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2"/>
  </p:notesMasterIdLst>
  <p:handoutMasterIdLst>
    <p:handoutMasterId r:id="rId293"/>
  </p:handoutMasterIdLst>
  <p:sldIdLst>
    <p:sldId id="257" r:id="rId2"/>
    <p:sldId id="258" r:id="rId3"/>
    <p:sldId id="450" r:id="rId4"/>
    <p:sldId id="276" r:id="rId5"/>
    <p:sldId id="259" r:id="rId6"/>
    <p:sldId id="277" r:id="rId7"/>
    <p:sldId id="590" r:id="rId8"/>
    <p:sldId id="275" r:id="rId9"/>
    <p:sldId id="280" r:id="rId10"/>
    <p:sldId id="281" r:id="rId11"/>
    <p:sldId id="282" r:id="rId12"/>
    <p:sldId id="268" r:id="rId13"/>
    <p:sldId id="285" r:id="rId14"/>
    <p:sldId id="284" r:id="rId15"/>
    <p:sldId id="263" r:id="rId16"/>
    <p:sldId id="286" r:id="rId17"/>
    <p:sldId id="287" r:id="rId18"/>
    <p:sldId id="264" r:id="rId19"/>
    <p:sldId id="382" r:id="rId20"/>
    <p:sldId id="272" r:id="rId21"/>
    <p:sldId id="388" r:id="rId22"/>
    <p:sldId id="349" r:id="rId23"/>
    <p:sldId id="350" r:id="rId24"/>
    <p:sldId id="351" r:id="rId25"/>
    <p:sldId id="352" r:id="rId26"/>
    <p:sldId id="354" r:id="rId27"/>
    <p:sldId id="356" r:id="rId28"/>
    <p:sldId id="353" r:id="rId29"/>
    <p:sldId id="355" r:id="rId30"/>
    <p:sldId id="384" r:id="rId31"/>
    <p:sldId id="385" r:id="rId32"/>
    <p:sldId id="375" r:id="rId33"/>
    <p:sldId id="381" r:id="rId34"/>
    <p:sldId id="386" r:id="rId35"/>
    <p:sldId id="383" r:id="rId36"/>
    <p:sldId id="387" r:id="rId37"/>
    <p:sldId id="389" r:id="rId38"/>
    <p:sldId id="291" r:id="rId39"/>
    <p:sldId id="380" r:id="rId40"/>
    <p:sldId id="289" r:id="rId41"/>
    <p:sldId id="376" r:id="rId42"/>
    <p:sldId id="377" r:id="rId43"/>
    <p:sldId id="378" r:id="rId44"/>
    <p:sldId id="379" r:id="rId45"/>
    <p:sldId id="362" r:id="rId46"/>
    <p:sldId id="363" r:id="rId47"/>
    <p:sldId id="577" r:id="rId48"/>
    <p:sldId id="576" r:id="rId49"/>
    <p:sldId id="578" r:id="rId50"/>
    <p:sldId id="579" r:id="rId51"/>
    <p:sldId id="580" r:id="rId52"/>
    <p:sldId id="582" r:id="rId53"/>
    <p:sldId id="583" r:id="rId54"/>
    <p:sldId id="584" r:id="rId55"/>
    <p:sldId id="585" r:id="rId56"/>
    <p:sldId id="586" r:id="rId57"/>
    <p:sldId id="588" r:id="rId58"/>
    <p:sldId id="589" r:id="rId59"/>
    <p:sldId id="587" r:id="rId60"/>
    <p:sldId id="358" r:id="rId61"/>
    <p:sldId id="359" r:id="rId62"/>
    <p:sldId id="360" r:id="rId63"/>
    <p:sldId id="361" r:id="rId64"/>
    <p:sldId id="621" r:id="rId65"/>
    <p:sldId id="293" r:id="rId66"/>
    <p:sldId id="430" r:id="rId67"/>
    <p:sldId id="431" r:id="rId68"/>
    <p:sldId id="432" r:id="rId69"/>
    <p:sldId id="436" r:id="rId70"/>
    <p:sldId id="622" r:id="rId71"/>
    <p:sldId id="429" r:id="rId72"/>
    <p:sldId id="357" r:id="rId73"/>
    <p:sldId id="294" r:id="rId74"/>
    <p:sldId id="364" r:id="rId75"/>
    <p:sldId id="365" r:id="rId76"/>
    <p:sldId id="401" r:id="rId77"/>
    <p:sldId id="404" r:id="rId78"/>
    <p:sldId id="402" r:id="rId79"/>
    <p:sldId id="403" r:id="rId80"/>
    <p:sldId id="405" r:id="rId81"/>
    <p:sldId id="408" r:id="rId82"/>
    <p:sldId id="407" r:id="rId83"/>
    <p:sldId id="409" r:id="rId84"/>
    <p:sldId id="416" r:id="rId85"/>
    <p:sldId id="417" r:id="rId86"/>
    <p:sldId id="418" r:id="rId87"/>
    <p:sldId id="623" r:id="rId88"/>
    <p:sldId id="415" r:id="rId89"/>
    <p:sldId id="411" r:id="rId90"/>
    <p:sldId id="420" r:id="rId91"/>
    <p:sldId id="421" r:id="rId92"/>
    <p:sldId id="422" r:id="rId93"/>
    <p:sldId id="423" r:id="rId94"/>
    <p:sldId id="424" r:id="rId95"/>
    <p:sldId id="425" r:id="rId96"/>
    <p:sldId id="427" r:id="rId97"/>
    <p:sldId id="428" r:id="rId98"/>
    <p:sldId id="412" r:id="rId99"/>
    <p:sldId id="413" r:id="rId100"/>
    <p:sldId id="414" r:id="rId101"/>
    <p:sldId id="624" r:id="rId102"/>
    <p:sldId id="452" r:id="rId103"/>
    <p:sldId id="455" r:id="rId104"/>
    <p:sldId id="456" r:id="rId105"/>
    <p:sldId id="457" r:id="rId106"/>
    <p:sldId id="462" r:id="rId107"/>
    <p:sldId id="461" r:id="rId108"/>
    <p:sldId id="485" r:id="rId109"/>
    <p:sldId id="486" r:id="rId110"/>
    <p:sldId id="487" r:id="rId111"/>
    <p:sldId id="488" r:id="rId112"/>
    <p:sldId id="479" r:id="rId113"/>
    <p:sldId id="625" r:id="rId114"/>
    <p:sldId id="464" r:id="rId115"/>
    <p:sldId id="465" r:id="rId116"/>
    <p:sldId id="466" r:id="rId117"/>
    <p:sldId id="468" r:id="rId118"/>
    <p:sldId id="469" r:id="rId119"/>
    <p:sldId id="471" r:id="rId120"/>
    <p:sldId id="472" r:id="rId121"/>
    <p:sldId id="481" r:id="rId122"/>
    <p:sldId id="475" r:id="rId123"/>
    <p:sldId id="478" r:id="rId124"/>
    <p:sldId id="482" r:id="rId125"/>
    <p:sldId id="483" r:id="rId126"/>
    <p:sldId id="484" r:id="rId127"/>
    <p:sldId id="626" r:id="rId128"/>
    <p:sldId id="463" r:id="rId129"/>
    <p:sldId id="397" r:id="rId130"/>
    <p:sldId id="398" r:id="rId131"/>
    <p:sldId id="399" r:id="rId132"/>
    <p:sldId id="400" r:id="rId133"/>
    <p:sldId id="449" r:id="rId134"/>
    <p:sldId id="295" r:id="rId135"/>
    <p:sldId id="434" r:id="rId136"/>
    <p:sldId id="435" r:id="rId137"/>
    <p:sldId id="439" r:id="rId138"/>
    <p:sldId id="440" r:id="rId139"/>
    <p:sldId id="448" r:id="rId140"/>
    <p:sldId id="551" r:id="rId141"/>
    <p:sldId id="441" r:id="rId142"/>
    <p:sldId id="442" r:id="rId143"/>
    <p:sldId id="445" r:id="rId144"/>
    <p:sldId id="446" r:id="rId145"/>
    <p:sldId id="447" r:id="rId146"/>
    <p:sldId id="630" r:id="rId147"/>
    <p:sldId id="372" r:id="rId148"/>
    <p:sldId id="393" r:id="rId149"/>
    <p:sldId id="392" r:id="rId150"/>
    <p:sldId id="395" r:id="rId151"/>
    <p:sldId id="517" r:id="rId152"/>
    <p:sldId id="526" r:id="rId153"/>
    <p:sldId id="533" r:id="rId154"/>
    <p:sldId id="529" r:id="rId155"/>
    <p:sldId id="530" r:id="rId156"/>
    <p:sldId id="539" r:id="rId157"/>
    <p:sldId id="540" r:id="rId158"/>
    <p:sldId id="537" r:id="rId159"/>
    <p:sldId id="544" r:id="rId160"/>
    <p:sldId id="545" r:id="rId161"/>
    <p:sldId id="536" r:id="rId162"/>
    <p:sldId id="546" r:id="rId163"/>
    <p:sldId id="548" r:id="rId164"/>
    <p:sldId id="547" r:id="rId165"/>
    <p:sldId id="549" r:id="rId166"/>
    <p:sldId id="629" r:id="rId167"/>
    <p:sldId id="520" r:id="rId168"/>
    <p:sldId id="543" r:id="rId169"/>
    <p:sldId id="552" r:id="rId170"/>
    <p:sldId id="557" r:id="rId171"/>
    <p:sldId id="542" r:id="rId172"/>
    <p:sldId id="518" r:id="rId173"/>
    <p:sldId id="525" r:id="rId174"/>
    <p:sldId id="558" r:id="rId175"/>
    <p:sldId id="559" r:id="rId176"/>
    <p:sldId id="554" r:id="rId177"/>
    <p:sldId id="556" r:id="rId178"/>
    <p:sldId id="555" r:id="rId179"/>
    <p:sldId id="628" r:id="rId180"/>
    <p:sldId id="373" r:id="rId181"/>
    <p:sldId id="374" r:id="rId182"/>
    <p:sldId id="497" r:id="rId183"/>
    <p:sldId id="296" r:id="rId184"/>
    <p:sldId id="510" r:id="rId185"/>
    <p:sldId id="511" r:id="rId186"/>
    <p:sldId id="515" r:id="rId187"/>
    <p:sldId id="516" r:id="rId188"/>
    <p:sldId id="506" r:id="rId189"/>
    <p:sldId id="500" r:id="rId190"/>
    <p:sldId id="501" r:id="rId191"/>
    <p:sldId id="499" r:id="rId192"/>
    <p:sldId id="503" r:id="rId193"/>
    <p:sldId id="508" r:id="rId194"/>
    <p:sldId id="509" r:id="rId195"/>
    <p:sldId id="562" r:id="rId196"/>
    <p:sldId id="560" r:id="rId197"/>
    <p:sldId id="561" r:id="rId198"/>
    <p:sldId id="514" r:id="rId199"/>
    <p:sldId id="563" r:id="rId200"/>
    <p:sldId id="611" r:id="rId201"/>
    <p:sldId id="564" r:id="rId202"/>
    <p:sldId id="612" r:id="rId203"/>
    <p:sldId id="565" r:id="rId204"/>
    <p:sldId id="602" r:id="rId205"/>
    <p:sldId id="603" r:id="rId206"/>
    <p:sldId id="604" r:id="rId207"/>
    <p:sldId id="566" r:id="rId208"/>
    <p:sldId id="569" r:id="rId209"/>
    <p:sldId id="575" r:id="rId210"/>
    <p:sldId id="573" r:id="rId211"/>
    <p:sldId id="574" r:id="rId212"/>
    <p:sldId id="567" r:id="rId213"/>
    <p:sldId id="568" r:id="rId214"/>
    <p:sldId id="571" r:id="rId215"/>
    <p:sldId id="572" r:id="rId216"/>
    <p:sldId id="570" r:id="rId217"/>
    <p:sldId id="591" r:id="rId218"/>
    <p:sldId id="593" r:id="rId219"/>
    <p:sldId id="605" r:id="rId220"/>
    <p:sldId id="606" r:id="rId221"/>
    <p:sldId id="608" r:id="rId222"/>
    <p:sldId id="594" r:id="rId223"/>
    <p:sldId id="595" r:id="rId224"/>
    <p:sldId id="596" r:id="rId225"/>
    <p:sldId id="597" r:id="rId226"/>
    <p:sldId id="609" r:id="rId227"/>
    <p:sldId id="610" r:id="rId228"/>
    <p:sldId id="627" r:id="rId229"/>
    <p:sldId id="451" r:id="rId230"/>
    <p:sldId id="521" r:id="rId231"/>
    <p:sldId id="592" r:id="rId232"/>
    <p:sldId id="601" r:id="rId233"/>
    <p:sldId id="613" r:id="rId234"/>
    <p:sldId id="614" r:id="rId235"/>
    <p:sldId id="615" r:id="rId236"/>
    <p:sldId id="617" r:id="rId237"/>
    <p:sldId id="616" r:id="rId238"/>
    <p:sldId id="600" r:id="rId239"/>
    <p:sldId id="599" r:id="rId240"/>
    <p:sldId id="618" r:id="rId241"/>
    <p:sldId id="620" r:id="rId242"/>
    <p:sldId id="297" r:id="rId243"/>
    <p:sldId id="298" r:id="rId244"/>
    <p:sldId id="299" r:id="rId245"/>
    <p:sldId id="369" r:id="rId246"/>
    <p:sldId id="300" r:id="rId247"/>
    <p:sldId id="301" r:id="rId248"/>
    <p:sldId id="302" r:id="rId249"/>
    <p:sldId id="367" r:id="rId250"/>
    <p:sldId id="304" r:id="rId251"/>
    <p:sldId id="368" r:id="rId252"/>
    <p:sldId id="305" r:id="rId253"/>
    <p:sldId id="306" r:id="rId254"/>
    <p:sldId id="309" r:id="rId255"/>
    <p:sldId id="310" r:id="rId256"/>
    <p:sldId id="311" r:id="rId257"/>
    <p:sldId id="312" r:id="rId258"/>
    <p:sldId id="313" r:id="rId259"/>
    <p:sldId id="314" r:id="rId260"/>
    <p:sldId id="315" r:id="rId261"/>
    <p:sldId id="316" r:id="rId262"/>
    <p:sldId id="317" r:id="rId263"/>
    <p:sldId id="318" r:id="rId264"/>
    <p:sldId id="319" r:id="rId265"/>
    <p:sldId id="371" r:id="rId266"/>
    <p:sldId id="320" r:id="rId267"/>
    <p:sldId id="321" r:id="rId268"/>
    <p:sldId id="322" r:id="rId269"/>
    <p:sldId id="323" r:id="rId270"/>
    <p:sldId id="324" r:id="rId271"/>
    <p:sldId id="325" r:id="rId272"/>
    <p:sldId id="326" r:id="rId273"/>
    <p:sldId id="327" r:id="rId274"/>
    <p:sldId id="328" r:id="rId275"/>
    <p:sldId id="329" r:id="rId276"/>
    <p:sldId id="330" r:id="rId277"/>
    <p:sldId id="331" r:id="rId278"/>
    <p:sldId id="332" r:id="rId279"/>
    <p:sldId id="333" r:id="rId280"/>
    <p:sldId id="492" r:id="rId281"/>
    <p:sldId id="334" r:id="rId282"/>
    <p:sldId id="491" r:id="rId283"/>
    <p:sldId id="489" r:id="rId284"/>
    <p:sldId id="335" r:id="rId285"/>
    <p:sldId id="336" r:id="rId286"/>
    <p:sldId id="339" r:id="rId287"/>
    <p:sldId id="490" r:id="rId288"/>
    <p:sldId id="344" r:id="rId289"/>
    <p:sldId id="345" r:id="rId290"/>
    <p:sldId id="619" r:id="rId2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heza Rivana" initials="r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FF00"/>
    <a:srgbClr val="00FF99"/>
    <a:srgbClr val="FF00FF"/>
    <a:srgbClr val="CCFF33"/>
    <a:srgbClr val="00CC99"/>
    <a:srgbClr val="FB5763"/>
    <a:srgbClr val="F6CD36"/>
    <a:srgbClr val="11ED4B"/>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596" autoAdjust="0"/>
  </p:normalViewPr>
  <p:slideViewPr>
    <p:cSldViewPr>
      <p:cViewPr varScale="1">
        <p:scale>
          <a:sx n="64" d="100"/>
          <a:sy n="64" d="100"/>
        </p:scale>
        <p:origin x="1566" y="7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53" d="100"/>
          <a:sy n="53" d="100"/>
        </p:scale>
        <p:origin x="-184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slide" Target="slides/slide270.xml"/><Relationship Id="rId276" Type="http://schemas.openxmlformats.org/officeDocument/2006/relationships/slide" Target="slides/slide275.xml"/><Relationship Id="rId292" Type="http://schemas.openxmlformats.org/officeDocument/2006/relationships/notesMaster" Target="notesMasters/notesMaster1.xml"/><Relationship Id="rId297" Type="http://schemas.openxmlformats.org/officeDocument/2006/relationships/theme" Target="theme/theme1.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slide" Target="slides/slide286.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tableStyles" Target="tableStyle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commentAuthors" Target="commentAuthor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presProps" Target="pres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viewProps" Target="viewProp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9C6DED-92D3-4C60-BA59-356BCB0ED49F}"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4D4D9484-A0FF-413B-8E84-FE557F858E80}">
      <dgm:prSet phldrT="[Text]"/>
      <dgm:spPr/>
      <dgm:t>
        <a:bodyPr/>
        <a:lstStyle/>
        <a:p>
          <a:r>
            <a:rPr lang="en-US" dirty="0" err="1" smtClean="0"/>
            <a:t>Pengertian</a:t>
          </a:r>
          <a:r>
            <a:rPr lang="en-US" dirty="0" smtClean="0"/>
            <a:t> </a:t>
          </a:r>
          <a:r>
            <a:rPr lang="en-US" dirty="0" err="1" smtClean="0"/>
            <a:t>Konsumsi</a:t>
          </a:r>
          <a:endParaRPr lang="en-US" dirty="0"/>
        </a:p>
      </dgm:t>
    </dgm:pt>
    <dgm:pt modelId="{E44932C6-270A-4BAF-9151-19DE9E81CB67}" type="parTrans" cxnId="{3278919C-9F0E-49C2-A13B-9AF33A0E1910}">
      <dgm:prSet/>
      <dgm:spPr/>
      <dgm:t>
        <a:bodyPr/>
        <a:lstStyle/>
        <a:p>
          <a:endParaRPr lang="en-US"/>
        </a:p>
      </dgm:t>
    </dgm:pt>
    <dgm:pt modelId="{DA6BDC89-3E7F-4811-A600-A7AB82D0545A}" type="sibTrans" cxnId="{3278919C-9F0E-49C2-A13B-9AF33A0E1910}">
      <dgm:prSet/>
      <dgm:spPr/>
      <dgm:t>
        <a:bodyPr/>
        <a:lstStyle/>
        <a:p>
          <a:endParaRPr lang="en-US"/>
        </a:p>
      </dgm:t>
    </dgm:pt>
    <dgm:pt modelId="{94FB6695-D2EE-42BF-91B5-2E703D6ABAFA}">
      <dgm:prSet phldrT="[Text]" custT="1"/>
      <dgm:spPr/>
      <dgm:t>
        <a:bodyPr/>
        <a:lstStyle/>
        <a:p>
          <a:r>
            <a:rPr lang="en-US" sz="2200" dirty="0" err="1" smtClean="0"/>
            <a:t>Bahasa</a:t>
          </a:r>
          <a:r>
            <a:rPr lang="en-US" sz="2200" dirty="0" smtClean="0"/>
            <a:t>=</a:t>
          </a:r>
          <a:r>
            <a:rPr lang="en-US" sz="2200" dirty="0" err="1" smtClean="0"/>
            <a:t>consumptio</a:t>
          </a:r>
          <a:r>
            <a:rPr lang="en-US" sz="2200" dirty="0" smtClean="0"/>
            <a:t>(</a:t>
          </a:r>
          <a:r>
            <a:rPr lang="en-US" sz="2200" dirty="0" err="1" smtClean="0"/>
            <a:t>menghabiskan</a:t>
          </a:r>
          <a:r>
            <a:rPr lang="en-US" sz="2200" dirty="0" smtClean="0"/>
            <a:t>)</a:t>
          </a:r>
          <a:endParaRPr lang="en-US" sz="2200" dirty="0"/>
        </a:p>
      </dgm:t>
    </dgm:pt>
    <dgm:pt modelId="{9B068FFB-E53A-4AA1-84F4-5344E9B5826B}" type="parTrans" cxnId="{0D2F6060-9684-4C64-8E8B-791054A19E58}">
      <dgm:prSet/>
      <dgm:spPr/>
      <dgm:t>
        <a:bodyPr/>
        <a:lstStyle/>
        <a:p>
          <a:endParaRPr lang="en-US"/>
        </a:p>
      </dgm:t>
    </dgm:pt>
    <dgm:pt modelId="{4313DFB2-311D-42D5-9561-3E222D5C2CC5}" type="sibTrans" cxnId="{0D2F6060-9684-4C64-8E8B-791054A19E58}">
      <dgm:prSet/>
      <dgm:spPr/>
      <dgm:t>
        <a:bodyPr/>
        <a:lstStyle/>
        <a:p>
          <a:endParaRPr lang="en-US"/>
        </a:p>
      </dgm:t>
    </dgm:pt>
    <dgm:pt modelId="{DE8DF2E6-1FF7-4626-A0E4-47BFAEA15F83}">
      <dgm:prSet phldrT="[Text]"/>
      <dgm:spPr/>
      <dgm:t>
        <a:bodyPr/>
        <a:lstStyle/>
        <a:p>
          <a:r>
            <a:rPr lang="en-US" dirty="0" err="1" smtClean="0"/>
            <a:t>Ciri-ciri</a:t>
          </a:r>
          <a:r>
            <a:rPr lang="en-US" dirty="0" smtClean="0"/>
            <a:t> </a:t>
          </a:r>
          <a:r>
            <a:rPr lang="en-US" dirty="0" err="1" smtClean="0"/>
            <a:t>Barang</a:t>
          </a:r>
          <a:r>
            <a:rPr lang="en-US" dirty="0" smtClean="0"/>
            <a:t> </a:t>
          </a:r>
          <a:r>
            <a:rPr lang="en-US" dirty="0" err="1" smtClean="0"/>
            <a:t>Konsumsi</a:t>
          </a:r>
          <a:endParaRPr lang="en-US" dirty="0"/>
        </a:p>
      </dgm:t>
    </dgm:pt>
    <dgm:pt modelId="{57EF58BC-24D7-401B-90F6-490F7B2C4AED}" type="parTrans" cxnId="{38D9D652-F00B-46FD-8B16-5E2CEFCD194A}">
      <dgm:prSet/>
      <dgm:spPr/>
      <dgm:t>
        <a:bodyPr/>
        <a:lstStyle/>
        <a:p>
          <a:endParaRPr lang="en-US"/>
        </a:p>
      </dgm:t>
    </dgm:pt>
    <dgm:pt modelId="{681C25A2-7AE0-4969-A978-7A65C000EA4C}" type="sibTrans" cxnId="{38D9D652-F00B-46FD-8B16-5E2CEFCD194A}">
      <dgm:prSet/>
      <dgm:spPr/>
      <dgm:t>
        <a:bodyPr/>
        <a:lstStyle/>
        <a:p>
          <a:endParaRPr lang="en-US"/>
        </a:p>
      </dgm:t>
    </dgm:pt>
    <dgm:pt modelId="{34FBA524-9A5E-413B-8AE7-CD9CEE271BC2}">
      <dgm:prSet phldrT="[Text]" custT="1"/>
      <dgm:spPr/>
      <dgm:t>
        <a:bodyPr/>
        <a:lstStyle/>
        <a:p>
          <a:r>
            <a:rPr lang="en-US" sz="2200" dirty="0" err="1" smtClean="0"/>
            <a:t>Dihasilkan</a:t>
          </a:r>
          <a:r>
            <a:rPr lang="en-US" sz="2200" dirty="0" smtClean="0"/>
            <a:t> </a:t>
          </a:r>
          <a:r>
            <a:rPr lang="en-US" sz="2200" dirty="0" err="1" smtClean="0"/>
            <a:t>oleh</a:t>
          </a:r>
          <a:r>
            <a:rPr lang="en-US" sz="2200" dirty="0" smtClean="0"/>
            <a:t> </a:t>
          </a:r>
          <a:r>
            <a:rPr lang="en-US" sz="2200" dirty="0" err="1" smtClean="0"/>
            <a:t>manusia</a:t>
          </a:r>
          <a:r>
            <a:rPr lang="en-US" sz="2200" dirty="0" smtClean="0"/>
            <a:t> </a:t>
          </a:r>
          <a:r>
            <a:rPr lang="en-US" sz="2200" dirty="0" err="1" smtClean="0"/>
            <a:t>bukan</a:t>
          </a:r>
          <a:r>
            <a:rPr lang="en-US" sz="2200" dirty="0" smtClean="0"/>
            <a:t> </a:t>
          </a:r>
          <a:r>
            <a:rPr lang="en-US" sz="2200" dirty="0" err="1" smtClean="0"/>
            <a:t>dari</a:t>
          </a:r>
          <a:r>
            <a:rPr lang="en-US" sz="2200" dirty="0" smtClean="0"/>
            <a:t> </a:t>
          </a:r>
          <a:r>
            <a:rPr lang="en-US" sz="2200" dirty="0" err="1" smtClean="0"/>
            <a:t>alam</a:t>
          </a:r>
          <a:endParaRPr lang="en-US" sz="2200" dirty="0"/>
        </a:p>
      </dgm:t>
    </dgm:pt>
    <dgm:pt modelId="{3DC588ED-CD57-43D4-9C7F-52985031DB0C}" type="parTrans" cxnId="{97CB89B0-BA30-4907-A425-A7C04F2D835F}">
      <dgm:prSet/>
      <dgm:spPr/>
      <dgm:t>
        <a:bodyPr/>
        <a:lstStyle/>
        <a:p>
          <a:endParaRPr lang="en-US"/>
        </a:p>
      </dgm:t>
    </dgm:pt>
    <dgm:pt modelId="{2EAA0AEC-3D41-4DBB-B2E8-CCBCD966E1BD}" type="sibTrans" cxnId="{97CB89B0-BA30-4907-A425-A7C04F2D835F}">
      <dgm:prSet/>
      <dgm:spPr/>
      <dgm:t>
        <a:bodyPr/>
        <a:lstStyle/>
        <a:p>
          <a:endParaRPr lang="en-US"/>
        </a:p>
      </dgm:t>
    </dgm:pt>
    <dgm:pt modelId="{CCBF30E5-55C0-4B3F-AB21-0D7C5311836F}">
      <dgm:prSet phldrT="[Text]" custT="1"/>
      <dgm:spPr/>
      <dgm:t>
        <a:bodyPr/>
        <a:lstStyle/>
        <a:p>
          <a:r>
            <a:rPr lang="en-US" sz="2200" dirty="0" err="1" smtClean="0"/>
            <a:t>Habis</a:t>
          </a:r>
          <a:r>
            <a:rPr lang="en-US" sz="2200" dirty="0" smtClean="0"/>
            <a:t> </a:t>
          </a:r>
          <a:r>
            <a:rPr lang="en-US" sz="2200" dirty="0" err="1" smtClean="0"/>
            <a:t>atau</a:t>
          </a:r>
          <a:r>
            <a:rPr lang="en-US" sz="2200" dirty="0" smtClean="0"/>
            <a:t> </a:t>
          </a:r>
          <a:r>
            <a:rPr lang="en-US" sz="2200" dirty="0" err="1" smtClean="0"/>
            <a:t>berkurang</a:t>
          </a:r>
          <a:r>
            <a:rPr lang="en-US" sz="2200" dirty="0" smtClean="0"/>
            <a:t> </a:t>
          </a:r>
          <a:r>
            <a:rPr lang="en-US" sz="2200" dirty="0" err="1" smtClean="0"/>
            <a:t>nilai</a:t>
          </a:r>
          <a:r>
            <a:rPr lang="en-US" sz="2200" dirty="0" smtClean="0"/>
            <a:t> </a:t>
          </a:r>
          <a:r>
            <a:rPr lang="en-US" sz="2200" dirty="0" err="1" smtClean="0"/>
            <a:t>guna</a:t>
          </a:r>
          <a:r>
            <a:rPr lang="en-US" sz="2200" dirty="0" smtClean="0"/>
            <a:t> </a:t>
          </a:r>
          <a:r>
            <a:rPr lang="en-US" sz="2200" dirty="0" err="1" smtClean="0"/>
            <a:t>barangnya</a:t>
          </a:r>
          <a:r>
            <a:rPr lang="en-US" sz="2200" dirty="0" smtClean="0"/>
            <a:t> </a:t>
          </a:r>
          <a:r>
            <a:rPr lang="en-US" sz="2200" dirty="0" err="1" smtClean="0"/>
            <a:t>baik</a:t>
          </a:r>
          <a:r>
            <a:rPr lang="en-US" sz="2200" dirty="0" smtClean="0"/>
            <a:t> </a:t>
          </a:r>
          <a:r>
            <a:rPr lang="en-US" sz="2200" dirty="0" err="1" smtClean="0"/>
            <a:t>itu</a:t>
          </a:r>
          <a:r>
            <a:rPr lang="en-US" sz="2200" dirty="0" smtClean="0"/>
            <a:t> </a:t>
          </a:r>
          <a:r>
            <a:rPr lang="en-US" sz="2200" dirty="0" err="1" smtClean="0"/>
            <a:t>langsung</a:t>
          </a:r>
          <a:r>
            <a:rPr lang="en-US" sz="2200" dirty="0" smtClean="0"/>
            <a:t> </a:t>
          </a:r>
          <a:r>
            <a:rPr lang="en-US" sz="2200" dirty="0" err="1" smtClean="0"/>
            <a:t>maupun</a:t>
          </a:r>
          <a:r>
            <a:rPr lang="en-US" sz="2200" dirty="0" smtClean="0"/>
            <a:t> </a:t>
          </a:r>
          <a:r>
            <a:rPr lang="en-US" sz="2200" dirty="0" err="1" smtClean="0"/>
            <a:t>berangsur</a:t>
          </a:r>
          <a:r>
            <a:rPr lang="en-US" sz="2200" dirty="0" smtClean="0"/>
            <a:t> </a:t>
          </a:r>
          <a:r>
            <a:rPr lang="en-US" sz="2200" dirty="0" err="1" smtClean="0"/>
            <a:t>sampai</a:t>
          </a:r>
          <a:r>
            <a:rPr lang="en-US" sz="2200" dirty="0" smtClean="0"/>
            <a:t> </a:t>
          </a:r>
          <a:r>
            <a:rPr lang="en-US" sz="2200" dirty="0" err="1" smtClean="0"/>
            <a:t>tidak</a:t>
          </a:r>
          <a:r>
            <a:rPr lang="en-US" sz="2200" dirty="0" smtClean="0"/>
            <a:t> </a:t>
          </a:r>
          <a:r>
            <a:rPr lang="en-US" sz="2200" dirty="0" err="1" smtClean="0"/>
            <a:t>berguna</a:t>
          </a:r>
          <a:r>
            <a:rPr lang="en-US" sz="2200" dirty="0" smtClean="0"/>
            <a:t> </a:t>
          </a:r>
          <a:r>
            <a:rPr lang="en-US" sz="2200" dirty="0" err="1" smtClean="0"/>
            <a:t>lagi</a:t>
          </a:r>
          <a:endParaRPr lang="en-US" sz="2200" dirty="0"/>
        </a:p>
      </dgm:t>
    </dgm:pt>
    <dgm:pt modelId="{E7FF2472-4551-43EA-8D31-F17B7E8597C6}" type="parTrans" cxnId="{1F8BFB7A-2645-45BC-A6A5-EF1E56734F08}">
      <dgm:prSet/>
      <dgm:spPr/>
      <dgm:t>
        <a:bodyPr/>
        <a:lstStyle/>
        <a:p>
          <a:endParaRPr lang="en-US"/>
        </a:p>
      </dgm:t>
    </dgm:pt>
    <dgm:pt modelId="{F0B5EB9F-A275-4306-A6F2-D8FF01594E35}" type="sibTrans" cxnId="{1F8BFB7A-2645-45BC-A6A5-EF1E56734F08}">
      <dgm:prSet/>
      <dgm:spPr/>
      <dgm:t>
        <a:bodyPr/>
        <a:lstStyle/>
        <a:p>
          <a:endParaRPr lang="en-US"/>
        </a:p>
      </dgm:t>
    </dgm:pt>
    <dgm:pt modelId="{E67D0BE7-FBC6-4B92-988E-87056A350BFC}">
      <dgm:prSet phldrT="[Text]"/>
      <dgm:spPr/>
      <dgm:t>
        <a:bodyPr/>
        <a:lstStyle/>
        <a:p>
          <a:r>
            <a:rPr lang="en-US" dirty="0" err="1" smtClean="0"/>
            <a:t>Tujuan</a:t>
          </a:r>
          <a:r>
            <a:rPr lang="en-US" dirty="0" smtClean="0"/>
            <a:t> </a:t>
          </a:r>
          <a:r>
            <a:rPr lang="en-US" dirty="0" err="1" smtClean="0"/>
            <a:t>Konsumsi</a:t>
          </a:r>
          <a:endParaRPr lang="en-US" dirty="0"/>
        </a:p>
      </dgm:t>
    </dgm:pt>
    <dgm:pt modelId="{D6685540-739A-420B-8B0F-D3AFFA7FBDF2}" type="parTrans" cxnId="{FA4C1134-2F2A-4F1D-B9DD-717DE06CC67F}">
      <dgm:prSet/>
      <dgm:spPr/>
      <dgm:t>
        <a:bodyPr/>
        <a:lstStyle/>
        <a:p>
          <a:endParaRPr lang="en-US"/>
        </a:p>
      </dgm:t>
    </dgm:pt>
    <dgm:pt modelId="{24C2249A-8B6E-42FC-8D34-9CF5C98B5D9C}" type="sibTrans" cxnId="{FA4C1134-2F2A-4F1D-B9DD-717DE06CC67F}">
      <dgm:prSet/>
      <dgm:spPr/>
      <dgm:t>
        <a:bodyPr/>
        <a:lstStyle/>
        <a:p>
          <a:endParaRPr lang="en-US"/>
        </a:p>
      </dgm:t>
    </dgm:pt>
    <dgm:pt modelId="{714F5DA9-0912-41D7-812C-58633E05E60B}">
      <dgm:prSet phldrT="[Text]" custT="1"/>
      <dgm:spPr/>
      <dgm:t>
        <a:bodyPr/>
        <a:lstStyle/>
        <a:p>
          <a:r>
            <a:rPr lang="en-US" sz="2200" dirty="0" err="1" smtClean="0"/>
            <a:t>Memenuhi</a:t>
          </a:r>
          <a:r>
            <a:rPr lang="en-US" sz="2200" dirty="0" smtClean="0"/>
            <a:t> </a:t>
          </a:r>
          <a:r>
            <a:rPr lang="en-US" sz="2200" dirty="0" err="1" smtClean="0"/>
            <a:t>kebutuhan</a:t>
          </a:r>
          <a:r>
            <a:rPr lang="en-US" sz="2200" dirty="0" smtClean="0"/>
            <a:t> </a:t>
          </a:r>
          <a:r>
            <a:rPr lang="en-US" sz="2200" dirty="0" err="1" smtClean="0"/>
            <a:t>masyarakat</a:t>
          </a:r>
          <a:endParaRPr lang="en-US" sz="2200" dirty="0"/>
        </a:p>
      </dgm:t>
    </dgm:pt>
    <dgm:pt modelId="{66798E97-8FD8-4052-85FF-2235F605CCDD}" type="parTrans" cxnId="{2ED77845-E6D8-4AB6-A701-4FB73E55A85D}">
      <dgm:prSet/>
      <dgm:spPr/>
      <dgm:t>
        <a:bodyPr/>
        <a:lstStyle/>
        <a:p>
          <a:endParaRPr lang="en-US"/>
        </a:p>
      </dgm:t>
    </dgm:pt>
    <dgm:pt modelId="{1949CAC1-0CEF-4FAB-8A98-60561E0F8065}" type="sibTrans" cxnId="{2ED77845-E6D8-4AB6-A701-4FB73E55A85D}">
      <dgm:prSet/>
      <dgm:spPr/>
      <dgm:t>
        <a:bodyPr/>
        <a:lstStyle/>
        <a:p>
          <a:endParaRPr lang="en-US"/>
        </a:p>
      </dgm:t>
    </dgm:pt>
    <dgm:pt modelId="{3728E939-68D7-4BCC-8B2A-67B343035859}">
      <dgm:prSet phldrT="[Text]" custT="1"/>
      <dgm:spPr/>
      <dgm:t>
        <a:bodyPr/>
        <a:lstStyle/>
        <a:p>
          <a:r>
            <a:rPr lang="en-US" sz="2200" dirty="0" err="1" smtClean="0"/>
            <a:t>Menghabiskan</a:t>
          </a:r>
          <a:r>
            <a:rPr lang="en-US" sz="2200" dirty="0" smtClean="0"/>
            <a:t> </a:t>
          </a:r>
          <a:r>
            <a:rPr lang="en-US" sz="2200" dirty="0" err="1" smtClean="0"/>
            <a:t>nilai</a:t>
          </a:r>
          <a:r>
            <a:rPr lang="en-US" sz="2200" dirty="0" smtClean="0"/>
            <a:t> </a:t>
          </a:r>
          <a:r>
            <a:rPr lang="en-US" sz="2200" dirty="0" err="1" smtClean="0"/>
            <a:t>guna</a:t>
          </a:r>
          <a:r>
            <a:rPr lang="en-US" sz="2200" dirty="0" smtClean="0"/>
            <a:t> </a:t>
          </a:r>
          <a:r>
            <a:rPr lang="en-US" sz="2200" dirty="0" err="1" smtClean="0"/>
            <a:t>barang</a:t>
          </a:r>
          <a:r>
            <a:rPr lang="en-US" sz="2200" dirty="0" smtClean="0"/>
            <a:t> </a:t>
          </a:r>
          <a:r>
            <a:rPr lang="en-US" sz="2200" dirty="0" err="1" smtClean="0"/>
            <a:t>atau</a:t>
          </a:r>
          <a:r>
            <a:rPr lang="en-US" sz="2200" dirty="0" smtClean="0"/>
            <a:t> </a:t>
          </a:r>
          <a:r>
            <a:rPr lang="en-US" sz="2200" dirty="0" err="1" smtClean="0"/>
            <a:t>jasa</a:t>
          </a:r>
          <a:r>
            <a:rPr lang="en-US" sz="2200" dirty="0" smtClean="0"/>
            <a:t> </a:t>
          </a:r>
          <a:r>
            <a:rPr lang="en-US" sz="2200" dirty="0" err="1" smtClean="0"/>
            <a:t>baik</a:t>
          </a:r>
          <a:r>
            <a:rPr lang="en-US" sz="2200" dirty="0" smtClean="0"/>
            <a:t> </a:t>
          </a:r>
          <a:r>
            <a:rPr lang="en-US" sz="2200" dirty="0" err="1" smtClean="0"/>
            <a:t>itu</a:t>
          </a:r>
          <a:r>
            <a:rPr lang="en-US" sz="2200" dirty="0" smtClean="0"/>
            <a:t> </a:t>
          </a:r>
          <a:r>
            <a:rPr lang="en-US" sz="2200" dirty="0" err="1" smtClean="0"/>
            <a:t>secara</a:t>
          </a:r>
          <a:r>
            <a:rPr lang="en-US" sz="2200" dirty="0" smtClean="0"/>
            <a:t> </a:t>
          </a:r>
          <a:r>
            <a:rPr lang="en-US" sz="2200" dirty="0" err="1" smtClean="0"/>
            <a:t>berangsur</a:t>
          </a:r>
          <a:r>
            <a:rPr lang="en-US" sz="2200" dirty="0" smtClean="0"/>
            <a:t> </a:t>
          </a:r>
          <a:r>
            <a:rPr lang="en-US" sz="2200" dirty="0" err="1" smtClean="0"/>
            <a:t>maupun</a:t>
          </a:r>
          <a:r>
            <a:rPr lang="en-US" sz="2200" dirty="0" smtClean="0"/>
            <a:t> </a:t>
          </a:r>
          <a:r>
            <a:rPr lang="en-US" sz="2200" dirty="0" err="1" smtClean="0"/>
            <a:t>sekaligus</a:t>
          </a:r>
          <a:endParaRPr lang="en-US" sz="2200" dirty="0"/>
        </a:p>
      </dgm:t>
    </dgm:pt>
    <dgm:pt modelId="{663F5EC8-6657-45BA-9F74-BDA9948C9A70}" type="parTrans" cxnId="{D944B0E7-56FE-433B-8BEE-2EA0D5EE17FA}">
      <dgm:prSet/>
      <dgm:spPr/>
      <dgm:t>
        <a:bodyPr/>
        <a:lstStyle/>
        <a:p>
          <a:endParaRPr lang="en-US"/>
        </a:p>
      </dgm:t>
    </dgm:pt>
    <dgm:pt modelId="{8568AA1A-4237-4FEB-89F0-343CC12AB317}" type="sibTrans" cxnId="{D944B0E7-56FE-433B-8BEE-2EA0D5EE17FA}">
      <dgm:prSet/>
      <dgm:spPr/>
      <dgm:t>
        <a:bodyPr/>
        <a:lstStyle/>
        <a:p>
          <a:endParaRPr lang="en-US"/>
        </a:p>
      </dgm:t>
    </dgm:pt>
    <dgm:pt modelId="{6F1E6684-7F0C-4FF9-84A7-ED0C2CD559C9}">
      <dgm:prSet phldrT="[Text]" custT="1"/>
      <dgm:spPr/>
      <dgm:t>
        <a:bodyPr/>
        <a:lstStyle/>
        <a:p>
          <a:r>
            <a:rPr lang="en-US" sz="2200" dirty="0" err="1" smtClean="0"/>
            <a:t>Istilah</a:t>
          </a:r>
          <a:r>
            <a:rPr lang="en-US" sz="2200" dirty="0" smtClean="0"/>
            <a:t>=</a:t>
          </a:r>
          <a:r>
            <a:rPr lang="en-US" sz="2200" dirty="0" err="1" smtClean="0"/>
            <a:t>kegiatan</a:t>
          </a:r>
          <a:r>
            <a:rPr lang="en-US" sz="2200" dirty="0" smtClean="0"/>
            <a:t> yang </a:t>
          </a:r>
          <a:r>
            <a:rPr lang="en-US" sz="2200" dirty="0" err="1" smtClean="0"/>
            <a:t>mengurangi</a:t>
          </a:r>
          <a:r>
            <a:rPr lang="en-US" sz="2200" dirty="0" smtClean="0"/>
            <a:t> </a:t>
          </a:r>
          <a:r>
            <a:rPr lang="en-US" sz="2200" dirty="0" err="1" smtClean="0"/>
            <a:t>nilai</a:t>
          </a:r>
          <a:r>
            <a:rPr lang="en-US" sz="2200" dirty="0" smtClean="0"/>
            <a:t> </a:t>
          </a:r>
          <a:r>
            <a:rPr lang="en-US" sz="2200" dirty="0" err="1" smtClean="0"/>
            <a:t>guna</a:t>
          </a:r>
          <a:r>
            <a:rPr lang="en-US" sz="2200" dirty="0" smtClean="0"/>
            <a:t> </a:t>
          </a:r>
          <a:r>
            <a:rPr lang="en-US" sz="2200" dirty="0" err="1" smtClean="0"/>
            <a:t>suatu</a:t>
          </a:r>
          <a:r>
            <a:rPr lang="en-US" sz="2200" dirty="0" smtClean="0"/>
            <a:t> </a:t>
          </a:r>
          <a:r>
            <a:rPr lang="en-US" sz="2200" dirty="0" err="1" smtClean="0"/>
            <a:t>barang</a:t>
          </a:r>
          <a:r>
            <a:rPr lang="en-US" sz="2200" dirty="0" smtClean="0"/>
            <a:t> </a:t>
          </a:r>
          <a:r>
            <a:rPr lang="en-US" sz="2200" dirty="0" err="1" smtClean="0"/>
            <a:t>dan</a:t>
          </a:r>
          <a:r>
            <a:rPr lang="en-US" sz="2200" dirty="0" smtClean="0"/>
            <a:t> </a:t>
          </a:r>
          <a:r>
            <a:rPr lang="en-US" sz="2200" dirty="0" err="1" smtClean="0"/>
            <a:t>jasa</a:t>
          </a:r>
          <a:r>
            <a:rPr lang="en-US" sz="2200" dirty="0" smtClean="0"/>
            <a:t>, </a:t>
          </a:r>
          <a:r>
            <a:rPr lang="en-US" sz="2200" dirty="0" err="1" smtClean="0"/>
            <a:t>barang</a:t>
          </a:r>
          <a:r>
            <a:rPr lang="en-US" sz="2200" dirty="0" smtClean="0"/>
            <a:t> </a:t>
          </a:r>
          <a:r>
            <a:rPr lang="en-US" sz="2200" dirty="0" err="1" smtClean="0"/>
            <a:t>yg</a:t>
          </a:r>
          <a:r>
            <a:rPr lang="en-US" sz="2200" dirty="0" smtClean="0"/>
            <a:t> </a:t>
          </a:r>
          <a:r>
            <a:rPr lang="en-US" sz="2200" dirty="0" err="1" smtClean="0"/>
            <a:t>dapat</a:t>
          </a:r>
          <a:r>
            <a:rPr lang="en-US" sz="2200" dirty="0" smtClean="0"/>
            <a:t> </a:t>
          </a:r>
          <a:r>
            <a:rPr lang="en-US" sz="2200" dirty="0" err="1" smtClean="0"/>
            <a:t>dipakai</a:t>
          </a:r>
          <a:r>
            <a:rPr lang="en-US" sz="2200" dirty="0" smtClean="0"/>
            <a:t> </a:t>
          </a:r>
          <a:r>
            <a:rPr lang="en-US" sz="2200" dirty="0" err="1" smtClean="0"/>
            <a:t>berulang</a:t>
          </a:r>
          <a:r>
            <a:rPr lang="en-US" sz="2200" dirty="0" smtClean="0"/>
            <a:t> </a:t>
          </a:r>
          <a:r>
            <a:rPr lang="en-US" sz="2200" dirty="0" err="1" smtClean="0"/>
            <a:t>contoh</a:t>
          </a:r>
          <a:r>
            <a:rPr lang="en-US" sz="2200" dirty="0" smtClean="0"/>
            <a:t>: </a:t>
          </a:r>
          <a:r>
            <a:rPr lang="en-US" sz="2200" dirty="0" err="1" smtClean="0"/>
            <a:t>mobil</a:t>
          </a:r>
          <a:r>
            <a:rPr lang="en-US" sz="2200" dirty="0" smtClean="0"/>
            <a:t>, </a:t>
          </a:r>
          <a:r>
            <a:rPr lang="en-US" sz="2200" dirty="0" err="1" smtClean="0"/>
            <a:t>barang</a:t>
          </a:r>
          <a:r>
            <a:rPr lang="en-US" sz="2200" dirty="0" smtClean="0"/>
            <a:t> </a:t>
          </a:r>
          <a:r>
            <a:rPr lang="en-US" sz="2200" dirty="0" err="1" smtClean="0"/>
            <a:t>yg</a:t>
          </a:r>
          <a:r>
            <a:rPr lang="en-US" sz="2200" dirty="0" smtClean="0"/>
            <a:t> </a:t>
          </a:r>
          <a:r>
            <a:rPr lang="en-US" sz="2200" dirty="0" err="1" smtClean="0"/>
            <a:t>habis</a:t>
          </a:r>
          <a:r>
            <a:rPr lang="en-US" sz="2200" dirty="0" smtClean="0"/>
            <a:t> </a:t>
          </a:r>
          <a:r>
            <a:rPr lang="en-US" sz="2200" dirty="0" err="1" smtClean="0"/>
            <a:t>sekali</a:t>
          </a:r>
          <a:r>
            <a:rPr lang="en-US" sz="2200" dirty="0" smtClean="0"/>
            <a:t> </a:t>
          </a:r>
          <a:r>
            <a:rPr lang="en-US" sz="2200" dirty="0" err="1" smtClean="0"/>
            <a:t>pakai</a:t>
          </a:r>
          <a:r>
            <a:rPr lang="en-US" sz="2200" dirty="0" smtClean="0"/>
            <a:t> </a:t>
          </a:r>
          <a:r>
            <a:rPr lang="en-US" sz="2200" dirty="0" err="1" smtClean="0"/>
            <a:t>contoh</a:t>
          </a:r>
          <a:r>
            <a:rPr lang="en-US" sz="2200" dirty="0" smtClean="0"/>
            <a:t> </a:t>
          </a:r>
          <a:r>
            <a:rPr lang="en-US" sz="2200" dirty="0" err="1" smtClean="0"/>
            <a:t>makanan</a:t>
          </a:r>
          <a:r>
            <a:rPr lang="en-US" sz="2200" dirty="0" smtClean="0"/>
            <a:t>, </a:t>
          </a:r>
          <a:r>
            <a:rPr lang="en-US" sz="2200" dirty="0" err="1" smtClean="0"/>
            <a:t>minuman</a:t>
          </a:r>
          <a:endParaRPr lang="en-US" sz="2200" dirty="0"/>
        </a:p>
      </dgm:t>
    </dgm:pt>
    <dgm:pt modelId="{D41D8C5E-EA7C-4586-AE3D-6436000A7CA3}" type="parTrans" cxnId="{DA4A7126-5871-4C77-886C-4ACB793612B6}">
      <dgm:prSet/>
      <dgm:spPr/>
      <dgm:t>
        <a:bodyPr/>
        <a:lstStyle/>
        <a:p>
          <a:endParaRPr lang="en-US"/>
        </a:p>
      </dgm:t>
    </dgm:pt>
    <dgm:pt modelId="{A30C0D22-3482-417B-8E0B-41476563DF0D}" type="sibTrans" cxnId="{DA4A7126-5871-4C77-886C-4ACB793612B6}">
      <dgm:prSet/>
      <dgm:spPr/>
      <dgm:t>
        <a:bodyPr/>
        <a:lstStyle/>
        <a:p>
          <a:endParaRPr lang="en-US"/>
        </a:p>
      </dgm:t>
    </dgm:pt>
    <dgm:pt modelId="{B18A3CF6-EE1F-42A4-8BF4-824C1F679000}">
      <dgm:prSet phldrT="[Text]" custT="1"/>
      <dgm:spPr/>
      <dgm:t>
        <a:bodyPr/>
        <a:lstStyle/>
        <a:p>
          <a:r>
            <a:rPr lang="en-US" sz="2200" dirty="0" err="1" smtClean="0"/>
            <a:t>Untuk</a:t>
          </a:r>
          <a:r>
            <a:rPr lang="en-US" sz="2200" dirty="0" smtClean="0"/>
            <a:t> </a:t>
          </a:r>
          <a:r>
            <a:rPr lang="en-US" sz="2200" dirty="0" err="1" smtClean="0"/>
            <a:t>memenuhi</a:t>
          </a:r>
          <a:r>
            <a:rPr lang="en-US" sz="2200" dirty="0" smtClean="0"/>
            <a:t> </a:t>
          </a:r>
          <a:r>
            <a:rPr lang="en-US" sz="2200" dirty="0" err="1" smtClean="0"/>
            <a:t>kebutuhan</a:t>
          </a:r>
          <a:r>
            <a:rPr lang="en-US" sz="2200" dirty="0" smtClean="0"/>
            <a:t> </a:t>
          </a:r>
          <a:r>
            <a:rPr lang="en-US" sz="2200" dirty="0" err="1" smtClean="0"/>
            <a:t>hidup</a:t>
          </a:r>
          <a:endParaRPr lang="en-US" sz="2200" dirty="0"/>
        </a:p>
      </dgm:t>
    </dgm:pt>
    <dgm:pt modelId="{4000617A-9C22-4C90-BCD9-06209D658E4B}" type="parTrans" cxnId="{5F62F8A2-4D66-412D-A607-75EA6A079DD7}">
      <dgm:prSet/>
      <dgm:spPr/>
      <dgm:t>
        <a:bodyPr/>
        <a:lstStyle/>
        <a:p>
          <a:endParaRPr lang="en-US"/>
        </a:p>
      </dgm:t>
    </dgm:pt>
    <dgm:pt modelId="{111576DE-8257-490E-A8FA-5BAACD406EFD}" type="sibTrans" cxnId="{5F62F8A2-4D66-412D-A607-75EA6A079DD7}">
      <dgm:prSet/>
      <dgm:spPr/>
      <dgm:t>
        <a:bodyPr/>
        <a:lstStyle/>
        <a:p>
          <a:endParaRPr lang="en-US"/>
        </a:p>
      </dgm:t>
    </dgm:pt>
    <dgm:pt modelId="{9B9BD114-3DF4-489C-93B5-3E200CB7796E}">
      <dgm:prSet custT="1"/>
      <dgm:spPr/>
      <dgm:t>
        <a:bodyPr/>
        <a:lstStyle/>
        <a:p>
          <a:endParaRPr lang="en-US" sz="2200" dirty="0"/>
        </a:p>
      </dgm:t>
    </dgm:pt>
    <dgm:pt modelId="{ED503A54-CBE0-4648-8EC8-7E5F94D6A6C3}" type="parTrans" cxnId="{CA98D2CA-EC74-47E0-9B3F-0F7538F4ED8A}">
      <dgm:prSet/>
      <dgm:spPr/>
      <dgm:t>
        <a:bodyPr/>
        <a:lstStyle/>
        <a:p>
          <a:endParaRPr lang="en-US"/>
        </a:p>
      </dgm:t>
    </dgm:pt>
    <dgm:pt modelId="{5ECF4388-CAAF-4AB0-923B-ADA91054825A}" type="sibTrans" cxnId="{CA98D2CA-EC74-47E0-9B3F-0F7538F4ED8A}">
      <dgm:prSet/>
      <dgm:spPr/>
      <dgm:t>
        <a:bodyPr/>
        <a:lstStyle/>
        <a:p>
          <a:endParaRPr lang="en-US"/>
        </a:p>
      </dgm:t>
    </dgm:pt>
    <dgm:pt modelId="{BF3DB0F7-BC37-40AB-B2E5-D8AD68D3020C}" type="pres">
      <dgm:prSet presAssocID="{E39C6DED-92D3-4C60-BA59-356BCB0ED49F}" presName="Name0" presStyleCnt="0">
        <dgm:presLayoutVars>
          <dgm:dir/>
          <dgm:animLvl val="lvl"/>
          <dgm:resizeHandles val="exact"/>
        </dgm:presLayoutVars>
      </dgm:prSet>
      <dgm:spPr/>
      <dgm:t>
        <a:bodyPr/>
        <a:lstStyle/>
        <a:p>
          <a:endParaRPr lang="en-US"/>
        </a:p>
      </dgm:t>
    </dgm:pt>
    <dgm:pt modelId="{78C97C37-64A9-44E1-A827-768D286457DB}" type="pres">
      <dgm:prSet presAssocID="{4D4D9484-A0FF-413B-8E84-FE557F858E80}" presName="linNode" presStyleCnt="0"/>
      <dgm:spPr/>
    </dgm:pt>
    <dgm:pt modelId="{26DF4523-E027-424F-954E-A5CA78E49A15}" type="pres">
      <dgm:prSet presAssocID="{4D4D9484-A0FF-413B-8E84-FE557F858E80}" presName="parentText" presStyleLbl="node1" presStyleIdx="0" presStyleCnt="3" custScaleY="74176">
        <dgm:presLayoutVars>
          <dgm:chMax val="1"/>
          <dgm:bulletEnabled val="1"/>
        </dgm:presLayoutVars>
      </dgm:prSet>
      <dgm:spPr/>
      <dgm:t>
        <a:bodyPr/>
        <a:lstStyle/>
        <a:p>
          <a:endParaRPr lang="en-US"/>
        </a:p>
      </dgm:t>
    </dgm:pt>
    <dgm:pt modelId="{AEF54251-7FBF-4D7A-BA6C-D72E5EC34262}" type="pres">
      <dgm:prSet presAssocID="{4D4D9484-A0FF-413B-8E84-FE557F858E80}" presName="descendantText" presStyleLbl="alignAccFollowNode1" presStyleIdx="0" presStyleCnt="3">
        <dgm:presLayoutVars>
          <dgm:bulletEnabled val="1"/>
        </dgm:presLayoutVars>
      </dgm:prSet>
      <dgm:spPr/>
      <dgm:t>
        <a:bodyPr/>
        <a:lstStyle/>
        <a:p>
          <a:endParaRPr lang="en-US"/>
        </a:p>
      </dgm:t>
    </dgm:pt>
    <dgm:pt modelId="{BBDD9DE2-76A3-46E5-B024-184C83CE87F2}" type="pres">
      <dgm:prSet presAssocID="{DA6BDC89-3E7F-4811-A600-A7AB82D0545A}" presName="sp" presStyleCnt="0"/>
      <dgm:spPr/>
    </dgm:pt>
    <dgm:pt modelId="{8D2B5C9E-EDB4-43A4-8881-F5060B40BE6D}" type="pres">
      <dgm:prSet presAssocID="{DE8DF2E6-1FF7-4626-A0E4-47BFAEA15F83}" presName="linNode" presStyleCnt="0"/>
      <dgm:spPr/>
    </dgm:pt>
    <dgm:pt modelId="{97AB526E-BDCB-4B46-8A0B-AADAA0B9FDF3}" type="pres">
      <dgm:prSet presAssocID="{DE8DF2E6-1FF7-4626-A0E4-47BFAEA15F83}" presName="parentText" presStyleLbl="node1" presStyleIdx="1" presStyleCnt="3" custScaleY="75509">
        <dgm:presLayoutVars>
          <dgm:chMax val="1"/>
          <dgm:bulletEnabled val="1"/>
        </dgm:presLayoutVars>
      </dgm:prSet>
      <dgm:spPr/>
      <dgm:t>
        <a:bodyPr/>
        <a:lstStyle/>
        <a:p>
          <a:endParaRPr lang="en-US"/>
        </a:p>
      </dgm:t>
    </dgm:pt>
    <dgm:pt modelId="{809A259F-AF7A-4C84-99B1-90448FC89897}" type="pres">
      <dgm:prSet presAssocID="{DE8DF2E6-1FF7-4626-A0E4-47BFAEA15F83}" presName="descendantText" presStyleLbl="alignAccFollowNode1" presStyleIdx="1" presStyleCnt="3">
        <dgm:presLayoutVars>
          <dgm:bulletEnabled val="1"/>
        </dgm:presLayoutVars>
      </dgm:prSet>
      <dgm:spPr/>
      <dgm:t>
        <a:bodyPr/>
        <a:lstStyle/>
        <a:p>
          <a:endParaRPr lang="en-US"/>
        </a:p>
      </dgm:t>
    </dgm:pt>
    <dgm:pt modelId="{F466D1F4-6B47-4806-8120-F2EFA23CD2BE}" type="pres">
      <dgm:prSet presAssocID="{681C25A2-7AE0-4969-A978-7A65C000EA4C}" presName="sp" presStyleCnt="0"/>
      <dgm:spPr/>
    </dgm:pt>
    <dgm:pt modelId="{9D76C478-AE69-4C27-88A5-D36EEE236439}" type="pres">
      <dgm:prSet presAssocID="{E67D0BE7-FBC6-4B92-988E-87056A350BFC}" presName="linNode" presStyleCnt="0"/>
      <dgm:spPr/>
    </dgm:pt>
    <dgm:pt modelId="{49362767-9B0F-4BDF-A36E-8E1A4C1A2D64}" type="pres">
      <dgm:prSet presAssocID="{E67D0BE7-FBC6-4B92-988E-87056A350BFC}" presName="parentText" presStyleLbl="node1" presStyleIdx="2" presStyleCnt="3" custScaleY="72981">
        <dgm:presLayoutVars>
          <dgm:chMax val="1"/>
          <dgm:bulletEnabled val="1"/>
        </dgm:presLayoutVars>
      </dgm:prSet>
      <dgm:spPr/>
      <dgm:t>
        <a:bodyPr/>
        <a:lstStyle/>
        <a:p>
          <a:endParaRPr lang="en-US"/>
        </a:p>
      </dgm:t>
    </dgm:pt>
    <dgm:pt modelId="{B54213FC-C49E-42B9-9B8E-969CAB8E46C9}" type="pres">
      <dgm:prSet presAssocID="{E67D0BE7-FBC6-4B92-988E-87056A350BFC}" presName="descendantText" presStyleLbl="alignAccFollowNode1" presStyleIdx="2" presStyleCnt="3">
        <dgm:presLayoutVars>
          <dgm:bulletEnabled val="1"/>
        </dgm:presLayoutVars>
      </dgm:prSet>
      <dgm:spPr/>
      <dgm:t>
        <a:bodyPr/>
        <a:lstStyle/>
        <a:p>
          <a:endParaRPr lang="en-US"/>
        </a:p>
      </dgm:t>
    </dgm:pt>
  </dgm:ptLst>
  <dgm:cxnLst>
    <dgm:cxn modelId="{CA98D2CA-EC74-47E0-9B3F-0F7538F4ED8A}" srcId="{E67D0BE7-FBC6-4B92-988E-87056A350BFC}" destId="{9B9BD114-3DF4-489C-93B5-3E200CB7796E}" srcOrd="2" destOrd="0" parTransId="{ED503A54-CBE0-4648-8EC8-7E5F94D6A6C3}" sibTransId="{5ECF4388-CAAF-4AB0-923B-ADA91054825A}"/>
    <dgm:cxn modelId="{5F62F8A2-4D66-412D-A607-75EA6A079DD7}" srcId="{DE8DF2E6-1FF7-4626-A0E4-47BFAEA15F83}" destId="{B18A3CF6-EE1F-42A4-8BF4-824C1F679000}" srcOrd="1" destOrd="0" parTransId="{4000617A-9C22-4C90-BCD9-06209D658E4B}" sibTransId="{111576DE-8257-490E-A8FA-5BAACD406EFD}"/>
    <dgm:cxn modelId="{DA4A7126-5871-4C77-886C-4ACB793612B6}" srcId="{4D4D9484-A0FF-413B-8E84-FE557F858E80}" destId="{6F1E6684-7F0C-4FF9-84A7-ED0C2CD559C9}" srcOrd="1" destOrd="0" parTransId="{D41D8C5E-EA7C-4586-AE3D-6436000A7CA3}" sibTransId="{A30C0D22-3482-417B-8E0B-41476563DF0D}"/>
    <dgm:cxn modelId="{CDD8D603-85FC-480C-88C5-3BBF7A7F0BA8}" type="presOf" srcId="{34FBA524-9A5E-413B-8AE7-CD9CEE271BC2}" destId="{809A259F-AF7A-4C84-99B1-90448FC89897}" srcOrd="0" destOrd="0" presId="urn:microsoft.com/office/officeart/2005/8/layout/vList5"/>
    <dgm:cxn modelId="{F28126A3-B78A-4BFB-9DCE-8A6FAC28EF24}" type="presOf" srcId="{9B9BD114-3DF4-489C-93B5-3E200CB7796E}" destId="{B54213FC-C49E-42B9-9B8E-969CAB8E46C9}" srcOrd="0" destOrd="2" presId="urn:microsoft.com/office/officeart/2005/8/layout/vList5"/>
    <dgm:cxn modelId="{9B31ED19-D16A-4EB9-A16A-A2D6D52C69B5}" type="presOf" srcId="{4D4D9484-A0FF-413B-8E84-FE557F858E80}" destId="{26DF4523-E027-424F-954E-A5CA78E49A15}" srcOrd="0" destOrd="0" presId="urn:microsoft.com/office/officeart/2005/8/layout/vList5"/>
    <dgm:cxn modelId="{2A062ACD-54DF-4F72-AF43-1283FA80352B}" type="presOf" srcId="{714F5DA9-0912-41D7-812C-58633E05E60B}" destId="{B54213FC-C49E-42B9-9B8E-969CAB8E46C9}" srcOrd="0" destOrd="0" presId="urn:microsoft.com/office/officeart/2005/8/layout/vList5"/>
    <dgm:cxn modelId="{B689E505-C63C-4E7D-ACD4-616266016D2E}" type="presOf" srcId="{94FB6695-D2EE-42BF-91B5-2E703D6ABAFA}" destId="{AEF54251-7FBF-4D7A-BA6C-D72E5EC34262}" srcOrd="0" destOrd="0" presId="urn:microsoft.com/office/officeart/2005/8/layout/vList5"/>
    <dgm:cxn modelId="{58D82459-2D01-4028-9810-E0DEA3154020}" type="presOf" srcId="{E67D0BE7-FBC6-4B92-988E-87056A350BFC}" destId="{49362767-9B0F-4BDF-A36E-8E1A4C1A2D64}" srcOrd="0" destOrd="0" presId="urn:microsoft.com/office/officeart/2005/8/layout/vList5"/>
    <dgm:cxn modelId="{97CB89B0-BA30-4907-A425-A7C04F2D835F}" srcId="{DE8DF2E6-1FF7-4626-A0E4-47BFAEA15F83}" destId="{34FBA524-9A5E-413B-8AE7-CD9CEE271BC2}" srcOrd="0" destOrd="0" parTransId="{3DC588ED-CD57-43D4-9C7F-52985031DB0C}" sibTransId="{2EAA0AEC-3D41-4DBB-B2E8-CCBCD966E1BD}"/>
    <dgm:cxn modelId="{D0D4C210-4904-41B7-B70B-D032B75346D1}" type="presOf" srcId="{DE8DF2E6-1FF7-4626-A0E4-47BFAEA15F83}" destId="{97AB526E-BDCB-4B46-8A0B-AADAA0B9FDF3}" srcOrd="0" destOrd="0" presId="urn:microsoft.com/office/officeart/2005/8/layout/vList5"/>
    <dgm:cxn modelId="{5C93703F-D4C0-4BAF-A1F4-B3F004BEB5D1}" type="presOf" srcId="{CCBF30E5-55C0-4B3F-AB21-0D7C5311836F}" destId="{809A259F-AF7A-4C84-99B1-90448FC89897}" srcOrd="0" destOrd="2" presId="urn:microsoft.com/office/officeart/2005/8/layout/vList5"/>
    <dgm:cxn modelId="{E8138AD0-1F21-482A-A185-5CE3920E903E}" type="presOf" srcId="{B18A3CF6-EE1F-42A4-8BF4-824C1F679000}" destId="{809A259F-AF7A-4C84-99B1-90448FC89897}" srcOrd="0" destOrd="1" presId="urn:microsoft.com/office/officeart/2005/8/layout/vList5"/>
    <dgm:cxn modelId="{0D2F6060-9684-4C64-8E8B-791054A19E58}" srcId="{4D4D9484-A0FF-413B-8E84-FE557F858E80}" destId="{94FB6695-D2EE-42BF-91B5-2E703D6ABAFA}" srcOrd="0" destOrd="0" parTransId="{9B068FFB-E53A-4AA1-84F4-5344E9B5826B}" sibTransId="{4313DFB2-311D-42D5-9561-3E222D5C2CC5}"/>
    <dgm:cxn modelId="{FA4C1134-2F2A-4F1D-B9DD-717DE06CC67F}" srcId="{E39C6DED-92D3-4C60-BA59-356BCB0ED49F}" destId="{E67D0BE7-FBC6-4B92-988E-87056A350BFC}" srcOrd="2" destOrd="0" parTransId="{D6685540-739A-420B-8B0F-D3AFFA7FBDF2}" sibTransId="{24C2249A-8B6E-42FC-8D34-9CF5C98B5D9C}"/>
    <dgm:cxn modelId="{38D9D652-F00B-46FD-8B16-5E2CEFCD194A}" srcId="{E39C6DED-92D3-4C60-BA59-356BCB0ED49F}" destId="{DE8DF2E6-1FF7-4626-A0E4-47BFAEA15F83}" srcOrd="1" destOrd="0" parTransId="{57EF58BC-24D7-401B-90F6-490F7B2C4AED}" sibTransId="{681C25A2-7AE0-4969-A978-7A65C000EA4C}"/>
    <dgm:cxn modelId="{D944B0E7-56FE-433B-8BEE-2EA0D5EE17FA}" srcId="{E67D0BE7-FBC6-4B92-988E-87056A350BFC}" destId="{3728E939-68D7-4BCC-8B2A-67B343035859}" srcOrd="1" destOrd="0" parTransId="{663F5EC8-6657-45BA-9F74-BDA9948C9A70}" sibTransId="{8568AA1A-4237-4FEB-89F0-343CC12AB317}"/>
    <dgm:cxn modelId="{79DE5C7A-B619-4FEF-ADCC-D0A16D76ECCB}" type="presOf" srcId="{3728E939-68D7-4BCC-8B2A-67B343035859}" destId="{B54213FC-C49E-42B9-9B8E-969CAB8E46C9}" srcOrd="0" destOrd="1" presId="urn:microsoft.com/office/officeart/2005/8/layout/vList5"/>
    <dgm:cxn modelId="{87DDCEFF-5CB8-45E9-8DC1-3BD4BA9C9CF1}" type="presOf" srcId="{E39C6DED-92D3-4C60-BA59-356BCB0ED49F}" destId="{BF3DB0F7-BC37-40AB-B2E5-D8AD68D3020C}" srcOrd="0" destOrd="0" presId="urn:microsoft.com/office/officeart/2005/8/layout/vList5"/>
    <dgm:cxn modelId="{1F8BFB7A-2645-45BC-A6A5-EF1E56734F08}" srcId="{DE8DF2E6-1FF7-4626-A0E4-47BFAEA15F83}" destId="{CCBF30E5-55C0-4B3F-AB21-0D7C5311836F}" srcOrd="2" destOrd="0" parTransId="{E7FF2472-4551-43EA-8D31-F17B7E8597C6}" sibTransId="{F0B5EB9F-A275-4306-A6F2-D8FF01594E35}"/>
    <dgm:cxn modelId="{2ED77845-E6D8-4AB6-A701-4FB73E55A85D}" srcId="{E67D0BE7-FBC6-4B92-988E-87056A350BFC}" destId="{714F5DA9-0912-41D7-812C-58633E05E60B}" srcOrd="0" destOrd="0" parTransId="{66798E97-8FD8-4052-85FF-2235F605CCDD}" sibTransId="{1949CAC1-0CEF-4FAB-8A98-60561E0F8065}"/>
    <dgm:cxn modelId="{F2902879-11CD-4F86-A27B-F4DB3176AC8C}" type="presOf" srcId="{6F1E6684-7F0C-4FF9-84A7-ED0C2CD559C9}" destId="{AEF54251-7FBF-4D7A-BA6C-D72E5EC34262}" srcOrd="0" destOrd="1" presId="urn:microsoft.com/office/officeart/2005/8/layout/vList5"/>
    <dgm:cxn modelId="{3278919C-9F0E-49C2-A13B-9AF33A0E1910}" srcId="{E39C6DED-92D3-4C60-BA59-356BCB0ED49F}" destId="{4D4D9484-A0FF-413B-8E84-FE557F858E80}" srcOrd="0" destOrd="0" parTransId="{E44932C6-270A-4BAF-9151-19DE9E81CB67}" sibTransId="{DA6BDC89-3E7F-4811-A600-A7AB82D0545A}"/>
    <dgm:cxn modelId="{CD977C7E-BF6D-4298-A1B4-444D3B2CE49D}" type="presParOf" srcId="{BF3DB0F7-BC37-40AB-B2E5-D8AD68D3020C}" destId="{78C97C37-64A9-44E1-A827-768D286457DB}" srcOrd="0" destOrd="0" presId="urn:microsoft.com/office/officeart/2005/8/layout/vList5"/>
    <dgm:cxn modelId="{E139B047-1ACE-455C-83AF-440C3E62B819}" type="presParOf" srcId="{78C97C37-64A9-44E1-A827-768D286457DB}" destId="{26DF4523-E027-424F-954E-A5CA78E49A15}" srcOrd="0" destOrd="0" presId="urn:microsoft.com/office/officeart/2005/8/layout/vList5"/>
    <dgm:cxn modelId="{851B3BEE-D0A9-4B3A-9659-AFAC487432FC}" type="presParOf" srcId="{78C97C37-64A9-44E1-A827-768D286457DB}" destId="{AEF54251-7FBF-4D7A-BA6C-D72E5EC34262}" srcOrd="1" destOrd="0" presId="urn:microsoft.com/office/officeart/2005/8/layout/vList5"/>
    <dgm:cxn modelId="{D3B175A8-0CF1-4198-9641-99E37F5AD7FE}" type="presParOf" srcId="{BF3DB0F7-BC37-40AB-B2E5-D8AD68D3020C}" destId="{BBDD9DE2-76A3-46E5-B024-184C83CE87F2}" srcOrd="1" destOrd="0" presId="urn:microsoft.com/office/officeart/2005/8/layout/vList5"/>
    <dgm:cxn modelId="{B028BD28-BA8D-480C-9F1E-184E3D02F6AA}" type="presParOf" srcId="{BF3DB0F7-BC37-40AB-B2E5-D8AD68D3020C}" destId="{8D2B5C9E-EDB4-43A4-8881-F5060B40BE6D}" srcOrd="2" destOrd="0" presId="urn:microsoft.com/office/officeart/2005/8/layout/vList5"/>
    <dgm:cxn modelId="{2AC19E6E-A6C9-4F4C-BA1A-C2A71FF3E8BE}" type="presParOf" srcId="{8D2B5C9E-EDB4-43A4-8881-F5060B40BE6D}" destId="{97AB526E-BDCB-4B46-8A0B-AADAA0B9FDF3}" srcOrd="0" destOrd="0" presId="urn:microsoft.com/office/officeart/2005/8/layout/vList5"/>
    <dgm:cxn modelId="{22EF86E2-A06E-4F4E-AF7A-FC6CFFDDC563}" type="presParOf" srcId="{8D2B5C9E-EDB4-43A4-8881-F5060B40BE6D}" destId="{809A259F-AF7A-4C84-99B1-90448FC89897}" srcOrd="1" destOrd="0" presId="urn:microsoft.com/office/officeart/2005/8/layout/vList5"/>
    <dgm:cxn modelId="{9E0D9B03-BF2A-4600-970A-4E563EED6EAB}" type="presParOf" srcId="{BF3DB0F7-BC37-40AB-B2E5-D8AD68D3020C}" destId="{F466D1F4-6B47-4806-8120-F2EFA23CD2BE}" srcOrd="3" destOrd="0" presId="urn:microsoft.com/office/officeart/2005/8/layout/vList5"/>
    <dgm:cxn modelId="{520838C4-F5B9-467A-A250-47206ECB6ACA}" type="presParOf" srcId="{BF3DB0F7-BC37-40AB-B2E5-D8AD68D3020C}" destId="{9D76C478-AE69-4C27-88A5-D36EEE236439}" srcOrd="4" destOrd="0" presId="urn:microsoft.com/office/officeart/2005/8/layout/vList5"/>
    <dgm:cxn modelId="{8032143E-5BEF-4B55-B57E-CC2301FF915D}" type="presParOf" srcId="{9D76C478-AE69-4C27-88A5-D36EEE236439}" destId="{49362767-9B0F-4BDF-A36E-8E1A4C1A2D64}" srcOrd="0" destOrd="0" presId="urn:microsoft.com/office/officeart/2005/8/layout/vList5"/>
    <dgm:cxn modelId="{4380DC12-2DB3-4A73-97A3-84C5660A4EAA}" type="presParOf" srcId="{9D76C478-AE69-4C27-88A5-D36EEE236439}" destId="{B54213FC-C49E-42B9-9B8E-969CAB8E46C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0F1AEC-03E3-49ED-B29E-B8C86AE1D712}"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ED59C137-28DB-4496-9ECA-4EFC6D8B0DA7}">
      <dgm:prSet phldrT="[Text]"/>
      <dgm:spPr/>
      <dgm:t>
        <a:bodyPr/>
        <a:lstStyle/>
        <a:p>
          <a:r>
            <a:rPr lang="en-US" dirty="0" err="1" smtClean="0">
              <a:solidFill>
                <a:srgbClr val="FF0000"/>
              </a:solidFill>
            </a:rPr>
            <a:t>Nilai</a:t>
          </a:r>
          <a:r>
            <a:rPr lang="en-US" dirty="0" smtClean="0">
              <a:solidFill>
                <a:srgbClr val="FF0000"/>
              </a:solidFill>
            </a:rPr>
            <a:t> </a:t>
          </a:r>
          <a:r>
            <a:rPr lang="en-US" dirty="0" err="1" smtClean="0">
              <a:solidFill>
                <a:srgbClr val="FF0000"/>
              </a:solidFill>
            </a:rPr>
            <a:t>pakai</a:t>
          </a:r>
          <a:r>
            <a:rPr lang="en-US" dirty="0" smtClean="0">
              <a:solidFill>
                <a:srgbClr val="FF0000"/>
              </a:solidFill>
            </a:rPr>
            <a:t> </a:t>
          </a:r>
          <a:r>
            <a:rPr lang="en-US" dirty="0" err="1" smtClean="0">
              <a:solidFill>
                <a:srgbClr val="FF0000"/>
              </a:solidFill>
            </a:rPr>
            <a:t>Subjektif</a:t>
          </a:r>
          <a:endParaRPr lang="en-US" dirty="0">
            <a:solidFill>
              <a:srgbClr val="FF0000"/>
            </a:solidFill>
          </a:endParaRPr>
        </a:p>
      </dgm:t>
    </dgm:pt>
    <dgm:pt modelId="{EBE7A6F2-8FAE-450B-A343-EA1572D86B54}" type="parTrans" cxnId="{9BCE2066-BD45-4D8E-8519-5AC1550781B2}">
      <dgm:prSet/>
      <dgm:spPr/>
      <dgm:t>
        <a:bodyPr/>
        <a:lstStyle/>
        <a:p>
          <a:endParaRPr lang="en-US"/>
        </a:p>
      </dgm:t>
    </dgm:pt>
    <dgm:pt modelId="{D9E08F71-60D8-4F01-918C-287FDD866C25}" type="sibTrans" cxnId="{9BCE2066-BD45-4D8E-8519-5AC1550781B2}">
      <dgm:prSet/>
      <dgm:spPr/>
      <dgm:t>
        <a:bodyPr/>
        <a:lstStyle/>
        <a:p>
          <a:endParaRPr lang="en-US"/>
        </a:p>
      </dgm:t>
    </dgm:pt>
    <dgm:pt modelId="{D06C7AAF-2CBC-4346-97AA-94CB1B9A8BB3}">
      <dgm:prSet phldrT="[Text]" custT="1"/>
      <dgm:spPr/>
      <dgm:t>
        <a:bodyPr/>
        <a:lstStyle/>
        <a:p>
          <a:r>
            <a:rPr lang="en-US" sz="2000" dirty="0" err="1" smtClean="0"/>
            <a:t>Nilai</a:t>
          </a:r>
          <a:r>
            <a:rPr lang="en-US" sz="2000" dirty="0" smtClean="0"/>
            <a:t> yang </a:t>
          </a:r>
          <a:r>
            <a:rPr lang="en-US" sz="2000" dirty="0" err="1" smtClean="0"/>
            <a:t>diberikan</a:t>
          </a:r>
          <a:r>
            <a:rPr lang="en-US" sz="2000" dirty="0" smtClean="0"/>
            <a:t> </a:t>
          </a:r>
          <a:r>
            <a:rPr lang="en-US" sz="2000" dirty="0" err="1" smtClean="0"/>
            <a:t>oleh</a:t>
          </a:r>
          <a:r>
            <a:rPr lang="en-US" sz="2000" dirty="0" smtClean="0"/>
            <a:t> </a:t>
          </a:r>
          <a:r>
            <a:rPr lang="en-US" sz="2000" dirty="0" err="1" smtClean="0"/>
            <a:t>seseorang</a:t>
          </a:r>
          <a:r>
            <a:rPr lang="en-US" sz="2000" dirty="0" smtClean="0"/>
            <a:t> </a:t>
          </a:r>
          <a:r>
            <a:rPr lang="en-US" sz="2000" dirty="0" err="1" smtClean="0"/>
            <a:t>terhadap</a:t>
          </a:r>
          <a:r>
            <a:rPr lang="en-US" sz="2000" dirty="0" smtClean="0"/>
            <a:t> </a:t>
          </a:r>
          <a:r>
            <a:rPr lang="en-US" sz="2000" dirty="0" err="1" smtClean="0"/>
            <a:t>suatu</a:t>
          </a:r>
          <a:r>
            <a:rPr lang="en-US" sz="2000" dirty="0" smtClean="0"/>
            <a:t> </a:t>
          </a:r>
          <a:r>
            <a:rPr lang="en-US" sz="2000" dirty="0" err="1" smtClean="0"/>
            <a:t>barang</a:t>
          </a:r>
          <a:r>
            <a:rPr lang="en-US" sz="2000" dirty="0" smtClean="0"/>
            <a:t> </a:t>
          </a:r>
          <a:r>
            <a:rPr lang="en-US" sz="2000" dirty="0" err="1" smtClean="0"/>
            <a:t>karena</a:t>
          </a:r>
          <a:r>
            <a:rPr lang="en-US" sz="2000" dirty="0" smtClean="0"/>
            <a:t> </a:t>
          </a:r>
          <a:r>
            <a:rPr lang="en-US" sz="2000" dirty="0" err="1" smtClean="0"/>
            <a:t>barang</a:t>
          </a:r>
          <a:r>
            <a:rPr lang="en-US" sz="2000" dirty="0" smtClean="0"/>
            <a:t> </a:t>
          </a:r>
          <a:r>
            <a:rPr lang="en-US" sz="2000" dirty="0" err="1" smtClean="0"/>
            <a:t>tersebut</a:t>
          </a:r>
          <a:r>
            <a:rPr lang="en-US" sz="2000" dirty="0" smtClean="0"/>
            <a:t> </a:t>
          </a:r>
          <a:r>
            <a:rPr lang="en-US" sz="2000" dirty="0" err="1" smtClean="0"/>
            <a:t>dapat</a:t>
          </a:r>
          <a:r>
            <a:rPr lang="en-US" sz="2000" dirty="0" smtClean="0"/>
            <a:t> </a:t>
          </a:r>
          <a:r>
            <a:rPr lang="en-US" sz="2000" dirty="0" err="1" smtClean="0"/>
            <a:t>dipakai</a:t>
          </a:r>
          <a:r>
            <a:rPr lang="en-US" sz="2000" dirty="0" smtClean="0"/>
            <a:t> </a:t>
          </a:r>
          <a:r>
            <a:rPr lang="en-US" sz="2000" dirty="0" err="1" smtClean="0"/>
            <a:t>untuk</a:t>
          </a:r>
          <a:r>
            <a:rPr lang="en-US" sz="2000" dirty="0" smtClean="0"/>
            <a:t> </a:t>
          </a:r>
          <a:r>
            <a:rPr lang="en-US" sz="2000" dirty="0" err="1" smtClean="0"/>
            <a:t>memenuhi</a:t>
          </a:r>
          <a:r>
            <a:rPr lang="en-US" sz="2000" dirty="0" smtClean="0"/>
            <a:t> </a:t>
          </a:r>
          <a:r>
            <a:rPr lang="en-US" sz="2000" dirty="0" err="1" smtClean="0"/>
            <a:t>kebutuhanya</a:t>
          </a:r>
          <a:r>
            <a:rPr lang="en-US" sz="2000" dirty="0" smtClean="0"/>
            <a:t> </a:t>
          </a:r>
          <a:r>
            <a:rPr lang="en-US" sz="2000" dirty="0" err="1" smtClean="0"/>
            <a:t>sendiri</a:t>
          </a:r>
          <a:endParaRPr lang="en-US" sz="2000" dirty="0"/>
        </a:p>
      </dgm:t>
    </dgm:pt>
    <dgm:pt modelId="{A04BF418-DF69-452A-B236-F76606250C3D}" type="parTrans" cxnId="{C100AE61-531D-4088-AB87-50CE0FF5396D}">
      <dgm:prSet/>
      <dgm:spPr/>
      <dgm:t>
        <a:bodyPr/>
        <a:lstStyle/>
        <a:p>
          <a:endParaRPr lang="en-US"/>
        </a:p>
      </dgm:t>
    </dgm:pt>
    <dgm:pt modelId="{EEB19615-E558-4E4D-8854-0D30FB005D1C}" type="sibTrans" cxnId="{C100AE61-531D-4088-AB87-50CE0FF5396D}">
      <dgm:prSet/>
      <dgm:spPr/>
      <dgm:t>
        <a:bodyPr/>
        <a:lstStyle/>
        <a:p>
          <a:endParaRPr lang="en-US"/>
        </a:p>
      </dgm:t>
    </dgm:pt>
    <dgm:pt modelId="{6CF9BAD1-B315-492E-BBE4-E31C11BBDEB1}">
      <dgm:prSet phldrT="[Text]"/>
      <dgm:spPr/>
      <dgm:t>
        <a:bodyPr/>
        <a:lstStyle/>
        <a:p>
          <a:r>
            <a:rPr lang="en-US" dirty="0" err="1" smtClean="0">
              <a:solidFill>
                <a:srgbClr val="7030A0"/>
              </a:solidFill>
            </a:rPr>
            <a:t>Nilai</a:t>
          </a:r>
          <a:r>
            <a:rPr lang="en-US" dirty="0" smtClean="0">
              <a:solidFill>
                <a:srgbClr val="7030A0"/>
              </a:solidFill>
            </a:rPr>
            <a:t> </a:t>
          </a:r>
          <a:r>
            <a:rPr lang="en-US" dirty="0" err="1" smtClean="0">
              <a:solidFill>
                <a:srgbClr val="7030A0"/>
              </a:solidFill>
            </a:rPr>
            <a:t>tukar</a:t>
          </a:r>
          <a:r>
            <a:rPr lang="en-US" dirty="0" smtClean="0">
              <a:solidFill>
                <a:srgbClr val="7030A0"/>
              </a:solidFill>
            </a:rPr>
            <a:t> </a:t>
          </a:r>
          <a:r>
            <a:rPr lang="en-US" dirty="0" err="1" smtClean="0">
              <a:solidFill>
                <a:srgbClr val="7030A0"/>
              </a:solidFill>
            </a:rPr>
            <a:t>Subjektif</a:t>
          </a:r>
          <a:endParaRPr lang="en-US" dirty="0">
            <a:solidFill>
              <a:srgbClr val="7030A0"/>
            </a:solidFill>
          </a:endParaRPr>
        </a:p>
      </dgm:t>
    </dgm:pt>
    <dgm:pt modelId="{BA06E21C-91D9-4F90-B319-F6173DE453FD}" type="parTrans" cxnId="{1E8E4C8A-9A6C-4544-83DD-0CA2567BC325}">
      <dgm:prSet/>
      <dgm:spPr/>
      <dgm:t>
        <a:bodyPr/>
        <a:lstStyle/>
        <a:p>
          <a:endParaRPr lang="en-US"/>
        </a:p>
      </dgm:t>
    </dgm:pt>
    <dgm:pt modelId="{532FD241-E0A1-47FD-A8C3-89E5359229E7}" type="sibTrans" cxnId="{1E8E4C8A-9A6C-4544-83DD-0CA2567BC325}">
      <dgm:prSet/>
      <dgm:spPr/>
      <dgm:t>
        <a:bodyPr/>
        <a:lstStyle/>
        <a:p>
          <a:endParaRPr lang="en-US"/>
        </a:p>
      </dgm:t>
    </dgm:pt>
    <dgm:pt modelId="{496F52F2-C564-409E-BA4C-B5DBCA876414}">
      <dgm:prSet phldrT="[Text]" custT="1"/>
      <dgm:spPr/>
      <dgm:t>
        <a:bodyPr/>
        <a:lstStyle/>
        <a:p>
          <a:r>
            <a:rPr lang="en-US" sz="2000" dirty="0" err="1" smtClean="0"/>
            <a:t>Nilai</a:t>
          </a:r>
          <a:r>
            <a:rPr lang="en-US" sz="2000" dirty="0" smtClean="0"/>
            <a:t> </a:t>
          </a:r>
          <a:r>
            <a:rPr lang="en-US" sz="2000" dirty="0" err="1" smtClean="0"/>
            <a:t>tukar</a:t>
          </a:r>
          <a:r>
            <a:rPr lang="en-US" sz="2000" dirty="0" smtClean="0"/>
            <a:t> </a:t>
          </a:r>
          <a:r>
            <a:rPr lang="en-US" sz="2000" dirty="0" err="1" smtClean="0"/>
            <a:t>suatu</a:t>
          </a:r>
          <a:r>
            <a:rPr lang="en-US" sz="2000" dirty="0" smtClean="0"/>
            <a:t> </a:t>
          </a:r>
          <a:r>
            <a:rPr lang="en-US" sz="2000" dirty="0" err="1" smtClean="0"/>
            <a:t>barang</a:t>
          </a:r>
          <a:r>
            <a:rPr lang="en-US" sz="2000" dirty="0" smtClean="0"/>
            <a:t> yang </a:t>
          </a:r>
          <a:r>
            <a:rPr lang="en-US" sz="2000" dirty="0" err="1" smtClean="0"/>
            <a:t>dilihat</a:t>
          </a:r>
          <a:r>
            <a:rPr lang="en-US" sz="2000" dirty="0" smtClean="0"/>
            <a:t> </a:t>
          </a:r>
          <a:r>
            <a:rPr lang="en-US" sz="2000" dirty="0" err="1" smtClean="0"/>
            <a:t>menurut</a:t>
          </a:r>
          <a:r>
            <a:rPr lang="en-US" sz="2000" dirty="0" smtClean="0"/>
            <a:t> </a:t>
          </a:r>
          <a:r>
            <a:rPr lang="en-US" sz="2000" dirty="0" err="1" smtClean="0"/>
            <a:t>sudut</a:t>
          </a:r>
          <a:r>
            <a:rPr lang="en-US" sz="2000" dirty="0" smtClean="0"/>
            <a:t> </a:t>
          </a:r>
          <a:r>
            <a:rPr lang="en-US" sz="2000" dirty="0" err="1" smtClean="0"/>
            <a:t>pandang</a:t>
          </a:r>
          <a:r>
            <a:rPr lang="en-US" sz="2000" dirty="0" smtClean="0"/>
            <a:t> </a:t>
          </a:r>
          <a:r>
            <a:rPr lang="en-US" sz="2000" dirty="0" err="1" smtClean="0"/>
            <a:t>pemiliknya</a:t>
          </a:r>
          <a:endParaRPr lang="en-US" sz="2000" dirty="0"/>
        </a:p>
      </dgm:t>
    </dgm:pt>
    <dgm:pt modelId="{AD7D899C-ABCD-4086-A7B5-B4695ADF8FBC}" type="parTrans" cxnId="{5749CF8E-F6DF-4803-A82D-E9F87E08943A}">
      <dgm:prSet/>
      <dgm:spPr/>
      <dgm:t>
        <a:bodyPr/>
        <a:lstStyle/>
        <a:p>
          <a:endParaRPr lang="en-US"/>
        </a:p>
      </dgm:t>
    </dgm:pt>
    <dgm:pt modelId="{527A04E7-8BBC-487D-A6CA-422FD924CCC0}" type="sibTrans" cxnId="{5749CF8E-F6DF-4803-A82D-E9F87E08943A}">
      <dgm:prSet/>
      <dgm:spPr/>
      <dgm:t>
        <a:bodyPr/>
        <a:lstStyle/>
        <a:p>
          <a:endParaRPr lang="en-US"/>
        </a:p>
      </dgm:t>
    </dgm:pt>
    <dgm:pt modelId="{0CB91A06-2034-4769-9499-44E97FC3F173}">
      <dgm:prSet phldrT="[Text]" custT="1"/>
      <dgm:spPr/>
      <dgm:t>
        <a:bodyPr/>
        <a:lstStyle/>
        <a:p>
          <a:r>
            <a:rPr lang="en-US" sz="2000" dirty="0" err="1" smtClean="0"/>
            <a:t>Contoh</a:t>
          </a:r>
          <a:r>
            <a:rPr lang="en-US" sz="2000" dirty="0" smtClean="0"/>
            <a:t>: </a:t>
          </a:r>
          <a:r>
            <a:rPr lang="en-US" sz="2000" dirty="0" err="1" smtClean="0"/>
            <a:t>Barang</a:t>
          </a:r>
          <a:r>
            <a:rPr lang="en-US" sz="2000" dirty="0" smtClean="0"/>
            <a:t> </a:t>
          </a:r>
          <a:r>
            <a:rPr lang="en-US" sz="2000" dirty="0" err="1" smtClean="0"/>
            <a:t>antik</a:t>
          </a:r>
          <a:r>
            <a:rPr lang="en-US" sz="2000" dirty="0" smtClean="0"/>
            <a:t> </a:t>
          </a:r>
          <a:r>
            <a:rPr lang="en-US" sz="2000" dirty="0" err="1" smtClean="0"/>
            <a:t>bernilai</a:t>
          </a:r>
          <a:r>
            <a:rPr lang="en-US" sz="2000" dirty="0" smtClean="0"/>
            <a:t> </a:t>
          </a:r>
          <a:r>
            <a:rPr lang="en-US" sz="2000" dirty="0" err="1" smtClean="0"/>
            <a:t>tukar</a:t>
          </a:r>
          <a:r>
            <a:rPr lang="en-US" sz="2000" dirty="0" smtClean="0"/>
            <a:t> </a:t>
          </a:r>
          <a:r>
            <a:rPr lang="en-US" sz="2000" dirty="0" err="1" smtClean="0"/>
            <a:t>menurut</a:t>
          </a:r>
          <a:r>
            <a:rPr lang="en-US" sz="2000" dirty="0" smtClean="0"/>
            <a:t> </a:t>
          </a:r>
          <a:r>
            <a:rPr lang="en-US" sz="2000" dirty="0" err="1" smtClean="0"/>
            <a:t>kolektornya</a:t>
          </a:r>
          <a:endParaRPr lang="en-US" sz="2000" dirty="0"/>
        </a:p>
      </dgm:t>
    </dgm:pt>
    <dgm:pt modelId="{9BD75F93-7311-4EB8-9BD0-30ED28F0B5F0}" type="parTrans" cxnId="{A679296A-F5E7-47AB-8705-1B5575B8E6E2}">
      <dgm:prSet/>
      <dgm:spPr/>
      <dgm:t>
        <a:bodyPr/>
        <a:lstStyle/>
        <a:p>
          <a:endParaRPr lang="en-US"/>
        </a:p>
      </dgm:t>
    </dgm:pt>
    <dgm:pt modelId="{EDC64698-ECFD-46EB-A53E-8615C6EF4A2C}" type="sibTrans" cxnId="{A679296A-F5E7-47AB-8705-1B5575B8E6E2}">
      <dgm:prSet/>
      <dgm:spPr/>
      <dgm:t>
        <a:bodyPr/>
        <a:lstStyle/>
        <a:p>
          <a:endParaRPr lang="en-US"/>
        </a:p>
      </dgm:t>
    </dgm:pt>
    <dgm:pt modelId="{6D99FFDA-2576-40EE-AF7F-56F3CB63856A}">
      <dgm:prSet phldrT="[Text]"/>
      <dgm:spPr/>
      <dgm:t>
        <a:bodyPr/>
        <a:lstStyle/>
        <a:p>
          <a:r>
            <a:rPr lang="en-US" dirty="0" err="1" smtClean="0">
              <a:solidFill>
                <a:srgbClr val="002060"/>
              </a:solidFill>
            </a:rPr>
            <a:t>Nilai</a:t>
          </a:r>
          <a:r>
            <a:rPr lang="en-US" dirty="0" smtClean="0">
              <a:solidFill>
                <a:srgbClr val="002060"/>
              </a:solidFill>
            </a:rPr>
            <a:t> </a:t>
          </a:r>
          <a:r>
            <a:rPr lang="en-US" dirty="0" err="1" smtClean="0">
              <a:solidFill>
                <a:srgbClr val="002060"/>
              </a:solidFill>
            </a:rPr>
            <a:t>tukar</a:t>
          </a:r>
          <a:r>
            <a:rPr lang="en-US" dirty="0" smtClean="0">
              <a:solidFill>
                <a:srgbClr val="002060"/>
              </a:solidFill>
            </a:rPr>
            <a:t> </a:t>
          </a:r>
          <a:r>
            <a:rPr lang="en-US" dirty="0" err="1" smtClean="0">
              <a:solidFill>
                <a:srgbClr val="002060"/>
              </a:solidFill>
            </a:rPr>
            <a:t>Objektif</a:t>
          </a:r>
          <a:endParaRPr lang="en-US" dirty="0">
            <a:solidFill>
              <a:srgbClr val="002060"/>
            </a:solidFill>
          </a:endParaRPr>
        </a:p>
      </dgm:t>
    </dgm:pt>
    <dgm:pt modelId="{FA6289EC-E25B-4AB1-94EA-9838E30B8A09}" type="parTrans" cxnId="{FC54F7B3-AD9B-47C4-ACA9-9A096A51DCF2}">
      <dgm:prSet/>
      <dgm:spPr/>
      <dgm:t>
        <a:bodyPr/>
        <a:lstStyle/>
        <a:p>
          <a:endParaRPr lang="en-US"/>
        </a:p>
      </dgm:t>
    </dgm:pt>
    <dgm:pt modelId="{ABED7727-756C-4459-BE3A-4691F803AECA}" type="sibTrans" cxnId="{FC54F7B3-AD9B-47C4-ACA9-9A096A51DCF2}">
      <dgm:prSet/>
      <dgm:spPr/>
      <dgm:t>
        <a:bodyPr/>
        <a:lstStyle/>
        <a:p>
          <a:endParaRPr lang="en-US"/>
        </a:p>
      </dgm:t>
    </dgm:pt>
    <dgm:pt modelId="{4A29AD3D-8B2B-4A65-B6B4-5101A7AF2116}">
      <dgm:prSet phldrT="[Text]"/>
      <dgm:spPr/>
      <dgm:t>
        <a:bodyPr/>
        <a:lstStyle/>
        <a:p>
          <a:r>
            <a:rPr lang="en-US" dirty="0" err="1" smtClean="0"/>
            <a:t>Nilai</a:t>
          </a:r>
          <a:r>
            <a:rPr lang="en-US" dirty="0" smtClean="0"/>
            <a:t> </a:t>
          </a:r>
          <a:r>
            <a:rPr lang="en-US" dirty="0" err="1" smtClean="0"/>
            <a:t>tukar</a:t>
          </a:r>
          <a:r>
            <a:rPr lang="en-US" dirty="0" smtClean="0"/>
            <a:t> yang </a:t>
          </a:r>
          <a:r>
            <a:rPr lang="en-US" dirty="0" err="1" smtClean="0"/>
            <a:t>berlaku</a:t>
          </a:r>
          <a:r>
            <a:rPr lang="en-US" dirty="0" smtClean="0"/>
            <a:t> </a:t>
          </a:r>
          <a:r>
            <a:rPr lang="en-US" dirty="0" err="1" smtClean="0"/>
            <a:t>secara</a:t>
          </a:r>
          <a:r>
            <a:rPr lang="en-US" dirty="0" smtClean="0"/>
            <a:t> </a:t>
          </a:r>
          <a:r>
            <a:rPr lang="en-US" dirty="0" err="1" smtClean="0"/>
            <a:t>umum</a:t>
          </a:r>
          <a:r>
            <a:rPr lang="en-US" dirty="0" smtClean="0"/>
            <a:t> </a:t>
          </a:r>
          <a:r>
            <a:rPr lang="en-US" dirty="0" err="1" smtClean="0"/>
            <a:t>atau</a:t>
          </a:r>
          <a:r>
            <a:rPr lang="en-US" dirty="0" smtClean="0"/>
            <a:t> </a:t>
          </a:r>
          <a:r>
            <a:rPr lang="en-US" dirty="0" err="1" smtClean="0"/>
            <a:t>dilihat</a:t>
          </a:r>
          <a:r>
            <a:rPr lang="en-US" dirty="0" smtClean="0"/>
            <a:t> </a:t>
          </a:r>
          <a:r>
            <a:rPr lang="en-US" dirty="0" err="1" smtClean="0"/>
            <a:t>daris</a:t>
          </a:r>
          <a:r>
            <a:rPr lang="en-US" dirty="0" smtClean="0"/>
            <a:t> </a:t>
          </a:r>
          <a:r>
            <a:rPr lang="en-US" dirty="0" err="1" smtClean="0"/>
            <a:t>sudut</a:t>
          </a:r>
          <a:r>
            <a:rPr lang="en-US" dirty="0" smtClean="0"/>
            <a:t> </a:t>
          </a:r>
          <a:r>
            <a:rPr lang="en-US" dirty="0" err="1" smtClean="0"/>
            <a:t>pandang</a:t>
          </a:r>
          <a:r>
            <a:rPr lang="en-US" dirty="0" smtClean="0"/>
            <a:t> </a:t>
          </a:r>
          <a:r>
            <a:rPr lang="en-US" dirty="0" err="1" smtClean="0"/>
            <a:t>barang</a:t>
          </a:r>
          <a:r>
            <a:rPr lang="en-US" dirty="0" smtClean="0"/>
            <a:t> </a:t>
          </a:r>
          <a:r>
            <a:rPr lang="en-US" dirty="0" err="1" smtClean="0"/>
            <a:t>itu</a:t>
          </a:r>
          <a:r>
            <a:rPr lang="en-US" dirty="0" smtClean="0"/>
            <a:t> </a:t>
          </a:r>
          <a:r>
            <a:rPr lang="en-US" dirty="0" err="1" smtClean="0"/>
            <a:t>sendiri</a:t>
          </a:r>
          <a:endParaRPr lang="en-US" dirty="0"/>
        </a:p>
      </dgm:t>
    </dgm:pt>
    <dgm:pt modelId="{81C074B3-1AEF-4AA2-9920-5BC2FEB79D2F}" type="parTrans" cxnId="{545C8B91-EC17-44DB-9EAF-C4481EE5E8AE}">
      <dgm:prSet/>
      <dgm:spPr/>
      <dgm:t>
        <a:bodyPr/>
        <a:lstStyle/>
        <a:p>
          <a:endParaRPr lang="en-US"/>
        </a:p>
      </dgm:t>
    </dgm:pt>
    <dgm:pt modelId="{C9482075-9778-40AF-B18B-1B216BF95F19}" type="sibTrans" cxnId="{545C8B91-EC17-44DB-9EAF-C4481EE5E8AE}">
      <dgm:prSet/>
      <dgm:spPr/>
      <dgm:t>
        <a:bodyPr/>
        <a:lstStyle/>
        <a:p>
          <a:endParaRPr lang="en-US"/>
        </a:p>
      </dgm:t>
    </dgm:pt>
    <dgm:pt modelId="{626A81D4-70E7-4C42-A5F1-EE134959C034}">
      <dgm:prSet phldrT="[Text]"/>
      <dgm:spPr/>
      <dgm:t>
        <a:bodyPr/>
        <a:lstStyle/>
        <a:p>
          <a:r>
            <a:rPr lang="en-US" dirty="0" err="1" smtClean="0"/>
            <a:t>Contoh</a:t>
          </a:r>
          <a:r>
            <a:rPr lang="en-US" dirty="0" smtClean="0"/>
            <a:t>: </a:t>
          </a:r>
          <a:r>
            <a:rPr lang="en-US" dirty="0" err="1" smtClean="0"/>
            <a:t>Emas</a:t>
          </a:r>
          <a:r>
            <a:rPr lang="en-US" dirty="0" smtClean="0"/>
            <a:t>, </a:t>
          </a:r>
          <a:r>
            <a:rPr lang="en-US" dirty="0" err="1" smtClean="0"/>
            <a:t>uang</a:t>
          </a:r>
          <a:r>
            <a:rPr lang="en-US" dirty="0" smtClean="0"/>
            <a:t> </a:t>
          </a:r>
          <a:r>
            <a:rPr lang="en-US" dirty="0" err="1" smtClean="0"/>
            <a:t>memiliki</a:t>
          </a:r>
          <a:r>
            <a:rPr lang="en-US" dirty="0" smtClean="0"/>
            <a:t> </a:t>
          </a:r>
          <a:r>
            <a:rPr lang="en-US" dirty="0" err="1" smtClean="0"/>
            <a:t>nilai</a:t>
          </a:r>
          <a:r>
            <a:rPr lang="en-US" dirty="0" smtClean="0"/>
            <a:t> </a:t>
          </a:r>
          <a:r>
            <a:rPr lang="en-US" dirty="0" err="1" smtClean="0"/>
            <a:t>tukar</a:t>
          </a:r>
          <a:r>
            <a:rPr lang="en-US" dirty="0" smtClean="0"/>
            <a:t> </a:t>
          </a:r>
          <a:r>
            <a:rPr lang="en-US" dirty="0" err="1" smtClean="0"/>
            <a:t>objektif</a:t>
          </a:r>
          <a:endParaRPr lang="en-US" dirty="0"/>
        </a:p>
      </dgm:t>
    </dgm:pt>
    <dgm:pt modelId="{AA2B6CE5-22A4-438F-AFAA-13AD1395CED3}" type="parTrans" cxnId="{C4B30942-3CA1-466C-9F57-445D720627FC}">
      <dgm:prSet/>
      <dgm:spPr/>
      <dgm:t>
        <a:bodyPr/>
        <a:lstStyle/>
        <a:p>
          <a:endParaRPr lang="en-US"/>
        </a:p>
      </dgm:t>
    </dgm:pt>
    <dgm:pt modelId="{99596BFB-236F-4D50-9BFD-6591BFB2F77B}" type="sibTrans" cxnId="{C4B30942-3CA1-466C-9F57-445D720627FC}">
      <dgm:prSet/>
      <dgm:spPr/>
      <dgm:t>
        <a:bodyPr/>
        <a:lstStyle/>
        <a:p>
          <a:endParaRPr lang="en-US"/>
        </a:p>
      </dgm:t>
    </dgm:pt>
    <dgm:pt modelId="{F531B174-094C-4B8F-BE53-0708EE0960C5}">
      <dgm:prSet/>
      <dgm:spPr/>
      <dgm:t>
        <a:bodyPr/>
        <a:lstStyle/>
        <a:p>
          <a:r>
            <a:rPr lang="en-US" dirty="0" err="1" smtClean="0"/>
            <a:t>Kemampuan</a:t>
          </a:r>
          <a:r>
            <a:rPr lang="en-US" dirty="0" smtClean="0"/>
            <a:t> </a:t>
          </a:r>
          <a:r>
            <a:rPr lang="en-US" dirty="0" err="1" smtClean="0"/>
            <a:t>barang</a:t>
          </a:r>
          <a:r>
            <a:rPr lang="en-US" dirty="0" smtClean="0"/>
            <a:t> </a:t>
          </a:r>
          <a:r>
            <a:rPr lang="en-US" dirty="0" err="1" smtClean="0"/>
            <a:t>secara</a:t>
          </a:r>
          <a:r>
            <a:rPr lang="en-US" dirty="0" smtClean="0"/>
            <a:t> </a:t>
          </a:r>
          <a:r>
            <a:rPr lang="en-US" dirty="0" err="1" smtClean="0"/>
            <a:t>umum</a:t>
          </a:r>
          <a:r>
            <a:rPr lang="en-US" dirty="0" smtClean="0"/>
            <a:t> </a:t>
          </a:r>
          <a:r>
            <a:rPr lang="en-US" dirty="0" err="1" smtClean="0"/>
            <a:t>untuk</a:t>
          </a:r>
          <a:r>
            <a:rPr lang="en-US" dirty="0" smtClean="0"/>
            <a:t> </a:t>
          </a:r>
          <a:r>
            <a:rPr lang="en-US" dirty="0" err="1" smtClean="0"/>
            <a:t>dipakai</a:t>
          </a:r>
          <a:r>
            <a:rPr lang="en-US" dirty="0" smtClean="0"/>
            <a:t> </a:t>
          </a:r>
          <a:r>
            <a:rPr lang="en-US" dirty="0" err="1" smtClean="0"/>
            <a:t>dalam</a:t>
          </a:r>
          <a:r>
            <a:rPr lang="en-US" dirty="0" smtClean="0"/>
            <a:t> </a:t>
          </a:r>
          <a:r>
            <a:rPr lang="en-US" dirty="0" err="1" smtClean="0"/>
            <a:t>memenuhi</a:t>
          </a:r>
          <a:r>
            <a:rPr lang="en-US" dirty="0" smtClean="0"/>
            <a:t> </a:t>
          </a:r>
          <a:r>
            <a:rPr lang="en-US" dirty="0" err="1" smtClean="0"/>
            <a:t>kebutuhan</a:t>
          </a:r>
          <a:r>
            <a:rPr lang="en-US" dirty="0" smtClean="0"/>
            <a:t> </a:t>
          </a:r>
          <a:r>
            <a:rPr lang="en-US" dirty="0" err="1" smtClean="0"/>
            <a:t>semua</a:t>
          </a:r>
          <a:r>
            <a:rPr lang="en-US" dirty="0" smtClean="0"/>
            <a:t> </a:t>
          </a:r>
          <a:r>
            <a:rPr lang="en-US" dirty="0" err="1" smtClean="0"/>
            <a:t>manusia</a:t>
          </a:r>
          <a:endParaRPr lang="en-US" dirty="0"/>
        </a:p>
      </dgm:t>
    </dgm:pt>
    <dgm:pt modelId="{57160118-1BB3-4917-B875-298C064C2D0B}" type="parTrans" cxnId="{3EB4ADD1-CBA9-475E-8870-4BAE127F7058}">
      <dgm:prSet/>
      <dgm:spPr/>
      <dgm:t>
        <a:bodyPr/>
        <a:lstStyle/>
        <a:p>
          <a:endParaRPr lang="en-US"/>
        </a:p>
      </dgm:t>
    </dgm:pt>
    <dgm:pt modelId="{0FCB74B3-92AD-4EEC-BED2-360BC3471F62}" type="sibTrans" cxnId="{3EB4ADD1-CBA9-475E-8870-4BAE127F7058}">
      <dgm:prSet/>
      <dgm:spPr/>
      <dgm:t>
        <a:bodyPr/>
        <a:lstStyle/>
        <a:p>
          <a:endParaRPr lang="en-US"/>
        </a:p>
      </dgm:t>
    </dgm:pt>
    <dgm:pt modelId="{296A7ACF-495D-4489-B2B3-1BD7A5DBF4F0}">
      <dgm:prSet/>
      <dgm:spPr/>
      <dgm:t>
        <a:bodyPr/>
        <a:lstStyle/>
        <a:p>
          <a:r>
            <a:rPr lang="en-US" dirty="0" err="1" smtClean="0">
              <a:solidFill>
                <a:srgbClr val="002060"/>
              </a:solidFill>
            </a:rPr>
            <a:t>Nilai</a:t>
          </a:r>
          <a:r>
            <a:rPr lang="en-US" dirty="0" smtClean="0">
              <a:solidFill>
                <a:srgbClr val="002060"/>
              </a:solidFill>
            </a:rPr>
            <a:t> </a:t>
          </a:r>
          <a:r>
            <a:rPr lang="en-US" dirty="0" err="1" smtClean="0">
              <a:solidFill>
                <a:srgbClr val="002060"/>
              </a:solidFill>
            </a:rPr>
            <a:t>Pakai</a:t>
          </a:r>
          <a:r>
            <a:rPr lang="en-US" dirty="0" smtClean="0">
              <a:solidFill>
                <a:srgbClr val="002060"/>
              </a:solidFill>
            </a:rPr>
            <a:t> </a:t>
          </a:r>
          <a:r>
            <a:rPr lang="en-US" dirty="0" err="1" smtClean="0">
              <a:solidFill>
                <a:srgbClr val="002060"/>
              </a:solidFill>
            </a:rPr>
            <a:t>Objektif</a:t>
          </a:r>
          <a:endParaRPr lang="en-US" dirty="0">
            <a:solidFill>
              <a:srgbClr val="002060"/>
            </a:solidFill>
          </a:endParaRPr>
        </a:p>
      </dgm:t>
    </dgm:pt>
    <dgm:pt modelId="{0A9EBBAD-0017-4D5C-ACFA-D8DFAB3CDFD3}" type="parTrans" cxnId="{3E39D5E9-8872-4BE4-8AE7-C7837EB37591}">
      <dgm:prSet/>
      <dgm:spPr/>
      <dgm:t>
        <a:bodyPr/>
        <a:lstStyle/>
        <a:p>
          <a:endParaRPr lang="en-US"/>
        </a:p>
      </dgm:t>
    </dgm:pt>
    <dgm:pt modelId="{8CA1C39B-EF12-4C0B-9228-BE4A11F07489}" type="sibTrans" cxnId="{3E39D5E9-8872-4BE4-8AE7-C7837EB37591}">
      <dgm:prSet/>
      <dgm:spPr/>
      <dgm:t>
        <a:bodyPr/>
        <a:lstStyle/>
        <a:p>
          <a:endParaRPr lang="en-US"/>
        </a:p>
      </dgm:t>
    </dgm:pt>
    <dgm:pt modelId="{4FD9CD3F-230F-4671-83AE-04FA05B3EDF8}">
      <dgm:prSet phldrT="[Text]" custT="1"/>
      <dgm:spPr/>
      <dgm:t>
        <a:bodyPr/>
        <a:lstStyle/>
        <a:p>
          <a:r>
            <a:rPr lang="en-US" sz="2000" dirty="0" err="1" smtClean="0"/>
            <a:t>Contoh</a:t>
          </a:r>
          <a:r>
            <a:rPr lang="en-US" sz="2000" dirty="0" smtClean="0"/>
            <a:t>: </a:t>
          </a:r>
          <a:r>
            <a:rPr lang="en-US" sz="2000" dirty="0" err="1" smtClean="0"/>
            <a:t>Obat</a:t>
          </a:r>
          <a:r>
            <a:rPr lang="en-US" sz="2000" dirty="0" smtClean="0"/>
            <a:t> </a:t>
          </a:r>
          <a:r>
            <a:rPr lang="en-US" sz="2000" dirty="0" err="1" smtClean="0"/>
            <a:t>hanya</a:t>
          </a:r>
          <a:r>
            <a:rPr lang="en-US" sz="2000" dirty="0" smtClean="0"/>
            <a:t> </a:t>
          </a:r>
          <a:r>
            <a:rPr lang="en-US" sz="2000" dirty="0" err="1" smtClean="0"/>
            <a:t>dibutuhkan</a:t>
          </a:r>
          <a:r>
            <a:rPr lang="en-US" sz="2000" dirty="0" smtClean="0"/>
            <a:t> </a:t>
          </a:r>
          <a:r>
            <a:rPr lang="en-US" sz="2000" dirty="0" err="1" smtClean="0"/>
            <a:t>orang</a:t>
          </a:r>
          <a:r>
            <a:rPr lang="en-US" sz="2000" dirty="0" smtClean="0"/>
            <a:t> </a:t>
          </a:r>
          <a:r>
            <a:rPr lang="en-US" sz="2000" dirty="0" err="1" smtClean="0"/>
            <a:t>sakit</a:t>
          </a:r>
          <a:endParaRPr lang="en-US" sz="2000" dirty="0"/>
        </a:p>
      </dgm:t>
    </dgm:pt>
    <dgm:pt modelId="{A416D769-D13A-4D42-942A-0B0BE5EAE400}" type="parTrans" cxnId="{93D06F4F-E227-4261-9446-5406626AEBC8}">
      <dgm:prSet/>
      <dgm:spPr/>
      <dgm:t>
        <a:bodyPr/>
        <a:lstStyle/>
        <a:p>
          <a:endParaRPr lang="en-US"/>
        </a:p>
      </dgm:t>
    </dgm:pt>
    <dgm:pt modelId="{53634DE6-E862-4497-ADDD-9EC6339E38A2}" type="sibTrans" cxnId="{93D06F4F-E227-4261-9446-5406626AEBC8}">
      <dgm:prSet/>
      <dgm:spPr/>
      <dgm:t>
        <a:bodyPr/>
        <a:lstStyle/>
        <a:p>
          <a:endParaRPr lang="en-US"/>
        </a:p>
      </dgm:t>
    </dgm:pt>
    <dgm:pt modelId="{DCACAA8B-3D58-4D43-AB09-AED3A2A845C2}">
      <dgm:prSet/>
      <dgm:spPr/>
      <dgm:t>
        <a:bodyPr/>
        <a:lstStyle/>
        <a:p>
          <a:r>
            <a:rPr lang="en-US" dirty="0" err="1" smtClean="0"/>
            <a:t>Contoh</a:t>
          </a:r>
          <a:r>
            <a:rPr lang="en-US" dirty="0" smtClean="0"/>
            <a:t>: </a:t>
          </a:r>
          <a:r>
            <a:rPr lang="en-US" dirty="0" err="1" smtClean="0"/>
            <a:t>pakaian</a:t>
          </a:r>
          <a:r>
            <a:rPr lang="en-US" dirty="0" smtClean="0"/>
            <a:t>, </a:t>
          </a:r>
          <a:r>
            <a:rPr lang="en-US" dirty="0" err="1" smtClean="0"/>
            <a:t>rumah</a:t>
          </a:r>
          <a:r>
            <a:rPr lang="en-US" dirty="0" smtClean="0"/>
            <a:t> </a:t>
          </a:r>
          <a:r>
            <a:rPr lang="en-US" dirty="0" err="1" smtClean="0"/>
            <a:t>dibutuhkan</a:t>
          </a:r>
          <a:r>
            <a:rPr lang="en-US" dirty="0" smtClean="0"/>
            <a:t> </a:t>
          </a:r>
          <a:r>
            <a:rPr lang="en-US" dirty="0" err="1" smtClean="0"/>
            <a:t>semua</a:t>
          </a:r>
          <a:r>
            <a:rPr lang="en-US" dirty="0" smtClean="0"/>
            <a:t> </a:t>
          </a:r>
          <a:r>
            <a:rPr lang="en-US" dirty="0" err="1" smtClean="0"/>
            <a:t>orang</a:t>
          </a:r>
          <a:endParaRPr lang="en-US" dirty="0"/>
        </a:p>
      </dgm:t>
    </dgm:pt>
    <dgm:pt modelId="{434D369C-9D88-4BF6-A1D8-8C0293566897}" type="parTrans" cxnId="{2CCC9E15-71B3-4A8F-AEE1-1D76F477AC80}">
      <dgm:prSet/>
      <dgm:spPr/>
      <dgm:t>
        <a:bodyPr/>
        <a:lstStyle/>
        <a:p>
          <a:endParaRPr lang="en-US"/>
        </a:p>
      </dgm:t>
    </dgm:pt>
    <dgm:pt modelId="{787F8EBC-4B5C-4B5E-AA6D-66CEADF5CCA6}" type="sibTrans" cxnId="{2CCC9E15-71B3-4A8F-AEE1-1D76F477AC80}">
      <dgm:prSet/>
      <dgm:spPr/>
      <dgm:t>
        <a:bodyPr/>
        <a:lstStyle/>
        <a:p>
          <a:endParaRPr lang="en-US"/>
        </a:p>
      </dgm:t>
    </dgm:pt>
    <dgm:pt modelId="{9F78D693-C190-49D4-A046-B4F8EE17176A}" type="pres">
      <dgm:prSet presAssocID="{100F1AEC-03E3-49ED-B29E-B8C86AE1D712}" presName="Name0" presStyleCnt="0">
        <dgm:presLayoutVars>
          <dgm:dir/>
          <dgm:animLvl val="lvl"/>
          <dgm:resizeHandles val="exact"/>
        </dgm:presLayoutVars>
      </dgm:prSet>
      <dgm:spPr/>
      <dgm:t>
        <a:bodyPr/>
        <a:lstStyle/>
        <a:p>
          <a:endParaRPr lang="en-US"/>
        </a:p>
      </dgm:t>
    </dgm:pt>
    <dgm:pt modelId="{B1D61878-2AB1-4789-AAD2-7CBA9C0CC2AF}" type="pres">
      <dgm:prSet presAssocID="{ED59C137-28DB-4496-9ECA-4EFC6D8B0DA7}" presName="linNode" presStyleCnt="0"/>
      <dgm:spPr/>
    </dgm:pt>
    <dgm:pt modelId="{B1C6A8A1-02DD-4E8A-87B3-A5E96F69E143}" type="pres">
      <dgm:prSet presAssocID="{ED59C137-28DB-4496-9ECA-4EFC6D8B0DA7}" presName="parentText" presStyleLbl="node1" presStyleIdx="0" presStyleCnt="4">
        <dgm:presLayoutVars>
          <dgm:chMax val="1"/>
          <dgm:bulletEnabled val="1"/>
        </dgm:presLayoutVars>
      </dgm:prSet>
      <dgm:spPr/>
      <dgm:t>
        <a:bodyPr/>
        <a:lstStyle/>
        <a:p>
          <a:endParaRPr lang="en-US"/>
        </a:p>
      </dgm:t>
    </dgm:pt>
    <dgm:pt modelId="{3D5E0DB3-71BB-4783-BD85-84AF4E449508}" type="pres">
      <dgm:prSet presAssocID="{ED59C137-28DB-4496-9ECA-4EFC6D8B0DA7}" presName="descendantText" presStyleLbl="alignAccFollowNode1" presStyleIdx="0" presStyleCnt="4">
        <dgm:presLayoutVars>
          <dgm:bulletEnabled val="1"/>
        </dgm:presLayoutVars>
      </dgm:prSet>
      <dgm:spPr/>
      <dgm:t>
        <a:bodyPr/>
        <a:lstStyle/>
        <a:p>
          <a:endParaRPr lang="en-US"/>
        </a:p>
      </dgm:t>
    </dgm:pt>
    <dgm:pt modelId="{1C6CE2F5-4442-482D-94C5-95A47720E699}" type="pres">
      <dgm:prSet presAssocID="{D9E08F71-60D8-4F01-918C-287FDD866C25}" presName="sp" presStyleCnt="0"/>
      <dgm:spPr/>
    </dgm:pt>
    <dgm:pt modelId="{61BD9A8F-FA3C-43CC-8EAD-7E4AD7DBBAB8}" type="pres">
      <dgm:prSet presAssocID="{296A7ACF-495D-4489-B2B3-1BD7A5DBF4F0}" presName="linNode" presStyleCnt="0"/>
      <dgm:spPr/>
    </dgm:pt>
    <dgm:pt modelId="{9BDB2559-7B0F-4920-843E-1D062502B65C}" type="pres">
      <dgm:prSet presAssocID="{296A7ACF-495D-4489-B2B3-1BD7A5DBF4F0}" presName="parentText" presStyleLbl="node1" presStyleIdx="1" presStyleCnt="4">
        <dgm:presLayoutVars>
          <dgm:chMax val="1"/>
          <dgm:bulletEnabled val="1"/>
        </dgm:presLayoutVars>
      </dgm:prSet>
      <dgm:spPr/>
      <dgm:t>
        <a:bodyPr/>
        <a:lstStyle/>
        <a:p>
          <a:endParaRPr lang="en-US"/>
        </a:p>
      </dgm:t>
    </dgm:pt>
    <dgm:pt modelId="{52A2DC7B-157F-4CAB-BE07-B350539223E0}" type="pres">
      <dgm:prSet presAssocID="{296A7ACF-495D-4489-B2B3-1BD7A5DBF4F0}" presName="descendantText" presStyleLbl="alignAccFollowNode1" presStyleIdx="1" presStyleCnt="4">
        <dgm:presLayoutVars>
          <dgm:bulletEnabled val="1"/>
        </dgm:presLayoutVars>
      </dgm:prSet>
      <dgm:spPr/>
      <dgm:t>
        <a:bodyPr/>
        <a:lstStyle/>
        <a:p>
          <a:endParaRPr lang="en-US"/>
        </a:p>
      </dgm:t>
    </dgm:pt>
    <dgm:pt modelId="{7FC7C3C6-1BE2-4839-9301-5A1105A981A0}" type="pres">
      <dgm:prSet presAssocID="{8CA1C39B-EF12-4C0B-9228-BE4A11F07489}" presName="sp" presStyleCnt="0"/>
      <dgm:spPr/>
    </dgm:pt>
    <dgm:pt modelId="{9BD103C5-36C8-4E7C-9DAC-101DFFDD0B83}" type="pres">
      <dgm:prSet presAssocID="{6CF9BAD1-B315-492E-BBE4-E31C11BBDEB1}" presName="linNode" presStyleCnt="0"/>
      <dgm:spPr/>
    </dgm:pt>
    <dgm:pt modelId="{8FA8CA88-9EB2-4990-993F-54F21C542D3C}" type="pres">
      <dgm:prSet presAssocID="{6CF9BAD1-B315-492E-BBE4-E31C11BBDEB1}" presName="parentText" presStyleLbl="node1" presStyleIdx="2" presStyleCnt="4">
        <dgm:presLayoutVars>
          <dgm:chMax val="1"/>
          <dgm:bulletEnabled val="1"/>
        </dgm:presLayoutVars>
      </dgm:prSet>
      <dgm:spPr/>
      <dgm:t>
        <a:bodyPr/>
        <a:lstStyle/>
        <a:p>
          <a:endParaRPr lang="en-US"/>
        </a:p>
      </dgm:t>
    </dgm:pt>
    <dgm:pt modelId="{4AB7B665-F8A8-4214-AA49-1782889FFEFB}" type="pres">
      <dgm:prSet presAssocID="{6CF9BAD1-B315-492E-BBE4-E31C11BBDEB1}" presName="descendantText" presStyleLbl="alignAccFollowNode1" presStyleIdx="2" presStyleCnt="4">
        <dgm:presLayoutVars>
          <dgm:bulletEnabled val="1"/>
        </dgm:presLayoutVars>
      </dgm:prSet>
      <dgm:spPr/>
      <dgm:t>
        <a:bodyPr/>
        <a:lstStyle/>
        <a:p>
          <a:endParaRPr lang="en-US"/>
        </a:p>
      </dgm:t>
    </dgm:pt>
    <dgm:pt modelId="{78338266-095C-4978-B34E-C425BE2C0FA1}" type="pres">
      <dgm:prSet presAssocID="{532FD241-E0A1-47FD-A8C3-89E5359229E7}" presName="sp" presStyleCnt="0"/>
      <dgm:spPr/>
    </dgm:pt>
    <dgm:pt modelId="{E442AA4C-49B3-4241-BE53-F18F4BDB1229}" type="pres">
      <dgm:prSet presAssocID="{6D99FFDA-2576-40EE-AF7F-56F3CB63856A}" presName="linNode" presStyleCnt="0"/>
      <dgm:spPr/>
    </dgm:pt>
    <dgm:pt modelId="{648B925A-0C6C-4E94-A91B-EFB3E3EABBD0}" type="pres">
      <dgm:prSet presAssocID="{6D99FFDA-2576-40EE-AF7F-56F3CB63856A}" presName="parentText" presStyleLbl="node1" presStyleIdx="3" presStyleCnt="4">
        <dgm:presLayoutVars>
          <dgm:chMax val="1"/>
          <dgm:bulletEnabled val="1"/>
        </dgm:presLayoutVars>
      </dgm:prSet>
      <dgm:spPr/>
      <dgm:t>
        <a:bodyPr/>
        <a:lstStyle/>
        <a:p>
          <a:endParaRPr lang="en-US"/>
        </a:p>
      </dgm:t>
    </dgm:pt>
    <dgm:pt modelId="{FBB3ECBF-7957-496C-9833-9AE8D202A05E}" type="pres">
      <dgm:prSet presAssocID="{6D99FFDA-2576-40EE-AF7F-56F3CB63856A}" presName="descendantText" presStyleLbl="alignAccFollowNode1" presStyleIdx="3" presStyleCnt="4">
        <dgm:presLayoutVars>
          <dgm:bulletEnabled val="1"/>
        </dgm:presLayoutVars>
      </dgm:prSet>
      <dgm:spPr/>
      <dgm:t>
        <a:bodyPr/>
        <a:lstStyle/>
        <a:p>
          <a:endParaRPr lang="en-US"/>
        </a:p>
      </dgm:t>
    </dgm:pt>
  </dgm:ptLst>
  <dgm:cxnLst>
    <dgm:cxn modelId="{3B34C2B4-64C0-411F-B2E5-2D845A0E0D15}" type="presOf" srcId="{296A7ACF-495D-4489-B2B3-1BD7A5DBF4F0}" destId="{9BDB2559-7B0F-4920-843E-1D062502B65C}" srcOrd="0" destOrd="0" presId="urn:microsoft.com/office/officeart/2005/8/layout/vList5"/>
    <dgm:cxn modelId="{93D06F4F-E227-4261-9446-5406626AEBC8}" srcId="{ED59C137-28DB-4496-9ECA-4EFC6D8B0DA7}" destId="{4FD9CD3F-230F-4671-83AE-04FA05B3EDF8}" srcOrd="1" destOrd="0" parTransId="{A416D769-D13A-4D42-942A-0B0BE5EAE400}" sibTransId="{53634DE6-E862-4497-ADDD-9EC6339E38A2}"/>
    <dgm:cxn modelId="{68FD25CE-FFBC-4EB2-8D3A-A5FC1788DE4D}" type="presOf" srcId="{6CF9BAD1-B315-492E-BBE4-E31C11BBDEB1}" destId="{8FA8CA88-9EB2-4990-993F-54F21C542D3C}" srcOrd="0" destOrd="0" presId="urn:microsoft.com/office/officeart/2005/8/layout/vList5"/>
    <dgm:cxn modelId="{C4B30942-3CA1-466C-9F57-445D720627FC}" srcId="{6D99FFDA-2576-40EE-AF7F-56F3CB63856A}" destId="{626A81D4-70E7-4C42-A5F1-EE134959C034}" srcOrd="1" destOrd="0" parTransId="{AA2B6CE5-22A4-438F-AFAA-13AD1395CED3}" sibTransId="{99596BFB-236F-4D50-9BFD-6591BFB2F77B}"/>
    <dgm:cxn modelId="{DC829882-7F21-4345-B105-8B2945FB99E5}" type="presOf" srcId="{4FD9CD3F-230F-4671-83AE-04FA05B3EDF8}" destId="{3D5E0DB3-71BB-4783-BD85-84AF4E449508}" srcOrd="0" destOrd="1" presId="urn:microsoft.com/office/officeart/2005/8/layout/vList5"/>
    <dgm:cxn modelId="{7353292B-6CA0-4598-A8BF-4F3B953CE86B}" type="presOf" srcId="{ED59C137-28DB-4496-9ECA-4EFC6D8B0DA7}" destId="{B1C6A8A1-02DD-4E8A-87B3-A5E96F69E143}" srcOrd="0" destOrd="0" presId="urn:microsoft.com/office/officeart/2005/8/layout/vList5"/>
    <dgm:cxn modelId="{EA16001B-6E0D-4A1D-82D7-7AEF2E208A29}" type="presOf" srcId="{4A29AD3D-8B2B-4A65-B6B4-5101A7AF2116}" destId="{FBB3ECBF-7957-496C-9833-9AE8D202A05E}" srcOrd="0" destOrd="0" presId="urn:microsoft.com/office/officeart/2005/8/layout/vList5"/>
    <dgm:cxn modelId="{C83EA36B-1C24-44BE-8634-211A2B228ED2}" type="presOf" srcId="{DCACAA8B-3D58-4D43-AB09-AED3A2A845C2}" destId="{52A2DC7B-157F-4CAB-BE07-B350539223E0}" srcOrd="0" destOrd="1" presId="urn:microsoft.com/office/officeart/2005/8/layout/vList5"/>
    <dgm:cxn modelId="{ECFCF2C6-F67C-402F-BE41-14E45D88B79F}" type="presOf" srcId="{100F1AEC-03E3-49ED-B29E-B8C86AE1D712}" destId="{9F78D693-C190-49D4-A046-B4F8EE17176A}" srcOrd="0" destOrd="0" presId="urn:microsoft.com/office/officeart/2005/8/layout/vList5"/>
    <dgm:cxn modelId="{D995649E-2CB5-4C69-B0BB-B45036610471}" type="presOf" srcId="{F531B174-094C-4B8F-BE53-0708EE0960C5}" destId="{52A2DC7B-157F-4CAB-BE07-B350539223E0}" srcOrd="0" destOrd="0" presId="urn:microsoft.com/office/officeart/2005/8/layout/vList5"/>
    <dgm:cxn modelId="{1E8E4C8A-9A6C-4544-83DD-0CA2567BC325}" srcId="{100F1AEC-03E3-49ED-B29E-B8C86AE1D712}" destId="{6CF9BAD1-B315-492E-BBE4-E31C11BBDEB1}" srcOrd="2" destOrd="0" parTransId="{BA06E21C-91D9-4F90-B319-F6173DE453FD}" sibTransId="{532FD241-E0A1-47FD-A8C3-89E5359229E7}"/>
    <dgm:cxn modelId="{B0A6AEBC-4FF1-4786-A8E1-698BB4E8EE01}" type="presOf" srcId="{496F52F2-C564-409E-BA4C-B5DBCA876414}" destId="{4AB7B665-F8A8-4214-AA49-1782889FFEFB}" srcOrd="0" destOrd="0" presId="urn:microsoft.com/office/officeart/2005/8/layout/vList5"/>
    <dgm:cxn modelId="{3E39D5E9-8872-4BE4-8AE7-C7837EB37591}" srcId="{100F1AEC-03E3-49ED-B29E-B8C86AE1D712}" destId="{296A7ACF-495D-4489-B2B3-1BD7A5DBF4F0}" srcOrd="1" destOrd="0" parTransId="{0A9EBBAD-0017-4D5C-ACFA-D8DFAB3CDFD3}" sibTransId="{8CA1C39B-EF12-4C0B-9228-BE4A11F07489}"/>
    <dgm:cxn modelId="{12157F6B-4C05-473B-A8D3-ADFA562EF042}" type="presOf" srcId="{0CB91A06-2034-4769-9499-44E97FC3F173}" destId="{4AB7B665-F8A8-4214-AA49-1782889FFEFB}" srcOrd="0" destOrd="1" presId="urn:microsoft.com/office/officeart/2005/8/layout/vList5"/>
    <dgm:cxn modelId="{2CCC9E15-71B3-4A8F-AEE1-1D76F477AC80}" srcId="{296A7ACF-495D-4489-B2B3-1BD7A5DBF4F0}" destId="{DCACAA8B-3D58-4D43-AB09-AED3A2A845C2}" srcOrd="1" destOrd="0" parTransId="{434D369C-9D88-4BF6-A1D8-8C0293566897}" sibTransId="{787F8EBC-4B5C-4B5E-AA6D-66CEADF5CCA6}"/>
    <dgm:cxn modelId="{891BA8FB-1B3E-4BD2-8617-A370D9F77BC8}" type="presOf" srcId="{6D99FFDA-2576-40EE-AF7F-56F3CB63856A}" destId="{648B925A-0C6C-4E94-A91B-EFB3E3EABBD0}" srcOrd="0" destOrd="0" presId="urn:microsoft.com/office/officeart/2005/8/layout/vList5"/>
    <dgm:cxn modelId="{A679296A-F5E7-47AB-8705-1B5575B8E6E2}" srcId="{6CF9BAD1-B315-492E-BBE4-E31C11BBDEB1}" destId="{0CB91A06-2034-4769-9499-44E97FC3F173}" srcOrd="1" destOrd="0" parTransId="{9BD75F93-7311-4EB8-9BD0-30ED28F0B5F0}" sibTransId="{EDC64698-ECFD-46EB-A53E-8615C6EF4A2C}"/>
    <dgm:cxn modelId="{5749CF8E-F6DF-4803-A82D-E9F87E08943A}" srcId="{6CF9BAD1-B315-492E-BBE4-E31C11BBDEB1}" destId="{496F52F2-C564-409E-BA4C-B5DBCA876414}" srcOrd="0" destOrd="0" parTransId="{AD7D899C-ABCD-4086-A7B5-B4695ADF8FBC}" sibTransId="{527A04E7-8BBC-487D-A6CA-422FD924CCC0}"/>
    <dgm:cxn modelId="{545C8B91-EC17-44DB-9EAF-C4481EE5E8AE}" srcId="{6D99FFDA-2576-40EE-AF7F-56F3CB63856A}" destId="{4A29AD3D-8B2B-4A65-B6B4-5101A7AF2116}" srcOrd="0" destOrd="0" parTransId="{81C074B3-1AEF-4AA2-9920-5BC2FEB79D2F}" sibTransId="{C9482075-9778-40AF-B18B-1B216BF95F19}"/>
    <dgm:cxn modelId="{3EB4ADD1-CBA9-475E-8870-4BAE127F7058}" srcId="{296A7ACF-495D-4489-B2B3-1BD7A5DBF4F0}" destId="{F531B174-094C-4B8F-BE53-0708EE0960C5}" srcOrd="0" destOrd="0" parTransId="{57160118-1BB3-4917-B875-298C064C2D0B}" sibTransId="{0FCB74B3-92AD-4EEC-BED2-360BC3471F62}"/>
    <dgm:cxn modelId="{96B73A13-F055-420A-8196-E606116A703D}" type="presOf" srcId="{D06C7AAF-2CBC-4346-97AA-94CB1B9A8BB3}" destId="{3D5E0DB3-71BB-4783-BD85-84AF4E449508}" srcOrd="0" destOrd="0" presId="urn:microsoft.com/office/officeart/2005/8/layout/vList5"/>
    <dgm:cxn modelId="{9BCE2066-BD45-4D8E-8519-5AC1550781B2}" srcId="{100F1AEC-03E3-49ED-B29E-B8C86AE1D712}" destId="{ED59C137-28DB-4496-9ECA-4EFC6D8B0DA7}" srcOrd="0" destOrd="0" parTransId="{EBE7A6F2-8FAE-450B-A343-EA1572D86B54}" sibTransId="{D9E08F71-60D8-4F01-918C-287FDD866C25}"/>
    <dgm:cxn modelId="{FC54F7B3-AD9B-47C4-ACA9-9A096A51DCF2}" srcId="{100F1AEC-03E3-49ED-B29E-B8C86AE1D712}" destId="{6D99FFDA-2576-40EE-AF7F-56F3CB63856A}" srcOrd="3" destOrd="0" parTransId="{FA6289EC-E25B-4AB1-94EA-9838E30B8A09}" sibTransId="{ABED7727-756C-4459-BE3A-4691F803AECA}"/>
    <dgm:cxn modelId="{C100AE61-531D-4088-AB87-50CE0FF5396D}" srcId="{ED59C137-28DB-4496-9ECA-4EFC6D8B0DA7}" destId="{D06C7AAF-2CBC-4346-97AA-94CB1B9A8BB3}" srcOrd="0" destOrd="0" parTransId="{A04BF418-DF69-452A-B236-F76606250C3D}" sibTransId="{EEB19615-E558-4E4D-8854-0D30FB005D1C}"/>
    <dgm:cxn modelId="{FF858E12-E2B3-495A-923B-058B535BD719}" type="presOf" srcId="{626A81D4-70E7-4C42-A5F1-EE134959C034}" destId="{FBB3ECBF-7957-496C-9833-9AE8D202A05E}" srcOrd="0" destOrd="1" presId="urn:microsoft.com/office/officeart/2005/8/layout/vList5"/>
    <dgm:cxn modelId="{FBFD2F76-AE9A-412B-93A0-63D8E8DD86B7}" type="presParOf" srcId="{9F78D693-C190-49D4-A046-B4F8EE17176A}" destId="{B1D61878-2AB1-4789-AAD2-7CBA9C0CC2AF}" srcOrd="0" destOrd="0" presId="urn:microsoft.com/office/officeart/2005/8/layout/vList5"/>
    <dgm:cxn modelId="{D956DFDD-2C7B-4A5B-9636-CD3C985F007F}" type="presParOf" srcId="{B1D61878-2AB1-4789-AAD2-7CBA9C0CC2AF}" destId="{B1C6A8A1-02DD-4E8A-87B3-A5E96F69E143}" srcOrd="0" destOrd="0" presId="urn:microsoft.com/office/officeart/2005/8/layout/vList5"/>
    <dgm:cxn modelId="{63813D04-9FBD-449E-A634-7EDFC697DCAC}" type="presParOf" srcId="{B1D61878-2AB1-4789-AAD2-7CBA9C0CC2AF}" destId="{3D5E0DB3-71BB-4783-BD85-84AF4E449508}" srcOrd="1" destOrd="0" presId="urn:microsoft.com/office/officeart/2005/8/layout/vList5"/>
    <dgm:cxn modelId="{8B2ACFB8-CE3E-4FE1-91B4-7E7E3ECD7F72}" type="presParOf" srcId="{9F78D693-C190-49D4-A046-B4F8EE17176A}" destId="{1C6CE2F5-4442-482D-94C5-95A47720E699}" srcOrd="1" destOrd="0" presId="urn:microsoft.com/office/officeart/2005/8/layout/vList5"/>
    <dgm:cxn modelId="{67BD3175-7D03-4BD5-B190-A9A0BEF7B92C}" type="presParOf" srcId="{9F78D693-C190-49D4-A046-B4F8EE17176A}" destId="{61BD9A8F-FA3C-43CC-8EAD-7E4AD7DBBAB8}" srcOrd="2" destOrd="0" presId="urn:microsoft.com/office/officeart/2005/8/layout/vList5"/>
    <dgm:cxn modelId="{B6652F75-654D-48F5-BD9A-EE8A571169E0}" type="presParOf" srcId="{61BD9A8F-FA3C-43CC-8EAD-7E4AD7DBBAB8}" destId="{9BDB2559-7B0F-4920-843E-1D062502B65C}" srcOrd="0" destOrd="0" presId="urn:microsoft.com/office/officeart/2005/8/layout/vList5"/>
    <dgm:cxn modelId="{04CC4775-3D33-4AD2-8CCD-E7DFFD18CF6D}" type="presParOf" srcId="{61BD9A8F-FA3C-43CC-8EAD-7E4AD7DBBAB8}" destId="{52A2DC7B-157F-4CAB-BE07-B350539223E0}" srcOrd="1" destOrd="0" presId="urn:microsoft.com/office/officeart/2005/8/layout/vList5"/>
    <dgm:cxn modelId="{D6351FC7-3502-42E8-B125-DD02F02C907F}" type="presParOf" srcId="{9F78D693-C190-49D4-A046-B4F8EE17176A}" destId="{7FC7C3C6-1BE2-4839-9301-5A1105A981A0}" srcOrd="3" destOrd="0" presId="urn:microsoft.com/office/officeart/2005/8/layout/vList5"/>
    <dgm:cxn modelId="{9CB61536-110B-4BD3-9388-A71D7DDB8B70}" type="presParOf" srcId="{9F78D693-C190-49D4-A046-B4F8EE17176A}" destId="{9BD103C5-36C8-4E7C-9DAC-101DFFDD0B83}" srcOrd="4" destOrd="0" presId="urn:microsoft.com/office/officeart/2005/8/layout/vList5"/>
    <dgm:cxn modelId="{5FD77E2D-3BF4-4D39-9FF5-0E7832858EE2}" type="presParOf" srcId="{9BD103C5-36C8-4E7C-9DAC-101DFFDD0B83}" destId="{8FA8CA88-9EB2-4990-993F-54F21C542D3C}" srcOrd="0" destOrd="0" presId="urn:microsoft.com/office/officeart/2005/8/layout/vList5"/>
    <dgm:cxn modelId="{12AB3E6A-3864-473F-B3BA-E69AAB00D184}" type="presParOf" srcId="{9BD103C5-36C8-4E7C-9DAC-101DFFDD0B83}" destId="{4AB7B665-F8A8-4214-AA49-1782889FFEFB}" srcOrd="1" destOrd="0" presId="urn:microsoft.com/office/officeart/2005/8/layout/vList5"/>
    <dgm:cxn modelId="{D44AB113-12EB-4CCA-B5AB-142C90F066B6}" type="presParOf" srcId="{9F78D693-C190-49D4-A046-B4F8EE17176A}" destId="{78338266-095C-4978-B34E-C425BE2C0FA1}" srcOrd="5" destOrd="0" presId="urn:microsoft.com/office/officeart/2005/8/layout/vList5"/>
    <dgm:cxn modelId="{96F4D17F-3543-4FAA-8D62-3CE3D394B9A8}" type="presParOf" srcId="{9F78D693-C190-49D4-A046-B4F8EE17176A}" destId="{E442AA4C-49B3-4241-BE53-F18F4BDB1229}" srcOrd="6" destOrd="0" presId="urn:microsoft.com/office/officeart/2005/8/layout/vList5"/>
    <dgm:cxn modelId="{5523D7C9-8865-4254-B326-0906E0FE1934}" type="presParOf" srcId="{E442AA4C-49B3-4241-BE53-F18F4BDB1229}" destId="{648B925A-0C6C-4E94-A91B-EFB3E3EABBD0}" srcOrd="0" destOrd="0" presId="urn:microsoft.com/office/officeart/2005/8/layout/vList5"/>
    <dgm:cxn modelId="{7F5B185D-1EF9-4179-A44D-5D950FBABE1C}" type="presParOf" srcId="{E442AA4C-49B3-4241-BE53-F18F4BDB1229}" destId="{FBB3ECBF-7957-496C-9833-9AE8D202A0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0F1AEC-03E3-49ED-B29E-B8C86AE1D712}"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US"/>
        </a:p>
      </dgm:t>
    </dgm:pt>
    <dgm:pt modelId="{ED59C137-28DB-4496-9ECA-4EFC6D8B0DA7}">
      <dgm:prSet phldrT="[Text]"/>
      <dgm:spPr/>
      <dgm:t>
        <a:bodyPr/>
        <a:lstStyle/>
        <a:p>
          <a:r>
            <a:rPr lang="en-US" dirty="0" err="1" smtClean="0"/>
            <a:t>Nilai</a:t>
          </a:r>
          <a:r>
            <a:rPr lang="en-US" baseline="0" dirty="0" smtClean="0"/>
            <a:t> </a:t>
          </a:r>
          <a:r>
            <a:rPr lang="en-US" baseline="0" dirty="0" err="1" smtClean="0"/>
            <a:t>Biaya</a:t>
          </a:r>
          <a:r>
            <a:rPr lang="en-US" baseline="0" dirty="0" smtClean="0"/>
            <a:t> </a:t>
          </a:r>
          <a:r>
            <a:rPr lang="en-US" baseline="0" dirty="0" err="1" smtClean="0"/>
            <a:t>Produksi</a:t>
          </a:r>
          <a:r>
            <a:rPr lang="en-US" baseline="0" dirty="0" smtClean="0"/>
            <a:t> (Adam Smith)</a:t>
          </a:r>
          <a:endParaRPr lang="en-US" dirty="0"/>
        </a:p>
      </dgm:t>
    </dgm:pt>
    <dgm:pt modelId="{EBE7A6F2-8FAE-450B-A343-EA1572D86B54}" type="parTrans" cxnId="{9BCE2066-BD45-4D8E-8519-5AC1550781B2}">
      <dgm:prSet/>
      <dgm:spPr/>
      <dgm:t>
        <a:bodyPr/>
        <a:lstStyle/>
        <a:p>
          <a:endParaRPr lang="en-US"/>
        </a:p>
      </dgm:t>
    </dgm:pt>
    <dgm:pt modelId="{D9E08F71-60D8-4F01-918C-287FDD866C25}" type="sibTrans" cxnId="{9BCE2066-BD45-4D8E-8519-5AC1550781B2}">
      <dgm:prSet/>
      <dgm:spPr/>
      <dgm:t>
        <a:bodyPr/>
        <a:lstStyle/>
        <a:p>
          <a:endParaRPr lang="en-US"/>
        </a:p>
      </dgm:t>
    </dgm:pt>
    <dgm:pt modelId="{D06C7AAF-2CBC-4346-97AA-94CB1B9A8BB3}">
      <dgm:prSet phldrT="[Text]" custT="1"/>
      <dgm:spPr/>
      <dgm:t>
        <a:bodyPr/>
        <a:lstStyle/>
        <a:p>
          <a:r>
            <a:rPr lang="en-US" sz="2800" dirty="0" err="1" smtClean="0"/>
            <a:t>Nilai</a:t>
          </a:r>
          <a:r>
            <a:rPr lang="en-US" sz="2800" dirty="0" smtClean="0"/>
            <a:t> </a:t>
          </a:r>
          <a:r>
            <a:rPr lang="en-US" sz="2800" dirty="0" err="1" smtClean="0"/>
            <a:t>Barang</a:t>
          </a:r>
          <a:r>
            <a:rPr lang="en-US" sz="2800" dirty="0" smtClean="0"/>
            <a:t>= </a:t>
          </a:r>
          <a:r>
            <a:rPr lang="en-US" sz="2800" dirty="0" err="1" smtClean="0"/>
            <a:t>Nilai</a:t>
          </a:r>
          <a:r>
            <a:rPr lang="en-US" sz="2800" dirty="0" smtClean="0"/>
            <a:t> </a:t>
          </a:r>
          <a:r>
            <a:rPr lang="en-US" sz="2800" dirty="0" err="1" smtClean="0"/>
            <a:t>Produksi</a:t>
          </a:r>
          <a:endParaRPr lang="en-US" sz="2800" dirty="0"/>
        </a:p>
      </dgm:t>
    </dgm:pt>
    <dgm:pt modelId="{A04BF418-DF69-452A-B236-F76606250C3D}" type="parTrans" cxnId="{C100AE61-531D-4088-AB87-50CE0FF5396D}">
      <dgm:prSet/>
      <dgm:spPr/>
      <dgm:t>
        <a:bodyPr/>
        <a:lstStyle/>
        <a:p>
          <a:endParaRPr lang="en-US"/>
        </a:p>
      </dgm:t>
    </dgm:pt>
    <dgm:pt modelId="{EEB19615-E558-4E4D-8854-0D30FB005D1C}" type="sibTrans" cxnId="{C100AE61-531D-4088-AB87-50CE0FF5396D}">
      <dgm:prSet/>
      <dgm:spPr/>
      <dgm:t>
        <a:bodyPr/>
        <a:lstStyle/>
        <a:p>
          <a:endParaRPr lang="en-US"/>
        </a:p>
      </dgm:t>
    </dgm:pt>
    <dgm:pt modelId="{6CF9BAD1-B315-492E-BBE4-E31C11BBDEB1}">
      <dgm:prSet phldrT="[Text]"/>
      <dgm:spPr/>
      <dgm:t>
        <a:bodyPr/>
        <a:lstStyle/>
        <a:p>
          <a:r>
            <a:rPr lang="en-US" dirty="0" err="1" smtClean="0"/>
            <a:t>Nilai</a:t>
          </a:r>
          <a:r>
            <a:rPr lang="en-US" baseline="0" dirty="0" smtClean="0"/>
            <a:t> </a:t>
          </a:r>
          <a:r>
            <a:rPr lang="en-US" baseline="0" dirty="0" err="1" smtClean="0"/>
            <a:t>Pasar</a:t>
          </a:r>
          <a:endParaRPr lang="en-US" baseline="0" dirty="0" smtClean="0"/>
        </a:p>
        <a:p>
          <a:r>
            <a:rPr lang="en-US" baseline="0" dirty="0" smtClean="0"/>
            <a:t>(</a:t>
          </a:r>
          <a:r>
            <a:rPr lang="en-US" baseline="0" dirty="0" err="1" smtClean="0"/>
            <a:t>Humme</a:t>
          </a:r>
          <a:r>
            <a:rPr lang="en-US" baseline="0" dirty="0" smtClean="0"/>
            <a:t> </a:t>
          </a:r>
          <a:r>
            <a:rPr lang="en-US" baseline="0" dirty="0" err="1" smtClean="0"/>
            <a:t>dan</a:t>
          </a:r>
          <a:r>
            <a:rPr lang="en-US" baseline="0" dirty="0" smtClean="0"/>
            <a:t> Locke)</a:t>
          </a:r>
          <a:endParaRPr lang="en-US" dirty="0"/>
        </a:p>
      </dgm:t>
    </dgm:pt>
    <dgm:pt modelId="{BA06E21C-91D9-4F90-B319-F6173DE453FD}" type="parTrans" cxnId="{1E8E4C8A-9A6C-4544-83DD-0CA2567BC325}">
      <dgm:prSet/>
      <dgm:spPr/>
      <dgm:t>
        <a:bodyPr/>
        <a:lstStyle/>
        <a:p>
          <a:endParaRPr lang="en-US"/>
        </a:p>
      </dgm:t>
    </dgm:pt>
    <dgm:pt modelId="{532FD241-E0A1-47FD-A8C3-89E5359229E7}" type="sibTrans" cxnId="{1E8E4C8A-9A6C-4544-83DD-0CA2567BC325}">
      <dgm:prSet/>
      <dgm:spPr/>
      <dgm:t>
        <a:bodyPr/>
        <a:lstStyle/>
        <a:p>
          <a:endParaRPr lang="en-US"/>
        </a:p>
      </dgm:t>
    </dgm:pt>
    <dgm:pt modelId="{496F52F2-C564-409E-BA4C-B5DBCA876414}">
      <dgm:prSet phldrT="[Text]" custT="1"/>
      <dgm:spPr/>
      <dgm:t>
        <a:bodyPr/>
        <a:lstStyle/>
        <a:p>
          <a:r>
            <a:rPr lang="en-US" sz="2800" dirty="0" err="1" smtClean="0"/>
            <a:t>Nilai</a:t>
          </a:r>
          <a:r>
            <a:rPr lang="en-US" sz="2800" dirty="0" smtClean="0"/>
            <a:t> </a:t>
          </a:r>
          <a:r>
            <a:rPr lang="en-US" sz="2800" dirty="0" err="1" smtClean="0"/>
            <a:t>Barang</a:t>
          </a:r>
          <a:r>
            <a:rPr lang="en-US" sz="2800" dirty="0" smtClean="0"/>
            <a:t> = </a:t>
          </a:r>
          <a:r>
            <a:rPr lang="en-US" sz="2800" dirty="0" err="1" smtClean="0"/>
            <a:t>permintaan</a:t>
          </a:r>
          <a:r>
            <a:rPr lang="en-US" sz="2800" dirty="0" smtClean="0"/>
            <a:t> </a:t>
          </a:r>
          <a:r>
            <a:rPr lang="en-US" sz="2800" dirty="0" err="1" smtClean="0"/>
            <a:t>dan</a:t>
          </a:r>
          <a:r>
            <a:rPr lang="en-US" sz="2800" dirty="0" smtClean="0"/>
            <a:t> </a:t>
          </a:r>
          <a:r>
            <a:rPr lang="en-US" sz="2800" dirty="0" err="1" smtClean="0"/>
            <a:t>penawaran</a:t>
          </a:r>
          <a:r>
            <a:rPr lang="en-US" sz="2800" dirty="0" smtClean="0"/>
            <a:t> </a:t>
          </a:r>
          <a:r>
            <a:rPr lang="en-US" sz="2800" dirty="0" err="1" smtClean="0"/>
            <a:t>di</a:t>
          </a:r>
          <a:r>
            <a:rPr lang="en-US" sz="2800" dirty="0" smtClean="0"/>
            <a:t> </a:t>
          </a:r>
          <a:r>
            <a:rPr lang="en-US" sz="2800" dirty="0" err="1" smtClean="0"/>
            <a:t>pasar</a:t>
          </a:r>
          <a:endParaRPr lang="en-US" sz="2800" dirty="0"/>
        </a:p>
      </dgm:t>
    </dgm:pt>
    <dgm:pt modelId="{AD7D899C-ABCD-4086-A7B5-B4695ADF8FBC}" type="parTrans" cxnId="{5749CF8E-F6DF-4803-A82D-E9F87E08943A}">
      <dgm:prSet/>
      <dgm:spPr/>
      <dgm:t>
        <a:bodyPr/>
        <a:lstStyle/>
        <a:p>
          <a:endParaRPr lang="en-US"/>
        </a:p>
      </dgm:t>
    </dgm:pt>
    <dgm:pt modelId="{527A04E7-8BBC-487D-A6CA-422FD924CCC0}" type="sibTrans" cxnId="{5749CF8E-F6DF-4803-A82D-E9F87E08943A}">
      <dgm:prSet/>
      <dgm:spPr/>
      <dgm:t>
        <a:bodyPr/>
        <a:lstStyle/>
        <a:p>
          <a:endParaRPr lang="en-US"/>
        </a:p>
      </dgm:t>
    </dgm:pt>
    <dgm:pt modelId="{6D99FFDA-2576-40EE-AF7F-56F3CB63856A}">
      <dgm:prSet phldrT="[Text]"/>
      <dgm:spPr/>
      <dgm:t>
        <a:bodyPr/>
        <a:lstStyle/>
        <a:p>
          <a:r>
            <a:rPr lang="en-US" dirty="0" err="1" smtClean="0"/>
            <a:t>Nilai</a:t>
          </a:r>
          <a:r>
            <a:rPr lang="en-US" dirty="0" smtClean="0"/>
            <a:t> </a:t>
          </a:r>
          <a:r>
            <a:rPr lang="en-US" dirty="0" err="1" smtClean="0"/>
            <a:t>Tenaga</a:t>
          </a:r>
          <a:r>
            <a:rPr lang="en-US" dirty="0" smtClean="0"/>
            <a:t> </a:t>
          </a:r>
          <a:r>
            <a:rPr lang="en-US" dirty="0" err="1" smtClean="0"/>
            <a:t>Masyarakat</a:t>
          </a:r>
          <a:endParaRPr lang="en-US" dirty="0" smtClean="0"/>
        </a:p>
        <a:p>
          <a:r>
            <a:rPr lang="en-US" dirty="0" smtClean="0"/>
            <a:t>(Karl Marx)</a:t>
          </a:r>
          <a:endParaRPr lang="en-US" dirty="0"/>
        </a:p>
      </dgm:t>
    </dgm:pt>
    <dgm:pt modelId="{FA6289EC-E25B-4AB1-94EA-9838E30B8A09}" type="parTrans" cxnId="{FC54F7B3-AD9B-47C4-ACA9-9A096A51DCF2}">
      <dgm:prSet/>
      <dgm:spPr/>
      <dgm:t>
        <a:bodyPr/>
        <a:lstStyle/>
        <a:p>
          <a:endParaRPr lang="en-US"/>
        </a:p>
      </dgm:t>
    </dgm:pt>
    <dgm:pt modelId="{ABED7727-756C-4459-BE3A-4691F803AECA}" type="sibTrans" cxnId="{FC54F7B3-AD9B-47C4-ACA9-9A096A51DCF2}">
      <dgm:prSet/>
      <dgm:spPr/>
      <dgm:t>
        <a:bodyPr/>
        <a:lstStyle/>
        <a:p>
          <a:endParaRPr lang="en-US"/>
        </a:p>
      </dgm:t>
    </dgm:pt>
    <dgm:pt modelId="{4A29AD3D-8B2B-4A65-B6B4-5101A7AF2116}">
      <dgm:prSet phldrT="[Text]"/>
      <dgm:spPr/>
      <dgm:t>
        <a:bodyPr/>
        <a:lstStyle/>
        <a:p>
          <a:r>
            <a:rPr lang="en-US" dirty="0" err="1" smtClean="0"/>
            <a:t>Nilai</a:t>
          </a:r>
          <a:r>
            <a:rPr lang="en-US" dirty="0" smtClean="0"/>
            <a:t> </a:t>
          </a:r>
          <a:r>
            <a:rPr lang="en-US" dirty="0" err="1" smtClean="0"/>
            <a:t>Barang</a:t>
          </a:r>
          <a:r>
            <a:rPr lang="en-US" dirty="0" smtClean="0"/>
            <a:t> = </a:t>
          </a:r>
          <a:r>
            <a:rPr lang="en-US" dirty="0" err="1" smtClean="0"/>
            <a:t>besarnya</a:t>
          </a:r>
          <a:r>
            <a:rPr lang="en-US" dirty="0" smtClean="0"/>
            <a:t> </a:t>
          </a:r>
          <a:r>
            <a:rPr lang="en-US" dirty="0" err="1" smtClean="0"/>
            <a:t>biaya</a:t>
          </a:r>
          <a:r>
            <a:rPr lang="en-US" dirty="0" smtClean="0"/>
            <a:t> rata-rata </a:t>
          </a:r>
          <a:r>
            <a:rPr lang="en-US" dirty="0" err="1" smtClean="0"/>
            <a:t>upah</a:t>
          </a:r>
          <a:r>
            <a:rPr lang="en-US" dirty="0" smtClean="0"/>
            <a:t> </a:t>
          </a:r>
          <a:r>
            <a:rPr lang="en-US" dirty="0" err="1" smtClean="0"/>
            <a:t>tenaga</a:t>
          </a:r>
          <a:r>
            <a:rPr lang="en-US" dirty="0" smtClean="0"/>
            <a:t> </a:t>
          </a:r>
          <a:r>
            <a:rPr lang="en-US" dirty="0" err="1" smtClean="0"/>
            <a:t>kerja</a:t>
          </a:r>
          <a:r>
            <a:rPr lang="en-US" dirty="0" smtClean="0"/>
            <a:t> </a:t>
          </a:r>
          <a:r>
            <a:rPr lang="en-US" dirty="0" err="1" smtClean="0"/>
            <a:t>masyarakat</a:t>
          </a:r>
          <a:endParaRPr lang="en-US" dirty="0"/>
        </a:p>
      </dgm:t>
    </dgm:pt>
    <dgm:pt modelId="{81C074B3-1AEF-4AA2-9920-5BC2FEB79D2F}" type="parTrans" cxnId="{545C8B91-EC17-44DB-9EAF-C4481EE5E8AE}">
      <dgm:prSet/>
      <dgm:spPr/>
      <dgm:t>
        <a:bodyPr/>
        <a:lstStyle/>
        <a:p>
          <a:endParaRPr lang="en-US"/>
        </a:p>
      </dgm:t>
    </dgm:pt>
    <dgm:pt modelId="{C9482075-9778-40AF-B18B-1B216BF95F19}" type="sibTrans" cxnId="{545C8B91-EC17-44DB-9EAF-C4481EE5E8AE}">
      <dgm:prSet/>
      <dgm:spPr/>
      <dgm:t>
        <a:bodyPr/>
        <a:lstStyle/>
        <a:p>
          <a:endParaRPr lang="en-US"/>
        </a:p>
      </dgm:t>
    </dgm:pt>
    <dgm:pt modelId="{F531B174-094C-4B8F-BE53-0708EE0960C5}">
      <dgm:prSet/>
      <dgm:spPr/>
      <dgm:t>
        <a:bodyPr/>
        <a:lstStyle/>
        <a:p>
          <a:r>
            <a:rPr lang="en-US" dirty="0" err="1" smtClean="0"/>
            <a:t>Nilai</a:t>
          </a:r>
          <a:r>
            <a:rPr lang="en-US" dirty="0" smtClean="0"/>
            <a:t> </a:t>
          </a:r>
          <a:r>
            <a:rPr lang="en-US" dirty="0" err="1" smtClean="0"/>
            <a:t>Barang</a:t>
          </a:r>
          <a:r>
            <a:rPr lang="en-US" dirty="0" smtClean="0"/>
            <a:t> = </a:t>
          </a:r>
          <a:r>
            <a:rPr lang="en-US" dirty="0" err="1" smtClean="0"/>
            <a:t>biaya</a:t>
          </a:r>
          <a:r>
            <a:rPr lang="en-US" dirty="0" smtClean="0"/>
            <a:t> yang </a:t>
          </a:r>
          <a:r>
            <a:rPr lang="en-US" dirty="0" err="1" smtClean="0"/>
            <a:t>dikeluarkan</a:t>
          </a:r>
          <a:r>
            <a:rPr lang="en-US" dirty="0" smtClean="0"/>
            <a:t> </a:t>
          </a:r>
          <a:r>
            <a:rPr lang="en-US" dirty="0" err="1" smtClean="0"/>
            <a:t>bila</a:t>
          </a:r>
          <a:r>
            <a:rPr lang="en-US" dirty="0" smtClean="0"/>
            <a:t> </a:t>
          </a:r>
          <a:r>
            <a:rPr lang="en-US" dirty="0" err="1" smtClean="0"/>
            <a:t>barang</a:t>
          </a:r>
          <a:r>
            <a:rPr lang="en-US" dirty="0" smtClean="0"/>
            <a:t> </a:t>
          </a:r>
          <a:r>
            <a:rPr lang="en-US" dirty="0" err="1" smtClean="0"/>
            <a:t>diproduksi</a:t>
          </a:r>
          <a:r>
            <a:rPr lang="en-US" dirty="0" smtClean="0"/>
            <a:t> </a:t>
          </a:r>
          <a:r>
            <a:rPr lang="en-US" dirty="0" err="1" smtClean="0"/>
            <a:t>ulang</a:t>
          </a:r>
          <a:endParaRPr lang="en-US" dirty="0"/>
        </a:p>
      </dgm:t>
    </dgm:pt>
    <dgm:pt modelId="{57160118-1BB3-4917-B875-298C064C2D0B}" type="parTrans" cxnId="{3EB4ADD1-CBA9-475E-8870-4BAE127F7058}">
      <dgm:prSet/>
      <dgm:spPr/>
      <dgm:t>
        <a:bodyPr/>
        <a:lstStyle/>
        <a:p>
          <a:endParaRPr lang="en-US"/>
        </a:p>
      </dgm:t>
    </dgm:pt>
    <dgm:pt modelId="{0FCB74B3-92AD-4EEC-BED2-360BC3471F62}" type="sibTrans" cxnId="{3EB4ADD1-CBA9-475E-8870-4BAE127F7058}">
      <dgm:prSet/>
      <dgm:spPr/>
      <dgm:t>
        <a:bodyPr/>
        <a:lstStyle/>
        <a:p>
          <a:endParaRPr lang="en-US"/>
        </a:p>
      </dgm:t>
    </dgm:pt>
    <dgm:pt modelId="{296A7ACF-495D-4489-B2B3-1BD7A5DBF4F0}">
      <dgm:prSet/>
      <dgm:spPr/>
      <dgm:t>
        <a:bodyPr/>
        <a:lstStyle/>
        <a:p>
          <a:r>
            <a:rPr lang="en-US" dirty="0" err="1" smtClean="0"/>
            <a:t>Nilai</a:t>
          </a:r>
          <a:r>
            <a:rPr lang="en-US" baseline="0" dirty="0" smtClean="0"/>
            <a:t> </a:t>
          </a:r>
          <a:r>
            <a:rPr lang="en-US" baseline="0" dirty="0" err="1" smtClean="0"/>
            <a:t>Biaya</a:t>
          </a:r>
          <a:r>
            <a:rPr lang="en-US" baseline="0" dirty="0" smtClean="0"/>
            <a:t> </a:t>
          </a:r>
          <a:r>
            <a:rPr lang="en-US" baseline="0" dirty="0" err="1" smtClean="0"/>
            <a:t>Reproduksi</a:t>
          </a:r>
          <a:r>
            <a:rPr lang="en-US" baseline="0" dirty="0" smtClean="0"/>
            <a:t> </a:t>
          </a:r>
        </a:p>
        <a:p>
          <a:r>
            <a:rPr lang="en-US" baseline="0" dirty="0" smtClean="0"/>
            <a:t>(Carey)</a:t>
          </a:r>
          <a:endParaRPr lang="en-US" dirty="0"/>
        </a:p>
      </dgm:t>
    </dgm:pt>
    <dgm:pt modelId="{0A9EBBAD-0017-4D5C-ACFA-D8DFAB3CDFD3}" type="parTrans" cxnId="{3E39D5E9-8872-4BE4-8AE7-C7837EB37591}">
      <dgm:prSet/>
      <dgm:spPr/>
      <dgm:t>
        <a:bodyPr/>
        <a:lstStyle/>
        <a:p>
          <a:endParaRPr lang="en-US"/>
        </a:p>
      </dgm:t>
    </dgm:pt>
    <dgm:pt modelId="{8CA1C39B-EF12-4C0B-9228-BE4A11F07489}" type="sibTrans" cxnId="{3E39D5E9-8872-4BE4-8AE7-C7837EB37591}">
      <dgm:prSet/>
      <dgm:spPr/>
      <dgm:t>
        <a:bodyPr/>
        <a:lstStyle/>
        <a:p>
          <a:endParaRPr lang="en-US"/>
        </a:p>
      </dgm:t>
    </dgm:pt>
    <dgm:pt modelId="{3E0D5776-FA2A-4E53-B10C-41D37C3F05C2}">
      <dgm:prSet/>
      <dgm:spPr/>
      <dgm:t>
        <a:bodyPr/>
        <a:lstStyle/>
        <a:p>
          <a:r>
            <a:rPr lang="en-US" dirty="0" err="1" smtClean="0"/>
            <a:t>Nilai</a:t>
          </a:r>
          <a:r>
            <a:rPr lang="en-US" dirty="0" smtClean="0"/>
            <a:t> </a:t>
          </a:r>
          <a:r>
            <a:rPr lang="en-US" dirty="0" err="1" smtClean="0"/>
            <a:t>Tenaga</a:t>
          </a:r>
          <a:r>
            <a:rPr lang="en-US" dirty="0" smtClean="0"/>
            <a:t> </a:t>
          </a:r>
          <a:r>
            <a:rPr lang="en-US" dirty="0" err="1" smtClean="0"/>
            <a:t>Kerja</a:t>
          </a:r>
          <a:endParaRPr lang="en-US" dirty="0" smtClean="0"/>
        </a:p>
        <a:p>
          <a:r>
            <a:rPr lang="en-US" dirty="0" smtClean="0"/>
            <a:t>(David Ricardo)</a:t>
          </a:r>
          <a:endParaRPr lang="en-US" dirty="0"/>
        </a:p>
      </dgm:t>
    </dgm:pt>
    <dgm:pt modelId="{A1AE92CF-257B-417D-96F5-177AAC08CA17}" type="parTrans" cxnId="{F73E2238-7599-4A04-B582-83504030937B}">
      <dgm:prSet/>
      <dgm:spPr/>
      <dgm:t>
        <a:bodyPr/>
        <a:lstStyle/>
        <a:p>
          <a:endParaRPr lang="en-US"/>
        </a:p>
      </dgm:t>
    </dgm:pt>
    <dgm:pt modelId="{9AA37DBD-69EE-4178-811D-1CD89D7CE576}" type="sibTrans" cxnId="{F73E2238-7599-4A04-B582-83504030937B}">
      <dgm:prSet/>
      <dgm:spPr/>
      <dgm:t>
        <a:bodyPr/>
        <a:lstStyle/>
        <a:p>
          <a:endParaRPr lang="en-US"/>
        </a:p>
      </dgm:t>
    </dgm:pt>
    <dgm:pt modelId="{79166F4F-950E-4B4A-AC36-D4D5DB6D96C0}">
      <dgm:prSet custT="1"/>
      <dgm:spPr/>
      <dgm:t>
        <a:bodyPr/>
        <a:lstStyle/>
        <a:p>
          <a:r>
            <a:rPr lang="en-US" sz="2800" dirty="0" err="1" smtClean="0"/>
            <a:t>Nilai</a:t>
          </a:r>
          <a:r>
            <a:rPr lang="en-US" sz="2800" dirty="0" smtClean="0"/>
            <a:t> </a:t>
          </a:r>
          <a:r>
            <a:rPr lang="en-US" sz="2800" dirty="0" err="1" smtClean="0"/>
            <a:t>barang</a:t>
          </a:r>
          <a:r>
            <a:rPr lang="en-US" sz="2800" dirty="0" smtClean="0"/>
            <a:t> = </a:t>
          </a:r>
          <a:r>
            <a:rPr lang="en-US" sz="2800" dirty="0" err="1" smtClean="0"/>
            <a:t>jumlah</a:t>
          </a:r>
          <a:r>
            <a:rPr lang="en-US" sz="2800" dirty="0" smtClean="0"/>
            <a:t> </a:t>
          </a:r>
          <a:r>
            <a:rPr lang="en-US" sz="2800" dirty="0" err="1" smtClean="0"/>
            <a:t>upah</a:t>
          </a:r>
          <a:r>
            <a:rPr lang="en-US" sz="2800" dirty="0" smtClean="0"/>
            <a:t> </a:t>
          </a:r>
          <a:r>
            <a:rPr lang="en-US" sz="2800" dirty="0" err="1" smtClean="0"/>
            <a:t>tenaga</a:t>
          </a:r>
          <a:r>
            <a:rPr lang="en-US" sz="2800" dirty="0" smtClean="0"/>
            <a:t> </a:t>
          </a:r>
          <a:r>
            <a:rPr lang="en-US" sz="2800" dirty="0" err="1" smtClean="0"/>
            <a:t>kerja</a:t>
          </a:r>
          <a:endParaRPr lang="en-US" sz="2800" dirty="0"/>
        </a:p>
      </dgm:t>
    </dgm:pt>
    <dgm:pt modelId="{9D34037B-6577-4580-9A0A-D0ED6AD3FEB1}" type="parTrans" cxnId="{F60299A3-3BA7-4D0B-BB9E-F7E8C30235C8}">
      <dgm:prSet/>
      <dgm:spPr/>
      <dgm:t>
        <a:bodyPr/>
        <a:lstStyle/>
        <a:p>
          <a:endParaRPr lang="en-US"/>
        </a:p>
      </dgm:t>
    </dgm:pt>
    <dgm:pt modelId="{FEA4E1D8-A003-4A5D-97C5-6437C8F8E65A}" type="sibTrans" cxnId="{F60299A3-3BA7-4D0B-BB9E-F7E8C30235C8}">
      <dgm:prSet/>
      <dgm:spPr/>
      <dgm:t>
        <a:bodyPr/>
        <a:lstStyle/>
        <a:p>
          <a:endParaRPr lang="en-US"/>
        </a:p>
      </dgm:t>
    </dgm:pt>
    <dgm:pt modelId="{9F78D693-C190-49D4-A046-B4F8EE17176A}" type="pres">
      <dgm:prSet presAssocID="{100F1AEC-03E3-49ED-B29E-B8C86AE1D712}" presName="Name0" presStyleCnt="0">
        <dgm:presLayoutVars>
          <dgm:dir/>
          <dgm:animLvl val="lvl"/>
          <dgm:resizeHandles val="exact"/>
        </dgm:presLayoutVars>
      </dgm:prSet>
      <dgm:spPr/>
      <dgm:t>
        <a:bodyPr/>
        <a:lstStyle/>
        <a:p>
          <a:endParaRPr lang="en-US"/>
        </a:p>
      </dgm:t>
    </dgm:pt>
    <dgm:pt modelId="{B1D61878-2AB1-4789-AAD2-7CBA9C0CC2AF}" type="pres">
      <dgm:prSet presAssocID="{ED59C137-28DB-4496-9ECA-4EFC6D8B0DA7}" presName="linNode" presStyleCnt="0"/>
      <dgm:spPr/>
      <dgm:t>
        <a:bodyPr/>
        <a:lstStyle/>
        <a:p>
          <a:endParaRPr lang="en-US"/>
        </a:p>
      </dgm:t>
    </dgm:pt>
    <dgm:pt modelId="{B1C6A8A1-02DD-4E8A-87B3-A5E96F69E143}" type="pres">
      <dgm:prSet presAssocID="{ED59C137-28DB-4496-9ECA-4EFC6D8B0DA7}" presName="parentText" presStyleLbl="node1" presStyleIdx="0" presStyleCnt="5">
        <dgm:presLayoutVars>
          <dgm:chMax val="1"/>
          <dgm:bulletEnabled val="1"/>
        </dgm:presLayoutVars>
      </dgm:prSet>
      <dgm:spPr/>
      <dgm:t>
        <a:bodyPr/>
        <a:lstStyle/>
        <a:p>
          <a:endParaRPr lang="en-US"/>
        </a:p>
      </dgm:t>
    </dgm:pt>
    <dgm:pt modelId="{3D5E0DB3-71BB-4783-BD85-84AF4E449508}" type="pres">
      <dgm:prSet presAssocID="{ED59C137-28DB-4496-9ECA-4EFC6D8B0DA7}" presName="descendantText" presStyleLbl="alignAccFollowNode1" presStyleIdx="0" presStyleCnt="5">
        <dgm:presLayoutVars>
          <dgm:bulletEnabled val="1"/>
        </dgm:presLayoutVars>
      </dgm:prSet>
      <dgm:spPr/>
      <dgm:t>
        <a:bodyPr/>
        <a:lstStyle/>
        <a:p>
          <a:endParaRPr lang="en-US"/>
        </a:p>
      </dgm:t>
    </dgm:pt>
    <dgm:pt modelId="{1C6CE2F5-4442-482D-94C5-95A47720E699}" type="pres">
      <dgm:prSet presAssocID="{D9E08F71-60D8-4F01-918C-287FDD866C25}" presName="sp" presStyleCnt="0"/>
      <dgm:spPr/>
      <dgm:t>
        <a:bodyPr/>
        <a:lstStyle/>
        <a:p>
          <a:endParaRPr lang="en-US"/>
        </a:p>
      </dgm:t>
    </dgm:pt>
    <dgm:pt modelId="{597088EE-7473-43AC-970B-9FCFE28BA42D}" type="pres">
      <dgm:prSet presAssocID="{3E0D5776-FA2A-4E53-B10C-41D37C3F05C2}" presName="linNode" presStyleCnt="0"/>
      <dgm:spPr/>
      <dgm:t>
        <a:bodyPr/>
        <a:lstStyle/>
        <a:p>
          <a:endParaRPr lang="en-US"/>
        </a:p>
      </dgm:t>
    </dgm:pt>
    <dgm:pt modelId="{8BCEFC10-D4AD-4B8D-8054-15E5098C5593}" type="pres">
      <dgm:prSet presAssocID="{3E0D5776-FA2A-4E53-B10C-41D37C3F05C2}" presName="parentText" presStyleLbl="node1" presStyleIdx="1" presStyleCnt="5">
        <dgm:presLayoutVars>
          <dgm:chMax val="1"/>
          <dgm:bulletEnabled val="1"/>
        </dgm:presLayoutVars>
      </dgm:prSet>
      <dgm:spPr/>
      <dgm:t>
        <a:bodyPr/>
        <a:lstStyle/>
        <a:p>
          <a:endParaRPr lang="en-US"/>
        </a:p>
      </dgm:t>
    </dgm:pt>
    <dgm:pt modelId="{40BD86D2-D8FF-463F-B0E3-789A2B38CD9E}" type="pres">
      <dgm:prSet presAssocID="{3E0D5776-FA2A-4E53-B10C-41D37C3F05C2}" presName="descendantText" presStyleLbl="alignAccFollowNode1" presStyleIdx="1" presStyleCnt="5">
        <dgm:presLayoutVars>
          <dgm:bulletEnabled val="1"/>
        </dgm:presLayoutVars>
      </dgm:prSet>
      <dgm:spPr/>
      <dgm:t>
        <a:bodyPr/>
        <a:lstStyle/>
        <a:p>
          <a:endParaRPr lang="en-US"/>
        </a:p>
      </dgm:t>
    </dgm:pt>
    <dgm:pt modelId="{CCD1EC1E-5BD3-48CC-91B7-79D43E983740}" type="pres">
      <dgm:prSet presAssocID="{9AA37DBD-69EE-4178-811D-1CD89D7CE576}" presName="sp" presStyleCnt="0"/>
      <dgm:spPr/>
      <dgm:t>
        <a:bodyPr/>
        <a:lstStyle/>
        <a:p>
          <a:endParaRPr lang="en-US"/>
        </a:p>
      </dgm:t>
    </dgm:pt>
    <dgm:pt modelId="{61BD9A8F-FA3C-43CC-8EAD-7E4AD7DBBAB8}" type="pres">
      <dgm:prSet presAssocID="{296A7ACF-495D-4489-B2B3-1BD7A5DBF4F0}" presName="linNode" presStyleCnt="0"/>
      <dgm:spPr/>
      <dgm:t>
        <a:bodyPr/>
        <a:lstStyle/>
        <a:p>
          <a:endParaRPr lang="en-US"/>
        </a:p>
      </dgm:t>
    </dgm:pt>
    <dgm:pt modelId="{9BDB2559-7B0F-4920-843E-1D062502B65C}" type="pres">
      <dgm:prSet presAssocID="{296A7ACF-495D-4489-B2B3-1BD7A5DBF4F0}" presName="parentText" presStyleLbl="node1" presStyleIdx="2" presStyleCnt="5">
        <dgm:presLayoutVars>
          <dgm:chMax val="1"/>
          <dgm:bulletEnabled val="1"/>
        </dgm:presLayoutVars>
      </dgm:prSet>
      <dgm:spPr/>
      <dgm:t>
        <a:bodyPr/>
        <a:lstStyle/>
        <a:p>
          <a:endParaRPr lang="en-US"/>
        </a:p>
      </dgm:t>
    </dgm:pt>
    <dgm:pt modelId="{52A2DC7B-157F-4CAB-BE07-B350539223E0}" type="pres">
      <dgm:prSet presAssocID="{296A7ACF-495D-4489-B2B3-1BD7A5DBF4F0}" presName="descendantText" presStyleLbl="alignAccFollowNode1" presStyleIdx="2" presStyleCnt="5">
        <dgm:presLayoutVars>
          <dgm:bulletEnabled val="1"/>
        </dgm:presLayoutVars>
      </dgm:prSet>
      <dgm:spPr/>
      <dgm:t>
        <a:bodyPr/>
        <a:lstStyle/>
        <a:p>
          <a:endParaRPr lang="en-US"/>
        </a:p>
      </dgm:t>
    </dgm:pt>
    <dgm:pt modelId="{7FC7C3C6-1BE2-4839-9301-5A1105A981A0}" type="pres">
      <dgm:prSet presAssocID="{8CA1C39B-EF12-4C0B-9228-BE4A11F07489}" presName="sp" presStyleCnt="0"/>
      <dgm:spPr/>
      <dgm:t>
        <a:bodyPr/>
        <a:lstStyle/>
        <a:p>
          <a:endParaRPr lang="en-US"/>
        </a:p>
      </dgm:t>
    </dgm:pt>
    <dgm:pt modelId="{9BD103C5-36C8-4E7C-9DAC-101DFFDD0B83}" type="pres">
      <dgm:prSet presAssocID="{6CF9BAD1-B315-492E-BBE4-E31C11BBDEB1}" presName="linNode" presStyleCnt="0"/>
      <dgm:spPr/>
      <dgm:t>
        <a:bodyPr/>
        <a:lstStyle/>
        <a:p>
          <a:endParaRPr lang="en-US"/>
        </a:p>
      </dgm:t>
    </dgm:pt>
    <dgm:pt modelId="{8FA8CA88-9EB2-4990-993F-54F21C542D3C}" type="pres">
      <dgm:prSet presAssocID="{6CF9BAD1-B315-492E-BBE4-E31C11BBDEB1}" presName="parentText" presStyleLbl="node1" presStyleIdx="3" presStyleCnt="5">
        <dgm:presLayoutVars>
          <dgm:chMax val="1"/>
          <dgm:bulletEnabled val="1"/>
        </dgm:presLayoutVars>
      </dgm:prSet>
      <dgm:spPr/>
      <dgm:t>
        <a:bodyPr/>
        <a:lstStyle/>
        <a:p>
          <a:endParaRPr lang="en-US"/>
        </a:p>
      </dgm:t>
    </dgm:pt>
    <dgm:pt modelId="{4AB7B665-F8A8-4214-AA49-1782889FFEFB}" type="pres">
      <dgm:prSet presAssocID="{6CF9BAD1-B315-492E-BBE4-E31C11BBDEB1}" presName="descendantText" presStyleLbl="alignAccFollowNode1" presStyleIdx="3" presStyleCnt="5">
        <dgm:presLayoutVars>
          <dgm:bulletEnabled val="1"/>
        </dgm:presLayoutVars>
      </dgm:prSet>
      <dgm:spPr/>
      <dgm:t>
        <a:bodyPr/>
        <a:lstStyle/>
        <a:p>
          <a:endParaRPr lang="en-US"/>
        </a:p>
      </dgm:t>
    </dgm:pt>
    <dgm:pt modelId="{78338266-095C-4978-B34E-C425BE2C0FA1}" type="pres">
      <dgm:prSet presAssocID="{532FD241-E0A1-47FD-A8C3-89E5359229E7}" presName="sp" presStyleCnt="0"/>
      <dgm:spPr/>
      <dgm:t>
        <a:bodyPr/>
        <a:lstStyle/>
        <a:p>
          <a:endParaRPr lang="en-US"/>
        </a:p>
      </dgm:t>
    </dgm:pt>
    <dgm:pt modelId="{E442AA4C-49B3-4241-BE53-F18F4BDB1229}" type="pres">
      <dgm:prSet presAssocID="{6D99FFDA-2576-40EE-AF7F-56F3CB63856A}" presName="linNode" presStyleCnt="0"/>
      <dgm:spPr/>
      <dgm:t>
        <a:bodyPr/>
        <a:lstStyle/>
        <a:p>
          <a:endParaRPr lang="en-US"/>
        </a:p>
      </dgm:t>
    </dgm:pt>
    <dgm:pt modelId="{648B925A-0C6C-4E94-A91B-EFB3E3EABBD0}" type="pres">
      <dgm:prSet presAssocID="{6D99FFDA-2576-40EE-AF7F-56F3CB63856A}" presName="parentText" presStyleLbl="node1" presStyleIdx="4" presStyleCnt="5">
        <dgm:presLayoutVars>
          <dgm:chMax val="1"/>
          <dgm:bulletEnabled val="1"/>
        </dgm:presLayoutVars>
      </dgm:prSet>
      <dgm:spPr/>
      <dgm:t>
        <a:bodyPr/>
        <a:lstStyle/>
        <a:p>
          <a:endParaRPr lang="en-US"/>
        </a:p>
      </dgm:t>
    </dgm:pt>
    <dgm:pt modelId="{FBB3ECBF-7957-496C-9833-9AE8D202A05E}" type="pres">
      <dgm:prSet presAssocID="{6D99FFDA-2576-40EE-AF7F-56F3CB63856A}" presName="descendantText" presStyleLbl="alignAccFollowNode1" presStyleIdx="4" presStyleCnt="5">
        <dgm:presLayoutVars>
          <dgm:bulletEnabled val="1"/>
        </dgm:presLayoutVars>
      </dgm:prSet>
      <dgm:spPr/>
      <dgm:t>
        <a:bodyPr/>
        <a:lstStyle/>
        <a:p>
          <a:endParaRPr lang="en-US"/>
        </a:p>
      </dgm:t>
    </dgm:pt>
  </dgm:ptLst>
  <dgm:cxnLst>
    <dgm:cxn modelId="{F60299A3-3BA7-4D0B-BB9E-F7E8C30235C8}" srcId="{3E0D5776-FA2A-4E53-B10C-41D37C3F05C2}" destId="{79166F4F-950E-4B4A-AC36-D4D5DB6D96C0}" srcOrd="0" destOrd="0" parTransId="{9D34037B-6577-4580-9A0A-D0ED6AD3FEB1}" sibTransId="{FEA4E1D8-A003-4A5D-97C5-6437C8F8E65A}"/>
    <dgm:cxn modelId="{0D82D6EA-F4BB-4BF0-9841-01C74DA0D055}" type="presOf" srcId="{ED59C137-28DB-4496-9ECA-4EFC6D8B0DA7}" destId="{B1C6A8A1-02DD-4E8A-87B3-A5E96F69E143}" srcOrd="0" destOrd="0" presId="urn:microsoft.com/office/officeart/2005/8/layout/vList5"/>
    <dgm:cxn modelId="{C46ED704-E3BB-4606-9F9A-9AF6CABC7333}" type="presOf" srcId="{4A29AD3D-8B2B-4A65-B6B4-5101A7AF2116}" destId="{FBB3ECBF-7957-496C-9833-9AE8D202A05E}" srcOrd="0" destOrd="0" presId="urn:microsoft.com/office/officeart/2005/8/layout/vList5"/>
    <dgm:cxn modelId="{9BCE2066-BD45-4D8E-8519-5AC1550781B2}" srcId="{100F1AEC-03E3-49ED-B29E-B8C86AE1D712}" destId="{ED59C137-28DB-4496-9ECA-4EFC6D8B0DA7}" srcOrd="0" destOrd="0" parTransId="{EBE7A6F2-8FAE-450B-A343-EA1572D86B54}" sibTransId="{D9E08F71-60D8-4F01-918C-287FDD866C25}"/>
    <dgm:cxn modelId="{3D702C8E-C338-42FA-ADCB-73CF9C229313}" type="presOf" srcId="{D06C7AAF-2CBC-4346-97AA-94CB1B9A8BB3}" destId="{3D5E0DB3-71BB-4783-BD85-84AF4E449508}" srcOrd="0" destOrd="0" presId="urn:microsoft.com/office/officeart/2005/8/layout/vList5"/>
    <dgm:cxn modelId="{157F279A-2920-4563-BA59-EE81866D0CAF}" type="presOf" srcId="{F531B174-094C-4B8F-BE53-0708EE0960C5}" destId="{52A2DC7B-157F-4CAB-BE07-B350539223E0}" srcOrd="0" destOrd="0" presId="urn:microsoft.com/office/officeart/2005/8/layout/vList5"/>
    <dgm:cxn modelId="{3E39D5E9-8872-4BE4-8AE7-C7837EB37591}" srcId="{100F1AEC-03E3-49ED-B29E-B8C86AE1D712}" destId="{296A7ACF-495D-4489-B2B3-1BD7A5DBF4F0}" srcOrd="2" destOrd="0" parTransId="{0A9EBBAD-0017-4D5C-ACFA-D8DFAB3CDFD3}" sibTransId="{8CA1C39B-EF12-4C0B-9228-BE4A11F07489}"/>
    <dgm:cxn modelId="{C100AE61-531D-4088-AB87-50CE0FF5396D}" srcId="{ED59C137-28DB-4496-9ECA-4EFC6D8B0DA7}" destId="{D06C7AAF-2CBC-4346-97AA-94CB1B9A8BB3}" srcOrd="0" destOrd="0" parTransId="{A04BF418-DF69-452A-B236-F76606250C3D}" sibTransId="{EEB19615-E558-4E4D-8854-0D30FB005D1C}"/>
    <dgm:cxn modelId="{1E8E4C8A-9A6C-4544-83DD-0CA2567BC325}" srcId="{100F1AEC-03E3-49ED-B29E-B8C86AE1D712}" destId="{6CF9BAD1-B315-492E-BBE4-E31C11BBDEB1}" srcOrd="3" destOrd="0" parTransId="{BA06E21C-91D9-4F90-B319-F6173DE453FD}" sibTransId="{532FD241-E0A1-47FD-A8C3-89E5359229E7}"/>
    <dgm:cxn modelId="{E3579C87-C968-4CEA-B5AB-5443CAB87BA5}" type="presOf" srcId="{3E0D5776-FA2A-4E53-B10C-41D37C3F05C2}" destId="{8BCEFC10-D4AD-4B8D-8054-15E5098C5593}" srcOrd="0" destOrd="0" presId="urn:microsoft.com/office/officeart/2005/8/layout/vList5"/>
    <dgm:cxn modelId="{5749CF8E-F6DF-4803-A82D-E9F87E08943A}" srcId="{6CF9BAD1-B315-492E-BBE4-E31C11BBDEB1}" destId="{496F52F2-C564-409E-BA4C-B5DBCA876414}" srcOrd="0" destOrd="0" parTransId="{AD7D899C-ABCD-4086-A7B5-B4695ADF8FBC}" sibTransId="{527A04E7-8BBC-487D-A6CA-422FD924CCC0}"/>
    <dgm:cxn modelId="{FC54F7B3-AD9B-47C4-ACA9-9A096A51DCF2}" srcId="{100F1AEC-03E3-49ED-B29E-B8C86AE1D712}" destId="{6D99FFDA-2576-40EE-AF7F-56F3CB63856A}" srcOrd="4" destOrd="0" parTransId="{FA6289EC-E25B-4AB1-94EA-9838E30B8A09}" sibTransId="{ABED7727-756C-4459-BE3A-4691F803AECA}"/>
    <dgm:cxn modelId="{190CE11F-BCA6-4647-B16F-B77CCC9AC461}" type="presOf" srcId="{6D99FFDA-2576-40EE-AF7F-56F3CB63856A}" destId="{648B925A-0C6C-4E94-A91B-EFB3E3EABBD0}" srcOrd="0" destOrd="0" presId="urn:microsoft.com/office/officeart/2005/8/layout/vList5"/>
    <dgm:cxn modelId="{7CD599C4-289A-4BD1-957E-2245442C5196}" type="presOf" srcId="{496F52F2-C564-409E-BA4C-B5DBCA876414}" destId="{4AB7B665-F8A8-4214-AA49-1782889FFEFB}" srcOrd="0" destOrd="0" presId="urn:microsoft.com/office/officeart/2005/8/layout/vList5"/>
    <dgm:cxn modelId="{545C8B91-EC17-44DB-9EAF-C4481EE5E8AE}" srcId="{6D99FFDA-2576-40EE-AF7F-56F3CB63856A}" destId="{4A29AD3D-8B2B-4A65-B6B4-5101A7AF2116}" srcOrd="0" destOrd="0" parTransId="{81C074B3-1AEF-4AA2-9920-5BC2FEB79D2F}" sibTransId="{C9482075-9778-40AF-B18B-1B216BF95F19}"/>
    <dgm:cxn modelId="{8C4D016D-32A1-474E-A3F0-371910907BF3}" type="presOf" srcId="{100F1AEC-03E3-49ED-B29E-B8C86AE1D712}" destId="{9F78D693-C190-49D4-A046-B4F8EE17176A}" srcOrd="0" destOrd="0" presId="urn:microsoft.com/office/officeart/2005/8/layout/vList5"/>
    <dgm:cxn modelId="{F73E2238-7599-4A04-B582-83504030937B}" srcId="{100F1AEC-03E3-49ED-B29E-B8C86AE1D712}" destId="{3E0D5776-FA2A-4E53-B10C-41D37C3F05C2}" srcOrd="1" destOrd="0" parTransId="{A1AE92CF-257B-417D-96F5-177AAC08CA17}" sibTransId="{9AA37DBD-69EE-4178-811D-1CD89D7CE576}"/>
    <dgm:cxn modelId="{FFC9A811-1B59-41BD-ADD3-822F92A7CCC8}" type="presOf" srcId="{6CF9BAD1-B315-492E-BBE4-E31C11BBDEB1}" destId="{8FA8CA88-9EB2-4990-993F-54F21C542D3C}" srcOrd="0" destOrd="0" presId="urn:microsoft.com/office/officeart/2005/8/layout/vList5"/>
    <dgm:cxn modelId="{A3A0388F-74C2-477D-A490-820F50E9602D}" type="presOf" srcId="{296A7ACF-495D-4489-B2B3-1BD7A5DBF4F0}" destId="{9BDB2559-7B0F-4920-843E-1D062502B65C}" srcOrd="0" destOrd="0" presId="urn:microsoft.com/office/officeart/2005/8/layout/vList5"/>
    <dgm:cxn modelId="{BEEBB862-E287-4431-9846-6ADDEA55B66C}" type="presOf" srcId="{79166F4F-950E-4B4A-AC36-D4D5DB6D96C0}" destId="{40BD86D2-D8FF-463F-B0E3-789A2B38CD9E}" srcOrd="0" destOrd="0" presId="urn:microsoft.com/office/officeart/2005/8/layout/vList5"/>
    <dgm:cxn modelId="{3EB4ADD1-CBA9-475E-8870-4BAE127F7058}" srcId="{296A7ACF-495D-4489-B2B3-1BD7A5DBF4F0}" destId="{F531B174-094C-4B8F-BE53-0708EE0960C5}" srcOrd="0" destOrd="0" parTransId="{57160118-1BB3-4917-B875-298C064C2D0B}" sibTransId="{0FCB74B3-92AD-4EEC-BED2-360BC3471F62}"/>
    <dgm:cxn modelId="{20E02745-DD67-4049-A153-E9A4685A6A52}" type="presParOf" srcId="{9F78D693-C190-49D4-A046-B4F8EE17176A}" destId="{B1D61878-2AB1-4789-AAD2-7CBA9C0CC2AF}" srcOrd="0" destOrd="0" presId="urn:microsoft.com/office/officeart/2005/8/layout/vList5"/>
    <dgm:cxn modelId="{B1483807-0363-42E4-9455-AC5B404D377F}" type="presParOf" srcId="{B1D61878-2AB1-4789-AAD2-7CBA9C0CC2AF}" destId="{B1C6A8A1-02DD-4E8A-87B3-A5E96F69E143}" srcOrd="0" destOrd="0" presId="urn:microsoft.com/office/officeart/2005/8/layout/vList5"/>
    <dgm:cxn modelId="{104A9A60-9E85-4830-A2DB-F4D00CFD7DA9}" type="presParOf" srcId="{B1D61878-2AB1-4789-AAD2-7CBA9C0CC2AF}" destId="{3D5E0DB3-71BB-4783-BD85-84AF4E449508}" srcOrd="1" destOrd="0" presId="urn:microsoft.com/office/officeart/2005/8/layout/vList5"/>
    <dgm:cxn modelId="{4CF21BC7-E447-4A0D-AED8-AF92BC906A94}" type="presParOf" srcId="{9F78D693-C190-49D4-A046-B4F8EE17176A}" destId="{1C6CE2F5-4442-482D-94C5-95A47720E699}" srcOrd="1" destOrd="0" presId="urn:microsoft.com/office/officeart/2005/8/layout/vList5"/>
    <dgm:cxn modelId="{57160063-5F73-454E-87BA-5C1335A9B65B}" type="presParOf" srcId="{9F78D693-C190-49D4-A046-B4F8EE17176A}" destId="{597088EE-7473-43AC-970B-9FCFE28BA42D}" srcOrd="2" destOrd="0" presId="urn:microsoft.com/office/officeart/2005/8/layout/vList5"/>
    <dgm:cxn modelId="{635A0A4F-F9E3-4AA6-8593-4C619B0F7E6A}" type="presParOf" srcId="{597088EE-7473-43AC-970B-9FCFE28BA42D}" destId="{8BCEFC10-D4AD-4B8D-8054-15E5098C5593}" srcOrd="0" destOrd="0" presId="urn:microsoft.com/office/officeart/2005/8/layout/vList5"/>
    <dgm:cxn modelId="{1F65024B-E496-4DED-8A66-DB0EE01CDBB7}" type="presParOf" srcId="{597088EE-7473-43AC-970B-9FCFE28BA42D}" destId="{40BD86D2-D8FF-463F-B0E3-789A2B38CD9E}" srcOrd="1" destOrd="0" presId="urn:microsoft.com/office/officeart/2005/8/layout/vList5"/>
    <dgm:cxn modelId="{268439DA-D97B-4E92-B8CA-518E1CBC22A7}" type="presParOf" srcId="{9F78D693-C190-49D4-A046-B4F8EE17176A}" destId="{CCD1EC1E-5BD3-48CC-91B7-79D43E983740}" srcOrd="3" destOrd="0" presId="urn:microsoft.com/office/officeart/2005/8/layout/vList5"/>
    <dgm:cxn modelId="{D04A0083-1B7C-44FE-9716-BA6B38E23A03}" type="presParOf" srcId="{9F78D693-C190-49D4-A046-B4F8EE17176A}" destId="{61BD9A8F-FA3C-43CC-8EAD-7E4AD7DBBAB8}" srcOrd="4" destOrd="0" presId="urn:microsoft.com/office/officeart/2005/8/layout/vList5"/>
    <dgm:cxn modelId="{331E6024-6565-484A-973A-1C23473C84A5}" type="presParOf" srcId="{61BD9A8F-FA3C-43CC-8EAD-7E4AD7DBBAB8}" destId="{9BDB2559-7B0F-4920-843E-1D062502B65C}" srcOrd="0" destOrd="0" presId="urn:microsoft.com/office/officeart/2005/8/layout/vList5"/>
    <dgm:cxn modelId="{5F29FEF5-F673-40A3-9101-235929E48D27}" type="presParOf" srcId="{61BD9A8F-FA3C-43CC-8EAD-7E4AD7DBBAB8}" destId="{52A2DC7B-157F-4CAB-BE07-B350539223E0}" srcOrd="1" destOrd="0" presId="urn:microsoft.com/office/officeart/2005/8/layout/vList5"/>
    <dgm:cxn modelId="{9212B6F2-899A-45AF-BFB9-AB0B9A5AC8D8}" type="presParOf" srcId="{9F78D693-C190-49D4-A046-B4F8EE17176A}" destId="{7FC7C3C6-1BE2-4839-9301-5A1105A981A0}" srcOrd="5" destOrd="0" presId="urn:microsoft.com/office/officeart/2005/8/layout/vList5"/>
    <dgm:cxn modelId="{39ADEC83-315A-44B9-9669-5F4A493AE5D1}" type="presParOf" srcId="{9F78D693-C190-49D4-A046-B4F8EE17176A}" destId="{9BD103C5-36C8-4E7C-9DAC-101DFFDD0B83}" srcOrd="6" destOrd="0" presId="urn:microsoft.com/office/officeart/2005/8/layout/vList5"/>
    <dgm:cxn modelId="{2F9CA654-9605-462D-AF1A-98484586683C}" type="presParOf" srcId="{9BD103C5-36C8-4E7C-9DAC-101DFFDD0B83}" destId="{8FA8CA88-9EB2-4990-993F-54F21C542D3C}" srcOrd="0" destOrd="0" presId="urn:microsoft.com/office/officeart/2005/8/layout/vList5"/>
    <dgm:cxn modelId="{EE7C7780-83F8-4FD2-87A6-84564235AD09}" type="presParOf" srcId="{9BD103C5-36C8-4E7C-9DAC-101DFFDD0B83}" destId="{4AB7B665-F8A8-4214-AA49-1782889FFEFB}" srcOrd="1" destOrd="0" presId="urn:microsoft.com/office/officeart/2005/8/layout/vList5"/>
    <dgm:cxn modelId="{DD0D9F8F-88F1-45F6-914A-4C67BC8201CA}" type="presParOf" srcId="{9F78D693-C190-49D4-A046-B4F8EE17176A}" destId="{78338266-095C-4978-B34E-C425BE2C0FA1}" srcOrd="7" destOrd="0" presId="urn:microsoft.com/office/officeart/2005/8/layout/vList5"/>
    <dgm:cxn modelId="{570C7023-0784-42C2-B293-E34899A8CFD8}" type="presParOf" srcId="{9F78D693-C190-49D4-A046-B4F8EE17176A}" destId="{E442AA4C-49B3-4241-BE53-F18F4BDB1229}" srcOrd="8" destOrd="0" presId="urn:microsoft.com/office/officeart/2005/8/layout/vList5"/>
    <dgm:cxn modelId="{25A11CEC-0C3F-404E-AFB2-C84FDCBA1427}" type="presParOf" srcId="{E442AA4C-49B3-4241-BE53-F18F4BDB1229}" destId="{648B925A-0C6C-4E94-A91B-EFB3E3EABBD0}" srcOrd="0" destOrd="0" presId="urn:microsoft.com/office/officeart/2005/8/layout/vList5"/>
    <dgm:cxn modelId="{A13732BD-E29F-4D33-9417-7B98AB98E30E}" type="presParOf" srcId="{E442AA4C-49B3-4241-BE53-F18F4BDB1229}" destId="{FBB3ECBF-7957-496C-9833-9AE8D202A0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0F1AEC-03E3-49ED-B29E-B8C86AE1D712}"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ED59C137-28DB-4496-9ECA-4EFC6D8B0DA7}">
      <dgm:prSet phldrT="[Text]"/>
      <dgm:spPr/>
      <dgm:t>
        <a:bodyPr/>
        <a:lstStyle/>
        <a:p>
          <a:r>
            <a:rPr lang="en-US" dirty="0" err="1" smtClean="0">
              <a:solidFill>
                <a:srgbClr val="FF0000"/>
              </a:solidFill>
            </a:rPr>
            <a:t>Hukum</a:t>
          </a:r>
          <a:r>
            <a:rPr lang="en-US" baseline="0" dirty="0" smtClean="0">
              <a:solidFill>
                <a:srgbClr val="FF0000"/>
              </a:solidFill>
            </a:rPr>
            <a:t> </a:t>
          </a:r>
          <a:r>
            <a:rPr lang="en-US" baseline="0" dirty="0" err="1" smtClean="0">
              <a:solidFill>
                <a:srgbClr val="FF0000"/>
              </a:solidFill>
            </a:rPr>
            <a:t>Gossen</a:t>
          </a:r>
          <a:r>
            <a:rPr lang="en-US" baseline="0" dirty="0" smtClean="0">
              <a:solidFill>
                <a:srgbClr val="FF0000"/>
              </a:solidFill>
            </a:rPr>
            <a:t> I</a:t>
          </a:r>
          <a:endParaRPr lang="en-US" dirty="0">
            <a:solidFill>
              <a:srgbClr val="FF0000"/>
            </a:solidFill>
          </a:endParaRPr>
        </a:p>
      </dgm:t>
    </dgm:pt>
    <dgm:pt modelId="{EBE7A6F2-8FAE-450B-A343-EA1572D86B54}" type="parTrans" cxnId="{9BCE2066-BD45-4D8E-8519-5AC1550781B2}">
      <dgm:prSet/>
      <dgm:spPr/>
      <dgm:t>
        <a:bodyPr/>
        <a:lstStyle/>
        <a:p>
          <a:endParaRPr lang="en-US"/>
        </a:p>
      </dgm:t>
    </dgm:pt>
    <dgm:pt modelId="{D9E08F71-60D8-4F01-918C-287FDD866C25}" type="sibTrans" cxnId="{9BCE2066-BD45-4D8E-8519-5AC1550781B2}">
      <dgm:prSet/>
      <dgm:spPr/>
      <dgm:t>
        <a:bodyPr/>
        <a:lstStyle/>
        <a:p>
          <a:endParaRPr lang="en-US"/>
        </a:p>
      </dgm:t>
    </dgm:pt>
    <dgm:pt modelId="{D06C7AAF-2CBC-4346-97AA-94CB1B9A8BB3}">
      <dgm:prSet phldrT="[Text]" custT="1"/>
      <dgm:spPr/>
      <dgm:t>
        <a:bodyPr/>
        <a:lstStyle/>
        <a:p>
          <a:r>
            <a:rPr lang="en-US" sz="2200" dirty="0" err="1" smtClean="0"/>
            <a:t>Kenikmatan</a:t>
          </a:r>
          <a:r>
            <a:rPr lang="en-US" sz="2200" dirty="0" smtClean="0"/>
            <a:t> </a:t>
          </a:r>
          <a:r>
            <a:rPr lang="en-US" sz="2200" dirty="0" err="1" smtClean="0"/>
            <a:t>akan</a:t>
          </a:r>
          <a:r>
            <a:rPr lang="en-US" sz="2200" dirty="0" smtClean="0"/>
            <a:t> </a:t>
          </a:r>
          <a:r>
            <a:rPr lang="en-US" sz="2200" dirty="0" err="1" smtClean="0"/>
            <a:t>berkurang</a:t>
          </a:r>
          <a:r>
            <a:rPr lang="en-US" sz="2200" dirty="0" smtClean="0"/>
            <a:t> </a:t>
          </a:r>
          <a:r>
            <a:rPr lang="en-US" sz="2200" dirty="0" err="1" smtClean="0"/>
            <a:t>bila</a:t>
          </a:r>
          <a:r>
            <a:rPr lang="en-US" sz="2200" dirty="0" smtClean="0"/>
            <a:t> </a:t>
          </a:r>
          <a:r>
            <a:rPr lang="en-US" sz="2200" dirty="0" err="1" smtClean="0"/>
            <a:t>menggunakan</a:t>
          </a:r>
          <a:r>
            <a:rPr lang="en-US" sz="2200" dirty="0" smtClean="0"/>
            <a:t> </a:t>
          </a:r>
          <a:r>
            <a:rPr lang="en-US" sz="2200" dirty="0" err="1" smtClean="0"/>
            <a:t>alat</a:t>
          </a:r>
          <a:r>
            <a:rPr lang="en-US" sz="2200" dirty="0" smtClean="0"/>
            <a:t> </a:t>
          </a:r>
          <a:r>
            <a:rPr lang="en-US" sz="2200" dirty="0" err="1" smtClean="0"/>
            <a:t>pemuas</a:t>
          </a:r>
          <a:r>
            <a:rPr lang="en-US" sz="2200" dirty="0" smtClean="0"/>
            <a:t> yang </a:t>
          </a:r>
          <a:r>
            <a:rPr lang="en-US" sz="2200" dirty="0" err="1" smtClean="0"/>
            <a:t>sama</a:t>
          </a:r>
          <a:r>
            <a:rPr lang="en-US" sz="2200" dirty="0" smtClean="0"/>
            <a:t> </a:t>
          </a:r>
          <a:r>
            <a:rPr lang="en-US" sz="2200" dirty="0" err="1" smtClean="0"/>
            <a:t>secara</a:t>
          </a:r>
          <a:r>
            <a:rPr lang="en-US" sz="2200" dirty="0" smtClean="0"/>
            <a:t> </a:t>
          </a:r>
          <a:r>
            <a:rPr lang="en-US" sz="2200" dirty="0" err="1" smtClean="0"/>
            <a:t>terus</a:t>
          </a:r>
          <a:r>
            <a:rPr lang="en-US" sz="2200" dirty="0" smtClean="0"/>
            <a:t> </a:t>
          </a:r>
          <a:r>
            <a:rPr lang="en-US" sz="2200" dirty="0" err="1" smtClean="0"/>
            <a:t>menerus</a:t>
          </a:r>
          <a:r>
            <a:rPr lang="en-US" sz="2200" dirty="0" smtClean="0"/>
            <a:t> (the law of diminishing return)</a:t>
          </a:r>
          <a:endParaRPr lang="en-US" sz="2200" dirty="0"/>
        </a:p>
      </dgm:t>
    </dgm:pt>
    <dgm:pt modelId="{A04BF418-DF69-452A-B236-F76606250C3D}" type="parTrans" cxnId="{C100AE61-531D-4088-AB87-50CE0FF5396D}">
      <dgm:prSet/>
      <dgm:spPr/>
      <dgm:t>
        <a:bodyPr/>
        <a:lstStyle/>
        <a:p>
          <a:endParaRPr lang="en-US"/>
        </a:p>
      </dgm:t>
    </dgm:pt>
    <dgm:pt modelId="{EEB19615-E558-4E4D-8854-0D30FB005D1C}" type="sibTrans" cxnId="{C100AE61-531D-4088-AB87-50CE0FF5396D}">
      <dgm:prSet/>
      <dgm:spPr/>
      <dgm:t>
        <a:bodyPr/>
        <a:lstStyle/>
        <a:p>
          <a:endParaRPr lang="en-US"/>
        </a:p>
      </dgm:t>
    </dgm:pt>
    <dgm:pt modelId="{6CF9BAD1-B315-492E-BBE4-E31C11BBDEB1}">
      <dgm:prSet phldrT="[Text]"/>
      <dgm:spPr/>
      <dgm:t>
        <a:bodyPr/>
        <a:lstStyle/>
        <a:p>
          <a:r>
            <a:rPr lang="en-US" dirty="0" smtClean="0">
              <a:solidFill>
                <a:srgbClr val="7030A0"/>
              </a:solidFill>
            </a:rPr>
            <a:t>Karl</a:t>
          </a:r>
          <a:r>
            <a:rPr lang="en-US" baseline="0" dirty="0" smtClean="0">
              <a:solidFill>
                <a:srgbClr val="7030A0"/>
              </a:solidFill>
            </a:rPr>
            <a:t> Manger</a:t>
          </a:r>
          <a:endParaRPr lang="en-US" dirty="0">
            <a:solidFill>
              <a:srgbClr val="7030A0"/>
            </a:solidFill>
          </a:endParaRPr>
        </a:p>
      </dgm:t>
    </dgm:pt>
    <dgm:pt modelId="{BA06E21C-91D9-4F90-B319-F6173DE453FD}" type="parTrans" cxnId="{1E8E4C8A-9A6C-4544-83DD-0CA2567BC325}">
      <dgm:prSet/>
      <dgm:spPr/>
      <dgm:t>
        <a:bodyPr/>
        <a:lstStyle/>
        <a:p>
          <a:endParaRPr lang="en-US"/>
        </a:p>
      </dgm:t>
    </dgm:pt>
    <dgm:pt modelId="{532FD241-E0A1-47FD-A8C3-89E5359229E7}" type="sibTrans" cxnId="{1E8E4C8A-9A6C-4544-83DD-0CA2567BC325}">
      <dgm:prSet/>
      <dgm:spPr/>
      <dgm:t>
        <a:bodyPr/>
        <a:lstStyle/>
        <a:p>
          <a:endParaRPr lang="en-US"/>
        </a:p>
      </dgm:t>
    </dgm:pt>
    <dgm:pt modelId="{496F52F2-C564-409E-BA4C-B5DBCA876414}">
      <dgm:prSet phldrT="[Text]" custT="1"/>
      <dgm:spPr/>
      <dgm:t>
        <a:bodyPr/>
        <a:lstStyle/>
        <a:p>
          <a:r>
            <a:rPr lang="en-US" sz="2200" dirty="0" err="1" smtClean="0"/>
            <a:t>Konsumen</a:t>
          </a:r>
          <a:r>
            <a:rPr lang="en-US" sz="2200" dirty="0" smtClean="0"/>
            <a:t> </a:t>
          </a:r>
          <a:r>
            <a:rPr lang="en-US" sz="2200" dirty="0" err="1" smtClean="0"/>
            <a:t>akan</a:t>
          </a:r>
          <a:r>
            <a:rPr lang="en-US" sz="2200" dirty="0" smtClean="0"/>
            <a:t> </a:t>
          </a:r>
          <a:r>
            <a:rPr lang="en-US" sz="2200" dirty="0" err="1" smtClean="0"/>
            <a:t>membagi</a:t>
          </a:r>
          <a:r>
            <a:rPr lang="en-US" sz="2200" dirty="0" smtClean="0"/>
            <a:t> </a:t>
          </a:r>
          <a:r>
            <a:rPr lang="en-US" sz="2200" dirty="0" err="1" smtClean="0"/>
            <a:t>pendapatanya</a:t>
          </a:r>
          <a:r>
            <a:rPr lang="en-US" sz="2200" dirty="0" smtClean="0"/>
            <a:t> </a:t>
          </a:r>
          <a:r>
            <a:rPr lang="en-US" sz="2200" dirty="0" err="1" smtClean="0"/>
            <a:t>untuk</a:t>
          </a:r>
          <a:r>
            <a:rPr lang="en-US" sz="2200" dirty="0" smtClean="0"/>
            <a:t> </a:t>
          </a:r>
          <a:r>
            <a:rPr lang="en-US" sz="2200" dirty="0" err="1" smtClean="0"/>
            <a:t>memenuhi</a:t>
          </a:r>
          <a:r>
            <a:rPr lang="en-US" sz="2200" dirty="0" smtClean="0"/>
            <a:t> </a:t>
          </a:r>
          <a:r>
            <a:rPr lang="en-US" sz="2200" dirty="0" err="1" smtClean="0"/>
            <a:t>berbagai</a:t>
          </a:r>
          <a:r>
            <a:rPr lang="en-US" sz="2200" dirty="0" smtClean="0"/>
            <a:t> </a:t>
          </a:r>
          <a:r>
            <a:rPr lang="en-US" sz="2200" dirty="0" err="1" smtClean="0"/>
            <a:t>macam</a:t>
          </a:r>
          <a:r>
            <a:rPr lang="en-US" sz="2200" dirty="0" smtClean="0"/>
            <a:t> </a:t>
          </a:r>
          <a:r>
            <a:rPr lang="en-US" sz="2200" dirty="0" err="1" smtClean="0"/>
            <a:t>kebutuhan</a:t>
          </a:r>
          <a:r>
            <a:rPr lang="en-US" sz="2200" dirty="0" smtClean="0"/>
            <a:t> </a:t>
          </a:r>
          <a:r>
            <a:rPr lang="en-US" sz="2200" dirty="0" err="1" smtClean="0"/>
            <a:t>sampai</a:t>
          </a:r>
          <a:r>
            <a:rPr lang="en-US" sz="2200" dirty="0" smtClean="0"/>
            <a:t> </a:t>
          </a:r>
          <a:r>
            <a:rPr lang="en-US" sz="2200" dirty="0" err="1" smtClean="0"/>
            <a:t>mencapai</a:t>
          </a:r>
          <a:r>
            <a:rPr lang="en-US" sz="2200" dirty="0" smtClean="0"/>
            <a:t> </a:t>
          </a:r>
          <a:r>
            <a:rPr lang="en-US" sz="2200" dirty="0" err="1" smtClean="0"/>
            <a:t>tingat</a:t>
          </a:r>
          <a:r>
            <a:rPr lang="en-US" sz="2200" dirty="0" smtClean="0"/>
            <a:t> yang </a:t>
          </a:r>
          <a:r>
            <a:rPr lang="en-US" sz="2200" dirty="0" err="1" smtClean="0"/>
            <a:t>harmonis</a:t>
          </a:r>
          <a:endParaRPr lang="en-US" sz="2200" dirty="0"/>
        </a:p>
      </dgm:t>
    </dgm:pt>
    <dgm:pt modelId="{AD7D899C-ABCD-4086-A7B5-B4695ADF8FBC}" type="parTrans" cxnId="{5749CF8E-F6DF-4803-A82D-E9F87E08943A}">
      <dgm:prSet/>
      <dgm:spPr/>
      <dgm:t>
        <a:bodyPr/>
        <a:lstStyle/>
        <a:p>
          <a:endParaRPr lang="en-US"/>
        </a:p>
      </dgm:t>
    </dgm:pt>
    <dgm:pt modelId="{527A04E7-8BBC-487D-A6CA-422FD924CCC0}" type="sibTrans" cxnId="{5749CF8E-F6DF-4803-A82D-E9F87E08943A}">
      <dgm:prSet/>
      <dgm:spPr/>
      <dgm:t>
        <a:bodyPr/>
        <a:lstStyle/>
        <a:p>
          <a:endParaRPr lang="en-US"/>
        </a:p>
      </dgm:t>
    </dgm:pt>
    <dgm:pt modelId="{6D99FFDA-2576-40EE-AF7F-56F3CB63856A}">
      <dgm:prSet phldrT="[Text]"/>
      <dgm:spPr/>
      <dgm:t>
        <a:bodyPr/>
        <a:lstStyle/>
        <a:p>
          <a:r>
            <a:rPr lang="en-US" dirty="0" smtClean="0">
              <a:solidFill>
                <a:srgbClr val="002060"/>
              </a:solidFill>
            </a:rPr>
            <a:t>Von</a:t>
          </a:r>
          <a:r>
            <a:rPr lang="en-US" baseline="0" dirty="0" smtClean="0">
              <a:solidFill>
                <a:srgbClr val="002060"/>
              </a:solidFill>
            </a:rPr>
            <a:t> </a:t>
          </a:r>
          <a:r>
            <a:rPr lang="en-US" baseline="0" dirty="0" err="1" smtClean="0">
              <a:solidFill>
                <a:srgbClr val="002060"/>
              </a:solidFill>
            </a:rPr>
            <a:t>Bohm</a:t>
          </a:r>
          <a:r>
            <a:rPr lang="en-US" baseline="0" dirty="0" smtClean="0">
              <a:solidFill>
                <a:srgbClr val="002060"/>
              </a:solidFill>
            </a:rPr>
            <a:t> </a:t>
          </a:r>
          <a:r>
            <a:rPr lang="en-US" baseline="0" dirty="0" err="1" smtClean="0">
              <a:solidFill>
                <a:srgbClr val="002060"/>
              </a:solidFill>
            </a:rPr>
            <a:t>Bawerk</a:t>
          </a:r>
          <a:endParaRPr lang="en-US" dirty="0">
            <a:solidFill>
              <a:srgbClr val="002060"/>
            </a:solidFill>
          </a:endParaRPr>
        </a:p>
      </dgm:t>
    </dgm:pt>
    <dgm:pt modelId="{FA6289EC-E25B-4AB1-94EA-9838E30B8A09}" type="parTrans" cxnId="{FC54F7B3-AD9B-47C4-ACA9-9A096A51DCF2}">
      <dgm:prSet/>
      <dgm:spPr/>
      <dgm:t>
        <a:bodyPr/>
        <a:lstStyle/>
        <a:p>
          <a:endParaRPr lang="en-US"/>
        </a:p>
      </dgm:t>
    </dgm:pt>
    <dgm:pt modelId="{ABED7727-756C-4459-BE3A-4691F803AECA}" type="sibTrans" cxnId="{FC54F7B3-AD9B-47C4-ACA9-9A096A51DCF2}">
      <dgm:prSet/>
      <dgm:spPr/>
      <dgm:t>
        <a:bodyPr/>
        <a:lstStyle/>
        <a:p>
          <a:endParaRPr lang="en-US"/>
        </a:p>
      </dgm:t>
    </dgm:pt>
    <dgm:pt modelId="{4A29AD3D-8B2B-4A65-B6B4-5101A7AF2116}">
      <dgm:prSet phldrT="[Text]" custT="1"/>
      <dgm:spPr/>
      <dgm:t>
        <a:bodyPr/>
        <a:lstStyle/>
        <a:p>
          <a:r>
            <a:rPr lang="en-US" sz="2400" dirty="0" err="1" smtClean="0"/>
            <a:t>Nilai</a:t>
          </a:r>
          <a:r>
            <a:rPr lang="en-US" sz="2400" dirty="0" smtClean="0"/>
            <a:t> </a:t>
          </a:r>
          <a:r>
            <a:rPr lang="en-US" sz="2400" dirty="0" err="1" smtClean="0"/>
            <a:t>terhadap</a:t>
          </a:r>
          <a:r>
            <a:rPr lang="en-US" sz="2400" dirty="0" smtClean="0"/>
            <a:t> </a:t>
          </a:r>
          <a:r>
            <a:rPr lang="en-US" sz="2400" dirty="0" err="1" smtClean="0"/>
            <a:t>suatu</a:t>
          </a:r>
          <a:r>
            <a:rPr lang="en-US" sz="2400" dirty="0" smtClean="0"/>
            <a:t> </a:t>
          </a:r>
          <a:r>
            <a:rPr lang="en-US" sz="2400" dirty="0" err="1" smtClean="0"/>
            <a:t>barang</a:t>
          </a:r>
          <a:r>
            <a:rPr lang="en-US" sz="2400" dirty="0" smtClean="0"/>
            <a:t> yang </a:t>
          </a:r>
          <a:r>
            <a:rPr lang="en-US" sz="2400" dirty="0" err="1" smtClean="0"/>
            <a:t>dimiliki</a:t>
          </a:r>
          <a:r>
            <a:rPr lang="en-US" sz="2400" dirty="0" smtClean="0"/>
            <a:t> paling </a:t>
          </a:r>
          <a:r>
            <a:rPr lang="en-US" sz="2400" dirty="0" err="1" smtClean="0"/>
            <a:t>akhir</a:t>
          </a:r>
          <a:r>
            <a:rPr lang="en-US" sz="2400" dirty="0" smtClean="0"/>
            <a:t> </a:t>
          </a:r>
          <a:r>
            <a:rPr lang="en-US" sz="2400" dirty="0" err="1" smtClean="0"/>
            <a:t>atau</a:t>
          </a:r>
          <a:r>
            <a:rPr lang="en-US" sz="2400" dirty="0" smtClean="0"/>
            <a:t> </a:t>
          </a:r>
          <a:r>
            <a:rPr lang="en-US" sz="2400" dirty="0" err="1" smtClean="0"/>
            <a:t>nilai</a:t>
          </a:r>
          <a:r>
            <a:rPr lang="en-US" sz="2400" dirty="0" smtClean="0"/>
            <a:t> </a:t>
          </a:r>
          <a:r>
            <a:rPr lang="en-US" sz="2400" dirty="0" err="1" smtClean="0"/>
            <a:t>pemuasan</a:t>
          </a:r>
          <a:r>
            <a:rPr lang="en-US" sz="2400" dirty="0" smtClean="0"/>
            <a:t> yang paling </a:t>
          </a:r>
          <a:r>
            <a:rPr lang="en-US" sz="2400" dirty="0" err="1" smtClean="0"/>
            <a:t>akhir</a:t>
          </a:r>
          <a:endParaRPr lang="en-US" sz="2400" dirty="0"/>
        </a:p>
      </dgm:t>
    </dgm:pt>
    <dgm:pt modelId="{81C074B3-1AEF-4AA2-9920-5BC2FEB79D2F}" type="parTrans" cxnId="{545C8B91-EC17-44DB-9EAF-C4481EE5E8AE}">
      <dgm:prSet/>
      <dgm:spPr/>
      <dgm:t>
        <a:bodyPr/>
        <a:lstStyle/>
        <a:p>
          <a:endParaRPr lang="en-US"/>
        </a:p>
      </dgm:t>
    </dgm:pt>
    <dgm:pt modelId="{C9482075-9778-40AF-B18B-1B216BF95F19}" type="sibTrans" cxnId="{545C8B91-EC17-44DB-9EAF-C4481EE5E8AE}">
      <dgm:prSet/>
      <dgm:spPr/>
      <dgm:t>
        <a:bodyPr/>
        <a:lstStyle/>
        <a:p>
          <a:endParaRPr lang="en-US"/>
        </a:p>
      </dgm:t>
    </dgm:pt>
    <dgm:pt modelId="{F531B174-094C-4B8F-BE53-0708EE0960C5}">
      <dgm:prSet/>
      <dgm:spPr/>
      <dgm:t>
        <a:bodyPr/>
        <a:lstStyle/>
        <a:p>
          <a:r>
            <a:rPr lang="en-US" dirty="0" err="1" smtClean="0"/>
            <a:t>Manusia</a:t>
          </a:r>
          <a:r>
            <a:rPr lang="en-US" dirty="0" smtClean="0"/>
            <a:t> </a:t>
          </a:r>
          <a:r>
            <a:rPr lang="en-US" dirty="0" err="1" smtClean="0"/>
            <a:t>berusa</a:t>
          </a:r>
          <a:r>
            <a:rPr lang="en-US" dirty="0" smtClean="0"/>
            <a:t> </a:t>
          </a:r>
          <a:r>
            <a:rPr lang="en-US" dirty="0" err="1" smtClean="0"/>
            <a:t>memenuhi</a:t>
          </a:r>
          <a:r>
            <a:rPr lang="en-US" dirty="0" smtClean="0"/>
            <a:t> </a:t>
          </a:r>
          <a:r>
            <a:rPr lang="en-US" dirty="0" err="1" smtClean="0"/>
            <a:t>kebutuhanya</a:t>
          </a:r>
          <a:r>
            <a:rPr lang="en-US" dirty="0" smtClean="0"/>
            <a:t> yang </a:t>
          </a:r>
          <a:r>
            <a:rPr lang="en-US" dirty="0" err="1" smtClean="0"/>
            <a:t>bermacam-macam</a:t>
          </a:r>
          <a:r>
            <a:rPr lang="en-US" dirty="0" smtClean="0"/>
            <a:t> </a:t>
          </a:r>
          <a:r>
            <a:rPr lang="en-US" dirty="0" err="1" smtClean="0"/>
            <a:t>sampai</a:t>
          </a:r>
          <a:r>
            <a:rPr lang="en-US" dirty="0" smtClean="0"/>
            <a:t> </a:t>
          </a:r>
          <a:r>
            <a:rPr lang="en-US" dirty="0" err="1" smtClean="0"/>
            <a:t>kepada</a:t>
          </a:r>
          <a:r>
            <a:rPr lang="en-US" dirty="0" smtClean="0"/>
            <a:t> </a:t>
          </a:r>
          <a:r>
            <a:rPr lang="en-US" dirty="0" err="1" smtClean="0"/>
            <a:t>tingkat</a:t>
          </a:r>
          <a:r>
            <a:rPr lang="en-US" dirty="0" smtClean="0"/>
            <a:t> </a:t>
          </a:r>
          <a:r>
            <a:rPr lang="en-US" dirty="0" err="1" smtClean="0"/>
            <a:t>intesitas</a:t>
          </a:r>
          <a:r>
            <a:rPr lang="en-US" dirty="0" smtClean="0"/>
            <a:t> yang </a:t>
          </a:r>
          <a:r>
            <a:rPr lang="en-US" dirty="0" err="1" smtClean="0"/>
            <a:t>sama</a:t>
          </a:r>
          <a:endParaRPr lang="en-US" dirty="0"/>
        </a:p>
      </dgm:t>
    </dgm:pt>
    <dgm:pt modelId="{57160118-1BB3-4917-B875-298C064C2D0B}" type="parTrans" cxnId="{3EB4ADD1-CBA9-475E-8870-4BAE127F7058}">
      <dgm:prSet/>
      <dgm:spPr/>
      <dgm:t>
        <a:bodyPr/>
        <a:lstStyle/>
        <a:p>
          <a:endParaRPr lang="en-US"/>
        </a:p>
      </dgm:t>
    </dgm:pt>
    <dgm:pt modelId="{0FCB74B3-92AD-4EEC-BED2-360BC3471F62}" type="sibTrans" cxnId="{3EB4ADD1-CBA9-475E-8870-4BAE127F7058}">
      <dgm:prSet/>
      <dgm:spPr/>
      <dgm:t>
        <a:bodyPr/>
        <a:lstStyle/>
        <a:p>
          <a:endParaRPr lang="en-US"/>
        </a:p>
      </dgm:t>
    </dgm:pt>
    <dgm:pt modelId="{296A7ACF-495D-4489-B2B3-1BD7A5DBF4F0}">
      <dgm:prSet/>
      <dgm:spPr/>
      <dgm:t>
        <a:bodyPr/>
        <a:lstStyle/>
        <a:p>
          <a:r>
            <a:rPr lang="en-US" dirty="0" err="1" smtClean="0">
              <a:solidFill>
                <a:srgbClr val="002060"/>
              </a:solidFill>
            </a:rPr>
            <a:t>Hukum</a:t>
          </a:r>
          <a:r>
            <a:rPr lang="en-US" baseline="0" dirty="0" smtClean="0">
              <a:solidFill>
                <a:srgbClr val="002060"/>
              </a:solidFill>
            </a:rPr>
            <a:t> </a:t>
          </a:r>
          <a:r>
            <a:rPr lang="en-US" baseline="0" dirty="0" err="1" smtClean="0">
              <a:solidFill>
                <a:srgbClr val="002060"/>
              </a:solidFill>
            </a:rPr>
            <a:t>Gossen</a:t>
          </a:r>
          <a:r>
            <a:rPr lang="en-US" baseline="0" dirty="0" smtClean="0">
              <a:solidFill>
                <a:srgbClr val="002060"/>
              </a:solidFill>
            </a:rPr>
            <a:t> II</a:t>
          </a:r>
          <a:endParaRPr lang="en-US" dirty="0">
            <a:solidFill>
              <a:srgbClr val="002060"/>
            </a:solidFill>
          </a:endParaRPr>
        </a:p>
      </dgm:t>
    </dgm:pt>
    <dgm:pt modelId="{0A9EBBAD-0017-4D5C-ACFA-D8DFAB3CDFD3}" type="parTrans" cxnId="{3E39D5E9-8872-4BE4-8AE7-C7837EB37591}">
      <dgm:prSet/>
      <dgm:spPr/>
      <dgm:t>
        <a:bodyPr/>
        <a:lstStyle/>
        <a:p>
          <a:endParaRPr lang="en-US"/>
        </a:p>
      </dgm:t>
    </dgm:pt>
    <dgm:pt modelId="{8CA1C39B-EF12-4C0B-9228-BE4A11F07489}" type="sibTrans" cxnId="{3E39D5E9-8872-4BE4-8AE7-C7837EB37591}">
      <dgm:prSet/>
      <dgm:spPr/>
      <dgm:t>
        <a:bodyPr/>
        <a:lstStyle/>
        <a:p>
          <a:endParaRPr lang="en-US"/>
        </a:p>
      </dgm:t>
    </dgm:pt>
    <dgm:pt modelId="{9F78D693-C190-49D4-A046-B4F8EE17176A}" type="pres">
      <dgm:prSet presAssocID="{100F1AEC-03E3-49ED-B29E-B8C86AE1D712}" presName="Name0" presStyleCnt="0">
        <dgm:presLayoutVars>
          <dgm:dir/>
          <dgm:animLvl val="lvl"/>
          <dgm:resizeHandles val="exact"/>
        </dgm:presLayoutVars>
      </dgm:prSet>
      <dgm:spPr/>
      <dgm:t>
        <a:bodyPr/>
        <a:lstStyle/>
        <a:p>
          <a:endParaRPr lang="en-US"/>
        </a:p>
      </dgm:t>
    </dgm:pt>
    <dgm:pt modelId="{B1D61878-2AB1-4789-AAD2-7CBA9C0CC2AF}" type="pres">
      <dgm:prSet presAssocID="{ED59C137-28DB-4496-9ECA-4EFC6D8B0DA7}" presName="linNode" presStyleCnt="0"/>
      <dgm:spPr/>
    </dgm:pt>
    <dgm:pt modelId="{B1C6A8A1-02DD-4E8A-87B3-A5E96F69E143}" type="pres">
      <dgm:prSet presAssocID="{ED59C137-28DB-4496-9ECA-4EFC6D8B0DA7}" presName="parentText" presStyleLbl="node1" presStyleIdx="0" presStyleCnt="4">
        <dgm:presLayoutVars>
          <dgm:chMax val="1"/>
          <dgm:bulletEnabled val="1"/>
        </dgm:presLayoutVars>
      </dgm:prSet>
      <dgm:spPr/>
      <dgm:t>
        <a:bodyPr/>
        <a:lstStyle/>
        <a:p>
          <a:endParaRPr lang="en-US"/>
        </a:p>
      </dgm:t>
    </dgm:pt>
    <dgm:pt modelId="{3D5E0DB3-71BB-4783-BD85-84AF4E449508}" type="pres">
      <dgm:prSet presAssocID="{ED59C137-28DB-4496-9ECA-4EFC6D8B0DA7}" presName="descendantText" presStyleLbl="alignAccFollowNode1" presStyleIdx="0" presStyleCnt="4">
        <dgm:presLayoutVars>
          <dgm:bulletEnabled val="1"/>
        </dgm:presLayoutVars>
      </dgm:prSet>
      <dgm:spPr/>
      <dgm:t>
        <a:bodyPr/>
        <a:lstStyle/>
        <a:p>
          <a:endParaRPr lang="en-US"/>
        </a:p>
      </dgm:t>
    </dgm:pt>
    <dgm:pt modelId="{1C6CE2F5-4442-482D-94C5-95A47720E699}" type="pres">
      <dgm:prSet presAssocID="{D9E08F71-60D8-4F01-918C-287FDD866C25}" presName="sp" presStyleCnt="0"/>
      <dgm:spPr/>
    </dgm:pt>
    <dgm:pt modelId="{61BD9A8F-FA3C-43CC-8EAD-7E4AD7DBBAB8}" type="pres">
      <dgm:prSet presAssocID="{296A7ACF-495D-4489-B2B3-1BD7A5DBF4F0}" presName="linNode" presStyleCnt="0"/>
      <dgm:spPr/>
    </dgm:pt>
    <dgm:pt modelId="{9BDB2559-7B0F-4920-843E-1D062502B65C}" type="pres">
      <dgm:prSet presAssocID="{296A7ACF-495D-4489-B2B3-1BD7A5DBF4F0}" presName="parentText" presStyleLbl="node1" presStyleIdx="1" presStyleCnt="4">
        <dgm:presLayoutVars>
          <dgm:chMax val="1"/>
          <dgm:bulletEnabled val="1"/>
        </dgm:presLayoutVars>
      </dgm:prSet>
      <dgm:spPr/>
      <dgm:t>
        <a:bodyPr/>
        <a:lstStyle/>
        <a:p>
          <a:endParaRPr lang="en-US"/>
        </a:p>
      </dgm:t>
    </dgm:pt>
    <dgm:pt modelId="{52A2DC7B-157F-4CAB-BE07-B350539223E0}" type="pres">
      <dgm:prSet presAssocID="{296A7ACF-495D-4489-B2B3-1BD7A5DBF4F0}" presName="descendantText" presStyleLbl="alignAccFollowNode1" presStyleIdx="1" presStyleCnt="4">
        <dgm:presLayoutVars>
          <dgm:bulletEnabled val="1"/>
        </dgm:presLayoutVars>
      </dgm:prSet>
      <dgm:spPr/>
      <dgm:t>
        <a:bodyPr/>
        <a:lstStyle/>
        <a:p>
          <a:endParaRPr lang="en-US"/>
        </a:p>
      </dgm:t>
    </dgm:pt>
    <dgm:pt modelId="{7FC7C3C6-1BE2-4839-9301-5A1105A981A0}" type="pres">
      <dgm:prSet presAssocID="{8CA1C39B-EF12-4C0B-9228-BE4A11F07489}" presName="sp" presStyleCnt="0"/>
      <dgm:spPr/>
    </dgm:pt>
    <dgm:pt modelId="{9BD103C5-36C8-4E7C-9DAC-101DFFDD0B83}" type="pres">
      <dgm:prSet presAssocID="{6CF9BAD1-B315-492E-BBE4-E31C11BBDEB1}" presName="linNode" presStyleCnt="0"/>
      <dgm:spPr/>
    </dgm:pt>
    <dgm:pt modelId="{8FA8CA88-9EB2-4990-993F-54F21C542D3C}" type="pres">
      <dgm:prSet presAssocID="{6CF9BAD1-B315-492E-BBE4-E31C11BBDEB1}" presName="parentText" presStyleLbl="node1" presStyleIdx="2" presStyleCnt="4">
        <dgm:presLayoutVars>
          <dgm:chMax val="1"/>
          <dgm:bulletEnabled val="1"/>
        </dgm:presLayoutVars>
      </dgm:prSet>
      <dgm:spPr/>
      <dgm:t>
        <a:bodyPr/>
        <a:lstStyle/>
        <a:p>
          <a:endParaRPr lang="en-US"/>
        </a:p>
      </dgm:t>
    </dgm:pt>
    <dgm:pt modelId="{4AB7B665-F8A8-4214-AA49-1782889FFEFB}" type="pres">
      <dgm:prSet presAssocID="{6CF9BAD1-B315-492E-BBE4-E31C11BBDEB1}" presName="descendantText" presStyleLbl="alignAccFollowNode1" presStyleIdx="2" presStyleCnt="4">
        <dgm:presLayoutVars>
          <dgm:bulletEnabled val="1"/>
        </dgm:presLayoutVars>
      </dgm:prSet>
      <dgm:spPr/>
      <dgm:t>
        <a:bodyPr/>
        <a:lstStyle/>
        <a:p>
          <a:endParaRPr lang="en-US"/>
        </a:p>
      </dgm:t>
    </dgm:pt>
    <dgm:pt modelId="{78338266-095C-4978-B34E-C425BE2C0FA1}" type="pres">
      <dgm:prSet presAssocID="{532FD241-E0A1-47FD-A8C3-89E5359229E7}" presName="sp" presStyleCnt="0"/>
      <dgm:spPr/>
    </dgm:pt>
    <dgm:pt modelId="{E442AA4C-49B3-4241-BE53-F18F4BDB1229}" type="pres">
      <dgm:prSet presAssocID="{6D99FFDA-2576-40EE-AF7F-56F3CB63856A}" presName="linNode" presStyleCnt="0"/>
      <dgm:spPr/>
    </dgm:pt>
    <dgm:pt modelId="{648B925A-0C6C-4E94-A91B-EFB3E3EABBD0}" type="pres">
      <dgm:prSet presAssocID="{6D99FFDA-2576-40EE-AF7F-56F3CB63856A}" presName="parentText" presStyleLbl="node1" presStyleIdx="3" presStyleCnt="4">
        <dgm:presLayoutVars>
          <dgm:chMax val="1"/>
          <dgm:bulletEnabled val="1"/>
        </dgm:presLayoutVars>
      </dgm:prSet>
      <dgm:spPr/>
      <dgm:t>
        <a:bodyPr/>
        <a:lstStyle/>
        <a:p>
          <a:endParaRPr lang="en-US"/>
        </a:p>
      </dgm:t>
    </dgm:pt>
    <dgm:pt modelId="{FBB3ECBF-7957-496C-9833-9AE8D202A05E}" type="pres">
      <dgm:prSet presAssocID="{6D99FFDA-2576-40EE-AF7F-56F3CB63856A}" presName="descendantText" presStyleLbl="alignAccFollowNode1" presStyleIdx="3" presStyleCnt="4">
        <dgm:presLayoutVars>
          <dgm:bulletEnabled val="1"/>
        </dgm:presLayoutVars>
      </dgm:prSet>
      <dgm:spPr/>
      <dgm:t>
        <a:bodyPr/>
        <a:lstStyle/>
        <a:p>
          <a:endParaRPr lang="en-US"/>
        </a:p>
      </dgm:t>
    </dgm:pt>
  </dgm:ptLst>
  <dgm:cxnLst>
    <dgm:cxn modelId="{C98E80DD-D225-47B3-8116-A892F311A17D}" type="presOf" srcId="{D06C7AAF-2CBC-4346-97AA-94CB1B9A8BB3}" destId="{3D5E0DB3-71BB-4783-BD85-84AF4E449508}" srcOrd="0" destOrd="0" presId="urn:microsoft.com/office/officeart/2005/8/layout/vList5"/>
    <dgm:cxn modelId="{3EB4ADD1-CBA9-475E-8870-4BAE127F7058}" srcId="{296A7ACF-495D-4489-B2B3-1BD7A5DBF4F0}" destId="{F531B174-094C-4B8F-BE53-0708EE0960C5}" srcOrd="0" destOrd="0" parTransId="{57160118-1BB3-4917-B875-298C064C2D0B}" sibTransId="{0FCB74B3-92AD-4EEC-BED2-360BC3471F62}"/>
    <dgm:cxn modelId="{37BC358B-3999-43D8-90FA-42AC48888587}" type="presOf" srcId="{6D99FFDA-2576-40EE-AF7F-56F3CB63856A}" destId="{648B925A-0C6C-4E94-A91B-EFB3E3EABBD0}" srcOrd="0" destOrd="0" presId="urn:microsoft.com/office/officeart/2005/8/layout/vList5"/>
    <dgm:cxn modelId="{9BCE2066-BD45-4D8E-8519-5AC1550781B2}" srcId="{100F1AEC-03E3-49ED-B29E-B8C86AE1D712}" destId="{ED59C137-28DB-4496-9ECA-4EFC6D8B0DA7}" srcOrd="0" destOrd="0" parTransId="{EBE7A6F2-8FAE-450B-A343-EA1572D86B54}" sibTransId="{D9E08F71-60D8-4F01-918C-287FDD866C25}"/>
    <dgm:cxn modelId="{C100AE61-531D-4088-AB87-50CE0FF5396D}" srcId="{ED59C137-28DB-4496-9ECA-4EFC6D8B0DA7}" destId="{D06C7AAF-2CBC-4346-97AA-94CB1B9A8BB3}" srcOrd="0" destOrd="0" parTransId="{A04BF418-DF69-452A-B236-F76606250C3D}" sibTransId="{EEB19615-E558-4E4D-8854-0D30FB005D1C}"/>
    <dgm:cxn modelId="{70348264-E3B0-475D-BD83-61A924829E33}" type="presOf" srcId="{6CF9BAD1-B315-492E-BBE4-E31C11BBDEB1}" destId="{8FA8CA88-9EB2-4990-993F-54F21C542D3C}" srcOrd="0" destOrd="0" presId="urn:microsoft.com/office/officeart/2005/8/layout/vList5"/>
    <dgm:cxn modelId="{5749CF8E-F6DF-4803-A82D-E9F87E08943A}" srcId="{6CF9BAD1-B315-492E-BBE4-E31C11BBDEB1}" destId="{496F52F2-C564-409E-BA4C-B5DBCA876414}" srcOrd="0" destOrd="0" parTransId="{AD7D899C-ABCD-4086-A7B5-B4695ADF8FBC}" sibTransId="{527A04E7-8BBC-487D-A6CA-422FD924CCC0}"/>
    <dgm:cxn modelId="{3E39D5E9-8872-4BE4-8AE7-C7837EB37591}" srcId="{100F1AEC-03E3-49ED-B29E-B8C86AE1D712}" destId="{296A7ACF-495D-4489-B2B3-1BD7A5DBF4F0}" srcOrd="1" destOrd="0" parTransId="{0A9EBBAD-0017-4D5C-ACFA-D8DFAB3CDFD3}" sibTransId="{8CA1C39B-EF12-4C0B-9228-BE4A11F07489}"/>
    <dgm:cxn modelId="{1E8E4C8A-9A6C-4544-83DD-0CA2567BC325}" srcId="{100F1AEC-03E3-49ED-B29E-B8C86AE1D712}" destId="{6CF9BAD1-B315-492E-BBE4-E31C11BBDEB1}" srcOrd="2" destOrd="0" parTransId="{BA06E21C-91D9-4F90-B319-F6173DE453FD}" sibTransId="{532FD241-E0A1-47FD-A8C3-89E5359229E7}"/>
    <dgm:cxn modelId="{53433C65-76DF-4799-BE14-60A7AA35AEFA}" type="presOf" srcId="{100F1AEC-03E3-49ED-B29E-B8C86AE1D712}" destId="{9F78D693-C190-49D4-A046-B4F8EE17176A}" srcOrd="0" destOrd="0" presId="urn:microsoft.com/office/officeart/2005/8/layout/vList5"/>
    <dgm:cxn modelId="{943A38B2-FDB0-4E53-81DD-2E60301692E0}" type="presOf" srcId="{296A7ACF-495D-4489-B2B3-1BD7A5DBF4F0}" destId="{9BDB2559-7B0F-4920-843E-1D062502B65C}" srcOrd="0" destOrd="0" presId="urn:microsoft.com/office/officeart/2005/8/layout/vList5"/>
    <dgm:cxn modelId="{FC54F7B3-AD9B-47C4-ACA9-9A096A51DCF2}" srcId="{100F1AEC-03E3-49ED-B29E-B8C86AE1D712}" destId="{6D99FFDA-2576-40EE-AF7F-56F3CB63856A}" srcOrd="3" destOrd="0" parTransId="{FA6289EC-E25B-4AB1-94EA-9838E30B8A09}" sibTransId="{ABED7727-756C-4459-BE3A-4691F803AECA}"/>
    <dgm:cxn modelId="{2438C8E9-B053-498B-A859-D9A92D833BC3}" type="presOf" srcId="{ED59C137-28DB-4496-9ECA-4EFC6D8B0DA7}" destId="{B1C6A8A1-02DD-4E8A-87B3-A5E96F69E143}" srcOrd="0" destOrd="0" presId="urn:microsoft.com/office/officeart/2005/8/layout/vList5"/>
    <dgm:cxn modelId="{2F0639C2-3978-4877-A205-57D5DE46D0A4}" type="presOf" srcId="{4A29AD3D-8B2B-4A65-B6B4-5101A7AF2116}" destId="{FBB3ECBF-7957-496C-9833-9AE8D202A05E}" srcOrd="0" destOrd="0" presId="urn:microsoft.com/office/officeart/2005/8/layout/vList5"/>
    <dgm:cxn modelId="{C13160C1-D39D-46FB-818A-98E5387EE8CF}" type="presOf" srcId="{F531B174-094C-4B8F-BE53-0708EE0960C5}" destId="{52A2DC7B-157F-4CAB-BE07-B350539223E0}" srcOrd="0" destOrd="0" presId="urn:microsoft.com/office/officeart/2005/8/layout/vList5"/>
    <dgm:cxn modelId="{545C8B91-EC17-44DB-9EAF-C4481EE5E8AE}" srcId="{6D99FFDA-2576-40EE-AF7F-56F3CB63856A}" destId="{4A29AD3D-8B2B-4A65-B6B4-5101A7AF2116}" srcOrd="0" destOrd="0" parTransId="{81C074B3-1AEF-4AA2-9920-5BC2FEB79D2F}" sibTransId="{C9482075-9778-40AF-B18B-1B216BF95F19}"/>
    <dgm:cxn modelId="{A836257D-1F50-4CA1-A8E7-91FF318B8C8E}" type="presOf" srcId="{496F52F2-C564-409E-BA4C-B5DBCA876414}" destId="{4AB7B665-F8A8-4214-AA49-1782889FFEFB}" srcOrd="0" destOrd="0" presId="urn:microsoft.com/office/officeart/2005/8/layout/vList5"/>
    <dgm:cxn modelId="{8CA9936D-4C21-4479-AF5A-3FB3A0D0D200}" type="presParOf" srcId="{9F78D693-C190-49D4-A046-B4F8EE17176A}" destId="{B1D61878-2AB1-4789-AAD2-7CBA9C0CC2AF}" srcOrd="0" destOrd="0" presId="urn:microsoft.com/office/officeart/2005/8/layout/vList5"/>
    <dgm:cxn modelId="{33644E92-FA95-4CDA-A016-A93A24C9EB75}" type="presParOf" srcId="{B1D61878-2AB1-4789-AAD2-7CBA9C0CC2AF}" destId="{B1C6A8A1-02DD-4E8A-87B3-A5E96F69E143}" srcOrd="0" destOrd="0" presId="urn:microsoft.com/office/officeart/2005/8/layout/vList5"/>
    <dgm:cxn modelId="{268DC285-48F0-4C2F-A755-E20A5A27EF8F}" type="presParOf" srcId="{B1D61878-2AB1-4789-AAD2-7CBA9C0CC2AF}" destId="{3D5E0DB3-71BB-4783-BD85-84AF4E449508}" srcOrd="1" destOrd="0" presId="urn:microsoft.com/office/officeart/2005/8/layout/vList5"/>
    <dgm:cxn modelId="{777CA0C1-1FAB-45FC-B39E-9625FE7AEA8B}" type="presParOf" srcId="{9F78D693-C190-49D4-A046-B4F8EE17176A}" destId="{1C6CE2F5-4442-482D-94C5-95A47720E699}" srcOrd="1" destOrd="0" presId="urn:microsoft.com/office/officeart/2005/8/layout/vList5"/>
    <dgm:cxn modelId="{7BC30531-08CD-4D78-B2D5-1E240B4F361A}" type="presParOf" srcId="{9F78D693-C190-49D4-A046-B4F8EE17176A}" destId="{61BD9A8F-FA3C-43CC-8EAD-7E4AD7DBBAB8}" srcOrd="2" destOrd="0" presId="urn:microsoft.com/office/officeart/2005/8/layout/vList5"/>
    <dgm:cxn modelId="{3D1308F7-9306-4AF4-AED8-CDBA74BAA99D}" type="presParOf" srcId="{61BD9A8F-FA3C-43CC-8EAD-7E4AD7DBBAB8}" destId="{9BDB2559-7B0F-4920-843E-1D062502B65C}" srcOrd="0" destOrd="0" presId="urn:microsoft.com/office/officeart/2005/8/layout/vList5"/>
    <dgm:cxn modelId="{1468247A-0428-4A87-B5E5-0650717C46D5}" type="presParOf" srcId="{61BD9A8F-FA3C-43CC-8EAD-7E4AD7DBBAB8}" destId="{52A2DC7B-157F-4CAB-BE07-B350539223E0}" srcOrd="1" destOrd="0" presId="urn:microsoft.com/office/officeart/2005/8/layout/vList5"/>
    <dgm:cxn modelId="{E1A0585A-6E73-4DA1-A33A-CB0290B405C9}" type="presParOf" srcId="{9F78D693-C190-49D4-A046-B4F8EE17176A}" destId="{7FC7C3C6-1BE2-4839-9301-5A1105A981A0}" srcOrd="3" destOrd="0" presId="urn:microsoft.com/office/officeart/2005/8/layout/vList5"/>
    <dgm:cxn modelId="{B6FDF874-FFB4-4521-9C16-1584F4031B9A}" type="presParOf" srcId="{9F78D693-C190-49D4-A046-B4F8EE17176A}" destId="{9BD103C5-36C8-4E7C-9DAC-101DFFDD0B83}" srcOrd="4" destOrd="0" presId="urn:microsoft.com/office/officeart/2005/8/layout/vList5"/>
    <dgm:cxn modelId="{B2F69E9A-BA4C-4E24-B018-753F5C78A7AC}" type="presParOf" srcId="{9BD103C5-36C8-4E7C-9DAC-101DFFDD0B83}" destId="{8FA8CA88-9EB2-4990-993F-54F21C542D3C}" srcOrd="0" destOrd="0" presId="urn:microsoft.com/office/officeart/2005/8/layout/vList5"/>
    <dgm:cxn modelId="{B3080A89-2B34-40F5-85DE-4518EBD82207}" type="presParOf" srcId="{9BD103C5-36C8-4E7C-9DAC-101DFFDD0B83}" destId="{4AB7B665-F8A8-4214-AA49-1782889FFEFB}" srcOrd="1" destOrd="0" presId="urn:microsoft.com/office/officeart/2005/8/layout/vList5"/>
    <dgm:cxn modelId="{664E6AF4-9E6B-484C-83B6-B8953A9A7623}" type="presParOf" srcId="{9F78D693-C190-49D4-A046-B4F8EE17176A}" destId="{78338266-095C-4978-B34E-C425BE2C0FA1}" srcOrd="5" destOrd="0" presId="urn:microsoft.com/office/officeart/2005/8/layout/vList5"/>
    <dgm:cxn modelId="{CB8324E3-76E9-4ADF-88FB-667F7FA92637}" type="presParOf" srcId="{9F78D693-C190-49D4-A046-B4F8EE17176A}" destId="{E442AA4C-49B3-4241-BE53-F18F4BDB1229}" srcOrd="6" destOrd="0" presId="urn:microsoft.com/office/officeart/2005/8/layout/vList5"/>
    <dgm:cxn modelId="{CCFD5F26-C732-41E1-B0DD-AD23C5A6E87E}" type="presParOf" srcId="{E442AA4C-49B3-4241-BE53-F18F4BDB1229}" destId="{648B925A-0C6C-4E94-A91B-EFB3E3EABBD0}" srcOrd="0" destOrd="0" presId="urn:microsoft.com/office/officeart/2005/8/layout/vList5"/>
    <dgm:cxn modelId="{71B697F6-FEAB-47E9-824A-E63E4BF7764E}" type="presParOf" srcId="{E442AA4C-49B3-4241-BE53-F18F4BDB1229}" destId="{FBB3ECBF-7957-496C-9833-9AE8D202A0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544735-79CC-4865-A72F-0A06AF69C720}"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EB38FD4A-DFBE-4C1B-B51C-A88297A953E6}">
      <dgm:prSet phldrT="[Text]"/>
      <dgm:spPr/>
      <dgm:t>
        <a:bodyPr/>
        <a:lstStyle/>
        <a:p>
          <a:r>
            <a:rPr lang="en-US" dirty="0" err="1" smtClean="0"/>
            <a:t>Ekonomi</a:t>
          </a:r>
          <a:r>
            <a:rPr lang="en-US" dirty="0" smtClean="0"/>
            <a:t> </a:t>
          </a:r>
          <a:r>
            <a:rPr lang="en-US" dirty="0" err="1" smtClean="0"/>
            <a:t>Mikro</a:t>
          </a:r>
          <a:endParaRPr lang="en-US" dirty="0"/>
        </a:p>
      </dgm:t>
    </dgm:pt>
    <dgm:pt modelId="{CE76E30C-84CA-4432-908F-1BE8BBC999E9}" type="parTrans" cxnId="{195846D8-00E6-4820-A8D2-65C0AD6C5B24}">
      <dgm:prSet/>
      <dgm:spPr/>
      <dgm:t>
        <a:bodyPr/>
        <a:lstStyle/>
        <a:p>
          <a:endParaRPr lang="en-US"/>
        </a:p>
      </dgm:t>
    </dgm:pt>
    <dgm:pt modelId="{426F037A-0287-4138-9D0D-E6718F7BE5AB}" type="sibTrans" cxnId="{195846D8-00E6-4820-A8D2-65C0AD6C5B24}">
      <dgm:prSet/>
      <dgm:spPr/>
      <dgm:t>
        <a:bodyPr/>
        <a:lstStyle/>
        <a:p>
          <a:endParaRPr lang="en-US"/>
        </a:p>
      </dgm:t>
    </dgm:pt>
    <dgm:pt modelId="{9DB1AE53-3D2C-49A7-AC06-169FF377AB65}">
      <dgm:prSet phldrT="[Text]"/>
      <dgm:spPr/>
      <dgm:t>
        <a:bodyPr/>
        <a:lstStyle/>
        <a:p>
          <a:r>
            <a:rPr lang="en-US" dirty="0" err="1" smtClean="0"/>
            <a:t>Mempelajari</a:t>
          </a:r>
          <a:r>
            <a:rPr lang="en-US" dirty="0" smtClean="0"/>
            <a:t> </a:t>
          </a:r>
          <a:r>
            <a:rPr lang="en-US" dirty="0" err="1" smtClean="0"/>
            <a:t>perilaku</a:t>
          </a:r>
          <a:r>
            <a:rPr lang="en-US" dirty="0" smtClean="0"/>
            <a:t> </a:t>
          </a:r>
          <a:r>
            <a:rPr lang="en-US" dirty="0" err="1" smtClean="0"/>
            <a:t>konsumen</a:t>
          </a:r>
          <a:r>
            <a:rPr lang="en-US" dirty="0" smtClean="0"/>
            <a:t> </a:t>
          </a:r>
          <a:r>
            <a:rPr lang="en-US" dirty="0" err="1" smtClean="0"/>
            <a:t>dan</a:t>
          </a:r>
          <a:r>
            <a:rPr lang="en-US" dirty="0" smtClean="0"/>
            <a:t> </a:t>
          </a:r>
          <a:r>
            <a:rPr lang="en-US" dirty="0" err="1" smtClean="0"/>
            <a:t>produsen</a:t>
          </a:r>
          <a:r>
            <a:rPr lang="en-US" dirty="0" smtClean="0"/>
            <a:t> </a:t>
          </a:r>
          <a:r>
            <a:rPr lang="en-US" dirty="0" err="1" smtClean="0"/>
            <a:t>secara</a:t>
          </a:r>
          <a:r>
            <a:rPr lang="en-US" dirty="0" smtClean="0"/>
            <a:t> individual</a:t>
          </a:r>
          <a:endParaRPr lang="en-US" dirty="0"/>
        </a:p>
      </dgm:t>
    </dgm:pt>
    <dgm:pt modelId="{3743C228-CD1F-47EB-B67F-F9A73DC761F3}" type="parTrans" cxnId="{83397018-1C29-4D57-81E2-55DEFB72653B}">
      <dgm:prSet/>
      <dgm:spPr/>
      <dgm:t>
        <a:bodyPr/>
        <a:lstStyle/>
        <a:p>
          <a:endParaRPr lang="en-US"/>
        </a:p>
      </dgm:t>
    </dgm:pt>
    <dgm:pt modelId="{801D06E3-7022-4558-AA6C-532E775E5F3B}" type="sibTrans" cxnId="{83397018-1C29-4D57-81E2-55DEFB72653B}">
      <dgm:prSet/>
      <dgm:spPr/>
      <dgm:t>
        <a:bodyPr/>
        <a:lstStyle/>
        <a:p>
          <a:endParaRPr lang="en-US"/>
        </a:p>
      </dgm:t>
    </dgm:pt>
    <dgm:pt modelId="{A8323AFD-9E8E-4F25-8CDB-3950286D0B3B}">
      <dgm:prSet phldrT="[Text]"/>
      <dgm:spPr/>
      <dgm:t>
        <a:bodyPr/>
        <a:lstStyle/>
        <a:p>
          <a:r>
            <a:rPr lang="en-US" dirty="0" err="1" smtClean="0"/>
            <a:t>Pengkajianya</a:t>
          </a:r>
          <a:r>
            <a:rPr lang="en-US" dirty="0" smtClean="0"/>
            <a:t>: </a:t>
          </a:r>
          <a:r>
            <a:rPr lang="en-US" dirty="0" err="1" smtClean="0"/>
            <a:t>Permintaan</a:t>
          </a:r>
          <a:r>
            <a:rPr lang="en-US" dirty="0" smtClean="0"/>
            <a:t>, </a:t>
          </a:r>
          <a:r>
            <a:rPr lang="en-US" dirty="0" err="1" smtClean="0"/>
            <a:t>penawaran</a:t>
          </a:r>
          <a:r>
            <a:rPr lang="en-US" dirty="0" smtClean="0"/>
            <a:t>, </a:t>
          </a:r>
          <a:r>
            <a:rPr lang="en-US" dirty="0" err="1" smtClean="0"/>
            <a:t>keseimbangan</a:t>
          </a:r>
          <a:r>
            <a:rPr lang="en-US" dirty="0" smtClean="0"/>
            <a:t> </a:t>
          </a:r>
          <a:r>
            <a:rPr lang="en-US" dirty="0" err="1" smtClean="0"/>
            <a:t>harga</a:t>
          </a:r>
          <a:r>
            <a:rPr lang="en-US" dirty="0" smtClean="0"/>
            <a:t>, </a:t>
          </a:r>
          <a:r>
            <a:rPr lang="en-US" dirty="0" err="1" smtClean="0"/>
            <a:t>elastisitas</a:t>
          </a:r>
          <a:r>
            <a:rPr lang="en-US" dirty="0" smtClean="0"/>
            <a:t> </a:t>
          </a:r>
          <a:r>
            <a:rPr lang="en-US" dirty="0" err="1" smtClean="0"/>
            <a:t>permintaan</a:t>
          </a:r>
          <a:r>
            <a:rPr lang="en-US" dirty="0" smtClean="0"/>
            <a:t> </a:t>
          </a:r>
          <a:r>
            <a:rPr lang="en-US" dirty="0" err="1" smtClean="0"/>
            <a:t>dan</a:t>
          </a:r>
          <a:r>
            <a:rPr lang="en-US" dirty="0" smtClean="0"/>
            <a:t> </a:t>
          </a:r>
          <a:r>
            <a:rPr lang="en-US" dirty="0" err="1" smtClean="0"/>
            <a:t>penawaran</a:t>
          </a:r>
          <a:r>
            <a:rPr lang="en-US" dirty="0" smtClean="0"/>
            <a:t>, </a:t>
          </a:r>
          <a:r>
            <a:rPr lang="en-US" dirty="0" err="1" smtClean="0"/>
            <a:t>perilaku</a:t>
          </a:r>
          <a:r>
            <a:rPr lang="en-US" dirty="0" smtClean="0"/>
            <a:t> </a:t>
          </a:r>
          <a:r>
            <a:rPr lang="en-US" dirty="0" err="1" smtClean="0"/>
            <a:t>konsumen</a:t>
          </a:r>
          <a:r>
            <a:rPr lang="en-US" dirty="0" smtClean="0"/>
            <a:t> </a:t>
          </a:r>
          <a:r>
            <a:rPr lang="en-US" dirty="0" err="1" smtClean="0"/>
            <a:t>dan</a:t>
          </a:r>
          <a:r>
            <a:rPr lang="en-US" dirty="0" smtClean="0"/>
            <a:t> </a:t>
          </a:r>
          <a:r>
            <a:rPr lang="en-US" dirty="0" err="1" smtClean="0"/>
            <a:t>produsen</a:t>
          </a:r>
          <a:r>
            <a:rPr lang="en-US" dirty="0" smtClean="0"/>
            <a:t>, </a:t>
          </a:r>
          <a:r>
            <a:rPr lang="en-US" dirty="0" err="1" smtClean="0"/>
            <a:t>teori</a:t>
          </a:r>
          <a:r>
            <a:rPr lang="en-US" dirty="0" smtClean="0"/>
            <a:t> </a:t>
          </a:r>
          <a:r>
            <a:rPr lang="en-US" dirty="0" err="1" smtClean="0"/>
            <a:t>produksi</a:t>
          </a:r>
          <a:r>
            <a:rPr lang="en-US" dirty="0" smtClean="0"/>
            <a:t>, </a:t>
          </a:r>
          <a:r>
            <a:rPr lang="en-US" dirty="0" err="1" smtClean="0"/>
            <a:t>biaya</a:t>
          </a:r>
          <a:r>
            <a:rPr lang="en-US" dirty="0" smtClean="0"/>
            <a:t> </a:t>
          </a:r>
          <a:r>
            <a:rPr lang="en-US" dirty="0" err="1" smtClean="0"/>
            <a:t>produksi</a:t>
          </a:r>
          <a:r>
            <a:rPr lang="en-US" dirty="0" smtClean="0"/>
            <a:t>, </a:t>
          </a:r>
          <a:r>
            <a:rPr lang="en-US" dirty="0" err="1" smtClean="0"/>
            <a:t>penerimaan</a:t>
          </a:r>
          <a:r>
            <a:rPr lang="en-US" dirty="0" smtClean="0"/>
            <a:t> </a:t>
          </a:r>
          <a:r>
            <a:rPr lang="en-US" dirty="0" err="1" smtClean="0"/>
            <a:t>laba</a:t>
          </a:r>
          <a:r>
            <a:rPr lang="en-US" dirty="0" smtClean="0"/>
            <a:t> </a:t>
          </a:r>
          <a:r>
            <a:rPr lang="en-US" dirty="0" err="1" smtClean="0"/>
            <a:t>produsen</a:t>
          </a:r>
          <a:r>
            <a:rPr lang="en-US" dirty="0" smtClean="0"/>
            <a:t>, </a:t>
          </a:r>
          <a:r>
            <a:rPr lang="en-US" dirty="0" err="1" smtClean="0"/>
            <a:t>pasar</a:t>
          </a:r>
          <a:r>
            <a:rPr lang="en-US" dirty="0" smtClean="0"/>
            <a:t> input output </a:t>
          </a:r>
          <a:r>
            <a:rPr lang="en-US" dirty="0" err="1" smtClean="0"/>
            <a:t>mekanisme</a:t>
          </a:r>
          <a:r>
            <a:rPr lang="en-US" dirty="0" smtClean="0"/>
            <a:t> </a:t>
          </a:r>
          <a:r>
            <a:rPr lang="en-US" dirty="0" err="1" smtClean="0"/>
            <a:t>harga</a:t>
          </a:r>
          <a:r>
            <a:rPr lang="en-US" dirty="0" smtClean="0"/>
            <a:t> </a:t>
          </a:r>
          <a:r>
            <a:rPr lang="en-US" dirty="0" err="1" smtClean="0"/>
            <a:t>serta</a:t>
          </a:r>
          <a:r>
            <a:rPr lang="en-US" dirty="0" smtClean="0"/>
            <a:t> </a:t>
          </a:r>
          <a:r>
            <a:rPr lang="en-US" dirty="0" err="1" smtClean="0"/>
            <a:t>distribusi</a:t>
          </a:r>
          <a:r>
            <a:rPr lang="en-US" dirty="0" smtClean="0"/>
            <a:t> </a:t>
          </a:r>
          <a:r>
            <a:rPr lang="en-US" dirty="0" err="1" smtClean="0"/>
            <a:t>pendapatan</a:t>
          </a:r>
          <a:endParaRPr lang="en-US" dirty="0"/>
        </a:p>
      </dgm:t>
    </dgm:pt>
    <dgm:pt modelId="{2A679EA9-58E0-4D6D-A7DF-094980511A87}" type="parTrans" cxnId="{1E4F9C71-638B-4343-9646-02F347C82006}">
      <dgm:prSet/>
      <dgm:spPr/>
      <dgm:t>
        <a:bodyPr/>
        <a:lstStyle/>
        <a:p>
          <a:endParaRPr lang="en-US"/>
        </a:p>
      </dgm:t>
    </dgm:pt>
    <dgm:pt modelId="{439AECF9-67B2-4A1C-87D3-50677067C849}" type="sibTrans" cxnId="{1E4F9C71-638B-4343-9646-02F347C82006}">
      <dgm:prSet/>
      <dgm:spPr/>
      <dgm:t>
        <a:bodyPr/>
        <a:lstStyle/>
        <a:p>
          <a:endParaRPr lang="en-US"/>
        </a:p>
      </dgm:t>
    </dgm:pt>
    <dgm:pt modelId="{AF710664-E770-4D33-92B3-8C5A59525F11}">
      <dgm:prSet phldrT="[Text]"/>
      <dgm:spPr/>
      <dgm:t>
        <a:bodyPr/>
        <a:lstStyle/>
        <a:p>
          <a:r>
            <a:rPr lang="en-US" dirty="0" err="1" smtClean="0"/>
            <a:t>Ekonomi</a:t>
          </a:r>
          <a:r>
            <a:rPr lang="en-US" dirty="0" smtClean="0"/>
            <a:t> </a:t>
          </a:r>
          <a:r>
            <a:rPr lang="en-US" dirty="0" err="1" smtClean="0"/>
            <a:t>Makro</a:t>
          </a:r>
          <a:endParaRPr lang="en-US" dirty="0"/>
        </a:p>
      </dgm:t>
    </dgm:pt>
    <dgm:pt modelId="{FBFD5E60-1327-49A7-96E7-3F82B6C4C1B5}" type="sibTrans" cxnId="{13BD6E49-FEAC-432E-8B3B-9062B55588FD}">
      <dgm:prSet/>
      <dgm:spPr/>
      <dgm:t>
        <a:bodyPr/>
        <a:lstStyle/>
        <a:p>
          <a:endParaRPr lang="en-US"/>
        </a:p>
      </dgm:t>
    </dgm:pt>
    <dgm:pt modelId="{B287A005-6EAC-4416-9C2E-A40F976A412D}" type="parTrans" cxnId="{13BD6E49-FEAC-432E-8B3B-9062B55588FD}">
      <dgm:prSet/>
      <dgm:spPr/>
      <dgm:t>
        <a:bodyPr/>
        <a:lstStyle/>
        <a:p>
          <a:endParaRPr lang="en-US"/>
        </a:p>
      </dgm:t>
    </dgm:pt>
    <dgm:pt modelId="{E299CBD5-F680-48DD-9376-D790D58ACDBE}">
      <dgm:prSet phldrT="[Text]"/>
      <dgm:spPr/>
      <dgm:t>
        <a:bodyPr/>
        <a:lstStyle/>
        <a:p>
          <a:r>
            <a:rPr lang="en-US" dirty="0" err="1" smtClean="0"/>
            <a:t>Pengkajianya</a:t>
          </a:r>
          <a:r>
            <a:rPr lang="en-US" dirty="0" smtClean="0"/>
            <a:t>: </a:t>
          </a:r>
          <a:r>
            <a:rPr lang="en-US" dirty="0" err="1" smtClean="0"/>
            <a:t>Pendapatan</a:t>
          </a:r>
          <a:r>
            <a:rPr lang="en-US" dirty="0" smtClean="0"/>
            <a:t> </a:t>
          </a:r>
          <a:r>
            <a:rPr lang="en-US" dirty="0" err="1" smtClean="0"/>
            <a:t>nasional</a:t>
          </a:r>
          <a:r>
            <a:rPr lang="en-US" dirty="0" smtClean="0"/>
            <a:t>, </a:t>
          </a:r>
          <a:r>
            <a:rPr lang="en-US" dirty="0" err="1" smtClean="0"/>
            <a:t>kebijakan</a:t>
          </a:r>
          <a:r>
            <a:rPr lang="en-US" dirty="0" smtClean="0"/>
            <a:t> </a:t>
          </a:r>
          <a:r>
            <a:rPr lang="en-US" dirty="0" err="1" smtClean="0"/>
            <a:t>moneter</a:t>
          </a:r>
          <a:r>
            <a:rPr lang="en-US" dirty="0" smtClean="0"/>
            <a:t> </a:t>
          </a:r>
          <a:r>
            <a:rPr lang="en-US" dirty="0" err="1" smtClean="0"/>
            <a:t>dan</a:t>
          </a:r>
          <a:r>
            <a:rPr lang="en-US" dirty="0" smtClean="0"/>
            <a:t> </a:t>
          </a:r>
          <a:r>
            <a:rPr lang="en-US" dirty="0" err="1" smtClean="0"/>
            <a:t>fiskal</a:t>
          </a:r>
          <a:r>
            <a:rPr lang="en-US" dirty="0" smtClean="0"/>
            <a:t>, </a:t>
          </a:r>
          <a:r>
            <a:rPr lang="en-US" dirty="0" err="1" smtClean="0"/>
            <a:t>uang</a:t>
          </a:r>
          <a:r>
            <a:rPr lang="en-US" dirty="0" smtClean="0"/>
            <a:t> </a:t>
          </a:r>
          <a:r>
            <a:rPr lang="en-US" dirty="0" err="1" smtClean="0"/>
            <a:t>dan</a:t>
          </a:r>
          <a:r>
            <a:rPr lang="en-US" dirty="0" smtClean="0"/>
            <a:t> bank, </a:t>
          </a:r>
          <a:r>
            <a:rPr lang="en-US" dirty="0" err="1" smtClean="0"/>
            <a:t>pasar</a:t>
          </a:r>
          <a:r>
            <a:rPr lang="en-US" dirty="0" smtClean="0"/>
            <a:t> </a:t>
          </a:r>
          <a:r>
            <a:rPr lang="en-US" dirty="0" err="1" smtClean="0"/>
            <a:t>uang</a:t>
          </a:r>
          <a:r>
            <a:rPr lang="en-US" dirty="0" smtClean="0"/>
            <a:t> </a:t>
          </a:r>
          <a:r>
            <a:rPr lang="en-US" dirty="0" err="1" smtClean="0"/>
            <a:t>inflasi</a:t>
          </a:r>
          <a:r>
            <a:rPr lang="en-US" dirty="0" smtClean="0"/>
            <a:t>, </a:t>
          </a:r>
          <a:r>
            <a:rPr lang="en-US" dirty="0" err="1" smtClean="0"/>
            <a:t>perdagangan</a:t>
          </a:r>
          <a:r>
            <a:rPr lang="en-US" dirty="0" smtClean="0"/>
            <a:t> </a:t>
          </a:r>
          <a:r>
            <a:rPr lang="en-US" dirty="0" err="1" smtClean="0"/>
            <a:t>internasional</a:t>
          </a:r>
          <a:r>
            <a:rPr lang="en-US" dirty="0" smtClean="0"/>
            <a:t>, </a:t>
          </a:r>
          <a:r>
            <a:rPr lang="en-US" dirty="0" err="1" smtClean="0"/>
            <a:t>pertumbuhan</a:t>
          </a:r>
          <a:r>
            <a:rPr lang="en-US" dirty="0" smtClean="0"/>
            <a:t> </a:t>
          </a:r>
          <a:r>
            <a:rPr lang="en-US" dirty="0" err="1" smtClean="0"/>
            <a:t>dan</a:t>
          </a:r>
          <a:r>
            <a:rPr lang="en-US" dirty="0" smtClean="0"/>
            <a:t> </a:t>
          </a:r>
          <a:r>
            <a:rPr lang="en-US" dirty="0" err="1" smtClean="0"/>
            <a:t>pembangunan</a:t>
          </a:r>
          <a:r>
            <a:rPr lang="en-US" dirty="0" smtClean="0"/>
            <a:t> </a:t>
          </a:r>
          <a:r>
            <a:rPr lang="en-US" dirty="0" err="1" smtClean="0"/>
            <a:t>ekonomi</a:t>
          </a:r>
          <a:r>
            <a:rPr lang="en-US" dirty="0" smtClean="0"/>
            <a:t>, </a:t>
          </a:r>
          <a:r>
            <a:rPr lang="en-US" dirty="0" err="1" smtClean="0"/>
            <a:t>ketenagakerjaan</a:t>
          </a:r>
          <a:r>
            <a:rPr lang="en-US" dirty="0" smtClean="0"/>
            <a:t> </a:t>
          </a:r>
          <a:r>
            <a:rPr lang="en-US" dirty="0" err="1" smtClean="0"/>
            <a:t>dan</a:t>
          </a:r>
          <a:r>
            <a:rPr lang="en-US" dirty="0" smtClean="0"/>
            <a:t> </a:t>
          </a:r>
          <a:r>
            <a:rPr lang="en-US" dirty="0" err="1" smtClean="0"/>
            <a:t>pengangguran</a:t>
          </a:r>
          <a:endParaRPr lang="en-US" dirty="0"/>
        </a:p>
      </dgm:t>
    </dgm:pt>
    <dgm:pt modelId="{7BF3DEED-0DF1-4129-874C-6B23C9DE6609}" type="sibTrans" cxnId="{161009EA-1EA7-4833-8BE1-3E5F6FC08111}">
      <dgm:prSet/>
      <dgm:spPr/>
      <dgm:t>
        <a:bodyPr/>
        <a:lstStyle/>
        <a:p>
          <a:endParaRPr lang="en-US"/>
        </a:p>
      </dgm:t>
    </dgm:pt>
    <dgm:pt modelId="{FF59A0D6-6075-41E5-9C09-DDA81DE0CC73}" type="parTrans" cxnId="{161009EA-1EA7-4833-8BE1-3E5F6FC08111}">
      <dgm:prSet/>
      <dgm:spPr/>
      <dgm:t>
        <a:bodyPr/>
        <a:lstStyle/>
        <a:p>
          <a:endParaRPr lang="en-US"/>
        </a:p>
      </dgm:t>
    </dgm:pt>
    <dgm:pt modelId="{9C9959FF-D82F-40D4-96DE-DBCF05469102}">
      <dgm:prSet phldrT="[Text]"/>
      <dgm:spPr/>
      <dgm:t>
        <a:bodyPr/>
        <a:lstStyle/>
        <a:p>
          <a:r>
            <a:rPr lang="en-US" dirty="0" err="1" smtClean="0"/>
            <a:t>Studi</a:t>
          </a:r>
          <a:r>
            <a:rPr lang="en-US" dirty="0" smtClean="0"/>
            <a:t> </a:t>
          </a:r>
          <a:r>
            <a:rPr lang="en-US" dirty="0" err="1" smtClean="0"/>
            <a:t>ekonomi</a:t>
          </a:r>
          <a:r>
            <a:rPr lang="en-US" dirty="0" smtClean="0"/>
            <a:t> </a:t>
          </a:r>
          <a:r>
            <a:rPr lang="en-US" dirty="0" err="1" smtClean="0"/>
            <a:t>secara</a:t>
          </a:r>
          <a:r>
            <a:rPr lang="en-US" dirty="0" smtClean="0"/>
            <a:t> </a:t>
          </a:r>
          <a:r>
            <a:rPr lang="en-US" dirty="0" err="1" smtClean="0"/>
            <a:t>Agregat</a:t>
          </a:r>
          <a:r>
            <a:rPr lang="en-US" dirty="0" smtClean="0"/>
            <a:t> (</a:t>
          </a:r>
          <a:r>
            <a:rPr lang="en-US" dirty="0" err="1" smtClean="0"/>
            <a:t>seluruh</a:t>
          </a:r>
          <a:r>
            <a:rPr lang="en-US" dirty="0" smtClean="0"/>
            <a:t>) </a:t>
          </a:r>
          <a:r>
            <a:rPr lang="en-US" dirty="0" err="1" smtClean="0"/>
            <a:t>secara</a:t>
          </a:r>
          <a:r>
            <a:rPr lang="en-US" dirty="0" smtClean="0"/>
            <a:t> </a:t>
          </a:r>
          <a:r>
            <a:rPr lang="en-US" dirty="0" err="1" smtClean="0"/>
            <a:t>nasional</a:t>
          </a:r>
          <a:r>
            <a:rPr lang="en-US" dirty="0" smtClean="0"/>
            <a:t> </a:t>
          </a:r>
          <a:r>
            <a:rPr lang="en-US" dirty="0" err="1" smtClean="0"/>
            <a:t>dan</a:t>
          </a:r>
          <a:r>
            <a:rPr lang="en-US" dirty="0" smtClean="0"/>
            <a:t> global</a:t>
          </a:r>
          <a:endParaRPr lang="en-US" dirty="0"/>
        </a:p>
      </dgm:t>
    </dgm:pt>
    <dgm:pt modelId="{DAB8D0EF-A56F-47A8-93BB-416F3EDC06FD}" type="sibTrans" cxnId="{3E06D88F-3135-4DC2-A667-A7594E5EDFE9}">
      <dgm:prSet/>
      <dgm:spPr/>
      <dgm:t>
        <a:bodyPr/>
        <a:lstStyle/>
        <a:p>
          <a:endParaRPr lang="en-US"/>
        </a:p>
      </dgm:t>
    </dgm:pt>
    <dgm:pt modelId="{9A475812-5B1C-4AFD-B54B-942CD75F49F0}" type="parTrans" cxnId="{3E06D88F-3135-4DC2-A667-A7594E5EDFE9}">
      <dgm:prSet/>
      <dgm:spPr/>
      <dgm:t>
        <a:bodyPr/>
        <a:lstStyle/>
        <a:p>
          <a:endParaRPr lang="en-US"/>
        </a:p>
      </dgm:t>
    </dgm:pt>
    <dgm:pt modelId="{E99670D6-6CB7-44BD-ACBB-7D4EB85A5857}" type="pres">
      <dgm:prSet presAssocID="{CE544735-79CC-4865-A72F-0A06AF69C720}" presName="Name0" presStyleCnt="0">
        <dgm:presLayoutVars>
          <dgm:dir/>
          <dgm:animLvl val="lvl"/>
          <dgm:resizeHandles val="exact"/>
        </dgm:presLayoutVars>
      </dgm:prSet>
      <dgm:spPr/>
      <dgm:t>
        <a:bodyPr/>
        <a:lstStyle/>
        <a:p>
          <a:endParaRPr lang="en-US"/>
        </a:p>
      </dgm:t>
    </dgm:pt>
    <dgm:pt modelId="{034D3DCC-64DB-416C-83B2-FEFF5177A597}" type="pres">
      <dgm:prSet presAssocID="{EB38FD4A-DFBE-4C1B-B51C-A88297A953E6}" presName="linNode" presStyleCnt="0"/>
      <dgm:spPr/>
    </dgm:pt>
    <dgm:pt modelId="{9612618A-0A39-4DF8-B119-EF35BB8E7E7A}" type="pres">
      <dgm:prSet presAssocID="{EB38FD4A-DFBE-4C1B-B51C-A88297A953E6}" presName="parentText" presStyleLbl="node1" presStyleIdx="0" presStyleCnt="2" custScaleY="70725" custLinFactNeighborY="2560">
        <dgm:presLayoutVars>
          <dgm:chMax val="1"/>
          <dgm:bulletEnabled val="1"/>
        </dgm:presLayoutVars>
      </dgm:prSet>
      <dgm:spPr/>
      <dgm:t>
        <a:bodyPr/>
        <a:lstStyle/>
        <a:p>
          <a:endParaRPr lang="en-US"/>
        </a:p>
      </dgm:t>
    </dgm:pt>
    <dgm:pt modelId="{A64329ED-BE49-43E4-A53C-D2925907E962}" type="pres">
      <dgm:prSet presAssocID="{EB38FD4A-DFBE-4C1B-B51C-A88297A953E6}" presName="descendantText" presStyleLbl="alignAccFollowNode1" presStyleIdx="0" presStyleCnt="2">
        <dgm:presLayoutVars>
          <dgm:bulletEnabled val="1"/>
        </dgm:presLayoutVars>
      </dgm:prSet>
      <dgm:spPr/>
      <dgm:t>
        <a:bodyPr/>
        <a:lstStyle/>
        <a:p>
          <a:endParaRPr lang="en-US"/>
        </a:p>
      </dgm:t>
    </dgm:pt>
    <dgm:pt modelId="{3685911B-4368-43D7-B6C2-33B524CE6387}" type="pres">
      <dgm:prSet presAssocID="{426F037A-0287-4138-9D0D-E6718F7BE5AB}" presName="sp" presStyleCnt="0"/>
      <dgm:spPr/>
    </dgm:pt>
    <dgm:pt modelId="{1F4C5EB6-5A73-4C48-BCEE-38D64AAFCD52}" type="pres">
      <dgm:prSet presAssocID="{AF710664-E770-4D33-92B3-8C5A59525F11}" presName="linNode" presStyleCnt="0"/>
      <dgm:spPr/>
    </dgm:pt>
    <dgm:pt modelId="{FF923B28-C0EC-4DE4-92E8-EA9CB711CED8}" type="pres">
      <dgm:prSet presAssocID="{AF710664-E770-4D33-92B3-8C5A59525F11}" presName="parentText" presStyleLbl="node1" presStyleIdx="1" presStyleCnt="2" custScaleY="71961">
        <dgm:presLayoutVars>
          <dgm:chMax val="1"/>
          <dgm:bulletEnabled val="1"/>
        </dgm:presLayoutVars>
      </dgm:prSet>
      <dgm:spPr/>
      <dgm:t>
        <a:bodyPr/>
        <a:lstStyle/>
        <a:p>
          <a:endParaRPr lang="en-US"/>
        </a:p>
      </dgm:t>
    </dgm:pt>
    <dgm:pt modelId="{0113FBFD-BD73-49E6-A93E-B68FEEF1AC13}" type="pres">
      <dgm:prSet presAssocID="{AF710664-E770-4D33-92B3-8C5A59525F11}" presName="descendantText" presStyleLbl="alignAccFollowNode1" presStyleIdx="1" presStyleCnt="2">
        <dgm:presLayoutVars>
          <dgm:bulletEnabled val="1"/>
        </dgm:presLayoutVars>
      </dgm:prSet>
      <dgm:spPr/>
      <dgm:t>
        <a:bodyPr/>
        <a:lstStyle/>
        <a:p>
          <a:endParaRPr lang="en-US"/>
        </a:p>
      </dgm:t>
    </dgm:pt>
  </dgm:ptLst>
  <dgm:cxnLst>
    <dgm:cxn modelId="{1E4F9C71-638B-4343-9646-02F347C82006}" srcId="{EB38FD4A-DFBE-4C1B-B51C-A88297A953E6}" destId="{A8323AFD-9E8E-4F25-8CDB-3950286D0B3B}" srcOrd="1" destOrd="0" parTransId="{2A679EA9-58E0-4D6D-A7DF-094980511A87}" sibTransId="{439AECF9-67B2-4A1C-87D3-50677067C849}"/>
    <dgm:cxn modelId="{FD6C0008-A37C-484D-9499-E4C3867C0DDD}" type="presOf" srcId="{9DB1AE53-3D2C-49A7-AC06-169FF377AB65}" destId="{A64329ED-BE49-43E4-A53C-D2925907E962}" srcOrd="0" destOrd="0" presId="urn:microsoft.com/office/officeart/2005/8/layout/vList5"/>
    <dgm:cxn modelId="{2075DB3F-F9DD-4C7F-A1FD-33E46C83CC41}" type="presOf" srcId="{CE544735-79CC-4865-A72F-0A06AF69C720}" destId="{E99670D6-6CB7-44BD-ACBB-7D4EB85A5857}" srcOrd="0" destOrd="0" presId="urn:microsoft.com/office/officeart/2005/8/layout/vList5"/>
    <dgm:cxn modelId="{5BC20B45-8297-4925-ACF5-4A82D978C6B5}" type="presOf" srcId="{9C9959FF-D82F-40D4-96DE-DBCF05469102}" destId="{0113FBFD-BD73-49E6-A93E-B68FEEF1AC13}" srcOrd="0" destOrd="0" presId="urn:microsoft.com/office/officeart/2005/8/layout/vList5"/>
    <dgm:cxn modelId="{22AC9494-57CF-47A3-A7A3-A37E9286C4DD}" type="presOf" srcId="{A8323AFD-9E8E-4F25-8CDB-3950286D0B3B}" destId="{A64329ED-BE49-43E4-A53C-D2925907E962}" srcOrd="0" destOrd="1" presId="urn:microsoft.com/office/officeart/2005/8/layout/vList5"/>
    <dgm:cxn modelId="{83397018-1C29-4D57-81E2-55DEFB72653B}" srcId="{EB38FD4A-DFBE-4C1B-B51C-A88297A953E6}" destId="{9DB1AE53-3D2C-49A7-AC06-169FF377AB65}" srcOrd="0" destOrd="0" parTransId="{3743C228-CD1F-47EB-B67F-F9A73DC761F3}" sibTransId="{801D06E3-7022-4558-AA6C-532E775E5F3B}"/>
    <dgm:cxn modelId="{195846D8-00E6-4820-A8D2-65C0AD6C5B24}" srcId="{CE544735-79CC-4865-A72F-0A06AF69C720}" destId="{EB38FD4A-DFBE-4C1B-B51C-A88297A953E6}" srcOrd="0" destOrd="0" parTransId="{CE76E30C-84CA-4432-908F-1BE8BBC999E9}" sibTransId="{426F037A-0287-4138-9D0D-E6718F7BE5AB}"/>
    <dgm:cxn modelId="{3E06D88F-3135-4DC2-A667-A7594E5EDFE9}" srcId="{AF710664-E770-4D33-92B3-8C5A59525F11}" destId="{9C9959FF-D82F-40D4-96DE-DBCF05469102}" srcOrd="0" destOrd="0" parTransId="{9A475812-5B1C-4AFD-B54B-942CD75F49F0}" sibTransId="{DAB8D0EF-A56F-47A8-93BB-416F3EDC06FD}"/>
    <dgm:cxn modelId="{5B5FBEB7-CBDD-4D89-857D-7A23584A4E03}" type="presOf" srcId="{EB38FD4A-DFBE-4C1B-B51C-A88297A953E6}" destId="{9612618A-0A39-4DF8-B119-EF35BB8E7E7A}" srcOrd="0" destOrd="0" presId="urn:microsoft.com/office/officeart/2005/8/layout/vList5"/>
    <dgm:cxn modelId="{161009EA-1EA7-4833-8BE1-3E5F6FC08111}" srcId="{AF710664-E770-4D33-92B3-8C5A59525F11}" destId="{E299CBD5-F680-48DD-9376-D790D58ACDBE}" srcOrd="1" destOrd="0" parTransId="{FF59A0D6-6075-41E5-9C09-DDA81DE0CC73}" sibTransId="{7BF3DEED-0DF1-4129-874C-6B23C9DE6609}"/>
    <dgm:cxn modelId="{13BD6E49-FEAC-432E-8B3B-9062B55588FD}" srcId="{CE544735-79CC-4865-A72F-0A06AF69C720}" destId="{AF710664-E770-4D33-92B3-8C5A59525F11}" srcOrd="1" destOrd="0" parTransId="{B287A005-6EAC-4416-9C2E-A40F976A412D}" sibTransId="{FBFD5E60-1327-49A7-96E7-3F82B6C4C1B5}"/>
    <dgm:cxn modelId="{0F3CE99F-20F1-4BFD-AA6B-DFD78462EE9F}" type="presOf" srcId="{AF710664-E770-4D33-92B3-8C5A59525F11}" destId="{FF923B28-C0EC-4DE4-92E8-EA9CB711CED8}" srcOrd="0" destOrd="0" presId="urn:microsoft.com/office/officeart/2005/8/layout/vList5"/>
    <dgm:cxn modelId="{95B0F4C6-B2AE-403B-A3B4-BBD80B2D3786}" type="presOf" srcId="{E299CBD5-F680-48DD-9376-D790D58ACDBE}" destId="{0113FBFD-BD73-49E6-A93E-B68FEEF1AC13}" srcOrd="0" destOrd="1" presId="urn:microsoft.com/office/officeart/2005/8/layout/vList5"/>
    <dgm:cxn modelId="{D6FE5560-F80F-4937-9E67-C63A0356E929}" type="presParOf" srcId="{E99670D6-6CB7-44BD-ACBB-7D4EB85A5857}" destId="{034D3DCC-64DB-416C-83B2-FEFF5177A597}" srcOrd="0" destOrd="0" presId="urn:microsoft.com/office/officeart/2005/8/layout/vList5"/>
    <dgm:cxn modelId="{A080890C-91B4-4713-9066-0B6DCF812669}" type="presParOf" srcId="{034D3DCC-64DB-416C-83B2-FEFF5177A597}" destId="{9612618A-0A39-4DF8-B119-EF35BB8E7E7A}" srcOrd="0" destOrd="0" presId="urn:microsoft.com/office/officeart/2005/8/layout/vList5"/>
    <dgm:cxn modelId="{BBDC18B8-A9D5-4FC6-A3C6-1BE65C006FB5}" type="presParOf" srcId="{034D3DCC-64DB-416C-83B2-FEFF5177A597}" destId="{A64329ED-BE49-43E4-A53C-D2925907E962}" srcOrd="1" destOrd="0" presId="urn:microsoft.com/office/officeart/2005/8/layout/vList5"/>
    <dgm:cxn modelId="{9CFCA4C2-BA28-4D0B-B798-5942E383AD49}" type="presParOf" srcId="{E99670D6-6CB7-44BD-ACBB-7D4EB85A5857}" destId="{3685911B-4368-43D7-B6C2-33B524CE6387}" srcOrd="1" destOrd="0" presId="urn:microsoft.com/office/officeart/2005/8/layout/vList5"/>
    <dgm:cxn modelId="{35481832-EDF3-450E-AAE1-A03E5811375C}" type="presParOf" srcId="{E99670D6-6CB7-44BD-ACBB-7D4EB85A5857}" destId="{1F4C5EB6-5A73-4C48-BCEE-38D64AAFCD52}" srcOrd="2" destOrd="0" presId="urn:microsoft.com/office/officeart/2005/8/layout/vList5"/>
    <dgm:cxn modelId="{06FAAF77-5699-4C48-ADFF-D19ADBCC4FC1}" type="presParOf" srcId="{1F4C5EB6-5A73-4C48-BCEE-38D64AAFCD52}" destId="{FF923B28-C0EC-4DE4-92E8-EA9CB711CED8}" srcOrd="0" destOrd="0" presId="urn:microsoft.com/office/officeart/2005/8/layout/vList5"/>
    <dgm:cxn modelId="{58D3FA46-4629-42D1-835A-2D61A3DB5BF8}" type="presParOf" srcId="{1F4C5EB6-5A73-4C48-BCEE-38D64AAFCD52}" destId="{0113FBFD-BD73-49E6-A93E-B68FEEF1AC1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0B1269-2C04-48BD-9ED5-EF91FCAF12E6}"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BA929BC7-B414-4164-92ED-5FBDB9DB43A1}">
      <dgm:prSet phldrT="[Text]"/>
      <dgm:spPr/>
      <dgm:t>
        <a:bodyPr/>
        <a:lstStyle/>
        <a:p>
          <a:r>
            <a:rPr lang="en-US" dirty="0" err="1" smtClean="0"/>
            <a:t>Ekonomi</a:t>
          </a:r>
          <a:r>
            <a:rPr lang="en-US" dirty="0" smtClean="0"/>
            <a:t> </a:t>
          </a:r>
          <a:r>
            <a:rPr lang="en-US" dirty="0" err="1" smtClean="0"/>
            <a:t>Deskriptif</a:t>
          </a:r>
          <a:endParaRPr lang="en-US" dirty="0"/>
        </a:p>
      </dgm:t>
    </dgm:pt>
    <dgm:pt modelId="{5B8BC07E-C067-4F97-AFD9-A71EB88CCAE9}" type="parTrans" cxnId="{E2BDA588-F272-415C-902A-F9BA5720F02B}">
      <dgm:prSet/>
      <dgm:spPr/>
      <dgm:t>
        <a:bodyPr/>
        <a:lstStyle/>
        <a:p>
          <a:endParaRPr lang="en-US"/>
        </a:p>
      </dgm:t>
    </dgm:pt>
    <dgm:pt modelId="{DFEFD8CF-2B44-421F-9090-E2537A3D34AC}" type="sibTrans" cxnId="{E2BDA588-F272-415C-902A-F9BA5720F02B}">
      <dgm:prSet/>
      <dgm:spPr/>
      <dgm:t>
        <a:bodyPr/>
        <a:lstStyle/>
        <a:p>
          <a:endParaRPr lang="en-US"/>
        </a:p>
      </dgm:t>
    </dgm:pt>
    <dgm:pt modelId="{4D9EB448-D9E0-4398-8A11-50803D27E38F}">
      <dgm:prSet phldrT="[Text]"/>
      <dgm:spPr/>
      <dgm:t>
        <a:bodyPr/>
        <a:lstStyle/>
        <a:p>
          <a:r>
            <a:rPr lang="en-US" dirty="0" err="1" smtClean="0"/>
            <a:t>Pembahasan</a:t>
          </a:r>
          <a:r>
            <a:rPr lang="en-US" dirty="0" smtClean="0"/>
            <a:t> </a:t>
          </a:r>
          <a:r>
            <a:rPr lang="en-US" dirty="0" err="1" smtClean="0"/>
            <a:t>tentang</a:t>
          </a:r>
          <a:r>
            <a:rPr lang="en-US" dirty="0" smtClean="0"/>
            <a:t> </a:t>
          </a:r>
          <a:r>
            <a:rPr lang="en-US" dirty="0" err="1" smtClean="0"/>
            <a:t>suatu</a:t>
          </a:r>
          <a:r>
            <a:rPr lang="en-US" dirty="0" smtClean="0"/>
            <a:t> </a:t>
          </a:r>
          <a:r>
            <a:rPr lang="en-US" dirty="0" err="1" smtClean="0"/>
            <a:t>persoalan</a:t>
          </a:r>
          <a:r>
            <a:rPr lang="en-US" dirty="0" smtClean="0"/>
            <a:t> </a:t>
          </a:r>
          <a:r>
            <a:rPr lang="en-US" dirty="0" err="1" smtClean="0"/>
            <a:t>ekonomi</a:t>
          </a:r>
          <a:r>
            <a:rPr lang="en-US" dirty="0" smtClean="0"/>
            <a:t> </a:t>
          </a:r>
          <a:r>
            <a:rPr lang="en-US" dirty="0" err="1" smtClean="0"/>
            <a:t>atau</a:t>
          </a:r>
          <a:r>
            <a:rPr lang="en-US" dirty="0" smtClean="0"/>
            <a:t> </a:t>
          </a:r>
          <a:r>
            <a:rPr lang="en-US" dirty="0" err="1" smtClean="0"/>
            <a:t>topik</a:t>
          </a:r>
          <a:r>
            <a:rPr lang="en-US" dirty="0" smtClean="0"/>
            <a:t> </a:t>
          </a:r>
          <a:r>
            <a:rPr lang="en-US" dirty="0" err="1" smtClean="0"/>
            <a:t>tertentu</a:t>
          </a:r>
          <a:r>
            <a:rPr lang="en-US" dirty="0" smtClean="0"/>
            <a:t> </a:t>
          </a:r>
          <a:r>
            <a:rPr lang="en-US" dirty="0" err="1" smtClean="0"/>
            <a:t>saja</a:t>
          </a:r>
          <a:endParaRPr lang="en-US" dirty="0"/>
        </a:p>
      </dgm:t>
    </dgm:pt>
    <dgm:pt modelId="{75702C4B-A1D9-4634-95C0-FC6E9C1C4523}" type="parTrans" cxnId="{EA576B7E-2034-43C6-8307-59C9DC47C037}">
      <dgm:prSet/>
      <dgm:spPr/>
      <dgm:t>
        <a:bodyPr/>
        <a:lstStyle/>
        <a:p>
          <a:endParaRPr lang="en-US"/>
        </a:p>
      </dgm:t>
    </dgm:pt>
    <dgm:pt modelId="{EBFB6E73-BE52-43CC-84A9-C5DA691A5ED2}" type="sibTrans" cxnId="{EA576B7E-2034-43C6-8307-59C9DC47C037}">
      <dgm:prSet/>
      <dgm:spPr/>
      <dgm:t>
        <a:bodyPr/>
        <a:lstStyle/>
        <a:p>
          <a:endParaRPr lang="en-US"/>
        </a:p>
      </dgm:t>
    </dgm:pt>
    <dgm:pt modelId="{1434DC62-DDF5-4639-838B-F67ACE04D6A1}">
      <dgm:prSet phldrT="[Text]"/>
      <dgm:spPr/>
      <dgm:t>
        <a:bodyPr/>
        <a:lstStyle/>
        <a:p>
          <a:r>
            <a:rPr lang="en-US" dirty="0" err="1" smtClean="0"/>
            <a:t>Contoh</a:t>
          </a:r>
          <a:r>
            <a:rPr lang="en-US" dirty="0" smtClean="0"/>
            <a:t>: </a:t>
          </a:r>
          <a:r>
            <a:rPr lang="en-US" dirty="0" err="1" smtClean="0"/>
            <a:t>ekonomi</a:t>
          </a:r>
          <a:r>
            <a:rPr lang="en-US" dirty="0" smtClean="0"/>
            <a:t> </a:t>
          </a:r>
          <a:r>
            <a:rPr lang="en-US" dirty="0" err="1" smtClean="0"/>
            <a:t>indonesia</a:t>
          </a:r>
          <a:r>
            <a:rPr lang="en-US" dirty="0" smtClean="0"/>
            <a:t> </a:t>
          </a:r>
          <a:r>
            <a:rPr lang="en-US" dirty="0" err="1" smtClean="0"/>
            <a:t>pada</a:t>
          </a:r>
          <a:r>
            <a:rPr lang="en-US" dirty="0" smtClean="0"/>
            <a:t> </a:t>
          </a:r>
          <a:r>
            <a:rPr lang="en-US" dirty="0" err="1" smtClean="0"/>
            <a:t>tahun</a:t>
          </a:r>
          <a:r>
            <a:rPr lang="en-US" dirty="0" smtClean="0"/>
            <a:t> 1998</a:t>
          </a:r>
          <a:endParaRPr lang="en-US" dirty="0"/>
        </a:p>
      </dgm:t>
    </dgm:pt>
    <dgm:pt modelId="{F1E6A84A-5554-4580-BA02-39062F75BE5E}" type="parTrans" cxnId="{AFC1A4EC-7C51-478A-BD0B-0DC749A71B6F}">
      <dgm:prSet/>
      <dgm:spPr/>
      <dgm:t>
        <a:bodyPr/>
        <a:lstStyle/>
        <a:p>
          <a:endParaRPr lang="en-US"/>
        </a:p>
      </dgm:t>
    </dgm:pt>
    <dgm:pt modelId="{4A379160-D1A0-4B1B-98FA-154C0A581B05}" type="sibTrans" cxnId="{AFC1A4EC-7C51-478A-BD0B-0DC749A71B6F}">
      <dgm:prSet/>
      <dgm:spPr/>
      <dgm:t>
        <a:bodyPr/>
        <a:lstStyle/>
        <a:p>
          <a:endParaRPr lang="en-US"/>
        </a:p>
      </dgm:t>
    </dgm:pt>
    <dgm:pt modelId="{CCE4E4F8-0BA5-4F25-84C9-5971D88AC8A8}">
      <dgm:prSet phldrT="[Text]"/>
      <dgm:spPr/>
      <dgm:t>
        <a:bodyPr/>
        <a:lstStyle/>
        <a:p>
          <a:r>
            <a:rPr lang="en-US" dirty="0" err="1" smtClean="0"/>
            <a:t>Ekonomi</a:t>
          </a:r>
          <a:r>
            <a:rPr lang="en-US" dirty="0" smtClean="0"/>
            <a:t> </a:t>
          </a:r>
          <a:r>
            <a:rPr lang="en-US" dirty="0" err="1" smtClean="0"/>
            <a:t>Positif</a:t>
          </a:r>
          <a:endParaRPr lang="en-US" dirty="0"/>
        </a:p>
      </dgm:t>
    </dgm:pt>
    <dgm:pt modelId="{EE08F52D-E3EB-4006-B3F0-AC0A038479BD}" type="parTrans" cxnId="{C40B79D0-430C-4D39-B49A-C00E1F7ABBE8}">
      <dgm:prSet/>
      <dgm:spPr/>
      <dgm:t>
        <a:bodyPr/>
        <a:lstStyle/>
        <a:p>
          <a:endParaRPr lang="en-US"/>
        </a:p>
      </dgm:t>
    </dgm:pt>
    <dgm:pt modelId="{FCC4A779-83F1-4DEF-A2EC-3C06853FD270}" type="sibTrans" cxnId="{C40B79D0-430C-4D39-B49A-C00E1F7ABBE8}">
      <dgm:prSet/>
      <dgm:spPr/>
      <dgm:t>
        <a:bodyPr/>
        <a:lstStyle/>
        <a:p>
          <a:endParaRPr lang="en-US"/>
        </a:p>
      </dgm:t>
    </dgm:pt>
    <dgm:pt modelId="{8CCEB697-DFD6-404A-A805-C10B96FE74FD}">
      <dgm:prSet phldrT="[Text]" custT="1"/>
      <dgm:spPr/>
      <dgm:t>
        <a:bodyPr/>
        <a:lstStyle/>
        <a:p>
          <a:r>
            <a:rPr lang="en-US" sz="2200" dirty="0" err="1" smtClean="0"/>
            <a:t>Membahas</a:t>
          </a:r>
          <a:r>
            <a:rPr lang="en-US" sz="2200" dirty="0" smtClean="0"/>
            <a:t> </a:t>
          </a:r>
          <a:r>
            <a:rPr lang="en-US" sz="2200" dirty="0" err="1" smtClean="0"/>
            <a:t>fakta</a:t>
          </a:r>
          <a:r>
            <a:rPr lang="en-US" sz="2200" dirty="0" smtClean="0"/>
            <a:t> </a:t>
          </a:r>
          <a:r>
            <a:rPr lang="en-US" sz="2200" dirty="0" err="1" smtClean="0"/>
            <a:t>dan</a:t>
          </a:r>
          <a:r>
            <a:rPr lang="en-US" sz="2200" dirty="0" smtClean="0"/>
            <a:t> </a:t>
          </a:r>
          <a:r>
            <a:rPr lang="en-US" sz="2200" dirty="0" err="1" smtClean="0"/>
            <a:t>hubungan</a:t>
          </a:r>
          <a:r>
            <a:rPr lang="en-US" sz="2200" dirty="0" smtClean="0"/>
            <a:t> </a:t>
          </a:r>
          <a:r>
            <a:rPr lang="en-US" sz="2200" dirty="0" err="1" smtClean="0"/>
            <a:t>antarperistiwa</a:t>
          </a:r>
          <a:r>
            <a:rPr lang="en-US" sz="2200" dirty="0" smtClean="0"/>
            <a:t> </a:t>
          </a:r>
          <a:r>
            <a:rPr lang="en-US" sz="2200" dirty="0" err="1" smtClean="0"/>
            <a:t>ekonomi</a:t>
          </a:r>
          <a:endParaRPr lang="en-US" sz="2200" dirty="0"/>
        </a:p>
      </dgm:t>
    </dgm:pt>
    <dgm:pt modelId="{9BB3ECD8-E3F6-472A-A0D0-2100C12FB9F4}" type="parTrans" cxnId="{BEAC665F-5919-4B67-861C-2D6626C51E9E}">
      <dgm:prSet/>
      <dgm:spPr/>
      <dgm:t>
        <a:bodyPr/>
        <a:lstStyle/>
        <a:p>
          <a:endParaRPr lang="en-US"/>
        </a:p>
      </dgm:t>
    </dgm:pt>
    <dgm:pt modelId="{B440A46A-E7EE-4A91-BFCA-3B8A6562E1D3}" type="sibTrans" cxnId="{BEAC665F-5919-4B67-861C-2D6626C51E9E}">
      <dgm:prSet/>
      <dgm:spPr/>
      <dgm:t>
        <a:bodyPr/>
        <a:lstStyle/>
        <a:p>
          <a:endParaRPr lang="en-US"/>
        </a:p>
      </dgm:t>
    </dgm:pt>
    <dgm:pt modelId="{BCF9012A-047A-4241-BC61-5149CA063AEB}">
      <dgm:prSet phldrT="[Text]" custT="1"/>
      <dgm:spPr/>
      <dgm:t>
        <a:bodyPr/>
        <a:lstStyle/>
        <a:p>
          <a:r>
            <a:rPr lang="en-US" sz="2200" dirty="0" err="1" smtClean="0"/>
            <a:t>Contoh</a:t>
          </a:r>
          <a:r>
            <a:rPr lang="en-US" sz="2200" dirty="0" smtClean="0"/>
            <a:t>: </a:t>
          </a:r>
          <a:r>
            <a:rPr lang="en-US" sz="2200" dirty="0" err="1" smtClean="0"/>
            <a:t>jika</a:t>
          </a:r>
          <a:r>
            <a:rPr lang="en-US" sz="2200" dirty="0" smtClean="0"/>
            <a:t> </a:t>
          </a:r>
          <a:r>
            <a:rPr lang="en-US" sz="2200" dirty="0" err="1" smtClean="0"/>
            <a:t>produksi</a:t>
          </a:r>
          <a:r>
            <a:rPr lang="en-US" sz="2200" dirty="0" smtClean="0"/>
            <a:t> semen </a:t>
          </a:r>
          <a:r>
            <a:rPr lang="en-US" sz="2200" dirty="0" err="1" smtClean="0"/>
            <a:t>turun</a:t>
          </a:r>
          <a:r>
            <a:rPr lang="en-US" sz="2200" dirty="0" smtClean="0"/>
            <a:t>, </a:t>
          </a:r>
          <a:r>
            <a:rPr lang="en-US" sz="2200" dirty="0" err="1" smtClean="0"/>
            <a:t>maka</a:t>
          </a:r>
          <a:r>
            <a:rPr lang="en-US" sz="2200" dirty="0" smtClean="0"/>
            <a:t> </a:t>
          </a:r>
          <a:r>
            <a:rPr lang="en-US" sz="2200" dirty="0" err="1" smtClean="0"/>
            <a:t>harga</a:t>
          </a:r>
          <a:r>
            <a:rPr lang="en-US" sz="2200" dirty="0" smtClean="0"/>
            <a:t> semen </a:t>
          </a:r>
          <a:r>
            <a:rPr lang="en-US" sz="2200" dirty="0" err="1" smtClean="0"/>
            <a:t>naik</a:t>
          </a:r>
          <a:endParaRPr lang="en-US" sz="2200" dirty="0"/>
        </a:p>
      </dgm:t>
    </dgm:pt>
    <dgm:pt modelId="{794F6DFF-AB02-47CF-B855-9EDE4D2DD204}" type="parTrans" cxnId="{816C3A58-B3DF-408B-9E56-D704B36355C4}">
      <dgm:prSet/>
      <dgm:spPr/>
      <dgm:t>
        <a:bodyPr/>
        <a:lstStyle/>
        <a:p>
          <a:endParaRPr lang="en-US"/>
        </a:p>
      </dgm:t>
    </dgm:pt>
    <dgm:pt modelId="{A430A6F8-8FFC-4B34-8D9C-F6E2C9F6856D}" type="sibTrans" cxnId="{816C3A58-B3DF-408B-9E56-D704B36355C4}">
      <dgm:prSet/>
      <dgm:spPr/>
      <dgm:t>
        <a:bodyPr/>
        <a:lstStyle/>
        <a:p>
          <a:endParaRPr lang="en-US"/>
        </a:p>
      </dgm:t>
    </dgm:pt>
    <dgm:pt modelId="{40DA0018-BAC0-4A20-A05E-BB402A430C96}">
      <dgm:prSet phldrT="[Text]"/>
      <dgm:spPr/>
      <dgm:t>
        <a:bodyPr/>
        <a:lstStyle/>
        <a:p>
          <a:r>
            <a:rPr lang="en-US" dirty="0" err="1" smtClean="0"/>
            <a:t>Ekonomi</a:t>
          </a:r>
          <a:r>
            <a:rPr lang="en-US" dirty="0" smtClean="0"/>
            <a:t> </a:t>
          </a:r>
          <a:r>
            <a:rPr lang="en-US" dirty="0" err="1" smtClean="0"/>
            <a:t>Normatif</a:t>
          </a:r>
          <a:endParaRPr lang="en-US" dirty="0"/>
        </a:p>
      </dgm:t>
    </dgm:pt>
    <dgm:pt modelId="{76EC17CF-211B-4604-BFF0-0C20766DDA28}" type="parTrans" cxnId="{06FFDF5A-8D0D-421E-A66C-3A34952B82B8}">
      <dgm:prSet/>
      <dgm:spPr/>
      <dgm:t>
        <a:bodyPr/>
        <a:lstStyle/>
        <a:p>
          <a:endParaRPr lang="en-US"/>
        </a:p>
      </dgm:t>
    </dgm:pt>
    <dgm:pt modelId="{CE7FBA68-CA85-4B16-997E-BE620349C56E}" type="sibTrans" cxnId="{06FFDF5A-8D0D-421E-A66C-3A34952B82B8}">
      <dgm:prSet/>
      <dgm:spPr/>
      <dgm:t>
        <a:bodyPr/>
        <a:lstStyle/>
        <a:p>
          <a:endParaRPr lang="en-US"/>
        </a:p>
      </dgm:t>
    </dgm:pt>
    <dgm:pt modelId="{B037F675-E35E-42BE-B9BE-F1C62BE85E1A}">
      <dgm:prSet phldrT="[Text]" custT="1"/>
      <dgm:spPr/>
      <dgm:t>
        <a:bodyPr/>
        <a:lstStyle/>
        <a:p>
          <a:r>
            <a:rPr lang="en-US" sz="2100" dirty="0" err="1" smtClean="0"/>
            <a:t>Membahas</a:t>
          </a:r>
          <a:r>
            <a:rPr lang="en-US" sz="2100" dirty="0" smtClean="0"/>
            <a:t> saran, </a:t>
          </a:r>
          <a:r>
            <a:rPr lang="en-US" sz="2100" dirty="0" err="1" smtClean="0"/>
            <a:t>pertimbangan</a:t>
          </a:r>
          <a:r>
            <a:rPr lang="en-US" sz="2100" dirty="0" smtClean="0"/>
            <a:t>, </a:t>
          </a:r>
          <a:r>
            <a:rPr lang="en-US" sz="2100" dirty="0" err="1" smtClean="0"/>
            <a:t>dan</a:t>
          </a:r>
          <a:r>
            <a:rPr lang="en-US" sz="2100" dirty="0" smtClean="0"/>
            <a:t> </a:t>
          </a:r>
          <a:r>
            <a:rPr lang="en-US" sz="2100" dirty="0" err="1" smtClean="0"/>
            <a:t>etika</a:t>
          </a:r>
          <a:r>
            <a:rPr lang="en-US" sz="2100" dirty="0" smtClean="0"/>
            <a:t>. </a:t>
          </a:r>
          <a:r>
            <a:rPr lang="en-US" sz="2100" dirty="0" err="1" smtClean="0"/>
            <a:t>Biasanya</a:t>
          </a:r>
          <a:r>
            <a:rPr lang="en-US" sz="2100" dirty="0" smtClean="0"/>
            <a:t> </a:t>
          </a:r>
          <a:r>
            <a:rPr lang="en-US" sz="2100" dirty="0" err="1" smtClean="0"/>
            <a:t>ada</a:t>
          </a:r>
          <a:r>
            <a:rPr lang="en-US" sz="2100" dirty="0" smtClean="0"/>
            <a:t> </a:t>
          </a:r>
          <a:r>
            <a:rPr lang="en-US" sz="2100" dirty="0" err="1" smtClean="0"/>
            <a:t>kata</a:t>
          </a:r>
          <a:r>
            <a:rPr lang="en-US" sz="2100" dirty="0" smtClean="0"/>
            <a:t> </a:t>
          </a:r>
          <a:r>
            <a:rPr lang="en-US" sz="2100" dirty="0" err="1" smtClean="0"/>
            <a:t>seharusnya</a:t>
          </a:r>
          <a:r>
            <a:rPr lang="en-US" sz="2100" dirty="0" smtClean="0"/>
            <a:t>, </a:t>
          </a:r>
          <a:r>
            <a:rPr lang="en-US" sz="2100" dirty="0" err="1" smtClean="0"/>
            <a:t>sebaiknya,dsb</a:t>
          </a:r>
          <a:endParaRPr lang="en-US" sz="2100" dirty="0"/>
        </a:p>
      </dgm:t>
    </dgm:pt>
    <dgm:pt modelId="{F0BF262D-0BCB-498C-97D0-527585294CE0}" type="parTrans" cxnId="{E54AEEBC-8EA8-47AB-93DF-91CBF46EFA49}">
      <dgm:prSet/>
      <dgm:spPr/>
      <dgm:t>
        <a:bodyPr/>
        <a:lstStyle/>
        <a:p>
          <a:endParaRPr lang="en-US"/>
        </a:p>
      </dgm:t>
    </dgm:pt>
    <dgm:pt modelId="{D68000BD-E569-4F6B-AECA-CC5936B617B8}" type="sibTrans" cxnId="{E54AEEBC-8EA8-47AB-93DF-91CBF46EFA49}">
      <dgm:prSet/>
      <dgm:spPr/>
      <dgm:t>
        <a:bodyPr/>
        <a:lstStyle/>
        <a:p>
          <a:endParaRPr lang="en-US"/>
        </a:p>
      </dgm:t>
    </dgm:pt>
    <dgm:pt modelId="{DD5748D8-A58E-433C-A612-2BDDC94EA8F6}">
      <dgm:prSet phldrT="[Text]" custT="1"/>
      <dgm:spPr/>
      <dgm:t>
        <a:bodyPr/>
        <a:lstStyle/>
        <a:p>
          <a:r>
            <a:rPr lang="en-US" sz="2100" dirty="0" err="1" smtClean="0"/>
            <a:t>Contoh</a:t>
          </a:r>
          <a:r>
            <a:rPr lang="en-US" sz="2100" dirty="0" smtClean="0"/>
            <a:t>: </a:t>
          </a:r>
          <a:r>
            <a:rPr lang="en-US" sz="2100" dirty="0" err="1" smtClean="0"/>
            <a:t>meningkatkan</a:t>
          </a:r>
          <a:r>
            <a:rPr lang="en-US" sz="2100" dirty="0" smtClean="0"/>
            <a:t> </a:t>
          </a:r>
          <a:r>
            <a:rPr lang="en-US" sz="2100" dirty="0" err="1" smtClean="0"/>
            <a:t>kesejahteraan</a:t>
          </a:r>
          <a:r>
            <a:rPr lang="en-US" sz="2100" dirty="0" smtClean="0"/>
            <a:t> </a:t>
          </a:r>
          <a:r>
            <a:rPr lang="en-US" sz="2100" dirty="0" err="1" smtClean="0"/>
            <a:t>masyarakat</a:t>
          </a:r>
          <a:r>
            <a:rPr lang="en-US" sz="2100" dirty="0" smtClean="0"/>
            <a:t> </a:t>
          </a:r>
          <a:r>
            <a:rPr lang="en-US" sz="2100" dirty="0" err="1" smtClean="0"/>
            <a:t>harus</a:t>
          </a:r>
          <a:r>
            <a:rPr lang="en-US" sz="2100" dirty="0" smtClean="0"/>
            <a:t> </a:t>
          </a:r>
          <a:r>
            <a:rPr lang="en-US" sz="2100" dirty="0" err="1" smtClean="0"/>
            <a:t>dilakukan</a:t>
          </a:r>
          <a:r>
            <a:rPr lang="en-US" sz="2100" dirty="0" smtClean="0"/>
            <a:t> </a:t>
          </a:r>
          <a:r>
            <a:rPr lang="en-US" sz="2100" dirty="0" err="1" smtClean="0"/>
            <a:t>dengan</a:t>
          </a:r>
          <a:r>
            <a:rPr lang="en-US" sz="2100" dirty="0" smtClean="0"/>
            <a:t> </a:t>
          </a:r>
          <a:r>
            <a:rPr lang="en-US" sz="2100" dirty="0" err="1" smtClean="0"/>
            <a:t>pemerataan</a:t>
          </a:r>
          <a:r>
            <a:rPr lang="en-US" sz="2100" dirty="0" smtClean="0"/>
            <a:t> </a:t>
          </a:r>
          <a:r>
            <a:rPr lang="en-US" sz="2100" dirty="0" err="1" smtClean="0"/>
            <a:t>pendapatan</a:t>
          </a:r>
          <a:endParaRPr lang="en-US" sz="2100" dirty="0"/>
        </a:p>
      </dgm:t>
    </dgm:pt>
    <dgm:pt modelId="{921ECA06-E62A-4AA4-B3CB-7B4CF3DDF163}" type="parTrans" cxnId="{68871ABE-7DDF-4CB5-BCB0-2E09D75AFF2D}">
      <dgm:prSet/>
      <dgm:spPr/>
      <dgm:t>
        <a:bodyPr/>
        <a:lstStyle/>
        <a:p>
          <a:endParaRPr lang="en-US"/>
        </a:p>
      </dgm:t>
    </dgm:pt>
    <dgm:pt modelId="{F42AF3DA-2FDE-4882-A299-B416CF70C29D}" type="sibTrans" cxnId="{68871ABE-7DDF-4CB5-BCB0-2E09D75AFF2D}">
      <dgm:prSet/>
      <dgm:spPr/>
      <dgm:t>
        <a:bodyPr/>
        <a:lstStyle/>
        <a:p>
          <a:endParaRPr lang="en-US"/>
        </a:p>
      </dgm:t>
    </dgm:pt>
    <dgm:pt modelId="{E8EE3852-D767-489D-87E4-6DBBD652A398}">
      <dgm:prSet custT="1"/>
      <dgm:spPr/>
      <dgm:t>
        <a:bodyPr/>
        <a:lstStyle/>
        <a:p>
          <a:r>
            <a:rPr lang="en-US" sz="2000" dirty="0" err="1" smtClean="0"/>
            <a:t>Kerangka</a:t>
          </a:r>
          <a:r>
            <a:rPr lang="en-US" sz="2000" dirty="0" smtClean="0"/>
            <a:t> </a:t>
          </a:r>
          <a:r>
            <a:rPr lang="en-US" sz="2000" dirty="0" err="1" smtClean="0"/>
            <a:t>pengertian</a:t>
          </a:r>
          <a:r>
            <a:rPr lang="en-US" sz="2000" dirty="0" smtClean="0"/>
            <a:t> </a:t>
          </a:r>
          <a:r>
            <a:rPr lang="en-US" sz="2000" dirty="0" err="1" smtClean="0"/>
            <a:t>dari</a:t>
          </a:r>
          <a:r>
            <a:rPr lang="en-US" sz="2000" dirty="0" smtClean="0"/>
            <a:t> </a:t>
          </a:r>
          <a:r>
            <a:rPr lang="en-US" sz="2000" dirty="0" err="1" smtClean="0"/>
            <a:t>analisis</a:t>
          </a:r>
          <a:r>
            <a:rPr lang="en-US" sz="2000" dirty="0" smtClean="0"/>
            <a:t> </a:t>
          </a:r>
          <a:r>
            <a:rPr lang="en-US" sz="2000" dirty="0" err="1" smtClean="0"/>
            <a:t>ekonomi</a:t>
          </a:r>
          <a:r>
            <a:rPr lang="en-US" sz="2000" dirty="0" smtClean="0"/>
            <a:t> </a:t>
          </a:r>
          <a:r>
            <a:rPr lang="en-US" sz="2000" dirty="0" err="1" smtClean="0"/>
            <a:t>dirumuskan</a:t>
          </a:r>
          <a:r>
            <a:rPr lang="en-US" sz="2000" dirty="0" smtClean="0"/>
            <a:t> </a:t>
          </a:r>
          <a:r>
            <a:rPr lang="en-US" sz="2000" dirty="0" err="1" smtClean="0"/>
            <a:t>mejadi</a:t>
          </a:r>
          <a:r>
            <a:rPr lang="en-US" sz="2000" dirty="0" smtClean="0"/>
            <a:t> </a:t>
          </a:r>
          <a:r>
            <a:rPr lang="en-US" sz="2000" dirty="0" err="1" smtClean="0"/>
            <a:t>kebijakan,pedoman</a:t>
          </a:r>
          <a:r>
            <a:rPr lang="en-US" sz="2000" dirty="0" smtClean="0"/>
            <a:t> </a:t>
          </a:r>
          <a:r>
            <a:rPr lang="en-US" sz="2000" dirty="0" err="1" smtClean="0"/>
            <a:t>atau</a:t>
          </a:r>
          <a:r>
            <a:rPr lang="en-US" sz="2000" dirty="0" smtClean="0"/>
            <a:t> </a:t>
          </a:r>
          <a:r>
            <a:rPr lang="en-US" sz="2000" dirty="0" err="1" smtClean="0"/>
            <a:t>standar</a:t>
          </a:r>
          <a:r>
            <a:rPr lang="en-US" sz="2000" dirty="0" smtClean="0"/>
            <a:t> </a:t>
          </a:r>
          <a:r>
            <a:rPr lang="en-US" sz="2000" dirty="0" err="1" smtClean="0"/>
            <a:t>untuk</a:t>
          </a:r>
          <a:r>
            <a:rPr lang="en-US" sz="2000" dirty="0" smtClean="0"/>
            <a:t> </a:t>
          </a:r>
          <a:r>
            <a:rPr lang="en-US" sz="2000" dirty="0" err="1" smtClean="0"/>
            <a:t>mengatasi</a:t>
          </a:r>
          <a:r>
            <a:rPr lang="en-US" sz="2000" dirty="0" smtClean="0"/>
            <a:t> </a:t>
          </a:r>
          <a:r>
            <a:rPr lang="en-US" sz="2000" dirty="0" err="1" smtClean="0"/>
            <a:t>masalah</a:t>
          </a:r>
          <a:r>
            <a:rPr lang="en-US" sz="2000" dirty="0" smtClean="0"/>
            <a:t> </a:t>
          </a:r>
          <a:r>
            <a:rPr lang="en-US" sz="2000" dirty="0" err="1" smtClean="0"/>
            <a:t>ekonomi</a:t>
          </a:r>
          <a:r>
            <a:rPr lang="en-US" sz="2000" dirty="0" smtClean="0"/>
            <a:t> </a:t>
          </a:r>
          <a:r>
            <a:rPr lang="en-US" sz="2000" dirty="0" err="1" smtClean="0"/>
            <a:t>tertentu</a:t>
          </a:r>
          <a:endParaRPr lang="en-US" sz="2000" dirty="0"/>
        </a:p>
      </dgm:t>
    </dgm:pt>
    <dgm:pt modelId="{7DD226F2-4EDB-4871-B113-9519CAB700A1}" type="parTrans" cxnId="{A686C657-B3D0-4495-A18E-A7336690A8AD}">
      <dgm:prSet/>
      <dgm:spPr/>
      <dgm:t>
        <a:bodyPr/>
        <a:lstStyle/>
        <a:p>
          <a:endParaRPr lang="en-US"/>
        </a:p>
      </dgm:t>
    </dgm:pt>
    <dgm:pt modelId="{6E6F0DE3-3513-4AB4-A14E-16FA71234D48}" type="sibTrans" cxnId="{A686C657-B3D0-4495-A18E-A7336690A8AD}">
      <dgm:prSet/>
      <dgm:spPr/>
      <dgm:t>
        <a:bodyPr/>
        <a:lstStyle/>
        <a:p>
          <a:endParaRPr lang="en-US"/>
        </a:p>
      </dgm:t>
    </dgm:pt>
    <dgm:pt modelId="{D2CF761B-4F86-417A-B225-36A0947920E0}">
      <dgm:prSet/>
      <dgm:spPr/>
      <dgm:t>
        <a:bodyPr/>
        <a:lstStyle/>
        <a:p>
          <a:r>
            <a:rPr lang="en-US" dirty="0" err="1" smtClean="0"/>
            <a:t>Ekonomi</a:t>
          </a:r>
          <a:r>
            <a:rPr lang="en-US" dirty="0" smtClean="0"/>
            <a:t> </a:t>
          </a:r>
          <a:r>
            <a:rPr lang="en-US" dirty="0" err="1" smtClean="0"/>
            <a:t>Terapan</a:t>
          </a:r>
          <a:endParaRPr lang="en-US" dirty="0"/>
        </a:p>
      </dgm:t>
    </dgm:pt>
    <dgm:pt modelId="{3D783282-7891-48B1-8473-04ABFBBD617A}" type="parTrans" cxnId="{05751E1B-27B0-42C0-83E3-13B6348D86FD}">
      <dgm:prSet/>
      <dgm:spPr/>
      <dgm:t>
        <a:bodyPr/>
        <a:lstStyle/>
        <a:p>
          <a:endParaRPr lang="en-US"/>
        </a:p>
      </dgm:t>
    </dgm:pt>
    <dgm:pt modelId="{EE596400-0571-44D8-A930-374FECB83467}" type="sibTrans" cxnId="{05751E1B-27B0-42C0-83E3-13B6348D86FD}">
      <dgm:prSet/>
      <dgm:spPr/>
      <dgm:t>
        <a:bodyPr/>
        <a:lstStyle/>
        <a:p>
          <a:endParaRPr lang="en-US"/>
        </a:p>
      </dgm:t>
    </dgm:pt>
    <dgm:pt modelId="{6E7FDABE-04B3-48EF-9F36-1929707D9E7F}">
      <dgm:prSet custT="1"/>
      <dgm:spPr/>
      <dgm:t>
        <a:bodyPr/>
        <a:lstStyle/>
        <a:p>
          <a:r>
            <a:rPr lang="en-US" sz="2000" dirty="0" err="1" smtClean="0"/>
            <a:t>Contoh</a:t>
          </a:r>
          <a:r>
            <a:rPr lang="en-US" sz="2000" dirty="0" smtClean="0"/>
            <a:t>: </a:t>
          </a:r>
          <a:r>
            <a:rPr lang="en-US" sz="2000" dirty="0" err="1" smtClean="0"/>
            <a:t>kebijakan</a:t>
          </a:r>
          <a:r>
            <a:rPr lang="en-US" sz="2000" dirty="0" smtClean="0"/>
            <a:t> </a:t>
          </a:r>
          <a:r>
            <a:rPr lang="en-US" sz="2000" dirty="0" err="1" smtClean="0"/>
            <a:t>harga</a:t>
          </a:r>
          <a:r>
            <a:rPr lang="en-US" sz="2000" dirty="0" smtClean="0"/>
            <a:t> </a:t>
          </a:r>
          <a:r>
            <a:rPr lang="en-US" sz="2000" dirty="0" err="1" smtClean="0"/>
            <a:t>maksimum</a:t>
          </a:r>
          <a:r>
            <a:rPr lang="en-US" sz="2000" dirty="0" smtClean="0"/>
            <a:t> </a:t>
          </a:r>
          <a:r>
            <a:rPr lang="en-US" sz="2000" dirty="0" err="1" smtClean="0"/>
            <a:t>ketika</a:t>
          </a:r>
          <a:r>
            <a:rPr lang="en-US" sz="2000" dirty="0" smtClean="0"/>
            <a:t> </a:t>
          </a:r>
          <a:r>
            <a:rPr lang="en-US" sz="2000" dirty="0" err="1" smtClean="0"/>
            <a:t>harga</a:t>
          </a:r>
          <a:r>
            <a:rPr lang="en-US" sz="2000" dirty="0" smtClean="0"/>
            <a:t> </a:t>
          </a:r>
          <a:r>
            <a:rPr lang="en-US" sz="2000" dirty="0" err="1" smtClean="0"/>
            <a:t>melambung</a:t>
          </a:r>
          <a:r>
            <a:rPr lang="en-US" sz="2000" dirty="0" smtClean="0"/>
            <a:t> </a:t>
          </a:r>
          <a:r>
            <a:rPr lang="en-US" sz="2000" dirty="0" err="1" smtClean="0"/>
            <a:t>tinggi</a:t>
          </a:r>
          <a:endParaRPr lang="en-US" sz="2000" dirty="0"/>
        </a:p>
      </dgm:t>
    </dgm:pt>
    <dgm:pt modelId="{0E1F7893-5188-462B-983A-31B763029BA6}" type="parTrans" cxnId="{A803050C-E093-4C9F-A024-E346E2195F0C}">
      <dgm:prSet/>
      <dgm:spPr/>
      <dgm:t>
        <a:bodyPr/>
        <a:lstStyle/>
        <a:p>
          <a:endParaRPr lang="en-US"/>
        </a:p>
      </dgm:t>
    </dgm:pt>
    <dgm:pt modelId="{80235D48-E757-4357-B3F1-A2915CC8D172}" type="sibTrans" cxnId="{A803050C-E093-4C9F-A024-E346E2195F0C}">
      <dgm:prSet/>
      <dgm:spPr/>
      <dgm:t>
        <a:bodyPr/>
        <a:lstStyle/>
        <a:p>
          <a:endParaRPr lang="en-US"/>
        </a:p>
      </dgm:t>
    </dgm:pt>
    <dgm:pt modelId="{FFB1C816-9DA4-48FD-A5C1-47C0C2B0E544}" type="pres">
      <dgm:prSet presAssocID="{6B0B1269-2C04-48BD-9ED5-EF91FCAF12E6}" presName="Name0" presStyleCnt="0">
        <dgm:presLayoutVars>
          <dgm:dir/>
          <dgm:animLvl val="lvl"/>
          <dgm:resizeHandles val="exact"/>
        </dgm:presLayoutVars>
      </dgm:prSet>
      <dgm:spPr/>
      <dgm:t>
        <a:bodyPr/>
        <a:lstStyle/>
        <a:p>
          <a:endParaRPr lang="en-US"/>
        </a:p>
      </dgm:t>
    </dgm:pt>
    <dgm:pt modelId="{A5E03811-ED5A-4ABA-B952-28D225F5B6AB}" type="pres">
      <dgm:prSet presAssocID="{BA929BC7-B414-4164-92ED-5FBDB9DB43A1}" presName="linNode" presStyleCnt="0"/>
      <dgm:spPr/>
    </dgm:pt>
    <dgm:pt modelId="{66F3B6DC-839A-4204-BEE7-6A1B0382CAAB}" type="pres">
      <dgm:prSet presAssocID="{BA929BC7-B414-4164-92ED-5FBDB9DB43A1}" presName="parentText" presStyleLbl="node1" presStyleIdx="0" presStyleCnt="4" custScaleY="80149">
        <dgm:presLayoutVars>
          <dgm:chMax val="1"/>
          <dgm:bulletEnabled val="1"/>
        </dgm:presLayoutVars>
      </dgm:prSet>
      <dgm:spPr/>
      <dgm:t>
        <a:bodyPr/>
        <a:lstStyle/>
        <a:p>
          <a:endParaRPr lang="en-US"/>
        </a:p>
      </dgm:t>
    </dgm:pt>
    <dgm:pt modelId="{B690F43B-E5A5-4F19-9326-6210778DFA91}" type="pres">
      <dgm:prSet presAssocID="{BA929BC7-B414-4164-92ED-5FBDB9DB43A1}" presName="descendantText" presStyleLbl="alignAccFollowNode1" presStyleIdx="0" presStyleCnt="4">
        <dgm:presLayoutVars>
          <dgm:bulletEnabled val="1"/>
        </dgm:presLayoutVars>
      </dgm:prSet>
      <dgm:spPr/>
      <dgm:t>
        <a:bodyPr/>
        <a:lstStyle/>
        <a:p>
          <a:endParaRPr lang="en-US"/>
        </a:p>
      </dgm:t>
    </dgm:pt>
    <dgm:pt modelId="{D1EBB21B-B74E-4466-883D-BAECD645A608}" type="pres">
      <dgm:prSet presAssocID="{DFEFD8CF-2B44-421F-9090-E2537A3D34AC}" presName="sp" presStyleCnt="0"/>
      <dgm:spPr/>
    </dgm:pt>
    <dgm:pt modelId="{47B87242-AD4C-41DD-B527-A095418A0E88}" type="pres">
      <dgm:prSet presAssocID="{D2CF761B-4F86-417A-B225-36A0947920E0}" presName="linNode" presStyleCnt="0"/>
      <dgm:spPr/>
    </dgm:pt>
    <dgm:pt modelId="{41328E8C-AB38-4DFE-955F-24B846242D71}" type="pres">
      <dgm:prSet presAssocID="{D2CF761B-4F86-417A-B225-36A0947920E0}" presName="parentText" presStyleLbl="node1" presStyleIdx="1" presStyleCnt="4" custScaleY="74411">
        <dgm:presLayoutVars>
          <dgm:chMax val="1"/>
          <dgm:bulletEnabled val="1"/>
        </dgm:presLayoutVars>
      </dgm:prSet>
      <dgm:spPr/>
      <dgm:t>
        <a:bodyPr/>
        <a:lstStyle/>
        <a:p>
          <a:endParaRPr lang="en-US"/>
        </a:p>
      </dgm:t>
    </dgm:pt>
    <dgm:pt modelId="{968CC860-F0EA-4542-A522-91161AD07D96}" type="pres">
      <dgm:prSet presAssocID="{D2CF761B-4F86-417A-B225-36A0947920E0}" presName="descendantText" presStyleLbl="alignAccFollowNode1" presStyleIdx="1" presStyleCnt="4" custScaleY="118769">
        <dgm:presLayoutVars>
          <dgm:bulletEnabled val="1"/>
        </dgm:presLayoutVars>
      </dgm:prSet>
      <dgm:spPr/>
      <dgm:t>
        <a:bodyPr/>
        <a:lstStyle/>
        <a:p>
          <a:endParaRPr lang="en-US"/>
        </a:p>
      </dgm:t>
    </dgm:pt>
    <dgm:pt modelId="{067017D8-E40F-4CC4-83DE-D5AB6F37E08C}" type="pres">
      <dgm:prSet presAssocID="{EE596400-0571-44D8-A930-374FECB83467}" presName="sp" presStyleCnt="0"/>
      <dgm:spPr/>
    </dgm:pt>
    <dgm:pt modelId="{7E7C2345-3100-416B-9F48-DD222DFD66D2}" type="pres">
      <dgm:prSet presAssocID="{CCE4E4F8-0BA5-4F25-84C9-5971D88AC8A8}" presName="linNode" presStyleCnt="0"/>
      <dgm:spPr/>
    </dgm:pt>
    <dgm:pt modelId="{BAE663E3-2862-451C-BF9D-944CAAE79DD3}" type="pres">
      <dgm:prSet presAssocID="{CCE4E4F8-0BA5-4F25-84C9-5971D88AC8A8}" presName="parentText" presStyleLbl="node1" presStyleIdx="2" presStyleCnt="4" custScaleY="92867">
        <dgm:presLayoutVars>
          <dgm:chMax val="1"/>
          <dgm:bulletEnabled val="1"/>
        </dgm:presLayoutVars>
      </dgm:prSet>
      <dgm:spPr/>
      <dgm:t>
        <a:bodyPr/>
        <a:lstStyle/>
        <a:p>
          <a:endParaRPr lang="en-US"/>
        </a:p>
      </dgm:t>
    </dgm:pt>
    <dgm:pt modelId="{7B7BB74A-D9C5-4F5C-A767-28B9AF073933}" type="pres">
      <dgm:prSet presAssocID="{CCE4E4F8-0BA5-4F25-84C9-5971D88AC8A8}" presName="descendantText" presStyleLbl="alignAccFollowNode1" presStyleIdx="2" presStyleCnt="4">
        <dgm:presLayoutVars>
          <dgm:bulletEnabled val="1"/>
        </dgm:presLayoutVars>
      </dgm:prSet>
      <dgm:spPr/>
      <dgm:t>
        <a:bodyPr/>
        <a:lstStyle/>
        <a:p>
          <a:endParaRPr lang="en-US"/>
        </a:p>
      </dgm:t>
    </dgm:pt>
    <dgm:pt modelId="{C06606CF-CBFC-4070-872C-38AAADDB57C6}" type="pres">
      <dgm:prSet presAssocID="{FCC4A779-83F1-4DEF-A2EC-3C06853FD270}" presName="sp" presStyleCnt="0"/>
      <dgm:spPr/>
    </dgm:pt>
    <dgm:pt modelId="{324AB327-03F1-4752-BC06-883FFD7A4898}" type="pres">
      <dgm:prSet presAssocID="{40DA0018-BAC0-4A20-A05E-BB402A430C96}" presName="linNode" presStyleCnt="0"/>
      <dgm:spPr/>
    </dgm:pt>
    <dgm:pt modelId="{3545F3D7-C598-4E42-9071-A25347A6DD3C}" type="pres">
      <dgm:prSet presAssocID="{40DA0018-BAC0-4A20-A05E-BB402A430C96}" presName="parentText" presStyleLbl="node1" presStyleIdx="3" presStyleCnt="4">
        <dgm:presLayoutVars>
          <dgm:chMax val="1"/>
          <dgm:bulletEnabled val="1"/>
        </dgm:presLayoutVars>
      </dgm:prSet>
      <dgm:spPr/>
      <dgm:t>
        <a:bodyPr/>
        <a:lstStyle/>
        <a:p>
          <a:endParaRPr lang="en-US"/>
        </a:p>
      </dgm:t>
    </dgm:pt>
    <dgm:pt modelId="{E484724B-415B-47CD-8412-54B429FD7BFB}" type="pres">
      <dgm:prSet presAssocID="{40DA0018-BAC0-4A20-A05E-BB402A430C96}" presName="descendantText" presStyleLbl="alignAccFollowNode1" presStyleIdx="3" presStyleCnt="4">
        <dgm:presLayoutVars>
          <dgm:bulletEnabled val="1"/>
        </dgm:presLayoutVars>
      </dgm:prSet>
      <dgm:spPr/>
      <dgm:t>
        <a:bodyPr/>
        <a:lstStyle/>
        <a:p>
          <a:endParaRPr lang="en-US"/>
        </a:p>
      </dgm:t>
    </dgm:pt>
  </dgm:ptLst>
  <dgm:cxnLst>
    <dgm:cxn modelId="{E2BDA588-F272-415C-902A-F9BA5720F02B}" srcId="{6B0B1269-2C04-48BD-9ED5-EF91FCAF12E6}" destId="{BA929BC7-B414-4164-92ED-5FBDB9DB43A1}" srcOrd="0" destOrd="0" parTransId="{5B8BC07E-C067-4F97-AFD9-A71EB88CCAE9}" sibTransId="{DFEFD8CF-2B44-421F-9090-E2537A3D34AC}"/>
    <dgm:cxn modelId="{A803050C-E093-4C9F-A024-E346E2195F0C}" srcId="{D2CF761B-4F86-417A-B225-36A0947920E0}" destId="{6E7FDABE-04B3-48EF-9F36-1929707D9E7F}" srcOrd="1" destOrd="0" parTransId="{0E1F7893-5188-462B-983A-31B763029BA6}" sibTransId="{80235D48-E757-4357-B3F1-A2915CC8D172}"/>
    <dgm:cxn modelId="{BEAC665F-5919-4B67-861C-2D6626C51E9E}" srcId="{CCE4E4F8-0BA5-4F25-84C9-5971D88AC8A8}" destId="{8CCEB697-DFD6-404A-A805-C10B96FE74FD}" srcOrd="0" destOrd="0" parTransId="{9BB3ECD8-E3F6-472A-A0D0-2100C12FB9F4}" sibTransId="{B440A46A-E7EE-4A91-BFCA-3B8A6562E1D3}"/>
    <dgm:cxn modelId="{412E0A12-9B5A-4C94-B4A3-6ACEE8234802}" type="presOf" srcId="{1434DC62-DDF5-4639-838B-F67ACE04D6A1}" destId="{B690F43B-E5A5-4F19-9326-6210778DFA91}" srcOrd="0" destOrd="1" presId="urn:microsoft.com/office/officeart/2005/8/layout/vList5"/>
    <dgm:cxn modelId="{05751E1B-27B0-42C0-83E3-13B6348D86FD}" srcId="{6B0B1269-2C04-48BD-9ED5-EF91FCAF12E6}" destId="{D2CF761B-4F86-417A-B225-36A0947920E0}" srcOrd="1" destOrd="0" parTransId="{3D783282-7891-48B1-8473-04ABFBBD617A}" sibTransId="{EE596400-0571-44D8-A930-374FECB83467}"/>
    <dgm:cxn modelId="{AFC1A4EC-7C51-478A-BD0B-0DC749A71B6F}" srcId="{BA929BC7-B414-4164-92ED-5FBDB9DB43A1}" destId="{1434DC62-DDF5-4639-838B-F67ACE04D6A1}" srcOrd="1" destOrd="0" parTransId="{F1E6A84A-5554-4580-BA02-39062F75BE5E}" sibTransId="{4A379160-D1A0-4B1B-98FA-154C0A581B05}"/>
    <dgm:cxn modelId="{06FFDF5A-8D0D-421E-A66C-3A34952B82B8}" srcId="{6B0B1269-2C04-48BD-9ED5-EF91FCAF12E6}" destId="{40DA0018-BAC0-4A20-A05E-BB402A430C96}" srcOrd="3" destOrd="0" parTransId="{76EC17CF-211B-4604-BFF0-0C20766DDA28}" sibTransId="{CE7FBA68-CA85-4B16-997E-BE620349C56E}"/>
    <dgm:cxn modelId="{6F9DF273-337E-420C-A5C6-33551E20B0C6}" type="presOf" srcId="{8CCEB697-DFD6-404A-A805-C10B96FE74FD}" destId="{7B7BB74A-D9C5-4F5C-A767-28B9AF073933}" srcOrd="0" destOrd="0" presId="urn:microsoft.com/office/officeart/2005/8/layout/vList5"/>
    <dgm:cxn modelId="{6C370C52-DCEB-47AF-8AE8-E676464F192F}" type="presOf" srcId="{6E7FDABE-04B3-48EF-9F36-1929707D9E7F}" destId="{968CC860-F0EA-4542-A522-91161AD07D96}" srcOrd="0" destOrd="1" presId="urn:microsoft.com/office/officeart/2005/8/layout/vList5"/>
    <dgm:cxn modelId="{816C3A58-B3DF-408B-9E56-D704B36355C4}" srcId="{CCE4E4F8-0BA5-4F25-84C9-5971D88AC8A8}" destId="{BCF9012A-047A-4241-BC61-5149CA063AEB}" srcOrd="1" destOrd="0" parTransId="{794F6DFF-AB02-47CF-B855-9EDE4D2DD204}" sibTransId="{A430A6F8-8FFC-4B34-8D9C-F6E2C9F6856D}"/>
    <dgm:cxn modelId="{A686C657-B3D0-4495-A18E-A7336690A8AD}" srcId="{D2CF761B-4F86-417A-B225-36A0947920E0}" destId="{E8EE3852-D767-489D-87E4-6DBBD652A398}" srcOrd="0" destOrd="0" parTransId="{7DD226F2-4EDB-4871-B113-9519CAB700A1}" sibTransId="{6E6F0DE3-3513-4AB4-A14E-16FA71234D48}"/>
    <dgm:cxn modelId="{CD5C651E-119C-4BCA-9D5E-38C2D0A58A45}" type="presOf" srcId="{6B0B1269-2C04-48BD-9ED5-EF91FCAF12E6}" destId="{FFB1C816-9DA4-48FD-A5C1-47C0C2B0E544}" srcOrd="0" destOrd="0" presId="urn:microsoft.com/office/officeart/2005/8/layout/vList5"/>
    <dgm:cxn modelId="{68871ABE-7DDF-4CB5-BCB0-2E09D75AFF2D}" srcId="{40DA0018-BAC0-4A20-A05E-BB402A430C96}" destId="{DD5748D8-A58E-433C-A612-2BDDC94EA8F6}" srcOrd="1" destOrd="0" parTransId="{921ECA06-E62A-4AA4-B3CB-7B4CF3DDF163}" sibTransId="{F42AF3DA-2FDE-4882-A299-B416CF70C29D}"/>
    <dgm:cxn modelId="{4ACA66DF-E12B-441A-A81B-391AE6939A3F}" type="presOf" srcId="{BA929BC7-B414-4164-92ED-5FBDB9DB43A1}" destId="{66F3B6DC-839A-4204-BEE7-6A1B0382CAAB}" srcOrd="0" destOrd="0" presId="urn:microsoft.com/office/officeart/2005/8/layout/vList5"/>
    <dgm:cxn modelId="{EA576B7E-2034-43C6-8307-59C9DC47C037}" srcId="{BA929BC7-B414-4164-92ED-5FBDB9DB43A1}" destId="{4D9EB448-D9E0-4398-8A11-50803D27E38F}" srcOrd="0" destOrd="0" parTransId="{75702C4B-A1D9-4634-95C0-FC6E9C1C4523}" sibTransId="{EBFB6E73-BE52-43CC-84A9-C5DA691A5ED2}"/>
    <dgm:cxn modelId="{859E0B5B-1CE9-4243-A9CB-B343E368DF29}" type="presOf" srcId="{DD5748D8-A58E-433C-A612-2BDDC94EA8F6}" destId="{E484724B-415B-47CD-8412-54B429FD7BFB}" srcOrd="0" destOrd="1" presId="urn:microsoft.com/office/officeart/2005/8/layout/vList5"/>
    <dgm:cxn modelId="{E54AEEBC-8EA8-47AB-93DF-91CBF46EFA49}" srcId="{40DA0018-BAC0-4A20-A05E-BB402A430C96}" destId="{B037F675-E35E-42BE-B9BE-F1C62BE85E1A}" srcOrd="0" destOrd="0" parTransId="{F0BF262D-0BCB-498C-97D0-527585294CE0}" sibTransId="{D68000BD-E569-4F6B-AECA-CC5936B617B8}"/>
    <dgm:cxn modelId="{E9531C9B-78C3-4D9C-AA70-5DCAB8922481}" type="presOf" srcId="{E8EE3852-D767-489D-87E4-6DBBD652A398}" destId="{968CC860-F0EA-4542-A522-91161AD07D96}" srcOrd="0" destOrd="0" presId="urn:microsoft.com/office/officeart/2005/8/layout/vList5"/>
    <dgm:cxn modelId="{B76EE029-1EA7-4665-BF34-34F62DE9C64E}" type="presOf" srcId="{BCF9012A-047A-4241-BC61-5149CA063AEB}" destId="{7B7BB74A-D9C5-4F5C-A767-28B9AF073933}" srcOrd="0" destOrd="1" presId="urn:microsoft.com/office/officeart/2005/8/layout/vList5"/>
    <dgm:cxn modelId="{C40B79D0-430C-4D39-B49A-C00E1F7ABBE8}" srcId="{6B0B1269-2C04-48BD-9ED5-EF91FCAF12E6}" destId="{CCE4E4F8-0BA5-4F25-84C9-5971D88AC8A8}" srcOrd="2" destOrd="0" parTransId="{EE08F52D-E3EB-4006-B3F0-AC0A038479BD}" sibTransId="{FCC4A779-83F1-4DEF-A2EC-3C06853FD270}"/>
    <dgm:cxn modelId="{ED9C9FA3-97FF-41CE-B354-B5D044E7180A}" type="presOf" srcId="{4D9EB448-D9E0-4398-8A11-50803D27E38F}" destId="{B690F43B-E5A5-4F19-9326-6210778DFA91}" srcOrd="0" destOrd="0" presId="urn:microsoft.com/office/officeart/2005/8/layout/vList5"/>
    <dgm:cxn modelId="{D8E1DA5F-3B53-4A7B-B108-7E8615CB4F31}" type="presOf" srcId="{40DA0018-BAC0-4A20-A05E-BB402A430C96}" destId="{3545F3D7-C598-4E42-9071-A25347A6DD3C}" srcOrd="0" destOrd="0" presId="urn:microsoft.com/office/officeart/2005/8/layout/vList5"/>
    <dgm:cxn modelId="{366113CB-5B22-418D-A6F5-B5F943F7E9A2}" type="presOf" srcId="{B037F675-E35E-42BE-B9BE-F1C62BE85E1A}" destId="{E484724B-415B-47CD-8412-54B429FD7BFB}" srcOrd="0" destOrd="0" presId="urn:microsoft.com/office/officeart/2005/8/layout/vList5"/>
    <dgm:cxn modelId="{9F1E37B5-C79D-4696-9102-4289B07F1495}" type="presOf" srcId="{CCE4E4F8-0BA5-4F25-84C9-5971D88AC8A8}" destId="{BAE663E3-2862-451C-BF9D-944CAAE79DD3}" srcOrd="0" destOrd="0" presId="urn:microsoft.com/office/officeart/2005/8/layout/vList5"/>
    <dgm:cxn modelId="{96E72F6C-94CE-41D5-AD1F-B3EF866248FD}" type="presOf" srcId="{D2CF761B-4F86-417A-B225-36A0947920E0}" destId="{41328E8C-AB38-4DFE-955F-24B846242D71}" srcOrd="0" destOrd="0" presId="urn:microsoft.com/office/officeart/2005/8/layout/vList5"/>
    <dgm:cxn modelId="{98009040-94BC-4141-A6C1-41CB31A07CA0}" type="presParOf" srcId="{FFB1C816-9DA4-48FD-A5C1-47C0C2B0E544}" destId="{A5E03811-ED5A-4ABA-B952-28D225F5B6AB}" srcOrd="0" destOrd="0" presId="urn:microsoft.com/office/officeart/2005/8/layout/vList5"/>
    <dgm:cxn modelId="{04B0EA6D-586E-4CCC-85B1-3725283EEC2D}" type="presParOf" srcId="{A5E03811-ED5A-4ABA-B952-28D225F5B6AB}" destId="{66F3B6DC-839A-4204-BEE7-6A1B0382CAAB}" srcOrd="0" destOrd="0" presId="urn:microsoft.com/office/officeart/2005/8/layout/vList5"/>
    <dgm:cxn modelId="{F548FE4D-F63E-4530-BED5-8E7D3AD35D14}" type="presParOf" srcId="{A5E03811-ED5A-4ABA-B952-28D225F5B6AB}" destId="{B690F43B-E5A5-4F19-9326-6210778DFA91}" srcOrd="1" destOrd="0" presId="urn:microsoft.com/office/officeart/2005/8/layout/vList5"/>
    <dgm:cxn modelId="{36890ED9-2A9F-45CE-B850-3B0682C2D737}" type="presParOf" srcId="{FFB1C816-9DA4-48FD-A5C1-47C0C2B0E544}" destId="{D1EBB21B-B74E-4466-883D-BAECD645A608}" srcOrd="1" destOrd="0" presId="urn:microsoft.com/office/officeart/2005/8/layout/vList5"/>
    <dgm:cxn modelId="{334670D6-5F8B-4E4B-BE98-45D153053007}" type="presParOf" srcId="{FFB1C816-9DA4-48FD-A5C1-47C0C2B0E544}" destId="{47B87242-AD4C-41DD-B527-A095418A0E88}" srcOrd="2" destOrd="0" presId="urn:microsoft.com/office/officeart/2005/8/layout/vList5"/>
    <dgm:cxn modelId="{330AC189-7F8F-4285-9EB2-EF9E2AAEEF1C}" type="presParOf" srcId="{47B87242-AD4C-41DD-B527-A095418A0E88}" destId="{41328E8C-AB38-4DFE-955F-24B846242D71}" srcOrd="0" destOrd="0" presId="urn:microsoft.com/office/officeart/2005/8/layout/vList5"/>
    <dgm:cxn modelId="{612DDCCF-AA61-4576-B9AF-DA1A25DF3911}" type="presParOf" srcId="{47B87242-AD4C-41DD-B527-A095418A0E88}" destId="{968CC860-F0EA-4542-A522-91161AD07D96}" srcOrd="1" destOrd="0" presId="urn:microsoft.com/office/officeart/2005/8/layout/vList5"/>
    <dgm:cxn modelId="{5C26A8EE-D60D-4444-9E99-DF1A2CF355B5}" type="presParOf" srcId="{FFB1C816-9DA4-48FD-A5C1-47C0C2B0E544}" destId="{067017D8-E40F-4CC4-83DE-D5AB6F37E08C}" srcOrd="3" destOrd="0" presId="urn:microsoft.com/office/officeart/2005/8/layout/vList5"/>
    <dgm:cxn modelId="{B00A8926-E985-4DC0-94AE-8FD70410A150}" type="presParOf" srcId="{FFB1C816-9DA4-48FD-A5C1-47C0C2B0E544}" destId="{7E7C2345-3100-416B-9F48-DD222DFD66D2}" srcOrd="4" destOrd="0" presId="urn:microsoft.com/office/officeart/2005/8/layout/vList5"/>
    <dgm:cxn modelId="{F8019AC1-E47D-4D8D-BBEA-8165CAD1C509}" type="presParOf" srcId="{7E7C2345-3100-416B-9F48-DD222DFD66D2}" destId="{BAE663E3-2862-451C-BF9D-944CAAE79DD3}" srcOrd="0" destOrd="0" presId="urn:microsoft.com/office/officeart/2005/8/layout/vList5"/>
    <dgm:cxn modelId="{9237F814-915F-43E4-B133-07571957DF60}" type="presParOf" srcId="{7E7C2345-3100-416B-9F48-DD222DFD66D2}" destId="{7B7BB74A-D9C5-4F5C-A767-28B9AF073933}" srcOrd="1" destOrd="0" presId="urn:microsoft.com/office/officeart/2005/8/layout/vList5"/>
    <dgm:cxn modelId="{D6022FFF-7992-493E-AE88-BBBDB71C8B2E}" type="presParOf" srcId="{FFB1C816-9DA4-48FD-A5C1-47C0C2B0E544}" destId="{C06606CF-CBFC-4070-872C-38AAADDB57C6}" srcOrd="5" destOrd="0" presId="urn:microsoft.com/office/officeart/2005/8/layout/vList5"/>
    <dgm:cxn modelId="{D47FB5D6-2966-43DA-A2CC-7E3CBEF998C2}" type="presParOf" srcId="{FFB1C816-9DA4-48FD-A5C1-47C0C2B0E544}" destId="{324AB327-03F1-4752-BC06-883FFD7A4898}" srcOrd="6" destOrd="0" presId="urn:microsoft.com/office/officeart/2005/8/layout/vList5"/>
    <dgm:cxn modelId="{6AF9C42F-9117-4A2C-AE17-1471E657B4BF}" type="presParOf" srcId="{324AB327-03F1-4752-BC06-883FFD7A4898}" destId="{3545F3D7-C598-4E42-9071-A25347A6DD3C}" srcOrd="0" destOrd="0" presId="urn:microsoft.com/office/officeart/2005/8/layout/vList5"/>
    <dgm:cxn modelId="{042A8AA2-024A-4D01-86C5-A85D1475ECDB}" type="presParOf" srcId="{324AB327-03F1-4752-BC06-883FFD7A4898}" destId="{E484724B-415B-47CD-8412-54B429FD7BF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10D6CC-A137-420A-A4DF-A92D24204003}"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n-US"/>
        </a:p>
      </dgm:t>
    </dgm:pt>
    <dgm:pt modelId="{A47A13DA-106F-4DC2-A288-8EEDE13D5DCC}">
      <dgm:prSet phldrT="[Text]" custT="1"/>
      <dgm:spPr/>
      <dgm:t>
        <a:bodyPr/>
        <a:lstStyle/>
        <a:p>
          <a:r>
            <a:rPr lang="en-US" sz="1600" b="1" dirty="0" err="1" smtClean="0">
              <a:solidFill>
                <a:srgbClr val="002060"/>
              </a:solidFill>
            </a:rPr>
            <a:t>Jenis</a:t>
          </a:r>
          <a:r>
            <a:rPr lang="en-US" sz="1600" b="1" dirty="0" smtClean="0">
              <a:solidFill>
                <a:srgbClr val="002060"/>
              </a:solidFill>
            </a:rPr>
            <a:t> </a:t>
          </a:r>
          <a:r>
            <a:rPr lang="en-US" sz="1600" b="1" dirty="0" err="1" smtClean="0">
              <a:solidFill>
                <a:srgbClr val="002060"/>
              </a:solidFill>
            </a:rPr>
            <a:t>Inflasi</a:t>
          </a:r>
          <a:endParaRPr lang="en-US" sz="1600" b="1" dirty="0">
            <a:solidFill>
              <a:srgbClr val="002060"/>
            </a:solidFill>
          </a:endParaRPr>
        </a:p>
      </dgm:t>
    </dgm:pt>
    <dgm:pt modelId="{02B3B772-DAA6-4988-A822-B2692191324E}" type="parTrans" cxnId="{6370682F-6350-4AB9-904E-58A1C0A02E84}">
      <dgm:prSet/>
      <dgm:spPr/>
      <dgm:t>
        <a:bodyPr/>
        <a:lstStyle/>
        <a:p>
          <a:endParaRPr lang="en-US" sz="1600" b="1">
            <a:solidFill>
              <a:srgbClr val="002060"/>
            </a:solidFill>
          </a:endParaRPr>
        </a:p>
      </dgm:t>
    </dgm:pt>
    <dgm:pt modelId="{D2C4CB12-B6B0-4238-822B-EE1BCAFC6BB7}" type="sibTrans" cxnId="{6370682F-6350-4AB9-904E-58A1C0A02E84}">
      <dgm:prSet/>
      <dgm:spPr/>
      <dgm:t>
        <a:bodyPr/>
        <a:lstStyle/>
        <a:p>
          <a:endParaRPr lang="en-US" sz="1600" b="1">
            <a:solidFill>
              <a:srgbClr val="002060"/>
            </a:solidFill>
          </a:endParaRPr>
        </a:p>
      </dgm:t>
    </dgm:pt>
    <dgm:pt modelId="{CB9F970C-2969-4F2D-A242-190683D4DCF1}">
      <dgm:prSet phldrT="[Text]" custT="1"/>
      <dgm:spPr/>
      <dgm:t>
        <a:bodyPr/>
        <a:lstStyle/>
        <a:p>
          <a:r>
            <a:rPr lang="en-US" sz="1600" b="1" dirty="0" err="1" smtClean="0">
              <a:solidFill>
                <a:srgbClr val="002060"/>
              </a:solidFill>
            </a:rPr>
            <a:t>Asal</a:t>
          </a:r>
          <a:r>
            <a:rPr lang="en-US" sz="1600" b="1" dirty="0" smtClean="0">
              <a:solidFill>
                <a:srgbClr val="002060"/>
              </a:solidFill>
            </a:rPr>
            <a:t> </a:t>
          </a:r>
          <a:r>
            <a:rPr lang="en-US" sz="1600" b="1" dirty="0" err="1" smtClean="0">
              <a:solidFill>
                <a:srgbClr val="002060"/>
              </a:solidFill>
            </a:rPr>
            <a:t>timbulnya</a:t>
          </a:r>
          <a:r>
            <a:rPr lang="en-US" sz="1600" b="1" dirty="0" smtClean="0">
              <a:solidFill>
                <a:srgbClr val="002060"/>
              </a:solidFill>
            </a:rPr>
            <a:t> </a:t>
          </a:r>
          <a:r>
            <a:rPr lang="en-US" sz="1600" b="1" dirty="0" err="1" smtClean="0">
              <a:solidFill>
                <a:srgbClr val="002060"/>
              </a:solidFill>
            </a:rPr>
            <a:t>Inflasi</a:t>
          </a:r>
          <a:endParaRPr lang="en-US" sz="1600" b="1" dirty="0">
            <a:solidFill>
              <a:srgbClr val="002060"/>
            </a:solidFill>
          </a:endParaRPr>
        </a:p>
      </dgm:t>
    </dgm:pt>
    <dgm:pt modelId="{819401CF-758A-4393-8A08-85C6074987CC}" type="parTrans" cxnId="{75B221EE-B742-4690-ACDA-4C7D062F4BC8}">
      <dgm:prSet custT="1"/>
      <dgm:spPr/>
      <dgm:t>
        <a:bodyPr/>
        <a:lstStyle/>
        <a:p>
          <a:endParaRPr lang="en-US" sz="1600" b="1">
            <a:solidFill>
              <a:srgbClr val="002060"/>
            </a:solidFill>
          </a:endParaRPr>
        </a:p>
      </dgm:t>
    </dgm:pt>
    <dgm:pt modelId="{9E9A07F3-5AF8-4C45-A41F-27B58687BB0F}" type="sibTrans" cxnId="{75B221EE-B742-4690-ACDA-4C7D062F4BC8}">
      <dgm:prSet/>
      <dgm:spPr/>
      <dgm:t>
        <a:bodyPr/>
        <a:lstStyle/>
        <a:p>
          <a:endParaRPr lang="en-US" sz="1600" b="1">
            <a:solidFill>
              <a:srgbClr val="002060"/>
            </a:solidFill>
          </a:endParaRPr>
        </a:p>
      </dgm:t>
    </dgm:pt>
    <dgm:pt modelId="{4F2D3275-744A-4829-8635-3C90DE93D323}">
      <dgm:prSet phldrT="[Tex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berasal</a:t>
          </a:r>
          <a:r>
            <a:rPr lang="en-US" sz="1600" b="1" dirty="0" smtClean="0">
              <a:solidFill>
                <a:srgbClr val="002060"/>
              </a:solidFill>
            </a:rPr>
            <a:t> </a:t>
          </a:r>
          <a:r>
            <a:rPr lang="en-US" sz="1600" b="1" dirty="0" err="1" smtClean="0">
              <a:solidFill>
                <a:srgbClr val="002060"/>
              </a:solidFill>
            </a:rPr>
            <a:t>dalam</a:t>
          </a:r>
          <a:r>
            <a:rPr lang="en-US" sz="1600" b="1" dirty="0" smtClean="0">
              <a:solidFill>
                <a:srgbClr val="002060"/>
              </a:solidFill>
            </a:rPr>
            <a:t> </a:t>
          </a:r>
          <a:r>
            <a:rPr lang="en-US" sz="1600" b="1" dirty="0" err="1" smtClean="0">
              <a:solidFill>
                <a:srgbClr val="002060"/>
              </a:solidFill>
            </a:rPr>
            <a:t>Negeri</a:t>
          </a:r>
          <a:endParaRPr lang="en-US" sz="1600" b="1" dirty="0">
            <a:solidFill>
              <a:srgbClr val="002060"/>
            </a:solidFill>
          </a:endParaRPr>
        </a:p>
      </dgm:t>
    </dgm:pt>
    <dgm:pt modelId="{CA5036FF-09CB-45FB-88BD-C1EF260EA23F}" type="parTrans" cxnId="{0F2C4A95-72E4-4D4D-8652-195634F86866}">
      <dgm:prSet custT="1"/>
      <dgm:spPr/>
      <dgm:t>
        <a:bodyPr/>
        <a:lstStyle/>
        <a:p>
          <a:endParaRPr lang="en-US" sz="1600" b="1">
            <a:solidFill>
              <a:srgbClr val="002060"/>
            </a:solidFill>
          </a:endParaRPr>
        </a:p>
      </dgm:t>
    </dgm:pt>
    <dgm:pt modelId="{205CCE6A-AC76-4A5C-9483-8703DB7E505F}" type="sibTrans" cxnId="{0F2C4A95-72E4-4D4D-8652-195634F86866}">
      <dgm:prSet/>
      <dgm:spPr/>
      <dgm:t>
        <a:bodyPr/>
        <a:lstStyle/>
        <a:p>
          <a:endParaRPr lang="en-US" sz="1600" b="1">
            <a:solidFill>
              <a:srgbClr val="002060"/>
            </a:solidFill>
          </a:endParaRPr>
        </a:p>
      </dgm:t>
    </dgm:pt>
    <dgm:pt modelId="{068835A4-AAA6-4959-9B03-68890C691E94}">
      <dgm:prSet phldrT="[Tex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berasal</a:t>
          </a:r>
          <a:r>
            <a:rPr lang="en-US" sz="1600" b="1" dirty="0" smtClean="0">
              <a:solidFill>
                <a:srgbClr val="002060"/>
              </a:solidFill>
            </a:rPr>
            <a:t> </a:t>
          </a:r>
          <a:r>
            <a:rPr lang="en-US" sz="1600" b="1" dirty="0" err="1" smtClean="0">
              <a:solidFill>
                <a:srgbClr val="002060"/>
              </a:solidFill>
            </a:rPr>
            <a:t>dari</a:t>
          </a:r>
          <a:r>
            <a:rPr lang="en-US" sz="1600" b="1" dirty="0" smtClean="0">
              <a:solidFill>
                <a:srgbClr val="002060"/>
              </a:solidFill>
            </a:rPr>
            <a:t> </a:t>
          </a:r>
          <a:r>
            <a:rPr lang="en-US" sz="1600" b="1" dirty="0" err="1" smtClean="0">
              <a:solidFill>
                <a:srgbClr val="002060"/>
              </a:solidFill>
            </a:rPr>
            <a:t>luar</a:t>
          </a:r>
          <a:r>
            <a:rPr lang="en-US" sz="1600" b="1" dirty="0" smtClean="0">
              <a:solidFill>
                <a:srgbClr val="002060"/>
              </a:solidFill>
            </a:rPr>
            <a:t> </a:t>
          </a:r>
          <a:r>
            <a:rPr lang="en-US" sz="1600" b="1" dirty="0" err="1" smtClean="0">
              <a:solidFill>
                <a:srgbClr val="002060"/>
              </a:solidFill>
            </a:rPr>
            <a:t>negeri</a:t>
          </a:r>
          <a:r>
            <a:rPr lang="en-US" sz="1600" b="1" dirty="0" smtClean="0">
              <a:solidFill>
                <a:srgbClr val="002060"/>
              </a:solidFill>
            </a:rPr>
            <a:t> </a:t>
          </a:r>
          <a:endParaRPr lang="en-US" sz="1600" b="1" dirty="0">
            <a:solidFill>
              <a:srgbClr val="002060"/>
            </a:solidFill>
          </a:endParaRPr>
        </a:p>
      </dgm:t>
    </dgm:pt>
    <dgm:pt modelId="{DDAF1D6B-C079-4CF9-93C0-C836D968DD5C}" type="parTrans" cxnId="{05CA085B-821F-4766-A936-1D46F3F720F3}">
      <dgm:prSet custT="1"/>
      <dgm:spPr/>
      <dgm:t>
        <a:bodyPr/>
        <a:lstStyle/>
        <a:p>
          <a:endParaRPr lang="en-US" sz="1600" b="1">
            <a:solidFill>
              <a:srgbClr val="002060"/>
            </a:solidFill>
          </a:endParaRPr>
        </a:p>
      </dgm:t>
    </dgm:pt>
    <dgm:pt modelId="{A5A1FA7E-5CFF-486B-9FE3-ADC3DB2A3379}" type="sibTrans" cxnId="{05CA085B-821F-4766-A936-1D46F3F720F3}">
      <dgm:prSet/>
      <dgm:spPr/>
      <dgm:t>
        <a:bodyPr/>
        <a:lstStyle/>
        <a:p>
          <a:endParaRPr lang="en-US" sz="1600" b="1">
            <a:solidFill>
              <a:srgbClr val="002060"/>
            </a:solidFill>
          </a:endParaRPr>
        </a:p>
      </dgm:t>
    </dgm:pt>
    <dgm:pt modelId="{ADCE5D75-4FA2-4F9E-B1A4-BA03F8A0117D}">
      <dgm:prSet phldrT="[Text]" custT="1"/>
      <dgm:spPr/>
      <dgm:t>
        <a:bodyPr/>
        <a:lstStyle/>
        <a:p>
          <a:r>
            <a:rPr lang="en-US" sz="1600" b="1" dirty="0" err="1" smtClean="0">
              <a:solidFill>
                <a:srgbClr val="002060"/>
              </a:solidFill>
            </a:rPr>
            <a:t>cakupan</a:t>
          </a:r>
          <a:r>
            <a:rPr lang="en-US" sz="1600" b="1" dirty="0" smtClean="0">
              <a:solidFill>
                <a:srgbClr val="002060"/>
              </a:solidFill>
            </a:rPr>
            <a:t> </a:t>
          </a:r>
          <a:r>
            <a:rPr lang="en-US" sz="1600" b="1" dirty="0" err="1" smtClean="0">
              <a:solidFill>
                <a:srgbClr val="002060"/>
              </a:solidFill>
            </a:rPr>
            <a:t>pengaruh</a:t>
          </a:r>
          <a:r>
            <a:rPr lang="en-US" sz="1600" b="1" dirty="0" smtClean="0">
              <a:solidFill>
                <a:srgbClr val="002060"/>
              </a:solidFill>
            </a:rPr>
            <a:t> </a:t>
          </a:r>
          <a:r>
            <a:rPr lang="en-US" sz="1600" b="1" dirty="0" err="1" smtClean="0">
              <a:solidFill>
                <a:srgbClr val="002060"/>
              </a:solidFill>
            </a:rPr>
            <a:t>kenaikan</a:t>
          </a:r>
          <a:r>
            <a:rPr lang="en-US" sz="1600" b="1" dirty="0" smtClean="0">
              <a:solidFill>
                <a:srgbClr val="002060"/>
              </a:solidFill>
            </a:rPr>
            <a:t> </a:t>
          </a:r>
          <a:r>
            <a:rPr lang="en-US" sz="1600" b="1" dirty="0" err="1" smtClean="0">
              <a:solidFill>
                <a:srgbClr val="002060"/>
              </a:solidFill>
            </a:rPr>
            <a:t>harga</a:t>
          </a:r>
          <a:endParaRPr lang="en-US" sz="1600" b="1" dirty="0">
            <a:solidFill>
              <a:srgbClr val="002060"/>
            </a:solidFill>
          </a:endParaRPr>
        </a:p>
      </dgm:t>
    </dgm:pt>
    <dgm:pt modelId="{8CB34134-C8D7-42B8-94C0-5F9DD36F06AD}" type="parTrans" cxnId="{0213EB2F-D770-46AC-84A3-4D76591613C1}">
      <dgm:prSet custT="1"/>
      <dgm:spPr/>
      <dgm:t>
        <a:bodyPr/>
        <a:lstStyle/>
        <a:p>
          <a:endParaRPr lang="en-US" sz="1600" b="1">
            <a:solidFill>
              <a:srgbClr val="002060"/>
            </a:solidFill>
          </a:endParaRPr>
        </a:p>
      </dgm:t>
    </dgm:pt>
    <dgm:pt modelId="{74FFBA40-F51C-45B8-9342-A959435A77A5}" type="sibTrans" cxnId="{0213EB2F-D770-46AC-84A3-4D76591613C1}">
      <dgm:prSet/>
      <dgm:spPr/>
      <dgm:t>
        <a:bodyPr/>
        <a:lstStyle/>
        <a:p>
          <a:endParaRPr lang="en-US" sz="1600" b="1">
            <a:solidFill>
              <a:srgbClr val="002060"/>
            </a:solidFill>
          </a:endParaRPr>
        </a:p>
      </dgm:t>
    </dgm:pt>
    <dgm:pt modelId="{FF398120-C402-4B18-834B-2555C48F18D0}">
      <dgm:prSet phldrT="[Tex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tertutup</a:t>
          </a:r>
          <a:endParaRPr lang="en-US" sz="1600" b="1" dirty="0">
            <a:solidFill>
              <a:srgbClr val="002060"/>
            </a:solidFill>
          </a:endParaRPr>
        </a:p>
      </dgm:t>
    </dgm:pt>
    <dgm:pt modelId="{FB97167C-CF02-458F-92A5-ABB40D480A37}" type="parTrans" cxnId="{F7D3ADB7-CA74-4B2D-ADE7-3078ADA4B2C8}">
      <dgm:prSet custT="1"/>
      <dgm:spPr/>
      <dgm:t>
        <a:bodyPr/>
        <a:lstStyle/>
        <a:p>
          <a:endParaRPr lang="en-US" sz="1600" b="1">
            <a:solidFill>
              <a:srgbClr val="002060"/>
            </a:solidFill>
          </a:endParaRPr>
        </a:p>
      </dgm:t>
    </dgm:pt>
    <dgm:pt modelId="{A13B69B9-2AC7-41D4-A5EA-0CB4ED06E368}" type="sibTrans" cxnId="{F7D3ADB7-CA74-4B2D-ADE7-3078ADA4B2C8}">
      <dgm:prSet/>
      <dgm:spPr/>
      <dgm:t>
        <a:bodyPr/>
        <a:lstStyle/>
        <a:p>
          <a:endParaRPr lang="en-US" sz="1600" b="1">
            <a:solidFill>
              <a:srgbClr val="002060"/>
            </a:solidFill>
          </a:endParaRPr>
        </a:p>
      </dgm:t>
    </dgm:pt>
    <dgm:pt modelId="{E154136F-480A-4661-9D6A-ADD575F8CD00}">
      <dgm:prSe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Ringan</a:t>
          </a:r>
          <a:endParaRPr lang="en-US" sz="1600" b="1" dirty="0">
            <a:solidFill>
              <a:srgbClr val="002060"/>
            </a:solidFill>
          </a:endParaRPr>
        </a:p>
      </dgm:t>
    </dgm:pt>
    <dgm:pt modelId="{6DF13CAE-F8F6-485B-A9E6-F460564EF48B}" type="parTrans" cxnId="{F8522B88-EF5A-4989-BFF3-AFC48E2B74AC}">
      <dgm:prSet custT="1"/>
      <dgm:spPr/>
      <dgm:t>
        <a:bodyPr/>
        <a:lstStyle/>
        <a:p>
          <a:endParaRPr lang="en-US" sz="1600" b="1">
            <a:solidFill>
              <a:srgbClr val="002060"/>
            </a:solidFill>
          </a:endParaRPr>
        </a:p>
      </dgm:t>
    </dgm:pt>
    <dgm:pt modelId="{732A2586-A5CD-4ABA-B68F-CF4CBB8B5F34}" type="sibTrans" cxnId="{F8522B88-EF5A-4989-BFF3-AFC48E2B74AC}">
      <dgm:prSet/>
      <dgm:spPr/>
      <dgm:t>
        <a:bodyPr/>
        <a:lstStyle/>
        <a:p>
          <a:endParaRPr lang="en-US" sz="1600" b="1">
            <a:solidFill>
              <a:srgbClr val="002060"/>
            </a:solidFill>
          </a:endParaRPr>
        </a:p>
      </dgm:t>
    </dgm:pt>
    <dgm:pt modelId="{0C8C17BE-8D11-4AB4-A2A0-6E6BF5CB9650}">
      <dgm:prSet custT="1"/>
      <dgm:spPr/>
      <dgm:t>
        <a:bodyPr/>
        <a:lstStyle/>
        <a:p>
          <a:r>
            <a:rPr lang="en-US" sz="1600" b="1" dirty="0" err="1" smtClean="0">
              <a:solidFill>
                <a:srgbClr val="002060"/>
              </a:solidFill>
            </a:rPr>
            <a:t>Inflasi</a:t>
          </a:r>
          <a:r>
            <a:rPr lang="en-US" sz="1600" b="1" dirty="0" smtClean="0">
              <a:solidFill>
                <a:srgbClr val="002060"/>
              </a:solidFill>
            </a:rPr>
            <a:t> Terbuka</a:t>
          </a:r>
          <a:endParaRPr lang="en-US" sz="1600" b="1" dirty="0">
            <a:solidFill>
              <a:srgbClr val="002060"/>
            </a:solidFill>
          </a:endParaRPr>
        </a:p>
      </dgm:t>
    </dgm:pt>
    <dgm:pt modelId="{A2640B30-A418-4B90-9EF9-CFA6BC054D49}" type="parTrans" cxnId="{676C0BEF-B53F-46C1-AC7A-3C1F3CEA954A}">
      <dgm:prSet custT="1"/>
      <dgm:spPr/>
      <dgm:t>
        <a:bodyPr/>
        <a:lstStyle/>
        <a:p>
          <a:endParaRPr lang="en-US" sz="1600" b="1">
            <a:solidFill>
              <a:srgbClr val="002060"/>
            </a:solidFill>
          </a:endParaRPr>
        </a:p>
      </dgm:t>
    </dgm:pt>
    <dgm:pt modelId="{9D12DFAE-C0E8-4DA9-864D-98E95444B0BA}" type="sibTrans" cxnId="{676C0BEF-B53F-46C1-AC7A-3C1F3CEA954A}">
      <dgm:prSet/>
      <dgm:spPr/>
      <dgm:t>
        <a:bodyPr/>
        <a:lstStyle/>
        <a:p>
          <a:endParaRPr lang="en-US" sz="1600" b="1">
            <a:solidFill>
              <a:srgbClr val="002060"/>
            </a:solidFill>
          </a:endParaRPr>
        </a:p>
      </dgm:t>
    </dgm:pt>
    <dgm:pt modelId="{B6E97189-5D61-4D0D-A4E7-DD74A6513700}">
      <dgm:prSet custT="1"/>
      <dgm:spPr/>
      <dgm:t>
        <a:bodyPr/>
        <a:lstStyle/>
        <a:p>
          <a:r>
            <a:rPr lang="en-US" sz="1600" b="1" dirty="0" err="1" smtClean="0">
              <a:solidFill>
                <a:srgbClr val="002060"/>
              </a:solidFill>
            </a:rPr>
            <a:t>Inflasi</a:t>
          </a:r>
          <a:r>
            <a:rPr lang="en-US" sz="1600" b="1" dirty="0" smtClean="0">
              <a:solidFill>
                <a:srgbClr val="002060"/>
              </a:solidFill>
            </a:rPr>
            <a:t> yang </a:t>
          </a:r>
          <a:r>
            <a:rPr lang="en-US" sz="1600" b="1" dirty="0" err="1" smtClean="0">
              <a:solidFill>
                <a:srgbClr val="002060"/>
              </a:solidFill>
            </a:rPr>
            <a:t>tak</a:t>
          </a:r>
          <a:r>
            <a:rPr lang="en-US" sz="1600" b="1" dirty="0" smtClean="0">
              <a:solidFill>
                <a:srgbClr val="002060"/>
              </a:solidFill>
            </a:rPr>
            <a:t> </a:t>
          </a:r>
          <a:r>
            <a:rPr lang="en-US" sz="1600" b="1" dirty="0" err="1" smtClean="0">
              <a:solidFill>
                <a:srgbClr val="002060"/>
              </a:solidFill>
            </a:rPr>
            <a:t>terkendali</a:t>
          </a:r>
          <a:endParaRPr lang="en-US" sz="1600" b="1" dirty="0">
            <a:solidFill>
              <a:srgbClr val="002060"/>
            </a:solidFill>
          </a:endParaRPr>
        </a:p>
      </dgm:t>
    </dgm:pt>
    <dgm:pt modelId="{7D1DA055-DCC5-4C34-A5ED-CB7FE6AB2F89}" type="parTrans" cxnId="{0F7A506D-3929-49A7-B882-FD6C7CA7335E}">
      <dgm:prSet custT="1"/>
      <dgm:spPr/>
      <dgm:t>
        <a:bodyPr/>
        <a:lstStyle/>
        <a:p>
          <a:endParaRPr lang="en-US" sz="1600" b="1">
            <a:solidFill>
              <a:srgbClr val="002060"/>
            </a:solidFill>
          </a:endParaRPr>
        </a:p>
      </dgm:t>
    </dgm:pt>
    <dgm:pt modelId="{D235CA8C-C366-4296-A387-010BE55BBCFA}" type="sibTrans" cxnId="{0F7A506D-3929-49A7-B882-FD6C7CA7335E}">
      <dgm:prSet/>
      <dgm:spPr/>
      <dgm:t>
        <a:bodyPr/>
        <a:lstStyle/>
        <a:p>
          <a:endParaRPr lang="en-US" sz="1600" b="1">
            <a:solidFill>
              <a:srgbClr val="002060"/>
            </a:solidFill>
          </a:endParaRPr>
        </a:p>
      </dgm:t>
    </dgm:pt>
    <dgm:pt modelId="{D19CAEA1-1D15-44BC-8965-C548769F2AD6}">
      <dgm:prSet custT="1"/>
      <dgm:spPr/>
      <dgm:t>
        <a:bodyPr/>
        <a:lstStyle/>
        <a:p>
          <a:r>
            <a:rPr lang="en-US" sz="1600" b="1" dirty="0" err="1" smtClean="0">
              <a:solidFill>
                <a:srgbClr val="002060"/>
              </a:solidFill>
            </a:rPr>
            <a:t>Parah</a:t>
          </a:r>
          <a:r>
            <a:rPr lang="en-US" sz="1600" b="1" dirty="0" smtClean="0">
              <a:solidFill>
                <a:srgbClr val="002060"/>
              </a:solidFill>
            </a:rPr>
            <a:t> </a:t>
          </a:r>
          <a:r>
            <a:rPr lang="en-US" sz="1600" b="1" dirty="0" err="1" smtClean="0">
              <a:solidFill>
                <a:srgbClr val="002060"/>
              </a:solidFill>
            </a:rPr>
            <a:t>tidaknya</a:t>
          </a:r>
          <a:r>
            <a:rPr lang="en-US" sz="1600" b="1" dirty="0" smtClean="0">
              <a:solidFill>
                <a:srgbClr val="002060"/>
              </a:solidFill>
            </a:rPr>
            <a:t> </a:t>
          </a:r>
          <a:r>
            <a:rPr lang="en-US" sz="1600" b="1" dirty="0" err="1" smtClean="0">
              <a:solidFill>
                <a:srgbClr val="002060"/>
              </a:solidFill>
            </a:rPr>
            <a:t>Inflasi</a:t>
          </a:r>
          <a:endParaRPr lang="en-US" sz="1600" b="1" dirty="0">
            <a:solidFill>
              <a:srgbClr val="002060"/>
            </a:solidFill>
          </a:endParaRPr>
        </a:p>
      </dgm:t>
    </dgm:pt>
    <dgm:pt modelId="{E545313F-F76E-4B49-A96C-334018EC3CDF}" type="parTrans" cxnId="{B9E830EF-6F7B-44E8-B805-6E4B96C5F41D}">
      <dgm:prSet custT="1"/>
      <dgm:spPr/>
      <dgm:t>
        <a:bodyPr/>
        <a:lstStyle/>
        <a:p>
          <a:endParaRPr lang="en-US" sz="1600" b="1">
            <a:solidFill>
              <a:srgbClr val="002060"/>
            </a:solidFill>
          </a:endParaRPr>
        </a:p>
      </dgm:t>
    </dgm:pt>
    <dgm:pt modelId="{2E130E6C-B87F-497C-B287-3F16937BC40C}" type="sibTrans" cxnId="{B9E830EF-6F7B-44E8-B805-6E4B96C5F41D}">
      <dgm:prSet/>
      <dgm:spPr/>
      <dgm:t>
        <a:bodyPr/>
        <a:lstStyle/>
        <a:p>
          <a:endParaRPr lang="en-US" sz="1600" b="1">
            <a:solidFill>
              <a:srgbClr val="002060"/>
            </a:solidFill>
          </a:endParaRPr>
        </a:p>
      </dgm:t>
    </dgm:pt>
    <dgm:pt modelId="{15E46705-F8D3-46C7-9447-7D3C7F7BF5B4}">
      <dgm:prSe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Sedang</a:t>
          </a:r>
          <a:endParaRPr lang="en-US" sz="1600" b="1" dirty="0">
            <a:solidFill>
              <a:srgbClr val="002060"/>
            </a:solidFill>
          </a:endParaRPr>
        </a:p>
      </dgm:t>
    </dgm:pt>
    <dgm:pt modelId="{D854DC8E-FF63-423A-8F49-EF0F0E8DCB67}" type="parTrans" cxnId="{E9C610A7-E81F-426D-8524-F7D540925B8A}">
      <dgm:prSet custT="1"/>
      <dgm:spPr/>
      <dgm:t>
        <a:bodyPr/>
        <a:lstStyle/>
        <a:p>
          <a:endParaRPr lang="en-US" sz="1600" b="1">
            <a:solidFill>
              <a:srgbClr val="002060"/>
            </a:solidFill>
          </a:endParaRPr>
        </a:p>
      </dgm:t>
    </dgm:pt>
    <dgm:pt modelId="{56F1DB4F-3141-4FD7-88A0-163DE5F77622}" type="sibTrans" cxnId="{E9C610A7-E81F-426D-8524-F7D540925B8A}">
      <dgm:prSet/>
      <dgm:spPr/>
      <dgm:t>
        <a:bodyPr/>
        <a:lstStyle/>
        <a:p>
          <a:endParaRPr lang="en-US" sz="1600" b="1">
            <a:solidFill>
              <a:srgbClr val="002060"/>
            </a:solidFill>
          </a:endParaRPr>
        </a:p>
      </dgm:t>
    </dgm:pt>
    <dgm:pt modelId="{A6F8FFA2-5145-4F08-9C83-CE3768129D04}">
      <dgm:prSe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Berat</a:t>
          </a:r>
          <a:endParaRPr lang="en-US" sz="1600" b="1" dirty="0">
            <a:solidFill>
              <a:srgbClr val="002060"/>
            </a:solidFill>
          </a:endParaRPr>
        </a:p>
      </dgm:t>
    </dgm:pt>
    <dgm:pt modelId="{8773C5F1-92F7-4365-8051-FDC6A69836ED}" type="parTrans" cxnId="{856D5910-FBDE-4F12-AD9D-0B79D73D34A2}">
      <dgm:prSet custT="1"/>
      <dgm:spPr/>
      <dgm:t>
        <a:bodyPr/>
        <a:lstStyle/>
        <a:p>
          <a:endParaRPr lang="en-US" sz="1600" b="1">
            <a:solidFill>
              <a:srgbClr val="002060"/>
            </a:solidFill>
          </a:endParaRPr>
        </a:p>
      </dgm:t>
    </dgm:pt>
    <dgm:pt modelId="{AC9E08C7-5336-476B-8E08-0916E1E95A8E}" type="sibTrans" cxnId="{856D5910-FBDE-4F12-AD9D-0B79D73D34A2}">
      <dgm:prSet/>
      <dgm:spPr/>
      <dgm:t>
        <a:bodyPr/>
        <a:lstStyle/>
        <a:p>
          <a:endParaRPr lang="en-US" sz="1600" b="1">
            <a:solidFill>
              <a:srgbClr val="002060"/>
            </a:solidFill>
          </a:endParaRPr>
        </a:p>
      </dgm:t>
    </dgm:pt>
    <dgm:pt modelId="{D830DB33-4236-455A-8408-DEC0E10D23DD}">
      <dgm:prSet custT="1"/>
      <dgm:spPr/>
      <dgm:t>
        <a:bodyPr/>
        <a:lstStyle/>
        <a:p>
          <a:r>
            <a:rPr lang="en-US" sz="1600" b="1" dirty="0" err="1" smtClean="0">
              <a:solidFill>
                <a:srgbClr val="002060"/>
              </a:solidFill>
            </a:rPr>
            <a:t>Inflasi</a:t>
          </a:r>
          <a:r>
            <a:rPr lang="en-US" sz="1600" b="1" dirty="0" smtClean="0">
              <a:solidFill>
                <a:srgbClr val="002060"/>
              </a:solidFill>
            </a:rPr>
            <a:t> </a:t>
          </a:r>
          <a:r>
            <a:rPr lang="en-US" sz="1600" b="1" dirty="0" err="1" smtClean="0">
              <a:solidFill>
                <a:srgbClr val="002060"/>
              </a:solidFill>
            </a:rPr>
            <a:t>tidak</a:t>
          </a:r>
          <a:r>
            <a:rPr lang="en-US" sz="1600" b="1" dirty="0" smtClean="0">
              <a:solidFill>
                <a:srgbClr val="002060"/>
              </a:solidFill>
            </a:rPr>
            <a:t> </a:t>
          </a:r>
          <a:r>
            <a:rPr lang="en-US" sz="1600" b="1" dirty="0" err="1" smtClean="0">
              <a:solidFill>
                <a:srgbClr val="002060"/>
              </a:solidFill>
            </a:rPr>
            <a:t>terkendali</a:t>
          </a:r>
          <a:endParaRPr lang="en-US" sz="1600" b="1" dirty="0">
            <a:solidFill>
              <a:srgbClr val="002060"/>
            </a:solidFill>
          </a:endParaRPr>
        </a:p>
      </dgm:t>
    </dgm:pt>
    <dgm:pt modelId="{5082F655-452A-402A-A446-FA04E544584E}" type="parTrans" cxnId="{3F4B0DD6-D325-4B0B-93E8-ECFF0CB41B87}">
      <dgm:prSet custT="1"/>
      <dgm:spPr/>
      <dgm:t>
        <a:bodyPr/>
        <a:lstStyle/>
        <a:p>
          <a:endParaRPr lang="en-US" sz="1600" b="1">
            <a:solidFill>
              <a:srgbClr val="002060"/>
            </a:solidFill>
          </a:endParaRPr>
        </a:p>
      </dgm:t>
    </dgm:pt>
    <dgm:pt modelId="{7051DF73-3C40-4566-A725-542833A7C606}" type="sibTrans" cxnId="{3F4B0DD6-D325-4B0B-93E8-ECFF0CB41B87}">
      <dgm:prSet/>
      <dgm:spPr/>
      <dgm:t>
        <a:bodyPr/>
        <a:lstStyle/>
        <a:p>
          <a:endParaRPr lang="en-US" sz="1600" b="1">
            <a:solidFill>
              <a:srgbClr val="002060"/>
            </a:solidFill>
          </a:endParaRPr>
        </a:p>
      </dgm:t>
    </dgm:pt>
    <dgm:pt modelId="{6E92DCDE-55B2-41FA-8936-DA5189D48BFC}">
      <dgm:prSet custT="1"/>
      <dgm:spPr/>
      <dgm:t>
        <a:bodyPr/>
        <a:lstStyle/>
        <a:p>
          <a:r>
            <a:rPr lang="en-US" sz="1600" b="1" dirty="0" err="1" smtClean="0">
              <a:solidFill>
                <a:srgbClr val="002060"/>
              </a:solidFill>
            </a:rPr>
            <a:t>Contoh</a:t>
          </a:r>
          <a:r>
            <a:rPr lang="en-US" sz="1600" b="1" dirty="0" smtClean="0">
              <a:solidFill>
                <a:srgbClr val="002060"/>
              </a:solidFill>
            </a:rPr>
            <a:t>: </a:t>
          </a:r>
          <a:r>
            <a:rPr lang="en-US" sz="1600" b="1" dirty="0" err="1" smtClean="0">
              <a:solidFill>
                <a:srgbClr val="002060"/>
              </a:solidFill>
            </a:rPr>
            <a:t>defisitnya</a:t>
          </a:r>
          <a:r>
            <a:rPr lang="en-US" sz="1600" b="1" dirty="0" smtClean="0">
              <a:solidFill>
                <a:srgbClr val="002060"/>
              </a:solidFill>
            </a:rPr>
            <a:t> </a:t>
          </a:r>
          <a:r>
            <a:rPr lang="en-US" sz="1600" b="1" dirty="0" err="1" smtClean="0">
              <a:solidFill>
                <a:srgbClr val="002060"/>
              </a:solidFill>
            </a:rPr>
            <a:t>anggaran</a:t>
          </a:r>
          <a:r>
            <a:rPr lang="en-US" sz="1600" b="1" dirty="0" smtClean="0">
              <a:solidFill>
                <a:srgbClr val="002060"/>
              </a:solidFill>
            </a:rPr>
            <a:t>, </a:t>
          </a:r>
          <a:r>
            <a:rPr lang="en-US" sz="1600" b="1" dirty="0" err="1" smtClean="0">
              <a:solidFill>
                <a:srgbClr val="002060"/>
              </a:solidFill>
            </a:rPr>
            <a:t>bencana</a:t>
          </a:r>
          <a:endParaRPr lang="en-US" sz="1600" b="1" dirty="0">
            <a:solidFill>
              <a:srgbClr val="002060"/>
            </a:solidFill>
          </a:endParaRPr>
        </a:p>
      </dgm:t>
    </dgm:pt>
    <dgm:pt modelId="{F45FD185-1D55-4BD4-B422-3B83A28A0271}" type="parTrans" cxnId="{3E3C28F6-BFD5-4E47-8747-DCA197EC796D}">
      <dgm:prSet custT="1"/>
      <dgm:spPr/>
      <dgm:t>
        <a:bodyPr/>
        <a:lstStyle/>
        <a:p>
          <a:endParaRPr lang="en-US" sz="1600" b="1">
            <a:solidFill>
              <a:srgbClr val="002060"/>
            </a:solidFill>
          </a:endParaRPr>
        </a:p>
      </dgm:t>
    </dgm:pt>
    <dgm:pt modelId="{46348F9D-7A48-46BF-8301-122698426FA3}" type="sibTrans" cxnId="{3E3C28F6-BFD5-4E47-8747-DCA197EC796D}">
      <dgm:prSet/>
      <dgm:spPr/>
      <dgm:t>
        <a:bodyPr/>
        <a:lstStyle/>
        <a:p>
          <a:endParaRPr lang="en-US" sz="1600" b="1">
            <a:solidFill>
              <a:srgbClr val="002060"/>
            </a:solidFill>
          </a:endParaRPr>
        </a:p>
      </dgm:t>
    </dgm:pt>
    <dgm:pt modelId="{28D9B065-32DD-4BCF-BA60-4E261A434205}">
      <dgm:prSet custT="1"/>
      <dgm:spPr/>
      <dgm:t>
        <a:bodyPr/>
        <a:lstStyle/>
        <a:p>
          <a:r>
            <a:rPr lang="en-US" sz="1600" b="1" dirty="0" err="1" smtClean="0">
              <a:solidFill>
                <a:srgbClr val="002060"/>
              </a:solidFill>
            </a:rPr>
            <a:t>Kenaikan</a:t>
          </a:r>
          <a:r>
            <a:rPr lang="en-US" sz="1600" b="1" dirty="0" smtClean="0">
              <a:solidFill>
                <a:srgbClr val="002060"/>
              </a:solidFill>
            </a:rPr>
            <a:t> </a:t>
          </a:r>
          <a:r>
            <a:rPr lang="en-US" sz="1600" b="1" dirty="0" err="1" smtClean="0">
              <a:solidFill>
                <a:srgbClr val="002060"/>
              </a:solidFill>
            </a:rPr>
            <a:t>harga</a:t>
          </a:r>
          <a:r>
            <a:rPr lang="en-US" sz="1600" b="1" dirty="0" smtClean="0">
              <a:solidFill>
                <a:srgbClr val="002060"/>
              </a:solidFill>
            </a:rPr>
            <a:t> </a:t>
          </a:r>
          <a:r>
            <a:rPr lang="en-US" sz="1600" b="1" dirty="0" err="1" smtClean="0">
              <a:solidFill>
                <a:srgbClr val="002060"/>
              </a:solidFill>
            </a:rPr>
            <a:t>minyak</a:t>
          </a:r>
          <a:r>
            <a:rPr lang="en-US" sz="1600" b="1" dirty="0" smtClean="0">
              <a:solidFill>
                <a:srgbClr val="002060"/>
              </a:solidFill>
            </a:rPr>
            <a:t> </a:t>
          </a:r>
          <a:r>
            <a:rPr lang="en-US" sz="1600" b="1" dirty="0" err="1" smtClean="0">
              <a:solidFill>
                <a:srgbClr val="002060"/>
              </a:solidFill>
            </a:rPr>
            <a:t>dunia</a:t>
          </a:r>
          <a:r>
            <a:rPr lang="en-US" sz="1600" b="1" dirty="0" smtClean="0">
              <a:solidFill>
                <a:srgbClr val="002060"/>
              </a:solidFill>
            </a:rPr>
            <a:t>, </a:t>
          </a:r>
          <a:r>
            <a:rPr lang="en-US" sz="1600" b="1" dirty="0" err="1" smtClean="0">
              <a:solidFill>
                <a:srgbClr val="002060"/>
              </a:solidFill>
            </a:rPr>
            <a:t>Biaya</a:t>
          </a:r>
          <a:r>
            <a:rPr lang="en-US" sz="1600" b="1" dirty="0" smtClean="0">
              <a:solidFill>
                <a:srgbClr val="002060"/>
              </a:solidFill>
            </a:rPr>
            <a:t> </a:t>
          </a:r>
          <a:r>
            <a:rPr lang="en-US" sz="1600" b="1" dirty="0" err="1" smtClean="0">
              <a:solidFill>
                <a:srgbClr val="002060"/>
              </a:solidFill>
            </a:rPr>
            <a:t>produksi</a:t>
          </a:r>
          <a:r>
            <a:rPr lang="en-US" sz="1600" b="1" dirty="0" smtClean="0">
              <a:solidFill>
                <a:srgbClr val="002060"/>
              </a:solidFill>
            </a:rPr>
            <a:t> </a:t>
          </a:r>
          <a:r>
            <a:rPr lang="en-US" sz="1600" b="1" dirty="0" err="1" smtClean="0">
              <a:solidFill>
                <a:srgbClr val="002060"/>
              </a:solidFill>
            </a:rPr>
            <a:t>di</a:t>
          </a:r>
          <a:r>
            <a:rPr lang="en-US" sz="1600" b="1" dirty="0" smtClean="0">
              <a:solidFill>
                <a:srgbClr val="002060"/>
              </a:solidFill>
            </a:rPr>
            <a:t> </a:t>
          </a:r>
          <a:r>
            <a:rPr lang="en-US" sz="1600" b="1" dirty="0" err="1" smtClean="0">
              <a:solidFill>
                <a:srgbClr val="002060"/>
              </a:solidFill>
            </a:rPr>
            <a:t>luar</a:t>
          </a:r>
          <a:r>
            <a:rPr lang="en-US" sz="1600" b="1" dirty="0" smtClean="0">
              <a:solidFill>
                <a:srgbClr val="002060"/>
              </a:solidFill>
            </a:rPr>
            <a:t> </a:t>
          </a:r>
          <a:r>
            <a:rPr lang="en-US" sz="1600" b="1" dirty="0" err="1" smtClean="0">
              <a:solidFill>
                <a:srgbClr val="002060"/>
              </a:solidFill>
            </a:rPr>
            <a:t>negeri</a:t>
          </a:r>
          <a:r>
            <a:rPr lang="en-US" sz="1600" b="1" dirty="0" smtClean="0">
              <a:solidFill>
                <a:srgbClr val="002060"/>
              </a:solidFill>
            </a:rPr>
            <a:t> </a:t>
          </a:r>
          <a:r>
            <a:rPr lang="en-US" sz="1600" b="1" dirty="0" err="1" smtClean="0">
              <a:solidFill>
                <a:srgbClr val="002060"/>
              </a:solidFill>
            </a:rPr>
            <a:t>dan</a:t>
          </a:r>
          <a:r>
            <a:rPr lang="en-US" sz="1600" b="1" dirty="0" smtClean="0">
              <a:solidFill>
                <a:srgbClr val="002060"/>
              </a:solidFill>
            </a:rPr>
            <a:t> </a:t>
          </a:r>
          <a:r>
            <a:rPr lang="en-US" sz="1600" b="1" dirty="0" err="1" smtClean="0">
              <a:solidFill>
                <a:srgbClr val="002060"/>
              </a:solidFill>
            </a:rPr>
            <a:t>tarif</a:t>
          </a:r>
          <a:r>
            <a:rPr lang="en-US" sz="1600" b="1" dirty="0" smtClean="0">
              <a:solidFill>
                <a:srgbClr val="002060"/>
              </a:solidFill>
            </a:rPr>
            <a:t> </a:t>
          </a:r>
          <a:r>
            <a:rPr lang="en-US" sz="1600" b="1" dirty="0" err="1" smtClean="0">
              <a:solidFill>
                <a:srgbClr val="002060"/>
              </a:solidFill>
            </a:rPr>
            <a:t>impor</a:t>
          </a:r>
          <a:r>
            <a:rPr lang="en-US" sz="1600" b="1" dirty="0" smtClean="0">
              <a:solidFill>
                <a:srgbClr val="002060"/>
              </a:solidFill>
            </a:rPr>
            <a:t> </a:t>
          </a:r>
          <a:r>
            <a:rPr lang="en-US" sz="1600" b="1" dirty="0" err="1" smtClean="0">
              <a:solidFill>
                <a:srgbClr val="002060"/>
              </a:solidFill>
            </a:rPr>
            <a:t>tinggi</a:t>
          </a:r>
          <a:endParaRPr lang="en-US" sz="1600" b="1" dirty="0">
            <a:solidFill>
              <a:srgbClr val="002060"/>
            </a:solidFill>
          </a:endParaRPr>
        </a:p>
      </dgm:t>
    </dgm:pt>
    <dgm:pt modelId="{32CFCA4F-DCC1-495F-A639-11E2AD5A554F}" type="parTrans" cxnId="{F43519F6-15D2-464F-B457-8A2D0B5D1F70}">
      <dgm:prSet custT="1"/>
      <dgm:spPr/>
      <dgm:t>
        <a:bodyPr/>
        <a:lstStyle/>
        <a:p>
          <a:endParaRPr lang="en-US" sz="1600" b="1">
            <a:solidFill>
              <a:srgbClr val="002060"/>
            </a:solidFill>
          </a:endParaRPr>
        </a:p>
      </dgm:t>
    </dgm:pt>
    <dgm:pt modelId="{4A5AC0BB-D8D2-4044-90BB-A403FB8E999B}" type="sibTrans" cxnId="{F43519F6-15D2-464F-B457-8A2D0B5D1F70}">
      <dgm:prSet/>
      <dgm:spPr/>
      <dgm:t>
        <a:bodyPr/>
        <a:lstStyle/>
        <a:p>
          <a:endParaRPr lang="en-US" sz="1600" b="1">
            <a:solidFill>
              <a:srgbClr val="002060"/>
            </a:solidFill>
          </a:endParaRPr>
        </a:p>
      </dgm:t>
    </dgm:pt>
    <dgm:pt modelId="{1920A80E-5E4B-4535-A629-D47934A28678}">
      <dgm:prSet custT="1"/>
      <dgm:spPr/>
      <dgm:t>
        <a:bodyPr/>
        <a:lstStyle/>
        <a:p>
          <a:r>
            <a:rPr lang="en-US" sz="1600" b="1" dirty="0" err="1" smtClean="0">
              <a:solidFill>
                <a:srgbClr val="002060"/>
              </a:solidFill>
            </a:rPr>
            <a:t>Kenaikan</a:t>
          </a:r>
          <a:r>
            <a:rPr lang="en-US" sz="1600" b="1" dirty="0" smtClean="0">
              <a:solidFill>
                <a:srgbClr val="002060"/>
              </a:solidFill>
            </a:rPr>
            <a:t> </a:t>
          </a:r>
          <a:r>
            <a:rPr lang="en-US" sz="1600" b="1" dirty="0" err="1" smtClean="0">
              <a:solidFill>
                <a:srgbClr val="002060"/>
              </a:solidFill>
            </a:rPr>
            <a:t>harga</a:t>
          </a:r>
          <a:r>
            <a:rPr lang="en-US" sz="1600" b="1" dirty="0" smtClean="0">
              <a:solidFill>
                <a:srgbClr val="002060"/>
              </a:solidFill>
            </a:rPr>
            <a:t> </a:t>
          </a:r>
          <a:r>
            <a:rPr lang="en-US" sz="1600" b="1" dirty="0" err="1" smtClean="0">
              <a:solidFill>
                <a:srgbClr val="002060"/>
              </a:solidFill>
            </a:rPr>
            <a:t>beberapa</a:t>
          </a:r>
          <a:r>
            <a:rPr lang="en-US" sz="1600" b="1" dirty="0" smtClean="0">
              <a:solidFill>
                <a:srgbClr val="002060"/>
              </a:solidFill>
            </a:rPr>
            <a:t> </a:t>
          </a:r>
          <a:r>
            <a:rPr lang="en-US" sz="1600" b="1" dirty="0" err="1" smtClean="0">
              <a:solidFill>
                <a:srgbClr val="002060"/>
              </a:solidFill>
            </a:rPr>
            <a:t>barang</a:t>
          </a:r>
          <a:r>
            <a:rPr lang="en-US" sz="1600" b="1" dirty="0" smtClean="0">
              <a:solidFill>
                <a:srgbClr val="002060"/>
              </a:solidFill>
            </a:rPr>
            <a:t> </a:t>
          </a:r>
          <a:r>
            <a:rPr lang="en-US" sz="1600" b="1" dirty="0" err="1" smtClean="0">
              <a:solidFill>
                <a:srgbClr val="002060"/>
              </a:solidFill>
            </a:rPr>
            <a:t>tertentu</a:t>
          </a:r>
          <a:endParaRPr lang="en-US" sz="1600" b="1" dirty="0">
            <a:solidFill>
              <a:srgbClr val="002060"/>
            </a:solidFill>
          </a:endParaRPr>
        </a:p>
      </dgm:t>
    </dgm:pt>
    <dgm:pt modelId="{F3BE10D9-F632-4688-BBBE-CE61C203853B}" type="parTrans" cxnId="{FEBA1CF8-99F5-4BE6-A07C-3CABAD6D84AC}">
      <dgm:prSet custT="1"/>
      <dgm:spPr/>
      <dgm:t>
        <a:bodyPr/>
        <a:lstStyle/>
        <a:p>
          <a:endParaRPr lang="en-US" sz="1600" b="1">
            <a:solidFill>
              <a:srgbClr val="002060"/>
            </a:solidFill>
          </a:endParaRPr>
        </a:p>
      </dgm:t>
    </dgm:pt>
    <dgm:pt modelId="{82CCC459-CC16-4053-8306-B2ACFD75D083}" type="sibTrans" cxnId="{FEBA1CF8-99F5-4BE6-A07C-3CABAD6D84AC}">
      <dgm:prSet/>
      <dgm:spPr/>
      <dgm:t>
        <a:bodyPr/>
        <a:lstStyle/>
        <a:p>
          <a:endParaRPr lang="en-US" sz="1600" b="1">
            <a:solidFill>
              <a:srgbClr val="002060"/>
            </a:solidFill>
          </a:endParaRPr>
        </a:p>
      </dgm:t>
    </dgm:pt>
    <dgm:pt modelId="{76734C71-DAEC-42D0-8DC7-8C0006108C5E}">
      <dgm:prSet custT="1"/>
      <dgm:spPr/>
      <dgm:t>
        <a:bodyPr/>
        <a:lstStyle/>
        <a:p>
          <a:r>
            <a:rPr lang="en-US" sz="1600" b="1" dirty="0" err="1" smtClean="0">
              <a:solidFill>
                <a:srgbClr val="002060"/>
              </a:solidFill>
            </a:rPr>
            <a:t>Kenaikan</a:t>
          </a:r>
          <a:r>
            <a:rPr lang="en-US" sz="1600" b="1" dirty="0" smtClean="0">
              <a:solidFill>
                <a:srgbClr val="002060"/>
              </a:solidFill>
            </a:rPr>
            <a:t> </a:t>
          </a:r>
          <a:r>
            <a:rPr lang="en-US" sz="1600" b="1" dirty="0" err="1" smtClean="0">
              <a:solidFill>
                <a:srgbClr val="002060"/>
              </a:solidFill>
            </a:rPr>
            <a:t>harga</a:t>
          </a:r>
          <a:r>
            <a:rPr lang="en-US" sz="1600" b="1" dirty="0" smtClean="0">
              <a:solidFill>
                <a:srgbClr val="002060"/>
              </a:solidFill>
            </a:rPr>
            <a:t> </a:t>
          </a:r>
          <a:r>
            <a:rPr lang="en-US" sz="1600" b="1" dirty="0" err="1" smtClean="0">
              <a:solidFill>
                <a:srgbClr val="002060"/>
              </a:solidFill>
            </a:rPr>
            <a:t>secara</a:t>
          </a:r>
          <a:r>
            <a:rPr lang="en-US" sz="1600" b="1" dirty="0" smtClean="0">
              <a:solidFill>
                <a:srgbClr val="002060"/>
              </a:solidFill>
            </a:rPr>
            <a:t> </a:t>
          </a:r>
          <a:r>
            <a:rPr lang="en-US" sz="1600" b="1" dirty="0" err="1" smtClean="0">
              <a:solidFill>
                <a:srgbClr val="002060"/>
              </a:solidFill>
            </a:rPr>
            <a:t>keseluruhan</a:t>
          </a:r>
          <a:endParaRPr lang="en-US" sz="1600" b="1" dirty="0">
            <a:solidFill>
              <a:srgbClr val="002060"/>
            </a:solidFill>
          </a:endParaRPr>
        </a:p>
      </dgm:t>
    </dgm:pt>
    <dgm:pt modelId="{A7ADFB0D-F03B-470E-B224-19344FF5AA37}" type="parTrans" cxnId="{370F586F-AD64-4590-A394-E9DC17D971EC}">
      <dgm:prSet custT="1"/>
      <dgm:spPr/>
      <dgm:t>
        <a:bodyPr/>
        <a:lstStyle/>
        <a:p>
          <a:endParaRPr lang="en-US" sz="1600" b="1">
            <a:solidFill>
              <a:srgbClr val="002060"/>
            </a:solidFill>
          </a:endParaRPr>
        </a:p>
      </dgm:t>
    </dgm:pt>
    <dgm:pt modelId="{70060DEA-F83D-478F-B309-93983FBFA10E}" type="sibTrans" cxnId="{370F586F-AD64-4590-A394-E9DC17D971EC}">
      <dgm:prSet/>
      <dgm:spPr/>
      <dgm:t>
        <a:bodyPr/>
        <a:lstStyle/>
        <a:p>
          <a:endParaRPr lang="en-US" sz="1600" b="1">
            <a:solidFill>
              <a:srgbClr val="002060"/>
            </a:solidFill>
          </a:endParaRPr>
        </a:p>
      </dgm:t>
    </dgm:pt>
    <dgm:pt modelId="{C1500573-C7A6-4233-BFB6-8C4A742935A9}">
      <dgm:prSet custT="1"/>
      <dgm:spPr/>
      <dgm:t>
        <a:bodyPr/>
        <a:lstStyle/>
        <a:p>
          <a:r>
            <a:rPr lang="en-US" sz="1600" b="1" dirty="0" err="1" smtClean="0">
              <a:solidFill>
                <a:srgbClr val="002060"/>
              </a:solidFill>
            </a:rPr>
            <a:t>Inflasi</a:t>
          </a:r>
          <a:r>
            <a:rPr lang="en-US" sz="1600" b="1" dirty="0" smtClean="0">
              <a:solidFill>
                <a:srgbClr val="002060"/>
              </a:solidFill>
            </a:rPr>
            <a:t> yang </a:t>
          </a:r>
          <a:r>
            <a:rPr lang="en-US" sz="1600" b="1" dirty="0" err="1" smtClean="0">
              <a:solidFill>
                <a:srgbClr val="002060"/>
              </a:solidFill>
            </a:rPr>
            <a:t>sangat</a:t>
          </a:r>
          <a:r>
            <a:rPr lang="en-US" sz="1600" b="1" dirty="0" smtClean="0">
              <a:solidFill>
                <a:srgbClr val="002060"/>
              </a:solidFill>
            </a:rPr>
            <a:t> </a:t>
          </a:r>
          <a:r>
            <a:rPr lang="en-US" sz="1600" b="1" dirty="0" err="1" smtClean="0">
              <a:solidFill>
                <a:srgbClr val="002060"/>
              </a:solidFill>
            </a:rPr>
            <a:t>hebat</a:t>
          </a:r>
          <a:r>
            <a:rPr lang="en-US" sz="1600" b="1" dirty="0" smtClean="0">
              <a:solidFill>
                <a:srgbClr val="002060"/>
              </a:solidFill>
            </a:rPr>
            <a:t> </a:t>
          </a:r>
          <a:r>
            <a:rPr lang="en-US" sz="1600" b="1" dirty="0" err="1" smtClean="0">
              <a:solidFill>
                <a:srgbClr val="002060"/>
              </a:solidFill>
            </a:rPr>
            <a:t>dan</a:t>
          </a:r>
          <a:r>
            <a:rPr lang="en-US" sz="1600" b="1" dirty="0" smtClean="0">
              <a:solidFill>
                <a:srgbClr val="002060"/>
              </a:solidFill>
            </a:rPr>
            <a:t> </a:t>
          </a:r>
          <a:r>
            <a:rPr lang="en-US" sz="1600" b="1" dirty="0" err="1" smtClean="0">
              <a:solidFill>
                <a:srgbClr val="002060"/>
              </a:solidFill>
            </a:rPr>
            <a:t>terjadi</a:t>
          </a:r>
          <a:r>
            <a:rPr lang="en-US" sz="1600" b="1" dirty="0" smtClean="0">
              <a:solidFill>
                <a:srgbClr val="002060"/>
              </a:solidFill>
            </a:rPr>
            <a:t> </a:t>
          </a:r>
          <a:r>
            <a:rPr lang="en-US" sz="1600" b="1" dirty="0" err="1" smtClean="0">
              <a:solidFill>
                <a:srgbClr val="002060"/>
              </a:solidFill>
            </a:rPr>
            <a:t>kenaikan</a:t>
          </a:r>
          <a:r>
            <a:rPr lang="en-US" sz="1600" b="1" dirty="0" smtClean="0">
              <a:solidFill>
                <a:srgbClr val="002060"/>
              </a:solidFill>
            </a:rPr>
            <a:t> </a:t>
          </a:r>
          <a:r>
            <a:rPr lang="en-US" sz="1600" b="1" dirty="0" err="1" smtClean="0">
              <a:solidFill>
                <a:srgbClr val="002060"/>
              </a:solidFill>
            </a:rPr>
            <a:t>harga</a:t>
          </a:r>
          <a:r>
            <a:rPr lang="en-US" sz="1600" b="1" dirty="0" smtClean="0">
              <a:solidFill>
                <a:srgbClr val="002060"/>
              </a:solidFill>
            </a:rPr>
            <a:t> </a:t>
          </a:r>
          <a:r>
            <a:rPr lang="en-US" sz="1600" b="1" dirty="0" err="1" smtClean="0">
              <a:solidFill>
                <a:srgbClr val="002060"/>
              </a:solidFill>
            </a:rPr>
            <a:t>secara</a:t>
          </a:r>
          <a:r>
            <a:rPr lang="en-US" sz="1600" b="1" dirty="0" smtClean="0">
              <a:solidFill>
                <a:srgbClr val="002060"/>
              </a:solidFill>
            </a:rPr>
            <a:t> </a:t>
          </a:r>
          <a:r>
            <a:rPr lang="en-US" sz="1600" b="1" dirty="0" err="1" smtClean="0">
              <a:solidFill>
                <a:srgbClr val="002060"/>
              </a:solidFill>
            </a:rPr>
            <a:t>terus</a:t>
          </a:r>
          <a:r>
            <a:rPr lang="en-US" sz="1600" b="1" dirty="0" smtClean="0">
              <a:solidFill>
                <a:srgbClr val="002060"/>
              </a:solidFill>
            </a:rPr>
            <a:t> </a:t>
          </a:r>
          <a:r>
            <a:rPr lang="en-US" sz="1600" b="1" dirty="0" err="1" smtClean="0">
              <a:solidFill>
                <a:srgbClr val="002060"/>
              </a:solidFill>
            </a:rPr>
            <a:t>menerus</a:t>
          </a:r>
          <a:endParaRPr lang="en-US" sz="1600" b="1" dirty="0">
            <a:solidFill>
              <a:srgbClr val="002060"/>
            </a:solidFill>
          </a:endParaRPr>
        </a:p>
      </dgm:t>
    </dgm:pt>
    <dgm:pt modelId="{1BD79E7B-9988-473A-BDB5-1D22757083F4}" type="parTrans" cxnId="{567097EB-E72A-4D62-A3ED-F51B389FB48C}">
      <dgm:prSet custT="1"/>
      <dgm:spPr/>
      <dgm:t>
        <a:bodyPr/>
        <a:lstStyle/>
        <a:p>
          <a:endParaRPr lang="en-US" sz="1600" b="1">
            <a:solidFill>
              <a:srgbClr val="002060"/>
            </a:solidFill>
          </a:endParaRPr>
        </a:p>
      </dgm:t>
    </dgm:pt>
    <dgm:pt modelId="{7E049FB5-958E-46E2-98D8-3007630B73C4}" type="sibTrans" cxnId="{567097EB-E72A-4D62-A3ED-F51B389FB48C}">
      <dgm:prSet/>
      <dgm:spPr/>
      <dgm:t>
        <a:bodyPr/>
        <a:lstStyle/>
        <a:p>
          <a:endParaRPr lang="en-US" sz="1600" b="1">
            <a:solidFill>
              <a:srgbClr val="002060"/>
            </a:solidFill>
          </a:endParaRPr>
        </a:p>
      </dgm:t>
    </dgm:pt>
    <dgm:pt modelId="{196777D1-6EBA-4713-A401-11FFEC798970}">
      <dgm:prSet custT="1"/>
      <dgm:spPr/>
      <dgm:t>
        <a:bodyPr/>
        <a:lstStyle/>
        <a:p>
          <a:r>
            <a:rPr lang="en-US" sz="1600" b="1" dirty="0" smtClean="0">
              <a:solidFill>
                <a:srgbClr val="002060"/>
              </a:solidFill>
            </a:rPr>
            <a:t>&lt; 10% </a:t>
          </a:r>
          <a:r>
            <a:rPr lang="en-US" sz="1600" b="1" dirty="0" err="1" smtClean="0">
              <a:solidFill>
                <a:srgbClr val="002060"/>
              </a:solidFill>
            </a:rPr>
            <a:t>setahun</a:t>
          </a:r>
          <a:endParaRPr lang="en-US" sz="1600" b="1" dirty="0">
            <a:solidFill>
              <a:srgbClr val="002060"/>
            </a:solidFill>
          </a:endParaRPr>
        </a:p>
      </dgm:t>
    </dgm:pt>
    <dgm:pt modelId="{EDBEB9C6-AE74-4947-B06F-C17742D0F16A}" type="parTrans" cxnId="{07A288D2-1886-4830-BA96-3D5F06E8D4C4}">
      <dgm:prSet custT="1"/>
      <dgm:spPr/>
      <dgm:t>
        <a:bodyPr/>
        <a:lstStyle/>
        <a:p>
          <a:endParaRPr lang="en-US" sz="1600" b="1">
            <a:solidFill>
              <a:srgbClr val="002060"/>
            </a:solidFill>
          </a:endParaRPr>
        </a:p>
      </dgm:t>
    </dgm:pt>
    <dgm:pt modelId="{1DECB877-A849-4A2A-B159-3493EE66BECC}" type="sibTrans" cxnId="{07A288D2-1886-4830-BA96-3D5F06E8D4C4}">
      <dgm:prSet/>
      <dgm:spPr/>
      <dgm:t>
        <a:bodyPr/>
        <a:lstStyle/>
        <a:p>
          <a:endParaRPr lang="en-US" sz="1600" b="1">
            <a:solidFill>
              <a:srgbClr val="002060"/>
            </a:solidFill>
          </a:endParaRPr>
        </a:p>
      </dgm:t>
    </dgm:pt>
    <dgm:pt modelId="{83082575-20EE-42AA-806E-E1241A199E58}">
      <dgm:prSet custT="1"/>
      <dgm:spPr/>
      <dgm:t>
        <a:bodyPr/>
        <a:lstStyle/>
        <a:p>
          <a:pPr algn="ctr"/>
          <a:r>
            <a:rPr lang="en-US" sz="1600" b="1" dirty="0" smtClean="0">
              <a:solidFill>
                <a:srgbClr val="002060"/>
              </a:solidFill>
            </a:rPr>
            <a:t>	</a:t>
          </a:r>
        </a:p>
        <a:p>
          <a:pPr algn="ctr"/>
          <a:r>
            <a:rPr lang="en-US" sz="1600" b="1" dirty="0" smtClean="0">
              <a:solidFill>
                <a:srgbClr val="002060"/>
              </a:solidFill>
            </a:rPr>
            <a:t>                10%-30% </a:t>
          </a:r>
          <a:r>
            <a:rPr lang="en-US" sz="1600" b="1" dirty="0" err="1" smtClean="0">
              <a:solidFill>
                <a:srgbClr val="002060"/>
              </a:solidFill>
            </a:rPr>
            <a:t>setahun</a:t>
          </a:r>
          <a:r>
            <a:rPr lang="en-US" sz="1600" b="1" dirty="0" smtClean="0">
              <a:solidFill>
                <a:srgbClr val="002060"/>
              </a:solidFill>
            </a:rPr>
            <a:t>		</a:t>
          </a:r>
          <a:endParaRPr lang="en-US" sz="1600" b="1" dirty="0">
            <a:solidFill>
              <a:srgbClr val="002060"/>
            </a:solidFill>
          </a:endParaRPr>
        </a:p>
      </dgm:t>
    </dgm:pt>
    <dgm:pt modelId="{385510B3-7D43-49F7-8116-C37C6A8FD433}" type="parTrans" cxnId="{9E0E1E9D-2526-41E2-B1BE-0A9A31A9FD32}">
      <dgm:prSet custT="1"/>
      <dgm:spPr/>
      <dgm:t>
        <a:bodyPr/>
        <a:lstStyle/>
        <a:p>
          <a:endParaRPr lang="en-US" sz="1600" b="1">
            <a:solidFill>
              <a:srgbClr val="002060"/>
            </a:solidFill>
          </a:endParaRPr>
        </a:p>
      </dgm:t>
    </dgm:pt>
    <dgm:pt modelId="{AE338E2C-0808-4D91-83D1-A31439D6399E}" type="sibTrans" cxnId="{9E0E1E9D-2526-41E2-B1BE-0A9A31A9FD32}">
      <dgm:prSet/>
      <dgm:spPr/>
      <dgm:t>
        <a:bodyPr/>
        <a:lstStyle/>
        <a:p>
          <a:endParaRPr lang="en-US" sz="1600" b="1">
            <a:solidFill>
              <a:srgbClr val="002060"/>
            </a:solidFill>
          </a:endParaRPr>
        </a:p>
      </dgm:t>
    </dgm:pt>
    <dgm:pt modelId="{9918C8A1-811B-4683-AFAC-1F0F17E8EBB3}">
      <dgm:prSet custT="1"/>
      <dgm:spPr/>
      <dgm:t>
        <a:bodyPr/>
        <a:lstStyle/>
        <a:p>
          <a:r>
            <a:rPr lang="en-US" sz="1600" b="1" dirty="0" smtClean="0">
              <a:solidFill>
                <a:srgbClr val="002060"/>
              </a:solidFill>
            </a:rPr>
            <a:t>30%-100% </a:t>
          </a:r>
          <a:r>
            <a:rPr lang="en-US" sz="1600" b="1" dirty="0" err="1" smtClean="0">
              <a:solidFill>
                <a:srgbClr val="002060"/>
              </a:solidFill>
            </a:rPr>
            <a:t>setahun</a:t>
          </a:r>
          <a:endParaRPr lang="en-US" sz="1600" b="1" dirty="0">
            <a:solidFill>
              <a:srgbClr val="002060"/>
            </a:solidFill>
          </a:endParaRPr>
        </a:p>
      </dgm:t>
    </dgm:pt>
    <dgm:pt modelId="{AE932159-EC9B-48AD-A8CE-7E0BE8B85B0B}" type="parTrans" cxnId="{924C9518-3253-48EB-B3DF-9A77A1A8F08B}">
      <dgm:prSet custT="1"/>
      <dgm:spPr/>
      <dgm:t>
        <a:bodyPr/>
        <a:lstStyle/>
        <a:p>
          <a:endParaRPr lang="en-US" sz="1600" b="1">
            <a:solidFill>
              <a:srgbClr val="002060"/>
            </a:solidFill>
          </a:endParaRPr>
        </a:p>
      </dgm:t>
    </dgm:pt>
    <dgm:pt modelId="{D03D20E3-F7FC-49F3-868A-766AE3271307}" type="sibTrans" cxnId="{924C9518-3253-48EB-B3DF-9A77A1A8F08B}">
      <dgm:prSet/>
      <dgm:spPr/>
      <dgm:t>
        <a:bodyPr/>
        <a:lstStyle/>
        <a:p>
          <a:endParaRPr lang="en-US" sz="1600" b="1">
            <a:solidFill>
              <a:srgbClr val="002060"/>
            </a:solidFill>
          </a:endParaRPr>
        </a:p>
      </dgm:t>
    </dgm:pt>
    <dgm:pt modelId="{B6CA383C-5295-4018-8B64-EF3C062723D0}">
      <dgm:prSet custT="1"/>
      <dgm:spPr/>
      <dgm:t>
        <a:bodyPr/>
        <a:lstStyle/>
        <a:p>
          <a:r>
            <a:rPr lang="en-US" sz="1600" b="1" dirty="0" smtClean="0">
              <a:solidFill>
                <a:srgbClr val="002060"/>
              </a:solidFill>
            </a:rPr>
            <a:t>&gt;100% </a:t>
          </a:r>
          <a:r>
            <a:rPr lang="en-US" sz="1600" b="1" dirty="0" err="1" smtClean="0">
              <a:solidFill>
                <a:srgbClr val="002060"/>
              </a:solidFill>
            </a:rPr>
            <a:t>setahun</a:t>
          </a:r>
          <a:endParaRPr lang="en-US" sz="1600" b="1" dirty="0">
            <a:solidFill>
              <a:srgbClr val="002060"/>
            </a:solidFill>
          </a:endParaRPr>
        </a:p>
      </dgm:t>
    </dgm:pt>
    <dgm:pt modelId="{8317CA73-7233-49CD-B6B6-5BA2958D1A6F}" type="parTrans" cxnId="{C5F6033B-5AD0-45CB-A0DA-6D79B625A069}">
      <dgm:prSet custT="1"/>
      <dgm:spPr/>
      <dgm:t>
        <a:bodyPr/>
        <a:lstStyle/>
        <a:p>
          <a:endParaRPr lang="en-US" sz="1600" b="1">
            <a:solidFill>
              <a:srgbClr val="002060"/>
            </a:solidFill>
          </a:endParaRPr>
        </a:p>
      </dgm:t>
    </dgm:pt>
    <dgm:pt modelId="{72745699-8BEB-4301-994C-B939BDBD1324}" type="sibTrans" cxnId="{C5F6033B-5AD0-45CB-A0DA-6D79B625A069}">
      <dgm:prSet/>
      <dgm:spPr/>
      <dgm:t>
        <a:bodyPr/>
        <a:lstStyle/>
        <a:p>
          <a:endParaRPr lang="en-US" sz="1600" b="1">
            <a:solidFill>
              <a:srgbClr val="002060"/>
            </a:solidFill>
          </a:endParaRPr>
        </a:p>
      </dgm:t>
    </dgm:pt>
    <dgm:pt modelId="{6A54F828-D433-4FDB-B84B-4F7D8928398B}" type="pres">
      <dgm:prSet presAssocID="{2510D6CC-A137-420A-A4DF-A92D24204003}" presName="diagram" presStyleCnt="0">
        <dgm:presLayoutVars>
          <dgm:chPref val="1"/>
          <dgm:dir/>
          <dgm:animOne val="branch"/>
          <dgm:animLvl val="lvl"/>
          <dgm:resizeHandles val="exact"/>
        </dgm:presLayoutVars>
      </dgm:prSet>
      <dgm:spPr/>
      <dgm:t>
        <a:bodyPr/>
        <a:lstStyle/>
        <a:p>
          <a:endParaRPr lang="en-US"/>
        </a:p>
      </dgm:t>
    </dgm:pt>
    <dgm:pt modelId="{53DC83A3-C362-4520-906B-35C0A49DEB7E}" type="pres">
      <dgm:prSet presAssocID="{A47A13DA-106F-4DC2-A288-8EEDE13D5DCC}" presName="root1" presStyleCnt="0"/>
      <dgm:spPr/>
      <dgm:t>
        <a:bodyPr/>
        <a:lstStyle/>
        <a:p>
          <a:endParaRPr lang="en-US"/>
        </a:p>
      </dgm:t>
    </dgm:pt>
    <dgm:pt modelId="{BABF894B-F676-45C0-BE79-8F2FF845E962}" type="pres">
      <dgm:prSet presAssocID="{A47A13DA-106F-4DC2-A288-8EEDE13D5DCC}" presName="LevelOneTextNode" presStyleLbl="node0" presStyleIdx="0" presStyleCnt="1" custScaleX="127977" custScaleY="203648">
        <dgm:presLayoutVars>
          <dgm:chPref val="3"/>
        </dgm:presLayoutVars>
      </dgm:prSet>
      <dgm:spPr/>
      <dgm:t>
        <a:bodyPr/>
        <a:lstStyle/>
        <a:p>
          <a:endParaRPr lang="en-US"/>
        </a:p>
      </dgm:t>
    </dgm:pt>
    <dgm:pt modelId="{8D566057-81B6-40EB-8F06-B625EBF3AEF0}" type="pres">
      <dgm:prSet presAssocID="{A47A13DA-106F-4DC2-A288-8EEDE13D5DCC}" presName="level2hierChild" presStyleCnt="0"/>
      <dgm:spPr/>
      <dgm:t>
        <a:bodyPr/>
        <a:lstStyle/>
        <a:p>
          <a:endParaRPr lang="en-US"/>
        </a:p>
      </dgm:t>
    </dgm:pt>
    <dgm:pt modelId="{6993FE79-5DDA-476F-8847-121E1EE1E744}" type="pres">
      <dgm:prSet presAssocID="{819401CF-758A-4393-8A08-85C6074987CC}" presName="conn2-1" presStyleLbl="parChTrans1D2" presStyleIdx="0" presStyleCnt="3"/>
      <dgm:spPr/>
      <dgm:t>
        <a:bodyPr/>
        <a:lstStyle/>
        <a:p>
          <a:endParaRPr lang="en-US"/>
        </a:p>
      </dgm:t>
    </dgm:pt>
    <dgm:pt modelId="{5C0097AA-8585-4941-8604-E25E8CD20C75}" type="pres">
      <dgm:prSet presAssocID="{819401CF-758A-4393-8A08-85C6074987CC}" presName="connTx" presStyleLbl="parChTrans1D2" presStyleIdx="0" presStyleCnt="3"/>
      <dgm:spPr/>
      <dgm:t>
        <a:bodyPr/>
        <a:lstStyle/>
        <a:p>
          <a:endParaRPr lang="en-US"/>
        </a:p>
      </dgm:t>
    </dgm:pt>
    <dgm:pt modelId="{776151B1-1635-4EBD-9370-F4ABF0F29200}" type="pres">
      <dgm:prSet presAssocID="{CB9F970C-2969-4F2D-A242-190683D4DCF1}" presName="root2" presStyleCnt="0"/>
      <dgm:spPr/>
      <dgm:t>
        <a:bodyPr/>
        <a:lstStyle/>
        <a:p>
          <a:endParaRPr lang="en-US"/>
        </a:p>
      </dgm:t>
    </dgm:pt>
    <dgm:pt modelId="{7C496954-9E2D-42C9-A9ED-FB61EFD58330}" type="pres">
      <dgm:prSet presAssocID="{CB9F970C-2969-4F2D-A242-190683D4DCF1}" presName="LevelTwoTextNode" presStyleLbl="node2" presStyleIdx="0" presStyleCnt="3" custScaleY="203488">
        <dgm:presLayoutVars>
          <dgm:chPref val="3"/>
        </dgm:presLayoutVars>
      </dgm:prSet>
      <dgm:spPr/>
      <dgm:t>
        <a:bodyPr/>
        <a:lstStyle/>
        <a:p>
          <a:endParaRPr lang="en-US"/>
        </a:p>
      </dgm:t>
    </dgm:pt>
    <dgm:pt modelId="{240719C1-87D8-4A6A-8F8B-CB66EFD11209}" type="pres">
      <dgm:prSet presAssocID="{CB9F970C-2969-4F2D-A242-190683D4DCF1}" presName="level3hierChild" presStyleCnt="0"/>
      <dgm:spPr/>
      <dgm:t>
        <a:bodyPr/>
        <a:lstStyle/>
        <a:p>
          <a:endParaRPr lang="en-US"/>
        </a:p>
      </dgm:t>
    </dgm:pt>
    <dgm:pt modelId="{EA07722E-7F0B-44AA-808C-8990CE6F6121}" type="pres">
      <dgm:prSet presAssocID="{CA5036FF-09CB-45FB-88BD-C1EF260EA23F}" presName="conn2-1" presStyleLbl="parChTrans1D3" presStyleIdx="0" presStyleCnt="9"/>
      <dgm:spPr/>
      <dgm:t>
        <a:bodyPr/>
        <a:lstStyle/>
        <a:p>
          <a:endParaRPr lang="en-US"/>
        </a:p>
      </dgm:t>
    </dgm:pt>
    <dgm:pt modelId="{28BE03B2-808B-41FA-94CB-161E779D91A6}" type="pres">
      <dgm:prSet presAssocID="{CA5036FF-09CB-45FB-88BD-C1EF260EA23F}" presName="connTx" presStyleLbl="parChTrans1D3" presStyleIdx="0" presStyleCnt="9"/>
      <dgm:spPr/>
      <dgm:t>
        <a:bodyPr/>
        <a:lstStyle/>
        <a:p>
          <a:endParaRPr lang="en-US"/>
        </a:p>
      </dgm:t>
    </dgm:pt>
    <dgm:pt modelId="{3878644E-8990-4451-82A8-63E56E89F019}" type="pres">
      <dgm:prSet presAssocID="{4F2D3275-744A-4829-8635-3C90DE93D323}" presName="root2" presStyleCnt="0"/>
      <dgm:spPr/>
      <dgm:t>
        <a:bodyPr/>
        <a:lstStyle/>
        <a:p>
          <a:endParaRPr lang="en-US"/>
        </a:p>
      </dgm:t>
    </dgm:pt>
    <dgm:pt modelId="{11FE1B54-777E-4009-B79A-B22856DA38E2}" type="pres">
      <dgm:prSet presAssocID="{4F2D3275-744A-4829-8635-3C90DE93D323}" presName="LevelTwoTextNode" presStyleLbl="node3" presStyleIdx="0" presStyleCnt="9" custScaleX="123198">
        <dgm:presLayoutVars>
          <dgm:chPref val="3"/>
        </dgm:presLayoutVars>
      </dgm:prSet>
      <dgm:spPr/>
      <dgm:t>
        <a:bodyPr/>
        <a:lstStyle/>
        <a:p>
          <a:endParaRPr lang="en-US"/>
        </a:p>
      </dgm:t>
    </dgm:pt>
    <dgm:pt modelId="{CD3BBB05-7DC1-4C0F-8239-EDE7DEDEE1E7}" type="pres">
      <dgm:prSet presAssocID="{4F2D3275-744A-4829-8635-3C90DE93D323}" presName="level3hierChild" presStyleCnt="0"/>
      <dgm:spPr/>
      <dgm:t>
        <a:bodyPr/>
        <a:lstStyle/>
        <a:p>
          <a:endParaRPr lang="en-US"/>
        </a:p>
      </dgm:t>
    </dgm:pt>
    <dgm:pt modelId="{706C8911-4A06-41D0-9AA1-BF84B61FFCB1}" type="pres">
      <dgm:prSet presAssocID="{F45FD185-1D55-4BD4-B422-3B83A28A0271}" presName="conn2-1" presStyleLbl="parChTrans1D4" presStyleIdx="0" presStyleCnt="9"/>
      <dgm:spPr/>
      <dgm:t>
        <a:bodyPr/>
        <a:lstStyle/>
        <a:p>
          <a:endParaRPr lang="en-US"/>
        </a:p>
      </dgm:t>
    </dgm:pt>
    <dgm:pt modelId="{C0530D93-062C-491A-98CB-4C1970353DFC}" type="pres">
      <dgm:prSet presAssocID="{F45FD185-1D55-4BD4-B422-3B83A28A0271}" presName="connTx" presStyleLbl="parChTrans1D4" presStyleIdx="0" presStyleCnt="9"/>
      <dgm:spPr/>
      <dgm:t>
        <a:bodyPr/>
        <a:lstStyle/>
        <a:p>
          <a:endParaRPr lang="en-US"/>
        </a:p>
      </dgm:t>
    </dgm:pt>
    <dgm:pt modelId="{647A055E-F057-49D6-A5C8-248752A96F2B}" type="pres">
      <dgm:prSet presAssocID="{6E92DCDE-55B2-41FA-8936-DA5189D48BFC}" presName="root2" presStyleCnt="0"/>
      <dgm:spPr/>
      <dgm:t>
        <a:bodyPr/>
        <a:lstStyle/>
        <a:p>
          <a:endParaRPr lang="en-US"/>
        </a:p>
      </dgm:t>
    </dgm:pt>
    <dgm:pt modelId="{062A8F08-FE41-4ED6-84A2-33887D0D9506}" type="pres">
      <dgm:prSet presAssocID="{6E92DCDE-55B2-41FA-8936-DA5189D48BFC}" presName="LevelTwoTextNode" presStyleLbl="node4" presStyleIdx="0" presStyleCnt="9" custScaleX="297780">
        <dgm:presLayoutVars>
          <dgm:chPref val="3"/>
        </dgm:presLayoutVars>
      </dgm:prSet>
      <dgm:spPr/>
      <dgm:t>
        <a:bodyPr/>
        <a:lstStyle/>
        <a:p>
          <a:endParaRPr lang="en-US"/>
        </a:p>
      </dgm:t>
    </dgm:pt>
    <dgm:pt modelId="{0F7186CD-393D-4C12-8AD7-0671661FB69F}" type="pres">
      <dgm:prSet presAssocID="{6E92DCDE-55B2-41FA-8936-DA5189D48BFC}" presName="level3hierChild" presStyleCnt="0"/>
      <dgm:spPr/>
      <dgm:t>
        <a:bodyPr/>
        <a:lstStyle/>
        <a:p>
          <a:endParaRPr lang="en-US"/>
        </a:p>
      </dgm:t>
    </dgm:pt>
    <dgm:pt modelId="{9CA6FDD2-058C-435A-898A-37BAAB582743}" type="pres">
      <dgm:prSet presAssocID="{DDAF1D6B-C079-4CF9-93C0-C836D968DD5C}" presName="conn2-1" presStyleLbl="parChTrans1D3" presStyleIdx="1" presStyleCnt="9"/>
      <dgm:spPr/>
      <dgm:t>
        <a:bodyPr/>
        <a:lstStyle/>
        <a:p>
          <a:endParaRPr lang="en-US"/>
        </a:p>
      </dgm:t>
    </dgm:pt>
    <dgm:pt modelId="{6AEFDEDC-6149-4F1E-94C4-2ABC2EBF698A}" type="pres">
      <dgm:prSet presAssocID="{DDAF1D6B-C079-4CF9-93C0-C836D968DD5C}" presName="connTx" presStyleLbl="parChTrans1D3" presStyleIdx="1" presStyleCnt="9"/>
      <dgm:spPr/>
      <dgm:t>
        <a:bodyPr/>
        <a:lstStyle/>
        <a:p>
          <a:endParaRPr lang="en-US"/>
        </a:p>
      </dgm:t>
    </dgm:pt>
    <dgm:pt modelId="{69657132-DA15-4723-AE70-2C3987732858}" type="pres">
      <dgm:prSet presAssocID="{068835A4-AAA6-4959-9B03-68890C691E94}" presName="root2" presStyleCnt="0"/>
      <dgm:spPr/>
      <dgm:t>
        <a:bodyPr/>
        <a:lstStyle/>
        <a:p>
          <a:endParaRPr lang="en-US"/>
        </a:p>
      </dgm:t>
    </dgm:pt>
    <dgm:pt modelId="{77E56293-2A16-487A-8CB9-B2CAB2AC6090}" type="pres">
      <dgm:prSet presAssocID="{068835A4-AAA6-4959-9B03-68890C691E94}" presName="LevelTwoTextNode" presStyleLbl="node3" presStyleIdx="1" presStyleCnt="9" custScaleX="111035" custScaleY="115040">
        <dgm:presLayoutVars>
          <dgm:chPref val="3"/>
        </dgm:presLayoutVars>
      </dgm:prSet>
      <dgm:spPr/>
      <dgm:t>
        <a:bodyPr/>
        <a:lstStyle/>
        <a:p>
          <a:endParaRPr lang="en-US"/>
        </a:p>
      </dgm:t>
    </dgm:pt>
    <dgm:pt modelId="{C4408BE6-5EB5-41D7-9695-317AA20BAD18}" type="pres">
      <dgm:prSet presAssocID="{068835A4-AAA6-4959-9B03-68890C691E94}" presName="level3hierChild" presStyleCnt="0"/>
      <dgm:spPr/>
      <dgm:t>
        <a:bodyPr/>
        <a:lstStyle/>
        <a:p>
          <a:endParaRPr lang="en-US"/>
        </a:p>
      </dgm:t>
    </dgm:pt>
    <dgm:pt modelId="{771F1EDC-508A-4301-ADDE-7853B72557BB}" type="pres">
      <dgm:prSet presAssocID="{32CFCA4F-DCC1-495F-A639-11E2AD5A554F}" presName="conn2-1" presStyleLbl="parChTrans1D4" presStyleIdx="1" presStyleCnt="9"/>
      <dgm:spPr/>
      <dgm:t>
        <a:bodyPr/>
        <a:lstStyle/>
        <a:p>
          <a:endParaRPr lang="en-US"/>
        </a:p>
      </dgm:t>
    </dgm:pt>
    <dgm:pt modelId="{9EDF0A17-481B-4316-81C5-14A218E0E89B}" type="pres">
      <dgm:prSet presAssocID="{32CFCA4F-DCC1-495F-A639-11E2AD5A554F}" presName="connTx" presStyleLbl="parChTrans1D4" presStyleIdx="1" presStyleCnt="9"/>
      <dgm:spPr/>
      <dgm:t>
        <a:bodyPr/>
        <a:lstStyle/>
        <a:p>
          <a:endParaRPr lang="en-US"/>
        </a:p>
      </dgm:t>
    </dgm:pt>
    <dgm:pt modelId="{496CC39C-1862-4A86-ACD6-AB3496F3D553}" type="pres">
      <dgm:prSet presAssocID="{28D9B065-32DD-4BCF-BA60-4E261A434205}" presName="root2" presStyleCnt="0"/>
      <dgm:spPr/>
      <dgm:t>
        <a:bodyPr/>
        <a:lstStyle/>
        <a:p>
          <a:endParaRPr lang="en-US"/>
        </a:p>
      </dgm:t>
    </dgm:pt>
    <dgm:pt modelId="{7140E82B-7ACD-4B10-BF58-2AE7CFD69349}" type="pres">
      <dgm:prSet presAssocID="{28D9B065-32DD-4BCF-BA60-4E261A434205}" presName="LevelTwoTextNode" presStyleLbl="node4" presStyleIdx="1" presStyleCnt="9" custScaleX="342579" custScaleY="159820">
        <dgm:presLayoutVars>
          <dgm:chPref val="3"/>
        </dgm:presLayoutVars>
      </dgm:prSet>
      <dgm:spPr/>
      <dgm:t>
        <a:bodyPr/>
        <a:lstStyle/>
        <a:p>
          <a:endParaRPr lang="en-US"/>
        </a:p>
      </dgm:t>
    </dgm:pt>
    <dgm:pt modelId="{CFAC1E1F-8FBA-457E-9727-E67E2B47E64F}" type="pres">
      <dgm:prSet presAssocID="{28D9B065-32DD-4BCF-BA60-4E261A434205}" presName="level3hierChild" presStyleCnt="0"/>
      <dgm:spPr/>
      <dgm:t>
        <a:bodyPr/>
        <a:lstStyle/>
        <a:p>
          <a:endParaRPr lang="en-US"/>
        </a:p>
      </dgm:t>
    </dgm:pt>
    <dgm:pt modelId="{7A1C6458-CB36-44B2-99FB-DDD2B6F75C42}" type="pres">
      <dgm:prSet presAssocID="{8CB34134-C8D7-42B8-94C0-5F9DD36F06AD}" presName="conn2-1" presStyleLbl="parChTrans1D2" presStyleIdx="1" presStyleCnt="3"/>
      <dgm:spPr/>
      <dgm:t>
        <a:bodyPr/>
        <a:lstStyle/>
        <a:p>
          <a:endParaRPr lang="en-US"/>
        </a:p>
      </dgm:t>
    </dgm:pt>
    <dgm:pt modelId="{3654A799-0A05-4F59-B173-A32A970FF1E9}" type="pres">
      <dgm:prSet presAssocID="{8CB34134-C8D7-42B8-94C0-5F9DD36F06AD}" presName="connTx" presStyleLbl="parChTrans1D2" presStyleIdx="1" presStyleCnt="3"/>
      <dgm:spPr/>
      <dgm:t>
        <a:bodyPr/>
        <a:lstStyle/>
        <a:p>
          <a:endParaRPr lang="en-US"/>
        </a:p>
      </dgm:t>
    </dgm:pt>
    <dgm:pt modelId="{9BA53BB4-7AE8-4ACC-869A-BF2DE1A90081}" type="pres">
      <dgm:prSet presAssocID="{ADCE5D75-4FA2-4F9E-B1A4-BA03F8A0117D}" presName="root2" presStyleCnt="0"/>
      <dgm:spPr/>
      <dgm:t>
        <a:bodyPr/>
        <a:lstStyle/>
        <a:p>
          <a:endParaRPr lang="en-US"/>
        </a:p>
      </dgm:t>
    </dgm:pt>
    <dgm:pt modelId="{FD99BA6B-E184-4082-988F-89A7DE6845AE}" type="pres">
      <dgm:prSet presAssocID="{ADCE5D75-4FA2-4F9E-B1A4-BA03F8A0117D}" presName="LevelTwoTextNode" presStyleLbl="node2" presStyleIdx="1" presStyleCnt="3" custScaleY="231625">
        <dgm:presLayoutVars>
          <dgm:chPref val="3"/>
        </dgm:presLayoutVars>
      </dgm:prSet>
      <dgm:spPr/>
      <dgm:t>
        <a:bodyPr/>
        <a:lstStyle/>
        <a:p>
          <a:endParaRPr lang="en-US"/>
        </a:p>
      </dgm:t>
    </dgm:pt>
    <dgm:pt modelId="{47DB556E-41D5-4898-8A00-D98F82F22C63}" type="pres">
      <dgm:prSet presAssocID="{ADCE5D75-4FA2-4F9E-B1A4-BA03F8A0117D}" presName="level3hierChild" presStyleCnt="0"/>
      <dgm:spPr/>
      <dgm:t>
        <a:bodyPr/>
        <a:lstStyle/>
        <a:p>
          <a:endParaRPr lang="en-US"/>
        </a:p>
      </dgm:t>
    </dgm:pt>
    <dgm:pt modelId="{4A87877A-A8D5-4ACB-AC3B-503C7E628F77}" type="pres">
      <dgm:prSet presAssocID="{FB97167C-CF02-458F-92A5-ABB40D480A37}" presName="conn2-1" presStyleLbl="parChTrans1D3" presStyleIdx="2" presStyleCnt="9"/>
      <dgm:spPr/>
      <dgm:t>
        <a:bodyPr/>
        <a:lstStyle/>
        <a:p>
          <a:endParaRPr lang="en-US"/>
        </a:p>
      </dgm:t>
    </dgm:pt>
    <dgm:pt modelId="{8DB68017-EF8B-4F38-8D1A-AFBF8457B455}" type="pres">
      <dgm:prSet presAssocID="{FB97167C-CF02-458F-92A5-ABB40D480A37}" presName="connTx" presStyleLbl="parChTrans1D3" presStyleIdx="2" presStyleCnt="9"/>
      <dgm:spPr/>
      <dgm:t>
        <a:bodyPr/>
        <a:lstStyle/>
        <a:p>
          <a:endParaRPr lang="en-US"/>
        </a:p>
      </dgm:t>
    </dgm:pt>
    <dgm:pt modelId="{91B599E7-426C-4047-B063-F0A637218BFF}" type="pres">
      <dgm:prSet presAssocID="{FF398120-C402-4B18-834B-2555C48F18D0}" presName="root2" presStyleCnt="0"/>
      <dgm:spPr/>
      <dgm:t>
        <a:bodyPr/>
        <a:lstStyle/>
        <a:p>
          <a:endParaRPr lang="en-US"/>
        </a:p>
      </dgm:t>
    </dgm:pt>
    <dgm:pt modelId="{363A6218-9C6F-4565-93C1-62F9EA94B6E5}" type="pres">
      <dgm:prSet presAssocID="{FF398120-C402-4B18-834B-2555C48F18D0}" presName="LevelTwoTextNode" presStyleLbl="node3" presStyleIdx="2" presStyleCnt="9" custScaleX="109376">
        <dgm:presLayoutVars>
          <dgm:chPref val="3"/>
        </dgm:presLayoutVars>
      </dgm:prSet>
      <dgm:spPr/>
      <dgm:t>
        <a:bodyPr/>
        <a:lstStyle/>
        <a:p>
          <a:endParaRPr lang="en-US"/>
        </a:p>
      </dgm:t>
    </dgm:pt>
    <dgm:pt modelId="{7E253174-C411-41F7-8C6B-4F22DA2AE330}" type="pres">
      <dgm:prSet presAssocID="{FF398120-C402-4B18-834B-2555C48F18D0}" presName="level3hierChild" presStyleCnt="0"/>
      <dgm:spPr/>
      <dgm:t>
        <a:bodyPr/>
        <a:lstStyle/>
        <a:p>
          <a:endParaRPr lang="en-US"/>
        </a:p>
      </dgm:t>
    </dgm:pt>
    <dgm:pt modelId="{99A18AA6-11E3-492D-9174-4D2A341959B1}" type="pres">
      <dgm:prSet presAssocID="{F3BE10D9-F632-4688-BBBE-CE61C203853B}" presName="conn2-1" presStyleLbl="parChTrans1D4" presStyleIdx="2" presStyleCnt="9"/>
      <dgm:spPr/>
      <dgm:t>
        <a:bodyPr/>
        <a:lstStyle/>
        <a:p>
          <a:endParaRPr lang="en-US"/>
        </a:p>
      </dgm:t>
    </dgm:pt>
    <dgm:pt modelId="{F1FE4211-9EEF-4C3D-A9CE-0E9CA19FC36A}" type="pres">
      <dgm:prSet presAssocID="{F3BE10D9-F632-4688-BBBE-CE61C203853B}" presName="connTx" presStyleLbl="parChTrans1D4" presStyleIdx="2" presStyleCnt="9"/>
      <dgm:spPr/>
      <dgm:t>
        <a:bodyPr/>
        <a:lstStyle/>
        <a:p>
          <a:endParaRPr lang="en-US"/>
        </a:p>
      </dgm:t>
    </dgm:pt>
    <dgm:pt modelId="{F29122D9-2351-42E8-B893-14ED1609D99C}" type="pres">
      <dgm:prSet presAssocID="{1920A80E-5E4B-4535-A629-D47934A28678}" presName="root2" presStyleCnt="0"/>
      <dgm:spPr/>
      <dgm:t>
        <a:bodyPr/>
        <a:lstStyle/>
        <a:p>
          <a:endParaRPr lang="en-US"/>
        </a:p>
      </dgm:t>
    </dgm:pt>
    <dgm:pt modelId="{148475F1-6E01-46AD-8CF8-CC0767B1F669}" type="pres">
      <dgm:prSet presAssocID="{1920A80E-5E4B-4535-A629-D47934A28678}" presName="LevelTwoTextNode" presStyleLbl="node4" presStyleIdx="2" presStyleCnt="9" custScaleX="297780">
        <dgm:presLayoutVars>
          <dgm:chPref val="3"/>
        </dgm:presLayoutVars>
      </dgm:prSet>
      <dgm:spPr/>
      <dgm:t>
        <a:bodyPr/>
        <a:lstStyle/>
        <a:p>
          <a:endParaRPr lang="en-US"/>
        </a:p>
      </dgm:t>
    </dgm:pt>
    <dgm:pt modelId="{ECFC310A-591A-4E21-A599-ECE006A2A599}" type="pres">
      <dgm:prSet presAssocID="{1920A80E-5E4B-4535-A629-D47934A28678}" presName="level3hierChild" presStyleCnt="0"/>
      <dgm:spPr/>
      <dgm:t>
        <a:bodyPr/>
        <a:lstStyle/>
        <a:p>
          <a:endParaRPr lang="en-US"/>
        </a:p>
      </dgm:t>
    </dgm:pt>
    <dgm:pt modelId="{5CA97136-8C3C-45F2-A196-18338C94A3BD}" type="pres">
      <dgm:prSet presAssocID="{A2640B30-A418-4B90-9EF9-CFA6BC054D49}" presName="conn2-1" presStyleLbl="parChTrans1D3" presStyleIdx="3" presStyleCnt="9"/>
      <dgm:spPr/>
      <dgm:t>
        <a:bodyPr/>
        <a:lstStyle/>
        <a:p>
          <a:endParaRPr lang="en-US"/>
        </a:p>
      </dgm:t>
    </dgm:pt>
    <dgm:pt modelId="{92B9B2AC-7580-4777-9699-338224741E2A}" type="pres">
      <dgm:prSet presAssocID="{A2640B30-A418-4B90-9EF9-CFA6BC054D49}" presName="connTx" presStyleLbl="parChTrans1D3" presStyleIdx="3" presStyleCnt="9"/>
      <dgm:spPr/>
      <dgm:t>
        <a:bodyPr/>
        <a:lstStyle/>
        <a:p>
          <a:endParaRPr lang="en-US"/>
        </a:p>
      </dgm:t>
    </dgm:pt>
    <dgm:pt modelId="{74461B83-494E-48AA-8CF6-0504F2179681}" type="pres">
      <dgm:prSet presAssocID="{0C8C17BE-8D11-4AB4-A2A0-6E6BF5CB9650}" presName="root2" presStyleCnt="0"/>
      <dgm:spPr/>
      <dgm:t>
        <a:bodyPr/>
        <a:lstStyle/>
        <a:p>
          <a:endParaRPr lang="en-US"/>
        </a:p>
      </dgm:t>
    </dgm:pt>
    <dgm:pt modelId="{2B96C2CB-3F1A-46EA-A0CF-8A3FB5605281}" type="pres">
      <dgm:prSet presAssocID="{0C8C17BE-8D11-4AB4-A2A0-6E6BF5CB9650}" presName="LevelTwoTextNode" presStyleLbl="node3" presStyleIdx="3" presStyleCnt="9">
        <dgm:presLayoutVars>
          <dgm:chPref val="3"/>
        </dgm:presLayoutVars>
      </dgm:prSet>
      <dgm:spPr/>
      <dgm:t>
        <a:bodyPr/>
        <a:lstStyle/>
        <a:p>
          <a:endParaRPr lang="en-US"/>
        </a:p>
      </dgm:t>
    </dgm:pt>
    <dgm:pt modelId="{9E337314-E155-419E-9A15-889212C43BDA}" type="pres">
      <dgm:prSet presAssocID="{0C8C17BE-8D11-4AB4-A2A0-6E6BF5CB9650}" presName="level3hierChild" presStyleCnt="0"/>
      <dgm:spPr/>
      <dgm:t>
        <a:bodyPr/>
        <a:lstStyle/>
        <a:p>
          <a:endParaRPr lang="en-US"/>
        </a:p>
      </dgm:t>
    </dgm:pt>
    <dgm:pt modelId="{1EADD279-96FB-458C-B430-98FF6BA1B3F9}" type="pres">
      <dgm:prSet presAssocID="{A7ADFB0D-F03B-470E-B224-19344FF5AA37}" presName="conn2-1" presStyleLbl="parChTrans1D4" presStyleIdx="3" presStyleCnt="9"/>
      <dgm:spPr/>
      <dgm:t>
        <a:bodyPr/>
        <a:lstStyle/>
        <a:p>
          <a:endParaRPr lang="en-US"/>
        </a:p>
      </dgm:t>
    </dgm:pt>
    <dgm:pt modelId="{4449A3FC-A4D0-44E3-A08C-95DF9CED9E8F}" type="pres">
      <dgm:prSet presAssocID="{A7ADFB0D-F03B-470E-B224-19344FF5AA37}" presName="connTx" presStyleLbl="parChTrans1D4" presStyleIdx="3" presStyleCnt="9"/>
      <dgm:spPr/>
      <dgm:t>
        <a:bodyPr/>
        <a:lstStyle/>
        <a:p>
          <a:endParaRPr lang="en-US"/>
        </a:p>
      </dgm:t>
    </dgm:pt>
    <dgm:pt modelId="{A848C4EF-7555-4AB4-B2B0-E5EF9285353F}" type="pres">
      <dgm:prSet presAssocID="{76734C71-DAEC-42D0-8DC7-8C0006108C5E}" presName="root2" presStyleCnt="0"/>
      <dgm:spPr/>
      <dgm:t>
        <a:bodyPr/>
        <a:lstStyle/>
        <a:p>
          <a:endParaRPr lang="en-US"/>
        </a:p>
      </dgm:t>
    </dgm:pt>
    <dgm:pt modelId="{6AEEDD78-01F9-4146-9E2E-26BC43B6F3B8}" type="pres">
      <dgm:prSet presAssocID="{76734C71-DAEC-42D0-8DC7-8C0006108C5E}" presName="LevelTwoTextNode" presStyleLbl="node4" presStyleIdx="3" presStyleCnt="9" custScaleX="297780">
        <dgm:presLayoutVars>
          <dgm:chPref val="3"/>
        </dgm:presLayoutVars>
      </dgm:prSet>
      <dgm:spPr/>
      <dgm:t>
        <a:bodyPr/>
        <a:lstStyle/>
        <a:p>
          <a:endParaRPr lang="en-US"/>
        </a:p>
      </dgm:t>
    </dgm:pt>
    <dgm:pt modelId="{427889AD-EAA1-479C-A7E4-591D6C60CF4F}" type="pres">
      <dgm:prSet presAssocID="{76734C71-DAEC-42D0-8DC7-8C0006108C5E}" presName="level3hierChild" presStyleCnt="0"/>
      <dgm:spPr/>
      <dgm:t>
        <a:bodyPr/>
        <a:lstStyle/>
        <a:p>
          <a:endParaRPr lang="en-US"/>
        </a:p>
      </dgm:t>
    </dgm:pt>
    <dgm:pt modelId="{0B6BADEC-DE01-4099-9164-4671EC2B18B5}" type="pres">
      <dgm:prSet presAssocID="{7D1DA055-DCC5-4C34-A5ED-CB7FE6AB2F89}" presName="conn2-1" presStyleLbl="parChTrans1D3" presStyleIdx="4" presStyleCnt="9"/>
      <dgm:spPr/>
      <dgm:t>
        <a:bodyPr/>
        <a:lstStyle/>
        <a:p>
          <a:endParaRPr lang="en-US"/>
        </a:p>
      </dgm:t>
    </dgm:pt>
    <dgm:pt modelId="{D6040CC3-137F-4197-ABA9-C238D52379FC}" type="pres">
      <dgm:prSet presAssocID="{7D1DA055-DCC5-4C34-A5ED-CB7FE6AB2F89}" presName="connTx" presStyleLbl="parChTrans1D3" presStyleIdx="4" presStyleCnt="9"/>
      <dgm:spPr/>
      <dgm:t>
        <a:bodyPr/>
        <a:lstStyle/>
        <a:p>
          <a:endParaRPr lang="en-US"/>
        </a:p>
      </dgm:t>
    </dgm:pt>
    <dgm:pt modelId="{10D7E5F9-13AB-438F-9C07-B9C7A9BEBE3E}" type="pres">
      <dgm:prSet presAssocID="{B6E97189-5D61-4D0D-A4E7-DD74A6513700}" presName="root2" presStyleCnt="0"/>
      <dgm:spPr/>
      <dgm:t>
        <a:bodyPr/>
        <a:lstStyle/>
        <a:p>
          <a:endParaRPr lang="en-US"/>
        </a:p>
      </dgm:t>
    </dgm:pt>
    <dgm:pt modelId="{1F7E295A-EBD9-4254-BAFA-F4D868172491}" type="pres">
      <dgm:prSet presAssocID="{B6E97189-5D61-4D0D-A4E7-DD74A6513700}" presName="LevelTwoTextNode" presStyleLbl="node3" presStyleIdx="4" presStyleCnt="9" custScaleX="124627" custScaleY="103364">
        <dgm:presLayoutVars>
          <dgm:chPref val="3"/>
        </dgm:presLayoutVars>
      </dgm:prSet>
      <dgm:spPr/>
      <dgm:t>
        <a:bodyPr/>
        <a:lstStyle/>
        <a:p>
          <a:endParaRPr lang="en-US"/>
        </a:p>
      </dgm:t>
    </dgm:pt>
    <dgm:pt modelId="{ADFF5892-0332-432A-92B6-00BBED09BCEF}" type="pres">
      <dgm:prSet presAssocID="{B6E97189-5D61-4D0D-A4E7-DD74A6513700}" presName="level3hierChild" presStyleCnt="0"/>
      <dgm:spPr/>
      <dgm:t>
        <a:bodyPr/>
        <a:lstStyle/>
        <a:p>
          <a:endParaRPr lang="en-US"/>
        </a:p>
      </dgm:t>
    </dgm:pt>
    <dgm:pt modelId="{1B52B012-7210-48A2-810A-ADBE8D5216F4}" type="pres">
      <dgm:prSet presAssocID="{1BD79E7B-9988-473A-BDB5-1D22757083F4}" presName="conn2-1" presStyleLbl="parChTrans1D4" presStyleIdx="4" presStyleCnt="9"/>
      <dgm:spPr/>
      <dgm:t>
        <a:bodyPr/>
        <a:lstStyle/>
        <a:p>
          <a:endParaRPr lang="en-US"/>
        </a:p>
      </dgm:t>
    </dgm:pt>
    <dgm:pt modelId="{6D983B62-B313-441F-AA17-E4F1AB191FAE}" type="pres">
      <dgm:prSet presAssocID="{1BD79E7B-9988-473A-BDB5-1D22757083F4}" presName="connTx" presStyleLbl="parChTrans1D4" presStyleIdx="4" presStyleCnt="9"/>
      <dgm:spPr/>
      <dgm:t>
        <a:bodyPr/>
        <a:lstStyle/>
        <a:p>
          <a:endParaRPr lang="en-US"/>
        </a:p>
      </dgm:t>
    </dgm:pt>
    <dgm:pt modelId="{A5C98C6F-817D-458E-90E7-9AB395CBBCA7}" type="pres">
      <dgm:prSet presAssocID="{C1500573-C7A6-4233-BFB6-8C4A742935A9}" presName="root2" presStyleCnt="0"/>
      <dgm:spPr/>
      <dgm:t>
        <a:bodyPr/>
        <a:lstStyle/>
        <a:p>
          <a:endParaRPr lang="en-US"/>
        </a:p>
      </dgm:t>
    </dgm:pt>
    <dgm:pt modelId="{E353E6E1-A69F-492F-9392-399D946E0367}" type="pres">
      <dgm:prSet presAssocID="{C1500573-C7A6-4233-BFB6-8C4A742935A9}" presName="LevelTwoTextNode" presStyleLbl="node4" presStyleIdx="4" presStyleCnt="9" custScaleX="377353">
        <dgm:presLayoutVars>
          <dgm:chPref val="3"/>
        </dgm:presLayoutVars>
      </dgm:prSet>
      <dgm:spPr/>
      <dgm:t>
        <a:bodyPr/>
        <a:lstStyle/>
        <a:p>
          <a:endParaRPr lang="en-US"/>
        </a:p>
      </dgm:t>
    </dgm:pt>
    <dgm:pt modelId="{8C688F3D-EB73-40FC-A29E-97E20D5E75C5}" type="pres">
      <dgm:prSet presAssocID="{C1500573-C7A6-4233-BFB6-8C4A742935A9}" presName="level3hierChild" presStyleCnt="0"/>
      <dgm:spPr/>
      <dgm:t>
        <a:bodyPr/>
        <a:lstStyle/>
        <a:p>
          <a:endParaRPr lang="en-US"/>
        </a:p>
      </dgm:t>
    </dgm:pt>
    <dgm:pt modelId="{5255E765-7B5E-43EC-A51C-5658471F2AA8}" type="pres">
      <dgm:prSet presAssocID="{E545313F-F76E-4B49-A96C-334018EC3CDF}" presName="conn2-1" presStyleLbl="parChTrans1D2" presStyleIdx="2" presStyleCnt="3"/>
      <dgm:spPr/>
      <dgm:t>
        <a:bodyPr/>
        <a:lstStyle/>
        <a:p>
          <a:endParaRPr lang="en-US"/>
        </a:p>
      </dgm:t>
    </dgm:pt>
    <dgm:pt modelId="{001A804F-67EB-4200-8839-A6533982E2E5}" type="pres">
      <dgm:prSet presAssocID="{E545313F-F76E-4B49-A96C-334018EC3CDF}" presName="connTx" presStyleLbl="parChTrans1D2" presStyleIdx="2" presStyleCnt="3"/>
      <dgm:spPr/>
      <dgm:t>
        <a:bodyPr/>
        <a:lstStyle/>
        <a:p>
          <a:endParaRPr lang="en-US"/>
        </a:p>
      </dgm:t>
    </dgm:pt>
    <dgm:pt modelId="{759C605C-D2CF-412B-A375-1E98F05E9CE4}" type="pres">
      <dgm:prSet presAssocID="{D19CAEA1-1D15-44BC-8965-C548769F2AD6}" presName="root2" presStyleCnt="0"/>
      <dgm:spPr/>
      <dgm:t>
        <a:bodyPr/>
        <a:lstStyle/>
        <a:p>
          <a:endParaRPr lang="en-US"/>
        </a:p>
      </dgm:t>
    </dgm:pt>
    <dgm:pt modelId="{1520F6E4-835C-4FB8-A7DB-D80BE5E473AE}" type="pres">
      <dgm:prSet presAssocID="{D19CAEA1-1D15-44BC-8965-C548769F2AD6}" presName="LevelTwoTextNode" presStyleLbl="node2" presStyleIdx="2" presStyleCnt="3" custScaleY="253261">
        <dgm:presLayoutVars>
          <dgm:chPref val="3"/>
        </dgm:presLayoutVars>
      </dgm:prSet>
      <dgm:spPr/>
      <dgm:t>
        <a:bodyPr/>
        <a:lstStyle/>
        <a:p>
          <a:endParaRPr lang="en-US"/>
        </a:p>
      </dgm:t>
    </dgm:pt>
    <dgm:pt modelId="{89DA9249-FD94-4272-BD65-EFB75B3806E6}" type="pres">
      <dgm:prSet presAssocID="{D19CAEA1-1D15-44BC-8965-C548769F2AD6}" presName="level3hierChild" presStyleCnt="0"/>
      <dgm:spPr/>
      <dgm:t>
        <a:bodyPr/>
        <a:lstStyle/>
        <a:p>
          <a:endParaRPr lang="en-US"/>
        </a:p>
      </dgm:t>
    </dgm:pt>
    <dgm:pt modelId="{05A10E44-7C91-45E2-9C95-3AC8074AF6B0}" type="pres">
      <dgm:prSet presAssocID="{6DF13CAE-F8F6-485B-A9E6-F460564EF48B}" presName="conn2-1" presStyleLbl="parChTrans1D3" presStyleIdx="5" presStyleCnt="9"/>
      <dgm:spPr/>
      <dgm:t>
        <a:bodyPr/>
        <a:lstStyle/>
        <a:p>
          <a:endParaRPr lang="en-US"/>
        </a:p>
      </dgm:t>
    </dgm:pt>
    <dgm:pt modelId="{24A4A885-79DA-4E48-8D85-F30F85698BC6}" type="pres">
      <dgm:prSet presAssocID="{6DF13CAE-F8F6-485B-A9E6-F460564EF48B}" presName="connTx" presStyleLbl="parChTrans1D3" presStyleIdx="5" presStyleCnt="9"/>
      <dgm:spPr/>
      <dgm:t>
        <a:bodyPr/>
        <a:lstStyle/>
        <a:p>
          <a:endParaRPr lang="en-US"/>
        </a:p>
      </dgm:t>
    </dgm:pt>
    <dgm:pt modelId="{FCD1F546-6741-4C16-A8DC-023BF6F354B9}" type="pres">
      <dgm:prSet presAssocID="{E154136F-480A-4661-9D6A-ADD575F8CD00}" presName="root2" presStyleCnt="0"/>
      <dgm:spPr/>
      <dgm:t>
        <a:bodyPr/>
        <a:lstStyle/>
        <a:p>
          <a:endParaRPr lang="en-US"/>
        </a:p>
      </dgm:t>
    </dgm:pt>
    <dgm:pt modelId="{48F2A9B7-4B05-4D51-B569-514680298CDA}" type="pres">
      <dgm:prSet presAssocID="{E154136F-480A-4661-9D6A-ADD575F8CD00}" presName="LevelTwoTextNode" presStyleLbl="node3" presStyleIdx="5" presStyleCnt="9">
        <dgm:presLayoutVars>
          <dgm:chPref val="3"/>
        </dgm:presLayoutVars>
      </dgm:prSet>
      <dgm:spPr/>
      <dgm:t>
        <a:bodyPr/>
        <a:lstStyle/>
        <a:p>
          <a:endParaRPr lang="en-US"/>
        </a:p>
      </dgm:t>
    </dgm:pt>
    <dgm:pt modelId="{2B62D1F9-073A-42AA-B54C-C7A9A2EA2E15}" type="pres">
      <dgm:prSet presAssocID="{E154136F-480A-4661-9D6A-ADD575F8CD00}" presName="level3hierChild" presStyleCnt="0"/>
      <dgm:spPr/>
      <dgm:t>
        <a:bodyPr/>
        <a:lstStyle/>
        <a:p>
          <a:endParaRPr lang="en-US"/>
        </a:p>
      </dgm:t>
    </dgm:pt>
    <dgm:pt modelId="{3B945204-EA1B-4DA4-9FF5-A8A6E9434203}" type="pres">
      <dgm:prSet presAssocID="{EDBEB9C6-AE74-4947-B06F-C17742D0F16A}" presName="conn2-1" presStyleLbl="parChTrans1D4" presStyleIdx="5" presStyleCnt="9"/>
      <dgm:spPr/>
      <dgm:t>
        <a:bodyPr/>
        <a:lstStyle/>
        <a:p>
          <a:endParaRPr lang="en-US"/>
        </a:p>
      </dgm:t>
    </dgm:pt>
    <dgm:pt modelId="{72301F88-E99A-46CD-ABC8-B1DB474D155A}" type="pres">
      <dgm:prSet presAssocID="{EDBEB9C6-AE74-4947-B06F-C17742D0F16A}" presName="connTx" presStyleLbl="parChTrans1D4" presStyleIdx="5" presStyleCnt="9"/>
      <dgm:spPr/>
      <dgm:t>
        <a:bodyPr/>
        <a:lstStyle/>
        <a:p>
          <a:endParaRPr lang="en-US"/>
        </a:p>
      </dgm:t>
    </dgm:pt>
    <dgm:pt modelId="{BFEE5EDD-2F1B-4FFE-8326-CC3AF576A4D0}" type="pres">
      <dgm:prSet presAssocID="{196777D1-6EBA-4713-A401-11FFEC798970}" presName="root2" presStyleCnt="0"/>
      <dgm:spPr/>
      <dgm:t>
        <a:bodyPr/>
        <a:lstStyle/>
        <a:p>
          <a:endParaRPr lang="en-US"/>
        </a:p>
      </dgm:t>
    </dgm:pt>
    <dgm:pt modelId="{B1201C7D-CA22-4F6C-BACA-D0AA45915BC7}" type="pres">
      <dgm:prSet presAssocID="{196777D1-6EBA-4713-A401-11FFEC798970}" presName="LevelTwoTextNode" presStyleLbl="node4" presStyleIdx="5" presStyleCnt="9" custScaleX="277595">
        <dgm:presLayoutVars>
          <dgm:chPref val="3"/>
        </dgm:presLayoutVars>
      </dgm:prSet>
      <dgm:spPr/>
      <dgm:t>
        <a:bodyPr/>
        <a:lstStyle/>
        <a:p>
          <a:endParaRPr lang="en-US"/>
        </a:p>
      </dgm:t>
    </dgm:pt>
    <dgm:pt modelId="{FBE979AC-9ACC-4E3B-AB21-F887DFB0E361}" type="pres">
      <dgm:prSet presAssocID="{196777D1-6EBA-4713-A401-11FFEC798970}" presName="level3hierChild" presStyleCnt="0"/>
      <dgm:spPr/>
      <dgm:t>
        <a:bodyPr/>
        <a:lstStyle/>
        <a:p>
          <a:endParaRPr lang="en-US"/>
        </a:p>
      </dgm:t>
    </dgm:pt>
    <dgm:pt modelId="{F569B1C5-7CC7-47D0-B79E-1D2795B115E0}" type="pres">
      <dgm:prSet presAssocID="{D854DC8E-FF63-423A-8F49-EF0F0E8DCB67}" presName="conn2-1" presStyleLbl="parChTrans1D3" presStyleIdx="6" presStyleCnt="9"/>
      <dgm:spPr/>
      <dgm:t>
        <a:bodyPr/>
        <a:lstStyle/>
        <a:p>
          <a:endParaRPr lang="en-US"/>
        </a:p>
      </dgm:t>
    </dgm:pt>
    <dgm:pt modelId="{B856486D-C458-4206-B76F-DC71B0D08101}" type="pres">
      <dgm:prSet presAssocID="{D854DC8E-FF63-423A-8F49-EF0F0E8DCB67}" presName="connTx" presStyleLbl="parChTrans1D3" presStyleIdx="6" presStyleCnt="9"/>
      <dgm:spPr/>
      <dgm:t>
        <a:bodyPr/>
        <a:lstStyle/>
        <a:p>
          <a:endParaRPr lang="en-US"/>
        </a:p>
      </dgm:t>
    </dgm:pt>
    <dgm:pt modelId="{B6225997-8904-4D9D-A81D-81DE3088D85B}" type="pres">
      <dgm:prSet presAssocID="{15E46705-F8D3-46C7-9447-7D3C7F7BF5B4}" presName="root2" presStyleCnt="0"/>
      <dgm:spPr/>
      <dgm:t>
        <a:bodyPr/>
        <a:lstStyle/>
        <a:p>
          <a:endParaRPr lang="en-US"/>
        </a:p>
      </dgm:t>
    </dgm:pt>
    <dgm:pt modelId="{362289AD-1598-4C33-A324-2725774AE2ED}" type="pres">
      <dgm:prSet presAssocID="{15E46705-F8D3-46C7-9447-7D3C7F7BF5B4}" presName="LevelTwoTextNode" presStyleLbl="node3" presStyleIdx="6" presStyleCnt="9">
        <dgm:presLayoutVars>
          <dgm:chPref val="3"/>
        </dgm:presLayoutVars>
      </dgm:prSet>
      <dgm:spPr/>
      <dgm:t>
        <a:bodyPr/>
        <a:lstStyle/>
        <a:p>
          <a:endParaRPr lang="en-US"/>
        </a:p>
      </dgm:t>
    </dgm:pt>
    <dgm:pt modelId="{815E36E1-0DF2-464D-BE39-A4BC977ED6BE}" type="pres">
      <dgm:prSet presAssocID="{15E46705-F8D3-46C7-9447-7D3C7F7BF5B4}" presName="level3hierChild" presStyleCnt="0"/>
      <dgm:spPr/>
      <dgm:t>
        <a:bodyPr/>
        <a:lstStyle/>
        <a:p>
          <a:endParaRPr lang="en-US"/>
        </a:p>
      </dgm:t>
    </dgm:pt>
    <dgm:pt modelId="{3C63E302-6C2A-4AC7-8CBF-95503229C6DA}" type="pres">
      <dgm:prSet presAssocID="{385510B3-7D43-49F7-8116-C37C6A8FD433}" presName="conn2-1" presStyleLbl="parChTrans1D4" presStyleIdx="6" presStyleCnt="9"/>
      <dgm:spPr/>
      <dgm:t>
        <a:bodyPr/>
        <a:lstStyle/>
        <a:p>
          <a:endParaRPr lang="en-US"/>
        </a:p>
      </dgm:t>
    </dgm:pt>
    <dgm:pt modelId="{775168A8-B409-4DA6-BA8D-0C0E346C0513}" type="pres">
      <dgm:prSet presAssocID="{385510B3-7D43-49F7-8116-C37C6A8FD433}" presName="connTx" presStyleLbl="parChTrans1D4" presStyleIdx="6" presStyleCnt="9"/>
      <dgm:spPr/>
      <dgm:t>
        <a:bodyPr/>
        <a:lstStyle/>
        <a:p>
          <a:endParaRPr lang="en-US"/>
        </a:p>
      </dgm:t>
    </dgm:pt>
    <dgm:pt modelId="{BF8B14E8-80BB-4EC1-BBD7-564C86DC19DC}" type="pres">
      <dgm:prSet presAssocID="{83082575-20EE-42AA-806E-E1241A199E58}" presName="root2" presStyleCnt="0"/>
      <dgm:spPr/>
      <dgm:t>
        <a:bodyPr/>
        <a:lstStyle/>
        <a:p>
          <a:endParaRPr lang="en-US"/>
        </a:p>
      </dgm:t>
    </dgm:pt>
    <dgm:pt modelId="{F77C336C-5C77-485C-BD35-72E9F596C0D4}" type="pres">
      <dgm:prSet presAssocID="{83082575-20EE-42AA-806E-E1241A199E58}" presName="LevelTwoTextNode" presStyleLbl="node4" presStyleIdx="6" presStyleCnt="9" custScaleX="277596">
        <dgm:presLayoutVars>
          <dgm:chPref val="3"/>
        </dgm:presLayoutVars>
      </dgm:prSet>
      <dgm:spPr/>
      <dgm:t>
        <a:bodyPr/>
        <a:lstStyle/>
        <a:p>
          <a:endParaRPr lang="en-US"/>
        </a:p>
      </dgm:t>
    </dgm:pt>
    <dgm:pt modelId="{9E2C71FC-74D1-4320-8B13-FAABFE90BE83}" type="pres">
      <dgm:prSet presAssocID="{83082575-20EE-42AA-806E-E1241A199E58}" presName="level3hierChild" presStyleCnt="0"/>
      <dgm:spPr/>
      <dgm:t>
        <a:bodyPr/>
        <a:lstStyle/>
        <a:p>
          <a:endParaRPr lang="en-US"/>
        </a:p>
      </dgm:t>
    </dgm:pt>
    <dgm:pt modelId="{754A3D55-7CAE-422A-80EC-57A793F29122}" type="pres">
      <dgm:prSet presAssocID="{8773C5F1-92F7-4365-8051-FDC6A69836ED}" presName="conn2-1" presStyleLbl="parChTrans1D3" presStyleIdx="7" presStyleCnt="9"/>
      <dgm:spPr/>
      <dgm:t>
        <a:bodyPr/>
        <a:lstStyle/>
        <a:p>
          <a:endParaRPr lang="en-US"/>
        </a:p>
      </dgm:t>
    </dgm:pt>
    <dgm:pt modelId="{A5402836-F9CA-47C6-AB49-AA1DA973F9C9}" type="pres">
      <dgm:prSet presAssocID="{8773C5F1-92F7-4365-8051-FDC6A69836ED}" presName="connTx" presStyleLbl="parChTrans1D3" presStyleIdx="7" presStyleCnt="9"/>
      <dgm:spPr/>
      <dgm:t>
        <a:bodyPr/>
        <a:lstStyle/>
        <a:p>
          <a:endParaRPr lang="en-US"/>
        </a:p>
      </dgm:t>
    </dgm:pt>
    <dgm:pt modelId="{B428595D-3EC6-450A-BAE3-03C00E923DC4}" type="pres">
      <dgm:prSet presAssocID="{A6F8FFA2-5145-4F08-9C83-CE3768129D04}" presName="root2" presStyleCnt="0"/>
      <dgm:spPr/>
      <dgm:t>
        <a:bodyPr/>
        <a:lstStyle/>
        <a:p>
          <a:endParaRPr lang="en-US"/>
        </a:p>
      </dgm:t>
    </dgm:pt>
    <dgm:pt modelId="{FB88E432-F650-4F54-BA0F-D23D147D0180}" type="pres">
      <dgm:prSet presAssocID="{A6F8FFA2-5145-4F08-9C83-CE3768129D04}" presName="LevelTwoTextNode" presStyleLbl="node3" presStyleIdx="7" presStyleCnt="9">
        <dgm:presLayoutVars>
          <dgm:chPref val="3"/>
        </dgm:presLayoutVars>
      </dgm:prSet>
      <dgm:spPr/>
      <dgm:t>
        <a:bodyPr/>
        <a:lstStyle/>
        <a:p>
          <a:endParaRPr lang="en-US"/>
        </a:p>
      </dgm:t>
    </dgm:pt>
    <dgm:pt modelId="{E5C44732-76D8-4D75-A9A2-457DF5004B2A}" type="pres">
      <dgm:prSet presAssocID="{A6F8FFA2-5145-4F08-9C83-CE3768129D04}" presName="level3hierChild" presStyleCnt="0"/>
      <dgm:spPr/>
      <dgm:t>
        <a:bodyPr/>
        <a:lstStyle/>
        <a:p>
          <a:endParaRPr lang="en-US"/>
        </a:p>
      </dgm:t>
    </dgm:pt>
    <dgm:pt modelId="{73D7A87E-70A5-45CF-9659-712AECBAA4E0}" type="pres">
      <dgm:prSet presAssocID="{AE932159-EC9B-48AD-A8CE-7E0BE8B85B0B}" presName="conn2-1" presStyleLbl="parChTrans1D4" presStyleIdx="7" presStyleCnt="9"/>
      <dgm:spPr/>
      <dgm:t>
        <a:bodyPr/>
        <a:lstStyle/>
        <a:p>
          <a:endParaRPr lang="en-US"/>
        </a:p>
      </dgm:t>
    </dgm:pt>
    <dgm:pt modelId="{6D90A3BD-2C1A-4DD3-B987-18103F2CEFB5}" type="pres">
      <dgm:prSet presAssocID="{AE932159-EC9B-48AD-A8CE-7E0BE8B85B0B}" presName="connTx" presStyleLbl="parChTrans1D4" presStyleIdx="7" presStyleCnt="9"/>
      <dgm:spPr/>
      <dgm:t>
        <a:bodyPr/>
        <a:lstStyle/>
        <a:p>
          <a:endParaRPr lang="en-US"/>
        </a:p>
      </dgm:t>
    </dgm:pt>
    <dgm:pt modelId="{85D69BE6-4413-430E-8E1C-7432D75FF8C0}" type="pres">
      <dgm:prSet presAssocID="{9918C8A1-811B-4683-AFAC-1F0F17E8EBB3}" presName="root2" presStyleCnt="0"/>
      <dgm:spPr/>
      <dgm:t>
        <a:bodyPr/>
        <a:lstStyle/>
        <a:p>
          <a:endParaRPr lang="en-US"/>
        </a:p>
      </dgm:t>
    </dgm:pt>
    <dgm:pt modelId="{2A2E67D4-BC0D-4804-8B0B-1674CA84B2B1}" type="pres">
      <dgm:prSet presAssocID="{9918C8A1-811B-4683-AFAC-1F0F17E8EBB3}" presName="LevelTwoTextNode" presStyleLbl="node4" presStyleIdx="7" presStyleCnt="9" custScaleX="277595">
        <dgm:presLayoutVars>
          <dgm:chPref val="3"/>
        </dgm:presLayoutVars>
      </dgm:prSet>
      <dgm:spPr/>
      <dgm:t>
        <a:bodyPr/>
        <a:lstStyle/>
        <a:p>
          <a:endParaRPr lang="en-US"/>
        </a:p>
      </dgm:t>
    </dgm:pt>
    <dgm:pt modelId="{F7ED0970-5A31-44E1-9565-1B6D92588634}" type="pres">
      <dgm:prSet presAssocID="{9918C8A1-811B-4683-AFAC-1F0F17E8EBB3}" presName="level3hierChild" presStyleCnt="0"/>
      <dgm:spPr/>
      <dgm:t>
        <a:bodyPr/>
        <a:lstStyle/>
        <a:p>
          <a:endParaRPr lang="en-US"/>
        </a:p>
      </dgm:t>
    </dgm:pt>
    <dgm:pt modelId="{07D6886D-7F64-4D68-9DEF-12C97837E7E9}" type="pres">
      <dgm:prSet presAssocID="{5082F655-452A-402A-A446-FA04E544584E}" presName="conn2-1" presStyleLbl="parChTrans1D3" presStyleIdx="8" presStyleCnt="9"/>
      <dgm:spPr/>
      <dgm:t>
        <a:bodyPr/>
        <a:lstStyle/>
        <a:p>
          <a:endParaRPr lang="en-US"/>
        </a:p>
      </dgm:t>
    </dgm:pt>
    <dgm:pt modelId="{96550786-719A-4486-8604-B200A8F6F93F}" type="pres">
      <dgm:prSet presAssocID="{5082F655-452A-402A-A446-FA04E544584E}" presName="connTx" presStyleLbl="parChTrans1D3" presStyleIdx="8" presStyleCnt="9"/>
      <dgm:spPr/>
      <dgm:t>
        <a:bodyPr/>
        <a:lstStyle/>
        <a:p>
          <a:endParaRPr lang="en-US"/>
        </a:p>
      </dgm:t>
    </dgm:pt>
    <dgm:pt modelId="{95726AEC-6E97-470C-82E4-911283DED379}" type="pres">
      <dgm:prSet presAssocID="{D830DB33-4236-455A-8408-DEC0E10D23DD}" presName="root2" presStyleCnt="0"/>
      <dgm:spPr/>
      <dgm:t>
        <a:bodyPr/>
        <a:lstStyle/>
        <a:p>
          <a:endParaRPr lang="en-US"/>
        </a:p>
      </dgm:t>
    </dgm:pt>
    <dgm:pt modelId="{80F6B900-D482-4243-A43C-8903475E21B0}" type="pres">
      <dgm:prSet presAssocID="{D830DB33-4236-455A-8408-DEC0E10D23DD}" presName="LevelTwoTextNode" presStyleLbl="node3" presStyleIdx="8" presStyleCnt="9">
        <dgm:presLayoutVars>
          <dgm:chPref val="3"/>
        </dgm:presLayoutVars>
      </dgm:prSet>
      <dgm:spPr/>
      <dgm:t>
        <a:bodyPr/>
        <a:lstStyle/>
        <a:p>
          <a:endParaRPr lang="en-US"/>
        </a:p>
      </dgm:t>
    </dgm:pt>
    <dgm:pt modelId="{F549291E-015D-4601-A35B-D505891E373B}" type="pres">
      <dgm:prSet presAssocID="{D830DB33-4236-455A-8408-DEC0E10D23DD}" presName="level3hierChild" presStyleCnt="0"/>
      <dgm:spPr/>
      <dgm:t>
        <a:bodyPr/>
        <a:lstStyle/>
        <a:p>
          <a:endParaRPr lang="en-US"/>
        </a:p>
      </dgm:t>
    </dgm:pt>
    <dgm:pt modelId="{B10B88B6-3DCE-489A-8134-E9FB3C42623A}" type="pres">
      <dgm:prSet presAssocID="{8317CA73-7233-49CD-B6B6-5BA2958D1A6F}" presName="conn2-1" presStyleLbl="parChTrans1D4" presStyleIdx="8" presStyleCnt="9"/>
      <dgm:spPr/>
      <dgm:t>
        <a:bodyPr/>
        <a:lstStyle/>
        <a:p>
          <a:endParaRPr lang="en-US"/>
        </a:p>
      </dgm:t>
    </dgm:pt>
    <dgm:pt modelId="{8BBE1A46-348B-48F4-8A71-E3D5F0A48BB9}" type="pres">
      <dgm:prSet presAssocID="{8317CA73-7233-49CD-B6B6-5BA2958D1A6F}" presName="connTx" presStyleLbl="parChTrans1D4" presStyleIdx="8" presStyleCnt="9"/>
      <dgm:spPr/>
      <dgm:t>
        <a:bodyPr/>
        <a:lstStyle/>
        <a:p>
          <a:endParaRPr lang="en-US"/>
        </a:p>
      </dgm:t>
    </dgm:pt>
    <dgm:pt modelId="{7A467EF4-972C-4222-A149-948797E5E5D8}" type="pres">
      <dgm:prSet presAssocID="{B6CA383C-5295-4018-8B64-EF3C062723D0}" presName="root2" presStyleCnt="0"/>
      <dgm:spPr/>
      <dgm:t>
        <a:bodyPr/>
        <a:lstStyle/>
        <a:p>
          <a:endParaRPr lang="en-US"/>
        </a:p>
      </dgm:t>
    </dgm:pt>
    <dgm:pt modelId="{410BEE0C-7CE8-4847-8FFC-E196D12B443B}" type="pres">
      <dgm:prSet presAssocID="{B6CA383C-5295-4018-8B64-EF3C062723D0}" presName="LevelTwoTextNode" presStyleLbl="node4" presStyleIdx="8" presStyleCnt="9" custScaleX="288367">
        <dgm:presLayoutVars>
          <dgm:chPref val="3"/>
        </dgm:presLayoutVars>
      </dgm:prSet>
      <dgm:spPr/>
      <dgm:t>
        <a:bodyPr/>
        <a:lstStyle/>
        <a:p>
          <a:endParaRPr lang="en-US"/>
        </a:p>
      </dgm:t>
    </dgm:pt>
    <dgm:pt modelId="{D70F1F1A-D880-4A56-AFD3-1FCFF7BE7718}" type="pres">
      <dgm:prSet presAssocID="{B6CA383C-5295-4018-8B64-EF3C062723D0}" presName="level3hierChild" presStyleCnt="0"/>
      <dgm:spPr/>
      <dgm:t>
        <a:bodyPr/>
        <a:lstStyle/>
        <a:p>
          <a:endParaRPr lang="en-US"/>
        </a:p>
      </dgm:t>
    </dgm:pt>
  </dgm:ptLst>
  <dgm:cxnLst>
    <dgm:cxn modelId="{567097EB-E72A-4D62-A3ED-F51B389FB48C}" srcId="{B6E97189-5D61-4D0D-A4E7-DD74A6513700}" destId="{C1500573-C7A6-4233-BFB6-8C4A742935A9}" srcOrd="0" destOrd="0" parTransId="{1BD79E7B-9988-473A-BDB5-1D22757083F4}" sibTransId="{7E049FB5-958E-46E2-98D8-3007630B73C4}"/>
    <dgm:cxn modelId="{72B4FD13-8BA5-4E37-9237-3F831B4D76AE}" type="presOf" srcId="{7D1DA055-DCC5-4C34-A5ED-CB7FE6AB2F89}" destId="{0B6BADEC-DE01-4099-9164-4671EC2B18B5}" srcOrd="0" destOrd="0" presId="urn:microsoft.com/office/officeart/2005/8/layout/hierarchy2"/>
    <dgm:cxn modelId="{3E3C28F6-BFD5-4E47-8747-DCA197EC796D}" srcId="{4F2D3275-744A-4829-8635-3C90DE93D323}" destId="{6E92DCDE-55B2-41FA-8936-DA5189D48BFC}" srcOrd="0" destOrd="0" parTransId="{F45FD185-1D55-4BD4-B422-3B83A28A0271}" sibTransId="{46348F9D-7A48-46BF-8301-122698426FA3}"/>
    <dgm:cxn modelId="{856D5910-FBDE-4F12-AD9D-0B79D73D34A2}" srcId="{D19CAEA1-1D15-44BC-8965-C548769F2AD6}" destId="{A6F8FFA2-5145-4F08-9C83-CE3768129D04}" srcOrd="2" destOrd="0" parTransId="{8773C5F1-92F7-4365-8051-FDC6A69836ED}" sibTransId="{AC9E08C7-5336-476B-8E08-0916E1E95A8E}"/>
    <dgm:cxn modelId="{D5F05810-EBA8-4028-8241-0600D894C89F}" type="presOf" srcId="{FF398120-C402-4B18-834B-2555C48F18D0}" destId="{363A6218-9C6F-4565-93C1-62F9EA94B6E5}" srcOrd="0" destOrd="0" presId="urn:microsoft.com/office/officeart/2005/8/layout/hierarchy2"/>
    <dgm:cxn modelId="{09C7AEEC-6029-4870-B596-3FA4086054DD}" type="presOf" srcId="{ADCE5D75-4FA2-4F9E-B1A4-BA03F8A0117D}" destId="{FD99BA6B-E184-4082-988F-89A7DE6845AE}" srcOrd="0" destOrd="0" presId="urn:microsoft.com/office/officeart/2005/8/layout/hierarchy2"/>
    <dgm:cxn modelId="{A31A51B1-88FB-4CF6-8CBD-31FABB2928E8}" type="presOf" srcId="{B6E97189-5D61-4D0D-A4E7-DD74A6513700}" destId="{1F7E295A-EBD9-4254-BAFA-F4D868172491}" srcOrd="0" destOrd="0" presId="urn:microsoft.com/office/officeart/2005/8/layout/hierarchy2"/>
    <dgm:cxn modelId="{6370682F-6350-4AB9-904E-58A1C0A02E84}" srcId="{2510D6CC-A137-420A-A4DF-A92D24204003}" destId="{A47A13DA-106F-4DC2-A288-8EEDE13D5DCC}" srcOrd="0" destOrd="0" parTransId="{02B3B772-DAA6-4988-A822-B2692191324E}" sibTransId="{D2C4CB12-B6B0-4238-822B-EE1BCAFC6BB7}"/>
    <dgm:cxn modelId="{75B221EE-B742-4690-ACDA-4C7D062F4BC8}" srcId="{A47A13DA-106F-4DC2-A288-8EEDE13D5DCC}" destId="{CB9F970C-2969-4F2D-A242-190683D4DCF1}" srcOrd="0" destOrd="0" parTransId="{819401CF-758A-4393-8A08-85C6074987CC}" sibTransId="{9E9A07F3-5AF8-4C45-A41F-27B58687BB0F}"/>
    <dgm:cxn modelId="{24940C67-D33F-463C-A68F-0E55CE5A01B2}" type="presOf" srcId="{2510D6CC-A137-420A-A4DF-A92D24204003}" destId="{6A54F828-D433-4FDB-B84B-4F7D8928398B}" srcOrd="0" destOrd="0" presId="urn:microsoft.com/office/officeart/2005/8/layout/hierarchy2"/>
    <dgm:cxn modelId="{67063B23-ECD4-421A-9A68-280B2971AE2A}" type="presOf" srcId="{6DF13CAE-F8F6-485B-A9E6-F460564EF48B}" destId="{05A10E44-7C91-45E2-9C95-3AC8074AF6B0}" srcOrd="0" destOrd="0" presId="urn:microsoft.com/office/officeart/2005/8/layout/hierarchy2"/>
    <dgm:cxn modelId="{9B9C2ED5-21A6-4F24-8C39-09B5588DABEA}" type="presOf" srcId="{7D1DA055-DCC5-4C34-A5ED-CB7FE6AB2F89}" destId="{D6040CC3-137F-4197-ABA9-C238D52379FC}" srcOrd="1" destOrd="0" presId="urn:microsoft.com/office/officeart/2005/8/layout/hierarchy2"/>
    <dgm:cxn modelId="{7F815929-C0CD-4C1E-937E-6B5081C4C845}" type="presOf" srcId="{819401CF-758A-4393-8A08-85C6074987CC}" destId="{5C0097AA-8585-4941-8604-E25E8CD20C75}" srcOrd="1" destOrd="0" presId="urn:microsoft.com/office/officeart/2005/8/layout/hierarchy2"/>
    <dgm:cxn modelId="{B9E830EF-6F7B-44E8-B805-6E4B96C5F41D}" srcId="{A47A13DA-106F-4DC2-A288-8EEDE13D5DCC}" destId="{D19CAEA1-1D15-44BC-8965-C548769F2AD6}" srcOrd="2" destOrd="0" parTransId="{E545313F-F76E-4B49-A96C-334018EC3CDF}" sibTransId="{2E130E6C-B87F-497C-B287-3F16937BC40C}"/>
    <dgm:cxn modelId="{FE70510C-169F-470E-8EF5-9CF9C7082163}" type="presOf" srcId="{1BD79E7B-9988-473A-BDB5-1D22757083F4}" destId="{6D983B62-B313-441F-AA17-E4F1AB191FAE}" srcOrd="1" destOrd="0" presId="urn:microsoft.com/office/officeart/2005/8/layout/hierarchy2"/>
    <dgm:cxn modelId="{3FF063EF-5049-4207-86EE-DFE4F23DA9D0}" type="presOf" srcId="{A7ADFB0D-F03B-470E-B224-19344FF5AA37}" destId="{1EADD279-96FB-458C-B430-98FF6BA1B3F9}" srcOrd="0" destOrd="0" presId="urn:microsoft.com/office/officeart/2005/8/layout/hierarchy2"/>
    <dgm:cxn modelId="{21C54A5E-E4C2-4F90-B9F0-84C57DCF3F9F}" type="presOf" srcId="{819401CF-758A-4393-8A08-85C6074987CC}" destId="{6993FE79-5DDA-476F-8847-121E1EE1E744}" srcOrd="0" destOrd="0" presId="urn:microsoft.com/office/officeart/2005/8/layout/hierarchy2"/>
    <dgm:cxn modelId="{02CAA56E-F16D-4D03-B3B9-CF9F50518850}" type="presOf" srcId="{D854DC8E-FF63-423A-8F49-EF0F0E8DCB67}" destId="{B856486D-C458-4206-B76F-DC71B0D08101}" srcOrd="1" destOrd="0" presId="urn:microsoft.com/office/officeart/2005/8/layout/hierarchy2"/>
    <dgm:cxn modelId="{783EC19E-C31E-4CF6-B1DC-9840DC7936B1}" type="presOf" srcId="{1920A80E-5E4B-4535-A629-D47934A28678}" destId="{148475F1-6E01-46AD-8CF8-CC0767B1F669}" srcOrd="0" destOrd="0" presId="urn:microsoft.com/office/officeart/2005/8/layout/hierarchy2"/>
    <dgm:cxn modelId="{6C3BE60A-1C68-48BA-B244-1DB2C52BE311}" type="presOf" srcId="{6DF13CAE-F8F6-485B-A9E6-F460564EF48B}" destId="{24A4A885-79DA-4E48-8D85-F30F85698BC6}" srcOrd="1" destOrd="0" presId="urn:microsoft.com/office/officeart/2005/8/layout/hierarchy2"/>
    <dgm:cxn modelId="{2CE9F5DC-91D9-4A59-92BD-8B8EF5C88BC8}" type="presOf" srcId="{1BD79E7B-9988-473A-BDB5-1D22757083F4}" destId="{1B52B012-7210-48A2-810A-ADBE8D5216F4}" srcOrd="0" destOrd="0" presId="urn:microsoft.com/office/officeart/2005/8/layout/hierarchy2"/>
    <dgm:cxn modelId="{F1F5D8AD-49D0-4473-9EC6-30687608EF7A}" type="presOf" srcId="{EDBEB9C6-AE74-4947-B06F-C17742D0F16A}" destId="{72301F88-E99A-46CD-ABC8-B1DB474D155A}" srcOrd="1" destOrd="0" presId="urn:microsoft.com/office/officeart/2005/8/layout/hierarchy2"/>
    <dgm:cxn modelId="{B08E0DEF-8A0C-42CD-B48C-94E99EBC7A97}" type="presOf" srcId="{F45FD185-1D55-4BD4-B422-3B83A28A0271}" destId="{706C8911-4A06-41D0-9AA1-BF84B61FFCB1}" srcOrd="0" destOrd="0" presId="urn:microsoft.com/office/officeart/2005/8/layout/hierarchy2"/>
    <dgm:cxn modelId="{F8522B88-EF5A-4989-BFF3-AFC48E2B74AC}" srcId="{D19CAEA1-1D15-44BC-8965-C548769F2AD6}" destId="{E154136F-480A-4661-9D6A-ADD575F8CD00}" srcOrd="0" destOrd="0" parTransId="{6DF13CAE-F8F6-485B-A9E6-F460564EF48B}" sibTransId="{732A2586-A5CD-4ABA-B68F-CF4CBB8B5F34}"/>
    <dgm:cxn modelId="{F43519F6-15D2-464F-B457-8A2D0B5D1F70}" srcId="{068835A4-AAA6-4959-9B03-68890C691E94}" destId="{28D9B065-32DD-4BCF-BA60-4E261A434205}" srcOrd="0" destOrd="0" parTransId="{32CFCA4F-DCC1-495F-A639-11E2AD5A554F}" sibTransId="{4A5AC0BB-D8D2-4044-90BB-A403FB8E999B}"/>
    <dgm:cxn modelId="{ED5086A9-7BEE-4613-BC67-1BBD8355983A}" type="presOf" srcId="{FB97167C-CF02-458F-92A5-ABB40D480A37}" destId="{8DB68017-EF8B-4F38-8D1A-AFBF8457B455}" srcOrd="1" destOrd="0" presId="urn:microsoft.com/office/officeart/2005/8/layout/hierarchy2"/>
    <dgm:cxn modelId="{9E0E1E9D-2526-41E2-B1BE-0A9A31A9FD32}" srcId="{15E46705-F8D3-46C7-9447-7D3C7F7BF5B4}" destId="{83082575-20EE-42AA-806E-E1241A199E58}" srcOrd="0" destOrd="0" parTransId="{385510B3-7D43-49F7-8116-C37C6A8FD433}" sibTransId="{AE338E2C-0808-4D91-83D1-A31439D6399E}"/>
    <dgm:cxn modelId="{63A26DAA-EF96-4E24-B5C5-FBAF3B4BFB33}" type="presOf" srcId="{76734C71-DAEC-42D0-8DC7-8C0006108C5E}" destId="{6AEEDD78-01F9-4146-9E2E-26BC43B6F3B8}" srcOrd="0" destOrd="0" presId="urn:microsoft.com/office/officeart/2005/8/layout/hierarchy2"/>
    <dgm:cxn modelId="{1419902A-71EC-4A9B-8A08-1FC10AF3E882}" type="presOf" srcId="{4F2D3275-744A-4829-8635-3C90DE93D323}" destId="{11FE1B54-777E-4009-B79A-B22856DA38E2}" srcOrd="0" destOrd="0" presId="urn:microsoft.com/office/officeart/2005/8/layout/hierarchy2"/>
    <dgm:cxn modelId="{71C430BA-1B86-4F47-8F78-8127AF11CE88}" type="presOf" srcId="{E154136F-480A-4661-9D6A-ADD575F8CD00}" destId="{48F2A9B7-4B05-4D51-B569-514680298CDA}" srcOrd="0" destOrd="0" presId="urn:microsoft.com/office/officeart/2005/8/layout/hierarchy2"/>
    <dgm:cxn modelId="{F266DAB6-CE80-4B9E-A30B-059C8A67A717}" type="presOf" srcId="{F3BE10D9-F632-4688-BBBE-CE61C203853B}" destId="{99A18AA6-11E3-492D-9174-4D2A341959B1}" srcOrd="0" destOrd="0" presId="urn:microsoft.com/office/officeart/2005/8/layout/hierarchy2"/>
    <dgm:cxn modelId="{1E86837A-865D-4475-9319-A4EF6CA1533B}" type="presOf" srcId="{CA5036FF-09CB-45FB-88BD-C1EF260EA23F}" destId="{28BE03B2-808B-41FA-94CB-161E779D91A6}" srcOrd="1" destOrd="0" presId="urn:microsoft.com/office/officeart/2005/8/layout/hierarchy2"/>
    <dgm:cxn modelId="{F90879A3-7E8B-4369-9FE4-7F91DCEAE137}" type="presOf" srcId="{EDBEB9C6-AE74-4947-B06F-C17742D0F16A}" destId="{3B945204-EA1B-4DA4-9FF5-A8A6E9434203}" srcOrd="0" destOrd="0" presId="urn:microsoft.com/office/officeart/2005/8/layout/hierarchy2"/>
    <dgm:cxn modelId="{8A0B3EA9-1E7C-4C47-9659-926A463F18E6}" type="presOf" srcId="{A47A13DA-106F-4DC2-A288-8EEDE13D5DCC}" destId="{BABF894B-F676-45C0-BE79-8F2FF845E962}" srcOrd="0" destOrd="0" presId="urn:microsoft.com/office/officeart/2005/8/layout/hierarchy2"/>
    <dgm:cxn modelId="{A674FC00-A44C-40FF-82CD-DDC1EA5CD271}" type="presOf" srcId="{A2640B30-A418-4B90-9EF9-CFA6BC054D49}" destId="{5CA97136-8C3C-45F2-A196-18338C94A3BD}" srcOrd="0" destOrd="0" presId="urn:microsoft.com/office/officeart/2005/8/layout/hierarchy2"/>
    <dgm:cxn modelId="{34CD6D39-1779-4455-9766-8C282E9578BB}" type="presOf" srcId="{385510B3-7D43-49F7-8116-C37C6A8FD433}" destId="{3C63E302-6C2A-4AC7-8CBF-95503229C6DA}" srcOrd="0" destOrd="0" presId="urn:microsoft.com/office/officeart/2005/8/layout/hierarchy2"/>
    <dgm:cxn modelId="{1B22A9DE-2936-415E-9B55-ED18C66B208C}" type="presOf" srcId="{9918C8A1-811B-4683-AFAC-1F0F17E8EBB3}" destId="{2A2E67D4-BC0D-4804-8B0B-1674CA84B2B1}" srcOrd="0" destOrd="0" presId="urn:microsoft.com/office/officeart/2005/8/layout/hierarchy2"/>
    <dgm:cxn modelId="{D5165129-2FF3-4BD0-98A9-3A800675A79C}" type="presOf" srcId="{AE932159-EC9B-48AD-A8CE-7E0BE8B85B0B}" destId="{6D90A3BD-2C1A-4DD3-B987-18103F2CEFB5}" srcOrd="1" destOrd="0" presId="urn:microsoft.com/office/officeart/2005/8/layout/hierarchy2"/>
    <dgm:cxn modelId="{C0B0AE01-5DC9-45EF-8E3E-12425B234C18}" type="presOf" srcId="{8773C5F1-92F7-4365-8051-FDC6A69836ED}" destId="{A5402836-F9CA-47C6-AB49-AA1DA973F9C9}" srcOrd="1" destOrd="0" presId="urn:microsoft.com/office/officeart/2005/8/layout/hierarchy2"/>
    <dgm:cxn modelId="{0F7A506D-3929-49A7-B882-FD6C7CA7335E}" srcId="{ADCE5D75-4FA2-4F9E-B1A4-BA03F8A0117D}" destId="{B6E97189-5D61-4D0D-A4E7-DD74A6513700}" srcOrd="2" destOrd="0" parTransId="{7D1DA055-DCC5-4C34-A5ED-CB7FE6AB2F89}" sibTransId="{D235CA8C-C366-4296-A387-010BE55BBCFA}"/>
    <dgm:cxn modelId="{924C9518-3253-48EB-B3DF-9A77A1A8F08B}" srcId="{A6F8FFA2-5145-4F08-9C83-CE3768129D04}" destId="{9918C8A1-811B-4683-AFAC-1F0F17E8EBB3}" srcOrd="0" destOrd="0" parTransId="{AE932159-EC9B-48AD-A8CE-7E0BE8B85B0B}" sibTransId="{D03D20E3-F7FC-49F3-868A-766AE3271307}"/>
    <dgm:cxn modelId="{39608197-5097-466B-888A-EE60AE9744DB}" type="presOf" srcId="{D19CAEA1-1D15-44BC-8965-C548769F2AD6}" destId="{1520F6E4-835C-4FB8-A7DB-D80BE5E473AE}" srcOrd="0" destOrd="0" presId="urn:microsoft.com/office/officeart/2005/8/layout/hierarchy2"/>
    <dgm:cxn modelId="{0F6377DD-ABC6-4018-B35E-455CD14A3058}" type="presOf" srcId="{D854DC8E-FF63-423A-8F49-EF0F0E8DCB67}" destId="{F569B1C5-7CC7-47D0-B79E-1D2795B115E0}" srcOrd="0" destOrd="0" presId="urn:microsoft.com/office/officeart/2005/8/layout/hierarchy2"/>
    <dgm:cxn modelId="{3F4B0DD6-D325-4B0B-93E8-ECFF0CB41B87}" srcId="{D19CAEA1-1D15-44BC-8965-C548769F2AD6}" destId="{D830DB33-4236-455A-8408-DEC0E10D23DD}" srcOrd="3" destOrd="0" parTransId="{5082F655-452A-402A-A446-FA04E544584E}" sibTransId="{7051DF73-3C40-4566-A725-542833A7C606}"/>
    <dgm:cxn modelId="{AA90A389-B0E3-4707-A58A-66EDA48929C8}" type="presOf" srcId="{CA5036FF-09CB-45FB-88BD-C1EF260EA23F}" destId="{EA07722E-7F0B-44AA-808C-8990CE6F6121}" srcOrd="0" destOrd="0" presId="urn:microsoft.com/office/officeart/2005/8/layout/hierarchy2"/>
    <dgm:cxn modelId="{5774EF09-607C-483F-A47B-79D8A3EBC3F4}" type="presOf" srcId="{FB97167C-CF02-458F-92A5-ABB40D480A37}" destId="{4A87877A-A8D5-4ACB-AC3B-503C7E628F77}" srcOrd="0" destOrd="0" presId="urn:microsoft.com/office/officeart/2005/8/layout/hierarchy2"/>
    <dgm:cxn modelId="{E9AF8F13-11CC-4C0A-BCB2-200C21C802F9}" type="presOf" srcId="{83082575-20EE-42AA-806E-E1241A199E58}" destId="{F77C336C-5C77-485C-BD35-72E9F596C0D4}" srcOrd="0" destOrd="0" presId="urn:microsoft.com/office/officeart/2005/8/layout/hierarchy2"/>
    <dgm:cxn modelId="{63C72A3E-A0C4-4199-BBE6-B3867D396AD2}" type="presOf" srcId="{5082F655-452A-402A-A446-FA04E544584E}" destId="{07D6886D-7F64-4D68-9DEF-12C97837E7E9}" srcOrd="0" destOrd="0" presId="urn:microsoft.com/office/officeart/2005/8/layout/hierarchy2"/>
    <dgm:cxn modelId="{040F4C7F-85D3-4EBF-99FD-EE2DE540BE8E}" type="presOf" srcId="{068835A4-AAA6-4959-9B03-68890C691E94}" destId="{77E56293-2A16-487A-8CB9-B2CAB2AC6090}" srcOrd="0" destOrd="0" presId="urn:microsoft.com/office/officeart/2005/8/layout/hierarchy2"/>
    <dgm:cxn modelId="{ACB9C3CD-8B16-4125-AFAB-F68A86BC3F90}" type="presOf" srcId="{8317CA73-7233-49CD-B6B6-5BA2958D1A6F}" destId="{8BBE1A46-348B-48F4-8A71-E3D5F0A48BB9}" srcOrd="1" destOrd="0" presId="urn:microsoft.com/office/officeart/2005/8/layout/hierarchy2"/>
    <dgm:cxn modelId="{7535DD9C-3956-4E5D-B6C3-AEAC26C144C4}" type="presOf" srcId="{DDAF1D6B-C079-4CF9-93C0-C836D968DD5C}" destId="{6AEFDEDC-6149-4F1E-94C4-2ABC2EBF698A}" srcOrd="1" destOrd="0" presId="urn:microsoft.com/office/officeart/2005/8/layout/hierarchy2"/>
    <dgm:cxn modelId="{C3FF8904-247D-4851-B2D0-8C67E9B7C4C9}" type="presOf" srcId="{385510B3-7D43-49F7-8116-C37C6A8FD433}" destId="{775168A8-B409-4DA6-BA8D-0C0E346C0513}" srcOrd="1" destOrd="0" presId="urn:microsoft.com/office/officeart/2005/8/layout/hierarchy2"/>
    <dgm:cxn modelId="{F87993C1-195B-449D-8B07-96203461FEF9}" type="presOf" srcId="{DDAF1D6B-C079-4CF9-93C0-C836D968DD5C}" destId="{9CA6FDD2-058C-435A-898A-37BAAB582743}" srcOrd="0" destOrd="0" presId="urn:microsoft.com/office/officeart/2005/8/layout/hierarchy2"/>
    <dgm:cxn modelId="{C5F6033B-5AD0-45CB-A0DA-6D79B625A069}" srcId="{D830DB33-4236-455A-8408-DEC0E10D23DD}" destId="{B6CA383C-5295-4018-8B64-EF3C062723D0}" srcOrd="0" destOrd="0" parTransId="{8317CA73-7233-49CD-B6B6-5BA2958D1A6F}" sibTransId="{72745699-8BEB-4301-994C-B939BDBD1324}"/>
    <dgm:cxn modelId="{DE492E4D-8D0C-40BE-8B24-E5E0A3830EFA}" type="presOf" srcId="{AE932159-EC9B-48AD-A8CE-7E0BE8B85B0B}" destId="{73D7A87E-70A5-45CF-9659-712AECBAA4E0}" srcOrd="0" destOrd="0" presId="urn:microsoft.com/office/officeart/2005/8/layout/hierarchy2"/>
    <dgm:cxn modelId="{D6555B7B-FDAE-465C-BCB9-18AED3B51ABE}" type="presOf" srcId="{C1500573-C7A6-4233-BFB6-8C4A742935A9}" destId="{E353E6E1-A69F-492F-9392-399D946E0367}" srcOrd="0" destOrd="0" presId="urn:microsoft.com/office/officeart/2005/8/layout/hierarchy2"/>
    <dgm:cxn modelId="{C6553241-57D5-4CB0-B117-9FD4895B16FD}" type="presOf" srcId="{B6CA383C-5295-4018-8B64-EF3C062723D0}" destId="{410BEE0C-7CE8-4847-8FFC-E196D12B443B}" srcOrd="0" destOrd="0" presId="urn:microsoft.com/office/officeart/2005/8/layout/hierarchy2"/>
    <dgm:cxn modelId="{8E2AA5D8-AB9F-4A30-AA75-BF998CC0137F}" type="presOf" srcId="{E545313F-F76E-4B49-A96C-334018EC3CDF}" destId="{5255E765-7B5E-43EC-A51C-5658471F2AA8}" srcOrd="0" destOrd="0" presId="urn:microsoft.com/office/officeart/2005/8/layout/hierarchy2"/>
    <dgm:cxn modelId="{0F2C4A95-72E4-4D4D-8652-195634F86866}" srcId="{CB9F970C-2969-4F2D-A242-190683D4DCF1}" destId="{4F2D3275-744A-4829-8635-3C90DE93D323}" srcOrd="0" destOrd="0" parTransId="{CA5036FF-09CB-45FB-88BD-C1EF260EA23F}" sibTransId="{205CCE6A-AC76-4A5C-9483-8703DB7E505F}"/>
    <dgm:cxn modelId="{4B10A523-3A99-4EB4-8A67-8C61C08A7859}" type="presOf" srcId="{A2640B30-A418-4B90-9EF9-CFA6BC054D49}" destId="{92B9B2AC-7580-4777-9699-338224741E2A}" srcOrd="1" destOrd="0" presId="urn:microsoft.com/office/officeart/2005/8/layout/hierarchy2"/>
    <dgm:cxn modelId="{FEBA1CF8-99F5-4BE6-A07C-3CABAD6D84AC}" srcId="{FF398120-C402-4B18-834B-2555C48F18D0}" destId="{1920A80E-5E4B-4535-A629-D47934A28678}" srcOrd="0" destOrd="0" parTransId="{F3BE10D9-F632-4688-BBBE-CE61C203853B}" sibTransId="{82CCC459-CC16-4053-8306-B2ACFD75D083}"/>
    <dgm:cxn modelId="{904AA85C-A6A5-4034-8506-FF39D5D5F97D}" type="presOf" srcId="{F3BE10D9-F632-4688-BBBE-CE61C203853B}" destId="{F1FE4211-9EEF-4C3D-A9CE-0E9CA19FC36A}" srcOrd="1" destOrd="0" presId="urn:microsoft.com/office/officeart/2005/8/layout/hierarchy2"/>
    <dgm:cxn modelId="{808280F6-3BB5-4C70-AB1F-41E11C575287}" type="presOf" srcId="{A6F8FFA2-5145-4F08-9C83-CE3768129D04}" destId="{FB88E432-F650-4F54-BA0F-D23D147D0180}" srcOrd="0" destOrd="0" presId="urn:microsoft.com/office/officeart/2005/8/layout/hierarchy2"/>
    <dgm:cxn modelId="{351BFDC4-E5E8-4D57-8258-87285CEDA02A}" type="presOf" srcId="{32CFCA4F-DCC1-495F-A639-11E2AD5A554F}" destId="{771F1EDC-508A-4301-ADDE-7853B72557BB}" srcOrd="0" destOrd="0" presId="urn:microsoft.com/office/officeart/2005/8/layout/hierarchy2"/>
    <dgm:cxn modelId="{EAE504F3-AD12-49C6-B67A-8094BE623ED8}" type="presOf" srcId="{196777D1-6EBA-4713-A401-11FFEC798970}" destId="{B1201C7D-CA22-4F6C-BACA-D0AA45915BC7}" srcOrd="0" destOrd="0" presId="urn:microsoft.com/office/officeart/2005/8/layout/hierarchy2"/>
    <dgm:cxn modelId="{653349C3-704D-4BE3-B42B-ADD05563DD36}" type="presOf" srcId="{15E46705-F8D3-46C7-9447-7D3C7F7BF5B4}" destId="{362289AD-1598-4C33-A324-2725774AE2ED}" srcOrd="0" destOrd="0" presId="urn:microsoft.com/office/officeart/2005/8/layout/hierarchy2"/>
    <dgm:cxn modelId="{AF027BB6-C3A9-4E05-9370-C993E4C760F4}" type="presOf" srcId="{E545313F-F76E-4B49-A96C-334018EC3CDF}" destId="{001A804F-67EB-4200-8839-A6533982E2E5}" srcOrd="1" destOrd="0" presId="urn:microsoft.com/office/officeart/2005/8/layout/hierarchy2"/>
    <dgm:cxn modelId="{CE27FC5B-40BD-4734-B23A-1FA70929FA23}" type="presOf" srcId="{32CFCA4F-DCC1-495F-A639-11E2AD5A554F}" destId="{9EDF0A17-481B-4316-81C5-14A218E0E89B}" srcOrd="1" destOrd="0" presId="urn:microsoft.com/office/officeart/2005/8/layout/hierarchy2"/>
    <dgm:cxn modelId="{8426A393-2E66-4BC3-9C17-A69BD8009058}" type="presOf" srcId="{8317CA73-7233-49CD-B6B6-5BA2958D1A6F}" destId="{B10B88B6-3DCE-489A-8134-E9FB3C42623A}" srcOrd="0" destOrd="0" presId="urn:microsoft.com/office/officeart/2005/8/layout/hierarchy2"/>
    <dgm:cxn modelId="{54467BA7-6E1A-47D7-B950-D98FA7AE207C}" type="presOf" srcId="{8CB34134-C8D7-42B8-94C0-5F9DD36F06AD}" destId="{7A1C6458-CB36-44B2-99FB-DDD2B6F75C42}" srcOrd="0" destOrd="0" presId="urn:microsoft.com/office/officeart/2005/8/layout/hierarchy2"/>
    <dgm:cxn modelId="{F7D3ADB7-CA74-4B2D-ADE7-3078ADA4B2C8}" srcId="{ADCE5D75-4FA2-4F9E-B1A4-BA03F8A0117D}" destId="{FF398120-C402-4B18-834B-2555C48F18D0}" srcOrd="0" destOrd="0" parTransId="{FB97167C-CF02-458F-92A5-ABB40D480A37}" sibTransId="{A13B69B9-2AC7-41D4-A5EA-0CB4ED06E368}"/>
    <dgm:cxn modelId="{7B80E7AB-FD22-41A2-8EFB-9D90149A42C4}" type="presOf" srcId="{D830DB33-4236-455A-8408-DEC0E10D23DD}" destId="{80F6B900-D482-4243-A43C-8903475E21B0}" srcOrd="0" destOrd="0" presId="urn:microsoft.com/office/officeart/2005/8/layout/hierarchy2"/>
    <dgm:cxn modelId="{FC6AAB66-3D10-4B78-A3B7-C1A9F8EC3B30}" type="presOf" srcId="{CB9F970C-2969-4F2D-A242-190683D4DCF1}" destId="{7C496954-9E2D-42C9-A9ED-FB61EFD58330}" srcOrd="0" destOrd="0" presId="urn:microsoft.com/office/officeart/2005/8/layout/hierarchy2"/>
    <dgm:cxn modelId="{85C5A87D-ACD5-441C-B18C-ADE997025999}" type="presOf" srcId="{6E92DCDE-55B2-41FA-8936-DA5189D48BFC}" destId="{062A8F08-FE41-4ED6-84A2-33887D0D9506}" srcOrd="0" destOrd="0" presId="urn:microsoft.com/office/officeart/2005/8/layout/hierarchy2"/>
    <dgm:cxn modelId="{E4D2EAB4-7BBE-4C35-BCF6-8D112F5E3903}" type="presOf" srcId="{8CB34134-C8D7-42B8-94C0-5F9DD36F06AD}" destId="{3654A799-0A05-4F59-B173-A32A970FF1E9}" srcOrd="1" destOrd="0" presId="urn:microsoft.com/office/officeart/2005/8/layout/hierarchy2"/>
    <dgm:cxn modelId="{00A54919-56DF-446E-BBDD-F130BE355AE8}" type="presOf" srcId="{A7ADFB0D-F03B-470E-B224-19344FF5AA37}" destId="{4449A3FC-A4D0-44E3-A08C-95DF9CED9E8F}" srcOrd="1" destOrd="0" presId="urn:microsoft.com/office/officeart/2005/8/layout/hierarchy2"/>
    <dgm:cxn modelId="{9A6E56EC-2171-4D02-BC9A-EB0321A360AB}" type="presOf" srcId="{F45FD185-1D55-4BD4-B422-3B83A28A0271}" destId="{C0530D93-062C-491A-98CB-4C1970353DFC}" srcOrd="1" destOrd="0" presId="urn:microsoft.com/office/officeart/2005/8/layout/hierarchy2"/>
    <dgm:cxn modelId="{492D2ED7-5A1D-4A77-B55B-27F60AE7B30A}" type="presOf" srcId="{28D9B065-32DD-4BCF-BA60-4E261A434205}" destId="{7140E82B-7ACD-4B10-BF58-2AE7CFD69349}" srcOrd="0" destOrd="0" presId="urn:microsoft.com/office/officeart/2005/8/layout/hierarchy2"/>
    <dgm:cxn modelId="{676C0BEF-B53F-46C1-AC7A-3C1F3CEA954A}" srcId="{ADCE5D75-4FA2-4F9E-B1A4-BA03F8A0117D}" destId="{0C8C17BE-8D11-4AB4-A2A0-6E6BF5CB9650}" srcOrd="1" destOrd="0" parTransId="{A2640B30-A418-4B90-9EF9-CFA6BC054D49}" sibTransId="{9D12DFAE-C0E8-4DA9-864D-98E95444B0BA}"/>
    <dgm:cxn modelId="{0213EB2F-D770-46AC-84A3-4D76591613C1}" srcId="{A47A13DA-106F-4DC2-A288-8EEDE13D5DCC}" destId="{ADCE5D75-4FA2-4F9E-B1A4-BA03F8A0117D}" srcOrd="1" destOrd="0" parTransId="{8CB34134-C8D7-42B8-94C0-5F9DD36F06AD}" sibTransId="{74FFBA40-F51C-45B8-9342-A959435A77A5}"/>
    <dgm:cxn modelId="{E9C610A7-E81F-426D-8524-F7D540925B8A}" srcId="{D19CAEA1-1D15-44BC-8965-C548769F2AD6}" destId="{15E46705-F8D3-46C7-9447-7D3C7F7BF5B4}" srcOrd="1" destOrd="0" parTransId="{D854DC8E-FF63-423A-8F49-EF0F0E8DCB67}" sibTransId="{56F1DB4F-3141-4FD7-88A0-163DE5F77622}"/>
    <dgm:cxn modelId="{05CA085B-821F-4766-A936-1D46F3F720F3}" srcId="{CB9F970C-2969-4F2D-A242-190683D4DCF1}" destId="{068835A4-AAA6-4959-9B03-68890C691E94}" srcOrd="1" destOrd="0" parTransId="{DDAF1D6B-C079-4CF9-93C0-C836D968DD5C}" sibTransId="{A5A1FA7E-5CFF-486B-9FE3-ADC3DB2A3379}"/>
    <dgm:cxn modelId="{852CC94B-BFDA-4B0F-9BAD-56C28688E60C}" type="presOf" srcId="{8773C5F1-92F7-4365-8051-FDC6A69836ED}" destId="{754A3D55-7CAE-422A-80EC-57A793F29122}" srcOrd="0" destOrd="0" presId="urn:microsoft.com/office/officeart/2005/8/layout/hierarchy2"/>
    <dgm:cxn modelId="{A37EDC69-6D7B-493E-9E9E-48B2E18412DE}" type="presOf" srcId="{0C8C17BE-8D11-4AB4-A2A0-6E6BF5CB9650}" destId="{2B96C2CB-3F1A-46EA-A0CF-8A3FB5605281}" srcOrd="0" destOrd="0" presId="urn:microsoft.com/office/officeart/2005/8/layout/hierarchy2"/>
    <dgm:cxn modelId="{370F586F-AD64-4590-A394-E9DC17D971EC}" srcId="{0C8C17BE-8D11-4AB4-A2A0-6E6BF5CB9650}" destId="{76734C71-DAEC-42D0-8DC7-8C0006108C5E}" srcOrd="0" destOrd="0" parTransId="{A7ADFB0D-F03B-470E-B224-19344FF5AA37}" sibTransId="{70060DEA-F83D-478F-B309-93983FBFA10E}"/>
    <dgm:cxn modelId="{07A288D2-1886-4830-BA96-3D5F06E8D4C4}" srcId="{E154136F-480A-4661-9D6A-ADD575F8CD00}" destId="{196777D1-6EBA-4713-A401-11FFEC798970}" srcOrd="0" destOrd="0" parTransId="{EDBEB9C6-AE74-4947-B06F-C17742D0F16A}" sibTransId="{1DECB877-A849-4A2A-B159-3493EE66BECC}"/>
    <dgm:cxn modelId="{9FA5EB1B-F113-4F34-998C-AC4F1FED6821}" type="presOf" srcId="{5082F655-452A-402A-A446-FA04E544584E}" destId="{96550786-719A-4486-8604-B200A8F6F93F}" srcOrd="1" destOrd="0" presId="urn:microsoft.com/office/officeart/2005/8/layout/hierarchy2"/>
    <dgm:cxn modelId="{FB6AAA86-6F34-4342-A205-E17975EB551C}" type="presParOf" srcId="{6A54F828-D433-4FDB-B84B-4F7D8928398B}" destId="{53DC83A3-C362-4520-906B-35C0A49DEB7E}" srcOrd="0" destOrd="0" presId="urn:microsoft.com/office/officeart/2005/8/layout/hierarchy2"/>
    <dgm:cxn modelId="{7E290029-9617-48CE-A051-6FBCAA9EA96E}" type="presParOf" srcId="{53DC83A3-C362-4520-906B-35C0A49DEB7E}" destId="{BABF894B-F676-45C0-BE79-8F2FF845E962}" srcOrd="0" destOrd="0" presId="urn:microsoft.com/office/officeart/2005/8/layout/hierarchy2"/>
    <dgm:cxn modelId="{C23EA85A-75BD-4822-841B-D5CA22879EE4}" type="presParOf" srcId="{53DC83A3-C362-4520-906B-35C0A49DEB7E}" destId="{8D566057-81B6-40EB-8F06-B625EBF3AEF0}" srcOrd="1" destOrd="0" presId="urn:microsoft.com/office/officeart/2005/8/layout/hierarchy2"/>
    <dgm:cxn modelId="{E483706B-3625-4B44-8299-16154ADBB7CD}" type="presParOf" srcId="{8D566057-81B6-40EB-8F06-B625EBF3AEF0}" destId="{6993FE79-5DDA-476F-8847-121E1EE1E744}" srcOrd="0" destOrd="0" presId="urn:microsoft.com/office/officeart/2005/8/layout/hierarchy2"/>
    <dgm:cxn modelId="{E6E6ACB8-3A97-4767-A796-A53E5ECE2758}" type="presParOf" srcId="{6993FE79-5DDA-476F-8847-121E1EE1E744}" destId="{5C0097AA-8585-4941-8604-E25E8CD20C75}" srcOrd="0" destOrd="0" presId="urn:microsoft.com/office/officeart/2005/8/layout/hierarchy2"/>
    <dgm:cxn modelId="{45F62582-AA29-4BDE-963D-0BD651815B74}" type="presParOf" srcId="{8D566057-81B6-40EB-8F06-B625EBF3AEF0}" destId="{776151B1-1635-4EBD-9370-F4ABF0F29200}" srcOrd="1" destOrd="0" presId="urn:microsoft.com/office/officeart/2005/8/layout/hierarchy2"/>
    <dgm:cxn modelId="{00F4ADDC-C526-4B5E-863B-A5C7BF6FA029}" type="presParOf" srcId="{776151B1-1635-4EBD-9370-F4ABF0F29200}" destId="{7C496954-9E2D-42C9-A9ED-FB61EFD58330}" srcOrd="0" destOrd="0" presId="urn:microsoft.com/office/officeart/2005/8/layout/hierarchy2"/>
    <dgm:cxn modelId="{4BAE9BB8-BF07-4063-AFFE-5D7C0AC06BF3}" type="presParOf" srcId="{776151B1-1635-4EBD-9370-F4ABF0F29200}" destId="{240719C1-87D8-4A6A-8F8B-CB66EFD11209}" srcOrd="1" destOrd="0" presId="urn:microsoft.com/office/officeart/2005/8/layout/hierarchy2"/>
    <dgm:cxn modelId="{A49AFB9A-3DA7-4CCA-9FED-FF649696CF57}" type="presParOf" srcId="{240719C1-87D8-4A6A-8F8B-CB66EFD11209}" destId="{EA07722E-7F0B-44AA-808C-8990CE6F6121}" srcOrd="0" destOrd="0" presId="urn:microsoft.com/office/officeart/2005/8/layout/hierarchy2"/>
    <dgm:cxn modelId="{58790FD1-66A2-4EBF-9A16-8C7924F790F3}" type="presParOf" srcId="{EA07722E-7F0B-44AA-808C-8990CE6F6121}" destId="{28BE03B2-808B-41FA-94CB-161E779D91A6}" srcOrd="0" destOrd="0" presId="urn:microsoft.com/office/officeart/2005/8/layout/hierarchy2"/>
    <dgm:cxn modelId="{8D472BA4-D799-4C28-B3E0-0EB05D40649C}" type="presParOf" srcId="{240719C1-87D8-4A6A-8F8B-CB66EFD11209}" destId="{3878644E-8990-4451-82A8-63E56E89F019}" srcOrd="1" destOrd="0" presId="urn:microsoft.com/office/officeart/2005/8/layout/hierarchy2"/>
    <dgm:cxn modelId="{1B7E8886-EEF6-480D-B0F9-0F5BDE2678BE}" type="presParOf" srcId="{3878644E-8990-4451-82A8-63E56E89F019}" destId="{11FE1B54-777E-4009-B79A-B22856DA38E2}" srcOrd="0" destOrd="0" presId="urn:microsoft.com/office/officeart/2005/8/layout/hierarchy2"/>
    <dgm:cxn modelId="{307A7ADB-99F5-40F6-8A2B-9C0161387CC7}" type="presParOf" srcId="{3878644E-8990-4451-82A8-63E56E89F019}" destId="{CD3BBB05-7DC1-4C0F-8239-EDE7DEDEE1E7}" srcOrd="1" destOrd="0" presId="urn:microsoft.com/office/officeart/2005/8/layout/hierarchy2"/>
    <dgm:cxn modelId="{6D9DD1B8-F2FC-4C65-AC54-A1C6C319EF5F}" type="presParOf" srcId="{CD3BBB05-7DC1-4C0F-8239-EDE7DEDEE1E7}" destId="{706C8911-4A06-41D0-9AA1-BF84B61FFCB1}" srcOrd="0" destOrd="0" presId="urn:microsoft.com/office/officeart/2005/8/layout/hierarchy2"/>
    <dgm:cxn modelId="{E4600E75-FD25-4A74-8AAB-133601A90324}" type="presParOf" srcId="{706C8911-4A06-41D0-9AA1-BF84B61FFCB1}" destId="{C0530D93-062C-491A-98CB-4C1970353DFC}" srcOrd="0" destOrd="0" presId="urn:microsoft.com/office/officeart/2005/8/layout/hierarchy2"/>
    <dgm:cxn modelId="{9409B2AD-9064-4606-88CA-898CB14C3B4C}" type="presParOf" srcId="{CD3BBB05-7DC1-4C0F-8239-EDE7DEDEE1E7}" destId="{647A055E-F057-49D6-A5C8-248752A96F2B}" srcOrd="1" destOrd="0" presId="urn:microsoft.com/office/officeart/2005/8/layout/hierarchy2"/>
    <dgm:cxn modelId="{5086A65A-0D3F-4C8F-8C98-2ABDCC708E8A}" type="presParOf" srcId="{647A055E-F057-49D6-A5C8-248752A96F2B}" destId="{062A8F08-FE41-4ED6-84A2-33887D0D9506}" srcOrd="0" destOrd="0" presId="urn:microsoft.com/office/officeart/2005/8/layout/hierarchy2"/>
    <dgm:cxn modelId="{165ADFB9-B408-48A4-919F-A776F4D2DFE6}" type="presParOf" srcId="{647A055E-F057-49D6-A5C8-248752A96F2B}" destId="{0F7186CD-393D-4C12-8AD7-0671661FB69F}" srcOrd="1" destOrd="0" presId="urn:microsoft.com/office/officeart/2005/8/layout/hierarchy2"/>
    <dgm:cxn modelId="{C5C994ED-A5DB-4FF7-A463-D7682F2E4C79}" type="presParOf" srcId="{240719C1-87D8-4A6A-8F8B-CB66EFD11209}" destId="{9CA6FDD2-058C-435A-898A-37BAAB582743}" srcOrd="2" destOrd="0" presId="urn:microsoft.com/office/officeart/2005/8/layout/hierarchy2"/>
    <dgm:cxn modelId="{C4EFAC09-7328-452A-AE40-7E312D799785}" type="presParOf" srcId="{9CA6FDD2-058C-435A-898A-37BAAB582743}" destId="{6AEFDEDC-6149-4F1E-94C4-2ABC2EBF698A}" srcOrd="0" destOrd="0" presId="urn:microsoft.com/office/officeart/2005/8/layout/hierarchy2"/>
    <dgm:cxn modelId="{380A22A3-8E04-4CC7-8B24-390497CC3B77}" type="presParOf" srcId="{240719C1-87D8-4A6A-8F8B-CB66EFD11209}" destId="{69657132-DA15-4723-AE70-2C3987732858}" srcOrd="3" destOrd="0" presId="urn:microsoft.com/office/officeart/2005/8/layout/hierarchy2"/>
    <dgm:cxn modelId="{B58C41F3-EC82-4375-94E4-B645C851ADB5}" type="presParOf" srcId="{69657132-DA15-4723-AE70-2C3987732858}" destId="{77E56293-2A16-487A-8CB9-B2CAB2AC6090}" srcOrd="0" destOrd="0" presId="urn:microsoft.com/office/officeart/2005/8/layout/hierarchy2"/>
    <dgm:cxn modelId="{D574E18B-3D8D-4990-8C93-6A1123EC19D1}" type="presParOf" srcId="{69657132-DA15-4723-AE70-2C3987732858}" destId="{C4408BE6-5EB5-41D7-9695-317AA20BAD18}" srcOrd="1" destOrd="0" presId="urn:microsoft.com/office/officeart/2005/8/layout/hierarchy2"/>
    <dgm:cxn modelId="{58B5C990-FF12-42F7-874F-E03EA5D90A76}" type="presParOf" srcId="{C4408BE6-5EB5-41D7-9695-317AA20BAD18}" destId="{771F1EDC-508A-4301-ADDE-7853B72557BB}" srcOrd="0" destOrd="0" presId="urn:microsoft.com/office/officeart/2005/8/layout/hierarchy2"/>
    <dgm:cxn modelId="{94AEB5C1-A3AD-4F08-B60B-349A74F29EF3}" type="presParOf" srcId="{771F1EDC-508A-4301-ADDE-7853B72557BB}" destId="{9EDF0A17-481B-4316-81C5-14A218E0E89B}" srcOrd="0" destOrd="0" presId="urn:microsoft.com/office/officeart/2005/8/layout/hierarchy2"/>
    <dgm:cxn modelId="{B25FE25F-F69B-423D-86E9-9FD044474992}" type="presParOf" srcId="{C4408BE6-5EB5-41D7-9695-317AA20BAD18}" destId="{496CC39C-1862-4A86-ACD6-AB3496F3D553}" srcOrd="1" destOrd="0" presId="urn:microsoft.com/office/officeart/2005/8/layout/hierarchy2"/>
    <dgm:cxn modelId="{29157DA4-6B8B-4618-A551-31DB6CA973A4}" type="presParOf" srcId="{496CC39C-1862-4A86-ACD6-AB3496F3D553}" destId="{7140E82B-7ACD-4B10-BF58-2AE7CFD69349}" srcOrd="0" destOrd="0" presId="urn:microsoft.com/office/officeart/2005/8/layout/hierarchy2"/>
    <dgm:cxn modelId="{ECA0CAFE-E7DF-4DD5-82ED-17D5472B195E}" type="presParOf" srcId="{496CC39C-1862-4A86-ACD6-AB3496F3D553}" destId="{CFAC1E1F-8FBA-457E-9727-E67E2B47E64F}" srcOrd="1" destOrd="0" presId="urn:microsoft.com/office/officeart/2005/8/layout/hierarchy2"/>
    <dgm:cxn modelId="{1FBD6231-B9EE-4940-B58D-83FB61051D7E}" type="presParOf" srcId="{8D566057-81B6-40EB-8F06-B625EBF3AEF0}" destId="{7A1C6458-CB36-44B2-99FB-DDD2B6F75C42}" srcOrd="2" destOrd="0" presId="urn:microsoft.com/office/officeart/2005/8/layout/hierarchy2"/>
    <dgm:cxn modelId="{2196C208-A8D0-40D0-8AA1-DC7465101313}" type="presParOf" srcId="{7A1C6458-CB36-44B2-99FB-DDD2B6F75C42}" destId="{3654A799-0A05-4F59-B173-A32A970FF1E9}" srcOrd="0" destOrd="0" presId="urn:microsoft.com/office/officeart/2005/8/layout/hierarchy2"/>
    <dgm:cxn modelId="{1D3C1AC6-05A6-4C50-8F12-98C7644DD09A}" type="presParOf" srcId="{8D566057-81B6-40EB-8F06-B625EBF3AEF0}" destId="{9BA53BB4-7AE8-4ACC-869A-BF2DE1A90081}" srcOrd="3" destOrd="0" presId="urn:microsoft.com/office/officeart/2005/8/layout/hierarchy2"/>
    <dgm:cxn modelId="{B36145FF-F50E-4204-88CF-688245E8AAE5}" type="presParOf" srcId="{9BA53BB4-7AE8-4ACC-869A-BF2DE1A90081}" destId="{FD99BA6B-E184-4082-988F-89A7DE6845AE}" srcOrd="0" destOrd="0" presId="urn:microsoft.com/office/officeart/2005/8/layout/hierarchy2"/>
    <dgm:cxn modelId="{D12F2BC8-D7D6-48C5-B673-E7645B86B762}" type="presParOf" srcId="{9BA53BB4-7AE8-4ACC-869A-BF2DE1A90081}" destId="{47DB556E-41D5-4898-8A00-D98F82F22C63}" srcOrd="1" destOrd="0" presId="urn:microsoft.com/office/officeart/2005/8/layout/hierarchy2"/>
    <dgm:cxn modelId="{E0FFFC5F-A77B-4BF3-813C-8A3EB7A9E59A}" type="presParOf" srcId="{47DB556E-41D5-4898-8A00-D98F82F22C63}" destId="{4A87877A-A8D5-4ACB-AC3B-503C7E628F77}" srcOrd="0" destOrd="0" presId="urn:microsoft.com/office/officeart/2005/8/layout/hierarchy2"/>
    <dgm:cxn modelId="{62272253-8B23-468F-8449-6E388038C439}" type="presParOf" srcId="{4A87877A-A8D5-4ACB-AC3B-503C7E628F77}" destId="{8DB68017-EF8B-4F38-8D1A-AFBF8457B455}" srcOrd="0" destOrd="0" presId="urn:microsoft.com/office/officeart/2005/8/layout/hierarchy2"/>
    <dgm:cxn modelId="{1C88ADE2-1B4C-4368-9B2D-37A4F809485F}" type="presParOf" srcId="{47DB556E-41D5-4898-8A00-D98F82F22C63}" destId="{91B599E7-426C-4047-B063-F0A637218BFF}" srcOrd="1" destOrd="0" presId="urn:microsoft.com/office/officeart/2005/8/layout/hierarchy2"/>
    <dgm:cxn modelId="{46D39971-BB3A-4E00-A658-B124C8D45450}" type="presParOf" srcId="{91B599E7-426C-4047-B063-F0A637218BFF}" destId="{363A6218-9C6F-4565-93C1-62F9EA94B6E5}" srcOrd="0" destOrd="0" presId="urn:microsoft.com/office/officeart/2005/8/layout/hierarchy2"/>
    <dgm:cxn modelId="{390CB032-9D67-4291-840C-9131D2F95473}" type="presParOf" srcId="{91B599E7-426C-4047-B063-F0A637218BFF}" destId="{7E253174-C411-41F7-8C6B-4F22DA2AE330}" srcOrd="1" destOrd="0" presId="urn:microsoft.com/office/officeart/2005/8/layout/hierarchy2"/>
    <dgm:cxn modelId="{312E4609-D06C-4CCD-AE2F-46188AFE0E90}" type="presParOf" srcId="{7E253174-C411-41F7-8C6B-4F22DA2AE330}" destId="{99A18AA6-11E3-492D-9174-4D2A341959B1}" srcOrd="0" destOrd="0" presId="urn:microsoft.com/office/officeart/2005/8/layout/hierarchy2"/>
    <dgm:cxn modelId="{9CFC7B79-1443-4B4B-B43F-D4418616D612}" type="presParOf" srcId="{99A18AA6-11E3-492D-9174-4D2A341959B1}" destId="{F1FE4211-9EEF-4C3D-A9CE-0E9CA19FC36A}" srcOrd="0" destOrd="0" presId="urn:microsoft.com/office/officeart/2005/8/layout/hierarchy2"/>
    <dgm:cxn modelId="{0660891F-1F1E-4C6C-9A16-2C642D20E2F2}" type="presParOf" srcId="{7E253174-C411-41F7-8C6B-4F22DA2AE330}" destId="{F29122D9-2351-42E8-B893-14ED1609D99C}" srcOrd="1" destOrd="0" presId="urn:microsoft.com/office/officeart/2005/8/layout/hierarchy2"/>
    <dgm:cxn modelId="{8C66E2AA-9B59-449E-BCFE-DBC05B67CEDD}" type="presParOf" srcId="{F29122D9-2351-42E8-B893-14ED1609D99C}" destId="{148475F1-6E01-46AD-8CF8-CC0767B1F669}" srcOrd="0" destOrd="0" presId="urn:microsoft.com/office/officeart/2005/8/layout/hierarchy2"/>
    <dgm:cxn modelId="{A17CFF7E-1B5A-46DE-8B4A-B805C56B214A}" type="presParOf" srcId="{F29122D9-2351-42E8-B893-14ED1609D99C}" destId="{ECFC310A-591A-4E21-A599-ECE006A2A599}" srcOrd="1" destOrd="0" presId="urn:microsoft.com/office/officeart/2005/8/layout/hierarchy2"/>
    <dgm:cxn modelId="{F3D447C6-1B03-4B4F-A2CE-2AA8C4869C26}" type="presParOf" srcId="{47DB556E-41D5-4898-8A00-D98F82F22C63}" destId="{5CA97136-8C3C-45F2-A196-18338C94A3BD}" srcOrd="2" destOrd="0" presId="urn:microsoft.com/office/officeart/2005/8/layout/hierarchy2"/>
    <dgm:cxn modelId="{E4424916-69D3-4574-B683-94CD54F55E0B}" type="presParOf" srcId="{5CA97136-8C3C-45F2-A196-18338C94A3BD}" destId="{92B9B2AC-7580-4777-9699-338224741E2A}" srcOrd="0" destOrd="0" presId="urn:microsoft.com/office/officeart/2005/8/layout/hierarchy2"/>
    <dgm:cxn modelId="{F9EE4108-6981-42FB-B986-0ABD1F5C1C0F}" type="presParOf" srcId="{47DB556E-41D5-4898-8A00-D98F82F22C63}" destId="{74461B83-494E-48AA-8CF6-0504F2179681}" srcOrd="3" destOrd="0" presId="urn:microsoft.com/office/officeart/2005/8/layout/hierarchy2"/>
    <dgm:cxn modelId="{EA64CB0D-A8D8-4A39-8A55-7E692F1115AA}" type="presParOf" srcId="{74461B83-494E-48AA-8CF6-0504F2179681}" destId="{2B96C2CB-3F1A-46EA-A0CF-8A3FB5605281}" srcOrd="0" destOrd="0" presId="urn:microsoft.com/office/officeart/2005/8/layout/hierarchy2"/>
    <dgm:cxn modelId="{601BB6B1-1B39-47E4-8C56-5C0FF0CEC8C6}" type="presParOf" srcId="{74461B83-494E-48AA-8CF6-0504F2179681}" destId="{9E337314-E155-419E-9A15-889212C43BDA}" srcOrd="1" destOrd="0" presId="urn:microsoft.com/office/officeart/2005/8/layout/hierarchy2"/>
    <dgm:cxn modelId="{475D8ABC-C61B-4133-B429-D3B535EA9C11}" type="presParOf" srcId="{9E337314-E155-419E-9A15-889212C43BDA}" destId="{1EADD279-96FB-458C-B430-98FF6BA1B3F9}" srcOrd="0" destOrd="0" presId="urn:microsoft.com/office/officeart/2005/8/layout/hierarchy2"/>
    <dgm:cxn modelId="{55C89862-B4AB-4404-9FC6-C70A15720722}" type="presParOf" srcId="{1EADD279-96FB-458C-B430-98FF6BA1B3F9}" destId="{4449A3FC-A4D0-44E3-A08C-95DF9CED9E8F}" srcOrd="0" destOrd="0" presId="urn:microsoft.com/office/officeart/2005/8/layout/hierarchy2"/>
    <dgm:cxn modelId="{D9783FC2-3450-4F92-B416-340C1452BE04}" type="presParOf" srcId="{9E337314-E155-419E-9A15-889212C43BDA}" destId="{A848C4EF-7555-4AB4-B2B0-E5EF9285353F}" srcOrd="1" destOrd="0" presId="urn:microsoft.com/office/officeart/2005/8/layout/hierarchy2"/>
    <dgm:cxn modelId="{A4BCBE8D-DFCA-4760-AD4D-E0C89E7AE7A2}" type="presParOf" srcId="{A848C4EF-7555-4AB4-B2B0-E5EF9285353F}" destId="{6AEEDD78-01F9-4146-9E2E-26BC43B6F3B8}" srcOrd="0" destOrd="0" presId="urn:microsoft.com/office/officeart/2005/8/layout/hierarchy2"/>
    <dgm:cxn modelId="{9BC50E9A-B027-440F-B720-B2AC547A8F24}" type="presParOf" srcId="{A848C4EF-7555-4AB4-B2B0-E5EF9285353F}" destId="{427889AD-EAA1-479C-A7E4-591D6C60CF4F}" srcOrd="1" destOrd="0" presId="urn:microsoft.com/office/officeart/2005/8/layout/hierarchy2"/>
    <dgm:cxn modelId="{E0C9B0C2-EEB2-4FE3-833C-0F15F715610A}" type="presParOf" srcId="{47DB556E-41D5-4898-8A00-D98F82F22C63}" destId="{0B6BADEC-DE01-4099-9164-4671EC2B18B5}" srcOrd="4" destOrd="0" presId="urn:microsoft.com/office/officeart/2005/8/layout/hierarchy2"/>
    <dgm:cxn modelId="{B576F803-2E62-426E-A9C7-6B774D70D80C}" type="presParOf" srcId="{0B6BADEC-DE01-4099-9164-4671EC2B18B5}" destId="{D6040CC3-137F-4197-ABA9-C238D52379FC}" srcOrd="0" destOrd="0" presId="urn:microsoft.com/office/officeart/2005/8/layout/hierarchy2"/>
    <dgm:cxn modelId="{E606D6E3-2440-44C4-982A-7A25396A95E9}" type="presParOf" srcId="{47DB556E-41D5-4898-8A00-D98F82F22C63}" destId="{10D7E5F9-13AB-438F-9C07-B9C7A9BEBE3E}" srcOrd="5" destOrd="0" presId="urn:microsoft.com/office/officeart/2005/8/layout/hierarchy2"/>
    <dgm:cxn modelId="{F0380C3F-94A8-45C7-8A69-08CBFB82B21B}" type="presParOf" srcId="{10D7E5F9-13AB-438F-9C07-B9C7A9BEBE3E}" destId="{1F7E295A-EBD9-4254-BAFA-F4D868172491}" srcOrd="0" destOrd="0" presId="urn:microsoft.com/office/officeart/2005/8/layout/hierarchy2"/>
    <dgm:cxn modelId="{326DBCAD-B0D9-4699-A209-DD9733A643EA}" type="presParOf" srcId="{10D7E5F9-13AB-438F-9C07-B9C7A9BEBE3E}" destId="{ADFF5892-0332-432A-92B6-00BBED09BCEF}" srcOrd="1" destOrd="0" presId="urn:microsoft.com/office/officeart/2005/8/layout/hierarchy2"/>
    <dgm:cxn modelId="{A75C038C-FDE1-4064-B08C-43DF44F432AA}" type="presParOf" srcId="{ADFF5892-0332-432A-92B6-00BBED09BCEF}" destId="{1B52B012-7210-48A2-810A-ADBE8D5216F4}" srcOrd="0" destOrd="0" presId="urn:microsoft.com/office/officeart/2005/8/layout/hierarchy2"/>
    <dgm:cxn modelId="{F4CC9A48-4DD0-4D8E-891F-6566FFC565FE}" type="presParOf" srcId="{1B52B012-7210-48A2-810A-ADBE8D5216F4}" destId="{6D983B62-B313-441F-AA17-E4F1AB191FAE}" srcOrd="0" destOrd="0" presId="urn:microsoft.com/office/officeart/2005/8/layout/hierarchy2"/>
    <dgm:cxn modelId="{551F176E-F6E8-45E1-94EC-E00CFDF143E6}" type="presParOf" srcId="{ADFF5892-0332-432A-92B6-00BBED09BCEF}" destId="{A5C98C6F-817D-458E-90E7-9AB395CBBCA7}" srcOrd="1" destOrd="0" presId="urn:microsoft.com/office/officeart/2005/8/layout/hierarchy2"/>
    <dgm:cxn modelId="{56AC93C2-1A43-4830-A41C-9E6554E242BE}" type="presParOf" srcId="{A5C98C6F-817D-458E-90E7-9AB395CBBCA7}" destId="{E353E6E1-A69F-492F-9392-399D946E0367}" srcOrd="0" destOrd="0" presId="urn:microsoft.com/office/officeart/2005/8/layout/hierarchy2"/>
    <dgm:cxn modelId="{B83ACB6F-72BE-4D9D-9D3B-22C9A77C5C28}" type="presParOf" srcId="{A5C98C6F-817D-458E-90E7-9AB395CBBCA7}" destId="{8C688F3D-EB73-40FC-A29E-97E20D5E75C5}" srcOrd="1" destOrd="0" presId="urn:microsoft.com/office/officeart/2005/8/layout/hierarchy2"/>
    <dgm:cxn modelId="{37C9CCA7-EA32-466E-9C4B-7312326B7637}" type="presParOf" srcId="{8D566057-81B6-40EB-8F06-B625EBF3AEF0}" destId="{5255E765-7B5E-43EC-A51C-5658471F2AA8}" srcOrd="4" destOrd="0" presId="urn:microsoft.com/office/officeart/2005/8/layout/hierarchy2"/>
    <dgm:cxn modelId="{52E2573C-A370-4A1F-9376-257FAFF45F96}" type="presParOf" srcId="{5255E765-7B5E-43EC-A51C-5658471F2AA8}" destId="{001A804F-67EB-4200-8839-A6533982E2E5}" srcOrd="0" destOrd="0" presId="urn:microsoft.com/office/officeart/2005/8/layout/hierarchy2"/>
    <dgm:cxn modelId="{7818046B-5F0B-4C62-B890-D2BF16EED0EE}" type="presParOf" srcId="{8D566057-81B6-40EB-8F06-B625EBF3AEF0}" destId="{759C605C-D2CF-412B-A375-1E98F05E9CE4}" srcOrd="5" destOrd="0" presId="urn:microsoft.com/office/officeart/2005/8/layout/hierarchy2"/>
    <dgm:cxn modelId="{DBC065DC-D6DF-48A6-BA00-0573095E4B73}" type="presParOf" srcId="{759C605C-D2CF-412B-A375-1E98F05E9CE4}" destId="{1520F6E4-835C-4FB8-A7DB-D80BE5E473AE}" srcOrd="0" destOrd="0" presId="urn:microsoft.com/office/officeart/2005/8/layout/hierarchy2"/>
    <dgm:cxn modelId="{F2493BF2-05C5-4326-BC2F-D81B8BAD3D67}" type="presParOf" srcId="{759C605C-D2CF-412B-A375-1E98F05E9CE4}" destId="{89DA9249-FD94-4272-BD65-EFB75B3806E6}" srcOrd="1" destOrd="0" presId="urn:microsoft.com/office/officeart/2005/8/layout/hierarchy2"/>
    <dgm:cxn modelId="{5294859D-3BD0-4763-AEF3-624A32FD6541}" type="presParOf" srcId="{89DA9249-FD94-4272-BD65-EFB75B3806E6}" destId="{05A10E44-7C91-45E2-9C95-3AC8074AF6B0}" srcOrd="0" destOrd="0" presId="urn:microsoft.com/office/officeart/2005/8/layout/hierarchy2"/>
    <dgm:cxn modelId="{FE0C5E0A-5D9A-43E5-B9EA-D9ED37C9A366}" type="presParOf" srcId="{05A10E44-7C91-45E2-9C95-3AC8074AF6B0}" destId="{24A4A885-79DA-4E48-8D85-F30F85698BC6}" srcOrd="0" destOrd="0" presId="urn:microsoft.com/office/officeart/2005/8/layout/hierarchy2"/>
    <dgm:cxn modelId="{524FB349-093C-4B1D-9BE1-B0D5F6D4BA58}" type="presParOf" srcId="{89DA9249-FD94-4272-BD65-EFB75B3806E6}" destId="{FCD1F546-6741-4C16-A8DC-023BF6F354B9}" srcOrd="1" destOrd="0" presId="urn:microsoft.com/office/officeart/2005/8/layout/hierarchy2"/>
    <dgm:cxn modelId="{18482CAD-6A62-40C9-B468-3ED94ED3EF0B}" type="presParOf" srcId="{FCD1F546-6741-4C16-A8DC-023BF6F354B9}" destId="{48F2A9B7-4B05-4D51-B569-514680298CDA}" srcOrd="0" destOrd="0" presId="urn:microsoft.com/office/officeart/2005/8/layout/hierarchy2"/>
    <dgm:cxn modelId="{8E91B4FA-924E-4D4B-85B0-9F430496A9B4}" type="presParOf" srcId="{FCD1F546-6741-4C16-A8DC-023BF6F354B9}" destId="{2B62D1F9-073A-42AA-B54C-C7A9A2EA2E15}" srcOrd="1" destOrd="0" presId="urn:microsoft.com/office/officeart/2005/8/layout/hierarchy2"/>
    <dgm:cxn modelId="{5D66B6E6-094A-4AD3-B6A4-2BE19F3E1430}" type="presParOf" srcId="{2B62D1F9-073A-42AA-B54C-C7A9A2EA2E15}" destId="{3B945204-EA1B-4DA4-9FF5-A8A6E9434203}" srcOrd="0" destOrd="0" presId="urn:microsoft.com/office/officeart/2005/8/layout/hierarchy2"/>
    <dgm:cxn modelId="{73DDFB42-33E8-4E3D-979B-14E248970287}" type="presParOf" srcId="{3B945204-EA1B-4DA4-9FF5-A8A6E9434203}" destId="{72301F88-E99A-46CD-ABC8-B1DB474D155A}" srcOrd="0" destOrd="0" presId="urn:microsoft.com/office/officeart/2005/8/layout/hierarchy2"/>
    <dgm:cxn modelId="{64888AEB-7147-433C-8E43-9F69C9699869}" type="presParOf" srcId="{2B62D1F9-073A-42AA-B54C-C7A9A2EA2E15}" destId="{BFEE5EDD-2F1B-4FFE-8326-CC3AF576A4D0}" srcOrd="1" destOrd="0" presId="urn:microsoft.com/office/officeart/2005/8/layout/hierarchy2"/>
    <dgm:cxn modelId="{80C0440C-952A-4D66-BE69-3E5BC56B8D6E}" type="presParOf" srcId="{BFEE5EDD-2F1B-4FFE-8326-CC3AF576A4D0}" destId="{B1201C7D-CA22-4F6C-BACA-D0AA45915BC7}" srcOrd="0" destOrd="0" presId="urn:microsoft.com/office/officeart/2005/8/layout/hierarchy2"/>
    <dgm:cxn modelId="{206E0E4F-6DAA-41D0-8867-5626B3DF0F8F}" type="presParOf" srcId="{BFEE5EDD-2F1B-4FFE-8326-CC3AF576A4D0}" destId="{FBE979AC-9ACC-4E3B-AB21-F887DFB0E361}" srcOrd="1" destOrd="0" presId="urn:microsoft.com/office/officeart/2005/8/layout/hierarchy2"/>
    <dgm:cxn modelId="{35264DED-FB45-4C62-A67A-48F355678B23}" type="presParOf" srcId="{89DA9249-FD94-4272-BD65-EFB75B3806E6}" destId="{F569B1C5-7CC7-47D0-B79E-1D2795B115E0}" srcOrd="2" destOrd="0" presId="urn:microsoft.com/office/officeart/2005/8/layout/hierarchy2"/>
    <dgm:cxn modelId="{87D139E9-4670-4F3B-AE85-E2C49317D07E}" type="presParOf" srcId="{F569B1C5-7CC7-47D0-B79E-1D2795B115E0}" destId="{B856486D-C458-4206-B76F-DC71B0D08101}" srcOrd="0" destOrd="0" presId="urn:microsoft.com/office/officeart/2005/8/layout/hierarchy2"/>
    <dgm:cxn modelId="{0DCC502E-CC06-4E34-A0E7-D4DE6D5AB25C}" type="presParOf" srcId="{89DA9249-FD94-4272-BD65-EFB75B3806E6}" destId="{B6225997-8904-4D9D-A81D-81DE3088D85B}" srcOrd="3" destOrd="0" presId="urn:microsoft.com/office/officeart/2005/8/layout/hierarchy2"/>
    <dgm:cxn modelId="{0AE56AF3-6E8A-4704-A77A-BFF750C76808}" type="presParOf" srcId="{B6225997-8904-4D9D-A81D-81DE3088D85B}" destId="{362289AD-1598-4C33-A324-2725774AE2ED}" srcOrd="0" destOrd="0" presId="urn:microsoft.com/office/officeart/2005/8/layout/hierarchy2"/>
    <dgm:cxn modelId="{7590C9D3-E0E9-463B-BE7D-5D3AD6C10AE5}" type="presParOf" srcId="{B6225997-8904-4D9D-A81D-81DE3088D85B}" destId="{815E36E1-0DF2-464D-BE39-A4BC977ED6BE}" srcOrd="1" destOrd="0" presId="urn:microsoft.com/office/officeart/2005/8/layout/hierarchy2"/>
    <dgm:cxn modelId="{1F99FB71-D77F-4238-8CE0-28AB0AE9C2CD}" type="presParOf" srcId="{815E36E1-0DF2-464D-BE39-A4BC977ED6BE}" destId="{3C63E302-6C2A-4AC7-8CBF-95503229C6DA}" srcOrd="0" destOrd="0" presId="urn:microsoft.com/office/officeart/2005/8/layout/hierarchy2"/>
    <dgm:cxn modelId="{1443F241-8C52-40AC-B734-02F7E1FC2D13}" type="presParOf" srcId="{3C63E302-6C2A-4AC7-8CBF-95503229C6DA}" destId="{775168A8-B409-4DA6-BA8D-0C0E346C0513}" srcOrd="0" destOrd="0" presId="urn:microsoft.com/office/officeart/2005/8/layout/hierarchy2"/>
    <dgm:cxn modelId="{BC5BF871-60DA-4C18-BCF8-908CF9063BC3}" type="presParOf" srcId="{815E36E1-0DF2-464D-BE39-A4BC977ED6BE}" destId="{BF8B14E8-80BB-4EC1-BBD7-564C86DC19DC}" srcOrd="1" destOrd="0" presId="urn:microsoft.com/office/officeart/2005/8/layout/hierarchy2"/>
    <dgm:cxn modelId="{DA75173A-670E-4B99-8CA2-BB5A252A3858}" type="presParOf" srcId="{BF8B14E8-80BB-4EC1-BBD7-564C86DC19DC}" destId="{F77C336C-5C77-485C-BD35-72E9F596C0D4}" srcOrd="0" destOrd="0" presId="urn:microsoft.com/office/officeart/2005/8/layout/hierarchy2"/>
    <dgm:cxn modelId="{CD2A683C-F715-426B-9720-82EF92BF1A8E}" type="presParOf" srcId="{BF8B14E8-80BB-4EC1-BBD7-564C86DC19DC}" destId="{9E2C71FC-74D1-4320-8B13-FAABFE90BE83}" srcOrd="1" destOrd="0" presId="urn:microsoft.com/office/officeart/2005/8/layout/hierarchy2"/>
    <dgm:cxn modelId="{1166C4ED-1A26-444C-8A28-05E364A755B8}" type="presParOf" srcId="{89DA9249-FD94-4272-BD65-EFB75B3806E6}" destId="{754A3D55-7CAE-422A-80EC-57A793F29122}" srcOrd="4" destOrd="0" presId="urn:microsoft.com/office/officeart/2005/8/layout/hierarchy2"/>
    <dgm:cxn modelId="{ACA3D97F-FF07-4DA4-844C-5F394F36AA0C}" type="presParOf" srcId="{754A3D55-7CAE-422A-80EC-57A793F29122}" destId="{A5402836-F9CA-47C6-AB49-AA1DA973F9C9}" srcOrd="0" destOrd="0" presId="urn:microsoft.com/office/officeart/2005/8/layout/hierarchy2"/>
    <dgm:cxn modelId="{76035814-D98D-4D1F-9CD9-8542C4A62AAA}" type="presParOf" srcId="{89DA9249-FD94-4272-BD65-EFB75B3806E6}" destId="{B428595D-3EC6-450A-BAE3-03C00E923DC4}" srcOrd="5" destOrd="0" presId="urn:microsoft.com/office/officeart/2005/8/layout/hierarchy2"/>
    <dgm:cxn modelId="{B1E27497-0444-4749-BCBC-AAD1564623FC}" type="presParOf" srcId="{B428595D-3EC6-450A-BAE3-03C00E923DC4}" destId="{FB88E432-F650-4F54-BA0F-D23D147D0180}" srcOrd="0" destOrd="0" presId="urn:microsoft.com/office/officeart/2005/8/layout/hierarchy2"/>
    <dgm:cxn modelId="{A8BE49DF-20BD-43CE-AB92-A477B9D09CF9}" type="presParOf" srcId="{B428595D-3EC6-450A-BAE3-03C00E923DC4}" destId="{E5C44732-76D8-4D75-A9A2-457DF5004B2A}" srcOrd="1" destOrd="0" presId="urn:microsoft.com/office/officeart/2005/8/layout/hierarchy2"/>
    <dgm:cxn modelId="{B4EE6EEA-4C4A-4A3A-B06E-E08149D33F69}" type="presParOf" srcId="{E5C44732-76D8-4D75-A9A2-457DF5004B2A}" destId="{73D7A87E-70A5-45CF-9659-712AECBAA4E0}" srcOrd="0" destOrd="0" presId="urn:microsoft.com/office/officeart/2005/8/layout/hierarchy2"/>
    <dgm:cxn modelId="{13B8A0CE-4A40-477F-9128-364626B9F9FD}" type="presParOf" srcId="{73D7A87E-70A5-45CF-9659-712AECBAA4E0}" destId="{6D90A3BD-2C1A-4DD3-B987-18103F2CEFB5}" srcOrd="0" destOrd="0" presId="urn:microsoft.com/office/officeart/2005/8/layout/hierarchy2"/>
    <dgm:cxn modelId="{1E515743-9B86-4210-8924-E0393E32DCDB}" type="presParOf" srcId="{E5C44732-76D8-4D75-A9A2-457DF5004B2A}" destId="{85D69BE6-4413-430E-8E1C-7432D75FF8C0}" srcOrd="1" destOrd="0" presId="urn:microsoft.com/office/officeart/2005/8/layout/hierarchy2"/>
    <dgm:cxn modelId="{E2F8978C-C97C-4612-AA30-C3E79E057E4F}" type="presParOf" srcId="{85D69BE6-4413-430E-8E1C-7432D75FF8C0}" destId="{2A2E67D4-BC0D-4804-8B0B-1674CA84B2B1}" srcOrd="0" destOrd="0" presId="urn:microsoft.com/office/officeart/2005/8/layout/hierarchy2"/>
    <dgm:cxn modelId="{2892B86E-C89C-4C90-BD64-1A78B72FDF20}" type="presParOf" srcId="{85D69BE6-4413-430E-8E1C-7432D75FF8C0}" destId="{F7ED0970-5A31-44E1-9565-1B6D92588634}" srcOrd="1" destOrd="0" presId="urn:microsoft.com/office/officeart/2005/8/layout/hierarchy2"/>
    <dgm:cxn modelId="{6DACD77F-EC85-4D5A-968B-E507AE296980}" type="presParOf" srcId="{89DA9249-FD94-4272-BD65-EFB75B3806E6}" destId="{07D6886D-7F64-4D68-9DEF-12C97837E7E9}" srcOrd="6" destOrd="0" presId="urn:microsoft.com/office/officeart/2005/8/layout/hierarchy2"/>
    <dgm:cxn modelId="{B6787AE7-EC07-4C72-B507-1F951FD77314}" type="presParOf" srcId="{07D6886D-7F64-4D68-9DEF-12C97837E7E9}" destId="{96550786-719A-4486-8604-B200A8F6F93F}" srcOrd="0" destOrd="0" presId="urn:microsoft.com/office/officeart/2005/8/layout/hierarchy2"/>
    <dgm:cxn modelId="{9519D565-F023-48DF-B3F2-23A3CF520860}" type="presParOf" srcId="{89DA9249-FD94-4272-BD65-EFB75B3806E6}" destId="{95726AEC-6E97-470C-82E4-911283DED379}" srcOrd="7" destOrd="0" presId="urn:microsoft.com/office/officeart/2005/8/layout/hierarchy2"/>
    <dgm:cxn modelId="{DD6D494E-AACE-4781-800A-36168FD367D3}" type="presParOf" srcId="{95726AEC-6E97-470C-82E4-911283DED379}" destId="{80F6B900-D482-4243-A43C-8903475E21B0}" srcOrd="0" destOrd="0" presId="urn:microsoft.com/office/officeart/2005/8/layout/hierarchy2"/>
    <dgm:cxn modelId="{5D7DFA0D-6161-4480-9914-6879F4FE1A95}" type="presParOf" srcId="{95726AEC-6E97-470C-82E4-911283DED379}" destId="{F549291E-015D-4601-A35B-D505891E373B}" srcOrd="1" destOrd="0" presId="urn:microsoft.com/office/officeart/2005/8/layout/hierarchy2"/>
    <dgm:cxn modelId="{A099BA18-D15A-49FC-A192-7A2D560886C9}" type="presParOf" srcId="{F549291E-015D-4601-A35B-D505891E373B}" destId="{B10B88B6-3DCE-489A-8134-E9FB3C42623A}" srcOrd="0" destOrd="0" presId="urn:microsoft.com/office/officeart/2005/8/layout/hierarchy2"/>
    <dgm:cxn modelId="{63674C95-8D94-45C7-B8DE-059568DD491B}" type="presParOf" srcId="{B10B88B6-3DCE-489A-8134-E9FB3C42623A}" destId="{8BBE1A46-348B-48F4-8A71-E3D5F0A48BB9}" srcOrd="0" destOrd="0" presId="urn:microsoft.com/office/officeart/2005/8/layout/hierarchy2"/>
    <dgm:cxn modelId="{E1671CED-675F-44F6-A24A-21ACD5BAC52D}" type="presParOf" srcId="{F549291E-015D-4601-A35B-D505891E373B}" destId="{7A467EF4-972C-4222-A149-948797E5E5D8}" srcOrd="1" destOrd="0" presId="urn:microsoft.com/office/officeart/2005/8/layout/hierarchy2"/>
    <dgm:cxn modelId="{4970F891-4CEB-4039-A293-41A64F751E99}" type="presParOf" srcId="{7A467EF4-972C-4222-A149-948797E5E5D8}" destId="{410BEE0C-7CE8-4847-8FFC-E196D12B443B}" srcOrd="0" destOrd="0" presId="urn:microsoft.com/office/officeart/2005/8/layout/hierarchy2"/>
    <dgm:cxn modelId="{24D0F120-4913-4968-9F04-8D67B1EF012E}" type="presParOf" srcId="{7A467EF4-972C-4222-A149-948797E5E5D8}" destId="{D70F1F1A-D880-4A56-AFD3-1FCFF7BE771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9E9FC65-08C6-4B94-9893-1CD68F0F8128}" type="doc">
      <dgm:prSet loTypeId="urn:microsoft.com/office/officeart/2005/8/layout/hierarchy2" loCatId="hierarchy" qsTypeId="urn:microsoft.com/office/officeart/2005/8/quickstyle/3d2" qsCatId="3D" csTypeId="urn:microsoft.com/office/officeart/2005/8/colors/colorful1#1" csCatId="colorful" phldr="1"/>
      <dgm:spPr/>
      <dgm:t>
        <a:bodyPr/>
        <a:lstStyle/>
        <a:p>
          <a:endParaRPr lang="en-US"/>
        </a:p>
      </dgm:t>
    </dgm:pt>
    <dgm:pt modelId="{988A312E-21BE-41CD-9DFB-D814C2C1D9F2}">
      <dgm:prSet phldrT="[Text]" custT="1"/>
      <dgm:spPr/>
      <dgm:t>
        <a:bodyPr/>
        <a:lstStyle/>
        <a:p>
          <a:r>
            <a:rPr lang="en-US" sz="2000" b="1" dirty="0" smtClean="0">
              <a:solidFill>
                <a:schemeClr val="tx1"/>
              </a:solidFill>
            </a:rPr>
            <a:t>Solution</a:t>
          </a:r>
          <a:endParaRPr lang="en-US" sz="2000" b="1" dirty="0">
            <a:solidFill>
              <a:schemeClr val="tx1"/>
            </a:solidFill>
          </a:endParaRPr>
        </a:p>
      </dgm:t>
    </dgm:pt>
    <dgm:pt modelId="{FE0F91D2-4CE5-4C10-84EA-DFCD438754BC}" type="parTrans" cxnId="{698427F8-6FB5-4237-964F-C4DA0924D58A}">
      <dgm:prSet/>
      <dgm:spPr/>
      <dgm:t>
        <a:bodyPr/>
        <a:lstStyle/>
        <a:p>
          <a:endParaRPr lang="en-US" b="1">
            <a:solidFill>
              <a:schemeClr val="tx1"/>
            </a:solidFill>
          </a:endParaRPr>
        </a:p>
      </dgm:t>
    </dgm:pt>
    <dgm:pt modelId="{238E8951-12A5-4652-B35D-00706240E2B5}" type="sibTrans" cxnId="{698427F8-6FB5-4237-964F-C4DA0924D58A}">
      <dgm:prSet/>
      <dgm:spPr/>
      <dgm:t>
        <a:bodyPr/>
        <a:lstStyle/>
        <a:p>
          <a:endParaRPr lang="en-US" b="1">
            <a:solidFill>
              <a:schemeClr val="tx1"/>
            </a:solidFill>
          </a:endParaRPr>
        </a:p>
      </dgm:t>
    </dgm:pt>
    <dgm:pt modelId="{70FCF4D3-DCD4-4BCA-8560-D81835F34D09}">
      <dgm:prSet phldrT="[Text]" custT="1"/>
      <dgm:spPr/>
      <dgm:t>
        <a:bodyPr/>
        <a:lstStyle/>
        <a:p>
          <a:r>
            <a:rPr lang="en-US" sz="2000" b="1" dirty="0" err="1" smtClean="0">
              <a:solidFill>
                <a:schemeClr val="tx1"/>
              </a:solidFill>
            </a:rPr>
            <a:t>Kebijakan</a:t>
          </a:r>
          <a:r>
            <a:rPr lang="en-US" sz="2000" b="1" dirty="0" smtClean="0">
              <a:solidFill>
                <a:schemeClr val="tx1"/>
              </a:solidFill>
            </a:rPr>
            <a:t> </a:t>
          </a:r>
          <a:r>
            <a:rPr lang="en-US" sz="2000" b="1" dirty="0" err="1" smtClean="0">
              <a:solidFill>
                <a:schemeClr val="tx1"/>
              </a:solidFill>
            </a:rPr>
            <a:t>Moneter</a:t>
          </a:r>
          <a:endParaRPr lang="en-US" sz="2000" b="1" dirty="0">
            <a:solidFill>
              <a:schemeClr val="tx1"/>
            </a:solidFill>
          </a:endParaRPr>
        </a:p>
      </dgm:t>
    </dgm:pt>
    <dgm:pt modelId="{17772E8A-BFE8-42F3-8D2B-29716A753C64}" type="parTrans" cxnId="{1C230D2A-63A6-4385-BE42-4B1A7B64D323}">
      <dgm:prSet/>
      <dgm:spPr/>
      <dgm:t>
        <a:bodyPr/>
        <a:lstStyle/>
        <a:p>
          <a:endParaRPr lang="en-US" b="1">
            <a:solidFill>
              <a:schemeClr val="tx1"/>
            </a:solidFill>
          </a:endParaRPr>
        </a:p>
      </dgm:t>
    </dgm:pt>
    <dgm:pt modelId="{DACBD5C8-076E-43E6-9CBE-87DB3311D947}" type="sibTrans" cxnId="{1C230D2A-63A6-4385-BE42-4B1A7B64D323}">
      <dgm:prSet/>
      <dgm:spPr/>
      <dgm:t>
        <a:bodyPr/>
        <a:lstStyle/>
        <a:p>
          <a:endParaRPr lang="en-US" b="1">
            <a:solidFill>
              <a:schemeClr val="tx1"/>
            </a:solidFill>
          </a:endParaRPr>
        </a:p>
      </dgm:t>
    </dgm:pt>
    <dgm:pt modelId="{50529D5C-D572-46E1-9116-6CEF50FEB35D}">
      <dgm:prSet phldrT="[Text]" custT="1"/>
      <dgm:spPr/>
      <dgm:t>
        <a:bodyPr/>
        <a:lstStyle/>
        <a:p>
          <a:r>
            <a:rPr lang="en-US" sz="1400" b="1" dirty="0" err="1" smtClean="0">
              <a:solidFill>
                <a:schemeClr val="tx1"/>
              </a:solidFill>
            </a:rPr>
            <a:t>Politik</a:t>
          </a:r>
          <a:r>
            <a:rPr lang="en-US" sz="1400" b="1" dirty="0" smtClean="0">
              <a:solidFill>
                <a:schemeClr val="tx1"/>
              </a:solidFill>
            </a:rPr>
            <a:t> </a:t>
          </a:r>
          <a:r>
            <a:rPr lang="en-US" sz="1400" b="1" dirty="0" err="1" smtClean="0">
              <a:solidFill>
                <a:schemeClr val="tx1"/>
              </a:solidFill>
            </a:rPr>
            <a:t>Diskonto</a:t>
          </a:r>
          <a:r>
            <a:rPr lang="en-US" sz="1400" b="1" dirty="0" smtClean="0">
              <a:solidFill>
                <a:schemeClr val="tx1"/>
              </a:solidFill>
            </a:rPr>
            <a:t> (discount policy)</a:t>
          </a:r>
          <a:endParaRPr lang="en-US" sz="1400" b="1" dirty="0">
            <a:solidFill>
              <a:schemeClr val="tx1"/>
            </a:solidFill>
          </a:endParaRPr>
        </a:p>
      </dgm:t>
    </dgm:pt>
    <dgm:pt modelId="{A886C940-6282-49E6-AF42-FD13EFC6D738}" type="parTrans" cxnId="{1E279826-4DE7-44D1-9619-E525674B25AC}">
      <dgm:prSet/>
      <dgm:spPr/>
      <dgm:t>
        <a:bodyPr/>
        <a:lstStyle/>
        <a:p>
          <a:endParaRPr lang="en-US" b="1">
            <a:solidFill>
              <a:schemeClr val="tx1"/>
            </a:solidFill>
          </a:endParaRPr>
        </a:p>
      </dgm:t>
    </dgm:pt>
    <dgm:pt modelId="{A3CD9D41-0D97-4A52-BF54-543A17709F72}" type="sibTrans" cxnId="{1E279826-4DE7-44D1-9619-E525674B25AC}">
      <dgm:prSet/>
      <dgm:spPr/>
      <dgm:t>
        <a:bodyPr/>
        <a:lstStyle/>
        <a:p>
          <a:endParaRPr lang="en-US" b="1">
            <a:solidFill>
              <a:schemeClr val="tx1"/>
            </a:solidFill>
          </a:endParaRPr>
        </a:p>
      </dgm:t>
    </dgm:pt>
    <dgm:pt modelId="{333908E9-1860-4F5A-9AED-3EBF9A8C5761}">
      <dgm:prSet phldrT="[Text]" custT="1"/>
      <dgm:spPr/>
      <dgm:t>
        <a:bodyPr/>
        <a:lstStyle/>
        <a:p>
          <a:r>
            <a:rPr lang="en-US" sz="1400" b="1" dirty="0" err="1" smtClean="0">
              <a:solidFill>
                <a:schemeClr val="tx1"/>
              </a:solidFill>
            </a:rPr>
            <a:t>Politik</a:t>
          </a:r>
          <a:r>
            <a:rPr lang="en-US" sz="1400" b="1" dirty="0" smtClean="0">
              <a:solidFill>
                <a:schemeClr val="tx1"/>
              </a:solidFill>
            </a:rPr>
            <a:t> </a:t>
          </a:r>
          <a:r>
            <a:rPr lang="en-US" sz="1400" b="1" dirty="0" err="1" smtClean="0">
              <a:solidFill>
                <a:schemeClr val="tx1"/>
              </a:solidFill>
            </a:rPr>
            <a:t>Pasar</a:t>
          </a:r>
          <a:r>
            <a:rPr lang="en-US" sz="1400" b="1" dirty="0" smtClean="0">
              <a:solidFill>
                <a:schemeClr val="tx1"/>
              </a:solidFill>
            </a:rPr>
            <a:t> Terbuka (open market policy)</a:t>
          </a:r>
          <a:endParaRPr lang="en-US" sz="1400" b="1" dirty="0">
            <a:solidFill>
              <a:schemeClr val="tx1"/>
            </a:solidFill>
          </a:endParaRPr>
        </a:p>
      </dgm:t>
    </dgm:pt>
    <dgm:pt modelId="{3A4FA4B3-AF9D-47FE-AF00-7A5686410000}" type="parTrans" cxnId="{E8451993-49EA-458C-B00B-4011C02B2CF6}">
      <dgm:prSet/>
      <dgm:spPr/>
      <dgm:t>
        <a:bodyPr/>
        <a:lstStyle/>
        <a:p>
          <a:endParaRPr lang="en-US" b="1">
            <a:solidFill>
              <a:schemeClr val="tx1"/>
            </a:solidFill>
          </a:endParaRPr>
        </a:p>
      </dgm:t>
    </dgm:pt>
    <dgm:pt modelId="{906B24CB-C87B-4BBA-963E-EACDF0505D49}" type="sibTrans" cxnId="{E8451993-49EA-458C-B00B-4011C02B2CF6}">
      <dgm:prSet/>
      <dgm:spPr/>
      <dgm:t>
        <a:bodyPr/>
        <a:lstStyle/>
        <a:p>
          <a:endParaRPr lang="en-US" b="1">
            <a:solidFill>
              <a:schemeClr val="tx1"/>
            </a:solidFill>
          </a:endParaRPr>
        </a:p>
      </dgm:t>
    </dgm:pt>
    <dgm:pt modelId="{566E141A-C358-464E-ACAA-D1CCD88AABCB}">
      <dgm:prSet phldrT="[Text]" custT="1"/>
      <dgm:spPr/>
      <dgm:t>
        <a:bodyPr/>
        <a:lstStyle/>
        <a:p>
          <a:r>
            <a:rPr lang="en-US" sz="2000" b="1" dirty="0" err="1" smtClean="0">
              <a:solidFill>
                <a:schemeClr val="tx1"/>
              </a:solidFill>
            </a:rPr>
            <a:t>Kebijakan</a:t>
          </a:r>
          <a:r>
            <a:rPr lang="en-US" sz="2000" b="1" dirty="0" smtClean="0">
              <a:solidFill>
                <a:schemeClr val="tx1"/>
              </a:solidFill>
            </a:rPr>
            <a:t> </a:t>
          </a:r>
          <a:r>
            <a:rPr lang="en-US" sz="2000" b="1" dirty="0" err="1" smtClean="0">
              <a:solidFill>
                <a:schemeClr val="tx1"/>
              </a:solidFill>
            </a:rPr>
            <a:t>Fiskal</a:t>
          </a:r>
          <a:endParaRPr lang="en-US" sz="2000" b="1" dirty="0">
            <a:solidFill>
              <a:schemeClr val="tx1"/>
            </a:solidFill>
          </a:endParaRPr>
        </a:p>
      </dgm:t>
    </dgm:pt>
    <dgm:pt modelId="{FB4EB86D-51E0-4B80-8095-6EC66CC54469}" type="parTrans" cxnId="{DAD89C03-0D7F-4D5D-8A64-69D3C76DD5F8}">
      <dgm:prSet/>
      <dgm:spPr/>
      <dgm:t>
        <a:bodyPr/>
        <a:lstStyle/>
        <a:p>
          <a:endParaRPr lang="en-US" b="1">
            <a:solidFill>
              <a:schemeClr val="tx1"/>
            </a:solidFill>
          </a:endParaRPr>
        </a:p>
      </dgm:t>
    </dgm:pt>
    <dgm:pt modelId="{27277BE9-4231-400D-B16F-A363C57CD662}" type="sibTrans" cxnId="{DAD89C03-0D7F-4D5D-8A64-69D3C76DD5F8}">
      <dgm:prSet/>
      <dgm:spPr/>
      <dgm:t>
        <a:bodyPr/>
        <a:lstStyle/>
        <a:p>
          <a:endParaRPr lang="en-US" b="1">
            <a:solidFill>
              <a:schemeClr val="tx1"/>
            </a:solidFill>
          </a:endParaRPr>
        </a:p>
      </dgm:t>
    </dgm:pt>
    <dgm:pt modelId="{0CC0CC0D-BA34-492E-8462-1179D193FC0F}">
      <dgm:prSet phldrT="[Text]" custT="1"/>
      <dgm:spPr/>
      <dgm:t>
        <a:bodyPr/>
        <a:lstStyle/>
        <a:p>
          <a:r>
            <a:rPr lang="en-US" sz="1600" b="1" dirty="0" err="1" smtClean="0">
              <a:solidFill>
                <a:schemeClr val="tx1"/>
              </a:solidFill>
            </a:rPr>
            <a:t>pengaturan</a:t>
          </a:r>
          <a:r>
            <a:rPr lang="en-US" sz="1600" b="1" dirty="0" smtClean="0">
              <a:solidFill>
                <a:schemeClr val="tx1"/>
              </a:solidFill>
            </a:rPr>
            <a:t> </a:t>
          </a:r>
          <a:r>
            <a:rPr lang="en-US" sz="1600" b="1" dirty="0" err="1" smtClean="0">
              <a:solidFill>
                <a:schemeClr val="tx1"/>
              </a:solidFill>
            </a:rPr>
            <a:t>pengeluaran</a:t>
          </a:r>
          <a:r>
            <a:rPr lang="en-US" sz="1600" b="1" dirty="0" smtClean="0">
              <a:solidFill>
                <a:schemeClr val="tx1"/>
              </a:solidFill>
            </a:rPr>
            <a:t> </a:t>
          </a:r>
          <a:r>
            <a:rPr lang="en-US" sz="1600" b="1" dirty="0" err="1" smtClean="0">
              <a:solidFill>
                <a:schemeClr val="tx1"/>
              </a:solidFill>
            </a:rPr>
            <a:t>pemerintah</a:t>
          </a:r>
          <a:r>
            <a:rPr lang="en-US" sz="1600" b="1" dirty="0" smtClean="0">
              <a:solidFill>
                <a:schemeClr val="tx1"/>
              </a:solidFill>
            </a:rPr>
            <a:t> (APBN)</a:t>
          </a:r>
          <a:endParaRPr lang="en-US" sz="1600" b="1" dirty="0">
            <a:solidFill>
              <a:schemeClr val="tx1"/>
            </a:solidFill>
          </a:endParaRPr>
        </a:p>
      </dgm:t>
    </dgm:pt>
    <dgm:pt modelId="{58E660F8-0F0B-4847-BE23-A9201BFC63E0}" type="parTrans" cxnId="{AD3FDFF1-CC78-41F0-85DB-F4550946EF88}">
      <dgm:prSet/>
      <dgm:spPr/>
      <dgm:t>
        <a:bodyPr/>
        <a:lstStyle/>
        <a:p>
          <a:endParaRPr lang="en-US" b="1">
            <a:solidFill>
              <a:schemeClr val="tx1"/>
            </a:solidFill>
          </a:endParaRPr>
        </a:p>
      </dgm:t>
    </dgm:pt>
    <dgm:pt modelId="{3C5DF28A-5D0E-48A2-B807-4ED23759A1C7}" type="sibTrans" cxnId="{AD3FDFF1-CC78-41F0-85DB-F4550946EF88}">
      <dgm:prSet/>
      <dgm:spPr/>
      <dgm:t>
        <a:bodyPr/>
        <a:lstStyle/>
        <a:p>
          <a:endParaRPr lang="en-US" b="1">
            <a:solidFill>
              <a:schemeClr val="tx1"/>
            </a:solidFill>
          </a:endParaRPr>
        </a:p>
      </dgm:t>
    </dgm:pt>
    <dgm:pt modelId="{48F06A1C-2680-4C04-A269-938F425A4AE0}">
      <dgm:prSet custT="1"/>
      <dgm:spPr/>
      <dgm:t>
        <a:bodyPr/>
        <a:lstStyle/>
        <a:p>
          <a:r>
            <a:rPr lang="en-US" sz="2000" b="1" dirty="0" err="1" smtClean="0">
              <a:solidFill>
                <a:schemeClr val="tx1"/>
              </a:solidFill>
            </a:rPr>
            <a:t>Kebijakan</a:t>
          </a:r>
          <a:r>
            <a:rPr lang="en-US" sz="2000" b="1" dirty="0" smtClean="0">
              <a:solidFill>
                <a:schemeClr val="tx1"/>
              </a:solidFill>
            </a:rPr>
            <a:t> Non </a:t>
          </a:r>
          <a:r>
            <a:rPr lang="en-US" sz="2000" b="1" dirty="0" err="1" smtClean="0">
              <a:solidFill>
                <a:schemeClr val="tx1"/>
              </a:solidFill>
            </a:rPr>
            <a:t>Moneter</a:t>
          </a:r>
          <a:endParaRPr lang="en-US" sz="2000" b="1" dirty="0">
            <a:solidFill>
              <a:schemeClr val="tx1"/>
            </a:solidFill>
          </a:endParaRPr>
        </a:p>
      </dgm:t>
    </dgm:pt>
    <dgm:pt modelId="{A5E8B90F-5535-4C39-B7D0-62BD530D2B62}" type="parTrans" cxnId="{895BF7DD-ED29-417F-A980-D27794DB0EA2}">
      <dgm:prSet/>
      <dgm:spPr/>
      <dgm:t>
        <a:bodyPr/>
        <a:lstStyle/>
        <a:p>
          <a:endParaRPr lang="en-US" b="1">
            <a:solidFill>
              <a:schemeClr val="tx1"/>
            </a:solidFill>
          </a:endParaRPr>
        </a:p>
      </dgm:t>
    </dgm:pt>
    <dgm:pt modelId="{7009DC44-C99A-4D86-89AE-5F193914C08C}" type="sibTrans" cxnId="{895BF7DD-ED29-417F-A980-D27794DB0EA2}">
      <dgm:prSet/>
      <dgm:spPr/>
      <dgm:t>
        <a:bodyPr/>
        <a:lstStyle/>
        <a:p>
          <a:endParaRPr lang="en-US" b="1">
            <a:solidFill>
              <a:schemeClr val="tx1"/>
            </a:solidFill>
          </a:endParaRPr>
        </a:p>
      </dgm:t>
    </dgm:pt>
    <dgm:pt modelId="{DE055455-0E8B-4F2B-AE7E-9743522859E0}">
      <dgm:prSet custT="1"/>
      <dgm:spPr/>
      <dgm:t>
        <a:bodyPr/>
        <a:lstStyle/>
        <a:p>
          <a:r>
            <a:rPr lang="en-US" sz="1400" b="1" dirty="0" err="1" smtClean="0">
              <a:solidFill>
                <a:schemeClr val="tx1"/>
              </a:solidFill>
            </a:rPr>
            <a:t>Politik</a:t>
          </a:r>
          <a:r>
            <a:rPr lang="en-US" sz="1400" b="1" dirty="0" smtClean="0">
              <a:solidFill>
                <a:schemeClr val="tx1"/>
              </a:solidFill>
            </a:rPr>
            <a:t> </a:t>
          </a:r>
          <a:r>
            <a:rPr lang="en-US" sz="1400" b="1" dirty="0" err="1" smtClean="0">
              <a:solidFill>
                <a:schemeClr val="tx1"/>
              </a:solidFill>
            </a:rPr>
            <a:t>Persediaan</a:t>
          </a:r>
          <a:r>
            <a:rPr lang="en-US" sz="1400" b="1" dirty="0" smtClean="0">
              <a:solidFill>
                <a:schemeClr val="tx1"/>
              </a:solidFill>
            </a:rPr>
            <a:t> </a:t>
          </a:r>
          <a:r>
            <a:rPr lang="en-US" sz="1400" b="1" dirty="0" err="1" smtClean="0">
              <a:solidFill>
                <a:schemeClr val="tx1"/>
              </a:solidFill>
            </a:rPr>
            <a:t>Kas</a:t>
          </a:r>
          <a:r>
            <a:rPr lang="en-US" sz="1400" b="1" dirty="0" smtClean="0">
              <a:solidFill>
                <a:schemeClr val="tx1"/>
              </a:solidFill>
            </a:rPr>
            <a:t> (cash ratio policy)</a:t>
          </a:r>
          <a:endParaRPr lang="en-US" sz="1400" b="1" dirty="0">
            <a:solidFill>
              <a:schemeClr val="tx1"/>
            </a:solidFill>
          </a:endParaRPr>
        </a:p>
      </dgm:t>
    </dgm:pt>
    <dgm:pt modelId="{12850B8F-6275-4C08-859B-2F746547144C}" type="parTrans" cxnId="{F8162844-C38D-4F5C-B100-8E69DE5E3A1D}">
      <dgm:prSet/>
      <dgm:spPr/>
      <dgm:t>
        <a:bodyPr/>
        <a:lstStyle/>
        <a:p>
          <a:endParaRPr lang="en-US" b="1">
            <a:solidFill>
              <a:schemeClr val="tx1"/>
            </a:solidFill>
          </a:endParaRPr>
        </a:p>
      </dgm:t>
    </dgm:pt>
    <dgm:pt modelId="{4CCCE5C5-A2C7-4FC3-B3D4-A3E3BF0B9B61}" type="sibTrans" cxnId="{F8162844-C38D-4F5C-B100-8E69DE5E3A1D}">
      <dgm:prSet/>
      <dgm:spPr/>
      <dgm:t>
        <a:bodyPr/>
        <a:lstStyle/>
        <a:p>
          <a:endParaRPr lang="en-US" b="1">
            <a:solidFill>
              <a:schemeClr val="tx1"/>
            </a:solidFill>
          </a:endParaRPr>
        </a:p>
      </dgm:t>
    </dgm:pt>
    <dgm:pt modelId="{9B3D39C4-3CCD-44F4-8DAE-7807B17493D2}">
      <dgm:prSet custT="1"/>
      <dgm:spPr/>
      <dgm:t>
        <a:bodyPr/>
        <a:lstStyle/>
        <a:p>
          <a:r>
            <a:rPr lang="en-US" sz="1400" b="1" dirty="0" err="1" smtClean="0">
              <a:solidFill>
                <a:schemeClr val="tx1"/>
              </a:solidFill>
            </a:rPr>
            <a:t>Pengawasan</a:t>
          </a:r>
          <a:r>
            <a:rPr lang="en-US" sz="1400" b="1" dirty="0" smtClean="0">
              <a:solidFill>
                <a:schemeClr val="tx1"/>
              </a:solidFill>
            </a:rPr>
            <a:t> </a:t>
          </a:r>
          <a:r>
            <a:rPr lang="en-US" sz="1400" b="1" dirty="0" err="1" smtClean="0">
              <a:solidFill>
                <a:schemeClr val="tx1"/>
              </a:solidFill>
            </a:rPr>
            <a:t>kredit</a:t>
          </a:r>
          <a:r>
            <a:rPr lang="en-US" sz="1400" b="1" dirty="0" smtClean="0">
              <a:solidFill>
                <a:schemeClr val="tx1"/>
              </a:solidFill>
            </a:rPr>
            <a:t> </a:t>
          </a:r>
          <a:r>
            <a:rPr lang="en-US" sz="1400" b="1" dirty="0" err="1" smtClean="0">
              <a:solidFill>
                <a:schemeClr val="tx1"/>
              </a:solidFill>
            </a:rPr>
            <a:t>secara</a:t>
          </a:r>
          <a:r>
            <a:rPr lang="en-US" sz="1400" b="1" dirty="0" smtClean="0">
              <a:solidFill>
                <a:schemeClr val="tx1"/>
              </a:solidFill>
            </a:rPr>
            <a:t> </a:t>
          </a:r>
          <a:r>
            <a:rPr lang="en-US" sz="1400" b="1" dirty="0" err="1" smtClean="0">
              <a:solidFill>
                <a:schemeClr val="tx1"/>
              </a:solidFill>
            </a:rPr>
            <a:t>selektif</a:t>
          </a:r>
          <a:r>
            <a:rPr lang="en-US" sz="1400" b="1" dirty="0" smtClean="0">
              <a:solidFill>
                <a:schemeClr val="tx1"/>
              </a:solidFill>
            </a:rPr>
            <a:t>.</a:t>
          </a:r>
          <a:endParaRPr lang="en-US" sz="1400" b="1" dirty="0">
            <a:solidFill>
              <a:schemeClr val="tx1"/>
            </a:solidFill>
          </a:endParaRPr>
        </a:p>
      </dgm:t>
    </dgm:pt>
    <dgm:pt modelId="{C3B80A9A-A4AD-4925-9630-E4D6CCC57D31}" type="parTrans" cxnId="{D0AC6103-4A57-4FBC-BE18-DF7B8226236D}">
      <dgm:prSet/>
      <dgm:spPr/>
      <dgm:t>
        <a:bodyPr/>
        <a:lstStyle/>
        <a:p>
          <a:endParaRPr lang="en-US" b="1">
            <a:solidFill>
              <a:schemeClr val="tx1"/>
            </a:solidFill>
          </a:endParaRPr>
        </a:p>
      </dgm:t>
    </dgm:pt>
    <dgm:pt modelId="{F0FDD0DD-7991-49E8-BB61-E73A0D54A92D}" type="sibTrans" cxnId="{D0AC6103-4A57-4FBC-BE18-DF7B8226236D}">
      <dgm:prSet/>
      <dgm:spPr/>
      <dgm:t>
        <a:bodyPr/>
        <a:lstStyle/>
        <a:p>
          <a:endParaRPr lang="en-US" b="1">
            <a:solidFill>
              <a:schemeClr val="tx1"/>
            </a:solidFill>
          </a:endParaRPr>
        </a:p>
      </dgm:t>
    </dgm:pt>
    <dgm:pt modelId="{2392AF7F-AF93-4673-9CEE-E3AF934F8D83}">
      <dgm:prSet custT="1"/>
      <dgm:spPr/>
      <dgm:t>
        <a:bodyPr/>
        <a:lstStyle/>
        <a:p>
          <a:r>
            <a:rPr lang="en-US" sz="1600" b="1" dirty="0" err="1" smtClean="0">
              <a:solidFill>
                <a:schemeClr val="tx1"/>
              </a:solidFill>
            </a:rPr>
            <a:t>peningkatan</a:t>
          </a:r>
          <a:r>
            <a:rPr lang="en-US" sz="1600" b="1" dirty="0" smtClean="0">
              <a:solidFill>
                <a:schemeClr val="tx1"/>
              </a:solidFill>
            </a:rPr>
            <a:t> </a:t>
          </a:r>
          <a:r>
            <a:rPr lang="en-US" sz="1600" b="1" dirty="0" err="1" smtClean="0">
              <a:solidFill>
                <a:schemeClr val="tx1"/>
              </a:solidFill>
            </a:rPr>
            <a:t>tarif</a:t>
          </a:r>
          <a:r>
            <a:rPr lang="en-US" sz="1600" b="1" dirty="0" smtClean="0">
              <a:solidFill>
                <a:schemeClr val="tx1"/>
              </a:solidFill>
            </a:rPr>
            <a:t>/</a:t>
          </a:r>
          <a:r>
            <a:rPr lang="en-US" sz="1600" b="1" dirty="0" err="1" smtClean="0">
              <a:solidFill>
                <a:schemeClr val="tx1"/>
              </a:solidFill>
            </a:rPr>
            <a:t>pajak</a:t>
          </a:r>
          <a:r>
            <a:rPr lang="en-US" sz="1600" b="1" dirty="0" smtClean="0">
              <a:solidFill>
                <a:schemeClr val="tx1"/>
              </a:solidFill>
            </a:rPr>
            <a:t>.</a:t>
          </a:r>
          <a:endParaRPr lang="en-US" sz="1600" b="1" dirty="0">
            <a:solidFill>
              <a:schemeClr val="tx1"/>
            </a:solidFill>
          </a:endParaRPr>
        </a:p>
      </dgm:t>
    </dgm:pt>
    <dgm:pt modelId="{17197AAC-B3CB-4FB0-A311-10B6F69D8643}" type="parTrans" cxnId="{AF286FBC-9C5E-4C8F-8C7C-7D4A69634ECA}">
      <dgm:prSet/>
      <dgm:spPr/>
      <dgm:t>
        <a:bodyPr/>
        <a:lstStyle/>
        <a:p>
          <a:endParaRPr lang="en-US" b="1">
            <a:solidFill>
              <a:schemeClr val="tx1"/>
            </a:solidFill>
          </a:endParaRPr>
        </a:p>
      </dgm:t>
    </dgm:pt>
    <dgm:pt modelId="{3BD0AE23-3214-40F8-98BC-46257D253F90}" type="sibTrans" cxnId="{AF286FBC-9C5E-4C8F-8C7C-7D4A69634ECA}">
      <dgm:prSet/>
      <dgm:spPr/>
      <dgm:t>
        <a:bodyPr/>
        <a:lstStyle/>
        <a:p>
          <a:endParaRPr lang="en-US" b="1">
            <a:solidFill>
              <a:schemeClr val="tx1"/>
            </a:solidFill>
          </a:endParaRPr>
        </a:p>
      </dgm:t>
    </dgm:pt>
    <dgm:pt modelId="{F83AECA5-096D-452E-A71F-229DFF98087F}">
      <dgm:prSet custT="1"/>
      <dgm:spPr/>
      <dgm:t>
        <a:bodyPr/>
        <a:lstStyle/>
        <a:p>
          <a:r>
            <a:rPr lang="en-US" sz="1600" b="1" dirty="0" smtClean="0">
              <a:solidFill>
                <a:schemeClr val="tx1"/>
              </a:solidFill>
            </a:rPr>
            <a:t>1. </a:t>
          </a:r>
          <a:r>
            <a:rPr lang="en-US" sz="1600" b="1" dirty="0" err="1" smtClean="0">
              <a:solidFill>
                <a:schemeClr val="tx1"/>
              </a:solidFill>
            </a:rPr>
            <a:t>Peningkatan</a:t>
          </a:r>
          <a:r>
            <a:rPr lang="en-US" sz="1600" b="1" dirty="0" smtClean="0">
              <a:solidFill>
                <a:schemeClr val="tx1"/>
              </a:solidFill>
            </a:rPr>
            <a:t> </a:t>
          </a:r>
          <a:r>
            <a:rPr lang="en-US" sz="1600" b="1" dirty="0" err="1" smtClean="0">
              <a:solidFill>
                <a:schemeClr val="tx1"/>
              </a:solidFill>
            </a:rPr>
            <a:t>produksi</a:t>
          </a:r>
          <a:r>
            <a:rPr lang="en-US" sz="1600" b="1" dirty="0" smtClean="0">
              <a:solidFill>
                <a:schemeClr val="tx1"/>
              </a:solidFill>
            </a:rPr>
            <a:t>.</a:t>
          </a:r>
          <a:endParaRPr lang="en-US" sz="1600" b="1" dirty="0">
            <a:solidFill>
              <a:schemeClr val="tx1"/>
            </a:solidFill>
          </a:endParaRPr>
        </a:p>
      </dgm:t>
    </dgm:pt>
    <dgm:pt modelId="{AF9A46B8-E440-487D-81D3-3A65228EF0D3}" type="parTrans" cxnId="{1C22EF34-773B-483C-B0C6-09E955C822EF}">
      <dgm:prSet/>
      <dgm:spPr/>
      <dgm:t>
        <a:bodyPr/>
        <a:lstStyle/>
        <a:p>
          <a:endParaRPr lang="en-US" b="1">
            <a:solidFill>
              <a:schemeClr val="tx1"/>
            </a:solidFill>
          </a:endParaRPr>
        </a:p>
      </dgm:t>
    </dgm:pt>
    <dgm:pt modelId="{E8EA0191-D6AA-4606-B419-F2C4EDFE4F97}" type="sibTrans" cxnId="{1C22EF34-773B-483C-B0C6-09E955C822EF}">
      <dgm:prSet/>
      <dgm:spPr/>
      <dgm:t>
        <a:bodyPr/>
        <a:lstStyle/>
        <a:p>
          <a:endParaRPr lang="en-US" b="1">
            <a:solidFill>
              <a:schemeClr val="tx1"/>
            </a:solidFill>
          </a:endParaRPr>
        </a:p>
      </dgm:t>
    </dgm:pt>
    <dgm:pt modelId="{0DE0D5F2-8158-4898-BFCD-F1A94FE0A1AC}">
      <dgm:prSet custT="1"/>
      <dgm:spPr/>
      <dgm:t>
        <a:bodyPr/>
        <a:lstStyle/>
        <a:p>
          <a:r>
            <a:rPr lang="en-US" sz="1600" b="1" dirty="0" smtClean="0">
              <a:solidFill>
                <a:schemeClr val="tx1"/>
              </a:solidFill>
            </a:rPr>
            <a:t>2. </a:t>
          </a:r>
          <a:r>
            <a:rPr lang="en-US" sz="1600" b="1" dirty="0" err="1" smtClean="0">
              <a:solidFill>
                <a:schemeClr val="tx1"/>
              </a:solidFill>
            </a:rPr>
            <a:t>Kebijakan</a:t>
          </a:r>
          <a:r>
            <a:rPr lang="en-US" sz="1600" b="1" dirty="0" smtClean="0">
              <a:solidFill>
                <a:schemeClr val="tx1"/>
              </a:solidFill>
            </a:rPr>
            <a:t> </a:t>
          </a:r>
          <a:r>
            <a:rPr lang="en-US" sz="1600" b="1" dirty="0" err="1" smtClean="0">
              <a:solidFill>
                <a:schemeClr val="tx1"/>
              </a:solidFill>
            </a:rPr>
            <a:t>upah</a:t>
          </a:r>
          <a:r>
            <a:rPr lang="en-US" sz="1600" b="1" dirty="0" smtClean="0">
              <a:solidFill>
                <a:schemeClr val="tx1"/>
              </a:solidFill>
            </a:rPr>
            <a:t>.</a:t>
          </a:r>
          <a:endParaRPr lang="en-US" sz="1600" b="1" dirty="0">
            <a:solidFill>
              <a:schemeClr val="tx1"/>
            </a:solidFill>
          </a:endParaRPr>
        </a:p>
      </dgm:t>
    </dgm:pt>
    <dgm:pt modelId="{8465066D-12AD-4F67-A399-DFE14791CCC7}" type="parTrans" cxnId="{B9A3F544-4DCA-4923-B157-EF74EF0A8B44}">
      <dgm:prSet/>
      <dgm:spPr/>
      <dgm:t>
        <a:bodyPr/>
        <a:lstStyle/>
        <a:p>
          <a:endParaRPr lang="en-US" b="1">
            <a:solidFill>
              <a:schemeClr val="tx1"/>
            </a:solidFill>
          </a:endParaRPr>
        </a:p>
      </dgm:t>
    </dgm:pt>
    <dgm:pt modelId="{6C22A51C-E69A-4F8D-AD83-9A450C5AD1B0}" type="sibTrans" cxnId="{B9A3F544-4DCA-4923-B157-EF74EF0A8B44}">
      <dgm:prSet/>
      <dgm:spPr/>
      <dgm:t>
        <a:bodyPr/>
        <a:lstStyle/>
        <a:p>
          <a:endParaRPr lang="en-US" b="1">
            <a:solidFill>
              <a:schemeClr val="tx1"/>
            </a:solidFill>
          </a:endParaRPr>
        </a:p>
      </dgm:t>
    </dgm:pt>
    <dgm:pt modelId="{B4B8BCA6-A6A5-47B9-ADB7-DAAC2212CC46}">
      <dgm:prSet custT="1"/>
      <dgm:spPr/>
      <dgm:t>
        <a:bodyPr/>
        <a:lstStyle/>
        <a:p>
          <a:r>
            <a:rPr lang="en-US" sz="1600" b="1" dirty="0" smtClean="0">
              <a:solidFill>
                <a:schemeClr val="tx1"/>
              </a:solidFill>
            </a:rPr>
            <a:t>3. </a:t>
          </a:r>
          <a:r>
            <a:rPr lang="en-US" sz="1600" b="1" dirty="0" err="1" smtClean="0">
              <a:solidFill>
                <a:schemeClr val="tx1"/>
              </a:solidFill>
            </a:rPr>
            <a:t>Pengawasan</a:t>
          </a:r>
          <a:r>
            <a:rPr lang="en-US" sz="1600" b="1" dirty="0" smtClean="0">
              <a:solidFill>
                <a:schemeClr val="tx1"/>
              </a:solidFill>
            </a:rPr>
            <a:t> </a:t>
          </a:r>
          <a:r>
            <a:rPr lang="en-US" sz="1600" b="1" dirty="0" err="1" smtClean="0">
              <a:solidFill>
                <a:schemeClr val="tx1"/>
              </a:solidFill>
            </a:rPr>
            <a:t>harga</a:t>
          </a:r>
          <a:r>
            <a:rPr lang="en-US" sz="1600" b="1" dirty="0" smtClean="0">
              <a:solidFill>
                <a:schemeClr val="tx1"/>
              </a:solidFill>
            </a:rPr>
            <a:t>.</a:t>
          </a:r>
          <a:endParaRPr lang="en-US" sz="1600" b="1" dirty="0">
            <a:solidFill>
              <a:schemeClr val="tx1"/>
            </a:solidFill>
          </a:endParaRPr>
        </a:p>
      </dgm:t>
    </dgm:pt>
    <dgm:pt modelId="{445092E8-9790-4D97-B1EC-05B7E0B8DB21}" type="parTrans" cxnId="{893F47B7-E30D-402E-918D-9B46C82CDE72}">
      <dgm:prSet/>
      <dgm:spPr/>
      <dgm:t>
        <a:bodyPr/>
        <a:lstStyle/>
        <a:p>
          <a:endParaRPr lang="en-US" b="1">
            <a:solidFill>
              <a:schemeClr val="tx1"/>
            </a:solidFill>
          </a:endParaRPr>
        </a:p>
      </dgm:t>
    </dgm:pt>
    <dgm:pt modelId="{6AE31D97-F7E7-4C5A-8564-BDE6BF8627C4}" type="sibTrans" cxnId="{893F47B7-E30D-402E-918D-9B46C82CDE72}">
      <dgm:prSet/>
      <dgm:spPr/>
      <dgm:t>
        <a:bodyPr/>
        <a:lstStyle/>
        <a:p>
          <a:endParaRPr lang="en-US" b="1">
            <a:solidFill>
              <a:schemeClr val="tx1"/>
            </a:solidFill>
          </a:endParaRPr>
        </a:p>
      </dgm:t>
    </dgm:pt>
    <dgm:pt modelId="{1E5918C0-9CF2-405E-B27D-FE24BBD062A5}">
      <dgm:prSet custT="1"/>
      <dgm:spPr/>
      <dgm:t>
        <a:bodyPr/>
        <a:lstStyle/>
        <a:p>
          <a:r>
            <a:rPr lang="en-US" sz="1800" dirty="0" err="1" smtClean="0">
              <a:solidFill>
                <a:srgbClr val="FFFF00"/>
              </a:solidFill>
            </a:rPr>
            <a:t>Kebijakan</a:t>
          </a:r>
          <a:r>
            <a:rPr lang="en-US" sz="1800" dirty="0" smtClean="0">
              <a:solidFill>
                <a:srgbClr val="FFFF00"/>
              </a:solidFill>
            </a:rPr>
            <a:t> Bank </a:t>
          </a:r>
          <a:r>
            <a:rPr lang="en-US" sz="1800" dirty="0" err="1" smtClean="0">
              <a:solidFill>
                <a:srgbClr val="FFFF00"/>
              </a:solidFill>
            </a:rPr>
            <a:t>Sentral</a:t>
          </a:r>
          <a:r>
            <a:rPr lang="en-US" sz="1800" dirty="0" smtClean="0">
              <a:solidFill>
                <a:srgbClr val="FFFF00"/>
              </a:solidFill>
            </a:rPr>
            <a:t> </a:t>
          </a:r>
          <a:r>
            <a:rPr lang="en-US" sz="1800" dirty="0" err="1" smtClean="0">
              <a:solidFill>
                <a:srgbClr val="FFFF00"/>
              </a:solidFill>
            </a:rPr>
            <a:t>untuk</a:t>
          </a:r>
          <a:r>
            <a:rPr lang="en-US" sz="1800" b="1" i="1" dirty="0" smtClean="0">
              <a:solidFill>
                <a:srgbClr val="FFFF00"/>
              </a:solidFill>
            </a:rPr>
            <a:t> </a:t>
          </a:r>
          <a:r>
            <a:rPr lang="en-US" sz="2000" b="1" i="1" dirty="0" err="1" smtClean="0">
              <a:solidFill>
                <a:srgbClr val="FFFF00"/>
              </a:solidFill>
            </a:rPr>
            <a:t>Menaikan</a:t>
          </a:r>
          <a:r>
            <a:rPr lang="en-US" sz="2000" b="1" i="1" dirty="0" smtClean="0">
              <a:solidFill>
                <a:srgbClr val="FFFF00"/>
              </a:solidFill>
            </a:rPr>
            <a:t> </a:t>
          </a:r>
          <a:r>
            <a:rPr lang="en-US" sz="1800" b="0" i="0" dirty="0" err="1" smtClean="0">
              <a:solidFill>
                <a:srgbClr val="FFFF00"/>
              </a:solidFill>
            </a:rPr>
            <a:t>at</a:t>
          </a:r>
          <a:r>
            <a:rPr lang="en-US" sz="1800" dirty="0" err="1" smtClean="0">
              <a:solidFill>
                <a:srgbClr val="FFFF00"/>
              </a:solidFill>
            </a:rPr>
            <a:t>au</a:t>
          </a:r>
          <a:r>
            <a:rPr lang="en-US" sz="1800" dirty="0" smtClean="0">
              <a:solidFill>
                <a:srgbClr val="FFFF00"/>
              </a:solidFill>
            </a:rPr>
            <a:t> </a:t>
          </a:r>
          <a:r>
            <a:rPr lang="en-US" sz="1800" dirty="0" err="1" smtClean="0">
              <a:solidFill>
                <a:srgbClr val="FFFF00"/>
              </a:solidFill>
            </a:rPr>
            <a:t>menurunkan</a:t>
          </a:r>
          <a:r>
            <a:rPr lang="en-US" sz="1800" dirty="0" smtClean="0">
              <a:solidFill>
                <a:srgbClr val="FFFF00"/>
              </a:solidFill>
            </a:rPr>
            <a:t> </a:t>
          </a:r>
          <a:r>
            <a:rPr lang="en-US" sz="1800" dirty="0" err="1" smtClean="0">
              <a:solidFill>
                <a:srgbClr val="FFFF00"/>
              </a:solidFill>
            </a:rPr>
            <a:t>suku</a:t>
          </a:r>
          <a:r>
            <a:rPr lang="en-US" sz="1800" dirty="0" smtClean="0">
              <a:solidFill>
                <a:srgbClr val="FFFF00"/>
              </a:solidFill>
            </a:rPr>
            <a:t> </a:t>
          </a:r>
          <a:r>
            <a:rPr lang="en-US" sz="1800" dirty="0" err="1" smtClean="0">
              <a:solidFill>
                <a:srgbClr val="FFFF00"/>
              </a:solidFill>
            </a:rPr>
            <a:t>Bunga</a:t>
          </a:r>
          <a:endParaRPr lang="en-US" sz="1800" dirty="0">
            <a:solidFill>
              <a:srgbClr val="FFFF00"/>
            </a:solidFill>
          </a:endParaRPr>
        </a:p>
      </dgm:t>
    </dgm:pt>
    <dgm:pt modelId="{905488F3-2DC8-4E69-AED4-66913B641D94}" type="parTrans" cxnId="{3D6DE033-E6D2-4BE5-8EBF-95CAC8BABBA8}">
      <dgm:prSet/>
      <dgm:spPr/>
      <dgm:t>
        <a:bodyPr/>
        <a:lstStyle/>
        <a:p>
          <a:endParaRPr lang="en-US">
            <a:solidFill>
              <a:schemeClr val="tx1"/>
            </a:solidFill>
          </a:endParaRPr>
        </a:p>
      </dgm:t>
    </dgm:pt>
    <dgm:pt modelId="{F77996CB-F17E-42D2-9E5F-91A62B74D09A}" type="sibTrans" cxnId="{3D6DE033-E6D2-4BE5-8EBF-95CAC8BABBA8}">
      <dgm:prSet/>
      <dgm:spPr/>
      <dgm:t>
        <a:bodyPr/>
        <a:lstStyle/>
        <a:p>
          <a:endParaRPr lang="en-US">
            <a:solidFill>
              <a:schemeClr val="tx1"/>
            </a:solidFill>
          </a:endParaRPr>
        </a:p>
      </dgm:t>
    </dgm:pt>
    <dgm:pt modelId="{8A87C37E-B525-4B0B-A98D-74AAE108E7ED}">
      <dgm:prSet custT="1"/>
      <dgm:spPr/>
      <dgm:t>
        <a:bodyPr/>
        <a:lstStyle/>
        <a:p>
          <a:r>
            <a:rPr lang="en-US" sz="1800" dirty="0" err="1" smtClean="0">
              <a:solidFill>
                <a:srgbClr val="FFFF00"/>
              </a:solidFill>
            </a:rPr>
            <a:t>Kebijakan</a:t>
          </a:r>
          <a:r>
            <a:rPr lang="en-US" sz="1800" dirty="0" smtClean="0">
              <a:solidFill>
                <a:srgbClr val="FFFF00"/>
              </a:solidFill>
            </a:rPr>
            <a:t> </a:t>
          </a:r>
          <a:r>
            <a:rPr lang="en-US" sz="1800" dirty="0" err="1" smtClean="0">
              <a:solidFill>
                <a:srgbClr val="FFFF00"/>
              </a:solidFill>
            </a:rPr>
            <a:t>untuk</a:t>
          </a:r>
          <a:r>
            <a:rPr lang="en-US" sz="1800" dirty="0" smtClean="0">
              <a:solidFill>
                <a:srgbClr val="FFFF00"/>
              </a:solidFill>
            </a:rPr>
            <a:t> </a:t>
          </a:r>
          <a:r>
            <a:rPr lang="en-US" sz="1800" dirty="0" err="1" smtClean="0">
              <a:solidFill>
                <a:srgbClr val="FFFF00"/>
              </a:solidFill>
            </a:rPr>
            <a:t>membeli</a:t>
          </a:r>
          <a:r>
            <a:rPr lang="en-US" sz="1800" dirty="0" smtClean="0">
              <a:solidFill>
                <a:srgbClr val="FFFF00"/>
              </a:solidFill>
            </a:rPr>
            <a:t> </a:t>
          </a:r>
          <a:r>
            <a:rPr lang="en-US" sz="1800" dirty="0" err="1" smtClean="0">
              <a:solidFill>
                <a:srgbClr val="FFFF00"/>
              </a:solidFill>
            </a:rPr>
            <a:t>atau</a:t>
          </a:r>
          <a:r>
            <a:rPr lang="en-US" sz="1800" dirty="0" smtClean="0">
              <a:solidFill>
                <a:srgbClr val="FFFF00"/>
              </a:solidFill>
            </a:rPr>
            <a:t> </a:t>
          </a:r>
          <a:r>
            <a:rPr lang="en-US" sz="2000" b="1" i="1" dirty="0" err="1" smtClean="0">
              <a:solidFill>
                <a:srgbClr val="FFFF00"/>
              </a:solidFill>
            </a:rPr>
            <a:t>Menjual</a:t>
          </a:r>
          <a:r>
            <a:rPr lang="en-US" sz="2000" dirty="0" smtClean="0">
              <a:solidFill>
                <a:srgbClr val="FFFF00"/>
              </a:solidFill>
            </a:rPr>
            <a:t> </a:t>
          </a:r>
          <a:r>
            <a:rPr lang="en-US" sz="1800" dirty="0" err="1" smtClean="0">
              <a:solidFill>
                <a:srgbClr val="FFFF00"/>
              </a:solidFill>
            </a:rPr>
            <a:t>surat</a:t>
          </a:r>
          <a:r>
            <a:rPr lang="en-US" sz="1800" dirty="0" smtClean="0">
              <a:solidFill>
                <a:srgbClr val="FFFF00"/>
              </a:solidFill>
            </a:rPr>
            <a:t> </a:t>
          </a:r>
          <a:r>
            <a:rPr lang="en-US" sz="1800" dirty="0" err="1" smtClean="0">
              <a:solidFill>
                <a:srgbClr val="FFFF00"/>
              </a:solidFill>
            </a:rPr>
            <a:t>berharga</a:t>
          </a:r>
          <a:endParaRPr lang="en-US" sz="1800" dirty="0">
            <a:solidFill>
              <a:srgbClr val="FFFF00"/>
            </a:solidFill>
          </a:endParaRPr>
        </a:p>
      </dgm:t>
    </dgm:pt>
    <dgm:pt modelId="{BB8985FD-39C9-4FD0-AEC6-52694D5CF087}" type="parTrans" cxnId="{917F2233-7192-4F8B-A628-CBE789F203D0}">
      <dgm:prSet/>
      <dgm:spPr/>
      <dgm:t>
        <a:bodyPr/>
        <a:lstStyle/>
        <a:p>
          <a:endParaRPr lang="en-US">
            <a:solidFill>
              <a:schemeClr val="tx1"/>
            </a:solidFill>
          </a:endParaRPr>
        </a:p>
      </dgm:t>
    </dgm:pt>
    <dgm:pt modelId="{0E2E7B36-9FE4-4F45-BE59-EC8549037D60}" type="sibTrans" cxnId="{917F2233-7192-4F8B-A628-CBE789F203D0}">
      <dgm:prSet/>
      <dgm:spPr/>
      <dgm:t>
        <a:bodyPr/>
        <a:lstStyle/>
        <a:p>
          <a:endParaRPr lang="en-US">
            <a:solidFill>
              <a:schemeClr val="tx1"/>
            </a:solidFill>
          </a:endParaRPr>
        </a:p>
      </dgm:t>
    </dgm:pt>
    <dgm:pt modelId="{65C8CB60-B73E-4DD6-9508-844623BB8DD6}">
      <dgm:prSet custT="1"/>
      <dgm:spPr/>
      <dgm:t>
        <a:bodyPr/>
        <a:lstStyle/>
        <a:p>
          <a:r>
            <a:rPr lang="en-US" sz="1800" dirty="0" err="1" smtClean="0">
              <a:solidFill>
                <a:srgbClr val="FFFF00"/>
              </a:solidFill>
            </a:rPr>
            <a:t>Seleksi</a:t>
          </a:r>
          <a:r>
            <a:rPr lang="en-US" sz="1800" dirty="0" smtClean="0">
              <a:solidFill>
                <a:srgbClr val="FFFF00"/>
              </a:solidFill>
            </a:rPr>
            <a:t> </a:t>
          </a:r>
          <a:r>
            <a:rPr lang="en-US" sz="1800" dirty="0" err="1" smtClean="0">
              <a:solidFill>
                <a:srgbClr val="FFFF00"/>
              </a:solidFill>
            </a:rPr>
            <a:t>pemberian</a:t>
          </a:r>
          <a:r>
            <a:rPr lang="en-US" sz="1800" dirty="0" smtClean="0">
              <a:solidFill>
                <a:srgbClr val="FFFF00"/>
              </a:solidFill>
            </a:rPr>
            <a:t> </a:t>
          </a:r>
          <a:r>
            <a:rPr lang="en-US" sz="2000" b="1" i="1" dirty="0" err="1" smtClean="0">
              <a:solidFill>
                <a:srgbClr val="FFFF00"/>
              </a:solidFill>
            </a:rPr>
            <a:t>kredit</a:t>
          </a:r>
          <a:r>
            <a:rPr lang="en-US" sz="2000" b="1" i="1" dirty="0" smtClean="0">
              <a:solidFill>
                <a:srgbClr val="FFFF00"/>
              </a:solidFill>
            </a:rPr>
            <a:t> </a:t>
          </a:r>
          <a:r>
            <a:rPr lang="en-US" sz="2000" b="1" i="1" dirty="0" err="1" smtClean="0">
              <a:solidFill>
                <a:srgbClr val="FFFF00"/>
              </a:solidFill>
            </a:rPr>
            <a:t>secara</a:t>
          </a:r>
          <a:r>
            <a:rPr lang="en-US" sz="2000" b="1" i="1" dirty="0" smtClean="0">
              <a:solidFill>
                <a:srgbClr val="FFFF00"/>
              </a:solidFill>
            </a:rPr>
            <a:t> </a:t>
          </a:r>
          <a:r>
            <a:rPr lang="en-US" sz="2000" b="1" i="1" dirty="0" err="1" smtClean="0">
              <a:solidFill>
                <a:srgbClr val="FFFF00"/>
              </a:solidFill>
            </a:rPr>
            <a:t>ketat</a:t>
          </a:r>
          <a:r>
            <a:rPr lang="en-US" sz="2000" dirty="0" smtClean="0">
              <a:solidFill>
                <a:srgbClr val="FFFF00"/>
              </a:solidFill>
            </a:rPr>
            <a:t> </a:t>
          </a:r>
          <a:endParaRPr lang="en-US" sz="2000" dirty="0">
            <a:solidFill>
              <a:srgbClr val="FFFF00"/>
            </a:solidFill>
          </a:endParaRPr>
        </a:p>
      </dgm:t>
    </dgm:pt>
    <dgm:pt modelId="{2C60D4B2-C72B-4EF6-A3E9-6F30194BD40F}" type="parTrans" cxnId="{086F1160-46A4-412D-823F-063AD26947F4}">
      <dgm:prSet/>
      <dgm:spPr/>
      <dgm:t>
        <a:bodyPr/>
        <a:lstStyle/>
        <a:p>
          <a:endParaRPr lang="en-US">
            <a:solidFill>
              <a:schemeClr val="tx1"/>
            </a:solidFill>
          </a:endParaRPr>
        </a:p>
      </dgm:t>
    </dgm:pt>
    <dgm:pt modelId="{DCEFB6FA-DB58-45A7-8A72-5390EDDA16CA}" type="sibTrans" cxnId="{086F1160-46A4-412D-823F-063AD26947F4}">
      <dgm:prSet/>
      <dgm:spPr/>
      <dgm:t>
        <a:bodyPr/>
        <a:lstStyle/>
        <a:p>
          <a:endParaRPr lang="en-US">
            <a:solidFill>
              <a:schemeClr val="tx1"/>
            </a:solidFill>
          </a:endParaRPr>
        </a:p>
      </dgm:t>
    </dgm:pt>
    <dgm:pt modelId="{BD7BC5B9-E7B1-4DC0-9E8D-43CD22123E7B}">
      <dgm:prSet custT="1"/>
      <dgm:spPr/>
      <dgm:t>
        <a:bodyPr/>
        <a:lstStyle/>
        <a:p>
          <a:r>
            <a:rPr lang="en-US" sz="1800" dirty="0" err="1" smtClean="0">
              <a:solidFill>
                <a:srgbClr val="FFFF00"/>
              </a:solidFill>
            </a:rPr>
            <a:t>Politik</a:t>
          </a:r>
          <a:r>
            <a:rPr lang="en-US" sz="1800" dirty="0" smtClean="0">
              <a:solidFill>
                <a:srgbClr val="FFFF00"/>
              </a:solidFill>
            </a:rPr>
            <a:t> </a:t>
          </a:r>
          <a:r>
            <a:rPr lang="en-US" sz="2000" b="1" i="1" dirty="0" err="1" smtClean="0">
              <a:solidFill>
                <a:srgbClr val="FFFF00"/>
              </a:solidFill>
            </a:rPr>
            <a:t>Menaikkan</a:t>
          </a:r>
          <a:r>
            <a:rPr lang="en-US" sz="2000" dirty="0" smtClean="0">
              <a:solidFill>
                <a:srgbClr val="FFFF00"/>
              </a:solidFill>
            </a:rPr>
            <a:t> </a:t>
          </a:r>
          <a:r>
            <a:rPr lang="en-US" sz="1800" dirty="0" err="1" smtClean="0">
              <a:solidFill>
                <a:srgbClr val="FFFF00"/>
              </a:solidFill>
            </a:rPr>
            <a:t>atau</a:t>
          </a:r>
          <a:r>
            <a:rPr lang="en-US" sz="1800" dirty="0" smtClean="0">
              <a:solidFill>
                <a:srgbClr val="FFFF00"/>
              </a:solidFill>
            </a:rPr>
            <a:t> </a:t>
          </a:r>
          <a:r>
            <a:rPr lang="en-US" sz="1800" dirty="0" err="1" smtClean="0">
              <a:solidFill>
                <a:srgbClr val="FFFF00"/>
              </a:solidFill>
            </a:rPr>
            <a:t>menurunkan</a:t>
          </a:r>
          <a:r>
            <a:rPr lang="en-US" sz="1800" dirty="0" smtClean="0">
              <a:solidFill>
                <a:srgbClr val="FFFF00"/>
              </a:solidFill>
            </a:rPr>
            <a:t> </a:t>
          </a:r>
          <a:r>
            <a:rPr lang="en-US" sz="1800" dirty="0" err="1" smtClean="0">
              <a:solidFill>
                <a:srgbClr val="FFFF00"/>
              </a:solidFill>
            </a:rPr>
            <a:t>cadangan</a:t>
          </a:r>
          <a:r>
            <a:rPr lang="en-US" sz="1800" dirty="0" smtClean="0">
              <a:solidFill>
                <a:srgbClr val="FFFF00"/>
              </a:solidFill>
            </a:rPr>
            <a:t> </a:t>
          </a:r>
          <a:r>
            <a:rPr lang="en-US" sz="1800" dirty="0" err="1" smtClean="0">
              <a:solidFill>
                <a:srgbClr val="FFFF00"/>
              </a:solidFill>
            </a:rPr>
            <a:t>kas</a:t>
          </a:r>
          <a:r>
            <a:rPr lang="en-US" sz="1800" dirty="0" smtClean="0">
              <a:solidFill>
                <a:srgbClr val="FFFF00"/>
              </a:solidFill>
            </a:rPr>
            <a:t> </a:t>
          </a:r>
          <a:r>
            <a:rPr lang="en-US" sz="1800" dirty="0" err="1" smtClean="0">
              <a:solidFill>
                <a:srgbClr val="FFFF00"/>
              </a:solidFill>
            </a:rPr>
            <a:t>dari</a:t>
          </a:r>
          <a:r>
            <a:rPr lang="en-US" sz="1800" dirty="0" smtClean="0">
              <a:solidFill>
                <a:srgbClr val="FFFF00"/>
              </a:solidFill>
            </a:rPr>
            <a:t> Bank</a:t>
          </a:r>
          <a:endParaRPr lang="en-US" sz="1800" dirty="0">
            <a:solidFill>
              <a:srgbClr val="FFFF00"/>
            </a:solidFill>
          </a:endParaRPr>
        </a:p>
      </dgm:t>
    </dgm:pt>
    <dgm:pt modelId="{7224335B-CE8D-4565-8C8D-A9EC69DEC963}" type="parTrans" cxnId="{41FCFF3B-5073-4FA1-86E2-7F04BC4DF079}">
      <dgm:prSet/>
      <dgm:spPr/>
      <dgm:t>
        <a:bodyPr/>
        <a:lstStyle/>
        <a:p>
          <a:endParaRPr lang="en-US">
            <a:solidFill>
              <a:schemeClr val="tx1"/>
            </a:solidFill>
          </a:endParaRPr>
        </a:p>
      </dgm:t>
    </dgm:pt>
    <dgm:pt modelId="{C021103D-4E98-4D38-9005-152908798286}" type="sibTrans" cxnId="{41FCFF3B-5073-4FA1-86E2-7F04BC4DF079}">
      <dgm:prSet/>
      <dgm:spPr/>
      <dgm:t>
        <a:bodyPr/>
        <a:lstStyle/>
        <a:p>
          <a:endParaRPr lang="en-US">
            <a:solidFill>
              <a:schemeClr val="tx1"/>
            </a:solidFill>
          </a:endParaRPr>
        </a:p>
      </dgm:t>
    </dgm:pt>
    <dgm:pt modelId="{51373A2C-07F7-4F63-9747-FF5F27F9F74A}" type="pres">
      <dgm:prSet presAssocID="{79E9FC65-08C6-4B94-9893-1CD68F0F8128}" presName="diagram" presStyleCnt="0">
        <dgm:presLayoutVars>
          <dgm:chPref val="1"/>
          <dgm:dir/>
          <dgm:animOne val="branch"/>
          <dgm:animLvl val="lvl"/>
          <dgm:resizeHandles val="exact"/>
        </dgm:presLayoutVars>
      </dgm:prSet>
      <dgm:spPr/>
      <dgm:t>
        <a:bodyPr/>
        <a:lstStyle/>
        <a:p>
          <a:endParaRPr lang="en-US"/>
        </a:p>
      </dgm:t>
    </dgm:pt>
    <dgm:pt modelId="{4DD2FF31-32A0-4E3B-B913-ACFD5C127521}" type="pres">
      <dgm:prSet presAssocID="{988A312E-21BE-41CD-9DFB-D814C2C1D9F2}" presName="root1" presStyleCnt="0"/>
      <dgm:spPr/>
    </dgm:pt>
    <dgm:pt modelId="{615CF9E4-2C01-49F6-9DF3-7E8CF090192D}" type="pres">
      <dgm:prSet presAssocID="{988A312E-21BE-41CD-9DFB-D814C2C1D9F2}" presName="LevelOneTextNode" presStyleLbl="node0" presStyleIdx="0" presStyleCnt="1" custScaleX="123300" custScaleY="301425">
        <dgm:presLayoutVars>
          <dgm:chPref val="3"/>
        </dgm:presLayoutVars>
      </dgm:prSet>
      <dgm:spPr/>
      <dgm:t>
        <a:bodyPr/>
        <a:lstStyle/>
        <a:p>
          <a:endParaRPr lang="en-US"/>
        </a:p>
      </dgm:t>
    </dgm:pt>
    <dgm:pt modelId="{B7FD001D-9878-41AC-8071-988C332FA761}" type="pres">
      <dgm:prSet presAssocID="{988A312E-21BE-41CD-9DFB-D814C2C1D9F2}" presName="level2hierChild" presStyleCnt="0"/>
      <dgm:spPr/>
    </dgm:pt>
    <dgm:pt modelId="{5714188A-F791-47DC-85F0-18B81BADED87}" type="pres">
      <dgm:prSet presAssocID="{17772E8A-BFE8-42F3-8D2B-29716A753C64}" presName="conn2-1" presStyleLbl="parChTrans1D2" presStyleIdx="0" presStyleCnt="3"/>
      <dgm:spPr/>
      <dgm:t>
        <a:bodyPr/>
        <a:lstStyle/>
        <a:p>
          <a:endParaRPr lang="en-US"/>
        </a:p>
      </dgm:t>
    </dgm:pt>
    <dgm:pt modelId="{8F9EF698-B2D3-481B-AD2F-4850752918B8}" type="pres">
      <dgm:prSet presAssocID="{17772E8A-BFE8-42F3-8D2B-29716A753C64}" presName="connTx" presStyleLbl="parChTrans1D2" presStyleIdx="0" presStyleCnt="3"/>
      <dgm:spPr/>
      <dgm:t>
        <a:bodyPr/>
        <a:lstStyle/>
        <a:p>
          <a:endParaRPr lang="en-US"/>
        </a:p>
      </dgm:t>
    </dgm:pt>
    <dgm:pt modelId="{CFBDDF95-8AB6-408D-8292-44B6BB2A424D}" type="pres">
      <dgm:prSet presAssocID="{70FCF4D3-DCD4-4BCA-8560-D81835F34D09}" presName="root2" presStyleCnt="0"/>
      <dgm:spPr/>
    </dgm:pt>
    <dgm:pt modelId="{C1EE2DDE-68CC-4266-991F-90CEA9977386}" type="pres">
      <dgm:prSet presAssocID="{70FCF4D3-DCD4-4BCA-8560-D81835F34D09}" presName="LevelTwoTextNode" presStyleLbl="node2" presStyleIdx="0" presStyleCnt="3" custScaleX="125741" custScaleY="252977">
        <dgm:presLayoutVars>
          <dgm:chPref val="3"/>
        </dgm:presLayoutVars>
      </dgm:prSet>
      <dgm:spPr/>
      <dgm:t>
        <a:bodyPr/>
        <a:lstStyle/>
        <a:p>
          <a:endParaRPr lang="en-US"/>
        </a:p>
      </dgm:t>
    </dgm:pt>
    <dgm:pt modelId="{44E87670-FA63-4A32-ACE8-103BC4528B7C}" type="pres">
      <dgm:prSet presAssocID="{70FCF4D3-DCD4-4BCA-8560-D81835F34D09}" presName="level3hierChild" presStyleCnt="0"/>
      <dgm:spPr/>
    </dgm:pt>
    <dgm:pt modelId="{7B984B17-1885-4318-9AAB-EFE53C95E900}" type="pres">
      <dgm:prSet presAssocID="{A886C940-6282-49E6-AF42-FD13EFC6D738}" presName="conn2-1" presStyleLbl="parChTrans1D3" presStyleIdx="0" presStyleCnt="9"/>
      <dgm:spPr/>
      <dgm:t>
        <a:bodyPr/>
        <a:lstStyle/>
        <a:p>
          <a:endParaRPr lang="en-US"/>
        </a:p>
      </dgm:t>
    </dgm:pt>
    <dgm:pt modelId="{A13717F9-F1ED-4033-9B8C-170ED575482E}" type="pres">
      <dgm:prSet presAssocID="{A886C940-6282-49E6-AF42-FD13EFC6D738}" presName="connTx" presStyleLbl="parChTrans1D3" presStyleIdx="0" presStyleCnt="9"/>
      <dgm:spPr/>
      <dgm:t>
        <a:bodyPr/>
        <a:lstStyle/>
        <a:p>
          <a:endParaRPr lang="en-US"/>
        </a:p>
      </dgm:t>
    </dgm:pt>
    <dgm:pt modelId="{99A6B6D7-2E09-41BF-BD36-B7CFD5503332}" type="pres">
      <dgm:prSet presAssocID="{50529D5C-D572-46E1-9116-6CEF50FEB35D}" presName="root2" presStyleCnt="0"/>
      <dgm:spPr/>
    </dgm:pt>
    <dgm:pt modelId="{175DCEDC-FC27-43CC-8BEE-FB4BF570C329}" type="pres">
      <dgm:prSet presAssocID="{50529D5C-D572-46E1-9116-6CEF50FEB35D}" presName="LevelTwoTextNode" presStyleLbl="node3" presStyleIdx="0" presStyleCnt="9" custScaleX="157611" custScaleY="166627">
        <dgm:presLayoutVars>
          <dgm:chPref val="3"/>
        </dgm:presLayoutVars>
      </dgm:prSet>
      <dgm:spPr/>
      <dgm:t>
        <a:bodyPr/>
        <a:lstStyle/>
        <a:p>
          <a:endParaRPr lang="en-US"/>
        </a:p>
      </dgm:t>
    </dgm:pt>
    <dgm:pt modelId="{9B9DAFDD-4CDC-437A-80D9-74F5FE642F69}" type="pres">
      <dgm:prSet presAssocID="{50529D5C-D572-46E1-9116-6CEF50FEB35D}" presName="level3hierChild" presStyleCnt="0"/>
      <dgm:spPr/>
    </dgm:pt>
    <dgm:pt modelId="{DD76B27A-E212-4A98-B4BB-C2DF34060179}" type="pres">
      <dgm:prSet presAssocID="{905488F3-2DC8-4E69-AED4-66913B641D94}" presName="conn2-1" presStyleLbl="parChTrans1D4" presStyleIdx="0" presStyleCnt="4"/>
      <dgm:spPr/>
      <dgm:t>
        <a:bodyPr/>
        <a:lstStyle/>
        <a:p>
          <a:endParaRPr lang="en-US"/>
        </a:p>
      </dgm:t>
    </dgm:pt>
    <dgm:pt modelId="{0F31A084-5966-49CD-886F-515B45C8A238}" type="pres">
      <dgm:prSet presAssocID="{905488F3-2DC8-4E69-AED4-66913B641D94}" presName="connTx" presStyleLbl="parChTrans1D4" presStyleIdx="0" presStyleCnt="4"/>
      <dgm:spPr/>
      <dgm:t>
        <a:bodyPr/>
        <a:lstStyle/>
        <a:p>
          <a:endParaRPr lang="en-US"/>
        </a:p>
      </dgm:t>
    </dgm:pt>
    <dgm:pt modelId="{A287BA10-9E2C-48E2-ACFA-19EAA1298805}" type="pres">
      <dgm:prSet presAssocID="{1E5918C0-9CF2-405E-B27D-FE24BBD062A5}" presName="root2" presStyleCnt="0"/>
      <dgm:spPr/>
    </dgm:pt>
    <dgm:pt modelId="{4813E003-A4CB-4DFC-8222-36762E8FE554}" type="pres">
      <dgm:prSet presAssocID="{1E5918C0-9CF2-405E-B27D-FE24BBD062A5}" presName="LevelTwoTextNode" presStyleLbl="node4" presStyleIdx="0" presStyleCnt="4" custScaleX="392137" custScaleY="168819">
        <dgm:presLayoutVars>
          <dgm:chPref val="3"/>
        </dgm:presLayoutVars>
      </dgm:prSet>
      <dgm:spPr/>
      <dgm:t>
        <a:bodyPr/>
        <a:lstStyle/>
        <a:p>
          <a:endParaRPr lang="en-US"/>
        </a:p>
      </dgm:t>
    </dgm:pt>
    <dgm:pt modelId="{0D467794-887B-4243-A47A-BB6045A39975}" type="pres">
      <dgm:prSet presAssocID="{1E5918C0-9CF2-405E-B27D-FE24BBD062A5}" presName="level3hierChild" presStyleCnt="0"/>
      <dgm:spPr/>
    </dgm:pt>
    <dgm:pt modelId="{C625D017-CF74-43C5-8358-BAA02049166E}" type="pres">
      <dgm:prSet presAssocID="{3A4FA4B3-AF9D-47FE-AF00-7A5686410000}" presName="conn2-1" presStyleLbl="parChTrans1D3" presStyleIdx="1" presStyleCnt="9"/>
      <dgm:spPr/>
      <dgm:t>
        <a:bodyPr/>
        <a:lstStyle/>
        <a:p>
          <a:endParaRPr lang="en-US"/>
        </a:p>
      </dgm:t>
    </dgm:pt>
    <dgm:pt modelId="{FCC51995-CAEE-42F4-9CB3-E07A36483240}" type="pres">
      <dgm:prSet presAssocID="{3A4FA4B3-AF9D-47FE-AF00-7A5686410000}" presName="connTx" presStyleLbl="parChTrans1D3" presStyleIdx="1" presStyleCnt="9"/>
      <dgm:spPr/>
      <dgm:t>
        <a:bodyPr/>
        <a:lstStyle/>
        <a:p>
          <a:endParaRPr lang="en-US"/>
        </a:p>
      </dgm:t>
    </dgm:pt>
    <dgm:pt modelId="{8D55F57F-F4F0-4369-A00A-B15F0327349F}" type="pres">
      <dgm:prSet presAssocID="{333908E9-1860-4F5A-9AED-3EBF9A8C5761}" presName="root2" presStyleCnt="0"/>
      <dgm:spPr/>
    </dgm:pt>
    <dgm:pt modelId="{7C60A315-25CF-4818-BB03-4ABFDB82BF28}" type="pres">
      <dgm:prSet presAssocID="{333908E9-1860-4F5A-9AED-3EBF9A8C5761}" presName="LevelTwoTextNode" presStyleLbl="node3" presStyleIdx="1" presStyleCnt="9" custScaleX="173926" custScaleY="130509">
        <dgm:presLayoutVars>
          <dgm:chPref val="3"/>
        </dgm:presLayoutVars>
      </dgm:prSet>
      <dgm:spPr/>
      <dgm:t>
        <a:bodyPr/>
        <a:lstStyle/>
        <a:p>
          <a:endParaRPr lang="en-US"/>
        </a:p>
      </dgm:t>
    </dgm:pt>
    <dgm:pt modelId="{74C6D3CA-DBC0-4A94-9F10-CF226B5DED9E}" type="pres">
      <dgm:prSet presAssocID="{333908E9-1860-4F5A-9AED-3EBF9A8C5761}" presName="level3hierChild" presStyleCnt="0"/>
      <dgm:spPr/>
    </dgm:pt>
    <dgm:pt modelId="{58241E46-E6EF-4EB9-88A5-CE56BFF89DEA}" type="pres">
      <dgm:prSet presAssocID="{BB8985FD-39C9-4FD0-AEC6-52694D5CF087}" presName="conn2-1" presStyleLbl="parChTrans1D4" presStyleIdx="1" presStyleCnt="4"/>
      <dgm:spPr/>
      <dgm:t>
        <a:bodyPr/>
        <a:lstStyle/>
        <a:p>
          <a:endParaRPr lang="en-US"/>
        </a:p>
      </dgm:t>
    </dgm:pt>
    <dgm:pt modelId="{78AD529F-5D66-4257-9B31-550D3902013B}" type="pres">
      <dgm:prSet presAssocID="{BB8985FD-39C9-4FD0-AEC6-52694D5CF087}" presName="connTx" presStyleLbl="parChTrans1D4" presStyleIdx="1" presStyleCnt="4"/>
      <dgm:spPr/>
      <dgm:t>
        <a:bodyPr/>
        <a:lstStyle/>
        <a:p>
          <a:endParaRPr lang="en-US"/>
        </a:p>
      </dgm:t>
    </dgm:pt>
    <dgm:pt modelId="{7E85BD43-5899-43C1-8BE2-250D554C5D8B}" type="pres">
      <dgm:prSet presAssocID="{8A87C37E-B525-4B0B-A98D-74AAE108E7ED}" presName="root2" presStyleCnt="0"/>
      <dgm:spPr/>
    </dgm:pt>
    <dgm:pt modelId="{DF0BD2EC-1227-4DE0-A44D-7D4C838ECC0D}" type="pres">
      <dgm:prSet presAssocID="{8A87C37E-B525-4B0B-A98D-74AAE108E7ED}" presName="LevelTwoTextNode" presStyleLbl="node4" presStyleIdx="1" presStyleCnt="4" custScaleX="388469">
        <dgm:presLayoutVars>
          <dgm:chPref val="3"/>
        </dgm:presLayoutVars>
      </dgm:prSet>
      <dgm:spPr/>
      <dgm:t>
        <a:bodyPr/>
        <a:lstStyle/>
        <a:p>
          <a:endParaRPr lang="en-US"/>
        </a:p>
      </dgm:t>
    </dgm:pt>
    <dgm:pt modelId="{38F5B329-3BC1-4ABA-B448-07B87A6DCF1C}" type="pres">
      <dgm:prSet presAssocID="{8A87C37E-B525-4B0B-A98D-74AAE108E7ED}" presName="level3hierChild" presStyleCnt="0"/>
      <dgm:spPr/>
    </dgm:pt>
    <dgm:pt modelId="{AA664173-076C-4809-A079-E591A3987A87}" type="pres">
      <dgm:prSet presAssocID="{C3B80A9A-A4AD-4925-9630-E4D6CCC57D31}" presName="conn2-1" presStyleLbl="parChTrans1D3" presStyleIdx="2" presStyleCnt="9"/>
      <dgm:spPr/>
      <dgm:t>
        <a:bodyPr/>
        <a:lstStyle/>
        <a:p>
          <a:endParaRPr lang="en-US"/>
        </a:p>
      </dgm:t>
    </dgm:pt>
    <dgm:pt modelId="{993C8C1C-8531-460D-B0E4-BA0A1CC35C51}" type="pres">
      <dgm:prSet presAssocID="{C3B80A9A-A4AD-4925-9630-E4D6CCC57D31}" presName="connTx" presStyleLbl="parChTrans1D3" presStyleIdx="2" presStyleCnt="9"/>
      <dgm:spPr/>
      <dgm:t>
        <a:bodyPr/>
        <a:lstStyle/>
        <a:p>
          <a:endParaRPr lang="en-US"/>
        </a:p>
      </dgm:t>
    </dgm:pt>
    <dgm:pt modelId="{D5446652-CFB8-4B0D-A83D-050B6595ED1F}" type="pres">
      <dgm:prSet presAssocID="{9B3D39C4-3CCD-44F4-8DAE-7807B17493D2}" presName="root2" presStyleCnt="0"/>
      <dgm:spPr/>
    </dgm:pt>
    <dgm:pt modelId="{9EC46B09-9DA4-4ABD-8F7C-96BC6A681BD1}" type="pres">
      <dgm:prSet presAssocID="{9B3D39C4-3CCD-44F4-8DAE-7807B17493D2}" presName="LevelTwoTextNode" presStyleLbl="node3" presStyleIdx="2" presStyleCnt="9" custScaleX="166294" custScaleY="150394">
        <dgm:presLayoutVars>
          <dgm:chPref val="3"/>
        </dgm:presLayoutVars>
      </dgm:prSet>
      <dgm:spPr/>
      <dgm:t>
        <a:bodyPr/>
        <a:lstStyle/>
        <a:p>
          <a:endParaRPr lang="en-US"/>
        </a:p>
      </dgm:t>
    </dgm:pt>
    <dgm:pt modelId="{B4FBABA8-3096-4737-B36F-C7EE4D22D8D8}" type="pres">
      <dgm:prSet presAssocID="{9B3D39C4-3CCD-44F4-8DAE-7807B17493D2}" presName="level3hierChild" presStyleCnt="0"/>
      <dgm:spPr/>
    </dgm:pt>
    <dgm:pt modelId="{22B127B1-D15A-43B4-AB32-3FDFE2943548}" type="pres">
      <dgm:prSet presAssocID="{2C60D4B2-C72B-4EF6-A3E9-6F30194BD40F}" presName="conn2-1" presStyleLbl="parChTrans1D4" presStyleIdx="2" presStyleCnt="4"/>
      <dgm:spPr/>
      <dgm:t>
        <a:bodyPr/>
        <a:lstStyle/>
        <a:p>
          <a:endParaRPr lang="en-US"/>
        </a:p>
      </dgm:t>
    </dgm:pt>
    <dgm:pt modelId="{2A739536-564D-4268-A7FA-3BEB9345A109}" type="pres">
      <dgm:prSet presAssocID="{2C60D4B2-C72B-4EF6-A3E9-6F30194BD40F}" presName="connTx" presStyleLbl="parChTrans1D4" presStyleIdx="2" presStyleCnt="4"/>
      <dgm:spPr/>
      <dgm:t>
        <a:bodyPr/>
        <a:lstStyle/>
        <a:p>
          <a:endParaRPr lang="en-US"/>
        </a:p>
      </dgm:t>
    </dgm:pt>
    <dgm:pt modelId="{40CC602F-C9C9-4597-8B34-B1A05D6D3CCA}" type="pres">
      <dgm:prSet presAssocID="{65C8CB60-B73E-4DD6-9508-844623BB8DD6}" presName="root2" presStyleCnt="0"/>
      <dgm:spPr/>
    </dgm:pt>
    <dgm:pt modelId="{08D3C1D4-C66E-46E0-A493-400DC570DC9F}" type="pres">
      <dgm:prSet presAssocID="{65C8CB60-B73E-4DD6-9508-844623BB8DD6}" presName="LevelTwoTextNode" presStyleLbl="node4" presStyleIdx="2" presStyleCnt="4" custScaleX="394322">
        <dgm:presLayoutVars>
          <dgm:chPref val="3"/>
        </dgm:presLayoutVars>
      </dgm:prSet>
      <dgm:spPr/>
      <dgm:t>
        <a:bodyPr/>
        <a:lstStyle/>
        <a:p>
          <a:endParaRPr lang="en-US"/>
        </a:p>
      </dgm:t>
    </dgm:pt>
    <dgm:pt modelId="{E9E06D7B-1ED0-4F1D-9586-300356E5CEAD}" type="pres">
      <dgm:prSet presAssocID="{65C8CB60-B73E-4DD6-9508-844623BB8DD6}" presName="level3hierChild" presStyleCnt="0"/>
      <dgm:spPr/>
    </dgm:pt>
    <dgm:pt modelId="{99039034-9D69-4F95-B052-ED153484B441}" type="pres">
      <dgm:prSet presAssocID="{12850B8F-6275-4C08-859B-2F746547144C}" presName="conn2-1" presStyleLbl="parChTrans1D3" presStyleIdx="3" presStyleCnt="9"/>
      <dgm:spPr/>
      <dgm:t>
        <a:bodyPr/>
        <a:lstStyle/>
        <a:p>
          <a:endParaRPr lang="en-US"/>
        </a:p>
      </dgm:t>
    </dgm:pt>
    <dgm:pt modelId="{1B7CD4DE-EEB4-4209-B830-1C0E6B335B00}" type="pres">
      <dgm:prSet presAssocID="{12850B8F-6275-4C08-859B-2F746547144C}" presName="connTx" presStyleLbl="parChTrans1D3" presStyleIdx="3" presStyleCnt="9"/>
      <dgm:spPr/>
      <dgm:t>
        <a:bodyPr/>
        <a:lstStyle/>
        <a:p>
          <a:endParaRPr lang="en-US"/>
        </a:p>
      </dgm:t>
    </dgm:pt>
    <dgm:pt modelId="{3BC3546A-6529-4BC1-8BFC-E90F9C5297C9}" type="pres">
      <dgm:prSet presAssocID="{DE055455-0E8B-4F2B-AE7E-9743522859E0}" presName="root2" presStyleCnt="0"/>
      <dgm:spPr/>
    </dgm:pt>
    <dgm:pt modelId="{BD9EC47A-5D18-4DD6-BAA5-632C90639431}" type="pres">
      <dgm:prSet presAssocID="{DE055455-0E8B-4F2B-AE7E-9743522859E0}" presName="LevelTwoTextNode" presStyleLbl="node3" presStyleIdx="3" presStyleCnt="9" custScaleX="188575" custScaleY="122347">
        <dgm:presLayoutVars>
          <dgm:chPref val="3"/>
        </dgm:presLayoutVars>
      </dgm:prSet>
      <dgm:spPr/>
      <dgm:t>
        <a:bodyPr/>
        <a:lstStyle/>
        <a:p>
          <a:endParaRPr lang="en-US"/>
        </a:p>
      </dgm:t>
    </dgm:pt>
    <dgm:pt modelId="{C2B13CD2-0BA7-4285-8A6E-D49BFC274F6E}" type="pres">
      <dgm:prSet presAssocID="{DE055455-0E8B-4F2B-AE7E-9743522859E0}" presName="level3hierChild" presStyleCnt="0"/>
      <dgm:spPr/>
    </dgm:pt>
    <dgm:pt modelId="{88325120-E376-4D68-AC2B-54AECCE7D0AB}" type="pres">
      <dgm:prSet presAssocID="{7224335B-CE8D-4565-8C8D-A9EC69DEC963}" presName="conn2-1" presStyleLbl="parChTrans1D4" presStyleIdx="3" presStyleCnt="4"/>
      <dgm:spPr/>
      <dgm:t>
        <a:bodyPr/>
        <a:lstStyle/>
        <a:p>
          <a:endParaRPr lang="en-US"/>
        </a:p>
      </dgm:t>
    </dgm:pt>
    <dgm:pt modelId="{A311C53A-B993-4B6D-9FE7-6708D691CAD1}" type="pres">
      <dgm:prSet presAssocID="{7224335B-CE8D-4565-8C8D-A9EC69DEC963}" presName="connTx" presStyleLbl="parChTrans1D4" presStyleIdx="3" presStyleCnt="4"/>
      <dgm:spPr/>
      <dgm:t>
        <a:bodyPr/>
        <a:lstStyle/>
        <a:p>
          <a:endParaRPr lang="en-US"/>
        </a:p>
      </dgm:t>
    </dgm:pt>
    <dgm:pt modelId="{C178A069-1A67-4578-9E88-30BDC1A753C9}" type="pres">
      <dgm:prSet presAssocID="{BD7BC5B9-E7B1-4DC0-9E8D-43CD22123E7B}" presName="root2" presStyleCnt="0"/>
      <dgm:spPr/>
    </dgm:pt>
    <dgm:pt modelId="{0EC39586-9F3B-4A59-8432-D4252417A33F}" type="pres">
      <dgm:prSet presAssocID="{BD7BC5B9-E7B1-4DC0-9E8D-43CD22123E7B}" presName="LevelTwoTextNode" presStyleLbl="node4" presStyleIdx="3" presStyleCnt="4" custScaleX="394322" custScaleY="157039">
        <dgm:presLayoutVars>
          <dgm:chPref val="3"/>
        </dgm:presLayoutVars>
      </dgm:prSet>
      <dgm:spPr/>
      <dgm:t>
        <a:bodyPr/>
        <a:lstStyle/>
        <a:p>
          <a:endParaRPr lang="en-US"/>
        </a:p>
      </dgm:t>
    </dgm:pt>
    <dgm:pt modelId="{DEFDD707-46B6-4DE5-95A9-1D407EF6B58C}" type="pres">
      <dgm:prSet presAssocID="{BD7BC5B9-E7B1-4DC0-9E8D-43CD22123E7B}" presName="level3hierChild" presStyleCnt="0"/>
      <dgm:spPr/>
    </dgm:pt>
    <dgm:pt modelId="{1CC18D3B-CBE5-45FD-B6A4-8FBA7A6FD679}" type="pres">
      <dgm:prSet presAssocID="{FB4EB86D-51E0-4B80-8095-6EC66CC54469}" presName="conn2-1" presStyleLbl="parChTrans1D2" presStyleIdx="1" presStyleCnt="3"/>
      <dgm:spPr/>
      <dgm:t>
        <a:bodyPr/>
        <a:lstStyle/>
        <a:p>
          <a:endParaRPr lang="en-US"/>
        </a:p>
      </dgm:t>
    </dgm:pt>
    <dgm:pt modelId="{AFC26697-8FB8-4B97-A157-3EADFF54AC60}" type="pres">
      <dgm:prSet presAssocID="{FB4EB86D-51E0-4B80-8095-6EC66CC54469}" presName="connTx" presStyleLbl="parChTrans1D2" presStyleIdx="1" presStyleCnt="3"/>
      <dgm:spPr/>
      <dgm:t>
        <a:bodyPr/>
        <a:lstStyle/>
        <a:p>
          <a:endParaRPr lang="en-US"/>
        </a:p>
      </dgm:t>
    </dgm:pt>
    <dgm:pt modelId="{66619406-5EC7-4A6B-8157-C0A325269808}" type="pres">
      <dgm:prSet presAssocID="{566E141A-C358-464E-ACAA-D1CCD88AABCB}" presName="root2" presStyleCnt="0"/>
      <dgm:spPr/>
    </dgm:pt>
    <dgm:pt modelId="{CD6887C1-C030-4454-88A0-D6D01A0E04D5}" type="pres">
      <dgm:prSet presAssocID="{566E141A-C358-464E-ACAA-D1CCD88AABCB}" presName="LevelTwoTextNode" presStyleLbl="node2" presStyleIdx="1" presStyleCnt="3" custScaleX="130920" custScaleY="218685">
        <dgm:presLayoutVars>
          <dgm:chPref val="3"/>
        </dgm:presLayoutVars>
      </dgm:prSet>
      <dgm:spPr/>
      <dgm:t>
        <a:bodyPr/>
        <a:lstStyle/>
        <a:p>
          <a:endParaRPr lang="en-US"/>
        </a:p>
      </dgm:t>
    </dgm:pt>
    <dgm:pt modelId="{5AA94418-0E61-4EBB-98B5-5B627B44CCED}" type="pres">
      <dgm:prSet presAssocID="{566E141A-C358-464E-ACAA-D1CCD88AABCB}" presName="level3hierChild" presStyleCnt="0"/>
      <dgm:spPr/>
    </dgm:pt>
    <dgm:pt modelId="{0DE74175-C510-4ED5-A9BF-CA7B0FD6A96E}" type="pres">
      <dgm:prSet presAssocID="{58E660F8-0F0B-4847-BE23-A9201BFC63E0}" presName="conn2-1" presStyleLbl="parChTrans1D3" presStyleIdx="4" presStyleCnt="9"/>
      <dgm:spPr/>
      <dgm:t>
        <a:bodyPr/>
        <a:lstStyle/>
        <a:p>
          <a:endParaRPr lang="en-US"/>
        </a:p>
      </dgm:t>
    </dgm:pt>
    <dgm:pt modelId="{D9B58AA0-6669-4B66-8DDD-CF2CFBF1DF76}" type="pres">
      <dgm:prSet presAssocID="{58E660F8-0F0B-4847-BE23-A9201BFC63E0}" presName="connTx" presStyleLbl="parChTrans1D3" presStyleIdx="4" presStyleCnt="9"/>
      <dgm:spPr/>
      <dgm:t>
        <a:bodyPr/>
        <a:lstStyle/>
        <a:p>
          <a:endParaRPr lang="en-US"/>
        </a:p>
      </dgm:t>
    </dgm:pt>
    <dgm:pt modelId="{06D20588-AA05-4BBC-992F-23D00C48A283}" type="pres">
      <dgm:prSet presAssocID="{0CC0CC0D-BA34-492E-8462-1179D193FC0F}" presName="root2" presStyleCnt="0"/>
      <dgm:spPr/>
    </dgm:pt>
    <dgm:pt modelId="{9DC65D11-3192-4598-9C29-25DA4B60F7E4}" type="pres">
      <dgm:prSet presAssocID="{0CC0CC0D-BA34-492E-8462-1179D193FC0F}" presName="LevelTwoTextNode" presStyleLbl="node3" presStyleIdx="4" presStyleCnt="9" custScaleX="236925">
        <dgm:presLayoutVars>
          <dgm:chPref val="3"/>
        </dgm:presLayoutVars>
      </dgm:prSet>
      <dgm:spPr/>
      <dgm:t>
        <a:bodyPr/>
        <a:lstStyle/>
        <a:p>
          <a:endParaRPr lang="en-US"/>
        </a:p>
      </dgm:t>
    </dgm:pt>
    <dgm:pt modelId="{9F3976C9-CA69-41BE-9343-A0F2D4A90E11}" type="pres">
      <dgm:prSet presAssocID="{0CC0CC0D-BA34-492E-8462-1179D193FC0F}" presName="level3hierChild" presStyleCnt="0"/>
      <dgm:spPr/>
    </dgm:pt>
    <dgm:pt modelId="{99DB5B80-1A7F-4CF5-9EA8-8D132987E5A6}" type="pres">
      <dgm:prSet presAssocID="{17197AAC-B3CB-4FB0-A311-10B6F69D8643}" presName="conn2-1" presStyleLbl="parChTrans1D3" presStyleIdx="5" presStyleCnt="9"/>
      <dgm:spPr/>
      <dgm:t>
        <a:bodyPr/>
        <a:lstStyle/>
        <a:p>
          <a:endParaRPr lang="en-US"/>
        </a:p>
      </dgm:t>
    </dgm:pt>
    <dgm:pt modelId="{212B13C9-FC77-4CF0-AED7-1427DDA1BF27}" type="pres">
      <dgm:prSet presAssocID="{17197AAC-B3CB-4FB0-A311-10B6F69D8643}" presName="connTx" presStyleLbl="parChTrans1D3" presStyleIdx="5" presStyleCnt="9"/>
      <dgm:spPr/>
      <dgm:t>
        <a:bodyPr/>
        <a:lstStyle/>
        <a:p>
          <a:endParaRPr lang="en-US"/>
        </a:p>
      </dgm:t>
    </dgm:pt>
    <dgm:pt modelId="{918ACD65-9E42-4D90-9116-912CE98B6560}" type="pres">
      <dgm:prSet presAssocID="{2392AF7F-AF93-4673-9CEE-E3AF934F8D83}" presName="root2" presStyleCnt="0"/>
      <dgm:spPr/>
    </dgm:pt>
    <dgm:pt modelId="{C9143859-E409-492E-B323-A71ABB8CEA4D}" type="pres">
      <dgm:prSet presAssocID="{2392AF7F-AF93-4673-9CEE-E3AF934F8D83}" presName="LevelTwoTextNode" presStyleLbl="node3" presStyleIdx="5" presStyleCnt="9" custScaleX="251241">
        <dgm:presLayoutVars>
          <dgm:chPref val="3"/>
        </dgm:presLayoutVars>
      </dgm:prSet>
      <dgm:spPr/>
      <dgm:t>
        <a:bodyPr/>
        <a:lstStyle/>
        <a:p>
          <a:endParaRPr lang="en-US"/>
        </a:p>
      </dgm:t>
    </dgm:pt>
    <dgm:pt modelId="{FF8A9C16-CE8B-43A3-BE51-EE553A9937A8}" type="pres">
      <dgm:prSet presAssocID="{2392AF7F-AF93-4673-9CEE-E3AF934F8D83}" presName="level3hierChild" presStyleCnt="0"/>
      <dgm:spPr/>
    </dgm:pt>
    <dgm:pt modelId="{375E31AC-723E-48B9-807B-4EF547908812}" type="pres">
      <dgm:prSet presAssocID="{A5E8B90F-5535-4C39-B7D0-62BD530D2B62}" presName="conn2-1" presStyleLbl="parChTrans1D2" presStyleIdx="2" presStyleCnt="3"/>
      <dgm:spPr/>
      <dgm:t>
        <a:bodyPr/>
        <a:lstStyle/>
        <a:p>
          <a:endParaRPr lang="en-US"/>
        </a:p>
      </dgm:t>
    </dgm:pt>
    <dgm:pt modelId="{49787313-6004-457D-98F9-FE3F44FA6243}" type="pres">
      <dgm:prSet presAssocID="{A5E8B90F-5535-4C39-B7D0-62BD530D2B62}" presName="connTx" presStyleLbl="parChTrans1D2" presStyleIdx="2" presStyleCnt="3"/>
      <dgm:spPr/>
      <dgm:t>
        <a:bodyPr/>
        <a:lstStyle/>
        <a:p>
          <a:endParaRPr lang="en-US"/>
        </a:p>
      </dgm:t>
    </dgm:pt>
    <dgm:pt modelId="{59DAB0EF-A51C-415C-9D72-33C6533278EE}" type="pres">
      <dgm:prSet presAssocID="{48F06A1C-2680-4C04-A269-938F425A4AE0}" presName="root2" presStyleCnt="0"/>
      <dgm:spPr/>
    </dgm:pt>
    <dgm:pt modelId="{FEB78CC3-C8CE-4824-A1AB-EC0DE6C683EC}" type="pres">
      <dgm:prSet presAssocID="{48F06A1C-2680-4C04-A269-938F425A4AE0}" presName="LevelTwoTextNode" presStyleLbl="node2" presStyleIdx="2" presStyleCnt="3" custScaleX="116428" custScaleY="194866">
        <dgm:presLayoutVars>
          <dgm:chPref val="3"/>
        </dgm:presLayoutVars>
      </dgm:prSet>
      <dgm:spPr/>
      <dgm:t>
        <a:bodyPr/>
        <a:lstStyle/>
        <a:p>
          <a:endParaRPr lang="en-US"/>
        </a:p>
      </dgm:t>
    </dgm:pt>
    <dgm:pt modelId="{1DBD3276-61D9-4BC4-A47A-2D8159DA675B}" type="pres">
      <dgm:prSet presAssocID="{48F06A1C-2680-4C04-A269-938F425A4AE0}" presName="level3hierChild" presStyleCnt="0"/>
      <dgm:spPr/>
    </dgm:pt>
    <dgm:pt modelId="{2C9A29E0-3423-4B54-8713-0A580B30A6AB}" type="pres">
      <dgm:prSet presAssocID="{AF9A46B8-E440-487D-81D3-3A65228EF0D3}" presName="conn2-1" presStyleLbl="parChTrans1D3" presStyleIdx="6" presStyleCnt="9"/>
      <dgm:spPr/>
      <dgm:t>
        <a:bodyPr/>
        <a:lstStyle/>
        <a:p>
          <a:endParaRPr lang="en-US"/>
        </a:p>
      </dgm:t>
    </dgm:pt>
    <dgm:pt modelId="{4870A664-9B6C-418D-A773-E32B16C0F624}" type="pres">
      <dgm:prSet presAssocID="{AF9A46B8-E440-487D-81D3-3A65228EF0D3}" presName="connTx" presStyleLbl="parChTrans1D3" presStyleIdx="6" presStyleCnt="9"/>
      <dgm:spPr/>
      <dgm:t>
        <a:bodyPr/>
        <a:lstStyle/>
        <a:p>
          <a:endParaRPr lang="en-US"/>
        </a:p>
      </dgm:t>
    </dgm:pt>
    <dgm:pt modelId="{7FC82F68-3819-438F-BD23-2F335839AF47}" type="pres">
      <dgm:prSet presAssocID="{F83AECA5-096D-452E-A71F-229DFF98087F}" presName="root2" presStyleCnt="0"/>
      <dgm:spPr/>
    </dgm:pt>
    <dgm:pt modelId="{D6FE0969-3F00-4CEC-8AFA-E7EB1BE62C86}" type="pres">
      <dgm:prSet presAssocID="{F83AECA5-096D-452E-A71F-229DFF98087F}" presName="LevelTwoTextNode" presStyleLbl="node3" presStyleIdx="6" presStyleCnt="9" custScaleX="264732">
        <dgm:presLayoutVars>
          <dgm:chPref val="3"/>
        </dgm:presLayoutVars>
      </dgm:prSet>
      <dgm:spPr/>
      <dgm:t>
        <a:bodyPr/>
        <a:lstStyle/>
        <a:p>
          <a:endParaRPr lang="en-US"/>
        </a:p>
      </dgm:t>
    </dgm:pt>
    <dgm:pt modelId="{5EE56E3C-47D4-45A7-933B-B0809A361462}" type="pres">
      <dgm:prSet presAssocID="{F83AECA5-096D-452E-A71F-229DFF98087F}" presName="level3hierChild" presStyleCnt="0"/>
      <dgm:spPr/>
    </dgm:pt>
    <dgm:pt modelId="{1C946B97-5F2F-4BD3-89CE-5D96B6271D5C}" type="pres">
      <dgm:prSet presAssocID="{8465066D-12AD-4F67-A399-DFE14791CCC7}" presName="conn2-1" presStyleLbl="parChTrans1D3" presStyleIdx="7" presStyleCnt="9"/>
      <dgm:spPr/>
      <dgm:t>
        <a:bodyPr/>
        <a:lstStyle/>
        <a:p>
          <a:endParaRPr lang="en-US"/>
        </a:p>
      </dgm:t>
    </dgm:pt>
    <dgm:pt modelId="{9FEC08BF-52C9-4089-AC5C-C513A75170A2}" type="pres">
      <dgm:prSet presAssocID="{8465066D-12AD-4F67-A399-DFE14791CCC7}" presName="connTx" presStyleLbl="parChTrans1D3" presStyleIdx="7" presStyleCnt="9"/>
      <dgm:spPr/>
      <dgm:t>
        <a:bodyPr/>
        <a:lstStyle/>
        <a:p>
          <a:endParaRPr lang="en-US"/>
        </a:p>
      </dgm:t>
    </dgm:pt>
    <dgm:pt modelId="{F981E84D-DF8D-468F-B80E-1DF2DCAC3C9D}" type="pres">
      <dgm:prSet presAssocID="{0DE0D5F2-8158-4898-BFCD-F1A94FE0A1AC}" presName="root2" presStyleCnt="0"/>
      <dgm:spPr/>
    </dgm:pt>
    <dgm:pt modelId="{B149AEC1-300A-4C3A-B3A5-1E6FD39A26E1}" type="pres">
      <dgm:prSet presAssocID="{0DE0D5F2-8158-4898-BFCD-F1A94FE0A1AC}" presName="LevelTwoTextNode" presStyleLbl="node3" presStyleIdx="7" presStyleCnt="9" custScaleX="271788">
        <dgm:presLayoutVars>
          <dgm:chPref val="3"/>
        </dgm:presLayoutVars>
      </dgm:prSet>
      <dgm:spPr/>
      <dgm:t>
        <a:bodyPr/>
        <a:lstStyle/>
        <a:p>
          <a:endParaRPr lang="en-US"/>
        </a:p>
      </dgm:t>
    </dgm:pt>
    <dgm:pt modelId="{9EA0814E-1C74-4067-98D2-BFCF350D0161}" type="pres">
      <dgm:prSet presAssocID="{0DE0D5F2-8158-4898-BFCD-F1A94FE0A1AC}" presName="level3hierChild" presStyleCnt="0"/>
      <dgm:spPr/>
    </dgm:pt>
    <dgm:pt modelId="{1B6728CB-587D-4509-BFFA-1187F2F4887E}" type="pres">
      <dgm:prSet presAssocID="{445092E8-9790-4D97-B1EC-05B7E0B8DB21}" presName="conn2-1" presStyleLbl="parChTrans1D3" presStyleIdx="8" presStyleCnt="9"/>
      <dgm:spPr/>
      <dgm:t>
        <a:bodyPr/>
        <a:lstStyle/>
        <a:p>
          <a:endParaRPr lang="en-US"/>
        </a:p>
      </dgm:t>
    </dgm:pt>
    <dgm:pt modelId="{BDC94756-6AD1-4E71-91D0-4F7508382042}" type="pres">
      <dgm:prSet presAssocID="{445092E8-9790-4D97-B1EC-05B7E0B8DB21}" presName="connTx" presStyleLbl="parChTrans1D3" presStyleIdx="8" presStyleCnt="9"/>
      <dgm:spPr/>
      <dgm:t>
        <a:bodyPr/>
        <a:lstStyle/>
        <a:p>
          <a:endParaRPr lang="en-US"/>
        </a:p>
      </dgm:t>
    </dgm:pt>
    <dgm:pt modelId="{9D19F901-CA30-49A5-B1A6-17664F1BC741}" type="pres">
      <dgm:prSet presAssocID="{B4B8BCA6-A6A5-47B9-ADB7-DAAC2212CC46}" presName="root2" presStyleCnt="0"/>
      <dgm:spPr/>
    </dgm:pt>
    <dgm:pt modelId="{7526ACC4-A8B8-4BD3-B0C5-418A989266C7}" type="pres">
      <dgm:prSet presAssocID="{B4B8BCA6-A6A5-47B9-ADB7-DAAC2212CC46}" presName="LevelTwoTextNode" presStyleLbl="node3" presStyleIdx="8" presStyleCnt="9" custScaleX="279839">
        <dgm:presLayoutVars>
          <dgm:chPref val="3"/>
        </dgm:presLayoutVars>
      </dgm:prSet>
      <dgm:spPr/>
      <dgm:t>
        <a:bodyPr/>
        <a:lstStyle/>
        <a:p>
          <a:endParaRPr lang="en-US"/>
        </a:p>
      </dgm:t>
    </dgm:pt>
    <dgm:pt modelId="{C1AA656D-8972-4B8D-8E41-42030A8EBD3E}" type="pres">
      <dgm:prSet presAssocID="{B4B8BCA6-A6A5-47B9-ADB7-DAAC2212CC46}" presName="level3hierChild" presStyleCnt="0"/>
      <dgm:spPr/>
    </dgm:pt>
  </dgm:ptLst>
  <dgm:cxnLst>
    <dgm:cxn modelId="{D0AC6103-4A57-4FBC-BE18-DF7B8226236D}" srcId="{70FCF4D3-DCD4-4BCA-8560-D81835F34D09}" destId="{9B3D39C4-3CCD-44F4-8DAE-7807B17493D2}" srcOrd="2" destOrd="0" parTransId="{C3B80A9A-A4AD-4925-9630-E4D6CCC57D31}" sibTransId="{F0FDD0DD-7991-49E8-BB61-E73A0D54A92D}"/>
    <dgm:cxn modelId="{697B6C58-5219-480B-9261-0015235BA5BA}" type="presOf" srcId="{FB4EB86D-51E0-4B80-8095-6EC66CC54469}" destId="{AFC26697-8FB8-4B97-A157-3EADFF54AC60}" srcOrd="1" destOrd="0" presId="urn:microsoft.com/office/officeart/2005/8/layout/hierarchy2"/>
    <dgm:cxn modelId="{B8E6C593-F889-4DD8-9310-4B7C5206613E}" type="presOf" srcId="{566E141A-C358-464E-ACAA-D1CCD88AABCB}" destId="{CD6887C1-C030-4454-88A0-D6D01A0E04D5}" srcOrd="0" destOrd="0" presId="urn:microsoft.com/office/officeart/2005/8/layout/hierarchy2"/>
    <dgm:cxn modelId="{FE01FA65-A255-4B32-AF36-33B6CCB62AC8}" type="presOf" srcId="{2C60D4B2-C72B-4EF6-A3E9-6F30194BD40F}" destId="{22B127B1-D15A-43B4-AB32-3FDFE2943548}" srcOrd="0" destOrd="0" presId="urn:microsoft.com/office/officeart/2005/8/layout/hierarchy2"/>
    <dgm:cxn modelId="{4A5DB69D-C85E-4C93-9852-A24BBFC13611}" type="presOf" srcId="{3A4FA4B3-AF9D-47FE-AF00-7A5686410000}" destId="{C625D017-CF74-43C5-8358-BAA02049166E}" srcOrd="0" destOrd="0" presId="urn:microsoft.com/office/officeart/2005/8/layout/hierarchy2"/>
    <dgm:cxn modelId="{A8AB8148-4762-4B9D-9726-C5080BE511F9}" type="presOf" srcId="{333908E9-1860-4F5A-9AED-3EBF9A8C5761}" destId="{7C60A315-25CF-4818-BB03-4ABFDB82BF28}" srcOrd="0" destOrd="0" presId="urn:microsoft.com/office/officeart/2005/8/layout/hierarchy2"/>
    <dgm:cxn modelId="{AD3FDFF1-CC78-41F0-85DB-F4550946EF88}" srcId="{566E141A-C358-464E-ACAA-D1CCD88AABCB}" destId="{0CC0CC0D-BA34-492E-8462-1179D193FC0F}" srcOrd="0" destOrd="0" parTransId="{58E660F8-0F0B-4847-BE23-A9201BFC63E0}" sibTransId="{3C5DF28A-5D0E-48A2-B807-4ED23759A1C7}"/>
    <dgm:cxn modelId="{02EE3680-EB76-49C1-B8B7-AD1257BCC46D}" type="presOf" srcId="{AF9A46B8-E440-487D-81D3-3A65228EF0D3}" destId="{4870A664-9B6C-418D-A773-E32B16C0F624}" srcOrd="1" destOrd="0" presId="urn:microsoft.com/office/officeart/2005/8/layout/hierarchy2"/>
    <dgm:cxn modelId="{2E192F11-20DC-4C4F-BFCC-8B428A0FE1DE}" type="presOf" srcId="{FB4EB86D-51E0-4B80-8095-6EC66CC54469}" destId="{1CC18D3B-CBE5-45FD-B6A4-8FBA7A6FD679}" srcOrd="0" destOrd="0" presId="urn:microsoft.com/office/officeart/2005/8/layout/hierarchy2"/>
    <dgm:cxn modelId="{62110C5B-9B4B-4347-A006-85D9D67847DC}" type="presOf" srcId="{7224335B-CE8D-4565-8C8D-A9EC69DEC963}" destId="{A311C53A-B993-4B6D-9FE7-6708D691CAD1}" srcOrd="1" destOrd="0" presId="urn:microsoft.com/office/officeart/2005/8/layout/hierarchy2"/>
    <dgm:cxn modelId="{DAD89C03-0D7F-4D5D-8A64-69D3C76DD5F8}" srcId="{988A312E-21BE-41CD-9DFB-D814C2C1D9F2}" destId="{566E141A-C358-464E-ACAA-D1CCD88AABCB}" srcOrd="1" destOrd="0" parTransId="{FB4EB86D-51E0-4B80-8095-6EC66CC54469}" sibTransId="{27277BE9-4231-400D-B16F-A363C57CD662}"/>
    <dgm:cxn modelId="{8BB20B16-6DCC-4149-BCF9-E0070762E621}" type="presOf" srcId="{905488F3-2DC8-4E69-AED4-66913B641D94}" destId="{0F31A084-5966-49CD-886F-515B45C8A238}" srcOrd="1" destOrd="0" presId="urn:microsoft.com/office/officeart/2005/8/layout/hierarchy2"/>
    <dgm:cxn modelId="{086F1160-46A4-412D-823F-063AD26947F4}" srcId="{9B3D39C4-3CCD-44F4-8DAE-7807B17493D2}" destId="{65C8CB60-B73E-4DD6-9508-844623BB8DD6}" srcOrd="0" destOrd="0" parTransId="{2C60D4B2-C72B-4EF6-A3E9-6F30194BD40F}" sibTransId="{DCEFB6FA-DB58-45A7-8A72-5390EDDA16CA}"/>
    <dgm:cxn modelId="{04468895-E939-4D51-B6CF-E2C612A5D8AE}" type="presOf" srcId="{17197AAC-B3CB-4FB0-A311-10B6F69D8643}" destId="{212B13C9-FC77-4CF0-AED7-1427DDA1BF27}" srcOrd="1" destOrd="0" presId="urn:microsoft.com/office/officeart/2005/8/layout/hierarchy2"/>
    <dgm:cxn modelId="{AF286FBC-9C5E-4C8F-8C7C-7D4A69634ECA}" srcId="{566E141A-C358-464E-ACAA-D1CCD88AABCB}" destId="{2392AF7F-AF93-4673-9CEE-E3AF934F8D83}" srcOrd="1" destOrd="0" parTransId="{17197AAC-B3CB-4FB0-A311-10B6F69D8643}" sibTransId="{3BD0AE23-3214-40F8-98BC-46257D253F90}"/>
    <dgm:cxn modelId="{9EE15087-8254-4320-B925-F917558E1FD9}" type="presOf" srcId="{48F06A1C-2680-4C04-A269-938F425A4AE0}" destId="{FEB78CC3-C8CE-4824-A1AB-EC0DE6C683EC}" srcOrd="0" destOrd="0" presId="urn:microsoft.com/office/officeart/2005/8/layout/hierarchy2"/>
    <dgm:cxn modelId="{1C230D2A-63A6-4385-BE42-4B1A7B64D323}" srcId="{988A312E-21BE-41CD-9DFB-D814C2C1D9F2}" destId="{70FCF4D3-DCD4-4BCA-8560-D81835F34D09}" srcOrd="0" destOrd="0" parTransId="{17772E8A-BFE8-42F3-8D2B-29716A753C64}" sibTransId="{DACBD5C8-076E-43E6-9CBE-87DB3311D947}"/>
    <dgm:cxn modelId="{C9A43BEB-C76C-448C-9B51-1835D726FDFE}" type="presOf" srcId="{A886C940-6282-49E6-AF42-FD13EFC6D738}" destId="{A13717F9-F1ED-4033-9B8C-170ED575482E}" srcOrd="1" destOrd="0" presId="urn:microsoft.com/office/officeart/2005/8/layout/hierarchy2"/>
    <dgm:cxn modelId="{554DB57B-3BE8-4E75-891E-1BC9B57AB723}" type="presOf" srcId="{445092E8-9790-4D97-B1EC-05B7E0B8DB21}" destId="{BDC94756-6AD1-4E71-91D0-4F7508382042}" srcOrd="1" destOrd="0" presId="urn:microsoft.com/office/officeart/2005/8/layout/hierarchy2"/>
    <dgm:cxn modelId="{24564C89-1A32-4E2E-8291-75597B3B0F44}" type="presOf" srcId="{B4B8BCA6-A6A5-47B9-ADB7-DAAC2212CC46}" destId="{7526ACC4-A8B8-4BD3-B0C5-418A989266C7}" srcOrd="0" destOrd="0" presId="urn:microsoft.com/office/officeart/2005/8/layout/hierarchy2"/>
    <dgm:cxn modelId="{FF1E30BD-E418-43AE-B485-CC1E388F478D}" type="presOf" srcId="{58E660F8-0F0B-4847-BE23-A9201BFC63E0}" destId="{0DE74175-C510-4ED5-A9BF-CA7B0FD6A96E}" srcOrd="0" destOrd="0" presId="urn:microsoft.com/office/officeart/2005/8/layout/hierarchy2"/>
    <dgm:cxn modelId="{0FCF0563-2197-4C60-8EB1-0836E0D525DD}" type="presOf" srcId="{12850B8F-6275-4C08-859B-2F746547144C}" destId="{99039034-9D69-4F95-B052-ED153484B441}" srcOrd="0" destOrd="0" presId="urn:microsoft.com/office/officeart/2005/8/layout/hierarchy2"/>
    <dgm:cxn modelId="{867DE4A6-3F8C-415D-BC2B-A80513400DB0}" type="presOf" srcId="{2392AF7F-AF93-4673-9CEE-E3AF934F8D83}" destId="{C9143859-E409-492E-B323-A71ABB8CEA4D}" srcOrd="0" destOrd="0" presId="urn:microsoft.com/office/officeart/2005/8/layout/hierarchy2"/>
    <dgm:cxn modelId="{8713F3E4-E15E-4D9C-AB0A-DFBCF315D0A5}" type="presOf" srcId="{17772E8A-BFE8-42F3-8D2B-29716A753C64}" destId="{5714188A-F791-47DC-85F0-18B81BADED87}" srcOrd="0" destOrd="0" presId="urn:microsoft.com/office/officeart/2005/8/layout/hierarchy2"/>
    <dgm:cxn modelId="{2A5D1F31-874C-4235-B568-C3A153E8EF5D}" type="presOf" srcId="{F83AECA5-096D-452E-A71F-229DFF98087F}" destId="{D6FE0969-3F00-4CEC-8AFA-E7EB1BE62C86}" srcOrd="0" destOrd="0" presId="urn:microsoft.com/office/officeart/2005/8/layout/hierarchy2"/>
    <dgm:cxn modelId="{4BDA40C5-F179-48E4-9D38-9987E8F34A24}" type="presOf" srcId="{A5E8B90F-5535-4C39-B7D0-62BD530D2B62}" destId="{375E31AC-723E-48B9-807B-4EF547908812}" srcOrd="0" destOrd="0" presId="urn:microsoft.com/office/officeart/2005/8/layout/hierarchy2"/>
    <dgm:cxn modelId="{36ED8435-5476-4059-92AA-F6713CD1729F}" type="presOf" srcId="{8A87C37E-B525-4B0B-A98D-74AAE108E7ED}" destId="{DF0BD2EC-1227-4DE0-A44D-7D4C838ECC0D}" srcOrd="0" destOrd="0" presId="urn:microsoft.com/office/officeart/2005/8/layout/hierarchy2"/>
    <dgm:cxn modelId="{D0FE5223-F867-416E-8589-93AF99DBDA37}" type="presOf" srcId="{17772E8A-BFE8-42F3-8D2B-29716A753C64}" destId="{8F9EF698-B2D3-481B-AD2F-4850752918B8}" srcOrd="1" destOrd="0" presId="urn:microsoft.com/office/officeart/2005/8/layout/hierarchy2"/>
    <dgm:cxn modelId="{C22EC0AE-BE84-4D29-BAE2-D6ED5BE6F8DF}" type="presOf" srcId="{17197AAC-B3CB-4FB0-A311-10B6F69D8643}" destId="{99DB5B80-1A7F-4CF5-9EA8-8D132987E5A6}" srcOrd="0" destOrd="0" presId="urn:microsoft.com/office/officeart/2005/8/layout/hierarchy2"/>
    <dgm:cxn modelId="{A36AC92D-FDCA-4A22-B20F-6358B760A2E1}" type="presOf" srcId="{AF9A46B8-E440-487D-81D3-3A65228EF0D3}" destId="{2C9A29E0-3423-4B54-8713-0A580B30A6AB}" srcOrd="0" destOrd="0" presId="urn:microsoft.com/office/officeart/2005/8/layout/hierarchy2"/>
    <dgm:cxn modelId="{F8162844-C38D-4F5C-B100-8E69DE5E3A1D}" srcId="{70FCF4D3-DCD4-4BCA-8560-D81835F34D09}" destId="{DE055455-0E8B-4F2B-AE7E-9743522859E0}" srcOrd="3" destOrd="0" parTransId="{12850B8F-6275-4C08-859B-2F746547144C}" sibTransId="{4CCCE5C5-A2C7-4FC3-B3D4-A3E3BF0B9B61}"/>
    <dgm:cxn modelId="{D2E8B83E-85F0-41C9-925B-A2DE62C29D3E}" type="presOf" srcId="{A886C940-6282-49E6-AF42-FD13EFC6D738}" destId="{7B984B17-1885-4318-9AAB-EFE53C95E900}" srcOrd="0" destOrd="0" presId="urn:microsoft.com/office/officeart/2005/8/layout/hierarchy2"/>
    <dgm:cxn modelId="{5D6467A0-BDC8-4E69-BEBB-C976CB4AFCE4}" type="presOf" srcId="{BD7BC5B9-E7B1-4DC0-9E8D-43CD22123E7B}" destId="{0EC39586-9F3B-4A59-8432-D4252417A33F}" srcOrd="0" destOrd="0" presId="urn:microsoft.com/office/officeart/2005/8/layout/hierarchy2"/>
    <dgm:cxn modelId="{8DF3A24E-E266-469B-A322-D0AEC0C6D69A}" type="presOf" srcId="{70FCF4D3-DCD4-4BCA-8560-D81835F34D09}" destId="{C1EE2DDE-68CC-4266-991F-90CEA9977386}" srcOrd="0" destOrd="0" presId="urn:microsoft.com/office/officeart/2005/8/layout/hierarchy2"/>
    <dgm:cxn modelId="{1B68CC48-9E9C-42C9-A257-7CA2D9F771B1}" type="presOf" srcId="{445092E8-9790-4D97-B1EC-05B7E0B8DB21}" destId="{1B6728CB-587D-4509-BFFA-1187F2F4887E}" srcOrd="0" destOrd="0" presId="urn:microsoft.com/office/officeart/2005/8/layout/hierarchy2"/>
    <dgm:cxn modelId="{698427F8-6FB5-4237-964F-C4DA0924D58A}" srcId="{79E9FC65-08C6-4B94-9893-1CD68F0F8128}" destId="{988A312E-21BE-41CD-9DFB-D814C2C1D9F2}" srcOrd="0" destOrd="0" parTransId="{FE0F91D2-4CE5-4C10-84EA-DFCD438754BC}" sibTransId="{238E8951-12A5-4652-B35D-00706240E2B5}"/>
    <dgm:cxn modelId="{72B04FDA-F836-449C-A0E8-207E33710911}" type="presOf" srcId="{A5E8B90F-5535-4C39-B7D0-62BD530D2B62}" destId="{49787313-6004-457D-98F9-FE3F44FA6243}" srcOrd="1" destOrd="0" presId="urn:microsoft.com/office/officeart/2005/8/layout/hierarchy2"/>
    <dgm:cxn modelId="{41FCFF3B-5073-4FA1-86E2-7F04BC4DF079}" srcId="{DE055455-0E8B-4F2B-AE7E-9743522859E0}" destId="{BD7BC5B9-E7B1-4DC0-9E8D-43CD22123E7B}" srcOrd="0" destOrd="0" parTransId="{7224335B-CE8D-4565-8C8D-A9EC69DEC963}" sibTransId="{C021103D-4E98-4D38-9005-152908798286}"/>
    <dgm:cxn modelId="{D8409E9A-2D42-4391-BB7D-094A5F122319}" type="presOf" srcId="{50529D5C-D572-46E1-9116-6CEF50FEB35D}" destId="{175DCEDC-FC27-43CC-8BEE-FB4BF570C329}" srcOrd="0" destOrd="0" presId="urn:microsoft.com/office/officeart/2005/8/layout/hierarchy2"/>
    <dgm:cxn modelId="{917F2233-7192-4F8B-A628-CBE789F203D0}" srcId="{333908E9-1860-4F5A-9AED-3EBF9A8C5761}" destId="{8A87C37E-B525-4B0B-A98D-74AAE108E7ED}" srcOrd="0" destOrd="0" parTransId="{BB8985FD-39C9-4FD0-AEC6-52694D5CF087}" sibTransId="{0E2E7B36-9FE4-4F45-BE59-EC8549037D60}"/>
    <dgm:cxn modelId="{D090B4E0-E0E2-440B-8815-48645AD15BE6}" type="presOf" srcId="{12850B8F-6275-4C08-859B-2F746547144C}" destId="{1B7CD4DE-EEB4-4209-B830-1C0E6B335B00}" srcOrd="1" destOrd="0" presId="urn:microsoft.com/office/officeart/2005/8/layout/hierarchy2"/>
    <dgm:cxn modelId="{C349ADAD-D300-48AB-8092-4F30EF2FF065}" type="presOf" srcId="{988A312E-21BE-41CD-9DFB-D814C2C1D9F2}" destId="{615CF9E4-2C01-49F6-9DF3-7E8CF090192D}" srcOrd="0" destOrd="0" presId="urn:microsoft.com/office/officeart/2005/8/layout/hierarchy2"/>
    <dgm:cxn modelId="{35B0C786-0B67-4EE2-B226-028E831F3941}" type="presOf" srcId="{7224335B-CE8D-4565-8C8D-A9EC69DEC963}" destId="{88325120-E376-4D68-AC2B-54AECCE7D0AB}" srcOrd="0" destOrd="0" presId="urn:microsoft.com/office/officeart/2005/8/layout/hierarchy2"/>
    <dgm:cxn modelId="{6CF2CEC9-0430-491D-9563-40E8B90D01CA}" type="presOf" srcId="{905488F3-2DC8-4E69-AED4-66913B641D94}" destId="{DD76B27A-E212-4A98-B4BB-C2DF34060179}" srcOrd="0" destOrd="0" presId="urn:microsoft.com/office/officeart/2005/8/layout/hierarchy2"/>
    <dgm:cxn modelId="{507A0411-EA28-420C-BAE7-95F027544B49}" type="presOf" srcId="{8465066D-12AD-4F67-A399-DFE14791CCC7}" destId="{9FEC08BF-52C9-4089-AC5C-C513A75170A2}" srcOrd="1" destOrd="0" presId="urn:microsoft.com/office/officeart/2005/8/layout/hierarchy2"/>
    <dgm:cxn modelId="{F1A7BAC3-8BE3-43E7-8071-454E0091ECD8}" type="presOf" srcId="{BB8985FD-39C9-4FD0-AEC6-52694D5CF087}" destId="{58241E46-E6EF-4EB9-88A5-CE56BFF89DEA}" srcOrd="0" destOrd="0" presId="urn:microsoft.com/office/officeart/2005/8/layout/hierarchy2"/>
    <dgm:cxn modelId="{C64B222E-A42B-407D-B6A1-1925A2290323}" type="presOf" srcId="{79E9FC65-08C6-4B94-9893-1CD68F0F8128}" destId="{51373A2C-07F7-4F63-9747-FF5F27F9F74A}" srcOrd="0" destOrd="0" presId="urn:microsoft.com/office/officeart/2005/8/layout/hierarchy2"/>
    <dgm:cxn modelId="{E8451993-49EA-458C-B00B-4011C02B2CF6}" srcId="{70FCF4D3-DCD4-4BCA-8560-D81835F34D09}" destId="{333908E9-1860-4F5A-9AED-3EBF9A8C5761}" srcOrd="1" destOrd="0" parTransId="{3A4FA4B3-AF9D-47FE-AF00-7A5686410000}" sibTransId="{906B24CB-C87B-4BBA-963E-EACDF0505D49}"/>
    <dgm:cxn modelId="{FE337901-008D-43EE-AA35-19DFC5D0A328}" type="presOf" srcId="{65C8CB60-B73E-4DD6-9508-844623BB8DD6}" destId="{08D3C1D4-C66E-46E0-A493-400DC570DC9F}" srcOrd="0" destOrd="0" presId="urn:microsoft.com/office/officeart/2005/8/layout/hierarchy2"/>
    <dgm:cxn modelId="{1E279826-4DE7-44D1-9619-E525674B25AC}" srcId="{70FCF4D3-DCD4-4BCA-8560-D81835F34D09}" destId="{50529D5C-D572-46E1-9116-6CEF50FEB35D}" srcOrd="0" destOrd="0" parTransId="{A886C940-6282-49E6-AF42-FD13EFC6D738}" sibTransId="{A3CD9D41-0D97-4A52-BF54-543A17709F72}"/>
    <dgm:cxn modelId="{E933FD99-E0D0-4E06-86C2-923351216F1D}" type="presOf" srcId="{BB8985FD-39C9-4FD0-AEC6-52694D5CF087}" destId="{78AD529F-5D66-4257-9B31-550D3902013B}" srcOrd="1" destOrd="0" presId="urn:microsoft.com/office/officeart/2005/8/layout/hierarchy2"/>
    <dgm:cxn modelId="{5B290CC0-9A4C-48ED-9E54-2787AFA5E841}" type="presOf" srcId="{C3B80A9A-A4AD-4925-9630-E4D6CCC57D31}" destId="{AA664173-076C-4809-A079-E591A3987A87}" srcOrd="0" destOrd="0" presId="urn:microsoft.com/office/officeart/2005/8/layout/hierarchy2"/>
    <dgm:cxn modelId="{F2A5EDE5-38D0-4F93-A3C9-6E54F6D9E1A4}" type="presOf" srcId="{1E5918C0-9CF2-405E-B27D-FE24BBD062A5}" destId="{4813E003-A4CB-4DFC-8222-36762E8FE554}" srcOrd="0" destOrd="0" presId="urn:microsoft.com/office/officeart/2005/8/layout/hierarchy2"/>
    <dgm:cxn modelId="{B9A3F544-4DCA-4923-B157-EF74EF0A8B44}" srcId="{48F06A1C-2680-4C04-A269-938F425A4AE0}" destId="{0DE0D5F2-8158-4898-BFCD-F1A94FE0A1AC}" srcOrd="1" destOrd="0" parTransId="{8465066D-12AD-4F67-A399-DFE14791CCC7}" sibTransId="{6C22A51C-E69A-4F8D-AD83-9A450C5AD1B0}"/>
    <dgm:cxn modelId="{B8FC24AB-3194-4800-A3D2-FA525BC8805D}" type="presOf" srcId="{9B3D39C4-3CCD-44F4-8DAE-7807B17493D2}" destId="{9EC46B09-9DA4-4ABD-8F7C-96BC6A681BD1}" srcOrd="0" destOrd="0" presId="urn:microsoft.com/office/officeart/2005/8/layout/hierarchy2"/>
    <dgm:cxn modelId="{9F9E3CEE-7B75-43A5-9814-1A33B9DF8145}" type="presOf" srcId="{3A4FA4B3-AF9D-47FE-AF00-7A5686410000}" destId="{FCC51995-CAEE-42F4-9CB3-E07A36483240}" srcOrd="1" destOrd="0" presId="urn:microsoft.com/office/officeart/2005/8/layout/hierarchy2"/>
    <dgm:cxn modelId="{DB140BF9-B4FC-4621-A361-073FF21CEBC2}" type="presOf" srcId="{0DE0D5F2-8158-4898-BFCD-F1A94FE0A1AC}" destId="{B149AEC1-300A-4C3A-B3A5-1E6FD39A26E1}" srcOrd="0" destOrd="0" presId="urn:microsoft.com/office/officeart/2005/8/layout/hierarchy2"/>
    <dgm:cxn modelId="{895BF7DD-ED29-417F-A980-D27794DB0EA2}" srcId="{988A312E-21BE-41CD-9DFB-D814C2C1D9F2}" destId="{48F06A1C-2680-4C04-A269-938F425A4AE0}" srcOrd="2" destOrd="0" parTransId="{A5E8B90F-5535-4C39-B7D0-62BD530D2B62}" sibTransId="{7009DC44-C99A-4D86-89AE-5F193914C08C}"/>
    <dgm:cxn modelId="{FACBC0DD-6F94-4ACE-B6CE-643B2523308E}" type="presOf" srcId="{58E660F8-0F0B-4847-BE23-A9201BFC63E0}" destId="{D9B58AA0-6669-4B66-8DDD-CF2CFBF1DF76}" srcOrd="1" destOrd="0" presId="urn:microsoft.com/office/officeart/2005/8/layout/hierarchy2"/>
    <dgm:cxn modelId="{893F47B7-E30D-402E-918D-9B46C82CDE72}" srcId="{48F06A1C-2680-4C04-A269-938F425A4AE0}" destId="{B4B8BCA6-A6A5-47B9-ADB7-DAAC2212CC46}" srcOrd="2" destOrd="0" parTransId="{445092E8-9790-4D97-B1EC-05B7E0B8DB21}" sibTransId="{6AE31D97-F7E7-4C5A-8564-BDE6BF8627C4}"/>
    <dgm:cxn modelId="{F74A8A63-994E-4914-9DAD-CA7F2001B2BA}" type="presOf" srcId="{0CC0CC0D-BA34-492E-8462-1179D193FC0F}" destId="{9DC65D11-3192-4598-9C29-25DA4B60F7E4}" srcOrd="0" destOrd="0" presId="urn:microsoft.com/office/officeart/2005/8/layout/hierarchy2"/>
    <dgm:cxn modelId="{1C22EF34-773B-483C-B0C6-09E955C822EF}" srcId="{48F06A1C-2680-4C04-A269-938F425A4AE0}" destId="{F83AECA5-096D-452E-A71F-229DFF98087F}" srcOrd="0" destOrd="0" parTransId="{AF9A46B8-E440-487D-81D3-3A65228EF0D3}" sibTransId="{E8EA0191-D6AA-4606-B419-F2C4EDFE4F97}"/>
    <dgm:cxn modelId="{EE6CD22B-8161-4757-82CD-DE25225D1D1B}" type="presOf" srcId="{C3B80A9A-A4AD-4925-9630-E4D6CCC57D31}" destId="{993C8C1C-8531-460D-B0E4-BA0A1CC35C51}" srcOrd="1" destOrd="0" presId="urn:microsoft.com/office/officeart/2005/8/layout/hierarchy2"/>
    <dgm:cxn modelId="{3D6DE033-E6D2-4BE5-8EBF-95CAC8BABBA8}" srcId="{50529D5C-D572-46E1-9116-6CEF50FEB35D}" destId="{1E5918C0-9CF2-405E-B27D-FE24BBD062A5}" srcOrd="0" destOrd="0" parTransId="{905488F3-2DC8-4E69-AED4-66913B641D94}" sibTransId="{F77996CB-F17E-42D2-9E5F-91A62B74D09A}"/>
    <dgm:cxn modelId="{8332A9B7-88DB-4180-8E37-FE410D1DF8AC}" type="presOf" srcId="{8465066D-12AD-4F67-A399-DFE14791CCC7}" destId="{1C946B97-5F2F-4BD3-89CE-5D96B6271D5C}" srcOrd="0" destOrd="0" presId="urn:microsoft.com/office/officeart/2005/8/layout/hierarchy2"/>
    <dgm:cxn modelId="{3C879732-6FE1-4BC6-A9C1-C618B55B68DA}" type="presOf" srcId="{2C60D4B2-C72B-4EF6-A3E9-6F30194BD40F}" destId="{2A739536-564D-4268-A7FA-3BEB9345A109}" srcOrd="1" destOrd="0" presId="urn:microsoft.com/office/officeart/2005/8/layout/hierarchy2"/>
    <dgm:cxn modelId="{AB328F82-AA2D-4BFE-93EE-D55D0BA2D1A7}" type="presOf" srcId="{DE055455-0E8B-4F2B-AE7E-9743522859E0}" destId="{BD9EC47A-5D18-4DD6-BAA5-632C90639431}" srcOrd="0" destOrd="0" presId="urn:microsoft.com/office/officeart/2005/8/layout/hierarchy2"/>
    <dgm:cxn modelId="{FE9DD059-A2EA-4C89-95DC-8DD7D4B99CF0}" type="presParOf" srcId="{51373A2C-07F7-4F63-9747-FF5F27F9F74A}" destId="{4DD2FF31-32A0-4E3B-B913-ACFD5C127521}" srcOrd="0" destOrd="0" presId="urn:microsoft.com/office/officeart/2005/8/layout/hierarchy2"/>
    <dgm:cxn modelId="{4981A94B-D4D4-4A2B-8DD6-D9B193A833D7}" type="presParOf" srcId="{4DD2FF31-32A0-4E3B-B913-ACFD5C127521}" destId="{615CF9E4-2C01-49F6-9DF3-7E8CF090192D}" srcOrd="0" destOrd="0" presId="urn:microsoft.com/office/officeart/2005/8/layout/hierarchy2"/>
    <dgm:cxn modelId="{E3B19BDA-D410-40D0-97B1-F563A247274C}" type="presParOf" srcId="{4DD2FF31-32A0-4E3B-B913-ACFD5C127521}" destId="{B7FD001D-9878-41AC-8071-988C332FA761}" srcOrd="1" destOrd="0" presId="urn:microsoft.com/office/officeart/2005/8/layout/hierarchy2"/>
    <dgm:cxn modelId="{76A7DD78-6970-4AA4-8A9D-7457F8C0BD33}" type="presParOf" srcId="{B7FD001D-9878-41AC-8071-988C332FA761}" destId="{5714188A-F791-47DC-85F0-18B81BADED87}" srcOrd="0" destOrd="0" presId="urn:microsoft.com/office/officeart/2005/8/layout/hierarchy2"/>
    <dgm:cxn modelId="{81DF5609-A655-4F91-88FB-1C620C0DE95D}" type="presParOf" srcId="{5714188A-F791-47DC-85F0-18B81BADED87}" destId="{8F9EF698-B2D3-481B-AD2F-4850752918B8}" srcOrd="0" destOrd="0" presId="urn:microsoft.com/office/officeart/2005/8/layout/hierarchy2"/>
    <dgm:cxn modelId="{5A5A3E7A-6D1A-4321-BD3D-1C9A97E756F0}" type="presParOf" srcId="{B7FD001D-9878-41AC-8071-988C332FA761}" destId="{CFBDDF95-8AB6-408D-8292-44B6BB2A424D}" srcOrd="1" destOrd="0" presId="urn:microsoft.com/office/officeart/2005/8/layout/hierarchy2"/>
    <dgm:cxn modelId="{AB9B1E83-BF82-4785-98E3-F3CD5A7F3E65}" type="presParOf" srcId="{CFBDDF95-8AB6-408D-8292-44B6BB2A424D}" destId="{C1EE2DDE-68CC-4266-991F-90CEA9977386}" srcOrd="0" destOrd="0" presId="urn:microsoft.com/office/officeart/2005/8/layout/hierarchy2"/>
    <dgm:cxn modelId="{8CDDDEC1-8AFE-4E74-8B2D-884FB9373BB1}" type="presParOf" srcId="{CFBDDF95-8AB6-408D-8292-44B6BB2A424D}" destId="{44E87670-FA63-4A32-ACE8-103BC4528B7C}" srcOrd="1" destOrd="0" presId="urn:microsoft.com/office/officeart/2005/8/layout/hierarchy2"/>
    <dgm:cxn modelId="{0B1B7A29-95D2-4212-9CAE-66B1C36DA6C5}" type="presParOf" srcId="{44E87670-FA63-4A32-ACE8-103BC4528B7C}" destId="{7B984B17-1885-4318-9AAB-EFE53C95E900}" srcOrd="0" destOrd="0" presId="urn:microsoft.com/office/officeart/2005/8/layout/hierarchy2"/>
    <dgm:cxn modelId="{BE4AC36D-42D1-4FD1-B56E-95DA4B2969CB}" type="presParOf" srcId="{7B984B17-1885-4318-9AAB-EFE53C95E900}" destId="{A13717F9-F1ED-4033-9B8C-170ED575482E}" srcOrd="0" destOrd="0" presId="urn:microsoft.com/office/officeart/2005/8/layout/hierarchy2"/>
    <dgm:cxn modelId="{602D71A4-CD78-40AD-BEBE-B575D9A88E69}" type="presParOf" srcId="{44E87670-FA63-4A32-ACE8-103BC4528B7C}" destId="{99A6B6D7-2E09-41BF-BD36-B7CFD5503332}" srcOrd="1" destOrd="0" presId="urn:microsoft.com/office/officeart/2005/8/layout/hierarchy2"/>
    <dgm:cxn modelId="{4AF9EBC4-12B3-4703-BC3C-146927D61F33}" type="presParOf" srcId="{99A6B6D7-2E09-41BF-BD36-B7CFD5503332}" destId="{175DCEDC-FC27-43CC-8BEE-FB4BF570C329}" srcOrd="0" destOrd="0" presId="urn:microsoft.com/office/officeart/2005/8/layout/hierarchy2"/>
    <dgm:cxn modelId="{1C686A18-74C9-4CDA-AEE1-A3536ADEEBAD}" type="presParOf" srcId="{99A6B6D7-2E09-41BF-BD36-B7CFD5503332}" destId="{9B9DAFDD-4CDC-437A-80D9-74F5FE642F69}" srcOrd="1" destOrd="0" presId="urn:microsoft.com/office/officeart/2005/8/layout/hierarchy2"/>
    <dgm:cxn modelId="{45945731-1056-4FFD-BD61-7076E3FA0E06}" type="presParOf" srcId="{9B9DAFDD-4CDC-437A-80D9-74F5FE642F69}" destId="{DD76B27A-E212-4A98-B4BB-C2DF34060179}" srcOrd="0" destOrd="0" presId="urn:microsoft.com/office/officeart/2005/8/layout/hierarchy2"/>
    <dgm:cxn modelId="{A37D2284-7F95-477E-8106-25E5563213B1}" type="presParOf" srcId="{DD76B27A-E212-4A98-B4BB-C2DF34060179}" destId="{0F31A084-5966-49CD-886F-515B45C8A238}" srcOrd="0" destOrd="0" presId="urn:microsoft.com/office/officeart/2005/8/layout/hierarchy2"/>
    <dgm:cxn modelId="{A05C4CE7-FCFA-4E45-9DD0-3C64FD1A102A}" type="presParOf" srcId="{9B9DAFDD-4CDC-437A-80D9-74F5FE642F69}" destId="{A287BA10-9E2C-48E2-ACFA-19EAA1298805}" srcOrd="1" destOrd="0" presId="urn:microsoft.com/office/officeart/2005/8/layout/hierarchy2"/>
    <dgm:cxn modelId="{6FC9B790-0961-4D8D-BAEC-F00973030D88}" type="presParOf" srcId="{A287BA10-9E2C-48E2-ACFA-19EAA1298805}" destId="{4813E003-A4CB-4DFC-8222-36762E8FE554}" srcOrd="0" destOrd="0" presId="urn:microsoft.com/office/officeart/2005/8/layout/hierarchy2"/>
    <dgm:cxn modelId="{8852AA33-F376-4446-89D3-93F6DB7E9453}" type="presParOf" srcId="{A287BA10-9E2C-48E2-ACFA-19EAA1298805}" destId="{0D467794-887B-4243-A47A-BB6045A39975}" srcOrd="1" destOrd="0" presId="urn:microsoft.com/office/officeart/2005/8/layout/hierarchy2"/>
    <dgm:cxn modelId="{6F6649C5-9FAC-4175-9828-43808A532882}" type="presParOf" srcId="{44E87670-FA63-4A32-ACE8-103BC4528B7C}" destId="{C625D017-CF74-43C5-8358-BAA02049166E}" srcOrd="2" destOrd="0" presId="urn:microsoft.com/office/officeart/2005/8/layout/hierarchy2"/>
    <dgm:cxn modelId="{019E4522-139C-43EE-8B4F-29BDFAAFCDBF}" type="presParOf" srcId="{C625D017-CF74-43C5-8358-BAA02049166E}" destId="{FCC51995-CAEE-42F4-9CB3-E07A36483240}" srcOrd="0" destOrd="0" presId="urn:microsoft.com/office/officeart/2005/8/layout/hierarchy2"/>
    <dgm:cxn modelId="{93B7065D-DA91-47F6-9A37-6849493895C8}" type="presParOf" srcId="{44E87670-FA63-4A32-ACE8-103BC4528B7C}" destId="{8D55F57F-F4F0-4369-A00A-B15F0327349F}" srcOrd="3" destOrd="0" presId="urn:microsoft.com/office/officeart/2005/8/layout/hierarchy2"/>
    <dgm:cxn modelId="{DF83E29C-753E-48EA-9920-4E415D286399}" type="presParOf" srcId="{8D55F57F-F4F0-4369-A00A-B15F0327349F}" destId="{7C60A315-25CF-4818-BB03-4ABFDB82BF28}" srcOrd="0" destOrd="0" presId="urn:microsoft.com/office/officeart/2005/8/layout/hierarchy2"/>
    <dgm:cxn modelId="{E436AA08-5042-45CA-A8A1-32F2D3A6319F}" type="presParOf" srcId="{8D55F57F-F4F0-4369-A00A-B15F0327349F}" destId="{74C6D3CA-DBC0-4A94-9F10-CF226B5DED9E}" srcOrd="1" destOrd="0" presId="urn:microsoft.com/office/officeart/2005/8/layout/hierarchy2"/>
    <dgm:cxn modelId="{B843E023-47C0-455E-B91C-8894ABA97DA3}" type="presParOf" srcId="{74C6D3CA-DBC0-4A94-9F10-CF226B5DED9E}" destId="{58241E46-E6EF-4EB9-88A5-CE56BFF89DEA}" srcOrd="0" destOrd="0" presId="urn:microsoft.com/office/officeart/2005/8/layout/hierarchy2"/>
    <dgm:cxn modelId="{9264680C-84FE-43AB-8286-B464888FE959}" type="presParOf" srcId="{58241E46-E6EF-4EB9-88A5-CE56BFF89DEA}" destId="{78AD529F-5D66-4257-9B31-550D3902013B}" srcOrd="0" destOrd="0" presId="urn:microsoft.com/office/officeart/2005/8/layout/hierarchy2"/>
    <dgm:cxn modelId="{2E2C2CB2-3F19-4444-818A-CFC8B1477884}" type="presParOf" srcId="{74C6D3CA-DBC0-4A94-9F10-CF226B5DED9E}" destId="{7E85BD43-5899-43C1-8BE2-250D554C5D8B}" srcOrd="1" destOrd="0" presId="urn:microsoft.com/office/officeart/2005/8/layout/hierarchy2"/>
    <dgm:cxn modelId="{E321E22C-E786-42B5-B2A4-31F097FCE40A}" type="presParOf" srcId="{7E85BD43-5899-43C1-8BE2-250D554C5D8B}" destId="{DF0BD2EC-1227-4DE0-A44D-7D4C838ECC0D}" srcOrd="0" destOrd="0" presId="urn:microsoft.com/office/officeart/2005/8/layout/hierarchy2"/>
    <dgm:cxn modelId="{5DC5E5C1-F8CA-4ED3-AF2A-55FB35180FF7}" type="presParOf" srcId="{7E85BD43-5899-43C1-8BE2-250D554C5D8B}" destId="{38F5B329-3BC1-4ABA-B448-07B87A6DCF1C}" srcOrd="1" destOrd="0" presId="urn:microsoft.com/office/officeart/2005/8/layout/hierarchy2"/>
    <dgm:cxn modelId="{61593A1A-16BF-44BD-B807-D651DEF2EB82}" type="presParOf" srcId="{44E87670-FA63-4A32-ACE8-103BC4528B7C}" destId="{AA664173-076C-4809-A079-E591A3987A87}" srcOrd="4" destOrd="0" presId="urn:microsoft.com/office/officeart/2005/8/layout/hierarchy2"/>
    <dgm:cxn modelId="{3FF2EB01-FAC4-4237-B950-AE7ED7E7146C}" type="presParOf" srcId="{AA664173-076C-4809-A079-E591A3987A87}" destId="{993C8C1C-8531-460D-B0E4-BA0A1CC35C51}" srcOrd="0" destOrd="0" presId="urn:microsoft.com/office/officeart/2005/8/layout/hierarchy2"/>
    <dgm:cxn modelId="{A71001B4-8EB8-400C-B05E-AF8A92BF9DB5}" type="presParOf" srcId="{44E87670-FA63-4A32-ACE8-103BC4528B7C}" destId="{D5446652-CFB8-4B0D-A83D-050B6595ED1F}" srcOrd="5" destOrd="0" presId="urn:microsoft.com/office/officeart/2005/8/layout/hierarchy2"/>
    <dgm:cxn modelId="{BFE31BFC-9313-4E8F-BD99-C2CD6F9D86B2}" type="presParOf" srcId="{D5446652-CFB8-4B0D-A83D-050B6595ED1F}" destId="{9EC46B09-9DA4-4ABD-8F7C-96BC6A681BD1}" srcOrd="0" destOrd="0" presId="urn:microsoft.com/office/officeart/2005/8/layout/hierarchy2"/>
    <dgm:cxn modelId="{A5B7F0DA-B89B-4523-BD09-63E48A44AAB9}" type="presParOf" srcId="{D5446652-CFB8-4B0D-A83D-050B6595ED1F}" destId="{B4FBABA8-3096-4737-B36F-C7EE4D22D8D8}" srcOrd="1" destOrd="0" presId="urn:microsoft.com/office/officeart/2005/8/layout/hierarchy2"/>
    <dgm:cxn modelId="{87383DA7-84C6-4A73-ACF6-F91D3B66CDBF}" type="presParOf" srcId="{B4FBABA8-3096-4737-B36F-C7EE4D22D8D8}" destId="{22B127B1-D15A-43B4-AB32-3FDFE2943548}" srcOrd="0" destOrd="0" presId="urn:microsoft.com/office/officeart/2005/8/layout/hierarchy2"/>
    <dgm:cxn modelId="{ADAC6FEE-5992-424C-A495-7897D548532A}" type="presParOf" srcId="{22B127B1-D15A-43B4-AB32-3FDFE2943548}" destId="{2A739536-564D-4268-A7FA-3BEB9345A109}" srcOrd="0" destOrd="0" presId="urn:microsoft.com/office/officeart/2005/8/layout/hierarchy2"/>
    <dgm:cxn modelId="{DA98D0A2-1ED3-446D-8951-DBAA1C725462}" type="presParOf" srcId="{B4FBABA8-3096-4737-B36F-C7EE4D22D8D8}" destId="{40CC602F-C9C9-4597-8B34-B1A05D6D3CCA}" srcOrd="1" destOrd="0" presId="urn:microsoft.com/office/officeart/2005/8/layout/hierarchy2"/>
    <dgm:cxn modelId="{986847EC-F839-4102-9E3E-D772E7D244B4}" type="presParOf" srcId="{40CC602F-C9C9-4597-8B34-B1A05D6D3CCA}" destId="{08D3C1D4-C66E-46E0-A493-400DC570DC9F}" srcOrd="0" destOrd="0" presId="urn:microsoft.com/office/officeart/2005/8/layout/hierarchy2"/>
    <dgm:cxn modelId="{A246DB3C-D669-4459-995B-2E82FBA95729}" type="presParOf" srcId="{40CC602F-C9C9-4597-8B34-B1A05D6D3CCA}" destId="{E9E06D7B-1ED0-4F1D-9586-300356E5CEAD}" srcOrd="1" destOrd="0" presId="urn:microsoft.com/office/officeart/2005/8/layout/hierarchy2"/>
    <dgm:cxn modelId="{AD0B20C5-5ECE-4728-970A-E0E593710DB0}" type="presParOf" srcId="{44E87670-FA63-4A32-ACE8-103BC4528B7C}" destId="{99039034-9D69-4F95-B052-ED153484B441}" srcOrd="6" destOrd="0" presId="urn:microsoft.com/office/officeart/2005/8/layout/hierarchy2"/>
    <dgm:cxn modelId="{5E65C9A2-8F72-4AB1-B93F-F7890D1AA9CF}" type="presParOf" srcId="{99039034-9D69-4F95-B052-ED153484B441}" destId="{1B7CD4DE-EEB4-4209-B830-1C0E6B335B00}" srcOrd="0" destOrd="0" presId="urn:microsoft.com/office/officeart/2005/8/layout/hierarchy2"/>
    <dgm:cxn modelId="{B2B6B9AC-D1C8-481E-BC10-1E2A686B2F57}" type="presParOf" srcId="{44E87670-FA63-4A32-ACE8-103BC4528B7C}" destId="{3BC3546A-6529-4BC1-8BFC-E90F9C5297C9}" srcOrd="7" destOrd="0" presId="urn:microsoft.com/office/officeart/2005/8/layout/hierarchy2"/>
    <dgm:cxn modelId="{25B5B38D-B014-4A9A-BB59-80909072AF04}" type="presParOf" srcId="{3BC3546A-6529-4BC1-8BFC-E90F9C5297C9}" destId="{BD9EC47A-5D18-4DD6-BAA5-632C90639431}" srcOrd="0" destOrd="0" presId="urn:microsoft.com/office/officeart/2005/8/layout/hierarchy2"/>
    <dgm:cxn modelId="{0EFDC217-0665-4D67-9CB5-0210FD82A0EC}" type="presParOf" srcId="{3BC3546A-6529-4BC1-8BFC-E90F9C5297C9}" destId="{C2B13CD2-0BA7-4285-8A6E-D49BFC274F6E}" srcOrd="1" destOrd="0" presId="urn:microsoft.com/office/officeart/2005/8/layout/hierarchy2"/>
    <dgm:cxn modelId="{DB5F1E0C-85CE-451C-A121-0CD69C75BECE}" type="presParOf" srcId="{C2B13CD2-0BA7-4285-8A6E-D49BFC274F6E}" destId="{88325120-E376-4D68-AC2B-54AECCE7D0AB}" srcOrd="0" destOrd="0" presId="urn:microsoft.com/office/officeart/2005/8/layout/hierarchy2"/>
    <dgm:cxn modelId="{8E3726FE-703E-4BB2-A403-46AFB92C1BB5}" type="presParOf" srcId="{88325120-E376-4D68-AC2B-54AECCE7D0AB}" destId="{A311C53A-B993-4B6D-9FE7-6708D691CAD1}" srcOrd="0" destOrd="0" presId="urn:microsoft.com/office/officeart/2005/8/layout/hierarchy2"/>
    <dgm:cxn modelId="{1AB59B81-F529-4139-A0EF-F36D15404FC8}" type="presParOf" srcId="{C2B13CD2-0BA7-4285-8A6E-D49BFC274F6E}" destId="{C178A069-1A67-4578-9E88-30BDC1A753C9}" srcOrd="1" destOrd="0" presId="urn:microsoft.com/office/officeart/2005/8/layout/hierarchy2"/>
    <dgm:cxn modelId="{4A457490-5D39-4E64-94AA-58DF8F43B88F}" type="presParOf" srcId="{C178A069-1A67-4578-9E88-30BDC1A753C9}" destId="{0EC39586-9F3B-4A59-8432-D4252417A33F}" srcOrd="0" destOrd="0" presId="urn:microsoft.com/office/officeart/2005/8/layout/hierarchy2"/>
    <dgm:cxn modelId="{0E0DED8F-3E05-4B65-B52F-3B762DAF10A0}" type="presParOf" srcId="{C178A069-1A67-4578-9E88-30BDC1A753C9}" destId="{DEFDD707-46B6-4DE5-95A9-1D407EF6B58C}" srcOrd="1" destOrd="0" presId="urn:microsoft.com/office/officeart/2005/8/layout/hierarchy2"/>
    <dgm:cxn modelId="{EC37EC46-EBAF-45DF-95D0-0F879FF2E2AE}" type="presParOf" srcId="{B7FD001D-9878-41AC-8071-988C332FA761}" destId="{1CC18D3B-CBE5-45FD-B6A4-8FBA7A6FD679}" srcOrd="2" destOrd="0" presId="urn:microsoft.com/office/officeart/2005/8/layout/hierarchy2"/>
    <dgm:cxn modelId="{02A0BD20-E4A1-4249-9D3B-B16D9ACC9503}" type="presParOf" srcId="{1CC18D3B-CBE5-45FD-B6A4-8FBA7A6FD679}" destId="{AFC26697-8FB8-4B97-A157-3EADFF54AC60}" srcOrd="0" destOrd="0" presId="urn:microsoft.com/office/officeart/2005/8/layout/hierarchy2"/>
    <dgm:cxn modelId="{81999F56-4F41-4809-935F-10FB7A34B813}" type="presParOf" srcId="{B7FD001D-9878-41AC-8071-988C332FA761}" destId="{66619406-5EC7-4A6B-8157-C0A325269808}" srcOrd="3" destOrd="0" presId="urn:microsoft.com/office/officeart/2005/8/layout/hierarchy2"/>
    <dgm:cxn modelId="{172B1261-1FAA-4EEC-AA72-DABE3D14C2A4}" type="presParOf" srcId="{66619406-5EC7-4A6B-8157-C0A325269808}" destId="{CD6887C1-C030-4454-88A0-D6D01A0E04D5}" srcOrd="0" destOrd="0" presId="urn:microsoft.com/office/officeart/2005/8/layout/hierarchy2"/>
    <dgm:cxn modelId="{9A5AEB34-91FC-437A-A1A6-E37B9F316BE3}" type="presParOf" srcId="{66619406-5EC7-4A6B-8157-C0A325269808}" destId="{5AA94418-0E61-4EBB-98B5-5B627B44CCED}" srcOrd="1" destOrd="0" presId="urn:microsoft.com/office/officeart/2005/8/layout/hierarchy2"/>
    <dgm:cxn modelId="{EFBE5448-4757-4941-BFFE-B1F77143E06D}" type="presParOf" srcId="{5AA94418-0E61-4EBB-98B5-5B627B44CCED}" destId="{0DE74175-C510-4ED5-A9BF-CA7B0FD6A96E}" srcOrd="0" destOrd="0" presId="urn:microsoft.com/office/officeart/2005/8/layout/hierarchy2"/>
    <dgm:cxn modelId="{DBE2E59A-6EBA-4909-8884-40826A3B204C}" type="presParOf" srcId="{0DE74175-C510-4ED5-A9BF-CA7B0FD6A96E}" destId="{D9B58AA0-6669-4B66-8DDD-CF2CFBF1DF76}" srcOrd="0" destOrd="0" presId="urn:microsoft.com/office/officeart/2005/8/layout/hierarchy2"/>
    <dgm:cxn modelId="{B27BA101-6B3C-4006-813A-FAFF1A671001}" type="presParOf" srcId="{5AA94418-0E61-4EBB-98B5-5B627B44CCED}" destId="{06D20588-AA05-4BBC-992F-23D00C48A283}" srcOrd="1" destOrd="0" presId="urn:microsoft.com/office/officeart/2005/8/layout/hierarchy2"/>
    <dgm:cxn modelId="{820355B8-1684-48EC-9BA3-4FE34A6BE1E3}" type="presParOf" srcId="{06D20588-AA05-4BBC-992F-23D00C48A283}" destId="{9DC65D11-3192-4598-9C29-25DA4B60F7E4}" srcOrd="0" destOrd="0" presId="urn:microsoft.com/office/officeart/2005/8/layout/hierarchy2"/>
    <dgm:cxn modelId="{2BDACA5D-F0AD-4821-B4C8-22E0A72E9393}" type="presParOf" srcId="{06D20588-AA05-4BBC-992F-23D00C48A283}" destId="{9F3976C9-CA69-41BE-9343-A0F2D4A90E11}" srcOrd="1" destOrd="0" presId="urn:microsoft.com/office/officeart/2005/8/layout/hierarchy2"/>
    <dgm:cxn modelId="{9A11CD92-33AB-4142-869D-BA6479382908}" type="presParOf" srcId="{5AA94418-0E61-4EBB-98B5-5B627B44CCED}" destId="{99DB5B80-1A7F-4CF5-9EA8-8D132987E5A6}" srcOrd="2" destOrd="0" presId="urn:microsoft.com/office/officeart/2005/8/layout/hierarchy2"/>
    <dgm:cxn modelId="{2017354E-B077-4A90-92A1-51FA0B99B84B}" type="presParOf" srcId="{99DB5B80-1A7F-4CF5-9EA8-8D132987E5A6}" destId="{212B13C9-FC77-4CF0-AED7-1427DDA1BF27}" srcOrd="0" destOrd="0" presId="urn:microsoft.com/office/officeart/2005/8/layout/hierarchy2"/>
    <dgm:cxn modelId="{30BB10BF-D0A3-4094-8B26-746B6C6808CD}" type="presParOf" srcId="{5AA94418-0E61-4EBB-98B5-5B627B44CCED}" destId="{918ACD65-9E42-4D90-9116-912CE98B6560}" srcOrd="3" destOrd="0" presId="urn:microsoft.com/office/officeart/2005/8/layout/hierarchy2"/>
    <dgm:cxn modelId="{CF6F4D96-9C20-4F5B-A45D-62A2B2BFBC9D}" type="presParOf" srcId="{918ACD65-9E42-4D90-9116-912CE98B6560}" destId="{C9143859-E409-492E-B323-A71ABB8CEA4D}" srcOrd="0" destOrd="0" presId="urn:microsoft.com/office/officeart/2005/8/layout/hierarchy2"/>
    <dgm:cxn modelId="{990A9087-B19D-4559-B68E-99C49E89CABB}" type="presParOf" srcId="{918ACD65-9E42-4D90-9116-912CE98B6560}" destId="{FF8A9C16-CE8B-43A3-BE51-EE553A9937A8}" srcOrd="1" destOrd="0" presId="urn:microsoft.com/office/officeart/2005/8/layout/hierarchy2"/>
    <dgm:cxn modelId="{9DE66F7A-E100-4045-9BBC-FE5BACDE0E38}" type="presParOf" srcId="{B7FD001D-9878-41AC-8071-988C332FA761}" destId="{375E31AC-723E-48B9-807B-4EF547908812}" srcOrd="4" destOrd="0" presId="urn:microsoft.com/office/officeart/2005/8/layout/hierarchy2"/>
    <dgm:cxn modelId="{B36356C0-3A63-4300-AA26-5E58A6E6C918}" type="presParOf" srcId="{375E31AC-723E-48B9-807B-4EF547908812}" destId="{49787313-6004-457D-98F9-FE3F44FA6243}" srcOrd="0" destOrd="0" presId="urn:microsoft.com/office/officeart/2005/8/layout/hierarchy2"/>
    <dgm:cxn modelId="{551454E0-F8EE-45F3-8A49-FCC12AB3DD78}" type="presParOf" srcId="{B7FD001D-9878-41AC-8071-988C332FA761}" destId="{59DAB0EF-A51C-415C-9D72-33C6533278EE}" srcOrd="5" destOrd="0" presId="urn:microsoft.com/office/officeart/2005/8/layout/hierarchy2"/>
    <dgm:cxn modelId="{5A465B9E-ECCA-4EAC-8C23-7FD86CA45FB0}" type="presParOf" srcId="{59DAB0EF-A51C-415C-9D72-33C6533278EE}" destId="{FEB78CC3-C8CE-4824-A1AB-EC0DE6C683EC}" srcOrd="0" destOrd="0" presId="urn:microsoft.com/office/officeart/2005/8/layout/hierarchy2"/>
    <dgm:cxn modelId="{D94ED7BD-F051-4541-84DD-35BEA8ED7455}" type="presParOf" srcId="{59DAB0EF-A51C-415C-9D72-33C6533278EE}" destId="{1DBD3276-61D9-4BC4-A47A-2D8159DA675B}" srcOrd="1" destOrd="0" presId="urn:microsoft.com/office/officeart/2005/8/layout/hierarchy2"/>
    <dgm:cxn modelId="{DF714082-4A2D-4DA9-92B6-209CF9B7EB52}" type="presParOf" srcId="{1DBD3276-61D9-4BC4-A47A-2D8159DA675B}" destId="{2C9A29E0-3423-4B54-8713-0A580B30A6AB}" srcOrd="0" destOrd="0" presId="urn:microsoft.com/office/officeart/2005/8/layout/hierarchy2"/>
    <dgm:cxn modelId="{B02CA6C6-3E21-43C9-AE48-486A132F9EF3}" type="presParOf" srcId="{2C9A29E0-3423-4B54-8713-0A580B30A6AB}" destId="{4870A664-9B6C-418D-A773-E32B16C0F624}" srcOrd="0" destOrd="0" presId="urn:microsoft.com/office/officeart/2005/8/layout/hierarchy2"/>
    <dgm:cxn modelId="{0C51CEB4-508B-4811-BA3A-73B08FC64A8C}" type="presParOf" srcId="{1DBD3276-61D9-4BC4-A47A-2D8159DA675B}" destId="{7FC82F68-3819-438F-BD23-2F335839AF47}" srcOrd="1" destOrd="0" presId="urn:microsoft.com/office/officeart/2005/8/layout/hierarchy2"/>
    <dgm:cxn modelId="{7988806C-06AE-41FB-AE38-7B4011AC3D36}" type="presParOf" srcId="{7FC82F68-3819-438F-BD23-2F335839AF47}" destId="{D6FE0969-3F00-4CEC-8AFA-E7EB1BE62C86}" srcOrd="0" destOrd="0" presId="urn:microsoft.com/office/officeart/2005/8/layout/hierarchy2"/>
    <dgm:cxn modelId="{A413CDFB-BB80-4186-9D36-C310F1622C87}" type="presParOf" srcId="{7FC82F68-3819-438F-BD23-2F335839AF47}" destId="{5EE56E3C-47D4-45A7-933B-B0809A361462}" srcOrd="1" destOrd="0" presId="urn:microsoft.com/office/officeart/2005/8/layout/hierarchy2"/>
    <dgm:cxn modelId="{F1E8E138-943D-4A15-9C6E-BD09FA3CAD7C}" type="presParOf" srcId="{1DBD3276-61D9-4BC4-A47A-2D8159DA675B}" destId="{1C946B97-5F2F-4BD3-89CE-5D96B6271D5C}" srcOrd="2" destOrd="0" presId="urn:microsoft.com/office/officeart/2005/8/layout/hierarchy2"/>
    <dgm:cxn modelId="{D2ACEF54-C2F6-43A8-97F1-C7E773D5508E}" type="presParOf" srcId="{1C946B97-5F2F-4BD3-89CE-5D96B6271D5C}" destId="{9FEC08BF-52C9-4089-AC5C-C513A75170A2}" srcOrd="0" destOrd="0" presId="urn:microsoft.com/office/officeart/2005/8/layout/hierarchy2"/>
    <dgm:cxn modelId="{697D6CA8-FD33-43C4-A1EE-A7D5210220C2}" type="presParOf" srcId="{1DBD3276-61D9-4BC4-A47A-2D8159DA675B}" destId="{F981E84D-DF8D-468F-B80E-1DF2DCAC3C9D}" srcOrd="3" destOrd="0" presId="urn:microsoft.com/office/officeart/2005/8/layout/hierarchy2"/>
    <dgm:cxn modelId="{83CDC85C-CBCF-4DCA-B489-F96850224C90}" type="presParOf" srcId="{F981E84D-DF8D-468F-B80E-1DF2DCAC3C9D}" destId="{B149AEC1-300A-4C3A-B3A5-1E6FD39A26E1}" srcOrd="0" destOrd="0" presId="urn:microsoft.com/office/officeart/2005/8/layout/hierarchy2"/>
    <dgm:cxn modelId="{F4356416-474E-4242-B875-DD6CE717CC1D}" type="presParOf" srcId="{F981E84D-DF8D-468F-B80E-1DF2DCAC3C9D}" destId="{9EA0814E-1C74-4067-98D2-BFCF350D0161}" srcOrd="1" destOrd="0" presId="urn:microsoft.com/office/officeart/2005/8/layout/hierarchy2"/>
    <dgm:cxn modelId="{BE16FDB8-319A-41A0-B5EB-88A1D83EE006}" type="presParOf" srcId="{1DBD3276-61D9-4BC4-A47A-2D8159DA675B}" destId="{1B6728CB-587D-4509-BFFA-1187F2F4887E}" srcOrd="4" destOrd="0" presId="urn:microsoft.com/office/officeart/2005/8/layout/hierarchy2"/>
    <dgm:cxn modelId="{7A03723F-7374-43A3-B21A-930366488154}" type="presParOf" srcId="{1B6728CB-587D-4509-BFFA-1187F2F4887E}" destId="{BDC94756-6AD1-4E71-91D0-4F7508382042}" srcOrd="0" destOrd="0" presId="urn:microsoft.com/office/officeart/2005/8/layout/hierarchy2"/>
    <dgm:cxn modelId="{F1881965-3BA5-4EA2-B2FE-9D98D6D9B7F5}" type="presParOf" srcId="{1DBD3276-61D9-4BC4-A47A-2D8159DA675B}" destId="{9D19F901-CA30-49A5-B1A6-17664F1BC741}" srcOrd="5" destOrd="0" presId="urn:microsoft.com/office/officeart/2005/8/layout/hierarchy2"/>
    <dgm:cxn modelId="{645C2547-5213-4F41-AA8D-B43149554128}" type="presParOf" srcId="{9D19F901-CA30-49A5-B1A6-17664F1BC741}" destId="{7526ACC4-A8B8-4BD3-B0C5-418A989266C7}" srcOrd="0" destOrd="0" presId="urn:microsoft.com/office/officeart/2005/8/layout/hierarchy2"/>
    <dgm:cxn modelId="{64836784-559B-4CE9-B6C1-1920BE32E479}" type="presParOf" srcId="{9D19F901-CA30-49A5-B1A6-17664F1BC741}" destId="{C1AA656D-8972-4B8D-8E41-42030A8EBD3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627929D-7DDD-4D21-871B-6173A0C382B0}" type="datetimeFigureOut">
              <a:rPr lang="en-US" smtClean="0"/>
              <a:pPr/>
              <a:t>5/17/2013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361B9BA-BB40-48C2-893F-6C51F77D84AC}" type="slidenum">
              <a:rPr lang="en-US" smtClean="0"/>
              <a:pPr/>
              <a:t>‹#›</a:t>
            </a:fld>
            <a:endParaRPr lang="en-US"/>
          </a:p>
        </p:txBody>
      </p:sp>
    </p:spTree>
    <p:extLst>
      <p:ext uri="{BB962C8B-B14F-4D97-AF65-F5344CB8AC3E}">
        <p14:creationId xmlns:p14="http://schemas.microsoft.com/office/powerpoint/2010/main" val="42427077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0435CB-60D7-4DD5-BC19-F12E3A836642}" type="datetimeFigureOut">
              <a:rPr lang="en-US" smtClean="0"/>
              <a:pPr/>
              <a:t>5/17/2013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E7BC0-89CA-497F-A8D7-EB638B7D546D}" type="slidenum">
              <a:rPr lang="en-US" smtClean="0"/>
              <a:pPr/>
              <a:t>‹#›</a:t>
            </a:fld>
            <a:endParaRPr lang="en-US"/>
          </a:p>
        </p:txBody>
      </p:sp>
    </p:spTree>
    <p:extLst>
      <p:ext uri="{BB962C8B-B14F-4D97-AF65-F5344CB8AC3E}">
        <p14:creationId xmlns:p14="http://schemas.microsoft.com/office/powerpoint/2010/main" val="1162021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26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2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a:t>
            </a:fld>
            <a:endParaRPr lang="en-US"/>
          </a:p>
        </p:txBody>
      </p:sp>
    </p:spTree>
    <p:extLst>
      <p:ext uri="{BB962C8B-B14F-4D97-AF65-F5344CB8AC3E}">
        <p14:creationId xmlns:p14="http://schemas.microsoft.com/office/powerpoint/2010/main" val="3920624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681002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458265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544463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995556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288174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814365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319277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AutoNum type="arabicPeriod"/>
            </a:pPr>
            <a:r>
              <a:rPr lang="en-US" b="0" baseline="0" dirty="0" err="1" smtClean="0"/>
              <a:t>Jawaban</a:t>
            </a:r>
            <a:r>
              <a:rPr lang="en-US" b="0" baseline="0" dirty="0" smtClean="0"/>
              <a:t> E =&gt; </a:t>
            </a:r>
            <a:r>
              <a:rPr lang="en-US" b="0" baseline="0" dirty="0" err="1" smtClean="0"/>
              <a:t>Qd</a:t>
            </a:r>
            <a:r>
              <a:rPr lang="en-US" b="0" baseline="0" dirty="0" smtClean="0"/>
              <a:t> = Qs</a:t>
            </a:r>
          </a:p>
          <a:p>
            <a:pPr marL="1143000" lvl="2" indent="-228600">
              <a:buNone/>
            </a:pPr>
            <a:r>
              <a:rPr lang="en-US" b="0" baseline="0" dirty="0" smtClean="0"/>
              <a:t>	</a:t>
            </a:r>
            <a:r>
              <a:rPr lang="en-US" b="0" baseline="0" dirty="0" err="1" smtClean="0"/>
              <a:t>Qd</a:t>
            </a:r>
            <a:r>
              <a:rPr lang="en-US" b="0" baseline="0" dirty="0" smtClean="0"/>
              <a:t> = Qs</a:t>
            </a:r>
          </a:p>
          <a:p>
            <a:pPr marL="1143000" lvl="2" indent="-228600">
              <a:buNone/>
            </a:pPr>
            <a:r>
              <a:rPr lang="en-US" b="0" baseline="0" dirty="0" smtClean="0"/>
              <a:t>15 – P = 7 + 3P</a:t>
            </a:r>
          </a:p>
          <a:p>
            <a:pPr marL="1143000" lvl="2" indent="-228600">
              <a:buNone/>
            </a:pPr>
            <a:r>
              <a:rPr lang="en-US" b="0" baseline="0" dirty="0" smtClean="0"/>
              <a:t>     4P = 8</a:t>
            </a:r>
          </a:p>
          <a:p>
            <a:pPr marL="1143000" lvl="2" indent="-228600">
              <a:buNone/>
            </a:pPr>
            <a:r>
              <a:rPr lang="en-US" b="0" baseline="0" dirty="0" smtClean="0"/>
              <a:t>       p = 2  		=&gt;	</a:t>
            </a:r>
            <a:r>
              <a:rPr lang="en-US" b="0" baseline="0" dirty="0" err="1" smtClean="0"/>
              <a:t>Qd</a:t>
            </a:r>
            <a:r>
              <a:rPr lang="en-US" b="0" baseline="0" dirty="0" smtClean="0"/>
              <a:t> = 15 – P =&gt; 15 – 2 = 13	 	</a:t>
            </a:r>
          </a:p>
          <a:p>
            <a:pPr marL="228600" indent="-228600">
              <a:buAutoNum type="arabicPeriod"/>
            </a:pPr>
            <a:r>
              <a:rPr lang="en-US" b="0" baseline="0" dirty="0" err="1" smtClean="0"/>
              <a:t>Jawaban</a:t>
            </a:r>
            <a:r>
              <a:rPr lang="en-US" b="0" baseline="0" dirty="0" smtClean="0"/>
              <a:t> C =&gt; ((2600 – 2000) / (1200 – 1000)) x (1000 / 2000) = (600/200) X (1/2) = 3/2 =&gt; </a:t>
            </a:r>
            <a:r>
              <a:rPr lang="en-US" b="0" baseline="0" dirty="0" err="1" smtClean="0"/>
              <a:t>elastis</a:t>
            </a:r>
            <a:r>
              <a:rPr lang="en-US" b="0" baseline="0" dirty="0" smtClean="0"/>
              <a:t> </a:t>
            </a:r>
            <a:r>
              <a:rPr lang="en-US" b="0" baseline="0" dirty="0" err="1" smtClean="0"/>
              <a:t>karena</a:t>
            </a:r>
            <a:r>
              <a:rPr lang="en-US" b="0" baseline="0" dirty="0" smtClean="0"/>
              <a:t> E&gt;1</a:t>
            </a:r>
          </a:p>
          <a:p>
            <a:pPr marL="228600" indent="-228600">
              <a:buAutoNum type="arabicPeriod"/>
            </a:pPr>
            <a:r>
              <a:rPr lang="en-US" b="0" baseline="0" dirty="0" err="1" smtClean="0"/>
              <a:t>Jawaban</a:t>
            </a:r>
            <a:r>
              <a:rPr lang="en-US" b="0" baseline="0" dirty="0" smtClean="0"/>
              <a:t> B =&gt; </a:t>
            </a:r>
            <a:r>
              <a:rPr lang="en-US" b="0" baseline="0" dirty="0" err="1" smtClean="0"/>
              <a:t>barang</a:t>
            </a:r>
            <a:r>
              <a:rPr lang="en-US" b="0" baseline="0" dirty="0" smtClean="0"/>
              <a:t> </a:t>
            </a:r>
            <a:r>
              <a:rPr lang="en-US" b="0" baseline="0" dirty="0" err="1" smtClean="0"/>
              <a:t>komplementer</a:t>
            </a:r>
            <a:r>
              <a:rPr lang="en-US" b="0" baseline="0" dirty="0" smtClean="0"/>
              <a:t> </a:t>
            </a:r>
            <a:r>
              <a:rPr lang="en-US" b="0" baseline="0" dirty="0" err="1" smtClean="0"/>
              <a:t>merupakan</a:t>
            </a:r>
            <a:r>
              <a:rPr lang="en-US" b="0" baseline="0" dirty="0" smtClean="0"/>
              <a:t> </a:t>
            </a:r>
            <a:r>
              <a:rPr lang="en-US" b="0" baseline="0" dirty="0" err="1" smtClean="0"/>
              <a:t>barang</a:t>
            </a:r>
            <a:r>
              <a:rPr lang="en-US" b="0" baseline="0" dirty="0" smtClean="0"/>
              <a:t> yang </a:t>
            </a:r>
            <a:r>
              <a:rPr lang="en-US" b="0" baseline="0" dirty="0" err="1" smtClean="0"/>
              <a:t>saling</a:t>
            </a:r>
            <a:r>
              <a:rPr lang="en-US" b="0" baseline="0" dirty="0" smtClean="0"/>
              <a:t> </a:t>
            </a:r>
            <a:r>
              <a:rPr lang="en-US" b="0" baseline="0" dirty="0" err="1" smtClean="0"/>
              <a:t>melengkapi</a:t>
            </a:r>
            <a:r>
              <a:rPr lang="en-US" b="0" baseline="0" dirty="0" smtClean="0"/>
              <a:t>, </a:t>
            </a:r>
            <a:r>
              <a:rPr lang="en-US" b="0" baseline="0" dirty="0" err="1" smtClean="0"/>
              <a:t>apabila</a:t>
            </a:r>
            <a:r>
              <a:rPr lang="en-US" b="0" baseline="0" dirty="0" smtClean="0"/>
              <a:t> </a:t>
            </a:r>
            <a:r>
              <a:rPr lang="en-US" b="0" baseline="0" dirty="0" err="1" smtClean="0"/>
              <a:t>harganya</a:t>
            </a:r>
            <a:r>
              <a:rPr lang="en-US" b="0" baseline="0" dirty="0" smtClean="0"/>
              <a:t> </a:t>
            </a:r>
            <a:r>
              <a:rPr lang="en-US" b="0" baseline="0" dirty="0" err="1" smtClean="0"/>
              <a:t>naik</a:t>
            </a:r>
            <a:r>
              <a:rPr lang="en-US" b="0" baseline="0" dirty="0" smtClean="0"/>
              <a:t>, </a:t>
            </a:r>
            <a:r>
              <a:rPr lang="en-US" b="0" baseline="0" dirty="0" err="1" smtClean="0"/>
              <a:t>maka</a:t>
            </a:r>
            <a:r>
              <a:rPr lang="en-US" b="0" baseline="0" dirty="0" smtClean="0"/>
              <a:t> </a:t>
            </a:r>
            <a:r>
              <a:rPr lang="en-US" b="0" baseline="0" dirty="0" err="1" smtClean="0"/>
              <a:t>barang</a:t>
            </a:r>
            <a:r>
              <a:rPr lang="en-US" b="0" baseline="0" dirty="0" smtClean="0"/>
              <a:t> x </a:t>
            </a:r>
            <a:r>
              <a:rPr lang="en-US" b="0" baseline="0" dirty="0" err="1" smtClean="0"/>
              <a:t>juga</a:t>
            </a:r>
            <a:r>
              <a:rPr lang="en-US" b="0" baseline="0" dirty="0" smtClean="0"/>
              <a:t> </a:t>
            </a:r>
            <a:r>
              <a:rPr lang="en-US" b="0" baseline="0" dirty="0" err="1" smtClean="0"/>
              <a:t>ikutan</a:t>
            </a:r>
            <a:r>
              <a:rPr lang="en-US" b="0" baseline="0" dirty="0" smtClean="0"/>
              <a:t> </a:t>
            </a:r>
            <a:r>
              <a:rPr lang="en-US" b="0" baseline="0" dirty="0" err="1" smtClean="0"/>
              <a:t>turun</a:t>
            </a:r>
            <a:r>
              <a:rPr lang="en-US" b="0" baseline="0" dirty="0" smtClean="0"/>
              <a:t> </a:t>
            </a:r>
            <a:r>
              <a:rPr lang="en-US" b="0" baseline="0" dirty="0" err="1" smtClean="0"/>
              <a:t>permintaanya</a:t>
            </a:r>
            <a:endParaRPr lang="en-US" b="0" baseline="0" dirty="0" smtClean="0"/>
          </a:p>
          <a:p>
            <a:pPr marL="228600" indent="-228600">
              <a:buNone/>
            </a:pPr>
            <a:endParaRPr lang="en-US" b="0"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37</a:t>
            </a:fld>
            <a:endParaRPr lang="en-US"/>
          </a:p>
        </p:txBody>
      </p:sp>
    </p:spTree>
    <p:extLst>
      <p:ext uri="{BB962C8B-B14F-4D97-AF65-F5344CB8AC3E}">
        <p14:creationId xmlns:p14="http://schemas.microsoft.com/office/powerpoint/2010/main" val="3595592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Pembeli</a:t>
            </a:r>
            <a:r>
              <a:rPr lang="en-US" dirty="0" smtClean="0"/>
              <a:t> </a:t>
            </a:r>
            <a:r>
              <a:rPr lang="en-US" dirty="0" err="1" smtClean="0"/>
              <a:t>supermarginal</a:t>
            </a:r>
            <a:r>
              <a:rPr lang="en-US" dirty="0" smtClean="0"/>
              <a:t> </a:t>
            </a:r>
            <a:r>
              <a:rPr lang="en-US" dirty="0" err="1" smtClean="0"/>
              <a:t>akan</a:t>
            </a:r>
            <a:r>
              <a:rPr lang="en-US" dirty="0" smtClean="0"/>
              <a:t> </a:t>
            </a:r>
            <a:r>
              <a:rPr lang="en-US" dirty="0" err="1" smtClean="0"/>
              <a:t>mendapat</a:t>
            </a:r>
            <a:r>
              <a:rPr lang="en-US" dirty="0" smtClean="0"/>
              <a:t> </a:t>
            </a:r>
            <a:r>
              <a:rPr lang="en-US" dirty="0" err="1" smtClean="0"/>
              <a:t>premi</a:t>
            </a:r>
            <a:r>
              <a:rPr lang="en-US" dirty="0" smtClean="0"/>
              <a:t> </a:t>
            </a:r>
            <a:r>
              <a:rPr lang="en-US" dirty="0" err="1" smtClean="0"/>
              <a:t>konsumen</a:t>
            </a:r>
            <a:r>
              <a:rPr lang="en-US" dirty="0" smtClean="0"/>
              <a:t> (consumer’s rent)</a:t>
            </a:r>
          </a:p>
          <a:p>
            <a:r>
              <a:rPr lang="en-US" dirty="0" err="1" smtClean="0"/>
              <a:t>Penjual</a:t>
            </a:r>
            <a:r>
              <a:rPr lang="en-US" dirty="0" smtClean="0"/>
              <a:t> </a:t>
            </a:r>
            <a:r>
              <a:rPr lang="en-US" dirty="0" err="1" smtClean="0"/>
              <a:t>Supermarginal</a:t>
            </a:r>
            <a:r>
              <a:rPr lang="en-US" dirty="0" smtClean="0"/>
              <a:t> </a:t>
            </a:r>
            <a:r>
              <a:rPr lang="en-US" dirty="0" err="1" smtClean="0"/>
              <a:t>akan</a:t>
            </a:r>
            <a:r>
              <a:rPr lang="en-US" dirty="0" smtClean="0"/>
              <a:t> </a:t>
            </a:r>
            <a:r>
              <a:rPr lang="en-US" dirty="0" err="1" smtClean="0"/>
              <a:t>mendapat</a:t>
            </a:r>
            <a:r>
              <a:rPr lang="en-US" dirty="0" smtClean="0"/>
              <a:t> </a:t>
            </a:r>
            <a:r>
              <a:rPr lang="en-US" dirty="0" err="1" smtClean="0"/>
              <a:t>laba</a:t>
            </a:r>
            <a:r>
              <a:rPr lang="en-US" dirty="0" smtClean="0"/>
              <a:t> </a:t>
            </a:r>
            <a:r>
              <a:rPr lang="en-US" dirty="0" err="1" smtClean="0"/>
              <a:t>penjualan</a:t>
            </a:r>
            <a:r>
              <a:rPr lang="en-US" dirty="0" smtClean="0"/>
              <a:t> (</a:t>
            </a:r>
            <a:r>
              <a:rPr lang="en-US" dirty="0" err="1" smtClean="0"/>
              <a:t>premi</a:t>
            </a:r>
            <a:r>
              <a:rPr lang="en-US" dirty="0" smtClean="0"/>
              <a:t> </a:t>
            </a:r>
            <a:r>
              <a:rPr lang="en-US" dirty="0" err="1" smtClean="0"/>
              <a:t>produsen</a:t>
            </a:r>
            <a:r>
              <a:rPr lang="en-US" dirty="0" smtClean="0"/>
              <a:t>)</a:t>
            </a:r>
          </a:p>
          <a:p>
            <a:r>
              <a:rPr lang="en-US" dirty="0" err="1" smtClean="0"/>
              <a:t>Penjual</a:t>
            </a:r>
            <a:r>
              <a:rPr lang="en-US" dirty="0" smtClean="0"/>
              <a:t> </a:t>
            </a:r>
            <a:r>
              <a:rPr lang="en-US" dirty="0" err="1" smtClean="0"/>
              <a:t>Submarginal</a:t>
            </a:r>
            <a:r>
              <a:rPr lang="en-US" dirty="0" smtClean="0"/>
              <a:t> </a:t>
            </a:r>
            <a:r>
              <a:rPr lang="en-US" dirty="0" err="1" smtClean="0"/>
              <a:t>akan</a:t>
            </a:r>
            <a:r>
              <a:rPr lang="en-US" dirty="0" smtClean="0"/>
              <a:t> </a:t>
            </a:r>
            <a:r>
              <a:rPr lang="en-US" dirty="0" err="1" smtClean="0"/>
              <a:t>mendapat</a:t>
            </a:r>
            <a:r>
              <a:rPr lang="en-US" dirty="0" smtClean="0"/>
              <a:t> </a:t>
            </a:r>
            <a:r>
              <a:rPr lang="en-US" dirty="0" err="1" smtClean="0"/>
              <a:t>rugi</a:t>
            </a:r>
            <a:r>
              <a:rPr lang="en-US" dirty="0" smtClean="0"/>
              <a:t> </a:t>
            </a:r>
            <a:r>
              <a:rPr lang="en-US" dirty="0" err="1" smtClean="0"/>
              <a:t>dari</a:t>
            </a:r>
            <a:r>
              <a:rPr lang="en-US" dirty="0" smtClean="0"/>
              <a:t> </a:t>
            </a:r>
            <a:r>
              <a:rPr lang="en-US" dirty="0" err="1" smtClean="0"/>
              <a:t>penjualan</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41</a:t>
            </a:fld>
            <a:endParaRPr lang="en-US"/>
          </a:p>
        </p:txBody>
      </p:sp>
    </p:spTree>
    <p:extLst>
      <p:ext uri="{BB962C8B-B14F-4D97-AF65-F5344CB8AC3E}">
        <p14:creationId xmlns:p14="http://schemas.microsoft.com/office/powerpoint/2010/main" val="2474104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dirty="0" smtClean="0"/>
          </a:p>
          <a:p>
            <a:pPr marL="228600" indent="-228600">
              <a:buAutoNum type="arabicPeriod"/>
            </a:pPr>
            <a:r>
              <a:rPr lang="en-US" dirty="0" err="1" smtClean="0"/>
              <a:t>Jawaban</a:t>
            </a:r>
            <a:r>
              <a:rPr lang="en-US" dirty="0" smtClean="0"/>
              <a:t> C =&gt; </a:t>
            </a:r>
            <a:r>
              <a:rPr lang="en-US" dirty="0" err="1" smtClean="0"/>
              <a:t>ciri</a:t>
            </a:r>
            <a:r>
              <a:rPr lang="en-US" dirty="0" smtClean="0"/>
              <a:t> </a:t>
            </a:r>
            <a:r>
              <a:rPr lang="en-US" dirty="0" err="1" smtClean="0"/>
              <a:t>dari</a:t>
            </a:r>
            <a:r>
              <a:rPr lang="en-US" baseline="0" dirty="0" smtClean="0"/>
              <a:t> </a:t>
            </a:r>
            <a:r>
              <a:rPr lang="en-US" baseline="0" dirty="0" err="1" smtClean="0"/>
              <a:t>pasar</a:t>
            </a:r>
            <a:r>
              <a:rPr lang="en-US" baseline="0" dirty="0" smtClean="0"/>
              <a:t> </a:t>
            </a:r>
            <a:r>
              <a:rPr lang="en-US" baseline="0" dirty="0" err="1" smtClean="0"/>
              <a:t>persaingan</a:t>
            </a:r>
            <a:r>
              <a:rPr lang="en-US" baseline="0" dirty="0" smtClean="0"/>
              <a:t> </a:t>
            </a:r>
            <a:r>
              <a:rPr lang="en-US" baseline="0" dirty="0" err="1" smtClean="0"/>
              <a:t>sempurna</a:t>
            </a:r>
            <a:r>
              <a:rPr lang="en-US" baseline="0" dirty="0" smtClean="0"/>
              <a:t> </a:t>
            </a:r>
            <a:r>
              <a:rPr lang="en-US" baseline="0" dirty="0" err="1" smtClean="0"/>
              <a:t>nomor</a:t>
            </a:r>
            <a:r>
              <a:rPr lang="en-US" baseline="0" dirty="0" smtClean="0"/>
              <a:t> 1, 3 </a:t>
            </a:r>
            <a:r>
              <a:rPr lang="en-US" baseline="0" dirty="0" err="1" smtClean="0"/>
              <a:t>dan</a:t>
            </a:r>
            <a:r>
              <a:rPr lang="en-US" baseline="0" dirty="0" smtClean="0"/>
              <a:t> 5 </a:t>
            </a:r>
            <a:r>
              <a:rPr lang="en-US" baseline="0" dirty="0" err="1" smtClean="0"/>
              <a:t>sedangkan</a:t>
            </a:r>
            <a:r>
              <a:rPr lang="en-US" baseline="0" dirty="0" smtClean="0"/>
              <a:t> 2 </a:t>
            </a:r>
            <a:r>
              <a:rPr lang="en-US" baseline="0" dirty="0" err="1" smtClean="0"/>
              <a:t>dan</a:t>
            </a:r>
            <a:r>
              <a:rPr lang="en-US" baseline="0" dirty="0" smtClean="0"/>
              <a:t> 4 </a:t>
            </a:r>
            <a:r>
              <a:rPr lang="en-US" baseline="0" dirty="0" err="1" smtClean="0"/>
              <a:t>termasuk</a:t>
            </a:r>
            <a:r>
              <a:rPr lang="en-US" baseline="0" dirty="0" smtClean="0"/>
              <a:t> </a:t>
            </a:r>
            <a:r>
              <a:rPr lang="en-US" baseline="0" dirty="0" err="1" smtClean="0"/>
              <a:t>pasar</a:t>
            </a:r>
            <a:r>
              <a:rPr lang="en-US" baseline="0" dirty="0" smtClean="0"/>
              <a:t> </a:t>
            </a:r>
            <a:r>
              <a:rPr lang="en-US" baseline="0" dirty="0" err="1" smtClean="0"/>
              <a:t>monopoli</a:t>
            </a:r>
            <a:endParaRPr lang="en-US" baseline="0" dirty="0" smtClean="0"/>
          </a:p>
          <a:p>
            <a:pPr marL="228600" indent="-228600">
              <a:buAutoNum type="arabicPeriod"/>
            </a:pPr>
            <a:r>
              <a:rPr lang="en-US" baseline="0" dirty="0" err="1" smtClean="0"/>
              <a:t>Jawaban</a:t>
            </a:r>
            <a:r>
              <a:rPr lang="en-US" baseline="0" dirty="0" smtClean="0"/>
              <a:t> B =&gt; </a:t>
            </a:r>
            <a:r>
              <a:rPr lang="en-US" baseline="0" dirty="0" err="1" smtClean="0"/>
              <a:t>pembeli</a:t>
            </a:r>
            <a:r>
              <a:rPr lang="en-US" baseline="0" dirty="0" smtClean="0"/>
              <a:t> marginal </a:t>
            </a:r>
            <a:r>
              <a:rPr lang="en-US" baseline="0" dirty="0" err="1" smtClean="0"/>
              <a:t>merupakan</a:t>
            </a:r>
            <a:r>
              <a:rPr lang="en-US" baseline="0" dirty="0" smtClean="0"/>
              <a:t> </a:t>
            </a:r>
            <a:r>
              <a:rPr lang="en-US" baseline="0" dirty="0" err="1" smtClean="0"/>
              <a:t>pembeli</a:t>
            </a:r>
            <a:r>
              <a:rPr lang="en-US" baseline="0" dirty="0" smtClean="0"/>
              <a:t> yang </a:t>
            </a:r>
            <a:r>
              <a:rPr lang="en-US" baseline="0" dirty="0" err="1" smtClean="0"/>
              <a:t>daya</a:t>
            </a:r>
            <a:r>
              <a:rPr lang="en-US" baseline="0" dirty="0" smtClean="0"/>
              <a:t> </a:t>
            </a:r>
            <a:r>
              <a:rPr lang="en-US" baseline="0" dirty="0" err="1" smtClean="0"/>
              <a:t>beli</a:t>
            </a:r>
            <a:r>
              <a:rPr lang="en-US" baseline="0" dirty="0" smtClean="0"/>
              <a:t>/</a:t>
            </a:r>
            <a:r>
              <a:rPr lang="en-US" baseline="0" dirty="0" err="1" smtClean="0"/>
              <a:t>kemampuan</a:t>
            </a:r>
            <a:r>
              <a:rPr lang="en-US" baseline="0" dirty="0" smtClean="0"/>
              <a:t>=</a:t>
            </a:r>
            <a:r>
              <a:rPr lang="en-US" baseline="0" dirty="0" err="1" smtClean="0"/>
              <a:t>harga</a:t>
            </a:r>
            <a:r>
              <a:rPr lang="en-US" baseline="0" dirty="0" smtClean="0"/>
              <a:t> </a:t>
            </a:r>
            <a:r>
              <a:rPr lang="en-US" baseline="0" dirty="0" err="1" smtClean="0"/>
              <a:t>pasar</a:t>
            </a:r>
            <a:endParaRPr lang="en-US" baseline="0" dirty="0" smtClean="0"/>
          </a:p>
          <a:p>
            <a:pPr marL="228600" indent="-228600">
              <a:buAutoNum type="arabicPeriod"/>
            </a:pPr>
            <a:r>
              <a:rPr lang="en-US" baseline="0" dirty="0" err="1" smtClean="0"/>
              <a:t>Jawaban</a:t>
            </a:r>
            <a:r>
              <a:rPr lang="en-US" baseline="0" dirty="0" smtClean="0"/>
              <a:t> C =&gt; </a:t>
            </a:r>
            <a:r>
              <a:rPr lang="en-US" baseline="0" dirty="0" err="1" smtClean="0"/>
              <a:t>ciri</a:t>
            </a:r>
            <a:r>
              <a:rPr lang="en-US" baseline="0" dirty="0" smtClean="0"/>
              <a:t> </a:t>
            </a:r>
            <a:r>
              <a:rPr lang="en-US" baseline="0" dirty="0" err="1" smtClean="0"/>
              <a:t>dari</a:t>
            </a:r>
            <a:r>
              <a:rPr lang="en-US" baseline="0" dirty="0" smtClean="0"/>
              <a:t> </a:t>
            </a:r>
            <a:r>
              <a:rPr lang="en-US" baseline="0" dirty="0" err="1" smtClean="0"/>
              <a:t>pasar</a:t>
            </a:r>
            <a:r>
              <a:rPr lang="en-US" baseline="0" dirty="0" smtClean="0"/>
              <a:t> </a:t>
            </a:r>
            <a:r>
              <a:rPr lang="en-US" baseline="0" dirty="0" err="1" smtClean="0"/>
              <a:t>persaingan</a:t>
            </a:r>
            <a:r>
              <a:rPr lang="en-US" baseline="0" dirty="0" smtClean="0"/>
              <a:t> </a:t>
            </a:r>
            <a:r>
              <a:rPr lang="en-US" baseline="0" dirty="0" err="1" smtClean="0"/>
              <a:t>monopolistik</a:t>
            </a:r>
            <a:r>
              <a:rPr lang="en-US" baseline="0" dirty="0" smtClean="0"/>
              <a:t> </a:t>
            </a:r>
            <a:r>
              <a:rPr lang="en-US" baseline="0" dirty="0" err="1" smtClean="0"/>
              <a:t>salah</a:t>
            </a:r>
            <a:r>
              <a:rPr lang="en-US" baseline="0" dirty="0" smtClean="0"/>
              <a:t> </a:t>
            </a:r>
            <a:r>
              <a:rPr lang="en-US" baseline="0" dirty="0" err="1" smtClean="0"/>
              <a:t>satunya</a:t>
            </a:r>
            <a:r>
              <a:rPr lang="en-US" baseline="0" dirty="0" smtClean="0"/>
              <a:t> </a:t>
            </a:r>
            <a:r>
              <a:rPr lang="en-US" baseline="0" dirty="0" err="1" smtClean="0"/>
              <a:t>kebebasan</a:t>
            </a:r>
            <a:r>
              <a:rPr lang="en-US" baseline="0" dirty="0" smtClean="0"/>
              <a:t> </a:t>
            </a:r>
            <a:r>
              <a:rPr lang="en-US" baseline="0" dirty="0" err="1" smtClean="0"/>
              <a:t>untuk</a:t>
            </a:r>
            <a:r>
              <a:rPr lang="en-US" baseline="0" dirty="0" smtClean="0"/>
              <a:t> </a:t>
            </a:r>
            <a:r>
              <a:rPr lang="en-US" baseline="0" dirty="0" err="1" smtClean="0"/>
              <a:t>masuk</a:t>
            </a:r>
            <a:r>
              <a:rPr lang="en-US" baseline="0" dirty="0" smtClean="0"/>
              <a:t> </a:t>
            </a:r>
            <a:r>
              <a:rPr lang="en-US" baseline="0" dirty="0" err="1" smtClean="0"/>
              <a:t>dan</a:t>
            </a:r>
            <a:r>
              <a:rPr lang="en-US" baseline="0" dirty="0" smtClean="0"/>
              <a:t> </a:t>
            </a:r>
            <a:r>
              <a:rPr lang="en-US" baseline="0" dirty="0" err="1" smtClean="0"/>
              <a:t>keluar</a:t>
            </a:r>
            <a:r>
              <a:rPr lang="en-US" baseline="0" dirty="0" smtClean="0"/>
              <a:t> </a:t>
            </a:r>
            <a:r>
              <a:rPr lang="en-US" baseline="0" dirty="0" err="1" smtClean="0"/>
              <a:t>pasar</a:t>
            </a:r>
            <a:r>
              <a:rPr lang="en-US" baseline="0" dirty="0" smtClean="0"/>
              <a:t> </a:t>
            </a:r>
            <a:r>
              <a:rPr lang="en-US" baseline="0" dirty="0" err="1" smtClean="0"/>
              <a:t>sedangkan</a:t>
            </a:r>
            <a:r>
              <a:rPr lang="en-US" baseline="0" dirty="0" smtClean="0"/>
              <a:t> </a:t>
            </a:r>
            <a:r>
              <a:rPr lang="en-US" baseline="0" dirty="0" err="1" smtClean="0"/>
              <a:t>monopoli</a:t>
            </a:r>
            <a:r>
              <a:rPr lang="en-US" baseline="0" dirty="0" smtClean="0"/>
              <a:t> </a:t>
            </a:r>
            <a:r>
              <a:rPr lang="en-US" baseline="0" dirty="0" err="1" smtClean="0"/>
              <a:t>sangat</a:t>
            </a:r>
            <a:r>
              <a:rPr lang="en-US" baseline="0" dirty="0" smtClean="0"/>
              <a:t> </a:t>
            </a:r>
            <a:r>
              <a:rPr lang="en-US" baseline="0" dirty="0" err="1" smtClean="0"/>
              <a:t>sulit</a:t>
            </a:r>
            <a:r>
              <a:rPr lang="en-US" baseline="0" dirty="0" smtClean="0"/>
              <a:t> </a:t>
            </a:r>
            <a:r>
              <a:rPr lang="en-US" baseline="0" dirty="0" err="1" smtClean="0"/>
              <a:t>untuk</a:t>
            </a:r>
            <a:r>
              <a:rPr lang="en-US" baseline="0" dirty="0" smtClean="0"/>
              <a:t> </a:t>
            </a:r>
            <a:r>
              <a:rPr lang="en-US" baseline="0" dirty="0" err="1" smtClean="0"/>
              <a:t>memasuki</a:t>
            </a:r>
            <a:r>
              <a:rPr lang="en-US" baseline="0" dirty="0" smtClean="0"/>
              <a:t> </a:t>
            </a:r>
            <a:r>
              <a:rPr lang="en-US" baseline="0" dirty="0" err="1" smtClean="0"/>
              <a:t>pasar</a:t>
            </a:r>
            <a:r>
              <a:rPr lang="en-US" baseline="0" dirty="0" smtClean="0"/>
              <a:t> </a:t>
            </a:r>
            <a:r>
              <a:rPr lang="en-US" baseline="0" dirty="0" err="1" smtClean="0"/>
              <a:t>karena</a:t>
            </a:r>
            <a:r>
              <a:rPr lang="en-US" baseline="0" dirty="0" smtClean="0"/>
              <a:t> </a:t>
            </a:r>
            <a:r>
              <a:rPr lang="en-US" baseline="0" dirty="0" err="1" smtClean="0"/>
              <a:t>pasar</a:t>
            </a:r>
            <a:r>
              <a:rPr lang="en-US" baseline="0" dirty="0" smtClean="0"/>
              <a:t> </a:t>
            </a:r>
            <a:r>
              <a:rPr lang="en-US" baseline="0" dirty="0" err="1" smtClean="0"/>
              <a:t>dikuasai</a:t>
            </a:r>
            <a:r>
              <a:rPr lang="en-US" baseline="0" dirty="0" smtClean="0"/>
              <a:t> </a:t>
            </a:r>
            <a:r>
              <a:rPr lang="en-US" baseline="0" dirty="0" err="1" smtClean="0"/>
              <a:t>oleh</a:t>
            </a:r>
            <a:r>
              <a:rPr lang="en-US" baseline="0" dirty="0" smtClean="0"/>
              <a:t> </a:t>
            </a:r>
            <a:r>
              <a:rPr lang="en-US" baseline="0" dirty="0" err="1" smtClean="0"/>
              <a:t>satu</a:t>
            </a:r>
            <a:r>
              <a:rPr lang="en-US" baseline="0" dirty="0" smtClean="0"/>
              <a:t> </a:t>
            </a:r>
            <a:r>
              <a:rPr lang="en-US" baseline="0" dirty="0" err="1" smtClean="0"/>
              <a:t>penjual</a:t>
            </a:r>
            <a:r>
              <a:rPr lang="en-US" baseline="0" dirty="0" smtClean="0"/>
              <a:t>/</a:t>
            </a:r>
            <a:r>
              <a:rPr lang="en-US" baseline="0" dirty="0" err="1" smtClean="0"/>
              <a:t>pengusaha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44</a:t>
            </a:fld>
            <a:endParaRPr lang="en-US"/>
          </a:p>
        </p:txBody>
      </p:sp>
    </p:spTree>
    <p:extLst>
      <p:ext uri="{BB962C8B-B14F-4D97-AF65-F5344CB8AC3E}">
        <p14:creationId xmlns:p14="http://schemas.microsoft.com/office/powerpoint/2010/main" val="1531913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7</a:t>
            </a:fld>
            <a:endParaRPr lang="en-US"/>
          </a:p>
        </p:txBody>
      </p:sp>
    </p:spTree>
    <p:extLst>
      <p:ext uri="{BB962C8B-B14F-4D97-AF65-F5344CB8AC3E}">
        <p14:creationId xmlns:p14="http://schemas.microsoft.com/office/powerpoint/2010/main" val="3595139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Pada</a:t>
            </a:r>
            <a:r>
              <a:rPr lang="en-US" dirty="0" smtClean="0"/>
              <a:t> </a:t>
            </a:r>
            <a:r>
              <a:rPr lang="en-US" dirty="0" err="1" smtClean="0"/>
              <a:t>dasarnya</a:t>
            </a:r>
            <a:r>
              <a:rPr lang="en-US" dirty="0" smtClean="0"/>
              <a:t> </a:t>
            </a:r>
            <a:r>
              <a:rPr lang="en-US" dirty="0" err="1" smtClean="0"/>
              <a:t>manusia</a:t>
            </a:r>
            <a:r>
              <a:rPr lang="en-US" dirty="0" smtClean="0"/>
              <a:t> </a:t>
            </a:r>
            <a:r>
              <a:rPr lang="en-US" dirty="0" err="1" smtClean="0"/>
              <a:t>memiliki</a:t>
            </a:r>
            <a:r>
              <a:rPr lang="en-US" dirty="0" smtClean="0"/>
              <a:t> </a:t>
            </a:r>
            <a:r>
              <a:rPr lang="en-US" dirty="0" err="1" smtClean="0"/>
              <a:t>ribuan</a:t>
            </a:r>
            <a:r>
              <a:rPr lang="en-US" dirty="0" smtClean="0"/>
              <a:t> </a:t>
            </a:r>
            <a:r>
              <a:rPr lang="en-US" dirty="0" err="1" smtClean="0"/>
              <a:t>kurva</a:t>
            </a:r>
            <a:r>
              <a:rPr lang="en-US" dirty="0" smtClean="0"/>
              <a:t> </a:t>
            </a:r>
            <a:r>
              <a:rPr lang="en-US" dirty="0" err="1" smtClean="0"/>
              <a:t>indiferen</a:t>
            </a:r>
            <a:r>
              <a:rPr lang="en-US" dirty="0" smtClean="0"/>
              <a:t> (</a:t>
            </a:r>
            <a:r>
              <a:rPr lang="en-US" dirty="0" err="1" smtClean="0"/>
              <a:t>hipotesis</a:t>
            </a:r>
            <a:r>
              <a:rPr lang="en-US" dirty="0" smtClean="0"/>
              <a:t>)</a:t>
            </a:r>
            <a:r>
              <a:rPr lang="en-US" baseline="0" dirty="0" smtClean="0"/>
              <a:t> </a:t>
            </a:r>
            <a:r>
              <a:rPr lang="en-US" baseline="0" dirty="0" err="1" smtClean="0"/>
              <a:t>untuk</a:t>
            </a:r>
            <a:r>
              <a:rPr lang="en-US" baseline="0" dirty="0" smtClean="0"/>
              <a:t> </a:t>
            </a:r>
            <a:r>
              <a:rPr lang="en-US" baseline="0" dirty="0" err="1" smtClean="0"/>
              <a:t>menentukan</a:t>
            </a:r>
            <a:r>
              <a:rPr lang="en-US" baseline="0" dirty="0" smtClean="0"/>
              <a:t> </a:t>
            </a:r>
            <a:r>
              <a:rPr lang="en-US" baseline="0" dirty="0" err="1" smtClean="0"/>
              <a:t>pilihanya</a:t>
            </a:r>
            <a:endParaRPr lang="en-US" baseline="0" dirty="0" smtClean="0"/>
          </a:p>
          <a:p>
            <a:r>
              <a:rPr lang="en-US" baseline="0" dirty="0" smtClean="0"/>
              <a:t>Kumpulan </a:t>
            </a:r>
            <a:r>
              <a:rPr lang="en-US" baseline="0" dirty="0" err="1" smtClean="0"/>
              <a:t>daripada</a:t>
            </a:r>
            <a:r>
              <a:rPr lang="en-US" baseline="0" dirty="0" smtClean="0"/>
              <a:t> </a:t>
            </a:r>
            <a:r>
              <a:rPr lang="en-US" baseline="0" dirty="0" err="1" smtClean="0"/>
              <a:t>kurva</a:t>
            </a:r>
            <a:r>
              <a:rPr lang="en-US" baseline="0" dirty="0" smtClean="0"/>
              <a:t> </a:t>
            </a:r>
            <a:r>
              <a:rPr lang="en-US" baseline="0" dirty="0" err="1" smtClean="0"/>
              <a:t>indiferen</a:t>
            </a:r>
            <a:r>
              <a:rPr lang="en-US" baseline="0" dirty="0" smtClean="0"/>
              <a:t> </a:t>
            </a:r>
            <a:r>
              <a:rPr lang="en-US" baseline="0" dirty="0" err="1" smtClean="0"/>
              <a:t>disebut</a:t>
            </a:r>
            <a:r>
              <a:rPr lang="en-US" baseline="0" dirty="0" smtClean="0"/>
              <a:t> (Indifference map)</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50</a:t>
            </a:fld>
            <a:endParaRPr lang="en-US"/>
          </a:p>
        </p:txBody>
      </p:sp>
    </p:spTree>
    <p:extLst>
      <p:ext uri="{BB962C8B-B14F-4D97-AF65-F5344CB8AC3E}">
        <p14:creationId xmlns:p14="http://schemas.microsoft.com/office/powerpoint/2010/main" val="810560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51</a:t>
            </a:fld>
            <a:endParaRPr lang="en-US"/>
          </a:p>
        </p:txBody>
      </p:sp>
    </p:spTree>
    <p:extLst>
      <p:ext uri="{BB962C8B-B14F-4D97-AF65-F5344CB8AC3E}">
        <p14:creationId xmlns:p14="http://schemas.microsoft.com/office/powerpoint/2010/main" val="188038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52</a:t>
            </a:fld>
            <a:endParaRPr lang="en-US"/>
          </a:p>
        </p:txBody>
      </p:sp>
    </p:spTree>
    <p:extLst>
      <p:ext uri="{BB962C8B-B14F-4D97-AF65-F5344CB8AC3E}">
        <p14:creationId xmlns:p14="http://schemas.microsoft.com/office/powerpoint/2010/main" val="2962723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Pada</a:t>
            </a:r>
            <a:r>
              <a:rPr lang="en-US" dirty="0" smtClean="0"/>
              <a:t> </a:t>
            </a:r>
            <a:r>
              <a:rPr lang="en-US" dirty="0" err="1" smtClean="0"/>
              <a:t>dasarnya</a:t>
            </a:r>
            <a:r>
              <a:rPr lang="en-US" dirty="0" smtClean="0"/>
              <a:t> </a:t>
            </a:r>
            <a:r>
              <a:rPr lang="en-US" dirty="0" err="1" smtClean="0"/>
              <a:t>manusia</a:t>
            </a:r>
            <a:r>
              <a:rPr lang="en-US" dirty="0" smtClean="0"/>
              <a:t> </a:t>
            </a:r>
            <a:r>
              <a:rPr lang="en-US" dirty="0" err="1" smtClean="0"/>
              <a:t>memiliki</a:t>
            </a:r>
            <a:r>
              <a:rPr lang="en-US" dirty="0" smtClean="0"/>
              <a:t> </a:t>
            </a:r>
            <a:r>
              <a:rPr lang="en-US" dirty="0" err="1" smtClean="0"/>
              <a:t>ribuan</a:t>
            </a:r>
            <a:r>
              <a:rPr lang="en-US" dirty="0" smtClean="0"/>
              <a:t> </a:t>
            </a:r>
            <a:r>
              <a:rPr lang="en-US" dirty="0" err="1" smtClean="0"/>
              <a:t>kurva</a:t>
            </a:r>
            <a:r>
              <a:rPr lang="en-US" dirty="0" smtClean="0"/>
              <a:t> </a:t>
            </a:r>
            <a:r>
              <a:rPr lang="en-US" dirty="0" err="1" smtClean="0"/>
              <a:t>indiferen</a:t>
            </a:r>
            <a:r>
              <a:rPr lang="en-US" dirty="0" smtClean="0"/>
              <a:t> (</a:t>
            </a:r>
            <a:r>
              <a:rPr lang="en-US" dirty="0" err="1" smtClean="0"/>
              <a:t>hipotesis</a:t>
            </a:r>
            <a:r>
              <a:rPr lang="en-US" dirty="0" smtClean="0"/>
              <a:t>)</a:t>
            </a:r>
            <a:r>
              <a:rPr lang="en-US" baseline="0" dirty="0" smtClean="0"/>
              <a:t> </a:t>
            </a:r>
            <a:r>
              <a:rPr lang="en-US" baseline="0" dirty="0" err="1" smtClean="0"/>
              <a:t>untuk</a:t>
            </a:r>
            <a:r>
              <a:rPr lang="en-US" baseline="0" dirty="0" smtClean="0"/>
              <a:t> </a:t>
            </a:r>
            <a:r>
              <a:rPr lang="en-US" baseline="0" dirty="0" err="1" smtClean="0"/>
              <a:t>menentukan</a:t>
            </a:r>
            <a:r>
              <a:rPr lang="en-US" baseline="0" dirty="0" smtClean="0"/>
              <a:t> </a:t>
            </a:r>
            <a:r>
              <a:rPr lang="en-US" baseline="0" dirty="0" err="1" smtClean="0"/>
              <a:t>pilihanya</a:t>
            </a:r>
            <a:endParaRPr lang="en-US" baseline="0" dirty="0" smtClean="0"/>
          </a:p>
          <a:p>
            <a:r>
              <a:rPr lang="en-US" baseline="0" dirty="0" smtClean="0"/>
              <a:t>Kumpulan </a:t>
            </a:r>
            <a:r>
              <a:rPr lang="en-US" baseline="0" dirty="0" err="1" smtClean="0"/>
              <a:t>daripada</a:t>
            </a:r>
            <a:r>
              <a:rPr lang="en-US" baseline="0" dirty="0" smtClean="0"/>
              <a:t> </a:t>
            </a:r>
            <a:r>
              <a:rPr lang="en-US" baseline="0" dirty="0" err="1" smtClean="0"/>
              <a:t>kurva</a:t>
            </a:r>
            <a:r>
              <a:rPr lang="en-US" baseline="0" dirty="0" smtClean="0"/>
              <a:t> </a:t>
            </a:r>
            <a:r>
              <a:rPr lang="en-US" baseline="0" dirty="0" err="1" smtClean="0"/>
              <a:t>indiferen</a:t>
            </a:r>
            <a:r>
              <a:rPr lang="en-US" baseline="0" dirty="0" smtClean="0"/>
              <a:t> </a:t>
            </a:r>
            <a:r>
              <a:rPr lang="en-US" baseline="0" dirty="0" err="1" smtClean="0"/>
              <a:t>disebut</a:t>
            </a:r>
            <a:r>
              <a:rPr lang="en-US" baseline="0" dirty="0" smtClean="0"/>
              <a:t> (Indifference map)</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53</a:t>
            </a:fld>
            <a:endParaRPr lang="en-US"/>
          </a:p>
        </p:txBody>
      </p:sp>
    </p:spTree>
    <p:extLst>
      <p:ext uri="{BB962C8B-B14F-4D97-AF65-F5344CB8AC3E}">
        <p14:creationId xmlns:p14="http://schemas.microsoft.com/office/powerpoint/2010/main" val="10646709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58</a:t>
            </a:fld>
            <a:endParaRPr lang="en-US"/>
          </a:p>
        </p:txBody>
      </p:sp>
    </p:spTree>
    <p:extLst>
      <p:ext uri="{BB962C8B-B14F-4D97-AF65-F5344CB8AC3E}">
        <p14:creationId xmlns:p14="http://schemas.microsoft.com/office/powerpoint/2010/main" val="27845575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Melakukan kegiatan produksi barang dan jasa , dengan cara mengolah faktor produksi yang diterima dari rumah tangga konsumen. Membayar imbalan atas penggunaan faktor produksi. Menjual hasil produksi kepada rumah tangga konsumen. Menerima pembayaran atas penjualan berang dan jasa.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60</a:t>
            </a:fld>
            <a:endParaRPr lang="en-US"/>
          </a:p>
        </p:txBody>
      </p:sp>
    </p:spTree>
    <p:extLst>
      <p:ext uri="{BB962C8B-B14F-4D97-AF65-F5344CB8AC3E}">
        <p14:creationId xmlns:p14="http://schemas.microsoft.com/office/powerpoint/2010/main" val="17117267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Melakukan kegiatan produksi barang dan jasa , dengan cara mengolah faktor produksi yang diterima dari rumah tangga konsumen. Membayar imbalan atas penggunaan faktor produksi. Menjual hasil produksi kepada rumah tangga konsumen. Menerima pembayaran atas penjualan berang dan jasa.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62</a:t>
            </a:fld>
            <a:endParaRPr lang="en-US"/>
          </a:p>
        </p:txBody>
      </p:sp>
    </p:spTree>
    <p:extLst>
      <p:ext uri="{BB962C8B-B14F-4D97-AF65-F5344CB8AC3E}">
        <p14:creationId xmlns:p14="http://schemas.microsoft.com/office/powerpoint/2010/main" val="1482577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None/>
            </a:pPr>
            <a:r>
              <a:rPr lang="en-US" b="0" dirty="0" smtClean="0"/>
              <a:t>1.Jawaban</a:t>
            </a:r>
            <a:r>
              <a:rPr lang="en-US" b="0" baseline="0" dirty="0" smtClean="0"/>
              <a:t> B =&gt; RTK </a:t>
            </a:r>
            <a:r>
              <a:rPr lang="en-US" b="0" baseline="0" dirty="0" err="1" smtClean="0"/>
              <a:t>berperan</a:t>
            </a:r>
            <a:r>
              <a:rPr lang="en-US" b="0" baseline="0" dirty="0" smtClean="0"/>
              <a:t> </a:t>
            </a:r>
            <a:r>
              <a:rPr lang="en-US" b="0" baseline="0" dirty="0" err="1" smtClean="0"/>
              <a:t>sebagai</a:t>
            </a:r>
            <a:r>
              <a:rPr lang="en-US" b="0" baseline="0" dirty="0" smtClean="0"/>
              <a:t> </a:t>
            </a:r>
            <a:r>
              <a:rPr lang="en-US" b="0" baseline="0" dirty="0" err="1" smtClean="0"/>
              <a:t>pemasuk</a:t>
            </a:r>
            <a:r>
              <a:rPr lang="en-US" b="0" baseline="0" dirty="0" smtClean="0"/>
              <a:t> </a:t>
            </a:r>
            <a:r>
              <a:rPr lang="en-US" b="0" baseline="0" dirty="0" err="1" smtClean="0"/>
              <a:t>faktor</a:t>
            </a:r>
            <a:r>
              <a:rPr lang="en-US" b="0" baseline="0" dirty="0" smtClean="0"/>
              <a:t> </a:t>
            </a:r>
            <a:r>
              <a:rPr lang="en-US" b="0" baseline="0" dirty="0" err="1" smtClean="0"/>
              <a:t>produksi</a:t>
            </a:r>
            <a:r>
              <a:rPr lang="en-US" b="0" baseline="0" dirty="0" smtClean="0"/>
              <a:t>, </a:t>
            </a:r>
            <a:r>
              <a:rPr lang="en-US" b="0" baseline="0" dirty="0" err="1" smtClean="0"/>
              <a:t>menerima</a:t>
            </a:r>
            <a:r>
              <a:rPr lang="en-US" b="0" baseline="0" dirty="0" smtClean="0"/>
              <a:t> </a:t>
            </a:r>
            <a:r>
              <a:rPr lang="en-US" b="0" baseline="0" dirty="0" err="1" smtClean="0"/>
              <a:t>pembayaran</a:t>
            </a:r>
            <a:r>
              <a:rPr lang="en-US" b="0" baseline="0" dirty="0" smtClean="0"/>
              <a:t> </a:t>
            </a:r>
            <a:r>
              <a:rPr lang="en-US" b="0" baseline="0" dirty="0" err="1" smtClean="0"/>
              <a:t>faktor</a:t>
            </a:r>
            <a:r>
              <a:rPr lang="en-US" b="0" baseline="0" dirty="0" smtClean="0"/>
              <a:t> </a:t>
            </a:r>
            <a:r>
              <a:rPr lang="en-US" b="0" baseline="0" dirty="0" err="1" smtClean="0"/>
              <a:t>produksi</a:t>
            </a:r>
            <a:r>
              <a:rPr lang="en-US" b="0" baseline="0" dirty="0" smtClean="0"/>
              <a:t> </a:t>
            </a:r>
            <a:r>
              <a:rPr lang="en-US" b="0" baseline="0" dirty="0" err="1" smtClean="0"/>
              <a:t>berupa</a:t>
            </a:r>
            <a:r>
              <a:rPr lang="en-US" b="0" baseline="0" dirty="0" smtClean="0"/>
              <a:t> </a:t>
            </a:r>
            <a:r>
              <a:rPr lang="en-US" b="0" baseline="0" dirty="0" err="1" smtClean="0"/>
              <a:t>sewa</a:t>
            </a:r>
            <a:r>
              <a:rPr lang="en-US" b="0" baseline="0" dirty="0" smtClean="0"/>
              <a:t>, </a:t>
            </a:r>
            <a:r>
              <a:rPr lang="en-US" b="0" baseline="0" dirty="0" err="1" smtClean="0"/>
              <a:t>laba</a:t>
            </a:r>
            <a:r>
              <a:rPr lang="en-US" b="0" baseline="0" dirty="0" smtClean="0"/>
              <a:t>, </a:t>
            </a:r>
            <a:r>
              <a:rPr lang="en-US" b="0" baseline="0" dirty="0" err="1" smtClean="0"/>
              <a:t>bunga</a:t>
            </a:r>
            <a:r>
              <a:rPr lang="en-US" b="0" baseline="0" dirty="0" smtClean="0"/>
              <a:t> </a:t>
            </a:r>
            <a:r>
              <a:rPr lang="en-US" b="0" baseline="0" dirty="0" err="1" smtClean="0"/>
              <a:t>dan</a:t>
            </a:r>
            <a:r>
              <a:rPr lang="en-US" b="0" baseline="0" dirty="0" smtClean="0"/>
              <a:t> </a:t>
            </a:r>
            <a:r>
              <a:rPr lang="en-US" b="0" baseline="0" dirty="0" err="1" smtClean="0"/>
              <a:t>gaji</a:t>
            </a:r>
            <a:r>
              <a:rPr lang="en-US" b="0" baseline="0" dirty="0" smtClean="0"/>
              <a:t>, </a:t>
            </a:r>
            <a:r>
              <a:rPr lang="en-US" b="0" baseline="0" dirty="0" err="1" smtClean="0"/>
              <a:t>dan</a:t>
            </a:r>
            <a:r>
              <a:rPr lang="en-US" b="0" baseline="0" dirty="0" smtClean="0"/>
              <a:t> </a:t>
            </a:r>
            <a:r>
              <a:rPr lang="en-US" b="0" baseline="0" dirty="0" err="1" smtClean="0"/>
              <a:t>menggunakan</a:t>
            </a:r>
            <a:r>
              <a:rPr lang="en-US" b="0" baseline="0" dirty="0" smtClean="0"/>
              <a:t> </a:t>
            </a:r>
            <a:r>
              <a:rPr lang="en-US" b="0" baseline="0" dirty="0" err="1" smtClean="0"/>
              <a:t>barang</a:t>
            </a:r>
            <a:r>
              <a:rPr lang="en-US" b="0" baseline="0" dirty="0" smtClean="0"/>
              <a:t> </a:t>
            </a:r>
            <a:r>
              <a:rPr lang="en-US" b="0" baseline="0" dirty="0" err="1" smtClean="0"/>
              <a:t>dan</a:t>
            </a:r>
            <a:r>
              <a:rPr lang="en-US" b="0" baseline="0" dirty="0" smtClean="0"/>
              <a:t> </a:t>
            </a:r>
            <a:r>
              <a:rPr lang="en-US" b="0" baseline="0" dirty="0" err="1" smtClean="0"/>
              <a:t>jasa</a:t>
            </a:r>
            <a:endParaRPr lang="en-US" b="0" dirty="0" smtClean="0"/>
          </a:p>
          <a:p>
            <a:pPr marL="228600" indent="-228600">
              <a:buNone/>
            </a:pPr>
            <a:r>
              <a:rPr lang="en-US" dirty="0" smtClean="0"/>
              <a:t>2. </a:t>
            </a:r>
            <a:r>
              <a:rPr lang="en-US" dirty="0" err="1" smtClean="0"/>
              <a:t>Jawaban</a:t>
            </a:r>
            <a:r>
              <a:rPr lang="en-US" dirty="0" smtClean="0"/>
              <a:t> D =&gt; PCC</a:t>
            </a:r>
            <a:r>
              <a:rPr lang="en-US" baseline="0" dirty="0" smtClean="0"/>
              <a:t> </a:t>
            </a:r>
            <a:r>
              <a:rPr lang="en-US" baseline="0" dirty="0" err="1" smtClean="0"/>
              <a:t>menhubungkan</a:t>
            </a:r>
            <a:r>
              <a:rPr lang="en-US" baseline="0" dirty="0" smtClean="0"/>
              <a:t> </a:t>
            </a:r>
            <a:r>
              <a:rPr lang="en-US" baseline="0" dirty="0" err="1" smtClean="0"/>
              <a:t>titik</a:t>
            </a:r>
            <a:r>
              <a:rPr lang="en-US" baseline="0" dirty="0" smtClean="0"/>
              <a:t> </a:t>
            </a:r>
            <a:r>
              <a:rPr lang="en-US" baseline="0" dirty="0" err="1" smtClean="0"/>
              <a:t>keseimbangan</a:t>
            </a:r>
            <a:r>
              <a:rPr lang="en-US" baseline="0" dirty="0" smtClean="0"/>
              <a:t> </a:t>
            </a:r>
            <a:r>
              <a:rPr lang="en-US" baseline="0" dirty="0" err="1" smtClean="0"/>
              <a:t>konsumen</a:t>
            </a:r>
            <a:r>
              <a:rPr lang="en-US" baseline="0" dirty="0" smtClean="0"/>
              <a:t> </a:t>
            </a:r>
            <a:r>
              <a:rPr lang="en-US" baseline="0" dirty="0" err="1" smtClean="0"/>
              <a:t>bila</a:t>
            </a:r>
            <a:r>
              <a:rPr lang="en-US" baseline="0" dirty="0" smtClean="0"/>
              <a:t> </a:t>
            </a:r>
            <a:r>
              <a:rPr lang="en-US" baseline="0" dirty="0" err="1" smtClean="0"/>
              <a:t>terjadi</a:t>
            </a:r>
            <a:r>
              <a:rPr lang="en-US" baseline="0" dirty="0" smtClean="0"/>
              <a:t> </a:t>
            </a:r>
            <a:r>
              <a:rPr lang="en-US" baseline="0" dirty="0" err="1" smtClean="0"/>
              <a:t>kenaikan</a:t>
            </a:r>
            <a:r>
              <a:rPr lang="en-US" baseline="0" dirty="0" smtClean="0"/>
              <a:t> </a:t>
            </a:r>
            <a:r>
              <a:rPr lang="en-US" baseline="0" dirty="0" err="1" smtClean="0"/>
              <a:t>harga</a:t>
            </a:r>
            <a:endParaRPr lang="en-US" baseline="0"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64</a:t>
            </a:fld>
            <a:endParaRPr lang="en-US"/>
          </a:p>
        </p:txBody>
      </p:sp>
    </p:spTree>
    <p:extLst>
      <p:ext uri="{BB962C8B-B14F-4D97-AF65-F5344CB8AC3E}">
        <p14:creationId xmlns:p14="http://schemas.microsoft.com/office/powerpoint/2010/main" val="1999938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Loss=</a:t>
            </a:r>
            <a:r>
              <a:rPr lang="en-US" dirty="0" err="1" smtClean="0"/>
              <a:t>Rugi</a:t>
            </a:r>
            <a:endParaRPr lang="en-US" dirty="0" smtClean="0"/>
          </a:p>
          <a:p>
            <a:r>
              <a:rPr lang="en-US" dirty="0" smtClean="0"/>
              <a:t>Profit=</a:t>
            </a:r>
            <a:r>
              <a:rPr lang="en-US" dirty="0" err="1" smtClean="0"/>
              <a:t>Laba</a:t>
            </a:r>
            <a:r>
              <a:rPr lang="en-US" dirty="0" smtClean="0"/>
              <a:t>/</a:t>
            </a:r>
            <a:r>
              <a:rPr lang="en-US" dirty="0" err="1" smtClean="0"/>
              <a:t>Keuntungan</a:t>
            </a:r>
            <a:r>
              <a:rPr lang="en-US" dirty="0" smtClean="0"/>
              <a:t>, Max Profit= </a:t>
            </a:r>
            <a:r>
              <a:rPr lang="en-US" dirty="0" err="1" smtClean="0"/>
              <a:t>Keuntungan</a:t>
            </a:r>
            <a:r>
              <a:rPr lang="en-US" dirty="0" smtClean="0"/>
              <a:t> </a:t>
            </a:r>
            <a:r>
              <a:rPr lang="en-US" dirty="0" err="1" smtClean="0"/>
              <a:t>Maksimum</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69</a:t>
            </a:fld>
            <a:endParaRPr lang="en-US"/>
          </a:p>
        </p:txBody>
      </p:sp>
    </p:spTree>
    <p:extLst>
      <p:ext uri="{BB962C8B-B14F-4D97-AF65-F5344CB8AC3E}">
        <p14:creationId xmlns:p14="http://schemas.microsoft.com/office/powerpoint/2010/main" val="24029774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aseline="0" dirty="0" smtClean="0"/>
              <a:t>1. </a:t>
            </a:r>
            <a:r>
              <a:rPr lang="en-US" baseline="0" dirty="0" err="1" smtClean="0"/>
              <a:t>Jawaban</a:t>
            </a:r>
            <a:r>
              <a:rPr lang="en-US" baseline="0" dirty="0" smtClean="0"/>
              <a:t> D =&gt; </a:t>
            </a:r>
            <a:r>
              <a:rPr lang="en-US" baseline="0" dirty="0" err="1" smtClean="0"/>
              <a:t>Kurva</a:t>
            </a:r>
            <a:r>
              <a:rPr lang="en-US" baseline="0" dirty="0" smtClean="0"/>
              <a:t> AFC </a:t>
            </a:r>
            <a:r>
              <a:rPr lang="en-US" baseline="0" dirty="0" err="1" smtClean="0"/>
              <a:t>menurun</a:t>
            </a:r>
            <a:r>
              <a:rPr lang="en-US" baseline="0" dirty="0" smtClean="0"/>
              <a:t> </a:t>
            </a:r>
            <a:r>
              <a:rPr lang="en-US" baseline="0" dirty="0" err="1" smtClean="0"/>
              <a:t>bila</a:t>
            </a:r>
            <a:r>
              <a:rPr lang="en-US" baseline="0" dirty="0" smtClean="0"/>
              <a:t> </a:t>
            </a:r>
            <a:r>
              <a:rPr lang="en-US" baseline="0" dirty="0" err="1" smtClean="0"/>
              <a:t>ouput</a:t>
            </a:r>
            <a:r>
              <a:rPr lang="en-US" baseline="0" dirty="0" smtClean="0"/>
              <a:t> </a:t>
            </a:r>
            <a:r>
              <a:rPr lang="en-US" baseline="0" dirty="0" err="1" smtClean="0"/>
              <a:t>menambah</a:t>
            </a:r>
            <a:r>
              <a:rPr lang="en-US" baseline="0" dirty="0" smtClean="0"/>
              <a:t> </a:t>
            </a:r>
            <a:r>
              <a:rPr lang="en-US" b="1" baseline="0" dirty="0" smtClean="0"/>
              <a:t>(</a:t>
            </a:r>
            <a:r>
              <a:rPr lang="en-US" b="1" baseline="0" dirty="0" err="1" smtClean="0"/>
              <a:t>lihat</a:t>
            </a:r>
            <a:r>
              <a:rPr lang="en-US" b="1" baseline="0" dirty="0" smtClean="0"/>
              <a:t> </a:t>
            </a:r>
            <a:r>
              <a:rPr lang="en-US" b="1" baseline="0" dirty="0" err="1" smtClean="0"/>
              <a:t>kurva</a:t>
            </a:r>
            <a:r>
              <a:rPr lang="en-US" b="1" baseline="0" dirty="0" smtClean="0"/>
              <a:t> </a:t>
            </a:r>
            <a:r>
              <a:rPr lang="en-US" b="1" baseline="0" dirty="0" err="1" smtClean="0"/>
              <a:t>di</a:t>
            </a:r>
            <a:r>
              <a:rPr lang="en-US" b="1" baseline="0" dirty="0" smtClean="0"/>
              <a:t> slide 67)</a:t>
            </a:r>
            <a:endParaRPr lang="en-US" b="1" dirty="0" smtClean="0"/>
          </a:p>
          <a:p>
            <a:pPr marL="228600" indent="-228600">
              <a:buNone/>
            </a:pPr>
            <a:r>
              <a:rPr lang="en-US" dirty="0" smtClean="0"/>
              <a:t>2. </a:t>
            </a:r>
            <a:r>
              <a:rPr lang="en-US" dirty="0" err="1" smtClean="0"/>
              <a:t>Jawaban</a:t>
            </a:r>
            <a:r>
              <a:rPr lang="en-US" dirty="0" smtClean="0"/>
              <a:t> B =&gt; </a:t>
            </a:r>
          </a:p>
          <a:p>
            <a:pPr marL="228600" indent="-228600">
              <a:buNone/>
            </a:pPr>
            <a:r>
              <a:rPr lang="en-US" baseline="0" dirty="0" smtClean="0"/>
              <a:t>	</a:t>
            </a:r>
            <a:r>
              <a:rPr lang="en-US" baseline="0" dirty="0" err="1" smtClean="0"/>
              <a:t>Dik</a:t>
            </a:r>
            <a:r>
              <a:rPr lang="en-US" baseline="0" dirty="0" smtClean="0"/>
              <a:t>: Q = 7 unit, AC = </a:t>
            </a:r>
            <a:r>
              <a:rPr lang="en-US" baseline="0" dirty="0" err="1" smtClean="0"/>
              <a:t>Rp</a:t>
            </a:r>
            <a:r>
              <a:rPr lang="en-US" baseline="0" dirty="0" smtClean="0"/>
              <a:t> 15.000, FC = Rp35.000</a:t>
            </a:r>
          </a:p>
          <a:p>
            <a:pPr marL="228600" indent="-228600">
              <a:buNone/>
            </a:pPr>
            <a:r>
              <a:rPr lang="en-US" baseline="0" dirty="0" smtClean="0"/>
              <a:t>	</a:t>
            </a:r>
            <a:r>
              <a:rPr lang="en-US" baseline="0" dirty="0" err="1" smtClean="0"/>
              <a:t>Dit</a:t>
            </a:r>
            <a:r>
              <a:rPr lang="en-US" baseline="0" dirty="0" smtClean="0"/>
              <a:t>: AVC?</a:t>
            </a:r>
          </a:p>
          <a:p>
            <a:pPr marL="228600" indent="-228600">
              <a:buNone/>
            </a:pPr>
            <a:r>
              <a:rPr lang="en-US" baseline="0" dirty="0" smtClean="0"/>
              <a:t>	</a:t>
            </a:r>
            <a:r>
              <a:rPr lang="en-US" baseline="0" dirty="0" err="1" smtClean="0"/>
              <a:t>Jawab</a:t>
            </a:r>
            <a:r>
              <a:rPr lang="en-US" baseline="0" dirty="0" smtClean="0"/>
              <a:t>: AC=AFC + AVC =&gt; </a:t>
            </a:r>
            <a:r>
              <a:rPr lang="en-US" b="1" baseline="0" dirty="0" smtClean="0"/>
              <a:t>AVC = AC – AFC </a:t>
            </a:r>
          </a:p>
          <a:p>
            <a:pPr marL="228600" indent="-228600">
              <a:buNone/>
            </a:pPr>
            <a:r>
              <a:rPr lang="en-US" baseline="0" dirty="0" smtClean="0"/>
              <a:t>		</a:t>
            </a:r>
            <a:r>
              <a:rPr lang="en-US" b="1" baseline="0" dirty="0" smtClean="0"/>
              <a:t>AFC = FC / Q</a:t>
            </a:r>
          </a:p>
          <a:p>
            <a:pPr marL="228600" indent="-228600">
              <a:buNone/>
            </a:pPr>
            <a:r>
              <a:rPr lang="en-US" baseline="0" dirty="0" smtClean="0"/>
              <a:t>		           AVC   = 15.000 – FC/Q</a:t>
            </a:r>
          </a:p>
          <a:p>
            <a:pPr marL="228600" indent="-228600">
              <a:buNone/>
            </a:pPr>
            <a:r>
              <a:rPr lang="en-US" baseline="0" dirty="0" smtClean="0"/>
              <a:t>		       	= 15.000 – 35.000/7</a:t>
            </a:r>
          </a:p>
          <a:p>
            <a:pPr marL="228600" indent="-228600">
              <a:buNone/>
            </a:pPr>
            <a:r>
              <a:rPr lang="en-US" baseline="0" dirty="0" smtClean="0"/>
              <a:t>			= 15.000 – 5.000 = </a:t>
            </a:r>
            <a:r>
              <a:rPr lang="en-US" u="sng" baseline="0" dirty="0" smtClean="0"/>
              <a:t>10.000</a:t>
            </a:r>
          </a:p>
          <a:p>
            <a:pPr marL="228600" indent="-228600">
              <a:buNone/>
            </a:pPr>
            <a:r>
              <a:rPr lang="en-US" u="sng" baseline="0" dirty="0" smtClean="0"/>
              <a:t>3. </a:t>
            </a:r>
            <a:r>
              <a:rPr lang="en-US" u="sng" baseline="0" dirty="0" err="1" smtClean="0"/>
              <a:t>Jawaban</a:t>
            </a:r>
            <a:r>
              <a:rPr lang="en-US" u="sng" baseline="0" dirty="0" smtClean="0"/>
              <a:t> E = </a:t>
            </a:r>
            <a:r>
              <a:rPr lang="en-US" u="sng" baseline="0" dirty="0" err="1" smtClean="0"/>
              <a:t>Kurva</a:t>
            </a:r>
            <a:r>
              <a:rPr lang="en-US" u="sng" baseline="0" dirty="0" smtClean="0"/>
              <a:t> MC </a:t>
            </a:r>
            <a:r>
              <a:rPr lang="en-US" u="sng" baseline="0" dirty="0" err="1" smtClean="0"/>
              <a:t>menyinggung</a:t>
            </a:r>
            <a:r>
              <a:rPr lang="en-US" u="sng" baseline="0" dirty="0" smtClean="0"/>
              <a:t> </a:t>
            </a:r>
            <a:r>
              <a:rPr lang="en-US" u="sng" baseline="0" dirty="0" err="1" smtClean="0"/>
              <a:t>kurva</a:t>
            </a:r>
            <a:r>
              <a:rPr lang="en-US" u="sng" baseline="0" dirty="0" smtClean="0"/>
              <a:t> AC </a:t>
            </a:r>
            <a:r>
              <a:rPr lang="en-US" u="sng" baseline="0" dirty="0" err="1" smtClean="0"/>
              <a:t>saat</a:t>
            </a:r>
            <a:r>
              <a:rPr lang="en-US" u="sng" baseline="0" dirty="0" smtClean="0"/>
              <a:t> minimum </a:t>
            </a:r>
            <a:r>
              <a:rPr lang="en-US" b="1" u="sng" baseline="0" dirty="0" smtClean="0"/>
              <a:t>(</a:t>
            </a:r>
            <a:r>
              <a:rPr lang="en-US" b="1" u="sng" baseline="0" dirty="0" err="1" smtClean="0"/>
              <a:t>lihat</a:t>
            </a:r>
            <a:r>
              <a:rPr lang="en-US" b="1" u="sng" baseline="0" dirty="0" smtClean="0"/>
              <a:t> </a:t>
            </a:r>
            <a:r>
              <a:rPr lang="en-US" b="1" u="sng" baseline="0" dirty="0" err="1" smtClean="0"/>
              <a:t>kurva</a:t>
            </a:r>
            <a:r>
              <a:rPr lang="en-US" b="1" u="sng" baseline="0" dirty="0" smtClean="0"/>
              <a:t> </a:t>
            </a:r>
            <a:r>
              <a:rPr lang="en-US" b="1" u="sng" baseline="0" dirty="0" err="1" smtClean="0"/>
              <a:t>di</a:t>
            </a:r>
            <a:r>
              <a:rPr lang="en-US" b="1" u="sng" baseline="0" dirty="0" smtClean="0"/>
              <a:t> slide 67)</a:t>
            </a:r>
          </a:p>
          <a:p>
            <a:pPr marL="228600" indent="-228600">
              <a:buNone/>
            </a:pPr>
            <a:r>
              <a:rPr lang="en-US" u="sng" baseline="0" dirty="0" smtClean="0"/>
              <a:t>4. </a:t>
            </a:r>
            <a:r>
              <a:rPr lang="en-US" u="sng" baseline="0" dirty="0" err="1" smtClean="0"/>
              <a:t>Jawaban</a:t>
            </a:r>
            <a:r>
              <a:rPr lang="en-US" u="sng" baseline="0" dirty="0" smtClean="0"/>
              <a:t> E = </a:t>
            </a:r>
            <a:r>
              <a:rPr lang="en-US" u="sng" baseline="0" dirty="0" err="1" smtClean="0"/>
              <a:t>perusahaan</a:t>
            </a:r>
            <a:r>
              <a:rPr lang="en-US" u="sng" baseline="0" dirty="0" smtClean="0"/>
              <a:t> </a:t>
            </a:r>
            <a:r>
              <a:rPr lang="en-US" u="sng" baseline="0" dirty="0" err="1" smtClean="0"/>
              <a:t>memperoleh</a:t>
            </a:r>
            <a:r>
              <a:rPr lang="en-US" u="sng" baseline="0" dirty="0" smtClean="0"/>
              <a:t> </a:t>
            </a:r>
            <a:r>
              <a:rPr lang="en-US" u="sng" baseline="0" dirty="0" err="1" smtClean="0"/>
              <a:t>laba</a:t>
            </a:r>
            <a:r>
              <a:rPr lang="en-US" u="sng" baseline="0" dirty="0" smtClean="0"/>
              <a:t> </a:t>
            </a:r>
            <a:r>
              <a:rPr lang="en-US" u="sng" baseline="0" dirty="0" err="1" smtClean="0"/>
              <a:t>maksimum</a:t>
            </a:r>
            <a:r>
              <a:rPr lang="en-US" u="sng" baseline="0" dirty="0" smtClean="0"/>
              <a:t> </a:t>
            </a:r>
            <a:r>
              <a:rPr lang="en-US" u="sng" baseline="0" dirty="0" err="1" smtClean="0"/>
              <a:t>bila</a:t>
            </a:r>
            <a:r>
              <a:rPr lang="en-US" u="sng" baseline="0" dirty="0" smtClean="0"/>
              <a:t> Marginal Cost=Marginal revenue </a:t>
            </a:r>
            <a:r>
              <a:rPr lang="en-US" b="1" u="sng" baseline="0" dirty="0" smtClean="0"/>
              <a:t>(</a:t>
            </a:r>
            <a:r>
              <a:rPr lang="en-US" b="1" u="sng" baseline="0" dirty="0" err="1" smtClean="0"/>
              <a:t>lihat</a:t>
            </a:r>
            <a:r>
              <a:rPr lang="en-US" b="1" u="sng" baseline="0" dirty="0" smtClean="0"/>
              <a:t> </a:t>
            </a:r>
            <a:r>
              <a:rPr lang="en-US" b="1" u="sng" baseline="0" dirty="0" err="1" smtClean="0"/>
              <a:t>di</a:t>
            </a:r>
            <a:r>
              <a:rPr lang="en-US" b="1" u="sng" baseline="0" dirty="0" smtClean="0"/>
              <a:t> slide 69)</a:t>
            </a:r>
          </a:p>
        </p:txBody>
      </p:sp>
      <p:sp>
        <p:nvSpPr>
          <p:cNvPr id="4" name="Slide Number Placeholder 3"/>
          <p:cNvSpPr>
            <a:spLocks noGrp="1"/>
          </p:cNvSpPr>
          <p:nvPr>
            <p:ph type="sldNum" sz="quarter" idx="10"/>
          </p:nvPr>
        </p:nvSpPr>
        <p:spPr/>
        <p:txBody>
          <a:bodyPr/>
          <a:lstStyle/>
          <a:p>
            <a:fld id="{476E7BC0-89CA-497F-A8D7-EB638B7D546D}" type="slidenum">
              <a:rPr lang="en-US" smtClean="0"/>
              <a:pPr/>
              <a:t>70</a:t>
            </a:fld>
            <a:endParaRPr lang="en-US"/>
          </a:p>
        </p:txBody>
      </p:sp>
    </p:spTree>
    <p:extLst>
      <p:ext uri="{BB962C8B-B14F-4D97-AF65-F5344CB8AC3E}">
        <p14:creationId xmlns:p14="http://schemas.microsoft.com/office/powerpoint/2010/main" val="141663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13</a:t>
            </a:fld>
            <a:endParaRPr lang="en-US"/>
          </a:p>
        </p:txBody>
      </p:sp>
    </p:spTree>
    <p:extLst>
      <p:ext uri="{BB962C8B-B14F-4D97-AF65-F5344CB8AC3E}">
        <p14:creationId xmlns:p14="http://schemas.microsoft.com/office/powerpoint/2010/main" val="4226549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Kunci</a:t>
            </a:r>
            <a:r>
              <a:rPr lang="en-US" dirty="0" smtClean="0"/>
              <a:t> </a:t>
            </a:r>
            <a:r>
              <a:rPr lang="en-US" dirty="0" err="1" smtClean="0"/>
              <a:t>Jawaban</a:t>
            </a:r>
            <a:r>
              <a:rPr lang="en-US" dirty="0" smtClean="0"/>
              <a:t> </a:t>
            </a:r>
            <a:r>
              <a:rPr lang="en-US" dirty="0" err="1" smtClean="0"/>
              <a:t>Soal</a:t>
            </a:r>
            <a:endParaRPr lang="en-US" dirty="0" smtClean="0"/>
          </a:p>
          <a:p>
            <a:pPr marL="228600" indent="-228600">
              <a:buAutoNum type="arabicPeriod"/>
            </a:pPr>
            <a:r>
              <a:rPr lang="en-US" b="1" dirty="0" err="1" smtClean="0"/>
              <a:t>Jawaban</a:t>
            </a:r>
            <a:r>
              <a:rPr lang="en-US" b="1" baseline="0" dirty="0" smtClean="0"/>
              <a:t>  C</a:t>
            </a:r>
            <a:r>
              <a:rPr lang="en-US" dirty="0" smtClean="0"/>
              <a:t> </a:t>
            </a:r>
            <a:r>
              <a:rPr lang="en-US" baseline="0" dirty="0" smtClean="0"/>
              <a:t> </a:t>
            </a:r>
            <a:r>
              <a:rPr lang="en-US" dirty="0" smtClean="0"/>
              <a:t>=&gt; </a:t>
            </a:r>
            <a:r>
              <a:rPr lang="en-US" dirty="0" err="1" smtClean="0"/>
              <a:t>Ekonomi</a:t>
            </a:r>
            <a:r>
              <a:rPr lang="en-US" dirty="0" smtClean="0"/>
              <a:t> </a:t>
            </a:r>
            <a:r>
              <a:rPr lang="en-US" dirty="0" err="1" smtClean="0"/>
              <a:t>mikro</a:t>
            </a:r>
            <a:r>
              <a:rPr lang="en-US" dirty="0" smtClean="0"/>
              <a:t> </a:t>
            </a:r>
            <a:r>
              <a:rPr lang="en-US" dirty="0" err="1" smtClean="0"/>
              <a:t>melingkup</a:t>
            </a:r>
            <a:r>
              <a:rPr lang="en-US" dirty="0" smtClean="0"/>
              <a:t> </a:t>
            </a:r>
            <a:r>
              <a:rPr lang="en-US" dirty="0" err="1" smtClean="0"/>
              <a:t>peran</a:t>
            </a:r>
            <a:r>
              <a:rPr lang="en-US" dirty="0" smtClean="0"/>
              <a:t> </a:t>
            </a:r>
            <a:r>
              <a:rPr lang="en-US" dirty="0" err="1" smtClean="0"/>
              <a:t>pelaku</a:t>
            </a:r>
            <a:r>
              <a:rPr lang="en-US" dirty="0" smtClean="0"/>
              <a:t> </a:t>
            </a:r>
            <a:r>
              <a:rPr lang="en-US" dirty="0" err="1" smtClean="0"/>
              <a:t>ekonomi</a:t>
            </a:r>
            <a:r>
              <a:rPr lang="en-US" dirty="0" smtClean="0"/>
              <a:t> </a:t>
            </a:r>
            <a:r>
              <a:rPr lang="en-US" dirty="0" err="1" smtClean="0"/>
              <a:t>berupa</a:t>
            </a:r>
            <a:r>
              <a:rPr lang="en-US" dirty="0" smtClean="0"/>
              <a:t> </a:t>
            </a:r>
            <a:r>
              <a:rPr lang="en-US" dirty="0" err="1" smtClean="0"/>
              <a:t>konsumen</a:t>
            </a:r>
            <a:r>
              <a:rPr lang="en-US" dirty="0" smtClean="0"/>
              <a:t> </a:t>
            </a:r>
            <a:r>
              <a:rPr lang="en-US" dirty="0" err="1" smtClean="0"/>
              <a:t>dan</a:t>
            </a:r>
            <a:r>
              <a:rPr lang="en-US" dirty="0" smtClean="0"/>
              <a:t> </a:t>
            </a:r>
            <a:r>
              <a:rPr lang="en-US" dirty="0" err="1" smtClean="0"/>
              <a:t>produsen</a:t>
            </a:r>
            <a:r>
              <a:rPr lang="en-US" dirty="0" smtClean="0"/>
              <a:t> </a:t>
            </a:r>
            <a:r>
              <a:rPr lang="en-US" dirty="0" err="1" smtClean="0"/>
              <a:t>sedangkan</a:t>
            </a:r>
            <a:r>
              <a:rPr lang="en-US" baseline="0" dirty="0" smtClean="0"/>
              <a:t> </a:t>
            </a:r>
            <a:r>
              <a:rPr lang="en-US" baseline="0" dirty="0" err="1" smtClean="0"/>
              <a:t>makro</a:t>
            </a:r>
            <a:r>
              <a:rPr lang="en-US" baseline="0" dirty="0" smtClean="0"/>
              <a:t> </a:t>
            </a:r>
            <a:r>
              <a:rPr lang="en-US" baseline="0" dirty="0" err="1" smtClean="0"/>
              <a:t>melingkupi</a:t>
            </a:r>
            <a:r>
              <a:rPr lang="en-US" baseline="0" dirty="0" smtClean="0"/>
              <a:t> </a:t>
            </a:r>
            <a:r>
              <a:rPr lang="en-US" baseline="0" dirty="0" err="1" smtClean="0"/>
              <a:t>ruang</a:t>
            </a:r>
            <a:r>
              <a:rPr lang="en-US" baseline="0" dirty="0" smtClean="0"/>
              <a:t> </a:t>
            </a:r>
            <a:r>
              <a:rPr lang="en-US" baseline="0" dirty="0" err="1" smtClean="0"/>
              <a:t>nasional</a:t>
            </a:r>
            <a:r>
              <a:rPr lang="en-US" baseline="0" dirty="0" smtClean="0"/>
              <a:t> / global</a:t>
            </a:r>
          </a:p>
          <a:p>
            <a:pPr marL="228600" indent="-228600">
              <a:buAutoNum type="arabicPeriod"/>
            </a:pPr>
            <a:r>
              <a:rPr lang="en-US" b="1" baseline="0" dirty="0" err="1" smtClean="0"/>
              <a:t>Jawaban</a:t>
            </a:r>
            <a:r>
              <a:rPr lang="en-US" b="1" baseline="0" dirty="0" smtClean="0"/>
              <a:t>  B</a:t>
            </a:r>
            <a:r>
              <a:rPr lang="en-US" baseline="0" dirty="0" smtClean="0"/>
              <a:t> =&gt; Positive economics </a:t>
            </a:r>
            <a:r>
              <a:rPr lang="en-US" baseline="0" dirty="0" err="1" smtClean="0"/>
              <a:t>merupakan</a:t>
            </a:r>
            <a:r>
              <a:rPr lang="en-US" baseline="0" dirty="0" smtClean="0"/>
              <a:t> </a:t>
            </a:r>
            <a:r>
              <a:rPr lang="en-US" baseline="0" dirty="0" err="1" smtClean="0"/>
              <a:t>sebab</a:t>
            </a:r>
            <a:r>
              <a:rPr lang="en-US" baseline="0" dirty="0" smtClean="0"/>
              <a:t> </a:t>
            </a:r>
            <a:r>
              <a:rPr lang="en-US" baseline="0" dirty="0" err="1" smtClean="0"/>
              <a:t>akibat</a:t>
            </a:r>
            <a:r>
              <a:rPr lang="en-US" baseline="0" dirty="0" smtClean="0"/>
              <a:t>, </a:t>
            </a:r>
            <a:r>
              <a:rPr lang="en-US" baseline="0" dirty="0" err="1" smtClean="0"/>
              <a:t>ditandai</a:t>
            </a:r>
            <a:r>
              <a:rPr lang="en-US" baseline="0" dirty="0" smtClean="0"/>
              <a:t> </a:t>
            </a:r>
            <a:r>
              <a:rPr lang="en-US" baseline="0" dirty="0" err="1" smtClean="0"/>
              <a:t>dengan</a:t>
            </a:r>
            <a:r>
              <a:rPr lang="en-US" baseline="0" dirty="0" smtClean="0"/>
              <a:t> </a:t>
            </a:r>
            <a:r>
              <a:rPr lang="en-US" baseline="0" dirty="0" err="1" smtClean="0"/>
              <a:t>kata</a:t>
            </a:r>
            <a:r>
              <a:rPr lang="en-US" baseline="0" dirty="0" smtClean="0"/>
              <a:t> “</a:t>
            </a:r>
            <a:r>
              <a:rPr lang="en-US" baseline="0" dirty="0" err="1" smtClean="0"/>
              <a:t>maka</a:t>
            </a:r>
            <a:r>
              <a:rPr lang="en-US" baseline="0" dirty="0" smtClean="0"/>
              <a:t>”, </a:t>
            </a:r>
            <a:r>
              <a:rPr lang="en-US" baseline="0" dirty="0" err="1" smtClean="0"/>
              <a:t>dsb</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75</a:t>
            </a:fld>
            <a:endParaRPr lang="en-US"/>
          </a:p>
        </p:txBody>
      </p:sp>
    </p:spTree>
    <p:extLst>
      <p:ext uri="{BB962C8B-B14F-4D97-AF65-F5344CB8AC3E}">
        <p14:creationId xmlns:p14="http://schemas.microsoft.com/office/powerpoint/2010/main" val="5600166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78</a:t>
            </a:fld>
            <a:endParaRPr lang="en-US"/>
          </a:p>
        </p:txBody>
      </p:sp>
    </p:spTree>
    <p:extLst>
      <p:ext uri="{BB962C8B-B14F-4D97-AF65-F5344CB8AC3E}">
        <p14:creationId xmlns:p14="http://schemas.microsoft.com/office/powerpoint/2010/main" val="14368945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81</a:t>
            </a:fld>
            <a:endParaRPr lang="en-US"/>
          </a:p>
        </p:txBody>
      </p:sp>
    </p:spTree>
    <p:extLst>
      <p:ext uri="{BB962C8B-B14F-4D97-AF65-F5344CB8AC3E}">
        <p14:creationId xmlns:p14="http://schemas.microsoft.com/office/powerpoint/2010/main" val="20369260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err="1" smtClean="0"/>
              <a:t>Jawaban</a:t>
            </a:r>
            <a:r>
              <a:rPr lang="en-US" baseline="0" dirty="0" smtClean="0"/>
              <a:t> E: PDB </a:t>
            </a:r>
            <a:r>
              <a:rPr lang="en-US" baseline="0" dirty="0" err="1" smtClean="0"/>
              <a:t>ialah</a:t>
            </a:r>
            <a:r>
              <a:rPr lang="en-US" baseline="0" dirty="0" smtClean="0"/>
              <a:t> output yang </a:t>
            </a:r>
            <a:r>
              <a:rPr lang="en-US" baseline="0" dirty="0" err="1" smtClean="0"/>
              <a:t>dihasilkan</a:t>
            </a:r>
            <a:r>
              <a:rPr lang="en-US" baseline="0" dirty="0" smtClean="0"/>
              <a:t> </a:t>
            </a:r>
            <a:r>
              <a:rPr lang="en-US" baseline="0" dirty="0" err="1" smtClean="0"/>
              <a:t>di</a:t>
            </a:r>
            <a:r>
              <a:rPr lang="en-US" baseline="0" dirty="0" smtClean="0"/>
              <a:t> </a:t>
            </a:r>
            <a:r>
              <a:rPr lang="en-US" baseline="0" dirty="0" err="1" smtClean="0"/>
              <a:t>negara</a:t>
            </a:r>
            <a:r>
              <a:rPr lang="en-US" baseline="0" dirty="0" smtClean="0"/>
              <a:t> </a:t>
            </a:r>
            <a:r>
              <a:rPr lang="en-US" baseline="0" dirty="0" err="1" smtClean="0"/>
              <a:t>itu</a:t>
            </a:r>
            <a:r>
              <a:rPr lang="en-US" baseline="0" dirty="0" smtClean="0"/>
              <a:t> </a:t>
            </a:r>
            <a:r>
              <a:rPr lang="en-US" baseline="0" dirty="0" err="1" smtClean="0"/>
              <a:t>baik</a:t>
            </a:r>
            <a:r>
              <a:rPr lang="en-US" baseline="0" dirty="0" smtClean="0"/>
              <a:t> </a:t>
            </a:r>
            <a:r>
              <a:rPr lang="en-US" baseline="0" dirty="0" err="1" smtClean="0"/>
              <a:t>warga</a:t>
            </a:r>
            <a:r>
              <a:rPr lang="en-US" baseline="0" dirty="0" smtClean="0"/>
              <a:t> </a:t>
            </a:r>
            <a:r>
              <a:rPr lang="en-US" baseline="0" dirty="0" err="1" smtClean="0"/>
              <a:t>negaranya</a:t>
            </a:r>
            <a:r>
              <a:rPr lang="en-US" baseline="0" dirty="0" smtClean="0"/>
              <a:t> </a:t>
            </a:r>
            <a:r>
              <a:rPr lang="en-US" baseline="0" dirty="0" err="1" smtClean="0"/>
              <a:t>maupun</a:t>
            </a:r>
            <a:r>
              <a:rPr lang="en-US" baseline="0" dirty="0" smtClean="0"/>
              <a:t> </a:t>
            </a:r>
            <a:r>
              <a:rPr lang="en-US" baseline="0" dirty="0" err="1" smtClean="0"/>
              <a:t>warga</a:t>
            </a:r>
            <a:r>
              <a:rPr lang="en-US" baseline="0" dirty="0" smtClean="0"/>
              <a:t> </a:t>
            </a:r>
            <a:r>
              <a:rPr lang="en-US" baseline="0" dirty="0" err="1" smtClean="0"/>
              <a:t>negara</a:t>
            </a:r>
            <a:r>
              <a:rPr lang="en-US" baseline="0" dirty="0" smtClean="0"/>
              <a:t> </a:t>
            </a:r>
            <a:r>
              <a:rPr lang="en-US" baseline="0" dirty="0" err="1" smtClean="0"/>
              <a:t>asing</a:t>
            </a:r>
            <a:r>
              <a:rPr lang="en-US" baseline="0" dirty="0" smtClean="0"/>
              <a:t> </a:t>
            </a:r>
            <a:r>
              <a:rPr lang="en-US" baseline="0" dirty="0" err="1" smtClean="0"/>
              <a:t>di</a:t>
            </a:r>
            <a:r>
              <a:rPr lang="en-US" baseline="0" dirty="0" smtClean="0"/>
              <a:t> </a:t>
            </a:r>
            <a:r>
              <a:rPr lang="en-US" baseline="0" dirty="0" err="1" smtClean="0"/>
              <a:t>negara</a:t>
            </a:r>
            <a:r>
              <a:rPr lang="en-US" baseline="0" dirty="0" smtClean="0"/>
              <a:t> </a:t>
            </a:r>
            <a:r>
              <a:rPr lang="en-US" baseline="0" dirty="0" err="1" smtClean="0"/>
              <a:t>tsb</a:t>
            </a:r>
            <a:r>
              <a:rPr lang="en-US" baseline="0" dirty="0" smtClean="0"/>
              <a:t>. </a:t>
            </a:r>
            <a:r>
              <a:rPr lang="en-US" b="1" baseline="0" dirty="0" smtClean="0"/>
              <a:t>(slide </a:t>
            </a:r>
            <a:r>
              <a:rPr lang="en-US" b="1" u="none" baseline="0" dirty="0" smtClean="0"/>
              <a:t>82)</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0" u="none" baseline="0" dirty="0" err="1" smtClean="0"/>
              <a:t>Jawaban</a:t>
            </a:r>
            <a:r>
              <a:rPr lang="en-US" b="0" u="none" baseline="0" dirty="0" smtClean="0"/>
              <a:t> B: </a:t>
            </a:r>
            <a:r>
              <a:rPr lang="en-US" b="0" u="none" baseline="0" dirty="0" err="1" smtClean="0"/>
              <a:t>Rumus</a:t>
            </a:r>
            <a:r>
              <a:rPr lang="en-US" b="0" u="none" baseline="0" dirty="0" smtClean="0"/>
              <a:t> : Y = C + I + G (X-M) =&gt; Y = 2600 + 1500 + 1200 + (1300 – 1250) = 5350</a:t>
            </a:r>
          </a:p>
        </p:txBody>
      </p:sp>
      <p:sp>
        <p:nvSpPr>
          <p:cNvPr id="4" name="Slide Number Placeholder 3"/>
          <p:cNvSpPr>
            <a:spLocks noGrp="1"/>
          </p:cNvSpPr>
          <p:nvPr>
            <p:ph type="sldNum" sz="quarter" idx="10"/>
          </p:nvPr>
        </p:nvSpPr>
        <p:spPr/>
        <p:txBody>
          <a:bodyPr/>
          <a:lstStyle/>
          <a:p>
            <a:fld id="{476E7BC0-89CA-497F-A8D7-EB638B7D546D}" type="slidenum">
              <a:rPr lang="en-US" smtClean="0"/>
              <a:pPr/>
              <a:t>87</a:t>
            </a:fld>
            <a:endParaRPr lang="en-US"/>
          </a:p>
        </p:txBody>
      </p:sp>
    </p:spTree>
    <p:extLst>
      <p:ext uri="{BB962C8B-B14F-4D97-AF65-F5344CB8AC3E}">
        <p14:creationId xmlns:p14="http://schemas.microsoft.com/office/powerpoint/2010/main" val="21363580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Gunakan</a:t>
            </a:r>
            <a:r>
              <a:rPr lang="en-US" dirty="0" smtClean="0"/>
              <a:t> </a:t>
            </a:r>
            <a:r>
              <a:rPr lang="en-US" dirty="0" err="1" smtClean="0"/>
              <a:t>fungsi</a:t>
            </a:r>
            <a:r>
              <a:rPr lang="en-US" dirty="0" smtClean="0"/>
              <a:t> </a:t>
            </a:r>
            <a:r>
              <a:rPr lang="en-US" dirty="0" err="1" smtClean="0"/>
              <a:t>tabungan</a:t>
            </a:r>
            <a:r>
              <a:rPr lang="en-US" dirty="0" smtClean="0"/>
              <a:t> </a:t>
            </a:r>
            <a:r>
              <a:rPr lang="en-US" dirty="0" err="1" smtClean="0"/>
              <a:t>untuk</a:t>
            </a:r>
            <a:r>
              <a:rPr lang="en-US" dirty="0" smtClean="0"/>
              <a:t> </a:t>
            </a:r>
            <a:r>
              <a:rPr lang="en-US" dirty="0" err="1" smtClean="0"/>
              <a:t>mengetahui</a:t>
            </a:r>
            <a:r>
              <a:rPr lang="en-US" baseline="0" dirty="0" smtClean="0"/>
              <a:t> BEI S=-a + (1-b)y </a:t>
            </a:r>
            <a:r>
              <a:rPr lang="en-US" baseline="0" dirty="0" err="1" smtClean="0"/>
              <a:t>lalu</a:t>
            </a:r>
            <a:r>
              <a:rPr lang="en-US" baseline="0" dirty="0" smtClean="0"/>
              <a:t> </a:t>
            </a:r>
            <a:r>
              <a:rPr lang="en-US" baseline="0" dirty="0" err="1" smtClean="0"/>
              <a:t>subtitusikan</a:t>
            </a:r>
            <a:r>
              <a:rPr lang="en-US" baseline="0" dirty="0" smtClean="0"/>
              <a:t> S=0</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95</a:t>
            </a:fld>
            <a:endParaRPr lang="en-US"/>
          </a:p>
        </p:txBody>
      </p:sp>
    </p:spTree>
    <p:extLst>
      <p:ext uri="{BB962C8B-B14F-4D97-AF65-F5344CB8AC3E}">
        <p14:creationId xmlns:p14="http://schemas.microsoft.com/office/powerpoint/2010/main" val="9851418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solidFill>
                  <a:srgbClr val="11ED4B"/>
                </a:solidFill>
              </a:rPr>
              <a:t>Berapa</a:t>
            </a:r>
            <a:r>
              <a:rPr lang="en-US" sz="1200" dirty="0" smtClean="0">
                <a:solidFill>
                  <a:srgbClr val="11ED4B"/>
                </a:solidFill>
              </a:rPr>
              <a:t> </a:t>
            </a:r>
            <a:r>
              <a:rPr lang="en-US" sz="1200" dirty="0" err="1" smtClean="0">
                <a:solidFill>
                  <a:srgbClr val="11ED4B"/>
                </a:solidFill>
              </a:rPr>
              <a:t>besar</a:t>
            </a:r>
            <a:r>
              <a:rPr lang="en-US" sz="1200" dirty="0" smtClean="0">
                <a:solidFill>
                  <a:srgbClr val="11ED4B"/>
                </a:solidFill>
              </a:rPr>
              <a:t> </a:t>
            </a:r>
            <a:r>
              <a:rPr lang="en-US" sz="1200" dirty="0" err="1" smtClean="0">
                <a:solidFill>
                  <a:srgbClr val="11ED4B"/>
                </a:solidFill>
              </a:rPr>
              <a:t>tabungan</a:t>
            </a:r>
            <a:r>
              <a:rPr lang="en-US" sz="1200" dirty="0" smtClean="0">
                <a:solidFill>
                  <a:srgbClr val="11ED4B"/>
                </a:solidFill>
              </a:rPr>
              <a:t> </a:t>
            </a:r>
            <a:r>
              <a:rPr lang="en-US" sz="1200" dirty="0" err="1" smtClean="0">
                <a:solidFill>
                  <a:srgbClr val="11ED4B"/>
                </a:solidFill>
              </a:rPr>
              <a:t>saat</a:t>
            </a:r>
            <a:r>
              <a:rPr lang="en-US" sz="1200" dirty="0" smtClean="0">
                <a:solidFill>
                  <a:srgbClr val="11ED4B"/>
                </a:solidFill>
              </a:rPr>
              <a:t> </a:t>
            </a:r>
            <a:r>
              <a:rPr lang="en-US" sz="1200" dirty="0" err="1" smtClean="0">
                <a:solidFill>
                  <a:srgbClr val="11ED4B"/>
                </a:solidFill>
              </a:rPr>
              <a:t>penghasilannya</a:t>
            </a:r>
            <a:r>
              <a:rPr lang="en-US" sz="1200" dirty="0" smtClean="0">
                <a:solidFill>
                  <a:srgbClr val="11ED4B"/>
                </a:solidFill>
              </a:rPr>
              <a:t> </a:t>
            </a:r>
            <a:r>
              <a:rPr lang="en-US" sz="1200" dirty="0" err="1" smtClean="0">
                <a:solidFill>
                  <a:srgbClr val="11ED4B"/>
                </a:solidFill>
              </a:rPr>
              <a:t>Rp</a:t>
            </a:r>
            <a:r>
              <a:rPr lang="en-US" sz="1200" dirty="0" smtClean="0">
                <a:solidFill>
                  <a:srgbClr val="11ED4B"/>
                </a:solidFill>
              </a:rPr>
              <a:t> 600.000/</a:t>
            </a:r>
            <a:r>
              <a:rPr lang="en-US" sz="1200" dirty="0" err="1" smtClean="0">
                <a:solidFill>
                  <a:srgbClr val="11ED4B"/>
                </a:solidFill>
              </a:rPr>
              <a:t>bulan</a:t>
            </a:r>
            <a:r>
              <a:rPr lang="en-US" sz="1200" dirty="0" smtClean="0">
                <a:solidFill>
                  <a:srgbClr val="11ED4B"/>
                </a:solidFill>
              </a:rPr>
              <a:t>??</a:t>
            </a:r>
          </a:p>
        </p:txBody>
      </p:sp>
      <p:sp>
        <p:nvSpPr>
          <p:cNvPr id="4" name="Slide Number Placeholder 3"/>
          <p:cNvSpPr>
            <a:spLocks noGrp="1"/>
          </p:cNvSpPr>
          <p:nvPr>
            <p:ph type="sldNum" sz="quarter" idx="10"/>
          </p:nvPr>
        </p:nvSpPr>
        <p:spPr/>
        <p:txBody>
          <a:bodyPr/>
          <a:lstStyle/>
          <a:p>
            <a:fld id="{476E7BC0-89CA-497F-A8D7-EB638B7D546D}" type="slidenum">
              <a:rPr lang="en-US" smtClean="0"/>
              <a:pPr/>
              <a:t>96</a:t>
            </a:fld>
            <a:endParaRPr lang="en-US"/>
          </a:p>
        </p:txBody>
      </p:sp>
    </p:spTree>
    <p:extLst>
      <p:ext uri="{BB962C8B-B14F-4D97-AF65-F5344CB8AC3E}">
        <p14:creationId xmlns:p14="http://schemas.microsoft.com/office/powerpoint/2010/main" val="37830032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Tingkat </a:t>
            </a:r>
            <a:r>
              <a:rPr lang="en-US" dirty="0" err="1" smtClean="0"/>
              <a:t>suku</a:t>
            </a:r>
            <a:r>
              <a:rPr lang="en-US" dirty="0" smtClean="0"/>
              <a:t> </a:t>
            </a:r>
            <a:r>
              <a:rPr lang="en-US" dirty="0" err="1" smtClean="0"/>
              <a:t>bunga</a:t>
            </a:r>
            <a:r>
              <a:rPr lang="en-US" dirty="0" smtClean="0"/>
              <a:t> </a:t>
            </a:r>
            <a:r>
              <a:rPr lang="en-US" dirty="0" err="1" smtClean="0"/>
              <a:t>sebdanding</a:t>
            </a:r>
            <a:r>
              <a:rPr lang="en-US" dirty="0" smtClean="0"/>
              <a:t> </a:t>
            </a:r>
            <a:r>
              <a:rPr lang="en-US" dirty="0" err="1" smtClean="0"/>
              <a:t>dengan</a:t>
            </a:r>
            <a:r>
              <a:rPr lang="en-US" dirty="0" smtClean="0"/>
              <a:t> </a:t>
            </a:r>
            <a:r>
              <a:rPr lang="en-US" dirty="0" err="1" smtClean="0"/>
              <a:t>jumlah</a:t>
            </a:r>
            <a:r>
              <a:rPr lang="en-US" dirty="0" smtClean="0"/>
              <a:t> </a:t>
            </a:r>
            <a:r>
              <a:rPr lang="en-US" dirty="0" err="1" smtClean="0"/>
              <a:t>tabungan</a:t>
            </a:r>
            <a:r>
              <a:rPr lang="en-US" dirty="0" smtClean="0"/>
              <a:t>, </a:t>
            </a:r>
            <a:r>
              <a:rPr lang="en-US" dirty="0" err="1" smtClean="0"/>
              <a:t>apabila</a:t>
            </a:r>
            <a:r>
              <a:rPr lang="en-US" dirty="0" smtClean="0"/>
              <a:t> </a:t>
            </a:r>
            <a:r>
              <a:rPr lang="en-US" dirty="0" err="1" smtClean="0"/>
              <a:t>suku</a:t>
            </a:r>
            <a:r>
              <a:rPr lang="en-US" baseline="0" dirty="0" smtClean="0"/>
              <a:t> </a:t>
            </a:r>
            <a:r>
              <a:rPr lang="en-US" baseline="0" dirty="0" err="1" smtClean="0"/>
              <a:t>bunga</a:t>
            </a:r>
            <a:r>
              <a:rPr lang="en-US" baseline="0" dirty="0" smtClean="0"/>
              <a:t> </a:t>
            </a:r>
            <a:r>
              <a:rPr lang="en-US" baseline="0" dirty="0" err="1" smtClean="0"/>
              <a:t>naik</a:t>
            </a:r>
            <a:r>
              <a:rPr lang="en-US" baseline="0" dirty="0" smtClean="0"/>
              <a:t> </a:t>
            </a:r>
            <a:r>
              <a:rPr lang="en-US" baseline="0" dirty="0" err="1" smtClean="0"/>
              <a:t>maka</a:t>
            </a:r>
            <a:r>
              <a:rPr lang="en-US" baseline="0" dirty="0" smtClean="0"/>
              <a:t> </a:t>
            </a:r>
            <a:r>
              <a:rPr lang="en-US" baseline="0" dirty="0" err="1" smtClean="0"/>
              <a:t>jumlah</a:t>
            </a:r>
            <a:r>
              <a:rPr lang="en-US" baseline="0" dirty="0" smtClean="0"/>
              <a:t> </a:t>
            </a:r>
            <a:r>
              <a:rPr lang="en-US" baseline="0" dirty="0" err="1" smtClean="0"/>
              <a:t>tabungan</a:t>
            </a:r>
            <a:r>
              <a:rPr lang="en-US" baseline="0" dirty="0" smtClean="0"/>
              <a:t> </a:t>
            </a:r>
            <a:r>
              <a:rPr lang="en-US" baseline="0" dirty="0" err="1" smtClean="0"/>
              <a:t>naik</a:t>
            </a:r>
            <a:r>
              <a:rPr lang="en-US" baseline="0" dirty="0" smtClean="0"/>
              <a:t> </a:t>
            </a:r>
            <a:r>
              <a:rPr lang="en-US" baseline="0" dirty="0" err="1" smtClean="0"/>
              <a:t>dikarenakan</a:t>
            </a:r>
            <a:r>
              <a:rPr lang="en-US" baseline="0" dirty="0" smtClean="0"/>
              <a:t> </a:t>
            </a:r>
            <a:r>
              <a:rPr lang="en-US" baseline="0" dirty="0" err="1" smtClean="0"/>
              <a:t>keuntungan</a:t>
            </a:r>
            <a:r>
              <a:rPr lang="en-US" baseline="0" dirty="0" smtClean="0"/>
              <a:t> </a:t>
            </a:r>
            <a:r>
              <a:rPr lang="en-US" baseline="0" dirty="0" err="1" smtClean="0"/>
              <a:t>pada</a:t>
            </a:r>
            <a:r>
              <a:rPr lang="en-US" baseline="0" dirty="0" smtClean="0"/>
              <a:t> </a:t>
            </a:r>
            <a:r>
              <a:rPr lang="en-US" baseline="0" dirty="0" err="1" smtClean="0"/>
              <a:t>saat</a:t>
            </a:r>
            <a:r>
              <a:rPr lang="en-US" baseline="0" dirty="0" smtClean="0"/>
              <a:t> </a:t>
            </a:r>
            <a:r>
              <a:rPr lang="en-US" baseline="0" dirty="0" err="1" smtClean="0"/>
              <a:t>menabung</a:t>
            </a:r>
            <a:r>
              <a:rPr lang="en-US" baseline="0" dirty="0" smtClean="0"/>
              <a:t> </a:t>
            </a:r>
            <a:r>
              <a:rPr lang="en-US" baseline="0" dirty="0" err="1" smtClean="0"/>
              <a:t>dengan</a:t>
            </a:r>
            <a:r>
              <a:rPr lang="en-US" baseline="0" dirty="0" smtClean="0"/>
              <a:t> Tk. </a:t>
            </a:r>
            <a:r>
              <a:rPr lang="en-US" baseline="0" dirty="0" err="1" smtClean="0"/>
              <a:t>bunga</a:t>
            </a:r>
            <a:endParaRPr lang="en-US" baseline="0" dirty="0" smtClean="0"/>
          </a:p>
          <a:p>
            <a:r>
              <a:rPr lang="en-US" baseline="0" dirty="0" smtClean="0"/>
              <a:t>Tingkat </a:t>
            </a:r>
            <a:r>
              <a:rPr lang="en-US" baseline="0" dirty="0" err="1" smtClean="0"/>
              <a:t>suku</a:t>
            </a:r>
            <a:r>
              <a:rPr lang="en-US" baseline="0" dirty="0" smtClean="0"/>
              <a:t> </a:t>
            </a:r>
            <a:r>
              <a:rPr lang="en-US" baseline="0" dirty="0" err="1" smtClean="0"/>
              <a:t>bunga</a:t>
            </a:r>
            <a:r>
              <a:rPr lang="en-US" baseline="0" dirty="0" smtClean="0"/>
              <a:t> </a:t>
            </a:r>
            <a:r>
              <a:rPr lang="en-US" baseline="0" dirty="0" err="1" smtClean="0"/>
              <a:t>berbanding</a:t>
            </a:r>
            <a:r>
              <a:rPr lang="en-US" baseline="0" dirty="0" smtClean="0"/>
              <a:t> </a:t>
            </a:r>
            <a:r>
              <a:rPr lang="en-US" baseline="0" dirty="0" err="1" smtClean="0"/>
              <a:t>terbalik</a:t>
            </a:r>
            <a:r>
              <a:rPr lang="en-US" baseline="0" dirty="0" smtClean="0"/>
              <a:t> </a:t>
            </a:r>
            <a:r>
              <a:rPr lang="en-US" baseline="0" dirty="0" err="1" smtClean="0"/>
              <a:t>dengan</a:t>
            </a:r>
            <a:r>
              <a:rPr lang="en-US" baseline="0" dirty="0" smtClean="0"/>
              <a:t> </a:t>
            </a:r>
            <a:r>
              <a:rPr lang="en-US" baseline="0" dirty="0" err="1" smtClean="0"/>
              <a:t>investasi</a:t>
            </a:r>
            <a:r>
              <a:rPr lang="en-US" baseline="0" dirty="0" smtClean="0"/>
              <a:t>, </a:t>
            </a:r>
            <a:r>
              <a:rPr lang="en-US" baseline="0" dirty="0" err="1" smtClean="0"/>
              <a:t>semakin</a:t>
            </a:r>
            <a:r>
              <a:rPr lang="en-US" baseline="0" dirty="0" smtClean="0"/>
              <a:t> </a:t>
            </a:r>
            <a:r>
              <a:rPr lang="en-US" baseline="0" dirty="0" err="1" smtClean="0"/>
              <a:t>tinggi</a:t>
            </a:r>
            <a:r>
              <a:rPr lang="en-US" baseline="0" dirty="0" smtClean="0"/>
              <a:t> Tk. </a:t>
            </a:r>
            <a:r>
              <a:rPr lang="en-US" baseline="0" dirty="0" err="1" smtClean="0"/>
              <a:t>Suku</a:t>
            </a:r>
            <a:r>
              <a:rPr lang="en-US" baseline="0" dirty="0" smtClean="0"/>
              <a:t> </a:t>
            </a:r>
            <a:r>
              <a:rPr lang="en-US" baseline="0" dirty="0" err="1" smtClean="0"/>
              <a:t>bunga</a:t>
            </a:r>
            <a:r>
              <a:rPr lang="en-US" baseline="0" dirty="0" smtClean="0"/>
              <a:t> </a:t>
            </a:r>
            <a:r>
              <a:rPr lang="en-US" baseline="0" dirty="0" err="1" smtClean="0"/>
              <a:t>maka</a:t>
            </a:r>
            <a:r>
              <a:rPr lang="en-US" baseline="0" dirty="0" smtClean="0"/>
              <a:t> </a:t>
            </a:r>
            <a:r>
              <a:rPr lang="en-US" baseline="0" dirty="0" err="1" smtClean="0"/>
              <a:t>semakin</a:t>
            </a:r>
            <a:r>
              <a:rPr lang="en-US" baseline="0" dirty="0" smtClean="0"/>
              <a:t> </a:t>
            </a:r>
            <a:r>
              <a:rPr lang="en-US" baseline="0" dirty="0" err="1" smtClean="0"/>
              <a:t>rendah</a:t>
            </a:r>
            <a:r>
              <a:rPr lang="en-US" baseline="0" dirty="0" smtClean="0"/>
              <a:t> </a:t>
            </a:r>
            <a:r>
              <a:rPr lang="en-US" baseline="0" dirty="0" err="1" smtClean="0"/>
              <a:t>investasi</a:t>
            </a:r>
            <a:r>
              <a:rPr lang="en-US" baseline="0" dirty="0" smtClean="0"/>
              <a:t> </a:t>
            </a:r>
            <a:r>
              <a:rPr lang="en-US" baseline="0" dirty="0" err="1" smtClean="0"/>
              <a:t>dikarenakan</a:t>
            </a:r>
            <a:r>
              <a:rPr lang="en-US" baseline="0" dirty="0" smtClean="0"/>
              <a:t> </a:t>
            </a:r>
            <a:r>
              <a:rPr lang="en-US" baseline="0" dirty="0" err="1" smtClean="0"/>
              <a:t>perkiraan</a:t>
            </a:r>
            <a:r>
              <a:rPr lang="en-US" baseline="0" dirty="0" smtClean="0"/>
              <a:t> </a:t>
            </a:r>
            <a:r>
              <a:rPr lang="en-US" baseline="0" dirty="0" err="1" smtClean="0"/>
              <a:t>keuntungan</a:t>
            </a:r>
            <a:r>
              <a:rPr lang="en-US" baseline="0" dirty="0" smtClean="0"/>
              <a:t> </a:t>
            </a:r>
            <a:r>
              <a:rPr lang="en-US" baseline="0" dirty="0" err="1" smtClean="0"/>
              <a:t>berinvestasi</a:t>
            </a:r>
            <a:r>
              <a:rPr lang="en-US" baseline="0" dirty="0" smtClean="0"/>
              <a:t> </a:t>
            </a:r>
            <a:r>
              <a:rPr lang="en-US" baseline="0" dirty="0" err="1" smtClean="0"/>
              <a:t>setelah</a:t>
            </a:r>
            <a:r>
              <a:rPr lang="en-US" baseline="0" dirty="0" smtClean="0"/>
              <a:t> </a:t>
            </a:r>
            <a:r>
              <a:rPr lang="en-US" baseline="0" dirty="0" err="1" smtClean="0"/>
              <a:t>dikurangi</a:t>
            </a:r>
            <a:r>
              <a:rPr lang="en-US" baseline="0" dirty="0" smtClean="0"/>
              <a:t> </a:t>
            </a:r>
            <a:r>
              <a:rPr lang="en-US" baseline="0" dirty="0" err="1" smtClean="0"/>
              <a:t>bunga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100</a:t>
            </a:fld>
            <a:endParaRPr lang="en-US"/>
          </a:p>
        </p:txBody>
      </p:sp>
    </p:spTree>
    <p:extLst>
      <p:ext uri="{BB962C8B-B14F-4D97-AF65-F5344CB8AC3E}">
        <p14:creationId xmlns:p14="http://schemas.microsoft.com/office/powerpoint/2010/main" val="35684121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err="1" smtClean="0"/>
              <a:t>Jawaban</a:t>
            </a:r>
            <a:r>
              <a:rPr lang="en-US" baseline="0" dirty="0" smtClean="0"/>
              <a:t>  E =&gt; C = a + (MPC) Y =&gt; a = consumption </a:t>
            </a:r>
            <a:r>
              <a:rPr lang="en-US" baseline="0" dirty="0" err="1" smtClean="0"/>
              <a:t>otonom</a:t>
            </a:r>
            <a:r>
              <a:rPr lang="en-US" baseline="0" dirty="0" smtClean="0"/>
              <a:t> (Co), MPC = 1 – MPS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0" u="none" baseline="0" dirty="0" err="1" smtClean="0"/>
              <a:t>Jawaban</a:t>
            </a:r>
            <a:r>
              <a:rPr lang="en-US" b="0" u="none" baseline="0" dirty="0" smtClean="0"/>
              <a:t>  B =&gt; </a:t>
            </a:r>
            <a:r>
              <a:rPr lang="en-US" b="0" u="none" baseline="0" dirty="0" err="1" smtClean="0"/>
              <a:t>Dik</a:t>
            </a:r>
            <a:r>
              <a:rPr lang="en-US" b="0" u="none" baseline="0" dirty="0" smtClean="0"/>
              <a:t>: C = 95.000 + 0.75 Y, Tabungan = </a:t>
            </a:r>
            <a:r>
              <a:rPr lang="en-US" b="0" u="none" baseline="0" dirty="0" err="1" smtClean="0"/>
              <a:t>Rp</a:t>
            </a:r>
            <a:r>
              <a:rPr lang="en-US" b="0" u="none" baseline="0" dirty="0" smtClean="0"/>
              <a:t> 100.000 ; </a:t>
            </a:r>
            <a:r>
              <a:rPr lang="en-US" b="0" u="none" baseline="0" dirty="0" err="1" smtClean="0"/>
              <a:t>Dit</a:t>
            </a:r>
            <a:r>
              <a:rPr lang="en-US" b="0" u="none" baseline="0" dirty="0" smtClean="0"/>
              <a:t>: </a:t>
            </a:r>
            <a:r>
              <a:rPr lang="en-US" b="0" u="none" baseline="0" dirty="0" err="1" smtClean="0"/>
              <a:t>Besar</a:t>
            </a:r>
            <a:r>
              <a:rPr lang="en-US" b="0" u="none" baseline="0" dirty="0" smtClean="0"/>
              <a:t> </a:t>
            </a:r>
            <a:r>
              <a:rPr lang="en-US" b="0" u="none" baseline="0" dirty="0" err="1" smtClean="0"/>
              <a:t>konsumsi</a:t>
            </a:r>
            <a:r>
              <a:rPr lang="en-US" b="0" u="none" baseline="0" dirty="0" smtClean="0"/>
              <a: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S = -a + (1-b) Y =&gt; 	100.000 = -95.000 + (1 – 0.75) Y</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100.000 = -95.000 + 0.25Y</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0.25 Y = 100.000 + 95.000</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Y = 195.000/0.25 = 780.000</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3.   </a:t>
            </a:r>
            <a:r>
              <a:rPr lang="en-US" b="0" u="none" baseline="0" dirty="0" err="1" smtClean="0"/>
              <a:t>Jawaban</a:t>
            </a:r>
            <a:r>
              <a:rPr lang="en-US" b="0" u="none" baseline="0" dirty="0" smtClean="0"/>
              <a:t> A =&gt; 1, 2, 3 </a:t>
            </a:r>
            <a:r>
              <a:rPr lang="en-US" b="0" u="none" baseline="0" dirty="0" err="1" smtClean="0"/>
              <a:t>adalah</a:t>
            </a:r>
            <a:r>
              <a:rPr lang="en-US" b="0" u="none" baseline="0" dirty="0" smtClean="0"/>
              <a:t> </a:t>
            </a:r>
            <a:r>
              <a:rPr lang="en-US" b="0" u="none" baseline="0" dirty="0" err="1" smtClean="0"/>
              <a:t>faktor</a:t>
            </a:r>
            <a:r>
              <a:rPr lang="en-US" b="0" u="none" baseline="0" dirty="0" smtClean="0"/>
              <a:t> </a:t>
            </a:r>
            <a:r>
              <a:rPr lang="en-US" b="0" u="none" baseline="0" dirty="0" err="1" smtClean="0"/>
              <a:t>seseorang</a:t>
            </a:r>
            <a:r>
              <a:rPr lang="en-US" b="0" u="none" baseline="0" dirty="0" smtClean="0"/>
              <a:t> yang </a:t>
            </a:r>
            <a:r>
              <a:rPr lang="en-US" b="0" u="none" baseline="0" dirty="0" err="1" smtClean="0"/>
              <a:t>mempengaruhi</a:t>
            </a:r>
            <a:r>
              <a:rPr lang="en-US" b="0" u="none" baseline="0" dirty="0" smtClean="0"/>
              <a:t> </a:t>
            </a:r>
            <a:r>
              <a:rPr lang="en-US" b="0" u="none" baseline="0" dirty="0" err="1" smtClean="0"/>
              <a:t>secara</a:t>
            </a:r>
            <a:r>
              <a:rPr lang="en-US" b="0" u="none" baseline="0" dirty="0" smtClean="0"/>
              <a:t> </a:t>
            </a:r>
            <a:r>
              <a:rPr lang="en-US" b="0" u="none" baseline="0" dirty="0" err="1" smtClean="0"/>
              <a:t>langsung</a:t>
            </a:r>
            <a:r>
              <a:rPr lang="en-US" b="0" u="none" baseline="0" dirty="0" smtClean="0"/>
              <a:t> </a:t>
            </a:r>
            <a:r>
              <a:rPr lang="en-US" b="0" u="none" baseline="0" dirty="0" err="1" smtClean="0"/>
              <a:t>untuk</a:t>
            </a:r>
            <a:r>
              <a:rPr lang="en-US" b="0" u="none" baseline="0" dirty="0" smtClean="0"/>
              <a:t> </a:t>
            </a:r>
            <a:r>
              <a:rPr lang="en-US" b="0" u="none" baseline="0" dirty="0" err="1" smtClean="0"/>
              <a:t>berinvestasi</a:t>
            </a:r>
            <a:r>
              <a:rPr lang="en-US" b="0" u="none" baseline="0" dirty="0" smtClean="0"/>
              <a:t> </a:t>
            </a:r>
            <a:r>
              <a:rPr lang="en-US" b="0" u="none" baseline="0" dirty="0" err="1" smtClean="0"/>
              <a:t>sedangkan</a:t>
            </a:r>
            <a:r>
              <a:rPr lang="en-US" b="0" u="none" baseline="0" dirty="0" smtClean="0"/>
              <a:t> 4,5,6 </a:t>
            </a:r>
            <a:r>
              <a:rPr lang="en-US" b="0" u="none" baseline="0" dirty="0" err="1" smtClean="0"/>
              <a:t>adalah</a:t>
            </a:r>
            <a:r>
              <a:rPr lang="en-US" b="0" u="none" baseline="0" dirty="0" smtClean="0"/>
              <a:t> </a:t>
            </a:r>
            <a:r>
              <a:rPr lang="en-US" b="0" u="none" baseline="0" dirty="0" err="1" smtClean="0"/>
              <a:t>faktor</a:t>
            </a:r>
            <a:r>
              <a:rPr lang="en-US" b="0" u="none" baseline="0" dirty="0" smtClean="0"/>
              <a:t> yang </a:t>
            </a:r>
            <a:r>
              <a:rPr lang="en-US" b="0" u="none" baseline="0" dirty="0" err="1" smtClean="0"/>
              <a:t>tidak</a:t>
            </a:r>
            <a:r>
              <a:rPr lang="en-US" b="0" u="none" baseline="0" dirty="0" smtClean="0"/>
              <a:t> </a:t>
            </a:r>
            <a:r>
              <a:rPr lang="en-US" b="0" u="none" baseline="0" dirty="0" err="1" smtClean="0"/>
              <a:t>langsung</a:t>
            </a:r>
            <a:r>
              <a:rPr lang="en-US" b="0" u="none" baseline="0" dirty="0" smtClean="0"/>
              <a:t> </a:t>
            </a:r>
            <a:r>
              <a:rPr lang="en-US" b="0" u="none" baseline="0" dirty="0" err="1" smtClean="0"/>
              <a:t>bagi</a:t>
            </a:r>
            <a:r>
              <a:rPr lang="en-US" b="0" u="none" baseline="0" dirty="0" smtClean="0"/>
              <a:t> </a:t>
            </a:r>
            <a:r>
              <a:rPr lang="en-US" b="0" u="none" baseline="0" dirty="0" err="1" smtClean="0"/>
              <a:t>seseorang</a:t>
            </a:r>
            <a:r>
              <a:rPr lang="en-US" b="0" u="none" baseline="0" dirty="0" smtClean="0"/>
              <a:t> </a:t>
            </a:r>
            <a:r>
              <a:rPr lang="en-US" b="1" u="none" baseline="0" dirty="0" smtClean="0"/>
              <a:t>(</a:t>
            </a:r>
            <a:r>
              <a:rPr lang="en-US" b="1" u="none" baseline="0" dirty="0" err="1" smtClean="0"/>
              <a:t>lihat</a:t>
            </a:r>
            <a:r>
              <a:rPr lang="en-US" b="1" u="none" baseline="0" dirty="0" smtClean="0"/>
              <a:t> </a:t>
            </a:r>
            <a:r>
              <a:rPr lang="en-US" b="1" u="none" baseline="0" dirty="0" err="1" smtClean="0"/>
              <a:t>di</a:t>
            </a:r>
            <a:r>
              <a:rPr lang="en-US" b="1" u="none" baseline="0" dirty="0" smtClean="0"/>
              <a:t> slide 100)</a:t>
            </a:r>
          </a:p>
        </p:txBody>
      </p:sp>
      <p:sp>
        <p:nvSpPr>
          <p:cNvPr id="4" name="Slide Number Placeholder 3"/>
          <p:cNvSpPr>
            <a:spLocks noGrp="1"/>
          </p:cNvSpPr>
          <p:nvPr>
            <p:ph type="sldNum" sz="quarter" idx="10"/>
          </p:nvPr>
        </p:nvSpPr>
        <p:spPr/>
        <p:txBody>
          <a:bodyPr/>
          <a:lstStyle/>
          <a:p>
            <a:fld id="{476E7BC0-89CA-497F-A8D7-EB638B7D546D}" type="slidenum">
              <a:rPr lang="en-US" smtClean="0"/>
              <a:pPr/>
              <a:t>101</a:t>
            </a:fld>
            <a:endParaRPr lang="en-US"/>
          </a:p>
        </p:txBody>
      </p:sp>
    </p:spTree>
    <p:extLst>
      <p:ext uri="{BB962C8B-B14F-4D97-AF65-F5344CB8AC3E}">
        <p14:creationId xmlns:p14="http://schemas.microsoft.com/office/powerpoint/2010/main" val="3177939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Spekulasi</a:t>
            </a:r>
            <a:r>
              <a:rPr lang="en-US" dirty="0" smtClean="0"/>
              <a:t> = </a:t>
            </a:r>
            <a:r>
              <a:rPr lang="en-US" dirty="0" err="1" smtClean="0"/>
              <a:t>Kegiatan</a:t>
            </a:r>
            <a:r>
              <a:rPr lang="en-US" dirty="0" smtClean="0"/>
              <a:t> yang </a:t>
            </a:r>
            <a:r>
              <a:rPr lang="en-US" dirty="0" err="1" smtClean="0"/>
              <a:t>mencari</a:t>
            </a:r>
            <a:r>
              <a:rPr lang="en-US" dirty="0" smtClean="0"/>
              <a:t> </a:t>
            </a:r>
            <a:r>
              <a:rPr lang="en-US" dirty="0" err="1" smtClean="0"/>
              <a:t>keuntungan</a:t>
            </a:r>
            <a:r>
              <a:rPr lang="en-US" dirty="0" smtClean="0"/>
              <a:t> </a:t>
            </a:r>
            <a:r>
              <a:rPr lang="en-US" dirty="0" err="1" smtClean="0"/>
              <a:t>dengan</a:t>
            </a:r>
            <a:r>
              <a:rPr lang="en-US" dirty="0" smtClean="0"/>
              <a:t> </a:t>
            </a:r>
            <a:r>
              <a:rPr lang="en-US" dirty="0" err="1" smtClean="0"/>
              <a:t>cara</a:t>
            </a:r>
            <a:r>
              <a:rPr lang="en-US" dirty="0" smtClean="0"/>
              <a:t> </a:t>
            </a:r>
            <a:r>
              <a:rPr lang="en-US" dirty="0" err="1" smtClean="0"/>
              <a:t>membeli</a:t>
            </a:r>
            <a:r>
              <a:rPr lang="en-US" dirty="0" smtClean="0"/>
              <a:t> </a:t>
            </a:r>
            <a:r>
              <a:rPr lang="en-US" dirty="0" err="1" smtClean="0"/>
              <a:t>barang</a:t>
            </a:r>
            <a:r>
              <a:rPr lang="en-US" dirty="0" smtClean="0"/>
              <a:t> yang </a:t>
            </a:r>
            <a:r>
              <a:rPr lang="en-US" dirty="0" err="1" smtClean="0"/>
              <a:t>bersifat</a:t>
            </a:r>
            <a:r>
              <a:rPr lang="en-US" dirty="0" smtClean="0"/>
              <a:t> </a:t>
            </a:r>
            <a:r>
              <a:rPr lang="en-US" dirty="0" err="1" smtClean="0"/>
              <a:t>spekulatif</a:t>
            </a:r>
            <a:r>
              <a:rPr lang="en-US" dirty="0" smtClean="0"/>
              <a:t> (</a:t>
            </a:r>
            <a:r>
              <a:rPr lang="en-US" dirty="0" err="1" smtClean="0"/>
              <a:t>barang</a:t>
            </a:r>
            <a:r>
              <a:rPr lang="en-US" dirty="0" smtClean="0"/>
              <a:t> yang </a:t>
            </a:r>
            <a:r>
              <a:rPr lang="en-US" dirty="0" err="1" smtClean="0"/>
              <a:t>dapat</a:t>
            </a:r>
            <a:r>
              <a:rPr lang="en-US" dirty="0" smtClean="0"/>
              <a:t> </a:t>
            </a:r>
            <a:r>
              <a:rPr lang="en-US" dirty="0" err="1" smtClean="0"/>
              <a:t>memberi</a:t>
            </a:r>
            <a:r>
              <a:rPr lang="en-US" dirty="0" smtClean="0"/>
              <a:t> </a:t>
            </a:r>
            <a:r>
              <a:rPr lang="en-US" dirty="0" err="1" smtClean="0"/>
              <a:t>keuntungan</a:t>
            </a:r>
            <a:r>
              <a:rPr lang="en-US" dirty="0" smtClean="0"/>
              <a:t> </a:t>
            </a:r>
            <a:r>
              <a:rPr lang="en-US" dirty="0" err="1" smtClean="0"/>
              <a:t>jika</a:t>
            </a:r>
            <a:r>
              <a:rPr lang="en-US" dirty="0" smtClean="0"/>
              <a:t> </a:t>
            </a:r>
            <a:r>
              <a:rPr lang="en-US" dirty="0" err="1" smtClean="0"/>
              <a:t>harganya</a:t>
            </a:r>
            <a:r>
              <a:rPr lang="en-US" dirty="0" smtClean="0"/>
              <a:t> </a:t>
            </a:r>
            <a:r>
              <a:rPr lang="en-US" dirty="0" err="1" smtClean="0"/>
              <a:t>naik</a:t>
            </a:r>
            <a:r>
              <a:rPr lang="en-US" dirty="0" smtClean="0"/>
              <a:t>) </a:t>
            </a:r>
            <a:r>
              <a:rPr lang="en-US" dirty="0" err="1" smtClean="0"/>
              <a:t>seperti</a:t>
            </a:r>
            <a:r>
              <a:rPr lang="en-US" dirty="0" smtClean="0"/>
              <a:t> </a:t>
            </a:r>
            <a:r>
              <a:rPr lang="en-US" dirty="0" err="1" smtClean="0"/>
              <a:t>Emas</a:t>
            </a:r>
            <a:r>
              <a:rPr lang="en-US" dirty="0" smtClean="0"/>
              <a:t>, </a:t>
            </a:r>
            <a:r>
              <a:rPr lang="en-US" dirty="0" err="1" smtClean="0"/>
              <a:t>Obligasi</a:t>
            </a:r>
            <a:r>
              <a:rPr lang="en-US" dirty="0" smtClean="0"/>
              <a:t>, </a:t>
            </a:r>
            <a:r>
              <a:rPr lang="en-US" dirty="0" err="1" smtClean="0"/>
              <a:t>Dsb</a:t>
            </a:r>
            <a:r>
              <a:rPr lang="en-US" dirty="0" smtClean="0"/>
              <a:t>.</a:t>
            </a:r>
          </a:p>
          <a:p>
            <a:r>
              <a:rPr lang="en-US" b="1" dirty="0" err="1" smtClean="0"/>
              <a:t>Uang</a:t>
            </a:r>
            <a:r>
              <a:rPr lang="en-US" b="1" dirty="0" smtClean="0"/>
              <a:t> </a:t>
            </a:r>
            <a:r>
              <a:rPr lang="en-US" b="1" dirty="0" err="1" smtClean="0"/>
              <a:t>Kuasi</a:t>
            </a:r>
            <a:r>
              <a:rPr lang="en-US" b="1" dirty="0" smtClean="0"/>
              <a:t>/Near Money</a:t>
            </a:r>
            <a:r>
              <a:rPr lang="en-US" dirty="0" smtClean="0"/>
              <a:t>=</a:t>
            </a:r>
            <a:r>
              <a:rPr lang="en-US" dirty="0" err="1" smtClean="0"/>
              <a:t>simpanan</a:t>
            </a:r>
            <a:r>
              <a:rPr lang="en-US" baseline="0" dirty="0" smtClean="0"/>
              <a:t> </a:t>
            </a:r>
            <a:r>
              <a:rPr lang="en-US" baseline="0" dirty="0" err="1" smtClean="0"/>
              <a:t>masyarakat</a:t>
            </a:r>
            <a:r>
              <a:rPr lang="en-US" baseline="0" dirty="0" smtClean="0"/>
              <a:t> </a:t>
            </a:r>
            <a:r>
              <a:rPr lang="en-US" baseline="0" dirty="0" err="1" smtClean="0"/>
              <a:t>dalam</a:t>
            </a:r>
            <a:r>
              <a:rPr lang="en-US" baseline="0" dirty="0" smtClean="0"/>
              <a:t> bank </a:t>
            </a:r>
            <a:r>
              <a:rPr lang="en-US" baseline="0" dirty="0" err="1" smtClean="0"/>
              <a:t>umum</a:t>
            </a:r>
            <a:r>
              <a:rPr lang="en-US" baseline="0" dirty="0" smtClean="0"/>
              <a:t> </a:t>
            </a:r>
            <a:r>
              <a:rPr lang="en-US" baseline="0" dirty="0" err="1" smtClean="0"/>
              <a:t>dalam</a:t>
            </a:r>
            <a:r>
              <a:rPr lang="en-US" baseline="0" dirty="0" smtClean="0"/>
              <a:t> </a:t>
            </a:r>
            <a:r>
              <a:rPr lang="en-US" baseline="0" dirty="0" err="1" smtClean="0"/>
              <a:t>bentuk</a:t>
            </a:r>
            <a:r>
              <a:rPr lang="en-US" baseline="0" dirty="0" smtClean="0"/>
              <a:t> </a:t>
            </a:r>
            <a:r>
              <a:rPr lang="en-US" baseline="0" dirty="0" err="1" smtClean="0"/>
              <a:t>deposito</a:t>
            </a:r>
            <a:r>
              <a:rPr lang="en-US" baseline="0" dirty="0" smtClean="0"/>
              <a:t> </a:t>
            </a:r>
            <a:r>
              <a:rPr lang="en-US" baseline="0" dirty="0" err="1" smtClean="0"/>
              <a:t>berjangka</a:t>
            </a:r>
            <a:r>
              <a:rPr lang="en-US" baseline="0" dirty="0" smtClean="0"/>
              <a:t>/Time Deposit</a:t>
            </a:r>
          </a:p>
          <a:p>
            <a:r>
              <a:rPr lang="en-US" b="1" baseline="0" dirty="0" smtClean="0"/>
              <a:t>Reserve Requirement</a:t>
            </a:r>
            <a:r>
              <a:rPr lang="en-US" baseline="0" dirty="0" smtClean="0"/>
              <a:t> (</a:t>
            </a:r>
            <a:r>
              <a:rPr lang="en-US" baseline="0" dirty="0" err="1" smtClean="0"/>
              <a:t>syarat</a:t>
            </a:r>
            <a:r>
              <a:rPr lang="en-US" baseline="0" dirty="0" smtClean="0"/>
              <a:t> </a:t>
            </a:r>
            <a:r>
              <a:rPr lang="en-US" baseline="0" dirty="0" err="1" smtClean="0"/>
              <a:t>persediaan</a:t>
            </a:r>
            <a:r>
              <a:rPr lang="en-US" baseline="0" dirty="0" smtClean="0"/>
              <a:t>/</a:t>
            </a:r>
            <a:r>
              <a:rPr lang="en-US" baseline="0" dirty="0" err="1" smtClean="0"/>
              <a:t>cadangan</a:t>
            </a:r>
            <a:r>
              <a:rPr lang="en-US" baseline="0" dirty="0" smtClean="0"/>
              <a:t>)</a:t>
            </a:r>
          </a:p>
          <a:p>
            <a:r>
              <a:rPr lang="en-US" b="1" baseline="0" dirty="0" smtClean="0"/>
              <a:t>BI</a:t>
            </a:r>
            <a:r>
              <a:rPr lang="en-US" baseline="0" dirty="0" smtClean="0"/>
              <a:t> = Bank Indonesia</a:t>
            </a:r>
          </a:p>
          <a:p>
            <a:r>
              <a:rPr lang="en-US" b="1" baseline="0" dirty="0" err="1" smtClean="0"/>
              <a:t>Likuiditas</a:t>
            </a:r>
            <a:r>
              <a:rPr lang="en-US" baseline="0" dirty="0" smtClean="0"/>
              <a:t> = </a:t>
            </a:r>
            <a:r>
              <a:rPr lang="en-US" baseline="0" dirty="0" err="1" smtClean="0"/>
              <a:t>Proses</a:t>
            </a:r>
            <a:r>
              <a:rPr lang="en-US" baseline="0" dirty="0" smtClean="0"/>
              <a:t> </a:t>
            </a:r>
            <a:r>
              <a:rPr lang="en-US" baseline="0" dirty="0" err="1" smtClean="0"/>
              <a:t>pencairan</a:t>
            </a:r>
            <a:r>
              <a:rPr lang="en-US" baseline="0" dirty="0" smtClean="0"/>
              <a:t> </a:t>
            </a:r>
            <a:r>
              <a:rPr lang="en-US" baseline="0" dirty="0" err="1" smtClean="0"/>
              <a:t>dana</a:t>
            </a:r>
            <a:r>
              <a:rPr lang="en-US" baseline="0" dirty="0" smtClean="0"/>
              <a:t> / </a:t>
            </a:r>
            <a:r>
              <a:rPr lang="en-US" baseline="0" dirty="0" err="1" smtClean="0"/>
              <a:t>Keluarnya</a:t>
            </a:r>
            <a:r>
              <a:rPr lang="en-US" baseline="0" dirty="0" smtClean="0"/>
              <a:t> </a:t>
            </a:r>
            <a:r>
              <a:rPr lang="en-US" baseline="0" dirty="0" err="1" smtClean="0"/>
              <a:t>uang</a:t>
            </a:r>
            <a:r>
              <a:rPr lang="en-US" baseline="0" dirty="0" smtClean="0"/>
              <a:t> </a:t>
            </a:r>
            <a:r>
              <a:rPr lang="en-US" baseline="0" dirty="0" err="1" smtClean="0"/>
              <a:t>dari</a:t>
            </a:r>
            <a:r>
              <a:rPr lang="en-US" baseline="0" dirty="0" smtClean="0"/>
              <a:t> </a:t>
            </a:r>
            <a:r>
              <a:rPr lang="en-US" baseline="0" dirty="0" err="1" smtClean="0"/>
              <a:t>deposito</a:t>
            </a:r>
            <a:r>
              <a:rPr lang="en-US" baseline="0" dirty="0" smtClean="0"/>
              <a:t> bank</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106</a:t>
            </a:fld>
            <a:endParaRPr lang="en-US"/>
          </a:p>
        </p:txBody>
      </p:sp>
    </p:spTree>
    <p:extLst>
      <p:ext uri="{BB962C8B-B14F-4D97-AF65-F5344CB8AC3E}">
        <p14:creationId xmlns:p14="http://schemas.microsoft.com/office/powerpoint/2010/main" val="37530121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None/>
            </a:pPr>
            <a:r>
              <a:rPr lang="en-US" b="0" baseline="0" dirty="0" smtClean="0"/>
              <a:t>2.  </a:t>
            </a:r>
            <a:r>
              <a:rPr lang="en-US" b="0" baseline="0" dirty="0" err="1" smtClean="0"/>
              <a:t>Jawaban</a:t>
            </a:r>
            <a:r>
              <a:rPr lang="en-US" b="0" baseline="0" dirty="0" smtClean="0"/>
              <a:t> E =&gt; </a:t>
            </a:r>
            <a:r>
              <a:rPr lang="en-US" b="0" baseline="0" dirty="0" err="1" smtClean="0"/>
              <a:t>menurunkan</a:t>
            </a:r>
            <a:r>
              <a:rPr lang="en-US" b="0" baseline="0" dirty="0" smtClean="0"/>
              <a:t> cash ratio, </a:t>
            </a:r>
            <a:r>
              <a:rPr lang="en-US" b="0" baseline="0" dirty="0" err="1" smtClean="0"/>
              <a:t>membeli</a:t>
            </a:r>
            <a:r>
              <a:rPr lang="en-US" b="0" baseline="0" dirty="0" smtClean="0"/>
              <a:t> </a:t>
            </a:r>
            <a:r>
              <a:rPr lang="en-US" b="0" baseline="0" dirty="0" err="1" smtClean="0"/>
              <a:t>surat</a:t>
            </a:r>
            <a:r>
              <a:rPr lang="en-US" b="0" baseline="0" dirty="0" smtClean="0"/>
              <a:t> </a:t>
            </a:r>
            <a:r>
              <a:rPr lang="en-US" b="0" baseline="0" dirty="0" err="1" smtClean="0"/>
              <a:t>berharga</a:t>
            </a:r>
            <a:r>
              <a:rPr lang="en-US" b="0" baseline="0" dirty="0" smtClean="0"/>
              <a:t> </a:t>
            </a:r>
            <a:r>
              <a:rPr lang="en-US" b="0" baseline="0" dirty="0" err="1" smtClean="0"/>
              <a:t>dan</a:t>
            </a:r>
            <a:r>
              <a:rPr lang="en-US" b="0" baseline="0" dirty="0" smtClean="0"/>
              <a:t> </a:t>
            </a:r>
            <a:r>
              <a:rPr lang="en-US" b="0" baseline="0" dirty="0" err="1" smtClean="0"/>
              <a:t>menurunkan</a:t>
            </a:r>
            <a:r>
              <a:rPr lang="en-US" b="0" baseline="0" dirty="0" smtClean="0"/>
              <a:t> </a:t>
            </a:r>
            <a:r>
              <a:rPr lang="en-US" b="0" baseline="0" dirty="0" err="1" smtClean="0"/>
              <a:t>suku</a:t>
            </a:r>
            <a:r>
              <a:rPr lang="en-US" b="0" baseline="0" dirty="0" smtClean="0"/>
              <a:t> </a:t>
            </a:r>
            <a:r>
              <a:rPr lang="en-US" b="0" baseline="0" dirty="0" err="1" smtClean="0"/>
              <a:t>bunga</a:t>
            </a:r>
            <a:r>
              <a:rPr lang="en-US" b="0" baseline="0" dirty="0" smtClean="0"/>
              <a:t> bank </a:t>
            </a:r>
            <a:r>
              <a:rPr lang="en-US" b="0" baseline="0" dirty="0" err="1" smtClean="0"/>
              <a:t>dapat</a:t>
            </a:r>
            <a:r>
              <a:rPr lang="en-US" b="0" baseline="0" dirty="0" smtClean="0"/>
              <a:t> </a:t>
            </a:r>
            <a:r>
              <a:rPr lang="en-US" b="0" baseline="0" dirty="0" err="1" smtClean="0"/>
              <a:t>mengakibatkan</a:t>
            </a:r>
            <a:r>
              <a:rPr lang="en-US" b="0" baseline="0" dirty="0" smtClean="0"/>
              <a:t> </a:t>
            </a:r>
            <a:r>
              <a:rPr lang="en-US" b="0" baseline="0" dirty="0" err="1" smtClean="0"/>
              <a:t>masyarakat</a:t>
            </a:r>
            <a:r>
              <a:rPr lang="en-US" b="0" baseline="0" dirty="0" smtClean="0"/>
              <a:t> </a:t>
            </a:r>
            <a:r>
              <a:rPr lang="en-US" b="0" baseline="0" dirty="0" err="1" smtClean="0"/>
              <a:t>memegang</a:t>
            </a:r>
            <a:r>
              <a:rPr lang="en-US" b="0" baseline="0" dirty="0" smtClean="0"/>
              <a:t> </a:t>
            </a:r>
            <a:r>
              <a:rPr lang="en-US" b="0" baseline="0" dirty="0" err="1" smtClean="0"/>
              <a:t>uang</a:t>
            </a:r>
            <a:r>
              <a:rPr lang="en-US" b="0" baseline="0" dirty="0" smtClean="0"/>
              <a:t> yang </a:t>
            </a:r>
            <a:r>
              <a:rPr lang="en-US" b="0" baseline="0" dirty="0" err="1" smtClean="0"/>
              <a:t>lebih</a:t>
            </a:r>
            <a:r>
              <a:rPr lang="en-US" b="0" baseline="0" dirty="0" smtClean="0"/>
              <a:t> </a:t>
            </a:r>
            <a:r>
              <a:rPr lang="en-US" b="0" baseline="0" dirty="0" err="1" smtClean="0"/>
              <a:t>banyak</a:t>
            </a:r>
            <a:endParaRPr lang="en-US" b="0"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err="1" smtClean="0"/>
              <a:t>Jawaban</a:t>
            </a:r>
            <a:r>
              <a:rPr lang="en-US" baseline="0" dirty="0" smtClean="0"/>
              <a:t> A =&gt; </a:t>
            </a:r>
            <a:r>
              <a:rPr lang="en-US" baseline="0" dirty="0" err="1" smtClean="0"/>
              <a:t>Dik</a:t>
            </a:r>
            <a:r>
              <a:rPr lang="en-US" baseline="0" dirty="0" smtClean="0"/>
              <a:t>: V= 30 kali, P = </a:t>
            </a:r>
            <a:r>
              <a:rPr lang="en-US" baseline="0" dirty="0" err="1" smtClean="0"/>
              <a:t>Rp</a:t>
            </a:r>
            <a:r>
              <a:rPr lang="en-US" baseline="0" dirty="0" smtClean="0"/>
              <a:t> 30.000, T = 5000 </a:t>
            </a:r>
            <a:r>
              <a:rPr lang="en-US" baseline="0" dirty="0" err="1" smtClean="0"/>
              <a:t>pasang</a:t>
            </a:r>
            <a:endParaRPr lang="en-US" baseline="0" dirty="0" smtClean="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a:t>
            </a:r>
            <a:r>
              <a:rPr lang="en-US" b="0" u="none" baseline="0" dirty="0" err="1" smtClean="0"/>
              <a:t>Dit</a:t>
            </a:r>
            <a:r>
              <a:rPr lang="en-US" b="0" u="none" baseline="0" dirty="0" smtClean="0"/>
              <a:t>: M?</a:t>
            </a:r>
          </a:p>
          <a:p>
            <a:pPr marL="1600200" marR="0" lvl="3" indent="-228600" algn="l" defTabSz="914400" rtl="0" eaLnBrk="1" fontAlgn="auto" latinLnBrk="0" hangingPunct="1">
              <a:lnSpc>
                <a:spcPct val="100000"/>
              </a:lnSpc>
              <a:spcBef>
                <a:spcPts val="0"/>
              </a:spcBef>
              <a:spcAft>
                <a:spcPts val="0"/>
              </a:spcAft>
              <a:buClrTx/>
              <a:buSzTx/>
              <a:buFontTx/>
              <a:buNone/>
              <a:tabLst/>
              <a:defRPr/>
            </a:pPr>
            <a:r>
              <a:rPr lang="en-US" b="0" u="none" baseline="0" dirty="0" err="1" smtClean="0"/>
              <a:t>Jawab:M</a:t>
            </a:r>
            <a:r>
              <a:rPr lang="en-US" b="0" u="none" baseline="0" dirty="0" smtClean="0"/>
              <a:t>= (P.T) / V</a:t>
            </a:r>
          </a:p>
          <a:p>
            <a:pPr marL="1600200" marR="0" lvl="3"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 30.000 X 5000 / 30 = 5.000.000</a:t>
            </a:r>
          </a:p>
          <a:p>
            <a:pPr marL="1600200" marR="0" lvl="3" indent="-228600" algn="l" defTabSz="914400" rtl="0" eaLnBrk="1" fontAlgn="auto" latinLnBrk="0" hangingPunct="1">
              <a:lnSpc>
                <a:spcPct val="100000"/>
              </a:lnSpc>
              <a:spcBef>
                <a:spcPts val="0"/>
              </a:spcBef>
              <a:spcAft>
                <a:spcPts val="0"/>
              </a:spcAft>
              <a:buClrTx/>
              <a:buSzTx/>
              <a:buFontTx/>
              <a:buNone/>
              <a:tabLst/>
              <a:defRPr/>
            </a:pPr>
            <a:r>
              <a:rPr lang="en-US" b="0" u="none" baseline="0" dirty="0" err="1" smtClean="0"/>
              <a:t>Jika</a:t>
            </a:r>
            <a:r>
              <a:rPr lang="en-US" b="0" u="none" baseline="0" dirty="0" smtClean="0"/>
              <a:t> </a:t>
            </a:r>
            <a:r>
              <a:rPr lang="en-US" b="0" u="none" baseline="0" dirty="0" err="1" smtClean="0"/>
              <a:t>produksi</a:t>
            </a:r>
            <a:r>
              <a:rPr lang="en-US" b="0" u="none" baseline="0" dirty="0" smtClean="0"/>
              <a:t> </a:t>
            </a:r>
            <a:r>
              <a:rPr lang="en-US" b="0" u="none" baseline="0" dirty="0" err="1" smtClean="0"/>
              <a:t>meningkat</a:t>
            </a:r>
            <a:r>
              <a:rPr lang="en-US" b="0" u="none" baseline="0" dirty="0" smtClean="0"/>
              <a:t> 25% </a:t>
            </a:r>
            <a:r>
              <a:rPr lang="en-US" b="0" u="none" baseline="0" dirty="0" err="1" smtClean="0"/>
              <a:t>maka</a:t>
            </a:r>
            <a:r>
              <a:rPr lang="en-US" b="0" u="none" baseline="0" dirty="0" smtClean="0"/>
              <a:t> </a:t>
            </a:r>
            <a:r>
              <a:rPr lang="en-US" b="0" u="none" baseline="0" dirty="0" err="1" smtClean="0"/>
              <a:t>jumlah</a:t>
            </a:r>
            <a:r>
              <a:rPr lang="en-US" b="0" u="none" baseline="0" dirty="0" smtClean="0"/>
              <a:t> </a:t>
            </a:r>
            <a:r>
              <a:rPr lang="en-US" b="0" u="none" baseline="0" dirty="0" err="1" smtClean="0"/>
              <a:t>uang</a:t>
            </a:r>
            <a:r>
              <a:rPr lang="en-US" b="0" u="none" baseline="0" dirty="0" smtClean="0"/>
              <a:t> yang </a:t>
            </a:r>
            <a:r>
              <a:rPr lang="en-US" b="0" u="none" baseline="0" dirty="0" err="1" smtClean="0"/>
              <a:t>beredar</a:t>
            </a:r>
            <a:r>
              <a:rPr lang="en-US" b="0" u="none" baseline="0" dirty="0" smtClean="0"/>
              <a:t>:</a:t>
            </a:r>
          </a:p>
          <a:p>
            <a:pPr marL="1600200" marR="0" lvl="3"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Rp5.000.000 X 125%</a:t>
            </a:r>
            <a:r>
              <a:rPr lang="en-US" b="1" u="none" baseline="0" dirty="0" smtClean="0"/>
              <a:t>=</a:t>
            </a:r>
            <a:r>
              <a:rPr lang="en-US" b="1" u="none" baseline="0" dirty="0" err="1" smtClean="0"/>
              <a:t>Rp</a:t>
            </a:r>
            <a:r>
              <a:rPr lang="en-US" b="1" u="none" baseline="0" dirty="0" smtClean="0"/>
              <a:t> 6.250.000</a:t>
            </a:r>
          </a:p>
          <a:p>
            <a:pPr marL="1600200" marR="0" lvl="3" indent="-228600" algn="l" defTabSz="914400" rtl="0" eaLnBrk="1" fontAlgn="auto" latinLnBrk="0" hangingPunct="1">
              <a:lnSpc>
                <a:spcPct val="100000"/>
              </a:lnSpc>
              <a:spcBef>
                <a:spcPts val="0"/>
              </a:spcBef>
              <a:spcAft>
                <a:spcPts val="0"/>
              </a:spcAft>
              <a:buClrTx/>
              <a:buSzTx/>
              <a:buFontTx/>
              <a:buNone/>
              <a:tabLst/>
              <a:defRPr/>
            </a:pPr>
            <a:r>
              <a:rPr lang="en-US" b="0" u="none" baseline="0" dirty="0" smtClean="0"/>
              <a:t>	</a:t>
            </a:r>
          </a:p>
        </p:txBody>
      </p:sp>
      <p:sp>
        <p:nvSpPr>
          <p:cNvPr id="4" name="Slide Number Placeholder 3"/>
          <p:cNvSpPr>
            <a:spLocks noGrp="1"/>
          </p:cNvSpPr>
          <p:nvPr>
            <p:ph type="sldNum" sz="quarter" idx="10"/>
          </p:nvPr>
        </p:nvSpPr>
        <p:spPr/>
        <p:txBody>
          <a:bodyPr/>
          <a:lstStyle/>
          <a:p>
            <a:fld id="{476E7BC0-89CA-497F-A8D7-EB638B7D546D}" type="slidenum">
              <a:rPr lang="en-US" smtClean="0"/>
              <a:pPr/>
              <a:t>113</a:t>
            </a:fld>
            <a:endParaRPr lang="en-US"/>
          </a:p>
        </p:txBody>
      </p:sp>
    </p:spTree>
    <p:extLst>
      <p:ext uri="{BB962C8B-B14F-4D97-AF65-F5344CB8AC3E}">
        <p14:creationId xmlns:p14="http://schemas.microsoft.com/office/powerpoint/2010/main" val="3582559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6E7BC0-89CA-497F-A8D7-EB638B7D546D}" type="slidenum">
              <a:rPr lang="en-US" smtClean="0"/>
              <a:pPr/>
              <a:t>14</a:t>
            </a:fld>
            <a:endParaRPr lang="en-US"/>
          </a:p>
        </p:txBody>
      </p:sp>
    </p:spTree>
    <p:extLst>
      <p:ext uri="{BB962C8B-B14F-4D97-AF65-F5344CB8AC3E}">
        <p14:creationId xmlns:p14="http://schemas.microsoft.com/office/powerpoint/2010/main" val="40125002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latinLnBrk="0" hangingPunct="1"/>
            <a:r>
              <a:rPr lang="en-US" sz="1200" kern="1200" dirty="0" err="1" smtClean="0">
                <a:solidFill>
                  <a:schemeClr val="tx1"/>
                </a:solidFill>
                <a:latin typeface="+mn-lt"/>
                <a:ea typeface="+mn-ea"/>
                <a:cs typeface="+mn-cs"/>
              </a:rPr>
              <a:t>Contoh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Soal</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Laju</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Inflasi</a:t>
            </a:r>
            <a:endParaRPr lang="en-US" sz="1200" kern="1200" dirty="0" smtClean="0">
              <a:solidFill>
                <a:schemeClr val="tx1"/>
              </a:solidFill>
              <a:latin typeface="+mn-lt"/>
              <a:ea typeface="+mn-ea"/>
              <a:cs typeface="+mn-cs"/>
            </a:endParaRPr>
          </a:p>
          <a:p>
            <a:pPr rtl="0" eaLnBrk="1" latinLnBrk="0" hangingPunct="1"/>
            <a:r>
              <a:rPr lang="en-US" sz="1200" kern="1200" dirty="0" err="1" smtClean="0">
                <a:solidFill>
                  <a:schemeClr val="tx1"/>
                </a:solidFill>
                <a:latin typeface="+mn-lt"/>
                <a:ea typeface="+mn-ea"/>
                <a:cs typeface="+mn-cs"/>
              </a:rPr>
              <a:t>Diketahui</a:t>
            </a:r>
            <a:r>
              <a:rPr lang="en-US" sz="1200" kern="1200" dirty="0" smtClean="0">
                <a:solidFill>
                  <a:schemeClr val="tx1"/>
                </a:solidFill>
                <a:latin typeface="+mn-lt"/>
                <a:ea typeface="+mn-ea"/>
                <a:cs typeface="+mn-cs"/>
              </a:rPr>
              <a:t>:</a:t>
            </a:r>
            <a:endParaRPr lang="en-US" dirty="0" smtClean="0"/>
          </a:p>
          <a:p>
            <a:pPr rtl="0" eaLnBrk="1" latinLnBrk="0" hangingPunct="1"/>
            <a:r>
              <a:rPr lang="en-US" sz="1200" kern="1200" dirty="0" err="1" smtClean="0">
                <a:solidFill>
                  <a:schemeClr val="tx1"/>
                </a:solidFill>
                <a:latin typeface="+mn-lt"/>
                <a:ea typeface="+mn-ea"/>
                <a:cs typeface="+mn-cs"/>
              </a:rPr>
              <a:t>Indeks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Harga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Konsumen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bulan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Maret</a:t>
            </a:r>
            <a:r>
              <a:rPr lang="en-US" sz="1200" kern="1200" dirty="0" smtClean="0">
                <a:solidFill>
                  <a:schemeClr val="tx1"/>
                </a:solidFill>
                <a:latin typeface="+mn-lt"/>
                <a:ea typeface="+mn-ea"/>
                <a:cs typeface="+mn-cs"/>
              </a:rPr>
              <a:t> 2005 = 150,65</a:t>
            </a:r>
            <a:endParaRPr lang="en-US" dirty="0" smtClean="0"/>
          </a:p>
          <a:p>
            <a:pPr rtl="0" eaLnBrk="1" latinLnBrk="0" hangingPunct="1"/>
            <a:r>
              <a:rPr lang="en-US" sz="1200" kern="1200" dirty="0" err="1" smtClean="0">
                <a:solidFill>
                  <a:schemeClr val="tx1"/>
                </a:solidFill>
                <a:latin typeface="+mn-lt"/>
                <a:ea typeface="+mn-ea"/>
                <a:cs typeface="+mn-cs"/>
              </a:rPr>
              <a:t>Indeks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Harga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Konsumen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bulan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Februari</a:t>
            </a:r>
            <a:r>
              <a:rPr lang="en-US" sz="1200" kern="1200" dirty="0" smtClean="0">
                <a:solidFill>
                  <a:schemeClr val="tx1"/>
                </a:solidFill>
                <a:latin typeface="+mn-lt"/>
                <a:ea typeface="+mn-ea"/>
                <a:cs typeface="+mn-cs"/>
              </a:rPr>
              <a:t> 2005 = 145,15</a:t>
            </a:r>
            <a:endParaRPr lang="en-US" dirty="0" smtClean="0"/>
          </a:p>
          <a:p>
            <a:pPr rtl="0" eaLnBrk="1" latinLnBrk="0" hangingPunct="1"/>
            <a:r>
              <a:rPr lang="en-US" sz="1200" kern="1200" dirty="0" err="1" smtClean="0">
                <a:solidFill>
                  <a:schemeClr val="tx1"/>
                </a:solidFill>
                <a:latin typeface="+mn-lt"/>
                <a:ea typeface="+mn-ea"/>
                <a:cs typeface="+mn-cs"/>
              </a:rPr>
              <a:t>Besarnya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laju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inflasi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bulan</a:t>
            </a:r>
            <a:r>
              <a:rPr lang="en-US" sz="1200" kern="1200" dirty="0" smtClean="0">
                <a:solidFill>
                  <a:schemeClr val="tx1"/>
                </a:solidFill>
                <a:latin typeface="+mn-lt"/>
                <a:ea typeface="+mn-ea"/>
                <a:cs typeface="+mn-cs"/>
              </a:rPr>
              <a:t> </a:t>
            </a:r>
            <a:r>
              <a:rPr lang="en-US" sz="1200" b="1" i="1" kern="1200" dirty="0" err="1" smtClean="0">
                <a:solidFill>
                  <a:schemeClr val="tx1"/>
                </a:solidFill>
                <a:latin typeface="+mn-lt"/>
                <a:ea typeface="+mn-ea"/>
                <a:cs typeface="+mn-cs"/>
              </a:rPr>
              <a:t>Maret</a:t>
            </a:r>
            <a:r>
              <a:rPr lang="en-US" sz="1200" b="1" i="1" kern="1200" dirty="0" smtClean="0">
                <a:solidFill>
                  <a:schemeClr val="tx1"/>
                </a:solidFill>
                <a:latin typeface="+mn-lt"/>
                <a:ea typeface="+mn-ea"/>
                <a:cs typeface="+mn-cs"/>
              </a:rPr>
              <a:t> 2005 </a:t>
            </a:r>
            <a:r>
              <a:rPr lang="en-US" sz="1200" kern="1200" dirty="0" err="1" smtClean="0">
                <a:solidFill>
                  <a:schemeClr val="tx1"/>
                </a:solidFill>
                <a:latin typeface="+mn-lt"/>
                <a:ea typeface="+mn-ea"/>
                <a:cs typeface="+mn-cs"/>
              </a:rPr>
              <a:t>adalah</a:t>
            </a:r>
            <a:r>
              <a:rPr lang="en-US" sz="1200" kern="1200" dirty="0" smtClean="0">
                <a:solidFill>
                  <a:schemeClr val="tx1"/>
                </a:solidFill>
                <a:latin typeface="+mn-lt"/>
                <a:ea typeface="+mn-ea"/>
                <a:cs typeface="+mn-cs"/>
              </a:rPr>
              <a:t>:</a:t>
            </a:r>
            <a:endParaRPr lang="en-US" dirty="0" smtClean="0"/>
          </a:p>
          <a:p>
            <a:pPr rtl="0" eaLnBrk="1" latinLnBrk="0" hangingPunct="1"/>
            <a:r>
              <a:rPr lang="en-US" sz="1200" kern="1200" dirty="0" err="1" smtClean="0">
                <a:solidFill>
                  <a:schemeClr val="tx1"/>
                </a:solidFill>
                <a:latin typeface="+mn-lt"/>
                <a:ea typeface="+mn-ea"/>
                <a:cs typeface="+mn-cs"/>
              </a:rPr>
              <a:t>Laju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Inflasi</a:t>
            </a:r>
            <a:r>
              <a:rPr lang="en-US" sz="1200" kern="1200" dirty="0" smtClean="0">
                <a:solidFill>
                  <a:schemeClr val="tx1"/>
                </a:solidFill>
                <a:latin typeface="+mn-lt"/>
                <a:ea typeface="+mn-ea"/>
                <a:cs typeface="+mn-cs"/>
              </a:rPr>
              <a:t> = </a:t>
            </a:r>
            <a:r>
              <a:rPr lang="en-US" sz="1200" i="1" u="sng" kern="1200" dirty="0" smtClean="0">
                <a:solidFill>
                  <a:schemeClr val="tx1"/>
                </a:solidFill>
                <a:latin typeface="+mn-lt"/>
                <a:ea typeface="+mn-ea"/>
                <a:cs typeface="+mn-cs"/>
              </a:rPr>
              <a:t>150,65 – 145,15</a:t>
            </a:r>
            <a:r>
              <a:rPr lang="en-US" sz="1200" i="1" kern="1200" dirty="0" smtClean="0">
                <a:solidFill>
                  <a:schemeClr val="tx1"/>
                </a:solidFill>
                <a:latin typeface="+mn-lt"/>
                <a:ea typeface="+mn-ea"/>
                <a:cs typeface="+mn-cs"/>
              </a:rPr>
              <a:t>  x 100%</a:t>
            </a:r>
            <a:endParaRPr lang="en-US" sz="1200" i="1" u="sng" kern="1200" dirty="0" smtClean="0">
              <a:solidFill>
                <a:schemeClr val="tx1"/>
              </a:solidFill>
              <a:latin typeface="+mn-lt"/>
              <a:ea typeface="+mn-ea"/>
              <a:cs typeface="+mn-cs"/>
            </a:endParaRPr>
          </a:p>
          <a:p>
            <a:pPr rtl="0" eaLnBrk="1" latinLnBrk="0" hangingPunct="1"/>
            <a:r>
              <a:rPr lang="en-US" sz="1200" i="1" kern="1200" dirty="0" smtClean="0">
                <a:solidFill>
                  <a:schemeClr val="tx1"/>
                </a:solidFill>
                <a:latin typeface="+mn-lt"/>
                <a:ea typeface="+mn-ea"/>
                <a:cs typeface="+mn-cs"/>
              </a:rPr>
              <a:t>                                   145,15</a:t>
            </a:r>
            <a:endParaRPr lang="en-US" dirty="0" smtClean="0"/>
          </a:p>
          <a:p>
            <a:pPr rtl="0" eaLnBrk="1" latinLnBrk="0" hangingPunct="1"/>
            <a:r>
              <a:rPr lang="en-US" sz="1200" kern="1200" dirty="0" smtClean="0">
                <a:solidFill>
                  <a:schemeClr val="tx1"/>
                </a:solidFill>
                <a:latin typeface="+mn-lt"/>
                <a:ea typeface="+mn-ea"/>
                <a:cs typeface="+mn-cs"/>
              </a:rPr>
              <a:t>                       = 3,79%</a:t>
            </a:r>
            <a:endParaRPr lang="en-US" dirty="0" smtClean="0"/>
          </a:p>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114</a:t>
            </a:fld>
            <a:endParaRPr lang="en-US"/>
          </a:p>
        </p:txBody>
      </p:sp>
    </p:spTree>
    <p:extLst>
      <p:ext uri="{BB962C8B-B14F-4D97-AF65-F5344CB8AC3E}">
        <p14:creationId xmlns:p14="http://schemas.microsoft.com/office/powerpoint/2010/main" val="1442619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dirty="0" smtClean="0"/>
          </a:p>
          <a:p>
            <a:pPr marL="228600" indent="-228600">
              <a:buAutoNum type="arabicPeriod"/>
            </a:pPr>
            <a:r>
              <a:rPr lang="en-US" dirty="0" err="1" smtClean="0"/>
              <a:t>Jawaban</a:t>
            </a:r>
            <a:r>
              <a:rPr lang="en-US" dirty="0" smtClean="0"/>
              <a:t> A =&gt; Cost Push Inflation </a:t>
            </a:r>
            <a:r>
              <a:rPr lang="en-US" dirty="0" err="1" smtClean="0"/>
              <a:t>terjadi</a:t>
            </a:r>
            <a:r>
              <a:rPr lang="en-US" dirty="0" smtClean="0"/>
              <a:t> </a:t>
            </a:r>
            <a:r>
              <a:rPr lang="en-US" dirty="0" err="1" smtClean="0"/>
              <a:t>karena</a:t>
            </a:r>
            <a:r>
              <a:rPr lang="en-US" dirty="0" smtClean="0"/>
              <a:t> </a:t>
            </a:r>
            <a:r>
              <a:rPr lang="en-US" dirty="0" err="1" smtClean="0"/>
              <a:t>adanya</a:t>
            </a:r>
            <a:r>
              <a:rPr lang="en-US" dirty="0" smtClean="0"/>
              <a:t> </a:t>
            </a:r>
            <a:r>
              <a:rPr lang="en-US" dirty="0" err="1" smtClean="0"/>
              <a:t>kenaikan</a:t>
            </a:r>
            <a:r>
              <a:rPr lang="en-US" dirty="0" smtClean="0"/>
              <a:t> </a:t>
            </a:r>
            <a:r>
              <a:rPr lang="en-US" dirty="0" err="1" smtClean="0"/>
              <a:t>biaya</a:t>
            </a:r>
            <a:r>
              <a:rPr lang="en-US" dirty="0" smtClean="0"/>
              <a:t> </a:t>
            </a:r>
            <a:r>
              <a:rPr lang="en-US" dirty="0" err="1" smtClean="0"/>
              <a:t>produksi</a:t>
            </a:r>
            <a:r>
              <a:rPr lang="en-US" dirty="0" smtClean="0"/>
              <a:t>,</a:t>
            </a:r>
            <a:r>
              <a:rPr lang="en-US" baseline="0" dirty="0" smtClean="0"/>
              <a:t> </a:t>
            </a:r>
            <a:r>
              <a:rPr lang="en-US" baseline="0" dirty="0" err="1" smtClean="0"/>
              <a:t>salah</a:t>
            </a:r>
            <a:r>
              <a:rPr lang="en-US" baseline="0" dirty="0" smtClean="0"/>
              <a:t> </a:t>
            </a:r>
            <a:r>
              <a:rPr lang="en-US" baseline="0" dirty="0" err="1" smtClean="0"/>
              <a:t>satu</a:t>
            </a:r>
            <a:r>
              <a:rPr lang="en-US" baseline="0" dirty="0" smtClean="0"/>
              <a:t> </a:t>
            </a:r>
            <a:r>
              <a:rPr lang="en-US" baseline="0" dirty="0" err="1" smtClean="0"/>
              <a:t>biaya</a:t>
            </a:r>
            <a:r>
              <a:rPr lang="en-US" baseline="0" dirty="0" smtClean="0"/>
              <a:t> </a:t>
            </a:r>
            <a:r>
              <a:rPr lang="en-US" baseline="0" dirty="0" err="1" smtClean="0"/>
              <a:t>produksi</a:t>
            </a:r>
            <a:r>
              <a:rPr lang="en-US" baseline="0" dirty="0" smtClean="0"/>
              <a:t> </a:t>
            </a:r>
            <a:r>
              <a:rPr lang="en-US" baseline="0" dirty="0" err="1" smtClean="0"/>
              <a:t>itu</a:t>
            </a:r>
            <a:r>
              <a:rPr lang="en-US" baseline="0" dirty="0" smtClean="0"/>
              <a:t> </a:t>
            </a:r>
            <a:r>
              <a:rPr lang="en-US" baseline="0" dirty="0" err="1" smtClean="0"/>
              <a:t>ialah</a:t>
            </a:r>
            <a:r>
              <a:rPr lang="en-US" baseline="0" dirty="0" smtClean="0"/>
              <a:t> </a:t>
            </a:r>
            <a:r>
              <a:rPr lang="en-US" baseline="0" dirty="0" err="1" smtClean="0"/>
              <a:t>biaya</a:t>
            </a:r>
            <a:r>
              <a:rPr lang="en-US" baseline="0" dirty="0" smtClean="0"/>
              <a:t> </a:t>
            </a:r>
            <a:r>
              <a:rPr lang="en-US" baseline="0" dirty="0" err="1" smtClean="0"/>
              <a:t>upah</a:t>
            </a:r>
            <a:r>
              <a:rPr lang="en-US" baseline="0" dirty="0" smtClean="0"/>
              <a:t>, </a:t>
            </a:r>
            <a:r>
              <a:rPr lang="en-US" baseline="0" dirty="0" err="1" smtClean="0"/>
              <a:t>kenaikan</a:t>
            </a:r>
            <a:r>
              <a:rPr lang="en-US" baseline="0" dirty="0" smtClean="0"/>
              <a:t> UMR </a:t>
            </a:r>
            <a:r>
              <a:rPr lang="en-US" baseline="0" dirty="0" err="1" smtClean="0"/>
              <a:t>akan</a:t>
            </a:r>
            <a:r>
              <a:rPr lang="en-US" baseline="0" dirty="0" smtClean="0"/>
              <a:t> </a:t>
            </a:r>
            <a:r>
              <a:rPr lang="en-US" baseline="0" dirty="0" err="1" smtClean="0"/>
              <a:t>menaikan</a:t>
            </a:r>
            <a:r>
              <a:rPr lang="en-US" baseline="0" dirty="0" smtClean="0"/>
              <a:t> </a:t>
            </a:r>
            <a:r>
              <a:rPr lang="en-US" baseline="0" dirty="0" err="1" smtClean="0"/>
              <a:t>biaya</a:t>
            </a:r>
            <a:r>
              <a:rPr lang="en-US" baseline="0" dirty="0" smtClean="0"/>
              <a:t> </a:t>
            </a:r>
            <a:r>
              <a:rPr lang="en-US" baseline="0" dirty="0" err="1" smtClean="0"/>
              <a:t>produksi</a:t>
            </a:r>
            <a:endParaRPr lang="en-US" baseline="0" dirty="0" smtClean="0"/>
          </a:p>
          <a:p>
            <a:pPr marL="228600" indent="-228600">
              <a:buAutoNum type="arabicPeriod"/>
            </a:pPr>
            <a:r>
              <a:rPr lang="en-US" baseline="0" dirty="0" err="1" smtClean="0"/>
              <a:t>Jawaban</a:t>
            </a:r>
            <a:r>
              <a:rPr lang="en-US" baseline="0" dirty="0" smtClean="0"/>
              <a:t> D =&gt; IHK 2008 = 156.25, IHK 2009 = 160.40</a:t>
            </a:r>
          </a:p>
          <a:p>
            <a:pPr marL="228600" indent="-228600">
              <a:buNone/>
            </a:pPr>
            <a:r>
              <a:rPr lang="en-US" baseline="0" dirty="0" smtClean="0"/>
              <a:t>		</a:t>
            </a:r>
            <a:r>
              <a:rPr lang="en-US" baseline="0" dirty="0" err="1" smtClean="0"/>
              <a:t>Maka</a:t>
            </a:r>
            <a:r>
              <a:rPr lang="en-US" baseline="0" dirty="0" smtClean="0"/>
              <a:t> </a:t>
            </a:r>
            <a:r>
              <a:rPr lang="en-US" baseline="0" dirty="0" err="1" smtClean="0"/>
              <a:t>laju</a:t>
            </a:r>
            <a:r>
              <a:rPr lang="en-US" baseline="0" dirty="0" smtClean="0"/>
              <a:t> </a:t>
            </a:r>
            <a:r>
              <a:rPr lang="en-US" baseline="0" dirty="0" err="1" smtClean="0"/>
              <a:t>Inflasinya</a:t>
            </a:r>
            <a:r>
              <a:rPr lang="en-US" baseline="0" dirty="0" smtClean="0"/>
              <a:t> =&gt; IHK 2009 – IHK 2008 / IHK 2008 X 100%</a:t>
            </a:r>
          </a:p>
          <a:p>
            <a:pPr marL="228600" indent="-228600">
              <a:buNone/>
            </a:pPr>
            <a:r>
              <a:rPr lang="en-US" baseline="0" dirty="0" smtClean="0"/>
              <a:t>				160,40 – 156.25 / 156.25 X 100% = 2.66%</a:t>
            </a:r>
          </a:p>
          <a:p>
            <a:pPr marL="228600" indent="-228600">
              <a:buNone/>
            </a:pPr>
            <a:r>
              <a:rPr lang="en-US" baseline="0" dirty="0" smtClean="0"/>
              <a:t>3.   </a:t>
            </a:r>
            <a:r>
              <a:rPr lang="en-US" baseline="0" dirty="0" err="1" smtClean="0"/>
              <a:t>Jawaban</a:t>
            </a:r>
            <a:r>
              <a:rPr lang="en-US" baseline="0" dirty="0" smtClean="0"/>
              <a:t> E =&gt; </a:t>
            </a:r>
            <a:r>
              <a:rPr lang="en-US" baseline="0" dirty="0" err="1" smtClean="0"/>
              <a:t>Kurva</a:t>
            </a:r>
            <a:r>
              <a:rPr lang="en-US" baseline="0" dirty="0" smtClean="0"/>
              <a:t> </a:t>
            </a:r>
            <a:r>
              <a:rPr lang="en-US" baseline="0" dirty="0" err="1" smtClean="0"/>
              <a:t>di</a:t>
            </a:r>
            <a:r>
              <a:rPr lang="en-US" baseline="0" dirty="0" smtClean="0"/>
              <a:t> </a:t>
            </a:r>
            <a:r>
              <a:rPr lang="en-US" baseline="0" dirty="0" err="1" smtClean="0"/>
              <a:t>atas</a:t>
            </a:r>
            <a:r>
              <a:rPr lang="en-US" baseline="0" dirty="0" smtClean="0"/>
              <a:t> </a:t>
            </a:r>
            <a:r>
              <a:rPr lang="en-US" baseline="0" dirty="0" err="1" smtClean="0"/>
              <a:t>menunjukan</a:t>
            </a:r>
            <a:r>
              <a:rPr lang="en-US" baseline="0" dirty="0" smtClean="0"/>
              <a:t> </a:t>
            </a:r>
            <a:r>
              <a:rPr lang="en-US" baseline="0" dirty="0" err="1" smtClean="0"/>
              <a:t>meningkatnya</a:t>
            </a:r>
            <a:r>
              <a:rPr lang="en-US" baseline="0" dirty="0" smtClean="0"/>
              <a:t> </a:t>
            </a:r>
            <a:r>
              <a:rPr lang="en-US" baseline="0" dirty="0" err="1" smtClean="0"/>
              <a:t>permintaan</a:t>
            </a:r>
            <a:r>
              <a:rPr lang="en-US" baseline="0" dirty="0" smtClean="0"/>
              <a:t> </a:t>
            </a:r>
            <a:r>
              <a:rPr lang="en-US" baseline="0" dirty="0" err="1" smtClean="0"/>
              <a:t>dari</a:t>
            </a:r>
            <a:r>
              <a:rPr lang="en-US" baseline="0" dirty="0" smtClean="0"/>
              <a:t> D1 </a:t>
            </a:r>
            <a:r>
              <a:rPr lang="en-US" baseline="0" dirty="0" err="1" smtClean="0"/>
              <a:t>ke</a:t>
            </a:r>
            <a:r>
              <a:rPr lang="en-US" baseline="0" dirty="0" smtClean="0"/>
              <a:t> D2 yang </a:t>
            </a:r>
            <a:r>
              <a:rPr lang="en-US" baseline="0" dirty="0" err="1" smtClean="0"/>
              <a:t>mengakibatkan</a:t>
            </a:r>
            <a:r>
              <a:rPr lang="en-US" baseline="0" dirty="0" smtClean="0"/>
              <a:t> </a:t>
            </a:r>
            <a:r>
              <a:rPr lang="en-US" baseline="0" dirty="0" err="1" smtClean="0"/>
              <a:t>harga</a:t>
            </a:r>
            <a:r>
              <a:rPr lang="en-US" baseline="0" dirty="0" smtClean="0"/>
              <a:t> </a:t>
            </a:r>
            <a:r>
              <a:rPr lang="en-US" baseline="0" dirty="0" err="1" smtClean="0"/>
              <a:t>naik</a:t>
            </a:r>
            <a:r>
              <a:rPr lang="en-US" baseline="0" dirty="0" smtClean="0"/>
              <a:t> </a:t>
            </a:r>
            <a:r>
              <a:rPr lang="en-US" b="1" baseline="0" dirty="0" smtClean="0"/>
              <a:t>(</a:t>
            </a:r>
            <a:r>
              <a:rPr lang="en-US" b="1" baseline="0" dirty="0" err="1" smtClean="0"/>
              <a:t>Lihat</a:t>
            </a:r>
            <a:r>
              <a:rPr lang="en-US" b="1" baseline="0" dirty="0" smtClean="0"/>
              <a:t> </a:t>
            </a:r>
            <a:r>
              <a:rPr lang="en-US" b="1" baseline="0" dirty="0" err="1" smtClean="0"/>
              <a:t>di</a:t>
            </a:r>
            <a:r>
              <a:rPr lang="en-US" b="1" baseline="0" dirty="0" smtClean="0"/>
              <a:t> slide 118)</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127</a:t>
            </a:fld>
            <a:endParaRPr lang="en-US"/>
          </a:p>
        </p:txBody>
      </p:sp>
    </p:spTree>
    <p:extLst>
      <p:ext uri="{BB962C8B-B14F-4D97-AF65-F5344CB8AC3E}">
        <p14:creationId xmlns:p14="http://schemas.microsoft.com/office/powerpoint/2010/main" val="11661377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dirty="0" smtClean="0"/>
          </a:p>
          <a:p>
            <a:pPr marL="228600" indent="-228600">
              <a:buAutoNum type="arabicPeriod"/>
            </a:pPr>
            <a:r>
              <a:rPr lang="en-US" dirty="0" err="1" smtClean="0"/>
              <a:t>Jawaban</a:t>
            </a:r>
            <a:r>
              <a:rPr lang="en-US" dirty="0" smtClean="0"/>
              <a:t> E =&gt; </a:t>
            </a:r>
            <a:r>
              <a:rPr lang="en-US" dirty="0" err="1" smtClean="0"/>
              <a:t>Kebijakan</a:t>
            </a:r>
            <a:r>
              <a:rPr lang="en-US" dirty="0" smtClean="0"/>
              <a:t> </a:t>
            </a:r>
            <a:r>
              <a:rPr lang="en-US" dirty="0" err="1" smtClean="0"/>
              <a:t>Fiskal</a:t>
            </a:r>
            <a:r>
              <a:rPr lang="en-US" dirty="0" smtClean="0"/>
              <a:t> </a:t>
            </a:r>
            <a:r>
              <a:rPr lang="en-US" dirty="0" err="1" smtClean="0"/>
              <a:t>ialah</a:t>
            </a:r>
            <a:r>
              <a:rPr lang="en-US" dirty="0" smtClean="0"/>
              <a:t> </a:t>
            </a:r>
            <a:r>
              <a:rPr lang="en-US" dirty="0" err="1" smtClean="0"/>
              <a:t>kebijakan</a:t>
            </a:r>
            <a:r>
              <a:rPr lang="en-US" dirty="0" smtClean="0"/>
              <a:t> yang </a:t>
            </a:r>
            <a:r>
              <a:rPr lang="en-US" dirty="0" err="1" smtClean="0"/>
              <a:t>memepengaruhi</a:t>
            </a:r>
            <a:r>
              <a:rPr lang="en-US" dirty="0" smtClean="0"/>
              <a:t> </a:t>
            </a:r>
            <a:r>
              <a:rPr lang="en-US" dirty="0" err="1" smtClean="0"/>
              <a:t>pendapatan</a:t>
            </a:r>
            <a:r>
              <a:rPr lang="en-US" dirty="0" smtClean="0"/>
              <a:t> </a:t>
            </a:r>
            <a:r>
              <a:rPr lang="en-US" dirty="0" err="1" smtClean="0"/>
              <a:t>negara</a:t>
            </a:r>
            <a:r>
              <a:rPr lang="en-US" dirty="0" smtClean="0"/>
              <a:t> </a:t>
            </a:r>
            <a:r>
              <a:rPr lang="en-US" dirty="0" err="1" smtClean="0"/>
              <a:t>seperti</a:t>
            </a:r>
            <a:r>
              <a:rPr lang="en-US" dirty="0" smtClean="0"/>
              <a:t> </a:t>
            </a:r>
            <a:r>
              <a:rPr lang="en-US" dirty="0" err="1" smtClean="0"/>
              <a:t>pajak</a:t>
            </a:r>
            <a:endParaRPr lang="en-US" baseline="0" dirty="0" smtClean="0"/>
          </a:p>
          <a:p>
            <a:pPr marL="228600" indent="-228600">
              <a:buAutoNum type="arabicPeriod"/>
            </a:pPr>
            <a:r>
              <a:rPr lang="en-US" baseline="0" dirty="0" err="1" smtClean="0"/>
              <a:t>Jawaban</a:t>
            </a:r>
            <a:r>
              <a:rPr lang="en-US" baseline="0" dirty="0" smtClean="0"/>
              <a:t> D =&gt; Open Market Policies (</a:t>
            </a:r>
            <a:r>
              <a:rPr lang="en-US" baseline="0" dirty="0" err="1" smtClean="0"/>
              <a:t>kebijakan</a:t>
            </a:r>
            <a:r>
              <a:rPr lang="en-US" baseline="0" dirty="0" smtClean="0"/>
              <a:t> </a:t>
            </a:r>
            <a:r>
              <a:rPr lang="en-US" baseline="0" dirty="0" err="1" smtClean="0"/>
              <a:t>pasar</a:t>
            </a:r>
            <a:r>
              <a:rPr lang="en-US" baseline="0" dirty="0" smtClean="0"/>
              <a:t> </a:t>
            </a:r>
            <a:r>
              <a:rPr lang="en-US" baseline="0" dirty="0" err="1" smtClean="0"/>
              <a:t>terbuka</a:t>
            </a:r>
            <a:r>
              <a:rPr lang="en-US" baseline="0" dirty="0" smtClean="0"/>
              <a:t>) </a:t>
            </a:r>
            <a:r>
              <a:rPr lang="en-US" baseline="0" dirty="0" err="1" smtClean="0"/>
              <a:t>merupakan</a:t>
            </a:r>
            <a:r>
              <a:rPr lang="en-US" baseline="0" dirty="0" smtClean="0"/>
              <a:t> </a:t>
            </a:r>
            <a:r>
              <a:rPr lang="en-US" baseline="0" dirty="0" err="1" smtClean="0"/>
              <a:t>kebijakan</a:t>
            </a:r>
            <a:r>
              <a:rPr lang="en-US" baseline="0" dirty="0" smtClean="0"/>
              <a:t> </a:t>
            </a:r>
            <a:r>
              <a:rPr lang="en-US" baseline="0" dirty="0" err="1" smtClean="0"/>
              <a:t>moneter</a:t>
            </a:r>
            <a:r>
              <a:rPr lang="en-US" baseline="0" dirty="0" smtClean="0"/>
              <a:t> yang </a:t>
            </a:r>
            <a:r>
              <a:rPr lang="en-US" baseline="0" dirty="0" err="1" smtClean="0"/>
              <a:t>membeli</a:t>
            </a:r>
            <a:r>
              <a:rPr lang="en-US" baseline="0" dirty="0" smtClean="0"/>
              <a:t> </a:t>
            </a:r>
            <a:r>
              <a:rPr lang="en-US" baseline="0" dirty="0" err="1" smtClean="0"/>
              <a:t>dan</a:t>
            </a:r>
            <a:r>
              <a:rPr lang="en-US" baseline="0" dirty="0" smtClean="0"/>
              <a:t> </a:t>
            </a:r>
            <a:r>
              <a:rPr lang="en-US" baseline="0" dirty="0" err="1" smtClean="0"/>
              <a:t>menjual</a:t>
            </a:r>
            <a:r>
              <a:rPr lang="en-US" baseline="0" dirty="0" smtClean="0"/>
              <a:t> </a:t>
            </a:r>
            <a:r>
              <a:rPr lang="en-US" baseline="0" dirty="0" err="1" smtClean="0"/>
              <a:t>surat</a:t>
            </a:r>
            <a:r>
              <a:rPr lang="en-US" baseline="0" dirty="0" smtClean="0"/>
              <a:t> </a:t>
            </a:r>
            <a:r>
              <a:rPr lang="en-US" baseline="0" dirty="0" err="1" smtClean="0"/>
              <a:t>berharga</a:t>
            </a:r>
            <a:r>
              <a:rPr lang="en-US" baseline="0" dirty="0" smtClean="0"/>
              <a:t> </a:t>
            </a:r>
            <a:r>
              <a:rPr lang="en-US" baseline="0" dirty="0" err="1" smtClean="0"/>
              <a:t>untuk</a:t>
            </a:r>
            <a:r>
              <a:rPr lang="en-US" baseline="0" dirty="0" smtClean="0"/>
              <a:t> </a:t>
            </a:r>
            <a:r>
              <a:rPr lang="en-US" baseline="0" dirty="0" err="1" smtClean="0"/>
              <a:t>mengendalikan</a:t>
            </a:r>
            <a:r>
              <a:rPr lang="en-US" baseline="0" dirty="0" smtClean="0"/>
              <a:t> </a:t>
            </a:r>
            <a:r>
              <a:rPr lang="en-US" baseline="0" dirty="0" err="1" smtClean="0"/>
              <a:t>jumlah</a:t>
            </a:r>
            <a:r>
              <a:rPr lang="en-US" baseline="0" dirty="0" smtClean="0"/>
              <a:t> </a:t>
            </a:r>
            <a:r>
              <a:rPr lang="en-US" baseline="0" dirty="0" err="1" smtClean="0"/>
              <a:t>uang</a:t>
            </a:r>
            <a:r>
              <a:rPr lang="en-US" baseline="0" dirty="0" smtClean="0"/>
              <a:t> yang </a:t>
            </a:r>
            <a:r>
              <a:rPr lang="en-US" baseline="0" dirty="0" err="1" smtClean="0"/>
              <a:t>beredar</a:t>
            </a:r>
            <a:endParaRPr lang="en-US" baseline="0"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132</a:t>
            </a:fld>
            <a:endParaRPr lang="en-US"/>
          </a:p>
        </p:txBody>
      </p:sp>
    </p:spTree>
    <p:extLst>
      <p:ext uri="{BB962C8B-B14F-4D97-AF65-F5344CB8AC3E}">
        <p14:creationId xmlns:p14="http://schemas.microsoft.com/office/powerpoint/2010/main" val="35819156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D53C8C-8A48-4B4C-B6E6-08CD7CD506FC}" type="slidenum">
              <a:rPr lang="en-US"/>
              <a:pPr/>
              <a:t>135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967914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AutoNum type="arabicPeriod"/>
            </a:pPr>
            <a:r>
              <a:rPr lang="en-US" b="1" baseline="0" dirty="0" err="1" smtClean="0"/>
              <a:t>Jawaban</a:t>
            </a:r>
            <a:r>
              <a:rPr lang="en-US" b="1" baseline="0" dirty="0" smtClean="0"/>
              <a:t> B =&gt; </a:t>
            </a:r>
            <a:r>
              <a:rPr lang="en-US" b="0" baseline="0" dirty="0" err="1" smtClean="0"/>
              <a:t>Angkatan</a:t>
            </a:r>
            <a:r>
              <a:rPr lang="en-US" b="0" baseline="0" dirty="0" smtClean="0"/>
              <a:t> </a:t>
            </a:r>
            <a:r>
              <a:rPr lang="en-US" b="0" baseline="0" dirty="0" err="1" smtClean="0"/>
              <a:t>kerja</a:t>
            </a:r>
            <a:r>
              <a:rPr lang="en-US" b="0" baseline="0" dirty="0" smtClean="0"/>
              <a:t> </a:t>
            </a:r>
            <a:r>
              <a:rPr lang="en-US" b="0" baseline="0" dirty="0" err="1" smtClean="0"/>
              <a:t>terdiri</a:t>
            </a:r>
            <a:r>
              <a:rPr lang="en-US" b="0" baseline="0" dirty="0" smtClean="0"/>
              <a:t> </a:t>
            </a:r>
            <a:r>
              <a:rPr lang="en-US" b="0" baseline="0" dirty="0" err="1" smtClean="0"/>
              <a:t>dari</a:t>
            </a:r>
            <a:r>
              <a:rPr lang="en-US" b="0" baseline="0" dirty="0" smtClean="0"/>
              <a:t> </a:t>
            </a:r>
            <a:r>
              <a:rPr lang="en-US" b="0" baseline="0" dirty="0" err="1" smtClean="0"/>
              <a:t>bekerja</a:t>
            </a:r>
            <a:r>
              <a:rPr lang="en-US" b="0" baseline="0" dirty="0" smtClean="0"/>
              <a:t> </a:t>
            </a:r>
            <a:r>
              <a:rPr lang="en-US" b="0" baseline="0" dirty="0" err="1" smtClean="0"/>
              <a:t>dan</a:t>
            </a:r>
            <a:r>
              <a:rPr lang="en-US" b="0" baseline="0" dirty="0" smtClean="0"/>
              <a:t> </a:t>
            </a:r>
            <a:r>
              <a:rPr lang="en-US" b="0" baseline="0" dirty="0" err="1" smtClean="0"/>
              <a:t>Mencari</a:t>
            </a:r>
            <a:r>
              <a:rPr lang="en-US" b="0" baseline="0" dirty="0" smtClean="0"/>
              <a:t> </a:t>
            </a:r>
            <a:r>
              <a:rPr lang="en-US" b="0" baseline="0" dirty="0" err="1" smtClean="0"/>
              <a:t>pekerjaan</a:t>
            </a:r>
            <a:r>
              <a:rPr lang="en-US" b="0" baseline="0" dirty="0" smtClean="0"/>
              <a:t>/</a:t>
            </a:r>
            <a:r>
              <a:rPr lang="en-US" b="0" baseline="0" dirty="0" err="1" smtClean="0"/>
              <a:t>menganggur</a:t>
            </a:r>
            <a:r>
              <a:rPr lang="en-US" b="0" baseline="0" dirty="0" smtClean="0"/>
              <a:t> (</a:t>
            </a:r>
            <a:r>
              <a:rPr lang="en-US" b="0" baseline="0" dirty="0" err="1" smtClean="0"/>
              <a:t>lihat</a:t>
            </a:r>
            <a:r>
              <a:rPr lang="en-US" b="0" baseline="0" dirty="0" smtClean="0"/>
              <a:t> </a:t>
            </a:r>
            <a:r>
              <a:rPr lang="en-US" b="0" baseline="0" dirty="0" err="1" smtClean="0"/>
              <a:t>bagan</a:t>
            </a:r>
            <a:r>
              <a:rPr lang="en-US" b="0" baseline="0" dirty="0" smtClean="0"/>
              <a:t> </a:t>
            </a:r>
            <a:r>
              <a:rPr lang="en-US" b="0" baseline="0" dirty="0" err="1" smtClean="0"/>
              <a:t>di</a:t>
            </a:r>
            <a:r>
              <a:rPr lang="en-US" b="0" baseline="0" dirty="0" smtClean="0"/>
              <a:t> slide 136)</a:t>
            </a:r>
          </a:p>
          <a:p>
            <a:pPr marL="228600" indent="-228600">
              <a:buAutoNum type="arabicPeriod"/>
            </a:pPr>
            <a:r>
              <a:rPr lang="en-US" b="1" baseline="0" dirty="0" err="1" smtClean="0"/>
              <a:t>Jawaban</a:t>
            </a:r>
            <a:r>
              <a:rPr lang="en-US" b="1" baseline="0" dirty="0" smtClean="0"/>
              <a:t> E =&gt; </a:t>
            </a:r>
            <a:r>
              <a:rPr lang="en-US" b="0" baseline="0" dirty="0" err="1" smtClean="0"/>
              <a:t>Pengangguran</a:t>
            </a:r>
            <a:r>
              <a:rPr lang="en-US" b="0" baseline="0" dirty="0" smtClean="0"/>
              <a:t> </a:t>
            </a:r>
            <a:r>
              <a:rPr lang="en-US" b="0" baseline="0" dirty="0" err="1" smtClean="0"/>
              <a:t>ini</a:t>
            </a:r>
            <a:r>
              <a:rPr lang="en-US" b="0" baseline="0" dirty="0" smtClean="0"/>
              <a:t> </a:t>
            </a:r>
            <a:r>
              <a:rPr lang="en-US" b="0" baseline="0" dirty="0" err="1" smtClean="0"/>
              <a:t>bersifat</a:t>
            </a:r>
            <a:r>
              <a:rPr lang="en-US" b="0" baseline="0" dirty="0" smtClean="0"/>
              <a:t> </a:t>
            </a:r>
            <a:r>
              <a:rPr lang="en-US" b="0" baseline="0" dirty="0" err="1" smtClean="0"/>
              <a:t>temporer</a:t>
            </a:r>
            <a:r>
              <a:rPr lang="en-US" b="0" baseline="0" dirty="0" smtClean="0"/>
              <a:t> </a:t>
            </a:r>
            <a:r>
              <a:rPr lang="en-US" b="0" baseline="0" dirty="0" err="1" smtClean="0"/>
              <a:t>dan</a:t>
            </a:r>
            <a:r>
              <a:rPr lang="en-US" b="0" baseline="0" dirty="0" smtClean="0"/>
              <a:t> </a:t>
            </a:r>
            <a:r>
              <a:rPr lang="en-US" b="0" baseline="0" dirty="0" err="1" smtClean="0"/>
              <a:t>dapat</a:t>
            </a:r>
            <a:r>
              <a:rPr lang="en-US" b="0" baseline="0" dirty="0" smtClean="0"/>
              <a:t> </a:t>
            </a:r>
            <a:r>
              <a:rPr lang="en-US" b="0" baseline="0" dirty="0" err="1" smtClean="0"/>
              <a:t>menemukan</a:t>
            </a:r>
            <a:r>
              <a:rPr lang="en-US" b="0" baseline="0" dirty="0" smtClean="0"/>
              <a:t> </a:t>
            </a:r>
            <a:r>
              <a:rPr lang="en-US" b="0" baseline="0" dirty="0" err="1" smtClean="0"/>
              <a:t>kembali</a:t>
            </a:r>
            <a:r>
              <a:rPr lang="en-US" b="0" baseline="0" dirty="0" smtClean="0"/>
              <a:t> </a:t>
            </a:r>
            <a:r>
              <a:rPr lang="en-US" b="0" baseline="0" dirty="0" err="1" smtClean="0"/>
              <a:t>pekerjaanya</a:t>
            </a:r>
            <a:r>
              <a:rPr lang="en-US" b="0" baseline="0" dirty="0" smtClean="0"/>
              <a:t> </a:t>
            </a:r>
            <a:r>
              <a:rPr lang="en-US" b="0" baseline="0" dirty="0" err="1" smtClean="0"/>
              <a:t>setelah</a:t>
            </a:r>
            <a:r>
              <a:rPr lang="en-US" b="0" baseline="0" dirty="0" smtClean="0"/>
              <a:t> </a:t>
            </a:r>
            <a:r>
              <a:rPr lang="en-US" b="0" baseline="0" dirty="0" err="1" smtClean="0"/>
              <a:t>semua</a:t>
            </a:r>
            <a:r>
              <a:rPr lang="en-US" b="0" baseline="0" dirty="0" smtClean="0"/>
              <a:t> </a:t>
            </a:r>
            <a:r>
              <a:rPr lang="en-US" b="0" baseline="0" dirty="0" err="1" smtClean="0"/>
              <a:t>keadaan</a:t>
            </a:r>
            <a:r>
              <a:rPr lang="en-US" b="0" baseline="0" dirty="0" smtClean="0"/>
              <a:t> </a:t>
            </a:r>
            <a:r>
              <a:rPr lang="en-US" b="0" baseline="0" dirty="0" err="1" smtClean="0"/>
              <a:t>pulih</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146</a:t>
            </a:fld>
            <a:endParaRPr lang="en-US"/>
          </a:p>
        </p:txBody>
      </p:sp>
    </p:spTree>
    <p:extLst>
      <p:ext uri="{BB962C8B-B14F-4D97-AF65-F5344CB8AC3E}">
        <p14:creationId xmlns:p14="http://schemas.microsoft.com/office/powerpoint/2010/main" val="1153792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SDE=</a:t>
            </a:r>
            <a:r>
              <a:rPr lang="en-US" dirty="0" err="1" smtClean="0"/>
              <a:t>Sumber</a:t>
            </a:r>
            <a:r>
              <a:rPr lang="en-US" baseline="0" dirty="0" smtClean="0"/>
              <a:t> </a:t>
            </a:r>
            <a:r>
              <a:rPr lang="en-US" baseline="0" dirty="0" err="1" smtClean="0"/>
              <a:t>daya</a:t>
            </a:r>
            <a:r>
              <a:rPr lang="en-US" baseline="0" dirty="0" smtClean="0"/>
              <a:t> </a:t>
            </a:r>
            <a:r>
              <a:rPr lang="en-US" baseline="0" dirty="0" err="1" smtClean="0"/>
              <a:t>ekonomi</a:t>
            </a:r>
            <a:r>
              <a:rPr lang="en-US" baseline="0" dirty="0" smtClean="0"/>
              <a:t> (</a:t>
            </a:r>
            <a:r>
              <a:rPr lang="en-US" baseline="0" dirty="0" err="1" smtClean="0"/>
              <a:t>Manusia</a:t>
            </a:r>
            <a:r>
              <a:rPr lang="en-US" baseline="0" dirty="0" smtClean="0"/>
              <a:t>, SDA, modal, Skill)</a:t>
            </a:r>
          </a:p>
          <a:p>
            <a:r>
              <a:rPr lang="en-US" baseline="0" dirty="0" smtClean="0"/>
              <a:t>GNP=Gross National Product (PNB)</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147</a:t>
            </a:fld>
            <a:endParaRPr lang="en-US"/>
          </a:p>
        </p:txBody>
      </p:sp>
    </p:spTree>
    <p:extLst>
      <p:ext uri="{BB962C8B-B14F-4D97-AF65-F5344CB8AC3E}">
        <p14:creationId xmlns:p14="http://schemas.microsoft.com/office/powerpoint/2010/main" val="732624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1" dirty="0" err="1" smtClean="0"/>
              <a:t>Kunci</a:t>
            </a:r>
            <a:r>
              <a:rPr lang="en-US" b="1" dirty="0" smtClean="0"/>
              <a:t> </a:t>
            </a:r>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err="1" smtClean="0"/>
              <a:t>Jawaban</a:t>
            </a:r>
            <a:r>
              <a:rPr lang="en-US" dirty="0" smtClean="0"/>
              <a:t> C =&gt; </a:t>
            </a:r>
            <a:r>
              <a:rPr lang="en-US" dirty="0" err="1" smtClean="0"/>
              <a:t>dalam</a:t>
            </a:r>
            <a:r>
              <a:rPr lang="en-US" baseline="0" dirty="0" smtClean="0"/>
              <a:t> </a:t>
            </a:r>
            <a:r>
              <a:rPr lang="en-US" baseline="0" dirty="0" err="1" smtClean="0"/>
              <a:t>bukunya</a:t>
            </a:r>
            <a:r>
              <a:rPr lang="en-US" baseline="0" dirty="0" smtClean="0"/>
              <a:t> </a:t>
            </a:r>
            <a:r>
              <a:rPr lang="en-US" b="1" baseline="0" dirty="0" smtClean="0"/>
              <a:t>the theory of economic development </a:t>
            </a:r>
            <a:r>
              <a:rPr lang="en-US" baseline="0" dirty="0" err="1" smtClean="0"/>
              <a:t>menyatakan</a:t>
            </a:r>
            <a:r>
              <a:rPr lang="en-US" baseline="0" dirty="0" smtClean="0"/>
              <a:t> </a:t>
            </a:r>
            <a:r>
              <a:rPr lang="en-US" baseline="0" dirty="0" err="1" smtClean="0"/>
              <a:t>bahwa</a:t>
            </a:r>
            <a:r>
              <a:rPr lang="en-US" baseline="0" dirty="0" smtClean="0"/>
              <a:t> </a:t>
            </a:r>
            <a:r>
              <a:rPr lang="en-US" sz="1200" dirty="0" err="1" smtClean="0">
                <a:solidFill>
                  <a:srgbClr val="11ED4B"/>
                </a:solidFill>
              </a:rPr>
              <a:t>Pengusaha</a:t>
            </a:r>
            <a:r>
              <a:rPr lang="en-US" sz="1200" dirty="0" smtClean="0">
                <a:solidFill>
                  <a:srgbClr val="11ED4B"/>
                </a:solidFill>
              </a:rPr>
              <a:t> (</a:t>
            </a:r>
            <a:r>
              <a:rPr lang="en-US" sz="1200" dirty="0" err="1" smtClean="0">
                <a:solidFill>
                  <a:srgbClr val="11ED4B"/>
                </a:solidFill>
              </a:rPr>
              <a:t>kewirausahaan</a:t>
            </a:r>
            <a:r>
              <a:rPr lang="en-US" sz="1200" baseline="0" dirty="0" smtClean="0">
                <a:solidFill>
                  <a:srgbClr val="11ED4B"/>
                </a:solidFill>
              </a:rPr>
              <a:t>)</a:t>
            </a:r>
            <a:r>
              <a:rPr lang="en-US" sz="1200" dirty="0" err="1" smtClean="0">
                <a:solidFill>
                  <a:srgbClr val="11ED4B"/>
                </a:solidFill>
              </a:rPr>
              <a:t>menciptakan</a:t>
            </a:r>
            <a:r>
              <a:rPr lang="en-US" sz="1200" dirty="0" smtClean="0">
                <a:solidFill>
                  <a:srgbClr val="11ED4B"/>
                </a:solidFill>
              </a:rPr>
              <a:t> </a:t>
            </a:r>
            <a:r>
              <a:rPr lang="en-US" sz="1200" dirty="0" err="1" smtClean="0">
                <a:solidFill>
                  <a:srgbClr val="11ED4B"/>
                </a:solidFill>
              </a:rPr>
              <a:t>pertumbuhan</a:t>
            </a:r>
            <a:r>
              <a:rPr lang="en-US" sz="1200" dirty="0" smtClean="0">
                <a:solidFill>
                  <a:srgbClr val="11ED4B"/>
                </a:solidFill>
              </a:rPr>
              <a:t> </a:t>
            </a:r>
            <a:r>
              <a:rPr lang="en-US" sz="1200" dirty="0" err="1" smtClean="0">
                <a:solidFill>
                  <a:srgbClr val="11ED4B"/>
                </a:solidFill>
              </a:rPr>
              <a:t>ekonomi</a:t>
            </a:r>
            <a:endParaRPr lang="en-US" baseline="0" dirty="0" smtClean="0"/>
          </a:p>
          <a:p>
            <a:pPr marL="228600" indent="-228600">
              <a:buAutoNum type="arabicPeriod"/>
            </a:pPr>
            <a:r>
              <a:rPr lang="en-US" baseline="0" dirty="0" err="1" smtClean="0"/>
              <a:t>Jawaban</a:t>
            </a:r>
            <a:r>
              <a:rPr lang="en-US" baseline="0" dirty="0" smtClean="0"/>
              <a:t> B =&gt; 1 </a:t>
            </a:r>
            <a:r>
              <a:rPr lang="en-US" baseline="0" dirty="0" err="1" smtClean="0"/>
              <a:t>dan</a:t>
            </a:r>
            <a:r>
              <a:rPr lang="en-US" baseline="0" dirty="0" smtClean="0"/>
              <a:t> 3 </a:t>
            </a:r>
            <a:r>
              <a:rPr lang="en-US" baseline="0" dirty="0" err="1" smtClean="0"/>
              <a:t>ialah</a:t>
            </a:r>
            <a:r>
              <a:rPr lang="en-US" baseline="0" dirty="0" smtClean="0"/>
              <a:t> </a:t>
            </a:r>
            <a:r>
              <a:rPr lang="en-US" baseline="0" dirty="0" err="1" smtClean="0"/>
              <a:t>pembangunan</a:t>
            </a:r>
            <a:r>
              <a:rPr lang="en-US" baseline="0" dirty="0" smtClean="0"/>
              <a:t> </a:t>
            </a:r>
            <a:r>
              <a:rPr lang="en-US" baseline="0" dirty="0" err="1" smtClean="0"/>
              <a:t>ekonomi</a:t>
            </a:r>
            <a:r>
              <a:rPr lang="en-US" baseline="0" dirty="0" smtClean="0"/>
              <a:t> </a:t>
            </a:r>
            <a:r>
              <a:rPr lang="en-US" baseline="0" dirty="0" err="1" smtClean="0"/>
              <a:t>seperti</a:t>
            </a:r>
            <a:r>
              <a:rPr lang="en-US" baseline="0" dirty="0" smtClean="0"/>
              <a:t> yang </a:t>
            </a:r>
            <a:r>
              <a:rPr lang="en-US" baseline="0" dirty="0" err="1" smtClean="0"/>
              <a:t>dijelaskan</a:t>
            </a:r>
            <a:r>
              <a:rPr lang="en-US" baseline="0" dirty="0" smtClean="0"/>
              <a:t> </a:t>
            </a:r>
            <a:r>
              <a:rPr lang="en-US" baseline="0" dirty="0" err="1" smtClean="0"/>
              <a:t>pada</a:t>
            </a:r>
            <a:r>
              <a:rPr lang="en-US" baseline="0" dirty="0" smtClean="0"/>
              <a:t> slide 147, </a:t>
            </a:r>
            <a:r>
              <a:rPr lang="en-US" baseline="0" dirty="0" err="1" smtClean="0"/>
              <a:t>sedangkan</a:t>
            </a:r>
            <a:r>
              <a:rPr lang="en-US" baseline="0" dirty="0" smtClean="0"/>
              <a:t> 2 </a:t>
            </a:r>
            <a:r>
              <a:rPr lang="en-US" baseline="0" dirty="0" err="1" smtClean="0"/>
              <a:t>dan</a:t>
            </a:r>
            <a:r>
              <a:rPr lang="en-US" baseline="0" dirty="0" smtClean="0"/>
              <a:t> 4 </a:t>
            </a:r>
            <a:r>
              <a:rPr lang="en-US" baseline="0" dirty="0" err="1" smtClean="0"/>
              <a:t>adalah</a:t>
            </a:r>
            <a:r>
              <a:rPr lang="en-US" baseline="0" dirty="0" smtClean="0"/>
              <a:t> </a:t>
            </a:r>
            <a:r>
              <a:rPr lang="en-US" baseline="0" dirty="0" err="1" smtClean="0"/>
              <a:t>pertumbuhan</a:t>
            </a:r>
            <a:endParaRPr lang="en-US" baseline="0" dirty="0" smtClean="0"/>
          </a:p>
          <a:p>
            <a:pPr marL="228600" indent="-228600">
              <a:buAutoNum type="arabicPeriod"/>
            </a:pPr>
            <a:r>
              <a:rPr lang="en-US" baseline="0" dirty="0" err="1" smtClean="0"/>
              <a:t>Jawaban</a:t>
            </a:r>
            <a:r>
              <a:rPr lang="en-US" baseline="0" dirty="0" smtClean="0"/>
              <a:t> E =&gt; </a:t>
            </a:r>
            <a:r>
              <a:rPr lang="en-US" baseline="0" dirty="0" err="1" smtClean="0"/>
              <a:t>GNPt</a:t>
            </a:r>
            <a:r>
              <a:rPr lang="en-US" baseline="0" dirty="0" smtClean="0"/>
              <a:t> = GNP </a:t>
            </a:r>
            <a:r>
              <a:rPr lang="en-US" baseline="0" dirty="0" err="1" smtClean="0"/>
              <a:t>Tahun</a:t>
            </a:r>
            <a:r>
              <a:rPr lang="en-US" baseline="0" dirty="0" smtClean="0"/>
              <a:t> 2009 = 340 </a:t>
            </a:r>
            <a:r>
              <a:rPr lang="en-US" baseline="0" dirty="0" err="1" smtClean="0"/>
              <a:t>triliun</a:t>
            </a:r>
            <a:endParaRPr lang="en-US" baseline="0" dirty="0" smtClean="0"/>
          </a:p>
          <a:p>
            <a:pPr marL="1143000" lvl="2" indent="-228600">
              <a:buNone/>
            </a:pPr>
            <a:r>
              <a:rPr lang="en-US" baseline="0" dirty="0" smtClean="0"/>
              <a:t>	  </a:t>
            </a:r>
            <a:r>
              <a:rPr lang="en-US" baseline="0" dirty="0" err="1" smtClean="0"/>
              <a:t>GNPo</a:t>
            </a:r>
            <a:r>
              <a:rPr lang="en-US" baseline="0" dirty="0" smtClean="0"/>
              <a:t> = GNP </a:t>
            </a:r>
            <a:r>
              <a:rPr lang="en-US" baseline="0" dirty="0" err="1" smtClean="0"/>
              <a:t>tahun</a:t>
            </a:r>
            <a:r>
              <a:rPr lang="en-US" baseline="0" dirty="0" smtClean="0"/>
              <a:t> 2008 = 325 </a:t>
            </a:r>
            <a:r>
              <a:rPr lang="en-US" baseline="0" dirty="0" err="1" smtClean="0"/>
              <a:t>triliun</a:t>
            </a:r>
            <a:endParaRPr lang="en-US" baseline="0" dirty="0" smtClean="0"/>
          </a:p>
          <a:p>
            <a:pPr marL="1143000" lvl="2" indent="-228600">
              <a:buNone/>
            </a:pPr>
            <a:r>
              <a:rPr lang="en-US" baseline="0" dirty="0" err="1" smtClean="0"/>
              <a:t>Dit</a:t>
            </a:r>
            <a:r>
              <a:rPr lang="en-US" baseline="0" dirty="0" smtClean="0"/>
              <a:t>: </a:t>
            </a:r>
            <a:r>
              <a:rPr lang="en-US" baseline="0" dirty="0" err="1" smtClean="0"/>
              <a:t>pertumbuhan</a:t>
            </a:r>
            <a:r>
              <a:rPr lang="en-US" baseline="0" dirty="0" smtClean="0"/>
              <a:t> </a:t>
            </a:r>
            <a:r>
              <a:rPr lang="en-US" baseline="0" dirty="0" err="1" smtClean="0"/>
              <a:t>ekonomi</a:t>
            </a:r>
            <a:r>
              <a:rPr lang="en-US" baseline="0" dirty="0" smtClean="0"/>
              <a:t>?</a:t>
            </a:r>
          </a:p>
          <a:p>
            <a:pPr marL="1143000" lvl="2" indent="-228600">
              <a:buNone/>
            </a:pPr>
            <a:r>
              <a:rPr lang="en-US" baseline="0" dirty="0" err="1" smtClean="0"/>
              <a:t>Jawab</a:t>
            </a:r>
            <a:r>
              <a:rPr lang="en-US" baseline="0" dirty="0" smtClean="0"/>
              <a:t>: ((</a:t>
            </a:r>
            <a:r>
              <a:rPr lang="en-US" baseline="0" dirty="0" err="1" smtClean="0"/>
              <a:t>GNPt</a:t>
            </a:r>
            <a:r>
              <a:rPr lang="en-US" baseline="0" dirty="0" smtClean="0"/>
              <a:t> – </a:t>
            </a:r>
            <a:r>
              <a:rPr lang="en-US" baseline="0" dirty="0" err="1" smtClean="0"/>
              <a:t>GNPo</a:t>
            </a:r>
            <a:r>
              <a:rPr lang="en-US" baseline="0" dirty="0" smtClean="0"/>
              <a:t>) / </a:t>
            </a:r>
            <a:r>
              <a:rPr lang="en-US" baseline="0" dirty="0" err="1" smtClean="0"/>
              <a:t>GNPo</a:t>
            </a:r>
            <a:r>
              <a:rPr lang="en-US" baseline="0" dirty="0" smtClean="0"/>
              <a:t>) X 100% =&gt; 340 – 325/325 X 100% = </a:t>
            </a:r>
            <a:r>
              <a:rPr lang="en-US" b="1" baseline="0" dirty="0" smtClean="0"/>
              <a:t>4.62%</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150</a:t>
            </a:fld>
            <a:endParaRPr lang="en-US"/>
          </a:p>
        </p:txBody>
      </p:sp>
    </p:spTree>
    <p:extLst>
      <p:ext uri="{BB962C8B-B14F-4D97-AF65-F5344CB8AC3E}">
        <p14:creationId xmlns:p14="http://schemas.microsoft.com/office/powerpoint/2010/main" val="42318127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Cukai</a:t>
            </a:r>
            <a:r>
              <a:rPr lang="en-US" dirty="0" smtClean="0"/>
              <a:t>=</a:t>
            </a:r>
            <a:r>
              <a:rPr lang="en-US" dirty="0" err="1" smtClean="0"/>
              <a:t>pajak</a:t>
            </a:r>
            <a:r>
              <a:rPr lang="en-US" dirty="0" smtClean="0"/>
              <a:t> </a:t>
            </a:r>
            <a:r>
              <a:rPr lang="en-US" dirty="0" err="1" smtClean="0"/>
              <a:t>terhadap</a:t>
            </a:r>
            <a:r>
              <a:rPr lang="en-US" dirty="0" smtClean="0"/>
              <a:t> </a:t>
            </a:r>
            <a:r>
              <a:rPr lang="en-US" dirty="0" err="1" smtClean="0"/>
              <a:t>barang</a:t>
            </a:r>
            <a:r>
              <a:rPr lang="en-US" dirty="0" smtClean="0"/>
              <a:t> yang </a:t>
            </a:r>
            <a:r>
              <a:rPr lang="en-US" dirty="0" err="1" smtClean="0"/>
              <a:t>dianggap</a:t>
            </a:r>
            <a:r>
              <a:rPr lang="en-US" dirty="0" smtClean="0"/>
              <a:t> </a:t>
            </a:r>
            <a:r>
              <a:rPr lang="en-US" dirty="0" err="1" smtClean="0"/>
              <a:t>berbahaya</a:t>
            </a:r>
            <a:r>
              <a:rPr lang="en-US" dirty="0" smtClean="0"/>
              <a:t> (</a:t>
            </a:r>
            <a:r>
              <a:rPr lang="en-US" dirty="0" err="1" smtClean="0"/>
              <a:t>bagi</a:t>
            </a:r>
            <a:r>
              <a:rPr lang="en-US" dirty="0" smtClean="0"/>
              <a:t> </a:t>
            </a:r>
            <a:r>
              <a:rPr lang="en-US" dirty="0" err="1" smtClean="0"/>
              <a:t>kesehatan</a:t>
            </a:r>
            <a:r>
              <a:rPr lang="en-US" dirty="0" smtClean="0"/>
              <a:t>), </a:t>
            </a:r>
            <a:r>
              <a:rPr lang="en-US" dirty="0" err="1" smtClean="0"/>
              <a:t>misal</a:t>
            </a:r>
            <a:r>
              <a:rPr lang="en-US" dirty="0" smtClean="0"/>
              <a:t>: </a:t>
            </a:r>
            <a:r>
              <a:rPr lang="en-US" dirty="0" err="1" smtClean="0"/>
              <a:t>rokok</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154</a:t>
            </a:fld>
            <a:endParaRPr lang="en-US"/>
          </a:p>
        </p:txBody>
      </p:sp>
    </p:spTree>
    <p:extLst>
      <p:ext uri="{BB962C8B-B14F-4D97-AF65-F5344CB8AC3E}">
        <p14:creationId xmlns:p14="http://schemas.microsoft.com/office/powerpoint/2010/main" val="23803302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dirty="0" err="1" smtClean="0"/>
              <a:t>Maksudnya</a:t>
            </a:r>
            <a:r>
              <a:rPr lang="en-US" dirty="0" smtClean="0"/>
              <a:t>: </a:t>
            </a:r>
            <a:r>
              <a:rPr lang="en-US" dirty="0" err="1" smtClean="0"/>
              <a:t>semakin</a:t>
            </a:r>
            <a:r>
              <a:rPr lang="en-US" dirty="0" smtClean="0"/>
              <a:t> </a:t>
            </a:r>
            <a:r>
              <a:rPr lang="en-US" dirty="0" err="1" smtClean="0"/>
              <a:t>besar</a:t>
            </a:r>
            <a:r>
              <a:rPr lang="en-US" dirty="0" smtClean="0"/>
              <a:t> </a:t>
            </a:r>
            <a:r>
              <a:rPr lang="en-US" dirty="0" err="1" smtClean="0"/>
              <a:t>nilainya</a:t>
            </a:r>
            <a:r>
              <a:rPr lang="en-US" baseline="0" dirty="0" smtClean="0"/>
              <a:t> </a:t>
            </a:r>
            <a:r>
              <a:rPr lang="en-US" baseline="0" dirty="0" err="1" smtClean="0"/>
              <a:t>semakin</a:t>
            </a:r>
            <a:r>
              <a:rPr lang="en-US" baseline="0" dirty="0" smtClean="0"/>
              <a:t> …….. </a:t>
            </a:r>
            <a:r>
              <a:rPr lang="en-US" baseline="0" dirty="0" err="1" smtClean="0"/>
              <a:t>Persentase</a:t>
            </a:r>
            <a:r>
              <a:rPr lang="en-US" baseline="0" dirty="0" smtClean="0"/>
              <a:t> (%) </a:t>
            </a:r>
            <a:r>
              <a:rPr lang="en-US" baseline="0" dirty="0" err="1" smtClean="0"/>
              <a:t>tarif</a:t>
            </a:r>
            <a:r>
              <a:rPr lang="en-US" baseline="0" dirty="0" smtClean="0"/>
              <a:t> </a:t>
            </a:r>
            <a:r>
              <a:rPr lang="en-US" baseline="0" dirty="0" err="1" smtClean="0"/>
              <a:t>pajaknya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159</a:t>
            </a:fld>
            <a:endParaRPr lang="en-US"/>
          </a:p>
        </p:txBody>
      </p:sp>
    </p:spTree>
    <p:extLst>
      <p:ext uri="{BB962C8B-B14F-4D97-AF65-F5344CB8AC3E}">
        <p14:creationId xmlns:p14="http://schemas.microsoft.com/office/powerpoint/2010/main" val="14791549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Pajak</a:t>
            </a:r>
            <a:r>
              <a:rPr lang="en-US" dirty="0" smtClean="0"/>
              <a:t> </a:t>
            </a:r>
            <a:r>
              <a:rPr lang="en-US" dirty="0" err="1" smtClean="0"/>
              <a:t>Kendaraan</a:t>
            </a:r>
            <a:r>
              <a:rPr lang="en-US" dirty="0" smtClean="0"/>
              <a:t> </a:t>
            </a:r>
            <a:r>
              <a:rPr lang="en-US" dirty="0" err="1" smtClean="0"/>
              <a:t>Bermotor</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161</a:t>
            </a:fld>
            <a:endParaRPr lang="en-US"/>
          </a:p>
        </p:txBody>
      </p:sp>
    </p:spTree>
    <p:extLst>
      <p:ext uri="{BB962C8B-B14F-4D97-AF65-F5344CB8AC3E}">
        <p14:creationId xmlns:p14="http://schemas.microsoft.com/office/powerpoint/2010/main" val="2197517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Etatisme</a:t>
            </a:r>
            <a:r>
              <a:rPr lang="en-US" dirty="0" smtClean="0"/>
              <a:t>=</a:t>
            </a:r>
            <a:r>
              <a:rPr lang="en-US" baseline="0" dirty="0" smtClean="0"/>
              <a:t> </a:t>
            </a:r>
            <a:r>
              <a:rPr lang="en-US" dirty="0" err="1" smtClean="0"/>
              <a:t>suatu</a:t>
            </a:r>
            <a:r>
              <a:rPr lang="en-US" dirty="0" smtClean="0"/>
              <a:t> </a:t>
            </a:r>
            <a:r>
              <a:rPr lang="en-US" dirty="0" err="1" smtClean="0"/>
              <a:t>paham</a:t>
            </a:r>
            <a:r>
              <a:rPr lang="en-US" dirty="0" smtClean="0"/>
              <a:t> </a:t>
            </a:r>
            <a:r>
              <a:rPr lang="en-US" dirty="0" err="1" smtClean="0"/>
              <a:t>dalam</a:t>
            </a:r>
            <a:r>
              <a:rPr lang="en-US" dirty="0" smtClean="0"/>
              <a:t> </a:t>
            </a:r>
            <a:r>
              <a:rPr lang="en-US" dirty="0" err="1" smtClean="0"/>
              <a:t>pemikiran</a:t>
            </a:r>
            <a:r>
              <a:rPr lang="en-US" dirty="0" smtClean="0"/>
              <a:t> </a:t>
            </a:r>
            <a:r>
              <a:rPr lang="en-US" dirty="0" err="1" smtClean="0"/>
              <a:t>politik</a:t>
            </a:r>
            <a:r>
              <a:rPr lang="en-US" dirty="0" smtClean="0"/>
              <a:t> yang </a:t>
            </a:r>
            <a:r>
              <a:rPr lang="en-US" dirty="0" err="1" smtClean="0"/>
              <a:t>menjadikan</a:t>
            </a:r>
            <a:r>
              <a:rPr lang="en-US" dirty="0" smtClean="0"/>
              <a:t> </a:t>
            </a:r>
            <a:r>
              <a:rPr lang="en-US" dirty="0" err="1" smtClean="0"/>
              <a:t>negara</a:t>
            </a:r>
            <a:r>
              <a:rPr lang="en-US" dirty="0" smtClean="0"/>
              <a:t> </a:t>
            </a:r>
            <a:r>
              <a:rPr lang="en-US" dirty="0" err="1" smtClean="0"/>
              <a:t>sebagai</a:t>
            </a:r>
            <a:r>
              <a:rPr lang="en-US" dirty="0" smtClean="0"/>
              <a:t> </a:t>
            </a:r>
            <a:r>
              <a:rPr lang="en-US" dirty="0" err="1" smtClean="0"/>
              <a:t>pusat</a:t>
            </a:r>
            <a:r>
              <a:rPr lang="en-US" dirty="0" smtClean="0"/>
              <a:t> </a:t>
            </a:r>
            <a:r>
              <a:rPr lang="en-US" dirty="0" err="1" smtClean="0"/>
              <a:t>segala</a:t>
            </a:r>
            <a:r>
              <a:rPr lang="en-US" dirty="0" smtClean="0"/>
              <a:t> </a:t>
            </a:r>
            <a:r>
              <a:rPr lang="en-US" dirty="0" err="1" smtClean="0"/>
              <a:t>kekuasaan</a:t>
            </a:r>
            <a:endParaRPr lang="en-US" dirty="0" smtClean="0"/>
          </a:p>
          <a:p>
            <a:r>
              <a:rPr lang="en-US" dirty="0" err="1" smtClean="0"/>
              <a:t>Sistem</a:t>
            </a:r>
            <a:r>
              <a:rPr lang="en-US" dirty="0" smtClean="0"/>
              <a:t> </a:t>
            </a:r>
            <a:r>
              <a:rPr lang="en-US" dirty="0" err="1" smtClean="0"/>
              <a:t>Ekonomi</a:t>
            </a:r>
            <a:r>
              <a:rPr lang="en-US" dirty="0" smtClean="0"/>
              <a:t> </a:t>
            </a:r>
            <a:r>
              <a:rPr lang="en-US" dirty="0" err="1" smtClean="0"/>
              <a:t>sosialis</a:t>
            </a:r>
            <a:r>
              <a:rPr lang="en-US" dirty="0" smtClean="0"/>
              <a:t>=&gt;</a:t>
            </a:r>
            <a:r>
              <a:rPr lang="en-US" baseline="0" dirty="0" smtClean="0"/>
              <a:t> Karl Marx </a:t>
            </a:r>
            <a:r>
              <a:rPr lang="en-US" baseline="0" dirty="0" err="1" smtClean="0"/>
              <a:t>dlm</a:t>
            </a:r>
            <a:r>
              <a:rPr lang="en-US" baseline="0" dirty="0" smtClean="0"/>
              <a:t> </a:t>
            </a:r>
            <a:r>
              <a:rPr lang="en-US" baseline="0" dirty="0" err="1" smtClean="0"/>
              <a:t>bukunya</a:t>
            </a:r>
            <a:r>
              <a:rPr lang="en-US" baseline="0" dirty="0" smtClean="0"/>
              <a:t> </a:t>
            </a:r>
            <a:r>
              <a:rPr lang="en-US" baseline="0" dirty="0" err="1" smtClean="0"/>
              <a:t>yg</a:t>
            </a:r>
            <a:r>
              <a:rPr lang="en-US" baseline="0" dirty="0" smtClean="0"/>
              <a:t> </a:t>
            </a:r>
            <a:r>
              <a:rPr lang="en-US" baseline="0" dirty="0" err="1" smtClean="0"/>
              <a:t>berjudul</a:t>
            </a:r>
            <a:r>
              <a:rPr lang="en-US" baseline="0" dirty="0" smtClean="0"/>
              <a:t> Das </a:t>
            </a:r>
            <a:r>
              <a:rPr lang="en-US" baseline="0" dirty="0" err="1" smtClean="0"/>
              <a:t>Kapital</a:t>
            </a:r>
            <a:r>
              <a:rPr lang="en-US" baseline="0" dirty="0" smtClean="0"/>
              <a:t> (1867)</a:t>
            </a:r>
          </a:p>
          <a:p>
            <a:r>
              <a:rPr lang="en-US" baseline="0" dirty="0" err="1" smtClean="0"/>
              <a:t>Sistem</a:t>
            </a:r>
            <a:r>
              <a:rPr lang="en-US" baseline="0" dirty="0" smtClean="0"/>
              <a:t> </a:t>
            </a:r>
            <a:r>
              <a:rPr lang="en-US" baseline="0" dirty="0" err="1" smtClean="0"/>
              <a:t>Ekonomi</a:t>
            </a:r>
            <a:r>
              <a:rPr lang="en-US" baseline="0" dirty="0" smtClean="0"/>
              <a:t> Liberal =&gt; Adam Smith </a:t>
            </a:r>
            <a:r>
              <a:rPr lang="en-US" baseline="0" dirty="0" err="1" smtClean="0"/>
              <a:t>dlm</a:t>
            </a:r>
            <a:r>
              <a:rPr lang="en-US" baseline="0" dirty="0" smtClean="0"/>
              <a:t> </a:t>
            </a:r>
            <a:r>
              <a:rPr lang="en-US" baseline="0" dirty="0" err="1" smtClean="0"/>
              <a:t>bukunya</a:t>
            </a:r>
            <a:r>
              <a:rPr lang="en-US" baseline="0" dirty="0" smtClean="0"/>
              <a:t> “the wealth of Nations (1776)</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15</a:t>
            </a:fld>
            <a:endParaRPr lang="en-US"/>
          </a:p>
        </p:txBody>
      </p:sp>
    </p:spTree>
    <p:extLst>
      <p:ext uri="{BB962C8B-B14F-4D97-AF65-F5344CB8AC3E}">
        <p14:creationId xmlns:p14="http://schemas.microsoft.com/office/powerpoint/2010/main" val="23296153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NJOP=</a:t>
            </a:r>
            <a:r>
              <a:rPr lang="en-US" dirty="0" err="1" smtClean="0"/>
              <a:t>Nilai</a:t>
            </a:r>
            <a:r>
              <a:rPr lang="en-US" dirty="0" smtClean="0"/>
              <a:t> </a:t>
            </a:r>
            <a:r>
              <a:rPr lang="en-US" dirty="0" err="1" smtClean="0"/>
              <a:t>Jual</a:t>
            </a:r>
            <a:r>
              <a:rPr lang="en-US" dirty="0" smtClean="0"/>
              <a:t> </a:t>
            </a:r>
            <a:r>
              <a:rPr lang="en-US" dirty="0" err="1" smtClean="0"/>
              <a:t>Objek</a:t>
            </a:r>
            <a:r>
              <a:rPr lang="en-US" dirty="0" smtClean="0"/>
              <a:t> </a:t>
            </a:r>
            <a:r>
              <a:rPr lang="en-US" dirty="0" err="1" smtClean="0"/>
              <a:t>Pajak</a:t>
            </a:r>
            <a:endParaRPr lang="en-US" dirty="0" smtClean="0"/>
          </a:p>
          <a:p>
            <a:r>
              <a:rPr lang="en-US" dirty="0" smtClean="0"/>
              <a:t>NJKP=</a:t>
            </a:r>
            <a:r>
              <a:rPr lang="en-US" dirty="0" err="1" smtClean="0"/>
              <a:t>Nilai</a:t>
            </a:r>
            <a:r>
              <a:rPr lang="en-US" dirty="0" smtClean="0"/>
              <a:t> </a:t>
            </a:r>
            <a:r>
              <a:rPr lang="en-US" dirty="0" err="1" smtClean="0"/>
              <a:t>Jual</a:t>
            </a:r>
            <a:r>
              <a:rPr lang="en-US" dirty="0" smtClean="0"/>
              <a:t> </a:t>
            </a:r>
            <a:r>
              <a:rPr lang="en-US" dirty="0" err="1" smtClean="0"/>
              <a:t>Kena</a:t>
            </a:r>
            <a:r>
              <a:rPr lang="en-US" dirty="0" smtClean="0"/>
              <a:t> </a:t>
            </a:r>
            <a:r>
              <a:rPr lang="en-US" dirty="0" err="1" smtClean="0"/>
              <a:t>Pajak</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162</a:t>
            </a:fld>
            <a:endParaRPr lang="en-US"/>
          </a:p>
        </p:txBody>
      </p:sp>
    </p:spTree>
    <p:extLst>
      <p:ext uri="{BB962C8B-B14F-4D97-AF65-F5344CB8AC3E}">
        <p14:creationId xmlns:p14="http://schemas.microsoft.com/office/powerpoint/2010/main" val="23609642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AutoNum type="arabicPeriod"/>
            </a:pPr>
            <a:r>
              <a:rPr lang="en-US" b="1" baseline="0" dirty="0" err="1" smtClean="0"/>
              <a:t>Jawaban</a:t>
            </a:r>
            <a:r>
              <a:rPr lang="en-US" b="1" baseline="0" dirty="0" smtClean="0"/>
              <a:t> E =&gt; </a:t>
            </a:r>
            <a:r>
              <a:rPr lang="en-US" b="0" baseline="0" dirty="0" err="1" smtClean="0"/>
              <a:t>Pengelolaan</a:t>
            </a:r>
            <a:r>
              <a:rPr lang="en-US" b="0" baseline="0" dirty="0" smtClean="0"/>
              <a:t> </a:t>
            </a:r>
            <a:r>
              <a:rPr lang="en-US" b="0" baseline="0" dirty="0" err="1" smtClean="0"/>
              <a:t>aset</a:t>
            </a:r>
            <a:r>
              <a:rPr lang="en-US" b="0" baseline="0" dirty="0" smtClean="0"/>
              <a:t> </a:t>
            </a:r>
            <a:r>
              <a:rPr lang="en-US" b="0" baseline="0" dirty="0" err="1" smtClean="0"/>
              <a:t>daerah</a:t>
            </a:r>
            <a:r>
              <a:rPr lang="en-US" b="0" baseline="0" dirty="0" smtClean="0"/>
              <a:t> </a:t>
            </a:r>
            <a:r>
              <a:rPr lang="en-US" b="0" baseline="0" dirty="0" err="1" smtClean="0"/>
              <a:t>termasuk</a:t>
            </a:r>
            <a:r>
              <a:rPr lang="en-US" b="0" baseline="0" dirty="0" smtClean="0"/>
              <a:t> </a:t>
            </a:r>
            <a:r>
              <a:rPr lang="en-US" b="0" baseline="0" dirty="0" err="1" smtClean="0"/>
              <a:t>penjualan</a:t>
            </a:r>
            <a:r>
              <a:rPr lang="en-US" b="0" baseline="0" dirty="0" smtClean="0"/>
              <a:t> </a:t>
            </a:r>
            <a:r>
              <a:rPr lang="en-US" b="0" baseline="0" dirty="0" err="1" smtClean="0"/>
              <a:t>aset</a:t>
            </a:r>
            <a:r>
              <a:rPr lang="en-US" b="0" baseline="0" dirty="0" smtClean="0"/>
              <a:t> </a:t>
            </a:r>
            <a:r>
              <a:rPr lang="en-US" b="0" baseline="0" dirty="0" err="1" smtClean="0"/>
              <a:t>tetap</a:t>
            </a:r>
            <a:r>
              <a:rPr lang="en-US" b="0" baseline="0" dirty="0" smtClean="0"/>
              <a:t> </a:t>
            </a:r>
            <a:r>
              <a:rPr lang="en-US" b="0" baseline="0" dirty="0" err="1" smtClean="0"/>
              <a:t>daerah</a:t>
            </a:r>
            <a:r>
              <a:rPr lang="en-US" b="0" baseline="0" dirty="0" smtClean="0"/>
              <a:t> </a:t>
            </a:r>
            <a:r>
              <a:rPr lang="en-US" b="0" baseline="0" dirty="0" err="1" smtClean="0"/>
              <a:t>merupakan</a:t>
            </a:r>
            <a:r>
              <a:rPr lang="en-US" b="0" baseline="0" dirty="0" smtClean="0"/>
              <a:t> </a:t>
            </a:r>
            <a:r>
              <a:rPr lang="en-US" b="0" baseline="0" dirty="0" err="1" smtClean="0"/>
              <a:t>Pendapatan</a:t>
            </a:r>
            <a:r>
              <a:rPr lang="en-US" b="0" baseline="0" dirty="0" smtClean="0"/>
              <a:t> </a:t>
            </a:r>
            <a:r>
              <a:rPr lang="en-US" b="0" baseline="0" dirty="0" err="1" smtClean="0"/>
              <a:t>Asli</a:t>
            </a:r>
            <a:r>
              <a:rPr lang="en-US" b="0" baseline="0" dirty="0" smtClean="0"/>
              <a:t> Daerah</a:t>
            </a:r>
          </a:p>
          <a:p>
            <a:pPr marL="228600" indent="-228600">
              <a:buAutoNum type="arabicPeriod"/>
            </a:pPr>
            <a:r>
              <a:rPr lang="en-US" b="1" baseline="0" dirty="0" err="1" smtClean="0"/>
              <a:t>Jawaban</a:t>
            </a:r>
            <a:r>
              <a:rPr lang="en-US" b="1" baseline="0" dirty="0" smtClean="0"/>
              <a:t> D =&gt; </a:t>
            </a:r>
            <a:r>
              <a:rPr lang="en-US" b="0" baseline="0" dirty="0" smtClean="0"/>
              <a:t>2, 4, </a:t>
            </a:r>
            <a:r>
              <a:rPr lang="en-US" b="0" baseline="0" dirty="0" err="1" smtClean="0"/>
              <a:t>dan</a:t>
            </a:r>
            <a:r>
              <a:rPr lang="en-US" b="0" baseline="0" dirty="0" smtClean="0"/>
              <a:t> 5 </a:t>
            </a:r>
            <a:r>
              <a:rPr lang="en-US" b="0" baseline="0" dirty="0" err="1" smtClean="0"/>
              <a:t>merupakan</a:t>
            </a:r>
            <a:r>
              <a:rPr lang="en-US" b="0" baseline="0" dirty="0" smtClean="0"/>
              <a:t> </a:t>
            </a:r>
            <a:r>
              <a:rPr lang="en-US" b="0" baseline="0" dirty="0" err="1" smtClean="0"/>
              <a:t>pengeluaran</a:t>
            </a:r>
            <a:r>
              <a:rPr lang="en-US" b="0" baseline="0" dirty="0" smtClean="0"/>
              <a:t> </a:t>
            </a:r>
            <a:r>
              <a:rPr lang="en-US" b="0" baseline="0" dirty="0" err="1" smtClean="0"/>
              <a:t>pemerintah</a:t>
            </a:r>
            <a:r>
              <a:rPr lang="en-US" b="0" baseline="0" dirty="0" smtClean="0"/>
              <a:t> </a:t>
            </a:r>
            <a:r>
              <a:rPr lang="en-US" b="0" baseline="0" dirty="0" err="1" smtClean="0"/>
              <a:t>pusat</a:t>
            </a:r>
            <a:r>
              <a:rPr lang="en-US" b="0" baseline="0" dirty="0" smtClean="0"/>
              <a:t>, </a:t>
            </a:r>
            <a:r>
              <a:rPr lang="en-US" b="0" baseline="0" dirty="0" err="1" smtClean="0"/>
              <a:t>sedangkan</a:t>
            </a:r>
            <a:r>
              <a:rPr lang="en-US" b="0" baseline="0" dirty="0" smtClean="0"/>
              <a:t> </a:t>
            </a:r>
            <a:r>
              <a:rPr lang="en-US" b="0" baseline="0" dirty="0" err="1" smtClean="0"/>
              <a:t>lainya</a:t>
            </a:r>
            <a:r>
              <a:rPr lang="en-US" b="0" baseline="0" dirty="0" smtClean="0"/>
              <a:t> </a:t>
            </a:r>
            <a:r>
              <a:rPr lang="en-US" b="0" baseline="0" dirty="0" err="1" smtClean="0"/>
              <a:t>merupakan</a:t>
            </a:r>
            <a:r>
              <a:rPr lang="en-US" b="0" baseline="0" dirty="0" smtClean="0"/>
              <a:t> </a:t>
            </a:r>
            <a:r>
              <a:rPr lang="en-US" b="0" baseline="0" dirty="0" err="1" smtClean="0"/>
              <a:t>kebijakan</a:t>
            </a:r>
            <a:r>
              <a:rPr lang="en-US" b="0" baseline="0" dirty="0" smtClean="0"/>
              <a:t> </a:t>
            </a:r>
            <a:r>
              <a:rPr lang="en-US" b="0" baseline="0" dirty="0" err="1" smtClean="0"/>
              <a:t>pemerintah</a:t>
            </a:r>
            <a:r>
              <a:rPr lang="en-US" b="0" baseline="0" dirty="0" smtClean="0"/>
              <a:t> (Slide 155)</a:t>
            </a:r>
          </a:p>
          <a:p>
            <a:pPr rtl="0" eaLnBrk="1" latinLnBrk="0" hangingPunct="1"/>
            <a:r>
              <a:rPr lang="en-US" b="1" baseline="0" dirty="0" smtClean="0"/>
              <a:t>3.  </a:t>
            </a:r>
            <a:r>
              <a:rPr lang="en-US" b="1" baseline="0" dirty="0" err="1" smtClean="0"/>
              <a:t>Jawaban</a:t>
            </a:r>
            <a:r>
              <a:rPr lang="en-US" b="1" baseline="0" dirty="0" smtClean="0"/>
              <a:t> A =&gt; </a:t>
            </a:r>
          </a:p>
          <a:p>
            <a:pPr rtl="0" eaLnBrk="1" latinLnBrk="0" hangingPunct="1"/>
            <a:r>
              <a:rPr lang="en-US" sz="1200" b="0" kern="1200" dirty="0" smtClean="0">
                <a:solidFill>
                  <a:schemeClr val="tx1"/>
                </a:solidFill>
                <a:latin typeface="+mn-lt"/>
                <a:ea typeface="+mn-ea"/>
                <a:cs typeface="+mn-cs"/>
              </a:rPr>
              <a:t>5%   x 25.000.000   =   1.250.000</a:t>
            </a:r>
            <a:endParaRPr lang="en-US" b="0" dirty="0" smtClean="0"/>
          </a:p>
          <a:p>
            <a:pPr rtl="0" eaLnBrk="1" latinLnBrk="0" hangingPunct="1"/>
            <a:r>
              <a:rPr lang="en-US" sz="1200" b="0" kern="1200" dirty="0" smtClean="0">
                <a:solidFill>
                  <a:schemeClr val="tx1"/>
                </a:solidFill>
                <a:latin typeface="+mn-lt"/>
                <a:ea typeface="+mn-ea"/>
                <a:cs typeface="+mn-cs"/>
              </a:rPr>
              <a:t>10% x 25.000.000   =   2.500.000</a:t>
            </a:r>
            <a:endParaRPr lang="en-US" b="0" dirty="0" smtClean="0"/>
          </a:p>
          <a:p>
            <a:r>
              <a:rPr lang="en-US" sz="1200" b="0" kern="1200" dirty="0" smtClean="0">
                <a:solidFill>
                  <a:schemeClr val="tx1"/>
                </a:solidFill>
                <a:latin typeface="+mn-lt"/>
                <a:ea typeface="+mn-ea"/>
                <a:cs typeface="+mn-cs"/>
              </a:rPr>
              <a:t>15% x 50.000.000   =   7.500.000</a:t>
            </a:r>
          </a:p>
          <a:p>
            <a:r>
              <a:rPr lang="en-US" sz="1200" b="0" kern="1200" dirty="0" smtClean="0">
                <a:solidFill>
                  <a:schemeClr val="tx1"/>
                </a:solidFill>
                <a:latin typeface="+mn-lt"/>
                <a:ea typeface="+mn-ea"/>
                <a:cs typeface="+mn-cs"/>
              </a:rPr>
              <a:t>20% x 100.000.000 = </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20.000.000</a:t>
            </a:r>
          </a:p>
          <a:p>
            <a:r>
              <a:rPr lang="en-US" sz="1200" b="0" kern="1200" dirty="0" smtClean="0">
                <a:solidFill>
                  <a:schemeClr val="tx1"/>
                </a:solidFill>
                <a:latin typeface="+mn-lt"/>
                <a:ea typeface="+mn-ea"/>
                <a:cs typeface="+mn-cs"/>
              </a:rPr>
              <a:t>35% X 55.000.000   =  15.250.000</a:t>
            </a:r>
          </a:p>
          <a:p>
            <a:r>
              <a:rPr lang="en-US" sz="1200" b="1" kern="1200" dirty="0" smtClean="0">
                <a:solidFill>
                  <a:schemeClr val="tx1"/>
                </a:solidFill>
                <a:latin typeface="+mn-lt"/>
                <a:ea typeface="+mn-ea"/>
                <a:cs typeface="+mn-cs"/>
              </a:rPr>
              <a:t>TOTAL 	</a:t>
            </a:r>
            <a:r>
              <a:rPr lang="en-US" sz="1200" b="1" kern="1200" baseline="0" dirty="0" smtClean="0">
                <a:solidFill>
                  <a:schemeClr val="tx1"/>
                </a:solidFill>
                <a:latin typeface="+mn-lt"/>
                <a:ea typeface="+mn-ea"/>
                <a:cs typeface="+mn-cs"/>
              </a:rPr>
              <a:t>           </a:t>
            </a:r>
            <a:r>
              <a:rPr lang="en-US" sz="1200" b="1" kern="1200" dirty="0" err="1" smtClean="0">
                <a:solidFill>
                  <a:schemeClr val="tx1"/>
                </a:solidFill>
                <a:latin typeface="+mn-lt"/>
                <a:ea typeface="+mn-ea"/>
                <a:cs typeface="+mn-cs"/>
              </a:rPr>
              <a:t>Rp</a:t>
            </a:r>
            <a:r>
              <a:rPr lang="en-US" sz="1200" b="1" kern="1200" dirty="0" smtClean="0">
                <a:solidFill>
                  <a:schemeClr val="tx1"/>
                </a:solidFill>
                <a:latin typeface="+mn-lt"/>
                <a:ea typeface="+mn-ea"/>
                <a:cs typeface="+mn-cs"/>
              </a:rPr>
              <a:t> 50.250.000 </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166</a:t>
            </a:fld>
            <a:endParaRPr lang="en-US"/>
          </a:p>
        </p:txBody>
      </p:sp>
    </p:spTree>
    <p:extLst>
      <p:ext uri="{BB962C8B-B14F-4D97-AF65-F5344CB8AC3E}">
        <p14:creationId xmlns:p14="http://schemas.microsoft.com/office/powerpoint/2010/main" val="42921541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 Indonesia Bursa </a:t>
            </a:r>
            <a:r>
              <a:rPr lang="en-US" dirty="0" err="1" smtClean="0"/>
              <a:t>Efek</a:t>
            </a:r>
            <a:r>
              <a:rPr lang="en-US" dirty="0" smtClean="0"/>
              <a:t> </a:t>
            </a:r>
            <a:r>
              <a:rPr lang="en-US" dirty="0" err="1" smtClean="0"/>
              <a:t>dahulunya</a:t>
            </a:r>
            <a:r>
              <a:rPr lang="en-US" dirty="0" smtClean="0"/>
              <a:t> </a:t>
            </a:r>
            <a:r>
              <a:rPr lang="en-US" dirty="0" err="1" smtClean="0"/>
              <a:t>ada</a:t>
            </a:r>
            <a:r>
              <a:rPr lang="en-US" dirty="0" smtClean="0"/>
              <a:t> </a:t>
            </a:r>
            <a:r>
              <a:rPr lang="en-US" dirty="0" err="1" smtClean="0"/>
              <a:t>dua</a:t>
            </a:r>
            <a:r>
              <a:rPr lang="en-US" dirty="0" smtClean="0"/>
              <a:t> </a:t>
            </a:r>
            <a:r>
              <a:rPr lang="en-US" dirty="0" err="1" smtClean="0"/>
              <a:t>yaitu</a:t>
            </a:r>
            <a:r>
              <a:rPr lang="en-US" dirty="0" smtClean="0"/>
              <a:t> Bursa </a:t>
            </a:r>
            <a:r>
              <a:rPr lang="en-US" dirty="0" err="1" smtClean="0"/>
              <a:t>Efek</a:t>
            </a:r>
            <a:r>
              <a:rPr lang="en-US" dirty="0" smtClean="0"/>
              <a:t> Jakarta/BEJ, </a:t>
            </a:r>
            <a:r>
              <a:rPr lang="en-US" dirty="0" err="1" smtClean="0"/>
              <a:t>dan</a:t>
            </a:r>
            <a:r>
              <a:rPr lang="en-US" dirty="0" smtClean="0"/>
              <a:t> Bursa </a:t>
            </a:r>
            <a:r>
              <a:rPr lang="en-US" dirty="0" err="1" smtClean="0"/>
              <a:t>Efek</a:t>
            </a:r>
            <a:r>
              <a:rPr lang="en-US" dirty="0" smtClean="0"/>
              <a:t> Surabaya/BES </a:t>
            </a:r>
            <a:r>
              <a:rPr lang="en-US" dirty="0" err="1" smtClean="0"/>
              <a:t>namun</a:t>
            </a:r>
            <a:r>
              <a:rPr lang="en-US" dirty="0" smtClean="0"/>
              <a:t> </a:t>
            </a:r>
            <a:r>
              <a:rPr lang="en-US" dirty="0" err="1" smtClean="0"/>
              <a:t>sekarang</a:t>
            </a:r>
            <a:r>
              <a:rPr lang="en-US" dirty="0" smtClean="0"/>
              <a:t> </a:t>
            </a:r>
            <a:r>
              <a:rPr lang="en-US" dirty="0" err="1" smtClean="0"/>
              <a:t>hanya</a:t>
            </a:r>
            <a:r>
              <a:rPr lang="en-US" dirty="0" smtClean="0"/>
              <a:t> </a:t>
            </a:r>
            <a:r>
              <a:rPr lang="en-US" dirty="0" err="1" smtClean="0"/>
              <a:t>satu</a:t>
            </a:r>
            <a:r>
              <a:rPr lang="en-US" dirty="0" smtClean="0"/>
              <a:t> </a:t>
            </a:r>
            <a:r>
              <a:rPr lang="en-US" dirty="0" err="1" smtClean="0"/>
              <a:t>yaitu</a:t>
            </a:r>
            <a:r>
              <a:rPr lang="en-US" dirty="0" smtClean="0"/>
              <a:t> Bursa </a:t>
            </a:r>
            <a:r>
              <a:rPr lang="en-US" dirty="0" err="1" smtClean="0"/>
              <a:t>efek</a:t>
            </a:r>
            <a:r>
              <a:rPr lang="en-US" dirty="0" smtClean="0"/>
              <a:t> Indonesia/BEI (Indonesian</a:t>
            </a:r>
            <a:r>
              <a:rPr lang="en-US" baseline="0" dirty="0" smtClean="0"/>
              <a:t> Stock Exchange)</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167</a:t>
            </a:fld>
            <a:endParaRPr lang="en-US"/>
          </a:p>
        </p:txBody>
      </p:sp>
    </p:spTree>
    <p:extLst>
      <p:ext uri="{BB962C8B-B14F-4D97-AF65-F5344CB8AC3E}">
        <p14:creationId xmlns:p14="http://schemas.microsoft.com/office/powerpoint/2010/main" val="9072598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KUHD = </a:t>
            </a:r>
            <a:r>
              <a:rPr lang="en-US" dirty="0" err="1" smtClean="0"/>
              <a:t>Kitab</a:t>
            </a:r>
            <a:r>
              <a:rPr lang="en-US" dirty="0" smtClean="0"/>
              <a:t> </a:t>
            </a:r>
            <a:r>
              <a:rPr lang="en-US" dirty="0" err="1" smtClean="0"/>
              <a:t>Undang-Undang</a:t>
            </a:r>
            <a:r>
              <a:rPr lang="en-US" dirty="0" smtClean="0"/>
              <a:t> </a:t>
            </a:r>
            <a:r>
              <a:rPr lang="en-US" dirty="0" err="1" smtClean="0"/>
              <a:t>Hukum</a:t>
            </a:r>
            <a:r>
              <a:rPr lang="en-US" dirty="0" smtClean="0"/>
              <a:t> </a:t>
            </a:r>
            <a:r>
              <a:rPr lang="en-US" dirty="0" err="1" smtClean="0"/>
              <a:t>Dagang</a:t>
            </a:r>
            <a:endParaRPr lang="en-US" dirty="0" smtClean="0"/>
          </a:p>
          <a:p>
            <a:r>
              <a:rPr lang="en-US" dirty="0" err="1" smtClean="0"/>
              <a:t>Instrumen</a:t>
            </a:r>
            <a:r>
              <a:rPr lang="en-US" dirty="0" smtClean="0"/>
              <a:t> </a:t>
            </a:r>
            <a:r>
              <a:rPr lang="en-US" dirty="0" err="1" smtClean="0"/>
              <a:t>derivatif</a:t>
            </a:r>
            <a:r>
              <a:rPr lang="en-US" dirty="0" smtClean="0"/>
              <a:t>=</a:t>
            </a:r>
            <a:r>
              <a:rPr lang="en-US" dirty="0" err="1" smtClean="0"/>
              <a:t>sekuritas</a:t>
            </a:r>
            <a:r>
              <a:rPr lang="en-US" baseline="0" dirty="0" smtClean="0"/>
              <a:t> yang </a:t>
            </a:r>
            <a:r>
              <a:rPr lang="en-US" baseline="0" dirty="0" err="1" smtClean="0"/>
              <a:t>nilainya</a:t>
            </a:r>
            <a:r>
              <a:rPr lang="en-US" baseline="0" dirty="0" smtClean="0"/>
              <a:t> </a:t>
            </a:r>
            <a:r>
              <a:rPr lang="en-US" baseline="0" dirty="0" err="1" smtClean="0"/>
              <a:t>merupakan</a:t>
            </a:r>
            <a:r>
              <a:rPr lang="en-US" baseline="0" dirty="0" smtClean="0"/>
              <a:t> </a:t>
            </a:r>
            <a:r>
              <a:rPr lang="en-US" baseline="0" dirty="0" err="1" smtClean="0"/>
              <a:t>turunan</a:t>
            </a:r>
            <a:r>
              <a:rPr lang="en-US" baseline="0" dirty="0" smtClean="0"/>
              <a:t> </a:t>
            </a:r>
            <a:r>
              <a:rPr lang="en-US" baseline="0" dirty="0" err="1" smtClean="0"/>
              <a:t>dari</a:t>
            </a:r>
            <a:r>
              <a:rPr lang="en-US" baseline="0" dirty="0" smtClean="0"/>
              <a:t> </a:t>
            </a:r>
            <a:r>
              <a:rPr lang="en-US" baseline="0" dirty="0" err="1" smtClean="0"/>
              <a:t>sekuritas</a:t>
            </a:r>
            <a:r>
              <a:rPr lang="en-US" baseline="0" dirty="0" smtClean="0"/>
              <a:t> </a:t>
            </a:r>
            <a:r>
              <a:rPr lang="en-US" baseline="0" dirty="0" err="1" smtClean="0"/>
              <a:t>lainya</a:t>
            </a:r>
            <a:r>
              <a:rPr lang="en-US" baseline="0" dirty="0" smtClean="0"/>
              <a:t>, </a:t>
            </a:r>
            <a:r>
              <a:rPr lang="en-US" baseline="0" dirty="0" err="1" smtClean="0"/>
              <a:t>sehingga</a:t>
            </a:r>
            <a:r>
              <a:rPr lang="en-US" baseline="0" dirty="0" smtClean="0"/>
              <a:t> </a:t>
            </a:r>
            <a:r>
              <a:rPr lang="en-US" baseline="0" dirty="0" err="1" smtClean="0"/>
              <a:t>nilai</a:t>
            </a:r>
            <a:r>
              <a:rPr lang="en-US" baseline="0" dirty="0" smtClean="0"/>
              <a:t> </a:t>
            </a:r>
            <a:r>
              <a:rPr lang="en-US" baseline="0" dirty="0" err="1" smtClean="0"/>
              <a:t>instrumen</a:t>
            </a:r>
            <a:r>
              <a:rPr lang="en-US" baseline="0" dirty="0" smtClean="0"/>
              <a:t> </a:t>
            </a:r>
            <a:r>
              <a:rPr lang="en-US" baseline="0" dirty="0" err="1" smtClean="0"/>
              <a:t>derivatif</a:t>
            </a:r>
            <a:r>
              <a:rPr lang="en-US" baseline="0" dirty="0" smtClean="0"/>
              <a:t> </a:t>
            </a:r>
            <a:r>
              <a:rPr lang="en-US" baseline="0" dirty="0" err="1" smtClean="0"/>
              <a:t>sangat</a:t>
            </a:r>
            <a:r>
              <a:rPr lang="en-US" baseline="0" dirty="0" smtClean="0"/>
              <a:t> </a:t>
            </a:r>
            <a:r>
              <a:rPr lang="en-US" baseline="0" dirty="0" err="1" smtClean="0"/>
              <a:t>tergantung</a:t>
            </a:r>
            <a:r>
              <a:rPr lang="en-US" baseline="0" dirty="0" smtClean="0"/>
              <a:t> </a:t>
            </a:r>
            <a:r>
              <a:rPr lang="en-US" baseline="0" dirty="0" err="1" smtClean="0"/>
              <a:t>dari</a:t>
            </a:r>
            <a:r>
              <a:rPr lang="en-US" baseline="0" dirty="0" smtClean="0"/>
              <a:t> </a:t>
            </a:r>
            <a:r>
              <a:rPr lang="en-US" baseline="0" dirty="0" err="1" smtClean="0"/>
              <a:t>harga</a:t>
            </a:r>
            <a:r>
              <a:rPr lang="en-US" baseline="0" dirty="0" smtClean="0"/>
              <a:t> </a:t>
            </a:r>
            <a:r>
              <a:rPr lang="en-US" baseline="0" dirty="0" err="1" smtClean="0"/>
              <a:t>sekuritas</a:t>
            </a:r>
            <a:r>
              <a:rPr lang="en-US" baseline="0" dirty="0" smtClean="0"/>
              <a:t> lain yang </a:t>
            </a:r>
            <a:r>
              <a:rPr lang="en-US" baseline="0" dirty="0" err="1" smtClean="0"/>
              <a:t>ditetapkan</a:t>
            </a:r>
            <a:r>
              <a:rPr lang="en-US" baseline="0" dirty="0" smtClean="0"/>
              <a:t> </a:t>
            </a:r>
            <a:r>
              <a:rPr lang="en-US" baseline="0" dirty="0" err="1" smtClean="0"/>
              <a:t>sebagai</a:t>
            </a:r>
            <a:r>
              <a:rPr lang="en-US" baseline="0" dirty="0" smtClean="0"/>
              <a:t> </a:t>
            </a:r>
            <a:r>
              <a:rPr lang="en-US" baseline="0" dirty="0" err="1" smtClean="0"/>
              <a:t>patokan</a:t>
            </a:r>
            <a:r>
              <a:rPr lang="en-US" baseline="0" dirty="0" smtClean="0"/>
              <a:t>, </a:t>
            </a:r>
            <a:r>
              <a:rPr lang="en-US" baseline="0" dirty="0" err="1" smtClean="0"/>
              <a:t>terdiri</a:t>
            </a:r>
            <a:r>
              <a:rPr lang="en-US" baseline="0" dirty="0" smtClean="0"/>
              <a:t> </a:t>
            </a:r>
            <a:r>
              <a:rPr lang="en-US" baseline="0" dirty="0" err="1" smtClean="0"/>
              <a:t>dari</a:t>
            </a:r>
            <a:r>
              <a:rPr lang="en-US" baseline="0" dirty="0" smtClean="0"/>
              <a:t> Warrant </a:t>
            </a:r>
            <a:r>
              <a:rPr lang="en-US" baseline="0" dirty="0" err="1" smtClean="0"/>
              <a:t>dan</a:t>
            </a:r>
            <a:r>
              <a:rPr lang="en-US" baseline="0" dirty="0" smtClean="0"/>
              <a:t> Right</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169</a:t>
            </a:fld>
            <a:endParaRPr lang="en-US"/>
          </a:p>
        </p:txBody>
      </p:sp>
    </p:spTree>
    <p:extLst>
      <p:ext uri="{BB962C8B-B14F-4D97-AF65-F5344CB8AC3E}">
        <p14:creationId xmlns:p14="http://schemas.microsoft.com/office/powerpoint/2010/main" val="21047649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Bursa </a:t>
            </a:r>
            <a:r>
              <a:rPr lang="en-US" i="1" dirty="0" err="1" smtClean="0"/>
              <a:t>Efek</a:t>
            </a:r>
            <a:r>
              <a:rPr lang="en-US" i="1" dirty="0" smtClean="0"/>
              <a:t> Jakarta  (BEJ) </a:t>
            </a:r>
            <a:r>
              <a:rPr lang="en-US" i="1" dirty="0" err="1" smtClean="0"/>
              <a:t>melakukan</a:t>
            </a:r>
            <a:r>
              <a:rPr lang="en-US" i="1" dirty="0" smtClean="0"/>
              <a:t> merger </a:t>
            </a:r>
            <a:r>
              <a:rPr lang="en-US" i="1" dirty="0" err="1" smtClean="0"/>
              <a:t>dengan</a:t>
            </a:r>
            <a:r>
              <a:rPr lang="en-US" i="1" dirty="0" smtClean="0"/>
              <a:t> Bursa </a:t>
            </a:r>
            <a:r>
              <a:rPr lang="en-US" i="1" dirty="0" err="1" smtClean="0"/>
              <a:t>Efek</a:t>
            </a:r>
            <a:r>
              <a:rPr lang="en-US" i="1" dirty="0" smtClean="0"/>
              <a:t> Surabaya (BES) </a:t>
            </a:r>
            <a:r>
              <a:rPr lang="en-US" i="1" dirty="0" err="1" smtClean="0"/>
              <a:t>pada</a:t>
            </a:r>
            <a:r>
              <a:rPr lang="en-US" i="1" dirty="0" smtClean="0"/>
              <a:t> </a:t>
            </a:r>
            <a:r>
              <a:rPr lang="en-US" i="1" dirty="0" err="1" smtClean="0"/>
              <a:t>akhir</a:t>
            </a:r>
            <a:r>
              <a:rPr lang="en-US" i="1" dirty="0" smtClean="0"/>
              <a:t> 2007 </a:t>
            </a:r>
            <a:r>
              <a:rPr lang="en-US" i="1" dirty="0" err="1" smtClean="0"/>
              <a:t>dan</a:t>
            </a:r>
            <a:r>
              <a:rPr lang="en-US" i="1" dirty="0" smtClean="0"/>
              <a:t> </a:t>
            </a:r>
            <a:r>
              <a:rPr lang="en-US" i="1" dirty="0" err="1" smtClean="0"/>
              <a:t>pada</a:t>
            </a:r>
            <a:r>
              <a:rPr lang="en-US" i="1" dirty="0" smtClean="0"/>
              <a:t> </a:t>
            </a:r>
            <a:r>
              <a:rPr lang="en-US" i="1" dirty="0" err="1" smtClean="0"/>
              <a:t>awal</a:t>
            </a:r>
            <a:r>
              <a:rPr lang="en-US" i="1" dirty="0" smtClean="0"/>
              <a:t> 2008 </a:t>
            </a:r>
            <a:r>
              <a:rPr lang="en-US" i="1" dirty="0" err="1" smtClean="0"/>
              <a:t>berubah</a:t>
            </a:r>
            <a:r>
              <a:rPr lang="en-US" i="1" dirty="0" smtClean="0"/>
              <a:t> </a:t>
            </a:r>
            <a:r>
              <a:rPr lang="en-US" i="1" dirty="0" err="1" smtClean="0"/>
              <a:t>nama</a:t>
            </a:r>
            <a:r>
              <a:rPr lang="en-US" i="1" dirty="0" smtClean="0"/>
              <a:t> </a:t>
            </a:r>
            <a:r>
              <a:rPr lang="en-US" i="1" dirty="0" err="1" smtClean="0"/>
              <a:t>menjadi</a:t>
            </a:r>
            <a:r>
              <a:rPr lang="en-US" i="1" dirty="0" smtClean="0"/>
              <a:t> Bursa </a:t>
            </a:r>
            <a:r>
              <a:rPr lang="en-US" i="1" dirty="0" err="1" smtClean="0"/>
              <a:t>Efek</a:t>
            </a:r>
            <a:r>
              <a:rPr lang="en-US" i="1" dirty="0" smtClean="0"/>
              <a:t> Indonesia (BEI)</a:t>
            </a:r>
          </a:p>
          <a:p>
            <a:r>
              <a:rPr lang="en-US" b="1" dirty="0" err="1" smtClean="0"/>
              <a:t>Kliring</a:t>
            </a:r>
            <a:r>
              <a:rPr lang="en-US" dirty="0" smtClean="0"/>
              <a:t>=&gt;</a:t>
            </a:r>
            <a:r>
              <a:rPr lang="en-US" dirty="0" err="1" smtClean="0"/>
              <a:t>dari</a:t>
            </a:r>
            <a:r>
              <a:rPr lang="en-US" baseline="0" dirty="0" smtClean="0"/>
              <a:t> </a:t>
            </a:r>
            <a:r>
              <a:rPr lang="en-US" baseline="0" dirty="0" err="1" smtClean="0"/>
              <a:t>kata</a:t>
            </a:r>
            <a:r>
              <a:rPr lang="en-US" baseline="0" dirty="0" smtClean="0"/>
              <a:t> Clearing </a:t>
            </a:r>
            <a:r>
              <a:rPr lang="en-US" baseline="0" dirty="0" err="1" smtClean="0"/>
              <a:t>artinya</a:t>
            </a:r>
            <a:r>
              <a:rPr lang="en-US" baseline="0" dirty="0" smtClean="0"/>
              <a:t> </a:t>
            </a:r>
            <a:r>
              <a:rPr lang="en-US" baseline="0" dirty="0" err="1" smtClean="0"/>
              <a:t>pembersihan</a:t>
            </a:r>
            <a:r>
              <a:rPr lang="en-US" baseline="0" dirty="0" smtClean="0"/>
              <a:t>/</a:t>
            </a:r>
            <a:r>
              <a:rPr lang="en-US" baseline="0" dirty="0" err="1" smtClean="0"/>
              <a:t>penyelesaian</a:t>
            </a:r>
            <a:endParaRPr lang="en-US" baseline="0" dirty="0" smtClean="0"/>
          </a:p>
          <a:p>
            <a:r>
              <a:rPr lang="en-US" b="1" dirty="0" smtClean="0"/>
              <a:t>KPEI =&gt; </a:t>
            </a:r>
            <a:r>
              <a:rPr lang="en-US" dirty="0" err="1" smtClean="0"/>
              <a:t>Kliring</a:t>
            </a:r>
            <a:r>
              <a:rPr lang="en-US" dirty="0" smtClean="0"/>
              <a:t> </a:t>
            </a:r>
            <a:r>
              <a:rPr lang="en-US" dirty="0" err="1" smtClean="0"/>
              <a:t>dan</a:t>
            </a:r>
            <a:r>
              <a:rPr lang="en-US" dirty="0" smtClean="0"/>
              <a:t> </a:t>
            </a:r>
            <a:r>
              <a:rPr lang="en-US" dirty="0" err="1" smtClean="0"/>
              <a:t>Penjaminan</a:t>
            </a:r>
            <a:r>
              <a:rPr lang="en-US" dirty="0" smtClean="0"/>
              <a:t> </a:t>
            </a:r>
            <a:r>
              <a:rPr lang="en-US" dirty="0" err="1" smtClean="0"/>
              <a:t>Efek</a:t>
            </a:r>
            <a:r>
              <a:rPr lang="en-US" dirty="0" smtClean="0"/>
              <a:t> Indonesia </a:t>
            </a:r>
            <a:endParaRPr lang="en-US" baseline="0" dirty="0" smtClean="0"/>
          </a:p>
          <a:p>
            <a:r>
              <a:rPr lang="en-US" b="1" i="0" dirty="0" smtClean="0">
                <a:solidFill>
                  <a:srgbClr val="FF0000"/>
                </a:solidFill>
                <a:latin typeface="Times New Roman" pitchFamily="18" charset="0"/>
              </a:rPr>
              <a:t>KSEI =&gt; </a:t>
            </a:r>
            <a:r>
              <a:rPr lang="en-US" dirty="0" err="1" smtClean="0"/>
              <a:t>Kustodian</a:t>
            </a:r>
            <a:r>
              <a:rPr lang="en-US" dirty="0" smtClean="0"/>
              <a:t> </a:t>
            </a:r>
            <a:r>
              <a:rPr lang="en-US" dirty="0" err="1" smtClean="0"/>
              <a:t>Sentral</a:t>
            </a:r>
            <a:r>
              <a:rPr lang="en-US" dirty="0" smtClean="0"/>
              <a:t> </a:t>
            </a:r>
            <a:r>
              <a:rPr lang="en-US" dirty="0" err="1" smtClean="0"/>
              <a:t>Efek</a:t>
            </a:r>
            <a:r>
              <a:rPr lang="en-US" dirty="0" smtClean="0"/>
              <a:t> Indonesia</a:t>
            </a:r>
            <a:endParaRPr lang="en-US" baseline="0" dirty="0" smtClean="0"/>
          </a:p>
          <a:p>
            <a:r>
              <a:rPr lang="en-US" b="1" baseline="0" dirty="0" err="1" smtClean="0"/>
              <a:t>Perus</a:t>
            </a:r>
            <a:r>
              <a:rPr lang="en-US" b="1" baseline="0" dirty="0" smtClean="0"/>
              <a:t>. </a:t>
            </a:r>
            <a:r>
              <a:rPr lang="en-US" baseline="0" dirty="0" smtClean="0"/>
              <a:t>=&gt; </a:t>
            </a:r>
            <a:r>
              <a:rPr lang="en-US" baseline="0" dirty="0" err="1" smtClean="0"/>
              <a:t>perusahaan</a:t>
            </a:r>
            <a:r>
              <a:rPr lang="en-US" baseline="0" dirty="0" smtClean="0"/>
              <a:t> (</a:t>
            </a:r>
            <a:r>
              <a:rPr lang="en-US" baseline="0" dirty="0" err="1" smtClean="0"/>
              <a:t>maaf</a:t>
            </a:r>
            <a:r>
              <a:rPr lang="en-US" baseline="0" dirty="0" smtClean="0"/>
              <a:t> </a:t>
            </a:r>
            <a:r>
              <a:rPr lang="en-US" baseline="0" dirty="0" err="1" smtClean="0"/>
              <a:t>disingkat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172</a:t>
            </a:fld>
            <a:endParaRPr lang="en-US"/>
          </a:p>
        </p:txBody>
      </p:sp>
    </p:spTree>
    <p:extLst>
      <p:ext uri="{BB962C8B-B14F-4D97-AF65-F5344CB8AC3E}">
        <p14:creationId xmlns:p14="http://schemas.microsoft.com/office/powerpoint/2010/main" val="843371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BAPEPAM=</a:t>
            </a:r>
            <a:r>
              <a:rPr lang="en-US" dirty="0" err="1" smtClean="0"/>
              <a:t>Badan</a:t>
            </a:r>
            <a:r>
              <a:rPr lang="en-US" dirty="0" smtClean="0"/>
              <a:t> </a:t>
            </a:r>
            <a:r>
              <a:rPr lang="en-US" dirty="0" err="1" smtClean="0"/>
              <a:t>Pengawas</a:t>
            </a:r>
            <a:r>
              <a:rPr lang="en-US" dirty="0" smtClean="0"/>
              <a:t> </a:t>
            </a:r>
            <a:r>
              <a:rPr lang="en-US" dirty="0" err="1" smtClean="0"/>
              <a:t>Pasar</a:t>
            </a:r>
            <a:r>
              <a:rPr lang="en-US" dirty="0" smtClean="0"/>
              <a:t> Modal</a:t>
            </a:r>
          </a:p>
          <a:p>
            <a:r>
              <a:rPr lang="en-US" dirty="0" smtClean="0"/>
              <a:t>RUPS=</a:t>
            </a:r>
            <a:r>
              <a:rPr lang="en-US" dirty="0" err="1" smtClean="0"/>
              <a:t>Rapat</a:t>
            </a:r>
            <a:r>
              <a:rPr lang="en-US" dirty="0" smtClean="0"/>
              <a:t> </a:t>
            </a:r>
            <a:r>
              <a:rPr lang="en-US" dirty="0" err="1" smtClean="0"/>
              <a:t>Umum</a:t>
            </a:r>
            <a:r>
              <a:rPr lang="en-US" dirty="0" smtClean="0"/>
              <a:t> </a:t>
            </a:r>
            <a:r>
              <a:rPr lang="en-US" dirty="0" err="1" smtClean="0"/>
              <a:t>Pemegang</a:t>
            </a:r>
            <a:r>
              <a:rPr lang="en-US" dirty="0" smtClean="0"/>
              <a:t> </a:t>
            </a:r>
            <a:r>
              <a:rPr lang="en-US" dirty="0" err="1" smtClean="0"/>
              <a:t>Saham</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173</a:t>
            </a:fld>
            <a:endParaRPr lang="en-US"/>
          </a:p>
        </p:txBody>
      </p:sp>
    </p:spTree>
    <p:extLst>
      <p:ext uri="{BB962C8B-B14F-4D97-AF65-F5344CB8AC3E}">
        <p14:creationId xmlns:p14="http://schemas.microsoft.com/office/powerpoint/2010/main" val="326939751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BAPEPAM=</a:t>
            </a:r>
            <a:r>
              <a:rPr lang="en-US" dirty="0" err="1" smtClean="0"/>
              <a:t>Badan</a:t>
            </a:r>
            <a:r>
              <a:rPr lang="en-US" dirty="0" smtClean="0"/>
              <a:t> </a:t>
            </a:r>
            <a:r>
              <a:rPr lang="en-US" dirty="0" err="1" smtClean="0"/>
              <a:t>Pengawas</a:t>
            </a:r>
            <a:r>
              <a:rPr lang="en-US" dirty="0" smtClean="0"/>
              <a:t> </a:t>
            </a:r>
            <a:r>
              <a:rPr lang="en-US" dirty="0" err="1" smtClean="0"/>
              <a:t>Pasar</a:t>
            </a:r>
            <a:r>
              <a:rPr lang="en-US" dirty="0" smtClean="0"/>
              <a:t> Modal</a:t>
            </a:r>
          </a:p>
          <a:p>
            <a:r>
              <a:rPr lang="en-US" dirty="0" smtClean="0"/>
              <a:t>RUPS=</a:t>
            </a:r>
            <a:r>
              <a:rPr lang="en-US" dirty="0" err="1" smtClean="0"/>
              <a:t>Rapat</a:t>
            </a:r>
            <a:r>
              <a:rPr lang="en-US" dirty="0" smtClean="0"/>
              <a:t> </a:t>
            </a:r>
            <a:r>
              <a:rPr lang="en-US" dirty="0" err="1" smtClean="0"/>
              <a:t>Umum</a:t>
            </a:r>
            <a:r>
              <a:rPr lang="en-US" dirty="0" smtClean="0"/>
              <a:t> </a:t>
            </a:r>
            <a:r>
              <a:rPr lang="en-US" dirty="0" err="1" smtClean="0"/>
              <a:t>Pemegang</a:t>
            </a:r>
            <a:r>
              <a:rPr lang="en-US" dirty="0" smtClean="0"/>
              <a:t> </a:t>
            </a:r>
            <a:r>
              <a:rPr lang="en-US" dirty="0" err="1" smtClean="0"/>
              <a:t>Saham</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176</a:t>
            </a:fld>
            <a:endParaRPr lang="en-US"/>
          </a:p>
        </p:txBody>
      </p:sp>
    </p:spTree>
    <p:extLst>
      <p:ext uri="{BB962C8B-B14F-4D97-AF65-F5344CB8AC3E}">
        <p14:creationId xmlns:p14="http://schemas.microsoft.com/office/powerpoint/2010/main" val="18729443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Warkat</a:t>
            </a:r>
            <a:r>
              <a:rPr lang="en-US" dirty="0" smtClean="0"/>
              <a:t>=</a:t>
            </a:r>
            <a:r>
              <a:rPr lang="en-US" dirty="0" err="1" smtClean="0"/>
              <a:t>bukti</a:t>
            </a:r>
            <a:r>
              <a:rPr lang="en-US" dirty="0" smtClean="0"/>
              <a:t> </a:t>
            </a:r>
            <a:r>
              <a:rPr lang="en-US" dirty="0" err="1" smtClean="0"/>
              <a:t>fisik</a:t>
            </a:r>
            <a:r>
              <a:rPr lang="en-US" dirty="0" smtClean="0"/>
              <a:t> </a:t>
            </a:r>
            <a:r>
              <a:rPr lang="en-US" dirty="0" err="1" smtClean="0"/>
              <a:t>kepemilikan</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177</a:t>
            </a:fld>
            <a:endParaRPr lang="en-US"/>
          </a:p>
        </p:txBody>
      </p:sp>
    </p:spTree>
    <p:extLst>
      <p:ext uri="{BB962C8B-B14F-4D97-AF65-F5344CB8AC3E}">
        <p14:creationId xmlns:p14="http://schemas.microsoft.com/office/powerpoint/2010/main" val="42607082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AutoNum type="arabicPeriod"/>
            </a:pPr>
            <a:r>
              <a:rPr lang="en-US" b="1" baseline="0" dirty="0" err="1" smtClean="0"/>
              <a:t>Jawaban</a:t>
            </a:r>
            <a:r>
              <a:rPr lang="en-US" b="1" baseline="0" dirty="0" smtClean="0"/>
              <a:t> C =&gt; </a:t>
            </a:r>
            <a:r>
              <a:rPr lang="en-US" b="0" baseline="0" dirty="0" err="1" smtClean="0"/>
              <a:t>Saham</a:t>
            </a:r>
            <a:r>
              <a:rPr lang="en-US" b="0" baseline="0" dirty="0" smtClean="0"/>
              <a:t> </a:t>
            </a:r>
            <a:r>
              <a:rPr lang="en-US" b="0" baseline="0" dirty="0" err="1" smtClean="0"/>
              <a:t>merupakan</a:t>
            </a:r>
            <a:r>
              <a:rPr lang="en-US" b="0" baseline="0" dirty="0" smtClean="0"/>
              <a:t> </a:t>
            </a:r>
            <a:r>
              <a:rPr lang="en-US" b="0" baseline="0" dirty="0" err="1" smtClean="0"/>
              <a:t>tanda</a:t>
            </a:r>
            <a:r>
              <a:rPr lang="en-US" b="0" baseline="0" dirty="0" smtClean="0"/>
              <a:t> </a:t>
            </a:r>
            <a:r>
              <a:rPr lang="en-US" b="0" baseline="0" dirty="0" err="1" smtClean="0"/>
              <a:t>bukti</a:t>
            </a:r>
            <a:r>
              <a:rPr lang="en-US" b="0" baseline="0" dirty="0" smtClean="0"/>
              <a:t> </a:t>
            </a:r>
            <a:r>
              <a:rPr lang="en-US" b="0" baseline="0" dirty="0" err="1" smtClean="0"/>
              <a:t>kepemilikan</a:t>
            </a:r>
            <a:r>
              <a:rPr lang="en-US" b="0" baseline="0" dirty="0" smtClean="0"/>
              <a:t> modal </a:t>
            </a:r>
            <a:r>
              <a:rPr lang="en-US" b="0" baseline="0" dirty="0" err="1" smtClean="0"/>
              <a:t>suatu</a:t>
            </a:r>
            <a:r>
              <a:rPr lang="en-US" b="0" baseline="0" dirty="0" smtClean="0"/>
              <a:t> PT</a:t>
            </a:r>
          </a:p>
          <a:p>
            <a:pPr marL="228600" indent="-228600">
              <a:buAutoNum type="arabicPeriod"/>
            </a:pPr>
            <a:r>
              <a:rPr lang="en-US" b="1" baseline="0" dirty="0" err="1" smtClean="0"/>
              <a:t>Jawaban</a:t>
            </a:r>
            <a:r>
              <a:rPr lang="en-US" b="1" baseline="0" dirty="0" smtClean="0"/>
              <a:t> B =&gt; </a:t>
            </a:r>
            <a:r>
              <a:rPr lang="en-US" b="0" baseline="0" dirty="0" err="1" smtClean="0"/>
              <a:t>urutan</a:t>
            </a:r>
            <a:r>
              <a:rPr lang="en-US" b="0" baseline="0" dirty="0" smtClean="0"/>
              <a:t> </a:t>
            </a:r>
            <a:r>
              <a:rPr lang="en-US" b="0" baseline="0" dirty="0" err="1" smtClean="0"/>
              <a:t>mekanisme</a:t>
            </a:r>
            <a:r>
              <a:rPr lang="en-US" b="0" baseline="0" dirty="0" smtClean="0"/>
              <a:t> </a:t>
            </a:r>
            <a:r>
              <a:rPr lang="en-US" b="0" baseline="0" dirty="0" err="1" smtClean="0"/>
              <a:t>transaksi</a:t>
            </a:r>
            <a:r>
              <a:rPr lang="en-US" b="0" baseline="0" dirty="0" smtClean="0"/>
              <a:t> bursa </a:t>
            </a:r>
            <a:r>
              <a:rPr lang="en-US" b="0" baseline="0" dirty="0" err="1" smtClean="0"/>
              <a:t>efek</a:t>
            </a:r>
            <a:r>
              <a:rPr lang="en-US" b="0" baseline="0" dirty="0" smtClean="0"/>
              <a:t>: </a:t>
            </a:r>
            <a:r>
              <a:rPr lang="en-US" b="0" baseline="0" dirty="0" err="1" smtClean="0"/>
              <a:t>Menghubungi</a:t>
            </a:r>
            <a:r>
              <a:rPr lang="en-US" b="0" baseline="0" dirty="0" smtClean="0"/>
              <a:t> </a:t>
            </a:r>
            <a:r>
              <a:rPr lang="en-US" b="0" baseline="0" dirty="0" err="1" smtClean="0"/>
              <a:t>perusahaan</a:t>
            </a:r>
            <a:r>
              <a:rPr lang="en-US" b="0" baseline="0" dirty="0" smtClean="0"/>
              <a:t> </a:t>
            </a:r>
            <a:r>
              <a:rPr lang="en-US" b="0" baseline="0" dirty="0" err="1" smtClean="0"/>
              <a:t>efek</a:t>
            </a:r>
            <a:r>
              <a:rPr lang="en-US" b="0" baseline="0" dirty="0" smtClean="0"/>
              <a:t> -&gt; </a:t>
            </a:r>
            <a:r>
              <a:rPr lang="en-US" b="0" baseline="0" dirty="0" err="1" smtClean="0"/>
              <a:t>membuka</a:t>
            </a:r>
            <a:r>
              <a:rPr lang="en-US" b="0" baseline="0" dirty="0" smtClean="0"/>
              <a:t> </a:t>
            </a:r>
            <a:r>
              <a:rPr lang="en-US" b="0" baseline="0" dirty="0" err="1" smtClean="0"/>
              <a:t>rekening</a:t>
            </a:r>
            <a:r>
              <a:rPr lang="en-US" b="0" baseline="0" dirty="0" smtClean="0"/>
              <a:t> </a:t>
            </a:r>
            <a:r>
              <a:rPr lang="en-US" b="0" baseline="0" dirty="0" err="1" smtClean="0"/>
              <a:t>di</a:t>
            </a:r>
            <a:r>
              <a:rPr lang="en-US" b="0" baseline="0" dirty="0" smtClean="0"/>
              <a:t> </a:t>
            </a:r>
            <a:r>
              <a:rPr lang="en-US" b="0" baseline="0" dirty="0" err="1" smtClean="0"/>
              <a:t>perusahaan</a:t>
            </a:r>
            <a:r>
              <a:rPr lang="en-US" b="0" baseline="0" dirty="0" smtClean="0"/>
              <a:t> </a:t>
            </a:r>
            <a:r>
              <a:rPr lang="en-US" b="0" baseline="0" dirty="0" err="1" smtClean="0"/>
              <a:t>efek</a:t>
            </a:r>
            <a:r>
              <a:rPr lang="en-US" b="0" baseline="0" dirty="0" smtClean="0"/>
              <a:t> -&gt; Investor </a:t>
            </a:r>
            <a:r>
              <a:rPr lang="en-US" b="0" baseline="0" dirty="0" err="1" smtClean="0"/>
              <a:t>menyediakan</a:t>
            </a:r>
            <a:r>
              <a:rPr lang="en-US" b="0" baseline="0" dirty="0" smtClean="0"/>
              <a:t> </a:t>
            </a:r>
            <a:r>
              <a:rPr lang="en-US" b="0" baseline="0" dirty="0" err="1" smtClean="0"/>
              <a:t>dana</a:t>
            </a:r>
            <a:r>
              <a:rPr lang="en-US" b="0" baseline="0" dirty="0" smtClean="0"/>
              <a:t> -&gt; </a:t>
            </a:r>
            <a:r>
              <a:rPr lang="en-US" b="0" baseline="0" dirty="0" err="1" smtClean="0"/>
              <a:t>pelaksanaan</a:t>
            </a:r>
            <a:r>
              <a:rPr lang="en-US" b="0" baseline="0" dirty="0" smtClean="0"/>
              <a:t> </a:t>
            </a:r>
            <a:r>
              <a:rPr lang="en-US" b="0" baseline="0" dirty="0" err="1" smtClean="0"/>
              <a:t>jual</a:t>
            </a:r>
            <a:r>
              <a:rPr lang="en-US" b="0" baseline="0" dirty="0" smtClean="0"/>
              <a:t> </a:t>
            </a:r>
            <a:r>
              <a:rPr lang="en-US" b="0" baseline="0" dirty="0" err="1" smtClean="0"/>
              <a:t>beli</a:t>
            </a:r>
            <a:r>
              <a:rPr lang="en-US" b="0" baseline="0" dirty="0" smtClean="0"/>
              <a:t> (SLIDE 176)</a:t>
            </a:r>
          </a:p>
          <a:p>
            <a:pPr marL="228600" indent="-228600">
              <a:buAutoNum type="arabicPeriod"/>
            </a:pPr>
            <a:r>
              <a:rPr lang="en-US" b="1" baseline="0" dirty="0" err="1" smtClean="0"/>
              <a:t>Jawaban</a:t>
            </a:r>
            <a:r>
              <a:rPr lang="en-US" b="1" baseline="0" dirty="0" smtClean="0"/>
              <a:t> E </a:t>
            </a:r>
            <a:r>
              <a:rPr lang="en-US" b="0" baseline="0" dirty="0" smtClean="0"/>
              <a:t>=&gt; </a:t>
            </a:r>
            <a:r>
              <a:rPr lang="en-US" b="0" baseline="0" dirty="0" err="1" smtClean="0"/>
              <a:t>ketika</a:t>
            </a:r>
            <a:r>
              <a:rPr lang="en-US" b="0" baseline="0" dirty="0" smtClean="0"/>
              <a:t> </a:t>
            </a:r>
            <a:r>
              <a:rPr lang="en-US" b="0" baseline="0" dirty="0" err="1" smtClean="0"/>
              <a:t>melikuidasi</a:t>
            </a:r>
            <a:r>
              <a:rPr lang="en-US" b="0" baseline="0" dirty="0" smtClean="0"/>
              <a:t> </a:t>
            </a:r>
            <a:r>
              <a:rPr lang="en-US" b="0" baseline="0" dirty="0" err="1" smtClean="0"/>
              <a:t>perusahaan</a:t>
            </a:r>
            <a:r>
              <a:rPr lang="en-US" b="0" baseline="0" dirty="0" smtClean="0"/>
              <a:t>, </a:t>
            </a:r>
            <a:r>
              <a:rPr lang="en-US" b="0" baseline="0" dirty="0" err="1" smtClean="0"/>
              <a:t>perusahaan</a:t>
            </a:r>
            <a:r>
              <a:rPr lang="en-US" b="0" baseline="0" dirty="0" smtClean="0"/>
              <a:t> </a:t>
            </a:r>
            <a:r>
              <a:rPr lang="en-US" b="0" baseline="0" dirty="0" err="1" smtClean="0"/>
              <a:t>wajib</a:t>
            </a:r>
            <a:r>
              <a:rPr lang="en-US" b="0" baseline="0" dirty="0" smtClean="0"/>
              <a:t> </a:t>
            </a:r>
            <a:r>
              <a:rPr lang="en-US" b="0" baseline="0" dirty="0" err="1" smtClean="0"/>
              <a:t>mendahulukan</a:t>
            </a:r>
            <a:r>
              <a:rPr lang="en-US" b="0" baseline="0" dirty="0" smtClean="0"/>
              <a:t> </a:t>
            </a:r>
            <a:r>
              <a:rPr lang="en-US" b="0" baseline="0" dirty="0" err="1" smtClean="0"/>
              <a:t>kewajiban</a:t>
            </a:r>
            <a:r>
              <a:rPr lang="en-US" b="0" baseline="0" dirty="0" smtClean="0"/>
              <a:t> </a:t>
            </a:r>
            <a:r>
              <a:rPr lang="en-US" b="0" baseline="0" dirty="0" err="1" smtClean="0"/>
              <a:t>ke</a:t>
            </a:r>
            <a:r>
              <a:rPr lang="en-US" b="0" baseline="0" dirty="0" smtClean="0"/>
              <a:t> </a:t>
            </a:r>
            <a:r>
              <a:rPr lang="en-US" b="0" baseline="0" dirty="0" err="1" smtClean="0"/>
              <a:t>pihak</a:t>
            </a:r>
            <a:r>
              <a:rPr lang="en-US" b="0" baseline="0" dirty="0" smtClean="0"/>
              <a:t> </a:t>
            </a:r>
            <a:r>
              <a:rPr lang="en-US" b="0" baseline="0" dirty="0" err="1" smtClean="0"/>
              <a:t>eksternal</a:t>
            </a:r>
            <a:r>
              <a:rPr lang="en-US" b="0" baseline="0" dirty="0" smtClean="0"/>
              <a:t> </a:t>
            </a:r>
            <a:r>
              <a:rPr lang="en-US" b="0" baseline="0" dirty="0" err="1" smtClean="0"/>
              <a:t>yaitu</a:t>
            </a:r>
            <a:r>
              <a:rPr lang="en-US" b="0" baseline="0" dirty="0" smtClean="0"/>
              <a:t> </a:t>
            </a:r>
            <a:r>
              <a:rPr lang="en-US" b="0" baseline="0" dirty="0" err="1" smtClean="0"/>
              <a:t>kreditur</a:t>
            </a:r>
            <a:r>
              <a:rPr lang="en-US" b="0" baseline="0" dirty="0" smtClean="0"/>
              <a:t> </a:t>
            </a:r>
            <a:r>
              <a:rPr lang="en-US" b="0" baseline="0" dirty="0" err="1" smtClean="0"/>
              <a:t>setelah</a:t>
            </a:r>
            <a:r>
              <a:rPr lang="en-US" b="0" baseline="0" dirty="0" smtClean="0"/>
              <a:t> </a:t>
            </a:r>
            <a:r>
              <a:rPr lang="en-US" b="0" baseline="0" dirty="0" err="1" smtClean="0"/>
              <a:t>itu</a:t>
            </a:r>
            <a:r>
              <a:rPr lang="en-US" b="0" baseline="0" dirty="0" smtClean="0"/>
              <a:t> </a:t>
            </a:r>
            <a:r>
              <a:rPr lang="en-US" b="0" baseline="0" dirty="0" err="1" smtClean="0"/>
              <a:t>pemegang</a:t>
            </a:r>
            <a:r>
              <a:rPr lang="en-US" b="0" baseline="0" dirty="0" smtClean="0"/>
              <a:t> </a:t>
            </a:r>
            <a:r>
              <a:rPr lang="en-US" b="0" baseline="0" dirty="0" err="1" smtClean="0"/>
              <a:t>saham</a:t>
            </a:r>
            <a:r>
              <a:rPr lang="en-US" b="0" baseline="0" dirty="0" smtClean="0"/>
              <a:t> </a:t>
            </a:r>
            <a:r>
              <a:rPr lang="en-US" b="0" baseline="0" dirty="0" err="1" smtClean="0"/>
              <a:t>preferen</a:t>
            </a:r>
            <a:r>
              <a:rPr lang="en-US" b="0" baseline="0" dirty="0" smtClean="0"/>
              <a:t> </a:t>
            </a:r>
            <a:r>
              <a:rPr lang="en-US" b="0" baseline="0" dirty="0" err="1" smtClean="0"/>
              <a:t>karena</a:t>
            </a:r>
            <a:r>
              <a:rPr lang="en-US" b="0" baseline="0" dirty="0" smtClean="0"/>
              <a:t> </a:t>
            </a:r>
            <a:r>
              <a:rPr lang="en-US" b="0" baseline="0" dirty="0" err="1" smtClean="0"/>
              <a:t>ia</a:t>
            </a:r>
            <a:r>
              <a:rPr lang="en-US" b="0" baseline="0" dirty="0" smtClean="0"/>
              <a:t> </a:t>
            </a:r>
            <a:r>
              <a:rPr lang="en-US" b="0" baseline="0" dirty="0" err="1" smtClean="0"/>
              <a:t>memiliki</a:t>
            </a:r>
            <a:r>
              <a:rPr lang="en-US" b="0" baseline="0" dirty="0" smtClean="0"/>
              <a:t> </a:t>
            </a:r>
            <a:r>
              <a:rPr lang="en-US" b="0" baseline="0" dirty="0" err="1" smtClean="0"/>
              <a:t>hak</a:t>
            </a:r>
            <a:r>
              <a:rPr lang="en-US" b="0" baseline="0" dirty="0" smtClean="0"/>
              <a:t> </a:t>
            </a:r>
            <a:r>
              <a:rPr lang="en-US" b="0" baseline="0" dirty="0" err="1" smtClean="0"/>
              <a:t>klaim</a:t>
            </a:r>
            <a:r>
              <a:rPr lang="en-US" b="0" baseline="0" dirty="0" smtClean="0"/>
              <a:t> </a:t>
            </a:r>
            <a:r>
              <a:rPr lang="en-US" b="0" baseline="0" dirty="0" err="1" smtClean="0"/>
              <a:t>lebih</a:t>
            </a:r>
            <a:r>
              <a:rPr lang="en-US" b="0" baseline="0" dirty="0" smtClean="0"/>
              <a:t> </a:t>
            </a:r>
            <a:r>
              <a:rPr lang="en-US" b="0" baseline="0" dirty="0" err="1" smtClean="0"/>
              <a:t>dahulu</a:t>
            </a:r>
            <a:r>
              <a:rPr lang="en-US" b="0" baseline="0" dirty="0" smtClean="0"/>
              <a:t> </a:t>
            </a:r>
            <a:r>
              <a:rPr lang="en-US" b="0" baseline="0" dirty="0" err="1" smtClean="0"/>
              <a:t>ketika</a:t>
            </a:r>
            <a:r>
              <a:rPr lang="en-US" b="0" baseline="0" dirty="0" smtClean="0"/>
              <a:t> </a:t>
            </a:r>
            <a:r>
              <a:rPr lang="en-US" b="0" baseline="0" dirty="0" err="1" smtClean="0"/>
              <a:t>perusahaan</a:t>
            </a:r>
            <a:r>
              <a:rPr lang="en-US" b="0" baseline="0" dirty="0" smtClean="0"/>
              <a:t> </a:t>
            </a:r>
            <a:r>
              <a:rPr lang="en-US" b="0" baseline="0" dirty="0" err="1" smtClean="0"/>
              <a:t>dilikuidasi</a:t>
            </a:r>
            <a:r>
              <a:rPr lang="en-US" b="0" baseline="0" dirty="0" smtClean="0"/>
              <a:t> </a:t>
            </a:r>
            <a:r>
              <a:rPr lang="en-US" b="0" baseline="0" dirty="0" err="1" smtClean="0"/>
              <a:t>lalu</a:t>
            </a:r>
            <a:r>
              <a:rPr lang="en-US" b="0" baseline="0" dirty="0" smtClean="0"/>
              <a:t> </a:t>
            </a:r>
            <a:r>
              <a:rPr lang="en-US" b="0" baseline="0" dirty="0" err="1" smtClean="0"/>
              <a:t>kemudian</a:t>
            </a:r>
            <a:r>
              <a:rPr lang="en-US" b="0" baseline="0" dirty="0" smtClean="0"/>
              <a:t> </a:t>
            </a:r>
            <a:r>
              <a:rPr lang="en-US" b="0" baseline="0" dirty="0" err="1" smtClean="0"/>
              <a:t>pemegang</a:t>
            </a:r>
            <a:r>
              <a:rPr lang="en-US" b="0" baseline="0" dirty="0" smtClean="0"/>
              <a:t> </a:t>
            </a:r>
            <a:r>
              <a:rPr lang="en-US" b="0" baseline="0" dirty="0" err="1" smtClean="0"/>
              <a:t>saham</a:t>
            </a:r>
            <a:r>
              <a:rPr lang="en-US" b="0" baseline="0" dirty="0" smtClean="0"/>
              <a:t> </a:t>
            </a:r>
            <a:r>
              <a:rPr lang="en-US" b="0" baseline="0" dirty="0" err="1" smtClean="0"/>
              <a:t>biasa</a:t>
            </a:r>
            <a:endParaRPr lang="en-US" b="0"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179</a:t>
            </a:fld>
            <a:endParaRPr lang="en-US"/>
          </a:p>
        </p:txBody>
      </p:sp>
    </p:spTree>
    <p:extLst>
      <p:ext uri="{BB962C8B-B14F-4D97-AF65-F5344CB8AC3E}">
        <p14:creationId xmlns:p14="http://schemas.microsoft.com/office/powerpoint/2010/main" val="12956204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dirty="0" err="1" smtClean="0"/>
              <a:t>Dicari</a:t>
            </a:r>
            <a:r>
              <a:rPr lang="en-US" baseline="0" dirty="0" smtClean="0"/>
              <a:t> </a:t>
            </a:r>
            <a:r>
              <a:rPr lang="en-US" baseline="0" dirty="0" err="1" smtClean="0"/>
              <a:t>angka</a:t>
            </a:r>
            <a:r>
              <a:rPr lang="en-US" baseline="0" dirty="0" smtClean="0"/>
              <a:t> </a:t>
            </a:r>
            <a:r>
              <a:rPr lang="en-US" baseline="0" dirty="0" err="1" smtClean="0"/>
              <a:t>perbandingan</a:t>
            </a:r>
            <a:r>
              <a:rPr lang="en-US" baseline="0" dirty="0" smtClean="0"/>
              <a:t> yang paling </a:t>
            </a:r>
            <a:r>
              <a:rPr lang="en-US" baseline="0" dirty="0" err="1" smtClean="0"/>
              <a:t>kecil</a:t>
            </a:r>
            <a:r>
              <a:rPr lang="en-US" baseline="0" dirty="0" smtClean="0"/>
              <a:t> (</a:t>
            </a:r>
            <a:r>
              <a:rPr lang="en-US" baseline="0" dirty="0" err="1" smtClean="0"/>
              <a:t>berwarna</a:t>
            </a:r>
            <a:r>
              <a:rPr lang="en-US" baseline="0" dirty="0" smtClean="0"/>
              <a:t> </a:t>
            </a:r>
            <a:r>
              <a:rPr lang="en-US" baseline="0" dirty="0" err="1" smtClean="0"/>
              <a:t>merah</a:t>
            </a:r>
            <a:r>
              <a:rPr lang="en-US" baseline="0" dirty="0" smtClean="0"/>
              <a:t>) </a:t>
            </a:r>
            <a:r>
              <a:rPr lang="en-US" baseline="0" dirty="0" err="1" smtClean="0"/>
              <a:t>karena</a:t>
            </a:r>
            <a:r>
              <a:rPr lang="en-US" baseline="0" dirty="0" smtClean="0"/>
              <a:t> </a:t>
            </a:r>
            <a:r>
              <a:rPr lang="en-US" baseline="0" dirty="0" err="1" smtClean="0"/>
              <a:t>itu</a:t>
            </a:r>
            <a:r>
              <a:rPr lang="en-US" baseline="0" dirty="0" smtClean="0"/>
              <a:t> yang paling </a:t>
            </a:r>
            <a:r>
              <a:rPr lang="en-US" baseline="0" dirty="0" err="1" smtClean="0"/>
              <a:t>murah</a:t>
            </a:r>
            <a:r>
              <a:rPr lang="en-US" baseline="0" dirty="0" smtClean="0"/>
              <a:t> </a:t>
            </a:r>
            <a:r>
              <a:rPr lang="en-US" baseline="0" dirty="0" err="1" smtClean="0"/>
              <a:t>harganya</a:t>
            </a:r>
            <a:r>
              <a:rPr lang="en-US" baseline="0" dirty="0" smtClean="0"/>
              <a:t> </a:t>
            </a:r>
            <a:r>
              <a:rPr lang="en-US" baseline="0" dirty="0" err="1" smtClean="0"/>
              <a:t>di</a:t>
            </a:r>
            <a:r>
              <a:rPr lang="en-US" baseline="0" dirty="0" smtClean="0"/>
              <a:t> </a:t>
            </a:r>
            <a:r>
              <a:rPr lang="en-US" baseline="0" dirty="0" err="1" smtClean="0"/>
              <a:t>dalam</a:t>
            </a:r>
            <a:r>
              <a:rPr lang="en-US" baseline="0" dirty="0" smtClean="0"/>
              <a:t> </a:t>
            </a:r>
            <a:r>
              <a:rPr lang="en-US" baseline="0" dirty="0" err="1" smtClean="0"/>
              <a:t>negeri</a:t>
            </a:r>
            <a:r>
              <a:rPr lang="en-US" baseline="0" dirty="0" smtClean="0"/>
              <a:t> </a:t>
            </a:r>
            <a:r>
              <a:rPr lang="en-US" baseline="0" dirty="0" err="1" smtClean="0"/>
              <a:t>itu</a:t>
            </a:r>
            <a:r>
              <a:rPr lang="en-US" baseline="0" dirty="0" smtClean="0"/>
              <a:t> </a:t>
            </a:r>
            <a:r>
              <a:rPr lang="en-US" baseline="0" dirty="0" err="1" smtClean="0"/>
              <a:t>bila</a:t>
            </a:r>
            <a:r>
              <a:rPr lang="en-US" baseline="0" dirty="0" smtClean="0"/>
              <a:t> </a:t>
            </a:r>
            <a:r>
              <a:rPr lang="en-US" baseline="0" dirty="0" err="1" smtClean="0"/>
              <a:t>dibanding</a:t>
            </a:r>
            <a:r>
              <a:rPr lang="en-US" baseline="0" dirty="0" smtClean="0"/>
              <a:t> </a:t>
            </a:r>
            <a:r>
              <a:rPr lang="en-US" baseline="0" dirty="0" err="1" smtClean="0"/>
              <a:t>dengan</a:t>
            </a:r>
            <a:r>
              <a:rPr lang="en-US" baseline="0" dirty="0" smtClean="0"/>
              <a:t> </a:t>
            </a:r>
            <a:r>
              <a:rPr lang="en-US" baseline="0" dirty="0" err="1" smtClean="0"/>
              <a:t>barang</a:t>
            </a:r>
            <a:r>
              <a:rPr lang="en-US" baseline="0" dirty="0" smtClean="0"/>
              <a:t> lain”</a:t>
            </a:r>
          </a:p>
          <a:p>
            <a:r>
              <a:rPr lang="en-US" b="1" baseline="0" dirty="0" smtClean="0"/>
              <a:t>*</a:t>
            </a:r>
            <a:r>
              <a:rPr lang="en-US" b="1" baseline="0" dirty="0" err="1" smtClean="0"/>
              <a:t>ada</a:t>
            </a:r>
            <a:r>
              <a:rPr lang="en-US" b="1" baseline="0" dirty="0" smtClean="0"/>
              <a:t> </a:t>
            </a:r>
            <a:r>
              <a:rPr lang="en-US" b="1" baseline="0" dirty="0" err="1" smtClean="0"/>
              <a:t>dua</a:t>
            </a:r>
            <a:r>
              <a:rPr lang="en-US" b="1" baseline="0" dirty="0" smtClean="0"/>
              <a:t> </a:t>
            </a:r>
            <a:r>
              <a:rPr lang="en-US" b="1" baseline="0" dirty="0" err="1" smtClean="0"/>
              <a:t>perhitungan</a:t>
            </a:r>
            <a:r>
              <a:rPr lang="en-US" b="1" baseline="0" dirty="0" smtClean="0"/>
              <a:t> </a:t>
            </a:r>
            <a:r>
              <a:rPr lang="en-US" b="1" baseline="0" dirty="0" err="1" smtClean="0"/>
              <a:t>Teori</a:t>
            </a:r>
            <a:r>
              <a:rPr lang="en-US" b="1" baseline="0" dirty="0" smtClean="0"/>
              <a:t> </a:t>
            </a:r>
            <a:r>
              <a:rPr lang="en-US" b="1" baseline="0" dirty="0" err="1" smtClean="0"/>
              <a:t>Keunggulan</a:t>
            </a:r>
            <a:r>
              <a:rPr lang="en-US" b="1" baseline="0" dirty="0" smtClean="0"/>
              <a:t> </a:t>
            </a:r>
            <a:r>
              <a:rPr lang="en-US" b="1" baseline="0" dirty="0" err="1" smtClean="0"/>
              <a:t>komparatif</a:t>
            </a:r>
            <a:r>
              <a:rPr lang="en-US" b="1" baseline="0" dirty="0" smtClean="0"/>
              <a:t> JS Mill </a:t>
            </a:r>
            <a:r>
              <a:rPr lang="en-US" b="1" baseline="0" dirty="0" err="1" smtClean="0"/>
              <a:t>dan</a:t>
            </a:r>
            <a:r>
              <a:rPr lang="en-US" b="1" baseline="0" dirty="0" smtClean="0"/>
              <a:t> </a:t>
            </a:r>
            <a:r>
              <a:rPr lang="en-US" b="1" baseline="0" dirty="0" err="1" smtClean="0"/>
              <a:t>david</a:t>
            </a:r>
            <a:r>
              <a:rPr lang="en-US" b="1" baseline="0" dirty="0" smtClean="0"/>
              <a:t> </a:t>
            </a:r>
            <a:r>
              <a:rPr lang="en-US" b="1" baseline="0" dirty="0" err="1" smtClean="0"/>
              <a:t>richardo</a:t>
            </a:r>
            <a:r>
              <a:rPr lang="en-US" b="1" baseline="0" dirty="0" smtClean="0"/>
              <a:t>. David </a:t>
            </a:r>
            <a:r>
              <a:rPr lang="en-US" b="1" baseline="0" dirty="0" err="1" smtClean="0"/>
              <a:t>R</a:t>
            </a:r>
            <a:r>
              <a:rPr lang="en-US" b="1" baseline="0" smtClean="0"/>
              <a:t>ichardo</a:t>
            </a:r>
            <a:r>
              <a:rPr lang="en-US" b="1" baseline="0" dirty="0" smtClean="0"/>
              <a:t> </a:t>
            </a:r>
            <a:r>
              <a:rPr lang="en-US" b="1" baseline="0" dirty="0" err="1" smtClean="0"/>
              <a:t>menggunakan</a:t>
            </a:r>
            <a:r>
              <a:rPr lang="en-US" b="1" baseline="0" dirty="0" smtClean="0"/>
              <a:t> </a:t>
            </a:r>
            <a:r>
              <a:rPr lang="en-US" b="1" baseline="0" dirty="0" err="1" smtClean="0"/>
              <a:t>ongkos</a:t>
            </a:r>
            <a:r>
              <a:rPr lang="en-US" b="1" baseline="0" dirty="0" smtClean="0"/>
              <a:t> </a:t>
            </a:r>
            <a:r>
              <a:rPr lang="en-US" b="1" baseline="0" dirty="0" err="1" smtClean="0"/>
              <a:t>riil</a:t>
            </a:r>
            <a:r>
              <a:rPr lang="en-US" b="1" baseline="0" dirty="0" smtClean="0"/>
              <a:t> </a:t>
            </a:r>
            <a:r>
              <a:rPr lang="en-US" b="1" baseline="0" dirty="0" err="1" smtClean="0"/>
              <a:t>pekerja</a:t>
            </a:r>
            <a:r>
              <a:rPr lang="en-US" b="1" baseline="0" dirty="0" smtClean="0"/>
              <a:t> </a:t>
            </a:r>
            <a:r>
              <a:rPr lang="en-US" b="1" baseline="0" dirty="0" err="1" smtClean="0"/>
              <a:t>maka</a:t>
            </a:r>
            <a:r>
              <a:rPr lang="en-US" b="1" baseline="0" dirty="0" smtClean="0"/>
              <a:t> yang </a:t>
            </a:r>
            <a:r>
              <a:rPr lang="en-US" b="1" baseline="0" dirty="0" err="1" smtClean="0"/>
              <a:t>dicari</a:t>
            </a:r>
            <a:r>
              <a:rPr lang="en-US" b="1" baseline="0" dirty="0" smtClean="0"/>
              <a:t> yang </a:t>
            </a:r>
            <a:r>
              <a:rPr lang="en-US" b="1" baseline="0" dirty="0" err="1" smtClean="0"/>
              <a:t>ongkosnya</a:t>
            </a:r>
            <a:r>
              <a:rPr lang="en-US" b="1" baseline="0" dirty="0" smtClean="0"/>
              <a:t> paling </a:t>
            </a:r>
            <a:r>
              <a:rPr lang="en-US" b="1" baseline="0" dirty="0" err="1" smtClean="0"/>
              <a:t>murah</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183</a:t>
            </a:fld>
            <a:endParaRPr lang="en-US"/>
          </a:p>
        </p:txBody>
      </p:sp>
    </p:spTree>
    <p:extLst>
      <p:ext uri="{BB962C8B-B14F-4D97-AF65-F5344CB8AC3E}">
        <p14:creationId xmlns:p14="http://schemas.microsoft.com/office/powerpoint/2010/main" val="1605834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Kunci</a:t>
            </a:r>
            <a:r>
              <a:rPr lang="en-US" dirty="0" smtClean="0"/>
              <a:t> </a:t>
            </a:r>
            <a:r>
              <a:rPr lang="en-US" dirty="0" err="1" smtClean="0"/>
              <a:t>Jawaban</a:t>
            </a:r>
            <a:r>
              <a:rPr lang="en-US" dirty="0" smtClean="0"/>
              <a:t> </a:t>
            </a:r>
            <a:r>
              <a:rPr lang="en-US" dirty="0" err="1" smtClean="0"/>
              <a:t>Soal</a:t>
            </a:r>
            <a:endParaRPr lang="en-US" dirty="0" smtClean="0"/>
          </a:p>
          <a:p>
            <a:pPr marL="228600" indent="-228600">
              <a:buAutoNum type="arabicPeriod"/>
            </a:pPr>
            <a:r>
              <a:rPr lang="en-US" b="1" dirty="0" err="1" smtClean="0"/>
              <a:t>Jawaban</a:t>
            </a:r>
            <a:r>
              <a:rPr lang="en-US" b="1" baseline="0" dirty="0" smtClean="0"/>
              <a:t> E</a:t>
            </a:r>
            <a:r>
              <a:rPr lang="en-US" dirty="0" smtClean="0"/>
              <a:t> </a:t>
            </a:r>
            <a:r>
              <a:rPr lang="en-US" baseline="0" dirty="0" smtClean="0"/>
              <a:t> </a:t>
            </a:r>
            <a:r>
              <a:rPr lang="en-US" dirty="0" smtClean="0"/>
              <a:t>=&gt;</a:t>
            </a:r>
            <a:r>
              <a:rPr lang="en-US" dirty="0" err="1" smtClean="0"/>
              <a:t>inti</a:t>
            </a:r>
            <a:r>
              <a:rPr lang="en-US" baseline="0" dirty="0" smtClean="0"/>
              <a:t> </a:t>
            </a:r>
            <a:r>
              <a:rPr lang="en-US" baseline="0" dirty="0" err="1" smtClean="0"/>
              <a:t>masalah</a:t>
            </a:r>
            <a:r>
              <a:rPr lang="en-US" baseline="0" dirty="0" smtClean="0"/>
              <a:t> </a:t>
            </a:r>
            <a:r>
              <a:rPr lang="en-US" baseline="0" dirty="0" err="1" smtClean="0"/>
              <a:t>ekonomi</a:t>
            </a:r>
            <a:r>
              <a:rPr lang="en-US" baseline="0" dirty="0" smtClean="0"/>
              <a:t> </a:t>
            </a:r>
            <a:r>
              <a:rPr lang="en-US" baseline="0" dirty="0" err="1" smtClean="0"/>
              <a:t>adalah</a:t>
            </a:r>
            <a:r>
              <a:rPr lang="en-US" baseline="0" dirty="0" smtClean="0"/>
              <a:t> </a:t>
            </a:r>
            <a:r>
              <a:rPr lang="en-US" baseline="0" dirty="0" err="1" smtClean="0"/>
              <a:t>jumlah</a:t>
            </a:r>
            <a:r>
              <a:rPr lang="en-US" baseline="0" dirty="0" smtClean="0"/>
              <a:t> </a:t>
            </a:r>
            <a:r>
              <a:rPr lang="en-US" baseline="0" dirty="0" err="1" smtClean="0"/>
              <a:t>kebutuhan</a:t>
            </a:r>
            <a:r>
              <a:rPr lang="en-US" baseline="0" dirty="0" smtClean="0"/>
              <a:t> </a:t>
            </a:r>
            <a:r>
              <a:rPr lang="en-US" baseline="0" dirty="0" err="1" smtClean="0"/>
              <a:t>manusia</a:t>
            </a:r>
            <a:r>
              <a:rPr lang="en-US" baseline="0" dirty="0" smtClean="0"/>
              <a:t> yang </a:t>
            </a:r>
            <a:r>
              <a:rPr lang="en-US" baseline="0" dirty="0" err="1" smtClean="0"/>
              <a:t>tak</a:t>
            </a:r>
            <a:r>
              <a:rPr lang="en-US" baseline="0" dirty="0" smtClean="0"/>
              <a:t> </a:t>
            </a:r>
            <a:r>
              <a:rPr lang="en-US" baseline="0" dirty="0" err="1" smtClean="0"/>
              <a:t>terbatas</a:t>
            </a:r>
            <a:r>
              <a:rPr lang="en-US" baseline="0" dirty="0" smtClean="0"/>
              <a:t> </a:t>
            </a:r>
            <a:r>
              <a:rPr lang="en-US" baseline="0" dirty="0" err="1" smtClean="0"/>
              <a:t>tidak</a:t>
            </a:r>
            <a:r>
              <a:rPr lang="en-US" baseline="0" dirty="0" smtClean="0"/>
              <a:t> </a:t>
            </a:r>
            <a:r>
              <a:rPr lang="en-US" baseline="0" dirty="0" err="1" smtClean="0"/>
              <a:t>seimbang</a:t>
            </a:r>
            <a:r>
              <a:rPr lang="en-US" baseline="0" dirty="0" smtClean="0"/>
              <a:t> </a:t>
            </a:r>
            <a:r>
              <a:rPr lang="en-US" baseline="0" dirty="0" err="1" smtClean="0"/>
              <a:t>dengan</a:t>
            </a:r>
            <a:r>
              <a:rPr lang="en-US" baseline="0" dirty="0" smtClean="0"/>
              <a:t> </a:t>
            </a:r>
            <a:r>
              <a:rPr lang="en-US" baseline="0" dirty="0" err="1" smtClean="0"/>
              <a:t>jumlah</a:t>
            </a:r>
            <a:r>
              <a:rPr lang="en-US" baseline="0" dirty="0" smtClean="0"/>
              <a:t> </a:t>
            </a:r>
            <a:r>
              <a:rPr lang="en-US" baseline="0" dirty="0" err="1" smtClean="0"/>
              <a:t>pemuas</a:t>
            </a:r>
            <a:r>
              <a:rPr lang="en-US" baseline="0" dirty="0" smtClean="0"/>
              <a:t> </a:t>
            </a:r>
            <a:r>
              <a:rPr lang="en-US" baseline="0" dirty="0" err="1" smtClean="0"/>
              <a:t>kebutuhan</a:t>
            </a:r>
            <a:r>
              <a:rPr lang="en-US" baseline="0" dirty="0" smtClean="0"/>
              <a:t> yang </a:t>
            </a:r>
            <a:r>
              <a:rPr lang="en-US" baseline="0" dirty="0" err="1" smtClean="0"/>
              <a:t>terbatas</a:t>
            </a:r>
            <a:r>
              <a:rPr lang="en-US" baseline="0" dirty="0" smtClean="0"/>
              <a:t>. </a:t>
            </a:r>
            <a:r>
              <a:rPr lang="en-US" baseline="0" dirty="0" err="1" smtClean="0"/>
              <a:t>Sehingga</a:t>
            </a:r>
            <a:r>
              <a:rPr lang="en-US" baseline="0" dirty="0" smtClean="0"/>
              <a:t> </a:t>
            </a:r>
            <a:r>
              <a:rPr lang="en-US" baseline="0" dirty="0" err="1" smtClean="0"/>
              <a:t>disebutlah</a:t>
            </a:r>
            <a:r>
              <a:rPr lang="en-US" baseline="0" dirty="0" smtClean="0"/>
              <a:t> </a:t>
            </a:r>
            <a:r>
              <a:rPr lang="en-US" baseline="0" dirty="0" err="1" smtClean="0"/>
              <a:t>kelangkaan</a:t>
            </a:r>
            <a:endParaRPr lang="en-US" baseline="0" dirty="0" smtClean="0"/>
          </a:p>
          <a:p>
            <a:pPr marL="228600" indent="-228600">
              <a:buAutoNum type="arabicPeriod"/>
            </a:pPr>
            <a:r>
              <a:rPr lang="en-US" b="1" baseline="0" dirty="0" err="1" smtClean="0"/>
              <a:t>Jawaban</a:t>
            </a:r>
            <a:r>
              <a:rPr lang="en-US" b="1" baseline="0" dirty="0" smtClean="0"/>
              <a:t> D</a:t>
            </a:r>
            <a:r>
              <a:rPr lang="en-US" baseline="0" dirty="0" smtClean="0"/>
              <a:t> =&gt; </a:t>
            </a:r>
            <a:r>
              <a:rPr lang="en-US" baseline="0" dirty="0" err="1" smtClean="0"/>
              <a:t>Sistem</a:t>
            </a:r>
            <a:r>
              <a:rPr lang="en-US" baseline="0" dirty="0" smtClean="0"/>
              <a:t> </a:t>
            </a:r>
            <a:r>
              <a:rPr lang="en-US" baseline="0" dirty="0" err="1" smtClean="0"/>
              <a:t>ekonomi</a:t>
            </a:r>
            <a:r>
              <a:rPr lang="en-US" baseline="0" dirty="0" smtClean="0"/>
              <a:t> </a:t>
            </a:r>
            <a:r>
              <a:rPr lang="en-US" baseline="0" dirty="0" err="1" smtClean="0"/>
              <a:t>sosialis</a:t>
            </a:r>
            <a:r>
              <a:rPr lang="en-US" baseline="0" dirty="0" smtClean="0"/>
              <a:t>/</a:t>
            </a:r>
            <a:r>
              <a:rPr lang="en-US" baseline="0" dirty="0" err="1" smtClean="0"/>
              <a:t>komando</a:t>
            </a:r>
            <a:r>
              <a:rPr lang="en-US" baseline="0" dirty="0" smtClean="0"/>
              <a:t> </a:t>
            </a:r>
            <a:r>
              <a:rPr lang="en-US" baseline="0" dirty="0" err="1" smtClean="0"/>
              <a:t>bercirikan</a:t>
            </a:r>
            <a:r>
              <a:rPr lang="en-US" baseline="0" dirty="0" smtClean="0"/>
              <a:t> </a:t>
            </a:r>
            <a:r>
              <a:rPr lang="en-US" baseline="0" dirty="0" err="1" smtClean="0"/>
              <a:t>peran</a:t>
            </a:r>
            <a:r>
              <a:rPr lang="en-US" baseline="0" dirty="0" smtClean="0"/>
              <a:t> </a:t>
            </a:r>
            <a:r>
              <a:rPr lang="en-US" baseline="0" dirty="0" err="1" smtClean="0"/>
              <a:t>pemerintah</a:t>
            </a:r>
            <a:r>
              <a:rPr lang="en-US" baseline="0" dirty="0" smtClean="0"/>
              <a:t> yang </a:t>
            </a:r>
            <a:r>
              <a:rPr lang="en-US" baseline="0" dirty="0" err="1" smtClean="0"/>
              <a:t>dominan</a:t>
            </a:r>
            <a:r>
              <a:rPr lang="en-US" baseline="0" dirty="0" smtClean="0"/>
              <a:t>, </a:t>
            </a:r>
            <a:r>
              <a:rPr lang="en-US" baseline="0" dirty="0" err="1" smtClean="0"/>
              <a:t>pemerintah</a:t>
            </a:r>
            <a:r>
              <a:rPr lang="en-US" baseline="0" dirty="0" smtClean="0"/>
              <a:t> </a:t>
            </a:r>
            <a:r>
              <a:rPr lang="en-US" baseline="0" dirty="0" err="1" smtClean="0"/>
              <a:t>merencanakan</a:t>
            </a:r>
            <a:r>
              <a:rPr lang="en-US" baseline="0" dirty="0" smtClean="0"/>
              <a:t>/</a:t>
            </a:r>
            <a:r>
              <a:rPr lang="en-US" baseline="0" dirty="0" err="1" smtClean="0"/>
              <a:t>mengatur</a:t>
            </a:r>
            <a:r>
              <a:rPr lang="en-US" baseline="0" dirty="0" smtClean="0"/>
              <a:t> </a:t>
            </a:r>
            <a:r>
              <a:rPr lang="en-US" baseline="0" dirty="0" err="1" smtClean="0"/>
              <a:t>perekonomian</a:t>
            </a:r>
            <a:r>
              <a:rPr lang="en-US" baseline="0" dirty="0" smtClean="0"/>
              <a:t> </a:t>
            </a:r>
            <a:r>
              <a:rPr lang="en-US" baseline="0" dirty="0" err="1" smtClean="0"/>
              <a:t>negara</a:t>
            </a:r>
            <a:r>
              <a:rPr lang="en-US" baseline="0" dirty="0" smtClean="0"/>
              <a:t> </a:t>
            </a:r>
            <a:r>
              <a:rPr lang="en-US" baseline="0" dirty="0" err="1" smtClean="0"/>
              <a:t>dan</a:t>
            </a:r>
            <a:r>
              <a:rPr lang="en-US" baseline="0" dirty="0" smtClean="0"/>
              <a:t> </a:t>
            </a:r>
            <a:r>
              <a:rPr lang="en-US" baseline="0" dirty="0" err="1" smtClean="0"/>
              <a:t>menguasai</a:t>
            </a:r>
            <a:r>
              <a:rPr lang="en-US" baseline="0" dirty="0" smtClean="0"/>
              <a:t> </a:t>
            </a:r>
            <a:r>
              <a:rPr lang="en-US" baseline="0" dirty="0" err="1" smtClean="0"/>
              <a:t>sumber</a:t>
            </a:r>
            <a:r>
              <a:rPr lang="en-US" baseline="0" dirty="0" smtClean="0"/>
              <a:t> </a:t>
            </a:r>
            <a:r>
              <a:rPr lang="en-US" baseline="0" dirty="0" err="1" smtClean="0"/>
              <a:t>daya</a:t>
            </a:r>
            <a:r>
              <a:rPr lang="en-US" baseline="0" dirty="0" smtClean="0"/>
              <a:t> </a:t>
            </a:r>
            <a:r>
              <a:rPr lang="en-US" baseline="0" dirty="0" err="1" smtClean="0"/>
              <a:t>ekonomi</a:t>
            </a:r>
            <a:r>
              <a:rPr lang="en-US" baseline="0" dirty="0" smtClean="0"/>
              <a:t> (</a:t>
            </a:r>
            <a:r>
              <a:rPr lang="en-US" baseline="0" dirty="0" err="1" smtClean="0"/>
              <a:t>produksi</a:t>
            </a:r>
            <a:r>
              <a:rPr lang="en-US" baseline="0" dirty="0" smtClean="0"/>
              <a:t>) </a:t>
            </a:r>
            <a:r>
              <a:rPr lang="en-US" baseline="0" dirty="0" err="1" smtClean="0"/>
              <a:t>oleh</a:t>
            </a:r>
            <a:r>
              <a:rPr lang="en-US" baseline="0" dirty="0" smtClean="0"/>
              <a:t> </a:t>
            </a:r>
            <a:r>
              <a:rPr lang="en-US" baseline="0" dirty="0" err="1" smtClean="0"/>
              <a:t>negara</a:t>
            </a:r>
            <a:endParaRPr lang="en-US" baseline="0" dirty="0" smtClean="0"/>
          </a:p>
          <a:p>
            <a:pPr marL="228600" indent="-228600">
              <a:buAutoNum type="arabicPeriod"/>
            </a:pPr>
            <a:r>
              <a:rPr lang="en-US" b="1" baseline="0" dirty="0" err="1" smtClean="0"/>
              <a:t>Jawaban</a:t>
            </a:r>
            <a:r>
              <a:rPr lang="en-US" b="1" baseline="0" dirty="0" smtClean="0"/>
              <a:t> A </a:t>
            </a:r>
            <a:r>
              <a:rPr lang="en-US" baseline="0" dirty="0" smtClean="0"/>
              <a:t>=&gt; </a:t>
            </a:r>
            <a:r>
              <a:rPr lang="en-US" baseline="0" dirty="0" err="1" smtClean="0"/>
              <a:t>menceritakan</a:t>
            </a:r>
            <a:r>
              <a:rPr lang="en-US" baseline="0" dirty="0" smtClean="0"/>
              <a:t> </a:t>
            </a:r>
            <a:r>
              <a:rPr lang="en-US" baseline="0" dirty="0" err="1" smtClean="0"/>
              <a:t>seorang</a:t>
            </a:r>
            <a:r>
              <a:rPr lang="en-US" baseline="0" dirty="0" smtClean="0"/>
              <a:t> </a:t>
            </a:r>
            <a:r>
              <a:rPr lang="en-US" baseline="0" dirty="0" err="1" smtClean="0"/>
              <a:t>anak</a:t>
            </a:r>
            <a:r>
              <a:rPr lang="en-US" baseline="0" dirty="0" smtClean="0"/>
              <a:t> yang </a:t>
            </a:r>
            <a:r>
              <a:rPr lang="en-US" baseline="0" dirty="0" err="1" smtClean="0"/>
              <a:t>sedang</a:t>
            </a:r>
            <a:r>
              <a:rPr lang="en-US" baseline="0" dirty="0" smtClean="0"/>
              <a:t> </a:t>
            </a:r>
            <a:r>
              <a:rPr lang="en-US" baseline="0" dirty="0" err="1" smtClean="0"/>
              <a:t>bingung</a:t>
            </a:r>
            <a:r>
              <a:rPr lang="en-US" baseline="0" dirty="0" smtClean="0"/>
              <a:t> </a:t>
            </a:r>
            <a:r>
              <a:rPr lang="en-US" baseline="0" dirty="0" err="1" smtClean="0"/>
              <a:t>memilih</a:t>
            </a:r>
            <a:r>
              <a:rPr lang="en-US" baseline="0" dirty="0" smtClean="0"/>
              <a:t> </a:t>
            </a:r>
            <a:r>
              <a:rPr lang="en-US" baseline="0" dirty="0" err="1" smtClean="0"/>
              <a:t>kue</a:t>
            </a:r>
            <a:r>
              <a:rPr lang="en-US" baseline="0" dirty="0" smtClean="0"/>
              <a:t> </a:t>
            </a:r>
            <a:r>
              <a:rPr lang="en-US" baseline="0" dirty="0" err="1" smtClean="0"/>
              <a:t>dan</a:t>
            </a:r>
            <a:r>
              <a:rPr lang="en-US" baseline="0" dirty="0" smtClean="0"/>
              <a:t> </a:t>
            </a:r>
            <a:r>
              <a:rPr lang="en-US" baseline="0" dirty="0" err="1" smtClean="0"/>
              <a:t>telur</a:t>
            </a:r>
            <a:r>
              <a:rPr lang="en-US" baseline="0" dirty="0" smtClean="0"/>
              <a:t> </a:t>
            </a:r>
            <a:r>
              <a:rPr lang="en-US" baseline="0" dirty="0" err="1" smtClean="0"/>
              <a:t>asin</a:t>
            </a:r>
            <a:r>
              <a:rPr lang="en-US" baseline="0" dirty="0" smtClean="0"/>
              <a:t> </a:t>
            </a:r>
            <a:r>
              <a:rPr lang="en-US" baseline="0" dirty="0" err="1" smtClean="0"/>
              <a:t>lalu</a:t>
            </a:r>
            <a:r>
              <a:rPr lang="en-US" baseline="0" dirty="0" smtClean="0"/>
              <a:t> </a:t>
            </a:r>
            <a:r>
              <a:rPr lang="en-US" baseline="0" dirty="0" err="1" smtClean="0"/>
              <a:t>akhirnya</a:t>
            </a:r>
            <a:r>
              <a:rPr lang="en-US" baseline="0" dirty="0" smtClean="0"/>
              <a:t> </a:t>
            </a:r>
            <a:r>
              <a:rPr lang="en-US" baseline="0" dirty="0" err="1" smtClean="0"/>
              <a:t>ia</a:t>
            </a:r>
            <a:r>
              <a:rPr lang="en-US" baseline="0" dirty="0" smtClean="0"/>
              <a:t> </a:t>
            </a:r>
            <a:r>
              <a:rPr lang="en-US" baseline="0" dirty="0" err="1" smtClean="0"/>
              <a:t>memilih</a:t>
            </a:r>
            <a:r>
              <a:rPr lang="en-US" baseline="0" dirty="0" smtClean="0"/>
              <a:t> </a:t>
            </a:r>
            <a:r>
              <a:rPr lang="en-US" baseline="0" dirty="0" err="1" smtClean="0"/>
              <a:t>kue</a:t>
            </a:r>
            <a:r>
              <a:rPr lang="en-US" baseline="0" dirty="0" smtClean="0"/>
              <a:t> </a:t>
            </a:r>
            <a:r>
              <a:rPr lang="en-US" baseline="0" dirty="0" err="1" smtClean="0"/>
              <a:t>dengan</a:t>
            </a:r>
            <a:r>
              <a:rPr lang="en-US" baseline="0" dirty="0" smtClean="0"/>
              <a:t> </a:t>
            </a:r>
            <a:r>
              <a:rPr lang="en-US" baseline="0" dirty="0" err="1" smtClean="0"/>
              <a:t>kehilangan</a:t>
            </a:r>
            <a:r>
              <a:rPr lang="en-US" baseline="0" dirty="0" smtClean="0"/>
              <a:t> </a:t>
            </a:r>
            <a:r>
              <a:rPr lang="en-US" baseline="0" dirty="0" err="1" smtClean="0"/>
              <a:t>pilihan</a:t>
            </a:r>
            <a:r>
              <a:rPr lang="en-US" baseline="0" dirty="0" smtClean="0"/>
              <a:t> </a:t>
            </a:r>
            <a:r>
              <a:rPr lang="en-US" baseline="0" dirty="0" err="1" smtClean="0"/>
              <a:t>telurnya</a:t>
            </a:r>
            <a:r>
              <a:rPr lang="en-US" baseline="0" dirty="0" smtClean="0"/>
              <a:t> </a:t>
            </a:r>
            <a:r>
              <a:rPr lang="en-US" baseline="0" dirty="0" err="1" smtClean="0"/>
              <a:t>maka</a:t>
            </a:r>
            <a:r>
              <a:rPr lang="en-US" baseline="0" dirty="0" smtClean="0"/>
              <a:t> </a:t>
            </a:r>
            <a:r>
              <a:rPr lang="en-US" baseline="0" dirty="0" err="1" smtClean="0"/>
              <a:t>disebut</a:t>
            </a:r>
            <a:r>
              <a:rPr lang="en-US" baseline="0" dirty="0" smtClean="0"/>
              <a:t> </a:t>
            </a:r>
            <a:r>
              <a:rPr lang="en-US" baseline="0" dirty="0" err="1" smtClean="0"/>
              <a:t>biaya</a:t>
            </a:r>
            <a:r>
              <a:rPr lang="en-US" baseline="0" dirty="0" smtClean="0"/>
              <a:t> </a:t>
            </a:r>
            <a:r>
              <a:rPr lang="en-US" baseline="0" dirty="0" err="1" smtClean="0"/>
              <a:t>peluang</a:t>
            </a:r>
            <a:r>
              <a:rPr lang="en-US" baseline="0" dirty="0" smtClean="0"/>
              <a:t> (opportunity cost)</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17</a:t>
            </a:fld>
            <a:endParaRPr lang="en-US"/>
          </a:p>
        </p:txBody>
      </p:sp>
    </p:spTree>
    <p:extLst>
      <p:ext uri="{BB962C8B-B14F-4D97-AF65-F5344CB8AC3E}">
        <p14:creationId xmlns:p14="http://schemas.microsoft.com/office/powerpoint/2010/main" val="9450878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185</a:t>
            </a:fld>
            <a:endParaRPr lang="en-US"/>
          </a:p>
        </p:txBody>
      </p:sp>
    </p:spTree>
    <p:extLst>
      <p:ext uri="{BB962C8B-B14F-4D97-AF65-F5344CB8AC3E}">
        <p14:creationId xmlns:p14="http://schemas.microsoft.com/office/powerpoint/2010/main" val="75820475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aseline="0" dirty="0" smtClean="0"/>
              <a:t> </a:t>
            </a:r>
            <a:r>
              <a:rPr lang="en-US" sz="1200" dirty="0" smtClean="0"/>
              <a:t>BERAPA DOLLARKAH YANG KITA PEROLEH </a:t>
            </a:r>
            <a:br>
              <a:rPr lang="en-US" sz="1200" dirty="0" smtClean="0"/>
            </a:br>
            <a:r>
              <a:rPr lang="en-US" sz="1200" dirty="0" smtClean="0"/>
              <a:t>    BILA INGIN MENUKARKAN UANG SEJUMLAH </a:t>
            </a:r>
            <a:br>
              <a:rPr lang="en-US" sz="1200" dirty="0" smtClean="0"/>
            </a:br>
            <a:r>
              <a:rPr lang="en-US" sz="1200" dirty="0" smtClean="0"/>
              <a:t>    RP. 12.148.500,- JIKA KURS JUAL = RP. </a:t>
            </a:r>
            <a:br>
              <a:rPr lang="en-US" sz="1200" dirty="0" smtClean="0"/>
            </a:br>
            <a:r>
              <a:rPr lang="en-US" sz="1200" dirty="0" smtClean="0"/>
              <a:t>    9.345,- DAN KURS BELI = RP. 9.300,-</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187</a:t>
            </a:fld>
            <a:endParaRPr lang="en-US"/>
          </a:p>
        </p:txBody>
      </p:sp>
    </p:spTree>
    <p:extLst>
      <p:ext uri="{BB962C8B-B14F-4D97-AF65-F5344CB8AC3E}">
        <p14:creationId xmlns:p14="http://schemas.microsoft.com/office/powerpoint/2010/main" val="305183003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err="1" smtClean="0"/>
              <a:t>Uji</a:t>
            </a:r>
            <a:r>
              <a:rPr lang="en-US" sz="1200" b="1" dirty="0" smtClean="0"/>
              <a:t> </a:t>
            </a:r>
            <a:r>
              <a:rPr lang="en-US" sz="1200" b="1" dirty="0" err="1" smtClean="0"/>
              <a:t>Kemampuan</a:t>
            </a:r>
            <a:r>
              <a:rPr lang="en-US" sz="1200" dirty="0" smtClean="0"/>
              <a:t/>
            </a:r>
            <a:br>
              <a:rPr lang="en-US" sz="1200" dirty="0" smtClean="0"/>
            </a:br>
            <a:r>
              <a:rPr lang="en-US" sz="1200" dirty="0" err="1" smtClean="0"/>
              <a:t>Buatlah</a:t>
            </a:r>
            <a:r>
              <a:rPr lang="en-US" sz="1200" dirty="0" smtClean="0"/>
              <a:t> </a:t>
            </a:r>
            <a:r>
              <a:rPr lang="en-US" sz="1200" dirty="0" err="1" smtClean="0"/>
              <a:t>Neraca</a:t>
            </a:r>
            <a:r>
              <a:rPr lang="en-US" sz="1200" dirty="0" smtClean="0"/>
              <a:t> </a:t>
            </a:r>
            <a:r>
              <a:rPr lang="en-US" sz="1200" dirty="0" err="1" smtClean="0"/>
              <a:t>Pembayaran</a:t>
            </a:r>
            <a:r>
              <a:rPr lang="en-US" sz="1200" dirty="0" smtClean="0"/>
              <a:t> “ Negara X” </a:t>
            </a:r>
            <a:r>
              <a:rPr lang="en-US" sz="1200" dirty="0" err="1" smtClean="0"/>
              <a:t>dalam</a:t>
            </a:r>
            <a:r>
              <a:rPr lang="en-US" sz="1200" dirty="0" smtClean="0"/>
              <a:t> </a:t>
            </a:r>
            <a:r>
              <a:rPr lang="en-US" sz="1200" dirty="0" err="1" smtClean="0"/>
              <a:t>bentuk</a:t>
            </a:r>
            <a:r>
              <a:rPr lang="en-US" sz="1200" dirty="0" smtClean="0"/>
              <a:t> </a:t>
            </a:r>
            <a:r>
              <a:rPr lang="en-US" sz="1200" dirty="0" err="1" smtClean="0"/>
              <a:t>scontro</a:t>
            </a:r>
            <a:r>
              <a:rPr lang="en-US" sz="1200" dirty="0" smtClean="0"/>
              <a:t> </a:t>
            </a:r>
            <a:r>
              <a:rPr lang="en-US" sz="1200" dirty="0" err="1" smtClean="0"/>
              <a:t>dari</a:t>
            </a:r>
            <a:r>
              <a:rPr lang="en-US" sz="1200" dirty="0" smtClean="0"/>
              <a:t> data-data </a:t>
            </a:r>
            <a:r>
              <a:rPr lang="en-US" sz="1200" dirty="0" err="1" smtClean="0"/>
              <a:t>berikut</a:t>
            </a:r>
            <a:r>
              <a:rPr lang="en-US" sz="1200" dirty="0" smtClean="0"/>
              <a:t> !</a:t>
            </a:r>
            <a:br>
              <a:rPr lang="en-US" sz="1200" dirty="0" smtClean="0"/>
            </a:br>
            <a:r>
              <a:rPr lang="en-US" sz="1200" dirty="0" smtClean="0"/>
              <a:t>-   </a:t>
            </a:r>
            <a:r>
              <a:rPr lang="en-US" sz="1200" dirty="0" err="1" smtClean="0"/>
              <a:t>Ekspor</a:t>
            </a:r>
            <a:r>
              <a:rPr lang="en-US" sz="1200" dirty="0" smtClean="0"/>
              <a:t> </a:t>
            </a:r>
            <a:r>
              <a:rPr lang="en-US" sz="1200" dirty="0" err="1" smtClean="0"/>
              <a:t>barang</a:t>
            </a:r>
            <a:r>
              <a:rPr lang="en-US" sz="1200" dirty="0" smtClean="0"/>
              <a:t> 				42.000,00</a:t>
            </a:r>
            <a:br>
              <a:rPr lang="en-US" sz="1200" dirty="0" smtClean="0"/>
            </a:br>
            <a:r>
              <a:rPr lang="en-US" sz="1200" dirty="0" smtClean="0"/>
              <a:t>-   </a:t>
            </a:r>
            <a:r>
              <a:rPr lang="en-US" sz="1200" dirty="0" err="1" smtClean="0"/>
              <a:t>Impor</a:t>
            </a:r>
            <a:r>
              <a:rPr lang="en-US" sz="1200" dirty="0" smtClean="0"/>
              <a:t> </a:t>
            </a:r>
            <a:r>
              <a:rPr lang="en-US" sz="1200" dirty="0" err="1" smtClean="0"/>
              <a:t>barang</a:t>
            </a:r>
            <a:r>
              <a:rPr lang="en-US" sz="1200" dirty="0" smtClean="0"/>
              <a:t> 				35.000,00</a:t>
            </a:r>
            <a:br>
              <a:rPr lang="en-US" sz="1200" dirty="0" smtClean="0"/>
            </a:br>
            <a:r>
              <a:rPr lang="en-US" sz="1200" dirty="0" smtClean="0"/>
              <a:t>-   </a:t>
            </a:r>
            <a:r>
              <a:rPr lang="en-US" sz="1200" dirty="0" err="1" smtClean="0"/>
              <a:t>Jasa</a:t>
            </a:r>
            <a:r>
              <a:rPr lang="en-US" sz="1200" dirty="0" smtClean="0"/>
              <a:t> yang </a:t>
            </a:r>
            <a:r>
              <a:rPr lang="en-US" sz="1200" dirty="0" err="1" smtClean="0"/>
              <a:t>diterima</a:t>
            </a:r>
            <a:r>
              <a:rPr lang="en-US" sz="1200" dirty="0" smtClean="0"/>
              <a:t>			  7.000,00</a:t>
            </a:r>
            <a:br>
              <a:rPr lang="en-US" sz="1200" dirty="0" smtClean="0"/>
            </a:br>
            <a:r>
              <a:rPr lang="en-US" sz="1200" dirty="0" smtClean="0"/>
              <a:t>-   </a:t>
            </a:r>
            <a:r>
              <a:rPr lang="en-US" sz="1200" dirty="0" err="1" smtClean="0"/>
              <a:t>Kredit</a:t>
            </a:r>
            <a:r>
              <a:rPr lang="en-US" sz="1200" dirty="0" smtClean="0"/>
              <a:t> yang </a:t>
            </a:r>
            <a:r>
              <a:rPr lang="en-US" sz="1200" dirty="0" err="1" smtClean="0"/>
              <a:t>diterima</a:t>
            </a:r>
            <a:r>
              <a:rPr lang="en-US" sz="1200" dirty="0" smtClean="0"/>
              <a:t>			29.400,00</a:t>
            </a:r>
            <a:br>
              <a:rPr lang="en-US" sz="1200" dirty="0" smtClean="0"/>
            </a:br>
            <a:r>
              <a:rPr lang="en-US" sz="1200" dirty="0" smtClean="0"/>
              <a:t>-   </a:t>
            </a:r>
            <a:r>
              <a:rPr lang="en-US" sz="1200" dirty="0" err="1" smtClean="0"/>
              <a:t>Cicilan</a:t>
            </a:r>
            <a:r>
              <a:rPr lang="en-US" sz="1200" dirty="0" smtClean="0"/>
              <a:t> </a:t>
            </a:r>
            <a:r>
              <a:rPr lang="en-US" sz="1200" dirty="0" err="1" smtClean="0"/>
              <a:t>pitang</a:t>
            </a:r>
            <a:r>
              <a:rPr lang="en-US" sz="1200" dirty="0" smtClean="0"/>
              <a:t> yang </a:t>
            </a:r>
            <a:r>
              <a:rPr lang="en-US" sz="1200" dirty="0" err="1" smtClean="0"/>
              <a:t>diterima</a:t>
            </a:r>
            <a:r>
              <a:rPr lang="en-US" sz="1200" dirty="0" smtClean="0"/>
              <a:t>		20.300,00</a:t>
            </a:r>
            <a:br>
              <a:rPr lang="en-US" sz="1200" dirty="0" smtClean="0"/>
            </a:br>
            <a:r>
              <a:rPr lang="en-US" sz="1200" dirty="0" smtClean="0"/>
              <a:t>-   </a:t>
            </a:r>
            <a:r>
              <a:rPr lang="en-US" sz="1200" dirty="0" err="1" smtClean="0"/>
              <a:t>Bunga</a:t>
            </a:r>
            <a:r>
              <a:rPr lang="en-US" sz="1200" dirty="0" smtClean="0"/>
              <a:t> </a:t>
            </a:r>
            <a:r>
              <a:rPr lang="en-US" sz="1200" dirty="0" err="1" smtClean="0"/>
              <a:t>dan</a:t>
            </a:r>
            <a:r>
              <a:rPr lang="en-US" sz="1200" dirty="0" smtClean="0"/>
              <a:t> </a:t>
            </a:r>
            <a:r>
              <a:rPr lang="en-US" sz="1200" dirty="0" err="1" smtClean="0"/>
              <a:t>deviden</a:t>
            </a:r>
            <a:r>
              <a:rPr lang="en-US" sz="1200" dirty="0" smtClean="0"/>
              <a:t> yang </a:t>
            </a:r>
            <a:r>
              <a:rPr lang="en-US" sz="1200" dirty="0" err="1" smtClean="0"/>
              <a:t>diterima</a:t>
            </a:r>
            <a:r>
              <a:rPr lang="en-US" sz="1200" dirty="0" smtClean="0"/>
              <a:t>	  4.200,00</a:t>
            </a:r>
            <a:br>
              <a:rPr lang="en-US" sz="1200" dirty="0" smtClean="0"/>
            </a:br>
            <a:r>
              <a:rPr lang="en-US" sz="1200" dirty="0" smtClean="0"/>
              <a:t>-   </a:t>
            </a:r>
            <a:r>
              <a:rPr lang="en-US" sz="1200" dirty="0" err="1" smtClean="0"/>
              <a:t>Kredit</a:t>
            </a:r>
            <a:r>
              <a:rPr lang="en-US" sz="1200" dirty="0" smtClean="0"/>
              <a:t> yang </a:t>
            </a:r>
            <a:r>
              <a:rPr lang="en-US" sz="1200" dirty="0" err="1" smtClean="0"/>
              <a:t>diberikan</a:t>
            </a:r>
            <a:r>
              <a:rPr lang="en-US" sz="1200" dirty="0" smtClean="0"/>
              <a:t>			18.200,00 </a:t>
            </a:r>
            <a:br>
              <a:rPr lang="en-US" sz="1200" dirty="0" smtClean="0"/>
            </a:br>
            <a:r>
              <a:rPr lang="en-US" sz="1200" dirty="0" smtClean="0"/>
              <a:t>-   </a:t>
            </a:r>
            <a:r>
              <a:rPr lang="en-US" sz="1200" dirty="0" err="1" smtClean="0"/>
              <a:t>Jasa</a:t>
            </a:r>
            <a:r>
              <a:rPr lang="en-US" sz="1200" dirty="0" smtClean="0"/>
              <a:t> yang </a:t>
            </a:r>
            <a:r>
              <a:rPr lang="en-US" sz="1200" dirty="0" err="1" smtClean="0"/>
              <a:t>diberikan</a:t>
            </a:r>
            <a:r>
              <a:rPr lang="en-US" sz="1200" dirty="0" smtClean="0"/>
              <a:t>			  5.600,00</a:t>
            </a:r>
            <a:br>
              <a:rPr lang="en-US" sz="1200" dirty="0" smtClean="0"/>
            </a:br>
            <a:r>
              <a:rPr lang="en-US" sz="1200" dirty="0" smtClean="0"/>
              <a:t>-   </a:t>
            </a:r>
            <a:r>
              <a:rPr lang="en-US" sz="1200" dirty="0" err="1" smtClean="0"/>
              <a:t>Bunga</a:t>
            </a:r>
            <a:r>
              <a:rPr lang="en-US" sz="1200" dirty="0" smtClean="0"/>
              <a:t> </a:t>
            </a:r>
            <a:r>
              <a:rPr lang="en-US" sz="1200" dirty="0" err="1" smtClean="0"/>
              <a:t>dan</a:t>
            </a:r>
            <a:r>
              <a:rPr lang="en-US" sz="1200" dirty="0" smtClean="0"/>
              <a:t> </a:t>
            </a:r>
            <a:r>
              <a:rPr lang="en-US" sz="1200" dirty="0" err="1" smtClean="0"/>
              <a:t>deviden</a:t>
            </a:r>
            <a:r>
              <a:rPr lang="en-US" sz="1200" dirty="0" smtClean="0"/>
              <a:t> yang </a:t>
            </a:r>
            <a:r>
              <a:rPr lang="en-US" sz="1200" dirty="0" err="1" smtClean="0"/>
              <a:t>dibayar</a:t>
            </a:r>
            <a:r>
              <a:rPr lang="en-US" sz="1200" dirty="0" smtClean="0"/>
              <a:t>	  5.600,00</a:t>
            </a:r>
            <a:br>
              <a:rPr lang="en-US" sz="1200" dirty="0" smtClean="0"/>
            </a:br>
            <a:r>
              <a:rPr lang="en-US" sz="1200" dirty="0" smtClean="0"/>
              <a:t>-   </a:t>
            </a:r>
            <a:r>
              <a:rPr lang="en-US" sz="1200" dirty="0" err="1" smtClean="0"/>
              <a:t>Cicilan</a:t>
            </a:r>
            <a:r>
              <a:rPr lang="en-US" sz="1200" dirty="0" smtClean="0"/>
              <a:t> </a:t>
            </a:r>
            <a:r>
              <a:rPr lang="en-US" sz="1200" dirty="0" err="1" smtClean="0"/>
              <a:t>utang</a:t>
            </a:r>
            <a:r>
              <a:rPr lang="en-US" sz="1200" dirty="0" smtClean="0"/>
              <a:t> yang </a:t>
            </a:r>
            <a:r>
              <a:rPr lang="en-US" sz="1200" dirty="0" err="1" smtClean="0"/>
              <a:t>dibayar</a:t>
            </a:r>
            <a:r>
              <a:rPr lang="en-US" sz="1200" dirty="0" smtClean="0"/>
              <a:t>		18.500,00</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189</a:t>
            </a:fld>
            <a:endParaRPr lang="en-US"/>
          </a:p>
        </p:txBody>
      </p:sp>
    </p:spTree>
    <p:extLst>
      <p:ext uri="{BB962C8B-B14F-4D97-AF65-F5344CB8AC3E}">
        <p14:creationId xmlns:p14="http://schemas.microsoft.com/office/powerpoint/2010/main" val="271688363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t>
            </a:r>
            <a:r>
              <a:rPr lang="en-US" sz="1200" dirty="0" err="1" smtClean="0"/>
              <a:t>transaksi</a:t>
            </a:r>
            <a:r>
              <a:rPr lang="en-US" sz="1200" dirty="0" smtClean="0"/>
              <a:t> </a:t>
            </a:r>
            <a:r>
              <a:rPr lang="en-US" sz="1200" dirty="0" err="1" smtClean="0"/>
              <a:t>berjalan</a:t>
            </a:r>
            <a:r>
              <a:rPr lang="en-US" sz="1200" dirty="0" smtClean="0"/>
              <a:t> + </a:t>
            </a:r>
            <a:r>
              <a:rPr lang="en-US" sz="1200" dirty="0" err="1" smtClean="0"/>
              <a:t>transaksi</a:t>
            </a:r>
            <a:r>
              <a:rPr lang="en-US" sz="1200" dirty="0" smtClean="0"/>
              <a:t> modal +  </a:t>
            </a:r>
            <a:r>
              <a:rPr lang="en-US" sz="1200" dirty="0" err="1" smtClean="0"/>
              <a:t>transaksi</a:t>
            </a:r>
            <a:r>
              <a:rPr lang="en-US" sz="1200" dirty="0" smtClean="0"/>
              <a:t> </a:t>
            </a:r>
            <a:r>
              <a:rPr lang="en-US" sz="1200" dirty="0" err="1" smtClean="0"/>
              <a:t>satu</a:t>
            </a:r>
            <a:r>
              <a:rPr lang="en-US" sz="1200" dirty="0" smtClean="0"/>
              <a:t> </a:t>
            </a:r>
            <a:r>
              <a:rPr lang="en-US" sz="1200" dirty="0" err="1" smtClean="0"/>
              <a:t>arah</a:t>
            </a:r>
            <a:r>
              <a:rPr lang="en-US" sz="1200" dirty="0" smtClean="0"/>
              <a:t> = </a:t>
            </a:r>
            <a:br>
              <a:rPr lang="en-US" sz="1200" dirty="0" smtClean="0"/>
            </a:br>
            <a:r>
              <a:rPr lang="en-US" sz="1200" dirty="0" smtClean="0"/>
              <a:t>    </a:t>
            </a:r>
            <a:r>
              <a:rPr lang="en-US" sz="1200" dirty="0" err="1" smtClean="0"/>
              <a:t>transaksi</a:t>
            </a:r>
            <a:r>
              <a:rPr lang="en-US" sz="1200" dirty="0" smtClean="0"/>
              <a:t> total)</a:t>
            </a:r>
            <a:br>
              <a:rPr lang="en-US" sz="1200" dirty="0" smtClean="0"/>
            </a:br>
            <a:r>
              <a:rPr lang="en-US" sz="1200" dirty="0" err="1" smtClean="0"/>
              <a:t>Tansaksi</a:t>
            </a:r>
            <a:r>
              <a:rPr lang="en-US" sz="1200" dirty="0" smtClean="0"/>
              <a:t> </a:t>
            </a:r>
            <a:r>
              <a:rPr lang="en-US" sz="1200" dirty="0" err="1" smtClean="0"/>
              <a:t>Moneter</a:t>
            </a:r>
            <a:r>
              <a:rPr lang="en-US" sz="1200" dirty="0" smtClean="0"/>
              <a:t> (Monetary Transfer):</a:t>
            </a:r>
            <a:br>
              <a:rPr lang="en-US" sz="1200" dirty="0" smtClean="0"/>
            </a:br>
            <a:r>
              <a:rPr lang="en-US" sz="1200" dirty="0" err="1" smtClean="0"/>
              <a:t>Cadangan</a:t>
            </a:r>
            <a:r>
              <a:rPr lang="en-US" sz="1200" dirty="0" smtClean="0"/>
              <a:t> </a:t>
            </a:r>
            <a:r>
              <a:rPr lang="en-US" sz="1200" dirty="0" err="1" smtClean="0"/>
              <a:t>Devisa</a:t>
            </a:r>
            <a:r>
              <a:rPr lang="en-US" sz="1200" dirty="0" smtClean="0"/>
              <a:t>: </a:t>
            </a:r>
            <a:r>
              <a:rPr lang="en-US" sz="1200" dirty="0" err="1" smtClean="0"/>
              <a:t>Emas</a:t>
            </a:r>
            <a:r>
              <a:rPr lang="en-US" sz="1200" dirty="0" smtClean="0"/>
              <a:t> </a:t>
            </a:r>
            <a:r>
              <a:rPr lang="en-US" sz="1200" dirty="0" err="1" smtClean="0"/>
              <a:t>dan</a:t>
            </a:r>
            <a:r>
              <a:rPr lang="en-US" sz="1200" dirty="0" smtClean="0"/>
              <a:t> </a:t>
            </a:r>
            <a:r>
              <a:rPr lang="en-US" sz="1200" dirty="0" err="1" smtClean="0"/>
              <a:t>Valas</a:t>
            </a:r>
            <a:r>
              <a:rPr lang="en-US" sz="1200" dirty="0" smtClean="0"/>
              <a:t>.</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191</a:t>
            </a:fld>
            <a:endParaRPr lang="en-US"/>
          </a:p>
        </p:txBody>
      </p:sp>
    </p:spTree>
    <p:extLst>
      <p:ext uri="{BB962C8B-B14F-4D97-AF65-F5344CB8AC3E}">
        <p14:creationId xmlns:p14="http://schemas.microsoft.com/office/powerpoint/2010/main" val="32358142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Jawaban</a:t>
            </a:r>
            <a:r>
              <a:rPr lang="en-US" b="1" baseline="0" dirty="0" smtClean="0"/>
              <a:t> </a:t>
            </a:r>
            <a:r>
              <a:rPr lang="en-US" b="1" baseline="0" dirty="0" err="1" smtClean="0"/>
              <a:t>dan</a:t>
            </a:r>
            <a:r>
              <a:rPr lang="en-US" b="1" baseline="0" dirty="0" smtClean="0"/>
              <a:t> </a:t>
            </a:r>
            <a:r>
              <a:rPr lang="en-US" b="1" baseline="0" dirty="0" err="1" smtClean="0"/>
              <a:t>pembahasan</a:t>
            </a:r>
            <a:endParaRPr lang="en-US" b="1" baseline="0" dirty="0" smtClean="0"/>
          </a:p>
          <a:p>
            <a:pPr marL="228600" indent="-228600">
              <a:buAutoNum type="arabicPeriod"/>
            </a:pPr>
            <a:r>
              <a:rPr lang="en-US" b="1" baseline="0" dirty="0" err="1" smtClean="0"/>
              <a:t>Jawaban</a:t>
            </a:r>
            <a:r>
              <a:rPr lang="en-US" b="1" baseline="0" dirty="0" smtClean="0"/>
              <a:t> A =&gt;</a:t>
            </a:r>
            <a:r>
              <a:rPr lang="en-US" b="0" baseline="0" dirty="0" smtClean="0"/>
              <a:t> </a:t>
            </a:r>
            <a:r>
              <a:rPr lang="en-US" b="0" baseline="0" dirty="0" err="1" smtClean="0"/>
              <a:t>Neraca</a:t>
            </a:r>
            <a:r>
              <a:rPr lang="en-US" b="0" baseline="0" dirty="0" smtClean="0"/>
              <a:t> </a:t>
            </a:r>
            <a:r>
              <a:rPr lang="en-US" b="0" baseline="0" dirty="0" err="1" smtClean="0"/>
              <a:t>defisit</a:t>
            </a:r>
            <a:r>
              <a:rPr lang="en-US" b="0" baseline="0" dirty="0" smtClean="0"/>
              <a:t> </a:t>
            </a:r>
            <a:r>
              <a:rPr lang="en-US" b="0" baseline="0" dirty="0" err="1" smtClean="0"/>
              <a:t>merupakan</a:t>
            </a:r>
            <a:r>
              <a:rPr lang="en-US" b="0" baseline="0" dirty="0" smtClean="0"/>
              <a:t> </a:t>
            </a:r>
            <a:r>
              <a:rPr lang="en-US" b="0" baseline="0" dirty="0" err="1" smtClean="0"/>
              <a:t>neraca</a:t>
            </a:r>
            <a:r>
              <a:rPr lang="en-US" b="0" baseline="0" dirty="0" smtClean="0"/>
              <a:t> yang </a:t>
            </a:r>
            <a:r>
              <a:rPr lang="en-US" b="0" baseline="0" dirty="0" err="1" smtClean="0"/>
              <a:t>pengeluaranya</a:t>
            </a:r>
            <a:r>
              <a:rPr lang="en-US" b="0" baseline="0" dirty="0" smtClean="0"/>
              <a:t> </a:t>
            </a:r>
            <a:r>
              <a:rPr lang="en-US" b="0" baseline="0" dirty="0" err="1" smtClean="0"/>
              <a:t>lebih</a:t>
            </a:r>
            <a:r>
              <a:rPr lang="en-US" b="0" baseline="0" dirty="0" smtClean="0"/>
              <a:t> </a:t>
            </a:r>
            <a:r>
              <a:rPr lang="en-US" b="0" baseline="0" dirty="0" err="1" smtClean="0"/>
              <a:t>besar</a:t>
            </a:r>
            <a:r>
              <a:rPr lang="en-US" b="0" baseline="0" dirty="0" smtClean="0"/>
              <a:t> </a:t>
            </a:r>
            <a:r>
              <a:rPr lang="en-US" b="0" baseline="0" dirty="0" err="1" smtClean="0"/>
              <a:t>dari</a:t>
            </a:r>
            <a:r>
              <a:rPr lang="en-US" b="0" baseline="0" dirty="0" smtClean="0"/>
              <a:t> </a:t>
            </a:r>
            <a:r>
              <a:rPr lang="en-US" b="0" baseline="0" dirty="0" err="1" smtClean="0"/>
              <a:t>pendapatan</a:t>
            </a:r>
            <a:r>
              <a:rPr lang="en-US" b="0" baseline="0" dirty="0" smtClean="0"/>
              <a:t> </a:t>
            </a:r>
            <a:r>
              <a:rPr lang="en-US" b="0" baseline="0" dirty="0" err="1" smtClean="0"/>
              <a:t>atau</a:t>
            </a:r>
            <a:r>
              <a:rPr lang="en-US" b="0" baseline="0" dirty="0" smtClean="0"/>
              <a:t> </a:t>
            </a:r>
            <a:r>
              <a:rPr lang="en-US" b="0" baseline="0" dirty="0" err="1" smtClean="0"/>
              <a:t>ekspornya</a:t>
            </a:r>
            <a:r>
              <a:rPr lang="en-US" b="0" baseline="0" dirty="0" smtClean="0"/>
              <a:t> </a:t>
            </a:r>
            <a:r>
              <a:rPr lang="en-US" b="0" baseline="0" dirty="0" err="1" smtClean="0"/>
              <a:t>lebih</a:t>
            </a:r>
            <a:r>
              <a:rPr lang="en-US" b="0" baseline="0" dirty="0" smtClean="0"/>
              <a:t> </a:t>
            </a:r>
            <a:r>
              <a:rPr lang="en-US" b="0" baseline="0" dirty="0" err="1" smtClean="0"/>
              <a:t>kecil</a:t>
            </a:r>
            <a:r>
              <a:rPr lang="en-US" b="0" baseline="0" dirty="0" smtClean="0"/>
              <a:t> </a:t>
            </a:r>
            <a:r>
              <a:rPr lang="en-US" b="0" baseline="0" dirty="0" err="1" smtClean="0"/>
              <a:t>daripada</a:t>
            </a:r>
            <a:r>
              <a:rPr lang="en-US" b="0" baseline="0" dirty="0" smtClean="0"/>
              <a:t> </a:t>
            </a:r>
            <a:r>
              <a:rPr lang="en-US" b="0" baseline="0" dirty="0" err="1" smtClean="0"/>
              <a:t>impornya</a:t>
            </a:r>
            <a:r>
              <a:rPr lang="en-US" b="0" baseline="0" dirty="0" smtClean="0"/>
              <a:t>, </a:t>
            </a:r>
            <a:r>
              <a:rPr lang="en-US" b="0" baseline="0" dirty="0" err="1" smtClean="0"/>
              <a:t>karena</a:t>
            </a:r>
            <a:r>
              <a:rPr lang="en-US" b="0" baseline="0" dirty="0" smtClean="0"/>
              <a:t> </a:t>
            </a:r>
            <a:r>
              <a:rPr lang="en-US" b="0" baseline="0" dirty="0" err="1" smtClean="0"/>
              <a:t>ekspornya</a:t>
            </a:r>
            <a:r>
              <a:rPr lang="en-US" b="0" baseline="0" dirty="0" smtClean="0"/>
              <a:t> </a:t>
            </a:r>
            <a:r>
              <a:rPr lang="en-US" b="0" baseline="0" dirty="0" err="1" smtClean="0"/>
              <a:t>lebih</a:t>
            </a:r>
            <a:r>
              <a:rPr lang="en-US" b="0" baseline="0" dirty="0" smtClean="0"/>
              <a:t> </a:t>
            </a:r>
            <a:r>
              <a:rPr lang="en-US" b="0" baseline="0" dirty="0" err="1" smtClean="0"/>
              <a:t>kecil</a:t>
            </a:r>
            <a:r>
              <a:rPr lang="en-US" b="0" baseline="0" dirty="0" smtClean="0"/>
              <a:t> </a:t>
            </a:r>
            <a:r>
              <a:rPr lang="en-US" b="0" baseline="0" dirty="0" err="1" smtClean="0"/>
              <a:t>maka</a:t>
            </a:r>
            <a:r>
              <a:rPr lang="en-US" b="0" baseline="0" dirty="0" smtClean="0"/>
              <a:t> </a:t>
            </a:r>
            <a:r>
              <a:rPr lang="en-US" b="0" baseline="0" dirty="0" err="1" smtClean="0"/>
              <a:t>untuk</a:t>
            </a:r>
            <a:r>
              <a:rPr lang="en-US" b="0" baseline="0" dirty="0" smtClean="0"/>
              <a:t> </a:t>
            </a:r>
            <a:r>
              <a:rPr lang="en-US" b="0" baseline="0" dirty="0" err="1" smtClean="0"/>
              <a:t>mengimbangi</a:t>
            </a:r>
            <a:r>
              <a:rPr lang="en-US" b="0" baseline="0" dirty="0" smtClean="0"/>
              <a:t> </a:t>
            </a:r>
            <a:r>
              <a:rPr lang="en-US" b="0" baseline="0" dirty="0" err="1" smtClean="0"/>
              <a:t>impornya</a:t>
            </a:r>
            <a:r>
              <a:rPr lang="en-US" b="0" baseline="0" dirty="0" smtClean="0"/>
              <a:t> </a:t>
            </a:r>
            <a:r>
              <a:rPr lang="en-US" b="0" baseline="0" dirty="0" err="1" smtClean="0"/>
              <a:t>terpaksa</a:t>
            </a:r>
            <a:r>
              <a:rPr lang="en-US" b="0" baseline="0" dirty="0" smtClean="0"/>
              <a:t> </a:t>
            </a:r>
            <a:r>
              <a:rPr lang="en-US" b="0" baseline="0" dirty="0" err="1" smtClean="0"/>
              <a:t>melepas</a:t>
            </a:r>
            <a:r>
              <a:rPr lang="en-US" b="0" baseline="0" dirty="0" smtClean="0"/>
              <a:t> </a:t>
            </a:r>
            <a:r>
              <a:rPr lang="en-US" b="0" baseline="0" dirty="0" err="1" smtClean="0"/>
              <a:t>cadangan</a:t>
            </a:r>
            <a:r>
              <a:rPr lang="en-US" b="0" baseline="0" dirty="0" smtClean="0"/>
              <a:t> </a:t>
            </a:r>
            <a:r>
              <a:rPr lang="en-US" b="0" baseline="0" dirty="0" err="1" smtClean="0"/>
              <a:t>devisanya</a:t>
            </a:r>
            <a:r>
              <a:rPr lang="en-US" b="0" baseline="0" dirty="0" smtClean="0"/>
              <a:t> </a:t>
            </a:r>
            <a:r>
              <a:rPr lang="en-US" b="0" baseline="0" dirty="0" err="1" smtClean="0"/>
              <a:t>ke</a:t>
            </a:r>
            <a:r>
              <a:rPr lang="en-US" b="0" baseline="0" dirty="0" smtClean="0"/>
              <a:t> </a:t>
            </a:r>
            <a:r>
              <a:rPr lang="en-US" b="0" baseline="0" dirty="0" err="1" smtClean="0"/>
              <a:t>luar</a:t>
            </a:r>
            <a:r>
              <a:rPr lang="en-US" b="0" baseline="0" dirty="0" smtClean="0"/>
              <a:t> </a:t>
            </a:r>
            <a:r>
              <a:rPr lang="en-US" b="0" baseline="0" dirty="0" err="1" smtClean="0"/>
              <a:t>negeri</a:t>
            </a:r>
            <a:endParaRPr lang="en-US" b="1" baseline="0" dirty="0" smtClean="0"/>
          </a:p>
          <a:p>
            <a:pPr marL="228600" indent="-228600">
              <a:buAutoNum type="arabicPeriod"/>
            </a:pPr>
            <a:r>
              <a:rPr lang="en-US" b="1" baseline="0" dirty="0" err="1" smtClean="0"/>
              <a:t>Jawaban</a:t>
            </a:r>
            <a:r>
              <a:rPr lang="en-US" b="1" baseline="0" dirty="0" smtClean="0"/>
              <a:t> D =&gt;</a:t>
            </a:r>
            <a:r>
              <a:rPr lang="en-US" b="0" baseline="0" dirty="0" smtClean="0"/>
              <a:t> Current Account </a:t>
            </a:r>
            <a:r>
              <a:rPr lang="en-US" b="0" baseline="0" dirty="0" err="1" smtClean="0"/>
              <a:t>atau</a:t>
            </a:r>
            <a:r>
              <a:rPr lang="en-US" b="0" baseline="0" dirty="0" smtClean="0"/>
              <a:t> </a:t>
            </a:r>
            <a:r>
              <a:rPr lang="en-US" b="0" baseline="0" dirty="0" err="1" smtClean="0"/>
              <a:t>Neraca</a:t>
            </a:r>
            <a:r>
              <a:rPr lang="en-US" b="0" baseline="0" dirty="0" smtClean="0"/>
              <a:t> </a:t>
            </a:r>
            <a:r>
              <a:rPr lang="en-US" b="0" baseline="0" dirty="0" err="1" smtClean="0"/>
              <a:t>berjalan</a:t>
            </a:r>
            <a:r>
              <a:rPr lang="en-US" b="0" baseline="0" dirty="0" smtClean="0"/>
              <a:t> </a:t>
            </a:r>
            <a:r>
              <a:rPr lang="en-US" b="0" baseline="0" dirty="0" err="1" smtClean="0"/>
              <a:t>terdiri</a:t>
            </a:r>
            <a:r>
              <a:rPr lang="en-US" b="0" baseline="0" dirty="0" smtClean="0"/>
              <a:t> </a:t>
            </a:r>
            <a:r>
              <a:rPr lang="en-US" b="0" baseline="0" dirty="0" err="1" smtClean="0"/>
              <a:t>dari</a:t>
            </a:r>
            <a:r>
              <a:rPr lang="en-US" b="0" baseline="0" dirty="0" smtClean="0"/>
              <a:t> </a:t>
            </a:r>
            <a:r>
              <a:rPr lang="en-US" b="0" baseline="0" dirty="0" err="1" smtClean="0"/>
              <a:t>neraca</a:t>
            </a:r>
            <a:r>
              <a:rPr lang="en-US" b="0" baseline="0" dirty="0" smtClean="0"/>
              <a:t> </a:t>
            </a:r>
            <a:r>
              <a:rPr lang="en-US" b="0" baseline="0" dirty="0" err="1" smtClean="0"/>
              <a:t>transaksi</a:t>
            </a:r>
            <a:r>
              <a:rPr lang="en-US" b="0" baseline="0" dirty="0" smtClean="0"/>
              <a:t> </a:t>
            </a:r>
            <a:r>
              <a:rPr lang="en-US" b="0" baseline="0" dirty="0" err="1" smtClean="0"/>
              <a:t>barang</a:t>
            </a:r>
            <a:r>
              <a:rPr lang="en-US" b="0" baseline="0" dirty="0" smtClean="0"/>
              <a:t> </a:t>
            </a:r>
            <a:r>
              <a:rPr lang="en-US" b="0" baseline="0" dirty="0" err="1" smtClean="0"/>
              <a:t>dan</a:t>
            </a:r>
            <a:r>
              <a:rPr lang="en-US" b="0" baseline="0" dirty="0" smtClean="0"/>
              <a:t> </a:t>
            </a:r>
            <a:r>
              <a:rPr lang="en-US" b="0" baseline="0" dirty="0" err="1" smtClean="0"/>
              <a:t>jasa</a:t>
            </a:r>
            <a:r>
              <a:rPr lang="en-US" b="0" baseline="0" dirty="0" smtClean="0"/>
              <a:t> </a:t>
            </a:r>
            <a:r>
              <a:rPr lang="en-US" b="0" baseline="0" dirty="0" err="1" smtClean="0"/>
              <a:t>sedangkan</a:t>
            </a:r>
            <a:r>
              <a:rPr lang="en-US" b="0" baseline="0" dirty="0" smtClean="0"/>
              <a:t> </a:t>
            </a:r>
            <a:r>
              <a:rPr lang="en-US" b="0" baseline="0" dirty="0" err="1" smtClean="0"/>
              <a:t>lainya</a:t>
            </a:r>
            <a:r>
              <a:rPr lang="en-US" b="0" baseline="0" dirty="0" smtClean="0"/>
              <a:t> </a:t>
            </a:r>
            <a:r>
              <a:rPr lang="en-US" b="0" baseline="0" dirty="0" err="1" smtClean="0"/>
              <a:t>termasuk</a:t>
            </a:r>
            <a:r>
              <a:rPr lang="en-US" b="0" baseline="0" dirty="0" smtClean="0"/>
              <a:t> </a:t>
            </a:r>
            <a:r>
              <a:rPr lang="en-US" b="0" baseline="0" dirty="0" err="1" smtClean="0"/>
              <a:t>neraca</a:t>
            </a:r>
            <a:r>
              <a:rPr lang="en-US" b="0" baseline="0" dirty="0" smtClean="0"/>
              <a:t> modal (capital Account) </a:t>
            </a:r>
            <a:endParaRPr lang="en-US" b="1"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198</a:t>
            </a:fld>
            <a:endParaRPr lang="en-US"/>
          </a:p>
        </p:txBody>
      </p:sp>
    </p:spTree>
    <p:extLst>
      <p:ext uri="{BB962C8B-B14F-4D97-AF65-F5344CB8AC3E}">
        <p14:creationId xmlns:p14="http://schemas.microsoft.com/office/powerpoint/2010/main" val="327708490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Relevan</a:t>
            </a:r>
            <a:r>
              <a:rPr lang="en-US" dirty="0" smtClean="0"/>
              <a:t> yang </a:t>
            </a:r>
            <a:r>
              <a:rPr lang="en-US" dirty="0" err="1" smtClean="0"/>
              <a:t>dimaksud</a:t>
            </a:r>
            <a:r>
              <a:rPr lang="en-US" dirty="0" smtClean="0"/>
              <a:t> </a:t>
            </a:r>
            <a:r>
              <a:rPr lang="en-US" dirty="0" err="1" smtClean="0"/>
              <a:t>suatu</a:t>
            </a:r>
            <a:r>
              <a:rPr lang="en-US" dirty="0" smtClean="0"/>
              <a:t> </a:t>
            </a:r>
            <a:r>
              <a:rPr lang="en-US" dirty="0" err="1" smtClean="0"/>
              <a:t>informasi</a:t>
            </a:r>
            <a:r>
              <a:rPr lang="en-US" dirty="0" smtClean="0"/>
              <a:t> </a:t>
            </a:r>
            <a:r>
              <a:rPr lang="en-US" dirty="0" err="1" smtClean="0"/>
              <a:t>harus</a:t>
            </a:r>
            <a:r>
              <a:rPr lang="en-US" dirty="0" smtClean="0"/>
              <a:t> </a:t>
            </a:r>
            <a:r>
              <a:rPr lang="en-US" dirty="0" err="1" smtClean="0"/>
              <a:t>dapat</a:t>
            </a:r>
            <a:r>
              <a:rPr lang="en-US" dirty="0" smtClean="0"/>
              <a:t> </a:t>
            </a:r>
            <a:r>
              <a:rPr lang="en-US" dirty="0" err="1" smtClean="0"/>
              <a:t>dihubungkan</a:t>
            </a:r>
            <a:r>
              <a:rPr lang="en-US" dirty="0" smtClean="0"/>
              <a:t> </a:t>
            </a:r>
            <a:r>
              <a:rPr lang="en-US" dirty="0" err="1" smtClean="0"/>
              <a:t>dengan</a:t>
            </a:r>
            <a:r>
              <a:rPr lang="en-US" dirty="0" smtClean="0"/>
              <a:t> </a:t>
            </a:r>
            <a:r>
              <a:rPr lang="en-US" dirty="0" err="1" smtClean="0"/>
              <a:t>tujuan</a:t>
            </a:r>
            <a:r>
              <a:rPr lang="en-US" dirty="0" smtClean="0"/>
              <a:t> </a:t>
            </a:r>
            <a:r>
              <a:rPr lang="en-US" dirty="0" err="1" smtClean="0"/>
              <a:t>penggunaanya</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200</a:t>
            </a:fld>
            <a:endParaRPr lang="en-US"/>
          </a:p>
        </p:txBody>
      </p:sp>
    </p:spTree>
    <p:extLst>
      <p:ext uri="{BB962C8B-B14F-4D97-AF65-F5344CB8AC3E}">
        <p14:creationId xmlns:p14="http://schemas.microsoft.com/office/powerpoint/2010/main" val="78229340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202</a:t>
            </a:fld>
            <a:endParaRPr lang="en-US"/>
          </a:p>
        </p:txBody>
      </p:sp>
    </p:spTree>
    <p:extLst>
      <p:ext uri="{BB962C8B-B14F-4D97-AF65-F5344CB8AC3E}">
        <p14:creationId xmlns:p14="http://schemas.microsoft.com/office/powerpoint/2010/main" val="294969638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Piutang</a:t>
            </a:r>
            <a:r>
              <a:rPr lang="en-US" b="1" dirty="0" smtClean="0"/>
              <a:t> </a:t>
            </a:r>
            <a:r>
              <a:rPr lang="en-US" dirty="0" smtClean="0"/>
              <a:t>= </a:t>
            </a:r>
            <a:r>
              <a:rPr lang="en-US" dirty="0" err="1" smtClean="0"/>
              <a:t>kebalikanya</a:t>
            </a:r>
            <a:r>
              <a:rPr lang="en-US" dirty="0" smtClean="0"/>
              <a:t> </a:t>
            </a:r>
            <a:r>
              <a:rPr lang="en-US" dirty="0" err="1" smtClean="0"/>
              <a:t>dari</a:t>
            </a:r>
            <a:r>
              <a:rPr lang="en-US" dirty="0" smtClean="0"/>
              <a:t> </a:t>
            </a:r>
            <a:r>
              <a:rPr lang="en-US" dirty="0" err="1" smtClean="0"/>
              <a:t>berhutang</a:t>
            </a:r>
            <a:r>
              <a:rPr lang="en-US" dirty="0" smtClean="0"/>
              <a:t> </a:t>
            </a:r>
            <a:r>
              <a:rPr lang="en-US" dirty="0" err="1" smtClean="0"/>
              <a:t>atau</a:t>
            </a:r>
            <a:r>
              <a:rPr lang="en-US" dirty="0" smtClean="0"/>
              <a:t> </a:t>
            </a:r>
            <a:r>
              <a:rPr lang="en-US" dirty="0" err="1" smtClean="0"/>
              <a:t>memiliki</a:t>
            </a:r>
            <a:r>
              <a:rPr lang="en-US" dirty="0" smtClean="0"/>
              <a:t> </a:t>
            </a:r>
            <a:r>
              <a:rPr lang="en-US" dirty="0" err="1" smtClean="0"/>
              <a:t>uang</a:t>
            </a:r>
            <a:r>
              <a:rPr lang="en-US" dirty="0" smtClean="0"/>
              <a:t> yang </a:t>
            </a:r>
            <a:r>
              <a:rPr lang="en-US" dirty="0" err="1" smtClean="0"/>
              <a:t>terhutang</a:t>
            </a:r>
            <a:r>
              <a:rPr lang="en-US" dirty="0" smtClean="0"/>
              <a:t> </a:t>
            </a:r>
            <a:r>
              <a:rPr lang="en-US" dirty="0" err="1" smtClean="0"/>
              <a:t>di</a:t>
            </a:r>
            <a:r>
              <a:rPr lang="en-US" dirty="0" smtClean="0"/>
              <a:t> </a:t>
            </a:r>
            <a:r>
              <a:rPr lang="en-US" dirty="0" err="1" smtClean="0"/>
              <a:t>pihak</a:t>
            </a:r>
            <a:r>
              <a:rPr lang="en-US" dirty="0" smtClean="0"/>
              <a:t> lain </a:t>
            </a:r>
            <a:r>
              <a:rPr lang="en-US" dirty="0" err="1" smtClean="0"/>
              <a:t>dokumenya</a:t>
            </a:r>
            <a:r>
              <a:rPr lang="en-US" dirty="0" smtClean="0"/>
              <a:t>:</a:t>
            </a:r>
            <a:r>
              <a:rPr lang="en-US" baseline="0" dirty="0" smtClean="0"/>
              <a:t> Wesel </a:t>
            </a:r>
            <a:r>
              <a:rPr lang="en-US" baseline="0" dirty="0" err="1" smtClean="0"/>
              <a:t>tagih</a:t>
            </a:r>
            <a:r>
              <a:rPr lang="en-US" baseline="0" dirty="0" smtClean="0"/>
              <a:t> (Notes Receivable)</a:t>
            </a:r>
            <a:endParaRPr lang="en-US" dirty="0" smtClean="0"/>
          </a:p>
          <a:p>
            <a:r>
              <a:rPr lang="en-US" b="1" dirty="0" err="1" smtClean="0"/>
              <a:t>Perlengkapan</a:t>
            </a:r>
            <a:r>
              <a:rPr lang="en-US" b="1" dirty="0" smtClean="0"/>
              <a:t> </a:t>
            </a:r>
            <a:r>
              <a:rPr lang="en-US" b="1" dirty="0" err="1" smtClean="0"/>
              <a:t>beda</a:t>
            </a:r>
            <a:r>
              <a:rPr lang="en-US" b="1" dirty="0" smtClean="0"/>
              <a:t> </a:t>
            </a:r>
            <a:r>
              <a:rPr lang="en-US" b="1" dirty="0" err="1" smtClean="0"/>
              <a:t>dengan</a:t>
            </a:r>
            <a:r>
              <a:rPr lang="en-US" b="1" dirty="0" smtClean="0"/>
              <a:t> </a:t>
            </a:r>
            <a:r>
              <a:rPr lang="en-US" b="1" dirty="0" err="1" smtClean="0"/>
              <a:t>peralatan</a:t>
            </a:r>
            <a:r>
              <a:rPr lang="en-US" dirty="0" smtClean="0"/>
              <a:t>: </a:t>
            </a:r>
            <a:r>
              <a:rPr lang="en-US" dirty="0" err="1" smtClean="0"/>
              <a:t>perlengkapan</a:t>
            </a:r>
            <a:r>
              <a:rPr lang="en-US" dirty="0" smtClean="0"/>
              <a:t> </a:t>
            </a:r>
            <a:r>
              <a:rPr lang="en-US" dirty="0" err="1" smtClean="0"/>
              <a:t>masa</a:t>
            </a:r>
            <a:r>
              <a:rPr lang="en-US" dirty="0" smtClean="0"/>
              <a:t> </a:t>
            </a:r>
            <a:r>
              <a:rPr lang="en-US" dirty="0" err="1" smtClean="0"/>
              <a:t>pakainya</a:t>
            </a:r>
            <a:r>
              <a:rPr lang="en-US" dirty="0" smtClean="0"/>
              <a:t> </a:t>
            </a:r>
            <a:r>
              <a:rPr lang="en-US" dirty="0" err="1" smtClean="0"/>
              <a:t>tidak</a:t>
            </a:r>
            <a:r>
              <a:rPr lang="en-US" dirty="0" smtClean="0"/>
              <a:t> </a:t>
            </a:r>
            <a:r>
              <a:rPr lang="en-US" dirty="0" err="1" smtClean="0"/>
              <a:t>sampai</a:t>
            </a:r>
            <a:r>
              <a:rPr lang="en-US" dirty="0" smtClean="0"/>
              <a:t> </a:t>
            </a:r>
            <a:r>
              <a:rPr lang="en-US" dirty="0" err="1" smtClean="0"/>
              <a:t>setahun</a:t>
            </a:r>
            <a:r>
              <a:rPr lang="en-US" dirty="0" smtClean="0"/>
              <a:t> </a:t>
            </a:r>
            <a:r>
              <a:rPr lang="en-US" dirty="0" err="1" smtClean="0"/>
              <a:t>dan</a:t>
            </a:r>
            <a:r>
              <a:rPr lang="en-US" dirty="0" smtClean="0"/>
              <a:t> </a:t>
            </a:r>
            <a:r>
              <a:rPr lang="en-US" dirty="0" err="1" smtClean="0"/>
              <a:t>berupa</a:t>
            </a:r>
            <a:r>
              <a:rPr lang="en-US" dirty="0" smtClean="0"/>
              <a:t> </a:t>
            </a:r>
            <a:r>
              <a:rPr lang="en-US" dirty="0" err="1" smtClean="0"/>
              <a:t>barang</a:t>
            </a:r>
            <a:r>
              <a:rPr lang="en-US" baseline="0" dirty="0" smtClean="0"/>
              <a:t> </a:t>
            </a:r>
            <a:r>
              <a:rPr lang="en-US" baseline="0" dirty="0" err="1" smtClean="0"/>
              <a:t>sekali</a:t>
            </a:r>
            <a:r>
              <a:rPr lang="en-US" baseline="0" dirty="0" smtClean="0"/>
              <a:t> </a:t>
            </a:r>
            <a:r>
              <a:rPr lang="en-US" baseline="0" dirty="0" err="1" smtClean="0"/>
              <a:t>pakai</a:t>
            </a:r>
            <a:r>
              <a:rPr lang="en-US" baseline="0" dirty="0" smtClean="0"/>
              <a:t>, </a:t>
            </a:r>
            <a:r>
              <a:rPr lang="en-US" baseline="0" dirty="0" err="1" smtClean="0"/>
              <a:t>kalau</a:t>
            </a:r>
            <a:r>
              <a:rPr lang="en-US" baseline="0" dirty="0" smtClean="0"/>
              <a:t> </a:t>
            </a:r>
            <a:r>
              <a:rPr lang="en-US" baseline="0" dirty="0" err="1" smtClean="0"/>
              <a:t>peralatan</a:t>
            </a:r>
            <a:r>
              <a:rPr lang="en-US" baseline="0" dirty="0" smtClean="0"/>
              <a:t>: </a:t>
            </a:r>
            <a:r>
              <a:rPr lang="en-US" baseline="0" dirty="0" err="1" smtClean="0"/>
              <a:t>masa</a:t>
            </a:r>
            <a:r>
              <a:rPr lang="en-US" baseline="0" dirty="0" smtClean="0"/>
              <a:t> </a:t>
            </a:r>
            <a:r>
              <a:rPr lang="en-US" baseline="0" dirty="0" err="1" smtClean="0"/>
              <a:t>pakainya</a:t>
            </a:r>
            <a:r>
              <a:rPr lang="en-US" baseline="0" dirty="0" smtClean="0"/>
              <a:t> </a:t>
            </a:r>
            <a:r>
              <a:rPr lang="en-US" baseline="0" dirty="0" err="1" smtClean="0"/>
              <a:t>bisa</a:t>
            </a:r>
            <a:r>
              <a:rPr lang="en-US" baseline="0" dirty="0" smtClean="0"/>
              <a:t> </a:t>
            </a:r>
            <a:r>
              <a:rPr lang="en-US" baseline="0" dirty="0" err="1" smtClean="0"/>
              <a:t>sampai</a:t>
            </a:r>
            <a:r>
              <a:rPr lang="en-US" baseline="0" dirty="0" smtClean="0"/>
              <a:t> </a:t>
            </a:r>
            <a:r>
              <a:rPr lang="en-US" baseline="0" dirty="0" err="1" smtClean="0"/>
              <a:t>setahun</a:t>
            </a:r>
            <a:endParaRPr lang="en-US" baseline="0" dirty="0" smtClean="0"/>
          </a:p>
          <a:p>
            <a:r>
              <a:rPr lang="en-US" b="1" baseline="0" dirty="0" err="1" smtClean="0"/>
              <a:t>Hutang</a:t>
            </a:r>
            <a:r>
              <a:rPr lang="en-US" b="1" baseline="0" dirty="0" smtClean="0"/>
              <a:t> </a:t>
            </a:r>
            <a:r>
              <a:rPr lang="en-US" b="1" baseline="0" dirty="0" err="1" smtClean="0"/>
              <a:t>hipotik</a:t>
            </a:r>
            <a:r>
              <a:rPr lang="en-US" baseline="0" dirty="0" smtClean="0"/>
              <a:t>: </a:t>
            </a:r>
            <a:r>
              <a:rPr lang="en-US" baseline="0" dirty="0" err="1" smtClean="0"/>
              <a:t>pinjaman</a:t>
            </a:r>
            <a:r>
              <a:rPr lang="en-US" baseline="0" dirty="0" smtClean="0"/>
              <a:t> </a:t>
            </a:r>
            <a:r>
              <a:rPr lang="en-US" baseline="0" dirty="0" err="1" smtClean="0"/>
              <a:t>jangka</a:t>
            </a:r>
            <a:r>
              <a:rPr lang="en-US" baseline="0" dirty="0" smtClean="0"/>
              <a:t> </a:t>
            </a:r>
            <a:r>
              <a:rPr lang="en-US" baseline="0" dirty="0" err="1" smtClean="0"/>
              <a:t>panjang</a:t>
            </a:r>
            <a:r>
              <a:rPr lang="en-US" baseline="0" dirty="0" smtClean="0"/>
              <a:t> </a:t>
            </a:r>
            <a:r>
              <a:rPr lang="en-US" baseline="0" dirty="0" err="1" smtClean="0"/>
              <a:t>lebih</a:t>
            </a:r>
            <a:r>
              <a:rPr lang="en-US" baseline="0" dirty="0" smtClean="0"/>
              <a:t> </a:t>
            </a:r>
            <a:r>
              <a:rPr lang="en-US" baseline="0" dirty="0" err="1" smtClean="0"/>
              <a:t>dari</a:t>
            </a:r>
            <a:r>
              <a:rPr lang="en-US" baseline="0" dirty="0" smtClean="0"/>
              <a:t> </a:t>
            </a:r>
            <a:r>
              <a:rPr lang="en-US" baseline="0" dirty="0" err="1" smtClean="0"/>
              <a:t>setahun</a:t>
            </a:r>
            <a:r>
              <a:rPr lang="en-US" baseline="0" dirty="0" smtClean="0"/>
              <a:t> </a:t>
            </a:r>
            <a:r>
              <a:rPr lang="en-US" baseline="0" dirty="0" err="1" smtClean="0"/>
              <a:t>dengan</a:t>
            </a:r>
            <a:r>
              <a:rPr lang="en-US" baseline="0" dirty="0" smtClean="0"/>
              <a:t> </a:t>
            </a:r>
            <a:r>
              <a:rPr lang="en-US" baseline="0" dirty="0" err="1" smtClean="0"/>
              <a:t>jaminan</a:t>
            </a:r>
            <a:r>
              <a:rPr lang="en-US" baseline="0" dirty="0" smtClean="0"/>
              <a:t> </a:t>
            </a:r>
            <a:r>
              <a:rPr lang="en-US" baseline="0" dirty="0" err="1" smtClean="0"/>
              <a:t>harta</a:t>
            </a:r>
            <a:r>
              <a:rPr lang="en-US" baseline="0" dirty="0" smtClean="0"/>
              <a:t> </a:t>
            </a:r>
            <a:r>
              <a:rPr lang="en-US" baseline="0" dirty="0" err="1" smtClean="0"/>
              <a:t>tetap</a:t>
            </a:r>
            <a:endParaRPr lang="en-US" baseline="0" dirty="0" smtClean="0"/>
          </a:p>
          <a:p>
            <a:r>
              <a:rPr lang="en-US" baseline="0" dirty="0" err="1" smtClean="0"/>
              <a:t>Sebenarnya</a:t>
            </a:r>
            <a:r>
              <a:rPr lang="en-US" baseline="0" dirty="0" smtClean="0"/>
              <a:t> </a:t>
            </a:r>
            <a:r>
              <a:rPr lang="en-US" baseline="0" dirty="0" err="1" smtClean="0"/>
              <a:t>ada</a:t>
            </a:r>
            <a:r>
              <a:rPr lang="en-US" baseline="0" dirty="0" smtClean="0"/>
              <a:t> </a:t>
            </a:r>
            <a:r>
              <a:rPr lang="en-US" baseline="0" dirty="0" err="1" smtClean="0"/>
              <a:t>harta</a:t>
            </a:r>
            <a:r>
              <a:rPr lang="en-US" baseline="0" dirty="0" smtClean="0"/>
              <a:t> </a:t>
            </a:r>
            <a:r>
              <a:rPr lang="en-US" baseline="0" dirty="0" err="1" smtClean="0"/>
              <a:t>lainya</a:t>
            </a:r>
            <a:r>
              <a:rPr lang="en-US" baseline="0" dirty="0" smtClean="0"/>
              <a:t> </a:t>
            </a:r>
            <a:r>
              <a:rPr lang="en-US" baseline="0" dirty="0" err="1" smtClean="0"/>
              <a:t>lagi</a:t>
            </a:r>
            <a:r>
              <a:rPr lang="en-US" baseline="0" dirty="0" smtClean="0"/>
              <a:t>:</a:t>
            </a:r>
          </a:p>
          <a:p>
            <a:r>
              <a:rPr lang="en-US" baseline="0" dirty="0" err="1" smtClean="0"/>
              <a:t>Harta</a:t>
            </a:r>
            <a:r>
              <a:rPr lang="en-US" baseline="0" dirty="0" smtClean="0"/>
              <a:t> </a:t>
            </a:r>
            <a:r>
              <a:rPr lang="en-US" baseline="0" dirty="0" err="1" smtClean="0"/>
              <a:t>tidak</a:t>
            </a:r>
            <a:r>
              <a:rPr lang="en-US" baseline="0" dirty="0" smtClean="0"/>
              <a:t> </a:t>
            </a:r>
            <a:r>
              <a:rPr lang="en-US" baseline="0" dirty="0" err="1" smtClean="0"/>
              <a:t>berwujud</a:t>
            </a:r>
            <a:r>
              <a:rPr lang="en-US" baseline="0" dirty="0" smtClean="0"/>
              <a:t> (intangible Assets)</a:t>
            </a:r>
          </a:p>
          <a:p>
            <a:r>
              <a:rPr lang="en-US" baseline="0" dirty="0" err="1" smtClean="0"/>
              <a:t>Hak</a:t>
            </a:r>
            <a:r>
              <a:rPr lang="en-US" baseline="0" dirty="0" smtClean="0"/>
              <a:t> Paten</a:t>
            </a:r>
          </a:p>
          <a:p>
            <a:r>
              <a:rPr lang="en-US" baseline="0" dirty="0" err="1" smtClean="0"/>
              <a:t>Hak</a:t>
            </a:r>
            <a:r>
              <a:rPr lang="en-US" baseline="0" dirty="0" smtClean="0"/>
              <a:t> </a:t>
            </a:r>
            <a:r>
              <a:rPr lang="en-US" baseline="0" dirty="0" err="1" smtClean="0"/>
              <a:t>cipta</a:t>
            </a:r>
            <a:endParaRPr lang="en-US" baseline="0" dirty="0" smtClean="0"/>
          </a:p>
          <a:p>
            <a:r>
              <a:rPr lang="en-US" baseline="0" dirty="0" err="1" smtClean="0"/>
              <a:t>Merk</a:t>
            </a:r>
            <a:r>
              <a:rPr lang="en-US" baseline="0" dirty="0" smtClean="0"/>
              <a:t> </a:t>
            </a:r>
            <a:r>
              <a:rPr lang="en-US" baseline="0" dirty="0" err="1" smtClean="0"/>
              <a:t>dagang</a:t>
            </a:r>
            <a:endParaRPr lang="en-US" baseline="0" dirty="0" smtClean="0"/>
          </a:p>
          <a:p>
            <a:r>
              <a:rPr lang="en-US" baseline="0" dirty="0" smtClean="0"/>
              <a:t>Goodwill=</a:t>
            </a:r>
            <a:r>
              <a:rPr lang="en-US" baseline="0" dirty="0" err="1" smtClean="0"/>
              <a:t>nilai</a:t>
            </a:r>
            <a:r>
              <a:rPr lang="en-US" baseline="0" dirty="0" smtClean="0"/>
              <a:t> </a:t>
            </a:r>
            <a:r>
              <a:rPr lang="en-US" baseline="0" dirty="0" err="1" smtClean="0"/>
              <a:t>lebih</a:t>
            </a:r>
            <a:r>
              <a:rPr lang="en-US" baseline="0" dirty="0" smtClean="0"/>
              <a:t> yang </a:t>
            </a:r>
            <a:r>
              <a:rPr lang="en-US" baseline="0" dirty="0" err="1" smtClean="0"/>
              <a:t>dimiliki</a:t>
            </a:r>
            <a:r>
              <a:rPr lang="en-US" baseline="0" dirty="0" smtClean="0"/>
              <a:t> </a:t>
            </a:r>
            <a:r>
              <a:rPr lang="en-US" baseline="0" dirty="0" err="1" smtClean="0"/>
              <a:t>sautu</a:t>
            </a:r>
            <a:r>
              <a:rPr lang="en-US" baseline="0" dirty="0" smtClean="0"/>
              <a:t> </a:t>
            </a:r>
            <a:r>
              <a:rPr lang="en-US" baseline="0" dirty="0" err="1" smtClean="0"/>
              <a:t>perusahaan</a:t>
            </a:r>
            <a:r>
              <a:rPr lang="en-US" baseline="0" dirty="0" smtClean="0"/>
              <a:t>/</a:t>
            </a:r>
            <a:r>
              <a:rPr lang="en-US" baseline="0" dirty="0" err="1" smtClean="0"/>
              <a:t>nama</a:t>
            </a:r>
            <a:r>
              <a:rPr lang="en-US" baseline="0" dirty="0" smtClean="0"/>
              <a:t> </a:t>
            </a:r>
            <a:r>
              <a:rPr lang="en-US" baseline="0" dirty="0" err="1" smtClean="0"/>
              <a:t>baik</a:t>
            </a:r>
            <a:endParaRPr lang="en-US" baseline="0" dirty="0" smtClean="0"/>
          </a:p>
          <a:p>
            <a:r>
              <a:rPr lang="en-US" baseline="0" dirty="0" err="1" smtClean="0"/>
              <a:t>Frainchise</a:t>
            </a:r>
            <a:r>
              <a:rPr lang="en-US" baseline="0" dirty="0" smtClean="0"/>
              <a:t>=</a:t>
            </a:r>
            <a:r>
              <a:rPr lang="en-US" baseline="0" dirty="0" err="1" smtClean="0"/>
              <a:t>Waralaba</a:t>
            </a:r>
            <a:endParaRPr lang="en-US" baseline="0"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205</a:t>
            </a:fld>
            <a:endParaRPr lang="en-US"/>
          </a:p>
        </p:txBody>
      </p:sp>
    </p:spTree>
    <p:extLst>
      <p:ext uri="{BB962C8B-B14F-4D97-AF65-F5344CB8AC3E}">
        <p14:creationId xmlns:p14="http://schemas.microsoft.com/office/powerpoint/2010/main" val="4437337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206</a:t>
            </a:fld>
            <a:endParaRPr lang="en-US"/>
          </a:p>
        </p:txBody>
      </p:sp>
    </p:spTree>
    <p:extLst>
      <p:ext uri="{BB962C8B-B14F-4D97-AF65-F5344CB8AC3E}">
        <p14:creationId xmlns:p14="http://schemas.microsoft.com/office/powerpoint/2010/main" val="316564826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Kalau</a:t>
            </a:r>
            <a:r>
              <a:rPr lang="en-US" b="1" dirty="0" smtClean="0"/>
              <a:t> </a:t>
            </a:r>
            <a:r>
              <a:rPr lang="en-US" b="1" dirty="0" err="1" smtClean="0"/>
              <a:t>misalnya</a:t>
            </a:r>
            <a:r>
              <a:rPr lang="en-US" b="1" dirty="0" smtClean="0"/>
              <a:t> </a:t>
            </a:r>
            <a:r>
              <a:rPr lang="en-US" b="1" dirty="0" err="1" smtClean="0"/>
              <a:t>rugi</a:t>
            </a:r>
            <a:r>
              <a:rPr lang="en-US" b="1" dirty="0" smtClean="0"/>
              <a:t>:</a:t>
            </a:r>
          </a:p>
          <a:p>
            <a:r>
              <a:rPr lang="en-US" dirty="0" smtClean="0"/>
              <a:t>Modal </a:t>
            </a:r>
            <a:r>
              <a:rPr lang="en-US" dirty="0" err="1" smtClean="0"/>
              <a:t>Akhir</a:t>
            </a:r>
            <a:r>
              <a:rPr lang="en-US" dirty="0" smtClean="0"/>
              <a:t> = Modal </a:t>
            </a:r>
            <a:r>
              <a:rPr lang="en-US" dirty="0" err="1" smtClean="0"/>
              <a:t>awal</a:t>
            </a:r>
            <a:r>
              <a:rPr lang="en-US" dirty="0" smtClean="0"/>
              <a:t> – </a:t>
            </a:r>
            <a:r>
              <a:rPr lang="en-US" u="sng" dirty="0" err="1" smtClean="0"/>
              <a:t>rugi</a:t>
            </a:r>
            <a:r>
              <a:rPr lang="en-US" dirty="0" smtClean="0"/>
              <a:t> - </a:t>
            </a:r>
            <a:r>
              <a:rPr lang="en-US" dirty="0" err="1" smtClean="0"/>
              <a:t>prive</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216</a:t>
            </a:fld>
            <a:endParaRPr lang="en-US"/>
          </a:p>
        </p:txBody>
      </p:sp>
    </p:spTree>
    <p:extLst>
      <p:ext uri="{BB962C8B-B14F-4D97-AF65-F5344CB8AC3E}">
        <p14:creationId xmlns:p14="http://schemas.microsoft.com/office/powerpoint/2010/main" val="2307597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Bila</a:t>
            </a:r>
            <a:r>
              <a:rPr lang="en-US" dirty="0" smtClean="0"/>
              <a:t> </a:t>
            </a:r>
            <a:r>
              <a:rPr lang="en-US" dirty="0" err="1" smtClean="0"/>
              <a:t>harga</a:t>
            </a:r>
            <a:r>
              <a:rPr lang="en-US" dirty="0" smtClean="0"/>
              <a:t> </a:t>
            </a:r>
            <a:r>
              <a:rPr lang="en-US" dirty="0" err="1" smtClean="0"/>
              <a:t>barang</a:t>
            </a:r>
            <a:r>
              <a:rPr lang="en-US" dirty="0" smtClean="0"/>
              <a:t> A </a:t>
            </a:r>
            <a:r>
              <a:rPr lang="en-US" dirty="0" err="1" smtClean="0"/>
              <a:t>bersifat</a:t>
            </a:r>
            <a:r>
              <a:rPr lang="en-US" dirty="0" smtClean="0"/>
              <a:t> </a:t>
            </a:r>
            <a:r>
              <a:rPr lang="en-US" dirty="0" err="1" smtClean="0"/>
              <a:t>subtitusi</a:t>
            </a:r>
            <a:r>
              <a:rPr lang="en-US" baseline="0" dirty="0" smtClean="0"/>
              <a:t> </a:t>
            </a:r>
            <a:r>
              <a:rPr lang="en-US" baseline="0" dirty="0" err="1" smtClean="0"/>
              <a:t>naik</a:t>
            </a:r>
            <a:r>
              <a:rPr lang="en-US" baseline="0" dirty="0" smtClean="0"/>
              <a:t>, </a:t>
            </a:r>
            <a:r>
              <a:rPr lang="en-US" baseline="0" dirty="0" err="1" smtClean="0"/>
              <a:t>maka</a:t>
            </a:r>
            <a:r>
              <a:rPr lang="en-US" baseline="0" dirty="0" smtClean="0"/>
              <a:t> </a:t>
            </a:r>
            <a:r>
              <a:rPr lang="en-US" baseline="0" dirty="0" err="1" smtClean="0"/>
              <a:t>permintaan</a:t>
            </a:r>
            <a:r>
              <a:rPr lang="en-US" baseline="0" dirty="0" smtClean="0"/>
              <a:t> </a:t>
            </a:r>
            <a:r>
              <a:rPr lang="en-US" baseline="0" dirty="0" err="1" smtClean="0"/>
              <a:t>barang</a:t>
            </a:r>
            <a:r>
              <a:rPr lang="en-US" baseline="0" dirty="0" smtClean="0"/>
              <a:t> B </a:t>
            </a:r>
            <a:r>
              <a:rPr lang="en-US" baseline="0" dirty="0" err="1" smtClean="0"/>
              <a:t>naik</a:t>
            </a:r>
            <a:r>
              <a:rPr lang="en-US" baseline="0" dirty="0" smtClean="0"/>
              <a:t> (</a:t>
            </a:r>
            <a:r>
              <a:rPr lang="en-US" baseline="0" dirty="0" err="1" smtClean="0"/>
              <a:t>kurva</a:t>
            </a:r>
            <a:r>
              <a:rPr lang="en-US" baseline="0" dirty="0" smtClean="0"/>
              <a:t> </a:t>
            </a:r>
            <a:r>
              <a:rPr lang="en-US" baseline="0" dirty="0" err="1" smtClean="0"/>
              <a:t>permintaan</a:t>
            </a:r>
            <a:r>
              <a:rPr lang="en-US" baseline="0" dirty="0" smtClean="0"/>
              <a:t> </a:t>
            </a:r>
            <a:r>
              <a:rPr lang="en-US" baseline="0" dirty="0" err="1" smtClean="0"/>
              <a:t>bergeser</a:t>
            </a:r>
            <a:r>
              <a:rPr lang="en-US" baseline="0" dirty="0" smtClean="0"/>
              <a:t> </a:t>
            </a:r>
            <a:r>
              <a:rPr lang="en-US" baseline="0" dirty="0" err="1" smtClean="0"/>
              <a:t>ke</a:t>
            </a:r>
            <a:r>
              <a:rPr lang="en-US" baseline="0" dirty="0" smtClean="0"/>
              <a:t> </a:t>
            </a:r>
            <a:r>
              <a:rPr lang="en-US" baseline="0" dirty="0" err="1" smtClean="0"/>
              <a:t>kanan</a:t>
            </a:r>
            <a:r>
              <a:rPr lang="en-US" baseline="0" dirty="0" smtClean="0"/>
              <a:t> (</a:t>
            </a:r>
            <a:r>
              <a:rPr lang="en-US" b="1" baseline="0" dirty="0" smtClean="0"/>
              <a:t>-&gt;</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Bila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harga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barang</a:t>
            </a:r>
            <a:r>
              <a:rPr lang="en-US" sz="1200" kern="1200" dirty="0" smtClean="0">
                <a:solidFill>
                  <a:schemeClr val="tx1"/>
                </a:solidFill>
                <a:latin typeface="+mn-lt"/>
                <a:ea typeface="+mn-ea"/>
                <a:cs typeface="+mn-cs"/>
              </a:rPr>
              <a:t> A </a:t>
            </a:r>
            <a:r>
              <a:rPr lang="en-US" sz="1200" kern="1200" dirty="0" err="1" smtClean="0">
                <a:solidFill>
                  <a:schemeClr val="tx1"/>
                </a:solidFill>
                <a:latin typeface="+mn-lt"/>
                <a:ea typeface="+mn-ea"/>
                <a:cs typeface="+mn-cs"/>
              </a:rPr>
              <a:t>bersifat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komplementer</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naik</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maka</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permintaan</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barang</a:t>
            </a:r>
            <a:r>
              <a:rPr lang="en-US" sz="1200" kern="1200" baseline="0" dirty="0" smtClean="0">
                <a:solidFill>
                  <a:schemeClr val="tx1"/>
                </a:solidFill>
                <a:latin typeface="+mn-lt"/>
                <a:ea typeface="+mn-ea"/>
                <a:cs typeface="+mn-cs"/>
              </a:rPr>
              <a:t> B </a:t>
            </a:r>
            <a:r>
              <a:rPr lang="en-US" sz="1200" kern="1200" baseline="0" dirty="0" err="1" smtClean="0">
                <a:solidFill>
                  <a:schemeClr val="tx1"/>
                </a:solidFill>
                <a:latin typeface="+mn-lt"/>
                <a:ea typeface="+mn-ea"/>
                <a:cs typeface="+mn-cs"/>
              </a:rPr>
              <a:t>turun</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kurva</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permintaan</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bergeser</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ke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kiri</a:t>
            </a:r>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&lt;-</a:t>
            </a:r>
            <a:r>
              <a:rPr lang="en-US" sz="1200" kern="1200" baseline="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18</a:t>
            </a:fld>
            <a:endParaRPr lang="en-US"/>
          </a:p>
        </p:txBody>
      </p:sp>
    </p:spTree>
    <p:extLst>
      <p:ext uri="{BB962C8B-B14F-4D97-AF65-F5344CB8AC3E}">
        <p14:creationId xmlns:p14="http://schemas.microsoft.com/office/powerpoint/2010/main" val="20400924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Suku</a:t>
            </a:r>
            <a:r>
              <a:rPr lang="en-US" dirty="0" smtClean="0"/>
              <a:t> </a:t>
            </a:r>
            <a:r>
              <a:rPr lang="en-US" dirty="0" err="1" smtClean="0"/>
              <a:t>tahun</a:t>
            </a:r>
            <a:r>
              <a:rPr lang="en-US" dirty="0" smtClean="0"/>
              <a:t> </a:t>
            </a:r>
            <a:r>
              <a:rPr lang="en-US" dirty="0" err="1" smtClean="0"/>
              <a:t>pertama</a:t>
            </a:r>
            <a:endParaRPr lang="en-US" dirty="0" smtClean="0"/>
          </a:p>
          <a:p>
            <a:r>
              <a:rPr lang="en-US" dirty="0" err="1" smtClean="0"/>
              <a:t>Sn</a:t>
            </a:r>
            <a:r>
              <a:rPr lang="en-US" dirty="0" smtClean="0"/>
              <a:t> = </a:t>
            </a:r>
            <a:r>
              <a:rPr lang="en-US" dirty="0" err="1" smtClean="0"/>
              <a:t>Suku</a:t>
            </a:r>
            <a:r>
              <a:rPr lang="en-US" dirty="0" smtClean="0"/>
              <a:t> </a:t>
            </a:r>
            <a:r>
              <a:rPr lang="en-US" dirty="0" err="1" smtClean="0"/>
              <a:t>Tahun</a:t>
            </a:r>
            <a:r>
              <a:rPr lang="en-US" dirty="0" smtClean="0"/>
              <a:t> </a:t>
            </a:r>
            <a:r>
              <a:rPr lang="en-US" dirty="0" err="1" smtClean="0"/>
              <a:t>ke</a:t>
            </a:r>
            <a:r>
              <a:rPr lang="en-US" dirty="0" smtClean="0"/>
              <a:t>-n</a:t>
            </a:r>
          </a:p>
          <a:p>
            <a:r>
              <a:rPr lang="en-US" dirty="0" smtClean="0"/>
              <a:t>n=</a:t>
            </a:r>
            <a:r>
              <a:rPr lang="en-US" baseline="0" dirty="0" smtClean="0"/>
              <a:t> </a:t>
            </a:r>
            <a:r>
              <a:rPr lang="en-US" baseline="0" dirty="0" err="1" smtClean="0"/>
              <a:t>Umur</a:t>
            </a:r>
            <a:r>
              <a:rPr lang="en-US" baseline="0" dirty="0" smtClean="0"/>
              <a:t> </a:t>
            </a:r>
            <a:r>
              <a:rPr lang="en-US" baseline="0" dirty="0" err="1" smtClean="0"/>
              <a:t>ekonomis</a:t>
            </a:r>
            <a:endParaRPr lang="en-US"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220</a:t>
            </a:fld>
            <a:endParaRPr lang="en-US"/>
          </a:p>
        </p:txBody>
      </p:sp>
    </p:spTree>
    <p:extLst>
      <p:ext uri="{BB962C8B-B14F-4D97-AF65-F5344CB8AC3E}">
        <p14:creationId xmlns:p14="http://schemas.microsoft.com/office/powerpoint/2010/main" val="11636483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Suku</a:t>
            </a:r>
            <a:r>
              <a:rPr lang="en-US" dirty="0" smtClean="0"/>
              <a:t> </a:t>
            </a:r>
            <a:r>
              <a:rPr lang="en-US" dirty="0" err="1" smtClean="0"/>
              <a:t>tahun</a:t>
            </a:r>
            <a:r>
              <a:rPr lang="en-US" dirty="0" smtClean="0"/>
              <a:t> </a:t>
            </a:r>
            <a:r>
              <a:rPr lang="en-US" dirty="0" err="1" smtClean="0"/>
              <a:t>pertama</a:t>
            </a:r>
            <a:endParaRPr lang="en-US" dirty="0" smtClean="0"/>
          </a:p>
          <a:p>
            <a:r>
              <a:rPr lang="en-US" dirty="0" err="1" smtClean="0"/>
              <a:t>Sn</a:t>
            </a:r>
            <a:r>
              <a:rPr lang="en-US" dirty="0" smtClean="0"/>
              <a:t> = </a:t>
            </a:r>
            <a:r>
              <a:rPr lang="en-US" dirty="0" err="1" smtClean="0"/>
              <a:t>Suku</a:t>
            </a:r>
            <a:r>
              <a:rPr lang="en-US" dirty="0" smtClean="0"/>
              <a:t> </a:t>
            </a:r>
            <a:r>
              <a:rPr lang="en-US" dirty="0" err="1" smtClean="0"/>
              <a:t>Tahun</a:t>
            </a:r>
            <a:r>
              <a:rPr lang="en-US" dirty="0" smtClean="0"/>
              <a:t> </a:t>
            </a:r>
            <a:r>
              <a:rPr lang="en-US" dirty="0" err="1" smtClean="0"/>
              <a:t>ke</a:t>
            </a:r>
            <a:r>
              <a:rPr lang="en-US" dirty="0" smtClean="0"/>
              <a:t>-n</a:t>
            </a:r>
          </a:p>
          <a:p>
            <a:r>
              <a:rPr lang="en-US" dirty="0" smtClean="0"/>
              <a:t>n=</a:t>
            </a:r>
            <a:r>
              <a:rPr lang="en-US" baseline="0" dirty="0" smtClean="0"/>
              <a:t> </a:t>
            </a:r>
            <a:r>
              <a:rPr lang="en-US" baseline="0" dirty="0" err="1" smtClean="0"/>
              <a:t>Umur</a:t>
            </a:r>
            <a:r>
              <a:rPr lang="en-US" baseline="0" dirty="0" smtClean="0"/>
              <a:t> </a:t>
            </a:r>
            <a:r>
              <a:rPr lang="en-US" baseline="0" dirty="0" err="1" smtClean="0"/>
              <a:t>ekonomis</a:t>
            </a:r>
            <a:endParaRPr lang="en-US"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221</a:t>
            </a:fld>
            <a:endParaRPr lang="en-US"/>
          </a:p>
        </p:txBody>
      </p:sp>
    </p:spTree>
    <p:extLst>
      <p:ext uri="{BB962C8B-B14F-4D97-AF65-F5344CB8AC3E}">
        <p14:creationId xmlns:p14="http://schemas.microsoft.com/office/powerpoint/2010/main" val="335675289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b="1" dirty="0" err="1" smtClean="0"/>
              <a:t>Jawaban</a:t>
            </a:r>
            <a:r>
              <a:rPr lang="en-US" b="1" dirty="0" smtClean="0"/>
              <a:t> C =&gt;</a:t>
            </a:r>
            <a:r>
              <a:rPr lang="en-US" b="0" dirty="0" err="1" smtClean="0"/>
              <a:t>akun</a:t>
            </a:r>
            <a:r>
              <a:rPr lang="en-US" b="0" baseline="0" dirty="0" smtClean="0"/>
              <a:t> nominal </a:t>
            </a:r>
            <a:r>
              <a:rPr lang="en-US" b="0" baseline="0" dirty="0" err="1" smtClean="0"/>
              <a:t>ialah</a:t>
            </a:r>
            <a:r>
              <a:rPr lang="en-US" b="0" baseline="0" dirty="0" smtClean="0"/>
              <a:t> </a:t>
            </a:r>
            <a:r>
              <a:rPr lang="en-US" b="0" baseline="0" dirty="0" err="1" smtClean="0"/>
              <a:t>akun</a:t>
            </a:r>
            <a:r>
              <a:rPr lang="en-US" b="0" baseline="0" dirty="0" smtClean="0"/>
              <a:t> </a:t>
            </a:r>
            <a:r>
              <a:rPr lang="en-US" b="0" baseline="0" dirty="0" err="1" smtClean="0"/>
              <a:t>pendapatan</a:t>
            </a:r>
            <a:r>
              <a:rPr lang="en-US" b="0" baseline="0" dirty="0" smtClean="0"/>
              <a:t> </a:t>
            </a:r>
            <a:r>
              <a:rPr lang="en-US" b="0" baseline="0" dirty="0" err="1" smtClean="0"/>
              <a:t>dan</a:t>
            </a:r>
            <a:r>
              <a:rPr lang="en-US" b="0" baseline="0" dirty="0" smtClean="0"/>
              <a:t> </a:t>
            </a:r>
            <a:r>
              <a:rPr lang="en-US" b="0" baseline="0" dirty="0" err="1" smtClean="0"/>
              <a:t>beban</a:t>
            </a:r>
            <a:r>
              <a:rPr lang="en-US" b="0" baseline="0" dirty="0" smtClean="0"/>
              <a:t> (slide 206)</a:t>
            </a:r>
          </a:p>
          <a:p>
            <a:pPr marL="228600" indent="-228600">
              <a:buAutoNum type="arabicPeriod"/>
            </a:pPr>
            <a:r>
              <a:rPr lang="en-US" b="1" baseline="0" dirty="0" err="1" smtClean="0"/>
              <a:t>Jawaban</a:t>
            </a:r>
            <a:r>
              <a:rPr lang="en-US" b="1" baseline="0" dirty="0" smtClean="0"/>
              <a:t> D =&gt;</a:t>
            </a:r>
            <a:r>
              <a:rPr lang="en-US" b="0" baseline="0" dirty="0" smtClean="0"/>
              <a:t> </a:t>
            </a:r>
            <a:r>
              <a:rPr lang="en-US" b="0" baseline="0" dirty="0" err="1" smtClean="0"/>
              <a:t>pendapatan</a:t>
            </a:r>
            <a:r>
              <a:rPr lang="en-US" b="0" baseline="0" dirty="0" smtClean="0"/>
              <a:t> (revenue) </a:t>
            </a:r>
            <a:r>
              <a:rPr lang="en-US" b="0" baseline="0" dirty="0" err="1" smtClean="0"/>
              <a:t>bertambah</a:t>
            </a:r>
            <a:r>
              <a:rPr lang="en-US" b="0" baseline="0" dirty="0" smtClean="0"/>
              <a:t> </a:t>
            </a:r>
            <a:r>
              <a:rPr lang="en-US" b="0" baseline="0" dirty="0" err="1" smtClean="0"/>
              <a:t>di</a:t>
            </a:r>
            <a:r>
              <a:rPr lang="en-US" b="0" baseline="0" dirty="0" smtClean="0"/>
              <a:t> </a:t>
            </a:r>
            <a:r>
              <a:rPr lang="en-US" b="0" baseline="0" dirty="0" err="1" smtClean="0"/>
              <a:t>kredit</a:t>
            </a:r>
            <a:r>
              <a:rPr lang="en-US" b="0" baseline="0" dirty="0" smtClean="0"/>
              <a:t> (slide 207 </a:t>
            </a:r>
            <a:r>
              <a:rPr lang="en-US" b="0" baseline="0" dirty="0" err="1" smtClean="0"/>
              <a:t>dan</a:t>
            </a:r>
            <a:r>
              <a:rPr lang="en-US" b="0" baseline="0" dirty="0" smtClean="0"/>
              <a:t> Slide 231)</a:t>
            </a:r>
          </a:p>
          <a:p>
            <a:pPr marL="228600" indent="-228600">
              <a:buAutoNum type="arabicPeriod"/>
            </a:pPr>
            <a:r>
              <a:rPr lang="en-US" b="1" baseline="0" dirty="0" err="1" smtClean="0"/>
              <a:t>Jawaban</a:t>
            </a:r>
            <a:r>
              <a:rPr lang="en-US" b="1" baseline="0" dirty="0" smtClean="0"/>
              <a:t> B =&gt; </a:t>
            </a:r>
            <a:r>
              <a:rPr lang="en-US" b="0" baseline="0" dirty="0" err="1" smtClean="0"/>
              <a:t>dibayar</a:t>
            </a:r>
            <a:r>
              <a:rPr lang="en-US" b="0" baseline="0" dirty="0" smtClean="0"/>
              <a:t> </a:t>
            </a:r>
            <a:r>
              <a:rPr lang="en-US" b="0" baseline="0" dirty="0" err="1" smtClean="0"/>
              <a:t>angsuran</a:t>
            </a:r>
            <a:r>
              <a:rPr lang="en-US" b="0" baseline="0" dirty="0" smtClean="0"/>
              <a:t> bank </a:t>
            </a:r>
            <a:r>
              <a:rPr lang="en-US" b="0" baseline="0" dirty="0" err="1" smtClean="0"/>
              <a:t>berarti</a:t>
            </a:r>
            <a:r>
              <a:rPr lang="en-US" b="0" baseline="0" dirty="0" smtClean="0"/>
              <a:t> </a:t>
            </a:r>
            <a:r>
              <a:rPr lang="en-US" b="0" baseline="0" dirty="0" err="1" smtClean="0"/>
              <a:t>menurangi</a:t>
            </a:r>
            <a:r>
              <a:rPr lang="en-US" b="0" baseline="0" dirty="0" smtClean="0"/>
              <a:t> </a:t>
            </a:r>
            <a:r>
              <a:rPr lang="en-US" b="0" baseline="0" dirty="0" err="1" smtClean="0"/>
              <a:t>utang</a:t>
            </a:r>
            <a:r>
              <a:rPr lang="en-US" b="0" baseline="0" dirty="0" smtClean="0"/>
              <a:t> </a:t>
            </a:r>
            <a:r>
              <a:rPr lang="en-US" b="0" baseline="0" dirty="0" err="1" smtClean="0"/>
              <a:t>dan</a:t>
            </a:r>
            <a:r>
              <a:rPr lang="en-US" b="0" baseline="0" dirty="0" smtClean="0"/>
              <a:t> </a:t>
            </a:r>
            <a:r>
              <a:rPr lang="en-US" b="0" baseline="0" dirty="0" err="1" smtClean="0"/>
              <a:t>kas</a:t>
            </a:r>
            <a:r>
              <a:rPr lang="en-US" b="0" baseline="0" dirty="0" smtClean="0"/>
              <a:t> </a:t>
            </a:r>
            <a:r>
              <a:rPr lang="en-US" b="0" baseline="0" dirty="0" err="1" smtClean="0"/>
              <a:t>berkurang</a:t>
            </a:r>
            <a:r>
              <a:rPr lang="en-US" b="0" baseline="0" dirty="0" smtClean="0"/>
              <a:t>. </a:t>
            </a:r>
            <a:r>
              <a:rPr lang="en-US" b="0" baseline="0" dirty="0" err="1" smtClean="0"/>
              <a:t>Saat</a:t>
            </a:r>
            <a:r>
              <a:rPr lang="en-US" b="0" baseline="0" dirty="0" smtClean="0"/>
              <a:t> </a:t>
            </a:r>
            <a:r>
              <a:rPr lang="en-US" b="0" baseline="0" dirty="0" err="1" smtClean="0"/>
              <a:t>di</a:t>
            </a:r>
            <a:r>
              <a:rPr lang="en-US" b="0" baseline="0" dirty="0" smtClean="0"/>
              <a:t> </a:t>
            </a:r>
            <a:r>
              <a:rPr lang="en-US" b="0" baseline="0" dirty="0" err="1" smtClean="0"/>
              <a:t>jurnal</a:t>
            </a:r>
            <a:r>
              <a:rPr lang="en-US" b="0" baseline="0" dirty="0" smtClean="0"/>
              <a:t> </a:t>
            </a:r>
            <a:r>
              <a:rPr lang="en-US" b="0" baseline="0" dirty="0" err="1" smtClean="0"/>
              <a:t>kas</a:t>
            </a:r>
            <a:r>
              <a:rPr lang="en-US" b="0" baseline="0" dirty="0" smtClean="0"/>
              <a:t> </a:t>
            </a:r>
            <a:r>
              <a:rPr lang="en-US" b="0" baseline="0" dirty="0" err="1" smtClean="0"/>
              <a:t>berkurang</a:t>
            </a:r>
            <a:r>
              <a:rPr lang="en-US" b="0" baseline="0" dirty="0" smtClean="0"/>
              <a:t> </a:t>
            </a:r>
            <a:r>
              <a:rPr lang="en-US" b="0" baseline="0" dirty="0" err="1" smtClean="0"/>
              <a:t>di</a:t>
            </a:r>
            <a:r>
              <a:rPr lang="en-US" b="0" baseline="0" dirty="0" smtClean="0"/>
              <a:t> </a:t>
            </a:r>
            <a:r>
              <a:rPr lang="en-US" b="0" baseline="0" dirty="0" err="1" smtClean="0"/>
              <a:t>kredit</a:t>
            </a:r>
            <a:r>
              <a:rPr lang="en-US" b="0" baseline="0" dirty="0" smtClean="0"/>
              <a:t> </a:t>
            </a:r>
            <a:r>
              <a:rPr lang="en-US" b="0" baseline="0" dirty="0" err="1" smtClean="0"/>
              <a:t>utang</a:t>
            </a:r>
            <a:r>
              <a:rPr lang="en-US" b="0" baseline="0" dirty="0" smtClean="0"/>
              <a:t> </a:t>
            </a:r>
            <a:r>
              <a:rPr lang="en-US" b="0" baseline="0" dirty="0" err="1" smtClean="0"/>
              <a:t>bertambah</a:t>
            </a:r>
            <a:r>
              <a:rPr lang="en-US" b="0" baseline="0" dirty="0" smtClean="0"/>
              <a:t> </a:t>
            </a:r>
            <a:r>
              <a:rPr lang="en-US" b="0" baseline="0" dirty="0" err="1" smtClean="0"/>
              <a:t>di</a:t>
            </a:r>
            <a:r>
              <a:rPr lang="en-US" b="0" baseline="0" dirty="0" smtClean="0"/>
              <a:t> </a:t>
            </a:r>
            <a:r>
              <a:rPr lang="en-US" b="0" baseline="0" dirty="0" err="1" smtClean="0"/>
              <a:t>debet</a:t>
            </a:r>
            <a:r>
              <a:rPr lang="en-US" b="0" baseline="0" dirty="0" smtClean="0"/>
              <a:t> </a:t>
            </a:r>
            <a:r>
              <a:rPr lang="en-US" b="0" baseline="0" dirty="0" err="1" smtClean="0"/>
              <a:t>sedangkan</a:t>
            </a:r>
            <a:r>
              <a:rPr lang="en-US" b="0" baseline="0" dirty="0" smtClean="0"/>
              <a:t> </a:t>
            </a:r>
            <a:r>
              <a:rPr lang="en-US" b="0" baseline="0" dirty="0" err="1" smtClean="0"/>
              <a:t>bunganya</a:t>
            </a:r>
            <a:r>
              <a:rPr lang="en-US" b="0" baseline="0" dirty="0" smtClean="0"/>
              <a:t> </a:t>
            </a:r>
            <a:r>
              <a:rPr lang="en-US" b="0" baseline="0" dirty="0" err="1" smtClean="0"/>
              <a:t>masuk</a:t>
            </a:r>
            <a:r>
              <a:rPr lang="en-US" b="0" baseline="0" dirty="0" smtClean="0"/>
              <a:t> </a:t>
            </a:r>
            <a:r>
              <a:rPr lang="en-US" b="0" baseline="0" dirty="0" err="1" smtClean="0"/>
              <a:t>ke</a:t>
            </a:r>
            <a:r>
              <a:rPr lang="en-US" b="0" baseline="0" dirty="0" smtClean="0"/>
              <a:t> </a:t>
            </a:r>
            <a:r>
              <a:rPr lang="en-US" b="0" baseline="0" dirty="0" err="1" smtClean="0"/>
              <a:t>beban</a:t>
            </a:r>
            <a:r>
              <a:rPr lang="en-US" b="0" baseline="0" dirty="0" smtClean="0"/>
              <a:t> </a:t>
            </a:r>
            <a:r>
              <a:rPr lang="en-US" b="0" baseline="0" dirty="0" err="1" smtClean="0"/>
              <a:t>bunga</a:t>
            </a:r>
            <a:r>
              <a:rPr lang="en-US" b="0" baseline="0" dirty="0" smtClean="0"/>
              <a:t> </a:t>
            </a:r>
            <a:r>
              <a:rPr lang="en-US" b="0" baseline="0" dirty="0" err="1" smtClean="0"/>
              <a:t>karena</a:t>
            </a:r>
            <a:r>
              <a:rPr lang="en-US" b="0" baseline="0" dirty="0" smtClean="0"/>
              <a:t> </a:t>
            </a:r>
            <a:r>
              <a:rPr lang="en-US" b="0" baseline="0" dirty="0" err="1" smtClean="0"/>
              <a:t>membauar</a:t>
            </a:r>
            <a:r>
              <a:rPr lang="en-US" b="0" baseline="0" dirty="0" smtClean="0"/>
              <a:t> </a:t>
            </a:r>
            <a:r>
              <a:rPr lang="en-US" b="0" baseline="0" dirty="0" err="1" smtClean="0"/>
              <a:t>bukan</a:t>
            </a:r>
            <a:r>
              <a:rPr lang="en-US" b="0" baseline="0" dirty="0" smtClean="0"/>
              <a:t> </a:t>
            </a:r>
            <a:r>
              <a:rPr lang="en-US" b="0" baseline="0" dirty="0" err="1" smtClean="0"/>
              <a:t>berutang</a:t>
            </a:r>
            <a:r>
              <a:rPr lang="en-US" b="0" baseline="0" dirty="0" smtClean="0"/>
              <a:t>, </a:t>
            </a:r>
            <a:r>
              <a:rPr lang="en-US" b="0" baseline="0" dirty="0" err="1" smtClean="0"/>
              <a:t>beban</a:t>
            </a:r>
            <a:r>
              <a:rPr lang="en-US" b="0" baseline="0" dirty="0" smtClean="0"/>
              <a:t> </a:t>
            </a:r>
            <a:r>
              <a:rPr lang="en-US" b="0" baseline="0" dirty="0" err="1" smtClean="0"/>
              <a:t>bunga</a:t>
            </a:r>
            <a:r>
              <a:rPr lang="en-US" b="0" baseline="0" dirty="0" smtClean="0"/>
              <a:t> </a:t>
            </a:r>
            <a:r>
              <a:rPr lang="en-US" b="0" baseline="0" dirty="0" err="1" smtClean="0"/>
              <a:t>bertambah</a:t>
            </a:r>
            <a:r>
              <a:rPr lang="en-US" b="0" baseline="0" dirty="0" smtClean="0"/>
              <a:t> </a:t>
            </a:r>
            <a:r>
              <a:rPr lang="en-US" b="0" baseline="0" dirty="0" err="1" smtClean="0"/>
              <a:t>di</a:t>
            </a:r>
            <a:r>
              <a:rPr lang="en-US" b="0" baseline="0" dirty="0" smtClean="0"/>
              <a:t> </a:t>
            </a:r>
            <a:r>
              <a:rPr lang="en-US" b="0" baseline="0" dirty="0" err="1" smtClean="0"/>
              <a:t>sisi</a:t>
            </a:r>
            <a:r>
              <a:rPr lang="en-US" b="0" baseline="0" dirty="0" smtClean="0"/>
              <a:t> debit</a:t>
            </a:r>
          </a:p>
        </p:txBody>
      </p:sp>
      <p:sp>
        <p:nvSpPr>
          <p:cNvPr id="4" name="Slide Number Placeholder 3"/>
          <p:cNvSpPr>
            <a:spLocks noGrp="1"/>
          </p:cNvSpPr>
          <p:nvPr>
            <p:ph type="sldNum" sz="quarter" idx="10"/>
          </p:nvPr>
        </p:nvSpPr>
        <p:spPr/>
        <p:txBody>
          <a:bodyPr/>
          <a:lstStyle/>
          <a:p>
            <a:fld id="{476E7BC0-89CA-497F-A8D7-EB638B7D546D}" type="slidenum">
              <a:rPr lang="en-US" smtClean="0"/>
              <a:pPr/>
              <a:t>228</a:t>
            </a:fld>
            <a:endParaRPr lang="en-US"/>
          </a:p>
        </p:txBody>
      </p:sp>
    </p:spTree>
    <p:extLst>
      <p:ext uri="{BB962C8B-B14F-4D97-AF65-F5344CB8AC3E}">
        <p14:creationId xmlns:p14="http://schemas.microsoft.com/office/powerpoint/2010/main" val="291495798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Retur</a:t>
            </a:r>
            <a:r>
              <a:rPr lang="en-US" dirty="0" smtClean="0"/>
              <a:t> </a:t>
            </a:r>
            <a:r>
              <a:rPr lang="en-US" dirty="0" err="1" smtClean="0"/>
              <a:t>Pembelian</a:t>
            </a:r>
            <a:r>
              <a:rPr lang="en-US" dirty="0" smtClean="0"/>
              <a:t>/</a:t>
            </a:r>
            <a:r>
              <a:rPr lang="en-US" dirty="0" err="1" smtClean="0"/>
              <a:t>Penjualan</a:t>
            </a:r>
            <a:r>
              <a:rPr lang="en-US" baseline="0" dirty="0" smtClean="0"/>
              <a:t> </a:t>
            </a:r>
            <a:r>
              <a:rPr lang="en-US" baseline="0" dirty="0" err="1" smtClean="0"/>
              <a:t>Kredit</a:t>
            </a:r>
            <a:r>
              <a:rPr lang="en-US" baseline="0" dirty="0" smtClean="0"/>
              <a:t> </a:t>
            </a:r>
            <a:r>
              <a:rPr lang="en-US" baseline="0" dirty="0" err="1" smtClean="0"/>
              <a:t>ada</a:t>
            </a:r>
            <a:r>
              <a:rPr lang="en-US" baseline="0" dirty="0" smtClean="0"/>
              <a:t> </a:t>
            </a:r>
            <a:r>
              <a:rPr lang="en-US" baseline="0" dirty="0" err="1" smtClean="0"/>
              <a:t>diposisikan</a:t>
            </a:r>
            <a:r>
              <a:rPr lang="en-US" baseline="0" dirty="0" smtClean="0"/>
              <a:t> </a:t>
            </a:r>
            <a:r>
              <a:rPr lang="en-US" baseline="0" dirty="0" err="1" smtClean="0"/>
              <a:t>di</a:t>
            </a:r>
            <a:r>
              <a:rPr lang="en-US" baseline="0" dirty="0" smtClean="0"/>
              <a:t> JURNAL UMUM</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233</a:t>
            </a:fld>
            <a:endParaRPr lang="en-US"/>
          </a:p>
        </p:txBody>
      </p:sp>
    </p:spTree>
    <p:extLst>
      <p:ext uri="{BB962C8B-B14F-4D97-AF65-F5344CB8AC3E}">
        <p14:creationId xmlns:p14="http://schemas.microsoft.com/office/powerpoint/2010/main" val="51096404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b="1" dirty="0" err="1" smtClean="0"/>
              <a:t>Jawaban</a:t>
            </a:r>
            <a:r>
              <a:rPr lang="en-US" b="1" dirty="0" smtClean="0"/>
              <a:t> C =&gt;</a:t>
            </a:r>
            <a:r>
              <a:rPr lang="en-US" b="0" dirty="0" err="1" smtClean="0"/>
              <a:t>aturan</a:t>
            </a:r>
            <a:r>
              <a:rPr lang="en-US" b="0" baseline="0" dirty="0" smtClean="0"/>
              <a:t> </a:t>
            </a:r>
            <a:r>
              <a:rPr lang="en-US" b="0" baseline="0" dirty="0" err="1" smtClean="0"/>
              <a:t>mengenai</a:t>
            </a:r>
            <a:r>
              <a:rPr lang="en-US" b="0" baseline="0" dirty="0" smtClean="0"/>
              <a:t> </a:t>
            </a:r>
            <a:r>
              <a:rPr lang="en-US" b="0" baseline="0" dirty="0" err="1" smtClean="0"/>
              <a:t>jurnal</a:t>
            </a:r>
            <a:r>
              <a:rPr lang="en-US" b="0" baseline="0" dirty="0" smtClean="0"/>
              <a:t> </a:t>
            </a:r>
            <a:r>
              <a:rPr lang="en-US" b="0" baseline="0" dirty="0" err="1" smtClean="0"/>
              <a:t>penyesuaian</a:t>
            </a:r>
            <a:r>
              <a:rPr lang="en-US" b="0" baseline="0" dirty="0" smtClean="0"/>
              <a:t> </a:t>
            </a:r>
            <a:r>
              <a:rPr lang="en-US" b="1" baseline="0" dirty="0" err="1" smtClean="0"/>
              <a:t>lihat</a:t>
            </a:r>
            <a:r>
              <a:rPr lang="en-US" b="1" baseline="0" dirty="0" smtClean="0"/>
              <a:t> </a:t>
            </a:r>
            <a:r>
              <a:rPr lang="en-US" b="1" baseline="0" dirty="0" err="1" smtClean="0"/>
              <a:t>di</a:t>
            </a:r>
            <a:r>
              <a:rPr lang="en-US" b="1" baseline="0" dirty="0" smtClean="0"/>
              <a:t> slide 236</a:t>
            </a:r>
            <a:r>
              <a:rPr lang="en-US" b="0" baseline="0" dirty="0" smtClean="0"/>
              <a:t>, </a:t>
            </a:r>
            <a:r>
              <a:rPr lang="en-US" b="0" baseline="0" dirty="0" err="1" smtClean="0"/>
              <a:t>Persediaan</a:t>
            </a:r>
            <a:r>
              <a:rPr lang="en-US" b="0" baseline="0" dirty="0" smtClean="0"/>
              <a:t> per 1 </a:t>
            </a:r>
            <a:r>
              <a:rPr lang="en-US" b="0" baseline="0" dirty="0" err="1" smtClean="0"/>
              <a:t>januari</a:t>
            </a:r>
            <a:r>
              <a:rPr lang="en-US" b="0" baseline="0" dirty="0" smtClean="0"/>
              <a:t> 2009 (Rp3.250.000) </a:t>
            </a:r>
            <a:r>
              <a:rPr lang="en-US" b="0" baseline="0" dirty="0" err="1" smtClean="0"/>
              <a:t>ialah</a:t>
            </a:r>
            <a:r>
              <a:rPr lang="en-US" b="0" baseline="0" dirty="0" smtClean="0"/>
              <a:t> </a:t>
            </a:r>
            <a:r>
              <a:rPr lang="en-US" b="0" baseline="0" dirty="0" err="1" smtClean="0"/>
              <a:t>persediaan</a:t>
            </a:r>
            <a:r>
              <a:rPr lang="en-US" b="0" baseline="0" dirty="0" smtClean="0"/>
              <a:t> </a:t>
            </a:r>
            <a:r>
              <a:rPr lang="en-US" b="0" baseline="0" dirty="0" err="1" smtClean="0"/>
              <a:t>awal</a:t>
            </a:r>
            <a:r>
              <a:rPr lang="en-US" b="0" baseline="0" dirty="0" smtClean="0"/>
              <a:t>, </a:t>
            </a:r>
            <a:r>
              <a:rPr lang="en-US" b="0" baseline="0" dirty="0" err="1" smtClean="0"/>
              <a:t>sedangkan</a:t>
            </a:r>
            <a:r>
              <a:rPr lang="en-US" b="0" baseline="0" dirty="0" smtClean="0"/>
              <a:t> 31 </a:t>
            </a:r>
            <a:r>
              <a:rPr lang="en-US" b="0" baseline="0" dirty="0" err="1" smtClean="0"/>
              <a:t>desember</a:t>
            </a:r>
            <a:r>
              <a:rPr lang="en-US" b="0" baseline="0" dirty="0" smtClean="0"/>
              <a:t> 2009 </a:t>
            </a:r>
            <a:r>
              <a:rPr lang="en-US" b="0" baseline="0" dirty="0" err="1" smtClean="0"/>
              <a:t>ialah</a:t>
            </a:r>
            <a:r>
              <a:rPr lang="en-US" b="0" baseline="0" dirty="0" smtClean="0"/>
              <a:t> </a:t>
            </a:r>
            <a:r>
              <a:rPr lang="en-US" b="0" baseline="0" dirty="0" err="1" smtClean="0"/>
              <a:t>persediaan</a:t>
            </a:r>
            <a:r>
              <a:rPr lang="en-US" b="0" baseline="0" dirty="0" smtClean="0"/>
              <a:t> </a:t>
            </a:r>
            <a:r>
              <a:rPr lang="en-US" b="0" baseline="0" dirty="0" err="1" smtClean="0"/>
              <a:t>akhir</a:t>
            </a:r>
            <a:r>
              <a:rPr lang="en-US" b="0" baseline="0" dirty="0" smtClean="0"/>
              <a:t> (Rp2.500.000)                      </a:t>
            </a:r>
            <a:endParaRPr lang="en-US" baseline="0" dirty="0" smtClean="0"/>
          </a:p>
          <a:p>
            <a:pPr marL="228600" indent="-228600">
              <a:buAutoNum type="arabicPeriod"/>
            </a:pPr>
            <a:r>
              <a:rPr lang="en-US" b="1" baseline="0" dirty="0" err="1" smtClean="0"/>
              <a:t>Jawaban</a:t>
            </a:r>
            <a:r>
              <a:rPr lang="en-US" b="1" baseline="0" dirty="0" smtClean="0"/>
              <a:t> B =&gt;</a:t>
            </a:r>
            <a:r>
              <a:rPr lang="en-US" b="0" baseline="0" dirty="0" err="1" smtClean="0"/>
              <a:t>Jurnal</a:t>
            </a:r>
            <a:r>
              <a:rPr lang="en-US" b="0" baseline="0" dirty="0" smtClean="0"/>
              <a:t> </a:t>
            </a:r>
            <a:r>
              <a:rPr lang="en-US" b="0" baseline="0" dirty="0" err="1" smtClean="0"/>
              <a:t>pembelian</a:t>
            </a:r>
            <a:r>
              <a:rPr lang="en-US" b="0" baseline="0" dirty="0" smtClean="0"/>
              <a:t> </a:t>
            </a:r>
            <a:r>
              <a:rPr lang="en-US" b="0" baseline="0" dirty="0" err="1" smtClean="0"/>
              <a:t>mencatat</a:t>
            </a:r>
            <a:r>
              <a:rPr lang="en-US" b="0" baseline="0" dirty="0" smtClean="0"/>
              <a:t> </a:t>
            </a:r>
            <a:r>
              <a:rPr lang="en-US" b="0" baseline="0" dirty="0" err="1" smtClean="0"/>
              <a:t>pembelian</a:t>
            </a:r>
            <a:r>
              <a:rPr lang="en-US" b="0" baseline="0" dirty="0" smtClean="0"/>
              <a:t> </a:t>
            </a:r>
            <a:r>
              <a:rPr lang="en-US" b="0" baseline="0" dirty="0" err="1" smtClean="0"/>
              <a:t>secara</a:t>
            </a:r>
            <a:r>
              <a:rPr lang="en-US" b="0" baseline="0" dirty="0" smtClean="0"/>
              <a:t> </a:t>
            </a:r>
            <a:r>
              <a:rPr lang="en-US" b="0" baseline="0" dirty="0" err="1" smtClean="0"/>
              <a:t>kredit</a:t>
            </a:r>
            <a:r>
              <a:rPr lang="en-US" b="0" baseline="0" dirty="0" smtClean="0"/>
              <a:t> </a:t>
            </a:r>
            <a:r>
              <a:rPr lang="en-US" b="1" baseline="0" dirty="0" smtClean="0"/>
              <a:t>(Slide 233)</a:t>
            </a:r>
          </a:p>
        </p:txBody>
      </p:sp>
      <p:sp>
        <p:nvSpPr>
          <p:cNvPr id="4" name="Slide Number Placeholder 3"/>
          <p:cNvSpPr>
            <a:spLocks noGrp="1"/>
          </p:cNvSpPr>
          <p:nvPr>
            <p:ph type="sldNum" sz="quarter" idx="10"/>
          </p:nvPr>
        </p:nvSpPr>
        <p:spPr/>
        <p:txBody>
          <a:bodyPr/>
          <a:lstStyle/>
          <a:p>
            <a:fld id="{476E7BC0-89CA-497F-A8D7-EB638B7D546D}" type="slidenum">
              <a:rPr lang="en-US" smtClean="0"/>
              <a:pPr/>
              <a:t>241</a:t>
            </a:fld>
            <a:endParaRPr lang="en-US"/>
          </a:p>
        </p:txBody>
      </p:sp>
    </p:spTree>
    <p:extLst>
      <p:ext uri="{BB962C8B-B14F-4D97-AF65-F5344CB8AC3E}">
        <p14:creationId xmlns:p14="http://schemas.microsoft.com/office/powerpoint/2010/main" val="58160855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b="1" dirty="0" err="1" smtClean="0"/>
              <a:t>Jawaban</a:t>
            </a:r>
            <a:r>
              <a:rPr lang="en-US" b="1" dirty="0" smtClean="0"/>
              <a:t> B =&gt;</a:t>
            </a:r>
            <a:r>
              <a:rPr lang="en-US" dirty="0" err="1" smtClean="0"/>
              <a:t>Pengajuan</a:t>
            </a:r>
            <a:r>
              <a:rPr lang="en-US" baseline="0" dirty="0" smtClean="0"/>
              <a:t> proposal, </a:t>
            </a:r>
            <a:r>
              <a:rPr lang="en-US" baseline="0" dirty="0" err="1" smtClean="0"/>
              <a:t>anggaran</a:t>
            </a:r>
            <a:r>
              <a:rPr lang="en-US" baseline="0" dirty="0" smtClean="0"/>
              <a:t> </a:t>
            </a:r>
            <a:r>
              <a:rPr lang="en-US" baseline="0" dirty="0" err="1" smtClean="0"/>
              <a:t>termasuk</a:t>
            </a:r>
            <a:r>
              <a:rPr lang="en-US" baseline="0" dirty="0" smtClean="0"/>
              <a:t> </a:t>
            </a:r>
            <a:r>
              <a:rPr lang="en-US" baseline="0" dirty="0" err="1" smtClean="0"/>
              <a:t>kegiatan</a:t>
            </a:r>
            <a:r>
              <a:rPr lang="en-US" baseline="0" dirty="0" smtClean="0"/>
              <a:t> planning</a:t>
            </a:r>
          </a:p>
          <a:p>
            <a:pPr marL="228600" indent="-228600">
              <a:buAutoNum type="arabicPeriod"/>
            </a:pPr>
            <a:r>
              <a:rPr lang="en-US" b="1" baseline="0" dirty="0" err="1" smtClean="0"/>
              <a:t>Jawaban</a:t>
            </a:r>
            <a:r>
              <a:rPr lang="en-US" b="1" baseline="0" dirty="0" smtClean="0"/>
              <a:t> B =&gt;</a:t>
            </a:r>
            <a:r>
              <a:rPr lang="en-US" baseline="0" dirty="0" err="1" smtClean="0"/>
              <a:t>Peranan</a:t>
            </a:r>
            <a:r>
              <a:rPr lang="en-US" baseline="0" dirty="0" smtClean="0"/>
              <a:t> BUMN </a:t>
            </a:r>
            <a:r>
              <a:rPr lang="en-US" baseline="0" dirty="0" err="1" smtClean="0"/>
              <a:t>ialah</a:t>
            </a:r>
            <a:r>
              <a:rPr lang="en-US" baseline="0" dirty="0" smtClean="0"/>
              <a:t> </a:t>
            </a:r>
            <a:r>
              <a:rPr lang="en-US" baseline="0" dirty="0" err="1" smtClean="0"/>
              <a:t>sebagai</a:t>
            </a:r>
            <a:r>
              <a:rPr lang="en-US" baseline="0" dirty="0" smtClean="0"/>
              <a:t> </a:t>
            </a:r>
            <a:r>
              <a:rPr lang="en-US" baseline="0" dirty="0" err="1" smtClean="0"/>
              <a:t>pelaksana</a:t>
            </a:r>
            <a:r>
              <a:rPr lang="en-US" baseline="0" dirty="0" smtClean="0"/>
              <a:t> </a:t>
            </a:r>
            <a:r>
              <a:rPr lang="en-US" baseline="0" dirty="0" err="1" smtClean="0"/>
              <a:t>pelayanan</a:t>
            </a:r>
            <a:r>
              <a:rPr lang="en-US" baseline="0" dirty="0" smtClean="0"/>
              <a:t> </a:t>
            </a:r>
            <a:r>
              <a:rPr lang="en-US" baseline="0" dirty="0" err="1" smtClean="0"/>
              <a:t>publik</a:t>
            </a:r>
            <a:r>
              <a:rPr lang="en-US" baseline="0" dirty="0" smtClean="0"/>
              <a:t> </a:t>
            </a:r>
            <a:r>
              <a:rPr lang="en-US" baseline="0" dirty="0" err="1" smtClean="0"/>
              <a:t>atau</a:t>
            </a:r>
            <a:r>
              <a:rPr lang="en-US" baseline="0" dirty="0" smtClean="0"/>
              <a:t> </a:t>
            </a:r>
            <a:r>
              <a:rPr lang="en-US" baseline="0" dirty="0" err="1" smtClean="0"/>
              <a:t>masyarakat</a:t>
            </a:r>
            <a:r>
              <a:rPr lang="en-US" baseline="0" dirty="0" smtClean="0"/>
              <a:t> </a:t>
            </a:r>
            <a:r>
              <a:rPr lang="en-US" baseline="0" dirty="0" err="1" smtClean="0"/>
              <a:t>umum</a:t>
            </a:r>
            <a:endParaRPr lang="en-US" baseline="0" dirty="0" smtClean="0"/>
          </a:p>
          <a:p>
            <a:pPr marL="228600" indent="-228600">
              <a:buAutoNum type="arabicPeriod"/>
            </a:pPr>
            <a:r>
              <a:rPr lang="en-US" b="1" baseline="0" dirty="0" err="1" smtClean="0"/>
              <a:t>Jawaban</a:t>
            </a:r>
            <a:r>
              <a:rPr lang="en-US" b="1" baseline="0" dirty="0" smtClean="0"/>
              <a:t> B =&gt;</a:t>
            </a:r>
            <a:r>
              <a:rPr lang="en-US" baseline="0" dirty="0" smtClean="0"/>
              <a:t>Yang </a:t>
            </a:r>
            <a:r>
              <a:rPr lang="en-US" baseline="0" dirty="0" err="1" smtClean="0"/>
              <a:t>masih</a:t>
            </a:r>
            <a:r>
              <a:rPr lang="en-US" baseline="0" dirty="0" smtClean="0"/>
              <a:t> </a:t>
            </a:r>
            <a:r>
              <a:rPr lang="en-US" baseline="0" dirty="0" err="1" smtClean="0"/>
              <a:t>saat</a:t>
            </a:r>
            <a:r>
              <a:rPr lang="en-US" baseline="0" dirty="0" smtClean="0"/>
              <a:t> </a:t>
            </a:r>
            <a:r>
              <a:rPr lang="en-US" baseline="0" dirty="0" err="1" smtClean="0"/>
              <a:t>ini</a:t>
            </a:r>
            <a:r>
              <a:rPr lang="en-US" baseline="0" dirty="0" smtClean="0"/>
              <a:t> </a:t>
            </a:r>
            <a:r>
              <a:rPr lang="en-US" baseline="0" dirty="0" err="1" smtClean="0"/>
              <a:t>beroperasi</a:t>
            </a:r>
            <a:r>
              <a:rPr lang="en-US" baseline="0" dirty="0" smtClean="0"/>
              <a:t> </a:t>
            </a:r>
            <a:r>
              <a:rPr lang="en-US" baseline="0" dirty="0" err="1" smtClean="0"/>
              <a:t>ialah</a:t>
            </a:r>
            <a:r>
              <a:rPr lang="en-US" baseline="0" dirty="0" smtClean="0"/>
              <a:t> </a:t>
            </a:r>
            <a:r>
              <a:rPr lang="en-US" baseline="0" dirty="0" err="1" smtClean="0"/>
              <a:t>perjan</a:t>
            </a:r>
            <a:r>
              <a:rPr lang="en-US" baseline="0" dirty="0" smtClean="0"/>
              <a:t> </a:t>
            </a:r>
            <a:r>
              <a:rPr lang="en-US" baseline="0" dirty="0" err="1" smtClean="0"/>
              <a:t>dan</a:t>
            </a:r>
            <a:r>
              <a:rPr lang="en-US" baseline="0" dirty="0" smtClean="0"/>
              <a:t> </a:t>
            </a:r>
            <a:r>
              <a:rPr lang="en-US" baseline="0" dirty="0" err="1" smtClean="0"/>
              <a:t>persero</a:t>
            </a:r>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265</a:t>
            </a:fld>
            <a:endParaRPr lang="en-US"/>
          </a:p>
        </p:txBody>
      </p:sp>
    </p:spTree>
    <p:extLst>
      <p:ext uri="{BB962C8B-B14F-4D97-AF65-F5344CB8AC3E}">
        <p14:creationId xmlns:p14="http://schemas.microsoft.com/office/powerpoint/2010/main" val="63751290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b="1" dirty="0" err="1" smtClean="0"/>
              <a:t>Jawaban</a:t>
            </a:r>
            <a:r>
              <a:rPr lang="en-US" b="1" dirty="0" smtClean="0"/>
              <a:t> D =&gt;</a:t>
            </a:r>
            <a:r>
              <a:rPr lang="en-US" b="0" dirty="0" err="1" smtClean="0"/>
              <a:t>Koperasi</a:t>
            </a:r>
            <a:r>
              <a:rPr lang="en-US" b="0" dirty="0" smtClean="0"/>
              <a:t> </a:t>
            </a:r>
            <a:r>
              <a:rPr lang="en-US" b="0" dirty="0" err="1" smtClean="0"/>
              <a:t>sekolah</a:t>
            </a:r>
            <a:r>
              <a:rPr lang="en-US" b="0" dirty="0" smtClean="0"/>
              <a:t> </a:t>
            </a:r>
            <a:r>
              <a:rPr lang="en-US" b="0" dirty="0" err="1" smtClean="0"/>
              <a:t>mempunyai</a:t>
            </a:r>
            <a:r>
              <a:rPr lang="en-US" b="0" dirty="0" smtClean="0"/>
              <a:t> </a:t>
            </a:r>
            <a:r>
              <a:rPr lang="en-US" b="0" dirty="0" err="1" smtClean="0"/>
              <a:t>keanggotaan</a:t>
            </a:r>
            <a:r>
              <a:rPr lang="en-US" b="0" baseline="0" dirty="0" smtClean="0"/>
              <a:t> yang </a:t>
            </a:r>
            <a:r>
              <a:rPr lang="en-US" b="0" baseline="0" dirty="0" err="1" smtClean="0"/>
              <a:t>waktunya</a:t>
            </a:r>
            <a:r>
              <a:rPr lang="en-US" b="0" baseline="0" dirty="0" smtClean="0"/>
              <a:t> </a:t>
            </a:r>
            <a:r>
              <a:rPr lang="en-US" b="0" baseline="0" dirty="0" err="1" smtClean="0"/>
              <a:t>terbatas</a:t>
            </a:r>
            <a:r>
              <a:rPr lang="en-US" b="0" baseline="0" dirty="0" smtClean="0"/>
              <a:t> </a:t>
            </a:r>
            <a:r>
              <a:rPr lang="en-US" b="0" baseline="0" dirty="0" err="1" smtClean="0"/>
              <a:t>dan</a:t>
            </a:r>
            <a:r>
              <a:rPr lang="en-US" b="0" baseline="0" dirty="0" smtClean="0"/>
              <a:t> </a:t>
            </a:r>
            <a:r>
              <a:rPr lang="en-US" b="0" baseline="0" dirty="0" err="1" smtClean="0"/>
              <a:t>hanya</a:t>
            </a:r>
            <a:r>
              <a:rPr lang="en-US" b="0" baseline="0" dirty="0" smtClean="0"/>
              <a:t> </a:t>
            </a:r>
            <a:r>
              <a:rPr lang="en-US" b="0" baseline="0" dirty="0" err="1" smtClean="0"/>
              <a:t>siswa</a:t>
            </a:r>
            <a:r>
              <a:rPr lang="en-US" b="0" baseline="0" dirty="0" smtClean="0"/>
              <a:t> </a:t>
            </a:r>
            <a:r>
              <a:rPr lang="en-US" b="0" baseline="0" dirty="0" err="1" smtClean="0"/>
              <a:t>sekolah</a:t>
            </a:r>
            <a:r>
              <a:rPr lang="en-US" b="0" baseline="0" dirty="0" smtClean="0"/>
              <a:t> </a:t>
            </a:r>
            <a:r>
              <a:rPr lang="en-US" b="0" baseline="0" dirty="0" err="1" smtClean="0"/>
              <a:t>tsb</a:t>
            </a:r>
            <a:r>
              <a:rPr lang="en-US" b="0" baseline="0" dirty="0" smtClean="0"/>
              <a:t> yang </a:t>
            </a:r>
            <a:r>
              <a:rPr lang="en-US" b="0" baseline="0" dirty="0" err="1" smtClean="0"/>
              <a:t>dapat</a:t>
            </a:r>
            <a:r>
              <a:rPr lang="en-US" b="0" baseline="0" dirty="0" smtClean="0"/>
              <a:t> </a:t>
            </a:r>
            <a:r>
              <a:rPr lang="en-US" b="0" baseline="0" dirty="0" err="1" smtClean="0"/>
              <a:t>menjadi</a:t>
            </a:r>
            <a:r>
              <a:rPr lang="en-US" b="0" baseline="0" dirty="0" smtClean="0"/>
              <a:t> </a:t>
            </a:r>
            <a:r>
              <a:rPr lang="en-US" b="0" baseline="0" dirty="0" err="1" smtClean="0"/>
              <a:t>anggota</a:t>
            </a:r>
            <a:r>
              <a:rPr lang="en-US" b="0" baseline="0" dirty="0" smtClean="0"/>
              <a:t> </a:t>
            </a:r>
            <a:r>
              <a:rPr lang="en-US" b="0" baseline="0" dirty="0" err="1" smtClean="0"/>
              <a:t>koperasi</a:t>
            </a:r>
            <a:r>
              <a:rPr lang="en-US" b="0" baseline="0" dirty="0" smtClean="0"/>
              <a:t> </a:t>
            </a:r>
            <a:r>
              <a:rPr lang="en-US" b="0" baseline="0" dirty="0" err="1" smtClean="0"/>
              <a:t>sekolah</a:t>
            </a:r>
            <a:r>
              <a:rPr lang="en-US" b="0" baseline="0" dirty="0" smtClean="0"/>
              <a:t> </a:t>
            </a:r>
            <a:r>
              <a:rPr lang="en-US" b="0" baseline="0" dirty="0" err="1" smtClean="0"/>
              <a:t>tsb</a:t>
            </a:r>
            <a:r>
              <a:rPr lang="en-US" b="0" baseline="0" dirty="0" smtClean="0"/>
              <a:t>. </a:t>
            </a:r>
            <a:r>
              <a:rPr lang="en-US" b="0" baseline="0" dirty="0" err="1" smtClean="0"/>
              <a:t>Bila</a:t>
            </a:r>
            <a:r>
              <a:rPr lang="en-US" b="0" baseline="0" dirty="0" smtClean="0"/>
              <a:t> </a:t>
            </a:r>
            <a:r>
              <a:rPr lang="en-US" b="0" baseline="0" dirty="0" err="1" smtClean="0"/>
              <a:t>ia</a:t>
            </a:r>
            <a:r>
              <a:rPr lang="en-US" b="0" baseline="0" dirty="0" smtClean="0"/>
              <a:t> </a:t>
            </a:r>
            <a:r>
              <a:rPr lang="en-US" b="0" baseline="0" dirty="0" err="1" smtClean="0"/>
              <a:t>pindah</a:t>
            </a:r>
            <a:r>
              <a:rPr lang="en-US" b="0" baseline="0" dirty="0" smtClean="0"/>
              <a:t>, </a:t>
            </a:r>
            <a:r>
              <a:rPr lang="en-US" b="0" baseline="0" dirty="0" err="1" smtClean="0"/>
              <a:t>maka</a:t>
            </a:r>
            <a:r>
              <a:rPr lang="en-US" b="0" baseline="0" dirty="0" smtClean="0"/>
              <a:t> </a:t>
            </a:r>
            <a:r>
              <a:rPr lang="en-US" b="0" baseline="0" dirty="0" err="1" smtClean="0"/>
              <a:t>keanggotaan</a:t>
            </a:r>
            <a:r>
              <a:rPr lang="en-US" b="0" baseline="0" dirty="0" smtClean="0"/>
              <a:t> </a:t>
            </a:r>
            <a:r>
              <a:rPr lang="en-US" b="0" baseline="0" dirty="0" err="1" smtClean="0"/>
              <a:t>otomatis</a:t>
            </a:r>
            <a:r>
              <a:rPr lang="en-US" b="0" baseline="0" dirty="0" smtClean="0"/>
              <a:t> </a:t>
            </a:r>
            <a:r>
              <a:rPr lang="en-US" b="0" baseline="0" dirty="0" err="1" smtClean="0"/>
              <a:t>berakhir</a:t>
            </a:r>
            <a:r>
              <a:rPr lang="en-US" b="0" baseline="0" dirty="0" smtClean="0"/>
              <a:t> </a:t>
            </a:r>
            <a:r>
              <a:rPr lang="en-US" b="0" baseline="0" dirty="0" err="1" smtClean="0"/>
              <a:t>dan</a:t>
            </a:r>
            <a:r>
              <a:rPr lang="en-US" b="0" baseline="0" dirty="0" smtClean="0"/>
              <a:t> </a:t>
            </a:r>
            <a:r>
              <a:rPr lang="en-US" b="0" baseline="0" dirty="0" err="1" smtClean="0"/>
              <a:t>tidak</a:t>
            </a:r>
            <a:r>
              <a:rPr lang="en-US" b="0" baseline="0" dirty="0" smtClean="0"/>
              <a:t> </a:t>
            </a:r>
            <a:r>
              <a:rPr lang="en-US" b="0" baseline="0" dirty="0" err="1" smtClean="0"/>
              <a:t>dapat</a:t>
            </a:r>
            <a:r>
              <a:rPr lang="en-US" b="0" baseline="0" dirty="0" smtClean="0"/>
              <a:t> </a:t>
            </a:r>
            <a:r>
              <a:rPr lang="en-US" b="0" baseline="0" dirty="0" err="1" smtClean="0"/>
              <a:t>dinggantikan</a:t>
            </a:r>
            <a:r>
              <a:rPr lang="en-US" b="0" baseline="0" dirty="0" smtClean="0"/>
              <a:t> </a:t>
            </a:r>
            <a:r>
              <a:rPr lang="en-US" b="0" baseline="0" dirty="0" err="1" smtClean="0"/>
              <a:t>oleh</a:t>
            </a:r>
            <a:r>
              <a:rPr lang="en-US" b="0" baseline="0" dirty="0" smtClean="0"/>
              <a:t> </a:t>
            </a:r>
            <a:r>
              <a:rPr lang="en-US" b="0" baseline="0" dirty="0" err="1" smtClean="0"/>
              <a:t>siapapun</a:t>
            </a:r>
            <a:r>
              <a:rPr lang="en-US" b="0" baseline="0" dirty="0" smtClean="0"/>
              <a:t>.</a:t>
            </a:r>
          </a:p>
          <a:p>
            <a:pPr marL="228600" indent="-228600">
              <a:buAutoNum type="arabicPeriod"/>
            </a:pPr>
            <a:r>
              <a:rPr lang="en-US" b="1" baseline="0" dirty="0" err="1" smtClean="0"/>
              <a:t>Jawaban</a:t>
            </a:r>
            <a:r>
              <a:rPr lang="en-US" b="1" baseline="0" dirty="0" smtClean="0"/>
              <a:t> A =&gt;</a:t>
            </a:r>
            <a:r>
              <a:rPr lang="en-US" b="0" baseline="0" dirty="0" err="1" smtClean="0"/>
              <a:t>Seorang</a:t>
            </a:r>
            <a:r>
              <a:rPr lang="en-US" b="0" baseline="0" dirty="0" smtClean="0"/>
              <a:t> </a:t>
            </a:r>
            <a:r>
              <a:rPr lang="en-US" b="0" baseline="0" dirty="0" err="1" smtClean="0"/>
              <a:t>Wirausaha</a:t>
            </a:r>
            <a:r>
              <a:rPr lang="en-US" b="0" baseline="0" dirty="0" smtClean="0"/>
              <a:t> </a:t>
            </a:r>
            <a:r>
              <a:rPr lang="en-US" b="0" baseline="0" dirty="0" err="1" smtClean="0"/>
              <a:t>dalam</a:t>
            </a:r>
            <a:r>
              <a:rPr lang="en-US" b="0" baseline="0" dirty="0" smtClean="0"/>
              <a:t> </a:t>
            </a:r>
            <a:r>
              <a:rPr lang="en-US" b="0" baseline="0" dirty="0" err="1" smtClean="0"/>
              <a:t>menjalankan</a:t>
            </a:r>
            <a:r>
              <a:rPr lang="en-US" b="0" baseline="0" dirty="0" smtClean="0"/>
              <a:t> </a:t>
            </a:r>
            <a:r>
              <a:rPr lang="en-US" b="0" baseline="0" dirty="0" err="1" smtClean="0"/>
              <a:t>usahanya</a:t>
            </a:r>
            <a:r>
              <a:rPr lang="en-US" b="0" baseline="0" dirty="0" smtClean="0"/>
              <a:t> </a:t>
            </a:r>
            <a:r>
              <a:rPr lang="en-US" b="0" baseline="0" dirty="0" err="1" smtClean="0"/>
              <a:t>harus</a:t>
            </a:r>
            <a:r>
              <a:rPr lang="en-US" b="0" baseline="0" dirty="0" smtClean="0"/>
              <a:t> </a:t>
            </a:r>
            <a:r>
              <a:rPr lang="en-US" b="0" baseline="0" dirty="0" err="1" smtClean="0"/>
              <a:t>berani</a:t>
            </a:r>
            <a:r>
              <a:rPr lang="en-US" b="0" baseline="0" dirty="0" smtClean="0"/>
              <a:t> </a:t>
            </a:r>
            <a:r>
              <a:rPr lang="en-US" b="0" baseline="0" dirty="0" err="1" smtClean="0"/>
              <a:t>mengambil</a:t>
            </a:r>
            <a:r>
              <a:rPr lang="en-US" b="0" baseline="0" dirty="0" smtClean="0"/>
              <a:t> </a:t>
            </a:r>
            <a:r>
              <a:rPr lang="en-US" b="0" baseline="0" dirty="0" err="1" smtClean="0"/>
              <a:t>resiko</a:t>
            </a:r>
            <a:r>
              <a:rPr lang="en-US" b="0" baseline="0" dirty="0" smtClean="0"/>
              <a:t> yang </a:t>
            </a:r>
            <a:r>
              <a:rPr lang="en-US" b="0" baseline="0" dirty="0" err="1" smtClean="0"/>
              <a:t>akan</a:t>
            </a:r>
            <a:r>
              <a:rPr lang="en-US" b="0" baseline="0" dirty="0" smtClean="0"/>
              <a:t> </a:t>
            </a:r>
            <a:r>
              <a:rPr lang="en-US" b="0" baseline="0" dirty="0" err="1" smtClean="0"/>
              <a:t>dihadapinya</a:t>
            </a:r>
            <a:r>
              <a:rPr lang="en-US" b="0" baseline="0" dirty="0" smtClean="0"/>
              <a:t>, </a:t>
            </a:r>
            <a:r>
              <a:rPr lang="en-US" b="0" baseline="0" dirty="0" err="1" smtClean="0"/>
              <a:t>berpikir</a:t>
            </a:r>
            <a:r>
              <a:rPr lang="en-US" b="0" baseline="0" dirty="0" smtClean="0"/>
              <a:t> </a:t>
            </a:r>
            <a:r>
              <a:rPr lang="en-US" b="0" baseline="0" dirty="0" err="1" smtClean="0"/>
              <a:t>dengan</a:t>
            </a:r>
            <a:r>
              <a:rPr lang="en-US" b="0" baseline="0" dirty="0" smtClean="0"/>
              <a:t> </a:t>
            </a:r>
            <a:r>
              <a:rPr lang="en-US" b="0" baseline="0" dirty="0" err="1" smtClean="0"/>
              <a:t>rasional</a:t>
            </a:r>
            <a:r>
              <a:rPr lang="en-US" b="0" baseline="0" dirty="0" smtClean="0"/>
              <a:t> </a:t>
            </a:r>
            <a:r>
              <a:rPr lang="en-US" b="0" baseline="0" dirty="0" err="1" smtClean="0"/>
              <a:t>dan</a:t>
            </a:r>
            <a:r>
              <a:rPr lang="en-US" b="0" baseline="0" dirty="0" smtClean="0"/>
              <a:t> </a:t>
            </a:r>
            <a:r>
              <a:rPr lang="en-US" b="0" baseline="0" dirty="0" err="1" smtClean="0"/>
              <a:t>selalu</a:t>
            </a:r>
            <a:r>
              <a:rPr lang="en-US" b="0" baseline="0" dirty="0" smtClean="0"/>
              <a:t> </a:t>
            </a:r>
            <a:r>
              <a:rPr lang="en-US" b="0" baseline="0" dirty="0" err="1" smtClean="0"/>
              <a:t>ke</a:t>
            </a:r>
            <a:r>
              <a:rPr lang="en-US" b="0" baseline="0" dirty="0" smtClean="0"/>
              <a:t> </a:t>
            </a:r>
            <a:r>
              <a:rPr lang="en-US" b="0" baseline="0" dirty="0" err="1" smtClean="0"/>
              <a:t>arah</a:t>
            </a:r>
            <a:r>
              <a:rPr lang="en-US" b="0" baseline="0" dirty="0" smtClean="0"/>
              <a:t> </a:t>
            </a:r>
            <a:r>
              <a:rPr lang="en-US" b="0" baseline="0" dirty="0" err="1" smtClean="0"/>
              <a:t>kemajuan</a:t>
            </a:r>
            <a:r>
              <a:rPr lang="en-US" b="0" baseline="0" dirty="0" smtClean="0"/>
              <a:t> (</a:t>
            </a:r>
            <a:r>
              <a:rPr lang="en-US" b="0" baseline="0" dirty="0" err="1" smtClean="0"/>
              <a:t>progresif</a:t>
            </a:r>
            <a:r>
              <a:rPr lang="en-US" b="0" baseline="0" dirty="0" smtClean="0"/>
              <a:t>)/</a:t>
            </a:r>
            <a:r>
              <a:rPr lang="en-US" b="0" baseline="0" dirty="0" err="1" smtClean="0"/>
              <a:t>keberhasilan</a:t>
            </a:r>
            <a:endParaRPr lang="en-US" b="0" baseline="0" dirty="0" smtClean="0"/>
          </a:p>
        </p:txBody>
      </p:sp>
      <p:sp>
        <p:nvSpPr>
          <p:cNvPr id="4" name="Slide Number Placeholder 3"/>
          <p:cNvSpPr>
            <a:spLocks noGrp="1"/>
          </p:cNvSpPr>
          <p:nvPr>
            <p:ph type="sldNum" sz="quarter" idx="10"/>
          </p:nvPr>
        </p:nvSpPr>
        <p:spPr/>
        <p:txBody>
          <a:bodyPr/>
          <a:lstStyle/>
          <a:p>
            <a:fld id="{476E7BC0-89CA-497F-A8D7-EB638B7D546D}" type="slidenum">
              <a:rPr lang="en-US" smtClean="0"/>
              <a:pPr/>
              <a:t>290</a:t>
            </a:fld>
            <a:endParaRPr lang="en-US"/>
          </a:p>
        </p:txBody>
      </p:sp>
    </p:spTree>
    <p:extLst>
      <p:ext uri="{BB962C8B-B14F-4D97-AF65-F5344CB8AC3E}">
        <p14:creationId xmlns:p14="http://schemas.microsoft.com/office/powerpoint/2010/main" val="228438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dirty="0" err="1" smtClean="0"/>
              <a:t>konstanta</a:t>
            </a:r>
            <a:r>
              <a:rPr lang="en-US" dirty="0" smtClean="0"/>
              <a:t>				p=</a:t>
            </a:r>
            <a:r>
              <a:rPr lang="en-US" dirty="0" err="1" smtClean="0"/>
              <a:t>tingkat</a:t>
            </a:r>
            <a:r>
              <a:rPr lang="en-US" dirty="0" smtClean="0"/>
              <a:t> </a:t>
            </a:r>
            <a:r>
              <a:rPr lang="en-US" dirty="0" err="1" smtClean="0"/>
              <a:t>harga</a:t>
            </a:r>
            <a:endParaRPr lang="en-US" dirty="0" smtClean="0"/>
          </a:p>
          <a:p>
            <a:r>
              <a:rPr lang="en-US" dirty="0" smtClean="0"/>
              <a:t>b=</a:t>
            </a:r>
            <a:r>
              <a:rPr lang="en-US" dirty="0" err="1" smtClean="0"/>
              <a:t>koefisien</a:t>
            </a:r>
            <a:r>
              <a:rPr lang="en-US" dirty="0" smtClean="0"/>
              <a:t>				Q=</a:t>
            </a:r>
            <a:r>
              <a:rPr lang="en-US" dirty="0" err="1" smtClean="0"/>
              <a:t>jumlah</a:t>
            </a:r>
            <a:r>
              <a:rPr lang="en-US" dirty="0" smtClean="0"/>
              <a:t> </a:t>
            </a:r>
            <a:r>
              <a:rPr lang="en-US" dirty="0" err="1" smtClean="0"/>
              <a:t>barang</a:t>
            </a:r>
            <a:r>
              <a:rPr lang="en-US" dirty="0" smtClean="0"/>
              <a:t> </a:t>
            </a:r>
            <a:r>
              <a:rPr lang="en-US" dirty="0" err="1" smtClean="0"/>
              <a:t>diminta</a:t>
            </a:r>
            <a:endParaRPr lang="en-US" dirty="0" smtClean="0"/>
          </a:p>
          <a:p>
            <a:r>
              <a:rPr lang="en-US" dirty="0" smtClean="0"/>
              <a:t>Ceteris Paribus=</a:t>
            </a:r>
            <a:r>
              <a:rPr lang="en-US" sz="1200" dirty="0" err="1" smtClean="0"/>
              <a:t>keadaan</a:t>
            </a:r>
            <a:r>
              <a:rPr lang="en-US" sz="1200" dirty="0" smtClean="0"/>
              <a:t> </a:t>
            </a:r>
            <a:r>
              <a:rPr lang="en-US" sz="1200" dirty="0" err="1" smtClean="0"/>
              <a:t>dimana</a:t>
            </a:r>
            <a:r>
              <a:rPr lang="en-US" sz="1200" dirty="0" smtClean="0"/>
              <a:t> </a:t>
            </a:r>
            <a:r>
              <a:rPr lang="en-US" sz="1200" dirty="0" err="1" smtClean="0"/>
              <a:t>semuanya</a:t>
            </a:r>
            <a:r>
              <a:rPr lang="en-US" sz="1200" dirty="0" smtClean="0"/>
              <a:t> </a:t>
            </a:r>
            <a:r>
              <a:rPr lang="en-US" sz="1200" dirty="0" err="1" smtClean="0"/>
              <a:t>harus</a:t>
            </a:r>
            <a:r>
              <a:rPr lang="en-US" sz="1200" dirty="0" smtClean="0"/>
              <a:t> </a:t>
            </a:r>
            <a:r>
              <a:rPr lang="en-US" sz="1200" dirty="0" err="1" smtClean="0"/>
              <a:t>seimbang</a:t>
            </a:r>
            <a:endParaRPr lang="en-US" dirty="0" smtClean="0"/>
          </a:p>
          <a:p>
            <a:endParaRPr lang="en-US" dirty="0"/>
          </a:p>
        </p:txBody>
      </p:sp>
      <p:sp>
        <p:nvSpPr>
          <p:cNvPr id="4" name="Slide Number Placeholder 3"/>
          <p:cNvSpPr>
            <a:spLocks noGrp="1"/>
          </p:cNvSpPr>
          <p:nvPr>
            <p:ph type="sldNum" sz="quarter" idx="10"/>
          </p:nvPr>
        </p:nvSpPr>
        <p:spPr/>
        <p:txBody>
          <a:bodyPr/>
          <a:lstStyle/>
          <a:p>
            <a:fld id="{476E7BC0-89CA-497F-A8D7-EB638B7D546D}" type="slidenum">
              <a:rPr lang="en-US" smtClean="0"/>
              <a:pPr/>
              <a:t>20</a:t>
            </a:fld>
            <a:endParaRPr lang="en-US"/>
          </a:p>
        </p:txBody>
      </p:sp>
    </p:spTree>
    <p:extLst>
      <p:ext uri="{BB962C8B-B14F-4D97-AF65-F5344CB8AC3E}">
        <p14:creationId xmlns:p14="http://schemas.microsoft.com/office/powerpoint/2010/main" val="1892332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059602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D00304-1697-472C-8DC5-5570DF33ED3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00304-1697-472C-8DC5-5570DF33ED3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00304-1697-472C-8DC5-5570DF33ED3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a:t>dapat di akses via www.widh2007.wordpress.com</a:t>
            </a:r>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770BB861-D859-4528-8F6D-33C7EABF67CA}"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2AE6B970-B7B0-4567-A326-577534047E62}"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726AA0ED-0AC3-4F37-81AD-F9F3549696F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00304-1697-472C-8DC5-5570DF33ED3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D00304-1697-472C-8DC5-5570DF33ED32}"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D00304-1697-472C-8DC5-5570DF33ED3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D00304-1697-472C-8DC5-5570DF33ED32}"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D00304-1697-472C-8DC5-5570DF33ED32}"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00304-1697-472C-8DC5-5570DF33ED32}"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00304-1697-472C-8DC5-5570DF33ED3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00304-1697-472C-8DC5-5570DF33ED32}"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01C7C-0A07-4DA9-AC22-C6BB5F405B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D00304-1697-472C-8DC5-5570DF33ED32}" type="datetimeFigureOut">
              <a:rPr lang="en-US" smtClean="0"/>
              <a:pPr/>
              <a:t>5/17/2013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01C7C-0A07-4DA9-AC22-C6BB5F405B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0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slide" Target="slide111.xml"/><Relationship Id="rId2" Type="http://schemas.openxmlformats.org/officeDocument/2006/relationships/slide" Target="slide110.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5.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slide" Target="slide2.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2.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slide" Target="slide2.xml"/><Relationship Id="rId4" Type="http://schemas.openxmlformats.org/officeDocument/2006/relationships/image" Target="../media/image29.wmf"/></Relationships>
</file>

<file path=ppt/slides/_rels/slide126.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0.wmf"/><Relationship Id="rId5" Type="http://schemas.openxmlformats.org/officeDocument/2006/relationships/oleObject" Target="../embeddings/oleObject15.bin"/><Relationship Id="rId4" Type="http://schemas.openxmlformats.org/officeDocument/2006/relationships/image" Target="../media/image29.wmf"/></Relationships>
</file>

<file path=ppt/slides/_rels/slide1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slide" Target="slide2.xml"/><Relationship Id="rId4" Type="http://schemas.openxmlformats.org/officeDocument/2006/relationships/image" Target="../media/image34.emf"/></Relationships>
</file>

<file path=ppt/slides/_rels/slide1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4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65.xml"/><Relationship Id="rId13" Type="http://schemas.openxmlformats.org/officeDocument/2006/relationships/slide" Target="slide180.xml"/><Relationship Id="rId18" Type="http://schemas.openxmlformats.org/officeDocument/2006/relationships/slide" Target="slide71.xml"/><Relationship Id="rId3" Type="http://schemas.openxmlformats.org/officeDocument/2006/relationships/slide" Target="slide18.xml"/><Relationship Id="rId21" Type="http://schemas.openxmlformats.org/officeDocument/2006/relationships/slide" Target="slide38.xml"/><Relationship Id="rId7" Type="http://schemas.openxmlformats.org/officeDocument/2006/relationships/slide" Target="slide230.xml"/><Relationship Id="rId12" Type="http://schemas.openxmlformats.org/officeDocument/2006/relationships/slide" Target="slide167.xml"/><Relationship Id="rId17" Type="http://schemas.openxmlformats.org/officeDocument/2006/relationships/slide" Target="slide102.xml"/><Relationship Id="rId2" Type="http://schemas.openxmlformats.org/officeDocument/2006/relationships/slide" Target="slide4.xml"/><Relationship Id="rId16" Type="http://schemas.openxmlformats.org/officeDocument/2006/relationships/slide" Target="slide76.xml"/><Relationship Id="rId20" Type="http://schemas.openxmlformats.org/officeDocument/2006/relationships/slide" Target="slide127.xml"/><Relationship Id="rId1" Type="http://schemas.openxmlformats.org/officeDocument/2006/relationships/slideLayout" Target="../slideLayouts/slideLayout1.xml"/><Relationship Id="rId6" Type="http://schemas.openxmlformats.org/officeDocument/2006/relationships/slide" Target="slide199.xml"/><Relationship Id="rId11" Type="http://schemas.openxmlformats.org/officeDocument/2006/relationships/slide" Target="slide151.xml"/><Relationship Id="rId5" Type="http://schemas.openxmlformats.org/officeDocument/2006/relationships/image" Target="../media/image3.jpeg"/><Relationship Id="rId15" Type="http://schemas.openxmlformats.org/officeDocument/2006/relationships/slide" Target="slide266.xml"/><Relationship Id="rId10" Type="http://schemas.openxmlformats.org/officeDocument/2006/relationships/slide" Target="slide147.xml"/><Relationship Id="rId19" Type="http://schemas.openxmlformats.org/officeDocument/2006/relationships/slide" Target="slide88.xml"/><Relationship Id="rId4" Type="http://schemas.openxmlformats.org/officeDocument/2006/relationships/slide" Target="slide45.xml"/><Relationship Id="rId9" Type="http://schemas.openxmlformats.org/officeDocument/2006/relationships/slide" Target="slide137.xml"/><Relationship Id="rId14" Type="http://schemas.openxmlformats.org/officeDocument/2006/relationships/slide" Target="slide242.xml"/><Relationship Id="rId22" Type="http://schemas.openxmlformats.org/officeDocument/2006/relationships/slide" Target="slide11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jpeg"/></Relationships>
</file>

<file path=ppt/slides/_rels/slide20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0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0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20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20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4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4.gif"/><Relationship Id="rId1" Type="http://schemas.openxmlformats.org/officeDocument/2006/relationships/slideLayout" Target="../slideLayouts/slideLayout3.xml"/></Relationships>
</file>

<file path=ppt/slides/_rels/slide25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5.gif"/><Relationship Id="rId1" Type="http://schemas.openxmlformats.org/officeDocument/2006/relationships/slideLayout" Target="../slideLayouts/slideLayout3.xml"/></Relationships>
</file>

<file path=ppt/slides/_rels/slide2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gif"/><Relationship Id="rId1" Type="http://schemas.openxmlformats.org/officeDocument/2006/relationships/slideLayout" Target="../slideLayouts/slideLayout3.xml"/></Relationships>
</file>

<file path=ppt/slides/_rels/slide2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7.gi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8.gif"/><Relationship Id="rId1" Type="http://schemas.openxmlformats.org/officeDocument/2006/relationships/slideLayout" Target="../slideLayouts/slideLayout3.xml"/></Relationships>
</file>

<file path=ppt/slides/_rels/slide2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9.gif"/><Relationship Id="rId1" Type="http://schemas.openxmlformats.org/officeDocument/2006/relationships/slideLayout" Target="../slideLayouts/slideLayout3.xml"/></Relationships>
</file>

<file path=ppt/slides/_rels/slide262.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50.gif"/><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6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1.gif"/><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8.xml"/><Relationship Id="rId4" Type="http://schemas.openxmlformats.org/officeDocument/2006/relationships/audio" Target="../media/audio1.wav"/></Relationships>
</file>

<file path=ppt/slides/_rels/slide27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8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2.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slide" Target="slide2.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slide" Target="slide2.xml"/><Relationship Id="rId4" Type="http://schemas.openxmlformats.org/officeDocument/2006/relationships/image" Target="../media/image10.wmf"/></Relationships>
</file>

<file path=ppt/slides/_rels/slide6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2.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2.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slide" Target="slide2.xml"/><Relationship Id="rId4" Type="http://schemas.openxmlformats.org/officeDocument/2006/relationships/image" Target="../media/image11.wmf"/></Relationships>
</file>

<file path=ppt/slides/_rels/slide8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4.bin"/><Relationship Id="rId4" Type="http://schemas.openxmlformats.org/officeDocument/2006/relationships/image" Target="../media/image14.wmf"/></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7.wmf"/><Relationship Id="rId5" Type="http://schemas.openxmlformats.org/officeDocument/2006/relationships/oleObject" Target="../embeddings/oleObject6.bin"/><Relationship Id="rId4" Type="http://schemas.openxmlformats.org/officeDocument/2006/relationships/image" Target="../media/image16.wmf"/></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slide" Target="slide2.xml"/><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19.wmf"/><Relationship Id="rId5" Type="http://schemas.openxmlformats.org/officeDocument/2006/relationships/oleObject" Target="../embeddings/oleObject8.bin"/><Relationship Id="rId4" Type="http://schemas.openxmlformats.org/officeDocument/2006/relationships/image" Target="../media/image18.wmf"/></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slide" Target="slide2.xml"/><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21.wmf"/><Relationship Id="rId5" Type="http://schemas.openxmlformats.org/officeDocument/2006/relationships/oleObject" Target="../embeddings/oleObject10.bin"/><Relationship Id="rId4" Type="http://schemas.openxmlformats.org/officeDocument/2006/relationships/image" Target="../media/image20.wmf"/></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vmlDrawing" Target="../drawings/vmlDrawing7.vml"/><Relationship Id="rId6" Type="http://schemas.openxmlformats.org/officeDocument/2006/relationships/image" Target="../media/image23.wmf"/><Relationship Id="rId5" Type="http://schemas.openxmlformats.org/officeDocument/2006/relationships/oleObject" Target="../embeddings/oleObject12.bin"/><Relationship Id="rId4" Type="http://schemas.openxmlformats.org/officeDocument/2006/relationships/image" Target="../media/image22.wmf"/></Relationships>
</file>

<file path=ppt/slides/_rels/slide9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a:grpSpLocks/>
          </p:cNvGrpSpPr>
          <p:nvPr/>
        </p:nvGrpSpPr>
        <p:grpSpPr bwMode="auto">
          <a:xfrm>
            <a:off x="1219200" y="239645"/>
            <a:ext cx="7924800" cy="1360556"/>
            <a:chOff x="1676400" y="380456"/>
            <a:chExt cx="5658841" cy="1157651"/>
          </a:xfrm>
        </p:grpSpPr>
        <p:sp>
          <p:nvSpPr>
            <p:cNvPr id="16" name="Rounded Rectangle 15"/>
            <p:cNvSpPr/>
            <p:nvPr/>
          </p:nvSpPr>
          <p:spPr>
            <a:xfrm rot="21422933">
              <a:off x="1676400" y="380456"/>
              <a:ext cx="5638800" cy="914835"/>
            </a:xfrm>
            <a:prstGeom prst="round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17" name="Rounded Rectangle 16"/>
            <p:cNvSpPr/>
            <p:nvPr/>
          </p:nvSpPr>
          <p:spPr>
            <a:xfrm>
              <a:off x="1696441" y="623707"/>
              <a:ext cx="5638800" cy="914400"/>
            </a:xfrm>
            <a:prstGeom prst="roundRect">
              <a:avLst/>
            </a:prstGeom>
            <a:solidFill>
              <a:schemeClr val="tx1"/>
            </a:solidFill>
            <a:ln/>
          </p:spPr>
          <p:style>
            <a:lnRef idx="0">
              <a:schemeClr val="dk1"/>
            </a:lnRef>
            <a:fillRef idx="3">
              <a:schemeClr val="dk1"/>
            </a:fillRef>
            <a:effectRef idx="3">
              <a:schemeClr val="dk1"/>
            </a:effectRef>
            <a:fontRef idx="minor">
              <a:schemeClr val="lt1"/>
            </a:fontRef>
          </p:style>
          <p:txBody>
            <a:bodyPr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altLang="ja-JP" sz="3200" b="1" dirty="0" err="1" smtClean="0">
                  <a:ln/>
                  <a:solidFill>
                    <a:srgbClr val="FFC000"/>
                  </a:solidFill>
                  <a:latin typeface="Arial Black" pitchFamily="34" charset="0"/>
                </a:rPr>
                <a:t>Rangkuman</a:t>
              </a:r>
              <a:r>
                <a:rPr lang="en-US" altLang="ja-JP" sz="3200" b="1" dirty="0" smtClean="0">
                  <a:ln/>
                  <a:solidFill>
                    <a:srgbClr val="FFC000"/>
                  </a:solidFill>
                  <a:latin typeface="Arial Black" pitchFamily="34" charset="0"/>
                </a:rPr>
                <a:t> </a:t>
              </a:r>
              <a:r>
                <a:rPr lang="en-US" altLang="ja-JP" sz="3200" b="1" dirty="0" err="1" smtClean="0">
                  <a:ln/>
                  <a:solidFill>
                    <a:srgbClr val="FFC000"/>
                  </a:solidFill>
                  <a:latin typeface="Arial Black" pitchFamily="34" charset="0"/>
                </a:rPr>
                <a:t>Materi</a:t>
              </a:r>
              <a:r>
                <a:rPr lang="en-US" altLang="ja-JP" sz="3200" b="1" dirty="0" smtClean="0">
                  <a:ln/>
                  <a:solidFill>
                    <a:srgbClr val="FFC000"/>
                  </a:solidFill>
                  <a:latin typeface="Arial Black" pitchFamily="34" charset="0"/>
                </a:rPr>
                <a:t> </a:t>
              </a:r>
              <a:r>
                <a:rPr lang="en-US" altLang="ja-JP" sz="3200" b="1" dirty="0" err="1" smtClean="0">
                  <a:ln/>
                  <a:solidFill>
                    <a:srgbClr val="FFC000"/>
                  </a:solidFill>
                  <a:latin typeface="Arial Black" pitchFamily="34" charset="0"/>
                </a:rPr>
                <a:t>Ekonomi</a:t>
              </a:r>
              <a:r>
                <a:rPr lang="en-US" altLang="ja-JP" sz="3200" b="1" dirty="0" smtClean="0">
                  <a:ln/>
                  <a:solidFill>
                    <a:srgbClr val="FFC000"/>
                  </a:solidFill>
                  <a:latin typeface="Arial Black" pitchFamily="34" charset="0"/>
                </a:rPr>
                <a:t> SMA</a:t>
              </a:r>
              <a:endParaRPr lang="ja-JP" altLang="en-US" sz="3200" b="1">
                <a:ln/>
                <a:solidFill>
                  <a:srgbClr val="FFC000"/>
                </a:solidFill>
                <a:latin typeface="Arial Black" pitchFamily="34" charset="0"/>
              </a:endParaRPr>
            </a:p>
          </p:txBody>
        </p:sp>
      </p:grpSp>
      <p:sp>
        <p:nvSpPr>
          <p:cNvPr id="26" name="TextBox 25"/>
          <p:cNvSpPr txBox="1"/>
          <p:nvPr/>
        </p:nvSpPr>
        <p:spPr>
          <a:xfrm>
            <a:off x="7010400" y="6248400"/>
            <a:ext cx="1905000" cy="369332"/>
          </a:xfrm>
          <a:prstGeom prst="rect">
            <a:avLst/>
          </a:prstGeom>
          <a:noFill/>
        </p:spPr>
        <p:txBody>
          <a:bodyPr wrap="square" rtlCol="0">
            <a:spAutoFit/>
          </a:bodyPr>
          <a:lstStyle/>
          <a:p>
            <a:r>
              <a:rPr lang="en-US" dirty="0" smtClean="0">
                <a:solidFill>
                  <a:srgbClr val="FFFF00"/>
                </a:solidFill>
              </a:rPr>
              <a:t>By: </a:t>
            </a:r>
            <a:r>
              <a:rPr lang="en-US" dirty="0" err="1" smtClean="0">
                <a:solidFill>
                  <a:srgbClr val="FFFF00"/>
                </a:solidFill>
              </a:rPr>
              <a:t>checha</a:t>
            </a:r>
            <a:r>
              <a:rPr lang="en-US" dirty="0" smtClean="0">
                <a:solidFill>
                  <a:srgbClr val="FFFF00"/>
                </a:solidFill>
              </a:rPr>
              <a:t> 2010</a:t>
            </a:r>
            <a:endParaRPr lang="en-US" dirty="0">
              <a:solidFill>
                <a:srgbClr val="FFFF00"/>
              </a:solidFill>
            </a:endParaRPr>
          </a:p>
        </p:txBody>
      </p:sp>
      <p:pic>
        <p:nvPicPr>
          <p:cNvPr id="22" name="Picture 21" descr="0037.gif"/>
          <p:cNvPicPr>
            <a:picLocks noChangeAspect="1"/>
          </p:cNvPicPr>
          <p:nvPr/>
        </p:nvPicPr>
        <p:blipFill>
          <a:blip r:embed="rId3"/>
          <a:stretch>
            <a:fillRect/>
          </a:stretch>
        </p:blipFill>
        <p:spPr>
          <a:xfrm>
            <a:off x="0" y="457200"/>
            <a:ext cx="1693333" cy="1219200"/>
          </a:xfrm>
          <a:prstGeom prst="rect">
            <a:avLst/>
          </a:prstGeom>
        </p:spPr>
      </p:pic>
      <p:pic>
        <p:nvPicPr>
          <p:cNvPr id="12292" name="Picture 4" descr="http://www.dragonartz.net/wp-content/uploads/2010/10/Vector-Charts-Clipart-with-Arrow-02-by-DragonArt.jpg"/>
          <p:cNvPicPr>
            <a:picLocks noChangeAspect="1" noChangeArrowheads="1"/>
          </p:cNvPicPr>
          <p:nvPr/>
        </p:nvPicPr>
        <p:blipFill>
          <a:blip r:embed="rId4"/>
          <a:srcRect/>
          <a:stretch>
            <a:fillRect/>
          </a:stretch>
        </p:blipFill>
        <p:spPr bwMode="auto">
          <a:xfrm>
            <a:off x="4343400" y="1981200"/>
            <a:ext cx="3810000" cy="3810000"/>
          </a:xfrm>
          <a:prstGeom prst="ellipse">
            <a:avLst/>
          </a:prstGeom>
          <a:ln>
            <a:noFill/>
          </a:ln>
          <a:effectLst>
            <a:softEdge rad="112500"/>
          </a:effectLst>
        </p:spPr>
      </p:pic>
      <p:sp>
        <p:nvSpPr>
          <p:cNvPr id="18" name="Rectangle 17"/>
          <p:cNvSpPr/>
          <p:nvPr/>
        </p:nvSpPr>
        <p:spPr>
          <a:xfrm>
            <a:off x="381000" y="2590800"/>
            <a:ext cx="2971800" cy="3657600"/>
          </a:xfrm>
          <a:prstGeom prst="rect">
            <a:avLst/>
          </a:prstGeom>
          <a:solidFill>
            <a:schemeClr val="tx1"/>
          </a:solidFill>
          <a:ln w="57150" cmpd="tri">
            <a:gradFill>
              <a:gsLst>
                <a:gs pos="0">
                  <a:srgbClr val="FF3399"/>
                </a:gs>
                <a:gs pos="25000">
                  <a:srgbClr val="FF6633"/>
                </a:gs>
                <a:gs pos="50000">
                  <a:srgbClr val="FFFF00"/>
                </a:gs>
                <a:gs pos="75000">
                  <a:srgbClr val="01A78F"/>
                </a:gs>
                <a:gs pos="100000">
                  <a:srgbClr val="3366F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err="1" smtClean="0">
                <a:solidFill>
                  <a:srgbClr val="FFFF00"/>
                </a:solidFill>
              </a:rPr>
              <a:t>Untuk</a:t>
            </a:r>
            <a:r>
              <a:rPr lang="en-US" sz="3600" dirty="0" smtClean="0">
                <a:solidFill>
                  <a:srgbClr val="FFFF00"/>
                </a:solidFill>
              </a:rPr>
              <a:t>:</a:t>
            </a:r>
          </a:p>
          <a:p>
            <a:r>
              <a:rPr lang="en-US" sz="3600" dirty="0" smtClean="0">
                <a:solidFill>
                  <a:srgbClr val="92D050"/>
                </a:solidFill>
              </a:rPr>
              <a:t>UAS</a:t>
            </a:r>
          </a:p>
          <a:p>
            <a:r>
              <a:rPr lang="en-US" sz="3600" dirty="0" smtClean="0">
                <a:solidFill>
                  <a:srgbClr val="FFC000"/>
                </a:solidFill>
              </a:rPr>
              <a:t>UN</a:t>
            </a:r>
          </a:p>
          <a:p>
            <a:r>
              <a:rPr lang="en-US" sz="3600" dirty="0" smtClean="0">
                <a:solidFill>
                  <a:srgbClr val="00B0F0"/>
                </a:solidFill>
              </a:rPr>
              <a:t>SNMPTN</a:t>
            </a:r>
          </a:p>
          <a:p>
            <a:r>
              <a:rPr lang="en-US" sz="3600" dirty="0" err="1" smtClean="0">
                <a:solidFill>
                  <a:schemeClr val="accent6">
                    <a:lumMod val="20000"/>
                    <a:lumOff val="80000"/>
                  </a:schemeClr>
                </a:solidFill>
              </a:rPr>
              <a:t>Ujian</a:t>
            </a:r>
            <a:r>
              <a:rPr lang="en-US" sz="3600" dirty="0" smtClean="0">
                <a:solidFill>
                  <a:schemeClr val="accent6">
                    <a:lumMod val="20000"/>
                    <a:lumOff val="80000"/>
                  </a:schemeClr>
                </a:solidFill>
              </a:rPr>
              <a:t> </a:t>
            </a:r>
            <a:r>
              <a:rPr lang="en-US" sz="3600" dirty="0" err="1" smtClean="0">
                <a:solidFill>
                  <a:schemeClr val="accent6">
                    <a:lumMod val="20000"/>
                    <a:lumOff val="80000"/>
                  </a:schemeClr>
                </a:solidFill>
              </a:rPr>
              <a:t>Mandiri</a:t>
            </a:r>
            <a:r>
              <a:rPr lang="en-US" sz="3600" dirty="0" smtClean="0">
                <a:solidFill>
                  <a:schemeClr val="accent6">
                    <a:lumMod val="20000"/>
                    <a:lumOff val="80000"/>
                  </a:schemeClr>
                </a:solidFill>
              </a:rPr>
              <a:t> </a:t>
            </a:r>
            <a:r>
              <a:rPr lang="en-US" sz="3600" dirty="0" smtClean="0">
                <a:solidFill>
                  <a:srgbClr val="FF0000"/>
                </a:solidFill>
              </a:rPr>
              <a:t>OSN </a:t>
            </a:r>
            <a:r>
              <a:rPr lang="en-US" sz="3600" dirty="0" err="1" smtClean="0">
                <a:solidFill>
                  <a:srgbClr val="FF0000"/>
                </a:solidFill>
              </a:rPr>
              <a:t>Ekonomi</a:t>
            </a:r>
            <a:endParaRPr lang="en-US" sz="36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0"/>
            <a:ext cx="8143932" cy="1000132"/>
          </a:xfrm>
          <a:prstGeom prst="rect">
            <a:avLst/>
          </a:prstGeom>
          <a:noFill/>
          <a:ln w="28575">
            <a:solidFill>
              <a:schemeClr val="accent6">
                <a:lumMod val="5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solidFill>
                  <a:srgbClr val="FFFF00"/>
                </a:solidFill>
              </a:rPr>
              <a:t>Barang</a:t>
            </a:r>
            <a:endParaRPr lang="en-US" sz="2800" dirty="0" smtClean="0">
              <a:solidFill>
                <a:srgbClr val="FFFF00"/>
              </a:solidFill>
            </a:endParaRPr>
          </a:p>
          <a:p>
            <a:pPr algn="ctr"/>
            <a:r>
              <a:rPr lang="en-US" dirty="0" err="1" smtClean="0">
                <a:solidFill>
                  <a:srgbClr val="FFFF00"/>
                </a:solidFill>
              </a:rPr>
              <a:t>Segala</a:t>
            </a:r>
            <a:r>
              <a:rPr lang="en-US" dirty="0" smtClean="0">
                <a:solidFill>
                  <a:srgbClr val="FFFF00"/>
                </a:solidFill>
              </a:rPr>
              <a:t> </a:t>
            </a:r>
            <a:r>
              <a:rPr lang="en-US" dirty="0" err="1" smtClean="0">
                <a:solidFill>
                  <a:srgbClr val="FFFF00"/>
                </a:solidFill>
              </a:rPr>
              <a:t>jenis</a:t>
            </a:r>
            <a:r>
              <a:rPr lang="en-US" dirty="0" smtClean="0">
                <a:solidFill>
                  <a:srgbClr val="FFFF00"/>
                </a:solidFill>
              </a:rPr>
              <a:t> </a:t>
            </a:r>
            <a:r>
              <a:rPr lang="en-US" dirty="0" err="1" smtClean="0">
                <a:solidFill>
                  <a:srgbClr val="FFFF00"/>
                </a:solidFill>
              </a:rPr>
              <a:t>sesuatu</a:t>
            </a:r>
            <a:r>
              <a:rPr lang="en-US" dirty="0" smtClean="0">
                <a:solidFill>
                  <a:srgbClr val="FFFF00"/>
                </a:solidFill>
              </a:rPr>
              <a:t> yang </a:t>
            </a:r>
            <a:r>
              <a:rPr lang="en-US" dirty="0" err="1" smtClean="0">
                <a:solidFill>
                  <a:srgbClr val="FFFF00"/>
                </a:solidFill>
              </a:rPr>
              <a:t>dapat</a:t>
            </a:r>
            <a:r>
              <a:rPr lang="en-US" dirty="0" smtClean="0">
                <a:solidFill>
                  <a:srgbClr val="FFFF00"/>
                </a:solidFill>
              </a:rPr>
              <a:t> </a:t>
            </a:r>
            <a:r>
              <a:rPr lang="en-US" dirty="0" err="1" smtClean="0">
                <a:solidFill>
                  <a:srgbClr val="FFFF00"/>
                </a:solidFill>
              </a:rPr>
              <a:t>digunakan</a:t>
            </a:r>
            <a:r>
              <a:rPr lang="en-US" dirty="0" smtClean="0">
                <a:solidFill>
                  <a:srgbClr val="FFFF00"/>
                </a:solidFill>
              </a:rPr>
              <a:t> </a:t>
            </a:r>
            <a:r>
              <a:rPr lang="en-US" dirty="0" err="1" smtClean="0">
                <a:solidFill>
                  <a:srgbClr val="FFFF00"/>
                </a:solidFill>
              </a:rPr>
              <a:t>sebagai</a:t>
            </a:r>
            <a:r>
              <a:rPr lang="en-US" dirty="0" smtClean="0">
                <a:solidFill>
                  <a:srgbClr val="FFFF00"/>
                </a:solidFill>
              </a:rPr>
              <a:t> </a:t>
            </a:r>
            <a:r>
              <a:rPr lang="en-US" dirty="0" err="1" smtClean="0">
                <a:solidFill>
                  <a:srgbClr val="FFFF00"/>
                </a:solidFill>
              </a:rPr>
              <a:t>alat</a:t>
            </a:r>
            <a:r>
              <a:rPr lang="en-US" dirty="0" smtClean="0">
                <a:solidFill>
                  <a:srgbClr val="FFFF00"/>
                </a:solidFill>
              </a:rPr>
              <a:t> </a:t>
            </a:r>
            <a:r>
              <a:rPr lang="en-US" dirty="0" err="1" smtClean="0">
                <a:solidFill>
                  <a:srgbClr val="FFFF00"/>
                </a:solidFill>
              </a:rPr>
              <a:t>pemuas</a:t>
            </a:r>
            <a:r>
              <a:rPr lang="en-US" dirty="0" smtClean="0">
                <a:solidFill>
                  <a:srgbClr val="FFFF00"/>
                </a:solidFill>
              </a:rPr>
              <a:t> </a:t>
            </a:r>
            <a:r>
              <a:rPr lang="en-US" dirty="0" err="1" smtClean="0">
                <a:solidFill>
                  <a:srgbClr val="FFFF00"/>
                </a:solidFill>
              </a:rPr>
              <a:t>kebutuhan</a:t>
            </a:r>
            <a:r>
              <a:rPr lang="en-US" dirty="0" smtClean="0">
                <a:solidFill>
                  <a:srgbClr val="FFFF00"/>
                </a:solidFill>
              </a:rPr>
              <a:t> </a:t>
            </a:r>
            <a:r>
              <a:rPr lang="en-US" dirty="0" err="1" smtClean="0">
                <a:solidFill>
                  <a:srgbClr val="FFFF00"/>
                </a:solidFill>
              </a:rPr>
              <a:t>manusia</a:t>
            </a:r>
            <a:endParaRPr lang="en-US" dirty="0">
              <a:solidFill>
                <a:srgbClr val="FFFF00"/>
              </a:solidFill>
            </a:endParaRPr>
          </a:p>
        </p:txBody>
      </p:sp>
      <p:sp>
        <p:nvSpPr>
          <p:cNvPr id="4" name="Rounded Rectangle 3"/>
          <p:cNvSpPr/>
          <p:nvPr/>
        </p:nvSpPr>
        <p:spPr>
          <a:xfrm>
            <a:off x="214282" y="1071546"/>
            <a:ext cx="3143272" cy="428628"/>
          </a:xfrm>
          <a:prstGeom prst="round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err="1" smtClean="0">
                <a:solidFill>
                  <a:srgbClr val="FFFF00"/>
                </a:solidFill>
              </a:rPr>
              <a:t>Jenis-jenis</a:t>
            </a:r>
            <a:r>
              <a:rPr lang="en-US" sz="2000" dirty="0" smtClean="0">
                <a:solidFill>
                  <a:srgbClr val="FFFF00"/>
                </a:solidFill>
              </a:rPr>
              <a:t> </a:t>
            </a:r>
            <a:r>
              <a:rPr lang="en-US" sz="2000" dirty="0" err="1" smtClean="0">
                <a:solidFill>
                  <a:srgbClr val="FFFF00"/>
                </a:solidFill>
              </a:rPr>
              <a:t>Barang</a:t>
            </a:r>
            <a:r>
              <a:rPr lang="en-US" sz="2000" dirty="0" smtClean="0">
                <a:solidFill>
                  <a:srgbClr val="FFFF00"/>
                </a:solidFill>
              </a:rPr>
              <a:t>:</a:t>
            </a:r>
            <a:endParaRPr lang="en-US" sz="2000" dirty="0">
              <a:solidFill>
                <a:srgbClr val="FFFF00"/>
              </a:solidFill>
            </a:endParaRPr>
          </a:p>
        </p:txBody>
      </p:sp>
      <p:sp>
        <p:nvSpPr>
          <p:cNvPr id="5" name="Rounded Rectangle 4"/>
          <p:cNvSpPr/>
          <p:nvPr/>
        </p:nvSpPr>
        <p:spPr>
          <a:xfrm>
            <a:off x="214282" y="2000240"/>
            <a:ext cx="2500330" cy="500066"/>
          </a:xfrm>
          <a:prstGeom prst="round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0000"/>
                </a:solidFill>
              </a:rPr>
              <a:t>Wujudnya</a:t>
            </a:r>
            <a:endParaRPr lang="en-US" sz="2400" dirty="0">
              <a:solidFill>
                <a:srgbClr val="FF0000"/>
              </a:solidFill>
            </a:endParaRPr>
          </a:p>
        </p:txBody>
      </p:sp>
      <p:sp>
        <p:nvSpPr>
          <p:cNvPr id="6" name="Rounded Rectangle 5"/>
          <p:cNvSpPr/>
          <p:nvPr/>
        </p:nvSpPr>
        <p:spPr>
          <a:xfrm>
            <a:off x="214282" y="5643578"/>
            <a:ext cx="2500330" cy="500066"/>
          </a:xfrm>
          <a:prstGeom prst="round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FF00"/>
                </a:solidFill>
              </a:rPr>
              <a:t>Sifatnya</a:t>
            </a:r>
            <a:endParaRPr lang="en-US" sz="2400" dirty="0">
              <a:solidFill>
                <a:srgbClr val="FFFF00"/>
              </a:solidFill>
            </a:endParaRPr>
          </a:p>
        </p:txBody>
      </p:sp>
      <p:sp>
        <p:nvSpPr>
          <p:cNvPr id="7" name="Rounded Rectangle 6"/>
          <p:cNvSpPr/>
          <p:nvPr/>
        </p:nvSpPr>
        <p:spPr>
          <a:xfrm>
            <a:off x="214282" y="4500570"/>
            <a:ext cx="2500330" cy="500066"/>
          </a:xfrm>
          <a:prstGeom prst="round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chemeClr val="accent5">
                    <a:lumMod val="60000"/>
                    <a:lumOff val="40000"/>
                  </a:schemeClr>
                </a:solidFill>
              </a:rPr>
              <a:t>Fungsinya</a:t>
            </a:r>
            <a:endParaRPr lang="en-US" sz="2400" dirty="0">
              <a:solidFill>
                <a:schemeClr val="accent5">
                  <a:lumMod val="60000"/>
                  <a:lumOff val="40000"/>
                </a:schemeClr>
              </a:solidFill>
            </a:endParaRPr>
          </a:p>
        </p:txBody>
      </p:sp>
      <p:sp>
        <p:nvSpPr>
          <p:cNvPr id="8" name="Rounded Rectangle 7"/>
          <p:cNvSpPr/>
          <p:nvPr/>
        </p:nvSpPr>
        <p:spPr>
          <a:xfrm>
            <a:off x="214282" y="3143248"/>
            <a:ext cx="2500330" cy="500066"/>
          </a:xfrm>
          <a:prstGeom prst="round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C000"/>
                </a:solidFill>
              </a:rPr>
              <a:t>Hubunganya</a:t>
            </a:r>
            <a:endParaRPr lang="en-US" sz="2400" dirty="0">
              <a:solidFill>
                <a:srgbClr val="FFC000"/>
              </a:solidFill>
            </a:endParaRPr>
          </a:p>
        </p:txBody>
      </p:sp>
      <p:sp>
        <p:nvSpPr>
          <p:cNvPr id="9" name="Rectangle 8"/>
          <p:cNvSpPr/>
          <p:nvPr/>
        </p:nvSpPr>
        <p:spPr>
          <a:xfrm>
            <a:off x="2786050" y="4429132"/>
            <a:ext cx="5748350" cy="785818"/>
          </a:xfrm>
          <a:prstGeom prst="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dirty="0" err="1" smtClean="0">
                <a:solidFill>
                  <a:srgbClr val="FFC000"/>
                </a:solidFill>
              </a:rPr>
              <a:t>Produksi</a:t>
            </a:r>
            <a:r>
              <a:rPr lang="en-US" dirty="0" smtClean="0">
                <a:solidFill>
                  <a:srgbClr val="FFC000"/>
                </a:solidFill>
              </a:rPr>
              <a:t>=</a:t>
            </a:r>
            <a:r>
              <a:rPr lang="en-US" dirty="0" err="1" smtClean="0">
                <a:solidFill>
                  <a:srgbClr val="FFC000"/>
                </a:solidFill>
              </a:rPr>
              <a:t>Barang</a:t>
            </a:r>
            <a:r>
              <a:rPr lang="en-US" dirty="0" smtClean="0">
                <a:solidFill>
                  <a:srgbClr val="FFC000"/>
                </a:solidFill>
              </a:rPr>
              <a:t> yang </a:t>
            </a:r>
            <a:r>
              <a:rPr lang="en-US" dirty="0" err="1" smtClean="0">
                <a:solidFill>
                  <a:srgbClr val="FFC000"/>
                </a:solidFill>
              </a:rPr>
              <a:t>untuk</a:t>
            </a:r>
            <a:r>
              <a:rPr lang="en-US" dirty="0" smtClean="0">
                <a:solidFill>
                  <a:srgbClr val="FFC000"/>
                </a:solidFill>
              </a:rPr>
              <a:t> </a:t>
            </a:r>
            <a:r>
              <a:rPr lang="en-US" dirty="0" err="1" smtClean="0">
                <a:solidFill>
                  <a:srgbClr val="FFC000"/>
                </a:solidFill>
              </a:rPr>
              <a:t>proses</a:t>
            </a:r>
            <a:r>
              <a:rPr lang="en-US" dirty="0" smtClean="0">
                <a:solidFill>
                  <a:srgbClr val="FFC000"/>
                </a:solidFill>
              </a:rPr>
              <a:t> </a:t>
            </a:r>
            <a:r>
              <a:rPr lang="en-US" dirty="0" err="1" smtClean="0">
                <a:solidFill>
                  <a:srgbClr val="FFC000"/>
                </a:solidFill>
              </a:rPr>
              <a:t>produksi</a:t>
            </a:r>
            <a:r>
              <a:rPr lang="en-US" dirty="0" smtClean="0">
                <a:solidFill>
                  <a:srgbClr val="FFC000"/>
                </a:solidFill>
              </a:rPr>
              <a:t> (</a:t>
            </a:r>
            <a:r>
              <a:rPr lang="en-US" dirty="0" err="1" smtClean="0">
                <a:solidFill>
                  <a:srgbClr val="FFC000"/>
                </a:solidFill>
              </a:rPr>
              <a:t>benang,dsb</a:t>
            </a:r>
            <a:r>
              <a:rPr lang="en-US" dirty="0" smtClean="0">
                <a:solidFill>
                  <a:srgbClr val="FFC000"/>
                </a:solidFill>
              </a:rPr>
              <a:t>)</a:t>
            </a:r>
          </a:p>
          <a:p>
            <a:r>
              <a:rPr lang="en-US" dirty="0" err="1" smtClean="0">
                <a:solidFill>
                  <a:srgbClr val="92D050"/>
                </a:solidFill>
              </a:rPr>
              <a:t>Konsumsi</a:t>
            </a:r>
            <a:r>
              <a:rPr lang="en-US" dirty="0" smtClean="0">
                <a:solidFill>
                  <a:srgbClr val="92D050"/>
                </a:solidFill>
              </a:rPr>
              <a:t>=</a:t>
            </a:r>
            <a:r>
              <a:rPr lang="en-US" dirty="0" err="1" smtClean="0">
                <a:solidFill>
                  <a:srgbClr val="92D050"/>
                </a:solidFill>
              </a:rPr>
              <a:t>barang</a:t>
            </a:r>
            <a:r>
              <a:rPr lang="en-US" dirty="0" smtClean="0">
                <a:solidFill>
                  <a:srgbClr val="92D050"/>
                </a:solidFill>
              </a:rPr>
              <a:t> yang </a:t>
            </a:r>
            <a:r>
              <a:rPr lang="en-US" dirty="0" err="1" smtClean="0">
                <a:solidFill>
                  <a:srgbClr val="92D050"/>
                </a:solidFill>
              </a:rPr>
              <a:t>untuk</a:t>
            </a:r>
            <a:r>
              <a:rPr lang="en-US" dirty="0" smtClean="0">
                <a:solidFill>
                  <a:srgbClr val="92D050"/>
                </a:solidFill>
              </a:rPr>
              <a:t> </a:t>
            </a:r>
            <a:r>
              <a:rPr lang="en-US" dirty="0" err="1" smtClean="0">
                <a:solidFill>
                  <a:srgbClr val="92D050"/>
                </a:solidFill>
              </a:rPr>
              <a:t>dikonsumsi</a:t>
            </a:r>
            <a:r>
              <a:rPr lang="en-US" dirty="0" smtClean="0">
                <a:solidFill>
                  <a:srgbClr val="92D050"/>
                </a:solidFill>
              </a:rPr>
              <a:t> (</a:t>
            </a:r>
            <a:r>
              <a:rPr lang="en-US" dirty="0" err="1" smtClean="0">
                <a:solidFill>
                  <a:srgbClr val="92D050"/>
                </a:solidFill>
              </a:rPr>
              <a:t>baju</a:t>
            </a:r>
            <a:r>
              <a:rPr lang="en-US" dirty="0" smtClean="0">
                <a:solidFill>
                  <a:srgbClr val="92D050"/>
                </a:solidFill>
              </a:rPr>
              <a:t>, </a:t>
            </a:r>
            <a:r>
              <a:rPr lang="en-US" dirty="0" err="1" smtClean="0">
                <a:solidFill>
                  <a:srgbClr val="92D050"/>
                </a:solidFill>
              </a:rPr>
              <a:t>dsb</a:t>
            </a:r>
            <a:r>
              <a:rPr lang="en-US" dirty="0" smtClean="0">
                <a:solidFill>
                  <a:srgbClr val="92D050"/>
                </a:solidFill>
              </a:rPr>
              <a:t>)</a:t>
            </a:r>
            <a:endParaRPr lang="en-US" dirty="0">
              <a:solidFill>
                <a:srgbClr val="92D050"/>
              </a:solidFill>
            </a:endParaRPr>
          </a:p>
        </p:txBody>
      </p:sp>
      <p:sp>
        <p:nvSpPr>
          <p:cNvPr id="10" name="Rectangle 9"/>
          <p:cNvSpPr/>
          <p:nvPr/>
        </p:nvSpPr>
        <p:spPr>
          <a:xfrm>
            <a:off x="2786050" y="3000372"/>
            <a:ext cx="5748350" cy="785818"/>
          </a:xfrm>
          <a:prstGeom prst="rect">
            <a:avLst/>
          </a:prstGeom>
          <a:noFill/>
          <a:ln w="28575">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t" anchorCtr="0"/>
          <a:lstStyle/>
          <a:p>
            <a:r>
              <a:rPr lang="en-US" dirty="0" err="1" smtClean="0">
                <a:solidFill>
                  <a:srgbClr val="FFC000"/>
                </a:solidFill>
              </a:rPr>
              <a:t>Subtitusi</a:t>
            </a:r>
            <a:r>
              <a:rPr lang="en-US" dirty="0" smtClean="0">
                <a:solidFill>
                  <a:srgbClr val="FFC000"/>
                </a:solidFill>
              </a:rPr>
              <a:t>=</a:t>
            </a:r>
            <a:r>
              <a:rPr lang="en-US" dirty="0" err="1" smtClean="0">
                <a:solidFill>
                  <a:srgbClr val="FFC000"/>
                </a:solidFill>
              </a:rPr>
              <a:t>barang</a:t>
            </a:r>
            <a:r>
              <a:rPr lang="en-US" dirty="0" smtClean="0">
                <a:solidFill>
                  <a:srgbClr val="FFC000"/>
                </a:solidFill>
              </a:rPr>
              <a:t> </a:t>
            </a:r>
            <a:r>
              <a:rPr lang="en-US" dirty="0" err="1" smtClean="0">
                <a:solidFill>
                  <a:srgbClr val="FFC000"/>
                </a:solidFill>
              </a:rPr>
              <a:t>Pengganti</a:t>
            </a:r>
            <a:r>
              <a:rPr lang="en-US" dirty="0" smtClean="0">
                <a:solidFill>
                  <a:srgbClr val="FFC000"/>
                </a:solidFill>
              </a:rPr>
              <a:t> </a:t>
            </a:r>
            <a:r>
              <a:rPr lang="en-US" dirty="0" err="1" smtClean="0">
                <a:solidFill>
                  <a:srgbClr val="FFC000"/>
                </a:solidFill>
              </a:rPr>
              <a:t>yg</a:t>
            </a:r>
            <a:r>
              <a:rPr lang="en-US" dirty="0" smtClean="0">
                <a:solidFill>
                  <a:srgbClr val="FFC000"/>
                </a:solidFill>
              </a:rPr>
              <a:t> </a:t>
            </a:r>
            <a:r>
              <a:rPr lang="en-US" dirty="0" err="1" smtClean="0">
                <a:solidFill>
                  <a:srgbClr val="FFC000"/>
                </a:solidFill>
              </a:rPr>
              <a:t>fungsinya</a:t>
            </a:r>
            <a:r>
              <a:rPr lang="en-US" dirty="0" smtClean="0">
                <a:solidFill>
                  <a:srgbClr val="FFC000"/>
                </a:solidFill>
              </a:rPr>
              <a:t> </a:t>
            </a:r>
            <a:r>
              <a:rPr lang="en-US" dirty="0" err="1" smtClean="0">
                <a:solidFill>
                  <a:srgbClr val="FFC000"/>
                </a:solidFill>
              </a:rPr>
              <a:t>sama</a:t>
            </a:r>
            <a:r>
              <a:rPr lang="en-US" dirty="0" smtClean="0">
                <a:solidFill>
                  <a:srgbClr val="FFC000"/>
                </a:solidFill>
              </a:rPr>
              <a:t> (kopi &amp; </a:t>
            </a:r>
            <a:r>
              <a:rPr lang="en-US" dirty="0" err="1" smtClean="0">
                <a:solidFill>
                  <a:srgbClr val="FFC000"/>
                </a:solidFill>
              </a:rPr>
              <a:t>teh</a:t>
            </a:r>
            <a:r>
              <a:rPr lang="en-US" dirty="0" smtClean="0">
                <a:solidFill>
                  <a:srgbClr val="FFC000"/>
                </a:solidFill>
              </a:rPr>
              <a:t>)</a:t>
            </a:r>
          </a:p>
          <a:p>
            <a:r>
              <a:rPr lang="en-US" dirty="0" err="1" smtClean="0">
                <a:solidFill>
                  <a:srgbClr val="FF0000"/>
                </a:solidFill>
              </a:rPr>
              <a:t>Komplementer</a:t>
            </a:r>
            <a:r>
              <a:rPr lang="en-US" dirty="0" smtClean="0">
                <a:solidFill>
                  <a:srgbClr val="FF0000"/>
                </a:solidFill>
              </a:rPr>
              <a:t>=</a:t>
            </a:r>
            <a:r>
              <a:rPr lang="en-US" dirty="0" err="1" smtClean="0">
                <a:solidFill>
                  <a:srgbClr val="FF0000"/>
                </a:solidFill>
              </a:rPr>
              <a:t>barang</a:t>
            </a:r>
            <a:r>
              <a:rPr lang="en-US" dirty="0" smtClean="0">
                <a:solidFill>
                  <a:srgbClr val="FF0000"/>
                </a:solidFill>
              </a:rPr>
              <a:t> </a:t>
            </a:r>
            <a:r>
              <a:rPr lang="en-US" dirty="0" err="1" smtClean="0">
                <a:solidFill>
                  <a:srgbClr val="FF0000"/>
                </a:solidFill>
              </a:rPr>
              <a:t>pelengkap</a:t>
            </a:r>
            <a:r>
              <a:rPr lang="en-US" dirty="0" smtClean="0">
                <a:solidFill>
                  <a:srgbClr val="FF0000"/>
                </a:solidFill>
              </a:rPr>
              <a:t> (</a:t>
            </a:r>
            <a:r>
              <a:rPr lang="en-US" dirty="0" err="1" smtClean="0">
                <a:solidFill>
                  <a:srgbClr val="FF0000"/>
                </a:solidFill>
              </a:rPr>
              <a:t>Teh</a:t>
            </a:r>
            <a:r>
              <a:rPr lang="en-US" dirty="0" smtClean="0">
                <a:solidFill>
                  <a:srgbClr val="FF0000"/>
                </a:solidFill>
              </a:rPr>
              <a:t> </a:t>
            </a:r>
            <a:r>
              <a:rPr lang="en-US" dirty="0" err="1" smtClean="0">
                <a:solidFill>
                  <a:srgbClr val="FF0000"/>
                </a:solidFill>
              </a:rPr>
              <a:t>dengan</a:t>
            </a:r>
            <a:r>
              <a:rPr lang="en-US" dirty="0" smtClean="0">
                <a:solidFill>
                  <a:srgbClr val="FF0000"/>
                </a:solidFill>
              </a:rPr>
              <a:t> </a:t>
            </a:r>
            <a:r>
              <a:rPr lang="en-US" dirty="0" err="1" smtClean="0">
                <a:solidFill>
                  <a:srgbClr val="FF0000"/>
                </a:solidFill>
              </a:rPr>
              <a:t>gula</a:t>
            </a:r>
            <a:r>
              <a:rPr lang="en-US" dirty="0" smtClean="0">
                <a:solidFill>
                  <a:srgbClr val="FF0000"/>
                </a:solidFill>
              </a:rPr>
              <a:t>)</a:t>
            </a:r>
            <a:endParaRPr lang="en-US" dirty="0">
              <a:solidFill>
                <a:srgbClr val="FF0000"/>
              </a:solidFill>
            </a:endParaRPr>
          </a:p>
        </p:txBody>
      </p:sp>
      <p:sp>
        <p:nvSpPr>
          <p:cNvPr id="11" name="Rectangle 10"/>
          <p:cNvSpPr/>
          <p:nvPr/>
        </p:nvSpPr>
        <p:spPr>
          <a:xfrm>
            <a:off x="2786050" y="1714488"/>
            <a:ext cx="5976950" cy="928694"/>
          </a:xfrm>
          <a:prstGeom prst="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dirty="0" err="1" smtClean="0">
                <a:solidFill>
                  <a:srgbClr val="FFFF00"/>
                </a:solidFill>
              </a:rPr>
              <a:t>Konkret</a:t>
            </a:r>
            <a:r>
              <a:rPr lang="en-US" dirty="0" smtClean="0">
                <a:solidFill>
                  <a:srgbClr val="FFFF00"/>
                </a:solidFill>
              </a:rPr>
              <a:t>=</a:t>
            </a:r>
            <a:r>
              <a:rPr lang="en-US" dirty="0" err="1" smtClean="0">
                <a:solidFill>
                  <a:srgbClr val="FFFF00"/>
                </a:solidFill>
              </a:rPr>
              <a:t>Barang</a:t>
            </a:r>
            <a:r>
              <a:rPr lang="en-US" dirty="0" smtClean="0">
                <a:solidFill>
                  <a:srgbClr val="FFFF00"/>
                </a:solidFill>
              </a:rPr>
              <a:t> yang </a:t>
            </a:r>
            <a:r>
              <a:rPr lang="en-US" dirty="0" err="1" smtClean="0">
                <a:solidFill>
                  <a:srgbClr val="FFFF00"/>
                </a:solidFill>
              </a:rPr>
              <a:t>manfaatnya</a:t>
            </a:r>
            <a:r>
              <a:rPr lang="en-US" dirty="0" smtClean="0">
                <a:solidFill>
                  <a:srgbClr val="FFFF00"/>
                </a:solidFill>
              </a:rPr>
              <a:t> </a:t>
            </a:r>
            <a:r>
              <a:rPr lang="en-US" dirty="0" err="1" smtClean="0">
                <a:solidFill>
                  <a:srgbClr val="FFFF00"/>
                </a:solidFill>
              </a:rPr>
              <a:t>berwujud</a:t>
            </a:r>
            <a:r>
              <a:rPr lang="en-US" dirty="0" smtClean="0">
                <a:solidFill>
                  <a:srgbClr val="FFFF00"/>
                </a:solidFill>
              </a:rPr>
              <a:t> (</a:t>
            </a:r>
            <a:r>
              <a:rPr lang="en-US" dirty="0" err="1" smtClean="0">
                <a:solidFill>
                  <a:srgbClr val="FFFF00"/>
                </a:solidFill>
              </a:rPr>
              <a:t>meja,kursi,dsb</a:t>
            </a:r>
            <a:r>
              <a:rPr lang="en-US" dirty="0" smtClean="0">
                <a:solidFill>
                  <a:srgbClr val="FFFF00"/>
                </a:solidFill>
              </a:rPr>
              <a:t>)</a:t>
            </a:r>
          </a:p>
          <a:p>
            <a:r>
              <a:rPr lang="en-US" dirty="0" err="1" smtClean="0">
                <a:solidFill>
                  <a:srgbClr val="00B050"/>
                </a:solidFill>
              </a:rPr>
              <a:t>Abstrak</a:t>
            </a:r>
            <a:r>
              <a:rPr lang="en-US" dirty="0" smtClean="0">
                <a:solidFill>
                  <a:srgbClr val="00B050"/>
                </a:solidFill>
              </a:rPr>
              <a:t>=</a:t>
            </a:r>
            <a:r>
              <a:rPr lang="en-US" dirty="0" err="1" smtClean="0">
                <a:solidFill>
                  <a:srgbClr val="00B050"/>
                </a:solidFill>
              </a:rPr>
              <a:t>Berwujud</a:t>
            </a:r>
            <a:r>
              <a:rPr lang="en-US" dirty="0" smtClean="0">
                <a:solidFill>
                  <a:srgbClr val="00B050"/>
                </a:solidFill>
              </a:rPr>
              <a:t> </a:t>
            </a:r>
            <a:r>
              <a:rPr lang="en-US" dirty="0" err="1" smtClean="0">
                <a:solidFill>
                  <a:srgbClr val="00B050"/>
                </a:solidFill>
              </a:rPr>
              <a:t>tapi</a:t>
            </a:r>
            <a:r>
              <a:rPr lang="en-US" dirty="0" smtClean="0">
                <a:solidFill>
                  <a:srgbClr val="00B050"/>
                </a:solidFill>
              </a:rPr>
              <a:t> </a:t>
            </a:r>
            <a:r>
              <a:rPr lang="en-US" dirty="0" err="1" smtClean="0">
                <a:solidFill>
                  <a:srgbClr val="00B050"/>
                </a:solidFill>
              </a:rPr>
              <a:t>manfaatnya</a:t>
            </a:r>
            <a:r>
              <a:rPr lang="en-US" dirty="0" smtClean="0">
                <a:solidFill>
                  <a:srgbClr val="00B050"/>
                </a:solidFill>
              </a:rPr>
              <a:t> </a:t>
            </a:r>
            <a:r>
              <a:rPr lang="en-US" dirty="0" err="1" smtClean="0">
                <a:solidFill>
                  <a:srgbClr val="00B050"/>
                </a:solidFill>
              </a:rPr>
              <a:t>tak</a:t>
            </a:r>
            <a:r>
              <a:rPr lang="en-US" dirty="0" smtClean="0">
                <a:solidFill>
                  <a:srgbClr val="00B050"/>
                </a:solidFill>
              </a:rPr>
              <a:t> </a:t>
            </a:r>
            <a:r>
              <a:rPr lang="en-US" dirty="0" err="1" smtClean="0">
                <a:solidFill>
                  <a:srgbClr val="00B050"/>
                </a:solidFill>
              </a:rPr>
              <a:t>berwujud</a:t>
            </a:r>
            <a:r>
              <a:rPr lang="en-US" dirty="0" smtClean="0">
                <a:solidFill>
                  <a:srgbClr val="00B050"/>
                </a:solidFill>
              </a:rPr>
              <a:t> (</a:t>
            </a:r>
            <a:r>
              <a:rPr lang="en-US" dirty="0" err="1" smtClean="0">
                <a:solidFill>
                  <a:srgbClr val="00B050"/>
                </a:solidFill>
              </a:rPr>
              <a:t>guru,dsb</a:t>
            </a:r>
            <a:r>
              <a:rPr lang="en-US" dirty="0" smtClean="0">
                <a:solidFill>
                  <a:srgbClr val="00B050"/>
                </a:solidFill>
              </a:rPr>
              <a:t>)</a:t>
            </a:r>
          </a:p>
          <a:p>
            <a:r>
              <a:rPr lang="en-US" dirty="0" smtClean="0">
                <a:solidFill>
                  <a:srgbClr val="C00000"/>
                </a:solidFill>
              </a:rPr>
              <a:t>Intangible=</a:t>
            </a:r>
            <a:r>
              <a:rPr lang="en-US" dirty="0" err="1" smtClean="0">
                <a:solidFill>
                  <a:srgbClr val="C00000"/>
                </a:solidFill>
              </a:rPr>
              <a:t>Tak</a:t>
            </a:r>
            <a:r>
              <a:rPr lang="en-US" dirty="0" smtClean="0">
                <a:solidFill>
                  <a:srgbClr val="C00000"/>
                </a:solidFill>
              </a:rPr>
              <a:t> </a:t>
            </a:r>
            <a:r>
              <a:rPr lang="en-US" dirty="0" err="1" smtClean="0">
                <a:solidFill>
                  <a:srgbClr val="C00000"/>
                </a:solidFill>
              </a:rPr>
              <a:t>berwujud</a:t>
            </a:r>
            <a:r>
              <a:rPr lang="en-US" dirty="0" smtClean="0">
                <a:solidFill>
                  <a:srgbClr val="C00000"/>
                </a:solidFill>
              </a:rPr>
              <a:t> </a:t>
            </a:r>
            <a:r>
              <a:rPr lang="en-US" dirty="0" err="1" smtClean="0">
                <a:solidFill>
                  <a:srgbClr val="C00000"/>
                </a:solidFill>
              </a:rPr>
              <a:t>tapi</a:t>
            </a:r>
            <a:r>
              <a:rPr lang="en-US" dirty="0" smtClean="0">
                <a:solidFill>
                  <a:srgbClr val="C00000"/>
                </a:solidFill>
              </a:rPr>
              <a:t> </a:t>
            </a:r>
            <a:r>
              <a:rPr lang="en-US" dirty="0" err="1" smtClean="0">
                <a:solidFill>
                  <a:srgbClr val="C00000"/>
                </a:solidFill>
              </a:rPr>
              <a:t>ada</a:t>
            </a:r>
            <a:r>
              <a:rPr lang="en-US" dirty="0" smtClean="0">
                <a:solidFill>
                  <a:srgbClr val="C00000"/>
                </a:solidFill>
              </a:rPr>
              <a:t> </a:t>
            </a:r>
            <a:r>
              <a:rPr lang="en-US" dirty="0" err="1" smtClean="0">
                <a:solidFill>
                  <a:srgbClr val="C00000"/>
                </a:solidFill>
              </a:rPr>
              <a:t>manfaatnya</a:t>
            </a:r>
            <a:r>
              <a:rPr lang="en-US" dirty="0" smtClean="0">
                <a:solidFill>
                  <a:srgbClr val="C00000"/>
                </a:solidFill>
              </a:rPr>
              <a:t>(</a:t>
            </a:r>
            <a:r>
              <a:rPr lang="en-US" dirty="0" err="1" smtClean="0">
                <a:solidFill>
                  <a:srgbClr val="C00000"/>
                </a:solidFill>
              </a:rPr>
              <a:t>Hak</a:t>
            </a:r>
            <a:r>
              <a:rPr lang="en-US" dirty="0" smtClean="0">
                <a:solidFill>
                  <a:srgbClr val="C00000"/>
                </a:solidFill>
              </a:rPr>
              <a:t> Paten)</a:t>
            </a:r>
            <a:endParaRPr lang="en-US" dirty="0">
              <a:solidFill>
                <a:srgbClr val="C00000"/>
              </a:solidFill>
            </a:endParaRPr>
          </a:p>
        </p:txBody>
      </p:sp>
      <p:sp>
        <p:nvSpPr>
          <p:cNvPr id="12" name="Rectangle 11"/>
          <p:cNvSpPr/>
          <p:nvPr/>
        </p:nvSpPr>
        <p:spPr>
          <a:xfrm>
            <a:off x="2786050" y="5500702"/>
            <a:ext cx="5748350" cy="1143008"/>
          </a:xfrm>
          <a:prstGeom prst="rect">
            <a:avLst/>
          </a:prstGeom>
          <a:noFill/>
          <a:ln w="28575">
            <a:solidFill>
              <a:schemeClr val="accent6">
                <a:lumMod val="50000"/>
              </a:schemeClr>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dirty="0" err="1" smtClean="0">
                <a:solidFill>
                  <a:srgbClr val="FF0000"/>
                </a:solidFill>
              </a:rPr>
              <a:t>Ekonomi</a:t>
            </a:r>
            <a:r>
              <a:rPr lang="en-US" dirty="0" smtClean="0">
                <a:solidFill>
                  <a:srgbClr val="FF0000"/>
                </a:solidFill>
              </a:rPr>
              <a:t>=</a:t>
            </a:r>
            <a:r>
              <a:rPr lang="en-US" dirty="0" err="1" smtClean="0">
                <a:solidFill>
                  <a:srgbClr val="FF0000"/>
                </a:solidFill>
              </a:rPr>
              <a:t>barang</a:t>
            </a:r>
            <a:r>
              <a:rPr lang="en-US" dirty="0" smtClean="0">
                <a:solidFill>
                  <a:srgbClr val="FF0000"/>
                </a:solidFill>
              </a:rPr>
              <a:t> yang </a:t>
            </a:r>
            <a:r>
              <a:rPr lang="en-US" dirty="0" err="1" smtClean="0">
                <a:solidFill>
                  <a:srgbClr val="FF0000"/>
                </a:solidFill>
              </a:rPr>
              <a:t>dibutuhkan</a:t>
            </a:r>
            <a:r>
              <a:rPr lang="en-US" dirty="0" smtClean="0">
                <a:solidFill>
                  <a:srgbClr val="FF0000"/>
                </a:solidFill>
              </a:rPr>
              <a:t> </a:t>
            </a:r>
            <a:r>
              <a:rPr lang="en-US" dirty="0" err="1" smtClean="0">
                <a:solidFill>
                  <a:srgbClr val="FF0000"/>
                </a:solidFill>
              </a:rPr>
              <a:t>pengorbanan</a:t>
            </a:r>
            <a:r>
              <a:rPr lang="en-US" dirty="0" smtClean="0">
                <a:solidFill>
                  <a:srgbClr val="FF0000"/>
                </a:solidFill>
              </a:rPr>
              <a:t> </a:t>
            </a:r>
            <a:r>
              <a:rPr lang="en-US" dirty="0" err="1" smtClean="0">
                <a:solidFill>
                  <a:srgbClr val="FF0000"/>
                </a:solidFill>
              </a:rPr>
              <a:t>untuk</a:t>
            </a:r>
            <a:r>
              <a:rPr lang="en-US" dirty="0" smtClean="0">
                <a:solidFill>
                  <a:srgbClr val="FF0000"/>
                </a:solidFill>
              </a:rPr>
              <a:t> </a:t>
            </a:r>
            <a:r>
              <a:rPr lang="en-US" dirty="0" err="1" smtClean="0">
                <a:solidFill>
                  <a:srgbClr val="FF0000"/>
                </a:solidFill>
              </a:rPr>
              <a:t>mendapatkanya</a:t>
            </a:r>
            <a:r>
              <a:rPr lang="en-US" dirty="0" smtClean="0">
                <a:solidFill>
                  <a:srgbClr val="FF0000"/>
                </a:solidFill>
              </a:rPr>
              <a:t> (Air Mineral)</a:t>
            </a:r>
          </a:p>
          <a:p>
            <a:r>
              <a:rPr lang="en-US" dirty="0" err="1" smtClean="0">
                <a:solidFill>
                  <a:srgbClr val="0099CC"/>
                </a:solidFill>
              </a:rPr>
              <a:t>Bebas</a:t>
            </a:r>
            <a:r>
              <a:rPr lang="en-US" dirty="0" smtClean="0">
                <a:solidFill>
                  <a:srgbClr val="0099CC"/>
                </a:solidFill>
              </a:rPr>
              <a:t>=</a:t>
            </a:r>
            <a:r>
              <a:rPr lang="en-US" dirty="0" err="1" smtClean="0">
                <a:solidFill>
                  <a:srgbClr val="0099CC"/>
                </a:solidFill>
              </a:rPr>
              <a:t>barang</a:t>
            </a:r>
            <a:r>
              <a:rPr lang="en-US" dirty="0" smtClean="0">
                <a:solidFill>
                  <a:srgbClr val="0099CC"/>
                </a:solidFill>
              </a:rPr>
              <a:t> yang </a:t>
            </a:r>
            <a:r>
              <a:rPr lang="en-US" dirty="0" err="1" smtClean="0">
                <a:solidFill>
                  <a:srgbClr val="0099CC"/>
                </a:solidFill>
              </a:rPr>
              <a:t>tidak</a:t>
            </a:r>
            <a:r>
              <a:rPr lang="en-US" dirty="0" smtClean="0">
                <a:solidFill>
                  <a:srgbClr val="0099CC"/>
                </a:solidFill>
              </a:rPr>
              <a:t> </a:t>
            </a:r>
            <a:r>
              <a:rPr lang="en-US" dirty="0" err="1" smtClean="0">
                <a:solidFill>
                  <a:srgbClr val="0099CC"/>
                </a:solidFill>
              </a:rPr>
              <a:t>butuh</a:t>
            </a:r>
            <a:r>
              <a:rPr lang="en-US" dirty="0" smtClean="0">
                <a:solidFill>
                  <a:srgbClr val="0099CC"/>
                </a:solidFill>
              </a:rPr>
              <a:t> </a:t>
            </a:r>
            <a:r>
              <a:rPr lang="en-US" dirty="0" err="1" smtClean="0">
                <a:solidFill>
                  <a:srgbClr val="0099CC"/>
                </a:solidFill>
              </a:rPr>
              <a:t>pengorbanan</a:t>
            </a:r>
            <a:r>
              <a:rPr lang="en-US" dirty="0" smtClean="0">
                <a:solidFill>
                  <a:srgbClr val="0099CC"/>
                </a:solidFill>
              </a:rPr>
              <a:t> (Air </a:t>
            </a:r>
            <a:r>
              <a:rPr lang="en-US" dirty="0" err="1" smtClean="0">
                <a:solidFill>
                  <a:srgbClr val="0099CC"/>
                </a:solidFill>
              </a:rPr>
              <a:t>sungai</a:t>
            </a:r>
            <a:r>
              <a:rPr lang="en-US" dirty="0" smtClean="0">
                <a:solidFill>
                  <a:srgbClr val="0099CC"/>
                </a:solidFill>
              </a:rPr>
              <a:t>)</a:t>
            </a:r>
          </a:p>
          <a:p>
            <a:r>
              <a:rPr lang="en-US" dirty="0" err="1" smtClean="0">
                <a:solidFill>
                  <a:srgbClr val="660033"/>
                </a:solidFill>
              </a:rPr>
              <a:t>Ilith</a:t>
            </a:r>
            <a:r>
              <a:rPr lang="en-US" dirty="0" smtClean="0">
                <a:solidFill>
                  <a:srgbClr val="660033"/>
                </a:solidFill>
              </a:rPr>
              <a:t>=</a:t>
            </a:r>
            <a:r>
              <a:rPr lang="en-US" dirty="0" err="1" smtClean="0">
                <a:solidFill>
                  <a:srgbClr val="660033"/>
                </a:solidFill>
              </a:rPr>
              <a:t>Barang</a:t>
            </a:r>
            <a:r>
              <a:rPr lang="en-US" dirty="0" smtClean="0">
                <a:solidFill>
                  <a:srgbClr val="660033"/>
                </a:solidFill>
              </a:rPr>
              <a:t> </a:t>
            </a:r>
            <a:r>
              <a:rPr lang="en-US" dirty="0" err="1" smtClean="0">
                <a:solidFill>
                  <a:srgbClr val="660033"/>
                </a:solidFill>
              </a:rPr>
              <a:t>Bebas</a:t>
            </a:r>
            <a:r>
              <a:rPr lang="en-US" dirty="0" smtClean="0">
                <a:solidFill>
                  <a:srgbClr val="660033"/>
                </a:solidFill>
              </a:rPr>
              <a:t> </a:t>
            </a:r>
            <a:r>
              <a:rPr lang="en-US" dirty="0" err="1" smtClean="0">
                <a:solidFill>
                  <a:srgbClr val="660033"/>
                </a:solidFill>
              </a:rPr>
              <a:t>tetapi</a:t>
            </a:r>
            <a:r>
              <a:rPr lang="en-US" dirty="0" smtClean="0">
                <a:solidFill>
                  <a:srgbClr val="660033"/>
                </a:solidFill>
              </a:rPr>
              <a:t> </a:t>
            </a:r>
            <a:r>
              <a:rPr lang="en-US" dirty="0" err="1" smtClean="0">
                <a:solidFill>
                  <a:srgbClr val="660033"/>
                </a:solidFill>
              </a:rPr>
              <a:t>tidak</a:t>
            </a:r>
            <a:r>
              <a:rPr lang="en-US" dirty="0" smtClean="0">
                <a:solidFill>
                  <a:srgbClr val="660033"/>
                </a:solidFill>
              </a:rPr>
              <a:t> </a:t>
            </a:r>
            <a:r>
              <a:rPr lang="en-US" dirty="0" err="1" smtClean="0">
                <a:solidFill>
                  <a:srgbClr val="660033"/>
                </a:solidFill>
              </a:rPr>
              <a:t>berguna</a:t>
            </a:r>
            <a:r>
              <a:rPr lang="en-US" dirty="0" smtClean="0">
                <a:solidFill>
                  <a:srgbClr val="660033"/>
                </a:solidFill>
              </a:rPr>
              <a:t> (Air </a:t>
            </a:r>
            <a:r>
              <a:rPr lang="en-US" dirty="0" err="1" smtClean="0">
                <a:solidFill>
                  <a:srgbClr val="660033"/>
                </a:solidFill>
              </a:rPr>
              <a:t>Banjir</a:t>
            </a:r>
            <a:r>
              <a:rPr lang="en-US" dirty="0" smtClean="0">
                <a:solidFill>
                  <a:srgbClr val="660033"/>
                </a:solidFill>
              </a:rPr>
              <a:t>)</a:t>
            </a:r>
          </a:p>
        </p:txBody>
      </p:sp>
      <p:sp>
        <p:nvSpPr>
          <p:cNvPr id="13" name="Action Button: Home 12">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228600"/>
            <a:ext cx="7696200" cy="1066800"/>
          </a:xfrm>
        </p:spPr>
        <p:txBody>
          <a:bodyPr>
            <a:normAutofit fontScale="90000"/>
          </a:bodyPr>
          <a:lstStyle/>
          <a:p>
            <a:r>
              <a:rPr lang="en-US" dirty="0" err="1">
                <a:solidFill>
                  <a:srgbClr val="FFFF00"/>
                </a:solidFill>
              </a:rPr>
              <a:t>Faktor-faktor</a:t>
            </a:r>
            <a:r>
              <a:rPr lang="en-US" dirty="0">
                <a:solidFill>
                  <a:srgbClr val="FFFF00"/>
                </a:solidFill>
              </a:rPr>
              <a:t> yang </a:t>
            </a:r>
            <a:r>
              <a:rPr lang="en-US" dirty="0" err="1">
                <a:solidFill>
                  <a:srgbClr val="FFFF00"/>
                </a:solidFill>
              </a:rPr>
              <a:t>mempengaruhi</a:t>
            </a:r>
            <a:r>
              <a:rPr lang="en-US" dirty="0">
                <a:solidFill>
                  <a:srgbClr val="FFFF00"/>
                </a:solidFill>
              </a:rPr>
              <a:t> </a:t>
            </a:r>
            <a:r>
              <a:rPr lang="en-US" dirty="0" err="1">
                <a:solidFill>
                  <a:srgbClr val="FFFF00"/>
                </a:solidFill>
              </a:rPr>
              <a:t>tabungan</a:t>
            </a:r>
            <a:r>
              <a:rPr lang="en-US" dirty="0">
                <a:solidFill>
                  <a:srgbClr val="FFFF00"/>
                </a:solidFill>
              </a:rPr>
              <a:t> (S) </a:t>
            </a:r>
            <a:r>
              <a:rPr lang="en-US" dirty="0" err="1">
                <a:solidFill>
                  <a:srgbClr val="FFFF00"/>
                </a:solidFill>
              </a:rPr>
              <a:t>dan</a:t>
            </a:r>
            <a:r>
              <a:rPr lang="en-US" dirty="0">
                <a:solidFill>
                  <a:srgbClr val="FFFF00"/>
                </a:solidFill>
              </a:rPr>
              <a:t> </a:t>
            </a:r>
            <a:r>
              <a:rPr lang="en-US" dirty="0" err="1">
                <a:solidFill>
                  <a:srgbClr val="FFFF00"/>
                </a:solidFill>
              </a:rPr>
              <a:t>investasi</a:t>
            </a:r>
            <a:r>
              <a:rPr lang="en-US" dirty="0">
                <a:solidFill>
                  <a:srgbClr val="FFFF00"/>
                </a:solidFill>
              </a:rPr>
              <a:t> (I)</a:t>
            </a:r>
          </a:p>
        </p:txBody>
      </p:sp>
      <p:sp>
        <p:nvSpPr>
          <p:cNvPr id="21507" name="Rectangle 3"/>
          <p:cNvSpPr>
            <a:spLocks noGrp="1" noChangeArrowheads="1"/>
          </p:cNvSpPr>
          <p:nvPr>
            <p:ph type="body" sz="half" idx="1"/>
          </p:nvPr>
        </p:nvSpPr>
        <p:spPr>
          <a:xfrm>
            <a:off x="457200" y="1447801"/>
            <a:ext cx="4038600" cy="2743199"/>
          </a:xfrm>
          <a:ln>
            <a:solidFill>
              <a:srgbClr val="FF00FF"/>
            </a:solidFill>
            <a:prstDash val="dash"/>
          </a:ln>
        </p:spPr>
        <p:txBody>
          <a:bodyPr>
            <a:normAutofit lnSpcReduction="10000"/>
          </a:bodyPr>
          <a:lstStyle/>
          <a:p>
            <a:pPr marL="609600" indent="-609600">
              <a:buFont typeface="Wingdings" pitchFamily="2" charset="2"/>
              <a:buNone/>
            </a:pPr>
            <a:r>
              <a:rPr lang="en-US" dirty="0">
                <a:solidFill>
                  <a:srgbClr val="FF00FF"/>
                </a:solidFill>
              </a:rPr>
              <a:t>Tabungan</a:t>
            </a:r>
          </a:p>
          <a:p>
            <a:pPr marL="609600" indent="-609600">
              <a:buFont typeface="Wingdings" pitchFamily="2" charset="2"/>
              <a:buAutoNum type="arabicPeriod"/>
            </a:pPr>
            <a:r>
              <a:rPr lang="en-US" dirty="0" err="1">
                <a:solidFill>
                  <a:srgbClr val="CCFF33"/>
                </a:solidFill>
              </a:rPr>
              <a:t>Pendapatan</a:t>
            </a:r>
            <a:r>
              <a:rPr lang="en-US" dirty="0">
                <a:solidFill>
                  <a:srgbClr val="CCFF33"/>
                </a:solidFill>
              </a:rPr>
              <a:t> yang </a:t>
            </a:r>
            <a:r>
              <a:rPr lang="en-US" dirty="0" err="1">
                <a:solidFill>
                  <a:srgbClr val="CCFF33"/>
                </a:solidFill>
              </a:rPr>
              <a:t>diterima</a:t>
            </a:r>
            <a:endParaRPr lang="en-US" dirty="0">
              <a:solidFill>
                <a:srgbClr val="CCFF33"/>
              </a:solidFill>
            </a:endParaRPr>
          </a:p>
          <a:p>
            <a:pPr marL="609600" indent="-609600">
              <a:buFont typeface="Wingdings" pitchFamily="2" charset="2"/>
              <a:buAutoNum type="arabicPeriod"/>
            </a:pPr>
            <a:r>
              <a:rPr lang="en-US" dirty="0">
                <a:solidFill>
                  <a:srgbClr val="00FFFF"/>
                </a:solidFill>
              </a:rPr>
              <a:t>MPS (marginal propensity to saving)</a:t>
            </a:r>
          </a:p>
          <a:p>
            <a:pPr marL="609600" indent="-609600">
              <a:buFont typeface="Wingdings" pitchFamily="2" charset="2"/>
              <a:buAutoNum type="arabicPeriod"/>
            </a:pPr>
            <a:r>
              <a:rPr lang="en-US" dirty="0">
                <a:solidFill>
                  <a:srgbClr val="92D050"/>
                </a:solidFill>
              </a:rPr>
              <a:t>Tingkat </a:t>
            </a:r>
            <a:r>
              <a:rPr lang="en-US" dirty="0" err="1">
                <a:solidFill>
                  <a:srgbClr val="92D050"/>
                </a:solidFill>
              </a:rPr>
              <a:t>suku</a:t>
            </a:r>
            <a:r>
              <a:rPr lang="en-US" dirty="0">
                <a:solidFill>
                  <a:srgbClr val="92D050"/>
                </a:solidFill>
              </a:rPr>
              <a:t> </a:t>
            </a:r>
            <a:r>
              <a:rPr lang="en-US" dirty="0" err="1">
                <a:solidFill>
                  <a:srgbClr val="92D050"/>
                </a:solidFill>
              </a:rPr>
              <a:t>bunga</a:t>
            </a:r>
            <a:endParaRPr lang="en-US" dirty="0">
              <a:solidFill>
                <a:srgbClr val="92D050"/>
              </a:solidFill>
            </a:endParaRPr>
          </a:p>
        </p:txBody>
      </p:sp>
      <p:sp>
        <p:nvSpPr>
          <p:cNvPr id="21508" name="Rectangle 4"/>
          <p:cNvSpPr>
            <a:spLocks noGrp="1" noChangeArrowheads="1"/>
          </p:cNvSpPr>
          <p:nvPr>
            <p:ph type="body" sz="half" idx="2"/>
          </p:nvPr>
        </p:nvSpPr>
        <p:spPr>
          <a:xfrm>
            <a:off x="4724400" y="1447800"/>
            <a:ext cx="4267200" cy="4525963"/>
          </a:xfrm>
          <a:ln>
            <a:solidFill>
              <a:srgbClr val="00FFFF"/>
            </a:solidFill>
            <a:prstDash val="dash"/>
          </a:ln>
        </p:spPr>
        <p:txBody>
          <a:bodyPr>
            <a:normAutofit fontScale="92500" lnSpcReduction="10000"/>
          </a:bodyPr>
          <a:lstStyle/>
          <a:p>
            <a:pPr marL="533400" indent="-533400">
              <a:buFont typeface="Wingdings" pitchFamily="2" charset="2"/>
              <a:buNone/>
            </a:pPr>
            <a:r>
              <a:rPr lang="en-US" dirty="0" err="1" smtClean="0">
                <a:solidFill>
                  <a:srgbClr val="00FFFF"/>
                </a:solidFill>
              </a:rPr>
              <a:t>Investasi</a:t>
            </a:r>
            <a:endParaRPr lang="en-US" dirty="0">
              <a:solidFill>
                <a:srgbClr val="00FFFF"/>
              </a:solidFill>
            </a:endParaRPr>
          </a:p>
          <a:p>
            <a:pPr marL="533400" indent="-533400">
              <a:buFont typeface="Wingdings" pitchFamily="2" charset="2"/>
              <a:buAutoNum type="arabicPeriod"/>
            </a:pPr>
            <a:r>
              <a:rPr lang="en-US" dirty="0">
                <a:solidFill>
                  <a:srgbClr val="FF00FF"/>
                </a:solidFill>
              </a:rPr>
              <a:t>Tingkat </a:t>
            </a:r>
            <a:r>
              <a:rPr lang="en-US" dirty="0" err="1">
                <a:solidFill>
                  <a:srgbClr val="FF00FF"/>
                </a:solidFill>
              </a:rPr>
              <a:t>suku</a:t>
            </a:r>
            <a:r>
              <a:rPr lang="en-US" dirty="0">
                <a:solidFill>
                  <a:srgbClr val="FF00FF"/>
                </a:solidFill>
              </a:rPr>
              <a:t> </a:t>
            </a:r>
            <a:r>
              <a:rPr lang="en-US" dirty="0" err="1">
                <a:solidFill>
                  <a:srgbClr val="FF00FF"/>
                </a:solidFill>
              </a:rPr>
              <a:t>bunga</a:t>
            </a:r>
            <a:endParaRPr lang="en-US" dirty="0">
              <a:solidFill>
                <a:srgbClr val="FF00FF"/>
              </a:solidFill>
            </a:endParaRPr>
          </a:p>
          <a:p>
            <a:pPr marL="533400" indent="-533400">
              <a:buFont typeface="Wingdings" pitchFamily="2" charset="2"/>
              <a:buAutoNum type="arabicPeriod"/>
            </a:pPr>
            <a:r>
              <a:rPr lang="en-US" dirty="0" smtClean="0">
                <a:solidFill>
                  <a:srgbClr val="00FF99"/>
                </a:solidFill>
              </a:rPr>
              <a:t>Tk. </a:t>
            </a:r>
            <a:r>
              <a:rPr lang="en-US" dirty="0" err="1" smtClean="0">
                <a:solidFill>
                  <a:srgbClr val="00FF99"/>
                </a:solidFill>
              </a:rPr>
              <a:t>Keuntungan</a:t>
            </a:r>
            <a:r>
              <a:rPr lang="en-US" dirty="0" smtClean="0">
                <a:solidFill>
                  <a:srgbClr val="00FF99"/>
                </a:solidFill>
              </a:rPr>
              <a:t> </a:t>
            </a:r>
            <a:r>
              <a:rPr lang="en-US" dirty="0" err="1" smtClean="0">
                <a:solidFill>
                  <a:srgbClr val="00FF99"/>
                </a:solidFill>
              </a:rPr>
              <a:t>yg</a:t>
            </a:r>
            <a:r>
              <a:rPr lang="en-US" dirty="0" smtClean="0">
                <a:solidFill>
                  <a:srgbClr val="00FF99"/>
                </a:solidFill>
              </a:rPr>
              <a:t> </a:t>
            </a:r>
            <a:r>
              <a:rPr lang="en-US" dirty="0" err="1" smtClean="0">
                <a:solidFill>
                  <a:srgbClr val="00FF99"/>
                </a:solidFill>
              </a:rPr>
              <a:t>diramalkan</a:t>
            </a:r>
            <a:r>
              <a:rPr lang="en-US" dirty="0" smtClean="0">
                <a:solidFill>
                  <a:srgbClr val="00FF99"/>
                </a:solidFill>
              </a:rPr>
              <a:t> </a:t>
            </a:r>
            <a:endParaRPr lang="en-US" dirty="0">
              <a:solidFill>
                <a:srgbClr val="00FF99"/>
              </a:solidFill>
            </a:endParaRPr>
          </a:p>
          <a:p>
            <a:pPr marL="533400" indent="-533400">
              <a:buFont typeface="Wingdings" pitchFamily="2" charset="2"/>
              <a:buAutoNum type="arabicPeriod"/>
            </a:pPr>
            <a:r>
              <a:rPr lang="en-US" dirty="0">
                <a:solidFill>
                  <a:srgbClr val="FB5763"/>
                </a:solidFill>
              </a:rPr>
              <a:t>MEC (marginal efficiency of capital) </a:t>
            </a:r>
            <a:r>
              <a:rPr lang="en-US" dirty="0" err="1">
                <a:solidFill>
                  <a:srgbClr val="FB5763"/>
                </a:solidFill>
              </a:rPr>
              <a:t>kemampuan</a:t>
            </a:r>
            <a:r>
              <a:rPr lang="en-US" dirty="0">
                <a:solidFill>
                  <a:srgbClr val="FB5763"/>
                </a:solidFill>
              </a:rPr>
              <a:t> modal </a:t>
            </a:r>
            <a:r>
              <a:rPr lang="en-US" dirty="0" err="1">
                <a:solidFill>
                  <a:srgbClr val="FB5763"/>
                </a:solidFill>
              </a:rPr>
              <a:t>untuk</a:t>
            </a:r>
            <a:r>
              <a:rPr lang="en-US" dirty="0">
                <a:solidFill>
                  <a:srgbClr val="FB5763"/>
                </a:solidFill>
              </a:rPr>
              <a:t> </a:t>
            </a:r>
            <a:r>
              <a:rPr lang="en-US" dirty="0" err="1" smtClean="0">
                <a:solidFill>
                  <a:srgbClr val="FB5763"/>
                </a:solidFill>
              </a:rPr>
              <a:t>menghasilkan</a:t>
            </a:r>
            <a:endParaRPr lang="en-US" dirty="0" smtClean="0">
              <a:solidFill>
                <a:schemeClr val="accent6"/>
              </a:solidFill>
            </a:endParaRPr>
          </a:p>
          <a:p>
            <a:pPr marL="533400" indent="-533400">
              <a:buFont typeface="Wingdings" pitchFamily="2" charset="2"/>
              <a:buAutoNum type="arabicPeriod"/>
            </a:pPr>
            <a:r>
              <a:rPr lang="en-US" dirty="0" err="1" smtClean="0">
                <a:solidFill>
                  <a:schemeClr val="accent6"/>
                </a:solidFill>
              </a:rPr>
              <a:t>Keadaan</a:t>
            </a:r>
            <a:r>
              <a:rPr lang="en-US" dirty="0" smtClean="0">
                <a:solidFill>
                  <a:schemeClr val="accent6"/>
                </a:solidFill>
              </a:rPr>
              <a:t> </a:t>
            </a:r>
            <a:r>
              <a:rPr lang="en-US" dirty="0" err="1" smtClean="0">
                <a:solidFill>
                  <a:schemeClr val="accent6"/>
                </a:solidFill>
              </a:rPr>
              <a:t>ekonomi</a:t>
            </a:r>
            <a:endParaRPr lang="en-US" dirty="0" smtClean="0">
              <a:solidFill>
                <a:schemeClr val="accent6"/>
              </a:solidFill>
            </a:endParaRPr>
          </a:p>
          <a:p>
            <a:pPr marL="533400" indent="-533400">
              <a:buFont typeface="Wingdings" pitchFamily="2" charset="2"/>
              <a:buAutoNum type="arabicPeriod"/>
            </a:pPr>
            <a:r>
              <a:rPr lang="en-US" dirty="0" err="1" smtClean="0">
                <a:solidFill>
                  <a:srgbClr val="FFFF00"/>
                </a:solidFill>
              </a:rPr>
              <a:t>Pendapatan</a:t>
            </a:r>
            <a:r>
              <a:rPr lang="en-US" dirty="0" smtClean="0">
                <a:solidFill>
                  <a:srgbClr val="FFFF00"/>
                </a:solidFill>
              </a:rPr>
              <a:t> </a:t>
            </a:r>
            <a:r>
              <a:rPr lang="en-US" dirty="0" err="1" smtClean="0">
                <a:solidFill>
                  <a:srgbClr val="FFFF00"/>
                </a:solidFill>
              </a:rPr>
              <a:t>nasional</a:t>
            </a:r>
            <a:endParaRPr lang="en-US" dirty="0" smtClean="0">
              <a:solidFill>
                <a:srgbClr val="FFFF00"/>
              </a:solidFill>
            </a:endParaRPr>
          </a:p>
          <a:p>
            <a:pPr marL="533400" indent="-533400">
              <a:buFont typeface="Wingdings" pitchFamily="2" charset="2"/>
              <a:buAutoNum type="arabicPeriod"/>
            </a:pPr>
            <a:r>
              <a:rPr lang="en-US" dirty="0" err="1" smtClean="0">
                <a:solidFill>
                  <a:srgbClr val="00FFFF"/>
                </a:solidFill>
              </a:rPr>
              <a:t>Perkembangan</a:t>
            </a:r>
            <a:r>
              <a:rPr lang="en-US" dirty="0" smtClean="0">
                <a:solidFill>
                  <a:srgbClr val="00FFFF"/>
                </a:solidFill>
              </a:rPr>
              <a:t> </a:t>
            </a:r>
            <a:r>
              <a:rPr lang="en-US" dirty="0" err="1" smtClean="0">
                <a:solidFill>
                  <a:srgbClr val="00FFFF"/>
                </a:solidFill>
              </a:rPr>
              <a:t>teknologi</a:t>
            </a:r>
            <a:endParaRPr lang="en-US" dirty="0">
              <a:solidFill>
                <a:srgbClr val="00FFFF"/>
              </a:solidFill>
            </a:endParaRPr>
          </a:p>
        </p:txBody>
      </p:sp>
      <p:cxnSp>
        <p:nvCxnSpPr>
          <p:cNvPr id="5" name="Straight Connector 4"/>
          <p:cNvCxnSpPr/>
          <p:nvPr/>
        </p:nvCxnSpPr>
        <p:spPr>
          <a:xfrm>
            <a:off x="1371600" y="4495800"/>
            <a:ext cx="2667000" cy="1676400"/>
          </a:xfrm>
          <a:prstGeom prst="line">
            <a:avLst/>
          </a:prstGeom>
          <a:ln>
            <a:solidFill>
              <a:srgbClr val="00FFFF"/>
            </a:solidFill>
          </a:ln>
        </p:spPr>
        <p:style>
          <a:lnRef idx="2">
            <a:schemeClr val="accent2"/>
          </a:lnRef>
          <a:fillRef idx="0">
            <a:schemeClr val="accent2"/>
          </a:fillRef>
          <a:effectRef idx="1">
            <a:schemeClr val="accent2"/>
          </a:effectRef>
          <a:fontRef idx="minor">
            <a:schemeClr val="tx1"/>
          </a:fontRef>
        </p:style>
      </p:cxnSp>
      <p:grpSp>
        <p:nvGrpSpPr>
          <p:cNvPr id="7" name="Group 38"/>
          <p:cNvGrpSpPr>
            <a:grpSpLocks/>
          </p:cNvGrpSpPr>
          <p:nvPr/>
        </p:nvGrpSpPr>
        <p:grpSpPr bwMode="auto">
          <a:xfrm>
            <a:off x="304651" y="4415724"/>
            <a:ext cx="3733949" cy="2366076"/>
            <a:chOff x="1060" y="1561"/>
            <a:chExt cx="3668" cy="2589"/>
          </a:xfrm>
        </p:grpSpPr>
        <p:sp>
          <p:nvSpPr>
            <p:cNvPr id="8" name="Freeform 14"/>
            <p:cNvSpPr>
              <a:spLocks/>
            </p:cNvSpPr>
            <p:nvPr/>
          </p:nvSpPr>
          <p:spPr bwMode="auto">
            <a:xfrm>
              <a:off x="1961"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9" name="Text Box 36"/>
            <p:cNvSpPr txBox="1">
              <a:spLocks noChangeArrowheads="1"/>
            </p:cNvSpPr>
            <p:nvPr/>
          </p:nvSpPr>
          <p:spPr bwMode="auto">
            <a:xfrm>
              <a:off x="2183" y="3746"/>
              <a:ext cx="2131" cy="404"/>
            </a:xfrm>
            <a:prstGeom prst="rect">
              <a:avLst/>
            </a:prstGeom>
            <a:solidFill>
              <a:srgbClr val="C0C0C0"/>
            </a:solidFill>
            <a:ln w="9525">
              <a:solidFill>
                <a:srgbClr val="92D050"/>
              </a:solidFill>
              <a:miter lim="800000"/>
              <a:headEnd/>
              <a:tailEnd/>
            </a:ln>
          </p:spPr>
          <p:txBody>
            <a:bodyPr wrap="square">
              <a:spAutoFit/>
            </a:bodyPr>
            <a:lstStyle/>
            <a:p>
              <a:pPr algn="ctr">
                <a:spcBef>
                  <a:spcPct val="50000"/>
                </a:spcBef>
              </a:pPr>
              <a:r>
                <a:rPr lang="en-US" dirty="0" err="1" smtClean="0">
                  <a:solidFill>
                    <a:srgbClr val="000000"/>
                  </a:solidFill>
                  <a:latin typeface="Trebuchet MS" pitchFamily="34" charset="0"/>
                </a:rPr>
                <a:t>Jumlah</a:t>
              </a:r>
              <a:r>
                <a:rPr lang="en-US" dirty="0" smtClean="0">
                  <a:solidFill>
                    <a:srgbClr val="000000"/>
                  </a:solidFill>
                  <a:latin typeface="Trebuchet MS" pitchFamily="34" charset="0"/>
                </a:rPr>
                <a:t> </a:t>
              </a:r>
              <a:r>
                <a:rPr lang="en-US" dirty="0" err="1" smtClean="0">
                  <a:solidFill>
                    <a:srgbClr val="000000"/>
                  </a:solidFill>
                  <a:latin typeface="Trebuchet MS" pitchFamily="34" charset="0"/>
                </a:rPr>
                <a:t>Investasi</a:t>
              </a:r>
              <a:endParaRPr lang="en-GB" dirty="0">
                <a:solidFill>
                  <a:srgbClr val="000000"/>
                </a:solidFill>
                <a:latin typeface="Trebuchet MS" pitchFamily="34" charset="0"/>
              </a:endParaRPr>
            </a:p>
          </p:txBody>
        </p:sp>
        <p:sp>
          <p:nvSpPr>
            <p:cNvPr id="10" name="Text Box 37"/>
            <p:cNvSpPr txBox="1">
              <a:spLocks noChangeArrowheads="1"/>
            </p:cNvSpPr>
            <p:nvPr/>
          </p:nvSpPr>
          <p:spPr bwMode="auto">
            <a:xfrm>
              <a:off x="1060" y="2104"/>
              <a:ext cx="807" cy="707"/>
            </a:xfrm>
            <a:prstGeom prst="rect">
              <a:avLst/>
            </a:prstGeom>
            <a:solidFill>
              <a:srgbClr val="C0C0C0"/>
            </a:solidFill>
            <a:ln w="9525">
              <a:solidFill>
                <a:srgbClr val="92D050"/>
              </a:solidFill>
              <a:miter lim="800000"/>
              <a:headEnd/>
              <a:tailEnd/>
            </a:ln>
          </p:spPr>
          <p:txBody>
            <a:bodyPr wrap="square">
              <a:spAutoFit/>
            </a:bodyPr>
            <a:lstStyle/>
            <a:p>
              <a:pPr algn="ctr">
                <a:spcBef>
                  <a:spcPct val="50000"/>
                </a:spcBef>
              </a:pPr>
              <a:r>
                <a:rPr lang="en-GB" dirty="0" err="1" smtClean="0">
                  <a:solidFill>
                    <a:srgbClr val="000000"/>
                  </a:solidFill>
                  <a:latin typeface="Trebuchet MS" pitchFamily="34" charset="0"/>
                </a:rPr>
                <a:t>Suku</a:t>
              </a:r>
              <a:r>
                <a:rPr lang="en-GB" dirty="0" smtClean="0">
                  <a:solidFill>
                    <a:srgbClr val="000000"/>
                  </a:solidFill>
                  <a:latin typeface="Trebuchet MS" pitchFamily="34" charset="0"/>
                </a:rPr>
                <a:t> </a:t>
              </a:r>
              <a:r>
                <a:rPr lang="en-GB" dirty="0" err="1" smtClean="0">
                  <a:solidFill>
                    <a:srgbClr val="000000"/>
                  </a:solidFill>
                  <a:latin typeface="Trebuchet MS" pitchFamily="34" charset="0"/>
                </a:rPr>
                <a:t>bunga</a:t>
              </a:r>
              <a:endParaRPr lang="en-GB" dirty="0">
                <a:solidFill>
                  <a:srgbClr val="000000"/>
                </a:solidFill>
                <a:latin typeface="Trebuchet MS" pitchFamily="34" charset="0"/>
              </a:endParaRPr>
            </a:p>
          </p:txBody>
        </p:sp>
      </p:grpSp>
      <p:sp>
        <p:nvSpPr>
          <p:cNvPr id="19" name="Rectangle 18"/>
          <p:cNvSpPr/>
          <p:nvPr/>
        </p:nvSpPr>
        <p:spPr>
          <a:xfrm>
            <a:off x="2819400" y="4419600"/>
            <a:ext cx="1676400" cy="838200"/>
          </a:xfrm>
          <a:prstGeom prst="rect">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rgbClr val="FF3300"/>
                </a:solidFill>
              </a:rPr>
              <a:t>Kurva</a:t>
            </a:r>
            <a:r>
              <a:rPr lang="en-US" sz="2000" b="1" dirty="0" smtClean="0">
                <a:solidFill>
                  <a:srgbClr val="FF3300"/>
                </a:solidFill>
              </a:rPr>
              <a:t> </a:t>
            </a:r>
            <a:r>
              <a:rPr lang="en-US" sz="2000" b="1" dirty="0" err="1" smtClean="0">
                <a:solidFill>
                  <a:srgbClr val="FF3300"/>
                </a:solidFill>
              </a:rPr>
              <a:t>permintaan</a:t>
            </a:r>
            <a:r>
              <a:rPr lang="en-US" sz="2000" b="1" dirty="0" smtClean="0">
                <a:solidFill>
                  <a:srgbClr val="FF3300"/>
                </a:solidFill>
              </a:rPr>
              <a:t> </a:t>
            </a:r>
            <a:r>
              <a:rPr lang="en-US" sz="2000" b="1" dirty="0" err="1" smtClean="0">
                <a:solidFill>
                  <a:srgbClr val="FF3300"/>
                </a:solidFill>
              </a:rPr>
              <a:t>Investasi</a:t>
            </a:r>
            <a:endParaRPr lang="en-US" sz="2000" b="1" dirty="0">
              <a:solidFill>
                <a:srgbClr val="FF3300"/>
              </a:solidFill>
            </a:endParaRPr>
          </a:p>
        </p:txBody>
      </p:sp>
      <p:sp>
        <p:nvSpPr>
          <p:cNvPr id="21" name="Freeform 6"/>
          <p:cNvSpPr>
            <a:spLocks/>
          </p:cNvSpPr>
          <p:nvPr/>
        </p:nvSpPr>
        <p:spPr bwMode="auto">
          <a:xfrm>
            <a:off x="1264921" y="5083174"/>
            <a:ext cx="1021079" cy="1280160"/>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sp>
        <p:nvSpPr>
          <p:cNvPr id="23" name="Freeform 6"/>
          <p:cNvSpPr>
            <a:spLocks/>
          </p:cNvSpPr>
          <p:nvPr/>
        </p:nvSpPr>
        <p:spPr bwMode="auto">
          <a:xfrm>
            <a:off x="1219200" y="5464175"/>
            <a:ext cx="1600200" cy="822960"/>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sp>
        <p:nvSpPr>
          <p:cNvPr id="13" name="Action Button: Home 12">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38600" y="685800"/>
            <a:ext cx="50292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6538" indent="-236538"/>
            <a:r>
              <a:rPr lang="en-US" sz="2000" dirty="0" smtClean="0"/>
              <a:t>2. </a:t>
            </a:r>
            <a:r>
              <a:rPr lang="en-US" sz="2000" dirty="0" err="1" smtClean="0"/>
              <a:t>Jika</a:t>
            </a:r>
            <a:r>
              <a:rPr lang="en-US" sz="2000" dirty="0" smtClean="0"/>
              <a:t> </a:t>
            </a:r>
            <a:r>
              <a:rPr lang="en-US" sz="2000" dirty="0" err="1" smtClean="0"/>
              <a:t>fungsi</a:t>
            </a:r>
            <a:r>
              <a:rPr lang="en-US" sz="2000" dirty="0" smtClean="0"/>
              <a:t> </a:t>
            </a:r>
            <a:r>
              <a:rPr lang="en-US" sz="2000" dirty="0" err="1" smtClean="0"/>
              <a:t>konsumsi</a:t>
            </a:r>
            <a:r>
              <a:rPr lang="en-US" sz="2000" dirty="0" smtClean="0"/>
              <a:t> C = 95.000 + 0.75Y, </a:t>
            </a:r>
            <a:r>
              <a:rPr lang="en-US" sz="2000" dirty="0" err="1" smtClean="0"/>
              <a:t>sedangkan</a:t>
            </a:r>
            <a:r>
              <a:rPr lang="en-US" sz="2000" dirty="0" smtClean="0"/>
              <a:t> C </a:t>
            </a:r>
            <a:r>
              <a:rPr lang="en-US" sz="2000" dirty="0" err="1" smtClean="0"/>
              <a:t>merupakan</a:t>
            </a:r>
            <a:r>
              <a:rPr lang="en-US" sz="2000" dirty="0" smtClean="0"/>
              <a:t> </a:t>
            </a:r>
            <a:r>
              <a:rPr lang="en-US" sz="2000" dirty="0" err="1" smtClean="0"/>
              <a:t>besarnya</a:t>
            </a:r>
            <a:r>
              <a:rPr lang="en-US" sz="2000" dirty="0" smtClean="0"/>
              <a:t> </a:t>
            </a:r>
            <a:r>
              <a:rPr lang="en-US" sz="2000" dirty="0" err="1" smtClean="0"/>
              <a:t>konsumsi</a:t>
            </a:r>
            <a:r>
              <a:rPr lang="en-US" sz="2000" dirty="0" smtClean="0"/>
              <a:t> </a:t>
            </a:r>
            <a:r>
              <a:rPr lang="en-US" sz="2000" dirty="0" err="1" smtClean="0"/>
              <a:t>apabila</a:t>
            </a:r>
            <a:r>
              <a:rPr lang="en-US" sz="2000" dirty="0" smtClean="0"/>
              <a:t> </a:t>
            </a:r>
            <a:r>
              <a:rPr lang="en-US" sz="2000" dirty="0" err="1" smtClean="0"/>
              <a:t>tabungan</a:t>
            </a:r>
            <a:r>
              <a:rPr lang="en-US" sz="2000" dirty="0" smtClean="0"/>
              <a:t> </a:t>
            </a:r>
            <a:r>
              <a:rPr lang="en-US" sz="2000" dirty="0" err="1" smtClean="0"/>
              <a:t>sebesar</a:t>
            </a:r>
            <a:r>
              <a:rPr lang="en-US" sz="2000" dirty="0" smtClean="0"/>
              <a:t> Rp100.000 </a:t>
            </a:r>
            <a:r>
              <a:rPr lang="en-US" sz="2000" dirty="0" err="1" smtClean="0"/>
              <a:t>adalah</a:t>
            </a:r>
            <a:r>
              <a:rPr lang="en-US" sz="2000" dirty="0" smtClean="0"/>
              <a:t>…: </a:t>
            </a:r>
            <a:r>
              <a:rPr lang="en-US" sz="2000" dirty="0" smtClean="0">
                <a:solidFill>
                  <a:srgbClr val="FFFF00"/>
                </a:solidFill>
              </a:rPr>
              <a:t>(UN 2012)</a:t>
            </a:r>
          </a:p>
          <a:p>
            <a:pPr marL="284163" indent="-284163">
              <a:buAutoNum type="alphaUcPeriod"/>
            </a:pPr>
            <a:r>
              <a:rPr lang="en-US" sz="2000" dirty="0" err="1" smtClean="0"/>
              <a:t>Rp</a:t>
            </a:r>
            <a:r>
              <a:rPr lang="en-US" sz="2000" dirty="0" smtClean="0"/>
              <a:t> 780.000		D. </a:t>
            </a:r>
            <a:r>
              <a:rPr lang="en-US" sz="2000" dirty="0" err="1" smtClean="0"/>
              <a:t>Rp</a:t>
            </a:r>
            <a:r>
              <a:rPr lang="en-US" sz="2000" dirty="0" smtClean="0"/>
              <a:t> 100.000</a:t>
            </a:r>
          </a:p>
          <a:p>
            <a:pPr marL="284163" indent="-284163">
              <a:buAutoNum type="alphaUcPeriod"/>
            </a:pPr>
            <a:r>
              <a:rPr lang="en-US" sz="2000" dirty="0" err="1" smtClean="0"/>
              <a:t>Rp</a:t>
            </a:r>
            <a:r>
              <a:rPr lang="en-US" sz="2000" dirty="0" smtClean="0"/>
              <a:t> 680.000		E. </a:t>
            </a:r>
            <a:r>
              <a:rPr lang="en-US" sz="2000" dirty="0" err="1" smtClean="0"/>
              <a:t>Rp</a:t>
            </a:r>
            <a:r>
              <a:rPr lang="en-US" sz="2000" dirty="0" smtClean="0"/>
              <a:t> 95.000</a:t>
            </a:r>
          </a:p>
          <a:p>
            <a:pPr marL="284163" indent="-284163">
              <a:buAutoNum type="alphaUcPeriod"/>
            </a:pPr>
            <a:r>
              <a:rPr lang="en-US" sz="2000" dirty="0" err="1" smtClean="0"/>
              <a:t>Rp</a:t>
            </a:r>
            <a:r>
              <a:rPr lang="en-US" sz="2000" dirty="0" smtClean="0"/>
              <a:t> 195.000</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76200" y="685800"/>
            <a:ext cx="3886200" cy="2590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Rumus</a:t>
            </a:r>
            <a:r>
              <a:rPr lang="en-US" sz="2000" dirty="0" smtClean="0"/>
              <a:t> </a:t>
            </a:r>
            <a:r>
              <a:rPr lang="en-US" sz="2000" dirty="0" err="1" smtClean="0"/>
              <a:t>berikut</a:t>
            </a:r>
            <a:r>
              <a:rPr lang="en-US" sz="2000" dirty="0" smtClean="0"/>
              <a:t> yang </a:t>
            </a:r>
            <a:r>
              <a:rPr lang="en-US" sz="2000" dirty="0" err="1" smtClean="0"/>
              <a:t>menyatakan</a:t>
            </a:r>
            <a:r>
              <a:rPr lang="en-US" sz="2000" dirty="0" smtClean="0"/>
              <a:t> </a:t>
            </a:r>
            <a:r>
              <a:rPr lang="en-US" sz="2000" dirty="0" err="1" smtClean="0"/>
              <a:t>fungsi</a:t>
            </a:r>
            <a:r>
              <a:rPr lang="en-US" sz="2000" dirty="0" smtClean="0"/>
              <a:t> </a:t>
            </a:r>
            <a:r>
              <a:rPr lang="en-US" sz="2000" dirty="0" err="1" smtClean="0"/>
              <a:t>konsumsi</a:t>
            </a:r>
            <a:r>
              <a:rPr lang="en-US" sz="2000" dirty="0" smtClean="0"/>
              <a:t> </a:t>
            </a:r>
            <a:r>
              <a:rPr lang="en-US" sz="2000" dirty="0" err="1" smtClean="0"/>
              <a:t>adalah</a:t>
            </a:r>
            <a:r>
              <a:rPr lang="en-US" sz="2000" dirty="0" smtClean="0"/>
              <a:t>: </a:t>
            </a:r>
            <a:r>
              <a:rPr lang="en-US" sz="2000" dirty="0" smtClean="0">
                <a:solidFill>
                  <a:srgbClr val="FFFF00"/>
                </a:solidFill>
              </a:rPr>
              <a:t>(SNMPTN 2009)</a:t>
            </a:r>
          </a:p>
          <a:p>
            <a:pPr marL="342900" indent="-342900"/>
            <a:r>
              <a:rPr lang="en-US" sz="2000" dirty="0" smtClean="0"/>
              <a:t>A. C = -a = MPCY</a:t>
            </a:r>
          </a:p>
          <a:p>
            <a:pPr marL="342900" indent="-342900"/>
            <a:r>
              <a:rPr lang="en-US" sz="2000" dirty="0" smtClean="0"/>
              <a:t>B. C = Co + (1 –b) y</a:t>
            </a:r>
          </a:p>
          <a:p>
            <a:pPr marL="342900" indent="-342900"/>
            <a:r>
              <a:rPr lang="en-US" sz="2000" dirty="0" smtClean="0"/>
              <a:t>C. C= a/Y = MPC</a:t>
            </a:r>
          </a:p>
          <a:p>
            <a:pPr marL="342900" indent="-342900"/>
            <a:r>
              <a:rPr lang="en-US" sz="2000" dirty="0" smtClean="0"/>
              <a:t>D. C = a/Y = MPS</a:t>
            </a:r>
          </a:p>
          <a:p>
            <a:pPr marL="342900" indent="-342900"/>
            <a:r>
              <a:rPr lang="en-US" sz="2000" dirty="0" smtClean="0"/>
              <a:t>E. C = Co + (1-MPS) </a:t>
            </a: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8" name="Rectangle 7"/>
          <p:cNvSpPr/>
          <p:nvPr/>
        </p:nvSpPr>
        <p:spPr>
          <a:xfrm>
            <a:off x="0" y="3429000"/>
            <a:ext cx="9144000" cy="342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r>
              <a:rPr lang="en-US" sz="2000" dirty="0" smtClean="0"/>
              <a:t>3. Di </a:t>
            </a:r>
            <a:r>
              <a:rPr lang="en-US" sz="2000" dirty="0" err="1" smtClean="0"/>
              <a:t>bawah</a:t>
            </a:r>
            <a:r>
              <a:rPr lang="en-US" sz="2000" dirty="0" smtClean="0"/>
              <a:t> </a:t>
            </a:r>
            <a:r>
              <a:rPr lang="en-US" sz="2000" dirty="0" err="1" smtClean="0"/>
              <a:t>ini</a:t>
            </a:r>
            <a:r>
              <a:rPr lang="en-US" sz="2000" dirty="0" smtClean="0"/>
              <a:t> </a:t>
            </a:r>
            <a:r>
              <a:rPr lang="en-US" sz="2000" dirty="0" err="1" smtClean="0"/>
              <a:t>faktor-faktor</a:t>
            </a:r>
            <a:r>
              <a:rPr lang="en-US" sz="2000" dirty="0" smtClean="0"/>
              <a:t> yang </a:t>
            </a:r>
            <a:r>
              <a:rPr lang="en-US" sz="2000" dirty="0" err="1" smtClean="0"/>
              <a:t>dapat</a:t>
            </a:r>
            <a:r>
              <a:rPr lang="en-US" sz="2000" dirty="0" smtClean="0"/>
              <a:t> </a:t>
            </a:r>
            <a:r>
              <a:rPr lang="en-US" sz="2000" dirty="0" err="1" smtClean="0"/>
              <a:t>mempengaruhi</a:t>
            </a:r>
            <a:r>
              <a:rPr lang="en-US" sz="2000" dirty="0" smtClean="0"/>
              <a:t> </a:t>
            </a:r>
            <a:r>
              <a:rPr lang="en-US" sz="2000" dirty="0" err="1" smtClean="0"/>
              <a:t>tabungan</a:t>
            </a:r>
            <a:r>
              <a:rPr lang="en-US" sz="2000" dirty="0" smtClean="0"/>
              <a:t> </a:t>
            </a:r>
            <a:r>
              <a:rPr lang="en-US" sz="2000" dirty="0" err="1" smtClean="0"/>
              <a:t>dan</a:t>
            </a:r>
            <a:r>
              <a:rPr lang="en-US" sz="2000" dirty="0" smtClean="0"/>
              <a:t> </a:t>
            </a:r>
            <a:r>
              <a:rPr lang="en-US" sz="2000" dirty="0" err="1" smtClean="0"/>
              <a:t>investasi</a:t>
            </a:r>
            <a:r>
              <a:rPr lang="en-US" sz="2000" dirty="0" smtClean="0"/>
              <a:t> </a:t>
            </a:r>
          </a:p>
          <a:p>
            <a:pPr marL="457200" indent="-457200">
              <a:buAutoNum type="arabicParenBoth"/>
            </a:pPr>
            <a:r>
              <a:rPr lang="en-US" sz="2000" dirty="0" smtClean="0"/>
              <a:t>Tingkat </a:t>
            </a:r>
            <a:r>
              <a:rPr lang="en-US" sz="2000" dirty="0" err="1" smtClean="0"/>
              <a:t>suku</a:t>
            </a:r>
            <a:r>
              <a:rPr lang="en-US" sz="2000" dirty="0" smtClean="0"/>
              <a:t> </a:t>
            </a:r>
            <a:r>
              <a:rPr lang="en-US" sz="2000" dirty="0" err="1" smtClean="0"/>
              <a:t>bunga</a:t>
            </a:r>
            <a:r>
              <a:rPr lang="en-US" sz="2000" dirty="0" smtClean="0"/>
              <a:t> yang </a:t>
            </a:r>
            <a:r>
              <a:rPr lang="en-US" sz="2000" dirty="0" err="1" smtClean="0"/>
              <a:t>berlaku</a:t>
            </a:r>
            <a:endParaRPr lang="en-US" sz="2000" dirty="0" smtClean="0"/>
          </a:p>
          <a:p>
            <a:pPr marL="457200" indent="-457200">
              <a:buAutoNum type="arabicParenBoth"/>
            </a:pPr>
            <a:r>
              <a:rPr lang="en-US" sz="2000" dirty="0" err="1" smtClean="0"/>
              <a:t>Kondisi</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457200" indent="-457200">
              <a:buAutoNum type="arabicParenBoth"/>
            </a:pPr>
            <a:r>
              <a:rPr lang="en-US" sz="2000" dirty="0" smtClean="0"/>
              <a:t>Tingkat </a:t>
            </a:r>
            <a:r>
              <a:rPr lang="en-US" sz="2000" dirty="0" err="1" smtClean="0"/>
              <a:t>pendapatan</a:t>
            </a:r>
            <a:r>
              <a:rPr lang="en-US" sz="2000" dirty="0" smtClean="0"/>
              <a:t> </a:t>
            </a:r>
            <a:r>
              <a:rPr lang="en-US" sz="2000" dirty="0" err="1" smtClean="0"/>
              <a:t>seseorang</a:t>
            </a:r>
            <a:endParaRPr lang="en-US" sz="2000" dirty="0" smtClean="0"/>
          </a:p>
          <a:p>
            <a:pPr marL="457200" indent="-457200">
              <a:buAutoNum type="arabicParenBoth"/>
            </a:pPr>
            <a:r>
              <a:rPr lang="en-US" sz="2000" dirty="0" err="1" smtClean="0"/>
              <a:t>Birokrasi</a:t>
            </a:r>
            <a:r>
              <a:rPr lang="en-US" sz="2000" dirty="0" smtClean="0"/>
              <a:t> yang </a:t>
            </a:r>
            <a:r>
              <a:rPr lang="en-US" sz="2000" dirty="0" err="1" smtClean="0"/>
              <a:t>ditetapkan</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457200" indent="-457200">
              <a:buAutoNum type="arabicParenBoth"/>
            </a:pPr>
            <a:r>
              <a:rPr lang="en-US" sz="2000" dirty="0" err="1" smtClean="0"/>
              <a:t>Situasi</a:t>
            </a:r>
            <a:r>
              <a:rPr lang="en-US" sz="2000" dirty="0" smtClean="0"/>
              <a:t> </a:t>
            </a:r>
            <a:r>
              <a:rPr lang="en-US" sz="2000" dirty="0" err="1" smtClean="0"/>
              <a:t>politik</a:t>
            </a:r>
            <a:r>
              <a:rPr lang="en-US" sz="2000" dirty="0" smtClean="0"/>
              <a:t> </a:t>
            </a:r>
            <a:r>
              <a:rPr lang="en-US" sz="2000" dirty="0" err="1" smtClean="0"/>
              <a:t>dan</a:t>
            </a:r>
            <a:r>
              <a:rPr lang="en-US" sz="2000" dirty="0" smtClean="0"/>
              <a:t> </a:t>
            </a:r>
            <a:r>
              <a:rPr lang="en-US" sz="2000" dirty="0" err="1" smtClean="0"/>
              <a:t>keamanan</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457200" indent="-457200">
              <a:buAutoNum type="arabicParenBoth"/>
            </a:pPr>
            <a:r>
              <a:rPr lang="en-US" sz="2000" dirty="0" err="1" smtClean="0"/>
              <a:t>Tingkata</a:t>
            </a:r>
            <a:r>
              <a:rPr lang="en-US" sz="2000" dirty="0" smtClean="0"/>
              <a:t> </a:t>
            </a:r>
            <a:r>
              <a:rPr lang="en-US" sz="2000" dirty="0" err="1" smtClean="0"/>
              <a:t>konsumsi</a:t>
            </a:r>
            <a:r>
              <a:rPr lang="en-US" sz="2000" dirty="0" smtClean="0"/>
              <a:t> </a:t>
            </a:r>
            <a:r>
              <a:rPr lang="en-US" sz="2000" dirty="0" err="1" smtClean="0"/>
              <a:t>seseorang</a:t>
            </a:r>
            <a:endParaRPr lang="en-US" sz="2000" dirty="0" smtClean="0"/>
          </a:p>
          <a:p>
            <a:pPr marL="457200" indent="-457200"/>
            <a:r>
              <a:rPr lang="en-US" sz="2000" dirty="0" smtClean="0"/>
              <a:t>Yang </a:t>
            </a:r>
            <a:r>
              <a:rPr lang="en-US" sz="2000" dirty="0" err="1" smtClean="0"/>
              <a:t>memengaruhi</a:t>
            </a:r>
            <a:r>
              <a:rPr lang="en-US" sz="2000" dirty="0" smtClean="0"/>
              <a:t> </a:t>
            </a:r>
            <a:r>
              <a:rPr lang="en-US" sz="2000" dirty="0" err="1" smtClean="0"/>
              <a:t>investasi</a:t>
            </a:r>
            <a:r>
              <a:rPr lang="en-US" sz="2000" dirty="0" smtClean="0"/>
              <a:t> </a:t>
            </a:r>
            <a:r>
              <a:rPr lang="en-US" sz="2000" dirty="0" err="1" smtClean="0"/>
              <a:t>secara</a:t>
            </a:r>
            <a:r>
              <a:rPr lang="en-US" sz="2000" dirty="0" smtClean="0"/>
              <a:t> </a:t>
            </a:r>
            <a:r>
              <a:rPr lang="en-US" sz="2000" dirty="0" err="1" smtClean="0"/>
              <a:t>langsung</a:t>
            </a:r>
            <a:r>
              <a:rPr lang="en-US" sz="2000" dirty="0" smtClean="0"/>
              <a:t> </a:t>
            </a:r>
            <a:r>
              <a:rPr lang="en-US" sz="2000" dirty="0" err="1" smtClean="0"/>
              <a:t>adalah</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2010)</a:t>
            </a:r>
            <a:endParaRPr lang="en-US" sz="2000" dirty="0" smtClean="0"/>
          </a:p>
          <a:p>
            <a:pPr marL="457200" indent="-457200">
              <a:buAutoNum type="alphaUcPeriod"/>
            </a:pPr>
            <a:r>
              <a:rPr lang="en-US" sz="2000" dirty="0" smtClean="0"/>
              <a:t>(1), (2), </a:t>
            </a:r>
            <a:r>
              <a:rPr lang="en-US" sz="2000" dirty="0" err="1" smtClean="0"/>
              <a:t>dan</a:t>
            </a:r>
            <a:r>
              <a:rPr lang="en-US" sz="2000" dirty="0" smtClean="0"/>
              <a:t> (3)  			D.  (3),(4), </a:t>
            </a:r>
            <a:r>
              <a:rPr lang="en-US" sz="2000" dirty="0" err="1" smtClean="0"/>
              <a:t>dan</a:t>
            </a:r>
            <a:r>
              <a:rPr lang="en-US" sz="2000" dirty="0" smtClean="0"/>
              <a:t> (6)</a:t>
            </a:r>
          </a:p>
          <a:p>
            <a:pPr marL="457200" indent="-457200">
              <a:buAutoNum type="alphaUcPeriod"/>
            </a:pPr>
            <a:r>
              <a:rPr lang="en-US" sz="2000" dirty="0" smtClean="0"/>
              <a:t>(1), (3), </a:t>
            </a:r>
            <a:r>
              <a:rPr lang="en-US" sz="2000" dirty="0" err="1" smtClean="0"/>
              <a:t>dan</a:t>
            </a:r>
            <a:r>
              <a:rPr lang="en-US" sz="2000" dirty="0" smtClean="0"/>
              <a:t> (5)  			E.  (4),(5), </a:t>
            </a:r>
            <a:r>
              <a:rPr lang="en-US" sz="2000" dirty="0" err="1" smtClean="0"/>
              <a:t>dan</a:t>
            </a:r>
            <a:r>
              <a:rPr lang="en-US" sz="2000" dirty="0" smtClean="0"/>
              <a:t> (6)</a:t>
            </a:r>
          </a:p>
          <a:p>
            <a:pPr marL="457200" indent="-457200">
              <a:buAutoNum type="alphaUcPeriod"/>
            </a:pPr>
            <a:r>
              <a:rPr lang="en-US" sz="2000" dirty="0" smtClean="0"/>
              <a:t>(2), (4), </a:t>
            </a:r>
            <a:r>
              <a:rPr lang="en-US" sz="2000" dirty="0" err="1" smtClean="0"/>
              <a:t>dan</a:t>
            </a:r>
            <a:r>
              <a:rPr lang="en-US" sz="2000" dirty="0" smtClean="0"/>
              <a:t> (5)</a:t>
            </a: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a:normAutofit/>
          </a:bodyPr>
          <a:lstStyle/>
          <a:p>
            <a:r>
              <a:rPr lang="en-US" sz="3600" dirty="0" err="1" smtClean="0">
                <a:solidFill>
                  <a:srgbClr val="FF0000"/>
                </a:solidFill>
              </a:rPr>
              <a:t>Uang</a:t>
            </a:r>
            <a:r>
              <a:rPr lang="en-US" sz="3600" dirty="0" smtClean="0">
                <a:solidFill>
                  <a:srgbClr val="FF0000"/>
                </a:solidFill>
              </a:rPr>
              <a:t> </a:t>
            </a:r>
            <a:r>
              <a:rPr lang="en-US" sz="3600" dirty="0" err="1" smtClean="0">
                <a:solidFill>
                  <a:srgbClr val="FF0000"/>
                </a:solidFill>
              </a:rPr>
              <a:t>dan</a:t>
            </a:r>
            <a:r>
              <a:rPr lang="en-US" sz="3600" dirty="0" smtClean="0">
                <a:solidFill>
                  <a:srgbClr val="FF0000"/>
                </a:solidFill>
              </a:rPr>
              <a:t> </a:t>
            </a:r>
            <a:r>
              <a:rPr lang="en-US" sz="3600" dirty="0" err="1" smtClean="0">
                <a:solidFill>
                  <a:srgbClr val="FF0000"/>
                </a:solidFill>
              </a:rPr>
              <a:t>Perbankan</a:t>
            </a:r>
            <a:endParaRPr lang="en-US" sz="3600" dirty="0">
              <a:solidFill>
                <a:srgbClr val="FF0000"/>
              </a:solidFill>
            </a:endParaRPr>
          </a:p>
        </p:txBody>
      </p:sp>
      <p:sp>
        <p:nvSpPr>
          <p:cNvPr id="7" name="Rectangle 6"/>
          <p:cNvSpPr/>
          <p:nvPr/>
        </p:nvSpPr>
        <p:spPr>
          <a:xfrm>
            <a:off x="533400" y="1219200"/>
            <a:ext cx="8001000" cy="1447800"/>
          </a:xfrm>
          <a:prstGeom prst="rect">
            <a:avLst/>
          </a:prstGeom>
          <a:noFill/>
          <a:ln w="3810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b="1" dirty="0" err="1" smtClean="0">
                <a:solidFill>
                  <a:srgbClr val="FF0000"/>
                </a:solidFill>
              </a:rPr>
              <a:t>Pengertian</a:t>
            </a:r>
            <a:r>
              <a:rPr lang="en-US" sz="2200" b="1" dirty="0" smtClean="0">
                <a:solidFill>
                  <a:srgbClr val="FF0000"/>
                </a:solidFill>
              </a:rPr>
              <a:t> </a:t>
            </a:r>
            <a:r>
              <a:rPr lang="en-US" sz="2200" b="1" dirty="0" err="1" smtClean="0">
                <a:solidFill>
                  <a:srgbClr val="FF0000"/>
                </a:solidFill>
              </a:rPr>
              <a:t>Uang</a:t>
            </a:r>
            <a:endParaRPr lang="en-US" sz="2200" b="1" dirty="0" smtClean="0">
              <a:solidFill>
                <a:srgbClr val="FF0000"/>
              </a:solidFill>
            </a:endParaRPr>
          </a:p>
          <a:p>
            <a:pPr algn="just"/>
            <a:r>
              <a:rPr lang="en-US" sz="2400" dirty="0" err="1" smtClean="0">
                <a:solidFill>
                  <a:srgbClr val="11ED4B"/>
                </a:solidFill>
              </a:rPr>
              <a:t>Sesuatu</a:t>
            </a:r>
            <a:r>
              <a:rPr lang="en-US" sz="2400" dirty="0" smtClean="0">
                <a:solidFill>
                  <a:srgbClr val="11ED4B"/>
                </a:solidFill>
              </a:rPr>
              <a:t> yang </a:t>
            </a:r>
            <a:r>
              <a:rPr lang="en-US" sz="2400" dirty="0" err="1" smtClean="0">
                <a:solidFill>
                  <a:srgbClr val="11ED4B"/>
                </a:solidFill>
              </a:rPr>
              <a:t>dapat</a:t>
            </a:r>
            <a:r>
              <a:rPr lang="en-US" sz="2400" dirty="0" smtClean="0">
                <a:solidFill>
                  <a:srgbClr val="11ED4B"/>
                </a:solidFill>
              </a:rPr>
              <a:t> </a:t>
            </a:r>
            <a:r>
              <a:rPr lang="en-US" sz="2400" dirty="0" err="1" smtClean="0">
                <a:solidFill>
                  <a:srgbClr val="11ED4B"/>
                </a:solidFill>
              </a:rPr>
              <a:t>berfungsi</a:t>
            </a:r>
            <a:r>
              <a:rPr lang="en-US" sz="2400" dirty="0" smtClean="0">
                <a:solidFill>
                  <a:srgbClr val="11ED4B"/>
                </a:solidFill>
              </a:rPr>
              <a:t> </a:t>
            </a:r>
            <a:r>
              <a:rPr lang="en-US" sz="2400" dirty="0" err="1" smtClean="0">
                <a:solidFill>
                  <a:srgbClr val="11ED4B"/>
                </a:solidFill>
              </a:rPr>
              <a:t>secara</a:t>
            </a:r>
            <a:r>
              <a:rPr lang="en-US" sz="2400" dirty="0" smtClean="0">
                <a:solidFill>
                  <a:srgbClr val="11ED4B"/>
                </a:solidFill>
              </a:rPr>
              <a:t> </a:t>
            </a:r>
            <a:r>
              <a:rPr lang="en-US" sz="2400" dirty="0" err="1" smtClean="0">
                <a:solidFill>
                  <a:srgbClr val="11ED4B"/>
                </a:solidFill>
              </a:rPr>
              <a:t>umum</a:t>
            </a:r>
            <a:r>
              <a:rPr lang="en-US" sz="2400" dirty="0" smtClean="0">
                <a:solidFill>
                  <a:srgbClr val="11ED4B"/>
                </a:solidFill>
              </a:rPr>
              <a:t> </a:t>
            </a:r>
            <a:r>
              <a:rPr lang="en-US" sz="2400" dirty="0" err="1" smtClean="0">
                <a:solidFill>
                  <a:srgbClr val="11ED4B"/>
                </a:solidFill>
              </a:rPr>
              <a:t>sebagai</a:t>
            </a:r>
            <a:r>
              <a:rPr lang="en-US" sz="2400" dirty="0" smtClean="0">
                <a:solidFill>
                  <a:srgbClr val="11ED4B"/>
                </a:solidFill>
              </a:rPr>
              <a:t> </a:t>
            </a:r>
            <a:r>
              <a:rPr lang="en-US" sz="2400" dirty="0" err="1" smtClean="0">
                <a:solidFill>
                  <a:srgbClr val="11ED4B"/>
                </a:solidFill>
              </a:rPr>
              <a:t>sarana</a:t>
            </a:r>
            <a:r>
              <a:rPr lang="en-US" sz="2400" dirty="0" smtClean="0">
                <a:solidFill>
                  <a:srgbClr val="11ED4B"/>
                </a:solidFill>
              </a:rPr>
              <a:t> </a:t>
            </a:r>
            <a:r>
              <a:rPr lang="en-US" sz="2400" dirty="0" err="1" smtClean="0">
                <a:solidFill>
                  <a:srgbClr val="11ED4B"/>
                </a:solidFill>
              </a:rPr>
              <a:t>pertukaran</a:t>
            </a:r>
            <a:r>
              <a:rPr lang="en-US" sz="2400" dirty="0" smtClean="0">
                <a:solidFill>
                  <a:srgbClr val="11ED4B"/>
                </a:solidFill>
              </a:rPr>
              <a:t> </a:t>
            </a:r>
            <a:r>
              <a:rPr lang="en-US" sz="2400" dirty="0" err="1" smtClean="0">
                <a:solidFill>
                  <a:srgbClr val="11ED4B"/>
                </a:solidFill>
              </a:rPr>
              <a:t>barang</a:t>
            </a:r>
            <a:r>
              <a:rPr lang="en-US" sz="2400" dirty="0" smtClean="0">
                <a:solidFill>
                  <a:srgbClr val="11ED4B"/>
                </a:solidFill>
              </a:rPr>
              <a:t> </a:t>
            </a:r>
            <a:r>
              <a:rPr lang="en-US" sz="2400" dirty="0" err="1" smtClean="0">
                <a:solidFill>
                  <a:srgbClr val="11ED4B"/>
                </a:solidFill>
              </a:rPr>
              <a:t>dan</a:t>
            </a:r>
            <a:r>
              <a:rPr lang="en-US" sz="2400" dirty="0" smtClean="0">
                <a:solidFill>
                  <a:srgbClr val="11ED4B"/>
                </a:solidFill>
              </a:rPr>
              <a:t> </a:t>
            </a:r>
            <a:r>
              <a:rPr lang="en-US" sz="2400" dirty="0" err="1" smtClean="0">
                <a:solidFill>
                  <a:srgbClr val="11ED4B"/>
                </a:solidFill>
              </a:rPr>
              <a:t>jasa</a:t>
            </a:r>
            <a:r>
              <a:rPr lang="en-US" sz="2400" dirty="0" smtClean="0">
                <a:solidFill>
                  <a:srgbClr val="11ED4B"/>
                </a:solidFill>
              </a:rPr>
              <a:t>, asset, </a:t>
            </a:r>
            <a:r>
              <a:rPr lang="en-US" sz="2400" dirty="0" err="1" smtClean="0">
                <a:solidFill>
                  <a:srgbClr val="11ED4B"/>
                </a:solidFill>
              </a:rPr>
              <a:t>dan</a:t>
            </a:r>
            <a:r>
              <a:rPr lang="en-US" sz="2400" dirty="0" smtClean="0">
                <a:solidFill>
                  <a:srgbClr val="11ED4B"/>
                </a:solidFill>
              </a:rPr>
              <a:t> </a:t>
            </a:r>
            <a:r>
              <a:rPr lang="en-US" sz="2400" dirty="0" err="1" smtClean="0">
                <a:solidFill>
                  <a:srgbClr val="11ED4B"/>
                </a:solidFill>
              </a:rPr>
              <a:t>pembayaran</a:t>
            </a:r>
            <a:r>
              <a:rPr lang="en-US" sz="2400" dirty="0" smtClean="0">
                <a:solidFill>
                  <a:srgbClr val="11ED4B"/>
                </a:solidFill>
              </a:rPr>
              <a:t> </a:t>
            </a:r>
            <a:r>
              <a:rPr lang="en-US" sz="2400" dirty="0" err="1" smtClean="0">
                <a:solidFill>
                  <a:srgbClr val="11ED4B"/>
                </a:solidFill>
              </a:rPr>
              <a:t>terhadap</a:t>
            </a:r>
            <a:r>
              <a:rPr lang="en-US" sz="2400" dirty="0" smtClean="0">
                <a:solidFill>
                  <a:srgbClr val="11ED4B"/>
                </a:solidFill>
              </a:rPr>
              <a:t> </a:t>
            </a:r>
            <a:r>
              <a:rPr lang="en-US" sz="2400" dirty="0" err="1" smtClean="0">
                <a:solidFill>
                  <a:srgbClr val="11ED4B"/>
                </a:solidFill>
              </a:rPr>
              <a:t>utang-utang</a:t>
            </a:r>
            <a:r>
              <a:rPr lang="en-US" sz="2400" dirty="0" smtClean="0">
                <a:solidFill>
                  <a:srgbClr val="11ED4B"/>
                </a:solidFill>
              </a:rPr>
              <a:t> yang </a:t>
            </a:r>
            <a:r>
              <a:rPr lang="en-US" sz="2400" dirty="0" err="1" smtClean="0">
                <a:solidFill>
                  <a:srgbClr val="11ED4B"/>
                </a:solidFill>
              </a:rPr>
              <a:t>sah</a:t>
            </a:r>
            <a:endParaRPr lang="en-US" sz="2200" b="1" dirty="0" smtClean="0">
              <a:solidFill>
                <a:srgbClr val="11ED4B"/>
              </a:solidFill>
            </a:endParaRPr>
          </a:p>
        </p:txBody>
      </p:sp>
      <p:sp>
        <p:nvSpPr>
          <p:cNvPr id="8" name="Rectangle 7"/>
          <p:cNvSpPr/>
          <p:nvPr/>
        </p:nvSpPr>
        <p:spPr>
          <a:xfrm>
            <a:off x="304800" y="3200400"/>
            <a:ext cx="4038600" cy="2895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FF0000"/>
                </a:solidFill>
              </a:rPr>
              <a:t>Syarat</a:t>
            </a:r>
            <a:r>
              <a:rPr lang="en-US" sz="2400" b="1" dirty="0" smtClean="0">
                <a:solidFill>
                  <a:srgbClr val="FF0000"/>
                </a:solidFill>
              </a:rPr>
              <a:t> / </a:t>
            </a:r>
            <a:r>
              <a:rPr lang="en-US" sz="2400" b="1" dirty="0" err="1" smtClean="0">
                <a:solidFill>
                  <a:srgbClr val="FF0000"/>
                </a:solidFill>
              </a:rPr>
              <a:t>Kriteria</a:t>
            </a:r>
            <a:r>
              <a:rPr lang="en-US" sz="2400" b="1" dirty="0" smtClean="0">
                <a:solidFill>
                  <a:srgbClr val="FF0000"/>
                </a:solidFill>
              </a:rPr>
              <a:t> </a:t>
            </a:r>
            <a:r>
              <a:rPr lang="en-US" sz="2400" b="1" dirty="0" err="1" smtClean="0">
                <a:solidFill>
                  <a:srgbClr val="FF0000"/>
                </a:solidFill>
              </a:rPr>
              <a:t>Uang</a:t>
            </a:r>
            <a:endParaRPr lang="en-US" sz="2400" b="1" dirty="0" smtClean="0">
              <a:solidFill>
                <a:srgbClr val="FF0000"/>
              </a:solidFill>
            </a:endParaRPr>
          </a:p>
          <a:p>
            <a:pPr marL="173038" lvl="1" indent="-111125">
              <a:buClr>
                <a:schemeClr val="tx1"/>
              </a:buClr>
              <a:buSzPct val="85000"/>
              <a:buFont typeface="Wingdings" pitchFamily="2" charset="2"/>
              <a:buChar char="ü"/>
            </a:pPr>
            <a:r>
              <a:rPr lang="en-US" sz="2400" dirty="0" smtClean="0">
                <a:solidFill>
                  <a:srgbClr val="FFFF00"/>
                </a:solidFill>
              </a:rPr>
              <a:t>Acceptable (</a:t>
            </a:r>
            <a:r>
              <a:rPr lang="en-US" sz="2400" dirty="0" err="1" smtClean="0">
                <a:solidFill>
                  <a:srgbClr val="FFFF00"/>
                </a:solidFill>
              </a:rPr>
              <a:t>dapat</a:t>
            </a:r>
            <a:r>
              <a:rPr lang="en-US" sz="2400" dirty="0" smtClean="0">
                <a:solidFill>
                  <a:srgbClr val="FFFF00"/>
                </a:solidFill>
              </a:rPr>
              <a:t> </a:t>
            </a:r>
            <a:r>
              <a:rPr lang="en-US" sz="2400" dirty="0" err="1" smtClean="0">
                <a:solidFill>
                  <a:srgbClr val="FFFF00"/>
                </a:solidFill>
              </a:rPr>
              <a:t>diterima</a:t>
            </a:r>
            <a:r>
              <a:rPr lang="en-US" sz="2400" dirty="0" smtClean="0">
                <a:solidFill>
                  <a:srgbClr val="FFFF00"/>
                </a:solidFill>
              </a:rPr>
              <a:t>)</a:t>
            </a:r>
          </a:p>
          <a:p>
            <a:pPr marL="173038" lvl="1" indent="-111125">
              <a:buClr>
                <a:schemeClr val="tx1"/>
              </a:buClr>
              <a:buSzPct val="85000"/>
              <a:buFont typeface="Wingdings" pitchFamily="2" charset="2"/>
              <a:buChar char="ü"/>
            </a:pPr>
            <a:r>
              <a:rPr lang="en-US" sz="2400" dirty="0" smtClean="0">
                <a:solidFill>
                  <a:srgbClr val="00FFFF"/>
                </a:solidFill>
              </a:rPr>
              <a:t>Portable (</a:t>
            </a:r>
            <a:r>
              <a:rPr lang="en-US" sz="2400" dirty="0" err="1" smtClean="0">
                <a:solidFill>
                  <a:srgbClr val="00FFFF"/>
                </a:solidFill>
              </a:rPr>
              <a:t>mudah</a:t>
            </a:r>
            <a:r>
              <a:rPr lang="en-US" sz="2400" dirty="0" smtClean="0">
                <a:solidFill>
                  <a:srgbClr val="00FFFF"/>
                </a:solidFill>
              </a:rPr>
              <a:t> </a:t>
            </a:r>
            <a:r>
              <a:rPr lang="en-US" sz="2400" dirty="0" err="1" smtClean="0">
                <a:solidFill>
                  <a:srgbClr val="00FFFF"/>
                </a:solidFill>
              </a:rPr>
              <a:t>dibawa</a:t>
            </a:r>
            <a:r>
              <a:rPr lang="en-US" sz="2400" dirty="0" smtClean="0">
                <a:solidFill>
                  <a:srgbClr val="00FFFF"/>
                </a:solidFill>
              </a:rPr>
              <a:t>)</a:t>
            </a:r>
          </a:p>
          <a:p>
            <a:pPr marL="173038" lvl="1" indent="-111125">
              <a:buClr>
                <a:schemeClr val="tx1"/>
              </a:buClr>
              <a:buSzPct val="85000"/>
              <a:buFont typeface="Wingdings" pitchFamily="2" charset="2"/>
              <a:buChar char="ü"/>
            </a:pPr>
            <a:r>
              <a:rPr lang="en-US" sz="2400" dirty="0" smtClean="0">
                <a:solidFill>
                  <a:srgbClr val="FF00FF"/>
                </a:solidFill>
              </a:rPr>
              <a:t>Divisible (</a:t>
            </a:r>
            <a:r>
              <a:rPr lang="en-US" sz="2400" dirty="0" err="1" smtClean="0">
                <a:solidFill>
                  <a:srgbClr val="FF00FF"/>
                </a:solidFill>
              </a:rPr>
              <a:t>terbagi-bagi</a:t>
            </a:r>
            <a:r>
              <a:rPr lang="en-US" sz="2400" dirty="0" smtClean="0">
                <a:solidFill>
                  <a:srgbClr val="FF00FF"/>
                </a:solidFill>
              </a:rPr>
              <a:t>)</a:t>
            </a:r>
          </a:p>
          <a:p>
            <a:pPr marL="173038" lvl="1" indent="-111125">
              <a:buClr>
                <a:schemeClr val="tx1"/>
              </a:buClr>
              <a:buSzPct val="85000"/>
              <a:buFont typeface="Wingdings" pitchFamily="2" charset="2"/>
              <a:buChar char="ü"/>
            </a:pPr>
            <a:r>
              <a:rPr lang="en-US" sz="2400" dirty="0" err="1" smtClean="0">
                <a:solidFill>
                  <a:srgbClr val="F6CD36"/>
                </a:solidFill>
              </a:rPr>
              <a:t>Nilai</a:t>
            </a:r>
            <a:r>
              <a:rPr lang="en-US" sz="2400" dirty="0" smtClean="0">
                <a:solidFill>
                  <a:srgbClr val="F6CD36"/>
                </a:solidFill>
              </a:rPr>
              <a:t> </a:t>
            </a:r>
            <a:r>
              <a:rPr lang="en-US" sz="2400" dirty="0" err="1" smtClean="0">
                <a:solidFill>
                  <a:srgbClr val="F6CD36"/>
                </a:solidFill>
              </a:rPr>
              <a:t>stabil</a:t>
            </a:r>
            <a:endParaRPr lang="en-US" sz="2400" dirty="0" smtClean="0">
              <a:solidFill>
                <a:srgbClr val="F6CD36"/>
              </a:solidFill>
            </a:endParaRPr>
          </a:p>
          <a:p>
            <a:pPr marL="173038" lvl="1" indent="-111125">
              <a:buClr>
                <a:schemeClr val="tx1"/>
              </a:buClr>
              <a:buSzPct val="85000"/>
              <a:buFont typeface="Wingdings" pitchFamily="2" charset="2"/>
              <a:buChar char="ü"/>
            </a:pPr>
            <a:r>
              <a:rPr lang="en-US" sz="2400" dirty="0" smtClean="0">
                <a:solidFill>
                  <a:srgbClr val="11ED4B"/>
                </a:solidFill>
              </a:rPr>
              <a:t>Cannot easily counterfeited (</a:t>
            </a:r>
            <a:r>
              <a:rPr lang="en-US" sz="2400" dirty="0" err="1" smtClean="0">
                <a:solidFill>
                  <a:srgbClr val="11ED4B"/>
                </a:solidFill>
              </a:rPr>
              <a:t>tdk</a:t>
            </a:r>
            <a:r>
              <a:rPr lang="en-US" sz="2400" dirty="0" smtClean="0">
                <a:solidFill>
                  <a:srgbClr val="11ED4B"/>
                </a:solidFill>
              </a:rPr>
              <a:t> </a:t>
            </a:r>
            <a:r>
              <a:rPr lang="en-US" sz="2400" dirty="0" err="1" smtClean="0">
                <a:solidFill>
                  <a:srgbClr val="11ED4B"/>
                </a:solidFill>
              </a:rPr>
              <a:t>mudah</a:t>
            </a:r>
            <a:r>
              <a:rPr lang="en-US" sz="2400" dirty="0" smtClean="0">
                <a:solidFill>
                  <a:srgbClr val="11ED4B"/>
                </a:solidFill>
              </a:rPr>
              <a:t> </a:t>
            </a:r>
            <a:r>
              <a:rPr lang="en-US" sz="2400" dirty="0" err="1" smtClean="0">
                <a:solidFill>
                  <a:srgbClr val="11ED4B"/>
                </a:solidFill>
              </a:rPr>
              <a:t>dipalsu</a:t>
            </a:r>
            <a:r>
              <a:rPr lang="en-US" sz="2400" dirty="0" smtClean="0">
                <a:solidFill>
                  <a:srgbClr val="11ED4B"/>
                </a:solidFill>
              </a:rPr>
              <a:t>/scarcity)</a:t>
            </a:r>
          </a:p>
        </p:txBody>
      </p:sp>
      <p:sp>
        <p:nvSpPr>
          <p:cNvPr id="9" name="Rectangle 8"/>
          <p:cNvSpPr/>
          <p:nvPr/>
        </p:nvSpPr>
        <p:spPr>
          <a:xfrm>
            <a:off x="4724400" y="3276600"/>
            <a:ext cx="4114800" cy="2743200"/>
          </a:xfrm>
          <a:prstGeom prst="rect">
            <a:avLst/>
          </a:prstGeom>
          <a:solidFill>
            <a:schemeClr val="tx1"/>
          </a:solid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1"/>
              </a:buClr>
              <a:buSzPct val="85000"/>
            </a:pPr>
            <a:r>
              <a:rPr lang="en-US" sz="2400" b="1" dirty="0" err="1" smtClean="0">
                <a:solidFill>
                  <a:srgbClr val="FF0000"/>
                </a:solidFill>
              </a:rPr>
              <a:t>Fungsi</a:t>
            </a:r>
            <a:r>
              <a:rPr lang="en-US" sz="2400" b="1" dirty="0" smtClean="0">
                <a:solidFill>
                  <a:srgbClr val="FF0000"/>
                </a:solidFill>
              </a:rPr>
              <a:t> </a:t>
            </a:r>
            <a:r>
              <a:rPr lang="en-US" sz="2400" b="1" dirty="0" err="1" smtClean="0">
                <a:solidFill>
                  <a:srgbClr val="FF0000"/>
                </a:solidFill>
              </a:rPr>
              <a:t>Uang</a:t>
            </a:r>
            <a:endParaRPr lang="en-US" sz="2400" b="1" dirty="0" smtClean="0">
              <a:solidFill>
                <a:srgbClr val="FF0000"/>
              </a:solidFill>
            </a:endParaRPr>
          </a:p>
          <a:p>
            <a:pPr>
              <a:buClr>
                <a:schemeClr val="tx1"/>
              </a:buClr>
              <a:buSzPct val="85000"/>
            </a:pPr>
            <a:r>
              <a:rPr lang="en-US" sz="2200" dirty="0" smtClean="0">
                <a:solidFill>
                  <a:srgbClr val="FFC000"/>
                </a:solidFill>
              </a:rPr>
              <a:t>Medium of Exchange (</a:t>
            </a:r>
            <a:r>
              <a:rPr lang="en-US" sz="2200" dirty="0" err="1" smtClean="0">
                <a:solidFill>
                  <a:srgbClr val="FFC000"/>
                </a:solidFill>
              </a:rPr>
              <a:t>Sarana</a:t>
            </a:r>
            <a:r>
              <a:rPr lang="en-US" sz="2200" dirty="0" smtClean="0">
                <a:solidFill>
                  <a:srgbClr val="FFC000"/>
                </a:solidFill>
              </a:rPr>
              <a:t> </a:t>
            </a:r>
            <a:r>
              <a:rPr lang="en-US" sz="2200" dirty="0" err="1" smtClean="0">
                <a:solidFill>
                  <a:srgbClr val="FFC000"/>
                </a:solidFill>
              </a:rPr>
              <a:t>pertukaran</a:t>
            </a:r>
            <a:r>
              <a:rPr lang="en-US" sz="2200" dirty="0" smtClean="0">
                <a:solidFill>
                  <a:srgbClr val="FFC000"/>
                </a:solidFill>
              </a:rPr>
              <a:t>)</a:t>
            </a:r>
            <a:endParaRPr lang="en-US" sz="2200" dirty="0" smtClean="0">
              <a:solidFill>
                <a:srgbClr val="FF00FF"/>
              </a:solidFill>
            </a:endParaRPr>
          </a:p>
          <a:p>
            <a:pPr>
              <a:buClr>
                <a:schemeClr val="tx1"/>
              </a:buClr>
              <a:buSzPct val="85000"/>
            </a:pPr>
            <a:r>
              <a:rPr lang="en-US" sz="2200" dirty="0" smtClean="0">
                <a:solidFill>
                  <a:srgbClr val="FF00FF"/>
                </a:solidFill>
              </a:rPr>
              <a:t>A store of value (</a:t>
            </a:r>
            <a:r>
              <a:rPr lang="en-US" sz="2200" dirty="0" err="1" smtClean="0">
                <a:solidFill>
                  <a:srgbClr val="FF00FF"/>
                </a:solidFill>
              </a:rPr>
              <a:t>Penimbun</a:t>
            </a:r>
            <a:r>
              <a:rPr lang="en-US" sz="2200" dirty="0" smtClean="0">
                <a:solidFill>
                  <a:srgbClr val="FF00FF"/>
                </a:solidFill>
              </a:rPr>
              <a:t> </a:t>
            </a:r>
            <a:r>
              <a:rPr lang="en-US" sz="2200" dirty="0" err="1" smtClean="0">
                <a:solidFill>
                  <a:srgbClr val="FF00FF"/>
                </a:solidFill>
              </a:rPr>
              <a:t>nilai</a:t>
            </a:r>
            <a:r>
              <a:rPr lang="en-US" sz="2200" dirty="0" smtClean="0">
                <a:solidFill>
                  <a:srgbClr val="FF00FF"/>
                </a:solidFill>
              </a:rPr>
              <a:t>)</a:t>
            </a:r>
          </a:p>
          <a:p>
            <a:pPr>
              <a:buClr>
                <a:schemeClr val="tx1"/>
              </a:buClr>
              <a:buSzPct val="85000"/>
            </a:pPr>
            <a:r>
              <a:rPr lang="en-US" sz="2200" dirty="0" smtClean="0">
                <a:solidFill>
                  <a:srgbClr val="00FFFF"/>
                </a:solidFill>
              </a:rPr>
              <a:t>A unit of account (</a:t>
            </a:r>
            <a:r>
              <a:rPr lang="en-US" sz="2200" dirty="0" err="1" smtClean="0">
                <a:solidFill>
                  <a:srgbClr val="00FFFF"/>
                </a:solidFill>
              </a:rPr>
              <a:t>satuan</a:t>
            </a:r>
            <a:r>
              <a:rPr lang="en-US" sz="2200" dirty="0" smtClean="0">
                <a:solidFill>
                  <a:srgbClr val="00FFFF"/>
                </a:solidFill>
              </a:rPr>
              <a:t> </a:t>
            </a:r>
            <a:r>
              <a:rPr lang="en-US" sz="2200" dirty="0" err="1" smtClean="0">
                <a:solidFill>
                  <a:srgbClr val="00FFFF"/>
                </a:solidFill>
              </a:rPr>
              <a:t>hitung</a:t>
            </a:r>
            <a:r>
              <a:rPr lang="en-US" sz="2200" dirty="0" smtClean="0">
                <a:solidFill>
                  <a:srgbClr val="00FFFF"/>
                </a:solidFill>
              </a:rPr>
              <a:t>) </a:t>
            </a:r>
          </a:p>
          <a:p>
            <a:pPr>
              <a:buClr>
                <a:schemeClr val="tx1"/>
              </a:buClr>
              <a:buSzPct val="85000"/>
            </a:pPr>
            <a:r>
              <a:rPr lang="en-US" sz="2200" dirty="0" smtClean="0">
                <a:solidFill>
                  <a:srgbClr val="CCFF33"/>
                </a:solidFill>
              </a:rPr>
              <a:t>A standard </a:t>
            </a:r>
            <a:r>
              <a:rPr lang="en-US" sz="2200" dirty="0" err="1" smtClean="0">
                <a:solidFill>
                  <a:srgbClr val="CCFF33"/>
                </a:solidFill>
              </a:rPr>
              <a:t>deffered</a:t>
            </a:r>
            <a:r>
              <a:rPr lang="en-US" sz="2200" dirty="0" smtClean="0">
                <a:solidFill>
                  <a:srgbClr val="CCFF33"/>
                </a:solidFill>
              </a:rPr>
              <a:t> of payment (</a:t>
            </a:r>
            <a:r>
              <a:rPr lang="en-US" sz="2200" dirty="0" err="1" smtClean="0">
                <a:solidFill>
                  <a:srgbClr val="CCFF33"/>
                </a:solidFill>
              </a:rPr>
              <a:t>standar</a:t>
            </a:r>
            <a:r>
              <a:rPr lang="en-US" sz="2200" dirty="0" smtClean="0">
                <a:solidFill>
                  <a:srgbClr val="CCFF33"/>
                </a:solidFill>
              </a:rPr>
              <a:t> </a:t>
            </a:r>
            <a:r>
              <a:rPr lang="en-US" sz="2200" dirty="0" err="1" smtClean="0">
                <a:solidFill>
                  <a:srgbClr val="CCFF33"/>
                </a:solidFill>
              </a:rPr>
              <a:t>pembayaran</a:t>
            </a:r>
            <a:r>
              <a:rPr lang="en-US" sz="2200" dirty="0" smtClean="0">
                <a:solidFill>
                  <a:srgbClr val="CCFF33"/>
                </a:solidFill>
              </a:rPr>
              <a:t> </a:t>
            </a:r>
            <a:r>
              <a:rPr lang="en-US" sz="2200" dirty="0" err="1" smtClean="0">
                <a:solidFill>
                  <a:srgbClr val="CCFF33"/>
                </a:solidFill>
              </a:rPr>
              <a:t>utang</a:t>
            </a:r>
            <a:r>
              <a:rPr lang="en-US" sz="2200" dirty="0" smtClean="0">
                <a:solidFill>
                  <a:srgbClr val="CCFF33"/>
                </a:solidFill>
              </a:rPr>
              <a:t>)</a:t>
            </a:r>
          </a:p>
          <a:p>
            <a:endParaRPr lang="en-US" sz="2200" dirty="0">
              <a:solidFill>
                <a:srgbClr val="FFFF00"/>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28600"/>
            <a:ext cx="4038600" cy="609600"/>
          </a:xfrm>
          <a:ln>
            <a:solidFill>
              <a:srgbClr val="FF00FF"/>
            </a:solidFill>
          </a:ln>
        </p:spPr>
        <p:txBody>
          <a:bodyPr>
            <a:normAutofit fontScale="90000"/>
          </a:bodyPr>
          <a:lstStyle/>
          <a:p>
            <a:pPr eaLnBrk="1" hangingPunct="1"/>
            <a:r>
              <a:rPr lang="en-US" dirty="0" err="1" smtClean="0">
                <a:solidFill>
                  <a:srgbClr val="FFFF00"/>
                </a:solidFill>
                <a:latin typeface="Monotype Corsiva" pitchFamily="66" charset="0"/>
              </a:rPr>
              <a:t>Jenis</a:t>
            </a:r>
            <a:r>
              <a:rPr lang="en-US" dirty="0" smtClean="0">
                <a:solidFill>
                  <a:srgbClr val="FFFF00"/>
                </a:solidFill>
                <a:latin typeface="Monotype Corsiva" pitchFamily="66" charset="0"/>
              </a:rPr>
              <a:t> </a:t>
            </a:r>
            <a:r>
              <a:rPr lang="en-US" dirty="0" err="1" smtClean="0">
                <a:solidFill>
                  <a:srgbClr val="FFFF00"/>
                </a:solidFill>
                <a:latin typeface="Monotype Corsiva" pitchFamily="66" charset="0"/>
              </a:rPr>
              <a:t>Uang</a:t>
            </a:r>
            <a:endParaRPr lang="en-US" dirty="0" smtClean="0">
              <a:solidFill>
                <a:srgbClr val="FFFF00"/>
              </a:solidFill>
              <a:latin typeface="Monotype Corsiva" pitchFamily="66" charset="0"/>
            </a:endParaRPr>
          </a:p>
        </p:txBody>
      </p:sp>
      <p:sp>
        <p:nvSpPr>
          <p:cNvPr id="13318" name="Rectangle 3"/>
          <p:cNvSpPr>
            <a:spLocks noGrp="1" noChangeArrowheads="1"/>
          </p:cNvSpPr>
          <p:nvPr>
            <p:ph sz="quarter" idx="1"/>
          </p:nvPr>
        </p:nvSpPr>
        <p:spPr>
          <a:xfrm>
            <a:off x="381000" y="1752600"/>
            <a:ext cx="4648201" cy="4114800"/>
          </a:xfrm>
        </p:spPr>
        <p:txBody>
          <a:bodyPr>
            <a:normAutofit lnSpcReduction="10000"/>
          </a:bodyPr>
          <a:lstStyle/>
          <a:p>
            <a:pPr eaLnBrk="1" hangingPunct="1"/>
            <a:r>
              <a:rPr lang="en-US" sz="2800" dirty="0" err="1" smtClean="0">
                <a:solidFill>
                  <a:srgbClr val="00FFFF"/>
                </a:solidFill>
              </a:rPr>
              <a:t>Berdasarkan</a:t>
            </a:r>
            <a:r>
              <a:rPr lang="en-US" sz="2800" dirty="0" smtClean="0">
                <a:solidFill>
                  <a:srgbClr val="00FFFF"/>
                </a:solidFill>
              </a:rPr>
              <a:t> </a:t>
            </a:r>
            <a:r>
              <a:rPr lang="en-US" sz="2800" dirty="0" err="1" smtClean="0">
                <a:solidFill>
                  <a:srgbClr val="00FFFF"/>
                </a:solidFill>
              </a:rPr>
              <a:t>Bahan</a:t>
            </a:r>
            <a:endParaRPr lang="en-US" sz="2800" dirty="0" smtClean="0">
              <a:solidFill>
                <a:srgbClr val="00FFFF"/>
              </a:solidFill>
            </a:endParaRPr>
          </a:p>
          <a:p>
            <a:pPr marL="0" lvl="1" indent="0" eaLnBrk="1" hangingPunct="1">
              <a:buFont typeface="Wingdings" pitchFamily="2" charset="2"/>
              <a:buChar char="Ø"/>
            </a:pPr>
            <a:r>
              <a:rPr lang="en-US" dirty="0" err="1" smtClean="0">
                <a:solidFill>
                  <a:srgbClr val="00FFFF"/>
                </a:solidFill>
              </a:rPr>
              <a:t>Uang</a:t>
            </a:r>
            <a:r>
              <a:rPr lang="en-US" dirty="0" smtClean="0">
                <a:solidFill>
                  <a:srgbClr val="00FFFF"/>
                </a:solidFill>
              </a:rPr>
              <a:t> </a:t>
            </a:r>
            <a:r>
              <a:rPr lang="en-US" dirty="0" err="1" smtClean="0">
                <a:solidFill>
                  <a:srgbClr val="00FFFF"/>
                </a:solidFill>
              </a:rPr>
              <a:t>Logam</a:t>
            </a:r>
            <a:r>
              <a:rPr lang="en-US" dirty="0" smtClean="0">
                <a:solidFill>
                  <a:srgbClr val="00FFFF"/>
                </a:solidFill>
              </a:rPr>
              <a:t> </a:t>
            </a:r>
          </a:p>
          <a:p>
            <a:pPr marL="0" lvl="1" indent="0" eaLnBrk="1" hangingPunct="1">
              <a:buFont typeface="Wingdings" pitchFamily="2" charset="2"/>
              <a:buChar char="Ø"/>
            </a:pPr>
            <a:r>
              <a:rPr lang="en-US" dirty="0" err="1" smtClean="0">
                <a:solidFill>
                  <a:srgbClr val="00FFFF"/>
                </a:solidFill>
              </a:rPr>
              <a:t>Uang</a:t>
            </a:r>
            <a:r>
              <a:rPr lang="en-US" dirty="0" smtClean="0">
                <a:solidFill>
                  <a:srgbClr val="00FFFF"/>
                </a:solidFill>
              </a:rPr>
              <a:t> </a:t>
            </a:r>
            <a:r>
              <a:rPr lang="en-US" dirty="0" err="1" smtClean="0">
                <a:solidFill>
                  <a:srgbClr val="00FFFF"/>
                </a:solidFill>
              </a:rPr>
              <a:t>Kertas</a:t>
            </a:r>
            <a:endParaRPr lang="en-US" dirty="0" smtClean="0">
              <a:solidFill>
                <a:srgbClr val="00FFFF"/>
              </a:solidFill>
            </a:endParaRPr>
          </a:p>
          <a:p>
            <a:pPr lvl="1">
              <a:lnSpc>
                <a:spcPct val="80000"/>
              </a:lnSpc>
              <a:buNone/>
            </a:pPr>
            <a:endParaRPr lang="en-US" dirty="0" smtClean="0">
              <a:solidFill>
                <a:srgbClr val="FB5763"/>
              </a:solidFill>
            </a:endParaRPr>
          </a:p>
          <a:p>
            <a:pPr marL="393700" lvl="1" indent="-393700">
              <a:buFont typeface="Arial" pitchFamily="34" charset="0"/>
              <a:buChar char="•"/>
            </a:pPr>
            <a:r>
              <a:rPr lang="en-US" dirty="0" err="1" smtClean="0">
                <a:solidFill>
                  <a:srgbClr val="FB5763"/>
                </a:solidFill>
              </a:rPr>
              <a:t>Berdasarkan</a:t>
            </a:r>
            <a:r>
              <a:rPr lang="en-US" dirty="0" smtClean="0">
                <a:solidFill>
                  <a:srgbClr val="FB5763"/>
                </a:solidFill>
              </a:rPr>
              <a:t> </a:t>
            </a:r>
            <a:r>
              <a:rPr lang="en-US" dirty="0" err="1" smtClean="0">
                <a:solidFill>
                  <a:srgbClr val="FB5763"/>
                </a:solidFill>
              </a:rPr>
              <a:t>Kawasan</a:t>
            </a:r>
            <a:endParaRPr lang="en-US" dirty="0" smtClean="0">
              <a:solidFill>
                <a:srgbClr val="FB5763"/>
              </a:solidFill>
            </a:endParaRPr>
          </a:p>
          <a:p>
            <a:pPr>
              <a:buFont typeface="Wingdings" pitchFamily="2" charset="2"/>
              <a:buChar char="Ø"/>
            </a:pPr>
            <a:r>
              <a:rPr lang="en-US" dirty="0" err="1" smtClean="0">
                <a:solidFill>
                  <a:srgbClr val="FB5763"/>
                </a:solidFill>
              </a:rPr>
              <a:t>Uang</a:t>
            </a:r>
            <a:r>
              <a:rPr lang="en-US" dirty="0" smtClean="0">
                <a:solidFill>
                  <a:srgbClr val="FB5763"/>
                </a:solidFill>
              </a:rPr>
              <a:t> </a:t>
            </a:r>
            <a:r>
              <a:rPr lang="en-US" dirty="0" err="1" smtClean="0">
                <a:solidFill>
                  <a:srgbClr val="FB5763"/>
                </a:solidFill>
              </a:rPr>
              <a:t>Lokal</a:t>
            </a:r>
            <a:endParaRPr lang="en-US" dirty="0" smtClean="0">
              <a:solidFill>
                <a:srgbClr val="FB5763"/>
              </a:solidFill>
            </a:endParaRPr>
          </a:p>
          <a:p>
            <a:pPr>
              <a:buFont typeface="Wingdings" pitchFamily="2" charset="2"/>
              <a:buChar char="Ø"/>
            </a:pPr>
            <a:r>
              <a:rPr lang="en-US" dirty="0" err="1" smtClean="0">
                <a:solidFill>
                  <a:srgbClr val="FB5763"/>
                </a:solidFill>
              </a:rPr>
              <a:t>Uang</a:t>
            </a:r>
            <a:r>
              <a:rPr lang="en-US" dirty="0" smtClean="0">
                <a:solidFill>
                  <a:srgbClr val="FB5763"/>
                </a:solidFill>
              </a:rPr>
              <a:t> Regional</a:t>
            </a:r>
          </a:p>
          <a:p>
            <a:pPr>
              <a:buFont typeface="Wingdings" pitchFamily="2" charset="2"/>
              <a:buChar char="Ø"/>
            </a:pPr>
            <a:r>
              <a:rPr lang="en-US" dirty="0" err="1" smtClean="0">
                <a:solidFill>
                  <a:srgbClr val="FB5763"/>
                </a:solidFill>
              </a:rPr>
              <a:t>Uang</a:t>
            </a:r>
            <a:r>
              <a:rPr lang="en-US" dirty="0" smtClean="0">
                <a:solidFill>
                  <a:srgbClr val="FB5763"/>
                </a:solidFill>
              </a:rPr>
              <a:t> </a:t>
            </a:r>
            <a:r>
              <a:rPr lang="en-US" dirty="0" err="1" smtClean="0">
                <a:solidFill>
                  <a:srgbClr val="FB5763"/>
                </a:solidFill>
              </a:rPr>
              <a:t>Internasional</a:t>
            </a:r>
            <a:endParaRPr lang="en-US" dirty="0" smtClean="0">
              <a:solidFill>
                <a:srgbClr val="FB5763"/>
              </a:solidFill>
            </a:endParaRPr>
          </a:p>
          <a:p>
            <a:pPr lvl="1" eaLnBrk="1" hangingPunct="1"/>
            <a:endParaRPr lang="en-US" dirty="0" smtClean="0"/>
          </a:p>
        </p:txBody>
      </p:sp>
      <p:sp>
        <p:nvSpPr>
          <p:cNvPr id="7" name="Rectangle 6"/>
          <p:cNvSpPr/>
          <p:nvPr/>
        </p:nvSpPr>
        <p:spPr>
          <a:xfrm>
            <a:off x="381000" y="1600200"/>
            <a:ext cx="4038600" cy="1524000"/>
          </a:xfrm>
          <a:prstGeom prst="rect">
            <a:avLst/>
          </a:prstGeom>
          <a:noFill/>
          <a:ln w="28575">
            <a:solidFill>
              <a:srgbClr val="F6CD3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smtClean="0">
              <a:solidFill>
                <a:srgbClr val="11ED4B"/>
              </a:solidFill>
            </a:endParaRPr>
          </a:p>
        </p:txBody>
      </p:sp>
      <p:sp>
        <p:nvSpPr>
          <p:cNvPr id="8" name="Rectangle 7"/>
          <p:cNvSpPr/>
          <p:nvPr/>
        </p:nvSpPr>
        <p:spPr>
          <a:xfrm>
            <a:off x="304800" y="3505200"/>
            <a:ext cx="4191000" cy="2209800"/>
          </a:xfrm>
          <a:prstGeom prst="rect">
            <a:avLst/>
          </a:prstGeom>
          <a:noFill/>
          <a:ln w="28575">
            <a:solidFill>
              <a:srgbClr val="00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smtClean="0">
              <a:solidFill>
                <a:srgbClr val="11ED4B"/>
              </a:solidFill>
            </a:endParaRPr>
          </a:p>
        </p:txBody>
      </p:sp>
      <p:pic>
        <p:nvPicPr>
          <p:cNvPr id="246786" name="Picture 2" descr="D:\The Picture\My Pictures\rupiah.jpg"/>
          <p:cNvPicPr>
            <a:picLocks noChangeAspect="1" noChangeArrowheads="1"/>
          </p:cNvPicPr>
          <p:nvPr/>
        </p:nvPicPr>
        <p:blipFill>
          <a:blip r:embed="rId2"/>
          <a:srcRect/>
          <a:stretch>
            <a:fillRect/>
          </a:stretch>
        </p:blipFill>
        <p:spPr bwMode="auto">
          <a:xfrm>
            <a:off x="6558456" y="1600200"/>
            <a:ext cx="2271220" cy="15906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6787" name="Picture 3" descr="D:\The Picture\My Pictures\money.jpg"/>
          <p:cNvPicPr>
            <a:picLocks noChangeAspect="1" noChangeArrowheads="1"/>
          </p:cNvPicPr>
          <p:nvPr/>
        </p:nvPicPr>
        <p:blipFill>
          <a:blip r:embed="rId3"/>
          <a:srcRect/>
          <a:stretch>
            <a:fillRect/>
          </a:stretch>
        </p:blipFill>
        <p:spPr bwMode="auto">
          <a:xfrm>
            <a:off x="6629400" y="3962400"/>
            <a:ext cx="2209800" cy="167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Action Button: Home 8">
            <a:hlinkClick r:id="rId4"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42" name="Rectangle 3"/>
          <p:cNvSpPr>
            <a:spLocks noGrp="1" noChangeArrowheads="1"/>
          </p:cNvSpPr>
          <p:nvPr>
            <p:ph sz="quarter" idx="1"/>
          </p:nvPr>
        </p:nvSpPr>
        <p:spPr>
          <a:xfrm>
            <a:off x="304800" y="990600"/>
            <a:ext cx="8229600" cy="3657600"/>
          </a:xfrm>
          <a:ln>
            <a:solidFill>
              <a:srgbClr val="FB5763"/>
            </a:solidFill>
          </a:ln>
        </p:spPr>
        <p:txBody>
          <a:bodyPr>
            <a:normAutofit lnSpcReduction="10000"/>
          </a:bodyPr>
          <a:lstStyle/>
          <a:p>
            <a:pPr eaLnBrk="1" hangingPunct="1"/>
            <a:r>
              <a:rPr lang="en-US" sz="2400" b="1" dirty="0" err="1" smtClean="0">
                <a:solidFill>
                  <a:srgbClr val="FF00FF"/>
                </a:solidFill>
              </a:rPr>
              <a:t>Berdasarkan</a:t>
            </a:r>
            <a:r>
              <a:rPr lang="en-US" sz="2400" b="1" dirty="0" smtClean="0">
                <a:solidFill>
                  <a:srgbClr val="FF00FF"/>
                </a:solidFill>
              </a:rPr>
              <a:t> </a:t>
            </a:r>
            <a:r>
              <a:rPr lang="en-US" sz="2400" b="1" dirty="0" err="1" smtClean="0">
                <a:solidFill>
                  <a:srgbClr val="FF00FF"/>
                </a:solidFill>
              </a:rPr>
              <a:t>Nilai</a:t>
            </a:r>
            <a:endParaRPr lang="en-US" sz="2400" b="1" dirty="0" smtClean="0">
              <a:solidFill>
                <a:srgbClr val="FF00FF"/>
              </a:solidFill>
            </a:endParaRPr>
          </a:p>
          <a:p>
            <a:pPr lvl="1" eaLnBrk="1" hangingPunct="1"/>
            <a:r>
              <a:rPr lang="en-US" sz="2400" dirty="0" err="1" smtClean="0">
                <a:solidFill>
                  <a:srgbClr val="FF0000"/>
                </a:solidFill>
              </a:rPr>
              <a:t>Bernilai</a:t>
            </a:r>
            <a:r>
              <a:rPr lang="en-US" sz="2400" dirty="0" smtClean="0">
                <a:solidFill>
                  <a:srgbClr val="FF0000"/>
                </a:solidFill>
              </a:rPr>
              <a:t> </a:t>
            </a:r>
            <a:r>
              <a:rPr lang="en-US" sz="2400" dirty="0" err="1" smtClean="0">
                <a:solidFill>
                  <a:srgbClr val="FF0000"/>
                </a:solidFill>
              </a:rPr>
              <a:t>Penuh</a:t>
            </a:r>
            <a:r>
              <a:rPr lang="en-US" sz="2400" dirty="0" smtClean="0">
                <a:solidFill>
                  <a:srgbClr val="FF0000"/>
                </a:solidFill>
              </a:rPr>
              <a:t> (</a:t>
            </a:r>
            <a:r>
              <a:rPr lang="en-US" sz="2400" i="1" dirty="0" smtClean="0">
                <a:solidFill>
                  <a:srgbClr val="FF0000"/>
                </a:solidFill>
              </a:rPr>
              <a:t>full bodied money</a:t>
            </a:r>
            <a:r>
              <a:rPr lang="en-US" sz="2400" dirty="0" smtClean="0">
                <a:solidFill>
                  <a:srgbClr val="FF0000"/>
                </a:solidFill>
              </a:rPr>
              <a:t>), </a:t>
            </a:r>
            <a:r>
              <a:rPr lang="en-US" sz="2400" dirty="0" err="1" smtClean="0">
                <a:solidFill>
                  <a:srgbClr val="FF0000"/>
                </a:solidFill>
              </a:rPr>
              <a:t>merupakan</a:t>
            </a:r>
            <a:r>
              <a:rPr lang="en-US" sz="2400" dirty="0" smtClean="0">
                <a:solidFill>
                  <a:srgbClr val="FF0000"/>
                </a:solidFill>
              </a:rPr>
              <a:t> </a:t>
            </a:r>
            <a:r>
              <a:rPr lang="en-US" sz="2400" dirty="0" err="1" smtClean="0">
                <a:solidFill>
                  <a:srgbClr val="FF0000"/>
                </a:solidFill>
              </a:rPr>
              <a:t>uang</a:t>
            </a:r>
            <a:r>
              <a:rPr lang="en-US" sz="2400" dirty="0" smtClean="0">
                <a:solidFill>
                  <a:srgbClr val="FF0000"/>
                </a:solidFill>
              </a:rPr>
              <a:t> yang </a:t>
            </a:r>
            <a:r>
              <a:rPr lang="en-US" sz="2400" dirty="0" err="1" smtClean="0">
                <a:solidFill>
                  <a:srgbClr val="FF0000"/>
                </a:solidFill>
              </a:rPr>
              <a:t>nilai</a:t>
            </a:r>
            <a:r>
              <a:rPr lang="en-US" sz="2400" dirty="0" smtClean="0">
                <a:solidFill>
                  <a:srgbClr val="FF0000"/>
                </a:solidFill>
              </a:rPr>
              <a:t> </a:t>
            </a:r>
            <a:r>
              <a:rPr lang="en-US" sz="2400" dirty="0" err="1" smtClean="0">
                <a:solidFill>
                  <a:srgbClr val="FF0000"/>
                </a:solidFill>
              </a:rPr>
              <a:t>intrinsiknya</a:t>
            </a:r>
            <a:r>
              <a:rPr lang="en-US" sz="2400" dirty="0" smtClean="0">
                <a:solidFill>
                  <a:srgbClr val="FF0000"/>
                </a:solidFill>
              </a:rPr>
              <a:t> </a:t>
            </a:r>
            <a:r>
              <a:rPr lang="en-US" sz="2400" dirty="0" err="1" smtClean="0">
                <a:solidFill>
                  <a:srgbClr val="FF0000"/>
                </a:solidFill>
              </a:rPr>
              <a:t>sama</a:t>
            </a:r>
            <a:r>
              <a:rPr lang="en-US" sz="2400" dirty="0" smtClean="0">
                <a:solidFill>
                  <a:srgbClr val="FF0000"/>
                </a:solidFill>
              </a:rPr>
              <a:t> </a:t>
            </a:r>
            <a:r>
              <a:rPr lang="en-US" sz="2400" dirty="0" err="1" smtClean="0">
                <a:solidFill>
                  <a:srgbClr val="FF0000"/>
                </a:solidFill>
              </a:rPr>
              <a:t>dengan</a:t>
            </a:r>
            <a:r>
              <a:rPr lang="en-US" sz="2400" dirty="0" smtClean="0">
                <a:solidFill>
                  <a:srgbClr val="FF0000"/>
                </a:solidFill>
              </a:rPr>
              <a:t> </a:t>
            </a:r>
            <a:r>
              <a:rPr lang="en-US" sz="2400" dirty="0" err="1" smtClean="0">
                <a:solidFill>
                  <a:srgbClr val="FF0000"/>
                </a:solidFill>
              </a:rPr>
              <a:t>nilai</a:t>
            </a:r>
            <a:r>
              <a:rPr lang="en-US" sz="2400" dirty="0" smtClean="0">
                <a:solidFill>
                  <a:srgbClr val="FF0000"/>
                </a:solidFill>
              </a:rPr>
              <a:t> </a:t>
            </a:r>
            <a:r>
              <a:rPr lang="en-US" sz="2400" dirty="0" err="1" smtClean="0">
                <a:solidFill>
                  <a:srgbClr val="FF0000"/>
                </a:solidFill>
              </a:rPr>
              <a:t>nominalnya</a:t>
            </a:r>
            <a:r>
              <a:rPr lang="en-US" sz="2400" dirty="0" smtClean="0">
                <a:solidFill>
                  <a:srgbClr val="FF0000"/>
                </a:solidFill>
              </a:rPr>
              <a:t>, </a:t>
            </a:r>
            <a:r>
              <a:rPr lang="en-US" sz="2400" dirty="0" err="1" smtClean="0">
                <a:solidFill>
                  <a:srgbClr val="FF0000"/>
                </a:solidFill>
              </a:rPr>
              <a:t>misalnya</a:t>
            </a:r>
            <a:r>
              <a:rPr lang="en-US" sz="2400" dirty="0" smtClean="0">
                <a:solidFill>
                  <a:srgbClr val="FF0000"/>
                </a:solidFill>
              </a:rPr>
              <a:t> </a:t>
            </a:r>
            <a:r>
              <a:rPr lang="en-US" sz="2400" dirty="0" err="1" smtClean="0">
                <a:solidFill>
                  <a:srgbClr val="FF0000"/>
                </a:solidFill>
              </a:rPr>
              <a:t>uang</a:t>
            </a:r>
            <a:r>
              <a:rPr lang="en-US" sz="2400" dirty="0" smtClean="0">
                <a:solidFill>
                  <a:srgbClr val="FF0000"/>
                </a:solidFill>
              </a:rPr>
              <a:t> </a:t>
            </a:r>
            <a:r>
              <a:rPr lang="en-US" sz="2400" dirty="0" err="1" smtClean="0">
                <a:solidFill>
                  <a:srgbClr val="FF0000"/>
                </a:solidFill>
              </a:rPr>
              <a:t>logam</a:t>
            </a:r>
            <a:r>
              <a:rPr lang="en-US" sz="2400" dirty="0" smtClean="0">
                <a:solidFill>
                  <a:srgbClr val="FF0000"/>
                </a:solidFill>
              </a:rPr>
              <a:t>.</a:t>
            </a:r>
          </a:p>
          <a:p>
            <a:pPr lvl="1" eaLnBrk="1" hangingPunct="1"/>
            <a:r>
              <a:rPr lang="en-US" sz="2400" dirty="0" err="1" smtClean="0">
                <a:solidFill>
                  <a:srgbClr val="00FFFF"/>
                </a:solidFill>
              </a:rPr>
              <a:t>Tidak</a:t>
            </a:r>
            <a:r>
              <a:rPr lang="en-US" sz="2400" dirty="0" smtClean="0">
                <a:solidFill>
                  <a:srgbClr val="00FFFF"/>
                </a:solidFill>
              </a:rPr>
              <a:t> </a:t>
            </a:r>
            <a:r>
              <a:rPr lang="en-US" sz="2400" dirty="0" err="1" smtClean="0">
                <a:solidFill>
                  <a:srgbClr val="00FFFF"/>
                </a:solidFill>
              </a:rPr>
              <a:t>Bernilai</a:t>
            </a:r>
            <a:r>
              <a:rPr lang="en-US" sz="2400" dirty="0" smtClean="0">
                <a:solidFill>
                  <a:srgbClr val="00FFFF"/>
                </a:solidFill>
              </a:rPr>
              <a:t> </a:t>
            </a:r>
            <a:r>
              <a:rPr lang="en-US" sz="2400" dirty="0" err="1" smtClean="0">
                <a:solidFill>
                  <a:srgbClr val="00FFFF"/>
                </a:solidFill>
              </a:rPr>
              <a:t>Penuh</a:t>
            </a:r>
            <a:r>
              <a:rPr lang="en-US" sz="2400" dirty="0" smtClean="0">
                <a:solidFill>
                  <a:srgbClr val="00FFFF"/>
                </a:solidFill>
              </a:rPr>
              <a:t> (</a:t>
            </a:r>
            <a:r>
              <a:rPr lang="en-US" sz="2400" i="1" dirty="0" smtClean="0">
                <a:solidFill>
                  <a:srgbClr val="00FFFF"/>
                </a:solidFill>
              </a:rPr>
              <a:t>representative full bodied money</a:t>
            </a:r>
            <a:r>
              <a:rPr lang="en-US" sz="2400" dirty="0" smtClean="0">
                <a:solidFill>
                  <a:srgbClr val="00FFFF"/>
                </a:solidFill>
              </a:rPr>
              <a:t>), </a:t>
            </a:r>
            <a:r>
              <a:rPr lang="en-US" sz="2400" dirty="0" err="1" smtClean="0">
                <a:solidFill>
                  <a:srgbClr val="00FFFF"/>
                </a:solidFill>
              </a:rPr>
              <a:t>merupakan</a:t>
            </a:r>
            <a:r>
              <a:rPr lang="en-US" sz="2400" dirty="0" smtClean="0">
                <a:solidFill>
                  <a:srgbClr val="00FFFF"/>
                </a:solidFill>
              </a:rPr>
              <a:t> </a:t>
            </a:r>
            <a:r>
              <a:rPr lang="en-US" sz="2400" dirty="0" err="1" smtClean="0">
                <a:solidFill>
                  <a:srgbClr val="00FFFF"/>
                </a:solidFill>
              </a:rPr>
              <a:t>uang</a:t>
            </a:r>
            <a:r>
              <a:rPr lang="en-US" sz="2400" dirty="0" smtClean="0">
                <a:solidFill>
                  <a:srgbClr val="00FFFF"/>
                </a:solidFill>
              </a:rPr>
              <a:t> yang </a:t>
            </a:r>
            <a:r>
              <a:rPr lang="en-US" sz="2400" dirty="0" err="1" smtClean="0">
                <a:solidFill>
                  <a:srgbClr val="00FFFF"/>
                </a:solidFill>
              </a:rPr>
              <a:t>nilai</a:t>
            </a:r>
            <a:r>
              <a:rPr lang="en-US" sz="2400" dirty="0" smtClean="0">
                <a:solidFill>
                  <a:srgbClr val="00FFFF"/>
                </a:solidFill>
              </a:rPr>
              <a:t> </a:t>
            </a:r>
            <a:r>
              <a:rPr lang="en-US" sz="2400" dirty="0" err="1" smtClean="0">
                <a:solidFill>
                  <a:srgbClr val="00FFFF"/>
                </a:solidFill>
              </a:rPr>
              <a:t>intrinsiknya</a:t>
            </a:r>
            <a:r>
              <a:rPr lang="en-US" sz="2400" dirty="0" smtClean="0">
                <a:solidFill>
                  <a:srgbClr val="00FFFF"/>
                </a:solidFill>
              </a:rPr>
              <a:t> </a:t>
            </a:r>
            <a:r>
              <a:rPr lang="en-US" sz="2400" dirty="0" err="1" smtClean="0">
                <a:solidFill>
                  <a:srgbClr val="00FFFF"/>
                </a:solidFill>
              </a:rPr>
              <a:t>lebih</a:t>
            </a:r>
            <a:r>
              <a:rPr lang="en-US" sz="2400" dirty="0" smtClean="0">
                <a:solidFill>
                  <a:srgbClr val="00FFFF"/>
                </a:solidFill>
              </a:rPr>
              <a:t> </a:t>
            </a:r>
            <a:r>
              <a:rPr lang="en-US" sz="2400" dirty="0" err="1" smtClean="0">
                <a:solidFill>
                  <a:srgbClr val="00FFFF"/>
                </a:solidFill>
              </a:rPr>
              <a:t>kecil</a:t>
            </a:r>
            <a:r>
              <a:rPr lang="en-US" sz="2400" dirty="0" smtClean="0">
                <a:solidFill>
                  <a:srgbClr val="00FFFF"/>
                </a:solidFill>
              </a:rPr>
              <a:t> </a:t>
            </a:r>
            <a:r>
              <a:rPr lang="en-US" sz="2400" dirty="0" err="1" smtClean="0">
                <a:solidFill>
                  <a:srgbClr val="00FFFF"/>
                </a:solidFill>
              </a:rPr>
              <a:t>dari</a:t>
            </a:r>
            <a:r>
              <a:rPr lang="en-US" sz="2400" dirty="0" smtClean="0">
                <a:solidFill>
                  <a:srgbClr val="00FFFF"/>
                </a:solidFill>
              </a:rPr>
              <a:t> </a:t>
            </a:r>
            <a:r>
              <a:rPr lang="en-US" sz="2400" dirty="0" err="1" smtClean="0">
                <a:solidFill>
                  <a:srgbClr val="00FFFF"/>
                </a:solidFill>
              </a:rPr>
              <a:t>nilai</a:t>
            </a:r>
            <a:r>
              <a:rPr lang="en-US" sz="2400" dirty="0" smtClean="0">
                <a:solidFill>
                  <a:srgbClr val="00FFFF"/>
                </a:solidFill>
              </a:rPr>
              <a:t> </a:t>
            </a:r>
            <a:r>
              <a:rPr lang="en-US" sz="2400" dirty="0" err="1" smtClean="0">
                <a:solidFill>
                  <a:srgbClr val="00FFFF"/>
                </a:solidFill>
              </a:rPr>
              <a:t>nominalnya</a:t>
            </a:r>
            <a:r>
              <a:rPr lang="en-US" sz="2400" dirty="0" smtClean="0">
                <a:solidFill>
                  <a:srgbClr val="00FFFF"/>
                </a:solidFill>
              </a:rPr>
              <a:t>, </a:t>
            </a:r>
            <a:r>
              <a:rPr lang="en-US" sz="2400" dirty="0" err="1" smtClean="0">
                <a:solidFill>
                  <a:srgbClr val="00FFFF"/>
                </a:solidFill>
              </a:rPr>
              <a:t>seperti</a:t>
            </a:r>
            <a:r>
              <a:rPr lang="en-US" sz="2400" dirty="0" smtClean="0">
                <a:solidFill>
                  <a:srgbClr val="00FFFF"/>
                </a:solidFill>
              </a:rPr>
              <a:t> </a:t>
            </a:r>
            <a:r>
              <a:rPr lang="en-US" sz="2400" dirty="0" err="1" smtClean="0">
                <a:solidFill>
                  <a:srgbClr val="00FFFF"/>
                </a:solidFill>
              </a:rPr>
              <a:t>uang</a:t>
            </a:r>
            <a:r>
              <a:rPr lang="en-US" sz="2400" dirty="0" smtClean="0">
                <a:solidFill>
                  <a:srgbClr val="00FFFF"/>
                </a:solidFill>
              </a:rPr>
              <a:t> </a:t>
            </a:r>
            <a:r>
              <a:rPr lang="en-US" sz="2400" dirty="0" err="1" smtClean="0">
                <a:solidFill>
                  <a:srgbClr val="00FFFF"/>
                </a:solidFill>
              </a:rPr>
              <a:t>kertas</a:t>
            </a:r>
            <a:r>
              <a:rPr lang="en-US" sz="2400" dirty="0" smtClean="0">
                <a:solidFill>
                  <a:srgbClr val="00FFFF"/>
                </a:solidFill>
              </a:rPr>
              <a:t>. </a:t>
            </a:r>
            <a:r>
              <a:rPr lang="en-US" sz="2400" dirty="0" err="1" smtClean="0">
                <a:solidFill>
                  <a:srgbClr val="00FFFF"/>
                </a:solidFill>
              </a:rPr>
              <a:t>Uang</a:t>
            </a:r>
            <a:r>
              <a:rPr lang="en-US" sz="2400" dirty="0" smtClean="0">
                <a:solidFill>
                  <a:srgbClr val="00FFFF"/>
                </a:solidFill>
              </a:rPr>
              <a:t> </a:t>
            </a:r>
            <a:r>
              <a:rPr lang="en-US" sz="2400" dirty="0" err="1" smtClean="0">
                <a:solidFill>
                  <a:srgbClr val="00FFFF"/>
                </a:solidFill>
              </a:rPr>
              <a:t>jenis</a:t>
            </a:r>
            <a:r>
              <a:rPr lang="en-US" sz="2400" dirty="0" smtClean="0">
                <a:solidFill>
                  <a:srgbClr val="00FFFF"/>
                </a:solidFill>
              </a:rPr>
              <a:t> </a:t>
            </a:r>
            <a:r>
              <a:rPr lang="en-US" sz="2400" dirty="0" err="1" smtClean="0">
                <a:solidFill>
                  <a:srgbClr val="00FFFF"/>
                </a:solidFill>
              </a:rPr>
              <a:t>ini</a:t>
            </a:r>
            <a:r>
              <a:rPr lang="en-US" sz="2400" dirty="0" smtClean="0">
                <a:solidFill>
                  <a:srgbClr val="00FFFF"/>
                </a:solidFill>
              </a:rPr>
              <a:t> </a:t>
            </a:r>
            <a:r>
              <a:rPr lang="en-US" sz="2400" dirty="0" err="1" smtClean="0">
                <a:solidFill>
                  <a:srgbClr val="00FFFF"/>
                </a:solidFill>
              </a:rPr>
              <a:t>sering</a:t>
            </a:r>
            <a:r>
              <a:rPr lang="en-US" sz="2400" dirty="0" smtClean="0">
                <a:solidFill>
                  <a:srgbClr val="00FFFF"/>
                </a:solidFill>
              </a:rPr>
              <a:t> </a:t>
            </a:r>
            <a:r>
              <a:rPr lang="en-US" sz="2400" dirty="0" err="1" smtClean="0">
                <a:solidFill>
                  <a:srgbClr val="00FFFF"/>
                </a:solidFill>
              </a:rPr>
              <a:t>disebut</a:t>
            </a:r>
            <a:r>
              <a:rPr lang="en-US" sz="2400" dirty="0" smtClean="0">
                <a:solidFill>
                  <a:srgbClr val="00FFFF"/>
                </a:solidFill>
              </a:rPr>
              <a:t> </a:t>
            </a:r>
            <a:r>
              <a:rPr lang="en-US" sz="2400" i="1" dirty="0" err="1" smtClean="0">
                <a:solidFill>
                  <a:srgbClr val="00FFFF"/>
                </a:solidFill>
              </a:rPr>
              <a:t>uang</a:t>
            </a:r>
            <a:r>
              <a:rPr lang="en-US" sz="2400" i="1" dirty="0" smtClean="0">
                <a:solidFill>
                  <a:srgbClr val="00FFFF"/>
                </a:solidFill>
              </a:rPr>
              <a:t> </a:t>
            </a:r>
            <a:r>
              <a:rPr lang="en-US" sz="2400" i="1" dirty="0" err="1" smtClean="0">
                <a:solidFill>
                  <a:srgbClr val="00FFFF"/>
                </a:solidFill>
              </a:rPr>
              <a:t>bertanda</a:t>
            </a:r>
            <a:r>
              <a:rPr lang="en-US" sz="2400" i="1" dirty="0" smtClean="0">
                <a:solidFill>
                  <a:srgbClr val="00FFFF"/>
                </a:solidFill>
              </a:rPr>
              <a:t> </a:t>
            </a:r>
            <a:r>
              <a:rPr lang="en-US" sz="2400" dirty="0" err="1" smtClean="0">
                <a:solidFill>
                  <a:srgbClr val="00FFFF"/>
                </a:solidFill>
              </a:rPr>
              <a:t>atau</a:t>
            </a:r>
            <a:r>
              <a:rPr lang="en-US" sz="2400" dirty="0" smtClean="0">
                <a:solidFill>
                  <a:srgbClr val="00FFFF"/>
                </a:solidFill>
              </a:rPr>
              <a:t> </a:t>
            </a:r>
            <a:r>
              <a:rPr lang="en-US" sz="2400" i="1" dirty="0" smtClean="0">
                <a:solidFill>
                  <a:srgbClr val="00FFFF"/>
                </a:solidFill>
              </a:rPr>
              <a:t>token money. </a:t>
            </a:r>
            <a:r>
              <a:rPr lang="en-US" sz="2400" dirty="0" err="1" smtClean="0">
                <a:solidFill>
                  <a:srgbClr val="00FFFF"/>
                </a:solidFill>
              </a:rPr>
              <a:t>Kadangkala</a:t>
            </a:r>
            <a:r>
              <a:rPr lang="en-US" sz="2400" dirty="0" smtClean="0">
                <a:solidFill>
                  <a:srgbClr val="00FFFF"/>
                </a:solidFill>
              </a:rPr>
              <a:t>, </a:t>
            </a:r>
            <a:r>
              <a:rPr lang="en-US" sz="2400" dirty="0" err="1" smtClean="0">
                <a:solidFill>
                  <a:srgbClr val="00FFFF"/>
                </a:solidFill>
              </a:rPr>
              <a:t>nilai</a:t>
            </a:r>
            <a:r>
              <a:rPr lang="en-US" sz="2400" dirty="0" smtClean="0">
                <a:solidFill>
                  <a:srgbClr val="00FFFF"/>
                </a:solidFill>
              </a:rPr>
              <a:t> </a:t>
            </a:r>
            <a:r>
              <a:rPr lang="en-US" sz="2400" dirty="0" err="1" smtClean="0">
                <a:solidFill>
                  <a:srgbClr val="00FFFF"/>
                </a:solidFill>
              </a:rPr>
              <a:t>intrinsiknya</a:t>
            </a:r>
            <a:r>
              <a:rPr lang="en-US" sz="2400" dirty="0" smtClean="0">
                <a:solidFill>
                  <a:srgbClr val="00FFFF"/>
                </a:solidFill>
              </a:rPr>
              <a:t> </a:t>
            </a:r>
            <a:r>
              <a:rPr lang="en-US" sz="2400" dirty="0" err="1" smtClean="0">
                <a:solidFill>
                  <a:srgbClr val="00FFFF"/>
                </a:solidFill>
              </a:rPr>
              <a:t>jauh</a:t>
            </a:r>
            <a:r>
              <a:rPr lang="en-US" sz="2400" dirty="0" smtClean="0">
                <a:solidFill>
                  <a:srgbClr val="00FFFF"/>
                </a:solidFill>
              </a:rPr>
              <a:t> </a:t>
            </a:r>
            <a:r>
              <a:rPr lang="en-US" sz="2400" dirty="0" err="1" smtClean="0">
                <a:solidFill>
                  <a:srgbClr val="00FFFF"/>
                </a:solidFill>
              </a:rPr>
              <a:t>lebih</a:t>
            </a:r>
            <a:r>
              <a:rPr lang="en-US" sz="2400" dirty="0" smtClean="0">
                <a:solidFill>
                  <a:srgbClr val="00FFFF"/>
                </a:solidFill>
              </a:rPr>
              <a:t> </a:t>
            </a:r>
            <a:r>
              <a:rPr lang="en-US" sz="2400" dirty="0" err="1" smtClean="0">
                <a:solidFill>
                  <a:srgbClr val="00FFFF"/>
                </a:solidFill>
              </a:rPr>
              <a:t>rendah</a:t>
            </a:r>
            <a:r>
              <a:rPr lang="en-US" sz="2400" dirty="0" smtClean="0">
                <a:solidFill>
                  <a:srgbClr val="00FFFF"/>
                </a:solidFill>
              </a:rPr>
              <a:t> </a:t>
            </a:r>
            <a:r>
              <a:rPr lang="en-US" sz="2400" dirty="0" err="1" smtClean="0">
                <a:solidFill>
                  <a:srgbClr val="00FFFF"/>
                </a:solidFill>
              </a:rPr>
              <a:t>daripada</a:t>
            </a:r>
            <a:r>
              <a:rPr lang="en-US" sz="2400" dirty="0" smtClean="0">
                <a:solidFill>
                  <a:srgbClr val="00FFFF"/>
                </a:solidFill>
              </a:rPr>
              <a:t> </a:t>
            </a:r>
            <a:r>
              <a:rPr lang="en-US" sz="2400" dirty="0" err="1" smtClean="0">
                <a:solidFill>
                  <a:srgbClr val="00FFFF"/>
                </a:solidFill>
              </a:rPr>
              <a:t>nilai</a:t>
            </a:r>
            <a:r>
              <a:rPr lang="en-US" sz="2400" dirty="0" smtClean="0">
                <a:solidFill>
                  <a:srgbClr val="00FFFF"/>
                </a:solidFill>
              </a:rPr>
              <a:t> nominal yang </a:t>
            </a:r>
            <a:r>
              <a:rPr lang="en-US" sz="2400" dirty="0" err="1" smtClean="0">
                <a:solidFill>
                  <a:srgbClr val="00FFFF"/>
                </a:solidFill>
              </a:rPr>
              <a:t>tertera</a:t>
            </a:r>
            <a:r>
              <a:rPr lang="en-US" sz="2400" dirty="0" smtClean="0">
                <a:solidFill>
                  <a:srgbClr val="00FFFF"/>
                </a:solidFill>
              </a:rPr>
              <a:t> </a:t>
            </a:r>
            <a:r>
              <a:rPr lang="en-US" sz="2400" dirty="0" err="1" smtClean="0">
                <a:solidFill>
                  <a:srgbClr val="00FFFF"/>
                </a:solidFill>
              </a:rPr>
              <a:t>padanya</a:t>
            </a:r>
            <a:r>
              <a:rPr lang="en-US" sz="2400" dirty="0" smtClean="0">
                <a:solidFill>
                  <a:srgbClr val="00FFFF"/>
                </a:solidFill>
              </a:rPr>
              <a:t>.</a:t>
            </a:r>
          </a:p>
          <a:p>
            <a:pPr lvl="1" eaLnBrk="1" hangingPunct="1"/>
            <a:endParaRPr lang="en-US" sz="2400" dirty="0" smtClean="0">
              <a:solidFill>
                <a:srgbClr val="FFFF00"/>
              </a:solidFill>
            </a:endParaRPr>
          </a:p>
        </p:txBody>
      </p:sp>
      <p:sp>
        <p:nvSpPr>
          <p:cNvPr id="7" name="Rectangle 2"/>
          <p:cNvSpPr txBox="1">
            <a:spLocks noChangeArrowheads="1"/>
          </p:cNvSpPr>
          <p:nvPr/>
        </p:nvSpPr>
        <p:spPr>
          <a:xfrm>
            <a:off x="685800" y="228600"/>
            <a:ext cx="4038600" cy="609600"/>
          </a:xfrm>
          <a:prstGeom prst="rect">
            <a:avLst/>
          </a:prstGeom>
          <a:ln>
            <a:solidFill>
              <a:srgbClr val="FF00FF"/>
            </a:solidFill>
          </a:ln>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FFFF00"/>
                </a:solidFill>
                <a:effectLst/>
                <a:uLnTx/>
                <a:uFillTx/>
                <a:latin typeface="Monotype Corsiva" pitchFamily="66" charset="0"/>
                <a:ea typeface="+mj-ea"/>
                <a:cs typeface="+mj-cs"/>
              </a:rPr>
              <a:t>Jenis Uang</a:t>
            </a:r>
            <a:endParaRPr kumimoji="0" lang="en-US" sz="4400" b="0" i="0" u="none" strike="noStrike" kern="1200" cap="none" spc="0" normalizeH="0" baseline="0" noProof="0" dirty="0" smtClean="0">
              <a:ln>
                <a:noFill/>
              </a:ln>
              <a:solidFill>
                <a:srgbClr val="FFFF00"/>
              </a:solidFill>
              <a:effectLst/>
              <a:uLnTx/>
              <a:uFillTx/>
              <a:latin typeface="Monotype Corsiva" pitchFamily="66" charset="0"/>
              <a:ea typeface="+mj-ea"/>
              <a:cs typeface="+mj-cs"/>
            </a:endParaRPr>
          </a:p>
        </p:txBody>
      </p:sp>
      <p:sp>
        <p:nvSpPr>
          <p:cNvPr id="9" name="Rectangle 3"/>
          <p:cNvSpPr txBox="1">
            <a:spLocks noChangeArrowheads="1"/>
          </p:cNvSpPr>
          <p:nvPr/>
        </p:nvSpPr>
        <p:spPr>
          <a:xfrm>
            <a:off x="304800" y="4800600"/>
            <a:ext cx="8229600" cy="1905000"/>
          </a:xfrm>
          <a:prstGeom prst="rect">
            <a:avLst/>
          </a:prstGeom>
          <a:ln>
            <a:solidFill>
              <a:srgbClr val="00FFFF"/>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1" i="0" u="none" strike="noStrike" kern="1200" cap="none" spc="0" normalizeH="0" baseline="0" noProof="0" dirty="0" err="1" smtClean="0">
                <a:ln>
                  <a:noFill/>
                </a:ln>
                <a:solidFill>
                  <a:srgbClr val="FF00FF"/>
                </a:solidFill>
                <a:effectLst/>
                <a:uLnTx/>
                <a:uFillTx/>
                <a:latin typeface="+mn-lt"/>
                <a:ea typeface="+mn-ea"/>
                <a:cs typeface="+mn-cs"/>
              </a:rPr>
              <a:t>Berdasarkan</a:t>
            </a:r>
            <a:r>
              <a:rPr kumimoji="0" lang="en-US" sz="2200" b="1"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00FF"/>
                </a:solidFill>
                <a:effectLst/>
                <a:uLnTx/>
                <a:uFillTx/>
                <a:latin typeface="+mn-lt"/>
                <a:ea typeface="+mn-ea"/>
                <a:cs typeface="+mn-cs"/>
              </a:rPr>
              <a:t>Lembaga</a:t>
            </a:r>
            <a:r>
              <a:rPr kumimoji="0" lang="en-US" sz="2200" b="1"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00FF"/>
                </a:solidFill>
                <a:effectLst/>
                <a:uLnTx/>
                <a:uFillTx/>
                <a:latin typeface="+mn-lt"/>
                <a:ea typeface="+mn-ea"/>
                <a:cs typeface="+mn-cs"/>
              </a:rPr>
              <a:t>Penerbit</a:t>
            </a:r>
            <a:endParaRPr kumimoji="0" lang="en-US" sz="2200" b="1" i="0" u="none" strike="noStrike" kern="1200" cap="none" spc="0" normalizeH="0" baseline="0" noProof="0" dirty="0" smtClean="0">
              <a:ln>
                <a:noFill/>
              </a:ln>
              <a:solidFill>
                <a:srgbClr val="FF00FF"/>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Kartal</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merupakan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diterbitkan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oleh</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Bank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Sentral</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baik</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logam</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maupun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kertas</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Giral</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merupakan</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diterbitkan</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oleh</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Bank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Umum</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seperti</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cek</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bilyet</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giro</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traveler’s check, </a:t>
            </a:r>
            <a:r>
              <a:rPr kumimoji="0" lang="en-US" sz="2200" b="0" i="0" u="none" strike="noStrike" kern="1200" cap="none" spc="0" normalizeH="0" baseline="0" noProof="0" dirty="0" err="1" smtClean="0">
                <a:ln>
                  <a:noFill/>
                </a:ln>
                <a:solidFill>
                  <a:srgbClr val="FB5763"/>
                </a:solidFill>
                <a:effectLst/>
                <a:uLnTx/>
                <a:uFillTx/>
                <a:latin typeface="+mn-lt"/>
                <a:ea typeface="+mn-ea"/>
                <a:cs typeface="+mn-cs"/>
              </a:rPr>
              <a:t>atau</a:t>
            </a:r>
            <a:r>
              <a:rPr kumimoji="0" lang="en-US" sz="2200" b="0" i="0" u="none" strike="noStrike" kern="1200" cap="none" spc="0" normalizeH="0" baseline="0" noProof="0" dirty="0" smtClean="0">
                <a:ln>
                  <a:noFill/>
                </a:ln>
                <a:solidFill>
                  <a:srgbClr val="FB5763"/>
                </a:solidFill>
                <a:effectLst/>
                <a:uLnTx/>
                <a:uFillTx/>
                <a:latin typeface="+mn-lt"/>
                <a:ea typeface="+mn-ea"/>
                <a:cs typeface="+mn-cs"/>
              </a:rPr>
              <a:t> credit card.</a:t>
            </a: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447800" y="152400"/>
            <a:ext cx="5257800" cy="944562"/>
          </a:xfrm>
          <a:ln>
            <a:solidFill>
              <a:srgbClr val="FB5763"/>
            </a:solidFill>
          </a:ln>
        </p:spPr>
        <p:txBody>
          <a:bodyPr>
            <a:normAutofit fontScale="90000"/>
          </a:bodyPr>
          <a:lstStyle/>
          <a:p>
            <a:pPr eaLnBrk="1" hangingPunct="1"/>
            <a:r>
              <a:rPr lang="en-US" sz="3200" b="1" dirty="0" err="1" smtClean="0">
                <a:solidFill>
                  <a:srgbClr val="FFFF00"/>
                </a:solidFill>
              </a:rPr>
              <a:t>Teori</a:t>
            </a:r>
            <a:r>
              <a:rPr lang="en-US" sz="3200" b="1" dirty="0" smtClean="0">
                <a:solidFill>
                  <a:srgbClr val="FFFF00"/>
                </a:solidFill>
              </a:rPr>
              <a:t> </a:t>
            </a:r>
            <a:r>
              <a:rPr lang="en-US" sz="3200" b="1" dirty="0" err="1" smtClean="0">
                <a:solidFill>
                  <a:srgbClr val="FFFF00"/>
                </a:solidFill>
              </a:rPr>
              <a:t>Kuantitas</a:t>
            </a:r>
            <a:r>
              <a:rPr lang="en-US" sz="3200" b="1" dirty="0" smtClean="0">
                <a:solidFill>
                  <a:srgbClr val="FFFF00"/>
                </a:solidFill>
              </a:rPr>
              <a:t> </a:t>
            </a:r>
            <a:r>
              <a:rPr lang="en-US" sz="3200" b="1" dirty="0" err="1" smtClean="0">
                <a:solidFill>
                  <a:srgbClr val="FFFF00"/>
                </a:solidFill>
              </a:rPr>
              <a:t>Uang</a:t>
            </a:r>
            <a:r>
              <a:rPr lang="en-US" sz="3200" b="1" dirty="0" smtClean="0">
                <a:solidFill>
                  <a:srgbClr val="FFFF00"/>
                </a:solidFill>
              </a:rPr>
              <a:t> </a:t>
            </a:r>
            <a:br>
              <a:rPr lang="en-US" sz="3200" b="1" dirty="0" smtClean="0">
                <a:solidFill>
                  <a:srgbClr val="FFFF00"/>
                </a:solidFill>
              </a:rPr>
            </a:br>
            <a:r>
              <a:rPr lang="en-US" sz="3200" b="1" dirty="0" err="1" smtClean="0">
                <a:solidFill>
                  <a:srgbClr val="FFFF00"/>
                </a:solidFill>
              </a:rPr>
              <a:t>Oleh</a:t>
            </a:r>
            <a:r>
              <a:rPr lang="en-US" sz="3200" b="1" dirty="0" smtClean="0">
                <a:solidFill>
                  <a:srgbClr val="FFFF00"/>
                </a:solidFill>
              </a:rPr>
              <a:t>: Irving Fisher</a:t>
            </a:r>
          </a:p>
        </p:txBody>
      </p:sp>
      <p:sp>
        <p:nvSpPr>
          <p:cNvPr id="21507" name="Rectangle 3"/>
          <p:cNvSpPr>
            <a:spLocks noGrp="1" noChangeArrowheads="1"/>
          </p:cNvSpPr>
          <p:nvPr>
            <p:ph sz="quarter" idx="1"/>
          </p:nvPr>
        </p:nvSpPr>
        <p:spPr>
          <a:xfrm>
            <a:off x="228600" y="1295400"/>
            <a:ext cx="3810000" cy="3962400"/>
          </a:xfrm>
          <a:ln>
            <a:solidFill>
              <a:srgbClr val="FF00FF"/>
            </a:solidFill>
            <a:prstDash val="dash"/>
          </a:ln>
        </p:spPr>
        <p:txBody>
          <a:bodyPr>
            <a:normAutofit/>
          </a:bodyPr>
          <a:lstStyle/>
          <a:p>
            <a:pPr marL="63500" indent="-63500" eaLnBrk="1" hangingPunct="1">
              <a:buNone/>
            </a:pPr>
            <a:r>
              <a:rPr lang="en-US" sz="2400" dirty="0" smtClean="0">
                <a:solidFill>
                  <a:srgbClr val="00FF00"/>
                </a:solidFill>
              </a:rPr>
              <a:t>	Irving Fisher </a:t>
            </a:r>
            <a:r>
              <a:rPr lang="en-US" sz="2400" dirty="0" err="1" smtClean="0">
                <a:solidFill>
                  <a:srgbClr val="00FF00"/>
                </a:solidFill>
              </a:rPr>
              <a:t>melihat</a:t>
            </a:r>
            <a:r>
              <a:rPr lang="en-US" sz="2400" dirty="0" smtClean="0">
                <a:solidFill>
                  <a:srgbClr val="00FF00"/>
                </a:solidFill>
              </a:rPr>
              <a:t> </a:t>
            </a:r>
            <a:r>
              <a:rPr lang="en-US" sz="2400" dirty="0" err="1" smtClean="0">
                <a:solidFill>
                  <a:srgbClr val="00FF00"/>
                </a:solidFill>
              </a:rPr>
              <a:t>fungsi</a:t>
            </a:r>
            <a:r>
              <a:rPr lang="en-US" sz="2400" dirty="0" smtClean="0">
                <a:solidFill>
                  <a:srgbClr val="00FF00"/>
                </a:solidFill>
              </a:rPr>
              <a:t> </a:t>
            </a:r>
            <a:r>
              <a:rPr lang="en-US" sz="2400" dirty="0" err="1" smtClean="0">
                <a:solidFill>
                  <a:srgbClr val="00FF00"/>
                </a:solidFill>
              </a:rPr>
              <a:t>uang</a:t>
            </a:r>
            <a:r>
              <a:rPr lang="en-US" sz="2400" dirty="0" smtClean="0">
                <a:solidFill>
                  <a:srgbClr val="00FF00"/>
                </a:solidFill>
              </a:rPr>
              <a:t> </a:t>
            </a:r>
            <a:r>
              <a:rPr lang="en-US" sz="2400" dirty="0" err="1" smtClean="0">
                <a:solidFill>
                  <a:srgbClr val="00FF00"/>
                </a:solidFill>
              </a:rPr>
              <a:t>sebagai</a:t>
            </a:r>
            <a:r>
              <a:rPr lang="en-US" sz="2400" dirty="0" smtClean="0">
                <a:solidFill>
                  <a:srgbClr val="00FF00"/>
                </a:solidFill>
              </a:rPr>
              <a:t> </a:t>
            </a:r>
            <a:r>
              <a:rPr lang="en-US" sz="2400" dirty="0" err="1" smtClean="0">
                <a:solidFill>
                  <a:srgbClr val="00FF00"/>
                </a:solidFill>
              </a:rPr>
              <a:t>alat</a:t>
            </a:r>
            <a:r>
              <a:rPr lang="en-US" sz="2400" dirty="0" smtClean="0">
                <a:solidFill>
                  <a:srgbClr val="00FF00"/>
                </a:solidFill>
              </a:rPr>
              <a:t> </a:t>
            </a:r>
            <a:r>
              <a:rPr lang="en-US" sz="2400" dirty="0" err="1" smtClean="0">
                <a:solidFill>
                  <a:srgbClr val="00FF00"/>
                </a:solidFill>
              </a:rPr>
              <a:t>pertukaran</a:t>
            </a:r>
            <a:r>
              <a:rPr lang="en-US" sz="2400" dirty="0" smtClean="0">
                <a:solidFill>
                  <a:srgbClr val="00FF00"/>
                </a:solidFill>
              </a:rPr>
              <a:t>. </a:t>
            </a:r>
            <a:r>
              <a:rPr lang="en-US" sz="2400" dirty="0" err="1" smtClean="0">
                <a:solidFill>
                  <a:srgbClr val="00FF00"/>
                </a:solidFill>
              </a:rPr>
              <a:t>Menurutnya</a:t>
            </a:r>
            <a:r>
              <a:rPr lang="en-US" sz="2400" dirty="0" smtClean="0">
                <a:solidFill>
                  <a:srgbClr val="00FF00"/>
                </a:solidFill>
              </a:rPr>
              <a:t>, </a:t>
            </a:r>
            <a:r>
              <a:rPr lang="en-US" sz="2400" dirty="0" err="1" smtClean="0">
                <a:solidFill>
                  <a:srgbClr val="00FF00"/>
                </a:solidFill>
              </a:rPr>
              <a:t>apabila</a:t>
            </a:r>
            <a:r>
              <a:rPr lang="en-US" sz="2400" dirty="0" smtClean="0">
                <a:solidFill>
                  <a:srgbClr val="00FF00"/>
                </a:solidFill>
              </a:rPr>
              <a:t> </a:t>
            </a:r>
            <a:r>
              <a:rPr lang="en-US" sz="2400" dirty="0" err="1" smtClean="0">
                <a:solidFill>
                  <a:srgbClr val="00FF00"/>
                </a:solidFill>
              </a:rPr>
              <a:t>terjadi</a:t>
            </a:r>
            <a:r>
              <a:rPr lang="en-US" sz="2400" dirty="0" smtClean="0">
                <a:solidFill>
                  <a:srgbClr val="00FF00"/>
                </a:solidFill>
              </a:rPr>
              <a:t> </a:t>
            </a:r>
            <a:r>
              <a:rPr lang="en-US" sz="2400" dirty="0" err="1" smtClean="0">
                <a:solidFill>
                  <a:srgbClr val="00FF00"/>
                </a:solidFill>
              </a:rPr>
              <a:t>transaksi</a:t>
            </a:r>
            <a:r>
              <a:rPr lang="en-US" sz="2400" dirty="0" smtClean="0">
                <a:solidFill>
                  <a:srgbClr val="00FF00"/>
                </a:solidFill>
              </a:rPr>
              <a:t> </a:t>
            </a:r>
            <a:r>
              <a:rPr lang="en-US" sz="2400" dirty="0" err="1" smtClean="0">
                <a:solidFill>
                  <a:srgbClr val="00FF00"/>
                </a:solidFill>
              </a:rPr>
              <a:t>antara</a:t>
            </a:r>
            <a:r>
              <a:rPr lang="en-US" sz="2400" dirty="0" smtClean="0">
                <a:solidFill>
                  <a:srgbClr val="00FF00"/>
                </a:solidFill>
              </a:rPr>
              <a:t> </a:t>
            </a:r>
            <a:r>
              <a:rPr lang="en-US" sz="2400" dirty="0" err="1" smtClean="0">
                <a:solidFill>
                  <a:srgbClr val="00FF00"/>
                </a:solidFill>
              </a:rPr>
              <a:t>penjual</a:t>
            </a:r>
            <a:r>
              <a:rPr lang="en-US" sz="2400" dirty="0" smtClean="0">
                <a:solidFill>
                  <a:srgbClr val="00FF00"/>
                </a:solidFill>
              </a:rPr>
              <a:t> </a:t>
            </a:r>
            <a:r>
              <a:rPr lang="en-US" sz="2400" dirty="0" err="1" smtClean="0">
                <a:solidFill>
                  <a:srgbClr val="00FF00"/>
                </a:solidFill>
              </a:rPr>
              <a:t>dan</a:t>
            </a:r>
            <a:r>
              <a:rPr lang="en-US" sz="2400" dirty="0" smtClean="0">
                <a:solidFill>
                  <a:srgbClr val="00FF00"/>
                </a:solidFill>
              </a:rPr>
              <a:t> </a:t>
            </a:r>
            <a:r>
              <a:rPr lang="en-US" sz="2400" dirty="0" err="1" smtClean="0">
                <a:solidFill>
                  <a:srgbClr val="00FF00"/>
                </a:solidFill>
              </a:rPr>
              <a:t>pembeli</a:t>
            </a:r>
            <a:r>
              <a:rPr lang="en-US" sz="2400" dirty="0" smtClean="0">
                <a:solidFill>
                  <a:srgbClr val="00FF00"/>
                </a:solidFill>
              </a:rPr>
              <a:t> </a:t>
            </a:r>
            <a:r>
              <a:rPr lang="en-US" sz="2400" dirty="0" err="1" smtClean="0">
                <a:solidFill>
                  <a:srgbClr val="00FF00"/>
                </a:solidFill>
              </a:rPr>
              <a:t>maka</a:t>
            </a:r>
            <a:r>
              <a:rPr lang="en-US" sz="2400" dirty="0" smtClean="0">
                <a:solidFill>
                  <a:srgbClr val="00FF00"/>
                </a:solidFill>
              </a:rPr>
              <a:t> </a:t>
            </a:r>
            <a:r>
              <a:rPr lang="en-US" sz="2400" dirty="0" err="1" smtClean="0">
                <a:solidFill>
                  <a:srgbClr val="00FF00"/>
                </a:solidFill>
              </a:rPr>
              <a:t>terjadi</a:t>
            </a:r>
            <a:r>
              <a:rPr lang="en-US" sz="2400" dirty="0" smtClean="0">
                <a:solidFill>
                  <a:srgbClr val="00FF00"/>
                </a:solidFill>
              </a:rPr>
              <a:t> </a:t>
            </a:r>
            <a:r>
              <a:rPr lang="en-US" sz="2400" dirty="0" err="1" smtClean="0">
                <a:solidFill>
                  <a:srgbClr val="00FF00"/>
                </a:solidFill>
              </a:rPr>
              <a:t>pertukaran</a:t>
            </a:r>
            <a:r>
              <a:rPr lang="en-US" sz="2400" dirty="0" smtClean="0">
                <a:solidFill>
                  <a:srgbClr val="00FF00"/>
                </a:solidFill>
              </a:rPr>
              <a:t> </a:t>
            </a:r>
            <a:r>
              <a:rPr lang="en-US" sz="2400" dirty="0" err="1" smtClean="0">
                <a:solidFill>
                  <a:srgbClr val="00FF00"/>
                </a:solidFill>
              </a:rPr>
              <a:t>antara</a:t>
            </a:r>
            <a:r>
              <a:rPr lang="en-US" sz="2400" dirty="0" smtClean="0">
                <a:solidFill>
                  <a:srgbClr val="00FF00"/>
                </a:solidFill>
              </a:rPr>
              <a:t> </a:t>
            </a:r>
            <a:r>
              <a:rPr lang="en-US" sz="2400" dirty="0" err="1" smtClean="0">
                <a:solidFill>
                  <a:srgbClr val="00FF00"/>
                </a:solidFill>
              </a:rPr>
              <a:t>uang</a:t>
            </a:r>
            <a:r>
              <a:rPr lang="en-US" sz="2400" dirty="0" smtClean="0">
                <a:solidFill>
                  <a:srgbClr val="00FF00"/>
                </a:solidFill>
              </a:rPr>
              <a:t> </a:t>
            </a:r>
            <a:r>
              <a:rPr lang="en-US" sz="2400" dirty="0" err="1" smtClean="0">
                <a:solidFill>
                  <a:srgbClr val="00FF00"/>
                </a:solidFill>
              </a:rPr>
              <a:t>dengan</a:t>
            </a:r>
            <a:r>
              <a:rPr lang="en-US" sz="2400" dirty="0" smtClean="0">
                <a:solidFill>
                  <a:srgbClr val="00FF00"/>
                </a:solidFill>
              </a:rPr>
              <a:t> </a:t>
            </a:r>
            <a:r>
              <a:rPr lang="en-US" sz="2400" dirty="0" err="1" smtClean="0">
                <a:solidFill>
                  <a:srgbClr val="00FF00"/>
                </a:solidFill>
              </a:rPr>
              <a:t>barang</a:t>
            </a:r>
            <a:r>
              <a:rPr lang="en-US" sz="2400" dirty="0" smtClean="0">
                <a:solidFill>
                  <a:srgbClr val="00FF00"/>
                </a:solidFill>
              </a:rPr>
              <a:t>/</a:t>
            </a:r>
            <a:r>
              <a:rPr lang="en-US" sz="2400" dirty="0" err="1" smtClean="0">
                <a:solidFill>
                  <a:srgbClr val="00FF00"/>
                </a:solidFill>
              </a:rPr>
              <a:t>jasa</a:t>
            </a:r>
            <a:r>
              <a:rPr lang="en-US" sz="2400" dirty="0" smtClean="0">
                <a:solidFill>
                  <a:srgbClr val="00FF00"/>
                </a:solidFill>
              </a:rPr>
              <a:t>, </a:t>
            </a:r>
            <a:r>
              <a:rPr lang="en-US" sz="2400" dirty="0" err="1" smtClean="0">
                <a:solidFill>
                  <a:srgbClr val="00FF00"/>
                </a:solidFill>
              </a:rPr>
              <a:t>sehingga</a:t>
            </a:r>
            <a:r>
              <a:rPr lang="en-US" sz="2400" dirty="0" smtClean="0">
                <a:solidFill>
                  <a:srgbClr val="00FF00"/>
                </a:solidFill>
              </a:rPr>
              <a:t> </a:t>
            </a:r>
            <a:r>
              <a:rPr lang="en-US" sz="2400" dirty="0" err="1" smtClean="0">
                <a:solidFill>
                  <a:srgbClr val="00FF00"/>
                </a:solidFill>
              </a:rPr>
              <a:t>nilai</a:t>
            </a:r>
            <a:r>
              <a:rPr lang="en-US" sz="2400" dirty="0" smtClean="0">
                <a:solidFill>
                  <a:srgbClr val="00FF00"/>
                </a:solidFill>
              </a:rPr>
              <a:t> </a:t>
            </a:r>
            <a:r>
              <a:rPr lang="en-US" sz="2400" dirty="0" err="1" smtClean="0">
                <a:solidFill>
                  <a:srgbClr val="00FF00"/>
                </a:solidFill>
              </a:rPr>
              <a:t>uang</a:t>
            </a:r>
            <a:r>
              <a:rPr lang="en-US" sz="2400" dirty="0" smtClean="0">
                <a:solidFill>
                  <a:srgbClr val="00FF00"/>
                </a:solidFill>
              </a:rPr>
              <a:t> </a:t>
            </a:r>
            <a:r>
              <a:rPr lang="en-US" sz="2400" dirty="0" err="1" smtClean="0">
                <a:solidFill>
                  <a:srgbClr val="00FF00"/>
                </a:solidFill>
              </a:rPr>
              <a:t>akan</a:t>
            </a:r>
            <a:r>
              <a:rPr lang="en-US" sz="2400" dirty="0" smtClean="0">
                <a:solidFill>
                  <a:srgbClr val="00FF00"/>
                </a:solidFill>
              </a:rPr>
              <a:t> </a:t>
            </a:r>
            <a:r>
              <a:rPr lang="en-US" sz="2400" dirty="0" err="1" smtClean="0">
                <a:solidFill>
                  <a:srgbClr val="00FF00"/>
                </a:solidFill>
              </a:rPr>
              <a:t>sama</a:t>
            </a:r>
            <a:r>
              <a:rPr lang="en-US" sz="2400" dirty="0" smtClean="0">
                <a:solidFill>
                  <a:srgbClr val="00FF00"/>
                </a:solidFill>
              </a:rPr>
              <a:t> </a:t>
            </a:r>
            <a:r>
              <a:rPr lang="en-US" sz="2400" dirty="0" err="1" smtClean="0">
                <a:solidFill>
                  <a:srgbClr val="00FF00"/>
                </a:solidFill>
              </a:rPr>
              <a:t>dengan</a:t>
            </a:r>
            <a:r>
              <a:rPr lang="en-US" sz="2400" dirty="0" smtClean="0">
                <a:solidFill>
                  <a:srgbClr val="00FF00"/>
                </a:solidFill>
              </a:rPr>
              <a:t> </a:t>
            </a:r>
            <a:r>
              <a:rPr lang="en-US" sz="2400" dirty="0" err="1" smtClean="0">
                <a:solidFill>
                  <a:srgbClr val="00FF00"/>
                </a:solidFill>
              </a:rPr>
              <a:t>nilai</a:t>
            </a:r>
            <a:r>
              <a:rPr lang="en-US" sz="2400" dirty="0" smtClean="0">
                <a:solidFill>
                  <a:srgbClr val="00FF00"/>
                </a:solidFill>
              </a:rPr>
              <a:t> </a:t>
            </a:r>
            <a:r>
              <a:rPr lang="en-US" sz="2400" dirty="0" err="1" smtClean="0">
                <a:solidFill>
                  <a:srgbClr val="00FF00"/>
                </a:solidFill>
              </a:rPr>
              <a:t>barang</a:t>
            </a:r>
            <a:r>
              <a:rPr lang="en-US" sz="2400" dirty="0" smtClean="0">
                <a:solidFill>
                  <a:srgbClr val="00FF00"/>
                </a:solidFill>
              </a:rPr>
              <a:t>/</a:t>
            </a:r>
            <a:r>
              <a:rPr lang="en-US" sz="2400" dirty="0" err="1" smtClean="0">
                <a:solidFill>
                  <a:srgbClr val="00FF00"/>
                </a:solidFill>
              </a:rPr>
              <a:t>jasa</a:t>
            </a:r>
            <a:r>
              <a:rPr lang="en-US" sz="2400" dirty="0" smtClean="0">
                <a:solidFill>
                  <a:srgbClr val="00FF00"/>
                </a:solidFill>
              </a:rPr>
              <a:t> </a:t>
            </a:r>
            <a:r>
              <a:rPr lang="en-US" sz="2400" dirty="0" err="1" smtClean="0">
                <a:solidFill>
                  <a:srgbClr val="00FF00"/>
                </a:solidFill>
              </a:rPr>
              <a:t>tersebut</a:t>
            </a:r>
            <a:r>
              <a:rPr lang="en-US" sz="2400" dirty="0" smtClean="0">
                <a:solidFill>
                  <a:srgbClr val="00FF00"/>
                </a:solidFill>
              </a:rPr>
              <a:t>.</a:t>
            </a:r>
          </a:p>
        </p:txBody>
      </p:sp>
      <p:sp>
        <p:nvSpPr>
          <p:cNvPr id="4" name="Rectangle 3"/>
          <p:cNvSpPr txBox="1">
            <a:spLocks noChangeArrowheads="1"/>
          </p:cNvSpPr>
          <p:nvPr/>
        </p:nvSpPr>
        <p:spPr>
          <a:xfrm>
            <a:off x="4267200" y="1433512"/>
            <a:ext cx="4572000" cy="4586288"/>
          </a:xfrm>
          <a:prstGeom prst="rect">
            <a:avLst/>
          </a:prstGeom>
          <a:ln>
            <a:solidFill>
              <a:srgbClr val="CCFF33"/>
            </a:solidFill>
          </a:ln>
        </p:spPr>
        <p:txBody>
          <a:bodyPr vert="horz" lIns="91440" tIns="45720" rIns="91440" bIns="45720" rtlCol="0">
            <a:normAutofit fontScale="92500" lnSpcReduction="10000"/>
          </a:bodyPr>
          <a:lstStyle/>
          <a:p>
            <a:pPr marL="342900" marR="0" lvl="0" indent="-342900" algn="ctr" defTabSz="914400" rtl="0" eaLnBrk="1" fontAlgn="auto" latinLnBrk="0" hangingPunct="1">
              <a:lnSpc>
                <a:spcPct val="170000"/>
              </a:lnSpc>
              <a:spcBef>
                <a:spcPct val="20000"/>
              </a:spcBef>
              <a:spcAft>
                <a:spcPts val="0"/>
              </a:spcAft>
              <a:buClrTx/>
              <a:buSzTx/>
              <a:buFont typeface="Wingdings" pitchFamily="2" charset="2"/>
              <a:buNone/>
              <a:tabLst/>
              <a:defRPr/>
            </a:pPr>
            <a:r>
              <a:rPr kumimoji="0" lang="en-US" sz="3500" b="1" i="0" u="none" strike="noStrike" kern="1200" cap="none" spc="0" normalizeH="0" baseline="0" noProof="0" dirty="0" smtClean="0">
                <a:ln>
                  <a:noFill/>
                </a:ln>
                <a:solidFill>
                  <a:srgbClr val="00FFFF"/>
                </a:solidFill>
                <a:effectLst/>
                <a:uLnTx/>
                <a:uFillTx/>
                <a:latin typeface="+mn-lt"/>
                <a:ea typeface="+mn-ea"/>
                <a:cs typeface="+mn-cs"/>
              </a:rPr>
              <a:t>M.V = P.T </a:t>
            </a:r>
          </a:p>
          <a:p>
            <a:pPr marL="342900" marR="0" lvl="0" indent="-342900" algn="ctr" defTabSz="914400" rtl="0" eaLnBrk="1" fontAlgn="auto" latinLnBrk="0" hangingPunct="1">
              <a:lnSpc>
                <a:spcPct val="170000"/>
              </a:lnSpc>
              <a:spcBef>
                <a:spcPct val="20000"/>
              </a:spcBef>
              <a:spcAft>
                <a:spcPts val="0"/>
              </a:spcAft>
              <a:buClrTx/>
              <a:buSzTx/>
              <a:buFont typeface="Wingdings" pitchFamily="2" charset="2"/>
              <a:buNone/>
              <a:tabLst/>
              <a:defRPr/>
            </a:pPr>
            <a:r>
              <a:rPr kumimoji="0" lang="en-US" sz="3500" b="1" i="0" u="none" strike="noStrike" kern="1200" cap="none" spc="0" normalizeH="0" baseline="0" noProof="0" dirty="0" smtClean="0">
                <a:ln>
                  <a:noFill/>
                </a:ln>
                <a:solidFill>
                  <a:srgbClr val="00FFFF"/>
                </a:solidFill>
                <a:effectLst/>
                <a:uLnTx/>
                <a:uFillTx/>
                <a:latin typeface="+mn-lt"/>
                <a:ea typeface="+mn-ea"/>
                <a:cs typeface="+mn-cs"/>
              </a:rPr>
              <a:t> P</a:t>
            </a:r>
            <a:r>
              <a:rPr kumimoji="0" lang="en-US" sz="3500" b="1" i="0" u="none" strike="noStrike" kern="1200" cap="none" spc="0" normalizeH="0" noProof="0" dirty="0" smtClean="0">
                <a:ln>
                  <a:noFill/>
                </a:ln>
                <a:solidFill>
                  <a:srgbClr val="00FFFF"/>
                </a:solidFill>
                <a:effectLst/>
                <a:uLnTx/>
                <a:uFillTx/>
                <a:latin typeface="+mn-lt"/>
                <a:ea typeface="+mn-ea"/>
                <a:cs typeface="+mn-cs"/>
              </a:rPr>
              <a:t> = M.V/</a:t>
            </a:r>
            <a:r>
              <a:rPr kumimoji="0" lang="en-US" sz="2600" b="1" i="0" u="none" strike="noStrike" kern="1200" cap="none" spc="0" normalizeH="0" noProof="0" dirty="0" smtClean="0">
                <a:ln>
                  <a:noFill/>
                </a:ln>
                <a:solidFill>
                  <a:srgbClr val="00FFFF"/>
                </a:solidFill>
                <a:effectLst/>
                <a:uLnTx/>
                <a:uFillTx/>
                <a:latin typeface="+mn-lt"/>
                <a:ea typeface="+mn-ea"/>
                <a:cs typeface="+mn-cs"/>
              </a:rPr>
              <a:t>T</a:t>
            </a:r>
            <a:endParaRPr kumimoji="0" lang="en-US" sz="2600" b="1"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170000"/>
              </a:lnSpc>
              <a:spcBef>
                <a:spcPct val="20000"/>
              </a:spcBef>
              <a:spcAft>
                <a:spcPts val="0"/>
              </a:spcAft>
              <a:buClrTx/>
              <a:buSzTx/>
              <a:buFont typeface="Wingdings" pitchFamily="2" charset="2"/>
              <a:buNone/>
              <a:tabLst/>
              <a:defRPr/>
            </a:pPr>
            <a:r>
              <a:rPr lang="en-US" sz="2600" b="1" dirty="0" err="1" smtClean="0">
                <a:solidFill>
                  <a:srgbClr val="FF0000"/>
                </a:solidFill>
              </a:rPr>
              <a:t>Dimana</a:t>
            </a:r>
            <a:r>
              <a:rPr kumimoji="0" lang="en-US" sz="2600" b="1" i="0" u="none" strike="noStrike" kern="1200" cap="none" spc="0" normalizeH="0" baseline="0" noProof="0" dirty="0" smtClean="0">
                <a:ln>
                  <a:noFill/>
                </a:ln>
                <a:solidFill>
                  <a:srgbClr val="FF0000"/>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600" b="0" i="0" u="none" strike="noStrike" kern="1200" cap="none" spc="0" normalizeH="0" baseline="0" noProof="0" dirty="0" smtClean="0">
                <a:ln>
                  <a:noFill/>
                </a:ln>
                <a:solidFill>
                  <a:srgbClr val="FFFF00"/>
                </a:solidFill>
                <a:effectLst/>
                <a:uLnTx/>
                <a:uFillTx/>
                <a:latin typeface="+mn-lt"/>
                <a:ea typeface="+mn-ea"/>
                <a:cs typeface="+mn-cs"/>
              </a:rPr>
              <a:t>M	: Money</a:t>
            </a:r>
            <a:r>
              <a:rPr kumimoji="0" lang="en-US" sz="2600" b="0" i="0" u="none" strike="noStrike" kern="1200" cap="none" spc="0" normalizeH="0" noProof="0" dirty="0" smtClean="0">
                <a:ln>
                  <a:noFill/>
                </a:ln>
                <a:solidFill>
                  <a:srgbClr val="FFFF00"/>
                </a:solidFill>
                <a:effectLst/>
                <a:uLnTx/>
                <a:uFillTx/>
                <a:latin typeface="+mn-lt"/>
                <a:ea typeface="+mn-ea"/>
                <a:cs typeface="+mn-cs"/>
              </a:rPr>
              <a:t> (</a:t>
            </a:r>
            <a:r>
              <a:rPr kumimoji="0" lang="en-US" sz="2600" b="0" i="0" u="none" strike="noStrike" kern="1200" cap="none" spc="0" normalizeH="0" noProof="0" dirty="0" err="1" smtClean="0">
                <a:ln>
                  <a:noFill/>
                </a:ln>
                <a:solidFill>
                  <a:srgbClr val="FFFF00"/>
                </a:solidFill>
                <a:effectLst/>
                <a:uLnTx/>
                <a:uFillTx/>
                <a:latin typeface="+mn-lt"/>
                <a:ea typeface="+mn-ea"/>
                <a:cs typeface="+mn-cs"/>
              </a:rPr>
              <a:t>jumlah</a:t>
            </a:r>
            <a:r>
              <a:rPr kumimoji="0" lang="en-US" sz="2600" b="0" i="0" u="none" strike="noStrike" kern="1200" cap="none" spc="0" normalizeH="0" noProof="0" dirty="0" smtClean="0">
                <a:ln>
                  <a:noFill/>
                </a:ln>
                <a:solidFill>
                  <a:srgbClr val="FFFF00"/>
                </a:solidFill>
                <a:effectLst/>
                <a:uLnTx/>
                <a:uFillTx/>
                <a:latin typeface="+mn-lt"/>
                <a:ea typeface="+mn-ea"/>
                <a:cs typeface="+mn-cs"/>
              </a:rPr>
              <a:t> </a:t>
            </a:r>
            <a:r>
              <a:rPr kumimoji="0" lang="en-US" sz="2600" b="0" i="0" u="none" strike="noStrike" kern="1200" cap="none" spc="0" normalizeH="0" noProof="0" dirty="0" err="1" smtClean="0">
                <a:ln>
                  <a:noFill/>
                </a:ln>
                <a:solidFill>
                  <a:srgbClr val="FFFF00"/>
                </a:solidFill>
                <a:effectLst/>
                <a:uLnTx/>
                <a:uFillTx/>
                <a:latin typeface="+mn-lt"/>
                <a:ea typeface="+mn-ea"/>
                <a:cs typeface="+mn-cs"/>
              </a:rPr>
              <a:t>uang</a:t>
            </a:r>
            <a:r>
              <a:rPr kumimoji="0" lang="en-US" sz="2600" b="0" i="0" u="none" strike="noStrike" kern="1200" cap="none" spc="0" normalizeH="0" noProof="0" dirty="0" smtClean="0">
                <a:ln>
                  <a:noFill/>
                </a:ln>
                <a:solidFill>
                  <a:srgbClr val="FFFF00"/>
                </a:solidFill>
                <a:effectLst/>
                <a:uLnTx/>
                <a:uFillTx/>
                <a:latin typeface="+mn-lt"/>
                <a:ea typeface="+mn-ea"/>
                <a:cs typeface="+mn-cs"/>
              </a:rPr>
              <a:t> </a:t>
            </a:r>
            <a:r>
              <a:rPr kumimoji="0" lang="en-US" sz="2600" b="0" i="0" u="none" strike="noStrike" kern="1200" cap="none" spc="0" normalizeH="0" noProof="0" dirty="0" err="1" smtClean="0">
                <a:ln>
                  <a:noFill/>
                </a:ln>
                <a:solidFill>
                  <a:srgbClr val="FFFF00"/>
                </a:solidFill>
                <a:effectLst/>
                <a:uLnTx/>
                <a:uFillTx/>
                <a:latin typeface="+mn-lt"/>
                <a:ea typeface="+mn-ea"/>
                <a:cs typeface="+mn-cs"/>
              </a:rPr>
              <a:t>beredar</a:t>
            </a:r>
            <a:r>
              <a:rPr kumimoji="0" lang="en-US" sz="2600" b="0" i="0" u="none" strike="noStrike" kern="1200" cap="none" spc="0" normalizeH="0" noProof="0" dirty="0" smtClean="0">
                <a:ln>
                  <a:noFill/>
                </a:ln>
                <a:solidFill>
                  <a:srgbClr val="FFFF00"/>
                </a:solidFill>
                <a:effectLst/>
                <a:uLnTx/>
                <a:uFillTx/>
                <a:latin typeface="+mn-lt"/>
                <a:ea typeface="+mn-ea"/>
                <a:cs typeface="+mn-cs"/>
              </a:rPr>
              <a:t>)</a:t>
            </a:r>
            <a:endParaRPr kumimoji="0" lang="en-US" sz="26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600" b="0" i="0" u="none" strike="noStrike" kern="1200" cap="none" spc="0" normalizeH="0" baseline="0" noProof="0" dirty="0" smtClean="0">
                <a:ln>
                  <a:noFill/>
                </a:ln>
                <a:solidFill>
                  <a:srgbClr val="00FF00"/>
                </a:solidFill>
                <a:effectLst/>
                <a:uLnTx/>
                <a:uFillTx/>
                <a:latin typeface="+mn-lt"/>
                <a:ea typeface="+mn-ea"/>
                <a:cs typeface="+mn-cs"/>
              </a:rPr>
              <a:t>V	: velocity (</a:t>
            </a:r>
            <a:r>
              <a:rPr kumimoji="0" lang="en-US" sz="2600" b="0" i="0" u="none" strike="noStrike" kern="1200" cap="none" spc="0" normalizeH="0" baseline="0" noProof="0" dirty="0" err="1" smtClean="0">
                <a:ln>
                  <a:noFill/>
                </a:ln>
                <a:solidFill>
                  <a:srgbClr val="00FF00"/>
                </a:solidFill>
                <a:effectLst/>
                <a:uLnTx/>
                <a:uFillTx/>
                <a:latin typeface="+mn-lt"/>
                <a:ea typeface="+mn-ea"/>
                <a:cs typeface="+mn-cs"/>
              </a:rPr>
              <a:t>kecepatan</a:t>
            </a:r>
            <a:r>
              <a:rPr kumimoji="0" lang="en-US" sz="2600" b="0" i="0" u="none" strike="noStrike" kern="1200" cap="none" spc="0" normalizeH="0" noProof="0" dirty="0" smtClean="0">
                <a:ln>
                  <a:noFill/>
                </a:ln>
                <a:solidFill>
                  <a:srgbClr val="00FF00"/>
                </a:solidFill>
                <a:effectLst/>
                <a:uLnTx/>
                <a:uFillTx/>
                <a:latin typeface="+mn-lt"/>
                <a:ea typeface="+mn-ea"/>
                <a:cs typeface="+mn-cs"/>
              </a:rPr>
              <a:t> </a:t>
            </a:r>
            <a:r>
              <a:rPr kumimoji="0" lang="en-US" sz="2600" b="0" i="0" u="none" strike="noStrike" kern="1200" cap="none" spc="0" normalizeH="0" noProof="0" dirty="0" err="1" smtClean="0">
                <a:ln>
                  <a:noFill/>
                </a:ln>
                <a:solidFill>
                  <a:srgbClr val="00FF00"/>
                </a:solidFill>
                <a:effectLst/>
                <a:uLnTx/>
                <a:uFillTx/>
                <a:latin typeface="+mn-lt"/>
                <a:ea typeface="+mn-ea"/>
                <a:cs typeface="+mn-cs"/>
              </a:rPr>
              <a:t>uang</a:t>
            </a:r>
            <a:r>
              <a:rPr kumimoji="0" lang="en-US" sz="2600" b="0" i="0" u="none" strike="noStrike" kern="1200" cap="none" spc="0" normalizeH="0" noProof="0" dirty="0" smtClean="0">
                <a:ln>
                  <a:noFill/>
                </a:ln>
                <a:solidFill>
                  <a:srgbClr val="00FF00"/>
                </a:solidFill>
                <a:effectLst/>
                <a:uLnTx/>
                <a:uFillTx/>
                <a:latin typeface="+mn-lt"/>
                <a:ea typeface="+mn-ea"/>
                <a:cs typeface="+mn-cs"/>
              </a:rPr>
              <a:t> </a:t>
            </a:r>
            <a:r>
              <a:rPr kumimoji="0" lang="en-US" sz="2600" b="0" i="0" u="none" strike="noStrike" kern="1200" cap="none" spc="0" normalizeH="0" noProof="0" dirty="0" err="1" smtClean="0">
                <a:ln>
                  <a:noFill/>
                </a:ln>
                <a:solidFill>
                  <a:srgbClr val="00FF00"/>
                </a:solidFill>
                <a:effectLst/>
                <a:uLnTx/>
                <a:uFillTx/>
                <a:latin typeface="+mn-lt"/>
                <a:ea typeface="+mn-ea"/>
                <a:cs typeface="+mn-cs"/>
              </a:rPr>
              <a:t>beredar</a:t>
            </a:r>
            <a:endParaRPr kumimoji="0" lang="en-US" sz="2600" b="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600" b="0" i="0" u="none" strike="noStrike" kern="1200" cap="none" spc="0" normalizeH="0" baseline="0" noProof="0" dirty="0" smtClean="0">
                <a:ln>
                  <a:noFill/>
                </a:ln>
                <a:solidFill>
                  <a:srgbClr val="FB5763"/>
                </a:solidFill>
                <a:effectLst/>
                <a:uLnTx/>
                <a:uFillTx/>
                <a:latin typeface="+mn-lt"/>
                <a:ea typeface="+mn-ea"/>
                <a:cs typeface="+mn-cs"/>
              </a:rPr>
              <a:t>P	: price (</a:t>
            </a:r>
            <a:r>
              <a:rPr kumimoji="0" lang="en-US" sz="2600" b="0" i="0" u="none" strike="noStrike" kern="1200" cap="none" spc="0" normalizeH="0" baseline="0" noProof="0" dirty="0" err="1" smtClean="0">
                <a:ln>
                  <a:noFill/>
                </a:ln>
                <a:solidFill>
                  <a:srgbClr val="FB5763"/>
                </a:solidFill>
                <a:effectLst/>
                <a:uLnTx/>
                <a:uFillTx/>
                <a:latin typeface="+mn-lt"/>
                <a:ea typeface="+mn-ea"/>
                <a:cs typeface="+mn-cs"/>
              </a:rPr>
              <a:t>Harga</a:t>
            </a:r>
            <a:endParaRPr kumimoji="0" lang="en-US" sz="2600" b="0" i="0" u="none" strike="noStrike" kern="1200" cap="none" spc="0" normalizeH="0" baseline="0" noProof="0" dirty="0" smtClean="0">
              <a:ln>
                <a:noFill/>
              </a:ln>
              <a:solidFill>
                <a:srgbClr val="FB5763"/>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lang="en-US" sz="2600" dirty="0" smtClean="0">
                <a:solidFill>
                  <a:srgbClr val="CC99FF"/>
                </a:solidFill>
              </a:rPr>
              <a:t>T</a:t>
            </a:r>
            <a:r>
              <a:rPr kumimoji="0" lang="en-US" sz="2600" b="0" i="0" u="none" strike="noStrike" kern="1200" cap="none" spc="0" normalizeH="0" baseline="0" noProof="0" dirty="0" smtClean="0">
                <a:ln>
                  <a:noFill/>
                </a:ln>
                <a:solidFill>
                  <a:srgbClr val="CC99FF"/>
                </a:solidFill>
                <a:effectLst/>
                <a:uLnTx/>
                <a:uFillTx/>
                <a:latin typeface="+mn-lt"/>
                <a:ea typeface="+mn-ea"/>
                <a:cs typeface="+mn-cs"/>
              </a:rPr>
              <a:t>	: Total Quantity (</a:t>
            </a:r>
            <a:r>
              <a:rPr kumimoji="0" lang="en-US" sz="2600" b="0" i="0" u="none" strike="noStrike" kern="1200" cap="none" spc="0" normalizeH="0" baseline="0" noProof="0" dirty="0" err="1" smtClean="0">
                <a:ln>
                  <a:noFill/>
                </a:ln>
                <a:solidFill>
                  <a:srgbClr val="CC99FF"/>
                </a:solidFill>
                <a:effectLst/>
                <a:uLnTx/>
                <a:uFillTx/>
                <a:latin typeface="+mn-lt"/>
                <a:ea typeface="+mn-ea"/>
                <a:cs typeface="+mn-cs"/>
              </a:rPr>
              <a:t>jumlah</a:t>
            </a:r>
            <a:r>
              <a:rPr kumimoji="0" lang="en-US" sz="26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CC99FF"/>
                </a:solidFill>
                <a:effectLst/>
                <a:uLnTx/>
                <a:uFillTx/>
                <a:latin typeface="+mn-lt"/>
                <a:ea typeface="+mn-ea"/>
                <a:cs typeface="+mn-cs"/>
              </a:rPr>
              <a:t>barang</a:t>
            </a:r>
            <a:r>
              <a:rPr lang="en-US" sz="2600" dirty="0" smtClean="0">
                <a:solidFill>
                  <a:srgbClr val="CC99FF"/>
                </a:solidFill>
              </a:rPr>
              <a:t>)</a:t>
            </a:r>
            <a:endParaRPr kumimoji="0" lang="en-US" sz="3200" b="1" i="0" u="none" strike="noStrike" kern="1200" cap="none" spc="0" normalizeH="0" baseline="0" noProof="0" dirty="0" smtClean="0">
              <a:ln>
                <a:noFill/>
              </a:ln>
              <a:solidFill>
                <a:srgbClr val="CC99FF"/>
              </a:solidFill>
              <a:effectLst/>
              <a:uLnTx/>
              <a:uFillTx/>
              <a:latin typeface="+mn-lt"/>
              <a:ea typeface="+mn-ea"/>
              <a:cs typeface="+mn-cs"/>
            </a:endParaRPr>
          </a:p>
        </p:txBody>
      </p:sp>
      <p:sp>
        <p:nvSpPr>
          <p:cNvPr id="5" name="Rectangle 3"/>
          <p:cNvSpPr txBox="1">
            <a:spLocks noChangeArrowheads="1"/>
          </p:cNvSpPr>
          <p:nvPr/>
        </p:nvSpPr>
        <p:spPr>
          <a:xfrm>
            <a:off x="5562600" y="1676400"/>
            <a:ext cx="1905000" cy="533400"/>
          </a:xfrm>
          <a:prstGeom prst="rect">
            <a:avLst/>
          </a:prstGeom>
          <a:ln w="38100">
            <a:solidFill>
              <a:schemeClr val="accent6"/>
            </a:solidFill>
            <a:prstDash val="sysDash"/>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200" b="0" i="0" u="none" strike="noStrike" kern="1200" cap="none" spc="0" normalizeH="0" baseline="0" noProof="0" dirty="0" smtClean="0">
              <a:ln>
                <a:noFill/>
              </a:ln>
              <a:solidFill>
                <a:srgbClr val="FB5763"/>
              </a:solidFill>
              <a:effectLst/>
              <a:uLnTx/>
              <a:uFillTx/>
              <a:latin typeface="+mn-lt"/>
              <a:ea typeface="+mn-ea"/>
              <a:cs typeface="+mn-cs"/>
            </a:endParaRPr>
          </a:p>
        </p:txBody>
      </p:sp>
      <p:sp>
        <p:nvSpPr>
          <p:cNvPr id="6" name="Rectangle 3"/>
          <p:cNvSpPr txBox="1">
            <a:spLocks noChangeArrowheads="1"/>
          </p:cNvSpPr>
          <p:nvPr/>
        </p:nvSpPr>
        <p:spPr>
          <a:xfrm>
            <a:off x="5562600" y="2590800"/>
            <a:ext cx="1905000" cy="533400"/>
          </a:xfrm>
          <a:prstGeom prst="rect">
            <a:avLst/>
          </a:prstGeom>
          <a:ln w="38100">
            <a:solidFill>
              <a:srgbClr val="FF00FF"/>
            </a:solidFill>
            <a:prstDash val="sysDash"/>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200" b="0" i="0" u="none" strike="noStrike" kern="1200" cap="none" spc="0" normalizeH="0" baseline="0" noProof="0" dirty="0" smtClean="0">
              <a:ln>
                <a:noFill/>
              </a:ln>
              <a:solidFill>
                <a:srgbClr val="FB5763"/>
              </a:solidFill>
              <a:effectLst/>
              <a:uLnTx/>
              <a:uFillTx/>
              <a:latin typeface="+mn-lt"/>
              <a:ea typeface="+mn-ea"/>
              <a:cs typeface="+mn-cs"/>
            </a:endParaRPr>
          </a:p>
        </p:txBody>
      </p:sp>
      <p:sp>
        <p:nvSpPr>
          <p:cNvPr id="7" name="Explosion 2 6"/>
          <p:cNvSpPr/>
          <p:nvPr/>
        </p:nvSpPr>
        <p:spPr>
          <a:xfrm>
            <a:off x="6248400" y="685800"/>
            <a:ext cx="28956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sz="quarter" idx="1"/>
          </p:nvPr>
        </p:nvSpPr>
        <p:spPr>
          <a:xfrm>
            <a:off x="228600" y="152400"/>
            <a:ext cx="4953000" cy="1905000"/>
          </a:xfrm>
          <a:ln>
            <a:solidFill>
              <a:srgbClr val="F6CD36"/>
            </a:solidFill>
            <a:prstDash val="dash"/>
          </a:ln>
        </p:spPr>
        <p:txBody>
          <a:bodyPr>
            <a:normAutofit/>
          </a:bodyPr>
          <a:lstStyle/>
          <a:p>
            <a:pPr marL="63500" indent="-63500" eaLnBrk="1" hangingPunct="1">
              <a:buNone/>
            </a:pPr>
            <a:r>
              <a:rPr lang="en-US" sz="2400" dirty="0" smtClean="0">
                <a:solidFill>
                  <a:srgbClr val="FF0000"/>
                </a:solidFill>
              </a:rPr>
              <a:t>	Motif </a:t>
            </a:r>
            <a:r>
              <a:rPr lang="en-US" sz="2400" dirty="0" err="1" smtClean="0">
                <a:solidFill>
                  <a:srgbClr val="FF0000"/>
                </a:solidFill>
              </a:rPr>
              <a:t>Permintaan</a:t>
            </a:r>
            <a:r>
              <a:rPr lang="en-US" sz="2400" dirty="0" smtClean="0">
                <a:solidFill>
                  <a:srgbClr val="FF0000"/>
                </a:solidFill>
              </a:rPr>
              <a:t> </a:t>
            </a:r>
            <a:r>
              <a:rPr lang="en-US" sz="2400" dirty="0" err="1" smtClean="0">
                <a:solidFill>
                  <a:srgbClr val="FF0000"/>
                </a:solidFill>
              </a:rPr>
              <a:t>Uang</a:t>
            </a:r>
            <a:r>
              <a:rPr lang="en-US" sz="2400" dirty="0" smtClean="0">
                <a:solidFill>
                  <a:srgbClr val="FF0000"/>
                </a:solidFill>
              </a:rPr>
              <a:t> (J.M </a:t>
            </a:r>
            <a:r>
              <a:rPr lang="en-US" sz="2400" dirty="0" err="1" smtClean="0">
                <a:solidFill>
                  <a:srgbClr val="FF0000"/>
                </a:solidFill>
              </a:rPr>
              <a:t>Keyness</a:t>
            </a:r>
            <a:r>
              <a:rPr lang="en-US" sz="2400" dirty="0" smtClean="0">
                <a:solidFill>
                  <a:srgbClr val="FF0000"/>
                </a:solidFill>
              </a:rPr>
              <a:t>)</a:t>
            </a:r>
          </a:p>
          <a:p>
            <a:pPr marL="457200" indent="-457200" eaLnBrk="1" hangingPunct="1">
              <a:buAutoNum type="arabicPeriod"/>
            </a:pPr>
            <a:r>
              <a:rPr lang="en-US" sz="2400" dirty="0" smtClean="0">
                <a:solidFill>
                  <a:srgbClr val="FFFF00"/>
                </a:solidFill>
              </a:rPr>
              <a:t>Motif </a:t>
            </a:r>
            <a:r>
              <a:rPr lang="en-US" sz="2400" dirty="0" err="1" smtClean="0">
                <a:solidFill>
                  <a:srgbClr val="FFFF00"/>
                </a:solidFill>
              </a:rPr>
              <a:t>Berjaga-jaga</a:t>
            </a:r>
            <a:r>
              <a:rPr lang="en-US" sz="2400" dirty="0" smtClean="0">
                <a:solidFill>
                  <a:srgbClr val="FFFF00"/>
                </a:solidFill>
              </a:rPr>
              <a:t> (</a:t>
            </a:r>
            <a:r>
              <a:rPr lang="en-US" sz="2400" dirty="0" err="1" smtClean="0">
                <a:solidFill>
                  <a:srgbClr val="FFFF00"/>
                </a:solidFill>
              </a:rPr>
              <a:t>menabung</a:t>
            </a:r>
            <a:r>
              <a:rPr lang="en-US" sz="2400" dirty="0" smtClean="0">
                <a:solidFill>
                  <a:srgbClr val="FFFF00"/>
                </a:solidFill>
              </a:rPr>
              <a:t>)</a:t>
            </a:r>
            <a:endParaRPr lang="en-US" sz="2400" dirty="0" smtClean="0">
              <a:solidFill>
                <a:srgbClr val="CCFF33"/>
              </a:solidFill>
            </a:endParaRPr>
          </a:p>
          <a:p>
            <a:pPr marL="457200" indent="-457200" eaLnBrk="1" hangingPunct="1">
              <a:buAutoNum type="arabicPeriod"/>
            </a:pPr>
            <a:r>
              <a:rPr lang="en-US" sz="2400" dirty="0" smtClean="0">
                <a:solidFill>
                  <a:srgbClr val="CCFF33"/>
                </a:solidFill>
              </a:rPr>
              <a:t>Motif </a:t>
            </a:r>
            <a:r>
              <a:rPr lang="en-US" sz="2400" dirty="0" err="1" smtClean="0">
                <a:solidFill>
                  <a:srgbClr val="CCFF33"/>
                </a:solidFill>
              </a:rPr>
              <a:t>Transaksi</a:t>
            </a:r>
            <a:r>
              <a:rPr lang="en-US" sz="2400" dirty="0" smtClean="0">
                <a:solidFill>
                  <a:srgbClr val="CCFF33"/>
                </a:solidFill>
              </a:rPr>
              <a:t> (</a:t>
            </a:r>
            <a:r>
              <a:rPr lang="en-US" sz="2400" dirty="0" err="1" smtClean="0">
                <a:solidFill>
                  <a:srgbClr val="CCFF33"/>
                </a:solidFill>
              </a:rPr>
              <a:t>jual-beli</a:t>
            </a:r>
            <a:r>
              <a:rPr lang="en-US" sz="2400" dirty="0" smtClean="0">
                <a:solidFill>
                  <a:srgbClr val="CCFF33"/>
                </a:solidFill>
              </a:rPr>
              <a:t>)</a:t>
            </a:r>
          </a:p>
          <a:p>
            <a:pPr marL="457200" indent="-457200" eaLnBrk="1" hangingPunct="1">
              <a:buAutoNum type="arabicPeriod"/>
            </a:pPr>
            <a:r>
              <a:rPr lang="en-US" sz="2400" dirty="0" smtClean="0">
                <a:solidFill>
                  <a:srgbClr val="FF00FF"/>
                </a:solidFill>
              </a:rPr>
              <a:t>Motif </a:t>
            </a:r>
            <a:r>
              <a:rPr lang="en-US" sz="2400" dirty="0" err="1" smtClean="0">
                <a:solidFill>
                  <a:srgbClr val="FF00FF"/>
                </a:solidFill>
              </a:rPr>
              <a:t>Spekulasi</a:t>
            </a:r>
            <a:r>
              <a:rPr lang="en-US" sz="2400" dirty="0" smtClean="0">
                <a:solidFill>
                  <a:srgbClr val="FF00FF"/>
                </a:solidFill>
              </a:rPr>
              <a:t>* (</a:t>
            </a:r>
            <a:r>
              <a:rPr lang="en-US" sz="2400" dirty="0" err="1" smtClean="0">
                <a:solidFill>
                  <a:srgbClr val="FF00FF"/>
                </a:solidFill>
              </a:rPr>
              <a:t>Surat</a:t>
            </a:r>
            <a:r>
              <a:rPr lang="en-US" sz="2400" dirty="0" smtClean="0">
                <a:solidFill>
                  <a:srgbClr val="FF00FF"/>
                </a:solidFill>
              </a:rPr>
              <a:t> </a:t>
            </a:r>
            <a:r>
              <a:rPr lang="en-US" sz="2400" dirty="0" err="1" smtClean="0">
                <a:solidFill>
                  <a:srgbClr val="FF00FF"/>
                </a:solidFill>
              </a:rPr>
              <a:t>Berharga</a:t>
            </a:r>
            <a:r>
              <a:rPr lang="en-US" sz="2400" dirty="0" smtClean="0">
                <a:solidFill>
                  <a:srgbClr val="FF00FF"/>
                </a:solidFill>
              </a:rPr>
              <a:t>)</a:t>
            </a:r>
          </a:p>
        </p:txBody>
      </p:sp>
      <p:sp>
        <p:nvSpPr>
          <p:cNvPr id="6" name="Rectangle 3"/>
          <p:cNvSpPr txBox="1">
            <a:spLocks noChangeArrowheads="1"/>
          </p:cNvSpPr>
          <p:nvPr/>
        </p:nvSpPr>
        <p:spPr>
          <a:xfrm>
            <a:off x="228600" y="2195512"/>
            <a:ext cx="4419600" cy="2224088"/>
          </a:xfrm>
          <a:prstGeom prst="rect">
            <a:avLst/>
          </a:prstGeom>
          <a:ln>
            <a:solidFill>
              <a:srgbClr val="CCFF33"/>
            </a:solidFill>
          </a:ln>
        </p:spPr>
        <p:txBody>
          <a:bodyPr vert="horz" lIns="91440" tIns="45720" rIns="91440" bIns="45720" rtlCol="0">
            <a:normAutofit fontScale="92500" lnSpcReduction="10000"/>
          </a:bodyPr>
          <a:lstStyle/>
          <a:p>
            <a:pPr marL="342900" marR="0" lvl="0" indent="-342900" algn="ctr" defTabSz="914400" rtl="0" eaLnBrk="1" fontAlgn="auto" latinLnBrk="0" hangingPunct="1">
              <a:lnSpc>
                <a:spcPct val="110000"/>
              </a:lnSpc>
              <a:spcBef>
                <a:spcPct val="20000"/>
              </a:spcBef>
              <a:spcAft>
                <a:spcPts val="0"/>
              </a:spcAft>
              <a:buClrTx/>
              <a:buSzTx/>
              <a:buFont typeface="Wingdings" pitchFamily="2" charset="2"/>
              <a:buNone/>
              <a:tabLst/>
              <a:defRPr/>
            </a:pPr>
            <a:r>
              <a:rPr lang="en-US" sz="2400" b="1" dirty="0" err="1" smtClean="0">
                <a:solidFill>
                  <a:srgbClr val="00FFFF"/>
                </a:solidFill>
              </a:rPr>
              <a:t>Rumus</a:t>
            </a:r>
            <a:r>
              <a:rPr lang="en-US" sz="2400" b="1" dirty="0" smtClean="0">
                <a:solidFill>
                  <a:srgbClr val="00FFFF"/>
                </a:solidFill>
              </a:rPr>
              <a:t> </a:t>
            </a:r>
            <a:r>
              <a:rPr lang="en-US" sz="2400" b="1" dirty="0" err="1" smtClean="0">
                <a:solidFill>
                  <a:srgbClr val="00FFFF"/>
                </a:solidFill>
              </a:rPr>
              <a:t>Jumlah</a:t>
            </a:r>
            <a:r>
              <a:rPr lang="en-US" sz="2400" b="1" dirty="0" smtClean="0">
                <a:solidFill>
                  <a:srgbClr val="00FFFF"/>
                </a:solidFill>
              </a:rPr>
              <a:t> </a:t>
            </a:r>
            <a:r>
              <a:rPr lang="en-US" sz="2400" b="1" dirty="0" err="1" smtClean="0">
                <a:solidFill>
                  <a:srgbClr val="00FFFF"/>
                </a:solidFill>
              </a:rPr>
              <a:t>Uang</a:t>
            </a:r>
            <a:r>
              <a:rPr lang="en-US" sz="2400" b="1" dirty="0" smtClean="0">
                <a:solidFill>
                  <a:srgbClr val="00FFFF"/>
                </a:solidFill>
              </a:rPr>
              <a:t> </a:t>
            </a:r>
            <a:r>
              <a:rPr lang="en-US" sz="2400" b="1" dirty="0" err="1" smtClean="0">
                <a:solidFill>
                  <a:srgbClr val="00FFFF"/>
                </a:solidFill>
              </a:rPr>
              <a:t>Beredar</a:t>
            </a:r>
            <a:endParaRPr kumimoji="0" lang="en-US" sz="2400" b="1"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ctr" defTabSz="914400" rtl="0" eaLnBrk="1" fontAlgn="auto" latinLnBrk="0" hangingPunct="1">
              <a:lnSpc>
                <a:spcPct val="110000"/>
              </a:lnSpc>
              <a:spcBef>
                <a:spcPct val="20000"/>
              </a:spcBef>
              <a:spcAft>
                <a:spcPts val="0"/>
              </a:spcAft>
              <a:buClrTx/>
              <a:buSzTx/>
              <a:buFont typeface="Wingdings" pitchFamily="2" charset="2"/>
              <a:buNone/>
              <a:tabLst/>
              <a:defRPr/>
            </a:pPr>
            <a:r>
              <a:rPr kumimoji="0" lang="en-US" sz="2400" b="1" i="0" u="none" strike="noStrike" kern="1200" cap="none" spc="0" normalizeH="0" baseline="0" noProof="0" dirty="0" smtClean="0">
                <a:ln>
                  <a:noFill/>
                </a:ln>
                <a:solidFill>
                  <a:srgbClr val="FFFF00"/>
                </a:solidFill>
                <a:effectLst/>
                <a:uLnTx/>
                <a:uFillTx/>
                <a:latin typeface="+mn-lt"/>
                <a:ea typeface="+mn-ea"/>
                <a:cs typeface="+mn-cs"/>
              </a:rPr>
              <a:t>Ms</a:t>
            </a:r>
            <a:r>
              <a:rPr kumimoji="0" lang="en-US" sz="2400" b="1" i="0" u="none" strike="noStrike" kern="1200" cap="none" spc="0" normalizeH="0" noProof="0" dirty="0" smtClean="0">
                <a:ln>
                  <a:noFill/>
                </a:ln>
                <a:solidFill>
                  <a:srgbClr val="00FFFF"/>
                </a:solidFill>
                <a:effectLst/>
                <a:uLnTx/>
                <a:uFillTx/>
                <a:latin typeface="+mn-lt"/>
                <a:ea typeface="+mn-ea"/>
                <a:cs typeface="+mn-cs"/>
              </a:rPr>
              <a:t> = </a:t>
            </a:r>
            <a:r>
              <a:rPr kumimoji="0" lang="en-US" sz="2400" b="1" i="0" u="none" strike="noStrike" kern="1200" cap="none" spc="0" normalizeH="0" noProof="0" dirty="0" smtClean="0">
                <a:ln>
                  <a:noFill/>
                </a:ln>
                <a:solidFill>
                  <a:srgbClr val="11ED4B"/>
                </a:solidFill>
                <a:effectLst/>
                <a:uLnTx/>
                <a:uFillTx/>
                <a:latin typeface="+mn-lt"/>
                <a:ea typeface="+mn-ea"/>
                <a:cs typeface="+mn-cs"/>
              </a:rPr>
              <a:t>D</a:t>
            </a:r>
            <a:r>
              <a:rPr kumimoji="0" lang="en-US" sz="2400" b="1" i="0" u="none" strike="noStrike" kern="1200" cap="none" spc="0" normalizeH="0" noProof="0" dirty="0" smtClean="0">
                <a:ln>
                  <a:noFill/>
                </a:ln>
                <a:solidFill>
                  <a:srgbClr val="00FFFF"/>
                </a:solidFill>
                <a:effectLst/>
                <a:uLnTx/>
                <a:uFillTx/>
                <a:latin typeface="+mn-lt"/>
                <a:ea typeface="+mn-ea"/>
                <a:cs typeface="+mn-cs"/>
              </a:rPr>
              <a:t>/</a:t>
            </a:r>
            <a:r>
              <a:rPr kumimoji="0" lang="en-US" sz="2400" b="1" i="0" u="none" strike="noStrike" kern="1200" cap="none" spc="0" normalizeH="0" noProof="0" dirty="0" smtClean="0">
                <a:ln>
                  <a:noFill/>
                </a:ln>
                <a:solidFill>
                  <a:srgbClr val="FB5763"/>
                </a:solidFill>
                <a:effectLst/>
                <a:uLnTx/>
                <a:uFillTx/>
                <a:latin typeface="+mn-lt"/>
                <a:ea typeface="+mn-ea"/>
                <a:cs typeface="+mn-cs"/>
              </a:rPr>
              <a:t>RR</a:t>
            </a:r>
            <a:endParaRPr kumimoji="0" lang="en-US" sz="2400" b="1" i="0" u="none" strike="noStrike" kern="1200" cap="none" spc="0" normalizeH="0" baseline="0" noProof="0" dirty="0" smtClean="0">
              <a:ln>
                <a:noFill/>
              </a:ln>
              <a:solidFill>
                <a:srgbClr val="FB5763"/>
              </a:solidFill>
              <a:effectLst/>
              <a:uLnTx/>
              <a:uFillTx/>
              <a:latin typeface="+mn-lt"/>
              <a:ea typeface="+mn-ea"/>
              <a:cs typeface="+mn-cs"/>
            </a:endParaRPr>
          </a:p>
          <a:p>
            <a:pPr marL="342900" marR="0" lvl="0" indent="-342900" algn="l" defTabSz="914400" rtl="0" eaLnBrk="1" fontAlgn="auto" latinLnBrk="0" hangingPunct="1">
              <a:lnSpc>
                <a:spcPct val="110000"/>
              </a:lnSpc>
              <a:spcBef>
                <a:spcPct val="20000"/>
              </a:spcBef>
              <a:spcAft>
                <a:spcPts val="0"/>
              </a:spcAft>
              <a:buClrTx/>
              <a:buSzTx/>
              <a:buFont typeface="Wingdings" pitchFamily="2" charset="2"/>
              <a:buNone/>
              <a:tabLst/>
              <a:defRPr/>
            </a:pPr>
            <a:r>
              <a:rPr lang="en-US" sz="2000" b="1" dirty="0" err="1" smtClean="0">
                <a:solidFill>
                  <a:srgbClr val="FF0000"/>
                </a:solidFill>
              </a:rPr>
              <a:t>Dimana</a:t>
            </a:r>
            <a:r>
              <a:rPr kumimoji="0" lang="en-US" sz="2000" b="1" i="0" u="none" strike="noStrike" kern="1200" cap="none" spc="0" normalizeH="0" baseline="0" noProof="0" dirty="0" smtClean="0">
                <a:ln>
                  <a:noFill/>
                </a:ln>
                <a:solidFill>
                  <a:srgbClr val="FF0000"/>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000" b="0" i="0" u="none" strike="noStrike" kern="1200" cap="none" spc="0" normalizeH="0" baseline="0" noProof="0" dirty="0" smtClean="0">
                <a:ln>
                  <a:noFill/>
                </a:ln>
                <a:solidFill>
                  <a:srgbClr val="FFFF00"/>
                </a:solidFill>
                <a:effectLst/>
                <a:uLnTx/>
                <a:uFillTx/>
                <a:latin typeface="+mn-lt"/>
                <a:ea typeface="+mn-ea"/>
                <a:cs typeface="+mn-cs"/>
              </a:rPr>
              <a:t>M</a:t>
            </a:r>
            <a:r>
              <a:rPr lang="en-US" sz="2000" dirty="0" smtClean="0">
                <a:solidFill>
                  <a:srgbClr val="FFFF00"/>
                </a:solidFill>
              </a:rPr>
              <a:t>s = </a:t>
            </a:r>
            <a:r>
              <a:rPr lang="en-US" sz="2000" dirty="0" err="1" smtClean="0">
                <a:solidFill>
                  <a:srgbClr val="FFFF00"/>
                </a:solidFill>
              </a:rPr>
              <a:t>Jumlah</a:t>
            </a:r>
            <a:r>
              <a:rPr lang="en-US" sz="2000" dirty="0" smtClean="0">
                <a:solidFill>
                  <a:srgbClr val="FFFF00"/>
                </a:solidFill>
              </a:rPr>
              <a:t> </a:t>
            </a:r>
            <a:r>
              <a:rPr lang="en-US" sz="2000" dirty="0" err="1" smtClean="0">
                <a:solidFill>
                  <a:srgbClr val="FFFF00"/>
                </a:solidFill>
              </a:rPr>
              <a:t>Uang</a:t>
            </a:r>
            <a:r>
              <a:rPr lang="en-US" sz="2000" dirty="0" smtClean="0">
                <a:solidFill>
                  <a:srgbClr val="FFFF00"/>
                </a:solidFill>
              </a:rPr>
              <a:t> </a:t>
            </a:r>
            <a:r>
              <a:rPr lang="en-US" sz="2000" dirty="0" err="1" smtClean="0">
                <a:solidFill>
                  <a:srgbClr val="FFFF00"/>
                </a:solidFill>
              </a:rPr>
              <a:t>Beredar</a:t>
            </a:r>
            <a:endParaRPr kumimoji="0" lang="en-US" sz="20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lang="en-US" sz="2000" dirty="0" smtClean="0">
                <a:solidFill>
                  <a:srgbClr val="00FF00"/>
                </a:solidFill>
              </a:rPr>
              <a:t>D   = </a:t>
            </a:r>
            <a:r>
              <a:rPr lang="en-US" sz="2000" dirty="0" err="1" smtClean="0">
                <a:solidFill>
                  <a:srgbClr val="00FF00"/>
                </a:solidFill>
              </a:rPr>
              <a:t>Deposito</a:t>
            </a:r>
            <a:r>
              <a:rPr lang="en-US" sz="2000" dirty="0" smtClean="0">
                <a:solidFill>
                  <a:srgbClr val="00FF00"/>
                </a:solidFill>
              </a:rPr>
              <a:t> </a:t>
            </a:r>
            <a:r>
              <a:rPr lang="en-US" sz="2000" dirty="0" err="1" smtClean="0">
                <a:solidFill>
                  <a:srgbClr val="00FF00"/>
                </a:solidFill>
              </a:rPr>
              <a:t>Awal</a:t>
            </a:r>
            <a:endParaRPr lang="en-US" sz="2000" dirty="0" smtClean="0">
              <a:solidFill>
                <a:srgbClr val="00FF00"/>
              </a:solidFill>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2000" b="0" i="0" u="none" strike="noStrike" kern="1200" cap="none" spc="0" normalizeH="0" baseline="0" noProof="0" dirty="0" smtClean="0">
                <a:ln>
                  <a:noFill/>
                </a:ln>
                <a:solidFill>
                  <a:srgbClr val="FB5763"/>
                </a:solidFill>
                <a:effectLst/>
                <a:uLnTx/>
                <a:uFillTx/>
                <a:latin typeface="+mn-lt"/>
                <a:ea typeface="+mn-ea"/>
                <a:cs typeface="+mn-cs"/>
              </a:rPr>
              <a:t>RR	=</a:t>
            </a:r>
            <a:r>
              <a:rPr kumimoji="0" lang="en-US" sz="2000" b="0" i="0" u="none" strike="noStrike" kern="1200" cap="none" spc="0" normalizeH="0" noProof="0" dirty="0" smtClean="0">
                <a:ln>
                  <a:noFill/>
                </a:ln>
                <a:solidFill>
                  <a:srgbClr val="FB5763"/>
                </a:solidFill>
                <a:effectLst/>
                <a:uLnTx/>
                <a:uFillTx/>
                <a:latin typeface="+mn-lt"/>
                <a:ea typeface="+mn-ea"/>
                <a:cs typeface="+mn-cs"/>
              </a:rPr>
              <a:t> Reserve Requirement*</a:t>
            </a:r>
            <a:endParaRPr kumimoji="0" lang="en-US" sz="2000" b="0" i="0" u="none" strike="noStrike" kern="1200" cap="none" spc="0" normalizeH="0" baseline="0" noProof="0" dirty="0" smtClean="0">
              <a:ln>
                <a:noFill/>
              </a:ln>
              <a:solidFill>
                <a:srgbClr val="FB5763"/>
              </a:solidFill>
              <a:effectLst/>
              <a:uLnTx/>
              <a:uFillTx/>
              <a:latin typeface="+mn-lt"/>
              <a:ea typeface="+mn-ea"/>
              <a:cs typeface="+mn-cs"/>
            </a:endParaRPr>
          </a:p>
        </p:txBody>
      </p:sp>
      <p:sp>
        <p:nvSpPr>
          <p:cNvPr id="7" name="Rectangle 3"/>
          <p:cNvSpPr txBox="1">
            <a:spLocks noChangeArrowheads="1"/>
          </p:cNvSpPr>
          <p:nvPr/>
        </p:nvSpPr>
        <p:spPr>
          <a:xfrm>
            <a:off x="5410200" y="152400"/>
            <a:ext cx="3429000" cy="1905000"/>
          </a:xfrm>
          <a:prstGeom prst="rect">
            <a:avLst/>
          </a:prstGeom>
          <a:ln w="38100">
            <a:solidFill>
              <a:schemeClr val="accent6"/>
            </a:solidFill>
            <a:prstDash val="sysDash"/>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1" i="0" u="none" strike="noStrike" kern="1200" cap="none" spc="0" normalizeH="0" baseline="0" noProof="0" dirty="0" err="1" smtClean="0">
                <a:ln>
                  <a:noFill/>
                </a:ln>
                <a:solidFill>
                  <a:srgbClr val="CCFF33"/>
                </a:solidFill>
                <a:effectLst/>
                <a:uLnTx/>
                <a:uFillTx/>
                <a:latin typeface="+mn-lt"/>
                <a:ea typeface="+mn-ea"/>
                <a:cs typeface="+mn-cs"/>
              </a:rPr>
              <a:t>Hukum</a:t>
            </a:r>
            <a:r>
              <a:rPr kumimoji="0" lang="en-US" sz="2200" b="1" i="0" u="none" strike="noStrike" kern="1200" cap="none" spc="0" normalizeH="0" baseline="0" noProof="0" dirty="0" smtClean="0">
                <a:ln>
                  <a:noFill/>
                </a:ln>
                <a:solidFill>
                  <a:srgbClr val="CCFF33"/>
                </a:solidFill>
                <a:effectLst/>
                <a:uLnTx/>
                <a:uFillTx/>
                <a:latin typeface="+mn-lt"/>
                <a:ea typeface="+mn-ea"/>
                <a:cs typeface="+mn-cs"/>
              </a:rPr>
              <a:t> Gresham : </a:t>
            </a:r>
          </a:p>
          <a:p>
            <a:pPr marL="111125" marR="0" lvl="0" indent="-111125" algn="l" defTabSz="914400" rtl="0" eaLnBrk="1" fontAlgn="auto" latinLnBrk="0" hangingPunct="1">
              <a:lnSpc>
                <a:spcPct val="100000"/>
              </a:lnSpc>
              <a:spcBef>
                <a:spcPct val="20000"/>
              </a:spcBef>
              <a:spcAft>
                <a:spcPts val="0"/>
              </a:spcAft>
              <a:buClrTx/>
              <a:buSzTx/>
              <a:tabLst>
                <a:tab pos="111125" algn="l"/>
              </a:tabLst>
              <a:defRPr/>
            </a:pPr>
            <a:r>
              <a:rPr lang="en-US" sz="2200" b="1" dirty="0" smtClean="0">
                <a:solidFill>
                  <a:srgbClr val="00FFFF"/>
                </a:solidFill>
              </a:rPr>
              <a:t>“Bad Money always drives out good money”</a:t>
            </a:r>
          </a:p>
          <a:p>
            <a:pPr marL="111125" marR="0" lvl="0" indent="-111125" algn="l" defTabSz="914400" rtl="0" eaLnBrk="1" fontAlgn="auto" latinLnBrk="0" hangingPunct="1">
              <a:lnSpc>
                <a:spcPct val="100000"/>
              </a:lnSpc>
              <a:spcBef>
                <a:spcPct val="20000"/>
              </a:spcBef>
              <a:spcAft>
                <a:spcPts val="0"/>
              </a:spcAft>
              <a:buClrTx/>
              <a:buSzTx/>
              <a:tabLst>
                <a:tab pos="111125" algn="l"/>
              </a:tabLst>
              <a:defRPr/>
            </a:pPr>
            <a:r>
              <a:rPr lang="en-US" sz="2200" dirty="0" smtClean="0">
                <a:solidFill>
                  <a:srgbClr val="FFFF00"/>
                </a:solidFill>
              </a:rPr>
              <a:t>“</a:t>
            </a:r>
            <a:r>
              <a:rPr lang="en-US" sz="2200" dirty="0" err="1" smtClean="0">
                <a:solidFill>
                  <a:srgbClr val="FFFF00"/>
                </a:solidFill>
              </a:rPr>
              <a:t>Uang</a:t>
            </a:r>
            <a:r>
              <a:rPr lang="en-US" sz="2200" dirty="0" smtClean="0">
                <a:solidFill>
                  <a:srgbClr val="FFFF00"/>
                </a:solidFill>
              </a:rPr>
              <a:t> </a:t>
            </a:r>
            <a:r>
              <a:rPr lang="en-US" sz="2200" dirty="0" err="1" smtClean="0">
                <a:solidFill>
                  <a:srgbClr val="FFFF00"/>
                </a:solidFill>
              </a:rPr>
              <a:t>yg</a:t>
            </a:r>
            <a:r>
              <a:rPr lang="en-US" sz="2200" dirty="0" smtClean="0">
                <a:solidFill>
                  <a:srgbClr val="FFFF00"/>
                </a:solidFill>
              </a:rPr>
              <a:t> </a:t>
            </a:r>
            <a:r>
              <a:rPr lang="en-US" sz="2200" dirty="0" err="1" smtClean="0">
                <a:solidFill>
                  <a:srgbClr val="FFFF00"/>
                </a:solidFill>
              </a:rPr>
              <a:t>jelek</a:t>
            </a:r>
            <a:r>
              <a:rPr lang="en-US" sz="2200" dirty="0" smtClean="0">
                <a:solidFill>
                  <a:srgbClr val="FFFF00"/>
                </a:solidFill>
              </a:rPr>
              <a:t> </a:t>
            </a:r>
            <a:r>
              <a:rPr lang="en-US" sz="2200" dirty="0" err="1" smtClean="0">
                <a:solidFill>
                  <a:srgbClr val="FFFF00"/>
                </a:solidFill>
              </a:rPr>
              <a:t>disingkirkan</a:t>
            </a:r>
            <a:r>
              <a:rPr lang="en-US" sz="2200" dirty="0" smtClean="0">
                <a:solidFill>
                  <a:srgbClr val="FFFF00"/>
                </a:solidFill>
              </a:rPr>
              <a:t> </a:t>
            </a:r>
            <a:r>
              <a:rPr lang="en-US" sz="2200" dirty="0" err="1" smtClean="0">
                <a:solidFill>
                  <a:srgbClr val="FFFF00"/>
                </a:solidFill>
              </a:rPr>
              <a:t>oleh</a:t>
            </a:r>
            <a:r>
              <a:rPr lang="en-US" sz="2200" dirty="0" smtClean="0">
                <a:solidFill>
                  <a:srgbClr val="FFFF00"/>
                </a:solidFill>
              </a:rPr>
              <a:t> </a:t>
            </a:r>
            <a:r>
              <a:rPr lang="en-US" sz="2200" dirty="0" err="1" smtClean="0">
                <a:solidFill>
                  <a:srgbClr val="FFFF00"/>
                </a:solidFill>
              </a:rPr>
              <a:t>uang</a:t>
            </a:r>
            <a:r>
              <a:rPr lang="en-US" sz="2200" dirty="0" smtClean="0">
                <a:solidFill>
                  <a:srgbClr val="FFFF00"/>
                </a:solidFill>
              </a:rPr>
              <a:t> yang </a:t>
            </a:r>
            <a:r>
              <a:rPr lang="en-US" sz="2200" dirty="0" err="1" smtClean="0">
                <a:solidFill>
                  <a:srgbClr val="FFFF00"/>
                </a:solidFill>
              </a:rPr>
              <a:t>bagus</a:t>
            </a:r>
            <a:r>
              <a:rPr lang="en-US" sz="2200" dirty="0" smtClean="0">
                <a:solidFill>
                  <a:srgbClr val="FFFF00"/>
                </a:solidFill>
              </a:rPr>
              <a:t>”</a:t>
            </a:r>
            <a:endParaRPr kumimoji="0" lang="en-US" sz="2200" b="0" i="0" u="none" strike="noStrike" kern="1200" cap="none" spc="0" normalizeH="0" baseline="0" noProof="0" dirty="0" smtClean="0">
              <a:ln>
                <a:noFill/>
              </a:ln>
              <a:solidFill>
                <a:srgbClr val="FFFF00"/>
              </a:solidFill>
              <a:effectLst/>
              <a:uLnTx/>
              <a:uFillTx/>
              <a:latin typeface="+mn-lt"/>
              <a:ea typeface="+mn-ea"/>
              <a:cs typeface="+mn-cs"/>
            </a:endParaRPr>
          </a:p>
        </p:txBody>
      </p:sp>
      <p:sp>
        <p:nvSpPr>
          <p:cNvPr id="8" name="Rectangle 3"/>
          <p:cNvSpPr txBox="1">
            <a:spLocks noChangeArrowheads="1"/>
          </p:cNvSpPr>
          <p:nvPr/>
        </p:nvSpPr>
        <p:spPr>
          <a:xfrm>
            <a:off x="4800600" y="2209800"/>
            <a:ext cx="4267200" cy="1600200"/>
          </a:xfrm>
          <a:prstGeom prst="rect">
            <a:avLst/>
          </a:prstGeom>
          <a:ln w="38100">
            <a:solidFill>
              <a:srgbClr val="FF00FF"/>
            </a:solidFill>
            <a:prstDash val="sysDash"/>
          </a:ln>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Jumlah</a:t>
            </a:r>
            <a:r>
              <a:rPr kumimoji="0" lang="en-US" sz="22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Beredar</a:t>
            </a:r>
            <a:endParaRPr kumimoji="0" lang="en-US" sz="2200" b="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0" i="0" u="none" strike="noStrike" kern="1200" cap="none" spc="0" normalizeH="0" baseline="0" noProof="0" dirty="0" smtClean="0">
                <a:ln>
                  <a:noFill/>
                </a:ln>
                <a:solidFill>
                  <a:srgbClr val="00FF00"/>
                </a:solidFill>
                <a:effectLst/>
                <a:uLnTx/>
                <a:uFillTx/>
                <a:latin typeface="+mn-lt"/>
                <a:ea typeface="+mn-ea"/>
                <a:cs typeface="+mn-cs"/>
              </a:rPr>
              <a:t>M1=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Kartal</a:t>
            </a:r>
            <a:r>
              <a:rPr kumimoji="0" lang="en-US" sz="2200" b="0" i="0" u="none" strike="noStrike" kern="1200" cap="none" spc="0" normalizeH="0" baseline="0" noProof="0" dirty="0" smtClean="0">
                <a:ln>
                  <a:noFill/>
                </a:ln>
                <a:solidFill>
                  <a:srgbClr val="00FF00"/>
                </a:solidFill>
                <a:effectLst/>
                <a:uLnTx/>
                <a:uFillTx/>
                <a:latin typeface="+mn-lt"/>
                <a:ea typeface="+mn-ea"/>
                <a:cs typeface="+mn-cs"/>
              </a:rPr>
              <a:t> +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Uang</a:t>
            </a:r>
            <a:r>
              <a:rPr kumimoji="0" lang="en-US" sz="22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00"/>
                </a:solidFill>
                <a:effectLst/>
                <a:uLnTx/>
                <a:uFillTx/>
                <a:latin typeface="+mn-lt"/>
                <a:ea typeface="+mn-ea"/>
                <a:cs typeface="+mn-cs"/>
              </a:rPr>
              <a:t>Giral</a:t>
            </a:r>
            <a:endParaRPr kumimoji="0" lang="en-US" sz="2200" b="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en-US" sz="2200" dirty="0" smtClean="0">
                <a:solidFill>
                  <a:srgbClr val="00FF00"/>
                </a:solidFill>
              </a:rPr>
              <a:t>M2 = M1 + </a:t>
            </a:r>
            <a:r>
              <a:rPr lang="en-US" sz="2200" dirty="0" err="1" smtClean="0">
                <a:solidFill>
                  <a:srgbClr val="00FF00"/>
                </a:solidFill>
              </a:rPr>
              <a:t>Uang</a:t>
            </a:r>
            <a:r>
              <a:rPr lang="en-US" sz="2200" dirty="0" smtClean="0">
                <a:solidFill>
                  <a:srgbClr val="00FF00"/>
                </a:solidFill>
              </a:rPr>
              <a:t> </a:t>
            </a:r>
            <a:r>
              <a:rPr lang="en-US" sz="2200" dirty="0" err="1" smtClean="0">
                <a:solidFill>
                  <a:srgbClr val="00FF00"/>
                </a:solidFill>
              </a:rPr>
              <a:t>Kuasi</a:t>
            </a:r>
            <a:r>
              <a:rPr lang="en-US" sz="2200" dirty="0" smtClean="0">
                <a:solidFill>
                  <a:srgbClr val="00FF00"/>
                </a:solidFill>
              </a:rPr>
              <a:t> / Near Money*</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200" b="0" i="0" u="none" strike="noStrike" kern="1200" cap="none" spc="0" normalizeH="0" baseline="0" noProof="0" dirty="0" smtClean="0">
                <a:ln>
                  <a:noFill/>
                </a:ln>
                <a:solidFill>
                  <a:srgbClr val="00FF00"/>
                </a:solidFill>
                <a:effectLst/>
                <a:uLnTx/>
                <a:uFillTx/>
                <a:latin typeface="+mn-lt"/>
                <a:ea typeface="+mn-ea"/>
                <a:cs typeface="+mn-cs"/>
              </a:rPr>
              <a:t>M3 = M2 +</a:t>
            </a:r>
            <a:r>
              <a:rPr kumimoji="0" lang="en-US" sz="2200" b="0" i="0" u="none" strike="noStrike" kern="1200" cap="none" spc="0" normalizeH="0" noProof="0" dirty="0" smtClean="0">
                <a:ln>
                  <a:noFill/>
                </a:ln>
                <a:solidFill>
                  <a:srgbClr val="00FF00"/>
                </a:solidFill>
                <a:effectLst/>
                <a:uLnTx/>
                <a:uFillTx/>
                <a:latin typeface="+mn-lt"/>
                <a:ea typeface="+mn-ea"/>
                <a:cs typeface="+mn-cs"/>
              </a:rPr>
              <a:t> </a:t>
            </a:r>
            <a:r>
              <a:rPr kumimoji="0" lang="en-US" sz="2200" b="0" i="0" u="none" strike="noStrike" kern="1200" cap="none" spc="0" normalizeH="0" noProof="0" dirty="0" err="1" smtClean="0">
                <a:ln>
                  <a:noFill/>
                </a:ln>
                <a:solidFill>
                  <a:srgbClr val="00FF00"/>
                </a:solidFill>
                <a:effectLst/>
                <a:uLnTx/>
                <a:uFillTx/>
                <a:latin typeface="+mn-lt"/>
                <a:ea typeface="+mn-ea"/>
                <a:cs typeface="+mn-cs"/>
              </a:rPr>
              <a:t>smua</a:t>
            </a:r>
            <a:r>
              <a:rPr kumimoji="0" lang="en-US" sz="2200" b="0" i="0" u="none" strike="noStrike" kern="1200" cap="none" spc="0" normalizeH="0" noProof="0" dirty="0" smtClean="0">
                <a:ln>
                  <a:noFill/>
                </a:ln>
                <a:solidFill>
                  <a:srgbClr val="00FF00"/>
                </a:solidFill>
                <a:effectLst/>
                <a:uLnTx/>
                <a:uFillTx/>
                <a:latin typeface="+mn-lt"/>
                <a:ea typeface="+mn-ea"/>
                <a:cs typeface="+mn-cs"/>
              </a:rPr>
              <a:t> </a:t>
            </a:r>
            <a:r>
              <a:rPr kumimoji="0" lang="en-US" sz="2200" b="0" i="0" u="none" strike="noStrike" kern="1200" cap="none" spc="0" normalizeH="0" noProof="0" dirty="0" err="1" smtClean="0">
                <a:ln>
                  <a:noFill/>
                </a:ln>
                <a:solidFill>
                  <a:srgbClr val="00FF00"/>
                </a:solidFill>
                <a:effectLst/>
                <a:uLnTx/>
                <a:uFillTx/>
                <a:latin typeface="+mn-lt"/>
                <a:ea typeface="+mn-ea"/>
                <a:cs typeface="+mn-cs"/>
              </a:rPr>
              <a:t>deposito</a:t>
            </a:r>
            <a:r>
              <a:rPr kumimoji="0" lang="en-US" sz="2200" b="0" i="0" u="none" strike="noStrike" kern="1200" cap="none" spc="0" normalizeH="0" noProof="0" dirty="0" smtClean="0">
                <a:ln>
                  <a:noFill/>
                </a:ln>
                <a:solidFill>
                  <a:srgbClr val="00FF00"/>
                </a:solidFill>
                <a:effectLst/>
                <a:uLnTx/>
                <a:uFillTx/>
                <a:latin typeface="+mn-lt"/>
                <a:ea typeface="+mn-ea"/>
                <a:cs typeface="+mn-cs"/>
              </a:rPr>
              <a:t> </a:t>
            </a:r>
            <a:r>
              <a:rPr kumimoji="0" lang="en-US" sz="2200" b="0" i="0" u="none" strike="noStrike" kern="1200" cap="none" spc="0" normalizeH="0" noProof="0" dirty="0" err="1" smtClean="0">
                <a:ln>
                  <a:noFill/>
                </a:ln>
                <a:solidFill>
                  <a:srgbClr val="00FF00"/>
                </a:solidFill>
                <a:effectLst/>
                <a:uLnTx/>
                <a:uFillTx/>
                <a:latin typeface="+mn-lt"/>
                <a:ea typeface="+mn-ea"/>
                <a:cs typeface="+mn-cs"/>
              </a:rPr>
              <a:t>di</a:t>
            </a:r>
            <a:r>
              <a:rPr kumimoji="0" lang="en-US" sz="2200" b="0" i="0" u="none" strike="noStrike" kern="1200" cap="none" spc="0" normalizeH="0" noProof="0" dirty="0" smtClean="0">
                <a:ln>
                  <a:noFill/>
                </a:ln>
                <a:solidFill>
                  <a:srgbClr val="00FF00"/>
                </a:solidFill>
                <a:effectLst/>
                <a:uLnTx/>
                <a:uFillTx/>
                <a:latin typeface="+mn-lt"/>
                <a:ea typeface="+mn-ea"/>
                <a:cs typeface="+mn-cs"/>
              </a:rPr>
              <a:t> non bank</a:t>
            </a:r>
            <a:endParaRPr kumimoji="0" lang="en-US" sz="2200" b="0" i="0" u="none" strike="noStrike" kern="1200" cap="none" spc="0" normalizeH="0" baseline="0" noProof="0" dirty="0" smtClean="0">
              <a:ln>
                <a:noFill/>
              </a:ln>
              <a:solidFill>
                <a:srgbClr val="00FF00"/>
              </a:solidFill>
              <a:effectLst/>
              <a:uLnTx/>
              <a:uFillTx/>
              <a:latin typeface="+mn-lt"/>
              <a:ea typeface="+mn-ea"/>
              <a:cs typeface="+mn-cs"/>
            </a:endParaRPr>
          </a:p>
        </p:txBody>
      </p:sp>
      <p:sp>
        <p:nvSpPr>
          <p:cNvPr id="12" name="Rectangle 3"/>
          <p:cNvSpPr txBox="1">
            <a:spLocks noChangeArrowheads="1"/>
          </p:cNvSpPr>
          <p:nvPr/>
        </p:nvSpPr>
        <p:spPr>
          <a:xfrm>
            <a:off x="1600200" y="2667000"/>
            <a:ext cx="1905000" cy="457200"/>
          </a:xfrm>
          <a:prstGeom prst="rect">
            <a:avLst/>
          </a:prstGeom>
          <a:ln w="38100">
            <a:solidFill>
              <a:srgbClr val="FF00FF"/>
            </a:solidFill>
            <a:prstDash val="sysDash"/>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200" b="0" i="0" u="none" strike="noStrike" kern="1200" cap="none" spc="0" normalizeH="0" baseline="0" noProof="0" dirty="0" smtClean="0">
              <a:ln>
                <a:noFill/>
              </a:ln>
              <a:solidFill>
                <a:srgbClr val="FB5763"/>
              </a:solidFill>
              <a:effectLst/>
              <a:uLnTx/>
              <a:uFillTx/>
              <a:latin typeface="+mn-lt"/>
              <a:ea typeface="+mn-ea"/>
              <a:cs typeface="+mn-cs"/>
            </a:endParaRPr>
          </a:p>
        </p:txBody>
      </p:sp>
      <p:sp>
        <p:nvSpPr>
          <p:cNvPr id="13" name="Rectangle 3"/>
          <p:cNvSpPr txBox="1">
            <a:spLocks noChangeArrowheads="1"/>
          </p:cNvSpPr>
          <p:nvPr/>
        </p:nvSpPr>
        <p:spPr>
          <a:xfrm>
            <a:off x="4800600" y="3962400"/>
            <a:ext cx="4267200" cy="2895600"/>
          </a:xfrm>
          <a:prstGeom prst="rect">
            <a:avLst/>
          </a:prstGeom>
          <a:ln w="38100">
            <a:solidFill>
              <a:srgbClr val="FF0000"/>
            </a:solidFill>
            <a:prstDash val="sysDash"/>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2200" b="1" dirty="0" err="1" smtClean="0">
                <a:solidFill>
                  <a:schemeClr val="accent6"/>
                </a:solidFill>
              </a:rPr>
              <a:t>Faktor</a:t>
            </a:r>
            <a:r>
              <a:rPr lang="en-US" sz="2200" b="1" dirty="0" smtClean="0">
                <a:solidFill>
                  <a:schemeClr val="accent6"/>
                </a:solidFill>
              </a:rPr>
              <a:t> </a:t>
            </a:r>
            <a:r>
              <a:rPr lang="en-US" sz="2200" b="1" dirty="0" err="1" smtClean="0">
                <a:solidFill>
                  <a:schemeClr val="accent6"/>
                </a:solidFill>
              </a:rPr>
              <a:t>Permintaan</a:t>
            </a:r>
            <a:r>
              <a:rPr lang="en-US" sz="2200" b="1" dirty="0" smtClean="0">
                <a:solidFill>
                  <a:schemeClr val="accent6"/>
                </a:solidFill>
              </a:rPr>
              <a:t> </a:t>
            </a:r>
            <a:r>
              <a:rPr lang="en-US" sz="2200" b="1" dirty="0" err="1" smtClean="0">
                <a:solidFill>
                  <a:schemeClr val="accent6"/>
                </a:solidFill>
              </a:rPr>
              <a:t>Uang</a:t>
            </a:r>
            <a:endParaRPr lang="en-US" sz="2200" b="1" dirty="0" smtClean="0">
              <a:solidFill>
                <a:schemeClr val="accent6"/>
              </a:solidFill>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kumimoji="0" lang="en-US" sz="2200" b="0" i="0" u="none" strike="noStrike" kern="1200" cap="none" spc="0" normalizeH="0" noProof="0" dirty="0" smtClean="0">
                <a:ln>
                  <a:noFill/>
                </a:ln>
                <a:solidFill>
                  <a:schemeClr val="accent4">
                    <a:lumMod val="20000"/>
                    <a:lumOff val="80000"/>
                  </a:schemeClr>
                </a:solidFill>
                <a:effectLst/>
                <a:uLnTx/>
                <a:uFillTx/>
                <a:latin typeface="+mn-lt"/>
                <a:ea typeface="+mn-ea"/>
                <a:cs typeface="+mn-cs"/>
              </a:rPr>
              <a:t>Tingkat </a:t>
            </a:r>
            <a:r>
              <a:rPr kumimoji="0" lang="en-US" sz="2200" b="0" i="0" u="none" strike="noStrike" kern="1200" cap="none" spc="0" normalizeH="0" noProof="0" dirty="0" err="1" smtClean="0">
                <a:ln>
                  <a:noFill/>
                </a:ln>
                <a:solidFill>
                  <a:schemeClr val="accent4">
                    <a:lumMod val="20000"/>
                    <a:lumOff val="80000"/>
                  </a:schemeClr>
                </a:solidFill>
                <a:effectLst/>
                <a:uLnTx/>
                <a:uFillTx/>
                <a:latin typeface="+mn-lt"/>
                <a:ea typeface="+mn-ea"/>
                <a:cs typeface="+mn-cs"/>
              </a:rPr>
              <a:t>Pendapatan</a:t>
            </a:r>
            <a:endParaRPr kumimoji="0" lang="en-US" sz="2200" b="0" i="0" u="none" strike="noStrike" kern="1200" cap="none" spc="0" normalizeH="0" noProof="0" dirty="0" smtClean="0">
              <a:ln>
                <a:noFill/>
              </a:ln>
              <a:solidFill>
                <a:schemeClr val="accent4">
                  <a:lumMod val="20000"/>
                  <a:lumOff val="80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lang="en-US" sz="2200" baseline="0" dirty="0" smtClean="0">
                <a:solidFill>
                  <a:srgbClr val="FFC000"/>
                </a:solidFill>
              </a:rPr>
              <a:t>Tingkat </a:t>
            </a:r>
            <a:r>
              <a:rPr lang="en-US" sz="2200" baseline="0" dirty="0" err="1" smtClean="0">
                <a:solidFill>
                  <a:srgbClr val="FFC000"/>
                </a:solidFill>
              </a:rPr>
              <a:t>Bunga</a:t>
            </a:r>
            <a:endParaRPr lang="en-US" sz="2200" baseline="0" dirty="0" smtClean="0">
              <a:solidFill>
                <a:srgbClr val="FFC000"/>
              </a:solidFill>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kumimoji="0" lang="en-US" sz="2200" b="0" i="0" u="none" strike="noStrike" kern="1200" cap="none" spc="0" normalizeH="0" noProof="0" dirty="0" err="1" smtClean="0">
                <a:ln>
                  <a:noFill/>
                </a:ln>
                <a:solidFill>
                  <a:srgbClr val="00CC99"/>
                </a:solidFill>
                <a:effectLst/>
                <a:uLnTx/>
                <a:uFillTx/>
                <a:latin typeface="+mn-lt"/>
                <a:ea typeface="+mn-ea"/>
                <a:cs typeface="+mn-cs"/>
              </a:rPr>
              <a:t>Kekayaan</a:t>
            </a:r>
            <a:r>
              <a:rPr kumimoji="0" lang="en-US" sz="2200" b="0" i="0" u="none" strike="noStrike" kern="1200" cap="none" spc="0" normalizeH="0" noProof="0" dirty="0" smtClean="0">
                <a:ln>
                  <a:noFill/>
                </a:ln>
                <a:solidFill>
                  <a:srgbClr val="00CC99"/>
                </a:solidFill>
                <a:effectLst/>
                <a:uLnTx/>
                <a:uFillTx/>
                <a:latin typeface="+mn-lt"/>
                <a:ea typeface="+mn-ea"/>
                <a:cs typeface="+mn-cs"/>
              </a:rPr>
              <a:t> </a:t>
            </a:r>
            <a:r>
              <a:rPr kumimoji="0" lang="en-US" sz="2200" b="0" i="0" u="none" strike="noStrike" kern="1200" cap="none" spc="0" normalizeH="0" noProof="0" dirty="0" err="1" smtClean="0">
                <a:ln>
                  <a:noFill/>
                </a:ln>
                <a:solidFill>
                  <a:srgbClr val="00CC99"/>
                </a:solidFill>
                <a:effectLst/>
                <a:uLnTx/>
                <a:uFillTx/>
                <a:latin typeface="+mn-lt"/>
                <a:ea typeface="+mn-ea"/>
                <a:cs typeface="+mn-cs"/>
              </a:rPr>
              <a:t>Masyarakat</a:t>
            </a:r>
            <a:endParaRPr kumimoji="0" lang="en-US" sz="2200" b="0" i="0" u="none" strike="noStrike" kern="1200" cap="none" spc="0" normalizeH="0" noProof="0" dirty="0" smtClean="0">
              <a:ln>
                <a:noFill/>
              </a:ln>
              <a:solidFill>
                <a:srgbClr val="00CC99"/>
              </a:solidFill>
              <a:effectLst/>
              <a:uLnTx/>
              <a:uFillTx/>
              <a:latin typeface="+mn-lt"/>
              <a:ea typeface="+mn-ea"/>
              <a:cs typeface="+mn-cs"/>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lang="en-US" sz="2200" baseline="0" dirty="0" err="1" smtClean="0">
                <a:solidFill>
                  <a:srgbClr val="FFFF00"/>
                </a:solidFill>
              </a:rPr>
              <a:t>Kesediaan</a:t>
            </a:r>
            <a:r>
              <a:rPr lang="en-US" sz="2200" baseline="0" dirty="0" smtClean="0">
                <a:solidFill>
                  <a:srgbClr val="FFFF00"/>
                </a:solidFill>
              </a:rPr>
              <a:t> </a:t>
            </a:r>
            <a:r>
              <a:rPr lang="en-US" sz="2200" baseline="0" dirty="0" err="1" smtClean="0">
                <a:solidFill>
                  <a:srgbClr val="FFFF00"/>
                </a:solidFill>
              </a:rPr>
              <a:t>Fasilitas</a:t>
            </a:r>
            <a:r>
              <a:rPr lang="en-US" sz="2200" baseline="0" dirty="0" smtClean="0">
                <a:solidFill>
                  <a:srgbClr val="FFFF00"/>
                </a:solidFill>
              </a:rPr>
              <a:t> </a:t>
            </a:r>
            <a:r>
              <a:rPr lang="en-US" sz="2200" baseline="0" dirty="0" err="1" smtClean="0">
                <a:solidFill>
                  <a:srgbClr val="FFFF00"/>
                </a:solidFill>
              </a:rPr>
              <a:t>Kredit</a:t>
            </a:r>
            <a:endParaRPr lang="en-US" sz="2200" baseline="0" dirty="0" smtClean="0">
              <a:solidFill>
                <a:srgbClr val="FFFF00"/>
              </a:solidFill>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lang="en-US" sz="2200" dirty="0" err="1" smtClean="0">
                <a:solidFill>
                  <a:srgbClr val="00FFFF"/>
                </a:solidFill>
              </a:rPr>
              <a:t>Prakiraan</a:t>
            </a:r>
            <a:r>
              <a:rPr lang="en-US" sz="2200" dirty="0" smtClean="0">
                <a:solidFill>
                  <a:srgbClr val="00FFFF"/>
                </a:solidFill>
              </a:rPr>
              <a:t> </a:t>
            </a:r>
            <a:r>
              <a:rPr lang="en-US" sz="2200" dirty="0" err="1" smtClean="0">
                <a:solidFill>
                  <a:srgbClr val="00FFFF"/>
                </a:solidFill>
              </a:rPr>
              <a:t>harga</a:t>
            </a:r>
            <a:endParaRPr lang="en-US" sz="2200" dirty="0" smtClean="0">
              <a:solidFill>
                <a:srgbClr val="00FFFF"/>
              </a:solidFill>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r>
              <a:rPr lang="en-US" sz="2200" baseline="0" dirty="0" err="1" smtClean="0">
                <a:solidFill>
                  <a:srgbClr val="00FF00"/>
                </a:solidFill>
              </a:rPr>
              <a:t>Sistem</a:t>
            </a:r>
            <a:r>
              <a:rPr lang="en-US" sz="2200" baseline="0" dirty="0" smtClean="0">
                <a:solidFill>
                  <a:srgbClr val="00FF00"/>
                </a:solidFill>
              </a:rPr>
              <a:t> </a:t>
            </a:r>
            <a:r>
              <a:rPr lang="en-US" sz="2200" baseline="0" dirty="0" err="1" smtClean="0">
                <a:solidFill>
                  <a:srgbClr val="00FF00"/>
                </a:solidFill>
              </a:rPr>
              <a:t>pembayaran</a:t>
            </a:r>
            <a:endParaRPr lang="en-US" sz="2200" baseline="0" dirty="0" smtClean="0">
              <a:solidFill>
                <a:srgbClr val="00FF00"/>
              </a:solidFill>
            </a:endParaRPr>
          </a:p>
          <a:p>
            <a:pPr marL="457200" marR="0" lvl="0" indent="-457200" algn="l" defTabSz="914400" rtl="0" eaLnBrk="1" fontAlgn="auto" latinLnBrk="0" hangingPunct="1">
              <a:lnSpc>
                <a:spcPct val="100000"/>
              </a:lnSpc>
              <a:spcBef>
                <a:spcPct val="20000"/>
              </a:spcBef>
              <a:spcAft>
                <a:spcPts val="0"/>
              </a:spcAft>
              <a:buClrTx/>
              <a:buSzTx/>
              <a:buAutoNum type="arabicPeriod"/>
              <a:tabLst/>
              <a:defRPr/>
            </a:pPr>
            <a:endParaRPr kumimoji="0" lang="en-US" sz="2200" b="0" i="0" u="none" strike="noStrike" kern="1200" cap="none" spc="0" normalizeH="0" baseline="0" noProof="0" dirty="0" smtClean="0">
              <a:ln>
                <a:noFill/>
              </a:ln>
              <a:solidFill>
                <a:srgbClr val="00FF00"/>
              </a:solidFill>
              <a:effectLst/>
              <a:uLnTx/>
              <a:uFillTx/>
              <a:latin typeface="+mn-lt"/>
              <a:ea typeface="+mn-ea"/>
              <a:cs typeface="+mn-cs"/>
            </a:endParaRPr>
          </a:p>
        </p:txBody>
      </p:sp>
      <p:sp>
        <p:nvSpPr>
          <p:cNvPr id="14" name="Rectangle 3"/>
          <p:cNvSpPr txBox="1">
            <a:spLocks noChangeArrowheads="1"/>
          </p:cNvSpPr>
          <p:nvPr/>
        </p:nvSpPr>
        <p:spPr>
          <a:xfrm>
            <a:off x="228600" y="4648200"/>
            <a:ext cx="4267200" cy="2209800"/>
          </a:xfrm>
          <a:prstGeom prst="rect">
            <a:avLst/>
          </a:prstGeom>
          <a:ln w="38100">
            <a:solidFill>
              <a:srgbClr val="F6CD36"/>
            </a:solidFill>
            <a:prstDash val="sysDash"/>
          </a:ln>
        </p:spPr>
        <p:txBody>
          <a:bodyPr vert="horz" lIns="91440" tIns="45720" rIns="91440" bIns="45720" rtlCol="0">
            <a:normAutofit/>
          </a:bodyPr>
          <a:lstStyle/>
          <a:p>
            <a:pPr marL="457200" marR="0" lvl="0" indent="-457200" algn="l" defTabSz="914400" rtl="0" eaLnBrk="1" fontAlgn="auto" latinLnBrk="0" hangingPunct="1">
              <a:lnSpc>
                <a:spcPct val="100000"/>
              </a:lnSpc>
              <a:spcBef>
                <a:spcPct val="20000"/>
              </a:spcBef>
              <a:spcAft>
                <a:spcPts val="0"/>
              </a:spcAft>
              <a:buClrTx/>
              <a:buSzTx/>
              <a:tabLst/>
              <a:defRPr/>
            </a:pPr>
            <a:r>
              <a:rPr kumimoji="0" lang="en-US" sz="2200" b="1" i="0" u="none" strike="noStrike" kern="1200" cap="none" spc="0" normalizeH="0" baseline="0" noProof="0" dirty="0" err="1" smtClean="0">
                <a:ln>
                  <a:noFill/>
                </a:ln>
                <a:solidFill>
                  <a:schemeClr val="accent6"/>
                </a:solidFill>
                <a:effectLst/>
                <a:uLnTx/>
                <a:uFillTx/>
                <a:latin typeface="+mn-lt"/>
                <a:ea typeface="+mn-ea"/>
                <a:cs typeface="+mn-cs"/>
              </a:rPr>
              <a:t>Faktor</a:t>
            </a:r>
            <a:r>
              <a:rPr kumimoji="0" lang="en-US" sz="2200" b="1"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200" b="1" i="0" u="none" strike="noStrike" kern="1200" cap="none" spc="0" normalizeH="0" baseline="0" noProof="0" dirty="0" err="1" smtClean="0">
                <a:ln>
                  <a:noFill/>
                </a:ln>
                <a:solidFill>
                  <a:schemeClr val="accent6"/>
                </a:solidFill>
                <a:effectLst/>
                <a:uLnTx/>
                <a:uFillTx/>
                <a:latin typeface="+mn-lt"/>
                <a:ea typeface="+mn-ea"/>
                <a:cs typeface="+mn-cs"/>
              </a:rPr>
              <a:t>Penawaran</a:t>
            </a:r>
            <a:r>
              <a:rPr kumimoji="0" lang="en-US" sz="2200" b="1" i="0" u="none" strike="noStrike" kern="1200" cap="none" spc="0" normalizeH="0" noProof="0" dirty="0" smtClean="0">
                <a:ln>
                  <a:noFill/>
                </a:ln>
                <a:solidFill>
                  <a:schemeClr val="accent6"/>
                </a:solidFill>
                <a:effectLst/>
                <a:uLnTx/>
                <a:uFillTx/>
                <a:latin typeface="+mn-lt"/>
                <a:ea typeface="+mn-ea"/>
                <a:cs typeface="+mn-cs"/>
              </a:rPr>
              <a:t> </a:t>
            </a:r>
            <a:r>
              <a:rPr kumimoji="0" lang="en-US" sz="2200" b="1" i="0" u="none" strike="noStrike" kern="1200" cap="none" spc="0" normalizeH="0" noProof="0" dirty="0" err="1" smtClean="0">
                <a:ln>
                  <a:noFill/>
                </a:ln>
                <a:solidFill>
                  <a:schemeClr val="accent6"/>
                </a:solidFill>
                <a:effectLst/>
                <a:uLnTx/>
                <a:uFillTx/>
                <a:latin typeface="+mn-lt"/>
                <a:ea typeface="+mn-ea"/>
                <a:cs typeface="+mn-cs"/>
              </a:rPr>
              <a:t>Uang</a:t>
            </a:r>
            <a:endParaRPr kumimoji="0" lang="en-US" sz="2200" b="1" i="0" u="none" strike="noStrike" kern="1200" cap="none" spc="0" normalizeH="0" noProof="0" dirty="0" smtClean="0">
              <a:ln>
                <a:noFill/>
              </a:ln>
              <a:solidFill>
                <a:schemeClr val="accent6"/>
              </a:solidFill>
              <a:effectLst/>
              <a:uLnTx/>
              <a:uFillTx/>
              <a:latin typeface="+mn-lt"/>
              <a:ea typeface="+mn-ea"/>
              <a:cs typeface="+mn-cs"/>
            </a:endParaRPr>
          </a:p>
          <a:p>
            <a:pPr marL="457200" marR="0" lvl="0" indent="-457200" algn="l" defTabSz="914400" rtl="0" eaLnBrk="1" fontAlgn="auto" latinLnBrk="0" hangingPunct="1">
              <a:lnSpc>
                <a:spcPct val="100000"/>
              </a:lnSpc>
              <a:spcBef>
                <a:spcPct val="20000"/>
              </a:spcBef>
              <a:spcAft>
                <a:spcPts val="0"/>
              </a:spcAft>
              <a:buClrTx/>
              <a:buSzTx/>
              <a:tabLst/>
              <a:defRPr/>
            </a:pPr>
            <a:r>
              <a:rPr lang="en-US" sz="2200" baseline="0" dirty="0" err="1" smtClean="0">
                <a:solidFill>
                  <a:srgbClr val="FFFF00"/>
                </a:solidFill>
              </a:rPr>
              <a:t>Keadaan</a:t>
            </a:r>
            <a:r>
              <a:rPr lang="en-US" sz="2200" dirty="0" smtClean="0">
                <a:solidFill>
                  <a:srgbClr val="FFFF00"/>
                </a:solidFill>
              </a:rPr>
              <a:t> </a:t>
            </a:r>
            <a:r>
              <a:rPr lang="en-US" sz="2200" dirty="0" err="1" smtClean="0">
                <a:solidFill>
                  <a:srgbClr val="FFFF00"/>
                </a:solidFill>
              </a:rPr>
              <a:t>Neraca</a:t>
            </a:r>
            <a:r>
              <a:rPr lang="en-US" sz="2200" dirty="0" smtClean="0">
                <a:solidFill>
                  <a:srgbClr val="FFFF00"/>
                </a:solidFill>
              </a:rPr>
              <a:t> </a:t>
            </a:r>
            <a:r>
              <a:rPr lang="en-US" sz="2200" dirty="0" err="1" smtClean="0">
                <a:solidFill>
                  <a:srgbClr val="FFFF00"/>
                </a:solidFill>
              </a:rPr>
              <a:t>pembayaran</a:t>
            </a:r>
            <a:endParaRPr lang="en-US" sz="2200" dirty="0" smtClean="0">
              <a:solidFill>
                <a:srgbClr val="FFFF00"/>
              </a:solidFill>
            </a:endParaRPr>
          </a:p>
          <a:p>
            <a:pPr marL="457200" marR="0" lvl="0" indent="-457200" algn="l" defTabSz="914400" rtl="0" eaLnBrk="1" fontAlgn="auto" latinLnBrk="0" hangingPunct="1">
              <a:lnSpc>
                <a:spcPct val="100000"/>
              </a:lnSpc>
              <a:spcBef>
                <a:spcPct val="20000"/>
              </a:spcBef>
              <a:spcAft>
                <a:spcPts val="0"/>
              </a:spcAft>
              <a:buClrTx/>
              <a:buSzTx/>
              <a:tabLst/>
              <a:defRPr/>
            </a:pP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Keadaan</a:t>
            </a:r>
            <a:r>
              <a:rPr kumimoji="0" lang="en-US" sz="2200" b="0" i="0" u="none" strike="noStrike" kern="1200" cap="none" spc="0" normalizeH="0" noProof="0" dirty="0" smtClean="0">
                <a:ln>
                  <a:noFill/>
                </a:ln>
                <a:solidFill>
                  <a:srgbClr val="FF00FF"/>
                </a:solidFill>
                <a:effectLst/>
                <a:uLnTx/>
                <a:uFillTx/>
                <a:latin typeface="+mn-lt"/>
                <a:ea typeface="+mn-ea"/>
                <a:cs typeface="+mn-cs"/>
              </a:rPr>
              <a:t> APBN</a:t>
            </a:r>
            <a:endParaRPr kumimoji="0" lang="en-US" sz="2200" b="0" i="0" u="none" strike="noStrike" kern="1200" cap="none" spc="0" normalizeH="0" noProof="0" dirty="0" smtClean="0">
              <a:ln>
                <a:noFill/>
              </a:ln>
              <a:solidFill>
                <a:srgbClr val="F6CD36"/>
              </a:solidFill>
              <a:effectLst/>
              <a:uLnTx/>
              <a:uFillTx/>
              <a:latin typeface="+mn-lt"/>
              <a:ea typeface="+mn-ea"/>
              <a:cs typeface="+mn-cs"/>
            </a:endParaRPr>
          </a:p>
          <a:p>
            <a:pPr marL="457200" marR="0" lvl="0" indent="-457200" algn="l" defTabSz="914400" rtl="0" eaLnBrk="1" fontAlgn="auto" latinLnBrk="0" hangingPunct="1">
              <a:lnSpc>
                <a:spcPct val="100000"/>
              </a:lnSpc>
              <a:spcBef>
                <a:spcPct val="20000"/>
              </a:spcBef>
              <a:spcAft>
                <a:spcPts val="0"/>
              </a:spcAft>
              <a:buClrTx/>
              <a:buSzTx/>
              <a:tabLst/>
              <a:defRPr/>
            </a:pPr>
            <a:r>
              <a:rPr lang="en-US" sz="2200" baseline="0" dirty="0" err="1" smtClean="0">
                <a:solidFill>
                  <a:srgbClr val="F6CD36"/>
                </a:solidFill>
              </a:rPr>
              <a:t>Perubahan</a:t>
            </a:r>
            <a:r>
              <a:rPr lang="en-US" sz="2200" dirty="0" smtClean="0">
                <a:solidFill>
                  <a:srgbClr val="F6CD36"/>
                </a:solidFill>
              </a:rPr>
              <a:t> </a:t>
            </a:r>
            <a:r>
              <a:rPr lang="en-US" sz="2200" dirty="0" err="1" smtClean="0">
                <a:solidFill>
                  <a:srgbClr val="F6CD36"/>
                </a:solidFill>
              </a:rPr>
              <a:t>Kredit</a:t>
            </a:r>
            <a:r>
              <a:rPr lang="en-US" sz="2200" dirty="0" smtClean="0">
                <a:solidFill>
                  <a:srgbClr val="F6CD36"/>
                </a:solidFill>
              </a:rPr>
              <a:t> </a:t>
            </a:r>
            <a:r>
              <a:rPr lang="en-US" sz="2200" dirty="0" err="1" smtClean="0">
                <a:solidFill>
                  <a:srgbClr val="F6CD36"/>
                </a:solidFill>
              </a:rPr>
              <a:t>langsung</a:t>
            </a:r>
            <a:r>
              <a:rPr lang="en-US" sz="2200" dirty="0" smtClean="0">
                <a:solidFill>
                  <a:srgbClr val="F6CD36"/>
                </a:solidFill>
              </a:rPr>
              <a:t> BI*</a:t>
            </a:r>
          </a:p>
          <a:p>
            <a:pPr marL="457200" marR="0" lvl="0" indent="-457200" algn="l" defTabSz="914400" rtl="0" eaLnBrk="1" fontAlgn="auto" latinLnBrk="0" hangingPunct="1">
              <a:lnSpc>
                <a:spcPct val="100000"/>
              </a:lnSpc>
              <a:spcBef>
                <a:spcPct val="20000"/>
              </a:spcBef>
              <a:spcAft>
                <a:spcPts val="0"/>
              </a:spcAft>
              <a:buClrTx/>
              <a:buSzTx/>
              <a:tabLst/>
              <a:defRPr/>
            </a:pP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Perubahan</a:t>
            </a:r>
            <a:r>
              <a:rPr kumimoji="0" lang="en-US" sz="2200" b="0" i="0" u="none" strike="noStrike" kern="1200" cap="none" spc="0" normalizeH="0" noProof="0" dirty="0" smtClean="0">
                <a:ln>
                  <a:noFill/>
                </a:ln>
                <a:solidFill>
                  <a:srgbClr val="CCFF33"/>
                </a:solidFill>
                <a:effectLst/>
                <a:uLnTx/>
                <a:uFillTx/>
                <a:latin typeface="+mn-lt"/>
                <a:ea typeface="+mn-ea"/>
                <a:cs typeface="+mn-cs"/>
              </a:rPr>
              <a:t> </a:t>
            </a:r>
            <a:r>
              <a:rPr kumimoji="0" lang="en-US" sz="2200" b="0" i="0" u="none" strike="noStrike" kern="1200" cap="none" spc="0" normalizeH="0" noProof="0" dirty="0" err="1" smtClean="0">
                <a:ln>
                  <a:noFill/>
                </a:ln>
                <a:solidFill>
                  <a:srgbClr val="CCFF33"/>
                </a:solidFill>
                <a:effectLst/>
                <a:uLnTx/>
                <a:uFillTx/>
                <a:latin typeface="+mn-lt"/>
                <a:ea typeface="+mn-ea"/>
                <a:cs typeface="+mn-cs"/>
              </a:rPr>
              <a:t>Kredit</a:t>
            </a:r>
            <a:r>
              <a:rPr kumimoji="0" lang="en-US" sz="2200" b="0" i="0" u="none" strike="noStrike" kern="1200" cap="none" spc="0" normalizeH="0" noProof="0" dirty="0" smtClean="0">
                <a:ln>
                  <a:noFill/>
                </a:ln>
                <a:solidFill>
                  <a:srgbClr val="CCFF33"/>
                </a:solidFill>
                <a:effectLst/>
                <a:uLnTx/>
                <a:uFillTx/>
                <a:latin typeface="+mn-lt"/>
                <a:ea typeface="+mn-ea"/>
                <a:cs typeface="+mn-cs"/>
              </a:rPr>
              <a:t> </a:t>
            </a:r>
            <a:r>
              <a:rPr kumimoji="0" lang="en-US" sz="2200" b="0" i="0" u="none" strike="noStrike" kern="1200" cap="none" spc="0" normalizeH="0" noProof="0" dirty="0" err="1" smtClean="0">
                <a:ln>
                  <a:noFill/>
                </a:ln>
                <a:solidFill>
                  <a:srgbClr val="CCFF33"/>
                </a:solidFill>
                <a:effectLst/>
                <a:uLnTx/>
                <a:uFillTx/>
                <a:latin typeface="+mn-lt"/>
                <a:ea typeface="+mn-ea"/>
                <a:cs typeface="+mn-cs"/>
              </a:rPr>
              <a:t>Likuiditas</a:t>
            </a:r>
            <a:r>
              <a:rPr kumimoji="0" lang="en-US" sz="2200" b="0" i="0" u="none" strike="noStrike" kern="1200" cap="none" spc="0" normalizeH="0" noProof="0" dirty="0" smtClean="0">
                <a:ln>
                  <a:noFill/>
                </a:ln>
                <a:solidFill>
                  <a:srgbClr val="CCFF33"/>
                </a:solidFill>
                <a:effectLst/>
                <a:uLnTx/>
                <a:uFillTx/>
                <a:latin typeface="+mn-lt"/>
                <a:ea typeface="+mn-ea"/>
                <a:cs typeface="+mn-cs"/>
              </a:rPr>
              <a:t>* BI</a:t>
            </a:r>
            <a:endParaRPr kumimoji="0" lang="en-US" sz="2200" b="0" i="0" u="none" strike="noStrike" kern="1200" cap="none" spc="0" normalizeH="0" baseline="0" noProof="0" dirty="0" smtClean="0">
              <a:ln>
                <a:noFill/>
              </a:ln>
              <a:solidFill>
                <a:srgbClr val="CCFF33"/>
              </a:solidFill>
              <a:effectLst/>
              <a:uLnTx/>
              <a:uFillTx/>
              <a:latin typeface="+mn-lt"/>
              <a:ea typeface="+mn-ea"/>
              <a:cs typeface="+mn-cs"/>
            </a:endParaRP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p:cTn id="7" dur="500" fill="hold"/>
                                        <p:tgtEl>
                                          <p:spTgt spid="5">
                                            <p:bg/>
                                          </p:spTgt>
                                        </p:tgtEl>
                                        <p:attrNameLst>
                                          <p:attrName>ppt_w</p:attrName>
                                        </p:attrNameLst>
                                      </p:cBhvr>
                                      <p:tavLst>
                                        <p:tav tm="0">
                                          <p:val>
                                            <p:fltVal val="0"/>
                                          </p:val>
                                        </p:tav>
                                        <p:tav tm="100000">
                                          <p:val>
                                            <p:strVal val="#ppt_w"/>
                                          </p:val>
                                        </p:tav>
                                      </p:tavLst>
                                    </p:anim>
                                    <p:anim calcmode="lin" valueType="num">
                                      <p:cBhvr>
                                        <p:cTn id="8" dur="500" fill="hold"/>
                                        <p:tgtEl>
                                          <p:spTgt spid="5">
                                            <p:bg/>
                                          </p:spTgt>
                                        </p:tgtEl>
                                        <p:attrNameLst>
                                          <p:attrName>ppt_h</p:attrName>
                                        </p:attrNameLst>
                                      </p:cBhvr>
                                      <p:tavLst>
                                        <p:tav tm="0">
                                          <p:val>
                                            <p:fltVal val="0"/>
                                          </p:val>
                                        </p:tav>
                                        <p:tav tm="100000">
                                          <p:val>
                                            <p:strVal val="#ppt_h"/>
                                          </p:val>
                                        </p:tav>
                                      </p:tavLst>
                                    </p:anim>
                                    <p:animEffect transition="in" filter="fade">
                                      <p:cBhvr>
                                        <p:cTn id="9" dur="500"/>
                                        <p:tgtEl>
                                          <p:spTgt spid="5">
                                            <p:bg/>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5">
                                            <p:txEl>
                                              <p:pRg st="0" end="0"/>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p:cTn id="17"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5">
                                            <p:txEl>
                                              <p:pRg st="1" end="1"/>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p:cTn id="2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5">
                                            <p:txEl>
                                              <p:pRg st="2" end="2"/>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p:cTn id="27"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childTnLst>
                          </p:cTn>
                        </p:par>
                        <p:par>
                          <p:cTn id="63" fill="hold">
                            <p:stCondLst>
                              <p:cond delay="500"/>
                            </p:stCondLst>
                            <p:childTnLst>
                              <p:par>
                                <p:cTn id="64" presetID="53"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animBg="1"/>
      <p:bldP spid="7" grpId="0" animBg="1"/>
      <p:bldP spid="8" grpId="0" animBg="1"/>
      <p:bldP spid="12" grpId="0" animBg="1"/>
      <p:bldP spid="13" grpId="0" animBg="1"/>
      <p:bldP spid="14"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228600"/>
            <a:ext cx="8610600" cy="1828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smtClean="0">
                <a:solidFill>
                  <a:srgbClr val="FF0000"/>
                </a:solidFill>
              </a:rPr>
              <a:t>Macam</a:t>
            </a:r>
            <a:r>
              <a:rPr lang="en-US" sz="2400" b="1" dirty="0" smtClean="0">
                <a:solidFill>
                  <a:srgbClr val="FF0000"/>
                </a:solidFill>
              </a:rPr>
              <a:t> </a:t>
            </a:r>
            <a:r>
              <a:rPr lang="en-US" sz="2400" b="1" dirty="0" err="1" smtClean="0">
                <a:solidFill>
                  <a:srgbClr val="FF0000"/>
                </a:solidFill>
              </a:rPr>
              <a:t>Nilai</a:t>
            </a:r>
            <a:r>
              <a:rPr lang="en-US" sz="2400" b="1" dirty="0" smtClean="0">
                <a:solidFill>
                  <a:srgbClr val="FF0000"/>
                </a:solidFill>
              </a:rPr>
              <a:t> </a:t>
            </a:r>
            <a:r>
              <a:rPr lang="en-US" sz="2400" b="1" dirty="0" err="1" smtClean="0">
                <a:solidFill>
                  <a:srgbClr val="FF0000"/>
                </a:solidFill>
              </a:rPr>
              <a:t>Uang</a:t>
            </a:r>
            <a:endParaRPr lang="en-US" sz="2400" b="1" dirty="0" smtClean="0">
              <a:solidFill>
                <a:srgbClr val="FF0000"/>
              </a:solidFill>
            </a:endParaRPr>
          </a:p>
          <a:p>
            <a:pPr marL="173038" lvl="1" indent="-111125">
              <a:buClr>
                <a:schemeClr val="tx1"/>
              </a:buClr>
              <a:buSzPct val="85000"/>
              <a:buFont typeface="Wingdings" pitchFamily="2" charset="2"/>
              <a:buChar char="ü"/>
            </a:pPr>
            <a:r>
              <a:rPr lang="en-US" sz="2400" dirty="0" smtClean="0">
                <a:solidFill>
                  <a:srgbClr val="FFFF00"/>
                </a:solidFill>
              </a:rPr>
              <a:t>Nominal = </a:t>
            </a:r>
            <a:r>
              <a:rPr lang="en-US" sz="2400" dirty="0" err="1" smtClean="0">
                <a:solidFill>
                  <a:srgbClr val="FFFF00"/>
                </a:solidFill>
              </a:rPr>
              <a:t>Nilai</a:t>
            </a:r>
            <a:r>
              <a:rPr lang="en-US" sz="2400" dirty="0" smtClean="0">
                <a:solidFill>
                  <a:srgbClr val="FFFF00"/>
                </a:solidFill>
              </a:rPr>
              <a:t> yang </a:t>
            </a:r>
            <a:r>
              <a:rPr lang="en-US" sz="2400" dirty="0" err="1" smtClean="0">
                <a:solidFill>
                  <a:srgbClr val="FFFF00"/>
                </a:solidFill>
              </a:rPr>
              <a:t>tertulis</a:t>
            </a:r>
            <a:r>
              <a:rPr lang="en-US" sz="2400" dirty="0" smtClean="0">
                <a:solidFill>
                  <a:srgbClr val="FFFF00"/>
                </a:solidFill>
              </a:rPr>
              <a:t> </a:t>
            </a:r>
            <a:r>
              <a:rPr lang="en-US" sz="2400" dirty="0" err="1" smtClean="0">
                <a:solidFill>
                  <a:srgbClr val="FFFF00"/>
                </a:solidFill>
              </a:rPr>
              <a:t>pada</a:t>
            </a:r>
            <a:r>
              <a:rPr lang="en-US" sz="2400" dirty="0" smtClean="0">
                <a:solidFill>
                  <a:srgbClr val="FFFF00"/>
                </a:solidFill>
              </a:rPr>
              <a:t> </a:t>
            </a:r>
            <a:r>
              <a:rPr lang="en-US" sz="2400" dirty="0" err="1" smtClean="0">
                <a:solidFill>
                  <a:srgbClr val="FFFF00"/>
                </a:solidFill>
              </a:rPr>
              <a:t>uang</a:t>
            </a:r>
            <a:endParaRPr lang="en-US" sz="2400" dirty="0" smtClean="0">
              <a:solidFill>
                <a:srgbClr val="FFFF00"/>
              </a:solidFill>
            </a:endParaRPr>
          </a:p>
          <a:p>
            <a:pPr marL="173038" lvl="1" indent="-111125">
              <a:buClr>
                <a:schemeClr val="tx1"/>
              </a:buClr>
              <a:buSzPct val="85000"/>
              <a:buFont typeface="Wingdings" pitchFamily="2" charset="2"/>
              <a:buChar char="ü"/>
            </a:pPr>
            <a:r>
              <a:rPr lang="en-US" sz="2400" dirty="0" err="1" smtClean="0">
                <a:solidFill>
                  <a:srgbClr val="00FFFF"/>
                </a:solidFill>
              </a:rPr>
              <a:t>Intrisik</a:t>
            </a:r>
            <a:r>
              <a:rPr lang="en-US" sz="2400" dirty="0" smtClean="0">
                <a:solidFill>
                  <a:srgbClr val="00FFFF"/>
                </a:solidFill>
              </a:rPr>
              <a:t> = </a:t>
            </a:r>
            <a:r>
              <a:rPr lang="en-US" sz="2400" dirty="0" err="1" smtClean="0">
                <a:solidFill>
                  <a:srgbClr val="00FFFF"/>
                </a:solidFill>
              </a:rPr>
              <a:t>Nilai</a:t>
            </a:r>
            <a:r>
              <a:rPr lang="en-US" sz="2400" dirty="0" smtClean="0">
                <a:solidFill>
                  <a:srgbClr val="00FFFF"/>
                </a:solidFill>
              </a:rPr>
              <a:t> </a:t>
            </a:r>
            <a:r>
              <a:rPr lang="en-US" sz="2400" dirty="0" err="1" smtClean="0">
                <a:solidFill>
                  <a:srgbClr val="00FFFF"/>
                </a:solidFill>
              </a:rPr>
              <a:t>uang</a:t>
            </a:r>
            <a:r>
              <a:rPr lang="en-US" sz="2400" dirty="0" smtClean="0">
                <a:solidFill>
                  <a:srgbClr val="00FFFF"/>
                </a:solidFill>
              </a:rPr>
              <a:t> </a:t>
            </a:r>
            <a:r>
              <a:rPr lang="en-US" sz="2400" dirty="0" err="1" smtClean="0">
                <a:solidFill>
                  <a:srgbClr val="00FFFF"/>
                </a:solidFill>
              </a:rPr>
              <a:t>bedasarkan</a:t>
            </a:r>
            <a:r>
              <a:rPr lang="en-US" sz="2400" dirty="0" smtClean="0">
                <a:solidFill>
                  <a:srgbClr val="00FFFF"/>
                </a:solidFill>
              </a:rPr>
              <a:t> </a:t>
            </a:r>
            <a:r>
              <a:rPr lang="en-US" sz="2400" dirty="0" err="1" smtClean="0">
                <a:solidFill>
                  <a:srgbClr val="00FFFF"/>
                </a:solidFill>
              </a:rPr>
              <a:t>bahan</a:t>
            </a:r>
            <a:r>
              <a:rPr lang="en-US" sz="2400" dirty="0" smtClean="0">
                <a:solidFill>
                  <a:srgbClr val="00FFFF"/>
                </a:solidFill>
              </a:rPr>
              <a:t> </a:t>
            </a:r>
            <a:r>
              <a:rPr lang="en-US" sz="2400" dirty="0" err="1" smtClean="0">
                <a:solidFill>
                  <a:srgbClr val="00FFFF"/>
                </a:solidFill>
              </a:rPr>
              <a:t>pembuatnya</a:t>
            </a:r>
            <a:endParaRPr lang="en-US" sz="2400" dirty="0" smtClean="0">
              <a:solidFill>
                <a:srgbClr val="00FFFF"/>
              </a:solidFill>
            </a:endParaRPr>
          </a:p>
          <a:p>
            <a:pPr marL="173038" lvl="1" indent="-111125">
              <a:buClr>
                <a:schemeClr val="tx1"/>
              </a:buClr>
              <a:buSzPct val="85000"/>
              <a:buFont typeface="Wingdings" pitchFamily="2" charset="2"/>
              <a:buChar char="ü"/>
            </a:pPr>
            <a:r>
              <a:rPr lang="en-US" sz="2400" dirty="0" smtClean="0">
                <a:solidFill>
                  <a:srgbClr val="FF00FF"/>
                </a:solidFill>
              </a:rPr>
              <a:t>Internal = </a:t>
            </a:r>
            <a:r>
              <a:rPr lang="en-US" sz="2400" dirty="0" err="1" smtClean="0">
                <a:solidFill>
                  <a:srgbClr val="FF00FF"/>
                </a:solidFill>
              </a:rPr>
              <a:t>Nilai</a:t>
            </a:r>
            <a:r>
              <a:rPr lang="en-US" sz="2400" dirty="0" smtClean="0">
                <a:solidFill>
                  <a:srgbClr val="FF00FF"/>
                </a:solidFill>
              </a:rPr>
              <a:t> </a:t>
            </a:r>
            <a:r>
              <a:rPr lang="en-US" sz="2400" dirty="0" err="1" smtClean="0">
                <a:solidFill>
                  <a:srgbClr val="FF00FF"/>
                </a:solidFill>
              </a:rPr>
              <a:t>uang</a:t>
            </a:r>
            <a:r>
              <a:rPr lang="en-US" sz="2400" dirty="0" smtClean="0">
                <a:solidFill>
                  <a:srgbClr val="FF00FF"/>
                </a:solidFill>
              </a:rPr>
              <a:t> </a:t>
            </a:r>
            <a:r>
              <a:rPr lang="en-US" sz="2400" dirty="0" err="1" smtClean="0">
                <a:solidFill>
                  <a:srgbClr val="FF00FF"/>
                </a:solidFill>
              </a:rPr>
              <a:t>bedasarkan</a:t>
            </a:r>
            <a:r>
              <a:rPr lang="en-US" sz="2400" dirty="0" smtClean="0">
                <a:solidFill>
                  <a:srgbClr val="FF00FF"/>
                </a:solidFill>
              </a:rPr>
              <a:t> </a:t>
            </a:r>
            <a:r>
              <a:rPr lang="en-US" sz="2400" dirty="0" err="1" smtClean="0">
                <a:solidFill>
                  <a:srgbClr val="FF00FF"/>
                </a:solidFill>
              </a:rPr>
              <a:t>kemampuanya</a:t>
            </a:r>
            <a:r>
              <a:rPr lang="en-US" sz="2400" dirty="0" smtClean="0">
                <a:solidFill>
                  <a:srgbClr val="FF00FF"/>
                </a:solidFill>
              </a:rPr>
              <a:t> </a:t>
            </a:r>
            <a:r>
              <a:rPr lang="en-US" sz="2400" dirty="0" err="1" smtClean="0">
                <a:solidFill>
                  <a:srgbClr val="FF00FF"/>
                </a:solidFill>
              </a:rPr>
              <a:t>ditukar</a:t>
            </a:r>
            <a:r>
              <a:rPr lang="en-US" sz="2400" dirty="0" smtClean="0">
                <a:solidFill>
                  <a:srgbClr val="FF00FF"/>
                </a:solidFill>
              </a:rPr>
              <a:t> </a:t>
            </a:r>
            <a:r>
              <a:rPr lang="en-US" sz="2400" dirty="0" err="1" smtClean="0">
                <a:solidFill>
                  <a:srgbClr val="FF00FF"/>
                </a:solidFill>
              </a:rPr>
              <a:t>barang</a:t>
            </a:r>
            <a:endParaRPr lang="en-US" sz="2400" dirty="0" smtClean="0">
              <a:solidFill>
                <a:srgbClr val="FF00FF"/>
              </a:solidFill>
            </a:endParaRPr>
          </a:p>
          <a:p>
            <a:pPr marL="173038" lvl="1" indent="-111125">
              <a:buClr>
                <a:schemeClr val="tx1"/>
              </a:buClr>
              <a:buSzPct val="85000"/>
              <a:buFont typeface="Wingdings" pitchFamily="2" charset="2"/>
              <a:buChar char="ü"/>
            </a:pPr>
            <a:r>
              <a:rPr lang="en-US" sz="2400" dirty="0" err="1" smtClean="0">
                <a:solidFill>
                  <a:srgbClr val="F6CD36"/>
                </a:solidFill>
              </a:rPr>
              <a:t>Eksternal</a:t>
            </a:r>
            <a:r>
              <a:rPr lang="en-US" sz="2400" dirty="0" smtClean="0">
                <a:solidFill>
                  <a:srgbClr val="F6CD36"/>
                </a:solidFill>
              </a:rPr>
              <a:t> = </a:t>
            </a:r>
            <a:r>
              <a:rPr lang="en-US" sz="2400" dirty="0" err="1" smtClean="0">
                <a:solidFill>
                  <a:srgbClr val="F6CD36"/>
                </a:solidFill>
              </a:rPr>
              <a:t>Nilai</a:t>
            </a:r>
            <a:r>
              <a:rPr lang="en-US" sz="2400" dirty="0" smtClean="0">
                <a:solidFill>
                  <a:srgbClr val="F6CD36"/>
                </a:solidFill>
              </a:rPr>
              <a:t> </a:t>
            </a:r>
            <a:r>
              <a:rPr lang="en-US" sz="2400" dirty="0" err="1" smtClean="0">
                <a:solidFill>
                  <a:srgbClr val="F6CD36"/>
                </a:solidFill>
              </a:rPr>
              <a:t>mata</a:t>
            </a:r>
            <a:r>
              <a:rPr lang="en-US" sz="2400" dirty="0" smtClean="0">
                <a:solidFill>
                  <a:srgbClr val="F6CD36"/>
                </a:solidFill>
              </a:rPr>
              <a:t> </a:t>
            </a:r>
            <a:r>
              <a:rPr lang="en-US" sz="2400" dirty="0" err="1" smtClean="0">
                <a:solidFill>
                  <a:srgbClr val="F6CD36"/>
                </a:solidFill>
              </a:rPr>
              <a:t>uang</a:t>
            </a:r>
            <a:r>
              <a:rPr lang="en-US" sz="2400" dirty="0" smtClean="0">
                <a:solidFill>
                  <a:srgbClr val="F6CD36"/>
                </a:solidFill>
              </a:rPr>
              <a:t> </a:t>
            </a:r>
            <a:r>
              <a:rPr lang="en-US" sz="2400" dirty="0" err="1" smtClean="0">
                <a:solidFill>
                  <a:srgbClr val="F6CD36"/>
                </a:solidFill>
              </a:rPr>
              <a:t>itu</a:t>
            </a:r>
            <a:r>
              <a:rPr lang="en-US" sz="2400" dirty="0" smtClean="0">
                <a:solidFill>
                  <a:srgbClr val="F6CD36"/>
                </a:solidFill>
              </a:rPr>
              <a:t> </a:t>
            </a:r>
            <a:r>
              <a:rPr lang="en-US" sz="2400" dirty="0" err="1" smtClean="0">
                <a:solidFill>
                  <a:srgbClr val="F6CD36"/>
                </a:solidFill>
              </a:rPr>
              <a:t>sendiri</a:t>
            </a:r>
            <a:r>
              <a:rPr lang="en-US" sz="2400" dirty="0" smtClean="0">
                <a:solidFill>
                  <a:srgbClr val="F6CD36"/>
                </a:solidFill>
              </a:rPr>
              <a:t> </a:t>
            </a:r>
            <a:r>
              <a:rPr lang="en-US" sz="2400" dirty="0" err="1" smtClean="0">
                <a:solidFill>
                  <a:srgbClr val="F6CD36"/>
                </a:solidFill>
              </a:rPr>
              <a:t>dengan</a:t>
            </a:r>
            <a:r>
              <a:rPr lang="en-US" sz="2400" dirty="0" smtClean="0">
                <a:solidFill>
                  <a:srgbClr val="F6CD36"/>
                </a:solidFill>
              </a:rPr>
              <a:t> </a:t>
            </a:r>
            <a:r>
              <a:rPr lang="en-US" sz="2400" dirty="0" err="1" smtClean="0">
                <a:solidFill>
                  <a:srgbClr val="F6CD36"/>
                </a:solidFill>
              </a:rPr>
              <a:t>valuta</a:t>
            </a:r>
            <a:r>
              <a:rPr lang="en-US" sz="2400" dirty="0" smtClean="0">
                <a:solidFill>
                  <a:srgbClr val="F6CD36"/>
                </a:solidFill>
              </a:rPr>
              <a:t> </a:t>
            </a:r>
            <a:r>
              <a:rPr lang="en-US" sz="2400" dirty="0" err="1" smtClean="0">
                <a:solidFill>
                  <a:srgbClr val="F6CD36"/>
                </a:solidFill>
              </a:rPr>
              <a:t>asing</a:t>
            </a:r>
            <a:endParaRPr lang="en-US" sz="2400" dirty="0" smtClean="0">
              <a:solidFill>
                <a:srgbClr val="F6CD36"/>
              </a:solidFill>
            </a:endParaRPr>
          </a:p>
        </p:txBody>
      </p:sp>
      <p:sp>
        <p:nvSpPr>
          <p:cNvPr id="9" name="Rectangle 8"/>
          <p:cNvSpPr/>
          <p:nvPr/>
        </p:nvSpPr>
        <p:spPr>
          <a:xfrm>
            <a:off x="304800" y="2514600"/>
            <a:ext cx="8610600" cy="3810000"/>
          </a:xfrm>
          <a:prstGeom prst="rect">
            <a:avLst/>
          </a:prstGeom>
          <a:solidFill>
            <a:schemeClr val="tx1"/>
          </a:solidFill>
          <a:ln w="28575">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1"/>
              </a:buClr>
              <a:buSzPct val="85000"/>
            </a:pPr>
            <a:r>
              <a:rPr lang="en-US" sz="2400" b="1" dirty="0" err="1" smtClean="0">
                <a:solidFill>
                  <a:srgbClr val="FF0000"/>
                </a:solidFill>
              </a:rPr>
              <a:t>Istilah</a:t>
            </a:r>
            <a:r>
              <a:rPr lang="en-US" sz="2400" b="1" dirty="0" smtClean="0">
                <a:solidFill>
                  <a:srgbClr val="FF0000"/>
                </a:solidFill>
              </a:rPr>
              <a:t> </a:t>
            </a:r>
            <a:r>
              <a:rPr lang="en-US" sz="2400" b="1" dirty="0" err="1" smtClean="0">
                <a:solidFill>
                  <a:srgbClr val="FF0000"/>
                </a:solidFill>
              </a:rPr>
              <a:t>Seputar</a:t>
            </a:r>
            <a:r>
              <a:rPr lang="en-US" sz="2400" b="1" dirty="0" smtClean="0">
                <a:solidFill>
                  <a:srgbClr val="FF0000"/>
                </a:solidFill>
              </a:rPr>
              <a:t> </a:t>
            </a:r>
            <a:r>
              <a:rPr lang="en-US" sz="2400" b="1" dirty="0" err="1" smtClean="0">
                <a:solidFill>
                  <a:srgbClr val="FF0000"/>
                </a:solidFill>
              </a:rPr>
              <a:t>Uang</a:t>
            </a:r>
            <a:endParaRPr lang="en-US" sz="2400" b="1" dirty="0" smtClean="0">
              <a:solidFill>
                <a:srgbClr val="FF0000"/>
              </a:solidFill>
            </a:endParaRPr>
          </a:p>
          <a:p>
            <a:pPr>
              <a:buClr>
                <a:schemeClr val="tx1"/>
              </a:buClr>
              <a:buSzPct val="85000"/>
            </a:pPr>
            <a:r>
              <a:rPr lang="en-US" sz="2200" dirty="0" err="1" smtClean="0">
                <a:solidFill>
                  <a:srgbClr val="FFC000"/>
                </a:solidFill>
              </a:rPr>
              <a:t>Sanering</a:t>
            </a:r>
            <a:r>
              <a:rPr lang="en-US" sz="2200" dirty="0" smtClean="0">
                <a:solidFill>
                  <a:srgbClr val="FFC000"/>
                </a:solidFill>
              </a:rPr>
              <a:t> = </a:t>
            </a:r>
            <a:r>
              <a:rPr lang="en-US" sz="2200" dirty="0" err="1" smtClean="0">
                <a:solidFill>
                  <a:srgbClr val="FFC000"/>
                </a:solidFill>
              </a:rPr>
              <a:t>Pemotongan</a:t>
            </a:r>
            <a:r>
              <a:rPr lang="en-US" sz="2200" dirty="0" smtClean="0">
                <a:solidFill>
                  <a:srgbClr val="FFC000"/>
                </a:solidFill>
              </a:rPr>
              <a:t> </a:t>
            </a:r>
            <a:r>
              <a:rPr lang="en-US" sz="2200" dirty="0" err="1" smtClean="0">
                <a:solidFill>
                  <a:srgbClr val="FFC000"/>
                </a:solidFill>
              </a:rPr>
              <a:t>nilai</a:t>
            </a:r>
            <a:r>
              <a:rPr lang="en-US" sz="2200" dirty="0" smtClean="0">
                <a:solidFill>
                  <a:srgbClr val="FFC000"/>
                </a:solidFill>
              </a:rPr>
              <a:t> </a:t>
            </a:r>
            <a:r>
              <a:rPr lang="en-US" sz="2200" dirty="0" err="1" smtClean="0">
                <a:solidFill>
                  <a:srgbClr val="FFC000"/>
                </a:solidFill>
              </a:rPr>
              <a:t>uang</a:t>
            </a:r>
            <a:r>
              <a:rPr lang="en-US" sz="2200" dirty="0" smtClean="0">
                <a:solidFill>
                  <a:srgbClr val="FFC000"/>
                </a:solidFill>
              </a:rPr>
              <a:t> </a:t>
            </a:r>
            <a:r>
              <a:rPr lang="en-US" sz="2200" dirty="0" err="1" smtClean="0">
                <a:solidFill>
                  <a:srgbClr val="FFC000"/>
                </a:solidFill>
              </a:rPr>
              <a:t>kartal</a:t>
            </a:r>
            <a:r>
              <a:rPr lang="en-US" sz="2200" dirty="0" smtClean="0">
                <a:solidFill>
                  <a:srgbClr val="FFC000"/>
                </a:solidFill>
              </a:rPr>
              <a:t> </a:t>
            </a:r>
            <a:r>
              <a:rPr lang="en-US" sz="2200" dirty="0" err="1" smtClean="0">
                <a:solidFill>
                  <a:srgbClr val="FFC000"/>
                </a:solidFill>
              </a:rPr>
              <a:t>oleh</a:t>
            </a:r>
            <a:r>
              <a:rPr lang="en-US" sz="2200" dirty="0" smtClean="0">
                <a:solidFill>
                  <a:srgbClr val="FFC000"/>
                </a:solidFill>
              </a:rPr>
              <a:t> </a:t>
            </a:r>
            <a:r>
              <a:rPr lang="en-US" sz="2200" dirty="0" err="1" smtClean="0">
                <a:solidFill>
                  <a:srgbClr val="FFC000"/>
                </a:solidFill>
              </a:rPr>
              <a:t>pemerintah</a:t>
            </a:r>
            <a:endParaRPr lang="en-US" sz="2200" dirty="0" smtClean="0">
              <a:solidFill>
                <a:srgbClr val="FFC000"/>
              </a:solidFill>
            </a:endParaRPr>
          </a:p>
          <a:p>
            <a:pPr>
              <a:buClr>
                <a:schemeClr val="tx1"/>
              </a:buClr>
              <a:buSzPct val="85000"/>
            </a:pPr>
            <a:r>
              <a:rPr lang="en-US" sz="2200" dirty="0" err="1" smtClean="0">
                <a:solidFill>
                  <a:srgbClr val="FFFF00"/>
                </a:solidFill>
              </a:rPr>
              <a:t>Apresiasi</a:t>
            </a:r>
            <a:r>
              <a:rPr lang="en-US" sz="2200" dirty="0" smtClean="0">
                <a:solidFill>
                  <a:srgbClr val="FFFF00"/>
                </a:solidFill>
              </a:rPr>
              <a:t> = </a:t>
            </a:r>
            <a:r>
              <a:rPr lang="en-US" sz="2200" dirty="0" err="1" smtClean="0">
                <a:solidFill>
                  <a:srgbClr val="FFFF00"/>
                </a:solidFill>
              </a:rPr>
              <a:t>Naiknya</a:t>
            </a:r>
            <a:r>
              <a:rPr lang="en-US" sz="2200" dirty="0" smtClean="0">
                <a:solidFill>
                  <a:srgbClr val="FFFF00"/>
                </a:solidFill>
              </a:rPr>
              <a:t> </a:t>
            </a:r>
            <a:r>
              <a:rPr lang="en-US" sz="2200" dirty="0" err="1" smtClean="0">
                <a:solidFill>
                  <a:srgbClr val="FFFF00"/>
                </a:solidFill>
              </a:rPr>
              <a:t>nilai</a:t>
            </a:r>
            <a:r>
              <a:rPr lang="en-US" sz="2200" dirty="0" smtClean="0">
                <a:solidFill>
                  <a:srgbClr val="FFFF00"/>
                </a:solidFill>
              </a:rPr>
              <a:t> </a:t>
            </a:r>
            <a:r>
              <a:rPr lang="en-US" sz="2200" dirty="0" err="1" smtClean="0">
                <a:solidFill>
                  <a:srgbClr val="FFFF00"/>
                </a:solidFill>
              </a:rPr>
              <a:t>uang</a:t>
            </a:r>
            <a:r>
              <a:rPr lang="en-US" sz="2200" dirty="0" smtClean="0">
                <a:solidFill>
                  <a:srgbClr val="FFFF00"/>
                </a:solidFill>
              </a:rPr>
              <a:t> </a:t>
            </a:r>
            <a:r>
              <a:rPr lang="en-US" sz="2200" dirty="0" err="1" smtClean="0">
                <a:solidFill>
                  <a:srgbClr val="FFFF00"/>
                </a:solidFill>
              </a:rPr>
              <a:t>lokal</a:t>
            </a:r>
            <a:r>
              <a:rPr lang="en-US" sz="2200" dirty="0" smtClean="0">
                <a:solidFill>
                  <a:srgbClr val="FFFF00"/>
                </a:solidFill>
              </a:rPr>
              <a:t> (rupiah) </a:t>
            </a:r>
            <a:r>
              <a:rPr lang="en-US" sz="2200" dirty="0" err="1" smtClean="0">
                <a:solidFill>
                  <a:srgbClr val="FFFF00"/>
                </a:solidFill>
              </a:rPr>
              <a:t>terhadap</a:t>
            </a:r>
            <a:r>
              <a:rPr lang="en-US" sz="2200" dirty="0" smtClean="0">
                <a:solidFill>
                  <a:srgbClr val="FFFF00"/>
                </a:solidFill>
              </a:rPr>
              <a:t> </a:t>
            </a:r>
            <a:r>
              <a:rPr lang="en-US" sz="2200" dirty="0" err="1" smtClean="0">
                <a:solidFill>
                  <a:srgbClr val="FFFF00"/>
                </a:solidFill>
              </a:rPr>
              <a:t>valuta</a:t>
            </a:r>
            <a:r>
              <a:rPr lang="en-US" sz="2200" dirty="0" smtClean="0">
                <a:solidFill>
                  <a:srgbClr val="FFFF00"/>
                </a:solidFill>
              </a:rPr>
              <a:t> </a:t>
            </a:r>
            <a:r>
              <a:rPr lang="en-US" sz="2200" dirty="0" err="1" smtClean="0">
                <a:solidFill>
                  <a:srgbClr val="FFFF00"/>
                </a:solidFill>
              </a:rPr>
              <a:t>asing</a:t>
            </a:r>
            <a:r>
              <a:rPr lang="en-US" sz="2200" dirty="0" smtClean="0">
                <a:solidFill>
                  <a:srgbClr val="FFFF00"/>
                </a:solidFill>
              </a:rPr>
              <a:t> </a:t>
            </a:r>
            <a:r>
              <a:rPr lang="en-US" sz="2200" dirty="0" err="1" smtClean="0">
                <a:solidFill>
                  <a:srgbClr val="FFFF00"/>
                </a:solidFill>
              </a:rPr>
              <a:t>karena</a:t>
            </a:r>
            <a:endParaRPr lang="en-US" sz="2200" dirty="0" smtClean="0">
              <a:solidFill>
                <a:srgbClr val="FFFF00"/>
              </a:solidFill>
            </a:endParaRPr>
          </a:p>
          <a:p>
            <a:pPr>
              <a:buClr>
                <a:schemeClr val="tx1"/>
              </a:buClr>
              <a:buSzPct val="85000"/>
            </a:pPr>
            <a:r>
              <a:rPr lang="en-US" sz="2200" dirty="0" smtClean="0">
                <a:solidFill>
                  <a:srgbClr val="FFFF00"/>
                </a:solidFill>
              </a:rPr>
              <a:t>	      </a:t>
            </a:r>
            <a:r>
              <a:rPr lang="en-US" sz="2200" dirty="0" err="1" smtClean="0">
                <a:solidFill>
                  <a:srgbClr val="FFFF00"/>
                </a:solidFill>
              </a:rPr>
              <a:t>kekuatan</a:t>
            </a:r>
            <a:r>
              <a:rPr lang="en-US" sz="2200" dirty="0" smtClean="0">
                <a:solidFill>
                  <a:srgbClr val="FFFF00"/>
                </a:solidFill>
              </a:rPr>
              <a:t> </a:t>
            </a:r>
            <a:r>
              <a:rPr lang="en-US" sz="2200" dirty="0" err="1" smtClean="0">
                <a:solidFill>
                  <a:srgbClr val="FFFF00"/>
                </a:solidFill>
              </a:rPr>
              <a:t>pasar</a:t>
            </a:r>
            <a:endParaRPr lang="en-US" sz="2200" dirty="0" smtClean="0">
              <a:solidFill>
                <a:srgbClr val="FFFF00"/>
              </a:solidFill>
            </a:endParaRPr>
          </a:p>
          <a:p>
            <a:pPr>
              <a:buClr>
                <a:schemeClr val="tx1"/>
              </a:buClr>
              <a:buSzPct val="85000"/>
            </a:pPr>
            <a:r>
              <a:rPr lang="en-US" sz="2200" dirty="0" err="1" smtClean="0">
                <a:solidFill>
                  <a:srgbClr val="FF00FF"/>
                </a:solidFill>
              </a:rPr>
              <a:t>Depresiasi</a:t>
            </a:r>
            <a:r>
              <a:rPr lang="en-US" sz="2200" dirty="0" smtClean="0">
                <a:solidFill>
                  <a:srgbClr val="FF00FF"/>
                </a:solidFill>
              </a:rPr>
              <a:t> =</a:t>
            </a:r>
            <a:r>
              <a:rPr lang="en-US" sz="2200" dirty="0" smtClean="0">
                <a:solidFill>
                  <a:srgbClr val="FFFF00"/>
                </a:solidFill>
              </a:rPr>
              <a:t> </a:t>
            </a:r>
            <a:r>
              <a:rPr lang="en-US" sz="2200" dirty="0" err="1" smtClean="0">
                <a:solidFill>
                  <a:srgbClr val="FF00FF"/>
                </a:solidFill>
              </a:rPr>
              <a:t>Turunya</a:t>
            </a:r>
            <a:r>
              <a:rPr lang="en-US" sz="2200" dirty="0" smtClean="0">
                <a:solidFill>
                  <a:srgbClr val="FF00FF"/>
                </a:solidFill>
              </a:rPr>
              <a:t> </a:t>
            </a:r>
            <a:r>
              <a:rPr lang="en-US" sz="2200" dirty="0" err="1" smtClean="0">
                <a:solidFill>
                  <a:srgbClr val="FF00FF"/>
                </a:solidFill>
              </a:rPr>
              <a:t>nilai</a:t>
            </a:r>
            <a:r>
              <a:rPr lang="en-US" sz="2200" dirty="0" smtClean="0">
                <a:solidFill>
                  <a:srgbClr val="FF00FF"/>
                </a:solidFill>
              </a:rPr>
              <a:t> </a:t>
            </a:r>
            <a:r>
              <a:rPr lang="en-US" sz="2200" dirty="0" err="1" smtClean="0">
                <a:solidFill>
                  <a:srgbClr val="FF00FF"/>
                </a:solidFill>
              </a:rPr>
              <a:t>uang</a:t>
            </a:r>
            <a:r>
              <a:rPr lang="en-US" sz="2200" dirty="0" smtClean="0">
                <a:solidFill>
                  <a:srgbClr val="FF00FF"/>
                </a:solidFill>
              </a:rPr>
              <a:t> </a:t>
            </a:r>
            <a:r>
              <a:rPr lang="en-US" sz="2200" dirty="0" err="1" smtClean="0">
                <a:solidFill>
                  <a:srgbClr val="FF00FF"/>
                </a:solidFill>
              </a:rPr>
              <a:t>lokal</a:t>
            </a:r>
            <a:r>
              <a:rPr lang="en-US" sz="2200" dirty="0" smtClean="0">
                <a:solidFill>
                  <a:srgbClr val="FF00FF"/>
                </a:solidFill>
              </a:rPr>
              <a:t> (rupiah) </a:t>
            </a:r>
            <a:r>
              <a:rPr lang="en-US" sz="2200" dirty="0" err="1" smtClean="0">
                <a:solidFill>
                  <a:srgbClr val="FF00FF"/>
                </a:solidFill>
              </a:rPr>
              <a:t>terhadap</a:t>
            </a:r>
            <a:r>
              <a:rPr lang="en-US" sz="2200" dirty="0" smtClean="0">
                <a:solidFill>
                  <a:srgbClr val="FF00FF"/>
                </a:solidFill>
              </a:rPr>
              <a:t> </a:t>
            </a:r>
            <a:r>
              <a:rPr lang="en-US" sz="2200" dirty="0" err="1" smtClean="0">
                <a:solidFill>
                  <a:srgbClr val="FF00FF"/>
                </a:solidFill>
              </a:rPr>
              <a:t>valuta</a:t>
            </a:r>
            <a:r>
              <a:rPr lang="en-US" sz="2200" dirty="0" smtClean="0">
                <a:solidFill>
                  <a:srgbClr val="FF00FF"/>
                </a:solidFill>
              </a:rPr>
              <a:t> </a:t>
            </a:r>
            <a:r>
              <a:rPr lang="en-US" sz="2200" dirty="0" err="1" smtClean="0">
                <a:solidFill>
                  <a:srgbClr val="FF00FF"/>
                </a:solidFill>
              </a:rPr>
              <a:t>asing</a:t>
            </a:r>
            <a:r>
              <a:rPr lang="en-US" sz="2200" dirty="0" smtClean="0">
                <a:solidFill>
                  <a:srgbClr val="FF00FF"/>
                </a:solidFill>
              </a:rPr>
              <a:t> </a:t>
            </a:r>
            <a:r>
              <a:rPr lang="en-US" sz="2200" dirty="0" err="1" smtClean="0">
                <a:solidFill>
                  <a:srgbClr val="FF00FF"/>
                </a:solidFill>
              </a:rPr>
              <a:t>karena</a:t>
            </a:r>
            <a:endParaRPr lang="en-US" sz="2200" dirty="0" smtClean="0">
              <a:solidFill>
                <a:srgbClr val="FF00FF"/>
              </a:solidFill>
            </a:endParaRPr>
          </a:p>
          <a:p>
            <a:pPr>
              <a:buClr>
                <a:schemeClr val="tx1"/>
              </a:buClr>
              <a:buSzPct val="85000"/>
            </a:pPr>
            <a:r>
              <a:rPr lang="en-US" sz="2200" dirty="0" smtClean="0">
                <a:solidFill>
                  <a:srgbClr val="FF00FF"/>
                </a:solidFill>
              </a:rPr>
              <a:t>	         </a:t>
            </a:r>
            <a:r>
              <a:rPr lang="en-US" sz="2200" dirty="0" err="1" smtClean="0">
                <a:solidFill>
                  <a:srgbClr val="FF00FF"/>
                </a:solidFill>
              </a:rPr>
              <a:t>kekuatan</a:t>
            </a:r>
            <a:r>
              <a:rPr lang="en-US" sz="2200" dirty="0" smtClean="0">
                <a:solidFill>
                  <a:srgbClr val="FF00FF"/>
                </a:solidFill>
              </a:rPr>
              <a:t> </a:t>
            </a:r>
            <a:r>
              <a:rPr lang="en-US" sz="2200" dirty="0" err="1" smtClean="0">
                <a:solidFill>
                  <a:srgbClr val="FF00FF"/>
                </a:solidFill>
              </a:rPr>
              <a:t>pasar</a:t>
            </a:r>
            <a:endParaRPr lang="en-US" sz="2200" dirty="0" smtClean="0">
              <a:solidFill>
                <a:srgbClr val="FF00FF"/>
              </a:solidFill>
            </a:endParaRPr>
          </a:p>
          <a:p>
            <a:pPr>
              <a:buClr>
                <a:schemeClr val="tx1"/>
              </a:buClr>
              <a:buSzPct val="85000"/>
            </a:pPr>
            <a:r>
              <a:rPr lang="en-US" sz="2200" dirty="0" err="1" smtClean="0">
                <a:solidFill>
                  <a:srgbClr val="00FF00"/>
                </a:solidFill>
              </a:rPr>
              <a:t>Revaluasi</a:t>
            </a:r>
            <a:r>
              <a:rPr lang="en-US" sz="2200" dirty="0" smtClean="0">
                <a:solidFill>
                  <a:srgbClr val="00FF00"/>
                </a:solidFill>
              </a:rPr>
              <a:t> = </a:t>
            </a:r>
            <a:r>
              <a:rPr lang="en-US" sz="2200" dirty="0" err="1" smtClean="0">
                <a:solidFill>
                  <a:srgbClr val="00FF00"/>
                </a:solidFill>
              </a:rPr>
              <a:t>Naiknya</a:t>
            </a:r>
            <a:r>
              <a:rPr lang="en-US" sz="2200" dirty="0" smtClean="0">
                <a:solidFill>
                  <a:srgbClr val="00FF00"/>
                </a:solidFill>
              </a:rPr>
              <a:t> </a:t>
            </a:r>
            <a:r>
              <a:rPr lang="en-US" sz="2200" dirty="0" err="1" smtClean="0">
                <a:solidFill>
                  <a:srgbClr val="00FF00"/>
                </a:solidFill>
              </a:rPr>
              <a:t>nilai</a:t>
            </a:r>
            <a:r>
              <a:rPr lang="en-US" sz="2200" dirty="0" smtClean="0">
                <a:solidFill>
                  <a:srgbClr val="00FF00"/>
                </a:solidFill>
              </a:rPr>
              <a:t> </a:t>
            </a:r>
            <a:r>
              <a:rPr lang="en-US" sz="2200" dirty="0" err="1" smtClean="0">
                <a:solidFill>
                  <a:srgbClr val="00FF00"/>
                </a:solidFill>
              </a:rPr>
              <a:t>uang</a:t>
            </a:r>
            <a:r>
              <a:rPr lang="en-US" sz="2200" dirty="0" smtClean="0">
                <a:solidFill>
                  <a:srgbClr val="00FF00"/>
                </a:solidFill>
              </a:rPr>
              <a:t> </a:t>
            </a:r>
            <a:r>
              <a:rPr lang="en-US" sz="2200" dirty="0" err="1" smtClean="0">
                <a:solidFill>
                  <a:srgbClr val="00FF00"/>
                </a:solidFill>
              </a:rPr>
              <a:t>lokal</a:t>
            </a:r>
            <a:r>
              <a:rPr lang="en-US" sz="2200" dirty="0" smtClean="0">
                <a:solidFill>
                  <a:srgbClr val="00FF00"/>
                </a:solidFill>
              </a:rPr>
              <a:t> (rupiah) </a:t>
            </a:r>
            <a:r>
              <a:rPr lang="en-US" sz="2200" dirty="0" err="1" smtClean="0">
                <a:solidFill>
                  <a:srgbClr val="00FF00"/>
                </a:solidFill>
              </a:rPr>
              <a:t>terhadap</a:t>
            </a:r>
            <a:r>
              <a:rPr lang="en-US" sz="2200" dirty="0" smtClean="0">
                <a:solidFill>
                  <a:srgbClr val="00FF00"/>
                </a:solidFill>
              </a:rPr>
              <a:t> </a:t>
            </a:r>
            <a:r>
              <a:rPr lang="en-US" sz="2200" dirty="0" err="1" smtClean="0">
                <a:solidFill>
                  <a:srgbClr val="00FF00"/>
                </a:solidFill>
              </a:rPr>
              <a:t>valuta</a:t>
            </a:r>
            <a:r>
              <a:rPr lang="en-US" sz="2200" dirty="0" smtClean="0">
                <a:solidFill>
                  <a:srgbClr val="00FF00"/>
                </a:solidFill>
              </a:rPr>
              <a:t> </a:t>
            </a:r>
            <a:r>
              <a:rPr lang="en-US" sz="2200" dirty="0" err="1" smtClean="0">
                <a:solidFill>
                  <a:srgbClr val="00FF00"/>
                </a:solidFill>
              </a:rPr>
              <a:t>asing</a:t>
            </a:r>
            <a:r>
              <a:rPr lang="en-US" sz="2200" dirty="0" smtClean="0">
                <a:solidFill>
                  <a:srgbClr val="00FF00"/>
                </a:solidFill>
              </a:rPr>
              <a:t> </a:t>
            </a:r>
            <a:r>
              <a:rPr lang="en-US" sz="2200" dirty="0" err="1" smtClean="0">
                <a:solidFill>
                  <a:srgbClr val="00FF00"/>
                </a:solidFill>
              </a:rPr>
              <a:t>karena</a:t>
            </a:r>
            <a:endParaRPr lang="en-US" sz="2200" dirty="0" smtClean="0">
              <a:solidFill>
                <a:srgbClr val="00FF00"/>
              </a:solidFill>
            </a:endParaRPr>
          </a:p>
          <a:p>
            <a:pPr>
              <a:buClr>
                <a:schemeClr val="tx1"/>
              </a:buClr>
              <a:buSzPct val="85000"/>
            </a:pPr>
            <a:r>
              <a:rPr lang="en-US" sz="2200" dirty="0" smtClean="0">
                <a:solidFill>
                  <a:srgbClr val="00FF00"/>
                </a:solidFill>
              </a:rPr>
              <a:t>	       </a:t>
            </a:r>
            <a:r>
              <a:rPr lang="en-US" sz="2200" dirty="0" err="1" smtClean="0">
                <a:solidFill>
                  <a:srgbClr val="00FF00"/>
                </a:solidFill>
              </a:rPr>
              <a:t>Disengaja</a:t>
            </a:r>
            <a:r>
              <a:rPr lang="en-US" sz="2200" dirty="0" smtClean="0">
                <a:solidFill>
                  <a:srgbClr val="00FF00"/>
                </a:solidFill>
              </a:rPr>
              <a:t> </a:t>
            </a:r>
            <a:r>
              <a:rPr lang="en-US" sz="2200" dirty="0" err="1" smtClean="0">
                <a:solidFill>
                  <a:srgbClr val="00FF00"/>
                </a:solidFill>
              </a:rPr>
              <a:t>oleh</a:t>
            </a:r>
            <a:r>
              <a:rPr lang="en-US" sz="2200" dirty="0" smtClean="0">
                <a:solidFill>
                  <a:srgbClr val="00FF00"/>
                </a:solidFill>
              </a:rPr>
              <a:t> </a:t>
            </a:r>
            <a:r>
              <a:rPr lang="en-US" sz="2200" dirty="0" err="1" smtClean="0">
                <a:solidFill>
                  <a:srgbClr val="00FF00"/>
                </a:solidFill>
              </a:rPr>
              <a:t>pemerintah</a:t>
            </a:r>
            <a:endParaRPr lang="en-US" sz="2200" dirty="0" smtClean="0">
              <a:solidFill>
                <a:srgbClr val="00FF00"/>
              </a:solidFill>
            </a:endParaRPr>
          </a:p>
          <a:p>
            <a:pPr>
              <a:buClr>
                <a:schemeClr val="tx1"/>
              </a:buClr>
              <a:buSzPct val="85000"/>
            </a:pPr>
            <a:r>
              <a:rPr lang="en-US" sz="2200" dirty="0" err="1" smtClean="0">
                <a:solidFill>
                  <a:schemeClr val="accent5"/>
                </a:solidFill>
              </a:rPr>
              <a:t>Devaluasi</a:t>
            </a:r>
            <a:r>
              <a:rPr lang="en-US" sz="2200" dirty="0" smtClean="0">
                <a:solidFill>
                  <a:schemeClr val="accent5"/>
                </a:solidFill>
              </a:rPr>
              <a:t> = </a:t>
            </a:r>
            <a:r>
              <a:rPr lang="en-US" sz="2200" dirty="0" err="1" smtClean="0">
                <a:solidFill>
                  <a:schemeClr val="accent5"/>
                </a:solidFill>
              </a:rPr>
              <a:t>Turunya</a:t>
            </a:r>
            <a:r>
              <a:rPr lang="en-US" sz="2200" dirty="0" smtClean="0">
                <a:solidFill>
                  <a:schemeClr val="accent5"/>
                </a:solidFill>
              </a:rPr>
              <a:t> </a:t>
            </a:r>
            <a:r>
              <a:rPr lang="en-US" sz="2200" dirty="0" err="1" smtClean="0">
                <a:solidFill>
                  <a:schemeClr val="accent5"/>
                </a:solidFill>
              </a:rPr>
              <a:t>nilai</a:t>
            </a:r>
            <a:r>
              <a:rPr lang="en-US" sz="2200" dirty="0" smtClean="0">
                <a:solidFill>
                  <a:schemeClr val="accent5"/>
                </a:solidFill>
              </a:rPr>
              <a:t> </a:t>
            </a:r>
            <a:r>
              <a:rPr lang="en-US" sz="2200" dirty="0" err="1" smtClean="0">
                <a:solidFill>
                  <a:schemeClr val="accent5"/>
                </a:solidFill>
              </a:rPr>
              <a:t>uang</a:t>
            </a:r>
            <a:r>
              <a:rPr lang="en-US" sz="2200" dirty="0" smtClean="0">
                <a:solidFill>
                  <a:schemeClr val="accent5"/>
                </a:solidFill>
              </a:rPr>
              <a:t> </a:t>
            </a:r>
            <a:r>
              <a:rPr lang="en-US" sz="2200" dirty="0" err="1" smtClean="0">
                <a:solidFill>
                  <a:schemeClr val="accent5"/>
                </a:solidFill>
              </a:rPr>
              <a:t>lokal</a:t>
            </a:r>
            <a:r>
              <a:rPr lang="en-US" sz="2200" dirty="0" smtClean="0">
                <a:solidFill>
                  <a:schemeClr val="accent5"/>
                </a:solidFill>
              </a:rPr>
              <a:t> (rupiah) </a:t>
            </a:r>
            <a:r>
              <a:rPr lang="en-US" sz="2200" dirty="0" err="1" smtClean="0">
                <a:solidFill>
                  <a:schemeClr val="accent5"/>
                </a:solidFill>
              </a:rPr>
              <a:t>terhadap</a:t>
            </a:r>
            <a:r>
              <a:rPr lang="en-US" sz="2200" dirty="0" smtClean="0">
                <a:solidFill>
                  <a:schemeClr val="accent5"/>
                </a:solidFill>
              </a:rPr>
              <a:t> </a:t>
            </a:r>
            <a:r>
              <a:rPr lang="en-US" sz="2200" dirty="0" err="1" smtClean="0">
                <a:solidFill>
                  <a:schemeClr val="accent5"/>
                </a:solidFill>
              </a:rPr>
              <a:t>valuta</a:t>
            </a:r>
            <a:r>
              <a:rPr lang="en-US" sz="2200" dirty="0" smtClean="0">
                <a:solidFill>
                  <a:schemeClr val="accent5"/>
                </a:solidFill>
              </a:rPr>
              <a:t> </a:t>
            </a:r>
            <a:r>
              <a:rPr lang="en-US" sz="2200" dirty="0" err="1" smtClean="0">
                <a:solidFill>
                  <a:schemeClr val="accent5"/>
                </a:solidFill>
              </a:rPr>
              <a:t>asing</a:t>
            </a:r>
            <a:r>
              <a:rPr lang="en-US" sz="2200" dirty="0" smtClean="0">
                <a:solidFill>
                  <a:schemeClr val="accent5"/>
                </a:solidFill>
              </a:rPr>
              <a:t> </a:t>
            </a:r>
            <a:r>
              <a:rPr lang="en-US" sz="2200" dirty="0" err="1" smtClean="0">
                <a:solidFill>
                  <a:schemeClr val="accent5"/>
                </a:solidFill>
              </a:rPr>
              <a:t>karena</a:t>
            </a:r>
            <a:endParaRPr lang="en-US" sz="2200" dirty="0" smtClean="0">
              <a:solidFill>
                <a:schemeClr val="accent5"/>
              </a:solidFill>
            </a:endParaRPr>
          </a:p>
          <a:p>
            <a:pPr>
              <a:buClr>
                <a:schemeClr val="tx1"/>
              </a:buClr>
              <a:buSzPct val="85000"/>
            </a:pPr>
            <a:r>
              <a:rPr lang="en-US" sz="2200" dirty="0" smtClean="0">
                <a:solidFill>
                  <a:schemeClr val="accent5"/>
                </a:solidFill>
              </a:rPr>
              <a:t>	        </a:t>
            </a:r>
            <a:r>
              <a:rPr lang="en-US" sz="2200" dirty="0" err="1" smtClean="0">
                <a:solidFill>
                  <a:schemeClr val="accent5"/>
                </a:solidFill>
              </a:rPr>
              <a:t>disengaja</a:t>
            </a:r>
            <a:r>
              <a:rPr lang="en-US" sz="2200" dirty="0" smtClean="0">
                <a:solidFill>
                  <a:schemeClr val="accent5"/>
                </a:solidFill>
              </a:rPr>
              <a:t> </a:t>
            </a:r>
            <a:r>
              <a:rPr lang="en-US" sz="2200" dirty="0" err="1" smtClean="0">
                <a:solidFill>
                  <a:schemeClr val="accent5"/>
                </a:solidFill>
              </a:rPr>
              <a:t>oleh</a:t>
            </a:r>
            <a:r>
              <a:rPr lang="en-US" sz="2200" dirty="0" smtClean="0">
                <a:solidFill>
                  <a:schemeClr val="accent5"/>
                </a:solidFill>
              </a:rPr>
              <a:t> </a:t>
            </a:r>
            <a:r>
              <a:rPr lang="en-US" sz="2200" dirty="0" err="1" smtClean="0">
                <a:solidFill>
                  <a:schemeClr val="accent5"/>
                </a:solidFill>
              </a:rPr>
              <a:t>pemerintah</a:t>
            </a:r>
            <a:endParaRPr lang="en-US" sz="2200" dirty="0" smtClean="0">
              <a:solidFill>
                <a:schemeClr val="accent5"/>
              </a:solidFill>
            </a:endParaRPr>
          </a:p>
          <a:p>
            <a:pPr>
              <a:buClr>
                <a:schemeClr val="tx1"/>
              </a:buClr>
              <a:buSzPct val="85000"/>
            </a:pPr>
            <a:r>
              <a:rPr lang="es-ES" sz="2400" dirty="0" err="1" smtClean="0">
                <a:solidFill>
                  <a:srgbClr val="00FFFF"/>
                </a:solidFill>
              </a:rPr>
              <a:t>Deflasi</a:t>
            </a:r>
            <a:r>
              <a:rPr lang="es-ES" sz="2400" dirty="0" smtClean="0">
                <a:solidFill>
                  <a:srgbClr val="00FFFF"/>
                </a:solidFill>
              </a:rPr>
              <a:t> = </a:t>
            </a:r>
            <a:r>
              <a:rPr lang="es-ES" sz="2400" dirty="0" err="1" smtClean="0">
                <a:solidFill>
                  <a:srgbClr val="00FFFF"/>
                </a:solidFill>
              </a:rPr>
              <a:t>Keadaan</a:t>
            </a:r>
            <a:r>
              <a:rPr lang="es-ES" sz="2400" dirty="0" smtClean="0">
                <a:solidFill>
                  <a:srgbClr val="00FFFF"/>
                </a:solidFill>
              </a:rPr>
              <a:t> yang </a:t>
            </a:r>
            <a:r>
              <a:rPr lang="es-ES" sz="2400" dirty="0" err="1" smtClean="0">
                <a:solidFill>
                  <a:srgbClr val="00FFFF"/>
                </a:solidFill>
              </a:rPr>
              <a:t>menyatakan</a:t>
            </a:r>
            <a:r>
              <a:rPr lang="es-ES" sz="2400" dirty="0" smtClean="0">
                <a:solidFill>
                  <a:srgbClr val="00FFFF"/>
                </a:solidFill>
              </a:rPr>
              <a:t> </a:t>
            </a:r>
            <a:r>
              <a:rPr lang="es-ES" sz="2400" dirty="0" err="1" smtClean="0">
                <a:solidFill>
                  <a:srgbClr val="00FFFF"/>
                </a:solidFill>
              </a:rPr>
              <a:t>nilai</a:t>
            </a:r>
            <a:r>
              <a:rPr lang="es-ES" sz="2400" dirty="0" smtClean="0">
                <a:solidFill>
                  <a:srgbClr val="00FFFF"/>
                </a:solidFill>
              </a:rPr>
              <a:t> </a:t>
            </a:r>
            <a:r>
              <a:rPr lang="es-ES" sz="2400" dirty="0" err="1" smtClean="0">
                <a:solidFill>
                  <a:srgbClr val="00FFFF"/>
                </a:solidFill>
              </a:rPr>
              <a:t>uang</a:t>
            </a:r>
            <a:r>
              <a:rPr lang="es-ES" sz="2400" dirty="0" smtClean="0">
                <a:solidFill>
                  <a:srgbClr val="00FFFF"/>
                </a:solidFill>
              </a:rPr>
              <a:t> </a:t>
            </a:r>
            <a:r>
              <a:rPr lang="es-ES" sz="2400" dirty="0" err="1" smtClean="0">
                <a:solidFill>
                  <a:srgbClr val="00FFFF"/>
                </a:solidFill>
              </a:rPr>
              <a:t>meningkat</a:t>
            </a:r>
            <a:endParaRPr lang="es-ES" sz="2400" dirty="0" smtClean="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7086600" y="2286000"/>
            <a:ext cx="12192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7" name="Rectangle 6"/>
          <p:cNvSpPr/>
          <p:nvPr/>
        </p:nvSpPr>
        <p:spPr>
          <a:xfrm>
            <a:off x="533400" y="152400"/>
            <a:ext cx="8001000" cy="1447800"/>
          </a:xfrm>
          <a:prstGeom prst="rect">
            <a:avLst/>
          </a:prstGeom>
          <a:noFill/>
          <a:ln w="3810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800" b="1" dirty="0" err="1" smtClean="0">
                <a:solidFill>
                  <a:srgbClr val="FF0000"/>
                </a:solidFill>
              </a:rPr>
              <a:t>Pengertian</a:t>
            </a:r>
            <a:r>
              <a:rPr lang="en-US" sz="2800" b="1" dirty="0" smtClean="0">
                <a:solidFill>
                  <a:srgbClr val="FF0000"/>
                </a:solidFill>
              </a:rPr>
              <a:t> </a:t>
            </a:r>
            <a:r>
              <a:rPr lang="en-US" sz="2800" b="1" dirty="0" err="1" smtClean="0">
                <a:solidFill>
                  <a:srgbClr val="FF0000"/>
                </a:solidFill>
              </a:rPr>
              <a:t>Kredit</a:t>
            </a:r>
            <a:endParaRPr lang="en-US" sz="2800" b="1" dirty="0" smtClean="0">
              <a:solidFill>
                <a:srgbClr val="FF0000"/>
              </a:solidFill>
            </a:endParaRPr>
          </a:p>
          <a:p>
            <a:pPr algn="just"/>
            <a:r>
              <a:rPr lang="en-US" sz="2400" b="1" dirty="0" err="1" smtClean="0">
                <a:solidFill>
                  <a:srgbClr val="11ED4B"/>
                </a:solidFill>
              </a:rPr>
              <a:t>Penyerahan</a:t>
            </a:r>
            <a:r>
              <a:rPr lang="en-US" sz="2400" b="1" dirty="0" smtClean="0">
                <a:solidFill>
                  <a:srgbClr val="11ED4B"/>
                </a:solidFill>
              </a:rPr>
              <a:t> </a:t>
            </a:r>
            <a:r>
              <a:rPr lang="en-US" sz="2400" b="1" dirty="0" err="1" smtClean="0">
                <a:solidFill>
                  <a:srgbClr val="11ED4B"/>
                </a:solidFill>
              </a:rPr>
              <a:t>suatu</a:t>
            </a:r>
            <a:r>
              <a:rPr lang="en-US" sz="2400" b="1" dirty="0" smtClean="0">
                <a:solidFill>
                  <a:srgbClr val="11ED4B"/>
                </a:solidFill>
              </a:rPr>
              <a:t> </a:t>
            </a:r>
            <a:r>
              <a:rPr lang="en-US" sz="2400" b="1" dirty="0" err="1" smtClean="0">
                <a:solidFill>
                  <a:srgbClr val="11ED4B"/>
                </a:solidFill>
              </a:rPr>
              <a:t>nilai</a:t>
            </a:r>
            <a:r>
              <a:rPr lang="en-US" sz="2400" b="1" dirty="0" smtClean="0">
                <a:solidFill>
                  <a:srgbClr val="11ED4B"/>
                </a:solidFill>
              </a:rPr>
              <a:t> / </a:t>
            </a:r>
            <a:r>
              <a:rPr lang="en-US" sz="2400" b="1" dirty="0" err="1" smtClean="0">
                <a:solidFill>
                  <a:srgbClr val="11ED4B"/>
                </a:solidFill>
              </a:rPr>
              <a:t>jumlah</a:t>
            </a:r>
            <a:r>
              <a:rPr lang="en-US" sz="2400" b="1" dirty="0" smtClean="0">
                <a:solidFill>
                  <a:srgbClr val="11ED4B"/>
                </a:solidFill>
              </a:rPr>
              <a:t> </a:t>
            </a:r>
            <a:r>
              <a:rPr lang="en-US" sz="2400" b="1" dirty="0" err="1" smtClean="0">
                <a:solidFill>
                  <a:srgbClr val="11ED4B"/>
                </a:solidFill>
              </a:rPr>
              <a:t>uang</a:t>
            </a:r>
            <a:r>
              <a:rPr lang="en-US" sz="2400" b="1" dirty="0" smtClean="0">
                <a:solidFill>
                  <a:srgbClr val="11ED4B"/>
                </a:solidFill>
              </a:rPr>
              <a:t> </a:t>
            </a:r>
            <a:r>
              <a:rPr lang="en-US" sz="2400" b="1" dirty="0" err="1" smtClean="0">
                <a:solidFill>
                  <a:srgbClr val="11ED4B"/>
                </a:solidFill>
              </a:rPr>
              <a:t>berdasarkan</a:t>
            </a:r>
            <a:r>
              <a:rPr lang="en-US" sz="2400" b="1" dirty="0" smtClean="0">
                <a:solidFill>
                  <a:srgbClr val="11ED4B"/>
                </a:solidFill>
              </a:rPr>
              <a:t> </a:t>
            </a:r>
            <a:r>
              <a:rPr lang="en-US" sz="2400" b="1" dirty="0" err="1" smtClean="0">
                <a:solidFill>
                  <a:srgbClr val="11ED4B"/>
                </a:solidFill>
              </a:rPr>
              <a:t>kepercayaan</a:t>
            </a:r>
            <a:r>
              <a:rPr lang="en-US" sz="2400" b="1" dirty="0" smtClean="0">
                <a:solidFill>
                  <a:srgbClr val="11ED4B"/>
                </a:solidFill>
              </a:rPr>
              <a:t> </a:t>
            </a:r>
            <a:r>
              <a:rPr lang="en-US" sz="2400" b="1" dirty="0" err="1" smtClean="0">
                <a:solidFill>
                  <a:srgbClr val="11ED4B"/>
                </a:solidFill>
              </a:rPr>
              <a:t>akan</a:t>
            </a:r>
            <a:r>
              <a:rPr lang="en-US" sz="2400" b="1" dirty="0" smtClean="0">
                <a:solidFill>
                  <a:srgbClr val="11ED4B"/>
                </a:solidFill>
              </a:rPr>
              <a:t> </a:t>
            </a:r>
            <a:r>
              <a:rPr lang="en-US" sz="2400" b="1" dirty="0" err="1" smtClean="0">
                <a:solidFill>
                  <a:srgbClr val="11ED4B"/>
                </a:solidFill>
              </a:rPr>
              <a:t>dikembalikan</a:t>
            </a:r>
            <a:r>
              <a:rPr lang="en-US" sz="2400" b="1" dirty="0" smtClean="0">
                <a:solidFill>
                  <a:srgbClr val="11ED4B"/>
                </a:solidFill>
              </a:rPr>
              <a:t> </a:t>
            </a:r>
            <a:r>
              <a:rPr lang="en-US" sz="2400" b="1" dirty="0" err="1" smtClean="0">
                <a:solidFill>
                  <a:srgbClr val="11ED4B"/>
                </a:solidFill>
              </a:rPr>
              <a:t>di</a:t>
            </a:r>
            <a:r>
              <a:rPr lang="en-US" sz="2400" b="1" dirty="0" smtClean="0">
                <a:solidFill>
                  <a:srgbClr val="11ED4B"/>
                </a:solidFill>
              </a:rPr>
              <a:t> </a:t>
            </a:r>
            <a:r>
              <a:rPr lang="en-US" sz="2400" b="1" dirty="0" err="1" smtClean="0">
                <a:solidFill>
                  <a:srgbClr val="11ED4B"/>
                </a:solidFill>
              </a:rPr>
              <a:t>masa</a:t>
            </a:r>
            <a:r>
              <a:rPr lang="en-US" sz="2400" b="1" dirty="0" smtClean="0">
                <a:solidFill>
                  <a:srgbClr val="11ED4B"/>
                </a:solidFill>
              </a:rPr>
              <a:t> yang </a:t>
            </a:r>
            <a:r>
              <a:rPr lang="en-US" sz="2400" b="1" dirty="0" err="1" smtClean="0">
                <a:solidFill>
                  <a:srgbClr val="11ED4B"/>
                </a:solidFill>
              </a:rPr>
              <a:t>akan</a:t>
            </a:r>
            <a:r>
              <a:rPr lang="en-US" sz="2400" b="1" dirty="0" smtClean="0">
                <a:solidFill>
                  <a:srgbClr val="11ED4B"/>
                </a:solidFill>
              </a:rPr>
              <a:t> </a:t>
            </a:r>
            <a:r>
              <a:rPr lang="en-US" sz="2400" b="1" dirty="0" err="1" smtClean="0">
                <a:solidFill>
                  <a:srgbClr val="11ED4B"/>
                </a:solidFill>
              </a:rPr>
              <a:t>datang</a:t>
            </a:r>
            <a:endParaRPr lang="en-US" sz="2200" b="1" dirty="0" smtClean="0">
              <a:solidFill>
                <a:srgbClr val="11ED4B"/>
              </a:solidFill>
            </a:endParaRPr>
          </a:p>
        </p:txBody>
      </p:sp>
      <p:sp>
        <p:nvSpPr>
          <p:cNvPr id="8" name="Rectangle 7"/>
          <p:cNvSpPr/>
          <p:nvPr/>
        </p:nvSpPr>
        <p:spPr>
          <a:xfrm>
            <a:off x="228600" y="3733800"/>
            <a:ext cx="3581400" cy="2895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smtClean="0">
                <a:solidFill>
                  <a:srgbClr val="FF0000"/>
                </a:solidFill>
              </a:rPr>
              <a:t>Syarat</a:t>
            </a:r>
            <a:r>
              <a:rPr lang="en-US" sz="2400" b="1" dirty="0" smtClean="0">
                <a:solidFill>
                  <a:srgbClr val="FF0000"/>
                </a:solidFill>
              </a:rPr>
              <a:t>  </a:t>
            </a:r>
            <a:r>
              <a:rPr lang="en-US" sz="2400" b="1" dirty="0" err="1" smtClean="0">
                <a:solidFill>
                  <a:srgbClr val="FF0000"/>
                </a:solidFill>
              </a:rPr>
              <a:t>Kredit</a:t>
            </a:r>
            <a:r>
              <a:rPr lang="en-US" sz="2400" b="1" dirty="0" smtClean="0">
                <a:solidFill>
                  <a:srgbClr val="FF0000"/>
                </a:solidFill>
              </a:rPr>
              <a:t> (5C)</a:t>
            </a:r>
          </a:p>
          <a:p>
            <a:pPr algn="ctr"/>
            <a:endParaRPr lang="en-US" sz="2400" b="1" dirty="0" smtClean="0">
              <a:solidFill>
                <a:srgbClr val="FF0000"/>
              </a:solidFill>
            </a:endParaRPr>
          </a:p>
          <a:p>
            <a:pPr>
              <a:buFont typeface="Wingdings" pitchFamily="2" charset="2"/>
              <a:buChar char="ü"/>
            </a:pPr>
            <a:r>
              <a:rPr lang="en-US" sz="2400" b="1" dirty="0" smtClean="0">
                <a:solidFill>
                  <a:srgbClr val="FF0000"/>
                </a:solidFill>
              </a:rPr>
              <a:t> </a:t>
            </a:r>
            <a:r>
              <a:rPr lang="en-US" sz="2400" b="1" dirty="0" smtClean="0">
                <a:solidFill>
                  <a:srgbClr val="FFFF00"/>
                </a:solidFill>
              </a:rPr>
              <a:t>Character (</a:t>
            </a:r>
            <a:r>
              <a:rPr lang="en-US" sz="2400" b="1" dirty="0" err="1" smtClean="0">
                <a:solidFill>
                  <a:srgbClr val="FFFF00"/>
                </a:solidFill>
              </a:rPr>
              <a:t>Watak</a:t>
            </a:r>
            <a:r>
              <a:rPr lang="en-US" sz="2400" b="1" dirty="0" smtClean="0">
                <a:solidFill>
                  <a:srgbClr val="FFFF00"/>
                </a:solidFill>
              </a:rPr>
              <a:t>)</a:t>
            </a:r>
          </a:p>
          <a:p>
            <a:pPr>
              <a:buFont typeface="Wingdings" pitchFamily="2" charset="2"/>
              <a:buChar char="ü"/>
            </a:pPr>
            <a:r>
              <a:rPr lang="en-US" sz="2400" b="1" dirty="0" smtClean="0">
                <a:solidFill>
                  <a:srgbClr val="00FFFF"/>
                </a:solidFill>
              </a:rPr>
              <a:t> Capacity (</a:t>
            </a:r>
            <a:r>
              <a:rPr lang="en-US" sz="2400" b="1" dirty="0" err="1" smtClean="0">
                <a:solidFill>
                  <a:srgbClr val="00FFFF"/>
                </a:solidFill>
              </a:rPr>
              <a:t>Kemampuan</a:t>
            </a:r>
            <a:r>
              <a:rPr lang="en-US" sz="2400" b="1" dirty="0" smtClean="0">
                <a:solidFill>
                  <a:srgbClr val="00FFFF"/>
                </a:solidFill>
              </a:rPr>
              <a:t>)</a:t>
            </a:r>
          </a:p>
          <a:p>
            <a:pPr>
              <a:buFont typeface="Wingdings" pitchFamily="2" charset="2"/>
              <a:buChar char="ü"/>
            </a:pPr>
            <a:r>
              <a:rPr lang="en-US" sz="2400" b="1" dirty="0" smtClean="0">
                <a:solidFill>
                  <a:srgbClr val="FF00FF"/>
                </a:solidFill>
              </a:rPr>
              <a:t> Capital (Modal)</a:t>
            </a:r>
          </a:p>
          <a:p>
            <a:pPr>
              <a:buFont typeface="Wingdings" pitchFamily="2" charset="2"/>
              <a:buChar char="ü"/>
            </a:pPr>
            <a:r>
              <a:rPr lang="en-US" sz="2400" b="1" dirty="0" smtClean="0">
                <a:solidFill>
                  <a:srgbClr val="00FF00"/>
                </a:solidFill>
              </a:rPr>
              <a:t> Collateral (</a:t>
            </a:r>
            <a:r>
              <a:rPr lang="en-US" sz="2400" b="1" dirty="0" err="1" smtClean="0">
                <a:solidFill>
                  <a:srgbClr val="00FF00"/>
                </a:solidFill>
              </a:rPr>
              <a:t>Jaminan</a:t>
            </a:r>
            <a:r>
              <a:rPr lang="en-US" sz="2400" b="1" dirty="0" smtClean="0">
                <a:solidFill>
                  <a:srgbClr val="00FF00"/>
                </a:solidFill>
              </a:rPr>
              <a:t>)</a:t>
            </a:r>
          </a:p>
          <a:p>
            <a:pPr>
              <a:buFont typeface="Wingdings" pitchFamily="2" charset="2"/>
              <a:buChar char="ü"/>
            </a:pPr>
            <a:r>
              <a:rPr lang="en-US" sz="2400" b="1" dirty="0" smtClean="0">
                <a:solidFill>
                  <a:srgbClr val="CC99FF"/>
                </a:solidFill>
              </a:rPr>
              <a:t> Condition of Economic</a:t>
            </a:r>
          </a:p>
        </p:txBody>
      </p:sp>
      <p:sp>
        <p:nvSpPr>
          <p:cNvPr id="9" name="Rectangle 8"/>
          <p:cNvSpPr/>
          <p:nvPr/>
        </p:nvSpPr>
        <p:spPr>
          <a:xfrm>
            <a:off x="4114800" y="3657600"/>
            <a:ext cx="4876800" cy="2971800"/>
          </a:xfrm>
          <a:prstGeom prst="rect">
            <a:avLst/>
          </a:prstGeom>
          <a:solidFill>
            <a:schemeClr val="tx1"/>
          </a:solid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1"/>
              </a:buClr>
              <a:buSzPct val="85000"/>
            </a:pPr>
            <a:r>
              <a:rPr lang="en-US" sz="2400" b="1" dirty="0" err="1" smtClean="0">
                <a:solidFill>
                  <a:srgbClr val="FF0000"/>
                </a:solidFill>
              </a:rPr>
              <a:t>Prinsip</a:t>
            </a:r>
            <a:r>
              <a:rPr lang="en-US" sz="2400" b="1" dirty="0" smtClean="0">
                <a:solidFill>
                  <a:srgbClr val="FF0000"/>
                </a:solidFill>
              </a:rPr>
              <a:t> </a:t>
            </a:r>
            <a:r>
              <a:rPr lang="en-US" sz="2400" b="1" dirty="0" err="1" smtClean="0">
                <a:solidFill>
                  <a:srgbClr val="FF0000"/>
                </a:solidFill>
              </a:rPr>
              <a:t>Pemberian</a:t>
            </a:r>
            <a:r>
              <a:rPr lang="en-US" sz="2400" b="1" dirty="0" smtClean="0">
                <a:solidFill>
                  <a:srgbClr val="FF0000"/>
                </a:solidFill>
              </a:rPr>
              <a:t> </a:t>
            </a:r>
            <a:r>
              <a:rPr lang="en-US" sz="2400" b="1" dirty="0" err="1" smtClean="0">
                <a:solidFill>
                  <a:srgbClr val="FF0000"/>
                </a:solidFill>
              </a:rPr>
              <a:t>Kredit</a:t>
            </a:r>
            <a:endParaRPr lang="en-US" sz="2400" b="1" dirty="0" smtClean="0">
              <a:solidFill>
                <a:srgbClr val="FF0000"/>
              </a:solidFill>
            </a:endParaRPr>
          </a:p>
          <a:p>
            <a:pPr>
              <a:buClr>
                <a:schemeClr val="tx1"/>
              </a:buClr>
              <a:buSzPct val="85000"/>
            </a:pPr>
            <a:r>
              <a:rPr lang="en-US" sz="2200" dirty="0" err="1" smtClean="0">
                <a:solidFill>
                  <a:srgbClr val="FFC000"/>
                </a:solidFill>
              </a:rPr>
              <a:t>Likuiditas</a:t>
            </a:r>
            <a:r>
              <a:rPr lang="en-US" sz="2200" dirty="0" smtClean="0">
                <a:solidFill>
                  <a:srgbClr val="FFC000"/>
                </a:solidFill>
              </a:rPr>
              <a:t> = </a:t>
            </a:r>
            <a:r>
              <a:rPr lang="en-US" sz="2200" dirty="0" err="1" smtClean="0">
                <a:solidFill>
                  <a:srgbClr val="FFC000"/>
                </a:solidFill>
              </a:rPr>
              <a:t>kemampuan</a:t>
            </a:r>
            <a:r>
              <a:rPr lang="en-US" sz="2200" dirty="0" smtClean="0">
                <a:solidFill>
                  <a:srgbClr val="FFC000"/>
                </a:solidFill>
              </a:rPr>
              <a:t> </a:t>
            </a:r>
            <a:r>
              <a:rPr lang="en-US" sz="2200" dirty="0" err="1" smtClean="0">
                <a:solidFill>
                  <a:srgbClr val="FFC000"/>
                </a:solidFill>
              </a:rPr>
              <a:t>membayar</a:t>
            </a:r>
            <a:r>
              <a:rPr lang="en-US" sz="2200" dirty="0" smtClean="0">
                <a:solidFill>
                  <a:srgbClr val="FFC000"/>
                </a:solidFill>
              </a:rPr>
              <a:t> </a:t>
            </a:r>
            <a:r>
              <a:rPr lang="en-US" sz="2200" dirty="0" err="1" smtClean="0">
                <a:solidFill>
                  <a:srgbClr val="FFC000"/>
                </a:solidFill>
              </a:rPr>
              <a:t>hutang</a:t>
            </a:r>
            <a:r>
              <a:rPr lang="en-US" sz="2200" dirty="0" smtClean="0">
                <a:solidFill>
                  <a:srgbClr val="FFC000"/>
                </a:solidFill>
              </a:rPr>
              <a:t> </a:t>
            </a:r>
            <a:r>
              <a:rPr lang="en-US" sz="2200" dirty="0" err="1" smtClean="0">
                <a:solidFill>
                  <a:srgbClr val="FFC000"/>
                </a:solidFill>
              </a:rPr>
              <a:t>jangka</a:t>
            </a:r>
            <a:r>
              <a:rPr lang="en-US" sz="2200" dirty="0" smtClean="0">
                <a:solidFill>
                  <a:srgbClr val="FFC000"/>
                </a:solidFill>
              </a:rPr>
              <a:t> </a:t>
            </a:r>
            <a:r>
              <a:rPr lang="en-US" sz="2200" dirty="0" err="1" smtClean="0">
                <a:solidFill>
                  <a:srgbClr val="FFC000"/>
                </a:solidFill>
              </a:rPr>
              <a:t>pendek</a:t>
            </a:r>
            <a:endParaRPr lang="en-US" sz="2200" dirty="0" smtClean="0">
              <a:solidFill>
                <a:srgbClr val="FF00FF"/>
              </a:solidFill>
            </a:endParaRPr>
          </a:p>
          <a:p>
            <a:pPr>
              <a:buClr>
                <a:schemeClr val="tx1"/>
              </a:buClr>
              <a:buSzPct val="85000"/>
            </a:pPr>
            <a:r>
              <a:rPr lang="en-US" sz="2200" dirty="0" err="1" smtClean="0">
                <a:solidFill>
                  <a:srgbClr val="FF00FF"/>
                </a:solidFill>
              </a:rPr>
              <a:t>Solvabilitas</a:t>
            </a:r>
            <a:r>
              <a:rPr lang="en-US" sz="2200" dirty="0" smtClean="0">
                <a:solidFill>
                  <a:srgbClr val="FF00FF"/>
                </a:solidFill>
              </a:rPr>
              <a:t> = </a:t>
            </a:r>
            <a:r>
              <a:rPr lang="en-US" sz="2200" dirty="0" err="1" smtClean="0">
                <a:solidFill>
                  <a:srgbClr val="FF00FF"/>
                </a:solidFill>
              </a:rPr>
              <a:t>Kemampuan</a:t>
            </a:r>
            <a:r>
              <a:rPr lang="en-US" sz="2200" dirty="0" smtClean="0">
                <a:solidFill>
                  <a:srgbClr val="FF00FF"/>
                </a:solidFill>
              </a:rPr>
              <a:t> </a:t>
            </a:r>
            <a:r>
              <a:rPr lang="en-US" sz="2200" dirty="0" err="1" smtClean="0">
                <a:solidFill>
                  <a:srgbClr val="FF00FF"/>
                </a:solidFill>
              </a:rPr>
              <a:t>membayar</a:t>
            </a:r>
            <a:r>
              <a:rPr lang="en-US" sz="2200" dirty="0" smtClean="0">
                <a:solidFill>
                  <a:srgbClr val="FF00FF"/>
                </a:solidFill>
              </a:rPr>
              <a:t> </a:t>
            </a:r>
            <a:r>
              <a:rPr lang="en-US" sz="2200" dirty="0" err="1" smtClean="0">
                <a:solidFill>
                  <a:srgbClr val="FF00FF"/>
                </a:solidFill>
              </a:rPr>
              <a:t>hutang</a:t>
            </a:r>
            <a:r>
              <a:rPr lang="en-US" sz="2200" dirty="0" smtClean="0">
                <a:solidFill>
                  <a:srgbClr val="FF00FF"/>
                </a:solidFill>
              </a:rPr>
              <a:t> </a:t>
            </a:r>
            <a:r>
              <a:rPr lang="en-US" sz="2200" dirty="0" err="1" smtClean="0">
                <a:solidFill>
                  <a:srgbClr val="FF00FF"/>
                </a:solidFill>
              </a:rPr>
              <a:t>jangka</a:t>
            </a:r>
            <a:r>
              <a:rPr lang="en-US" sz="2200" dirty="0" smtClean="0">
                <a:solidFill>
                  <a:srgbClr val="FF00FF"/>
                </a:solidFill>
              </a:rPr>
              <a:t> </a:t>
            </a:r>
            <a:r>
              <a:rPr lang="en-US" sz="2200" dirty="0" err="1" smtClean="0">
                <a:solidFill>
                  <a:srgbClr val="FF00FF"/>
                </a:solidFill>
              </a:rPr>
              <a:t>panjang</a:t>
            </a:r>
            <a:endParaRPr lang="en-US" sz="2200" dirty="0" smtClean="0">
              <a:solidFill>
                <a:srgbClr val="FF00FF"/>
              </a:solidFill>
            </a:endParaRPr>
          </a:p>
          <a:p>
            <a:pPr>
              <a:buClr>
                <a:schemeClr val="tx1"/>
              </a:buClr>
              <a:buSzPct val="85000"/>
            </a:pPr>
            <a:r>
              <a:rPr lang="en-US" sz="2200" dirty="0" err="1" smtClean="0">
                <a:solidFill>
                  <a:srgbClr val="00FFFF"/>
                </a:solidFill>
              </a:rPr>
              <a:t>Rentabilitas</a:t>
            </a:r>
            <a:r>
              <a:rPr lang="en-US" sz="2200" dirty="0" smtClean="0">
                <a:solidFill>
                  <a:srgbClr val="00FFFF"/>
                </a:solidFill>
              </a:rPr>
              <a:t> = </a:t>
            </a:r>
            <a:r>
              <a:rPr lang="en-US" sz="2200" dirty="0" err="1" smtClean="0">
                <a:solidFill>
                  <a:srgbClr val="00FFFF"/>
                </a:solidFill>
              </a:rPr>
              <a:t>Kemampuan</a:t>
            </a:r>
            <a:r>
              <a:rPr lang="en-US" sz="2200" dirty="0" smtClean="0">
                <a:solidFill>
                  <a:srgbClr val="00FFFF"/>
                </a:solidFill>
              </a:rPr>
              <a:t> </a:t>
            </a:r>
            <a:r>
              <a:rPr lang="en-US" sz="2200" dirty="0" err="1" smtClean="0">
                <a:solidFill>
                  <a:srgbClr val="00FFFF"/>
                </a:solidFill>
              </a:rPr>
              <a:t>mendapatkan</a:t>
            </a:r>
            <a:r>
              <a:rPr lang="en-US" sz="2200" dirty="0" smtClean="0">
                <a:solidFill>
                  <a:srgbClr val="00FFFF"/>
                </a:solidFill>
              </a:rPr>
              <a:t> </a:t>
            </a:r>
            <a:r>
              <a:rPr lang="en-US" sz="2200" dirty="0" err="1" smtClean="0">
                <a:solidFill>
                  <a:srgbClr val="00FFFF"/>
                </a:solidFill>
              </a:rPr>
              <a:t>laba</a:t>
            </a:r>
            <a:endParaRPr lang="en-US" sz="2200" dirty="0" smtClean="0">
              <a:solidFill>
                <a:srgbClr val="00FFFF"/>
              </a:solidFill>
            </a:endParaRPr>
          </a:p>
          <a:p>
            <a:pPr>
              <a:buClr>
                <a:schemeClr val="tx1"/>
              </a:buClr>
              <a:buSzPct val="85000"/>
            </a:pPr>
            <a:r>
              <a:rPr lang="en-US" sz="2200" dirty="0" err="1" smtClean="0">
                <a:solidFill>
                  <a:srgbClr val="CCFF33"/>
                </a:solidFill>
              </a:rPr>
              <a:t>Soliditas</a:t>
            </a:r>
            <a:r>
              <a:rPr lang="en-US" sz="2200" dirty="0" smtClean="0">
                <a:solidFill>
                  <a:srgbClr val="CCFF33"/>
                </a:solidFill>
              </a:rPr>
              <a:t> = </a:t>
            </a:r>
            <a:r>
              <a:rPr lang="en-US" sz="2200" dirty="0" err="1" smtClean="0">
                <a:solidFill>
                  <a:srgbClr val="CCFF33"/>
                </a:solidFill>
              </a:rPr>
              <a:t>mampu</a:t>
            </a:r>
            <a:r>
              <a:rPr lang="en-US" sz="2200" dirty="0" smtClean="0">
                <a:solidFill>
                  <a:srgbClr val="CCFF33"/>
                </a:solidFill>
              </a:rPr>
              <a:t> </a:t>
            </a:r>
            <a:r>
              <a:rPr lang="en-US" sz="2200" dirty="0" err="1" smtClean="0">
                <a:solidFill>
                  <a:srgbClr val="CCFF33"/>
                </a:solidFill>
              </a:rPr>
              <a:t>bertahan</a:t>
            </a:r>
            <a:r>
              <a:rPr lang="en-US" sz="2200" dirty="0" smtClean="0">
                <a:solidFill>
                  <a:srgbClr val="CCFF33"/>
                </a:solidFill>
              </a:rPr>
              <a:t> </a:t>
            </a:r>
            <a:r>
              <a:rPr lang="en-US" sz="2200" dirty="0" err="1" smtClean="0">
                <a:solidFill>
                  <a:srgbClr val="CCFF33"/>
                </a:solidFill>
              </a:rPr>
              <a:t>dari</a:t>
            </a:r>
            <a:r>
              <a:rPr lang="en-US" sz="2200" dirty="0" smtClean="0">
                <a:solidFill>
                  <a:srgbClr val="CCFF33"/>
                </a:solidFill>
              </a:rPr>
              <a:t> </a:t>
            </a:r>
            <a:r>
              <a:rPr lang="en-US" sz="2200" dirty="0" err="1" smtClean="0">
                <a:solidFill>
                  <a:srgbClr val="CCFF33"/>
                </a:solidFill>
              </a:rPr>
              <a:t>kebangkrutan</a:t>
            </a:r>
            <a:endParaRPr lang="en-US" sz="2200" dirty="0">
              <a:solidFill>
                <a:srgbClr val="FFFF00"/>
              </a:solidFill>
            </a:endParaRPr>
          </a:p>
        </p:txBody>
      </p:sp>
      <p:sp>
        <p:nvSpPr>
          <p:cNvPr id="10" name="Title 1"/>
          <p:cNvSpPr txBox="1">
            <a:spLocks/>
          </p:cNvSpPr>
          <p:nvPr/>
        </p:nvSpPr>
        <p:spPr>
          <a:xfrm>
            <a:off x="914400" y="2286000"/>
            <a:ext cx="11430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2" name="Title 1"/>
          <p:cNvSpPr txBox="1">
            <a:spLocks/>
          </p:cNvSpPr>
          <p:nvPr/>
        </p:nvSpPr>
        <p:spPr>
          <a:xfrm>
            <a:off x="685800" y="28194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err="1" smtClean="0">
                <a:ln>
                  <a:noFill/>
                </a:ln>
                <a:solidFill>
                  <a:srgbClr val="FFFF00"/>
                </a:solidFill>
                <a:effectLst/>
                <a:uLnTx/>
                <a:uFillTx/>
                <a:latin typeface="MS Mincho" pitchFamily="49" charset="-128"/>
                <a:ea typeface="MS Mincho" pitchFamily="49" charset="-128"/>
                <a:cs typeface="Arial Unicode MS" pitchFamily="34" charset="-128"/>
              </a:rPr>
              <a:t>Waktu</a:t>
            </a:r>
            <a:endPar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4" name="Title 1"/>
          <p:cNvSpPr txBox="1">
            <a:spLocks/>
          </p:cNvSpPr>
          <p:nvPr/>
        </p:nvSpPr>
        <p:spPr>
          <a:xfrm>
            <a:off x="6858000" y="28194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err="1" smtClean="0">
                <a:solidFill>
                  <a:srgbClr val="FFFF00"/>
                </a:solidFill>
                <a:latin typeface="MS Mincho" pitchFamily="49" charset="-128"/>
                <a:ea typeface="MS Mincho" pitchFamily="49" charset="-128"/>
                <a:cs typeface="Arial Unicode MS" pitchFamily="34" charset="-128"/>
              </a:rPr>
              <a:t>Resiko</a:t>
            </a:r>
            <a:endPar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9" name="Title 1"/>
          <p:cNvSpPr txBox="1">
            <a:spLocks/>
          </p:cNvSpPr>
          <p:nvPr/>
        </p:nvSpPr>
        <p:spPr>
          <a:xfrm>
            <a:off x="3810000" y="2273300"/>
            <a:ext cx="16764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20" name="Title 1"/>
          <p:cNvSpPr txBox="1">
            <a:spLocks/>
          </p:cNvSpPr>
          <p:nvPr/>
        </p:nvSpPr>
        <p:spPr>
          <a:xfrm>
            <a:off x="3581400" y="2806700"/>
            <a:ext cx="21336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err="1" smtClean="0">
                <a:solidFill>
                  <a:srgbClr val="FFFF00"/>
                </a:solidFill>
                <a:latin typeface="MS Mincho" pitchFamily="49" charset="-128"/>
                <a:ea typeface="MS Mincho" pitchFamily="49" charset="-128"/>
                <a:cs typeface="Arial Unicode MS" pitchFamily="34" charset="-128"/>
              </a:rPr>
              <a:t>Kepercayaan</a:t>
            </a:r>
            <a:endParaRPr kumimoji="0" lang="en-US" sz="24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1" name="Title 1"/>
          <p:cNvSpPr>
            <a:spLocks noGrp="1"/>
          </p:cNvSpPr>
          <p:nvPr>
            <p:ph type="title"/>
          </p:nvPr>
        </p:nvSpPr>
        <p:spPr>
          <a:xfrm>
            <a:off x="-228600" y="1892300"/>
            <a:ext cx="9601200" cy="546100"/>
          </a:xfrm>
          <a:solidFill>
            <a:schemeClr val="tx1"/>
          </a:solidFill>
          <a:ln w="38100">
            <a:solidFill>
              <a:srgbClr val="00FFFF"/>
            </a:solidFill>
          </a:ln>
        </p:spPr>
        <p:txBody>
          <a:bodyPr>
            <a:normAutofit fontScale="90000"/>
          </a:bodyPr>
          <a:lstStyle/>
          <a:p>
            <a:pPr eaLnBrk="1" hangingPunct="1"/>
            <a:r>
              <a:rPr lang="en-US" sz="3600" b="1" dirty="0" smtClean="0">
                <a:solidFill>
                  <a:srgbClr val="FFFF00"/>
                </a:solidFill>
                <a:latin typeface="Algerian" pitchFamily="82" charset="0"/>
              </a:rPr>
              <a:t/>
            </a:r>
            <a:br>
              <a:rPr lang="en-US" sz="3600" b="1" dirty="0" smtClean="0">
                <a:solidFill>
                  <a:srgbClr val="FFFF00"/>
                </a:solidFill>
                <a:latin typeface="Algerian" pitchFamily="82" charset="0"/>
              </a:rPr>
            </a:br>
            <a:r>
              <a:rPr lang="en-US" sz="3600" b="1" dirty="0" err="1" smtClean="0">
                <a:solidFill>
                  <a:srgbClr val="FFFF00"/>
                </a:solidFill>
                <a:latin typeface="Arial" pitchFamily="34" charset="0"/>
                <a:cs typeface="Arial" pitchFamily="34" charset="0"/>
              </a:rPr>
              <a:t>Unsur</a:t>
            </a:r>
            <a:r>
              <a:rPr lang="en-US" sz="3600" b="1" dirty="0" smtClean="0">
                <a:solidFill>
                  <a:srgbClr val="FFFF00"/>
                </a:solidFill>
                <a:latin typeface="Arial" pitchFamily="34" charset="0"/>
                <a:cs typeface="Arial" pitchFamily="34" charset="0"/>
              </a:rPr>
              <a:t> </a:t>
            </a:r>
            <a:r>
              <a:rPr lang="en-US" sz="3600" b="1" dirty="0" err="1" smtClean="0">
                <a:solidFill>
                  <a:srgbClr val="FFFF00"/>
                </a:solidFill>
                <a:latin typeface="Arial" pitchFamily="34" charset="0"/>
                <a:cs typeface="Arial" pitchFamily="34" charset="0"/>
              </a:rPr>
              <a:t>Unsur</a:t>
            </a:r>
            <a:r>
              <a:rPr lang="en-US" sz="3600" b="1" dirty="0" smtClean="0">
                <a:solidFill>
                  <a:srgbClr val="FFFF00"/>
                </a:solidFill>
                <a:latin typeface="Arial" pitchFamily="34" charset="0"/>
                <a:cs typeface="Arial" pitchFamily="34" charset="0"/>
              </a:rPr>
              <a:t> </a:t>
            </a:r>
            <a:r>
              <a:rPr lang="en-US" sz="3600" b="1" dirty="0" err="1" smtClean="0">
                <a:solidFill>
                  <a:srgbClr val="FFFF00"/>
                </a:solidFill>
                <a:latin typeface="Arial" pitchFamily="34" charset="0"/>
                <a:cs typeface="Arial" pitchFamily="34" charset="0"/>
              </a:rPr>
              <a:t>Kredit</a:t>
            </a:r>
            <a:r>
              <a:rPr lang="en-US" b="1" dirty="0" smtClean="0">
                <a:solidFill>
                  <a:srgbClr val="FFFF00"/>
                </a:solidFill>
                <a:latin typeface="Algerian" pitchFamily="82" charset="0"/>
              </a:rPr>
              <a:t/>
            </a:r>
            <a:br>
              <a:rPr lang="en-US" b="1" dirty="0" smtClean="0">
                <a:solidFill>
                  <a:srgbClr val="FFFF00"/>
                </a:solidFill>
                <a:latin typeface="Algerian" pitchFamily="82" charset="0"/>
              </a:rPr>
            </a:br>
            <a:endParaRPr lang="en-US" dirty="0" smtClean="0">
              <a:solidFill>
                <a:srgbClr val="FFFF00"/>
              </a:solidFill>
              <a:latin typeface="Algerian" pitchFamily="82" charset="0"/>
            </a:endParaRPr>
          </a:p>
        </p:txBody>
      </p:sp>
      <p:cxnSp>
        <p:nvCxnSpPr>
          <p:cNvPr id="22" name="Straight Arrow Connector 21"/>
          <p:cNvCxnSpPr/>
          <p:nvPr/>
        </p:nvCxnSpPr>
        <p:spPr>
          <a:xfrm rot="5400000">
            <a:off x="3276600" y="3505202"/>
            <a:ext cx="609599" cy="609599"/>
          </a:xfrm>
          <a:prstGeom prst="straightConnector1">
            <a:avLst/>
          </a:prstGeom>
          <a:ln w="76200">
            <a:solidFill>
              <a:srgbClr val="00FF99"/>
            </a:solidFill>
            <a:tailEnd type="arrow"/>
          </a:ln>
        </p:spPr>
        <p:style>
          <a:lnRef idx="1">
            <a:schemeClr val="accent1"/>
          </a:lnRef>
          <a:fillRef idx="0">
            <a:schemeClr val="accent1"/>
          </a:fillRef>
          <a:effectRef idx="0">
            <a:schemeClr val="accent1"/>
          </a:effectRef>
          <a:fontRef idx="minor">
            <a:schemeClr val="tx1"/>
          </a:fontRef>
        </p:style>
      </p:cxnSp>
      <p:sp>
        <p:nvSpPr>
          <p:cNvPr id="15" name="Action Button: Home 1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7467600" y="2286000"/>
            <a:ext cx="12192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7" name="Rectangle 6"/>
          <p:cNvSpPr/>
          <p:nvPr/>
        </p:nvSpPr>
        <p:spPr>
          <a:xfrm>
            <a:off x="76200" y="228600"/>
            <a:ext cx="8991600" cy="1447800"/>
          </a:xfrm>
          <a:prstGeom prst="rect">
            <a:avLst/>
          </a:pr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800" b="1" dirty="0" err="1" smtClean="0">
                <a:solidFill>
                  <a:srgbClr val="FF0000"/>
                </a:solidFill>
              </a:rPr>
              <a:t>Pengertian</a:t>
            </a:r>
            <a:r>
              <a:rPr lang="en-US" sz="2800" b="1" dirty="0" smtClean="0">
                <a:solidFill>
                  <a:srgbClr val="FF0000"/>
                </a:solidFill>
              </a:rPr>
              <a:t> Bank</a:t>
            </a:r>
          </a:p>
          <a:p>
            <a:pPr algn="just"/>
            <a:r>
              <a:rPr lang="en-US" sz="2400" dirty="0" err="1" smtClean="0">
                <a:solidFill>
                  <a:srgbClr val="00FF00"/>
                </a:solidFill>
              </a:rPr>
              <a:t>Badan</a:t>
            </a:r>
            <a:r>
              <a:rPr lang="en-US" sz="2400" dirty="0" smtClean="0">
                <a:solidFill>
                  <a:srgbClr val="00FF00"/>
                </a:solidFill>
              </a:rPr>
              <a:t> </a:t>
            </a:r>
            <a:r>
              <a:rPr lang="en-US" sz="2400" dirty="0" err="1" smtClean="0">
                <a:solidFill>
                  <a:srgbClr val="00FF00"/>
                </a:solidFill>
              </a:rPr>
              <a:t>usaha</a:t>
            </a:r>
            <a:r>
              <a:rPr lang="en-US" sz="2400" dirty="0" smtClean="0">
                <a:solidFill>
                  <a:srgbClr val="00FF00"/>
                </a:solidFill>
              </a:rPr>
              <a:t> yang </a:t>
            </a:r>
            <a:r>
              <a:rPr lang="en-US" sz="2400" dirty="0" err="1" smtClean="0">
                <a:solidFill>
                  <a:srgbClr val="00FF00"/>
                </a:solidFill>
              </a:rPr>
              <a:t>menghimpun</a:t>
            </a:r>
            <a:r>
              <a:rPr lang="en-US" sz="2400" dirty="0" smtClean="0">
                <a:solidFill>
                  <a:srgbClr val="00FF00"/>
                </a:solidFill>
              </a:rPr>
              <a:t> </a:t>
            </a:r>
            <a:r>
              <a:rPr lang="en-US" sz="2400" dirty="0" err="1" smtClean="0">
                <a:solidFill>
                  <a:srgbClr val="00FF00"/>
                </a:solidFill>
              </a:rPr>
              <a:t>dana</a:t>
            </a:r>
            <a:r>
              <a:rPr lang="en-US" sz="2400" dirty="0" smtClean="0">
                <a:solidFill>
                  <a:srgbClr val="00FF00"/>
                </a:solidFill>
              </a:rPr>
              <a:t> </a:t>
            </a:r>
            <a:r>
              <a:rPr lang="en-US" sz="2400" dirty="0" err="1" smtClean="0">
                <a:solidFill>
                  <a:srgbClr val="00FF00"/>
                </a:solidFill>
              </a:rPr>
              <a:t>dari</a:t>
            </a:r>
            <a:r>
              <a:rPr lang="en-US" sz="2400" dirty="0" smtClean="0">
                <a:solidFill>
                  <a:srgbClr val="00FF00"/>
                </a:solidFill>
              </a:rPr>
              <a:t> </a:t>
            </a:r>
            <a:r>
              <a:rPr lang="en-US" sz="2400" dirty="0" err="1" smtClean="0">
                <a:solidFill>
                  <a:srgbClr val="00FF00"/>
                </a:solidFill>
              </a:rPr>
              <a:t>masyrakat</a:t>
            </a:r>
            <a:r>
              <a:rPr lang="en-US" sz="2400" dirty="0" smtClean="0">
                <a:solidFill>
                  <a:srgbClr val="00FF00"/>
                </a:solidFill>
              </a:rPr>
              <a:t> </a:t>
            </a:r>
            <a:r>
              <a:rPr lang="en-US" sz="2400" dirty="0" err="1" smtClean="0">
                <a:solidFill>
                  <a:srgbClr val="00FF00"/>
                </a:solidFill>
              </a:rPr>
              <a:t>dalam</a:t>
            </a:r>
            <a:r>
              <a:rPr lang="en-US" sz="2400" dirty="0" smtClean="0">
                <a:solidFill>
                  <a:srgbClr val="00FF00"/>
                </a:solidFill>
              </a:rPr>
              <a:t> </a:t>
            </a:r>
            <a:r>
              <a:rPr lang="en-US" sz="2400" dirty="0" err="1" smtClean="0">
                <a:solidFill>
                  <a:srgbClr val="00FF00"/>
                </a:solidFill>
              </a:rPr>
              <a:t>bentuk</a:t>
            </a:r>
            <a:r>
              <a:rPr lang="en-US" sz="2400" dirty="0" smtClean="0">
                <a:solidFill>
                  <a:srgbClr val="00FF00"/>
                </a:solidFill>
              </a:rPr>
              <a:t> </a:t>
            </a:r>
            <a:r>
              <a:rPr lang="en-US" sz="2400" dirty="0" err="1" smtClean="0">
                <a:solidFill>
                  <a:srgbClr val="00FF00"/>
                </a:solidFill>
              </a:rPr>
              <a:t>simpanan</a:t>
            </a:r>
            <a:r>
              <a:rPr lang="en-US" sz="2400" dirty="0" smtClean="0">
                <a:solidFill>
                  <a:srgbClr val="00FF00"/>
                </a:solidFill>
              </a:rPr>
              <a:t> </a:t>
            </a:r>
            <a:r>
              <a:rPr lang="en-US" sz="2400" dirty="0" err="1" smtClean="0">
                <a:solidFill>
                  <a:srgbClr val="00FF00"/>
                </a:solidFill>
              </a:rPr>
              <a:t>dan</a:t>
            </a:r>
            <a:r>
              <a:rPr lang="en-US" sz="2400" dirty="0" smtClean="0">
                <a:solidFill>
                  <a:srgbClr val="00FF00"/>
                </a:solidFill>
              </a:rPr>
              <a:t> </a:t>
            </a:r>
            <a:r>
              <a:rPr lang="en-US" sz="2400" dirty="0" err="1" smtClean="0">
                <a:solidFill>
                  <a:srgbClr val="00FF00"/>
                </a:solidFill>
              </a:rPr>
              <a:t>mengeluarkanya</a:t>
            </a:r>
            <a:r>
              <a:rPr lang="en-US" sz="2400" dirty="0" smtClean="0">
                <a:solidFill>
                  <a:srgbClr val="00FF00"/>
                </a:solidFill>
              </a:rPr>
              <a:t> </a:t>
            </a:r>
            <a:r>
              <a:rPr lang="en-US" sz="2400" dirty="0" err="1" smtClean="0">
                <a:solidFill>
                  <a:srgbClr val="00FF00"/>
                </a:solidFill>
              </a:rPr>
              <a:t>kepada</a:t>
            </a:r>
            <a:r>
              <a:rPr lang="en-US" sz="2400" dirty="0" smtClean="0">
                <a:solidFill>
                  <a:srgbClr val="00FF00"/>
                </a:solidFill>
              </a:rPr>
              <a:t> </a:t>
            </a:r>
            <a:r>
              <a:rPr lang="en-US" sz="2400" dirty="0" err="1" smtClean="0">
                <a:solidFill>
                  <a:srgbClr val="00FF00"/>
                </a:solidFill>
              </a:rPr>
              <a:t>masyrakat</a:t>
            </a:r>
            <a:r>
              <a:rPr lang="en-US" sz="2400" dirty="0" smtClean="0">
                <a:solidFill>
                  <a:srgbClr val="00FF00"/>
                </a:solidFill>
              </a:rPr>
              <a:t> </a:t>
            </a:r>
            <a:r>
              <a:rPr lang="en-US" sz="2400" dirty="0" err="1" smtClean="0">
                <a:solidFill>
                  <a:srgbClr val="00FF00"/>
                </a:solidFill>
              </a:rPr>
              <a:t>dalam</a:t>
            </a:r>
            <a:r>
              <a:rPr lang="en-US" sz="2400" dirty="0" smtClean="0">
                <a:solidFill>
                  <a:srgbClr val="00FF00"/>
                </a:solidFill>
              </a:rPr>
              <a:t> </a:t>
            </a:r>
            <a:r>
              <a:rPr lang="en-US" sz="2400" dirty="0" err="1" smtClean="0">
                <a:solidFill>
                  <a:srgbClr val="00FF00"/>
                </a:solidFill>
              </a:rPr>
              <a:t>bentuk</a:t>
            </a:r>
            <a:r>
              <a:rPr lang="en-US" sz="2400" dirty="0" smtClean="0">
                <a:solidFill>
                  <a:srgbClr val="00FF00"/>
                </a:solidFill>
              </a:rPr>
              <a:t> </a:t>
            </a:r>
            <a:r>
              <a:rPr lang="en-US" sz="2400" dirty="0" err="1" smtClean="0">
                <a:solidFill>
                  <a:srgbClr val="00FF00"/>
                </a:solidFill>
              </a:rPr>
              <a:t>kredit</a:t>
            </a:r>
            <a:r>
              <a:rPr lang="en-US" sz="2400" dirty="0" smtClean="0">
                <a:solidFill>
                  <a:srgbClr val="00FF00"/>
                </a:solidFill>
              </a:rPr>
              <a:t> </a:t>
            </a:r>
            <a:r>
              <a:rPr lang="en-US" sz="2400" dirty="0" err="1" smtClean="0">
                <a:solidFill>
                  <a:srgbClr val="00FF00"/>
                </a:solidFill>
              </a:rPr>
              <a:t>atau</a:t>
            </a:r>
            <a:r>
              <a:rPr lang="en-US" sz="2400" dirty="0" smtClean="0">
                <a:solidFill>
                  <a:srgbClr val="00FF00"/>
                </a:solidFill>
              </a:rPr>
              <a:t> </a:t>
            </a:r>
            <a:r>
              <a:rPr lang="en-US" sz="2400" dirty="0" err="1" smtClean="0">
                <a:solidFill>
                  <a:srgbClr val="00FF00"/>
                </a:solidFill>
              </a:rPr>
              <a:t>bentuk</a:t>
            </a:r>
            <a:r>
              <a:rPr lang="en-US" sz="2400" dirty="0" smtClean="0">
                <a:solidFill>
                  <a:srgbClr val="00FF00"/>
                </a:solidFill>
              </a:rPr>
              <a:t> </a:t>
            </a:r>
            <a:r>
              <a:rPr lang="en-US" sz="2400" dirty="0" err="1" smtClean="0">
                <a:solidFill>
                  <a:srgbClr val="00FF00"/>
                </a:solidFill>
              </a:rPr>
              <a:t>lainya</a:t>
            </a:r>
            <a:r>
              <a:rPr lang="en-US" sz="2400" dirty="0" smtClean="0">
                <a:solidFill>
                  <a:srgbClr val="00FF00"/>
                </a:solidFill>
              </a:rPr>
              <a:t> </a:t>
            </a:r>
            <a:r>
              <a:rPr lang="en-US" sz="2400" dirty="0" err="1" smtClean="0">
                <a:solidFill>
                  <a:srgbClr val="00FF00"/>
                </a:solidFill>
              </a:rPr>
              <a:t>dengan</a:t>
            </a:r>
            <a:r>
              <a:rPr lang="en-US" sz="2400" dirty="0" smtClean="0">
                <a:solidFill>
                  <a:srgbClr val="00FF00"/>
                </a:solidFill>
              </a:rPr>
              <a:t> </a:t>
            </a:r>
            <a:r>
              <a:rPr lang="en-US" sz="2400" dirty="0" err="1" smtClean="0">
                <a:solidFill>
                  <a:srgbClr val="00FF00"/>
                </a:solidFill>
              </a:rPr>
              <a:t>tujuan</a:t>
            </a:r>
            <a:r>
              <a:rPr lang="en-US" sz="2400" dirty="0" smtClean="0">
                <a:solidFill>
                  <a:srgbClr val="00FF00"/>
                </a:solidFill>
              </a:rPr>
              <a:t> </a:t>
            </a:r>
            <a:r>
              <a:rPr lang="en-US" sz="2400" dirty="0" err="1" smtClean="0">
                <a:solidFill>
                  <a:srgbClr val="00FF00"/>
                </a:solidFill>
              </a:rPr>
              <a:t>meningktkan</a:t>
            </a:r>
            <a:r>
              <a:rPr lang="en-US" sz="2400" dirty="0" smtClean="0">
                <a:solidFill>
                  <a:srgbClr val="00FF00"/>
                </a:solidFill>
              </a:rPr>
              <a:t> </a:t>
            </a:r>
            <a:r>
              <a:rPr lang="en-US" sz="2400" dirty="0" err="1" smtClean="0">
                <a:solidFill>
                  <a:srgbClr val="00FF00"/>
                </a:solidFill>
              </a:rPr>
              <a:t>taraf</a:t>
            </a:r>
            <a:r>
              <a:rPr lang="en-US" sz="2400" dirty="0" smtClean="0">
                <a:solidFill>
                  <a:srgbClr val="00FF00"/>
                </a:solidFill>
              </a:rPr>
              <a:t> </a:t>
            </a:r>
            <a:r>
              <a:rPr lang="en-US" sz="2400" dirty="0" err="1" smtClean="0">
                <a:solidFill>
                  <a:srgbClr val="00FF00"/>
                </a:solidFill>
              </a:rPr>
              <a:t>hidup</a:t>
            </a:r>
            <a:r>
              <a:rPr lang="en-US" sz="2400" dirty="0" smtClean="0">
                <a:solidFill>
                  <a:srgbClr val="00FF00"/>
                </a:solidFill>
              </a:rPr>
              <a:t> </a:t>
            </a:r>
            <a:r>
              <a:rPr lang="en-US" sz="2400" dirty="0" err="1" smtClean="0">
                <a:solidFill>
                  <a:srgbClr val="00FF00"/>
                </a:solidFill>
              </a:rPr>
              <a:t>masyarakat</a:t>
            </a:r>
            <a:r>
              <a:rPr lang="en-US" sz="2400" dirty="0" smtClean="0">
                <a:solidFill>
                  <a:srgbClr val="00FF00"/>
                </a:solidFill>
              </a:rPr>
              <a:t>.</a:t>
            </a:r>
          </a:p>
        </p:txBody>
      </p:sp>
      <p:sp>
        <p:nvSpPr>
          <p:cNvPr id="8" name="Rectangle 7"/>
          <p:cNvSpPr/>
          <p:nvPr/>
        </p:nvSpPr>
        <p:spPr>
          <a:xfrm>
            <a:off x="228600" y="3810000"/>
            <a:ext cx="3581400" cy="2895600"/>
          </a:xfrm>
          <a:prstGeom prst="rect">
            <a:avLst/>
          </a:prstGeom>
          <a:solidFill>
            <a:schemeClr val="tx1"/>
          </a:solidFill>
          <a:ln w="28575">
            <a:solidFill>
              <a:srgbClr val="FB576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00"/>
                </a:solidFill>
              </a:rPr>
              <a:t>Berdasarkan</a:t>
            </a:r>
            <a:r>
              <a:rPr lang="en-US" sz="2400" b="1" dirty="0" smtClean="0">
                <a:solidFill>
                  <a:srgbClr val="00FF00"/>
                </a:solidFill>
              </a:rPr>
              <a:t> </a:t>
            </a:r>
            <a:r>
              <a:rPr lang="en-US" sz="2400" b="1" dirty="0" err="1" smtClean="0">
                <a:solidFill>
                  <a:srgbClr val="00FF00"/>
                </a:solidFill>
              </a:rPr>
              <a:t>Fungsi</a:t>
            </a:r>
            <a:r>
              <a:rPr lang="en-US" sz="2400" b="1" dirty="0" smtClean="0">
                <a:solidFill>
                  <a:srgbClr val="00FF00"/>
                </a:solidFill>
              </a:rPr>
              <a:t>:</a:t>
            </a:r>
          </a:p>
          <a:p>
            <a:r>
              <a:rPr lang="en-US" sz="2400" dirty="0" smtClean="0">
                <a:solidFill>
                  <a:srgbClr val="FFFF00"/>
                </a:solidFill>
              </a:rPr>
              <a:t>1. Bank </a:t>
            </a:r>
            <a:r>
              <a:rPr lang="en-US" sz="2400" dirty="0" err="1" smtClean="0">
                <a:solidFill>
                  <a:srgbClr val="FFFF00"/>
                </a:solidFill>
              </a:rPr>
              <a:t>Umum</a:t>
            </a:r>
            <a:endParaRPr lang="en-US" sz="2400" dirty="0" smtClean="0">
              <a:solidFill>
                <a:srgbClr val="FFFF00"/>
              </a:solidFill>
            </a:endParaRPr>
          </a:p>
          <a:p>
            <a:r>
              <a:rPr lang="en-US" sz="2400" dirty="0" smtClean="0">
                <a:solidFill>
                  <a:srgbClr val="FFFF00"/>
                </a:solidFill>
              </a:rPr>
              <a:t>2. Bank </a:t>
            </a:r>
            <a:r>
              <a:rPr lang="en-US" sz="2400" dirty="0" err="1" smtClean="0">
                <a:solidFill>
                  <a:srgbClr val="FFFF00"/>
                </a:solidFill>
              </a:rPr>
              <a:t>Perkreditan</a:t>
            </a:r>
            <a:r>
              <a:rPr lang="en-US" sz="2400" dirty="0" smtClean="0">
                <a:solidFill>
                  <a:srgbClr val="FFFF00"/>
                </a:solidFill>
              </a:rPr>
              <a:t> Rakyat</a:t>
            </a:r>
          </a:p>
          <a:p>
            <a:r>
              <a:rPr lang="en-US" sz="2400" b="1" dirty="0" err="1" smtClean="0">
                <a:solidFill>
                  <a:srgbClr val="00FF99"/>
                </a:solidFill>
              </a:rPr>
              <a:t>Berdasarkan</a:t>
            </a:r>
            <a:r>
              <a:rPr lang="en-US" sz="2400" b="1" dirty="0" smtClean="0">
                <a:solidFill>
                  <a:srgbClr val="00FF99"/>
                </a:solidFill>
              </a:rPr>
              <a:t> Status :</a:t>
            </a:r>
          </a:p>
          <a:p>
            <a:r>
              <a:rPr lang="en-US" sz="2400" dirty="0" smtClean="0">
                <a:solidFill>
                  <a:srgbClr val="FFC000"/>
                </a:solidFill>
              </a:rPr>
              <a:t>1. </a:t>
            </a:r>
            <a:r>
              <a:rPr lang="en-US" sz="2400" dirty="0" err="1" smtClean="0">
                <a:solidFill>
                  <a:srgbClr val="FFC000"/>
                </a:solidFill>
              </a:rPr>
              <a:t>Konvesional</a:t>
            </a:r>
            <a:r>
              <a:rPr lang="en-US" sz="2400" dirty="0" smtClean="0">
                <a:solidFill>
                  <a:srgbClr val="FFC000"/>
                </a:solidFill>
              </a:rPr>
              <a:t> (</a:t>
            </a:r>
            <a:r>
              <a:rPr lang="en-US" sz="2400" dirty="0" err="1" smtClean="0">
                <a:solidFill>
                  <a:srgbClr val="FFC000"/>
                </a:solidFill>
              </a:rPr>
              <a:t>barat</a:t>
            </a:r>
            <a:r>
              <a:rPr lang="en-US" sz="2400" dirty="0" smtClean="0">
                <a:solidFill>
                  <a:srgbClr val="FFC000"/>
                </a:solidFill>
              </a:rPr>
              <a:t>)</a:t>
            </a:r>
          </a:p>
          <a:p>
            <a:r>
              <a:rPr lang="en-US" sz="2400" dirty="0" smtClean="0">
                <a:solidFill>
                  <a:srgbClr val="FFC000"/>
                </a:solidFill>
              </a:rPr>
              <a:t>2. </a:t>
            </a:r>
            <a:r>
              <a:rPr lang="en-US" sz="2400" dirty="0" err="1" smtClean="0">
                <a:solidFill>
                  <a:srgbClr val="FFC000"/>
                </a:solidFill>
              </a:rPr>
              <a:t>Syariah</a:t>
            </a:r>
            <a:r>
              <a:rPr lang="en-US" sz="2400" dirty="0" smtClean="0">
                <a:solidFill>
                  <a:srgbClr val="FFC000"/>
                </a:solidFill>
              </a:rPr>
              <a:t> (Islam)</a:t>
            </a:r>
          </a:p>
        </p:txBody>
      </p:sp>
      <p:sp>
        <p:nvSpPr>
          <p:cNvPr id="9" name="Rectangle 8"/>
          <p:cNvSpPr/>
          <p:nvPr/>
        </p:nvSpPr>
        <p:spPr>
          <a:xfrm>
            <a:off x="4038600" y="3733800"/>
            <a:ext cx="4876800" cy="3124200"/>
          </a:xfrm>
          <a:prstGeom prst="rect">
            <a:avLst/>
          </a:prstGeom>
          <a:solidFill>
            <a:schemeClr val="tx1"/>
          </a:solidFill>
          <a:ln w="28575">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tx1"/>
              </a:buClr>
              <a:buSzPct val="85000"/>
            </a:pPr>
            <a:r>
              <a:rPr lang="en-US" sz="2400" b="1" dirty="0" err="1" smtClean="0">
                <a:solidFill>
                  <a:srgbClr val="FF0000"/>
                </a:solidFill>
              </a:rPr>
              <a:t>Berdasarkan</a:t>
            </a:r>
            <a:r>
              <a:rPr lang="en-US" sz="2400" b="1" dirty="0" smtClean="0">
                <a:solidFill>
                  <a:srgbClr val="FF0000"/>
                </a:solidFill>
              </a:rPr>
              <a:t> </a:t>
            </a:r>
            <a:r>
              <a:rPr lang="en-US" sz="2400" b="1" dirty="0" err="1" smtClean="0">
                <a:solidFill>
                  <a:srgbClr val="FF0000"/>
                </a:solidFill>
              </a:rPr>
              <a:t>Kepemilikan</a:t>
            </a:r>
            <a:endParaRPr lang="en-US" sz="2400" b="1" dirty="0" smtClean="0">
              <a:solidFill>
                <a:srgbClr val="FF0000"/>
              </a:solidFill>
            </a:endParaRPr>
          </a:p>
          <a:p>
            <a:pPr>
              <a:buClr>
                <a:schemeClr val="tx1"/>
              </a:buClr>
              <a:buSzPct val="85000"/>
            </a:pPr>
            <a:r>
              <a:rPr lang="en-US" sz="2200" dirty="0" err="1" smtClean="0">
                <a:solidFill>
                  <a:srgbClr val="FFC000"/>
                </a:solidFill>
              </a:rPr>
              <a:t>Milik</a:t>
            </a:r>
            <a:r>
              <a:rPr lang="en-US" sz="2200" dirty="0" smtClean="0">
                <a:solidFill>
                  <a:srgbClr val="FFC000"/>
                </a:solidFill>
              </a:rPr>
              <a:t> </a:t>
            </a:r>
            <a:r>
              <a:rPr lang="en-US" sz="2200" dirty="0" err="1" smtClean="0">
                <a:solidFill>
                  <a:srgbClr val="FFC000"/>
                </a:solidFill>
              </a:rPr>
              <a:t>Pemerintah</a:t>
            </a:r>
            <a:endParaRPr lang="en-US" sz="2200" dirty="0" smtClean="0">
              <a:solidFill>
                <a:srgbClr val="FFC000"/>
              </a:solidFill>
            </a:endParaRPr>
          </a:p>
          <a:p>
            <a:pPr>
              <a:buClr>
                <a:schemeClr val="tx1"/>
              </a:buClr>
              <a:buSzPct val="85000"/>
            </a:pPr>
            <a:r>
              <a:rPr lang="en-US" sz="2200" dirty="0" err="1" smtClean="0">
                <a:solidFill>
                  <a:srgbClr val="FFC000"/>
                </a:solidFill>
              </a:rPr>
              <a:t>Swasta</a:t>
            </a:r>
            <a:r>
              <a:rPr lang="en-US" sz="2200" dirty="0" smtClean="0">
                <a:solidFill>
                  <a:srgbClr val="FFC000"/>
                </a:solidFill>
              </a:rPr>
              <a:t> </a:t>
            </a:r>
            <a:r>
              <a:rPr lang="en-US" sz="2200" dirty="0" err="1" smtClean="0">
                <a:solidFill>
                  <a:srgbClr val="FFC000"/>
                </a:solidFill>
              </a:rPr>
              <a:t>Nasional</a:t>
            </a:r>
            <a:endParaRPr lang="en-US" sz="2200" dirty="0" smtClean="0">
              <a:solidFill>
                <a:srgbClr val="FFC000"/>
              </a:solidFill>
            </a:endParaRPr>
          </a:p>
          <a:p>
            <a:pPr>
              <a:buClr>
                <a:schemeClr val="tx1"/>
              </a:buClr>
              <a:buSzPct val="85000"/>
            </a:pPr>
            <a:r>
              <a:rPr lang="en-US" sz="2200" dirty="0" err="1" smtClean="0">
                <a:solidFill>
                  <a:srgbClr val="FFC000"/>
                </a:solidFill>
              </a:rPr>
              <a:t>Koperasi</a:t>
            </a:r>
            <a:endParaRPr lang="en-US" sz="2200" dirty="0" smtClean="0">
              <a:solidFill>
                <a:srgbClr val="FFC000"/>
              </a:solidFill>
            </a:endParaRPr>
          </a:p>
          <a:p>
            <a:pPr>
              <a:buClr>
                <a:schemeClr val="tx1"/>
              </a:buClr>
              <a:buSzPct val="85000"/>
            </a:pPr>
            <a:r>
              <a:rPr lang="en-US" sz="2200" dirty="0" err="1" smtClean="0">
                <a:solidFill>
                  <a:srgbClr val="FFC000"/>
                </a:solidFill>
              </a:rPr>
              <a:t>Milik</a:t>
            </a:r>
            <a:r>
              <a:rPr lang="en-US" sz="2200" dirty="0" smtClean="0">
                <a:solidFill>
                  <a:srgbClr val="FFC000"/>
                </a:solidFill>
              </a:rPr>
              <a:t> </a:t>
            </a:r>
            <a:r>
              <a:rPr lang="en-US" sz="2200" dirty="0" err="1" smtClean="0">
                <a:solidFill>
                  <a:srgbClr val="FFC000"/>
                </a:solidFill>
              </a:rPr>
              <a:t>Asing</a:t>
            </a:r>
            <a:endParaRPr lang="en-US" sz="2200" dirty="0" smtClean="0">
              <a:solidFill>
                <a:srgbClr val="FFC000"/>
              </a:solidFill>
            </a:endParaRPr>
          </a:p>
          <a:p>
            <a:pPr>
              <a:buClr>
                <a:schemeClr val="tx1"/>
              </a:buClr>
              <a:buSzPct val="85000"/>
            </a:pPr>
            <a:r>
              <a:rPr lang="en-US" sz="2200" dirty="0" err="1" smtClean="0">
                <a:solidFill>
                  <a:srgbClr val="FFC000"/>
                </a:solidFill>
              </a:rPr>
              <a:t>Milik</a:t>
            </a:r>
            <a:r>
              <a:rPr lang="en-US" sz="2200" dirty="0" smtClean="0">
                <a:solidFill>
                  <a:srgbClr val="FFC000"/>
                </a:solidFill>
              </a:rPr>
              <a:t> </a:t>
            </a:r>
            <a:r>
              <a:rPr lang="en-US" sz="2200" dirty="0" err="1" smtClean="0">
                <a:solidFill>
                  <a:srgbClr val="FFC000"/>
                </a:solidFill>
              </a:rPr>
              <a:t>Campuran</a:t>
            </a:r>
            <a:endParaRPr lang="en-US" sz="2200" dirty="0" smtClean="0">
              <a:solidFill>
                <a:srgbClr val="FFC000"/>
              </a:solidFill>
            </a:endParaRPr>
          </a:p>
          <a:p>
            <a:pPr>
              <a:buClr>
                <a:schemeClr val="tx1"/>
              </a:buClr>
              <a:buSzPct val="85000"/>
            </a:pPr>
            <a:r>
              <a:rPr lang="en-US" sz="2400" b="1" dirty="0" err="1" smtClean="0">
                <a:solidFill>
                  <a:srgbClr val="FF0000"/>
                </a:solidFill>
              </a:rPr>
              <a:t>Berdasarkan</a:t>
            </a:r>
            <a:r>
              <a:rPr lang="en-US" sz="2400" b="1" dirty="0" smtClean="0">
                <a:solidFill>
                  <a:srgbClr val="FF0000"/>
                </a:solidFill>
              </a:rPr>
              <a:t> Cara </a:t>
            </a:r>
            <a:r>
              <a:rPr lang="en-US" sz="2400" b="1" dirty="0" err="1" smtClean="0">
                <a:solidFill>
                  <a:srgbClr val="FF0000"/>
                </a:solidFill>
              </a:rPr>
              <a:t>penentuan</a:t>
            </a:r>
            <a:r>
              <a:rPr lang="en-US" sz="2400" b="1" dirty="0" smtClean="0">
                <a:solidFill>
                  <a:srgbClr val="FF0000"/>
                </a:solidFill>
              </a:rPr>
              <a:t> </a:t>
            </a:r>
            <a:r>
              <a:rPr lang="en-US" sz="2400" b="1" dirty="0" err="1" smtClean="0">
                <a:solidFill>
                  <a:srgbClr val="FF0000"/>
                </a:solidFill>
              </a:rPr>
              <a:t>harga</a:t>
            </a:r>
            <a:endParaRPr lang="en-US" sz="2400" dirty="0" smtClean="0">
              <a:solidFill>
                <a:srgbClr val="FF00FF"/>
              </a:solidFill>
            </a:endParaRPr>
          </a:p>
          <a:p>
            <a:pPr>
              <a:buClr>
                <a:schemeClr val="tx1"/>
              </a:buClr>
              <a:buSzPct val="85000"/>
            </a:pPr>
            <a:r>
              <a:rPr lang="en-US" sz="2200" dirty="0" smtClean="0">
                <a:solidFill>
                  <a:srgbClr val="00FFFF"/>
                </a:solidFill>
              </a:rPr>
              <a:t>Bank </a:t>
            </a:r>
            <a:r>
              <a:rPr lang="en-US" sz="2200" dirty="0" err="1" smtClean="0">
                <a:solidFill>
                  <a:srgbClr val="00FFFF"/>
                </a:solidFill>
              </a:rPr>
              <a:t>Devisa</a:t>
            </a:r>
            <a:endParaRPr lang="en-US" sz="2200" dirty="0" smtClean="0">
              <a:solidFill>
                <a:srgbClr val="00FFFF"/>
              </a:solidFill>
            </a:endParaRPr>
          </a:p>
          <a:p>
            <a:pPr>
              <a:buClr>
                <a:schemeClr val="tx1"/>
              </a:buClr>
              <a:buSzPct val="85000"/>
            </a:pPr>
            <a:r>
              <a:rPr lang="en-US" sz="2200" dirty="0" smtClean="0">
                <a:solidFill>
                  <a:srgbClr val="00FFFF"/>
                </a:solidFill>
              </a:rPr>
              <a:t>Bank Non </a:t>
            </a:r>
            <a:r>
              <a:rPr lang="en-US" sz="2200" dirty="0" err="1" smtClean="0">
                <a:solidFill>
                  <a:srgbClr val="00FFFF"/>
                </a:solidFill>
              </a:rPr>
              <a:t>Devisa</a:t>
            </a:r>
            <a:endParaRPr lang="en-US" sz="2200" dirty="0" smtClean="0">
              <a:solidFill>
                <a:srgbClr val="00FFFF"/>
              </a:solidFill>
            </a:endParaRPr>
          </a:p>
        </p:txBody>
      </p:sp>
      <p:sp>
        <p:nvSpPr>
          <p:cNvPr id="10" name="Title 1"/>
          <p:cNvSpPr txBox="1">
            <a:spLocks/>
          </p:cNvSpPr>
          <p:nvPr/>
        </p:nvSpPr>
        <p:spPr>
          <a:xfrm>
            <a:off x="381000" y="2286000"/>
            <a:ext cx="11430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2" name="Title 1">
            <a:hlinkClick r:id="rId2" action="ppaction://hlinksldjump"/>
          </p:cNvPr>
          <p:cNvSpPr txBox="1">
            <a:spLocks/>
          </p:cNvSpPr>
          <p:nvPr/>
        </p:nvSpPr>
        <p:spPr>
          <a:xfrm>
            <a:off x="152400" y="2819400"/>
            <a:ext cx="1600200" cy="6858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S Mincho" pitchFamily="49" charset="-128"/>
                <a:ea typeface="MS Mincho" pitchFamily="49" charset="-128"/>
                <a:cs typeface="Arial Unicode MS" pitchFamily="34" charset="-128"/>
              </a:rPr>
              <a:t>Ba</a:t>
            </a:r>
            <a:r>
              <a:rPr lang="en-US" sz="2000" b="1" dirty="0" smtClean="0">
                <a:solidFill>
                  <a:srgbClr val="FFFF00"/>
                </a:solidFill>
                <a:latin typeface="MS Mincho" pitchFamily="49" charset="-128"/>
                <a:ea typeface="MS Mincho" pitchFamily="49" charset="-128"/>
                <a:cs typeface="Arial Unicode MS" pitchFamily="34" charset="-128"/>
              </a:rPr>
              <a:t>nk </a:t>
            </a:r>
            <a:r>
              <a:rPr lang="en-US" sz="2000" b="1" dirty="0" err="1" smtClean="0">
                <a:solidFill>
                  <a:srgbClr val="FFFF00"/>
                </a:solidFill>
                <a:latin typeface="MS Mincho" pitchFamily="49" charset="-128"/>
                <a:ea typeface="MS Mincho" pitchFamily="49" charset="-128"/>
                <a:cs typeface="Arial Unicode MS" pitchFamily="34" charset="-128"/>
              </a:rPr>
              <a:t>sentral</a:t>
            </a:r>
            <a:endParaRPr kumimoji="0" lang="en-US" sz="20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4" name="Title 1">
            <a:hlinkClick r:id="rId3" action="ppaction://hlinksldjump"/>
          </p:cNvPr>
          <p:cNvSpPr txBox="1">
            <a:spLocks/>
          </p:cNvSpPr>
          <p:nvPr/>
        </p:nvSpPr>
        <p:spPr>
          <a:xfrm>
            <a:off x="7239000" y="2819400"/>
            <a:ext cx="1600200" cy="6858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rPr>
              <a:t>Bank</a:t>
            </a:r>
            <a:r>
              <a:rPr kumimoji="0" lang="en-US" sz="2200" b="1" i="0" u="none" strike="noStrike" kern="1200" cap="none" spc="0" normalizeH="0" noProof="0" dirty="0" smtClean="0">
                <a:ln>
                  <a:noFill/>
                </a:ln>
                <a:solidFill>
                  <a:srgbClr val="FFFF00"/>
                </a:solidFill>
                <a:effectLst/>
                <a:uLnTx/>
                <a:uFillTx/>
                <a:latin typeface="MS Mincho" pitchFamily="49" charset="-128"/>
                <a:ea typeface="MS Mincho" pitchFamily="49" charset="-128"/>
                <a:cs typeface="Arial Unicode MS" pitchFamily="34" charset="-128"/>
              </a:rPr>
              <a:t> </a:t>
            </a:r>
            <a:r>
              <a:rPr kumimoji="0" lang="en-US" sz="2200" b="1" i="0" u="none" strike="noStrike" kern="1200" cap="none" spc="0" normalizeH="0" noProof="0" dirty="0" err="1" smtClean="0">
                <a:ln>
                  <a:noFill/>
                </a:ln>
                <a:solidFill>
                  <a:srgbClr val="FFFF00"/>
                </a:solidFill>
                <a:effectLst/>
                <a:uLnTx/>
                <a:uFillTx/>
                <a:latin typeface="MS Mincho" pitchFamily="49" charset="-128"/>
                <a:ea typeface="MS Mincho" pitchFamily="49" charset="-128"/>
                <a:cs typeface="Arial Unicode MS" pitchFamily="34" charset="-128"/>
              </a:rPr>
              <a:t>Syariah</a:t>
            </a:r>
            <a:endParaRPr kumimoji="0" lang="en-US" sz="2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9" name="Title 1"/>
          <p:cNvSpPr txBox="1">
            <a:spLocks/>
          </p:cNvSpPr>
          <p:nvPr/>
        </p:nvSpPr>
        <p:spPr>
          <a:xfrm>
            <a:off x="4648200" y="2273300"/>
            <a:ext cx="1676400" cy="1072116"/>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20" name="Title 1">
            <a:hlinkClick r:id="rId3" action="ppaction://hlinksldjump"/>
          </p:cNvPr>
          <p:cNvSpPr txBox="1">
            <a:spLocks/>
          </p:cNvSpPr>
          <p:nvPr/>
        </p:nvSpPr>
        <p:spPr>
          <a:xfrm>
            <a:off x="4114800" y="2806700"/>
            <a:ext cx="2743200" cy="6985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rPr>
              <a:t>Bank</a:t>
            </a:r>
            <a:r>
              <a:rPr kumimoji="0" lang="en-US" sz="2200" b="1" i="0" u="none" strike="noStrike" kern="1200" cap="none" spc="0" normalizeH="0" noProof="0" dirty="0" smtClean="0">
                <a:ln>
                  <a:noFill/>
                </a:ln>
                <a:solidFill>
                  <a:srgbClr val="FFFF00"/>
                </a:solidFill>
                <a:effectLst/>
                <a:uLnTx/>
                <a:uFillTx/>
                <a:latin typeface="MS Mincho" pitchFamily="49" charset="-128"/>
                <a:ea typeface="MS Mincho" pitchFamily="49" charset="-128"/>
                <a:cs typeface="Arial Unicode MS" pitchFamily="34" charset="-128"/>
              </a:rPr>
              <a:t> </a:t>
            </a:r>
            <a:r>
              <a:rPr kumimoji="0" lang="en-US" sz="2200" b="1" i="0" u="none" strike="noStrike" kern="1200" cap="none" spc="0" normalizeH="0" noProof="0" dirty="0" err="1" smtClean="0">
                <a:ln>
                  <a:noFill/>
                </a:ln>
                <a:solidFill>
                  <a:srgbClr val="FFFF00"/>
                </a:solidFill>
                <a:effectLst/>
                <a:uLnTx/>
                <a:uFillTx/>
                <a:latin typeface="MS Mincho" pitchFamily="49" charset="-128"/>
                <a:ea typeface="MS Mincho" pitchFamily="49" charset="-128"/>
                <a:cs typeface="Arial Unicode MS" pitchFamily="34" charset="-128"/>
              </a:rPr>
              <a:t>Perkreditan</a:t>
            </a:r>
            <a:r>
              <a:rPr kumimoji="0" lang="en-US" sz="2200" b="1" i="0" u="none" strike="noStrike" kern="1200" cap="none" spc="0" normalizeH="0" noProof="0" dirty="0" smtClean="0">
                <a:ln>
                  <a:noFill/>
                </a:ln>
                <a:solidFill>
                  <a:srgbClr val="FFFF00"/>
                </a:solidFill>
                <a:effectLst/>
                <a:uLnTx/>
                <a:uFillTx/>
                <a:latin typeface="MS Mincho" pitchFamily="49" charset="-128"/>
                <a:ea typeface="MS Mincho" pitchFamily="49" charset="-128"/>
                <a:cs typeface="Arial Unicode MS" pitchFamily="34" charset="-128"/>
              </a:rPr>
              <a:t> </a:t>
            </a:r>
            <a:r>
              <a:rPr kumimoji="0" lang="en-US" sz="2200" b="1" i="0" u="none" strike="noStrike" kern="1200" cap="none" spc="0" normalizeH="0" noProof="0" dirty="0" err="1" smtClean="0">
                <a:ln>
                  <a:noFill/>
                </a:ln>
                <a:solidFill>
                  <a:srgbClr val="FFFF00"/>
                </a:solidFill>
                <a:effectLst/>
                <a:uLnTx/>
                <a:uFillTx/>
                <a:latin typeface="MS Mincho" pitchFamily="49" charset="-128"/>
                <a:ea typeface="MS Mincho" pitchFamily="49" charset="-128"/>
                <a:cs typeface="Arial Unicode MS" pitchFamily="34" charset="-128"/>
              </a:rPr>
              <a:t>rakyat</a:t>
            </a:r>
            <a:r>
              <a:rPr kumimoji="0" lang="en-US" sz="2200" b="1" i="0" u="none" strike="noStrike" kern="1200" cap="none" spc="0" normalizeH="0" noProof="0" dirty="0" smtClean="0">
                <a:ln>
                  <a:noFill/>
                </a:ln>
                <a:solidFill>
                  <a:srgbClr val="FFFF00"/>
                </a:solidFill>
                <a:effectLst/>
                <a:uLnTx/>
                <a:uFillTx/>
                <a:latin typeface="MS Mincho" pitchFamily="49" charset="-128"/>
                <a:ea typeface="MS Mincho" pitchFamily="49" charset="-128"/>
                <a:cs typeface="Arial Unicode MS" pitchFamily="34" charset="-128"/>
              </a:rPr>
              <a:t> (BPR)</a:t>
            </a:r>
            <a:endParaRPr kumimoji="0" lang="en-US" sz="2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5" name="Title 1"/>
          <p:cNvSpPr txBox="1">
            <a:spLocks/>
          </p:cNvSpPr>
          <p:nvPr/>
        </p:nvSpPr>
        <p:spPr>
          <a:xfrm>
            <a:off x="2362200" y="2286000"/>
            <a:ext cx="11430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6" name="Title 1">
            <a:hlinkClick r:id="rId2" action="ppaction://hlinksldjump"/>
          </p:cNvPr>
          <p:cNvSpPr txBox="1">
            <a:spLocks/>
          </p:cNvSpPr>
          <p:nvPr/>
        </p:nvSpPr>
        <p:spPr>
          <a:xfrm>
            <a:off x="2133600" y="2819400"/>
            <a:ext cx="1600200" cy="6858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S Mincho" pitchFamily="49" charset="-128"/>
                <a:ea typeface="MS Mincho" pitchFamily="49" charset="-128"/>
                <a:cs typeface="Arial Unicode MS" pitchFamily="34" charset="-128"/>
              </a:rPr>
              <a:t>Ba</a:t>
            </a:r>
            <a:r>
              <a:rPr lang="en-US" sz="2000" b="1" dirty="0" smtClean="0">
                <a:solidFill>
                  <a:srgbClr val="FFFF00"/>
                </a:solidFill>
                <a:latin typeface="MS Mincho" pitchFamily="49" charset="-128"/>
                <a:ea typeface="MS Mincho" pitchFamily="49" charset="-128"/>
                <a:cs typeface="Arial Unicode MS" pitchFamily="34" charset="-128"/>
              </a:rPr>
              <a:t>nk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solidFill>
                  <a:srgbClr val="FFFF00"/>
                </a:solidFill>
                <a:latin typeface="MS Mincho" pitchFamily="49" charset="-128"/>
                <a:ea typeface="MS Mincho" pitchFamily="49" charset="-128"/>
                <a:cs typeface="Arial Unicode MS" pitchFamily="34" charset="-128"/>
              </a:rPr>
              <a:t>U</a:t>
            </a:r>
            <a:r>
              <a:rPr kumimoji="0" lang="en-US" sz="20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rPr>
              <a:t>mum</a:t>
            </a:r>
          </a:p>
        </p:txBody>
      </p:sp>
      <p:sp>
        <p:nvSpPr>
          <p:cNvPr id="11" name="Title 1"/>
          <p:cNvSpPr>
            <a:spLocks noGrp="1"/>
          </p:cNvSpPr>
          <p:nvPr>
            <p:ph type="title"/>
          </p:nvPr>
        </p:nvSpPr>
        <p:spPr>
          <a:xfrm>
            <a:off x="-228600" y="2044700"/>
            <a:ext cx="9601200" cy="546100"/>
          </a:xfrm>
          <a:solidFill>
            <a:schemeClr val="tx1"/>
          </a:solidFill>
          <a:ln w="38100">
            <a:solidFill>
              <a:srgbClr val="00FFFF"/>
            </a:solidFill>
          </a:ln>
        </p:spPr>
        <p:txBody>
          <a:bodyPr>
            <a:normAutofit fontScale="90000"/>
          </a:bodyPr>
          <a:lstStyle/>
          <a:p>
            <a:pPr eaLnBrk="1" hangingPunct="1"/>
            <a:r>
              <a:rPr lang="en-US" sz="3600" b="1" dirty="0" smtClean="0">
                <a:solidFill>
                  <a:srgbClr val="CC99FF"/>
                </a:solidFill>
                <a:latin typeface="Algerian" pitchFamily="82" charset="0"/>
              </a:rPr>
              <a:t/>
            </a:r>
            <a:br>
              <a:rPr lang="en-US" sz="3600" b="1" dirty="0" smtClean="0">
                <a:solidFill>
                  <a:srgbClr val="CC99FF"/>
                </a:solidFill>
                <a:latin typeface="Algerian" pitchFamily="82" charset="0"/>
              </a:rPr>
            </a:br>
            <a:r>
              <a:rPr lang="en-US" sz="3600" b="1" dirty="0" err="1" smtClean="0">
                <a:solidFill>
                  <a:srgbClr val="CC99FF"/>
                </a:solidFill>
                <a:latin typeface="Arial" pitchFamily="34" charset="0"/>
                <a:cs typeface="Arial" pitchFamily="34" charset="0"/>
              </a:rPr>
              <a:t>Fungsi</a:t>
            </a:r>
            <a:r>
              <a:rPr lang="en-US" sz="3600" b="1" dirty="0" smtClean="0">
                <a:solidFill>
                  <a:srgbClr val="CC99FF"/>
                </a:solidFill>
                <a:latin typeface="Arial" pitchFamily="34" charset="0"/>
                <a:cs typeface="Arial" pitchFamily="34" charset="0"/>
              </a:rPr>
              <a:t>, </a:t>
            </a:r>
            <a:r>
              <a:rPr lang="en-US" sz="3600" b="1" dirty="0" err="1" smtClean="0">
                <a:solidFill>
                  <a:srgbClr val="CC99FF"/>
                </a:solidFill>
                <a:latin typeface="Arial" pitchFamily="34" charset="0"/>
                <a:cs typeface="Arial" pitchFamily="34" charset="0"/>
              </a:rPr>
              <a:t>Tugas</a:t>
            </a:r>
            <a:r>
              <a:rPr lang="en-US" sz="3600" b="1" dirty="0" smtClean="0">
                <a:solidFill>
                  <a:srgbClr val="CC99FF"/>
                </a:solidFill>
                <a:latin typeface="Arial" pitchFamily="34" charset="0"/>
                <a:cs typeface="Arial" pitchFamily="34" charset="0"/>
              </a:rPr>
              <a:t> </a:t>
            </a:r>
            <a:r>
              <a:rPr lang="en-US" sz="3600" b="1" dirty="0" err="1" smtClean="0">
                <a:solidFill>
                  <a:srgbClr val="CC99FF"/>
                </a:solidFill>
                <a:latin typeface="Arial" pitchFamily="34" charset="0"/>
                <a:cs typeface="Arial" pitchFamily="34" charset="0"/>
              </a:rPr>
              <a:t>dan</a:t>
            </a:r>
            <a:r>
              <a:rPr lang="en-US" sz="3600" b="1" dirty="0" smtClean="0">
                <a:solidFill>
                  <a:srgbClr val="CC99FF"/>
                </a:solidFill>
                <a:latin typeface="Arial" pitchFamily="34" charset="0"/>
                <a:cs typeface="Arial" pitchFamily="34" charset="0"/>
              </a:rPr>
              <a:t> </a:t>
            </a:r>
            <a:r>
              <a:rPr lang="en-US" sz="3600" b="1" dirty="0" err="1" smtClean="0">
                <a:solidFill>
                  <a:srgbClr val="CC99FF"/>
                </a:solidFill>
                <a:latin typeface="Arial" pitchFamily="34" charset="0"/>
                <a:cs typeface="Arial" pitchFamily="34" charset="0"/>
              </a:rPr>
              <a:t>Jenis</a:t>
            </a:r>
            <a:r>
              <a:rPr lang="en-US" sz="3600" b="1" dirty="0" smtClean="0">
                <a:solidFill>
                  <a:srgbClr val="CC99FF"/>
                </a:solidFill>
                <a:latin typeface="Arial" pitchFamily="34" charset="0"/>
                <a:cs typeface="Arial" pitchFamily="34" charset="0"/>
              </a:rPr>
              <a:t> Bank</a:t>
            </a:r>
            <a:r>
              <a:rPr lang="en-US" b="1" dirty="0" smtClean="0">
                <a:solidFill>
                  <a:srgbClr val="CC99FF"/>
                </a:solidFill>
                <a:latin typeface="Algerian" pitchFamily="82" charset="0"/>
              </a:rPr>
              <a:t/>
            </a:r>
            <a:br>
              <a:rPr lang="en-US" b="1" dirty="0" smtClean="0">
                <a:solidFill>
                  <a:srgbClr val="CC99FF"/>
                </a:solidFill>
                <a:latin typeface="Algerian" pitchFamily="82" charset="0"/>
              </a:rPr>
            </a:br>
            <a:endParaRPr lang="en-US" dirty="0" smtClean="0">
              <a:solidFill>
                <a:srgbClr val="CC99FF"/>
              </a:solidFill>
              <a:latin typeface="Algerian" pitchFamily="82" charset="0"/>
            </a:endParaRPr>
          </a:p>
        </p:txBody>
      </p:sp>
      <p:sp>
        <p:nvSpPr>
          <p:cNvPr id="17" name="Title 16"/>
          <p:cNvSpPr txBox="1">
            <a:spLocks/>
          </p:cNvSpPr>
          <p:nvPr/>
        </p:nvSpPr>
        <p:spPr>
          <a:xfrm>
            <a:off x="457200" y="-1371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Pengertian Bank</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8" name="Action Button: Home 17">
            <a:hlinkClick r:id="rId4"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71472" y="214290"/>
            <a:ext cx="3143272" cy="428628"/>
          </a:xfrm>
          <a:prstGeom prst="round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err="1" smtClean="0">
                <a:solidFill>
                  <a:srgbClr val="FFFF00"/>
                </a:solidFill>
              </a:rPr>
              <a:t>Jenis-jenis</a:t>
            </a:r>
            <a:r>
              <a:rPr lang="en-US" sz="2000" dirty="0" smtClean="0">
                <a:solidFill>
                  <a:srgbClr val="FFFF00"/>
                </a:solidFill>
              </a:rPr>
              <a:t> </a:t>
            </a:r>
            <a:r>
              <a:rPr lang="en-US" sz="2000" dirty="0" err="1" smtClean="0">
                <a:solidFill>
                  <a:srgbClr val="FFFF00"/>
                </a:solidFill>
              </a:rPr>
              <a:t>Barang</a:t>
            </a:r>
            <a:r>
              <a:rPr lang="en-US" sz="2000" dirty="0" smtClean="0">
                <a:solidFill>
                  <a:srgbClr val="FFFF00"/>
                </a:solidFill>
              </a:rPr>
              <a:t>:</a:t>
            </a:r>
            <a:endParaRPr lang="en-US" sz="2000" dirty="0">
              <a:solidFill>
                <a:srgbClr val="FFFF00"/>
              </a:solidFill>
            </a:endParaRPr>
          </a:p>
        </p:txBody>
      </p:sp>
      <p:sp>
        <p:nvSpPr>
          <p:cNvPr id="5" name="Rounded Rectangle 4"/>
          <p:cNvSpPr/>
          <p:nvPr/>
        </p:nvSpPr>
        <p:spPr>
          <a:xfrm>
            <a:off x="6072198" y="214290"/>
            <a:ext cx="2500330" cy="428628"/>
          </a:xfrm>
          <a:prstGeom prst="roundRect">
            <a:avLst/>
          </a:prstGeom>
          <a:noFill/>
          <a:ln w="28575">
            <a:solidFill>
              <a:schemeClr val="accent6">
                <a:lumMod val="20000"/>
                <a:lumOff val="8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solidFill>
                  <a:srgbClr val="FFFF00"/>
                </a:solidFill>
              </a:rPr>
              <a:t>….</a:t>
            </a:r>
            <a:r>
              <a:rPr lang="en-US" sz="2000" dirty="0" err="1" smtClean="0">
                <a:solidFill>
                  <a:srgbClr val="FFFF00"/>
                </a:solidFill>
              </a:rPr>
              <a:t>Lanjutan</a:t>
            </a:r>
            <a:endParaRPr lang="en-US" sz="2000" dirty="0">
              <a:solidFill>
                <a:srgbClr val="FFFF00"/>
              </a:solidFill>
            </a:endParaRPr>
          </a:p>
        </p:txBody>
      </p:sp>
      <p:sp>
        <p:nvSpPr>
          <p:cNvPr id="7" name="Rounded Rectangle 6"/>
          <p:cNvSpPr/>
          <p:nvPr/>
        </p:nvSpPr>
        <p:spPr>
          <a:xfrm>
            <a:off x="214282" y="857232"/>
            <a:ext cx="2500330" cy="500066"/>
          </a:xfrm>
          <a:prstGeom prst="round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0000"/>
                </a:solidFill>
              </a:rPr>
              <a:t>Prosesnya</a:t>
            </a:r>
            <a:endParaRPr lang="en-US" sz="2400" dirty="0">
              <a:solidFill>
                <a:srgbClr val="FF0000"/>
              </a:solidFill>
            </a:endParaRPr>
          </a:p>
        </p:txBody>
      </p:sp>
      <p:sp>
        <p:nvSpPr>
          <p:cNvPr id="8" name="Rounded Rectangle 7"/>
          <p:cNvSpPr/>
          <p:nvPr/>
        </p:nvSpPr>
        <p:spPr>
          <a:xfrm>
            <a:off x="214282" y="4500570"/>
            <a:ext cx="2500330" cy="500066"/>
          </a:xfrm>
          <a:prstGeom prst="round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chemeClr val="accent6"/>
                </a:solidFill>
              </a:rPr>
              <a:t>Permintaan</a:t>
            </a:r>
            <a:endParaRPr lang="en-US" sz="2400" dirty="0">
              <a:solidFill>
                <a:schemeClr val="accent6"/>
              </a:solidFill>
            </a:endParaRPr>
          </a:p>
        </p:txBody>
      </p:sp>
      <p:sp>
        <p:nvSpPr>
          <p:cNvPr id="9" name="Rounded Rectangle 8"/>
          <p:cNvSpPr/>
          <p:nvPr/>
        </p:nvSpPr>
        <p:spPr>
          <a:xfrm>
            <a:off x="214282" y="3000372"/>
            <a:ext cx="2500330" cy="500066"/>
          </a:xfrm>
          <a:prstGeom prst="round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00FF99"/>
                </a:solidFill>
              </a:rPr>
              <a:t>Pemakaianya</a:t>
            </a:r>
            <a:endParaRPr lang="en-US" sz="2400" dirty="0">
              <a:solidFill>
                <a:srgbClr val="00FF99"/>
              </a:solidFill>
            </a:endParaRPr>
          </a:p>
        </p:txBody>
      </p:sp>
      <p:sp>
        <p:nvSpPr>
          <p:cNvPr id="10" name="Rounded Rectangle 9"/>
          <p:cNvSpPr/>
          <p:nvPr/>
        </p:nvSpPr>
        <p:spPr>
          <a:xfrm>
            <a:off x="214282" y="2000240"/>
            <a:ext cx="2500330" cy="500066"/>
          </a:xfrm>
          <a:prstGeom prst="round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FF00"/>
                </a:solidFill>
              </a:rPr>
              <a:t>Subjeknya</a:t>
            </a:r>
            <a:endParaRPr lang="en-US" sz="2400" dirty="0">
              <a:solidFill>
                <a:srgbClr val="FFFF00"/>
              </a:solidFill>
            </a:endParaRPr>
          </a:p>
        </p:txBody>
      </p:sp>
      <p:sp>
        <p:nvSpPr>
          <p:cNvPr id="11" name="Rectangle 10"/>
          <p:cNvSpPr/>
          <p:nvPr/>
        </p:nvSpPr>
        <p:spPr>
          <a:xfrm>
            <a:off x="2786050" y="785794"/>
            <a:ext cx="6143668" cy="928694"/>
          </a:xfrm>
          <a:prstGeom prst="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dirty="0" err="1" smtClean="0">
                <a:solidFill>
                  <a:schemeClr val="accent4">
                    <a:lumMod val="20000"/>
                    <a:lumOff val="80000"/>
                  </a:schemeClr>
                </a:solidFill>
              </a:rPr>
              <a:t>Mentah</a:t>
            </a:r>
            <a:r>
              <a:rPr lang="en-US" dirty="0" smtClean="0">
                <a:solidFill>
                  <a:schemeClr val="accent4">
                    <a:lumMod val="20000"/>
                    <a:lumOff val="80000"/>
                  </a:schemeClr>
                </a:solidFill>
              </a:rPr>
              <a:t>=</a:t>
            </a:r>
            <a:r>
              <a:rPr lang="en-US" dirty="0" err="1" smtClean="0">
                <a:solidFill>
                  <a:schemeClr val="accent4">
                    <a:lumMod val="20000"/>
                    <a:lumOff val="80000"/>
                  </a:schemeClr>
                </a:solidFill>
              </a:rPr>
              <a:t>barang</a:t>
            </a:r>
            <a:r>
              <a:rPr lang="en-US" dirty="0" smtClean="0">
                <a:solidFill>
                  <a:schemeClr val="accent4">
                    <a:lumMod val="20000"/>
                    <a:lumOff val="80000"/>
                  </a:schemeClr>
                </a:solidFill>
              </a:rPr>
              <a:t> yang </a:t>
            </a:r>
            <a:r>
              <a:rPr lang="en-US" dirty="0" err="1" smtClean="0">
                <a:solidFill>
                  <a:schemeClr val="accent4">
                    <a:lumMod val="20000"/>
                    <a:lumOff val="80000"/>
                  </a:schemeClr>
                </a:solidFill>
              </a:rPr>
              <a:t>belum</a:t>
            </a:r>
            <a:r>
              <a:rPr lang="en-US" dirty="0" smtClean="0">
                <a:solidFill>
                  <a:schemeClr val="accent4">
                    <a:lumMod val="20000"/>
                    <a:lumOff val="80000"/>
                  </a:schemeClr>
                </a:solidFill>
              </a:rPr>
              <a:t> </a:t>
            </a:r>
            <a:r>
              <a:rPr lang="en-US" dirty="0" err="1" smtClean="0">
                <a:solidFill>
                  <a:schemeClr val="accent4">
                    <a:lumMod val="20000"/>
                    <a:lumOff val="80000"/>
                  </a:schemeClr>
                </a:solidFill>
              </a:rPr>
              <a:t>diproses</a:t>
            </a:r>
            <a:r>
              <a:rPr lang="en-US" dirty="0" smtClean="0">
                <a:solidFill>
                  <a:schemeClr val="accent4">
                    <a:lumMod val="20000"/>
                    <a:lumOff val="80000"/>
                  </a:schemeClr>
                </a:solidFill>
              </a:rPr>
              <a:t> (</a:t>
            </a:r>
            <a:r>
              <a:rPr lang="en-US" dirty="0" err="1" smtClean="0">
                <a:solidFill>
                  <a:schemeClr val="accent4">
                    <a:lumMod val="20000"/>
                    <a:lumOff val="80000"/>
                  </a:schemeClr>
                </a:solidFill>
              </a:rPr>
              <a:t>Kapas,Benang,dsb</a:t>
            </a:r>
            <a:r>
              <a:rPr lang="en-US" dirty="0" smtClean="0">
                <a:solidFill>
                  <a:schemeClr val="accent4">
                    <a:lumMod val="20000"/>
                    <a:lumOff val="80000"/>
                  </a:schemeClr>
                </a:solidFill>
              </a:rPr>
              <a:t>)</a:t>
            </a:r>
          </a:p>
          <a:p>
            <a:r>
              <a:rPr lang="en-US" dirty="0" smtClean="0">
                <a:solidFill>
                  <a:srgbClr val="00B050"/>
                </a:solidFill>
              </a:rPr>
              <a:t>½  </a:t>
            </a:r>
            <a:r>
              <a:rPr lang="en-US" dirty="0" err="1" smtClean="0">
                <a:solidFill>
                  <a:srgbClr val="00B050"/>
                </a:solidFill>
              </a:rPr>
              <a:t>Jadi</a:t>
            </a:r>
            <a:r>
              <a:rPr lang="en-US" dirty="0" smtClean="0">
                <a:solidFill>
                  <a:srgbClr val="00B050"/>
                </a:solidFill>
              </a:rPr>
              <a:t>=</a:t>
            </a:r>
            <a:r>
              <a:rPr lang="en-US" dirty="0" err="1" smtClean="0">
                <a:solidFill>
                  <a:srgbClr val="00B050"/>
                </a:solidFill>
              </a:rPr>
              <a:t>barang</a:t>
            </a:r>
            <a:r>
              <a:rPr lang="en-US" dirty="0" smtClean="0">
                <a:solidFill>
                  <a:srgbClr val="00B050"/>
                </a:solidFill>
              </a:rPr>
              <a:t> yang </a:t>
            </a:r>
            <a:r>
              <a:rPr lang="en-US" dirty="0" err="1" smtClean="0">
                <a:solidFill>
                  <a:srgbClr val="00B050"/>
                </a:solidFill>
              </a:rPr>
              <a:t>butuh</a:t>
            </a:r>
            <a:r>
              <a:rPr lang="en-US" dirty="0" smtClean="0">
                <a:solidFill>
                  <a:srgbClr val="00B050"/>
                </a:solidFill>
              </a:rPr>
              <a:t> </a:t>
            </a:r>
            <a:r>
              <a:rPr lang="en-US" dirty="0" err="1" smtClean="0">
                <a:solidFill>
                  <a:srgbClr val="00B050"/>
                </a:solidFill>
              </a:rPr>
              <a:t>diproses</a:t>
            </a:r>
            <a:r>
              <a:rPr lang="en-US" dirty="0" smtClean="0">
                <a:solidFill>
                  <a:srgbClr val="00B050"/>
                </a:solidFill>
              </a:rPr>
              <a:t> </a:t>
            </a:r>
            <a:r>
              <a:rPr lang="en-US" dirty="0" err="1" smtClean="0">
                <a:solidFill>
                  <a:srgbClr val="00B050"/>
                </a:solidFill>
              </a:rPr>
              <a:t>lanjut</a:t>
            </a:r>
            <a:r>
              <a:rPr lang="en-US" dirty="0" smtClean="0">
                <a:solidFill>
                  <a:srgbClr val="00B050"/>
                </a:solidFill>
              </a:rPr>
              <a:t> (</a:t>
            </a:r>
            <a:r>
              <a:rPr lang="en-US" dirty="0" err="1" smtClean="0">
                <a:solidFill>
                  <a:srgbClr val="00B050"/>
                </a:solidFill>
              </a:rPr>
              <a:t>kain</a:t>
            </a:r>
            <a:r>
              <a:rPr lang="en-US" dirty="0" smtClean="0">
                <a:solidFill>
                  <a:srgbClr val="00B050"/>
                </a:solidFill>
              </a:rPr>
              <a:t>)</a:t>
            </a:r>
          </a:p>
          <a:p>
            <a:r>
              <a:rPr lang="en-US" dirty="0" err="1" smtClean="0">
                <a:solidFill>
                  <a:srgbClr val="FF0000"/>
                </a:solidFill>
              </a:rPr>
              <a:t>Jadi</a:t>
            </a:r>
            <a:r>
              <a:rPr lang="en-US" dirty="0" smtClean="0">
                <a:solidFill>
                  <a:srgbClr val="FF0000"/>
                </a:solidFill>
              </a:rPr>
              <a:t>=</a:t>
            </a:r>
            <a:r>
              <a:rPr lang="en-US" dirty="0" err="1" smtClean="0">
                <a:solidFill>
                  <a:srgbClr val="FF0000"/>
                </a:solidFill>
              </a:rPr>
              <a:t>Barang</a:t>
            </a:r>
            <a:r>
              <a:rPr lang="en-US" dirty="0" smtClean="0">
                <a:solidFill>
                  <a:srgbClr val="FF0000"/>
                </a:solidFill>
              </a:rPr>
              <a:t> yang </a:t>
            </a:r>
            <a:r>
              <a:rPr lang="en-US" dirty="0" err="1" smtClean="0">
                <a:solidFill>
                  <a:srgbClr val="FF0000"/>
                </a:solidFill>
              </a:rPr>
              <a:t>siap</a:t>
            </a:r>
            <a:r>
              <a:rPr lang="en-US" dirty="0" smtClean="0">
                <a:solidFill>
                  <a:srgbClr val="FF0000"/>
                </a:solidFill>
              </a:rPr>
              <a:t> </a:t>
            </a:r>
            <a:r>
              <a:rPr lang="en-US" dirty="0" err="1" smtClean="0">
                <a:solidFill>
                  <a:srgbClr val="FF0000"/>
                </a:solidFill>
              </a:rPr>
              <a:t>untuk</a:t>
            </a:r>
            <a:r>
              <a:rPr lang="en-US" dirty="0" smtClean="0">
                <a:solidFill>
                  <a:srgbClr val="FF0000"/>
                </a:solidFill>
              </a:rPr>
              <a:t> </a:t>
            </a:r>
            <a:r>
              <a:rPr lang="en-US" dirty="0" err="1" smtClean="0">
                <a:solidFill>
                  <a:srgbClr val="FF0000"/>
                </a:solidFill>
              </a:rPr>
              <a:t>dikonsumsi</a:t>
            </a:r>
            <a:r>
              <a:rPr lang="en-US" dirty="0" smtClean="0">
                <a:solidFill>
                  <a:srgbClr val="FF0000"/>
                </a:solidFill>
              </a:rPr>
              <a:t> (</a:t>
            </a:r>
            <a:r>
              <a:rPr lang="en-US" dirty="0" err="1" smtClean="0">
                <a:solidFill>
                  <a:srgbClr val="FF0000"/>
                </a:solidFill>
              </a:rPr>
              <a:t>Baju</a:t>
            </a:r>
            <a:r>
              <a:rPr lang="en-US" dirty="0" smtClean="0">
                <a:solidFill>
                  <a:srgbClr val="FF0000"/>
                </a:solidFill>
              </a:rPr>
              <a:t>)</a:t>
            </a:r>
          </a:p>
          <a:p>
            <a:endParaRPr lang="en-US" dirty="0">
              <a:solidFill>
                <a:schemeClr val="tx1"/>
              </a:solidFill>
            </a:endParaRPr>
          </a:p>
        </p:txBody>
      </p:sp>
      <p:sp>
        <p:nvSpPr>
          <p:cNvPr id="12" name="Rectangle 11"/>
          <p:cNvSpPr/>
          <p:nvPr/>
        </p:nvSpPr>
        <p:spPr>
          <a:xfrm>
            <a:off x="2786050" y="1928802"/>
            <a:ext cx="6357950" cy="642942"/>
          </a:xfrm>
          <a:prstGeom prst="rect">
            <a:avLst/>
          </a:prstGeom>
          <a:noFill/>
          <a:ln w="28575">
            <a:solidFill>
              <a:schemeClr val="accent6">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dirty="0" err="1" smtClean="0">
                <a:solidFill>
                  <a:srgbClr val="C00000"/>
                </a:solidFill>
              </a:rPr>
              <a:t>Individu</a:t>
            </a:r>
            <a:r>
              <a:rPr lang="en-US" dirty="0" smtClean="0">
                <a:solidFill>
                  <a:srgbClr val="C00000"/>
                </a:solidFill>
              </a:rPr>
              <a:t>=</a:t>
            </a:r>
            <a:r>
              <a:rPr lang="en-US" dirty="0" err="1" smtClean="0">
                <a:solidFill>
                  <a:srgbClr val="C00000"/>
                </a:solidFill>
              </a:rPr>
              <a:t>Barang</a:t>
            </a:r>
            <a:r>
              <a:rPr lang="en-US" dirty="0" smtClean="0">
                <a:solidFill>
                  <a:srgbClr val="C00000"/>
                </a:solidFill>
              </a:rPr>
              <a:t> yang </a:t>
            </a:r>
            <a:r>
              <a:rPr lang="en-US" dirty="0" err="1" smtClean="0">
                <a:solidFill>
                  <a:srgbClr val="C00000"/>
                </a:solidFill>
              </a:rPr>
              <a:t>digunakan</a:t>
            </a:r>
            <a:r>
              <a:rPr lang="en-US" dirty="0" smtClean="0">
                <a:solidFill>
                  <a:srgbClr val="C00000"/>
                </a:solidFill>
              </a:rPr>
              <a:t> </a:t>
            </a:r>
            <a:r>
              <a:rPr lang="en-US" dirty="0" err="1" smtClean="0">
                <a:solidFill>
                  <a:srgbClr val="C00000"/>
                </a:solidFill>
              </a:rPr>
              <a:t>untuk</a:t>
            </a:r>
            <a:r>
              <a:rPr lang="en-US" dirty="0" smtClean="0">
                <a:solidFill>
                  <a:srgbClr val="C00000"/>
                </a:solidFill>
              </a:rPr>
              <a:t> </a:t>
            </a:r>
            <a:r>
              <a:rPr lang="en-US" dirty="0" err="1" smtClean="0">
                <a:solidFill>
                  <a:srgbClr val="C00000"/>
                </a:solidFill>
              </a:rPr>
              <a:t>secara</a:t>
            </a:r>
            <a:r>
              <a:rPr lang="en-US" dirty="0" smtClean="0">
                <a:solidFill>
                  <a:srgbClr val="C00000"/>
                </a:solidFill>
              </a:rPr>
              <a:t> </a:t>
            </a:r>
            <a:r>
              <a:rPr lang="en-US" dirty="0" err="1" smtClean="0">
                <a:solidFill>
                  <a:srgbClr val="C00000"/>
                </a:solidFill>
              </a:rPr>
              <a:t>pribadi</a:t>
            </a:r>
            <a:r>
              <a:rPr lang="en-US" dirty="0" smtClean="0">
                <a:solidFill>
                  <a:srgbClr val="C00000"/>
                </a:solidFill>
              </a:rPr>
              <a:t> (</a:t>
            </a:r>
            <a:r>
              <a:rPr lang="en-US" dirty="0" err="1" smtClean="0">
                <a:solidFill>
                  <a:srgbClr val="C00000"/>
                </a:solidFill>
              </a:rPr>
              <a:t>tas</a:t>
            </a:r>
            <a:r>
              <a:rPr lang="en-US" dirty="0" smtClean="0">
                <a:solidFill>
                  <a:srgbClr val="C00000"/>
                </a:solidFill>
              </a:rPr>
              <a:t>)</a:t>
            </a:r>
          </a:p>
          <a:p>
            <a:r>
              <a:rPr lang="en-US" dirty="0" err="1" smtClean="0">
                <a:solidFill>
                  <a:srgbClr val="00B0F0"/>
                </a:solidFill>
              </a:rPr>
              <a:t>Kolektif</a:t>
            </a:r>
            <a:r>
              <a:rPr lang="en-US" dirty="0" smtClean="0">
                <a:solidFill>
                  <a:srgbClr val="00B0F0"/>
                </a:solidFill>
              </a:rPr>
              <a:t>=</a:t>
            </a:r>
            <a:r>
              <a:rPr lang="en-US" dirty="0" err="1" smtClean="0">
                <a:solidFill>
                  <a:srgbClr val="00B0F0"/>
                </a:solidFill>
              </a:rPr>
              <a:t>Barang</a:t>
            </a:r>
            <a:r>
              <a:rPr lang="en-US" dirty="0" smtClean="0">
                <a:solidFill>
                  <a:srgbClr val="00B0F0"/>
                </a:solidFill>
              </a:rPr>
              <a:t> yang </a:t>
            </a:r>
            <a:r>
              <a:rPr lang="en-US" dirty="0" err="1" smtClean="0">
                <a:solidFill>
                  <a:srgbClr val="00B0F0"/>
                </a:solidFill>
              </a:rPr>
              <a:t>digunakan</a:t>
            </a:r>
            <a:r>
              <a:rPr lang="en-US" dirty="0" smtClean="0">
                <a:solidFill>
                  <a:srgbClr val="00B0F0"/>
                </a:solidFill>
              </a:rPr>
              <a:t> </a:t>
            </a:r>
            <a:r>
              <a:rPr lang="en-US" dirty="0" err="1" smtClean="0">
                <a:solidFill>
                  <a:srgbClr val="00B0F0"/>
                </a:solidFill>
              </a:rPr>
              <a:t>secara</a:t>
            </a:r>
            <a:r>
              <a:rPr lang="en-US" dirty="0" smtClean="0">
                <a:solidFill>
                  <a:srgbClr val="00B0F0"/>
                </a:solidFill>
              </a:rPr>
              <a:t> </a:t>
            </a:r>
            <a:r>
              <a:rPr lang="en-US" dirty="0" err="1" smtClean="0">
                <a:solidFill>
                  <a:srgbClr val="00B0F0"/>
                </a:solidFill>
              </a:rPr>
              <a:t>umum</a:t>
            </a:r>
            <a:r>
              <a:rPr lang="en-US" dirty="0" smtClean="0">
                <a:solidFill>
                  <a:srgbClr val="00B0F0"/>
                </a:solidFill>
              </a:rPr>
              <a:t> (</a:t>
            </a:r>
            <a:r>
              <a:rPr lang="en-US" dirty="0" err="1" smtClean="0">
                <a:solidFill>
                  <a:srgbClr val="00B0F0"/>
                </a:solidFill>
              </a:rPr>
              <a:t>jalan</a:t>
            </a:r>
            <a:r>
              <a:rPr lang="en-US" dirty="0" smtClean="0">
                <a:solidFill>
                  <a:srgbClr val="00B0F0"/>
                </a:solidFill>
              </a:rPr>
              <a:t> </a:t>
            </a:r>
            <a:r>
              <a:rPr lang="en-US" dirty="0" err="1" smtClean="0">
                <a:solidFill>
                  <a:srgbClr val="00B0F0"/>
                </a:solidFill>
              </a:rPr>
              <a:t>tol</a:t>
            </a:r>
            <a:r>
              <a:rPr lang="en-US" dirty="0" smtClean="0">
                <a:solidFill>
                  <a:srgbClr val="00B0F0"/>
                </a:solidFill>
              </a:rPr>
              <a:t>)</a:t>
            </a:r>
          </a:p>
          <a:p>
            <a:endParaRPr lang="en-US" dirty="0">
              <a:solidFill>
                <a:schemeClr val="tx1"/>
              </a:solidFill>
            </a:endParaRPr>
          </a:p>
        </p:txBody>
      </p:sp>
      <p:sp>
        <p:nvSpPr>
          <p:cNvPr id="13" name="Rectangle 12"/>
          <p:cNvSpPr/>
          <p:nvPr/>
        </p:nvSpPr>
        <p:spPr>
          <a:xfrm>
            <a:off x="2786050" y="2928934"/>
            <a:ext cx="6357950" cy="714380"/>
          </a:xfrm>
          <a:prstGeom prst="rect">
            <a:avLst/>
          </a:prstGeom>
          <a:noFill/>
          <a:ln w="28575">
            <a:solidFill>
              <a:schemeClr val="accent6">
                <a:lumMod val="20000"/>
                <a:lumOff val="80000"/>
              </a:schemeClr>
            </a:solidFill>
          </a:ln>
        </p:spPr>
        <p:style>
          <a:lnRef idx="0">
            <a:schemeClr val="accent3"/>
          </a:lnRef>
          <a:fillRef idx="3">
            <a:schemeClr val="accent3"/>
          </a:fillRef>
          <a:effectRef idx="3">
            <a:schemeClr val="accent3"/>
          </a:effectRef>
          <a:fontRef idx="minor">
            <a:schemeClr val="lt1"/>
          </a:fontRef>
        </p:style>
        <p:txBody>
          <a:bodyPr rtlCol="0" anchor="t" anchorCtr="0"/>
          <a:lstStyle/>
          <a:p>
            <a:r>
              <a:rPr lang="en-US" dirty="0" err="1" smtClean="0">
                <a:solidFill>
                  <a:srgbClr val="FF0000"/>
                </a:solidFill>
              </a:rPr>
              <a:t>Perlengkapan</a:t>
            </a:r>
            <a:r>
              <a:rPr lang="en-US" dirty="0" smtClean="0">
                <a:solidFill>
                  <a:srgbClr val="FF0000"/>
                </a:solidFill>
              </a:rPr>
              <a:t>=</a:t>
            </a:r>
            <a:r>
              <a:rPr lang="en-US" dirty="0" err="1" smtClean="0">
                <a:solidFill>
                  <a:srgbClr val="FF0000"/>
                </a:solidFill>
              </a:rPr>
              <a:t>Barang</a:t>
            </a:r>
            <a:r>
              <a:rPr lang="en-US" dirty="0" smtClean="0">
                <a:solidFill>
                  <a:srgbClr val="FF0000"/>
                </a:solidFill>
              </a:rPr>
              <a:t> </a:t>
            </a:r>
            <a:r>
              <a:rPr lang="en-US" dirty="0" err="1" smtClean="0">
                <a:solidFill>
                  <a:srgbClr val="FF0000"/>
                </a:solidFill>
              </a:rPr>
              <a:t>yg</a:t>
            </a:r>
            <a:r>
              <a:rPr lang="en-US" dirty="0" smtClean="0">
                <a:solidFill>
                  <a:srgbClr val="FF0000"/>
                </a:solidFill>
              </a:rPr>
              <a:t> </a:t>
            </a:r>
            <a:r>
              <a:rPr lang="en-US" dirty="0" err="1" smtClean="0">
                <a:solidFill>
                  <a:srgbClr val="FF0000"/>
                </a:solidFill>
              </a:rPr>
              <a:t>cepat</a:t>
            </a:r>
            <a:r>
              <a:rPr lang="en-US" dirty="0" smtClean="0">
                <a:solidFill>
                  <a:srgbClr val="FF0000"/>
                </a:solidFill>
              </a:rPr>
              <a:t> </a:t>
            </a:r>
            <a:r>
              <a:rPr lang="en-US" dirty="0" err="1" smtClean="0">
                <a:solidFill>
                  <a:srgbClr val="FF0000"/>
                </a:solidFill>
              </a:rPr>
              <a:t>habis</a:t>
            </a:r>
            <a:r>
              <a:rPr lang="en-US" dirty="0" smtClean="0">
                <a:solidFill>
                  <a:srgbClr val="FF0000"/>
                </a:solidFill>
              </a:rPr>
              <a:t> </a:t>
            </a:r>
            <a:r>
              <a:rPr lang="en-US" dirty="0" err="1" smtClean="0">
                <a:solidFill>
                  <a:srgbClr val="FF0000"/>
                </a:solidFill>
              </a:rPr>
              <a:t>pemakaianya</a:t>
            </a:r>
            <a:r>
              <a:rPr lang="en-US" dirty="0" smtClean="0">
                <a:solidFill>
                  <a:srgbClr val="FF0000"/>
                </a:solidFill>
              </a:rPr>
              <a:t> (</a:t>
            </a:r>
            <a:r>
              <a:rPr lang="en-US" dirty="0" err="1" smtClean="0">
                <a:solidFill>
                  <a:srgbClr val="FF0000"/>
                </a:solidFill>
              </a:rPr>
              <a:t>pulpen</a:t>
            </a:r>
            <a:r>
              <a:rPr lang="en-US" dirty="0" smtClean="0">
                <a:solidFill>
                  <a:srgbClr val="FF0000"/>
                </a:solidFill>
              </a:rPr>
              <a:t>)</a:t>
            </a:r>
          </a:p>
          <a:p>
            <a:r>
              <a:rPr lang="en-US" dirty="0" err="1" smtClean="0">
                <a:solidFill>
                  <a:srgbClr val="FFFF00"/>
                </a:solidFill>
              </a:rPr>
              <a:t>Peralatan</a:t>
            </a:r>
            <a:r>
              <a:rPr lang="en-US" dirty="0" smtClean="0">
                <a:solidFill>
                  <a:srgbClr val="FFFF00"/>
                </a:solidFill>
              </a:rPr>
              <a:t>=</a:t>
            </a:r>
            <a:r>
              <a:rPr lang="en-US" dirty="0" err="1" smtClean="0">
                <a:solidFill>
                  <a:srgbClr val="FFFF00"/>
                </a:solidFill>
              </a:rPr>
              <a:t>Barang</a:t>
            </a:r>
            <a:r>
              <a:rPr lang="en-US" dirty="0" smtClean="0">
                <a:solidFill>
                  <a:srgbClr val="FFFF00"/>
                </a:solidFill>
              </a:rPr>
              <a:t> yang berangsur2 </a:t>
            </a:r>
            <a:r>
              <a:rPr lang="en-US" dirty="0" err="1" smtClean="0">
                <a:solidFill>
                  <a:srgbClr val="FFFF00"/>
                </a:solidFill>
              </a:rPr>
              <a:t>pemakaianya</a:t>
            </a:r>
            <a:r>
              <a:rPr lang="en-US" dirty="0" smtClean="0">
                <a:solidFill>
                  <a:srgbClr val="FFFF00"/>
                </a:solidFill>
              </a:rPr>
              <a:t> (</a:t>
            </a:r>
            <a:r>
              <a:rPr lang="en-US" dirty="0" err="1" smtClean="0">
                <a:solidFill>
                  <a:srgbClr val="FFFF00"/>
                </a:solidFill>
              </a:rPr>
              <a:t>Mesin</a:t>
            </a:r>
            <a:r>
              <a:rPr lang="en-US" dirty="0" smtClean="0">
                <a:solidFill>
                  <a:srgbClr val="FFFF00"/>
                </a:solidFill>
              </a:rPr>
              <a:t>)</a:t>
            </a:r>
          </a:p>
          <a:p>
            <a:endParaRPr lang="en-US" dirty="0">
              <a:solidFill>
                <a:srgbClr val="FFFF00"/>
              </a:solidFill>
            </a:endParaRPr>
          </a:p>
        </p:txBody>
      </p:sp>
      <p:sp>
        <p:nvSpPr>
          <p:cNvPr id="14" name="Rectangle 13"/>
          <p:cNvSpPr/>
          <p:nvPr/>
        </p:nvSpPr>
        <p:spPr>
          <a:xfrm>
            <a:off x="2786050" y="3786190"/>
            <a:ext cx="6357950" cy="2286016"/>
          </a:xfrm>
          <a:prstGeom prst="rect">
            <a:avLst/>
          </a:prstGeom>
          <a:noFill/>
          <a:ln w="28575">
            <a:solidFill>
              <a:schemeClr val="accent6">
                <a:lumMod val="20000"/>
                <a:lumOff val="80000"/>
              </a:schemeClr>
            </a:solidFill>
          </a:ln>
        </p:spPr>
        <p:style>
          <a:lnRef idx="0">
            <a:schemeClr val="accent4"/>
          </a:lnRef>
          <a:fillRef idx="3">
            <a:schemeClr val="accent4"/>
          </a:fillRef>
          <a:effectRef idx="3">
            <a:schemeClr val="accent4"/>
          </a:effectRef>
          <a:fontRef idx="minor">
            <a:schemeClr val="lt1"/>
          </a:fontRef>
        </p:style>
        <p:txBody>
          <a:bodyPr rtlCol="0" anchor="t" anchorCtr="0"/>
          <a:lstStyle/>
          <a:p>
            <a:r>
              <a:rPr lang="en-US" dirty="0" smtClean="0">
                <a:solidFill>
                  <a:schemeClr val="accent6">
                    <a:lumMod val="20000"/>
                    <a:lumOff val="80000"/>
                  </a:schemeClr>
                </a:solidFill>
              </a:rPr>
              <a:t>Normal=</a:t>
            </a:r>
            <a:r>
              <a:rPr lang="en-US" dirty="0" err="1" smtClean="0">
                <a:solidFill>
                  <a:schemeClr val="accent6">
                    <a:lumMod val="20000"/>
                    <a:lumOff val="80000"/>
                  </a:schemeClr>
                </a:solidFill>
              </a:rPr>
              <a:t>Barang</a:t>
            </a:r>
            <a:r>
              <a:rPr lang="en-US" dirty="0" smtClean="0">
                <a:solidFill>
                  <a:schemeClr val="accent6">
                    <a:lumMod val="20000"/>
                    <a:lumOff val="80000"/>
                  </a:schemeClr>
                </a:solidFill>
              </a:rPr>
              <a:t> </a:t>
            </a:r>
            <a:r>
              <a:rPr lang="en-US" dirty="0" err="1" smtClean="0">
                <a:solidFill>
                  <a:schemeClr val="accent6">
                    <a:lumMod val="20000"/>
                    <a:lumOff val="80000"/>
                  </a:schemeClr>
                </a:solidFill>
              </a:rPr>
              <a:t>yg</a:t>
            </a:r>
            <a:r>
              <a:rPr lang="en-US" dirty="0" smtClean="0">
                <a:solidFill>
                  <a:schemeClr val="accent6">
                    <a:lumMod val="20000"/>
                    <a:lumOff val="80000"/>
                  </a:schemeClr>
                </a:solidFill>
              </a:rPr>
              <a:t> </a:t>
            </a:r>
            <a:r>
              <a:rPr lang="en-US" dirty="0" err="1" smtClean="0">
                <a:solidFill>
                  <a:schemeClr val="accent6">
                    <a:lumMod val="20000"/>
                    <a:lumOff val="80000"/>
                  </a:schemeClr>
                </a:solidFill>
              </a:rPr>
              <a:t>permintaanya</a:t>
            </a:r>
            <a:r>
              <a:rPr lang="en-US" dirty="0" smtClean="0">
                <a:solidFill>
                  <a:schemeClr val="accent6">
                    <a:lumMod val="20000"/>
                    <a:lumOff val="80000"/>
                  </a:schemeClr>
                </a:solidFill>
              </a:rPr>
              <a:t> </a:t>
            </a:r>
            <a:r>
              <a:rPr lang="en-US" dirty="0" err="1" smtClean="0">
                <a:solidFill>
                  <a:schemeClr val="accent6">
                    <a:lumMod val="20000"/>
                    <a:lumOff val="80000"/>
                  </a:schemeClr>
                </a:solidFill>
              </a:rPr>
              <a:t>naik</a:t>
            </a:r>
            <a:r>
              <a:rPr lang="en-US" dirty="0" smtClean="0">
                <a:solidFill>
                  <a:schemeClr val="accent6">
                    <a:lumMod val="20000"/>
                    <a:lumOff val="80000"/>
                  </a:schemeClr>
                </a:solidFill>
              </a:rPr>
              <a:t> </a:t>
            </a:r>
            <a:r>
              <a:rPr lang="en-US" dirty="0" err="1" smtClean="0">
                <a:solidFill>
                  <a:schemeClr val="accent6">
                    <a:lumMod val="20000"/>
                    <a:lumOff val="80000"/>
                  </a:schemeClr>
                </a:solidFill>
              </a:rPr>
              <a:t>bila</a:t>
            </a:r>
            <a:r>
              <a:rPr lang="en-US" dirty="0" smtClean="0">
                <a:solidFill>
                  <a:schemeClr val="accent6">
                    <a:lumMod val="20000"/>
                    <a:lumOff val="80000"/>
                  </a:schemeClr>
                </a:solidFill>
              </a:rPr>
              <a:t> </a:t>
            </a:r>
            <a:r>
              <a:rPr lang="en-US" dirty="0" err="1" smtClean="0">
                <a:solidFill>
                  <a:schemeClr val="accent6">
                    <a:lumMod val="20000"/>
                    <a:lumOff val="80000"/>
                  </a:schemeClr>
                </a:solidFill>
              </a:rPr>
              <a:t>pendapatan</a:t>
            </a:r>
            <a:r>
              <a:rPr lang="en-US" dirty="0" smtClean="0">
                <a:solidFill>
                  <a:schemeClr val="accent6">
                    <a:lumMod val="20000"/>
                    <a:lumOff val="80000"/>
                  </a:schemeClr>
                </a:solidFill>
              </a:rPr>
              <a:t> </a:t>
            </a:r>
            <a:r>
              <a:rPr lang="en-US" dirty="0" err="1" smtClean="0">
                <a:solidFill>
                  <a:schemeClr val="accent6">
                    <a:lumMod val="20000"/>
                    <a:lumOff val="80000"/>
                  </a:schemeClr>
                </a:solidFill>
              </a:rPr>
              <a:t>naik</a:t>
            </a:r>
            <a:endParaRPr lang="en-US" dirty="0" smtClean="0">
              <a:solidFill>
                <a:schemeClr val="accent6">
                  <a:lumMod val="20000"/>
                  <a:lumOff val="80000"/>
                </a:schemeClr>
              </a:solidFill>
            </a:endParaRPr>
          </a:p>
          <a:p>
            <a:r>
              <a:rPr lang="en-US" dirty="0" smtClean="0">
                <a:solidFill>
                  <a:srgbClr val="00B050"/>
                </a:solidFill>
              </a:rPr>
              <a:t>Inferior=</a:t>
            </a:r>
            <a:r>
              <a:rPr lang="en-US" dirty="0" err="1" smtClean="0">
                <a:solidFill>
                  <a:srgbClr val="00B050"/>
                </a:solidFill>
              </a:rPr>
              <a:t>Barang</a:t>
            </a:r>
            <a:r>
              <a:rPr lang="en-US" dirty="0" smtClean="0">
                <a:solidFill>
                  <a:srgbClr val="00B050"/>
                </a:solidFill>
              </a:rPr>
              <a:t> </a:t>
            </a:r>
            <a:r>
              <a:rPr lang="en-US" dirty="0" err="1" smtClean="0">
                <a:solidFill>
                  <a:srgbClr val="00B050"/>
                </a:solidFill>
              </a:rPr>
              <a:t>yg</a:t>
            </a:r>
            <a:r>
              <a:rPr lang="en-US" dirty="0" smtClean="0">
                <a:solidFill>
                  <a:srgbClr val="00B050"/>
                </a:solidFill>
              </a:rPr>
              <a:t> </a:t>
            </a:r>
            <a:r>
              <a:rPr lang="en-US" dirty="0" err="1" smtClean="0">
                <a:solidFill>
                  <a:srgbClr val="00B050"/>
                </a:solidFill>
              </a:rPr>
              <a:t>Permintaanya</a:t>
            </a:r>
            <a:r>
              <a:rPr lang="en-US" dirty="0" smtClean="0">
                <a:solidFill>
                  <a:srgbClr val="00B050"/>
                </a:solidFill>
              </a:rPr>
              <a:t> </a:t>
            </a:r>
            <a:r>
              <a:rPr lang="en-US" dirty="0" err="1" smtClean="0">
                <a:solidFill>
                  <a:srgbClr val="00B050"/>
                </a:solidFill>
              </a:rPr>
              <a:t>turun</a:t>
            </a:r>
            <a:r>
              <a:rPr lang="en-US" dirty="0" smtClean="0">
                <a:solidFill>
                  <a:srgbClr val="00B050"/>
                </a:solidFill>
              </a:rPr>
              <a:t> </a:t>
            </a:r>
            <a:r>
              <a:rPr lang="en-US" dirty="0" err="1" smtClean="0">
                <a:solidFill>
                  <a:srgbClr val="00B050"/>
                </a:solidFill>
              </a:rPr>
              <a:t>bila</a:t>
            </a:r>
            <a:r>
              <a:rPr lang="en-US" dirty="0" smtClean="0">
                <a:solidFill>
                  <a:srgbClr val="00B050"/>
                </a:solidFill>
              </a:rPr>
              <a:t> </a:t>
            </a:r>
            <a:r>
              <a:rPr lang="en-US" dirty="0" err="1" smtClean="0">
                <a:solidFill>
                  <a:srgbClr val="00B050"/>
                </a:solidFill>
              </a:rPr>
              <a:t>pendapatan</a:t>
            </a:r>
            <a:r>
              <a:rPr lang="en-US" dirty="0" smtClean="0">
                <a:solidFill>
                  <a:srgbClr val="00B050"/>
                </a:solidFill>
              </a:rPr>
              <a:t> </a:t>
            </a:r>
            <a:r>
              <a:rPr lang="en-US" dirty="0" err="1" smtClean="0">
                <a:solidFill>
                  <a:srgbClr val="00B050"/>
                </a:solidFill>
              </a:rPr>
              <a:t>naik</a:t>
            </a:r>
            <a:endParaRPr lang="en-US" dirty="0" smtClean="0">
              <a:solidFill>
                <a:srgbClr val="00B050"/>
              </a:solidFill>
            </a:endParaRPr>
          </a:p>
          <a:p>
            <a:r>
              <a:rPr lang="en-US" dirty="0" err="1" smtClean="0">
                <a:solidFill>
                  <a:srgbClr val="FFFF00"/>
                </a:solidFill>
              </a:rPr>
              <a:t>Giffen</a:t>
            </a:r>
            <a:r>
              <a:rPr lang="en-US" dirty="0" smtClean="0">
                <a:solidFill>
                  <a:srgbClr val="FFFF00"/>
                </a:solidFill>
              </a:rPr>
              <a:t>=</a:t>
            </a:r>
            <a:r>
              <a:rPr lang="en-US" dirty="0" err="1" smtClean="0">
                <a:solidFill>
                  <a:srgbClr val="FFFF00"/>
                </a:solidFill>
              </a:rPr>
              <a:t>Barang</a:t>
            </a:r>
            <a:r>
              <a:rPr lang="en-US" dirty="0" smtClean="0">
                <a:solidFill>
                  <a:srgbClr val="FFFF00"/>
                </a:solidFill>
              </a:rPr>
              <a:t> inferior yang </a:t>
            </a:r>
            <a:r>
              <a:rPr lang="en-US" dirty="0" err="1" smtClean="0">
                <a:solidFill>
                  <a:srgbClr val="FFFF00"/>
                </a:solidFill>
              </a:rPr>
              <a:t>memiliki</a:t>
            </a:r>
            <a:r>
              <a:rPr lang="en-US" dirty="0" smtClean="0">
                <a:solidFill>
                  <a:srgbClr val="FFFF00"/>
                </a:solidFill>
              </a:rPr>
              <a:t> </a:t>
            </a:r>
            <a:r>
              <a:rPr lang="en-US" dirty="0" err="1" smtClean="0">
                <a:solidFill>
                  <a:srgbClr val="FFFF00"/>
                </a:solidFill>
              </a:rPr>
              <a:t>efek</a:t>
            </a:r>
            <a:r>
              <a:rPr lang="en-US" dirty="0" smtClean="0">
                <a:solidFill>
                  <a:srgbClr val="FFFF00"/>
                </a:solidFill>
              </a:rPr>
              <a:t> </a:t>
            </a:r>
            <a:r>
              <a:rPr lang="en-US" dirty="0" err="1" smtClean="0">
                <a:solidFill>
                  <a:srgbClr val="FFFF00"/>
                </a:solidFill>
              </a:rPr>
              <a:t>pendapatan</a:t>
            </a:r>
            <a:r>
              <a:rPr lang="en-US" dirty="0" smtClean="0">
                <a:solidFill>
                  <a:srgbClr val="FFFF00"/>
                </a:solidFill>
              </a:rPr>
              <a:t> </a:t>
            </a:r>
            <a:r>
              <a:rPr lang="en-US" dirty="0" err="1" smtClean="0">
                <a:solidFill>
                  <a:srgbClr val="FFFF00"/>
                </a:solidFill>
              </a:rPr>
              <a:t>lebih</a:t>
            </a:r>
            <a:r>
              <a:rPr lang="en-US" dirty="0" smtClean="0">
                <a:solidFill>
                  <a:srgbClr val="FFFF00"/>
                </a:solidFill>
              </a:rPr>
              <a:t> </a:t>
            </a:r>
            <a:r>
              <a:rPr lang="en-US" dirty="0" err="1" smtClean="0">
                <a:solidFill>
                  <a:srgbClr val="FFFF00"/>
                </a:solidFill>
              </a:rPr>
              <a:t>besar</a:t>
            </a:r>
            <a:r>
              <a:rPr lang="en-US" dirty="0" smtClean="0">
                <a:solidFill>
                  <a:srgbClr val="FFFF00"/>
                </a:solidFill>
              </a:rPr>
              <a:t> </a:t>
            </a:r>
            <a:r>
              <a:rPr lang="en-US" dirty="0" err="1" smtClean="0">
                <a:solidFill>
                  <a:srgbClr val="FFFF00"/>
                </a:solidFill>
              </a:rPr>
              <a:t>dari</a:t>
            </a:r>
            <a:r>
              <a:rPr lang="en-US" dirty="0" smtClean="0">
                <a:solidFill>
                  <a:srgbClr val="FFFF00"/>
                </a:solidFill>
              </a:rPr>
              <a:t> </a:t>
            </a:r>
            <a:r>
              <a:rPr lang="en-US" dirty="0" err="1" smtClean="0">
                <a:solidFill>
                  <a:srgbClr val="FFFF00"/>
                </a:solidFill>
              </a:rPr>
              <a:t>efek</a:t>
            </a:r>
            <a:r>
              <a:rPr lang="en-US" dirty="0" smtClean="0">
                <a:solidFill>
                  <a:srgbClr val="FFFF00"/>
                </a:solidFill>
              </a:rPr>
              <a:t> </a:t>
            </a:r>
            <a:r>
              <a:rPr lang="en-US" dirty="0" err="1" smtClean="0">
                <a:solidFill>
                  <a:srgbClr val="FFFF00"/>
                </a:solidFill>
              </a:rPr>
              <a:t>subtitusinya</a:t>
            </a:r>
            <a:endParaRPr lang="en-US" dirty="0" smtClean="0">
              <a:solidFill>
                <a:srgbClr val="FFFF00"/>
              </a:solidFill>
            </a:endParaRPr>
          </a:p>
          <a:p>
            <a:r>
              <a:rPr lang="en-US" dirty="0" err="1" smtClean="0">
                <a:solidFill>
                  <a:srgbClr val="00B0F0"/>
                </a:solidFill>
              </a:rPr>
              <a:t>Spekulasi</a:t>
            </a:r>
            <a:r>
              <a:rPr lang="en-US" dirty="0" smtClean="0">
                <a:solidFill>
                  <a:srgbClr val="00B0F0"/>
                </a:solidFill>
              </a:rPr>
              <a:t>=</a:t>
            </a:r>
            <a:r>
              <a:rPr lang="en-US" dirty="0" err="1" smtClean="0">
                <a:solidFill>
                  <a:srgbClr val="00B0F0"/>
                </a:solidFill>
              </a:rPr>
              <a:t>Barang</a:t>
            </a:r>
            <a:r>
              <a:rPr lang="en-US" dirty="0" smtClean="0">
                <a:solidFill>
                  <a:srgbClr val="00B0F0"/>
                </a:solidFill>
              </a:rPr>
              <a:t> yang </a:t>
            </a:r>
            <a:r>
              <a:rPr lang="en-US" dirty="0" err="1" smtClean="0">
                <a:solidFill>
                  <a:srgbClr val="00B0F0"/>
                </a:solidFill>
              </a:rPr>
              <a:t>harganya</a:t>
            </a:r>
            <a:r>
              <a:rPr lang="en-US" dirty="0" smtClean="0">
                <a:solidFill>
                  <a:srgbClr val="00B0F0"/>
                </a:solidFill>
              </a:rPr>
              <a:t> </a:t>
            </a:r>
            <a:r>
              <a:rPr lang="en-US" dirty="0" err="1" smtClean="0">
                <a:solidFill>
                  <a:srgbClr val="00B0F0"/>
                </a:solidFill>
              </a:rPr>
              <a:t>naik</a:t>
            </a:r>
            <a:r>
              <a:rPr lang="en-US" dirty="0" smtClean="0">
                <a:solidFill>
                  <a:srgbClr val="00B0F0"/>
                </a:solidFill>
              </a:rPr>
              <a:t> </a:t>
            </a:r>
            <a:r>
              <a:rPr lang="en-US" dirty="0" err="1" smtClean="0">
                <a:solidFill>
                  <a:srgbClr val="00B0F0"/>
                </a:solidFill>
              </a:rPr>
              <a:t>justru</a:t>
            </a:r>
            <a:r>
              <a:rPr lang="en-US" dirty="0" smtClean="0">
                <a:solidFill>
                  <a:srgbClr val="00B0F0"/>
                </a:solidFill>
              </a:rPr>
              <a:t> </a:t>
            </a:r>
            <a:r>
              <a:rPr lang="en-US" dirty="0" err="1" smtClean="0">
                <a:solidFill>
                  <a:srgbClr val="00B0F0"/>
                </a:solidFill>
              </a:rPr>
              <a:t>permintaan</a:t>
            </a:r>
            <a:r>
              <a:rPr lang="en-US" dirty="0" smtClean="0">
                <a:solidFill>
                  <a:srgbClr val="00B0F0"/>
                </a:solidFill>
              </a:rPr>
              <a:t> </a:t>
            </a:r>
            <a:r>
              <a:rPr lang="en-US" dirty="0" err="1" smtClean="0">
                <a:solidFill>
                  <a:srgbClr val="00B0F0"/>
                </a:solidFill>
              </a:rPr>
              <a:t>meningkat</a:t>
            </a:r>
            <a:r>
              <a:rPr lang="en-US" dirty="0" smtClean="0">
                <a:solidFill>
                  <a:srgbClr val="00B0F0"/>
                </a:solidFill>
              </a:rPr>
              <a:t> </a:t>
            </a:r>
            <a:r>
              <a:rPr lang="en-US" dirty="0" err="1" smtClean="0">
                <a:solidFill>
                  <a:srgbClr val="00B0F0"/>
                </a:solidFill>
              </a:rPr>
              <a:t>dengan</a:t>
            </a:r>
            <a:r>
              <a:rPr lang="en-US" dirty="0" smtClean="0">
                <a:solidFill>
                  <a:srgbClr val="00B0F0"/>
                </a:solidFill>
              </a:rPr>
              <a:t> </a:t>
            </a:r>
            <a:r>
              <a:rPr lang="en-US" dirty="0" err="1" smtClean="0">
                <a:solidFill>
                  <a:srgbClr val="00B0F0"/>
                </a:solidFill>
              </a:rPr>
              <a:t>harapan</a:t>
            </a:r>
            <a:r>
              <a:rPr lang="en-US" dirty="0" smtClean="0">
                <a:solidFill>
                  <a:srgbClr val="00B0F0"/>
                </a:solidFill>
              </a:rPr>
              <a:t> </a:t>
            </a:r>
            <a:r>
              <a:rPr lang="en-US" dirty="0" err="1" smtClean="0">
                <a:solidFill>
                  <a:srgbClr val="00B0F0"/>
                </a:solidFill>
              </a:rPr>
              <a:t>mendapat</a:t>
            </a:r>
            <a:r>
              <a:rPr lang="en-US" dirty="0" smtClean="0">
                <a:solidFill>
                  <a:srgbClr val="00B0F0"/>
                </a:solidFill>
              </a:rPr>
              <a:t> </a:t>
            </a:r>
            <a:r>
              <a:rPr lang="en-US" dirty="0" err="1" smtClean="0">
                <a:solidFill>
                  <a:srgbClr val="00B0F0"/>
                </a:solidFill>
              </a:rPr>
              <a:t>keuntungan</a:t>
            </a:r>
            <a:r>
              <a:rPr lang="en-US" dirty="0" smtClean="0">
                <a:solidFill>
                  <a:srgbClr val="00B0F0"/>
                </a:solidFill>
              </a:rPr>
              <a:t> (</a:t>
            </a:r>
            <a:r>
              <a:rPr lang="en-US" dirty="0" err="1" smtClean="0">
                <a:solidFill>
                  <a:srgbClr val="00B0F0"/>
                </a:solidFill>
              </a:rPr>
              <a:t>Emas</a:t>
            </a:r>
            <a:r>
              <a:rPr lang="en-US" dirty="0" smtClean="0">
                <a:solidFill>
                  <a:srgbClr val="00B0F0"/>
                </a:solidFill>
              </a:rPr>
              <a:t>)</a:t>
            </a:r>
          </a:p>
          <a:p>
            <a:r>
              <a:rPr lang="en-US" dirty="0" err="1" smtClean="0">
                <a:solidFill>
                  <a:srgbClr val="00CC99"/>
                </a:solidFill>
              </a:rPr>
              <a:t>Prestise</a:t>
            </a:r>
            <a:r>
              <a:rPr lang="en-US" dirty="0" smtClean="0">
                <a:solidFill>
                  <a:srgbClr val="00CC99"/>
                </a:solidFill>
              </a:rPr>
              <a:t>=</a:t>
            </a:r>
            <a:r>
              <a:rPr lang="en-US" dirty="0" err="1" smtClean="0">
                <a:solidFill>
                  <a:srgbClr val="00CC99"/>
                </a:solidFill>
              </a:rPr>
              <a:t>Barang</a:t>
            </a:r>
            <a:r>
              <a:rPr lang="en-US" dirty="0" smtClean="0">
                <a:solidFill>
                  <a:srgbClr val="00CC99"/>
                </a:solidFill>
              </a:rPr>
              <a:t> yang </a:t>
            </a:r>
            <a:r>
              <a:rPr lang="en-US" dirty="0" err="1" smtClean="0">
                <a:solidFill>
                  <a:srgbClr val="00CC99"/>
                </a:solidFill>
              </a:rPr>
              <a:t>harganya</a:t>
            </a:r>
            <a:r>
              <a:rPr lang="en-US" dirty="0" smtClean="0">
                <a:solidFill>
                  <a:srgbClr val="00CC99"/>
                </a:solidFill>
              </a:rPr>
              <a:t> </a:t>
            </a:r>
            <a:r>
              <a:rPr lang="en-US" dirty="0" err="1" smtClean="0">
                <a:solidFill>
                  <a:srgbClr val="00CC99"/>
                </a:solidFill>
              </a:rPr>
              <a:t>naik</a:t>
            </a:r>
            <a:r>
              <a:rPr lang="en-US" dirty="0" smtClean="0">
                <a:solidFill>
                  <a:srgbClr val="00CC99"/>
                </a:solidFill>
              </a:rPr>
              <a:t> </a:t>
            </a:r>
            <a:r>
              <a:rPr lang="en-US" dirty="0" err="1" smtClean="0">
                <a:solidFill>
                  <a:srgbClr val="00CC99"/>
                </a:solidFill>
              </a:rPr>
              <a:t>justru</a:t>
            </a:r>
            <a:r>
              <a:rPr lang="en-US" dirty="0" smtClean="0">
                <a:solidFill>
                  <a:srgbClr val="00CC99"/>
                </a:solidFill>
              </a:rPr>
              <a:t> </a:t>
            </a:r>
            <a:r>
              <a:rPr lang="en-US" dirty="0" err="1" smtClean="0">
                <a:solidFill>
                  <a:srgbClr val="00CC99"/>
                </a:solidFill>
              </a:rPr>
              <a:t>permintaan</a:t>
            </a:r>
            <a:r>
              <a:rPr lang="en-US" dirty="0" smtClean="0">
                <a:solidFill>
                  <a:srgbClr val="00CC99"/>
                </a:solidFill>
              </a:rPr>
              <a:t> </a:t>
            </a:r>
            <a:r>
              <a:rPr lang="en-US" dirty="0" err="1" smtClean="0">
                <a:solidFill>
                  <a:srgbClr val="00CC99"/>
                </a:solidFill>
              </a:rPr>
              <a:t>mneningkat</a:t>
            </a:r>
            <a:r>
              <a:rPr lang="en-US" dirty="0" smtClean="0">
                <a:solidFill>
                  <a:srgbClr val="00CC99"/>
                </a:solidFill>
              </a:rPr>
              <a:t> </a:t>
            </a:r>
            <a:r>
              <a:rPr lang="en-US" dirty="0" err="1" smtClean="0">
                <a:solidFill>
                  <a:srgbClr val="00CC99"/>
                </a:solidFill>
              </a:rPr>
              <a:t>karena</a:t>
            </a:r>
            <a:r>
              <a:rPr lang="en-US" dirty="0" smtClean="0">
                <a:solidFill>
                  <a:srgbClr val="00CC99"/>
                </a:solidFill>
              </a:rPr>
              <a:t> rasa </a:t>
            </a:r>
            <a:r>
              <a:rPr lang="en-US" dirty="0" err="1" smtClean="0">
                <a:solidFill>
                  <a:srgbClr val="00CC99"/>
                </a:solidFill>
              </a:rPr>
              <a:t>gengsi</a:t>
            </a:r>
            <a:r>
              <a:rPr lang="en-US" dirty="0" smtClean="0">
                <a:solidFill>
                  <a:srgbClr val="00CC99"/>
                </a:solidFill>
              </a:rPr>
              <a:t> (</a:t>
            </a:r>
            <a:r>
              <a:rPr lang="en-US" dirty="0" err="1" smtClean="0">
                <a:solidFill>
                  <a:srgbClr val="00CC99"/>
                </a:solidFill>
              </a:rPr>
              <a:t>mobil</a:t>
            </a:r>
            <a:r>
              <a:rPr lang="en-US" dirty="0" smtClean="0">
                <a:solidFill>
                  <a:srgbClr val="00CC99"/>
                </a:solidFill>
              </a:rPr>
              <a:t> </a:t>
            </a:r>
            <a:r>
              <a:rPr lang="en-US" dirty="0" err="1" smtClean="0">
                <a:solidFill>
                  <a:srgbClr val="00CC99"/>
                </a:solidFill>
              </a:rPr>
              <a:t>mewah</a:t>
            </a:r>
            <a:r>
              <a:rPr lang="en-US" dirty="0" smtClean="0">
                <a:solidFill>
                  <a:srgbClr val="00CC99"/>
                </a:solidFill>
              </a:rPr>
              <a:t>)</a:t>
            </a:r>
            <a:endParaRPr lang="en-US" dirty="0">
              <a:solidFill>
                <a:srgbClr val="00CC99"/>
              </a:solidFill>
            </a:endParaRPr>
          </a:p>
        </p:txBody>
      </p:sp>
      <p:sp>
        <p:nvSpPr>
          <p:cNvPr id="15" name="Action Button: Home 1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438400" y="152400"/>
            <a:ext cx="5486400" cy="1447800"/>
          </a:xfrm>
          <a:prstGeom prst="rect">
            <a:avLst/>
          </a:pr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800" b="1" dirty="0" err="1" smtClean="0">
                <a:solidFill>
                  <a:srgbClr val="FF0000"/>
                </a:solidFill>
              </a:rPr>
              <a:t>Fungsi</a:t>
            </a:r>
            <a:r>
              <a:rPr lang="en-US" sz="2800" b="1" dirty="0" smtClean="0">
                <a:solidFill>
                  <a:srgbClr val="FF0000"/>
                </a:solidFill>
              </a:rPr>
              <a:t> Bank </a:t>
            </a:r>
            <a:r>
              <a:rPr lang="en-US" sz="2800" b="1" dirty="0" err="1" smtClean="0">
                <a:solidFill>
                  <a:srgbClr val="FF0000"/>
                </a:solidFill>
              </a:rPr>
              <a:t>Sentral</a:t>
            </a:r>
            <a:endParaRPr lang="en-US" sz="2800" b="1" dirty="0" smtClean="0">
              <a:solidFill>
                <a:srgbClr val="FF0000"/>
              </a:solidFill>
            </a:endParaRPr>
          </a:p>
          <a:p>
            <a:pPr algn="just"/>
            <a:r>
              <a:rPr lang="en-US" sz="2400" dirty="0" err="1" smtClean="0">
                <a:solidFill>
                  <a:srgbClr val="00FF00"/>
                </a:solidFill>
              </a:rPr>
              <a:t>Sebagai</a:t>
            </a:r>
            <a:r>
              <a:rPr lang="en-US" sz="2400" dirty="0" smtClean="0">
                <a:solidFill>
                  <a:srgbClr val="00FF00"/>
                </a:solidFill>
              </a:rPr>
              <a:t> Bank </a:t>
            </a:r>
            <a:r>
              <a:rPr lang="en-US" sz="2400" dirty="0" err="1" smtClean="0">
                <a:solidFill>
                  <a:srgbClr val="00FF00"/>
                </a:solidFill>
              </a:rPr>
              <a:t>dari</a:t>
            </a:r>
            <a:r>
              <a:rPr lang="en-US" sz="2400" dirty="0" smtClean="0">
                <a:solidFill>
                  <a:srgbClr val="00FF00"/>
                </a:solidFill>
              </a:rPr>
              <a:t> </a:t>
            </a:r>
            <a:r>
              <a:rPr lang="en-US" sz="2400" dirty="0" err="1" smtClean="0">
                <a:solidFill>
                  <a:srgbClr val="00FF00"/>
                </a:solidFill>
              </a:rPr>
              <a:t>pemerintah</a:t>
            </a:r>
            <a:r>
              <a:rPr lang="en-US" sz="2400" dirty="0" smtClean="0">
                <a:solidFill>
                  <a:srgbClr val="00FF00"/>
                </a:solidFill>
              </a:rPr>
              <a:t> </a:t>
            </a:r>
            <a:r>
              <a:rPr lang="en-US" sz="2400" dirty="0" err="1" smtClean="0">
                <a:solidFill>
                  <a:srgbClr val="00FF00"/>
                </a:solidFill>
              </a:rPr>
              <a:t>dan</a:t>
            </a:r>
            <a:r>
              <a:rPr lang="en-US" sz="2400" dirty="0" smtClean="0">
                <a:solidFill>
                  <a:srgbClr val="00FF00"/>
                </a:solidFill>
              </a:rPr>
              <a:t> Bank </a:t>
            </a:r>
            <a:r>
              <a:rPr lang="en-US" sz="2400" dirty="0" err="1" smtClean="0">
                <a:solidFill>
                  <a:srgbClr val="00FF00"/>
                </a:solidFill>
              </a:rPr>
              <a:t>umum</a:t>
            </a:r>
            <a:r>
              <a:rPr lang="en-US" sz="2400" dirty="0" smtClean="0">
                <a:solidFill>
                  <a:srgbClr val="00FF00"/>
                </a:solidFill>
              </a:rPr>
              <a:t>, </a:t>
            </a:r>
            <a:r>
              <a:rPr lang="en-US" sz="2400" dirty="0" err="1" smtClean="0">
                <a:solidFill>
                  <a:srgbClr val="00FFFF"/>
                </a:solidFill>
              </a:rPr>
              <a:t>Memelihara</a:t>
            </a:r>
            <a:r>
              <a:rPr lang="en-US" sz="2400" dirty="0" smtClean="0">
                <a:solidFill>
                  <a:srgbClr val="00FFFF"/>
                </a:solidFill>
              </a:rPr>
              <a:t> </a:t>
            </a:r>
            <a:r>
              <a:rPr lang="en-US" sz="2400" dirty="0" err="1" smtClean="0">
                <a:solidFill>
                  <a:srgbClr val="00FFFF"/>
                </a:solidFill>
              </a:rPr>
              <a:t>kestabilan</a:t>
            </a:r>
            <a:r>
              <a:rPr lang="en-US" sz="2400" dirty="0" smtClean="0">
                <a:solidFill>
                  <a:srgbClr val="00FFFF"/>
                </a:solidFill>
              </a:rPr>
              <a:t> </a:t>
            </a:r>
            <a:r>
              <a:rPr lang="en-US" sz="2400" dirty="0" err="1" smtClean="0">
                <a:solidFill>
                  <a:srgbClr val="00FFFF"/>
                </a:solidFill>
              </a:rPr>
              <a:t>nilai</a:t>
            </a:r>
            <a:r>
              <a:rPr lang="en-US" sz="2400" dirty="0" smtClean="0">
                <a:solidFill>
                  <a:srgbClr val="00FFFF"/>
                </a:solidFill>
              </a:rPr>
              <a:t> rupiah</a:t>
            </a:r>
          </a:p>
        </p:txBody>
      </p:sp>
      <p:sp>
        <p:nvSpPr>
          <p:cNvPr id="21" name="Title 1"/>
          <p:cNvSpPr txBox="1">
            <a:spLocks/>
          </p:cNvSpPr>
          <p:nvPr/>
        </p:nvSpPr>
        <p:spPr>
          <a:xfrm>
            <a:off x="304800" y="152400"/>
            <a:ext cx="1981200" cy="13716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dirty="0" smtClean="0">
                <a:solidFill>
                  <a:srgbClr val="FFFF00"/>
                </a:solidFill>
                <a:latin typeface="MS Mincho" pitchFamily="49" charset="-128"/>
                <a:ea typeface="MS Mincho" pitchFamily="49" charset="-128"/>
                <a:cs typeface="Arial Unicode MS" pitchFamily="34" charset="-128"/>
              </a:rPr>
              <a:t>Bank </a:t>
            </a:r>
            <a:r>
              <a:rPr lang="en-US" sz="3600" b="1" dirty="0" err="1" smtClean="0">
                <a:solidFill>
                  <a:srgbClr val="FFFF00"/>
                </a:solidFill>
                <a:latin typeface="MS Mincho" pitchFamily="49" charset="-128"/>
                <a:ea typeface="MS Mincho" pitchFamily="49" charset="-128"/>
                <a:cs typeface="Arial Unicode MS" pitchFamily="34" charset="-128"/>
              </a:rPr>
              <a:t>Sentral</a:t>
            </a:r>
            <a:endParaRPr kumimoji="0" lang="en-US" sz="36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22" name="Rectangle 21"/>
          <p:cNvSpPr/>
          <p:nvPr/>
        </p:nvSpPr>
        <p:spPr>
          <a:xfrm>
            <a:off x="304800" y="1752600"/>
            <a:ext cx="6934200" cy="1828800"/>
          </a:xfrm>
          <a:prstGeom prst="rect">
            <a:avLst/>
          </a:prstGeom>
          <a:solidFill>
            <a:schemeClr val="tx1"/>
          </a:solidFill>
          <a:ln w="28575">
            <a:solidFill>
              <a:srgbClr val="FB576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00"/>
                </a:solidFill>
              </a:rPr>
              <a:t>Tugas</a:t>
            </a:r>
            <a:r>
              <a:rPr lang="en-US" sz="2400" b="1" dirty="0" smtClean="0">
                <a:solidFill>
                  <a:srgbClr val="00FF00"/>
                </a:solidFill>
              </a:rPr>
              <a:t> Bank </a:t>
            </a:r>
            <a:r>
              <a:rPr lang="en-US" sz="2400" b="1" dirty="0" err="1" smtClean="0">
                <a:solidFill>
                  <a:srgbClr val="00FF00"/>
                </a:solidFill>
              </a:rPr>
              <a:t>Sentral</a:t>
            </a:r>
            <a:r>
              <a:rPr lang="en-US" sz="2400" b="1" dirty="0" smtClean="0">
                <a:solidFill>
                  <a:srgbClr val="00FF00"/>
                </a:solidFill>
              </a:rPr>
              <a:t>:</a:t>
            </a:r>
          </a:p>
          <a:p>
            <a:pPr marL="457200" indent="-457200">
              <a:buAutoNum type="arabicPeriod"/>
            </a:pPr>
            <a:r>
              <a:rPr lang="en-US" sz="2400" dirty="0" err="1" smtClean="0">
                <a:solidFill>
                  <a:srgbClr val="FFFF00"/>
                </a:solidFill>
              </a:rPr>
              <a:t>Menetapkan</a:t>
            </a:r>
            <a:r>
              <a:rPr lang="en-US" sz="2400" dirty="0" smtClean="0">
                <a:solidFill>
                  <a:srgbClr val="FFFF00"/>
                </a:solidFill>
              </a:rPr>
              <a:t> </a:t>
            </a:r>
            <a:r>
              <a:rPr lang="en-US" sz="2400" dirty="0" err="1" smtClean="0">
                <a:solidFill>
                  <a:srgbClr val="FFFF00"/>
                </a:solidFill>
              </a:rPr>
              <a:t>Melaksanakan</a:t>
            </a:r>
            <a:r>
              <a:rPr lang="en-US" sz="2400" dirty="0" smtClean="0">
                <a:solidFill>
                  <a:srgbClr val="FFFF00"/>
                </a:solidFill>
              </a:rPr>
              <a:t> </a:t>
            </a:r>
            <a:r>
              <a:rPr lang="en-US" sz="2400" dirty="0" err="1" smtClean="0">
                <a:solidFill>
                  <a:srgbClr val="FFFF00"/>
                </a:solidFill>
              </a:rPr>
              <a:t>Kebijakan</a:t>
            </a:r>
            <a:r>
              <a:rPr lang="en-US" sz="2400" dirty="0" smtClean="0">
                <a:solidFill>
                  <a:srgbClr val="FFFF00"/>
                </a:solidFill>
              </a:rPr>
              <a:t> </a:t>
            </a:r>
            <a:r>
              <a:rPr lang="en-US" sz="2400" dirty="0" err="1" smtClean="0">
                <a:solidFill>
                  <a:srgbClr val="FFFF00"/>
                </a:solidFill>
              </a:rPr>
              <a:t>Moneter</a:t>
            </a:r>
            <a:endParaRPr lang="en-US" sz="2400" dirty="0" smtClean="0">
              <a:solidFill>
                <a:srgbClr val="FFFF00"/>
              </a:solidFill>
            </a:endParaRPr>
          </a:p>
          <a:p>
            <a:pPr marL="457200" indent="-457200">
              <a:buAutoNum type="arabicPeriod"/>
            </a:pPr>
            <a:r>
              <a:rPr lang="en-US" sz="2400" dirty="0" err="1" smtClean="0">
                <a:solidFill>
                  <a:srgbClr val="FFFF00"/>
                </a:solidFill>
              </a:rPr>
              <a:t>Mengatur</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menjaga</a:t>
            </a:r>
            <a:r>
              <a:rPr lang="en-US" sz="2400" dirty="0" smtClean="0">
                <a:solidFill>
                  <a:srgbClr val="FFFF00"/>
                </a:solidFill>
              </a:rPr>
              <a:t> </a:t>
            </a:r>
            <a:r>
              <a:rPr lang="en-US" sz="2400" dirty="0" err="1" smtClean="0">
                <a:solidFill>
                  <a:srgbClr val="FFFF00"/>
                </a:solidFill>
              </a:rPr>
              <a:t>sistem</a:t>
            </a:r>
            <a:r>
              <a:rPr lang="en-US" sz="2400" dirty="0" smtClean="0">
                <a:solidFill>
                  <a:srgbClr val="FFFF00"/>
                </a:solidFill>
              </a:rPr>
              <a:t> </a:t>
            </a:r>
            <a:r>
              <a:rPr lang="en-US" sz="2400" dirty="0" err="1" smtClean="0">
                <a:solidFill>
                  <a:srgbClr val="FFFF00"/>
                </a:solidFill>
              </a:rPr>
              <a:t>pembayaran</a:t>
            </a:r>
            <a:endParaRPr lang="en-US" sz="2400" dirty="0" smtClean="0">
              <a:solidFill>
                <a:srgbClr val="FFFF00"/>
              </a:solidFill>
            </a:endParaRPr>
          </a:p>
          <a:p>
            <a:pPr marL="457200" indent="-457200">
              <a:buAutoNum type="arabicPeriod"/>
            </a:pPr>
            <a:r>
              <a:rPr lang="en-US" sz="2400" dirty="0" err="1" smtClean="0">
                <a:solidFill>
                  <a:srgbClr val="FFFF00"/>
                </a:solidFill>
              </a:rPr>
              <a:t>Mengatur</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mengawasi</a:t>
            </a:r>
            <a:r>
              <a:rPr lang="en-US" sz="2400" dirty="0" smtClean="0">
                <a:solidFill>
                  <a:srgbClr val="FFFF00"/>
                </a:solidFill>
              </a:rPr>
              <a:t> Bank</a:t>
            </a:r>
          </a:p>
          <a:p>
            <a:pPr marL="457200" indent="-457200">
              <a:buAutoNum type="arabicPeriod"/>
            </a:pPr>
            <a:r>
              <a:rPr lang="en-US" sz="2400" dirty="0" err="1" smtClean="0">
                <a:solidFill>
                  <a:srgbClr val="FFFF00"/>
                </a:solidFill>
              </a:rPr>
              <a:t>Sebagai</a:t>
            </a:r>
            <a:r>
              <a:rPr lang="en-US" sz="2400" dirty="0" smtClean="0">
                <a:solidFill>
                  <a:srgbClr val="FFFF00"/>
                </a:solidFill>
              </a:rPr>
              <a:t> </a:t>
            </a:r>
            <a:r>
              <a:rPr lang="en-US" sz="2400" dirty="0" err="1" smtClean="0">
                <a:solidFill>
                  <a:srgbClr val="FFFF00"/>
                </a:solidFill>
              </a:rPr>
              <a:t>penyedia</a:t>
            </a:r>
            <a:r>
              <a:rPr lang="en-US" sz="2400" dirty="0" smtClean="0">
                <a:solidFill>
                  <a:srgbClr val="FFFF00"/>
                </a:solidFill>
              </a:rPr>
              <a:t> </a:t>
            </a:r>
            <a:r>
              <a:rPr lang="en-US" sz="2400" dirty="0" err="1" smtClean="0">
                <a:solidFill>
                  <a:srgbClr val="FFFF00"/>
                </a:solidFill>
              </a:rPr>
              <a:t>dana</a:t>
            </a:r>
            <a:r>
              <a:rPr lang="en-US" sz="2400" dirty="0" smtClean="0">
                <a:solidFill>
                  <a:srgbClr val="FFFF00"/>
                </a:solidFill>
              </a:rPr>
              <a:t> </a:t>
            </a:r>
            <a:r>
              <a:rPr lang="en-US" sz="2400" dirty="0" err="1" smtClean="0">
                <a:solidFill>
                  <a:srgbClr val="FFFF00"/>
                </a:solidFill>
              </a:rPr>
              <a:t>terakhir</a:t>
            </a:r>
            <a:r>
              <a:rPr lang="en-US" sz="2400" dirty="0" smtClean="0">
                <a:solidFill>
                  <a:srgbClr val="FFFF00"/>
                </a:solidFill>
              </a:rPr>
              <a:t> </a:t>
            </a:r>
            <a:r>
              <a:rPr lang="en-US" sz="2400" dirty="0" err="1" smtClean="0">
                <a:solidFill>
                  <a:srgbClr val="FFFF00"/>
                </a:solidFill>
              </a:rPr>
              <a:t>bagi</a:t>
            </a:r>
            <a:r>
              <a:rPr lang="en-US" sz="2400" dirty="0" smtClean="0">
                <a:solidFill>
                  <a:srgbClr val="FFFF00"/>
                </a:solidFill>
              </a:rPr>
              <a:t> bank </a:t>
            </a:r>
            <a:r>
              <a:rPr lang="en-US" sz="2400" dirty="0" err="1" smtClean="0">
                <a:solidFill>
                  <a:srgbClr val="FFFF00"/>
                </a:solidFill>
              </a:rPr>
              <a:t>umum</a:t>
            </a:r>
            <a:endParaRPr lang="en-US" sz="2400" dirty="0" smtClean="0">
              <a:solidFill>
                <a:srgbClr val="FFFF00"/>
              </a:solidFill>
            </a:endParaRPr>
          </a:p>
        </p:txBody>
      </p:sp>
      <p:sp>
        <p:nvSpPr>
          <p:cNvPr id="24" name="Title 1"/>
          <p:cNvSpPr txBox="1">
            <a:spLocks/>
          </p:cNvSpPr>
          <p:nvPr/>
        </p:nvSpPr>
        <p:spPr>
          <a:xfrm>
            <a:off x="152400" y="4343400"/>
            <a:ext cx="1981200" cy="13716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dirty="0" smtClean="0">
                <a:solidFill>
                  <a:srgbClr val="FFFF00"/>
                </a:solidFill>
                <a:latin typeface="MS Mincho" pitchFamily="49" charset="-128"/>
                <a:ea typeface="MS Mincho" pitchFamily="49" charset="-128"/>
                <a:cs typeface="Arial Unicode MS" pitchFamily="34" charset="-128"/>
              </a:rPr>
              <a:t>Bank</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err="1" smtClean="0">
                <a:ln>
                  <a:noFill/>
                </a:ln>
                <a:solidFill>
                  <a:srgbClr val="FFFF00"/>
                </a:solidFill>
                <a:effectLst/>
                <a:uLnTx/>
                <a:uFillTx/>
                <a:latin typeface="MS Mincho" pitchFamily="49" charset="-128"/>
                <a:ea typeface="MS Mincho" pitchFamily="49" charset="-128"/>
                <a:cs typeface="Arial Unicode MS" pitchFamily="34" charset="-128"/>
              </a:rPr>
              <a:t>Umum</a:t>
            </a:r>
            <a:endParaRPr kumimoji="0" lang="en-US" sz="36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25" name="Rectangle 24"/>
          <p:cNvSpPr/>
          <p:nvPr/>
        </p:nvSpPr>
        <p:spPr>
          <a:xfrm>
            <a:off x="2286000" y="4191000"/>
            <a:ext cx="6705600" cy="1828800"/>
          </a:xfrm>
          <a:prstGeom prst="rect">
            <a:avLst/>
          </a:prstGeom>
          <a:solidFill>
            <a:schemeClr val="tx1"/>
          </a:solidFill>
          <a:ln w="28575">
            <a:solidFill>
              <a:srgbClr val="FB576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00"/>
                </a:solidFill>
              </a:rPr>
              <a:t>Tugas</a:t>
            </a:r>
            <a:r>
              <a:rPr lang="en-US" sz="2400" b="1" dirty="0" smtClean="0">
                <a:solidFill>
                  <a:srgbClr val="00FF00"/>
                </a:solidFill>
              </a:rPr>
              <a:t> Bank </a:t>
            </a:r>
            <a:r>
              <a:rPr lang="en-US" sz="2400" b="1" dirty="0" err="1" smtClean="0">
                <a:solidFill>
                  <a:srgbClr val="00FF00"/>
                </a:solidFill>
              </a:rPr>
              <a:t>Umum</a:t>
            </a:r>
            <a:r>
              <a:rPr lang="en-US" sz="2400" b="1" dirty="0" smtClean="0">
                <a:solidFill>
                  <a:srgbClr val="00FF00"/>
                </a:solidFill>
              </a:rPr>
              <a:t>:</a:t>
            </a:r>
          </a:p>
          <a:p>
            <a:pPr marL="457200" indent="-457200">
              <a:buAutoNum type="arabicPeriod"/>
            </a:pPr>
            <a:r>
              <a:rPr lang="en-US" sz="2400" dirty="0" err="1" smtClean="0">
                <a:solidFill>
                  <a:srgbClr val="FFFF00"/>
                </a:solidFill>
              </a:rPr>
              <a:t>Menghimpun</a:t>
            </a:r>
            <a:r>
              <a:rPr lang="en-US" sz="2400" dirty="0" smtClean="0">
                <a:solidFill>
                  <a:srgbClr val="FFFF00"/>
                </a:solidFill>
              </a:rPr>
              <a:t> </a:t>
            </a:r>
            <a:r>
              <a:rPr lang="en-US" sz="2400" dirty="0" err="1" smtClean="0">
                <a:solidFill>
                  <a:srgbClr val="FFFF00"/>
                </a:solidFill>
              </a:rPr>
              <a:t>dana</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bentuk</a:t>
            </a:r>
            <a:r>
              <a:rPr lang="en-US" sz="2400" dirty="0" smtClean="0">
                <a:solidFill>
                  <a:srgbClr val="FFFF00"/>
                </a:solidFill>
              </a:rPr>
              <a:t> </a:t>
            </a:r>
            <a:r>
              <a:rPr lang="en-US" sz="2400" dirty="0" err="1" smtClean="0">
                <a:solidFill>
                  <a:srgbClr val="FFFF00"/>
                </a:solidFill>
              </a:rPr>
              <a:t>simpanan</a:t>
            </a:r>
            <a:r>
              <a:rPr lang="en-US" sz="2400" dirty="0" smtClean="0">
                <a:solidFill>
                  <a:srgbClr val="FFFF00"/>
                </a:solidFill>
              </a:rPr>
              <a:t> </a:t>
            </a:r>
            <a:r>
              <a:rPr lang="en-US" sz="2400" dirty="0" err="1" smtClean="0">
                <a:solidFill>
                  <a:srgbClr val="FFFF00"/>
                </a:solidFill>
              </a:rPr>
              <a:t>giro</a:t>
            </a:r>
            <a:r>
              <a:rPr lang="en-US" sz="2400" dirty="0" smtClean="0">
                <a:solidFill>
                  <a:srgbClr val="FFFF00"/>
                </a:solidFill>
              </a:rPr>
              <a:t>, </a:t>
            </a:r>
            <a:r>
              <a:rPr lang="en-US" sz="2400" dirty="0" err="1" smtClean="0">
                <a:solidFill>
                  <a:srgbClr val="FFFF00"/>
                </a:solidFill>
              </a:rPr>
              <a:t>simpanan</a:t>
            </a:r>
            <a:r>
              <a:rPr lang="en-US" sz="2400" dirty="0" smtClean="0">
                <a:solidFill>
                  <a:srgbClr val="FFFF00"/>
                </a:solidFill>
              </a:rPr>
              <a:t> </a:t>
            </a:r>
            <a:r>
              <a:rPr lang="en-US" sz="2400" dirty="0" err="1" smtClean="0">
                <a:solidFill>
                  <a:srgbClr val="FFFF00"/>
                </a:solidFill>
              </a:rPr>
              <a:t>tabungan</a:t>
            </a:r>
            <a:r>
              <a:rPr lang="en-US" sz="2400" dirty="0" smtClean="0">
                <a:solidFill>
                  <a:srgbClr val="FFFF00"/>
                </a:solidFill>
              </a:rPr>
              <a:t>, </a:t>
            </a:r>
            <a:r>
              <a:rPr lang="en-US" sz="2400" dirty="0" err="1" smtClean="0">
                <a:solidFill>
                  <a:srgbClr val="FFFF00"/>
                </a:solidFill>
              </a:rPr>
              <a:t>simpanan</a:t>
            </a:r>
            <a:r>
              <a:rPr lang="en-US" sz="2400" dirty="0" smtClean="0">
                <a:solidFill>
                  <a:srgbClr val="FFFF00"/>
                </a:solidFill>
              </a:rPr>
              <a:t> </a:t>
            </a:r>
            <a:r>
              <a:rPr lang="en-US" sz="2400" dirty="0" err="1" smtClean="0">
                <a:solidFill>
                  <a:srgbClr val="FFFF00"/>
                </a:solidFill>
              </a:rPr>
              <a:t>deposito</a:t>
            </a:r>
            <a:endParaRPr lang="en-US" sz="2400" dirty="0" smtClean="0">
              <a:solidFill>
                <a:srgbClr val="FFFF00"/>
              </a:solidFill>
            </a:endParaRPr>
          </a:p>
          <a:p>
            <a:pPr marL="457200" indent="-457200">
              <a:buAutoNum type="arabicPeriod"/>
            </a:pPr>
            <a:r>
              <a:rPr lang="en-US" sz="2400" dirty="0" err="1" smtClean="0">
                <a:solidFill>
                  <a:srgbClr val="FFFF00"/>
                </a:solidFill>
              </a:rPr>
              <a:t>Memberikan</a:t>
            </a:r>
            <a:r>
              <a:rPr lang="en-US" sz="2400" dirty="0" smtClean="0">
                <a:solidFill>
                  <a:srgbClr val="FFFF00"/>
                </a:solidFill>
              </a:rPr>
              <a:t> </a:t>
            </a:r>
            <a:r>
              <a:rPr lang="en-US" sz="2400" dirty="0" err="1" smtClean="0">
                <a:solidFill>
                  <a:srgbClr val="FFFF00"/>
                </a:solidFill>
              </a:rPr>
              <a:t>kredit</a:t>
            </a:r>
            <a:r>
              <a:rPr lang="en-US" sz="2400" dirty="0" smtClean="0">
                <a:solidFill>
                  <a:srgbClr val="FFFF00"/>
                </a:solidFill>
              </a:rPr>
              <a:t> </a:t>
            </a:r>
            <a:r>
              <a:rPr lang="en-US" sz="2400" dirty="0" err="1" smtClean="0">
                <a:solidFill>
                  <a:srgbClr val="FFFF00"/>
                </a:solidFill>
              </a:rPr>
              <a:t>ke</a:t>
            </a:r>
            <a:r>
              <a:rPr lang="en-US" sz="2400" dirty="0" smtClean="0">
                <a:solidFill>
                  <a:srgbClr val="FFFF00"/>
                </a:solidFill>
              </a:rPr>
              <a:t> </a:t>
            </a:r>
            <a:r>
              <a:rPr lang="en-US" sz="2400" dirty="0" err="1" smtClean="0">
                <a:solidFill>
                  <a:srgbClr val="FFFF00"/>
                </a:solidFill>
              </a:rPr>
              <a:t>masyarakat</a:t>
            </a:r>
            <a:endParaRPr lang="en-US" sz="2400" dirty="0" smtClean="0">
              <a:solidFill>
                <a:srgbClr val="FFFF00"/>
              </a:solidFill>
            </a:endParaRPr>
          </a:p>
          <a:p>
            <a:pPr marL="457200" indent="-457200">
              <a:buAutoNum type="arabicPeriod"/>
            </a:pPr>
            <a:r>
              <a:rPr lang="en-US" sz="2400" dirty="0" err="1" smtClean="0">
                <a:solidFill>
                  <a:srgbClr val="FFFF00"/>
                </a:solidFill>
              </a:rPr>
              <a:t>Menjual</a:t>
            </a:r>
            <a:r>
              <a:rPr lang="en-US" sz="2400" dirty="0" smtClean="0">
                <a:solidFill>
                  <a:srgbClr val="FFFF00"/>
                </a:solidFill>
              </a:rPr>
              <a:t> </a:t>
            </a:r>
            <a:r>
              <a:rPr lang="en-US" sz="2400" dirty="0" err="1" smtClean="0">
                <a:solidFill>
                  <a:srgbClr val="FFFF00"/>
                </a:solidFill>
              </a:rPr>
              <a:t>dana</a:t>
            </a:r>
            <a:r>
              <a:rPr lang="en-US" sz="2400" dirty="0" smtClean="0">
                <a:solidFill>
                  <a:srgbClr val="FFFF00"/>
                </a:solidFill>
              </a:rPr>
              <a:t> yang </a:t>
            </a:r>
            <a:r>
              <a:rPr lang="en-US" sz="2400" dirty="0" err="1" smtClean="0">
                <a:solidFill>
                  <a:srgbClr val="FFFF00"/>
                </a:solidFill>
              </a:rPr>
              <a:t>dihimpun</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masyarakat</a:t>
            </a:r>
            <a:endParaRPr lang="en-US" sz="2400" dirty="0" smtClean="0">
              <a:solidFill>
                <a:srgbClr val="FFFF00"/>
              </a:solidFill>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152400" y="838200"/>
            <a:ext cx="1981200" cy="1371600"/>
          </a:xfrm>
          <a:prstGeom prst="rect">
            <a:avLst/>
          </a:prstGeom>
          <a:solidFill>
            <a:schemeClr val="tx1"/>
          </a:solidFill>
          <a:ln w="38100">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rgbClr val="FFFF00"/>
                </a:solidFill>
                <a:latin typeface="MS Mincho" pitchFamily="49" charset="-128"/>
                <a:ea typeface="MS Mincho" pitchFamily="49" charset="-128"/>
                <a:cs typeface="Arial Unicode MS" pitchFamily="34" charset="-128"/>
              </a:rPr>
              <a:t>Bank</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err="1" smtClean="0">
                <a:ln>
                  <a:noFill/>
                </a:ln>
                <a:solidFill>
                  <a:srgbClr val="FFFF00"/>
                </a:solidFill>
                <a:effectLst/>
                <a:uLnTx/>
                <a:uFillTx/>
                <a:latin typeface="MS Mincho" pitchFamily="49" charset="-128"/>
                <a:ea typeface="MS Mincho" pitchFamily="49" charset="-128"/>
                <a:cs typeface="Arial Unicode MS" pitchFamily="34" charset="-128"/>
              </a:rPr>
              <a:t>Perkreditan</a:t>
            </a:r>
            <a:endParaRPr kumimoji="0" lang="en-US" sz="24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S Mincho" pitchFamily="49" charset="-128"/>
                <a:ea typeface="MS Mincho" pitchFamily="49" charset="-128"/>
                <a:cs typeface="Arial Unicode MS" pitchFamily="34" charset="-128"/>
              </a:rPr>
              <a:t>Rakyat</a:t>
            </a:r>
            <a:endParaRPr kumimoji="0" lang="en-US" sz="24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22" name="Rectangle 21"/>
          <p:cNvSpPr/>
          <p:nvPr/>
        </p:nvSpPr>
        <p:spPr>
          <a:xfrm>
            <a:off x="2286000" y="152400"/>
            <a:ext cx="6705600" cy="2514600"/>
          </a:xfrm>
          <a:prstGeom prst="rect">
            <a:avLst/>
          </a:prstGeom>
          <a:solidFill>
            <a:schemeClr val="tx1"/>
          </a:solidFill>
          <a:ln w="28575">
            <a:solidFill>
              <a:srgbClr val="FB576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00"/>
                </a:solidFill>
              </a:rPr>
              <a:t>Tugas</a:t>
            </a:r>
            <a:r>
              <a:rPr lang="en-US" sz="2400" b="1" dirty="0" smtClean="0">
                <a:solidFill>
                  <a:srgbClr val="00FF00"/>
                </a:solidFill>
              </a:rPr>
              <a:t> Bank </a:t>
            </a:r>
            <a:r>
              <a:rPr lang="en-US" sz="2400" b="1" dirty="0" err="1" smtClean="0">
                <a:solidFill>
                  <a:srgbClr val="00FF00"/>
                </a:solidFill>
              </a:rPr>
              <a:t>Perkreditan</a:t>
            </a:r>
            <a:r>
              <a:rPr lang="en-US" sz="2400" b="1" dirty="0" smtClean="0">
                <a:solidFill>
                  <a:srgbClr val="00FF00"/>
                </a:solidFill>
              </a:rPr>
              <a:t> Rakyat:</a:t>
            </a:r>
          </a:p>
          <a:p>
            <a:pPr marL="457200" indent="-457200">
              <a:buAutoNum type="arabicPeriod"/>
            </a:pPr>
            <a:r>
              <a:rPr lang="en-US" sz="2400" dirty="0" err="1" smtClean="0">
                <a:solidFill>
                  <a:srgbClr val="FFFF00"/>
                </a:solidFill>
              </a:rPr>
              <a:t>Memberikan</a:t>
            </a:r>
            <a:r>
              <a:rPr lang="en-US" sz="2400" dirty="0" smtClean="0">
                <a:solidFill>
                  <a:srgbClr val="FFFF00"/>
                </a:solidFill>
              </a:rPr>
              <a:t> </a:t>
            </a:r>
            <a:r>
              <a:rPr lang="en-US" sz="2400" dirty="0" err="1" smtClean="0">
                <a:solidFill>
                  <a:srgbClr val="FFFF00"/>
                </a:solidFill>
              </a:rPr>
              <a:t>dana</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bentuk</a:t>
            </a:r>
            <a:r>
              <a:rPr lang="en-US" sz="2400" dirty="0" smtClean="0">
                <a:solidFill>
                  <a:srgbClr val="FFFF00"/>
                </a:solidFill>
              </a:rPr>
              <a:t> </a:t>
            </a:r>
            <a:r>
              <a:rPr lang="en-US" sz="2400" dirty="0" err="1" smtClean="0">
                <a:solidFill>
                  <a:srgbClr val="FFFF00"/>
                </a:solidFill>
              </a:rPr>
              <a:t>simpanan</a:t>
            </a:r>
            <a:r>
              <a:rPr lang="en-US" sz="2400" dirty="0" smtClean="0">
                <a:solidFill>
                  <a:srgbClr val="FFFF00"/>
                </a:solidFill>
              </a:rPr>
              <a:t> </a:t>
            </a:r>
            <a:r>
              <a:rPr lang="en-US" sz="2400" dirty="0" err="1" smtClean="0">
                <a:solidFill>
                  <a:srgbClr val="FFFF00"/>
                </a:solidFill>
              </a:rPr>
              <a:t>tabungan</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simpanan</a:t>
            </a:r>
            <a:r>
              <a:rPr lang="en-US" sz="2400" dirty="0" smtClean="0">
                <a:solidFill>
                  <a:srgbClr val="FFFF00"/>
                </a:solidFill>
              </a:rPr>
              <a:t> </a:t>
            </a:r>
            <a:r>
              <a:rPr lang="en-US" sz="2400" dirty="0" err="1" smtClean="0">
                <a:solidFill>
                  <a:srgbClr val="FFFF00"/>
                </a:solidFill>
              </a:rPr>
              <a:t>deposito</a:t>
            </a:r>
            <a:endParaRPr lang="en-US" sz="2400" dirty="0" smtClean="0">
              <a:solidFill>
                <a:srgbClr val="FFFF00"/>
              </a:solidFill>
            </a:endParaRPr>
          </a:p>
          <a:p>
            <a:pPr marL="457200" indent="-457200">
              <a:buAutoNum type="arabicPeriod"/>
            </a:pPr>
            <a:r>
              <a:rPr lang="en-US" sz="2400" dirty="0" err="1" smtClean="0">
                <a:solidFill>
                  <a:srgbClr val="FFFF00"/>
                </a:solidFill>
              </a:rPr>
              <a:t>Memberikan</a:t>
            </a:r>
            <a:r>
              <a:rPr lang="en-US" sz="2400" dirty="0" smtClean="0">
                <a:solidFill>
                  <a:srgbClr val="FFFF00"/>
                </a:solidFill>
              </a:rPr>
              <a:t> </a:t>
            </a:r>
            <a:r>
              <a:rPr lang="en-US" sz="2400" dirty="0" err="1" smtClean="0">
                <a:solidFill>
                  <a:srgbClr val="FFFF00"/>
                </a:solidFill>
              </a:rPr>
              <a:t>pinjaman</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pembiayaan</a:t>
            </a:r>
            <a:r>
              <a:rPr lang="en-US" sz="2400" dirty="0" smtClean="0">
                <a:solidFill>
                  <a:srgbClr val="FFFF00"/>
                </a:solidFill>
              </a:rPr>
              <a:t> </a:t>
            </a:r>
            <a:r>
              <a:rPr lang="en-US" sz="2400" dirty="0" err="1" smtClean="0">
                <a:solidFill>
                  <a:srgbClr val="FFFF00"/>
                </a:solidFill>
              </a:rPr>
              <a:t>masyarakat</a:t>
            </a:r>
            <a:endParaRPr lang="en-US" sz="2400" dirty="0" smtClean="0">
              <a:solidFill>
                <a:srgbClr val="FFFF00"/>
              </a:solidFill>
            </a:endParaRPr>
          </a:p>
          <a:p>
            <a:pPr marL="457200" indent="-457200">
              <a:buAutoNum type="arabicPeriod"/>
            </a:pPr>
            <a:r>
              <a:rPr lang="en-US" sz="2400" dirty="0" err="1" smtClean="0">
                <a:solidFill>
                  <a:srgbClr val="FFFF00"/>
                </a:solidFill>
              </a:rPr>
              <a:t>Menempatkan</a:t>
            </a:r>
            <a:r>
              <a:rPr lang="en-US" sz="2400" dirty="0" smtClean="0">
                <a:solidFill>
                  <a:srgbClr val="FFFF00"/>
                </a:solidFill>
              </a:rPr>
              <a:t> </a:t>
            </a:r>
            <a:r>
              <a:rPr lang="en-US" sz="2400" dirty="0" err="1" smtClean="0">
                <a:solidFill>
                  <a:srgbClr val="FFFF00"/>
                </a:solidFill>
              </a:rPr>
              <a:t>dananya</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bentuk</a:t>
            </a:r>
            <a:r>
              <a:rPr lang="en-US" sz="2400" dirty="0" smtClean="0">
                <a:solidFill>
                  <a:srgbClr val="FFFF00"/>
                </a:solidFill>
              </a:rPr>
              <a:t> </a:t>
            </a:r>
            <a:r>
              <a:rPr lang="en-US" sz="2400" dirty="0" err="1" smtClean="0">
                <a:solidFill>
                  <a:srgbClr val="FFFF00"/>
                </a:solidFill>
              </a:rPr>
              <a:t>Sertifikat</a:t>
            </a:r>
            <a:r>
              <a:rPr lang="en-US" sz="2400" dirty="0" smtClean="0">
                <a:solidFill>
                  <a:srgbClr val="FFFF00"/>
                </a:solidFill>
              </a:rPr>
              <a:t> Bank Indonesia (SBI)</a:t>
            </a:r>
          </a:p>
        </p:txBody>
      </p:sp>
      <p:sp>
        <p:nvSpPr>
          <p:cNvPr id="25" name="Rectangle 24"/>
          <p:cNvSpPr/>
          <p:nvPr/>
        </p:nvSpPr>
        <p:spPr>
          <a:xfrm>
            <a:off x="2590800" y="2971800"/>
            <a:ext cx="6400800" cy="3733800"/>
          </a:xfrm>
          <a:prstGeom prst="rect">
            <a:avLst/>
          </a:prstGeom>
          <a:solidFill>
            <a:schemeClr val="tx1"/>
          </a:solidFill>
          <a:ln w="28575">
            <a:solidFill>
              <a:srgbClr val="00FF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00FF00"/>
                </a:solidFill>
              </a:rPr>
              <a:t>Prinsip</a:t>
            </a:r>
            <a:r>
              <a:rPr lang="en-US" sz="2200" b="1" dirty="0" smtClean="0">
                <a:solidFill>
                  <a:srgbClr val="00FF00"/>
                </a:solidFill>
              </a:rPr>
              <a:t>/</a:t>
            </a:r>
            <a:r>
              <a:rPr lang="en-US" sz="2200" b="1" dirty="0" err="1" smtClean="0">
                <a:solidFill>
                  <a:srgbClr val="00FF00"/>
                </a:solidFill>
              </a:rPr>
              <a:t>Akad</a:t>
            </a:r>
            <a:r>
              <a:rPr lang="en-US" sz="2200" b="1" dirty="0" smtClean="0">
                <a:solidFill>
                  <a:srgbClr val="00FF00"/>
                </a:solidFill>
              </a:rPr>
              <a:t> Bank </a:t>
            </a:r>
            <a:r>
              <a:rPr lang="en-US" sz="2200" b="1" dirty="0" err="1" smtClean="0">
                <a:solidFill>
                  <a:srgbClr val="00FF00"/>
                </a:solidFill>
              </a:rPr>
              <a:t>Syariah</a:t>
            </a:r>
            <a:r>
              <a:rPr lang="en-US" sz="2200" b="1" dirty="0" smtClean="0">
                <a:solidFill>
                  <a:srgbClr val="00FF00"/>
                </a:solidFill>
              </a:rPr>
              <a:t>:</a:t>
            </a:r>
          </a:p>
          <a:p>
            <a:pPr marL="236538" indent="-236538">
              <a:buAutoNum type="arabicPeriod"/>
            </a:pPr>
            <a:r>
              <a:rPr lang="en-US" sz="2200" dirty="0" err="1" smtClean="0">
                <a:solidFill>
                  <a:srgbClr val="FFFF00"/>
                </a:solidFill>
              </a:rPr>
              <a:t>Mudharabah</a:t>
            </a:r>
            <a:r>
              <a:rPr lang="en-US" sz="2200" dirty="0" smtClean="0">
                <a:solidFill>
                  <a:srgbClr val="FFFF00"/>
                </a:solidFill>
              </a:rPr>
              <a:t>: </a:t>
            </a:r>
            <a:r>
              <a:rPr lang="en-US" sz="2200" dirty="0" err="1" smtClean="0">
                <a:solidFill>
                  <a:srgbClr val="FFFF00"/>
                </a:solidFill>
              </a:rPr>
              <a:t>Pembiayaan</a:t>
            </a:r>
            <a:r>
              <a:rPr lang="en-US" sz="2200" dirty="0" smtClean="0">
                <a:solidFill>
                  <a:srgbClr val="FFFF00"/>
                </a:solidFill>
              </a:rPr>
              <a:t> </a:t>
            </a:r>
            <a:r>
              <a:rPr lang="en-US" sz="2200" dirty="0" err="1" smtClean="0">
                <a:solidFill>
                  <a:srgbClr val="FFFF00"/>
                </a:solidFill>
              </a:rPr>
              <a:t>berdasarkan</a:t>
            </a:r>
            <a:r>
              <a:rPr lang="en-US" sz="2200" dirty="0" smtClean="0">
                <a:solidFill>
                  <a:srgbClr val="FFFF00"/>
                </a:solidFill>
              </a:rPr>
              <a:t> </a:t>
            </a:r>
            <a:r>
              <a:rPr lang="en-US" sz="2200" dirty="0" err="1" smtClean="0">
                <a:solidFill>
                  <a:srgbClr val="FFFF00"/>
                </a:solidFill>
              </a:rPr>
              <a:t>prinsip</a:t>
            </a:r>
            <a:r>
              <a:rPr lang="en-US" sz="2200" dirty="0" smtClean="0">
                <a:solidFill>
                  <a:srgbClr val="FFFF00"/>
                </a:solidFill>
              </a:rPr>
              <a:t> </a:t>
            </a:r>
            <a:r>
              <a:rPr lang="en-US" sz="2200" dirty="0" err="1" smtClean="0">
                <a:solidFill>
                  <a:srgbClr val="FFFF00"/>
                </a:solidFill>
              </a:rPr>
              <a:t>bagi</a:t>
            </a:r>
            <a:r>
              <a:rPr lang="en-US" sz="2200" dirty="0" smtClean="0">
                <a:solidFill>
                  <a:srgbClr val="FFFF00"/>
                </a:solidFill>
              </a:rPr>
              <a:t> </a:t>
            </a:r>
            <a:r>
              <a:rPr lang="en-US" sz="2200" dirty="0" err="1" smtClean="0">
                <a:solidFill>
                  <a:srgbClr val="FFFF00"/>
                </a:solidFill>
              </a:rPr>
              <a:t>hasil</a:t>
            </a:r>
            <a:endParaRPr lang="en-US" sz="2200" dirty="0" smtClean="0">
              <a:solidFill>
                <a:srgbClr val="FFFF00"/>
              </a:solidFill>
            </a:endParaRPr>
          </a:p>
          <a:p>
            <a:pPr marL="236538" indent="-236538">
              <a:buAutoNum type="arabicPeriod"/>
            </a:pPr>
            <a:r>
              <a:rPr lang="en-US" sz="2200" dirty="0" err="1" smtClean="0">
                <a:solidFill>
                  <a:srgbClr val="FFFF00"/>
                </a:solidFill>
              </a:rPr>
              <a:t>Murabahah</a:t>
            </a:r>
            <a:r>
              <a:rPr lang="en-US" sz="2200" dirty="0" smtClean="0">
                <a:solidFill>
                  <a:srgbClr val="FFFF00"/>
                </a:solidFill>
              </a:rPr>
              <a:t>: </a:t>
            </a:r>
            <a:r>
              <a:rPr lang="en-US" sz="2200" dirty="0" err="1" smtClean="0">
                <a:solidFill>
                  <a:srgbClr val="FFFF00"/>
                </a:solidFill>
              </a:rPr>
              <a:t>Pembiayaan</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mengambil</a:t>
            </a:r>
            <a:r>
              <a:rPr lang="en-US" sz="2200" dirty="0" smtClean="0">
                <a:solidFill>
                  <a:srgbClr val="FFFF00"/>
                </a:solidFill>
              </a:rPr>
              <a:t> </a:t>
            </a:r>
            <a:r>
              <a:rPr lang="en-US" sz="2200" dirty="0" err="1" smtClean="0">
                <a:solidFill>
                  <a:srgbClr val="FFFF00"/>
                </a:solidFill>
              </a:rPr>
              <a:t>keuntungan</a:t>
            </a:r>
            <a:r>
              <a:rPr lang="en-US" sz="2200" dirty="0" smtClean="0">
                <a:solidFill>
                  <a:srgbClr val="FFFF00"/>
                </a:solidFill>
              </a:rPr>
              <a:t> </a:t>
            </a:r>
            <a:r>
              <a:rPr lang="en-US" sz="2200" dirty="0" err="1" smtClean="0">
                <a:solidFill>
                  <a:srgbClr val="FFFF00"/>
                </a:solidFill>
              </a:rPr>
              <a:t>dan</a:t>
            </a:r>
            <a:r>
              <a:rPr lang="en-US" sz="2200" dirty="0" smtClean="0">
                <a:solidFill>
                  <a:srgbClr val="FFFF00"/>
                </a:solidFill>
              </a:rPr>
              <a:t> </a:t>
            </a:r>
            <a:r>
              <a:rPr lang="en-US" sz="2200" dirty="0" err="1" smtClean="0">
                <a:solidFill>
                  <a:srgbClr val="FFFF00"/>
                </a:solidFill>
              </a:rPr>
              <a:t>tidak</a:t>
            </a:r>
            <a:r>
              <a:rPr lang="en-US" sz="2200" dirty="0" smtClean="0">
                <a:solidFill>
                  <a:srgbClr val="FFFF00"/>
                </a:solidFill>
              </a:rPr>
              <a:t> </a:t>
            </a:r>
            <a:r>
              <a:rPr lang="en-US" sz="2200" dirty="0" err="1" smtClean="0">
                <a:solidFill>
                  <a:srgbClr val="FFFF00"/>
                </a:solidFill>
              </a:rPr>
              <a:t>berbunga</a:t>
            </a:r>
            <a:endParaRPr lang="en-US" sz="2200" dirty="0" smtClean="0">
              <a:solidFill>
                <a:srgbClr val="FFFF00"/>
              </a:solidFill>
            </a:endParaRPr>
          </a:p>
          <a:p>
            <a:pPr marL="236538" indent="-236538">
              <a:buAutoNum type="arabicPeriod"/>
            </a:pPr>
            <a:r>
              <a:rPr lang="en-US" sz="2200" dirty="0" err="1" smtClean="0">
                <a:solidFill>
                  <a:srgbClr val="FFFF00"/>
                </a:solidFill>
              </a:rPr>
              <a:t>Musyarakah</a:t>
            </a:r>
            <a:r>
              <a:rPr lang="en-US" sz="2200" dirty="0" smtClean="0">
                <a:solidFill>
                  <a:srgbClr val="FFFF00"/>
                </a:solidFill>
              </a:rPr>
              <a:t>: </a:t>
            </a:r>
            <a:r>
              <a:rPr lang="en-US" sz="2200" dirty="0" err="1" smtClean="0">
                <a:solidFill>
                  <a:srgbClr val="FFFF00"/>
                </a:solidFill>
              </a:rPr>
              <a:t>Pembiayaan</a:t>
            </a:r>
            <a:r>
              <a:rPr lang="en-US" sz="2200" dirty="0" smtClean="0">
                <a:solidFill>
                  <a:srgbClr val="FFFF00"/>
                </a:solidFill>
              </a:rPr>
              <a:t> </a:t>
            </a:r>
            <a:r>
              <a:rPr lang="en-US" sz="2200" dirty="0" err="1" smtClean="0">
                <a:solidFill>
                  <a:srgbClr val="FFFF00"/>
                </a:solidFill>
              </a:rPr>
              <a:t>berdasrkan</a:t>
            </a:r>
            <a:r>
              <a:rPr lang="en-US" sz="2200" dirty="0" smtClean="0">
                <a:solidFill>
                  <a:srgbClr val="FFFF00"/>
                </a:solidFill>
              </a:rPr>
              <a:t> </a:t>
            </a:r>
            <a:r>
              <a:rPr lang="en-US" sz="2200" dirty="0" err="1" smtClean="0">
                <a:solidFill>
                  <a:srgbClr val="FFFF00"/>
                </a:solidFill>
              </a:rPr>
              <a:t>prinsip</a:t>
            </a:r>
            <a:r>
              <a:rPr lang="en-US" sz="2200" dirty="0" smtClean="0">
                <a:solidFill>
                  <a:srgbClr val="FFFF00"/>
                </a:solidFill>
              </a:rPr>
              <a:t> </a:t>
            </a:r>
            <a:r>
              <a:rPr lang="en-US" sz="2200" dirty="0" err="1" smtClean="0">
                <a:solidFill>
                  <a:srgbClr val="FFFF00"/>
                </a:solidFill>
              </a:rPr>
              <a:t>penyertaan</a:t>
            </a:r>
            <a:r>
              <a:rPr lang="en-US" sz="2200" dirty="0" smtClean="0">
                <a:solidFill>
                  <a:srgbClr val="FFFF00"/>
                </a:solidFill>
              </a:rPr>
              <a:t> modal</a:t>
            </a:r>
          </a:p>
          <a:p>
            <a:pPr marL="236538" indent="-236538">
              <a:buAutoNum type="arabicPeriod"/>
            </a:pPr>
            <a:r>
              <a:rPr lang="en-US" sz="2200" dirty="0" err="1" smtClean="0">
                <a:solidFill>
                  <a:srgbClr val="FFFF00"/>
                </a:solidFill>
              </a:rPr>
              <a:t>Ijarah</a:t>
            </a:r>
            <a:r>
              <a:rPr lang="en-US" sz="2200" dirty="0" smtClean="0">
                <a:solidFill>
                  <a:srgbClr val="FFFF00"/>
                </a:solidFill>
              </a:rPr>
              <a:t>: </a:t>
            </a:r>
            <a:r>
              <a:rPr lang="en-US" sz="2200" dirty="0" err="1" smtClean="0">
                <a:solidFill>
                  <a:srgbClr val="FFFF00"/>
                </a:solidFill>
              </a:rPr>
              <a:t>Pembiayaan</a:t>
            </a:r>
            <a:r>
              <a:rPr lang="en-US" sz="2200" dirty="0" smtClean="0">
                <a:solidFill>
                  <a:srgbClr val="FFFF00"/>
                </a:solidFill>
              </a:rPr>
              <a:t> </a:t>
            </a:r>
            <a:r>
              <a:rPr lang="en-US" sz="2200" dirty="0" err="1" smtClean="0">
                <a:solidFill>
                  <a:srgbClr val="FFFF00"/>
                </a:solidFill>
              </a:rPr>
              <a:t>barang</a:t>
            </a:r>
            <a:r>
              <a:rPr lang="en-US" sz="2200" dirty="0" smtClean="0">
                <a:solidFill>
                  <a:srgbClr val="FFFF00"/>
                </a:solidFill>
              </a:rPr>
              <a:t> modal </a:t>
            </a:r>
            <a:r>
              <a:rPr lang="en-US" sz="2200" dirty="0" err="1" smtClean="0">
                <a:solidFill>
                  <a:srgbClr val="FFFF00"/>
                </a:solidFill>
              </a:rPr>
              <a:t>berdasarkan</a:t>
            </a:r>
            <a:r>
              <a:rPr lang="en-US" sz="2200" dirty="0" smtClean="0">
                <a:solidFill>
                  <a:srgbClr val="FFFF00"/>
                </a:solidFill>
              </a:rPr>
              <a:t> </a:t>
            </a:r>
            <a:r>
              <a:rPr lang="en-US" sz="2200" dirty="0" err="1" smtClean="0">
                <a:solidFill>
                  <a:srgbClr val="FFFF00"/>
                </a:solidFill>
              </a:rPr>
              <a:t>sewa</a:t>
            </a:r>
            <a:endParaRPr lang="en-US" sz="2200" dirty="0" smtClean="0">
              <a:solidFill>
                <a:srgbClr val="FFFF00"/>
              </a:solidFill>
            </a:endParaRPr>
          </a:p>
          <a:p>
            <a:pPr marL="236538" indent="-236538">
              <a:buAutoNum type="arabicPeriod"/>
            </a:pPr>
            <a:r>
              <a:rPr lang="en-US" sz="2200" dirty="0" err="1" smtClean="0">
                <a:solidFill>
                  <a:srgbClr val="FFFF00"/>
                </a:solidFill>
              </a:rPr>
              <a:t>Ijarah</a:t>
            </a:r>
            <a:r>
              <a:rPr lang="en-US" sz="2200" dirty="0" smtClean="0">
                <a:solidFill>
                  <a:srgbClr val="FFFF00"/>
                </a:solidFill>
              </a:rPr>
              <a:t> </a:t>
            </a:r>
            <a:r>
              <a:rPr lang="en-US" sz="2200" dirty="0" err="1" smtClean="0">
                <a:solidFill>
                  <a:srgbClr val="FFFF00"/>
                </a:solidFill>
              </a:rPr>
              <a:t>wa</a:t>
            </a:r>
            <a:r>
              <a:rPr lang="en-US" sz="2200" dirty="0" smtClean="0">
                <a:solidFill>
                  <a:srgbClr val="FFFF00"/>
                </a:solidFill>
              </a:rPr>
              <a:t> </a:t>
            </a:r>
            <a:r>
              <a:rPr lang="en-US" sz="2200" dirty="0" err="1" smtClean="0">
                <a:solidFill>
                  <a:srgbClr val="FFFF00"/>
                </a:solidFill>
              </a:rPr>
              <a:t>Iqtina:pilihan</a:t>
            </a:r>
            <a:r>
              <a:rPr lang="en-US" sz="2200" dirty="0" smtClean="0">
                <a:solidFill>
                  <a:srgbClr val="FFFF00"/>
                </a:solidFill>
              </a:rPr>
              <a:t> </a:t>
            </a:r>
            <a:r>
              <a:rPr lang="en-US" sz="2200" dirty="0" err="1" smtClean="0">
                <a:solidFill>
                  <a:srgbClr val="FFFF00"/>
                </a:solidFill>
              </a:rPr>
              <a:t>pemindahan</a:t>
            </a:r>
            <a:r>
              <a:rPr lang="en-US" sz="2200" dirty="0" smtClean="0">
                <a:solidFill>
                  <a:srgbClr val="FFFF00"/>
                </a:solidFill>
              </a:rPr>
              <a:t> </a:t>
            </a:r>
            <a:r>
              <a:rPr lang="en-US" sz="2200" dirty="0" err="1" smtClean="0">
                <a:solidFill>
                  <a:srgbClr val="FFFF00"/>
                </a:solidFill>
              </a:rPr>
              <a:t>kepemilikan</a:t>
            </a:r>
            <a:r>
              <a:rPr lang="en-US" sz="2200" dirty="0" smtClean="0">
                <a:solidFill>
                  <a:srgbClr val="FFFF00"/>
                </a:solidFill>
              </a:rPr>
              <a:t> </a:t>
            </a:r>
            <a:r>
              <a:rPr lang="en-US" sz="2200" dirty="0" err="1" smtClean="0">
                <a:solidFill>
                  <a:srgbClr val="FFFF00"/>
                </a:solidFill>
              </a:rPr>
              <a:t>atas</a:t>
            </a:r>
            <a:r>
              <a:rPr lang="en-US" sz="2200" dirty="0" smtClean="0">
                <a:solidFill>
                  <a:srgbClr val="FFFF00"/>
                </a:solidFill>
              </a:rPr>
              <a:t> </a:t>
            </a:r>
            <a:r>
              <a:rPr lang="en-US" sz="2200" dirty="0" err="1" smtClean="0">
                <a:solidFill>
                  <a:srgbClr val="FFFF00"/>
                </a:solidFill>
              </a:rPr>
              <a:t>barang</a:t>
            </a:r>
            <a:r>
              <a:rPr lang="en-US" sz="2200" dirty="0" smtClean="0">
                <a:solidFill>
                  <a:srgbClr val="FFFF00"/>
                </a:solidFill>
              </a:rPr>
              <a:t> yang </a:t>
            </a:r>
            <a:r>
              <a:rPr lang="en-US" sz="2200" dirty="0" err="1" smtClean="0">
                <a:solidFill>
                  <a:srgbClr val="FFFF00"/>
                </a:solidFill>
              </a:rPr>
              <a:t>disewa</a:t>
            </a:r>
            <a:r>
              <a:rPr lang="en-US" sz="2200" dirty="0" smtClean="0">
                <a:solidFill>
                  <a:srgbClr val="FFFF00"/>
                </a:solidFill>
              </a:rPr>
              <a:t> </a:t>
            </a:r>
            <a:r>
              <a:rPr lang="en-US" sz="2200" dirty="0" err="1" smtClean="0">
                <a:solidFill>
                  <a:srgbClr val="FFFF00"/>
                </a:solidFill>
              </a:rPr>
              <a:t>dari</a:t>
            </a:r>
            <a:r>
              <a:rPr lang="en-US" sz="2200" dirty="0" smtClean="0">
                <a:solidFill>
                  <a:srgbClr val="FFFF00"/>
                </a:solidFill>
              </a:rPr>
              <a:t> </a:t>
            </a:r>
            <a:r>
              <a:rPr lang="en-US" sz="2200" dirty="0" err="1" smtClean="0">
                <a:solidFill>
                  <a:srgbClr val="FFFF00"/>
                </a:solidFill>
              </a:rPr>
              <a:t>pihak</a:t>
            </a:r>
            <a:r>
              <a:rPr lang="en-US" sz="2200" dirty="0" smtClean="0">
                <a:solidFill>
                  <a:srgbClr val="FFFF00"/>
                </a:solidFill>
              </a:rPr>
              <a:t> bank </a:t>
            </a:r>
            <a:r>
              <a:rPr lang="en-US" sz="2200" dirty="0" err="1" smtClean="0">
                <a:solidFill>
                  <a:srgbClr val="FFFF00"/>
                </a:solidFill>
              </a:rPr>
              <a:t>ke</a:t>
            </a:r>
            <a:r>
              <a:rPr lang="en-US" sz="2200" dirty="0" smtClean="0">
                <a:solidFill>
                  <a:srgbClr val="FFFF00"/>
                </a:solidFill>
              </a:rPr>
              <a:t> bank lain</a:t>
            </a:r>
          </a:p>
        </p:txBody>
      </p:sp>
      <p:sp>
        <p:nvSpPr>
          <p:cNvPr id="9" name="8-Point Star 8"/>
          <p:cNvSpPr/>
          <p:nvPr/>
        </p:nvSpPr>
        <p:spPr>
          <a:xfrm>
            <a:off x="0" y="3657600"/>
            <a:ext cx="2438400" cy="2362200"/>
          </a:xfrm>
          <a:prstGeom prst="star8">
            <a:avLst/>
          </a:prstGeom>
          <a:no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defRPr/>
            </a:pPr>
            <a:r>
              <a:rPr lang="en-US" sz="3200" b="1" dirty="0" smtClean="0">
                <a:solidFill>
                  <a:srgbClr val="00FFFF"/>
                </a:solidFill>
                <a:latin typeface="MS Mincho" pitchFamily="49" charset="-128"/>
                <a:ea typeface="MS Mincho" pitchFamily="49" charset="-128"/>
                <a:cs typeface="Arial Unicode MS" pitchFamily="34" charset="-128"/>
              </a:rPr>
              <a:t>Bank</a:t>
            </a:r>
          </a:p>
          <a:p>
            <a:pPr lvl="0" algn="ctr">
              <a:spcBef>
                <a:spcPct val="0"/>
              </a:spcBef>
              <a:defRPr/>
            </a:pPr>
            <a:r>
              <a:rPr lang="en-US" sz="3200" b="1" dirty="0" err="1" smtClean="0">
                <a:solidFill>
                  <a:srgbClr val="00FFFF"/>
                </a:solidFill>
                <a:latin typeface="MS Mincho" pitchFamily="49" charset="-128"/>
                <a:ea typeface="MS Mincho" pitchFamily="49" charset="-128"/>
                <a:cs typeface="Arial Unicode MS" pitchFamily="34" charset="-128"/>
              </a:rPr>
              <a:t>Syariah</a:t>
            </a:r>
            <a:endParaRPr lang="en-US" sz="3200" b="1" dirty="0" smtClean="0">
              <a:solidFill>
                <a:srgbClr val="00FFFF"/>
              </a:solidFill>
              <a:latin typeface="MS Mincho" pitchFamily="49" charset="-128"/>
              <a:ea typeface="MS Mincho" pitchFamily="49" charset="-128"/>
              <a:cs typeface="Arial Unicode MS" pitchFamily="34" charset="-128"/>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6172200" cy="639762"/>
          </a:xfrm>
          <a:ln>
            <a:solidFill>
              <a:srgbClr val="00FFFF"/>
            </a:solidFill>
          </a:ln>
        </p:spPr>
        <p:txBody>
          <a:bodyPr>
            <a:normAutofit fontScale="90000"/>
          </a:bodyPr>
          <a:lstStyle/>
          <a:p>
            <a:r>
              <a:rPr lang="en-US" dirty="0" err="1" smtClean="0">
                <a:solidFill>
                  <a:srgbClr val="FF0000"/>
                </a:solidFill>
              </a:rPr>
              <a:t>Produk</a:t>
            </a:r>
            <a:r>
              <a:rPr lang="en-US" dirty="0" smtClean="0">
                <a:solidFill>
                  <a:srgbClr val="FF0000"/>
                </a:solidFill>
              </a:rPr>
              <a:t> Bank </a:t>
            </a:r>
            <a:r>
              <a:rPr lang="en-US" dirty="0" err="1" smtClean="0">
                <a:solidFill>
                  <a:srgbClr val="FF0000"/>
                </a:solidFill>
              </a:rPr>
              <a:t>Umum</a:t>
            </a:r>
            <a:endParaRPr lang="en-US" dirty="0">
              <a:solidFill>
                <a:srgbClr val="FF0000"/>
              </a:solidFill>
            </a:endParaRPr>
          </a:p>
        </p:txBody>
      </p:sp>
      <p:sp>
        <p:nvSpPr>
          <p:cNvPr id="3" name="Content Placeholder 2"/>
          <p:cNvSpPr>
            <a:spLocks noGrp="1"/>
          </p:cNvSpPr>
          <p:nvPr>
            <p:ph idx="1"/>
          </p:nvPr>
        </p:nvSpPr>
        <p:spPr>
          <a:xfrm>
            <a:off x="228600" y="990600"/>
            <a:ext cx="8686800" cy="5715000"/>
          </a:xfrm>
          <a:ln>
            <a:solidFill>
              <a:srgbClr val="FB5763"/>
            </a:solidFill>
          </a:ln>
        </p:spPr>
        <p:txBody>
          <a:bodyPr>
            <a:normAutofit lnSpcReduction="10000"/>
          </a:bodyPr>
          <a:lstStyle/>
          <a:p>
            <a:pPr marL="236538" indent="-236538">
              <a:buFont typeface="+mj-lt"/>
              <a:buAutoNum type="arabicPeriod"/>
            </a:pPr>
            <a:r>
              <a:rPr lang="en-US" sz="2200" dirty="0" err="1" smtClean="0">
                <a:solidFill>
                  <a:srgbClr val="FFFF00"/>
                </a:solidFill>
              </a:rPr>
              <a:t>Giro</a:t>
            </a:r>
            <a:r>
              <a:rPr lang="en-US" sz="2200" dirty="0" smtClean="0">
                <a:solidFill>
                  <a:srgbClr val="FFFF00"/>
                </a:solidFill>
              </a:rPr>
              <a:t>: </a:t>
            </a:r>
            <a:r>
              <a:rPr lang="en-US" sz="2200" dirty="0" err="1" smtClean="0">
                <a:solidFill>
                  <a:srgbClr val="FFFF00"/>
                </a:solidFill>
              </a:rPr>
              <a:t>Simpanan</a:t>
            </a:r>
            <a:r>
              <a:rPr lang="en-US" sz="2200" dirty="0" smtClean="0">
                <a:solidFill>
                  <a:srgbClr val="FFFF00"/>
                </a:solidFill>
              </a:rPr>
              <a:t> </a:t>
            </a:r>
            <a:r>
              <a:rPr lang="en-US" sz="2200" dirty="0" err="1" smtClean="0">
                <a:solidFill>
                  <a:srgbClr val="FFFF00"/>
                </a:solidFill>
              </a:rPr>
              <a:t>di</a:t>
            </a:r>
            <a:r>
              <a:rPr lang="en-US" sz="2200" dirty="0" smtClean="0">
                <a:solidFill>
                  <a:srgbClr val="FFFF00"/>
                </a:solidFill>
              </a:rPr>
              <a:t> bank yang </a:t>
            </a:r>
            <a:r>
              <a:rPr lang="en-US" sz="2200" dirty="0" err="1" smtClean="0">
                <a:solidFill>
                  <a:srgbClr val="FFFF00"/>
                </a:solidFill>
              </a:rPr>
              <a:t>penarikanya</a:t>
            </a:r>
            <a:r>
              <a:rPr lang="en-US" sz="2200" dirty="0" smtClean="0">
                <a:solidFill>
                  <a:srgbClr val="FFFF00"/>
                </a:solidFill>
              </a:rPr>
              <a:t>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dilakukan</a:t>
            </a:r>
            <a:r>
              <a:rPr lang="en-US" sz="2200" dirty="0" smtClean="0">
                <a:solidFill>
                  <a:srgbClr val="FFFF00"/>
                </a:solidFill>
              </a:rPr>
              <a:t> </a:t>
            </a:r>
            <a:r>
              <a:rPr lang="en-US" sz="2200" dirty="0" err="1" smtClean="0">
                <a:solidFill>
                  <a:srgbClr val="FFFF00"/>
                </a:solidFill>
              </a:rPr>
              <a:t>menggunakan</a:t>
            </a:r>
            <a:r>
              <a:rPr lang="en-US" sz="2200" dirty="0" smtClean="0">
                <a:solidFill>
                  <a:srgbClr val="FFFF00"/>
                </a:solidFill>
              </a:rPr>
              <a:t> ATM, </a:t>
            </a:r>
            <a:r>
              <a:rPr lang="en-US" sz="2200" dirty="0" err="1" smtClean="0">
                <a:solidFill>
                  <a:srgbClr val="FFFF00"/>
                </a:solidFill>
              </a:rPr>
              <a:t>Cek</a:t>
            </a:r>
            <a:r>
              <a:rPr lang="en-US" sz="2200" dirty="0" smtClean="0">
                <a:solidFill>
                  <a:srgbClr val="FFFF00"/>
                </a:solidFill>
              </a:rPr>
              <a:t>, </a:t>
            </a:r>
            <a:r>
              <a:rPr lang="en-US" sz="2200" dirty="0" err="1" smtClean="0">
                <a:solidFill>
                  <a:srgbClr val="FFFF00"/>
                </a:solidFill>
              </a:rPr>
              <a:t>atau</a:t>
            </a:r>
            <a:r>
              <a:rPr lang="en-US" sz="2200" dirty="0" smtClean="0">
                <a:solidFill>
                  <a:srgbClr val="FFFF00"/>
                </a:solidFill>
              </a:rPr>
              <a:t> </a:t>
            </a:r>
            <a:r>
              <a:rPr lang="en-US" sz="2200" dirty="0" err="1" smtClean="0">
                <a:solidFill>
                  <a:srgbClr val="FFFF00"/>
                </a:solidFill>
              </a:rPr>
              <a:t>pemindahbukuan</a:t>
            </a:r>
            <a:endParaRPr lang="en-US" sz="2200" dirty="0" smtClean="0">
              <a:solidFill>
                <a:srgbClr val="FFFF00"/>
              </a:solidFill>
            </a:endParaRPr>
          </a:p>
          <a:p>
            <a:pPr marL="236538" indent="-236538">
              <a:buFont typeface="+mj-lt"/>
              <a:buAutoNum type="arabicPeriod"/>
            </a:pPr>
            <a:r>
              <a:rPr lang="en-US" sz="2200" dirty="0" err="1" smtClean="0">
                <a:solidFill>
                  <a:srgbClr val="00FFFF"/>
                </a:solidFill>
              </a:rPr>
              <a:t>Cek</a:t>
            </a:r>
            <a:r>
              <a:rPr lang="en-US" sz="2200" dirty="0" smtClean="0">
                <a:solidFill>
                  <a:srgbClr val="00FFFF"/>
                </a:solidFill>
              </a:rPr>
              <a:t>: </a:t>
            </a:r>
            <a:r>
              <a:rPr lang="en-US" sz="2200" dirty="0" err="1" smtClean="0">
                <a:solidFill>
                  <a:srgbClr val="00FFFF"/>
                </a:solidFill>
              </a:rPr>
              <a:t>Perintah</a:t>
            </a:r>
            <a:r>
              <a:rPr lang="en-US" sz="2200" dirty="0" smtClean="0">
                <a:solidFill>
                  <a:srgbClr val="00FFFF"/>
                </a:solidFill>
              </a:rPr>
              <a:t> </a:t>
            </a:r>
            <a:r>
              <a:rPr lang="en-US" sz="2200" dirty="0" err="1" smtClean="0">
                <a:solidFill>
                  <a:srgbClr val="00FFFF"/>
                </a:solidFill>
              </a:rPr>
              <a:t>kepada</a:t>
            </a:r>
            <a:r>
              <a:rPr lang="en-US" sz="2200" dirty="0" smtClean="0">
                <a:solidFill>
                  <a:srgbClr val="00FFFF"/>
                </a:solidFill>
              </a:rPr>
              <a:t> bank </a:t>
            </a:r>
            <a:r>
              <a:rPr lang="en-US" sz="2200" dirty="0" err="1" smtClean="0">
                <a:solidFill>
                  <a:srgbClr val="00FFFF"/>
                </a:solidFill>
              </a:rPr>
              <a:t>dari</a:t>
            </a:r>
            <a:r>
              <a:rPr lang="en-US" sz="2200" dirty="0" smtClean="0">
                <a:solidFill>
                  <a:srgbClr val="00FFFF"/>
                </a:solidFill>
              </a:rPr>
              <a:t> </a:t>
            </a:r>
            <a:r>
              <a:rPr lang="en-US" sz="2200" dirty="0" err="1" smtClean="0">
                <a:solidFill>
                  <a:srgbClr val="00FFFF"/>
                </a:solidFill>
              </a:rPr>
              <a:t>seseorang</a:t>
            </a:r>
            <a:r>
              <a:rPr lang="en-US" sz="2200" dirty="0" smtClean="0">
                <a:solidFill>
                  <a:srgbClr val="00FFFF"/>
                </a:solidFill>
              </a:rPr>
              <a:t> </a:t>
            </a:r>
            <a:r>
              <a:rPr lang="en-US" sz="2200" dirty="0" err="1" smtClean="0">
                <a:solidFill>
                  <a:srgbClr val="00FFFF"/>
                </a:solidFill>
              </a:rPr>
              <a:t>untuk</a:t>
            </a:r>
            <a:r>
              <a:rPr lang="en-US" sz="2200" dirty="0" smtClean="0">
                <a:solidFill>
                  <a:srgbClr val="00FFFF"/>
                </a:solidFill>
              </a:rPr>
              <a:t> </a:t>
            </a:r>
            <a:r>
              <a:rPr lang="en-US" sz="2200" dirty="0" err="1" smtClean="0">
                <a:solidFill>
                  <a:srgbClr val="00FFFF"/>
                </a:solidFill>
              </a:rPr>
              <a:t>membayar</a:t>
            </a:r>
            <a:r>
              <a:rPr lang="en-US" sz="2200" dirty="0" smtClean="0">
                <a:solidFill>
                  <a:srgbClr val="00FFFF"/>
                </a:solidFill>
              </a:rPr>
              <a:t> </a:t>
            </a:r>
            <a:r>
              <a:rPr lang="en-US" sz="2200" dirty="0" err="1" smtClean="0">
                <a:solidFill>
                  <a:srgbClr val="00FFFF"/>
                </a:solidFill>
              </a:rPr>
              <a:t>sejumlah</a:t>
            </a:r>
            <a:r>
              <a:rPr lang="en-US" sz="2200" dirty="0" smtClean="0">
                <a:solidFill>
                  <a:srgbClr val="00FFFF"/>
                </a:solidFill>
              </a:rPr>
              <a:t> </a:t>
            </a:r>
            <a:r>
              <a:rPr lang="en-US" sz="2200" dirty="0" err="1" smtClean="0">
                <a:solidFill>
                  <a:srgbClr val="00FFFF"/>
                </a:solidFill>
              </a:rPr>
              <a:t>uang</a:t>
            </a:r>
            <a:r>
              <a:rPr lang="en-US" sz="2200" dirty="0" smtClean="0">
                <a:solidFill>
                  <a:srgbClr val="00FFFF"/>
                </a:solidFill>
              </a:rPr>
              <a:t> yang </a:t>
            </a:r>
            <a:r>
              <a:rPr lang="en-US" sz="2200" dirty="0" err="1" smtClean="0">
                <a:solidFill>
                  <a:srgbClr val="00FFFF"/>
                </a:solidFill>
              </a:rPr>
              <a:t>tertera</a:t>
            </a:r>
            <a:r>
              <a:rPr lang="en-US" sz="2200" dirty="0" smtClean="0">
                <a:solidFill>
                  <a:srgbClr val="00FFFF"/>
                </a:solidFill>
              </a:rPr>
              <a:t>.</a:t>
            </a:r>
            <a:endParaRPr lang="en-US" sz="2200" dirty="0" smtClean="0">
              <a:solidFill>
                <a:srgbClr val="00CC99"/>
              </a:solidFill>
            </a:endParaRPr>
          </a:p>
          <a:p>
            <a:pPr marL="236538" indent="-236538">
              <a:buFont typeface="+mj-lt"/>
              <a:buAutoNum type="arabicPeriod"/>
            </a:pPr>
            <a:r>
              <a:rPr lang="en-US" sz="2200" dirty="0" smtClean="0">
                <a:solidFill>
                  <a:srgbClr val="00CC99"/>
                </a:solidFill>
              </a:rPr>
              <a:t>Wesel: </a:t>
            </a:r>
            <a:r>
              <a:rPr lang="en-US" sz="2200" dirty="0" err="1" smtClean="0">
                <a:solidFill>
                  <a:srgbClr val="00CC99"/>
                </a:solidFill>
              </a:rPr>
              <a:t>perintah</a:t>
            </a:r>
            <a:r>
              <a:rPr lang="en-US" sz="2200" dirty="0" smtClean="0">
                <a:solidFill>
                  <a:srgbClr val="00CC99"/>
                </a:solidFill>
              </a:rPr>
              <a:t> </a:t>
            </a:r>
            <a:r>
              <a:rPr lang="en-US" sz="2200" dirty="0" err="1" smtClean="0">
                <a:solidFill>
                  <a:srgbClr val="00CC99"/>
                </a:solidFill>
              </a:rPr>
              <a:t>tertulis</a:t>
            </a:r>
            <a:r>
              <a:rPr lang="en-US" sz="2200" dirty="0" smtClean="0">
                <a:solidFill>
                  <a:srgbClr val="00CC99"/>
                </a:solidFill>
              </a:rPr>
              <a:t> </a:t>
            </a:r>
            <a:r>
              <a:rPr lang="en-US" sz="2200" dirty="0" err="1" smtClean="0">
                <a:solidFill>
                  <a:srgbClr val="00CC99"/>
                </a:solidFill>
              </a:rPr>
              <a:t>dari</a:t>
            </a:r>
            <a:r>
              <a:rPr lang="en-US" sz="2200" dirty="0" smtClean="0">
                <a:solidFill>
                  <a:srgbClr val="00CC99"/>
                </a:solidFill>
              </a:rPr>
              <a:t> </a:t>
            </a:r>
            <a:r>
              <a:rPr lang="en-US" sz="2200" dirty="0" err="1" smtClean="0">
                <a:solidFill>
                  <a:srgbClr val="00CC99"/>
                </a:solidFill>
              </a:rPr>
              <a:t>penarik</a:t>
            </a:r>
            <a:r>
              <a:rPr lang="en-US" sz="2200" dirty="0" smtClean="0">
                <a:solidFill>
                  <a:srgbClr val="00CC99"/>
                </a:solidFill>
              </a:rPr>
              <a:t> (drawer </a:t>
            </a:r>
            <a:r>
              <a:rPr lang="en-US" sz="2200" dirty="0" err="1" smtClean="0">
                <a:solidFill>
                  <a:srgbClr val="00CC99"/>
                </a:solidFill>
              </a:rPr>
              <a:t>kepada</a:t>
            </a:r>
            <a:r>
              <a:rPr lang="en-US" sz="2200" dirty="0" smtClean="0">
                <a:solidFill>
                  <a:srgbClr val="00CC99"/>
                </a:solidFill>
              </a:rPr>
              <a:t> </a:t>
            </a:r>
            <a:r>
              <a:rPr lang="en-US" sz="2200" dirty="0" err="1" smtClean="0">
                <a:solidFill>
                  <a:srgbClr val="00CC99"/>
                </a:solidFill>
              </a:rPr>
              <a:t>seseorang</a:t>
            </a:r>
            <a:r>
              <a:rPr lang="en-US" sz="2200" dirty="0" smtClean="0">
                <a:solidFill>
                  <a:srgbClr val="00CC99"/>
                </a:solidFill>
              </a:rPr>
              <a:t> yang </a:t>
            </a:r>
            <a:r>
              <a:rPr lang="en-US" sz="2200" dirty="0" err="1" smtClean="0">
                <a:solidFill>
                  <a:srgbClr val="00CC99"/>
                </a:solidFill>
              </a:rPr>
              <a:t>ditarik</a:t>
            </a:r>
            <a:r>
              <a:rPr lang="en-US" sz="2200" dirty="0" smtClean="0">
                <a:solidFill>
                  <a:srgbClr val="00CC99"/>
                </a:solidFill>
              </a:rPr>
              <a:t> (</a:t>
            </a:r>
            <a:r>
              <a:rPr lang="en-US" sz="2200" dirty="0" err="1" smtClean="0">
                <a:solidFill>
                  <a:srgbClr val="00CC99"/>
                </a:solidFill>
              </a:rPr>
              <a:t>drawee</a:t>
            </a:r>
            <a:r>
              <a:rPr lang="en-US" sz="2200" dirty="0" smtClean="0">
                <a:solidFill>
                  <a:srgbClr val="00CC99"/>
                </a:solidFill>
              </a:rPr>
              <a:t>) </a:t>
            </a:r>
            <a:r>
              <a:rPr lang="en-US" sz="2200" dirty="0" err="1" smtClean="0">
                <a:solidFill>
                  <a:srgbClr val="00CC99"/>
                </a:solidFill>
              </a:rPr>
              <a:t>untuk</a:t>
            </a:r>
            <a:r>
              <a:rPr lang="en-US" sz="2200" dirty="0" smtClean="0">
                <a:solidFill>
                  <a:srgbClr val="00CC99"/>
                </a:solidFill>
              </a:rPr>
              <a:t> </a:t>
            </a:r>
            <a:r>
              <a:rPr lang="en-US" sz="2200" dirty="0" err="1" smtClean="0">
                <a:solidFill>
                  <a:srgbClr val="00CC99"/>
                </a:solidFill>
              </a:rPr>
              <a:t>membayar</a:t>
            </a:r>
            <a:r>
              <a:rPr lang="en-US" sz="2200" dirty="0" smtClean="0">
                <a:solidFill>
                  <a:srgbClr val="00CC99"/>
                </a:solidFill>
              </a:rPr>
              <a:t> </a:t>
            </a:r>
            <a:r>
              <a:rPr lang="en-US" sz="2200" dirty="0" err="1" smtClean="0">
                <a:solidFill>
                  <a:srgbClr val="00CC99"/>
                </a:solidFill>
              </a:rPr>
              <a:t>sejumlah</a:t>
            </a:r>
            <a:r>
              <a:rPr lang="en-US" sz="2200" dirty="0" smtClean="0">
                <a:solidFill>
                  <a:srgbClr val="00CC99"/>
                </a:solidFill>
              </a:rPr>
              <a:t> </a:t>
            </a:r>
            <a:r>
              <a:rPr lang="en-US" sz="2200" dirty="0" err="1" smtClean="0">
                <a:solidFill>
                  <a:srgbClr val="00CC99"/>
                </a:solidFill>
              </a:rPr>
              <a:t>uang</a:t>
            </a:r>
            <a:endParaRPr lang="en-US" sz="2200" dirty="0" smtClean="0">
              <a:solidFill>
                <a:srgbClr val="00CC99"/>
              </a:solidFill>
            </a:endParaRPr>
          </a:p>
          <a:p>
            <a:pPr marL="236538" indent="-236538">
              <a:buFont typeface="+mj-lt"/>
              <a:buAutoNum type="arabicPeriod"/>
            </a:pPr>
            <a:r>
              <a:rPr lang="en-US" sz="2200" dirty="0" smtClean="0">
                <a:solidFill>
                  <a:srgbClr val="CC99FF"/>
                </a:solidFill>
              </a:rPr>
              <a:t>Tabungan: </a:t>
            </a:r>
            <a:r>
              <a:rPr lang="en-US" sz="2200" dirty="0" err="1" smtClean="0">
                <a:solidFill>
                  <a:srgbClr val="CC99FF"/>
                </a:solidFill>
              </a:rPr>
              <a:t>Simpanan</a:t>
            </a:r>
            <a:r>
              <a:rPr lang="en-US" sz="2200" dirty="0" smtClean="0">
                <a:solidFill>
                  <a:srgbClr val="CC99FF"/>
                </a:solidFill>
              </a:rPr>
              <a:t> </a:t>
            </a:r>
            <a:r>
              <a:rPr lang="en-US" sz="2200" dirty="0" err="1" smtClean="0">
                <a:solidFill>
                  <a:srgbClr val="CC99FF"/>
                </a:solidFill>
              </a:rPr>
              <a:t>seseorang</a:t>
            </a:r>
            <a:r>
              <a:rPr lang="en-US" sz="2200" dirty="0" smtClean="0">
                <a:solidFill>
                  <a:srgbClr val="CC99FF"/>
                </a:solidFill>
              </a:rPr>
              <a:t> </a:t>
            </a:r>
            <a:r>
              <a:rPr lang="en-US" sz="2200" dirty="0" err="1" smtClean="0">
                <a:solidFill>
                  <a:srgbClr val="CC99FF"/>
                </a:solidFill>
              </a:rPr>
              <a:t>di</a:t>
            </a:r>
            <a:r>
              <a:rPr lang="en-US" sz="2200" dirty="0" smtClean="0">
                <a:solidFill>
                  <a:srgbClr val="CC99FF"/>
                </a:solidFill>
              </a:rPr>
              <a:t> bank yang </a:t>
            </a:r>
            <a:r>
              <a:rPr lang="en-US" sz="2200" dirty="0" err="1" smtClean="0">
                <a:solidFill>
                  <a:srgbClr val="CC99FF"/>
                </a:solidFill>
              </a:rPr>
              <a:t>penarikanya</a:t>
            </a:r>
            <a:r>
              <a:rPr lang="en-US" sz="2200" dirty="0" smtClean="0">
                <a:solidFill>
                  <a:srgbClr val="CC99FF"/>
                </a:solidFill>
              </a:rPr>
              <a:t> </a:t>
            </a:r>
            <a:r>
              <a:rPr lang="en-US" sz="2200" dirty="0" err="1" smtClean="0">
                <a:solidFill>
                  <a:srgbClr val="CC99FF"/>
                </a:solidFill>
              </a:rPr>
              <a:t>tergantung</a:t>
            </a:r>
            <a:r>
              <a:rPr lang="en-US" sz="2200" dirty="0" smtClean="0">
                <a:solidFill>
                  <a:srgbClr val="CC99FF"/>
                </a:solidFill>
              </a:rPr>
              <a:t> </a:t>
            </a:r>
            <a:r>
              <a:rPr lang="en-US" sz="2200" dirty="0" err="1" smtClean="0">
                <a:solidFill>
                  <a:srgbClr val="CC99FF"/>
                </a:solidFill>
              </a:rPr>
              <a:t>syarat-syarat</a:t>
            </a:r>
            <a:r>
              <a:rPr lang="en-US" sz="2200" dirty="0" smtClean="0">
                <a:solidFill>
                  <a:srgbClr val="CC99FF"/>
                </a:solidFill>
              </a:rPr>
              <a:t> </a:t>
            </a:r>
            <a:r>
              <a:rPr lang="en-US" sz="2200" dirty="0" err="1" smtClean="0">
                <a:solidFill>
                  <a:srgbClr val="CC99FF"/>
                </a:solidFill>
              </a:rPr>
              <a:t>tertentu</a:t>
            </a:r>
            <a:endParaRPr lang="en-US" sz="2200" dirty="0" smtClean="0">
              <a:solidFill>
                <a:srgbClr val="FB5763"/>
              </a:solidFill>
            </a:endParaRPr>
          </a:p>
          <a:p>
            <a:pPr marL="236538" indent="-236538">
              <a:buFont typeface="+mj-lt"/>
              <a:buAutoNum type="arabicPeriod"/>
            </a:pPr>
            <a:r>
              <a:rPr lang="en-US" sz="2200" dirty="0" err="1" smtClean="0">
                <a:solidFill>
                  <a:srgbClr val="FB5763"/>
                </a:solidFill>
              </a:rPr>
              <a:t>Deposito</a:t>
            </a:r>
            <a:r>
              <a:rPr lang="en-US" sz="2200" dirty="0" smtClean="0">
                <a:solidFill>
                  <a:srgbClr val="FB5763"/>
                </a:solidFill>
              </a:rPr>
              <a:t> </a:t>
            </a:r>
            <a:r>
              <a:rPr lang="en-US" sz="2200" dirty="0" err="1" smtClean="0">
                <a:solidFill>
                  <a:srgbClr val="FB5763"/>
                </a:solidFill>
              </a:rPr>
              <a:t>berjangka</a:t>
            </a:r>
            <a:r>
              <a:rPr lang="en-US" sz="2200" dirty="0" smtClean="0">
                <a:solidFill>
                  <a:srgbClr val="FB5763"/>
                </a:solidFill>
              </a:rPr>
              <a:t>: </a:t>
            </a:r>
            <a:r>
              <a:rPr lang="en-US" sz="2200" dirty="0" err="1" smtClean="0">
                <a:solidFill>
                  <a:srgbClr val="FB5763"/>
                </a:solidFill>
              </a:rPr>
              <a:t>simpanan</a:t>
            </a:r>
            <a:r>
              <a:rPr lang="en-US" sz="2200" dirty="0" smtClean="0">
                <a:solidFill>
                  <a:srgbClr val="FB5763"/>
                </a:solidFill>
              </a:rPr>
              <a:t> yang </a:t>
            </a:r>
            <a:r>
              <a:rPr lang="en-US" sz="2200" dirty="0" err="1" smtClean="0">
                <a:solidFill>
                  <a:srgbClr val="FB5763"/>
                </a:solidFill>
              </a:rPr>
              <a:t>penarikanya</a:t>
            </a:r>
            <a:r>
              <a:rPr lang="en-US" sz="2200" dirty="0" smtClean="0">
                <a:solidFill>
                  <a:srgbClr val="FB5763"/>
                </a:solidFill>
              </a:rPr>
              <a:t> </a:t>
            </a:r>
            <a:r>
              <a:rPr lang="en-US" sz="2200" dirty="0" err="1" smtClean="0">
                <a:solidFill>
                  <a:srgbClr val="FB5763"/>
                </a:solidFill>
              </a:rPr>
              <a:t>dilakukan</a:t>
            </a:r>
            <a:r>
              <a:rPr lang="en-US" sz="2200" dirty="0" smtClean="0">
                <a:solidFill>
                  <a:srgbClr val="FB5763"/>
                </a:solidFill>
              </a:rPr>
              <a:t> </a:t>
            </a:r>
            <a:r>
              <a:rPr lang="en-US" sz="2200" dirty="0" err="1" smtClean="0">
                <a:solidFill>
                  <a:srgbClr val="FB5763"/>
                </a:solidFill>
              </a:rPr>
              <a:t>djangka</a:t>
            </a:r>
            <a:r>
              <a:rPr lang="en-US" sz="2200" dirty="0" smtClean="0">
                <a:solidFill>
                  <a:srgbClr val="FB5763"/>
                </a:solidFill>
              </a:rPr>
              <a:t> </a:t>
            </a:r>
            <a:r>
              <a:rPr lang="en-US" sz="2200" dirty="0" err="1" smtClean="0">
                <a:solidFill>
                  <a:srgbClr val="FB5763"/>
                </a:solidFill>
              </a:rPr>
              <a:t>waktu</a:t>
            </a:r>
            <a:r>
              <a:rPr lang="en-US" sz="2200" dirty="0" smtClean="0">
                <a:solidFill>
                  <a:srgbClr val="FB5763"/>
                </a:solidFill>
              </a:rPr>
              <a:t> </a:t>
            </a:r>
            <a:r>
              <a:rPr lang="en-US" sz="2200" dirty="0" err="1" smtClean="0">
                <a:solidFill>
                  <a:srgbClr val="FB5763"/>
                </a:solidFill>
              </a:rPr>
              <a:t>tertentu</a:t>
            </a:r>
            <a:r>
              <a:rPr lang="en-US" sz="2200" dirty="0" smtClean="0">
                <a:solidFill>
                  <a:srgbClr val="FB5763"/>
                </a:solidFill>
              </a:rPr>
              <a:t> </a:t>
            </a:r>
            <a:r>
              <a:rPr lang="en-US" sz="2200" dirty="0" err="1" smtClean="0">
                <a:solidFill>
                  <a:srgbClr val="FB5763"/>
                </a:solidFill>
              </a:rPr>
              <a:t>susuai</a:t>
            </a:r>
            <a:r>
              <a:rPr lang="en-US" sz="2200" dirty="0" smtClean="0">
                <a:solidFill>
                  <a:srgbClr val="FB5763"/>
                </a:solidFill>
              </a:rPr>
              <a:t> </a:t>
            </a:r>
            <a:r>
              <a:rPr lang="en-US" sz="2200" dirty="0" err="1" smtClean="0">
                <a:solidFill>
                  <a:srgbClr val="FB5763"/>
                </a:solidFill>
              </a:rPr>
              <a:t>perjanjian</a:t>
            </a:r>
            <a:r>
              <a:rPr lang="en-US" sz="2200" dirty="0" smtClean="0">
                <a:solidFill>
                  <a:srgbClr val="FB5763"/>
                </a:solidFill>
              </a:rPr>
              <a:t> </a:t>
            </a:r>
            <a:r>
              <a:rPr lang="en-US" sz="2200" dirty="0" err="1" smtClean="0">
                <a:solidFill>
                  <a:srgbClr val="FB5763"/>
                </a:solidFill>
              </a:rPr>
              <a:t>dengan</a:t>
            </a:r>
            <a:r>
              <a:rPr lang="en-US" sz="2200" dirty="0" smtClean="0">
                <a:solidFill>
                  <a:srgbClr val="FB5763"/>
                </a:solidFill>
              </a:rPr>
              <a:t> </a:t>
            </a:r>
            <a:r>
              <a:rPr lang="en-US" sz="2200" dirty="0" err="1" smtClean="0">
                <a:solidFill>
                  <a:srgbClr val="FB5763"/>
                </a:solidFill>
              </a:rPr>
              <a:t>pihak</a:t>
            </a:r>
            <a:r>
              <a:rPr lang="en-US" sz="2200" dirty="0" smtClean="0">
                <a:solidFill>
                  <a:srgbClr val="FB5763"/>
                </a:solidFill>
              </a:rPr>
              <a:t> bank</a:t>
            </a:r>
            <a:endParaRPr lang="en-US" sz="2200" dirty="0" smtClean="0">
              <a:solidFill>
                <a:srgbClr val="FF00FF"/>
              </a:solidFill>
            </a:endParaRPr>
          </a:p>
          <a:p>
            <a:pPr marL="236538" indent="-236538">
              <a:buFont typeface="+mj-lt"/>
              <a:buAutoNum type="arabicPeriod"/>
            </a:pPr>
            <a:r>
              <a:rPr lang="en-US" sz="2200" dirty="0" smtClean="0">
                <a:solidFill>
                  <a:srgbClr val="FF00FF"/>
                </a:solidFill>
              </a:rPr>
              <a:t>Travel </a:t>
            </a:r>
            <a:r>
              <a:rPr lang="en-US" sz="2200" dirty="0" err="1" smtClean="0">
                <a:solidFill>
                  <a:srgbClr val="FF00FF"/>
                </a:solidFill>
              </a:rPr>
              <a:t>cheque</a:t>
            </a:r>
            <a:r>
              <a:rPr lang="en-US" sz="2200" dirty="0" smtClean="0">
                <a:solidFill>
                  <a:srgbClr val="FF00FF"/>
                </a:solidFill>
              </a:rPr>
              <a:t>: </a:t>
            </a:r>
            <a:r>
              <a:rPr lang="en-US" sz="2200" dirty="0" err="1" smtClean="0">
                <a:solidFill>
                  <a:srgbClr val="FF00FF"/>
                </a:solidFill>
              </a:rPr>
              <a:t>Cek</a:t>
            </a:r>
            <a:r>
              <a:rPr lang="en-US" sz="2200" dirty="0" smtClean="0">
                <a:solidFill>
                  <a:srgbClr val="FF00FF"/>
                </a:solidFill>
              </a:rPr>
              <a:t> </a:t>
            </a:r>
            <a:r>
              <a:rPr lang="en-US" sz="2200" dirty="0" err="1" smtClean="0">
                <a:solidFill>
                  <a:srgbClr val="FF00FF"/>
                </a:solidFill>
              </a:rPr>
              <a:t>bepergian</a:t>
            </a:r>
            <a:r>
              <a:rPr lang="en-US" sz="2200" dirty="0" smtClean="0">
                <a:solidFill>
                  <a:srgbClr val="FF00FF"/>
                </a:solidFill>
              </a:rPr>
              <a:t> yang </a:t>
            </a:r>
            <a:r>
              <a:rPr lang="en-US" sz="2200" dirty="0" err="1" smtClean="0">
                <a:solidFill>
                  <a:srgbClr val="FF00FF"/>
                </a:solidFill>
              </a:rPr>
              <a:t>dipakai</a:t>
            </a:r>
            <a:r>
              <a:rPr lang="en-US" sz="2200" dirty="0" smtClean="0">
                <a:solidFill>
                  <a:srgbClr val="FF00FF"/>
                </a:solidFill>
              </a:rPr>
              <a:t> </a:t>
            </a:r>
            <a:r>
              <a:rPr lang="en-US" sz="2200" dirty="0" err="1" smtClean="0">
                <a:solidFill>
                  <a:srgbClr val="FF00FF"/>
                </a:solidFill>
              </a:rPr>
              <a:t>untuk</a:t>
            </a:r>
            <a:r>
              <a:rPr lang="en-US" sz="2200" dirty="0" smtClean="0">
                <a:solidFill>
                  <a:srgbClr val="FF00FF"/>
                </a:solidFill>
              </a:rPr>
              <a:t> </a:t>
            </a:r>
            <a:r>
              <a:rPr lang="en-US" sz="2200" dirty="0" err="1" smtClean="0">
                <a:solidFill>
                  <a:srgbClr val="FF00FF"/>
                </a:solidFill>
              </a:rPr>
              <a:t>seseorang</a:t>
            </a:r>
            <a:r>
              <a:rPr lang="en-US" sz="2200" dirty="0" smtClean="0">
                <a:solidFill>
                  <a:srgbClr val="FF00FF"/>
                </a:solidFill>
              </a:rPr>
              <a:t> yang </a:t>
            </a:r>
            <a:r>
              <a:rPr lang="en-US" sz="2200" dirty="0" err="1" smtClean="0">
                <a:solidFill>
                  <a:srgbClr val="FF00FF"/>
                </a:solidFill>
              </a:rPr>
              <a:t>tidak</a:t>
            </a:r>
            <a:r>
              <a:rPr lang="en-US" sz="2200" dirty="0" smtClean="0">
                <a:solidFill>
                  <a:srgbClr val="FF00FF"/>
                </a:solidFill>
              </a:rPr>
              <a:t> </a:t>
            </a:r>
            <a:r>
              <a:rPr lang="en-US" sz="2200" dirty="0" err="1" smtClean="0">
                <a:solidFill>
                  <a:srgbClr val="FF00FF"/>
                </a:solidFill>
              </a:rPr>
              <a:t>menghendaki</a:t>
            </a:r>
            <a:r>
              <a:rPr lang="en-US" sz="2200" dirty="0" smtClean="0">
                <a:solidFill>
                  <a:srgbClr val="FF00FF"/>
                </a:solidFill>
              </a:rPr>
              <a:t> </a:t>
            </a:r>
            <a:r>
              <a:rPr lang="en-US" sz="2200" dirty="0" err="1" smtClean="0">
                <a:solidFill>
                  <a:srgbClr val="FF00FF"/>
                </a:solidFill>
              </a:rPr>
              <a:t>membawa</a:t>
            </a:r>
            <a:r>
              <a:rPr lang="en-US" sz="2200" dirty="0" smtClean="0">
                <a:solidFill>
                  <a:srgbClr val="FF00FF"/>
                </a:solidFill>
              </a:rPr>
              <a:t> </a:t>
            </a:r>
            <a:r>
              <a:rPr lang="en-US" sz="2200" dirty="0" err="1" smtClean="0">
                <a:solidFill>
                  <a:srgbClr val="FF00FF"/>
                </a:solidFill>
              </a:rPr>
              <a:t>uang</a:t>
            </a:r>
            <a:endParaRPr lang="en-US" sz="2200" dirty="0" smtClean="0">
              <a:solidFill>
                <a:srgbClr val="00FF99"/>
              </a:solidFill>
            </a:endParaRPr>
          </a:p>
          <a:p>
            <a:pPr marL="236538" indent="-236538">
              <a:buFont typeface="+mj-lt"/>
              <a:buAutoNum type="arabicPeriod"/>
            </a:pPr>
            <a:r>
              <a:rPr lang="en-US" sz="2200" dirty="0" smtClean="0">
                <a:solidFill>
                  <a:srgbClr val="00FF99"/>
                </a:solidFill>
              </a:rPr>
              <a:t> </a:t>
            </a:r>
            <a:r>
              <a:rPr lang="en-US" sz="2200" dirty="0" err="1" smtClean="0">
                <a:solidFill>
                  <a:srgbClr val="00FF99"/>
                </a:solidFill>
              </a:rPr>
              <a:t>Jual</a:t>
            </a:r>
            <a:r>
              <a:rPr lang="en-US" sz="2200" dirty="0" smtClean="0">
                <a:solidFill>
                  <a:srgbClr val="00FF99"/>
                </a:solidFill>
              </a:rPr>
              <a:t> </a:t>
            </a:r>
            <a:r>
              <a:rPr lang="en-US" sz="2200" dirty="0" err="1" smtClean="0">
                <a:solidFill>
                  <a:srgbClr val="00FF99"/>
                </a:solidFill>
              </a:rPr>
              <a:t>Beli</a:t>
            </a:r>
            <a:r>
              <a:rPr lang="en-US" sz="2200" dirty="0" smtClean="0">
                <a:solidFill>
                  <a:srgbClr val="00FF99"/>
                </a:solidFill>
              </a:rPr>
              <a:t> </a:t>
            </a:r>
            <a:r>
              <a:rPr lang="en-US" sz="2200" dirty="0" err="1" smtClean="0">
                <a:solidFill>
                  <a:srgbClr val="00FF99"/>
                </a:solidFill>
              </a:rPr>
              <a:t>Valuta</a:t>
            </a:r>
            <a:r>
              <a:rPr lang="en-US" sz="2200" dirty="0" smtClean="0">
                <a:solidFill>
                  <a:srgbClr val="00FF99"/>
                </a:solidFill>
              </a:rPr>
              <a:t> </a:t>
            </a:r>
            <a:r>
              <a:rPr lang="en-US" sz="2200" dirty="0" err="1" smtClean="0">
                <a:solidFill>
                  <a:srgbClr val="00FF99"/>
                </a:solidFill>
              </a:rPr>
              <a:t>Asing</a:t>
            </a:r>
            <a:r>
              <a:rPr lang="en-US" sz="2200" dirty="0" smtClean="0">
                <a:solidFill>
                  <a:srgbClr val="00FF99"/>
                </a:solidFill>
              </a:rPr>
              <a:t>: </a:t>
            </a:r>
            <a:r>
              <a:rPr lang="en-US" sz="2200" dirty="0" err="1" smtClean="0">
                <a:solidFill>
                  <a:srgbClr val="00FF99"/>
                </a:solidFill>
              </a:rPr>
              <a:t>transaksi</a:t>
            </a:r>
            <a:r>
              <a:rPr lang="en-US" sz="2200" dirty="0" smtClean="0">
                <a:solidFill>
                  <a:srgbClr val="00FF99"/>
                </a:solidFill>
              </a:rPr>
              <a:t> </a:t>
            </a:r>
            <a:r>
              <a:rPr lang="en-US" sz="2200" dirty="0" err="1" smtClean="0">
                <a:solidFill>
                  <a:srgbClr val="00FF99"/>
                </a:solidFill>
              </a:rPr>
              <a:t>jual</a:t>
            </a:r>
            <a:r>
              <a:rPr lang="en-US" sz="2200" dirty="0" smtClean="0">
                <a:solidFill>
                  <a:srgbClr val="00FF99"/>
                </a:solidFill>
              </a:rPr>
              <a:t> </a:t>
            </a:r>
            <a:r>
              <a:rPr lang="en-US" sz="2200" dirty="0" err="1" smtClean="0">
                <a:solidFill>
                  <a:srgbClr val="00FF99"/>
                </a:solidFill>
              </a:rPr>
              <a:t>beli</a:t>
            </a:r>
            <a:r>
              <a:rPr lang="en-US" sz="2200" dirty="0" smtClean="0">
                <a:solidFill>
                  <a:srgbClr val="00FF99"/>
                </a:solidFill>
              </a:rPr>
              <a:t> </a:t>
            </a:r>
            <a:r>
              <a:rPr lang="en-US" sz="2200" dirty="0" err="1" smtClean="0">
                <a:solidFill>
                  <a:srgbClr val="00FF99"/>
                </a:solidFill>
              </a:rPr>
              <a:t>uang</a:t>
            </a:r>
            <a:r>
              <a:rPr lang="en-US" sz="2200" dirty="0" smtClean="0">
                <a:solidFill>
                  <a:srgbClr val="00FF99"/>
                </a:solidFill>
              </a:rPr>
              <a:t> </a:t>
            </a:r>
            <a:r>
              <a:rPr lang="en-US" sz="2200" dirty="0" err="1" smtClean="0">
                <a:solidFill>
                  <a:srgbClr val="00FF99"/>
                </a:solidFill>
              </a:rPr>
              <a:t>dari</a:t>
            </a:r>
            <a:r>
              <a:rPr lang="en-US" sz="2200" dirty="0" smtClean="0">
                <a:solidFill>
                  <a:srgbClr val="00FF99"/>
                </a:solidFill>
              </a:rPr>
              <a:t> </a:t>
            </a:r>
            <a:r>
              <a:rPr lang="en-US" sz="2200" dirty="0" err="1" smtClean="0">
                <a:solidFill>
                  <a:srgbClr val="00FF99"/>
                </a:solidFill>
              </a:rPr>
              <a:t>negara</a:t>
            </a:r>
            <a:r>
              <a:rPr lang="en-US" sz="2200" dirty="0" smtClean="0">
                <a:solidFill>
                  <a:srgbClr val="00FF99"/>
                </a:solidFill>
              </a:rPr>
              <a:t> </a:t>
            </a:r>
            <a:r>
              <a:rPr lang="en-US" sz="2200" dirty="0" err="1" smtClean="0">
                <a:solidFill>
                  <a:srgbClr val="00FF99"/>
                </a:solidFill>
              </a:rPr>
              <a:t>asing</a:t>
            </a:r>
            <a:endParaRPr lang="en-US" sz="2200" dirty="0" smtClean="0">
              <a:solidFill>
                <a:srgbClr val="00FF99"/>
              </a:solidFill>
            </a:endParaRPr>
          </a:p>
          <a:p>
            <a:pPr marL="236538" indent="-236538">
              <a:buFont typeface="+mj-lt"/>
              <a:buAutoNum type="arabicPeriod"/>
            </a:pPr>
            <a:r>
              <a:rPr lang="en-US" sz="2200" dirty="0" smtClean="0">
                <a:solidFill>
                  <a:srgbClr val="CCFF33"/>
                </a:solidFill>
              </a:rPr>
              <a:t>ATM: (Auto Teller Machine) </a:t>
            </a:r>
            <a:r>
              <a:rPr lang="en-US" sz="2200" dirty="0" err="1" smtClean="0">
                <a:solidFill>
                  <a:srgbClr val="CCFF33"/>
                </a:solidFill>
              </a:rPr>
              <a:t>mesin</a:t>
            </a:r>
            <a:r>
              <a:rPr lang="en-US" sz="2200" dirty="0" smtClean="0">
                <a:solidFill>
                  <a:srgbClr val="CCFF33"/>
                </a:solidFill>
              </a:rPr>
              <a:t> </a:t>
            </a:r>
            <a:r>
              <a:rPr lang="en-US" sz="2200" dirty="0" err="1" smtClean="0">
                <a:solidFill>
                  <a:srgbClr val="CCFF33"/>
                </a:solidFill>
              </a:rPr>
              <a:t>untuk</a:t>
            </a:r>
            <a:r>
              <a:rPr lang="en-US" sz="2200" dirty="0" smtClean="0">
                <a:solidFill>
                  <a:srgbClr val="CCFF33"/>
                </a:solidFill>
              </a:rPr>
              <a:t> </a:t>
            </a:r>
            <a:r>
              <a:rPr lang="en-US" sz="2200" dirty="0" err="1" smtClean="0">
                <a:solidFill>
                  <a:srgbClr val="CCFF33"/>
                </a:solidFill>
              </a:rPr>
              <a:t>mengambil</a:t>
            </a:r>
            <a:r>
              <a:rPr lang="en-US" sz="2200" dirty="0" smtClean="0">
                <a:solidFill>
                  <a:srgbClr val="CCFF33"/>
                </a:solidFill>
              </a:rPr>
              <a:t> </a:t>
            </a:r>
            <a:r>
              <a:rPr lang="en-US" sz="2200" dirty="0" err="1" smtClean="0">
                <a:solidFill>
                  <a:srgbClr val="CCFF33"/>
                </a:solidFill>
              </a:rPr>
              <a:t>uang</a:t>
            </a:r>
            <a:r>
              <a:rPr lang="en-US" sz="2200" dirty="0" smtClean="0">
                <a:solidFill>
                  <a:srgbClr val="CCFF33"/>
                </a:solidFill>
              </a:rPr>
              <a:t> </a:t>
            </a:r>
            <a:r>
              <a:rPr lang="en-US" sz="2200" dirty="0" err="1" smtClean="0">
                <a:solidFill>
                  <a:srgbClr val="CCFF33"/>
                </a:solidFill>
              </a:rPr>
              <a:t>tunai</a:t>
            </a:r>
            <a:r>
              <a:rPr lang="en-US" sz="2200" dirty="0" smtClean="0">
                <a:solidFill>
                  <a:srgbClr val="CCFF33"/>
                </a:solidFill>
              </a:rPr>
              <a:t> </a:t>
            </a:r>
            <a:r>
              <a:rPr lang="en-US" sz="2200" dirty="0" err="1" smtClean="0">
                <a:solidFill>
                  <a:srgbClr val="CCFF33"/>
                </a:solidFill>
              </a:rPr>
              <a:t>nasabah</a:t>
            </a:r>
            <a:r>
              <a:rPr lang="en-US" sz="2200" dirty="0" smtClean="0">
                <a:solidFill>
                  <a:srgbClr val="CCFF33"/>
                </a:solidFill>
              </a:rPr>
              <a:t> bank</a:t>
            </a:r>
            <a:endParaRPr lang="en-US" sz="2200" dirty="0" smtClean="0">
              <a:solidFill>
                <a:srgbClr val="00FF00"/>
              </a:solidFill>
            </a:endParaRPr>
          </a:p>
          <a:p>
            <a:pPr marL="236538" indent="-236538">
              <a:buFont typeface="+mj-lt"/>
              <a:buAutoNum type="arabicPeriod"/>
            </a:pPr>
            <a:r>
              <a:rPr lang="en-US" sz="2200" dirty="0" smtClean="0">
                <a:solidFill>
                  <a:srgbClr val="00FF00"/>
                </a:solidFill>
              </a:rPr>
              <a:t>Transfer </a:t>
            </a:r>
            <a:r>
              <a:rPr lang="en-US" sz="2200" dirty="0" err="1" smtClean="0">
                <a:solidFill>
                  <a:srgbClr val="00FF00"/>
                </a:solidFill>
              </a:rPr>
              <a:t>Uang</a:t>
            </a:r>
            <a:r>
              <a:rPr lang="en-US" sz="2200" dirty="0" smtClean="0">
                <a:solidFill>
                  <a:srgbClr val="00FF00"/>
                </a:solidFill>
              </a:rPr>
              <a:t>, </a:t>
            </a:r>
            <a:r>
              <a:rPr lang="en-US" sz="2200" dirty="0" err="1" smtClean="0">
                <a:solidFill>
                  <a:srgbClr val="00FF00"/>
                </a:solidFill>
              </a:rPr>
              <a:t>Berbagai</a:t>
            </a:r>
            <a:r>
              <a:rPr lang="en-US" sz="2200" dirty="0" smtClean="0">
                <a:solidFill>
                  <a:srgbClr val="00FF00"/>
                </a:solidFill>
              </a:rPr>
              <a:t> </a:t>
            </a:r>
            <a:r>
              <a:rPr lang="en-US" sz="2200" dirty="0" err="1" smtClean="0">
                <a:solidFill>
                  <a:srgbClr val="00FF00"/>
                </a:solidFill>
              </a:rPr>
              <a:t>jenis</a:t>
            </a:r>
            <a:r>
              <a:rPr lang="en-US" sz="2200" dirty="0" smtClean="0">
                <a:solidFill>
                  <a:srgbClr val="00FF00"/>
                </a:solidFill>
              </a:rPr>
              <a:t> </a:t>
            </a:r>
            <a:r>
              <a:rPr lang="en-US" sz="2200" dirty="0" err="1" smtClean="0">
                <a:solidFill>
                  <a:srgbClr val="00FF00"/>
                </a:solidFill>
              </a:rPr>
              <a:t>Kredit</a:t>
            </a:r>
            <a:endParaRPr lang="en-US" sz="2200" dirty="0" smtClean="0">
              <a:solidFill>
                <a:srgbClr val="00FF00"/>
              </a:solidFill>
            </a:endParaRPr>
          </a:p>
          <a:p>
            <a:pPr marL="236538" indent="-236538">
              <a:buFont typeface="+mj-lt"/>
              <a:buAutoNum type="arabicPeriod"/>
            </a:pPr>
            <a:endParaRPr lang="en-US" sz="2200" dirty="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685800"/>
            <a:ext cx="67818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6538" indent="-236538"/>
            <a:r>
              <a:rPr lang="en-US" sz="2000" dirty="0" smtClean="0"/>
              <a:t>1. </a:t>
            </a:r>
            <a:r>
              <a:rPr lang="en-US" sz="2000" dirty="0" err="1" smtClean="0"/>
              <a:t>Produksi</a:t>
            </a:r>
            <a:r>
              <a:rPr lang="en-US" sz="2000" dirty="0" smtClean="0"/>
              <a:t> </a:t>
            </a:r>
            <a:r>
              <a:rPr lang="en-US" sz="2000" dirty="0" err="1" smtClean="0"/>
              <a:t>sepatu</a:t>
            </a:r>
            <a:r>
              <a:rPr lang="en-US" sz="2000" dirty="0" smtClean="0"/>
              <a:t> PT </a:t>
            </a:r>
            <a:r>
              <a:rPr lang="en-US" sz="2000" dirty="0" err="1" smtClean="0"/>
              <a:t>Cahaya</a:t>
            </a:r>
            <a:r>
              <a:rPr lang="en-US" sz="2000" dirty="0" smtClean="0"/>
              <a:t> </a:t>
            </a:r>
            <a:r>
              <a:rPr lang="en-US" sz="2000" dirty="0" err="1" smtClean="0"/>
              <a:t>setiap</a:t>
            </a:r>
            <a:r>
              <a:rPr lang="en-US" sz="2000" dirty="0" smtClean="0"/>
              <a:t> </a:t>
            </a:r>
            <a:r>
              <a:rPr lang="en-US" sz="2000" dirty="0" err="1" smtClean="0"/>
              <a:t>tahun</a:t>
            </a:r>
            <a:r>
              <a:rPr lang="en-US" sz="2000" dirty="0" smtClean="0"/>
              <a:t> </a:t>
            </a:r>
            <a:r>
              <a:rPr lang="en-US" sz="2000" dirty="0" err="1" smtClean="0"/>
              <a:t>menghasilkan</a:t>
            </a:r>
            <a:r>
              <a:rPr lang="en-US" sz="2000" dirty="0" smtClean="0"/>
              <a:t> 5000 </a:t>
            </a:r>
            <a:r>
              <a:rPr lang="en-US" sz="2000" dirty="0" err="1" smtClean="0"/>
              <a:t>pasang</a:t>
            </a:r>
            <a:r>
              <a:rPr lang="en-US" sz="2000" dirty="0" smtClean="0"/>
              <a:t> </a:t>
            </a:r>
            <a:r>
              <a:rPr lang="en-US" sz="2000" dirty="0" err="1" smtClean="0"/>
              <a:t>dengan</a:t>
            </a:r>
            <a:r>
              <a:rPr lang="en-US" sz="2000" dirty="0" smtClean="0"/>
              <a:t> </a:t>
            </a:r>
            <a:r>
              <a:rPr lang="en-US" sz="2000" dirty="0" err="1" smtClean="0"/>
              <a:t>harga</a:t>
            </a:r>
            <a:r>
              <a:rPr lang="en-US" sz="2000" dirty="0" smtClean="0"/>
              <a:t> </a:t>
            </a:r>
            <a:r>
              <a:rPr lang="en-US" sz="2000" dirty="0" err="1" smtClean="0"/>
              <a:t>jual</a:t>
            </a:r>
            <a:r>
              <a:rPr lang="en-US" sz="2000" dirty="0" smtClean="0"/>
              <a:t> </a:t>
            </a:r>
            <a:r>
              <a:rPr lang="en-US" sz="2000" dirty="0" err="1" smtClean="0"/>
              <a:t>Rp</a:t>
            </a:r>
            <a:r>
              <a:rPr lang="en-US" sz="2000" dirty="0" smtClean="0"/>
              <a:t> 30.000 </a:t>
            </a:r>
            <a:r>
              <a:rPr lang="en-US" sz="2000" dirty="0" err="1" smtClean="0"/>
              <a:t>dan</a:t>
            </a:r>
            <a:r>
              <a:rPr lang="en-US" sz="2000" dirty="0" smtClean="0"/>
              <a:t> </a:t>
            </a:r>
            <a:r>
              <a:rPr lang="en-US" sz="2000" dirty="0" err="1" smtClean="0"/>
              <a:t>kecepatan</a:t>
            </a:r>
            <a:r>
              <a:rPr lang="en-US" sz="2000" dirty="0" smtClean="0"/>
              <a:t> </a:t>
            </a:r>
            <a:r>
              <a:rPr lang="en-US" sz="2000" dirty="0" err="1" smtClean="0"/>
              <a:t>peredaran</a:t>
            </a:r>
            <a:r>
              <a:rPr lang="en-US" sz="2000" dirty="0" smtClean="0"/>
              <a:t> 30 kali. </a:t>
            </a:r>
            <a:r>
              <a:rPr lang="en-US" sz="2000" dirty="0" err="1" smtClean="0"/>
              <a:t>Jika</a:t>
            </a:r>
            <a:r>
              <a:rPr lang="en-US" sz="2000" dirty="0" smtClean="0"/>
              <a:t> </a:t>
            </a:r>
            <a:r>
              <a:rPr lang="en-US" sz="2000" dirty="0" err="1" smtClean="0"/>
              <a:t>produksi</a:t>
            </a:r>
            <a:r>
              <a:rPr lang="en-US" sz="2000" dirty="0" smtClean="0"/>
              <a:t> </a:t>
            </a:r>
            <a:r>
              <a:rPr lang="en-US" sz="2000" dirty="0" err="1" smtClean="0"/>
              <a:t>sepatu</a:t>
            </a:r>
            <a:r>
              <a:rPr lang="en-US" sz="2000" dirty="0" smtClean="0"/>
              <a:t> </a:t>
            </a:r>
            <a:r>
              <a:rPr lang="en-US" sz="2000" dirty="0" err="1" smtClean="0"/>
              <a:t>meningkat</a:t>
            </a:r>
            <a:r>
              <a:rPr lang="en-US" sz="2000" dirty="0" smtClean="0"/>
              <a:t> 25% </a:t>
            </a:r>
            <a:r>
              <a:rPr lang="en-US" sz="2000" dirty="0" err="1" smtClean="0"/>
              <a:t>besar</a:t>
            </a:r>
            <a:r>
              <a:rPr lang="en-US" sz="2000" dirty="0" smtClean="0"/>
              <a:t> </a:t>
            </a:r>
            <a:r>
              <a:rPr lang="en-US" sz="2000" dirty="0" err="1" smtClean="0"/>
              <a:t>jumlah</a:t>
            </a:r>
            <a:r>
              <a:rPr lang="en-US" sz="2000" dirty="0" smtClean="0"/>
              <a:t> </a:t>
            </a:r>
            <a:r>
              <a:rPr lang="en-US" sz="2000" dirty="0" err="1" smtClean="0"/>
              <a:t>uang</a:t>
            </a:r>
            <a:r>
              <a:rPr lang="en-US" sz="2000" dirty="0" smtClean="0"/>
              <a:t> yang </a:t>
            </a:r>
            <a:r>
              <a:rPr lang="en-US" sz="2000" dirty="0" err="1" smtClean="0"/>
              <a:t>beredar</a:t>
            </a:r>
            <a:r>
              <a:rPr lang="en-US" sz="2000" dirty="0" smtClean="0"/>
              <a:t>? </a:t>
            </a:r>
            <a:r>
              <a:rPr lang="en-US" sz="2000" dirty="0" smtClean="0">
                <a:solidFill>
                  <a:srgbClr val="FFFF00"/>
                </a:solidFill>
              </a:rPr>
              <a:t>(UN 2012)</a:t>
            </a:r>
          </a:p>
          <a:p>
            <a:pPr marL="284163" indent="-284163">
              <a:buAutoNum type="alphaUcPeriod"/>
            </a:pPr>
            <a:r>
              <a:rPr lang="en-US" sz="2000" dirty="0" err="1" smtClean="0"/>
              <a:t>Rp</a:t>
            </a:r>
            <a:r>
              <a:rPr lang="en-US" sz="2000" dirty="0" smtClean="0"/>
              <a:t> 6.250.000		D. </a:t>
            </a:r>
            <a:r>
              <a:rPr lang="en-US" sz="2000" dirty="0" err="1" smtClean="0"/>
              <a:t>Rp</a:t>
            </a:r>
            <a:r>
              <a:rPr lang="en-US" sz="2000" dirty="0" smtClean="0"/>
              <a:t> 3.750.000</a:t>
            </a:r>
          </a:p>
          <a:p>
            <a:pPr marL="284163" indent="-284163">
              <a:buAutoNum type="alphaUcPeriod"/>
            </a:pPr>
            <a:r>
              <a:rPr lang="en-US" sz="2000" dirty="0" err="1" smtClean="0"/>
              <a:t>Rp</a:t>
            </a:r>
            <a:r>
              <a:rPr lang="en-US" sz="2000" dirty="0" smtClean="0"/>
              <a:t> 5.468.750		E. </a:t>
            </a:r>
            <a:r>
              <a:rPr lang="en-US" sz="2000" dirty="0" err="1" smtClean="0"/>
              <a:t>Rp</a:t>
            </a:r>
            <a:r>
              <a:rPr lang="en-US" sz="2000" dirty="0" smtClean="0"/>
              <a:t> 180.000</a:t>
            </a:r>
          </a:p>
          <a:p>
            <a:pPr marL="284163" indent="-284163">
              <a:buAutoNum type="alphaUcPeriod"/>
            </a:pPr>
            <a:r>
              <a:rPr lang="en-US" sz="2000" dirty="0" err="1" smtClean="0"/>
              <a:t>Rp</a:t>
            </a:r>
            <a:r>
              <a:rPr lang="en-US" sz="2000" dirty="0" smtClean="0"/>
              <a:t> 5.000.000</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8" name="Rectangle 7"/>
          <p:cNvSpPr/>
          <p:nvPr/>
        </p:nvSpPr>
        <p:spPr>
          <a:xfrm>
            <a:off x="0" y="3124200"/>
            <a:ext cx="91440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r>
              <a:rPr lang="en-US" sz="2000" dirty="0" smtClean="0"/>
              <a:t>2.  </a:t>
            </a:r>
            <a:endParaRPr lang="en-US" sz="2000" dirty="0" smtClean="0">
              <a:solidFill>
                <a:srgbClr val="FFFF00"/>
              </a:solidFill>
            </a:endParaRPr>
          </a:p>
          <a:p>
            <a:pPr marL="457200" indent="-457200"/>
            <a:endParaRPr lang="en-US" sz="2000" dirty="0" smtClean="0">
              <a:solidFill>
                <a:srgbClr val="FFFF00"/>
              </a:solidFill>
            </a:endParaRPr>
          </a:p>
          <a:p>
            <a:pPr marL="457200" indent="-457200"/>
            <a:endParaRPr lang="en-US" sz="2000" dirty="0" smtClean="0">
              <a:solidFill>
                <a:srgbClr val="FFFF00"/>
              </a:solidFill>
            </a:endParaRPr>
          </a:p>
          <a:p>
            <a:pPr marL="457200" indent="-457200"/>
            <a:endParaRPr lang="en-US" sz="2000" dirty="0" smtClean="0">
              <a:solidFill>
                <a:srgbClr val="FFFF00"/>
              </a:solidFill>
            </a:endParaRPr>
          </a:p>
          <a:p>
            <a:endParaRPr lang="en-US" sz="2000" dirty="0" smtClean="0">
              <a:solidFill>
                <a:srgbClr val="FFFF00"/>
              </a:solidFill>
            </a:endParaRPr>
          </a:p>
          <a:p>
            <a:r>
              <a:rPr lang="en-US" sz="2000" dirty="0" err="1" smtClean="0">
                <a:solidFill>
                  <a:schemeClr val="bg1"/>
                </a:solidFill>
              </a:rPr>
              <a:t>Berasarkan</a:t>
            </a:r>
            <a:r>
              <a:rPr lang="en-US" sz="2000" dirty="0" smtClean="0">
                <a:solidFill>
                  <a:schemeClr val="bg1"/>
                </a:solidFill>
              </a:rPr>
              <a:t> </a:t>
            </a:r>
            <a:r>
              <a:rPr lang="en-US" sz="2000" dirty="0" err="1" smtClean="0">
                <a:solidFill>
                  <a:schemeClr val="bg1"/>
                </a:solidFill>
              </a:rPr>
              <a:t>matrik</a:t>
            </a:r>
            <a:r>
              <a:rPr lang="en-US" sz="2000" dirty="0" smtClean="0">
                <a:solidFill>
                  <a:schemeClr val="bg1"/>
                </a:solidFill>
              </a:rPr>
              <a:t> </a:t>
            </a:r>
            <a:r>
              <a:rPr lang="en-US" sz="2000" dirty="0" err="1" smtClean="0">
                <a:solidFill>
                  <a:schemeClr val="bg1"/>
                </a:solidFill>
              </a:rPr>
              <a:t>di</a:t>
            </a:r>
            <a:r>
              <a:rPr lang="en-US" sz="2000" dirty="0" smtClean="0">
                <a:solidFill>
                  <a:schemeClr val="bg1"/>
                </a:solidFill>
              </a:rPr>
              <a:t> </a:t>
            </a:r>
            <a:r>
              <a:rPr lang="en-US" sz="2000" dirty="0" err="1" smtClean="0">
                <a:solidFill>
                  <a:schemeClr val="bg1"/>
                </a:solidFill>
              </a:rPr>
              <a:t>atas</a:t>
            </a:r>
            <a:r>
              <a:rPr lang="en-US" sz="2000" dirty="0" smtClean="0">
                <a:solidFill>
                  <a:schemeClr val="bg1"/>
                </a:solidFill>
              </a:rPr>
              <a:t> yang </a:t>
            </a:r>
            <a:r>
              <a:rPr lang="en-US" sz="2000" dirty="0" err="1" smtClean="0">
                <a:solidFill>
                  <a:schemeClr val="bg1"/>
                </a:solidFill>
              </a:rPr>
              <a:t>merupakankebijakan</a:t>
            </a:r>
            <a:r>
              <a:rPr lang="en-US" sz="2000" dirty="0" smtClean="0">
                <a:solidFill>
                  <a:schemeClr val="bg1"/>
                </a:solidFill>
              </a:rPr>
              <a:t> </a:t>
            </a:r>
            <a:r>
              <a:rPr lang="en-US" sz="2000" dirty="0" err="1" smtClean="0">
                <a:solidFill>
                  <a:schemeClr val="bg1"/>
                </a:solidFill>
              </a:rPr>
              <a:t>moneter</a:t>
            </a:r>
            <a:r>
              <a:rPr lang="en-US" sz="2000" dirty="0" smtClean="0">
                <a:solidFill>
                  <a:schemeClr val="bg1"/>
                </a:solidFill>
              </a:rPr>
              <a:t> </a:t>
            </a:r>
            <a:r>
              <a:rPr lang="en-US" sz="2000" dirty="0" err="1" smtClean="0">
                <a:solidFill>
                  <a:schemeClr val="bg1"/>
                </a:solidFill>
              </a:rPr>
              <a:t>oleh</a:t>
            </a:r>
            <a:r>
              <a:rPr lang="en-US" sz="2000" dirty="0" smtClean="0">
                <a:solidFill>
                  <a:schemeClr val="bg1"/>
                </a:solidFill>
              </a:rPr>
              <a:t> Bank Indonesia </a:t>
            </a:r>
            <a:r>
              <a:rPr lang="en-US" sz="2000" dirty="0" err="1" smtClean="0">
                <a:solidFill>
                  <a:schemeClr val="bg1"/>
                </a:solidFill>
              </a:rPr>
              <a:t>untuk</a:t>
            </a:r>
            <a:r>
              <a:rPr lang="en-US" sz="2000" dirty="0" smtClean="0">
                <a:solidFill>
                  <a:schemeClr val="bg1"/>
                </a:solidFill>
              </a:rPr>
              <a:t> </a:t>
            </a:r>
            <a:r>
              <a:rPr lang="en-US" sz="2000" dirty="0" err="1" smtClean="0">
                <a:solidFill>
                  <a:schemeClr val="bg1"/>
                </a:solidFill>
              </a:rPr>
              <a:t>menambah</a:t>
            </a:r>
            <a:r>
              <a:rPr lang="en-US" sz="2000" dirty="0" smtClean="0">
                <a:solidFill>
                  <a:schemeClr val="bg1"/>
                </a:solidFill>
              </a:rPr>
              <a:t> </a:t>
            </a:r>
            <a:r>
              <a:rPr lang="en-US" sz="2000" dirty="0" err="1" smtClean="0">
                <a:solidFill>
                  <a:schemeClr val="bg1"/>
                </a:solidFill>
              </a:rPr>
              <a:t>jumlah</a:t>
            </a:r>
            <a:r>
              <a:rPr lang="en-US" sz="2000" dirty="0" smtClean="0">
                <a:solidFill>
                  <a:schemeClr val="bg1"/>
                </a:solidFill>
              </a:rPr>
              <a:t> </a:t>
            </a:r>
            <a:r>
              <a:rPr lang="en-US" sz="2000" dirty="0" err="1" smtClean="0">
                <a:solidFill>
                  <a:schemeClr val="bg1"/>
                </a:solidFill>
              </a:rPr>
              <a:t>uang</a:t>
            </a:r>
            <a:r>
              <a:rPr lang="en-US" sz="2000" dirty="0" smtClean="0">
                <a:solidFill>
                  <a:schemeClr val="bg1"/>
                </a:solidFill>
              </a:rPr>
              <a:t> yang </a:t>
            </a:r>
            <a:r>
              <a:rPr lang="en-US" sz="2000" dirty="0" err="1" smtClean="0">
                <a:solidFill>
                  <a:schemeClr val="bg1"/>
                </a:solidFill>
              </a:rPr>
              <a:t>beredar</a:t>
            </a:r>
            <a:r>
              <a:rPr lang="en-US" sz="2000" dirty="0" smtClean="0">
                <a:solidFill>
                  <a:schemeClr val="bg1"/>
                </a:solidFill>
              </a:rPr>
              <a:t> </a:t>
            </a:r>
            <a:r>
              <a:rPr lang="en-US" sz="2000" dirty="0" err="1" smtClean="0">
                <a:solidFill>
                  <a:schemeClr val="bg1"/>
                </a:solidFill>
              </a:rPr>
              <a:t>di</a:t>
            </a:r>
            <a:r>
              <a:rPr lang="en-US" sz="2000" dirty="0" smtClean="0">
                <a:solidFill>
                  <a:schemeClr val="bg1"/>
                </a:solidFill>
              </a:rPr>
              <a:t> </a:t>
            </a:r>
            <a:r>
              <a:rPr lang="en-US" sz="2000" dirty="0" err="1" smtClean="0">
                <a:solidFill>
                  <a:schemeClr val="bg1"/>
                </a:solidFill>
              </a:rPr>
              <a:t>masyarakat</a:t>
            </a:r>
            <a:r>
              <a:rPr lang="en-US" sz="2000" dirty="0" smtClean="0">
                <a:solidFill>
                  <a:schemeClr val="bg1"/>
                </a:solidFill>
              </a:rPr>
              <a:t> </a:t>
            </a:r>
            <a:r>
              <a:rPr lang="en-US" sz="2000" dirty="0" err="1" smtClean="0">
                <a:solidFill>
                  <a:schemeClr val="bg1"/>
                </a:solidFill>
              </a:rPr>
              <a:t>adalah</a:t>
            </a:r>
            <a:endParaRPr lang="en-US" sz="2000" dirty="0" smtClean="0">
              <a:solidFill>
                <a:schemeClr val="bg1"/>
              </a:solidFill>
            </a:endParaRPr>
          </a:p>
          <a:p>
            <a:pPr marL="457200" indent="-457200"/>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2007)</a:t>
            </a:r>
            <a:endParaRPr lang="en-US" sz="2000" dirty="0" smtClean="0"/>
          </a:p>
          <a:p>
            <a:pPr marL="457200" indent="-457200">
              <a:buAutoNum type="alphaUcPeriod"/>
            </a:pPr>
            <a:r>
              <a:rPr lang="en-US" sz="2000" dirty="0" smtClean="0"/>
              <a:t>A1, B1 </a:t>
            </a:r>
            <a:r>
              <a:rPr lang="en-US" sz="2000" dirty="0" err="1" smtClean="0"/>
              <a:t>dan</a:t>
            </a:r>
            <a:r>
              <a:rPr lang="en-US" sz="2000" dirty="0" smtClean="0"/>
              <a:t> C1			D.  A2, B3 </a:t>
            </a:r>
            <a:r>
              <a:rPr lang="en-US" sz="2000" dirty="0" err="1" smtClean="0"/>
              <a:t>dan</a:t>
            </a:r>
            <a:r>
              <a:rPr lang="en-US" sz="2000" dirty="0" smtClean="0"/>
              <a:t> C2</a:t>
            </a:r>
          </a:p>
          <a:p>
            <a:pPr marL="457200" indent="-457200">
              <a:buAutoNum type="alphaUcPeriod"/>
            </a:pPr>
            <a:r>
              <a:rPr lang="en-US" sz="2000" dirty="0" smtClean="0"/>
              <a:t>A1, B1 </a:t>
            </a:r>
            <a:r>
              <a:rPr lang="en-US" sz="2000" dirty="0" err="1" smtClean="0"/>
              <a:t>dan</a:t>
            </a:r>
            <a:r>
              <a:rPr lang="en-US" sz="2000" dirty="0" smtClean="0"/>
              <a:t> C2			E.   A3, B2 </a:t>
            </a:r>
            <a:r>
              <a:rPr lang="en-US" sz="2000" dirty="0" err="1" smtClean="0"/>
              <a:t>dan</a:t>
            </a:r>
            <a:r>
              <a:rPr lang="en-US" sz="2000" dirty="0" smtClean="0"/>
              <a:t> C3</a:t>
            </a:r>
          </a:p>
          <a:p>
            <a:pPr marL="457200" indent="-457200">
              <a:buAutoNum type="alphaUcPeriod"/>
            </a:pPr>
            <a:r>
              <a:rPr lang="en-US" sz="2000" dirty="0" smtClean="0"/>
              <a:t>A2, B2 </a:t>
            </a:r>
            <a:r>
              <a:rPr lang="en-US" sz="2000" dirty="0" err="1" smtClean="0"/>
              <a:t>dan</a:t>
            </a:r>
            <a:r>
              <a:rPr lang="en-US" sz="2000" dirty="0" smtClean="0"/>
              <a:t> C3</a:t>
            </a:r>
          </a:p>
        </p:txBody>
      </p:sp>
      <p:graphicFrame>
        <p:nvGraphicFramePr>
          <p:cNvPr id="10" name="Table 9"/>
          <p:cNvGraphicFramePr>
            <a:graphicFrameLocks noGrp="1"/>
          </p:cNvGraphicFramePr>
          <p:nvPr/>
        </p:nvGraphicFramePr>
        <p:xfrm>
          <a:off x="381000" y="3200400"/>
          <a:ext cx="8610600" cy="1478280"/>
        </p:xfrm>
        <a:graphic>
          <a:graphicData uri="http://schemas.openxmlformats.org/drawingml/2006/table">
            <a:tbl>
              <a:tblPr firstRow="1" bandRow="1">
                <a:tableStyleId>{5C22544A-7EE6-4342-B048-85BDC9FD1C3A}</a:tableStyleId>
              </a:tblPr>
              <a:tblGrid>
                <a:gridCol w="2616200"/>
                <a:gridCol w="2717800"/>
                <a:gridCol w="3276600"/>
              </a:tblGrid>
              <a:tr h="304800">
                <a:tc>
                  <a:txBody>
                    <a:bodyPr/>
                    <a:lstStyle/>
                    <a:p>
                      <a:pPr algn="ctr"/>
                      <a:r>
                        <a:rPr lang="en-US" dirty="0" smtClean="0"/>
                        <a:t>A</a:t>
                      </a:r>
                      <a:endParaRPr lang="en-US" dirty="0"/>
                    </a:p>
                  </a:txBody>
                  <a:tcPr/>
                </a:tc>
                <a:tc>
                  <a:txBody>
                    <a:bodyPr/>
                    <a:lstStyle/>
                    <a:p>
                      <a:pPr algn="ctr"/>
                      <a:r>
                        <a:rPr lang="en-US" dirty="0" smtClean="0"/>
                        <a:t>B</a:t>
                      </a:r>
                      <a:endParaRPr lang="en-US" dirty="0"/>
                    </a:p>
                  </a:txBody>
                  <a:tcPr/>
                </a:tc>
                <a:tc>
                  <a:txBody>
                    <a:bodyPr/>
                    <a:lstStyle/>
                    <a:p>
                      <a:pPr algn="ctr"/>
                      <a:r>
                        <a:rPr lang="en-US" dirty="0" smtClean="0"/>
                        <a:t>C</a:t>
                      </a:r>
                      <a:endParaRPr lang="en-US" dirty="0"/>
                    </a:p>
                  </a:txBody>
                  <a:tcPr/>
                </a:tc>
              </a:tr>
              <a:tr h="370840">
                <a:tc>
                  <a:txBody>
                    <a:bodyPr/>
                    <a:lstStyle/>
                    <a:p>
                      <a:pPr algn="l"/>
                      <a:r>
                        <a:rPr lang="en-US" dirty="0" smtClean="0"/>
                        <a:t>1. </a:t>
                      </a:r>
                      <a:r>
                        <a:rPr lang="en-US" dirty="0" err="1" smtClean="0"/>
                        <a:t>Menjual</a:t>
                      </a:r>
                      <a:r>
                        <a:rPr lang="en-US" dirty="0" smtClean="0"/>
                        <a:t> </a:t>
                      </a:r>
                      <a:r>
                        <a:rPr lang="en-US" dirty="0" err="1" smtClean="0"/>
                        <a:t>surat</a:t>
                      </a:r>
                      <a:r>
                        <a:rPr lang="en-US" dirty="0" smtClean="0"/>
                        <a:t> </a:t>
                      </a:r>
                      <a:r>
                        <a:rPr lang="en-US" dirty="0" err="1" smtClean="0"/>
                        <a:t>berharga</a:t>
                      </a:r>
                      <a:endParaRPr lang="en-US" dirty="0"/>
                    </a:p>
                  </a:txBody>
                  <a:tcPr/>
                </a:tc>
                <a:tc>
                  <a:txBody>
                    <a:bodyPr/>
                    <a:lstStyle/>
                    <a:p>
                      <a:pPr algn="l"/>
                      <a:r>
                        <a:rPr lang="en-US" dirty="0" smtClean="0"/>
                        <a:t>1. </a:t>
                      </a:r>
                      <a:r>
                        <a:rPr lang="en-US" dirty="0" err="1" smtClean="0"/>
                        <a:t>Menaikan</a:t>
                      </a:r>
                      <a:r>
                        <a:rPr lang="en-US" dirty="0" smtClean="0"/>
                        <a:t> </a:t>
                      </a:r>
                      <a:r>
                        <a:rPr lang="en-US" dirty="0" err="1" smtClean="0"/>
                        <a:t>suku</a:t>
                      </a:r>
                      <a:r>
                        <a:rPr lang="en-US" dirty="0" smtClean="0"/>
                        <a:t> </a:t>
                      </a:r>
                      <a:r>
                        <a:rPr lang="en-US" dirty="0" err="1" smtClean="0"/>
                        <a:t>bunga</a:t>
                      </a:r>
                      <a:endParaRPr lang="en-US" dirty="0"/>
                    </a:p>
                  </a:txBody>
                  <a:tcPr/>
                </a:tc>
                <a:tc>
                  <a:txBody>
                    <a:bodyPr/>
                    <a:lstStyle/>
                    <a:p>
                      <a:pPr algn="l"/>
                      <a:r>
                        <a:rPr lang="en-US" dirty="0" smtClean="0"/>
                        <a:t>1. </a:t>
                      </a:r>
                      <a:r>
                        <a:rPr lang="en-US" dirty="0" err="1" smtClean="0"/>
                        <a:t>Menaikan</a:t>
                      </a:r>
                      <a:r>
                        <a:rPr lang="en-US" dirty="0" smtClean="0"/>
                        <a:t> cash ratio</a:t>
                      </a:r>
                      <a:endParaRPr lang="en-US" dirty="0"/>
                    </a:p>
                  </a:txBody>
                  <a:tcPr/>
                </a:tc>
              </a:tr>
              <a:tr h="370840">
                <a:tc>
                  <a:txBody>
                    <a:bodyPr/>
                    <a:lstStyle/>
                    <a:p>
                      <a:pPr algn="l"/>
                      <a:r>
                        <a:rPr lang="en-US" dirty="0" smtClean="0"/>
                        <a:t>2. </a:t>
                      </a:r>
                      <a:r>
                        <a:rPr lang="en-US" dirty="0" err="1" smtClean="0"/>
                        <a:t>Menaikan</a:t>
                      </a:r>
                      <a:r>
                        <a:rPr lang="en-US" dirty="0" smtClean="0"/>
                        <a:t> </a:t>
                      </a:r>
                      <a:r>
                        <a:rPr lang="en-US" dirty="0" err="1" smtClean="0"/>
                        <a:t>pajak</a:t>
                      </a:r>
                      <a:endParaRPr lang="en-US" dirty="0"/>
                    </a:p>
                  </a:txBody>
                  <a:tcPr/>
                </a:tc>
                <a:tc>
                  <a:txBody>
                    <a:bodyPr/>
                    <a:lstStyle/>
                    <a:p>
                      <a:pPr algn="l"/>
                      <a:r>
                        <a:rPr lang="en-US" dirty="0" smtClean="0"/>
                        <a:t>2. </a:t>
                      </a:r>
                      <a:r>
                        <a:rPr lang="en-US" dirty="0" err="1" smtClean="0"/>
                        <a:t>Membeli</a:t>
                      </a:r>
                      <a:r>
                        <a:rPr lang="en-US" baseline="0" dirty="0" smtClean="0"/>
                        <a:t> </a:t>
                      </a:r>
                      <a:r>
                        <a:rPr lang="en-US" baseline="0" dirty="0" err="1" smtClean="0"/>
                        <a:t>surat</a:t>
                      </a:r>
                      <a:r>
                        <a:rPr lang="en-US" baseline="0" dirty="0" smtClean="0"/>
                        <a:t> </a:t>
                      </a:r>
                      <a:r>
                        <a:rPr lang="en-US" baseline="0" dirty="0" err="1" smtClean="0"/>
                        <a:t>berharga</a:t>
                      </a:r>
                      <a:endParaRPr lang="en-US" dirty="0"/>
                    </a:p>
                  </a:txBody>
                  <a:tcPr/>
                </a:tc>
                <a:tc>
                  <a:txBody>
                    <a:bodyPr/>
                    <a:lstStyle/>
                    <a:p>
                      <a:pPr algn="l"/>
                      <a:r>
                        <a:rPr lang="en-US" dirty="0" smtClean="0"/>
                        <a:t>2. </a:t>
                      </a:r>
                      <a:r>
                        <a:rPr lang="en-US" dirty="0" err="1" smtClean="0"/>
                        <a:t>Mengurangi</a:t>
                      </a:r>
                      <a:r>
                        <a:rPr lang="en-US" dirty="0" smtClean="0"/>
                        <a:t> </a:t>
                      </a:r>
                      <a:r>
                        <a:rPr lang="en-US" dirty="0" err="1" smtClean="0"/>
                        <a:t>belanja</a:t>
                      </a:r>
                      <a:r>
                        <a:rPr lang="en-US" dirty="0" smtClean="0"/>
                        <a:t> </a:t>
                      </a:r>
                      <a:r>
                        <a:rPr lang="en-US" dirty="0" err="1" smtClean="0"/>
                        <a:t>negara</a:t>
                      </a:r>
                      <a:endParaRPr lang="en-US" dirty="0"/>
                    </a:p>
                  </a:txBody>
                  <a:tcPr/>
                </a:tc>
              </a:tr>
              <a:tr h="370840">
                <a:tc>
                  <a:txBody>
                    <a:bodyPr/>
                    <a:lstStyle/>
                    <a:p>
                      <a:pPr algn="l"/>
                      <a:r>
                        <a:rPr lang="en-US" dirty="0" smtClean="0"/>
                        <a:t>3. </a:t>
                      </a:r>
                      <a:r>
                        <a:rPr lang="en-US" dirty="0" err="1" smtClean="0"/>
                        <a:t>Menurunkan</a:t>
                      </a:r>
                      <a:r>
                        <a:rPr lang="en-US" dirty="0" smtClean="0"/>
                        <a:t> cash ratio</a:t>
                      </a:r>
                      <a:endParaRPr lang="en-US" dirty="0"/>
                    </a:p>
                  </a:txBody>
                  <a:tcPr/>
                </a:tc>
                <a:tc>
                  <a:txBody>
                    <a:bodyPr/>
                    <a:lstStyle/>
                    <a:p>
                      <a:pPr algn="l"/>
                      <a:r>
                        <a:rPr lang="en-US" dirty="0" smtClean="0"/>
                        <a:t>3. </a:t>
                      </a:r>
                      <a:r>
                        <a:rPr lang="en-US" dirty="0" err="1" smtClean="0"/>
                        <a:t>Menurunkan</a:t>
                      </a:r>
                      <a:r>
                        <a:rPr lang="en-US" dirty="0" smtClean="0"/>
                        <a:t> </a:t>
                      </a:r>
                      <a:r>
                        <a:rPr lang="en-US" dirty="0" err="1" smtClean="0"/>
                        <a:t>Pajak</a:t>
                      </a:r>
                      <a:endParaRPr lang="en-US" dirty="0"/>
                    </a:p>
                  </a:txBody>
                  <a:tcPr/>
                </a:tc>
                <a:tc>
                  <a:txBody>
                    <a:bodyPr/>
                    <a:lstStyle/>
                    <a:p>
                      <a:pPr algn="l"/>
                      <a:r>
                        <a:rPr lang="en-US" dirty="0" smtClean="0"/>
                        <a:t>3. </a:t>
                      </a:r>
                      <a:r>
                        <a:rPr lang="en-US" dirty="0" err="1" smtClean="0"/>
                        <a:t>Menurunkan</a:t>
                      </a:r>
                      <a:r>
                        <a:rPr lang="en-US" dirty="0" smtClean="0"/>
                        <a:t> </a:t>
                      </a:r>
                      <a:r>
                        <a:rPr lang="en-US" dirty="0" err="1" smtClean="0"/>
                        <a:t>suku</a:t>
                      </a:r>
                      <a:r>
                        <a:rPr lang="en-US" dirty="0" smtClean="0"/>
                        <a:t> </a:t>
                      </a:r>
                      <a:r>
                        <a:rPr lang="en-US" dirty="0" err="1" smtClean="0"/>
                        <a:t>bunga</a:t>
                      </a:r>
                      <a:r>
                        <a:rPr lang="en-US" dirty="0" smtClean="0"/>
                        <a:t> bank</a:t>
                      </a:r>
                      <a:endParaRPr lang="en-US" dirty="0"/>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57200" y="1646237"/>
            <a:ext cx="8229600" cy="4678363"/>
          </a:xfrm>
        </p:spPr>
        <p:txBody>
          <a:bodyPr>
            <a:normAutofit/>
          </a:bodyPr>
          <a:lstStyle/>
          <a:p>
            <a:pPr eaLnBrk="1" hangingPunct="1">
              <a:buNone/>
            </a:pPr>
            <a:r>
              <a:rPr lang="en-US" sz="2800" dirty="0" smtClean="0">
                <a:solidFill>
                  <a:srgbClr val="FB5763"/>
                </a:solidFill>
              </a:rPr>
              <a:t>	</a:t>
            </a:r>
            <a:r>
              <a:rPr lang="en-US" sz="2800" dirty="0" err="1" smtClean="0">
                <a:solidFill>
                  <a:srgbClr val="FFFF00"/>
                </a:solidFill>
              </a:rPr>
              <a:t>Inflasi</a:t>
            </a:r>
            <a:r>
              <a:rPr lang="en-US" sz="2800" dirty="0" smtClean="0">
                <a:solidFill>
                  <a:srgbClr val="FB5763"/>
                </a:solidFill>
              </a:rPr>
              <a:t> </a:t>
            </a:r>
            <a:r>
              <a:rPr lang="en-US" sz="2800" dirty="0" err="1" smtClean="0">
                <a:solidFill>
                  <a:srgbClr val="FB5763"/>
                </a:solidFill>
              </a:rPr>
              <a:t>adalah</a:t>
            </a:r>
            <a:r>
              <a:rPr lang="en-US" sz="2800" dirty="0" smtClean="0">
                <a:solidFill>
                  <a:srgbClr val="FB5763"/>
                </a:solidFill>
              </a:rPr>
              <a:t> </a:t>
            </a:r>
            <a:r>
              <a:rPr lang="en-US" sz="2800" dirty="0" err="1" smtClean="0">
                <a:solidFill>
                  <a:srgbClr val="FB5763"/>
                </a:solidFill>
              </a:rPr>
              <a:t>Proses</a:t>
            </a:r>
            <a:r>
              <a:rPr lang="en-US" sz="2800" dirty="0" smtClean="0">
                <a:solidFill>
                  <a:srgbClr val="FB5763"/>
                </a:solidFill>
              </a:rPr>
              <a:t> </a:t>
            </a:r>
            <a:r>
              <a:rPr lang="en-US" sz="2800" dirty="0" err="1" smtClean="0">
                <a:solidFill>
                  <a:srgbClr val="FB5763"/>
                </a:solidFill>
              </a:rPr>
              <a:t>meningkatnya</a:t>
            </a:r>
            <a:r>
              <a:rPr lang="en-US" sz="2800" dirty="0" smtClean="0">
                <a:solidFill>
                  <a:srgbClr val="FB5763"/>
                </a:solidFill>
              </a:rPr>
              <a:t> </a:t>
            </a:r>
            <a:r>
              <a:rPr lang="es-ES" sz="2800" dirty="0" err="1" smtClean="0">
                <a:solidFill>
                  <a:srgbClr val="FB5763"/>
                </a:solidFill>
              </a:rPr>
              <a:t>harga-harga</a:t>
            </a:r>
            <a:r>
              <a:rPr lang="es-ES" sz="2800" dirty="0" smtClean="0">
                <a:solidFill>
                  <a:srgbClr val="FB5763"/>
                </a:solidFill>
              </a:rPr>
              <a:t> secara </a:t>
            </a:r>
            <a:r>
              <a:rPr lang="es-ES" sz="2800" dirty="0" err="1" smtClean="0">
                <a:solidFill>
                  <a:srgbClr val="FB5763"/>
                </a:solidFill>
              </a:rPr>
              <a:t>umum</a:t>
            </a:r>
            <a:r>
              <a:rPr lang="es-ES" sz="2800" dirty="0" smtClean="0">
                <a:solidFill>
                  <a:srgbClr val="FB5763"/>
                </a:solidFill>
              </a:rPr>
              <a:t> dan </a:t>
            </a:r>
            <a:r>
              <a:rPr lang="es-ES" sz="2800" dirty="0" err="1" smtClean="0">
                <a:solidFill>
                  <a:srgbClr val="FB5763"/>
                </a:solidFill>
              </a:rPr>
              <a:t>terus-menerus</a:t>
            </a:r>
            <a:r>
              <a:rPr lang="es-ES" sz="2800" dirty="0" smtClean="0">
                <a:solidFill>
                  <a:srgbClr val="FB5763"/>
                </a:solidFill>
              </a:rPr>
              <a:t> </a:t>
            </a:r>
            <a:r>
              <a:rPr lang="es-ES" sz="2800" dirty="0" err="1" smtClean="0">
                <a:solidFill>
                  <a:srgbClr val="FB5763"/>
                </a:solidFill>
              </a:rPr>
              <a:t>dalam</a:t>
            </a:r>
            <a:r>
              <a:rPr lang="es-ES" sz="2800" dirty="0" smtClean="0">
                <a:solidFill>
                  <a:srgbClr val="FB5763"/>
                </a:solidFill>
              </a:rPr>
              <a:t> </a:t>
            </a:r>
            <a:r>
              <a:rPr lang="es-ES" sz="2800" dirty="0" err="1" smtClean="0">
                <a:solidFill>
                  <a:srgbClr val="FB5763"/>
                </a:solidFill>
              </a:rPr>
              <a:t>jangka</a:t>
            </a:r>
            <a:r>
              <a:rPr lang="es-ES" sz="2800" dirty="0" smtClean="0">
                <a:solidFill>
                  <a:srgbClr val="FB5763"/>
                </a:solidFill>
              </a:rPr>
              <a:t> </a:t>
            </a:r>
            <a:r>
              <a:rPr lang="es-ES" sz="2800" dirty="0" err="1" smtClean="0">
                <a:solidFill>
                  <a:srgbClr val="FB5763"/>
                </a:solidFill>
              </a:rPr>
              <a:t>waktu</a:t>
            </a:r>
            <a:r>
              <a:rPr lang="es-ES" sz="2800" dirty="0" smtClean="0">
                <a:solidFill>
                  <a:srgbClr val="FB5763"/>
                </a:solidFill>
              </a:rPr>
              <a:t> lama </a:t>
            </a:r>
            <a:r>
              <a:rPr lang="es-ES" sz="2800" dirty="0" err="1" smtClean="0">
                <a:solidFill>
                  <a:srgbClr val="FB5763"/>
                </a:solidFill>
              </a:rPr>
              <a:t>atau</a:t>
            </a:r>
            <a:endParaRPr lang="es-ES" sz="2800" dirty="0" smtClean="0">
              <a:solidFill>
                <a:srgbClr val="FB5763"/>
              </a:solidFill>
            </a:endParaRPr>
          </a:p>
          <a:p>
            <a:pPr eaLnBrk="1" hangingPunct="1">
              <a:buNone/>
            </a:pPr>
            <a:r>
              <a:rPr lang="es-ES" sz="2800" dirty="0" smtClean="0">
                <a:solidFill>
                  <a:srgbClr val="FB5763"/>
                </a:solidFill>
              </a:rPr>
              <a:t>	</a:t>
            </a:r>
            <a:r>
              <a:rPr lang="es-ES" sz="2800" b="1" dirty="0" err="1" smtClean="0">
                <a:solidFill>
                  <a:srgbClr val="FB5763"/>
                </a:solidFill>
              </a:rPr>
              <a:t>Keadaan</a:t>
            </a:r>
            <a:r>
              <a:rPr lang="es-ES" sz="2800" b="1" dirty="0" smtClean="0">
                <a:solidFill>
                  <a:srgbClr val="FB5763"/>
                </a:solidFill>
              </a:rPr>
              <a:t> yang </a:t>
            </a:r>
            <a:r>
              <a:rPr lang="es-ES" sz="2800" b="1" dirty="0" err="1" smtClean="0">
                <a:solidFill>
                  <a:srgbClr val="FB5763"/>
                </a:solidFill>
              </a:rPr>
              <a:t>menyatakan</a:t>
            </a:r>
            <a:r>
              <a:rPr lang="es-ES" sz="2800" b="1" dirty="0" smtClean="0">
                <a:solidFill>
                  <a:srgbClr val="FB5763"/>
                </a:solidFill>
              </a:rPr>
              <a:t> </a:t>
            </a:r>
            <a:r>
              <a:rPr lang="es-ES" sz="2800" b="1" dirty="0" err="1" smtClean="0">
                <a:solidFill>
                  <a:srgbClr val="FB5763"/>
                </a:solidFill>
              </a:rPr>
              <a:t>nilai</a:t>
            </a:r>
            <a:r>
              <a:rPr lang="es-ES" sz="2800" b="1" dirty="0" smtClean="0">
                <a:solidFill>
                  <a:srgbClr val="FB5763"/>
                </a:solidFill>
              </a:rPr>
              <a:t> </a:t>
            </a:r>
            <a:r>
              <a:rPr lang="es-ES" sz="2800" b="1" dirty="0" err="1" smtClean="0">
                <a:solidFill>
                  <a:srgbClr val="FB5763"/>
                </a:solidFill>
              </a:rPr>
              <a:t>uang</a:t>
            </a:r>
            <a:r>
              <a:rPr lang="es-ES" sz="2800" b="1" dirty="0" smtClean="0">
                <a:solidFill>
                  <a:srgbClr val="FB5763"/>
                </a:solidFill>
              </a:rPr>
              <a:t> </a:t>
            </a:r>
            <a:r>
              <a:rPr lang="es-ES" sz="2800" b="1" dirty="0" err="1" smtClean="0">
                <a:solidFill>
                  <a:srgbClr val="FB5763"/>
                </a:solidFill>
              </a:rPr>
              <a:t>menurun</a:t>
            </a:r>
            <a:endParaRPr lang="es-ES" sz="2800" b="1" dirty="0" smtClean="0">
              <a:solidFill>
                <a:srgbClr val="FB5763"/>
              </a:solidFill>
            </a:endParaRPr>
          </a:p>
          <a:p>
            <a:pPr eaLnBrk="1" hangingPunct="1">
              <a:buFont typeface="Arial" charset="0"/>
              <a:buNone/>
            </a:pPr>
            <a:endParaRPr lang="en-US" sz="2800" dirty="0" smtClean="0">
              <a:solidFill>
                <a:srgbClr val="FFFF00"/>
              </a:solidFill>
            </a:endParaRPr>
          </a:p>
        </p:txBody>
      </p:sp>
      <p:sp>
        <p:nvSpPr>
          <p:cNvPr id="4" name="Rectangle 3"/>
          <p:cNvSpPr/>
          <p:nvPr/>
        </p:nvSpPr>
        <p:spPr>
          <a:xfrm>
            <a:off x="762000" y="1676400"/>
            <a:ext cx="7848600" cy="19812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1905000" y="274638"/>
            <a:ext cx="5638800" cy="715962"/>
          </a:xfr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a:normAutofit/>
          </a:bodyPr>
          <a:lstStyle/>
          <a:p>
            <a:r>
              <a:rPr lang="en-US" sz="3600" dirty="0" err="1" smtClean="0">
                <a:solidFill>
                  <a:srgbClr val="FF0000"/>
                </a:solidFill>
              </a:rPr>
              <a:t>Inflasi</a:t>
            </a:r>
            <a:r>
              <a:rPr lang="en-US" sz="3600" dirty="0" smtClean="0">
                <a:solidFill>
                  <a:srgbClr val="FF0000"/>
                </a:solidFill>
              </a:rPr>
              <a:t> </a:t>
            </a:r>
            <a:r>
              <a:rPr lang="en-US" sz="3600" dirty="0" err="1" smtClean="0">
                <a:solidFill>
                  <a:srgbClr val="FF0000"/>
                </a:solidFill>
              </a:rPr>
              <a:t>dan</a:t>
            </a:r>
            <a:r>
              <a:rPr lang="en-US" sz="3600" dirty="0" smtClean="0">
                <a:solidFill>
                  <a:srgbClr val="FF0000"/>
                </a:solidFill>
              </a:rPr>
              <a:t> </a:t>
            </a:r>
            <a:r>
              <a:rPr lang="en-US" sz="3600" dirty="0" err="1" smtClean="0">
                <a:solidFill>
                  <a:srgbClr val="FF0000"/>
                </a:solidFill>
              </a:rPr>
              <a:t>Indeks</a:t>
            </a:r>
            <a:r>
              <a:rPr lang="en-US" sz="3600" dirty="0" smtClean="0">
                <a:solidFill>
                  <a:srgbClr val="FF0000"/>
                </a:solidFill>
              </a:rPr>
              <a:t> </a:t>
            </a:r>
            <a:r>
              <a:rPr lang="en-US" sz="3600" dirty="0" err="1" smtClean="0">
                <a:solidFill>
                  <a:srgbClr val="FF0000"/>
                </a:solidFill>
              </a:rPr>
              <a:t>Harga</a:t>
            </a:r>
            <a:endParaRPr lang="en-US" sz="3600" dirty="0">
              <a:solidFill>
                <a:srgbClr val="FF0000"/>
              </a:solidFill>
            </a:endParaRPr>
          </a:p>
        </p:txBody>
      </p:sp>
      <p:sp>
        <p:nvSpPr>
          <p:cNvPr id="13" name="Horizontal Scroll 12"/>
          <p:cNvSpPr/>
          <p:nvPr/>
        </p:nvSpPr>
        <p:spPr>
          <a:xfrm>
            <a:off x="6553200" y="1066800"/>
            <a:ext cx="23622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endParaRPr lang="en-US" sz="3200" dirty="0">
              <a:solidFill>
                <a:srgbClr val="FFFF00"/>
              </a:solidFill>
            </a:endParaRPr>
          </a:p>
        </p:txBody>
      </p:sp>
      <p:pic>
        <p:nvPicPr>
          <p:cNvPr id="247810" name="Picture 2" descr="D:\The Picture\My Pictures\money newspaper.jpg"/>
          <p:cNvPicPr>
            <a:picLocks noChangeAspect="1" noChangeArrowheads="1"/>
          </p:cNvPicPr>
          <p:nvPr/>
        </p:nvPicPr>
        <p:blipFill>
          <a:blip r:embed="rId3"/>
          <a:srcRect/>
          <a:stretch>
            <a:fillRect/>
          </a:stretch>
        </p:blipFill>
        <p:spPr bwMode="auto">
          <a:xfrm>
            <a:off x="76200" y="76200"/>
            <a:ext cx="1524000" cy="1219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Content Placeholder 2"/>
          <p:cNvSpPr txBox="1">
            <a:spLocks/>
          </p:cNvSpPr>
          <p:nvPr/>
        </p:nvSpPr>
        <p:spPr>
          <a:xfrm>
            <a:off x="1600200" y="4038600"/>
            <a:ext cx="6477000" cy="2362200"/>
          </a:xfrm>
          <a:prstGeom prst="rect">
            <a:avLst/>
          </a:prstGeom>
          <a:ln w="28575">
            <a:solidFill>
              <a:srgbClr val="00FFFF"/>
            </a:solidFill>
          </a:ln>
        </p:spPr>
        <p:txBody>
          <a:bodyPr vert="horz" lIns="91440" tIns="45720" rIns="91440" bIns="45720" rtlCol="0">
            <a:noAutofit/>
          </a:bodyPr>
          <a:lstStyle/>
          <a:p>
            <a:pPr marL="342900" marR="0" lvl="0" indent="-342900" algn="r" defTabSz="914400" rtl="0" eaLnBrk="1" fontAlgn="auto" latinLnBrk="0" hangingPunct="1">
              <a:lnSpc>
                <a:spcPct val="100000"/>
              </a:lnSpc>
              <a:spcBef>
                <a:spcPct val="0"/>
              </a:spcBef>
              <a:spcAft>
                <a:spcPts val="0"/>
              </a:spcAft>
              <a:buClrTx/>
              <a:buSzTx/>
              <a:buFont typeface="Arial" charset="0"/>
              <a:buNone/>
              <a:tabLst/>
              <a:defRPr/>
            </a:pPr>
            <a:r>
              <a:rPr kumimoji="0" lang="en-US" sz="2200" b="1" i="0" u="none" strike="noStrike" kern="1200" cap="none" spc="0" normalizeH="0" baseline="0" noProof="0" dirty="0" err="1" smtClean="0">
                <a:ln>
                  <a:noFill/>
                </a:ln>
                <a:solidFill>
                  <a:srgbClr val="FFFF00"/>
                </a:solidFill>
                <a:effectLst/>
                <a:uLnTx/>
                <a:uFillTx/>
                <a:latin typeface="+mn-lt"/>
                <a:ea typeface="+mn-ea"/>
                <a:cs typeface="+mn-cs"/>
              </a:rPr>
              <a:t>Laju</a:t>
            </a:r>
            <a:r>
              <a:rPr kumimoji="0" lang="en-US" sz="2200" b="1" i="0" u="none" strike="noStrike" kern="1200" cap="none" spc="0" normalizeH="0" baseline="0" noProof="0" dirty="0" smtClean="0">
                <a:ln>
                  <a:noFill/>
                </a:ln>
                <a:solidFill>
                  <a:srgbClr val="FFFF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FF00"/>
                </a:solidFill>
                <a:effectLst/>
                <a:uLnTx/>
                <a:uFillTx/>
                <a:latin typeface="+mn-lt"/>
                <a:ea typeface="+mn-ea"/>
                <a:cs typeface="+mn-cs"/>
              </a:rPr>
              <a:t>Inflasi</a:t>
            </a:r>
            <a:r>
              <a:rPr kumimoji="0" lang="en-US" sz="2200" b="1" i="0" u="none" strike="noStrike" kern="1200" cap="none" spc="0" normalizeH="0" baseline="0" noProof="0" dirty="0" smtClean="0">
                <a:ln>
                  <a:noFill/>
                </a:ln>
                <a:solidFill>
                  <a:srgbClr val="FFFF00"/>
                </a:solidFill>
                <a:effectLst/>
                <a:uLnTx/>
                <a:uFillTx/>
                <a:latin typeface="+mn-lt"/>
                <a:ea typeface="+mn-ea"/>
                <a:cs typeface="+mn-cs"/>
              </a:rPr>
              <a:t> =  </a:t>
            </a:r>
            <a:r>
              <a:rPr kumimoji="0" lang="en-US" sz="2200" b="1" i="0" u="sng" strike="noStrike" kern="1200" cap="none" spc="0" normalizeH="0" baseline="0" noProof="0" dirty="0" err="1" smtClean="0">
                <a:ln>
                  <a:noFill/>
                </a:ln>
                <a:solidFill>
                  <a:srgbClr val="FFFF00"/>
                </a:solidFill>
                <a:effectLst/>
                <a:uLnTx/>
                <a:uFillTx/>
                <a:latin typeface="+mn-lt"/>
                <a:ea typeface="+mn-ea"/>
                <a:cs typeface="+mn-cs"/>
              </a:rPr>
              <a:t>IHt</a:t>
            </a:r>
            <a:r>
              <a:rPr kumimoji="0" lang="en-US" sz="2200" b="1" i="0" u="sng" strike="noStrike" kern="1200" cap="none" spc="0" normalizeH="0" baseline="0" noProof="0" dirty="0" smtClean="0">
                <a:ln>
                  <a:noFill/>
                </a:ln>
                <a:solidFill>
                  <a:srgbClr val="FFFF00"/>
                </a:solidFill>
                <a:effectLst/>
                <a:uLnTx/>
                <a:uFillTx/>
                <a:latin typeface="+mn-lt"/>
                <a:ea typeface="+mn-ea"/>
                <a:cs typeface="+mn-cs"/>
              </a:rPr>
              <a:t> – IH t-1</a:t>
            </a:r>
            <a:r>
              <a:rPr kumimoji="0" lang="en-US" sz="2200" b="1" i="0" u="none" strike="noStrike" kern="1200" cap="none" spc="0" normalizeH="0" baseline="0" noProof="0" dirty="0" smtClean="0">
                <a:ln>
                  <a:noFill/>
                </a:ln>
                <a:solidFill>
                  <a:srgbClr val="FFFF00"/>
                </a:solidFill>
                <a:effectLst/>
                <a:uLnTx/>
                <a:uFillTx/>
                <a:latin typeface="+mn-lt"/>
                <a:ea typeface="+mn-ea"/>
                <a:cs typeface="+mn-cs"/>
              </a:rPr>
              <a:t> X 100%</a:t>
            </a:r>
          </a:p>
          <a:p>
            <a:pPr marL="342900" marR="0" lvl="0" indent="-342900" algn="ctr" defTabSz="914400" rtl="0" eaLnBrk="1" fontAlgn="auto" latinLnBrk="0" hangingPunct="1">
              <a:lnSpc>
                <a:spcPct val="100000"/>
              </a:lnSpc>
              <a:spcBef>
                <a:spcPct val="0"/>
              </a:spcBef>
              <a:spcAft>
                <a:spcPts val="0"/>
              </a:spcAft>
              <a:buClrTx/>
              <a:buSzTx/>
              <a:buFont typeface="Arial" charset="0"/>
              <a:buNone/>
              <a:tabLst/>
              <a:defRPr/>
            </a:pPr>
            <a:r>
              <a:rPr kumimoji="0" lang="en-US" sz="2200" b="1" i="0" u="none" strike="noStrike" kern="1200" cap="none" spc="0" normalizeH="0" baseline="0" noProof="0" dirty="0" smtClean="0">
                <a:ln>
                  <a:noFill/>
                </a:ln>
                <a:solidFill>
                  <a:srgbClr val="FFFF00"/>
                </a:solidFill>
                <a:effectLst/>
                <a:uLnTx/>
                <a:uFillTx/>
                <a:latin typeface="+mn-lt"/>
                <a:ea typeface="+mn-ea"/>
                <a:cs typeface="+mn-cs"/>
              </a:rPr>
              <a:t>			                       IH t-1</a:t>
            </a:r>
            <a:endParaRPr kumimoji="0" lang="en-US" sz="22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Keterangan</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IHt</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Indeks</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Harga</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tahun</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tertentu</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tahun</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FFFF00"/>
                </a:solidFill>
                <a:effectLst/>
                <a:uLnTx/>
                <a:uFillTx/>
                <a:latin typeface="+mn-lt"/>
                <a:ea typeface="+mn-ea"/>
                <a:cs typeface="+mn-cs"/>
              </a:rPr>
              <a:t>dihitung</a:t>
            </a:r>
            <a:r>
              <a:rPr kumimoji="0" lang="en-US" sz="2200" b="0" i="0" u="none" strike="noStrike" kern="1200" cap="none" spc="0" normalizeH="0" baseline="0" noProof="0" dirty="0" smtClean="0">
                <a:ln>
                  <a:noFill/>
                </a:ln>
                <a:solidFill>
                  <a:srgbClr val="FFFF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da-DK" sz="2200" b="0" i="0" u="none" strike="noStrike" kern="1200" cap="none" spc="0" normalizeH="0" baseline="0" noProof="0" dirty="0" smtClean="0">
                <a:ln>
                  <a:noFill/>
                </a:ln>
                <a:solidFill>
                  <a:srgbClr val="FFFF00"/>
                </a:solidFill>
                <a:effectLst/>
                <a:uLnTx/>
                <a:uFillTx/>
                <a:latin typeface="+mn-lt"/>
                <a:ea typeface="+mn-ea"/>
                <a:cs typeface="+mn-cs"/>
              </a:rPr>
              <a:t>IHt–1 = Indeks Harga tahun sebelumnya</a:t>
            </a:r>
            <a:endParaRPr kumimoji="0" lang="en-US" sz="2200" b="0" i="0" u="none" strike="noStrike" kern="1200" cap="none" spc="0" normalizeH="0" baseline="0" noProof="0" dirty="0" smtClean="0">
              <a:ln>
                <a:noFill/>
              </a:ln>
              <a:solidFill>
                <a:srgbClr val="FFFF00"/>
              </a:solidFill>
              <a:effectLst/>
              <a:uLnTx/>
              <a:uFillTx/>
              <a:latin typeface="+mn-lt"/>
              <a:ea typeface="+mn-ea"/>
              <a:cs typeface="+mn-cs"/>
            </a:endParaRPr>
          </a:p>
        </p:txBody>
      </p:sp>
      <p:sp>
        <p:nvSpPr>
          <p:cNvPr id="10" name="Explosion 2 9"/>
          <p:cNvSpPr/>
          <p:nvPr/>
        </p:nvSpPr>
        <p:spPr>
          <a:xfrm>
            <a:off x="457200" y="3733800"/>
            <a:ext cx="28956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6" name="Rectangle 15"/>
          <p:cNvSpPr/>
          <p:nvPr/>
        </p:nvSpPr>
        <p:spPr>
          <a:xfrm>
            <a:off x="4191000" y="4038600"/>
            <a:ext cx="3886200" cy="838200"/>
          </a:xfrm>
          <a:prstGeom prst="rect">
            <a:avLst/>
          </a:prstGeom>
          <a:noFill/>
          <a:ln>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ction Button: Home 10">
            <a:hlinkClick r:id="rId4"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0"/>
            <a:ext cx="8229600" cy="914400"/>
          </a:xfrm>
        </p:spPr>
        <p:txBody>
          <a:bodyPr/>
          <a:lstStyle/>
          <a:p>
            <a:pPr eaLnBrk="1" hangingPunct="1"/>
            <a:r>
              <a:rPr lang="en-US" b="1" dirty="0" smtClean="0">
                <a:solidFill>
                  <a:srgbClr val="FFFF00"/>
                </a:solidFill>
                <a:latin typeface="Algerian" pitchFamily="82" charset="0"/>
              </a:rPr>
              <a:t>2. </a:t>
            </a:r>
            <a:r>
              <a:rPr lang="en-US" b="1" dirty="0" err="1" smtClean="0">
                <a:solidFill>
                  <a:srgbClr val="FFFF00"/>
                </a:solidFill>
                <a:latin typeface="Algerian" pitchFamily="82" charset="0"/>
              </a:rPr>
              <a:t>Jenis</a:t>
            </a:r>
            <a:r>
              <a:rPr lang="en-US" b="1" dirty="0" smtClean="0">
                <a:solidFill>
                  <a:srgbClr val="FFFF00"/>
                </a:solidFill>
                <a:latin typeface="Algerian" pitchFamily="82" charset="0"/>
              </a:rPr>
              <a:t> </a:t>
            </a:r>
            <a:r>
              <a:rPr lang="en-US" b="1" dirty="0" err="1" smtClean="0">
                <a:solidFill>
                  <a:srgbClr val="FFFF00"/>
                </a:solidFill>
                <a:latin typeface="Algerian" pitchFamily="82" charset="0"/>
              </a:rPr>
              <a:t>Inflasi</a:t>
            </a:r>
            <a:endParaRPr lang="en-US" b="1" dirty="0" smtClean="0">
              <a:solidFill>
                <a:srgbClr val="FFFF00"/>
              </a:solidFill>
              <a:latin typeface="Algerian" pitchFamily="82" charset="0"/>
            </a:endParaRPr>
          </a:p>
        </p:txBody>
      </p:sp>
      <p:graphicFrame>
        <p:nvGraphicFramePr>
          <p:cNvPr id="4" name="Content Placeholder 3"/>
          <p:cNvGraphicFramePr>
            <a:graphicFrameLocks noGrp="1"/>
          </p:cNvGraphicFramePr>
          <p:nvPr>
            <p:ph idx="1"/>
          </p:nvPr>
        </p:nvGraphicFramePr>
        <p:xfrm>
          <a:off x="-612230" y="914400"/>
          <a:ext cx="103632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ction Button: Home 4">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p:nvSpPr>
        <p:spPr>
          <a:xfrm>
            <a:off x="76200" y="2362200"/>
            <a:ext cx="2971800" cy="38862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FF00"/>
                </a:solidFill>
              </a:rPr>
              <a:t>a. </a:t>
            </a:r>
            <a:r>
              <a:rPr lang="en-US" sz="2400" b="1" dirty="0" err="1" smtClean="0">
                <a:solidFill>
                  <a:srgbClr val="FFFF00"/>
                </a:solidFill>
              </a:rPr>
              <a:t>Teori</a:t>
            </a:r>
            <a:r>
              <a:rPr lang="en-US" sz="2400" b="1" dirty="0" smtClean="0">
                <a:solidFill>
                  <a:srgbClr val="FFFF00"/>
                </a:solidFill>
              </a:rPr>
              <a:t> </a:t>
            </a:r>
            <a:r>
              <a:rPr lang="en-US" sz="2400" b="1" dirty="0" err="1" smtClean="0">
                <a:solidFill>
                  <a:srgbClr val="FFFF00"/>
                </a:solidFill>
              </a:rPr>
              <a:t>Kuantitas</a:t>
            </a:r>
            <a:r>
              <a:rPr lang="en-US" sz="2400" b="1" dirty="0" smtClean="0">
                <a:solidFill>
                  <a:srgbClr val="FFFF00"/>
                </a:solidFill>
              </a:rPr>
              <a:t> (Irving Fisher)</a:t>
            </a:r>
          </a:p>
          <a:p>
            <a:r>
              <a:rPr lang="en-US" sz="2400" dirty="0" err="1" smtClean="0">
                <a:solidFill>
                  <a:srgbClr val="FFFF00"/>
                </a:solidFill>
              </a:rPr>
              <a:t>Inflasi</a:t>
            </a:r>
            <a:r>
              <a:rPr lang="en-US" sz="2400" dirty="0" smtClean="0">
                <a:solidFill>
                  <a:srgbClr val="FFFF00"/>
                </a:solidFill>
              </a:rPr>
              <a:t> </a:t>
            </a:r>
            <a:r>
              <a:rPr lang="en-US" sz="2400" dirty="0" err="1" smtClean="0">
                <a:solidFill>
                  <a:srgbClr val="FFFF00"/>
                </a:solidFill>
              </a:rPr>
              <a:t>diakibatkan</a:t>
            </a:r>
            <a:r>
              <a:rPr lang="en-US" sz="2400" dirty="0" smtClean="0">
                <a:solidFill>
                  <a:srgbClr val="FFFF00"/>
                </a:solidFill>
              </a:rPr>
              <a:t> </a:t>
            </a:r>
            <a:r>
              <a:rPr lang="en-US" sz="2400" dirty="0" err="1" smtClean="0">
                <a:solidFill>
                  <a:srgbClr val="FFFF00"/>
                </a:solidFill>
              </a:rPr>
              <a:t>oleh</a:t>
            </a:r>
            <a:r>
              <a:rPr lang="en-US" sz="2400" dirty="0" smtClean="0">
                <a:solidFill>
                  <a:srgbClr val="FFFF00"/>
                </a:solidFill>
              </a:rPr>
              <a:t> </a:t>
            </a:r>
            <a:r>
              <a:rPr lang="en-US" sz="2400" dirty="0" err="1" smtClean="0">
                <a:solidFill>
                  <a:srgbClr val="FFFF00"/>
                </a:solidFill>
              </a:rPr>
              <a:t>dua</a:t>
            </a:r>
            <a:r>
              <a:rPr lang="en-US" sz="2400" dirty="0" smtClean="0">
                <a:solidFill>
                  <a:srgbClr val="FFFF00"/>
                </a:solidFill>
              </a:rPr>
              <a:t> </a:t>
            </a:r>
            <a:r>
              <a:rPr lang="en-US" sz="2400" dirty="0" err="1" smtClean="0">
                <a:solidFill>
                  <a:srgbClr val="FFFF00"/>
                </a:solidFill>
              </a:rPr>
              <a:t>faktor</a:t>
            </a:r>
            <a:r>
              <a:rPr lang="en-US" sz="2400" dirty="0" smtClean="0">
                <a:solidFill>
                  <a:srgbClr val="FFFF00"/>
                </a:solidFill>
              </a:rPr>
              <a:t>, </a:t>
            </a:r>
            <a:r>
              <a:rPr lang="en-US" sz="2400" dirty="0" err="1" smtClean="0">
                <a:solidFill>
                  <a:srgbClr val="FFFF00"/>
                </a:solidFill>
              </a:rPr>
              <a:t>yaitu</a:t>
            </a:r>
            <a:endParaRPr lang="en-US" sz="2400" dirty="0" smtClean="0">
              <a:solidFill>
                <a:srgbClr val="FFFF00"/>
              </a:solidFill>
            </a:endParaRPr>
          </a:p>
          <a:p>
            <a:r>
              <a:rPr lang="en-US" sz="2400" dirty="0" smtClean="0">
                <a:solidFill>
                  <a:srgbClr val="00FFFF"/>
                </a:solidFill>
              </a:rPr>
              <a:t>1. </a:t>
            </a:r>
            <a:r>
              <a:rPr lang="en-US" sz="2400" dirty="0" err="1" smtClean="0">
                <a:solidFill>
                  <a:srgbClr val="00FFFF"/>
                </a:solidFill>
              </a:rPr>
              <a:t>jumlah</a:t>
            </a:r>
            <a:r>
              <a:rPr lang="en-US" sz="2400" dirty="0" smtClean="0">
                <a:solidFill>
                  <a:srgbClr val="00FFFF"/>
                </a:solidFill>
              </a:rPr>
              <a:t> </a:t>
            </a:r>
            <a:r>
              <a:rPr lang="en-US" sz="2400" dirty="0" err="1" smtClean="0">
                <a:solidFill>
                  <a:srgbClr val="00FFFF"/>
                </a:solidFill>
              </a:rPr>
              <a:t>uang</a:t>
            </a:r>
            <a:r>
              <a:rPr lang="en-US" sz="2400" dirty="0" smtClean="0">
                <a:solidFill>
                  <a:srgbClr val="00FFFF"/>
                </a:solidFill>
              </a:rPr>
              <a:t> yang </a:t>
            </a:r>
            <a:r>
              <a:rPr lang="en-US" sz="2400" dirty="0" err="1" smtClean="0">
                <a:solidFill>
                  <a:srgbClr val="00FFFF"/>
                </a:solidFill>
              </a:rPr>
              <a:t>beredar</a:t>
            </a:r>
            <a:r>
              <a:rPr lang="en-US" sz="2400" dirty="0" smtClean="0">
                <a:solidFill>
                  <a:srgbClr val="00FFFF"/>
                </a:solidFill>
              </a:rPr>
              <a:t>;</a:t>
            </a:r>
          </a:p>
          <a:p>
            <a:r>
              <a:rPr lang="fi-FI" sz="2400" dirty="0" smtClean="0">
                <a:solidFill>
                  <a:srgbClr val="00FF00"/>
                </a:solidFill>
              </a:rPr>
              <a:t>2. psikologi (harapan) masyarakat mengenai kenaikan harga di masa </a:t>
            </a:r>
            <a:r>
              <a:rPr lang="en-US" sz="2400" dirty="0" err="1" smtClean="0">
                <a:solidFill>
                  <a:srgbClr val="00FF00"/>
                </a:solidFill>
              </a:rPr>
              <a:t>mendatang</a:t>
            </a:r>
            <a:r>
              <a:rPr lang="en-US" sz="2400" dirty="0" smtClean="0">
                <a:solidFill>
                  <a:srgbClr val="00FF00"/>
                </a:solidFill>
              </a:rPr>
              <a:t>.</a:t>
            </a:r>
          </a:p>
        </p:txBody>
      </p:sp>
      <p:sp>
        <p:nvSpPr>
          <p:cNvPr id="6" name="Rectangle 5"/>
          <p:cNvSpPr/>
          <p:nvPr/>
        </p:nvSpPr>
        <p:spPr>
          <a:xfrm>
            <a:off x="3200400" y="2527280"/>
            <a:ext cx="2895600" cy="3416320"/>
          </a:xfrm>
          <a:prstGeom prst="rect">
            <a:avLst/>
          </a:prstGeom>
          <a:ln w="28575">
            <a:solidFill>
              <a:srgbClr val="FF00FF"/>
            </a:solidFill>
          </a:ln>
        </p:spPr>
        <p:txBody>
          <a:bodyPr wrap="square">
            <a:spAutoFit/>
          </a:bodyPr>
          <a:lstStyle/>
          <a:p>
            <a:r>
              <a:rPr lang="en-US" sz="2400" b="1" dirty="0" smtClean="0">
                <a:solidFill>
                  <a:srgbClr val="FFFF00"/>
                </a:solidFill>
              </a:rPr>
              <a:t>b. </a:t>
            </a:r>
            <a:r>
              <a:rPr lang="en-US" sz="2400" b="1" dirty="0" err="1" smtClean="0">
                <a:solidFill>
                  <a:srgbClr val="FFFF00"/>
                </a:solidFill>
              </a:rPr>
              <a:t>Teori</a:t>
            </a:r>
            <a:r>
              <a:rPr lang="en-US" sz="2400" b="1" dirty="0" smtClean="0">
                <a:solidFill>
                  <a:srgbClr val="FFFF00"/>
                </a:solidFill>
              </a:rPr>
              <a:t> Keynes</a:t>
            </a:r>
          </a:p>
          <a:p>
            <a:r>
              <a:rPr lang="en-US" sz="2400" dirty="0" err="1" smtClean="0">
                <a:solidFill>
                  <a:srgbClr val="FFFF00"/>
                </a:solidFill>
              </a:rPr>
              <a:t>Inflasi</a:t>
            </a:r>
            <a:r>
              <a:rPr lang="en-US" sz="2400" dirty="0" smtClean="0">
                <a:solidFill>
                  <a:srgbClr val="FFFF00"/>
                </a:solidFill>
              </a:rPr>
              <a:t> </a:t>
            </a:r>
            <a:r>
              <a:rPr lang="en-US" sz="2400" dirty="0" err="1" smtClean="0">
                <a:solidFill>
                  <a:srgbClr val="FFFF00"/>
                </a:solidFill>
              </a:rPr>
              <a:t>terjadi</a:t>
            </a:r>
            <a:r>
              <a:rPr lang="en-US" sz="2400" dirty="0" smtClean="0">
                <a:solidFill>
                  <a:srgbClr val="FFFF00"/>
                </a:solidFill>
              </a:rPr>
              <a:t> </a:t>
            </a:r>
            <a:r>
              <a:rPr lang="en-US" sz="2400" dirty="0" err="1" smtClean="0">
                <a:solidFill>
                  <a:srgbClr val="FFFF00"/>
                </a:solidFill>
              </a:rPr>
              <a:t>karena</a:t>
            </a:r>
            <a:r>
              <a:rPr lang="en-US" sz="2400" dirty="0" smtClean="0">
                <a:solidFill>
                  <a:srgbClr val="FFFF00"/>
                </a:solidFill>
              </a:rPr>
              <a:t>:</a:t>
            </a:r>
          </a:p>
          <a:p>
            <a:r>
              <a:rPr lang="en-US" sz="2400" dirty="0" smtClean="0">
                <a:solidFill>
                  <a:srgbClr val="CCFF33"/>
                </a:solidFill>
              </a:rPr>
              <a:t>1. </a:t>
            </a:r>
            <a:r>
              <a:rPr lang="en-US" sz="2400" dirty="0" err="1" smtClean="0">
                <a:solidFill>
                  <a:srgbClr val="CCFF33"/>
                </a:solidFill>
              </a:rPr>
              <a:t>keinginan</a:t>
            </a:r>
            <a:r>
              <a:rPr lang="en-US" sz="2400" dirty="0" smtClean="0">
                <a:solidFill>
                  <a:srgbClr val="CCFF33"/>
                </a:solidFill>
              </a:rPr>
              <a:t> </a:t>
            </a:r>
            <a:r>
              <a:rPr lang="en-US" sz="2400" dirty="0" err="1" smtClean="0">
                <a:solidFill>
                  <a:srgbClr val="CCFF33"/>
                </a:solidFill>
              </a:rPr>
              <a:t>masyarakat</a:t>
            </a:r>
            <a:r>
              <a:rPr lang="en-US" sz="2400" dirty="0" smtClean="0">
                <a:solidFill>
                  <a:srgbClr val="CCFF33"/>
                </a:solidFill>
              </a:rPr>
              <a:t> </a:t>
            </a:r>
            <a:r>
              <a:rPr lang="en-US" sz="2400" dirty="0" err="1" smtClean="0">
                <a:solidFill>
                  <a:srgbClr val="CCFF33"/>
                </a:solidFill>
              </a:rPr>
              <a:t>untuk</a:t>
            </a:r>
            <a:r>
              <a:rPr lang="en-US" sz="2400" dirty="0" smtClean="0">
                <a:solidFill>
                  <a:srgbClr val="CCFF33"/>
                </a:solidFill>
              </a:rPr>
              <a:t> </a:t>
            </a:r>
            <a:r>
              <a:rPr lang="en-US" sz="2400" dirty="0" err="1" smtClean="0">
                <a:solidFill>
                  <a:srgbClr val="CCFF33"/>
                </a:solidFill>
              </a:rPr>
              <a:t>hidup</a:t>
            </a:r>
            <a:r>
              <a:rPr lang="en-US" sz="2400" dirty="0" smtClean="0">
                <a:solidFill>
                  <a:srgbClr val="CCFF33"/>
                </a:solidFill>
              </a:rPr>
              <a:t> </a:t>
            </a:r>
            <a:r>
              <a:rPr lang="en-US" sz="2400" dirty="0" err="1" smtClean="0">
                <a:solidFill>
                  <a:srgbClr val="CCFF33"/>
                </a:solidFill>
              </a:rPr>
              <a:t>di</a:t>
            </a:r>
            <a:r>
              <a:rPr lang="en-US" sz="2400" dirty="0" smtClean="0">
                <a:solidFill>
                  <a:srgbClr val="CCFF33"/>
                </a:solidFill>
              </a:rPr>
              <a:t> </a:t>
            </a:r>
            <a:r>
              <a:rPr lang="en-US" sz="2400" dirty="0" err="1" smtClean="0">
                <a:solidFill>
                  <a:srgbClr val="CCFF33"/>
                </a:solidFill>
              </a:rPr>
              <a:t>luar</a:t>
            </a:r>
            <a:r>
              <a:rPr lang="en-US" sz="2400" dirty="0" smtClean="0">
                <a:solidFill>
                  <a:srgbClr val="CCFF33"/>
                </a:solidFill>
              </a:rPr>
              <a:t> </a:t>
            </a:r>
            <a:r>
              <a:rPr lang="en-US" sz="2400" dirty="0" err="1" smtClean="0">
                <a:solidFill>
                  <a:srgbClr val="CCFF33"/>
                </a:solidFill>
              </a:rPr>
              <a:t>batas</a:t>
            </a:r>
            <a:r>
              <a:rPr lang="en-US" sz="2400" dirty="0" smtClean="0">
                <a:solidFill>
                  <a:srgbClr val="CCFF33"/>
                </a:solidFill>
              </a:rPr>
              <a:t> </a:t>
            </a:r>
            <a:r>
              <a:rPr lang="en-US" sz="2400" dirty="0" err="1" smtClean="0">
                <a:solidFill>
                  <a:srgbClr val="CCFF33"/>
                </a:solidFill>
              </a:rPr>
              <a:t>kemampuan</a:t>
            </a:r>
            <a:r>
              <a:rPr lang="en-US" sz="2400" dirty="0" smtClean="0">
                <a:solidFill>
                  <a:srgbClr val="CCFF33"/>
                </a:solidFill>
              </a:rPr>
              <a:t> </a:t>
            </a:r>
            <a:r>
              <a:rPr lang="en-US" sz="2400" dirty="0" err="1" smtClean="0">
                <a:solidFill>
                  <a:srgbClr val="CCFF33"/>
                </a:solidFill>
              </a:rPr>
              <a:t>ekonominya</a:t>
            </a:r>
            <a:r>
              <a:rPr lang="en-US" sz="2400" dirty="0" smtClean="0">
                <a:solidFill>
                  <a:srgbClr val="CCFF33"/>
                </a:solidFill>
              </a:rPr>
              <a:t>.</a:t>
            </a:r>
          </a:p>
          <a:p>
            <a:r>
              <a:rPr lang="en-US" sz="2400" dirty="0" smtClean="0">
                <a:solidFill>
                  <a:srgbClr val="FF0000"/>
                </a:solidFill>
              </a:rPr>
              <a:t>2. </a:t>
            </a:r>
            <a:r>
              <a:rPr lang="en-US" sz="2400" dirty="0" err="1" smtClean="0">
                <a:solidFill>
                  <a:srgbClr val="FF0000"/>
                </a:solidFill>
              </a:rPr>
              <a:t>adanya</a:t>
            </a:r>
            <a:r>
              <a:rPr lang="en-US" sz="2400" dirty="0" smtClean="0">
                <a:solidFill>
                  <a:srgbClr val="FF0000"/>
                </a:solidFill>
              </a:rPr>
              <a:t> </a:t>
            </a:r>
            <a:r>
              <a:rPr lang="en-US" sz="2400" dirty="0" err="1" smtClean="0">
                <a:solidFill>
                  <a:srgbClr val="FF0000"/>
                </a:solidFill>
              </a:rPr>
              <a:t>perebutan</a:t>
            </a:r>
            <a:r>
              <a:rPr lang="en-US" sz="2400" dirty="0" smtClean="0">
                <a:solidFill>
                  <a:srgbClr val="FF0000"/>
                </a:solidFill>
              </a:rPr>
              <a:t> </a:t>
            </a:r>
            <a:r>
              <a:rPr lang="en-US" sz="2400" dirty="0" err="1" smtClean="0">
                <a:solidFill>
                  <a:srgbClr val="FF0000"/>
                </a:solidFill>
              </a:rPr>
              <a:t>rezeki</a:t>
            </a:r>
            <a:r>
              <a:rPr lang="en-US" sz="2400" dirty="0" smtClean="0">
                <a:solidFill>
                  <a:srgbClr val="FF0000"/>
                </a:solidFill>
              </a:rPr>
              <a:t> </a:t>
            </a:r>
            <a:r>
              <a:rPr lang="en-US" sz="2400" dirty="0" err="1" smtClean="0">
                <a:solidFill>
                  <a:srgbClr val="FF0000"/>
                </a:solidFill>
              </a:rPr>
              <a:t>antarkelompok</a:t>
            </a:r>
            <a:endParaRPr lang="en-US" sz="2400" dirty="0" smtClean="0">
              <a:solidFill>
                <a:srgbClr val="FF0000"/>
              </a:solidFill>
            </a:endParaRPr>
          </a:p>
        </p:txBody>
      </p:sp>
      <p:sp>
        <p:nvSpPr>
          <p:cNvPr id="7" name="Rectangle 6"/>
          <p:cNvSpPr/>
          <p:nvPr/>
        </p:nvSpPr>
        <p:spPr>
          <a:xfrm>
            <a:off x="6248400" y="2362200"/>
            <a:ext cx="2819400" cy="3785652"/>
          </a:xfrm>
          <a:prstGeom prst="rect">
            <a:avLst/>
          </a:prstGeom>
          <a:ln w="38100">
            <a:solidFill>
              <a:srgbClr val="00FFFF"/>
            </a:solidFill>
          </a:ln>
        </p:spPr>
        <p:txBody>
          <a:bodyPr wrap="square">
            <a:spAutoFit/>
          </a:bodyPr>
          <a:lstStyle/>
          <a:p>
            <a:pPr marL="63500">
              <a:defRPr/>
            </a:pPr>
            <a:r>
              <a:rPr lang="en-US" sz="2400" b="1" dirty="0" smtClean="0">
                <a:solidFill>
                  <a:srgbClr val="FFFF00"/>
                </a:solidFill>
              </a:rPr>
              <a:t>c. </a:t>
            </a:r>
            <a:r>
              <a:rPr lang="en-US" sz="2400" b="1" dirty="0" err="1" smtClean="0">
                <a:solidFill>
                  <a:srgbClr val="FFFF00"/>
                </a:solidFill>
              </a:rPr>
              <a:t>Teori</a:t>
            </a:r>
            <a:r>
              <a:rPr lang="en-US" sz="2400" b="1" dirty="0" smtClean="0">
                <a:solidFill>
                  <a:srgbClr val="FFFF00"/>
                </a:solidFill>
              </a:rPr>
              <a:t> </a:t>
            </a:r>
            <a:r>
              <a:rPr lang="en-US" sz="2400" b="1" dirty="0" err="1" smtClean="0">
                <a:solidFill>
                  <a:srgbClr val="FFFF00"/>
                </a:solidFill>
              </a:rPr>
              <a:t>Strukturalis</a:t>
            </a:r>
            <a:endParaRPr lang="en-US" sz="2400" b="1" dirty="0" smtClean="0">
              <a:solidFill>
                <a:srgbClr val="FFFF00"/>
              </a:solidFill>
            </a:endParaRPr>
          </a:p>
          <a:p>
            <a:pPr marL="63500">
              <a:defRPr/>
            </a:pPr>
            <a:r>
              <a:rPr lang="en-US" sz="2400" dirty="0" err="1" smtClean="0">
                <a:solidFill>
                  <a:srgbClr val="FFFF00"/>
                </a:solidFill>
              </a:rPr>
              <a:t>Penyebab</a:t>
            </a:r>
            <a:r>
              <a:rPr lang="en-US" sz="2400" dirty="0" smtClean="0">
                <a:solidFill>
                  <a:srgbClr val="FFFF00"/>
                </a:solidFill>
              </a:rPr>
              <a:t> </a:t>
            </a:r>
            <a:r>
              <a:rPr lang="en-US" sz="2400" dirty="0" err="1" smtClean="0">
                <a:solidFill>
                  <a:srgbClr val="FFFF00"/>
                </a:solidFill>
              </a:rPr>
              <a:t>inflasi</a:t>
            </a:r>
            <a:r>
              <a:rPr lang="en-US" sz="2400" dirty="0" smtClean="0">
                <a:solidFill>
                  <a:srgbClr val="FFFF00"/>
                </a:solidFill>
              </a:rPr>
              <a:t> </a:t>
            </a:r>
            <a:r>
              <a:rPr lang="en-US" sz="2400" dirty="0" err="1" smtClean="0">
                <a:solidFill>
                  <a:srgbClr val="FFFF00"/>
                </a:solidFill>
              </a:rPr>
              <a:t>ialah</a:t>
            </a:r>
            <a:r>
              <a:rPr lang="en-US" sz="2400" dirty="0" smtClean="0">
                <a:solidFill>
                  <a:srgbClr val="FFFF00"/>
                </a:solidFill>
              </a:rPr>
              <a:t>:</a:t>
            </a:r>
          </a:p>
          <a:p>
            <a:pPr marL="63500">
              <a:buFont typeface="Arial" charset="0"/>
              <a:buAutoNum type="arabicPeriod"/>
              <a:defRPr/>
            </a:pPr>
            <a:r>
              <a:rPr lang="fi-FI" sz="2400" dirty="0" smtClean="0">
                <a:solidFill>
                  <a:srgbClr val="FF00FF"/>
                </a:solidFill>
              </a:rPr>
              <a:t>kekakuan (ketidakelastisan)   </a:t>
            </a:r>
          </a:p>
          <a:p>
            <a:pPr marL="63500">
              <a:defRPr/>
            </a:pPr>
            <a:r>
              <a:rPr lang="fi-FI" sz="2400" dirty="0" smtClean="0">
                <a:solidFill>
                  <a:srgbClr val="FF00FF"/>
                </a:solidFill>
              </a:rPr>
              <a:t>penerimaan ekspor.</a:t>
            </a:r>
          </a:p>
          <a:p>
            <a:pPr marL="63500">
              <a:defRPr/>
            </a:pPr>
            <a:r>
              <a:rPr lang="fi-FI" sz="2400" dirty="0" smtClean="0">
                <a:solidFill>
                  <a:srgbClr val="00FF99"/>
                </a:solidFill>
              </a:rPr>
              <a:t>2.  </a:t>
            </a:r>
            <a:r>
              <a:rPr lang="fi-FI" sz="2400" dirty="0" smtClean="0">
                <a:solidFill>
                  <a:srgbClr val="FFFF00"/>
                </a:solidFill>
              </a:rPr>
              <a:t> </a:t>
            </a:r>
            <a:r>
              <a:rPr lang="fi-FI" sz="2400" dirty="0" smtClean="0">
                <a:solidFill>
                  <a:srgbClr val="00FF99"/>
                </a:solidFill>
              </a:rPr>
              <a:t>kekakuan (ketidakelastisan)   penawaran bahan makanan</a:t>
            </a:r>
            <a:endParaRPr lang="en-US" sz="2400" dirty="0">
              <a:solidFill>
                <a:srgbClr val="00FF99"/>
              </a:solidFill>
            </a:endParaRPr>
          </a:p>
        </p:txBody>
      </p:sp>
      <p:sp>
        <p:nvSpPr>
          <p:cNvPr id="8" name="Title 1"/>
          <p:cNvSpPr txBox="1">
            <a:spLocks/>
          </p:cNvSpPr>
          <p:nvPr/>
        </p:nvSpPr>
        <p:spPr>
          <a:xfrm>
            <a:off x="762000" y="533400"/>
            <a:ext cx="7543800" cy="838200"/>
          </a:xfrm>
          <a:prstGeom prst="rect">
            <a:avLst/>
          </a:prstGeom>
          <a:solidFill>
            <a:schemeClr val="tx1"/>
          </a:solidFill>
          <a:ln>
            <a:solidFill>
              <a:srgbClr val="FB5763"/>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5122" name="Title 1"/>
          <p:cNvSpPr>
            <a:spLocks noGrp="1"/>
          </p:cNvSpPr>
          <p:nvPr>
            <p:ph type="title"/>
          </p:nvPr>
        </p:nvSpPr>
        <p:spPr>
          <a:xfrm>
            <a:off x="457200" y="139700"/>
            <a:ext cx="8229600" cy="685800"/>
          </a:xfrm>
          <a:solidFill>
            <a:schemeClr val="tx1"/>
          </a:solidFill>
          <a:ln>
            <a:solidFill>
              <a:srgbClr val="FB5763"/>
            </a:solidFill>
          </a:ln>
        </p:spPr>
        <p:txBody>
          <a:bodyPr>
            <a:normAutofit fontScale="90000"/>
          </a:bodyPr>
          <a:lstStyle/>
          <a:p>
            <a:pPr eaLnBrk="1" hangingPunct="1"/>
            <a:r>
              <a:rPr lang="en-US" b="1" dirty="0" smtClean="0">
                <a:solidFill>
                  <a:srgbClr val="FFFF00"/>
                </a:solidFill>
                <a:latin typeface="Algerian" pitchFamily="82" charset="0"/>
              </a:rPr>
              <a:t/>
            </a:r>
            <a:br>
              <a:rPr lang="en-US" b="1" dirty="0" smtClean="0">
                <a:solidFill>
                  <a:srgbClr val="FFFF00"/>
                </a:solidFill>
                <a:latin typeface="Algerian" pitchFamily="82" charset="0"/>
              </a:rPr>
            </a:br>
            <a:r>
              <a:rPr lang="en-US" b="1" dirty="0" smtClean="0">
                <a:solidFill>
                  <a:srgbClr val="FFFF00"/>
                </a:solidFill>
                <a:latin typeface="Algerian" pitchFamily="82" charset="0"/>
              </a:rPr>
              <a:t>3. </a:t>
            </a:r>
            <a:r>
              <a:rPr lang="en-US" b="1" dirty="0" err="1" smtClean="0">
                <a:solidFill>
                  <a:srgbClr val="FFFF00"/>
                </a:solidFill>
                <a:latin typeface="Algerian" pitchFamily="82" charset="0"/>
              </a:rPr>
              <a:t>Teori-teori</a:t>
            </a:r>
            <a:r>
              <a:rPr lang="en-US" b="1" dirty="0" smtClean="0">
                <a:solidFill>
                  <a:srgbClr val="FFFF00"/>
                </a:solidFill>
                <a:latin typeface="Algerian" pitchFamily="82" charset="0"/>
              </a:rPr>
              <a:t> </a:t>
            </a:r>
            <a:r>
              <a:rPr lang="en-US" b="1" dirty="0" err="1" smtClean="0">
                <a:solidFill>
                  <a:srgbClr val="FFFF00"/>
                </a:solidFill>
                <a:latin typeface="Algerian" pitchFamily="82" charset="0"/>
              </a:rPr>
              <a:t>Inflasi</a:t>
            </a:r>
            <a:r>
              <a:rPr lang="en-US" b="1" dirty="0" smtClean="0">
                <a:solidFill>
                  <a:srgbClr val="FFFF00"/>
                </a:solidFill>
                <a:latin typeface="Algerian" pitchFamily="82" charset="0"/>
              </a:rPr>
              <a:t/>
            </a:r>
            <a:br>
              <a:rPr lang="en-US" b="1" dirty="0" smtClean="0">
                <a:solidFill>
                  <a:srgbClr val="FFFF00"/>
                </a:solidFill>
                <a:latin typeface="Algerian" pitchFamily="82" charset="0"/>
              </a:rPr>
            </a:br>
            <a:endParaRPr lang="en-US" dirty="0" smtClean="0">
              <a:solidFill>
                <a:srgbClr val="FFFF00"/>
              </a:solidFill>
              <a:latin typeface="Algerian" pitchFamily="82" charset="0"/>
            </a:endParaRPr>
          </a:p>
        </p:txBody>
      </p:sp>
      <p:sp>
        <p:nvSpPr>
          <p:cNvPr id="9" name="Rectangle 8"/>
          <p:cNvSpPr/>
          <p:nvPr/>
        </p:nvSpPr>
        <p:spPr>
          <a:xfrm>
            <a:off x="11430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11" name="Straight Arrow Connector 10"/>
          <p:cNvCxnSpPr/>
          <p:nvPr/>
        </p:nvCxnSpPr>
        <p:spPr>
          <a:xfrm rot="5400000">
            <a:off x="1181100" y="1485900"/>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4196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15" name="Straight Arrow Connector 14"/>
          <p:cNvCxnSpPr/>
          <p:nvPr/>
        </p:nvCxnSpPr>
        <p:spPr>
          <a:xfrm rot="5400000">
            <a:off x="4457700" y="1485900"/>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4676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17" name="Straight Arrow Connector 16"/>
          <p:cNvCxnSpPr/>
          <p:nvPr/>
        </p:nvCxnSpPr>
        <p:spPr>
          <a:xfrm rot="5400000">
            <a:off x="7505700" y="1485106"/>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3" name="Action Button: Home 12">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repeatCount="indefinite"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par>
                                <p:cTn id="11" presetID="10" presetClass="entr" presetSubtype="0" repeatCount="indefinite"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28600"/>
            <a:ext cx="8229600" cy="838200"/>
          </a:xfrm>
        </p:spPr>
        <p:txBody>
          <a:bodyPr/>
          <a:lstStyle/>
          <a:p>
            <a:pPr eaLnBrk="1" hangingPunct="1"/>
            <a:r>
              <a:rPr lang="en-US" dirty="0" err="1" smtClean="0">
                <a:solidFill>
                  <a:srgbClr val="FFFF00"/>
                </a:solidFill>
                <a:latin typeface="Algerian" pitchFamily="82" charset="0"/>
              </a:rPr>
              <a:t>Sebab</a:t>
            </a:r>
            <a:r>
              <a:rPr lang="en-US" dirty="0" smtClean="0">
                <a:solidFill>
                  <a:srgbClr val="FFFF00"/>
                </a:solidFill>
                <a:latin typeface="Algerian" pitchFamily="82" charset="0"/>
              </a:rPr>
              <a:t> </a:t>
            </a:r>
            <a:r>
              <a:rPr lang="en-US" dirty="0" err="1" smtClean="0">
                <a:solidFill>
                  <a:srgbClr val="FFFF00"/>
                </a:solidFill>
                <a:latin typeface="Algerian" pitchFamily="82" charset="0"/>
              </a:rPr>
              <a:t>Timbulnya</a:t>
            </a:r>
            <a:r>
              <a:rPr lang="en-US" dirty="0" smtClean="0">
                <a:solidFill>
                  <a:srgbClr val="FFFF00"/>
                </a:solidFill>
                <a:latin typeface="Algerian" pitchFamily="82" charset="0"/>
              </a:rPr>
              <a:t> </a:t>
            </a:r>
            <a:r>
              <a:rPr lang="en-US" dirty="0" err="1" smtClean="0">
                <a:solidFill>
                  <a:srgbClr val="FFFF00"/>
                </a:solidFill>
                <a:latin typeface="Algerian" pitchFamily="82" charset="0"/>
              </a:rPr>
              <a:t>Inflasi</a:t>
            </a:r>
            <a:endParaRPr lang="en-US" dirty="0" smtClean="0">
              <a:solidFill>
                <a:srgbClr val="FFFF00"/>
              </a:solidFill>
              <a:latin typeface="Algerian" pitchFamily="82" charset="0"/>
            </a:endParaRPr>
          </a:p>
        </p:txBody>
      </p:sp>
      <p:sp>
        <p:nvSpPr>
          <p:cNvPr id="3" name="Content Placeholder 2"/>
          <p:cNvSpPr>
            <a:spLocks noGrp="1"/>
          </p:cNvSpPr>
          <p:nvPr>
            <p:ph idx="1"/>
          </p:nvPr>
        </p:nvSpPr>
        <p:spPr>
          <a:xfrm>
            <a:off x="457200" y="1371600"/>
            <a:ext cx="8229600" cy="1905000"/>
          </a:xfrm>
          <a:ln>
            <a:solidFill>
              <a:srgbClr val="7030A0"/>
            </a:solidFill>
          </a:ln>
        </p:spPr>
        <p:txBody>
          <a:bodyPr rtlCol="0">
            <a:normAutofit fontScale="92500" lnSpcReduction="10000"/>
          </a:bodyPr>
          <a:lstStyle/>
          <a:p>
            <a:pPr eaLnBrk="1" fontAlgn="auto" hangingPunct="1">
              <a:spcAft>
                <a:spcPts val="0"/>
              </a:spcAft>
              <a:buFont typeface="Arial" pitchFamily="34" charset="0"/>
              <a:buNone/>
              <a:defRPr/>
            </a:pPr>
            <a:r>
              <a:rPr lang="en-US" b="1" dirty="0" smtClean="0">
                <a:solidFill>
                  <a:srgbClr val="00FF99"/>
                </a:solidFill>
              </a:rPr>
              <a:t>1.</a:t>
            </a:r>
            <a:r>
              <a:rPr lang="en-US" dirty="0" smtClean="0">
                <a:solidFill>
                  <a:srgbClr val="00FF99"/>
                </a:solidFill>
              </a:rPr>
              <a:t>	</a:t>
            </a:r>
            <a:r>
              <a:rPr lang="en-US" b="1" dirty="0" err="1" smtClean="0">
                <a:solidFill>
                  <a:srgbClr val="00FF99"/>
                </a:solidFill>
              </a:rPr>
              <a:t>Tarikan</a:t>
            </a:r>
            <a:r>
              <a:rPr lang="en-US" b="1" dirty="0" smtClean="0">
                <a:solidFill>
                  <a:srgbClr val="00FF99"/>
                </a:solidFill>
              </a:rPr>
              <a:t> </a:t>
            </a:r>
            <a:r>
              <a:rPr lang="en-US" b="1" dirty="0" err="1">
                <a:solidFill>
                  <a:srgbClr val="00FF99"/>
                </a:solidFill>
              </a:rPr>
              <a:t>permintaan</a:t>
            </a:r>
            <a:r>
              <a:rPr lang="en-US" b="1" dirty="0">
                <a:solidFill>
                  <a:srgbClr val="00FF99"/>
                </a:solidFill>
              </a:rPr>
              <a:t> (Demand pull inflation)</a:t>
            </a:r>
          </a:p>
          <a:p>
            <a:pPr eaLnBrk="1" fontAlgn="auto" hangingPunct="1">
              <a:spcAft>
                <a:spcPts val="0"/>
              </a:spcAft>
              <a:buNone/>
              <a:defRPr/>
            </a:pPr>
            <a:r>
              <a:rPr lang="en-US" dirty="0" smtClean="0">
                <a:solidFill>
                  <a:srgbClr val="00FF99"/>
                </a:solidFill>
              </a:rPr>
              <a:t>	</a:t>
            </a:r>
            <a:r>
              <a:rPr lang="en-US" dirty="0" err="1" smtClean="0">
                <a:solidFill>
                  <a:srgbClr val="00FF99"/>
                </a:solidFill>
              </a:rPr>
              <a:t>Bertambahnya</a:t>
            </a:r>
            <a:r>
              <a:rPr lang="en-US" dirty="0" smtClean="0">
                <a:solidFill>
                  <a:srgbClr val="00FF99"/>
                </a:solidFill>
              </a:rPr>
              <a:t> </a:t>
            </a:r>
            <a:r>
              <a:rPr lang="en-US" dirty="0" err="1">
                <a:solidFill>
                  <a:srgbClr val="00FF99"/>
                </a:solidFill>
              </a:rPr>
              <a:t>permintaan</a:t>
            </a:r>
            <a:r>
              <a:rPr lang="en-US" dirty="0">
                <a:solidFill>
                  <a:srgbClr val="00FF99"/>
                </a:solidFill>
              </a:rPr>
              <a:t> </a:t>
            </a:r>
            <a:r>
              <a:rPr lang="en-US" dirty="0" err="1">
                <a:solidFill>
                  <a:srgbClr val="00FF99"/>
                </a:solidFill>
              </a:rPr>
              <a:t>terhadap</a:t>
            </a:r>
            <a:r>
              <a:rPr lang="en-US" dirty="0">
                <a:solidFill>
                  <a:srgbClr val="00FF99"/>
                </a:solidFill>
              </a:rPr>
              <a:t> </a:t>
            </a:r>
            <a:r>
              <a:rPr lang="en-US" dirty="0" err="1">
                <a:solidFill>
                  <a:srgbClr val="00FF99"/>
                </a:solidFill>
              </a:rPr>
              <a:t>barang</a:t>
            </a:r>
            <a:r>
              <a:rPr lang="en-US" dirty="0">
                <a:solidFill>
                  <a:srgbClr val="00FF99"/>
                </a:solidFill>
              </a:rPr>
              <a:t> </a:t>
            </a:r>
            <a:r>
              <a:rPr lang="en-US" dirty="0" err="1">
                <a:solidFill>
                  <a:srgbClr val="00FF99"/>
                </a:solidFill>
              </a:rPr>
              <a:t>dan</a:t>
            </a:r>
            <a:r>
              <a:rPr lang="en-US" dirty="0">
                <a:solidFill>
                  <a:srgbClr val="00FF99"/>
                </a:solidFill>
              </a:rPr>
              <a:t> </a:t>
            </a:r>
            <a:r>
              <a:rPr lang="en-US" dirty="0" err="1" smtClean="0">
                <a:solidFill>
                  <a:srgbClr val="00FF99"/>
                </a:solidFill>
              </a:rPr>
              <a:t>jasa</a:t>
            </a:r>
            <a:r>
              <a:rPr lang="en-US" dirty="0" smtClean="0">
                <a:solidFill>
                  <a:srgbClr val="00FF99"/>
                </a:solidFill>
              </a:rPr>
              <a:t> yang </a:t>
            </a:r>
            <a:r>
              <a:rPr lang="en-US" dirty="0" err="1" smtClean="0">
                <a:solidFill>
                  <a:srgbClr val="00FF99"/>
                </a:solidFill>
              </a:rPr>
              <a:t>menyebabkan</a:t>
            </a:r>
            <a:r>
              <a:rPr lang="en-US" dirty="0" smtClean="0">
                <a:solidFill>
                  <a:srgbClr val="00FF99"/>
                </a:solidFill>
              </a:rPr>
              <a:t> </a:t>
            </a:r>
            <a:r>
              <a:rPr lang="en-US" dirty="0" err="1" smtClean="0">
                <a:solidFill>
                  <a:srgbClr val="00FF99"/>
                </a:solidFill>
              </a:rPr>
              <a:t>terjadinya</a:t>
            </a:r>
            <a:r>
              <a:rPr lang="en-US" dirty="0" smtClean="0">
                <a:solidFill>
                  <a:srgbClr val="00FF99"/>
                </a:solidFill>
              </a:rPr>
              <a:t> </a:t>
            </a:r>
            <a:r>
              <a:rPr lang="en-US" dirty="0" err="1" smtClean="0">
                <a:solidFill>
                  <a:srgbClr val="00FF99"/>
                </a:solidFill>
              </a:rPr>
              <a:t>kenaikan</a:t>
            </a:r>
            <a:r>
              <a:rPr lang="en-US" dirty="0" smtClean="0">
                <a:solidFill>
                  <a:srgbClr val="00FF99"/>
                </a:solidFill>
              </a:rPr>
              <a:t> </a:t>
            </a:r>
            <a:r>
              <a:rPr lang="en-US" dirty="0" err="1" smtClean="0">
                <a:solidFill>
                  <a:srgbClr val="00FF99"/>
                </a:solidFill>
              </a:rPr>
              <a:t>Harga</a:t>
            </a:r>
            <a:endParaRPr lang="en-US" dirty="0" smtClean="0">
              <a:solidFill>
                <a:srgbClr val="00FF99"/>
              </a:solidFill>
            </a:endParaRPr>
          </a:p>
          <a:p>
            <a:pPr eaLnBrk="1" fontAlgn="auto" hangingPunct="1">
              <a:spcAft>
                <a:spcPts val="0"/>
              </a:spcAft>
              <a:buFont typeface="Arial" pitchFamily="34" charset="0"/>
              <a:buNone/>
              <a:defRPr/>
            </a:pPr>
            <a:endParaRPr lang="en-US" dirty="0">
              <a:solidFill>
                <a:srgbClr val="00FF99"/>
              </a:solidFill>
            </a:endParaRPr>
          </a:p>
        </p:txBody>
      </p:sp>
      <p:grpSp>
        <p:nvGrpSpPr>
          <p:cNvPr id="2" name="Group 19"/>
          <p:cNvGrpSpPr>
            <a:grpSpLocks/>
          </p:cNvGrpSpPr>
          <p:nvPr/>
        </p:nvGrpSpPr>
        <p:grpSpPr bwMode="auto">
          <a:xfrm>
            <a:off x="228600" y="3505200"/>
            <a:ext cx="4111625" cy="2987675"/>
            <a:chOff x="1143000" y="3733800"/>
            <a:chExt cx="5112723" cy="3982765"/>
          </a:xfrm>
        </p:grpSpPr>
        <p:grpSp>
          <p:nvGrpSpPr>
            <p:cNvPr id="4" name="Group 16"/>
            <p:cNvGrpSpPr>
              <a:grpSpLocks/>
            </p:cNvGrpSpPr>
            <p:nvPr/>
          </p:nvGrpSpPr>
          <p:grpSpPr bwMode="auto">
            <a:xfrm>
              <a:off x="1143000" y="3733800"/>
              <a:ext cx="5112723" cy="3982765"/>
              <a:chOff x="2344992" y="1691148"/>
              <a:chExt cx="5112723" cy="3982765"/>
            </a:xfrm>
          </p:grpSpPr>
          <p:pic>
            <p:nvPicPr>
              <p:cNvPr id="5129" name="Picture 4"/>
              <p:cNvPicPr>
                <a:picLocks noChangeAspect="1" noChangeArrowheads="1"/>
              </p:cNvPicPr>
              <p:nvPr/>
            </p:nvPicPr>
            <p:blipFill>
              <a:blip r:embed="rId2">
                <a:duotone>
                  <a:prstClr val="black"/>
                  <a:schemeClr val="tx2">
                    <a:tint val="45000"/>
                    <a:satMod val="400000"/>
                  </a:schemeClr>
                </a:duotone>
                <a:lum bright="27000"/>
              </a:blip>
              <a:srcRect/>
              <a:stretch>
                <a:fillRect/>
              </a:stretch>
            </p:blipFill>
            <p:spPr bwMode="auto">
              <a:xfrm>
                <a:off x="2344992" y="1691148"/>
                <a:ext cx="4938252" cy="3848100"/>
              </a:xfrm>
              <a:prstGeom prst="rect">
                <a:avLst/>
              </a:prstGeom>
              <a:noFill/>
              <a:ln w="9525">
                <a:noFill/>
                <a:miter lim="800000"/>
                <a:headEnd/>
                <a:tailEnd/>
              </a:ln>
            </p:spPr>
          </p:pic>
          <p:grpSp>
            <p:nvGrpSpPr>
              <p:cNvPr id="5" name="Group 15"/>
              <p:cNvGrpSpPr>
                <a:grpSpLocks/>
              </p:cNvGrpSpPr>
              <p:nvPr/>
            </p:nvGrpSpPr>
            <p:grpSpPr bwMode="auto">
              <a:xfrm>
                <a:off x="2819400" y="2743200"/>
                <a:ext cx="4638315" cy="2930713"/>
                <a:chOff x="2819400" y="2743200"/>
                <a:chExt cx="4638315" cy="2930713"/>
              </a:xfrm>
            </p:grpSpPr>
            <p:sp>
              <p:nvSpPr>
                <p:cNvPr id="7179" name="Rectangle 6"/>
                <p:cNvSpPr>
                  <a:spLocks noChangeArrowheads="1"/>
                </p:cNvSpPr>
                <p:nvPr/>
              </p:nvSpPr>
              <p:spPr bwMode="auto">
                <a:xfrm>
                  <a:off x="6400800" y="4572000"/>
                  <a:ext cx="523515"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D1</a:t>
                  </a:r>
                </a:p>
              </p:txBody>
            </p:sp>
            <p:sp>
              <p:nvSpPr>
                <p:cNvPr id="7180" name="Rectangle 7"/>
                <p:cNvSpPr>
                  <a:spLocks noChangeArrowheads="1"/>
                </p:cNvSpPr>
                <p:nvPr/>
              </p:nvSpPr>
              <p:spPr bwMode="auto">
                <a:xfrm>
                  <a:off x="6934200" y="3962401"/>
                  <a:ext cx="523515"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D2</a:t>
                  </a:r>
                </a:p>
              </p:txBody>
            </p:sp>
            <p:sp>
              <p:nvSpPr>
                <p:cNvPr id="7181" name="Rectangle 8"/>
                <p:cNvSpPr>
                  <a:spLocks noChangeArrowheads="1"/>
                </p:cNvSpPr>
                <p:nvPr/>
              </p:nvSpPr>
              <p:spPr bwMode="auto">
                <a:xfrm>
                  <a:off x="4736688" y="3276600"/>
                  <a:ext cx="48763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E1</a:t>
                  </a:r>
                </a:p>
              </p:txBody>
            </p:sp>
            <p:sp>
              <p:nvSpPr>
                <p:cNvPr id="7182" name="Rectangle 9"/>
                <p:cNvSpPr>
                  <a:spLocks noChangeArrowheads="1"/>
                </p:cNvSpPr>
                <p:nvPr/>
              </p:nvSpPr>
              <p:spPr bwMode="auto">
                <a:xfrm>
                  <a:off x="5176680" y="2743200"/>
                  <a:ext cx="48763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E2</a:t>
                  </a:r>
                </a:p>
              </p:txBody>
            </p:sp>
            <p:sp>
              <p:nvSpPr>
                <p:cNvPr id="7183" name="Rectangle 10"/>
                <p:cNvSpPr>
                  <a:spLocks noChangeArrowheads="1"/>
                </p:cNvSpPr>
                <p:nvPr/>
              </p:nvSpPr>
              <p:spPr bwMode="auto">
                <a:xfrm>
                  <a:off x="4665408" y="5181600"/>
                  <a:ext cx="53862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Q1</a:t>
                  </a:r>
                </a:p>
              </p:txBody>
            </p:sp>
            <p:sp>
              <p:nvSpPr>
                <p:cNvPr id="7184" name="Rectangle 11"/>
                <p:cNvSpPr>
                  <a:spLocks noChangeArrowheads="1"/>
                </p:cNvSpPr>
                <p:nvPr/>
              </p:nvSpPr>
              <p:spPr bwMode="auto">
                <a:xfrm>
                  <a:off x="5437236" y="5181600"/>
                  <a:ext cx="53862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Q2</a:t>
                  </a:r>
                </a:p>
              </p:txBody>
            </p:sp>
            <p:sp>
              <p:nvSpPr>
                <p:cNvPr id="7185" name="Rectangle 13"/>
                <p:cNvSpPr>
                  <a:spLocks noChangeArrowheads="1"/>
                </p:cNvSpPr>
                <p:nvPr/>
              </p:nvSpPr>
              <p:spPr bwMode="auto">
                <a:xfrm>
                  <a:off x="2819400" y="3581399"/>
                  <a:ext cx="500852"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P1</a:t>
                  </a:r>
                </a:p>
              </p:txBody>
            </p:sp>
            <p:sp>
              <p:nvSpPr>
                <p:cNvPr id="7186" name="Rectangle 14"/>
                <p:cNvSpPr>
                  <a:spLocks noChangeArrowheads="1"/>
                </p:cNvSpPr>
                <p:nvPr/>
              </p:nvSpPr>
              <p:spPr bwMode="auto">
                <a:xfrm>
                  <a:off x="2819400" y="2895600"/>
                  <a:ext cx="500852"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P2</a:t>
                  </a:r>
                </a:p>
              </p:txBody>
            </p:sp>
          </p:grpSp>
        </p:grpSp>
        <p:sp>
          <p:nvSpPr>
            <p:cNvPr id="7175" name="Rectangle 17"/>
            <p:cNvSpPr>
              <a:spLocks noChangeArrowheads="1"/>
            </p:cNvSpPr>
            <p:nvPr/>
          </p:nvSpPr>
          <p:spPr bwMode="auto">
            <a:xfrm>
              <a:off x="5715000" y="7162800"/>
              <a:ext cx="400758"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Q</a:t>
              </a:r>
            </a:p>
          </p:txBody>
        </p:sp>
        <p:sp>
          <p:nvSpPr>
            <p:cNvPr id="7176" name="Rectangle 18"/>
            <p:cNvSpPr>
              <a:spLocks noChangeArrowheads="1"/>
            </p:cNvSpPr>
            <p:nvPr/>
          </p:nvSpPr>
          <p:spPr bwMode="auto">
            <a:xfrm>
              <a:off x="1676400" y="3962400"/>
              <a:ext cx="362987"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a:t>
              </a:r>
            </a:p>
          </p:txBody>
        </p:sp>
      </p:grpSp>
      <p:sp>
        <p:nvSpPr>
          <p:cNvPr id="7173" name="Content Placeholder 2"/>
          <p:cNvSpPr txBox="1">
            <a:spLocks/>
          </p:cNvSpPr>
          <p:nvPr/>
        </p:nvSpPr>
        <p:spPr bwMode="auto">
          <a:xfrm>
            <a:off x="4343400" y="3581400"/>
            <a:ext cx="4724400" cy="3048000"/>
          </a:xfrm>
          <a:prstGeom prst="rect">
            <a:avLst/>
          </a:prstGeom>
          <a:noFill/>
          <a:ln w="9525">
            <a:solidFill>
              <a:srgbClr val="FB5763"/>
            </a:solidFill>
            <a:miter lim="800000"/>
            <a:headEnd/>
            <a:tailEnd/>
          </a:ln>
        </p:spPr>
        <p:txBody>
          <a:bodyPr/>
          <a:lstStyle/>
          <a:p>
            <a:pPr marL="342900" indent="-342900">
              <a:spcBef>
                <a:spcPct val="20000"/>
              </a:spcBef>
              <a:buFont typeface="Arial" charset="0"/>
              <a:buNone/>
            </a:pPr>
            <a:r>
              <a:rPr lang="en-US" sz="2800" dirty="0" err="1">
                <a:solidFill>
                  <a:srgbClr val="00FFFF"/>
                </a:solidFill>
                <a:latin typeface="Calibri" pitchFamily="34" charset="0"/>
              </a:rPr>
              <a:t>Keterangan</a:t>
            </a:r>
            <a:r>
              <a:rPr lang="en-US" sz="2800" dirty="0">
                <a:solidFill>
                  <a:srgbClr val="00FFFF"/>
                </a:solidFill>
                <a:latin typeface="Calibri" pitchFamily="34" charset="0"/>
              </a:rPr>
              <a:t>:</a:t>
            </a:r>
          </a:p>
          <a:p>
            <a:pPr marL="342900" indent="-342900">
              <a:spcBef>
                <a:spcPct val="20000"/>
              </a:spcBef>
              <a:buFont typeface="Arial" charset="0"/>
              <a:buNone/>
            </a:pPr>
            <a:r>
              <a:rPr lang="en-US" sz="2800" dirty="0">
                <a:solidFill>
                  <a:srgbClr val="00FFFF"/>
                </a:solidFill>
                <a:latin typeface="Calibri" pitchFamily="34" charset="0"/>
              </a:rPr>
              <a:t>P = Price (</a:t>
            </a:r>
            <a:r>
              <a:rPr lang="en-US" sz="2800" dirty="0" err="1">
                <a:solidFill>
                  <a:srgbClr val="00FFFF"/>
                </a:solidFill>
                <a:latin typeface="Calibri" pitchFamily="34" charset="0"/>
              </a:rPr>
              <a:t>harga</a:t>
            </a:r>
            <a:r>
              <a:rPr lang="en-US" sz="2800" dirty="0">
                <a:solidFill>
                  <a:srgbClr val="00FFFF"/>
                </a:solidFill>
                <a:latin typeface="Calibri" pitchFamily="34" charset="0"/>
              </a:rPr>
              <a:t>)</a:t>
            </a:r>
          </a:p>
          <a:p>
            <a:pPr marL="342900" indent="-342900">
              <a:spcBef>
                <a:spcPct val="20000"/>
              </a:spcBef>
              <a:buFont typeface="Arial" charset="0"/>
              <a:buNone/>
            </a:pPr>
            <a:r>
              <a:rPr lang="en-US" sz="2800" dirty="0">
                <a:solidFill>
                  <a:srgbClr val="00FFFF"/>
                </a:solidFill>
                <a:latin typeface="Calibri" pitchFamily="34" charset="0"/>
              </a:rPr>
              <a:t>Q= Quantity (</a:t>
            </a:r>
            <a:r>
              <a:rPr lang="en-US" sz="2800" dirty="0" err="1">
                <a:solidFill>
                  <a:srgbClr val="00FFFF"/>
                </a:solidFill>
                <a:latin typeface="Calibri" pitchFamily="34" charset="0"/>
              </a:rPr>
              <a:t>Jumlah</a:t>
            </a:r>
            <a:r>
              <a:rPr lang="en-US" sz="2800" dirty="0">
                <a:solidFill>
                  <a:srgbClr val="00FFFF"/>
                </a:solidFill>
                <a:latin typeface="Calibri" pitchFamily="34" charset="0"/>
              </a:rPr>
              <a:t>    </a:t>
            </a:r>
            <a:r>
              <a:rPr lang="en-US" sz="2800" dirty="0" err="1">
                <a:solidFill>
                  <a:srgbClr val="00FFFF"/>
                </a:solidFill>
                <a:latin typeface="Calibri" pitchFamily="34" charset="0"/>
              </a:rPr>
              <a:t>Barang</a:t>
            </a:r>
            <a:r>
              <a:rPr lang="en-US" sz="2800" dirty="0">
                <a:solidFill>
                  <a:srgbClr val="00FFFF"/>
                </a:solidFill>
                <a:latin typeface="Calibri" pitchFamily="34" charset="0"/>
              </a:rPr>
              <a:t>)</a:t>
            </a:r>
          </a:p>
          <a:p>
            <a:pPr marL="342900" indent="-342900">
              <a:spcBef>
                <a:spcPct val="20000"/>
              </a:spcBef>
              <a:buFont typeface="Arial" charset="0"/>
              <a:buNone/>
            </a:pPr>
            <a:r>
              <a:rPr lang="en-US" sz="2800" dirty="0">
                <a:solidFill>
                  <a:srgbClr val="00FFFF"/>
                </a:solidFill>
                <a:latin typeface="Calibri" pitchFamily="34" charset="0"/>
              </a:rPr>
              <a:t>E = Equilibrium (</a:t>
            </a:r>
            <a:r>
              <a:rPr lang="en-US" sz="2800" dirty="0" err="1">
                <a:solidFill>
                  <a:srgbClr val="00FFFF"/>
                </a:solidFill>
                <a:latin typeface="Calibri" pitchFamily="34" charset="0"/>
              </a:rPr>
              <a:t>keseimbangan</a:t>
            </a:r>
            <a:r>
              <a:rPr lang="en-US" sz="2800" dirty="0">
                <a:solidFill>
                  <a:srgbClr val="00FFFF"/>
                </a:solidFill>
                <a:latin typeface="Calibri" pitchFamily="34" charset="0"/>
              </a:rPr>
              <a:t> </a:t>
            </a:r>
            <a:r>
              <a:rPr lang="en-US" sz="2800" dirty="0" err="1">
                <a:solidFill>
                  <a:srgbClr val="00FFFF"/>
                </a:solidFill>
                <a:latin typeface="Calibri" pitchFamily="34" charset="0"/>
              </a:rPr>
              <a:t>pasar</a:t>
            </a:r>
            <a:r>
              <a:rPr lang="en-US" sz="2800" dirty="0">
                <a:solidFill>
                  <a:srgbClr val="00FFFF"/>
                </a:solidFill>
                <a:latin typeface="Calibri" pitchFamily="34" charset="0"/>
              </a:rPr>
              <a:t>)</a:t>
            </a:r>
          </a:p>
        </p:txBody>
      </p:sp>
      <p:sp>
        <p:nvSpPr>
          <p:cNvPr id="19" name="Action Button: Home 1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457200" y="1066800"/>
            <a:ext cx="8229600" cy="1752600"/>
          </a:xfrm>
          <a:ln w="28575">
            <a:solidFill>
              <a:srgbClr val="00FFFF"/>
            </a:solidFill>
          </a:ln>
        </p:spPr>
        <p:txBody>
          <a:bodyPr/>
          <a:lstStyle/>
          <a:p>
            <a:pPr eaLnBrk="1" hangingPunct="1">
              <a:buFont typeface="Arial" charset="0"/>
              <a:buNone/>
            </a:pPr>
            <a:r>
              <a:rPr lang="en-US" b="1" dirty="0" smtClean="0">
                <a:solidFill>
                  <a:srgbClr val="00FF99"/>
                </a:solidFill>
              </a:rPr>
              <a:t>2. Cost Push Inflation</a:t>
            </a:r>
          </a:p>
          <a:p>
            <a:pPr eaLnBrk="1" hangingPunct="1"/>
            <a:r>
              <a:rPr lang="en-US" dirty="0" err="1" smtClean="0">
                <a:solidFill>
                  <a:srgbClr val="00FF99"/>
                </a:solidFill>
              </a:rPr>
              <a:t>disebabkan</a:t>
            </a:r>
            <a:r>
              <a:rPr lang="en-US" dirty="0" smtClean="0">
                <a:solidFill>
                  <a:srgbClr val="00FF99"/>
                </a:solidFill>
              </a:rPr>
              <a:t> </a:t>
            </a:r>
            <a:r>
              <a:rPr lang="en-US" dirty="0" err="1" smtClean="0">
                <a:solidFill>
                  <a:srgbClr val="00FF99"/>
                </a:solidFill>
              </a:rPr>
              <a:t>oleh</a:t>
            </a:r>
            <a:r>
              <a:rPr lang="en-US" dirty="0" smtClean="0">
                <a:solidFill>
                  <a:srgbClr val="00FF99"/>
                </a:solidFill>
              </a:rPr>
              <a:t> </a:t>
            </a:r>
            <a:r>
              <a:rPr lang="en-US" dirty="0" err="1" smtClean="0">
                <a:solidFill>
                  <a:srgbClr val="00FF99"/>
                </a:solidFill>
              </a:rPr>
              <a:t>kenaikan</a:t>
            </a:r>
            <a:r>
              <a:rPr lang="en-US" dirty="0" smtClean="0">
                <a:solidFill>
                  <a:srgbClr val="00FF99"/>
                </a:solidFill>
              </a:rPr>
              <a:t> </a:t>
            </a:r>
            <a:r>
              <a:rPr lang="en-US" dirty="0" err="1" smtClean="0">
                <a:solidFill>
                  <a:srgbClr val="00FF99"/>
                </a:solidFill>
              </a:rPr>
              <a:t>biaya-biaya</a:t>
            </a:r>
            <a:r>
              <a:rPr lang="en-US" dirty="0" smtClean="0">
                <a:solidFill>
                  <a:srgbClr val="00FF99"/>
                </a:solidFill>
              </a:rPr>
              <a:t> </a:t>
            </a:r>
            <a:r>
              <a:rPr lang="en-US" dirty="0" err="1" smtClean="0">
                <a:solidFill>
                  <a:srgbClr val="00FF99"/>
                </a:solidFill>
              </a:rPr>
              <a:t>produksi</a:t>
            </a:r>
            <a:r>
              <a:rPr lang="en-US" dirty="0" smtClean="0">
                <a:solidFill>
                  <a:srgbClr val="00FF99"/>
                </a:solidFill>
              </a:rPr>
              <a:t> </a:t>
            </a:r>
            <a:r>
              <a:rPr lang="en-US" dirty="0" err="1" smtClean="0">
                <a:solidFill>
                  <a:srgbClr val="00FF99"/>
                </a:solidFill>
              </a:rPr>
              <a:t>yaitu</a:t>
            </a:r>
            <a:r>
              <a:rPr lang="en-US" dirty="0" smtClean="0">
                <a:solidFill>
                  <a:srgbClr val="00FF99"/>
                </a:solidFill>
              </a:rPr>
              <a:t> </a:t>
            </a:r>
            <a:r>
              <a:rPr lang="en-US" dirty="0" err="1" smtClean="0">
                <a:solidFill>
                  <a:srgbClr val="00FF99"/>
                </a:solidFill>
              </a:rPr>
              <a:t>bahan</a:t>
            </a:r>
            <a:r>
              <a:rPr lang="en-US" dirty="0" smtClean="0">
                <a:solidFill>
                  <a:srgbClr val="00FF99"/>
                </a:solidFill>
              </a:rPr>
              <a:t> </a:t>
            </a:r>
            <a:r>
              <a:rPr lang="en-US" dirty="0" err="1" smtClean="0">
                <a:solidFill>
                  <a:srgbClr val="00FF99"/>
                </a:solidFill>
              </a:rPr>
              <a:t>baku</a:t>
            </a:r>
            <a:r>
              <a:rPr lang="en-US" dirty="0" smtClean="0">
                <a:solidFill>
                  <a:srgbClr val="00FF99"/>
                </a:solidFill>
              </a:rPr>
              <a:t> </a:t>
            </a:r>
            <a:r>
              <a:rPr lang="en-US" dirty="0" err="1" smtClean="0">
                <a:solidFill>
                  <a:srgbClr val="00FF99"/>
                </a:solidFill>
              </a:rPr>
              <a:t>dan</a:t>
            </a:r>
            <a:r>
              <a:rPr lang="en-US" dirty="0" smtClean="0">
                <a:solidFill>
                  <a:srgbClr val="00FF99"/>
                </a:solidFill>
              </a:rPr>
              <a:t> </a:t>
            </a:r>
            <a:r>
              <a:rPr lang="en-US" dirty="0" err="1" smtClean="0">
                <a:solidFill>
                  <a:srgbClr val="00FF99"/>
                </a:solidFill>
              </a:rPr>
              <a:t>upah</a:t>
            </a:r>
            <a:r>
              <a:rPr lang="en-US" dirty="0" smtClean="0">
                <a:solidFill>
                  <a:srgbClr val="00FF99"/>
                </a:solidFill>
              </a:rPr>
              <a:t> </a:t>
            </a:r>
            <a:r>
              <a:rPr lang="en-US" dirty="0" err="1" smtClean="0">
                <a:solidFill>
                  <a:srgbClr val="00FF99"/>
                </a:solidFill>
              </a:rPr>
              <a:t>atau</a:t>
            </a:r>
            <a:r>
              <a:rPr lang="en-US" dirty="0" smtClean="0">
                <a:solidFill>
                  <a:srgbClr val="00FF99"/>
                </a:solidFill>
              </a:rPr>
              <a:t> </a:t>
            </a:r>
            <a:r>
              <a:rPr lang="en-US" dirty="0" err="1" smtClean="0">
                <a:solidFill>
                  <a:srgbClr val="00FF99"/>
                </a:solidFill>
              </a:rPr>
              <a:t>gaji</a:t>
            </a:r>
            <a:r>
              <a:rPr lang="en-US" dirty="0" smtClean="0">
                <a:solidFill>
                  <a:srgbClr val="00FF99"/>
                </a:solidFill>
              </a:rPr>
              <a:t>.</a:t>
            </a:r>
          </a:p>
        </p:txBody>
      </p:sp>
      <p:grpSp>
        <p:nvGrpSpPr>
          <p:cNvPr id="2" name="Group 13"/>
          <p:cNvGrpSpPr>
            <a:grpSpLocks/>
          </p:cNvGrpSpPr>
          <p:nvPr/>
        </p:nvGrpSpPr>
        <p:grpSpPr bwMode="auto">
          <a:xfrm>
            <a:off x="228600" y="3048000"/>
            <a:ext cx="4095750" cy="3490913"/>
            <a:chOff x="152400" y="3270726"/>
            <a:chExt cx="4095750" cy="3510643"/>
          </a:xfrm>
        </p:grpSpPr>
        <p:pic>
          <p:nvPicPr>
            <p:cNvPr id="8198" name="Picture 2"/>
            <p:cNvPicPr>
              <a:picLocks noChangeAspect="1" noChangeArrowheads="1"/>
            </p:cNvPicPr>
            <p:nvPr/>
          </p:nvPicPr>
          <p:blipFill>
            <a:blip r:embed="rId2"/>
            <a:srcRect/>
            <a:stretch>
              <a:fillRect/>
            </a:stretch>
          </p:blipFill>
          <p:spPr bwMode="auto">
            <a:xfrm>
              <a:off x="152400" y="3270726"/>
              <a:ext cx="4095750" cy="3510643"/>
            </a:xfrm>
            <a:prstGeom prst="rect">
              <a:avLst/>
            </a:prstGeom>
            <a:noFill/>
            <a:ln w="9525">
              <a:noFill/>
              <a:miter lim="800000"/>
              <a:headEnd/>
              <a:tailEnd/>
            </a:ln>
          </p:spPr>
        </p:pic>
        <p:sp>
          <p:nvSpPr>
            <p:cNvPr id="8199" name="Rectangle 4"/>
            <p:cNvSpPr>
              <a:spLocks noChangeArrowheads="1"/>
            </p:cNvSpPr>
            <p:nvPr/>
          </p:nvSpPr>
          <p:spPr bwMode="auto">
            <a:xfrm>
              <a:off x="1981200" y="6400180"/>
              <a:ext cx="841897" cy="369332"/>
            </a:xfrm>
            <a:prstGeom prst="rect">
              <a:avLst/>
            </a:prstGeom>
            <a:noFill/>
            <a:ln w="9525">
              <a:noFill/>
              <a:miter lim="800000"/>
              <a:headEnd/>
              <a:tailEnd/>
            </a:ln>
          </p:spPr>
          <p:txBody>
            <a:bodyPr wrap="none">
              <a:spAutoFit/>
            </a:bodyPr>
            <a:lstStyle/>
            <a:p>
              <a:r>
                <a:rPr lang="en-US" b="1" dirty="0">
                  <a:solidFill>
                    <a:srgbClr val="FF00FF"/>
                  </a:solidFill>
                  <a:latin typeface="Calibri" pitchFamily="34" charset="0"/>
                </a:rPr>
                <a:t>Q2  Q1</a:t>
              </a:r>
              <a:endParaRPr lang="en-US" dirty="0">
                <a:solidFill>
                  <a:srgbClr val="FF00FF"/>
                </a:solidFill>
                <a:latin typeface="Calibri" pitchFamily="34" charset="0"/>
              </a:endParaRPr>
            </a:p>
          </p:txBody>
        </p:sp>
        <p:sp>
          <p:nvSpPr>
            <p:cNvPr id="8200" name="Rectangle 6"/>
            <p:cNvSpPr>
              <a:spLocks noChangeArrowheads="1"/>
            </p:cNvSpPr>
            <p:nvPr/>
          </p:nvSpPr>
          <p:spPr bwMode="auto">
            <a:xfrm>
              <a:off x="2895600" y="5029200"/>
              <a:ext cx="413896" cy="371419"/>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E1</a:t>
              </a:r>
              <a:endParaRPr lang="en-US">
                <a:solidFill>
                  <a:srgbClr val="FF00FF"/>
                </a:solidFill>
                <a:latin typeface="Calibri" pitchFamily="34" charset="0"/>
              </a:endParaRPr>
            </a:p>
          </p:txBody>
        </p:sp>
        <p:sp>
          <p:nvSpPr>
            <p:cNvPr id="8201" name="Rectangle 7"/>
            <p:cNvSpPr>
              <a:spLocks noChangeArrowheads="1"/>
            </p:cNvSpPr>
            <p:nvPr/>
          </p:nvSpPr>
          <p:spPr bwMode="auto">
            <a:xfrm>
              <a:off x="2133600" y="4191000"/>
              <a:ext cx="413896" cy="371419"/>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E2</a:t>
              </a:r>
              <a:endParaRPr lang="en-US">
                <a:solidFill>
                  <a:srgbClr val="FF00FF"/>
                </a:solidFill>
                <a:latin typeface="Calibri" pitchFamily="34" charset="0"/>
              </a:endParaRPr>
            </a:p>
          </p:txBody>
        </p:sp>
        <p:sp>
          <p:nvSpPr>
            <p:cNvPr id="8202" name="Rectangle 8"/>
            <p:cNvSpPr>
              <a:spLocks noChangeArrowheads="1"/>
            </p:cNvSpPr>
            <p:nvPr/>
          </p:nvSpPr>
          <p:spPr bwMode="auto">
            <a:xfrm>
              <a:off x="402636" y="4923262"/>
              <a:ext cx="425116" cy="371419"/>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P1</a:t>
              </a:r>
              <a:endParaRPr lang="en-US">
                <a:solidFill>
                  <a:srgbClr val="FF00FF"/>
                </a:solidFill>
                <a:latin typeface="Calibri" pitchFamily="34" charset="0"/>
              </a:endParaRPr>
            </a:p>
          </p:txBody>
        </p:sp>
        <p:sp>
          <p:nvSpPr>
            <p:cNvPr id="8203" name="Rectangle 9"/>
            <p:cNvSpPr>
              <a:spLocks noChangeArrowheads="1"/>
            </p:cNvSpPr>
            <p:nvPr/>
          </p:nvSpPr>
          <p:spPr bwMode="auto">
            <a:xfrm>
              <a:off x="402636" y="4408777"/>
              <a:ext cx="425116" cy="371419"/>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P2</a:t>
              </a:r>
              <a:endParaRPr lang="en-US">
                <a:solidFill>
                  <a:srgbClr val="FF00FF"/>
                </a:solidFill>
                <a:latin typeface="Calibri" pitchFamily="34" charset="0"/>
              </a:endParaRPr>
            </a:p>
          </p:txBody>
        </p:sp>
        <p:sp>
          <p:nvSpPr>
            <p:cNvPr id="8204" name="Rectangle 10"/>
            <p:cNvSpPr>
              <a:spLocks noChangeArrowheads="1"/>
            </p:cNvSpPr>
            <p:nvPr/>
          </p:nvSpPr>
          <p:spPr bwMode="auto">
            <a:xfrm>
              <a:off x="3352800" y="3352800"/>
              <a:ext cx="410690" cy="369332"/>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S1</a:t>
              </a:r>
              <a:endParaRPr lang="en-US">
                <a:solidFill>
                  <a:srgbClr val="FF00FF"/>
                </a:solidFill>
                <a:latin typeface="Calibri" pitchFamily="34" charset="0"/>
              </a:endParaRPr>
            </a:p>
          </p:txBody>
        </p:sp>
        <p:sp>
          <p:nvSpPr>
            <p:cNvPr id="8205" name="Rectangle 11"/>
            <p:cNvSpPr>
              <a:spLocks noChangeArrowheads="1"/>
            </p:cNvSpPr>
            <p:nvPr/>
          </p:nvSpPr>
          <p:spPr bwMode="auto">
            <a:xfrm>
              <a:off x="3733800" y="3962400"/>
              <a:ext cx="410690" cy="369332"/>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S2</a:t>
              </a:r>
              <a:endParaRPr lang="en-US">
                <a:solidFill>
                  <a:srgbClr val="FF00FF"/>
                </a:solidFill>
                <a:latin typeface="Calibri" pitchFamily="34" charset="0"/>
              </a:endParaRPr>
            </a:p>
          </p:txBody>
        </p:sp>
        <p:sp>
          <p:nvSpPr>
            <p:cNvPr id="8206" name="Rectangle 12"/>
            <p:cNvSpPr>
              <a:spLocks noChangeArrowheads="1"/>
            </p:cNvSpPr>
            <p:nvPr/>
          </p:nvSpPr>
          <p:spPr bwMode="auto">
            <a:xfrm>
              <a:off x="1371600" y="3429000"/>
              <a:ext cx="447558" cy="369332"/>
            </a:xfrm>
            <a:prstGeom prst="rect">
              <a:avLst/>
            </a:prstGeom>
            <a:noFill/>
            <a:ln w="9525">
              <a:noFill/>
              <a:miter lim="800000"/>
              <a:headEnd/>
              <a:tailEnd/>
            </a:ln>
          </p:spPr>
          <p:txBody>
            <a:bodyPr wrap="none">
              <a:spAutoFit/>
            </a:bodyPr>
            <a:lstStyle/>
            <a:p>
              <a:r>
                <a:rPr lang="en-US" b="1">
                  <a:solidFill>
                    <a:srgbClr val="FF00FF"/>
                  </a:solidFill>
                  <a:latin typeface="Calibri" pitchFamily="34" charset="0"/>
                </a:rPr>
                <a:t>D1</a:t>
              </a:r>
              <a:endParaRPr lang="en-US">
                <a:solidFill>
                  <a:srgbClr val="FF00FF"/>
                </a:solidFill>
                <a:latin typeface="Calibri" pitchFamily="34" charset="0"/>
              </a:endParaRPr>
            </a:p>
          </p:txBody>
        </p:sp>
      </p:grpSp>
      <p:sp>
        <p:nvSpPr>
          <p:cNvPr id="8197" name="Content Placeholder 2"/>
          <p:cNvSpPr txBox="1">
            <a:spLocks/>
          </p:cNvSpPr>
          <p:nvPr/>
        </p:nvSpPr>
        <p:spPr bwMode="auto">
          <a:xfrm>
            <a:off x="4435475" y="3292475"/>
            <a:ext cx="4708525" cy="3048000"/>
          </a:xfrm>
          <a:prstGeom prst="rect">
            <a:avLst/>
          </a:prstGeom>
          <a:noFill/>
          <a:ln w="9525">
            <a:solidFill>
              <a:srgbClr val="FB5763"/>
            </a:solidFill>
            <a:miter lim="800000"/>
            <a:headEnd/>
            <a:tailEnd/>
          </a:ln>
        </p:spPr>
        <p:txBody>
          <a:bodyPr/>
          <a:lstStyle/>
          <a:p>
            <a:pPr marL="342900" indent="-342900">
              <a:spcBef>
                <a:spcPct val="20000"/>
              </a:spcBef>
              <a:buFont typeface="Arial" charset="0"/>
              <a:buNone/>
            </a:pPr>
            <a:r>
              <a:rPr lang="en-US" sz="2800" dirty="0" err="1">
                <a:solidFill>
                  <a:srgbClr val="CCFF33"/>
                </a:solidFill>
                <a:latin typeface="Calibri" pitchFamily="34" charset="0"/>
              </a:rPr>
              <a:t>Keterangan</a:t>
            </a:r>
            <a:r>
              <a:rPr lang="en-US" sz="2800" dirty="0">
                <a:solidFill>
                  <a:srgbClr val="CCFF33"/>
                </a:solidFill>
                <a:latin typeface="Calibri" pitchFamily="34" charset="0"/>
              </a:rPr>
              <a:t>:</a:t>
            </a:r>
          </a:p>
          <a:p>
            <a:pPr marL="342900" indent="-342900">
              <a:spcBef>
                <a:spcPct val="20000"/>
              </a:spcBef>
              <a:buFont typeface="Arial" charset="0"/>
              <a:buNone/>
            </a:pPr>
            <a:r>
              <a:rPr lang="en-US" sz="2800" dirty="0">
                <a:solidFill>
                  <a:srgbClr val="CCFF33"/>
                </a:solidFill>
                <a:latin typeface="Calibri" pitchFamily="34" charset="0"/>
              </a:rPr>
              <a:t>P = Price (</a:t>
            </a:r>
            <a:r>
              <a:rPr lang="en-US" sz="2800" dirty="0" err="1">
                <a:solidFill>
                  <a:srgbClr val="CCFF33"/>
                </a:solidFill>
                <a:latin typeface="Calibri" pitchFamily="34" charset="0"/>
              </a:rPr>
              <a:t>harga</a:t>
            </a:r>
            <a:r>
              <a:rPr lang="en-US" sz="2800" dirty="0">
                <a:solidFill>
                  <a:srgbClr val="CCFF33"/>
                </a:solidFill>
                <a:latin typeface="Calibri" pitchFamily="34" charset="0"/>
              </a:rPr>
              <a:t>)</a:t>
            </a:r>
          </a:p>
          <a:p>
            <a:pPr marL="342900" indent="-342900">
              <a:spcBef>
                <a:spcPct val="20000"/>
              </a:spcBef>
              <a:buFont typeface="Arial" charset="0"/>
              <a:buNone/>
            </a:pPr>
            <a:r>
              <a:rPr lang="en-US" sz="2800" dirty="0">
                <a:solidFill>
                  <a:srgbClr val="CCFF33"/>
                </a:solidFill>
                <a:latin typeface="Calibri" pitchFamily="34" charset="0"/>
              </a:rPr>
              <a:t>Q= Quantity (</a:t>
            </a:r>
            <a:r>
              <a:rPr lang="en-US" sz="2800" dirty="0" err="1">
                <a:solidFill>
                  <a:srgbClr val="CCFF33"/>
                </a:solidFill>
                <a:latin typeface="Calibri" pitchFamily="34" charset="0"/>
              </a:rPr>
              <a:t>Jumlah</a:t>
            </a:r>
            <a:r>
              <a:rPr lang="en-US" sz="2800" dirty="0">
                <a:solidFill>
                  <a:srgbClr val="CCFF33"/>
                </a:solidFill>
                <a:latin typeface="Calibri" pitchFamily="34" charset="0"/>
              </a:rPr>
              <a:t>    </a:t>
            </a:r>
            <a:r>
              <a:rPr lang="en-US" sz="2800" dirty="0" err="1">
                <a:solidFill>
                  <a:srgbClr val="CCFF33"/>
                </a:solidFill>
                <a:latin typeface="Calibri" pitchFamily="34" charset="0"/>
              </a:rPr>
              <a:t>Barang</a:t>
            </a:r>
            <a:r>
              <a:rPr lang="en-US" sz="2800" dirty="0">
                <a:solidFill>
                  <a:srgbClr val="CCFF33"/>
                </a:solidFill>
                <a:latin typeface="Calibri" pitchFamily="34" charset="0"/>
              </a:rPr>
              <a:t>)</a:t>
            </a:r>
          </a:p>
          <a:p>
            <a:pPr marL="342900" indent="-342900">
              <a:spcBef>
                <a:spcPct val="20000"/>
              </a:spcBef>
              <a:buFont typeface="Arial" charset="0"/>
              <a:buNone/>
            </a:pPr>
            <a:r>
              <a:rPr lang="en-US" sz="2800" dirty="0">
                <a:solidFill>
                  <a:srgbClr val="CCFF33"/>
                </a:solidFill>
                <a:latin typeface="Calibri" pitchFamily="34" charset="0"/>
              </a:rPr>
              <a:t>E = Equilibrium (</a:t>
            </a:r>
            <a:r>
              <a:rPr lang="en-US" sz="2800" dirty="0" err="1">
                <a:solidFill>
                  <a:srgbClr val="CCFF33"/>
                </a:solidFill>
                <a:latin typeface="Calibri" pitchFamily="34" charset="0"/>
              </a:rPr>
              <a:t>keseimbangan</a:t>
            </a:r>
            <a:r>
              <a:rPr lang="en-US" sz="2800" dirty="0">
                <a:solidFill>
                  <a:srgbClr val="CCFF33"/>
                </a:solidFill>
                <a:latin typeface="Calibri" pitchFamily="34" charset="0"/>
              </a:rPr>
              <a:t> </a:t>
            </a:r>
            <a:r>
              <a:rPr lang="en-US" sz="2800" dirty="0" err="1">
                <a:solidFill>
                  <a:srgbClr val="CCFF33"/>
                </a:solidFill>
                <a:latin typeface="Calibri" pitchFamily="34" charset="0"/>
              </a:rPr>
              <a:t>pasar</a:t>
            </a:r>
            <a:r>
              <a:rPr lang="en-US" sz="2800" dirty="0">
                <a:solidFill>
                  <a:srgbClr val="CCFF33"/>
                </a:solidFill>
                <a:latin typeface="Calibri" pitchFamily="34" charset="0"/>
              </a:rPr>
              <a:t>)</a:t>
            </a:r>
          </a:p>
        </p:txBody>
      </p:sp>
      <p:sp>
        <p:nvSpPr>
          <p:cNvPr id="15" name="Title 1"/>
          <p:cNvSpPr>
            <a:spLocks noGrp="1"/>
          </p:cNvSpPr>
          <p:nvPr>
            <p:ph type="title"/>
          </p:nvPr>
        </p:nvSpPr>
        <p:spPr>
          <a:xfrm>
            <a:off x="457200" y="152400"/>
            <a:ext cx="8229600" cy="868362"/>
          </a:xfrm>
        </p:spPr>
        <p:txBody>
          <a:bodyPr/>
          <a:lstStyle/>
          <a:p>
            <a:pPr eaLnBrk="1" hangingPunct="1"/>
            <a:r>
              <a:rPr lang="en-US" dirty="0" err="1" smtClean="0">
                <a:solidFill>
                  <a:srgbClr val="FFFF00"/>
                </a:solidFill>
                <a:latin typeface="Algerian" pitchFamily="82" charset="0"/>
              </a:rPr>
              <a:t>Sebab</a:t>
            </a:r>
            <a:r>
              <a:rPr lang="en-US" dirty="0" smtClean="0">
                <a:solidFill>
                  <a:srgbClr val="FFFF00"/>
                </a:solidFill>
                <a:latin typeface="Algerian" pitchFamily="82" charset="0"/>
              </a:rPr>
              <a:t> </a:t>
            </a:r>
            <a:r>
              <a:rPr lang="en-US" dirty="0" err="1" smtClean="0">
                <a:solidFill>
                  <a:srgbClr val="FFFF00"/>
                </a:solidFill>
                <a:latin typeface="Algerian" pitchFamily="82" charset="0"/>
              </a:rPr>
              <a:t>Timbulnya</a:t>
            </a:r>
            <a:r>
              <a:rPr lang="en-US" dirty="0" smtClean="0">
                <a:solidFill>
                  <a:srgbClr val="FFFF00"/>
                </a:solidFill>
                <a:latin typeface="Algerian" pitchFamily="82" charset="0"/>
              </a:rPr>
              <a:t> </a:t>
            </a:r>
            <a:r>
              <a:rPr lang="en-US" dirty="0" err="1" smtClean="0">
                <a:solidFill>
                  <a:srgbClr val="FFFF00"/>
                </a:solidFill>
                <a:latin typeface="Algerian" pitchFamily="82" charset="0"/>
              </a:rPr>
              <a:t>Inflasi</a:t>
            </a:r>
            <a:endParaRPr lang="en-US" dirty="0" smtClean="0">
              <a:solidFill>
                <a:srgbClr val="FFFF00"/>
              </a:solidFill>
              <a:latin typeface="Algerian" pitchFamily="82" charset="0"/>
            </a:endParaRPr>
          </a:p>
        </p:txBody>
      </p:sp>
      <p:sp>
        <p:nvSpPr>
          <p:cNvPr id="16" name="Action Button: Home 1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a:xfrm>
            <a:off x="533400" y="0"/>
            <a:ext cx="8229600" cy="808038"/>
          </a:xfrm>
        </p:spPr>
        <p:txBody>
          <a:bodyPr/>
          <a:lstStyle/>
          <a:p>
            <a:pPr eaLnBrk="1" hangingPunct="1"/>
            <a:r>
              <a:rPr lang="en-US" dirty="0" err="1" smtClean="0">
                <a:solidFill>
                  <a:srgbClr val="FFFF00"/>
                </a:solidFill>
                <a:latin typeface="Algerian" pitchFamily="82" charset="0"/>
              </a:rPr>
              <a:t>Dampak</a:t>
            </a:r>
            <a:r>
              <a:rPr lang="en-US" dirty="0" smtClean="0">
                <a:solidFill>
                  <a:srgbClr val="FFFF00"/>
                </a:solidFill>
                <a:latin typeface="Algerian" pitchFamily="82" charset="0"/>
              </a:rPr>
              <a:t> </a:t>
            </a:r>
            <a:r>
              <a:rPr lang="en-US" dirty="0" err="1" smtClean="0">
                <a:solidFill>
                  <a:srgbClr val="FFFF00"/>
                </a:solidFill>
                <a:latin typeface="Algerian" pitchFamily="82" charset="0"/>
              </a:rPr>
              <a:t>Inflasi</a:t>
            </a:r>
            <a:endParaRPr lang="en-US" dirty="0" smtClean="0">
              <a:solidFill>
                <a:srgbClr val="FFFF00"/>
              </a:solidFill>
              <a:latin typeface="Algerian" pitchFamily="82" charset="0"/>
            </a:endParaRPr>
          </a:p>
        </p:txBody>
      </p:sp>
      <p:graphicFrame>
        <p:nvGraphicFramePr>
          <p:cNvPr id="4" name="Content Placeholder 3"/>
          <p:cNvGraphicFramePr>
            <a:graphicFrameLocks noGrp="1"/>
          </p:cNvGraphicFramePr>
          <p:nvPr>
            <p:ph idx="1"/>
          </p:nvPr>
        </p:nvGraphicFramePr>
        <p:xfrm>
          <a:off x="161925" y="736600"/>
          <a:ext cx="8915400" cy="6121400"/>
        </p:xfrm>
        <a:graphic>
          <a:graphicData uri="http://schemas.openxmlformats.org/drawingml/2006/table">
            <a:tbl>
              <a:tblPr firstRow="1" bandRow="1">
                <a:tableStyleId>{5940675A-B579-460E-94D1-54222C63F5DA}</a:tableStyleId>
              </a:tblPr>
              <a:tblGrid>
                <a:gridCol w="4537302"/>
                <a:gridCol w="4378098"/>
              </a:tblGrid>
              <a:tr h="1554571">
                <a:tc>
                  <a:txBody>
                    <a:bodyPr/>
                    <a:lstStyle/>
                    <a:p>
                      <a:pPr marL="342900" indent="-342900">
                        <a:buAutoNum type="arabicPeriod"/>
                      </a:pPr>
                      <a:r>
                        <a:rPr lang="en-US" sz="2400" kern="1200" baseline="0" dirty="0" err="1" smtClean="0">
                          <a:solidFill>
                            <a:srgbClr val="00FFFF"/>
                          </a:solidFill>
                        </a:rPr>
                        <a:t>Bagi</a:t>
                      </a:r>
                      <a:r>
                        <a:rPr lang="en-US" sz="2400" kern="1200" baseline="0" dirty="0" smtClean="0">
                          <a:solidFill>
                            <a:srgbClr val="00FFFF"/>
                          </a:solidFill>
                        </a:rPr>
                        <a:t> </a:t>
                      </a:r>
                      <a:r>
                        <a:rPr lang="en-US" sz="2400" kern="1200" baseline="0" dirty="0" err="1" smtClean="0">
                          <a:solidFill>
                            <a:srgbClr val="00FFFF"/>
                          </a:solidFill>
                        </a:rPr>
                        <a:t>pemilik</a:t>
                      </a:r>
                      <a:r>
                        <a:rPr lang="en-US" sz="2400" kern="1200" baseline="0" dirty="0" smtClean="0">
                          <a:solidFill>
                            <a:srgbClr val="00FFFF"/>
                          </a:solidFill>
                        </a:rPr>
                        <a:t> </a:t>
                      </a:r>
                      <a:r>
                        <a:rPr lang="en-US" sz="2400" kern="1200" baseline="0" dirty="0" err="1" smtClean="0">
                          <a:solidFill>
                            <a:srgbClr val="00FFFF"/>
                          </a:solidFill>
                        </a:rPr>
                        <a:t>pendapatan</a:t>
                      </a:r>
                      <a:r>
                        <a:rPr lang="en-US" sz="2400" kern="1200" baseline="0" dirty="0" smtClean="0">
                          <a:solidFill>
                            <a:srgbClr val="00FFFF"/>
                          </a:solidFill>
                        </a:rPr>
                        <a:t> </a:t>
                      </a:r>
                      <a:r>
                        <a:rPr lang="en-US" sz="2400" kern="1200" baseline="0" dirty="0" err="1" smtClean="0">
                          <a:solidFill>
                            <a:srgbClr val="00FFFF"/>
                          </a:solidFill>
                        </a:rPr>
                        <a:t>tetap</a:t>
                      </a:r>
                      <a:r>
                        <a:rPr lang="en-US" sz="2400" kern="1200" baseline="0" dirty="0" smtClean="0">
                          <a:solidFill>
                            <a:srgbClr val="00FFFF"/>
                          </a:solidFill>
                        </a:rPr>
                        <a:t> </a:t>
                      </a:r>
                      <a:r>
                        <a:rPr lang="en-US" sz="2400" kern="1200" baseline="0" dirty="0" err="1" smtClean="0">
                          <a:solidFill>
                            <a:srgbClr val="00FFFF"/>
                          </a:solidFill>
                        </a:rPr>
                        <a:t>dan</a:t>
                      </a:r>
                      <a:r>
                        <a:rPr lang="en-US" sz="2400" kern="1200" baseline="0" dirty="0" smtClean="0">
                          <a:solidFill>
                            <a:srgbClr val="00FFFF"/>
                          </a:solidFill>
                        </a:rPr>
                        <a:t>  </a:t>
                      </a:r>
                      <a:r>
                        <a:rPr lang="en-US" sz="2400" kern="1200" baseline="0" dirty="0" err="1" smtClean="0">
                          <a:solidFill>
                            <a:srgbClr val="00FFFF"/>
                          </a:solidFill>
                        </a:rPr>
                        <a:t>tidak</a:t>
                      </a:r>
                      <a:r>
                        <a:rPr lang="en-US" sz="2400" kern="1200" baseline="0" dirty="0" smtClean="0">
                          <a:solidFill>
                            <a:srgbClr val="00FFFF"/>
                          </a:solidFill>
                        </a:rPr>
                        <a:t> </a:t>
                      </a:r>
                      <a:r>
                        <a:rPr lang="en-US" sz="2400" kern="1200" baseline="0" dirty="0" err="1" smtClean="0">
                          <a:solidFill>
                            <a:srgbClr val="00FFFF"/>
                          </a:solidFill>
                        </a:rPr>
                        <a:t>tetap</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c>
                  <a:txBody>
                    <a:bodyPr/>
                    <a:lstStyle/>
                    <a:p>
                      <a:r>
                        <a:rPr lang="en-US" sz="2400" dirty="0" err="1" smtClean="0">
                          <a:solidFill>
                            <a:srgbClr val="00FFFF"/>
                          </a:solidFill>
                        </a:rPr>
                        <a:t>Pemilik</a:t>
                      </a:r>
                      <a:r>
                        <a:rPr lang="en-US" sz="2400" dirty="0" smtClean="0">
                          <a:solidFill>
                            <a:srgbClr val="00FFFF"/>
                          </a:solidFill>
                        </a:rPr>
                        <a:t> </a:t>
                      </a:r>
                      <a:r>
                        <a:rPr lang="en-US" sz="2400" dirty="0" err="1" smtClean="0">
                          <a:solidFill>
                            <a:srgbClr val="00FFFF"/>
                          </a:solidFill>
                        </a:rPr>
                        <a:t>pendapatan</a:t>
                      </a:r>
                      <a:r>
                        <a:rPr lang="en-US" sz="2400" dirty="0" smtClean="0">
                          <a:solidFill>
                            <a:srgbClr val="00FFFF"/>
                          </a:solidFill>
                        </a:rPr>
                        <a:t> </a:t>
                      </a:r>
                      <a:r>
                        <a:rPr lang="en-US" sz="2400" dirty="0" err="1" smtClean="0">
                          <a:solidFill>
                            <a:srgbClr val="00FFFF"/>
                          </a:solidFill>
                        </a:rPr>
                        <a:t>tetap</a:t>
                      </a:r>
                      <a:r>
                        <a:rPr lang="en-US" sz="2400" dirty="0" smtClean="0">
                          <a:solidFill>
                            <a:srgbClr val="00FFFF"/>
                          </a:solidFill>
                        </a:rPr>
                        <a:t> </a:t>
                      </a:r>
                      <a:r>
                        <a:rPr lang="en-US" sz="2400" dirty="0" err="1" smtClean="0">
                          <a:solidFill>
                            <a:srgbClr val="00FFFF"/>
                          </a:solidFill>
                        </a:rPr>
                        <a:t>dirugikan</a:t>
                      </a:r>
                      <a:endParaRPr lang="en-US" sz="2400" dirty="0" smtClean="0">
                        <a:solidFill>
                          <a:srgbClr val="00FFFF"/>
                        </a:solidFill>
                      </a:endParaRPr>
                    </a:p>
                    <a:p>
                      <a:r>
                        <a:rPr lang="en-US" sz="2400" dirty="0" err="1" smtClean="0">
                          <a:solidFill>
                            <a:srgbClr val="00FFFF"/>
                          </a:solidFill>
                        </a:rPr>
                        <a:t>Pemilik</a:t>
                      </a:r>
                      <a:r>
                        <a:rPr lang="en-US" sz="2400" dirty="0" smtClean="0">
                          <a:solidFill>
                            <a:srgbClr val="00FFFF"/>
                          </a:solidFill>
                        </a:rPr>
                        <a:t> </a:t>
                      </a:r>
                      <a:r>
                        <a:rPr lang="en-US" sz="2400" dirty="0" err="1" smtClean="0">
                          <a:solidFill>
                            <a:srgbClr val="00FFFF"/>
                          </a:solidFill>
                        </a:rPr>
                        <a:t>pendapatan</a:t>
                      </a:r>
                      <a:r>
                        <a:rPr lang="en-US" sz="2400" baseline="0" dirty="0" smtClean="0">
                          <a:solidFill>
                            <a:srgbClr val="00FFFF"/>
                          </a:solidFill>
                        </a:rPr>
                        <a:t> </a:t>
                      </a:r>
                      <a:r>
                        <a:rPr lang="en-US" sz="2400" baseline="0" dirty="0" err="1" smtClean="0">
                          <a:solidFill>
                            <a:srgbClr val="00FFFF"/>
                          </a:solidFill>
                        </a:rPr>
                        <a:t>tidak</a:t>
                      </a:r>
                      <a:r>
                        <a:rPr lang="en-US" sz="2400" baseline="0" dirty="0" smtClean="0">
                          <a:solidFill>
                            <a:srgbClr val="00FFFF"/>
                          </a:solidFill>
                        </a:rPr>
                        <a:t> </a:t>
                      </a:r>
                      <a:r>
                        <a:rPr lang="en-US" sz="2400" baseline="0" dirty="0" err="1" smtClean="0">
                          <a:solidFill>
                            <a:srgbClr val="00FFFF"/>
                          </a:solidFill>
                        </a:rPr>
                        <a:t>tetap</a:t>
                      </a:r>
                      <a:r>
                        <a:rPr lang="en-US" sz="2400" baseline="0" dirty="0" smtClean="0">
                          <a:solidFill>
                            <a:srgbClr val="00FFFF"/>
                          </a:solidFill>
                        </a:rPr>
                        <a:t> </a:t>
                      </a:r>
                      <a:r>
                        <a:rPr lang="en-US" sz="2400" baseline="0" dirty="0" err="1" smtClean="0">
                          <a:solidFill>
                            <a:srgbClr val="00FFFF"/>
                          </a:solidFill>
                        </a:rPr>
                        <a:t>bisa</a:t>
                      </a:r>
                      <a:r>
                        <a:rPr lang="en-US" sz="2400" baseline="0" dirty="0" smtClean="0">
                          <a:solidFill>
                            <a:srgbClr val="00FFFF"/>
                          </a:solidFill>
                        </a:rPr>
                        <a:t> </a:t>
                      </a:r>
                      <a:r>
                        <a:rPr lang="en-US" sz="2400" baseline="0" dirty="0" err="1" smtClean="0">
                          <a:solidFill>
                            <a:srgbClr val="00FFFF"/>
                          </a:solidFill>
                        </a:rPr>
                        <a:t>diuntungkan</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r>
              <a:tr h="1183351">
                <a:tc>
                  <a:txBody>
                    <a:bodyPr/>
                    <a:lstStyle/>
                    <a:p>
                      <a:r>
                        <a:rPr lang="en-US" sz="2400" kern="1200" baseline="0" dirty="0" smtClean="0">
                          <a:solidFill>
                            <a:srgbClr val="00FFFF"/>
                          </a:solidFill>
                        </a:rPr>
                        <a:t>2.   </a:t>
                      </a:r>
                      <a:r>
                        <a:rPr lang="en-US" sz="2400" kern="1200" baseline="0" dirty="0" err="1" smtClean="0">
                          <a:solidFill>
                            <a:srgbClr val="00FFFF"/>
                          </a:solidFill>
                        </a:rPr>
                        <a:t>Bagi</a:t>
                      </a:r>
                      <a:r>
                        <a:rPr lang="en-US" sz="2400" kern="1200" baseline="0" dirty="0" smtClean="0">
                          <a:solidFill>
                            <a:srgbClr val="00FFFF"/>
                          </a:solidFill>
                        </a:rPr>
                        <a:t> </a:t>
                      </a:r>
                      <a:r>
                        <a:rPr lang="en-US" sz="2400" kern="1200" baseline="0" dirty="0" err="1" smtClean="0">
                          <a:solidFill>
                            <a:srgbClr val="00FFFF"/>
                          </a:solidFill>
                        </a:rPr>
                        <a:t>para</a:t>
                      </a:r>
                      <a:r>
                        <a:rPr lang="en-US" sz="2400" kern="1200" baseline="0" dirty="0" smtClean="0">
                          <a:solidFill>
                            <a:srgbClr val="00FFFF"/>
                          </a:solidFill>
                        </a:rPr>
                        <a:t> </a:t>
                      </a:r>
                      <a:r>
                        <a:rPr lang="en-US" sz="2400" kern="1200" baseline="0" dirty="0" err="1" smtClean="0">
                          <a:solidFill>
                            <a:srgbClr val="00FFFF"/>
                          </a:solidFill>
                        </a:rPr>
                        <a:t>penabung</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c>
                  <a:txBody>
                    <a:bodyPr/>
                    <a:lstStyle/>
                    <a:p>
                      <a:r>
                        <a:rPr lang="en-US" sz="2400" kern="1200" baseline="0" dirty="0" err="1" smtClean="0">
                          <a:solidFill>
                            <a:srgbClr val="00FFFF"/>
                          </a:solidFill>
                        </a:rPr>
                        <a:t>Penabung</a:t>
                      </a:r>
                      <a:r>
                        <a:rPr lang="en-US" sz="2400" kern="1200" baseline="0" dirty="0" smtClean="0">
                          <a:solidFill>
                            <a:srgbClr val="00FFFF"/>
                          </a:solidFill>
                        </a:rPr>
                        <a:t> </a:t>
                      </a:r>
                      <a:r>
                        <a:rPr lang="en-US" sz="2400" kern="1200" baseline="0" dirty="0" err="1" smtClean="0">
                          <a:solidFill>
                            <a:srgbClr val="00FFFF"/>
                          </a:solidFill>
                        </a:rPr>
                        <a:t>dirugikan</a:t>
                      </a:r>
                      <a:r>
                        <a:rPr lang="en-US" sz="2400" kern="1200" baseline="0" dirty="0" smtClean="0">
                          <a:solidFill>
                            <a:srgbClr val="00FFFF"/>
                          </a:solidFill>
                        </a:rPr>
                        <a:t> </a:t>
                      </a:r>
                      <a:r>
                        <a:rPr lang="en-US" sz="2400" kern="1200" baseline="0" dirty="0" err="1" smtClean="0">
                          <a:solidFill>
                            <a:srgbClr val="00FFFF"/>
                          </a:solidFill>
                        </a:rPr>
                        <a:t>karena</a:t>
                      </a:r>
                      <a:r>
                        <a:rPr lang="en-US" sz="2400" kern="1200" baseline="0" dirty="0" smtClean="0">
                          <a:solidFill>
                            <a:srgbClr val="00FFFF"/>
                          </a:solidFill>
                        </a:rPr>
                        <a:t> </a:t>
                      </a:r>
                      <a:r>
                        <a:rPr lang="en-US" sz="2400" kern="1200" baseline="0" dirty="0" err="1" smtClean="0">
                          <a:solidFill>
                            <a:srgbClr val="00FFFF"/>
                          </a:solidFill>
                        </a:rPr>
                        <a:t>nilai</a:t>
                      </a:r>
                      <a:r>
                        <a:rPr lang="en-US" sz="2400" kern="1200" baseline="0" dirty="0" smtClean="0">
                          <a:solidFill>
                            <a:srgbClr val="00FFFF"/>
                          </a:solidFill>
                        </a:rPr>
                        <a:t> </a:t>
                      </a:r>
                      <a:r>
                        <a:rPr lang="en-US" sz="2400" kern="1200" baseline="0" dirty="0" err="1" smtClean="0">
                          <a:solidFill>
                            <a:srgbClr val="00FFFF"/>
                          </a:solidFill>
                        </a:rPr>
                        <a:t>uang</a:t>
                      </a:r>
                      <a:r>
                        <a:rPr lang="en-US" sz="2400" kern="1200" baseline="0" dirty="0" smtClean="0">
                          <a:solidFill>
                            <a:srgbClr val="00FFFF"/>
                          </a:solidFill>
                        </a:rPr>
                        <a:t> </a:t>
                      </a:r>
                      <a:r>
                        <a:rPr lang="en-US" sz="2400" kern="1200" baseline="0" dirty="0" err="1" smtClean="0">
                          <a:solidFill>
                            <a:srgbClr val="00FFFF"/>
                          </a:solidFill>
                        </a:rPr>
                        <a:t>semakin</a:t>
                      </a:r>
                      <a:r>
                        <a:rPr lang="en-US" sz="2400" kern="1200" baseline="0" dirty="0" smtClean="0">
                          <a:solidFill>
                            <a:srgbClr val="00FFFF"/>
                          </a:solidFill>
                        </a:rPr>
                        <a:t> </a:t>
                      </a:r>
                      <a:r>
                        <a:rPr lang="en-US" sz="2400" kern="1200" baseline="0" dirty="0" err="1" smtClean="0">
                          <a:solidFill>
                            <a:srgbClr val="00FFFF"/>
                          </a:solidFill>
                        </a:rPr>
                        <a:t>menurun</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r>
              <a:tr h="3383478">
                <a:tc>
                  <a:txBody>
                    <a:bodyPr/>
                    <a:lstStyle/>
                    <a:p>
                      <a:pPr marL="457200" indent="-457200">
                        <a:buAutoNum type="arabicPeriod" startAt="3"/>
                      </a:pPr>
                      <a:r>
                        <a:rPr lang="en-US" sz="2400" kern="1200" baseline="0" dirty="0" err="1" smtClean="0">
                          <a:solidFill>
                            <a:srgbClr val="00FFFF"/>
                          </a:solidFill>
                        </a:rPr>
                        <a:t>Bagi</a:t>
                      </a:r>
                      <a:r>
                        <a:rPr lang="en-US" sz="2400" kern="1200" baseline="0" dirty="0" smtClean="0">
                          <a:solidFill>
                            <a:srgbClr val="00FFFF"/>
                          </a:solidFill>
                        </a:rPr>
                        <a:t> </a:t>
                      </a:r>
                      <a:r>
                        <a:rPr lang="en-US" sz="2400" kern="1200" baseline="0" dirty="0" err="1" smtClean="0">
                          <a:solidFill>
                            <a:srgbClr val="00FFFF"/>
                          </a:solidFill>
                        </a:rPr>
                        <a:t>debitur</a:t>
                      </a:r>
                      <a:r>
                        <a:rPr lang="en-US" sz="2400" kern="1200" baseline="0" dirty="0" smtClean="0">
                          <a:solidFill>
                            <a:srgbClr val="00FFFF"/>
                          </a:solidFill>
                        </a:rPr>
                        <a:t>(</a:t>
                      </a:r>
                      <a:r>
                        <a:rPr lang="en-US" sz="2400" kern="1200" baseline="0" dirty="0" err="1" smtClean="0">
                          <a:solidFill>
                            <a:srgbClr val="00FFFF"/>
                          </a:solidFill>
                        </a:rPr>
                        <a:t>Peminjam</a:t>
                      </a:r>
                      <a:r>
                        <a:rPr lang="en-US" sz="2400" kern="1200" baseline="0" dirty="0" smtClean="0">
                          <a:solidFill>
                            <a:srgbClr val="00FFFF"/>
                          </a:solidFill>
                        </a:rPr>
                        <a:t> </a:t>
                      </a:r>
                      <a:r>
                        <a:rPr lang="en-US" sz="2400" kern="1200" baseline="0" dirty="0" err="1" smtClean="0">
                          <a:solidFill>
                            <a:srgbClr val="00FFFF"/>
                          </a:solidFill>
                        </a:rPr>
                        <a:t>uang</a:t>
                      </a:r>
                      <a:r>
                        <a:rPr lang="en-US" sz="2400" kern="1200" baseline="0" dirty="0" smtClean="0">
                          <a:solidFill>
                            <a:srgbClr val="00FFFF"/>
                          </a:solidFill>
                        </a:rPr>
                        <a:t>)    </a:t>
                      </a:r>
                    </a:p>
                    <a:p>
                      <a:pPr marL="457200" indent="-457200">
                        <a:buNone/>
                      </a:pPr>
                      <a:r>
                        <a:rPr lang="en-US" sz="2400" kern="1200" baseline="0" dirty="0" smtClean="0">
                          <a:solidFill>
                            <a:srgbClr val="00FFFF"/>
                          </a:solidFill>
                        </a:rPr>
                        <a:t>       </a:t>
                      </a:r>
                      <a:r>
                        <a:rPr lang="en-US" sz="2400" kern="1200" baseline="0" dirty="0" err="1" smtClean="0">
                          <a:solidFill>
                            <a:srgbClr val="00FFFF"/>
                          </a:solidFill>
                        </a:rPr>
                        <a:t>dan</a:t>
                      </a:r>
                      <a:r>
                        <a:rPr lang="en-US" sz="2400" kern="1200" baseline="0" dirty="0" smtClean="0">
                          <a:solidFill>
                            <a:srgbClr val="00FFFF"/>
                          </a:solidFill>
                        </a:rPr>
                        <a:t>  </a:t>
                      </a:r>
                      <a:r>
                        <a:rPr lang="en-US" sz="2400" kern="1200" baseline="0" dirty="0" err="1" smtClean="0">
                          <a:solidFill>
                            <a:srgbClr val="00FFFF"/>
                          </a:solidFill>
                        </a:rPr>
                        <a:t>kreditur</a:t>
                      </a:r>
                      <a:r>
                        <a:rPr lang="en-US" sz="2400" kern="1200" baseline="0" dirty="0" smtClean="0">
                          <a:solidFill>
                            <a:srgbClr val="00FFFF"/>
                          </a:solidFill>
                        </a:rPr>
                        <a:t>(</a:t>
                      </a:r>
                      <a:r>
                        <a:rPr lang="en-US" sz="2400" kern="1200" baseline="0" dirty="0" err="1" smtClean="0">
                          <a:solidFill>
                            <a:srgbClr val="00FFFF"/>
                          </a:solidFill>
                        </a:rPr>
                        <a:t>pemberi</a:t>
                      </a:r>
                      <a:r>
                        <a:rPr lang="en-US" sz="2400" kern="1200" baseline="0" dirty="0" smtClean="0">
                          <a:solidFill>
                            <a:srgbClr val="00FFFF"/>
                          </a:solidFill>
                        </a:rPr>
                        <a:t> </a:t>
                      </a:r>
                      <a:r>
                        <a:rPr lang="en-US" sz="2400" kern="1200" baseline="0" dirty="0" err="1" smtClean="0">
                          <a:solidFill>
                            <a:srgbClr val="00FFFF"/>
                          </a:solidFill>
                        </a:rPr>
                        <a:t>pinjaman</a:t>
                      </a:r>
                      <a:r>
                        <a:rPr lang="en-US" sz="2400" kern="1200" baseline="0" dirty="0" smtClean="0">
                          <a:solidFill>
                            <a:srgbClr val="00FFFF"/>
                          </a:solidFill>
                        </a:rPr>
                        <a:t>)</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c>
                  <a:txBody>
                    <a:bodyPr/>
                    <a:lstStyle/>
                    <a:p>
                      <a:r>
                        <a:rPr lang="en-US" sz="2400" kern="1200" baseline="0" dirty="0" err="1" smtClean="0">
                          <a:solidFill>
                            <a:srgbClr val="00FFFF"/>
                          </a:solidFill>
                        </a:rPr>
                        <a:t>Bagi</a:t>
                      </a:r>
                      <a:r>
                        <a:rPr lang="en-US" sz="2400" kern="1200" baseline="0" dirty="0" smtClean="0">
                          <a:solidFill>
                            <a:srgbClr val="00FFFF"/>
                          </a:solidFill>
                        </a:rPr>
                        <a:t> </a:t>
                      </a:r>
                      <a:r>
                        <a:rPr lang="en-US" sz="2400" kern="1200" baseline="0" dirty="0" err="1" smtClean="0">
                          <a:solidFill>
                            <a:srgbClr val="00FFFF"/>
                          </a:solidFill>
                        </a:rPr>
                        <a:t>debitur</a:t>
                      </a:r>
                      <a:r>
                        <a:rPr lang="en-US" sz="2400" kern="1200" baseline="0" dirty="0" smtClean="0">
                          <a:solidFill>
                            <a:srgbClr val="00FFFF"/>
                          </a:solidFill>
                        </a:rPr>
                        <a:t>, </a:t>
                      </a:r>
                      <a:r>
                        <a:rPr lang="en-US" sz="2400" kern="1200" baseline="0" dirty="0" err="1" smtClean="0">
                          <a:solidFill>
                            <a:srgbClr val="00FFFF"/>
                          </a:solidFill>
                        </a:rPr>
                        <a:t>inflasi</a:t>
                      </a:r>
                      <a:endParaRPr lang="en-US" sz="2400" kern="1200" baseline="0" dirty="0" smtClean="0">
                        <a:solidFill>
                          <a:srgbClr val="00FFFF"/>
                        </a:solidFill>
                      </a:endParaRPr>
                    </a:p>
                    <a:p>
                      <a:r>
                        <a:rPr lang="sv-SE" sz="2400" kern="1200" baseline="0" dirty="0" smtClean="0">
                          <a:solidFill>
                            <a:srgbClr val="00FFFF"/>
                          </a:solidFill>
                        </a:rPr>
                        <a:t>menguntungkan karena saat pembayaran utang, </a:t>
                      </a:r>
                      <a:r>
                        <a:rPr lang="en-US" sz="2400" kern="1200" baseline="0" dirty="0" err="1" smtClean="0">
                          <a:solidFill>
                            <a:srgbClr val="00FFFF"/>
                          </a:solidFill>
                        </a:rPr>
                        <a:t>nilai</a:t>
                      </a:r>
                      <a:r>
                        <a:rPr lang="en-US" sz="2400" kern="1200" baseline="0" dirty="0" smtClean="0">
                          <a:solidFill>
                            <a:srgbClr val="00FFFF"/>
                          </a:solidFill>
                        </a:rPr>
                        <a:t> </a:t>
                      </a:r>
                      <a:r>
                        <a:rPr lang="en-US" sz="2400" kern="1200" baseline="0" dirty="0" err="1" smtClean="0">
                          <a:solidFill>
                            <a:srgbClr val="00FFFF"/>
                          </a:solidFill>
                        </a:rPr>
                        <a:t>uang</a:t>
                      </a:r>
                      <a:r>
                        <a:rPr lang="en-US" sz="2400" kern="1200" baseline="0" dirty="0" smtClean="0">
                          <a:solidFill>
                            <a:srgbClr val="00FFFF"/>
                          </a:solidFill>
                        </a:rPr>
                        <a:t> </a:t>
                      </a:r>
                      <a:r>
                        <a:rPr lang="en-US" sz="2400" kern="1200" baseline="0" dirty="0" err="1" smtClean="0">
                          <a:solidFill>
                            <a:srgbClr val="00FFFF"/>
                          </a:solidFill>
                        </a:rPr>
                        <a:t>lebih</a:t>
                      </a:r>
                      <a:r>
                        <a:rPr lang="en-US" sz="2400" kern="1200" baseline="0" dirty="0" smtClean="0">
                          <a:solidFill>
                            <a:srgbClr val="00FFFF"/>
                          </a:solidFill>
                        </a:rPr>
                        <a:t> </a:t>
                      </a:r>
                      <a:r>
                        <a:rPr lang="en-US" sz="2400" kern="1200" baseline="0" dirty="0" err="1" smtClean="0">
                          <a:solidFill>
                            <a:srgbClr val="00FFFF"/>
                          </a:solidFill>
                        </a:rPr>
                        <a:t>rendah</a:t>
                      </a:r>
                      <a:r>
                        <a:rPr lang="en-US" sz="2400" kern="1200" baseline="0" dirty="0" smtClean="0">
                          <a:solidFill>
                            <a:srgbClr val="00FFFF"/>
                          </a:solidFill>
                        </a:rPr>
                        <a:t> </a:t>
                      </a:r>
                      <a:r>
                        <a:rPr lang="en-US" sz="2400" kern="1200" baseline="0" dirty="0" err="1" smtClean="0">
                          <a:solidFill>
                            <a:srgbClr val="00FFFF"/>
                          </a:solidFill>
                        </a:rPr>
                        <a:t>dibandingkan</a:t>
                      </a:r>
                      <a:r>
                        <a:rPr lang="en-US" sz="2400" kern="1200" baseline="0" dirty="0" smtClean="0">
                          <a:solidFill>
                            <a:srgbClr val="00FFFF"/>
                          </a:solidFill>
                        </a:rPr>
                        <a:t> </a:t>
                      </a:r>
                      <a:r>
                        <a:rPr lang="en-US" sz="2400" kern="1200" baseline="0" dirty="0" err="1" smtClean="0">
                          <a:solidFill>
                            <a:srgbClr val="00FFFF"/>
                          </a:solidFill>
                        </a:rPr>
                        <a:t>pada</a:t>
                      </a:r>
                      <a:r>
                        <a:rPr lang="en-US" sz="2400" kern="1200" baseline="0" dirty="0" smtClean="0">
                          <a:solidFill>
                            <a:srgbClr val="00FFFF"/>
                          </a:solidFill>
                        </a:rPr>
                        <a:t> </a:t>
                      </a:r>
                      <a:r>
                        <a:rPr lang="en-US" sz="2400" kern="1200" baseline="0" dirty="0" err="1" smtClean="0">
                          <a:solidFill>
                            <a:srgbClr val="00FFFF"/>
                          </a:solidFill>
                        </a:rPr>
                        <a:t>saat</a:t>
                      </a:r>
                      <a:r>
                        <a:rPr lang="en-US" sz="2400" kern="1200" baseline="0" dirty="0" smtClean="0">
                          <a:solidFill>
                            <a:srgbClr val="00FFFF"/>
                          </a:solidFill>
                        </a:rPr>
                        <a:t> </a:t>
                      </a:r>
                      <a:r>
                        <a:rPr lang="en-US" sz="2400" kern="1200" baseline="0" dirty="0" err="1" smtClean="0">
                          <a:solidFill>
                            <a:srgbClr val="00FFFF"/>
                          </a:solidFill>
                        </a:rPr>
                        <a:t>meminjam</a:t>
                      </a:r>
                      <a:r>
                        <a:rPr lang="en-US" sz="2400" kern="1200" baseline="0" dirty="0" smtClean="0">
                          <a:solidFill>
                            <a:srgbClr val="00FFFF"/>
                          </a:solidFill>
                        </a:rPr>
                        <a:t>. </a:t>
                      </a:r>
                    </a:p>
                    <a:p>
                      <a:r>
                        <a:rPr lang="en-US" sz="2400" kern="1200" baseline="0" dirty="0" err="1" smtClean="0">
                          <a:solidFill>
                            <a:srgbClr val="00FFFF"/>
                          </a:solidFill>
                        </a:rPr>
                        <a:t>Bagi</a:t>
                      </a:r>
                      <a:r>
                        <a:rPr lang="en-US" sz="2400" kern="1200" baseline="0" dirty="0" smtClean="0">
                          <a:solidFill>
                            <a:srgbClr val="00FFFF"/>
                          </a:solidFill>
                        </a:rPr>
                        <a:t> </a:t>
                      </a:r>
                      <a:r>
                        <a:rPr lang="nn-NO" sz="2400" kern="1200" baseline="0" dirty="0" smtClean="0">
                          <a:solidFill>
                            <a:srgbClr val="00FFFF"/>
                          </a:solidFill>
                        </a:rPr>
                        <a:t>kreditur, mengalami kerugian </a:t>
                      </a:r>
                      <a:r>
                        <a:rPr lang="en-US" sz="2400" kern="1200" baseline="0" dirty="0" err="1" smtClean="0">
                          <a:solidFill>
                            <a:srgbClr val="00FFFF"/>
                          </a:solidFill>
                        </a:rPr>
                        <a:t>karena</a:t>
                      </a:r>
                      <a:r>
                        <a:rPr lang="en-US" sz="2400" kern="1200" baseline="0" dirty="0" smtClean="0">
                          <a:solidFill>
                            <a:srgbClr val="00FFFF"/>
                          </a:solidFill>
                        </a:rPr>
                        <a:t> </a:t>
                      </a:r>
                      <a:r>
                        <a:rPr lang="en-US" sz="2400" kern="1200" baseline="0" dirty="0" err="1" smtClean="0">
                          <a:solidFill>
                            <a:srgbClr val="00FFFF"/>
                          </a:solidFill>
                        </a:rPr>
                        <a:t>nilai</a:t>
                      </a:r>
                      <a:r>
                        <a:rPr lang="en-US" sz="2400" kern="1200" baseline="0" dirty="0" smtClean="0">
                          <a:solidFill>
                            <a:srgbClr val="00FFFF"/>
                          </a:solidFill>
                        </a:rPr>
                        <a:t> </a:t>
                      </a:r>
                      <a:r>
                        <a:rPr lang="en-US" sz="2400" kern="1200" baseline="0" dirty="0" err="1" smtClean="0">
                          <a:solidFill>
                            <a:srgbClr val="00FFFF"/>
                          </a:solidFill>
                        </a:rPr>
                        <a:t>uang</a:t>
                      </a:r>
                      <a:r>
                        <a:rPr lang="en-US" sz="2400" kern="1200" baseline="0" dirty="0" smtClean="0">
                          <a:solidFill>
                            <a:srgbClr val="00FFFF"/>
                          </a:solidFill>
                        </a:rPr>
                        <a:t> </a:t>
                      </a:r>
                      <a:r>
                        <a:rPr lang="en-US" sz="2400" kern="1200" baseline="0" dirty="0" err="1" smtClean="0">
                          <a:solidFill>
                            <a:srgbClr val="00FFFF"/>
                          </a:solidFill>
                        </a:rPr>
                        <a:t>pengembalian</a:t>
                      </a:r>
                      <a:r>
                        <a:rPr lang="en-US" sz="2400" kern="1200" baseline="0" dirty="0" smtClean="0">
                          <a:solidFill>
                            <a:srgbClr val="00FFFF"/>
                          </a:solidFill>
                        </a:rPr>
                        <a:t> </a:t>
                      </a:r>
                      <a:r>
                        <a:rPr lang="en-US" sz="2400" kern="1200" baseline="0" dirty="0" err="1" smtClean="0">
                          <a:solidFill>
                            <a:srgbClr val="00FFFF"/>
                          </a:solidFill>
                        </a:rPr>
                        <a:t>lebih</a:t>
                      </a:r>
                      <a:r>
                        <a:rPr lang="en-US" sz="2400" kern="1200" baseline="0" dirty="0" smtClean="0">
                          <a:solidFill>
                            <a:srgbClr val="00FFFF"/>
                          </a:solidFill>
                        </a:rPr>
                        <a:t> </a:t>
                      </a:r>
                      <a:r>
                        <a:rPr lang="en-US" sz="2400" kern="1200" baseline="0" dirty="0" err="1" smtClean="0">
                          <a:solidFill>
                            <a:srgbClr val="00FFFF"/>
                          </a:solidFill>
                        </a:rPr>
                        <a:t>rendah</a:t>
                      </a:r>
                      <a:r>
                        <a:rPr lang="en-US" sz="2400" kern="1200" baseline="0" dirty="0" smtClean="0">
                          <a:solidFill>
                            <a:srgbClr val="00FFFF"/>
                          </a:solidFill>
                        </a:rPr>
                        <a:t> </a:t>
                      </a:r>
                      <a:r>
                        <a:rPr lang="en-US" sz="2400" kern="1200" baseline="0" dirty="0" err="1" smtClean="0">
                          <a:solidFill>
                            <a:srgbClr val="00FFFF"/>
                          </a:solidFill>
                        </a:rPr>
                        <a:t>jika</a:t>
                      </a:r>
                      <a:r>
                        <a:rPr lang="en-US" sz="2400" kern="1200" baseline="0" dirty="0" smtClean="0">
                          <a:solidFill>
                            <a:srgbClr val="00FFFF"/>
                          </a:solidFill>
                        </a:rPr>
                        <a:t> </a:t>
                      </a:r>
                      <a:r>
                        <a:rPr lang="en-US" sz="2400" kern="1200" baseline="0" dirty="0" err="1" smtClean="0">
                          <a:solidFill>
                            <a:srgbClr val="00FFFF"/>
                          </a:solidFill>
                        </a:rPr>
                        <a:t>dibandingkan</a:t>
                      </a:r>
                      <a:r>
                        <a:rPr lang="en-US" sz="2400" kern="1200" baseline="0" dirty="0" smtClean="0">
                          <a:solidFill>
                            <a:srgbClr val="00FFFF"/>
                          </a:solidFill>
                        </a:rPr>
                        <a:t> </a:t>
                      </a:r>
                      <a:r>
                        <a:rPr lang="en-US" sz="2400" kern="1200" baseline="0" dirty="0" err="1" smtClean="0">
                          <a:solidFill>
                            <a:srgbClr val="00FFFF"/>
                          </a:solidFill>
                        </a:rPr>
                        <a:t>saat</a:t>
                      </a:r>
                      <a:r>
                        <a:rPr lang="en-US" sz="2400" kern="1200" baseline="0" dirty="0" smtClean="0">
                          <a:solidFill>
                            <a:srgbClr val="00FFFF"/>
                          </a:solidFill>
                        </a:rPr>
                        <a:t> </a:t>
                      </a:r>
                      <a:r>
                        <a:rPr lang="en-US" sz="2400" kern="1200" baseline="0" dirty="0" err="1" smtClean="0">
                          <a:solidFill>
                            <a:srgbClr val="00FFFF"/>
                          </a:solidFill>
                        </a:rPr>
                        <a:t>peminjaman</a:t>
                      </a:r>
                      <a:r>
                        <a:rPr lang="en-US" sz="2400" kern="1200" baseline="0" dirty="0" smtClean="0">
                          <a:solidFill>
                            <a:srgbClr val="00FFFF"/>
                          </a:solidFill>
                        </a:rPr>
                        <a:t>.</a:t>
                      </a:r>
                      <a:endParaRPr lang="en-US" sz="2400" b="1" dirty="0">
                        <a:solidFill>
                          <a:srgbClr val="00FFFF"/>
                        </a:solidFill>
                      </a:endParaRPr>
                    </a:p>
                  </a:txBody>
                  <a:tcPr marT="45723" marB="45723">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r>
            </a:tbl>
          </a:graphicData>
        </a:graphic>
      </p:graphicFrame>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3505200" y="228600"/>
            <a:ext cx="2209800" cy="1143000"/>
          </a:xfrm>
          <a:prstGeom prst="flowChartProcess">
            <a:avLst/>
          </a:prstGeom>
          <a:solidFill>
            <a:schemeClr val="tx1"/>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Macam-macam</a:t>
            </a:r>
            <a:r>
              <a:rPr lang="en-US" sz="2400" dirty="0" smtClean="0"/>
              <a:t> </a:t>
            </a:r>
            <a:r>
              <a:rPr lang="en-US" sz="2400" dirty="0" err="1" smtClean="0"/>
              <a:t>Kegunaan</a:t>
            </a:r>
            <a:r>
              <a:rPr lang="en-US" sz="2400" dirty="0" smtClean="0"/>
              <a:t> </a:t>
            </a:r>
            <a:r>
              <a:rPr lang="en-US" sz="2400" dirty="0" err="1" smtClean="0"/>
              <a:t>bentuk</a:t>
            </a:r>
            <a:endParaRPr lang="en-US" sz="2400" dirty="0"/>
          </a:p>
        </p:txBody>
      </p:sp>
      <p:sp>
        <p:nvSpPr>
          <p:cNvPr id="5" name="Rectangle 4"/>
          <p:cNvSpPr/>
          <p:nvPr/>
        </p:nvSpPr>
        <p:spPr>
          <a:xfrm>
            <a:off x="228600" y="1676400"/>
            <a:ext cx="3474720" cy="5334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Form Utility (</a:t>
            </a:r>
            <a:r>
              <a:rPr lang="en-US" sz="2400" dirty="0" err="1" smtClean="0">
                <a:solidFill>
                  <a:srgbClr val="FFFF00"/>
                </a:solidFill>
              </a:rPr>
              <a:t>bentuk</a:t>
            </a:r>
            <a:r>
              <a:rPr lang="en-US" sz="2400" dirty="0" smtClean="0">
                <a:solidFill>
                  <a:srgbClr val="FFFF00"/>
                </a:solidFill>
              </a:rPr>
              <a:t>)</a:t>
            </a:r>
            <a:endParaRPr lang="en-US" sz="2400" dirty="0">
              <a:solidFill>
                <a:srgbClr val="FFFF00"/>
              </a:solidFill>
            </a:endParaRPr>
          </a:p>
        </p:txBody>
      </p:sp>
      <p:sp>
        <p:nvSpPr>
          <p:cNvPr id="6" name="Rectangle 5"/>
          <p:cNvSpPr/>
          <p:nvPr/>
        </p:nvSpPr>
        <p:spPr>
          <a:xfrm>
            <a:off x="5410200" y="1752600"/>
            <a:ext cx="3474720" cy="533400"/>
          </a:xfrm>
          <a:prstGeom prst="rect">
            <a:avLst/>
          </a:prstGeom>
          <a:solidFill>
            <a:schemeClr val="tx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Service </a:t>
            </a:r>
            <a:r>
              <a:rPr lang="en-US" sz="2400" dirty="0" err="1" smtClean="0">
                <a:solidFill>
                  <a:srgbClr val="FFFF00"/>
                </a:solidFill>
              </a:rPr>
              <a:t>Utilty</a:t>
            </a:r>
            <a:r>
              <a:rPr lang="en-US" sz="2400" dirty="0" smtClean="0">
                <a:solidFill>
                  <a:srgbClr val="FFFF00"/>
                </a:solidFill>
              </a:rPr>
              <a:t> (</a:t>
            </a:r>
            <a:r>
              <a:rPr lang="en-US" sz="2400" dirty="0" err="1" smtClean="0">
                <a:solidFill>
                  <a:srgbClr val="FFFF00"/>
                </a:solidFill>
              </a:rPr>
              <a:t>layanan</a:t>
            </a:r>
            <a:r>
              <a:rPr lang="en-US" sz="2400" dirty="0" smtClean="0">
                <a:solidFill>
                  <a:srgbClr val="FFFF00"/>
                </a:solidFill>
              </a:rPr>
              <a:t>)</a:t>
            </a:r>
            <a:endParaRPr lang="en-US" sz="2400" dirty="0">
              <a:solidFill>
                <a:srgbClr val="FFFF00"/>
              </a:solidFill>
            </a:endParaRPr>
          </a:p>
        </p:txBody>
      </p:sp>
      <p:sp>
        <p:nvSpPr>
          <p:cNvPr id="7" name="Rectangle 6"/>
          <p:cNvSpPr/>
          <p:nvPr/>
        </p:nvSpPr>
        <p:spPr>
          <a:xfrm>
            <a:off x="5410200" y="3124200"/>
            <a:ext cx="3474720" cy="533400"/>
          </a:xfrm>
          <a:prstGeom prst="rect">
            <a:avLst/>
          </a:prstGeom>
          <a:solidFill>
            <a:schemeClr val="tx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dirty="0" smtClean="0">
                <a:solidFill>
                  <a:srgbClr val="FFFF00"/>
                </a:solidFill>
              </a:rPr>
              <a:t>Owner Utility (</a:t>
            </a:r>
            <a:r>
              <a:rPr lang="en-US" sz="2300" dirty="0" err="1" smtClean="0">
                <a:solidFill>
                  <a:srgbClr val="FFFF00"/>
                </a:solidFill>
              </a:rPr>
              <a:t>kepemilikan</a:t>
            </a:r>
            <a:r>
              <a:rPr lang="en-US" sz="2300" dirty="0" smtClean="0">
                <a:solidFill>
                  <a:srgbClr val="FFFF00"/>
                </a:solidFill>
              </a:rPr>
              <a:t>)</a:t>
            </a:r>
            <a:endParaRPr lang="en-US" sz="2300" dirty="0">
              <a:solidFill>
                <a:srgbClr val="FFFF00"/>
              </a:solidFill>
            </a:endParaRPr>
          </a:p>
        </p:txBody>
      </p:sp>
      <p:sp>
        <p:nvSpPr>
          <p:cNvPr id="8" name="Rectangle 7"/>
          <p:cNvSpPr/>
          <p:nvPr/>
        </p:nvSpPr>
        <p:spPr>
          <a:xfrm>
            <a:off x="5410200" y="4953000"/>
            <a:ext cx="3474720" cy="533400"/>
          </a:xfrm>
          <a:prstGeom prst="rect">
            <a:avLst/>
          </a:prstGeom>
          <a:solidFill>
            <a:schemeClr val="tx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Place Utility (</a:t>
            </a:r>
            <a:r>
              <a:rPr lang="en-US" sz="2400" dirty="0" err="1" smtClean="0">
                <a:solidFill>
                  <a:srgbClr val="FFFF00"/>
                </a:solidFill>
              </a:rPr>
              <a:t>tempat</a:t>
            </a:r>
            <a:r>
              <a:rPr lang="en-US" sz="2400" dirty="0" smtClean="0">
                <a:solidFill>
                  <a:srgbClr val="FFFF00"/>
                </a:solidFill>
              </a:rPr>
              <a:t>)</a:t>
            </a:r>
            <a:endParaRPr lang="en-US" sz="2400" dirty="0">
              <a:solidFill>
                <a:srgbClr val="FFFF00"/>
              </a:solidFill>
            </a:endParaRPr>
          </a:p>
        </p:txBody>
      </p:sp>
      <p:cxnSp>
        <p:nvCxnSpPr>
          <p:cNvPr id="9" name="Curved Connector 8"/>
          <p:cNvCxnSpPr>
            <a:stCxn id="4" idx="2"/>
            <a:endCxn id="5" idx="3"/>
          </p:cNvCxnSpPr>
          <p:nvPr/>
        </p:nvCxnSpPr>
        <p:spPr>
          <a:xfrm rot="5400000">
            <a:off x="3870960" y="1203960"/>
            <a:ext cx="571500" cy="90678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0" name="Curved Connector 9"/>
          <p:cNvCxnSpPr>
            <a:stCxn id="4" idx="2"/>
            <a:endCxn id="6" idx="1"/>
          </p:cNvCxnSpPr>
          <p:nvPr/>
        </p:nvCxnSpPr>
        <p:spPr>
          <a:xfrm rot="16200000" flipH="1">
            <a:off x="4686300" y="1295400"/>
            <a:ext cx="647700" cy="80010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1" name="Curved Connector 10"/>
          <p:cNvCxnSpPr>
            <a:stCxn id="4" idx="2"/>
            <a:endCxn id="7" idx="1"/>
          </p:cNvCxnSpPr>
          <p:nvPr/>
        </p:nvCxnSpPr>
        <p:spPr>
          <a:xfrm rot="16200000" flipH="1">
            <a:off x="4000500" y="1981200"/>
            <a:ext cx="2019300" cy="80010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2" name="Curved Connector 11"/>
          <p:cNvCxnSpPr>
            <a:stCxn id="4" idx="2"/>
            <a:endCxn id="8" idx="1"/>
          </p:cNvCxnSpPr>
          <p:nvPr/>
        </p:nvCxnSpPr>
        <p:spPr>
          <a:xfrm rot="16200000" flipH="1">
            <a:off x="3086100" y="2895600"/>
            <a:ext cx="3848100" cy="80010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sp>
        <p:nvSpPr>
          <p:cNvPr id="44" name="Rectangle 43"/>
          <p:cNvSpPr/>
          <p:nvPr/>
        </p:nvSpPr>
        <p:spPr>
          <a:xfrm>
            <a:off x="259080" y="3124200"/>
            <a:ext cx="3474720" cy="5334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Time Utility (</a:t>
            </a:r>
            <a:r>
              <a:rPr lang="en-US" sz="2400" dirty="0" err="1" smtClean="0">
                <a:solidFill>
                  <a:srgbClr val="FFFF00"/>
                </a:solidFill>
              </a:rPr>
              <a:t>Waktu</a:t>
            </a:r>
            <a:r>
              <a:rPr lang="en-US" sz="2400" dirty="0" smtClean="0">
                <a:solidFill>
                  <a:srgbClr val="FFFF00"/>
                </a:solidFill>
              </a:rPr>
              <a:t>)</a:t>
            </a:r>
            <a:endParaRPr lang="en-US" sz="2400" dirty="0">
              <a:solidFill>
                <a:srgbClr val="FFFF00"/>
              </a:solidFill>
            </a:endParaRPr>
          </a:p>
        </p:txBody>
      </p:sp>
      <p:cxnSp>
        <p:nvCxnSpPr>
          <p:cNvPr id="45" name="Curved Connector 44"/>
          <p:cNvCxnSpPr>
            <a:stCxn id="4" idx="2"/>
            <a:endCxn id="44" idx="3"/>
          </p:cNvCxnSpPr>
          <p:nvPr/>
        </p:nvCxnSpPr>
        <p:spPr>
          <a:xfrm rot="5400000">
            <a:off x="3162300" y="1943100"/>
            <a:ext cx="2019300" cy="87630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sp>
        <p:nvSpPr>
          <p:cNvPr id="46" name="Rectangle 45"/>
          <p:cNvSpPr/>
          <p:nvPr/>
        </p:nvSpPr>
        <p:spPr>
          <a:xfrm>
            <a:off x="304800" y="4876800"/>
            <a:ext cx="3474720" cy="5334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Element Utility (</a:t>
            </a:r>
            <a:r>
              <a:rPr lang="en-US" sz="2400" dirty="0" err="1" smtClean="0">
                <a:solidFill>
                  <a:srgbClr val="FFFF00"/>
                </a:solidFill>
              </a:rPr>
              <a:t>unsur</a:t>
            </a:r>
            <a:r>
              <a:rPr lang="en-US" sz="2400" dirty="0" smtClean="0">
                <a:solidFill>
                  <a:srgbClr val="FFFF00"/>
                </a:solidFill>
              </a:rPr>
              <a:t>)</a:t>
            </a:r>
            <a:endParaRPr lang="en-US" sz="2400" dirty="0">
              <a:solidFill>
                <a:srgbClr val="FFFF00"/>
              </a:solidFill>
            </a:endParaRPr>
          </a:p>
        </p:txBody>
      </p:sp>
      <p:cxnSp>
        <p:nvCxnSpPr>
          <p:cNvPr id="47" name="Curved Connector 46"/>
          <p:cNvCxnSpPr>
            <a:stCxn id="4" idx="2"/>
            <a:endCxn id="46" idx="3"/>
          </p:cNvCxnSpPr>
          <p:nvPr/>
        </p:nvCxnSpPr>
        <p:spPr>
          <a:xfrm rot="5400000">
            <a:off x="2308860" y="2842260"/>
            <a:ext cx="3771900" cy="830580"/>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sp>
        <p:nvSpPr>
          <p:cNvPr id="15" name="Action Button: Home 1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14400"/>
          <a:ext cx="8229600" cy="5874116"/>
        </p:xfrm>
        <a:graphic>
          <a:graphicData uri="http://schemas.openxmlformats.org/drawingml/2006/table">
            <a:tbl>
              <a:tblPr firstRow="1" bandRow="1">
                <a:tableStyleId>{5940675A-B579-460E-94D1-54222C63F5DA}</a:tableStyleId>
              </a:tblPr>
              <a:tblGrid>
                <a:gridCol w="4114800"/>
                <a:gridCol w="4114800"/>
              </a:tblGrid>
              <a:tr h="2834262">
                <a:tc>
                  <a:txBody>
                    <a:bodyPr/>
                    <a:lstStyle/>
                    <a:p>
                      <a:r>
                        <a:rPr lang="en-US" sz="3200" kern="1200" baseline="0" dirty="0" smtClean="0">
                          <a:solidFill>
                            <a:srgbClr val="00FFFF"/>
                          </a:solidFill>
                        </a:rPr>
                        <a:t>4.   </a:t>
                      </a:r>
                      <a:r>
                        <a:rPr lang="en-US" sz="3200" kern="1200" baseline="0" dirty="0" err="1" smtClean="0">
                          <a:solidFill>
                            <a:srgbClr val="00FFFF"/>
                          </a:solidFill>
                        </a:rPr>
                        <a:t>Bagi</a:t>
                      </a:r>
                      <a:r>
                        <a:rPr lang="en-US" sz="3200" kern="1200" baseline="0" dirty="0" smtClean="0">
                          <a:solidFill>
                            <a:srgbClr val="00FFFF"/>
                          </a:solidFill>
                        </a:rPr>
                        <a:t> </a:t>
                      </a:r>
                      <a:r>
                        <a:rPr lang="en-US" sz="3200" kern="1200" baseline="0" dirty="0" err="1" smtClean="0">
                          <a:solidFill>
                            <a:srgbClr val="00FFFF"/>
                          </a:solidFill>
                        </a:rPr>
                        <a:t>produsen</a:t>
                      </a:r>
                      <a:endParaRPr lang="en-US" sz="3200" b="1" dirty="0">
                        <a:solidFill>
                          <a:srgbClr val="00FFFF"/>
                        </a:solidFill>
                      </a:endParaRPr>
                    </a:p>
                  </a:txBody>
                  <a:tcPr marT="45714" marB="45714">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c>
                  <a:txBody>
                    <a:bodyPr/>
                    <a:lstStyle/>
                    <a:p>
                      <a:r>
                        <a:rPr lang="en-US" sz="2000" kern="1200" baseline="0" dirty="0" err="1" smtClean="0">
                          <a:solidFill>
                            <a:srgbClr val="00FFFF"/>
                          </a:solidFill>
                        </a:rPr>
                        <a:t>Bagi</a:t>
                      </a:r>
                      <a:r>
                        <a:rPr lang="en-US" sz="2000" kern="1200" baseline="0" dirty="0" smtClean="0">
                          <a:solidFill>
                            <a:srgbClr val="00FFFF"/>
                          </a:solidFill>
                        </a:rPr>
                        <a:t> </a:t>
                      </a:r>
                      <a:r>
                        <a:rPr lang="en-US" sz="2000" kern="1200" baseline="0" dirty="0" err="1" smtClean="0">
                          <a:solidFill>
                            <a:srgbClr val="00FFFF"/>
                          </a:solidFill>
                        </a:rPr>
                        <a:t>pengusaha</a:t>
                      </a:r>
                      <a:r>
                        <a:rPr lang="en-US" sz="2000" kern="1200" baseline="0" dirty="0" smtClean="0">
                          <a:solidFill>
                            <a:srgbClr val="00FFFF"/>
                          </a:solidFill>
                        </a:rPr>
                        <a:t> </a:t>
                      </a:r>
                      <a:r>
                        <a:rPr lang="en-US" sz="2000" kern="1200" baseline="0" dirty="0" err="1" smtClean="0">
                          <a:solidFill>
                            <a:srgbClr val="00FFFF"/>
                          </a:solidFill>
                        </a:rPr>
                        <a:t>besar</a:t>
                      </a:r>
                      <a:r>
                        <a:rPr lang="en-US" sz="2000" kern="1200" baseline="0" dirty="0" smtClean="0">
                          <a:solidFill>
                            <a:srgbClr val="00FFFF"/>
                          </a:solidFill>
                        </a:rPr>
                        <a:t>, </a:t>
                      </a:r>
                      <a:r>
                        <a:rPr lang="en-US" sz="2000" kern="1200" baseline="0" dirty="0" err="1" smtClean="0">
                          <a:solidFill>
                            <a:srgbClr val="00FFFF"/>
                          </a:solidFill>
                        </a:rPr>
                        <a:t>inflasi</a:t>
                      </a:r>
                      <a:r>
                        <a:rPr lang="en-US" sz="2000" kern="1200" baseline="0" dirty="0" smtClean="0">
                          <a:solidFill>
                            <a:srgbClr val="00FFFF"/>
                          </a:solidFill>
                        </a:rPr>
                        <a:t> </a:t>
                      </a:r>
                      <a:r>
                        <a:rPr lang="en-US" sz="2000" kern="1200" baseline="0" dirty="0" err="1" smtClean="0">
                          <a:solidFill>
                            <a:srgbClr val="00FFFF"/>
                          </a:solidFill>
                        </a:rPr>
                        <a:t>dapat</a:t>
                      </a:r>
                      <a:r>
                        <a:rPr lang="en-US" sz="2000" kern="1200" baseline="0" dirty="0" smtClean="0">
                          <a:solidFill>
                            <a:srgbClr val="00FFFF"/>
                          </a:solidFill>
                        </a:rPr>
                        <a:t> </a:t>
                      </a:r>
                      <a:r>
                        <a:rPr lang="en-US" sz="2000" kern="1200" baseline="0" dirty="0" err="1" smtClean="0">
                          <a:solidFill>
                            <a:srgbClr val="00FFFF"/>
                          </a:solidFill>
                        </a:rPr>
                        <a:t>menguntungkan</a:t>
                      </a:r>
                      <a:r>
                        <a:rPr lang="en-US" sz="2000" kern="1200" baseline="0" dirty="0" smtClean="0">
                          <a:solidFill>
                            <a:srgbClr val="00FFFF"/>
                          </a:solidFill>
                        </a:rPr>
                        <a:t> </a:t>
                      </a:r>
                      <a:r>
                        <a:rPr lang="en-US" sz="2000" kern="1200" baseline="0" dirty="0" err="1" smtClean="0">
                          <a:solidFill>
                            <a:srgbClr val="00FFFF"/>
                          </a:solidFill>
                        </a:rPr>
                        <a:t>Jika</a:t>
                      </a:r>
                      <a:r>
                        <a:rPr lang="en-US" sz="2000" kern="1200" baseline="0" dirty="0" smtClean="0">
                          <a:solidFill>
                            <a:srgbClr val="00FFFF"/>
                          </a:solidFill>
                        </a:rPr>
                        <a:t> </a:t>
                      </a:r>
                      <a:r>
                        <a:rPr lang="en-US" sz="2000" kern="1200" baseline="0" dirty="0" err="1" smtClean="0">
                          <a:solidFill>
                            <a:srgbClr val="00FFFF"/>
                          </a:solidFill>
                        </a:rPr>
                        <a:t>pendapatan</a:t>
                      </a:r>
                      <a:r>
                        <a:rPr lang="en-US" sz="2000" kern="1200" baseline="0" dirty="0" smtClean="0">
                          <a:solidFill>
                            <a:srgbClr val="00FFFF"/>
                          </a:solidFill>
                        </a:rPr>
                        <a:t> yang</a:t>
                      </a:r>
                    </a:p>
                    <a:p>
                      <a:r>
                        <a:rPr lang="sv-SE" sz="2000" kern="1200" baseline="0" dirty="0" smtClean="0">
                          <a:solidFill>
                            <a:srgbClr val="00FFFF"/>
                          </a:solidFill>
                        </a:rPr>
                        <a:t>diperoleh lebih tinggi daripada kenaikan biaya produksi. </a:t>
                      </a:r>
                    </a:p>
                    <a:p>
                      <a:r>
                        <a:rPr lang="en-US" sz="2000" kern="1200" baseline="0" dirty="0" err="1" smtClean="0">
                          <a:solidFill>
                            <a:srgbClr val="00FFFF"/>
                          </a:solidFill>
                        </a:rPr>
                        <a:t>Bagi</a:t>
                      </a:r>
                      <a:r>
                        <a:rPr lang="en-US" sz="2000" kern="1200" baseline="0" dirty="0" smtClean="0">
                          <a:solidFill>
                            <a:srgbClr val="00FFFF"/>
                          </a:solidFill>
                        </a:rPr>
                        <a:t> </a:t>
                      </a:r>
                      <a:r>
                        <a:rPr lang="en-US" sz="2000" kern="1200" baseline="0" dirty="0" err="1" smtClean="0">
                          <a:solidFill>
                            <a:srgbClr val="00FFFF"/>
                          </a:solidFill>
                        </a:rPr>
                        <a:t>pengusaha</a:t>
                      </a:r>
                      <a:r>
                        <a:rPr lang="en-US" sz="2000" kern="1200" baseline="0" dirty="0" smtClean="0">
                          <a:solidFill>
                            <a:srgbClr val="00FFFF"/>
                          </a:solidFill>
                        </a:rPr>
                        <a:t> </a:t>
                      </a:r>
                      <a:r>
                        <a:rPr lang="en-US" sz="2000" kern="1200" baseline="0" dirty="0" err="1" smtClean="0">
                          <a:solidFill>
                            <a:srgbClr val="00FFFF"/>
                          </a:solidFill>
                        </a:rPr>
                        <a:t>kecil</a:t>
                      </a:r>
                      <a:r>
                        <a:rPr lang="en-US" sz="2000" kern="1200" baseline="0" dirty="0" smtClean="0">
                          <a:solidFill>
                            <a:srgbClr val="00FFFF"/>
                          </a:solidFill>
                        </a:rPr>
                        <a:t>, </a:t>
                      </a:r>
                      <a:r>
                        <a:rPr lang="en-US" sz="2000" kern="1200" baseline="0" dirty="0" err="1" smtClean="0">
                          <a:solidFill>
                            <a:srgbClr val="00FFFF"/>
                          </a:solidFill>
                        </a:rPr>
                        <a:t>naiknya</a:t>
                      </a:r>
                      <a:r>
                        <a:rPr lang="en-US" sz="2000" kern="1200" baseline="0" dirty="0" smtClean="0">
                          <a:solidFill>
                            <a:srgbClr val="00FFFF"/>
                          </a:solidFill>
                        </a:rPr>
                        <a:t> </a:t>
                      </a:r>
                      <a:r>
                        <a:rPr lang="en-US" sz="2000" kern="1200" baseline="0" dirty="0" err="1" smtClean="0">
                          <a:solidFill>
                            <a:srgbClr val="00FFFF"/>
                          </a:solidFill>
                        </a:rPr>
                        <a:t>biaya</a:t>
                      </a:r>
                      <a:r>
                        <a:rPr lang="en-US" sz="2000" kern="1200" baseline="0" dirty="0" smtClean="0">
                          <a:solidFill>
                            <a:srgbClr val="00FFFF"/>
                          </a:solidFill>
                        </a:rPr>
                        <a:t> </a:t>
                      </a:r>
                      <a:r>
                        <a:rPr lang="en-US" sz="2000" kern="1200" baseline="0" dirty="0" err="1" smtClean="0">
                          <a:solidFill>
                            <a:srgbClr val="00FFFF"/>
                          </a:solidFill>
                        </a:rPr>
                        <a:t>produksi</a:t>
                      </a:r>
                      <a:r>
                        <a:rPr lang="en-US" sz="2000" kern="1200" baseline="0" dirty="0" smtClean="0">
                          <a:solidFill>
                            <a:srgbClr val="00FFFF"/>
                          </a:solidFill>
                        </a:rPr>
                        <a:t> </a:t>
                      </a:r>
                      <a:r>
                        <a:rPr lang="en-US" sz="2000" kern="1200" baseline="0" dirty="0" err="1" smtClean="0">
                          <a:solidFill>
                            <a:srgbClr val="00FFFF"/>
                          </a:solidFill>
                        </a:rPr>
                        <a:t>dapat</a:t>
                      </a:r>
                      <a:r>
                        <a:rPr lang="en-US" sz="2000" kern="1200" baseline="0" dirty="0" smtClean="0">
                          <a:solidFill>
                            <a:srgbClr val="00FFFF"/>
                          </a:solidFill>
                        </a:rPr>
                        <a:t> </a:t>
                      </a:r>
                      <a:r>
                        <a:rPr lang="en-US" sz="2000" kern="1200" baseline="0" dirty="0" err="1" smtClean="0">
                          <a:solidFill>
                            <a:srgbClr val="00FFFF"/>
                          </a:solidFill>
                        </a:rPr>
                        <a:t>merugikan</a:t>
                      </a:r>
                      <a:r>
                        <a:rPr lang="en-US" sz="2000" kern="1200" baseline="0" dirty="0" smtClean="0">
                          <a:solidFill>
                            <a:srgbClr val="00FFFF"/>
                          </a:solidFill>
                        </a:rPr>
                        <a:t> </a:t>
                      </a:r>
                      <a:r>
                        <a:rPr lang="en-US" sz="2000" kern="1200" baseline="0" dirty="0" err="1" smtClean="0">
                          <a:solidFill>
                            <a:srgbClr val="00FFFF"/>
                          </a:solidFill>
                        </a:rPr>
                        <a:t>sehingga</a:t>
                      </a:r>
                      <a:r>
                        <a:rPr lang="en-US" sz="2000" kern="1200" baseline="0" dirty="0" smtClean="0">
                          <a:solidFill>
                            <a:srgbClr val="00FFFF"/>
                          </a:solidFill>
                        </a:rPr>
                        <a:t> </a:t>
                      </a:r>
                      <a:r>
                        <a:rPr lang="en-US" sz="2000" kern="1200" baseline="0" dirty="0" err="1" smtClean="0">
                          <a:solidFill>
                            <a:srgbClr val="00FFFF"/>
                          </a:solidFill>
                        </a:rPr>
                        <a:t>enggan</a:t>
                      </a:r>
                      <a:r>
                        <a:rPr lang="en-US" sz="2000" kern="1200" baseline="0" dirty="0" smtClean="0">
                          <a:solidFill>
                            <a:srgbClr val="00FFFF"/>
                          </a:solidFill>
                        </a:rPr>
                        <a:t> </a:t>
                      </a:r>
                      <a:r>
                        <a:rPr lang="en-US" sz="2000" kern="1200" baseline="0" dirty="0" err="1" smtClean="0">
                          <a:solidFill>
                            <a:srgbClr val="00FFFF"/>
                          </a:solidFill>
                        </a:rPr>
                        <a:t>untuk</a:t>
                      </a:r>
                      <a:r>
                        <a:rPr lang="en-US" sz="2000" kern="1200" baseline="0" dirty="0" smtClean="0">
                          <a:solidFill>
                            <a:srgbClr val="00FFFF"/>
                          </a:solidFill>
                        </a:rPr>
                        <a:t> </a:t>
                      </a:r>
                      <a:r>
                        <a:rPr lang="en-US" sz="2000" kern="1200" baseline="0" dirty="0" err="1" smtClean="0">
                          <a:solidFill>
                            <a:srgbClr val="00FFFF"/>
                          </a:solidFill>
                        </a:rPr>
                        <a:t>meneruskan</a:t>
                      </a:r>
                      <a:r>
                        <a:rPr lang="en-US" sz="2000" kern="1200" baseline="0" dirty="0" smtClean="0">
                          <a:solidFill>
                            <a:srgbClr val="00FFFF"/>
                          </a:solidFill>
                        </a:rPr>
                        <a:t> </a:t>
                      </a:r>
                      <a:r>
                        <a:rPr lang="en-US" sz="2000" kern="1200" baseline="0" dirty="0" err="1" smtClean="0">
                          <a:solidFill>
                            <a:srgbClr val="00FFFF"/>
                          </a:solidFill>
                        </a:rPr>
                        <a:t>produksinya</a:t>
                      </a:r>
                      <a:endParaRPr lang="en-US" sz="2000" b="1" dirty="0">
                        <a:solidFill>
                          <a:srgbClr val="00FFFF"/>
                        </a:solidFill>
                      </a:endParaRPr>
                    </a:p>
                  </a:txBody>
                  <a:tcPr marT="45714" marB="45714">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r>
              <a:tr h="3039488">
                <a:tc>
                  <a:txBody>
                    <a:bodyPr/>
                    <a:lstStyle/>
                    <a:p>
                      <a:pPr marL="520700" indent="-520700">
                        <a:tabLst>
                          <a:tab pos="568325" algn="l"/>
                        </a:tabLst>
                      </a:pPr>
                      <a:r>
                        <a:rPr lang="en-US" sz="3200" kern="1200" baseline="0" dirty="0" smtClean="0">
                          <a:solidFill>
                            <a:srgbClr val="00FFFF"/>
                          </a:solidFill>
                        </a:rPr>
                        <a:t>5.   </a:t>
                      </a:r>
                      <a:r>
                        <a:rPr lang="en-US" sz="3200" kern="1200" baseline="0" dirty="0" err="1" smtClean="0">
                          <a:solidFill>
                            <a:srgbClr val="00FFFF"/>
                          </a:solidFill>
                        </a:rPr>
                        <a:t>Bagi</a:t>
                      </a:r>
                      <a:r>
                        <a:rPr lang="en-US" sz="3200" kern="1200" baseline="0" dirty="0" smtClean="0">
                          <a:solidFill>
                            <a:srgbClr val="00FFFF"/>
                          </a:solidFill>
                        </a:rPr>
                        <a:t> </a:t>
                      </a:r>
                      <a:r>
                        <a:rPr lang="en-US" sz="3200" kern="1200" baseline="0" dirty="0" err="1" smtClean="0">
                          <a:solidFill>
                            <a:srgbClr val="00FFFF"/>
                          </a:solidFill>
                        </a:rPr>
                        <a:t>perekonomian</a:t>
                      </a:r>
                      <a:r>
                        <a:rPr lang="en-US" sz="3200" kern="1200" baseline="0" dirty="0" smtClean="0">
                          <a:solidFill>
                            <a:srgbClr val="00FFFF"/>
                          </a:solidFill>
                        </a:rPr>
                        <a:t> </a:t>
                      </a:r>
                      <a:r>
                        <a:rPr lang="en-US" sz="3200" kern="1200" baseline="0" dirty="0" err="1" smtClean="0">
                          <a:solidFill>
                            <a:srgbClr val="00FFFF"/>
                          </a:solidFill>
                        </a:rPr>
                        <a:t>nasional</a:t>
                      </a:r>
                      <a:endParaRPr lang="en-US" sz="3200" b="1" dirty="0">
                        <a:solidFill>
                          <a:srgbClr val="00FFFF"/>
                        </a:solidFill>
                      </a:endParaRPr>
                    </a:p>
                  </a:txBody>
                  <a:tcPr marT="45714" marB="45714">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c>
                  <a:txBody>
                    <a:bodyPr/>
                    <a:lstStyle/>
                    <a:p>
                      <a:pPr marL="342900" indent="-342900">
                        <a:buFont typeface="+mj-lt"/>
                        <a:buAutoNum type="arabicPeriod"/>
                      </a:pPr>
                      <a:r>
                        <a:rPr lang="en-US" sz="2000" kern="1200" baseline="0" dirty="0" err="1" smtClean="0">
                          <a:solidFill>
                            <a:srgbClr val="00FFFF"/>
                          </a:solidFill>
                        </a:rPr>
                        <a:t>Investasi</a:t>
                      </a:r>
                      <a:r>
                        <a:rPr lang="en-US" sz="2000" kern="1200" baseline="0" dirty="0" smtClean="0">
                          <a:solidFill>
                            <a:srgbClr val="00FFFF"/>
                          </a:solidFill>
                        </a:rPr>
                        <a:t> </a:t>
                      </a:r>
                      <a:r>
                        <a:rPr lang="en-US" sz="2000" kern="1200" baseline="0" dirty="0" err="1" smtClean="0">
                          <a:solidFill>
                            <a:srgbClr val="00FFFF"/>
                          </a:solidFill>
                        </a:rPr>
                        <a:t>berkurang</a:t>
                      </a:r>
                      <a:r>
                        <a:rPr lang="en-US" sz="2000" kern="1200" baseline="0" dirty="0" smtClean="0">
                          <a:solidFill>
                            <a:srgbClr val="00FFFF"/>
                          </a:solidFill>
                        </a:rPr>
                        <a:t>.</a:t>
                      </a:r>
                    </a:p>
                    <a:p>
                      <a:pPr marL="342900" indent="-342900">
                        <a:buFont typeface="+mj-lt"/>
                        <a:buAutoNum type="arabicPeriod"/>
                      </a:pPr>
                      <a:r>
                        <a:rPr lang="en-US" sz="2000" kern="1200" baseline="0" dirty="0" err="1" smtClean="0">
                          <a:solidFill>
                            <a:srgbClr val="00FFFF"/>
                          </a:solidFill>
                        </a:rPr>
                        <a:t>Mendorong</a:t>
                      </a:r>
                      <a:r>
                        <a:rPr lang="en-US" sz="2000" kern="1200" baseline="0" dirty="0" smtClean="0">
                          <a:solidFill>
                            <a:srgbClr val="00FFFF"/>
                          </a:solidFill>
                        </a:rPr>
                        <a:t> </a:t>
                      </a:r>
                      <a:r>
                        <a:rPr lang="en-US" sz="2000" kern="1200" baseline="0" dirty="0" err="1" smtClean="0">
                          <a:solidFill>
                            <a:srgbClr val="00FFFF"/>
                          </a:solidFill>
                        </a:rPr>
                        <a:t>tingkat</a:t>
                      </a:r>
                      <a:r>
                        <a:rPr lang="en-US" sz="2000" kern="1200" baseline="0" dirty="0" smtClean="0">
                          <a:solidFill>
                            <a:srgbClr val="00FFFF"/>
                          </a:solidFill>
                        </a:rPr>
                        <a:t> </a:t>
                      </a:r>
                      <a:r>
                        <a:rPr lang="en-US" sz="2000" kern="1200" baseline="0" dirty="0" err="1" smtClean="0">
                          <a:solidFill>
                            <a:srgbClr val="00FFFF"/>
                          </a:solidFill>
                        </a:rPr>
                        <a:t>bunga</a:t>
                      </a:r>
                      <a:r>
                        <a:rPr lang="en-US" sz="2000" kern="1200" baseline="0" dirty="0" smtClean="0">
                          <a:solidFill>
                            <a:srgbClr val="00FFFF"/>
                          </a:solidFill>
                        </a:rPr>
                        <a:t>.</a:t>
                      </a:r>
                    </a:p>
                    <a:p>
                      <a:pPr marL="342900" indent="-342900">
                        <a:buFont typeface="+mj-lt"/>
                        <a:buAutoNum type="arabicPeriod"/>
                      </a:pPr>
                      <a:r>
                        <a:rPr lang="en-US" sz="2000" kern="1200" baseline="0" dirty="0" err="1" smtClean="0">
                          <a:solidFill>
                            <a:srgbClr val="00FFFF"/>
                          </a:solidFill>
                        </a:rPr>
                        <a:t>Mendorong</a:t>
                      </a:r>
                      <a:r>
                        <a:rPr lang="en-US" sz="2000" kern="1200" baseline="0" dirty="0" smtClean="0">
                          <a:solidFill>
                            <a:srgbClr val="00FFFF"/>
                          </a:solidFill>
                        </a:rPr>
                        <a:t> </a:t>
                      </a:r>
                      <a:r>
                        <a:rPr lang="en-US" sz="2000" kern="1200" baseline="0" dirty="0" err="1" smtClean="0">
                          <a:solidFill>
                            <a:srgbClr val="00FFFF"/>
                          </a:solidFill>
                        </a:rPr>
                        <a:t>penanam</a:t>
                      </a:r>
                      <a:r>
                        <a:rPr lang="en-US" sz="2000" kern="1200" baseline="0" dirty="0" smtClean="0">
                          <a:solidFill>
                            <a:srgbClr val="00FFFF"/>
                          </a:solidFill>
                        </a:rPr>
                        <a:t> modal yang </a:t>
                      </a:r>
                      <a:r>
                        <a:rPr lang="en-US" sz="2000" kern="1200" baseline="0" dirty="0" err="1" smtClean="0">
                          <a:solidFill>
                            <a:srgbClr val="00FFFF"/>
                          </a:solidFill>
                        </a:rPr>
                        <a:t>bersifat</a:t>
                      </a:r>
                      <a:r>
                        <a:rPr lang="en-US" sz="2000" kern="1200" baseline="0" dirty="0" smtClean="0">
                          <a:solidFill>
                            <a:srgbClr val="00FFFF"/>
                          </a:solidFill>
                        </a:rPr>
                        <a:t> </a:t>
                      </a:r>
                      <a:r>
                        <a:rPr lang="en-US" sz="2000" kern="1200" baseline="0" dirty="0" err="1" smtClean="0">
                          <a:solidFill>
                            <a:srgbClr val="00FFFF"/>
                          </a:solidFill>
                        </a:rPr>
                        <a:t>spekulatif</a:t>
                      </a:r>
                      <a:r>
                        <a:rPr lang="en-US" sz="2000" kern="1200" baseline="0" dirty="0" smtClean="0">
                          <a:solidFill>
                            <a:srgbClr val="00FFFF"/>
                          </a:solidFill>
                        </a:rPr>
                        <a:t>.</a:t>
                      </a:r>
                    </a:p>
                    <a:p>
                      <a:pPr marL="342900" indent="-342900">
                        <a:buFont typeface="+mj-lt"/>
                        <a:buAutoNum type="arabicPeriod"/>
                      </a:pPr>
                      <a:r>
                        <a:rPr lang="fi-FI" sz="2000" kern="1200" baseline="0" dirty="0" smtClean="0">
                          <a:solidFill>
                            <a:srgbClr val="00FFFF"/>
                          </a:solidFill>
                        </a:rPr>
                        <a:t>Menimbulkan ketidakpastian keadaan ekonomi pada masa yang </a:t>
                      </a:r>
                      <a:r>
                        <a:rPr lang="en-US" sz="2000" kern="1200" baseline="0" dirty="0" err="1" smtClean="0">
                          <a:solidFill>
                            <a:srgbClr val="00FFFF"/>
                          </a:solidFill>
                        </a:rPr>
                        <a:t>akan</a:t>
                      </a:r>
                      <a:r>
                        <a:rPr lang="en-US" sz="2000" kern="1200" baseline="0" dirty="0" smtClean="0">
                          <a:solidFill>
                            <a:srgbClr val="00FFFF"/>
                          </a:solidFill>
                        </a:rPr>
                        <a:t> </a:t>
                      </a:r>
                      <a:r>
                        <a:rPr lang="en-US" sz="2000" kern="1200" baseline="0" dirty="0" err="1" smtClean="0">
                          <a:solidFill>
                            <a:srgbClr val="00FFFF"/>
                          </a:solidFill>
                        </a:rPr>
                        <a:t>datang</a:t>
                      </a:r>
                      <a:endParaRPr lang="en-US" sz="2000" kern="1200" baseline="0" dirty="0" smtClean="0">
                        <a:solidFill>
                          <a:srgbClr val="00FFFF"/>
                        </a:solidFill>
                      </a:endParaRPr>
                    </a:p>
                    <a:p>
                      <a:pPr marL="342900" indent="-342900">
                        <a:buFont typeface="+mj-lt"/>
                        <a:buAutoNum type="arabicPeriod"/>
                      </a:pPr>
                      <a:r>
                        <a:rPr lang="en-US" sz="2000" kern="1200" baseline="0" dirty="0" err="1" smtClean="0">
                          <a:solidFill>
                            <a:srgbClr val="00FFFF"/>
                          </a:solidFill>
                        </a:rPr>
                        <a:t>Merosotnya</a:t>
                      </a:r>
                      <a:r>
                        <a:rPr lang="en-US" sz="2000" kern="1200" baseline="0" dirty="0" smtClean="0">
                          <a:solidFill>
                            <a:srgbClr val="00FFFF"/>
                          </a:solidFill>
                        </a:rPr>
                        <a:t> </a:t>
                      </a:r>
                      <a:r>
                        <a:rPr lang="en-US" sz="2000" kern="1200" baseline="0" dirty="0" err="1" smtClean="0">
                          <a:solidFill>
                            <a:srgbClr val="00FFFF"/>
                          </a:solidFill>
                        </a:rPr>
                        <a:t>tingkat</a:t>
                      </a:r>
                      <a:r>
                        <a:rPr lang="en-US" sz="2000" kern="1200" baseline="0" dirty="0" smtClean="0">
                          <a:solidFill>
                            <a:srgbClr val="00FFFF"/>
                          </a:solidFill>
                        </a:rPr>
                        <a:t> </a:t>
                      </a:r>
                      <a:r>
                        <a:rPr lang="en-US" sz="2000" kern="1200" baseline="0" dirty="0" err="1" smtClean="0">
                          <a:solidFill>
                            <a:srgbClr val="00FFFF"/>
                          </a:solidFill>
                        </a:rPr>
                        <a:t>kehidupan</a:t>
                      </a:r>
                      <a:r>
                        <a:rPr lang="en-US" sz="2000" kern="1200" baseline="0" dirty="0" smtClean="0">
                          <a:solidFill>
                            <a:srgbClr val="00FFFF"/>
                          </a:solidFill>
                        </a:rPr>
                        <a:t> </a:t>
                      </a:r>
                      <a:r>
                        <a:rPr lang="en-US" sz="2000" kern="1200" baseline="0" dirty="0" err="1" smtClean="0">
                          <a:solidFill>
                            <a:srgbClr val="00FFFF"/>
                          </a:solidFill>
                        </a:rPr>
                        <a:t>dan</a:t>
                      </a:r>
                      <a:r>
                        <a:rPr lang="en-US" sz="2000" kern="1200" baseline="0" dirty="0" smtClean="0">
                          <a:solidFill>
                            <a:srgbClr val="00FFFF"/>
                          </a:solidFill>
                        </a:rPr>
                        <a:t> </a:t>
                      </a:r>
                      <a:r>
                        <a:rPr lang="en-US" sz="2000" kern="1200" baseline="0" dirty="0" err="1" smtClean="0">
                          <a:solidFill>
                            <a:srgbClr val="00FFFF"/>
                          </a:solidFill>
                        </a:rPr>
                        <a:t>kesejahteraan</a:t>
                      </a:r>
                      <a:r>
                        <a:rPr lang="en-US" sz="2000" kern="1200" baseline="0" dirty="0" smtClean="0">
                          <a:solidFill>
                            <a:srgbClr val="00FFFF"/>
                          </a:solidFill>
                        </a:rPr>
                        <a:t> </a:t>
                      </a:r>
                      <a:r>
                        <a:rPr lang="en-US" sz="2000" kern="1200" baseline="0" dirty="0" err="1" smtClean="0">
                          <a:solidFill>
                            <a:srgbClr val="00FFFF"/>
                          </a:solidFill>
                        </a:rPr>
                        <a:t>masyarakat</a:t>
                      </a:r>
                      <a:r>
                        <a:rPr lang="en-US" sz="2000" kern="1200" baseline="0" dirty="0" smtClean="0">
                          <a:solidFill>
                            <a:srgbClr val="00FFFF"/>
                          </a:solidFill>
                        </a:rPr>
                        <a:t>.</a:t>
                      </a:r>
                      <a:endParaRPr lang="en-US" sz="2000" b="1" dirty="0">
                        <a:solidFill>
                          <a:srgbClr val="00FFFF"/>
                        </a:solidFill>
                      </a:endParaRPr>
                    </a:p>
                  </a:txBody>
                  <a:tcPr marT="45714" marB="45714">
                    <a:lnL w="12700" cap="flat" cmpd="sng" algn="ctr">
                      <a:solidFill>
                        <a:srgbClr val="FF00FF"/>
                      </a:solidFill>
                      <a:prstDash val="solid"/>
                      <a:round/>
                      <a:headEnd type="none" w="med" len="med"/>
                      <a:tailEnd type="none" w="med" len="med"/>
                    </a:lnL>
                    <a:lnR w="12700" cap="flat" cmpd="sng" algn="ctr">
                      <a:solidFill>
                        <a:srgbClr val="FF00FF"/>
                      </a:solidFill>
                      <a:prstDash val="solid"/>
                      <a:round/>
                      <a:headEnd type="none" w="med" len="med"/>
                      <a:tailEnd type="none" w="med" len="med"/>
                    </a:lnR>
                    <a:lnT w="12700" cap="flat" cmpd="sng" algn="ctr">
                      <a:solidFill>
                        <a:srgbClr val="FF00FF"/>
                      </a:solidFill>
                      <a:prstDash val="solid"/>
                      <a:round/>
                      <a:headEnd type="none" w="med" len="med"/>
                      <a:tailEnd type="none" w="med" len="med"/>
                    </a:lnT>
                    <a:lnB w="12700" cap="flat" cmpd="sng" algn="ctr">
                      <a:solidFill>
                        <a:srgbClr val="FF00FF"/>
                      </a:solidFill>
                      <a:prstDash val="solid"/>
                      <a:round/>
                      <a:headEnd type="none" w="med" len="med"/>
                      <a:tailEnd type="none" w="med" len="med"/>
                    </a:lnB>
                  </a:tcPr>
                </a:tc>
              </a:tr>
            </a:tbl>
          </a:graphicData>
        </a:graphic>
      </p:graphicFrame>
      <p:sp>
        <p:nvSpPr>
          <p:cNvPr id="6" name="Title 1"/>
          <p:cNvSpPr txBox="1">
            <a:spLocks/>
          </p:cNvSpPr>
          <p:nvPr/>
        </p:nvSpPr>
        <p:spPr>
          <a:xfrm>
            <a:off x="533400" y="0"/>
            <a:ext cx="8229600" cy="80803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FFFF00"/>
                </a:solidFill>
                <a:effectLst/>
                <a:uLnTx/>
                <a:uFillTx/>
                <a:latin typeface="Algerian" pitchFamily="82" charset="0"/>
                <a:ea typeface="+mj-ea"/>
                <a:cs typeface="+mj-cs"/>
              </a:rPr>
              <a:t>Dampak Inflasi</a:t>
            </a: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250"/>
            <a:ext cx="8229600" cy="685800"/>
          </a:xfrm>
          <a:ln>
            <a:solidFill>
              <a:srgbClr val="00CC99"/>
            </a:solidFill>
          </a:ln>
        </p:spPr>
        <p:txBody>
          <a:bodyPr rtlCol="0">
            <a:normAutofit fontScale="90000"/>
          </a:bodyPr>
          <a:lstStyle/>
          <a:p>
            <a:pPr eaLnBrk="1" fontAlgn="auto" hangingPunct="1">
              <a:spcAft>
                <a:spcPts val="0"/>
              </a:spcAft>
              <a:defRPr/>
            </a:pPr>
            <a:r>
              <a:rPr lang="en-US" dirty="0" smtClean="0">
                <a:solidFill>
                  <a:srgbClr val="FFFF00"/>
                </a:solidFill>
                <a:latin typeface="Algerian" pitchFamily="82" charset="0"/>
              </a:rPr>
              <a:t>Cara </a:t>
            </a:r>
            <a:r>
              <a:rPr lang="en-US" dirty="0" err="1" smtClean="0">
                <a:solidFill>
                  <a:srgbClr val="FFFF00"/>
                </a:solidFill>
                <a:latin typeface="Algerian" pitchFamily="82" charset="0"/>
              </a:rPr>
              <a:t>Mengatasi</a:t>
            </a:r>
            <a:r>
              <a:rPr lang="en-US" dirty="0" smtClean="0">
                <a:solidFill>
                  <a:srgbClr val="FFFF00"/>
                </a:solidFill>
                <a:latin typeface="Algerian" pitchFamily="82" charset="0"/>
              </a:rPr>
              <a:t> </a:t>
            </a:r>
            <a:r>
              <a:rPr lang="en-US" dirty="0" err="1" smtClean="0">
                <a:solidFill>
                  <a:srgbClr val="FFFF00"/>
                </a:solidFill>
                <a:latin typeface="Algerian" pitchFamily="82" charset="0"/>
              </a:rPr>
              <a:t>Inflasi</a:t>
            </a:r>
            <a:endParaRPr lang="en-US" dirty="0">
              <a:solidFill>
                <a:srgbClr val="FFFF00"/>
              </a:solidFill>
              <a:latin typeface="Algerian" pitchFamily="82" charset="0"/>
            </a:endParaRPr>
          </a:p>
        </p:txBody>
      </p:sp>
      <p:graphicFrame>
        <p:nvGraphicFramePr>
          <p:cNvPr id="4" name="Content Placeholder 3"/>
          <p:cNvGraphicFramePr>
            <a:graphicFrameLocks noGrp="1"/>
          </p:cNvGraphicFramePr>
          <p:nvPr>
            <p:ph idx="1"/>
          </p:nvPr>
        </p:nvGraphicFramePr>
        <p:xfrm>
          <a:off x="0" y="457200"/>
          <a:ext cx="91440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p:cNvSpPr txBox="1">
            <a:spLocks/>
          </p:cNvSpPr>
          <p:nvPr/>
        </p:nvSpPr>
        <p:spPr bwMode="auto">
          <a:xfrm>
            <a:off x="5948363" y="4856163"/>
            <a:ext cx="3195637" cy="1752600"/>
          </a:xfrm>
          <a:prstGeom prst="rect">
            <a:avLst/>
          </a:prstGeom>
          <a:noFill/>
          <a:ln w="9525">
            <a:noFill/>
            <a:miter lim="800000"/>
            <a:headEnd/>
            <a:tailEnd/>
          </a:ln>
        </p:spPr>
        <p:txBody>
          <a:bodyPr/>
          <a:lstStyle/>
          <a:p>
            <a:pPr marL="342900" indent="-342900">
              <a:spcBef>
                <a:spcPct val="20000"/>
              </a:spcBef>
              <a:buFont typeface="Arial" charset="0"/>
              <a:buNone/>
              <a:defRPr/>
            </a:pPr>
            <a:r>
              <a:rPr lang="en-US" sz="2000" b="1" i="1" dirty="0" err="1">
                <a:latin typeface="Calibri" pitchFamily="34" charset="0"/>
              </a:rPr>
              <a:t>Keterangan</a:t>
            </a:r>
            <a:r>
              <a:rPr lang="en-US" sz="2000" b="1" i="1" dirty="0">
                <a:latin typeface="Calibri" pitchFamily="34" charset="0"/>
              </a:rPr>
              <a:t>:</a:t>
            </a:r>
          </a:p>
          <a:p>
            <a:pPr>
              <a:spcBef>
                <a:spcPct val="20000"/>
              </a:spcBef>
              <a:buFont typeface="Arial" charset="0"/>
              <a:buNone/>
              <a:defRPr/>
            </a:pPr>
            <a:r>
              <a:rPr lang="en-US" sz="2000" b="1" i="1" dirty="0">
                <a:latin typeface="Calibri" pitchFamily="34" charset="0"/>
              </a:rPr>
              <a:t>Yang </a:t>
            </a:r>
            <a:r>
              <a:rPr lang="en-US" sz="2000" b="1" i="1" dirty="0" err="1">
                <a:latin typeface="Calibri" pitchFamily="34" charset="0"/>
              </a:rPr>
              <a:t>dibold</a:t>
            </a:r>
            <a:r>
              <a:rPr lang="en-US" sz="2000" b="1" i="1" dirty="0">
                <a:latin typeface="Calibri" pitchFamily="34" charset="0"/>
              </a:rPr>
              <a:t> </a:t>
            </a:r>
            <a:r>
              <a:rPr lang="en-US" sz="2000" b="1" i="1" dirty="0" err="1">
                <a:latin typeface="Calibri" pitchFamily="34" charset="0"/>
              </a:rPr>
              <a:t>dan</a:t>
            </a:r>
            <a:r>
              <a:rPr lang="en-US" sz="2000" b="1" i="1" dirty="0">
                <a:latin typeface="Calibri" pitchFamily="34" charset="0"/>
              </a:rPr>
              <a:t> </a:t>
            </a:r>
            <a:r>
              <a:rPr lang="en-US" sz="2000" b="1" i="1" dirty="0" err="1">
                <a:latin typeface="Calibri" pitchFamily="34" charset="0"/>
              </a:rPr>
              <a:t>dimiringkan</a:t>
            </a:r>
            <a:r>
              <a:rPr lang="en-US" sz="2000" b="1" i="1" dirty="0">
                <a:latin typeface="Calibri" pitchFamily="34" charset="0"/>
              </a:rPr>
              <a:t> </a:t>
            </a:r>
            <a:r>
              <a:rPr lang="en-US" sz="2000" b="1" i="1" dirty="0" err="1">
                <a:latin typeface="Calibri" pitchFamily="34" charset="0"/>
              </a:rPr>
              <a:t>adalah</a:t>
            </a:r>
            <a:r>
              <a:rPr lang="en-US" sz="2000" b="1" i="1" dirty="0">
                <a:latin typeface="Calibri" pitchFamily="34" charset="0"/>
              </a:rPr>
              <a:t> </a:t>
            </a:r>
            <a:r>
              <a:rPr lang="en-US" sz="2000" b="1" i="1" dirty="0" err="1">
                <a:latin typeface="Calibri" pitchFamily="34" charset="0"/>
              </a:rPr>
              <a:t>cara</a:t>
            </a:r>
            <a:r>
              <a:rPr lang="en-US" sz="2000" b="1" i="1" dirty="0">
                <a:latin typeface="Calibri" pitchFamily="34" charset="0"/>
              </a:rPr>
              <a:t> yang </a:t>
            </a:r>
            <a:r>
              <a:rPr lang="en-US" sz="2000" b="1" i="1" dirty="0" err="1">
                <a:latin typeface="Calibri" pitchFamily="34" charset="0"/>
              </a:rPr>
              <a:t>dipilih</a:t>
            </a:r>
            <a:r>
              <a:rPr lang="en-US" sz="2000" b="1" i="1" dirty="0">
                <a:latin typeface="Calibri" pitchFamily="34" charset="0"/>
              </a:rPr>
              <a:t> </a:t>
            </a:r>
            <a:r>
              <a:rPr lang="en-US" sz="2000" b="1" i="1" dirty="0" err="1">
                <a:latin typeface="Calibri" pitchFamily="34" charset="0"/>
              </a:rPr>
              <a:t>pemerintah</a:t>
            </a:r>
            <a:r>
              <a:rPr lang="en-US" sz="2000" b="1" i="1" dirty="0">
                <a:latin typeface="Calibri" pitchFamily="34" charset="0"/>
              </a:rPr>
              <a:t> </a:t>
            </a:r>
            <a:r>
              <a:rPr lang="en-US" sz="2000" b="1" i="1" dirty="0" err="1">
                <a:latin typeface="Calibri" pitchFamily="34" charset="0"/>
              </a:rPr>
              <a:t>untuk</a:t>
            </a:r>
            <a:r>
              <a:rPr lang="en-US" sz="2000" b="1" i="1" dirty="0">
                <a:latin typeface="Calibri" pitchFamily="34" charset="0"/>
              </a:rPr>
              <a:t> </a:t>
            </a:r>
            <a:r>
              <a:rPr lang="en-US" sz="2000" b="1" i="1" dirty="0" err="1">
                <a:latin typeface="Calibri" pitchFamily="34" charset="0"/>
              </a:rPr>
              <a:t>mengatasi</a:t>
            </a:r>
            <a:r>
              <a:rPr lang="en-US" sz="2000" b="1" i="1" dirty="0">
                <a:latin typeface="Calibri" pitchFamily="34" charset="0"/>
              </a:rPr>
              <a:t> </a:t>
            </a:r>
            <a:r>
              <a:rPr lang="en-US" sz="2000" b="1" i="1" dirty="0" err="1">
                <a:latin typeface="Calibri" pitchFamily="34" charset="0"/>
              </a:rPr>
              <a:t>inflasi</a:t>
            </a:r>
            <a:endParaRPr lang="en-US" sz="2000" b="1" i="1" dirty="0">
              <a:latin typeface="Calibri" pitchFamily="34" charset="0"/>
            </a:endParaRPr>
          </a:p>
        </p:txBody>
      </p:sp>
      <p:sp>
        <p:nvSpPr>
          <p:cNvPr id="6" name="Action Button: Home 5">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a:xfrm>
            <a:off x="152400" y="76200"/>
            <a:ext cx="2743200" cy="1295400"/>
          </a:xfrm>
          <a:ln>
            <a:solidFill>
              <a:srgbClr val="00FFFF"/>
            </a:solidFill>
          </a:ln>
        </p:spPr>
        <p:txBody>
          <a:bodyPr>
            <a:normAutofit fontScale="90000"/>
          </a:bodyPr>
          <a:lstStyle/>
          <a:p>
            <a:pPr eaLnBrk="1" hangingPunct="1"/>
            <a:r>
              <a:rPr lang="en-US" dirty="0" err="1" smtClean="0">
                <a:solidFill>
                  <a:srgbClr val="FFFF00"/>
                </a:solidFill>
                <a:latin typeface="Algerian" pitchFamily="82" charset="0"/>
              </a:rPr>
              <a:t>Indeks</a:t>
            </a:r>
            <a:r>
              <a:rPr lang="en-US" dirty="0" smtClean="0">
                <a:solidFill>
                  <a:srgbClr val="FFFF00"/>
                </a:solidFill>
                <a:latin typeface="Algerian" pitchFamily="82" charset="0"/>
              </a:rPr>
              <a:t> </a:t>
            </a:r>
            <a:r>
              <a:rPr lang="en-US" dirty="0" err="1" smtClean="0">
                <a:solidFill>
                  <a:srgbClr val="FFFF00"/>
                </a:solidFill>
                <a:latin typeface="Algerian" pitchFamily="82" charset="0"/>
              </a:rPr>
              <a:t>Harga</a:t>
            </a:r>
            <a:endParaRPr lang="en-US" dirty="0" smtClean="0">
              <a:solidFill>
                <a:srgbClr val="FFFF00"/>
              </a:solidFill>
              <a:latin typeface="Algerian" pitchFamily="82" charset="0"/>
            </a:endParaRPr>
          </a:p>
        </p:txBody>
      </p:sp>
      <p:sp>
        <p:nvSpPr>
          <p:cNvPr id="14339" name="Content Placeholder 2"/>
          <p:cNvSpPr>
            <a:spLocks noGrp="1"/>
          </p:cNvSpPr>
          <p:nvPr>
            <p:ph idx="1"/>
          </p:nvPr>
        </p:nvSpPr>
        <p:spPr>
          <a:xfrm>
            <a:off x="3124200" y="76200"/>
            <a:ext cx="5562600" cy="1066800"/>
          </a:xfrm>
          <a:ln>
            <a:solidFill>
              <a:srgbClr val="00FF99"/>
            </a:solidFill>
            <a:prstDash val="dash"/>
          </a:ln>
        </p:spPr>
        <p:txBody>
          <a:bodyPr>
            <a:normAutofit fontScale="92500" lnSpcReduction="10000"/>
          </a:bodyPr>
          <a:lstStyle/>
          <a:p>
            <a:pPr marL="0" indent="0" eaLnBrk="1" hangingPunct="1">
              <a:buFont typeface="Arial" charset="0"/>
              <a:buNone/>
            </a:pPr>
            <a:r>
              <a:rPr lang="en-US" sz="2400" dirty="0" err="1" smtClean="0">
                <a:solidFill>
                  <a:srgbClr val="FF0000"/>
                </a:solidFill>
              </a:rPr>
              <a:t>Yaitu</a:t>
            </a:r>
            <a:r>
              <a:rPr lang="en-US" sz="2400" dirty="0" smtClean="0">
                <a:solidFill>
                  <a:srgbClr val="FF0000"/>
                </a:solidFill>
              </a:rPr>
              <a:t> </a:t>
            </a:r>
            <a:r>
              <a:rPr lang="en-US" sz="2400" dirty="0" err="1" smtClean="0">
                <a:solidFill>
                  <a:srgbClr val="FF0000"/>
                </a:solidFill>
              </a:rPr>
              <a:t>Perbandingan</a:t>
            </a:r>
            <a:r>
              <a:rPr lang="en-US" sz="2400" dirty="0" smtClean="0">
                <a:solidFill>
                  <a:srgbClr val="FF0000"/>
                </a:solidFill>
              </a:rPr>
              <a:t> </a:t>
            </a:r>
            <a:r>
              <a:rPr lang="en-US" sz="2400" dirty="0" err="1" smtClean="0">
                <a:solidFill>
                  <a:srgbClr val="FF0000"/>
                </a:solidFill>
              </a:rPr>
              <a:t>perubahan</a:t>
            </a:r>
            <a:r>
              <a:rPr lang="en-US" sz="2400" dirty="0" smtClean="0">
                <a:solidFill>
                  <a:srgbClr val="FF0000"/>
                </a:solidFill>
              </a:rPr>
              <a:t> </a:t>
            </a:r>
            <a:r>
              <a:rPr lang="en-US" sz="2400" dirty="0" err="1" smtClean="0">
                <a:solidFill>
                  <a:srgbClr val="FF0000"/>
                </a:solidFill>
              </a:rPr>
              <a:t>harga</a:t>
            </a:r>
            <a:r>
              <a:rPr lang="en-US" sz="2400" dirty="0" smtClean="0">
                <a:solidFill>
                  <a:srgbClr val="FF0000"/>
                </a:solidFill>
              </a:rPr>
              <a:t> </a:t>
            </a:r>
            <a:r>
              <a:rPr lang="en-US" sz="2400" dirty="0" err="1" smtClean="0">
                <a:solidFill>
                  <a:srgbClr val="FF0000"/>
                </a:solidFill>
              </a:rPr>
              <a:t>tahun</a:t>
            </a:r>
            <a:r>
              <a:rPr lang="en-US" sz="2400" dirty="0" smtClean="0">
                <a:solidFill>
                  <a:srgbClr val="FF0000"/>
                </a:solidFill>
              </a:rPr>
              <a:t> </a:t>
            </a:r>
            <a:r>
              <a:rPr lang="en-US" sz="2400" dirty="0" err="1" smtClean="0">
                <a:solidFill>
                  <a:srgbClr val="FF0000"/>
                </a:solidFill>
              </a:rPr>
              <a:t>tertentu</a:t>
            </a:r>
            <a:r>
              <a:rPr lang="en-US" sz="2400" dirty="0" smtClean="0">
                <a:solidFill>
                  <a:srgbClr val="FF0000"/>
                </a:solidFill>
              </a:rPr>
              <a:t> (given year) </a:t>
            </a:r>
            <a:r>
              <a:rPr lang="en-US" sz="2400" dirty="0" err="1" smtClean="0">
                <a:solidFill>
                  <a:srgbClr val="FF0000"/>
                </a:solidFill>
              </a:rPr>
              <a:t>dengan</a:t>
            </a:r>
            <a:r>
              <a:rPr lang="en-US" sz="2400" dirty="0" smtClean="0">
                <a:solidFill>
                  <a:srgbClr val="FF0000"/>
                </a:solidFill>
              </a:rPr>
              <a:t> </a:t>
            </a:r>
            <a:r>
              <a:rPr lang="en-US" sz="2400" dirty="0" err="1" smtClean="0">
                <a:solidFill>
                  <a:srgbClr val="FF0000"/>
                </a:solidFill>
              </a:rPr>
              <a:t>tahun</a:t>
            </a:r>
            <a:r>
              <a:rPr lang="en-US" sz="2400" dirty="0" smtClean="0">
                <a:solidFill>
                  <a:srgbClr val="FF0000"/>
                </a:solidFill>
              </a:rPr>
              <a:t> </a:t>
            </a:r>
            <a:r>
              <a:rPr lang="en-US" sz="2400" dirty="0" err="1" smtClean="0">
                <a:solidFill>
                  <a:srgbClr val="FF0000"/>
                </a:solidFill>
              </a:rPr>
              <a:t>dasar</a:t>
            </a:r>
            <a:r>
              <a:rPr lang="en-US" sz="2400" dirty="0" smtClean="0">
                <a:solidFill>
                  <a:srgbClr val="FF0000"/>
                </a:solidFill>
              </a:rPr>
              <a:t> (based year).</a:t>
            </a:r>
          </a:p>
        </p:txBody>
      </p:sp>
      <p:sp>
        <p:nvSpPr>
          <p:cNvPr id="4" name="Content Placeholder 2"/>
          <p:cNvSpPr txBox="1">
            <a:spLocks/>
          </p:cNvSpPr>
          <p:nvPr/>
        </p:nvSpPr>
        <p:spPr>
          <a:xfrm>
            <a:off x="76200" y="1524000"/>
            <a:ext cx="5257800" cy="5181600"/>
          </a:xfrm>
          <a:prstGeom prst="rect">
            <a:avLst/>
          </a:prstGeom>
          <a:ln>
            <a:solidFill>
              <a:srgbClr val="CC99FF"/>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n-US" sz="2200" b="1" i="0" u="none" strike="noStrike" kern="1200" cap="none" spc="0" normalizeH="0" baseline="0" noProof="0" dirty="0" err="1" smtClean="0">
                <a:ln>
                  <a:noFill/>
                </a:ln>
                <a:solidFill>
                  <a:srgbClr val="00CC99"/>
                </a:solidFill>
                <a:effectLst/>
                <a:uLnTx/>
                <a:uFillTx/>
                <a:latin typeface="+mn-lt"/>
                <a:ea typeface="+mn-ea"/>
                <a:cs typeface="+mn-cs"/>
              </a:rPr>
              <a:t>Jenis</a:t>
            </a:r>
            <a:r>
              <a:rPr kumimoji="0" lang="en-US" sz="2200" b="1" i="0" u="none" strike="noStrike" kern="1200" cap="none" spc="0" normalizeH="0" baseline="0" noProof="0" dirty="0" smtClean="0">
                <a:ln>
                  <a:noFill/>
                </a:ln>
                <a:solidFill>
                  <a:srgbClr val="00CC99"/>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00CC99"/>
                </a:solidFill>
                <a:effectLst/>
                <a:uLnTx/>
                <a:uFillTx/>
                <a:latin typeface="+mn-lt"/>
                <a:ea typeface="+mn-ea"/>
                <a:cs typeface="+mn-cs"/>
              </a:rPr>
              <a:t>Indeks</a:t>
            </a:r>
            <a:r>
              <a:rPr kumimoji="0" lang="en-US" sz="2200" b="1" i="0" u="none" strike="noStrike" kern="1200" cap="none" spc="0" normalizeH="0" baseline="0" noProof="0" dirty="0" smtClean="0">
                <a:ln>
                  <a:noFill/>
                </a:ln>
                <a:solidFill>
                  <a:srgbClr val="00CC99"/>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00CC99"/>
                </a:solidFill>
                <a:effectLst/>
                <a:uLnTx/>
                <a:uFillTx/>
                <a:latin typeface="+mn-lt"/>
                <a:ea typeface="+mn-ea"/>
                <a:cs typeface="+mn-cs"/>
              </a:rPr>
              <a:t>Harga</a:t>
            </a:r>
            <a:endParaRPr kumimoji="0" lang="en-US" sz="2200" b="1" i="0" u="none" strike="noStrike" kern="1200" cap="none" spc="0" normalizeH="0" baseline="0" noProof="0" dirty="0" smtClean="0">
              <a:ln>
                <a:noFill/>
              </a:ln>
              <a:solidFill>
                <a:srgbClr val="00CC99"/>
              </a:solidFill>
              <a:effectLst/>
              <a:uLnTx/>
              <a:uFillTx/>
              <a:latin typeface="+mn-lt"/>
              <a:ea typeface="+mn-ea"/>
              <a:cs typeface="+mn-cs"/>
            </a:endParaRPr>
          </a:p>
          <a:p>
            <a:pPr marL="236538" marR="0" lvl="0" indent="-236538" algn="l" defTabSz="914400" rtl="0" eaLnBrk="1" fontAlgn="auto" latinLnBrk="0" hangingPunct="1">
              <a:lnSpc>
                <a:spcPct val="100000"/>
              </a:lnSpc>
              <a:spcBef>
                <a:spcPct val="20000"/>
              </a:spcBef>
              <a:spcAft>
                <a:spcPts val="0"/>
              </a:spcAft>
              <a:buClrTx/>
              <a:buSzTx/>
              <a:buFont typeface="Arial" charset="0"/>
              <a:buAutoNum type="arabicPeriod"/>
              <a:tabLst/>
              <a:defRPr/>
            </a:pPr>
            <a:r>
              <a:rPr kumimoji="0" lang="en-US" sz="2200" b="0" i="0" u="none" strike="noStrike" kern="1200" cap="none" spc="0" normalizeH="0" baseline="0" noProof="0" dirty="0" err="1" smtClean="0">
                <a:ln>
                  <a:noFill/>
                </a:ln>
                <a:solidFill>
                  <a:srgbClr val="FF0000"/>
                </a:solidFill>
                <a:effectLst/>
                <a:uLnTx/>
                <a:uFillTx/>
                <a:latin typeface="+mn-lt"/>
                <a:ea typeface="+mn-ea"/>
                <a:cs typeface="+mn-cs"/>
              </a:rPr>
              <a:t>Indeks</a:t>
            </a:r>
            <a:r>
              <a:rPr kumimoji="0" lang="en-US" sz="2200" b="0" i="0" u="none" strike="noStrike" kern="1200" cap="none" spc="0" normalizeH="0" baseline="0" noProof="0" dirty="0" smtClean="0">
                <a:ln>
                  <a:noFill/>
                </a:ln>
                <a:solidFill>
                  <a:srgbClr val="FF00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00"/>
                </a:solidFill>
                <a:effectLst/>
                <a:uLnTx/>
                <a:uFillTx/>
                <a:latin typeface="+mn-lt"/>
                <a:ea typeface="+mn-ea"/>
                <a:cs typeface="+mn-cs"/>
              </a:rPr>
              <a:t>harga</a:t>
            </a:r>
            <a:r>
              <a:rPr kumimoji="0" lang="en-US" sz="2200" b="0" i="0" u="none" strike="noStrike" kern="1200" cap="none" spc="0" normalizeH="0" baseline="0" noProof="0" dirty="0" smtClean="0">
                <a:ln>
                  <a:noFill/>
                </a:ln>
                <a:solidFill>
                  <a:srgbClr val="FF0000"/>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00"/>
                </a:solidFill>
                <a:effectLst/>
                <a:uLnTx/>
                <a:uFillTx/>
                <a:latin typeface="+mn-lt"/>
                <a:ea typeface="+mn-ea"/>
                <a:cs typeface="+mn-cs"/>
              </a:rPr>
              <a:t>konsumen</a:t>
            </a:r>
            <a:r>
              <a:rPr kumimoji="0" lang="en-US" sz="2200" b="0" i="0" u="none" strike="noStrike" kern="1200" cap="none" spc="0" normalizeH="0" baseline="0" noProof="0" dirty="0" smtClean="0">
                <a:ln>
                  <a:noFill/>
                </a:ln>
                <a:solidFill>
                  <a:srgbClr val="FF0000"/>
                </a:solidFill>
                <a:effectLst/>
                <a:uLnTx/>
                <a:uFillTx/>
                <a:latin typeface="+mn-lt"/>
                <a:ea typeface="+mn-ea"/>
                <a:cs typeface="+mn-cs"/>
              </a:rPr>
              <a:t> (IHK)</a:t>
            </a:r>
            <a:endParaRPr kumimoji="0" lang="en-US" sz="2200" b="0" i="0" u="none" strike="noStrike" kern="1200" cap="none" spc="0" normalizeH="0" baseline="0" noProof="0" dirty="0" smtClean="0">
              <a:ln>
                <a:noFill/>
              </a:ln>
              <a:solidFill>
                <a:srgbClr val="CCFF33"/>
              </a:solidFill>
              <a:effectLst/>
              <a:uLnTx/>
              <a:uFillTx/>
              <a:latin typeface="+mn-lt"/>
              <a:ea typeface="+mn-ea"/>
              <a:cs typeface="+mn-cs"/>
            </a:endParaRPr>
          </a:p>
          <a:p>
            <a:pPr marL="236538" marR="0" lvl="0" indent="-236538" algn="l" defTabSz="914400" rtl="0" eaLnBrk="1" fontAlgn="auto" latinLnBrk="0" hangingPunct="1">
              <a:lnSpc>
                <a:spcPct val="100000"/>
              </a:lnSpc>
              <a:spcBef>
                <a:spcPct val="20000"/>
              </a:spcBef>
              <a:spcAft>
                <a:spcPts val="0"/>
              </a:spcAft>
              <a:buClrTx/>
              <a:buSzTx/>
              <a:buFont typeface="Arial" charset="0"/>
              <a:buAutoNum type="arabicPeriod"/>
              <a:tabLst/>
              <a:defRPr/>
            </a:pP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angka</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menggambarkan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perbandingan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perubahan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harga</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barang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dan</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jasa</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dihitung</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dianggap</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mewakili</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belanja</a:t>
            </a:r>
            <a:r>
              <a:rPr kumimoji="0" lang="en-US" sz="22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FF33"/>
                </a:solidFill>
                <a:effectLst/>
                <a:uLnTx/>
                <a:uFillTx/>
                <a:latin typeface="+mn-lt"/>
                <a:ea typeface="+mn-ea"/>
                <a:cs typeface="+mn-cs"/>
              </a:rPr>
              <a:t>konsumen</a:t>
            </a:r>
            <a:endParaRPr kumimoji="0" lang="en-US" sz="2200" b="0" i="0" u="none" strike="noStrike" kern="1200" cap="none" spc="0" normalizeH="0" baseline="0" noProof="0" dirty="0" smtClean="0">
              <a:ln>
                <a:noFill/>
              </a:ln>
              <a:solidFill>
                <a:srgbClr val="FF00FF"/>
              </a:solidFill>
              <a:effectLst/>
              <a:uLnTx/>
              <a:uFillTx/>
              <a:latin typeface="+mn-lt"/>
              <a:ea typeface="+mn-ea"/>
              <a:cs typeface="+mn-cs"/>
            </a:endParaRPr>
          </a:p>
          <a:p>
            <a:pPr marL="236538" marR="0" lvl="0" indent="-236538" algn="l" defTabSz="914400" rtl="0" eaLnBrk="1" fontAlgn="auto" latinLnBrk="0" hangingPunct="1">
              <a:lnSpc>
                <a:spcPct val="100000"/>
              </a:lnSpc>
              <a:spcBef>
                <a:spcPct val="20000"/>
              </a:spcBef>
              <a:spcAft>
                <a:spcPts val="0"/>
              </a:spcAft>
              <a:buClrTx/>
              <a:buSzTx/>
              <a:buFont typeface="Arial" charset="0"/>
              <a:buNone/>
              <a:tabLst/>
              <a:defRPr/>
            </a:pPr>
            <a:r>
              <a:rPr lang="en-US" sz="2200" dirty="0" smtClean="0">
                <a:solidFill>
                  <a:srgbClr val="FF00FF"/>
                </a:solidFill>
              </a:rPr>
              <a:t>3</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Indeks</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harga</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produsen</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(IHP)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perbandingan</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perubahan</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barang</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dan</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jasa</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dibeli</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oleh</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produsen</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pada</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waktu</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FF00FF"/>
                </a:solidFill>
                <a:effectLst/>
                <a:uLnTx/>
                <a:uFillTx/>
                <a:latin typeface="+mn-lt"/>
                <a:ea typeface="+mn-ea"/>
                <a:cs typeface="+mn-cs"/>
              </a:rPr>
              <a:t>tertentu</a:t>
            </a:r>
            <a:r>
              <a:rPr kumimoji="0" lang="en-US" sz="2200" b="0" i="0" u="none" strike="noStrike" kern="1200" cap="none" spc="0" normalizeH="0" baseline="0" noProof="0" dirty="0" smtClean="0">
                <a:ln>
                  <a:noFill/>
                </a:ln>
                <a:solidFill>
                  <a:srgbClr val="FF00FF"/>
                </a:solidFill>
                <a:effectLst/>
                <a:uLnTx/>
                <a:uFillTx/>
                <a:latin typeface="+mn-lt"/>
                <a:ea typeface="+mn-ea"/>
                <a:cs typeface="+mn-cs"/>
              </a:rPr>
              <a:t>,</a:t>
            </a:r>
          </a:p>
          <a:p>
            <a:pPr marL="236538" marR="0" lvl="0" indent="-236538" algn="l" defTabSz="914400" rtl="0" eaLnBrk="1" fontAlgn="auto" latinLnBrk="0" hangingPunct="1">
              <a:lnSpc>
                <a:spcPct val="100000"/>
              </a:lnSpc>
              <a:spcBef>
                <a:spcPct val="20000"/>
              </a:spcBef>
              <a:spcAft>
                <a:spcPts val="0"/>
              </a:spcAft>
              <a:buClrTx/>
              <a:buSzTx/>
              <a:buFont typeface="Arial" charset="0"/>
              <a:buNone/>
              <a:tabLst/>
              <a:defRPr/>
            </a:pPr>
            <a:r>
              <a:rPr lang="en-US" sz="2200" dirty="0" smtClean="0">
                <a:solidFill>
                  <a:srgbClr val="00FFFF"/>
                </a:solidFill>
              </a:rPr>
              <a:t>4</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Indeks</a:t>
            </a:r>
            <a:r>
              <a:rPr kumimoji="0" lang="en-US" sz="2200" b="0" i="0" u="none" strike="noStrike" kern="1200" cap="none" spc="0" normalizeH="0" noProof="0" dirty="0" smtClean="0">
                <a:ln>
                  <a:noFill/>
                </a:ln>
                <a:solidFill>
                  <a:srgbClr val="00FFFF"/>
                </a:solidFill>
                <a:effectLst/>
                <a:uLnTx/>
                <a:uFillTx/>
                <a:latin typeface="+mn-lt"/>
                <a:ea typeface="+mn-ea"/>
                <a:cs typeface="+mn-cs"/>
              </a:rPr>
              <a:t> </a:t>
            </a:r>
            <a:r>
              <a:rPr kumimoji="0" lang="en-US" sz="2200" b="0" i="0" u="none" strike="noStrike" kern="1200" cap="none" spc="0" normalizeH="0" noProof="0" dirty="0" err="1" smtClean="0">
                <a:ln>
                  <a:noFill/>
                </a:ln>
                <a:solidFill>
                  <a:srgbClr val="00FFFF"/>
                </a:solidFill>
                <a:effectLst/>
                <a:uLnTx/>
                <a:uFillTx/>
                <a:latin typeface="+mn-lt"/>
                <a:ea typeface="+mn-ea"/>
                <a:cs typeface="+mn-cs"/>
              </a:rPr>
              <a:t>Paritas</a:t>
            </a:r>
            <a:endParaRPr kumimoji="0" lang="en-US" sz="2200" b="0" i="0" u="none" strike="noStrike" kern="1200" cap="none" spc="0" normalizeH="0" baseline="0" noProof="0" dirty="0" smtClean="0">
              <a:ln>
                <a:noFill/>
              </a:ln>
              <a:solidFill>
                <a:srgbClr val="00FFFF"/>
              </a:solidFill>
              <a:effectLst/>
              <a:uLnTx/>
              <a:uFillTx/>
              <a:latin typeface="+mn-lt"/>
              <a:ea typeface="+mn-ea"/>
              <a:cs typeface="+mn-cs"/>
            </a:endParaRPr>
          </a:p>
          <a:p>
            <a:pPr marL="236538" marR="0" lvl="0" indent="-236538" algn="l" defTabSz="914400" rtl="0" eaLnBrk="1" fontAlgn="auto" latinLnBrk="0" hangingPunct="1">
              <a:lnSpc>
                <a:spcPct val="100000"/>
              </a:lnSpc>
              <a:spcBef>
                <a:spcPct val="20000"/>
              </a:spcBef>
              <a:spcAft>
                <a:spcPts val="0"/>
              </a:spcAft>
              <a:buClrTx/>
              <a:buSzTx/>
              <a:buFont typeface="Arial" charset="0"/>
              <a:buNone/>
              <a:tabLst/>
              <a:defRPr/>
            </a:pP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Indeks</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harga</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barang-barang</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dibayar</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oleh</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petani</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baik</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untuk</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biaya</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hidup</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maupun</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untuk</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biaya</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proses</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00FFFF"/>
                </a:solidFill>
                <a:effectLst/>
                <a:uLnTx/>
                <a:uFillTx/>
                <a:latin typeface="+mn-lt"/>
                <a:ea typeface="+mn-ea"/>
                <a:cs typeface="+mn-cs"/>
              </a:rPr>
              <a:t>produksi</a:t>
            </a:r>
            <a:r>
              <a:rPr kumimoji="0" lang="en-US" sz="2200" b="0" i="0" u="none" strike="noStrike" kern="1200" cap="none" spc="0" normalizeH="0" baseline="0" noProof="0" dirty="0" smtClean="0">
                <a:ln>
                  <a:noFill/>
                </a:ln>
                <a:solidFill>
                  <a:srgbClr val="00FFFF"/>
                </a:solidFill>
                <a:effectLst/>
                <a:uLnTx/>
                <a:uFillTx/>
                <a:latin typeface="+mn-lt"/>
                <a:ea typeface="+mn-ea"/>
                <a:cs typeface="+mn-cs"/>
              </a:rPr>
              <a:t>.</a:t>
            </a:r>
          </a:p>
        </p:txBody>
      </p:sp>
      <p:sp>
        <p:nvSpPr>
          <p:cNvPr id="5" name="Content Placeholder 2"/>
          <p:cNvSpPr txBox="1">
            <a:spLocks/>
          </p:cNvSpPr>
          <p:nvPr/>
        </p:nvSpPr>
        <p:spPr>
          <a:xfrm>
            <a:off x="5410200" y="1295400"/>
            <a:ext cx="3733800" cy="5562600"/>
          </a:xfrm>
          <a:prstGeom prst="rect">
            <a:avLst/>
          </a:prstGeom>
          <a:ln>
            <a:solidFill>
              <a:srgbClr val="FFFF00"/>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charset="0"/>
              <a:buNone/>
              <a:tabLst/>
              <a:defRPr/>
            </a:pPr>
            <a:r>
              <a:rPr kumimoji="0" lang="en-US" sz="1930" b="1" i="0" u="none" strike="noStrike" kern="1200" cap="none" spc="0" normalizeH="0" baseline="0" noProof="0" dirty="0" err="1" smtClean="0">
                <a:ln>
                  <a:noFill/>
                </a:ln>
                <a:solidFill>
                  <a:srgbClr val="00FF99"/>
                </a:solidFill>
                <a:effectLst/>
                <a:uLnTx/>
                <a:uFillTx/>
                <a:latin typeface="+mn-lt"/>
                <a:ea typeface="+mn-ea"/>
                <a:cs typeface="+mn-cs"/>
              </a:rPr>
              <a:t>Ciri-Ciri</a:t>
            </a:r>
            <a:r>
              <a:rPr kumimoji="0" lang="en-US" sz="1930" b="1"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1" i="0" u="none" strike="noStrike" kern="1200" cap="none" spc="0" normalizeH="0" baseline="0" noProof="0" dirty="0" err="1" smtClean="0">
                <a:ln>
                  <a:noFill/>
                </a:ln>
                <a:solidFill>
                  <a:srgbClr val="00FF99"/>
                </a:solidFill>
                <a:effectLst/>
                <a:uLnTx/>
                <a:uFillTx/>
                <a:latin typeface="+mn-lt"/>
                <a:ea typeface="+mn-ea"/>
                <a:cs typeface="+mn-cs"/>
              </a:rPr>
              <a:t>Indeks</a:t>
            </a:r>
            <a:r>
              <a:rPr kumimoji="0" lang="en-US" sz="1930" b="1"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1" i="0" u="none" strike="noStrike" kern="1200" cap="none" spc="0" normalizeH="0" baseline="0" noProof="0" dirty="0" err="1" smtClean="0">
                <a:ln>
                  <a:noFill/>
                </a:ln>
                <a:solidFill>
                  <a:srgbClr val="00FF99"/>
                </a:solidFill>
                <a:effectLst/>
                <a:uLnTx/>
                <a:uFillTx/>
                <a:latin typeface="+mn-lt"/>
                <a:ea typeface="+mn-ea"/>
                <a:cs typeface="+mn-cs"/>
              </a:rPr>
              <a:t>Harga</a:t>
            </a:r>
            <a:endParaRPr kumimoji="0" lang="en-US" sz="1930" b="1" i="0" u="none" strike="noStrike" kern="1200" cap="none" spc="0" normalizeH="0" baseline="0" noProof="0" dirty="0" smtClean="0">
              <a:ln>
                <a:noFill/>
              </a:ln>
              <a:solidFill>
                <a:srgbClr val="00FF99"/>
              </a:solidFill>
              <a:effectLst/>
              <a:uLnTx/>
              <a:uFillTx/>
              <a:latin typeface="+mn-lt"/>
              <a:ea typeface="+mn-ea"/>
              <a:cs typeface="+mn-cs"/>
            </a:endParaRP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1.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Indeks</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sebagai</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standar</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perbandingan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dari</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waktu</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ke</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waktu</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2.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Penetapan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indeks</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didasarkan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pada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data yang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relevan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sv-SE" sz="1930" b="0" i="0" u="none" strike="noStrike" kern="1200" cap="none" spc="0" normalizeH="0" baseline="0" noProof="0" dirty="0" smtClean="0">
                <a:ln>
                  <a:noFill/>
                </a:ln>
                <a:solidFill>
                  <a:srgbClr val="00FF99"/>
                </a:solidFill>
                <a:effectLst/>
                <a:uLnTx/>
                <a:uFillTx/>
                <a:latin typeface="+mn-lt"/>
                <a:ea typeface="+mn-ea"/>
                <a:cs typeface="+mn-cs"/>
              </a:rPr>
              <a:t>3. Indeks harga ditetapkan oleh sampel,  bukan populasi.</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4.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Indeks</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dihitung</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berdasarkan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waktu</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	 yang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kondisi</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ekonominya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stabil</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a:t>
            </a:r>
          </a:p>
          <a:p>
            <a:pPr marL="173038" marR="0" lvl="0" indent="-173038" algn="l" defTabSz="914400" rtl="0" eaLnBrk="1" fontAlgn="auto" latinLnBrk="0" hangingPunct="1">
              <a:lnSpc>
                <a:spcPct val="100000"/>
              </a:lnSpc>
              <a:spcBef>
                <a:spcPct val="20000"/>
              </a:spcBef>
              <a:spcAft>
                <a:spcPts val="0"/>
              </a:spcAft>
              <a:buClrTx/>
              <a:buSzTx/>
              <a:buFont typeface="Arial" charset="0"/>
              <a:buNone/>
              <a:tabLst>
                <a:tab pos="173038" algn="l"/>
              </a:tabLst>
              <a:defRPr/>
            </a:pPr>
            <a:r>
              <a:rPr kumimoji="0" lang="en-US" sz="1930" b="0" i="0" u="none" strike="noStrike" kern="1200" cap="none" spc="0" normalizeH="0" baseline="0" noProof="0" dirty="0" smtClean="0">
                <a:ln>
                  <a:noFill/>
                </a:ln>
                <a:solidFill>
                  <a:srgbClr val="00FF99"/>
                </a:solidFill>
                <a:effectLst/>
                <a:uLnTx/>
                <a:uFillTx/>
                <a:latin typeface="+mn-lt"/>
                <a:ea typeface="+mn-ea"/>
                <a:cs typeface="+mn-cs"/>
              </a:rPr>
              <a:t>5.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Penghitungan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indeks</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dilakukan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dengan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cara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membagi</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tahun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yang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akan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dihitung</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indeksnya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dengan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harga</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tahun</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dasar</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1930" b="0" i="0" u="none" strike="noStrike" kern="1200" cap="none" spc="0" normalizeH="0" baseline="0" noProof="0" dirty="0" err="1" smtClean="0">
                <a:ln>
                  <a:noFill/>
                </a:ln>
                <a:solidFill>
                  <a:srgbClr val="00FF99"/>
                </a:solidFill>
                <a:effectLst/>
                <a:uLnTx/>
                <a:uFillTx/>
                <a:latin typeface="+mn-lt"/>
                <a:ea typeface="+mn-ea"/>
                <a:cs typeface="+mn-cs"/>
              </a:rPr>
              <a:t>dikali</a:t>
            </a:r>
            <a:r>
              <a:rPr kumimoji="0" lang="en-US" sz="1930" b="0" i="0" u="none" strike="noStrike" kern="1200" cap="none" spc="0" normalizeH="0" baseline="0" noProof="0" dirty="0" smtClean="0">
                <a:ln>
                  <a:noFill/>
                </a:ln>
                <a:solidFill>
                  <a:srgbClr val="00FF99"/>
                </a:solidFill>
                <a:effectLst/>
                <a:uLnTx/>
                <a:uFillTx/>
                <a:latin typeface="+mn-lt"/>
                <a:ea typeface="+mn-ea"/>
                <a:cs typeface="+mn-cs"/>
              </a:rPr>
              <a:t> 100%</a:t>
            </a: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1000"/>
                                        <p:tgtEl>
                                          <p:spTgt spid="14338"/>
                                        </p:tgtEl>
                                      </p:cBhvr>
                                    </p:animEffect>
                                    <p:anim calcmode="lin" valueType="num">
                                      <p:cBhvr>
                                        <p:cTn id="8" dur="1000" fill="hold"/>
                                        <p:tgtEl>
                                          <p:spTgt spid="14338"/>
                                        </p:tgtEl>
                                        <p:attrNameLst>
                                          <p:attrName>ppt_x</p:attrName>
                                        </p:attrNameLst>
                                      </p:cBhvr>
                                      <p:tavLst>
                                        <p:tav tm="0">
                                          <p:val>
                                            <p:strVal val="#ppt_x"/>
                                          </p:val>
                                        </p:tav>
                                        <p:tav tm="100000">
                                          <p:val>
                                            <p:strVal val="#ppt_x"/>
                                          </p:val>
                                        </p:tav>
                                      </p:tavLst>
                                    </p:anim>
                                    <p:anim calcmode="lin" valueType="num">
                                      <p:cBhvr>
                                        <p:cTn id="9" dur="900" decel="100000" fill="hold"/>
                                        <p:tgtEl>
                                          <p:spTgt spid="1433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338"/>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14339">
                                            <p:bg/>
                                          </p:spTgt>
                                        </p:tgtEl>
                                        <p:attrNameLst>
                                          <p:attrName>style.visibility</p:attrName>
                                        </p:attrNameLst>
                                      </p:cBhvr>
                                      <p:to>
                                        <p:strVal val="visible"/>
                                      </p:to>
                                    </p:set>
                                    <p:animEffect transition="in" filter="fade">
                                      <p:cBhvr>
                                        <p:cTn id="13" dur="1000"/>
                                        <p:tgtEl>
                                          <p:spTgt spid="14339">
                                            <p:bg/>
                                          </p:spTgt>
                                        </p:tgtEl>
                                      </p:cBhvr>
                                    </p:animEffect>
                                    <p:anim calcmode="lin" valueType="num">
                                      <p:cBhvr>
                                        <p:cTn id="14" dur="1000" fill="hold"/>
                                        <p:tgtEl>
                                          <p:spTgt spid="14339">
                                            <p:bg/>
                                          </p:spTgt>
                                        </p:tgtEl>
                                        <p:attrNameLst>
                                          <p:attrName>ppt_x</p:attrName>
                                        </p:attrNameLst>
                                      </p:cBhvr>
                                      <p:tavLst>
                                        <p:tav tm="0">
                                          <p:val>
                                            <p:strVal val="#ppt_x"/>
                                          </p:val>
                                        </p:tav>
                                        <p:tav tm="100000">
                                          <p:val>
                                            <p:strVal val="#ppt_x"/>
                                          </p:val>
                                        </p:tav>
                                      </p:tavLst>
                                    </p:anim>
                                    <p:anim calcmode="lin" valueType="num">
                                      <p:cBhvr>
                                        <p:cTn id="15" dur="900" decel="100000" fill="hold"/>
                                        <p:tgtEl>
                                          <p:spTgt spid="14339">
                                            <p:bg/>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4339">
                                            <p:bg/>
                                          </p:spTgt>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4339">
                                            <p:txEl>
                                              <p:pRg st="0" end="0"/>
                                            </p:txEl>
                                          </p:spTgt>
                                        </p:tgtEl>
                                        <p:attrNameLst>
                                          <p:attrName>style.visibility</p:attrName>
                                        </p:attrNameLst>
                                      </p:cBhvr>
                                      <p:to>
                                        <p:strVal val="visible"/>
                                      </p:to>
                                    </p:set>
                                    <p:animEffect transition="in" filter="fade">
                                      <p:cBhvr>
                                        <p:cTn id="19" dur="1000"/>
                                        <p:tgtEl>
                                          <p:spTgt spid="14339">
                                            <p:txEl>
                                              <p:pRg st="0" end="0"/>
                                            </p:txEl>
                                          </p:spTgt>
                                        </p:tgtEl>
                                      </p:cBhvr>
                                    </p:animEffect>
                                    <p:anim calcmode="lin" valueType="num">
                                      <p:cBhvr>
                                        <p:cTn id="20"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14339">
                                            <p:txEl>
                                              <p:pRg st="0" end="0"/>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43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900" decel="100000" fill="hold"/>
                                        <p:tgtEl>
                                          <p:spTgt spid="4"/>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build="p" animBg="1"/>
      <p:bldP spid="4" grpId="0" animBg="1"/>
      <p:bldP spid="5"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hangingPunct="1"/>
            <a:r>
              <a:rPr lang="en-US" dirty="0" err="1" smtClean="0">
                <a:solidFill>
                  <a:srgbClr val="FFFF00"/>
                </a:solidFill>
                <a:latin typeface="Algerian" pitchFamily="82" charset="0"/>
              </a:rPr>
              <a:t>Metode</a:t>
            </a:r>
            <a:r>
              <a:rPr lang="en-US" dirty="0" smtClean="0">
                <a:solidFill>
                  <a:srgbClr val="FFFF00"/>
                </a:solidFill>
                <a:latin typeface="Algerian" pitchFamily="82" charset="0"/>
              </a:rPr>
              <a:t> </a:t>
            </a:r>
            <a:r>
              <a:rPr lang="en-US" dirty="0" err="1" smtClean="0">
                <a:solidFill>
                  <a:srgbClr val="FFFF00"/>
                </a:solidFill>
                <a:latin typeface="Algerian" pitchFamily="82" charset="0"/>
              </a:rPr>
              <a:t>penghitungan</a:t>
            </a:r>
            <a:r>
              <a:rPr lang="en-US" dirty="0" smtClean="0">
                <a:solidFill>
                  <a:srgbClr val="FFFF00"/>
                </a:solidFill>
                <a:latin typeface="Algerian" pitchFamily="82" charset="0"/>
              </a:rPr>
              <a:t> </a:t>
            </a:r>
            <a:r>
              <a:rPr lang="en-US" dirty="0" err="1" smtClean="0">
                <a:solidFill>
                  <a:srgbClr val="FFFF00"/>
                </a:solidFill>
                <a:latin typeface="Algerian" pitchFamily="82" charset="0"/>
              </a:rPr>
              <a:t>Indeks</a:t>
            </a:r>
            <a:r>
              <a:rPr lang="en-US" dirty="0" smtClean="0">
                <a:solidFill>
                  <a:srgbClr val="FFFF00"/>
                </a:solidFill>
                <a:latin typeface="Algerian" pitchFamily="82" charset="0"/>
              </a:rPr>
              <a:t> </a:t>
            </a:r>
            <a:r>
              <a:rPr lang="en-US" dirty="0" err="1" smtClean="0">
                <a:solidFill>
                  <a:srgbClr val="FFFF00"/>
                </a:solidFill>
                <a:latin typeface="Algerian" pitchFamily="82" charset="0"/>
              </a:rPr>
              <a:t>Harga</a:t>
            </a:r>
            <a:endParaRPr lang="en-US" dirty="0" smtClean="0">
              <a:solidFill>
                <a:srgbClr val="FFFF00"/>
              </a:solidFill>
              <a:latin typeface="Algerian" pitchFamily="82" charset="0"/>
            </a:endParaRPr>
          </a:p>
        </p:txBody>
      </p:sp>
      <p:sp>
        <p:nvSpPr>
          <p:cNvPr id="17411" name="Content Placeholder 2"/>
          <p:cNvSpPr>
            <a:spLocks noGrp="1"/>
          </p:cNvSpPr>
          <p:nvPr>
            <p:ph idx="1"/>
          </p:nvPr>
        </p:nvSpPr>
        <p:spPr>
          <a:xfrm>
            <a:off x="457200" y="1600200"/>
            <a:ext cx="8458200" cy="5257800"/>
          </a:xfrm>
        </p:spPr>
        <p:txBody>
          <a:bodyPr/>
          <a:lstStyle/>
          <a:p>
            <a:pPr marL="514350" indent="-514350" eaLnBrk="1" hangingPunct="1">
              <a:buNone/>
            </a:pPr>
            <a:r>
              <a:rPr lang="en-US" b="1" dirty="0" smtClean="0">
                <a:solidFill>
                  <a:srgbClr val="FB5763"/>
                </a:solidFill>
              </a:rPr>
              <a:t>	</a:t>
            </a:r>
            <a:r>
              <a:rPr lang="en-US" b="1" dirty="0" err="1" smtClean="0">
                <a:solidFill>
                  <a:srgbClr val="FB5763"/>
                </a:solidFill>
              </a:rPr>
              <a:t>Metode</a:t>
            </a:r>
            <a:r>
              <a:rPr lang="en-US" b="1" dirty="0" smtClean="0">
                <a:solidFill>
                  <a:srgbClr val="FB5763"/>
                </a:solidFill>
              </a:rPr>
              <a:t> </a:t>
            </a:r>
            <a:r>
              <a:rPr lang="en-US" b="1" dirty="0" err="1" smtClean="0">
                <a:solidFill>
                  <a:srgbClr val="FB5763"/>
                </a:solidFill>
              </a:rPr>
              <a:t>penghitungan</a:t>
            </a:r>
            <a:r>
              <a:rPr lang="en-US" b="1" dirty="0" smtClean="0">
                <a:solidFill>
                  <a:srgbClr val="FB5763"/>
                </a:solidFill>
              </a:rPr>
              <a:t> </a:t>
            </a:r>
            <a:r>
              <a:rPr lang="en-US" b="1" i="1" dirty="0" err="1" smtClean="0">
                <a:solidFill>
                  <a:srgbClr val="FB5763"/>
                </a:solidFill>
              </a:rPr>
              <a:t>indeks</a:t>
            </a:r>
            <a:r>
              <a:rPr lang="en-US" b="1" i="1" dirty="0" smtClean="0">
                <a:solidFill>
                  <a:srgbClr val="FB5763"/>
                </a:solidFill>
              </a:rPr>
              <a:t> </a:t>
            </a:r>
            <a:r>
              <a:rPr lang="en-US" b="1" i="1" dirty="0" err="1" smtClean="0">
                <a:solidFill>
                  <a:srgbClr val="FB5763"/>
                </a:solidFill>
              </a:rPr>
              <a:t>harga</a:t>
            </a:r>
            <a:r>
              <a:rPr lang="en-US" b="1" i="1" dirty="0" smtClean="0">
                <a:solidFill>
                  <a:srgbClr val="FB5763"/>
                </a:solidFill>
              </a:rPr>
              <a:t> </a:t>
            </a:r>
            <a:r>
              <a:rPr lang="en-US" b="1" i="1" dirty="0" err="1" smtClean="0">
                <a:solidFill>
                  <a:srgbClr val="FB5763"/>
                </a:solidFill>
              </a:rPr>
              <a:t>tidak</a:t>
            </a:r>
            <a:r>
              <a:rPr lang="en-US" b="1" i="1" dirty="0" smtClean="0">
                <a:solidFill>
                  <a:srgbClr val="FB5763"/>
                </a:solidFill>
              </a:rPr>
              <a:t> </a:t>
            </a:r>
            <a:r>
              <a:rPr lang="en-US" b="1" i="1" dirty="0" err="1" smtClean="0">
                <a:solidFill>
                  <a:srgbClr val="FB5763"/>
                </a:solidFill>
              </a:rPr>
              <a:t>tertimbang</a:t>
            </a:r>
            <a:endParaRPr lang="en-US" b="1" i="1" dirty="0" smtClean="0">
              <a:solidFill>
                <a:srgbClr val="FB5763"/>
              </a:solidFill>
            </a:endParaRPr>
          </a:p>
          <a:p>
            <a:pPr marL="514350" indent="-514350" eaLnBrk="1" hangingPunct="1">
              <a:spcBef>
                <a:spcPct val="0"/>
              </a:spcBef>
              <a:buFont typeface="Arial" charset="0"/>
              <a:buNone/>
            </a:pPr>
            <a:endParaRPr lang="en-US" dirty="0" smtClean="0">
              <a:solidFill>
                <a:srgbClr val="00FFFF"/>
              </a:solidFill>
            </a:endParaRPr>
          </a:p>
          <a:p>
            <a:pPr marL="514350" indent="-514350" eaLnBrk="1" hangingPunct="1">
              <a:spcBef>
                <a:spcPct val="0"/>
              </a:spcBef>
              <a:buFont typeface="Arial" charset="0"/>
              <a:buNone/>
            </a:pPr>
            <a:r>
              <a:rPr lang="en-US" dirty="0" smtClean="0">
                <a:solidFill>
                  <a:srgbClr val="00FFFF"/>
                </a:solidFill>
              </a:rPr>
              <a:t>	</a:t>
            </a:r>
            <a:r>
              <a:rPr lang="en-US" u="sng" dirty="0" smtClean="0">
                <a:solidFill>
                  <a:srgbClr val="00FFFF"/>
                </a:solidFill>
                <a:sym typeface="Symbol" pitchFamily="18" charset="2"/>
              </a:rPr>
              <a:t></a:t>
            </a:r>
            <a:r>
              <a:rPr lang="en-US" u="sng" dirty="0" err="1" smtClean="0">
                <a:solidFill>
                  <a:srgbClr val="00FFFF"/>
                </a:solidFill>
                <a:sym typeface="Symbol" pitchFamily="18" charset="2"/>
              </a:rPr>
              <a:t>Pn</a:t>
            </a:r>
            <a:r>
              <a:rPr lang="en-US" u="sng" dirty="0" smtClean="0">
                <a:solidFill>
                  <a:srgbClr val="00FFFF"/>
                </a:solidFill>
                <a:sym typeface="Symbol" pitchFamily="18" charset="2"/>
              </a:rPr>
              <a:t> </a:t>
            </a:r>
            <a:r>
              <a:rPr lang="en-US" dirty="0" smtClean="0">
                <a:solidFill>
                  <a:srgbClr val="00FFFF"/>
                </a:solidFill>
                <a:sym typeface="Symbol" pitchFamily="18" charset="2"/>
              </a:rPr>
              <a:t>X 100%</a:t>
            </a:r>
          </a:p>
          <a:p>
            <a:pPr marL="514350" indent="-514350" eaLnBrk="1" hangingPunct="1">
              <a:spcBef>
                <a:spcPct val="0"/>
              </a:spcBef>
              <a:buFont typeface="Arial" charset="0"/>
              <a:buNone/>
            </a:pPr>
            <a:r>
              <a:rPr lang="en-US" dirty="0" smtClean="0">
                <a:solidFill>
                  <a:srgbClr val="00FFFF"/>
                </a:solidFill>
                <a:sym typeface="Symbol" pitchFamily="18" charset="2"/>
              </a:rPr>
              <a:t>      Po</a:t>
            </a:r>
          </a:p>
          <a:p>
            <a:pPr marL="514350" indent="-514350" eaLnBrk="1" hangingPunct="1">
              <a:spcBef>
                <a:spcPct val="0"/>
              </a:spcBef>
              <a:buFont typeface="Arial" charset="0"/>
              <a:buNone/>
            </a:pPr>
            <a:endParaRPr lang="en-US" dirty="0" smtClean="0">
              <a:solidFill>
                <a:srgbClr val="00FFFF"/>
              </a:solidFill>
            </a:endParaRPr>
          </a:p>
          <a:p>
            <a:pPr marL="514350" indent="-514350" eaLnBrk="1" hangingPunct="1">
              <a:buFont typeface="Arial" charset="0"/>
              <a:buNone/>
            </a:pPr>
            <a:r>
              <a:rPr lang="en-US" dirty="0" err="1" smtClean="0">
                <a:solidFill>
                  <a:srgbClr val="00FF00"/>
                </a:solidFill>
              </a:rPr>
              <a:t>Keterangan</a:t>
            </a:r>
            <a:r>
              <a:rPr lang="en-US" dirty="0" smtClean="0">
                <a:solidFill>
                  <a:srgbClr val="00FF00"/>
                </a:solidFill>
              </a:rPr>
              <a:t>:</a:t>
            </a:r>
          </a:p>
          <a:p>
            <a:pPr marL="514350" indent="-514350" eaLnBrk="1" hangingPunct="1">
              <a:buFont typeface="Arial" charset="0"/>
              <a:buNone/>
            </a:pPr>
            <a:r>
              <a:rPr lang="en-US" dirty="0" smtClean="0">
                <a:solidFill>
                  <a:srgbClr val="00FF00"/>
                </a:solidFill>
              </a:rPr>
              <a:t> </a:t>
            </a:r>
            <a:r>
              <a:rPr lang="en-US" dirty="0" smtClean="0">
                <a:solidFill>
                  <a:srgbClr val="00FF00"/>
                </a:solidFill>
                <a:sym typeface="Symbol" pitchFamily="18" charset="2"/>
              </a:rPr>
              <a:t></a:t>
            </a:r>
            <a:r>
              <a:rPr lang="en-US" dirty="0" err="1" smtClean="0">
                <a:solidFill>
                  <a:srgbClr val="00FF00"/>
                </a:solidFill>
                <a:sym typeface="Symbol" pitchFamily="18" charset="2"/>
              </a:rPr>
              <a:t>Pn</a:t>
            </a:r>
            <a:r>
              <a:rPr lang="en-US" dirty="0" smtClean="0">
                <a:solidFill>
                  <a:srgbClr val="00FF00"/>
                </a:solidFill>
                <a:sym typeface="Symbol" pitchFamily="18" charset="2"/>
              </a:rPr>
              <a:t> = </a:t>
            </a:r>
            <a:r>
              <a:rPr lang="en-US" dirty="0" err="1" smtClean="0">
                <a:solidFill>
                  <a:srgbClr val="00FF00"/>
                </a:solidFill>
                <a:sym typeface="Symbol" pitchFamily="18" charset="2"/>
              </a:rPr>
              <a:t>Jumlah</a:t>
            </a:r>
            <a:r>
              <a:rPr lang="en-US" dirty="0" smtClean="0">
                <a:solidFill>
                  <a:srgbClr val="00FF00"/>
                </a:solidFill>
                <a:sym typeface="Symbol" pitchFamily="18" charset="2"/>
              </a:rPr>
              <a:t> </a:t>
            </a:r>
            <a:r>
              <a:rPr lang="en-US" dirty="0" err="1" smtClean="0">
                <a:solidFill>
                  <a:srgbClr val="00FF00"/>
                </a:solidFill>
                <a:sym typeface="Symbol" pitchFamily="18" charset="2"/>
              </a:rPr>
              <a:t>harga</a:t>
            </a:r>
            <a:r>
              <a:rPr lang="en-US" dirty="0" smtClean="0">
                <a:solidFill>
                  <a:srgbClr val="00FF00"/>
                </a:solidFill>
                <a:sym typeface="Symbol" pitchFamily="18" charset="2"/>
              </a:rPr>
              <a:t> </a:t>
            </a:r>
            <a:r>
              <a:rPr lang="en-US" dirty="0" err="1" smtClean="0">
                <a:solidFill>
                  <a:srgbClr val="00FF00"/>
                </a:solidFill>
                <a:sym typeface="Symbol" pitchFamily="18" charset="2"/>
              </a:rPr>
              <a:t>pada</a:t>
            </a:r>
            <a:r>
              <a:rPr lang="en-US" dirty="0" smtClean="0">
                <a:solidFill>
                  <a:srgbClr val="00FF00"/>
                </a:solidFill>
                <a:sym typeface="Symbol" pitchFamily="18" charset="2"/>
              </a:rPr>
              <a:t> </a:t>
            </a:r>
            <a:r>
              <a:rPr lang="en-US" dirty="0" err="1" smtClean="0">
                <a:solidFill>
                  <a:srgbClr val="00FF00"/>
                </a:solidFill>
                <a:sym typeface="Symbol" pitchFamily="18" charset="2"/>
              </a:rPr>
              <a:t>tahun</a:t>
            </a:r>
            <a:r>
              <a:rPr lang="en-US" dirty="0" smtClean="0">
                <a:solidFill>
                  <a:srgbClr val="00FF00"/>
                </a:solidFill>
                <a:sym typeface="Symbol" pitchFamily="18" charset="2"/>
              </a:rPr>
              <a:t> </a:t>
            </a:r>
            <a:r>
              <a:rPr lang="en-US" dirty="0" err="1" smtClean="0">
                <a:solidFill>
                  <a:srgbClr val="00FF00"/>
                </a:solidFill>
                <a:sym typeface="Symbol" pitchFamily="18" charset="2"/>
              </a:rPr>
              <a:t>tertentu</a:t>
            </a:r>
            <a:endParaRPr lang="en-US" dirty="0" smtClean="0">
              <a:solidFill>
                <a:srgbClr val="00FF00"/>
              </a:solidFill>
              <a:sym typeface="Symbol" pitchFamily="18" charset="2"/>
            </a:endParaRPr>
          </a:p>
          <a:p>
            <a:pPr marL="514350" indent="-514350" eaLnBrk="1" hangingPunct="1">
              <a:buFont typeface="Arial" charset="0"/>
              <a:buNone/>
            </a:pPr>
            <a:r>
              <a:rPr lang="en-US" dirty="0" smtClean="0">
                <a:solidFill>
                  <a:srgbClr val="00FF00"/>
                </a:solidFill>
                <a:sym typeface="Symbol" pitchFamily="18" charset="2"/>
              </a:rPr>
              <a:t> Po = </a:t>
            </a:r>
            <a:r>
              <a:rPr lang="en-US" dirty="0" err="1" smtClean="0">
                <a:solidFill>
                  <a:srgbClr val="00FF00"/>
                </a:solidFill>
                <a:sym typeface="Symbol" pitchFamily="18" charset="2"/>
              </a:rPr>
              <a:t>Jumlah</a:t>
            </a:r>
            <a:r>
              <a:rPr lang="en-US" dirty="0" smtClean="0">
                <a:solidFill>
                  <a:srgbClr val="00FF00"/>
                </a:solidFill>
                <a:sym typeface="Symbol" pitchFamily="18" charset="2"/>
              </a:rPr>
              <a:t> </a:t>
            </a:r>
            <a:r>
              <a:rPr lang="en-US" dirty="0" err="1" smtClean="0">
                <a:solidFill>
                  <a:srgbClr val="00FF00"/>
                </a:solidFill>
                <a:sym typeface="Symbol" pitchFamily="18" charset="2"/>
              </a:rPr>
              <a:t>harga</a:t>
            </a:r>
            <a:r>
              <a:rPr lang="en-US" dirty="0" smtClean="0">
                <a:solidFill>
                  <a:srgbClr val="00FF00"/>
                </a:solidFill>
                <a:sym typeface="Symbol" pitchFamily="18" charset="2"/>
              </a:rPr>
              <a:t> </a:t>
            </a:r>
            <a:r>
              <a:rPr lang="en-US" dirty="0" err="1" smtClean="0">
                <a:solidFill>
                  <a:srgbClr val="00FF00"/>
                </a:solidFill>
                <a:sym typeface="Symbol" pitchFamily="18" charset="2"/>
              </a:rPr>
              <a:t>pada</a:t>
            </a:r>
            <a:r>
              <a:rPr lang="en-US" dirty="0" smtClean="0">
                <a:solidFill>
                  <a:srgbClr val="00FF00"/>
                </a:solidFill>
                <a:sym typeface="Symbol" pitchFamily="18" charset="2"/>
              </a:rPr>
              <a:t> </a:t>
            </a:r>
            <a:r>
              <a:rPr lang="en-US" dirty="0" err="1" smtClean="0">
                <a:solidFill>
                  <a:srgbClr val="00FF00"/>
                </a:solidFill>
                <a:sym typeface="Symbol" pitchFamily="18" charset="2"/>
              </a:rPr>
              <a:t>tahun</a:t>
            </a:r>
            <a:r>
              <a:rPr lang="en-US" dirty="0" smtClean="0">
                <a:solidFill>
                  <a:srgbClr val="00FF00"/>
                </a:solidFill>
                <a:sym typeface="Symbol" pitchFamily="18" charset="2"/>
              </a:rPr>
              <a:t> </a:t>
            </a:r>
            <a:r>
              <a:rPr lang="en-US" dirty="0" err="1" smtClean="0">
                <a:solidFill>
                  <a:srgbClr val="00FF00"/>
                </a:solidFill>
                <a:sym typeface="Symbol" pitchFamily="18" charset="2"/>
              </a:rPr>
              <a:t>dasar</a:t>
            </a:r>
            <a:endParaRPr lang="en-US" dirty="0" smtClean="0">
              <a:solidFill>
                <a:srgbClr val="00FF00"/>
              </a:solidFill>
            </a:endParaRPr>
          </a:p>
        </p:txBody>
      </p:sp>
      <p:sp>
        <p:nvSpPr>
          <p:cNvPr id="4" name="Title 1"/>
          <p:cNvSpPr txBox="1">
            <a:spLocks/>
          </p:cNvSpPr>
          <p:nvPr/>
        </p:nvSpPr>
        <p:spPr>
          <a:xfrm>
            <a:off x="990600" y="3048000"/>
            <a:ext cx="2209800" cy="990600"/>
          </a:xfrm>
          <a:prstGeom prst="rect">
            <a:avLst/>
          </a:prstGeom>
          <a:ln w="28575">
            <a:solidFill>
              <a:srgbClr val="FF00FF"/>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5" name="Title 1"/>
          <p:cNvSpPr txBox="1">
            <a:spLocks/>
          </p:cNvSpPr>
          <p:nvPr/>
        </p:nvSpPr>
        <p:spPr>
          <a:xfrm>
            <a:off x="457200" y="4724400"/>
            <a:ext cx="7162800" cy="1752600"/>
          </a:xfrm>
          <a:prstGeom prst="rect">
            <a:avLst/>
          </a:prstGeom>
          <a:ln w="28575">
            <a:solidFill>
              <a:srgbClr val="CCFF33"/>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8" name="Explosion 2 7"/>
          <p:cNvSpPr/>
          <p:nvPr/>
        </p:nvSpPr>
        <p:spPr>
          <a:xfrm>
            <a:off x="3352800" y="28956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dirty="0">
              <a:ln>
                <a:solidFill>
                  <a:srgbClr val="11ED4B"/>
                </a:solidFill>
              </a:ln>
              <a:solidFill>
                <a:schemeClr val="tx1"/>
              </a:solidFill>
            </a:endParaRPr>
          </a:p>
        </p:txBody>
      </p:sp>
      <p:sp>
        <p:nvSpPr>
          <p:cNvPr id="9" name="Rectangle 8"/>
          <p:cNvSpPr/>
          <p:nvPr/>
        </p:nvSpPr>
        <p:spPr>
          <a:xfrm>
            <a:off x="4074348" y="3242102"/>
            <a:ext cx="1031052" cy="415498"/>
          </a:xfrm>
          <a:prstGeom prst="rect">
            <a:avLst/>
          </a:prstGeom>
        </p:spPr>
        <p:txBody>
          <a:bodyPr wrap="none">
            <a:spAutoFit/>
          </a:bodyPr>
          <a:lstStyle/>
          <a:p>
            <a:pPr algn="ctr"/>
            <a:r>
              <a:rPr lang="en-US" sz="2100" dirty="0" smtClean="0">
                <a:ln>
                  <a:solidFill>
                    <a:srgbClr val="11ED4B"/>
                  </a:solidFill>
                </a:ln>
              </a:rPr>
              <a:t>RUMUS</a:t>
            </a:r>
            <a:endParaRPr lang="en-US" sz="2100" dirty="0">
              <a:ln>
                <a:solidFill>
                  <a:srgbClr val="11ED4B"/>
                </a:solidFill>
              </a:ln>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r>
              <a:rPr lang="en-US" dirty="0" smtClean="0">
                <a:solidFill>
                  <a:srgbClr val="FFFF00"/>
                </a:solidFill>
              </a:rPr>
              <a:t> </a:t>
            </a:r>
            <a:r>
              <a:rPr lang="en-US" dirty="0" err="1" smtClean="0">
                <a:solidFill>
                  <a:srgbClr val="FFFF00"/>
                </a:solidFill>
              </a:rPr>
              <a:t>Indeks</a:t>
            </a:r>
            <a:r>
              <a:rPr lang="en-US" dirty="0" smtClean="0">
                <a:solidFill>
                  <a:srgbClr val="FFFF00"/>
                </a:solidFill>
              </a:rPr>
              <a:t> </a:t>
            </a:r>
            <a:r>
              <a:rPr lang="en-US" dirty="0" err="1" smtClean="0">
                <a:solidFill>
                  <a:srgbClr val="FFFF00"/>
                </a:solidFill>
              </a:rPr>
              <a:t>Harga</a:t>
            </a:r>
            <a:r>
              <a:rPr lang="en-US" dirty="0" smtClean="0">
                <a:solidFill>
                  <a:srgbClr val="FFFF00"/>
                </a:solidFill>
              </a:rPr>
              <a:t> </a:t>
            </a:r>
            <a:r>
              <a:rPr lang="en-US" dirty="0" err="1" smtClean="0">
                <a:solidFill>
                  <a:srgbClr val="FFFF00"/>
                </a:solidFill>
              </a:rPr>
              <a:t>Tidak</a:t>
            </a:r>
            <a:r>
              <a:rPr lang="en-US" dirty="0" smtClean="0">
                <a:solidFill>
                  <a:srgbClr val="FFFF00"/>
                </a:solidFill>
              </a:rPr>
              <a:t> </a:t>
            </a:r>
            <a:r>
              <a:rPr lang="en-US" dirty="0" err="1" smtClean="0">
                <a:solidFill>
                  <a:srgbClr val="FFFF00"/>
                </a:solidFill>
              </a:rPr>
              <a:t>Tertimbang</a:t>
            </a:r>
            <a:endParaRPr lang="en-US" dirty="0" smtClean="0">
              <a:solidFill>
                <a:srgbClr val="FFFF00"/>
              </a:solidFill>
            </a:endParaRPr>
          </a:p>
        </p:txBody>
      </p:sp>
      <p:graphicFrame>
        <p:nvGraphicFramePr>
          <p:cNvPr id="4" name="Content Placeholder 3"/>
          <p:cNvGraphicFramePr>
            <a:graphicFrameLocks noGrp="1"/>
          </p:cNvGraphicFramePr>
          <p:nvPr>
            <p:ph idx="1"/>
          </p:nvPr>
        </p:nvGraphicFramePr>
        <p:xfrm>
          <a:off x="457200" y="1600200"/>
          <a:ext cx="8229600" cy="2103437"/>
        </p:xfrm>
        <a:graphic>
          <a:graphicData uri="http://schemas.openxmlformats.org/drawingml/2006/table">
            <a:tbl>
              <a:tblPr firstRow="1" bandRow="1">
                <a:tableStyleId>{5C22544A-7EE6-4342-B048-85BDC9FD1C3A}</a:tableStyleId>
              </a:tblPr>
              <a:tblGrid>
                <a:gridCol w="2743200"/>
                <a:gridCol w="2743200"/>
                <a:gridCol w="2743200"/>
              </a:tblGrid>
              <a:tr h="365815">
                <a:tc>
                  <a:txBody>
                    <a:bodyPr/>
                    <a:lstStyle/>
                    <a:p>
                      <a:r>
                        <a:rPr lang="en-US" sz="1800" dirty="0" err="1" smtClean="0">
                          <a:solidFill>
                            <a:srgbClr val="FFFF00"/>
                          </a:solidFill>
                        </a:rPr>
                        <a:t>Jenis</a:t>
                      </a:r>
                      <a:r>
                        <a:rPr lang="en-US" sz="1800" dirty="0" smtClean="0">
                          <a:solidFill>
                            <a:srgbClr val="FFFF00"/>
                          </a:solidFill>
                        </a:rPr>
                        <a:t> </a:t>
                      </a:r>
                      <a:r>
                        <a:rPr lang="en-US" sz="1800" dirty="0" err="1" smtClean="0">
                          <a:solidFill>
                            <a:srgbClr val="FFFF00"/>
                          </a:solidFill>
                        </a:rPr>
                        <a:t>Barang</a:t>
                      </a:r>
                      <a:endParaRPr lang="en-US" sz="1800" dirty="0">
                        <a:solidFill>
                          <a:srgbClr val="FFFF00"/>
                        </a:solidFill>
                      </a:endParaRPr>
                    </a:p>
                  </a:txBody>
                  <a:tcPr marT="45727" marB="45727"/>
                </a:tc>
                <a:tc>
                  <a:txBody>
                    <a:bodyPr/>
                    <a:lstStyle/>
                    <a:p>
                      <a:r>
                        <a:rPr lang="en-US" sz="1800" dirty="0" err="1" smtClean="0">
                          <a:solidFill>
                            <a:srgbClr val="FFFF00"/>
                          </a:solidFill>
                        </a:rPr>
                        <a:t>Harga</a:t>
                      </a:r>
                      <a:r>
                        <a:rPr lang="en-US" sz="1800" dirty="0" smtClean="0">
                          <a:solidFill>
                            <a:srgbClr val="FFFF00"/>
                          </a:solidFill>
                        </a:rPr>
                        <a:t> </a:t>
                      </a:r>
                      <a:r>
                        <a:rPr lang="en-US" sz="1800" dirty="0" err="1" smtClean="0">
                          <a:solidFill>
                            <a:srgbClr val="FFFF00"/>
                          </a:solidFill>
                        </a:rPr>
                        <a:t>tahun</a:t>
                      </a:r>
                      <a:r>
                        <a:rPr lang="en-US" sz="1800" dirty="0" smtClean="0">
                          <a:solidFill>
                            <a:srgbClr val="FFFF00"/>
                          </a:solidFill>
                        </a:rPr>
                        <a:t> 2009 (Po)</a:t>
                      </a:r>
                      <a:endParaRPr lang="en-US" sz="1800" dirty="0">
                        <a:solidFill>
                          <a:srgbClr val="FFFF00"/>
                        </a:solidFill>
                      </a:endParaRPr>
                    </a:p>
                  </a:txBody>
                  <a:tcPr marT="45727" marB="45727"/>
                </a:tc>
                <a:tc>
                  <a:txBody>
                    <a:bodyPr/>
                    <a:lstStyle/>
                    <a:p>
                      <a:r>
                        <a:rPr lang="en-US" sz="1800" dirty="0" err="1" smtClean="0">
                          <a:solidFill>
                            <a:srgbClr val="FFFF00"/>
                          </a:solidFill>
                        </a:rPr>
                        <a:t>Harga</a:t>
                      </a:r>
                      <a:r>
                        <a:rPr lang="en-US" sz="1800" dirty="0" smtClean="0">
                          <a:solidFill>
                            <a:srgbClr val="FFFF00"/>
                          </a:solidFill>
                        </a:rPr>
                        <a:t> </a:t>
                      </a:r>
                      <a:r>
                        <a:rPr lang="en-US" sz="1800" dirty="0" err="1" smtClean="0">
                          <a:solidFill>
                            <a:srgbClr val="FFFF00"/>
                          </a:solidFill>
                        </a:rPr>
                        <a:t>tahun</a:t>
                      </a:r>
                      <a:r>
                        <a:rPr lang="en-US" sz="1800" dirty="0" smtClean="0">
                          <a:solidFill>
                            <a:srgbClr val="FFFF00"/>
                          </a:solidFill>
                        </a:rPr>
                        <a:t> 2010 (</a:t>
                      </a:r>
                      <a:r>
                        <a:rPr lang="en-US" sz="1800" dirty="0" err="1" smtClean="0">
                          <a:solidFill>
                            <a:srgbClr val="FFFF00"/>
                          </a:solidFill>
                        </a:rPr>
                        <a:t>Pn</a:t>
                      </a:r>
                      <a:r>
                        <a:rPr lang="en-US" sz="1800" dirty="0" smtClean="0">
                          <a:solidFill>
                            <a:srgbClr val="FFFF00"/>
                          </a:solidFill>
                        </a:rPr>
                        <a:t>)</a:t>
                      </a:r>
                      <a:endParaRPr lang="en-US" sz="1800" dirty="0">
                        <a:solidFill>
                          <a:srgbClr val="FFFF00"/>
                        </a:solidFill>
                      </a:endParaRPr>
                    </a:p>
                  </a:txBody>
                  <a:tcPr marT="45727" marB="45727"/>
                </a:tc>
              </a:tr>
              <a:tr h="365815">
                <a:tc>
                  <a:txBody>
                    <a:bodyPr/>
                    <a:lstStyle/>
                    <a:p>
                      <a:r>
                        <a:rPr lang="en-US" sz="1800" dirty="0" err="1" smtClean="0">
                          <a:solidFill>
                            <a:schemeClr val="tx1"/>
                          </a:solidFill>
                        </a:rPr>
                        <a:t>Tas</a:t>
                      </a:r>
                      <a:endParaRPr lang="en-US" sz="1800" dirty="0">
                        <a:solidFill>
                          <a:schemeClr val="tx1"/>
                        </a:solidFill>
                      </a:endParaRPr>
                    </a:p>
                  </a:txBody>
                  <a:tcPr marT="45727" marB="45727"/>
                </a:tc>
                <a:tc>
                  <a:txBody>
                    <a:bodyPr/>
                    <a:lstStyle/>
                    <a:p>
                      <a:pPr algn="ctr"/>
                      <a:r>
                        <a:rPr lang="en-US" sz="1800" dirty="0" smtClean="0">
                          <a:solidFill>
                            <a:schemeClr val="tx1"/>
                          </a:solidFill>
                        </a:rPr>
                        <a:t>Rp150.000</a:t>
                      </a:r>
                      <a:endParaRPr lang="en-US" sz="1800" dirty="0">
                        <a:solidFill>
                          <a:schemeClr val="tx1"/>
                        </a:solidFill>
                      </a:endParaRPr>
                    </a:p>
                  </a:txBody>
                  <a:tcPr marT="45727" marB="45727"/>
                </a:tc>
                <a:tc>
                  <a:txBody>
                    <a:bodyPr/>
                    <a:lstStyle/>
                    <a:p>
                      <a:pPr algn="ctr"/>
                      <a:r>
                        <a:rPr lang="en-US" sz="1800" dirty="0" smtClean="0">
                          <a:solidFill>
                            <a:schemeClr val="tx1"/>
                          </a:solidFill>
                        </a:rPr>
                        <a:t>Rp200.000</a:t>
                      </a:r>
                      <a:endParaRPr lang="en-US" sz="1800" dirty="0">
                        <a:solidFill>
                          <a:schemeClr val="tx1"/>
                        </a:solidFill>
                      </a:endParaRPr>
                    </a:p>
                  </a:txBody>
                  <a:tcPr marT="45727" marB="45727"/>
                </a:tc>
              </a:tr>
              <a:tr h="365815">
                <a:tc>
                  <a:txBody>
                    <a:bodyPr/>
                    <a:lstStyle/>
                    <a:p>
                      <a:r>
                        <a:rPr lang="en-US" sz="1800" dirty="0" smtClean="0">
                          <a:solidFill>
                            <a:schemeClr val="tx1"/>
                          </a:solidFill>
                        </a:rPr>
                        <a:t>Sepatu</a:t>
                      </a:r>
                      <a:endParaRPr lang="en-US" sz="1800" dirty="0">
                        <a:solidFill>
                          <a:schemeClr val="tx1"/>
                        </a:solidFill>
                      </a:endParaRPr>
                    </a:p>
                  </a:txBody>
                  <a:tcPr marT="45727" marB="45727"/>
                </a:tc>
                <a:tc>
                  <a:txBody>
                    <a:bodyPr/>
                    <a:lstStyle/>
                    <a:p>
                      <a:pPr algn="ctr"/>
                      <a:r>
                        <a:rPr lang="en-US" sz="1800" dirty="0" smtClean="0">
                          <a:solidFill>
                            <a:schemeClr val="tx1"/>
                          </a:solidFill>
                        </a:rPr>
                        <a:t>Rp200.000</a:t>
                      </a:r>
                      <a:endParaRPr lang="en-US" sz="1800" dirty="0">
                        <a:solidFill>
                          <a:schemeClr val="tx1"/>
                        </a:solidFill>
                      </a:endParaRPr>
                    </a:p>
                  </a:txBody>
                  <a:tcPr marT="45727" marB="45727"/>
                </a:tc>
                <a:tc>
                  <a:txBody>
                    <a:bodyPr/>
                    <a:lstStyle/>
                    <a:p>
                      <a:pPr algn="ctr"/>
                      <a:r>
                        <a:rPr lang="en-US" sz="1800" dirty="0" smtClean="0">
                          <a:solidFill>
                            <a:schemeClr val="tx1"/>
                          </a:solidFill>
                        </a:rPr>
                        <a:t>Rp250.000</a:t>
                      </a:r>
                      <a:endParaRPr lang="en-US" sz="1800" dirty="0">
                        <a:solidFill>
                          <a:schemeClr val="tx1"/>
                        </a:solidFill>
                      </a:endParaRPr>
                    </a:p>
                  </a:txBody>
                  <a:tcPr marT="45727" marB="45727"/>
                </a:tc>
              </a:tr>
              <a:tr h="365815">
                <a:tc>
                  <a:txBody>
                    <a:bodyPr/>
                    <a:lstStyle/>
                    <a:p>
                      <a:r>
                        <a:rPr lang="en-US" sz="1800" dirty="0" err="1" smtClean="0">
                          <a:solidFill>
                            <a:schemeClr val="tx1"/>
                          </a:solidFill>
                        </a:rPr>
                        <a:t>Pakaian</a:t>
                      </a:r>
                      <a:endParaRPr lang="en-US" sz="1800" dirty="0">
                        <a:solidFill>
                          <a:schemeClr val="tx1"/>
                        </a:solidFill>
                      </a:endParaRPr>
                    </a:p>
                  </a:txBody>
                  <a:tcPr marT="45727" marB="45727"/>
                </a:tc>
                <a:tc>
                  <a:txBody>
                    <a:bodyPr/>
                    <a:lstStyle/>
                    <a:p>
                      <a:pPr algn="ctr"/>
                      <a:r>
                        <a:rPr lang="en-US" sz="1800" dirty="0" smtClean="0">
                          <a:solidFill>
                            <a:schemeClr val="tx1"/>
                          </a:solidFill>
                        </a:rPr>
                        <a:t>Rp100.000</a:t>
                      </a:r>
                      <a:endParaRPr lang="en-US" sz="1800" dirty="0">
                        <a:solidFill>
                          <a:schemeClr val="tx1"/>
                        </a:solidFill>
                      </a:endParaRPr>
                    </a:p>
                  </a:txBody>
                  <a:tcPr marT="45727" marB="45727"/>
                </a:tc>
                <a:tc>
                  <a:txBody>
                    <a:bodyPr/>
                    <a:lstStyle/>
                    <a:p>
                      <a:pPr algn="ctr"/>
                      <a:r>
                        <a:rPr lang="en-US" sz="1800" dirty="0" smtClean="0">
                          <a:solidFill>
                            <a:schemeClr val="tx1"/>
                          </a:solidFill>
                        </a:rPr>
                        <a:t>Rp150.000</a:t>
                      </a:r>
                      <a:endParaRPr lang="en-US" sz="1800" dirty="0">
                        <a:solidFill>
                          <a:schemeClr val="tx1"/>
                        </a:solidFill>
                      </a:endParaRPr>
                    </a:p>
                  </a:txBody>
                  <a:tcPr marT="45727" marB="45727"/>
                </a:tc>
              </a:tr>
              <a:tr h="640177">
                <a:tc>
                  <a:txBody>
                    <a:bodyPr/>
                    <a:lstStyle/>
                    <a:p>
                      <a:endParaRPr lang="en-US" sz="1800" dirty="0">
                        <a:solidFill>
                          <a:schemeClr val="tx1"/>
                        </a:solidFill>
                      </a:endParaRPr>
                    </a:p>
                  </a:txBody>
                  <a:tcPr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sym typeface="Symbol" pitchFamily="18" charset="2"/>
                        </a:rPr>
                        <a:t>Po   =   Rp450.000</a:t>
                      </a:r>
                      <a:endParaRPr lang="en-US" sz="1800" b="1" dirty="0" smtClean="0">
                        <a:solidFill>
                          <a:schemeClr val="tx1"/>
                        </a:solidFill>
                      </a:endParaRPr>
                    </a:p>
                    <a:p>
                      <a:endParaRPr lang="en-US" sz="1800" b="1" dirty="0">
                        <a:solidFill>
                          <a:schemeClr val="tx1"/>
                        </a:solidFill>
                      </a:endParaRPr>
                    </a:p>
                  </a:txBody>
                  <a:tcPr marT="45727" marB="45727"/>
                </a:tc>
                <a:tc>
                  <a:txBody>
                    <a:bodyPr/>
                    <a:lstStyle/>
                    <a:p>
                      <a:r>
                        <a:rPr lang="en-US" sz="1800" b="1" dirty="0" smtClean="0">
                          <a:solidFill>
                            <a:schemeClr val="tx1"/>
                          </a:solidFill>
                          <a:sym typeface="Symbol" pitchFamily="18" charset="2"/>
                        </a:rPr>
                        <a:t></a:t>
                      </a:r>
                      <a:r>
                        <a:rPr lang="en-US" sz="1800" b="1" dirty="0" err="1" smtClean="0">
                          <a:solidFill>
                            <a:schemeClr val="tx1"/>
                          </a:solidFill>
                          <a:sym typeface="Symbol" pitchFamily="18" charset="2"/>
                        </a:rPr>
                        <a:t>Pn</a:t>
                      </a:r>
                      <a:r>
                        <a:rPr lang="en-US" sz="1800" b="1" dirty="0" smtClean="0">
                          <a:solidFill>
                            <a:schemeClr val="tx1"/>
                          </a:solidFill>
                          <a:sym typeface="Symbol" pitchFamily="18" charset="2"/>
                        </a:rPr>
                        <a:t> =     Rp600.000</a:t>
                      </a:r>
                      <a:endParaRPr lang="en-US" sz="1800" b="1" dirty="0">
                        <a:solidFill>
                          <a:schemeClr val="tx1"/>
                        </a:solidFill>
                      </a:endParaRPr>
                    </a:p>
                  </a:txBody>
                  <a:tcPr marT="45727" marB="45727"/>
                </a:tc>
              </a:tr>
            </a:tbl>
          </a:graphicData>
        </a:graphic>
      </p:graphicFrame>
      <p:sp>
        <p:nvSpPr>
          <p:cNvPr id="5" name="Content Placeholder 2"/>
          <p:cNvSpPr txBox="1">
            <a:spLocks/>
          </p:cNvSpPr>
          <p:nvPr/>
        </p:nvSpPr>
        <p:spPr bwMode="auto">
          <a:xfrm>
            <a:off x="533400" y="3810000"/>
            <a:ext cx="7086600" cy="2743200"/>
          </a:xfrm>
          <a:prstGeom prst="rect">
            <a:avLst/>
          </a:prstGeom>
          <a:noFill/>
          <a:ln w="9525">
            <a:noFill/>
            <a:miter lim="800000"/>
            <a:headEnd/>
            <a:tailEnd/>
          </a:ln>
        </p:spPr>
        <p:txBody>
          <a:bodyPr/>
          <a:lstStyle/>
          <a:p>
            <a:pPr marL="342900" indent="-342900">
              <a:spcBef>
                <a:spcPct val="20000"/>
              </a:spcBef>
              <a:buFont typeface="Arial" charset="0"/>
              <a:buNone/>
              <a:defRPr/>
            </a:pPr>
            <a:r>
              <a:rPr lang="en-US" sz="2800" dirty="0" err="1">
                <a:solidFill>
                  <a:srgbClr val="00B0F0"/>
                </a:solidFill>
                <a:latin typeface="Calibri" pitchFamily="34" charset="0"/>
              </a:rPr>
              <a:t>Indeks</a:t>
            </a:r>
            <a:r>
              <a:rPr lang="en-US" sz="2800" dirty="0">
                <a:solidFill>
                  <a:srgbClr val="00B0F0"/>
                </a:solidFill>
                <a:latin typeface="Calibri" pitchFamily="34" charset="0"/>
              </a:rPr>
              <a:t> </a:t>
            </a:r>
            <a:r>
              <a:rPr lang="en-US" sz="2800" dirty="0" err="1">
                <a:solidFill>
                  <a:srgbClr val="00B0F0"/>
                </a:solidFill>
                <a:latin typeface="Calibri" pitchFamily="34" charset="0"/>
              </a:rPr>
              <a:t>harga</a:t>
            </a:r>
            <a:r>
              <a:rPr lang="en-US" sz="2800" dirty="0">
                <a:solidFill>
                  <a:srgbClr val="00B0F0"/>
                </a:solidFill>
                <a:latin typeface="Calibri" pitchFamily="34" charset="0"/>
              </a:rPr>
              <a:t> </a:t>
            </a:r>
            <a:r>
              <a:rPr lang="en-US" sz="2800" dirty="0" err="1">
                <a:solidFill>
                  <a:srgbClr val="00B0F0"/>
                </a:solidFill>
                <a:latin typeface="Calibri" pitchFamily="34" charset="0"/>
              </a:rPr>
              <a:t>tidak</a:t>
            </a:r>
            <a:r>
              <a:rPr lang="en-US" sz="2800" dirty="0">
                <a:solidFill>
                  <a:srgbClr val="00B0F0"/>
                </a:solidFill>
                <a:latin typeface="Calibri" pitchFamily="34" charset="0"/>
              </a:rPr>
              <a:t> </a:t>
            </a:r>
            <a:r>
              <a:rPr lang="en-US" sz="2800" dirty="0" err="1">
                <a:solidFill>
                  <a:srgbClr val="00B0F0"/>
                </a:solidFill>
                <a:latin typeface="Calibri" pitchFamily="34" charset="0"/>
              </a:rPr>
              <a:t>tertimbang</a:t>
            </a:r>
            <a:endParaRPr lang="en-US" sz="2800" dirty="0">
              <a:solidFill>
                <a:srgbClr val="00B0F0"/>
              </a:solidFill>
              <a:latin typeface="Calibri" pitchFamily="34" charset="0"/>
            </a:endParaRPr>
          </a:p>
          <a:p>
            <a:pPr marL="514350" indent="-514350">
              <a:spcBef>
                <a:spcPts val="0"/>
              </a:spcBef>
              <a:defRPr/>
            </a:pPr>
            <a:r>
              <a:rPr lang="en-US" sz="2800" dirty="0">
                <a:solidFill>
                  <a:srgbClr val="00B0F0"/>
                </a:solidFill>
                <a:sym typeface="Symbol" pitchFamily="18" charset="2"/>
              </a:rPr>
              <a:t>=  </a:t>
            </a:r>
            <a:r>
              <a:rPr lang="en-US" sz="2800" u="sng" dirty="0">
                <a:solidFill>
                  <a:srgbClr val="00B0F0"/>
                </a:solidFill>
                <a:sym typeface="Symbol" pitchFamily="18" charset="2"/>
              </a:rPr>
              <a:t></a:t>
            </a:r>
            <a:r>
              <a:rPr lang="en-US" sz="2800" u="sng" dirty="0" err="1">
                <a:solidFill>
                  <a:srgbClr val="00B0F0"/>
                </a:solidFill>
                <a:sym typeface="Symbol" pitchFamily="18" charset="2"/>
              </a:rPr>
              <a:t>Pn</a:t>
            </a:r>
            <a:r>
              <a:rPr lang="en-US" sz="2800" u="sng" dirty="0">
                <a:solidFill>
                  <a:srgbClr val="00B0F0"/>
                </a:solidFill>
                <a:sym typeface="Symbol" pitchFamily="18" charset="2"/>
              </a:rPr>
              <a:t> </a:t>
            </a:r>
            <a:r>
              <a:rPr lang="en-US" sz="2800" dirty="0">
                <a:solidFill>
                  <a:srgbClr val="00B0F0"/>
                </a:solidFill>
                <a:sym typeface="Symbol" pitchFamily="18" charset="2"/>
              </a:rPr>
              <a:t>X 100%</a:t>
            </a:r>
          </a:p>
          <a:p>
            <a:pPr marL="514350" indent="-514350">
              <a:spcBef>
                <a:spcPts val="0"/>
              </a:spcBef>
              <a:defRPr/>
            </a:pPr>
            <a:r>
              <a:rPr lang="en-US" sz="2800" dirty="0">
                <a:solidFill>
                  <a:srgbClr val="00B0F0"/>
                </a:solidFill>
                <a:sym typeface="Symbol" pitchFamily="18" charset="2"/>
              </a:rPr>
              <a:t>    Po</a:t>
            </a:r>
          </a:p>
          <a:p>
            <a:pPr marL="514350" indent="-514350">
              <a:spcBef>
                <a:spcPts val="0"/>
              </a:spcBef>
              <a:defRPr/>
            </a:pPr>
            <a:r>
              <a:rPr lang="en-US" sz="2800" dirty="0">
                <a:solidFill>
                  <a:srgbClr val="00B0F0"/>
                </a:solidFill>
                <a:sym typeface="Symbol" pitchFamily="18" charset="2"/>
              </a:rPr>
              <a:t>=  </a:t>
            </a:r>
            <a:r>
              <a:rPr lang="en-US" sz="2800" u="sng" dirty="0">
                <a:solidFill>
                  <a:srgbClr val="00B0F0"/>
                </a:solidFill>
                <a:sym typeface="Symbol" pitchFamily="18" charset="2"/>
              </a:rPr>
              <a:t>Rp600.000 </a:t>
            </a:r>
            <a:r>
              <a:rPr lang="en-US" sz="2800" dirty="0">
                <a:solidFill>
                  <a:srgbClr val="00B0F0"/>
                </a:solidFill>
                <a:sym typeface="Symbol" pitchFamily="18" charset="2"/>
              </a:rPr>
              <a:t>X 100% = 133,33%</a:t>
            </a:r>
          </a:p>
          <a:p>
            <a:pPr marL="514350" indent="-514350">
              <a:spcBef>
                <a:spcPts val="0"/>
              </a:spcBef>
              <a:defRPr/>
            </a:pPr>
            <a:r>
              <a:rPr lang="en-US" sz="2800" dirty="0">
                <a:solidFill>
                  <a:srgbClr val="00B0F0"/>
                </a:solidFill>
                <a:sym typeface="Symbol" pitchFamily="18" charset="2"/>
              </a:rPr>
              <a:t>    Rp450.000</a:t>
            </a:r>
            <a:endParaRPr lang="en-US" sz="2800" dirty="0">
              <a:solidFill>
                <a:srgbClr val="00B0F0"/>
              </a:solidFill>
            </a:endParaRPr>
          </a:p>
          <a:p>
            <a:pPr marL="342900" indent="-342900">
              <a:spcBef>
                <a:spcPct val="20000"/>
              </a:spcBef>
              <a:buFont typeface="Arial" charset="0"/>
              <a:buNone/>
              <a:defRPr/>
            </a:pPr>
            <a:endParaRPr lang="en-US" sz="2800" dirty="0">
              <a:solidFill>
                <a:srgbClr val="00B0F0"/>
              </a:solidFill>
              <a:latin typeface="Calibri" pitchFamily="34" charset="0"/>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4800600" y="2286000"/>
            <a:ext cx="4038600" cy="4343400"/>
          </a:xfrm>
          <a:prstGeom prst="rect">
            <a:avLst/>
          </a:prstGeom>
          <a:ln>
            <a:solidFill>
              <a:srgbClr val="00FFFF"/>
            </a:solidFill>
          </a:ln>
        </p:spPr>
        <p:txBody>
          <a:bodyPr vert="horz" lIns="91440" tIns="45720" rIns="91440" bIns="45720" rtlCol="0">
            <a:normAutofit fontScale="85000" lnSpcReduction="10000"/>
          </a:bodyPr>
          <a:lstStyle/>
          <a:p>
            <a:pPr marL="342900" marR="0" lvl="0" indent="-342900" algn="ctr" defTabSz="914400" rtl="0" eaLnBrk="1" fontAlgn="auto" latinLnBrk="0" hangingPunct="1">
              <a:lnSpc>
                <a:spcPct val="110000"/>
              </a:lnSpc>
              <a:spcBef>
                <a:spcPct val="20000"/>
              </a:spcBef>
              <a:spcAft>
                <a:spcPts val="0"/>
              </a:spcAft>
              <a:buClrTx/>
              <a:buSzTx/>
              <a:buFont typeface="Arial" charset="0"/>
              <a:buNone/>
              <a:tabLst/>
              <a:defRPr/>
            </a:pPr>
            <a:r>
              <a:rPr kumimoji="0" lang="en-US" sz="2600" b="0" i="0" u="none" strike="noStrike" kern="1200" cap="none" spc="0" normalizeH="0" baseline="0" noProof="0" dirty="0" err="1" smtClean="0">
                <a:ln>
                  <a:noFill/>
                </a:ln>
                <a:solidFill>
                  <a:srgbClr val="FF0000"/>
                </a:solidFill>
                <a:effectLst/>
                <a:uLnTx/>
                <a:uFillTx/>
                <a:latin typeface="+mn-lt"/>
                <a:ea typeface="+mn-ea"/>
                <a:cs typeface="+mn-cs"/>
              </a:rPr>
              <a:t>Metode</a:t>
            </a:r>
            <a:r>
              <a:rPr kumimoji="0" lang="en-US" sz="2600" b="0" i="0" u="none" strike="noStrike" kern="1200" cap="none" spc="0" normalizeH="0" baseline="0" noProof="0" dirty="0" smtClean="0">
                <a:ln>
                  <a:noFill/>
                </a:ln>
                <a:solidFill>
                  <a:srgbClr val="FF0000"/>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FF0000"/>
                </a:solidFill>
                <a:effectLst/>
                <a:uLnTx/>
                <a:uFillTx/>
                <a:latin typeface="+mn-lt"/>
                <a:ea typeface="+mn-ea"/>
                <a:cs typeface="+mn-cs"/>
              </a:rPr>
              <a:t>Paasche</a:t>
            </a:r>
            <a:r>
              <a:rPr kumimoji="0" lang="en-US" sz="2600" b="0" i="0" u="none" strike="noStrike" kern="1200" cap="none" spc="0" normalizeH="0" baseline="0" noProof="0" dirty="0" smtClean="0">
                <a:ln>
                  <a:noFill/>
                </a:ln>
                <a:solidFill>
                  <a:srgbClr val="FF0000"/>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FF0000"/>
                </a:solidFill>
                <a:effectLst/>
                <a:uLnTx/>
                <a:uFillTx/>
                <a:latin typeface="+mn-lt"/>
                <a:ea typeface="+mn-ea"/>
                <a:cs typeface="+mn-cs"/>
              </a:rPr>
              <a:t>atau</a:t>
            </a:r>
            <a:r>
              <a:rPr kumimoji="0" lang="en-US" sz="2600" b="0" i="0" u="none" strike="noStrike" kern="1200" cap="none" spc="0" normalizeH="0" baseline="0" noProof="0" dirty="0" smtClean="0">
                <a:ln>
                  <a:noFill/>
                </a:ln>
                <a:solidFill>
                  <a:srgbClr val="FF0000"/>
                </a:solidFill>
                <a:effectLst/>
                <a:uLnTx/>
                <a:uFillTx/>
                <a:latin typeface="+mn-lt"/>
                <a:ea typeface="+mn-ea"/>
                <a:cs typeface="+mn-cs"/>
              </a:rPr>
              <a:t> GNP Deflator </a:t>
            </a:r>
          </a:p>
          <a:p>
            <a:pPr marL="400050" marR="0" lvl="1" indent="-400050" algn="l"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adalah</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metode</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penghitungan</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angka</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indeks</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yang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ditimbang</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dengan</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menggunakan</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faktor</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penimbang</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kuantitas</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pada</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tahun</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0" i="0" u="none" strike="noStrike" kern="1200" cap="none" spc="0" normalizeH="0" baseline="0" noProof="0" dirty="0" err="1" smtClean="0">
                <a:ln>
                  <a:noFill/>
                </a:ln>
                <a:solidFill>
                  <a:srgbClr val="FFC000"/>
                </a:solidFill>
                <a:effectLst/>
                <a:uLnTx/>
                <a:uFillTx/>
                <a:latin typeface="+mn-lt"/>
                <a:ea typeface="+mn-ea"/>
                <a:cs typeface="+mn-cs"/>
              </a:rPr>
              <a:t>tertentu</a:t>
            </a:r>
            <a:r>
              <a:rPr kumimoji="0" lang="en-US" sz="28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800" b="1" i="0" u="none" strike="noStrike" kern="1200" cap="none" spc="0" normalizeH="0" baseline="0" noProof="0" dirty="0" smtClean="0">
                <a:ln>
                  <a:noFill/>
                </a:ln>
                <a:solidFill>
                  <a:srgbClr val="FFC000"/>
                </a:solidFill>
                <a:effectLst/>
                <a:uLnTx/>
                <a:uFillTx/>
                <a:latin typeface="+mn-lt"/>
                <a:ea typeface="+mn-ea"/>
                <a:cs typeface="+mn-cs"/>
              </a:rPr>
              <a:t>(</a:t>
            </a:r>
            <a:r>
              <a:rPr kumimoji="0" lang="en-US" sz="2800" b="1" i="0" u="none" strike="noStrike" kern="1200" cap="none" spc="0" normalizeH="0" baseline="0" noProof="0" dirty="0" err="1" smtClean="0">
                <a:ln>
                  <a:noFill/>
                </a:ln>
                <a:solidFill>
                  <a:srgbClr val="FFC000"/>
                </a:solidFill>
                <a:effectLst/>
                <a:uLnTx/>
                <a:uFillTx/>
                <a:latin typeface="+mn-lt"/>
                <a:ea typeface="+mn-ea"/>
                <a:cs typeface="+mn-cs"/>
              </a:rPr>
              <a:t>Qn</a:t>
            </a:r>
            <a:r>
              <a:rPr kumimoji="0" lang="en-US" sz="2800" b="1" i="0" u="none" strike="noStrike" kern="1200" cap="none" spc="0" normalizeH="0" baseline="0" noProof="0" dirty="0" smtClean="0">
                <a:ln>
                  <a:noFill/>
                </a:ln>
                <a:solidFill>
                  <a:srgbClr val="FFC000"/>
                </a:solidFill>
                <a:effectLst/>
                <a:uLnTx/>
                <a:uFillTx/>
                <a:latin typeface="+mn-lt"/>
                <a:ea typeface="+mn-ea"/>
                <a:cs typeface="+mn-cs"/>
              </a:rPr>
              <a:t>) </a:t>
            </a:r>
          </a:p>
          <a:p>
            <a:pPr marL="400050" marR="0" lvl="1" indent="-400050" algn="l" defTabSz="914400" rtl="0" eaLnBrk="1" fontAlgn="auto" latinLnBrk="0" hangingPunct="1">
              <a:lnSpc>
                <a:spcPct val="11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rgbClr val="FFFF00"/>
                </a:solidFill>
                <a:effectLst/>
                <a:uLnTx/>
                <a:uFillTx/>
                <a:latin typeface="+mn-lt"/>
                <a:ea typeface="+mn-ea"/>
                <a:cs typeface="+mn-cs"/>
              </a:rPr>
              <a:t>	</a:t>
            </a:r>
            <a:r>
              <a:rPr kumimoji="0" lang="en-US" sz="3200" b="1" i="0" u="none" strike="noStrike" kern="1200" cap="none" spc="0" normalizeH="0" baseline="0" noProof="0" dirty="0" smtClean="0">
                <a:ln>
                  <a:noFill/>
                </a:ln>
                <a:solidFill>
                  <a:srgbClr val="00FF00"/>
                </a:solidFill>
                <a:effectLst/>
                <a:uLnTx/>
                <a:uFillTx/>
                <a:latin typeface="+mn-lt"/>
                <a:ea typeface="+mn-ea"/>
                <a:cs typeface="+mn-cs"/>
              </a:rPr>
              <a:t>         IP = </a:t>
            </a:r>
            <a:r>
              <a:rPr kumimoji="0" lang="en-US" sz="3200" b="0" i="0" u="sng" strike="noStrike" kern="1200" cap="none" spc="0" normalizeH="0" baseline="0" noProof="0" dirty="0" smtClean="0">
                <a:ln>
                  <a:noFill/>
                </a:ln>
                <a:solidFill>
                  <a:srgbClr val="00FF00"/>
                </a:solidFill>
                <a:effectLst/>
                <a:uLnTx/>
                <a:uFillTx/>
                <a:latin typeface="+mn-lt"/>
                <a:ea typeface="+mn-ea"/>
                <a:cs typeface="+mn-cs"/>
                <a:sym typeface="Symbol" pitchFamily="18" charset="2"/>
              </a:rPr>
              <a:t></a:t>
            </a:r>
            <a:r>
              <a:rPr kumimoji="0" lang="en-US" sz="3200" b="0" i="0" u="sng" strike="noStrike" kern="1200" cap="none" spc="0" normalizeH="0" baseline="0" noProof="0" dirty="0" err="1" smtClean="0">
                <a:ln>
                  <a:noFill/>
                </a:ln>
                <a:solidFill>
                  <a:srgbClr val="00FF00"/>
                </a:solidFill>
                <a:effectLst/>
                <a:uLnTx/>
                <a:uFillTx/>
                <a:latin typeface="+mn-lt"/>
                <a:ea typeface="+mn-ea"/>
                <a:cs typeface="+mn-cs"/>
                <a:sym typeface="Symbol" pitchFamily="18" charset="2"/>
              </a:rPr>
              <a:t>Pn.Qn</a:t>
            </a:r>
            <a:r>
              <a:rPr kumimoji="0" lang="en-US" sz="3200" b="0" i="0" u="none" strike="noStrike" kern="1200" cap="none" spc="0" normalizeH="0" baseline="0" noProof="0" dirty="0" smtClean="0">
                <a:ln>
                  <a:noFill/>
                </a:ln>
                <a:solidFill>
                  <a:srgbClr val="00FF00"/>
                </a:solidFill>
                <a:effectLst/>
                <a:uLnTx/>
                <a:uFillTx/>
                <a:latin typeface="+mn-lt"/>
                <a:ea typeface="+mn-ea"/>
                <a:cs typeface="+mn-cs"/>
                <a:sym typeface="Symbol" pitchFamily="18" charset="2"/>
              </a:rPr>
              <a:t> X 100%</a:t>
            </a:r>
          </a:p>
          <a:p>
            <a:pPr marL="342900" marR="0" lvl="0" indent="-342900" algn="l" defTabSz="914400" rtl="0" eaLnBrk="1" fontAlgn="auto" latinLnBrk="0" hangingPunct="1">
              <a:lnSpc>
                <a:spcPct val="100000"/>
              </a:lnSpc>
              <a:spcBef>
                <a:spcPts val="0"/>
              </a:spcBef>
              <a:spcAft>
                <a:spcPts val="0"/>
              </a:spcAft>
              <a:buClrTx/>
              <a:buSzTx/>
              <a:buFont typeface="Arial" charset="0"/>
              <a:buNone/>
              <a:tabLst/>
              <a:defRPr/>
            </a:pPr>
            <a:r>
              <a:rPr kumimoji="0" lang="en-US" sz="3200" b="0" i="0" u="none" strike="noStrike" kern="1200" cap="none" spc="0" normalizeH="0" baseline="0" noProof="0" dirty="0" smtClean="0">
                <a:ln>
                  <a:noFill/>
                </a:ln>
                <a:solidFill>
                  <a:srgbClr val="00FF00"/>
                </a:solidFill>
                <a:effectLst/>
                <a:uLnTx/>
                <a:uFillTx/>
                <a:latin typeface="+mn-lt"/>
                <a:ea typeface="+mn-ea"/>
                <a:cs typeface="+mn-cs"/>
                <a:sym typeface="Symbol" pitchFamily="18" charset="2"/>
              </a:rPr>
              <a:t>		           </a:t>
            </a:r>
            <a:r>
              <a:rPr kumimoji="0" lang="en-US" sz="3200" b="0" i="0" u="none" strike="noStrike" kern="1200" cap="none" spc="0" normalizeH="0" baseline="0" noProof="0" dirty="0" err="1" smtClean="0">
                <a:ln>
                  <a:noFill/>
                </a:ln>
                <a:solidFill>
                  <a:srgbClr val="00FF00"/>
                </a:solidFill>
                <a:effectLst/>
                <a:uLnTx/>
                <a:uFillTx/>
                <a:latin typeface="+mn-lt"/>
                <a:ea typeface="+mn-ea"/>
                <a:cs typeface="+mn-cs"/>
                <a:sym typeface="Symbol" pitchFamily="18" charset="2"/>
              </a:rPr>
              <a:t>Po.Qn</a:t>
            </a:r>
            <a:endParaRPr kumimoji="0" lang="en-US" sz="3200" b="0" i="0" u="none" strike="noStrike" kern="1200" cap="none" spc="0" normalizeH="0" baseline="0" noProof="0" dirty="0" smtClean="0">
              <a:ln>
                <a:noFill/>
              </a:ln>
              <a:solidFill>
                <a:srgbClr val="00FF00"/>
              </a:solidFill>
              <a:effectLst/>
              <a:uLnTx/>
              <a:uFillTx/>
              <a:latin typeface="+mn-lt"/>
              <a:ea typeface="+mn-ea"/>
              <a:cs typeface="+mn-cs"/>
            </a:endParaRPr>
          </a:p>
          <a:p>
            <a:pPr marL="400050" marR="0" lvl="1" indent="-4000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32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3200" b="0" i="0" u="none" strike="noStrike" kern="1200" cap="none" spc="0" normalizeH="0" baseline="0" noProof="0" dirty="0">
              <a:ln>
                <a:noFill/>
              </a:ln>
              <a:solidFill>
                <a:srgbClr val="FFFF00"/>
              </a:solidFill>
              <a:effectLst/>
              <a:uLnTx/>
              <a:uFillTx/>
              <a:latin typeface="+mn-lt"/>
              <a:ea typeface="+mn-ea"/>
              <a:cs typeface="+mn-cs"/>
            </a:endParaRPr>
          </a:p>
        </p:txBody>
      </p:sp>
      <p:sp>
        <p:nvSpPr>
          <p:cNvPr id="18" name="Title 1"/>
          <p:cNvSpPr txBox="1">
            <a:spLocks/>
          </p:cNvSpPr>
          <p:nvPr/>
        </p:nvSpPr>
        <p:spPr>
          <a:xfrm>
            <a:off x="762000" y="762000"/>
            <a:ext cx="7543800" cy="838200"/>
          </a:xfrm>
          <a:prstGeom prst="rect">
            <a:avLst/>
          </a:prstGeom>
          <a:solidFill>
            <a:schemeClr val="tx1"/>
          </a:solidFill>
          <a:ln>
            <a:solidFill>
              <a:srgbClr val="FB5763"/>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0" name="Title 1"/>
          <p:cNvSpPr txBox="1">
            <a:spLocks/>
          </p:cNvSpPr>
          <p:nvPr/>
        </p:nvSpPr>
        <p:spPr>
          <a:xfrm>
            <a:off x="5105400" y="5334000"/>
            <a:ext cx="3657600" cy="1219200"/>
          </a:xfrm>
          <a:prstGeom prst="rect">
            <a:avLst/>
          </a:prstGeom>
          <a:ln w="28575">
            <a:solidFill>
              <a:srgbClr val="FF00FF"/>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9459" name="Content Placeholder 2"/>
          <p:cNvSpPr>
            <a:spLocks noGrp="1"/>
          </p:cNvSpPr>
          <p:nvPr>
            <p:ph idx="1"/>
          </p:nvPr>
        </p:nvSpPr>
        <p:spPr>
          <a:xfrm>
            <a:off x="228600" y="2362200"/>
            <a:ext cx="4267200" cy="4038600"/>
          </a:xfrm>
          <a:ln>
            <a:solidFill>
              <a:schemeClr val="accent6"/>
            </a:solidFill>
          </a:ln>
        </p:spPr>
        <p:txBody>
          <a:bodyPr>
            <a:normAutofit/>
          </a:bodyPr>
          <a:lstStyle/>
          <a:p>
            <a:pPr algn="ctr" eaLnBrk="1" hangingPunct="1">
              <a:buFont typeface="Arial" charset="0"/>
              <a:buNone/>
            </a:pPr>
            <a:r>
              <a:rPr lang="en-US" sz="2400" b="1" dirty="0" err="1" smtClean="0">
                <a:solidFill>
                  <a:srgbClr val="FF0000"/>
                </a:solidFill>
              </a:rPr>
              <a:t>Metode</a:t>
            </a:r>
            <a:r>
              <a:rPr lang="en-US" sz="2400" b="1" dirty="0" smtClean="0">
                <a:solidFill>
                  <a:srgbClr val="FF0000"/>
                </a:solidFill>
              </a:rPr>
              <a:t> </a:t>
            </a:r>
            <a:r>
              <a:rPr lang="en-US" sz="2400" b="1" dirty="0" err="1" smtClean="0">
                <a:solidFill>
                  <a:srgbClr val="FF0000"/>
                </a:solidFill>
              </a:rPr>
              <a:t>Laspeyres</a:t>
            </a:r>
            <a:endParaRPr lang="en-US" sz="2400" b="1" dirty="0" smtClean="0">
              <a:solidFill>
                <a:srgbClr val="FF0000"/>
              </a:solidFill>
            </a:endParaRPr>
          </a:p>
          <a:p>
            <a:pPr eaLnBrk="1" hangingPunct="1">
              <a:buNone/>
            </a:pPr>
            <a:r>
              <a:rPr lang="en-US" sz="2400" dirty="0" smtClean="0">
                <a:solidFill>
                  <a:srgbClr val="CCFF33"/>
                </a:solidFill>
              </a:rPr>
              <a:t>	</a:t>
            </a:r>
            <a:r>
              <a:rPr lang="en-US" sz="2400" dirty="0" err="1" smtClean="0">
                <a:solidFill>
                  <a:srgbClr val="CCFF33"/>
                </a:solidFill>
              </a:rPr>
              <a:t>adalah</a:t>
            </a:r>
            <a:r>
              <a:rPr lang="en-US" sz="2400" dirty="0" smtClean="0">
                <a:solidFill>
                  <a:srgbClr val="CCFF33"/>
                </a:solidFill>
              </a:rPr>
              <a:t> </a:t>
            </a:r>
            <a:r>
              <a:rPr lang="en-US" sz="2400" dirty="0" err="1" smtClean="0">
                <a:solidFill>
                  <a:srgbClr val="CCFF33"/>
                </a:solidFill>
              </a:rPr>
              <a:t>metode</a:t>
            </a:r>
            <a:r>
              <a:rPr lang="en-US" sz="2400" dirty="0" smtClean="0">
                <a:solidFill>
                  <a:srgbClr val="CCFF33"/>
                </a:solidFill>
              </a:rPr>
              <a:t> </a:t>
            </a:r>
            <a:r>
              <a:rPr lang="en-US" sz="2400" dirty="0" err="1" smtClean="0">
                <a:solidFill>
                  <a:srgbClr val="CCFF33"/>
                </a:solidFill>
              </a:rPr>
              <a:t>penghitungan</a:t>
            </a:r>
            <a:r>
              <a:rPr lang="en-US" sz="2400" dirty="0" smtClean="0">
                <a:solidFill>
                  <a:srgbClr val="CCFF33"/>
                </a:solidFill>
              </a:rPr>
              <a:t> </a:t>
            </a:r>
            <a:r>
              <a:rPr lang="en-US" sz="2400" dirty="0" err="1" smtClean="0">
                <a:solidFill>
                  <a:srgbClr val="CCFF33"/>
                </a:solidFill>
              </a:rPr>
              <a:t>angka</a:t>
            </a:r>
            <a:r>
              <a:rPr lang="en-US" sz="2400" dirty="0" smtClean="0">
                <a:solidFill>
                  <a:srgbClr val="CCFF33"/>
                </a:solidFill>
              </a:rPr>
              <a:t> </a:t>
            </a:r>
            <a:r>
              <a:rPr lang="en-US" sz="2400" dirty="0" err="1" smtClean="0">
                <a:solidFill>
                  <a:srgbClr val="CCFF33"/>
                </a:solidFill>
              </a:rPr>
              <a:t>indeks</a:t>
            </a:r>
            <a:r>
              <a:rPr lang="en-US" sz="2400" dirty="0" smtClean="0">
                <a:solidFill>
                  <a:srgbClr val="CCFF33"/>
                </a:solidFill>
              </a:rPr>
              <a:t> yang </a:t>
            </a:r>
            <a:r>
              <a:rPr lang="en-US" sz="2400" dirty="0" err="1" smtClean="0">
                <a:solidFill>
                  <a:srgbClr val="CCFF33"/>
                </a:solidFill>
              </a:rPr>
              <a:t>ditimbang</a:t>
            </a:r>
            <a:r>
              <a:rPr lang="en-US" sz="2400" dirty="0" smtClean="0">
                <a:solidFill>
                  <a:srgbClr val="CCFF33"/>
                </a:solidFill>
              </a:rPr>
              <a:t> </a:t>
            </a:r>
            <a:r>
              <a:rPr lang="en-US" sz="2400" dirty="0" err="1" smtClean="0">
                <a:solidFill>
                  <a:srgbClr val="CCFF33"/>
                </a:solidFill>
              </a:rPr>
              <a:t>dengan</a:t>
            </a:r>
            <a:r>
              <a:rPr lang="en-US" sz="2400" dirty="0" smtClean="0">
                <a:solidFill>
                  <a:srgbClr val="CCFF33"/>
                </a:solidFill>
              </a:rPr>
              <a:t> </a:t>
            </a:r>
            <a:r>
              <a:rPr lang="en-US" sz="2400" dirty="0" err="1" smtClean="0">
                <a:solidFill>
                  <a:srgbClr val="CCFF33"/>
                </a:solidFill>
              </a:rPr>
              <a:t>menggunakan</a:t>
            </a:r>
            <a:r>
              <a:rPr lang="en-US" sz="2400" dirty="0" smtClean="0">
                <a:solidFill>
                  <a:srgbClr val="CCFF33"/>
                </a:solidFill>
              </a:rPr>
              <a:t> </a:t>
            </a:r>
            <a:r>
              <a:rPr lang="en-US" sz="2400" dirty="0" err="1" smtClean="0">
                <a:solidFill>
                  <a:srgbClr val="CCFF33"/>
                </a:solidFill>
              </a:rPr>
              <a:t>faktor</a:t>
            </a:r>
            <a:r>
              <a:rPr lang="en-US" sz="2400" dirty="0" smtClean="0">
                <a:solidFill>
                  <a:srgbClr val="CCFF33"/>
                </a:solidFill>
              </a:rPr>
              <a:t> </a:t>
            </a:r>
            <a:r>
              <a:rPr lang="en-US" sz="2400" dirty="0" err="1" smtClean="0">
                <a:solidFill>
                  <a:srgbClr val="CCFF33"/>
                </a:solidFill>
              </a:rPr>
              <a:t>penimbang</a:t>
            </a:r>
            <a:r>
              <a:rPr lang="en-US" sz="2400" dirty="0" smtClean="0">
                <a:solidFill>
                  <a:srgbClr val="CCFF33"/>
                </a:solidFill>
              </a:rPr>
              <a:t> </a:t>
            </a:r>
            <a:r>
              <a:rPr lang="en-US" sz="2400" dirty="0" err="1" smtClean="0">
                <a:solidFill>
                  <a:srgbClr val="CCFF33"/>
                </a:solidFill>
              </a:rPr>
              <a:t>kuantitas</a:t>
            </a:r>
            <a:r>
              <a:rPr lang="en-US" sz="2400" dirty="0" smtClean="0">
                <a:solidFill>
                  <a:srgbClr val="CCFF33"/>
                </a:solidFill>
              </a:rPr>
              <a:t>/</a:t>
            </a:r>
            <a:r>
              <a:rPr lang="en-US" sz="2400" dirty="0" err="1" smtClean="0">
                <a:solidFill>
                  <a:srgbClr val="CCFF33"/>
                </a:solidFill>
              </a:rPr>
              <a:t>jumlah</a:t>
            </a:r>
            <a:r>
              <a:rPr lang="en-US" sz="2400" dirty="0" smtClean="0">
                <a:solidFill>
                  <a:srgbClr val="CCFF33"/>
                </a:solidFill>
              </a:rPr>
              <a:t> </a:t>
            </a:r>
            <a:r>
              <a:rPr lang="en-US" sz="2400" dirty="0" err="1" smtClean="0">
                <a:solidFill>
                  <a:srgbClr val="CCFF33"/>
                </a:solidFill>
              </a:rPr>
              <a:t>barang</a:t>
            </a:r>
            <a:r>
              <a:rPr lang="en-US" sz="2400" dirty="0" smtClean="0">
                <a:solidFill>
                  <a:srgbClr val="CCFF33"/>
                </a:solidFill>
              </a:rPr>
              <a:t> </a:t>
            </a:r>
            <a:r>
              <a:rPr lang="en-US" sz="2400" dirty="0" err="1" smtClean="0">
                <a:solidFill>
                  <a:srgbClr val="CCFF33"/>
                </a:solidFill>
              </a:rPr>
              <a:t>pada</a:t>
            </a:r>
            <a:r>
              <a:rPr lang="en-US" sz="2400" dirty="0" smtClean="0">
                <a:solidFill>
                  <a:srgbClr val="CCFF33"/>
                </a:solidFill>
              </a:rPr>
              <a:t> </a:t>
            </a:r>
            <a:r>
              <a:rPr lang="en-US" sz="2400" dirty="0" err="1" smtClean="0">
                <a:solidFill>
                  <a:srgbClr val="CCFF33"/>
                </a:solidFill>
              </a:rPr>
              <a:t>tahun</a:t>
            </a:r>
            <a:r>
              <a:rPr lang="en-US" sz="2400" dirty="0" smtClean="0">
                <a:solidFill>
                  <a:srgbClr val="CCFF33"/>
                </a:solidFill>
              </a:rPr>
              <a:t> </a:t>
            </a:r>
            <a:r>
              <a:rPr lang="en-US" sz="2400" dirty="0" err="1" smtClean="0">
                <a:solidFill>
                  <a:srgbClr val="CCFF33"/>
                </a:solidFill>
              </a:rPr>
              <a:t>dasar</a:t>
            </a:r>
            <a:r>
              <a:rPr lang="en-US" sz="2400" dirty="0" smtClean="0">
                <a:solidFill>
                  <a:srgbClr val="CCFF33"/>
                </a:solidFill>
              </a:rPr>
              <a:t> </a:t>
            </a:r>
            <a:r>
              <a:rPr lang="en-US" sz="2400" b="1" dirty="0" smtClean="0">
                <a:solidFill>
                  <a:srgbClr val="CCFF33"/>
                </a:solidFill>
              </a:rPr>
              <a:t>(</a:t>
            </a:r>
            <a:r>
              <a:rPr lang="en-US" sz="2400" b="1" dirty="0" err="1" smtClean="0">
                <a:solidFill>
                  <a:srgbClr val="CCFF33"/>
                </a:solidFill>
              </a:rPr>
              <a:t>Qo</a:t>
            </a:r>
            <a:r>
              <a:rPr lang="en-US" sz="2400" b="1" dirty="0" smtClean="0">
                <a:solidFill>
                  <a:srgbClr val="CCFF33"/>
                </a:solidFill>
              </a:rPr>
              <a:t>) </a:t>
            </a:r>
          </a:p>
          <a:p>
            <a:pPr eaLnBrk="1" hangingPunct="1">
              <a:spcBef>
                <a:spcPct val="0"/>
              </a:spcBef>
              <a:buNone/>
            </a:pPr>
            <a:r>
              <a:rPr lang="en-US" sz="2400" b="1" dirty="0" smtClean="0">
                <a:solidFill>
                  <a:srgbClr val="FFFF00"/>
                </a:solidFill>
              </a:rPr>
              <a:t>		 </a:t>
            </a:r>
          </a:p>
          <a:p>
            <a:pPr eaLnBrk="1" hangingPunct="1">
              <a:spcBef>
                <a:spcPct val="0"/>
              </a:spcBef>
              <a:buNone/>
            </a:pPr>
            <a:r>
              <a:rPr lang="en-US" sz="2400" b="1" dirty="0" smtClean="0">
                <a:solidFill>
                  <a:srgbClr val="FFFF00"/>
                </a:solidFill>
              </a:rPr>
              <a:t> </a:t>
            </a:r>
            <a:r>
              <a:rPr lang="en-US" sz="2400" b="1" dirty="0" smtClean="0">
                <a:solidFill>
                  <a:srgbClr val="00FFFF"/>
                </a:solidFill>
              </a:rPr>
              <a:t>IL </a:t>
            </a:r>
            <a:r>
              <a:rPr lang="en-US" sz="2400" dirty="0" smtClean="0">
                <a:solidFill>
                  <a:srgbClr val="00FFFF"/>
                </a:solidFill>
              </a:rPr>
              <a:t>= </a:t>
            </a:r>
            <a:r>
              <a:rPr lang="en-US" sz="2400" u="sng" dirty="0" smtClean="0">
                <a:solidFill>
                  <a:srgbClr val="00FFFF"/>
                </a:solidFill>
                <a:sym typeface="Symbol" pitchFamily="18" charset="2"/>
              </a:rPr>
              <a:t></a:t>
            </a:r>
            <a:r>
              <a:rPr lang="en-US" sz="2400" u="sng" dirty="0" err="1" smtClean="0">
                <a:solidFill>
                  <a:srgbClr val="00FFFF"/>
                </a:solidFill>
                <a:sym typeface="Symbol" pitchFamily="18" charset="2"/>
              </a:rPr>
              <a:t>Pn.Qo</a:t>
            </a:r>
            <a:r>
              <a:rPr lang="en-US" sz="2400" dirty="0" smtClean="0">
                <a:solidFill>
                  <a:srgbClr val="00FFFF"/>
                </a:solidFill>
                <a:sym typeface="Symbol" pitchFamily="18" charset="2"/>
              </a:rPr>
              <a:t> X 100%</a:t>
            </a:r>
          </a:p>
          <a:p>
            <a:pPr eaLnBrk="1" hangingPunct="1">
              <a:spcBef>
                <a:spcPct val="0"/>
              </a:spcBef>
              <a:buNone/>
            </a:pPr>
            <a:r>
              <a:rPr lang="en-US" sz="2400" dirty="0" smtClean="0">
                <a:solidFill>
                  <a:srgbClr val="00FFFF"/>
                </a:solidFill>
                <a:sym typeface="Symbol" pitchFamily="18" charset="2"/>
              </a:rPr>
              <a:t>        </a:t>
            </a:r>
            <a:r>
              <a:rPr lang="en-US" sz="2400" dirty="0" err="1" smtClean="0">
                <a:solidFill>
                  <a:srgbClr val="00FFFF"/>
                </a:solidFill>
                <a:sym typeface="Symbol" pitchFamily="18" charset="2"/>
              </a:rPr>
              <a:t>Po.Qo</a:t>
            </a:r>
            <a:endParaRPr lang="en-US" sz="2400" dirty="0" smtClean="0">
              <a:solidFill>
                <a:srgbClr val="00FFFF"/>
              </a:solidFill>
            </a:endParaRPr>
          </a:p>
        </p:txBody>
      </p:sp>
      <p:sp>
        <p:nvSpPr>
          <p:cNvPr id="5" name="Title 1"/>
          <p:cNvSpPr txBox="1">
            <a:spLocks/>
          </p:cNvSpPr>
          <p:nvPr/>
        </p:nvSpPr>
        <p:spPr>
          <a:xfrm>
            <a:off x="304800" y="4876800"/>
            <a:ext cx="3505200" cy="1219200"/>
          </a:xfrm>
          <a:prstGeom prst="rect">
            <a:avLst/>
          </a:prstGeom>
          <a:ln w="28575">
            <a:solidFill>
              <a:srgbClr val="FF00FF"/>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4" name="Explosion 2 3"/>
          <p:cNvSpPr/>
          <p:nvPr/>
        </p:nvSpPr>
        <p:spPr>
          <a:xfrm>
            <a:off x="3048000" y="54864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dirty="0">
              <a:ln>
                <a:solidFill>
                  <a:srgbClr val="11ED4B"/>
                </a:solidFill>
              </a:ln>
              <a:solidFill>
                <a:schemeClr val="tx1"/>
              </a:solidFill>
            </a:endParaRPr>
          </a:p>
        </p:txBody>
      </p:sp>
      <p:sp>
        <p:nvSpPr>
          <p:cNvPr id="7" name="Rectangle 6"/>
          <p:cNvSpPr/>
          <p:nvPr/>
        </p:nvSpPr>
        <p:spPr>
          <a:xfrm>
            <a:off x="3810000" y="5756702"/>
            <a:ext cx="1031052" cy="415498"/>
          </a:xfrm>
          <a:prstGeom prst="rect">
            <a:avLst/>
          </a:prstGeom>
        </p:spPr>
        <p:txBody>
          <a:bodyPr wrap="none">
            <a:spAutoFit/>
          </a:bodyPr>
          <a:lstStyle/>
          <a:p>
            <a:pPr algn="ctr"/>
            <a:r>
              <a:rPr lang="en-US" sz="2100" dirty="0" smtClean="0">
                <a:ln>
                  <a:solidFill>
                    <a:srgbClr val="11ED4B"/>
                  </a:solidFill>
                </a:ln>
              </a:rPr>
              <a:t>RUMUS</a:t>
            </a:r>
            <a:endParaRPr lang="en-US" sz="2100" dirty="0">
              <a:ln>
                <a:solidFill>
                  <a:srgbClr val="11ED4B"/>
                </a:solidFill>
              </a:ln>
            </a:endParaRPr>
          </a:p>
        </p:txBody>
      </p:sp>
      <p:sp>
        <p:nvSpPr>
          <p:cNvPr id="19" name="Rectangle 18"/>
          <p:cNvSpPr/>
          <p:nvPr/>
        </p:nvSpPr>
        <p:spPr>
          <a:xfrm>
            <a:off x="2057400" y="13716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20" name="Straight Arrow Connector 19"/>
          <p:cNvCxnSpPr/>
          <p:nvPr/>
        </p:nvCxnSpPr>
        <p:spPr>
          <a:xfrm rot="5400000">
            <a:off x="2095500" y="1714500"/>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6477000" y="13716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24" name="Straight Arrow Connector 23"/>
          <p:cNvCxnSpPr/>
          <p:nvPr/>
        </p:nvCxnSpPr>
        <p:spPr>
          <a:xfrm rot="5400000">
            <a:off x="6515100" y="1713706"/>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8434" name="Title 1"/>
          <p:cNvSpPr>
            <a:spLocks noGrp="1"/>
          </p:cNvSpPr>
          <p:nvPr>
            <p:ph type="title"/>
          </p:nvPr>
        </p:nvSpPr>
        <p:spPr>
          <a:xfrm>
            <a:off x="381000" y="152400"/>
            <a:ext cx="8229600" cy="838200"/>
          </a:xfrm>
          <a:solidFill>
            <a:schemeClr val="tx1"/>
          </a:solidFill>
          <a:ln>
            <a:solidFill>
              <a:srgbClr val="FF0000"/>
            </a:solidFill>
          </a:ln>
        </p:spPr>
        <p:txBody>
          <a:bodyPr/>
          <a:lstStyle/>
          <a:p>
            <a:pPr eaLnBrk="1" hangingPunct="1">
              <a:lnSpc>
                <a:spcPct val="150000"/>
              </a:lnSpc>
              <a:defRPr/>
            </a:pPr>
            <a:r>
              <a:rPr lang="en-US" sz="2800" dirty="0" err="1" smtClean="0">
                <a:solidFill>
                  <a:srgbClr val="FFFF00"/>
                </a:solidFill>
              </a:rPr>
              <a:t>Metode</a:t>
            </a:r>
            <a:r>
              <a:rPr lang="en-US" sz="2800" dirty="0" smtClean="0">
                <a:solidFill>
                  <a:srgbClr val="FFFF00"/>
                </a:solidFill>
              </a:rPr>
              <a:t> </a:t>
            </a:r>
            <a:r>
              <a:rPr lang="en-US" sz="2800" dirty="0" err="1" smtClean="0">
                <a:solidFill>
                  <a:srgbClr val="FFFF00"/>
                </a:solidFill>
              </a:rPr>
              <a:t>penghitungan</a:t>
            </a:r>
            <a:r>
              <a:rPr lang="en-US" sz="2800" dirty="0" smtClean="0">
                <a:solidFill>
                  <a:srgbClr val="FFFF00"/>
                </a:solidFill>
              </a:rPr>
              <a:t> </a:t>
            </a:r>
            <a:r>
              <a:rPr lang="en-US" sz="2800" b="1" i="1" dirty="0" err="1" smtClean="0">
                <a:solidFill>
                  <a:srgbClr val="FFFF00"/>
                </a:solidFill>
              </a:rPr>
              <a:t>indeks</a:t>
            </a:r>
            <a:r>
              <a:rPr lang="en-US" sz="2800" b="1" i="1" dirty="0" smtClean="0">
                <a:solidFill>
                  <a:srgbClr val="FFFF00"/>
                </a:solidFill>
              </a:rPr>
              <a:t> </a:t>
            </a:r>
            <a:r>
              <a:rPr lang="en-US" sz="2800" b="1" i="1" dirty="0" err="1" smtClean="0">
                <a:solidFill>
                  <a:srgbClr val="FFFF00"/>
                </a:solidFill>
              </a:rPr>
              <a:t>harga</a:t>
            </a:r>
            <a:r>
              <a:rPr lang="en-US" sz="2800" b="1" i="1" dirty="0" smtClean="0">
                <a:solidFill>
                  <a:srgbClr val="FFFF00"/>
                </a:solidFill>
              </a:rPr>
              <a:t> </a:t>
            </a:r>
            <a:r>
              <a:rPr lang="en-US" sz="2800" b="1" i="1" dirty="0" err="1" smtClean="0">
                <a:solidFill>
                  <a:srgbClr val="FFFF00"/>
                </a:solidFill>
              </a:rPr>
              <a:t>tertimbang</a:t>
            </a:r>
            <a:endParaRPr lang="en-US" sz="2800" dirty="0" smtClean="0">
              <a:solidFill>
                <a:srgbClr val="FFFF00"/>
              </a:solidFill>
              <a:latin typeface="+mn-lt"/>
            </a:endParaRPr>
          </a:p>
        </p:txBody>
      </p:sp>
      <p:graphicFrame>
        <p:nvGraphicFramePr>
          <p:cNvPr id="249858" name="Object 2"/>
          <p:cNvGraphicFramePr>
            <a:graphicFrameLocks noChangeAspect="1"/>
          </p:cNvGraphicFramePr>
          <p:nvPr/>
        </p:nvGraphicFramePr>
        <p:xfrm>
          <a:off x="4146550" y="3314700"/>
          <a:ext cx="850900" cy="228600"/>
        </p:xfrm>
        <a:graphic>
          <a:graphicData uri="http://schemas.openxmlformats.org/presentationml/2006/ole">
            <mc:AlternateContent xmlns:mc="http://schemas.openxmlformats.org/markup-compatibility/2006">
              <mc:Choice xmlns:v="urn:schemas-microsoft-com:vml" Requires="v">
                <p:oleObj spid="_x0000_s249860" name="Equation" r:id="rId3" imgW="850680" imgH="228600" progId="Equation.3">
                  <p:embed/>
                </p:oleObj>
              </mc:Choice>
              <mc:Fallback>
                <p:oleObj name="Equation" r:id="rId3" imgW="85068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6550" y="3314700"/>
                        <a:ext cx="8509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Action Button: Home 14">
            <a:hlinkClick r:id="rId5"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repeatCount="indefinite"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childTnLst>
                                </p:cTn>
                              </p:par>
                              <p:par>
                                <p:cTn id="11" presetID="10" presetClass="entr" presetSubtype="0" repeatCount="indefinite"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8835" name="Object 3"/>
          <p:cNvGraphicFramePr>
            <a:graphicFrameLocks noChangeAspect="1"/>
          </p:cNvGraphicFramePr>
          <p:nvPr/>
        </p:nvGraphicFramePr>
        <p:xfrm>
          <a:off x="609600" y="4343400"/>
          <a:ext cx="3810000" cy="1066800"/>
        </p:xfrm>
        <a:graphic>
          <a:graphicData uri="http://schemas.openxmlformats.org/presentationml/2006/ole">
            <mc:AlternateContent xmlns:mc="http://schemas.openxmlformats.org/markup-compatibility/2006">
              <mc:Choice xmlns:v="urn:schemas-microsoft-com:vml" Requires="v">
                <p:oleObj spid="_x0000_s248841" name="Equation" r:id="rId3" imgW="850680" imgH="228600" progId="Equation.3">
                  <p:embed/>
                </p:oleObj>
              </mc:Choice>
              <mc:Fallback>
                <p:oleObj name="Equation" r:id="rId3" imgW="850680" imgH="2286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343400"/>
                        <a:ext cx="3810000" cy="1066800"/>
                      </a:xfrm>
                      <a:prstGeom prst="rect">
                        <a:avLst/>
                      </a:prstGeom>
                      <a:solidFill>
                        <a:srgbClr val="FF0000"/>
                      </a:solidFill>
                      <a:ln w="57150">
                        <a:solidFill>
                          <a:srgbClr val="00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itle 1"/>
          <p:cNvSpPr txBox="1">
            <a:spLocks/>
          </p:cNvSpPr>
          <p:nvPr/>
        </p:nvSpPr>
        <p:spPr>
          <a:xfrm>
            <a:off x="-152400" y="990600"/>
            <a:ext cx="9448800" cy="457200"/>
          </a:xfrm>
          <a:prstGeom prst="rect">
            <a:avLst/>
          </a:prstGeom>
          <a:solidFill>
            <a:schemeClr val="tx1"/>
          </a:solidFill>
          <a:ln w="57150">
            <a:solidFill>
              <a:schemeClr val="bg1">
                <a:lumMod val="50000"/>
              </a:schemeClr>
            </a:solidFill>
          </a:ln>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3" name="Content Placeholder 2"/>
          <p:cNvSpPr>
            <a:spLocks noGrp="1"/>
          </p:cNvSpPr>
          <p:nvPr>
            <p:ph idx="1"/>
          </p:nvPr>
        </p:nvSpPr>
        <p:spPr>
          <a:xfrm>
            <a:off x="914400" y="457200"/>
            <a:ext cx="3276600" cy="1524000"/>
          </a:xfrm>
          <a:solidFill>
            <a:srgbClr val="00B050"/>
          </a:solidFill>
          <a:ln w="57150">
            <a:solidFill>
              <a:schemeClr val="bg1"/>
            </a:solidFill>
          </a:ln>
        </p:spPr>
        <p:txBody>
          <a:bodyPr>
            <a:noAutofit/>
          </a:bodyPr>
          <a:lstStyle/>
          <a:p>
            <a:pPr algn="ctr">
              <a:lnSpc>
                <a:spcPct val="150000"/>
              </a:lnSpc>
              <a:buFont typeface="Arial" charset="0"/>
              <a:buNone/>
              <a:defRPr/>
            </a:pPr>
            <a:r>
              <a:rPr lang="en-US" sz="2800" b="1" dirty="0" err="1" smtClean="0">
                <a:solidFill>
                  <a:schemeClr val="bg1"/>
                </a:solidFill>
              </a:rPr>
              <a:t>Metode</a:t>
            </a:r>
            <a:r>
              <a:rPr lang="en-US" sz="2800" b="1" dirty="0" smtClean="0">
                <a:solidFill>
                  <a:schemeClr val="bg1"/>
                </a:solidFill>
              </a:rPr>
              <a:t> Irving Fisher</a:t>
            </a:r>
          </a:p>
          <a:p>
            <a:pPr marL="400050" lvl="1" indent="-400050">
              <a:lnSpc>
                <a:spcPct val="150000"/>
              </a:lnSpc>
              <a:buNone/>
              <a:defRPr/>
            </a:pPr>
            <a:r>
              <a:rPr lang="en-US" dirty="0" smtClean="0">
                <a:solidFill>
                  <a:srgbClr val="00FF00"/>
                </a:solidFill>
              </a:rPr>
              <a:t>	</a:t>
            </a:r>
            <a:endParaRPr lang="en-US" b="1" dirty="0" smtClean="0">
              <a:solidFill>
                <a:srgbClr val="FFFF00"/>
              </a:solidFill>
            </a:endParaRPr>
          </a:p>
          <a:p>
            <a:pPr eaLnBrk="1" hangingPunct="1">
              <a:spcBef>
                <a:spcPts val="0"/>
              </a:spcBef>
              <a:buNone/>
              <a:defRPr/>
            </a:pPr>
            <a:r>
              <a:rPr lang="en-US" sz="2800" b="1" dirty="0" smtClean="0">
                <a:solidFill>
                  <a:srgbClr val="FFFF00"/>
                </a:solidFill>
              </a:rPr>
              <a:t>	</a:t>
            </a:r>
          </a:p>
          <a:p>
            <a:pPr marL="0" indent="0">
              <a:buFont typeface="Arial" charset="0"/>
              <a:buNone/>
              <a:defRPr/>
            </a:pPr>
            <a:endParaRPr lang="en-US" sz="2800" b="1" dirty="0" smtClean="0">
              <a:solidFill>
                <a:srgbClr val="FFFF00"/>
              </a:solidFill>
            </a:endParaRPr>
          </a:p>
          <a:p>
            <a:pPr>
              <a:buFont typeface="Arial" charset="0"/>
              <a:buNone/>
              <a:defRPr/>
            </a:pPr>
            <a:endParaRPr lang="en-US" sz="2800" dirty="0">
              <a:solidFill>
                <a:srgbClr val="FFFF00"/>
              </a:solidFill>
            </a:endParaRPr>
          </a:p>
        </p:txBody>
      </p:sp>
      <p:cxnSp>
        <p:nvCxnSpPr>
          <p:cNvPr id="15" name="Straight Arrow Connector 14"/>
          <p:cNvCxnSpPr/>
          <p:nvPr/>
        </p:nvCxnSpPr>
        <p:spPr>
          <a:xfrm rot="5400000">
            <a:off x="1333500" y="1485106"/>
            <a:ext cx="381794" cy="794"/>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3390106" y="1485106"/>
            <a:ext cx="381794" cy="794"/>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5181600" y="457200"/>
            <a:ext cx="3276600" cy="1524000"/>
          </a:xfrm>
          <a:prstGeom prst="rect">
            <a:avLst/>
          </a:prstGeom>
          <a:solidFill>
            <a:srgbClr val="00B050"/>
          </a:solidFill>
          <a:ln w="57150">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50000"/>
              </a:lnSpc>
              <a:spcBef>
                <a:spcPct val="20000"/>
              </a:spcBef>
              <a:spcAft>
                <a:spcPts val="0"/>
              </a:spcAft>
              <a:buClrTx/>
              <a:buSzTx/>
              <a:buFont typeface="Arial" charset="0"/>
              <a:buNone/>
              <a:tabLst/>
              <a:defRPr/>
            </a:pPr>
            <a:r>
              <a:rPr kumimoji="0" lang="en-US" sz="2800" b="1" i="0" u="none" strike="noStrike" kern="1200" cap="none" spc="0" normalizeH="0" baseline="0" noProof="0" dirty="0" err="1" smtClean="0">
                <a:ln>
                  <a:noFill/>
                </a:ln>
                <a:solidFill>
                  <a:schemeClr val="bg1"/>
                </a:solidFill>
                <a:effectLst/>
                <a:uLnTx/>
                <a:uFillTx/>
                <a:latin typeface="+mn-lt"/>
                <a:ea typeface="+mn-ea"/>
                <a:cs typeface="+mn-cs"/>
              </a:rPr>
              <a:t>Metode</a:t>
            </a:r>
            <a:r>
              <a:rPr kumimoji="0" lang="en-US" sz="2800" b="1" i="0" u="none" strike="noStrike" kern="1200" cap="none" spc="0" normalizeH="0" baseline="0" noProof="0" dirty="0" smtClean="0">
                <a:ln>
                  <a:noFill/>
                </a:ln>
                <a:solidFill>
                  <a:schemeClr val="bg1"/>
                </a:solidFill>
                <a:effectLst/>
                <a:uLnTx/>
                <a:uFillTx/>
                <a:latin typeface="+mn-lt"/>
                <a:ea typeface="+mn-ea"/>
                <a:cs typeface="+mn-cs"/>
              </a:rPr>
              <a:t> </a:t>
            </a:r>
            <a:r>
              <a:rPr kumimoji="0" lang="en-US" sz="2800" b="1" i="0" u="none" strike="noStrike" kern="1200" cap="none" spc="0" normalizeH="0" baseline="0" noProof="0" dirty="0" err="1" smtClean="0">
                <a:ln>
                  <a:noFill/>
                </a:ln>
                <a:solidFill>
                  <a:schemeClr val="bg1"/>
                </a:solidFill>
                <a:effectLst/>
                <a:uLnTx/>
                <a:uFillTx/>
                <a:latin typeface="+mn-lt"/>
                <a:ea typeface="+mn-ea"/>
                <a:cs typeface="+mn-cs"/>
              </a:rPr>
              <a:t>Drobisch</a:t>
            </a:r>
            <a:endParaRPr kumimoji="0" lang="en-US" sz="2800" b="1" i="0" u="none" strike="noStrike" kern="1200" cap="none" spc="0" normalizeH="0" baseline="0" noProof="0" dirty="0" smtClean="0">
              <a:ln>
                <a:noFill/>
              </a:ln>
              <a:solidFill>
                <a:schemeClr val="bg1"/>
              </a:solidFill>
              <a:effectLst/>
              <a:uLnTx/>
              <a:uFillTx/>
              <a:latin typeface="+mn-lt"/>
              <a:ea typeface="+mn-ea"/>
              <a:cs typeface="+mn-cs"/>
            </a:endParaRPr>
          </a:p>
          <a:p>
            <a:pPr marL="400050" marR="0" lvl="1" indent="-40005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rgbClr val="00FF00"/>
                </a:solidFill>
                <a:effectLst/>
                <a:uLnTx/>
                <a:uFillTx/>
                <a:latin typeface="+mn-lt"/>
                <a:ea typeface="+mn-ea"/>
                <a:cs typeface="+mn-cs"/>
              </a:rPr>
              <a:t>	</a:t>
            </a: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800" b="1" i="0" u="none" strike="noStrike" kern="1200" cap="none" spc="0" normalizeH="0" baseline="0" noProof="0" dirty="0" smtClean="0">
                <a:ln>
                  <a:noFill/>
                </a:ln>
                <a:solidFill>
                  <a:srgbClr val="FFFF00"/>
                </a:solidFill>
                <a:effectLst/>
                <a:uLnTx/>
                <a:uFillTx/>
                <a:latin typeface="+mn-lt"/>
                <a:ea typeface="+mn-ea"/>
                <a:cs typeface="+mn-cs"/>
              </a:rPr>
              <a:t>	</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0" i="0" u="none" strike="noStrike" kern="1200" cap="none" spc="0" normalizeH="0" baseline="0" noProof="0" dirty="0">
              <a:ln>
                <a:noFill/>
              </a:ln>
              <a:solidFill>
                <a:srgbClr val="FFFF00"/>
              </a:solidFill>
              <a:effectLst/>
              <a:uLnTx/>
              <a:uFillTx/>
              <a:latin typeface="+mn-lt"/>
              <a:ea typeface="+mn-ea"/>
              <a:cs typeface="+mn-cs"/>
            </a:endParaRPr>
          </a:p>
        </p:txBody>
      </p:sp>
      <p:cxnSp>
        <p:nvCxnSpPr>
          <p:cNvPr id="18" name="Straight Arrow Connector 17"/>
          <p:cNvCxnSpPr/>
          <p:nvPr/>
        </p:nvCxnSpPr>
        <p:spPr>
          <a:xfrm rot="5400000">
            <a:off x="5676900" y="1485106"/>
            <a:ext cx="381794" cy="794"/>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7733506" y="1485106"/>
            <a:ext cx="381794" cy="794"/>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48838" name="Object 6"/>
          <p:cNvGraphicFramePr>
            <a:graphicFrameLocks noChangeAspect="1"/>
          </p:cNvGraphicFramePr>
          <p:nvPr/>
        </p:nvGraphicFramePr>
        <p:xfrm>
          <a:off x="5162140" y="4070350"/>
          <a:ext cx="3448460" cy="1644650"/>
        </p:xfrm>
        <a:graphic>
          <a:graphicData uri="http://schemas.openxmlformats.org/presentationml/2006/ole">
            <mc:AlternateContent xmlns:mc="http://schemas.openxmlformats.org/markup-compatibility/2006">
              <mc:Choice xmlns:v="urn:schemas-microsoft-com:vml" Requires="v">
                <p:oleObj spid="_x0000_s248842" name="Equation" r:id="rId5" imgW="825480" imgH="393480" progId="Equation.3">
                  <p:embed/>
                </p:oleObj>
              </mc:Choice>
              <mc:Fallback>
                <p:oleObj name="Equation" r:id="rId5" imgW="825480" imgH="39348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2140" y="4070350"/>
                        <a:ext cx="3448460" cy="1644650"/>
                      </a:xfrm>
                      <a:prstGeom prst="rect">
                        <a:avLst/>
                      </a:prstGeom>
                      <a:solidFill>
                        <a:srgbClr val="00FFFF"/>
                      </a:solidFill>
                      <a:ln w="571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Action Button: Home 11">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304800" y="3810000"/>
            <a:ext cx="4114800" cy="2590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Jika</a:t>
            </a:r>
            <a:r>
              <a:rPr lang="en-US" sz="2000" dirty="0" smtClean="0"/>
              <a:t> </a:t>
            </a:r>
            <a:r>
              <a:rPr lang="en-US" sz="2000" dirty="0" err="1" smtClean="0"/>
              <a:t>Indeks</a:t>
            </a:r>
            <a:r>
              <a:rPr lang="en-US" sz="2000" dirty="0" smtClean="0"/>
              <a:t> </a:t>
            </a:r>
            <a:r>
              <a:rPr lang="en-US" sz="2000" dirty="0" err="1" smtClean="0"/>
              <a:t>harag</a:t>
            </a:r>
            <a:r>
              <a:rPr lang="en-US" sz="2000" dirty="0" smtClean="0"/>
              <a:t> </a:t>
            </a:r>
            <a:r>
              <a:rPr lang="en-US" sz="2000" dirty="0" err="1" smtClean="0"/>
              <a:t>konsumen</a:t>
            </a:r>
            <a:r>
              <a:rPr lang="en-US" sz="2000" dirty="0" smtClean="0"/>
              <a:t> </a:t>
            </a:r>
            <a:r>
              <a:rPr lang="en-US" sz="2000" dirty="0" err="1" smtClean="0"/>
              <a:t>pada</a:t>
            </a:r>
            <a:r>
              <a:rPr lang="en-US" sz="2000" dirty="0" smtClean="0"/>
              <a:t> </a:t>
            </a:r>
            <a:r>
              <a:rPr lang="en-US" sz="2000" dirty="0" err="1" smtClean="0"/>
              <a:t>tahun</a:t>
            </a:r>
            <a:r>
              <a:rPr lang="en-US" sz="2000" dirty="0" smtClean="0"/>
              <a:t> 2008 </a:t>
            </a:r>
            <a:r>
              <a:rPr lang="en-US" sz="2000" dirty="0" err="1" smtClean="0"/>
              <a:t>sebesar</a:t>
            </a:r>
            <a:r>
              <a:rPr lang="en-US" sz="2000" dirty="0" smtClean="0"/>
              <a:t> 156,25 </a:t>
            </a:r>
            <a:r>
              <a:rPr lang="en-US" sz="2000" dirty="0" err="1" smtClean="0"/>
              <a:t>dan</a:t>
            </a:r>
            <a:r>
              <a:rPr lang="en-US" sz="2000" dirty="0" smtClean="0"/>
              <a:t> </a:t>
            </a:r>
            <a:r>
              <a:rPr lang="en-US" sz="2000" dirty="0" err="1" smtClean="0"/>
              <a:t>pada</a:t>
            </a:r>
            <a:r>
              <a:rPr lang="en-US" sz="2000" dirty="0" smtClean="0"/>
              <a:t> </a:t>
            </a:r>
            <a:r>
              <a:rPr lang="en-US" sz="2000" dirty="0" err="1" smtClean="0"/>
              <a:t>tahun</a:t>
            </a:r>
            <a:r>
              <a:rPr lang="en-US" sz="2000" dirty="0" smtClean="0"/>
              <a:t> 2009 </a:t>
            </a:r>
            <a:r>
              <a:rPr lang="en-US" sz="2000" dirty="0" err="1" smtClean="0"/>
              <a:t>sebesar</a:t>
            </a:r>
            <a:r>
              <a:rPr lang="en-US" sz="2000" dirty="0" smtClean="0"/>
              <a:t> 160,40 </a:t>
            </a:r>
            <a:r>
              <a:rPr lang="en-US" sz="2000" dirty="0" err="1" smtClean="0"/>
              <a:t>maka</a:t>
            </a:r>
            <a:r>
              <a:rPr lang="en-US" sz="2000" dirty="0" smtClean="0"/>
              <a:t> </a:t>
            </a:r>
            <a:r>
              <a:rPr lang="en-US" sz="2000" dirty="0" err="1" smtClean="0"/>
              <a:t>laju</a:t>
            </a:r>
            <a:r>
              <a:rPr lang="en-US" sz="2000" dirty="0" smtClean="0"/>
              <a:t> </a:t>
            </a:r>
            <a:r>
              <a:rPr lang="en-US" sz="2000" dirty="0" err="1" smtClean="0"/>
              <a:t>inflasi</a:t>
            </a:r>
            <a:r>
              <a:rPr lang="en-US" sz="2000" dirty="0" smtClean="0"/>
              <a:t> </a:t>
            </a:r>
            <a:r>
              <a:rPr lang="en-US" sz="2000" dirty="0" err="1" smtClean="0"/>
              <a:t>pada</a:t>
            </a:r>
            <a:r>
              <a:rPr lang="en-US" sz="2000" dirty="0" smtClean="0"/>
              <a:t> </a:t>
            </a:r>
            <a:r>
              <a:rPr lang="en-US" sz="2000" dirty="0" err="1" smtClean="0"/>
              <a:t>tahun</a:t>
            </a:r>
            <a:r>
              <a:rPr lang="en-US" sz="2000" dirty="0" smtClean="0"/>
              <a:t> 2009 </a:t>
            </a:r>
            <a:r>
              <a:rPr lang="en-US" sz="2000" dirty="0" err="1" smtClean="0"/>
              <a:t>adalah</a:t>
            </a:r>
            <a:r>
              <a:rPr lang="en-US" sz="2000" dirty="0" smtClean="0"/>
              <a:t> </a:t>
            </a:r>
            <a:r>
              <a:rPr lang="en-US" sz="2000" dirty="0" smtClean="0">
                <a:solidFill>
                  <a:srgbClr val="FFFF00"/>
                </a:solidFill>
              </a:rPr>
              <a:t>(UN 2010)</a:t>
            </a:r>
          </a:p>
          <a:p>
            <a:pPr marL="342900" indent="-342900">
              <a:buAutoNum type="alphaUcPeriod"/>
            </a:pPr>
            <a:r>
              <a:rPr lang="en-US" sz="2000" dirty="0" smtClean="0"/>
              <a:t>0.97%	D.  2.66%</a:t>
            </a:r>
          </a:p>
          <a:p>
            <a:pPr marL="342900" indent="-342900">
              <a:buAutoNum type="alphaUcPeriod"/>
            </a:pPr>
            <a:r>
              <a:rPr lang="en-US" sz="2000" dirty="0" smtClean="0"/>
              <a:t>1.02%	E.  4.15%</a:t>
            </a:r>
          </a:p>
          <a:p>
            <a:pPr marL="342900" indent="-342900">
              <a:buAutoNum type="alphaUcPeriod"/>
            </a:pPr>
            <a:r>
              <a:rPr lang="en-US" sz="2000" dirty="0" smtClean="0"/>
              <a:t>2.58%</a:t>
            </a:r>
          </a:p>
        </p:txBody>
      </p:sp>
      <p:sp>
        <p:nvSpPr>
          <p:cNvPr id="8" name="Rectangle 7"/>
          <p:cNvSpPr/>
          <p:nvPr/>
        </p:nvSpPr>
        <p:spPr>
          <a:xfrm>
            <a:off x="76200" y="1143000"/>
            <a:ext cx="48006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Cost Push Inflation </a:t>
            </a:r>
            <a:r>
              <a:rPr lang="en-US" sz="2000" dirty="0" err="1" smtClean="0"/>
              <a:t>terjadi</a:t>
            </a:r>
            <a:r>
              <a:rPr lang="en-US" sz="2000" dirty="0" smtClean="0"/>
              <a:t> </a:t>
            </a:r>
            <a:r>
              <a:rPr lang="en-US" sz="2000" dirty="0" err="1" smtClean="0"/>
              <a:t>karena</a:t>
            </a:r>
            <a:r>
              <a:rPr lang="en-US" sz="2000" dirty="0" smtClean="0"/>
              <a:t> </a:t>
            </a:r>
            <a:r>
              <a:rPr lang="en-US" sz="2000" dirty="0" smtClean="0">
                <a:solidFill>
                  <a:srgbClr val="FFFF00"/>
                </a:solidFill>
              </a:rPr>
              <a:t>(SIMAK UI 2009)</a:t>
            </a:r>
            <a:r>
              <a:rPr lang="en-US" sz="2000" dirty="0" smtClean="0"/>
              <a:t> </a:t>
            </a:r>
          </a:p>
          <a:p>
            <a:pPr marL="457200" indent="-457200">
              <a:buAutoNum type="alphaUcPeriod"/>
            </a:pPr>
            <a:r>
              <a:rPr lang="en-US" sz="2000" dirty="0" err="1" smtClean="0"/>
              <a:t>Kenaikan</a:t>
            </a:r>
            <a:r>
              <a:rPr lang="en-US" sz="2000" dirty="0" smtClean="0"/>
              <a:t> UMR</a:t>
            </a:r>
          </a:p>
          <a:p>
            <a:pPr marL="457200" indent="-457200">
              <a:buAutoNum type="alphaUcPeriod"/>
            </a:pPr>
            <a:r>
              <a:rPr lang="en-US" sz="2000" dirty="0" err="1" smtClean="0"/>
              <a:t>Depresiasi</a:t>
            </a:r>
            <a:r>
              <a:rPr lang="en-US" sz="2000" dirty="0" smtClean="0"/>
              <a:t> rupiah</a:t>
            </a:r>
          </a:p>
          <a:p>
            <a:pPr marL="457200" indent="-457200">
              <a:buAutoNum type="alphaUcPeriod"/>
            </a:pPr>
            <a:r>
              <a:rPr lang="en-US" sz="2000" dirty="0" err="1" smtClean="0"/>
              <a:t>Defisit</a:t>
            </a:r>
            <a:r>
              <a:rPr lang="en-US" sz="2000" dirty="0" smtClean="0"/>
              <a:t> APBN</a:t>
            </a:r>
          </a:p>
          <a:p>
            <a:pPr marL="457200" indent="-457200">
              <a:buAutoNum type="alphaUcPeriod"/>
            </a:pPr>
            <a:r>
              <a:rPr lang="en-US" sz="2000" dirty="0" err="1" smtClean="0"/>
              <a:t>Turunya</a:t>
            </a:r>
            <a:r>
              <a:rPr lang="en-US" sz="2000" dirty="0" smtClean="0"/>
              <a:t> </a:t>
            </a:r>
            <a:r>
              <a:rPr lang="en-US" sz="2000" dirty="0" err="1" smtClean="0"/>
              <a:t>suku</a:t>
            </a:r>
            <a:r>
              <a:rPr lang="en-US" sz="2000" dirty="0" smtClean="0"/>
              <a:t> </a:t>
            </a:r>
            <a:r>
              <a:rPr lang="en-US" sz="2000" dirty="0" err="1" smtClean="0"/>
              <a:t>bunga</a:t>
            </a:r>
            <a:endParaRPr lang="en-US" sz="2000" dirty="0" smtClean="0"/>
          </a:p>
          <a:p>
            <a:pPr marL="457200" indent="-457200">
              <a:buAutoNum type="alphaUcPeriod"/>
            </a:pPr>
            <a:r>
              <a:rPr lang="en-US" sz="2000" dirty="0" err="1" smtClean="0"/>
              <a:t>Turunya</a:t>
            </a:r>
            <a:r>
              <a:rPr lang="en-US" sz="2000" dirty="0" smtClean="0"/>
              <a:t> </a:t>
            </a:r>
            <a:r>
              <a:rPr lang="en-US" sz="2000" dirty="0" err="1" smtClean="0"/>
              <a:t>tarif</a:t>
            </a:r>
            <a:r>
              <a:rPr lang="en-US" sz="2000" dirty="0" smtClean="0"/>
              <a:t> </a:t>
            </a:r>
            <a:r>
              <a:rPr lang="en-US" sz="2000" dirty="0" err="1" smtClean="0"/>
              <a:t>pajak</a:t>
            </a:r>
            <a:endParaRPr lang="en-US" sz="2000" dirty="0"/>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grpSp>
        <p:nvGrpSpPr>
          <p:cNvPr id="9" name="Group 19"/>
          <p:cNvGrpSpPr>
            <a:grpSpLocks/>
          </p:cNvGrpSpPr>
          <p:nvPr/>
        </p:nvGrpSpPr>
        <p:grpSpPr bwMode="auto">
          <a:xfrm>
            <a:off x="5052848" y="1098331"/>
            <a:ext cx="3779812" cy="2952717"/>
            <a:chOff x="1143000" y="3962400"/>
            <a:chExt cx="4972758" cy="3936163"/>
          </a:xfrm>
        </p:grpSpPr>
        <p:grpSp>
          <p:nvGrpSpPr>
            <p:cNvPr id="10" name="Group 16"/>
            <p:cNvGrpSpPr>
              <a:grpSpLocks/>
            </p:cNvGrpSpPr>
            <p:nvPr/>
          </p:nvGrpSpPr>
          <p:grpSpPr bwMode="auto">
            <a:xfrm>
              <a:off x="1143000" y="4050463"/>
              <a:ext cx="4938252" cy="3848100"/>
              <a:chOff x="2344992" y="2007811"/>
              <a:chExt cx="4938252" cy="3848100"/>
            </a:xfrm>
          </p:grpSpPr>
          <p:pic>
            <p:nvPicPr>
              <p:cNvPr id="13" name="Picture 4"/>
              <p:cNvPicPr>
                <a:picLocks noChangeAspect="1" noChangeArrowheads="1"/>
              </p:cNvPicPr>
              <p:nvPr/>
            </p:nvPicPr>
            <p:blipFill>
              <a:blip r:embed="rId4">
                <a:duotone>
                  <a:prstClr val="black"/>
                  <a:schemeClr val="tx2">
                    <a:tint val="45000"/>
                    <a:satMod val="400000"/>
                  </a:schemeClr>
                </a:duotone>
                <a:lum bright="27000"/>
              </a:blip>
              <a:srcRect/>
              <a:stretch>
                <a:fillRect/>
              </a:stretch>
            </p:blipFill>
            <p:spPr bwMode="auto">
              <a:xfrm>
                <a:off x="2344992" y="2007811"/>
                <a:ext cx="4938252" cy="3848100"/>
              </a:xfrm>
              <a:prstGeom prst="rect">
                <a:avLst/>
              </a:prstGeom>
              <a:noFill/>
              <a:ln w="9525">
                <a:noFill/>
                <a:miter lim="800000"/>
                <a:headEnd/>
                <a:tailEnd/>
              </a:ln>
            </p:spPr>
          </p:pic>
          <p:grpSp>
            <p:nvGrpSpPr>
              <p:cNvPr id="14" name="Group 15"/>
              <p:cNvGrpSpPr>
                <a:grpSpLocks/>
              </p:cNvGrpSpPr>
              <p:nvPr/>
            </p:nvGrpSpPr>
            <p:grpSpPr bwMode="auto">
              <a:xfrm>
                <a:off x="2819400" y="2743200"/>
                <a:ext cx="4460082" cy="2792386"/>
                <a:chOff x="2819400" y="2743200"/>
                <a:chExt cx="4460082" cy="2792386"/>
              </a:xfrm>
            </p:grpSpPr>
            <p:sp>
              <p:nvSpPr>
                <p:cNvPr id="15" name="Rectangle 6"/>
                <p:cNvSpPr>
                  <a:spLocks noChangeArrowheads="1"/>
                </p:cNvSpPr>
                <p:nvPr/>
              </p:nvSpPr>
              <p:spPr bwMode="auto">
                <a:xfrm>
                  <a:off x="6354970" y="4572000"/>
                  <a:ext cx="523515" cy="492313"/>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D1</a:t>
                  </a:r>
                </a:p>
              </p:txBody>
            </p:sp>
            <p:sp>
              <p:nvSpPr>
                <p:cNvPr id="16" name="Rectangle 7"/>
                <p:cNvSpPr>
                  <a:spLocks noChangeArrowheads="1"/>
                </p:cNvSpPr>
                <p:nvPr/>
              </p:nvSpPr>
              <p:spPr bwMode="auto">
                <a:xfrm>
                  <a:off x="6755967" y="3962401"/>
                  <a:ext cx="523515" cy="492313"/>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D2</a:t>
                  </a:r>
                </a:p>
              </p:txBody>
            </p:sp>
            <p:sp>
              <p:nvSpPr>
                <p:cNvPr id="17" name="Rectangle 8"/>
                <p:cNvSpPr>
                  <a:spLocks noChangeArrowheads="1"/>
                </p:cNvSpPr>
                <p:nvPr/>
              </p:nvSpPr>
              <p:spPr bwMode="auto">
                <a:xfrm>
                  <a:off x="4736688" y="3276600"/>
                  <a:ext cx="48763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E1</a:t>
                  </a:r>
                </a:p>
              </p:txBody>
            </p:sp>
            <p:sp>
              <p:nvSpPr>
                <p:cNvPr id="18" name="Rectangle 9"/>
                <p:cNvSpPr>
                  <a:spLocks noChangeArrowheads="1"/>
                </p:cNvSpPr>
                <p:nvPr/>
              </p:nvSpPr>
              <p:spPr bwMode="auto">
                <a:xfrm>
                  <a:off x="5176680" y="2743200"/>
                  <a:ext cx="487633"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E2</a:t>
                  </a:r>
                </a:p>
              </p:txBody>
            </p:sp>
            <p:sp>
              <p:nvSpPr>
                <p:cNvPr id="19" name="Rectangle 10"/>
                <p:cNvSpPr>
                  <a:spLocks noChangeArrowheads="1"/>
                </p:cNvSpPr>
                <p:nvPr/>
              </p:nvSpPr>
              <p:spPr bwMode="auto">
                <a:xfrm>
                  <a:off x="4665409" y="5043273"/>
                  <a:ext cx="538623" cy="492313"/>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Q1</a:t>
                  </a:r>
                </a:p>
              </p:txBody>
            </p:sp>
            <p:sp>
              <p:nvSpPr>
                <p:cNvPr id="20" name="Rectangle 11"/>
                <p:cNvSpPr>
                  <a:spLocks noChangeArrowheads="1"/>
                </p:cNvSpPr>
                <p:nvPr/>
              </p:nvSpPr>
              <p:spPr bwMode="auto">
                <a:xfrm>
                  <a:off x="5437236" y="5043273"/>
                  <a:ext cx="538623" cy="492313"/>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Q2</a:t>
                  </a:r>
                </a:p>
              </p:txBody>
            </p:sp>
            <p:sp>
              <p:nvSpPr>
                <p:cNvPr id="21" name="Rectangle 13"/>
                <p:cNvSpPr>
                  <a:spLocks noChangeArrowheads="1"/>
                </p:cNvSpPr>
                <p:nvPr/>
              </p:nvSpPr>
              <p:spPr bwMode="auto">
                <a:xfrm>
                  <a:off x="2819400" y="3581399"/>
                  <a:ext cx="500852"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P1</a:t>
                  </a:r>
                </a:p>
              </p:txBody>
            </p:sp>
            <p:sp>
              <p:nvSpPr>
                <p:cNvPr id="22" name="Rectangle 14"/>
                <p:cNvSpPr>
                  <a:spLocks noChangeArrowheads="1"/>
                </p:cNvSpPr>
                <p:nvPr/>
              </p:nvSpPr>
              <p:spPr bwMode="auto">
                <a:xfrm>
                  <a:off x="2819400" y="2895600"/>
                  <a:ext cx="500852"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P2</a:t>
                  </a:r>
                </a:p>
              </p:txBody>
            </p:sp>
          </p:grpSp>
        </p:grpSp>
        <p:sp>
          <p:nvSpPr>
            <p:cNvPr id="11" name="Rectangle 17"/>
            <p:cNvSpPr>
              <a:spLocks noChangeArrowheads="1"/>
            </p:cNvSpPr>
            <p:nvPr/>
          </p:nvSpPr>
          <p:spPr bwMode="auto">
            <a:xfrm>
              <a:off x="5715000" y="7162800"/>
              <a:ext cx="400758"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Q</a:t>
              </a:r>
            </a:p>
          </p:txBody>
        </p:sp>
        <p:sp>
          <p:nvSpPr>
            <p:cNvPr id="12" name="Rectangle 18"/>
            <p:cNvSpPr>
              <a:spLocks noChangeArrowheads="1"/>
            </p:cNvSpPr>
            <p:nvPr/>
          </p:nvSpPr>
          <p:spPr bwMode="auto">
            <a:xfrm>
              <a:off x="1676400" y="3962400"/>
              <a:ext cx="362987" cy="492313"/>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P</a:t>
              </a:r>
            </a:p>
          </p:txBody>
        </p:sp>
      </p:grpSp>
      <p:sp>
        <p:nvSpPr>
          <p:cNvPr id="23" name="Rectangle 22"/>
          <p:cNvSpPr/>
          <p:nvPr/>
        </p:nvSpPr>
        <p:spPr>
          <a:xfrm>
            <a:off x="4876800" y="4114800"/>
            <a:ext cx="41148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The Picture above show….</a:t>
            </a:r>
          </a:p>
          <a:p>
            <a:pPr marL="228600" indent="-228600"/>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a:t>
            </a:r>
            <a:r>
              <a:rPr lang="en-US" sz="2000" dirty="0" err="1" smtClean="0">
                <a:solidFill>
                  <a:srgbClr val="FFFF00"/>
                </a:solidFill>
              </a:rPr>
              <a:t>Nasional</a:t>
            </a:r>
            <a:r>
              <a:rPr lang="en-US" sz="2000" dirty="0" smtClean="0">
                <a:solidFill>
                  <a:srgbClr val="FFFF00"/>
                </a:solidFill>
              </a:rPr>
              <a:t> 2006)</a:t>
            </a:r>
          </a:p>
          <a:p>
            <a:pPr marL="342900" indent="-342900">
              <a:buAutoNum type="alphaUcPeriod"/>
            </a:pPr>
            <a:r>
              <a:rPr lang="en-US" sz="2000" dirty="0" smtClean="0"/>
              <a:t>Closed Inflation</a:t>
            </a:r>
          </a:p>
          <a:p>
            <a:pPr marL="342900" indent="-342900">
              <a:buAutoNum type="alphaUcPeriod"/>
            </a:pPr>
            <a:r>
              <a:rPr lang="en-US" sz="2000" dirty="0" smtClean="0"/>
              <a:t>Spiral Inflation</a:t>
            </a:r>
          </a:p>
          <a:p>
            <a:pPr marL="342900" indent="-342900">
              <a:buAutoNum type="alphaUcPeriod"/>
            </a:pPr>
            <a:r>
              <a:rPr lang="en-US" sz="2000" dirty="0" smtClean="0"/>
              <a:t>Open Inflation</a:t>
            </a:r>
          </a:p>
          <a:p>
            <a:pPr marL="342900" indent="-342900">
              <a:buAutoNum type="alphaUcPeriod"/>
            </a:pPr>
            <a:r>
              <a:rPr lang="en-US" sz="2000" dirty="0" smtClean="0"/>
              <a:t>Cost Push Inflation</a:t>
            </a:r>
          </a:p>
          <a:p>
            <a:pPr marL="342900" indent="-342900">
              <a:buAutoNum type="alphaUcPeriod"/>
            </a:pPr>
            <a:r>
              <a:rPr lang="en-US" sz="2000" dirty="0" smtClean="0"/>
              <a:t>Demand Pull Inflation</a:t>
            </a: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wd">
                                    <p:tmPct val="10000"/>
                                  </p:iterate>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3"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a:normAutofit/>
          </a:bodyPr>
          <a:lstStyle/>
          <a:p>
            <a:r>
              <a:rPr lang="en-US" sz="3600" dirty="0" err="1" smtClean="0">
                <a:solidFill>
                  <a:srgbClr val="FF0000"/>
                </a:solidFill>
              </a:rPr>
              <a:t>Kebijakan</a:t>
            </a:r>
            <a:r>
              <a:rPr lang="en-US" sz="3600" dirty="0" smtClean="0">
                <a:solidFill>
                  <a:srgbClr val="FF0000"/>
                </a:solidFill>
              </a:rPr>
              <a:t> </a:t>
            </a:r>
            <a:r>
              <a:rPr lang="en-US" sz="3600" dirty="0" err="1" smtClean="0">
                <a:solidFill>
                  <a:srgbClr val="FF0000"/>
                </a:solidFill>
              </a:rPr>
              <a:t>ekonomi</a:t>
            </a:r>
            <a:r>
              <a:rPr lang="en-US" sz="3600" dirty="0" smtClean="0">
                <a:solidFill>
                  <a:srgbClr val="FF0000"/>
                </a:solidFill>
              </a:rPr>
              <a:t>, </a:t>
            </a:r>
            <a:r>
              <a:rPr lang="en-US" sz="3600" dirty="0" err="1" smtClean="0">
                <a:solidFill>
                  <a:srgbClr val="FF0000"/>
                </a:solidFill>
              </a:rPr>
              <a:t>fiskal</a:t>
            </a:r>
            <a:r>
              <a:rPr lang="en-US" sz="3600" dirty="0" smtClean="0">
                <a:solidFill>
                  <a:srgbClr val="FF0000"/>
                </a:solidFill>
              </a:rPr>
              <a:t> </a:t>
            </a:r>
            <a:r>
              <a:rPr lang="en-US" sz="3600" dirty="0" err="1" smtClean="0">
                <a:solidFill>
                  <a:srgbClr val="FF0000"/>
                </a:solidFill>
              </a:rPr>
              <a:t>dan</a:t>
            </a:r>
            <a:r>
              <a:rPr lang="en-US" sz="3600" dirty="0" smtClean="0">
                <a:solidFill>
                  <a:srgbClr val="FF0000"/>
                </a:solidFill>
              </a:rPr>
              <a:t> </a:t>
            </a:r>
            <a:r>
              <a:rPr lang="en-US" sz="3600" dirty="0" err="1" smtClean="0">
                <a:solidFill>
                  <a:srgbClr val="FF0000"/>
                </a:solidFill>
              </a:rPr>
              <a:t>moneter</a:t>
            </a:r>
            <a:endParaRPr lang="en-US" sz="3600" dirty="0">
              <a:solidFill>
                <a:srgbClr val="FF0000"/>
              </a:solidFill>
            </a:endParaRPr>
          </a:p>
        </p:txBody>
      </p:sp>
      <p:sp>
        <p:nvSpPr>
          <p:cNvPr id="7" name="Rectangle 6"/>
          <p:cNvSpPr/>
          <p:nvPr/>
        </p:nvSpPr>
        <p:spPr>
          <a:xfrm>
            <a:off x="609600" y="1143000"/>
            <a:ext cx="8001000" cy="1066800"/>
          </a:xfrm>
          <a:prstGeom prst="rect">
            <a:avLst/>
          </a:prstGeom>
          <a:noFill/>
          <a:ln w="3810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b="1" dirty="0" err="1" smtClean="0">
                <a:solidFill>
                  <a:srgbClr val="FF0000"/>
                </a:solidFill>
              </a:rPr>
              <a:t>Kebijaksanaan</a:t>
            </a:r>
            <a:r>
              <a:rPr lang="en-US" sz="2200" b="1" dirty="0" smtClean="0">
                <a:solidFill>
                  <a:srgbClr val="FF0000"/>
                </a:solidFill>
              </a:rPr>
              <a:t> </a:t>
            </a:r>
            <a:r>
              <a:rPr lang="en-US" sz="2200" b="1" dirty="0" err="1" smtClean="0">
                <a:solidFill>
                  <a:srgbClr val="FF0000"/>
                </a:solidFill>
              </a:rPr>
              <a:t>perekonomian</a:t>
            </a:r>
            <a:endParaRPr lang="en-US" sz="2200" b="1" dirty="0" smtClean="0">
              <a:solidFill>
                <a:srgbClr val="FF0000"/>
              </a:solidFill>
            </a:endParaRPr>
          </a:p>
          <a:p>
            <a:pPr algn="just"/>
            <a:r>
              <a:rPr lang="en-US" sz="2200" dirty="0" err="1" smtClean="0">
                <a:solidFill>
                  <a:srgbClr val="00FF99"/>
                </a:solidFill>
              </a:rPr>
              <a:t>Seperangkat</a:t>
            </a:r>
            <a:r>
              <a:rPr lang="en-US" sz="2200" dirty="0" smtClean="0">
                <a:solidFill>
                  <a:srgbClr val="00FF99"/>
                </a:solidFill>
              </a:rPr>
              <a:t> </a:t>
            </a:r>
            <a:r>
              <a:rPr lang="en-US" sz="2200" dirty="0" err="1" smtClean="0">
                <a:solidFill>
                  <a:srgbClr val="00FF99"/>
                </a:solidFill>
              </a:rPr>
              <a:t>perencanaan</a:t>
            </a:r>
            <a:r>
              <a:rPr lang="en-US" sz="2200" dirty="0" smtClean="0">
                <a:solidFill>
                  <a:srgbClr val="00FF99"/>
                </a:solidFill>
              </a:rPr>
              <a:t> </a:t>
            </a:r>
            <a:r>
              <a:rPr lang="en-US" sz="2200" dirty="0" err="1" smtClean="0">
                <a:solidFill>
                  <a:srgbClr val="00FF99"/>
                </a:solidFill>
              </a:rPr>
              <a:t>tindakan</a:t>
            </a:r>
            <a:r>
              <a:rPr lang="en-US" sz="2200" dirty="0" smtClean="0">
                <a:solidFill>
                  <a:srgbClr val="00FF99"/>
                </a:solidFill>
              </a:rPr>
              <a:t>, </a:t>
            </a:r>
            <a:r>
              <a:rPr lang="en-US" sz="2200" dirty="0" err="1" smtClean="0">
                <a:solidFill>
                  <a:srgbClr val="00FF99"/>
                </a:solidFill>
              </a:rPr>
              <a:t>pernyataan</a:t>
            </a:r>
            <a:r>
              <a:rPr lang="en-US" sz="2200" dirty="0" smtClean="0">
                <a:solidFill>
                  <a:srgbClr val="00FF99"/>
                </a:solidFill>
              </a:rPr>
              <a:t> </a:t>
            </a:r>
            <a:r>
              <a:rPr lang="en-US" sz="2200" dirty="0" err="1" smtClean="0">
                <a:solidFill>
                  <a:srgbClr val="00FF99"/>
                </a:solidFill>
              </a:rPr>
              <a:t>dan</a:t>
            </a:r>
            <a:r>
              <a:rPr lang="en-US" sz="2200" dirty="0" smtClean="0">
                <a:solidFill>
                  <a:srgbClr val="00FF99"/>
                </a:solidFill>
              </a:rPr>
              <a:t> </a:t>
            </a:r>
            <a:r>
              <a:rPr lang="en-US" sz="2200" dirty="0" err="1" smtClean="0">
                <a:solidFill>
                  <a:srgbClr val="00FF99"/>
                </a:solidFill>
              </a:rPr>
              <a:t>pengaturan</a:t>
            </a:r>
            <a:r>
              <a:rPr lang="en-US" sz="2200" dirty="0" smtClean="0">
                <a:solidFill>
                  <a:srgbClr val="00FF99"/>
                </a:solidFill>
              </a:rPr>
              <a:t> </a:t>
            </a:r>
            <a:r>
              <a:rPr lang="en-US" sz="2200" dirty="0" err="1" smtClean="0">
                <a:solidFill>
                  <a:srgbClr val="00FF99"/>
                </a:solidFill>
              </a:rPr>
              <a:t>ekonomi</a:t>
            </a:r>
            <a:r>
              <a:rPr lang="en-US" sz="2200" dirty="0" smtClean="0">
                <a:solidFill>
                  <a:srgbClr val="00FF99"/>
                </a:solidFill>
              </a:rPr>
              <a:t> yang </a:t>
            </a:r>
            <a:r>
              <a:rPr lang="en-US" sz="2200" dirty="0" err="1" smtClean="0">
                <a:solidFill>
                  <a:srgbClr val="00FF99"/>
                </a:solidFill>
              </a:rPr>
              <a:t>dibuat</a:t>
            </a:r>
            <a:r>
              <a:rPr lang="en-US" sz="2200" dirty="0" smtClean="0">
                <a:solidFill>
                  <a:srgbClr val="00FF99"/>
                </a:solidFill>
              </a:rPr>
              <a:t> </a:t>
            </a:r>
            <a:r>
              <a:rPr lang="en-US" sz="2200" dirty="0" err="1" smtClean="0">
                <a:solidFill>
                  <a:srgbClr val="00FF99"/>
                </a:solidFill>
              </a:rPr>
              <a:t>oleh</a:t>
            </a:r>
            <a:r>
              <a:rPr lang="en-US" sz="2200" dirty="0" smtClean="0">
                <a:solidFill>
                  <a:srgbClr val="00FF99"/>
                </a:solidFill>
              </a:rPr>
              <a:t> </a:t>
            </a:r>
            <a:r>
              <a:rPr lang="en-US" sz="2200" dirty="0" err="1" smtClean="0">
                <a:solidFill>
                  <a:srgbClr val="00FF99"/>
                </a:solidFill>
              </a:rPr>
              <a:t>pemerintahan</a:t>
            </a:r>
            <a:endParaRPr lang="en-US" sz="2200" dirty="0">
              <a:solidFill>
                <a:srgbClr val="00FF99"/>
              </a:solidFill>
            </a:endParaRPr>
          </a:p>
        </p:txBody>
      </p:sp>
      <p:sp>
        <p:nvSpPr>
          <p:cNvPr id="8" name="Rectangle 7"/>
          <p:cNvSpPr/>
          <p:nvPr/>
        </p:nvSpPr>
        <p:spPr>
          <a:xfrm>
            <a:off x="609600" y="2590800"/>
            <a:ext cx="3733800" cy="2590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err="1" smtClean="0">
                <a:solidFill>
                  <a:srgbClr val="00FFFF"/>
                </a:solidFill>
              </a:rPr>
              <a:t>Kebijaksanaan</a:t>
            </a:r>
            <a:r>
              <a:rPr lang="en-US" sz="2800" b="1" dirty="0" smtClean="0">
                <a:solidFill>
                  <a:srgbClr val="00FFFF"/>
                </a:solidFill>
              </a:rPr>
              <a:t> </a:t>
            </a:r>
            <a:r>
              <a:rPr lang="en-US" sz="2800" b="1" dirty="0" err="1" smtClean="0">
                <a:solidFill>
                  <a:srgbClr val="00FFFF"/>
                </a:solidFill>
              </a:rPr>
              <a:t>fiskal</a:t>
            </a:r>
            <a:r>
              <a:rPr lang="en-US" sz="2800" dirty="0" smtClean="0"/>
              <a:t> </a:t>
            </a:r>
            <a:r>
              <a:rPr lang="en-US" sz="2800" dirty="0" smtClean="0">
                <a:solidFill>
                  <a:srgbClr val="F6CD36"/>
                </a:solidFill>
              </a:rPr>
              <a:t> </a:t>
            </a:r>
            <a:r>
              <a:rPr lang="en-US" sz="2800" dirty="0" err="1" smtClean="0">
                <a:solidFill>
                  <a:srgbClr val="F6CD36"/>
                </a:solidFill>
              </a:rPr>
              <a:t>kebijaksanaan</a:t>
            </a:r>
            <a:r>
              <a:rPr lang="en-US" sz="2800" dirty="0" smtClean="0">
                <a:solidFill>
                  <a:srgbClr val="F6CD36"/>
                </a:solidFill>
              </a:rPr>
              <a:t> </a:t>
            </a:r>
            <a:r>
              <a:rPr lang="en-US" sz="2800" dirty="0" err="1" smtClean="0">
                <a:solidFill>
                  <a:srgbClr val="F6CD36"/>
                </a:solidFill>
              </a:rPr>
              <a:t>pemerintah</a:t>
            </a:r>
            <a:r>
              <a:rPr lang="en-US" sz="2800" dirty="0" smtClean="0">
                <a:solidFill>
                  <a:srgbClr val="F6CD36"/>
                </a:solidFill>
              </a:rPr>
              <a:t> </a:t>
            </a:r>
            <a:r>
              <a:rPr lang="en-US" sz="2800" dirty="0" err="1" smtClean="0">
                <a:solidFill>
                  <a:srgbClr val="F6CD36"/>
                </a:solidFill>
              </a:rPr>
              <a:t>mengenai</a:t>
            </a:r>
            <a:r>
              <a:rPr lang="en-US" sz="2800" dirty="0" smtClean="0">
                <a:solidFill>
                  <a:srgbClr val="F6CD36"/>
                </a:solidFill>
              </a:rPr>
              <a:t> </a:t>
            </a:r>
            <a:r>
              <a:rPr lang="en-US" sz="2800" dirty="0" err="1" smtClean="0">
                <a:solidFill>
                  <a:srgbClr val="F6CD36"/>
                </a:solidFill>
              </a:rPr>
              <a:t>pengeluaran</a:t>
            </a:r>
            <a:r>
              <a:rPr lang="en-US" sz="2800" dirty="0" smtClean="0">
                <a:solidFill>
                  <a:srgbClr val="F6CD36"/>
                </a:solidFill>
              </a:rPr>
              <a:t> </a:t>
            </a:r>
            <a:r>
              <a:rPr lang="en-US" sz="2800" dirty="0" err="1" smtClean="0">
                <a:solidFill>
                  <a:srgbClr val="F6CD36"/>
                </a:solidFill>
              </a:rPr>
              <a:t>dan</a:t>
            </a:r>
            <a:r>
              <a:rPr lang="en-US" sz="2800" dirty="0" smtClean="0">
                <a:solidFill>
                  <a:srgbClr val="F6CD36"/>
                </a:solidFill>
              </a:rPr>
              <a:t> </a:t>
            </a:r>
            <a:r>
              <a:rPr lang="en-US" sz="2800" dirty="0" err="1" smtClean="0">
                <a:solidFill>
                  <a:srgbClr val="F6CD36"/>
                </a:solidFill>
              </a:rPr>
              <a:t>penerimaan</a:t>
            </a:r>
            <a:r>
              <a:rPr lang="en-US" sz="2800" dirty="0" smtClean="0">
                <a:solidFill>
                  <a:srgbClr val="F6CD36"/>
                </a:solidFill>
              </a:rPr>
              <a:t> </a:t>
            </a:r>
            <a:r>
              <a:rPr lang="en-US" sz="2800" dirty="0" err="1" smtClean="0">
                <a:solidFill>
                  <a:srgbClr val="F6CD36"/>
                </a:solidFill>
              </a:rPr>
              <a:t>negara</a:t>
            </a:r>
            <a:endParaRPr lang="en-US" sz="2800" dirty="0">
              <a:solidFill>
                <a:srgbClr val="F6CD36"/>
              </a:solidFill>
            </a:endParaRPr>
          </a:p>
        </p:txBody>
      </p:sp>
      <p:sp>
        <p:nvSpPr>
          <p:cNvPr id="9" name="Rectangle 8"/>
          <p:cNvSpPr/>
          <p:nvPr/>
        </p:nvSpPr>
        <p:spPr>
          <a:xfrm>
            <a:off x="4724400" y="2590800"/>
            <a:ext cx="3733800" cy="2590800"/>
          </a:xfrm>
          <a:prstGeom prst="rect">
            <a:avLst/>
          </a:prstGeom>
          <a:solidFill>
            <a:schemeClr val="tx1"/>
          </a:solid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11ED4B"/>
                </a:solidFill>
              </a:rPr>
              <a:t>Kebijaksanaan</a:t>
            </a:r>
            <a:r>
              <a:rPr lang="en-US" sz="2400" b="1" dirty="0" smtClean="0">
                <a:solidFill>
                  <a:srgbClr val="11ED4B"/>
                </a:solidFill>
              </a:rPr>
              <a:t> </a:t>
            </a:r>
            <a:r>
              <a:rPr lang="en-US" sz="2400" b="1" dirty="0" err="1" smtClean="0">
                <a:solidFill>
                  <a:srgbClr val="11ED4B"/>
                </a:solidFill>
              </a:rPr>
              <a:t>Moneter</a:t>
            </a:r>
            <a:endParaRPr lang="en-US" sz="2400" b="1" dirty="0" smtClean="0">
              <a:solidFill>
                <a:srgbClr val="11ED4B"/>
              </a:solidFill>
            </a:endParaRPr>
          </a:p>
          <a:p>
            <a:r>
              <a:rPr lang="en-US" sz="2400" b="1" dirty="0" err="1" smtClean="0">
                <a:solidFill>
                  <a:srgbClr val="FFFF00"/>
                </a:solidFill>
              </a:rPr>
              <a:t>Kebijaksanaan</a:t>
            </a:r>
            <a:r>
              <a:rPr lang="en-US" sz="2400" b="1" dirty="0" smtClean="0">
                <a:solidFill>
                  <a:srgbClr val="FFFF00"/>
                </a:solidFill>
              </a:rPr>
              <a:t> </a:t>
            </a:r>
            <a:r>
              <a:rPr lang="en-US" sz="2400" b="1" dirty="0" err="1" smtClean="0">
                <a:solidFill>
                  <a:srgbClr val="FFFF00"/>
                </a:solidFill>
              </a:rPr>
              <a:t>pemerintah</a:t>
            </a:r>
            <a:r>
              <a:rPr lang="en-US" sz="2400" b="1" dirty="0" smtClean="0">
                <a:solidFill>
                  <a:srgbClr val="FFFF00"/>
                </a:solidFill>
              </a:rPr>
              <a:t> </a:t>
            </a:r>
            <a:r>
              <a:rPr lang="en-US" sz="2400" b="1" dirty="0" err="1" smtClean="0">
                <a:solidFill>
                  <a:srgbClr val="FFFF00"/>
                </a:solidFill>
              </a:rPr>
              <a:t>melalui</a:t>
            </a:r>
            <a:r>
              <a:rPr lang="en-US" sz="2400" b="1" dirty="0" smtClean="0">
                <a:solidFill>
                  <a:srgbClr val="FFFF00"/>
                </a:solidFill>
              </a:rPr>
              <a:t> bank </a:t>
            </a:r>
            <a:r>
              <a:rPr lang="en-US" sz="2400" b="1" dirty="0" err="1" smtClean="0">
                <a:solidFill>
                  <a:srgbClr val="FFFF00"/>
                </a:solidFill>
              </a:rPr>
              <a:t>sentral</a:t>
            </a:r>
            <a:r>
              <a:rPr lang="en-US" sz="2400" b="1" dirty="0" smtClean="0">
                <a:solidFill>
                  <a:srgbClr val="FFFF00"/>
                </a:solidFill>
              </a:rPr>
              <a:t> (</a:t>
            </a:r>
            <a:r>
              <a:rPr lang="en-US" sz="2400" b="1" dirty="0" err="1" smtClean="0">
                <a:solidFill>
                  <a:srgbClr val="FFFF00"/>
                </a:solidFill>
              </a:rPr>
              <a:t>Otoritas</a:t>
            </a:r>
            <a:r>
              <a:rPr lang="en-US" sz="2400" b="1" dirty="0" smtClean="0">
                <a:solidFill>
                  <a:srgbClr val="FFFF00"/>
                </a:solidFill>
              </a:rPr>
              <a:t> </a:t>
            </a:r>
            <a:r>
              <a:rPr lang="en-US" sz="2400" b="1" dirty="0" err="1" smtClean="0">
                <a:solidFill>
                  <a:srgbClr val="FFFF00"/>
                </a:solidFill>
              </a:rPr>
              <a:t>moneter</a:t>
            </a:r>
            <a:r>
              <a:rPr lang="en-US" sz="2400" b="1" dirty="0" smtClean="0">
                <a:solidFill>
                  <a:srgbClr val="FFFF00"/>
                </a:solidFill>
              </a:rPr>
              <a:t>) </a:t>
            </a:r>
            <a:r>
              <a:rPr lang="en-US" sz="2400" b="1" dirty="0" err="1" smtClean="0">
                <a:solidFill>
                  <a:srgbClr val="FFFF00"/>
                </a:solidFill>
              </a:rPr>
              <a:t>untuk</a:t>
            </a:r>
            <a:r>
              <a:rPr lang="en-US" sz="2400" b="1" dirty="0" smtClean="0">
                <a:solidFill>
                  <a:srgbClr val="FFFF00"/>
                </a:solidFill>
              </a:rPr>
              <a:t> </a:t>
            </a:r>
            <a:r>
              <a:rPr lang="en-US" sz="2400" b="1" dirty="0" err="1" smtClean="0">
                <a:solidFill>
                  <a:srgbClr val="FFFF00"/>
                </a:solidFill>
              </a:rPr>
              <a:t>memengaruhi</a:t>
            </a:r>
            <a:r>
              <a:rPr lang="en-US" sz="2400" b="1" dirty="0" smtClean="0">
                <a:solidFill>
                  <a:srgbClr val="FFFF00"/>
                </a:solidFill>
              </a:rPr>
              <a:t> </a:t>
            </a:r>
            <a:r>
              <a:rPr lang="en-US" sz="2400" b="1" dirty="0" err="1" smtClean="0">
                <a:solidFill>
                  <a:srgbClr val="FFFF00"/>
                </a:solidFill>
              </a:rPr>
              <a:t>nilai</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jumlah</a:t>
            </a:r>
            <a:r>
              <a:rPr lang="en-US" sz="2400" b="1" dirty="0" smtClean="0">
                <a:solidFill>
                  <a:srgbClr val="FFFF00"/>
                </a:solidFill>
              </a:rPr>
              <a:t> </a:t>
            </a:r>
            <a:r>
              <a:rPr lang="en-US" sz="2400" b="1" dirty="0" err="1" smtClean="0">
                <a:solidFill>
                  <a:srgbClr val="FFFF00"/>
                </a:solidFill>
              </a:rPr>
              <a:t>uang</a:t>
            </a:r>
            <a:r>
              <a:rPr lang="en-US" sz="2400" b="1" dirty="0" smtClean="0">
                <a:solidFill>
                  <a:srgbClr val="FFFF00"/>
                </a:solidFill>
              </a:rPr>
              <a:t> yang </a:t>
            </a:r>
            <a:r>
              <a:rPr lang="en-US" sz="2400" b="1" dirty="0" err="1" smtClean="0">
                <a:solidFill>
                  <a:srgbClr val="FFFF00"/>
                </a:solidFill>
              </a:rPr>
              <a:t>beredar</a:t>
            </a:r>
            <a:endParaRPr lang="en-US" sz="2400" dirty="0">
              <a:solidFill>
                <a:srgbClr val="FFFF00"/>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10000" cy="715962"/>
          </a:xfrm>
          <a:noFill/>
          <a:ln w="57150">
            <a:solidFill>
              <a:srgbClr val="00FFFF"/>
            </a:solidFill>
          </a:ln>
        </p:spPr>
        <p:txBody>
          <a:bodyPr>
            <a:normAutofit/>
          </a:bodyPr>
          <a:lstStyle/>
          <a:p>
            <a:r>
              <a:rPr lang="en-US" sz="3600" dirty="0" err="1" smtClean="0">
                <a:solidFill>
                  <a:srgbClr val="FF0000"/>
                </a:solidFill>
              </a:rPr>
              <a:t>Kebijakan</a:t>
            </a:r>
            <a:r>
              <a:rPr lang="en-US" sz="3600" dirty="0" smtClean="0">
                <a:solidFill>
                  <a:srgbClr val="FF0000"/>
                </a:solidFill>
              </a:rPr>
              <a:t> </a:t>
            </a:r>
            <a:r>
              <a:rPr lang="en-US" sz="3600" dirty="0" err="1" smtClean="0">
                <a:solidFill>
                  <a:srgbClr val="FF0000"/>
                </a:solidFill>
              </a:rPr>
              <a:t>Fiskal</a:t>
            </a:r>
            <a:endParaRPr lang="en-US" sz="3600" dirty="0">
              <a:solidFill>
                <a:srgbClr val="FF0000"/>
              </a:solidFill>
            </a:endParaRPr>
          </a:p>
        </p:txBody>
      </p:sp>
      <p:sp>
        <p:nvSpPr>
          <p:cNvPr id="7" name="Rectangle 6"/>
          <p:cNvSpPr/>
          <p:nvPr/>
        </p:nvSpPr>
        <p:spPr>
          <a:xfrm>
            <a:off x="623888" y="1295400"/>
            <a:ext cx="8001000" cy="1143000"/>
          </a:xfrm>
          <a:prstGeom prst="rect">
            <a:avLst/>
          </a:prstGeom>
          <a:noFill/>
          <a:ln w="3810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b="1" dirty="0" err="1" smtClean="0">
                <a:solidFill>
                  <a:srgbClr val="FF0000"/>
                </a:solidFill>
              </a:rPr>
              <a:t>Kebijaksanaan</a:t>
            </a:r>
            <a:r>
              <a:rPr lang="en-US" sz="2200" b="1" dirty="0" smtClean="0">
                <a:solidFill>
                  <a:srgbClr val="FF0000"/>
                </a:solidFill>
              </a:rPr>
              <a:t> </a:t>
            </a:r>
            <a:r>
              <a:rPr lang="en-US" sz="2200" b="1" dirty="0" err="1" smtClean="0">
                <a:solidFill>
                  <a:srgbClr val="FF0000"/>
                </a:solidFill>
              </a:rPr>
              <a:t>fiskal</a:t>
            </a:r>
            <a:r>
              <a:rPr lang="en-US" sz="2200" b="1" dirty="0" smtClean="0">
                <a:solidFill>
                  <a:srgbClr val="FF0000"/>
                </a:solidFill>
              </a:rPr>
              <a:t> </a:t>
            </a:r>
            <a:r>
              <a:rPr lang="en-US" sz="2200" b="1" dirty="0" err="1" smtClean="0">
                <a:solidFill>
                  <a:srgbClr val="FF0000"/>
                </a:solidFill>
              </a:rPr>
              <a:t>mencakup</a:t>
            </a:r>
            <a:r>
              <a:rPr lang="en-US" sz="2200" b="1" dirty="0" smtClean="0">
                <a:solidFill>
                  <a:srgbClr val="FF0000"/>
                </a:solidFill>
              </a:rPr>
              <a:t>:</a:t>
            </a:r>
          </a:p>
          <a:p>
            <a:pPr algn="just"/>
            <a:r>
              <a:rPr lang="en-US" sz="2200" b="1" dirty="0" err="1" smtClean="0">
                <a:solidFill>
                  <a:srgbClr val="11ED4B"/>
                </a:solidFill>
              </a:rPr>
              <a:t>Aspek</a:t>
            </a:r>
            <a:r>
              <a:rPr lang="en-US" sz="2200" b="1" dirty="0" smtClean="0">
                <a:solidFill>
                  <a:srgbClr val="11ED4B"/>
                </a:solidFill>
              </a:rPr>
              <a:t> </a:t>
            </a:r>
            <a:r>
              <a:rPr lang="en-US" sz="2200" b="1" dirty="0" err="1" smtClean="0">
                <a:solidFill>
                  <a:srgbClr val="11ED4B"/>
                </a:solidFill>
              </a:rPr>
              <a:t>Kuantitatif</a:t>
            </a:r>
            <a:r>
              <a:rPr lang="en-US" sz="2200" b="1" dirty="0" smtClean="0">
                <a:solidFill>
                  <a:srgbClr val="FF0000"/>
                </a:solidFill>
              </a:rPr>
              <a:t> =&gt; </a:t>
            </a:r>
            <a:r>
              <a:rPr lang="en-US" sz="2200" dirty="0" err="1" smtClean="0">
                <a:solidFill>
                  <a:srgbClr val="00FFFF"/>
                </a:solidFill>
              </a:rPr>
              <a:t>mengenai</a:t>
            </a:r>
            <a:r>
              <a:rPr lang="en-US" sz="2200" dirty="0" smtClean="0">
                <a:solidFill>
                  <a:srgbClr val="00FFFF"/>
                </a:solidFill>
              </a:rPr>
              <a:t> </a:t>
            </a:r>
            <a:r>
              <a:rPr lang="en-US" sz="2200" dirty="0" err="1" smtClean="0">
                <a:solidFill>
                  <a:srgbClr val="00FFFF"/>
                </a:solidFill>
              </a:rPr>
              <a:t>jumlah</a:t>
            </a:r>
            <a:r>
              <a:rPr lang="en-US" sz="2200" dirty="0" smtClean="0">
                <a:solidFill>
                  <a:srgbClr val="00FFFF"/>
                </a:solidFill>
              </a:rPr>
              <a:t> </a:t>
            </a:r>
            <a:r>
              <a:rPr lang="en-US" sz="2200" dirty="0" err="1" smtClean="0">
                <a:solidFill>
                  <a:srgbClr val="00FFFF"/>
                </a:solidFill>
              </a:rPr>
              <a:t>uang</a:t>
            </a:r>
            <a:r>
              <a:rPr lang="en-US" sz="2200" dirty="0" smtClean="0">
                <a:solidFill>
                  <a:srgbClr val="00FFFF"/>
                </a:solidFill>
              </a:rPr>
              <a:t> yang </a:t>
            </a:r>
            <a:r>
              <a:rPr lang="en-US" sz="2200" dirty="0" err="1" smtClean="0">
                <a:solidFill>
                  <a:srgbClr val="00FFFF"/>
                </a:solidFill>
              </a:rPr>
              <a:t>dibelanjakan</a:t>
            </a:r>
            <a:endParaRPr lang="en-US" sz="2200" dirty="0" smtClean="0">
              <a:solidFill>
                <a:srgbClr val="00FFFF"/>
              </a:solidFill>
            </a:endParaRPr>
          </a:p>
          <a:p>
            <a:pPr algn="just"/>
            <a:r>
              <a:rPr lang="en-US" sz="2200" b="1" dirty="0" err="1" smtClean="0">
                <a:solidFill>
                  <a:srgbClr val="11ED4B"/>
                </a:solidFill>
              </a:rPr>
              <a:t>Aspek</a:t>
            </a:r>
            <a:r>
              <a:rPr lang="en-US" sz="2200" b="1" dirty="0" smtClean="0">
                <a:solidFill>
                  <a:srgbClr val="11ED4B"/>
                </a:solidFill>
              </a:rPr>
              <a:t> </a:t>
            </a:r>
            <a:r>
              <a:rPr lang="en-US" sz="2200" b="1" dirty="0" err="1" smtClean="0">
                <a:solidFill>
                  <a:srgbClr val="11ED4B"/>
                </a:solidFill>
              </a:rPr>
              <a:t>Kualitatif</a:t>
            </a:r>
            <a:r>
              <a:rPr lang="en-US" sz="2200" b="1" dirty="0" smtClean="0">
                <a:solidFill>
                  <a:srgbClr val="11ED4B"/>
                </a:solidFill>
              </a:rPr>
              <a:t> </a:t>
            </a:r>
            <a:r>
              <a:rPr lang="en-US" sz="2200" b="1" dirty="0" smtClean="0">
                <a:solidFill>
                  <a:srgbClr val="FF0000"/>
                </a:solidFill>
              </a:rPr>
              <a:t>=&gt; </a:t>
            </a:r>
            <a:r>
              <a:rPr lang="en-US" sz="2200" dirty="0" err="1" smtClean="0">
                <a:solidFill>
                  <a:srgbClr val="00FFFF"/>
                </a:solidFill>
              </a:rPr>
              <a:t>mencakup</a:t>
            </a:r>
            <a:r>
              <a:rPr lang="en-US" sz="2200" dirty="0" smtClean="0">
                <a:solidFill>
                  <a:srgbClr val="00FFFF"/>
                </a:solidFill>
              </a:rPr>
              <a:t> </a:t>
            </a:r>
            <a:r>
              <a:rPr lang="en-US" sz="2200" dirty="0" err="1" smtClean="0">
                <a:solidFill>
                  <a:srgbClr val="00FFFF"/>
                </a:solidFill>
              </a:rPr>
              <a:t>skala</a:t>
            </a:r>
            <a:r>
              <a:rPr lang="en-US" sz="2200" dirty="0" smtClean="0">
                <a:solidFill>
                  <a:srgbClr val="00FFFF"/>
                </a:solidFill>
              </a:rPr>
              <a:t> </a:t>
            </a:r>
            <a:r>
              <a:rPr lang="en-US" sz="2200" dirty="0" err="1" smtClean="0">
                <a:solidFill>
                  <a:srgbClr val="00FFFF"/>
                </a:solidFill>
              </a:rPr>
              <a:t>prioritas</a:t>
            </a:r>
            <a:r>
              <a:rPr lang="en-US" sz="2200" dirty="0" smtClean="0">
                <a:solidFill>
                  <a:srgbClr val="00FFFF"/>
                </a:solidFill>
              </a:rPr>
              <a:t> </a:t>
            </a:r>
            <a:r>
              <a:rPr lang="en-US" sz="2200" dirty="0" err="1" smtClean="0">
                <a:solidFill>
                  <a:srgbClr val="00FFFF"/>
                </a:solidFill>
              </a:rPr>
              <a:t>dalam</a:t>
            </a:r>
            <a:r>
              <a:rPr lang="en-US" sz="2200" dirty="0" smtClean="0">
                <a:solidFill>
                  <a:srgbClr val="00FFFF"/>
                </a:solidFill>
              </a:rPr>
              <a:t> </a:t>
            </a:r>
            <a:r>
              <a:rPr lang="en-US" sz="2200" dirty="0" err="1" smtClean="0">
                <a:solidFill>
                  <a:srgbClr val="00FFFF"/>
                </a:solidFill>
              </a:rPr>
              <a:t>pembelanjaan</a:t>
            </a:r>
            <a:endParaRPr lang="en-US" sz="2200" dirty="0" smtClean="0">
              <a:solidFill>
                <a:srgbClr val="00FFFF"/>
              </a:solidFill>
            </a:endParaRPr>
          </a:p>
        </p:txBody>
      </p:sp>
      <p:sp>
        <p:nvSpPr>
          <p:cNvPr id="8" name="Rectangle 7"/>
          <p:cNvSpPr/>
          <p:nvPr/>
        </p:nvSpPr>
        <p:spPr>
          <a:xfrm>
            <a:off x="685800" y="3733800"/>
            <a:ext cx="3733800" cy="22860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err="1" smtClean="0">
                <a:solidFill>
                  <a:srgbClr val="00FFFF"/>
                </a:solidFill>
              </a:rPr>
              <a:t>Penciptaan</a:t>
            </a:r>
            <a:r>
              <a:rPr lang="en-US" sz="2800" b="1" dirty="0" smtClean="0">
                <a:solidFill>
                  <a:srgbClr val="00FFFF"/>
                </a:solidFill>
              </a:rPr>
              <a:t> </a:t>
            </a:r>
            <a:r>
              <a:rPr lang="en-US" sz="2800" b="1" dirty="0" err="1" smtClean="0">
                <a:solidFill>
                  <a:srgbClr val="00FFFF"/>
                </a:solidFill>
              </a:rPr>
              <a:t>uang</a:t>
            </a:r>
            <a:r>
              <a:rPr lang="en-US" sz="2800" b="1" dirty="0" smtClean="0">
                <a:solidFill>
                  <a:srgbClr val="00FFFF"/>
                </a:solidFill>
              </a:rPr>
              <a:t> </a:t>
            </a:r>
            <a:r>
              <a:rPr lang="en-US" sz="2800" b="1" dirty="0" err="1" smtClean="0">
                <a:solidFill>
                  <a:srgbClr val="00FFFF"/>
                </a:solidFill>
              </a:rPr>
              <a:t>baru</a:t>
            </a:r>
            <a:r>
              <a:rPr lang="en-US" sz="2800" dirty="0" smtClean="0"/>
              <a:t> </a:t>
            </a:r>
          </a:p>
          <a:p>
            <a:r>
              <a:rPr lang="en-US" sz="2800" dirty="0" err="1" smtClean="0">
                <a:solidFill>
                  <a:srgbClr val="F6CD36"/>
                </a:solidFill>
              </a:rPr>
              <a:t>Mengadakan</a:t>
            </a:r>
            <a:r>
              <a:rPr lang="en-US" sz="2800" dirty="0" smtClean="0">
                <a:solidFill>
                  <a:srgbClr val="F6CD36"/>
                </a:solidFill>
              </a:rPr>
              <a:t> </a:t>
            </a:r>
            <a:r>
              <a:rPr lang="en-US" sz="2800" dirty="0" err="1" smtClean="0">
                <a:solidFill>
                  <a:srgbClr val="F6CD36"/>
                </a:solidFill>
              </a:rPr>
              <a:t>pinjaman</a:t>
            </a:r>
            <a:r>
              <a:rPr lang="en-US" sz="2800" dirty="0" smtClean="0">
                <a:solidFill>
                  <a:srgbClr val="F6CD36"/>
                </a:solidFill>
              </a:rPr>
              <a:t> </a:t>
            </a:r>
            <a:r>
              <a:rPr lang="en-US" sz="2800" dirty="0" err="1" smtClean="0">
                <a:solidFill>
                  <a:srgbClr val="F6CD36"/>
                </a:solidFill>
              </a:rPr>
              <a:t>pada</a:t>
            </a:r>
            <a:r>
              <a:rPr lang="en-US" sz="2800" dirty="0" smtClean="0">
                <a:solidFill>
                  <a:srgbClr val="F6CD36"/>
                </a:solidFill>
              </a:rPr>
              <a:t> bank </a:t>
            </a:r>
            <a:r>
              <a:rPr lang="en-US" sz="2800" dirty="0" err="1" smtClean="0">
                <a:solidFill>
                  <a:srgbClr val="F6CD36"/>
                </a:solidFill>
              </a:rPr>
              <a:t>sentral</a:t>
            </a:r>
            <a:r>
              <a:rPr lang="en-US" sz="2800" dirty="0" smtClean="0">
                <a:solidFill>
                  <a:srgbClr val="F6CD36"/>
                </a:solidFill>
              </a:rPr>
              <a:t> </a:t>
            </a:r>
            <a:r>
              <a:rPr lang="en-US" sz="2800" dirty="0" err="1" smtClean="0">
                <a:solidFill>
                  <a:srgbClr val="F6CD36"/>
                </a:solidFill>
              </a:rPr>
              <a:t>lalu</a:t>
            </a:r>
            <a:endParaRPr lang="en-US" sz="2800" dirty="0" smtClean="0">
              <a:solidFill>
                <a:srgbClr val="F6CD36"/>
              </a:solidFill>
            </a:endParaRPr>
          </a:p>
          <a:p>
            <a:r>
              <a:rPr lang="en-US" sz="2800" dirty="0" smtClean="0">
                <a:solidFill>
                  <a:srgbClr val="F6CD36"/>
                </a:solidFill>
              </a:rPr>
              <a:t>Bank </a:t>
            </a:r>
            <a:r>
              <a:rPr lang="en-US" sz="2800" dirty="0" err="1" smtClean="0">
                <a:solidFill>
                  <a:srgbClr val="F6CD36"/>
                </a:solidFill>
              </a:rPr>
              <a:t>sentral</a:t>
            </a:r>
            <a:r>
              <a:rPr lang="en-US" sz="2800" dirty="0" smtClean="0">
                <a:solidFill>
                  <a:srgbClr val="F6CD36"/>
                </a:solidFill>
              </a:rPr>
              <a:t> </a:t>
            </a:r>
            <a:r>
              <a:rPr lang="en-US" sz="2800" dirty="0" err="1" smtClean="0">
                <a:solidFill>
                  <a:srgbClr val="F6CD36"/>
                </a:solidFill>
              </a:rPr>
              <a:t>memberi</a:t>
            </a:r>
            <a:r>
              <a:rPr lang="en-US" sz="2800" dirty="0" smtClean="0">
                <a:solidFill>
                  <a:srgbClr val="F6CD36"/>
                </a:solidFill>
              </a:rPr>
              <a:t> </a:t>
            </a:r>
            <a:r>
              <a:rPr lang="en-US" sz="2800" dirty="0" err="1" smtClean="0">
                <a:solidFill>
                  <a:srgbClr val="F6CD36"/>
                </a:solidFill>
              </a:rPr>
              <a:t>kredit</a:t>
            </a:r>
            <a:r>
              <a:rPr lang="en-US" sz="2800" dirty="0" smtClean="0">
                <a:solidFill>
                  <a:srgbClr val="F6CD36"/>
                </a:solidFill>
              </a:rPr>
              <a:t> </a:t>
            </a:r>
            <a:r>
              <a:rPr lang="en-US" sz="2800" dirty="0" err="1" smtClean="0">
                <a:solidFill>
                  <a:srgbClr val="F6CD36"/>
                </a:solidFill>
              </a:rPr>
              <a:t>ke</a:t>
            </a:r>
            <a:r>
              <a:rPr lang="en-US" sz="2800" dirty="0" smtClean="0">
                <a:solidFill>
                  <a:srgbClr val="F6CD36"/>
                </a:solidFill>
              </a:rPr>
              <a:t> </a:t>
            </a:r>
            <a:r>
              <a:rPr lang="en-US" sz="2800" dirty="0" err="1" smtClean="0">
                <a:solidFill>
                  <a:srgbClr val="F6CD36"/>
                </a:solidFill>
              </a:rPr>
              <a:t>pemerintah</a:t>
            </a:r>
            <a:endParaRPr lang="en-US" sz="2800" dirty="0">
              <a:solidFill>
                <a:srgbClr val="F6CD36"/>
              </a:solidFill>
            </a:endParaRPr>
          </a:p>
        </p:txBody>
      </p:sp>
      <p:sp>
        <p:nvSpPr>
          <p:cNvPr id="9" name="Rectangle 8"/>
          <p:cNvSpPr/>
          <p:nvPr/>
        </p:nvSpPr>
        <p:spPr>
          <a:xfrm>
            <a:off x="4876800" y="3733800"/>
            <a:ext cx="3733800" cy="2286000"/>
          </a:xfrm>
          <a:prstGeom prst="rect">
            <a:avLst/>
          </a:prstGeom>
          <a:solidFill>
            <a:schemeClr val="tx1"/>
          </a:solid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11ED4B"/>
                </a:solidFill>
              </a:rPr>
              <a:t>Melakukan</a:t>
            </a:r>
            <a:r>
              <a:rPr lang="en-US" sz="2400" b="1" dirty="0" smtClean="0">
                <a:solidFill>
                  <a:srgbClr val="11ED4B"/>
                </a:solidFill>
              </a:rPr>
              <a:t> </a:t>
            </a:r>
            <a:r>
              <a:rPr lang="en-US" sz="2400" b="1" dirty="0" err="1" smtClean="0">
                <a:solidFill>
                  <a:srgbClr val="11ED4B"/>
                </a:solidFill>
              </a:rPr>
              <a:t>Pinjaman</a:t>
            </a:r>
            <a:r>
              <a:rPr lang="en-US" sz="2400" b="1" dirty="0" smtClean="0">
                <a:solidFill>
                  <a:srgbClr val="11ED4B"/>
                </a:solidFill>
              </a:rPr>
              <a:t> </a:t>
            </a:r>
          </a:p>
          <a:p>
            <a:r>
              <a:rPr lang="en-US" sz="2400" b="1" dirty="0" err="1" smtClean="0">
                <a:solidFill>
                  <a:srgbClr val="FFFF00"/>
                </a:solidFill>
              </a:rPr>
              <a:t>Mengeluarkan</a:t>
            </a:r>
            <a:r>
              <a:rPr lang="en-US" sz="2400" b="1" dirty="0" smtClean="0">
                <a:solidFill>
                  <a:srgbClr val="FFFF00"/>
                </a:solidFill>
              </a:rPr>
              <a:t> </a:t>
            </a:r>
            <a:r>
              <a:rPr lang="en-US" sz="2400" b="1" dirty="0" err="1" smtClean="0">
                <a:solidFill>
                  <a:srgbClr val="FFFF00"/>
                </a:solidFill>
              </a:rPr>
              <a:t>surat-surat</a:t>
            </a:r>
            <a:r>
              <a:rPr lang="en-US" sz="2400" b="1" dirty="0" smtClean="0">
                <a:solidFill>
                  <a:srgbClr val="FFFF00"/>
                </a:solidFill>
              </a:rPr>
              <a:t> </a:t>
            </a:r>
            <a:r>
              <a:rPr lang="en-US" sz="2400" b="1" dirty="0" err="1" smtClean="0">
                <a:solidFill>
                  <a:srgbClr val="FFFF00"/>
                </a:solidFill>
              </a:rPr>
              <a:t>berharga</a:t>
            </a:r>
            <a:r>
              <a:rPr lang="en-US" sz="2400" b="1" dirty="0" smtClean="0">
                <a:solidFill>
                  <a:srgbClr val="FFFF00"/>
                </a:solidFill>
              </a:rPr>
              <a:t> (</a:t>
            </a:r>
            <a:r>
              <a:rPr lang="en-US" sz="2400" b="1" dirty="0" err="1" smtClean="0">
                <a:solidFill>
                  <a:srgbClr val="FFFF00"/>
                </a:solidFill>
              </a:rPr>
              <a:t>obligasi</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menawarkan</a:t>
            </a:r>
            <a:r>
              <a:rPr lang="en-US" sz="2400" b="1" dirty="0" smtClean="0">
                <a:solidFill>
                  <a:srgbClr val="FFFF00"/>
                </a:solidFill>
              </a:rPr>
              <a:t> </a:t>
            </a:r>
            <a:r>
              <a:rPr lang="en-US" sz="2400" b="1" dirty="0" err="1" smtClean="0">
                <a:solidFill>
                  <a:srgbClr val="FFFF00"/>
                </a:solidFill>
              </a:rPr>
              <a:t>ke</a:t>
            </a:r>
            <a:r>
              <a:rPr lang="en-US" sz="2400" b="1" dirty="0" smtClean="0">
                <a:solidFill>
                  <a:srgbClr val="FFFF00"/>
                </a:solidFill>
              </a:rPr>
              <a:t> </a:t>
            </a:r>
            <a:r>
              <a:rPr lang="en-US" sz="2400" b="1" dirty="0" err="1" smtClean="0">
                <a:solidFill>
                  <a:srgbClr val="FFFF00"/>
                </a:solidFill>
              </a:rPr>
              <a:t>masyarakat</a:t>
            </a:r>
            <a:r>
              <a:rPr lang="en-US" sz="2400" b="1" dirty="0" smtClean="0">
                <a:solidFill>
                  <a:srgbClr val="FFFF00"/>
                </a:solidFill>
              </a:rPr>
              <a:t> </a:t>
            </a:r>
            <a:r>
              <a:rPr lang="en-US" sz="2400" b="1" dirty="0" err="1" smtClean="0">
                <a:solidFill>
                  <a:srgbClr val="FFFF00"/>
                </a:solidFill>
              </a:rPr>
              <a:t>dalam</a:t>
            </a:r>
            <a:r>
              <a:rPr lang="en-US" sz="2400" b="1" dirty="0" smtClean="0">
                <a:solidFill>
                  <a:srgbClr val="FFFF00"/>
                </a:solidFill>
              </a:rPr>
              <a:t> </a:t>
            </a:r>
            <a:r>
              <a:rPr lang="en-US" sz="2400" b="1" dirty="0" err="1" smtClean="0">
                <a:solidFill>
                  <a:srgbClr val="FFFF00"/>
                </a:solidFill>
              </a:rPr>
              <a:t>negeri</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masyarakat</a:t>
            </a:r>
            <a:r>
              <a:rPr lang="en-US" sz="2400" b="1" dirty="0" smtClean="0">
                <a:solidFill>
                  <a:srgbClr val="FFFF00"/>
                </a:solidFill>
              </a:rPr>
              <a:t> </a:t>
            </a:r>
            <a:r>
              <a:rPr lang="en-US" sz="2400" b="1" dirty="0" err="1" smtClean="0">
                <a:solidFill>
                  <a:srgbClr val="FFFF00"/>
                </a:solidFill>
              </a:rPr>
              <a:t>luar</a:t>
            </a:r>
            <a:r>
              <a:rPr lang="en-US" sz="2400" b="1" dirty="0" smtClean="0">
                <a:solidFill>
                  <a:srgbClr val="FFFF00"/>
                </a:solidFill>
              </a:rPr>
              <a:t> </a:t>
            </a:r>
            <a:r>
              <a:rPr lang="en-US" sz="2400" b="1" dirty="0" err="1" smtClean="0">
                <a:solidFill>
                  <a:srgbClr val="FFFF00"/>
                </a:solidFill>
              </a:rPr>
              <a:t>negeri</a:t>
            </a:r>
            <a:endParaRPr lang="en-US" sz="2400" dirty="0">
              <a:solidFill>
                <a:srgbClr val="FFFF00"/>
              </a:solidFill>
            </a:endParaRPr>
          </a:p>
        </p:txBody>
      </p:sp>
      <p:sp>
        <p:nvSpPr>
          <p:cNvPr id="6" name="Double Wave 5"/>
          <p:cNvSpPr/>
          <p:nvPr/>
        </p:nvSpPr>
        <p:spPr>
          <a:xfrm>
            <a:off x="2438400" y="2819400"/>
            <a:ext cx="4267200" cy="685800"/>
          </a:xfrm>
          <a:prstGeom prst="doubleWave">
            <a:avLst>
              <a:gd name="adj1" fmla="val 12500"/>
              <a:gd name="adj2" fmla="val 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FFFF00"/>
                  </a:solidFill>
                </a:ln>
                <a:solidFill>
                  <a:srgbClr val="11ED4B"/>
                </a:solidFill>
              </a:rPr>
              <a:t>Cara yang </a:t>
            </a:r>
            <a:r>
              <a:rPr lang="en-US" sz="2400" dirty="0" err="1" smtClean="0">
                <a:ln>
                  <a:solidFill>
                    <a:srgbClr val="FFFF00"/>
                  </a:solidFill>
                </a:ln>
                <a:solidFill>
                  <a:srgbClr val="11ED4B"/>
                </a:solidFill>
              </a:rPr>
              <a:t>ditempuh</a:t>
            </a:r>
            <a:r>
              <a:rPr lang="en-US" sz="2400" dirty="0" smtClean="0">
                <a:ln>
                  <a:solidFill>
                    <a:srgbClr val="FFFF00"/>
                  </a:solidFill>
                </a:ln>
                <a:solidFill>
                  <a:srgbClr val="11ED4B"/>
                </a:solidFill>
              </a:rPr>
              <a:t> </a:t>
            </a:r>
            <a:r>
              <a:rPr lang="en-US" sz="2400" dirty="0" err="1" smtClean="0">
                <a:ln>
                  <a:solidFill>
                    <a:srgbClr val="FFFF00"/>
                  </a:solidFill>
                </a:ln>
                <a:solidFill>
                  <a:srgbClr val="11ED4B"/>
                </a:solidFill>
              </a:rPr>
              <a:t>dalam</a:t>
            </a:r>
            <a:r>
              <a:rPr lang="en-US" sz="2400" dirty="0" smtClean="0">
                <a:ln>
                  <a:solidFill>
                    <a:srgbClr val="FFFF00"/>
                  </a:solidFill>
                </a:ln>
                <a:solidFill>
                  <a:srgbClr val="11ED4B"/>
                </a:solidFill>
              </a:rPr>
              <a:t> </a:t>
            </a:r>
            <a:r>
              <a:rPr lang="en-US" sz="2400" dirty="0" err="1" smtClean="0">
                <a:ln>
                  <a:solidFill>
                    <a:srgbClr val="FFFF00"/>
                  </a:solidFill>
                </a:ln>
                <a:solidFill>
                  <a:srgbClr val="11ED4B"/>
                </a:solidFill>
              </a:rPr>
              <a:t>melaksanakan</a:t>
            </a:r>
            <a:r>
              <a:rPr lang="en-US" sz="2400" dirty="0" smtClean="0">
                <a:ln>
                  <a:solidFill>
                    <a:srgbClr val="FFFF00"/>
                  </a:solidFill>
                </a:ln>
                <a:solidFill>
                  <a:srgbClr val="11ED4B"/>
                </a:solidFill>
              </a:rPr>
              <a:t> </a:t>
            </a:r>
            <a:r>
              <a:rPr lang="en-US" sz="2400" dirty="0" err="1" smtClean="0">
                <a:ln>
                  <a:solidFill>
                    <a:srgbClr val="FFFF00"/>
                  </a:solidFill>
                </a:ln>
                <a:solidFill>
                  <a:srgbClr val="11ED4B"/>
                </a:solidFill>
              </a:rPr>
              <a:t>Kebijakan</a:t>
            </a:r>
            <a:r>
              <a:rPr lang="en-US" sz="2400" dirty="0" smtClean="0">
                <a:ln>
                  <a:solidFill>
                    <a:srgbClr val="FFFF00"/>
                  </a:solidFill>
                </a:ln>
                <a:solidFill>
                  <a:srgbClr val="11ED4B"/>
                </a:solidFill>
              </a:rPr>
              <a:t> </a:t>
            </a:r>
            <a:r>
              <a:rPr lang="en-US" sz="2400" dirty="0" err="1" smtClean="0">
                <a:ln>
                  <a:solidFill>
                    <a:srgbClr val="FFFF00"/>
                  </a:solidFill>
                </a:ln>
                <a:solidFill>
                  <a:srgbClr val="11ED4B"/>
                </a:solidFill>
              </a:rPr>
              <a:t>Fiskal</a:t>
            </a:r>
            <a:endParaRPr lang="en-US" sz="2400" dirty="0">
              <a:ln>
                <a:solidFill>
                  <a:srgbClr val="FFFF00"/>
                </a:solidFill>
              </a:ln>
              <a:solidFill>
                <a:srgbClr val="11ED4B"/>
              </a:solidFill>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429000" y="152400"/>
            <a:ext cx="2857520" cy="500066"/>
          </a:xfrm>
          <a:prstGeom prst="roundRect">
            <a:avLst/>
          </a:prstGeom>
          <a:noFill/>
          <a:ln w="38100">
            <a:solidFill>
              <a:srgbClr val="FFFF0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t>Prinsip</a:t>
            </a:r>
            <a:r>
              <a:rPr lang="en-US" sz="2800" dirty="0" smtClean="0"/>
              <a:t> </a:t>
            </a:r>
            <a:r>
              <a:rPr lang="en-US" sz="2800" dirty="0" err="1" smtClean="0"/>
              <a:t>Ekonomi</a:t>
            </a:r>
            <a:r>
              <a:rPr lang="en-US" sz="2800" dirty="0" smtClean="0"/>
              <a:t>:</a:t>
            </a:r>
            <a:endParaRPr lang="en-US" sz="2800" dirty="0"/>
          </a:p>
        </p:txBody>
      </p:sp>
      <p:sp>
        <p:nvSpPr>
          <p:cNvPr id="4" name="Rounded Rectangle 3"/>
          <p:cNvSpPr/>
          <p:nvPr/>
        </p:nvSpPr>
        <p:spPr>
          <a:xfrm>
            <a:off x="381000" y="838200"/>
            <a:ext cx="8315380" cy="914400"/>
          </a:xfrm>
          <a:prstGeom prst="roundRect">
            <a:avLst>
              <a:gd name="adj" fmla="val 4905"/>
            </a:avLst>
          </a:prstGeom>
          <a:noFill/>
          <a:ln w="38100">
            <a:solidFill>
              <a:schemeClr val="accent6"/>
            </a:solidFill>
          </a:ln>
        </p:spPr>
        <p:style>
          <a:lnRef idx="0">
            <a:schemeClr val="accent2"/>
          </a:lnRef>
          <a:fillRef idx="3">
            <a:schemeClr val="accent2"/>
          </a:fillRef>
          <a:effectRef idx="3">
            <a:schemeClr val="accent2"/>
          </a:effectRef>
          <a:fontRef idx="minor">
            <a:schemeClr val="lt1"/>
          </a:fontRef>
        </p:style>
        <p:txBody>
          <a:bodyPr rtlCol="0" anchor="t" anchorCtr="0"/>
          <a:lstStyle/>
          <a:p>
            <a:pPr algn="just"/>
            <a:r>
              <a:rPr lang="en-US" sz="2400" dirty="0" err="1" smtClean="0">
                <a:solidFill>
                  <a:srgbClr val="FFFF00"/>
                </a:solidFill>
              </a:rPr>
              <a:t>Prinsip</a:t>
            </a:r>
            <a:r>
              <a:rPr lang="en-US" sz="2400" dirty="0" smtClean="0">
                <a:solidFill>
                  <a:srgbClr val="FFFF00"/>
                </a:solidFill>
              </a:rPr>
              <a:t> </a:t>
            </a:r>
            <a:r>
              <a:rPr lang="en-US" sz="2400" dirty="0" err="1" smtClean="0">
                <a:solidFill>
                  <a:srgbClr val="FFFF00"/>
                </a:solidFill>
              </a:rPr>
              <a:t>Ekonomi</a:t>
            </a:r>
            <a:r>
              <a:rPr lang="en-US" sz="2400" dirty="0" smtClean="0">
                <a:solidFill>
                  <a:srgbClr val="FFFF00"/>
                </a:solidFill>
              </a:rPr>
              <a:t> </a:t>
            </a:r>
            <a:r>
              <a:rPr lang="en-US" sz="2400" dirty="0" err="1" smtClean="0">
                <a:solidFill>
                  <a:srgbClr val="FFFF00"/>
                </a:solidFill>
              </a:rPr>
              <a:t>merupakan</a:t>
            </a:r>
            <a:r>
              <a:rPr lang="en-US" sz="2400" dirty="0" smtClean="0">
                <a:solidFill>
                  <a:srgbClr val="FFFF00"/>
                </a:solidFill>
              </a:rPr>
              <a:t> </a:t>
            </a:r>
            <a:r>
              <a:rPr lang="en-US" sz="2400" dirty="0" err="1" smtClean="0">
                <a:solidFill>
                  <a:srgbClr val="FFFF00"/>
                </a:solidFill>
              </a:rPr>
              <a:t>pedoman</a:t>
            </a:r>
            <a:r>
              <a:rPr lang="en-US" sz="2400" dirty="0" smtClean="0">
                <a:solidFill>
                  <a:srgbClr val="FFFF00"/>
                </a:solidFill>
              </a:rPr>
              <a:t>/</a:t>
            </a:r>
            <a:r>
              <a:rPr lang="en-US" sz="2400" dirty="0" err="1" smtClean="0">
                <a:solidFill>
                  <a:srgbClr val="FFFF00"/>
                </a:solidFill>
              </a:rPr>
              <a:t>patokan</a:t>
            </a:r>
            <a:r>
              <a:rPr lang="en-US" sz="2400" dirty="0" smtClean="0">
                <a:solidFill>
                  <a:srgbClr val="FFFF00"/>
                </a:solidFill>
              </a:rPr>
              <a:t> yang </a:t>
            </a:r>
            <a:r>
              <a:rPr lang="en-US" sz="2400" dirty="0" err="1" smtClean="0">
                <a:solidFill>
                  <a:srgbClr val="FFFF00"/>
                </a:solidFill>
              </a:rPr>
              <a:t>digunakan</a:t>
            </a:r>
            <a:r>
              <a:rPr lang="en-US" sz="2400" dirty="0" smtClean="0">
                <a:solidFill>
                  <a:srgbClr val="FFFF00"/>
                </a:solidFill>
              </a:rPr>
              <a:t> </a:t>
            </a:r>
            <a:r>
              <a:rPr lang="en-US" sz="2400" dirty="0" err="1" smtClean="0">
                <a:solidFill>
                  <a:srgbClr val="FFFF00"/>
                </a:solidFill>
              </a:rPr>
              <a:t>manusia</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melakukan</a:t>
            </a:r>
            <a:r>
              <a:rPr lang="en-US" sz="2400" dirty="0" smtClean="0">
                <a:solidFill>
                  <a:srgbClr val="FFFF00"/>
                </a:solidFill>
              </a:rPr>
              <a:t> </a:t>
            </a:r>
            <a:r>
              <a:rPr lang="en-US" sz="2400" dirty="0" err="1" smtClean="0">
                <a:solidFill>
                  <a:srgbClr val="FFFF00"/>
                </a:solidFill>
              </a:rPr>
              <a:t>kegiatan</a:t>
            </a:r>
            <a:r>
              <a:rPr lang="en-US" sz="2400" dirty="0" smtClean="0">
                <a:solidFill>
                  <a:srgbClr val="FFFF00"/>
                </a:solidFill>
              </a:rPr>
              <a:t> </a:t>
            </a:r>
            <a:r>
              <a:rPr lang="en-US" sz="2400" dirty="0" err="1" smtClean="0">
                <a:solidFill>
                  <a:srgbClr val="FFFF00"/>
                </a:solidFill>
              </a:rPr>
              <a:t>tindakan</a:t>
            </a:r>
            <a:r>
              <a:rPr lang="en-US" sz="2400" dirty="0" smtClean="0">
                <a:solidFill>
                  <a:srgbClr val="FFFF00"/>
                </a:solidFill>
              </a:rPr>
              <a:t> </a:t>
            </a:r>
            <a:r>
              <a:rPr lang="en-US" sz="2400" dirty="0" err="1" smtClean="0">
                <a:solidFill>
                  <a:srgbClr val="FFFF00"/>
                </a:solidFill>
              </a:rPr>
              <a:t>ekonomi</a:t>
            </a:r>
            <a:endParaRPr lang="en-US" sz="2400" dirty="0">
              <a:solidFill>
                <a:srgbClr val="FFFF00"/>
              </a:solidFill>
            </a:endParaRPr>
          </a:p>
        </p:txBody>
      </p:sp>
      <p:sp>
        <p:nvSpPr>
          <p:cNvPr id="5" name="Rounded Rectangle 4"/>
          <p:cNvSpPr/>
          <p:nvPr/>
        </p:nvSpPr>
        <p:spPr>
          <a:xfrm>
            <a:off x="442866" y="1905000"/>
            <a:ext cx="3900534" cy="1676400"/>
          </a:xfrm>
          <a:prstGeom prst="roundRect">
            <a:avLst>
              <a:gd name="adj" fmla="val 4905"/>
            </a:avLst>
          </a:prstGeom>
          <a:noFill/>
          <a:ln w="38100">
            <a:solidFill>
              <a:schemeClr val="accent5"/>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Prinsip</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Ekonomi</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Konsumen</a:t>
            </a:r>
            <a:r>
              <a:rPr lang="en-US" sz="2400" dirty="0" smtClean="0">
                <a:solidFill>
                  <a:schemeClr val="accent1">
                    <a:lumMod val="20000"/>
                    <a:lumOff val="80000"/>
                  </a:schemeClr>
                </a:solidFill>
              </a:rPr>
              <a:t>:</a:t>
            </a:r>
          </a:p>
          <a:p>
            <a:r>
              <a:rPr lang="en-US" sz="2400" dirty="0" smtClean="0">
                <a:solidFill>
                  <a:schemeClr val="accent1">
                    <a:lumMod val="20000"/>
                    <a:lumOff val="80000"/>
                  </a:schemeClr>
                </a:solidFill>
              </a:rPr>
              <a:t>“</a:t>
            </a:r>
            <a:r>
              <a:rPr lang="en-US" sz="2400" dirty="0" err="1" smtClean="0">
                <a:solidFill>
                  <a:schemeClr val="accent1">
                    <a:lumMod val="20000"/>
                    <a:lumOff val="80000"/>
                  </a:schemeClr>
                </a:solidFill>
              </a:rPr>
              <a:t>mencapai</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kepuasan</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maksimum</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dengan</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pengorbanan</a:t>
            </a:r>
            <a:r>
              <a:rPr lang="en-US" sz="2400" dirty="0" smtClean="0">
                <a:solidFill>
                  <a:schemeClr val="accent1">
                    <a:lumMod val="20000"/>
                    <a:lumOff val="80000"/>
                  </a:schemeClr>
                </a:solidFill>
              </a:rPr>
              <a:t> minimum”</a:t>
            </a:r>
            <a:endParaRPr lang="en-US" sz="2400" dirty="0">
              <a:solidFill>
                <a:schemeClr val="accent1">
                  <a:lumMod val="20000"/>
                  <a:lumOff val="80000"/>
                </a:schemeClr>
              </a:solidFill>
            </a:endParaRPr>
          </a:p>
        </p:txBody>
      </p:sp>
      <p:sp>
        <p:nvSpPr>
          <p:cNvPr id="6" name="Rounded Rectangle 5"/>
          <p:cNvSpPr/>
          <p:nvPr/>
        </p:nvSpPr>
        <p:spPr>
          <a:xfrm>
            <a:off x="5112081" y="1981200"/>
            <a:ext cx="3574719" cy="1600200"/>
          </a:xfrm>
          <a:prstGeom prst="roundRect">
            <a:avLst>
              <a:gd name="adj" fmla="val 4905"/>
            </a:avLst>
          </a:prstGeom>
          <a:noFill/>
          <a:ln w="38100">
            <a:solidFill>
              <a:schemeClr val="accent4"/>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3">
                    <a:lumMod val="20000"/>
                    <a:lumOff val="80000"/>
                  </a:schemeClr>
                </a:solidFill>
              </a:rPr>
              <a:t>Prinsip</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Ekonomi</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Produsen</a:t>
            </a:r>
            <a:endParaRPr lang="en-US" sz="2400" dirty="0" smtClean="0">
              <a:solidFill>
                <a:schemeClr val="accent3">
                  <a:lumMod val="20000"/>
                  <a:lumOff val="80000"/>
                </a:schemeClr>
              </a:solidFill>
            </a:endParaRPr>
          </a:p>
          <a:p>
            <a:r>
              <a:rPr lang="en-US" sz="2400" dirty="0" smtClean="0">
                <a:solidFill>
                  <a:schemeClr val="accent3">
                    <a:lumMod val="20000"/>
                    <a:lumOff val="80000"/>
                  </a:schemeClr>
                </a:solidFill>
              </a:rPr>
              <a:t>“</a:t>
            </a:r>
            <a:r>
              <a:rPr lang="en-US" sz="2400" dirty="0" err="1" smtClean="0">
                <a:solidFill>
                  <a:schemeClr val="accent3">
                    <a:lumMod val="20000"/>
                    <a:lumOff val="80000"/>
                  </a:schemeClr>
                </a:solidFill>
              </a:rPr>
              <a:t>Mencapai</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Keuntungan</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Maksimum</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dengan</a:t>
            </a:r>
            <a:r>
              <a:rPr lang="en-US" sz="2400" dirty="0" smtClean="0">
                <a:solidFill>
                  <a:schemeClr val="accent3">
                    <a:lumMod val="20000"/>
                    <a:lumOff val="80000"/>
                  </a:schemeClr>
                </a:solidFill>
              </a:rPr>
              <a:t> </a:t>
            </a:r>
            <a:r>
              <a:rPr lang="en-US" sz="2400" dirty="0" err="1" smtClean="0">
                <a:solidFill>
                  <a:schemeClr val="accent3">
                    <a:lumMod val="20000"/>
                    <a:lumOff val="80000"/>
                  </a:schemeClr>
                </a:solidFill>
              </a:rPr>
              <a:t>biaya</a:t>
            </a:r>
            <a:r>
              <a:rPr lang="en-US" sz="2400" dirty="0" smtClean="0">
                <a:solidFill>
                  <a:schemeClr val="accent3">
                    <a:lumMod val="20000"/>
                    <a:lumOff val="80000"/>
                  </a:schemeClr>
                </a:solidFill>
              </a:rPr>
              <a:t> minimum”</a:t>
            </a:r>
            <a:endParaRPr lang="en-US" sz="2400" dirty="0">
              <a:solidFill>
                <a:schemeClr val="accent3">
                  <a:lumMod val="20000"/>
                  <a:lumOff val="80000"/>
                </a:schemeClr>
              </a:solidFill>
            </a:endParaRPr>
          </a:p>
        </p:txBody>
      </p:sp>
      <p:sp>
        <p:nvSpPr>
          <p:cNvPr id="8" name="Rounded Rectangle 7"/>
          <p:cNvSpPr/>
          <p:nvPr/>
        </p:nvSpPr>
        <p:spPr>
          <a:xfrm>
            <a:off x="3429000" y="3733800"/>
            <a:ext cx="2857520" cy="500066"/>
          </a:xfrm>
          <a:prstGeom prst="roundRect">
            <a:avLst/>
          </a:prstGeom>
          <a:noFill/>
          <a:ln w="38100">
            <a:solidFill>
              <a:srgbClr val="FFFF0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smtClean="0"/>
              <a:t>Motif </a:t>
            </a:r>
            <a:r>
              <a:rPr lang="en-US" sz="2800" dirty="0" err="1" smtClean="0"/>
              <a:t>Ekonomi</a:t>
            </a:r>
            <a:r>
              <a:rPr lang="en-US" sz="2800" dirty="0" smtClean="0"/>
              <a:t>:</a:t>
            </a:r>
            <a:endParaRPr lang="en-US" sz="2800" dirty="0"/>
          </a:p>
        </p:txBody>
      </p:sp>
      <p:sp>
        <p:nvSpPr>
          <p:cNvPr id="9" name="Rounded Rectangle 8"/>
          <p:cNvSpPr/>
          <p:nvPr/>
        </p:nvSpPr>
        <p:spPr>
          <a:xfrm>
            <a:off x="198120" y="4343400"/>
            <a:ext cx="8869680" cy="548640"/>
          </a:xfrm>
          <a:prstGeom prst="roundRect">
            <a:avLst>
              <a:gd name="adj" fmla="val 4905"/>
            </a:avLst>
          </a:prstGeom>
          <a:noFill/>
          <a:ln w="38100">
            <a:solidFill>
              <a:schemeClr val="accent6"/>
            </a:solidFill>
          </a:ln>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400" dirty="0" err="1" smtClean="0">
                <a:solidFill>
                  <a:srgbClr val="FFFF00"/>
                </a:solidFill>
              </a:rPr>
              <a:t>Gejala</a:t>
            </a:r>
            <a:r>
              <a:rPr lang="en-US" sz="2400" dirty="0" smtClean="0">
                <a:solidFill>
                  <a:srgbClr val="FFFF00"/>
                </a:solidFill>
              </a:rPr>
              <a:t> yang </a:t>
            </a:r>
            <a:r>
              <a:rPr lang="en-US" sz="2400" dirty="0" err="1" smtClean="0">
                <a:solidFill>
                  <a:srgbClr val="FFFF00"/>
                </a:solidFill>
              </a:rPr>
              <a:t>mendorong</a:t>
            </a:r>
            <a:r>
              <a:rPr lang="en-US" sz="2400" dirty="0" smtClean="0">
                <a:solidFill>
                  <a:srgbClr val="FFFF00"/>
                </a:solidFill>
              </a:rPr>
              <a:t> </a:t>
            </a:r>
            <a:r>
              <a:rPr lang="en-US" sz="2400" dirty="0" err="1" smtClean="0">
                <a:solidFill>
                  <a:srgbClr val="FFFF00"/>
                </a:solidFill>
              </a:rPr>
              <a:t>manusia</a:t>
            </a:r>
            <a:r>
              <a:rPr lang="en-US" sz="2400" dirty="0" smtClean="0">
                <a:solidFill>
                  <a:srgbClr val="FFFF00"/>
                </a:solidFill>
              </a:rPr>
              <a:t> </a:t>
            </a:r>
            <a:r>
              <a:rPr lang="en-US" sz="2400" dirty="0" err="1" smtClean="0">
                <a:solidFill>
                  <a:srgbClr val="FFFF00"/>
                </a:solidFill>
              </a:rPr>
              <a:t>untuk</a:t>
            </a:r>
            <a:r>
              <a:rPr lang="en-US" sz="2400" dirty="0" smtClean="0">
                <a:solidFill>
                  <a:srgbClr val="FFFF00"/>
                </a:solidFill>
              </a:rPr>
              <a:t> </a:t>
            </a:r>
            <a:r>
              <a:rPr lang="en-US" sz="2400" dirty="0" err="1" smtClean="0">
                <a:solidFill>
                  <a:srgbClr val="FFFF00"/>
                </a:solidFill>
              </a:rPr>
              <a:t>melakukan</a:t>
            </a:r>
            <a:r>
              <a:rPr lang="en-US" sz="2400" dirty="0" smtClean="0">
                <a:solidFill>
                  <a:srgbClr val="FFFF00"/>
                </a:solidFill>
              </a:rPr>
              <a:t> </a:t>
            </a:r>
            <a:r>
              <a:rPr lang="en-US" sz="2400" dirty="0" err="1" smtClean="0">
                <a:solidFill>
                  <a:srgbClr val="FFFF00"/>
                </a:solidFill>
              </a:rPr>
              <a:t>tindakan</a:t>
            </a:r>
            <a:r>
              <a:rPr lang="en-US" sz="2400" dirty="0" smtClean="0">
                <a:solidFill>
                  <a:srgbClr val="FFFF00"/>
                </a:solidFill>
              </a:rPr>
              <a:t> </a:t>
            </a:r>
            <a:r>
              <a:rPr lang="en-US" sz="2400" dirty="0" err="1" smtClean="0">
                <a:solidFill>
                  <a:srgbClr val="FFFF00"/>
                </a:solidFill>
              </a:rPr>
              <a:t>ekonomi</a:t>
            </a:r>
            <a:endParaRPr lang="en-US" sz="2400" dirty="0">
              <a:solidFill>
                <a:srgbClr val="FFFF00"/>
              </a:solidFill>
            </a:endParaRPr>
          </a:p>
        </p:txBody>
      </p:sp>
      <p:sp>
        <p:nvSpPr>
          <p:cNvPr id="10" name="Rounded Rectangle 9"/>
          <p:cNvSpPr/>
          <p:nvPr/>
        </p:nvSpPr>
        <p:spPr>
          <a:xfrm>
            <a:off x="228600" y="5029200"/>
            <a:ext cx="4052934" cy="457200"/>
          </a:xfrm>
          <a:prstGeom prst="roundRect">
            <a:avLst>
              <a:gd name="adj" fmla="val 4905"/>
            </a:avLst>
          </a:prstGeom>
          <a:noFill/>
          <a:ln w="38100">
            <a:solidFill>
              <a:schemeClr val="accent5"/>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Macam-Macam</a:t>
            </a:r>
            <a:r>
              <a:rPr lang="en-US" sz="2400" dirty="0" smtClean="0">
                <a:solidFill>
                  <a:schemeClr val="accent1">
                    <a:lumMod val="20000"/>
                    <a:lumOff val="80000"/>
                  </a:schemeClr>
                </a:solidFill>
              </a:rPr>
              <a:t> Motif </a:t>
            </a:r>
            <a:r>
              <a:rPr lang="en-US" sz="2400" dirty="0" err="1" smtClean="0">
                <a:solidFill>
                  <a:schemeClr val="accent1">
                    <a:lumMod val="20000"/>
                    <a:lumOff val="80000"/>
                  </a:schemeClr>
                </a:solidFill>
              </a:rPr>
              <a:t>Ekonomi</a:t>
            </a:r>
            <a:endParaRPr lang="en-US" sz="2400" dirty="0">
              <a:solidFill>
                <a:schemeClr val="accent1">
                  <a:lumMod val="20000"/>
                  <a:lumOff val="80000"/>
                </a:schemeClr>
              </a:solidFill>
            </a:endParaRPr>
          </a:p>
        </p:txBody>
      </p:sp>
      <p:sp>
        <p:nvSpPr>
          <p:cNvPr id="11" name="Rounded Rectangle 10"/>
          <p:cNvSpPr/>
          <p:nvPr/>
        </p:nvSpPr>
        <p:spPr>
          <a:xfrm>
            <a:off x="4800600" y="5105400"/>
            <a:ext cx="4052934" cy="457200"/>
          </a:xfrm>
          <a:prstGeom prst="roundRect">
            <a:avLst>
              <a:gd name="adj" fmla="val 4905"/>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Untuk</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Mencapai</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Penghargaan</a:t>
            </a:r>
            <a:endParaRPr lang="en-US" sz="2400" dirty="0">
              <a:solidFill>
                <a:schemeClr val="accent1">
                  <a:lumMod val="20000"/>
                  <a:lumOff val="80000"/>
                </a:schemeClr>
              </a:solidFill>
            </a:endParaRPr>
          </a:p>
        </p:txBody>
      </p:sp>
      <p:sp>
        <p:nvSpPr>
          <p:cNvPr id="12" name="Rounded Rectangle 11"/>
          <p:cNvSpPr/>
          <p:nvPr/>
        </p:nvSpPr>
        <p:spPr>
          <a:xfrm>
            <a:off x="4800600" y="5715000"/>
            <a:ext cx="4052934" cy="457200"/>
          </a:xfrm>
          <a:prstGeom prst="roundRect">
            <a:avLst>
              <a:gd name="adj" fmla="val 4905"/>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Untuk</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mencari</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keuntungan</a:t>
            </a:r>
            <a:endParaRPr lang="en-US" sz="2400" dirty="0">
              <a:solidFill>
                <a:schemeClr val="accent1">
                  <a:lumMod val="20000"/>
                  <a:lumOff val="80000"/>
                </a:schemeClr>
              </a:solidFill>
            </a:endParaRPr>
          </a:p>
        </p:txBody>
      </p:sp>
      <p:sp>
        <p:nvSpPr>
          <p:cNvPr id="13" name="Rounded Rectangle 12"/>
          <p:cNvSpPr/>
          <p:nvPr/>
        </p:nvSpPr>
        <p:spPr>
          <a:xfrm>
            <a:off x="838200" y="6019800"/>
            <a:ext cx="3657600" cy="457200"/>
          </a:xfrm>
          <a:prstGeom prst="roundRect">
            <a:avLst>
              <a:gd name="adj" fmla="val 4905"/>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Untuk</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mencapai</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kekuasaan</a:t>
            </a:r>
            <a:endParaRPr lang="en-US" sz="2400" dirty="0">
              <a:solidFill>
                <a:schemeClr val="accent1">
                  <a:lumMod val="20000"/>
                  <a:lumOff val="80000"/>
                </a:schemeClr>
              </a:solidFill>
            </a:endParaRPr>
          </a:p>
        </p:txBody>
      </p:sp>
      <p:sp>
        <p:nvSpPr>
          <p:cNvPr id="14" name="Rounded Rectangle 13"/>
          <p:cNvSpPr/>
          <p:nvPr/>
        </p:nvSpPr>
        <p:spPr>
          <a:xfrm>
            <a:off x="4800600" y="6324600"/>
            <a:ext cx="4052934" cy="457200"/>
          </a:xfrm>
          <a:prstGeom prst="roundRect">
            <a:avLst>
              <a:gd name="adj" fmla="val 4905"/>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chemeClr val="accent1">
                    <a:lumMod val="20000"/>
                    <a:lumOff val="80000"/>
                  </a:schemeClr>
                </a:solidFill>
              </a:rPr>
              <a:t>Melakukan</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kegiatan</a:t>
            </a:r>
            <a:r>
              <a:rPr lang="en-US" sz="2400" dirty="0" smtClean="0">
                <a:solidFill>
                  <a:schemeClr val="accent1">
                    <a:lumMod val="20000"/>
                    <a:lumOff val="80000"/>
                  </a:schemeClr>
                </a:solidFill>
              </a:rPr>
              <a:t> </a:t>
            </a:r>
            <a:r>
              <a:rPr lang="en-US" sz="2400" dirty="0" err="1" smtClean="0">
                <a:solidFill>
                  <a:schemeClr val="accent1">
                    <a:lumMod val="20000"/>
                    <a:lumOff val="80000"/>
                  </a:schemeClr>
                </a:solidFill>
              </a:rPr>
              <a:t>sosial</a:t>
            </a:r>
            <a:endParaRPr lang="en-US" sz="2400" dirty="0">
              <a:solidFill>
                <a:schemeClr val="accent1">
                  <a:lumMod val="20000"/>
                  <a:lumOff val="80000"/>
                </a:schemeClr>
              </a:solidFill>
            </a:endParaRPr>
          </a:p>
        </p:txBody>
      </p:sp>
      <p:sp>
        <p:nvSpPr>
          <p:cNvPr id="15" name="Action Button: Home 1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10000" cy="715962"/>
          </a:xfrm>
          <a:noFill/>
          <a:ln w="57150">
            <a:solidFill>
              <a:srgbClr val="00FFFF"/>
            </a:solidFill>
          </a:ln>
        </p:spPr>
        <p:txBody>
          <a:bodyPr>
            <a:normAutofit/>
          </a:bodyPr>
          <a:lstStyle/>
          <a:p>
            <a:r>
              <a:rPr lang="en-US" sz="3600" dirty="0" err="1" smtClean="0">
                <a:solidFill>
                  <a:srgbClr val="FF0000"/>
                </a:solidFill>
              </a:rPr>
              <a:t>Kebijakan</a:t>
            </a:r>
            <a:r>
              <a:rPr lang="en-US" sz="3600" dirty="0" smtClean="0">
                <a:solidFill>
                  <a:srgbClr val="FF0000"/>
                </a:solidFill>
              </a:rPr>
              <a:t> </a:t>
            </a:r>
            <a:r>
              <a:rPr lang="en-US" sz="3600" dirty="0" err="1" smtClean="0">
                <a:solidFill>
                  <a:srgbClr val="FF0000"/>
                </a:solidFill>
              </a:rPr>
              <a:t>Moneter</a:t>
            </a:r>
            <a:endParaRPr lang="en-US" sz="3600" dirty="0">
              <a:solidFill>
                <a:srgbClr val="FF0000"/>
              </a:solidFill>
            </a:endParaRPr>
          </a:p>
        </p:txBody>
      </p:sp>
      <p:sp>
        <p:nvSpPr>
          <p:cNvPr id="7" name="Rectangle 6"/>
          <p:cNvSpPr/>
          <p:nvPr/>
        </p:nvSpPr>
        <p:spPr>
          <a:xfrm>
            <a:off x="623888" y="1371600"/>
            <a:ext cx="8001000" cy="1752600"/>
          </a:xfrm>
          <a:prstGeom prst="rect">
            <a:avLst/>
          </a:pr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b="1" dirty="0" err="1" smtClean="0">
                <a:solidFill>
                  <a:srgbClr val="FF0000"/>
                </a:solidFill>
              </a:rPr>
              <a:t>Aspek</a:t>
            </a:r>
            <a:r>
              <a:rPr lang="en-US" sz="2200" b="1" dirty="0" smtClean="0">
                <a:solidFill>
                  <a:srgbClr val="FF0000"/>
                </a:solidFill>
              </a:rPr>
              <a:t> </a:t>
            </a:r>
            <a:r>
              <a:rPr lang="en-US" sz="2200" b="1" dirty="0" err="1" smtClean="0">
                <a:solidFill>
                  <a:srgbClr val="FF0000"/>
                </a:solidFill>
              </a:rPr>
              <a:t>Kualitatif</a:t>
            </a:r>
            <a:r>
              <a:rPr lang="en-US" sz="2200" b="1" dirty="0" smtClean="0">
                <a:solidFill>
                  <a:srgbClr val="FF0000"/>
                </a:solidFill>
              </a:rPr>
              <a:t>: </a:t>
            </a:r>
            <a:r>
              <a:rPr lang="en-US" sz="2200" b="1" dirty="0" err="1" smtClean="0">
                <a:solidFill>
                  <a:srgbClr val="11ED4B"/>
                </a:solidFill>
              </a:rPr>
              <a:t>Mencetak</a:t>
            </a:r>
            <a:r>
              <a:rPr lang="en-US" sz="2200" b="1" dirty="0" smtClean="0">
                <a:solidFill>
                  <a:srgbClr val="11ED4B"/>
                </a:solidFill>
              </a:rPr>
              <a:t> </a:t>
            </a:r>
            <a:r>
              <a:rPr lang="en-US" sz="2200" b="1" dirty="0" err="1" smtClean="0">
                <a:solidFill>
                  <a:srgbClr val="11ED4B"/>
                </a:solidFill>
              </a:rPr>
              <a:t>uang</a:t>
            </a:r>
            <a:r>
              <a:rPr lang="en-US" sz="2200" b="1" dirty="0" smtClean="0">
                <a:solidFill>
                  <a:srgbClr val="11ED4B"/>
                </a:solidFill>
              </a:rPr>
              <a:t>, </a:t>
            </a:r>
            <a:r>
              <a:rPr lang="en-US" sz="2200" b="1" dirty="0" err="1" smtClean="0">
                <a:solidFill>
                  <a:srgbClr val="11ED4B"/>
                </a:solidFill>
              </a:rPr>
              <a:t>Membuat</a:t>
            </a:r>
            <a:r>
              <a:rPr lang="en-US" sz="2200" b="1" dirty="0" smtClean="0">
                <a:solidFill>
                  <a:srgbClr val="11ED4B"/>
                </a:solidFill>
              </a:rPr>
              <a:t> </a:t>
            </a:r>
            <a:r>
              <a:rPr lang="en-US" sz="2200" b="1" dirty="0" err="1" smtClean="0">
                <a:solidFill>
                  <a:srgbClr val="11ED4B"/>
                </a:solidFill>
              </a:rPr>
              <a:t>aturan</a:t>
            </a:r>
            <a:r>
              <a:rPr lang="en-US" sz="2200" b="1" dirty="0" smtClean="0">
                <a:solidFill>
                  <a:srgbClr val="11ED4B"/>
                </a:solidFill>
              </a:rPr>
              <a:t> bank, </a:t>
            </a:r>
            <a:r>
              <a:rPr lang="en-US" sz="2200" b="1" dirty="0" err="1" smtClean="0">
                <a:solidFill>
                  <a:srgbClr val="11ED4B"/>
                </a:solidFill>
              </a:rPr>
              <a:t>likuidasi</a:t>
            </a:r>
            <a:r>
              <a:rPr lang="en-US" sz="2200" b="1" dirty="0" smtClean="0">
                <a:solidFill>
                  <a:srgbClr val="11ED4B"/>
                </a:solidFill>
              </a:rPr>
              <a:t> bank, </a:t>
            </a:r>
            <a:r>
              <a:rPr lang="en-US" sz="2200" b="1" dirty="0" err="1" smtClean="0">
                <a:solidFill>
                  <a:srgbClr val="11ED4B"/>
                </a:solidFill>
              </a:rPr>
              <a:t>mengambil</a:t>
            </a:r>
            <a:r>
              <a:rPr lang="en-US" sz="2200" b="1" dirty="0" smtClean="0">
                <a:solidFill>
                  <a:srgbClr val="11ED4B"/>
                </a:solidFill>
              </a:rPr>
              <a:t> </a:t>
            </a:r>
            <a:r>
              <a:rPr lang="en-US" sz="2200" b="1" dirty="0" err="1" smtClean="0">
                <a:solidFill>
                  <a:srgbClr val="11ED4B"/>
                </a:solidFill>
              </a:rPr>
              <a:t>alih</a:t>
            </a:r>
            <a:r>
              <a:rPr lang="en-US" sz="2200" b="1" dirty="0" smtClean="0">
                <a:solidFill>
                  <a:srgbClr val="11ED4B"/>
                </a:solidFill>
              </a:rPr>
              <a:t> bank, </a:t>
            </a:r>
            <a:r>
              <a:rPr lang="en-US" sz="2200" b="1" dirty="0" err="1" smtClean="0">
                <a:solidFill>
                  <a:srgbClr val="11ED4B"/>
                </a:solidFill>
              </a:rPr>
              <a:t>himbauan</a:t>
            </a:r>
            <a:r>
              <a:rPr lang="en-US" sz="2200" b="1" dirty="0" smtClean="0">
                <a:solidFill>
                  <a:srgbClr val="11ED4B"/>
                </a:solidFill>
              </a:rPr>
              <a:t> moral, </a:t>
            </a:r>
            <a:r>
              <a:rPr lang="en-US" sz="2200" b="1" dirty="0" err="1" smtClean="0">
                <a:solidFill>
                  <a:srgbClr val="11ED4B"/>
                </a:solidFill>
              </a:rPr>
              <a:t>Sanering</a:t>
            </a:r>
            <a:r>
              <a:rPr lang="en-US" sz="2200" b="1" dirty="0" smtClean="0">
                <a:solidFill>
                  <a:srgbClr val="11ED4B"/>
                </a:solidFill>
              </a:rPr>
              <a:t> (</a:t>
            </a:r>
            <a:r>
              <a:rPr lang="en-US" sz="2200" b="1" dirty="0" err="1" smtClean="0">
                <a:solidFill>
                  <a:srgbClr val="11ED4B"/>
                </a:solidFill>
              </a:rPr>
              <a:t>mengurangi</a:t>
            </a:r>
            <a:r>
              <a:rPr lang="en-US" sz="2200" b="1" dirty="0" smtClean="0">
                <a:solidFill>
                  <a:srgbClr val="11ED4B"/>
                </a:solidFill>
              </a:rPr>
              <a:t> digit </a:t>
            </a:r>
            <a:r>
              <a:rPr lang="en-US" sz="2200" b="1" dirty="0" err="1" smtClean="0">
                <a:solidFill>
                  <a:srgbClr val="11ED4B"/>
                </a:solidFill>
              </a:rPr>
              <a:t>uang</a:t>
            </a:r>
            <a:r>
              <a:rPr lang="en-US" sz="2200" b="1" dirty="0" smtClean="0">
                <a:solidFill>
                  <a:srgbClr val="11ED4B"/>
                </a:solidFill>
              </a:rPr>
              <a:t> yang </a:t>
            </a:r>
            <a:r>
              <a:rPr lang="en-US" sz="2200" b="1" dirty="0" err="1" smtClean="0">
                <a:solidFill>
                  <a:srgbClr val="11ED4B"/>
                </a:solidFill>
              </a:rPr>
              <a:t>berefek</a:t>
            </a:r>
            <a:r>
              <a:rPr lang="en-US" sz="2200" b="1" dirty="0" smtClean="0">
                <a:solidFill>
                  <a:srgbClr val="11ED4B"/>
                </a:solidFill>
              </a:rPr>
              <a:t> </a:t>
            </a:r>
            <a:r>
              <a:rPr lang="en-US" sz="2200" b="1" dirty="0" err="1" smtClean="0">
                <a:solidFill>
                  <a:srgbClr val="11ED4B"/>
                </a:solidFill>
              </a:rPr>
              <a:t>turunya</a:t>
            </a:r>
            <a:r>
              <a:rPr lang="en-US" sz="2200" b="1" dirty="0" smtClean="0">
                <a:solidFill>
                  <a:srgbClr val="11ED4B"/>
                </a:solidFill>
              </a:rPr>
              <a:t> </a:t>
            </a:r>
            <a:r>
              <a:rPr lang="en-US" sz="2200" b="1" dirty="0" err="1" smtClean="0">
                <a:solidFill>
                  <a:srgbClr val="11ED4B"/>
                </a:solidFill>
              </a:rPr>
              <a:t>daya</a:t>
            </a:r>
            <a:r>
              <a:rPr lang="en-US" sz="2200" b="1" dirty="0" smtClean="0">
                <a:solidFill>
                  <a:srgbClr val="11ED4B"/>
                </a:solidFill>
              </a:rPr>
              <a:t> </a:t>
            </a:r>
            <a:r>
              <a:rPr lang="en-US" sz="2200" b="1" dirty="0" err="1" smtClean="0">
                <a:solidFill>
                  <a:srgbClr val="11ED4B"/>
                </a:solidFill>
              </a:rPr>
              <a:t>beli</a:t>
            </a:r>
            <a:r>
              <a:rPr lang="en-US" sz="2200" b="1" dirty="0" smtClean="0">
                <a:solidFill>
                  <a:srgbClr val="11ED4B"/>
                </a:solidFill>
              </a:rPr>
              <a:t> </a:t>
            </a:r>
            <a:r>
              <a:rPr lang="en-US" sz="2200" b="1" dirty="0" err="1" smtClean="0">
                <a:solidFill>
                  <a:srgbClr val="11ED4B"/>
                </a:solidFill>
              </a:rPr>
              <a:t>uang</a:t>
            </a:r>
            <a:r>
              <a:rPr lang="en-US" sz="2200" b="1" dirty="0" smtClean="0">
                <a:solidFill>
                  <a:srgbClr val="11ED4B"/>
                </a:solidFill>
              </a:rPr>
              <a:t>), </a:t>
            </a:r>
            <a:r>
              <a:rPr lang="en-US" sz="2200" b="1" dirty="0" err="1" smtClean="0">
                <a:solidFill>
                  <a:srgbClr val="11ED4B"/>
                </a:solidFill>
              </a:rPr>
              <a:t>Redenominasi</a:t>
            </a:r>
            <a:r>
              <a:rPr lang="en-US" sz="2200" b="1" dirty="0" smtClean="0">
                <a:solidFill>
                  <a:srgbClr val="11ED4B"/>
                </a:solidFill>
              </a:rPr>
              <a:t> (</a:t>
            </a:r>
            <a:r>
              <a:rPr lang="en-US" sz="2200" b="1" dirty="0" err="1" smtClean="0">
                <a:solidFill>
                  <a:srgbClr val="11ED4B"/>
                </a:solidFill>
              </a:rPr>
              <a:t>mengurangi</a:t>
            </a:r>
            <a:r>
              <a:rPr lang="en-US" sz="2200" b="1" dirty="0" smtClean="0">
                <a:solidFill>
                  <a:srgbClr val="11ED4B"/>
                </a:solidFill>
              </a:rPr>
              <a:t> digit </a:t>
            </a:r>
            <a:r>
              <a:rPr lang="en-US" sz="2200" b="1" dirty="0" err="1" smtClean="0">
                <a:solidFill>
                  <a:srgbClr val="11ED4B"/>
                </a:solidFill>
              </a:rPr>
              <a:t>uang</a:t>
            </a:r>
            <a:r>
              <a:rPr lang="en-US" sz="2200" b="1" dirty="0" smtClean="0">
                <a:solidFill>
                  <a:srgbClr val="11ED4B"/>
                </a:solidFill>
              </a:rPr>
              <a:t> </a:t>
            </a:r>
            <a:r>
              <a:rPr lang="en-US" sz="2200" b="1" dirty="0" err="1" smtClean="0">
                <a:solidFill>
                  <a:srgbClr val="11ED4B"/>
                </a:solidFill>
              </a:rPr>
              <a:t>tetapi</a:t>
            </a:r>
            <a:r>
              <a:rPr lang="en-US" sz="2200" b="1" dirty="0" smtClean="0">
                <a:solidFill>
                  <a:srgbClr val="11ED4B"/>
                </a:solidFill>
              </a:rPr>
              <a:t> </a:t>
            </a:r>
            <a:r>
              <a:rPr lang="en-US" sz="2200" b="1" dirty="0" err="1" smtClean="0">
                <a:solidFill>
                  <a:srgbClr val="11ED4B"/>
                </a:solidFill>
              </a:rPr>
              <a:t>tidak</a:t>
            </a:r>
            <a:r>
              <a:rPr lang="en-US" sz="2200" b="1" dirty="0" smtClean="0">
                <a:solidFill>
                  <a:srgbClr val="11ED4B"/>
                </a:solidFill>
              </a:rPr>
              <a:t> </a:t>
            </a:r>
            <a:r>
              <a:rPr lang="en-US" sz="2200" b="1" dirty="0" err="1" smtClean="0">
                <a:solidFill>
                  <a:srgbClr val="11ED4B"/>
                </a:solidFill>
              </a:rPr>
              <a:t>menurunkan</a:t>
            </a:r>
            <a:r>
              <a:rPr lang="en-US" sz="2200" b="1" dirty="0" smtClean="0">
                <a:solidFill>
                  <a:srgbClr val="11ED4B"/>
                </a:solidFill>
              </a:rPr>
              <a:t> </a:t>
            </a:r>
            <a:r>
              <a:rPr lang="en-US" sz="2200" b="1" dirty="0" err="1" smtClean="0">
                <a:solidFill>
                  <a:srgbClr val="11ED4B"/>
                </a:solidFill>
              </a:rPr>
              <a:t>daya</a:t>
            </a:r>
            <a:r>
              <a:rPr lang="en-US" sz="2200" b="1" dirty="0" smtClean="0">
                <a:solidFill>
                  <a:srgbClr val="11ED4B"/>
                </a:solidFill>
              </a:rPr>
              <a:t> </a:t>
            </a:r>
            <a:r>
              <a:rPr lang="en-US" sz="2200" b="1" dirty="0" err="1" smtClean="0">
                <a:solidFill>
                  <a:srgbClr val="11ED4B"/>
                </a:solidFill>
              </a:rPr>
              <a:t>beli</a:t>
            </a:r>
            <a:r>
              <a:rPr lang="en-US" sz="2200" b="1" dirty="0" smtClean="0">
                <a:solidFill>
                  <a:srgbClr val="11ED4B"/>
                </a:solidFill>
              </a:rPr>
              <a:t> </a:t>
            </a:r>
            <a:r>
              <a:rPr lang="en-US" sz="2200" b="1" dirty="0" err="1" smtClean="0">
                <a:solidFill>
                  <a:srgbClr val="11ED4B"/>
                </a:solidFill>
              </a:rPr>
              <a:t>uang</a:t>
            </a:r>
            <a:r>
              <a:rPr lang="en-US" sz="2200" b="1" dirty="0" smtClean="0">
                <a:solidFill>
                  <a:srgbClr val="11ED4B"/>
                </a:solidFill>
              </a:rPr>
              <a:t>.</a:t>
            </a:r>
            <a:endParaRPr lang="en-US" sz="2200" dirty="0" smtClean="0">
              <a:solidFill>
                <a:srgbClr val="00FFFF"/>
              </a:solidFill>
            </a:endParaRPr>
          </a:p>
        </p:txBody>
      </p:sp>
      <p:sp>
        <p:nvSpPr>
          <p:cNvPr id="8" name="Rectangle 7"/>
          <p:cNvSpPr/>
          <p:nvPr/>
        </p:nvSpPr>
        <p:spPr>
          <a:xfrm>
            <a:off x="228600" y="4038600"/>
            <a:ext cx="3124200" cy="2514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00FFFF"/>
                </a:solidFill>
              </a:rPr>
              <a:t>Kebijakan</a:t>
            </a:r>
            <a:r>
              <a:rPr lang="en-US" sz="2200" b="1" dirty="0" smtClean="0">
                <a:solidFill>
                  <a:srgbClr val="00FFFF"/>
                </a:solidFill>
              </a:rPr>
              <a:t> </a:t>
            </a:r>
            <a:r>
              <a:rPr lang="en-US" sz="2200" b="1" dirty="0" err="1" smtClean="0">
                <a:solidFill>
                  <a:srgbClr val="00FFFF"/>
                </a:solidFill>
              </a:rPr>
              <a:t>Pasar</a:t>
            </a:r>
            <a:r>
              <a:rPr lang="en-US" sz="2200" b="1" dirty="0" smtClean="0">
                <a:solidFill>
                  <a:srgbClr val="00FFFF"/>
                </a:solidFill>
              </a:rPr>
              <a:t> Terbuka</a:t>
            </a:r>
            <a:r>
              <a:rPr lang="en-US" sz="2200" dirty="0" smtClean="0"/>
              <a:t> </a:t>
            </a:r>
          </a:p>
          <a:p>
            <a:r>
              <a:rPr lang="en-US" sz="2200" dirty="0" smtClean="0">
                <a:solidFill>
                  <a:srgbClr val="F6CD36"/>
                </a:solidFill>
              </a:rPr>
              <a:t>(Open Market Policy) </a:t>
            </a:r>
            <a:r>
              <a:rPr lang="en-US" sz="2200" dirty="0" err="1" smtClean="0">
                <a:solidFill>
                  <a:srgbClr val="F6CD36"/>
                </a:solidFill>
              </a:rPr>
              <a:t>kebijakan</a:t>
            </a:r>
            <a:r>
              <a:rPr lang="en-US" sz="2200" dirty="0" smtClean="0">
                <a:solidFill>
                  <a:srgbClr val="F6CD36"/>
                </a:solidFill>
              </a:rPr>
              <a:t> </a:t>
            </a:r>
            <a:r>
              <a:rPr lang="en-US" sz="2200" dirty="0" err="1" smtClean="0">
                <a:solidFill>
                  <a:srgbClr val="F6CD36"/>
                </a:solidFill>
              </a:rPr>
              <a:t>pemerintah</a:t>
            </a:r>
            <a:r>
              <a:rPr lang="en-US" sz="2200" dirty="0" smtClean="0">
                <a:solidFill>
                  <a:srgbClr val="F6CD36"/>
                </a:solidFill>
              </a:rPr>
              <a:t> </a:t>
            </a:r>
            <a:r>
              <a:rPr lang="en-US" sz="2200" dirty="0" err="1" smtClean="0">
                <a:solidFill>
                  <a:srgbClr val="F6CD36"/>
                </a:solidFill>
              </a:rPr>
              <a:t>dalam</a:t>
            </a:r>
            <a:r>
              <a:rPr lang="en-US" sz="2200" dirty="0" smtClean="0">
                <a:solidFill>
                  <a:srgbClr val="F6CD36"/>
                </a:solidFill>
              </a:rPr>
              <a:t> </a:t>
            </a:r>
            <a:r>
              <a:rPr lang="en-US" sz="2200" dirty="0" err="1" smtClean="0">
                <a:solidFill>
                  <a:srgbClr val="F6CD36"/>
                </a:solidFill>
              </a:rPr>
              <a:t>menjualbelikan</a:t>
            </a:r>
            <a:r>
              <a:rPr lang="en-US" sz="2200" dirty="0" smtClean="0">
                <a:solidFill>
                  <a:srgbClr val="F6CD36"/>
                </a:solidFill>
              </a:rPr>
              <a:t> </a:t>
            </a:r>
            <a:r>
              <a:rPr lang="en-US" sz="2200" dirty="0" err="1" smtClean="0">
                <a:solidFill>
                  <a:srgbClr val="F6CD36"/>
                </a:solidFill>
              </a:rPr>
              <a:t>surat</a:t>
            </a:r>
            <a:r>
              <a:rPr lang="en-US" sz="2200" dirty="0" smtClean="0">
                <a:solidFill>
                  <a:srgbClr val="F6CD36"/>
                </a:solidFill>
              </a:rPr>
              <a:t> </a:t>
            </a:r>
            <a:r>
              <a:rPr lang="en-US" sz="2200" dirty="0" err="1" smtClean="0">
                <a:solidFill>
                  <a:srgbClr val="F6CD36"/>
                </a:solidFill>
              </a:rPr>
              <a:t>berharga</a:t>
            </a:r>
            <a:r>
              <a:rPr lang="en-US" sz="2200" dirty="0" smtClean="0">
                <a:solidFill>
                  <a:srgbClr val="F6CD36"/>
                </a:solidFill>
              </a:rPr>
              <a:t> (</a:t>
            </a:r>
            <a:r>
              <a:rPr lang="en-US" sz="2200" dirty="0" err="1" smtClean="0">
                <a:solidFill>
                  <a:srgbClr val="F6CD36"/>
                </a:solidFill>
              </a:rPr>
              <a:t>Obligasi</a:t>
            </a:r>
            <a:r>
              <a:rPr lang="en-US" sz="2200" dirty="0" smtClean="0">
                <a:solidFill>
                  <a:srgbClr val="F6CD36"/>
                </a:solidFill>
              </a:rPr>
              <a:t>) </a:t>
            </a:r>
            <a:r>
              <a:rPr lang="en-US" sz="2200" dirty="0" err="1" smtClean="0">
                <a:solidFill>
                  <a:srgbClr val="F6CD36"/>
                </a:solidFill>
              </a:rPr>
              <a:t>pada</a:t>
            </a:r>
            <a:r>
              <a:rPr lang="en-US" sz="2200" dirty="0" smtClean="0">
                <a:solidFill>
                  <a:srgbClr val="F6CD36"/>
                </a:solidFill>
              </a:rPr>
              <a:t> </a:t>
            </a:r>
            <a:r>
              <a:rPr lang="en-US" sz="2200" dirty="0" err="1" smtClean="0">
                <a:solidFill>
                  <a:srgbClr val="F6CD36"/>
                </a:solidFill>
              </a:rPr>
              <a:t>masyarakat</a:t>
            </a:r>
            <a:r>
              <a:rPr lang="en-US" sz="2200" dirty="0" smtClean="0">
                <a:solidFill>
                  <a:srgbClr val="F6CD36"/>
                </a:solidFill>
              </a:rPr>
              <a:t> </a:t>
            </a:r>
            <a:endParaRPr lang="en-US" sz="2200" dirty="0">
              <a:solidFill>
                <a:srgbClr val="F6CD36"/>
              </a:solidFill>
            </a:endParaRPr>
          </a:p>
        </p:txBody>
      </p:sp>
      <p:sp>
        <p:nvSpPr>
          <p:cNvPr id="9" name="Rectangle 8"/>
          <p:cNvSpPr/>
          <p:nvPr/>
        </p:nvSpPr>
        <p:spPr>
          <a:xfrm>
            <a:off x="3429000" y="4038600"/>
            <a:ext cx="3733800" cy="2590800"/>
          </a:xfrm>
          <a:prstGeom prst="rect">
            <a:avLst/>
          </a:prstGeom>
          <a:solidFill>
            <a:schemeClr val="tx1"/>
          </a:solidFill>
          <a:ln w="2857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11ED4B"/>
                </a:solidFill>
              </a:rPr>
              <a:t>Kebijakan</a:t>
            </a:r>
            <a:r>
              <a:rPr lang="en-US" sz="2200" b="1" dirty="0" smtClean="0">
                <a:solidFill>
                  <a:srgbClr val="11ED4B"/>
                </a:solidFill>
              </a:rPr>
              <a:t> </a:t>
            </a:r>
            <a:r>
              <a:rPr lang="en-US" sz="2200" b="1" dirty="0" err="1" smtClean="0">
                <a:solidFill>
                  <a:srgbClr val="11ED4B"/>
                </a:solidFill>
              </a:rPr>
              <a:t>Diskonto</a:t>
            </a:r>
            <a:endParaRPr lang="en-US" sz="2200" b="1" dirty="0" smtClean="0">
              <a:solidFill>
                <a:srgbClr val="11ED4B"/>
              </a:solidFill>
            </a:endParaRPr>
          </a:p>
          <a:p>
            <a:r>
              <a:rPr lang="en-US" sz="2200" dirty="0" err="1" smtClean="0">
                <a:solidFill>
                  <a:srgbClr val="FFFF00"/>
                </a:solidFill>
              </a:rPr>
              <a:t>Kebijakan</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mengatur</a:t>
            </a:r>
            <a:r>
              <a:rPr lang="en-US" sz="2200" dirty="0" smtClean="0">
                <a:solidFill>
                  <a:srgbClr val="FFFF00"/>
                </a:solidFill>
              </a:rPr>
              <a:t> </a:t>
            </a:r>
            <a:r>
              <a:rPr lang="en-US" sz="2200" dirty="0" err="1" smtClean="0">
                <a:solidFill>
                  <a:srgbClr val="FFFF00"/>
                </a:solidFill>
              </a:rPr>
              <a:t>tingkat</a:t>
            </a:r>
            <a:r>
              <a:rPr lang="en-US" sz="2200" dirty="0" smtClean="0">
                <a:solidFill>
                  <a:srgbClr val="FFFF00"/>
                </a:solidFill>
              </a:rPr>
              <a:t> </a:t>
            </a:r>
            <a:r>
              <a:rPr lang="en-US" sz="2200" dirty="0" err="1" smtClean="0">
                <a:solidFill>
                  <a:srgbClr val="FFFF00"/>
                </a:solidFill>
              </a:rPr>
              <a:t>suku</a:t>
            </a:r>
            <a:r>
              <a:rPr lang="en-US" sz="2200" dirty="0" smtClean="0">
                <a:solidFill>
                  <a:srgbClr val="FFFF00"/>
                </a:solidFill>
              </a:rPr>
              <a:t> </a:t>
            </a:r>
            <a:r>
              <a:rPr lang="en-US" sz="2200" dirty="0" err="1" smtClean="0">
                <a:solidFill>
                  <a:srgbClr val="FFFF00"/>
                </a:solidFill>
              </a:rPr>
              <a:t>bunga</a:t>
            </a:r>
            <a:r>
              <a:rPr lang="en-US" sz="2200" dirty="0" smtClean="0">
                <a:solidFill>
                  <a:srgbClr val="FFFF00"/>
                </a:solidFill>
              </a:rPr>
              <a:t> </a:t>
            </a:r>
            <a:r>
              <a:rPr lang="en-US" sz="2200" dirty="0" err="1" smtClean="0">
                <a:solidFill>
                  <a:srgbClr val="FFFF00"/>
                </a:solidFill>
              </a:rPr>
              <a:t>di</a:t>
            </a:r>
            <a:r>
              <a:rPr lang="en-US" sz="2200" dirty="0" smtClean="0">
                <a:solidFill>
                  <a:srgbClr val="FFFF00"/>
                </a:solidFill>
              </a:rPr>
              <a:t> bank, </a:t>
            </a:r>
            <a:r>
              <a:rPr lang="en-US" sz="2200" dirty="0" err="1" smtClean="0">
                <a:solidFill>
                  <a:srgbClr val="FFFF00"/>
                </a:solidFill>
              </a:rPr>
              <a:t>apabila</a:t>
            </a:r>
            <a:r>
              <a:rPr lang="en-US" sz="2200" dirty="0" smtClean="0">
                <a:solidFill>
                  <a:srgbClr val="FFFF00"/>
                </a:solidFill>
              </a:rPr>
              <a:t> </a:t>
            </a:r>
            <a:r>
              <a:rPr lang="en-US" sz="2200" dirty="0" err="1" smtClean="0">
                <a:solidFill>
                  <a:srgbClr val="FFFF00"/>
                </a:solidFill>
              </a:rPr>
              <a:t>inflasi</a:t>
            </a:r>
            <a:r>
              <a:rPr lang="en-US" sz="2200" dirty="0" smtClean="0">
                <a:solidFill>
                  <a:srgbClr val="FFFF00"/>
                </a:solidFill>
              </a:rPr>
              <a:t> </a:t>
            </a:r>
            <a:r>
              <a:rPr lang="en-US" sz="2200" dirty="0" err="1" smtClean="0">
                <a:solidFill>
                  <a:srgbClr val="FFFF00"/>
                </a:solidFill>
              </a:rPr>
              <a:t>pemerintah</a:t>
            </a:r>
            <a:r>
              <a:rPr lang="en-US" sz="2200" dirty="0" smtClean="0">
                <a:solidFill>
                  <a:srgbClr val="FFFF00"/>
                </a:solidFill>
              </a:rPr>
              <a:t> </a:t>
            </a:r>
            <a:r>
              <a:rPr lang="en-US" sz="2200" dirty="0" err="1" smtClean="0">
                <a:solidFill>
                  <a:srgbClr val="FFFF00"/>
                </a:solidFill>
              </a:rPr>
              <a:t>akan</a:t>
            </a:r>
            <a:r>
              <a:rPr lang="en-US" sz="2200" dirty="0" smtClean="0">
                <a:solidFill>
                  <a:srgbClr val="FFFF00"/>
                </a:solidFill>
              </a:rPr>
              <a:t> </a:t>
            </a:r>
            <a:r>
              <a:rPr lang="en-US" sz="2200" dirty="0" err="1" smtClean="0">
                <a:solidFill>
                  <a:srgbClr val="FFFF00"/>
                </a:solidFill>
              </a:rPr>
              <a:t>menaikan</a:t>
            </a:r>
            <a:r>
              <a:rPr lang="en-US" sz="2200" dirty="0" smtClean="0">
                <a:solidFill>
                  <a:srgbClr val="FFFF00"/>
                </a:solidFill>
              </a:rPr>
              <a:t> </a:t>
            </a:r>
            <a:r>
              <a:rPr lang="en-US" sz="2200" dirty="0" err="1" smtClean="0">
                <a:solidFill>
                  <a:srgbClr val="FFFF00"/>
                </a:solidFill>
              </a:rPr>
              <a:t>suku</a:t>
            </a:r>
            <a:r>
              <a:rPr lang="en-US" sz="2200" dirty="0" smtClean="0">
                <a:solidFill>
                  <a:srgbClr val="FFFF00"/>
                </a:solidFill>
              </a:rPr>
              <a:t> </a:t>
            </a:r>
            <a:r>
              <a:rPr lang="en-US" sz="2200" dirty="0" err="1" smtClean="0">
                <a:solidFill>
                  <a:srgbClr val="FFFF00"/>
                </a:solidFill>
              </a:rPr>
              <a:t>bunga</a:t>
            </a:r>
            <a:r>
              <a:rPr lang="en-US" sz="2200" dirty="0" smtClean="0">
                <a:solidFill>
                  <a:srgbClr val="FFFF00"/>
                </a:solidFill>
              </a:rPr>
              <a:t>, </a:t>
            </a:r>
            <a:r>
              <a:rPr lang="en-US" sz="2200" dirty="0" err="1" smtClean="0">
                <a:solidFill>
                  <a:srgbClr val="FFFF00"/>
                </a:solidFill>
              </a:rPr>
              <a:t>bila</a:t>
            </a:r>
            <a:r>
              <a:rPr lang="en-US" sz="2200" dirty="0" smtClean="0">
                <a:solidFill>
                  <a:srgbClr val="FFFF00"/>
                </a:solidFill>
              </a:rPr>
              <a:t> </a:t>
            </a:r>
            <a:r>
              <a:rPr lang="en-US" sz="2200" dirty="0" err="1" smtClean="0">
                <a:solidFill>
                  <a:srgbClr val="FFFF00"/>
                </a:solidFill>
              </a:rPr>
              <a:t>deflasi</a:t>
            </a:r>
            <a:r>
              <a:rPr lang="en-US" sz="2200" dirty="0" smtClean="0">
                <a:solidFill>
                  <a:srgbClr val="FFFF00"/>
                </a:solidFill>
              </a:rPr>
              <a:t> </a:t>
            </a:r>
            <a:r>
              <a:rPr lang="en-US" sz="2200" dirty="0" err="1" smtClean="0">
                <a:solidFill>
                  <a:srgbClr val="FFFF00"/>
                </a:solidFill>
              </a:rPr>
              <a:t>pemerintah</a:t>
            </a:r>
            <a:r>
              <a:rPr lang="en-US" sz="2200" dirty="0" smtClean="0">
                <a:solidFill>
                  <a:srgbClr val="FFFF00"/>
                </a:solidFill>
              </a:rPr>
              <a:t> </a:t>
            </a:r>
            <a:r>
              <a:rPr lang="en-US" sz="2200" dirty="0" err="1" smtClean="0">
                <a:solidFill>
                  <a:srgbClr val="FFFF00"/>
                </a:solidFill>
              </a:rPr>
              <a:t>cenderung</a:t>
            </a:r>
            <a:r>
              <a:rPr lang="en-US" sz="2200" dirty="0" smtClean="0">
                <a:solidFill>
                  <a:srgbClr val="FFFF00"/>
                </a:solidFill>
              </a:rPr>
              <a:t> </a:t>
            </a:r>
            <a:r>
              <a:rPr lang="en-US" sz="2200" dirty="0" err="1" smtClean="0">
                <a:solidFill>
                  <a:srgbClr val="FFFF00"/>
                </a:solidFill>
              </a:rPr>
              <a:t>menurunkan</a:t>
            </a:r>
            <a:r>
              <a:rPr lang="en-US" sz="2200" dirty="0" smtClean="0">
                <a:solidFill>
                  <a:srgbClr val="FFFF00"/>
                </a:solidFill>
              </a:rPr>
              <a:t> </a:t>
            </a:r>
            <a:r>
              <a:rPr lang="en-US" sz="2200" dirty="0" err="1" smtClean="0">
                <a:solidFill>
                  <a:srgbClr val="FFFF00"/>
                </a:solidFill>
              </a:rPr>
              <a:t>suku</a:t>
            </a:r>
            <a:r>
              <a:rPr lang="en-US" sz="2200" dirty="0" smtClean="0">
                <a:solidFill>
                  <a:srgbClr val="FFFF00"/>
                </a:solidFill>
              </a:rPr>
              <a:t> </a:t>
            </a:r>
            <a:r>
              <a:rPr lang="en-US" sz="2200" dirty="0" err="1" smtClean="0">
                <a:solidFill>
                  <a:srgbClr val="FFFF00"/>
                </a:solidFill>
              </a:rPr>
              <a:t>bunga</a:t>
            </a:r>
            <a:endParaRPr lang="en-US" sz="2200" dirty="0">
              <a:solidFill>
                <a:srgbClr val="FFFF00"/>
              </a:solidFill>
            </a:endParaRPr>
          </a:p>
        </p:txBody>
      </p:sp>
      <p:sp>
        <p:nvSpPr>
          <p:cNvPr id="11" name="Double Wave 10"/>
          <p:cNvSpPr/>
          <p:nvPr/>
        </p:nvSpPr>
        <p:spPr>
          <a:xfrm>
            <a:off x="533400" y="3276600"/>
            <a:ext cx="2743200" cy="685800"/>
          </a:xfrm>
          <a:prstGeom prst="doubleWave">
            <a:avLst>
              <a:gd name="adj1" fmla="val 12500"/>
              <a:gd name="adj2" fmla="val 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ln>
                  <a:solidFill>
                    <a:schemeClr val="accent6"/>
                  </a:solidFill>
                </a:ln>
                <a:solidFill>
                  <a:srgbClr val="FFFF00"/>
                </a:solidFill>
              </a:rPr>
              <a:t>Aspek</a:t>
            </a:r>
            <a:r>
              <a:rPr lang="en-US" sz="2800" dirty="0" smtClean="0">
                <a:ln>
                  <a:solidFill>
                    <a:schemeClr val="accent6"/>
                  </a:solidFill>
                </a:ln>
                <a:solidFill>
                  <a:srgbClr val="FFFF00"/>
                </a:solidFill>
              </a:rPr>
              <a:t> </a:t>
            </a:r>
            <a:r>
              <a:rPr lang="en-US" sz="2800" dirty="0" err="1" smtClean="0">
                <a:ln>
                  <a:solidFill>
                    <a:schemeClr val="accent6"/>
                  </a:solidFill>
                </a:ln>
                <a:solidFill>
                  <a:srgbClr val="FFFF00"/>
                </a:solidFill>
              </a:rPr>
              <a:t>Kuantitatif</a:t>
            </a:r>
            <a:endParaRPr lang="en-US" sz="2800" dirty="0">
              <a:ln>
                <a:solidFill>
                  <a:schemeClr val="accent6"/>
                </a:solidFill>
              </a:ln>
              <a:solidFill>
                <a:srgbClr val="FFFF00"/>
              </a:solidFill>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28600" y="1371600"/>
            <a:ext cx="3733800" cy="5257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b="1" dirty="0" err="1" smtClean="0">
                <a:solidFill>
                  <a:srgbClr val="00FFFF"/>
                </a:solidFill>
              </a:rPr>
              <a:t>Kebijakan</a:t>
            </a:r>
            <a:r>
              <a:rPr lang="en-US" sz="2200" b="1" dirty="0" smtClean="0">
                <a:solidFill>
                  <a:srgbClr val="00FFFF"/>
                </a:solidFill>
              </a:rPr>
              <a:t> </a:t>
            </a:r>
            <a:r>
              <a:rPr lang="en-US" sz="2200" b="1" dirty="0" err="1" smtClean="0">
                <a:solidFill>
                  <a:srgbClr val="00FFFF"/>
                </a:solidFill>
              </a:rPr>
              <a:t>Kas</a:t>
            </a:r>
            <a:r>
              <a:rPr lang="en-US" sz="2200" b="1" dirty="0" smtClean="0">
                <a:solidFill>
                  <a:srgbClr val="00FFFF"/>
                </a:solidFill>
              </a:rPr>
              <a:t> Ratio</a:t>
            </a:r>
            <a:r>
              <a:rPr lang="en-US" sz="2200" dirty="0" smtClean="0"/>
              <a:t> </a:t>
            </a:r>
          </a:p>
          <a:p>
            <a:pPr algn="just"/>
            <a:r>
              <a:rPr lang="en-US" sz="2200" dirty="0" err="1" smtClean="0">
                <a:solidFill>
                  <a:srgbClr val="CCFF33"/>
                </a:solidFill>
              </a:rPr>
              <a:t>Kebijakan</a:t>
            </a:r>
            <a:r>
              <a:rPr lang="en-US" sz="2200" dirty="0" smtClean="0">
                <a:solidFill>
                  <a:srgbClr val="CCFF33"/>
                </a:solidFill>
              </a:rPr>
              <a:t> </a:t>
            </a:r>
            <a:r>
              <a:rPr lang="en-US" sz="2200" dirty="0" err="1" smtClean="0">
                <a:solidFill>
                  <a:srgbClr val="CCFF33"/>
                </a:solidFill>
              </a:rPr>
              <a:t>dengan</a:t>
            </a:r>
            <a:r>
              <a:rPr lang="en-US" sz="2200" dirty="0" smtClean="0">
                <a:solidFill>
                  <a:srgbClr val="CCFF33"/>
                </a:solidFill>
              </a:rPr>
              <a:t> </a:t>
            </a:r>
            <a:r>
              <a:rPr lang="en-US" sz="2200" dirty="0" err="1" smtClean="0">
                <a:solidFill>
                  <a:srgbClr val="CCFF33"/>
                </a:solidFill>
              </a:rPr>
              <a:t>instrumen</a:t>
            </a:r>
            <a:r>
              <a:rPr lang="en-US" sz="2200" dirty="0" smtClean="0">
                <a:solidFill>
                  <a:srgbClr val="CCFF33"/>
                </a:solidFill>
              </a:rPr>
              <a:t> </a:t>
            </a:r>
            <a:r>
              <a:rPr lang="en-US" sz="2200" dirty="0" err="1" smtClean="0">
                <a:solidFill>
                  <a:srgbClr val="CCFF33"/>
                </a:solidFill>
              </a:rPr>
              <a:t>dana</a:t>
            </a:r>
            <a:r>
              <a:rPr lang="en-US" sz="2200" dirty="0" smtClean="0">
                <a:solidFill>
                  <a:srgbClr val="CCFF33"/>
                </a:solidFill>
              </a:rPr>
              <a:t> yang </a:t>
            </a:r>
            <a:r>
              <a:rPr lang="en-US" sz="2200" dirty="0" err="1" smtClean="0">
                <a:solidFill>
                  <a:srgbClr val="CCFF33"/>
                </a:solidFill>
              </a:rPr>
              <a:t>tersedia</a:t>
            </a:r>
            <a:r>
              <a:rPr lang="en-US" sz="2200" dirty="0" smtClean="0">
                <a:solidFill>
                  <a:srgbClr val="CCFF33"/>
                </a:solidFill>
              </a:rPr>
              <a:t> </a:t>
            </a:r>
            <a:r>
              <a:rPr lang="en-US" sz="2200" dirty="0" err="1" smtClean="0">
                <a:solidFill>
                  <a:srgbClr val="CCFF33"/>
                </a:solidFill>
              </a:rPr>
              <a:t>di</a:t>
            </a:r>
            <a:r>
              <a:rPr lang="en-US" sz="2200" dirty="0" smtClean="0">
                <a:solidFill>
                  <a:srgbClr val="CCFF33"/>
                </a:solidFill>
              </a:rPr>
              <a:t> bank </a:t>
            </a:r>
            <a:r>
              <a:rPr lang="en-US" sz="2200" dirty="0" err="1" smtClean="0">
                <a:solidFill>
                  <a:srgbClr val="CCFF33"/>
                </a:solidFill>
              </a:rPr>
              <a:t>umum</a:t>
            </a:r>
            <a:r>
              <a:rPr lang="en-US" sz="2200" dirty="0" smtClean="0">
                <a:solidFill>
                  <a:srgbClr val="CCFF33"/>
                </a:solidFill>
              </a:rPr>
              <a:t>,  </a:t>
            </a:r>
            <a:r>
              <a:rPr lang="en-US" sz="2200" dirty="0" err="1" smtClean="0">
                <a:solidFill>
                  <a:srgbClr val="CCFF33"/>
                </a:solidFill>
              </a:rPr>
              <a:t>apabila</a:t>
            </a:r>
            <a:r>
              <a:rPr lang="en-US" sz="2200" dirty="0" smtClean="0">
                <a:solidFill>
                  <a:srgbClr val="CCFF33"/>
                </a:solidFill>
              </a:rPr>
              <a:t> </a:t>
            </a:r>
            <a:r>
              <a:rPr lang="en-US" sz="2200" dirty="0" err="1" smtClean="0">
                <a:solidFill>
                  <a:srgbClr val="CCFF33"/>
                </a:solidFill>
              </a:rPr>
              <a:t>inflasi</a:t>
            </a:r>
            <a:r>
              <a:rPr lang="en-US" sz="2200" dirty="0" smtClean="0">
                <a:solidFill>
                  <a:srgbClr val="CCFF33"/>
                </a:solidFill>
              </a:rPr>
              <a:t> </a:t>
            </a:r>
            <a:r>
              <a:rPr lang="en-US" sz="2200" dirty="0" err="1" smtClean="0">
                <a:solidFill>
                  <a:srgbClr val="CCFF33"/>
                </a:solidFill>
              </a:rPr>
              <a:t>pemerintah</a:t>
            </a:r>
            <a:r>
              <a:rPr lang="en-US" sz="2200" dirty="0" smtClean="0">
                <a:solidFill>
                  <a:srgbClr val="CCFF33"/>
                </a:solidFill>
              </a:rPr>
              <a:t> </a:t>
            </a:r>
            <a:r>
              <a:rPr lang="en-US" sz="2200" dirty="0" err="1" smtClean="0">
                <a:solidFill>
                  <a:srgbClr val="CCFF33"/>
                </a:solidFill>
              </a:rPr>
              <a:t>menaikan</a:t>
            </a:r>
            <a:r>
              <a:rPr lang="en-US" sz="2200" dirty="0" smtClean="0">
                <a:solidFill>
                  <a:srgbClr val="CCFF33"/>
                </a:solidFill>
              </a:rPr>
              <a:t> Cash Ratio </a:t>
            </a:r>
            <a:r>
              <a:rPr lang="en-US" sz="2200" dirty="0" err="1" smtClean="0">
                <a:solidFill>
                  <a:srgbClr val="CCFF33"/>
                </a:solidFill>
              </a:rPr>
              <a:t>sehingga</a:t>
            </a:r>
            <a:r>
              <a:rPr lang="en-US" sz="2200" dirty="0" smtClean="0">
                <a:solidFill>
                  <a:srgbClr val="CCFF33"/>
                </a:solidFill>
              </a:rPr>
              <a:t> </a:t>
            </a:r>
            <a:r>
              <a:rPr lang="en-US" sz="2200" dirty="0" err="1" smtClean="0">
                <a:solidFill>
                  <a:srgbClr val="CCFF33"/>
                </a:solidFill>
              </a:rPr>
              <a:t>kemampuan</a:t>
            </a:r>
            <a:r>
              <a:rPr lang="en-US" sz="2200" dirty="0" smtClean="0">
                <a:solidFill>
                  <a:srgbClr val="CCFF33"/>
                </a:solidFill>
              </a:rPr>
              <a:t> bank </a:t>
            </a:r>
            <a:r>
              <a:rPr lang="en-US" sz="2200" dirty="0" err="1" smtClean="0">
                <a:solidFill>
                  <a:srgbClr val="CCFF33"/>
                </a:solidFill>
              </a:rPr>
              <a:t>menyalurkan</a:t>
            </a:r>
            <a:r>
              <a:rPr lang="en-US" sz="2200" dirty="0" smtClean="0">
                <a:solidFill>
                  <a:srgbClr val="CCFF33"/>
                </a:solidFill>
              </a:rPr>
              <a:t> </a:t>
            </a:r>
            <a:r>
              <a:rPr lang="en-US" sz="2200" dirty="0" err="1" smtClean="0">
                <a:solidFill>
                  <a:srgbClr val="CCFF33"/>
                </a:solidFill>
              </a:rPr>
              <a:t>kredit</a:t>
            </a:r>
            <a:r>
              <a:rPr lang="en-US" sz="2200" dirty="0" smtClean="0">
                <a:solidFill>
                  <a:srgbClr val="CCFF33"/>
                </a:solidFill>
              </a:rPr>
              <a:t> </a:t>
            </a:r>
            <a:r>
              <a:rPr lang="en-US" sz="2200" dirty="0" err="1" smtClean="0">
                <a:solidFill>
                  <a:srgbClr val="CCFF33"/>
                </a:solidFill>
              </a:rPr>
              <a:t>semakin</a:t>
            </a:r>
            <a:r>
              <a:rPr lang="en-US" sz="2200" dirty="0" smtClean="0">
                <a:solidFill>
                  <a:srgbClr val="CCFF33"/>
                </a:solidFill>
              </a:rPr>
              <a:t> </a:t>
            </a:r>
            <a:r>
              <a:rPr lang="en-US" sz="2200" dirty="0" err="1" smtClean="0">
                <a:solidFill>
                  <a:srgbClr val="CCFF33"/>
                </a:solidFill>
              </a:rPr>
              <a:t>kecil</a:t>
            </a:r>
            <a:r>
              <a:rPr lang="en-US" sz="2200" dirty="0" smtClean="0">
                <a:solidFill>
                  <a:srgbClr val="CCFF33"/>
                </a:solidFill>
              </a:rPr>
              <a:t> </a:t>
            </a:r>
            <a:r>
              <a:rPr lang="en-US" sz="2200" dirty="0" err="1" smtClean="0">
                <a:solidFill>
                  <a:srgbClr val="CCFF33"/>
                </a:solidFill>
              </a:rPr>
              <a:t>dan</a:t>
            </a:r>
            <a:r>
              <a:rPr lang="en-US" sz="2200" dirty="0" smtClean="0">
                <a:solidFill>
                  <a:srgbClr val="CCFF33"/>
                </a:solidFill>
              </a:rPr>
              <a:t> </a:t>
            </a:r>
            <a:r>
              <a:rPr lang="en-US" sz="2200" dirty="0" err="1" smtClean="0">
                <a:solidFill>
                  <a:srgbClr val="CCFF33"/>
                </a:solidFill>
              </a:rPr>
              <a:t>jumlah</a:t>
            </a:r>
            <a:r>
              <a:rPr lang="en-US" sz="2200" dirty="0" smtClean="0">
                <a:solidFill>
                  <a:srgbClr val="CCFF33"/>
                </a:solidFill>
              </a:rPr>
              <a:t> </a:t>
            </a:r>
            <a:r>
              <a:rPr lang="en-US" sz="2200" dirty="0" err="1" smtClean="0">
                <a:solidFill>
                  <a:srgbClr val="CCFF33"/>
                </a:solidFill>
              </a:rPr>
              <a:t>uang</a:t>
            </a:r>
            <a:r>
              <a:rPr lang="en-US" sz="2200" dirty="0" smtClean="0">
                <a:solidFill>
                  <a:srgbClr val="CCFF33"/>
                </a:solidFill>
              </a:rPr>
              <a:t> yang </a:t>
            </a:r>
            <a:r>
              <a:rPr lang="en-US" sz="2200" dirty="0" err="1" smtClean="0">
                <a:solidFill>
                  <a:srgbClr val="CCFF33"/>
                </a:solidFill>
              </a:rPr>
              <a:t>beredar</a:t>
            </a:r>
            <a:r>
              <a:rPr lang="en-US" sz="2200" dirty="0" smtClean="0">
                <a:solidFill>
                  <a:srgbClr val="CCFF33"/>
                </a:solidFill>
              </a:rPr>
              <a:t> </a:t>
            </a:r>
            <a:r>
              <a:rPr lang="en-US" sz="2200" dirty="0" err="1" smtClean="0">
                <a:solidFill>
                  <a:srgbClr val="CCFF33"/>
                </a:solidFill>
              </a:rPr>
              <a:t>mengecil</a:t>
            </a:r>
            <a:r>
              <a:rPr lang="en-US" sz="2200" dirty="0" smtClean="0">
                <a:solidFill>
                  <a:srgbClr val="CCFF33"/>
                </a:solidFill>
              </a:rPr>
              <a:t> pula. </a:t>
            </a:r>
            <a:r>
              <a:rPr lang="en-US" sz="2200" dirty="0" err="1" smtClean="0">
                <a:solidFill>
                  <a:srgbClr val="CCFF33"/>
                </a:solidFill>
              </a:rPr>
              <a:t>Apabila</a:t>
            </a:r>
            <a:r>
              <a:rPr lang="en-US" sz="2200" dirty="0" smtClean="0">
                <a:solidFill>
                  <a:srgbClr val="CCFF33"/>
                </a:solidFill>
              </a:rPr>
              <a:t> </a:t>
            </a:r>
            <a:r>
              <a:rPr lang="en-US" sz="2200" dirty="0" err="1" smtClean="0">
                <a:solidFill>
                  <a:srgbClr val="CCFF33"/>
                </a:solidFill>
              </a:rPr>
              <a:t>deflasi</a:t>
            </a:r>
            <a:r>
              <a:rPr lang="en-US" sz="2200" dirty="0" smtClean="0">
                <a:solidFill>
                  <a:srgbClr val="CCFF33"/>
                </a:solidFill>
              </a:rPr>
              <a:t>, </a:t>
            </a:r>
            <a:r>
              <a:rPr lang="en-US" sz="2200" dirty="0" err="1" smtClean="0">
                <a:solidFill>
                  <a:srgbClr val="CCFF33"/>
                </a:solidFill>
              </a:rPr>
              <a:t>pemerintah</a:t>
            </a:r>
            <a:r>
              <a:rPr lang="en-US" sz="2200" dirty="0" smtClean="0">
                <a:solidFill>
                  <a:srgbClr val="CCFF33"/>
                </a:solidFill>
              </a:rPr>
              <a:t> </a:t>
            </a:r>
            <a:r>
              <a:rPr lang="en-US" sz="2200" dirty="0" err="1" smtClean="0">
                <a:solidFill>
                  <a:srgbClr val="CCFF33"/>
                </a:solidFill>
              </a:rPr>
              <a:t>menurunkan</a:t>
            </a:r>
            <a:r>
              <a:rPr lang="en-US" sz="2200" dirty="0" smtClean="0">
                <a:solidFill>
                  <a:srgbClr val="CCFF33"/>
                </a:solidFill>
              </a:rPr>
              <a:t> cash ratio </a:t>
            </a:r>
            <a:r>
              <a:rPr lang="en-US" sz="2200" dirty="0" err="1" smtClean="0">
                <a:solidFill>
                  <a:srgbClr val="CCFF33"/>
                </a:solidFill>
              </a:rPr>
              <a:t>sehingga</a:t>
            </a:r>
            <a:r>
              <a:rPr lang="en-US" sz="2200" dirty="0" smtClean="0">
                <a:solidFill>
                  <a:srgbClr val="CCFF33"/>
                </a:solidFill>
              </a:rPr>
              <a:t> </a:t>
            </a:r>
            <a:r>
              <a:rPr lang="en-US" sz="2200" dirty="0" err="1" smtClean="0">
                <a:solidFill>
                  <a:srgbClr val="CCFF33"/>
                </a:solidFill>
              </a:rPr>
              <a:t>kemampuan</a:t>
            </a:r>
            <a:r>
              <a:rPr lang="en-US" sz="2200" dirty="0" smtClean="0">
                <a:solidFill>
                  <a:srgbClr val="CCFF33"/>
                </a:solidFill>
              </a:rPr>
              <a:t> bank </a:t>
            </a:r>
            <a:r>
              <a:rPr lang="en-US" sz="2200" dirty="0" err="1" smtClean="0">
                <a:solidFill>
                  <a:srgbClr val="CCFF33"/>
                </a:solidFill>
              </a:rPr>
              <a:t>menyalurkan</a:t>
            </a:r>
            <a:r>
              <a:rPr lang="en-US" sz="2200" dirty="0" smtClean="0">
                <a:solidFill>
                  <a:srgbClr val="CCFF33"/>
                </a:solidFill>
              </a:rPr>
              <a:t> </a:t>
            </a:r>
            <a:r>
              <a:rPr lang="en-US" sz="2200" dirty="0" err="1" smtClean="0">
                <a:solidFill>
                  <a:srgbClr val="CCFF33"/>
                </a:solidFill>
              </a:rPr>
              <a:t>kredit</a:t>
            </a:r>
            <a:r>
              <a:rPr lang="en-US" sz="2200" dirty="0" smtClean="0">
                <a:solidFill>
                  <a:srgbClr val="CCFF33"/>
                </a:solidFill>
              </a:rPr>
              <a:t> </a:t>
            </a:r>
            <a:r>
              <a:rPr lang="en-US" sz="2200" dirty="0" err="1" smtClean="0">
                <a:solidFill>
                  <a:srgbClr val="CCFF33"/>
                </a:solidFill>
              </a:rPr>
              <a:t>besar</a:t>
            </a:r>
            <a:r>
              <a:rPr lang="en-US" sz="2200" dirty="0" smtClean="0">
                <a:solidFill>
                  <a:srgbClr val="CCFF33"/>
                </a:solidFill>
              </a:rPr>
              <a:t> </a:t>
            </a:r>
            <a:r>
              <a:rPr lang="en-US" sz="2200" dirty="0" err="1" smtClean="0">
                <a:solidFill>
                  <a:srgbClr val="CCFF33"/>
                </a:solidFill>
              </a:rPr>
              <a:t>dan</a:t>
            </a:r>
            <a:r>
              <a:rPr lang="en-US" sz="2200" dirty="0" smtClean="0">
                <a:solidFill>
                  <a:srgbClr val="CCFF33"/>
                </a:solidFill>
              </a:rPr>
              <a:t> </a:t>
            </a:r>
            <a:r>
              <a:rPr lang="en-US" sz="2200" dirty="0" err="1" smtClean="0">
                <a:solidFill>
                  <a:srgbClr val="CCFF33"/>
                </a:solidFill>
              </a:rPr>
              <a:t>jumlah</a:t>
            </a:r>
            <a:r>
              <a:rPr lang="en-US" sz="2200" dirty="0" smtClean="0">
                <a:solidFill>
                  <a:srgbClr val="CCFF33"/>
                </a:solidFill>
              </a:rPr>
              <a:t> </a:t>
            </a:r>
            <a:r>
              <a:rPr lang="en-US" sz="2200" dirty="0" err="1" smtClean="0">
                <a:solidFill>
                  <a:srgbClr val="CCFF33"/>
                </a:solidFill>
              </a:rPr>
              <a:t>uang</a:t>
            </a:r>
            <a:r>
              <a:rPr lang="en-US" sz="2200" dirty="0" smtClean="0">
                <a:solidFill>
                  <a:srgbClr val="CCFF33"/>
                </a:solidFill>
              </a:rPr>
              <a:t> yang </a:t>
            </a:r>
            <a:r>
              <a:rPr lang="en-US" sz="2200" dirty="0" err="1" smtClean="0">
                <a:solidFill>
                  <a:srgbClr val="CCFF33"/>
                </a:solidFill>
              </a:rPr>
              <a:t>beredar</a:t>
            </a:r>
            <a:r>
              <a:rPr lang="en-US" sz="2200" dirty="0" smtClean="0">
                <a:solidFill>
                  <a:srgbClr val="CCFF33"/>
                </a:solidFill>
              </a:rPr>
              <a:t> </a:t>
            </a:r>
            <a:r>
              <a:rPr lang="en-US" sz="2200" dirty="0" err="1" smtClean="0">
                <a:solidFill>
                  <a:srgbClr val="CCFF33"/>
                </a:solidFill>
              </a:rPr>
              <a:t>meningkat</a:t>
            </a:r>
            <a:endParaRPr lang="en-US" sz="2200" dirty="0" smtClean="0">
              <a:solidFill>
                <a:srgbClr val="CCFF33"/>
              </a:solidFill>
            </a:endParaRPr>
          </a:p>
        </p:txBody>
      </p:sp>
      <p:sp>
        <p:nvSpPr>
          <p:cNvPr id="9" name="Rectangle 8"/>
          <p:cNvSpPr/>
          <p:nvPr/>
        </p:nvSpPr>
        <p:spPr>
          <a:xfrm>
            <a:off x="4191000" y="1295400"/>
            <a:ext cx="4800600" cy="2362200"/>
          </a:xfrm>
          <a:prstGeom prst="rect">
            <a:avLst/>
          </a:prstGeom>
          <a:solidFill>
            <a:schemeClr val="tx1"/>
          </a:solidFill>
          <a:ln w="2857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11ED4B"/>
                </a:solidFill>
              </a:rPr>
              <a:t>Kebijakan</a:t>
            </a:r>
            <a:r>
              <a:rPr lang="en-US" sz="2200" b="1" dirty="0" smtClean="0">
                <a:solidFill>
                  <a:srgbClr val="11ED4B"/>
                </a:solidFill>
              </a:rPr>
              <a:t> </a:t>
            </a:r>
            <a:r>
              <a:rPr lang="en-US" sz="2200" b="1" dirty="0" err="1" smtClean="0">
                <a:solidFill>
                  <a:srgbClr val="11ED4B"/>
                </a:solidFill>
              </a:rPr>
              <a:t>Uang</a:t>
            </a:r>
            <a:r>
              <a:rPr lang="en-US" sz="2200" b="1" dirty="0" smtClean="0">
                <a:solidFill>
                  <a:srgbClr val="11ED4B"/>
                </a:solidFill>
              </a:rPr>
              <a:t> </a:t>
            </a:r>
            <a:r>
              <a:rPr lang="en-US" sz="2200" b="1" dirty="0" err="1" smtClean="0">
                <a:solidFill>
                  <a:srgbClr val="11ED4B"/>
                </a:solidFill>
              </a:rPr>
              <a:t>Longgar</a:t>
            </a:r>
            <a:r>
              <a:rPr lang="en-US" sz="2200" b="1" dirty="0" smtClean="0">
                <a:solidFill>
                  <a:srgbClr val="11ED4B"/>
                </a:solidFill>
              </a:rPr>
              <a:t> (Easy Money)</a:t>
            </a:r>
          </a:p>
          <a:p>
            <a:r>
              <a:rPr lang="en-US" sz="2200" dirty="0" err="1" smtClean="0">
                <a:solidFill>
                  <a:srgbClr val="FFFF00"/>
                </a:solidFill>
              </a:rPr>
              <a:t>Kebijakan</a:t>
            </a:r>
            <a:r>
              <a:rPr lang="en-US" sz="2200" dirty="0" smtClean="0">
                <a:solidFill>
                  <a:srgbClr val="FFFF00"/>
                </a:solidFill>
              </a:rPr>
              <a:t> </a:t>
            </a:r>
            <a:r>
              <a:rPr lang="en-US" sz="2200" dirty="0" err="1" smtClean="0">
                <a:solidFill>
                  <a:srgbClr val="FFFF00"/>
                </a:solidFill>
              </a:rPr>
              <a:t>ini</a:t>
            </a:r>
            <a:r>
              <a:rPr lang="en-US" sz="2200" dirty="0" smtClean="0">
                <a:solidFill>
                  <a:srgbClr val="FFFF00"/>
                </a:solidFill>
              </a:rPr>
              <a:t> </a:t>
            </a:r>
            <a:r>
              <a:rPr lang="en-US" sz="2200" dirty="0" err="1" smtClean="0">
                <a:solidFill>
                  <a:srgbClr val="FFFF00"/>
                </a:solidFill>
              </a:rPr>
              <a:t>digunakan</a:t>
            </a:r>
            <a:r>
              <a:rPr lang="en-US" sz="2200" dirty="0" smtClean="0">
                <a:solidFill>
                  <a:srgbClr val="FFFF00"/>
                </a:solidFill>
              </a:rPr>
              <a:t> </a:t>
            </a:r>
            <a:r>
              <a:rPr lang="en-US" sz="2200" dirty="0" err="1" smtClean="0">
                <a:solidFill>
                  <a:srgbClr val="FFFF00"/>
                </a:solidFill>
              </a:rPr>
              <a:t>untuk</a:t>
            </a:r>
            <a:r>
              <a:rPr lang="en-US" sz="2200" dirty="0" smtClean="0">
                <a:solidFill>
                  <a:srgbClr val="FFFF00"/>
                </a:solidFill>
              </a:rPr>
              <a:t> </a:t>
            </a:r>
            <a:r>
              <a:rPr lang="en-US" sz="2200" dirty="0" err="1" smtClean="0">
                <a:solidFill>
                  <a:srgbClr val="FFFF00"/>
                </a:solidFill>
              </a:rPr>
              <a:t>deflasi</a:t>
            </a:r>
            <a:r>
              <a:rPr lang="en-US" sz="2200" dirty="0" smtClean="0">
                <a:solidFill>
                  <a:srgbClr val="FFFF00"/>
                </a:solidFill>
              </a:rPr>
              <a:t> </a:t>
            </a:r>
            <a:r>
              <a:rPr lang="en-US" sz="2200" dirty="0" err="1" smtClean="0">
                <a:solidFill>
                  <a:srgbClr val="FFFF00"/>
                </a:solidFill>
              </a:rPr>
              <a:t>untuk</a:t>
            </a:r>
            <a:r>
              <a:rPr lang="en-US" sz="2200" dirty="0" smtClean="0">
                <a:solidFill>
                  <a:srgbClr val="FFFF00"/>
                </a:solidFill>
              </a:rPr>
              <a:t> </a:t>
            </a:r>
            <a:r>
              <a:rPr lang="en-US" sz="2200" dirty="0" err="1" smtClean="0">
                <a:solidFill>
                  <a:srgbClr val="FFFF00"/>
                </a:solidFill>
              </a:rPr>
              <a:t>mempermudah</a:t>
            </a:r>
            <a:r>
              <a:rPr lang="en-US" sz="2200" dirty="0" smtClean="0">
                <a:solidFill>
                  <a:srgbClr val="FFFF00"/>
                </a:solidFill>
              </a:rPr>
              <a:t> </a:t>
            </a:r>
            <a:r>
              <a:rPr lang="en-US" sz="2200" dirty="0" err="1" smtClean="0">
                <a:solidFill>
                  <a:srgbClr val="FFFF00"/>
                </a:solidFill>
              </a:rPr>
              <a:t>syarat</a:t>
            </a:r>
            <a:r>
              <a:rPr lang="en-US" sz="2200" dirty="0" smtClean="0">
                <a:solidFill>
                  <a:srgbClr val="FFFF00"/>
                </a:solidFill>
              </a:rPr>
              <a:t> </a:t>
            </a:r>
            <a:r>
              <a:rPr lang="en-US" sz="2200" dirty="0" err="1" smtClean="0">
                <a:solidFill>
                  <a:srgbClr val="FFFF00"/>
                </a:solidFill>
              </a:rPr>
              <a:t>kredit</a:t>
            </a:r>
            <a:r>
              <a:rPr lang="en-US" sz="2200" dirty="0" smtClean="0">
                <a:solidFill>
                  <a:srgbClr val="FFFF00"/>
                </a:solidFill>
              </a:rPr>
              <a:t> </a:t>
            </a:r>
            <a:r>
              <a:rPr lang="en-US" sz="2200" dirty="0" err="1" smtClean="0">
                <a:solidFill>
                  <a:srgbClr val="FFFF00"/>
                </a:solidFill>
              </a:rPr>
              <a:t>sehingga</a:t>
            </a:r>
            <a:r>
              <a:rPr lang="en-US" sz="2200" dirty="0" smtClean="0">
                <a:solidFill>
                  <a:srgbClr val="FFFF00"/>
                </a:solidFill>
              </a:rPr>
              <a:t> </a:t>
            </a:r>
            <a:r>
              <a:rPr lang="en-US" sz="2200" dirty="0" err="1" smtClean="0">
                <a:solidFill>
                  <a:srgbClr val="FFFF00"/>
                </a:solidFill>
              </a:rPr>
              <a:t>jumlah</a:t>
            </a:r>
            <a:r>
              <a:rPr lang="en-US" sz="2200" dirty="0" smtClean="0">
                <a:solidFill>
                  <a:srgbClr val="FFFF00"/>
                </a:solidFill>
              </a:rPr>
              <a:t> </a:t>
            </a:r>
            <a:r>
              <a:rPr lang="en-US" sz="2200" dirty="0" err="1" smtClean="0">
                <a:solidFill>
                  <a:srgbClr val="FFFF00"/>
                </a:solidFill>
              </a:rPr>
              <a:t>uang</a:t>
            </a:r>
            <a:r>
              <a:rPr lang="en-US" sz="2200" dirty="0" smtClean="0">
                <a:solidFill>
                  <a:srgbClr val="FFFF00"/>
                </a:solidFill>
              </a:rPr>
              <a:t> yang </a:t>
            </a:r>
            <a:r>
              <a:rPr lang="en-US" sz="2200" dirty="0" err="1" smtClean="0">
                <a:solidFill>
                  <a:srgbClr val="FFFF00"/>
                </a:solidFill>
              </a:rPr>
              <a:t>beredar</a:t>
            </a:r>
            <a:r>
              <a:rPr lang="en-US" sz="2200" dirty="0" smtClean="0">
                <a:solidFill>
                  <a:srgbClr val="FFFF00"/>
                </a:solidFill>
              </a:rPr>
              <a:t> </a:t>
            </a:r>
            <a:r>
              <a:rPr lang="en-US" sz="2200" dirty="0" err="1" smtClean="0">
                <a:solidFill>
                  <a:srgbClr val="FFFF00"/>
                </a:solidFill>
              </a:rPr>
              <a:t>meningkat</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tujuan</a:t>
            </a:r>
            <a:r>
              <a:rPr lang="en-US" sz="2200" dirty="0" smtClean="0">
                <a:solidFill>
                  <a:srgbClr val="FFFF00"/>
                </a:solidFill>
              </a:rPr>
              <a:t> </a:t>
            </a:r>
            <a:r>
              <a:rPr lang="en-US" sz="2200" dirty="0" err="1" smtClean="0">
                <a:solidFill>
                  <a:srgbClr val="FFFF00"/>
                </a:solidFill>
              </a:rPr>
              <a:t>meningkatkan</a:t>
            </a:r>
            <a:r>
              <a:rPr lang="en-US" sz="2200" dirty="0" smtClean="0">
                <a:solidFill>
                  <a:srgbClr val="FFFF00"/>
                </a:solidFill>
              </a:rPr>
              <a:t> </a:t>
            </a:r>
            <a:r>
              <a:rPr lang="en-US" sz="2200" dirty="0" err="1" smtClean="0">
                <a:solidFill>
                  <a:srgbClr val="FFFF00"/>
                </a:solidFill>
              </a:rPr>
              <a:t>produksi</a:t>
            </a:r>
            <a:endParaRPr lang="en-US" sz="2200" dirty="0">
              <a:solidFill>
                <a:srgbClr val="FFFF00"/>
              </a:solidFill>
            </a:endParaRPr>
          </a:p>
        </p:txBody>
      </p:sp>
      <p:sp>
        <p:nvSpPr>
          <p:cNvPr id="11" name="Double Wave 10"/>
          <p:cNvSpPr/>
          <p:nvPr/>
        </p:nvSpPr>
        <p:spPr>
          <a:xfrm>
            <a:off x="533400" y="381000"/>
            <a:ext cx="2743200" cy="685800"/>
          </a:xfrm>
          <a:prstGeom prst="doubleWave">
            <a:avLst>
              <a:gd name="adj1" fmla="val 12500"/>
              <a:gd name="adj2" fmla="val 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ln>
                  <a:solidFill>
                    <a:schemeClr val="accent6"/>
                  </a:solidFill>
                </a:ln>
                <a:solidFill>
                  <a:srgbClr val="FFFF00"/>
                </a:solidFill>
              </a:rPr>
              <a:t>Aspek</a:t>
            </a:r>
            <a:r>
              <a:rPr lang="en-US" sz="2800" dirty="0" smtClean="0">
                <a:ln>
                  <a:solidFill>
                    <a:schemeClr val="accent6"/>
                  </a:solidFill>
                </a:ln>
                <a:solidFill>
                  <a:srgbClr val="FFFF00"/>
                </a:solidFill>
              </a:rPr>
              <a:t> </a:t>
            </a:r>
            <a:r>
              <a:rPr lang="en-US" sz="2800" dirty="0" err="1" smtClean="0">
                <a:ln>
                  <a:solidFill>
                    <a:schemeClr val="accent6"/>
                  </a:solidFill>
                </a:ln>
                <a:solidFill>
                  <a:srgbClr val="FFFF00"/>
                </a:solidFill>
              </a:rPr>
              <a:t>Kuantitatif</a:t>
            </a:r>
            <a:endParaRPr lang="en-US" sz="2800" dirty="0">
              <a:ln>
                <a:solidFill>
                  <a:schemeClr val="accent6"/>
                </a:solidFill>
              </a:ln>
              <a:solidFill>
                <a:srgbClr val="FFFF00"/>
              </a:solidFill>
            </a:endParaRPr>
          </a:p>
        </p:txBody>
      </p:sp>
      <p:sp>
        <p:nvSpPr>
          <p:cNvPr id="12" name="Rectangle 11"/>
          <p:cNvSpPr/>
          <p:nvPr/>
        </p:nvSpPr>
        <p:spPr>
          <a:xfrm>
            <a:off x="4191000" y="3962400"/>
            <a:ext cx="4800600" cy="2133600"/>
          </a:xfrm>
          <a:prstGeom prst="rect">
            <a:avLst/>
          </a:prstGeom>
          <a:solidFill>
            <a:schemeClr val="tx1"/>
          </a:solidFill>
          <a:ln w="2857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FB5763"/>
                </a:solidFill>
              </a:rPr>
              <a:t>Kebijakan</a:t>
            </a:r>
            <a:r>
              <a:rPr lang="en-US" sz="2200" b="1" dirty="0" smtClean="0">
                <a:solidFill>
                  <a:srgbClr val="FB5763"/>
                </a:solidFill>
              </a:rPr>
              <a:t> </a:t>
            </a:r>
            <a:r>
              <a:rPr lang="en-US" sz="2200" b="1" dirty="0" err="1" smtClean="0">
                <a:solidFill>
                  <a:srgbClr val="FB5763"/>
                </a:solidFill>
              </a:rPr>
              <a:t>Uang</a:t>
            </a:r>
            <a:r>
              <a:rPr lang="en-US" sz="2200" b="1" dirty="0" smtClean="0">
                <a:solidFill>
                  <a:srgbClr val="FB5763"/>
                </a:solidFill>
              </a:rPr>
              <a:t> </a:t>
            </a:r>
            <a:r>
              <a:rPr lang="en-US" sz="2200" b="1" dirty="0" err="1" smtClean="0">
                <a:solidFill>
                  <a:srgbClr val="FB5763"/>
                </a:solidFill>
              </a:rPr>
              <a:t>Ketat</a:t>
            </a:r>
            <a:r>
              <a:rPr lang="en-US" sz="2200" b="1" dirty="0" smtClean="0">
                <a:solidFill>
                  <a:srgbClr val="FB5763"/>
                </a:solidFill>
              </a:rPr>
              <a:t> (</a:t>
            </a:r>
            <a:r>
              <a:rPr lang="en-US" sz="2200" b="1" dirty="0" err="1" smtClean="0">
                <a:solidFill>
                  <a:srgbClr val="FB5763"/>
                </a:solidFill>
              </a:rPr>
              <a:t>TightMoney</a:t>
            </a:r>
            <a:r>
              <a:rPr lang="en-US" sz="2200" b="1" dirty="0" smtClean="0">
                <a:solidFill>
                  <a:srgbClr val="FB5763"/>
                </a:solidFill>
              </a:rPr>
              <a:t>)</a:t>
            </a:r>
          </a:p>
          <a:p>
            <a:r>
              <a:rPr lang="en-US" sz="2200" dirty="0" err="1" smtClean="0">
                <a:solidFill>
                  <a:srgbClr val="00FF99"/>
                </a:solidFill>
              </a:rPr>
              <a:t>Kebijakan</a:t>
            </a:r>
            <a:r>
              <a:rPr lang="en-US" sz="2200" dirty="0" smtClean="0">
                <a:solidFill>
                  <a:srgbClr val="00FF99"/>
                </a:solidFill>
              </a:rPr>
              <a:t> </a:t>
            </a:r>
            <a:r>
              <a:rPr lang="en-US" sz="2200" dirty="0" err="1" smtClean="0">
                <a:solidFill>
                  <a:srgbClr val="00FF99"/>
                </a:solidFill>
              </a:rPr>
              <a:t>ini</a:t>
            </a:r>
            <a:r>
              <a:rPr lang="en-US" sz="2200" dirty="0" smtClean="0">
                <a:solidFill>
                  <a:srgbClr val="00FF99"/>
                </a:solidFill>
              </a:rPr>
              <a:t> </a:t>
            </a:r>
            <a:r>
              <a:rPr lang="en-US" sz="2200" dirty="0" err="1" smtClean="0">
                <a:solidFill>
                  <a:srgbClr val="00FF99"/>
                </a:solidFill>
              </a:rPr>
              <a:t>digunakan</a:t>
            </a:r>
            <a:r>
              <a:rPr lang="en-US" sz="2200" dirty="0" smtClean="0">
                <a:solidFill>
                  <a:srgbClr val="00FF99"/>
                </a:solidFill>
              </a:rPr>
              <a:t> </a:t>
            </a:r>
            <a:r>
              <a:rPr lang="en-US" sz="2200" dirty="0" err="1" smtClean="0">
                <a:solidFill>
                  <a:srgbClr val="00FF99"/>
                </a:solidFill>
              </a:rPr>
              <a:t>untuk</a:t>
            </a:r>
            <a:r>
              <a:rPr lang="en-US" sz="2200" dirty="0" smtClean="0">
                <a:solidFill>
                  <a:srgbClr val="00FF99"/>
                </a:solidFill>
              </a:rPr>
              <a:t> </a:t>
            </a:r>
            <a:r>
              <a:rPr lang="en-US" sz="2200" dirty="0" err="1" smtClean="0">
                <a:solidFill>
                  <a:srgbClr val="00FF99"/>
                </a:solidFill>
              </a:rPr>
              <a:t>inflasi</a:t>
            </a:r>
            <a:r>
              <a:rPr lang="en-US" sz="2200" dirty="0" smtClean="0">
                <a:solidFill>
                  <a:srgbClr val="00FF99"/>
                </a:solidFill>
              </a:rPr>
              <a:t> </a:t>
            </a:r>
            <a:r>
              <a:rPr lang="en-US" sz="2200" dirty="0" err="1" smtClean="0">
                <a:solidFill>
                  <a:srgbClr val="00FF99"/>
                </a:solidFill>
              </a:rPr>
              <a:t>dengan</a:t>
            </a:r>
            <a:r>
              <a:rPr lang="en-US" sz="2200" dirty="0" smtClean="0">
                <a:solidFill>
                  <a:srgbClr val="00FF99"/>
                </a:solidFill>
              </a:rPr>
              <a:t> </a:t>
            </a:r>
            <a:r>
              <a:rPr lang="en-US" sz="2200" dirty="0" err="1" smtClean="0">
                <a:solidFill>
                  <a:srgbClr val="00FF99"/>
                </a:solidFill>
              </a:rPr>
              <a:t>menerapkan</a:t>
            </a:r>
            <a:r>
              <a:rPr lang="en-US" sz="2200" dirty="0" smtClean="0">
                <a:solidFill>
                  <a:srgbClr val="00FF99"/>
                </a:solidFill>
              </a:rPr>
              <a:t> </a:t>
            </a:r>
            <a:r>
              <a:rPr lang="en-US" sz="2200" dirty="0" err="1" smtClean="0">
                <a:solidFill>
                  <a:srgbClr val="00FF99"/>
                </a:solidFill>
              </a:rPr>
              <a:t>kredit</a:t>
            </a:r>
            <a:r>
              <a:rPr lang="en-US" sz="2200" dirty="0" smtClean="0">
                <a:solidFill>
                  <a:srgbClr val="00FF99"/>
                </a:solidFill>
              </a:rPr>
              <a:t> </a:t>
            </a:r>
            <a:r>
              <a:rPr lang="en-US" sz="2200" dirty="0" err="1" smtClean="0">
                <a:solidFill>
                  <a:srgbClr val="00FF99"/>
                </a:solidFill>
              </a:rPr>
              <a:t>selektif</a:t>
            </a:r>
            <a:r>
              <a:rPr lang="en-US" sz="2200" dirty="0" smtClean="0">
                <a:solidFill>
                  <a:srgbClr val="00FF99"/>
                </a:solidFill>
              </a:rPr>
              <a:t> </a:t>
            </a:r>
            <a:r>
              <a:rPr lang="en-US" sz="2200" dirty="0" err="1" smtClean="0">
                <a:solidFill>
                  <a:srgbClr val="00FF99"/>
                </a:solidFill>
              </a:rPr>
              <a:t>sehingga</a:t>
            </a:r>
            <a:r>
              <a:rPr lang="en-US" sz="2200" dirty="0" smtClean="0">
                <a:solidFill>
                  <a:srgbClr val="00FF99"/>
                </a:solidFill>
              </a:rPr>
              <a:t> </a:t>
            </a:r>
            <a:r>
              <a:rPr lang="en-US" sz="2200" dirty="0" err="1" smtClean="0">
                <a:solidFill>
                  <a:srgbClr val="00FF99"/>
                </a:solidFill>
              </a:rPr>
              <a:t>jumlah</a:t>
            </a:r>
            <a:r>
              <a:rPr lang="en-US" sz="2200" dirty="0" smtClean="0">
                <a:solidFill>
                  <a:srgbClr val="00FF99"/>
                </a:solidFill>
              </a:rPr>
              <a:t> </a:t>
            </a:r>
            <a:r>
              <a:rPr lang="en-US" sz="2200" dirty="0" err="1" smtClean="0">
                <a:solidFill>
                  <a:srgbClr val="00FF99"/>
                </a:solidFill>
              </a:rPr>
              <a:t>uang</a:t>
            </a:r>
            <a:r>
              <a:rPr lang="en-US" sz="2200" dirty="0" smtClean="0">
                <a:solidFill>
                  <a:srgbClr val="00FF99"/>
                </a:solidFill>
              </a:rPr>
              <a:t> yang </a:t>
            </a:r>
            <a:r>
              <a:rPr lang="en-US" sz="2200" dirty="0" err="1" smtClean="0">
                <a:solidFill>
                  <a:srgbClr val="00FF99"/>
                </a:solidFill>
              </a:rPr>
              <a:t>beredar</a:t>
            </a:r>
            <a:r>
              <a:rPr lang="en-US" sz="2200" dirty="0" smtClean="0">
                <a:solidFill>
                  <a:srgbClr val="00FF99"/>
                </a:solidFill>
              </a:rPr>
              <a:t> </a:t>
            </a:r>
            <a:r>
              <a:rPr lang="en-US" sz="2200" dirty="0" err="1" smtClean="0">
                <a:solidFill>
                  <a:srgbClr val="00FF99"/>
                </a:solidFill>
              </a:rPr>
              <a:t>menurundengan</a:t>
            </a:r>
            <a:r>
              <a:rPr lang="en-US" sz="2200" dirty="0" smtClean="0">
                <a:solidFill>
                  <a:srgbClr val="00FF99"/>
                </a:solidFill>
              </a:rPr>
              <a:t> </a:t>
            </a:r>
            <a:r>
              <a:rPr lang="en-US" sz="2200" dirty="0" err="1" smtClean="0">
                <a:solidFill>
                  <a:srgbClr val="00FF99"/>
                </a:solidFill>
              </a:rPr>
              <a:t>tujuan</a:t>
            </a:r>
            <a:r>
              <a:rPr lang="en-US" sz="2200" dirty="0" smtClean="0">
                <a:solidFill>
                  <a:srgbClr val="00FF99"/>
                </a:solidFill>
              </a:rPr>
              <a:t> </a:t>
            </a:r>
            <a:r>
              <a:rPr lang="en-US" sz="2200" dirty="0" err="1" smtClean="0">
                <a:solidFill>
                  <a:srgbClr val="00FF99"/>
                </a:solidFill>
              </a:rPr>
              <a:t>mengatasi</a:t>
            </a:r>
            <a:r>
              <a:rPr lang="en-US" sz="2200" dirty="0" smtClean="0">
                <a:solidFill>
                  <a:srgbClr val="00FF99"/>
                </a:solidFill>
              </a:rPr>
              <a:t> </a:t>
            </a:r>
            <a:r>
              <a:rPr lang="en-US" sz="2200" dirty="0" err="1" smtClean="0">
                <a:solidFill>
                  <a:srgbClr val="00FF99"/>
                </a:solidFill>
              </a:rPr>
              <a:t>laju</a:t>
            </a:r>
            <a:r>
              <a:rPr lang="en-US" sz="2200" dirty="0" smtClean="0">
                <a:solidFill>
                  <a:srgbClr val="00FF99"/>
                </a:solidFill>
              </a:rPr>
              <a:t> </a:t>
            </a:r>
            <a:r>
              <a:rPr lang="en-US" sz="2200" dirty="0" err="1" smtClean="0">
                <a:solidFill>
                  <a:srgbClr val="00FF99"/>
                </a:solidFill>
              </a:rPr>
              <a:t>inflasi</a:t>
            </a:r>
            <a:endParaRPr lang="en-US" sz="2200" dirty="0">
              <a:solidFill>
                <a:srgbClr val="00FF99"/>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5029200" y="1066800"/>
            <a:ext cx="4114800" cy="441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Berikut</a:t>
            </a:r>
            <a:r>
              <a:rPr lang="en-US" sz="2000" dirty="0" smtClean="0"/>
              <a:t> </a:t>
            </a:r>
            <a:r>
              <a:rPr lang="en-US" sz="2000" dirty="0" err="1" smtClean="0"/>
              <a:t>ini</a:t>
            </a:r>
            <a:r>
              <a:rPr lang="en-US" sz="2000" dirty="0" smtClean="0"/>
              <a:t> </a:t>
            </a:r>
            <a:r>
              <a:rPr lang="en-US" sz="2000" dirty="0" err="1" smtClean="0"/>
              <a:t>upaya</a:t>
            </a:r>
            <a:r>
              <a:rPr lang="en-US" sz="2000" dirty="0" smtClean="0"/>
              <a:t> </a:t>
            </a:r>
            <a:r>
              <a:rPr lang="en-US" sz="2000" dirty="0" err="1" smtClean="0"/>
              <a:t>pemerintah</a:t>
            </a:r>
            <a:r>
              <a:rPr lang="en-US" sz="2000" dirty="0" smtClean="0"/>
              <a:t> </a:t>
            </a:r>
            <a:r>
              <a:rPr lang="en-US" sz="2000" dirty="0" err="1" smtClean="0"/>
              <a:t>mengendalikan</a:t>
            </a:r>
            <a:r>
              <a:rPr lang="en-US" sz="2000" dirty="0" smtClean="0"/>
              <a:t> </a:t>
            </a:r>
            <a:r>
              <a:rPr lang="en-US" sz="2000" dirty="0" err="1" smtClean="0"/>
              <a:t>jumlah</a:t>
            </a:r>
            <a:r>
              <a:rPr lang="en-US" sz="2000" dirty="0" smtClean="0"/>
              <a:t> </a:t>
            </a:r>
            <a:r>
              <a:rPr lang="en-US" sz="2000" dirty="0" err="1" smtClean="0"/>
              <a:t>uang</a:t>
            </a:r>
            <a:r>
              <a:rPr lang="en-US" sz="2000" dirty="0" smtClean="0"/>
              <a:t> yang </a:t>
            </a:r>
            <a:r>
              <a:rPr lang="en-US" sz="2000" dirty="0" err="1" smtClean="0"/>
              <a:t>beredar</a:t>
            </a:r>
            <a:r>
              <a:rPr lang="en-US" sz="2000" dirty="0" smtClean="0"/>
              <a:t>…</a:t>
            </a:r>
          </a:p>
          <a:p>
            <a:pPr marL="228600" indent="-228600"/>
            <a:r>
              <a:rPr lang="en-US" sz="2000" dirty="0" smtClean="0"/>
              <a:t>	</a:t>
            </a:r>
            <a:r>
              <a:rPr lang="en-US" sz="2000" dirty="0" smtClean="0">
                <a:solidFill>
                  <a:schemeClr val="accent6"/>
                </a:solidFill>
              </a:rPr>
              <a:t>1.menaikan </a:t>
            </a:r>
            <a:r>
              <a:rPr lang="en-US" sz="2000" dirty="0" err="1" smtClean="0">
                <a:solidFill>
                  <a:schemeClr val="accent6"/>
                </a:solidFill>
              </a:rPr>
              <a:t>suku</a:t>
            </a:r>
            <a:r>
              <a:rPr lang="en-US" sz="2000" dirty="0" smtClean="0">
                <a:solidFill>
                  <a:schemeClr val="accent6"/>
                </a:solidFill>
              </a:rPr>
              <a:t> </a:t>
            </a:r>
            <a:r>
              <a:rPr lang="en-US" sz="2000" dirty="0" err="1" smtClean="0">
                <a:solidFill>
                  <a:schemeClr val="accent6"/>
                </a:solidFill>
              </a:rPr>
              <a:t>bunga</a:t>
            </a:r>
            <a:endParaRPr lang="en-US" sz="2000" dirty="0" smtClean="0">
              <a:solidFill>
                <a:schemeClr val="accent6"/>
              </a:solidFill>
            </a:endParaRPr>
          </a:p>
          <a:p>
            <a:pPr marL="228600" indent="-228600"/>
            <a:r>
              <a:rPr lang="en-US" sz="2000" dirty="0" smtClean="0">
                <a:solidFill>
                  <a:schemeClr val="accent6"/>
                </a:solidFill>
              </a:rPr>
              <a:t>	2.Menjual </a:t>
            </a:r>
            <a:r>
              <a:rPr lang="en-US" sz="2000" dirty="0" err="1" smtClean="0">
                <a:solidFill>
                  <a:schemeClr val="accent6"/>
                </a:solidFill>
              </a:rPr>
              <a:t>surat</a:t>
            </a:r>
            <a:r>
              <a:rPr lang="en-US" sz="2000" dirty="0" smtClean="0">
                <a:solidFill>
                  <a:schemeClr val="accent6"/>
                </a:solidFill>
              </a:rPr>
              <a:t> </a:t>
            </a:r>
            <a:r>
              <a:rPr lang="en-US" sz="2000" dirty="0" err="1" smtClean="0">
                <a:solidFill>
                  <a:schemeClr val="accent6"/>
                </a:solidFill>
              </a:rPr>
              <a:t>berharga</a:t>
            </a:r>
            <a:endParaRPr lang="en-US" sz="2000" dirty="0" smtClean="0">
              <a:solidFill>
                <a:schemeClr val="accent6"/>
              </a:solidFill>
            </a:endParaRPr>
          </a:p>
          <a:p>
            <a:pPr marL="228600" indent="-228600"/>
            <a:r>
              <a:rPr lang="en-US" sz="2000" dirty="0" smtClean="0">
                <a:solidFill>
                  <a:schemeClr val="accent6"/>
                </a:solidFill>
              </a:rPr>
              <a:t>	3.Menaikan </a:t>
            </a:r>
            <a:r>
              <a:rPr lang="en-US" sz="2000" dirty="0" err="1" smtClean="0">
                <a:solidFill>
                  <a:schemeClr val="accent6"/>
                </a:solidFill>
              </a:rPr>
              <a:t>cadangan</a:t>
            </a:r>
            <a:r>
              <a:rPr lang="en-US" sz="2000" dirty="0" smtClean="0">
                <a:solidFill>
                  <a:schemeClr val="accent6"/>
                </a:solidFill>
              </a:rPr>
              <a:t> </a:t>
            </a:r>
            <a:r>
              <a:rPr lang="en-US" sz="2000" dirty="0" err="1" smtClean="0">
                <a:solidFill>
                  <a:schemeClr val="accent6"/>
                </a:solidFill>
              </a:rPr>
              <a:t>kas</a:t>
            </a:r>
            <a:endParaRPr lang="en-US" sz="2000" dirty="0" smtClean="0">
              <a:solidFill>
                <a:schemeClr val="accent6"/>
              </a:solidFill>
            </a:endParaRPr>
          </a:p>
          <a:p>
            <a:pPr marL="228600" indent="-228600"/>
            <a:r>
              <a:rPr lang="en-US" sz="2000" dirty="0" smtClean="0">
                <a:solidFill>
                  <a:schemeClr val="accent6"/>
                </a:solidFill>
              </a:rPr>
              <a:t>	4.Menurunkan </a:t>
            </a:r>
            <a:r>
              <a:rPr lang="en-US" sz="2000" dirty="0" err="1" smtClean="0">
                <a:solidFill>
                  <a:schemeClr val="accent6"/>
                </a:solidFill>
              </a:rPr>
              <a:t>suku</a:t>
            </a:r>
            <a:r>
              <a:rPr lang="en-US" sz="2000" dirty="0" smtClean="0">
                <a:solidFill>
                  <a:schemeClr val="accent6"/>
                </a:solidFill>
              </a:rPr>
              <a:t> </a:t>
            </a:r>
            <a:r>
              <a:rPr lang="en-US" sz="2000" dirty="0" err="1" smtClean="0">
                <a:solidFill>
                  <a:schemeClr val="accent6"/>
                </a:solidFill>
              </a:rPr>
              <a:t>bunga</a:t>
            </a:r>
            <a:endParaRPr lang="en-US" sz="2000" dirty="0" smtClean="0">
              <a:solidFill>
                <a:schemeClr val="accent6"/>
              </a:solidFill>
            </a:endParaRPr>
          </a:p>
          <a:p>
            <a:pPr marL="228600" indent="-228600"/>
            <a:r>
              <a:rPr lang="en-US" sz="2000" dirty="0" smtClean="0">
                <a:solidFill>
                  <a:schemeClr val="accent6"/>
                </a:solidFill>
              </a:rPr>
              <a:t>	5.Membeli </a:t>
            </a:r>
            <a:r>
              <a:rPr lang="en-US" sz="2000" dirty="0" err="1" smtClean="0">
                <a:solidFill>
                  <a:schemeClr val="accent6"/>
                </a:solidFill>
              </a:rPr>
              <a:t>surat</a:t>
            </a:r>
            <a:r>
              <a:rPr lang="en-US" sz="2000" dirty="0" smtClean="0">
                <a:solidFill>
                  <a:schemeClr val="accent6"/>
                </a:solidFill>
              </a:rPr>
              <a:t> </a:t>
            </a:r>
            <a:r>
              <a:rPr lang="en-US" sz="2000" dirty="0" err="1" smtClean="0">
                <a:solidFill>
                  <a:schemeClr val="accent6"/>
                </a:solidFill>
              </a:rPr>
              <a:t>berharga</a:t>
            </a:r>
            <a:endParaRPr lang="en-US" sz="2000" dirty="0" smtClean="0">
              <a:solidFill>
                <a:schemeClr val="accent6"/>
              </a:solidFill>
            </a:endParaRPr>
          </a:p>
          <a:p>
            <a:pPr marL="228600" indent="-228600"/>
            <a:r>
              <a:rPr lang="en-US" sz="2000" dirty="0" smtClean="0"/>
              <a:t>	Yang </a:t>
            </a:r>
            <a:r>
              <a:rPr lang="en-US" sz="2000" dirty="0" err="1" smtClean="0"/>
              <a:t>termasuk</a:t>
            </a:r>
            <a:r>
              <a:rPr lang="en-US" sz="2000" dirty="0" smtClean="0"/>
              <a:t> </a:t>
            </a:r>
            <a:r>
              <a:rPr lang="en-US" sz="2000" dirty="0" err="1" smtClean="0"/>
              <a:t>kebijakan</a:t>
            </a:r>
            <a:r>
              <a:rPr lang="en-US" sz="2000" dirty="0" smtClean="0"/>
              <a:t> Open Market Policy </a:t>
            </a:r>
            <a:r>
              <a:rPr lang="en-US" sz="2000" dirty="0" err="1" smtClean="0"/>
              <a:t>adalah</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2008)</a:t>
            </a:r>
          </a:p>
          <a:p>
            <a:pPr marL="342900" indent="-342900">
              <a:buAutoNum type="alphaUcPeriod"/>
            </a:pPr>
            <a:r>
              <a:rPr lang="en-US" sz="2000" dirty="0" smtClean="0"/>
              <a:t>1 </a:t>
            </a:r>
            <a:r>
              <a:rPr lang="en-US" sz="2000" dirty="0" err="1" smtClean="0"/>
              <a:t>dan</a:t>
            </a:r>
            <a:r>
              <a:rPr lang="en-US" sz="2000" dirty="0" smtClean="0"/>
              <a:t> 4	D.  2 </a:t>
            </a:r>
            <a:r>
              <a:rPr lang="en-US" sz="2000" dirty="0" err="1" smtClean="0"/>
              <a:t>dan</a:t>
            </a:r>
            <a:r>
              <a:rPr lang="en-US" sz="2000" dirty="0" smtClean="0"/>
              <a:t> 5</a:t>
            </a:r>
          </a:p>
          <a:p>
            <a:pPr marL="342900" indent="-342900">
              <a:buAutoNum type="alphaUcPeriod"/>
            </a:pPr>
            <a:r>
              <a:rPr lang="en-US" sz="2000" dirty="0" smtClean="0"/>
              <a:t>1 </a:t>
            </a:r>
            <a:r>
              <a:rPr lang="en-US" sz="2000" dirty="0" err="1" smtClean="0"/>
              <a:t>dan</a:t>
            </a:r>
            <a:r>
              <a:rPr lang="en-US" sz="2000" dirty="0" smtClean="0"/>
              <a:t> 3	E.   4 </a:t>
            </a:r>
            <a:r>
              <a:rPr lang="en-US" sz="2000" dirty="0" err="1" smtClean="0"/>
              <a:t>dan</a:t>
            </a:r>
            <a:r>
              <a:rPr lang="en-US" sz="2000" dirty="0" smtClean="0"/>
              <a:t> 5</a:t>
            </a:r>
          </a:p>
          <a:p>
            <a:pPr marL="342900" indent="-342900">
              <a:buAutoNum type="alphaUcPeriod"/>
            </a:pPr>
            <a:r>
              <a:rPr lang="en-US" sz="2000" dirty="0" smtClean="0"/>
              <a:t>2 </a:t>
            </a:r>
            <a:r>
              <a:rPr lang="en-US" sz="2000" dirty="0" err="1" smtClean="0"/>
              <a:t>dan</a:t>
            </a:r>
            <a:r>
              <a:rPr lang="en-US" sz="2000" dirty="0" smtClean="0"/>
              <a:t> 4</a:t>
            </a:r>
          </a:p>
        </p:txBody>
      </p:sp>
      <p:sp>
        <p:nvSpPr>
          <p:cNvPr id="8" name="Rectangle 7"/>
          <p:cNvSpPr/>
          <p:nvPr/>
        </p:nvSpPr>
        <p:spPr>
          <a:xfrm>
            <a:off x="76200" y="1143000"/>
            <a:ext cx="48006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Pada</a:t>
            </a:r>
            <a:r>
              <a:rPr lang="en-US" sz="2000" dirty="0" smtClean="0"/>
              <a:t> </a:t>
            </a:r>
            <a:r>
              <a:rPr lang="en-US" sz="2000" dirty="0" err="1" smtClean="0"/>
              <a:t>menjelang</a:t>
            </a:r>
            <a:r>
              <a:rPr lang="en-US" sz="2000" dirty="0" smtClean="0"/>
              <a:t> </a:t>
            </a:r>
            <a:r>
              <a:rPr lang="en-US" sz="2000" dirty="0" err="1" smtClean="0"/>
              <a:t>pemilu</a:t>
            </a:r>
            <a:r>
              <a:rPr lang="en-US" sz="2000" dirty="0" smtClean="0"/>
              <a:t> 2009 </a:t>
            </a:r>
            <a:r>
              <a:rPr lang="en-US" sz="2000" dirty="0" err="1" smtClean="0"/>
              <a:t>uang</a:t>
            </a:r>
            <a:r>
              <a:rPr lang="en-US" sz="2000" dirty="0" smtClean="0"/>
              <a:t> yang </a:t>
            </a:r>
            <a:r>
              <a:rPr lang="en-US" sz="2000" dirty="0" err="1" smtClean="0"/>
              <a:t>beredar</a:t>
            </a:r>
            <a:r>
              <a:rPr lang="en-US" sz="2000" dirty="0" smtClean="0"/>
              <a:t> </a:t>
            </a:r>
            <a:r>
              <a:rPr lang="en-US" sz="2000" dirty="0" err="1" smtClean="0"/>
              <a:t>sebesar</a:t>
            </a:r>
            <a:r>
              <a:rPr lang="en-US" sz="2000" dirty="0" smtClean="0"/>
              <a:t> 10 </a:t>
            </a:r>
            <a:r>
              <a:rPr lang="en-US" sz="2000" dirty="0" err="1" smtClean="0"/>
              <a:t>triliyun</a:t>
            </a:r>
            <a:r>
              <a:rPr lang="en-US" sz="2000" dirty="0" smtClean="0"/>
              <a:t>. </a:t>
            </a:r>
            <a:r>
              <a:rPr lang="en-US" sz="2000" dirty="0" err="1" smtClean="0"/>
              <a:t>Keadaan</a:t>
            </a:r>
            <a:r>
              <a:rPr lang="en-US" sz="2000" dirty="0" smtClean="0"/>
              <a:t> </a:t>
            </a:r>
            <a:r>
              <a:rPr lang="en-US" sz="2000" dirty="0" err="1" smtClean="0"/>
              <a:t>ini</a:t>
            </a:r>
            <a:r>
              <a:rPr lang="en-US" sz="2000" dirty="0" smtClean="0"/>
              <a:t> </a:t>
            </a:r>
            <a:r>
              <a:rPr lang="en-US" sz="2000" dirty="0" err="1" smtClean="0"/>
              <a:t>mengakibtakan</a:t>
            </a:r>
            <a:r>
              <a:rPr lang="en-US" sz="2000" dirty="0" smtClean="0"/>
              <a:t> </a:t>
            </a:r>
            <a:r>
              <a:rPr lang="en-US" sz="2000" dirty="0" err="1" smtClean="0"/>
              <a:t>harga</a:t>
            </a:r>
            <a:r>
              <a:rPr lang="en-US" sz="2000" dirty="0" smtClean="0"/>
              <a:t> </a:t>
            </a:r>
            <a:r>
              <a:rPr lang="en-US" sz="2000" dirty="0" err="1" smtClean="0"/>
              <a:t>barang</a:t>
            </a:r>
            <a:r>
              <a:rPr lang="en-US" sz="2000" dirty="0" smtClean="0"/>
              <a:t> </a:t>
            </a:r>
            <a:r>
              <a:rPr lang="en-US" sz="2000" dirty="0" err="1" smtClean="0"/>
              <a:t>cenderung</a:t>
            </a:r>
            <a:r>
              <a:rPr lang="en-US" sz="2000" dirty="0" smtClean="0"/>
              <a:t> </a:t>
            </a:r>
            <a:r>
              <a:rPr lang="en-US" sz="2000" dirty="0" err="1" smtClean="0"/>
              <a:t>naik</a:t>
            </a:r>
            <a:r>
              <a:rPr lang="en-US" sz="2000" dirty="0" smtClean="0"/>
              <a:t>, </a:t>
            </a:r>
            <a:r>
              <a:rPr lang="en-US" sz="2000" dirty="0" err="1" smtClean="0"/>
              <a:t>untuk</a:t>
            </a:r>
            <a:r>
              <a:rPr lang="en-US" sz="2000" dirty="0" smtClean="0"/>
              <a:t> </a:t>
            </a:r>
            <a:r>
              <a:rPr lang="en-US" sz="2000" dirty="0" err="1" smtClean="0"/>
              <a:t>mengantisipasi</a:t>
            </a:r>
            <a:r>
              <a:rPr lang="en-US" sz="2000" dirty="0" smtClean="0"/>
              <a:t> </a:t>
            </a:r>
            <a:r>
              <a:rPr lang="en-US" sz="2000" dirty="0" err="1" smtClean="0"/>
              <a:t>hal</a:t>
            </a:r>
            <a:r>
              <a:rPr lang="en-US" sz="2000" dirty="0" smtClean="0"/>
              <a:t> </a:t>
            </a:r>
            <a:r>
              <a:rPr lang="en-US" sz="2000" dirty="0" err="1" smtClean="0"/>
              <a:t>tersebut</a:t>
            </a:r>
            <a:r>
              <a:rPr lang="en-US" sz="2000" dirty="0" smtClean="0"/>
              <a:t>. </a:t>
            </a:r>
            <a:r>
              <a:rPr lang="en-US" sz="2000" dirty="0" err="1" smtClean="0"/>
              <a:t>Kebijakan</a:t>
            </a:r>
            <a:r>
              <a:rPr lang="en-US" sz="2000" dirty="0" smtClean="0"/>
              <a:t> </a:t>
            </a:r>
            <a:r>
              <a:rPr lang="en-US" sz="2000" dirty="0" err="1" smtClean="0"/>
              <a:t>pemerintah</a:t>
            </a:r>
            <a:r>
              <a:rPr lang="en-US" sz="2000" dirty="0" smtClean="0"/>
              <a:t> yang </a:t>
            </a:r>
            <a:r>
              <a:rPr lang="en-US" sz="2000" dirty="0" err="1" smtClean="0"/>
              <a:t>dapat</a:t>
            </a:r>
            <a:r>
              <a:rPr lang="en-US" sz="2000" dirty="0" smtClean="0"/>
              <a:t> </a:t>
            </a:r>
            <a:r>
              <a:rPr lang="en-US" sz="2000" dirty="0" err="1" smtClean="0"/>
              <a:t>dilakukan</a:t>
            </a:r>
            <a:r>
              <a:rPr lang="en-US" sz="2000" dirty="0" smtClean="0"/>
              <a:t> </a:t>
            </a:r>
            <a:r>
              <a:rPr lang="en-US" sz="2000" dirty="0" err="1" smtClean="0"/>
              <a:t>dengan</a:t>
            </a:r>
            <a:r>
              <a:rPr lang="en-US" sz="2000" dirty="0" smtClean="0"/>
              <a:t> </a:t>
            </a:r>
            <a:r>
              <a:rPr lang="en-US" sz="2000" dirty="0" err="1" smtClean="0"/>
              <a:t>kebijakan</a:t>
            </a:r>
            <a:r>
              <a:rPr lang="en-US" sz="2000" dirty="0" smtClean="0"/>
              <a:t> </a:t>
            </a:r>
            <a:r>
              <a:rPr lang="en-US" sz="2000" dirty="0" err="1" smtClean="0"/>
              <a:t>fiskal</a:t>
            </a:r>
            <a:r>
              <a:rPr lang="en-US" sz="2000" dirty="0" smtClean="0"/>
              <a:t> </a:t>
            </a:r>
            <a:r>
              <a:rPr lang="en-US" sz="2000" dirty="0" err="1" smtClean="0"/>
              <a:t>ialah</a:t>
            </a:r>
            <a:r>
              <a:rPr lang="en-US" sz="2000" dirty="0" smtClean="0"/>
              <a:t>…  </a:t>
            </a:r>
            <a:r>
              <a:rPr lang="en-US" sz="2000" dirty="0" smtClean="0">
                <a:solidFill>
                  <a:srgbClr val="FFFF00"/>
                </a:solidFill>
              </a:rPr>
              <a:t>(UN 2010)</a:t>
            </a:r>
            <a:r>
              <a:rPr lang="en-US" sz="2000" dirty="0" smtClean="0"/>
              <a:t> </a:t>
            </a:r>
          </a:p>
          <a:p>
            <a:pPr marL="457200" indent="-457200">
              <a:buAutoNum type="alphaUcPeriod"/>
            </a:pPr>
            <a:r>
              <a:rPr lang="en-US" sz="2000" dirty="0" err="1" smtClean="0"/>
              <a:t>Menaikan</a:t>
            </a:r>
            <a:r>
              <a:rPr lang="en-US" sz="2000" dirty="0" smtClean="0"/>
              <a:t> cash ratio	</a:t>
            </a:r>
          </a:p>
          <a:p>
            <a:pPr marL="457200" indent="-457200">
              <a:buAutoNum type="alphaUcPeriod"/>
            </a:pPr>
            <a:r>
              <a:rPr lang="en-US" sz="2000" dirty="0" err="1" smtClean="0"/>
              <a:t>Menambah</a:t>
            </a:r>
            <a:r>
              <a:rPr lang="en-US" sz="2000" dirty="0" smtClean="0"/>
              <a:t> stock </a:t>
            </a:r>
            <a:r>
              <a:rPr lang="en-US" sz="2000" dirty="0" err="1" smtClean="0"/>
              <a:t>barang</a:t>
            </a:r>
            <a:r>
              <a:rPr lang="en-US" sz="2000" dirty="0" smtClean="0"/>
              <a:t> </a:t>
            </a:r>
            <a:r>
              <a:rPr lang="en-US" sz="2000" dirty="0" err="1" smtClean="0"/>
              <a:t>dan</a:t>
            </a:r>
            <a:r>
              <a:rPr lang="en-US" sz="2000" dirty="0" smtClean="0"/>
              <a:t> </a:t>
            </a:r>
            <a:r>
              <a:rPr lang="en-US" sz="2000" dirty="0" err="1" smtClean="0"/>
              <a:t>jasa</a:t>
            </a:r>
            <a:endParaRPr lang="en-US" sz="2000" dirty="0" smtClean="0"/>
          </a:p>
          <a:p>
            <a:pPr marL="457200" indent="-457200">
              <a:buAutoNum type="alphaUcPeriod"/>
            </a:pPr>
            <a:r>
              <a:rPr lang="en-US" sz="2000" dirty="0" err="1" smtClean="0"/>
              <a:t>Suku</a:t>
            </a:r>
            <a:r>
              <a:rPr lang="en-US" sz="2000" dirty="0" smtClean="0"/>
              <a:t> </a:t>
            </a:r>
            <a:r>
              <a:rPr lang="en-US" sz="2000" dirty="0" err="1" smtClean="0"/>
              <a:t>bunga</a:t>
            </a:r>
            <a:r>
              <a:rPr lang="en-US" sz="2000" dirty="0" smtClean="0"/>
              <a:t> </a:t>
            </a:r>
            <a:r>
              <a:rPr lang="en-US" sz="2000" dirty="0" err="1" smtClean="0"/>
              <a:t>tabungan</a:t>
            </a:r>
            <a:r>
              <a:rPr lang="en-US" sz="2000" dirty="0" smtClean="0"/>
              <a:t> </a:t>
            </a:r>
            <a:r>
              <a:rPr lang="en-US" sz="2000" dirty="0" err="1" smtClean="0"/>
              <a:t>dinaikan</a:t>
            </a:r>
            <a:endParaRPr lang="en-US" sz="2000" dirty="0" smtClean="0"/>
          </a:p>
          <a:p>
            <a:pPr marL="457200" indent="-457200">
              <a:buAutoNum type="alphaUcPeriod"/>
            </a:pPr>
            <a:r>
              <a:rPr lang="en-US" sz="2000" dirty="0" err="1" smtClean="0"/>
              <a:t>Menaikan</a:t>
            </a:r>
            <a:r>
              <a:rPr lang="en-US" sz="2000" dirty="0" smtClean="0"/>
              <a:t> </a:t>
            </a:r>
            <a:r>
              <a:rPr lang="en-US" sz="2000" dirty="0" err="1" smtClean="0"/>
              <a:t>pengeluaran</a:t>
            </a:r>
            <a:r>
              <a:rPr lang="en-US" sz="2000" dirty="0" smtClean="0"/>
              <a:t> </a:t>
            </a:r>
            <a:r>
              <a:rPr lang="en-US" sz="2000" dirty="0" err="1" smtClean="0"/>
              <a:t>pemerintah</a:t>
            </a:r>
            <a:endParaRPr lang="en-US" sz="2000" dirty="0" smtClean="0"/>
          </a:p>
          <a:p>
            <a:pPr marL="457200" indent="-457200">
              <a:buAutoNum type="alphaUcPeriod"/>
            </a:pPr>
            <a:r>
              <a:rPr lang="en-US" sz="2000" dirty="0" err="1" smtClean="0"/>
              <a:t>Menaikan</a:t>
            </a:r>
            <a:r>
              <a:rPr lang="en-US" sz="2000" dirty="0" smtClean="0"/>
              <a:t> </a:t>
            </a:r>
            <a:r>
              <a:rPr lang="en-US" sz="2000" dirty="0" err="1" smtClean="0"/>
              <a:t>pajak</a:t>
            </a:r>
            <a:r>
              <a:rPr lang="en-US" sz="2000" dirty="0" smtClean="0"/>
              <a:t> </a:t>
            </a:r>
            <a:r>
              <a:rPr lang="en-US" sz="2000" dirty="0" err="1" smtClean="0"/>
              <a:t>PPh</a:t>
            </a:r>
            <a:r>
              <a:rPr lang="en-US" sz="2000" dirty="0" smtClean="0"/>
              <a:t>, </a:t>
            </a:r>
            <a:r>
              <a:rPr lang="en-US" sz="2000" dirty="0" err="1" smtClean="0"/>
              <a:t>PPn</a:t>
            </a:r>
            <a:r>
              <a:rPr lang="en-US" sz="2000" dirty="0" smtClean="0"/>
              <a:t>, BM, </a:t>
            </a:r>
            <a:r>
              <a:rPr lang="en-US" sz="2000" dirty="0" err="1" smtClean="0"/>
              <a:t>dan</a:t>
            </a:r>
            <a:r>
              <a:rPr lang="en-US" sz="2000" dirty="0" smtClean="0"/>
              <a:t> PPN</a:t>
            </a:r>
            <a:endParaRPr lang="en-US" sz="2000" dirty="0"/>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Curved Up Ribbon 3"/>
          <p:cNvSpPr/>
          <p:nvPr/>
        </p:nvSpPr>
        <p:spPr>
          <a:xfrm>
            <a:off x="990600" y="76200"/>
            <a:ext cx="7162800" cy="1600200"/>
          </a:xfrm>
          <a:prstGeom prst="ellipseRibbon2">
            <a:avLst>
              <a:gd name="adj1" fmla="val 22492"/>
              <a:gd name="adj2" fmla="val 65408"/>
              <a:gd name="adj3" fmla="val 8111"/>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4000" dirty="0" err="1" smtClean="0">
                <a:ln>
                  <a:solidFill>
                    <a:srgbClr val="FF0000"/>
                  </a:solidFill>
                </a:ln>
                <a:solidFill>
                  <a:srgbClr val="FFFF00"/>
                </a:solidFill>
              </a:rPr>
              <a:t>Materi</a:t>
            </a:r>
            <a:r>
              <a:rPr lang="en-US" sz="4000" dirty="0" smtClean="0">
                <a:ln>
                  <a:solidFill>
                    <a:srgbClr val="FF0000"/>
                  </a:solidFill>
                </a:ln>
                <a:solidFill>
                  <a:srgbClr val="FFFF00"/>
                </a:solidFill>
              </a:rPr>
              <a:t> </a:t>
            </a:r>
            <a:r>
              <a:rPr lang="en-US" sz="4000" dirty="0" err="1" smtClean="0">
                <a:ln>
                  <a:solidFill>
                    <a:srgbClr val="FF0000"/>
                  </a:solidFill>
                </a:ln>
                <a:solidFill>
                  <a:srgbClr val="FFFF00"/>
                </a:solidFill>
              </a:rPr>
              <a:t>Ekonomi</a:t>
            </a:r>
            <a:endParaRPr lang="en-US" sz="4000" dirty="0">
              <a:ln>
                <a:solidFill>
                  <a:srgbClr val="FF0000"/>
                </a:solidFill>
              </a:ln>
              <a:solidFill>
                <a:srgbClr val="FFFF00"/>
              </a:solidFill>
            </a:endParaRPr>
          </a:p>
        </p:txBody>
      </p:sp>
      <p:sp>
        <p:nvSpPr>
          <p:cNvPr id="5" name="5-Point Star 4"/>
          <p:cNvSpPr/>
          <p:nvPr/>
        </p:nvSpPr>
        <p:spPr>
          <a:xfrm>
            <a:off x="2286000" y="2057400"/>
            <a:ext cx="4572000" cy="2743200"/>
          </a:xfrm>
          <a:prstGeom prst="star5">
            <a:avLst>
              <a:gd name="adj" fmla="val 21697"/>
              <a:gd name="hf" fmla="val 105146"/>
              <a:gd name="vf" fmla="val 110557"/>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00B050"/>
                </a:solidFill>
              </a:rPr>
              <a:t>kelas</a:t>
            </a:r>
            <a:endParaRPr lang="en-US" sz="2800" dirty="0" smtClean="0">
              <a:solidFill>
                <a:srgbClr val="00B050"/>
              </a:solidFill>
            </a:endParaRPr>
          </a:p>
          <a:p>
            <a:pPr algn="ctr"/>
            <a:r>
              <a:rPr lang="en-US" sz="4600" dirty="0" smtClean="0">
                <a:solidFill>
                  <a:srgbClr val="00B050"/>
                </a:solidFill>
              </a:rPr>
              <a:t>11</a:t>
            </a:r>
            <a:endParaRPr lang="en-US" sz="4600" dirty="0">
              <a:solidFill>
                <a:srgbClr val="00B050"/>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p:nvPr/>
        </p:nvSpPr>
        <p:spPr>
          <a:xfrm>
            <a:off x="228600" y="1859340"/>
            <a:ext cx="6400800" cy="4154984"/>
          </a:xfrm>
          <a:prstGeom prst="rect">
            <a:avLst/>
          </a:prstGeom>
        </p:spPr>
        <p:txBody>
          <a:bodyPr wrap="square">
            <a:spAutoFit/>
          </a:bodyPr>
          <a:lstStyle/>
          <a:p>
            <a:pPr algn="just">
              <a:buClr>
                <a:schemeClr val="hlink"/>
              </a:buClr>
            </a:pPr>
            <a:r>
              <a:rPr lang="en-US" sz="2400" dirty="0" err="1" smtClean="0">
                <a:solidFill>
                  <a:srgbClr val="CCFF33"/>
                </a:solidFill>
                <a:sym typeface="Wingdings" pitchFamily="2" charset="2"/>
              </a:rPr>
              <a:t>Angkatan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Kerja</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berdasarkan</a:t>
            </a:r>
            <a:r>
              <a:rPr lang="en-US" sz="2400" dirty="0" smtClean="0">
                <a:solidFill>
                  <a:srgbClr val="CCFF33"/>
                </a:solidFill>
                <a:sym typeface="Wingdings" pitchFamily="2" charset="2"/>
              </a:rPr>
              <a:t> </a:t>
            </a:r>
            <a:r>
              <a:rPr lang="en-US" sz="2400" dirty="0" smtClean="0">
                <a:solidFill>
                  <a:srgbClr val="00FF99"/>
                </a:solidFill>
                <a:sym typeface="Wingdings" pitchFamily="2" charset="2"/>
              </a:rPr>
              <a:t>UU No.13 </a:t>
            </a:r>
            <a:r>
              <a:rPr lang="en-US" sz="2400" dirty="0" err="1" smtClean="0">
                <a:solidFill>
                  <a:srgbClr val="00FF99"/>
                </a:solidFill>
                <a:sym typeface="Wingdings" pitchFamily="2" charset="2"/>
              </a:rPr>
              <a:t>tahun</a:t>
            </a:r>
            <a:r>
              <a:rPr lang="en-US" sz="2400" dirty="0" smtClean="0">
                <a:solidFill>
                  <a:srgbClr val="00FF99"/>
                </a:solidFill>
                <a:sym typeface="Wingdings" pitchFamily="2" charset="2"/>
              </a:rPr>
              <a:t> 2003</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tenaga</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kerja</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adalah</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setiap</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orang</a:t>
            </a:r>
            <a:r>
              <a:rPr lang="en-US" sz="2400" dirty="0" smtClean="0">
                <a:solidFill>
                  <a:srgbClr val="CCFF33"/>
                </a:solidFill>
                <a:sym typeface="Wingdings" pitchFamily="2" charset="2"/>
              </a:rPr>
              <a:t> yang </a:t>
            </a:r>
            <a:r>
              <a:rPr lang="en-US" sz="2400" dirty="0" err="1" smtClean="0">
                <a:solidFill>
                  <a:srgbClr val="CCFF33"/>
                </a:solidFill>
                <a:sym typeface="Wingdings" pitchFamily="2" charset="2"/>
              </a:rPr>
              <a:t>mampu</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melakukan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pekerjaan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guna</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menghasilkan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barang</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dan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atau</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jasa</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baik</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untuk</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memenuhi</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kebutuhan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sendiri</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maupun</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untuk</a:t>
            </a:r>
            <a:r>
              <a:rPr lang="en-US" sz="2400" dirty="0" smtClean="0">
                <a:solidFill>
                  <a:srgbClr val="CCFF33"/>
                </a:solidFill>
                <a:sym typeface="Wingdings" pitchFamily="2" charset="2"/>
              </a:rPr>
              <a:t> </a:t>
            </a:r>
            <a:r>
              <a:rPr lang="en-US" sz="2400" dirty="0" err="1" smtClean="0">
                <a:solidFill>
                  <a:srgbClr val="CCFF33"/>
                </a:solidFill>
                <a:sym typeface="Wingdings" pitchFamily="2" charset="2"/>
              </a:rPr>
              <a:t>masyarakat</a:t>
            </a:r>
            <a:r>
              <a:rPr lang="en-US" sz="2400" dirty="0" smtClean="0">
                <a:solidFill>
                  <a:srgbClr val="CCFF33"/>
                </a:solidFill>
                <a:sym typeface="Wingdings" pitchFamily="2" charset="2"/>
              </a:rPr>
              <a:t>.</a:t>
            </a:r>
          </a:p>
          <a:p>
            <a:pPr>
              <a:buClr>
                <a:schemeClr val="hlink"/>
              </a:buClr>
              <a:buFont typeface="Wingdings" pitchFamily="2" charset="2"/>
              <a:buChar char="v"/>
            </a:pPr>
            <a:endParaRPr lang="en-US" sz="2400" dirty="0" smtClean="0">
              <a:solidFill>
                <a:srgbClr val="F6CD36"/>
              </a:solidFill>
              <a:sym typeface="Wingdings" pitchFamily="2" charset="2"/>
            </a:endParaRPr>
          </a:p>
          <a:p>
            <a:pPr algn="just">
              <a:buClr>
                <a:schemeClr val="hlink"/>
              </a:buClr>
            </a:pPr>
            <a:r>
              <a:rPr lang="en-US" sz="2400" dirty="0" err="1" smtClean="0">
                <a:solidFill>
                  <a:srgbClr val="F6CD36"/>
                </a:solidFill>
                <a:sym typeface="Wingdings" pitchFamily="2" charset="2"/>
              </a:rPr>
              <a:t>Tenaga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Kerja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bagian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dari</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tenaga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kerja</a:t>
            </a:r>
            <a:r>
              <a:rPr lang="en-US" sz="2400" dirty="0" smtClean="0">
                <a:solidFill>
                  <a:srgbClr val="F6CD36"/>
                </a:solidFill>
                <a:sym typeface="Wingdings" pitchFamily="2" charset="2"/>
              </a:rPr>
              <a:t> yang </a:t>
            </a:r>
            <a:r>
              <a:rPr lang="en-US" sz="2400" dirty="0" err="1" smtClean="0">
                <a:solidFill>
                  <a:srgbClr val="F6CD36"/>
                </a:solidFill>
                <a:sym typeface="Wingdings" pitchFamily="2" charset="2"/>
              </a:rPr>
              <a:t>aktif</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digolongkan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dalam</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usia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kerja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yaitu</a:t>
            </a:r>
            <a:r>
              <a:rPr lang="en-US" sz="2400" dirty="0" smtClean="0">
                <a:solidFill>
                  <a:srgbClr val="F6CD36"/>
                </a:solidFill>
                <a:sym typeface="Wingdings" pitchFamily="2" charset="2"/>
              </a:rPr>
              <a:t> 15 </a:t>
            </a:r>
            <a:r>
              <a:rPr lang="en-US" sz="2400" dirty="0" err="1" smtClean="0">
                <a:solidFill>
                  <a:srgbClr val="F6CD36"/>
                </a:solidFill>
                <a:sym typeface="Wingdings" pitchFamily="2" charset="2"/>
              </a:rPr>
              <a:t>tahun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ke</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atas</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sampai</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dengan</a:t>
            </a:r>
            <a:r>
              <a:rPr lang="en-US" sz="2400" dirty="0" smtClean="0">
                <a:solidFill>
                  <a:srgbClr val="F6CD36"/>
                </a:solidFill>
                <a:sym typeface="Wingdings" pitchFamily="2" charset="2"/>
              </a:rPr>
              <a:t> 64 </a:t>
            </a:r>
            <a:r>
              <a:rPr lang="en-US" sz="2400" dirty="0" err="1" smtClean="0">
                <a:solidFill>
                  <a:srgbClr val="F6CD36"/>
                </a:solidFill>
                <a:sym typeface="Wingdings" pitchFamily="2" charset="2"/>
              </a:rPr>
              <a:t>tahun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dalam</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kegiatan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ekonomi</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baik</a:t>
            </a:r>
            <a:r>
              <a:rPr lang="en-US" sz="2400" dirty="0" smtClean="0">
                <a:solidFill>
                  <a:srgbClr val="F6CD36"/>
                </a:solidFill>
                <a:sym typeface="Wingdings" pitchFamily="2" charset="2"/>
              </a:rPr>
              <a:t> yang </a:t>
            </a:r>
            <a:r>
              <a:rPr lang="en-US" sz="2400" dirty="0" err="1" smtClean="0">
                <a:solidFill>
                  <a:srgbClr val="F6CD36"/>
                </a:solidFill>
                <a:sym typeface="Wingdings" pitchFamily="2" charset="2"/>
              </a:rPr>
              <a:t>sudah</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bekerja</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maupun</a:t>
            </a:r>
            <a:r>
              <a:rPr lang="en-US" sz="2400" dirty="0" smtClean="0">
                <a:solidFill>
                  <a:srgbClr val="F6CD36"/>
                </a:solidFill>
                <a:sym typeface="Wingdings" pitchFamily="2" charset="2"/>
              </a:rPr>
              <a:t> yang </a:t>
            </a:r>
            <a:r>
              <a:rPr lang="en-US" sz="2400" dirty="0" err="1" smtClean="0">
                <a:solidFill>
                  <a:srgbClr val="F6CD36"/>
                </a:solidFill>
                <a:sym typeface="Wingdings" pitchFamily="2" charset="2"/>
              </a:rPr>
              <a:t>sedang</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mencari</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pekerjaan</a:t>
            </a:r>
            <a:r>
              <a:rPr lang="en-US" sz="2400" dirty="0" smtClean="0">
                <a:solidFill>
                  <a:srgbClr val="F6CD36"/>
                </a:solidFill>
                <a:sym typeface="Wingdings" pitchFamily="2" charset="2"/>
              </a:rPr>
              <a:t> (</a:t>
            </a:r>
            <a:r>
              <a:rPr lang="en-US" sz="2400" dirty="0" err="1" smtClean="0">
                <a:solidFill>
                  <a:srgbClr val="F6CD36"/>
                </a:solidFill>
                <a:sym typeface="Wingdings" pitchFamily="2" charset="2"/>
              </a:rPr>
              <a:t>pengangguran</a:t>
            </a:r>
            <a:r>
              <a:rPr lang="en-US" sz="2400" dirty="0" smtClean="0">
                <a:solidFill>
                  <a:srgbClr val="F6CD36"/>
                </a:solidFill>
                <a:sym typeface="Wingdings" pitchFamily="2" charset="2"/>
              </a:rPr>
              <a:t>).</a:t>
            </a:r>
            <a:endParaRPr lang="en-US" sz="2400" dirty="0">
              <a:solidFill>
                <a:srgbClr val="F6CD36"/>
              </a:solidFill>
              <a:sym typeface="Wingdings" pitchFamily="2" charset="2"/>
            </a:endParaRPr>
          </a:p>
        </p:txBody>
      </p:sp>
      <p:sp>
        <p:nvSpPr>
          <p:cNvPr id="5" name="Title 1"/>
          <p:cNvSpPr txBox="1">
            <a:spLocks/>
          </p:cNvSpPr>
          <p:nvPr/>
        </p:nvSpPr>
        <p:spPr>
          <a:xfrm>
            <a:off x="1524000" y="350838"/>
            <a:ext cx="6248400" cy="563562"/>
          </a:xfrm>
          <a:prstGeom prst="rect">
            <a:avLst/>
          </a:prstGeo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vert="horz" lIns="91440" tIns="45720" rIns="91440" bIns="45720" rtlCol="0" anchor="ctr">
            <a:normAutofit fontScale="97500" lnSpcReduction="10000"/>
          </a:bodyPr>
          <a:lstStyle/>
          <a:p>
            <a:pPr algn="ctr">
              <a:spcBef>
                <a:spcPct val="0"/>
              </a:spcBef>
            </a:pPr>
            <a:r>
              <a:rPr lang="en-US" sz="3200" dirty="0" err="1" smtClean="0">
                <a:solidFill>
                  <a:srgbClr val="FFFF00"/>
                </a:solidFill>
              </a:rPr>
              <a:t>Ketenegakerjaan</a:t>
            </a:r>
            <a:r>
              <a:rPr lang="en-US" sz="3200" dirty="0" smtClean="0">
                <a:solidFill>
                  <a:srgbClr val="FFFF00"/>
                </a:solidFill>
              </a:rPr>
              <a:t> &amp; </a:t>
            </a:r>
            <a:r>
              <a:rPr lang="en-US" sz="3200" dirty="0" err="1" smtClean="0">
                <a:solidFill>
                  <a:srgbClr val="FFFF00"/>
                </a:solidFill>
              </a:rPr>
              <a:t>Pengangguran</a:t>
            </a:r>
            <a:endParaRPr lang="en-US" sz="3200" dirty="0" smtClean="0">
              <a:solidFill>
                <a:srgbClr val="FFFF00"/>
              </a:solidFill>
            </a:endParaRPr>
          </a:p>
        </p:txBody>
      </p:sp>
      <p:sp>
        <p:nvSpPr>
          <p:cNvPr id="6" name="Horizontal Scroll 5"/>
          <p:cNvSpPr/>
          <p:nvPr/>
        </p:nvSpPr>
        <p:spPr>
          <a:xfrm>
            <a:off x="6553200" y="1143000"/>
            <a:ext cx="23622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endParaRPr lang="en-US" sz="3200" dirty="0">
              <a:solidFill>
                <a:srgbClr val="FFFF00"/>
              </a:solidFill>
            </a:endParaRPr>
          </a:p>
        </p:txBody>
      </p:sp>
      <p:sp>
        <p:nvSpPr>
          <p:cNvPr id="7" name="Rectangle 6"/>
          <p:cNvSpPr/>
          <p:nvPr/>
        </p:nvSpPr>
        <p:spPr>
          <a:xfrm>
            <a:off x="152400" y="1828800"/>
            <a:ext cx="6553200" cy="19812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4114800"/>
            <a:ext cx="6553200" cy="19050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j0291984"/>
          <p:cNvPicPr>
            <a:picLocks noChangeAspect="1" noChangeArrowheads="1"/>
          </p:cNvPicPr>
          <p:nvPr/>
        </p:nvPicPr>
        <p:blipFill>
          <a:blip r:embed="rId2"/>
          <a:srcRect/>
          <a:stretch>
            <a:fillRect/>
          </a:stretch>
        </p:blipFill>
        <p:spPr bwMode="auto">
          <a:xfrm>
            <a:off x="7315200" y="3048000"/>
            <a:ext cx="1143000" cy="1524000"/>
          </a:xfrm>
          <a:prstGeom prst="rect">
            <a:avLst/>
          </a:prstGeom>
          <a:noFill/>
        </p:spPr>
      </p:pic>
      <p:pic>
        <p:nvPicPr>
          <p:cNvPr id="12" name="Picture 10" descr="j0195384"/>
          <p:cNvPicPr>
            <a:picLocks noChangeAspect="1" noChangeArrowheads="1"/>
          </p:cNvPicPr>
          <p:nvPr/>
        </p:nvPicPr>
        <p:blipFill>
          <a:blip r:embed="rId3"/>
          <a:srcRect/>
          <a:stretch>
            <a:fillRect/>
          </a:stretch>
        </p:blipFill>
        <p:spPr bwMode="auto">
          <a:xfrm>
            <a:off x="304800" y="228600"/>
            <a:ext cx="1143000" cy="1447800"/>
          </a:xfrm>
          <a:prstGeom prst="rect">
            <a:avLst/>
          </a:prstGeom>
          <a:noFill/>
        </p:spPr>
      </p:pic>
      <p:sp>
        <p:nvSpPr>
          <p:cNvPr id="10" name="Action Button: Home 9">
            <a:hlinkClick r:id="rId4" action="ppaction://hlinksldjump" highlightClick="1"/>
          </p:cNvPr>
          <p:cNvSpPr/>
          <p:nvPr/>
        </p:nvSpPr>
        <p:spPr>
          <a:xfrm>
            <a:off x="8686800" y="0"/>
            <a:ext cx="457200" cy="457200"/>
          </a:xfrm>
          <a:prstGeom prst="actionButtonHom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04800"/>
            <a:ext cx="8305800" cy="609600"/>
          </a:xfrm>
        </p:spPr>
        <p:txBody>
          <a:bodyPr>
            <a:normAutofit fontScale="90000"/>
          </a:bodyPr>
          <a:lstStyle/>
          <a:p>
            <a:r>
              <a:rPr lang="en-US" sz="3600"/>
              <a:t>Definisi² Konsep Ketenagakerjaan</a:t>
            </a:r>
          </a:p>
        </p:txBody>
      </p:sp>
      <p:sp>
        <p:nvSpPr>
          <p:cNvPr id="51204" name="Text Box 4"/>
          <p:cNvSpPr txBox="1">
            <a:spLocks noChangeArrowheads="1"/>
          </p:cNvSpPr>
          <p:nvPr/>
        </p:nvSpPr>
        <p:spPr bwMode="auto">
          <a:xfrm>
            <a:off x="76200" y="533400"/>
            <a:ext cx="7772400" cy="6370975"/>
          </a:xfrm>
          <a:prstGeom prst="rect">
            <a:avLst/>
          </a:prstGeom>
          <a:noFill/>
          <a:ln w="9525">
            <a:noFill/>
            <a:miter lim="800000"/>
            <a:headEnd/>
            <a:tailEnd/>
          </a:ln>
          <a:effectLst/>
        </p:spPr>
        <p:txBody>
          <a:bodyPr wrap="square">
            <a:spAutoFit/>
          </a:bodyPr>
          <a:lstStyle/>
          <a:p>
            <a:pPr algn="just">
              <a:buClr>
                <a:schemeClr val="hlink"/>
              </a:buClr>
            </a:pPr>
            <a:r>
              <a:rPr lang="en-US" sz="2400" b="1" dirty="0" err="1" smtClean="0">
                <a:solidFill>
                  <a:srgbClr val="FFFF00"/>
                </a:solidFill>
                <a:sym typeface="Wingdings" pitchFamily="2" charset="2"/>
              </a:rPr>
              <a:t>Kesempatan</a:t>
            </a:r>
            <a:r>
              <a:rPr lang="en-US" sz="2400" b="1" dirty="0" smtClean="0">
                <a:solidFill>
                  <a:srgbClr val="FFFF00"/>
                </a:solidFill>
                <a:sym typeface="Wingdings" pitchFamily="2" charset="2"/>
              </a:rPr>
              <a:t> </a:t>
            </a:r>
            <a:r>
              <a:rPr lang="en-US" sz="2400" b="1" dirty="0" err="1">
                <a:solidFill>
                  <a:srgbClr val="FFFF00"/>
                </a:solidFill>
                <a:sym typeface="Wingdings" pitchFamily="2" charset="2"/>
              </a:rPr>
              <a:t>Kerja</a:t>
            </a:r>
            <a:r>
              <a:rPr lang="en-US" sz="2400" dirty="0">
                <a:solidFill>
                  <a:srgbClr val="FFFF00"/>
                </a:solidFill>
                <a:sym typeface="Wingdings" pitchFamily="2" charset="2"/>
              </a:rPr>
              <a:t>  </a:t>
            </a:r>
            <a:r>
              <a:rPr lang="en-US" sz="2400" dirty="0" err="1">
                <a:solidFill>
                  <a:srgbClr val="FFFF00"/>
                </a:solidFill>
                <a:sym typeface="Wingdings" pitchFamily="2" charset="2"/>
              </a:rPr>
              <a:t>kebutuhan</a:t>
            </a:r>
            <a:r>
              <a:rPr lang="en-US" sz="2400" dirty="0">
                <a:solidFill>
                  <a:srgbClr val="FFFF00"/>
                </a:solidFill>
                <a:sym typeface="Wingdings" pitchFamily="2" charset="2"/>
              </a:rPr>
              <a:t> </a:t>
            </a:r>
            <a:r>
              <a:rPr lang="en-US" sz="2400" dirty="0" err="1">
                <a:solidFill>
                  <a:srgbClr val="FFFF00"/>
                </a:solidFill>
                <a:sym typeface="Wingdings" pitchFamily="2" charset="2"/>
              </a:rPr>
              <a:t>tenaga</a:t>
            </a:r>
            <a:r>
              <a:rPr lang="en-US" sz="2400" dirty="0">
                <a:solidFill>
                  <a:srgbClr val="FFFF00"/>
                </a:solidFill>
                <a:sym typeface="Wingdings" pitchFamily="2" charset="2"/>
              </a:rPr>
              <a:t> </a:t>
            </a:r>
            <a:r>
              <a:rPr lang="en-US" sz="2400" dirty="0" err="1">
                <a:solidFill>
                  <a:srgbClr val="FFFF00"/>
                </a:solidFill>
                <a:sym typeface="Wingdings" pitchFamily="2" charset="2"/>
              </a:rPr>
              <a:t>kerja</a:t>
            </a:r>
            <a:r>
              <a:rPr lang="en-US" sz="2400" dirty="0">
                <a:solidFill>
                  <a:srgbClr val="FFFF00"/>
                </a:solidFill>
                <a:sym typeface="Wingdings" pitchFamily="2" charset="2"/>
              </a:rPr>
              <a:t> yang </a:t>
            </a:r>
            <a:r>
              <a:rPr lang="en-US" sz="2400" dirty="0" err="1">
                <a:solidFill>
                  <a:srgbClr val="FFFF00"/>
                </a:solidFill>
                <a:sym typeface="Wingdings" pitchFamily="2" charset="2"/>
              </a:rPr>
              <a:t>kemudian</a:t>
            </a:r>
            <a:r>
              <a:rPr lang="en-US" sz="2400" dirty="0">
                <a:solidFill>
                  <a:srgbClr val="FFFF00"/>
                </a:solidFill>
                <a:sym typeface="Wingdings" pitchFamily="2" charset="2"/>
              </a:rPr>
              <a:t> </a:t>
            </a:r>
            <a:r>
              <a:rPr lang="en-US" sz="2400" dirty="0" err="1">
                <a:solidFill>
                  <a:srgbClr val="FFFF00"/>
                </a:solidFill>
                <a:sym typeface="Wingdings" pitchFamily="2" charset="2"/>
              </a:rPr>
              <a:t>secara</a:t>
            </a:r>
            <a:r>
              <a:rPr lang="en-US" sz="2400" dirty="0">
                <a:solidFill>
                  <a:srgbClr val="FFFF00"/>
                </a:solidFill>
                <a:sym typeface="Wingdings" pitchFamily="2" charset="2"/>
              </a:rPr>
              <a:t> </a:t>
            </a:r>
            <a:r>
              <a:rPr lang="en-US" sz="2400" dirty="0" err="1">
                <a:solidFill>
                  <a:srgbClr val="FFFF00"/>
                </a:solidFill>
                <a:sym typeface="Wingdings" pitchFamily="2" charset="2"/>
              </a:rPr>
              <a:t>riil</a:t>
            </a:r>
            <a:r>
              <a:rPr lang="en-US" sz="2400" dirty="0">
                <a:solidFill>
                  <a:srgbClr val="FFFF00"/>
                </a:solidFill>
                <a:sym typeface="Wingdings" pitchFamily="2" charset="2"/>
              </a:rPr>
              <a:t> </a:t>
            </a:r>
            <a:r>
              <a:rPr lang="en-US" sz="2400" dirty="0" err="1">
                <a:solidFill>
                  <a:srgbClr val="FFFF00"/>
                </a:solidFill>
                <a:sym typeface="Wingdings" pitchFamily="2" charset="2"/>
              </a:rPr>
              <a:t>diperlukan</a:t>
            </a:r>
            <a:r>
              <a:rPr lang="en-US" sz="2400" dirty="0">
                <a:solidFill>
                  <a:srgbClr val="FFFF00"/>
                </a:solidFill>
                <a:sym typeface="Wingdings" pitchFamily="2" charset="2"/>
              </a:rPr>
              <a:t> </a:t>
            </a:r>
            <a:r>
              <a:rPr lang="en-US" sz="2400" dirty="0" err="1">
                <a:solidFill>
                  <a:srgbClr val="FFFF00"/>
                </a:solidFill>
                <a:sym typeface="Wingdings" pitchFamily="2" charset="2"/>
              </a:rPr>
              <a:t>oleh</a:t>
            </a:r>
            <a:r>
              <a:rPr lang="en-US" sz="2400" dirty="0">
                <a:solidFill>
                  <a:srgbClr val="FFFF00"/>
                </a:solidFill>
                <a:sym typeface="Wingdings" pitchFamily="2" charset="2"/>
              </a:rPr>
              <a:t> </a:t>
            </a:r>
            <a:r>
              <a:rPr lang="en-US" sz="2400" dirty="0" err="1">
                <a:solidFill>
                  <a:srgbClr val="FFFF00"/>
                </a:solidFill>
                <a:sym typeface="Wingdings" pitchFamily="2" charset="2"/>
              </a:rPr>
              <a:t>perusahaan</a:t>
            </a:r>
            <a:r>
              <a:rPr lang="en-US" sz="2400" dirty="0">
                <a:solidFill>
                  <a:srgbClr val="FFFF00"/>
                </a:solidFill>
                <a:sym typeface="Wingdings" pitchFamily="2" charset="2"/>
              </a:rPr>
              <a:t>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lembaga</a:t>
            </a:r>
            <a:r>
              <a:rPr lang="en-US" sz="2400" dirty="0">
                <a:solidFill>
                  <a:srgbClr val="FFFF00"/>
                </a:solidFill>
                <a:sym typeface="Wingdings" pitchFamily="2" charset="2"/>
              </a:rPr>
              <a:t> </a:t>
            </a:r>
            <a:r>
              <a:rPr lang="en-US" sz="2400" dirty="0" err="1">
                <a:solidFill>
                  <a:srgbClr val="FFFF00"/>
                </a:solidFill>
                <a:sym typeface="Wingdings" pitchFamily="2" charset="2"/>
              </a:rPr>
              <a:t>penerima</a:t>
            </a:r>
            <a:r>
              <a:rPr lang="en-US" sz="2400" dirty="0">
                <a:solidFill>
                  <a:srgbClr val="FFFF00"/>
                </a:solidFill>
                <a:sym typeface="Wingdings" pitchFamily="2" charset="2"/>
              </a:rPr>
              <a:t> </a:t>
            </a:r>
            <a:r>
              <a:rPr lang="en-US" sz="2400" dirty="0" err="1">
                <a:solidFill>
                  <a:srgbClr val="FFFF00"/>
                </a:solidFill>
                <a:sym typeface="Wingdings" pitchFamily="2" charset="2"/>
              </a:rPr>
              <a:t>kerja</a:t>
            </a:r>
            <a:r>
              <a:rPr lang="en-US" sz="2400" dirty="0">
                <a:solidFill>
                  <a:srgbClr val="FFFF00"/>
                </a:solidFill>
                <a:sym typeface="Wingdings" pitchFamily="2" charset="2"/>
              </a:rPr>
              <a:t> </a:t>
            </a:r>
            <a:r>
              <a:rPr lang="en-US" sz="2400" dirty="0" err="1">
                <a:solidFill>
                  <a:srgbClr val="FFFF00"/>
                </a:solidFill>
                <a:sym typeface="Wingdings" pitchFamily="2" charset="2"/>
              </a:rPr>
              <a:t>pada</a:t>
            </a:r>
            <a:r>
              <a:rPr lang="en-US" sz="2400" dirty="0">
                <a:solidFill>
                  <a:srgbClr val="FFFF00"/>
                </a:solidFill>
                <a:sym typeface="Wingdings" pitchFamily="2" charset="2"/>
              </a:rPr>
              <a:t> </a:t>
            </a:r>
            <a:r>
              <a:rPr lang="en-US" sz="2400" dirty="0" err="1">
                <a:solidFill>
                  <a:srgbClr val="FFFF00"/>
                </a:solidFill>
                <a:sym typeface="Wingdings" pitchFamily="2" charset="2"/>
              </a:rPr>
              <a:t>tingkat</a:t>
            </a:r>
            <a:r>
              <a:rPr lang="en-US" sz="2400" dirty="0">
                <a:solidFill>
                  <a:srgbClr val="FFFF00"/>
                </a:solidFill>
                <a:sym typeface="Wingdings" pitchFamily="2" charset="2"/>
              </a:rPr>
              <a:t> </a:t>
            </a:r>
            <a:r>
              <a:rPr lang="en-US" sz="2400" dirty="0" err="1">
                <a:solidFill>
                  <a:srgbClr val="FFFF00"/>
                </a:solidFill>
                <a:sym typeface="Wingdings" pitchFamily="2" charset="2"/>
              </a:rPr>
              <a:t>upah</a:t>
            </a:r>
            <a:r>
              <a:rPr lang="en-US" sz="2400" dirty="0">
                <a:solidFill>
                  <a:srgbClr val="FFFF00"/>
                </a:solidFill>
                <a:sym typeface="Wingdings" pitchFamily="2" charset="2"/>
              </a:rPr>
              <a:t>, </a:t>
            </a:r>
            <a:r>
              <a:rPr lang="en-US" sz="2400" dirty="0" err="1">
                <a:solidFill>
                  <a:srgbClr val="FFFF00"/>
                </a:solidFill>
                <a:sym typeface="Wingdings" pitchFamily="2" charset="2"/>
              </a:rPr>
              <a:t>posisi</a:t>
            </a:r>
            <a:r>
              <a:rPr lang="en-US" sz="2400" dirty="0">
                <a:solidFill>
                  <a:srgbClr val="FFFF00"/>
                </a:solidFill>
                <a:sym typeface="Wingdings" pitchFamily="2" charset="2"/>
              </a:rPr>
              <a:t> </a:t>
            </a:r>
            <a:r>
              <a:rPr lang="en-US" sz="2400" dirty="0" err="1">
                <a:solidFill>
                  <a:srgbClr val="FFFF00"/>
                </a:solidFill>
                <a:sym typeface="Wingdings" pitchFamily="2" charset="2"/>
              </a:rPr>
              <a:t>dan</a:t>
            </a:r>
            <a:r>
              <a:rPr lang="en-US" sz="2400" dirty="0">
                <a:solidFill>
                  <a:srgbClr val="FFFF00"/>
                </a:solidFill>
                <a:sym typeface="Wingdings" pitchFamily="2" charset="2"/>
              </a:rPr>
              <a:t> </a:t>
            </a:r>
            <a:r>
              <a:rPr lang="en-US" sz="2400" dirty="0" err="1">
                <a:solidFill>
                  <a:srgbClr val="FFFF00"/>
                </a:solidFill>
                <a:sym typeface="Wingdings" pitchFamily="2" charset="2"/>
              </a:rPr>
              <a:t>syarat</a:t>
            </a:r>
            <a:r>
              <a:rPr lang="en-US" sz="2400" dirty="0">
                <a:solidFill>
                  <a:srgbClr val="FFFF00"/>
                </a:solidFill>
                <a:sym typeface="Wingdings" pitchFamily="2" charset="2"/>
              </a:rPr>
              <a:t> </a:t>
            </a:r>
            <a:r>
              <a:rPr lang="en-US" sz="2400" dirty="0" err="1">
                <a:solidFill>
                  <a:srgbClr val="FFFF00"/>
                </a:solidFill>
                <a:sym typeface="Wingdings" pitchFamily="2" charset="2"/>
              </a:rPr>
              <a:t>kerja</a:t>
            </a:r>
            <a:r>
              <a:rPr lang="en-US" sz="2400" dirty="0">
                <a:solidFill>
                  <a:srgbClr val="FFFF00"/>
                </a:solidFill>
                <a:sym typeface="Wingdings" pitchFamily="2" charset="2"/>
              </a:rPr>
              <a:t> </a:t>
            </a:r>
            <a:r>
              <a:rPr lang="en-US" sz="2400" dirty="0" err="1">
                <a:solidFill>
                  <a:srgbClr val="FFFF00"/>
                </a:solidFill>
                <a:sym typeface="Wingdings" pitchFamily="2" charset="2"/>
              </a:rPr>
              <a:t>tertentu</a:t>
            </a:r>
            <a:r>
              <a:rPr lang="en-US" sz="2400" dirty="0">
                <a:solidFill>
                  <a:srgbClr val="FFFF00"/>
                </a:solidFill>
                <a:sym typeface="Wingdings" pitchFamily="2" charset="2"/>
              </a:rPr>
              <a:t>, yang </a:t>
            </a:r>
            <a:r>
              <a:rPr lang="en-US" sz="2400" dirty="0" err="1">
                <a:solidFill>
                  <a:srgbClr val="FFFF00"/>
                </a:solidFill>
                <a:sym typeface="Wingdings" pitchFamily="2" charset="2"/>
              </a:rPr>
              <a:t>diinformasikan</a:t>
            </a:r>
            <a:r>
              <a:rPr lang="en-US" sz="2400" dirty="0">
                <a:solidFill>
                  <a:srgbClr val="FFFF00"/>
                </a:solidFill>
                <a:sym typeface="Wingdings" pitchFamily="2" charset="2"/>
              </a:rPr>
              <a:t> </a:t>
            </a:r>
            <a:r>
              <a:rPr lang="en-US" sz="2400" dirty="0" err="1">
                <a:solidFill>
                  <a:srgbClr val="FFFF00"/>
                </a:solidFill>
                <a:sym typeface="Wingdings" pitchFamily="2" charset="2"/>
              </a:rPr>
              <a:t>melalui</a:t>
            </a:r>
            <a:r>
              <a:rPr lang="en-US" sz="2400" dirty="0">
                <a:solidFill>
                  <a:srgbClr val="FFFF00"/>
                </a:solidFill>
                <a:sym typeface="Wingdings" pitchFamily="2" charset="2"/>
              </a:rPr>
              <a:t> </a:t>
            </a:r>
            <a:r>
              <a:rPr lang="en-US" sz="2400" dirty="0" err="1">
                <a:solidFill>
                  <a:srgbClr val="FFFF00"/>
                </a:solidFill>
                <a:sym typeface="Wingdings" pitchFamily="2" charset="2"/>
              </a:rPr>
              <a:t>iklan</a:t>
            </a:r>
            <a:r>
              <a:rPr lang="en-US" sz="2400" dirty="0">
                <a:solidFill>
                  <a:srgbClr val="FFFF00"/>
                </a:solidFill>
                <a:sym typeface="Wingdings" pitchFamily="2" charset="2"/>
              </a:rPr>
              <a:t> </a:t>
            </a:r>
            <a:r>
              <a:rPr lang="en-US" sz="2400" dirty="0" err="1">
                <a:solidFill>
                  <a:srgbClr val="FFFF00"/>
                </a:solidFill>
                <a:sym typeface="Wingdings" pitchFamily="2" charset="2"/>
              </a:rPr>
              <a:t>dan</a:t>
            </a:r>
            <a:r>
              <a:rPr lang="en-US" sz="2400" dirty="0">
                <a:solidFill>
                  <a:srgbClr val="FFFF00"/>
                </a:solidFill>
                <a:sym typeface="Wingdings" pitchFamily="2" charset="2"/>
              </a:rPr>
              <a:t> lain²</a:t>
            </a:r>
            <a:r>
              <a:rPr lang="en-US" sz="2400" dirty="0" smtClean="0">
                <a:solidFill>
                  <a:srgbClr val="FFFF00"/>
                </a:solidFill>
                <a:sym typeface="Wingdings" pitchFamily="2" charset="2"/>
              </a:rPr>
              <a:t>.</a:t>
            </a:r>
          </a:p>
          <a:p>
            <a:pPr>
              <a:buClr>
                <a:schemeClr val="hlink"/>
              </a:buClr>
            </a:pPr>
            <a:endParaRPr lang="en-US" sz="2400" dirty="0">
              <a:solidFill>
                <a:srgbClr val="FFFF00"/>
              </a:solidFill>
              <a:sym typeface="Wingdings" pitchFamily="2" charset="2"/>
            </a:endParaRPr>
          </a:p>
          <a:p>
            <a:pPr>
              <a:buClr>
                <a:schemeClr val="hlink"/>
              </a:buClr>
            </a:pPr>
            <a:r>
              <a:rPr lang="en-US" sz="2400" b="1" dirty="0" err="1">
                <a:solidFill>
                  <a:srgbClr val="FFFF00"/>
                </a:solidFill>
                <a:sym typeface="Wingdings" pitchFamily="2" charset="2"/>
              </a:rPr>
              <a:t>Pekerja</a:t>
            </a:r>
            <a:r>
              <a:rPr lang="en-US" sz="2400" dirty="0">
                <a:solidFill>
                  <a:srgbClr val="FFFF00"/>
                </a:solidFill>
                <a:sym typeface="Wingdings" pitchFamily="2" charset="2"/>
              </a:rPr>
              <a:t>  </a:t>
            </a:r>
            <a:r>
              <a:rPr lang="en-US" sz="2400" dirty="0" err="1">
                <a:solidFill>
                  <a:srgbClr val="FFFF00"/>
                </a:solidFill>
                <a:sym typeface="Wingdings" pitchFamily="2" charset="2"/>
              </a:rPr>
              <a:t>setiap</a:t>
            </a:r>
            <a:r>
              <a:rPr lang="en-US" sz="2400" dirty="0">
                <a:solidFill>
                  <a:srgbClr val="FFFF00"/>
                </a:solidFill>
                <a:sym typeface="Wingdings" pitchFamily="2" charset="2"/>
              </a:rPr>
              <a:t> </a:t>
            </a:r>
            <a:r>
              <a:rPr lang="en-US" sz="2400" dirty="0" err="1">
                <a:solidFill>
                  <a:srgbClr val="FFFF00"/>
                </a:solidFill>
                <a:sym typeface="Wingdings" pitchFamily="2" charset="2"/>
              </a:rPr>
              <a:t>orang</a:t>
            </a:r>
            <a:r>
              <a:rPr lang="en-US" sz="2400" dirty="0">
                <a:solidFill>
                  <a:srgbClr val="FFFF00"/>
                </a:solidFill>
                <a:sym typeface="Wingdings" pitchFamily="2" charset="2"/>
              </a:rPr>
              <a:t> yang </a:t>
            </a:r>
            <a:r>
              <a:rPr lang="en-US" sz="2400" dirty="0" err="1">
                <a:solidFill>
                  <a:srgbClr val="FFFF00"/>
                </a:solidFill>
                <a:sym typeface="Wingdings" pitchFamily="2" charset="2"/>
              </a:rPr>
              <a:t>menghasilkan</a:t>
            </a:r>
            <a:r>
              <a:rPr lang="en-US" sz="2400" dirty="0">
                <a:solidFill>
                  <a:srgbClr val="FFFF00"/>
                </a:solidFill>
                <a:sym typeface="Wingdings" pitchFamily="2" charset="2"/>
              </a:rPr>
              <a:t> </a:t>
            </a:r>
            <a:r>
              <a:rPr lang="en-US" sz="2400" dirty="0" err="1">
                <a:solidFill>
                  <a:srgbClr val="FFFF00"/>
                </a:solidFill>
                <a:sym typeface="Wingdings" pitchFamily="2" charset="2"/>
              </a:rPr>
              <a:t>barang</a:t>
            </a:r>
            <a:r>
              <a:rPr lang="en-US" sz="2400" dirty="0">
                <a:solidFill>
                  <a:srgbClr val="FFFF00"/>
                </a:solidFill>
                <a:sym typeface="Wingdings" pitchFamily="2" charset="2"/>
              </a:rPr>
              <a:t>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jasa</a:t>
            </a:r>
            <a:r>
              <a:rPr lang="en-US" sz="2400" dirty="0">
                <a:solidFill>
                  <a:srgbClr val="FFFF00"/>
                </a:solidFill>
                <a:sym typeface="Wingdings" pitchFamily="2" charset="2"/>
              </a:rPr>
              <a:t> yang </a:t>
            </a:r>
            <a:r>
              <a:rPr lang="en-US" sz="2400" dirty="0" err="1">
                <a:solidFill>
                  <a:srgbClr val="FFFF00"/>
                </a:solidFill>
                <a:sym typeface="Wingdings" pitchFamily="2" charset="2"/>
              </a:rPr>
              <a:t>mempunyai</a:t>
            </a:r>
            <a:r>
              <a:rPr lang="en-US" sz="2400" dirty="0">
                <a:solidFill>
                  <a:srgbClr val="FFFF00"/>
                </a:solidFill>
                <a:sym typeface="Wingdings" pitchFamily="2" charset="2"/>
              </a:rPr>
              <a:t> </a:t>
            </a:r>
            <a:r>
              <a:rPr lang="en-US" sz="2400" dirty="0" err="1">
                <a:solidFill>
                  <a:srgbClr val="FFFF00"/>
                </a:solidFill>
                <a:sym typeface="Wingdings" pitchFamily="2" charset="2"/>
              </a:rPr>
              <a:t>nilai</a:t>
            </a:r>
            <a:r>
              <a:rPr lang="en-US" sz="2400" dirty="0">
                <a:solidFill>
                  <a:srgbClr val="FFFF00"/>
                </a:solidFill>
                <a:sym typeface="Wingdings" pitchFamily="2" charset="2"/>
              </a:rPr>
              <a:t> </a:t>
            </a:r>
            <a:r>
              <a:rPr lang="en-US" sz="2400" dirty="0" err="1">
                <a:solidFill>
                  <a:srgbClr val="FFFF00"/>
                </a:solidFill>
                <a:sym typeface="Wingdings" pitchFamily="2" charset="2"/>
              </a:rPr>
              <a:t>ekonomis</a:t>
            </a:r>
            <a:r>
              <a:rPr lang="en-US" sz="2400" dirty="0">
                <a:solidFill>
                  <a:srgbClr val="FFFF00"/>
                </a:solidFill>
                <a:sym typeface="Wingdings" pitchFamily="2" charset="2"/>
              </a:rPr>
              <a:t> </a:t>
            </a:r>
            <a:r>
              <a:rPr lang="en-US" sz="2400" dirty="0" err="1">
                <a:solidFill>
                  <a:srgbClr val="FFFF00"/>
                </a:solidFill>
                <a:sym typeface="Wingdings" pitchFamily="2" charset="2"/>
              </a:rPr>
              <a:t>baik</a:t>
            </a:r>
            <a:r>
              <a:rPr lang="en-US" sz="2400" dirty="0">
                <a:solidFill>
                  <a:srgbClr val="FFFF00"/>
                </a:solidFill>
                <a:sym typeface="Wingdings" pitchFamily="2" charset="2"/>
              </a:rPr>
              <a:t> yang </a:t>
            </a:r>
            <a:r>
              <a:rPr lang="en-US" sz="2400" dirty="0" err="1">
                <a:solidFill>
                  <a:srgbClr val="FFFF00"/>
                </a:solidFill>
                <a:sym typeface="Wingdings" pitchFamily="2" charset="2"/>
              </a:rPr>
              <a:t>menerima</a:t>
            </a:r>
            <a:r>
              <a:rPr lang="en-US" sz="2400" dirty="0">
                <a:solidFill>
                  <a:srgbClr val="FFFF00"/>
                </a:solidFill>
                <a:sym typeface="Wingdings" pitchFamily="2" charset="2"/>
              </a:rPr>
              <a:t> </a:t>
            </a:r>
            <a:r>
              <a:rPr lang="en-US" sz="2400" dirty="0" err="1">
                <a:solidFill>
                  <a:srgbClr val="FFFF00"/>
                </a:solidFill>
                <a:sym typeface="Wingdings" pitchFamily="2" charset="2"/>
              </a:rPr>
              <a:t>gaji</a:t>
            </a:r>
            <a:r>
              <a:rPr lang="en-US" sz="2400" dirty="0">
                <a:solidFill>
                  <a:srgbClr val="FFFF00"/>
                </a:solidFill>
                <a:sym typeface="Wingdings" pitchFamily="2" charset="2"/>
              </a:rPr>
              <a:t>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bekerja</a:t>
            </a:r>
            <a:r>
              <a:rPr lang="en-US" sz="2400" dirty="0">
                <a:solidFill>
                  <a:srgbClr val="FFFF00"/>
                </a:solidFill>
                <a:sym typeface="Wingdings" pitchFamily="2" charset="2"/>
              </a:rPr>
              <a:t> </a:t>
            </a:r>
            <a:r>
              <a:rPr lang="en-US" sz="2400" dirty="0" err="1">
                <a:solidFill>
                  <a:srgbClr val="FFFF00"/>
                </a:solidFill>
                <a:sym typeface="Wingdings" pitchFamily="2" charset="2"/>
              </a:rPr>
              <a:t>sendiri</a:t>
            </a:r>
            <a:r>
              <a:rPr lang="en-US" sz="2400" dirty="0">
                <a:solidFill>
                  <a:srgbClr val="FFFF00"/>
                </a:solidFill>
                <a:sym typeface="Wingdings" pitchFamily="2" charset="2"/>
              </a:rPr>
              <a:t> yang </a:t>
            </a:r>
            <a:r>
              <a:rPr lang="en-US" sz="2400" dirty="0" err="1">
                <a:solidFill>
                  <a:srgbClr val="FFFF00"/>
                </a:solidFill>
                <a:sym typeface="Wingdings" pitchFamily="2" charset="2"/>
              </a:rPr>
              <a:t>terlibat</a:t>
            </a:r>
            <a:r>
              <a:rPr lang="en-US" sz="2400" dirty="0">
                <a:solidFill>
                  <a:srgbClr val="FFFF00"/>
                </a:solidFill>
                <a:sym typeface="Wingdings" pitchFamily="2" charset="2"/>
              </a:rPr>
              <a:t> </a:t>
            </a:r>
            <a:r>
              <a:rPr lang="en-US" sz="2400" dirty="0" err="1">
                <a:solidFill>
                  <a:srgbClr val="FFFF00"/>
                </a:solidFill>
                <a:sym typeface="Wingdings" pitchFamily="2" charset="2"/>
              </a:rPr>
              <a:t>dalam</a:t>
            </a:r>
            <a:r>
              <a:rPr lang="en-US" sz="2400" dirty="0">
                <a:solidFill>
                  <a:srgbClr val="FFFF00"/>
                </a:solidFill>
                <a:sym typeface="Wingdings" pitchFamily="2" charset="2"/>
              </a:rPr>
              <a:t> </a:t>
            </a:r>
            <a:r>
              <a:rPr lang="en-US" sz="2400" dirty="0" err="1">
                <a:solidFill>
                  <a:srgbClr val="FFFF00"/>
                </a:solidFill>
                <a:sym typeface="Wingdings" pitchFamily="2" charset="2"/>
              </a:rPr>
              <a:t>kegiatan</a:t>
            </a:r>
            <a:r>
              <a:rPr lang="en-US" sz="2400" dirty="0">
                <a:solidFill>
                  <a:srgbClr val="FFFF00"/>
                </a:solidFill>
                <a:sym typeface="Wingdings" pitchFamily="2" charset="2"/>
              </a:rPr>
              <a:t> manual.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sebagai</a:t>
            </a:r>
            <a:r>
              <a:rPr lang="en-US" sz="2400" dirty="0">
                <a:solidFill>
                  <a:srgbClr val="FFFF00"/>
                </a:solidFill>
                <a:sym typeface="Wingdings" pitchFamily="2" charset="2"/>
              </a:rPr>
              <a:t> </a:t>
            </a:r>
            <a:r>
              <a:rPr lang="en-US" sz="2400" dirty="0" err="1">
                <a:solidFill>
                  <a:srgbClr val="FFFF00"/>
                </a:solidFill>
                <a:sym typeface="Wingdings" pitchFamily="2" charset="2"/>
              </a:rPr>
              <a:t>tenaga</a:t>
            </a:r>
            <a:r>
              <a:rPr lang="en-US" sz="2400" dirty="0">
                <a:solidFill>
                  <a:srgbClr val="FFFF00"/>
                </a:solidFill>
                <a:sym typeface="Wingdings" pitchFamily="2" charset="2"/>
              </a:rPr>
              <a:t> </a:t>
            </a:r>
            <a:r>
              <a:rPr lang="en-US" sz="2400" dirty="0" err="1">
                <a:solidFill>
                  <a:srgbClr val="FFFF00"/>
                </a:solidFill>
                <a:sym typeface="Wingdings" pitchFamily="2" charset="2"/>
              </a:rPr>
              <a:t>kerja</a:t>
            </a:r>
            <a:r>
              <a:rPr lang="en-US" sz="2400" dirty="0">
                <a:solidFill>
                  <a:srgbClr val="FFFF00"/>
                </a:solidFill>
                <a:sym typeface="Wingdings" pitchFamily="2" charset="2"/>
              </a:rPr>
              <a:t> yang </a:t>
            </a:r>
            <a:r>
              <a:rPr lang="en-US" sz="2400" dirty="0" err="1">
                <a:solidFill>
                  <a:srgbClr val="FFFF00"/>
                </a:solidFill>
                <a:sym typeface="Wingdings" pitchFamily="2" charset="2"/>
              </a:rPr>
              <a:t>bekerja</a:t>
            </a:r>
            <a:r>
              <a:rPr lang="en-US" sz="2400" dirty="0">
                <a:solidFill>
                  <a:srgbClr val="FFFF00"/>
                </a:solidFill>
                <a:sym typeface="Wingdings" pitchFamily="2" charset="2"/>
              </a:rPr>
              <a:t> </a:t>
            </a:r>
            <a:r>
              <a:rPr lang="en-US" sz="2400" dirty="0" err="1">
                <a:solidFill>
                  <a:srgbClr val="FFFF00"/>
                </a:solidFill>
                <a:sym typeface="Wingdings" pitchFamily="2" charset="2"/>
              </a:rPr>
              <a:t>di</a:t>
            </a:r>
            <a:r>
              <a:rPr lang="en-US" sz="2400" dirty="0">
                <a:solidFill>
                  <a:srgbClr val="FFFF00"/>
                </a:solidFill>
                <a:sym typeface="Wingdings" pitchFamily="2" charset="2"/>
              </a:rPr>
              <a:t> </a:t>
            </a:r>
            <a:r>
              <a:rPr lang="en-US" sz="2400" dirty="0" err="1">
                <a:solidFill>
                  <a:srgbClr val="FFFF00"/>
                </a:solidFill>
                <a:sym typeface="Wingdings" pitchFamily="2" charset="2"/>
              </a:rPr>
              <a:t>dalam</a:t>
            </a:r>
            <a:r>
              <a:rPr lang="en-US" sz="2400" dirty="0">
                <a:solidFill>
                  <a:srgbClr val="FFFF00"/>
                </a:solidFill>
                <a:sym typeface="Wingdings" pitchFamily="2" charset="2"/>
              </a:rPr>
              <a:t> </a:t>
            </a:r>
            <a:r>
              <a:rPr lang="en-US" sz="2400" dirty="0" err="1">
                <a:solidFill>
                  <a:srgbClr val="FFFF00"/>
                </a:solidFill>
                <a:sym typeface="Wingdings" pitchFamily="2" charset="2"/>
              </a:rPr>
              <a:t>hubungan</a:t>
            </a:r>
            <a:r>
              <a:rPr lang="en-US" sz="2400" dirty="0">
                <a:solidFill>
                  <a:srgbClr val="FFFF00"/>
                </a:solidFill>
                <a:sym typeface="Wingdings" pitchFamily="2" charset="2"/>
              </a:rPr>
              <a:t> </a:t>
            </a:r>
            <a:r>
              <a:rPr lang="en-US" sz="2400" dirty="0" err="1">
                <a:solidFill>
                  <a:srgbClr val="FFFF00"/>
                </a:solidFill>
                <a:sym typeface="Wingdings" pitchFamily="2" charset="2"/>
              </a:rPr>
              <a:t>kerja</a:t>
            </a:r>
            <a:r>
              <a:rPr lang="en-US" sz="2400" dirty="0">
                <a:solidFill>
                  <a:srgbClr val="FFFF00"/>
                </a:solidFill>
                <a:sym typeface="Wingdings" pitchFamily="2" charset="2"/>
              </a:rPr>
              <a:t> </a:t>
            </a:r>
            <a:r>
              <a:rPr lang="en-US" sz="2400" dirty="0" err="1">
                <a:solidFill>
                  <a:srgbClr val="FFFF00"/>
                </a:solidFill>
                <a:sym typeface="Wingdings" pitchFamily="2" charset="2"/>
              </a:rPr>
              <a:t>pada</a:t>
            </a:r>
            <a:r>
              <a:rPr lang="en-US" sz="2400" dirty="0">
                <a:solidFill>
                  <a:srgbClr val="FFFF00"/>
                </a:solidFill>
                <a:sym typeface="Wingdings" pitchFamily="2" charset="2"/>
              </a:rPr>
              <a:t> </a:t>
            </a:r>
            <a:r>
              <a:rPr lang="en-US" sz="2400" dirty="0" err="1">
                <a:solidFill>
                  <a:srgbClr val="FFFF00"/>
                </a:solidFill>
                <a:sym typeface="Wingdings" pitchFamily="2" charset="2"/>
              </a:rPr>
              <a:t>pengusaha</a:t>
            </a:r>
            <a:r>
              <a:rPr lang="en-US" sz="2400" dirty="0">
                <a:solidFill>
                  <a:srgbClr val="FFFF00"/>
                </a:solidFill>
                <a:sym typeface="Wingdings" pitchFamily="2" charset="2"/>
              </a:rPr>
              <a:t> </a:t>
            </a:r>
            <a:r>
              <a:rPr lang="en-US" sz="2400" dirty="0" err="1">
                <a:solidFill>
                  <a:srgbClr val="FFFF00"/>
                </a:solidFill>
                <a:sym typeface="Wingdings" pitchFamily="2" charset="2"/>
              </a:rPr>
              <a:t>dengan</a:t>
            </a:r>
            <a:r>
              <a:rPr lang="en-US" sz="2400" dirty="0">
                <a:solidFill>
                  <a:srgbClr val="FFFF00"/>
                </a:solidFill>
                <a:sym typeface="Wingdings" pitchFamily="2" charset="2"/>
              </a:rPr>
              <a:t> </a:t>
            </a:r>
            <a:r>
              <a:rPr lang="en-US" sz="2400" dirty="0" err="1">
                <a:solidFill>
                  <a:srgbClr val="FFFF00"/>
                </a:solidFill>
                <a:sym typeface="Wingdings" pitchFamily="2" charset="2"/>
              </a:rPr>
              <a:t>menerima</a:t>
            </a:r>
            <a:r>
              <a:rPr lang="en-US" sz="2400" dirty="0">
                <a:solidFill>
                  <a:srgbClr val="FFFF00"/>
                </a:solidFill>
                <a:sym typeface="Wingdings" pitchFamily="2" charset="2"/>
              </a:rPr>
              <a:t> </a:t>
            </a:r>
            <a:r>
              <a:rPr lang="en-US" sz="2400" dirty="0" err="1">
                <a:solidFill>
                  <a:srgbClr val="FFFF00"/>
                </a:solidFill>
                <a:sym typeface="Wingdings" pitchFamily="2" charset="2"/>
              </a:rPr>
              <a:t>upah</a:t>
            </a:r>
            <a:r>
              <a:rPr lang="en-US" sz="2400" dirty="0">
                <a:solidFill>
                  <a:srgbClr val="FFFF00"/>
                </a:solidFill>
                <a:sym typeface="Wingdings" pitchFamily="2" charset="2"/>
              </a:rPr>
              <a:t> </a:t>
            </a:r>
            <a:r>
              <a:rPr lang="en-US" sz="2400" dirty="0" err="1">
                <a:solidFill>
                  <a:srgbClr val="FFFF00"/>
                </a:solidFill>
                <a:sym typeface="Wingdings" pitchFamily="2" charset="2"/>
              </a:rPr>
              <a:t>dan</a:t>
            </a:r>
            <a:r>
              <a:rPr lang="en-US" sz="2400" dirty="0">
                <a:solidFill>
                  <a:srgbClr val="FFFF00"/>
                </a:solidFill>
                <a:sym typeface="Wingdings" pitchFamily="2" charset="2"/>
              </a:rPr>
              <a:t>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imbalan</a:t>
            </a:r>
            <a:r>
              <a:rPr lang="en-US" sz="2400" dirty="0">
                <a:solidFill>
                  <a:srgbClr val="FFFF00"/>
                </a:solidFill>
                <a:sym typeface="Wingdings" pitchFamily="2" charset="2"/>
              </a:rPr>
              <a:t> </a:t>
            </a:r>
            <a:r>
              <a:rPr lang="en-US" sz="2400" dirty="0" err="1">
                <a:solidFill>
                  <a:srgbClr val="FFFF00"/>
                </a:solidFill>
                <a:sym typeface="Wingdings" pitchFamily="2" charset="2"/>
              </a:rPr>
              <a:t>dalam</a:t>
            </a:r>
            <a:r>
              <a:rPr lang="en-US" sz="2400" dirty="0">
                <a:solidFill>
                  <a:srgbClr val="FFFF00"/>
                </a:solidFill>
                <a:sym typeface="Wingdings" pitchFamily="2" charset="2"/>
              </a:rPr>
              <a:t> </a:t>
            </a:r>
            <a:r>
              <a:rPr lang="en-US" sz="2400" dirty="0" err="1">
                <a:solidFill>
                  <a:srgbClr val="FFFF00"/>
                </a:solidFill>
                <a:sym typeface="Wingdings" pitchFamily="2" charset="2"/>
              </a:rPr>
              <a:t>bentuk</a:t>
            </a:r>
            <a:r>
              <a:rPr lang="en-US" sz="2400" dirty="0">
                <a:solidFill>
                  <a:srgbClr val="FFFF00"/>
                </a:solidFill>
                <a:sym typeface="Wingdings" pitchFamily="2" charset="2"/>
              </a:rPr>
              <a:t> lain</a:t>
            </a:r>
            <a:r>
              <a:rPr lang="en-US" sz="2400" dirty="0" smtClean="0">
                <a:solidFill>
                  <a:srgbClr val="FFFF00"/>
                </a:solidFill>
                <a:sym typeface="Wingdings" pitchFamily="2" charset="2"/>
              </a:rPr>
              <a:t>.</a:t>
            </a:r>
          </a:p>
          <a:p>
            <a:pPr>
              <a:buClr>
                <a:schemeClr val="hlink"/>
              </a:buClr>
            </a:pPr>
            <a:endParaRPr lang="en-US" sz="2400" dirty="0">
              <a:solidFill>
                <a:srgbClr val="FFFF00"/>
              </a:solidFill>
              <a:sym typeface="Wingdings" pitchFamily="2" charset="2"/>
            </a:endParaRPr>
          </a:p>
          <a:p>
            <a:pPr>
              <a:buClr>
                <a:schemeClr val="hlink"/>
              </a:buClr>
            </a:pPr>
            <a:r>
              <a:rPr lang="en-US" sz="2400" b="1" dirty="0" err="1">
                <a:solidFill>
                  <a:srgbClr val="FFFF00"/>
                </a:solidFill>
                <a:sym typeface="Wingdings" pitchFamily="2" charset="2"/>
              </a:rPr>
              <a:t>Pengangguran</a:t>
            </a:r>
            <a:r>
              <a:rPr lang="en-US" sz="2400" dirty="0">
                <a:solidFill>
                  <a:srgbClr val="FFFF00"/>
                </a:solidFill>
                <a:sym typeface="Wingdings" pitchFamily="2" charset="2"/>
              </a:rPr>
              <a:t>  </a:t>
            </a:r>
            <a:r>
              <a:rPr lang="en-US" sz="2400" dirty="0" err="1">
                <a:solidFill>
                  <a:srgbClr val="FFFF00"/>
                </a:solidFill>
                <a:sym typeface="Wingdings" pitchFamily="2" charset="2"/>
              </a:rPr>
              <a:t>seseorang</a:t>
            </a:r>
            <a:r>
              <a:rPr lang="en-US" sz="2400" dirty="0">
                <a:solidFill>
                  <a:srgbClr val="FFFF00"/>
                </a:solidFill>
                <a:sym typeface="Wingdings" pitchFamily="2" charset="2"/>
              </a:rPr>
              <a:t> yang </a:t>
            </a:r>
            <a:r>
              <a:rPr lang="en-US" sz="2400" dirty="0" err="1">
                <a:solidFill>
                  <a:srgbClr val="FFFF00"/>
                </a:solidFill>
                <a:sym typeface="Wingdings" pitchFamily="2" charset="2"/>
              </a:rPr>
              <a:t>sedang</a:t>
            </a:r>
            <a:r>
              <a:rPr lang="en-US" sz="2400" dirty="0">
                <a:solidFill>
                  <a:srgbClr val="FFFF00"/>
                </a:solidFill>
                <a:sym typeface="Wingdings" pitchFamily="2" charset="2"/>
              </a:rPr>
              <a:t> </a:t>
            </a:r>
            <a:r>
              <a:rPr lang="en-US" sz="2400" dirty="0" err="1">
                <a:solidFill>
                  <a:srgbClr val="FFFF00"/>
                </a:solidFill>
                <a:sym typeface="Wingdings" pitchFamily="2" charset="2"/>
              </a:rPr>
              <a:t>tidak</a:t>
            </a:r>
            <a:r>
              <a:rPr lang="en-US" sz="2400" dirty="0">
                <a:solidFill>
                  <a:srgbClr val="FFFF00"/>
                </a:solidFill>
                <a:sym typeface="Wingdings" pitchFamily="2" charset="2"/>
              </a:rPr>
              <a:t> </a:t>
            </a:r>
            <a:r>
              <a:rPr lang="en-US" sz="2400" dirty="0" err="1">
                <a:solidFill>
                  <a:srgbClr val="FFFF00"/>
                </a:solidFill>
                <a:sym typeface="Wingdings" pitchFamily="2" charset="2"/>
              </a:rPr>
              <a:t>bekerja</a:t>
            </a:r>
            <a:r>
              <a:rPr lang="en-US" sz="2400" dirty="0">
                <a:solidFill>
                  <a:srgbClr val="FFFF00"/>
                </a:solidFill>
                <a:sym typeface="Wingdings" pitchFamily="2" charset="2"/>
              </a:rPr>
              <a:t> </a:t>
            </a:r>
            <a:r>
              <a:rPr lang="en-US" sz="2400" dirty="0" err="1">
                <a:solidFill>
                  <a:srgbClr val="FFFF00"/>
                </a:solidFill>
                <a:sym typeface="Wingdings" pitchFamily="2" charset="2"/>
              </a:rPr>
              <a:t>tetapi</a:t>
            </a:r>
            <a:r>
              <a:rPr lang="en-US" sz="2400" dirty="0">
                <a:solidFill>
                  <a:srgbClr val="FFFF00"/>
                </a:solidFill>
                <a:sym typeface="Wingdings" pitchFamily="2" charset="2"/>
              </a:rPr>
              <a:t> </a:t>
            </a:r>
            <a:r>
              <a:rPr lang="en-US" sz="2400" dirty="0" err="1">
                <a:solidFill>
                  <a:srgbClr val="FFFF00"/>
                </a:solidFill>
                <a:sym typeface="Wingdings" pitchFamily="2" charset="2"/>
              </a:rPr>
              <a:t>sedang</a:t>
            </a:r>
            <a:r>
              <a:rPr lang="en-US" sz="2400" dirty="0">
                <a:solidFill>
                  <a:srgbClr val="FFFF00"/>
                </a:solidFill>
                <a:sym typeface="Wingdings" pitchFamily="2" charset="2"/>
              </a:rPr>
              <a:t> </a:t>
            </a:r>
            <a:r>
              <a:rPr lang="en-US" sz="2400" dirty="0" err="1">
                <a:solidFill>
                  <a:srgbClr val="FFFF00"/>
                </a:solidFill>
                <a:sym typeface="Wingdings" pitchFamily="2" charset="2"/>
              </a:rPr>
              <a:t>mencari</a:t>
            </a:r>
            <a:r>
              <a:rPr lang="en-US" sz="2400" dirty="0">
                <a:solidFill>
                  <a:srgbClr val="FFFF00"/>
                </a:solidFill>
                <a:sym typeface="Wingdings" pitchFamily="2" charset="2"/>
              </a:rPr>
              <a:t> </a:t>
            </a:r>
            <a:r>
              <a:rPr lang="en-US" sz="2400" dirty="0" err="1">
                <a:solidFill>
                  <a:srgbClr val="FFFF00"/>
                </a:solidFill>
                <a:sym typeface="Wingdings" pitchFamily="2" charset="2"/>
              </a:rPr>
              <a:t>pekerjaan</a:t>
            </a:r>
            <a:r>
              <a:rPr lang="en-US" sz="2400" dirty="0">
                <a:solidFill>
                  <a:srgbClr val="FFFF00"/>
                </a:solidFill>
                <a:sym typeface="Wingdings" pitchFamily="2" charset="2"/>
              </a:rPr>
              <a:t>, </a:t>
            </a:r>
            <a:r>
              <a:rPr lang="en-US" sz="2400" dirty="0" err="1">
                <a:solidFill>
                  <a:srgbClr val="FFFF00"/>
                </a:solidFill>
                <a:sym typeface="Wingdings" pitchFamily="2" charset="2"/>
              </a:rPr>
              <a:t>sedang</a:t>
            </a:r>
            <a:r>
              <a:rPr lang="en-US" sz="2400" dirty="0">
                <a:solidFill>
                  <a:srgbClr val="FFFF00"/>
                </a:solidFill>
                <a:sym typeface="Wingdings" pitchFamily="2" charset="2"/>
              </a:rPr>
              <a:t> </a:t>
            </a:r>
            <a:r>
              <a:rPr lang="en-US" sz="2400" dirty="0" err="1">
                <a:solidFill>
                  <a:srgbClr val="FFFF00"/>
                </a:solidFill>
                <a:sym typeface="Wingdings" pitchFamily="2" charset="2"/>
              </a:rPr>
              <a:t>mempersiapkan</a:t>
            </a:r>
            <a:r>
              <a:rPr lang="en-US" sz="2400" dirty="0">
                <a:solidFill>
                  <a:srgbClr val="FFFF00"/>
                </a:solidFill>
                <a:sym typeface="Wingdings" pitchFamily="2" charset="2"/>
              </a:rPr>
              <a:t> </a:t>
            </a:r>
            <a:r>
              <a:rPr lang="en-US" sz="2400" dirty="0" err="1">
                <a:solidFill>
                  <a:srgbClr val="FFFF00"/>
                </a:solidFill>
                <a:sym typeface="Wingdings" pitchFamily="2" charset="2"/>
              </a:rPr>
              <a:t>suatu</a:t>
            </a:r>
            <a:r>
              <a:rPr lang="en-US" sz="2400" dirty="0">
                <a:solidFill>
                  <a:srgbClr val="FFFF00"/>
                </a:solidFill>
                <a:sym typeface="Wingdings" pitchFamily="2" charset="2"/>
              </a:rPr>
              <a:t> </a:t>
            </a:r>
            <a:r>
              <a:rPr lang="en-US" sz="2400" dirty="0" err="1">
                <a:solidFill>
                  <a:srgbClr val="FFFF00"/>
                </a:solidFill>
                <a:sym typeface="Wingdings" pitchFamily="2" charset="2"/>
              </a:rPr>
              <a:t>usaha</a:t>
            </a:r>
            <a:r>
              <a:rPr lang="en-US" sz="2400" dirty="0">
                <a:solidFill>
                  <a:srgbClr val="FFFF00"/>
                </a:solidFill>
                <a:sym typeface="Wingdings" pitchFamily="2" charset="2"/>
              </a:rPr>
              <a:t> </a:t>
            </a:r>
            <a:r>
              <a:rPr lang="en-US" sz="2400" dirty="0" err="1">
                <a:solidFill>
                  <a:srgbClr val="FFFF00"/>
                </a:solidFill>
                <a:sym typeface="Wingdings" pitchFamily="2" charset="2"/>
              </a:rPr>
              <a:t>baru</a:t>
            </a:r>
            <a:r>
              <a:rPr lang="en-US" sz="2400" dirty="0">
                <a:solidFill>
                  <a:srgbClr val="FFFF00"/>
                </a:solidFill>
                <a:sym typeface="Wingdings" pitchFamily="2" charset="2"/>
              </a:rPr>
              <a:t>, </a:t>
            </a:r>
            <a:r>
              <a:rPr lang="en-US" sz="2400" dirty="0" err="1">
                <a:solidFill>
                  <a:srgbClr val="FFFF00"/>
                </a:solidFill>
                <a:sym typeface="Wingdings" pitchFamily="2" charset="2"/>
              </a:rPr>
              <a:t>tidak</a:t>
            </a:r>
            <a:r>
              <a:rPr lang="en-US" sz="2400" dirty="0">
                <a:solidFill>
                  <a:srgbClr val="FFFF00"/>
                </a:solidFill>
                <a:sym typeface="Wingdings" pitchFamily="2" charset="2"/>
              </a:rPr>
              <a:t> </a:t>
            </a:r>
            <a:r>
              <a:rPr lang="en-US" sz="2400" dirty="0" err="1">
                <a:solidFill>
                  <a:srgbClr val="FFFF00"/>
                </a:solidFill>
                <a:sym typeface="Wingdings" pitchFamily="2" charset="2"/>
              </a:rPr>
              <a:t>memiliki</a:t>
            </a:r>
            <a:r>
              <a:rPr lang="en-US" sz="2400" dirty="0">
                <a:solidFill>
                  <a:srgbClr val="FFFF00"/>
                </a:solidFill>
                <a:sym typeface="Wingdings" pitchFamily="2" charset="2"/>
              </a:rPr>
              <a:t> </a:t>
            </a:r>
            <a:r>
              <a:rPr lang="en-US" sz="2400" dirty="0" err="1">
                <a:solidFill>
                  <a:srgbClr val="FFFF00"/>
                </a:solidFill>
                <a:sym typeface="Wingdings" pitchFamily="2" charset="2"/>
              </a:rPr>
              <a:t>pekerjaan</a:t>
            </a:r>
            <a:r>
              <a:rPr lang="en-US" sz="2400" dirty="0">
                <a:solidFill>
                  <a:srgbClr val="FFFF00"/>
                </a:solidFill>
                <a:sym typeface="Wingdings" pitchFamily="2" charset="2"/>
              </a:rPr>
              <a:t> </a:t>
            </a:r>
            <a:r>
              <a:rPr lang="en-US" sz="2400" dirty="0" err="1">
                <a:solidFill>
                  <a:srgbClr val="FFFF00"/>
                </a:solidFill>
                <a:sym typeface="Wingdings" pitchFamily="2" charset="2"/>
              </a:rPr>
              <a:t>karena</a:t>
            </a:r>
            <a:r>
              <a:rPr lang="en-US" sz="2400" dirty="0">
                <a:solidFill>
                  <a:srgbClr val="FFFF00"/>
                </a:solidFill>
                <a:sym typeface="Wingdings" pitchFamily="2" charset="2"/>
              </a:rPr>
              <a:t> </a:t>
            </a:r>
            <a:r>
              <a:rPr lang="en-US" sz="2400" dirty="0" err="1">
                <a:solidFill>
                  <a:srgbClr val="FFFF00"/>
                </a:solidFill>
                <a:sym typeface="Wingdings" pitchFamily="2" charset="2"/>
              </a:rPr>
              <a:t>merasa</a:t>
            </a:r>
            <a:r>
              <a:rPr lang="en-US" sz="2400" dirty="0">
                <a:solidFill>
                  <a:srgbClr val="FFFF00"/>
                </a:solidFill>
                <a:sym typeface="Wingdings" pitchFamily="2" charset="2"/>
              </a:rPr>
              <a:t> </a:t>
            </a:r>
            <a:r>
              <a:rPr lang="en-US" sz="2400" dirty="0" err="1">
                <a:solidFill>
                  <a:srgbClr val="FFFF00"/>
                </a:solidFill>
                <a:sym typeface="Wingdings" pitchFamily="2" charset="2"/>
              </a:rPr>
              <a:t>tidak</a:t>
            </a:r>
            <a:r>
              <a:rPr lang="en-US" sz="2400" dirty="0">
                <a:solidFill>
                  <a:srgbClr val="FFFF00"/>
                </a:solidFill>
                <a:sym typeface="Wingdings" pitchFamily="2" charset="2"/>
              </a:rPr>
              <a:t> </a:t>
            </a:r>
            <a:r>
              <a:rPr lang="en-US" sz="2400" dirty="0" err="1">
                <a:solidFill>
                  <a:srgbClr val="FFFF00"/>
                </a:solidFill>
                <a:sym typeface="Wingdings" pitchFamily="2" charset="2"/>
              </a:rPr>
              <a:t>mungkin</a:t>
            </a:r>
            <a:r>
              <a:rPr lang="en-US" sz="2400" dirty="0">
                <a:solidFill>
                  <a:srgbClr val="FFFF00"/>
                </a:solidFill>
                <a:sym typeface="Wingdings" pitchFamily="2" charset="2"/>
              </a:rPr>
              <a:t> </a:t>
            </a:r>
            <a:r>
              <a:rPr lang="en-US" sz="2400" dirty="0" err="1">
                <a:solidFill>
                  <a:srgbClr val="FFFF00"/>
                </a:solidFill>
                <a:sym typeface="Wingdings" pitchFamily="2" charset="2"/>
              </a:rPr>
              <a:t>mendapat</a:t>
            </a:r>
            <a:r>
              <a:rPr lang="en-US" sz="2400" dirty="0">
                <a:solidFill>
                  <a:srgbClr val="FFFF00"/>
                </a:solidFill>
                <a:sym typeface="Wingdings" pitchFamily="2" charset="2"/>
              </a:rPr>
              <a:t> </a:t>
            </a:r>
            <a:r>
              <a:rPr lang="en-US" sz="2400" dirty="0" err="1">
                <a:solidFill>
                  <a:srgbClr val="FFFF00"/>
                </a:solidFill>
                <a:sym typeface="Wingdings" pitchFamily="2" charset="2"/>
              </a:rPr>
              <a:t>pekerjaan</a:t>
            </a:r>
            <a:r>
              <a:rPr lang="en-US" sz="2400" dirty="0">
                <a:solidFill>
                  <a:srgbClr val="FFFF00"/>
                </a:solidFill>
                <a:sym typeface="Wingdings" pitchFamily="2" charset="2"/>
              </a:rPr>
              <a:t> (</a:t>
            </a:r>
            <a:r>
              <a:rPr lang="en-US" sz="2400" i="1" dirty="0">
                <a:solidFill>
                  <a:srgbClr val="FFFF00"/>
                </a:solidFill>
                <a:sym typeface="Wingdings" pitchFamily="2" charset="2"/>
              </a:rPr>
              <a:t>discouraged worker</a:t>
            </a:r>
            <a:r>
              <a:rPr lang="en-US" sz="2400" dirty="0">
                <a:solidFill>
                  <a:srgbClr val="FFFF00"/>
                </a:solidFill>
                <a:sym typeface="Wingdings" pitchFamily="2" charset="2"/>
              </a:rPr>
              <a:t>) </a:t>
            </a:r>
            <a:r>
              <a:rPr lang="en-US" sz="2400" dirty="0" err="1">
                <a:solidFill>
                  <a:srgbClr val="FFFF00"/>
                </a:solidFill>
                <a:sym typeface="Wingdings" pitchFamily="2" charset="2"/>
              </a:rPr>
              <a:t>sudah</a:t>
            </a:r>
            <a:r>
              <a:rPr lang="en-US" sz="2400" dirty="0">
                <a:solidFill>
                  <a:srgbClr val="FFFF00"/>
                </a:solidFill>
                <a:sym typeface="Wingdings" pitchFamily="2" charset="2"/>
              </a:rPr>
              <a:t> </a:t>
            </a:r>
            <a:r>
              <a:rPr lang="en-US" sz="2400" dirty="0" err="1">
                <a:solidFill>
                  <a:srgbClr val="FFFF00"/>
                </a:solidFill>
                <a:sym typeface="Wingdings" pitchFamily="2" charset="2"/>
              </a:rPr>
              <a:t>mendapat</a:t>
            </a:r>
            <a:r>
              <a:rPr lang="en-US" sz="2400" dirty="0">
                <a:solidFill>
                  <a:srgbClr val="FFFF00"/>
                </a:solidFill>
                <a:sym typeface="Wingdings" pitchFamily="2" charset="2"/>
              </a:rPr>
              <a:t> </a:t>
            </a:r>
            <a:r>
              <a:rPr lang="en-US" sz="2400" dirty="0" err="1">
                <a:solidFill>
                  <a:srgbClr val="FFFF00"/>
                </a:solidFill>
                <a:sym typeface="Wingdings" pitchFamily="2" charset="2"/>
              </a:rPr>
              <a:t>pekerjaan</a:t>
            </a:r>
            <a:r>
              <a:rPr lang="en-US" sz="2400" dirty="0">
                <a:solidFill>
                  <a:srgbClr val="FFFF00"/>
                </a:solidFill>
                <a:sym typeface="Wingdings" pitchFamily="2" charset="2"/>
              </a:rPr>
              <a:t> </a:t>
            </a:r>
            <a:r>
              <a:rPr lang="en-US" sz="2400" dirty="0" err="1">
                <a:solidFill>
                  <a:srgbClr val="FFFF00"/>
                </a:solidFill>
                <a:sym typeface="Wingdings" pitchFamily="2" charset="2"/>
              </a:rPr>
              <a:t>tetapi</a:t>
            </a:r>
            <a:r>
              <a:rPr lang="en-US" sz="2400" dirty="0">
                <a:solidFill>
                  <a:srgbClr val="FFFF00"/>
                </a:solidFill>
                <a:sym typeface="Wingdings" pitchFamily="2" charset="2"/>
              </a:rPr>
              <a:t> </a:t>
            </a:r>
            <a:r>
              <a:rPr lang="en-US" sz="2400" dirty="0" err="1">
                <a:solidFill>
                  <a:srgbClr val="FFFF00"/>
                </a:solidFill>
                <a:sym typeface="Wingdings" pitchFamily="2" charset="2"/>
              </a:rPr>
              <a:t>belum</a:t>
            </a:r>
            <a:r>
              <a:rPr lang="en-US" sz="2400" dirty="0">
                <a:solidFill>
                  <a:srgbClr val="FFFF00"/>
                </a:solidFill>
                <a:sym typeface="Wingdings" pitchFamily="2" charset="2"/>
              </a:rPr>
              <a:t> </a:t>
            </a:r>
            <a:r>
              <a:rPr lang="en-US" sz="2400" dirty="0" err="1">
                <a:solidFill>
                  <a:srgbClr val="FFFF00"/>
                </a:solidFill>
                <a:sym typeface="Wingdings" pitchFamily="2" charset="2"/>
              </a:rPr>
              <a:t>mulai</a:t>
            </a:r>
            <a:r>
              <a:rPr lang="en-US" sz="2400" dirty="0">
                <a:solidFill>
                  <a:srgbClr val="FFFF00"/>
                </a:solidFill>
                <a:sym typeface="Wingdings" pitchFamily="2" charset="2"/>
              </a:rPr>
              <a:t> </a:t>
            </a:r>
            <a:r>
              <a:rPr lang="en-US" sz="2400" dirty="0" err="1">
                <a:solidFill>
                  <a:srgbClr val="FFFF00"/>
                </a:solidFill>
                <a:sym typeface="Wingdings" pitchFamily="2" charset="2"/>
              </a:rPr>
              <a:t>bekerja</a:t>
            </a:r>
            <a:r>
              <a:rPr lang="en-US" sz="2400" dirty="0" smtClean="0">
                <a:solidFill>
                  <a:srgbClr val="FFFF00"/>
                </a:solidFill>
                <a:sym typeface="Wingdings" pitchFamily="2" charset="2"/>
              </a:rPr>
              <a:t>.</a:t>
            </a:r>
            <a:endParaRPr lang="en-US" sz="2400" dirty="0">
              <a:solidFill>
                <a:srgbClr val="FFFF00"/>
              </a:solidFill>
              <a:sym typeface="Wingdings" pitchFamily="2" charset="2"/>
            </a:endParaRPr>
          </a:p>
        </p:txBody>
      </p:sp>
      <p:sp>
        <p:nvSpPr>
          <p:cNvPr id="4" name="Horizontal Scroll 3"/>
          <p:cNvSpPr/>
          <p:nvPr/>
        </p:nvSpPr>
        <p:spPr>
          <a:xfrm>
            <a:off x="6934200" y="0"/>
            <a:ext cx="21336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endParaRPr lang="en-US" sz="3200" dirty="0">
              <a:solidFill>
                <a:srgbClr val="FFFF00"/>
              </a:solidFill>
            </a:endParaRPr>
          </a:p>
        </p:txBody>
      </p:sp>
      <p:sp>
        <p:nvSpPr>
          <p:cNvPr id="5" name="Rectangle 4"/>
          <p:cNvSpPr/>
          <p:nvPr/>
        </p:nvSpPr>
        <p:spPr>
          <a:xfrm>
            <a:off x="76200" y="609600"/>
            <a:ext cx="7772400" cy="16002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2362200"/>
            <a:ext cx="7772400" cy="228600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 y="4876800"/>
            <a:ext cx="7772400" cy="19050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6"/>
          <p:cNvPicPr>
            <a:picLocks noChangeAspect="1" noChangeArrowheads="1"/>
          </p:cNvPicPr>
          <p:nvPr/>
        </p:nvPicPr>
        <p:blipFill>
          <a:blip r:embed="rId3"/>
          <a:srcRect/>
          <a:stretch>
            <a:fillRect/>
          </a:stretch>
        </p:blipFill>
        <p:spPr bwMode="auto">
          <a:xfrm>
            <a:off x="7924800" y="2667000"/>
            <a:ext cx="1219200" cy="1676400"/>
          </a:xfrm>
          <a:prstGeom prst="rect">
            <a:avLst/>
          </a:prstGeom>
          <a:noFill/>
          <a:ln w="9525">
            <a:noFill/>
            <a:miter lim="800000"/>
            <a:headEnd/>
            <a:tailEnd/>
          </a:ln>
          <a:effectLst/>
        </p:spPr>
      </p:pic>
      <p:sp>
        <p:nvSpPr>
          <p:cNvPr id="10" name="Action Button: Home 9">
            <a:hlinkClick r:id="rId4" action="ppaction://hlinksldjump" highlightClick="1"/>
          </p:cNvPr>
          <p:cNvSpPr/>
          <p:nvPr/>
        </p:nvSpPr>
        <p:spPr>
          <a:xfrm>
            <a:off x="76200" y="7620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226306" name="Object 2"/>
          <p:cNvGraphicFramePr>
            <a:graphicFrameLocks noChangeAspect="1"/>
          </p:cNvGraphicFramePr>
          <p:nvPr/>
        </p:nvGraphicFramePr>
        <p:xfrm>
          <a:off x="-304800" y="-228600"/>
          <a:ext cx="9753600" cy="7391400"/>
        </p:xfrm>
        <a:graphic>
          <a:graphicData uri="http://schemas.openxmlformats.org/presentationml/2006/ole">
            <mc:AlternateContent xmlns:mc="http://schemas.openxmlformats.org/markup-compatibility/2006">
              <mc:Choice xmlns:v="urn:schemas-microsoft-com:vml" Requires="v">
                <p:oleObj spid="_x0000_s226308" name="Visio" r:id="rId3" imgW="12848463" imgH="7819263" progId="">
                  <p:embed/>
                </p:oleObj>
              </mc:Choice>
              <mc:Fallback>
                <p:oleObj name="Visio" r:id="rId3" imgW="12848463" imgH="7819263"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28600"/>
                        <a:ext cx="9753600" cy="739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Action Button: Home 4">
            <a:hlinkClick r:id="rId5"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2438400" y="304800"/>
            <a:ext cx="4419600" cy="762000"/>
          </a:xfrm>
          <a:ln w="57150">
            <a:solidFill>
              <a:srgbClr val="CCFF33"/>
            </a:solidFill>
            <a:prstDash val="sysDash"/>
          </a:ln>
        </p:spPr>
        <p:txBody>
          <a:bodyPr>
            <a:normAutofit/>
          </a:bodyPr>
          <a:lstStyle/>
          <a:p>
            <a:r>
              <a:rPr lang="en-US" sz="3600" dirty="0" smtClean="0">
                <a:ln>
                  <a:solidFill>
                    <a:srgbClr val="FF0000"/>
                  </a:solidFill>
                </a:ln>
                <a:solidFill>
                  <a:schemeClr val="accent6"/>
                </a:solidFill>
              </a:rPr>
              <a:t> </a:t>
            </a:r>
            <a:r>
              <a:rPr lang="en-US" sz="3600" dirty="0" err="1" smtClean="0">
                <a:ln>
                  <a:solidFill>
                    <a:srgbClr val="FF0000"/>
                  </a:solidFill>
                </a:ln>
                <a:solidFill>
                  <a:schemeClr val="accent6"/>
                </a:solidFill>
              </a:rPr>
              <a:t>Ketenagakerjaan</a:t>
            </a:r>
            <a:endParaRPr lang="en-US" sz="3600" dirty="0">
              <a:ln>
                <a:solidFill>
                  <a:srgbClr val="FF0000"/>
                </a:solidFill>
              </a:ln>
              <a:solidFill>
                <a:schemeClr val="accent6"/>
              </a:solidFill>
            </a:endParaRPr>
          </a:p>
        </p:txBody>
      </p:sp>
      <p:grpSp>
        <p:nvGrpSpPr>
          <p:cNvPr id="2" name="Group 9"/>
          <p:cNvGrpSpPr>
            <a:grpSpLocks/>
          </p:cNvGrpSpPr>
          <p:nvPr/>
        </p:nvGrpSpPr>
        <p:grpSpPr bwMode="auto">
          <a:xfrm>
            <a:off x="533400" y="1558924"/>
            <a:ext cx="5822950" cy="1108076"/>
            <a:chOff x="556" y="2400"/>
            <a:chExt cx="3668" cy="698"/>
          </a:xfrm>
        </p:grpSpPr>
        <p:sp>
          <p:nvSpPr>
            <p:cNvPr id="106501" name="Line 5"/>
            <p:cNvSpPr>
              <a:spLocks noChangeShapeType="1"/>
            </p:cNvSpPr>
            <p:nvPr/>
          </p:nvSpPr>
          <p:spPr bwMode="auto">
            <a:xfrm>
              <a:off x="2736" y="2736"/>
              <a:ext cx="1488" cy="0"/>
            </a:xfrm>
            <a:prstGeom prst="line">
              <a:avLst/>
            </a:prstGeom>
            <a:noFill/>
            <a:ln w="9525">
              <a:solidFill>
                <a:schemeClr val="tx1"/>
              </a:solidFill>
              <a:round/>
              <a:headEnd/>
              <a:tailEnd/>
            </a:ln>
            <a:effectLst/>
          </p:spPr>
          <p:txBody>
            <a:bodyPr/>
            <a:lstStyle/>
            <a:p>
              <a:endParaRPr lang="en-US" sz="2200">
                <a:solidFill>
                  <a:srgbClr val="FFFF00"/>
                </a:solidFill>
              </a:endParaRPr>
            </a:p>
          </p:txBody>
        </p:sp>
        <p:sp>
          <p:nvSpPr>
            <p:cNvPr id="106503" name="Text Box 7"/>
            <p:cNvSpPr txBox="1">
              <a:spLocks noChangeArrowheads="1"/>
            </p:cNvSpPr>
            <p:nvPr/>
          </p:nvSpPr>
          <p:spPr bwMode="auto">
            <a:xfrm>
              <a:off x="556" y="2400"/>
              <a:ext cx="3600" cy="698"/>
            </a:xfrm>
            <a:prstGeom prst="rect">
              <a:avLst/>
            </a:prstGeom>
            <a:noFill/>
            <a:ln w="9525">
              <a:solidFill>
                <a:srgbClr val="92D050"/>
              </a:solidFill>
              <a:miter lim="800000"/>
              <a:headEnd/>
              <a:tailEnd/>
            </a:ln>
            <a:effectLst/>
          </p:spPr>
          <p:txBody>
            <a:bodyPr wrap="square">
              <a:spAutoFit/>
            </a:bodyPr>
            <a:lstStyle/>
            <a:p>
              <a:pPr>
                <a:lnSpc>
                  <a:spcPct val="150000"/>
                </a:lnSpc>
              </a:pPr>
              <a:r>
                <a:rPr lang="en-US" sz="2200" dirty="0">
                  <a:solidFill>
                    <a:srgbClr val="FFC000"/>
                  </a:solidFill>
                </a:rPr>
                <a:t>Tingkat </a:t>
              </a:r>
              <a:r>
                <a:rPr lang="en-US" sz="2200" dirty="0" err="1">
                  <a:solidFill>
                    <a:srgbClr val="FFC000"/>
                  </a:solidFill>
                </a:rPr>
                <a:t>Pertisipasi</a:t>
              </a:r>
              <a:r>
                <a:rPr lang="en-US" sz="2200" dirty="0">
                  <a:solidFill>
                    <a:srgbClr val="FFC000"/>
                  </a:solidFill>
                </a:rPr>
                <a:t> </a:t>
              </a:r>
              <a:r>
                <a:rPr lang="en-US" sz="2200" dirty="0" smtClean="0">
                  <a:solidFill>
                    <a:srgbClr val="FFC000"/>
                  </a:solidFill>
                </a:rPr>
                <a:t>           </a:t>
              </a:r>
              <a:r>
                <a:rPr lang="en-US" sz="2200" dirty="0" err="1" smtClean="0">
                  <a:solidFill>
                    <a:srgbClr val="FFC000"/>
                  </a:solidFill>
                </a:rPr>
                <a:t>Angkatan</a:t>
              </a:r>
              <a:r>
                <a:rPr lang="en-US" sz="2200" dirty="0" smtClean="0">
                  <a:solidFill>
                    <a:srgbClr val="FFC000"/>
                  </a:solidFill>
                </a:rPr>
                <a:t> </a:t>
              </a:r>
              <a:r>
                <a:rPr lang="en-US" sz="2200" dirty="0" err="1">
                  <a:solidFill>
                    <a:srgbClr val="FFC000"/>
                  </a:solidFill>
                </a:rPr>
                <a:t>Kerja</a:t>
              </a:r>
              <a:endParaRPr lang="en-US" sz="2200" dirty="0">
                <a:solidFill>
                  <a:srgbClr val="FFC000"/>
                </a:solidFill>
              </a:endParaRPr>
            </a:p>
            <a:p>
              <a:pPr>
                <a:lnSpc>
                  <a:spcPct val="150000"/>
                </a:lnSpc>
              </a:pPr>
              <a:r>
                <a:rPr lang="en-US" sz="2200" dirty="0" err="1" smtClean="0">
                  <a:solidFill>
                    <a:srgbClr val="FFC000"/>
                  </a:solidFill>
                </a:rPr>
                <a:t>Angkatan</a:t>
              </a:r>
              <a:r>
                <a:rPr lang="en-US" sz="2200" dirty="0" smtClean="0">
                  <a:solidFill>
                    <a:srgbClr val="FFC000"/>
                  </a:solidFill>
                </a:rPr>
                <a:t> </a:t>
              </a:r>
              <a:r>
                <a:rPr lang="en-US" sz="2200" dirty="0" err="1" smtClean="0">
                  <a:solidFill>
                    <a:srgbClr val="FFC000"/>
                  </a:solidFill>
                </a:rPr>
                <a:t>Kerja</a:t>
              </a:r>
              <a:r>
                <a:rPr lang="en-US" sz="2200" dirty="0" smtClean="0">
                  <a:solidFill>
                    <a:srgbClr val="FFC000"/>
                  </a:solidFill>
                </a:rPr>
                <a:t>               </a:t>
              </a:r>
              <a:r>
                <a:rPr lang="en-US" sz="2200" dirty="0" err="1" smtClean="0">
                  <a:solidFill>
                    <a:srgbClr val="FFC000"/>
                  </a:solidFill>
                </a:rPr>
                <a:t>Penduduk</a:t>
              </a:r>
              <a:r>
                <a:rPr lang="en-US" sz="2200" dirty="0" smtClean="0">
                  <a:solidFill>
                    <a:srgbClr val="FFC000"/>
                  </a:solidFill>
                </a:rPr>
                <a:t> </a:t>
              </a:r>
              <a:r>
                <a:rPr lang="en-US" sz="2200" dirty="0" err="1">
                  <a:solidFill>
                    <a:srgbClr val="FFC000"/>
                  </a:solidFill>
                </a:rPr>
                <a:t>Usia</a:t>
              </a:r>
              <a:r>
                <a:rPr lang="en-US" sz="2200" dirty="0">
                  <a:solidFill>
                    <a:srgbClr val="FFC000"/>
                  </a:solidFill>
                </a:rPr>
                <a:t> </a:t>
              </a:r>
              <a:r>
                <a:rPr lang="en-US" sz="2200" dirty="0" err="1">
                  <a:solidFill>
                    <a:srgbClr val="FFC000"/>
                  </a:solidFill>
                </a:rPr>
                <a:t>Kerja</a:t>
              </a:r>
              <a:endParaRPr lang="en-US" sz="2200" dirty="0">
                <a:solidFill>
                  <a:srgbClr val="FFC000"/>
                </a:solidFill>
              </a:endParaRPr>
            </a:p>
          </p:txBody>
        </p:sp>
      </p:grpSp>
      <p:grpSp>
        <p:nvGrpSpPr>
          <p:cNvPr id="3" name="Group 10"/>
          <p:cNvGrpSpPr>
            <a:grpSpLocks/>
          </p:cNvGrpSpPr>
          <p:nvPr/>
        </p:nvGrpSpPr>
        <p:grpSpPr bwMode="auto">
          <a:xfrm>
            <a:off x="1097280" y="2971800"/>
            <a:ext cx="6227765" cy="1108078"/>
            <a:chOff x="336" y="3072"/>
            <a:chExt cx="3923" cy="698"/>
          </a:xfrm>
        </p:grpSpPr>
        <p:sp>
          <p:nvSpPr>
            <p:cNvPr id="106502" name="Line 6"/>
            <p:cNvSpPr>
              <a:spLocks noChangeShapeType="1"/>
            </p:cNvSpPr>
            <p:nvPr/>
          </p:nvSpPr>
          <p:spPr bwMode="auto">
            <a:xfrm>
              <a:off x="2007" y="3260"/>
              <a:ext cx="1920" cy="0"/>
            </a:xfrm>
            <a:prstGeom prst="line">
              <a:avLst/>
            </a:prstGeom>
            <a:noFill/>
            <a:ln w="9525">
              <a:solidFill>
                <a:schemeClr val="tx1"/>
              </a:solidFill>
              <a:round/>
              <a:headEnd/>
              <a:tailEnd/>
            </a:ln>
            <a:effectLst/>
          </p:spPr>
          <p:txBody>
            <a:bodyPr/>
            <a:lstStyle/>
            <a:p>
              <a:endParaRPr lang="en-US" sz="2200">
                <a:solidFill>
                  <a:srgbClr val="FFFF00"/>
                </a:solidFill>
              </a:endParaRPr>
            </a:p>
          </p:txBody>
        </p:sp>
        <p:sp>
          <p:nvSpPr>
            <p:cNvPr id="106504" name="Text Box 8"/>
            <p:cNvSpPr txBox="1">
              <a:spLocks noChangeArrowheads="1"/>
            </p:cNvSpPr>
            <p:nvPr/>
          </p:nvSpPr>
          <p:spPr bwMode="auto">
            <a:xfrm>
              <a:off x="336" y="3072"/>
              <a:ext cx="3923" cy="698"/>
            </a:xfrm>
            <a:prstGeom prst="rect">
              <a:avLst/>
            </a:prstGeom>
            <a:noFill/>
            <a:ln w="9525">
              <a:solidFill>
                <a:srgbClr val="00FFFF"/>
              </a:solidFill>
              <a:miter lim="800000"/>
              <a:headEnd/>
              <a:tailEnd/>
            </a:ln>
            <a:effectLst/>
          </p:spPr>
          <p:txBody>
            <a:bodyPr wrap="none">
              <a:spAutoFit/>
            </a:bodyPr>
            <a:lstStyle/>
            <a:p>
              <a:pPr>
                <a:lnSpc>
                  <a:spcPct val="150000"/>
                </a:lnSpc>
              </a:pPr>
              <a:r>
                <a:rPr lang="en-US" sz="2200" dirty="0" err="1" smtClean="0">
                  <a:solidFill>
                    <a:srgbClr val="FF00FF"/>
                  </a:solidFill>
                </a:rPr>
                <a:t>Dependcy</a:t>
              </a:r>
              <a:r>
                <a:rPr lang="en-US" sz="2200" dirty="0" smtClean="0">
                  <a:solidFill>
                    <a:srgbClr val="FF00FF"/>
                  </a:solidFill>
                </a:rPr>
                <a:t> </a:t>
              </a:r>
              <a:r>
                <a:rPr lang="en-US" sz="2200" dirty="0">
                  <a:solidFill>
                    <a:srgbClr val="FF00FF"/>
                  </a:solidFill>
                </a:rPr>
                <a:t>Ratio (DR) </a:t>
              </a:r>
              <a:r>
                <a:rPr lang="en-US" sz="2200" dirty="0" smtClean="0">
                  <a:solidFill>
                    <a:srgbClr val="FF00FF"/>
                  </a:solidFill>
                </a:rPr>
                <a:t>           </a:t>
              </a:r>
              <a:r>
                <a:rPr lang="en-US" sz="2200" dirty="0" err="1" smtClean="0">
                  <a:solidFill>
                    <a:srgbClr val="FF00FF"/>
                  </a:solidFill>
                </a:rPr>
                <a:t>Penduduk</a:t>
              </a:r>
              <a:r>
                <a:rPr lang="en-US" sz="2200" dirty="0" smtClean="0">
                  <a:solidFill>
                    <a:srgbClr val="FF00FF"/>
                  </a:solidFill>
                </a:rPr>
                <a:t> </a:t>
              </a:r>
              <a:r>
                <a:rPr lang="en-US" sz="2200" dirty="0" err="1">
                  <a:solidFill>
                    <a:srgbClr val="FF00FF"/>
                  </a:solidFill>
                </a:rPr>
                <a:t>Luar</a:t>
              </a:r>
              <a:r>
                <a:rPr lang="en-US" sz="2200" dirty="0">
                  <a:solidFill>
                    <a:srgbClr val="FF00FF"/>
                  </a:solidFill>
                </a:rPr>
                <a:t> </a:t>
              </a:r>
              <a:r>
                <a:rPr lang="en-US" sz="2200" dirty="0" err="1">
                  <a:solidFill>
                    <a:srgbClr val="FF00FF"/>
                  </a:solidFill>
                </a:rPr>
                <a:t>Usia</a:t>
              </a:r>
              <a:r>
                <a:rPr lang="en-US" sz="2200" dirty="0">
                  <a:solidFill>
                    <a:srgbClr val="FF00FF"/>
                  </a:solidFill>
                </a:rPr>
                <a:t> </a:t>
              </a:r>
              <a:r>
                <a:rPr lang="en-US" sz="2200" dirty="0" err="1">
                  <a:solidFill>
                    <a:srgbClr val="FF00FF"/>
                  </a:solidFill>
                </a:rPr>
                <a:t>Kerja</a:t>
              </a:r>
              <a:endParaRPr lang="en-US" sz="2200" dirty="0">
                <a:solidFill>
                  <a:srgbClr val="FF00FF"/>
                </a:solidFill>
              </a:endParaRPr>
            </a:p>
            <a:p>
              <a:pPr>
                <a:lnSpc>
                  <a:spcPct val="150000"/>
                </a:lnSpc>
              </a:pPr>
              <a:r>
                <a:rPr lang="en-US" sz="2200" dirty="0" smtClean="0">
                  <a:solidFill>
                    <a:srgbClr val="FF00FF"/>
                  </a:solidFill>
                </a:rPr>
                <a:t>                 (DR) </a:t>
              </a:r>
              <a:r>
                <a:rPr lang="en-US" sz="2200" dirty="0">
                  <a:solidFill>
                    <a:srgbClr val="FF00FF"/>
                  </a:solidFill>
                </a:rPr>
                <a:t>	</a:t>
              </a:r>
              <a:r>
                <a:rPr lang="en-US" sz="2200" dirty="0" smtClean="0">
                  <a:solidFill>
                    <a:srgbClr val="FF00FF"/>
                  </a:solidFill>
                </a:rPr>
                <a:t>                          </a:t>
              </a:r>
              <a:r>
                <a:rPr lang="en-US" sz="2200" dirty="0" err="1" smtClean="0">
                  <a:solidFill>
                    <a:srgbClr val="FF00FF"/>
                  </a:solidFill>
                </a:rPr>
                <a:t>Penduduk</a:t>
              </a:r>
              <a:r>
                <a:rPr lang="en-US" sz="2200" dirty="0" smtClean="0">
                  <a:solidFill>
                    <a:srgbClr val="FF00FF"/>
                  </a:solidFill>
                </a:rPr>
                <a:t> </a:t>
              </a:r>
              <a:r>
                <a:rPr lang="en-US" sz="2200" dirty="0" err="1">
                  <a:solidFill>
                    <a:srgbClr val="FF00FF"/>
                  </a:solidFill>
                </a:rPr>
                <a:t>Usia</a:t>
              </a:r>
              <a:r>
                <a:rPr lang="en-US" sz="2200" dirty="0">
                  <a:solidFill>
                    <a:srgbClr val="FF00FF"/>
                  </a:solidFill>
                </a:rPr>
                <a:t> </a:t>
              </a:r>
              <a:r>
                <a:rPr lang="en-US" sz="2200" dirty="0" err="1">
                  <a:solidFill>
                    <a:srgbClr val="FF00FF"/>
                  </a:solidFill>
                </a:rPr>
                <a:t>Kerja</a:t>
              </a:r>
              <a:endParaRPr lang="en-US" sz="2200" dirty="0">
                <a:solidFill>
                  <a:srgbClr val="FF00FF"/>
                </a:solidFill>
              </a:endParaRPr>
            </a:p>
          </p:txBody>
        </p:sp>
      </p:grpSp>
      <p:grpSp>
        <p:nvGrpSpPr>
          <p:cNvPr id="4" name="Group 11"/>
          <p:cNvGrpSpPr>
            <a:grpSpLocks/>
          </p:cNvGrpSpPr>
          <p:nvPr/>
        </p:nvGrpSpPr>
        <p:grpSpPr bwMode="auto">
          <a:xfrm>
            <a:off x="838200" y="4267199"/>
            <a:ext cx="7162800" cy="1108076"/>
            <a:chOff x="240" y="1708"/>
            <a:chExt cx="4512" cy="698"/>
          </a:xfrm>
        </p:grpSpPr>
        <p:sp>
          <p:nvSpPr>
            <p:cNvPr id="106508" name="Line 12"/>
            <p:cNvSpPr>
              <a:spLocks noChangeShapeType="1"/>
            </p:cNvSpPr>
            <p:nvPr/>
          </p:nvSpPr>
          <p:spPr bwMode="auto">
            <a:xfrm>
              <a:off x="2304" y="1776"/>
              <a:ext cx="1976" cy="0"/>
            </a:xfrm>
            <a:prstGeom prst="line">
              <a:avLst/>
            </a:prstGeom>
            <a:noFill/>
            <a:ln w="9525">
              <a:noFill/>
              <a:round/>
              <a:headEnd/>
              <a:tailEnd/>
            </a:ln>
            <a:effectLst/>
          </p:spPr>
          <p:txBody>
            <a:bodyPr/>
            <a:lstStyle/>
            <a:p>
              <a:endParaRPr lang="en-US" sz="2200">
                <a:solidFill>
                  <a:srgbClr val="FFFF00"/>
                </a:solidFill>
              </a:endParaRPr>
            </a:p>
          </p:txBody>
        </p:sp>
        <p:sp>
          <p:nvSpPr>
            <p:cNvPr id="106509" name="Text Box 13"/>
            <p:cNvSpPr txBox="1">
              <a:spLocks noChangeArrowheads="1"/>
            </p:cNvSpPr>
            <p:nvPr/>
          </p:nvSpPr>
          <p:spPr bwMode="auto">
            <a:xfrm>
              <a:off x="240" y="1708"/>
              <a:ext cx="4512" cy="698"/>
            </a:xfrm>
            <a:prstGeom prst="rect">
              <a:avLst/>
            </a:prstGeom>
            <a:noFill/>
            <a:ln w="9525">
              <a:solidFill>
                <a:srgbClr val="7030A0"/>
              </a:solidFill>
              <a:miter lim="800000"/>
              <a:headEnd/>
              <a:tailEnd/>
            </a:ln>
            <a:effectLst/>
          </p:spPr>
          <p:txBody>
            <a:bodyPr wrap="square">
              <a:spAutoFit/>
            </a:bodyPr>
            <a:lstStyle/>
            <a:p>
              <a:pPr>
                <a:lnSpc>
                  <a:spcPct val="150000"/>
                </a:lnSpc>
              </a:pPr>
              <a:r>
                <a:rPr lang="en-US" sz="2200" dirty="0" err="1" smtClean="0">
                  <a:solidFill>
                    <a:srgbClr val="11ED4B"/>
                  </a:solidFill>
                </a:rPr>
                <a:t>Setengah</a:t>
              </a:r>
              <a:r>
                <a:rPr lang="en-US" sz="2200" dirty="0" smtClean="0">
                  <a:solidFill>
                    <a:srgbClr val="11ED4B"/>
                  </a:solidFill>
                </a:rPr>
                <a:t>                     </a:t>
              </a:r>
              <a:r>
                <a:rPr lang="en-US" sz="2200" dirty="0" err="1">
                  <a:solidFill>
                    <a:srgbClr val="11ED4B"/>
                  </a:solidFill>
                </a:rPr>
                <a:t>Bekerja</a:t>
              </a:r>
              <a:r>
                <a:rPr lang="en-US" sz="2200" dirty="0">
                  <a:solidFill>
                    <a:srgbClr val="11ED4B"/>
                  </a:solidFill>
                </a:rPr>
                <a:t> 14 – 35 jam/</a:t>
              </a:r>
              <a:r>
                <a:rPr lang="en-US" sz="2200" dirty="0" err="1">
                  <a:solidFill>
                    <a:srgbClr val="11ED4B"/>
                  </a:solidFill>
                </a:rPr>
                <a:t>minggu</a:t>
              </a:r>
              <a:r>
                <a:rPr lang="en-US" sz="2200" dirty="0">
                  <a:solidFill>
                    <a:srgbClr val="11ED4B"/>
                  </a:solidFill>
                </a:rPr>
                <a:t> </a:t>
              </a:r>
              <a:r>
                <a:rPr lang="en-US" sz="2200" dirty="0" smtClean="0">
                  <a:solidFill>
                    <a:srgbClr val="11ED4B"/>
                  </a:solidFill>
                </a:rPr>
                <a:t> </a:t>
              </a:r>
              <a:r>
                <a:rPr lang="en-US" sz="2200" dirty="0">
                  <a:solidFill>
                    <a:srgbClr val="11ED4B"/>
                  </a:solidFill>
                </a:rPr>
                <a:t>x </a:t>
              </a:r>
              <a:r>
                <a:rPr lang="en-US" sz="2200" dirty="0" smtClean="0">
                  <a:solidFill>
                    <a:srgbClr val="11ED4B"/>
                  </a:solidFill>
                </a:rPr>
                <a:t>100</a:t>
              </a:r>
              <a:r>
                <a:rPr lang="en-US" sz="2200" dirty="0">
                  <a:solidFill>
                    <a:srgbClr val="11ED4B"/>
                  </a:solidFill>
                </a:rPr>
                <a:t>%</a:t>
              </a:r>
            </a:p>
            <a:p>
              <a:pPr>
                <a:lnSpc>
                  <a:spcPct val="150000"/>
                </a:lnSpc>
              </a:pPr>
              <a:r>
                <a:rPr lang="en-US" sz="2200" dirty="0" err="1" smtClean="0">
                  <a:solidFill>
                    <a:srgbClr val="11ED4B"/>
                  </a:solidFill>
                </a:rPr>
                <a:t>Pengangguran</a:t>
              </a:r>
              <a:r>
                <a:rPr lang="en-US" sz="2200" dirty="0" smtClean="0">
                  <a:solidFill>
                    <a:srgbClr val="11ED4B"/>
                  </a:solidFill>
                </a:rPr>
                <a:t> </a:t>
              </a:r>
              <a:r>
                <a:rPr lang="en-US" sz="2200" dirty="0">
                  <a:solidFill>
                    <a:srgbClr val="11ED4B"/>
                  </a:solidFill>
                </a:rPr>
                <a:t>	</a:t>
              </a:r>
              <a:r>
                <a:rPr lang="en-US" sz="2200" dirty="0" smtClean="0">
                  <a:solidFill>
                    <a:srgbClr val="11ED4B"/>
                  </a:solidFill>
                </a:rPr>
                <a:t>                     </a:t>
              </a:r>
              <a:r>
                <a:rPr lang="en-US" sz="2200" dirty="0" err="1" smtClean="0">
                  <a:solidFill>
                    <a:srgbClr val="11ED4B"/>
                  </a:solidFill>
                </a:rPr>
                <a:t>Angkatan</a:t>
              </a:r>
              <a:r>
                <a:rPr lang="en-US" sz="2200" dirty="0" smtClean="0">
                  <a:solidFill>
                    <a:srgbClr val="11ED4B"/>
                  </a:solidFill>
                </a:rPr>
                <a:t> </a:t>
              </a:r>
              <a:r>
                <a:rPr lang="en-US" sz="2200" dirty="0">
                  <a:solidFill>
                    <a:srgbClr val="11ED4B"/>
                  </a:solidFill>
                </a:rPr>
                <a:t>yang </a:t>
              </a:r>
              <a:r>
                <a:rPr lang="en-US" sz="2200" dirty="0" err="1">
                  <a:solidFill>
                    <a:srgbClr val="11ED4B"/>
                  </a:solidFill>
                </a:rPr>
                <a:t>Bekerja</a:t>
              </a:r>
              <a:endParaRPr lang="en-US" sz="2200" dirty="0">
                <a:solidFill>
                  <a:srgbClr val="11ED4B"/>
                </a:solidFill>
              </a:endParaRPr>
            </a:p>
          </p:txBody>
        </p:sp>
      </p:grpSp>
      <p:grpSp>
        <p:nvGrpSpPr>
          <p:cNvPr id="5" name="Group 14"/>
          <p:cNvGrpSpPr>
            <a:grpSpLocks/>
          </p:cNvGrpSpPr>
          <p:nvPr/>
        </p:nvGrpSpPr>
        <p:grpSpPr bwMode="auto">
          <a:xfrm>
            <a:off x="304800" y="5410199"/>
            <a:ext cx="8382000" cy="1152381"/>
            <a:chOff x="192" y="2419"/>
            <a:chExt cx="5280" cy="983"/>
          </a:xfrm>
        </p:grpSpPr>
        <p:sp>
          <p:nvSpPr>
            <p:cNvPr id="106511" name="Line 15"/>
            <p:cNvSpPr>
              <a:spLocks noChangeShapeType="1"/>
            </p:cNvSpPr>
            <p:nvPr/>
          </p:nvSpPr>
          <p:spPr bwMode="auto">
            <a:xfrm>
              <a:off x="2663" y="2419"/>
              <a:ext cx="2112" cy="0"/>
            </a:xfrm>
            <a:prstGeom prst="line">
              <a:avLst/>
            </a:prstGeom>
            <a:noFill/>
            <a:ln w="9525">
              <a:solidFill>
                <a:schemeClr val="tx1"/>
              </a:solidFill>
              <a:round/>
              <a:headEnd/>
              <a:tailEnd/>
            </a:ln>
            <a:effectLst/>
          </p:spPr>
          <p:txBody>
            <a:bodyPr/>
            <a:lstStyle/>
            <a:p>
              <a:endParaRPr lang="en-US" sz="2200">
                <a:solidFill>
                  <a:srgbClr val="FFFF00"/>
                </a:solidFill>
              </a:endParaRPr>
            </a:p>
          </p:txBody>
        </p:sp>
        <p:sp>
          <p:nvSpPr>
            <p:cNvPr id="106512" name="Text Box 16"/>
            <p:cNvSpPr txBox="1">
              <a:spLocks noChangeArrowheads="1"/>
            </p:cNvSpPr>
            <p:nvPr/>
          </p:nvSpPr>
          <p:spPr bwMode="auto">
            <a:xfrm>
              <a:off x="192" y="2496"/>
              <a:ext cx="5280" cy="906"/>
            </a:xfrm>
            <a:prstGeom prst="rect">
              <a:avLst/>
            </a:prstGeom>
            <a:noFill/>
            <a:ln w="9525">
              <a:solidFill>
                <a:srgbClr val="FFFF00"/>
              </a:solidFill>
              <a:miter lim="800000"/>
              <a:headEnd/>
              <a:tailEnd/>
            </a:ln>
            <a:effectLst/>
          </p:spPr>
          <p:txBody>
            <a:bodyPr>
              <a:spAutoFit/>
            </a:bodyPr>
            <a:lstStyle/>
            <a:p>
              <a:pPr>
                <a:lnSpc>
                  <a:spcPct val="150000"/>
                </a:lnSpc>
              </a:pPr>
              <a:r>
                <a:rPr lang="en-US" sz="2100" dirty="0" smtClean="0">
                  <a:solidFill>
                    <a:srgbClr val="00FFFF"/>
                  </a:solidFill>
                </a:rPr>
                <a:t> Tingkat </a:t>
              </a:r>
              <a:r>
                <a:rPr lang="en-US" sz="2100" dirty="0" err="1" smtClean="0">
                  <a:solidFill>
                    <a:srgbClr val="00FFFF"/>
                  </a:solidFill>
                </a:rPr>
                <a:t>Produktivitas</a:t>
              </a:r>
              <a:r>
                <a:rPr lang="en-US" sz="2100" dirty="0" smtClean="0">
                  <a:solidFill>
                    <a:srgbClr val="00FFFF"/>
                  </a:solidFill>
                </a:rPr>
                <a:t> </a:t>
              </a:r>
              <a:r>
                <a:rPr lang="en-US" sz="2100" dirty="0" err="1" smtClean="0">
                  <a:solidFill>
                    <a:srgbClr val="00FFFF"/>
                  </a:solidFill>
                </a:rPr>
                <a:t>Tenaga</a:t>
              </a:r>
              <a:r>
                <a:rPr lang="en-US" sz="2100" dirty="0" smtClean="0">
                  <a:solidFill>
                    <a:srgbClr val="00FFFF"/>
                  </a:solidFill>
                </a:rPr>
                <a:t> </a:t>
              </a:r>
              <a:r>
                <a:rPr lang="en-US" sz="2100" dirty="0" err="1" smtClean="0">
                  <a:solidFill>
                    <a:srgbClr val="00FFFF"/>
                  </a:solidFill>
                </a:rPr>
                <a:t>Kerja</a:t>
              </a:r>
              <a:r>
                <a:rPr lang="en-US" sz="2100" dirty="0" smtClean="0">
                  <a:solidFill>
                    <a:srgbClr val="00FFFF"/>
                  </a:solidFill>
                </a:rPr>
                <a:t>	Jam </a:t>
              </a:r>
              <a:r>
                <a:rPr lang="en-US" sz="2100" dirty="0" err="1" smtClean="0">
                  <a:solidFill>
                    <a:srgbClr val="00FFFF"/>
                  </a:solidFill>
                </a:rPr>
                <a:t>Kerja</a:t>
              </a:r>
              <a:r>
                <a:rPr lang="en-US" sz="2100" dirty="0" smtClean="0">
                  <a:solidFill>
                    <a:srgbClr val="00FFFF"/>
                  </a:solidFill>
                </a:rPr>
                <a:t> X </a:t>
              </a:r>
              <a:r>
                <a:rPr lang="en-US" sz="2100" dirty="0" err="1" smtClean="0">
                  <a:solidFill>
                    <a:srgbClr val="00FFFF"/>
                  </a:solidFill>
                </a:rPr>
                <a:t>Produktivitas</a:t>
              </a:r>
              <a:r>
                <a:rPr lang="en-US" sz="2100" dirty="0" smtClean="0">
                  <a:solidFill>
                    <a:srgbClr val="00FFFF"/>
                  </a:solidFill>
                </a:rPr>
                <a:t> TK</a:t>
              </a:r>
            </a:p>
            <a:p>
              <a:pPr>
                <a:lnSpc>
                  <a:spcPct val="150000"/>
                </a:lnSpc>
              </a:pPr>
              <a:r>
                <a:rPr lang="en-US" sz="2100" dirty="0" smtClean="0">
                  <a:solidFill>
                    <a:srgbClr val="00FFFF"/>
                  </a:solidFill>
                </a:rPr>
                <a:t> 	(Output </a:t>
              </a:r>
              <a:r>
                <a:rPr lang="en-US" sz="2100" dirty="0" err="1" smtClean="0">
                  <a:solidFill>
                    <a:srgbClr val="00FFFF"/>
                  </a:solidFill>
                </a:rPr>
                <a:t>Riil</a:t>
              </a:r>
              <a:r>
                <a:rPr lang="en-US" sz="2100" dirty="0" smtClean="0">
                  <a:solidFill>
                    <a:srgbClr val="00FFFF"/>
                  </a:solidFill>
                </a:rPr>
                <a:t>)</a:t>
              </a:r>
              <a:r>
                <a:rPr lang="en-US" sz="2100" dirty="0">
                  <a:solidFill>
                    <a:srgbClr val="00FFFF"/>
                  </a:solidFill>
                </a:rPr>
                <a:t>	                      </a:t>
              </a:r>
              <a:r>
                <a:rPr lang="en-US" sz="2100" dirty="0" smtClean="0">
                  <a:solidFill>
                    <a:srgbClr val="00FFFF"/>
                  </a:solidFill>
                </a:rPr>
                <a:t>          </a:t>
              </a:r>
              <a:endParaRPr lang="en-US" sz="2100" dirty="0">
                <a:solidFill>
                  <a:srgbClr val="00FFFF"/>
                </a:solidFill>
              </a:endParaRPr>
            </a:p>
          </p:txBody>
        </p:sp>
      </p:grpSp>
      <p:sp>
        <p:nvSpPr>
          <p:cNvPr id="16" name="Explosion 2 15"/>
          <p:cNvSpPr/>
          <p:nvPr/>
        </p:nvSpPr>
        <p:spPr>
          <a:xfrm>
            <a:off x="228600" y="2286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n>
                  <a:solidFill>
                    <a:srgbClr val="11ED4B"/>
                  </a:solidFill>
                </a:ln>
                <a:solidFill>
                  <a:schemeClr val="tx1"/>
                </a:solidFill>
              </a:rPr>
              <a:t>RUMUS</a:t>
            </a:r>
            <a:endParaRPr lang="en-US" sz="2200" dirty="0">
              <a:ln>
                <a:solidFill>
                  <a:srgbClr val="11ED4B"/>
                </a:solidFill>
              </a:ln>
              <a:solidFill>
                <a:schemeClr val="tx1"/>
              </a:solidFill>
            </a:endParaRPr>
          </a:p>
        </p:txBody>
      </p:sp>
      <p:cxnSp>
        <p:nvCxnSpPr>
          <p:cNvPr id="24" name="Straight Connector 23"/>
          <p:cNvCxnSpPr/>
          <p:nvPr/>
        </p:nvCxnSpPr>
        <p:spPr>
          <a:xfrm>
            <a:off x="3124200" y="4876796"/>
            <a:ext cx="441960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191000" y="3581400"/>
            <a:ext cx="3017520" cy="157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276600" y="2208212"/>
            <a:ext cx="236220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819400" y="1905000"/>
            <a:ext cx="304800" cy="584775"/>
          </a:xfrm>
          <a:prstGeom prst="rect">
            <a:avLst/>
          </a:prstGeom>
          <a:noFill/>
        </p:spPr>
        <p:txBody>
          <a:bodyPr wrap="square" rtlCol="0">
            <a:spAutoFit/>
          </a:bodyPr>
          <a:lstStyle/>
          <a:p>
            <a:r>
              <a:rPr lang="en-US" sz="3200" dirty="0" smtClean="0">
                <a:solidFill>
                  <a:srgbClr val="FFFF00"/>
                </a:solidFill>
              </a:rPr>
              <a:t>=</a:t>
            </a:r>
            <a:endParaRPr lang="en-US" sz="3200" dirty="0">
              <a:solidFill>
                <a:srgbClr val="FFFF00"/>
              </a:solidFill>
            </a:endParaRPr>
          </a:p>
        </p:txBody>
      </p:sp>
      <p:sp>
        <p:nvSpPr>
          <p:cNvPr id="31" name="TextBox 30"/>
          <p:cNvSpPr txBox="1"/>
          <p:nvPr/>
        </p:nvSpPr>
        <p:spPr>
          <a:xfrm>
            <a:off x="3733800" y="3225225"/>
            <a:ext cx="304800" cy="584775"/>
          </a:xfrm>
          <a:prstGeom prst="rect">
            <a:avLst/>
          </a:prstGeom>
          <a:noFill/>
        </p:spPr>
        <p:txBody>
          <a:bodyPr wrap="square" rtlCol="0">
            <a:spAutoFit/>
          </a:bodyPr>
          <a:lstStyle/>
          <a:p>
            <a:r>
              <a:rPr lang="en-US" sz="3200" dirty="0" smtClean="0">
                <a:solidFill>
                  <a:srgbClr val="FFFF00"/>
                </a:solidFill>
              </a:rPr>
              <a:t>=</a:t>
            </a:r>
            <a:endParaRPr lang="en-US" sz="3200" dirty="0">
              <a:solidFill>
                <a:srgbClr val="FFFF00"/>
              </a:solidFill>
            </a:endParaRPr>
          </a:p>
        </p:txBody>
      </p:sp>
      <p:sp>
        <p:nvSpPr>
          <p:cNvPr id="32" name="TextBox 31"/>
          <p:cNvSpPr txBox="1"/>
          <p:nvPr/>
        </p:nvSpPr>
        <p:spPr>
          <a:xfrm>
            <a:off x="4191000" y="5562600"/>
            <a:ext cx="304800" cy="584775"/>
          </a:xfrm>
          <a:prstGeom prst="rect">
            <a:avLst/>
          </a:prstGeom>
          <a:noFill/>
        </p:spPr>
        <p:txBody>
          <a:bodyPr wrap="square" rtlCol="0">
            <a:spAutoFit/>
          </a:bodyPr>
          <a:lstStyle/>
          <a:p>
            <a:r>
              <a:rPr lang="en-US" sz="3200" dirty="0" smtClean="0">
                <a:solidFill>
                  <a:srgbClr val="FFFF00"/>
                </a:solidFill>
              </a:rPr>
              <a:t>=</a:t>
            </a:r>
            <a:endParaRPr lang="en-US" sz="3200" dirty="0">
              <a:solidFill>
                <a:srgbClr val="FFFF00"/>
              </a:solidFill>
            </a:endParaRPr>
          </a:p>
        </p:txBody>
      </p:sp>
      <p:sp>
        <p:nvSpPr>
          <p:cNvPr id="33" name="TextBox 32"/>
          <p:cNvSpPr txBox="1"/>
          <p:nvPr/>
        </p:nvSpPr>
        <p:spPr>
          <a:xfrm>
            <a:off x="2667000" y="4596821"/>
            <a:ext cx="304800" cy="584775"/>
          </a:xfrm>
          <a:prstGeom prst="rect">
            <a:avLst/>
          </a:prstGeom>
          <a:noFill/>
        </p:spPr>
        <p:txBody>
          <a:bodyPr wrap="square" rtlCol="0">
            <a:spAutoFit/>
          </a:bodyPr>
          <a:lstStyle/>
          <a:p>
            <a:r>
              <a:rPr lang="en-US" sz="3200" dirty="0" smtClean="0">
                <a:solidFill>
                  <a:srgbClr val="FFFF00"/>
                </a:solidFill>
              </a:rPr>
              <a:t>=</a:t>
            </a:r>
            <a:endParaRPr lang="en-US" sz="3200" dirty="0">
              <a:solidFill>
                <a:srgbClr val="FFFF00"/>
              </a:solidFill>
            </a:endParaRPr>
          </a:p>
        </p:txBody>
      </p:sp>
      <p:pic>
        <p:nvPicPr>
          <p:cNvPr id="28" name="Picture 27" descr="j0291984"/>
          <p:cNvPicPr>
            <a:picLocks noChangeAspect="1" noChangeArrowheads="1"/>
          </p:cNvPicPr>
          <p:nvPr/>
        </p:nvPicPr>
        <p:blipFill>
          <a:blip r:embed="rId2"/>
          <a:srcRect/>
          <a:stretch>
            <a:fillRect/>
          </a:stretch>
        </p:blipFill>
        <p:spPr bwMode="auto">
          <a:xfrm>
            <a:off x="7467600" y="304800"/>
            <a:ext cx="1143000" cy="1524000"/>
          </a:xfrm>
          <a:prstGeom prst="rect">
            <a:avLst/>
          </a:prstGeom>
          <a:noFill/>
        </p:spPr>
      </p:pic>
      <p:sp>
        <p:nvSpPr>
          <p:cNvPr id="27" name="Action Button: Home 26">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1676400" y="76200"/>
            <a:ext cx="5867400" cy="381000"/>
          </a:xfrm>
          <a:ln w="28575">
            <a:solidFill>
              <a:srgbClr val="00FFFF"/>
            </a:solidFill>
            <a:prstDash val="dash"/>
          </a:ln>
        </p:spPr>
        <p:txBody>
          <a:bodyPr>
            <a:normAutofit fontScale="90000"/>
          </a:bodyPr>
          <a:lstStyle/>
          <a:p>
            <a:r>
              <a:rPr lang="en-US" dirty="0" err="1">
                <a:solidFill>
                  <a:srgbClr val="FF0000"/>
                </a:solidFill>
              </a:rPr>
              <a:t>Sistem</a:t>
            </a:r>
            <a:r>
              <a:rPr lang="en-US" dirty="0">
                <a:solidFill>
                  <a:srgbClr val="FF0000"/>
                </a:solidFill>
              </a:rPr>
              <a:t> </a:t>
            </a:r>
            <a:r>
              <a:rPr lang="en-US" dirty="0" err="1">
                <a:solidFill>
                  <a:srgbClr val="FF0000"/>
                </a:solidFill>
              </a:rPr>
              <a:t>Upah</a:t>
            </a:r>
            <a:r>
              <a:rPr lang="en-US" dirty="0">
                <a:solidFill>
                  <a:srgbClr val="FF0000"/>
                </a:solidFill>
              </a:rPr>
              <a:t> </a:t>
            </a:r>
            <a:r>
              <a:rPr lang="en-US" dirty="0" err="1">
                <a:solidFill>
                  <a:srgbClr val="FF0000"/>
                </a:solidFill>
              </a:rPr>
              <a:t>di</a:t>
            </a:r>
            <a:r>
              <a:rPr lang="en-US" dirty="0">
                <a:solidFill>
                  <a:srgbClr val="FF0000"/>
                </a:solidFill>
              </a:rPr>
              <a:t> Indonesia</a:t>
            </a:r>
          </a:p>
        </p:txBody>
      </p:sp>
      <p:sp>
        <p:nvSpPr>
          <p:cNvPr id="113667" name="Rectangle 3"/>
          <p:cNvSpPr>
            <a:spLocks noGrp="1" noChangeArrowheads="1"/>
          </p:cNvSpPr>
          <p:nvPr>
            <p:ph type="body" idx="1"/>
          </p:nvPr>
        </p:nvSpPr>
        <p:spPr>
          <a:xfrm>
            <a:off x="0" y="685800"/>
            <a:ext cx="9144000" cy="6248400"/>
          </a:xfrm>
        </p:spPr>
        <p:txBody>
          <a:bodyPr>
            <a:noAutofit/>
          </a:bodyPr>
          <a:lstStyle/>
          <a:p>
            <a:pPr>
              <a:buNone/>
            </a:pPr>
            <a:r>
              <a:rPr lang="en-US" sz="2500" dirty="0" smtClean="0">
                <a:solidFill>
                  <a:srgbClr val="FF00FF"/>
                </a:solidFill>
              </a:rPr>
              <a:t>a. </a:t>
            </a:r>
            <a:r>
              <a:rPr lang="en-US" sz="2500" dirty="0" err="1" smtClean="0">
                <a:solidFill>
                  <a:srgbClr val="FF00FF"/>
                </a:solidFill>
              </a:rPr>
              <a:t>Upah</a:t>
            </a:r>
            <a:r>
              <a:rPr lang="en-US" sz="2500" dirty="0" smtClean="0">
                <a:solidFill>
                  <a:srgbClr val="FF00FF"/>
                </a:solidFill>
              </a:rPr>
              <a:t> </a:t>
            </a:r>
            <a:r>
              <a:rPr lang="en-US" sz="2500" dirty="0" err="1">
                <a:solidFill>
                  <a:srgbClr val="FF00FF"/>
                </a:solidFill>
              </a:rPr>
              <a:t>Menurut</a:t>
            </a:r>
            <a:r>
              <a:rPr lang="en-US" sz="2500" dirty="0">
                <a:solidFill>
                  <a:srgbClr val="FF00FF"/>
                </a:solidFill>
              </a:rPr>
              <a:t> </a:t>
            </a:r>
            <a:r>
              <a:rPr lang="en-US" sz="2500" dirty="0" err="1">
                <a:solidFill>
                  <a:srgbClr val="FF00FF"/>
                </a:solidFill>
              </a:rPr>
              <a:t>waktu</a:t>
            </a:r>
            <a:r>
              <a:rPr lang="en-US" sz="2500" dirty="0">
                <a:solidFill>
                  <a:srgbClr val="FF00FF"/>
                </a:solidFill>
              </a:rPr>
              <a:t> </a:t>
            </a:r>
            <a:r>
              <a:rPr lang="en-US" sz="2500" dirty="0">
                <a:solidFill>
                  <a:srgbClr val="FF00FF"/>
                </a:solidFill>
                <a:sym typeface="Wingdings" pitchFamily="2" charset="2"/>
              </a:rPr>
              <a:t> </a:t>
            </a:r>
            <a:r>
              <a:rPr lang="en-US" sz="2500" dirty="0" err="1">
                <a:solidFill>
                  <a:srgbClr val="FF00FF"/>
                </a:solidFill>
                <a:sym typeface="Wingdings" pitchFamily="2" charset="2"/>
              </a:rPr>
              <a:t>upah</a:t>
            </a:r>
            <a:r>
              <a:rPr lang="en-US" sz="2500" dirty="0">
                <a:solidFill>
                  <a:srgbClr val="FF00FF"/>
                </a:solidFill>
                <a:sym typeface="Wingdings" pitchFamily="2" charset="2"/>
              </a:rPr>
              <a:t> </a:t>
            </a:r>
            <a:r>
              <a:rPr lang="en-US" sz="2500" dirty="0" err="1">
                <a:solidFill>
                  <a:srgbClr val="FF00FF"/>
                </a:solidFill>
                <a:sym typeface="Wingdings" pitchFamily="2" charset="2"/>
              </a:rPr>
              <a:t>harian</a:t>
            </a:r>
            <a:r>
              <a:rPr lang="en-US" sz="2500" dirty="0">
                <a:solidFill>
                  <a:srgbClr val="FF00FF"/>
                </a:solidFill>
                <a:sym typeface="Wingdings" pitchFamily="2" charset="2"/>
              </a:rPr>
              <a:t>, </a:t>
            </a:r>
            <a:r>
              <a:rPr lang="en-US" sz="2500" dirty="0" err="1">
                <a:solidFill>
                  <a:srgbClr val="FF00FF"/>
                </a:solidFill>
                <a:sym typeface="Wingdings" pitchFamily="2" charset="2"/>
              </a:rPr>
              <a:t>mingguan</a:t>
            </a:r>
            <a:r>
              <a:rPr lang="en-US" sz="2500" dirty="0">
                <a:solidFill>
                  <a:srgbClr val="FF00FF"/>
                </a:solidFill>
                <a:sym typeface="Wingdings" pitchFamily="2" charset="2"/>
              </a:rPr>
              <a:t>, </a:t>
            </a:r>
            <a:r>
              <a:rPr lang="en-US" sz="2500" dirty="0" err="1" smtClean="0">
                <a:solidFill>
                  <a:srgbClr val="FF00FF"/>
                </a:solidFill>
                <a:sym typeface="Wingdings" pitchFamily="2" charset="2"/>
              </a:rPr>
              <a:t>bulanan</a:t>
            </a:r>
            <a:endParaRPr lang="en-US" sz="2500" dirty="0">
              <a:solidFill>
                <a:srgbClr val="FF00FF"/>
              </a:solidFill>
              <a:sym typeface="Wingdings" pitchFamily="2" charset="2"/>
            </a:endParaRPr>
          </a:p>
          <a:p>
            <a:pPr>
              <a:buNone/>
            </a:pPr>
            <a:r>
              <a:rPr lang="en-US" sz="2500" dirty="0" smtClean="0">
                <a:solidFill>
                  <a:srgbClr val="F6CD36"/>
                </a:solidFill>
                <a:sym typeface="Wingdings" pitchFamily="2" charset="2"/>
              </a:rPr>
              <a:t>b. </a:t>
            </a:r>
            <a:r>
              <a:rPr lang="en-US" sz="2500" dirty="0" err="1" smtClean="0">
                <a:solidFill>
                  <a:srgbClr val="F6CD36"/>
                </a:solidFill>
                <a:sym typeface="Wingdings" pitchFamily="2" charset="2"/>
              </a:rPr>
              <a:t>Upah</a:t>
            </a:r>
            <a:r>
              <a:rPr lang="en-US" sz="2500" dirty="0" smtClean="0">
                <a:solidFill>
                  <a:srgbClr val="F6CD36"/>
                </a:solidFill>
                <a:sym typeface="Wingdings" pitchFamily="2" charset="2"/>
              </a:rPr>
              <a:t> </a:t>
            </a:r>
            <a:r>
              <a:rPr lang="en-US" sz="2500" dirty="0" err="1">
                <a:solidFill>
                  <a:srgbClr val="F6CD36"/>
                </a:solidFill>
                <a:sym typeface="Wingdings" pitchFamily="2" charset="2"/>
              </a:rPr>
              <a:t>Prestasi</a:t>
            </a:r>
            <a:r>
              <a:rPr lang="en-US" sz="2500" dirty="0">
                <a:solidFill>
                  <a:srgbClr val="F6CD36"/>
                </a:solidFill>
                <a:sym typeface="Wingdings" pitchFamily="2" charset="2"/>
              </a:rPr>
              <a:t>  hasil² </a:t>
            </a:r>
            <a:r>
              <a:rPr lang="en-US" sz="2500" dirty="0" err="1">
                <a:solidFill>
                  <a:srgbClr val="F6CD36"/>
                </a:solidFill>
                <a:sym typeface="Wingdings" pitchFamily="2" charset="2"/>
              </a:rPr>
              <a:t>prestasi</a:t>
            </a:r>
            <a:r>
              <a:rPr lang="en-US" sz="2500" dirty="0">
                <a:solidFill>
                  <a:srgbClr val="F6CD36"/>
                </a:solidFill>
                <a:sym typeface="Wingdings" pitchFamily="2" charset="2"/>
              </a:rPr>
              <a:t> </a:t>
            </a:r>
            <a:r>
              <a:rPr lang="en-US" sz="2500" dirty="0" err="1" smtClean="0">
                <a:solidFill>
                  <a:srgbClr val="F6CD36"/>
                </a:solidFill>
                <a:sym typeface="Wingdings" pitchFamily="2" charset="2"/>
              </a:rPr>
              <a:t>karyawan</a:t>
            </a:r>
            <a:endParaRPr lang="en-US" sz="2500" dirty="0">
              <a:solidFill>
                <a:srgbClr val="F6CD36"/>
              </a:solidFill>
              <a:sym typeface="Wingdings" pitchFamily="2" charset="2"/>
            </a:endParaRPr>
          </a:p>
          <a:p>
            <a:pPr>
              <a:buNone/>
            </a:pPr>
            <a:r>
              <a:rPr lang="en-US" sz="2500" dirty="0" smtClean="0">
                <a:solidFill>
                  <a:srgbClr val="11ED4B"/>
                </a:solidFill>
                <a:sym typeface="Wingdings" pitchFamily="2" charset="2"/>
              </a:rPr>
              <a:t>c. </a:t>
            </a:r>
            <a:r>
              <a:rPr lang="en-US" sz="2500" dirty="0" err="1" smtClean="0">
                <a:solidFill>
                  <a:srgbClr val="11ED4B"/>
                </a:solidFill>
                <a:sym typeface="Wingdings" pitchFamily="2" charset="2"/>
              </a:rPr>
              <a:t>Upah</a:t>
            </a:r>
            <a:r>
              <a:rPr lang="en-US" sz="2500" dirty="0" smtClean="0">
                <a:solidFill>
                  <a:srgbClr val="11ED4B"/>
                </a:solidFill>
                <a:sym typeface="Wingdings" pitchFamily="2" charset="2"/>
              </a:rPr>
              <a:t> </a:t>
            </a:r>
            <a:r>
              <a:rPr lang="en-US" sz="2500" dirty="0" err="1" smtClean="0">
                <a:solidFill>
                  <a:srgbClr val="11ED4B"/>
                </a:solidFill>
                <a:sym typeface="Wingdings" pitchFamily="2" charset="2"/>
              </a:rPr>
              <a:t>Satuan</a:t>
            </a:r>
            <a:r>
              <a:rPr lang="en-US" sz="2500" dirty="0" smtClean="0">
                <a:solidFill>
                  <a:srgbClr val="11ED4B"/>
                </a:solidFill>
                <a:sym typeface="Wingdings" pitchFamily="2" charset="2"/>
              </a:rPr>
              <a:t> (</a:t>
            </a:r>
            <a:r>
              <a:rPr lang="en-US" sz="2500" dirty="0" err="1" smtClean="0">
                <a:solidFill>
                  <a:srgbClr val="11ED4B"/>
                </a:solidFill>
                <a:sym typeface="Wingdings" pitchFamily="2" charset="2"/>
              </a:rPr>
              <a:t>Skala</a:t>
            </a:r>
            <a:r>
              <a:rPr lang="en-US" sz="2500" dirty="0" smtClean="0">
                <a:solidFill>
                  <a:srgbClr val="11ED4B"/>
                </a:solidFill>
                <a:sym typeface="Wingdings" pitchFamily="2" charset="2"/>
              </a:rPr>
              <a:t>)  </a:t>
            </a:r>
            <a:r>
              <a:rPr lang="en-US" sz="2500" dirty="0">
                <a:solidFill>
                  <a:srgbClr val="11ED4B"/>
                </a:solidFill>
                <a:sym typeface="Wingdings" pitchFamily="2" charset="2"/>
              </a:rPr>
              <a:t> </a:t>
            </a:r>
            <a:r>
              <a:rPr lang="en-US" sz="2500" dirty="0" err="1">
                <a:solidFill>
                  <a:srgbClr val="11ED4B"/>
                </a:solidFill>
                <a:sym typeface="Wingdings" pitchFamily="2" charset="2"/>
              </a:rPr>
              <a:t>upah</a:t>
            </a:r>
            <a:r>
              <a:rPr lang="en-US" sz="2500" dirty="0">
                <a:solidFill>
                  <a:srgbClr val="11ED4B"/>
                </a:solidFill>
                <a:sym typeface="Wingdings" pitchFamily="2" charset="2"/>
              </a:rPr>
              <a:t> </a:t>
            </a:r>
            <a:r>
              <a:rPr lang="en-US" sz="2500" dirty="0" err="1">
                <a:solidFill>
                  <a:srgbClr val="11ED4B"/>
                </a:solidFill>
                <a:sym typeface="Wingdings" pitchFamily="2" charset="2"/>
              </a:rPr>
              <a:t>berdasarkan</a:t>
            </a:r>
            <a:r>
              <a:rPr lang="en-US" sz="2500" dirty="0">
                <a:solidFill>
                  <a:srgbClr val="11ED4B"/>
                </a:solidFill>
                <a:sym typeface="Wingdings" pitchFamily="2" charset="2"/>
              </a:rPr>
              <a:t> </a:t>
            </a:r>
            <a:r>
              <a:rPr lang="en-US" sz="2500" dirty="0" err="1" smtClean="0">
                <a:solidFill>
                  <a:srgbClr val="11ED4B"/>
                </a:solidFill>
                <a:sym typeface="Wingdings" pitchFamily="2" charset="2"/>
              </a:rPr>
              <a:t>perubahan</a:t>
            </a:r>
            <a:r>
              <a:rPr lang="en-US" sz="2500" dirty="0" smtClean="0">
                <a:solidFill>
                  <a:srgbClr val="11ED4B"/>
                </a:solidFill>
                <a:sym typeface="Wingdings" pitchFamily="2" charset="2"/>
              </a:rPr>
              <a:t> </a:t>
            </a:r>
            <a:r>
              <a:rPr lang="en-US" sz="2500" dirty="0" err="1">
                <a:solidFill>
                  <a:srgbClr val="11ED4B"/>
                </a:solidFill>
                <a:sym typeface="Wingdings" pitchFamily="2" charset="2"/>
              </a:rPr>
              <a:t>hasil</a:t>
            </a:r>
            <a:r>
              <a:rPr lang="en-US" sz="2500" dirty="0">
                <a:solidFill>
                  <a:srgbClr val="11ED4B"/>
                </a:solidFill>
                <a:sym typeface="Wingdings" pitchFamily="2" charset="2"/>
              </a:rPr>
              <a:t> </a:t>
            </a:r>
            <a:r>
              <a:rPr lang="en-US" sz="2500" dirty="0" err="1" smtClean="0">
                <a:solidFill>
                  <a:srgbClr val="11ED4B"/>
                </a:solidFill>
                <a:sym typeface="Wingdings" pitchFamily="2" charset="2"/>
              </a:rPr>
              <a:t>produksi</a:t>
            </a:r>
            <a:endParaRPr lang="en-US" sz="2500" dirty="0">
              <a:solidFill>
                <a:srgbClr val="CCFF33"/>
              </a:solidFill>
              <a:sym typeface="Wingdings" pitchFamily="2" charset="2"/>
            </a:endParaRPr>
          </a:p>
          <a:p>
            <a:pPr marL="0" indent="0">
              <a:buNone/>
            </a:pPr>
            <a:r>
              <a:rPr lang="en-US" sz="2500" dirty="0" smtClean="0">
                <a:solidFill>
                  <a:srgbClr val="CCFF33"/>
                </a:solidFill>
                <a:sym typeface="Wingdings" pitchFamily="2" charset="2"/>
              </a:rPr>
              <a:t>d. </a:t>
            </a:r>
            <a:r>
              <a:rPr lang="en-US" sz="2500" dirty="0" err="1" smtClean="0">
                <a:solidFill>
                  <a:srgbClr val="CCFF33"/>
                </a:solidFill>
                <a:sym typeface="Wingdings" pitchFamily="2" charset="2"/>
              </a:rPr>
              <a:t>Upah</a:t>
            </a:r>
            <a:r>
              <a:rPr lang="en-US" sz="2500" dirty="0" smtClean="0">
                <a:solidFill>
                  <a:srgbClr val="CCFF33"/>
                </a:solidFill>
                <a:sym typeface="Wingdings" pitchFamily="2" charset="2"/>
              </a:rPr>
              <a:t> </a:t>
            </a:r>
            <a:r>
              <a:rPr lang="en-US" sz="2500" dirty="0" err="1">
                <a:solidFill>
                  <a:srgbClr val="CCFF33"/>
                </a:solidFill>
                <a:sym typeface="Wingdings" pitchFamily="2" charset="2"/>
              </a:rPr>
              <a:t>Indeks</a:t>
            </a:r>
            <a:r>
              <a:rPr lang="en-US" sz="2500" dirty="0">
                <a:solidFill>
                  <a:srgbClr val="CCFF33"/>
                </a:solidFill>
                <a:sym typeface="Wingdings" pitchFamily="2" charset="2"/>
              </a:rPr>
              <a:t>  </a:t>
            </a:r>
            <a:r>
              <a:rPr lang="en-US" sz="2500" dirty="0" err="1">
                <a:solidFill>
                  <a:srgbClr val="CCFF33"/>
                </a:solidFill>
                <a:sym typeface="Wingdings" pitchFamily="2" charset="2"/>
              </a:rPr>
              <a:t>upah</a:t>
            </a:r>
            <a:r>
              <a:rPr lang="en-US" sz="2500" dirty="0">
                <a:solidFill>
                  <a:srgbClr val="CCFF33"/>
                </a:solidFill>
                <a:sym typeface="Wingdings" pitchFamily="2" charset="2"/>
              </a:rPr>
              <a:t> </a:t>
            </a:r>
            <a:r>
              <a:rPr lang="en-US" sz="2500" dirty="0" err="1">
                <a:solidFill>
                  <a:srgbClr val="CCFF33"/>
                </a:solidFill>
                <a:sym typeface="Wingdings" pitchFamily="2" charset="2"/>
              </a:rPr>
              <a:t>berdasarkan</a:t>
            </a:r>
            <a:r>
              <a:rPr lang="en-US" sz="2500" dirty="0">
                <a:solidFill>
                  <a:srgbClr val="CCFF33"/>
                </a:solidFill>
                <a:sym typeface="Wingdings" pitchFamily="2" charset="2"/>
              </a:rPr>
              <a:t> perubahan² </a:t>
            </a:r>
            <a:r>
              <a:rPr lang="en-US" sz="2500" dirty="0" err="1">
                <a:solidFill>
                  <a:srgbClr val="CCFF33"/>
                </a:solidFill>
                <a:sym typeface="Wingdings" pitchFamily="2" charset="2"/>
              </a:rPr>
              <a:t>harga</a:t>
            </a:r>
            <a:r>
              <a:rPr lang="en-US" sz="2500" dirty="0">
                <a:solidFill>
                  <a:srgbClr val="CCFF33"/>
                </a:solidFill>
                <a:sym typeface="Wingdings" pitchFamily="2" charset="2"/>
              </a:rPr>
              <a:t> </a:t>
            </a:r>
            <a:r>
              <a:rPr lang="en-US" sz="2500" dirty="0" err="1">
                <a:solidFill>
                  <a:srgbClr val="CCFF33"/>
                </a:solidFill>
                <a:sym typeface="Wingdings" pitchFamily="2" charset="2"/>
              </a:rPr>
              <a:t>barang</a:t>
            </a:r>
            <a:r>
              <a:rPr lang="en-US" sz="2500" dirty="0">
                <a:solidFill>
                  <a:srgbClr val="CCFF33"/>
                </a:solidFill>
                <a:sym typeface="Wingdings" pitchFamily="2" charset="2"/>
              </a:rPr>
              <a:t> </a:t>
            </a:r>
            <a:r>
              <a:rPr lang="en-US" sz="2500" dirty="0" err="1">
                <a:solidFill>
                  <a:srgbClr val="CCFF33"/>
                </a:solidFill>
                <a:sym typeface="Wingdings" pitchFamily="2" charset="2"/>
              </a:rPr>
              <a:t>kebutuhan</a:t>
            </a:r>
            <a:r>
              <a:rPr lang="en-US" sz="2500" dirty="0">
                <a:solidFill>
                  <a:srgbClr val="CCFF33"/>
                </a:solidFill>
                <a:sym typeface="Wingdings" pitchFamily="2" charset="2"/>
              </a:rPr>
              <a:t> </a:t>
            </a:r>
            <a:r>
              <a:rPr lang="en-US" sz="2500" dirty="0" smtClean="0">
                <a:solidFill>
                  <a:srgbClr val="CCFF33"/>
                </a:solidFill>
                <a:sym typeface="Wingdings" pitchFamily="2" charset="2"/>
              </a:rPr>
              <a:t>sehari²</a:t>
            </a:r>
            <a:endParaRPr lang="en-US" sz="2500" dirty="0">
              <a:solidFill>
                <a:srgbClr val="00FFFF"/>
              </a:solidFill>
              <a:sym typeface="Wingdings" pitchFamily="2" charset="2"/>
            </a:endParaRPr>
          </a:p>
          <a:p>
            <a:pPr marL="0" indent="0">
              <a:buNone/>
            </a:pPr>
            <a:r>
              <a:rPr lang="en-US" sz="2500" dirty="0" smtClean="0">
                <a:solidFill>
                  <a:srgbClr val="00FFFF"/>
                </a:solidFill>
                <a:sym typeface="Wingdings" pitchFamily="2" charset="2"/>
              </a:rPr>
              <a:t>e. </a:t>
            </a:r>
            <a:r>
              <a:rPr lang="en-US" sz="2500" dirty="0" err="1" smtClean="0">
                <a:solidFill>
                  <a:srgbClr val="00FFFF"/>
                </a:solidFill>
                <a:sym typeface="Wingdings" pitchFamily="2" charset="2"/>
              </a:rPr>
              <a:t>Upah</a:t>
            </a:r>
            <a:r>
              <a:rPr lang="en-US" sz="2500" dirty="0" smtClean="0">
                <a:solidFill>
                  <a:srgbClr val="00FFFF"/>
                </a:solidFill>
                <a:sym typeface="Wingdings" pitchFamily="2" charset="2"/>
              </a:rPr>
              <a:t> </a:t>
            </a:r>
            <a:r>
              <a:rPr lang="en-US" sz="2500" dirty="0" err="1">
                <a:solidFill>
                  <a:srgbClr val="00FFFF"/>
                </a:solidFill>
                <a:sym typeface="Wingdings" pitchFamily="2" charset="2"/>
              </a:rPr>
              <a:t>Premi</a:t>
            </a:r>
            <a:r>
              <a:rPr lang="en-US" sz="2500" dirty="0">
                <a:solidFill>
                  <a:srgbClr val="00FFFF"/>
                </a:solidFill>
                <a:sym typeface="Wingdings" pitchFamily="2" charset="2"/>
              </a:rPr>
              <a:t>  </a:t>
            </a:r>
            <a:r>
              <a:rPr lang="en-US" sz="2500" dirty="0" err="1">
                <a:solidFill>
                  <a:srgbClr val="00FFFF"/>
                </a:solidFill>
                <a:sym typeface="Wingdings" pitchFamily="2" charset="2"/>
              </a:rPr>
              <a:t>upah</a:t>
            </a:r>
            <a:r>
              <a:rPr lang="en-US" sz="2500" dirty="0">
                <a:solidFill>
                  <a:srgbClr val="00FFFF"/>
                </a:solidFill>
                <a:sym typeface="Wingdings" pitchFamily="2" charset="2"/>
              </a:rPr>
              <a:t> </a:t>
            </a:r>
            <a:r>
              <a:rPr lang="en-US" sz="2500" dirty="0" err="1">
                <a:solidFill>
                  <a:srgbClr val="00FFFF"/>
                </a:solidFill>
                <a:sym typeface="Wingdings" pitchFamily="2" charset="2"/>
              </a:rPr>
              <a:t>selain</a:t>
            </a:r>
            <a:r>
              <a:rPr lang="en-US" sz="2500" dirty="0">
                <a:solidFill>
                  <a:srgbClr val="00FFFF"/>
                </a:solidFill>
                <a:sym typeface="Wingdings" pitchFamily="2" charset="2"/>
              </a:rPr>
              <a:t> </a:t>
            </a:r>
            <a:r>
              <a:rPr lang="en-US" sz="2500" dirty="0" err="1">
                <a:solidFill>
                  <a:srgbClr val="00FFFF"/>
                </a:solidFill>
                <a:sym typeface="Wingdings" pitchFamily="2" charset="2"/>
              </a:rPr>
              <a:t>diterima</a:t>
            </a:r>
            <a:r>
              <a:rPr lang="en-US" sz="2500" dirty="0">
                <a:solidFill>
                  <a:srgbClr val="00FFFF"/>
                </a:solidFill>
                <a:sym typeface="Wingdings" pitchFamily="2" charset="2"/>
              </a:rPr>
              <a:t> </a:t>
            </a:r>
            <a:r>
              <a:rPr lang="en-US" sz="2500" dirty="0" err="1">
                <a:solidFill>
                  <a:srgbClr val="00FFFF"/>
                </a:solidFill>
                <a:sym typeface="Wingdings" pitchFamily="2" charset="2"/>
              </a:rPr>
              <a:t>setiap</a:t>
            </a:r>
            <a:r>
              <a:rPr lang="en-US" sz="2500" dirty="0">
                <a:solidFill>
                  <a:srgbClr val="00FFFF"/>
                </a:solidFill>
                <a:sym typeface="Wingdings" pitchFamily="2" charset="2"/>
              </a:rPr>
              <a:t> </a:t>
            </a:r>
            <a:r>
              <a:rPr lang="en-US" sz="2500" dirty="0" err="1">
                <a:solidFill>
                  <a:srgbClr val="00FFFF"/>
                </a:solidFill>
                <a:sym typeface="Wingdings" pitchFamily="2" charset="2"/>
              </a:rPr>
              <a:t>bulan</a:t>
            </a:r>
            <a:r>
              <a:rPr lang="en-US" sz="2500" dirty="0">
                <a:solidFill>
                  <a:srgbClr val="00FFFF"/>
                </a:solidFill>
                <a:sym typeface="Wingdings" pitchFamily="2" charset="2"/>
              </a:rPr>
              <a:t> </a:t>
            </a:r>
            <a:r>
              <a:rPr lang="en-US" sz="2500" dirty="0" err="1">
                <a:solidFill>
                  <a:srgbClr val="00FFFF"/>
                </a:solidFill>
                <a:sym typeface="Wingdings" pitchFamily="2" charset="2"/>
              </a:rPr>
              <a:t>juga</a:t>
            </a:r>
            <a:r>
              <a:rPr lang="en-US" sz="2500" dirty="0">
                <a:solidFill>
                  <a:srgbClr val="00FFFF"/>
                </a:solidFill>
                <a:sym typeface="Wingdings" pitchFamily="2" charset="2"/>
              </a:rPr>
              <a:t> </a:t>
            </a:r>
            <a:r>
              <a:rPr lang="en-US" sz="2500" dirty="0" err="1">
                <a:solidFill>
                  <a:srgbClr val="00FFFF"/>
                </a:solidFill>
                <a:sym typeface="Wingdings" pitchFamily="2" charset="2"/>
              </a:rPr>
              <a:t>ditambah</a:t>
            </a:r>
            <a:r>
              <a:rPr lang="en-US" sz="2500" dirty="0">
                <a:solidFill>
                  <a:srgbClr val="00FFFF"/>
                </a:solidFill>
                <a:sym typeface="Wingdings" pitchFamily="2" charset="2"/>
              </a:rPr>
              <a:t> </a:t>
            </a:r>
            <a:r>
              <a:rPr lang="en-US" sz="2500" dirty="0" err="1">
                <a:solidFill>
                  <a:srgbClr val="00FFFF"/>
                </a:solidFill>
                <a:sym typeface="Wingdings" pitchFamily="2" charset="2"/>
              </a:rPr>
              <a:t>dengan</a:t>
            </a:r>
            <a:r>
              <a:rPr lang="en-US" sz="2500" dirty="0">
                <a:solidFill>
                  <a:srgbClr val="00FFFF"/>
                </a:solidFill>
                <a:sym typeface="Wingdings" pitchFamily="2" charset="2"/>
              </a:rPr>
              <a:t> </a:t>
            </a:r>
            <a:r>
              <a:rPr lang="en-US" sz="2500" dirty="0" err="1">
                <a:solidFill>
                  <a:srgbClr val="00FFFF"/>
                </a:solidFill>
                <a:sym typeface="Wingdings" pitchFamily="2" charset="2"/>
              </a:rPr>
              <a:t>premi</a:t>
            </a:r>
            <a:r>
              <a:rPr lang="en-US" sz="2500" dirty="0">
                <a:solidFill>
                  <a:srgbClr val="00FFFF"/>
                </a:solidFill>
                <a:sym typeface="Wingdings" pitchFamily="2" charset="2"/>
              </a:rPr>
              <a:t> yang </a:t>
            </a:r>
            <a:r>
              <a:rPr lang="en-US" sz="2500" dirty="0" err="1">
                <a:solidFill>
                  <a:srgbClr val="00FFFF"/>
                </a:solidFill>
                <a:sym typeface="Wingdings" pitchFamily="2" charset="2"/>
              </a:rPr>
              <a:t>diterima</a:t>
            </a:r>
            <a:r>
              <a:rPr lang="en-US" sz="2500" dirty="0">
                <a:solidFill>
                  <a:srgbClr val="00FFFF"/>
                </a:solidFill>
                <a:sym typeface="Wingdings" pitchFamily="2" charset="2"/>
              </a:rPr>
              <a:t> </a:t>
            </a:r>
            <a:r>
              <a:rPr lang="en-US" sz="2500" dirty="0" err="1">
                <a:solidFill>
                  <a:srgbClr val="00FFFF"/>
                </a:solidFill>
                <a:sym typeface="Wingdings" pitchFamily="2" charset="2"/>
              </a:rPr>
              <a:t>setiap</a:t>
            </a:r>
            <a:r>
              <a:rPr lang="en-US" sz="2500" dirty="0">
                <a:solidFill>
                  <a:srgbClr val="00FFFF"/>
                </a:solidFill>
                <a:sym typeface="Wingdings" pitchFamily="2" charset="2"/>
              </a:rPr>
              <a:t> </a:t>
            </a:r>
            <a:r>
              <a:rPr lang="en-US" sz="2500" dirty="0" err="1" smtClean="0">
                <a:solidFill>
                  <a:srgbClr val="00FFFF"/>
                </a:solidFill>
                <a:sym typeface="Wingdings" pitchFamily="2" charset="2"/>
              </a:rPr>
              <a:t>bulan</a:t>
            </a:r>
            <a:endParaRPr lang="en-US" sz="2500" dirty="0">
              <a:solidFill>
                <a:srgbClr val="00FFFF"/>
              </a:solidFill>
              <a:sym typeface="Wingdings" pitchFamily="2" charset="2"/>
            </a:endParaRPr>
          </a:p>
          <a:p>
            <a:pPr marL="0" indent="0">
              <a:buNone/>
            </a:pPr>
            <a:r>
              <a:rPr lang="en-US" sz="2500" dirty="0" smtClean="0">
                <a:solidFill>
                  <a:srgbClr val="FF3300"/>
                </a:solidFill>
                <a:sym typeface="Wingdings" pitchFamily="2" charset="2"/>
              </a:rPr>
              <a:t>f. </a:t>
            </a:r>
            <a:r>
              <a:rPr lang="en-US" sz="2500" dirty="0" err="1" smtClean="0">
                <a:solidFill>
                  <a:srgbClr val="FF3300"/>
                </a:solidFill>
                <a:sym typeface="Wingdings" pitchFamily="2" charset="2"/>
              </a:rPr>
              <a:t>Upah</a:t>
            </a:r>
            <a:r>
              <a:rPr lang="en-US" sz="2500" dirty="0" smtClean="0">
                <a:solidFill>
                  <a:srgbClr val="FF3300"/>
                </a:solidFill>
                <a:sym typeface="Wingdings" pitchFamily="2" charset="2"/>
              </a:rPr>
              <a:t> </a:t>
            </a:r>
            <a:r>
              <a:rPr lang="en-US" sz="2500" dirty="0">
                <a:solidFill>
                  <a:srgbClr val="FF3300"/>
                </a:solidFill>
                <a:sym typeface="Wingdings" pitchFamily="2" charset="2"/>
              </a:rPr>
              <a:t>Co-partnership  </a:t>
            </a:r>
            <a:r>
              <a:rPr lang="en-US" sz="2500" dirty="0" err="1">
                <a:solidFill>
                  <a:srgbClr val="FF3300"/>
                </a:solidFill>
                <a:sym typeface="Wingdings" pitchFamily="2" charset="2"/>
              </a:rPr>
              <a:t>upah</a:t>
            </a:r>
            <a:r>
              <a:rPr lang="en-US" sz="2500" dirty="0">
                <a:solidFill>
                  <a:srgbClr val="FF3300"/>
                </a:solidFill>
                <a:sym typeface="Wingdings" pitchFamily="2" charset="2"/>
              </a:rPr>
              <a:t> yang </a:t>
            </a:r>
            <a:r>
              <a:rPr lang="en-US" sz="2500" dirty="0" err="1">
                <a:solidFill>
                  <a:srgbClr val="FF3300"/>
                </a:solidFill>
                <a:sym typeface="Wingdings" pitchFamily="2" charset="2"/>
              </a:rPr>
              <a:t>diterima</a:t>
            </a:r>
            <a:r>
              <a:rPr lang="en-US" sz="2500" dirty="0">
                <a:solidFill>
                  <a:srgbClr val="FF3300"/>
                </a:solidFill>
                <a:sym typeface="Wingdings" pitchFamily="2" charset="2"/>
              </a:rPr>
              <a:t> </a:t>
            </a:r>
            <a:r>
              <a:rPr lang="en-US" sz="2500" dirty="0" err="1">
                <a:solidFill>
                  <a:srgbClr val="FF3300"/>
                </a:solidFill>
                <a:sym typeface="Wingdings" pitchFamily="2" charset="2"/>
              </a:rPr>
              <a:t>berdasarkan</a:t>
            </a:r>
            <a:r>
              <a:rPr lang="en-US" sz="2500" dirty="0">
                <a:solidFill>
                  <a:srgbClr val="FF3300"/>
                </a:solidFill>
                <a:sym typeface="Wingdings" pitchFamily="2" charset="2"/>
              </a:rPr>
              <a:t> </a:t>
            </a:r>
            <a:r>
              <a:rPr lang="en-US" sz="2500" dirty="0" err="1">
                <a:solidFill>
                  <a:srgbClr val="FF3300"/>
                </a:solidFill>
                <a:sym typeface="Wingdings" pitchFamily="2" charset="2"/>
              </a:rPr>
              <a:t>kepemilikan</a:t>
            </a:r>
            <a:r>
              <a:rPr lang="en-US" sz="2500" dirty="0">
                <a:solidFill>
                  <a:srgbClr val="FF3300"/>
                </a:solidFill>
                <a:sym typeface="Wingdings" pitchFamily="2" charset="2"/>
              </a:rPr>
              <a:t> </a:t>
            </a:r>
            <a:r>
              <a:rPr lang="en-US" sz="2500" dirty="0" err="1">
                <a:solidFill>
                  <a:srgbClr val="FF3300"/>
                </a:solidFill>
                <a:sym typeface="Wingdings" pitchFamily="2" charset="2"/>
              </a:rPr>
              <a:t>saham</a:t>
            </a:r>
            <a:r>
              <a:rPr lang="en-US" sz="2500" dirty="0">
                <a:solidFill>
                  <a:srgbClr val="FF3300"/>
                </a:solidFill>
                <a:sym typeface="Wingdings" pitchFamily="2" charset="2"/>
              </a:rPr>
              <a:t> </a:t>
            </a:r>
            <a:r>
              <a:rPr lang="en-US" sz="2500" dirty="0" err="1" smtClean="0">
                <a:solidFill>
                  <a:srgbClr val="FF3300"/>
                </a:solidFill>
                <a:sym typeface="Wingdings" pitchFamily="2" charset="2"/>
              </a:rPr>
              <a:t>karyawan</a:t>
            </a:r>
            <a:endParaRPr lang="en-US" sz="2500" dirty="0">
              <a:solidFill>
                <a:schemeClr val="accent6"/>
              </a:solidFill>
              <a:sym typeface="Wingdings" pitchFamily="2" charset="2"/>
            </a:endParaRPr>
          </a:p>
          <a:p>
            <a:pPr marL="0" indent="0">
              <a:buNone/>
            </a:pPr>
            <a:r>
              <a:rPr lang="en-US" sz="2500" dirty="0" smtClean="0">
                <a:solidFill>
                  <a:schemeClr val="accent6"/>
                </a:solidFill>
                <a:sym typeface="Wingdings" pitchFamily="2" charset="2"/>
              </a:rPr>
              <a:t>g. </a:t>
            </a:r>
            <a:r>
              <a:rPr lang="en-US" sz="2500" dirty="0" err="1" smtClean="0">
                <a:solidFill>
                  <a:schemeClr val="accent6"/>
                </a:solidFill>
                <a:sym typeface="Wingdings" pitchFamily="2" charset="2"/>
              </a:rPr>
              <a:t>Upah</a:t>
            </a:r>
            <a:r>
              <a:rPr lang="en-US" sz="2500" dirty="0" smtClean="0">
                <a:solidFill>
                  <a:schemeClr val="accent6"/>
                </a:solidFill>
                <a:sym typeface="Wingdings" pitchFamily="2" charset="2"/>
              </a:rPr>
              <a:t> </a:t>
            </a:r>
            <a:r>
              <a:rPr lang="en-US" sz="2500" dirty="0" err="1">
                <a:solidFill>
                  <a:schemeClr val="accent6"/>
                </a:solidFill>
                <a:sym typeface="Wingdings" pitchFamily="2" charset="2"/>
              </a:rPr>
              <a:t>Komisi</a:t>
            </a:r>
            <a:r>
              <a:rPr lang="en-US" sz="2500" dirty="0">
                <a:solidFill>
                  <a:schemeClr val="accent6"/>
                </a:solidFill>
                <a:sym typeface="Wingdings" pitchFamily="2" charset="2"/>
              </a:rPr>
              <a:t> </a:t>
            </a:r>
            <a:r>
              <a:rPr lang="en-US" sz="2500" dirty="0" smtClean="0">
                <a:solidFill>
                  <a:schemeClr val="accent6"/>
                </a:solidFill>
                <a:sym typeface="Wingdings" pitchFamily="2" charset="2"/>
              </a:rPr>
              <a:t> (</a:t>
            </a:r>
            <a:r>
              <a:rPr lang="en-US" sz="2500" dirty="0" err="1" smtClean="0">
                <a:solidFill>
                  <a:schemeClr val="accent6"/>
                </a:solidFill>
                <a:sym typeface="Wingdings" pitchFamily="2" charset="2"/>
              </a:rPr>
              <a:t>skala</a:t>
            </a:r>
            <a:r>
              <a:rPr lang="en-US" sz="2500" dirty="0" smtClean="0">
                <a:solidFill>
                  <a:schemeClr val="accent6"/>
                </a:solidFill>
                <a:sym typeface="Wingdings" pitchFamily="2" charset="2"/>
              </a:rPr>
              <a:t> </a:t>
            </a:r>
            <a:r>
              <a:rPr lang="en-US" sz="2500" dirty="0" err="1" smtClean="0">
                <a:solidFill>
                  <a:schemeClr val="accent6"/>
                </a:solidFill>
                <a:sym typeface="Wingdings" pitchFamily="2" charset="2"/>
              </a:rPr>
              <a:t>berubah</a:t>
            </a:r>
            <a:r>
              <a:rPr lang="en-US" sz="2500" dirty="0" smtClean="0">
                <a:solidFill>
                  <a:schemeClr val="accent6"/>
                </a:solidFill>
                <a:sym typeface="Wingdings" pitchFamily="2" charset="2"/>
              </a:rPr>
              <a:t>) </a:t>
            </a:r>
            <a:r>
              <a:rPr lang="en-US" sz="2500" dirty="0" err="1">
                <a:solidFill>
                  <a:schemeClr val="accent6"/>
                </a:solidFill>
                <a:sym typeface="Wingdings" pitchFamily="2" charset="2"/>
              </a:rPr>
              <a:t>upah</a:t>
            </a:r>
            <a:r>
              <a:rPr lang="en-US" sz="2500" dirty="0">
                <a:solidFill>
                  <a:schemeClr val="accent6"/>
                </a:solidFill>
                <a:sym typeface="Wingdings" pitchFamily="2" charset="2"/>
              </a:rPr>
              <a:t> </a:t>
            </a:r>
            <a:r>
              <a:rPr lang="en-US" sz="2500" dirty="0" err="1">
                <a:solidFill>
                  <a:schemeClr val="accent6"/>
                </a:solidFill>
                <a:sym typeface="Wingdings" pitchFamily="2" charset="2"/>
              </a:rPr>
              <a:t>berdasarkan</a:t>
            </a:r>
            <a:r>
              <a:rPr lang="en-US" sz="2500" dirty="0">
                <a:solidFill>
                  <a:schemeClr val="accent6"/>
                </a:solidFill>
                <a:sym typeface="Wingdings" pitchFamily="2" charset="2"/>
              </a:rPr>
              <a:t> </a:t>
            </a:r>
            <a:r>
              <a:rPr lang="en-US" sz="2500" dirty="0" err="1">
                <a:solidFill>
                  <a:schemeClr val="accent6"/>
                </a:solidFill>
                <a:sym typeface="Wingdings" pitchFamily="2" charset="2"/>
              </a:rPr>
              <a:t>persentase</a:t>
            </a:r>
            <a:r>
              <a:rPr lang="en-US" sz="2500" dirty="0">
                <a:solidFill>
                  <a:schemeClr val="accent6"/>
                </a:solidFill>
                <a:sym typeface="Wingdings" pitchFamily="2" charset="2"/>
              </a:rPr>
              <a:t> </a:t>
            </a:r>
            <a:r>
              <a:rPr lang="en-US" sz="2500" dirty="0" err="1">
                <a:solidFill>
                  <a:schemeClr val="accent6"/>
                </a:solidFill>
                <a:sym typeface="Wingdings" pitchFamily="2" charset="2"/>
              </a:rPr>
              <a:t>hasil</a:t>
            </a:r>
            <a:r>
              <a:rPr lang="en-US" sz="2500" dirty="0">
                <a:solidFill>
                  <a:schemeClr val="accent6"/>
                </a:solidFill>
                <a:sym typeface="Wingdings" pitchFamily="2" charset="2"/>
              </a:rPr>
              <a:t> </a:t>
            </a:r>
            <a:r>
              <a:rPr lang="en-US" sz="2500" dirty="0" err="1" smtClean="0">
                <a:solidFill>
                  <a:schemeClr val="accent6"/>
                </a:solidFill>
                <a:sym typeface="Wingdings" pitchFamily="2" charset="2"/>
              </a:rPr>
              <a:t>penjualan</a:t>
            </a:r>
            <a:endParaRPr lang="en-US" sz="2500" dirty="0" smtClean="0">
              <a:solidFill>
                <a:srgbClr val="FFFF00"/>
              </a:solidFill>
              <a:sym typeface="Wingdings" pitchFamily="2" charset="2"/>
            </a:endParaRPr>
          </a:p>
          <a:p>
            <a:pPr marL="0" indent="0">
              <a:buNone/>
            </a:pPr>
            <a:r>
              <a:rPr lang="en-US" sz="2500" dirty="0" smtClean="0">
                <a:solidFill>
                  <a:srgbClr val="FFFF00"/>
                </a:solidFill>
                <a:sym typeface="Wingdings" pitchFamily="2" charset="2"/>
              </a:rPr>
              <a:t>f. </a:t>
            </a:r>
            <a:r>
              <a:rPr lang="en-US" sz="2500" dirty="0" err="1" smtClean="0">
                <a:solidFill>
                  <a:srgbClr val="FFFF00"/>
                </a:solidFill>
                <a:sym typeface="Wingdings" pitchFamily="2" charset="2"/>
              </a:rPr>
              <a:t>Upah</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Borongan</a:t>
            </a:r>
            <a:r>
              <a:rPr lang="en-US" sz="2500" dirty="0" smtClean="0">
                <a:solidFill>
                  <a:srgbClr val="FFFF00"/>
                </a:solidFill>
                <a:sym typeface="Wingdings" pitchFamily="2" charset="2"/>
              </a:rPr>
              <a:t>  </a:t>
            </a:r>
            <a:r>
              <a:rPr lang="en-US" sz="2500" dirty="0" err="1" smtClean="0">
                <a:solidFill>
                  <a:srgbClr val="FFFF00"/>
                </a:solidFill>
                <a:sym typeface="Wingdings" pitchFamily="2" charset="2"/>
              </a:rPr>
              <a:t>upah</a:t>
            </a:r>
            <a:r>
              <a:rPr lang="en-US" sz="2500" dirty="0" smtClean="0">
                <a:solidFill>
                  <a:srgbClr val="FFFF00"/>
                </a:solidFill>
                <a:sym typeface="Wingdings" pitchFamily="2" charset="2"/>
              </a:rPr>
              <a:t> yang </a:t>
            </a:r>
            <a:r>
              <a:rPr lang="en-US" sz="2500" dirty="0" err="1" smtClean="0">
                <a:solidFill>
                  <a:srgbClr val="FFFF00"/>
                </a:solidFill>
                <a:sym typeface="Wingdings" pitchFamily="2" charset="2"/>
              </a:rPr>
              <a:t>diberikan</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bedasarkan</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kesepakatan</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bersama</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dalam</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menyelesaikan</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proyek</a:t>
            </a:r>
            <a:r>
              <a:rPr lang="en-US" sz="2500" dirty="0" smtClean="0">
                <a:solidFill>
                  <a:srgbClr val="FFFF00"/>
                </a:solidFill>
                <a:sym typeface="Wingdings" pitchFamily="2" charset="2"/>
              </a:rPr>
              <a:t>/</a:t>
            </a:r>
            <a:r>
              <a:rPr lang="en-US" sz="2500" dirty="0" err="1" smtClean="0">
                <a:solidFill>
                  <a:srgbClr val="FFFF00"/>
                </a:solidFill>
                <a:sym typeface="Wingdings" pitchFamily="2" charset="2"/>
              </a:rPr>
              <a:t>pekerjaan</a:t>
            </a:r>
            <a:r>
              <a:rPr lang="en-US" sz="2500" dirty="0" smtClean="0">
                <a:solidFill>
                  <a:srgbClr val="FFFF00"/>
                </a:solidFill>
                <a:sym typeface="Wingdings" pitchFamily="2" charset="2"/>
              </a:rPr>
              <a:t> </a:t>
            </a:r>
            <a:r>
              <a:rPr lang="en-US" sz="2500" dirty="0" err="1" smtClean="0">
                <a:solidFill>
                  <a:srgbClr val="FFFF00"/>
                </a:solidFill>
                <a:sym typeface="Wingdings" pitchFamily="2" charset="2"/>
              </a:rPr>
              <a:t>tertentu</a:t>
            </a:r>
            <a:endParaRPr lang="en-US" sz="2500" dirty="0">
              <a:solidFill>
                <a:srgbClr val="FFFF00"/>
              </a:solidFill>
            </a:endParaRPr>
          </a:p>
        </p:txBody>
      </p:sp>
      <p:pic>
        <p:nvPicPr>
          <p:cNvPr id="12" name="Picture 9" descr="j0199549"/>
          <p:cNvPicPr>
            <a:picLocks noChangeAspect="1" noChangeArrowheads="1"/>
          </p:cNvPicPr>
          <p:nvPr/>
        </p:nvPicPr>
        <p:blipFill>
          <a:blip r:embed="rId2"/>
          <a:srcRect/>
          <a:stretch>
            <a:fillRect/>
          </a:stretch>
        </p:blipFill>
        <p:spPr bwMode="auto">
          <a:xfrm>
            <a:off x="8153400" y="152400"/>
            <a:ext cx="968375" cy="1039813"/>
          </a:xfrm>
          <a:prstGeom prst="rect">
            <a:avLst/>
          </a:prstGeom>
          <a:noFill/>
        </p:spPr>
      </p:pic>
      <p:sp>
        <p:nvSpPr>
          <p:cNvPr id="5" name="Action Button: Home 4">
            <a:hlinkClick r:id="rId3" action="ppaction://hlinksldjump" highlightClick="1"/>
          </p:cNvPr>
          <p:cNvSpPr/>
          <p:nvPr/>
        </p:nvSpPr>
        <p:spPr>
          <a:xfrm>
            <a:off x="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slide(fromLeft)">
                                      <p:cBhvr>
                                        <p:cTn id="7" dur="500"/>
                                        <p:tgtEl>
                                          <p:spTgt spid="1136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3667">
                                            <p:txEl>
                                              <p:pRg st="1" end="1"/>
                                            </p:txEl>
                                          </p:spTgt>
                                        </p:tgtEl>
                                        <p:attrNameLst>
                                          <p:attrName>style.visibility</p:attrName>
                                        </p:attrNameLst>
                                      </p:cBhvr>
                                      <p:to>
                                        <p:strVal val="visible"/>
                                      </p:to>
                                    </p:set>
                                    <p:animEffect transition="in" filter="slide(fromLeft)">
                                      <p:cBhvr>
                                        <p:cTn id="12" dur="500"/>
                                        <p:tgtEl>
                                          <p:spTgt spid="1136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3667">
                                            <p:txEl>
                                              <p:pRg st="2" end="2"/>
                                            </p:txEl>
                                          </p:spTgt>
                                        </p:tgtEl>
                                        <p:attrNameLst>
                                          <p:attrName>style.visibility</p:attrName>
                                        </p:attrNameLst>
                                      </p:cBhvr>
                                      <p:to>
                                        <p:strVal val="visible"/>
                                      </p:to>
                                    </p:set>
                                    <p:animEffect transition="in" filter="slide(fromLeft)">
                                      <p:cBhvr>
                                        <p:cTn id="17" dur="500"/>
                                        <p:tgtEl>
                                          <p:spTgt spid="1136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3667">
                                            <p:txEl>
                                              <p:pRg st="3" end="3"/>
                                            </p:txEl>
                                          </p:spTgt>
                                        </p:tgtEl>
                                        <p:attrNameLst>
                                          <p:attrName>style.visibility</p:attrName>
                                        </p:attrNameLst>
                                      </p:cBhvr>
                                      <p:to>
                                        <p:strVal val="visible"/>
                                      </p:to>
                                    </p:set>
                                    <p:animEffect transition="in" filter="slide(fromLeft)">
                                      <p:cBhvr>
                                        <p:cTn id="22" dur="500"/>
                                        <p:tgtEl>
                                          <p:spTgt spid="1136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113667">
                                            <p:txEl>
                                              <p:pRg st="4" end="4"/>
                                            </p:txEl>
                                          </p:spTgt>
                                        </p:tgtEl>
                                        <p:attrNameLst>
                                          <p:attrName>style.visibility</p:attrName>
                                        </p:attrNameLst>
                                      </p:cBhvr>
                                      <p:to>
                                        <p:strVal val="visible"/>
                                      </p:to>
                                    </p:set>
                                    <p:animEffect transition="in" filter="slide(fromLeft)">
                                      <p:cBhvr>
                                        <p:cTn id="27" dur="500"/>
                                        <p:tgtEl>
                                          <p:spTgt spid="1136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grpId="0" nodeType="clickEffect">
                                  <p:stCondLst>
                                    <p:cond delay="0"/>
                                  </p:stCondLst>
                                  <p:childTnLst>
                                    <p:set>
                                      <p:cBhvr>
                                        <p:cTn id="31" dur="1" fill="hold">
                                          <p:stCondLst>
                                            <p:cond delay="0"/>
                                          </p:stCondLst>
                                        </p:cTn>
                                        <p:tgtEl>
                                          <p:spTgt spid="113667">
                                            <p:txEl>
                                              <p:pRg st="5" end="5"/>
                                            </p:txEl>
                                          </p:spTgt>
                                        </p:tgtEl>
                                        <p:attrNameLst>
                                          <p:attrName>style.visibility</p:attrName>
                                        </p:attrNameLst>
                                      </p:cBhvr>
                                      <p:to>
                                        <p:strVal val="visible"/>
                                      </p:to>
                                    </p:set>
                                    <p:animEffect transition="in" filter="slide(fromLeft)">
                                      <p:cBhvr>
                                        <p:cTn id="32" dur="500"/>
                                        <p:tgtEl>
                                          <p:spTgt spid="11366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grpId="0" nodeType="clickEffect">
                                  <p:stCondLst>
                                    <p:cond delay="0"/>
                                  </p:stCondLst>
                                  <p:childTnLst>
                                    <p:set>
                                      <p:cBhvr>
                                        <p:cTn id="36" dur="1" fill="hold">
                                          <p:stCondLst>
                                            <p:cond delay="0"/>
                                          </p:stCondLst>
                                        </p:cTn>
                                        <p:tgtEl>
                                          <p:spTgt spid="113667">
                                            <p:txEl>
                                              <p:pRg st="6" end="6"/>
                                            </p:txEl>
                                          </p:spTgt>
                                        </p:tgtEl>
                                        <p:attrNameLst>
                                          <p:attrName>style.visibility</p:attrName>
                                        </p:attrNameLst>
                                      </p:cBhvr>
                                      <p:to>
                                        <p:strVal val="visible"/>
                                      </p:to>
                                    </p:set>
                                    <p:animEffect transition="in" filter="slide(fromLeft)">
                                      <p:cBhvr>
                                        <p:cTn id="37" dur="500"/>
                                        <p:tgtEl>
                                          <p:spTgt spid="11366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grpId="0" nodeType="clickEffect">
                                  <p:stCondLst>
                                    <p:cond delay="0"/>
                                  </p:stCondLst>
                                  <p:childTnLst>
                                    <p:set>
                                      <p:cBhvr>
                                        <p:cTn id="41" dur="1" fill="hold">
                                          <p:stCondLst>
                                            <p:cond delay="0"/>
                                          </p:stCondLst>
                                        </p:cTn>
                                        <p:tgtEl>
                                          <p:spTgt spid="113667">
                                            <p:txEl>
                                              <p:pRg st="7" end="7"/>
                                            </p:txEl>
                                          </p:spTgt>
                                        </p:tgtEl>
                                        <p:attrNameLst>
                                          <p:attrName>style.visibility</p:attrName>
                                        </p:attrNameLst>
                                      </p:cBhvr>
                                      <p:to>
                                        <p:strVal val="visible"/>
                                      </p:to>
                                    </p:set>
                                    <p:animEffect transition="in" filter="slide(fromLeft)">
                                      <p:cBhvr>
                                        <p:cTn id="42" dur="500"/>
                                        <p:tgtEl>
                                          <p:spTgt spid="1136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152400"/>
            <a:ext cx="6553200" cy="792162"/>
          </a:xfrm>
          <a:ln w="28575">
            <a:solidFill>
              <a:srgbClr val="00FF99"/>
            </a:solidFill>
            <a:prstDash val="dash"/>
          </a:ln>
        </p:spPr>
        <p:txBody>
          <a:bodyPr/>
          <a:lstStyle/>
          <a:p>
            <a:r>
              <a:rPr lang="en-US" dirty="0" err="1">
                <a:solidFill>
                  <a:srgbClr val="FFFF00"/>
                </a:solidFill>
              </a:rPr>
              <a:t>Dampak</a:t>
            </a:r>
            <a:r>
              <a:rPr lang="en-US" dirty="0">
                <a:solidFill>
                  <a:srgbClr val="FFFF00"/>
                </a:solidFill>
              </a:rPr>
              <a:t> </a:t>
            </a:r>
            <a:r>
              <a:rPr lang="en-US" dirty="0" err="1">
                <a:solidFill>
                  <a:srgbClr val="FFFF00"/>
                </a:solidFill>
              </a:rPr>
              <a:t>Pengangguran</a:t>
            </a:r>
            <a:endParaRPr lang="en-US" dirty="0">
              <a:solidFill>
                <a:srgbClr val="FFFF00"/>
              </a:solidFill>
            </a:endParaRPr>
          </a:p>
        </p:txBody>
      </p:sp>
      <p:sp>
        <p:nvSpPr>
          <p:cNvPr id="118787" name="Rectangle 3"/>
          <p:cNvSpPr>
            <a:spLocks noGrp="1" noChangeArrowheads="1"/>
          </p:cNvSpPr>
          <p:nvPr>
            <p:ph type="body" idx="1"/>
          </p:nvPr>
        </p:nvSpPr>
        <p:spPr>
          <a:xfrm>
            <a:off x="228600" y="1143000"/>
            <a:ext cx="8229600" cy="4525963"/>
          </a:xfrm>
        </p:spPr>
        <p:txBody>
          <a:bodyPr>
            <a:noAutofit/>
          </a:bodyPr>
          <a:lstStyle/>
          <a:p>
            <a:r>
              <a:rPr lang="en-US" sz="2800" dirty="0" err="1">
                <a:solidFill>
                  <a:srgbClr val="00FFFF"/>
                </a:solidFill>
              </a:rPr>
              <a:t>Dampak</a:t>
            </a:r>
            <a:r>
              <a:rPr lang="en-US" sz="2800" dirty="0">
                <a:solidFill>
                  <a:srgbClr val="00FFFF"/>
                </a:solidFill>
              </a:rPr>
              <a:t> </a:t>
            </a:r>
            <a:r>
              <a:rPr lang="en-US" sz="2800" dirty="0" err="1">
                <a:solidFill>
                  <a:srgbClr val="00FFFF"/>
                </a:solidFill>
              </a:rPr>
              <a:t>Ekonomi</a:t>
            </a:r>
            <a:r>
              <a:rPr lang="en-US" sz="2800" dirty="0">
                <a:solidFill>
                  <a:srgbClr val="00FFFF"/>
                </a:solidFill>
              </a:rPr>
              <a:t> </a:t>
            </a:r>
            <a:r>
              <a:rPr lang="en-US" sz="2800" dirty="0">
                <a:solidFill>
                  <a:srgbClr val="00FFFF"/>
                </a:solidFill>
                <a:sym typeface="Wingdings" pitchFamily="2" charset="2"/>
              </a:rPr>
              <a:t> </a:t>
            </a:r>
            <a:r>
              <a:rPr lang="en-US" sz="2800" dirty="0" err="1">
                <a:solidFill>
                  <a:srgbClr val="00FFFF"/>
                </a:solidFill>
                <a:sym typeface="Wingdings" pitchFamily="2" charset="2"/>
              </a:rPr>
              <a:t>biaya</a:t>
            </a:r>
            <a:r>
              <a:rPr lang="en-US" sz="2800" dirty="0">
                <a:solidFill>
                  <a:srgbClr val="00FFFF"/>
                </a:solidFill>
                <a:sym typeface="Wingdings" pitchFamily="2" charset="2"/>
              </a:rPr>
              <a:t> </a:t>
            </a:r>
            <a:r>
              <a:rPr lang="en-US" sz="2800" dirty="0" err="1">
                <a:solidFill>
                  <a:srgbClr val="00FFFF"/>
                </a:solidFill>
                <a:sym typeface="Wingdings" pitchFamily="2" charset="2"/>
              </a:rPr>
              <a:t>peluang</a:t>
            </a:r>
            <a:r>
              <a:rPr lang="en-US" sz="2800" dirty="0">
                <a:solidFill>
                  <a:srgbClr val="00FFFF"/>
                </a:solidFill>
                <a:sym typeface="Wingdings" pitchFamily="2" charset="2"/>
              </a:rPr>
              <a:t> yang </a:t>
            </a:r>
            <a:r>
              <a:rPr lang="en-US" sz="2800" dirty="0" err="1">
                <a:solidFill>
                  <a:srgbClr val="00FFFF"/>
                </a:solidFill>
                <a:sym typeface="Wingdings" pitchFamily="2" charset="2"/>
              </a:rPr>
              <a:t>timbul</a:t>
            </a:r>
            <a:r>
              <a:rPr lang="en-US" sz="2800" dirty="0">
                <a:solidFill>
                  <a:srgbClr val="00FFFF"/>
                </a:solidFill>
                <a:sym typeface="Wingdings" pitchFamily="2" charset="2"/>
              </a:rPr>
              <a:t> </a:t>
            </a:r>
            <a:r>
              <a:rPr lang="en-US" sz="2800" dirty="0" err="1">
                <a:solidFill>
                  <a:srgbClr val="00FFFF"/>
                </a:solidFill>
                <a:sym typeface="Wingdings" pitchFamily="2" charset="2"/>
              </a:rPr>
              <a:t>karena</a:t>
            </a:r>
            <a:r>
              <a:rPr lang="en-US" sz="2800" dirty="0">
                <a:solidFill>
                  <a:srgbClr val="00FFFF"/>
                </a:solidFill>
                <a:sym typeface="Wingdings" pitchFamily="2" charset="2"/>
              </a:rPr>
              <a:t> </a:t>
            </a:r>
            <a:r>
              <a:rPr lang="en-US" sz="2800" dirty="0" err="1">
                <a:solidFill>
                  <a:srgbClr val="00FFFF"/>
                </a:solidFill>
                <a:sym typeface="Wingdings" pitchFamily="2" charset="2"/>
              </a:rPr>
              <a:t>hilangnya</a:t>
            </a:r>
            <a:r>
              <a:rPr lang="en-US" sz="2800" dirty="0">
                <a:solidFill>
                  <a:srgbClr val="00FFFF"/>
                </a:solidFill>
                <a:sym typeface="Wingdings" pitchFamily="2" charset="2"/>
              </a:rPr>
              <a:t> </a:t>
            </a:r>
            <a:r>
              <a:rPr lang="en-US" sz="2800" dirty="0" err="1">
                <a:solidFill>
                  <a:srgbClr val="00FFFF"/>
                </a:solidFill>
                <a:sym typeface="Wingdings" pitchFamily="2" charset="2"/>
              </a:rPr>
              <a:t>pendapatan</a:t>
            </a:r>
            <a:r>
              <a:rPr lang="en-US" sz="2800" dirty="0">
                <a:solidFill>
                  <a:srgbClr val="00FFFF"/>
                </a:solidFill>
                <a:sym typeface="Wingdings" pitchFamily="2" charset="2"/>
              </a:rPr>
              <a:t> </a:t>
            </a:r>
            <a:r>
              <a:rPr lang="en-US" sz="2800" dirty="0" err="1">
                <a:solidFill>
                  <a:srgbClr val="00FFFF"/>
                </a:solidFill>
                <a:sym typeface="Wingdings" pitchFamily="2" charset="2"/>
              </a:rPr>
              <a:t>dan</a:t>
            </a:r>
            <a:r>
              <a:rPr lang="en-US" sz="2800" dirty="0">
                <a:solidFill>
                  <a:srgbClr val="00FFFF"/>
                </a:solidFill>
                <a:sym typeface="Wingdings" pitchFamily="2" charset="2"/>
              </a:rPr>
              <a:t> </a:t>
            </a:r>
            <a:r>
              <a:rPr lang="en-US" sz="2800" dirty="0" err="1">
                <a:solidFill>
                  <a:srgbClr val="00FFFF"/>
                </a:solidFill>
                <a:sym typeface="Wingdings" pitchFamily="2" charset="2"/>
              </a:rPr>
              <a:t>menurunnya</a:t>
            </a:r>
            <a:r>
              <a:rPr lang="en-US" sz="2800" dirty="0">
                <a:solidFill>
                  <a:srgbClr val="00FFFF"/>
                </a:solidFill>
                <a:sym typeface="Wingdings" pitchFamily="2" charset="2"/>
              </a:rPr>
              <a:t> </a:t>
            </a:r>
            <a:r>
              <a:rPr lang="en-US" sz="2800" dirty="0" err="1">
                <a:solidFill>
                  <a:srgbClr val="00FFFF"/>
                </a:solidFill>
                <a:sym typeface="Wingdings" pitchFamily="2" charset="2"/>
              </a:rPr>
              <a:t>hasil</a:t>
            </a:r>
            <a:r>
              <a:rPr lang="en-US" sz="2800" dirty="0">
                <a:solidFill>
                  <a:srgbClr val="00FFFF"/>
                </a:solidFill>
                <a:sym typeface="Wingdings" pitchFamily="2" charset="2"/>
              </a:rPr>
              <a:t> </a:t>
            </a:r>
            <a:r>
              <a:rPr lang="en-US" sz="2800" dirty="0" err="1">
                <a:solidFill>
                  <a:srgbClr val="00FFFF"/>
                </a:solidFill>
                <a:sym typeface="Wingdings" pitchFamily="2" charset="2"/>
              </a:rPr>
              <a:t>produksi</a:t>
            </a:r>
            <a:r>
              <a:rPr lang="en-US" sz="2800" dirty="0">
                <a:solidFill>
                  <a:srgbClr val="00FFFF"/>
                </a:solidFill>
                <a:sym typeface="Wingdings" pitchFamily="2" charset="2"/>
              </a:rPr>
              <a:t> (</a:t>
            </a:r>
            <a:r>
              <a:rPr lang="en-US" sz="2800" dirty="0" err="1">
                <a:solidFill>
                  <a:srgbClr val="00FFFF"/>
                </a:solidFill>
                <a:sym typeface="Wingdings" pitchFamily="2" charset="2"/>
              </a:rPr>
              <a:t>seperti</a:t>
            </a:r>
            <a:r>
              <a:rPr lang="en-US" sz="2800" dirty="0">
                <a:solidFill>
                  <a:srgbClr val="00FFFF"/>
                </a:solidFill>
                <a:sym typeface="Wingdings" pitchFamily="2" charset="2"/>
              </a:rPr>
              <a:t> GDP), </a:t>
            </a:r>
            <a:r>
              <a:rPr lang="en-US" sz="2800" dirty="0" err="1">
                <a:solidFill>
                  <a:srgbClr val="00FFFF"/>
                </a:solidFill>
                <a:sym typeface="Wingdings" pitchFamily="2" charset="2"/>
              </a:rPr>
              <a:t>menurunkan</a:t>
            </a:r>
            <a:r>
              <a:rPr lang="en-US" sz="2800" dirty="0">
                <a:solidFill>
                  <a:srgbClr val="00FFFF"/>
                </a:solidFill>
                <a:sym typeface="Wingdings" pitchFamily="2" charset="2"/>
              </a:rPr>
              <a:t> </a:t>
            </a:r>
            <a:r>
              <a:rPr lang="en-US" sz="2800" dirty="0" err="1">
                <a:solidFill>
                  <a:srgbClr val="00FFFF"/>
                </a:solidFill>
                <a:sym typeface="Wingdings" pitchFamily="2" charset="2"/>
              </a:rPr>
              <a:t>ketrampilan</a:t>
            </a:r>
            <a:r>
              <a:rPr lang="en-US" sz="2800" dirty="0">
                <a:solidFill>
                  <a:srgbClr val="00FFFF"/>
                </a:solidFill>
                <a:sym typeface="Wingdings" pitchFamily="2" charset="2"/>
              </a:rPr>
              <a:t> </a:t>
            </a:r>
            <a:r>
              <a:rPr lang="en-US" sz="2800" dirty="0" err="1">
                <a:solidFill>
                  <a:srgbClr val="00FFFF"/>
                </a:solidFill>
                <a:sym typeface="Wingdings" pitchFamily="2" charset="2"/>
              </a:rPr>
              <a:t>tenaga</a:t>
            </a:r>
            <a:r>
              <a:rPr lang="en-US" sz="2800" dirty="0">
                <a:solidFill>
                  <a:srgbClr val="00FFFF"/>
                </a:solidFill>
                <a:sym typeface="Wingdings" pitchFamily="2" charset="2"/>
              </a:rPr>
              <a:t> </a:t>
            </a:r>
            <a:r>
              <a:rPr lang="en-US" sz="2800" dirty="0" err="1">
                <a:solidFill>
                  <a:srgbClr val="00FFFF"/>
                </a:solidFill>
                <a:sym typeface="Wingdings" pitchFamily="2" charset="2"/>
              </a:rPr>
              <a:t>kerja</a:t>
            </a:r>
            <a:r>
              <a:rPr lang="en-US" sz="2800" dirty="0">
                <a:solidFill>
                  <a:srgbClr val="00FFFF"/>
                </a:solidFill>
                <a:sym typeface="Wingdings" pitchFamily="2" charset="2"/>
              </a:rPr>
              <a:t>, </a:t>
            </a:r>
            <a:r>
              <a:rPr lang="en-US" sz="2800" dirty="0" err="1">
                <a:solidFill>
                  <a:srgbClr val="00FFFF"/>
                </a:solidFill>
                <a:sym typeface="Wingdings" pitchFamily="2" charset="2"/>
              </a:rPr>
              <a:t>faktor</a:t>
            </a:r>
            <a:r>
              <a:rPr lang="en-US" sz="2800" dirty="0">
                <a:solidFill>
                  <a:srgbClr val="00FFFF"/>
                </a:solidFill>
                <a:sym typeface="Wingdings" pitchFamily="2" charset="2"/>
              </a:rPr>
              <a:t> </a:t>
            </a:r>
            <a:r>
              <a:rPr lang="en-US" sz="2800" dirty="0" err="1">
                <a:solidFill>
                  <a:srgbClr val="00FFFF"/>
                </a:solidFill>
                <a:sym typeface="Wingdings" pitchFamily="2" charset="2"/>
              </a:rPr>
              <a:t>waktu</a:t>
            </a:r>
            <a:r>
              <a:rPr lang="en-US" sz="2800" dirty="0">
                <a:solidFill>
                  <a:srgbClr val="00FFFF"/>
                </a:solidFill>
                <a:sym typeface="Wingdings" pitchFamily="2" charset="2"/>
              </a:rPr>
              <a:t> </a:t>
            </a:r>
            <a:r>
              <a:rPr lang="en-US" sz="2800" dirty="0" err="1">
                <a:solidFill>
                  <a:srgbClr val="00FFFF"/>
                </a:solidFill>
                <a:sym typeface="Wingdings" pitchFamily="2" charset="2"/>
              </a:rPr>
              <a:t>menyulitkan</a:t>
            </a:r>
            <a:r>
              <a:rPr lang="en-US" sz="2800" dirty="0">
                <a:solidFill>
                  <a:srgbClr val="00FFFF"/>
                </a:solidFill>
                <a:sym typeface="Wingdings" pitchFamily="2" charset="2"/>
              </a:rPr>
              <a:t> </a:t>
            </a:r>
            <a:r>
              <a:rPr lang="en-US" sz="2800" dirty="0" err="1">
                <a:solidFill>
                  <a:srgbClr val="00FFFF"/>
                </a:solidFill>
                <a:sym typeface="Wingdings" pitchFamily="2" charset="2"/>
              </a:rPr>
              <a:t>pencari</a:t>
            </a:r>
            <a:r>
              <a:rPr lang="en-US" sz="2800" dirty="0">
                <a:solidFill>
                  <a:srgbClr val="00FFFF"/>
                </a:solidFill>
                <a:sym typeface="Wingdings" pitchFamily="2" charset="2"/>
              </a:rPr>
              <a:t> </a:t>
            </a:r>
            <a:r>
              <a:rPr lang="en-US" sz="2800" dirty="0" err="1">
                <a:solidFill>
                  <a:srgbClr val="00FFFF"/>
                </a:solidFill>
                <a:sym typeface="Wingdings" pitchFamily="2" charset="2"/>
              </a:rPr>
              <a:t>kerja</a:t>
            </a:r>
            <a:r>
              <a:rPr lang="en-US" sz="2800" dirty="0">
                <a:solidFill>
                  <a:srgbClr val="00FFFF"/>
                </a:solidFill>
                <a:sym typeface="Wingdings" pitchFamily="2" charset="2"/>
              </a:rPr>
              <a:t> </a:t>
            </a:r>
            <a:r>
              <a:rPr lang="en-US" sz="2800" dirty="0" err="1">
                <a:solidFill>
                  <a:srgbClr val="00FFFF"/>
                </a:solidFill>
                <a:sym typeface="Wingdings" pitchFamily="2" charset="2"/>
              </a:rPr>
              <a:t>mendapatkan</a:t>
            </a:r>
            <a:r>
              <a:rPr lang="en-US" sz="2800" dirty="0">
                <a:solidFill>
                  <a:srgbClr val="00FFFF"/>
                </a:solidFill>
                <a:sym typeface="Wingdings" pitchFamily="2" charset="2"/>
              </a:rPr>
              <a:t> </a:t>
            </a:r>
            <a:r>
              <a:rPr lang="en-US" sz="2800" dirty="0" err="1">
                <a:solidFill>
                  <a:srgbClr val="00FFFF"/>
                </a:solidFill>
                <a:sym typeface="Wingdings" pitchFamily="2" charset="2"/>
              </a:rPr>
              <a:t>pekerjaan</a:t>
            </a:r>
            <a:r>
              <a:rPr lang="en-US" sz="2800" dirty="0">
                <a:solidFill>
                  <a:srgbClr val="00FFFF"/>
                </a:solidFill>
                <a:sym typeface="Wingdings" pitchFamily="2" charset="2"/>
              </a:rPr>
              <a:t> </a:t>
            </a:r>
            <a:r>
              <a:rPr lang="en-US" sz="2800" dirty="0" err="1">
                <a:solidFill>
                  <a:srgbClr val="00FFFF"/>
                </a:solidFill>
                <a:sym typeface="Wingdings" pitchFamily="2" charset="2"/>
              </a:rPr>
              <a:t>baru</a:t>
            </a:r>
            <a:r>
              <a:rPr lang="en-US" sz="2800" dirty="0" smtClean="0">
                <a:solidFill>
                  <a:srgbClr val="00FFFF"/>
                </a:solidFill>
                <a:sym typeface="Wingdings" pitchFamily="2" charset="2"/>
              </a:rPr>
              <a:t>.</a:t>
            </a:r>
          </a:p>
          <a:p>
            <a:endParaRPr lang="en-US" sz="2800" dirty="0">
              <a:solidFill>
                <a:srgbClr val="FF00FF"/>
              </a:solidFill>
              <a:sym typeface="Wingdings" pitchFamily="2" charset="2"/>
            </a:endParaRPr>
          </a:p>
          <a:p>
            <a:r>
              <a:rPr lang="en-US" sz="2800" dirty="0" err="1">
                <a:solidFill>
                  <a:srgbClr val="FF00FF"/>
                </a:solidFill>
                <a:sym typeface="Wingdings" pitchFamily="2" charset="2"/>
              </a:rPr>
              <a:t>Dampak</a:t>
            </a:r>
            <a:r>
              <a:rPr lang="en-US" sz="2800" dirty="0">
                <a:solidFill>
                  <a:srgbClr val="FF00FF"/>
                </a:solidFill>
                <a:sym typeface="Wingdings" pitchFamily="2" charset="2"/>
              </a:rPr>
              <a:t> </a:t>
            </a:r>
            <a:r>
              <a:rPr lang="en-US" sz="2800" dirty="0" err="1">
                <a:solidFill>
                  <a:srgbClr val="FF00FF"/>
                </a:solidFill>
                <a:sym typeface="Wingdings" pitchFamily="2" charset="2"/>
              </a:rPr>
              <a:t>Sosial</a:t>
            </a:r>
            <a:r>
              <a:rPr lang="en-US" sz="2800" dirty="0">
                <a:solidFill>
                  <a:srgbClr val="FF00FF"/>
                </a:solidFill>
                <a:sym typeface="Wingdings" pitchFamily="2" charset="2"/>
              </a:rPr>
              <a:t>  </a:t>
            </a:r>
            <a:r>
              <a:rPr lang="en-US" sz="2800" dirty="0" err="1">
                <a:solidFill>
                  <a:srgbClr val="FF00FF"/>
                </a:solidFill>
                <a:sym typeface="Wingdings" pitchFamily="2" charset="2"/>
              </a:rPr>
              <a:t>naiknya</a:t>
            </a:r>
            <a:r>
              <a:rPr lang="en-US" sz="2800" dirty="0">
                <a:solidFill>
                  <a:srgbClr val="FF00FF"/>
                </a:solidFill>
                <a:sym typeface="Wingdings" pitchFamily="2" charset="2"/>
              </a:rPr>
              <a:t> </a:t>
            </a:r>
            <a:r>
              <a:rPr lang="en-US" sz="2800" dirty="0" err="1">
                <a:solidFill>
                  <a:srgbClr val="FF00FF"/>
                </a:solidFill>
                <a:sym typeface="Wingdings" pitchFamily="2" charset="2"/>
              </a:rPr>
              <a:t>tingkat</a:t>
            </a:r>
            <a:r>
              <a:rPr lang="en-US" sz="2800" dirty="0">
                <a:solidFill>
                  <a:srgbClr val="FF00FF"/>
                </a:solidFill>
                <a:sym typeface="Wingdings" pitchFamily="2" charset="2"/>
              </a:rPr>
              <a:t> </a:t>
            </a:r>
            <a:r>
              <a:rPr lang="en-US" sz="2800" dirty="0" err="1">
                <a:solidFill>
                  <a:srgbClr val="FF00FF"/>
                </a:solidFill>
                <a:sym typeface="Wingdings" pitchFamily="2" charset="2"/>
              </a:rPr>
              <a:t>kriminalitas</a:t>
            </a:r>
            <a:r>
              <a:rPr lang="en-US" sz="2800" dirty="0">
                <a:solidFill>
                  <a:srgbClr val="FF00FF"/>
                </a:solidFill>
                <a:sym typeface="Wingdings" pitchFamily="2" charset="2"/>
              </a:rPr>
              <a:t>, </a:t>
            </a:r>
            <a:r>
              <a:rPr lang="en-US" sz="2800" dirty="0" err="1">
                <a:solidFill>
                  <a:srgbClr val="FF00FF"/>
                </a:solidFill>
                <a:sym typeface="Wingdings" pitchFamily="2" charset="2"/>
              </a:rPr>
              <a:t>naiknya</a:t>
            </a:r>
            <a:r>
              <a:rPr lang="en-US" sz="2800" dirty="0">
                <a:solidFill>
                  <a:srgbClr val="FF00FF"/>
                </a:solidFill>
                <a:sym typeface="Wingdings" pitchFamily="2" charset="2"/>
              </a:rPr>
              <a:t> </a:t>
            </a:r>
            <a:r>
              <a:rPr lang="en-US" sz="2800" dirty="0" err="1">
                <a:solidFill>
                  <a:srgbClr val="FF00FF"/>
                </a:solidFill>
                <a:sym typeface="Wingdings" pitchFamily="2" charset="2"/>
              </a:rPr>
              <a:t>jumlah</a:t>
            </a:r>
            <a:r>
              <a:rPr lang="en-US" sz="2800" dirty="0">
                <a:solidFill>
                  <a:srgbClr val="FF00FF"/>
                </a:solidFill>
                <a:sym typeface="Wingdings" pitchFamily="2" charset="2"/>
              </a:rPr>
              <a:t> </a:t>
            </a:r>
            <a:r>
              <a:rPr lang="en-US" sz="2800" dirty="0" err="1">
                <a:solidFill>
                  <a:srgbClr val="FF00FF"/>
                </a:solidFill>
                <a:sym typeface="Wingdings" pitchFamily="2" charset="2"/>
              </a:rPr>
              <a:t>orang</a:t>
            </a:r>
            <a:r>
              <a:rPr lang="en-US" sz="2800" dirty="0">
                <a:solidFill>
                  <a:srgbClr val="FF00FF"/>
                </a:solidFill>
                <a:sym typeface="Wingdings" pitchFamily="2" charset="2"/>
              </a:rPr>
              <a:t> </a:t>
            </a:r>
            <a:r>
              <a:rPr lang="en-US" sz="2800" dirty="0" err="1">
                <a:solidFill>
                  <a:srgbClr val="FF00FF"/>
                </a:solidFill>
                <a:sym typeface="Wingdings" pitchFamily="2" charset="2"/>
              </a:rPr>
              <a:t>bunuh</a:t>
            </a:r>
            <a:r>
              <a:rPr lang="en-US" sz="2800" dirty="0">
                <a:solidFill>
                  <a:srgbClr val="FF00FF"/>
                </a:solidFill>
                <a:sym typeface="Wingdings" pitchFamily="2" charset="2"/>
              </a:rPr>
              <a:t> </a:t>
            </a:r>
            <a:r>
              <a:rPr lang="en-US" sz="2800" dirty="0" err="1">
                <a:solidFill>
                  <a:srgbClr val="FF00FF"/>
                </a:solidFill>
                <a:sym typeface="Wingdings" pitchFamily="2" charset="2"/>
              </a:rPr>
              <a:t>diri</a:t>
            </a:r>
            <a:r>
              <a:rPr lang="en-US" sz="2800" dirty="0">
                <a:solidFill>
                  <a:srgbClr val="FF00FF"/>
                </a:solidFill>
                <a:sym typeface="Wingdings" pitchFamily="2" charset="2"/>
              </a:rPr>
              <a:t>, </a:t>
            </a:r>
            <a:r>
              <a:rPr lang="en-US" sz="2800" dirty="0" err="1">
                <a:solidFill>
                  <a:srgbClr val="FF00FF"/>
                </a:solidFill>
                <a:sym typeface="Wingdings" pitchFamily="2" charset="2"/>
              </a:rPr>
              <a:t>retaknya</a:t>
            </a:r>
            <a:r>
              <a:rPr lang="en-US" sz="2800" dirty="0">
                <a:solidFill>
                  <a:srgbClr val="FF00FF"/>
                </a:solidFill>
                <a:sym typeface="Wingdings" pitchFamily="2" charset="2"/>
              </a:rPr>
              <a:t> </a:t>
            </a:r>
            <a:r>
              <a:rPr lang="en-US" sz="2800" dirty="0" err="1">
                <a:solidFill>
                  <a:srgbClr val="FF00FF"/>
                </a:solidFill>
                <a:sym typeface="Wingdings" pitchFamily="2" charset="2"/>
              </a:rPr>
              <a:t>keluarga,dsb</a:t>
            </a:r>
            <a:r>
              <a:rPr lang="en-US" sz="2800" dirty="0" smtClean="0">
                <a:solidFill>
                  <a:srgbClr val="FF00FF"/>
                </a:solidFill>
                <a:sym typeface="Wingdings" pitchFamily="2" charset="2"/>
              </a:rPr>
              <a:t>.</a:t>
            </a:r>
          </a:p>
          <a:p>
            <a:endParaRPr lang="en-US" sz="2800" dirty="0">
              <a:solidFill>
                <a:srgbClr val="00FF00"/>
              </a:solidFill>
              <a:sym typeface="Wingdings" pitchFamily="2" charset="2"/>
            </a:endParaRPr>
          </a:p>
          <a:p>
            <a:r>
              <a:rPr lang="en-US" sz="2800" dirty="0" err="1">
                <a:solidFill>
                  <a:srgbClr val="00FF00"/>
                </a:solidFill>
                <a:sym typeface="Wingdings" pitchFamily="2" charset="2"/>
              </a:rPr>
              <a:t>Dampak</a:t>
            </a:r>
            <a:r>
              <a:rPr lang="en-US" sz="2800" dirty="0">
                <a:solidFill>
                  <a:srgbClr val="00FF00"/>
                </a:solidFill>
                <a:sym typeface="Wingdings" pitchFamily="2" charset="2"/>
              </a:rPr>
              <a:t> </a:t>
            </a:r>
            <a:r>
              <a:rPr lang="en-US" sz="2800" dirty="0" err="1">
                <a:solidFill>
                  <a:srgbClr val="00FF00"/>
                </a:solidFill>
                <a:sym typeface="Wingdings" pitchFamily="2" charset="2"/>
              </a:rPr>
              <a:t>Individu</a:t>
            </a:r>
            <a:r>
              <a:rPr lang="en-US" sz="2800" dirty="0">
                <a:solidFill>
                  <a:srgbClr val="00FF00"/>
                </a:solidFill>
                <a:sym typeface="Wingdings" pitchFamily="2" charset="2"/>
              </a:rPr>
              <a:t> </a:t>
            </a:r>
            <a:r>
              <a:rPr lang="en-US" sz="2800" dirty="0" err="1">
                <a:solidFill>
                  <a:srgbClr val="00FF00"/>
                </a:solidFill>
                <a:sym typeface="Wingdings" pitchFamily="2" charset="2"/>
              </a:rPr>
              <a:t>dan</a:t>
            </a:r>
            <a:r>
              <a:rPr lang="en-US" sz="2800" dirty="0">
                <a:solidFill>
                  <a:srgbClr val="00FF00"/>
                </a:solidFill>
                <a:sym typeface="Wingdings" pitchFamily="2" charset="2"/>
              </a:rPr>
              <a:t> </a:t>
            </a:r>
            <a:r>
              <a:rPr lang="en-US" sz="2800" dirty="0" err="1">
                <a:solidFill>
                  <a:srgbClr val="00FF00"/>
                </a:solidFill>
                <a:sym typeface="Wingdings" pitchFamily="2" charset="2"/>
              </a:rPr>
              <a:t>Keluarga</a:t>
            </a:r>
            <a:r>
              <a:rPr lang="en-US" sz="2800" dirty="0">
                <a:solidFill>
                  <a:srgbClr val="00FF00"/>
                </a:solidFill>
                <a:sym typeface="Wingdings" pitchFamily="2" charset="2"/>
              </a:rPr>
              <a:t>  </a:t>
            </a:r>
            <a:r>
              <a:rPr lang="en-US" sz="2800" dirty="0" err="1">
                <a:solidFill>
                  <a:srgbClr val="00FF00"/>
                </a:solidFill>
                <a:sym typeface="Wingdings" pitchFamily="2" charset="2"/>
              </a:rPr>
              <a:t>turunnya</a:t>
            </a:r>
            <a:r>
              <a:rPr lang="en-US" sz="2800" dirty="0">
                <a:solidFill>
                  <a:srgbClr val="00FF00"/>
                </a:solidFill>
                <a:sym typeface="Wingdings" pitchFamily="2" charset="2"/>
              </a:rPr>
              <a:t> status </a:t>
            </a:r>
            <a:r>
              <a:rPr lang="en-US" sz="2800" dirty="0" err="1">
                <a:solidFill>
                  <a:srgbClr val="00FF00"/>
                </a:solidFill>
                <a:sym typeface="Wingdings" pitchFamily="2" charset="2"/>
              </a:rPr>
              <a:t>sosial</a:t>
            </a:r>
            <a:r>
              <a:rPr lang="en-US" sz="2800" dirty="0">
                <a:solidFill>
                  <a:srgbClr val="00FF00"/>
                </a:solidFill>
                <a:sym typeface="Wingdings" pitchFamily="2" charset="2"/>
              </a:rPr>
              <a:t>, </a:t>
            </a:r>
            <a:r>
              <a:rPr lang="en-US" sz="2800" dirty="0" err="1">
                <a:solidFill>
                  <a:srgbClr val="00FF00"/>
                </a:solidFill>
                <a:sym typeface="Wingdings" pitchFamily="2" charset="2"/>
              </a:rPr>
              <a:t>hilangnya</a:t>
            </a:r>
            <a:r>
              <a:rPr lang="en-US" sz="2800" dirty="0">
                <a:solidFill>
                  <a:srgbClr val="00FF00"/>
                </a:solidFill>
                <a:sym typeface="Wingdings" pitchFamily="2" charset="2"/>
              </a:rPr>
              <a:t> </a:t>
            </a:r>
            <a:r>
              <a:rPr lang="en-US" sz="2800" dirty="0" err="1">
                <a:solidFill>
                  <a:srgbClr val="00FF00"/>
                </a:solidFill>
                <a:sym typeface="Wingdings" pitchFamily="2" charset="2"/>
              </a:rPr>
              <a:t>harga</a:t>
            </a:r>
            <a:r>
              <a:rPr lang="en-US" sz="2800" dirty="0">
                <a:solidFill>
                  <a:srgbClr val="00FF00"/>
                </a:solidFill>
                <a:sym typeface="Wingdings" pitchFamily="2" charset="2"/>
              </a:rPr>
              <a:t> </a:t>
            </a:r>
            <a:r>
              <a:rPr lang="en-US" sz="2800" dirty="0" err="1">
                <a:solidFill>
                  <a:srgbClr val="00FF00"/>
                </a:solidFill>
                <a:sym typeface="Wingdings" pitchFamily="2" charset="2"/>
              </a:rPr>
              <a:t>diri</a:t>
            </a:r>
            <a:r>
              <a:rPr lang="en-US" sz="2800" dirty="0">
                <a:solidFill>
                  <a:srgbClr val="00FF00"/>
                </a:solidFill>
                <a:sym typeface="Wingdings" pitchFamily="2" charset="2"/>
              </a:rPr>
              <a:t>, </a:t>
            </a:r>
            <a:r>
              <a:rPr lang="en-US" sz="2800" dirty="0" err="1">
                <a:solidFill>
                  <a:srgbClr val="00FF00"/>
                </a:solidFill>
                <a:sym typeface="Wingdings" pitchFamily="2" charset="2"/>
              </a:rPr>
              <a:t>dsb</a:t>
            </a:r>
            <a:endParaRPr lang="en-US" sz="2800" dirty="0">
              <a:solidFill>
                <a:srgbClr val="00FF00"/>
              </a:solidFill>
            </a:endParaRPr>
          </a:p>
        </p:txBody>
      </p:sp>
      <p:pic>
        <p:nvPicPr>
          <p:cNvPr id="4" name="Picture 7"/>
          <p:cNvPicPr>
            <a:picLocks noChangeAspect="1" noChangeArrowheads="1"/>
          </p:cNvPicPr>
          <p:nvPr/>
        </p:nvPicPr>
        <p:blipFill>
          <a:blip r:embed="rId2"/>
          <a:srcRect/>
          <a:stretch>
            <a:fillRect/>
          </a:stretch>
        </p:blipFill>
        <p:spPr bwMode="auto">
          <a:xfrm>
            <a:off x="7543800" y="-76199"/>
            <a:ext cx="1695450" cy="1143000"/>
          </a:xfrm>
          <a:prstGeom prst="rect">
            <a:avLst/>
          </a:prstGeom>
          <a:ln>
            <a:noFill/>
          </a:ln>
          <a:effectLst>
            <a:softEdge rad="112500"/>
          </a:effectLst>
        </p:spPr>
      </p:pic>
      <p:sp>
        <p:nvSpPr>
          <p:cNvPr id="5" name="Action Button: Home 4">
            <a:hlinkClick r:id="rId3" action="ppaction://hlinksldjump" highlightClick="1"/>
          </p:cNvPr>
          <p:cNvSpPr/>
          <p:nvPr/>
        </p:nvSpPr>
        <p:spPr>
          <a:xfrm>
            <a:off x="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fade">
                                      <p:cBhvr>
                                        <p:cTn id="7" dur="1000"/>
                                        <p:tgtEl>
                                          <p:spTgt spid="118787">
                                            <p:txEl>
                                              <p:pRg st="0" end="0"/>
                                            </p:txEl>
                                          </p:spTgt>
                                        </p:tgtEl>
                                      </p:cBhvr>
                                    </p:animEffect>
                                    <p:anim calcmode="lin" valueType="num">
                                      <p:cBhvr>
                                        <p:cTn id="8" dur="1000" fill="hold"/>
                                        <p:tgtEl>
                                          <p:spTgt spid="11878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1878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878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animEffect transition="in" filter="fade">
                                      <p:cBhvr>
                                        <p:cTn id="15" dur="1000"/>
                                        <p:tgtEl>
                                          <p:spTgt spid="118787">
                                            <p:txEl>
                                              <p:pRg st="2" end="2"/>
                                            </p:txEl>
                                          </p:spTgt>
                                        </p:tgtEl>
                                      </p:cBhvr>
                                    </p:animEffect>
                                    <p:anim calcmode="lin" valueType="num">
                                      <p:cBhvr>
                                        <p:cTn id="16" dur="1000" fill="hold"/>
                                        <p:tgtEl>
                                          <p:spTgt spid="118787">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18787">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1878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18787">
                                            <p:txEl>
                                              <p:pRg st="4" end="4"/>
                                            </p:txEl>
                                          </p:spTgt>
                                        </p:tgtEl>
                                        <p:attrNameLst>
                                          <p:attrName>style.visibility</p:attrName>
                                        </p:attrNameLst>
                                      </p:cBhvr>
                                      <p:to>
                                        <p:strVal val="visible"/>
                                      </p:to>
                                    </p:set>
                                    <p:animEffect transition="in" filter="fade">
                                      <p:cBhvr>
                                        <p:cTn id="23" dur="1000"/>
                                        <p:tgtEl>
                                          <p:spTgt spid="118787">
                                            <p:txEl>
                                              <p:pRg st="4" end="4"/>
                                            </p:txEl>
                                          </p:spTgt>
                                        </p:tgtEl>
                                      </p:cBhvr>
                                    </p:animEffect>
                                    <p:anim calcmode="lin" valueType="num">
                                      <p:cBhvr>
                                        <p:cTn id="24" dur="1000" fill="hold"/>
                                        <p:tgtEl>
                                          <p:spTgt spid="118787">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18787">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1878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2667000" y="609600"/>
            <a:ext cx="2857520" cy="500066"/>
          </a:xfrm>
          <a:prstGeom prst="roundRect">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solidFill>
                  <a:srgbClr val="FFFF00"/>
                </a:solidFill>
              </a:rPr>
              <a:t>Metode</a:t>
            </a:r>
            <a:r>
              <a:rPr lang="en-US" sz="2800" dirty="0" smtClean="0">
                <a:solidFill>
                  <a:srgbClr val="FFFF00"/>
                </a:solidFill>
              </a:rPr>
              <a:t> </a:t>
            </a:r>
            <a:r>
              <a:rPr lang="en-US" sz="2800" dirty="0" err="1" smtClean="0">
                <a:solidFill>
                  <a:srgbClr val="FFFF00"/>
                </a:solidFill>
              </a:rPr>
              <a:t>Ekonomi</a:t>
            </a:r>
            <a:r>
              <a:rPr lang="en-US" sz="2800" dirty="0" smtClean="0">
                <a:solidFill>
                  <a:srgbClr val="FFFF00"/>
                </a:solidFill>
              </a:rPr>
              <a:t>:</a:t>
            </a:r>
            <a:endParaRPr lang="en-US" sz="2800" dirty="0">
              <a:solidFill>
                <a:srgbClr val="FFFF00"/>
              </a:solidFill>
            </a:endParaRPr>
          </a:p>
        </p:txBody>
      </p:sp>
      <p:sp>
        <p:nvSpPr>
          <p:cNvPr id="4" name="Rounded Rectangle 3"/>
          <p:cNvSpPr/>
          <p:nvPr/>
        </p:nvSpPr>
        <p:spPr>
          <a:xfrm>
            <a:off x="228600" y="1752600"/>
            <a:ext cx="7858180" cy="1357322"/>
          </a:xfrm>
          <a:prstGeom prst="roundRect">
            <a:avLst>
              <a:gd name="adj" fmla="val 4905"/>
            </a:avLst>
          </a:prstGeom>
          <a:noFill/>
          <a:ln w="38100">
            <a:solidFill>
              <a:srgbClr val="FF0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rgbClr val="FFFF00"/>
                </a:solidFill>
              </a:rPr>
              <a:t>Metode</a:t>
            </a:r>
            <a:r>
              <a:rPr lang="en-US" sz="2400" dirty="0" smtClean="0">
                <a:solidFill>
                  <a:srgbClr val="FFFF00"/>
                </a:solidFill>
              </a:rPr>
              <a:t> </a:t>
            </a:r>
            <a:r>
              <a:rPr lang="en-US" sz="2400" dirty="0" err="1" smtClean="0">
                <a:solidFill>
                  <a:srgbClr val="FFFF00"/>
                </a:solidFill>
              </a:rPr>
              <a:t>Induksi</a:t>
            </a:r>
            <a:endParaRPr lang="en-US" sz="2400" dirty="0" smtClean="0">
              <a:solidFill>
                <a:srgbClr val="FFFF00"/>
              </a:solidFill>
            </a:endParaRPr>
          </a:p>
          <a:p>
            <a:r>
              <a:rPr lang="en-US" sz="2400" dirty="0" err="1" smtClean="0">
                <a:solidFill>
                  <a:srgbClr val="FFFF00"/>
                </a:solidFill>
              </a:rPr>
              <a:t>Bermula</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fakta</a:t>
            </a:r>
            <a:r>
              <a:rPr lang="en-US" sz="2400" dirty="0" smtClean="0">
                <a:solidFill>
                  <a:srgbClr val="FFFF00"/>
                </a:solidFill>
              </a:rPr>
              <a:t> (</a:t>
            </a:r>
            <a:r>
              <a:rPr lang="en-US" sz="2400" dirty="0" err="1" smtClean="0">
                <a:solidFill>
                  <a:srgbClr val="FFFF00"/>
                </a:solidFill>
              </a:rPr>
              <a:t>kenyataan</a:t>
            </a:r>
            <a:r>
              <a:rPr lang="en-US" sz="2400" dirty="0" smtClean="0">
                <a:solidFill>
                  <a:srgbClr val="FFFF00"/>
                </a:solidFill>
              </a:rPr>
              <a:t>) yang </a:t>
            </a:r>
            <a:r>
              <a:rPr lang="en-US" sz="2400" dirty="0" err="1" smtClean="0">
                <a:solidFill>
                  <a:srgbClr val="FFFF00"/>
                </a:solidFill>
              </a:rPr>
              <a:t>ada</a:t>
            </a:r>
            <a:r>
              <a:rPr lang="en-US" sz="2400" dirty="0" smtClean="0">
                <a:solidFill>
                  <a:srgbClr val="FFFF00"/>
                </a:solidFill>
              </a:rPr>
              <a:t> </a:t>
            </a:r>
            <a:r>
              <a:rPr lang="en-US" sz="2400" dirty="0" err="1" smtClean="0">
                <a:solidFill>
                  <a:srgbClr val="FFFF00"/>
                </a:solidFill>
              </a:rPr>
              <a:t>di</a:t>
            </a:r>
            <a:r>
              <a:rPr lang="en-US" sz="2400" dirty="0" smtClean="0">
                <a:solidFill>
                  <a:srgbClr val="FFFF00"/>
                </a:solidFill>
              </a:rPr>
              <a:t> </a:t>
            </a:r>
            <a:r>
              <a:rPr lang="en-US" sz="2400" dirty="0" err="1" smtClean="0">
                <a:solidFill>
                  <a:srgbClr val="FFFF00"/>
                </a:solidFill>
              </a:rPr>
              <a:t>masyarakat</a:t>
            </a:r>
            <a:r>
              <a:rPr lang="en-US" sz="2400" dirty="0" smtClean="0">
                <a:solidFill>
                  <a:srgbClr val="FFFF00"/>
                </a:solidFill>
              </a:rPr>
              <a:t>, </a:t>
            </a:r>
            <a:r>
              <a:rPr lang="en-US" sz="2400" dirty="0" err="1" smtClean="0">
                <a:solidFill>
                  <a:srgbClr val="FFFF00"/>
                </a:solidFill>
              </a:rPr>
              <a:t>dianalisa</a:t>
            </a:r>
            <a:r>
              <a:rPr lang="en-US" sz="2400" dirty="0" smtClean="0">
                <a:solidFill>
                  <a:srgbClr val="FFFF00"/>
                </a:solidFill>
              </a:rPr>
              <a:t> </a:t>
            </a:r>
            <a:r>
              <a:rPr lang="en-US" sz="2400" dirty="0" err="1" smtClean="0">
                <a:solidFill>
                  <a:srgbClr val="FFFF00"/>
                </a:solidFill>
              </a:rPr>
              <a:t>kemudian</a:t>
            </a:r>
            <a:r>
              <a:rPr lang="en-US" sz="2400" dirty="0" smtClean="0">
                <a:solidFill>
                  <a:srgbClr val="FFFF00"/>
                </a:solidFill>
              </a:rPr>
              <a:t> </a:t>
            </a:r>
            <a:r>
              <a:rPr lang="en-US" sz="2400" dirty="0" err="1" smtClean="0">
                <a:solidFill>
                  <a:srgbClr val="FFFF00"/>
                </a:solidFill>
              </a:rPr>
              <a:t>dibuat</a:t>
            </a:r>
            <a:r>
              <a:rPr lang="en-US" sz="2400" dirty="0" smtClean="0">
                <a:solidFill>
                  <a:srgbClr val="FFFF00"/>
                </a:solidFill>
              </a:rPr>
              <a:t> </a:t>
            </a:r>
            <a:r>
              <a:rPr lang="en-US" sz="2400" dirty="0" err="1" smtClean="0">
                <a:solidFill>
                  <a:srgbClr val="FFFF00"/>
                </a:solidFill>
              </a:rPr>
              <a:t>kesimpulan</a:t>
            </a:r>
            <a:r>
              <a:rPr lang="en-US" sz="2400" dirty="0" smtClean="0">
                <a:solidFill>
                  <a:srgbClr val="FFFF00"/>
                </a:solidFill>
              </a:rPr>
              <a:t> </a:t>
            </a:r>
            <a:r>
              <a:rPr lang="en-US" sz="2400" dirty="0" err="1" smtClean="0">
                <a:solidFill>
                  <a:srgbClr val="FFFF00"/>
                </a:solidFill>
              </a:rPr>
              <a:t>ekonomi</a:t>
            </a:r>
            <a:r>
              <a:rPr lang="en-US" sz="2400" dirty="0" smtClean="0">
                <a:solidFill>
                  <a:srgbClr val="FFFF00"/>
                </a:solidFill>
              </a:rPr>
              <a:t>.</a:t>
            </a:r>
            <a:endParaRPr lang="en-US" sz="2400" dirty="0">
              <a:solidFill>
                <a:srgbClr val="FFFF00"/>
              </a:solidFill>
            </a:endParaRPr>
          </a:p>
        </p:txBody>
      </p:sp>
      <p:sp>
        <p:nvSpPr>
          <p:cNvPr id="5" name="Rounded Rectangle 4"/>
          <p:cNvSpPr/>
          <p:nvPr/>
        </p:nvSpPr>
        <p:spPr>
          <a:xfrm>
            <a:off x="657228" y="4681558"/>
            <a:ext cx="8215370" cy="1357322"/>
          </a:xfrm>
          <a:prstGeom prst="roundRect">
            <a:avLst>
              <a:gd name="adj" fmla="val 4905"/>
            </a:avLst>
          </a:prstGeom>
          <a:noFill/>
          <a:ln w="38100">
            <a:solidFill>
              <a:srgbClr val="FFFF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rgbClr val="00B0F0"/>
                </a:solidFill>
              </a:rPr>
              <a:t>Metode</a:t>
            </a:r>
            <a:r>
              <a:rPr lang="en-US" sz="2400" dirty="0" smtClean="0">
                <a:solidFill>
                  <a:srgbClr val="00B0F0"/>
                </a:solidFill>
              </a:rPr>
              <a:t> </a:t>
            </a:r>
            <a:r>
              <a:rPr lang="en-US" sz="2400" dirty="0" err="1" smtClean="0">
                <a:solidFill>
                  <a:srgbClr val="00B0F0"/>
                </a:solidFill>
              </a:rPr>
              <a:t>Sintesa</a:t>
            </a:r>
            <a:endParaRPr lang="en-US" sz="2400" dirty="0" smtClean="0">
              <a:solidFill>
                <a:srgbClr val="00B0F0"/>
              </a:solidFill>
            </a:endParaRPr>
          </a:p>
          <a:p>
            <a:r>
              <a:rPr lang="en-US" sz="2400" dirty="0" err="1" smtClean="0">
                <a:solidFill>
                  <a:srgbClr val="00B0F0"/>
                </a:solidFill>
              </a:rPr>
              <a:t>Menggunakan</a:t>
            </a:r>
            <a:r>
              <a:rPr lang="en-US" sz="2400" dirty="0" smtClean="0">
                <a:solidFill>
                  <a:srgbClr val="00B0F0"/>
                </a:solidFill>
              </a:rPr>
              <a:t> </a:t>
            </a:r>
            <a:r>
              <a:rPr lang="en-US" sz="2400" dirty="0" err="1" smtClean="0">
                <a:solidFill>
                  <a:srgbClr val="00B0F0"/>
                </a:solidFill>
              </a:rPr>
              <a:t>fakta</a:t>
            </a:r>
            <a:r>
              <a:rPr lang="en-US" sz="2400" dirty="0" smtClean="0">
                <a:solidFill>
                  <a:srgbClr val="00B0F0"/>
                </a:solidFill>
              </a:rPr>
              <a:t> </a:t>
            </a:r>
            <a:r>
              <a:rPr lang="en-US" sz="2400" dirty="0" err="1" smtClean="0">
                <a:solidFill>
                  <a:srgbClr val="00B0F0"/>
                </a:solidFill>
              </a:rPr>
              <a:t>dan</a:t>
            </a:r>
            <a:r>
              <a:rPr lang="en-US" sz="2400" dirty="0" smtClean="0">
                <a:solidFill>
                  <a:srgbClr val="00B0F0"/>
                </a:solidFill>
              </a:rPr>
              <a:t> </a:t>
            </a:r>
            <a:r>
              <a:rPr lang="en-US" sz="2400" dirty="0" err="1" smtClean="0">
                <a:solidFill>
                  <a:srgbClr val="00B0F0"/>
                </a:solidFill>
              </a:rPr>
              <a:t>teori</a:t>
            </a:r>
            <a:r>
              <a:rPr lang="en-US" sz="2400" dirty="0" smtClean="0">
                <a:solidFill>
                  <a:srgbClr val="00B0F0"/>
                </a:solidFill>
              </a:rPr>
              <a:t> </a:t>
            </a:r>
            <a:r>
              <a:rPr lang="en-US" sz="2400" dirty="0" err="1" smtClean="0">
                <a:solidFill>
                  <a:srgbClr val="00B0F0"/>
                </a:solidFill>
              </a:rPr>
              <a:t>secara</a:t>
            </a:r>
            <a:r>
              <a:rPr lang="en-US" sz="2400" dirty="0" smtClean="0">
                <a:solidFill>
                  <a:srgbClr val="00B0F0"/>
                </a:solidFill>
              </a:rPr>
              <a:t> </a:t>
            </a:r>
            <a:r>
              <a:rPr lang="en-US" sz="2400" dirty="0" err="1" smtClean="0">
                <a:solidFill>
                  <a:srgbClr val="00B0F0"/>
                </a:solidFill>
              </a:rPr>
              <a:t>bersamaan</a:t>
            </a:r>
            <a:r>
              <a:rPr lang="en-US" sz="2400" dirty="0" smtClean="0">
                <a:solidFill>
                  <a:srgbClr val="00B0F0"/>
                </a:solidFill>
              </a:rPr>
              <a:t> </a:t>
            </a:r>
            <a:r>
              <a:rPr lang="en-US" sz="2400" dirty="0" err="1" smtClean="0">
                <a:solidFill>
                  <a:srgbClr val="00B0F0"/>
                </a:solidFill>
              </a:rPr>
              <a:t>kemudian</a:t>
            </a:r>
            <a:r>
              <a:rPr lang="en-US" sz="2400" dirty="0" smtClean="0">
                <a:solidFill>
                  <a:srgbClr val="00B0F0"/>
                </a:solidFill>
              </a:rPr>
              <a:t> </a:t>
            </a:r>
            <a:r>
              <a:rPr lang="en-US" sz="2400" dirty="0" err="1" smtClean="0">
                <a:solidFill>
                  <a:srgbClr val="00B0F0"/>
                </a:solidFill>
              </a:rPr>
              <a:t>dibuat</a:t>
            </a:r>
            <a:r>
              <a:rPr lang="en-US" sz="2400" dirty="0" smtClean="0">
                <a:solidFill>
                  <a:srgbClr val="00B0F0"/>
                </a:solidFill>
              </a:rPr>
              <a:t> </a:t>
            </a:r>
            <a:r>
              <a:rPr lang="en-US" sz="2400" dirty="0" err="1" smtClean="0">
                <a:solidFill>
                  <a:srgbClr val="00B0F0"/>
                </a:solidFill>
              </a:rPr>
              <a:t>kesimpulan</a:t>
            </a:r>
            <a:r>
              <a:rPr lang="en-US" sz="2400" dirty="0" smtClean="0">
                <a:solidFill>
                  <a:srgbClr val="00B0F0"/>
                </a:solidFill>
              </a:rPr>
              <a:t> </a:t>
            </a:r>
            <a:r>
              <a:rPr lang="en-US" sz="2400" dirty="0" err="1" smtClean="0">
                <a:solidFill>
                  <a:srgbClr val="00B0F0"/>
                </a:solidFill>
              </a:rPr>
              <a:t>ekonomi</a:t>
            </a:r>
            <a:endParaRPr lang="en-US" sz="2400" dirty="0" smtClean="0">
              <a:solidFill>
                <a:srgbClr val="00B0F0"/>
              </a:solidFill>
            </a:endParaRPr>
          </a:p>
          <a:p>
            <a:endParaRPr lang="en-US" sz="2400" dirty="0" smtClean="0">
              <a:solidFill>
                <a:srgbClr val="00B0F0"/>
              </a:solidFill>
            </a:endParaRPr>
          </a:p>
        </p:txBody>
      </p:sp>
      <p:sp>
        <p:nvSpPr>
          <p:cNvPr id="6" name="Rounded Rectangle 5"/>
          <p:cNvSpPr/>
          <p:nvPr/>
        </p:nvSpPr>
        <p:spPr>
          <a:xfrm>
            <a:off x="442914" y="3181360"/>
            <a:ext cx="8143932" cy="1357322"/>
          </a:xfrm>
          <a:prstGeom prst="roundRect">
            <a:avLst>
              <a:gd name="adj" fmla="val 4905"/>
            </a:avLst>
          </a:prstGeom>
          <a:noFill/>
          <a:ln w="38100">
            <a:solidFill>
              <a:srgbClr val="FFC000"/>
            </a:solidFill>
          </a:ln>
        </p:spPr>
        <p:style>
          <a:lnRef idx="0">
            <a:schemeClr val="accent2"/>
          </a:lnRef>
          <a:fillRef idx="3">
            <a:schemeClr val="accent2"/>
          </a:fillRef>
          <a:effectRef idx="3">
            <a:schemeClr val="accent2"/>
          </a:effectRef>
          <a:fontRef idx="minor">
            <a:schemeClr val="lt1"/>
          </a:fontRef>
        </p:style>
        <p:txBody>
          <a:bodyPr rtlCol="0" anchor="t" anchorCtr="0"/>
          <a:lstStyle/>
          <a:p>
            <a:r>
              <a:rPr lang="en-US" sz="2400" dirty="0" err="1" smtClean="0">
                <a:solidFill>
                  <a:srgbClr val="FFC000"/>
                </a:solidFill>
              </a:rPr>
              <a:t>Metode</a:t>
            </a:r>
            <a:r>
              <a:rPr lang="en-US" sz="2400" dirty="0" smtClean="0">
                <a:solidFill>
                  <a:srgbClr val="FFC000"/>
                </a:solidFill>
              </a:rPr>
              <a:t> </a:t>
            </a:r>
            <a:r>
              <a:rPr lang="en-US" sz="2400" dirty="0" err="1" smtClean="0">
                <a:solidFill>
                  <a:srgbClr val="FFC000"/>
                </a:solidFill>
              </a:rPr>
              <a:t>Deduksi</a:t>
            </a:r>
            <a:endParaRPr lang="en-US" sz="2400" dirty="0" smtClean="0">
              <a:solidFill>
                <a:srgbClr val="FFC000"/>
              </a:solidFill>
            </a:endParaRPr>
          </a:p>
          <a:p>
            <a:r>
              <a:rPr lang="en-US" sz="2400" dirty="0" err="1" smtClean="0">
                <a:solidFill>
                  <a:srgbClr val="FFC000"/>
                </a:solidFill>
              </a:rPr>
              <a:t>Bermula</a:t>
            </a:r>
            <a:r>
              <a:rPr lang="en-US" sz="2400" dirty="0" smtClean="0">
                <a:solidFill>
                  <a:srgbClr val="FFC000"/>
                </a:solidFill>
              </a:rPr>
              <a:t> </a:t>
            </a:r>
            <a:r>
              <a:rPr lang="en-US" sz="2400" dirty="0" err="1" smtClean="0">
                <a:solidFill>
                  <a:srgbClr val="FFC000"/>
                </a:solidFill>
              </a:rPr>
              <a:t>dalil-dalil</a:t>
            </a:r>
            <a:r>
              <a:rPr lang="en-US" sz="2400" dirty="0" smtClean="0">
                <a:solidFill>
                  <a:srgbClr val="FFC000"/>
                </a:solidFill>
              </a:rPr>
              <a:t> yang </a:t>
            </a:r>
            <a:r>
              <a:rPr lang="en-US" sz="2400" dirty="0" err="1" smtClean="0">
                <a:solidFill>
                  <a:srgbClr val="FFC000"/>
                </a:solidFill>
              </a:rPr>
              <a:t>telah</a:t>
            </a:r>
            <a:r>
              <a:rPr lang="en-US" sz="2400" dirty="0" smtClean="0">
                <a:solidFill>
                  <a:srgbClr val="FFC000"/>
                </a:solidFill>
              </a:rPr>
              <a:t> </a:t>
            </a:r>
            <a:r>
              <a:rPr lang="en-US" sz="2400" dirty="0" err="1" smtClean="0">
                <a:solidFill>
                  <a:srgbClr val="FFC000"/>
                </a:solidFill>
              </a:rPr>
              <a:t>ada</a:t>
            </a:r>
            <a:r>
              <a:rPr lang="en-US" sz="2400" dirty="0" smtClean="0">
                <a:solidFill>
                  <a:srgbClr val="FFC000"/>
                </a:solidFill>
              </a:rPr>
              <a:t>, </a:t>
            </a:r>
            <a:r>
              <a:rPr lang="en-US" sz="2400" dirty="0" err="1" smtClean="0">
                <a:solidFill>
                  <a:srgbClr val="FFC000"/>
                </a:solidFill>
              </a:rPr>
              <a:t>lalu</a:t>
            </a:r>
            <a:r>
              <a:rPr lang="en-US" sz="2400" dirty="0" smtClean="0">
                <a:solidFill>
                  <a:srgbClr val="FFC000"/>
                </a:solidFill>
              </a:rPr>
              <a:t> </a:t>
            </a:r>
            <a:r>
              <a:rPr lang="en-US" sz="2400" dirty="0" err="1" smtClean="0">
                <a:solidFill>
                  <a:srgbClr val="FFC000"/>
                </a:solidFill>
              </a:rPr>
              <a:t>dianalisa</a:t>
            </a:r>
            <a:r>
              <a:rPr lang="en-US" sz="2400" dirty="0" smtClean="0">
                <a:solidFill>
                  <a:srgbClr val="FFC000"/>
                </a:solidFill>
              </a:rPr>
              <a:t> </a:t>
            </a:r>
            <a:r>
              <a:rPr lang="en-US" sz="2400" dirty="0" err="1" smtClean="0">
                <a:solidFill>
                  <a:srgbClr val="FFC000"/>
                </a:solidFill>
              </a:rPr>
              <a:t>kemudian</a:t>
            </a:r>
            <a:r>
              <a:rPr lang="en-US" sz="2400" dirty="0" smtClean="0">
                <a:solidFill>
                  <a:srgbClr val="FFC000"/>
                </a:solidFill>
              </a:rPr>
              <a:t> </a:t>
            </a:r>
            <a:r>
              <a:rPr lang="en-US" sz="2400" dirty="0" err="1" smtClean="0">
                <a:solidFill>
                  <a:srgbClr val="FFC000"/>
                </a:solidFill>
              </a:rPr>
              <a:t>dibuat</a:t>
            </a:r>
            <a:r>
              <a:rPr lang="en-US" sz="2400" dirty="0" smtClean="0">
                <a:solidFill>
                  <a:srgbClr val="FFC000"/>
                </a:solidFill>
              </a:rPr>
              <a:t> </a:t>
            </a:r>
            <a:r>
              <a:rPr lang="en-US" sz="2400" dirty="0" err="1" smtClean="0">
                <a:solidFill>
                  <a:srgbClr val="FFC000"/>
                </a:solidFill>
              </a:rPr>
              <a:t>kesimpulan</a:t>
            </a:r>
            <a:r>
              <a:rPr lang="en-US" sz="2400" dirty="0" smtClean="0">
                <a:solidFill>
                  <a:srgbClr val="FFC000"/>
                </a:solidFill>
              </a:rPr>
              <a:t> </a:t>
            </a:r>
            <a:r>
              <a:rPr lang="en-US" sz="2400" dirty="0" err="1" smtClean="0">
                <a:solidFill>
                  <a:srgbClr val="FFC000"/>
                </a:solidFill>
              </a:rPr>
              <a:t>ekonomi</a:t>
            </a:r>
            <a:endParaRPr lang="en-US" sz="2400" dirty="0" smtClean="0">
              <a:solidFill>
                <a:srgbClr val="FFC000"/>
              </a:solidFill>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52400"/>
            <a:ext cx="3962400" cy="792163"/>
          </a:xfrm>
          <a:prstGeom prst="rect">
            <a:avLst/>
          </a:prstGeom>
          <a:ln>
            <a:solidFill>
              <a:srgbClr val="FFFF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err="1" smtClean="0">
                <a:ln>
                  <a:noFill/>
                </a:ln>
                <a:solidFill>
                  <a:srgbClr val="00FFFF"/>
                </a:solidFill>
                <a:effectLst/>
                <a:uLnTx/>
                <a:uFillTx/>
                <a:latin typeface="+mj-lt"/>
                <a:ea typeface="+mj-ea"/>
                <a:cs typeface="+mj-cs"/>
              </a:rPr>
              <a:t>Faktor</a:t>
            </a:r>
            <a:r>
              <a:rPr kumimoji="0" lang="en-US" sz="2600" b="0" i="0" u="none" strike="noStrike" kern="1200" cap="none" spc="0" normalizeH="0" noProof="0" dirty="0" smtClean="0">
                <a:ln>
                  <a:noFill/>
                </a:ln>
                <a:solidFill>
                  <a:srgbClr val="00FFFF"/>
                </a:solidFill>
                <a:effectLst/>
                <a:uLnTx/>
                <a:uFillTx/>
                <a:latin typeface="+mj-lt"/>
                <a:ea typeface="+mj-ea"/>
                <a:cs typeface="+mj-cs"/>
              </a:rPr>
              <a:t> yang </a:t>
            </a:r>
            <a:r>
              <a:rPr kumimoji="0" lang="en-US" sz="2600" b="0" i="0" u="none" strike="noStrike" kern="1200" cap="none" spc="0" normalizeH="0" noProof="0" dirty="0" err="1" smtClean="0">
                <a:ln>
                  <a:noFill/>
                </a:ln>
                <a:solidFill>
                  <a:srgbClr val="00FFFF"/>
                </a:solidFill>
                <a:effectLst/>
                <a:uLnTx/>
                <a:uFillTx/>
                <a:latin typeface="+mj-lt"/>
                <a:ea typeface="+mj-ea"/>
                <a:cs typeface="+mj-cs"/>
              </a:rPr>
              <a:t>berpengaruh</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pada</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Kesempatan</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kerja</a:t>
            </a:r>
            <a:endParaRPr kumimoji="0" lang="id-ID" sz="26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5" name="Content Placeholder 2"/>
          <p:cNvSpPr txBox="1">
            <a:spLocks/>
          </p:cNvSpPr>
          <p:nvPr/>
        </p:nvSpPr>
        <p:spPr>
          <a:xfrm>
            <a:off x="76200" y="1219200"/>
            <a:ext cx="4419600" cy="2971800"/>
          </a:xfrm>
          <a:prstGeom prst="rect">
            <a:avLst/>
          </a:prstGeom>
          <a:ln>
            <a:solidFill>
              <a:srgbClr val="00FF99"/>
            </a:solidFill>
          </a:ln>
        </p:spPr>
        <p:txBody>
          <a:bodyPr vert="horz" lIns="91440" tIns="45720" rIns="91440" bIns="45720" rtlCol="0">
            <a:no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smtClean="0">
                <a:solidFill>
                  <a:schemeClr val="accent2">
                    <a:lumMod val="20000"/>
                    <a:lumOff val="80000"/>
                  </a:schemeClr>
                </a:solidFill>
              </a:rPr>
              <a:t>Tingkat </a:t>
            </a:r>
            <a:r>
              <a:rPr lang="en-US" sz="2200" dirty="0" err="1" smtClean="0">
                <a:solidFill>
                  <a:schemeClr val="accent2">
                    <a:lumMod val="20000"/>
                    <a:lumOff val="80000"/>
                  </a:schemeClr>
                </a:solidFill>
              </a:rPr>
              <a:t>Pendidikan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Kterampilan</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Usia</a:t>
            </a:r>
            <a:r>
              <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tenaga</a:t>
            </a:r>
            <a:r>
              <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kerja</a:t>
            </a:r>
            <a:endPar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Lapangan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tenaga</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kerja</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Besarnya</a:t>
            </a:r>
            <a:r>
              <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permintaan</a:t>
            </a:r>
            <a:r>
              <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masyrakat</a:t>
            </a:r>
            <a:endParaRPr kumimoji="0" lang="en-US"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Besarnya</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investasi</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2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Kebijakan</a:t>
            </a:r>
            <a:r>
              <a:rPr kumimoji="0" lang="en-US" sz="22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2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pajak</a:t>
            </a:r>
            <a:endParaRPr kumimoji="0" lang="en-US" sz="2200" b="0" i="0" u="none" strike="noStrike" kern="1200" cap="none" spc="0" normalizeH="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baseline="0" dirty="0" err="1" smtClean="0">
                <a:solidFill>
                  <a:schemeClr val="accent2">
                    <a:lumMod val="20000"/>
                    <a:lumOff val="80000"/>
                  </a:schemeClr>
                </a:solidFill>
              </a:rPr>
              <a:t>Kebijakan</a:t>
            </a:r>
            <a:r>
              <a:rPr lang="en-US" sz="2200" baseline="0" dirty="0" smtClean="0">
                <a:solidFill>
                  <a:schemeClr val="accent2">
                    <a:lumMod val="20000"/>
                    <a:lumOff val="80000"/>
                  </a:schemeClr>
                </a:solidFill>
              </a:rPr>
              <a:t> </a:t>
            </a:r>
            <a:r>
              <a:rPr lang="en-US" sz="2200" baseline="0" dirty="0" err="1" smtClean="0">
                <a:solidFill>
                  <a:schemeClr val="accent2">
                    <a:lumMod val="20000"/>
                    <a:lumOff val="80000"/>
                  </a:schemeClr>
                </a:solidFill>
              </a:rPr>
              <a:t>ekspor</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dan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impor</a:t>
            </a:r>
            <a:endParaRPr kumimoji="0" lang="id-ID" sz="22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6" name="Title 1"/>
          <p:cNvSpPr txBox="1">
            <a:spLocks/>
          </p:cNvSpPr>
          <p:nvPr/>
        </p:nvSpPr>
        <p:spPr>
          <a:xfrm>
            <a:off x="4800600" y="228600"/>
            <a:ext cx="4114800" cy="715963"/>
          </a:xfrm>
          <a:prstGeom prst="rect">
            <a:avLst/>
          </a:prstGeom>
          <a:ln>
            <a:solidFill>
              <a:srgbClr val="FFFF00"/>
            </a:solidFill>
          </a:ln>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Peningkatan</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kualitas</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tenaga</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kerja</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7" name="Content Placeholder 2"/>
          <p:cNvSpPr txBox="1">
            <a:spLocks/>
          </p:cNvSpPr>
          <p:nvPr/>
        </p:nvSpPr>
        <p:spPr>
          <a:xfrm>
            <a:off x="4724400" y="1219200"/>
            <a:ext cx="4267200" cy="4800600"/>
          </a:xfrm>
          <a:prstGeom prst="rect">
            <a:avLst/>
          </a:prstGeom>
          <a:ln>
            <a:solidFill>
              <a:srgbClr val="00FF99"/>
            </a:solidFill>
          </a:ln>
        </p:spPr>
        <p:txBody>
          <a:bodyPr vert="horz" lIns="91440" tIns="45720" rIns="91440" bIns="45720" rtlCol="0">
            <a:no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lang="en-US" sz="2200" dirty="0" smtClean="0">
                <a:solidFill>
                  <a:srgbClr val="FB5763"/>
                </a:solidFill>
              </a:rPr>
              <a:t>	Program </a:t>
            </a:r>
            <a:r>
              <a:rPr lang="en-US" sz="2200" dirty="0" err="1" smtClean="0">
                <a:solidFill>
                  <a:srgbClr val="FB5763"/>
                </a:solidFill>
              </a:rPr>
              <a:t>Preservice</a:t>
            </a:r>
            <a:r>
              <a:rPr lang="en-US" sz="2200" dirty="0" smtClean="0">
                <a:solidFill>
                  <a:srgbClr val="FB5763"/>
                </a:solidFill>
              </a:rPr>
              <a:t> Training</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Pendidikan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umum</a:t>
            </a:r>
            <a:r>
              <a:rPr lang="en-US" sz="2200" dirty="0" smtClean="0">
                <a:solidFill>
                  <a:schemeClr val="accent2">
                    <a:lumMod val="20000"/>
                    <a:lumOff val="80000"/>
                  </a:schemeClr>
                </a:solidFill>
              </a:rPr>
              <a:t> &amp; </a:t>
            </a:r>
            <a:r>
              <a:rPr lang="en-US" sz="2200" dirty="0" err="1" smtClean="0">
                <a:solidFill>
                  <a:schemeClr val="accent2">
                    <a:lumMod val="20000"/>
                    <a:lumOff val="80000"/>
                  </a:schemeClr>
                </a:solidFill>
              </a:rPr>
              <a:t>kejuruan</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Penyelenggaraan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kursus</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Penyelenggaraan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pendidikan</a:t>
            </a:r>
            <a:r>
              <a:rPr lang="en-US" sz="2200" dirty="0" smtClean="0">
                <a:solidFill>
                  <a:schemeClr val="accent2">
                    <a:lumMod val="20000"/>
                    <a:lumOff val="80000"/>
                  </a:schemeClr>
                </a:solidFill>
              </a:rPr>
              <a:t> &amp; </a:t>
            </a:r>
            <a:r>
              <a:rPr lang="en-US" sz="2200" dirty="0" err="1" smtClean="0">
                <a:solidFill>
                  <a:schemeClr val="accent2">
                    <a:lumMod val="20000"/>
                    <a:lumOff val="80000"/>
                  </a:schemeClr>
                </a:solidFill>
              </a:rPr>
              <a:t>latihan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oleh</a:t>
            </a:r>
            <a:r>
              <a:rPr lang="en-US" sz="2200" dirty="0" smtClean="0">
                <a:solidFill>
                  <a:schemeClr val="accent2">
                    <a:lumMod val="20000"/>
                    <a:lumOff val="80000"/>
                  </a:schemeClr>
                </a:solidFill>
              </a:rPr>
              <a:t> BLK</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Pendidikan</a:t>
            </a:r>
            <a:r>
              <a:rPr lang="en-US" sz="2200" dirty="0" smtClean="0">
                <a:solidFill>
                  <a:schemeClr val="accent2">
                    <a:lumMod val="20000"/>
                    <a:lumOff val="80000"/>
                  </a:schemeClr>
                </a:solidFill>
              </a:rPr>
              <a:t> / </a:t>
            </a:r>
            <a:r>
              <a:rPr lang="en-US" sz="2200" dirty="0" err="1" smtClean="0">
                <a:solidFill>
                  <a:schemeClr val="accent2">
                    <a:lumMod val="20000"/>
                    <a:lumOff val="80000"/>
                  </a:schemeClr>
                </a:solidFill>
              </a:rPr>
              <a:t>latihan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oleh</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lembaga-lembaga</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penyalur</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Tenaga</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Kerja</a:t>
            </a:r>
            <a:endParaRPr lang="en-US" sz="22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tabLst/>
              <a:defRPr/>
            </a:pPr>
            <a:r>
              <a:rPr lang="en-US" sz="2200" dirty="0" smtClean="0">
                <a:solidFill>
                  <a:schemeClr val="accent2">
                    <a:lumMod val="20000"/>
                    <a:lumOff val="80000"/>
                  </a:schemeClr>
                </a:solidFill>
              </a:rPr>
              <a:t>	</a:t>
            </a:r>
            <a:r>
              <a:rPr lang="en-US" sz="2200" dirty="0" smtClean="0">
                <a:solidFill>
                  <a:srgbClr val="FB5763"/>
                </a:solidFill>
              </a:rPr>
              <a:t>Program </a:t>
            </a:r>
            <a:r>
              <a:rPr lang="en-US" sz="2200" dirty="0" err="1" smtClean="0">
                <a:solidFill>
                  <a:srgbClr val="FB5763"/>
                </a:solidFill>
              </a:rPr>
              <a:t>Inservice</a:t>
            </a:r>
            <a:r>
              <a:rPr lang="en-US" sz="2200" dirty="0" smtClean="0">
                <a:solidFill>
                  <a:srgbClr val="FB5763"/>
                </a:solidFill>
              </a:rPr>
              <a:t> Training</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Magang</a:t>
            </a:r>
            <a:r>
              <a:rPr lang="en-US" sz="2200" dirty="0" smtClean="0">
                <a:solidFill>
                  <a:schemeClr val="accent2">
                    <a:lumMod val="20000"/>
                    <a:lumOff val="80000"/>
                  </a:schemeClr>
                </a:solidFill>
              </a:rPr>
              <a:t> (Internship Education)</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chemeClr val="accent2">
                    <a:lumMod val="20000"/>
                    <a:lumOff val="80000"/>
                  </a:schemeClr>
                </a:solidFill>
              </a:rPr>
              <a:t>Pendidikan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lanjutan</a:t>
            </a:r>
            <a:r>
              <a:rPr lang="en-US" sz="2200" dirty="0" smtClean="0">
                <a:solidFill>
                  <a:schemeClr val="accent2">
                    <a:lumMod val="20000"/>
                    <a:lumOff val="80000"/>
                  </a:schemeClr>
                </a:solidFill>
              </a:rPr>
              <a:t>/advanced education</a:t>
            </a:r>
          </a:p>
        </p:txBody>
      </p:sp>
      <p:pic>
        <p:nvPicPr>
          <p:cNvPr id="16" name="Picture 5"/>
          <p:cNvPicPr>
            <a:picLocks noChangeAspect="1" noChangeArrowheads="1"/>
          </p:cNvPicPr>
          <p:nvPr/>
        </p:nvPicPr>
        <p:blipFill>
          <a:blip r:embed="rId2"/>
          <a:srcRect/>
          <a:stretch>
            <a:fillRect/>
          </a:stretch>
        </p:blipFill>
        <p:spPr bwMode="auto">
          <a:xfrm>
            <a:off x="1219200" y="4876800"/>
            <a:ext cx="1593850" cy="1371600"/>
          </a:xfrm>
          <a:prstGeom prst="rect">
            <a:avLst/>
          </a:prstGeom>
          <a:noFill/>
          <a:ln w="9525">
            <a:noFill/>
            <a:miter lim="800000"/>
            <a:headEnd/>
            <a:tailEnd/>
          </a:ln>
          <a:effectLst/>
        </p:spPr>
      </p:pic>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381000" y="304800"/>
            <a:ext cx="4419600" cy="609600"/>
          </a:xfrm>
          <a:ln>
            <a:solidFill>
              <a:srgbClr val="00FFFF"/>
            </a:solidFill>
            <a:prstDash val="dash"/>
          </a:ln>
        </p:spPr>
        <p:txBody>
          <a:bodyPr>
            <a:normAutofit fontScale="90000"/>
          </a:bodyPr>
          <a:lstStyle/>
          <a:p>
            <a:r>
              <a:rPr lang="en-US" dirty="0" err="1">
                <a:solidFill>
                  <a:srgbClr val="FFFF00"/>
                </a:solidFill>
              </a:rPr>
              <a:t>Jenis</a:t>
            </a:r>
            <a:r>
              <a:rPr lang="en-US" dirty="0">
                <a:solidFill>
                  <a:srgbClr val="FFFF00"/>
                </a:solidFill>
              </a:rPr>
              <a:t> </a:t>
            </a:r>
            <a:r>
              <a:rPr lang="en-US" dirty="0" err="1">
                <a:solidFill>
                  <a:srgbClr val="FFFF00"/>
                </a:solidFill>
              </a:rPr>
              <a:t>Pengangguran</a:t>
            </a:r>
            <a:endParaRPr lang="en-US" dirty="0">
              <a:solidFill>
                <a:srgbClr val="FFFF00"/>
              </a:solidFill>
            </a:endParaRPr>
          </a:p>
        </p:txBody>
      </p:sp>
      <p:sp>
        <p:nvSpPr>
          <p:cNvPr id="115715" name="Rectangle 3"/>
          <p:cNvSpPr>
            <a:spLocks noGrp="1" noChangeArrowheads="1"/>
          </p:cNvSpPr>
          <p:nvPr>
            <p:ph type="body" idx="1"/>
          </p:nvPr>
        </p:nvSpPr>
        <p:spPr>
          <a:xfrm>
            <a:off x="304800" y="1219200"/>
            <a:ext cx="8305800" cy="4572000"/>
          </a:xfrm>
        </p:spPr>
        <p:txBody>
          <a:bodyPr>
            <a:noAutofit/>
          </a:bodyPr>
          <a:lstStyle/>
          <a:p>
            <a:pPr>
              <a:buFontTx/>
              <a:buAutoNum type="arabicPeriod"/>
            </a:pPr>
            <a:r>
              <a:rPr lang="en-US" sz="2200" dirty="0" err="1">
                <a:solidFill>
                  <a:srgbClr val="00FFFF"/>
                </a:solidFill>
              </a:rPr>
              <a:t>Pengangguran</a:t>
            </a:r>
            <a:r>
              <a:rPr lang="en-US" sz="2200" dirty="0">
                <a:solidFill>
                  <a:srgbClr val="00FFFF"/>
                </a:solidFill>
              </a:rPr>
              <a:t> Normal </a:t>
            </a:r>
            <a:r>
              <a:rPr lang="en-US" sz="2200" dirty="0">
                <a:solidFill>
                  <a:srgbClr val="00FFFF"/>
                </a:solidFill>
                <a:sym typeface="Wingdings" pitchFamily="2" charset="2"/>
              </a:rPr>
              <a:t> </a:t>
            </a:r>
            <a:r>
              <a:rPr lang="en-US" sz="2200" dirty="0" err="1">
                <a:solidFill>
                  <a:srgbClr val="00FFFF"/>
                </a:solidFill>
                <a:sym typeface="Wingdings" pitchFamily="2" charset="2"/>
              </a:rPr>
              <a:t>golongan</a:t>
            </a:r>
            <a:r>
              <a:rPr lang="en-US" sz="2200" dirty="0">
                <a:solidFill>
                  <a:srgbClr val="00FFFF"/>
                </a:solidFill>
                <a:sym typeface="Wingdings" pitchFamily="2" charset="2"/>
              </a:rPr>
              <a:t> </a:t>
            </a:r>
            <a:r>
              <a:rPr lang="en-US" sz="2200" dirty="0" err="1">
                <a:solidFill>
                  <a:srgbClr val="00FFFF"/>
                </a:solidFill>
                <a:sym typeface="Wingdings" pitchFamily="2" charset="2"/>
              </a:rPr>
              <a:t>angkatan</a:t>
            </a:r>
            <a:r>
              <a:rPr lang="en-US" sz="2200" dirty="0">
                <a:solidFill>
                  <a:srgbClr val="00FFFF"/>
                </a:solidFill>
                <a:sym typeface="Wingdings" pitchFamily="2" charset="2"/>
              </a:rPr>
              <a:t> </a:t>
            </a:r>
            <a:r>
              <a:rPr lang="en-US" sz="2200" dirty="0" err="1">
                <a:solidFill>
                  <a:srgbClr val="00FFFF"/>
                </a:solidFill>
                <a:sym typeface="Wingdings" pitchFamily="2" charset="2"/>
              </a:rPr>
              <a:t>kerja</a:t>
            </a:r>
            <a:r>
              <a:rPr lang="en-US" sz="2200" dirty="0">
                <a:solidFill>
                  <a:srgbClr val="00FFFF"/>
                </a:solidFill>
                <a:sym typeface="Wingdings" pitchFamily="2" charset="2"/>
              </a:rPr>
              <a:t> </a:t>
            </a:r>
            <a:r>
              <a:rPr lang="en-US" sz="2200" dirty="0" err="1">
                <a:solidFill>
                  <a:srgbClr val="00FFFF"/>
                </a:solidFill>
                <a:sym typeface="Wingdings" pitchFamily="2" charset="2"/>
              </a:rPr>
              <a:t>yg</a:t>
            </a:r>
            <a:r>
              <a:rPr lang="en-US" sz="2200" dirty="0">
                <a:solidFill>
                  <a:srgbClr val="00FFFF"/>
                </a:solidFill>
                <a:sym typeface="Wingdings" pitchFamily="2" charset="2"/>
              </a:rPr>
              <a:t> betul² </a:t>
            </a:r>
            <a:r>
              <a:rPr lang="en-US" sz="2200" dirty="0" err="1">
                <a:solidFill>
                  <a:srgbClr val="00FFFF"/>
                </a:solidFill>
                <a:sym typeface="Wingdings" pitchFamily="2" charset="2"/>
              </a:rPr>
              <a:t>tidak</a:t>
            </a:r>
            <a:r>
              <a:rPr lang="en-US" sz="2200" dirty="0">
                <a:solidFill>
                  <a:srgbClr val="00FFFF"/>
                </a:solidFill>
                <a:sym typeface="Wingdings" pitchFamily="2" charset="2"/>
              </a:rPr>
              <a:t> </a:t>
            </a:r>
            <a:r>
              <a:rPr lang="en-US" sz="2200" dirty="0" err="1">
                <a:solidFill>
                  <a:srgbClr val="00FFFF"/>
                </a:solidFill>
                <a:sym typeface="Wingdings" pitchFamily="2" charset="2"/>
              </a:rPr>
              <a:t>mendapatkan</a:t>
            </a:r>
            <a:r>
              <a:rPr lang="en-US" sz="2200" dirty="0">
                <a:solidFill>
                  <a:srgbClr val="00FFFF"/>
                </a:solidFill>
                <a:sym typeface="Wingdings" pitchFamily="2" charset="2"/>
              </a:rPr>
              <a:t> </a:t>
            </a:r>
            <a:r>
              <a:rPr lang="en-US" sz="2200" dirty="0" err="1">
                <a:solidFill>
                  <a:srgbClr val="00FFFF"/>
                </a:solidFill>
                <a:sym typeface="Wingdings" pitchFamily="2" charset="2"/>
              </a:rPr>
              <a:t>pekerjaan</a:t>
            </a:r>
            <a:r>
              <a:rPr lang="en-US" sz="2200" dirty="0">
                <a:solidFill>
                  <a:srgbClr val="00FFFF"/>
                </a:solidFill>
                <a:sym typeface="Wingdings" pitchFamily="2" charset="2"/>
              </a:rPr>
              <a:t> </a:t>
            </a:r>
            <a:r>
              <a:rPr lang="en-US" sz="2200" dirty="0" err="1">
                <a:solidFill>
                  <a:srgbClr val="00FFFF"/>
                </a:solidFill>
                <a:sym typeface="Wingdings" pitchFamily="2" charset="2"/>
              </a:rPr>
              <a:t>krn</a:t>
            </a:r>
            <a:r>
              <a:rPr lang="en-US" sz="2200" dirty="0">
                <a:solidFill>
                  <a:srgbClr val="00FFFF"/>
                </a:solidFill>
                <a:sym typeface="Wingdings" pitchFamily="2" charset="2"/>
              </a:rPr>
              <a:t> </a:t>
            </a:r>
            <a:r>
              <a:rPr lang="en-US" sz="2200" dirty="0" err="1">
                <a:solidFill>
                  <a:srgbClr val="00FFFF"/>
                </a:solidFill>
                <a:sym typeface="Wingdings" pitchFamily="2" charset="2"/>
              </a:rPr>
              <a:t>pendidikan</a:t>
            </a:r>
            <a:r>
              <a:rPr lang="en-US" sz="2200" dirty="0">
                <a:solidFill>
                  <a:srgbClr val="00FFFF"/>
                </a:solidFill>
                <a:sym typeface="Wingdings" pitchFamily="2" charset="2"/>
              </a:rPr>
              <a:t> </a:t>
            </a:r>
            <a:r>
              <a:rPr lang="en-US" sz="2200" dirty="0" err="1">
                <a:solidFill>
                  <a:srgbClr val="00FFFF"/>
                </a:solidFill>
                <a:sym typeface="Wingdings" pitchFamily="2" charset="2"/>
              </a:rPr>
              <a:t>dan</a:t>
            </a:r>
            <a:r>
              <a:rPr lang="en-US" sz="2200" dirty="0">
                <a:solidFill>
                  <a:srgbClr val="00FFFF"/>
                </a:solidFill>
                <a:sym typeface="Wingdings" pitchFamily="2" charset="2"/>
              </a:rPr>
              <a:t> </a:t>
            </a:r>
            <a:r>
              <a:rPr lang="en-US" sz="2200" dirty="0" err="1">
                <a:solidFill>
                  <a:srgbClr val="00FFFF"/>
                </a:solidFill>
                <a:sym typeface="Wingdings" pitchFamily="2" charset="2"/>
              </a:rPr>
              <a:t>ketrampilan</a:t>
            </a:r>
            <a:r>
              <a:rPr lang="en-US" sz="2200" dirty="0">
                <a:solidFill>
                  <a:srgbClr val="00FFFF"/>
                </a:solidFill>
                <a:sym typeface="Wingdings" pitchFamily="2" charset="2"/>
              </a:rPr>
              <a:t> </a:t>
            </a:r>
            <a:r>
              <a:rPr lang="en-US" sz="2200" dirty="0" err="1">
                <a:solidFill>
                  <a:srgbClr val="00FFFF"/>
                </a:solidFill>
                <a:sym typeface="Wingdings" pitchFamily="2" charset="2"/>
              </a:rPr>
              <a:t>yg</a:t>
            </a:r>
            <a:r>
              <a:rPr lang="en-US" sz="2200" dirty="0">
                <a:solidFill>
                  <a:srgbClr val="00FFFF"/>
                </a:solidFill>
                <a:sym typeface="Wingdings" pitchFamily="2" charset="2"/>
              </a:rPr>
              <a:t> </a:t>
            </a:r>
            <a:r>
              <a:rPr lang="en-US" sz="2200" dirty="0" err="1">
                <a:solidFill>
                  <a:srgbClr val="00FFFF"/>
                </a:solidFill>
                <a:sym typeface="Wingdings" pitchFamily="2" charset="2"/>
              </a:rPr>
              <a:t>tidak</a:t>
            </a:r>
            <a:r>
              <a:rPr lang="en-US" sz="2200" dirty="0">
                <a:solidFill>
                  <a:srgbClr val="00FFFF"/>
                </a:solidFill>
                <a:sym typeface="Wingdings" pitchFamily="2" charset="2"/>
              </a:rPr>
              <a:t> </a:t>
            </a:r>
            <a:r>
              <a:rPr lang="en-US" sz="2200" dirty="0" err="1" smtClean="0">
                <a:solidFill>
                  <a:srgbClr val="00FFFF"/>
                </a:solidFill>
                <a:sym typeface="Wingdings" pitchFamily="2" charset="2"/>
              </a:rPr>
              <a:t>memadai</a:t>
            </a:r>
            <a:endParaRPr lang="en-US" sz="2200" dirty="0" smtClean="0">
              <a:solidFill>
                <a:srgbClr val="00FFFF"/>
              </a:solidFill>
              <a:sym typeface="Wingdings" pitchFamily="2" charset="2"/>
            </a:endParaRPr>
          </a:p>
          <a:p>
            <a:pPr>
              <a:buFontTx/>
              <a:buAutoNum type="arabicPeriod"/>
            </a:pPr>
            <a:endParaRPr lang="en-US" sz="2200" dirty="0">
              <a:solidFill>
                <a:srgbClr val="CCFF33"/>
              </a:solidFill>
            </a:endParaRPr>
          </a:p>
          <a:p>
            <a:pPr>
              <a:buFontTx/>
              <a:buAutoNum type="arabicPeriod"/>
            </a:pPr>
            <a:r>
              <a:rPr lang="en-US" sz="2200" dirty="0" err="1">
                <a:solidFill>
                  <a:srgbClr val="CCFF33"/>
                </a:solidFill>
              </a:rPr>
              <a:t>Pengangguran</a:t>
            </a:r>
            <a:r>
              <a:rPr lang="en-US" sz="2200" dirty="0">
                <a:solidFill>
                  <a:srgbClr val="CCFF33"/>
                </a:solidFill>
              </a:rPr>
              <a:t> </a:t>
            </a:r>
            <a:r>
              <a:rPr lang="en-US" sz="2200" dirty="0" err="1">
                <a:solidFill>
                  <a:srgbClr val="CCFF33"/>
                </a:solidFill>
              </a:rPr>
              <a:t>Terselubung</a:t>
            </a:r>
            <a:r>
              <a:rPr lang="en-US" sz="2200" dirty="0">
                <a:solidFill>
                  <a:srgbClr val="CCFF33"/>
                </a:solidFill>
              </a:rPr>
              <a:t> </a:t>
            </a:r>
            <a:r>
              <a:rPr lang="en-US" sz="2200" dirty="0">
                <a:solidFill>
                  <a:srgbClr val="CCFF33"/>
                </a:solidFill>
                <a:sym typeface="Wingdings" pitchFamily="2" charset="2"/>
              </a:rPr>
              <a:t> </a:t>
            </a:r>
            <a:r>
              <a:rPr lang="en-US" sz="2200" dirty="0" err="1">
                <a:solidFill>
                  <a:srgbClr val="CCFF33"/>
                </a:solidFill>
                <a:sym typeface="Wingdings" pitchFamily="2" charset="2"/>
              </a:rPr>
              <a:t>golongan</a:t>
            </a:r>
            <a:r>
              <a:rPr lang="en-US" sz="2200" dirty="0">
                <a:solidFill>
                  <a:srgbClr val="CCFF33"/>
                </a:solidFill>
                <a:sym typeface="Wingdings" pitchFamily="2" charset="2"/>
              </a:rPr>
              <a:t> </a:t>
            </a:r>
            <a:r>
              <a:rPr lang="en-US" sz="2200" dirty="0" err="1">
                <a:solidFill>
                  <a:srgbClr val="CCFF33"/>
                </a:solidFill>
                <a:sym typeface="Wingdings" pitchFamily="2" charset="2"/>
              </a:rPr>
              <a:t>angkatan</a:t>
            </a:r>
            <a:r>
              <a:rPr lang="en-US" sz="2200" dirty="0">
                <a:solidFill>
                  <a:srgbClr val="CCFF33"/>
                </a:solidFill>
                <a:sym typeface="Wingdings" pitchFamily="2" charset="2"/>
              </a:rPr>
              <a:t> </a:t>
            </a:r>
            <a:r>
              <a:rPr lang="en-US" sz="2200" dirty="0" err="1">
                <a:solidFill>
                  <a:srgbClr val="CCFF33"/>
                </a:solidFill>
                <a:sym typeface="Wingdings" pitchFamily="2" charset="2"/>
              </a:rPr>
              <a:t>kerja</a:t>
            </a:r>
            <a:r>
              <a:rPr lang="en-US" sz="2200" dirty="0">
                <a:solidFill>
                  <a:srgbClr val="CCFF33"/>
                </a:solidFill>
                <a:sym typeface="Wingdings" pitchFamily="2" charset="2"/>
              </a:rPr>
              <a:t> yang </a:t>
            </a:r>
            <a:r>
              <a:rPr lang="en-US" sz="2200" dirty="0" err="1">
                <a:solidFill>
                  <a:srgbClr val="CCFF33"/>
                </a:solidFill>
                <a:sym typeface="Wingdings" pitchFamily="2" charset="2"/>
              </a:rPr>
              <a:t>kurang</a:t>
            </a:r>
            <a:r>
              <a:rPr lang="en-US" sz="2200" dirty="0">
                <a:solidFill>
                  <a:srgbClr val="CCFF33"/>
                </a:solidFill>
                <a:sym typeface="Wingdings" pitchFamily="2" charset="2"/>
              </a:rPr>
              <a:t> </a:t>
            </a:r>
            <a:r>
              <a:rPr lang="en-US" sz="2200" dirty="0" err="1">
                <a:solidFill>
                  <a:srgbClr val="CCFF33"/>
                </a:solidFill>
                <a:sym typeface="Wingdings" pitchFamily="2" charset="2"/>
              </a:rPr>
              <a:t>dimanfaatkan</a:t>
            </a:r>
            <a:r>
              <a:rPr lang="en-US" sz="2200" dirty="0">
                <a:solidFill>
                  <a:srgbClr val="CCFF33"/>
                </a:solidFill>
                <a:sym typeface="Wingdings" pitchFamily="2" charset="2"/>
              </a:rPr>
              <a:t> </a:t>
            </a:r>
            <a:r>
              <a:rPr lang="en-US" sz="2200" dirty="0" err="1">
                <a:solidFill>
                  <a:srgbClr val="CCFF33"/>
                </a:solidFill>
                <a:sym typeface="Wingdings" pitchFamily="2" charset="2"/>
              </a:rPr>
              <a:t>dalam</a:t>
            </a:r>
            <a:r>
              <a:rPr lang="en-US" sz="2200" dirty="0">
                <a:solidFill>
                  <a:srgbClr val="CCFF33"/>
                </a:solidFill>
                <a:sym typeface="Wingdings" pitchFamily="2" charset="2"/>
              </a:rPr>
              <a:t> </a:t>
            </a:r>
            <a:r>
              <a:rPr lang="en-US" sz="2200" dirty="0" err="1">
                <a:solidFill>
                  <a:srgbClr val="CCFF33"/>
                </a:solidFill>
                <a:sym typeface="Wingdings" pitchFamily="2" charset="2"/>
              </a:rPr>
              <a:t>bekerja</a:t>
            </a:r>
            <a:r>
              <a:rPr lang="en-US" sz="2200" dirty="0">
                <a:solidFill>
                  <a:srgbClr val="CCFF33"/>
                </a:solidFill>
                <a:sym typeface="Wingdings" pitchFamily="2" charset="2"/>
              </a:rPr>
              <a:t> </a:t>
            </a:r>
            <a:r>
              <a:rPr lang="en-US" sz="2200" dirty="0" err="1">
                <a:solidFill>
                  <a:srgbClr val="CCFF33"/>
                </a:solidFill>
                <a:sym typeface="Wingdings" pitchFamily="2" charset="2"/>
              </a:rPr>
              <a:t>atau</a:t>
            </a:r>
            <a:r>
              <a:rPr lang="en-US" sz="2200" dirty="0">
                <a:solidFill>
                  <a:srgbClr val="CCFF33"/>
                </a:solidFill>
                <a:sym typeface="Wingdings" pitchFamily="2" charset="2"/>
              </a:rPr>
              <a:t> </a:t>
            </a:r>
            <a:r>
              <a:rPr lang="en-US" sz="2200" dirty="0" err="1">
                <a:solidFill>
                  <a:srgbClr val="CCFF33"/>
                </a:solidFill>
                <a:sym typeface="Wingdings" pitchFamily="2" charset="2"/>
              </a:rPr>
              <a:t>golongan</a:t>
            </a:r>
            <a:r>
              <a:rPr lang="en-US" sz="2200" dirty="0">
                <a:solidFill>
                  <a:srgbClr val="CCFF33"/>
                </a:solidFill>
                <a:sym typeface="Wingdings" pitchFamily="2" charset="2"/>
              </a:rPr>
              <a:t> </a:t>
            </a:r>
            <a:r>
              <a:rPr lang="en-US" sz="2200" dirty="0" err="1">
                <a:solidFill>
                  <a:srgbClr val="CCFF33"/>
                </a:solidFill>
                <a:sym typeface="Wingdings" pitchFamily="2" charset="2"/>
              </a:rPr>
              <a:t>yg</a:t>
            </a:r>
            <a:r>
              <a:rPr lang="en-US" sz="2200" dirty="0">
                <a:solidFill>
                  <a:srgbClr val="CCFF33"/>
                </a:solidFill>
                <a:sym typeface="Wingdings" pitchFamily="2" charset="2"/>
              </a:rPr>
              <a:t> </a:t>
            </a:r>
            <a:r>
              <a:rPr lang="en-US" sz="2200" dirty="0" err="1">
                <a:solidFill>
                  <a:srgbClr val="CCFF33"/>
                </a:solidFill>
                <a:sym typeface="Wingdings" pitchFamily="2" charset="2"/>
              </a:rPr>
              <a:t>melakukan</a:t>
            </a:r>
            <a:r>
              <a:rPr lang="en-US" sz="2200" dirty="0">
                <a:solidFill>
                  <a:srgbClr val="CCFF33"/>
                </a:solidFill>
                <a:sym typeface="Wingdings" pitchFamily="2" charset="2"/>
              </a:rPr>
              <a:t> </a:t>
            </a:r>
            <a:r>
              <a:rPr lang="en-US" sz="2200" dirty="0" err="1">
                <a:solidFill>
                  <a:srgbClr val="CCFF33"/>
                </a:solidFill>
                <a:sym typeface="Wingdings" pitchFamily="2" charset="2"/>
              </a:rPr>
              <a:t>pekerjaan</a:t>
            </a:r>
            <a:r>
              <a:rPr lang="en-US" sz="2200" dirty="0">
                <a:solidFill>
                  <a:srgbClr val="CCFF33"/>
                </a:solidFill>
                <a:sym typeface="Wingdings" pitchFamily="2" charset="2"/>
              </a:rPr>
              <a:t> </a:t>
            </a:r>
            <a:r>
              <a:rPr lang="en-US" sz="2200" dirty="0" err="1">
                <a:solidFill>
                  <a:srgbClr val="CCFF33"/>
                </a:solidFill>
                <a:sym typeface="Wingdings" pitchFamily="2" charset="2"/>
              </a:rPr>
              <a:t>tetapi</a:t>
            </a:r>
            <a:r>
              <a:rPr lang="en-US" sz="2200" dirty="0">
                <a:solidFill>
                  <a:srgbClr val="CCFF33"/>
                </a:solidFill>
                <a:sym typeface="Wingdings" pitchFamily="2" charset="2"/>
              </a:rPr>
              <a:t> </a:t>
            </a:r>
            <a:r>
              <a:rPr lang="en-US" sz="2200" dirty="0" err="1">
                <a:solidFill>
                  <a:srgbClr val="CCFF33"/>
                </a:solidFill>
                <a:sym typeface="Wingdings" pitchFamily="2" charset="2"/>
              </a:rPr>
              <a:t>hasilnya</a:t>
            </a:r>
            <a:r>
              <a:rPr lang="en-US" sz="2200" dirty="0">
                <a:solidFill>
                  <a:srgbClr val="CCFF33"/>
                </a:solidFill>
                <a:sym typeface="Wingdings" pitchFamily="2" charset="2"/>
              </a:rPr>
              <a:t> </a:t>
            </a:r>
            <a:r>
              <a:rPr lang="en-US" sz="2200" dirty="0" err="1">
                <a:solidFill>
                  <a:srgbClr val="CCFF33"/>
                </a:solidFill>
                <a:sym typeface="Wingdings" pitchFamily="2" charset="2"/>
              </a:rPr>
              <a:t>tidak</a:t>
            </a:r>
            <a:r>
              <a:rPr lang="en-US" sz="2200" dirty="0">
                <a:solidFill>
                  <a:srgbClr val="CCFF33"/>
                </a:solidFill>
                <a:sym typeface="Wingdings" pitchFamily="2" charset="2"/>
              </a:rPr>
              <a:t> </a:t>
            </a:r>
            <a:r>
              <a:rPr lang="en-US" sz="2200" dirty="0" err="1">
                <a:solidFill>
                  <a:srgbClr val="CCFF33"/>
                </a:solidFill>
                <a:sym typeface="Wingdings" pitchFamily="2" charset="2"/>
              </a:rPr>
              <a:t>cukup</a:t>
            </a:r>
            <a:r>
              <a:rPr lang="en-US" sz="2200" dirty="0">
                <a:solidFill>
                  <a:srgbClr val="CCFF33"/>
                </a:solidFill>
                <a:sym typeface="Wingdings" pitchFamily="2" charset="2"/>
              </a:rPr>
              <a:t> </a:t>
            </a:r>
            <a:r>
              <a:rPr lang="en-US" sz="2200" dirty="0" err="1">
                <a:solidFill>
                  <a:srgbClr val="CCFF33"/>
                </a:solidFill>
                <a:sym typeface="Wingdings" pitchFamily="2" charset="2"/>
              </a:rPr>
              <a:t>untuk</a:t>
            </a:r>
            <a:r>
              <a:rPr lang="en-US" sz="2200" dirty="0">
                <a:solidFill>
                  <a:srgbClr val="CCFF33"/>
                </a:solidFill>
                <a:sym typeface="Wingdings" pitchFamily="2" charset="2"/>
              </a:rPr>
              <a:t> </a:t>
            </a:r>
            <a:r>
              <a:rPr lang="en-US" sz="2200" dirty="0" err="1">
                <a:solidFill>
                  <a:srgbClr val="CCFF33"/>
                </a:solidFill>
                <a:sym typeface="Wingdings" pitchFamily="2" charset="2"/>
              </a:rPr>
              <a:t>memenuhi</a:t>
            </a:r>
            <a:r>
              <a:rPr lang="en-US" sz="2200" dirty="0">
                <a:solidFill>
                  <a:srgbClr val="CCFF33"/>
                </a:solidFill>
                <a:sym typeface="Wingdings" pitchFamily="2" charset="2"/>
              </a:rPr>
              <a:t> </a:t>
            </a:r>
            <a:r>
              <a:rPr lang="en-US" sz="2200" dirty="0" err="1">
                <a:solidFill>
                  <a:srgbClr val="CCFF33"/>
                </a:solidFill>
                <a:sym typeface="Wingdings" pitchFamily="2" charset="2"/>
              </a:rPr>
              <a:t>kebutuhan</a:t>
            </a:r>
            <a:r>
              <a:rPr lang="en-US" sz="2200" dirty="0">
                <a:solidFill>
                  <a:srgbClr val="CCFF33"/>
                </a:solidFill>
                <a:sym typeface="Wingdings" pitchFamily="2" charset="2"/>
              </a:rPr>
              <a:t> </a:t>
            </a:r>
            <a:r>
              <a:rPr lang="en-US" sz="2200" dirty="0" err="1">
                <a:solidFill>
                  <a:srgbClr val="CCFF33"/>
                </a:solidFill>
                <a:sym typeface="Wingdings" pitchFamily="2" charset="2"/>
              </a:rPr>
              <a:t>hidupnya</a:t>
            </a:r>
            <a:r>
              <a:rPr lang="en-US" sz="2200" dirty="0" smtClean="0">
                <a:solidFill>
                  <a:srgbClr val="CCFF33"/>
                </a:solidFill>
                <a:sym typeface="Wingdings" pitchFamily="2" charset="2"/>
              </a:rPr>
              <a:t>.</a:t>
            </a:r>
            <a:endParaRPr lang="en-US" sz="2200" dirty="0" smtClean="0">
              <a:solidFill>
                <a:srgbClr val="FF00FF"/>
              </a:solidFill>
              <a:sym typeface="Wingdings" pitchFamily="2" charset="2"/>
            </a:endParaRPr>
          </a:p>
          <a:p>
            <a:pPr>
              <a:buFontTx/>
              <a:buAutoNum type="arabicPeriod"/>
            </a:pPr>
            <a:endParaRPr lang="en-US" sz="2200" dirty="0">
              <a:solidFill>
                <a:srgbClr val="FF00FF"/>
              </a:solidFill>
            </a:endParaRPr>
          </a:p>
          <a:p>
            <a:pPr>
              <a:buFontTx/>
              <a:buAutoNum type="arabicPeriod"/>
            </a:pPr>
            <a:r>
              <a:rPr lang="en-US" sz="2200" dirty="0" err="1">
                <a:solidFill>
                  <a:srgbClr val="FF00FF"/>
                </a:solidFill>
              </a:rPr>
              <a:t>Pengangguran</a:t>
            </a:r>
            <a:r>
              <a:rPr lang="en-US" sz="2200" dirty="0">
                <a:solidFill>
                  <a:srgbClr val="FF00FF"/>
                </a:solidFill>
              </a:rPr>
              <a:t> Terbuka </a:t>
            </a:r>
            <a:r>
              <a:rPr lang="en-US" sz="2200" dirty="0">
                <a:solidFill>
                  <a:srgbClr val="FF00FF"/>
                </a:solidFill>
                <a:sym typeface="Wingdings" pitchFamily="2" charset="2"/>
              </a:rPr>
              <a:t> </a:t>
            </a:r>
            <a:r>
              <a:rPr lang="en-US" sz="2200" dirty="0" err="1">
                <a:solidFill>
                  <a:srgbClr val="FF00FF"/>
                </a:solidFill>
                <a:sym typeface="Wingdings" pitchFamily="2" charset="2"/>
              </a:rPr>
              <a:t>pengangguran</a:t>
            </a:r>
            <a:r>
              <a:rPr lang="en-US" sz="2200" dirty="0">
                <a:solidFill>
                  <a:srgbClr val="FF00FF"/>
                </a:solidFill>
                <a:sym typeface="Wingdings" pitchFamily="2" charset="2"/>
              </a:rPr>
              <a:t> yang </a:t>
            </a:r>
            <a:r>
              <a:rPr lang="en-US" sz="2200" dirty="0" err="1">
                <a:solidFill>
                  <a:srgbClr val="FF00FF"/>
                </a:solidFill>
                <a:sym typeface="Wingdings" pitchFamily="2" charset="2"/>
              </a:rPr>
              <a:t>timbul</a:t>
            </a:r>
            <a:r>
              <a:rPr lang="en-US" sz="2200" dirty="0">
                <a:solidFill>
                  <a:srgbClr val="FF00FF"/>
                </a:solidFill>
                <a:sym typeface="Wingdings" pitchFamily="2" charset="2"/>
              </a:rPr>
              <a:t> </a:t>
            </a:r>
            <a:r>
              <a:rPr lang="en-US" sz="2200" dirty="0" err="1">
                <a:solidFill>
                  <a:srgbClr val="FF00FF"/>
                </a:solidFill>
                <a:sym typeface="Wingdings" pitchFamily="2" charset="2"/>
              </a:rPr>
              <a:t>karena</a:t>
            </a:r>
            <a:r>
              <a:rPr lang="en-US" sz="2200" dirty="0">
                <a:solidFill>
                  <a:srgbClr val="FF00FF"/>
                </a:solidFill>
                <a:sym typeface="Wingdings" pitchFamily="2" charset="2"/>
              </a:rPr>
              <a:t> </a:t>
            </a:r>
            <a:r>
              <a:rPr lang="en-US" sz="2200" dirty="0" err="1">
                <a:solidFill>
                  <a:srgbClr val="FF00FF"/>
                </a:solidFill>
                <a:sym typeface="Wingdings" pitchFamily="2" charset="2"/>
              </a:rPr>
              <a:t>kurangnya</a:t>
            </a:r>
            <a:r>
              <a:rPr lang="en-US" sz="2200" dirty="0">
                <a:solidFill>
                  <a:srgbClr val="FF00FF"/>
                </a:solidFill>
                <a:sym typeface="Wingdings" pitchFamily="2" charset="2"/>
              </a:rPr>
              <a:t> </a:t>
            </a:r>
            <a:r>
              <a:rPr lang="en-US" sz="2200" dirty="0" err="1">
                <a:solidFill>
                  <a:srgbClr val="FF00FF"/>
                </a:solidFill>
                <a:sym typeface="Wingdings" pitchFamily="2" charset="2"/>
              </a:rPr>
              <a:t>kesempatan</a:t>
            </a:r>
            <a:r>
              <a:rPr lang="en-US" sz="2200" dirty="0">
                <a:solidFill>
                  <a:srgbClr val="FF00FF"/>
                </a:solidFill>
                <a:sym typeface="Wingdings" pitchFamily="2" charset="2"/>
              </a:rPr>
              <a:t> </a:t>
            </a:r>
            <a:r>
              <a:rPr lang="en-US" sz="2200" dirty="0" err="1">
                <a:solidFill>
                  <a:srgbClr val="FF00FF"/>
                </a:solidFill>
                <a:sym typeface="Wingdings" pitchFamily="2" charset="2"/>
              </a:rPr>
              <a:t>kerja</a:t>
            </a:r>
            <a:r>
              <a:rPr lang="en-US" sz="2200" dirty="0">
                <a:solidFill>
                  <a:srgbClr val="FF00FF"/>
                </a:solidFill>
                <a:sym typeface="Wingdings" pitchFamily="2" charset="2"/>
              </a:rPr>
              <a:t>.</a:t>
            </a:r>
          </a:p>
          <a:p>
            <a:pPr marL="800100" lvl="1" indent="-342900"/>
            <a:r>
              <a:rPr lang="en-US" sz="2200" dirty="0" err="1">
                <a:solidFill>
                  <a:srgbClr val="FB5763"/>
                </a:solidFill>
                <a:sym typeface="Wingdings" pitchFamily="2" charset="2"/>
              </a:rPr>
              <a:t>Pengangguran</a:t>
            </a:r>
            <a:r>
              <a:rPr lang="en-US" sz="2200" dirty="0">
                <a:solidFill>
                  <a:srgbClr val="FB5763"/>
                </a:solidFill>
                <a:sym typeface="Wingdings" pitchFamily="2" charset="2"/>
              </a:rPr>
              <a:t> </a:t>
            </a:r>
            <a:r>
              <a:rPr lang="en-US" sz="2200" dirty="0" err="1">
                <a:solidFill>
                  <a:srgbClr val="FB5763"/>
                </a:solidFill>
                <a:sym typeface="Wingdings" pitchFamily="2" charset="2"/>
              </a:rPr>
              <a:t>Kronis</a:t>
            </a:r>
            <a:r>
              <a:rPr lang="en-US" sz="2200" dirty="0">
                <a:solidFill>
                  <a:srgbClr val="FB5763"/>
                </a:solidFill>
                <a:sym typeface="Wingdings" pitchFamily="2" charset="2"/>
              </a:rPr>
              <a:t> / </a:t>
            </a:r>
            <a:r>
              <a:rPr lang="en-US" sz="2200" dirty="0" err="1">
                <a:solidFill>
                  <a:srgbClr val="FB5763"/>
                </a:solidFill>
                <a:sym typeface="Wingdings" pitchFamily="2" charset="2"/>
              </a:rPr>
              <a:t>Friksional</a:t>
            </a:r>
            <a:r>
              <a:rPr lang="en-US" sz="2200" dirty="0">
                <a:solidFill>
                  <a:srgbClr val="FB5763"/>
                </a:solidFill>
                <a:sym typeface="Wingdings" pitchFamily="2" charset="2"/>
              </a:rPr>
              <a:t>  </a:t>
            </a:r>
            <a:r>
              <a:rPr lang="en-US" sz="2200" dirty="0" err="1">
                <a:solidFill>
                  <a:srgbClr val="FB5763"/>
                </a:solidFill>
                <a:sym typeface="Wingdings" pitchFamily="2" charset="2"/>
              </a:rPr>
              <a:t>pengangguran</a:t>
            </a:r>
            <a:r>
              <a:rPr lang="en-US" sz="2200" dirty="0">
                <a:solidFill>
                  <a:srgbClr val="FB5763"/>
                </a:solidFill>
                <a:sym typeface="Wingdings" pitchFamily="2" charset="2"/>
              </a:rPr>
              <a:t> </a:t>
            </a:r>
            <a:r>
              <a:rPr lang="en-US" sz="2200" dirty="0" err="1">
                <a:solidFill>
                  <a:srgbClr val="FB5763"/>
                </a:solidFill>
                <a:sym typeface="Wingdings" pitchFamily="2" charset="2"/>
              </a:rPr>
              <a:t>temporer</a:t>
            </a:r>
            <a:r>
              <a:rPr lang="en-US" sz="2200" dirty="0">
                <a:solidFill>
                  <a:srgbClr val="FB5763"/>
                </a:solidFill>
                <a:sym typeface="Wingdings" pitchFamily="2" charset="2"/>
              </a:rPr>
              <a:t> yang </a:t>
            </a:r>
            <a:r>
              <a:rPr lang="en-US" sz="2200" dirty="0" err="1">
                <a:solidFill>
                  <a:srgbClr val="FB5763"/>
                </a:solidFill>
                <a:sym typeface="Wingdings" pitchFamily="2" charset="2"/>
              </a:rPr>
              <a:t>terjadi</a:t>
            </a:r>
            <a:r>
              <a:rPr lang="en-US" sz="2200" dirty="0">
                <a:solidFill>
                  <a:srgbClr val="FB5763"/>
                </a:solidFill>
                <a:sym typeface="Wingdings" pitchFamily="2" charset="2"/>
              </a:rPr>
              <a:t> </a:t>
            </a:r>
            <a:r>
              <a:rPr lang="en-US" sz="2200" dirty="0" err="1">
                <a:solidFill>
                  <a:srgbClr val="FB5763"/>
                </a:solidFill>
                <a:sym typeface="Wingdings" pitchFamily="2" charset="2"/>
              </a:rPr>
              <a:t>karena</a:t>
            </a:r>
            <a:r>
              <a:rPr lang="en-US" sz="2200" dirty="0">
                <a:solidFill>
                  <a:srgbClr val="FB5763"/>
                </a:solidFill>
                <a:sym typeface="Wingdings" pitchFamily="2" charset="2"/>
              </a:rPr>
              <a:t> </a:t>
            </a:r>
            <a:r>
              <a:rPr lang="en-US" sz="2200" dirty="0" err="1">
                <a:solidFill>
                  <a:srgbClr val="FB5763"/>
                </a:solidFill>
                <a:sym typeface="Wingdings" pitchFamily="2" charset="2"/>
              </a:rPr>
              <a:t>atas</a:t>
            </a:r>
            <a:r>
              <a:rPr lang="en-US" sz="2200" dirty="0">
                <a:solidFill>
                  <a:srgbClr val="FB5763"/>
                </a:solidFill>
                <a:sym typeface="Wingdings" pitchFamily="2" charset="2"/>
              </a:rPr>
              <a:t> </a:t>
            </a:r>
            <a:r>
              <a:rPr lang="en-US" sz="2200" dirty="0" err="1">
                <a:solidFill>
                  <a:srgbClr val="FB5763"/>
                </a:solidFill>
                <a:sym typeface="Wingdings" pitchFamily="2" charset="2"/>
              </a:rPr>
              <a:t>perubahan</a:t>
            </a:r>
            <a:r>
              <a:rPr lang="en-US" sz="2200" dirty="0">
                <a:solidFill>
                  <a:srgbClr val="FB5763"/>
                </a:solidFill>
                <a:sym typeface="Wingdings" pitchFamily="2" charset="2"/>
              </a:rPr>
              <a:t> </a:t>
            </a:r>
            <a:r>
              <a:rPr lang="en-US" sz="2200" dirty="0" err="1">
                <a:solidFill>
                  <a:srgbClr val="FB5763"/>
                </a:solidFill>
                <a:sym typeface="Wingdings" pitchFamily="2" charset="2"/>
              </a:rPr>
              <a:t>dan</a:t>
            </a:r>
            <a:r>
              <a:rPr lang="en-US" sz="2200" dirty="0">
                <a:solidFill>
                  <a:srgbClr val="FB5763"/>
                </a:solidFill>
                <a:sym typeface="Wingdings" pitchFamily="2" charset="2"/>
              </a:rPr>
              <a:t> </a:t>
            </a:r>
            <a:r>
              <a:rPr lang="en-US" sz="2200" dirty="0" err="1" smtClean="0">
                <a:solidFill>
                  <a:srgbClr val="FB5763"/>
                </a:solidFill>
                <a:sym typeface="Wingdings" pitchFamily="2" charset="2"/>
              </a:rPr>
              <a:t>dinamika</a:t>
            </a:r>
            <a:r>
              <a:rPr lang="en-US" sz="2200" dirty="0" smtClean="0">
                <a:solidFill>
                  <a:srgbClr val="FB5763"/>
                </a:solidFill>
                <a:sym typeface="Wingdings" pitchFamily="2" charset="2"/>
              </a:rPr>
              <a:t> </a:t>
            </a:r>
            <a:r>
              <a:rPr lang="en-US" sz="2200" dirty="0" err="1">
                <a:solidFill>
                  <a:srgbClr val="FB5763"/>
                </a:solidFill>
                <a:sym typeface="Wingdings" pitchFamily="2" charset="2"/>
              </a:rPr>
              <a:t>ekonomi</a:t>
            </a:r>
            <a:endParaRPr lang="en-US" sz="2200" dirty="0">
              <a:solidFill>
                <a:srgbClr val="FB5763"/>
              </a:solidFill>
              <a:sym typeface="Wingdings" pitchFamily="2" charset="2"/>
            </a:endParaRPr>
          </a:p>
          <a:p>
            <a:pPr marL="800100" lvl="1" indent="-342900"/>
            <a:r>
              <a:rPr lang="en-US" sz="2200" dirty="0" err="1">
                <a:solidFill>
                  <a:srgbClr val="F6CD36"/>
                </a:solidFill>
                <a:sym typeface="Wingdings" pitchFamily="2" charset="2"/>
              </a:rPr>
              <a:t>Pengangguran</a:t>
            </a:r>
            <a:r>
              <a:rPr lang="en-US" sz="2200" dirty="0">
                <a:solidFill>
                  <a:srgbClr val="F6CD36"/>
                </a:solidFill>
                <a:sym typeface="Wingdings" pitchFamily="2" charset="2"/>
              </a:rPr>
              <a:t> </a:t>
            </a:r>
            <a:r>
              <a:rPr lang="en-US" sz="2200" dirty="0" err="1">
                <a:solidFill>
                  <a:srgbClr val="F6CD36"/>
                </a:solidFill>
                <a:sym typeface="Wingdings" pitchFamily="2" charset="2"/>
              </a:rPr>
              <a:t>Musiman</a:t>
            </a:r>
            <a:r>
              <a:rPr lang="en-US" sz="2200" dirty="0">
                <a:solidFill>
                  <a:srgbClr val="F6CD36"/>
                </a:solidFill>
                <a:sym typeface="Wingdings" pitchFamily="2" charset="2"/>
              </a:rPr>
              <a:t>  </a:t>
            </a:r>
            <a:r>
              <a:rPr lang="en-US" sz="2200" dirty="0" err="1">
                <a:solidFill>
                  <a:srgbClr val="F6CD36"/>
                </a:solidFill>
                <a:sym typeface="Wingdings" pitchFamily="2" charset="2"/>
              </a:rPr>
              <a:t>pengangguran</a:t>
            </a:r>
            <a:r>
              <a:rPr lang="en-US" sz="2200" dirty="0">
                <a:solidFill>
                  <a:srgbClr val="F6CD36"/>
                </a:solidFill>
                <a:sym typeface="Wingdings" pitchFamily="2" charset="2"/>
              </a:rPr>
              <a:t> yang </a:t>
            </a:r>
            <a:r>
              <a:rPr lang="en-US" sz="2200" dirty="0" err="1">
                <a:solidFill>
                  <a:srgbClr val="F6CD36"/>
                </a:solidFill>
                <a:sym typeface="Wingdings" pitchFamily="2" charset="2"/>
              </a:rPr>
              <a:t>terjadi</a:t>
            </a:r>
            <a:r>
              <a:rPr lang="en-US" sz="2200" dirty="0">
                <a:solidFill>
                  <a:srgbClr val="F6CD36"/>
                </a:solidFill>
                <a:sym typeface="Wingdings" pitchFamily="2" charset="2"/>
              </a:rPr>
              <a:t> </a:t>
            </a:r>
            <a:r>
              <a:rPr lang="en-US" sz="2200" dirty="0" err="1">
                <a:solidFill>
                  <a:srgbClr val="F6CD36"/>
                </a:solidFill>
                <a:sym typeface="Wingdings" pitchFamily="2" charset="2"/>
              </a:rPr>
              <a:t>secara</a:t>
            </a:r>
            <a:r>
              <a:rPr lang="en-US" sz="2200" dirty="0">
                <a:solidFill>
                  <a:srgbClr val="F6CD36"/>
                </a:solidFill>
                <a:sym typeface="Wingdings" pitchFamily="2" charset="2"/>
              </a:rPr>
              <a:t> </a:t>
            </a:r>
            <a:r>
              <a:rPr lang="en-US" sz="2200" dirty="0" err="1" smtClean="0">
                <a:solidFill>
                  <a:srgbClr val="F6CD36"/>
                </a:solidFill>
                <a:sym typeface="Wingdings" pitchFamily="2" charset="2"/>
              </a:rPr>
              <a:t>musiman</a:t>
            </a:r>
            <a:endParaRPr lang="en-US" sz="2200" dirty="0" smtClean="0">
              <a:solidFill>
                <a:srgbClr val="F6CD36"/>
              </a:solidFill>
              <a:sym typeface="Wingdings" pitchFamily="2" charset="2"/>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 calcmode="lin" valueType="num">
                                      <p:cBhvr>
                                        <p:cTn id="7" dur="500" fill="hold"/>
                                        <p:tgtEl>
                                          <p:spTgt spid="115715">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1571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15715">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157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15715">
                                            <p:txEl>
                                              <p:pRg st="2" end="2"/>
                                            </p:txEl>
                                          </p:spTgt>
                                        </p:tgtEl>
                                        <p:attrNameLst>
                                          <p:attrName>style.visibility</p:attrName>
                                        </p:attrNameLst>
                                      </p:cBhvr>
                                      <p:to>
                                        <p:strVal val="visible"/>
                                      </p:to>
                                    </p:set>
                                    <p:anim calcmode="lin" valueType="num">
                                      <p:cBhvr>
                                        <p:cTn id="15" dur="500" fill="hold"/>
                                        <p:tgtEl>
                                          <p:spTgt spid="115715">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115715">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11571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1571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grpId="0" nodeType="clickEffect">
                                  <p:stCondLst>
                                    <p:cond delay="0"/>
                                  </p:stCondLst>
                                  <p:childTnLst>
                                    <p:set>
                                      <p:cBhvr>
                                        <p:cTn id="22" dur="1" fill="hold">
                                          <p:stCondLst>
                                            <p:cond delay="0"/>
                                          </p:stCondLst>
                                        </p:cTn>
                                        <p:tgtEl>
                                          <p:spTgt spid="115715">
                                            <p:txEl>
                                              <p:pRg st="4" end="4"/>
                                            </p:txEl>
                                          </p:spTgt>
                                        </p:tgtEl>
                                        <p:attrNameLst>
                                          <p:attrName>style.visibility</p:attrName>
                                        </p:attrNameLst>
                                      </p:cBhvr>
                                      <p:to>
                                        <p:strVal val="visible"/>
                                      </p:to>
                                    </p:set>
                                    <p:anim calcmode="lin" valueType="num">
                                      <p:cBhvr>
                                        <p:cTn id="23" dur="500" fill="hold"/>
                                        <p:tgtEl>
                                          <p:spTgt spid="115715">
                                            <p:txEl>
                                              <p:pRg st="4" end="4"/>
                                            </p:txEl>
                                          </p:spTgt>
                                        </p:tgtEl>
                                        <p:attrNameLst>
                                          <p:attrName>ppt_x</p:attrName>
                                        </p:attrNameLst>
                                      </p:cBhvr>
                                      <p:tavLst>
                                        <p:tav tm="0">
                                          <p:val>
                                            <p:strVal val="#ppt_x-#ppt_w/2"/>
                                          </p:val>
                                        </p:tav>
                                        <p:tav tm="100000">
                                          <p:val>
                                            <p:strVal val="#ppt_x"/>
                                          </p:val>
                                        </p:tav>
                                      </p:tavLst>
                                    </p:anim>
                                    <p:anim calcmode="lin" valueType="num">
                                      <p:cBhvr>
                                        <p:cTn id="24" dur="500" fill="hold"/>
                                        <p:tgtEl>
                                          <p:spTgt spid="115715">
                                            <p:txEl>
                                              <p:pRg st="4" end="4"/>
                                            </p:txEl>
                                          </p:spTgt>
                                        </p:tgtEl>
                                        <p:attrNameLst>
                                          <p:attrName>ppt_y</p:attrName>
                                        </p:attrNameLst>
                                      </p:cBhvr>
                                      <p:tavLst>
                                        <p:tav tm="0">
                                          <p:val>
                                            <p:strVal val="#ppt_y"/>
                                          </p:val>
                                        </p:tav>
                                        <p:tav tm="100000">
                                          <p:val>
                                            <p:strVal val="#ppt_y"/>
                                          </p:val>
                                        </p:tav>
                                      </p:tavLst>
                                    </p:anim>
                                    <p:anim calcmode="lin" valueType="num">
                                      <p:cBhvr>
                                        <p:cTn id="25" dur="500" fill="hold"/>
                                        <p:tgtEl>
                                          <p:spTgt spid="115715">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115715">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grpId="0" nodeType="clickEffect">
                                  <p:stCondLst>
                                    <p:cond delay="0"/>
                                  </p:stCondLst>
                                  <p:childTnLst>
                                    <p:set>
                                      <p:cBhvr>
                                        <p:cTn id="30" dur="1" fill="hold">
                                          <p:stCondLst>
                                            <p:cond delay="0"/>
                                          </p:stCondLst>
                                        </p:cTn>
                                        <p:tgtEl>
                                          <p:spTgt spid="115715">
                                            <p:txEl>
                                              <p:pRg st="5" end="5"/>
                                            </p:txEl>
                                          </p:spTgt>
                                        </p:tgtEl>
                                        <p:attrNameLst>
                                          <p:attrName>style.visibility</p:attrName>
                                        </p:attrNameLst>
                                      </p:cBhvr>
                                      <p:to>
                                        <p:strVal val="visible"/>
                                      </p:to>
                                    </p:set>
                                    <p:anim calcmode="lin" valueType="num">
                                      <p:cBhvr>
                                        <p:cTn id="31" dur="500" fill="hold"/>
                                        <p:tgtEl>
                                          <p:spTgt spid="115715">
                                            <p:txEl>
                                              <p:pRg st="5" end="5"/>
                                            </p:txEl>
                                          </p:spTgt>
                                        </p:tgtEl>
                                        <p:attrNameLst>
                                          <p:attrName>ppt_x</p:attrName>
                                        </p:attrNameLst>
                                      </p:cBhvr>
                                      <p:tavLst>
                                        <p:tav tm="0">
                                          <p:val>
                                            <p:strVal val="#ppt_x-#ppt_w/2"/>
                                          </p:val>
                                        </p:tav>
                                        <p:tav tm="100000">
                                          <p:val>
                                            <p:strVal val="#ppt_x"/>
                                          </p:val>
                                        </p:tav>
                                      </p:tavLst>
                                    </p:anim>
                                    <p:anim calcmode="lin" valueType="num">
                                      <p:cBhvr>
                                        <p:cTn id="32" dur="500" fill="hold"/>
                                        <p:tgtEl>
                                          <p:spTgt spid="115715">
                                            <p:txEl>
                                              <p:pRg st="5" end="5"/>
                                            </p:txEl>
                                          </p:spTgt>
                                        </p:tgtEl>
                                        <p:attrNameLst>
                                          <p:attrName>ppt_y</p:attrName>
                                        </p:attrNameLst>
                                      </p:cBhvr>
                                      <p:tavLst>
                                        <p:tav tm="0">
                                          <p:val>
                                            <p:strVal val="#ppt_y"/>
                                          </p:val>
                                        </p:tav>
                                        <p:tav tm="100000">
                                          <p:val>
                                            <p:strVal val="#ppt_y"/>
                                          </p:val>
                                        </p:tav>
                                      </p:tavLst>
                                    </p:anim>
                                    <p:anim calcmode="lin" valueType="num">
                                      <p:cBhvr>
                                        <p:cTn id="33" dur="500" fill="hold"/>
                                        <p:tgtEl>
                                          <p:spTgt spid="115715">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115715">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grpId="0" nodeType="clickEffect">
                                  <p:stCondLst>
                                    <p:cond delay="0"/>
                                  </p:stCondLst>
                                  <p:childTnLst>
                                    <p:set>
                                      <p:cBhvr>
                                        <p:cTn id="38" dur="1" fill="hold">
                                          <p:stCondLst>
                                            <p:cond delay="0"/>
                                          </p:stCondLst>
                                        </p:cTn>
                                        <p:tgtEl>
                                          <p:spTgt spid="115715">
                                            <p:txEl>
                                              <p:pRg st="6" end="6"/>
                                            </p:txEl>
                                          </p:spTgt>
                                        </p:tgtEl>
                                        <p:attrNameLst>
                                          <p:attrName>style.visibility</p:attrName>
                                        </p:attrNameLst>
                                      </p:cBhvr>
                                      <p:to>
                                        <p:strVal val="visible"/>
                                      </p:to>
                                    </p:set>
                                    <p:anim calcmode="lin" valueType="num">
                                      <p:cBhvr>
                                        <p:cTn id="39" dur="500" fill="hold"/>
                                        <p:tgtEl>
                                          <p:spTgt spid="115715">
                                            <p:txEl>
                                              <p:pRg st="6" end="6"/>
                                            </p:txEl>
                                          </p:spTgt>
                                        </p:tgtEl>
                                        <p:attrNameLst>
                                          <p:attrName>ppt_x</p:attrName>
                                        </p:attrNameLst>
                                      </p:cBhvr>
                                      <p:tavLst>
                                        <p:tav tm="0">
                                          <p:val>
                                            <p:strVal val="#ppt_x-#ppt_w/2"/>
                                          </p:val>
                                        </p:tav>
                                        <p:tav tm="100000">
                                          <p:val>
                                            <p:strVal val="#ppt_x"/>
                                          </p:val>
                                        </p:tav>
                                      </p:tavLst>
                                    </p:anim>
                                    <p:anim calcmode="lin" valueType="num">
                                      <p:cBhvr>
                                        <p:cTn id="40" dur="500" fill="hold"/>
                                        <p:tgtEl>
                                          <p:spTgt spid="115715">
                                            <p:txEl>
                                              <p:pRg st="6" end="6"/>
                                            </p:txEl>
                                          </p:spTgt>
                                        </p:tgtEl>
                                        <p:attrNameLst>
                                          <p:attrName>ppt_y</p:attrName>
                                        </p:attrNameLst>
                                      </p:cBhvr>
                                      <p:tavLst>
                                        <p:tav tm="0">
                                          <p:val>
                                            <p:strVal val="#ppt_y"/>
                                          </p:val>
                                        </p:tav>
                                        <p:tav tm="100000">
                                          <p:val>
                                            <p:strVal val="#ppt_y"/>
                                          </p:val>
                                        </p:tav>
                                      </p:tavLst>
                                    </p:anim>
                                    <p:anim calcmode="lin" valueType="num">
                                      <p:cBhvr>
                                        <p:cTn id="41" dur="500" fill="hold"/>
                                        <p:tgtEl>
                                          <p:spTgt spid="115715">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115715">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1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381000" y="304800"/>
            <a:ext cx="8305800" cy="5715000"/>
          </a:xfrm>
        </p:spPr>
        <p:txBody>
          <a:bodyPr>
            <a:noAutofit/>
          </a:bodyPr>
          <a:lstStyle/>
          <a:p>
            <a:pPr marL="284163" indent="-284163">
              <a:buAutoNum type="arabicPeriod" startAt="4"/>
              <a:tabLst>
                <a:tab pos="236538" algn="l"/>
                <a:tab pos="284163" algn="l"/>
              </a:tabLst>
            </a:pPr>
            <a:r>
              <a:rPr lang="en-US" sz="2400" dirty="0" err="1" smtClean="0">
                <a:solidFill>
                  <a:srgbClr val="00FF99"/>
                </a:solidFill>
              </a:rPr>
              <a:t>Pengangguran</a:t>
            </a:r>
            <a:r>
              <a:rPr lang="en-US" sz="2400" dirty="0" smtClean="0">
                <a:solidFill>
                  <a:srgbClr val="00FF99"/>
                </a:solidFill>
              </a:rPr>
              <a:t> </a:t>
            </a:r>
            <a:r>
              <a:rPr lang="en-US" sz="2400" dirty="0" err="1" smtClean="0">
                <a:solidFill>
                  <a:srgbClr val="00FF99"/>
                </a:solidFill>
              </a:rPr>
              <a:t>Konjungtural</a:t>
            </a:r>
            <a:r>
              <a:rPr lang="en-US" sz="2400" dirty="0" smtClean="0">
                <a:solidFill>
                  <a:srgbClr val="00FF99"/>
                </a:solidFill>
              </a:rPr>
              <a:t> </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pengangguran</a:t>
            </a:r>
            <a:r>
              <a:rPr lang="en-US" sz="2400" dirty="0" smtClean="0">
                <a:solidFill>
                  <a:srgbClr val="00FF99"/>
                </a:solidFill>
                <a:sym typeface="Wingdings" pitchFamily="2" charset="2"/>
              </a:rPr>
              <a:t> yang </a:t>
            </a:r>
            <a:r>
              <a:rPr lang="en-US" sz="2400" dirty="0" err="1" smtClean="0">
                <a:solidFill>
                  <a:srgbClr val="00FF99"/>
                </a:solidFill>
                <a:sym typeface="Wingdings" pitchFamily="2" charset="2"/>
              </a:rPr>
              <a:t>terjadi</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karena</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berkurangnya</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permintaan</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barang</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dan</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jasa</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biasanya</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saat</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terjadi</a:t>
            </a:r>
            <a:r>
              <a:rPr lang="en-US" sz="2400" dirty="0" smtClean="0">
                <a:solidFill>
                  <a:srgbClr val="00FF99"/>
                </a:solidFill>
                <a:sym typeface="Wingdings" pitchFamily="2" charset="2"/>
              </a:rPr>
              <a:t> </a:t>
            </a:r>
            <a:r>
              <a:rPr lang="en-US" sz="2400" dirty="0" err="1" smtClean="0">
                <a:solidFill>
                  <a:srgbClr val="00FF99"/>
                </a:solidFill>
                <a:sym typeface="Wingdings" pitchFamily="2" charset="2"/>
              </a:rPr>
              <a:t>resesi</a:t>
            </a:r>
            <a:r>
              <a:rPr lang="en-US" sz="2400" dirty="0" smtClean="0">
                <a:solidFill>
                  <a:srgbClr val="00FF99"/>
                </a:solidFill>
                <a:sym typeface="Wingdings" pitchFamily="2" charset="2"/>
              </a:rPr>
              <a:t>)</a:t>
            </a:r>
            <a:endParaRPr lang="en-US" sz="2400" dirty="0" smtClean="0">
              <a:solidFill>
                <a:srgbClr val="00FF99"/>
              </a:solidFill>
            </a:endParaRPr>
          </a:p>
          <a:p>
            <a:pPr marL="284163" indent="-284163">
              <a:buFontTx/>
              <a:buAutoNum type="arabicPeriod" startAt="4"/>
            </a:pPr>
            <a:r>
              <a:rPr lang="en-US" sz="2400" dirty="0" err="1" smtClean="0">
                <a:solidFill>
                  <a:srgbClr val="CC99FF"/>
                </a:solidFill>
              </a:rPr>
              <a:t>Pengangguran</a:t>
            </a:r>
            <a:r>
              <a:rPr lang="en-US" sz="2400" dirty="0" smtClean="0">
                <a:solidFill>
                  <a:srgbClr val="CC99FF"/>
                </a:solidFill>
              </a:rPr>
              <a:t> </a:t>
            </a:r>
            <a:r>
              <a:rPr lang="en-US" sz="2400" dirty="0" err="1">
                <a:solidFill>
                  <a:srgbClr val="CC99FF"/>
                </a:solidFill>
              </a:rPr>
              <a:t>Struktural</a:t>
            </a:r>
            <a:r>
              <a:rPr lang="en-US" sz="2400" dirty="0">
                <a:solidFill>
                  <a:srgbClr val="CC99FF"/>
                </a:solidFill>
              </a:rPr>
              <a:t> </a:t>
            </a:r>
            <a:r>
              <a:rPr lang="en-US" sz="2400" dirty="0">
                <a:solidFill>
                  <a:srgbClr val="CC99FF"/>
                </a:solidFill>
                <a:sym typeface="Wingdings" pitchFamily="2" charset="2"/>
              </a:rPr>
              <a:t> </a:t>
            </a:r>
            <a:r>
              <a:rPr lang="en-US" sz="2400" dirty="0" err="1">
                <a:solidFill>
                  <a:srgbClr val="CC99FF"/>
                </a:solidFill>
                <a:sym typeface="Wingdings" pitchFamily="2" charset="2"/>
              </a:rPr>
              <a:t>pengangguran</a:t>
            </a:r>
            <a:r>
              <a:rPr lang="en-US" sz="2400" dirty="0">
                <a:solidFill>
                  <a:srgbClr val="CC99FF"/>
                </a:solidFill>
                <a:sym typeface="Wingdings" pitchFamily="2" charset="2"/>
              </a:rPr>
              <a:t> yang </a:t>
            </a:r>
            <a:r>
              <a:rPr lang="en-US" sz="2400" dirty="0" err="1">
                <a:solidFill>
                  <a:srgbClr val="CC99FF"/>
                </a:solidFill>
                <a:sym typeface="Wingdings" pitchFamily="2" charset="2"/>
              </a:rPr>
              <a:t>muncul</a:t>
            </a:r>
            <a:r>
              <a:rPr lang="en-US" sz="2400" dirty="0">
                <a:solidFill>
                  <a:srgbClr val="CC99FF"/>
                </a:solidFill>
                <a:sym typeface="Wingdings" pitchFamily="2" charset="2"/>
              </a:rPr>
              <a:t> </a:t>
            </a:r>
            <a:r>
              <a:rPr lang="en-US" sz="2400" dirty="0" err="1">
                <a:solidFill>
                  <a:srgbClr val="CC99FF"/>
                </a:solidFill>
                <a:sym typeface="Wingdings" pitchFamily="2" charset="2"/>
              </a:rPr>
              <a:t>akibat</a:t>
            </a:r>
            <a:r>
              <a:rPr lang="en-US" sz="2400" dirty="0">
                <a:solidFill>
                  <a:srgbClr val="CC99FF"/>
                </a:solidFill>
                <a:sym typeface="Wingdings" pitchFamily="2" charset="2"/>
              </a:rPr>
              <a:t> </a:t>
            </a:r>
            <a:r>
              <a:rPr lang="en-US" sz="2400" dirty="0" err="1">
                <a:solidFill>
                  <a:srgbClr val="CC99FF"/>
                </a:solidFill>
                <a:sym typeface="Wingdings" pitchFamily="2" charset="2"/>
              </a:rPr>
              <a:t>terjadinya</a:t>
            </a:r>
            <a:r>
              <a:rPr lang="en-US" sz="2400" dirty="0">
                <a:solidFill>
                  <a:srgbClr val="CC99FF"/>
                </a:solidFill>
                <a:sym typeface="Wingdings" pitchFamily="2" charset="2"/>
              </a:rPr>
              <a:t> </a:t>
            </a:r>
            <a:r>
              <a:rPr lang="en-US" sz="2400" dirty="0" err="1">
                <a:solidFill>
                  <a:srgbClr val="CC99FF"/>
                </a:solidFill>
                <a:sym typeface="Wingdings" pitchFamily="2" charset="2"/>
              </a:rPr>
              <a:t>perubahan</a:t>
            </a:r>
            <a:r>
              <a:rPr lang="en-US" sz="2400" dirty="0">
                <a:solidFill>
                  <a:srgbClr val="CC99FF"/>
                </a:solidFill>
                <a:sym typeface="Wingdings" pitchFamily="2" charset="2"/>
              </a:rPr>
              <a:t> </a:t>
            </a:r>
            <a:r>
              <a:rPr lang="en-US" sz="2400" dirty="0" err="1">
                <a:solidFill>
                  <a:srgbClr val="CC99FF"/>
                </a:solidFill>
                <a:sym typeface="Wingdings" pitchFamily="2" charset="2"/>
              </a:rPr>
              <a:t>struktur</a:t>
            </a:r>
            <a:r>
              <a:rPr lang="en-US" sz="2400" dirty="0">
                <a:solidFill>
                  <a:srgbClr val="CC99FF"/>
                </a:solidFill>
                <a:sym typeface="Wingdings" pitchFamily="2" charset="2"/>
              </a:rPr>
              <a:t> </a:t>
            </a:r>
            <a:r>
              <a:rPr lang="en-US" sz="2400" dirty="0" err="1">
                <a:solidFill>
                  <a:srgbClr val="CC99FF"/>
                </a:solidFill>
                <a:sym typeface="Wingdings" pitchFamily="2" charset="2"/>
              </a:rPr>
              <a:t>ekonomi</a:t>
            </a:r>
            <a:r>
              <a:rPr lang="en-US" sz="2400" dirty="0">
                <a:solidFill>
                  <a:srgbClr val="CC99FF"/>
                </a:solidFill>
                <a:sym typeface="Wingdings" pitchFamily="2" charset="2"/>
              </a:rPr>
              <a:t>, </a:t>
            </a:r>
            <a:r>
              <a:rPr lang="en-US" sz="2400" dirty="0" err="1">
                <a:solidFill>
                  <a:srgbClr val="CC99FF"/>
                </a:solidFill>
                <a:sym typeface="Wingdings" pitchFamily="2" charset="2"/>
              </a:rPr>
              <a:t>misal</a:t>
            </a:r>
            <a:r>
              <a:rPr lang="en-US" sz="2400" dirty="0">
                <a:solidFill>
                  <a:srgbClr val="CC99FF"/>
                </a:solidFill>
                <a:sym typeface="Wingdings" pitchFamily="2" charset="2"/>
              </a:rPr>
              <a:t> </a:t>
            </a:r>
            <a:r>
              <a:rPr lang="en-US" sz="2400" dirty="0" err="1">
                <a:solidFill>
                  <a:srgbClr val="CC99FF"/>
                </a:solidFill>
                <a:sym typeface="Wingdings" pitchFamily="2" charset="2"/>
              </a:rPr>
              <a:t>dari</a:t>
            </a:r>
            <a:r>
              <a:rPr lang="en-US" sz="2400" dirty="0">
                <a:solidFill>
                  <a:srgbClr val="CC99FF"/>
                </a:solidFill>
                <a:sym typeface="Wingdings" pitchFamily="2" charset="2"/>
              </a:rPr>
              <a:t> </a:t>
            </a:r>
            <a:r>
              <a:rPr lang="en-US" sz="2400" dirty="0" err="1">
                <a:solidFill>
                  <a:srgbClr val="CC99FF"/>
                </a:solidFill>
                <a:sym typeface="Wingdings" pitchFamily="2" charset="2"/>
              </a:rPr>
              <a:t>agraris</a:t>
            </a:r>
            <a:r>
              <a:rPr lang="en-US" sz="2400" dirty="0">
                <a:solidFill>
                  <a:srgbClr val="CC99FF"/>
                </a:solidFill>
                <a:sym typeface="Wingdings" pitchFamily="2" charset="2"/>
              </a:rPr>
              <a:t> </a:t>
            </a:r>
            <a:r>
              <a:rPr lang="en-US" sz="2400" dirty="0" err="1">
                <a:solidFill>
                  <a:srgbClr val="CC99FF"/>
                </a:solidFill>
                <a:sym typeface="Wingdings" pitchFamily="2" charset="2"/>
              </a:rPr>
              <a:t>ke</a:t>
            </a:r>
            <a:r>
              <a:rPr lang="en-US" sz="2400" dirty="0">
                <a:solidFill>
                  <a:srgbClr val="CC99FF"/>
                </a:solidFill>
                <a:sym typeface="Wingdings" pitchFamily="2" charset="2"/>
              </a:rPr>
              <a:t> </a:t>
            </a:r>
            <a:r>
              <a:rPr lang="en-US" sz="2400" dirty="0" err="1" smtClean="0">
                <a:solidFill>
                  <a:srgbClr val="CC99FF"/>
                </a:solidFill>
                <a:sym typeface="Wingdings" pitchFamily="2" charset="2"/>
              </a:rPr>
              <a:t>industri</a:t>
            </a:r>
            <a:endParaRPr lang="en-US" sz="2400" dirty="0">
              <a:solidFill>
                <a:srgbClr val="CC99FF"/>
              </a:solidFill>
              <a:sym typeface="Wingdings" pitchFamily="2" charset="2"/>
            </a:endParaRPr>
          </a:p>
          <a:p>
            <a:pPr marL="284163" indent="-284163">
              <a:buFontTx/>
              <a:buAutoNum type="arabicPeriod" startAt="4"/>
            </a:pPr>
            <a:r>
              <a:rPr lang="en-US" sz="2400" dirty="0" err="1">
                <a:solidFill>
                  <a:srgbClr val="FFFF00"/>
                </a:solidFill>
                <a:sym typeface="Wingdings" pitchFamily="2" charset="2"/>
              </a:rPr>
              <a:t>Pengangguran</a:t>
            </a:r>
            <a:r>
              <a:rPr lang="en-US" sz="2400" dirty="0">
                <a:solidFill>
                  <a:srgbClr val="FFFF00"/>
                </a:solidFill>
                <a:sym typeface="Wingdings" pitchFamily="2" charset="2"/>
              </a:rPr>
              <a:t> </a:t>
            </a:r>
            <a:r>
              <a:rPr lang="en-US" sz="2400" dirty="0" err="1">
                <a:solidFill>
                  <a:srgbClr val="FFFF00"/>
                </a:solidFill>
                <a:sym typeface="Wingdings" pitchFamily="2" charset="2"/>
              </a:rPr>
              <a:t>Sukarela</a:t>
            </a:r>
            <a:r>
              <a:rPr lang="en-US" sz="2400" dirty="0">
                <a:solidFill>
                  <a:srgbClr val="FFFF00"/>
                </a:solidFill>
                <a:sym typeface="Wingdings" pitchFamily="2" charset="2"/>
              </a:rPr>
              <a:t>  </a:t>
            </a:r>
            <a:r>
              <a:rPr lang="en-US" sz="2400" dirty="0" err="1">
                <a:solidFill>
                  <a:srgbClr val="FFFF00"/>
                </a:solidFill>
                <a:sym typeface="Wingdings" pitchFamily="2" charset="2"/>
              </a:rPr>
              <a:t>pengangguran</a:t>
            </a:r>
            <a:r>
              <a:rPr lang="en-US" sz="2400" dirty="0">
                <a:solidFill>
                  <a:srgbClr val="FFFF00"/>
                </a:solidFill>
                <a:sym typeface="Wingdings" pitchFamily="2" charset="2"/>
              </a:rPr>
              <a:t> yang </a:t>
            </a:r>
            <a:r>
              <a:rPr lang="en-US" sz="2400" dirty="0" err="1">
                <a:solidFill>
                  <a:srgbClr val="FFFF00"/>
                </a:solidFill>
                <a:sym typeface="Wingdings" pitchFamily="2" charset="2"/>
              </a:rPr>
              <a:t>terjadi</a:t>
            </a:r>
            <a:r>
              <a:rPr lang="en-US" sz="2400" dirty="0">
                <a:solidFill>
                  <a:srgbClr val="FFFF00"/>
                </a:solidFill>
                <a:sym typeface="Wingdings" pitchFamily="2" charset="2"/>
              </a:rPr>
              <a:t> </a:t>
            </a:r>
            <a:r>
              <a:rPr lang="en-US" sz="2400" dirty="0" err="1">
                <a:solidFill>
                  <a:srgbClr val="FFFF00"/>
                </a:solidFill>
                <a:sym typeface="Wingdings" pitchFamily="2" charset="2"/>
              </a:rPr>
              <a:t>karena</a:t>
            </a:r>
            <a:r>
              <a:rPr lang="en-US" sz="2400" dirty="0">
                <a:solidFill>
                  <a:srgbClr val="FFFF00"/>
                </a:solidFill>
                <a:sym typeface="Wingdings" pitchFamily="2" charset="2"/>
              </a:rPr>
              <a:t> </a:t>
            </a:r>
            <a:r>
              <a:rPr lang="en-US" sz="2400" dirty="0" err="1">
                <a:solidFill>
                  <a:srgbClr val="FFFF00"/>
                </a:solidFill>
                <a:sym typeface="Wingdings" pitchFamily="2" charset="2"/>
              </a:rPr>
              <a:t>adanya</a:t>
            </a:r>
            <a:r>
              <a:rPr lang="en-US" sz="2400" dirty="0">
                <a:solidFill>
                  <a:srgbClr val="FFFF00"/>
                </a:solidFill>
                <a:sym typeface="Wingdings" pitchFamily="2" charset="2"/>
              </a:rPr>
              <a:t> </a:t>
            </a:r>
            <a:r>
              <a:rPr lang="en-US" sz="2400" dirty="0" err="1">
                <a:solidFill>
                  <a:srgbClr val="FFFF00"/>
                </a:solidFill>
                <a:sym typeface="Wingdings" pitchFamily="2" charset="2"/>
              </a:rPr>
              <a:t>orang</a:t>
            </a:r>
            <a:r>
              <a:rPr lang="en-US" sz="2400" dirty="0">
                <a:solidFill>
                  <a:srgbClr val="FFFF00"/>
                </a:solidFill>
                <a:sym typeface="Wingdings" pitchFamily="2" charset="2"/>
              </a:rPr>
              <a:t> yang </a:t>
            </a:r>
            <a:r>
              <a:rPr lang="en-US" sz="2400" dirty="0" err="1">
                <a:solidFill>
                  <a:srgbClr val="FFFF00"/>
                </a:solidFill>
                <a:sym typeface="Wingdings" pitchFamily="2" charset="2"/>
              </a:rPr>
              <a:t>sesungguhnya</a:t>
            </a:r>
            <a:r>
              <a:rPr lang="en-US" sz="2400" dirty="0">
                <a:solidFill>
                  <a:srgbClr val="FFFF00"/>
                </a:solidFill>
                <a:sym typeface="Wingdings" pitchFamily="2" charset="2"/>
              </a:rPr>
              <a:t> </a:t>
            </a:r>
            <a:r>
              <a:rPr lang="en-US" sz="2400" dirty="0" err="1">
                <a:solidFill>
                  <a:srgbClr val="FFFF00"/>
                </a:solidFill>
                <a:sym typeface="Wingdings" pitchFamily="2" charset="2"/>
              </a:rPr>
              <a:t>masih</a:t>
            </a:r>
            <a:r>
              <a:rPr lang="en-US" sz="2400" dirty="0">
                <a:solidFill>
                  <a:srgbClr val="FFFF00"/>
                </a:solidFill>
                <a:sym typeface="Wingdings" pitchFamily="2" charset="2"/>
              </a:rPr>
              <a:t> </a:t>
            </a:r>
            <a:r>
              <a:rPr lang="en-US" sz="2400" dirty="0" err="1">
                <a:solidFill>
                  <a:srgbClr val="FFFF00"/>
                </a:solidFill>
                <a:sym typeface="Wingdings" pitchFamily="2" charset="2"/>
              </a:rPr>
              <a:t>dapat</a:t>
            </a:r>
            <a:r>
              <a:rPr lang="en-US" sz="2400" dirty="0">
                <a:solidFill>
                  <a:srgbClr val="FFFF00"/>
                </a:solidFill>
                <a:sym typeface="Wingdings" pitchFamily="2" charset="2"/>
              </a:rPr>
              <a:t> </a:t>
            </a:r>
            <a:r>
              <a:rPr lang="en-US" sz="2400" dirty="0" err="1">
                <a:solidFill>
                  <a:srgbClr val="FFFF00"/>
                </a:solidFill>
                <a:sym typeface="Wingdings" pitchFamily="2" charset="2"/>
              </a:rPr>
              <a:t>bekerja</a:t>
            </a:r>
            <a:r>
              <a:rPr lang="en-US" sz="2400" dirty="0">
                <a:solidFill>
                  <a:srgbClr val="FFFF00"/>
                </a:solidFill>
                <a:sym typeface="Wingdings" pitchFamily="2" charset="2"/>
              </a:rPr>
              <a:t>, </a:t>
            </a:r>
            <a:r>
              <a:rPr lang="en-US" sz="2400" dirty="0" err="1">
                <a:solidFill>
                  <a:srgbClr val="FFFF00"/>
                </a:solidFill>
                <a:sym typeface="Wingdings" pitchFamily="2" charset="2"/>
              </a:rPr>
              <a:t>tetapi</a:t>
            </a:r>
            <a:r>
              <a:rPr lang="en-US" sz="2400" dirty="0">
                <a:solidFill>
                  <a:srgbClr val="FFFF00"/>
                </a:solidFill>
                <a:sym typeface="Wingdings" pitchFamily="2" charset="2"/>
              </a:rPr>
              <a:t> </a:t>
            </a:r>
            <a:r>
              <a:rPr lang="en-US" sz="2400" dirty="0" err="1">
                <a:solidFill>
                  <a:srgbClr val="FFFF00"/>
                </a:solidFill>
                <a:sym typeface="Wingdings" pitchFamily="2" charset="2"/>
              </a:rPr>
              <a:t>dengan</a:t>
            </a:r>
            <a:r>
              <a:rPr lang="en-US" sz="2400" dirty="0">
                <a:solidFill>
                  <a:srgbClr val="FFFF00"/>
                </a:solidFill>
                <a:sym typeface="Wingdings" pitchFamily="2" charset="2"/>
              </a:rPr>
              <a:t> </a:t>
            </a:r>
            <a:r>
              <a:rPr lang="en-US" sz="2400" dirty="0" err="1">
                <a:solidFill>
                  <a:srgbClr val="FFFF00"/>
                </a:solidFill>
                <a:sym typeface="Wingdings" pitchFamily="2" charset="2"/>
              </a:rPr>
              <a:t>sukarela</a:t>
            </a:r>
            <a:r>
              <a:rPr lang="en-US" sz="2400" dirty="0">
                <a:solidFill>
                  <a:srgbClr val="FFFF00"/>
                </a:solidFill>
                <a:sym typeface="Wingdings" pitchFamily="2" charset="2"/>
              </a:rPr>
              <a:t> </a:t>
            </a:r>
            <a:r>
              <a:rPr lang="en-US" sz="2400" dirty="0" err="1">
                <a:solidFill>
                  <a:srgbClr val="FFFF00"/>
                </a:solidFill>
                <a:sym typeface="Wingdings" pitchFamily="2" charset="2"/>
              </a:rPr>
              <a:t>dia</a:t>
            </a:r>
            <a:r>
              <a:rPr lang="en-US" sz="2400" dirty="0">
                <a:solidFill>
                  <a:srgbClr val="FFFF00"/>
                </a:solidFill>
                <a:sym typeface="Wingdings" pitchFamily="2" charset="2"/>
              </a:rPr>
              <a:t> </a:t>
            </a:r>
            <a:r>
              <a:rPr lang="en-US" sz="2400" dirty="0" err="1">
                <a:solidFill>
                  <a:srgbClr val="FFFF00"/>
                </a:solidFill>
                <a:sym typeface="Wingdings" pitchFamily="2" charset="2"/>
              </a:rPr>
              <a:t>tidak</a:t>
            </a:r>
            <a:r>
              <a:rPr lang="en-US" sz="2400" dirty="0">
                <a:solidFill>
                  <a:srgbClr val="FFFF00"/>
                </a:solidFill>
                <a:sym typeface="Wingdings" pitchFamily="2" charset="2"/>
              </a:rPr>
              <a:t> </a:t>
            </a:r>
            <a:r>
              <a:rPr lang="en-US" sz="2400" dirty="0" err="1">
                <a:solidFill>
                  <a:srgbClr val="FFFF00"/>
                </a:solidFill>
                <a:sym typeface="Wingdings" pitchFamily="2" charset="2"/>
              </a:rPr>
              <a:t>mau</a:t>
            </a:r>
            <a:r>
              <a:rPr lang="en-US" sz="2400" dirty="0">
                <a:solidFill>
                  <a:srgbClr val="FFFF00"/>
                </a:solidFill>
                <a:sym typeface="Wingdings" pitchFamily="2" charset="2"/>
              </a:rPr>
              <a:t> </a:t>
            </a:r>
            <a:r>
              <a:rPr lang="en-US" sz="2400" dirty="0" err="1">
                <a:solidFill>
                  <a:srgbClr val="FFFF00"/>
                </a:solidFill>
                <a:sym typeface="Wingdings" pitchFamily="2" charset="2"/>
              </a:rPr>
              <a:t>bekerja</a:t>
            </a:r>
            <a:r>
              <a:rPr lang="en-US" sz="2400" dirty="0">
                <a:solidFill>
                  <a:srgbClr val="FFFF00"/>
                </a:solidFill>
                <a:sym typeface="Wingdings" pitchFamily="2" charset="2"/>
              </a:rPr>
              <a:t> (</a:t>
            </a:r>
            <a:r>
              <a:rPr lang="en-US" sz="2400" dirty="0" err="1">
                <a:solidFill>
                  <a:srgbClr val="FFFF00"/>
                </a:solidFill>
                <a:sym typeface="Wingdings" pitchFamily="2" charset="2"/>
              </a:rPr>
              <a:t>malas</a:t>
            </a:r>
            <a:r>
              <a:rPr lang="en-US" sz="2400" dirty="0">
                <a:solidFill>
                  <a:srgbClr val="FFFF00"/>
                </a:solidFill>
                <a:sym typeface="Wingdings" pitchFamily="2" charset="2"/>
              </a:rPr>
              <a:t> </a:t>
            </a:r>
            <a:r>
              <a:rPr lang="en-US" sz="2400" dirty="0" err="1">
                <a:solidFill>
                  <a:srgbClr val="FFFF00"/>
                </a:solidFill>
                <a:sym typeface="Wingdings" pitchFamily="2" charset="2"/>
              </a:rPr>
              <a:t>atau</a:t>
            </a:r>
            <a:r>
              <a:rPr lang="en-US" sz="2400" dirty="0">
                <a:solidFill>
                  <a:srgbClr val="FFFF00"/>
                </a:solidFill>
                <a:sym typeface="Wingdings" pitchFamily="2" charset="2"/>
              </a:rPr>
              <a:t> </a:t>
            </a:r>
            <a:r>
              <a:rPr lang="en-US" sz="2400" dirty="0" err="1">
                <a:solidFill>
                  <a:srgbClr val="FFFF00"/>
                </a:solidFill>
                <a:sym typeface="Wingdings" pitchFamily="2" charset="2"/>
              </a:rPr>
              <a:t>sudah</a:t>
            </a:r>
            <a:r>
              <a:rPr lang="en-US" sz="2400" dirty="0">
                <a:solidFill>
                  <a:srgbClr val="FFFF00"/>
                </a:solidFill>
                <a:sym typeface="Wingdings" pitchFamily="2" charset="2"/>
              </a:rPr>
              <a:t> </a:t>
            </a:r>
            <a:r>
              <a:rPr lang="en-US" sz="2400" dirty="0" err="1">
                <a:solidFill>
                  <a:srgbClr val="FFFF00"/>
                </a:solidFill>
                <a:sym typeface="Wingdings" pitchFamily="2" charset="2"/>
              </a:rPr>
              <a:t>kaya</a:t>
            </a:r>
            <a:r>
              <a:rPr lang="en-US" sz="2400" dirty="0">
                <a:solidFill>
                  <a:srgbClr val="FFFF00"/>
                </a:solidFill>
                <a:sym typeface="Wingdings" pitchFamily="2" charset="2"/>
              </a:rPr>
              <a:t>)</a:t>
            </a:r>
          </a:p>
          <a:p>
            <a:pPr marL="284163" indent="-284163">
              <a:buFontTx/>
              <a:buAutoNum type="arabicPeriod" startAt="4"/>
            </a:pPr>
            <a:r>
              <a:rPr lang="en-US" sz="2400" dirty="0" err="1">
                <a:solidFill>
                  <a:srgbClr val="FF00FF"/>
                </a:solidFill>
                <a:sym typeface="Wingdings" pitchFamily="2" charset="2"/>
              </a:rPr>
              <a:t>Pengangguran</a:t>
            </a:r>
            <a:r>
              <a:rPr lang="en-US" sz="2400" dirty="0">
                <a:solidFill>
                  <a:srgbClr val="FF00FF"/>
                </a:solidFill>
                <a:sym typeface="Wingdings" pitchFamily="2" charset="2"/>
              </a:rPr>
              <a:t> </a:t>
            </a:r>
            <a:r>
              <a:rPr lang="en-US" sz="2400" dirty="0" err="1">
                <a:solidFill>
                  <a:srgbClr val="FF00FF"/>
                </a:solidFill>
                <a:sym typeface="Wingdings" pitchFamily="2" charset="2"/>
              </a:rPr>
              <a:t>Deflasioner</a:t>
            </a:r>
            <a:r>
              <a:rPr lang="en-US" sz="2400" dirty="0">
                <a:solidFill>
                  <a:srgbClr val="FF00FF"/>
                </a:solidFill>
                <a:sym typeface="Wingdings" pitchFamily="2" charset="2"/>
              </a:rPr>
              <a:t>  </a:t>
            </a:r>
            <a:r>
              <a:rPr lang="en-US" sz="2400" dirty="0" err="1">
                <a:solidFill>
                  <a:srgbClr val="FF00FF"/>
                </a:solidFill>
                <a:sym typeface="Wingdings" pitchFamily="2" charset="2"/>
              </a:rPr>
              <a:t>pengangguran</a:t>
            </a:r>
            <a:r>
              <a:rPr lang="en-US" sz="2400" dirty="0">
                <a:solidFill>
                  <a:srgbClr val="FF00FF"/>
                </a:solidFill>
                <a:sym typeface="Wingdings" pitchFamily="2" charset="2"/>
              </a:rPr>
              <a:t> yang </a:t>
            </a:r>
            <a:r>
              <a:rPr lang="en-US" sz="2400" dirty="0" err="1">
                <a:solidFill>
                  <a:srgbClr val="FF00FF"/>
                </a:solidFill>
                <a:sym typeface="Wingdings" pitchFamily="2" charset="2"/>
              </a:rPr>
              <a:t>disebabkan</a:t>
            </a:r>
            <a:r>
              <a:rPr lang="en-US" sz="2400" dirty="0">
                <a:solidFill>
                  <a:srgbClr val="FF00FF"/>
                </a:solidFill>
                <a:sym typeface="Wingdings" pitchFamily="2" charset="2"/>
              </a:rPr>
              <a:t> </a:t>
            </a:r>
            <a:r>
              <a:rPr lang="en-US" sz="2400" dirty="0" err="1">
                <a:solidFill>
                  <a:srgbClr val="FF00FF"/>
                </a:solidFill>
                <a:sym typeface="Wingdings" pitchFamily="2" charset="2"/>
              </a:rPr>
              <a:t>lowongan</a:t>
            </a:r>
            <a:r>
              <a:rPr lang="en-US" sz="2400" dirty="0">
                <a:solidFill>
                  <a:srgbClr val="FF00FF"/>
                </a:solidFill>
                <a:sym typeface="Wingdings" pitchFamily="2" charset="2"/>
              </a:rPr>
              <a:t> </a:t>
            </a:r>
            <a:r>
              <a:rPr lang="en-US" sz="2400" dirty="0" err="1">
                <a:solidFill>
                  <a:srgbClr val="FF00FF"/>
                </a:solidFill>
                <a:sym typeface="Wingdings" pitchFamily="2" charset="2"/>
              </a:rPr>
              <a:t>pekerjaan</a:t>
            </a:r>
            <a:r>
              <a:rPr lang="en-US" sz="2400" dirty="0">
                <a:solidFill>
                  <a:srgbClr val="FF00FF"/>
                </a:solidFill>
                <a:sym typeface="Wingdings" pitchFamily="2" charset="2"/>
              </a:rPr>
              <a:t> </a:t>
            </a:r>
            <a:r>
              <a:rPr lang="en-US" sz="2400" dirty="0" err="1">
                <a:solidFill>
                  <a:srgbClr val="FF00FF"/>
                </a:solidFill>
                <a:sym typeface="Wingdings" pitchFamily="2" charset="2"/>
              </a:rPr>
              <a:t>tidak</a:t>
            </a:r>
            <a:r>
              <a:rPr lang="en-US" sz="2400" dirty="0">
                <a:solidFill>
                  <a:srgbClr val="FF00FF"/>
                </a:solidFill>
                <a:sym typeface="Wingdings" pitchFamily="2" charset="2"/>
              </a:rPr>
              <a:t> </a:t>
            </a:r>
            <a:r>
              <a:rPr lang="en-US" sz="2400" dirty="0" err="1">
                <a:solidFill>
                  <a:srgbClr val="FF00FF"/>
                </a:solidFill>
                <a:sym typeface="Wingdings" pitchFamily="2" charset="2"/>
              </a:rPr>
              <a:t>cukup</a:t>
            </a:r>
            <a:r>
              <a:rPr lang="en-US" sz="2400" dirty="0">
                <a:solidFill>
                  <a:srgbClr val="FF00FF"/>
                </a:solidFill>
                <a:sym typeface="Wingdings" pitchFamily="2" charset="2"/>
              </a:rPr>
              <a:t> </a:t>
            </a:r>
            <a:r>
              <a:rPr lang="en-US" sz="2400" dirty="0" err="1">
                <a:solidFill>
                  <a:srgbClr val="FF00FF"/>
                </a:solidFill>
                <a:sym typeface="Wingdings" pitchFamily="2" charset="2"/>
              </a:rPr>
              <a:t>untuk</a:t>
            </a:r>
            <a:r>
              <a:rPr lang="en-US" sz="2400" dirty="0">
                <a:solidFill>
                  <a:srgbClr val="FF00FF"/>
                </a:solidFill>
                <a:sym typeface="Wingdings" pitchFamily="2" charset="2"/>
              </a:rPr>
              <a:t> </a:t>
            </a:r>
            <a:r>
              <a:rPr lang="en-US" sz="2400" dirty="0" err="1">
                <a:solidFill>
                  <a:srgbClr val="FF00FF"/>
                </a:solidFill>
                <a:sym typeface="Wingdings" pitchFamily="2" charset="2"/>
              </a:rPr>
              <a:t>menampung</a:t>
            </a:r>
            <a:r>
              <a:rPr lang="en-US" sz="2400" dirty="0">
                <a:solidFill>
                  <a:srgbClr val="FF00FF"/>
                </a:solidFill>
                <a:sym typeface="Wingdings" pitchFamily="2" charset="2"/>
              </a:rPr>
              <a:t> </a:t>
            </a:r>
            <a:r>
              <a:rPr lang="en-US" sz="2400" dirty="0" err="1">
                <a:solidFill>
                  <a:srgbClr val="FF00FF"/>
                </a:solidFill>
                <a:sym typeface="Wingdings" pitchFamily="2" charset="2"/>
              </a:rPr>
              <a:t>pencari</a:t>
            </a:r>
            <a:r>
              <a:rPr lang="en-US" sz="2400" dirty="0">
                <a:solidFill>
                  <a:srgbClr val="FF00FF"/>
                </a:solidFill>
                <a:sym typeface="Wingdings" pitchFamily="2" charset="2"/>
              </a:rPr>
              <a:t> </a:t>
            </a:r>
            <a:r>
              <a:rPr lang="en-US" sz="2400" dirty="0" err="1">
                <a:solidFill>
                  <a:srgbClr val="FF00FF"/>
                </a:solidFill>
                <a:sym typeface="Wingdings" pitchFamily="2" charset="2"/>
              </a:rPr>
              <a:t>kerja</a:t>
            </a:r>
            <a:endParaRPr lang="en-US" sz="2400" dirty="0">
              <a:solidFill>
                <a:srgbClr val="FF00FF"/>
              </a:solidFill>
              <a:sym typeface="Wingdings" pitchFamily="2" charset="2"/>
            </a:endParaRPr>
          </a:p>
          <a:p>
            <a:pPr marL="284163" indent="-284163">
              <a:buFontTx/>
              <a:buAutoNum type="arabicPeriod" startAt="4"/>
            </a:pPr>
            <a:r>
              <a:rPr lang="en-US" sz="2400" dirty="0" err="1">
                <a:solidFill>
                  <a:srgbClr val="00FFFF"/>
                </a:solidFill>
                <a:sym typeface="Wingdings" pitchFamily="2" charset="2"/>
              </a:rPr>
              <a:t>Pengangguran</a:t>
            </a:r>
            <a:r>
              <a:rPr lang="en-US" sz="2400" dirty="0">
                <a:solidFill>
                  <a:srgbClr val="00FFFF"/>
                </a:solidFill>
                <a:sym typeface="Wingdings" pitchFamily="2" charset="2"/>
              </a:rPr>
              <a:t> </a:t>
            </a:r>
            <a:r>
              <a:rPr lang="en-US" sz="2400" dirty="0" err="1">
                <a:solidFill>
                  <a:srgbClr val="00FFFF"/>
                </a:solidFill>
                <a:sym typeface="Wingdings" pitchFamily="2" charset="2"/>
              </a:rPr>
              <a:t>Teknologi</a:t>
            </a:r>
            <a:r>
              <a:rPr lang="en-US" sz="2400" dirty="0">
                <a:solidFill>
                  <a:srgbClr val="00FFFF"/>
                </a:solidFill>
                <a:sym typeface="Wingdings" pitchFamily="2" charset="2"/>
              </a:rPr>
              <a:t>  </a:t>
            </a:r>
            <a:r>
              <a:rPr lang="en-US" sz="2400" dirty="0" err="1">
                <a:solidFill>
                  <a:srgbClr val="00FFFF"/>
                </a:solidFill>
                <a:sym typeface="Wingdings" pitchFamily="2" charset="2"/>
              </a:rPr>
              <a:t>pengangguran</a:t>
            </a:r>
            <a:r>
              <a:rPr lang="en-US" sz="2400" dirty="0">
                <a:solidFill>
                  <a:srgbClr val="00FFFF"/>
                </a:solidFill>
                <a:sym typeface="Wingdings" pitchFamily="2" charset="2"/>
              </a:rPr>
              <a:t> yang </a:t>
            </a:r>
            <a:r>
              <a:rPr lang="en-US" sz="2400" dirty="0" err="1">
                <a:solidFill>
                  <a:srgbClr val="00FFFF"/>
                </a:solidFill>
                <a:sym typeface="Wingdings" pitchFamily="2" charset="2"/>
              </a:rPr>
              <a:t>disebabkan</a:t>
            </a:r>
            <a:r>
              <a:rPr lang="en-US" sz="2400" dirty="0">
                <a:solidFill>
                  <a:srgbClr val="00FFFF"/>
                </a:solidFill>
                <a:sym typeface="Wingdings" pitchFamily="2" charset="2"/>
              </a:rPr>
              <a:t> </a:t>
            </a:r>
            <a:r>
              <a:rPr lang="en-US" sz="2400" dirty="0" err="1">
                <a:solidFill>
                  <a:srgbClr val="00FFFF"/>
                </a:solidFill>
                <a:sym typeface="Wingdings" pitchFamily="2" charset="2"/>
              </a:rPr>
              <a:t>karena</a:t>
            </a:r>
            <a:r>
              <a:rPr lang="en-US" sz="2400" dirty="0">
                <a:solidFill>
                  <a:srgbClr val="00FFFF"/>
                </a:solidFill>
                <a:sym typeface="Wingdings" pitchFamily="2" charset="2"/>
              </a:rPr>
              <a:t> </a:t>
            </a:r>
            <a:r>
              <a:rPr lang="en-US" sz="2400" dirty="0" err="1">
                <a:solidFill>
                  <a:srgbClr val="00FFFF"/>
                </a:solidFill>
                <a:sym typeface="Wingdings" pitchFamily="2" charset="2"/>
              </a:rPr>
              <a:t>kemajuan</a:t>
            </a:r>
            <a:r>
              <a:rPr lang="en-US" sz="2400" dirty="0">
                <a:solidFill>
                  <a:srgbClr val="00FFFF"/>
                </a:solidFill>
                <a:sym typeface="Wingdings" pitchFamily="2" charset="2"/>
              </a:rPr>
              <a:t> </a:t>
            </a:r>
            <a:r>
              <a:rPr lang="en-US" sz="2400" dirty="0" err="1">
                <a:solidFill>
                  <a:srgbClr val="00FFFF"/>
                </a:solidFill>
                <a:sym typeface="Wingdings" pitchFamily="2" charset="2"/>
              </a:rPr>
              <a:t>teknologi</a:t>
            </a:r>
            <a:r>
              <a:rPr lang="en-US" sz="2400" dirty="0">
                <a:solidFill>
                  <a:srgbClr val="00FFFF"/>
                </a:solidFill>
                <a:sym typeface="Wingdings" pitchFamily="2" charset="2"/>
              </a:rPr>
              <a:t>.</a:t>
            </a:r>
            <a:endParaRPr lang="en-US" sz="2400"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Effect transition="in" filter="slide(fromLeft)">
                                      <p:cBhvr>
                                        <p:cTn id="7" dur="500"/>
                                        <p:tgtEl>
                                          <p:spTgt spid="1167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6739">
                                            <p:txEl>
                                              <p:pRg st="1" end="1"/>
                                            </p:txEl>
                                          </p:spTgt>
                                        </p:tgtEl>
                                        <p:attrNameLst>
                                          <p:attrName>style.visibility</p:attrName>
                                        </p:attrNameLst>
                                      </p:cBhvr>
                                      <p:to>
                                        <p:strVal val="visible"/>
                                      </p:to>
                                    </p:set>
                                    <p:animEffect transition="in" filter="slide(fromLeft)">
                                      <p:cBhvr>
                                        <p:cTn id="12" dur="500"/>
                                        <p:tgtEl>
                                          <p:spTgt spid="1167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6739">
                                            <p:txEl>
                                              <p:pRg st="2" end="2"/>
                                            </p:txEl>
                                          </p:spTgt>
                                        </p:tgtEl>
                                        <p:attrNameLst>
                                          <p:attrName>style.visibility</p:attrName>
                                        </p:attrNameLst>
                                      </p:cBhvr>
                                      <p:to>
                                        <p:strVal val="visible"/>
                                      </p:to>
                                    </p:set>
                                    <p:animEffect transition="in" filter="slide(fromLeft)">
                                      <p:cBhvr>
                                        <p:cTn id="17" dur="500"/>
                                        <p:tgtEl>
                                          <p:spTgt spid="1167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6739">
                                            <p:txEl>
                                              <p:pRg st="3" end="3"/>
                                            </p:txEl>
                                          </p:spTgt>
                                        </p:tgtEl>
                                        <p:attrNameLst>
                                          <p:attrName>style.visibility</p:attrName>
                                        </p:attrNameLst>
                                      </p:cBhvr>
                                      <p:to>
                                        <p:strVal val="visible"/>
                                      </p:to>
                                    </p:set>
                                    <p:animEffect transition="in" filter="slide(fromLeft)">
                                      <p:cBhvr>
                                        <p:cTn id="22" dur="500"/>
                                        <p:tgtEl>
                                          <p:spTgt spid="1167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116739">
                                            <p:txEl>
                                              <p:pRg st="4" end="4"/>
                                            </p:txEl>
                                          </p:spTgt>
                                        </p:tgtEl>
                                        <p:attrNameLst>
                                          <p:attrName>style.visibility</p:attrName>
                                        </p:attrNameLst>
                                      </p:cBhvr>
                                      <p:to>
                                        <p:strVal val="visible"/>
                                      </p:to>
                                    </p:set>
                                    <p:animEffect transition="in" filter="slide(fromLeft)">
                                      <p:cBhvr>
                                        <p:cTn id="27" dur="500"/>
                                        <p:tgtEl>
                                          <p:spTgt spid="1167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build="p"/>
    </p:bldLst>
  </p:timing>
</p:sld>
</file>

<file path=ppt/slides/slide1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457200" y="274638"/>
            <a:ext cx="8229600" cy="639762"/>
          </a:xfrm>
          <a:ln w="28575">
            <a:solidFill>
              <a:srgbClr val="CC99FF"/>
            </a:solidFill>
            <a:prstDash val="dash"/>
          </a:ln>
        </p:spPr>
        <p:txBody>
          <a:bodyPr>
            <a:normAutofit fontScale="90000"/>
          </a:bodyPr>
          <a:lstStyle/>
          <a:p>
            <a:r>
              <a:rPr lang="en-US" dirty="0">
                <a:solidFill>
                  <a:srgbClr val="00FF00"/>
                </a:solidFill>
              </a:rPr>
              <a:t>Cara </a:t>
            </a:r>
            <a:r>
              <a:rPr lang="en-US" dirty="0" err="1">
                <a:solidFill>
                  <a:srgbClr val="00FF00"/>
                </a:solidFill>
              </a:rPr>
              <a:t>Mengatasi</a:t>
            </a:r>
            <a:r>
              <a:rPr lang="en-US" dirty="0">
                <a:solidFill>
                  <a:srgbClr val="00FF00"/>
                </a:solidFill>
              </a:rPr>
              <a:t> </a:t>
            </a:r>
            <a:r>
              <a:rPr lang="en-US" dirty="0" err="1">
                <a:solidFill>
                  <a:srgbClr val="00FF00"/>
                </a:solidFill>
              </a:rPr>
              <a:t>Pengangguran</a:t>
            </a:r>
            <a:endParaRPr lang="en-US" dirty="0">
              <a:solidFill>
                <a:srgbClr val="00FF00"/>
              </a:solidFill>
            </a:endParaRPr>
          </a:p>
        </p:txBody>
      </p:sp>
      <p:sp>
        <p:nvSpPr>
          <p:cNvPr id="119811" name="Rectangle 3"/>
          <p:cNvSpPr>
            <a:spLocks noGrp="1" noChangeArrowheads="1"/>
          </p:cNvSpPr>
          <p:nvPr>
            <p:ph type="body" idx="1"/>
          </p:nvPr>
        </p:nvSpPr>
        <p:spPr>
          <a:xfrm>
            <a:off x="304800" y="1447800"/>
            <a:ext cx="8305800" cy="4038600"/>
          </a:xfrm>
        </p:spPr>
        <p:txBody>
          <a:bodyPr>
            <a:noAutofit/>
          </a:bodyPr>
          <a:lstStyle/>
          <a:p>
            <a:pPr>
              <a:buNone/>
            </a:pPr>
            <a:r>
              <a:rPr lang="en-US" sz="2400" b="1" dirty="0">
                <a:solidFill>
                  <a:srgbClr val="FF0000"/>
                </a:solidFill>
              </a:rPr>
              <a:t>Cara </a:t>
            </a:r>
            <a:r>
              <a:rPr lang="en-US" sz="2400" b="1" dirty="0" err="1">
                <a:solidFill>
                  <a:srgbClr val="FF0000"/>
                </a:solidFill>
              </a:rPr>
              <a:t>mengatasi</a:t>
            </a:r>
            <a:r>
              <a:rPr lang="en-US" sz="2400" b="1" dirty="0">
                <a:solidFill>
                  <a:srgbClr val="FF0000"/>
                </a:solidFill>
              </a:rPr>
              <a:t> </a:t>
            </a:r>
            <a:r>
              <a:rPr lang="en-US" sz="2400" b="1" dirty="0" err="1">
                <a:solidFill>
                  <a:srgbClr val="FF0000"/>
                </a:solidFill>
              </a:rPr>
              <a:t>Pengangguran</a:t>
            </a:r>
            <a:r>
              <a:rPr lang="en-US" sz="2400" b="1" dirty="0">
                <a:solidFill>
                  <a:srgbClr val="FF0000"/>
                </a:solidFill>
              </a:rPr>
              <a:t> </a:t>
            </a:r>
            <a:r>
              <a:rPr lang="en-US" sz="2400" b="1" dirty="0" err="1">
                <a:solidFill>
                  <a:srgbClr val="FF0000"/>
                </a:solidFill>
              </a:rPr>
              <a:t>Friksional</a:t>
            </a:r>
            <a:r>
              <a:rPr lang="en-US" sz="2400" b="1" dirty="0">
                <a:solidFill>
                  <a:srgbClr val="FF0000"/>
                </a:solidFill>
              </a:rPr>
              <a:t> </a:t>
            </a:r>
            <a:r>
              <a:rPr lang="en-US" sz="2400" b="1" dirty="0" err="1">
                <a:solidFill>
                  <a:srgbClr val="FF0000"/>
                </a:solidFill>
              </a:rPr>
              <a:t>dan</a:t>
            </a:r>
            <a:r>
              <a:rPr lang="en-US" sz="2400" b="1" dirty="0">
                <a:solidFill>
                  <a:srgbClr val="FF0000"/>
                </a:solidFill>
              </a:rPr>
              <a:t> </a:t>
            </a:r>
            <a:r>
              <a:rPr lang="en-US" sz="2400" b="1" dirty="0" err="1">
                <a:solidFill>
                  <a:srgbClr val="FF0000"/>
                </a:solidFill>
              </a:rPr>
              <a:t>Sukarela</a:t>
            </a:r>
            <a:r>
              <a:rPr lang="en-US" sz="2400" b="1" dirty="0">
                <a:solidFill>
                  <a:srgbClr val="FF0000"/>
                </a:solidFill>
              </a:rPr>
              <a:t>:</a:t>
            </a:r>
          </a:p>
          <a:p>
            <a:pPr lvl="1"/>
            <a:r>
              <a:rPr lang="en-US" sz="2400" dirty="0" err="1">
                <a:solidFill>
                  <a:srgbClr val="00FFFF"/>
                </a:solidFill>
              </a:rPr>
              <a:t>Proyek</a:t>
            </a:r>
            <a:r>
              <a:rPr lang="en-US" sz="2400" dirty="0">
                <a:solidFill>
                  <a:srgbClr val="00FFFF"/>
                </a:solidFill>
              </a:rPr>
              <a:t> </a:t>
            </a:r>
            <a:r>
              <a:rPr lang="en-US" sz="2400" dirty="0" err="1">
                <a:solidFill>
                  <a:srgbClr val="00FFFF"/>
                </a:solidFill>
              </a:rPr>
              <a:t>Padat</a:t>
            </a:r>
            <a:r>
              <a:rPr lang="en-US" sz="2400" dirty="0">
                <a:solidFill>
                  <a:srgbClr val="00FFFF"/>
                </a:solidFill>
              </a:rPr>
              <a:t> </a:t>
            </a:r>
            <a:r>
              <a:rPr lang="en-US" sz="2400" dirty="0" err="1">
                <a:solidFill>
                  <a:srgbClr val="00FFFF"/>
                </a:solidFill>
              </a:rPr>
              <a:t>Karya</a:t>
            </a:r>
            <a:endParaRPr lang="en-US" sz="2400" dirty="0">
              <a:solidFill>
                <a:srgbClr val="00FFFF"/>
              </a:solidFill>
            </a:endParaRPr>
          </a:p>
          <a:p>
            <a:pPr lvl="1"/>
            <a:r>
              <a:rPr lang="en-US" sz="2400" dirty="0" err="1">
                <a:solidFill>
                  <a:srgbClr val="FF00FF"/>
                </a:solidFill>
              </a:rPr>
              <a:t>Menarik</a:t>
            </a:r>
            <a:r>
              <a:rPr lang="en-US" sz="2400" dirty="0">
                <a:solidFill>
                  <a:srgbClr val="FF00FF"/>
                </a:solidFill>
              </a:rPr>
              <a:t> Investor </a:t>
            </a:r>
            <a:r>
              <a:rPr lang="en-US" sz="2400" dirty="0" err="1">
                <a:solidFill>
                  <a:srgbClr val="FF00FF"/>
                </a:solidFill>
              </a:rPr>
              <a:t>baru</a:t>
            </a:r>
            <a:endParaRPr lang="en-US" sz="2400" dirty="0">
              <a:solidFill>
                <a:srgbClr val="FF00FF"/>
              </a:solidFill>
            </a:endParaRPr>
          </a:p>
          <a:p>
            <a:pPr lvl="1"/>
            <a:r>
              <a:rPr lang="en-US" sz="2400" dirty="0" err="1">
                <a:solidFill>
                  <a:srgbClr val="00FF99"/>
                </a:solidFill>
              </a:rPr>
              <a:t>Pengembangan</a:t>
            </a:r>
            <a:r>
              <a:rPr lang="en-US" sz="2400" dirty="0">
                <a:solidFill>
                  <a:srgbClr val="00FF99"/>
                </a:solidFill>
              </a:rPr>
              <a:t> </a:t>
            </a:r>
            <a:r>
              <a:rPr lang="en-US" sz="2400" dirty="0" err="1">
                <a:solidFill>
                  <a:srgbClr val="00FF99"/>
                </a:solidFill>
              </a:rPr>
              <a:t>transmigrasi</a:t>
            </a:r>
            <a:endParaRPr lang="en-US" sz="2400" dirty="0">
              <a:solidFill>
                <a:srgbClr val="00FF99"/>
              </a:solidFill>
            </a:endParaRPr>
          </a:p>
          <a:p>
            <a:pPr lvl="1"/>
            <a:r>
              <a:rPr lang="en-US" sz="2400" dirty="0" err="1">
                <a:solidFill>
                  <a:srgbClr val="CCFF33"/>
                </a:solidFill>
              </a:rPr>
              <a:t>Memberikan</a:t>
            </a:r>
            <a:r>
              <a:rPr lang="en-US" sz="2400" dirty="0">
                <a:solidFill>
                  <a:srgbClr val="CCFF33"/>
                </a:solidFill>
              </a:rPr>
              <a:t> </a:t>
            </a:r>
            <a:r>
              <a:rPr lang="en-US" sz="2400" dirty="0" err="1">
                <a:solidFill>
                  <a:srgbClr val="CCFF33"/>
                </a:solidFill>
              </a:rPr>
              <a:t>bantuan</a:t>
            </a:r>
            <a:r>
              <a:rPr lang="en-US" sz="2400" dirty="0">
                <a:solidFill>
                  <a:srgbClr val="CCFF33"/>
                </a:solidFill>
              </a:rPr>
              <a:t> </a:t>
            </a:r>
            <a:r>
              <a:rPr lang="en-US" sz="2400" dirty="0" err="1">
                <a:solidFill>
                  <a:srgbClr val="CCFF33"/>
                </a:solidFill>
              </a:rPr>
              <a:t>pinjaman</a:t>
            </a:r>
            <a:r>
              <a:rPr lang="en-US" sz="2400" dirty="0">
                <a:solidFill>
                  <a:srgbClr val="CCFF33"/>
                </a:solidFill>
              </a:rPr>
              <a:t> </a:t>
            </a:r>
            <a:r>
              <a:rPr lang="en-US" sz="2400" dirty="0" err="1">
                <a:solidFill>
                  <a:srgbClr val="CCFF33"/>
                </a:solidFill>
              </a:rPr>
              <a:t>lunak</a:t>
            </a:r>
            <a:r>
              <a:rPr lang="en-US" sz="2400" dirty="0">
                <a:solidFill>
                  <a:srgbClr val="CCFF33"/>
                </a:solidFill>
              </a:rPr>
              <a:t> </a:t>
            </a:r>
            <a:r>
              <a:rPr lang="en-US" sz="2400" dirty="0" err="1">
                <a:solidFill>
                  <a:srgbClr val="CCFF33"/>
                </a:solidFill>
              </a:rPr>
              <a:t>untuk</a:t>
            </a:r>
            <a:r>
              <a:rPr lang="en-US" sz="2400" dirty="0">
                <a:solidFill>
                  <a:srgbClr val="CCFF33"/>
                </a:solidFill>
              </a:rPr>
              <a:t> </a:t>
            </a:r>
            <a:r>
              <a:rPr lang="en-US" sz="2400" dirty="0" smtClean="0">
                <a:solidFill>
                  <a:srgbClr val="CCFF33"/>
                </a:solidFill>
              </a:rPr>
              <a:t>UKM</a:t>
            </a:r>
          </a:p>
          <a:p>
            <a:pPr>
              <a:buNone/>
            </a:pPr>
            <a:endParaRPr lang="en-US" sz="2400" dirty="0" smtClean="0">
              <a:solidFill>
                <a:srgbClr val="FF0000"/>
              </a:solidFill>
            </a:endParaRPr>
          </a:p>
          <a:p>
            <a:pPr>
              <a:buNone/>
            </a:pPr>
            <a:r>
              <a:rPr lang="en-US" sz="2400" b="1" dirty="0" smtClean="0">
                <a:solidFill>
                  <a:srgbClr val="FF0000"/>
                </a:solidFill>
              </a:rPr>
              <a:t>Cara </a:t>
            </a:r>
            <a:r>
              <a:rPr lang="en-US" sz="2400" b="1" dirty="0" err="1">
                <a:solidFill>
                  <a:srgbClr val="FF0000"/>
                </a:solidFill>
              </a:rPr>
              <a:t>Mengatasi</a:t>
            </a:r>
            <a:r>
              <a:rPr lang="en-US" sz="2400" b="1" dirty="0">
                <a:solidFill>
                  <a:srgbClr val="FF0000"/>
                </a:solidFill>
              </a:rPr>
              <a:t> </a:t>
            </a:r>
            <a:r>
              <a:rPr lang="en-US" sz="2400" b="1" dirty="0" err="1">
                <a:solidFill>
                  <a:srgbClr val="FF0000"/>
                </a:solidFill>
              </a:rPr>
              <a:t>Pengangguran</a:t>
            </a:r>
            <a:r>
              <a:rPr lang="en-US" sz="2400" b="1" dirty="0">
                <a:solidFill>
                  <a:srgbClr val="FF0000"/>
                </a:solidFill>
              </a:rPr>
              <a:t> </a:t>
            </a:r>
            <a:r>
              <a:rPr lang="en-US" sz="2400" b="1" dirty="0" err="1">
                <a:solidFill>
                  <a:srgbClr val="FF0000"/>
                </a:solidFill>
              </a:rPr>
              <a:t>Konjungtural</a:t>
            </a:r>
            <a:r>
              <a:rPr lang="en-US" sz="2400" b="1" dirty="0">
                <a:solidFill>
                  <a:srgbClr val="FF0000"/>
                </a:solidFill>
              </a:rPr>
              <a:t>:</a:t>
            </a:r>
          </a:p>
          <a:p>
            <a:pPr lvl="1"/>
            <a:r>
              <a:rPr lang="en-US" sz="2400" dirty="0" err="1">
                <a:solidFill>
                  <a:srgbClr val="FFFF00"/>
                </a:solidFill>
              </a:rPr>
              <a:t>Meningkatkan</a:t>
            </a:r>
            <a:r>
              <a:rPr lang="en-US" sz="2400" dirty="0">
                <a:solidFill>
                  <a:srgbClr val="FFFF00"/>
                </a:solidFill>
              </a:rPr>
              <a:t> </a:t>
            </a:r>
            <a:r>
              <a:rPr lang="en-US" sz="2400" dirty="0" err="1">
                <a:solidFill>
                  <a:srgbClr val="FFFF00"/>
                </a:solidFill>
              </a:rPr>
              <a:t>daya</a:t>
            </a:r>
            <a:r>
              <a:rPr lang="en-US" sz="2400" dirty="0">
                <a:solidFill>
                  <a:srgbClr val="FFFF00"/>
                </a:solidFill>
              </a:rPr>
              <a:t> </a:t>
            </a:r>
            <a:r>
              <a:rPr lang="en-US" sz="2400" dirty="0" err="1">
                <a:solidFill>
                  <a:srgbClr val="FFFF00"/>
                </a:solidFill>
              </a:rPr>
              <a:t>beli</a:t>
            </a:r>
            <a:r>
              <a:rPr lang="en-US" sz="2400" dirty="0">
                <a:solidFill>
                  <a:srgbClr val="FFFF00"/>
                </a:solidFill>
              </a:rPr>
              <a:t> </a:t>
            </a:r>
            <a:r>
              <a:rPr lang="en-US" sz="2400" dirty="0" err="1">
                <a:solidFill>
                  <a:srgbClr val="FFFF00"/>
                </a:solidFill>
              </a:rPr>
              <a:t>masyarakat</a:t>
            </a:r>
            <a:r>
              <a:rPr lang="en-US" sz="2400" dirty="0">
                <a:solidFill>
                  <a:srgbClr val="FFFF00"/>
                </a:solidFill>
              </a:rPr>
              <a:t> </a:t>
            </a:r>
            <a:r>
              <a:rPr lang="en-US" sz="2400" dirty="0" err="1">
                <a:solidFill>
                  <a:srgbClr val="FFFF00"/>
                </a:solidFill>
              </a:rPr>
              <a:t>sehingga</a:t>
            </a:r>
            <a:r>
              <a:rPr lang="en-US" sz="2400" dirty="0">
                <a:solidFill>
                  <a:srgbClr val="FFFF00"/>
                </a:solidFill>
              </a:rPr>
              <a:t> </a:t>
            </a:r>
            <a:r>
              <a:rPr lang="en-US" sz="2400" dirty="0" err="1">
                <a:solidFill>
                  <a:srgbClr val="FFFF00"/>
                </a:solidFill>
              </a:rPr>
              <a:t>pasar</a:t>
            </a:r>
            <a:r>
              <a:rPr lang="en-US" sz="2400" dirty="0">
                <a:solidFill>
                  <a:srgbClr val="FFFF00"/>
                </a:solidFill>
              </a:rPr>
              <a:t> </a:t>
            </a:r>
            <a:r>
              <a:rPr lang="en-US" sz="2400" dirty="0" err="1">
                <a:solidFill>
                  <a:srgbClr val="FFFF00"/>
                </a:solidFill>
              </a:rPr>
              <a:t>menjadi</a:t>
            </a:r>
            <a:r>
              <a:rPr lang="en-US" sz="2400" dirty="0">
                <a:solidFill>
                  <a:srgbClr val="FFFF00"/>
                </a:solidFill>
              </a:rPr>
              <a:t> </a:t>
            </a:r>
            <a:r>
              <a:rPr lang="en-US" sz="2400" dirty="0" err="1">
                <a:solidFill>
                  <a:srgbClr val="FFFF00"/>
                </a:solidFill>
              </a:rPr>
              <a:t>ramai</a:t>
            </a:r>
            <a:r>
              <a:rPr lang="en-US" sz="2400" dirty="0">
                <a:solidFill>
                  <a:srgbClr val="FFFF00"/>
                </a:solidFill>
              </a:rPr>
              <a:t> </a:t>
            </a:r>
            <a:r>
              <a:rPr lang="en-US" sz="2400" dirty="0" err="1">
                <a:solidFill>
                  <a:srgbClr val="FFFF00"/>
                </a:solidFill>
              </a:rPr>
              <a:t>dan</a:t>
            </a:r>
            <a:r>
              <a:rPr lang="en-US" sz="2400" dirty="0">
                <a:solidFill>
                  <a:srgbClr val="FFFF00"/>
                </a:solidFill>
              </a:rPr>
              <a:t> </a:t>
            </a:r>
            <a:r>
              <a:rPr lang="en-US" sz="2400" dirty="0" err="1">
                <a:solidFill>
                  <a:srgbClr val="FFFF00"/>
                </a:solidFill>
              </a:rPr>
              <a:t>akan</a:t>
            </a:r>
            <a:r>
              <a:rPr lang="en-US" sz="2400" dirty="0">
                <a:solidFill>
                  <a:srgbClr val="FFFF00"/>
                </a:solidFill>
              </a:rPr>
              <a:t> </a:t>
            </a:r>
            <a:r>
              <a:rPr lang="en-US" sz="2400" dirty="0" err="1">
                <a:solidFill>
                  <a:srgbClr val="FFFF00"/>
                </a:solidFill>
              </a:rPr>
              <a:t>menambah</a:t>
            </a:r>
            <a:r>
              <a:rPr lang="en-US" sz="2400" dirty="0">
                <a:solidFill>
                  <a:srgbClr val="FFFF00"/>
                </a:solidFill>
              </a:rPr>
              <a:t> </a:t>
            </a:r>
            <a:r>
              <a:rPr lang="en-US" sz="2400" dirty="0" err="1">
                <a:solidFill>
                  <a:srgbClr val="FFFF00"/>
                </a:solidFill>
              </a:rPr>
              <a:t>jumlah</a:t>
            </a:r>
            <a:r>
              <a:rPr lang="en-US" sz="2400" dirty="0">
                <a:solidFill>
                  <a:srgbClr val="FFFF00"/>
                </a:solidFill>
              </a:rPr>
              <a:t> </a:t>
            </a:r>
            <a:r>
              <a:rPr lang="en-US" sz="2400" dirty="0" err="1">
                <a:solidFill>
                  <a:srgbClr val="FFFF00"/>
                </a:solidFill>
              </a:rPr>
              <a:t>permintaan</a:t>
            </a:r>
            <a:endParaRPr lang="en-US" sz="2400" dirty="0">
              <a:solidFill>
                <a:srgbClr val="FFFF00"/>
              </a:solidFill>
            </a:endParaRPr>
          </a:p>
          <a:p>
            <a:pPr lvl="1"/>
            <a:r>
              <a:rPr lang="en-US" sz="2400" dirty="0" err="1">
                <a:solidFill>
                  <a:srgbClr val="00FFFF"/>
                </a:solidFill>
              </a:rPr>
              <a:t>Mengatur</a:t>
            </a:r>
            <a:r>
              <a:rPr lang="en-US" sz="2400" dirty="0">
                <a:solidFill>
                  <a:srgbClr val="00FFFF"/>
                </a:solidFill>
              </a:rPr>
              <a:t> </a:t>
            </a:r>
            <a:r>
              <a:rPr lang="en-US" sz="2400" dirty="0" err="1">
                <a:solidFill>
                  <a:srgbClr val="00FFFF"/>
                </a:solidFill>
              </a:rPr>
              <a:t>bunga</a:t>
            </a:r>
            <a:r>
              <a:rPr lang="en-US" sz="2400" dirty="0">
                <a:solidFill>
                  <a:srgbClr val="00FFFF"/>
                </a:solidFill>
              </a:rPr>
              <a:t> bank agar </a:t>
            </a:r>
            <a:r>
              <a:rPr lang="en-US" sz="2400" dirty="0" err="1">
                <a:solidFill>
                  <a:srgbClr val="00FFFF"/>
                </a:solidFill>
              </a:rPr>
              <a:t>tidak</a:t>
            </a:r>
            <a:r>
              <a:rPr lang="en-US" sz="2400" dirty="0">
                <a:solidFill>
                  <a:srgbClr val="00FFFF"/>
                </a:solidFill>
              </a:rPr>
              <a:t> </a:t>
            </a:r>
            <a:r>
              <a:rPr lang="en-US" sz="2400" dirty="0" err="1">
                <a:solidFill>
                  <a:srgbClr val="00FFFF"/>
                </a:solidFill>
              </a:rPr>
              <a:t>terlalu</a:t>
            </a:r>
            <a:r>
              <a:rPr lang="en-US" sz="2400" dirty="0">
                <a:solidFill>
                  <a:srgbClr val="00FFFF"/>
                </a:solidFill>
              </a:rPr>
              <a:t> </a:t>
            </a:r>
            <a:r>
              <a:rPr lang="en-US" sz="2400" dirty="0" err="1">
                <a:solidFill>
                  <a:srgbClr val="00FFFF"/>
                </a:solidFill>
              </a:rPr>
              <a:t>tinggi</a:t>
            </a:r>
            <a:r>
              <a:rPr lang="en-US" sz="2400" dirty="0">
                <a:solidFill>
                  <a:srgbClr val="00FFFF"/>
                </a:solidFill>
              </a:rPr>
              <a:t> </a:t>
            </a:r>
            <a:r>
              <a:rPr lang="en-US" sz="2400" dirty="0" err="1">
                <a:solidFill>
                  <a:srgbClr val="00FFFF"/>
                </a:solidFill>
              </a:rPr>
              <a:t>sehingga</a:t>
            </a:r>
            <a:r>
              <a:rPr lang="en-US" sz="2400" dirty="0">
                <a:solidFill>
                  <a:srgbClr val="00FFFF"/>
                </a:solidFill>
              </a:rPr>
              <a:t> investor </a:t>
            </a:r>
            <a:r>
              <a:rPr lang="en-US" sz="2400" dirty="0" err="1">
                <a:solidFill>
                  <a:srgbClr val="00FFFF"/>
                </a:solidFill>
              </a:rPr>
              <a:t>lebih</a:t>
            </a:r>
            <a:r>
              <a:rPr lang="en-US" sz="2400" dirty="0">
                <a:solidFill>
                  <a:srgbClr val="00FFFF"/>
                </a:solidFill>
              </a:rPr>
              <a:t> </a:t>
            </a:r>
            <a:r>
              <a:rPr lang="en-US" sz="2400" dirty="0" err="1">
                <a:solidFill>
                  <a:srgbClr val="00FFFF"/>
                </a:solidFill>
              </a:rPr>
              <a:t>suka</a:t>
            </a:r>
            <a:r>
              <a:rPr lang="en-US" sz="2400" dirty="0">
                <a:solidFill>
                  <a:srgbClr val="00FFFF"/>
                </a:solidFill>
              </a:rPr>
              <a:t> </a:t>
            </a:r>
            <a:r>
              <a:rPr lang="en-US" sz="2400" dirty="0" err="1">
                <a:solidFill>
                  <a:srgbClr val="00FFFF"/>
                </a:solidFill>
              </a:rPr>
              <a:t>menginvestasikan</a:t>
            </a:r>
            <a:r>
              <a:rPr lang="en-US" sz="2400" dirty="0">
                <a:solidFill>
                  <a:srgbClr val="00FFFF"/>
                </a:solidFill>
              </a:rPr>
              <a:t> </a:t>
            </a:r>
            <a:r>
              <a:rPr lang="en-US" sz="2400" dirty="0" err="1">
                <a:solidFill>
                  <a:srgbClr val="00FFFF"/>
                </a:solidFill>
              </a:rPr>
              <a:t>uangnya</a:t>
            </a:r>
            <a:endParaRPr lang="en-US" sz="2400" dirty="0">
              <a:solidFill>
                <a:srgbClr val="00FFFF"/>
              </a:solidFill>
            </a:endParaRPr>
          </a:p>
        </p:txBody>
      </p:sp>
      <p:sp>
        <p:nvSpPr>
          <p:cNvPr id="4" name="Rectangle 3"/>
          <p:cNvSpPr/>
          <p:nvPr/>
        </p:nvSpPr>
        <p:spPr>
          <a:xfrm>
            <a:off x="304800" y="1295400"/>
            <a:ext cx="8077200" cy="24384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 name="Rectangle 4"/>
          <p:cNvSpPr/>
          <p:nvPr/>
        </p:nvSpPr>
        <p:spPr>
          <a:xfrm>
            <a:off x="304800" y="4038600"/>
            <a:ext cx="8077200" cy="24384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wipe(left)">
                                      <p:cBhvr>
                                        <p:cTn id="7" dur="500"/>
                                        <p:tgtEl>
                                          <p:spTgt spid="1198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9811">
                                            <p:txEl>
                                              <p:pRg st="1" end="1"/>
                                            </p:txEl>
                                          </p:spTgt>
                                        </p:tgtEl>
                                        <p:attrNameLst>
                                          <p:attrName>style.visibility</p:attrName>
                                        </p:attrNameLst>
                                      </p:cBhvr>
                                      <p:to>
                                        <p:strVal val="visible"/>
                                      </p:to>
                                    </p:set>
                                    <p:animEffect transition="in" filter="wipe(left)">
                                      <p:cBhvr>
                                        <p:cTn id="12" dur="500"/>
                                        <p:tgtEl>
                                          <p:spTgt spid="1198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9811">
                                            <p:txEl>
                                              <p:pRg st="2" end="2"/>
                                            </p:txEl>
                                          </p:spTgt>
                                        </p:tgtEl>
                                        <p:attrNameLst>
                                          <p:attrName>style.visibility</p:attrName>
                                        </p:attrNameLst>
                                      </p:cBhvr>
                                      <p:to>
                                        <p:strVal val="visible"/>
                                      </p:to>
                                    </p:set>
                                    <p:animEffect transition="in" filter="wipe(left)">
                                      <p:cBhvr>
                                        <p:cTn id="17" dur="500"/>
                                        <p:tgtEl>
                                          <p:spTgt spid="1198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9811">
                                            <p:txEl>
                                              <p:pRg st="3" end="3"/>
                                            </p:txEl>
                                          </p:spTgt>
                                        </p:tgtEl>
                                        <p:attrNameLst>
                                          <p:attrName>style.visibility</p:attrName>
                                        </p:attrNameLst>
                                      </p:cBhvr>
                                      <p:to>
                                        <p:strVal val="visible"/>
                                      </p:to>
                                    </p:set>
                                    <p:animEffect transition="in" filter="wipe(left)">
                                      <p:cBhvr>
                                        <p:cTn id="22" dur="500"/>
                                        <p:tgtEl>
                                          <p:spTgt spid="1198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9811">
                                            <p:txEl>
                                              <p:pRg st="4" end="4"/>
                                            </p:txEl>
                                          </p:spTgt>
                                        </p:tgtEl>
                                        <p:attrNameLst>
                                          <p:attrName>style.visibility</p:attrName>
                                        </p:attrNameLst>
                                      </p:cBhvr>
                                      <p:to>
                                        <p:strVal val="visible"/>
                                      </p:to>
                                    </p:set>
                                    <p:animEffect transition="in" filter="wipe(left)">
                                      <p:cBhvr>
                                        <p:cTn id="27" dur="500"/>
                                        <p:tgtEl>
                                          <p:spTgt spid="1198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9811">
                                            <p:txEl>
                                              <p:pRg st="6" end="6"/>
                                            </p:txEl>
                                          </p:spTgt>
                                        </p:tgtEl>
                                        <p:attrNameLst>
                                          <p:attrName>style.visibility</p:attrName>
                                        </p:attrNameLst>
                                      </p:cBhvr>
                                      <p:to>
                                        <p:strVal val="visible"/>
                                      </p:to>
                                    </p:set>
                                    <p:animEffect transition="in" filter="wipe(left)">
                                      <p:cBhvr>
                                        <p:cTn id="32" dur="500"/>
                                        <p:tgtEl>
                                          <p:spTgt spid="11981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9811">
                                            <p:txEl>
                                              <p:pRg st="7" end="7"/>
                                            </p:txEl>
                                          </p:spTgt>
                                        </p:tgtEl>
                                        <p:attrNameLst>
                                          <p:attrName>style.visibility</p:attrName>
                                        </p:attrNameLst>
                                      </p:cBhvr>
                                      <p:to>
                                        <p:strVal val="visible"/>
                                      </p:to>
                                    </p:set>
                                    <p:animEffect transition="in" filter="wipe(left)">
                                      <p:cBhvr>
                                        <p:cTn id="37" dur="500"/>
                                        <p:tgtEl>
                                          <p:spTgt spid="119811">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9811">
                                            <p:txEl>
                                              <p:pRg st="8" end="8"/>
                                            </p:txEl>
                                          </p:spTgt>
                                        </p:tgtEl>
                                        <p:attrNameLst>
                                          <p:attrName>style.visibility</p:attrName>
                                        </p:attrNameLst>
                                      </p:cBhvr>
                                      <p:to>
                                        <p:strVal val="visible"/>
                                      </p:to>
                                    </p:set>
                                    <p:animEffect transition="in" filter="wipe(left)">
                                      <p:cBhvr>
                                        <p:cTn id="42" dur="500"/>
                                        <p:tgtEl>
                                          <p:spTgt spid="1198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Lst>
  </p:timing>
</p:sld>
</file>

<file path=ppt/slides/slide1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0835" name="Rectangle 3"/>
          <p:cNvSpPr>
            <a:spLocks noGrp="1" noChangeArrowheads="1"/>
          </p:cNvSpPr>
          <p:nvPr>
            <p:ph type="body" idx="1"/>
          </p:nvPr>
        </p:nvSpPr>
        <p:spPr>
          <a:xfrm>
            <a:off x="304800" y="533400"/>
            <a:ext cx="8305800" cy="4038600"/>
          </a:xfrm>
        </p:spPr>
        <p:txBody>
          <a:bodyPr>
            <a:noAutofit/>
          </a:bodyPr>
          <a:lstStyle/>
          <a:p>
            <a:pPr>
              <a:buNone/>
            </a:pPr>
            <a:r>
              <a:rPr lang="en-US" sz="2400" dirty="0">
                <a:solidFill>
                  <a:srgbClr val="FF0000"/>
                </a:solidFill>
              </a:rPr>
              <a:t>Cara </a:t>
            </a:r>
            <a:r>
              <a:rPr lang="en-US" sz="2400" dirty="0" err="1">
                <a:solidFill>
                  <a:srgbClr val="FF0000"/>
                </a:solidFill>
              </a:rPr>
              <a:t>Mengatasi</a:t>
            </a:r>
            <a:r>
              <a:rPr lang="en-US" sz="2400" dirty="0">
                <a:solidFill>
                  <a:srgbClr val="FF0000"/>
                </a:solidFill>
              </a:rPr>
              <a:t> </a:t>
            </a:r>
            <a:r>
              <a:rPr lang="en-US" sz="2400" dirty="0" err="1">
                <a:solidFill>
                  <a:srgbClr val="FF0000"/>
                </a:solidFill>
              </a:rPr>
              <a:t>Pengangguran</a:t>
            </a:r>
            <a:r>
              <a:rPr lang="en-US" sz="2400" dirty="0">
                <a:solidFill>
                  <a:srgbClr val="FF0000"/>
                </a:solidFill>
              </a:rPr>
              <a:t> </a:t>
            </a:r>
            <a:r>
              <a:rPr lang="en-US" sz="2400" dirty="0" err="1">
                <a:solidFill>
                  <a:srgbClr val="FF0000"/>
                </a:solidFill>
              </a:rPr>
              <a:t>Struktural</a:t>
            </a:r>
            <a:r>
              <a:rPr lang="en-US" sz="2400" dirty="0">
                <a:solidFill>
                  <a:srgbClr val="FF0000"/>
                </a:solidFill>
              </a:rPr>
              <a:t>:</a:t>
            </a:r>
          </a:p>
          <a:p>
            <a:pPr lvl="1"/>
            <a:r>
              <a:rPr lang="en-US" sz="2400" dirty="0" err="1">
                <a:solidFill>
                  <a:srgbClr val="00FFFF"/>
                </a:solidFill>
              </a:rPr>
              <a:t>Menyediakan</a:t>
            </a:r>
            <a:r>
              <a:rPr lang="en-US" sz="2400" dirty="0">
                <a:solidFill>
                  <a:srgbClr val="00FFFF"/>
                </a:solidFill>
              </a:rPr>
              <a:t> </a:t>
            </a:r>
            <a:r>
              <a:rPr lang="en-US" sz="2400" dirty="0" err="1">
                <a:solidFill>
                  <a:srgbClr val="00FFFF"/>
                </a:solidFill>
              </a:rPr>
              <a:t>lapangan</a:t>
            </a:r>
            <a:r>
              <a:rPr lang="en-US" sz="2400" dirty="0">
                <a:solidFill>
                  <a:srgbClr val="00FFFF"/>
                </a:solidFill>
              </a:rPr>
              <a:t> </a:t>
            </a:r>
            <a:r>
              <a:rPr lang="en-US" sz="2400" dirty="0" err="1">
                <a:solidFill>
                  <a:srgbClr val="00FFFF"/>
                </a:solidFill>
              </a:rPr>
              <a:t>kerja</a:t>
            </a:r>
            <a:r>
              <a:rPr lang="en-US" sz="2400" dirty="0">
                <a:solidFill>
                  <a:srgbClr val="00FFFF"/>
                </a:solidFill>
              </a:rPr>
              <a:t> </a:t>
            </a:r>
            <a:r>
              <a:rPr lang="en-US" sz="2400" dirty="0" err="1">
                <a:solidFill>
                  <a:srgbClr val="00FFFF"/>
                </a:solidFill>
              </a:rPr>
              <a:t>baru</a:t>
            </a:r>
            <a:endParaRPr lang="en-US" sz="2400" dirty="0">
              <a:solidFill>
                <a:srgbClr val="00FFFF"/>
              </a:solidFill>
            </a:endParaRPr>
          </a:p>
          <a:p>
            <a:pPr lvl="1"/>
            <a:r>
              <a:rPr lang="en-US" sz="2400" dirty="0" err="1">
                <a:solidFill>
                  <a:srgbClr val="00FF99"/>
                </a:solidFill>
              </a:rPr>
              <a:t>Pelatihan</a:t>
            </a:r>
            <a:r>
              <a:rPr lang="en-US" sz="2400" dirty="0">
                <a:solidFill>
                  <a:srgbClr val="00FF99"/>
                </a:solidFill>
              </a:rPr>
              <a:t> </a:t>
            </a:r>
            <a:r>
              <a:rPr lang="en-US" sz="2400" dirty="0" err="1">
                <a:solidFill>
                  <a:srgbClr val="00FF99"/>
                </a:solidFill>
              </a:rPr>
              <a:t>tenaga</a:t>
            </a:r>
            <a:r>
              <a:rPr lang="en-US" sz="2400" dirty="0">
                <a:solidFill>
                  <a:srgbClr val="00FF99"/>
                </a:solidFill>
              </a:rPr>
              <a:t> </a:t>
            </a:r>
            <a:r>
              <a:rPr lang="en-US" sz="2400" dirty="0" err="1">
                <a:solidFill>
                  <a:srgbClr val="00FF99"/>
                </a:solidFill>
              </a:rPr>
              <a:t>kerja</a:t>
            </a:r>
            <a:endParaRPr lang="en-US" sz="2400" dirty="0">
              <a:solidFill>
                <a:srgbClr val="00FF99"/>
              </a:solidFill>
            </a:endParaRPr>
          </a:p>
          <a:p>
            <a:pPr lvl="1"/>
            <a:r>
              <a:rPr lang="en-US" sz="2400" dirty="0" err="1">
                <a:solidFill>
                  <a:srgbClr val="CCFF33"/>
                </a:solidFill>
              </a:rPr>
              <a:t>Menarik</a:t>
            </a:r>
            <a:r>
              <a:rPr lang="en-US" sz="2400" dirty="0">
                <a:solidFill>
                  <a:srgbClr val="CCFF33"/>
                </a:solidFill>
              </a:rPr>
              <a:t> </a:t>
            </a:r>
            <a:r>
              <a:rPr lang="en-US" sz="2400" dirty="0" smtClean="0">
                <a:solidFill>
                  <a:srgbClr val="CCFF33"/>
                </a:solidFill>
              </a:rPr>
              <a:t>investor</a:t>
            </a:r>
          </a:p>
          <a:p>
            <a:pPr lvl="1"/>
            <a:endParaRPr lang="en-US" sz="2400" dirty="0">
              <a:solidFill>
                <a:srgbClr val="FF0000"/>
              </a:solidFill>
            </a:endParaRPr>
          </a:p>
          <a:p>
            <a:pPr>
              <a:buNone/>
            </a:pPr>
            <a:r>
              <a:rPr lang="en-US" sz="2400" dirty="0">
                <a:solidFill>
                  <a:srgbClr val="FF0000"/>
                </a:solidFill>
              </a:rPr>
              <a:t>Cara </a:t>
            </a:r>
            <a:r>
              <a:rPr lang="en-US" sz="2400" dirty="0" err="1">
                <a:solidFill>
                  <a:srgbClr val="FF0000"/>
                </a:solidFill>
              </a:rPr>
              <a:t>Mengatasi</a:t>
            </a:r>
            <a:r>
              <a:rPr lang="en-US" sz="2400" dirty="0">
                <a:solidFill>
                  <a:srgbClr val="FF0000"/>
                </a:solidFill>
              </a:rPr>
              <a:t> </a:t>
            </a:r>
            <a:r>
              <a:rPr lang="en-US" sz="2400" dirty="0" err="1">
                <a:solidFill>
                  <a:srgbClr val="FF0000"/>
                </a:solidFill>
              </a:rPr>
              <a:t>Pengangguran</a:t>
            </a:r>
            <a:r>
              <a:rPr lang="en-US" sz="2400" dirty="0">
                <a:solidFill>
                  <a:srgbClr val="FF0000"/>
                </a:solidFill>
              </a:rPr>
              <a:t> </a:t>
            </a:r>
            <a:r>
              <a:rPr lang="en-US" sz="2400" dirty="0" err="1">
                <a:solidFill>
                  <a:srgbClr val="FF0000"/>
                </a:solidFill>
              </a:rPr>
              <a:t>Musiman</a:t>
            </a:r>
            <a:r>
              <a:rPr lang="en-US" sz="2400" dirty="0">
                <a:solidFill>
                  <a:srgbClr val="FF0000"/>
                </a:solidFill>
              </a:rPr>
              <a:t>:</a:t>
            </a:r>
          </a:p>
          <a:p>
            <a:pPr lvl="1"/>
            <a:r>
              <a:rPr lang="en-US" sz="2400" dirty="0" err="1">
                <a:solidFill>
                  <a:srgbClr val="FF00FF"/>
                </a:solidFill>
              </a:rPr>
              <a:t>Pelatihan</a:t>
            </a:r>
            <a:r>
              <a:rPr lang="en-US" sz="2400" dirty="0">
                <a:solidFill>
                  <a:srgbClr val="FF00FF"/>
                </a:solidFill>
              </a:rPr>
              <a:t> </a:t>
            </a:r>
            <a:r>
              <a:rPr lang="en-US" sz="2400" dirty="0" err="1">
                <a:solidFill>
                  <a:srgbClr val="FF00FF"/>
                </a:solidFill>
              </a:rPr>
              <a:t>ketrampilan</a:t>
            </a:r>
            <a:r>
              <a:rPr lang="en-US" sz="2400" dirty="0">
                <a:solidFill>
                  <a:srgbClr val="FF00FF"/>
                </a:solidFill>
              </a:rPr>
              <a:t> </a:t>
            </a:r>
            <a:r>
              <a:rPr lang="en-US" sz="2400" dirty="0" err="1">
                <a:solidFill>
                  <a:srgbClr val="FF00FF"/>
                </a:solidFill>
              </a:rPr>
              <a:t>lainnya</a:t>
            </a:r>
            <a:endParaRPr lang="en-US" sz="2400" dirty="0">
              <a:solidFill>
                <a:srgbClr val="FF00FF"/>
              </a:solidFill>
            </a:endParaRPr>
          </a:p>
          <a:p>
            <a:pPr lvl="1"/>
            <a:r>
              <a:rPr lang="en-US" sz="2400" dirty="0" err="1">
                <a:solidFill>
                  <a:srgbClr val="CCFF33"/>
                </a:solidFill>
              </a:rPr>
              <a:t>Menginformasikan</a:t>
            </a:r>
            <a:r>
              <a:rPr lang="en-US" sz="2400" dirty="0">
                <a:solidFill>
                  <a:srgbClr val="CCFF33"/>
                </a:solidFill>
              </a:rPr>
              <a:t> </a:t>
            </a:r>
            <a:r>
              <a:rPr lang="en-US" sz="2400" dirty="0" err="1">
                <a:solidFill>
                  <a:srgbClr val="CCFF33"/>
                </a:solidFill>
              </a:rPr>
              <a:t>lowongan</a:t>
            </a:r>
            <a:r>
              <a:rPr lang="en-US" sz="2400" dirty="0">
                <a:solidFill>
                  <a:srgbClr val="CCFF33"/>
                </a:solidFill>
              </a:rPr>
              <a:t> </a:t>
            </a:r>
            <a:r>
              <a:rPr lang="en-US" sz="2400" dirty="0" err="1">
                <a:solidFill>
                  <a:srgbClr val="CCFF33"/>
                </a:solidFill>
              </a:rPr>
              <a:t>pekerjaan</a:t>
            </a:r>
            <a:r>
              <a:rPr lang="en-US" sz="2400" dirty="0">
                <a:solidFill>
                  <a:srgbClr val="CCFF33"/>
                </a:solidFill>
              </a:rPr>
              <a:t> yang </a:t>
            </a:r>
            <a:r>
              <a:rPr lang="en-US" sz="2400" dirty="0" err="1">
                <a:solidFill>
                  <a:srgbClr val="CCFF33"/>
                </a:solidFill>
              </a:rPr>
              <a:t>ada</a:t>
            </a:r>
            <a:r>
              <a:rPr lang="en-US" sz="2400" dirty="0">
                <a:solidFill>
                  <a:srgbClr val="CCFF33"/>
                </a:solidFill>
              </a:rPr>
              <a:t> </a:t>
            </a:r>
            <a:r>
              <a:rPr lang="en-US" sz="2400" dirty="0" err="1">
                <a:solidFill>
                  <a:srgbClr val="CCFF33"/>
                </a:solidFill>
              </a:rPr>
              <a:t>di</a:t>
            </a:r>
            <a:r>
              <a:rPr lang="en-US" sz="2400" dirty="0">
                <a:solidFill>
                  <a:srgbClr val="CCFF33"/>
                </a:solidFill>
              </a:rPr>
              <a:t> </a:t>
            </a:r>
            <a:r>
              <a:rPr lang="en-US" sz="2400" dirty="0" err="1">
                <a:solidFill>
                  <a:srgbClr val="CCFF33"/>
                </a:solidFill>
              </a:rPr>
              <a:t>sektor</a:t>
            </a:r>
            <a:r>
              <a:rPr lang="en-US" sz="2400" dirty="0">
                <a:solidFill>
                  <a:srgbClr val="CCFF33"/>
                </a:solidFill>
              </a:rPr>
              <a:t> </a:t>
            </a:r>
            <a:r>
              <a:rPr lang="en-US" sz="2400" dirty="0" smtClean="0">
                <a:solidFill>
                  <a:srgbClr val="CCFF33"/>
                </a:solidFill>
              </a:rPr>
              <a:t>lain</a:t>
            </a:r>
          </a:p>
          <a:p>
            <a:pPr lvl="1"/>
            <a:endParaRPr lang="en-US" sz="2400" dirty="0">
              <a:solidFill>
                <a:srgbClr val="FF0000"/>
              </a:solidFill>
            </a:endParaRPr>
          </a:p>
          <a:p>
            <a:pPr>
              <a:buNone/>
            </a:pPr>
            <a:r>
              <a:rPr lang="en-US" sz="2400" dirty="0">
                <a:solidFill>
                  <a:srgbClr val="FF0000"/>
                </a:solidFill>
              </a:rPr>
              <a:t>Cara </a:t>
            </a:r>
            <a:r>
              <a:rPr lang="en-US" sz="2400" dirty="0" err="1">
                <a:solidFill>
                  <a:srgbClr val="FF0000"/>
                </a:solidFill>
              </a:rPr>
              <a:t>mengatasi</a:t>
            </a:r>
            <a:r>
              <a:rPr lang="en-US" sz="2400" dirty="0">
                <a:solidFill>
                  <a:srgbClr val="FF0000"/>
                </a:solidFill>
              </a:rPr>
              <a:t> </a:t>
            </a:r>
            <a:r>
              <a:rPr lang="en-US" sz="2400" dirty="0" err="1">
                <a:solidFill>
                  <a:srgbClr val="FF0000"/>
                </a:solidFill>
              </a:rPr>
              <a:t>pengangguran</a:t>
            </a:r>
            <a:r>
              <a:rPr lang="en-US" sz="2400" dirty="0">
                <a:solidFill>
                  <a:srgbClr val="FF0000"/>
                </a:solidFill>
              </a:rPr>
              <a:t> </a:t>
            </a:r>
            <a:r>
              <a:rPr lang="en-US" sz="2400" dirty="0" err="1">
                <a:solidFill>
                  <a:srgbClr val="FF0000"/>
                </a:solidFill>
              </a:rPr>
              <a:t>Deflasioner</a:t>
            </a:r>
            <a:r>
              <a:rPr lang="en-US" sz="2400" dirty="0">
                <a:solidFill>
                  <a:srgbClr val="FF0000"/>
                </a:solidFill>
              </a:rPr>
              <a:t>:</a:t>
            </a:r>
          </a:p>
          <a:p>
            <a:pPr lvl="1"/>
            <a:r>
              <a:rPr lang="en-US" sz="2400" dirty="0" err="1">
                <a:solidFill>
                  <a:srgbClr val="00FFFF"/>
                </a:solidFill>
              </a:rPr>
              <a:t>Pelatihan</a:t>
            </a:r>
            <a:r>
              <a:rPr lang="en-US" sz="2400" dirty="0">
                <a:solidFill>
                  <a:srgbClr val="00FFFF"/>
                </a:solidFill>
              </a:rPr>
              <a:t> </a:t>
            </a:r>
            <a:r>
              <a:rPr lang="en-US" sz="2400" dirty="0" err="1">
                <a:solidFill>
                  <a:srgbClr val="00FFFF"/>
                </a:solidFill>
              </a:rPr>
              <a:t>tenaga</a:t>
            </a:r>
            <a:r>
              <a:rPr lang="en-US" sz="2400" dirty="0">
                <a:solidFill>
                  <a:srgbClr val="00FFFF"/>
                </a:solidFill>
              </a:rPr>
              <a:t> </a:t>
            </a:r>
            <a:r>
              <a:rPr lang="en-US" sz="2400" dirty="0" err="1">
                <a:solidFill>
                  <a:srgbClr val="00FFFF"/>
                </a:solidFill>
              </a:rPr>
              <a:t>kerja</a:t>
            </a:r>
            <a:endParaRPr lang="en-US" sz="2400" dirty="0">
              <a:solidFill>
                <a:srgbClr val="00FFFF"/>
              </a:solidFill>
            </a:endParaRPr>
          </a:p>
          <a:p>
            <a:pPr lvl="1"/>
            <a:r>
              <a:rPr lang="en-US" sz="2400" dirty="0" err="1">
                <a:solidFill>
                  <a:srgbClr val="FFFF00"/>
                </a:solidFill>
              </a:rPr>
              <a:t>Menarik</a:t>
            </a:r>
            <a:r>
              <a:rPr lang="en-US" sz="2400" dirty="0">
                <a:solidFill>
                  <a:srgbClr val="FFFF00"/>
                </a:solidFill>
              </a:rPr>
              <a:t> investor </a:t>
            </a:r>
            <a:r>
              <a:rPr lang="en-US" sz="2400" dirty="0" err="1">
                <a:solidFill>
                  <a:srgbClr val="FFFF00"/>
                </a:solidFill>
              </a:rPr>
              <a:t>baru</a:t>
            </a:r>
            <a:endParaRPr lang="en-US" sz="2400" dirty="0">
              <a:solidFill>
                <a:srgbClr val="FFFF00"/>
              </a:solidFill>
            </a:endParaRPr>
          </a:p>
        </p:txBody>
      </p:sp>
      <p:sp>
        <p:nvSpPr>
          <p:cNvPr id="3" name="Rectangle 2"/>
          <p:cNvSpPr/>
          <p:nvPr/>
        </p:nvSpPr>
        <p:spPr>
          <a:xfrm>
            <a:off x="228600" y="533400"/>
            <a:ext cx="8077200" cy="18288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4" name="Rectangle 3"/>
          <p:cNvSpPr/>
          <p:nvPr/>
        </p:nvSpPr>
        <p:spPr>
          <a:xfrm>
            <a:off x="304800" y="2743200"/>
            <a:ext cx="8077200" cy="18288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 name="Rectangle 4"/>
          <p:cNvSpPr/>
          <p:nvPr/>
        </p:nvSpPr>
        <p:spPr>
          <a:xfrm>
            <a:off x="304800" y="4876800"/>
            <a:ext cx="8077200" cy="18288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6" name="Picture 5" descr="clean"/>
          <p:cNvPicPr>
            <a:picLocks noChangeAspect="1" noChangeArrowheads="1"/>
          </p:cNvPicPr>
          <p:nvPr/>
        </p:nvPicPr>
        <p:blipFill>
          <a:blip r:embed="rId2"/>
          <a:srcRect/>
          <a:stretch>
            <a:fillRect/>
          </a:stretch>
        </p:blipFill>
        <p:spPr bwMode="auto">
          <a:xfrm>
            <a:off x="6629400" y="685800"/>
            <a:ext cx="1524000" cy="1524000"/>
          </a:xfrm>
          <a:prstGeom prst="rect">
            <a:avLst/>
          </a:prstGeom>
          <a:ln>
            <a:noFill/>
          </a:ln>
          <a:effectLst>
            <a:softEdge rad="112500"/>
          </a:effectLst>
        </p:spPr>
      </p:pic>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strips(downLeft)">
                                      <p:cBhvr>
                                        <p:cTn id="7" dur="500"/>
                                        <p:tgtEl>
                                          <p:spTgt spid="120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20835">
                                            <p:txEl>
                                              <p:pRg st="1" end="1"/>
                                            </p:txEl>
                                          </p:spTgt>
                                        </p:tgtEl>
                                        <p:attrNameLst>
                                          <p:attrName>style.visibility</p:attrName>
                                        </p:attrNameLst>
                                      </p:cBhvr>
                                      <p:to>
                                        <p:strVal val="visible"/>
                                      </p:to>
                                    </p:set>
                                    <p:animEffect transition="in" filter="strips(downLeft)">
                                      <p:cBhvr>
                                        <p:cTn id="12" dur="500"/>
                                        <p:tgtEl>
                                          <p:spTgt spid="120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20835">
                                            <p:txEl>
                                              <p:pRg st="2" end="2"/>
                                            </p:txEl>
                                          </p:spTgt>
                                        </p:tgtEl>
                                        <p:attrNameLst>
                                          <p:attrName>style.visibility</p:attrName>
                                        </p:attrNameLst>
                                      </p:cBhvr>
                                      <p:to>
                                        <p:strVal val="visible"/>
                                      </p:to>
                                    </p:set>
                                    <p:animEffect transition="in" filter="strips(downLeft)">
                                      <p:cBhvr>
                                        <p:cTn id="17" dur="500"/>
                                        <p:tgtEl>
                                          <p:spTgt spid="120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20835">
                                            <p:txEl>
                                              <p:pRg st="3" end="3"/>
                                            </p:txEl>
                                          </p:spTgt>
                                        </p:tgtEl>
                                        <p:attrNameLst>
                                          <p:attrName>style.visibility</p:attrName>
                                        </p:attrNameLst>
                                      </p:cBhvr>
                                      <p:to>
                                        <p:strVal val="visible"/>
                                      </p:to>
                                    </p:set>
                                    <p:animEffect transition="in" filter="strips(downLeft)">
                                      <p:cBhvr>
                                        <p:cTn id="22" dur="500"/>
                                        <p:tgtEl>
                                          <p:spTgt spid="1208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20835">
                                            <p:txEl>
                                              <p:pRg st="5" end="5"/>
                                            </p:txEl>
                                          </p:spTgt>
                                        </p:tgtEl>
                                        <p:attrNameLst>
                                          <p:attrName>style.visibility</p:attrName>
                                        </p:attrNameLst>
                                      </p:cBhvr>
                                      <p:to>
                                        <p:strVal val="visible"/>
                                      </p:to>
                                    </p:set>
                                    <p:animEffect transition="in" filter="strips(downLeft)">
                                      <p:cBhvr>
                                        <p:cTn id="27" dur="500"/>
                                        <p:tgtEl>
                                          <p:spTgt spid="12083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20835">
                                            <p:txEl>
                                              <p:pRg st="6" end="6"/>
                                            </p:txEl>
                                          </p:spTgt>
                                        </p:tgtEl>
                                        <p:attrNameLst>
                                          <p:attrName>style.visibility</p:attrName>
                                        </p:attrNameLst>
                                      </p:cBhvr>
                                      <p:to>
                                        <p:strVal val="visible"/>
                                      </p:to>
                                    </p:set>
                                    <p:animEffect transition="in" filter="strips(downLeft)">
                                      <p:cBhvr>
                                        <p:cTn id="32" dur="500"/>
                                        <p:tgtEl>
                                          <p:spTgt spid="12083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20835">
                                            <p:txEl>
                                              <p:pRg st="7" end="7"/>
                                            </p:txEl>
                                          </p:spTgt>
                                        </p:tgtEl>
                                        <p:attrNameLst>
                                          <p:attrName>style.visibility</p:attrName>
                                        </p:attrNameLst>
                                      </p:cBhvr>
                                      <p:to>
                                        <p:strVal val="visible"/>
                                      </p:to>
                                    </p:set>
                                    <p:animEffect transition="in" filter="strips(downLeft)">
                                      <p:cBhvr>
                                        <p:cTn id="37" dur="500"/>
                                        <p:tgtEl>
                                          <p:spTgt spid="12083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20835">
                                            <p:txEl>
                                              <p:pRg st="9" end="9"/>
                                            </p:txEl>
                                          </p:spTgt>
                                        </p:tgtEl>
                                        <p:attrNameLst>
                                          <p:attrName>style.visibility</p:attrName>
                                        </p:attrNameLst>
                                      </p:cBhvr>
                                      <p:to>
                                        <p:strVal val="visible"/>
                                      </p:to>
                                    </p:set>
                                    <p:animEffect transition="in" filter="strips(downLeft)">
                                      <p:cBhvr>
                                        <p:cTn id="42" dur="500"/>
                                        <p:tgtEl>
                                          <p:spTgt spid="120835">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120835">
                                            <p:txEl>
                                              <p:pRg st="10" end="10"/>
                                            </p:txEl>
                                          </p:spTgt>
                                        </p:tgtEl>
                                        <p:attrNameLst>
                                          <p:attrName>style.visibility</p:attrName>
                                        </p:attrNameLst>
                                      </p:cBhvr>
                                      <p:to>
                                        <p:strVal val="visible"/>
                                      </p:to>
                                    </p:set>
                                    <p:animEffect transition="in" filter="strips(downLeft)">
                                      <p:cBhvr>
                                        <p:cTn id="47" dur="500"/>
                                        <p:tgtEl>
                                          <p:spTgt spid="120835">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20835">
                                            <p:txEl>
                                              <p:pRg st="11" end="11"/>
                                            </p:txEl>
                                          </p:spTgt>
                                        </p:tgtEl>
                                        <p:attrNameLst>
                                          <p:attrName>style.visibility</p:attrName>
                                        </p:attrNameLst>
                                      </p:cBhvr>
                                      <p:to>
                                        <p:strVal val="visible"/>
                                      </p:to>
                                    </p:set>
                                    <p:animEffect transition="in" filter="strips(downLeft)">
                                      <p:cBhvr>
                                        <p:cTn id="52" dur="500"/>
                                        <p:tgtEl>
                                          <p:spTgt spid="12083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1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a:xfrm>
            <a:off x="304800" y="533400"/>
            <a:ext cx="8305800" cy="2971800"/>
          </a:xfrm>
          <a:ln>
            <a:solidFill>
              <a:srgbClr val="00FFFF"/>
            </a:solidFill>
          </a:ln>
        </p:spPr>
        <p:txBody>
          <a:bodyPr>
            <a:normAutofit fontScale="92500"/>
          </a:bodyPr>
          <a:lstStyle/>
          <a:p>
            <a:pPr>
              <a:buNone/>
            </a:pPr>
            <a:r>
              <a:rPr lang="en-US" dirty="0">
                <a:solidFill>
                  <a:srgbClr val="FF0000"/>
                </a:solidFill>
              </a:rPr>
              <a:t>Cara </a:t>
            </a:r>
            <a:r>
              <a:rPr lang="en-US" dirty="0" err="1">
                <a:solidFill>
                  <a:srgbClr val="FF0000"/>
                </a:solidFill>
              </a:rPr>
              <a:t>Mengatasi</a:t>
            </a:r>
            <a:r>
              <a:rPr lang="en-US" dirty="0">
                <a:solidFill>
                  <a:srgbClr val="FF0000"/>
                </a:solidFill>
              </a:rPr>
              <a:t> </a:t>
            </a:r>
            <a:r>
              <a:rPr lang="en-US" dirty="0" err="1">
                <a:solidFill>
                  <a:srgbClr val="FF0000"/>
                </a:solidFill>
              </a:rPr>
              <a:t>Pengangguran</a:t>
            </a:r>
            <a:r>
              <a:rPr lang="en-US" dirty="0">
                <a:solidFill>
                  <a:srgbClr val="FF0000"/>
                </a:solidFill>
              </a:rPr>
              <a:t> </a:t>
            </a:r>
            <a:r>
              <a:rPr lang="en-US" dirty="0" err="1">
                <a:solidFill>
                  <a:srgbClr val="FF0000"/>
                </a:solidFill>
              </a:rPr>
              <a:t>Teknologi</a:t>
            </a:r>
            <a:r>
              <a:rPr lang="en-US" dirty="0">
                <a:solidFill>
                  <a:srgbClr val="FF0000"/>
                </a:solidFill>
              </a:rPr>
              <a:t>:</a:t>
            </a:r>
          </a:p>
          <a:p>
            <a:pPr lvl="1"/>
            <a:r>
              <a:rPr lang="en-US" dirty="0" err="1">
                <a:solidFill>
                  <a:srgbClr val="FFFF00"/>
                </a:solidFill>
              </a:rPr>
              <a:t>Mempersiapkan</a:t>
            </a:r>
            <a:r>
              <a:rPr lang="en-US" dirty="0">
                <a:solidFill>
                  <a:srgbClr val="FFFF00"/>
                </a:solidFill>
              </a:rPr>
              <a:t> </a:t>
            </a:r>
            <a:r>
              <a:rPr lang="en-US" dirty="0" err="1">
                <a:solidFill>
                  <a:srgbClr val="FFFF00"/>
                </a:solidFill>
              </a:rPr>
              <a:t>masyarakat</a:t>
            </a:r>
            <a:r>
              <a:rPr lang="en-US" dirty="0">
                <a:solidFill>
                  <a:srgbClr val="FFFF00"/>
                </a:solidFill>
              </a:rPr>
              <a:t> </a:t>
            </a:r>
            <a:r>
              <a:rPr lang="en-US" dirty="0" err="1">
                <a:solidFill>
                  <a:srgbClr val="FFFF00"/>
                </a:solidFill>
              </a:rPr>
              <a:t>untuk</a:t>
            </a:r>
            <a:r>
              <a:rPr lang="en-US" dirty="0">
                <a:solidFill>
                  <a:srgbClr val="FFFF00"/>
                </a:solidFill>
              </a:rPr>
              <a:t> </a:t>
            </a:r>
            <a:r>
              <a:rPr lang="en-US" dirty="0" err="1">
                <a:solidFill>
                  <a:srgbClr val="FFFF00"/>
                </a:solidFill>
              </a:rPr>
              <a:t>dapat</a:t>
            </a:r>
            <a:r>
              <a:rPr lang="en-US" dirty="0">
                <a:solidFill>
                  <a:srgbClr val="FFFF00"/>
                </a:solidFill>
              </a:rPr>
              <a:t> </a:t>
            </a:r>
            <a:r>
              <a:rPr lang="en-US" dirty="0" err="1">
                <a:solidFill>
                  <a:srgbClr val="FFFF00"/>
                </a:solidFill>
              </a:rPr>
              <a:t>mengikuti</a:t>
            </a:r>
            <a:r>
              <a:rPr lang="en-US" dirty="0">
                <a:solidFill>
                  <a:srgbClr val="FFFF00"/>
                </a:solidFill>
              </a:rPr>
              <a:t> </a:t>
            </a:r>
            <a:r>
              <a:rPr lang="en-US" dirty="0" err="1">
                <a:solidFill>
                  <a:srgbClr val="FFFF00"/>
                </a:solidFill>
              </a:rPr>
              <a:t>perkembangan</a:t>
            </a:r>
            <a:r>
              <a:rPr lang="en-US" dirty="0">
                <a:solidFill>
                  <a:srgbClr val="FFFF00"/>
                </a:solidFill>
              </a:rPr>
              <a:t> </a:t>
            </a:r>
            <a:r>
              <a:rPr lang="en-US" dirty="0" err="1">
                <a:solidFill>
                  <a:srgbClr val="FFFF00"/>
                </a:solidFill>
              </a:rPr>
              <a:t>teknologi</a:t>
            </a:r>
            <a:r>
              <a:rPr lang="en-US" dirty="0">
                <a:solidFill>
                  <a:srgbClr val="FFFF00"/>
                </a:solidFill>
              </a:rPr>
              <a:t> dg </a:t>
            </a:r>
            <a:r>
              <a:rPr lang="en-US" dirty="0" err="1">
                <a:solidFill>
                  <a:srgbClr val="FFFF00"/>
                </a:solidFill>
              </a:rPr>
              <a:t>cara</a:t>
            </a:r>
            <a:r>
              <a:rPr lang="en-US" dirty="0">
                <a:solidFill>
                  <a:srgbClr val="FFFF00"/>
                </a:solidFill>
              </a:rPr>
              <a:t> </a:t>
            </a:r>
            <a:r>
              <a:rPr lang="en-US" dirty="0" err="1">
                <a:solidFill>
                  <a:srgbClr val="FFFF00"/>
                </a:solidFill>
              </a:rPr>
              <a:t>memasukkan</a:t>
            </a:r>
            <a:r>
              <a:rPr lang="en-US" dirty="0">
                <a:solidFill>
                  <a:srgbClr val="FFFF00"/>
                </a:solidFill>
              </a:rPr>
              <a:t> </a:t>
            </a:r>
            <a:r>
              <a:rPr lang="en-US" dirty="0" err="1">
                <a:solidFill>
                  <a:srgbClr val="FFFF00"/>
                </a:solidFill>
              </a:rPr>
              <a:t>materi</a:t>
            </a:r>
            <a:r>
              <a:rPr lang="en-US" dirty="0">
                <a:solidFill>
                  <a:srgbClr val="FFFF00"/>
                </a:solidFill>
              </a:rPr>
              <a:t> </a:t>
            </a:r>
            <a:r>
              <a:rPr lang="en-US" dirty="0" err="1">
                <a:solidFill>
                  <a:srgbClr val="FFFF00"/>
                </a:solidFill>
              </a:rPr>
              <a:t>kurikulum</a:t>
            </a:r>
            <a:r>
              <a:rPr lang="en-US" dirty="0">
                <a:solidFill>
                  <a:srgbClr val="FFFF00"/>
                </a:solidFill>
              </a:rPr>
              <a:t> </a:t>
            </a:r>
            <a:r>
              <a:rPr lang="en-US" dirty="0" err="1">
                <a:solidFill>
                  <a:srgbClr val="FFFF00"/>
                </a:solidFill>
              </a:rPr>
              <a:t>pelatihan</a:t>
            </a:r>
            <a:r>
              <a:rPr lang="en-US" dirty="0">
                <a:solidFill>
                  <a:srgbClr val="FFFF00"/>
                </a:solidFill>
              </a:rPr>
              <a:t> </a:t>
            </a:r>
            <a:r>
              <a:rPr lang="en-US" dirty="0" err="1">
                <a:solidFill>
                  <a:srgbClr val="FFFF00"/>
                </a:solidFill>
              </a:rPr>
              <a:t>teknologi</a:t>
            </a:r>
            <a:r>
              <a:rPr lang="en-US" dirty="0">
                <a:solidFill>
                  <a:srgbClr val="FFFF00"/>
                </a:solidFill>
              </a:rPr>
              <a:t> </a:t>
            </a:r>
            <a:r>
              <a:rPr lang="en-US" dirty="0" err="1">
                <a:solidFill>
                  <a:srgbClr val="FFFF00"/>
                </a:solidFill>
              </a:rPr>
              <a:t>di</a:t>
            </a:r>
            <a:r>
              <a:rPr lang="en-US" dirty="0">
                <a:solidFill>
                  <a:srgbClr val="FFFF00"/>
                </a:solidFill>
              </a:rPr>
              <a:t> </a:t>
            </a:r>
            <a:r>
              <a:rPr lang="en-US" dirty="0" err="1">
                <a:solidFill>
                  <a:srgbClr val="FFFF00"/>
                </a:solidFill>
              </a:rPr>
              <a:t>sekolah</a:t>
            </a:r>
            <a:r>
              <a:rPr lang="en-US" dirty="0">
                <a:solidFill>
                  <a:srgbClr val="FFFF00"/>
                </a:solidFill>
              </a:rPr>
              <a:t>.</a:t>
            </a:r>
          </a:p>
          <a:p>
            <a:pPr lvl="1"/>
            <a:r>
              <a:rPr lang="en-US" dirty="0" err="1">
                <a:solidFill>
                  <a:srgbClr val="FF00FF"/>
                </a:solidFill>
              </a:rPr>
              <a:t>Pengenalan</a:t>
            </a:r>
            <a:r>
              <a:rPr lang="en-US" dirty="0">
                <a:solidFill>
                  <a:srgbClr val="FF00FF"/>
                </a:solidFill>
              </a:rPr>
              <a:t> </a:t>
            </a:r>
            <a:r>
              <a:rPr lang="en-US" dirty="0" err="1">
                <a:solidFill>
                  <a:srgbClr val="FF00FF"/>
                </a:solidFill>
              </a:rPr>
              <a:t>teknologi</a:t>
            </a:r>
            <a:r>
              <a:rPr lang="en-US" dirty="0">
                <a:solidFill>
                  <a:srgbClr val="FF00FF"/>
                </a:solidFill>
              </a:rPr>
              <a:t> </a:t>
            </a:r>
            <a:r>
              <a:rPr lang="en-US" dirty="0" err="1">
                <a:solidFill>
                  <a:srgbClr val="FF00FF"/>
                </a:solidFill>
              </a:rPr>
              <a:t>sejak</a:t>
            </a:r>
            <a:r>
              <a:rPr lang="en-US" dirty="0">
                <a:solidFill>
                  <a:srgbClr val="FF00FF"/>
                </a:solidFill>
              </a:rPr>
              <a:t> </a:t>
            </a:r>
            <a:r>
              <a:rPr lang="en-US" dirty="0" err="1">
                <a:solidFill>
                  <a:srgbClr val="FF00FF"/>
                </a:solidFill>
              </a:rPr>
              <a:t>dini</a:t>
            </a:r>
            <a:endParaRPr lang="en-US" dirty="0">
              <a:solidFill>
                <a:srgbClr val="FF00FF"/>
              </a:solidFill>
            </a:endParaRPr>
          </a:p>
          <a:p>
            <a:pPr lvl="1"/>
            <a:r>
              <a:rPr lang="en-US" dirty="0" err="1">
                <a:solidFill>
                  <a:srgbClr val="11ED4B"/>
                </a:solidFill>
              </a:rPr>
              <a:t>Pelatihan</a:t>
            </a:r>
            <a:r>
              <a:rPr lang="en-US" dirty="0">
                <a:solidFill>
                  <a:srgbClr val="11ED4B"/>
                </a:solidFill>
              </a:rPr>
              <a:t> </a:t>
            </a:r>
            <a:r>
              <a:rPr lang="en-US" dirty="0" err="1">
                <a:solidFill>
                  <a:srgbClr val="11ED4B"/>
                </a:solidFill>
              </a:rPr>
              <a:t>tenaga</a:t>
            </a:r>
            <a:r>
              <a:rPr lang="en-US" dirty="0">
                <a:solidFill>
                  <a:srgbClr val="11ED4B"/>
                </a:solidFill>
              </a:rPr>
              <a:t> </a:t>
            </a:r>
            <a:r>
              <a:rPr lang="en-US" dirty="0" err="1">
                <a:solidFill>
                  <a:srgbClr val="11ED4B"/>
                </a:solidFill>
              </a:rPr>
              <a:t>pendidik</a:t>
            </a:r>
            <a:r>
              <a:rPr lang="en-US" dirty="0">
                <a:solidFill>
                  <a:srgbClr val="11ED4B"/>
                </a:solidFill>
              </a:rPr>
              <a:t> </a:t>
            </a:r>
            <a:r>
              <a:rPr lang="en-US" dirty="0" err="1">
                <a:solidFill>
                  <a:srgbClr val="11ED4B"/>
                </a:solidFill>
              </a:rPr>
              <a:t>untuk</a:t>
            </a:r>
            <a:r>
              <a:rPr lang="en-US" dirty="0">
                <a:solidFill>
                  <a:srgbClr val="11ED4B"/>
                </a:solidFill>
              </a:rPr>
              <a:t> </a:t>
            </a:r>
            <a:r>
              <a:rPr lang="en-US" dirty="0" err="1">
                <a:solidFill>
                  <a:srgbClr val="11ED4B"/>
                </a:solidFill>
              </a:rPr>
              <a:t>penguasaan</a:t>
            </a:r>
            <a:r>
              <a:rPr lang="en-US" dirty="0">
                <a:solidFill>
                  <a:srgbClr val="11ED4B"/>
                </a:solidFill>
              </a:rPr>
              <a:t> </a:t>
            </a:r>
            <a:r>
              <a:rPr lang="en-US" dirty="0" err="1">
                <a:solidFill>
                  <a:srgbClr val="11ED4B"/>
                </a:solidFill>
              </a:rPr>
              <a:t>teknologi</a:t>
            </a:r>
            <a:endParaRPr lang="en-US" dirty="0">
              <a:solidFill>
                <a:srgbClr val="11ED4B"/>
              </a:solidFill>
            </a:endParaRPr>
          </a:p>
        </p:txBody>
      </p:sp>
      <p:pic>
        <p:nvPicPr>
          <p:cNvPr id="121866" name="Picture 10" descr="j0195384"/>
          <p:cNvPicPr>
            <a:picLocks noChangeAspect="1" noChangeArrowheads="1"/>
          </p:cNvPicPr>
          <p:nvPr/>
        </p:nvPicPr>
        <p:blipFill>
          <a:blip r:embed="rId2"/>
          <a:srcRect/>
          <a:stretch>
            <a:fillRect/>
          </a:stretch>
        </p:blipFill>
        <p:spPr bwMode="auto">
          <a:xfrm>
            <a:off x="8001000" y="0"/>
            <a:ext cx="1143000" cy="1447800"/>
          </a:xfrm>
          <a:prstGeom prst="rect">
            <a:avLst/>
          </a:prstGeom>
          <a:noFill/>
        </p:spPr>
      </p:pic>
      <p:sp>
        <p:nvSpPr>
          <p:cNvPr id="4" name="Title 1"/>
          <p:cNvSpPr txBox="1">
            <a:spLocks/>
          </p:cNvSpPr>
          <p:nvPr/>
        </p:nvSpPr>
        <p:spPr>
          <a:xfrm>
            <a:off x="3962400" y="4210724"/>
            <a:ext cx="4114800" cy="563563"/>
          </a:xfrm>
          <a:prstGeom prst="rect">
            <a:avLst/>
          </a:prstGeom>
          <a:ln>
            <a:solidFill>
              <a:schemeClr val="accent6"/>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err="1" smtClean="0">
                <a:ln>
                  <a:noFill/>
                </a:ln>
                <a:solidFill>
                  <a:srgbClr val="00FFFF"/>
                </a:solidFill>
                <a:effectLst/>
                <a:uLnTx/>
                <a:uFillTx/>
                <a:latin typeface="+mj-lt"/>
                <a:ea typeface="+mj-ea"/>
                <a:cs typeface="+mj-cs"/>
              </a:rPr>
              <a:t>Kurva</a:t>
            </a:r>
            <a:r>
              <a:rPr kumimoji="0" lang="en-US" sz="2600" b="0" i="0" u="none" strike="noStrike" kern="1200" cap="none" spc="0" normalizeH="0" noProof="0" dirty="0" smtClean="0">
                <a:ln>
                  <a:noFill/>
                </a:ln>
                <a:solidFill>
                  <a:srgbClr val="00FFFF"/>
                </a:solidFill>
                <a:effectLst/>
                <a:uLnTx/>
                <a:uFillTx/>
                <a:latin typeface="+mj-lt"/>
                <a:ea typeface="+mj-ea"/>
                <a:cs typeface="+mj-cs"/>
              </a:rPr>
              <a:t> Philips</a:t>
            </a:r>
            <a:endParaRPr kumimoji="0" lang="id-ID" sz="26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5" name="Content Placeholder 2"/>
          <p:cNvSpPr txBox="1">
            <a:spLocks/>
          </p:cNvSpPr>
          <p:nvPr/>
        </p:nvSpPr>
        <p:spPr>
          <a:xfrm>
            <a:off x="3886200" y="4850487"/>
            <a:ext cx="5181600" cy="1676400"/>
          </a:xfrm>
          <a:prstGeom prst="rect">
            <a:avLst/>
          </a:prstGeom>
          <a:ln>
            <a:solidFill>
              <a:srgbClr val="FF0000"/>
            </a:solidFill>
          </a:ln>
        </p:spPr>
        <p:txBody>
          <a:bodyPr vert="horz" lIns="91440" tIns="45720" rIns="91440" bIns="45720" rtlCol="0">
            <a:noAutofit/>
          </a:bodyPr>
          <a:lstStyle/>
          <a:p>
            <a:pPr marL="63500" marR="0" lvl="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Menghubungkan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antara</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pengangguran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dan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inflasi</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Semakin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tinggi</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inflasi</a:t>
            </a:r>
            <a:r>
              <a:rPr lang="en-US" sz="2400" dirty="0" smtClean="0">
                <a:solidFill>
                  <a:srgbClr val="CCFF33"/>
                </a:solidFill>
              </a:rPr>
              <a:t>,</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Maka</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tingkat</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pengangguran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semakin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berkurang</a:t>
            </a:r>
            <a:endParaRPr kumimoji="0" lang="id-ID" sz="2400" b="0" i="0" u="none" strike="noStrike" kern="1200" cap="none" spc="0" normalizeH="0" baseline="0" noProof="0" dirty="0" smtClean="0">
              <a:ln>
                <a:noFill/>
              </a:ln>
              <a:solidFill>
                <a:srgbClr val="CCFF33"/>
              </a:solidFill>
              <a:effectLst/>
              <a:uLnTx/>
              <a:uFillTx/>
              <a:latin typeface="+mn-lt"/>
              <a:ea typeface="+mn-ea"/>
              <a:cs typeface="+mn-cs"/>
            </a:endParaRPr>
          </a:p>
        </p:txBody>
      </p:sp>
      <p:sp>
        <p:nvSpPr>
          <p:cNvPr id="6" name="Line 6"/>
          <p:cNvSpPr>
            <a:spLocks noChangeShapeType="1"/>
          </p:cNvSpPr>
          <p:nvPr/>
        </p:nvSpPr>
        <p:spPr bwMode="auto">
          <a:xfrm>
            <a:off x="381000" y="3962400"/>
            <a:ext cx="0" cy="2286000"/>
          </a:xfrm>
          <a:prstGeom prst="line">
            <a:avLst/>
          </a:prstGeom>
          <a:noFill/>
          <a:ln w="28575">
            <a:solidFill>
              <a:srgbClr val="FF00FF"/>
            </a:solidFill>
            <a:round/>
            <a:headEnd/>
            <a:tailEnd/>
          </a:ln>
          <a:effectLst/>
        </p:spPr>
        <p:txBody>
          <a:bodyPr/>
          <a:lstStyle/>
          <a:p>
            <a:endParaRPr lang="en-US"/>
          </a:p>
        </p:txBody>
      </p:sp>
      <p:sp>
        <p:nvSpPr>
          <p:cNvPr id="7" name="Line 7"/>
          <p:cNvSpPr>
            <a:spLocks noChangeShapeType="1"/>
          </p:cNvSpPr>
          <p:nvPr/>
        </p:nvSpPr>
        <p:spPr bwMode="auto">
          <a:xfrm>
            <a:off x="365126" y="6248400"/>
            <a:ext cx="2468880" cy="45719"/>
          </a:xfrm>
          <a:prstGeom prst="line">
            <a:avLst/>
          </a:prstGeom>
          <a:noFill/>
          <a:ln w="28575">
            <a:solidFill>
              <a:srgbClr val="FF00FF"/>
            </a:solidFill>
            <a:round/>
            <a:headEnd/>
            <a:tailEnd/>
          </a:ln>
          <a:effectLst/>
        </p:spPr>
        <p:txBody>
          <a:bodyPr/>
          <a:lstStyle/>
          <a:p>
            <a:endParaRPr lang="en-US"/>
          </a:p>
        </p:txBody>
      </p:sp>
      <p:sp>
        <p:nvSpPr>
          <p:cNvPr id="8" name="Text Box 9"/>
          <p:cNvSpPr txBox="1">
            <a:spLocks noChangeArrowheads="1"/>
          </p:cNvSpPr>
          <p:nvPr/>
        </p:nvSpPr>
        <p:spPr bwMode="auto">
          <a:xfrm>
            <a:off x="0" y="3886200"/>
            <a:ext cx="367216" cy="2335887"/>
          </a:xfrm>
          <a:prstGeom prst="rect">
            <a:avLst/>
          </a:prstGeom>
          <a:solidFill>
            <a:schemeClr val="tx1"/>
          </a:solidFill>
          <a:ln w="9525">
            <a:solidFill>
              <a:srgbClr val="FF00FF"/>
            </a:solidFill>
            <a:miter lim="800000"/>
            <a:headEnd/>
            <a:tailEnd/>
          </a:ln>
          <a:effectLst/>
        </p:spPr>
        <p:txBody>
          <a:bodyPr vert="wordArtVert" wrap="square">
            <a:spAutoFit/>
          </a:bodyPr>
          <a:lstStyle/>
          <a:p>
            <a:r>
              <a:rPr lang="en-US" sz="1000" dirty="0" err="1" smtClean="0">
                <a:solidFill>
                  <a:srgbClr val="F6CD36"/>
                </a:solidFill>
              </a:rPr>
              <a:t>pengangguran</a:t>
            </a:r>
            <a:endParaRPr lang="en-US" sz="1000" dirty="0">
              <a:solidFill>
                <a:srgbClr val="F6CD36"/>
              </a:solidFill>
            </a:endParaRPr>
          </a:p>
        </p:txBody>
      </p:sp>
      <p:sp>
        <p:nvSpPr>
          <p:cNvPr id="9" name="Text Box 9"/>
          <p:cNvSpPr txBox="1">
            <a:spLocks noChangeArrowheads="1"/>
          </p:cNvSpPr>
          <p:nvPr/>
        </p:nvSpPr>
        <p:spPr bwMode="auto">
          <a:xfrm>
            <a:off x="2667000" y="6069687"/>
            <a:ext cx="9144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err="1" smtClean="0">
                <a:solidFill>
                  <a:srgbClr val="F6CD36"/>
                </a:solidFill>
              </a:rPr>
              <a:t>inflasi</a:t>
            </a:r>
            <a:endParaRPr lang="en-US" sz="2200" dirty="0">
              <a:solidFill>
                <a:srgbClr val="F6CD36"/>
              </a:solidFill>
            </a:endParaRPr>
          </a:p>
        </p:txBody>
      </p:sp>
      <p:sp>
        <p:nvSpPr>
          <p:cNvPr id="10" name="Arc 9"/>
          <p:cNvSpPr/>
          <p:nvPr/>
        </p:nvSpPr>
        <p:spPr>
          <a:xfrm rot="10800000">
            <a:off x="457201" y="1905000"/>
            <a:ext cx="4495799" cy="4229795"/>
          </a:xfrm>
          <a:prstGeom prst="arc">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2" name="Action Button: Home 11">
            <a:hlinkClick r:id="rId3" action="ppaction://hlinksldjump" highlightClick="1"/>
          </p:cNvPr>
          <p:cNvSpPr/>
          <p:nvPr/>
        </p:nvSpPr>
        <p:spPr>
          <a:xfrm>
            <a:off x="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21859">
                                            <p:bg/>
                                          </p:spTgt>
                                        </p:tgtEl>
                                        <p:attrNameLst>
                                          <p:attrName>style.visibility</p:attrName>
                                        </p:attrNameLst>
                                      </p:cBhvr>
                                      <p:to>
                                        <p:strVal val="visible"/>
                                      </p:to>
                                    </p:set>
                                    <p:anim calcmode="lin" valueType="num">
                                      <p:cBhvr>
                                        <p:cTn id="7" dur="500" fill="hold"/>
                                        <p:tgtEl>
                                          <p:spTgt spid="121859">
                                            <p:bg/>
                                          </p:spTgt>
                                        </p:tgtEl>
                                        <p:attrNameLst>
                                          <p:attrName>ppt_w</p:attrName>
                                        </p:attrNameLst>
                                      </p:cBhvr>
                                      <p:tavLst>
                                        <p:tav tm="0">
                                          <p:val>
                                            <p:fltVal val="0"/>
                                          </p:val>
                                        </p:tav>
                                        <p:tav tm="100000">
                                          <p:val>
                                            <p:strVal val="#ppt_w"/>
                                          </p:val>
                                        </p:tav>
                                      </p:tavLst>
                                    </p:anim>
                                    <p:anim calcmode="lin" valueType="num">
                                      <p:cBhvr>
                                        <p:cTn id="8" dur="500" fill="hold"/>
                                        <p:tgtEl>
                                          <p:spTgt spid="121859">
                                            <p:bg/>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21859">
                                            <p:txEl>
                                              <p:pRg st="0" end="0"/>
                                            </p:txEl>
                                          </p:spTgt>
                                        </p:tgtEl>
                                        <p:attrNameLst>
                                          <p:attrName>style.visibility</p:attrName>
                                        </p:attrNameLst>
                                      </p:cBhvr>
                                      <p:to>
                                        <p:strVal val="visible"/>
                                      </p:to>
                                    </p:set>
                                    <p:anim calcmode="lin" valueType="num">
                                      <p:cBhvr>
                                        <p:cTn id="13" dur="500" fill="hold"/>
                                        <p:tgtEl>
                                          <p:spTgt spid="12185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185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21859">
                                            <p:txEl>
                                              <p:pRg st="1" end="1"/>
                                            </p:txEl>
                                          </p:spTgt>
                                        </p:tgtEl>
                                        <p:attrNameLst>
                                          <p:attrName>style.visibility</p:attrName>
                                        </p:attrNameLst>
                                      </p:cBhvr>
                                      <p:to>
                                        <p:strVal val="visible"/>
                                      </p:to>
                                    </p:set>
                                    <p:anim calcmode="lin" valueType="num">
                                      <p:cBhvr>
                                        <p:cTn id="19" dur="500" fill="hold"/>
                                        <p:tgtEl>
                                          <p:spTgt spid="12185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2185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21859">
                                            <p:txEl>
                                              <p:pRg st="2" end="2"/>
                                            </p:txEl>
                                          </p:spTgt>
                                        </p:tgtEl>
                                        <p:attrNameLst>
                                          <p:attrName>style.visibility</p:attrName>
                                        </p:attrNameLst>
                                      </p:cBhvr>
                                      <p:to>
                                        <p:strVal val="visible"/>
                                      </p:to>
                                    </p:set>
                                    <p:anim calcmode="lin" valueType="num">
                                      <p:cBhvr>
                                        <p:cTn id="25" dur="500" fill="hold"/>
                                        <p:tgtEl>
                                          <p:spTgt spid="12185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2185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21859">
                                            <p:txEl>
                                              <p:pRg st="3" end="3"/>
                                            </p:txEl>
                                          </p:spTgt>
                                        </p:tgtEl>
                                        <p:attrNameLst>
                                          <p:attrName>style.visibility</p:attrName>
                                        </p:attrNameLst>
                                      </p:cBhvr>
                                      <p:to>
                                        <p:strVal val="visible"/>
                                      </p:to>
                                    </p:set>
                                    <p:anim calcmode="lin" valueType="num">
                                      <p:cBhvr>
                                        <p:cTn id="31" dur="500" fill="hold"/>
                                        <p:tgtEl>
                                          <p:spTgt spid="121859">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21859">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Rectangle 4"/>
          <p:cNvSpPr/>
          <p:nvPr/>
        </p:nvSpPr>
        <p:spPr>
          <a:xfrm>
            <a:off x="76200" y="4572000"/>
            <a:ext cx="89154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Pengangguran</a:t>
            </a:r>
            <a:r>
              <a:rPr lang="en-US" sz="2000" dirty="0" smtClean="0"/>
              <a:t> yang </a:t>
            </a:r>
            <a:r>
              <a:rPr lang="en-US" sz="2000" dirty="0" err="1" smtClean="0"/>
              <a:t>terjadi</a:t>
            </a:r>
            <a:r>
              <a:rPr lang="en-US" sz="2000" dirty="0" smtClean="0"/>
              <a:t> </a:t>
            </a:r>
            <a:r>
              <a:rPr lang="en-US" sz="2000" dirty="0" err="1" smtClean="0"/>
              <a:t>karena</a:t>
            </a:r>
            <a:r>
              <a:rPr lang="en-US" sz="2000" dirty="0" smtClean="0"/>
              <a:t> </a:t>
            </a:r>
            <a:r>
              <a:rPr lang="en-US" sz="2000" dirty="0" err="1" smtClean="0"/>
              <a:t>bencana</a:t>
            </a:r>
            <a:r>
              <a:rPr lang="en-US" sz="2000" dirty="0" smtClean="0"/>
              <a:t> </a:t>
            </a:r>
            <a:r>
              <a:rPr lang="en-US" sz="2000" dirty="0" err="1" smtClean="0"/>
              <a:t>alam</a:t>
            </a:r>
            <a:r>
              <a:rPr lang="en-US" sz="2000" dirty="0" smtClean="0"/>
              <a:t>, </a:t>
            </a:r>
            <a:r>
              <a:rPr lang="en-US" sz="2000" dirty="0" err="1" smtClean="0"/>
              <a:t>seperti</a:t>
            </a:r>
            <a:r>
              <a:rPr lang="en-US" sz="2000" dirty="0" smtClean="0"/>
              <a:t> </a:t>
            </a:r>
            <a:r>
              <a:rPr lang="en-US" sz="2000" dirty="0" err="1" smtClean="0"/>
              <a:t>hilangnya</a:t>
            </a:r>
            <a:r>
              <a:rPr lang="en-US" sz="2000" dirty="0" smtClean="0"/>
              <a:t> </a:t>
            </a:r>
            <a:r>
              <a:rPr lang="en-US" sz="2000" dirty="0" err="1" smtClean="0"/>
              <a:t>pekerjaan</a:t>
            </a:r>
            <a:r>
              <a:rPr lang="en-US" sz="2000" dirty="0" smtClean="0"/>
              <a:t> </a:t>
            </a:r>
            <a:r>
              <a:rPr lang="en-US" sz="2000" dirty="0" err="1" smtClean="0"/>
              <a:t>karena</a:t>
            </a:r>
            <a:r>
              <a:rPr lang="en-US" sz="2000" dirty="0" smtClean="0"/>
              <a:t> </a:t>
            </a:r>
            <a:r>
              <a:rPr lang="en-US" sz="2000" dirty="0" err="1" smtClean="0"/>
              <a:t>banjir</a:t>
            </a:r>
            <a:r>
              <a:rPr lang="en-US" sz="2000" dirty="0" smtClean="0"/>
              <a:t>, </a:t>
            </a:r>
            <a:r>
              <a:rPr lang="en-US" sz="2000" dirty="0" err="1" smtClean="0"/>
              <a:t>gunung</a:t>
            </a:r>
            <a:r>
              <a:rPr lang="en-US" sz="2000" dirty="0" smtClean="0"/>
              <a:t> </a:t>
            </a:r>
            <a:r>
              <a:rPr lang="en-US" sz="2000" dirty="0" err="1" smtClean="0"/>
              <a:t>meletus</a:t>
            </a:r>
            <a:r>
              <a:rPr lang="en-US" sz="2000" dirty="0" smtClean="0"/>
              <a:t>, </a:t>
            </a:r>
            <a:r>
              <a:rPr lang="en-US" sz="2000" dirty="0" err="1" smtClean="0"/>
              <a:t>dan</a:t>
            </a:r>
            <a:r>
              <a:rPr lang="en-US" sz="2000" dirty="0" smtClean="0"/>
              <a:t> tsunami </a:t>
            </a:r>
            <a:r>
              <a:rPr lang="en-US" sz="2000" dirty="0" err="1" smtClean="0"/>
              <a:t>merupakan</a:t>
            </a:r>
            <a:r>
              <a:rPr lang="en-US" sz="2000" dirty="0" smtClean="0"/>
              <a:t> </a:t>
            </a:r>
            <a:r>
              <a:rPr lang="en-US" sz="2000" dirty="0" err="1" smtClean="0"/>
              <a:t>bentuk</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Kota 2010)</a:t>
            </a:r>
            <a:r>
              <a:rPr lang="en-US" sz="2000" dirty="0" smtClean="0"/>
              <a:t>…</a:t>
            </a:r>
          </a:p>
          <a:p>
            <a:pPr marL="457200" indent="-457200">
              <a:buAutoNum type="alphaUcPeriod"/>
            </a:pPr>
            <a:r>
              <a:rPr lang="en-US" sz="2000" dirty="0" smtClean="0"/>
              <a:t>Force Unemployment			D.   Disguised Unemployment</a:t>
            </a:r>
          </a:p>
          <a:p>
            <a:pPr marL="457200" indent="-457200">
              <a:buAutoNum type="alphaUcPeriod"/>
            </a:pPr>
            <a:r>
              <a:rPr lang="en-US" sz="2000" dirty="0" smtClean="0"/>
              <a:t>Seasonal Unemployment		E.    Frictional Unemployment</a:t>
            </a:r>
          </a:p>
          <a:p>
            <a:pPr marL="457200" indent="-457200">
              <a:buAutoNum type="alphaUcPeriod"/>
            </a:pPr>
            <a:r>
              <a:rPr lang="en-US" sz="2000" dirty="0" smtClean="0"/>
              <a:t>Cyclical Unemployment</a:t>
            </a:r>
          </a:p>
        </p:txBody>
      </p:sp>
      <p:sp>
        <p:nvSpPr>
          <p:cNvPr id="7"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6" name="Rectangle 5"/>
          <p:cNvSpPr/>
          <p:nvPr/>
        </p:nvSpPr>
        <p:spPr>
          <a:xfrm>
            <a:off x="609600" y="914400"/>
            <a:ext cx="7772400" cy="3200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Komponen</a:t>
            </a:r>
            <a:r>
              <a:rPr lang="en-US" sz="2000" dirty="0" smtClean="0"/>
              <a:t> </a:t>
            </a:r>
            <a:r>
              <a:rPr lang="en-US" sz="2000" dirty="0" err="1" smtClean="0"/>
              <a:t>angkatan</a:t>
            </a:r>
            <a:r>
              <a:rPr lang="en-US" sz="2000" dirty="0" smtClean="0"/>
              <a:t> </a:t>
            </a:r>
            <a:r>
              <a:rPr lang="en-US" sz="2000" dirty="0" err="1" smtClean="0"/>
              <a:t>kerja</a:t>
            </a:r>
            <a:r>
              <a:rPr lang="en-US" sz="2000" dirty="0" smtClean="0"/>
              <a:t> </a:t>
            </a:r>
            <a:r>
              <a:rPr lang="en-US" sz="2000" dirty="0" err="1" smtClean="0"/>
              <a:t>terdiri</a:t>
            </a:r>
            <a:r>
              <a:rPr lang="en-US" sz="2000" dirty="0" smtClean="0"/>
              <a:t> </a:t>
            </a:r>
            <a:r>
              <a:rPr lang="en-US" sz="2000" dirty="0" err="1" smtClean="0"/>
              <a:t>atas</a:t>
            </a:r>
            <a:r>
              <a:rPr lang="en-US" sz="2000" dirty="0" smtClean="0"/>
              <a:t> </a:t>
            </a:r>
            <a:r>
              <a:rPr lang="en-US" sz="2000" dirty="0" err="1" smtClean="0"/>
              <a:t>penduduk</a:t>
            </a:r>
            <a:r>
              <a:rPr lang="en-US" sz="2000" dirty="0" smtClean="0"/>
              <a:t> </a:t>
            </a:r>
            <a:r>
              <a:rPr lang="en-US" sz="2000" dirty="0" err="1" smtClean="0"/>
              <a:t>usia</a:t>
            </a:r>
            <a:r>
              <a:rPr lang="en-US" sz="2000" dirty="0" smtClean="0"/>
              <a:t> </a:t>
            </a:r>
            <a:r>
              <a:rPr lang="en-US" sz="2000" dirty="0" err="1" smtClean="0"/>
              <a:t>kerja</a:t>
            </a:r>
            <a:r>
              <a:rPr lang="en-US" sz="2000" dirty="0" smtClean="0"/>
              <a:t> yang … </a:t>
            </a:r>
            <a:r>
              <a:rPr lang="en-US" sz="2000" dirty="0" smtClean="0">
                <a:solidFill>
                  <a:srgbClr val="FFFF00"/>
                </a:solidFill>
              </a:rPr>
              <a:t>(SNMPTN 2011)</a:t>
            </a:r>
          </a:p>
          <a:p>
            <a:pPr marL="284163" indent="-284163">
              <a:buAutoNum type="alphaUcPeriod"/>
              <a:tabLst>
                <a:tab pos="236538" algn="l"/>
                <a:tab pos="284163" algn="l"/>
              </a:tabLst>
            </a:pPr>
            <a:r>
              <a:rPr lang="en-US" sz="2000" dirty="0" err="1" smtClean="0">
                <a:solidFill>
                  <a:schemeClr val="bg1"/>
                </a:solidFill>
              </a:rPr>
              <a:t>Bekerja</a:t>
            </a:r>
            <a:endParaRPr lang="en-US" sz="2000" dirty="0" smtClean="0">
              <a:solidFill>
                <a:schemeClr val="bg1"/>
              </a:solidFill>
            </a:endParaRPr>
          </a:p>
          <a:p>
            <a:pPr marL="284163" indent="-284163">
              <a:buAutoNum type="alphaUcPeriod"/>
              <a:tabLst>
                <a:tab pos="236538" algn="l"/>
                <a:tab pos="284163" algn="l"/>
              </a:tabLst>
            </a:pPr>
            <a:r>
              <a:rPr lang="en-US" sz="2000" dirty="0" err="1" smtClean="0">
                <a:solidFill>
                  <a:schemeClr val="bg1"/>
                </a:solidFill>
              </a:rPr>
              <a:t>Bekerja</a:t>
            </a:r>
            <a:r>
              <a:rPr lang="en-US" sz="2000" dirty="0" smtClean="0">
                <a:solidFill>
                  <a:schemeClr val="bg1"/>
                </a:solidFill>
              </a:rPr>
              <a:t> </a:t>
            </a:r>
            <a:r>
              <a:rPr lang="en-US" sz="2000" dirty="0" err="1" smtClean="0">
                <a:solidFill>
                  <a:schemeClr val="bg1"/>
                </a:solidFill>
              </a:rPr>
              <a:t>dan</a:t>
            </a:r>
            <a:r>
              <a:rPr lang="en-US" sz="2000" dirty="0" smtClean="0">
                <a:solidFill>
                  <a:schemeClr val="bg1"/>
                </a:solidFill>
              </a:rPr>
              <a:t> </a:t>
            </a:r>
            <a:r>
              <a:rPr lang="en-US" sz="2000" dirty="0" err="1" smtClean="0">
                <a:solidFill>
                  <a:schemeClr val="bg1"/>
                </a:solidFill>
              </a:rPr>
              <a:t>Menganggur</a:t>
            </a:r>
            <a:endParaRPr lang="en-US" sz="2000" dirty="0" smtClean="0">
              <a:solidFill>
                <a:schemeClr val="bg1"/>
              </a:solidFill>
            </a:endParaRPr>
          </a:p>
          <a:p>
            <a:pPr marL="284163" indent="-284163">
              <a:buAutoNum type="alphaUcPeriod"/>
              <a:tabLst>
                <a:tab pos="236538" algn="l"/>
                <a:tab pos="284163" algn="l"/>
              </a:tabLst>
            </a:pPr>
            <a:r>
              <a:rPr lang="en-US" sz="2000" dirty="0" err="1" smtClean="0">
                <a:solidFill>
                  <a:schemeClr val="bg1"/>
                </a:solidFill>
              </a:rPr>
              <a:t>Bekerja</a:t>
            </a:r>
            <a:r>
              <a:rPr lang="en-US" sz="2000" dirty="0" smtClean="0">
                <a:solidFill>
                  <a:schemeClr val="bg1"/>
                </a:solidFill>
              </a:rPr>
              <a:t>, </a:t>
            </a:r>
            <a:r>
              <a:rPr lang="en-US" sz="2000" dirty="0" err="1" smtClean="0">
                <a:solidFill>
                  <a:schemeClr val="bg1"/>
                </a:solidFill>
              </a:rPr>
              <a:t>Menganggur</a:t>
            </a:r>
            <a:r>
              <a:rPr lang="en-US" sz="2000" dirty="0" smtClean="0">
                <a:solidFill>
                  <a:schemeClr val="bg1"/>
                </a:solidFill>
              </a:rPr>
              <a:t> </a:t>
            </a:r>
            <a:r>
              <a:rPr lang="en-US" sz="2000" dirty="0" err="1" smtClean="0">
                <a:solidFill>
                  <a:schemeClr val="bg1"/>
                </a:solidFill>
              </a:rPr>
              <a:t>dan</a:t>
            </a:r>
            <a:r>
              <a:rPr lang="en-US" sz="2000" dirty="0" smtClean="0">
                <a:solidFill>
                  <a:schemeClr val="bg1"/>
                </a:solidFill>
              </a:rPr>
              <a:t> </a:t>
            </a:r>
            <a:r>
              <a:rPr lang="en-US" sz="2000" dirty="0" err="1" smtClean="0">
                <a:solidFill>
                  <a:schemeClr val="bg1"/>
                </a:solidFill>
              </a:rPr>
              <a:t>mereka</a:t>
            </a:r>
            <a:r>
              <a:rPr lang="en-US" sz="2000" dirty="0" smtClean="0">
                <a:solidFill>
                  <a:schemeClr val="bg1"/>
                </a:solidFill>
              </a:rPr>
              <a:t> yang </a:t>
            </a:r>
            <a:r>
              <a:rPr lang="en-US" sz="2000" dirty="0" err="1" smtClean="0">
                <a:solidFill>
                  <a:schemeClr val="bg1"/>
                </a:solidFill>
              </a:rPr>
              <a:t>bersekolah</a:t>
            </a:r>
            <a:endParaRPr lang="en-US" sz="2000" dirty="0" smtClean="0">
              <a:solidFill>
                <a:schemeClr val="bg1"/>
              </a:solidFill>
            </a:endParaRPr>
          </a:p>
          <a:p>
            <a:pPr marL="284163" indent="-284163">
              <a:buAutoNum type="alphaUcPeriod"/>
              <a:tabLst>
                <a:tab pos="236538" algn="l"/>
                <a:tab pos="284163" algn="l"/>
              </a:tabLst>
            </a:pPr>
            <a:r>
              <a:rPr lang="en-US" sz="2000" dirty="0" err="1" smtClean="0">
                <a:solidFill>
                  <a:schemeClr val="bg1"/>
                </a:solidFill>
              </a:rPr>
              <a:t>Bekerja</a:t>
            </a:r>
            <a:r>
              <a:rPr lang="en-US" sz="2000" dirty="0" smtClean="0">
                <a:solidFill>
                  <a:schemeClr val="bg1"/>
                </a:solidFill>
              </a:rPr>
              <a:t>, </a:t>
            </a:r>
            <a:r>
              <a:rPr lang="en-US" sz="2000" dirty="0" err="1" smtClean="0">
                <a:solidFill>
                  <a:schemeClr val="bg1"/>
                </a:solidFill>
              </a:rPr>
              <a:t>menganggur</a:t>
            </a:r>
            <a:r>
              <a:rPr lang="en-US" sz="2000" dirty="0" smtClean="0">
                <a:solidFill>
                  <a:schemeClr val="bg1"/>
                </a:solidFill>
              </a:rPr>
              <a:t>, </a:t>
            </a:r>
            <a:r>
              <a:rPr lang="en-US" sz="2000" dirty="0" err="1" smtClean="0">
                <a:solidFill>
                  <a:schemeClr val="bg1"/>
                </a:solidFill>
              </a:rPr>
              <a:t>mereka</a:t>
            </a:r>
            <a:r>
              <a:rPr lang="en-US" sz="2000" dirty="0" smtClean="0">
                <a:solidFill>
                  <a:schemeClr val="bg1"/>
                </a:solidFill>
              </a:rPr>
              <a:t> yang </a:t>
            </a:r>
            <a:r>
              <a:rPr lang="en-US" sz="2000" dirty="0" err="1" smtClean="0">
                <a:solidFill>
                  <a:schemeClr val="bg1"/>
                </a:solidFill>
              </a:rPr>
              <a:t>bersekolah</a:t>
            </a:r>
            <a:r>
              <a:rPr lang="en-US" sz="2000" dirty="0" smtClean="0">
                <a:solidFill>
                  <a:schemeClr val="bg1"/>
                </a:solidFill>
              </a:rPr>
              <a:t>, </a:t>
            </a:r>
            <a:r>
              <a:rPr lang="en-US" sz="2000" dirty="0" err="1" smtClean="0">
                <a:solidFill>
                  <a:schemeClr val="bg1"/>
                </a:solidFill>
              </a:rPr>
              <a:t>Ibu</a:t>
            </a:r>
            <a:r>
              <a:rPr lang="en-US" sz="2000" dirty="0" smtClean="0">
                <a:solidFill>
                  <a:schemeClr val="bg1"/>
                </a:solidFill>
              </a:rPr>
              <a:t> </a:t>
            </a:r>
            <a:r>
              <a:rPr lang="en-US" sz="2000" dirty="0" err="1" smtClean="0">
                <a:solidFill>
                  <a:schemeClr val="bg1"/>
                </a:solidFill>
              </a:rPr>
              <a:t>rumah</a:t>
            </a:r>
            <a:r>
              <a:rPr lang="en-US" sz="2000" dirty="0" smtClean="0">
                <a:solidFill>
                  <a:schemeClr val="bg1"/>
                </a:solidFill>
              </a:rPr>
              <a:t> </a:t>
            </a:r>
            <a:r>
              <a:rPr lang="en-US" sz="2000" dirty="0" err="1" smtClean="0">
                <a:solidFill>
                  <a:schemeClr val="bg1"/>
                </a:solidFill>
              </a:rPr>
              <a:t>tangga</a:t>
            </a:r>
            <a:endParaRPr lang="en-US" sz="2000" dirty="0" smtClean="0">
              <a:solidFill>
                <a:schemeClr val="bg1"/>
              </a:solidFill>
            </a:endParaRPr>
          </a:p>
          <a:p>
            <a:pPr marL="284163" indent="-284163">
              <a:buAutoNum type="alphaUcPeriod"/>
              <a:tabLst>
                <a:tab pos="236538" algn="l"/>
                <a:tab pos="284163" algn="l"/>
              </a:tabLst>
            </a:pPr>
            <a:r>
              <a:rPr lang="en-US" sz="2000" dirty="0" err="1" smtClean="0">
                <a:solidFill>
                  <a:schemeClr val="bg1"/>
                </a:solidFill>
              </a:rPr>
              <a:t>Bekerja</a:t>
            </a:r>
            <a:r>
              <a:rPr lang="en-US" sz="2000" dirty="0" smtClean="0">
                <a:solidFill>
                  <a:schemeClr val="bg1"/>
                </a:solidFill>
              </a:rPr>
              <a:t>, </a:t>
            </a:r>
            <a:r>
              <a:rPr lang="en-US" sz="2000" dirty="0" err="1" smtClean="0">
                <a:solidFill>
                  <a:schemeClr val="bg1"/>
                </a:solidFill>
              </a:rPr>
              <a:t>mengnaggur</a:t>
            </a:r>
            <a:r>
              <a:rPr lang="en-US" sz="2000" dirty="0" smtClean="0">
                <a:solidFill>
                  <a:schemeClr val="bg1"/>
                </a:solidFill>
              </a:rPr>
              <a:t>, </a:t>
            </a:r>
            <a:r>
              <a:rPr lang="en-US" sz="2000" dirty="0" err="1" smtClean="0">
                <a:solidFill>
                  <a:schemeClr val="bg1"/>
                </a:solidFill>
              </a:rPr>
              <a:t>mereka</a:t>
            </a:r>
            <a:r>
              <a:rPr lang="en-US" sz="2000" dirty="0" smtClean="0">
                <a:solidFill>
                  <a:schemeClr val="bg1"/>
                </a:solidFill>
              </a:rPr>
              <a:t> yang </a:t>
            </a:r>
            <a:r>
              <a:rPr lang="en-US" sz="2000" dirty="0" err="1" smtClean="0">
                <a:solidFill>
                  <a:schemeClr val="bg1"/>
                </a:solidFill>
              </a:rPr>
              <a:t>bersekolah</a:t>
            </a:r>
            <a:r>
              <a:rPr lang="en-US" sz="2000" dirty="0" smtClean="0">
                <a:solidFill>
                  <a:schemeClr val="bg1"/>
                </a:solidFill>
              </a:rPr>
              <a:t>, </a:t>
            </a:r>
            <a:r>
              <a:rPr lang="en-US" sz="2000" dirty="0" err="1" smtClean="0">
                <a:solidFill>
                  <a:schemeClr val="bg1"/>
                </a:solidFill>
              </a:rPr>
              <a:t>dan</a:t>
            </a:r>
            <a:r>
              <a:rPr lang="en-US" sz="2000" dirty="0" smtClean="0">
                <a:solidFill>
                  <a:schemeClr val="bg1"/>
                </a:solidFill>
              </a:rPr>
              <a:t> </a:t>
            </a:r>
            <a:r>
              <a:rPr lang="en-US" sz="2000" dirty="0" err="1" smtClean="0">
                <a:solidFill>
                  <a:schemeClr val="bg1"/>
                </a:solidFill>
              </a:rPr>
              <a:t>ibu</a:t>
            </a:r>
            <a:r>
              <a:rPr lang="en-US" sz="2000" dirty="0" smtClean="0">
                <a:solidFill>
                  <a:schemeClr val="bg1"/>
                </a:solidFill>
              </a:rPr>
              <a:t> </a:t>
            </a:r>
            <a:r>
              <a:rPr lang="en-US" sz="2000" dirty="0" err="1" smtClean="0">
                <a:solidFill>
                  <a:schemeClr val="bg1"/>
                </a:solidFill>
              </a:rPr>
              <a:t>rumah</a:t>
            </a:r>
            <a:r>
              <a:rPr lang="en-US" sz="2000" dirty="0" smtClean="0">
                <a:solidFill>
                  <a:schemeClr val="bg1"/>
                </a:solidFill>
              </a:rPr>
              <a:t> </a:t>
            </a:r>
            <a:r>
              <a:rPr lang="en-US" sz="2000" dirty="0" err="1" smtClean="0">
                <a:solidFill>
                  <a:schemeClr val="bg1"/>
                </a:solidFill>
              </a:rPr>
              <a:t>tangga</a:t>
            </a:r>
            <a:r>
              <a:rPr lang="en-US" sz="2000" dirty="0" smtClean="0">
                <a:solidFill>
                  <a:schemeClr val="bg1"/>
                </a:solidFill>
              </a:rPr>
              <a:t> </a:t>
            </a:r>
            <a:r>
              <a:rPr lang="en-US" sz="2000" dirty="0" err="1" smtClean="0">
                <a:solidFill>
                  <a:schemeClr val="bg1"/>
                </a:solidFill>
              </a:rPr>
              <a:t>dan</a:t>
            </a:r>
            <a:r>
              <a:rPr lang="en-US" sz="2000" dirty="0" smtClean="0">
                <a:solidFill>
                  <a:schemeClr val="bg1"/>
                </a:solidFill>
              </a:rPr>
              <a:t> </a:t>
            </a:r>
            <a:r>
              <a:rPr lang="en-US" sz="2000" dirty="0" err="1" smtClean="0">
                <a:solidFill>
                  <a:schemeClr val="bg1"/>
                </a:solidFill>
              </a:rPr>
              <a:t>lainya</a:t>
            </a:r>
            <a:r>
              <a:rPr lang="en-US" sz="2000" dirty="0" smtClean="0">
                <a:solidFill>
                  <a:schemeClr val="bg1"/>
                </a:solidFill>
              </a:rPr>
              <a:t> yang </a:t>
            </a:r>
            <a:r>
              <a:rPr lang="en-US" sz="2000" dirty="0" err="1" smtClean="0">
                <a:solidFill>
                  <a:schemeClr val="bg1"/>
                </a:solidFill>
              </a:rPr>
              <a:t>berhalangan</a:t>
            </a:r>
            <a:r>
              <a:rPr lang="en-US" sz="2000" dirty="0" smtClean="0">
                <a:solidFill>
                  <a:schemeClr val="bg1"/>
                </a:solidFill>
              </a:rPr>
              <a:t> </a:t>
            </a:r>
            <a:r>
              <a:rPr lang="en-US" sz="2000" dirty="0" err="1" smtClean="0">
                <a:solidFill>
                  <a:schemeClr val="bg1"/>
                </a:solidFill>
              </a:rPr>
              <a:t>secara</a:t>
            </a:r>
            <a:r>
              <a:rPr lang="en-US" sz="2000" dirty="0" smtClean="0">
                <a:solidFill>
                  <a:schemeClr val="bg1"/>
                </a:solidFill>
              </a:rPr>
              <a:t> </a:t>
            </a:r>
            <a:r>
              <a:rPr lang="en-US" sz="2000" dirty="0" err="1" smtClean="0">
                <a:solidFill>
                  <a:schemeClr val="bg1"/>
                </a:solidFill>
              </a:rPr>
              <a:t>permanen</a:t>
            </a:r>
            <a:endParaRPr lang="en-US" sz="2000" dirty="0"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315200" cy="563562"/>
          </a:xfr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a:normAutofit fontScale="90000"/>
          </a:bodyPr>
          <a:lstStyle/>
          <a:p>
            <a:r>
              <a:rPr lang="en-US" sz="3200" dirty="0" err="1" smtClean="0">
                <a:solidFill>
                  <a:srgbClr val="FFFF00"/>
                </a:solidFill>
              </a:rPr>
              <a:t>Pertumbuhan</a:t>
            </a:r>
            <a:r>
              <a:rPr lang="en-US" sz="3200" dirty="0" smtClean="0">
                <a:solidFill>
                  <a:srgbClr val="FFFF00"/>
                </a:solidFill>
              </a:rPr>
              <a:t> &amp; Pembangunan </a:t>
            </a:r>
            <a:r>
              <a:rPr lang="en-US" sz="3200" dirty="0" err="1" smtClean="0">
                <a:solidFill>
                  <a:srgbClr val="FFFF00"/>
                </a:solidFill>
              </a:rPr>
              <a:t>Ekonomi</a:t>
            </a:r>
            <a:endParaRPr lang="en-US" sz="3200" dirty="0">
              <a:solidFill>
                <a:srgbClr val="FFFF00"/>
              </a:solidFill>
            </a:endParaRPr>
          </a:p>
        </p:txBody>
      </p:sp>
      <p:sp>
        <p:nvSpPr>
          <p:cNvPr id="4" name="Rectangle 3"/>
          <p:cNvSpPr/>
          <p:nvPr/>
        </p:nvSpPr>
        <p:spPr>
          <a:xfrm>
            <a:off x="228600" y="1066800"/>
            <a:ext cx="4267200" cy="4572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Pembangunan </a:t>
            </a:r>
            <a:r>
              <a:rPr lang="en-US" sz="3200" dirty="0" err="1" smtClean="0">
                <a:solidFill>
                  <a:srgbClr val="FFFF00"/>
                </a:solidFill>
              </a:rPr>
              <a:t>Ekonomi</a:t>
            </a:r>
            <a:endParaRPr lang="en-US" sz="3200" dirty="0">
              <a:solidFill>
                <a:srgbClr val="FFFF00"/>
              </a:solidFill>
            </a:endParaRPr>
          </a:p>
        </p:txBody>
      </p:sp>
      <p:sp>
        <p:nvSpPr>
          <p:cNvPr id="5" name="Rectangle 4"/>
          <p:cNvSpPr/>
          <p:nvPr/>
        </p:nvSpPr>
        <p:spPr>
          <a:xfrm>
            <a:off x="4800600" y="1066800"/>
            <a:ext cx="4191000" cy="4572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Pertumbuhan</a:t>
            </a:r>
            <a:r>
              <a:rPr lang="en-US" sz="3200" dirty="0" smtClean="0">
                <a:solidFill>
                  <a:srgbClr val="FFFF00"/>
                </a:solidFill>
              </a:rPr>
              <a:t> </a:t>
            </a:r>
            <a:r>
              <a:rPr lang="en-US" sz="3200" dirty="0" err="1" smtClean="0">
                <a:solidFill>
                  <a:srgbClr val="FFFF00"/>
                </a:solidFill>
              </a:rPr>
              <a:t>Ekonomi</a:t>
            </a:r>
            <a:endParaRPr lang="en-US" sz="3200" dirty="0">
              <a:solidFill>
                <a:srgbClr val="FFFF00"/>
              </a:solidFill>
            </a:endParaRPr>
          </a:p>
        </p:txBody>
      </p:sp>
      <p:sp>
        <p:nvSpPr>
          <p:cNvPr id="6" name="Rectangle 5"/>
          <p:cNvSpPr/>
          <p:nvPr/>
        </p:nvSpPr>
        <p:spPr>
          <a:xfrm>
            <a:off x="152400" y="1676400"/>
            <a:ext cx="4343400" cy="2514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t>Proses</a:t>
            </a:r>
            <a:r>
              <a:rPr lang="en-US" sz="2400" dirty="0" smtClean="0"/>
              <a:t> yang </a:t>
            </a:r>
            <a:r>
              <a:rPr lang="en-US" sz="2400" dirty="0" err="1" smtClean="0"/>
              <a:t>menyebabkan</a:t>
            </a:r>
            <a:r>
              <a:rPr lang="en-US" sz="2400" dirty="0" smtClean="0"/>
              <a:t> </a:t>
            </a:r>
            <a:r>
              <a:rPr lang="en-US" sz="2400" dirty="0" err="1" smtClean="0"/>
              <a:t>pendapatan</a:t>
            </a:r>
            <a:r>
              <a:rPr lang="en-US" sz="2400" dirty="0" smtClean="0"/>
              <a:t> </a:t>
            </a:r>
            <a:r>
              <a:rPr lang="en-US" sz="2400" dirty="0" err="1" smtClean="0"/>
              <a:t>perkapita</a:t>
            </a:r>
            <a:r>
              <a:rPr lang="en-US" sz="2400" dirty="0" smtClean="0"/>
              <a:t> </a:t>
            </a:r>
            <a:r>
              <a:rPr lang="en-US" sz="2400" dirty="0" err="1" smtClean="0"/>
              <a:t>meningkat</a:t>
            </a:r>
            <a:r>
              <a:rPr lang="en-US" sz="2400" dirty="0" smtClean="0"/>
              <a:t> </a:t>
            </a:r>
            <a:r>
              <a:rPr lang="en-US" sz="2400" dirty="0" err="1" smtClean="0"/>
              <a:t>dalam</a:t>
            </a:r>
            <a:r>
              <a:rPr lang="en-US" sz="2400" dirty="0" smtClean="0"/>
              <a:t> </a:t>
            </a:r>
            <a:r>
              <a:rPr lang="en-US" sz="2400" dirty="0" err="1" smtClean="0"/>
              <a:t>jangka</a:t>
            </a:r>
            <a:r>
              <a:rPr lang="en-US" sz="2400" dirty="0" smtClean="0"/>
              <a:t> </a:t>
            </a:r>
            <a:r>
              <a:rPr lang="en-US" sz="2400" dirty="0" err="1" smtClean="0"/>
              <a:t>panjang</a:t>
            </a:r>
            <a:r>
              <a:rPr lang="en-US" sz="2400" dirty="0" smtClean="0"/>
              <a:t> (50-60tahun)  </a:t>
            </a:r>
            <a:r>
              <a:rPr lang="en-US" sz="2400" dirty="0" err="1" smtClean="0"/>
              <a:t>disertai</a:t>
            </a:r>
            <a:r>
              <a:rPr lang="en-US" sz="2400" dirty="0" smtClean="0"/>
              <a:t> </a:t>
            </a:r>
            <a:r>
              <a:rPr lang="en-US" sz="2400" dirty="0" err="1" smtClean="0"/>
              <a:t>perubahan</a:t>
            </a:r>
            <a:r>
              <a:rPr lang="en-US" sz="2400" dirty="0" smtClean="0"/>
              <a:t> </a:t>
            </a:r>
            <a:r>
              <a:rPr lang="en-US" sz="2400" dirty="0" err="1" smtClean="0"/>
              <a:t>struktur</a:t>
            </a:r>
            <a:r>
              <a:rPr lang="en-US" sz="2400" dirty="0" smtClean="0"/>
              <a:t> </a:t>
            </a:r>
            <a:r>
              <a:rPr lang="en-US" sz="2400" dirty="0" err="1" smtClean="0"/>
              <a:t>ekonomi</a:t>
            </a:r>
            <a:r>
              <a:rPr lang="en-US" sz="2400" dirty="0" smtClean="0"/>
              <a:t>, </a:t>
            </a:r>
            <a:r>
              <a:rPr lang="en-US" sz="2400" dirty="0" err="1" smtClean="0"/>
              <a:t>infrastruktur</a:t>
            </a:r>
            <a:r>
              <a:rPr lang="en-US" sz="2400" dirty="0" smtClean="0"/>
              <a:t>, </a:t>
            </a:r>
            <a:r>
              <a:rPr lang="en-US" sz="2400" dirty="0" err="1" smtClean="0"/>
              <a:t>nilai-nilai</a:t>
            </a:r>
            <a:r>
              <a:rPr lang="en-US" sz="2400" dirty="0" smtClean="0"/>
              <a:t> </a:t>
            </a:r>
            <a:r>
              <a:rPr lang="en-US" sz="2400" dirty="0" err="1" smtClean="0"/>
              <a:t>masyarakat</a:t>
            </a:r>
            <a:r>
              <a:rPr lang="en-US" sz="2400" dirty="0" smtClean="0"/>
              <a:t>, </a:t>
            </a:r>
            <a:r>
              <a:rPr lang="en-US" sz="2400" dirty="0" err="1" smtClean="0"/>
              <a:t>struktur</a:t>
            </a:r>
            <a:r>
              <a:rPr lang="en-US" sz="2400" dirty="0" smtClean="0"/>
              <a:t> </a:t>
            </a:r>
            <a:r>
              <a:rPr lang="en-US" sz="2400" dirty="0" err="1" smtClean="0"/>
              <a:t>sosial</a:t>
            </a:r>
            <a:endParaRPr lang="en-US" sz="2400" dirty="0"/>
          </a:p>
        </p:txBody>
      </p:sp>
      <p:sp>
        <p:nvSpPr>
          <p:cNvPr id="7" name="Rectangle 6"/>
          <p:cNvSpPr/>
          <p:nvPr/>
        </p:nvSpPr>
        <p:spPr>
          <a:xfrm>
            <a:off x="4800600" y="1752600"/>
            <a:ext cx="4343400" cy="2438400"/>
          </a:xfrm>
          <a:prstGeom prst="rect">
            <a:avLst/>
          </a:prstGeom>
          <a:solidFill>
            <a:schemeClr val="tx1"/>
          </a:solidFill>
          <a:ln w="285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dirty="0" err="1" smtClean="0"/>
              <a:t>Peningkatan</a:t>
            </a:r>
            <a:r>
              <a:rPr lang="en-US" sz="2600" dirty="0" smtClean="0"/>
              <a:t> </a:t>
            </a:r>
            <a:r>
              <a:rPr lang="en-US" sz="2600" dirty="0" err="1" smtClean="0"/>
              <a:t>pendapatan</a:t>
            </a:r>
            <a:r>
              <a:rPr lang="en-US" sz="2600" dirty="0" smtClean="0"/>
              <a:t> </a:t>
            </a:r>
            <a:r>
              <a:rPr lang="en-US" sz="2600" dirty="0" err="1" smtClean="0"/>
              <a:t>nasional</a:t>
            </a:r>
            <a:r>
              <a:rPr lang="en-US" sz="2600" dirty="0" smtClean="0"/>
              <a:t> </a:t>
            </a:r>
            <a:r>
              <a:rPr lang="en-US" sz="2600" dirty="0" err="1" smtClean="0"/>
              <a:t>bruto</a:t>
            </a:r>
            <a:r>
              <a:rPr lang="en-US" sz="2600" dirty="0" smtClean="0"/>
              <a:t> </a:t>
            </a:r>
            <a:r>
              <a:rPr lang="en-US" sz="2600" dirty="0" err="1" smtClean="0"/>
              <a:t>dan</a:t>
            </a:r>
            <a:r>
              <a:rPr lang="en-US" sz="2600" dirty="0" smtClean="0"/>
              <a:t> </a:t>
            </a:r>
            <a:r>
              <a:rPr lang="en-US" sz="2600" dirty="0" err="1" smtClean="0"/>
              <a:t>peningkatan</a:t>
            </a:r>
            <a:r>
              <a:rPr lang="en-US" sz="2600" dirty="0" smtClean="0"/>
              <a:t> </a:t>
            </a:r>
            <a:r>
              <a:rPr lang="en-US" sz="2600" dirty="0" err="1" smtClean="0"/>
              <a:t>pendapatan</a:t>
            </a:r>
            <a:r>
              <a:rPr lang="en-US" sz="2600" dirty="0" smtClean="0"/>
              <a:t> per </a:t>
            </a:r>
            <a:r>
              <a:rPr lang="en-US" sz="2600" dirty="0" err="1" smtClean="0"/>
              <a:t>kapita</a:t>
            </a:r>
            <a:r>
              <a:rPr lang="en-US" sz="2600" dirty="0" smtClean="0"/>
              <a:t> </a:t>
            </a:r>
            <a:r>
              <a:rPr lang="en-US" sz="2600" dirty="0" err="1" smtClean="0"/>
              <a:t>dari</a:t>
            </a:r>
            <a:r>
              <a:rPr lang="en-US" sz="2600" dirty="0" smtClean="0"/>
              <a:t> </a:t>
            </a:r>
            <a:r>
              <a:rPr lang="en-US" sz="2600" dirty="0" err="1" smtClean="0"/>
              <a:t>tahun</a:t>
            </a:r>
            <a:r>
              <a:rPr lang="en-US" sz="2600" dirty="0" smtClean="0"/>
              <a:t> </a:t>
            </a:r>
            <a:r>
              <a:rPr lang="en-US" sz="2600" dirty="0" err="1" smtClean="0"/>
              <a:t>lalu</a:t>
            </a:r>
            <a:r>
              <a:rPr lang="en-US" sz="2600" dirty="0" smtClean="0"/>
              <a:t> </a:t>
            </a:r>
            <a:r>
              <a:rPr lang="en-US" sz="2600" dirty="0" err="1" smtClean="0"/>
              <a:t>dalam</a:t>
            </a:r>
            <a:r>
              <a:rPr lang="en-US" sz="2600" dirty="0" smtClean="0"/>
              <a:t> </a:t>
            </a:r>
            <a:r>
              <a:rPr lang="en-US" sz="2600" dirty="0" err="1" smtClean="0"/>
              <a:t>jangka</a:t>
            </a:r>
            <a:r>
              <a:rPr lang="en-US" sz="2600" dirty="0" smtClean="0"/>
              <a:t> </a:t>
            </a:r>
            <a:r>
              <a:rPr lang="en-US" sz="2600" dirty="0" err="1" smtClean="0"/>
              <a:t>pendek</a:t>
            </a:r>
            <a:r>
              <a:rPr lang="en-US" sz="2600" dirty="0" smtClean="0"/>
              <a:t> (2-5tahun)</a:t>
            </a:r>
            <a:endParaRPr lang="en-US" sz="2600" dirty="0"/>
          </a:p>
        </p:txBody>
      </p:sp>
      <p:sp>
        <p:nvSpPr>
          <p:cNvPr id="8" name="Text Box 8"/>
          <p:cNvSpPr txBox="1">
            <a:spLocks noChangeArrowheads="1"/>
          </p:cNvSpPr>
          <p:nvPr/>
        </p:nvSpPr>
        <p:spPr bwMode="auto">
          <a:xfrm>
            <a:off x="4267200" y="5486400"/>
            <a:ext cx="4648200" cy="1015663"/>
          </a:xfrm>
          <a:prstGeom prst="rect">
            <a:avLst/>
          </a:prstGeom>
          <a:noFill/>
          <a:ln w="9525">
            <a:solidFill>
              <a:srgbClr val="FFC000"/>
            </a:solidFill>
            <a:miter lim="800000"/>
            <a:headEnd/>
            <a:tailEnd/>
          </a:ln>
        </p:spPr>
        <p:txBody>
          <a:bodyPr wrap="square">
            <a:spAutoFit/>
          </a:bodyPr>
          <a:lstStyle/>
          <a:p>
            <a:pPr algn="ctr" eaLnBrk="1" hangingPunct="1">
              <a:spcBef>
                <a:spcPct val="50000"/>
              </a:spcBef>
            </a:pPr>
            <a:r>
              <a:rPr lang="en-US" sz="2400" b="1" dirty="0" smtClean="0">
                <a:solidFill>
                  <a:srgbClr val="FFFF00"/>
                </a:solidFill>
              </a:rPr>
              <a:t>             GNP</a:t>
            </a:r>
            <a:r>
              <a:rPr lang="en-US" sz="1600" b="1" dirty="0" smtClean="0">
                <a:solidFill>
                  <a:srgbClr val="FFFF00"/>
                </a:solidFill>
              </a:rPr>
              <a:t>1</a:t>
            </a:r>
            <a:r>
              <a:rPr lang="en-US" sz="2400" b="1" dirty="0" smtClean="0">
                <a:solidFill>
                  <a:srgbClr val="FFFF00"/>
                </a:solidFill>
              </a:rPr>
              <a:t> – </a:t>
            </a:r>
            <a:r>
              <a:rPr lang="en-US" sz="2400" b="1" dirty="0" err="1" smtClean="0">
                <a:solidFill>
                  <a:srgbClr val="FFFF00"/>
                </a:solidFill>
              </a:rPr>
              <a:t>GNP</a:t>
            </a:r>
            <a:r>
              <a:rPr lang="en-US" sz="2000" b="1" dirty="0" err="1" smtClean="0">
                <a:solidFill>
                  <a:srgbClr val="FFFF00"/>
                </a:solidFill>
              </a:rPr>
              <a:t>o</a:t>
            </a:r>
            <a:endParaRPr lang="en-US" sz="2400" b="1" dirty="0" smtClean="0">
              <a:solidFill>
                <a:srgbClr val="FFFF00"/>
              </a:solidFill>
            </a:endParaRPr>
          </a:p>
          <a:p>
            <a:pPr algn="ctr" eaLnBrk="1" hangingPunct="1">
              <a:spcBef>
                <a:spcPct val="50000"/>
              </a:spcBef>
            </a:pPr>
            <a:r>
              <a:rPr lang="en-US" sz="2400" b="1" dirty="0" smtClean="0">
                <a:solidFill>
                  <a:srgbClr val="FFFF00"/>
                </a:solidFill>
              </a:rPr>
              <a:t>              </a:t>
            </a:r>
            <a:r>
              <a:rPr lang="en-US" sz="2400" b="1" dirty="0" err="1" smtClean="0">
                <a:solidFill>
                  <a:srgbClr val="FFFF00"/>
                </a:solidFill>
              </a:rPr>
              <a:t>GNP</a:t>
            </a:r>
            <a:r>
              <a:rPr lang="en-US" b="1" dirty="0" err="1" smtClean="0">
                <a:solidFill>
                  <a:srgbClr val="FFFF00"/>
                </a:solidFill>
              </a:rPr>
              <a:t>o</a:t>
            </a:r>
            <a:endParaRPr lang="en-GB" sz="2400" b="1" dirty="0" smtClean="0">
              <a:solidFill>
                <a:srgbClr val="FFFF00"/>
              </a:solidFill>
            </a:endParaRPr>
          </a:p>
        </p:txBody>
      </p:sp>
      <p:sp>
        <p:nvSpPr>
          <p:cNvPr id="9" name="Explosion 2 8"/>
          <p:cNvSpPr/>
          <p:nvPr/>
        </p:nvSpPr>
        <p:spPr>
          <a:xfrm>
            <a:off x="5410200" y="42672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0" name="TextBox 9"/>
          <p:cNvSpPr txBox="1"/>
          <p:nvPr/>
        </p:nvSpPr>
        <p:spPr>
          <a:xfrm>
            <a:off x="4267200" y="5562600"/>
            <a:ext cx="1828800" cy="707886"/>
          </a:xfrm>
          <a:prstGeom prst="rect">
            <a:avLst/>
          </a:prstGeom>
          <a:noFill/>
        </p:spPr>
        <p:txBody>
          <a:bodyPr wrap="square" rtlCol="0">
            <a:spAutoFit/>
          </a:bodyPr>
          <a:lstStyle/>
          <a:p>
            <a:r>
              <a:rPr lang="en-US" sz="2000" dirty="0" err="1" smtClean="0">
                <a:solidFill>
                  <a:srgbClr val="FFFF00"/>
                </a:solidFill>
              </a:rPr>
              <a:t>Pertumbuhan</a:t>
            </a:r>
            <a:endParaRPr lang="en-US" sz="2000" dirty="0" smtClean="0">
              <a:solidFill>
                <a:srgbClr val="FFFF00"/>
              </a:solidFill>
            </a:endParaRPr>
          </a:p>
          <a:p>
            <a:r>
              <a:rPr lang="en-US" sz="2000" dirty="0" err="1" smtClean="0">
                <a:solidFill>
                  <a:srgbClr val="FFFF00"/>
                </a:solidFill>
              </a:rPr>
              <a:t>Ekonomi</a:t>
            </a:r>
            <a:endParaRPr lang="en-US" sz="2000" dirty="0">
              <a:solidFill>
                <a:srgbClr val="FFFF00"/>
              </a:solidFill>
            </a:endParaRPr>
          </a:p>
        </p:txBody>
      </p:sp>
      <p:cxnSp>
        <p:nvCxnSpPr>
          <p:cNvPr id="12" name="Straight Connector 11"/>
          <p:cNvCxnSpPr/>
          <p:nvPr/>
        </p:nvCxnSpPr>
        <p:spPr>
          <a:xfrm>
            <a:off x="6172200" y="5943600"/>
            <a:ext cx="1828800" cy="18364"/>
          </a:xfrm>
          <a:prstGeom prst="line">
            <a:avLst/>
          </a:prstGeom>
        </p:spPr>
        <p:style>
          <a:lnRef idx="3">
            <a:schemeClr val="accent3"/>
          </a:lnRef>
          <a:fillRef idx="0">
            <a:schemeClr val="accent3"/>
          </a:fillRef>
          <a:effectRef idx="2">
            <a:schemeClr val="accent3"/>
          </a:effectRef>
          <a:fontRef idx="minor">
            <a:schemeClr val="tx1"/>
          </a:fontRef>
        </p:style>
      </p:cxnSp>
      <p:sp>
        <p:nvSpPr>
          <p:cNvPr id="15" name="TextBox 14"/>
          <p:cNvSpPr txBox="1"/>
          <p:nvPr/>
        </p:nvSpPr>
        <p:spPr>
          <a:xfrm>
            <a:off x="8001000" y="5802868"/>
            <a:ext cx="990600" cy="369332"/>
          </a:xfrm>
          <a:prstGeom prst="rect">
            <a:avLst/>
          </a:prstGeom>
          <a:noFill/>
        </p:spPr>
        <p:txBody>
          <a:bodyPr wrap="square" rtlCol="0">
            <a:spAutoFit/>
          </a:bodyPr>
          <a:lstStyle/>
          <a:p>
            <a:r>
              <a:rPr lang="en-US" dirty="0" smtClean="0">
                <a:solidFill>
                  <a:srgbClr val="FFFF00"/>
                </a:solidFill>
              </a:rPr>
              <a:t>X  100%</a:t>
            </a:r>
            <a:endParaRPr lang="en-US" dirty="0">
              <a:solidFill>
                <a:srgbClr val="FFFF00"/>
              </a:solidFill>
            </a:endParaRPr>
          </a:p>
        </p:txBody>
      </p:sp>
      <p:sp>
        <p:nvSpPr>
          <p:cNvPr id="16" name="TextBox 15"/>
          <p:cNvSpPr txBox="1"/>
          <p:nvPr/>
        </p:nvSpPr>
        <p:spPr>
          <a:xfrm>
            <a:off x="5791200" y="5638800"/>
            <a:ext cx="381000" cy="523220"/>
          </a:xfrm>
          <a:prstGeom prst="rect">
            <a:avLst/>
          </a:prstGeom>
          <a:noFill/>
        </p:spPr>
        <p:txBody>
          <a:bodyPr wrap="square" rtlCol="0">
            <a:spAutoFit/>
          </a:bodyPr>
          <a:lstStyle/>
          <a:p>
            <a:r>
              <a:rPr lang="en-US" sz="2800" dirty="0" smtClean="0">
                <a:solidFill>
                  <a:srgbClr val="FFFF00"/>
                </a:solidFill>
              </a:rPr>
              <a:t>=</a:t>
            </a:r>
            <a:endParaRPr lang="en-US" sz="2800" dirty="0">
              <a:solidFill>
                <a:srgbClr val="FFFF00"/>
              </a:solidFill>
            </a:endParaRPr>
          </a:p>
        </p:txBody>
      </p:sp>
      <p:sp>
        <p:nvSpPr>
          <p:cNvPr id="17" name="Rectangle 16"/>
          <p:cNvSpPr/>
          <p:nvPr/>
        </p:nvSpPr>
        <p:spPr>
          <a:xfrm>
            <a:off x="152400" y="4343400"/>
            <a:ext cx="4343400" cy="990600"/>
          </a:xfrm>
          <a:prstGeom prst="rect">
            <a:avLst/>
          </a:prstGeom>
          <a:solidFill>
            <a:schemeClr val="tx1"/>
          </a:solidFill>
          <a:ln w="28575">
            <a:solidFill>
              <a:srgbClr val="00FF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FFFF00"/>
                </a:solidFill>
              </a:rPr>
              <a:t>Tujuan</a:t>
            </a:r>
            <a:r>
              <a:rPr lang="en-US" sz="2200" b="1" dirty="0" smtClean="0">
                <a:solidFill>
                  <a:srgbClr val="FFFF00"/>
                </a:solidFill>
              </a:rPr>
              <a:t>:</a:t>
            </a:r>
          </a:p>
          <a:p>
            <a:r>
              <a:rPr lang="en-US" sz="2200" dirty="0" err="1" smtClean="0"/>
              <a:t>Menaikan</a:t>
            </a:r>
            <a:r>
              <a:rPr lang="en-US" sz="2200" dirty="0" smtClean="0"/>
              <a:t> </a:t>
            </a:r>
            <a:r>
              <a:rPr lang="en-US" sz="2200" dirty="0" err="1" smtClean="0"/>
              <a:t>produktivitas</a:t>
            </a:r>
            <a:r>
              <a:rPr lang="en-US" sz="2200" dirty="0" smtClean="0"/>
              <a:t> </a:t>
            </a:r>
            <a:r>
              <a:rPr lang="en-US" sz="2200" dirty="0" err="1" smtClean="0"/>
              <a:t>dan</a:t>
            </a:r>
            <a:r>
              <a:rPr lang="en-US" sz="2200" dirty="0" smtClean="0"/>
              <a:t> </a:t>
            </a:r>
            <a:r>
              <a:rPr lang="en-US" sz="2200" dirty="0" err="1" smtClean="0"/>
              <a:t>menaikan</a:t>
            </a:r>
            <a:r>
              <a:rPr lang="en-US" sz="2200" dirty="0" smtClean="0"/>
              <a:t> </a:t>
            </a:r>
            <a:r>
              <a:rPr lang="en-US" sz="2200" dirty="0" err="1" smtClean="0"/>
              <a:t>pendapatan</a:t>
            </a:r>
            <a:r>
              <a:rPr lang="en-US" sz="2200" dirty="0" smtClean="0"/>
              <a:t> per </a:t>
            </a:r>
            <a:r>
              <a:rPr lang="en-US" sz="2200" dirty="0" err="1" smtClean="0"/>
              <a:t>kapita</a:t>
            </a:r>
            <a:endParaRPr lang="en-US" sz="2200" dirty="0"/>
          </a:p>
        </p:txBody>
      </p:sp>
      <p:sp>
        <p:nvSpPr>
          <p:cNvPr id="18" name="Rectangle 17"/>
          <p:cNvSpPr/>
          <p:nvPr/>
        </p:nvSpPr>
        <p:spPr>
          <a:xfrm>
            <a:off x="152400" y="5486400"/>
            <a:ext cx="3962400" cy="1219200"/>
          </a:xfrm>
          <a:prstGeom prst="rect">
            <a:avLst/>
          </a:prstGeom>
          <a:solidFill>
            <a:schemeClr val="tx1"/>
          </a:solidFill>
          <a:ln w="28575">
            <a:solidFill>
              <a:srgbClr val="00FF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FFFF00"/>
                </a:solidFill>
              </a:rPr>
              <a:t>Faktor</a:t>
            </a:r>
            <a:r>
              <a:rPr lang="en-US" sz="2200" b="1" dirty="0" smtClean="0">
                <a:solidFill>
                  <a:srgbClr val="FFFF00"/>
                </a:solidFill>
              </a:rPr>
              <a:t> </a:t>
            </a:r>
            <a:r>
              <a:rPr lang="en-US" sz="2200" b="1" dirty="0" err="1" smtClean="0">
                <a:solidFill>
                  <a:srgbClr val="FFFF00"/>
                </a:solidFill>
              </a:rPr>
              <a:t>pembangunan</a:t>
            </a:r>
            <a:r>
              <a:rPr lang="en-US" sz="2200" b="1" dirty="0" smtClean="0">
                <a:solidFill>
                  <a:srgbClr val="FFFF00"/>
                </a:solidFill>
              </a:rPr>
              <a:t> </a:t>
            </a:r>
            <a:r>
              <a:rPr lang="en-US" sz="2200" b="1" dirty="0" err="1" smtClean="0">
                <a:solidFill>
                  <a:srgbClr val="FFFF00"/>
                </a:solidFill>
              </a:rPr>
              <a:t>Ekonomi</a:t>
            </a:r>
            <a:r>
              <a:rPr lang="en-US" sz="2200" b="1" dirty="0" smtClean="0">
                <a:solidFill>
                  <a:srgbClr val="FFFF00"/>
                </a:solidFill>
              </a:rPr>
              <a:t>:</a:t>
            </a:r>
          </a:p>
          <a:p>
            <a:r>
              <a:rPr lang="en-US" sz="2200" b="1" dirty="0" smtClean="0">
                <a:solidFill>
                  <a:srgbClr val="FFFF00"/>
                </a:solidFill>
              </a:rPr>
              <a:t>SDE yang </a:t>
            </a:r>
            <a:r>
              <a:rPr lang="en-US" sz="2200" b="1" dirty="0" err="1" smtClean="0">
                <a:solidFill>
                  <a:srgbClr val="FFFF00"/>
                </a:solidFill>
              </a:rPr>
              <a:t>produktif</a:t>
            </a:r>
            <a:r>
              <a:rPr lang="en-US" sz="2200" b="1" dirty="0" smtClean="0">
                <a:solidFill>
                  <a:srgbClr val="FFFF00"/>
                </a:solidFill>
              </a:rPr>
              <a:t>, Tingkat </a:t>
            </a:r>
            <a:r>
              <a:rPr lang="en-US" sz="2200" b="1" dirty="0" err="1" smtClean="0">
                <a:solidFill>
                  <a:srgbClr val="FFFF00"/>
                </a:solidFill>
              </a:rPr>
              <a:t>Konsumsi</a:t>
            </a:r>
            <a:r>
              <a:rPr lang="en-US" sz="2200" b="1" dirty="0" smtClean="0">
                <a:solidFill>
                  <a:srgbClr val="FFFF00"/>
                </a:solidFill>
              </a:rPr>
              <a:t> </a:t>
            </a:r>
            <a:r>
              <a:rPr lang="en-US" sz="2200" b="1" dirty="0" err="1" smtClean="0">
                <a:solidFill>
                  <a:srgbClr val="FFFF00"/>
                </a:solidFill>
              </a:rPr>
              <a:t>potensial</a:t>
            </a:r>
            <a:r>
              <a:rPr lang="en-US" sz="2200" b="1" dirty="0" smtClean="0">
                <a:solidFill>
                  <a:srgbClr val="FFFF00"/>
                </a:solidFill>
              </a:rPr>
              <a:t>, GNP</a:t>
            </a:r>
          </a:p>
        </p:txBody>
      </p:sp>
      <p:pic>
        <p:nvPicPr>
          <p:cNvPr id="19" name="Picture 5"/>
          <p:cNvPicPr>
            <a:picLocks noChangeAspect="1" noChangeArrowheads="1"/>
          </p:cNvPicPr>
          <p:nvPr/>
        </p:nvPicPr>
        <p:blipFill>
          <a:blip r:embed="rId3"/>
          <a:srcRect/>
          <a:stretch>
            <a:fillRect/>
          </a:stretch>
        </p:blipFill>
        <p:spPr bwMode="auto">
          <a:xfrm>
            <a:off x="0" y="0"/>
            <a:ext cx="1295400" cy="914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Action Button: Home 19">
            <a:hlinkClick r:id="rId4"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198438"/>
            <a:ext cx="4953000" cy="639762"/>
          </a:xfrm>
        </p:spPr>
        <p:txBody>
          <a:bodyPr>
            <a:normAutofit/>
          </a:bodyPr>
          <a:lstStyle/>
          <a:p>
            <a:r>
              <a:rPr lang="en-US" sz="3200" dirty="0" err="1" smtClean="0">
                <a:solidFill>
                  <a:srgbClr val="FFFF00"/>
                </a:solidFill>
              </a:rPr>
              <a:t>Teori</a:t>
            </a:r>
            <a:r>
              <a:rPr lang="en-US" sz="3200" dirty="0" smtClean="0">
                <a:solidFill>
                  <a:srgbClr val="FFFF00"/>
                </a:solidFill>
              </a:rPr>
              <a:t> </a:t>
            </a:r>
            <a:r>
              <a:rPr lang="en-US" sz="3200" dirty="0" err="1" smtClean="0">
                <a:solidFill>
                  <a:srgbClr val="FFFF00"/>
                </a:solidFill>
              </a:rPr>
              <a:t>Pertumbuhan</a:t>
            </a:r>
            <a:r>
              <a:rPr lang="en-US" sz="3200" dirty="0" smtClean="0">
                <a:solidFill>
                  <a:srgbClr val="FFFF00"/>
                </a:solidFill>
              </a:rPr>
              <a:t> </a:t>
            </a:r>
            <a:r>
              <a:rPr lang="en-US" sz="3200" dirty="0" err="1" smtClean="0">
                <a:solidFill>
                  <a:srgbClr val="FFFF00"/>
                </a:solidFill>
              </a:rPr>
              <a:t>Ekonomi</a:t>
            </a:r>
            <a:endParaRPr lang="en-US" sz="3200" dirty="0">
              <a:solidFill>
                <a:srgbClr val="FFFF00"/>
              </a:solidFill>
            </a:endParaRPr>
          </a:p>
        </p:txBody>
      </p:sp>
      <p:sp>
        <p:nvSpPr>
          <p:cNvPr id="4" name="Rectangle 3"/>
          <p:cNvSpPr/>
          <p:nvPr/>
        </p:nvSpPr>
        <p:spPr>
          <a:xfrm>
            <a:off x="152400" y="2819400"/>
            <a:ext cx="8153400" cy="10668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FF0000"/>
                </a:solidFill>
              </a:rPr>
              <a:t>Klasik</a:t>
            </a:r>
            <a:r>
              <a:rPr lang="en-US" sz="2400" b="1" dirty="0" smtClean="0">
                <a:solidFill>
                  <a:srgbClr val="FF0000"/>
                </a:solidFill>
              </a:rPr>
              <a:t> (Adam Smith </a:t>
            </a:r>
            <a:r>
              <a:rPr lang="en-US" sz="2400" b="1" dirty="0" err="1" smtClean="0">
                <a:solidFill>
                  <a:srgbClr val="FF0000"/>
                </a:solidFill>
              </a:rPr>
              <a:t>dan</a:t>
            </a:r>
            <a:r>
              <a:rPr lang="en-US" sz="2400" b="1" dirty="0" smtClean="0">
                <a:solidFill>
                  <a:srgbClr val="FF0000"/>
                </a:solidFill>
              </a:rPr>
              <a:t> David R)</a:t>
            </a:r>
          </a:p>
          <a:p>
            <a:r>
              <a:rPr lang="en-US" sz="2200" dirty="0" smtClean="0">
                <a:solidFill>
                  <a:srgbClr val="00FFFF"/>
                </a:solidFill>
              </a:rPr>
              <a:t>4 </a:t>
            </a:r>
            <a:r>
              <a:rPr lang="en-US" sz="2200" dirty="0" err="1" smtClean="0">
                <a:solidFill>
                  <a:srgbClr val="00FFFF"/>
                </a:solidFill>
              </a:rPr>
              <a:t>faktor</a:t>
            </a:r>
            <a:r>
              <a:rPr lang="en-US" sz="2200" dirty="0" smtClean="0">
                <a:solidFill>
                  <a:srgbClr val="00FFFF"/>
                </a:solidFill>
              </a:rPr>
              <a:t> </a:t>
            </a:r>
            <a:r>
              <a:rPr lang="en-US" sz="2200" dirty="0" err="1" smtClean="0">
                <a:solidFill>
                  <a:srgbClr val="00FFFF"/>
                </a:solidFill>
              </a:rPr>
              <a:t>pengaruhi</a:t>
            </a:r>
            <a:r>
              <a:rPr lang="en-US" sz="2200" dirty="0" smtClean="0">
                <a:solidFill>
                  <a:srgbClr val="00FFFF"/>
                </a:solidFill>
              </a:rPr>
              <a:t> </a:t>
            </a:r>
            <a:r>
              <a:rPr lang="en-US" sz="2200" dirty="0" err="1" smtClean="0">
                <a:solidFill>
                  <a:srgbClr val="00FFFF"/>
                </a:solidFill>
              </a:rPr>
              <a:t>pertumbuhan</a:t>
            </a:r>
            <a:r>
              <a:rPr lang="en-US" sz="2200" dirty="0" smtClean="0">
                <a:solidFill>
                  <a:srgbClr val="00FFFF"/>
                </a:solidFill>
              </a:rPr>
              <a:t> </a:t>
            </a:r>
            <a:r>
              <a:rPr lang="en-US" sz="2200" dirty="0" err="1" smtClean="0">
                <a:solidFill>
                  <a:srgbClr val="00FFFF"/>
                </a:solidFill>
              </a:rPr>
              <a:t>yaitu</a:t>
            </a:r>
            <a:r>
              <a:rPr lang="en-US" sz="2200" dirty="0" smtClean="0">
                <a:solidFill>
                  <a:srgbClr val="00FFFF"/>
                </a:solidFill>
              </a:rPr>
              <a:t>: </a:t>
            </a:r>
            <a:r>
              <a:rPr lang="en-US" sz="2200" dirty="0" err="1" smtClean="0">
                <a:solidFill>
                  <a:srgbClr val="00FFFF"/>
                </a:solidFill>
              </a:rPr>
              <a:t>jumlah</a:t>
            </a:r>
            <a:r>
              <a:rPr lang="en-US" sz="2200" dirty="0" smtClean="0">
                <a:solidFill>
                  <a:srgbClr val="00FFFF"/>
                </a:solidFill>
              </a:rPr>
              <a:t> </a:t>
            </a:r>
            <a:r>
              <a:rPr lang="en-US" sz="2200" dirty="0" err="1" smtClean="0">
                <a:solidFill>
                  <a:srgbClr val="00FFFF"/>
                </a:solidFill>
              </a:rPr>
              <a:t>penduduk</a:t>
            </a:r>
            <a:r>
              <a:rPr lang="en-US" sz="2200" dirty="0" smtClean="0">
                <a:solidFill>
                  <a:srgbClr val="00FFFF"/>
                </a:solidFill>
              </a:rPr>
              <a:t>, </a:t>
            </a:r>
            <a:r>
              <a:rPr lang="en-US" sz="2200" dirty="0" err="1" smtClean="0">
                <a:solidFill>
                  <a:srgbClr val="00FFFF"/>
                </a:solidFill>
              </a:rPr>
              <a:t>persediaan</a:t>
            </a:r>
            <a:r>
              <a:rPr lang="en-US" sz="2200" dirty="0" smtClean="0">
                <a:solidFill>
                  <a:srgbClr val="00FFFF"/>
                </a:solidFill>
              </a:rPr>
              <a:t> </a:t>
            </a:r>
            <a:r>
              <a:rPr lang="en-US" sz="2200" dirty="0" err="1" smtClean="0">
                <a:solidFill>
                  <a:srgbClr val="00FFFF"/>
                </a:solidFill>
              </a:rPr>
              <a:t>barang</a:t>
            </a:r>
            <a:r>
              <a:rPr lang="en-US" sz="2200" dirty="0" smtClean="0">
                <a:solidFill>
                  <a:srgbClr val="00FFFF"/>
                </a:solidFill>
              </a:rPr>
              <a:t> modal, </a:t>
            </a:r>
            <a:r>
              <a:rPr lang="en-US" sz="2200" dirty="0" err="1" smtClean="0">
                <a:solidFill>
                  <a:srgbClr val="00FFFF"/>
                </a:solidFill>
              </a:rPr>
              <a:t>luas</a:t>
            </a:r>
            <a:r>
              <a:rPr lang="en-US" sz="2200" dirty="0" smtClean="0">
                <a:solidFill>
                  <a:srgbClr val="00FFFF"/>
                </a:solidFill>
              </a:rPr>
              <a:t> </a:t>
            </a:r>
            <a:r>
              <a:rPr lang="en-US" sz="2200" dirty="0" err="1" smtClean="0">
                <a:solidFill>
                  <a:srgbClr val="00FFFF"/>
                </a:solidFill>
              </a:rPr>
              <a:t>tanah</a:t>
            </a:r>
            <a:r>
              <a:rPr lang="en-US" sz="2200" dirty="0" smtClean="0">
                <a:solidFill>
                  <a:srgbClr val="00FFFF"/>
                </a:solidFill>
              </a:rPr>
              <a:t>, </a:t>
            </a:r>
            <a:r>
              <a:rPr lang="en-US" sz="2200" dirty="0" err="1" smtClean="0">
                <a:solidFill>
                  <a:srgbClr val="00FFFF"/>
                </a:solidFill>
              </a:rPr>
              <a:t>kekayaan</a:t>
            </a:r>
            <a:r>
              <a:rPr lang="en-US" sz="2200" dirty="0" smtClean="0">
                <a:solidFill>
                  <a:srgbClr val="00FFFF"/>
                </a:solidFill>
              </a:rPr>
              <a:t> </a:t>
            </a:r>
            <a:r>
              <a:rPr lang="en-US" sz="2200" dirty="0" err="1" smtClean="0">
                <a:solidFill>
                  <a:srgbClr val="00FFFF"/>
                </a:solidFill>
              </a:rPr>
              <a:t>alam</a:t>
            </a:r>
            <a:r>
              <a:rPr lang="en-US" sz="2200" dirty="0" smtClean="0">
                <a:solidFill>
                  <a:srgbClr val="00FFFF"/>
                </a:solidFill>
              </a:rPr>
              <a:t>, </a:t>
            </a:r>
            <a:r>
              <a:rPr lang="en-US" sz="2200" dirty="0" err="1" smtClean="0">
                <a:solidFill>
                  <a:srgbClr val="00FFFF"/>
                </a:solidFill>
              </a:rPr>
              <a:t>penerapan</a:t>
            </a:r>
            <a:r>
              <a:rPr lang="en-US" sz="2200" dirty="0" smtClean="0">
                <a:solidFill>
                  <a:srgbClr val="00FFFF"/>
                </a:solidFill>
              </a:rPr>
              <a:t> </a:t>
            </a:r>
            <a:r>
              <a:rPr lang="en-US" sz="2200" dirty="0" err="1" smtClean="0">
                <a:solidFill>
                  <a:srgbClr val="00FFFF"/>
                </a:solidFill>
              </a:rPr>
              <a:t>teknologi</a:t>
            </a:r>
            <a:endParaRPr lang="en-US" sz="2200" dirty="0">
              <a:solidFill>
                <a:srgbClr val="00FFFF"/>
              </a:solidFill>
            </a:endParaRPr>
          </a:p>
        </p:txBody>
      </p:sp>
      <p:sp>
        <p:nvSpPr>
          <p:cNvPr id="5" name="Rectangle 4"/>
          <p:cNvSpPr/>
          <p:nvPr/>
        </p:nvSpPr>
        <p:spPr>
          <a:xfrm>
            <a:off x="4038600" y="990600"/>
            <a:ext cx="5029200" cy="16764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dirty="0" err="1" smtClean="0">
                <a:solidFill>
                  <a:srgbClr val="FF0000"/>
                </a:solidFill>
              </a:rPr>
              <a:t>Merkantilisme</a:t>
            </a:r>
            <a:endParaRPr lang="en-US" sz="2600" b="1" dirty="0" smtClean="0">
              <a:solidFill>
                <a:srgbClr val="FF0000"/>
              </a:solidFill>
            </a:endParaRPr>
          </a:p>
          <a:p>
            <a:r>
              <a:rPr lang="en-US" sz="2200" dirty="0" err="1" smtClean="0">
                <a:solidFill>
                  <a:srgbClr val="FFC000"/>
                </a:solidFill>
              </a:rPr>
              <a:t>Pertumbuhan</a:t>
            </a:r>
            <a:r>
              <a:rPr lang="en-US" sz="2200" dirty="0" smtClean="0">
                <a:solidFill>
                  <a:srgbClr val="FFC000"/>
                </a:solidFill>
              </a:rPr>
              <a:t> </a:t>
            </a:r>
            <a:r>
              <a:rPr lang="en-US" sz="2200" dirty="0" err="1" smtClean="0">
                <a:solidFill>
                  <a:srgbClr val="FFC000"/>
                </a:solidFill>
              </a:rPr>
              <a:t>ekonomi</a:t>
            </a:r>
            <a:r>
              <a:rPr lang="en-US" sz="2200" dirty="0" smtClean="0">
                <a:solidFill>
                  <a:srgbClr val="FFC000"/>
                </a:solidFill>
              </a:rPr>
              <a:t> </a:t>
            </a:r>
            <a:r>
              <a:rPr lang="en-US" sz="2200" dirty="0" err="1" smtClean="0">
                <a:solidFill>
                  <a:srgbClr val="FFC000"/>
                </a:solidFill>
              </a:rPr>
              <a:t>ditentukan</a:t>
            </a:r>
            <a:r>
              <a:rPr lang="en-US" sz="2200" dirty="0" smtClean="0">
                <a:solidFill>
                  <a:srgbClr val="FFC000"/>
                </a:solidFill>
              </a:rPr>
              <a:t> </a:t>
            </a:r>
            <a:r>
              <a:rPr lang="en-US" sz="2200" dirty="0" err="1" smtClean="0">
                <a:solidFill>
                  <a:srgbClr val="FFC000"/>
                </a:solidFill>
              </a:rPr>
              <a:t>dengan</a:t>
            </a:r>
            <a:r>
              <a:rPr lang="en-US" sz="2200" dirty="0" smtClean="0">
                <a:solidFill>
                  <a:srgbClr val="FFC000"/>
                </a:solidFill>
              </a:rPr>
              <a:t> </a:t>
            </a:r>
            <a:r>
              <a:rPr lang="en-US" sz="2200" dirty="0" err="1" smtClean="0">
                <a:solidFill>
                  <a:srgbClr val="FFC000"/>
                </a:solidFill>
              </a:rPr>
              <a:t>tingkat</a:t>
            </a:r>
            <a:r>
              <a:rPr lang="en-US" sz="2200" dirty="0" smtClean="0">
                <a:solidFill>
                  <a:srgbClr val="FFC000"/>
                </a:solidFill>
              </a:rPr>
              <a:t> </a:t>
            </a:r>
            <a:r>
              <a:rPr lang="en-US" sz="2200" dirty="0" err="1" smtClean="0">
                <a:solidFill>
                  <a:srgbClr val="FFC000"/>
                </a:solidFill>
              </a:rPr>
              <a:t>perdagangan</a:t>
            </a:r>
            <a:r>
              <a:rPr lang="en-US" sz="2200" dirty="0" smtClean="0">
                <a:solidFill>
                  <a:srgbClr val="FFC000"/>
                </a:solidFill>
              </a:rPr>
              <a:t> </a:t>
            </a:r>
            <a:r>
              <a:rPr lang="en-US" sz="2200" dirty="0" err="1" smtClean="0">
                <a:solidFill>
                  <a:srgbClr val="FFC000"/>
                </a:solidFill>
              </a:rPr>
              <a:t>internasional</a:t>
            </a:r>
            <a:r>
              <a:rPr lang="en-US" sz="2200" dirty="0" smtClean="0">
                <a:solidFill>
                  <a:srgbClr val="FFC000"/>
                </a:solidFill>
              </a:rPr>
              <a:t>, </a:t>
            </a:r>
            <a:r>
              <a:rPr lang="en-US" sz="2200" dirty="0" err="1" smtClean="0">
                <a:solidFill>
                  <a:srgbClr val="FFC000"/>
                </a:solidFill>
              </a:rPr>
              <a:t>neraca</a:t>
            </a:r>
            <a:r>
              <a:rPr lang="en-US" sz="2200" dirty="0" smtClean="0">
                <a:solidFill>
                  <a:srgbClr val="FFC000"/>
                </a:solidFill>
              </a:rPr>
              <a:t> </a:t>
            </a:r>
            <a:r>
              <a:rPr lang="en-US" sz="2200" dirty="0" err="1" smtClean="0">
                <a:solidFill>
                  <a:srgbClr val="FFC000"/>
                </a:solidFill>
              </a:rPr>
              <a:t>perdagangan</a:t>
            </a:r>
            <a:r>
              <a:rPr lang="en-US" sz="2200" dirty="0" smtClean="0">
                <a:solidFill>
                  <a:srgbClr val="FFC000"/>
                </a:solidFill>
              </a:rPr>
              <a:t> </a:t>
            </a:r>
            <a:r>
              <a:rPr lang="en-US" sz="2200" dirty="0" err="1" smtClean="0">
                <a:solidFill>
                  <a:srgbClr val="FFC000"/>
                </a:solidFill>
              </a:rPr>
              <a:t>aktif</a:t>
            </a:r>
            <a:r>
              <a:rPr lang="en-US" sz="2200" dirty="0" smtClean="0">
                <a:solidFill>
                  <a:srgbClr val="FFC000"/>
                </a:solidFill>
              </a:rPr>
              <a:t>, </a:t>
            </a:r>
            <a:r>
              <a:rPr lang="en-US" sz="2200" dirty="0" err="1" smtClean="0">
                <a:solidFill>
                  <a:srgbClr val="FFC000"/>
                </a:solidFill>
              </a:rPr>
              <a:t>sumber</a:t>
            </a:r>
            <a:r>
              <a:rPr lang="en-US" sz="2200" dirty="0" smtClean="0">
                <a:solidFill>
                  <a:srgbClr val="FFC000"/>
                </a:solidFill>
              </a:rPr>
              <a:t> </a:t>
            </a:r>
            <a:r>
              <a:rPr lang="en-US" sz="2200" dirty="0" err="1" smtClean="0">
                <a:solidFill>
                  <a:srgbClr val="FFC000"/>
                </a:solidFill>
              </a:rPr>
              <a:t>kemakmuran</a:t>
            </a:r>
            <a:r>
              <a:rPr lang="en-US" sz="2200" dirty="0" smtClean="0">
                <a:solidFill>
                  <a:srgbClr val="FFC000"/>
                </a:solidFill>
              </a:rPr>
              <a:t> </a:t>
            </a:r>
            <a:r>
              <a:rPr lang="en-US" sz="2200" dirty="0" err="1" smtClean="0">
                <a:solidFill>
                  <a:srgbClr val="FFC000"/>
                </a:solidFill>
              </a:rPr>
              <a:t>berupa</a:t>
            </a:r>
            <a:r>
              <a:rPr lang="en-US" sz="2200" dirty="0" smtClean="0">
                <a:solidFill>
                  <a:srgbClr val="FFC000"/>
                </a:solidFill>
              </a:rPr>
              <a:t> </a:t>
            </a:r>
            <a:r>
              <a:rPr lang="en-US" sz="2200" dirty="0" err="1" smtClean="0">
                <a:solidFill>
                  <a:srgbClr val="FFC000"/>
                </a:solidFill>
              </a:rPr>
              <a:t>logam</a:t>
            </a:r>
            <a:r>
              <a:rPr lang="en-US" sz="2200" dirty="0" smtClean="0">
                <a:solidFill>
                  <a:srgbClr val="FFC000"/>
                </a:solidFill>
              </a:rPr>
              <a:t> </a:t>
            </a:r>
            <a:r>
              <a:rPr lang="en-US" sz="2200" dirty="0" err="1" smtClean="0">
                <a:solidFill>
                  <a:srgbClr val="FFC000"/>
                </a:solidFill>
              </a:rPr>
              <a:t>mulia</a:t>
            </a:r>
            <a:endParaRPr lang="en-US" sz="2200" dirty="0" smtClean="0">
              <a:solidFill>
                <a:srgbClr val="FFC000"/>
              </a:solidFill>
            </a:endParaRPr>
          </a:p>
        </p:txBody>
      </p:sp>
      <p:sp>
        <p:nvSpPr>
          <p:cNvPr id="6" name="Rectangle 5"/>
          <p:cNvSpPr/>
          <p:nvPr/>
        </p:nvSpPr>
        <p:spPr>
          <a:xfrm>
            <a:off x="152400" y="4191000"/>
            <a:ext cx="4343400" cy="10668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00"/>
                </a:solidFill>
              </a:rPr>
              <a:t>Joseph Schumpeter</a:t>
            </a:r>
          </a:p>
          <a:p>
            <a:r>
              <a:rPr lang="en-US" sz="2000" dirty="0" err="1" smtClean="0">
                <a:solidFill>
                  <a:srgbClr val="11ED4B"/>
                </a:solidFill>
              </a:rPr>
              <a:t>Pengusaha</a:t>
            </a:r>
            <a:r>
              <a:rPr lang="en-US" sz="2000" dirty="0" smtClean="0">
                <a:solidFill>
                  <a:srgbClr val="11ED4B"/>
                </a:solidFill>
              </a:rPr>
              <a:t> </a:t>
            </a:r>
            <a:r>
              <a:rPr lang="en-US" sz="2000" dirty="0" err="1" smtClean="0">
                <a:solidFill>
                  <a:srgbClr val="11ED4B"/>
                </a:solidFill>
              </a:rPr>
              <a:t>menciptakan</a:t>
            </a:r>
            <a:r>
              <a:rPr lang="en-US" sz="2000" dirty="0" smtClean="0">
                <a:solidFill>
                  <a:srgbClr val="11ED4B"/>
                </a:solidFill>
              </a:rPr>
              <a:t> </a:t>
            </a:r>
            <a:r>
              <a:rPr lang="en-US" sz="2000" dirty="0" err="1" smtClean="0">
                <a:solidFill>
                  <a:srgbClr val="11ED4B"/>
                </a:solidFill>
              </a:rPr>
              <a:t>pertumbuhan</a:t>
            </a:r>
            <a:r>
              <a:rPr lang="en-US" sz="2000" dirty="0" smtClean="0">
                <a:solidFill>
                  <a:srgbClr val="11ED4B"/>
                </a:solidFill>
              </a:rPr>
              <a:t> </a:t>
            </a:r>
            <a:r>
              <a:rPr lang="en-US" sz="2000" dirty="0" err="1" smtClean="0">
                <a:solidFill>
                  <a:srgbClr val="11ED4B"/>
                </a:solidFill>
              </a:rPr>
              <a:t>ekonomi</a:t>
            </a:r>
            <a:endParaRPr lang="en-US" sz="2000" dirty="0">
              <a:solidFill>
                <a:srgbClr val="11ED4B"/>
              </a:solidFill>
            </a:endParaRPr>
          </a:p>
        </p:txBody>
      </p:sp>
      <p:sp>
        <p:nvSpPr>
          <p:cNvPr id="7" name="Rectangle 6"/>
          <p:cNvSpPr/>
          <p:nvPr/>
        </p:nvSpPr>
        <p:spPr>
          <a:xfrm>
            <a:off x="4648200" y="5562600"/>
            <a:ext cx="4343400" cy="10668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0000"/>
                </a:solidFill>
              </a:rPr>
              <a:t>Robert M </a:t>
            </a:r>
            <a:r>
              <a:rPr lang="en-US" sz="2400" b="1" dirty="0" err="1" smtClean="0">
                <a:solidFill>
                  <a:srgbClr val="FF0000"/>
                </a:solidFill>
              </a:rPr>
              <a:t>solow</a:t>
            </a:r>
            <a:endParaRPr lang="en-US" sz="2400" b="1" dirty="0" smtClean="0">
              <a:solidFill>
                <a:srgbClr val="FF0000"/>
              </a:solidFill>
            </a:endParaRPr>
          </a:p>
          <a:p>
            <a:pPr algn="ctr"/>
            <a:r>
              <a:rPr lang="en-US" sz="2000" dirty="0" err="1" smtClean="0">
                <a:solidFill>
                  <a:srgbClr val="CCFF33"/>
                </a:solidFill>
              </a:rPr>
              <a:t>Bahwa</a:t>
            </a:r>
            <a:r>
              <a:rPr lang="en-US" sz="2000" dirty="0" smtClean="0">
                <a:solidFill>
                  <a:srgbClr val="CCFF33"/>
                </a:solidFill>
              </a:rPr>
              <a:t> </a:t>
            </a:r>
            <a:r>
              <a:rPr lang="en-US" sz="2000" dirty="0" err="1" smtClean="0">
                <a:solidFill>
                  <a:srgbClr val="CCFF33"/>
                </a:solidFill>
              </a:rPr>
              <a:t>besar</a:t>
            </a:r>
            <a:r>
              <a:rPr lang="en-US" sz="2000" dirty="0" smtClean="0">
                <a:solidFill>
                  <a:srgbClr val="CCFF33"/>
                </a:solidFill>
              </a:rPr>
              <a:t> </a:t>
            </a:r>
            <a:r>
              <a:rPr lang="en-US" sz="2000" dirty="0" err="1" smtClean="0">
                <a:solidFill>
                  <a:srgbClr val="CCFF33"/>
                </a:solidFill>
              </a:rPr>
              <a:t>kecilnya</a:t>
            </a:r>
            <a:r>
              <a:rPr lang="en-US" sz="2000" dirty="0" smtClean="0">
                <a:solidFill>
                  <a:srgbClr val="CCFF33"/>
                </a:solidFill>
              </a:rPr>
              <a:t> </a:t>
            </a:r>
            <a:r>
              <a:rPr lang="en-US" sz="2000" dirty="0" err="1" smtClean="0">
                <a:solidFill>
                  <a:srgbClr val="CCFF33"/>
                </a:solidFill>
              </a:rPr>
              <a:t>terganyung</a:t>
            </a:r>
            <a:r>
              <a:rPr lang="en-US" sz="2000" dirty="0" smtClean="0">
                <a:solidFill>
                  <a:srgbClr val="CCFF33"/>
                </a:solidFill>
              </a:rPr>
              <a:t> </a:t>
            </a:r>
            <a:r>
              <a:rPr lang="en-US" sz="2000" dirty="0" err="1" smtClean="0">
                <a:solidFill>
                  <a:srgbClr val="CCFF33"/>
                </a:solidFill>
              </a:rPr>
              <a:t>pada</a:t>
            </a:r>
            <a:r>
              <a:rPr lang="en-US" sz="2000" dirty="0" smtClean="0">
                <a:solidFill>
                  <a:srgbClr val="CCFF33"/>
                </a:solidFill>
              </a:rPr>
              <a:t> </a:t>
            </a:r>
            <a:r>
              <a:rPr lang="en-US" sz="2000" dirty="0" err="1" smtClean="0">
                <a:solidFill>
                  <a:srgbClr val="CCFF33"/>
                </a:solidFill>
              </a:rPr>
              <a:t>kapital</a:t>
            </a:r>
            <a:r>
              <a:rPr lang="en-US" sz="2000" dirty="0" smtClean="0">
                <a:solidFill>
                  <a:srgbClr val="CCFF33"/>
                </a:solidFill>
              </a:rPr>
              <a:t> </a:t>
            </a:r>
            <a:r>
              <a:rPr lang="en-US" sz="2000" dirty="0" err="1" smtClean="0">
                <a:solidFill>
                  <a:srgbClr val="CCFF33"/>
                </a:solidFill>
              </a:rPr>
              <a:t>tengana</a:t>
            </a:r>
            <a:r>
              <a:rPr lang="en-US" sz="2000" dirty="0" smtClean="0">
                <a:solidFill>
                  <a:srgbClr val="CCFF33"/>
                </a:solidFill>
              </a:rPr>
              <a:t> </a:t>
            </a:r>
            <a:r>
              <a:rPr lang="en-US" sz="2000" dirty="0" err="1" smtClean="0">
                <a:solidFill>
                  <a:srgbClr val="CCFF33"/>
                </a:solidFill>
              </a:rPr>
              <a:t>kerja</a:t>
            </a:r>
            <a:r>
              <a:rPr lang="en-US" sz="2000" dirty="0" smtClean="0">
                <a:solidFill>
                  <a:srgbClr val="CCFF33"/>
                </a:solidFill>
              </a:rPr>
              <a:t> yang </a:t>
            </a:r>
            <a:r>
              <a:rPr lang="en-US" sz="2000" dirty="0" err="1" smtClean="0">
                <a:solidFill>
                  <a:srgbClr val="CCFF33"/>
                </a:solidFill>
              </a:rPr>
              <a:t>digunakan</a:t>
            </a:r>
            <a:endParaRPr lang="en-US" sz="2000" dirty="0" smtClean="0">
              <a:solidFill>
                <a:srgbClr val="CCFF33"/>
              </a:solidFill>
            </a:endParaRPr>
          </a:p>
        </p:txBody>
      </p:sp>
      <p:sp>
        <p:nvSpPr>
          <p:cNvPr id="8" name="Rectangle 7"/>
          <p:cNvSpPr/>
          <p:nvPr/>
        </p:nvSpPr>
        <p:spPr>
          <a:xfrm>
            <a:off x="152400" y="5410200"/>
            <a:ext cx="4343400" cy="12954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FF0000"/>
                </a:solidFill>
              </a:rPr>
              <a:t>Harrod-Domar</a:t>
            </a:r>
            <a:endParaRPr lang="en-US" sz="2400" b="1" dirty="0" smtClean="0">
              <a:solidFill>
                <a:srgbClr val="FF0000"/>
              </a:solidFill>
            </a:endParaRPr>
          </a:p>
          <a:p>
            <a:r>
              <a:rPr lang="en-US" sz="2000" dirty="0" err="1" smtClean="0">
                <a:solidFill>
                  <a:schemeClr val="accent6"/>
                </a:solidFill>
              </a:rPr>
              <a:t>Penambahan</a:t>
            </a:r>
            <a:r>
              <a:rPr lang="en-US" sz="2000" dirty="0" smtClean="0">
                <a:solidFill>
                  <a:schemeClr val="accent6"/>
                </a:solidFill>
              </a:rPr>
              <a:t> m </a:t>
            </a:r>
            <a:r>
              <a:rPr lang="en-US" sz="2000" dirty="0" err="1" smtClean="0">
                <a:solidFill>
                  <a:schemeClr val="accent6"/>
                </a:solidFill>
              </a:rPr>
              <a:t>odal</a:t>
            </a:r>
            <a:r>
              <a:rPr lang="en-US" sz="2000" dirty="0" smtClean="0">
                <a:solidFill>
                  <a:schemeClr val="accent6"/>
                </a:solidFill>
              </a:rPr>
              <a:t> </a:t>
            </a:r>
            <a:r>
              <a:rPr lang="en-US" sz="2000" dirty="0" err="1" smtClean="0">
                <a:solidFill>
                  <a:schemeClr val="accent6"/>
                </a:solidFill>
              </a:rPr>
              <a:t>akan</a:t>
            </a:r>
            <a:r>
              <a:rPr lang="en-US" sz="2000" dirty="0" smtClean="0">
                <a:solidFill>
                  <a:schemeClr val="accent6"/>
                </a:solidFill>
              </a:rPr>
              <a:t> </a:t>
            </a:r>
            <a:r>
              <a:rPr lang="en-US" sz="2000" dirty="0" err="1" smtClean="0">
                <a:solidFill>
                  <a:schemeClr val="accent6"/>
                </a:solidFill>
              </a:rPr>
              <a:t>meningkatkan</a:t>
            </a:r>
            <a:r>
              <a:rPr lang="en-US" sz="2000" dirty="0" smtClean="0">
                <a:solidFill>
                  <a:schemeClr val="accent6"/>
                </a:solidFill>
              </a:rPr>
              <a:t> </a:t>
            </a:r>
            <a:r>
              <a:rPr lang="en-US" sz="2000" dirty="0" err="1" smtClean="0">
                <a:solidFill>
                  <a:schemeClr val="accent6"/>
                </a:solidFill>
              </a:rPr>
              <a:t>hasil</a:t>
            </a:r>
            <a:r>
              <a:rPr lang="en-US" sz="2000" dirty="0" smtClean="0">
                <a:solidFill>
                  <a:schemeClr val="accent6"/>
                </a:solidFill>
              </a:rPr>
              <a:t> </a:t>
            </a:r>
            <a:r>
              <a:rPr lang="en-US" sz="2000" dirty="0" err="1" smtClean="0">
                <a:solidFill>
                  <a:schemeClr val="accent6"/>
                </a:solidFill>
              </a:rPr>
              <a:t>suatu</a:t>
            </a:r>
            <a:r>
              <a:rPr lang="en-US" sz="2000" dirty="0" smtClean="0">
                <a:solidFill>
                  <a:schemeClr val="accent6"/>
                </a:solidFill>
              </a:rPr>
              <a:t> </a:t>
            </a:r>
            <a:r>
              <a:rPr lang="en-US" sz="2000" dirty="0" err="1" smtClean="0">
                <a:solidFill>
                  <a:schemeClr val="accent6"/>
                </a:solidFill>
              </a:rPr>
              <a:t>barng</a:t>
            </a:r>
            <a:r>
              <a:rPr lang="en-US" sz="2000" dirty="0" smtClean="0">
                <a:solidFill>
                  <a:schemeClr val="accent6"/>
                </a:solidFill>
              </a:rPr>
              <a:t> </a:t>
            </a:r>
            <a:r>
              <a:rPr lang="en-US" sz="2000" dirty="0" err="1" smtClean="0">
                <a:solidFill>
                  <a:schemeClr val="accent6"/>
                </a:solidFill>
              </a:rPr>
              <a:t>dan</a:t>
            </a:r>
            <a:r>
              <a:rPr lang="en-US" sz="2000" dirty="0" smtClean="0">
                <a:solidFill>
                  <a:schemeClr val="accent6"/>
                </a:solidFill>
              </a:rPr>
              <a:t> </a:t>
            </a:r>
            <a:r>
              <a:rPr lang="en-US" sz="2000" dirty="0" err="1" smtClean="0">
                <a:solidFill>
                  <a:schemeClr val="accent6"/>
                </a:solidFill>
              </a:rPr>
              <a:t>menaikan</a:t>
            </a:r>
            <a:r>
              <a:rPr lang="en-US" sz="2000" dirty="0" smtClean="0">
                <a:solidFill>
                  <a:schemeClr val="accent6"/>
                </a:solidFill>
              </a:rPr>
              <a:t> </a:t>
            </a:r>
            <a:r>
              <a:rPr lang="en-US" sz="2000" dirty="0" err="1" smtClean="0">
                <a:solidFill>
                  <a:schemeClr val="accent6"/>
                </a:solidFill>
              </a:rPr>
              <a:t>permintaan</a:t>
            </a:r>
            <a:r>
              <a:rPr lang="en-US" sz="2000" dirty="0" smtClean="0">
                <a:solidFill>
                  <a:schemeClr val="accent6"/>
                </a:solidFill>
              </a:rPr>
              <a:t> </a:t>
            </a:r>
            <a:r>
              <a:rPr lang="en-US" sz="2000" dirty="0" err="1" smtClean="0">
                <a:solidFill>
                  <a:schemeClr val="accent6"/>
                </a:solidFill>
              </a:rPr>
              <a:t>efektif</a:t>
            </a:r>
            <a:endParaRPr lang="en-US" sz="2000" dirty="0">
              <a:solidFill>
                <a:schemeClr val="accent6"/>
              </a:solidFill>
            </a:endParaRPr>
          </a:p>
        </p:txBody>
      </p:sp>
      <p:sp>
        <p:nvSpPr>
          <p:cNvPr id="9" name="Flowchart: Punched Tape 8"/>
          <p:cNvSpPr/>
          <p:nvPr/>
        </p:nvSpPr>
        <p:spPr>
          <a:xfrm>
            <a:off x="5029200" y="4267200"/>
            <a:ext cx="3505200" cy="838200"/>
          </a:xfrm>
          <a:prstGeom prst="flowChartPunchedTape">
            <a:avLst/>
          </a:prstGeom>
          <a:solidFill>
            <a:srgbClr val="FFC0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ln>
                  <a:solidFill>
                    <a:srgbClr val="00FFFF"/>
                  </a:solidFill>
                </a:ln>
                <a:solidFill>
                  <a:srgbClr val="11ED4B"/>
                </a:solidFill>
              </a:rPr>
              <a:t>Teori</a:t>
            </a:r>
            <a:r>
              <a:rPr lang="en-US" sz="3200" dirty="0" smtClean="0">
                <a:ln>
                  <a:solidFill>
                    <a:srgbClr val="00FFFF"/>
                  </a:solidFill>
                </a:ln>
                <a:solidFill>
                  <a:srgbClr val="11ED4B"/>
                </a:solidFill>
              </a:rPr>
              <a:t> </a:t>
            </a:r>
            <a:r>
              <a:rPr lang="en-US" sz="3200" dirty="0" err="1" smtClean="0">
                <a:ln>
                  <a:solidFill>
                    <a:srgbClr val="00FFFF"/>
                  </a:solidFill>
                </a:ln>
                <a:solidFill>
                  <a:srgbClr val="11ED4B"/>
                </a:solidFill>
              </a:rPr>
              <a:t>Pertumbuhan</a:t>
            </a:r>
            <a:r>
              <a:rPr lang="en-US" sz="3200" dirty="0" smtClean="0">
                <a:ln>
                  <a:solidFill>
                    <a:srgbClr val="00FFFF"/>
                  </a:solidFill>
                </a:ln>
                <a:solidFill>
                  <a:srgbClr val="11ED4B"/>
                </a:solidFill>
              </a:rPr>
              <a:t> </a:t>
            </a:r>
            <a:r>
              <a:rPr lang="en-US" sz="3200" dirty="0" err="1" smtClean="0">
                <a:ln>
                  <a:solidFill>
                    <a:srgbClr val="00FFFF"/>
                  </a:solidFill>
                </a:ln>
                <a:solidFill>
                  <a:srgbClr val="11ED4B"/>
                </a:solidFill>
              </a:rPr>
              <a:t>Neoklasik</a:t>
            </a:r>
            <a:endParaRPr lang="en-US" sz="3200" dirty="0">
              <a:ln>
                <a:solidFill>
                  <a:srgbClr val="00FFFF"/>
                </a:solidFill>
              </a:ln>
              <a:solidFill>
                <a:srgbClr val="11ED4B"/>
              </a:solidFill>
            </a:endParaRPr>
          </a:p>
        </p:txBody>
      </p:sp>
      <p:sp>
        <p:nvSpPr>
          <p:cNvPr id="11" name="Rectangle 10"/>
          <p:cNvSpPr/>
          <p:nvPr/>
        </p:nvSpPr>
        <p:spPr>
          <a:xfrm>
            <a:off x="152400" y="198120"/>
            <a:ext cx="3733800" cy="246888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FFC000"/>
                </a:solidFill>
              </a:rPr>
              <a:t>Masalah</a:t>
            </a:r>
            <a:r>
              <a:rPr lang="en-US" sz="2200" dirty="0" smtClean="0">
                <a:solidFill>
                  <a:srgbClr val="FFC000"/>
                </a:solidFill>
              </a:rPr>
              <a:t> </a:t>
            </a:r>
            <a:r>
              <a:rPr lang="en-US" sz="2200" dirty="0" err="1" smtClean="0">
                <a:solidFill>
                  <a:srgbClr val="FFC000"/>
                </a:solidFill>
              </a:rPr>
              <a:t>Pokok</a:t>
            </a:r>
            <a:r>
              <a:rPr lang="en-US" sz="2200" dirty="0" smtClean="0">
                <a:solidFill>
                  <a:srgbClr val="FFC000"/>
                </a:solidFill>
              </a:rPr>
              <a:t> Pembangunan </a:t>
            </a:r>
            <a:r>
              <a:rPr lang="en-US" sz="2200" dirty="0" err="1" smtClean="0">
                <a:solidFill>
                  <a:srgbClr val="FFC000"/>
                </a:solidFill>
              </a:rPr>
              <a:t>ekonomi</a:t>
            </a:r>
            <a:r>
              <a:rPr lang="en-US" sz="2200" dirty="0" smtClean="0">
                <a:solidFill>
                  <a:srgbClr val="FFC000"/>
                </a:solidFill>
              </a:rPr>
              <a:t>:</a:t>
            </a:r>
          </a:p>
          <a:p>
            <a:r>
              <a:rPr lang="en-US" sz="2200" dirty="0" err="1" smtClean="0">
                <a:solidFill>
                  <a:srgbClr val="11ED4B"/>
                </a:solidFill>
              </a:rPr>
              <a:t>Kemiskinan</a:t>
            </a:r>
            <a:endParaRPr lang="en-US" sz="2200" dirty="0" smtClean="0">
              <a:solidFill>
                <a:srgbClr val="11ED4B"/>
              </a:solidFill>
            </a:endParaRPr>
          </a:p>
          <a:p>
            <a:r>
              <a:rPr lang="en-US" sz="2200" dirty="0" err="1" smtClean="0">
                <a:solidFill>
                  <a:srgbClr val="00FFFF"/>
                </a:solidFill>
              </a:rPr>
              <a:t>Pengangguran</a:t>
            </a:r>
            <a:endParaRPr lang="en-US" sz="2200" dirty="0" smtClean="0">
              <a:solidFill>
                <a:srgbClr val="00FFFF"/>
              </a:solidFill>
            </a:endParaRPr>
          </a:p>
          <a:p>
            <a:r>
              <a:rPr lang="en-US" sz="2200" dirty="0" err="1" smtClean="0">
                <a:solidFill>
                  <a:srgbClr val="FF0000"/>
                </a:solidFill>
              </a:rPr>
              <a:t>Kesenjangan</a:t>
            </a:r>
            <a:r>
              <a:rPr lang="en-US" sz="2200" dirty="0" smtClean="0">
                <a:solidFill>
                  <a:srgbClr val="FF0000"/>
                </a:solidFill>
              </a:rPr>
              <a:t> </a:t>
            </a:r>
            <a:r>
              <a:rPr lang="en-US" sz="2200" dirty="0" err="1" smtClean="0">
                <a:solidFill>
                  <a:srgbClr val="FF0000"/>
                </a:solidFill>
              </a:rPr>
              <a:t>distribusi</a:t>
            </a:r>
            <a:r>
              <a:rPr lang="en-US" sz="2200" dirty="0" smtClean="0">
                <a:solidFill>
                  <a:srgbClr val="FF0000"/>
                </a:solidFill>
              </a:rPr>
              <a:t> </a:t>
            </a:r>
            <a:r>
              <a:rPr lang="en-US" sz="2200" dirty="0" err="1" smtClean="0">
                <a:solidFill>
                  <a:srgbClr val="FFFF00"/>
                </a:solidFill>
              </a:rPr>
              <a:t>pendapatan</a:t>
            </a:r>
            <a:endParaRPr lang="en-US" sz="2200" dirty="0" smtClean="0">
              <a:solidFill>
                <a:schemeClr val="accent6"/>
              </a:solidFill>
            </a:endParaRPr>
          </a:p>
          <a:p>
            <a:r>
              <a:rPr lang="en-US" sz="2200" dirty="0" err="1" smtClean="0">
                <a:solidFill>
                  <a:schemeClr val="accent6"/>
                </a:solidFill>
              </a:rPr>
              <a:t>Keterbelakangan</a:t>
            </a:r>
            <a:endParaRPr lang="en-US" sz="2200" dirty="0" smtClean="0">
              <a:solidFill>
                <a:schemeClr val="accent6"/>
              </a:solidFill>
            </a:endParaRPr>
          </a:p>
        </p:txBody>
      </p:sp>
      <p:sp>
        <p:nvSpPr>
          <p:cNvPr id="13" name="Action Button: Home 12">
            <a:hlinkClick r:id="rId2" action="ppaction://hlinksldjump" highlightClick="1"/>
          </p:cNvPr>
          <p:cNvSpPr/>
          <p:nvPr/>
        </p:nvSpPr>
        <p:spPr>
          <a:xfrm>
            <a:off x="8686800" y="327660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900" decel="100000" fill="hold"/>
                                        <p:tgtEl>
                                          <p:spTgt spid="9"/>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1"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639762"/>
          </a:xfrm>
        </p:spPr>
        <p:txBody>
          <a:bodyPr>
            <a:normAutofit fontScale="90000"/>
          </a:bodyPr>
          <a:lstStyle/>
          <a:p>
            <a:r>
              <a:rPr lang="en-US" dirty="0" err="1" smtClean="0">
                <a:solidFill>
                  <a:srgbClr val="FFFF00"/>
                </a:solidFill>
              </a:rPr>
              <a:t>Teori</a:t>
            </a:r>
            <a:r>
              <a:rPr lang="en-US" dirty="0" smtClean="0">
                <a:solidFill>
                  <a:srgbClr val="FFFF00"/>
                </a:solidFill>
              </a:rPr>
              <a:t> </a:t>
            </a:r>
            <a:r>
              <a:rPr lang="en-US" dirty="0" err="1" smtClean="0">
                <a:solidFill>
                  <a:srgbClr val="FFFF00"/>
                </a:solidFill>
              </a:rPr>
              <a:t>Pertumbuhan</a:t>
            </a:r>
            <a:r>
              <a:rPr lang="en-US" dirty="0" smtClean="0">
                <a:solidFill>
                  <a:srgbClr val="FFFF00"/>
                </a:solidFill>
              </a:rPr>
              <a:t> </a:t>
            </a:r>
            <a:r>
              <a:rPr lang="en-US" dirty="0" err="1" smtClean="0">
                <a:solidFill>
                  <a:srgbClr val="FFFF00"/>
                </a:solidFill>
              </a:rPr>
              <a:t>Historis</a:t>
            </a:r>
            <a:endParaRPr lang="en-US" dirty="0">
              <a:solidFill>
                <a:srgbClr val="FFFF00"/>
              </a:solidFill>
            </a:endParaRPr>
          </a:p>
        </p:txBody>
      </p:sp>
      <p:sp>
        <p:nvSpPr>
          <p:cNvPr id="4" name="Rectangle 3"/>
          <p:cNvSpPr/>
          <p:nvPr/>
        </p:nvSpPr>
        <p:spPr>
          <a:xfrm>
            <a:off x="152400" y="914400"/>
            <a:ext cx="4343400" cy="20574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00"/>
                </a:solidFill>
              </a:rPr>
              <a:t>Friedrich List (</a:t>
            </a:r>
            <a:r>
              <a:rPr lang="en-US" sz="2400" b="1" dirty="0" err="1" smtClean="0">
                <a:solidFill>
                  <a:srgbClr val="FF0000"/>
                </a:solidFill>
              </a:rPr>
              <a:t>Tekhnik</a:t>
            </a:r>
            <a:r>
              <a:rPr lang="en-US" sz="2400" b="1" dirty="0" smtClean="0">
                <a:solidFill>
                  <a:srgbClr val="FF0000"/>
                </a:solidFill>
              </a:rPr>
              <a:t> </a:t>
            </a:r>
            <a:r>
              <a:rPr lang="en-US" sz="2400" b="1" dirty="0" err="1" smtClean="0">
                <a:solidFill>
                  <a:srgbClr val="FF0000"/>
                </a:solidFill>
              </a:rPr>
              <a:t>Produksi</a:t>
            </a:r>
            <a:r>
              <a:rPr lang="en-US" sz="2400" b="1" dirty="0" smtClean="0">
                <a:solidFill>
                  <a:srgbClr val="FF0000"/>
                </a:solidFill>
              </a:rPr>
              <a:t>)</a:t>
            </a:r>
          </a:p>
          <a:p>
            <a:r>
              <a:rPr lang="en-US" sz="2400" dirty="0" err="1" smtClean="0">
                <a:solidFill>
                  <a:srgbClr val="00FFFF"/>
                </a:solidFill>
              </a:rPr>
              <a:t>Berburu</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mengembala</a:t>
            </a:r>
            <a:r>
              <a:rPr lang="en-US" sz="2400" dirty="0" smtClean="0">
                <a:solidFill>
                  <a:srgbClr val="00FFFF"/>
                </a:solidFill>
              </a:rPr>
              <a:t> -&gt; </a:t>
            </a:r>
            <a:r>
              <a:rPr lang="en-US" sz="2400" dirty="0" err="1" smtClean="0">
                <a:solidFill>
                  <a:srgbClr val="00FFFF"/>
                </a:solidFill>
              </a:rPr>
              <a:t>beternak</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bertani</a:t>
            </a:r>
            <a:r>
              <a:rPr lang="en-US" sz="2400" dirty="0" smtClean="0">
                <a:solidFill>
                  <a:srgbClr val="00FFFF"/>
                </a:solidFill>
              </a:rPr>
              <a:t> -&gt; </a:t>
            </a:r>
            <a:r>
              <a:rPr lang="en-US" sz="2400" dirty="0" err="1" smtClean="0">
                <a:solidFill>
                  <a:srgbClr val="00FFFF"/>
                </a:solidFill>
              </a:rPr>
              <a:t>bertani</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kerajian</a:t>
            </a:r>
            <a:r>
              <a:rPr lang="en-US" sz="2400" dirty="0" smtClean="0">
                <a:solidFill>
                  <a:srgbClr val="00FFFF"/>
                </a:solidFill>
              </a:rPr>
              <a:t> -&gt;</a:t>
            </a:r>
            <a:r>
              <a:rPr lang="en-US" sz="2400" dirty="0" err="1" smtClean="0">
                <a:solidFill>
                  <a:srgbClr val="00FFFF"/>
                </a:solidFill>
              </a:rPr>
              <a:t>kerajinan</a:t>
            </a:r>
            <a:r>
              <a:rPr lang="en-US" sz="2400" dirty="0" smtClean="0">
                <a:solidFill>
                  <a:srgbClr val="00FFFF"/>
                </a:solidFill>
              </a:rPr>
              <a:t>, </a:t>
            </a:r>
            <a:r>
              <a:rPr lang="en-US" sz="2400" dirty="0" err="1" smtClean="0">
                <a:solidFill>
                  <a:srgbClr val="00FFFF"/>
                </a:solidFill>
              </a:rPr>
              <a:t>industri</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perdagangan</a:t>
            </a:r>
            <a:endParaRPr lang="en-US" sz="2400" dirty="0">
              <a:solidFill>
                <a:srgbClr val="00FFFF"/>
              </a:solidFill>
            </a:endParaRPr>
          </a:p>
        </p:txBody>
      </p:sp>
      <p:sp>
        <p:nvSpPr>
          <p:cNvPr id="5" name="Rectangle 4"/>
          <p:cNvSpPr/>
          <p:nvPr/>
        </p:nvSpPr>
        <p:spPr>
          <a:xfrm>
            <a:off x="4800600" y="914400"/>
            <a:ext cx="4038600" cy="20574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dirty="0" smtClean="0">
                <a:solidFill>
                  <a:srgbClr val="FF0000"/>
                </a:solidFill>
              </a:rPr>
              <a:t>Karl Bucher (</a:t>
            </a:r>
            <a:r>
              <a:rPr lang="en-US" sz="2600" b="1" dirty="0" err="1" smtClean="0">
                <a:solidFill>
                  <a:srgbClr val="FF0000"/>
                </a:solidFill>
              </a:rPr>
              <a:t>ruang</a:t>
            </a:r>
            <a:r>
              <a:rPr lang="en-US" sz="2600" b="1" dirty="0" smtClean="0">
                <a:solidFill>
                  <a:srgbClr val="FF0000"/>
                </a:solidFill>
              </a:rPr>
              <a:t> </a:t>
            </a:r>
            <a:r>
              <a:rPr lang="en-US" sz="2600" b="1" dirty="0" err="1" smtClean="0">
                <a:solidFill>
                  <a:srgbClr val="FF0000"/>
                </a:solidFill>
              </a:rPr>
              <a:t>lingkup</a:t>
            </a:r>
            <a:r>
              <a:rPr lang="en-US" sz="2600" b="1" dirty="0" smtClean="0">
                <a:solidFill>
                  <a:srgbClr val="FF0000"/>
                </a:solidFill>
              </a:rPr>
              <a:t>)</a:t>
            </a:r>
          </a:p>
          <a:p>
            <a:r>
              <a:rPr lang="en-US" sz="2600" dirty="0" err="1" smtClean="0">
                <a:solidFill>
                  <a:srgbClr val="FFC000"/>
                </a:solidFill>
              </a:rPr>
              <a:t>Rumah</a:t>
            </a:r>
            <a:r>
              <a:rPr lang="en-US" sz="2600" dirty="0" smtClean="0">
                <a:solidFill>
                  <a:srgbClr val="FFC000"/>
                </a:solidFill>
              </a:rPr>
              <a:t> </a:t>
            </a:r>
            <a:r>
              <a:rPr lang="en-US" sz="2600" dirty="0" err="1" smtClean="0">
                <a:solidFill>
                  <a:srgbClr val="FFC000"/>
                </a:solidFill>
              </a:rPr>
              <a:t>tangg</a:t>
            </a:r>
            <a:r>
              <a:rPr lang="en-US" sz="2600" dirty="0" smtClean="0">
                <a:solidFill>
                  <a:srgbClr val="FFC000"/>
                </a:solidFill>
              </a:rPr>
              <a:t> </a:t>
            </a:r>
            <a:r>
              <a:rPr lang="en-US" sz="2600" dirty="0" err="1" smtClean="0">
                <a:solidFill>
                  <a:srgbClr val="FFC000"/>
                </a:solidFill>
              </a:rPr>
              <a:t>tertutup</a:t>
            </a:r>
            <a:r>
              <a:rPr lang="en-US" sz="2600" dirty="0" smtClean="0">
                <a:solidFill>
                  <a:srgbClr val="FFC000"/>
                </a:solidFill>
              </a:rPr>
              <a:t>-&gt; </a:t>
            </a:r>
            <a:r>
              <a:rPr lang="en-US" sz="2600" dirty="0" err="1" smtClean="0">
                <a:solidFill>
                  <a:srgbClr val="FFC000"/>
                </a:solidFill>
              </a:rPr>
              <a:t>rumah</a:t>
            </a:r>
            <a:r>
              <a:rPr lang="en-US" sz="2600" dirty="0" smtClean="0">
                <a:solidFill>
                  <a:srgbClr val="FFC000"/>
                </a:solidFill>
              </a:rPr>
              <a:t> </a:t>
            </a:r>
            <a:r>
              <a:rPr lang="en-US" sz="2600" dirty="0" err="1" smtClean="0">
                <a:solidFill>
                  <a:srgbClr val="FFC000"/>
                </a:solidFill>
              </a:rPr>
              <a:t>tangga</a:t>
            </a:r>
            <a:r>
              <a:rPr lang="en-US" sz="2600" dirty="0" smtClean="0">
                <a:solidFill>
                  <a:srgbClr val="FFC000"/>
                </a:solidFill>
              </a:rPr>
              <a:t> </a:t>
            </a:r>
            <a:r>
              <a:rPr lang="en-US" sz="2600" dirty="0" err="1" smtClean="0">
                <a:solidFill>
                  <a:srgbClr val="FFC000"/>
                </a:solidFill>
              </a:rPr>
              <a:t>kota</a:t>
            </a:r>
            <a:r>
              <a:rPr lang="en-US" sz="2600" dirty="0" smtClean="0">
                <a:solidFill>
                  <a:srgbClr val="FFC000"/>
                </a:solidFill>
              </a:rPr>
              <a:t> -&gt;</a:t>
            </a:r>
            <a:r>
              <a:rPr lang="en-US" sz="2600" dirty="0" err="1" smtClean="0">
                <a:solidFill>
                  <a:srgbClr val="FFC000"/>
                </a:solidFill>
              </a:rPr>
              <a:t>rumah</a:t>
            </a:r>
            <a:r>
              <a:rPr lang="en-US" sz="2600" dirty="0" smtClean="0">
                <a:solidFill>
                  <a:srgbClr val="FFC000"/>
                </a:solidFill>
              </a:rPr>
              <a:t> </a:t>
            </a:r>
            <a:r>
              <a:rPr lang="en-US" sz="2600" dirty="0" err="1" smtClean="0">
                <a:solidFill>
                  <a:srgbClr val="FFC000"/>
                </a:solidFill>
              </a:rPr>
              <a:t>tangga</a:t>
            </a:r>
            <a:r>
              <a:rPr lang="en-US" sz="2600" dirty="0" smtClean="0">
                <a:solidFill>
                  <a:srgbClr val="FFC000"/>
                </a:solidFill>
              </a:rPr>
              <a:t> </a:t>
            </a:r>
            <a:r>
              <a:rPr lang="en-US" sz="2600" dirty="0" err="1" smtClean="0">
                <a:solidFill>
                  <a:srgbClr val="FFC000"/>
                </a:solidFill>
              </a:rPr>
              <a:t>bangsa</a:t>
            </a:r>
            <a:r>
              <a:rPr lang="en-US" sz="2600" dirty="0" smtClean="0">
                <a:solidFill>
                  <a:srgbClr val="FFC000"/>
                </a:solidFill>
              </a:rPr>
              <a:t> -&gt; </a:t>
            </a:r>
            <a:r>
              <a:rPr lang="en-US" sz="2600" dirty="0" err="1" smtClean="0">
                <a:solidFill>
                  <a:srgbClr val="FFC000"/>
                </a:solidFill>
              </a:rPr>
              <a:t>rumah</a:t>
            </a:r>
            <a:r>
              <a:rPr lang="en-US" sz="2600" dirty="0" smtClean="0">
                <a:solidFill>
                  <a:srgbClr val="FFC000"/>
                </a:solidFill>
              </a:rPr>
              <a:t> </a:t>
            </a:r>
            <a:r>
              <a:rPr lang="en-US" sz="2600" dirty="0" err="1" smtClean="0">
                <a:solidFill>
                  <a:srgbClr val="FFC000"/>
                </a:solidFill>
              </a:rPr>
              <a:t>tangga</a:t>
            </a:r>
            <a:r>
              <a:rPr lang="en-US" sz="2600" dirty="0" smtClean="0">
                <a:solidFill>
                  <a:srgbClr val="FFC000"/>
                </a:solidFill>
              </a:rPr>
              <a:t> </a:t>
            </a:r>
            <a:r>
              <a:rPr lang="en-US" sz="2600" dirty="0" err="1" smtClean="0">
                <a:solidFill>
                  <a:srgbClr val="FFC000"/>
                </a:solidFill>
              </a:rPr>
              <a:t>dunia</a:t>
            </a:r>
            <a:endParaRPr lang="en-US" sz="2600" dirty="0" smtClean="0">
              <a:solidFill>
                <a:srgbClr val="FFC000"/>
              </a:solidFill>
            </a:endParaRPr>
          </a:p>
        </p:txBody>
      </p:sp>
      <p:sp>
        <p:nvSpPr>
          <p:cNvPr id="6" name="Rectangle 5"/>
          <p:cNvSpPr/>
          <p:nvPr/>
        </p:nvSpPr>
        <p:spPr>
          <a:xfrm>
            <a:off x="152400" y="3276600"/>
            <a:ext cx="4343400" cy="1371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00"/>
                </a:solidFill>
              </a:rPr>
              <a:t>Werner </a:t>
            </a:r>
            <a:r>
              <a:rPr lang="en-US" sz="2400" b="1" dirty="0" err="1" smtClean="0">
                <a:solidFill>
                  <a:srgbClr val="FF0000"/>
                </a:solidFill>
              </a:rPr>
              <a:t>Sombart</a:t>
            </a:r>
            <a:r>
              <a:rPr lang="en-US" sz="2400" b="1" dirty="0" smtClean="0">
                <a:solidFill>
                  <a:srgbClr val="FF0000"/>
                </a:solidFill>
              </a:rPr>
              <a:t> (perk. </a:t>
            </a:r>
            <a:r>
              <a:rPr lang="en-US" sz="2400" b="1" dirty="0" err="1" smtClean="0">
                <a:solidFill>
                  <a:srgbClr val="FF0000"/>
                </a:solidFill>
              </a:rPr>
              <a:t>kapitalis</a:t>
            </a:r>
            <a:r>
              <a:rPr lang="en-US" sz="2400" b="1" dirty="0" smtClean="0">
                <a:solidFill>
                  <a:srgbClr val="FF0000"/>
                </a:solidFill>
              </a:rPr>
              <a:t>)</a:t>
            </a:r>
          </a:p>
          <a:p>
            <a:r>
              <a:rPr lang="en-US" sz="2400" dirty="0" err="1" smtClean="0">
                <a:solidFill>
                  <a:srgbClr val="11ED4B"/>
                </a:solidFill>
              </a:rPr>
              <a:t>Prakapitalis</a:t>
            </a:r>
            <a:r>
              <a:rPr lang="en-US" sz="2400" dirty="0" smtClean="0">
                <a:solidFill>
                  <a:srgbClr val="11ED4B"/>
                </a:solidFill>
              </a:rPr>
              <a:t> -&gt; </a:t>
            </a:r>
            <a:r>
              <a:rPr lang="en-US" sz="2400" dirty="0" err="1" smtClean="0">
                <a:solidFill>
                  <a:srgbClr val="11ED4B"/>
                </a:solidFill>
              </a:rPr>
              <a:t>kapitalis</a:t>
            </a:r>
            <a:r>
              <a:rPr lang="en-US" sz="2400" dirty="0" smtClean="0">
                <a:solidFill>
                  <a:srgbClr val="11ED4B"/>
                </a:solidFill>
              </a:rPr>
              <a:t> </a:t>
            </a:r>
            <a:r>
              <a:rPr lang="en-US" sz="2400" dirty="0" err="1" smtClean="0">
                <a:solidFill>
                  <a:srgbClr val="11ED4B"/>
                </a:solidFill>
              </a:rPr>
              <a:t>madya</a:t>
            </a:r>
            <a:r>
              <a:rPr lang="en-US" sz="2400" dirty="0" smtClean="0">
                <a:solidFill>
                  <a:srgbClr val="11ED4B"/>
                </a:solidFill>
              </a:rPr>
              <a:t> -&gt; </a:t>
            </a:r>
            <a:r>
              <a:rPr lang="en-US" sz="2400" dirty="0" err="1" smtClean="0">
                <a:solidFill>
                  <a:srgbClr val="11ED4B"/>
                </a:solidFill>
              </a:rPr>
              <a:t>kapitalis</a:t>
            </a:r>
            <a:r>
              <a:rPr lang="en-US" sz="2400" dirty="0" smtClean="0">
                <a:solidFill>
                  <a:srgbClr val="11ED4B"/>
                </a:solidFill>
              </a:rPr>
              <a:t> </a:t>
            </a:r>
            <a:r>
              <a:rPr lang="en-US" sz="2400" dirty="0" err="1" smtClean="0">
                <a:solidFill>
                  <a:srgbClr val="11ED4B"/>
                </a:solidFill>
              </a:rPr>
              <a:t>raya</a:t>
            </a:r>
            <a:r>
              <a:rPr lang="en-US" sz="2400" dirty="0" smtClean="0">
                <a:solidFill>
                  <a:srgbClr val="11ED4B"/>
                </a:solidFill>
              </a:rPr>
              <a:t> -&gt; </a:t>
            </a:r>
            <a:r>
              <a:rPr lang="en-US" sz="2400" dirty="0" err="1" smtClean="0">
                <a:solidFill>
                  <a:srgbClr val="11ED4B"/>
                </a:solidFill>
              </a:rPr>
              <a:t>kapitalis</a:t>
            </a:r>
            <a:r>
              <a:rPr lang="en-US" sz="2400" dirty="0" smtClean="0">
                <a:solidFill>
                  <a:srgbClr val="11ED4B"/>
                </a:solidFill>
              </a:rPr>
              <a:t> </a:t>
            </a:r>
            <a:r>
              <a:rPr lang="en-US" sz="2400" dirty="0" err="1" smtClean="0">
                <a:solidFill>
                  <a:srgbClr val="11ED4B"/>
                </a:solidFill>
              </a:rPr>
              <a:t>akhir</a:t>
            </a:r>
            <a:endParaRPr lang="en-US" sz="2400" dirty="0">
              <a:solidFill>
                <a:srgbClr val="11ED4B"/>
              </a:solidFill>
            </a:endParaRPr>
          </a:p>
        </p:txBody>
      </p:sp>
      <p:sp>
        <p:nvSpPr>
          <p:cNvPr id="7" name="Rectangle 6"/>
          <p:cNvSpPr/>
          <p:nvPr/>
        </p:nvSpPr>
        <p:spPr>
          <a:xfrm>
            <a:off x="4648200" y="3276600"/>
            <a:ext cx="4343400" cy="1828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0000"/>
                </a:solidFill>
              </a:rPr>
              <a:t>W.W. </a:t>
            </a:r>
            <a:r>
              <a:rPr lang="en-US" sz="2400" b="1" dirty="0" err="1" smtClean="0">
                <a:solidFill>
                  <a:srgbClr val="FF0000"/>
                </a:solidFill>
              </a:rPr>
              <a:t>Rostow</a:t>
            </a:r>
            <a:endParaRPr lang="en-US" sz="2400" b="1" dirty="0" smtClean="0">
              <a:solidFill>
                <a:srgbClr val="FF0000"/>
              </a:solidFill>
            </a:endParaRPr>
          </a:p>
          <a:p>
            <a:pPr algn="ctr"/>
            <a:r>
              <a:rPr lang="en-US" sz="2400" dirty="0" err="1" smtClean="0">
                <a:solidFill>
                  <a:srgbClr val="CCFF33"/>
                </a:solidFill>
              </a:rPr>
              <a:t>Masa</a:t>
            </a:r>
            <a:r>
              <a:rPr lang="en-US" sz="2400" dirty="0" smtClean="0">
                <a:solidFill>
                  <a:srgbClr val="CCFF33"/>
                </a:solidFill>
              </a:rPr>
              <a:t> </a:t>
            </a:r>
            <a:r>
              <a:rPr lang="en-US" sz="2400" dirty="0" err="1" smtClean="0">
                <a:solidFill>
                  <a:srgbClr val="CCFF33"/>
                </a:solidFill>
              </a:rPr>
              <a:t>tradisional</a:t>
            </a:r>
            <a:r>
              <a:rPr lang="en-US" sz="2400" dirty="0" smtClean="0">
                <a:solidFill>
                  <a:srgbClr val="CCFF33"/>
                </a:solidFill>
              </a:rPr>
              <a:t> -&gt; </a:t>
            </a:r>
            <a:r>
              <a:rPr lang="en-US" sz="2400" dirty="0" err="1" smtClean="0">
                <a:solidFill>
                  <a:srgbClr val="CCFF33"/>
                </a:solidFill>
              </a:rPr>
              <a:t>prasyarat</a:t>
            </a:r>
            <a:r>
              <a:rPr lang="en-US" sz="2400" dirty="0" smtClean="0">
                <a:solidFill>
                  <a:srgbClr val="CCFF33"/>
                </a:solidFill>
              </a:rPr>
              <a:t> </a:t>
            </a:r>
            <a:r>
              <a:rPr lang="en-US" sz="2400" dirty="0" err="1" smtClean="0">
                <a:solidFill>
                  <a:srgbClr val="CCFF33"/>
                </a:solidFill>
              </a:rPr>
              <a:t>lepas</a:t>
            </a:r>
            <a:r>
              <a:rPr lang="en-US" sz="2400" dirty="0" smtClean="0">
                <a:solidFill>
                  <a:srgbClr val="CCFF33"/>
                </a:solidFill>
              </a:rPr>
              <a:t> </a:t>
            </a:r>
            <a:r>
              <a:rPr lang="en-US" sz="2400" dirty="0" err="1" smtClean="0">
                <a:solidFill>
                  <a:srgbClr val="CCFF33"/>
                </a:solidFill>
              </a:rPr>
              <a:t>landas</a:t>
            </a:r>
            <a:r>
              <a:rPr lang="en-US" sz="2400" dirty="0" smtClean="0">
                <a:solidFill>
                  <a:srgbClr val="CCFF33"/>
                </a:solidFill>
              </a:rPr>
              <a:t> -&gt; </a:t>
            </a:r>
            <a:r>
              <a:rPr lang="en-US" sz="2400" dirty="0" err="1" smtClean="0">
                <a:solidFill>
                  <a:srgbClr val="CCFF33"/>
                </a:solidFill>
              </a:rPr>
              <a:t>lepas</a:t>
            </a:r>
            <a:r>
              <a:rPr lang="en-US" sz="2400" dirty="0" smtClean="0">
                <a:solidFill>
                  <a:srgbClr val="CCFF33"/>
                </a:solidFill>
              </a:rPr>
              <a:t> </a:t>
            </a:r>
            <a:r>
              <a:rPr lang="en-US" sz="2400" dirty="0" err="1" smtClean="0">
                <a:solidFill>
                  <a:srgbClr val="CCFF33"/>
                </a:solidFill>
              </a:rPr>
              <a:t>landas</a:t>
            </a:r>
            <a:r>
              <a:rPr lang="en-US" sz="2400" dirty="0" smtClean="0">
                <a:solidFill>
                  <a:srgbClr val="CCFF33"/>
                </a:solidFill>
              </a:rPr>
              <a:t> -&gt;  drive to mature age -&gt; high mass consumption</a:t>
            </a:r>
          </a:p>
        </p:txBody>
      </p:sp>
      <p:sp>
        <p:nvSpPr>
          <p:cNvPr id="8" name="Rectangle 7"/>
          <p:cNvSpPr/>
          <p:nvPr/>
        </p:nvSpPr>
        <p:spPr>
          <a:xfrm>
            <a:off x="152400" y="5029200"/>
            <a:ext cx="4343400" cy="9906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FF0000"/>
                </a:solidFill>
              </a:rPr>
              <a:t>Bruno Hildebrand (</a:t>
            </a:r>
            <a:r>
              <a:rPr lang="en-US" sz="2400" b="1" dirty="0" err="1" smtClean="0">
                <a:solidFill>
                  <a:srgbClr val="FF0000"/>
                </a:solidFill>
              </a:rPr>
              <a:t>alat</a:t>
            </a:r>
            <a:r>
              <a:rPr lang="en-US" sz="2400" b="1" dirty="0" smtClean="0">
                <a:solidFill>
                  <a:srgbClr val="FF0000"/>
                </a:solidFill>
              </a:rPr>
              <a:t> </a:t>
            </a:r>
            <a:r>
              <a:rPr lang="en-US" sz="2400" b="1" dirty="0" err="1" smtClean="0">
                <a:solidFill>
                  <a:srgbClr val="FF0000"/>
                </a:solidFill>
              </a:rPr>
              <a:t>tukar</a:t>
            </a:r>
            <a:r>
              <a:rPr lang="en-US" sz="2400" b="1" dirty="0" smtClean="0">
                <a:solidFill>
                  <a:srgbClr val="FF0000"/>
                </a:solidFill>
              </a:rPr>
              <a:t>)</a:t>
            </a:r>
          </a:p>
          <a:p>
            <a:r>
              <a:rPr lang="en-US" sz="2400" dirty="0" smtClean="0">
                <a:solidFill>
                  <a:schemeClr val="accent6"/>
                </a:solidFill>
              </a:rPr>
              <a:t>Barter -&gt; </a:t>
            </a:r>
            <a:r>
              <a:rPr lang="en-US" sz="2400" dirty="0" err="1" smtClean="0">
                <a:solidFill>
                  <a:schemeClr val="accent6"/>
                </a:solidFill>
              </a:rPr>
              <a:t>uang</a:t>
            </a:r>
            <a:r>
              <a:rPr lang="en-US" sz="2400" dirty="0" smtClean="0">
                <a:solidFill>
                  <a:schemeClr val="accent6"/>
                </a:solidFill>
              </a:rPr>
              <a:t> -&gt; </a:t>
            </a:r>
            <a:r>
              <a:rPr lang="en-US" sz="2400" dirty="0" err="1" smtClean="0">
                <a:solidFill>
                  <a:schemeClr val="accent6"/>
                </a:solidFill>
              </a:rPr>
              <a:t>kredit</a:t>
            </a:r>
            <a:r>
              <a:rPr lang="en-US" sz="2400" dirty="0" smtClean="0">
                <a:solidFill>
                  <a:schemeClr val="accent6"/>
                </a:solidFill>
              </a:rPr>
              <a:t>/</a:t>
            </a:r>
            <a:r>
              <a:rPr lang="en-US" sz="2400" dirty="0" err="1" smtClean="0">
                <a:solidFill>
                  <a:schemeClr val="accent6"/>
                </a:solidFill>
              </a:rPr>
              <a:t>giral</a:t>
            </a:r>
            <a:endParaRPr lang="en-US" sz="2400" dirty="0">
              <a:solidFill>
                <a:schemeClr val="accent6"/>
              </a:solidFill>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28600"/>
            <a:ext cx="3276600" cy="6858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Sistem</a:t>
            </a:r>
            <a:r>
              <a:rPr lang="en-US" sz="3200" dirty="0" smtClean="0">
                <a:solidFill>
                  <a:srgbClr val="FF0000"/>
                </a:solidFill>
              </a:rPr>
              <a:t> </a:t>
            </a:r>
            <a:r>
              <a:rPr lang="en-US" sz="3200" dirty="0" err="1" smtClean="0">
                <a:solidFill>
                  <a:srgbClr val="FF0000"/>
                </a:solidFill>
              </a:rPr>
              <a:t>Ekonomi</a:t>
            </a:r>
            <a:endParaRPr lang="en-US" sz="3200" dirty="0">
              <a:solidFill>
                <a:srgbClr val="FF0000"/>
              </a:solidFill>
            </a:endParaRPr>
          </a:p>
        </p:txBody>
      </p:sp>
      <p:pic>
        <p:nvPicPr>
          <p:cNvPr id="18434" name="Picture 2" descr="http://lh6.ggpht.com/_p4QyKx7jQYM/S5wPVGvhOVI/AAAAAAAAAYw/Sz6N8Wlq-1M/sistem%20ekonomi%5b11%5d.jpg"/>
          <p:cNvPicPr>
            <a:picLocks noChangeAspect="1" noChangeArrowheads="1"/>
          </p:cNvPicPr>
          <p:nvPr/>
        </p:nvPicPr>
        <p:blipFill>
          <a:blip r:embed="rId3"/>
          <a:srcRect/>
          <a:stretch>
            <a:fillRect/>
          </a:stretch>
        </p:blipFill>
        <p:spPr bwMode="auto">
          <a:xfrm>
            <a:off x="228600" y="1295400"/>
            <a:ext cx="8534400" cy="5410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Right Arrow 5"/>
          <p:cNvSpPr/>
          <p:nvPr/>
        </p:nvSpPr>
        <p:spPr>
          <a:xfrm>
            <a:off x="3733800" y="228600"/>
            <a:ext cx="457200" cy="8382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7" name="Rectangle 6"/>
          <p:cNvSpPr/>
          <p:nvPr/>
        </p:nvSpPr>
        <p:spPr>
          <a:xfrm>
            <a:off x="4419600" y="152400"/>
            <a:ext cx="4495800" cy="914400"/>
          </a:xfrm>
          <a:prstGeom prst="rect">
            <a:avLst/>
          </a:prstGeom>
          <a:solidFill>
            <a:schemeClr val="tx1"/>
          </a:solid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smtClean="0"/>
              <a:t>Seperangkat</a:t>
            </a:r>
            <a:r>
              <a:rPr lang="en-US" sz="2000" dirty="0" smtClean="0"/>
              <a:t> </a:t>
            </a:r>
            <a:r>
              <a:rPr lang="en-US" sz="2000" dirty="0" err="1" smtClean="0"/>
              <a:t>susunan</a:t>
            </a:r>
            <a:r>
              <a:rPr lang="en-US" sz="2000" dirty="0" smtClean="0"/>
              <a:t> </a:t>
            </a:r>
            <a:r>
              <a:rPr lang="en-US" sz="2000" dirty="0" err="1" smtClean="0"/>
              <a:t>dan</a:t>
            </a:r>
            <a:r>
              <a:rPr lang="en-US" sz="2000" dirty="0" smtClean="0"/>
              <a:t> </a:t>
            </a:r>
            <a:r>
              <a:rPr lang="en-US" sz="2000" dirty="0" err="1" smtClean="0"/>
              <a:t>kerangka</a:t>
            </a:r>
            <a:r>
              <a:rPr lang="en-US" sz="2000" dirty="0" smtClean="0"/>
              <a:t> </a:t>
            </a:r>
            <a:r>
              <a:rPr lang="en-US" sz="2000" dirty="0" err="1" smtClean="0"/>
              <a:t>kerja</a:t>
            </a:r>
            <a:r>
              <a:rPr lang="en-US" sz="2000" dirty="0" smtClean="0"/>
              <a:t> </a:t>
            </a:r>
            <a:r>
              <a:rPr lang="en-US" sz="2000" dirty="0" err="1" smtClean="0"/>
              <a:t>untuk</a:t>
            </a:r>
            <a:r>
              <a:rPr lang="en-US" sz="2000" dirty="0" smtClean="0"/>
              <a:t> </a:t>
            </a:r>
            <a:r>
              <a:rPr lang="en-US" sz="2000" dirty="0" err="1" smtClean="0"/>
              <a:t>pengambilan</a:t>
            </a:r>
            <a:r>
              <a:rPr lang="en-US" sz="2000" dirty="0" smtClean="0"/>
              <a:t> </a:t>
            </a:r>
            <a:r>
              <a:rPr lang="en-US" sz="2000" dirty="0" err="1" smtClean="0"/>
              <a:t>keputusan-keputusan</a:t>
            </a:r>
            <a:r>
              <a:rPr lang="en-US" sz="2000" dirty="0" smtClean="0"/>
              <a:t> </a:t>
            </a:r>
            <a:r>
              <a:rPr lang="en-US" sz="2000" dirty="0" err="1" smtClean="0"/>
              <a:t>mendasar</a:t>
            </a:r>
            <a:r>
              <a:rPr lang="en-US" sz="2000" dirty="0" smtClean="0"/>
              <a:t> </a:t>
            </a:r>
            <a:r>
              <a:rPr lang="en-US" sz="2000" dirty="0" err="1" smtClean="0"/>
              <a:t>tentang</a:t>
            </a:r>
            <a:r>
              <a:rPr lang="en-US" sz="2000" dirty="0" smtClean="0"/>
              <a:t> </a:t>
            </a:r>
            <a:r>
              <a:rPr lang="en-US" sz="2000" dirty="0" err="1" smtClean="0"/>
              <a:t>perekonomian</a:t>
            </a:r>
            <a:endParaRPr lang="en-US" sz="2000" dirty="0"/>
          </a:p>
        </p:txBody>
      </p:sp>
      <p:sp>
        <p:nvSpPr>
          <p:cNvPr id="8" name="Action Button: Home 7">
            <a:hlinkClick r:id="rId4" action="ppaction://hlinksldjump" highlightClick="1"/>
          </p:cNvPr>
          <p:cNvSpPr/>
          <p:nvPr/>
        </p:nvSpPr>
        <p:spPr>
          <a:xfrm>
            <a:off x="8686800" y="632460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762000"/>
            <a:ext cx="4724400" cy="2057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n-US" sz="2000" dirty="0" err="1" smtClean="0"/>
              <a:t>Menurut</a:t>
            </a:r>
            <a:r>
              <a:rPr lang="en-US" sz="2000" dirty="0" smtClean="0"/>
              <a:t> </a:t>
            </a:r>
            <a:r>
              <a:rPr lang="en-US" sz="2000" dirty="0" err="1" smtClean="0"/>
              <a:t>schumpeter</a:t>
            </a:r>
            <a:r>
              <a:rPr lang="en-US" sz="2000" dirty="0" smtClean="0"/>
              <a:t>, </a:t>
            </a:r>
            <a:r>
              <a:rPr lang="en-US" sz="2000" dirty="0" err="1" smtClean="0"/>
              <a:t>faktor</a:t>
            </a:r>
            <a:r>
              <a:rPr lang="en-US" sz="2000" dirty="0" smtClean="0"/>
              <a:t> </a:t>
            </a:r>
            <a:r>
              <a:rPr lang="en-US" sz="2000" dirty="0" err="1" smtClean="0"/>
              <a:t>utama</a:t>
            </a:r>
            <a:r>
              <a:rPr lang="en-US" sz="2000" dirty="0" smtClean="0"/>
              <a:t> yang </a:t>
            </a:r>
            <a:r>
              <a:rPr lang="en-US" sz="2000" dirty="0" err="1" smtClean="0"/>
              <a:t>mendorong</a:t>
            </a:r>
            <a:r>
              <a:rPr lang="en-US" sz="2000" dirty="0" smtClean="0"/>
              <a:t> </a:t>
            </a:r>
            <a:r>
              <a:rPr lang="en-US" sz="2000" dirty="0" err="1" smtClean="0"/>
              <a:t>pertumbuhan</a:t>
            </a:r>
            <a:r>
              <a:rPr lang="en-US" sz="2000" dirty="0" smtClean="0"/>
              <a:t> </a:t>
            </a:r>
            <a:r>
              <a:rPr lang="en-US" sz="2000" dirty="0" err="1" smtClean="0"/>
              <a:t>ekonomi</a:t>
            </a:r>
            <a:r>
              <a:rPr lang="en-US" sz="2000" dirty="0" smtClean="0"/>
              <a:t> </a:t>
            </a:r>
            <a:r>
              <a:rPr lang="en-US" sz="2000" dirty="0" err="1" smtClean="0"/>
              <a:t>suatu</a:t>
            </a:r>
            <a:r>
              <a:rPr lang="en-US" sz="2000" dirty="0" smtClean="0"/>
              <a:t> </a:t>
            </a:r>
            <a:r>
              <a:rPr lang="en-US" sz="2000" dirty="0" err="1" smtClean="0"/>
              <a:t>negara</a:t>
            </a:r>
            <a:r>
              <a:rPr lang="en-US" sz="2000" dirty="0" smtClean="0"/>
              <a:t> </a:t>
            </a:r>
            <a:r>
              <a:rPr lang="en-US" sz="2000" dirty="0" err="1" smtClean="0"/>
              <a:t>ialah</a:t>
            </a:r>
            <a:r>
              <a:rPr lang="en-US" sz="2000" dirty="0" smtClean="0"/>
              <a:t> </a:t>
            </a:r>
            <a:r>
              <a:rPr lang="en-US" sz="2000" dirty="0" smtClean="0">
                <a:solidFill>
                  <a:srgbClr val="FFFF00"/>
                </a:solidFill>
              </a:rPr>
              <a:t>(SNMPTN 2011)</a:t>
            </a:r>
            <a:r>
              <a:rPr lang="en-US" sz="2000" dirty="0" smtClean="0"/>
              <a:t>…</a:t>
            </a:r>
          </a:p>
          <a:p>
            <a:pPr marL="457200" indent="-457200">
              <a:buAutoNum type="alphaUcPeriod"/>
            </a:pPr>
            <a:r>
              <a:rPr lang="en-US" sz="2000" dirty="0" err="1" smtClean="0"/>
              <a:t>Jumlah</a:t>
            </a:r>
            <a:r>
              <a:rPr lang="en-US" sz="2000" dirty="0" smtClean="0"/>
              <a:t> </a:t>
            </a:r>
            <a:r>
              <a:rPr lang="en-US" sz="2000" dirty="0" err="1" smtClean="0"/>
              <a:t>tenaga</a:t>
            </a:r>
            <a:r>
              <a:rPr lang="en-US" sz="2000" dirty="0" smtClean="0"/>
              <a:t> </a:t>
            </a:r>
            <a:r>
              <a:rPr lang="en-US" sz="2000" dirty="0" err="1" smtClean="0"/>
              <a:t>kerja</a:t>
            </a:r>
            <a:r>
              <a:rPr lang="en-US" sz="2000" dirty="0" smtClean="0"/>
              <a:t>	D.   </a:t>
            </a:r>
            <a:r>
              <a:rPr lang="en-US" sz="2000" dirty="0" err="1" smtClean="0"/>
              <a:t>Teknologi</a:t>
            </a:r>
            <a:endParaRPr lang="en-US" sz="2000" dirty="0" smtClean="0"/>
          </a:p>
          <a:p>
            <a:pPr marL="457200" indent="-457200">
              <a:buAutoNum type="alphaUcPeriod"/>
            </a:pPr>
            <a:r>
              <a:rPr lang="en-US" sz="2000" dirty="0" err="1" smtClean="0"/>
              <a:t>Sumber</a:t>
            </a:r>
            <a:r>
              <a:rPr lang="en-US" sz="2000" dirty="0" smtClean="0"/>
              <a:t> </a:t>
            </a:r>
            <a:r>
              <a:rPr lang="en-US" sz="2000" dirty="0" err="1" smtClean="0"/>
              <a:t>Daya</a:t>
            </a:r>
            <a:r>
              <a:rPr lang="en-US" sz="2000" dirty="0" smtClean="0"/>
              <a:t> </a:t>
            </a:r>
            <a:r>
              <a:rPr lang="en-US" sz="2000" dirty="0" err="1" smtClean="0"/>
              <a:t>Alam</a:t>
            </a:r>
            <a:r>
              <a:rPr lang="en-US" sz="2000" dirty="0" smtClean="0"/>
              <a:t>	E.    </a:t>
            </a:r>
            <a:r>
              <a:rPr lang="en-US" sz="2000" dirty="0" err="1" smtClean="0"/>
              <a:t>Investasi</a:t>
            </a:r>
            <a:endParaRPr lang="en-US" sz="2000" dirty="0" smtClean="0"/>
          </a:p>
          <a:p>
            <a:pPr marL="457200" indent="-457200">
              <a:buAutoNum type="alphaUcPeriod"/>
            </a:pPr>
            <a:r>
              <a:rPr lang="en-US" sz="2000" dirty="0" err="1" smtClean="0"/>
              <a:t>Kewirausahaan</a:t>
            </a:r>
            <a:endParaRPr lang="en-US" sz="2000" dirty="0" smtClean="0"/>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4953000" y="838200"/>
            <a:ext cx="4114800" cy="579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Berikut</a:t>
            </a:r>
            <a:r>
              <a:rPr lang="en-US" sz="2000" dirty="0" smtClean="0"/>
              <a:t> </a:t>
            </a:r>
            <a:r>
              <a:rPr lang="en-US" sz="2000" dirty="0" err="1" smtClean="0"/>
              <a:t>ini</a:t>
            </a:r>
            <a:r>
              <a:rPr lang="en-US" sz="2000" dirty="0" smtClean="0"/>
              <a:t> </a:t>
            </a:r>
            <a:r>
              <a:rPr lang="en-US" sz="2000" dirty="0" err="1" smtClean="0"/>
              <a:t>kondisi</a:t>
            </a:r>
            <a:r>
              <a:rPr lang="en-US" sz="2000" dirty="0" smtClean="0"/>
              <a:t> </a:t>
            </a:r>
            <a:r>
              <a:rPr lang="en-US" sz="2000" dirty="0" err="1" smtClean="0"/>
              <a:t>di</a:t>
            </a:r>
            <a:r>
              <a:rPr lang="en-US" sz="2000" dirty="0" smtClean="0"/>
              <a:t> </a:t>
            </a:r>
            <a:r>
              <a:rPr lang="en-US" sz="2000" dirty="0" err="1" smtClean="0"/>
              <a:t>negara</a:t>
            </a:r>
            <a:r>
              <a:rPr lang="en-US" sz="2000" dirty="0" smtClean="0"/>
              <a:t> X</a:t>
            </a:r>
          </a:p>
          <a:p>
            <a:pPr marL="228600" indent="-228600"/>
            <a:r>
              <a:rPr lang="en-US" sz="2000" dirty="0" smtClean="0"/>
              <a:t>	</a:t>
            </a:r>
            <a:r>
              <a:rPr lang="en-US" sz="2000" dirty="0" smtClean="0">
                <a:solidFill>
                  <a:schemeClr val="accent6"/>
                </a:solidFill>
              </a:rPr>
              <a:t>1.Terjadi </a:t>
            </a:r>
            <a:r>
              <a:rPr lang="en-US" sz="2000" dirty="0" err="1" smtClean="0">
                <a:solidFill>
                  <a:schemeClr val="accent6"/>
                </a:solidFill>
              </a:rPr>
              <a:t>perubahan</a:t>
            </a:r>
            <a:r>
              <a:rPr lang="en-US" sz="2000" dirty="0" smtClean="0">
                <a:solidFill>
                  <a:schemeClr val="accent6"/>
                </a:solidFill>
              </a:rPr>
              <a:t> </a:t>
            </a:r>
            <a:r>
              <a:rPr lang="en-US" sz="2000" dirty="0" err="1" smtClean="0">
                <a:solidFill>
                  <a:schemeClr val="accent6"/>
                </a:solidFill>
              </a:rPr>
              <a:t>dari</a:t>
            </a:r>
            <a:r>
              <a:rPr lang="en-US" sz="2000" dirty="0" smtClean="0">
                <a:solidFill>
                  <a:schemeClr val="accent6"/>
                </a:solidFill>
              </a:rPr>
              <a:t> </a:t>
            </a:r>
            <a:r>
              <a:rPr lang="en-US" sz="2000" dirty="0" err="1" smtClean="0">
                <a:solidFill>
                  <a:schemeClr val="accent6"/>
                </a:solidFill>
              </a:rPr>
              <a:t>masyarakat</a:t>
            </a:r>
            <a:r>
              <a:rPr lang="en-US" sz="2000" dirty="0" smtClean="0">
                <a:solidFill>
                  <a:schemeClr val="accent6"/>
                </a:solidFill>
              </a:rPr>
              <a:t> </a:t>
            </a:r>
            <a:r>
              <a:rPr lang="en-US" sz="2000" dirty="0" err="1" smtClean="0">
                <a:solidFill>
                  <a:schemeClr val="accent6"/>
                </a:solidFill>
              </a:rPr>
              <a:t>agraris</a:t>
            </a:r>
            <a:r>
              <a:rPr lang="en-US" sz="2000" dirty="0" smtClean="0">
                <a:solidFill>
                  <a:schemeClr val="accent6"/>
                </a:solidFill>
              </a:rPr>
              <a:t> </a:t>
            </a:r>
            <a:r>
              <a:rPr lang="en-US" sz="2000" dirty="0" err="1" smtClean="0">
                <a:solidFill>
                  <a:schemeClr val="accent6"/>
                </a:solidFill>
              </a:rPr>
              <a:t>ke</a:t>
            </a:r>
            <a:r>
              <a:rPr lang="en-US" sz="2000" dirty="0" smtClean="0">
                <a:solidFill>
                  <a:schemeClr val="accent6"/>
                </a:solidFill>
              </a:rPr>
              <a:t> </a:t>
            </a:r>
            <a:r>
              <a:rPr lang="en-US" sz="2000" dirty="0" err="1" smtClean="0">
                <a:solidFill>
                  <a:schemeClr val="accent6"/>
                </a:solidFill>
              </a:rPr>
              <a:t>masyarakat</a:t>
            </a:r>
            <a:r>
              <a:rPr lang="en-US" sz="2000" dirty="0" smtClean="0">
                <a:solidFill>
                  <a:schemeClr val="accent6"/>
                </a:solidFill>
              </a:rPr>
              <a:t> </a:t>
            </a:r>
            <a:r>
              <a:rPr lang="en-US" sz="2000" dirty="0" err="1" smtClean="0">
                <a:solidFill>
                  <a:schemeClr val="accent6"/>
                </a:solidFill>
              </a:rPr>
              <a:t>industri</a:t>
            </a:r>
            <a:endParaRPr lang="en-US" sz="2000" dirty="0" smtClean="0">
              <a:solidFill>
                <a:schemeClr val="accent6"/>
              </a:solidFill>
            </a:endParaRPr>
          </a:p>
          <a:p>
            <a:pPr marL="228600" indent="-228600"/>
            <a:r>
              <a:rPr lang="en-US" sz="2000" dirty="0" smtClean="0">
                <a:solidFill>
                  <a:schemeClr val="accent6"/>
                </a:solidFill>
              </a:rPr>
              <a:t>	2.kenaikan </a:t>
            </a:r>
            <a:r>
              <a:rPr lang="en-US" sz="2000" dirty="0" err="1" smtClean="0">
                <a:solidFill>
                  <a:schemeClr val="accent6"/>
                </a:solidFill>
              </a:rPr>
              <a:t>pendapatan</a:t>
            </a:r>
            <a:r>
              <a:rPr lang="en-US" sz="2000" dirty="0" smtClean="0">
                <a:solidFill>
                  <a:schemeClr val="accent6"/>
                </a:solidFill>
              </a:rPr>
              <a:t> </a:t>
            </a:r>
            <a:r>
              <a:rPr lang="en-US" sz="2000" dirty="0" err="1" smtClean="0">
                <a:solidFill>
                  <a:schemeClr val="accent6"/>
                </a:solidFill>
              </a:rPr>
              <a:t>perkapita</a:t>
            </a:r>
            <a:r>
              <a:rPr lang="en-US" sz="2000" dirty="0" smtClean="0">
                <a:solidFill>
                  <a:schemeClr val="accent6"/>
                </a:solidFill>
              </a:rPr>
              <a:t> </a:t>
            </a:r>
            <a:r>
              <a:rPr lang="en-US" sz="2000" dirty="0" err="1" smtClean="0">
                <a:solidFill>
                  <a:schemeClr val="accent6"/>
                </a:solidFill>
              </a:rPr>
              <a:t>sebesar</a:t>
            </a:r>
            <a:r>
              <a:rPr lang="en-US" sz="2000" dirty="0" smtClean="0">
                <a:solidFill>
                  <a:schemeClr val="accent6"/>
                </a:solidFill>
              </a:rPr>
              <a:t> 6%</a:t>
            </a:r>
          </a:p>
          <a:p>
            <a:pPr marL="228600" indent="-228600"/>
            <a:r>
              <a:rPr lang="en-US" sz="2000" dirty="0" smtClean="0">
                <a:solidFill>
                  <a:schemeClr val="accent6"/>
                </a:solidFill>
              </a:rPr>
              <a:t>	3.Kesenjangan </a:t>
            </a:r>
            <a:r>
              <a:rPr lang="en-US" sz="2000" dirty="0" err="1" smtClean="0">
                <a:solidFill>
                  <a:schemeClr val="accent6"/>
                </a:solidFill>
              </a:rPr>
              <a:t>si</a:t>
            </a:r>
            <a:r>
              <a:rPr lang="en-US" sz="2000" dirty="0" smtClean="0">
                <a:solidFill>
                  <a:schemeClr val="accent6"/>
                </a:solidFill>
              </a:rPr>
              <a:t> </a:t>
            </a:r>
            <a:r>
              <a:rPr lang="en-US" sz="2000" dirty="0" err="1" smtClean="0">
                <a:solidFill>
                  <a:schemeClr val="accent6"/>
                </a:solidFill>
              </a:rPr>
              <a:t>kaya</a:t>
            </a:r>
            <a:r>
              <a:rPr lang="en-US" sz="2000" dirty="0" smtClean="0">
                <a:solidFill>
                  <a:schemeClr val="accent6"/>
                </a:solidFill>
              </a:rPr>
              <a:t> </a:t>
            </a:r>
            <a:r>
              <a:rPr lang="en-US" sz="2000" dirty="0" err="1" smtClean="0">
                <a:solidFill>
                  <a:schemeClr val="accent6"/>
                </a:solidFill>
              </a:rPr>
              <a:t>dan</a:t>
            </a:r>
            <a:r>
              <a:rPr lang="en-US" sz="2000" dirty="0" smtClean="0">
                <a:solidFill>
                  <a:schemeClr val="accent6"/>
                </a:solidFill>
              </a:rPr>
              <a:t> </a:t>
            </a:r>
            <a:r>
              <a:rPr lang="en-US" sz="2000" dirty="0" err="1" smtClean="0">
                <a:solidFill>
                  <a:schemeClr val="accent6"/>
                </a:solidFill>
              </a:rPr>
              <a:t>miskin</a:t>
            </a:r>
            <a:r>
              <a:rPr lang="en-US" sz="2000" dirty="0" smtClean="0">
                <a:solidFill>
                  <a:schemeClr val="accent6"/>
                </a:solidFill>
              </a:rPr>
              <a:t> </a:t>
            </a:r>
            <a:r>
              <a:rPr lang="en-US" sz="2000" dirty="0" err="1" smtClean="0">
                <a:solidFill>
                  <a:schemeClr val="accent6"/>
                </a:solidFill>
              </a:rPr>
              <a:t>makin</a:t>
            </a:r>
            <a:r>
              <a:rPr lang="en-US" sz="2000" dirty="0" smtClean="0">
                <a:solidFill>
                  <a:schemeClr val="accent6"/>
                </a:solidFill>
              </a:rPr>
              <a:t> </a:t>
            </a:r>
            <a:r>
              <a:rPr lang="en-US" sz="2000" dirty="0" err="1" smtClean="0">
                <a:solidFill>
                  <a:schemeClr val="accent6"/>
                </a:solidFill>
              </a:rPr>
              <a:t>mengecil</a:t>
            </a:r>
            <a:endParaRPr lang="en-US" sz="2000" dirty="0" smtClean="0">
              <a:solidFill>
                <a:schemeClr val="accent6"/>
              </a:solidFill>
            </a:endParaRPr>
          </a:p>
          <a:p>
            <a:pPr marL="228600" indent="-228600"/>
            <a:r>
              <a:rPr lang="en-US" sz="2000" dirty="0" smtClean="0">
                <a:solidFill>
                  <a:schemeClr val="accent6"/>
                </a:solidFill>
              </a:rPr>
              <a:t>	4. </a:t>
            </a:r>
            <a:r>
              <a:rPr lang="en-US" sz="2000" dirty="0" err="1" smtClean="0">
                <a:solidFill>
                  <a:schemeClr val="accent6"/>
                </a:solidFill>
              </a:rPr>
              <a:t>kenaikan</a:t>
            </a:r>
            <a:r>
              <a:rPr lang="en-US" sz="2000" dirty="0" smtClean="0">
                <a:solidFill>
                  <a:schemeClr val="accent6"/>
                </a:solidFill>
              </a:rPr>
              <a:t> </a:t>
            </a:r>
            <a:r>
              <a:rPr lang="en-US" sz="2000" dirty="0" err="1" smtClean="0">
                <a:solidFill>
                  <a:schemeClr val="accent6"/>
                </a:solidFill>
              </a:rPr>
              <a:t>pendapatan</a:t>
            </a:r>
            <a:r>
              <a:rPr lang="en-US" sz="2000" dirty="0" smtClean="0">
                <a:solidFill>
                  <a:schemeClr val="accent6"/>
                </a:solidFill>
              </a:rPr>
              <a:t> </a:t>
            </a:r>
            <a:r>
              <a:rPr lang="en-US" sz="2000" dirty="0" err="1" smtClean="0">
                <a:solidFill>
                  <a:schemeClr val="accent6"/>
                </a:solidFill>
              </a:rPr>
              <a:t>nasional</a:t>
            </a:r>
            <a:r>
              <a:rPr lang="en-US" sz="2000" dirty="0" smtClean="0">
                <a:solidFill>
                  <a:schemeClr val="accent6"/>
                </a:solidFill>
              </a:rPr>
              <a:t> </a:t>
            </a:r>
            <a:r>
              <a:rPr lang="en-US" sz="2000" dirty="0" err="1" smtClean="0">
                <a:solidFill>
                  <a:schemeClr val="accent6"/>
                </a:solidFill>
              </a:rPr>
              <a:t>negara</a:t>
            </a:r>
            <a:r>
              <a:rPr lang="en-US" sz="2000" dirty="0" smtClean="0">
                <a:solidFill>
                  <a:schemeClr val="accent6"/>
                </a:solidFill>
              </a:rPr>
              <a:t> X </a:t>
            </a:r>
            <a:r>
              <a:rPr lang="en-US" sz="2000" dirty="0" err="1" smtClean="0">
                <a:solidFill>
                  <a:schemeClr val="accent6"/>
                </a:solidFill>
              </a:rPr>
              <a:t>peringkat</a:t>
            </a:r>
            <a:r>
              <a:rPr lang="en-US" sz="2000" dirty="0" smtClean="0">
                <a:solidFill>
                  <a:schemeClr val="accent6"/>
                </a:solidFill>
              </a:rPr>
              <a:t> 2 </a:t>
            </a:r>
            <a:r>
              <a:rPr lang="en-US" sz="2000" dirty="0" err="1" smtClean="0">
                <a:solidFill>
                  <a:schemeClr val="accent6"/>
                </a:solidFill>
              </a:rPr>
              <a:t>di</a:t>
            </a:r>
            <a:r>
              <a:rPr lang="en-US" sz="2000" dirty="0" smtClean="0">
                <a:solidFill>
                  <a:schemeClr val="accent6"/>
                </a:solidFill>
              </a:rPr>
              <a:t> </a:t>
            </a:r>
            <a:r>
              <a:rPr lang="en-US" sz="2000" dirty="0" err="1" smtClean="0">
                <a:solidFill>
                  <a:schemeClr val="accent6"/>
                </a:solidFill>
              </a:rPr>
              <a:t>dunia</a:t>
            </a:r>
            <a:endParaRPr lang="en-US" sz="2000" dirty="0" smtClean="0">
              <a:solidFill>
                <a:schemeClr val="accent6"/>
              </a:solidFill>
            </a:endParaRPr>
          </a:p>
          <a:p>
            <a:pPr marL="228600" indent="-228600"/>
            <a:r>
              <a:rPr lang="en-US" sz="2000" dirty="0" smtClean="0"/>
              <a:t>	</a:t>
            </a:r>
            <a:r>
              <a:rPr lang="en-US" sz="2000" dirty="0" err="1" smtClean="0"/>
              <a:t>Ciri</a:t>
            </a:r>
            <a:r>
              <a:rPr lang="en-US" sz="2000" dirty="0" smtClean="0"/>
              <a:t> </a:t>
            </a:r>
            <a:r>
              <a:rPr lang="en-US" sz="2000" dirty="0" err="1" smtClean="0"/>
              <a:t>dari</a:t>
            </a:r>
            <a:r>
              <a:rPr lang="en-US" sz="2000" dirty="0" smtClean="0"/>
              <a:t> </a:t>
            </a:r>
            <a:r>
              <a:rPr lang="en-US" sz="2000" dirty="0" err="1" smtClean="0"/>
              <a:t>pembangunan</a:t>
            </a:r>
            <a:r>
              <a:rPr lang="en-US" sz="2000" dirty="0" smtClean="0"/>
              <a:t> </a:t>
            </a:r>
            <a:r>
              <a:rPr lang="en-US" sz="2000" dirty="0" err="1" smtClean="0"/>
              <a:t>ekonomi</a:t>
            </a:r>
            <a:r>
              <a:rPr lang="en-US" sz="2000" dirty="0" smtClean="0"/>
              <a:t> </a:t>
            </a:r>
            <a:r>
              <a:rPr lang="en-US" sz="2000" dirty="0" err="1" smtClean="0"/>
              <a:t>adalah</a:t>
            </a:r>
            <a:r>
              <a:rPr lang="en-US" sz="2000" dirty="0" smtClean="0"/>
              <a:t> </a:t>
            </a:r>
            <a:r>
              <a:rPr lang="en-US" sz="2000" dirty="0" err="1" smtClean="0"/>
              <a:t>butir</a:t>
            </a:r>
            <a:r>
              <a:rPr lang="en-US" sz="2000" dirty="0" smtClean="0"/>
              <a:t>…</a:t>
            </a:r>
          </a:p>
          <a:p>
            <a:pPr marL="228600" indent="-228600"/>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2010)</a:t>
            </a:r>
          </a:p>
          <a:p>
            <a:pPr marL="342900" indent="-342900">
              <a:buAutoNum type="alphaUcPeriod"/>
            </a:pPr>
            <a:r>
              <a:rPr lang="en-US" sz="2000" dirty="0" smtClean="0"/>
              <a:t>1 </a:t>
            </a:r>
            <a:r>
              <a:rPr lang="en-US" sz="2000" dirty="0" err="1" smtClean="0"/>
              <a:t>dan</a:t>
            </a:r>
            <a:r>
              <a:rPr lang="en-US" sz="2000" dirty="0" smtClean="0"/>
              <a:t> 2	D.  2 </a:t>
            </a:r>
            <a:r>
              <a:rPr lang="en-US" sz="2000" dirty="0" err="1" smtClean="0"/>
              <a:t>dan</a:t>
            </a:r>
            <a:r>
              <a:rPr lang="en-US" sz="2000" dirty="0" smtClean="0"/>
              <a:t> 4</a:t>
            </a:r>
          </a:p>
          <a:p>
            <a:pPr marL="342900" indent="-342900">
              <a:buAutoNum type="alphaUcPeriod"/>
            </a:pPr>
            <a:r>
              <a:rPr lang="en-US" sz="2000" dirty="0" smtClean="0"/>
              <a:t>1 </a:t>
            </a:r>
            <a:r>
              <a:rPr lang="en-US" sz="2000" dirty="0" err="1" smtClean="0"/>
              <a:t>dan</a:t>
            </a:r>
            <a:r>
              <a:rPr lang="en-US" sz="2000" dirty="0" smtClean="0"/>
              <a:t> 3	E.   3 </a:t>
            </a:r>
            <a:r>
              <a:rPr lang="en-US" sz="2000" dirty="0" err="1" smtClean="0"/>
              <a:t>dan</a:t>
            </a:r>
            <a:r>
              <a:rPr lang="en-US" sz="2000" dirty="0" smtClean="0"/>
              <a:t> 4</a:t>
            </a:r>
          </a:p>
          <a:p>
            <a:pPr marL="342900" indent="-342900">
              <a:buAutoNum type="alphaUcPeriod"/>
            </a:pPr>
            <a:r>
              <a:rPr lang="en-US" sz="2000" dirty="0" smtClean="0"/>
              <a:t>2 </a:t>
            </a:r>
            <a:r>
              <a:rPr lang="en-US" sz="2000" dirty="0" err="1" smtClean="0"/>
              <a:t>dan</a:t>
            </a:r>
            <a:r>
              <a:rPr lang="en-US" sz="2000" dirty="0" smtClean="0"/>
              <a:t> 3</a:t>
            </a:r>
          </a:p>
        </p:txBody>
      </p:sp>
      <p:sp>
        <p:nvSpPr>
          <p:cNvPr id="8" name="Rectangle 7"/>
          <p:cNvSpPr/>
          <p:nvPr/>
        </p:nvSpPr>
        <p:spPr>
          <a:xfrm>
            <a:off x="152400" y="3947160"/>
            <a:ext cx="4705350" cy="2606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Dari </a:t>
            </a:r>
            <a:r>
              <a:rPr lang="en-US" sz="2000" dirty="0" err="1" smtClean="0"/>
              <a:t>tabel</a:t>
            </a:r>
            <a:r>
              <a:rPr lang="en-US" sz="2000" dirty="0" smtClean="0"/>
              <a:t> </a:t>
            </a:r>
            <a:r>
              <a:rPr lang="en-US" sz="2000" dirty="0" err="1" smtClean="0"/>
              <a:t>diatas</a:t>
            </a:r>
            <a:r>
              <a:rPr lang="en-US" sz="2000" dirty="0" smtClean="0"/>
              <a:t> </a:t>
            </a:r>
            <a:r>
              <a:rPr lang="en-US" sz="2000" dirty="0" err="1" smtClean="0"/>
              <a:t>besarnya</a:t>
            </a:r>
            <a:r>
              <a:rPr lang="en-US" sz="2000" dirty="0" smtClean="0"/>
              <a:t> </a:t>
            </a:r>
            <a:r>
              <a:rPr lang="en-US" sz="2000" dirty="0" err="1" smtClean="0"/>
              <a:t>laju</a:t>
            </a:r>
            <a:r>
              <a:rPr lang="en-US" sz="2000" dirty="0" smtClean="0"/>
              <a:t> </a:t>
            </a:r>
            <a:r>
              <a:rPr lang="en-US" sz="2000" dirty="0" err="1" smtClean="0"/>
              <a:t>pertumbuhan</a:t>
            </a:r>
            <a:r>
              <a:rPr lang="en-US" sz="2000" dirty="0" smtClean="0"/>
              <a:t> </a:t>
            </a:r>
            <a:r>
              <a:rPr lang="en-US" sz="2000" dirty="0" err="1" smtClean="0"/>
              <a:t>ekonomi</a:t>
            </a:r>
            <a:r>
              <a:rPr lang="en-US" sz="2000" dirty="0" smtClean="0"/>
              <a:t> </a:t>
            </a:r>
            <a:r>
              <a:rPr lang="en-US" sz="2000" dirty="0" err="1" smtClean="0"/>
              <a:t>tahun</a:t>
            </a:r>
            <a:r>
              <a:rPr lang="en-US" sz="2000" dirty="0" smtClean="0"/>
              <a:t> 2009 </a:t>
            </a:r>
            <a:r>
              <a:rPr lang="en-US" sz="2000" dirty="0" err="1" smtClean="0"/>
              <a:t>adalah</a:t>
            </a:r>
            <a:r>
              <a:rPr lang="en-US" sz="2000" dirty="0" smtClean="0"/>
              <a:t>  </a:t>
            </a:r>
            <a:r>
              <a:rPr lang="en-US" sz="2000" dirty="0" smtClean="0">
                <a:solidFill>
                  <a:srgbClr val="FFFF00"/>
                </a:solidFill>
              </a:rPr>
              <a:t>(UN 2012)</a:t>
            </a:r>
            <a:r>
              <a:rPr lang="en-US" sz="2000" dirty="0" smtClean="0"/>
              <a:t> </a:t>
            </a:r>
          </a:p>
          <a:p>
            <a:pPr marL="457200" indent="-457200">
              <a:buAutoNum type="alphaUcPeriod"/>
            </a:pPr>
            <a:r>
              <a:rPr lang="en-US" sz="2000" dirty="0" smtClean="0"/>
              <a:t>3.06%	D.   4.09%</a:t>
            </a:r>
          </a:p>
          <a:p>
            <a:pPr marL="457200" indent="-457200">
              <a:buAutoNum type="alphaUcPeriod"/>
            </a:pPr>
            <a:r>
              <a:rPr lang="en-US" sz="2000" dirty="0" smtClean="0"/>
              <a:t>3.15%	E.    4.62%</a:t>
            </a:r>
          </a:p>
          <a:p>
            <a:pPr marL="457200" indent="-457200">
              <a:buAutoNum type="alphaUcPeriod"/>
            </a:pPr>
            <a:r>
              <a:rPr lang="en-US" sz="2000" dirty="0" smtClean="0"/>
              <a:t>3.92%</a:t>
            </a:r>
            <a:endParaRPr lang="en-US" sz="2000" dirty="0"/>
          </a:p>
        </p:txBody>
      </p:sp>
      <p:graphicFrame>
        <p:nvGraphicFramePr>
          <p:cNvPr id="9" name="Table 8"/>
          <p:cNvGraphicFramePr>
            <a:graphicFrameLocks noGrp="1"/>
          </p:cNvGraphicFramePr>
          <p:nvPr/>
        </p:nvGraphicFramePr>
        <p:xfrm>
          <a:off x="381000" y="3124200"/>
          <a:ext cx="4343400" cy="1112520"/>
        </p:xfrm>
        <a:graphic>
          <a:graphicData uri="http://schemas.openxmlformats.org/drawingml/2006/table">
            <a:tbl>
              <a:tblPr firstRow="1" bandRow="1">
                <a:tableStyleId>{5C22544A-7EE6-4342-B048-85BDC9FD1C3A}</a:tableStyleId>
              </a:tblPr>
              <a:tblGrid>
                <a:gridCol w="1447800"/>
                <a:gridCol w="1447800"/>
                <a:gridCol w="1447800"/>
              </a:tblGrid>
              <a:tr h="370840">
                <a:tc gridSpan="3">
                  <a:txBody>
                    <a:bodyPr/>
                    <a:lstStyle/>
                    <a:p>
                      <a:pPr algn="ctr"/>
                      <a:r>
                        <a:rPr lang="en-US" dirty="0" smtClean="0"/>
                        <a:t>GNP </a:t>
                      </a:r>
                      <a:r>
                        <a:rPr lang="en-US" dirty="0" err="1" smtClean="0"/>
                        <a:t>Suatu</a:t>
                      </a:r>
                      <a:r>
                        <a:rPr lang="en-US" dirty="0" smtClean="0"/>
                        <a:t> Negara</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ctr"/>
                      <a:r>
                        <a:rPr lang="en-US" dirty="0" err="1" smtClean="0"/>
                        <a:t>Tahun</a:t>
                      </a:r>
                      <a:r>
                        <a:rPr lang="en-US" dirty="0" smtClean="0"/>
                        <a:t> 2007</a:t>
                      </a:r>
                      <a:endParaRPr lang="en-US" dirty="0"/>
                    </a:p>
                  </a:txBody>
                  <a:tcPr/>
                </a:tc>
                <a:tc>
                  <a:txBody>
                    <a:bodyPr/>
                    <a:lstStyle/>
                    <a:p>
                      <a:pPr algn="ctr"/>
                      <a:r>
                        <a:rPr lang="en-US" dirty="0" err="1" smtClean="0"/>
                        <a:t>Tahun</a:t>
                      </a:r>
                      <a:r>
                        <a:rPr lang="en-US" dirty="0" smtClean="0"/>
                        <a:t> 2008</a:t>
                      </a:r>
                      <a:endParaRPr lang="en-US" dirty="0"/>
                    </a:p>
                  </a:txBody>
                  <a:tcPr/>
                </a:tc>
                <a:tc>
                  <a:txBody>
                    <a:bodyPr/>
                    <a:lstStyle/>
                    <a:p>
                      <a:pPr algn="ctr"/>
                      <a:r>
                        <a:rPr lang="en-US" dirty="0" err="1" smtClean="0"/>
                        <a:t>Tahun</a:t>
                      </a:r>
                      <a:r>
                        <a:rPr lang="en-US" dirty="0" smtClean="0"/>
                        <a:t> 2009</a:t>
                      </a:r>
                      <a:endParaRPr lang="en-US" dirty="0"/>
                    </a:p>
                  </a:txBody>
                  <a:tcPr/>
                </a:tc>
              </a:tr>
              <a:tr h="370840">
                <a:tc>
                  <a:txBody>
                    <a:bodyPr/>
                    <a:lstStyle/>
                    <a:p>
                      <a:pPr algn="ctr"/>
                      <a:r>
                        <a:rPr lang="en-US" dirty="0" smtClean="0"/>
                        <a:t>300 </a:t>
                      </a:r>
                      <a:r>
                        <a:rPr lang="en-US" dirty="0" err="1" smtClean="0"/>
                        <a:t>triliun</a:t>
                      </a:r>
                      <a:endParaRPr lang="en-US" dirty="0"/>
                    </a:p>
                  </a:txBody>
                  <a:tcPr/>
                </a:tc>
                <a:tc>
                  <a:txBody>
                    <a:bodyPr/>
                    <a:lstStyle/>
                    <a:p>
                      <a:pPr algn="ctr"/>
                      <a:r>
                        <a:rPr lang="en-US" dirty="0" smtClean="0"/>
                        <a:t>325</a:t>
                      </a:r>
                      <a:r>
                        <a:rPr lang="en-US" baseline="0" dirty="0" smtClean="0"/>
                        <a:t> </a:t>
                      </a:r>
                      <a:r>
                        <a:rPr lang="en-US" baseline="0" dirty="0" err="1" smtClean="0"/>
                        <a:t>triliun</a:t>
                      </a:r>
                      <a:endParaRPr lang="en-US" dirty="0"/>
                    </a:p>
                  </a:txBody>
                  <a:tcPr/>
                </a:tc>
                <a:tc>
                  <a:txBody>
                    <a:bodyPr/>
                    <a:lstStyle/>
                    <a:p>
                      <a:pPr algn="ctr"/>
                      <a:r>
                        <a:rPr lang="en-US" dirty="0" smtClean="0"/>
                        <a:t>340 </a:t>
                      </a:r>
                      <a:r>
                        <a:rPr lang="en-US" dirty="0" err="1" smtClean="0"/>
                        <a:t>triliun</a:t>
                      </a:r>
                      <a:endParaRPr lang="en-US" dirty="0"/>
                    </a:p>
                  </a:txBody>
                  <a:tcPr/>
                </a:tc>
              </a:tr>
            </a:tbl>
          </a:graphicData>
        </a:graphic>
      </p:graphicFrame>
      <p:sp>
        <p:nvSpPr>
          <p:cNvPr id="11" name="Action Button: Home 10">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2" presetClass="entr" presetSubtype="2" fill="hold" grpId="0" nodeType="with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00200" y="274638"/>
            <a:ext cx="6553200" cy="563562"/>
          </a:xfrm>
          <a:prstGeom prst="rect">
            <a:avLst/>
          </a:prstGeo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FF00"/>
                </a:solidFill>
                <a:effectLst/>
                <a:uLnTx/>
                <a:uFillTx/>
                <a:latin typeface="+mj-lt"/>
                <a:ea typeface="+mj-ea"/>
                <a:cs typeface="+mj-cs"/>
              </a:rPr>
              <a:t>APBN,</a:t>
            </a:r>
            <a:r>
              <a:rPr kumimoji="0" lang="en-US" sz="3200" b="0" i="0" u="none" strike="noStrike" kern="1200" cap="none" spc="0" normalizeH="0" noProof="0" dirty="0" smtClean="0">
                <a:ln>
                  <a:noFill/>
                </a:ln>
                <a:solidFill>
                  <a:srgbClr val="FFFF00"/>
                </a:solidFill>
                <a:effectLst/>
                <a:uLnTx/>
                <a:uFillTx/>
                <a:latin typeface="+mj-lt"/>
                <a:ea typeface="+mj-ea"/>
                <a:cs typeface="+mj-cs"/>
              </a:rPr>
              <a:t> APBD </a:t>
            </a:r>
            <a:r>
              <a:rPr kumimoji="0" lang="en-US" sz="3200" b="0" i="0" u="none" strike="noStrike" kern="1200" cap="none" spc="0" normalizeH="0" noProof="0" dirty="0" err="1" smtClean="0">
                <a:ln>
                  <a:noFill/>
                </a:ln>
                <a:solidFill>
                  <a:srgbClr val="FFFF00"/>
                </a:solidFill>
                <a:effectLst/>
                <a:uLnTx/>
                <a:uFillTx/>
                <a:latin typeface="+mj-lt"/>
                <a:ea typeface="+mj-ea"/>
                <a:cs typeface="+mj-cs"/>
              </a:rPr>
              <a:t>dan</a:t>
            </a:r>
            <a:r>
              <a:rPr kumimoji="0" lang="en-US" sz="3200" b="0" i="0" u="none" strike="noStrike" kern="1200" cap="none" spc="0" normalizeH="0" noProof="0" dirty="0" smtClean="0">
                <a:ln>
                  <a:noFill/>
                </a:ln>
                <a:solidFill>
                  <a:srgbClr val="FFFF00"/>
                </a:solidFill>
                <a:effectLst/>
                <a:uLnTx/>
                <a:uFillTx/>
                <a:latin typeface="+mj-lt"/>
                <a:ea typeface="+mj-ea"/>
                <a:cs typeface="+mj-cs"/>
              </a:rPr>
              <a:t> </a:t>
            </a:r>
            <a:r>
              <a:rPr kumimoji="0" lang="en-US" sz="3200" b="0" i="0" u="none" strike="noStrike" kern="1200" cap="none" spc="0" normalizeH="0" noProof="0" dirty="0" err="1" smtClean="0">
                <a:ln>
                  <a:noFill/>
                </a:ln>
                <a:solidFill>
                  <a:srgbClr val="FFFF00"/>
                </a:solidFill>
                <a:effectLst/>
                <a:uLnTx/>
                <a:uFillTx/>
                <a:latin typeface="+mj-lt"/>
                <a:ea typeface="+mj-ea"/>
                <a:cs typeface="+mj-cs"/>
              </a:rPr>
              <a:t>Perpajakan</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sp>
        <p:nvSpPr>
          <p:cNvPr id="3" name="Rectangle 5"/>
          <p:cNvSpPr txBox="1">
            <a:spLocks noChangeArrowheads="1"/>
          </p:cNvSpPr>
          <p:nvPr/>
        </p:nvSpPr>
        <p:spPr>
          <a:xfrm>
            <a:off x="533400" y="1524000"/>
            <a:ext cx="7391400" cy="990600"/>
          </a:xfrm>
          <a:prstGeom prst="rect">
            <a:avLst/>
          </a:prstGeom>
          <a:ln>
            <a:solidFill>
              <a:srgbClr val="FF00FF"/>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Adalah</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daftar</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sistematis</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yang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memuat</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rencana</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penerimaan</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dan</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pengeluaran</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negara</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dalam</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satu</a:t>
            </a:r>
            <a:r>
              <a:rPr kumimoji="0" lang="en-US" sz="24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Times New Roman" pitchFamily="18" charset="0"/>
                <a:ea typeface="+mn-ea"/>
                <a:cs typeface="+mn-cs"/>
              </a:rPr>
              <a:t>tahun</a:t>
            </a:r>
            <a:endParaRPr kumimoji="0" lang="en-US" sz="2400" b="0" i="0" u="none" strike="noStrike" kern="1200" cap="none" spc="0" normalizeH="0" baseline="0" noProof="0" dirty="0">
              <a:ln>
                <a:noFill/>
              </a:ln>
              <a:solidFill>
                <a:srgbClr val="CCFF33"/>
              </a:solidFill>
              <a:effectLst/>
              <a:uLnTx/>
              <a:uFillTx/>
              <a:latin typeface="Times New Roman" pitchFamily="18" charset="0"/>
              <a:ea typeface="+mn-ea"/>
              <a:cs typeface="+mn-cs"/>
            </a:endParaRPr>
          </a:p>
        </p:txBody>
      </p:sp>
      <p:sp>
        <p:nvSpPr>
          <p:cNvPr id="5" name="Horizontal Scroll 4"/>
          <p:cNvSpPr/>
          <p:nvPr/>
        </p:nvSpPr>
        <p:spPr>
          <a:xfrm>
            <a:off x="228600" y="990600"/>
            <a:ext cx="38100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APBN</a:t>
            </a:r>
            <a:endParaRPr lang="en-US" sz="3200" dirty="0">
              <a:solidFill>
                <a:srgbClr val="FFFF00"/>
              </a:solidFill>
            </a:endParaRPr>
          </a:p>
        </p:txBody>
      </p:sp>
      <p:sp>
        <p:nvSpPr>
          <p:cNvPr id="6" name="Rectangle 3"/>
          <p:cNvSpPr txBox="1">
            <a:spLocks noChangeArrowheads="1"/>
          </p:cNvSpPr>
          <p:nvPr/>
        </p:nvSpPr>
        <p:spPr>
          <a:xfrm>
            <a:off x="0" y="3276600"/>
            <a:ext cx="9144000" cy="3581400"/>
          </a:xfrm>
          <a:prstGeom prst="rect">
            <a:avLst/>
          </a:prstGeom>
          <a:ln>
            <a:solidFill>
              <a:srgbClr val="FFFF00"/>
            </a:solidFill>
          </a:ln>
        </p:spPr>
        <p:txBody>
          <a:bodyPr vert="horz" lIns="91440" tIns="45720" rIns="91440" bIns="45720" rtlCol="0">
            <a:normAutofit lnSpcReduction="10000"/>
          </a:bodyPr>
          <a:lstStyle/>
          <a:p>
            <a:pPr marL="0" marR="0" lvl="0" indent="0" algn="l" defTabSz="914400" rtl="0" eaLnBrk="1" fontAlgn="auto" latinLnBrk="0" hangingPunct="1">
              <a:lnSpc>
                <a:spcPct val="90000"/>
              </a:lnSpc>
              <a:spcBef>
                <a:spcPct val="20000"/>
              </a:spcBef>
              <a:spcAft>
                <a:spcPts val="0"/>
              </a:spcAft>
              <a:buClrTx/>
              <a:buSzPct val="25000"/>
              <a:buFont typeface="Arial" pitchFamily="34" charset="0"/>
              <a:buNone/>
              <a:tabLst/>
              <a:defRPr/>
            </a:pPr>
            <a:r>
              <a:rPr kumimoji="0" lang="sv-SE" sz="2400" b="1" i="0" u="none" strike="noStrike" kern="1200" cap="none" spc="0" normalizeH="0" baseline="0" noProof="0" dirty="0" smtClean="0">
                <a:ln>
                  <a:noFill/>
                </a:ln>
                <a:solidFill>
                  <a:srgbClr val="00FF99"/>
                </a:solidFill>
                <a:effectLst/>
                <a:uLnTx/>
                <a:uFillTx/>
                <a:latin typeface="Times New Roman" pitchFamily="18" charset="0"/>
                <a:ea typeface="+mn-ea"/>
                <a:cs typeface="+mn-cs"/>
              </a:rPr>
              <a:t>Fungsi alokasi</a:t>
            </a:r>
            <a:r>
              <a:rPr kumimoji="0" lang="sv-SE" sz="2400" b="0" i="0" u="none" strike="noStrike" kern="1200" cap="none" spc="0" normalizeH="0" baseline="0" noProof="0" dirty="0" smtClean="0">
                <a:ln>
                  <a:noFill/>
                </a:ln>
                <a:solidFill>
                  <a:srgbClr val="00FF99"/>
                </a:solidFill>
                <a:effectLst/>
                <a:uLnTx/>
                <a:uFillTx/>
                <a:latin typeface="Times New Roman" pitchFamily="18" charset="0"/>
                <a:ea typeface="+mn-ea"/>
                <a:cs typeface="+mn-cs"/>
              </a:rPr>
              <a:t>, berarti bahwa anggaran negara harus diarahkan untuk mengurangi pengangguran dan pemborosan sumber daya serta meningkatkan efesiensi dan efektivitas perekonomian.</a:t>
            </a:r>
          </a:p>
          <a:p>
            <a:pPr marL="0" marR="0" lvl="0" indent="0" algn="l" defTabSz="914400" rtl="0" eaLnBrk="1" fontAlgn="auto" latinLnBrk="0" hangingPunct="1">
              <a:lnSpc>
                <a:spcPct val="90000"/>
              </a:lnSpc>
              <a:spcBef>
                <a:spcPct val="20000"/>
              </a:spcBef>
              <a:spcAft>
                <a:spcPts val="0"/>
              </a:spcAft>
              <a:buClrTx/>
              <a:buSzPct val="25000"/>
              <a:buFontTx/>
              <a:buNone/>
              <a:tabLst/>
              <a:defRPr/>
            </a:pPr>
            <a:endParaRPr kumimoji="0" lang="sv-SE" sz="2400" b="0" i="0" u="none" strike="noStrike" kern="1200" cap="none" spc="0" normalizeH="0" baseline="0" noProof="0" dirty="0" smtClean="0">
              <a:ln>
                <a:noFill/>
              </a:ln>
              <a:solidFill>
                <a:srgbClr val="00FFFF"/>
              </a:solidFill>
              <a:effectLst/>
              <a:uLnTx/>
              <a:uFillTx/>
              <a:latin typeface="Times New Roman" pitchFamily="18" charset="0"/>
              <a:ea typeface="+mn-ea"/>
              <a:cs typeface="+mn-cs"/>
            </a:endParaRPr>
          </a:p>
          <a:p>
            <a:pPr marL="0" marR="0" lvl="0" indent="0" algn="l" defTabSz="914400" rtl="0" eaLnBrk="1" fontAlgn="auto" latinLnBrk="0" hangingPunct="1">
              <a:lnSpc>
                <a:spcPct val="90000"/>
              </a:lnSpc>
              <a:spcBef>
                <a:spcPct val="20000"/>
              </a:spcBef>
              <a:spcAft>
                <a:spcPts val="0"/>
              </a:spcAft>
              <a:buClrTx/>
              <a:buSzPct val="25000"/>
              <a:buFont typeface="Arial" pitchFamily="34" charset="0"/>
              <a:buNone/>
              <a:tabLst/>
              <a:defRPr/>
            </a:pPr>
            <a:r>
              <a:rPr kumimoji="0" lang="sv-SE" sz="2400" b="1" i="0" u="none" strike="noStrike" kern="1200" cap="none" spc="0" normalizeH="0" baseline="0" noProof="0" dirty="0" smtClean="0">
                <a:ln>
                  <a:noFill/>
                </a:ln>
                <a:solidFill>
                  <a:srgbClr val="00FFFF"/>
                </a:solidFill>
                <a:effectLst/>
                <a:uLnTx/>
                <a:uFillTx/>
                <a:latin typeface="Times New Roman" pitchFamily="18" charset="0"/>
                <a:ea typeface="+mn-ea"/>
                <a:cs typeface="+mn-cs"/>
              </a:rPr>
              <a:t>Fungsi distribusi</a:t>
            </a:r>
            <a:r>
              <a:rPr kumimoji="0" lang="sv-SE" sz="2400" b="0" i="0" u="none" strike="noStrike" kern="1200" cap="none" spc="0" normalizeH="0" baseline="0" noProof="0" dirty="0" smtClean="0">
                <a:ln>
                  <a:noFill/>
                </a:ln>
                <a:solidFill>
                  <a:srgbClr val="00FFFF"/>
                </a:solidFill>
                <a:effectLst/>
                <a:uLnTx/>
                <a:uFillTx/>
                <a:latin typeface="Times New Roman" pitchFamily="18" charset="0"/>
                <a:ea typeface="+mn-ea"/>
                <a:cs typeface="+mn-cs"/>
              </a:rPr>
              <a:t>, berarti bahwa kebijakan anggaran negara harus memperhatikan rasa keadilan dan kepatutan</a:t>
            </a:r>
            <a:r>
              <a:rPr kumimoji="0" lang="en-US" sz="2400" b="0" i="0" u="none" strike="noStrike" kern="1200" cap="none" spc="0" normalizeH="0" baseline="0" noProof="0" dirty="0" smtClean="0">
                <a:ln>
                  <a:noFill/>
                </a:ln>
                <a:solidFill>
                  <a:srgbClr val="00FFFF"/>
                </a:solidFill>
                <a:effectLst/>
                <a:uLnTx/>
                <a:uFillTx/>
                <a:latin typeface="Times New Roman" pitchFamily="18" charset="0"/>
                <a:ea typeface="+mn-ea"/>
                <a:cs typeface="+mn-cs"/>
              </a:rPr>
              <a:t> </a:t>
            </a:r>
          </a:p>
          <a:p>
            <a:pPr marL="0" marR="0" lvl="0" indent="0" algn="l" defTabSz="914400" rtl="0" eaLnBrk="1" fontAlgn="auto" latinLnBrk="0" hangingPunct="1">
              <a:lnSpc>
                <a:spcPct val="90000"/>
              </a:lnSpc>
              <a:spcBef>
                <a:spcPct val="20000"/>
              </a:spcBef>
              <a:spcAft>
                <a:spcPts val="0"/>
              </a:spcAft>
              <a:buClrTx/>
              <a:buSzPct val="25000"/>
              <a:buFontTx/>
              <a:buBlip>
                <a:blip r:embed="rId2"/>
              </a:buBlip>
              <a:tabLst/>
              <a:defRPr/>
            </a:pPr>
            <a:endParaRPr kumimoji="0" lang="en-US" sz="2400" b="0" i="0" u="none" strike="noStrike" kern="1200" cap="none" spc="0" normalizeH="0" baseline="0" noProof="0" dirty="0" smtClean="0">
              <a:ln>
                <a:noFill/>
              </a:ln>
              <a:solidFill>
                <a:srgbClr val="CC99FF"/>
              </a:solidFill>
              <a:effectLst/>
              <a:uLnTx/>
              <a:uFillTx/>
              <a:latin typeface="Times New Roman" pitchFamily="18" charset="0"/>
              <a:ea typeface="+mn-ea"/>
              <a:cs typeface="+mn-cs"/>
            </a:endParaRPr>
          </a:p>
          <a:p>
            <a:pPr marL="0" marR="0" lvl="0" indent="0" algn="l" defTabSz="914400" rtl="0" eaLnBrk="1" fontAlgn="auto" latinLnBrk="0" hangingPunct="1">
              <a:lnSpc>
                <a:spcPct val="90000"/>
              </a:lnSpc>
              <a:spcBef>
                <a:spcPct val="20000"/>
              </a:spcBef>
              <a:spcAft>
                <a:spcPts val="0"/>
              </a:spcAft>
              <a:buClrTx/>
              <a:buSzTx/>
              <a:buFont typeface="Arial" pitchFamily="34" charset="0"/>
              <a:buNone/>
              <a:tabLst/>
              <a:defRPr/>
            </a:pPr>
            <a:r>
              <a:rPr kumimoji="0" lang="sv-SE" sz="2400" b="1" i="0" u="none" strike="noStrike" kern="1200" cap="none" spc="0" normalizeH="0" baseline="0" noProof="0" dirty="0" smtClean="0">
                <a:ln>
                  <a:noFill/>
                </a:ln>
                <a:solidFill>
                  <a:srgbClr val="CC99FF"/>
                </a:solidFill>
                <a:effectLst/>
                <a:uLnTx/>
                <a:uFillTx/>
                <a:latin typeface="Times New Roman" pitchFamily="18" charset="0"/>
                <a:ea typeface="+mn-ea"/>
                <a:cs typeface="+mn-cs"/>
              </a:rPr>
              <a:t>Fungsi stabilisasi</a:t>
            </a:r>
            <a:r>
              <a:rPr kumimoji="0" lang="sv-SE" sz="2400" b="0" i="0" u="none" strike="noStrike" kern="1200" cap="none" spc="0" normalizeH="0" baseline="0" noProof="0" dirty="0" smtClean="0">
                <a:ln>
                  <a:noFill/>
                </a:ln>
                <a:solidFill>
                  <a:srgbClr val="CC99FF"/>
                </a:solidFill>
                <a:effectLst/>
                <a:uLnTx/>
                <a:uFillTx/>
                <a:latin typeface="Times New Roman" pitchFamily="18" charset="0"/>
                <a:ea typeface="+mn-ea"/>
                <a:cs typeface="+mn-cs"/>
              </a:rPr>
              <a:t>, memiliki makna bahwa anggaran pemerintah menjadi alat untuk memelihara dan mengupayakan keseimbangan fundamental perekonomian.</a:t>
            </a:r>
            <a:endParaRPr kumimoji="0" lang="en-US" sz="2400" b="0" i="0" u="none" strike="noStrike" kern="1200" cap="none" spc="0" normalizeH="0" baseline="0" noProof="0" dirty="0">
              <a:ln>
                <a:noFill/>
              </a:ln>
              <a:solidFill>
                <a:srgbClr val="CC99FF"/>
              </a:solidFill>
              <a:effectLst/>
              <a:uLnTx/>
              <a:uFillTx/>
              <a:latin typeface="Times New Roman" pitchFamily="18" charset="0"/>
              <a:ea typeface="+mn-ea"/>
              <a:cs typeface="+mn-cs"/>
            </a:endParaRPr>
          </a:p>
        </p:txBody>
      </p:sp>
      <p:sp>
        <p:nvSpPr>
          <p:cNvPr id="7" name="Horizontal Scroll 6"/>
          <p:cNvSpPr/>
          <p:nvPr/>
        </p:nvSpPr>
        <p:spPr>
          <a:xfrm>
            <a:off x="0" y="2743200"/>
            <a:ext cx="38100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Fungsi</a:t>
            </a:r>
            <a:r>
              <a:rPr lang="en-US" sz="3200" dirty="0" smtClean="0">
                <a:solidFill>
                  <a:srgbClr val="FFFF00"/>
                </a:solidFill>
              </a:rPr>
              <a:t> APBN</a:t>
            </a:r>
            <a:endParaRPr lang="en-US" sz="3200" dirty="0">
              <a:solidFill>
                <a:srgbClr val="FFFF00"/>
              </a:solidFill>
            </a:endParaRPr>
          </a:p>
        </p:txBody>
      </p:sp>
      <p:pic>
        <p:nvPicPr>
          <p:cNvPr id="9" name="Picture 8"/>
          <p:cNvPicPr/>
          <p:nvPr/>
        </p:nvPicPr>
        <p:blipFill>
          <a:blip r:embed="rId3" cstate="print"/>
          <a:srcRect/>
          <a:stretch>
            <a:fillRect/>
          </a:stretch>
        </p:blipFill>
        <p:spPr bwMode="auto">
          <a:xfrm>
            <a:off x="152400" y="152400"/>
            <a:ext cx="1219200" cy="769938"/>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10" name="Action Button: Home 9">
            <a:hlinkClick r:id="rId4"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a:xfrm>
            <a:off x="152400" y="4876800"/>
            <a:ext cx="4419600" cy="1981200"/>
          </a:xfrm>
          <a:prstGeom prst="rect">
            <a:avLst/>
          </a:prstGeom>
          <a:ln>
            <a:solidFill>
              <a:srgbClr val="FFFF00"/>
            </a:solidFill>
          </a:ln>
        </p:spPr>
        <p:txBody>
          <a:bodyPr vert="horz" lIns="91440" tIns="45720" rIns="91440" bIns="45720" rtlCol="0">
            <a:normAutofit lnSpcReduction="10000"/>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
              <a:tabLst/>
              <a:defRPr/>
            </a:pPr>
            <a:r>
              <a:rPr kumimoji="0" lang="en-US" sz="2500" b="0" i="0" u="none" strike="noStrike" kern="1200" cap="none" spc="0" normalizeH="0" baseline="0" noProof="0" dirty="0" smtClean="0">
                <a:ln>
                  <a:noFill/>
                </a:ln>
                <a:solidFill>
                  <a:srgbClr val="00FF99"/>
                </a:solidFill>
                <a:effectLst/>
                <a:uLnTx/>
                <a:uFillTx/>
                <a:latin typeface="Times New Roman" pitchFamily="18" charset="0"/>
                <a:ea typeface="+mn-ea"/>
                <a:cs typeface="+mn-cs"/>
              </a:rPr>
              <a:t>Tabungan </a:t>
            </a:r>
            <a:r>
              <a:rPr kumimoji="0" lang="en-US" sz="2500" b="0" i="0" u="none" strike="noStrike" kern="1200" cap="none" spc="0" normalizeH="0" baseline="0" noProof="0" dirty="0" err="1" smtClean="0">
                <a:ln>
                  <a:noFill/>
                </a:ln>
                <a:solidFill>
                  <a:srgbClr val="00FF99"/>
                </a:solidFill>
                <a:effectLst/>
                <a:uLnTx/>
                <a:uFillTx/>
                <a:latin typeface="Times New Roman" pitchFamily="18" charset="0"/>
                <a:ea typeface="+mn-ea"/>
                <a:cs typeface="+mn-cs"/>
              </a:rPr>
              <a:t>Selalu</a:t>
            </a:r>
            <a:r>
              <a:rPr kumimoji="0" lang="en-US" sz="2500" b="0" i="0" u="none" strike="noStrike" kern="1200" cap="none" spc="0" normalizeH="0" baseline="0" noProof="0" dirty="0" smtClean="0">
                <a:ln>
                  <a:noFill/>
                </a:ln>
                <a:solidFill>
                  <a:srgbClr val="00FF99"/>
                </a:solidFill>
                <a:effectLst/>
                <a:uLnTx/>
                <a:uFillTx/>
                <a:latin typeface="Times New Roman" pitchFamily="18" charset="0"/>
                <a:ea typeface="+mn-ea"/>
                <a:cs typeface="+mn-cs"/>
              </a:rPr>
              <a:t> </a:t>
            </a:r>
            <a:r>
              <a:rPr kumimoji="0" lang="en-US" sz="2500" b="0" i="0" u="none" strike="noStrike" kern="1200" cap="none" spc="0" normalizeH="0" baseline="0" noProof="0" dirty="0" err="1" smtClean="0">
                <a:ln>
                  <a:noFill/>
                </a:ln>
                <a:solidFill>
                  <a:srgbClr val="00FF99"/>
                </a:solidFill>
                <a:effectLst/>
                <a:uLnTx/>
                <a:uFillTx/>
                <a:latin typeface="Times New Roman" pitchFamily="18" charset="0"/>
                <a:ea typeface="+mn-ea"/>
                <a:cs typeface="+mn-cs"/>
              </a:rPr>
              <a:t>Meningkat</a:t>
            </a:r>
            <a:endParaRPr kumimoji="0" lang="en-US" sz="2500" b="0" i="0" u="none" strike="noStrike" kern="1200" cap="none" spc="0" normalizeH="0" baseline="0" noProof="0" dirty="0" smtClean="0">
              <a:ln>
                <a:noFill/>
              </a:ln>
              <a:solidFill>
                <a:srgbClr val="00FF99"/>
              </a:solidFill>
              <a:effectLst/>
              <a:uLnTx/>
              <a:uFillTx/>
              <a:latin typeface="Times New Roman" pitchFamily="18"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
              <a:tabLst/>
              <a:defRPr/>
            </a:pPr>
            <a:r>
              <a:rPr lang="en-US" sz="2500" dirty="0" err="1" smtClean="0">
                <a:solidFill>
                  <a:srgbClr val="CC99FF"/>
                </a:solidFill>
                <a:latin typeface="Times New Roman" pitchFamily="18" charset="0"/>
              </a:rPr>
              <a:t>Asas</a:t>
            </a:r>
            <a:r>
              <a:rPr lang="en-US" sz="2500" dirty="0" smtClean="0">
                <a:solidFill>
                  <a:srgbClr val="CC99FF"/>
                </a:solidFill>
                <a:latin typeface="Times New Roman" pitchFamily="18" charset="0"/>
              </a:rPr>
              <a:t> </a:t>
            </a:r>
            <a:r>
              <a:rPr lang="en-US" sz="2500" dirty="0" err="1" smtClean="0">
                <a:solidFill>
                  <a:srgbClr val="CC99FF"/>
                </a:solidFill>
                <a:latin typeface="Times New Roman" pitchFamily="18" charset="0"/>
              </a:rPr>
              <a:t>Berimbang</a:t>
            </a:r>
            <a:r>
              <a:rPr lang="en-US" sz="2500" dirty="0" smtClean="0">
                <a:solidFill>
                  <a:srgbClr val="CC99FF"/>
                </a:solidFill>
                <a:latin typeface="Times New Roman" pitchFamily="18" charset="0"/>
              </a:rPr>
              <a:t> </a:t>
            </a:r>
            <a:r>
              <a:rPr lang="en-US" sz="2500" dirty="0" err="1" smtClean="0">
                <a:solidFill>
                  <a:srgbClr val="CC99FF"/>
                </a:solidFill>
                <a:latin typeface="Times New Roman" pitchFamily="18" charset="0"/>
              </a:rPr>
              <a:t>dan</a:t>
            </a:r>
            <a:r>
              <a:rPr lang="en-US" sz="2500" dirty="0" smtClean="0">
                <a:solidFill>
                  <a:srgbClr val="CC99FF"/>
                </a:solidFill>
                <a:latin typeface="Times New Roman" pitchFamily="18" charset="0"/>
              </a:rPr>
              <a:t> </a:t>
            </a:r>
            <a:r>
              <a:rPr lang="en-US" sz="2500" dirty="0" err="1" smtClean="0">
                <a:solidFill>
                  <a:srgbClr val="CC99FF"/>
                </a:solidFill>
                <a:latin typeface="Times New Roman" pitchFamily="18" charset="0"/>
              </a:rPr>
              <a:t>Dinamis</a:t>
            </a:r>
            <a:endParaRPr lang="en-US" sz="2500" dirty="0" smtClean="0">
              <a:solidFill>
                <a:srgbClr val="00FFFF"/>
              </a:solidFill>
              <a:latin typeface="Times New Roman" pitchFamily="18" charset="0"/>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
              <a:tabLst/>
              <a:defRPr/>
            </a:pPr>
            <a:r>
              <a:rPr kumimoji="0" lang="en-US" sz="2500" b="0" i="0" u="none" strike="noStrike" kern="1200" cap="none" spc="0" normalizeH="0" baseline="0" noProof="0" dirty="0" err="1" smtClean="0">
                <a:ln>
                  <a:noFill/>
                </a:ln>
                <a:solidFill>
                  <a:srgbClr val="00FFFF"/>
                </a:solidFill>
                <a:effectLst/>
                <a:uLnTx/>
                <a:uFillTx/>
                <a:latin typeface="Times New Roman" pitchFamily="18" charset="0"/>
                <a:ea typeface="+mn-ea"/>
                <a:cs typeface="+mn-cs"/>
              </a:rPr>
              <a:t>Peningkatan</a:t>
            </a:r>
            <a:r>
              <a:rPr kumimoji="0" lang="en-US" sz="2500" b="0" i="0" u="none" strike="noStrike" kern="1200" cap="none" spc="0" normalizeH="0" noProof="0" dirty="0" smtClean="0">
                <a:ln>
                  <a:noFill/>
                </a:ln>
                <a:solidFill>
                  <a:srgbClr val="00FFFF"/>
                </a:solidFill>
                <a:effectLst/>
                <a:uLnTx/>
                <a:uFillTx/>
                <a:latin typeface="Times New Roman" pitchFamily="18" charset="0"/>
                <a:ea typeface="+mn-ea"/>
                <a:cs typeface="+mn-cs"/>
              </a:rPr>
              <a:t> </a:t>
            </a:r>
            <a:r>
              <a:rPr kumimoji="0" lang="en-US" sz="2500" b="0" i="0" u="none" strike="noStrike" kern="1200" cap="none" spc="0" normalizeH="0" noProof="0" dirty="0" err="1" smtClean="0">
                <a:ln>
                  <a:noFill/>
                </a:ln>
                <a:solidFill>
                  <a:srgbClr val="00FFFF"/>
                </a:solidFill>
                <a:effectLst/>
                <a:uLnTx/>
                <a:uFillTx/>
                <a:latin typeface="Times New Roman" pitchFamily="18" charset="0"/>
                <a:ea typeface="+mn-ea"/>
                <a:cs typeface="+mn-cs"/>
              </a:rPr>
              <a:t>Pendapatan</a:t>
            </a:r>
            <a:endParaRPr lang="en-US" sz="2500" dirty="0" smtClean="0">
              <a:solidFill>
                <a:srgbClr val="FF00FF"/>
              </a:solidFill>
              <a:latin typeface="Times New Roman" pitchFamily="18" charset="0"/>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
              <a:tabLst/>
              <a:defRPr/>
            </a:pPr>
            <a:r>
              <a:rPr kumimoji="0" lang="en-US" sz="2500" b="0" i="0" u="none" strike="noStrike" kern="1200" cap="none" spc="0" normalizeH="0" noProof="0" dirty="0" err="1" smtClean="0">
                <a:ln>
                  <a:noFill/>
                </a:ln>
                <a:solidFill>
                  <a:srgbClr val="FF00FF"/>
                </a:solidFill>
                <a:effectLst/>
                <a:uLnTx/>
                <a:uFillTx/>
                <a:latin typeface="Times New Roman" pitchFamily="18" charset="0"/>
                <a:ea typeface="+mn-ea"/>
                <a:cs typeface="+mn-cs"/>
              </a:rPr>
              <a:t>Peningkatan</a:t>
            </a:r>
            <a:r>
              <a:rPr kumimoji="0" lang="en-US" sz="2500" b="0" i="0" u="none" strike="noStrike" kern="1200" cap="none" spc="0" normalizeH="0" noProof="0" dirty="0" smtClean="0">
                <a:ln>
                  <a:noFill/>
                </a:ln>
                <a:solidFill>
                  <a:srgbClr val="FF00FF"/>
                </a:solidFill>
                <a:effectLst/>
                <a:uLnTx/>
                <a:uFillTx/>
                <a:latin typeface="Times New Roman" pitchFamily="18" charset="0"/>
                <a:ea typeface="+mn-ea"/>
                <a:cs typeface="+mn-cs"/>
              </a:rPr>
              <a:t> </a:t>
            </a:r>
            <a:r>
              <a:rPr kumimoji="0" lang="en-US" sz="2500" b="0" i="0" u="none" strike="noStrike" kern="1200" cap="none" spc="0" normalizeH="0" noProof="0" dirty="0" err="1" smtClean="0">
                <a:ln>
                  <a:noFill/>
                </a:ln>
                <a:solidFill>
                  <a:srgbClr val="FF00FF"/>
                </a:solidFill>
                <a:effectLst/>
                <a:uLnTx/>
                <a:uFillTx/>
                <a:latin typeface="Times New Roman" pitchFamily="18" charset="0"/>
                <a:ea typeface="+mn-ea"/>
                <a:cs typeface="+mn-cs"/>
              </a:rPr>
              <a:t>Pendapatan</a:t>
            </a:r>
            <a:r>
              <a:rPr kumimoji="0" lang="en-US" sz="2500" b="0" i="0" u="none" strike="noStrike" kern="1200" cap="none" spc="0" normalizeH="0" noProof="0" dirty="0" smtClean="0">
                <a:ln>
                  <a:noFill/>
                </a:ln>
                <a:solidFill>
                  <a:srgbClr val="FF00FF"/>
                </a:solidFill>
                <a:effectLst/>
                <a:uLnTx/>
                <a:uFillTx/>
                <a:latin typeface="Times New Roman" pitchFamily="18" charset="0"/>
                <a:ea typeface="+mn-ea"/>
                <a:cs typeface="+mn-cs"/>
              </a:rPr>
              <a:t> </a:t>
            </a:r>
            <a:r>
              <a:rPr kumimoji="0" lang="en-US" sz="2500" b="0" i="0" u="none" strike="noStrike" kern="1200" cap="none" spc="0" normalizeH="0" noProof="0" dirty="0" err="1" smtClean="0">
                <a:ln>
                  <a:noFill/>
                </a:ln>
                <a:solidFill>
                  <a:srgbClr val="FF00FF"/>
                </a:solidFill>
                <a:effectLst/>
                <a:uLnTx/>
                <a:uFillTx/>
                <a:latin typeface="Times New Roman" pitchFamily="18" charset="0"/>
                <a:ea typeface="+mn-ea"/>
                <a:cs typeface="+mn-cs"/>
              </a:rPr>
              <a:t>Pajak</a:t>
            </a:r>
            <a:endParaRPr kumimoji="0" lang="en-US" sz="2500" b="0" i="0" u="none" strike="noStrike" kern="1200" cap="none" spc="0" normalizeH="0" noProof="0" dirty="0" smtClean="0">
              <a:ln>
                <a:noFill/>
              </a:ln>
              <a:solidFill>
                <a:srgbClr val="FF00FF"/>
              </a:solidFill>
              <a:effectLst/>
              <a:uLnTx/>
              <a:uFillTx/>
              <a:latin typeface="Times New Roman" pitchFamily="18" charset="0"/>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
              <a:tabLst/>
              <a:defRPr/>
            </a:pPr>
            <a:endParaRPr kumimoji="0" lang="en-US" sz="2500" b="0" i="0" u="none" strike="noStrike" kern="1200" cap="none" spc="0" normalizeH="0" noProof="0" dirty="0" smtClean="0">
              <a:ln>
                <a:noFill/>
              </a:ln>
              <a:solidFill>
                <a:srgbClr val="FFFF00"/>
              </a:solidFill>
              <a:effectLst/>
              <a:uLnTx/>
              <a:uFillTx/>
              <a:latin typeface="Times New Roman" pitchFamily="18" charset="0"/>
              <a:ea typeface="+mn-ea"/>
              <a:cs typeface="+mn-cs"/>
            </a:endParaRPr>
          </a:p>
        </p:txBody>
      </p:sp>
      <p:sp>
        <p:nvSpPr>
          <p:cNvPr id="4" name="Rectangle 3"/>
          <p:cNvSpPr txBox="1">
            <a:spLocks noChangeArrowheads="1"/>
          </p:cNvSpPr>
          <p:nvPr/>
        </p:nvSpPr>
        <p:spPr>
          <a:xfrm>
            <a:off x="152400" y="0"/>
            <a:ext cx="8229600" cy="4267200"/>
          </a:xfrm>
          <a:prstGeom prst="rect">
            <a:avLst/>
          </a:prstGeom>
          <a:ln>
            <a:solidFill>
              <a:srgbClr val="FFFF00"/>
            </a:solidFill>
          </a:ln>
        </p:spPr>
        <p:txBody>
          <a:bodyPr vert="horz" lIns="91440" tIns="45720" rIns="91440" bIns="45720" rtlCol="0">
            <a:normAutofit lnSpcReduction="10000"/>
          </a:bodyPr>
          <a:lstStyle/>
          <a:p>
            <a:pPr marR="0" lvl="0" algn="l" defTabSz="914400" rtl="0" eaLnBrk="1" fontAlgn="auto" latinLnBrk="0" hangingPunct="1">
              <a:lnSpc>
                <a:spcPct val="90000"/>
              </a:lnSpc>
              <a:spcBef>
                <a:spcPct val="0"/>
              </a:spcBef>
              <a:spcAft>
                <a:spcPts val="0"/>
              </a:spcAft>
              <a:buClr>
                <a:schemeClr val="tx1"/>
              </a:buClr>
              <a:buSzTx/>
              <a:tabLst/>
              <a:defRPr/>
            </a:pPr>
            <a:r>
              <a:rPr kumimoji="0" lang="sv-SE" sz="2500" b="1" i="0" u="none" strike="noStrike" kern="1200" cap="none" spc="0" normalizeH="0" baseline="0" noProof="0" dirty="0" smtClean="0">
                <a:ln>
                  <a:noFill/>
                </a:ln>
                <a:solidFill>
                  <a:srgbClr val="FFFF00"/>
                </a:solidFill>
                <a:effectLst/>
                <a:uLnTx/>
                <a:uFillTx/>
                <a:latin typeface="Times New Roman" pitchFamily="18" charset="0"/>
                <a:ea typeface="+mn-ea"/>
                <a:cs typeface="+mn-cs"/>
              </a:rPr>
              <a:t>Lanjutan......</a:t>
            </a:r>
          </a:p>
          <a:p>
            <a:pPr marR="0" lvl="0" algn="l" defTabSz="914400" rtl="0" eaLnBrk="1" fontAlgn="auto" latinLnBrk="0" hangingPunct="1">
              <a:lnSpc>
                <a:spcPct val="90000"/>
              </a:lnSpc>
              <a:spcBef>
                <a:spcPct val="0"/>
              </a:spcBef>
              <a:spcAft>
                <a:spcPts val="0"/>
              </a:spcAft>
              <a:buClr>
                <a:schemeClr val="tx1"/>
              </a:buClr>
              <a:buSzTx/>
              <a:tabLst/>
              <a:defRPr/>
            </a:pPr>
            <a:r>
              <a:rPr kumimoji="0" lang="sv-SE" sz="2500" b="1" i="0" u="none" strike="noStrike" kern="1200" cap="none" spc="0" normalizeH="0" baseline="0" noProof="0" dirty="0" smtClean="0">
                <a:ln>
                  <a:noFill/>
                </a:ln>
                <a:solidFill>
                  <a:srgbClr val="CCFF33"/>
                </a:solidFill>
                <a:effectLst/>
                <a:uLnTx/>
                <a:uFillTx/>
                <a:latin typeface="Times New Roman" pitchFamily="18" charset="0"/>
                <a:ea typeface="+mn-ea"/>
                <a:cs typeface="+mn-cs"/>
              </a:rPr>
              <a:t>Fungsi otorisasi</a:t>
            </a:r>
            <a:r>
              <a:rPr kumimoji="0" lang="sv-SE" sz="2500" b="0" i="0" u="none" strike="noStrike" kern="1200" cap="none" spc="0" normalizeH="0" baseline="0" noProof="0" dirty="0" smtClean="0">
                <a:ln>
                  <a:noFill/>
                </a:ln>
                <a:solidFill>
                  <a:srgbClr val="CCFF33"/>
                </a:solidFill>
                <a:effectLst/>
                <a:uLnTx/>
                <a:uFillTx/>
                <a:latin typeface="Times New Roman" pitchFamily="18" charset="0"/>
                <a:ea typeface="+mn-ea"/>
                <a:cs typeface="+mn-cs"/>
              </a:rPr>
              <a:t>, mengandung arti bahwa anggaran negara menjadi dasar untuk melaksanakan pendapatan dan belanja pada tahun yang bersangkutan, Dengan demikian, pembelanjaan atau pendapatan dapat dipertanggungjawabkan kepada rakyat.</a:t>
            </a:r>
            <a:endParaRPr kumimoji="0" lang="sv-SE" sz="2500" b="0" i="0" u="none" strike="noStrike" kern="1200" cap="none" spc="0" normalizeH="0" baseline="0" noProof="0" dirty="0" smtClean="0">
              <a:ln>
                <a:noFill/>
              </a:ln>
              <a:solidFill>
                <a:srgbClr val="00B0F0"/>
              </a:solidFill>
              <a:effectLst/>
              <a:uLnTx/>
              <a:uFillTx/>
              <a:latin typeface="Times New Roman" pitchFamily="18" charset="0"/>
              <a:ea typeface="+mn-ea"/>
              <a:cs typeface="+mn-cs"/>
            </a:endParaRPr>
          </a:p>
          <a:p>
            <a:pPr marR="0" lvl="0" algn="l" defTabSz="914400" rtl="0" eaLnBrk="1" fontAlgn="auto" latinLnBrk="0" hangingPunct="1">
              <a:lnSpc>
                <a:spcPct val="90000"/>
              </a:lnSpc>
              <a:spcBef>
                <a:spcPct val="20000"/>
              </a:spcBef>
              <a:spcAft>
                <a:spcPts val="0"/>
              </a:spcAft>
              <a:buClrTx/>
              <a:buSzTx/>
              <a:tabLst/>
              <a:defRPr/>
            </a:pPr>
            <a:r>
              <a:rPr kumimoji="0" lang="sv-SE" sz="2500" b="1" i="0" u="none" strike="noStrike" kern="1200" cap="none" spc="0" normalizeH="0" baseline="0" noProof="0" dirty="0" smtClean="0">
                <a:ln>
                  <a:noFill/>
                </a:ln>
                <a:solidFill>
                  <a:srgbClr val="00B0F0"/>
                </a:solidFill>
                <a:effectLst/>
                <a:uLnTx/>
                <a:uFillTx/>
                <a:latin typeface="Times New Roman" pitchFamily="18" charset="0"/>
                <a:ea typeface="+mn-ea"/>
                <a:cs typeface="+mn-cs"/>
              </a:rPr>
              <a:t>Fungsi perencanaan</a:t>
            </a:r>
            <a:r>
              <a:rPr kumimoji="0" lang="sv-SE" sz="2500" b="0" i="0" u="none" strike="noStrike" kern="1200" cap="none" spc="0" normalizeH="0" baseline="0" noProof="0" dirty="0" smtClean="0">
                <a:ln>
                  <a:noFill/>
                </a:ln>
                <a:solidFill>
                  <a:srgbClr val="00B0F0"/>
                </a:solidFill>
                <a:effectLst/>
                <a:uLnTx/>
                <a:uFillTx/>
                <a:latin typeface="Times New Roman" pitchFamily="18" charset="0"/>
                <a:ea typeface="+mn-ea"/>
                <a:cs typeface="+mn-cs"/>
              </a:rPr>
              <a:t>, mengandung arti bahwa anggaran negara dapat menjadi pedoman bagi negara untuk merencanakan kegiatan pada tahun tersebut.</a:t>
            </a:r>
            <a:endParaRPr kumimoji="0" lang="sv-SE" sz="2500" b="0" i="0" u="none" strike="noStrike" kern="1200" cap="none" spc="0" normalizeH="0" baseline="0" noProof="0" dirty="0" smtClean="0">
              <a:ln>
                <a:noFill/>
              </a:ln>
              <a:solidFill>
                <a:schemeClr val="accent6"/>
              </a:solidFill>
              <a:effectLst/>
              <a:uLnTx/>
              <a:uFillTx/>
              <a:latin typeface="Times New Roman" pitchFamily="18" charset="0"/>
              <a:ea typeface="+mn-ea"/>
              <a:cs typeface="+mn-cs"/>
            </a:endParaRPr>
          </a:p>
          <a:p>
            <a:pPr marR="0" lvl="0" algn="l" defTabSz="914400" rtl="0" eaLnBrk="1" fontAlgn="auto" latinLnBrk="0" hangingPunct="1">
              <a:lnSpc>
                <a:spcPct val="90000"/>
              </a:lnSpc>
              <a:spcBef>
                <a:spcPct val="20000"/>
              </a:spcBef>
              <a:spcAft>
                <a:spcPts val="0"/>
              </a:spcAft>
              <a:buClrTx/>
              <a:buSzTx/>
              <a:tabLst/>
              <a:defRPr/>
            </a:pPr>
            <a:r>
              <a:rPr kumimoji="0" lang="sv-SE" sz="2500" b="1" i="0" u="none" strike="noStrike" kern="1200" cap="none" spc="0" normalizeH="0" baseline="0" noProof="0" dirty="0" smtClean="0">
                <a:ln>
                  <a:noFill/>
                </a:ln>
                <a:solidFill>
                  <a:schemeClr val="accent6"/>
                </a:solidFill>
                <a:effectLst/>
                <a:uLnTx/>
                <a:uFillTx/>
                <a:latin typeface="Times New Roman" pitchFamily="18" charset="0"/>
                <a:ea typeface="+mn-ea"/>
                <a:cs typeface="+mn-cs"/>
              </a:rPr>
              <a:t>Fungsi pengawasan</a:t>
            </a:r>
            <a:r>
              <a:rPr kumimoji="0" lang="sv-SE" sz="2500" b="0" i="0" u="none" strike="noStrike" kern="1200" cap="none" spc="0" normalizeH="0" baseline="0" noProof="0" dirty="0" smtClean="0">
                <a:ln>
                  <a:noFill/>
                </a:ln>
                <a:solidFill>
                  <a:schemeClr val="accent6"/>
                </a:solidFill>
                <a:effectLst/>
                <a:uLnTx/>
                <a:uFillTx/>
                <a:latin typeface="Times New Roman" pitchFamily="18" charset="0"/>
                <a:ea typeface="+mn-ea"/>
                <a:cs typeface="+mn-cs"/>
              </a:rPr>
              <a:t>, berarti anggaran negara harus menjadi pedoman untuk menilai apakah kegiatan penyelenggaraan pemerintah negara sesuai dengan ketentuan yang telah ditetapkan.</a:t>
            </a:r>
            <a:endParaRPr kumimoji="0" lang="en-US" sz="2500" b="0" i="0" u="none" strike="noStrike" kern="1200" cap="none" spc="0" normalizeH="0" baseline="0" noProof="0" dirty="0" smtClean="0">
              <a:ln>
                <a:noFill/>
              </a:ln>
              <a:solidFill>
                <a:srgbClr val="FFFF00"/>
              </a:solidFill>
              <a:effectLst/>
              <a:uLnTx/>
              <a:uFillTx/>
              <a:latin typeface="Times New Roman" pitchFamily="18" charset="0"/>
              <a:ea typeface="+mn-ea"/>
              <a:cs typeface="+mn-cs"/>
            </a:endParaRPr>
          </a:p>
        </p:txBody>
      </p:sp>
      <p:sp>
        <p:nvSpPr>
          <p:cNvPr id="6" name="Horizontal Scroll 5"/>
          <p:cNvSpPr/>
          <p:nvPr/>
        </p:nvSpPr>
        <p:spPr>
          <a:xfrm>
            <a:off x="0" y="4343400"/>
            <a:ext cx="47244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Prinsip</a:t>
            </a:r>
            <a:r>
              <a:rPr lang="en-US" sz="3200" dirty="0" smtClean="0">
                <a:solidFill>
                  <a:srgbClr val="FFFF00"/>
                </a:solidFill>
              </a:rPr>
              <a:t> </a:t>
            </a:r>
            <a:r>
              <a:rPr lang="en-US" sz="3200" dirty="0" err="1" smtClean="0">
                <a:solidFill>
                  <a:srgbClr val="FFFF00"/>
                </a:solidFill>
              </a:rPr>
              <a:t>Penyusunan</a:t>
            </a:r>
            <a:r>
              <a:rPr lang="en-US" sz="3200" dirty="0" smtClean="0">
                <a:solidFill>
                  <a:srgbClr val="FFFF00"/>
                </a:solidFill>
              </a:rPr>
              <a:t> APBN</a:t>
            </a:r>
            <a:endParaRPr lang="en-US" sz="3200" dirty="0">
              <a:solidFill>
                <a:srgbClr val="FFFF00"/>
              </a:solidFill>
            </a:endParaRPr>
          </a:p>
        </p:txBody>
      </p:sp>
      <p:sp>
        <p:nvSpPr>
          <p:cNvPr id="8" name="Rectangle 3"/>
          <p:cNvSpPr txBox="1">
            <a:spLocks noChangeArrowheads="1"/>
          </p:cNvSpPr>
          <p:nvPr/>
        </p:nvSpPr>
        <p:spPr>
          <a:xfrm>
            <a:off x="4724400" y="4876800"/>
            <a:ext cx="4419600" cy="1981200"/>
          </a:xfrm>
          <a:prstGeom prst="rect">
            <a:avLst/>
          </a:prstGeom>
          <a:ln>
            <a:solidFill>
              <a:srgbClr val="FFFF00"/>
            </a:solidFill>
          </a:ln>
        </p:spPr>
        <p:txBody>
          <a:bodyPr vert="horz" lIns="91440" tIns="45720" rIns="91440" bIns="45720" rtlCol="0">
            <a:normAutofit/>
          </a:bodyPr>
          <a:lstStyle/>
          <a:p>
            <a:pPr marL="236538" marR="0" lvl="0" indent="-236538" algn="l" defTabSz="914400" rtl="0" eaLnBrk="1" fontAlgn="auto" latinLnBrk="0" hangingPunct="1">
              <a:lnSpc>
                <a:spcPct val="90000"/>
              </a:lnSpc>
              <a:spcBef>
                <a:spcPct val="20000"/>
              </a:spcBef>
              <a:spcAft>
                <a:spcPts val="0"/>
              </a:spcAft>
              <a:buClrTx/>
              <a:buSzTx/>
              <a:buFont typeface="Wingdings" pitchFamily="2" charset="2"/>
              <a:buChar char="§"/>
              <a:tabLst/>
              <a:defRPr/>
            </a:pPr>
            <a:r>
              <a:rPr kumimoji="0" lang="en-US" sz="2500" b="0" i="0" u="none" strike="noStrike" kern="1200" cap="none" spc="0" normalizeH="0" noProof="0" dirty="0" err="1" smtClean="0">
                <a:ln>
                  <a:noFill/>
                </a:ln>
                <a:solidFill>
                  <a:srgbClr val="92D050"/>
                </a:solidFill>
                <a:effectLst/>
                <a:uLnTx/>
                <a:uFillTx/>
                <a:latin typeface="Times New Roman" pitchFamily="18" charset="0"/>
                <a:ea typeface="+mn-ea"/>
                <a:cs typeface="+mn-cs"/>
              </a:rPr>
              <a:t>Prioritas</a:t>
            </a:r>
            <a:r>
              <a:rPr kumimoji="0" lang="en-US" sz="2500" b="0" i="0" u="none" strike="noStrike" kern="1200" cap="none" spc="0" normalizeH="0" noProof="0" dirty="0" smtClean="0">
                <a:ln>
                  <a:noFill/>
                </a:ln>
                <a:solidFill>
                  <a:srgbClr val="92D050"/>
                </a:solidFill>
                <a:effectLst/>
                <a:uLnTx/>
                <a:uFillTx/>
                <a:latin typeface="Times New Roman" pitchFamily="18" charset="0"/>
                <a:ea typeface="+mn-ea"/>
                <a:cs typeface="+mn-cs"/>
              </a:rPr>
              <a:t> </a:t>
            </a:r>
            <a:r>
              <a:rPr kumimoji="0" lang="en-US" sz="2500" b="0" i="0" u="none" strike="noStrike" kern="1200" cap="none" spc="0" normalizeH="0" noProof="0" dirty="0" err="1" smtClean="0">
                <a:ln>
                  <a:noFill/>
                </a:ln>
                <a:solidFill>
                  <a:srgbClr val="92D050"/>
                </a:solidFill>
                <a:effectLst/>
                <a:uLnTx/>
                <a:uFillTx/>
                <a:latin typeface="Times New Roman" pitchFamily="18" charset="0"/>
                <a:ea typeface="+mn-ea"/>
                <a:cs typeface="+mn-cs"/>
              </a:rPr>
              <a:t>pengeluaran</a:t>
            </a:r>
            <a:r>
              <a:rPr kumimoji="0" lang="en-US" sz="2500" b="0" i="0" u="none" strike="noStrike" kern="1200" cap="none" spc="0" normalizeH="0" noProof="0" dirty="0" smtClean="0">
                <a:ln>
                  <a:noFill/>
                </a:ln>
                <a:solidFill>
                  <a:srgbClr val="92D050"/>
                </a:solidFill>
                <a:effectLst/>
                <a:uLnTx/>
                <a:uFillTx/>
                <a:latin typeface="Times New Roman" pitchFamily="18" charset="0"/>
                <a:ea typeface="+mn-ea"/>
                <a:cs typeface="+mn-cs"/>
              </a:rPr>
              <a:t> </a:t>
            </a:r>
            <a:r>
              <a:rPr kumimoji="0" lang="en-US" sz="2500" b="0" i="0" u="none" strike="noStrike" kern="1200" cap="none" spc="0" normalizeH="0" noProof="0" dirty="0" err="1" smtClean="0">
                <a:ln>
                  <a:noFill/>
                </a:ln>
                <a:solidFill>
                  <a:srgbClr val="92D050"/>
                </a:solidFill>
                <a:effectLst/>
                <a:uLnTx/>
                <a:uFillTx/>
                <a:latin typeface="Times New Roman" pitchFamily="18" charset="0"/>
                <a:ea typeface="+mn-ea"/>
                <a:cs typeface="+mn-cs"/>
              </a:rPr>
              <a:t>rutin</a:t>
            </a:r>
            <a:r>
              <a:rPr kumimoji="0" lang="en-US" sz="2500" b="0" i="0" u="none" strike="noStrike" kern="1200" cap="none" spc="0" normalizeH="0" noProof="0" dirty="0" smtClean="0">
                <a:ln>
                  <a:noFill/>
                </a:ln>
                <a:solidFill>
                  <a:srgbClr val="92D050"/>
                </a:solidFill>
                <a:effectLst/>
                <a:uLnTx/>
                <a:uFillTx/>
                <a:latin typeface="Times New Roman" pitchFamily="18" charset="0"/>
                <a:ea typeface="+mn-ea"/>
                <a:cs typeface="+mn-cs"/>
              </a:rPr>
              <a:t> yang </a:t>
            </a:r>
            <a:r>
              <a:rPr kumimoji="0" lang="en-US" sz="2500" b="0" i="0" u="none" strike="noStrike" kern="1200" cap="none" spc="0" normalizeH="0" noProof="0" dirty="0" err="1" smtClean="0">
                <a:ln>
                  <a:noFill/>
                </a:ln>
                <a:solidFill>
                  <a:srgbClr val="92D050"/>
                </a:solidFill>
                <a:effectLst/>
                <a:uLnTx/>
                <a:uFillTx/>
                <a:latin typeface="Times New Roman" pitchFamily="18" charset="0"/>
                <a:ea typeface="+mn-ea"/>
                <a:cs typeface="+mn-cs"/>
              </a:rPr>
              <a:t>penting</a:t>
            </a:r>
            <a:endParaRPr kumimoji="0" lang="en-US" sz="2500" b="0" i="0" u="none" strike="noStrike" kern="1200" cap="none" spc="0" normalizeH="0" noProof="0" dirty="0" smtClean="0">
              <a:ln>
                <a:noFill/>
              </a:ln>
              <a:solidFill>
                <a:srgbClr val="92D050"/>
              </a:solidFill>
              <a:effectLst/>
              <a:uLnTx/>
              <a:uFillTx/>
              <a:latin typeface="Times New Roman" pitchFamily="18" charset="0"/>
              <a:ea typeface="+mn-ea"/>
              <a:cs typeface="+mn-cs"/>
            </a:endParaRPr>
          </a:p>
          <a:p>
            <a:pPr marL="236538" marR="0" lvl="0" indent="-236538" algn="l" defTabSz="914400" rtl="0" eaLnBrk="1" fontAlgn="auto" latinLnBrk="0" hangingPunct="1">
              <a:lnSpc>
                <a:spcPct val="90000"/>
              </a:lnSpc>
              <a:spcBef>
                <a:spcPct val="20000"/>
              </a:spcBef>
              <a:spcAft>
                <a:spcPts val="0"/>
              </a:spcAft>
              <a:buClrTx/>
              <a:buSzTx/>
              <a:buFont typeface="Wingdings" pitchFamily="2" charset="2"/>
              <a:buChar char="§"/>
              <a:tabLst/>
              <a:defRPr/>
            </a:pPr>
            <a:r>
              <a:rPr lang="en-US" sz="2500" dirty="0" err="1" smtClean="0">
                <a:solidFill>
                  <a:schemeClr val="accent6"/>
                </a:solidFill>
                <a:latin typeface="Times New Roman" pitchFamily="18" charset="0"/>
              </a:rPr>
              <a:t>Pemanfaatan</a:t>
            </a:r>
            <a:r>
              <a:rPr lang="en-US" sz="2500" dirty="0" smtClean="0">
                <a:solidFill>
                  <a:schemeClr val="accent6"/>
                </a:solidFill>
                <a:latin typeface="Times New Roman" pitchFamily="18" charset="0"/>
              </a:rPr>
              <a:t> SDM </a:t>
            </a:r>
            <a:r>
              <a:rPr lang="en-US" sz="2500" dirty="0" err="1" smtClean="0">
                <a:solidFill>
                  <a:schemeClr val="accent6"/>
                </a:solidFill>
                <a:latin typeface="Times New Roman" pitchFamily="18" charset="0"/>
              </a:rPr>
              <a:t>dan</a:t>
            </a:r>
            <a:r>
              <a:rPr lang="en-US" sz="2500" dirty="0" smtClean="0">
                <a:solidFill>
                  <a:schemeClr val="accent6"/>
                </a:solidFill>
                <a:latin typeface="Times New Roman" pitchFamily="18" charset="0"/>
              </a:rPr>
              <a:t> SDA yang </a:t>
            </a:r>
            <a:r>
              <a:rPr lang="en-US" sz="2500" dirty="0" err="1" smtClean="0">
                <a:solidFill>
                  <a:schemeClr val="accent6"/>
                </a:solidFill>
                <a:latin typeface="Times New Roman" pitchFamily="18" charset="0"/>
              </a:rPr>
              <a:t>maksimal</a:t>
            </a:r>
            <a:endParaRPr kumimoji="0" lang="en-US" sz="2500" b="0" i="0" u="none" strike="noStrike" kern="1200" cap="none" spc="0" normalizeH="0" noProof="0" dirty="0" smtClean="0">
              <a:ln>
                <a:noFill/>
              </a:ln>
              <a:solidFill>
                <a:schemeClr val="accent6"/>
              </a:solidFill>
              <a:effectLst/>
              <a:uLnTx/>
              <a:uFillTx/>
              <a:latin typeface="Times New Roman" pitchFamily="18" charset="0"/>
              <a:ea typeface="+mn-ea"/>
              <a:cs typeface="+mn-cs"/>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Grp="1" noChangeArrowheads="1"/>
          </p:cNvSpPr>
          <p:nvPr>
            <p:ph type="subTitle" idx="1"/>
          </p:nvPr>
        </p:nvSpPr>
        <p:spPr>
          <a:xfrm>
            <a:off x="152400" y="685800"/>
            <a:ext cx="8534400" cy="1981200"/>
          </a:xfrm>
          <a:ln>
            <a:solidFill>
              <a:srgbClr val="00FFFF"/>
            </a:solidFill>
          </a:ln>
        </p:spPr>
        <p:txBody>
          <a:bodyPr>
            <a:noAutofit/>
          </a:bodyPr>
          <a:lstStyle/>
          <a:p>
            <a:pPr algn="l"/>
            <a:r>
              <a:rPr lang="en-US" sz="2400" dirty="0" err="1">
                <a:solidFill>
                  <a:srgbClr val="FFC000"/>
                </a:solidFill>
                <a:latin typeface="Times New Roman" pitchFamily="18" charset="0"/>
              </a:rPr>
              <a:t>Penyusunan</a:t>
            </a:r>
            <a:r>
              <a:rPr lang="en-US" sz="2400" dirty="0">
                <a:solidFill>
                  <a:srgbClr val="FFC000"/>
                </a:solidFill>
                <a:latin typeface="Times New Roman" pitchFamily="18" charset="0"/>
              </a:rPr>
              <a:t> APBN </a:t>
            </a:r>
            <a:r>
              <a:rPr lang="en-US" sz="2400" dirty="0" err="1">
                <a:solidFill>
                  <a:srgbClr val="00FF00"/>
                </a:solidFill>
                <a:latin typeface="Times New Roman" pitchFamily="18" charset="0"/>
              </a:rPr>
              <a:t>ditujukan</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untuk</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mengatur</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penerimaan</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dan</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pengeluaran</a:t>
            </a:r>
            <a:r>
              <a:rPr lang="en-US" sz="2400" dirty="0">
                <a:solidFill>
                  <a:srgbClr val="00FF00"/>
                </a:solidFill>
                <a:latin typeface="Times New Roman" pitchFamily="18" charset="0"/>
              </a:rPr>
              <a:t> </a:t>
            </a:r>
            <a:r>
              <a:rPr lang="en-US" sz="2400" dirty="0" err="1">
                <a:solidFill>
                  <a:srgbClr val="00FF00"/>
                </a:solidFill>
                <a:latin typeface="Times New Roman" pitchFamily="18" charset="0"/>
              </a:rPr>
              <a:t>negara</a:t>
            </a:r>
            <a:r>
              <a:rPr lang="en-US" sz="2400" dirty="0">
                <a:solidFill>
                  <a:srgbClr val="FFC000"/>
                </a:solidFill>
                <a:latin typeface="Times New Roman" pitchFamily="18" charset="0"/>
              </a:rPr>
              <a:t> agar </a:t>
            </a:r>
            <a:r>
              <a:rPr lang="en-US" sz="2400" dirty="0" err="1">
                <a:solidFill>
                  <a:srgbClr val="00FF99"/>
                </a:solidFill>
                <a:latin typeface="Times New Roman" pitchFamily="18" charset="0"/>
              </a:rPr>
              <a:t>pemanfaatan</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keuangan</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negara</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dapat</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mencapai</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sasaran</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yaitu</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meningkatkan</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kesejahteraan</a:t>
            </a:r>
            <a:r>
              <a:rPr lang="en-US" sz="2400" dirty="0">
                <a:solidFill>
                  <a:srgbClr val="00FF99"/>
                </a:solidFill>
                <a:latin typeface="Times New Roman" pitchFamily="18" charset="0"/>
              </a:rPr>
              <a:t> </a:t>
            </a:r>
            <a:r>
              <a:rPr lang="en-US" sz="2400" dirty="0" err="1">
                <a:solidFill>
                  <a:srgbClr val="00FF99"/>
                </a:solidFill>
                <a:latin typeface="Times New Roman" pitchFamily="18" charset="0"/>
              </a:rPr>
              <a:t>rakyat</a:t>
            </a:r>
            <a:r>
              <a:rPr lang="en-US" sz="2400" dirty="0">
                <a:solidFill>
                  <a:srgbClr val="00FF99"/>
                </a:solidFill>
                <a:latin typeface="Times New Roman" pitchFamily="18" charset="0"/>
              </a:rPr>
              <a:t>. </a:t>
            </a:r>
            <a:r>
              <a:rPr lang="en-US" sz="2400" dirty="0">
                <a:solidFill>
                  <a:srgbClr val="FFFF00"/>
                </a:solidFill>
                <a:latin typeface="Times New Roman" pitchFamily="18" charset="0"/>
              </a:rPr>
              <a:t>APBN </a:t>
            </a:r>
            <a:r>
              <a:rPr lang="en-US" sz="2400" dirty="0" err="1">
                <a:solidFill>
                  <a:srgbClr val="FFFF00"/>
                </a:solidFill>
                <a:latin typeface="Times New Roman" pitchFamily="18" charset="0"/>
              </a:rPr>
              <a:t>juga</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bertujuan</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memudahkan</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pengambilan</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keputusan</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mengenai</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pengeluaran</a:t>
            </a:r>
            <a:r>
              <a:rPr lang="en-US" sz="2400" dirty="0">
                <a:solidFill>
                  <a:srgbClr val="FFFF00"/>
                </a:solidFill>
                <a:latin typeface="Times New Roman" pitchFamily="18" charset="0"/>
              </a:rPr>
              <a:t> </a:t>
            </a:r>
            <a:r>
              <a:rPr lang="en-US" sz="2400" dirty="0" err="1">
                <a:solidFill>
                  <a:srgbClr val="FFFF00"/>
                </a:solidFill>
                <a:latin typeface="Times New Roman" pitchFamily="18" charset="0"/>
              </a:rPr>
              <a:t>tahunan</a:t>
            </a:r>
            <a:endParaRPr lang="en-US" sz="2400" dirty="0">
              <a:solidFill>
                <a:srgbClr val="FFFF00"/>
              </a:solidFill>
              <a:latin typeface="Times New Roman" pitchFamily="18" charset="0"/>
            </a:endParaRPr>
          </a:p>
        </p:txBody>
      </p:sp>
      <p:sp>
        <p:nvSpPr>
          <p:cNvPr id="5" name="Horizontal Scroll 4"/>
          <p:cNvSpPr/>
          <p:nvPr/>
        </p:nvSpPr>
        <p:spPr>
          <a:xfrm>
            <a:off x="228600" y="152400"/>
            <a:ext cx="38100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Tujuan</a:t>
            </a:r>
            <a:r>
              <a:rPr lang="en-US" sz="3200" dirty="0" smtClean="0">
                <a:solidFill>
                  <a:srgbClr val="FFFF00"/>
                </a:solidFill>
              </a:rPr>
              <a:t> APBN</a:t>
            </a:r>
            <a:endParaRPr lang="en-US" sz="3200" dirty="0">
              <a:solidFill>
                <a:srgbClr val="FFFF00"/>
              </a:solidFill>
            </a:endParaRPr>
          </a:p>
        </p:txBody>
      </p:sp>
      <p:sp>
        <p:nvSpPr>
          <p:cNvPr id="7" name="Rectangle 3"/>
          <p:cNvSpPr txBox="1">
            <a:spLocks noChangeArrowheads="1"/>
          </p:cNvSpPr>
          <p:nvPr/>
        </p:nvSpPr>
        <p:spPr>
          <a:xfrm>
            <a:off x="228600" y="3276600"/>
            <a:ext cx="8610600" cy="3505200"/>
          </a:xfrm>
          <a:prstGeom prst="rect">
            <a:avLst/>
          </a:prstGeom>
          <a:ln>
            <a:solidFill>
              <a:srgbClr val="FF00FF"/>
            </a:solidFill>
          </a:ln>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500" b="1" i="0" u="none" strike="noStrike" kern="1200" cap="none" spc="0" normalizeH="0" baseline="0" noProof="0" dirty="0" err="1" smtClean="0">
                <a:ln>
                  <a:noFill/>
                </a:ln>
                <a:solidFill>
                  <a:srgbClr val="FB5763"/>
                </a:solidFill>
                <a:effectLst/>
                <a:uLnTx/>
                <a:uFillTx/>
                <a:latin typeface="+mn-lt"/>
                <a:ea typeface="+mn-ea"/>
                <a:cs typeface="+mn-cs"/>
              </a:rPr>
              <a:t>Asas</a:t>
            </a:r>
            <a:r>
              <a:rPr kumimoji="0" lang="en-US" sz="2500" b="1"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1" i="0" u="none" strike="noStrike" kern="1200" cap="none" spc="0" normalizeH="0" baseline="0" noProof="0" dirty="0" err="1" smtClean="0">
                <a:ln>
                  <a:noFill/>
                </a:ln>
                <a:solidFill>
                  <a:srgbClr val="FB5763"/>
                </a:solidFill>
                <a:effectLst/>
                <a:uLnTx/>
                <a:uFillTx/>
                <a:latin typeface="+mn-lt"/>
                <a:ea typeface="+mn-ea"/>
                <a:cs typeface="+mn-cs"/>
              </a:rPr>
              <a:t>anggaran</a:t>
            </a:r>
            <a:r>
              <a:rPr kumimoji="0" lang="en-US" sz="2500" b="1" i="0" u="none" strike="noStrike" kern="1200" cap="none" spc="0" normalizeH="0" baseline="0" noProof="0" dirty="0" smtClean="0">
                <a:ln>
                  <a:noFill/>
                </a:ln>
                <a:solidFill>
                  <a:srgbClr val="FB5763"/>
                </a:solidFill>
                <a:effectLst/>
                <a:uLnTx/>
                <a:uFillTx/>
                <a:latin typeface="+mn-lt"/>
                <a:ea typeface="+mn-ea"/>
                <a:cs typeface="+mn-cs"/>
              </a:rPr>
              <a:t> surplus</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pemerintah</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memberlakukan</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anggaran</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dengan</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pendapatan</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lebih</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besar</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dari</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belanja</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B5763"/>
                </a:solidFill>
                <a:effectLst/>
                <a:uLnTx/>
                <a:uFillTx/>
                <a:latin typeface="+mn-lt"/>
                <a:ea typeface="+mn-ea"/>
                <a:cs typeface="+mn-cs"/>
              </a:rPr>
              <a:t>negara</a:t>
            </a:r>
            <a:r>
              <a:rPr kumimoji="0" lang="en-US" sz="2500" b="0" i="0" u="none" strike="noStrike" kern="1200" cap="none" spc="0" normalizeH="0" baseline="0" noProof="0" dirty="0" smtClean="0">
                <a:ln>
                  <a:noFill/>
                </a:ln>
                <a:solidFill>
                  <a:srgbClr val="FB5763"/>
                </a:solidFill>
                <a:effectLst/>
                <a:uLnTx/>
                <a:uFillTx/>
                <a:latin typeface="+mn-lt"/>
                <a:ea typeface="+mn-ea"/>
                <a:cs typeface="+mn-cs"/>
              </a:rPr>
              <a:t> </a:t>
            </a:r>
            <a:r>
              <a:rPr kumimoji="0" lang="en-US" sz="2500" b="0" i="0" u="none" strike="noStrike" kern="1200" cap="none" spc="0" normalizeH="0" baseline="0" noProof="0" dirty="0" smtClean="0">
                <a:ln>
                  <a:noFill/>
                </a:ln>
                <a:solidFill>
                  <a:srgbClr val="00FFFF"/>
                </a:solidFill>
                <a:effectLst/>
                <a:uLnTx/>
                <a:uFillTx/>
                <a:latin typeface="+mn-lt"/>
                <a:ea typeface="+mn-ea"/>
                <a:cs typeface="+mn-cs"/>
              </a:rPr>
              <a:t>(I &gt; E)</a:t>
            </a:r>
            <a:endParaRPr kumimoji="0" lang="en-US" sz="2500" b="0" i="0" u="none" strike="noStrike" kern="1200" cap="none" spc="0" normalizeH="0" baseline="0" noProof="0" dirty="0" smtClean="0">
              <a:ln>
                <a:noFill/>
              </a:ln>
              <a:solidFill>
                <a:srgbClr val="FB5763"/>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500" b="1" i="0" u="none" strike="noStrike" kern="1200" cap="none" spc="0" normalizeH="0" baseline="0" noProof="0" dirty="0" err="1" smtClean="0">
                <a:ln>
                  <a:noFill/>
                </a:ln>
                <a:solidFill>
                  <a:srgbClr val="F6CD36"/>
                </a:solidFill>
                <a:effectLst/>
                <a:uLnTx/>
                <a:uFillTx/>
                <a:latin typeface="+mn-lt"/>
                <a:ea typeface="+mn-ea"/>
                <a:cs typeface="+mn-cs"/>
              </a:rPr>
              <a:t>Asas</a:t>
            </a:r>
            <a:r>
              <a:rPr kumimoji="0" lang="en-US" sz="2500" b="1"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1" i="0" u="none" strike="noStrike" kern="1200" cap="none" spc="0" normalizeH="0" baseline="0" noProof="0" dirty="0" err="1" smtClean="0">
                <a:ln>
                  <a:noFill/>
                </a:ln>
                <a:solidFill>
                  <a:srgbClr val="F6CD36"/>
                </a:solidFill>
                <a:effectLst/>
                <a:uLnTx/>
                <a:uFillTx/>
                <a:latin typeface="+mn-lt"/>
                <a:ea typeface="+mn-ea"/>
                <a:cs typeface="+mn-cs"/>
              </a:rPr>
              <a:t>anggaran</a:t>
            </a:r>
            <a:r>
              <a:rPr kumimoji="0" lang="en-US" sz="2500" b="1"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1" i="0" u="none" strike="noStrike" kern="1200" cap="none" spc="0" normalizeH="0" baseline="0" noProof="0" dirty="0" err="1" smtClean="0">
                <a:ln>
                  <a:noFill/>
                </a:ln>
                <a:solidFill>
                  <a:srgbClr val="F6CD36"/>
                </a:solidFill>
                <a:effectLst/>
                <a:uLnTx/>
                <a:uFillTx/>
                <a:latin typeface="+mn-lt"/>
                <a:ea typeface="+mn-ea"/>
                <a:cs typeface="+mn-cs"/>
              </a:rPr>
              <a:t>defisit</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pemerintah</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memberlakukan</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anggaran</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dengan</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pendapatan</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lebih</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kecil</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dari</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belanja</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F6CD36"/>
                </a:solidFill>
                <a:effectLst/>
                <a:uLnTx/>
                <a:uFillTx/>
                <a:latin typeface="+mn-lt"/>
                <a:ea typeface="+mn-ea"/>
                <a:cs typeface="+mn-cs"/>
              </a:rPr>
              <a:t>negara</a:t>
            </a:r>
            <a:r>
              <a:rPr kumimoji="0" lang="en-US" sz="2500" b="0" i="0" u="none" strike="noStrike" kern="1200" cap="none" spc="0" normalizeH="0" baseline="0" noProof="0" dirty="0" smtClean="0">
                <a:ln>
                  <a:noFill/>
                </a:ln>
                <a:solidFill>
                  <a:srgbClr val="F6CD36"/>
                </a:solidFill>
                <a:effectLst/>
                <a:uLnTx/>
                <a:uFillTx/>
                <a:latin typeface="+mn-lt"/>
                <a:ea typeface="+mn-ea"/>
                <a:cs typeface="+mn-cs"/>
              </a:rPr>
              <a:t> </a:t>
            </a:r>
            <a:r>
              <a:rPr kumimoji="0" lang="en-US" sz="2500" b="0" i="0" u="none" strike="noStrike" kern="1200" cap="none" spc="0" normalizeH="0" baseline="0" noProof="0" dirty="0" smtClean="0">
                <a:ln>
                  <a:noFill/>
                </a:ln>
                <a:solidFill>
                  <a:srgbClr val="00FFFF"/>
                </a:solidFill>
                <a:effectLst/>
                <a:uLnTx/>
                <a:uFillTx/>
                <a:latin typeface="+mn-lt"/>
                <a:ea typeface="+mn-ea"/>
                <a:cs typeface="+mn-cs"/>
              </a:rPr>
              <a:t>(I &lt; E)</a:t>
            </a:r>
            <a:endParaRPr kumimoji="0" lang="en-US" sz="2500" b="0" i="0" u="none" strike="noStrike" kern="1200" cap="none" spc="0" normalizeH="0" baseline="0" noProof="0" dirty="0" smtClean="0">
              <a:ln>
                <a:noFill/>
              </a:ln>
              <a:solidFill>
                <a:srgbClr val="F6CD36"/>
              </a:solidFill>
              <a:effectLst/>
              <a:uLnTx/>
              <a:uFillTx/>
              <a:latin typeface="+mn-lt"/>
              <a:ea typeface="+mn-ea"/>
              <a:cs typeface="+mn-cs"/>
            </a:endParaRPr>
          </a:p>
          <a:p>
            <a:pPr lvl="0">
              <a:spcBef>
                <a:spcPct val="20000"/>
              </a:spcBef>
            </a:pPr>
            <a:r>
              <a:rPr kumimoji="0" lang="en-US" sz="2500" b="1" i="0" u="none" strike="noStrike" kern="1200" cap="none" spc="0" normalizeH="0" baseline="0" noProof="0" dirty="0" err="1" smtClean="0">
                <a:ln>
                  <a:noFill/>
                </a:ln>
                <a:solidFill>
                  <a:srgbClr val="00FF00"/>
                </a:solidFill>
                <a:effectLst/>
                <a:uLnTx/>
                <a:uFillTx/>
                <a:latin typeface="+mn-lt"/>
                <a:ea typeface="+mn-ea"/>
                <a:cs typeface="+mn-cs"/>
              </a:rPr>
              <a:t>Asas</a:t>
            </a:r>
            <a:r>
              <a:rPr kumimoji="0" lang="en-US" sz="2500" b="1"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1" i="0" u="none" strike="noStrike" kern="1200" cap="none" spc="0" normalizeH="0" baseline="0" noProof="0" dirty="0" err="1" smtClean="0">
                <a:ln>
                  <a:noFill/>
                </a:ln>
                <a:solidFill>
                  <a:srgbClr val="00FF00"/>
                </a:solidFill>
                <a:effectLst/>
                <a:uLnTx/>
                <a:uFillTx/>
                <a:latin typeface="+mn-lt"/>
                <a:ea typeface="+mn-ea"/>
                <a:cs typeface="+mn-cs"/>
              </a:rPr>
              <a:t>anggaran</a:t>
            </a:r>
            <a:r>
              <a:rPr kumimoji="0" lang="en-US" sz="2500" b="1"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1" i="0" u="none" strike="noStrike" kern="1200" cap="none" spc="0" normalizeH="0" baseline="0" noProof="0" dirty="0" err="1" smtClean="0">
                <a:ln>
                  <a:noFill/>
                </a:ln>
                <a:solidFill>
                  <a:srgbClr val="00FF00"/>
                </a:solidFill>
                <a:effectLst/>
                <a:uLnTx/>
                <a:uFillTx/>
                <a:latin typeface="+mn-lt"/>
                <a:ea typeface="+mn-ea"/>
                <a:cs typeface="+mn-cs"/>
              </a:rPr>
              <a:t>berimbang</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pemerintah</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memberlakukan</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anggaran</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dengan</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pendapatan</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sama</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dengan</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belanja</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500" b="0" i="0" u="none" strike="noStrike" kern="1200" cap="none" spc="0" normalizeH="0" baseline="0" noProof="0" dirty="0" err="1" smtClean="0">
                <a:ln>
                  <a:noFill/>
                </a:ln>
                <a:solidFill>
                  <a:srgbClr val="00FF00"/>
                </a:solidFill>
                <a:effectLst/>
                <a:uLnTx/>
                <a:uFillTx/>
                <a:latin typeface="+mn-lt"/>
                <a:ea typeface="+mn-ea"/>
                <a:cs typeface="+mn-cs"/>
              </a:rPr>
              <a:t>negara</a:t>
            </a:r>
            <a:r>
              <a:rPr kumimoji="0" lang="en-US" sz="2500" b="0" i="0" u="none" strike="noStrike" kern="1200" cap="none" spc="0" normalizeH="0" baseline="0" noProof="0" dirty="0" smtClean="0">
                <a:ln>
                  <a:noFill/>
                </a:ln>
                <a:solidFill>
                  <a:srgbClr val="00FF00"/>
                </a:solidFill>
                <a:effectLst/>
                <a:uLnTx/>
                <a:uFillTx/>
                <a:latin typeface="+mn-lt"/>
                <a:ea typeface="+mn-ea"/>
                <a:cs typeface="+mn-cs"/>
              </a:rPr>
              <a:t> </a:t>
            </a:r>
            <a:r>
              <a:rPr lang="en-US" sz="2500" dirty="0" smtClean="0">
                <a:solidFill>
                  <a:srgbClr val="00FFFF"/>
                </a:solidFill>
              </a:rPr>
              <a:t>(I = E)</a:t>
            </a:r>
          </a:p>
          <a:p>
            <a:pPr lvl="0">
              <a:spcBef>
                <a:spcPct val="20000"/>
              </a:spcBef>
            </a:pPr>
            <a:r>
              <a:rPr lang="en-US" sz="2500" b="1" dirty="0" err="1" smtClean="0">
                <a:solidFill>
                  <a:srgbClr val="FFFF00"/>
                </a:solidFill>
              </a:rPr>
              <a:t>Asas</a:t>
            </a:r>
            <a:r>
              <a:rPr lang="en-US" sz="2500" b="1" dirty="0" smtClean="0">
                <a:solidFill>
                  <a:srgbClr val="FFFF00"/>
                </a:solidFill>
              </a:rPr>
              <a:t> </a:t>
            </a:r>
            <a:r>
              <a:rPr lang="en-US" sz="2500" b="1" dirty="0" err="1" smtClean="0">
                <a:solidFill>
                  <a:srgbClr val="FFFF00"/>
                </a:solidFill>
              </a:rPr>
              <a:t>anggaran</a:t>
            </a:r>
            <a:r>
              <a:rPr lang="en-US" sz="2500" b="1" dirty="0" smtClean="0">
                <a:solidFill>
                  <a:srgbClr val="FFFF00"/>
                </a:solidFill>
              </a:rPr>
              <a:t> </a:t>
            </a:r>
            <a:r>
              <a:rPr lang="en-US" sz="2500" b="1" dirty="0" err="1" smtClean="0">
                <a:solidFill>
                  <a:srgbClr val="FFFF00"/>
                </a:solidFill>
              </a:rPr>
              <a:t>Dinamis</a:t>
            </a:r>
            <a:r>
              <a:rPr lang="en-US" sz="2500" dirty="0" smtClean="0">
                <a:solidFill>
                  <a:srgbClr val="FFFF00"/>
                </a:solidFill>
              </a:rPr>
              <a:t>: </a:t>
            </a:r>
            <a:r>
              <a:rPr lang="en-US" sz="2500" dirty="0" err="1" smtClean="0">
                <a:solidFill>
                  <a:srgbClr val="FFFF00"/>
                </a:solidFill>
              </a:rPr>
              <a:t>Jumlah</a:t>
            </a:r>
            <a:r>
              <a:rPr lang="en-US" sz="2500" dirty="0" smtClean="0">
                <a:solidFill>
                  <a:srgbClr val="FFFF00"/>
                </a:solidFill>
              </a:rPr>
              <a:t> </a:t>
            </a:r>
            <a:r>
              <a:rPr lang="en-US" sz="2500" dirty="0" err="1" smtClean="0">
                <a:solidFill>
                  <a:srgbClr val="FFFF00"/>
                </a:solidFill>
              </a:rPr>
              <a:t>anggaran</a:t>
            </a:r>
            <a:r>
              <a:rPr lang="en-US" sz="2500" dirty="0" smtClean="0">
                <a:solidFill>
                  <a:srgbClr val="FFFF00"/>
                </a:solidFill>
              </a:rPr>
              <a:t> </a:t>
            </a:r>
            <a:r>
              <a:rPr lang="en-US" sz="2500" dirty="0" err="1" smtClean="0">
                <a:solidFill>
                  <a:srgbClr val="FFFF00"/>
                </a:solidFill>
              </a:rPr>
              <a:t>dari</a:t>
            </a:r>
            <a:r>
              <a:rPr lang="en-US" sz="2500" dirty="0" smtClean="0">
                <a:solidFill>
                  <a:srgbClr val="FFFF00"/>
                </a:solidFill>
              </a:rPr>
              <a:t> </a:t>
            </a:r>
            <a:r>
              <a:rPr lang="en-US" sz="2500" dirty="0" err="1" smtClean="0">
                <a:solidFill>
                  <a:srgbClr val="FFFF00"/>
                </a:solidFill>
              </a:rPr>
              <a:t>tahun</a:t>
            </a:r>
            <a:r>
              <a:rPr lang="en-US" sz="2500" dirty="0" smtClean="0">
                <a:solidFill>
                  <a:srgbClr val="FFFF00"/>
                </a:solidFill>
              </a:rPr>
              <a:t> </a:t>
            </a:r>
            <a:r>
              <a:rPr lang="en-US" sz="2500" dirty="0" err="1" smtClean="0">
                <a:solidFill>
                  <a:srgbClr val="FFFF00"/>
                </a:solidFill>
              </a:rPr>
              <a:t>ke</a:t>
            </a:r>
            <a:r>
              <a:rPr lang="en-US" sz="2500" dirty="0" smtClean="0">
                <a:solidFill>
                  <a:srgbClr val="FFFF00"/>
                </a:solidFill>
              </a:rPr>
              <a:t> </a:t>
            </a:r>
            <a:r>
              <a:rPr lang="en-US" sz="2500" dirty="0" err="1" smtClean="0">
                <a:solidFill>
                  <a:srgbClr val="FFFF00"/>
                </a:solidFill>
              </a:rPr>
              <a:t>tahun</a:t>
            </a:r>
            <a:r>
              <a:rPr lang="en-US" sz="2500" dirty="0" smtClean="0">
                <a:solidFill>
                  <a:srgbClr val="FFFF00"/>
                </a:solidFill>
              </a:rPr>
              <a:t> </a:t>
            </a:r>
            <a:r>
              <a:rPr lang="en-US" sz="2500" dirty="0" err="1" smtClean="0">
                <a:solidFill>
                  <a:srgbClr val="FFFF00"/>
                </a:solidFill>
              </a:rPr>
              <a:t>semakin</a:t>
            </a:r>
            <a:r>
              <a:rPr lang="en-US" sz="2500" dirty="0" smtClean="0">
                <a:solidFill>
                  <a:srgbClr val="FFFF00"/>
                </a:solidFill>
              </a:rPr>
              <a:t> </a:t>
            </a:r>
            <a:r>
              <a:rPr lang="en-US" sz="2500" dirty="0" err="1" smtClean="0">
                <a:solidFill>
                  <a:srgbClr val="FFFF00"/>
                </a:solidFill>
              </a:rPr>
              <a:t>besar</a:t>
            </a:r>
            <a:endParaRPr kumimoji="0" lang="en-US" sz="2500" b="0" i="0" u="none" strike="noStrike" kern="1200" cap="none" spc="0" normalizeH="0" baseline="0" noProof="0" dirty="0">
              <a:ln>
                <a:noFill/>
              </a:ln>
              <a:solidFill>
                <a:srgbClr val="FFFF00"/>
              </a:solidFill>
              <a:effectLst/>
              <a:uLnTx/>
              <a:uFillTx/>
              <a:latin typeface="+mn-lt"/>
              <a:ea typeface="+mn-ea"/>
              <a:cs typeface="+mn-cs"/>
            </a:endParaRPr>
          </a:p>
        </p:txBody>
      </p:sp>
      <p:sp>
        <p:nvSpPr>
          <p:cNvPr id="6" name="Horizontal Scroll 5"/>
          <p:cNvSpPr/>
          <p:nvPr/>
        </p:nvSpPr>
        <p:spPr>
          <a:xfrm>
            <a:off x="304800" y="2819400"/>
            <a:ext cx="3810000" cy="609600"/>
          </a:xfrm>
          <a:prstGeom prst="horizontalScroll">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3200" dirty="0" err="1" smtClean="0">
                <a:solidFill>
                  <a:srgbClr val="FFFF00"/>
                </a:solidFill>
              </a:rPr>
              <a:t>Asas</a:t>
            </a:r>
            <a:r>
              <a:rPr lang="en-US" sz="3200" dirty="0" smtClean="0">
                <a:solidFill>
                  <a:srgbClr val="FFFF00"/>
                </a:solidFill>
              </a:rPr>
              <a:t> APBN</a:t>
            </a:r>
            <a:endParaRPr lang="en-US" sz="3200" dirty="0">
              <a:solidFill>
                <a:srgbClr val="FFFF00"/>
              </a:solidFill>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76200" y="228600"/>
            <a:ext cx="5105400" cy="563563"/>
          </a:xfrm>
          <a:ln>
            <a:solidFill>
              <a:srgbClr val="FFFF00"/>
            </a:solidFill>
          </a:ln>
        </p:spPr>
        <p:txBody>
          <a:bodyPr/>
          <a:lstStyle/>
          <a:p>
            <a:pPr algn="ctr" eaLnBrk="1" hangingPunct="1"/>
            <a:r>
              <a:rPr lang="id-ID" sz="2800" dirty="0" smtClean="0">
                <a:solidFill>
                  <a:srgbClr val="00FFFF"/>
                </a:solidFill>
              </a:rPr>
              <a:t>Penerimaan Negara dari pajak</a:t>
            </a:r>
          </a:p>
        </p:txBody>
      </p:sp>
      <p:sp>
        <p:nvSpPr>
          <p:cNvPr id="9220" name="Content Placeholder 2"/>
          <p:cNvSpPr>
            <a:spLocks noGrp="1"/>
          </p:cNvSpPr>
          <p:nvPr>
            <p:ph idx="1"/>
          </p:nvPr>
        </p:nvSpPr>
        <p:spPr>
          <a:xfrm>
            <a:off x="76200" y="914400"/>
            <a:ext cx="5334000" cy="4495800"/>
          </a:xfrm>
          <a:ln>
            <a:solidFill>
              <a:srgbClr val="FFFF00"/>
            </a:solidFill>
          </a:ln>
        </p:spPr>
        <p:txBody>
          <a:bodyPr>
            <a:normAutofit lnSpcReduction="10000"/>
          </a:bodyPr>
          <a:lstStyle/>
          <a:p>
            <a:pPr marL="457200" indent="-457200" eaLnBrk="1" hangingPunct="1">
              <a:buFont typeface="Wingdings" pitchFamily="2" charset="2"/>
              <a:buAutoNum type="arabicPeriod"/>
            </a:pPr>
            <a:r>
              <a:rPr lang="en-US" sz="2400" dirty="0" err="1" smtClean="0">
                <a:solidFill>
                  <a:srgbClr val="FFFF00"/>
                </a:solidFill>
              </a:rPr>
              <a:t>Pajak</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negeri</a:t>
            </a:r>
            <a:r>
              <a:rPr lang="en-US" sz="2400" dirty="0" smtClean="0">
                <a:solidFill>
                  <a:srgbClr val="FFFF00"/>
                </a:solidFill>
              </a:rPr>
              <a:t/>
            </a:r>
            <a:br>
              <a:rPr lang="en-US" sz="2400" dirty="0" smtClean="0">
                <a:solidFill>
                  <a:srgbClr val="FFFF00"/>
                </a:solidFill>
              </a:rPr>
            </a:br>
            <a:r>
              <a:rPr lang="en-US" sz="2400" dirty="0" smtClean="0">
                <a:solidFill>
                  <a:srgbClr val="00FF99"/>
                </a:solidFill>
              </a:rPr>
              <a:t>    a. </a:t>
            </a:r>
            <a:r>
              <a:rPr lang="en-US" sz="2400" dirty="0" err="1" smtClean="0">
                <a:solidFill>
                  <a:srgbClr val="00FF99"/>
                </a:solidFill>
              </a:rPr>
              <a:t>Pajak</a:t>
            </a:r>
            <a:r>
              <a:rPr lang="en-US" sz="2400" dirty="0" smtClean="0">
                <a:solidFill>
                  <a:srgbClr val="00FF99"/>
                </a:solidFill>
              </a:rPr>
              <a:t> </a:t>
            </a:r>
            <a:r>
              <a:rPr lang="en-US" sz="2400" dirty="0" err="1" smtClean="0">
                <a:solidFill>
                  <a:srgbClr val="00FF99"/>
                </a:solidFill>
              </a:rPr>
              <a:t>Dalam</a:t>
            </a:r>
            <a:r>
              <a:rPr lang="en-US" sz="2400" dirty="0" smtClean="0">
                <a:solidFill>
                  <a:srgbClr val="00FF99"/>
                </a:solidFill>
              </a:rPr>
              <a:t> </a:t>
            </a:r>
            <a:r>
              <a:rPr lang="en-US" sz="2400" dirty="0" err="1" smtClean="0">
                <a:solidFill>
                  <a:srgbClr val="00FF99"/>
                </a:solidFill>
              </a:rPr>
              <a:t>Negeri</a:t>
            </a:r>
            <a:r>
              <a:rPr lang="en-US" sz="2400" dirty="0" smtClean="0">
                <a:solidFill>
                  <a:srgbClr val="FFFF00"/>
                </a:solidFill>
              </a:rPr>
              <a:t/>
            </a:r>
            <a:br>
              <a:rPr lang="en-US" sz="2400" dirty="0" smtClean="0">
                <a:solidFill>
                  <a:srgbClr val="FFFF00"/>
                </a:solidFill>
              </a:rPr>
            </a:br>
            <a:r>
              <a:rPr lang="en-US" sz="2400" dirty="0" smtClean="0">
                <a:solidFill>
                  <a:srgbClr val="00CC99"/>
                </a:solidFill>
              </a:rPr>
              <a:t>    b. </a:t>
            </a:r>
            <a:r>
              <a:rPr lang="en-US" sz="2400" dirty="0" err="1" smtClean="0">
                <a:solidFill>
                  <a:srgbClr val="00CC99"/>
                </a:solidFill>
              </a:rPr>
              <a:t>Pajak</a:t>
            </a:r>
            <a:r>
              <a:rPr lang="en-US" sz="2400" dirty="0" smtClean="0">
                <a:solidFill>
                  <a:srgbClr val="00CC99"/>
                </a:solidFill>
              </a:rPr>
              <a:t> </a:t>
            </a:r>
            <a:r>
              <a:rPr lang="en-US" sz="2400" dirty="0" err="1" smtClean="0">
                <a:solidFill>
                  <a:srgbClr val="00CC99"/>
                </a:solidFill>
              </a:rPr>
              <a:t>pertambahan</a:t>
            </a:r>
            <a:r>
              <a:rPr lang="en-US" sz="2400" dirty="0" smtClean="0">
                <a:solidFill>
                  <a:srgbClr val="00CC99"/>
                </a:solidFill>
              </a:rPr>
              <a:t> </a:t>
            </a:r>
            <a:r>
              <a:rPr lang="en-US" sz="2400" dirty="0" err="1" smtClean="0">
                <a:solidFill>
                  <a:srgbClr val="00CC99"/>
                </a:solidFill>
              </a:rPr>
              <a:t>nilai</a:t>
            </a:r>
            <a:r>
              <a:rPr lang="en-US" sz="2400" dirty="0" smtClean="0">
                <a:solidFill>
                  <a:srgbClr val="00CC99"/>
                </a:solidFill>
              </a:rPr>
              <a:t> </a:t>
            </a:r>
            <a:r>
              <a:rPr lang="id-ID" sz="2400" dirty="0" smtClean="0">
                <a:solidFill>
                  <a:srgbClr val="00CC99"/>
                </a:solidFill>
              </a:rPr>
              <a:t>Barang    	   </a:t>
            </a:r>
            <a:r>
              <a:rPr lang="id-ID" sz="2400" dirty="0" smtClean="0">
                <a:solidFill>
                  <a:srgbClr val="11ED4B"/>
                </a:solidFill>
              </a:rPr>
              <a:t>Mewah </a:t>
            </a:r>
            <a:r>
              <a:rPr lang="en-US" sz="2400" dirty="0" smtClean="0">
                <a:solidFill>
                  <a:srgbClr val="11ED4B"/>
                </a:solidFill>
              </a:rPr>
              <a:t>(</a:t>
            </a:r>
            <a:r>
              <a:rPr lang="en-US" sz="2400" dirty="0" err="1" smtClean="0">
                <a:solidFill>
                  <a:srgbClr val="11ED4B"/>
                </a:solidFill>
              </a:rPr>
              <a:t>PPnBM</a:t>
            </a:r>
            <a:r>
              <a:rPr lang="en-US" sz="2400" dirty="0" smtClean="0">
                <a:solidFill>
                  <a:srgbClr val="11ED4B"/>
                </a:solidFill>
              </a:rPr>
              <a:t>)</a:t>
            </a:r>
            <a:r>
              <a:rPr lang="en-US" sz="2400" dirty="0" smtClean="0">
                <a:solidFill>
                  <a:srgbClr val="FFFF00"/>
                </a:solidFill>
              </a:rPr>
              <a:t/>
            </a:r>
            <a:br>
              <a:rPr lang="en-US" sz="2400" dirty="0" smtClean="0">
                <a:solidFill>
                  <a:srgbClr val="FFFF00"/>
                </a:solidFill>
              </a:rPr>
            </a:br>
            <a:r>
              <a:rPr lang="en-US" sz="2400" dirty="0" smtClean="0">
                <a:solidFill>
                  <a:schemeClr val="accent5">
                    <a:lumMod val="40000"/>
                    <a:lumOff val="60000"/>
                  </a:schemeClr>
                </a:solidFill>
              </a:rPr>
              <a:t>    c. </a:t>
            </a:r>
            <a:r>
              <a:rPr lang="en-US" sz="2400" dirty="0" err="1" smtClean="0">
                <a:solidFill>
                  <a:schemeClr val="accent5">
                    <a:lumMod val="40000"/>
                    <a:lumOff val="60000"/>
                  </a:schemeClr>
                </a:solidFill>
              </a:rPr>
              <a:t>Pajak</a:t>
            </a:r>
            <a:r>
              <a:rPr lang="en-US" sz="2400" dirty="0" smtClean="0">
                <a:solidFill>
                  <a:schemeClr val="accent5">
                    <a:lumMod val="40000"/>
                    <a:lumOff val="60000"/>
                  </a:schemeClr>
                </a:solidFill>
              </a:rPr>
              <a:t> </a:t>
            </a:r>
            <a:r>
              <a:rPr lang="en-US" sz="2400" dirty="0" err="1" smtClean="0">
                <a:solidFill>
                  <a:schemeClr val="accent5">
                    <a:lumMod val="40000"/>
                    <a:lumOff val="60000"/>
                  </a:schemeClr>
                </a:solidFill>
              </a:rPr>
              <a:t>bumi</a:t>
            </a:r>
            <a:r>
              <a:rPr lang="en-US" sz="2400" dirty="0" smtClean="0">
                <a:solidFill>
                  <a:schemeClr val="accent5">
                    <a:lumMod val="40000"/>
                    <a:lumOff val="60000"/>
                  </a:schemeClr>
                </a:solidFill>
              </a:rPr>
              <a:t> </a:t>
            </a:r>
            <a:r>
              <a:rPr lang="en-US" sz="2400" dirty="0" err="1" smtClean="0">
                <a:solidFill>
                  <a:schemeClr val="accent5">
                    <a:lumMod val="40000"/>
                    <a:lumOff val="60000"/>
                  </a:schemeClr>
                </a:solidFill>
              </a:rPr>
              <a:t>bangunan</a:t>
            </a:r>
            <a:r>
              <a:rPr lang="en-US" sz="2400" dirty="0" smtClean="0">
                <a:solidFill>
                  <a:schemeClr val="accent5">
                    <a:lumMod val="40000"/>
                    <a:lumOff val="60000"/>
                  </a:schemeClr>
                </a:solidFill>
              </a:rPr>
              <a:t> (PBB)</a:t>
            </a:r>
            <a:r>
              <a:rPr lang="en-US" sz="2400" dirty="0" smtClean="0">
                <a:solidFill>
                  <a:srgbClr val="FFFF00"/>
                </a:solidFill>
              </a:rPr>
              <a:t/>
            </a:r>
            <a:br>
              <a:rPr lang="en-US" sz="2400" dirty="0" smtClean="0">
                <a:solidFill>
                  <a:srgbClr val="FFFF00"/>
                </a:solidFill>
              </a:rPr>
            </a:br>
            <a:r>
              <a:rPr lang="en-US" sz="2400" dirty="0" smtClean="0">
                <a:solidFill>
                  <a:schemeClr val="accent6"/>
                </a:solidFill>
              </a:rPr>
              <a:t>    d.  </a:t>
            </a:r>
            <a:r>
              <a:rPr lang="en-US" sz="2400" dirty="0" err="1" smtClean="0">
                <a:solidFill>
                  <a:schemeClr val="accent6"/>
                </a:solidFill>
              </a:rPr>
              <a:t>Pajak</a:t>
            </a:r>
            <a:r>
              <a:rPr lang="en-US" sz="2400" dirty="0" smtClean="0">
                <a:solidFill>
                  <a:schemeClr val="accent6"/>
                </a:solidFill>
              </a:rPr>
              <a:t> </a:t>
            </a:r>
            <a:r>
              <a:rPr lang="en-US" sz="2400" dirty="0" err="1" smtClean="0">
                <a:solidFill>
                  <a:schemeClr val="accent6"/>
                </a:solidFill>
              </a:rPr>
              <a:t>pertambahan</a:t>
            </a:r>
            <a:r>
              <a:rPr lang="en-US" sz="2400" dirty="0" smtClean="0">
                <a:solidFill>
                  <a:schemeClr val="accent6"/>
                </a:solidFill>
              </a:rPr>
              <a:t> </a:t>
            </a:r>
            <a:r>
              <a:rPr lang="en-US" sz="2400" dirty="0" err="1" smtClean="0">
                <a:solidFill>
                  <a:schemeClr val="accent6"/>
                </a:solidFill>
              </a:rPr>
              <a:t>nilai</a:t>
            </a:r>
            <a:r>
              <a:rPr lang="en-US" sz="2400" dirty="0" smtClean="0">
                <a:solidFill>
                  <a:schemeClr val="accent6"/>
                </a:solidFill>
              </a:rPr>
              <a:t> (PPN)</a:t>
            </a:r>
            <a:r>
              <a:rPr lang="en-US" sz="2400" dirty="0" smtClean="0">
                <a:solidFill>
                  <a:srgbClr val="FFFF00"/>
                </a:solidFill>
              </a:rPr>
              <a:t/>
            </a:r>
            <a:br>
              <a:rPr lang="en-US" sz="2400" dirty="0" smtClean="0">
                <a:solidFill>
                  <a:srgbClr val="FFFF00"/>
                </a:solidFill>
              </a:rPr>
            </a:br>
            <a:r>
              <a:rPr lang="en-US" sz="2400" dirty="0" smtClean="0">
                <a:solidFill>
                  <a:schemeClr val="accent5"/>
                </a:solidFill>
              </a:rPr>
              <a:t>    e. BPHTB</a:t>
            </a:r>
            <a:r>
              <a:rPr lang="en-US" sz="2400" dirty="0" smtClean="0">
                <a:solidFill>
                  <a:srgbClr val="FFFF00"/>
                </a:solidFill>
              </a:rPr>
              <a:t/>
            </a:r>
            <a:br>
              <a:rPr lang="en-US" sz="2400" dirty="0" smtClean="0">
                <a:solidFill>
                  <a:srgbClr val="FFFF00"/>
                </a:solidFill>
              </a:rPr>
            </a:br>
            <a:r>
              <a:rPr lang="en-US" sz="2400" dirty="0" smtClean="0">
                <a:solidFill>
                  <a:srgbClr val="00FFFF"/>
                </a:solidFill>
              </a:rPr>
              <a:t>    f. </a:t>
            </a:r>
            <a:r>
              <a:rPr lang="en-US" sz="2400" dirty="0" err="1" smtClean="0">
                <a:solidFill>
                  <a:srgbClr val="00FFFF"/>
                </a:solidFill>
              </a:rPr>
              <a:t>Pajak</a:t>
            </a:r>
            <a:r>
              <a:rPr lang="en-US" sz="2400" dirty="0" smtClean="0">
                <a:solidFill>
                  <a:srgbClr val="00FFFF"/>
                </a:solidFill>
              </a:rPr>
              <a:t> </a:t>
            </a:r>
            <a:r>
              <a:rPr lang="en-US" sz="2400" dirty="0" err="1" smtClean="0">
                <a:solidFill>
                  <a:srgbClr val="00FFFF"/>
                </a:solidFill>
              </a:rPr>
              <a:t>Cukai</a:t>
            </a:r>
            <a:r>
              <a:rPr lang="en-US" sz="2400" dirty="0" smtClean="0">
                <a:solidFill>
                  <a:srgbClr val="00FFFF"/>
                </a:solidFill>
              </a:rPr>
              <a:t>*</a:t>
            </a:r>
            <a:r>
              <a:rPr lang="en-US" sz="2400" dirty="0" smtClean="0">
                <a:solidFill>
                  <a:srgbClr val="FFFF00"/>
                </a:solidFill>
              </a:rPr>
              <a:t/>
            </a:r>
            <a:br>
              <a:rPr lang="en-US" sz="2400" dirty="0" smtClean="0">
                <a:solidFill>
                  <a:srgbClr val="FFFF00"/>
                </a:solidFill>
              </a:rPr>
            </a:br>
            <a:r>
              <a:rPr lang="en-US" sz="2400" dirty="0" smtClean="0">
                <a:solidFill>
                  <a:srgbClr val="FF00FF"/>
                </a:solidFill>
              </a:rPr>
              <a:t>    g. </a:t>
            </a:r>
            <a:r>
              <a:rPr lang="en-US" sz="2400" dirty="0" err="1" smtClean="0">
                <a:solidFill>
                  <a:srgbClr val="FF00FF"/>
                </a:solidFill>
              </a:rPr>
              <a:t>Pajak</a:t>
            </a:r>
            <a:r>
              <a:rPr lang="en-US" sz="2400" dirty="0" smtClean="0">
                <a:solidFill>
                  <a:srgbClr val="FF00FF"/>
                </a:solidFill>
              </a:rPr>
              <a:t> </a:t>
            </a:r>
            <a:r>
              <a:rPr lang="en-US" sz="2400" dirty="0" err="1" smtClean="0">
                <a:solidFill>
                  <a:srgbClr val="FF00FF"/>
                </a:solidFill>
              </a:rPr>
              <a:t>lainnya</a:t>
            </a:r>
            <a:endParaRPr lang="id-ID" sz="2400" dirty="0" smtClean="0">
              <a:solidFill>
                <a:srgbClr val="FF00FF"/>
              </a:solidFill>
            </a:endParaRPr>
          </a:p>
          <a:p>
            <a:pPr marL="457200" indent="-457200" eaLnBrk="1" hangingPunct="1">
              <a:buFont typeface="Wingdings" pitchFamily="2" charset="2"/>
              <a:buAutoNum type="arabicPeriod"/>
            </a:pPr>
            <a:r>
              <a:rPr lang="en-US" sz="2400" dirty="0" err="1" smtClean="0">
                <a:solidFill>
                  <a:srgbClr val="FFFF00"/>
                </a:solidFill>
              </a:rPr>
              <a:t>Pajak</a:t>
            </a:r>
            <a:r>
              <a:rPr lang="en-US" sz="2400" dirty="0" smtClean="0">
                <a:solidFill>
                  <a:srgbClr val="FFFF00"/>
                </a:solidFill>
              </a:rPr>
              <a:t> </a:t>
            </a:r>
            <a:r>
              <a:rPr lang="en-US" sz="2400" dirty="0" err="1" smtClean="0">
                <a:solidFill>
                  <a:srgbClr val="FFFF00"/>
                </a:solidFill>
              </a:rPr>
              <a:t>perdagangan</a:t>
            </a:r>
            <a:r>
              <a:rPr lang="en-US" sz="2400" dirty="0" smtClean="0">
                <a:solidFill>
                  <a:srgbClr val="FFFF00"/>
                </a:solidFill>
              </a:rPr>
              <a:t> </a:t>
            </a:r>
            <a:r>
              <a:rPr lang="en-US" sz="2400" dirty="0" err="1" smtClean="0">
                <a:solidFill>
                  <a:srgbClr val="FFFF00"/>
                </a:solidFill>
              </a:rPr>
              <a:t>Internasional</a:t>
            </a:r>
            <a:r>
              <a:rPr lang="en-US" sz="2400" dirty="0" smtClean="0">
                <a:solidFill>
                  <a:srgbClr val="CCFF33"/>
                </a:solidFill>
              </a:rPr>
              <a:t/>
            </a:r>
            <a:br>
              <a:rPr lang="en-US" sz="2400" dirty="0" smtClean="0">
                <a:solidFill>
                  <a:srgbClr val="CCFF33"/>
                </a:solidFill>
              </a:rPr>
            </a:br>
            <a:r>
              <a:rPr lang="en-US" sz="2400" dirty="0" smtClean="0">
                <a:solidFill>
                  <a:srgbClr val="00FF99"/>
                </a:solidFill>
              </a:rPr>
              <a:t>     a. Bea </a:t>
            </a:r>
            <a:r>
              <a:rPr lang="en-US" sz="2400" dirty="0" err="1" smtClean="0">
                <a:solidFill>
                  <a:srgbClr val="00FF99"/>
                </a:solidFill>
              </a:rPr>
              <a:t>Masuk</a:t>
            </a:r>
            <a:r>
              <a:rPr lang="en-US" sz="2400" dirty="0" smtClean="0">
                <a:solidFill>
                  <a:srgbClr val="CCFF33"/>
                </a:solidFill>
              </a:rPr>
              <a:t/>
            </a:r>
            <a:br>
              <a:rPr lang="en-US" sz="2400" dirty="0" smtClean="0">
                <a:solidFill>
                  <a:srgbClr val="CCFF33"/>
                </a:solidFill>
              </a:rPr>
            </a:br>
            <a:r>
              <a:rPr lang="en-US" sz="2400" dirty="0" smtClean="0">
                <a:solidFill>
                  <a:schemeClr val="accent2">
                    <a:lumMod val="20000"/>
                    <a:lumOff val="80000"/>
                  </a:schemeClr>
                </a:solidFill>
              </a:rPr>
              <a:t>     b. </a:t>
            </a:r>
            <a:r>
              <a:rPr lang="en-US" sz="2400" dirty="0" err="1" smtClean="0">
                <a:solidFill>
                  <a:schemeClr val="accent2">
                    <a:lumMod val="20000"/>
                    <a:lumOff val="80000"/>
                  </a:schemeClr>
                </a:solidFill>
              </a:rPr>
              <a:t>Pajak</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pungutan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ekspor</a:t>
            </a:r>
            <a:endParaRPr lang="id-ID" sz="2400" dirty="0" smtClean="0">
              <a:solidFill>
                <a:schemeClr val="accent2">
                  <a:lumMod val="20000"/>
                  <a:lumOff val="80000"/>
                </a:schemeClr>
              </a:solidFill>
            </a:endParaRPr>
          </a:p>
        </p:txBody>
      </p:sp>
      <p:sp>
        <p:nvSpPr>
          <p:cNvPr id="7" name="Title 1"/>
          <p:cNvSpPr txBox="1">
            <a:spLocks/>
          </p:cNvSpPr>
          <p:nvPr/>
        </p:nvSpPr>
        <p:spPr>
          <a:xfrm>
            <a:off x="5334000" y="304800"/>
            <a:ext cx="3657600" cy="1066800"/>
          </a:xfrm>
          <a:prstGeom prst="rect">
            <a:avLst/>
          </a:prstGeom>
          <a:solidFill>
            <a:schemeClr val="tx1"/>
          </a:solidFill>
          <a:ln>
            <a:solidFill>
              <a:srgbClr val="11ED4B"/>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2800" b="0" i="0" u="none" strike="noStrike" kern="1200" cap="none" spc="0" normalizeH="0" baseline="0" noProof="0" dirty="0" smtClean="0">
                <a:ln>
                  <a:noFill/>
                </a:ln>
                <a:solidFill>
                  <a:srgbClr val="CCFF33"/>
                </a:solidFill>
                <a:effectLst/>
                <a:uLnTx/>
                <a:uFillTx/>
                <a:latin typeface="+mj-lt"/>
                <a:ea typeface="+mj-ea"/>
                <a:cs typeface="+mj-cs"/>
              </a:rPr>
              <a:t>B. Penerimaan Negara Bukan Pajak (PNBP)</a:t>
            </a:r>
          </a:p>
        </p:txBody>
      </p:sp>
      <p:sp>
        <p:nvSpPr>
          <p:cNvPr id="8" name="Content Placeholder 2"/>
          <p:cNvSpPr txBox="1">
            <a:spLocks/>
          </p:cNvSpPr>
          <p:nvPr/>
        </p:nvSpPr>
        <p:spPr>
          <a:xfrm>
            <a:off x="5562600" y="1752600"/>
            <a:ext cx="3352800" cy="2667000"/>
          </a:xfrm>
          <a:prstGeom prst="rect">
            <a:avLst/>
          </a:prstGeom>
          <a:ln>
            <a:solidFill>
              <a:srgbClr val="11ED4B"/>
            </a:solidFill>
          </a:ln>
        </p:spPr>
        <p:txBody>
          <a:bodyPr vert="horz" lIns="91440" tIns="45720" rIns="91440" bIns="45720" rtlCol="0">
            <a:noAutofit/>
          </a:bodyPr>
          <a:lstStyle/>
          <a:p>
            <a:pPr marL="457200" marR="0" lvl="0" indent="-457200" algn="l" defTabSz="914400" rtl="0" eaLnBrk="1" fontAlgn="auto" latinLnBrk="0" hangingPunct="1">
              <a:lnSpc>
                <a:spcPct val="100000"/>
              </a:lnSpc>
              <a:spcBef>
                <a:spcPct val="20000"/>
              </a:spcBef>
              <a:spcAft>
                <a:spcPts val="0"/>
              </a:spcAft>
              <a:buClrTx/>
              <a:buSzTx/>
              <a:buFont typeface="Wingdings" pitchFamily="2" charset="2"/>
              <a:buAutoNum type="arabicPeriod"/>
              <a:tabLst/>
              <a:defRPr/>
            </a:pP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Penerimaan</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sumber</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daya</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alam</a:t>
            </a:r>
            <a:r>
              <a:rPr kumimoji="0" lang="id-ID" sz="2400" b="0" i="0" u="none" strike="noStrike" kern="1200" cap="none" spc="0" normalizeH="0" baseline="0" noProof="0" dirty="0" smtClean="0">
                <a:ln>
                  <a:noFill/>
                </a:ln>
                <a:solidFill>
                  <a:srgbClr val="00FFFF"/>
                </a:solidFill>
                <a:effectLst/>
                <a:uLnTx/>
                <a:uFillTx/>
                <a:latin typeface="+mn-lt"/>
                <a:ea typeface="+mn-ea"/>
                <a:cs typeface="+mn-cs"/>
              </a:rPr>
              <a:t>:</a:t>
            </a:r>
          </a:p>
          <a:p>
            <a:pPr marL="857250" marR="0" lvl="1" indent="-45720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Miga</a:t>
            </a:r>
            <a:r>
              <a:rPr kumimoji="0" lang="id-ID" sz="2400" b="0" i="0" u="none" strike="noStrike" kern="1200" cap="none" spc="0" normalizeH="0" baseline="0" noProof="0" dirty="0" smtClean="0">
                <a:ln>
                  <a:noFill/>
                </a:ln>
                <a:solidFill>
                  <a:srgbClr val="00FFFF"/>
                </a:solidFill>
                <a:effectLst/>
                <a:uLnTx/>
                <a:uFillTx/>
                <a:latin typeface="+mn-lt"/>
                <a:ea typeface="+mn-ea"/>
                <a:cs typeface="+mn-cs"/>
              </a:rPr>
              <a:t>s</a:t>
            </a:r>
          </a:p>
          <a:p>
            <a:pPr marL="857250" marR="0" lvl="1" indent="-45720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400" b="0" i="0" u="none" strike="noStrike" kern="1200" cap="none" spc="0" normalizeH="0" baseline="0" noProof="0" dirty="0" smtClean="0">
                <a:ln>
                  <a:noFill/>
                </a:ln>
                <a:solidFill>
                  <a:srgbClr val="00FFFF"/>
                </a:solidFill>
                <a:effectLst/>
                <a:uLnTx/>
                <a:uFillTx/>
                <a:latin typeface="+mn-lt"/>
                <a:ea typeface="+mn-ea"/>
                <a:cs typeface="+mn-cs"/>
              </a:rPr>
              <a:t>Non </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Migas</a:t>
            </a:r>
            <a:r>
              <a:rPr kumimoji="0" lang="id-ID" sz="2400" b="0" i="0" u="none" strike="noStrike" kern="1200" cap="none" spc="0" normalizeH="0" baseline="0" noProof="0" dirty="0" smtClean="0">
                <a:ln>
                  <a:noFill/>
                </a:ln>
                <a:solidFill>
                  <a:srgbClr val="00FFFF"/>
                </a:solidFill>
                <a:effectLst/>
                <a:uLnTx/>
                <a:uFillTx/>
                <a:latin typeface="+mn-lt"/>
                <a:ea typeface="+mn-ea"/>
                <a:cs typeface="+mn-cs"/>
              </a:rPr>
              <a:t> </a:t>
            </a:r>
          </a:p>
          <a:p>
            <a:pPr marL="457200" marR="0" lvl="0" indent="-457200" algn="l" defTabSz="914400" rtl="0" eaLnBrk="1" fontAlgn="auto" latinLnBrk="0" hangingPunct="1">
              <a:lnSpc>
                <a:spcPct val="100000"/>
              </a:lnSpc>
              <a:spcBef>
                <a:spcPct val="20000"/>
              </a:spcBef>
              <a:spcAft>
                <a:spcPts val="0"/>
              </a:spcAft>
              <a:buClrTx/>
              <a:buSzTx/>
              <a:buFont typeface="Wingdings" pitchFamily="2" charset="2"/>
              <a:buAutoNum type="arabicPeriod"/>
              <a:tabLst/>
              <a:defRPr/>
            </a:pP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Bagian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laba</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BUMN</a:t>
            </a:r>
            <a:endParaRPr kumimoji="0" lang="id-ID" sz="2400" b="0" i="0" u="none" strike="noStrike" kern="1200" cap="none" spc="0" normalizeH="0" baseline="0" noProof="0" dirty="0" smtClean="0">
              <a:ln>
                <a:noFill/>
              </a:ln>
              <a:solidFill>
                <a:srgbClr val="CCFF33"/>
              </a:solidFill>
              <a:effectLst/>
              <a:uLnTx/>
              <a:uFillTx/>
              <a:latin typeface="+mn-lt"/>
              <a:ea typeface="+mn-ea"/>
              <a:cs typeface="+mn-cs"/>
            </a:endParaRPr>
          </a:p>
          <a:p>
            <a:pPr marL="457200" marR="0" lvl="0" indent="-457200" algn="l" defTabSz="914400" rtl="0" eaLnBrk="1" fontAlgn="auto" latinLnBrk="0" hangingPunct="1">
              <a:lnSpc>
                <a:spcPct val="100000"/>
              </a:lnSpc>
              <a:spcBef>
                <a:spcPct val="20000"/>
              </a:spcBef>
              <a:spcAft>
                <a:spcPts val="0"/>
              </a:spcAft>
              <a:buClrTx/>
              <a:buSzTx/>
              <a:buFont typeface="Wingdings" pitchFamily="2" charset="2"/>
              <a:buAutoNum type="arabicPeriod"/>
              <a:tabLst/>
              <a:defRPr/>
            </a:pP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PNBP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lainnya</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r>
            <a:br>
              <a:rPr kumimoji="0" lang="en-US" sz="2400" b="0" i="0" u="none" strike="noStrike" kern="1200" cap="none" spc="0" normalizeH="0" baseline="0" noProof="0" dirty="0" smtClean="0">
                <a:ln>
                  <a:noFill/>
                </a:ln>
                <a:solidFill>
                  <a:srgbClr val="00FFFF"/>
                </a:solidFill>
                <a:effectLst/>
                <a:uLnTx/>
                <a:uFillTx/>
                <a:latin typeface="+mn-lt"/>
                <a:ea typeface="+mn-ea"/>
                <a:cs typeface="+mn-cs"/>
              </a:rPr>
            </a:b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r>
            <a:br>
              <a:rPr kumimoji="0" lang="en-US" sz="2400" b="0" i="0" u="none" strike="noStrike" kern="1200" cap="none" spc="0" normalizeH="0" baseline="0" noProof="0" dirty="0" smtClean="0">
                <a:ln>
                  <a:noFill/>
                </a:ln>
                <a:solidFill>
                  <a:srgbClr val="00FFFF"/>
                </a:solidFill>
                <a:effectLst/>
                <a:uLnTx/>
                <a:uFillTx/>
                <a:latin typeface="+mn-lt"/>
                <a:ea typeface="+mn-ea"/>
                <a:cs typeface="+mn-cs"/>
              </a:rPr>
            </a:b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t>
            </a:r>
            <a:br>
              <a:rPr kumimoji="0" lang="en-US" sz="2400" b="0" i="0" u="none" strike="noStrike" kern="1200" cap="none" spc="0" normalizeH="0" baseline="0" noProof="0" dirty="0" smtClean="0">
                <a:ln>
                  <a:noFill/>
                </a:ln>
                <a:solidFill>
                  <a:srgbClr val="00FFFF"/>
                </a:solidFill>
                <a:effectLst/>
                <a:uLnTx/>
                <a:uFillTx/>
                <a:latin typeface="+mn-lt"/>
                <a:ea typeface="+mn-ea"/>
                <a:cs typeface="+mn-cs"/>
              </a:rPr>
            </a:br>
            <a:endParaRPr kumimoji="0" lang="id-ID" sz="2400" b="0" i="0" u="none" strike="noStrike" kern="1200" cap="none" spc="0" normalizeH="0" baseline="0" noProof="0" dirty="0">
              <a:ln>
                <a:noFill/>
              </a:ln>
              <a:solidFill>
                <a:srgbClr val="00FFFF"/>
              </a:solidFill>
              <a:effectLst/>
              <a:uLnTx/>
              <a:uFillTx/>
              <a:latin typeface="+mn-lt"/>
              <a:ea typeface="+mn-ea"/>
              <a:cs typeface="+mn-cs"/>
            </a:endParaRPr>
          </a:p>
        </p:txBody>
      </p:sp>
      <p:sp>
        <p:nvSpPr>
          <p:cNvPr id="9" name="Title 1"/>
          <p:cNvSpPr txBox="1">
            <a:spLocks/>
          </p:cNvSpPr>
          <p:nvPr/>
        </p:nvSpPr>
        <p:spPr>
          <a:xfrm>
            <a:off x="4495800" y="4770438"/>
            <a:ext cx="4348163" cy="563562"/>
          </a:xfrm>
          <a:prstGeom prst="rect">
            <a:avLst/>
          </a:prstGeom>
          <a:solidFill>
            <a:schemeClr val="tx1"/>
          </a:solidFill>
          <a:ln>
            <a:solidFill>
              <a:srgbClr val="00FFFF"/>
            </a:solidFill>
          </a:ln>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0" i="0" u="none" strike="noStrike" kern="1200" cap="none" spc="0" normalizeH="0" baseline="0" noProof="0" dirty="0" smtClean="0">
                <a:ln>
                  <a:noFill/>
                </a:ln>
                <a:solidFill>
                  <a:srgbClr val="FB5763"/>
                </a:solidFill>
                <a:effectLst/>
                <a:uLnTx/>
                <a:uFillTx/>
                <a:latin typeface="+mj-lt"/>
                <a:ea typeface="+mj-ea"/>
                <a:cs typeface="+mj-cs"/>
              </a:rPr>
              <a:t>C. Hibah</a:t>
            </a:r>
            <a:r>
              <a:rPr kumimoji="0" lang="en-US" sz="4400" b="0" i="0" u="none" strike="noStrike" kern="1200" cap="none" spc="0" normalizeH="0" baseline="0" noProof="0" dirty="0" smtClean="0">
                <a:ln>
                  <a:noFill/>
                </a:ln>
                <a:solidFill>
                  <a:srgbClr val="FB5763"/>
                </a:solidFill>
                <a:effectLst/>
                <a:uLnTx/>
                <a:uFillTx/>
                <a:latin typeface="+mj-lt"/>
                <a:ea typeface="+mj-ea"/>
                <a:cs typeface="+mj-cs"/>
              </a:rPr>
              <a:t> &amp; </a:t>
            </a:r>
            <a:r>
              <a:rPr kumimoji="0" lang="en-US" sz="4400" b="0" i="0" u="none" strike="noStrike" kern="1200" cap="none" spc="0" normalizeH="0" baseline="0" noProof="0" dirty="0" err="1" smtClean="0">
                <a:ln>
                  <a:noFill/>
                </a:ln>
                <a:solidFill>
                  <a:srgbClr val="FB5763"/>
                </a:solidFill>
                <a:effectLst/>
                <a:uLnTx/>
                <a:uFillTx/>
                <a:latin typeface="+mj-lt"/>
                <a:ea typeface="+mj-ea"/>
                <a:cs typeface="+mj-cs"/>
              </a:rPr>
              <a:t>Penerimaan</a:t>
            </a:r>
            <a:r>
              <a:rPr kumimoji="0" lang="en-US" sz="4400" b="0" i="0" u="none" strike="noStrike" kern="1200" cap="none" spc="0" normalizeH="0" baseline="0" noProof="0" dirty="0" smtClean="0">
                <a:ln>
                  <a:noFill/>
                </a:ln>
                <a:solidFill>
                  <a:srgbClr val="FB5763"/>
                </a:solidFill>
                <a:effectLst/>
                <a:uLnTx/>
                <a:uFillTx/>
                <a:latin typeface="+mj-lt"/>
                <a:ea typeface="+mj-ea"/>
                <a:cs typeface="+mj-cs"/>
              </a:rPr>
              <a:t> </a:t>
            </a:r>
            <a:r>
              <a:rPr kumimoji="0" lang="en-US" sz="4400" b="0" i="0" u="none" strike="noStrike" kern="1200" cap="none" spc="0" normalizeH="0" baseline="0" noProof="0" dirty="0" err="1" smtClean="0">
                <a:ln>
                  <a:noFill/>
                </a:ln>
                <a:solidFill>
                  <a:srgbClr val="FB5763"/>
                </a:solidFill>
                <a:effectLst/>
                <a:uLnTx/>
                <a:uFillTx/>
                <a:latin typeface="+mj-lt"/>
                <a:ea typeface="+mj-ea"/>
                <a:cs typeface="+mj-cs"/>
              </a:rPr>
              <a:t>luar</a:t>
            </a:r>
            <a:r>
              <a:rPr kumimoji="0" lang="en-US" sz="4400" b="0" i="0" u="none" strike="noStrike" kern="1200" cap="none" spc="0" normalizeH="0" noProof="0" dirty="0" smtClean="0">
                <a:ln>
                  <a:noFill/>
                </a:ln>
                <a:solidFill>
                  <a:srgbClr val="FB5763"/>
                </a:solidFill>
                <a:effectLst/>
                <a:uLnTx/>
                <a:uFillTx/>
                <a:latin typeface="+mj-lt"/>
                <a:ea typeface="+mj-ea"/>
                <a:cs typeface="+mj-cs"/>
              </a:rPr>
              <a:t> </a:t>
            </a:r>
            <a:r>
              <a:rPr kumimoji="0" lang="en-US" sz="4400" b="0" i="0" u="none" strike="noStrike" kern="1200" cap="none" spc="0" normalizeH="0" noProof="0" dirty="0" err="1" smtClean="0">
                <a:ln>
                  <a:noFill/>
                </a:ln>
                <a:solidFill>
                  <a:srgbClr val="FB5763"/>
                </a:solidFill>
                <a:effectLst/>
                <a:uLnTx/>
                <a:uFillTx/>
                <a:latin typeface="+mj-lt"/>
                <a:ea typeface="+mj-ea"/>
                <a:cs typeface="+mj-cs"/>
              </a:rPr>
              <a:t>negeri</a:t>
            </a:r>
            <a:endParaRPr kumimoji="0" lang="id-ID" sz="4400" b="0" i="0" u="none" strike="noStrike" kern="1200" cap="none" spc="0" normalizeH="0" baseline="0" noProof="0" dirty="0" smtClean="0">
              <a:ln>
                <a:noFill/>
              </a:ln>
              <a:solidFill>
                <a:srgbClr val="FB5763"/>
              </a:solidFill>
              <a:effectLst/>
              <a:uLnTx/>
              <a:uFillTx/>
              <a:latin typeface="+mj-lt"/>
              <a:ea typeface="+mj-ea"/>
              <a:cs typeface="+mj-cs"/>
            </a:endParaRPr>
          </a:p>
        </p:txBody>
      </p:sp>
      <p:sp>
        <p:nvSpPr>
          <p:cNvPr id="10" name="Content Placeholder 2"/>
          <p:cNvSpPr txBox="1">
            <a:spLocks/>
          </p:cNvSpPr>
          <p:nvPr/>
        </p:nvSpPr>
        <p:spPr>
          <a:xfrm>
            <a:off x="457200" y="5486400"/>
            <a:ext cx="8458200" cy="1143000"/>
          </a:xfrm>
          <a:prstGeom prst="rect">
            <a:avLst/>
          </a:prstGeom>
          <a:ln>
            <a:solidFill>
              <a:srgbClr val="00FFFF"/>
            </a:solidFill>
          </a:ln>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Pendapatan</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berasal</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dari</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luar</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negeri</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atau</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lembaga</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keuangan</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asing</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lainnya</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dengan</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tidak</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harus</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mengembalikan</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uang</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diberikan</a:t>
            </a:r>
            <a:endParaRPr kumimoji="0" lang="en-US" sz="24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FB5763"/>
                </a:solidFill>
                <a:effectLst/>
                <a:uLnTx/>
                <a:uFillTx/>
                <a:latin typeface="+mn-lt"/>
                <a:ea typeface="+mn-ea"/>
                <a:cs typeface="+mn-cs"/>
              </a:rPr>
              <a:t>Penerimaan</a:t>
            </a:r>
            <a:r>
              <a:rPr kumimoji="0" lang="en-US" sz="2400" b="0" i="0" u="none" strike="noStrike" kern="1200" cap="none" spc="0" normalizeH="0" noProof="0" dirty="0" smtClean="0">
                <a:ln>
                  <a:noFill/>
                </a:ln>
                <a:solidFill>
                  <a:srgbClr val="FB5763"/>
                </a:solidFill>
                <a:effectLst/>
                <a:uLnTx/>
                <a:uFillTx/>
                <a:latin typeface="+mn-lt"/>
                <a:ea typeface="+mn-ea"/>
                <a:cs typeface="+mn-cs"/>
              </a:rPr>
              <a:t> </a:t>
            </a:r>
            <a:r>
              <a:rPr kumimoji="0" lang="en-US" sz="2400" b="0" i="0" u="none" strike="noStrike" kern="1200" cap="none" spc="0" normalizeH="0" noProof="0" dirty="0" err="1" smtClean="0">
                <a:ln>
                  <a:noFill/>
                </a:ln>
                <a:solidFill>
                  <a:srgbClr val="FB5763"/>
                </a:solidFill>
                <a:effectLst/>
                <a:uLnTx/>
                <a:uFillTx/>
                <a:latin typeface="+mn-lt"/>
                <a:ea typeface="+mn-ea"/>
                <a:cs typeface="+mn-cs"/>
              </a:rPr>
              <a:t>luar</a:t>
            </a:r>
            <a:r>
              <a:rPr kumimoji="0" lang="en-US" sz="2400" b="0" i="0" u="none" strike="noStrike" kern="1200" cap="none" spc="0" normalizeH="0" noProof="0" dirty="0" smtClean="0">
                <a:ln>
                  <a:noFill/>
                </a:ln>
                <a:solidFill>
                  <a:srgbClr val="FB5763"/>
                </a:solidFill>
                <a:effectLst/>
                <a:uLnTx/>
                <a:uFillTx/>
                <a:latin typeface="+mn-lt"/>
                <a:ea typeface="+mn-ea"/>
                <a:cs typeface="+mn-cs"/>
              </a:rPr>
              <a:t> </a:t>
            </a:r>
            <a:r>
              <a:rPr kumimoji="0" lang="en-US" sz="2400" b="0" i="0" u="none" strike="noStrike" kern="1200" cap="none" spc="0" normalizeH="0" noProof="0" dirty="0" err="1" smtClean="0">
                <a:ln>
                  <a:noFill/>
                </a:ln>
                <a:solidFill>
                  <a:srgbClr val="FB5763"/>
                </a:solidFill>
                <a:effectLst/>
                <a:uLnTx/>
                <a:uFillTx/>
                <a:latin typeface="+mn-lt"/>
                <a:ea typeface="+mn-ea"/>
                <a:cs typeface="+mn-cs"/>
              </a:rPr>
              <a:t>negeri</a:t>
            </a:r>
            <a:r>
              <a:rPr kumimoji="0" lang="en-US" sz="2400" b="0" i="0" u="none" strike="noStrike" kern="1200" cap="none" spc="0" normalizeH="0" noProof="0" dirty="0" smtClean="0">
                <a:ln>
                  <a:noFill/>
                </a:ln>
                <a:solidFill>
                  <a:srgbClr val="FB5763"/>
                </a:solidFill>
                <a:effectLst/>
                <a:uLnTx/>
                <a:uFillTx/>
                <a:latin typeface="+mn-lt"/>
                <a:ea typeface="+mn-ea"/>
                <a:cs typeface="+mn-cs"/>
              </a:rPr>
              <a:t> </a:t>
            </a:r>
            <a:r>
              <a:rPr kumimoji="0" lang="en-US" sz="2400" b="0" i="0" u="none" strike="noStrike" kern="1200" cap="none" spc="0" normalizeH="0" noProof="0" dirty="0" err="1" smtClean="0">
                <a:ln>
                  <a:noFill/>
                </a:ln>
                <a:solidFill>
                  <a:srgbClr val="FB5763"/>
                </a:solidFill>
                <a:effectLst/>
                <a:uLnTx/>
                <a:uFillTx/>
                <a:latin typeface="+mn-lt"/>
                <a:ea typeface="+mn-ea"/>
                <a:cs typeface="+mn-cs"/>
              </a:rPr>
              <a:t>berupa</a:t>
            </a:r>
            <a:r>
              <a:rPr kumimoji="0" lang="en-US" sz="2400" b="0" i="0" u="none" strike="noStrike" kern="1200" cap="none" spc="0" normalizeH="0" noProof="0" dirty="0" smtClean="0">
                <a:ln>
                  <a:noFill/>
                </a:ln>
                <a:solidFill>
                  <a:srgbClr val="FB5763"/>
                </a:solidFill>
                <a:effectLst/>
                <a:uLnTx/>
                <a:uFillTx/>
                <a:latin typeface="+mn-lt"/>
                <a:ea typeface="+mn-ea"/>
                <a:cs typeface="+mn-cs"/>
              </a:rPr>
              <a:t> </a:t>
            </a:r>
            <a:r>
              <a:rPr kumimoji="0" lang="en-US" sz="2400" b="0" i="0" u="none" strike="noStrike" kern="1200" cap="none" spc="0" normalizeH="0" noProof="0" dirty="0" err="1" smtClean="0">
                <a:ln>
                  <a:noFill/>
                </a:ln>
                <a:solidFill>
                  <a:srgbClr val="FB5763"/>
                </a:solidFill>
                <a:effectLst/>
                <a:uLnTx/>
                <a:uFillTx/>
                <a:latin typeface="+mn-lt"/>
                <a:ea typeface="+mn-ea"/>
                <a:cs typeface="+mn-cs"/>
              </a:rPr>
              <a:t>pinjaman</a:t>
            </a:r>
            <a:r>
              <a:rPr kumimoji="0" lang="en-US" sz="2400" b="0" i="0" u="none" strike="noStrike" kern="1200" cap="none" spc="0" normalizeH="0" noProof="0" dirty="0" smtClean="0">
                <a:ln>
                  <a:noFill/>
                </a:ln>
                <a:solidFill>
                  <a:srgbClr val="FB5763"/>
                </a:solidFill>
                <a:effectLst/>
                <a:uLnTx/>
                <a:uFillTx/>
                <a:latin typeface="+mn-lt"/>
                <a:ea typeface="+mn-ea"/>
                <a:cs typeface="+mn-cs"/>
              </a:rPr>
              <a:t> </a:t>
            </a:r>
            <a:r>
              <a:rPr kumimoji="0" lang="en-US" sz="2400" b="0" i="0" u="none" strike="noStrike" kern="1200" cap="none" spc="0" normalizeH="0" noProof="0" dirty="0" err="1" smtClean="0">
                <a:ln>
                  <a:noFill/>
                </a:ln>
                <a:solidFill>
                  <a:srgbClr val="FB5763"/>
                </a:solidFill>
                <a:effectLst/>
                <a:uLnTx/>
                <a:uFillTx/>
                <a:latin typeface="+mn-lt"/>
                <a:ea typeface="+mn-ea"/>
                <a:cs typeface="+mn-cs"/>
              </a:rPr>
              <a:t>proyek,dsb</a:t>
            </a:r>
            <a:endParaRPr kumimoji="0" lang="id-ID" sz="2400" b="0" i="0" u="none" strike="noStrike" kern="1200" cap="none" spc="0" normalizeH="0" baseline="0" noProof="0" dirty="0">
              <a:ln>
                <a:noFill/>
              </a:ln>
              <a:solidFill>
                <a:srgbClr val="FB5763"/>
              </a:solidFill>
              <a:effectLst/>
              <a:uLnTx/>
              <a:uFillTx/>
              <a:latin typeface="+mn-lt"/>
              <a:ea typeface="+mn-ea"/>
              <a:cs typeface="+mn-cs"/>
            </a:endParaRPr>
          </a:p>
        </p:txBody>
      </p:sp>
      <p:sp>
        <p:nvSpPr>
          <p:cNvPr id="11" name="Action Button: Home 10">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ppt_x"/>
                                          </p:val>
                                        </p:tav>
                                        <p:tav tm="100000">
                                          <p:val>
                                            <p:strVal val="#ppt_x"/>
                                          </p:val>
                                        </p:tav>
                                      </p:tavLst>
                                    </p:anim>
                                    <p:anim calcmode="lin" valueType="num">
                                      <p:cBhvr additive="base">
                                        <p:cTn id="8" dur="500" fill="hold"/>
                                        <p:tgtEl>
                                          <p:spTgt spid="92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220">
                                            <p:bg/>
                                          </p:spTgt>
                                        </p:tgtEl>
                                        <p:attrNameLst>
                                          <p:attrName>style.visibility</p:attrName>
                                        </p:attrNameLst>
                                      </p:cBhvr>
                                      <p:to>
                                        <p:strVal val="visible"/>
                                      </p:to>
                                    </p:set>
                                    <p:anim calcmode="lin" valueType="num">
                                      <p:cBhvr additive="base">
                                        <p:cTn id="11" dur="500" fill="hold"/>
                                        <p:tgtEl>
                                          <p:spTgt spid="9220">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9220">
                                            <p:bg/>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220">
                                            <p:txEl>
                                              <p:pRg st="0" end="0"/>
                                            </p:txEl>
                                          </p:spTgt>
                                        </p:tgtEl>
                                        <p:attrNameLst>
                                          <p:attrName>style.visibility</p:attrName>
                                        </p:attrNameLst>
                                      </p:cBhvr>
                                      <p:to>
                                        <p:strVal val="visible"/>
                                      </p:to>
                                    </p:set>
                                    <p:anim calcmode="lin" valueType="num">
                                      <p:cBhvr additive="base">
                                        <p:cTn id="15"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20">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220">
                                            <p:txEl>
                                              <p:pRg st="1" end="1"/>
                                            </p:txEl>
                                          </p:spTgt>
                                        </p:tgtEl>
                                        <p:attrNameLst>
                                          <p:attrName>style.visibility</p:attrName>
                                        </p:attrNameLst>
                                      </p:cBhvr>
                                      <p:to>
                                        <p:strVal val="visible"/>
                                      </p:to>
                                    </p:set>
                                    <p:anim calcmode="lin" valueType="num">
                                      <p:cBhvr additive="base">
                                        <p:cTn id="19"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nimBg="1"/>
      <p:bldP spid="9220" grpId="0" build="p" animBg="1"/>
      <p:bldP spid="7" grpId="0" animBg="1"/>
      <p:bldP spid="8" grpId="0" animBg="1"/>
      <p:bldP spid="9" grpId="0" animBg="1"/>
      <p:bldP spid="10"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620000" cy="715962"/>
          </a:xfrm>
          <a:ln>
            <a:solidFill>
              <a:srgbClr val="00FFFF"/>
            </a:solidFill>
          </a:ln>
        </p:spPr>
        <p:txBody>
          <a:bodyPr>
            <a:normAutofit/>
          </a:bodyPr>
          <a:lstStyle/>
          <a:p>
            <a:r>
              <a:rPr lang="en-US" sz="3600" dirty="0" err="1" smtClean="0">
                <a:solidFill>
                  <a:srgbClr val="FB5763"/>
                </a:solidFill>
              </a:rPr>
              <a:t>Pengeluaran</a:t>
            </a:r>
            <a:r>
              <a:rPr lang="en-US" sz="3600" dirty="0" smtClean="0">
                <a:solidFill>
                  <a:srgbClr val="FB5763"/>
                </a:solidFill>
              </a:rPr>
              <a:t> Negara/</a:t>
            </a:r>
            <a:r>
              <a:rPr lang="en-US" sz="3600" dirty="0" err="1" smtClean="0">
                <a:solidFill>
                  <a:srgbClr val="FB5763"/>
                </a:solidFill>
              </a:rPr>
              <a:t>pemerintah</a:t>
            </a:r>
            <a:r>
              <a:rPr lang="en-US" sz="3600" dirty="0" smtClean="0">
                <a:solidFill>
                  <a:srgbClr val="FB5763"/>
                </a:solidFill>
              </a:rPr>
              <a:t> </a:t>
            </a:r>
            <a:r>
              <a:rPr lang="en-US" sz="3600" dirty="0" err="1" smtClean="0">
                <a:solidFill>
                  <a:srgbClr val="FB5763"/>
                </a:solidFill>
              </a:rPr>
              <a:t>pusat</a:t>
            </a:r>
            <a:endParaRPr lang="en-US" sz="3600" dirty="0">
              <a:solidFill>
                <a:srgbClr val="FB5763"/>
              </a:solidFill>
            </a:endParaRPr>
          </a:p>
        </p:txBody>
      </p:sp>
      <p:sp>
        <p:nvSpPr>
          <p:cNvPr id="4" name="Title 1"/>
          <p:cNvSpPr txBox="1">
            <a:spLocks/>
          </p:cNvSpPr>
          <p:nvPr/>
        </p:nvSpPr>
        <p:spPr>
          <a:xfrm>
            <a:off x="76200" y="914400"/>
            <a:ext cx="39624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Pengeluaran</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Rutin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5" name="Content Placeholder 2"/>
          <p:cNvSpPr txBox="1">
            <a:spLocks/>
          </p:cNvSpPr>
          <p:nvPr/>
        </p:nvSpPr>
        <p:spPr>
          <a:xfrm>
            <a:off x="76200" y="1600200"/>
            <a:ext cx="3962400" cy="31242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Belanja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Pegawai</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Belanja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Barang</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Belanja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Modal</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Pembayran</a:t>
            </a:r>
            <a:r>
              <a:rPr lang="en-US" sz="2400" dirty="0" smtClean="0">
                <a:solidFill>
                  <a:schemeClr val="accent2">
                    <a:lumMod val="20000"/>
                    <a:lumOff val="80000"/>
                  </a:schemeClr>
                </a:solidFill>
              </a:rPr>
              <a:t> Modal</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Subsidi</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Belanja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hibah</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Bantuan</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Sosial</a:t>
            </a:r>
            <a:endParaRPr kumimoji="0" lang="id-ID"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10" name="Title 1"/>
          <p:cNvSpPr txBox="1">
            <a:spLocks/>
          </p:cNvSpPr>
          <p:nvPr/>
        </p:nvSpPr>
        <p:spPr>
          <a:xfrm>
            <a:off x="4419600" y="914400"/>
            <a:ext cx="3962400" cy="563563"/>
          </a:xfrm>
          <a:prstGeom prst="rect">
            <a:avLst/>
          </a:prstGeom>
          <a:ln>
            <a:solidFill>
              <a:srgbClr val="FFFF00"/>
            </a:solidFill>
          </a:ln>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Pengeluaran</a:t>
            </a:r>
            <a:r>
              <a:rPr lang="en-US" sz="2800" dirty="0" smtClean="0">
                <a:solidFill>
                  <a:srgbClr val="00FFFF"/>
                </a:solidFill>
                <a:latin typeface="+mj-lt"/>
                <a:ea typeface="+mj-ea"/>
                <a:cs typeface="+mj-cs"/>
              </a:rPr>
              <a:t> Pembangunan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1" name="Content Placeholder 2"/>
          <p:cNvSpPr txBox="1">
            <a:spLocks/>
          </p:cNvSpPr>
          <p:nvPr/>
        </p:nvSpPr>
        <p:spPr>
          <a:xfrm>
            <a:off x="4419600" y="1600200"/>
            <a:ext cx="3962400" cy="9906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Pembiayaan</a:t>
            </a:r>
            <a:r>
              <a:rPr lang="en-US" sz="2400" dirty="0" smtClean="0">
                <a:solidFill>
                  <a:schemeClr val="accent2">
                    <a:lumMod val="20000"/>
                    <a:lumOff val="80000"/>
                  </a:schemeClr>
                </a:solidFill>
              </a:rPr>
              <a:t> Rupiah</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Pembiayaan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proyek</a:t>
            </a:r>
            <a:endParaRPr lang="en-US" sz="2400" dirty="0" smtClean="0">
              <a:solidFill>
                <a:schemeClr val="accent2">
                  <a:lumMod val="20000"/>
                  <a:lumOff val="80000"/>
                </a:schemeClr>
              </a:solidFill>
            </a:endParaRPr>
          </a:p>
        </p:txBody>
      </p:sp>
      <p:sp>
        <p:nvSpPr>
          <p:cNvPr id="12" name="Title 1"/>
          <p:cNvSpPr txBox="1">
            <a:spLocks/>
          </p:cNvSpPr>
          <p:nvPr/>
        </p:nvSpPr>
        <p:spPr>
          <a:xfrm>
            <a:off x="4419600" y="2743200"/>
            <a:ext cx="39624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00FFFF"/>
                </a:solidFill>
                <a:effectLst/>
                <a:uLnTx/>
                <a:uFillTx/>
                <a:latin typeface="+mj-lt"/>
                <a:ea typeface="+mj-ea"/>
                <a:cs typeface="+mj-cs"/>
              </a:rPr>
              <a:t>Dana</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Perimbangan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3" name="Content Placeholder 2"/>
          <p:cNvSpPr txBox="1">
            <a:spLocks/>
          </p:cNvSpPr>
          <p:nvPr/>
        </p:nvSpPr>
        <p:spPr>
          <a:xfrm>
            <a:off x="4419600" y="3429000"/>
            <a:ext cx="3962400" cy="1295400"/>
          </a:xfrm>
          <a:prstGeom prst="rect">
            <a:avLst/>
          </a:prstGeom>
          <a:ln>
            <a:solidFill>
              <a:srgbClr val="11ED4B"/>
            </a:solidFill>
          </a:ln>
        </p:spPr>
        <p:txBody>
          <a:bodyPr vert="horz" lIns="91440" tIns="45720" rIns="91440" bIns="45720" rtlCol="0">
            <a:normAutofit lnSpcReduction="100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smtClean="0">
                <a:solidFill>
                  <a:schemeClr val="accent2">
                    <a:lumMod val="20000"/>
                    <a:lumOff val="80000"/>
                  </a:schemeClr>
                </a:solidFill>
              </a:rPr>
              <a:t>Dana </a:t>
            </a:r>
            <a:r>
              <a:rPr lang="en-US" sz="2400" dirty="0" err="1" smtClean="0">
                <a:solidFill>
                  <a:schemeClr val="accent2">
                    <a:lumMod val="20000"/>
                    <a:lumOff val="80000"/>
                  </a:schemeClr>
                </a:solidFill>
              </a:rPr>
              <a:t>bagi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hasil</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smtClean="0">
                <a:solidFill>
                  <a:schemeClr val="accent2">
                    <a:lumMod val="20000"/>
                    <a:lumOff val="80000"/>
                  </a:schemeClr>
                </a:solidFill>
              </a:rPr>
              <a:t>Dana </a:t>
            </a:r>
            <a:r>
              <a:rPr lang="en-US" sz="2400" dirty="0" err="1" smtClean="0">
                <a:solidFill>
                  <a:schemeClr val="accent2">
                    <a:lumMod val="20000"/>
                    <a:lumOff val="80000"/>
                  </a:schemeClr>
                </a:solidFill>
              </a:rPr>
              <a:t>Alokasi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Umum</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smtClean="0">
                <a:solidFill>
                  <a:schemeClr val="accent2">
                    <a:lumMod val="20000"/>
                    <a:lumOff val="80000"/>
                  </a:schemeClr>
                </a:solidFill>
              </a:rPr>
              <a:t>Dana </a:t>
            </a:r>
            <a:r>
              <a:rPr lang="en-US" sz="2400" dirty="0" err="1" smtClean="0">
                <a:solidFill>
                  <a:schemeClr val="accent2">
                    <a:lumMod val="20000"/>
                    <a:lumOff val="80000"/>
                  </a:schemeClr>
                </a:solidFill>
              </a:rPr>
              <a:t>Alokasi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Khusus</a:t>
            </a:r>
            <a:endParaRPr lang="en-US" sz="2400" dirty="0" smtClean="0">
              <a:solidFill>
                <a:schemeClr val="accent2">
                  <a:lumMod val="20000"/>
                  <a:lumOff val="80000"/>
                </a:schemeClr>
              </a:solidFill>
            </a:endParaRPr>
          </a:p>
        </p:txBody>
      </p:sp>
      <p:sp>
        <p:nvSpPr>
          <p:cNvPr id="14" name="Title 1"/>
          <p:cNvSpPr txBox="1">
            <a:spLocks/>
          </p:cNvSpPr>
          <p:nvPr/>
        </p:nvSpPr>
        <p:spPr>
          <a:xfrm>
            <a:off x="152400" y="4922837"/>
            <a:ext cx="69342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00FFFF"/>
                </a:solidFill>
                <a:effectLst/>
                <a:uLnTx/>
                <a:uFillTx/>
                <a:latin typeface="+mj-lt"/>
                <a:ea typeface="+mj-ea"/>
                <a:cs typeface="+mj-cs"/>
              </a:rPr>
              <a:t>Dana </a:t>
            </a: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otonomi</a:t>
            </a:r>
            <a:r>
              <a:rPr kumimoji="0" lang="en-US" sz="28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khusus</a:t>
            </a:r>
            <a:r>
              <a:rPr kumimoji="0" lang="en-US" sz="28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dan</a:t>
            </a:r>
            <a:r>
              <a:rPr kumimoji="0" lang="en-US" sz="28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penyesuasian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6" name="Explosion 2 15"/>
          <p:cNvSpPr/>
          <p:nvPr/>
        </p:nvSpPr>
        <p:spPr>
          <a:xfrm>
            <a:off x="6477000" y="51054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5" name="Title 1"/>
          <p:cNvSpPr txBox="1">
            <a:spLocks/>
          </p:cNvSpPr>
          <p:nvPr/>
        </p:nvSpPr>
        <p:spPr>
          <a:xfrm>
            <a:off x="76200" y="6096000"/>
            <a:ext cx="8991600" cy="533399"/>
          </a:xfrm>
          <a:prstGeom prst="rect">
            <a:avLst/>
          </a:prstGeom>
          <a:solidFill>
            <a:schemeClr val="tx1"/>
          </a:solidFill>
          <a:ln>
            <a:solidFill>
              <a:srgbClr val="00FFFF"/>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FF00"/>
                </a:solidFill>
                <a:effectLst/>
                <a:uLnTx/>
                <a:uFillTx/>
                <a:latin typeface="+mj-lt"/>
                <a:ea typeface="+mj-ea"/>
                <a:cs typeface="+mj-cs"/>
              </a:rPr>
              <a:t>Tabungan</a:t>
            </a:r>
            <a:r>
              <a:rPr kumimoji="0" lang="en-US" sz="2400" b="0" i="0" u="none" strike="noStrike" kern="1200" cap="none" spc="0" normalizeH="0" noProof="0" dirty="0" smtClean="0">
                <a:ln>
                  <a:noFill/>
                </a:ln>
                <a:solidFill>
                  <a:srgbClr val="FFFF00"/>
                </a:solidFill>
                <a:effectLst/>
                <a:uLnTx/>
                <a:uFillTx/>
                <a:latin typeface="+mj-lt"/>
                <a:ea typeface="+mj-ea"/>
                <a:cs typeface="+mj-cs"/>
              </a:rPr>
              <a:t> </a:t>
            </a:r>
            <a:r>
              <a:rPr kumimoji="0" lang="en-US" sz="2400" b="0" i="0" u="none" strike="noStrike" kern="1200" cap="none" spc="0" normalizeH="0" noProof="0" dirty="0" err="1" smtClean="0">
                <a:ln>
                  <a:noFill/>
                </a:ln>
                <a:solidFill>
                  <a:srgbClr val="FFFF00"/>
                </a:solidFill>
                <a:effectLst/>
                <a:uLnTx/>
                <a:uFillTx/>
                <a:latin typeface="+mj-lt"/>
                <a:ea typeface="+mj-ea"/>
                <a:cs typeface="+mj-cs"/>
              </a:rPr>
              <a:t>Pemerintah</a:t>
            </a:r>
            <a:r>
              <a:rPr kumimoji="0" lang="en-US" sz="2400" b="0" i="0" u="none" strike="noStrike" kern="1200" cap="none" spc="0" normalizeH="0" noProof="0" dirty="0" smtClean="0">
                <a:ln>
                  <a:noFill/>
                </a:ln>
                <a:solidFill>
                  <a:srgbClr val="FFFF00"/>
                </a:solidFill>
                <a:effectLst/>
                <a:uLnTx/>
                <a:uFillTx/>
                <a:latin typeface="+mj-lt"/>
                <a:ea typeface="+mj-ea"/>
                <a:cs typeface="+mj-cs"/>
              </a:rPr>
              <a:t> = </a:t>
            </a:r>
            <a:r>
              <a:rPr kumimoji="0" lang="en-US" sz="2400" b="0" i="0" u="none" strike="noStrike" kern="1200" cap="none" spc="0" normalizeH="0" noProof="0" dirty="0" err="1" smtClean="0">
                <a:ln>
                  <a:noFill/>
                </a:ln>
                <a:solidFill>
                  <a:srgbClr val="FFFF00"/>
                </a:solidFill>
                <a:effectLst/>
                <a:uLnTx/>
                <a:uFillTx/>
                <a:latin typeface="+mj-lt"/>
                <a:ea typeface="+mj-ea"/>
                <a:cs typeface="+mj-cs"/>
              </a:rPr>
              <a:t>Penerimaan</a:t>
            </a:r>
            <a:r>
              <a:rPr kumimoji="0" lang="en-US" sz="2400" b="0" i="0" u="none" strike="noStrike" kern="1200" cap="none" spc="0" normalizeH="0" noProof="0" dirty="0" smtClean="0">
                <a:ln>
                  <a:noFill/>
                </a:ln>
                <a:solidFill>
                  <a:srgbClr val="FFFF00"/>
                </a:solidFill>
                <a:effectLst/>
                <a:uLnTx/>
                <a:uFillTx/>
                <a:latin typeface="+mj-lt"/>
                <a:ea typeface="+mj-ea"/>
                <a:cs typeface="+mj-cs"/>
              </a:rPr>
              <a:t> </a:t>
            </a:r>
            <a:r>
              <a:rPr kumimoji="0" lang="en-US" sz="2400" b="0" i="0" u="none" strike="noStrike" kern="1200" cap="none" spc="0" normalizeH="0" noProof="0" dirty="0" err="1" smtClean="0">
                <a:ln>
                  <a:noFill/>
                </a:ln>
                <a:solidFill>
                  <a:srgbClr val="FFFF00"/>
                </a:solidFill>
                <a:effectLst/>
                <a:uLnTx/>
                <a:uFillTx/>
                <a:latin typeface="+mj-lt"/>
                <a:ea typeface="+mj-ea"/>
                <a:cs typeface="+mj-cs"/>
              </a:rPr>
              <a:t>dalam</a:t>
            </a:r>
            <a:r>
              <a:rPr kumimoji="0" lang="en-US" sz="2400" b="0" i="0" u="none" strike="noStrike" kern="1200" cap="none" spc="0" normalizeH="0" noProof="0" dirty="0" smtClean="0">
                <a:ln>
                  <a:noFill/>
                </a:ln>
                <a:solidFill>
                  <a:srgbClr val="FFFF00"/>
                </a:solidFill>
                <a:effectLst/>
                <a:uLnTx/>
                <a:uFillTx/>
                <a:latin typeface="+mj-lt"/>
                <a:ea typeface="+mj-ea"/>
                <a:cs typeface="+mj-cs"/>
              </a:rPr>
              <a:t> </a:t>
            </a:r>
            <a:r>
              <a:rPr kumimoji="0" lang="en-US" sz="2400" b="0" i="0" u="none" strike="noStrike" kern="1200" cap="none" spc="0" normalizeH="0" noProof="0" dirty="0" err="1" smtClean="0">
                <a:ln>
                  <a:noFill/>
                </a:ln>
                <a:solidFill>
                  <a:srgbClr val="FFFF00"/>
                </a:solidFill>
                <a:effectLst/>
                <a:uLnTx/>
                <a:uFillTx/>
                <a:latin typeface="+mj-lt"/>
                <a:ea typeface="+mj-ea"/>
                <a:cs typeface="+mj-cs"/>
              </a:rPr>
              <a:t>negeri</a:t>
            </a:r>
            <a:r>
              <a:rPr kumimoji="0" lang="en-US" sz="2400" b="0" i="0" u="none" strike="noStrike" kern="1200" cap="none" spc="0" normalizeH="0" noProof="0" dirty="0" smtClean="0">
                <a:ln>
                  <a:noFill/>
                </a:ln>
                <a:solidFill>
                  <a:srgbClr val="FFFF00"/>
                </a:solidFill>
                <a:effectLst/>
                <a:uLnTx/>
                <a:uFillTx/>
                <a:latin typeface="+mj-lt"/>
                <a:ea typeface="+mj-ea"/>
                <a:cs typeface="+mj-cs"/>
              </a:rPr>
              <a:t> - </a:t>
            </a:r>
            <a:r>
              <a:rPr kumimoji="0" lang="en-US" sz="2400" b="0" i="0" u="none" strike="noStrike" kern="1200" cap="none" spc="0" normalizeH="0" noProof="0" dirty="0" err="1" smtClean="0">
                <a:ln>
                  <a:noFill/>
                </a:ln>
                <a:solidFill>
                  <a:srgbClr val="FFFF00"/>
                </a:solidFill>
                <a:effectLst/>
                <a:uLnTx/>
                <a:uFillTx/>
                <a:latin typeface="+mj-lt"/>
                <a:ea typeface="+mj-ea"/>
                <a:cs typeface="+mj-cs"/>
              </a:rPr>
              <a:t>pengeluaran</a:t>
            </a:r>
            <a:r>
              <a:rPr kumimoji="0" lang="en-US" sz="2400" b="0" i="0" u="none" strike="noStrike" kern="1200" cap="none" spc="0" normalizeH="0" noProof="0" dirty="0" smtClean="0">
                <a:ln>
                  <a:noFill/>
                </a:ln>
                <a:solidFill>
                  <a:srgbClr val="FFFF00"/>
                </a:solidFill>
                <a:effectLst/>
                <a:uLnTx/>
                <a:uFillTx/>
                <a:latin typeface="+mj-lt"/>
                <a:ea typeface="+mj-ea"/>
                <a:cs typeface="+mj-cs"/>
              </a:rPr>
              <a:t> </a:t>
            </a:r>
            <a:r>
              <a:rPr kumimoji="0" lang="en-US" sz="2400" b="0" i="0" u="none" strike="noStrike" kern="1200" cap="none" spc="0" normalizeH="0" noProof="0" dirty="0" err="1" smtClean="0">
                <a:ln>
                  <a:noFill/>
                </a:ln>
                <a:solidFill>
                  <a:srgbClr val="FFFF00"/>
                </a:solidFill>
                <a:effectLst/>
                <a:uLnTx/>
                <a:uFillTx/>
                <a:latin typeface="+mj-lt"/>
                <a:ea typeface="+mj-ea"/>
                <a:cs typeface="+mj-cs"/>
              </a:rPr>
              <a:t>rutin</a:t>
            </a:r>
            <a:endParaRPr kumimoji="0" lang="id-ID" sz="2400" b="0" i="0" u="none" strike="noStrike" kern="1200" cap="none" spc="0" normalizeH="0" baseline="0" noProof="0" dirty="0" smtClean="0">
              <a:ln>
                <a:noFill/>
              </a:ln>
              <a:solidFill>
                <a:srgbClr val="FFFF00"/>
              </a:solidFill>
              <a:effectLst/>
              <a:uLnTx/>
              <a:uFillTx/>
              <a:latin typeface="+mj-lt"/>
              <a:ea typeface="+mj-ea"/>
              <a:cs typeface="+mj-cs"/>
            </a:endParaRPr>
          </a:p>
        </p:txBody>
      </p:sp>
      <p:sp>
        <p:nvSpPr>
          <p:cNvPr id="17" name="Action Button: Home 1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type="subTitle" idx="1"/>
          </p:nvPr>
        </p:nvSpPr>
        <p:spPr>
          <a:xfrm>
            <a:off x="381000" y="914400"/>
            <a:ext cx="8153400" cy="1066800"/>
          </a:xfrm>
          <a:ln>
            <a:solidFill>
              <a:srgbClr val="00FFFF"/>
            </a:solidFill>
          </a:ln>
        </p:spPr>
        <p:txBody>
          <a:bodyPr>
            <a:normAutofit/>
          </a:bodyPr>
          <a:lstStyle/>
          <a:p>
            <a:pPr algn="l"/>
            <a:r>
              <a:rPr lang="en-US" sz="2800" dirty="0" err="1">
                <a:solidFill>
                  <a:srgbClr val="00FF00"/>
                </a:solidFill>
                <a:latin typeface="Times New Roman" pitchFamily="18" charset="0"/>
              </a:rPr>
              <a:t>Adalah</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daftar</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sistematis</a:t>
            </a:r>
            <a:r>
              <a:rPr lang="en-US" sz="2800" dirty="0">
                <a:solidFill>
                  <a:srgbClr val="00FF00"/>
                </a:solidFill>
                <a:latin typeface="Times New Roman" pitchFamily="18" charset="0"/>
              </a:rPr>
              <a:t> yang </a:t>
            </a:r>
            <a:r>
              <a:rPr lang="en-US" sz="2800" dirty="0" err="1">
                <a:solidFill>
                  <a:srgbClr val="00FF00"/>
                </a:solidFill>
                <a:latin typeface="Times New Roman" pitchFamily="18" charset="0"/>
              </a:rPr>
              <a:t>memuat</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rencana</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penerimaan</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dan</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pengeluaran</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daerah</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dalam</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satu</a:t>
            </a:r>
            <a:r>
              <a:rPr lang="en-US" sz="2800" dirty="0">
                <a:solidFill>
                  <a:srgbClr val="00FF00"/>
                </a:solidFill>
                <a:latin typeface="Times New Roman" pitchFamily="18" charset="0"/>
              </a:rPr>
              <a:t> </a:t>
            </a:r>
            <a:r>
              <a:rPr lang="en-US" sz="2800" dirty="0" err="1">
                <a:solidFill>
                  <a:srgbClr val="00FF00"/>
                </a:solidFill>
                <a:latin typeface="Times New Roman" pitchFamily="18" charset="0"/>
              </a:rPr>
              <a:t>tahun</a:t>
            </a:r>
            <a:endParaRPr lang="en-US" sz="2800" dirty="0">
              <a:solidFill>
                <a:srgbClr val="00FF00"/>
              </a:solidFill>
              <a:latin typeface="Times New Roman" pitchFamily="18" charset="0"/>
            </a:endParaRPr>
          </a:p>
        </p:txBody>
      </p:sp>
      <p:sp>
        <p:nvSpPr>
          <p:cNvPr id="6" name="Horizontal Scroll 5"/>
          <p:cNvSpPr/>
          <p:nvPr/>
        </p:nvSpPr>
        <p:spPr>
          <a:xfrm>
            <a:off x="228600" y="457200"/>
            <a:ext cx="38100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APBD</a:t>
            </a:r>
            <a:endParaRPr lang="en-US" sz="3200" dirty="0">
              <a:solidFill>
                <a:srgbClr val="FFFF00"/>
              </a:solidFill>
            </a:endParaRPr>
          </a:p>
        </p:txBody>
      </p:sp>
      <p:sp>
        <p:nvSpPr>
          <p:cNvPr id="8" name="Rectangle 2"/>
          <p:cNvSpPr txBox="1">
            <a:spLocks noChangeArrowheads="1"/>
          </p:cNvSpPr>
          <p:nvPr/>
        </p:nvSpPr>
        <p:spPr>
          <a:xfrm>
            <a:off x="304800" y="2133600"/>
            <a:ext cx="8458200" cy="563562"/>
          </a:xfrm>
          <a:prstGeom prst="rect">
            <a:avLst/>
          </a:prstGeom>
          <a:ln>
            <a:solidFill>
              <a:srgbClr val="FFFF00"/>
            </a:solidFill>
            <a:prstDash val="dash"/>
          </a:ln>
        </p:spPr>
        <p:txBody>
          <a:bodyPr vert="horz" lIns="91440" tIns="45720" rIns="91440" bIns="45720" rtlCol="0" anchor="ctr">
            <a:normAutofit/>
          </a:bodyPr>
          <a:lstStyle/>
          <a:p>
            <a:pPr lvl="0" algn="ctr">
              <a:spcBef>
                <a:spcPct val="0"/>
              </a:spcBef>
            </a:pPr>
            <a:r>
              <a:rPr kumimoji="0" lang="en-US" sz="2800" b="0" i="1" u="none" strike="noStrike" kern="1200" cap="none" spc="0" normalizeH="0" baseline="0" noProof="0" dirty="0" err="1" smtClean="0">
                <a:ln>
                  <a:noFill/>
                </a:ln>
                <a:solidFill>
                  <a:srgbClr val="00FFFF"/>
                </a:solidFill>
                <a:effectLst/>
                <a:uLnTx/>
                <a:uFillTx/>
                <a:latin typeface="+mj-lt"/>
                <a:ea typeface="+mj-ea"/>
                <a:cs typeface="+mj-cs"/>
              </a:rPr>
              <a:t>Anggaran</a:t>
            </a:r>
            <a:r>
              <a:rPr kumimoji="0" lang="en-US" sz="2800" b="0" i="1"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1" u="none" strike="noStrike" kern="1200" cap="none" spc="0" normalizeH="0" baseline="0" noProof="0" dirty="0" err="1" smtClean="0">
                <a:ln>
                  <a:noFill/>
                </a:ln>
                <a:solidFill>
                  <a:srgbClr val="00FFFF"/>
                </a:solidFill>
                <a:effectLst/>
                <a:uLnTx/>
                <a:uFillTx/>
                <a:latin typeface="+mj-lt"/>
                <a:ea typeface="+mj-ea"/>
                <a:cs typeface="+mj-cs"/>
              </a:rPr>
              <a:t>pendapatan</a:t>
            </a:r>
            <a:r>
              <a:rPr kumimoji="0" lang="en-US" sz="2800" b="0" i="1"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1" u="none" strike="noStrike" kern="1200" cap="none" spc="0" normalizeH="0" baseline="0" noProof="0" dirty="0" err="1" smtClean="0">
                <a:ln>
                  <a:noFill/>
                </a:ln>
                <a:solidFill>
                  <a:srgbClr val="00FFFF"/>
                </a:solidFill>
                <a:effectLst/>
                <a:uLnTx/>
                <a:uFillTx/>
                <a:latin typeface="+mj-lt"/>
                <a:ea typeface="+mj-ea"/>
                <a:cs typeface="+mj-cs"/>
              </a:rPr>
              <a:t>daerah</a:t>
            </a:r>
            <a:r>
              <a:rPr kumimoji="0" lang="en-US" sz="28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800" b="0" i="0" u="none" strike="noStrike" kern="1200" cap="none" spc="0" normalizeH="0" baseline="0" noProof="0" dirty="0" smtClean="0">
                <a:ln>
                  <a:noFill/>
                </a:ln>
                <a:solidFill>
                  <a:srgbClr val="FB5763"/>
                </a:solidFill>
                <a:effectLst/>
                <a:uLnTx/>
                <a:uFillTx/>
                <a:latin typeface="+mj-lt"/>
                <a:ea typeface="+mj-ea"/>
                <a:cs typeface="+mj-cs"/>
              </a:rPr>
              <a:t>(</a:t>
            </a:r>
            <a:r>
              <a:rPr lang="en-US" sz="2800" dirty="0" smtClean="0">
                <a:solidFill>
                  <a:srgbClr val="FB5763"/>
                </a:solidFill>
              </a:rPr>
              <a:t>UU No. 33 </a:t>
            </a:r>
            <a:r>
              <a:rPr lang="en-US" sz="2800" dirty="0" err="1" smtClean="0">
                <a:solidFill>
                  <a:srgbClr val="FB5763"/>
                </a:solidFill>
              </a:rPr>
              <a:t>Tahun</a:t>
            </a:r>
            <a:r>
              <a:rPr lang="en-US" sz="2800" dirty="0" smtClean="0">
                <a:solidFill>
                  <a:srgbClr val="FB5763"/>
                </a:solidFill>
              </a:rPr>
              <a:t> 2004) </a:t>
            </a:r>
            <a:r>
              <a:rPr kumimoji="0" lang="en-US" sz="2800" b="0" i="0" u="none" strike="noStrike" kern="1200" cap="none" spc="0" normalizeH="0" baseline="0" noProof="0" dirty="0" smtClean="0">
                <a:ln>
                  <a:noFill/>
                </a:ln>
                <a:solidFill>
                  <a:srgbClr val="00FFFF"/>
                </a:solidFill>
                <a:effectLst/>
                <a:uLnTx/>
                <a:uFillTx/>
                <a:latin typeface="+mj-lt"/>
                <a:ea typeface="+mj-ea"/>
                <a:cs typeface="+mj-cs"/>
              </a:rPr>
              <a:t>:</a:t>
            </a:r>
            <a:endParaRPr kumimoji="0" lang="en-US" sz="2800" b="0" i="0" u="none" strike="noStrike" kern="1200" cap="none" spc="0" normalizeH="0" baseline="0" noProof="0" dirty="0">
              <a:ln>
                <a:noFill/>
              </a:ln>
              <a:solidFill>
                <a:srgbClr val="00FFFF"/>
              </a:solidFill>
              <a:effectLst/>
              <a:uLnTx/>
              <a:uFillTx/>
              <a:latin typeface="+mj-lt"/>
              <a:ea typeface="+mj-ea"/>
              <a:cs typeface="+mj-cs"/>
            </a:endParaRPr>
          </a:p>
        </p:txBody>
      </p:sp>
      <p:sp>
        <p:nvSpPr>
          <p:cNvPr id="9" name="Rectangle 3"/>
          <p:cNvSpPr txBox="1">
            <a:spLocks noChangeArrowheads="1"/>
          </p:cNvSpPr>
          <p:nvPr/>
        </p:nvSpPr>
        <p:spPr>
          <a:xfrm>
            <a:off x="152400" y="2895600"/>
            <a:ext cx="8229600" cy="3657600"/>
          </a:xfrm>
          <a:prstGeom prst="rect">
            <a:avLst/>
          </a:prstGeom>
          <a:ln>
            <a:solidFill>
              <a:srgbClr val="CC99FF"/>
            </a:solidFill>
          </a:ln>
        </p:spPr>
        <p:txBody>
          <a:bodyPr vert="horz" lIns="91440" tIns="45720" rIns="91440" bIns="45720" rtlCol="0">
            <a:noAutofit/>
          </a:bodyPr>
          <a:lstStyle/>
          <a:p>
            <a:pPr marL="346075" marR="0" lvl="1" indent="-346075" defTabSz="914400" rtl="0" eaLnBrk="1" fontAlgn="auto" latinLnBrk="0" hangingPunct="1">
              <a:lnSpc>
                <a:spcPct val="100000"/>
              </a:lnSpc>
              <a:spcBef>
                <a:spcPct val="20000"/>
              </a:spcBef>
              <a:spcAft>
                <a:spcPts val="0"/>
              </a:spcAft>
              <a:buClrTx/>
              <a:buSzTx/>
              <a:buFont typeface="+mj-lt"/>
              <a:buAutoNum type="arabicPeriod"/>
              <a:tabLst>
                <a:tab pos="346075" algn="l"/>
              </a:tabLst>
              <a:defRPr/>
            </a:pP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Pendapatan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Asli</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Daerah (PAD), yang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meliputi</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daerah</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retribusi</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daerah</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hasil</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pengelolaan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kekayaan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daerah</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dan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penerimaan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lain-lain</a:t>
            </a:r>
          </a:p>
          <a:p>
            <a:pPr marL="346075" marR="0" lvl="1" indent="-346075" defTabSz="914400" rtl="0" eaLnBrk="1" fontAlgn="auto" latinLnBrk="0" hangingPunct="1">
              <a:lnSpc>
                <a:spcPct val="100000"/>
              </a:lnSpc>
              <a:spcBef>
                <a:spcPct val="20000"/>
              </a:spcBef>
              <a:spcAft>
                <a:spcPts val="0"/>
              </a:spcAft>
              <a:buClrTx/>
              <a:buSzTx/>
              <a:buFont typeface="+mj-lt"/>
              <a:buAutoNum type="arabicPeriod"/>
              <a:tabLst>
                <a:tab pos="346075" algn="l"/>
              </a:tabLst>
              <a:defRPr/>
            </a:pPr>
            <a:endParaRPr kumimoji="0" lang="en-US" sz="2400" b="0" i="0" u="none" strike="noStrike" kern="1200" cap="none" spc="0" normalizeH="0" baseline="0" noProof="0" dirty="0" smtClean="0">
              <a:ln>
                <a:noFill/>
              </a:ln>
              <a:solidFill>
                <a:srgbClr val="00FF00"/>
              </a:solidFill>
              <a:effectLst/>
              <a:uLnTx/>
              <a:uFillTx/>
              <a:latin typeface="+mn-lt"/>
              <a:ea typeface="+mn-ea"/>
              <a:cs typeface="+mn-cs"/>
            </a:endParaRPr>
          </a:p>
          <a:p>
            <a:pPr marL="346075" marR="0" lvl="1" indent="-346075" defTabSz="914400" rtl="0" eaLnBrk="1" fontAlgn="auto" latinLnBrk="0" hangingPunct="1">
              <a:lnSpc>
                <a:spcPct val="100000"/>
              </a:lnSpc>
              <a:spcBef>
                <a:spcPct val="20000"/>
              </a:spcBef>
              <a:spcAft>
                <a:spcPts val="0"/>
              </a:spcAft>
              <a:buClrTx/>
              <a:buSzTx/>
              <a:buFont typeface="+mj-lt"/>
              <a:buAutoNum type="arabicPeriod"/>
              <a:tabLst>
                <a:tab pos="346075" algn="l"/>
              </a:tabLst>
              <a:defRPr/>
            </a:pP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Bagian</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dana</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perimbangan</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meliputi</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Dana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Bagi</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Hasil</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Dana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Alokasi</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Umum</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(DAU)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dan</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Dana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Alokasi</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Khusus</a:t>
            </a:r>
            <a:endParaRPr kumimoji="0" lang="en-US" sz="2400" b="0" i="0" u="none" strike="noStrike" kern="1200" cap="none" spc="0" normalizeH="0" baseline="0" noProof="0" dirty="0" smtClean="0">
              <a:ln>
                <a:noFill/>
              </a:ln>
              <a:solidFill>
                <a:srgbClr val="FF00FF"/>
              </a:solidFill>
              <a:effectLst/>
              <a:uLnTx/>
              <a:uFillTx/>
              <a:latin typeface="+mn-lt"/>
              <a:ea typeface="+mn-ea"/>
              <a:cs typeface="+mn-cs"/>
            </a:endParaRPr>
          </a:p>
          <a:p>
            <a:pPr marL="346075" marR="0" lvl="1" indent="-346075" defTabSz="914400" rtl="0" eaLnBrk="1" fontAlgn="auto" latinLnBrk="0" hangingPunct="1">
              <a:lnSpc>
                <a:spcPct val="100000"/>
              </a:lnSpc>
              <a:spcBef>
                <a:spcPct val="20000"/>
              </a:spcBef>
              <a:spcAft>
                <a:spcPts val="0"/>
              </a:spcAft>
              <a:buClrTx/>
              <a:buSzTx/>
              <a:buFont typeface="+mj-lt"/>
              <a:buAutoNum type="arabicPeriod"/>
              <a:tabLst>
                <a:tab pos="346075" algn="l"/>
              </a:tabLst>
              <a:defRPr/>
            </a:pPr>
            <a:endParaRPr kumimoji="0" lang="en-US" sz="2400" b="0" i="0" u="none" strike="noStrike" kern="1200" cap="none" spc="0" normalizeH="0" baseline="0" noProof="0" dirty="0" smtClean="0">
              <a:ln>
                <a:noFill/>
              </a:ln>
              <a:solidFill>
                <a:srgbClr val="FF00FF"/>
              </a:solidFill>
              <a:effectLst/>
              <a:uLnTx/>
              <a:uFillTx/>
              <a:latin typeface="+mn-lt"/>
              <a:ea typeface="+mn-ea"/>
              <a:cs typeface="+mn-cs"/>
            </a:endParaRPr>
          </a:p>
          <a:p>
            <a:pPr marL="346075" marR="0" lvl="1" indent="-346075" defTabSz="914400" rtl="0" eaLnBrk="1" fontAlgn="auto" latinLnBrk="0" hangingPunct="1">
              <a:lnSpc>
                <a:spcPct val="100000"/>
              </a:lnSpc>
              <a:spcBef>
                <a:spcPct val="20000"/>
              </a:spcBef>
              <a:spcAft>
                <a:spcPts val="0"/>
              </a:spcAft>
              <a:buClrTx/>
              <a:buSzTx/>
              <a:buFont typeface="+mj-lt"/>
              <a:buAutoNum type="arabicPeriod"/>
              <a:tabLst>
                <a:tab pos="346075" algn="l"/>
              </a:tabLst>
              <a:defRPr/>
            </a:pPr>
            <a:r>
              <a:rPr kumimoji="0" lang="en-US" sz="2400" b="0" i="0" u="none" strike="noStrike" kern="1200" cap="none" spc="0" normalizeH="0" baseline="0" noProof="0" dirty="0" smtClean="0">
                <a:ln>
                  <a:noFill/>
                </a:ln>
                <a:solidFill>
                  <a:srgbClr val="CCFF33"/>
                </a:solidFill>
                <a:effectLst/>
                <a:uLnTx/>
                <a:uFillTx/>
                <a:latin typeface="+mn-lt"/>
                <a:ea typeface="+mn-ea"/>
                <a:cs typeface="+mn-cs"/>
              </a:rPr>
              <a:t>Lain-lain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pendapatan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sah</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seperti</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dana</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hibah</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atau</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dana</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darurat</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a:t>
            </a:r>
            <a:endParaRPr kumimoji="0" lang="en-US" sz="2400" b="0" i="0" u="none" strike="noStrike" kern="1200" cap="none" spc="0" normalizeH="0" baseline="0" noProof="0" dirty="0">
              <a:ln>
                <a:noFill/>
              </a:ln>
              <a:solidFill>
                <a:srgbClr val="CCFF33"/>
              </a:solidFill>
              <a:effectLst/>
              <a:uLnTx/>
              <a:uFillTx/>
              <a:latin typeface="+mn-lt"/>
              <a:ea typeface="+mn-ea"/>
              <a:cs typeface="+mn-cs"/>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620000" cy="715962"/>
          </a:xfrm>
          <a:ln>
            <a:solidFill>
              <a:srgbClr val="00FFFF"/>
            </a:solidFill>
          </a:ln>
        </p:spPr>
        <p:txBody>
          <a:bodyPr>
            <a:normAutofit/>
          </a:bodyPr>
          <a:lstStyle/>
          <a:p>
            <a:r>
              <a:rPr lang="en-US" sz="3600" dirty="0" err="1" smtClean="0">
                <a:solidFill>
                  <a:srgbClr val="FB5763"/>
                </a:solidFill>
              </a:rPr>
              <a:t>Pengeluaran</a:t>
            </a:r>
            <a:r>
              <a:rPr lang="en-US" sz="3600" dirty="0" smtClean="0">
                <a:solidFill>
                  <a:srgbClr val="FB5763"/>
                </a:solidFill>
              </a:rPr>
              <a:t> APBD / Daerah</a:t>
            </a:r>
            <a:endParaRPr lang="en-US" sz="3600" dirty="0">
              <a:solidFill>
                <a:srgbClr val="FB5763"/>
              </a:solidFill>
            </a:endParaRPr>
          </a:p>
        </p:txBody>
      </p:sp>
      <p:sp>
        <p:nvSpPr>
          <p:cNvPr id="4" name="Title 1"/>
          <p:cNvSpPr txBox="1">
            <a:spLocks/>
          </p:cNvSpPr>
          <p:nvPr/>
        </p:nvSpPr>
        <p:spPr>
          <a:xfrm>
            <a:off x="76200" y="1447800"/>
            <a:ext cx="39624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Pengeluaran</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Rutin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5" name="Content Placeholder 2"/>
          <p:cNvSpPr txBox="1">
            <a:spLocks/>
          </p:cNvSpPr>
          <p:nvPr/>
        </p:nvSpPr>
        <p:spPr>
          <a:xfrm>
            <a:off x="76200" y="2133600"/>
            <a:ext cx="3962400" cy="3124200"/>
          </a:xfrm>
          <a:prstGeom prst="rect">
            <a:avLst/>
          </a:prstGeom>
          <a:ln>
            <a:solidFill>
              <a:srgbClr val="00FF99"/>
            </a:solidFill>
          </a:ln>
        </p:spPr>
        <p:txBody>
          <a:bodyPr vert="horz" lIns="91440" tIns="45720" rIns="91440" bIns="45720" rtlCol="0">
            <a:normAutofit fontScale="92500" lnSpcReduction="100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Belanja</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DPRD</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baseline="0" dirty="0" err="1" smtClean="0">
                <a:solidFill>
                  <a:schemeClr val="accent2">
                    <a:lumMod val="20000"/>
                    <a:lumOff val="80000"/>
                  </a:schemeClr>
                </a:solidFill>
              </a:rPr>
              <a:t>Belanja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Kepala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daerah</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Belanja</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Pegawai</a:t>
            </a:r>
            <a:endPar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baseline="0" dirty="0" err="1" smtClean="0">
                <a:solidFill>
                  <a:schemeClr val="accent2">
                    <a:lumMod val="20000"/>
                    <a:lumOff val="80000"/>
                  </a:schemeClr>
                </a:solidFill>
              </a:rPr>
              <a:t>Belanja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Barang</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Belanja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Pemeliharaan</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Belanja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Perjalanan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Dinas</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Angsuran</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Pinjaman</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Subsidi</a:t>
            </a:r>
            <a:endParaRPr kumimoji="0" lang="id-ID"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10" name="Title 1"/>
          <p:cNvSpPr txBox="1">
            <a:spLocks/>
          </p:cNvSpPr>
          <p:nvPr/>
        </p:nvSpPr>
        <p:spPr>
          <a:xfrm>
            <a:off x="4419600" y="1447800"/>
            <a:ext cx="3962400" cy="563563"/>
          </a:xfrm>
          <a:prstGeom prst="rect">
            <a:avLst/>
          </a:prstGeom>
          <a:ln>
            <a:solidFill>
              <a:srgbClr val="FFFF00"/>
            </a:solidFill>
          </a:ln>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Pengeluaran</a:t>
            </a:r>
            <a:r>
              <a:rPr lang="en-US" sz="2800" dirty="0" smtClean="0">
                <a:solidFill>
                  <a:srgbClr val="00FFFF"/>
                </a:solidFill>
                <a:latin typeface="+mj-lt"/>
                <a:ea typeface="+mj-ea"/>
                <a:cs typeface="+mj-cs"/>
              </a:rPr>
              <a:t> Pembangunan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1" name="Content Placeholder 2"/>
          <p:cNvSpPr txBox="1">
            <a:spLocks/>
          </p:cNvSpPr>
          <p:nvPr/>
        </p:nvSpPr>
        <p:spPr>
          <a:xfrm>
            <a:off x="4419600" y="2133600"/>
            <a:ext cx="3962400" cy="1600200"/>
          </a:xfrm>
          <a:prstGeom prst="rect">
            <a:avLst/>
          </a:prstGeom>
          <a:ln>
            <a:solidFill>
              <a:srgbClr val="00FF99"/>
            </a:solidFill>
          </a:ln>
        </p:spPr>
        <p:txBody>
          <a:bodyPr vert="horz" lIns="91440" tIns="45720" rIns="91440" bIns="45720" rtlCol="0">
            <a:normAutofit lnSpcReduction="100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Proyek-proyek</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daerah</a:t>
            </a:r>
            <a:endPar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Biaya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Operasional</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dan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pemeliharaan</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Proyek</a:t>
            </a:r>
            <a:r>
              <a:rPr lang="en-US" sz="2400" dirty="0" smtClean="0">
                <a:solidFill>
                  <a:schemeClr val="accent2">
                    <a:lumMod val="20000"/>
                    <a:lumOff val="80000"/>
                  </a:schemeClr>
                </a:solidFill>
              </a:rPr>
              <a:t> Pembangunan</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lang="en-US" sz="2400" dirty="0" smtClean="0">
              <a:solidFill>
                <a:schemeClr val="accent2">
                  <a:lumMod val="20000"/>
                  <a:lumOff val="80000"/>
                </a:schemeClr>
              </a:solidFill>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457200" y="1066800"/>
            <a:ext cx="7772400" cy="4114800"/>
          </a:xfrm>
          <a:ln>
            <a:solidFill>
              <a:srgbClr val="FFFF00"/>
            </a:solidFill>
          </a:ln>
        </p:spPr>
        <p:txBody>
          <a:bodyPr>
            <a:normAutofit/>
          </a:bodyPr>
          <a:lstStyle/>
          <a:p>
            <a:r>
              <a:rPr lang="en-US" sz="2500" dirty="0" err="1">
                <a:solidFill>
                  <a:srgbClr val="00FF00"/>
                </a:solidFill>
                <a:latin typeface="Times New Roman" pitchFamily="18" charset="0"/>
              </a:rPr>
              <a:t>Kebijakan</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defisit</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cenderung</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mendorong</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terjadinya</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kenaikan</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harga</a:t>
            </a:r>
            <a:r>
              <a:rPr lang="en-US" sz="2500" dirty="0">
                <a:solidFill>
                  <a:srgbClr val="00FF00"/>
                </a:solidFill>
                <a:latin typeface="Times New Roman" pitchFamily="18" charset="0"/>
              </a:rPr>
              <a:t> (</a:t>
            </a:r>
            <a:r>
              <a:rPr lang="en-US" sz="2500" dirty="0" err="1">
                <a:solidFill>
                  <a:srgbClr val="00FF00"/>
                </a:solidFill>
                <a:latin typeface="Times New Roman" pitchFamily="18" charset="0"/>
              </a:rPr>
              <a:t>inflasi</a:t>
            </a:r>
            <a:r>
              <a:rPr lang="en-US" sz="2500" dirty="0">
                <a:solidFill>
                  <a:srgbClr val="00FF00"/>
                </a:solidFill>
                <a:latin typeface="Times New Roman" pitchFamily="18" charset="0"/>
              </a:rPr>
              <a:t>)</a:t>
            </a:r>
          </a:p>
          <a:p>
            <a:r>
              <a:rPr lang="en-US" sz="2500" dirty="0" err="1">
                <a:solidFill>
                  <a:srgbClr val="00FFFF"/>
                </a:solidFill>
                <a:latin typeface="Times New Roman" pitchFamily="18" charset="0"/>
              </a:rPr>
              <a:t>Kebijakan</a:t>
            </a:r>
            <a:r>
              <a:rPr lang="en-US" sz="2500" dirty="0">
                <a:solidFill>
                  <a:srgbClr val="00FFFF"/>
                </a:solidFill>
                <a:latin typeface="Times New Roman" pitchFamily="18" charset="0"/>
              </a:rPr>
              <a:t> surplus </a:t>
            </a:r>
            <a:r>
              <a:rPr lang="en-US" sz="2500" dirty="0" err="1">
                <a:solidFill>
                  <a:srgbClr val="00FFFF"/>
                </a:solidFill>
                <a:latin typeface="Times New Roman" pitchFamily="18" charset="0"/>
              </a:rPr>
              <a:t>cenderung</a:t>
            </a:r>
            <a:r>
              <a:rPr lang="en-US" sz="2500" dirty="0">
                <a:solidFill>
                  <a:srgbClr val="00FFFF"/>
                </a:solidFill>
                <a:latin typeface="Times New Roman" pitchFamily="18" charset="0"/>
              </a:rPr>
              <a:t> </a:t>
            </a:r>
            <a:r>
              <a:rPr lang="en-US" sz="2500" dirty="0" err="1">
                <a:solidFill>
                  <a:srgbClr val="00FFFF"/>
                </a:solidFill>
                <a:latin typeface="Times New Roman" pitchFamily="18" charset="0"/>
              </a:rPr>
              <a:t>mendorong</a:t>
            </a:r>
            <a:r>
              <a:rPr lang="en-US" sz="2500" dirty="0">
                <a:solidFill>
                  <a:srgbClr val="00FFFF"/>
                </a:solidFill>
                <a:latin typeface="Times New Roman" pitchFamily="18" charset="0"/>
              </a:rPr>
              <a:t> </a:t>
            </a:r>
            <a:r>
              <a:rPr lang="en-US" sz="2500" dirty="0" err="1">
                <a:solidFill>
                  <a:srgbClr val="00FFFF"/>
                </a:solidFill>
                <a:latin typeface="Times New Roman" pitchFamily="18" charset="0"/>
              </a:rPr>
              <a:t>terjadinya</a:t>
            </a:r>
            <a:r>
              <a:rPr lang="en-US" sz="2500" dirty="0">
                <a:solidFill>
                  <a:srgbClr val="00FFFF"/>
                </a:solidFill>
                <a:latin typeface="Times New Roman" pitchFamily="18" charset="0"/>
              </a:rPr>
              <a:t> </a:t>
            </a:r>
            <a:r>
              <a:rPr lang="en-US" sz="2500" dirty="0" err="1">
                <a:solidFill>
                  <a:srgbClr val="00FFFF"/>
                </a:solidFill>
                <a:latin typeface="Times New Roman" pitchFamily="18" charset="0"/>
              </a:rPr>
              <a:t>penurunan</a:t>
            </a:r>
            <a:r>
              <a:rPr lang="en-US" sz="2500" dirty="0">
                <a:solidFill>
                  <a:srgbClr val="00FFFF"/>
                </a:solidFill>
                <a:latin typeface="Times New Roman" pitchFamily="18" charset="0"/>
              </a:rPr>
              <a:t> </a:t>
            </a:r>
            <a:r>
              <a:rPr lang="en-US" sz="2500" dirty="0" err="1">
                <a:solidFill>
                  <a:srgbClr val="00FFFF"/>
                </a:solidFill>
                <a:latin typeface="Times New Roman" pitchFamily="18" charset="0"/>
              </a:rPr>
              <a:t>harga</a:t>
            </a:r>
            <a:r>
              <a:rPr lang="en-US" sz="2500" dirty="0">
                <a:solidFill>
                  <a:srgbClr val="00FFFF"/>
                </a:solidFill>
                <a:latin typeface="Times New Roman" pitchFamily="18" charset="0"/>
              </a:rPr>
              <a:t> (</a:t>
            </a:r>
            <a:r>
              <a:rPr lang="en-US" sz="2500" dirty="0" err="1">
                <a:solidFill>
                  <a:srgbClr val="00FFFF"/>
                </a:solidFill>
                <a:latin typeface="Times New Roman" pitchFamily="18" charset="0"/>
              </a:rPr>
              <a:t>deflasi</a:t>
            </a:r>
            <a:r>
              <a:rPr lang="en-US" sz="2500" dirty="0" smtClean="0">
                <a:solidFill>
                  <a:srgbClr val="00FFFF"/>
                </a:solidFill>
                <a:latin typeface="Times New Roman" pitchFamily="18" charset="0"/>
              </a:rPr>
              <a:t>)</a:t>
            </a:r>
          </a:p>
          <a:p>
            <a:r>
              <a:rPr lang="en-US" sz="2500" dirty="0" err="1" smtClean="0">
                <a:solidFill>
                  <a:srgbClr val="FF00FF"/>
                </a:solidFill>
                <a:latin typeface="Times New Roman" pitchFamily="18" charset="0"/>
              </a:rPr>
              <a:t>Meningktakan</a:t>
            </a:r>
            <a:r>
              <a:rPr lang="en-US" sz="2500" dirty="0" smtClean="0">
                <a:solidFill>
                  <a:srgbClr val="FF00FF"/>
                </a:solidFill>
                <a:latin typeface="Times New Roman" pitchFamily="18" charset="0"/>
              </a:rPr>
              <a:t> </a:t>
            </a:r>
            <a:r>
              <a:rPr lang="en-US" sz="2500" dirty="0" err="1" smtClean="0">
                <a:solidFill>
                  <a:srgbClr val="FF00FF"/>
                </a:solidFill>
                <a:latin typeface="Times New Roman" pitchFamily="18" charset="0"/>
              </a:rPr>
              <a:t>pertumbuhan</a:t>
            </a:r>
            <a:r>
              <a:rPr lang="en-US" sz="2500" dirty="0" smtClean="0">
                <a:solidFill>
                  <a:srgbClr val="FF00FF"/>
                </a:solidFill>
                <a:latin typeface="Times New Roman" pitchFamily="18" charset="0"/>
              </a:rPr>
              <a:t> </a:t>
            </a:r>
            <a:r>
              <a:rPr lang="en-US" sz="2500" dirty="0" err="1" smtClean="0">
                <a:solidFill>
                  <a:srgbClr val="FF00FF"/>
                </a:solidFill>
                <a:latin typeface="Times New Roman" pitchFamily="18" charset="0"/>
              </a:rPr>
              <a:t>ekonomi</a:t>
            </a:r>
            <a:r>
              <a:rPr lang="en-US" sz="2500" dirty="0" smtClean="0">
                <a:solidFill>
                  <a:srgbClr val="FF00FF"/>
                </a:solidFill>
                <a:latin typeface="Times New Roman" pitchFamily="18" charset="0"/>
              </a:rPr>
              <a:t> </a:t>
            </a:r>
            <a:r>
              <a:rPr lang="en-US" sz="2500" dirty="0" err="1" smtClean="0">
                <a:solidFill>
                  <a:srgbClr val="FF00FF"/>
                </a:solidFill>
                <a:latin typeface="Times New Roman" pitchFamily="18" charset="0"/>
              </a:rPr>
              <a:t>masyrakat</a:t>
            </a:r>
            <a:endParaRPr lang="en-US" sz="2500" dirty="0" smtClean="0">
              <a:solidFill>
                <a:srgbClr val="FF00FF"/>
              </a:solidFill>
              <a:latin typeface="Times New Roman" pitchFamily="18" charset="0"/>
            </a:endParaRPr>
          </a:p>
          <a:p>
            <a:r>
              <a:rPr lang="en-US" sz="2500" dirty="0" err="1" smtClean="0">
                <a:solidFill>
                  <a:srgbClr val="FB5763"/>
                </a:solidFill>
                <a:latin typeface="Times New Roman" pitchFamily="18" charset="0"/>
              </a:rPr>
              <a:t>Menciptakan</a:t>
            </a:r>
            <a:r>
              <a:rPr lang="en-US" sz="2500" dirty="0" smtClean="0">
                <a:solidFill>
                  <a:srgbClr val="FB5763"/>
                </a:solidFill>
                <a:latin typeface="Times New Roman" pitchFamily="18" charset="0"/>
              </a:rPr>
              <a:t> </a:t>
            </a:r>
            <a:r>
              <a:rPr lang="en-US" sz="2500" dirty="0" err="1" smtClean="0">
                <a:solidFill>
                  <a:srgbClr val="FB5763"/>
                </a:solidFill>
                <a:latin typeface="Times New Roman" pitchFamily="18" charset="0"/>
              </a:rPr>
              <a:t>kestabilan</a:t>
            </a:r>
            <a:r>
              <a:rPr lang="en-US" sz="2500" dirty="0" smtClean="0">
                <a:solidFill>
                  <a:srgbClr val="FB5763"/>
                </a:solidFill>
                <a:latin typeface="Times New Roman" pitchFamily="18" charset="0"/>
              </a:rPr>
              <a:t> </a:t>
            </a:r>
            <a:r>
              <a:rPr lang="en-US" sz="2500" dirty="0" err="1" smtClean="0">
                <a:solidFill>
                  <a:srgbClr val="FB5763"/>
                </a:solidFill>
                <a:latin typeface="Times New Roman" pitchFamily="18" charset="0"/>
              </a:rPr>
              <a:t>keuangan</a:t>
            </a:r>
            <a:r>
              <a:rPr lang="en-US" sz="2500" dirty="0" smtClean="0">
                <a:solidFill>
                  <a:srgbClr val="FB5763"/>
                </a:solidFill>
                <a:latin typeface="Times New Roman" pitchFamily="18" charset="0"/>
              </a:rPr>
              <a:t> </a:t>
            </a:r>
            <a:r>
              <a:rPr lang="en-US" sz="2500" dirty="0" err="1" smtClean="0">
                <a:solidFill>
                  <a:srgbClr val="FB5763"/>
                </a:solidFill>
                <a:latin typeface="Times New Roman" pitchFamily="18" charset="0"/>
              </a:rPr>
              <a:t>dan</a:t>
            </a:r>
            <a:r>
              <a:rPr lang="en-US" sz="2500" dirty="0" smtClean="0">
                <a:solidFill>
                  <a:srgbClr val="FB5763"/>
                </a:solidFill>
                <a:latin typeface="Times New Roman" pitchFamily="18" charset="0"/>
              </a:rPr>
              <a:t> </a:t>
            </a:r>
            <a:r>
              <a:rPr lang="en-US" sz="2500" dirty="0" err="1" smtClean="0">
                <a:solidFill>
                  <a:srgbClr val="FB5763"/>
                </a:solidFill>
                <a:latin typeface="Times New Roman" pitchFamily="18" charset="0"/>
              </a:rPr>
              <a:t>moneter</a:t>
            </a:r>
            <a:endParaRPr lang="en-US" sz="2500" dirty="0" smtClean="0">
              <a:solidFill>
                <a:srgbClr val="FB5763"/>
              </a:solidFill>
              <a:latin typeface="Times New Roman" pitchFamily="18" charset="0"/>
            </a:endParaRPr>
          </a:p>
          <a:p>
            <a:r>
              <a:rPr lang="en-US" sz="2500" dirty="0" err="1" smtClean="0">
                <a:solidFill>
                  <a:schemeClr val="accent6"/>
                </a:solidFill>
                <a:latin typeface="Times New Roman" pitchFamily="18" charset="0"/>
              </a:rPr>
              <a:t>Menimbulkan</a:t>
            </a:r>
            <a:r>
              <a:rPr lang="en-US" sz="2500" dirty="0" smtClean="0">
                <a:solidFill>
                  <a:schemeClr val="accent6"/>
                </a:solidFill>
                <a:latin typeface="Times New Roman" pitchFamily="18" charset="0"/>
              </a:rPr>
              <a:t> </a:t>
            </a:r>
            <a:r>
              <a:rPr lang="en-US" sz="2500" dirty="0" err="1" smtClean="0">
                <a:solidFill>
                  <a:schemeClr val="accent6"/>
                </a:solidFill>
                <a:latin typeface="Times New Roman" pitchFamily="18" charset="0"/>
              </a:rPr>
              <a:t>investasi</a:t>
            </a:r>
            <a:r>
              <a:rPr lang="en-US" sz="2500" dirty="0" smtClean="0">
                <a:solidFill>
                  <a:schemeClr val="accent6"/>
                </a:solidFill>
                <a:latin typeface="Times New Roman" pitchFamily="18" charset="0"/>
              </a:rPr>
              <a:t> </a:t>
            </a:r>
            <a:r>
              <a:rPr lang="en-US" sz="2500" dirty="0" err="1" smtClean="0">
                <a:solidFill>
                  <a:schemeClr val="accent6"/>
                </a:solidFill>
                <a:latin typeface="Times New Roman" pitchFamily="18" charset="0"/>
              </a:rPr>
              <a:t>masyrakat</a:t>
            </a:r>
            <a:endParaRPr lang="en-US" sz="2500" dirty="0" smtClean="0">
              <a:solidFill>
                <a:schemeClr val="accent6"/>
              </a:solidFill>
              <a:latin typeface="Times New Roman" pitchFamily="18" charset="0"/>
            </a:endParaRPr>
          </a:p>
          <a:p>
            <a:r>
              <a:rPr lang="en-US" sz="2500" dirty="0" err="1" smtClean="0">
                <a:solidFill>
                  <a:srgbClr val="FF0000"/>
                </a:solidFill>
                <a:latin typeface="Times New Roman" pitchFamily="18" charset="0"/>
              </a:rPr>
              <a:t>Memperlancar</a:t>
            </a:r>
            <a:r>
              <a:rPr lang="en-US" sz="2500" dirty="0" smtClean="0">
                <a:solidFill>
                  <a:srgbClr val="FF0000"/>
                </a:solidFill>
                <a:latin typeface="Times New Roman" pitchFamily="18" charset="0"/>
              </a:rPr>
              <a:t> </a:t>
            </a:r>
            <a:r>
              <a:rPr lang="en-US" sz="2500" dirty="0" err="1" smtClean="0">
                <a:solidFill>
                  <a:srgbClr val="FF0000"/>
                </a:solidFill>
                <a:latin typeface="Times New Roman" pitchFamily="18" charset="0"/>
              </a:rPr>
              <a:t>distribusi</a:t>
            </a:r>
            <a:r>
              <a:rPr lang="en-US" sz="2500" dirty="0" smtClean="0">
                <a:solidFill>
                  <a:srgbClr val="FF0000"/>
                </a:solidFill>
                <a:latin typeface="Times New Roman" pitchFamily="18" charset="0"/>
              </a:rPr>
              <a:t> </a:t>
            </a:r>
            <a:r>
              <a:rPr lang="en-US" sz="2500" dirty="0" err="1" smtClean="0">
                <a:solidFill>
                  <a:srgbClr val="FF0000"/>
                </a:solidFill>
                <a:latin typeface="Times New Roman" pitchFamily="18" charset="0"/>
              </a:rPr>
              <a:t>pendapatan</a:t>
            </a:r>
            <a:endParaRPr lang="en-US" sz="2500" dirty="0" smtClean="0">
              <a:solidFill>
                <a:srgbClr val="FF0000"/>
              </a:solidFill>
              <a:latin typeface="Times New Roman" pitchFamily="18" charset="0"/>
            </a:endParaRPr>
          </a:p>
          <a:p>
            <a:r>
              <a:rPr lang="en-US" sz="2500" dirty="0" err="1" smtClean="0">
                <a:solidFill>
                  <a:srgbClr val="FFC000"/>
                </a:solidFill>
                <a:latin typeface="Times New Roman" pitchFamily="18" charset="0"/>
              </a:rPr>
              <a:t>Memeperluas</a:t>
            </a:r>
            <a:r>
              <a:rPr lang="en-US" sz="2500" dirty="0" smtClean="0">
                <a:solidFill>
                  <a:srgbClr val="FFC000"/>
                </a:solidFill>
                <a:latin typeface="Times New Roman" pitchFamily="18" charset="0"/>
              </a:rPr>
              <a:t> </a:t>
            </a:r>
            <a:r>
              <a:rPr lang="en-US" sz="2500" dirty="0" err="1" smtClean="0">
                <a:solidFill>
                  <a:srgbClr val="FFC000"/>
                </a:solidFill>
                <a:latin typeface="Times New Roman" pitchFamily="18" charset="0"/>
              </a:rPr>
              <a:t>kesempatan</a:t>
            </a:r>
            <a:r>
              <a:rPr lang="en-US" sz="2500" dirty="0" smtClean="0">
                <a:solidFill>
                  <a:srgbClr val="FFC000"/>
                </a:solidFill>
                <a:latin typeface="Times New Roman" pitchFamily="18" charset="0"/>
              </a:rPr>
              <a:t> </a:t>
            </a:r>
            <a:r>
              <a:rPr lang="en-US" sz="2500" dirty="0" err="1" smtClean="0">
                <a:solidFill>
                  <a:srgbClr val="FFC000"/>
                </a:solidFill>
                <a:latin typeface="Times New Roman" pitchFamily="18" charset="0"/>
              </a:rPr>
              <a:t>kerja</a:t>
            </a:r>
            <a:endParaRPr lang="en-US" sz="2500" dirty="0" smtClean="0">
              <a:solidFill>
                <a:srgbClr val="FFC000"/>
              </a:solidFill>
              <a:latin typeface="Times New Roman" pitchFamily="18" charset="0"/>
            </a:endParaRPr>
          </a:p>
        </p:txBody>
      </p:sp>
      <p:sp>
        <p:nvSpPr>
          <p:cNvPr id="6" name="Horizontal Scroll 5"/>
          <p:cNvSpPr/>
          <p:nvPr/>
        </p:nvSpPr>
        <p:spPr>
          <a:xfrm>
            <a:off x="228600" y="457200"/>
            <a:ext cx="7467600" cy="762000"/>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800" dirty="0" err="1" smtClean="0">
                <a:solidFill>
                  <a:srgbClr val="002060"/>
                </a:solidFill>
              </a:rPr>
              <a:t>Pengaruh</a:t>
            </a:r>
            <a:r>
              <a:rPr lang="en-US" sz="2800" dirty="0" smtClean="0">
                <a:solidFill>
                  <a:srgbClr val="002060"/>
                </a:solidFill>
              </a:rPr>
              <a:t> APBN </a:t>
            </a:r>
            <a:r>
              <a:rPr lang="en-US" sz="2800" dirty="0" err="1" smtClean="0">
                <a:solidFill>
                  <a:srgbClr val="002060"/>
                </a:solidFill>
              </a:rPr>
              <a:t>terhadap</a:t>
            </a:r>
            <a:r>
              <a:rPr lang="en-US" sz="2800" dirty="0" smtClean="0">
                <a:solidFill>
                  <a:srgbClr val="002060"/>
                </a:solidFill>
              </a:rPr>
              <a:t> </a:t>
            </a:r>
            <a:r>
              <a:rPr lang="en-US" sz="2800" dirty="0" err="1" smtClean="0">
                <a:solidFill>
                  <a:srgbClr val="002060"/>
                </a:solidFill>
              </a:rPr>
              <a:t>perekonomian</a:t>
            </a:r>
            <a:endParaRPr lang="en-US" sz="2800" dirty="0">
              <a:solidFill>
                <a:srgbClr val="00206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type="subTitle" idx="1"/>
          </p:nvPr>
        </p:nvSpPr>
        <p:spPr>
          <a:xfrm>
            <a:off x="381000" y="533400"/>
            <a:ext cx="8153400" cy="1066800"/>
          </a:xfrm>
          <a:ln>
            <a:solidFill>
              <a:srgbClr val="00FFFF"/>
            </a:solidFill>
          </a:ln>
        </p:spPr>
        <p:txBody>
          <a:bodyPr>
            <a:normAutofit/>
          </a:bodyPr>
          <a:lstStyle/>
          <a:p>
            <a:pPr algn="l"/>
            <a:r>
              <a:rPr lang="en-US" sz="2800" dirty="0" err="1" smtClean="0">
                <a:solidFill>
                  <a:srgbClr val="00FF00"/>
                </a:solidFill>
                <a:latin typeface="Times New Roman" pitchFamily="18" charset="0"/>
              </a:rPr>
              <a:t>Iuran</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wajib</a:t>
            </a:r>
            <a:r>
              <a:rPr lang="en-US" sz="2800" dirty="0" smtClean="0">
                <a:solidFill>
                  <a:srgbClr val="00FF00"/>
                </a:solidFill>
                <a:latin typeface="Times New Roman" pitchFamily="18" charset="0"/>
              </a:rPr>
              <a:t> yang </a:t>
            </a:r>
            <a:r>
              <a:rPr lang="en-US" sz="2800" dirty="0" err="1" smtClean="0">
                <a:solidFill>
                  <a:srgbClr val="00FF00"/>
                </a:solidFill>
                <a:latin typeface="Times New Roman" pitchFamily="18" charset="0"/>
              </a:rPr>
              <a:t>dipungut</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oleh</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pemerintah</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berdasarkan</a:t>
            </a:r>
            <a:r>
              <a:rPr lang="en-US" sz="2800" dirty="0" smtClean="0">
                <a:solidFill>
                  <a:srgbClr val="00FF00"/>
                </a:solidFill>
                <a:latin typeface="Times New Roman" pitchFamily="18" charset="0"/>
              </a:rPr>
              <a:t> UU </a:t>
            </a:r>
            <a:r>
              <a:rPr lang="en-US" sz="2800" dirty="0" err="1" smtClean="0">
                <a:solidFill>
                  <a:srgbClr val="00FF00"/>
                </a:solidFill>
                <a:latin typeface="Times New Roman" pitchFamily="18" charset="0"/>
              </a:rPr>
              <a:t>untuk</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mencapai</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kesejahteraan</a:t>
            </a:r>
            <a:r>
              <a:rPr lang="en-US" sz="2800" dirty="0" smtClean="0">
                <a:solidFill>
                  <a:srgbClr val="00FF00"/>
                </a:solidFill>
                <a:latin typeface="Times New Roman" pitchFamily="18" charset="0"/>
              </a:rPr>
              <a:t> </a:t>
            </a:r>
            <a:r>
              <a:rPr lang="en-US" sz="2800" dirty="0" err="1" smtClean="0">
                <a:solidFill>
                  <a:srgbClr val="00FF00"/>
                </a:solidFill>
                <a:latin typeface="Times New Roman" pitchFamily="18" charset="0"/>
              </a:rPr>
              <a:t>umum</a:t>
            </a:r>
            <a:endParaRPr lang="en-US" sz="2800" dirty="0">
              <a:solidFill>
                <a:srgbClr val="00FF00"/>
              </a:solidFill>
              <a:latin typeface="Times New Roman" pitchFamily="18" charset="0"/>
            </a:endParaRPr>
          </a:p>
        </p:txBody>
      </p:sp>
      <p:sp>
        <p:nvSpPr>
          <p:cNvPr id="6" name="Horizontal Scroll 5"/>
          <p:cNvSpPr/>
          <p:nvPr/>
        </p:nvSpPr>
        <p:spPr>
          <a:xfrm>
            <a:off x="228600" y="76200"/>
            <a:ext cx="38100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a:t>
            </a:r>
            <a:r>
              <a:rPr lang="en-US" sz="3200" dirty="0" err="1" smtClean="0">
                <a:solidFill>
                  <a:srgbClr val="FFFF00"/>
                </a:solidFill>
              </a:rPr>
              <a:t>Pajak</a:t>
            </a:r>
            <a:endParaRPr lang="en-US" sz="3200" dirty="0">
              <a:solidFill>
                <a:srgbClr val="FFFF00"/>
              </a:solidFill>
            </a:endParaRPr>
          </a:p>
        </p:txBody>
      </p:sp>
      <p:sp>
        <p:nvSpPr>
          <p:cNvPr id="7" name="Title 1"/>
          <p:cNvSpPr txBox="1">
            <a:spLocks/>
          </p:cNvSpPr>
          <p:nvPr/>
        </p:nvSpPr>
        <p:spPr>
          <a:xfrm>
            <a:off x="4419600" y="1722437"/>
            <a:ext cx="43434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Fungsi</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Pajak</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0" name="Content Placeholder 2"/>
          <p:cNvSpPr txBox="1">
            <a:spLocks/>
          </p:cNvSpPr>
          <p:nvPr/>
        </p:nvSpPr>
        <p:spPr>
          <a:xfrm>
            <a:off x="4419600" y="2438400"/>
            <a:ext cx="4343400" cy="3581400"/>
          </a:xfrm>
          <a:prstGeom prst="rect">
            <a:avLst/>
          </a:prstGeom>
          <a:ln>
            <a:solidFill>
              <a:srgbClr val="00FF99"/>
            </a:solidFill>
          </a:ln>
        </p:spPr>
        <p:txBody>
          <a:bodyPr vert="horz" lIns="91440" tIns="45720" rIns="91440" bIns="45720" rtlCol="0">
            <a:normAutofit fontScale="92500"/>
          </a:bodyPr>
          <a:lstStyle/>
          <a:p>
            <a:pPr marL="284163" indent="-284163">
              <a:buFont typeface="Wingdings" pitchFamily="2" charset="2"/>
              <a:buChar char="ü"/>
            </a:pPr>
            <a:r>
              <a:rPr lang="en-US" sz="2400" dirty="0" err="1" smtClean="0">
                <a:solidFill>
                  <a:schemeClr val="accent6"/>
                </a:solidFill>
              </a:rPr>
              <a:t>Sebagai</a:t>
            </a:r>
            <a:r>
              <a:rPr lang="en-US" sz="2400" dirty="0" smtClean="0">
                <a:solidFill>
                  <a:schemeClr val="accent6"/>
                </a:solidFill>
              </a:rPr>
              <a:t> </a:t>
            </a:r>
            <a:r>
              <a:rPr lang="en-US" sz="2400" dirty="0" err="1" smtClean="0">
                <a:solidFill>
                  <a:schemeClr val="accent6"/>
                </a:solidFill>
              </a:rPr>
              <a:t>sumber</a:t>
            </a:r>
            <a:r>
              <a:rPr lang="en-US" sz="2400" dirty="0" smtClean="0">
                <a:solidFill>
                  <a:schemeClr val="accent6"/>
                </a:solidFill>
              </a:rPr>
              <a:t> </a:t>
            </a:r>
            <a:r>
              <a:rPr lang="en-US" sz="2400" dirty="0" err="1" smtClean="0">
                <a:solidFill>
                  <a:schemeClr val="accent6"/>
                </a:solidFill>
              </a:rPr>
              <a:t>pendapatan</a:t>
            </a:r>
            <a:r>
              <a:rPr lang="en-US" sz="2400" dirty="0" smtClean="0">
                <a:solidFill>
                  <a:schemeClr val="accent6"/>
                </a:solidFill>
              </a:rPr>
              <a:t> </a:t>
            </a:r>
            <a:r>
              <a:rPr lang="en-US" sz="2400" dirty="0" err="1" smtClean="0">
                <a:solidFill>
                  <a:schemeClr val="accent6"/>
                </a:solidFill>
              </a:rPr>
              <a:t>negara</a:t>
            </a:r>
            <a:r>
              <a:rPr lang="en-US" sz="2400" dirty="0" smtClean="0">
                <a:solidFill>
                  <a:schemeClr val="accent6"/>
                </a:solidFill>
              </a:rPr>
              <a:t> </a:t>
            </a:r>
            <a:r>
              <a:rPr lang="en-US" sz="2400" dirty="0" smtClean="0">
                <a:solidFill>
                  <a:srgbClr val="CCFF33"/>
                </a:solidFill>
              </a:rPr>
              <a:t>(Budgeter)</a:t>
            </a:r>
          </a:p>
          <a:p>
            <a:pPr marL="284163" indent="-284163">
              <a:buFont typeface="Wingdings" pitchFamily="2" charset="2"/>
              <a:buChar char="ü"/>
            </a:pPr>
            <a:r>
              <a:rPr lang="en-US" sz="2400" dirty="0" err="1" smtClean="0">
                <a:solidFill>
                  <a:schemeClr val="accent6"/>
                </a:solidFill>
              </a:rPr>
              <a:t>Sebagai</a:t>
            </a:r>
            <a:r>
              <a:rPr lang="en-US" sz="2400" dirty="0" smtClean="0">
                <a:solidFill>
                  <a:schemeClr val="accent6"/>
                </a:solidFill>
              </a:rPr>
              <a:t> </a:t>
            </a:r>
            <a:r>
              <a:rPr lang="en-US" sz="2400" dirty="0" err="1" smtClean="0">
                <a:solidFill>
                  <a:schemeClr val="accent6"/>
                </a:solidFill>
              </a:rPr>
              <a:t>alat</a:t>
            </a:r>
            <a:r>
              <a:rPr lang="en-US" sz="2400" dirty="0" smtClean="0">
                <a:solidFill>
                  <a:schemeClr val="accent6"/>
                </a:solidFill>
              </a:rPr>
              <a:t> </a:t>
            </a:r>
            <a:r>
              <a:rPr lang="en-US" sz="2400" dirty="0" err="1" smtClean="0">
                <a:solidFill>
                  <a:schemeClr val="accent6"/>
                </a:solidFill>
              </a:rPr>
              <a:t>distribusi</a:t>
            </a:r>
            <a:r>
              <a:rPr lang="en-US" sz="2400" dirty="0" smtClean="0">
                <a:solidFill>
                  <a:schemeClr val="accent6"/>
                </a:solidFill>
              </a:rPr>
              <a:t> </a:t>
            </a:r>
            <a:r>
              <a:rPr lang="en-US" sz="2400" dirty="0" err="1" smtClean="0">
                <a:solidFill>
                  <a:schemeClr val="accent6"/>
                </a:solidFill>
              </a:rPr>
              <a:t>ekonomi</a:t>
            </a:r>
            <a:r>
              <a:rPr lang="en-US" sz="2400" dirty="0" smtClean="0">
                <a:solidFill>
                  <a:schemeClr val="accent6"/>
                </a:solidFill>
              </a:rPr>
              <a:t> </a:t>
            </a:r>
            <a:r>
              <a:rPr lang="en-US" sz="2400" dirty="0" smtClean="0">
                <a:solidFill>
                  <a:srgbClr val="CCFF33"/>
                </a:solidFill>
              </a:rPr>
              <a:t>(</a:t>
            </a:r>
            <a:r>
              <a:rPr lang="en-US" sz="2400" dirty="0" err="1" smtClean="0">
                <a:solidFill>
                  <a:srgbClr val="CCFF33"/>
                </a:solidFill>
              </a:rPr>
              <a:t>distribusi</a:t>
            </a:r>
            <a:r>
              <a:rPr lang="en-US" sz="2400" dirty="0" smtClean="0">
                <a:solidFill>
                  <a:srgbClr val="CCFF33"/>
                </a:solidFill>
              </a:rPr>
              <a:t>)</a:t>
            </a:r>
          </a:p>
          <a:p>
            <a:pPr marL="284163" indent="-284163">
              <a:buFont typeface="Wingdings" pitchFamily="2" charset="2"/>
              <a:buChar char="ü"/>
            </a:pPr>
            <a:r>
              <a:rPr lang="en-US" sz="2400" dirty="0" err="1" smtClean="0">
                <a:solidFill>
                  <a:schemeClr val="accent6"/>
                </a:solidFill>
              </a:rPr>
              <a:t>Sebagai</a:t>
            </a:r>
            <a:r>
              <a:rPr lang="en-US" sz="2400" dirty="0" smtClean="0">
                <a:solidFill>
                  <a:schemeClr val="accent6"/>
                </a:solidFill>
              </a:rPr>
              <a:t> </a:t>
            </a:r>
            <a:r>
              <a:rPr lang="en-US" sz="2400" dirty="0" err="1" smtClean="0">
                <a:solidFill>
                  <a:schemeClr val="accent6"/>
                </a:solidFill>
              </a:rPr>
              <a:t>alat</a:t>
            </a:r>
            <a:r>
              <a:rPr lang="en-US" sz="2400" dirty="0" smtClean="0">
                <a:solidFill>
                  <a:schemeClr val="accent6"/>
                </a:solidFill>
              </a:rPr>
              <a:t> </a:t>
            </a:r>
            <a:r>
              <a:rPr lang="en-US" sz="2400" dirty="0" err="1" smtClean="0">
                <a:solidFill>
                  <a:schemeClr val="accent6"/>
                </a:solidFill>
              </a:rPr>
              <a:t>pengatur</a:t>
            </a:r>
            <a:r>
              <a:rPr lang="en-US" sz="2400" dirty="0" smtClean="0">
                <a:solidFill>
                  <a:schemeClr val="accent6"/>
                </a:solidFill>
              </a:rPr>
              <a:t> </a:t>
            </a:r>
            <a:r>
              <a:rPr lang="en-US" sz="2400" dirty="0" err="1" smtClean="0">
                <a:solidFill>
                  <a:schemeClr val="accent6"/>
                </a:solidFill>
              </a:rPr>
              <a:t>ekonomi</a:t>
            </a:r>
            <a:r>
              <a:rPr lang="en-US" sz="2400" dirty="0" smtClean="0">
                <a:solidFill>
                  <a:schemeClr val="accent6"/>
                </a:solidFill>
              </a:rPr>
              <a:t> </a:t>
            </a:r>
            <a:r>
              <a:rPr lang="en-US" sz="2400" dirty="0" smtClean="0">
                <a:solidFill>
                  <a:srgbClr val="CCFF33"/>
                </a:solidFill>
              </a:rPr>
              <a:t>(</a:t>
            </a:r>
            <a:r>
              <a:rPr lang="en-US" sz="2400" dirty="0" err="1" smtClean="0">
                <a:solidFill>
                  <a:srgbClr val="CCFF33"/>
                </a:solidFill>
              </a:rPr>
              <a:t>Regulasi</a:t>
            </a:r>
            <a:r>
              <a:rPr lang="en-US" sz="2400" dirty="0" smtClean="0">
                <a:solidFill>
                  <a:srgbClr val="CCFF33"/>
                </a:solidFill>
              </a:rPr>
              <a:t>)</a:t>
            </a:r>
          </a:p>
          <a:p>
            <a:pPr marL="284163" indent="-284163">
              <a:buFont typeface="Wingdings" pitchFamily="2" charset="2"/>
              <a:buChar char="ü"/>
            </a:pPr>
            <a:r>
              <a:rPr lang="en-US" sz="2400" dirty="0" err="1" smtClean="0">
                <a:solidFill>
                  <a:schemeClr val="accent6"/>
                </a:solidFill>
              </a:rPr>
              <a:t>Sebagai</a:t>
            </a:r>
            <a:r>
              <a:rPr lang="en-US" sz="2400" dirty="0" smtClean="0">
                <a:solidFill>
                  <a:schemeClr val="accent6"/>
                </a:solidFill>
              </a:rPr>
              <a:t> </a:t>
            </a:r>
            <a:r>
              <a:rPr lang="en-US" sz="2400" dirty="0" err="1" smtClean="0">
                <a:solidFill>
                  <a:schemeClr val="accent6"/>
                </a:solidFill>
              </a:rPr>
              <a:t>alat</a:t>
            </a:r>
            <a:r>
              <a:rPr lang="en-US" sz="2400" dirty="0" smtClean="0">
                <a:solidFill>
                  <a:schemeClr val="accent6"/>
                </a:solidFill>
              </a:rPr>
              <a:t> </a:t>
            </a:r>
            <a:r>
              <a:rPr lang="en-US" sz="2400" dirty="0" err="1" smtClean="0">
                <a:solidFill>
                  <a:schemeClr val="accent6"/>
                </a:solidFill>
              </a:rPr>
              <a:t>stabilitas</a:t>
            </a:r>
            <a:r>
              <a:rPr lang="en-US" sz="2400" dirty="0" smtClean="0">
                <a:solidFill>
                  <a:schemeClr val="accent6"/>
                </a:solidFill>
              </a:rPr>
              <a:t> </a:t>
            </a:r>
            <a:r>
              <a:rPr lang="en-US" sz="2400" dirty="0" err="1" smtClean="0">
                <a:solidFill>
                  <a:schemeClr val="accent6"/>
                </a:solidFill>
              </a:rPr>
              <a:t>perekonomian</a:t>
            </a:r>
            <a:r>
              <a:rPr lang="en-US" sz="2400" dirty="0" smtClean="0">
                <a:solidFill>
                  <a:srgbClr val="CCFF33"/>
                </a:solidFill>
              </a:rPr>
              <a:t> (</a:t>
            </a:r>
            <a:r>
              <a:rPr lang="en-US" sz="2400" dirty="0" err="1" smtClean="0">
                <a:solidFill>
                  <a:srgbClr val="CCFF33"/>
                </a:solidFill>
              </a:rPr>
              <a:t>stabilisasi</a:t>
            </a:r>
            <a:r>
              <a:rPr lang="en-US" sz="2400" dirty="0" smtClean="0">
                <a:solidFill>
                  <a:srgbClr val="CCFF33"/>
                </a:solidFill>
              </a:rPr>
              <a:t>)</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6"/>
                </a:solidFill>
              </a:rPr>
              <a:t>Sebagai</a:t>
            </a:r>
            <a:r>
              <a:rPr lang="en-US" sz="2400" dirty="0" smtClean="0">
                <a:solidFill>
                  <a:schemeClr val="accent6"/>
                </a:solidFill>
              </a:rPr>
              <a:t> </a:t>
            </a:r>
            <a:r>
              <a:rPr lang="en-US" sz="2400" dirty="0" err="1" smtClean="0">
                <a:solidFill>
                  <a:schemeClr val="accent6"/>
                </a:solidFill>
              </a:rPr>
              <a:t>pengarahan</a:t>
            </a:r>
            <a:r>
              <a:rPr lang="en-US" sz="2400" dirty="0" smtClean="0">
                <a:solidFill>
                  <a:schemeClr val="accent6"/>
                </a:solidFill>
              </a:rPr>
              <a:t> </a:t>
            </a:r>
            <a:r>
              <a:rPr lang="en-US" sz="2400" dirty="0" err="1" smtClean="0">
                <a:solidFill>
                  <a:schemeClr val="accent6"/>
                </a:solidFill>
              </a:rPr>
              <a:t>pembiayaan</a:t>
            </a:r>
            <a:r>
              <a:rPr lang="en-US" sz="2400" dirty="0" smtClean="0">
                <a:solidFill>
                  <a:schemeClr val="accent6"/>
                </a:solidFill>
              </a:rPr>
              <a:t> </a:t>
            </a:r>
            <a:r>
              <a:rPr lang="en-US" sz="2400" dirty="0" err="1" smtClean="0">
                <a:solidFill>
                  <a:schemeClr val="accent6"/>
                </a:solidFill>
              </a:rPr>
              <a:t>pembangunan</a:t>
            </a:r>
            <a:r>
              <a:rPr lang="en-US" sz="2400" dirty="0" smtClean="0">
                <a:solidFill>
                  <a:schemeClr val="accent6"/>
                </a:solidFill>
              </a:rPr>
              <a:t> </a:t>
            </a:r>
            <a:r>
              <a:rPr lang="en-US" sz="2400" dirty="0" smtClean="0">
                <a:solidFill>
                  <a:srgbClr val="CCFF33"/>
                </a:solidFill>
              </a:rPr>
              <a:t>(</a:t>
            </a:r>
            <a:r>
              <a:rPr lang="en-US" sz="2400" dirty="0" err="1" smtClean="0">
                <a:solidFill>
                  <a:srgbClr val="CCFF33"/>
                </a:solidFill>
              </a:rPr>
              <a:t>Alokasi</a:t>
            </a:r>
            <a:r>
              <a:rPr lang="en-US" sz="2400" dirty="0" smtClean="0">
                <a:solidFill>
                  <a:srgbClr val="CCFF33"/>
                </a:solidFill>
              </a:rPr>
              <a:t>)</a:t>
            </a:r>
          </a:p>
        </p:txBody>
      </p:sp>
      <p:sp>
        <p:nvSpPr>
          <p:cNvPr id="11" name="Title 1"/>
          <p:cNvSpPr txBox="1">
            <a:spLocks/>
          </p:cNvSpPr>
          <p:nvPr/>
        </p:nvSpPr>
        <p:spPr>
          <a:xfrm>
            <a:off x="228600" y="1752600"/>
            <a:ext cx="39624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Syarat</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Pajak</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2" name="Content Placeholder 2"/>
          <p:cNvSpPr txBox="1">
            <a:spLocks/>
          </p:cNvSpPr>
          <p:nvPr/>
        </p:nvSpPr>
        <p:spPr>
          <a:xfrm>
            <a:off x="228600" y="2438400"/>
            <a:ext cx="3962400" cy="2057400"/>
          </a:xfrm>
          <a:prstGeom prst="rect">
            <a:avLst/>
          </a:prstGeom>
          <a:ln>
            <a:solidFill>
              <a:srgbClr val="11ED4B"/>
            </a:solidFill>
          </a:ln>
        </p:spPr>
        <p:txBody>
          <a:bodyPr vert="horz" lIns="91440" tIns="45720" rIns="91440" bIns="45720" rtlCol="0">
            <a:normAutofit lnSpcReduction="100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Syarat</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Keadilan</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2">
                    <a:lumMod val="20000"/>
                    <a:lumOff val="80000"/>
                  </a:schemeClr>
                </a:solidFill>
              </a:rPr>
              <a:t>Syarat</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Yuridis</a:t>
            </a:r>
            <a:endParaRPr lang="en-US" sz="2400" dirty="0" smtClean="0">
              <a:solidFill>
                <a:schemeClr val="accent2">
                  <a:lumMod val="20000"/>
                  <a:lumOff val="80000"/>
                </a:schemeClr>
              </a:solidFill>
            </a:endParaRPr>
          </a:p>
          <a:p>
            <a:pPr marL="284163" lvl="0" indent="-284163">
              <a:spcBef>
                <a:spcPct val="20000"/>
              </a:spcBef>
              <a:buFont typeface="Wingdings" pitchFamily="2" charset="2"/>
              <a:buChar char="ü"/>
              <a:defRPr/>
            </a:pPr>
            <a:r>
              <a:rPr lang="en-US" sz="2400" dirty="0" err="1" smtClean="0">
                <a:solidFill>
                  <a:schemeClr val="accent2">
                    <a:lumMod val="20000"/>
                    <a:lumOff val="80000"/>
                  </a:schemeClr>
                </a:solidFill>
              </a:rPr>
              <a:t>Syarat</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ekonomi</a:t>
            </a:r>
            <a:endParaRPr lang="en-US" sz="2400" dirty="0" smtClean="0">
              <a:solidFill>
                <a:schemeClr val="accent2">
                  <a:lumMod val="20000"/>
                  <a:lumOff val="80000"/>
                </a:schemeClr>
              </a:solidFill>
            </a:endParaRPr>
          </a:p>
          <a:p>
            <a:pPr marL="284163" lvl="0" indent="-284163">
              <a:spcBef>
                <a:spcPct val="20000"/>
              </a:spcBef>
              <a:buFont typeface="Wingdings" pitchFamily="2" charset="2"/>
              <a:buChar char="ü"/>
              <a:defRPr/>
            </a:pPr>
            <a:r>
              <a:rPr lang="en-US" sz="2400" dirty="0" err="1" smtClean="0">
                <a:solidFill>
                  <a:schemeClr val="accent2">
                    <a:lumMod val="20000"/>
                    <a:lumOff val="80000"/>
                  </a:schemeClr>
                </a:solidFill>
              </a:rPr>
              <a:t>Syarat</a:t>
            </a:r>
            <a:r>
              <a:rPr lang="en-US" sz="2400" dirty="0" smtClean="0">
                <a:solidFill>
                  <a:schemeClr val="accent2">
                    <a:lumMod val="20000"/>
                    <a:lumOff val="80000"/>
                  </a:schemeClr>
                </a:solidFill>
              </a:rPr>
              <a:t> Financial</a:t>
            </a:r>
          </a:p>
          <a:p>
            <a:pPr marL="284163" lvl="0" indent="-284163">
              <a:spcBef>
                <a:spcPct val="20000"/>
              </a:spcBef>
              <a:buFont typeface="Wingdings" pitchFamily="2" charset="2"/>
              <a:buChar char="ü"/>
              <a:defRPr/>
            </a:pPr>
            <a:r>
              <a:rPr lang="en-US" sz="2400" dirty="0" err="1" smtClean="0">
                <a:solidFill>
                  <a:schemeClr val="accent2">
                    <a:lumMod val="20000"/>
                    <a:lumOff val="80000"/>
                  </a:schemeClr>
                </a:solidFill>
              </a:rPr>
              <a:t>Syarat</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Kesederhanaan</a:t>
            </a:r>
            <a:endParaRPr lang="en-US" sz="2400" dirty="0" smtClean="0">
              <a:solidFill>
                <a:schemeClr val="accent2">
                  <a:lumMod val="20000"/>
                  <a:lumOff val="80000"/>
                </a:schemeClr>
              </a:solidFill>
            </a:endParaRPr>
          </a:p>
        </p:txBody>
      </p:sp>
      <p:sp>
        <p:nvSpPr>
          <p:cNvPr id="13" name="Title 1"/>
          <p:cNvSpPr txBox="1">
            <a:spLocks/>
          </p:cNvSpPr>
          <p:nvPr/>
        </p:nvSpPr>
        <p:spPr>
          <a:xfrm>
            <a:off x="228600" y="4572001"/>
            <a:ext cx="3962400" cy="457200"/>
          </a:xfrm>
          <a:prstGeom prst="rect">
            <a:avLst/>
          </a:prstGeom>
          <a:ln>
            <a:solidFill>
              <a:srgbClr val="FFFF00"/>
            </a:solidFill>
          </a:ln>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Tarif</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Pajak</a:t>
            </a:r>
            <a:r>
              <a:rPr kumimoji="0" lang="en-US" sz="2800" b="0" i="0" u="none" strike="noStrike" kern="1200" cap="none" spc="0" normalizeH="0" noProof="0" dirty="0" smtClean="0">
                <a:ln>
                  <a:noFill/>
                </a:ln>
                <a:solidFill>
                  <a:srgbClr val="00FFFF"/>
                </a:solidFill>
                <a:effectLst/>
                <a:uLnTx/>
                <a:uFillTx/>
                <a:latin typeface="+mj-lt"/>
                <a:ea typeface="+mj-ea"/>
                <a:cs typeface="+mj-cs"/>
              </a:rPr>
              <a:t>*</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4" name="Content Placeholder 2"/>
          <p:cNvSpPr txBox="1">
            <a:spLocks/>
          </p:cNvSpPr>
          <p:nvPr/>
        </p:nvSpPr>
        <p:spPr>
          <a:xfrm>
            <a:off x="228600" y="5105400"/>
            <a:ext cx="3962400" cy="1752600"/>
          </a:xfrm>
          <a:prstGeom prst="rect">
            <a:avLst/>
          </a:prstGeom>
          <a:ln>
            <a:solidFill>
              <a:srgbClr val="11ED4B"/>
            </a:solidFill>
          </a:ln>
        </p:spPr>
        <p:txBody>
          <a:bodyPr vert="horz" lIns="91440" tIns="45720" rIns="91440" bIns="45720" rtlCol="0">
            <a:normAutofit lnSpcReduction="10000"/>
          </a:bodyPr>
          <a:lstStyle/>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err="1" smtClean="0">
                <a:solidFill>
                  <a:srgbClr val="FFFF00"/>
                </a:solidFill>
              </a:rPr>
              <a:t>Proporsional</a:t>
            </a:r>
            <a:r>
              <a:rPr lang="en-US" sz="2400" dirty="0" smtClean="0">
                <a:solidFill>
                  <a:srgbClr val="FFFF00"/>
                </a:solidFill>
              </a:rPr>
              <a:t>= % </a:t>
            </a:r>
            <a:r>
              <a:rPr lang="en-US" sz="2400" dirty="0" err="1" smtClean="0">
                <a:solidFill>
                  <a:srgbClr val="FFFF00"/>
                </a:solidFill>
              </a:rPr>
              <a:t>tetap</a:t>
            </a:r>
            <a:endParaRPr lang="en-US" sz="2400" dirty="0" smtClean="0">
              <a:solidFill>
                <a:srgbClr val="FFFF00"/>
              </a:solidFill>
            </a:endParaRPr>
          </a:p>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err="1" smtClean="0">
                <a:solidFill>
                  <a:srgbClr val="CCFF33"/>
                </a:solidFill>
              </a:rPr>
              <a:t>Degresif</a:t>
            </a:r>
            <a:r>
              <a:rPr lang="en-US" sz="2400" dirty="0" smtClean="0">
                <a:solidFill>
                  <a:srgbClr val="CCFF33"/>
                </a:solidFill>
              </a:rPr>
              <a:t>= % </a:t>
            </a:r>
            <a:r>
              <a:rPr lang="en-US" sz="2400" dirty="0" err="1" smtClean="0">
                <a:solidFill>
                  <a:srgbClr val="CCFF33"/>
                </a:solidFill>
              </a:rPr>
              <a:t>turun</a:t>
            </a:r>
            <a:endParaRPr lang="en-US" sz="2400" dirty="0" smtClean="0">
              <a:solidFill>
                <a:srgbClr val="CCFF33"/>
              </a:solidFill>
            </a:endParaRPr>
          </a:p>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err="1" smtClean="0">
                <a:solidFill>
                  <a:srgbClr val="00FF99"/>
                </a:solidFill>
              </a:rPr>
              <a:t>Progresif</a:t>
            </a:r>
            <a:r>
              <a:rPr lang="en-US" sz="2400" dirty="0" smtClean="0">
                <a:solidFill>
                  <a:srgbClr val="00FF99"/>
                </a:solidFill>
              </a:rPr>
              <a:t>= % </a:t>
            </a:r>
            <a:r>
              <a:rPr lang="en-US" sz="2400" dirty="0" err="1" smtClean="0">
                <a:solidFill>
                  <a:srgbClr val="00FF99"/>
                </a:solidFill>
              </a:rPr>
              <a:t>naik</a:t>
            </a:r>
            <a:endParaRPr lang="en-US" sz="2400" dirty="0" smtClean="0">
              <a:solidFill>
                <a:srgbClr val="00FF99"/>
              </a:solidFill>
            </a:endParaRPr>
          </a:p>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err="1" smtClean="0">
                <a:solidFill>
                  <a:srgbClr val="FFC000"/>
                </a:solidFill>
              </a:rPr>
              <a:t>Konstan</a:t>
            </a:r>
            <a:r>
              <a:rPr lang="en-US" sz="2400" dirty="0" smtClean="0">
                <a:solidFill>
                  <a:srgbClr val="FFC000"/>
                </a:solidFill>
              </a:rPr>
              <a:t>= </a:t>
            </a:r>
            <a:r>
              <a:rPr lang="en-US" sz="2400" dirty="0" err="1" smtClean="0">
                <a:solidFill>
                  <a:srgbClr val="FFC000"/>
                </a:solidFill>
              </a:rPr>
              <a:t>Tarif</a:t>
            </a:r>
            <a:r>
              <a:rPr lang="en-US" sz="2400" dirty="0" smtClean="0">
                <a:solidFill>
                  <a:srgbClr val="FFC000"/>
                </a:solidFill>
              </a:rPr>
              <a:t> </a:t>
            </a:r>
            <a:r>
              <a:rPr lang="en-US" sz="2400" dirty="0" err="1" smtClean="0">
                <a:solidFill>
                  <a:srgbClr val="FFC000"/>
                </a:solidFill>
              </a:rPr>
              <a:t>tetap</a:t>
            </a:r>
            <a:r>
              <a:rPr lang="en-US" sz="2400" dirty="0" smtClean="0">
                <a:solidFill>
                  <a:srgbClr val="FFC000"/>
                </a:solidFill>
              </a:rPr>
              <a:t> (</a:t>
            </a:r>
            <a:r>
              <a:rPr lang="en-US" sz="2400" dirty="0" err="1" smtClean="0">
                <a:solidFill>
                  <a:srgbClr val="FFC000"/>
                </a:solidFill>
              </a:rPr>
              <a:t>materai</a:t>
            </a:r>
            <a:r>
              <a:rPr lang="en-US" sz="2400" dirty="0" smtClean="0">
                <a:solidFill>
                  <a:schemeClr val="accent2">
                    <a:lumMod val="20000"/>
                    <a:lumOff val="80000"/>
                  </a:schemeClr>
                </a:solidFill>
              </a:rPr>
              <a:t>)</a:t>
            </a:r>
          </a:p>
        </p:txBody>
      </p:sp>
      <p:sp>
        <p:nvSpPr>
          <p:cNvPr id="15" name="Action Button: Home 14">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74663"/>
            <a:ext cx="8229600" cy="685800"/>
          </a:xfrm>
        </p:spPr>
        <p:txBody>
          <a:bodyPr>
            <a:normAutofit fontScale="90000"/>
          </a:bodyPr>
          <a:lstStyle/>
          <a:p>
            <a:r>
              <a:rPr lang="en-US" dirty="0" err="1" smtClean="0">
                <a:solidFill>
                  <a:srgbClr val="FF0000"/>
                </a:solidFill>
              </a:rPr>
              <a:t>Sistem</a:t>
            </a:r>
            <a:r>
              <a:rPr lang="en-US" dirty="0" smtClean="0">
                <a:solidFill>
                  <a:srgbClr val="FF0000"/>
                </a:solidFill>
              </a:rPr>
              <a:t> </a:t>
            </a:r>
            <a:r>
              <a:rPr lang="en-US" dirty="0" err="1" smtClean="0">
                <a:solidFill>
                  <a:srgbClr val="FF0000"/>
                </a:solidFill>
              </a:rPr>
              <a:t>Ekonomi</a:t>
            </a:r>
            <a:r>
              <a:rPr lang="en-US" dirty="0" smtClean="0">
                <a:solidFill>
                  <a:srgbClr val="FF0000"/>
                </a:solidFill>
              </a:rPr>
              <a:t> </a:t>
            </a:r>
            <a:r>
              <a:rPr lang="en-US" dirty="0" err="1" smtClean="0">
                <a:solidFill>
                  <a:srgbClr val="FF0000"/>
                </a:solidFill>
              </a:rPr>
              <a:t>Tradisional</a:t>
            </a:r>
            <a:endParaRPr lang="en-US" dirty="0">
              <a:solidFill>
                <a:srgbClr val="FF0000"/>
              </a:solidFill>
            </a:endParaRPr>
          </a:p>
        </p:txBody>
      </p:sp>
      <p:graphicFrame>
        <p:nvGraphicFramePr>
          <p:cNvPr id="4" name="Content Placeholder 3"/>
          <p:cNvGraphicFramePr>
            <a:graphicFrameLocks noGrp="1"/>
          </p:cNvGraphicFramePr>
          <p:nvPr>
            <p:ph idx="1"/>
          </p:nvPr>
        </p:nvGraphicFramePr>
        <p:xfrm>
          <a:off x="0" y="3912863"/>
          <a:ext cx="9076944" cy="2868937"/>
        </p:xfrm>
        <a:graphic>
          <a:graphicData uri="http://schemas.openxmlformats.org/drawingml/2006/table">
            <a:tbl>
              <a:tblPr firstRow="1" bandRow="1">
                <a:tableStyleId>{5C22544A-7EE6-4342-B048-85BDC9FD1C3A}</a:tableStyleId>
              </a:tblPr>
              <a:tblGrid>
                <a:gridCol w="3048000"/>
                <a:gridCol w="2819400"/>
                <a:gridCol w="3209544"/>
              </a:tblGrid>
              <a:tr h="483863">
                <a:tc>
                  <a:txBody>
                    <a:bodyPr/>
                    <a:lstStyle/>
                    <a:p>
                      <a:pPr algn="ctr"/>
                      <a:r>
                        <a:rPr lang="en-US" sz="2800" dirty="0" err="1" smtClean="0"/>
                        <a:t>Ciri-ciri</a:t>
                      </a:r>
                      <a:endParaRPr lang="en-US" sz="2800" dirty="0"/>
                    </a:p>
                  </a:txBody>
                  <a:tcPr/>
                </a:tc>
                <a:tc>
                  <a:txBody>
                    <a:bodyPr/>
                    <a:lstStyle/>
                    <a:p>
                      <a:pPr algn="ctr"/>
                      <a:r>
                        <a:rPr lang="en-US" sz="2800" dirty="0" err="1" smtClean="0"/>
                        <a:t>Kelebihan</a:t>
                      </a:r>
                      <a:endParaRPr lang="en-US" sz="2800" dirty="0"/>
                    </a:p>
                  </a:txBody>
                  <a:tcPr/>
                </a:tc>
                <a:tc>
                  <a:txBody>
                    <a:bodyPr/>
                    <a:lstStyle/>
                    <a:p>
                      <a:pPr algn="ctr"/>
                      <a:r>
                        <a:rPr lang="en-US" sz="2800" dirty="0" err="1" smtClean="0"/>
                        <a:t>Kekurangan</a:t>
                      </a:r>
                      <a:endParaRPr lang="en-US" sz="2800" dirty="0"/>
                    </a:p>
                  </a:txBody>
                  <a:tcPr/>
                </a:tc>
              </a:tr>
              <a:tr h="2350777">
                <a:tc>
                  <a:txBody>
                    <a:bodyPr/>
                    <a:lstStyle/>
                    <a:p>
                      <a:pPr marL="342900" indent="-342900">
                        <a:buAutoNum type="arabicPeriod"/>
                      </a:pPr>
                      <a:r>
                        <a:rPr lang="en-US" baseline="0" dirty="0" err="1" smtClean="0"/>
                        <a:t>Bertumpu</a:t>
                      </a:r>
                      <a:r>
                        <a:rPr lang="en-US" baseline="0" dirty="0" smtClean="0"/>
                        <a:t> </a:t>
                      </a:r>
                      <a:r>
                        <a:rPr lang="en-US" baseline="0" dirty="0" err="1" smtClean="0"/>
                        <a:t>pada</a:t>
                      </a:r>
                      <a:r>
                        <a:rPr lang="en-US" baseline="0" dirty="0" smtClean="0"/>
                        <a:t> </a:t>
                      </a:r>
                      <a:r>
                        <a:rPr lang="en-US" baseline="0" dirty="0" err="1" smtClean="0"/>
                        <a:t>sektor</a:t>
                      </a:r>
                      <a:r>
                        <a:rPr lang="en-US" baseline="0" dirty="0" smtClean="0"/>
                        <a:t> </a:t>
                      </a:r>
                      <a:r>
                        <a:rPr lang="en-US" baseline="0" dirty="0" err="1" smtClean="0"/>
                        <a:t>agraris</a:t>
                      </a:r>
                      <a:endParaRPr lang="en-US" baseline="0" dirty="0" smtClean="0"/>
                    </a:p>
                    <a:p>
                      <a:pPr marL="342900" indent="-342900">
                        <a:buAutoNum type="arabicPeriod"/>
                      </a:pPr>
                      <a:r>
                        <a:rPr lang="en-US" baseline="0" dirty="0" err="1" smtClean="0"/>
                        <a:t>Tidak</a:t>
                      </a:r>
                      <a:r>
                        <a:rPr lang="en-US" baseline="0" dirty="0" smtClean="0"/>
                        <a:t> </a:t>
                      </a:r>
                      <a:r>
                        <a:rPr lang="en-US" baseline="0" dirty="0" err="1" smtClean="0"/>
                        <a:t>mengenal</a:t>
                      </a:r>
                      <a:r>
                        <a:rPr lang="en-US" baseline="0" dirty="0" smtClean="0"/>
                        <a:t> </a:t>
                      </a:r>
                      <a:r>
                        <a:rPr lang="en-US" baseline="0" dirty="0" err="1" smtClean="0"/>
                        <a:t>teknologi</a:t>
                      </a:r>
                      <a:endParaRPr lang="en-US" baseline="0" dirty="0" smtClean="0"/>
                    </a:p>
                    <a:p>
                      <a:pPr marL="342900" indent="-342900">
                        <a:buAutoNum type="arabicPeriod"/>
                      </a:pPr>
                      <a:r>
                        <a:rPr lang="en-US" baseline="0" dirty="0" smtClean="0"/>
                        <a:t>RTP </a:t>
                      </a:r>
                      <a:r>
                        <a:rPr lang="en-US" baseline="0" dirty="0" err="1" smtClean="0"/>
                        <a:t>menyatu</a:t>
                      </a:r>
                      <a:r>
                        <a:rPr lang="en-US" baseline="0" dirty="0" smtClean="0"/>
                        <a:t> </a:t>
                      </a:r>
                      <a:r>
                        <a:rPr lang="en-US" baseline="0" dirty="0" err="1" smtClean="0"/>
                        <a:t>dengan</a:t>
                      </a:r>
                      <a:r>
                        <a:rPr lang="en-US" baseline="0" dirty="0" smtClean="0"/>
                        <a:t> RTK</a:t>
                      </a:r>
                    </a:p>
                    <a:p>
                      <a:pPr marL="342900" indent="-342900">
                        <a:buAutoNum type="arabicPeriod"/>
                      </a:pPr>
                      <a:r>
                        <a:rPr lang="en-US" baseline="0" dirty="0" err="1" smtClean="0"/>
                        <a:t>Tidak</a:t>
                      </a:r>
                      <a:r>
                        <a:rPr lang="en-US" baseline="0" dirty="0" smtClean="0"/>
                        <a:t> </a:t>
                      </a:r>
                      <a:r>
                        <a:rPr lang="en-US" baseline="0" dirty="0" err="1" smtClean="0"/>
                        <a:t>mengenal</a:t>
                      </a:r>
                      <a:r>
                        <a:rPr lang="en-US" baseline="0" dirty="0" smtClean="0"/>
                        <a:t> </a:t>
                      </a:r>
                      <a:r>
                        <a:rPr lang="en-US" baseline="0" dirty="0" err="1" smtClean="0"/>
                        <a:t>spesialisasi</a:t>
                      </a:r>
                      <a:endParaRPr lang="en-US" baseline="0" dirty="0" smtClean="0"/>
                    </a:p>
                    <a:p>
                      <a:pPr marL="342900" indent="-342900">
                        <a:buAutoNum type="arabicPeriod"/>
                      </a:pPr>
                      <a:r>
                        <a:rPr lang="en-US" baseline="0" dirty="0" err="1" smtClean="0"/>
                        <a:t>Tidak</a:t>
                      </a:r>
                      <a:r>
                        <a:rPr lang="en-US" baseline="0" dirty="0" smtClean="0"/>
                        <a:t> </a:t>
                      </a:r>
                      <a:r>
                        <a:rPr lang="en-US" baseline="0" dirty="0" err="1" smtClean="0"/>
                        <a:t>mengenal</a:t>
                      </a:r>
                      <a:r>
                        <a:rPr lang="en-US" baseline="0" dirty="0" smtClean="0"/>
                        <a:t> </a:t>
                      </a:r>
                      <a:r>
                        <a:rPr lang="en-US" baseline="0" dirty="0" err="1" smtClean="0"/>
                        <a:t>perdagangan</a:t>
                      </a:r>
                      <a:endParaRPr lang="en-US" dirty="0"/>
                    </a:p>
                  </a:txBody>
                  <a:tcPr/>
                </a:tc>
                <a:tc>
                  <a:txBody>
                    <a:bodyPr/>
                    <a:lstStyle/>
                    <a:p>
                      <a:pPr marL="342900" indent="-342900">
                        <a:buAutoNum type="arabicPeriod"/>
                      </a:pPr>
                      <a:r>
                        <a:rPr lang="en-US" dirty="0" err="1" smtClean="0"/>
                        <a:t>Tidak</a:t>
                      </a:r>
                      <a:r>
                        <a:rPr lang="en-US" dirty="0" smtClean="0"/>
                        <a:t> </a:t>
                      </a:r>
                      <a:r>
                        <a:rPr lang="en-US" dirty="0" err="1" smtClean="0"/>
                        <a:t>harus</a:t>
                      </a:r>
                      <a:r>
                        <a:rPr lang="en-US" baseline="0" dirty="0" smtClean="0"/>
                        <a:t> </a:t>
                      </a:r>
                      <a:r>
                        <a:rPr lang="en-US" baseline="0" dirty="0" err="1" smtClean="0"/>
                        <a:t>memperhitungkan</a:t>
                      </a:r>
                      <a:r>
                        <a:rPr lang="en-US" baseline="0" dirty="0" smtClean="0"/>
                        <a:t> </a:t>
                      </a:r>
                      <a:r>
                        <a:rPr lang="en-US" baseline="0" dirty="0" err="1" smtClean="0"/>
                        <a:t>efisiensi</a:t>
                      </a:r>
                      <a:endParaRPr lang="en-US" baseline="0" dirty="0" smtClean="0"/>
                    </a:p>
                    <a:p>
                      <a:pPr marL="342900" indent="-342900">
                        <a:buAutoNum type="arabicPeriod"/>
                      </a:pPr>
                      <a:r>
                        <a:rPr lang="en-US" baseline="0" dirty="0" err="1" smtClean="0"/>
                        <a:t>Tidak</a:t>
                      </a:r>
                      <a:r>
                        <a:rPr lang="en-US" baseline="0" dirty="0" smtClean="0"/>
                        <a:t> </a:t>
                      </a:r>
                      <a:r>
                        <a:rPr lang="en-US" baseline="0" dirty="0" err="1" smtClean="0"/>
                        <a:t>akan</a:t>
                      </a:r>
                      <a:r>
                        <a:rPr lang="en-US" baseline="0" dirty="0" smtClean="0"/>
                        <a:t> </a:t>
                      </a:r>
                      <a:r>
                        <a:rPr lang="en-US" baseline="0" dirty="0" err="1" smtClean="0"/>
                        <a:t>terjadi</a:t>
                      </a:r>
                      <a:r>
                        <a:rPr lang="en-US" baseline="0" dirty="0" smtClean="0"/>
                        <a:t> </a:t>
                      </a:r>
                      <a:r>
                        <a:rPr lang="en-US" baseline="0" dirty="0" err="1" smtClean="0"/>
                        <a:t>persaingan</a:t>
                      </a:r>
                      <a:endParaRPr lang="en-US" baseline="0" dirty="0" smtClean="0"/>
                    </a:p>
                    <a:p>
                      <a:pPr marL="342900" indent="-342900">
                        <a:buAutoNum type="arabicPeriod"/>
                      </a:pPr>
                      <a:r>
                        <a:rPr lang="en-US" baseline="0" dirty="0" err="1" smtClean="0"/>
                        <a:t>Anggota</a:t>
                      </a:r>
                      <a:r>
                        <a:rPr lang="en-US" baseline="0" dirty="0" smtClean="0"/>
                        <a:t> </a:t>
                      </a:r>
                      <a:r>
                        <a:rPr lang="en-US" baseline="0" dirty="0" err="1" smtClean="0"/>
                        <a:t>masyarakat</a:t>
                      </a:r>
                      <a:r>
                        <a:rPr lang="en-US" baseline="0" dirty="0" smtClean="0"/>
                        <a:t> </a:t>
                      </a:r>
                      <a:r>
                        <a:rPr lang="en-US" baseline="0" dirty="0" err="1" smtClean="0"/>
                        <a:t>tidak</a:t>
                      </a:r>
                      <a:r>
                        <a:rPr lang="en-US" baseline="0" dirty="0" smtClean="0"/>
                        <a:t> </a:t>
                      </a:r>
                      <a:r>
                        <a:rPr lang="en-US" baseline="0" dirty="0" err="1" smtClean="0"/>
                        <a:t>terbebani</a:t>
                      </a:r>
                      <a:r>
                        <a:rPr lang="en-US" baseline="0" dirty="0" smtClean="0"/>
                        <a:t> target</a:t>
                      </a:r>
                      <a:endParaRPr lang="en-US" dirty="0"/>
                    </a:p>
                  </a:txBody>
                  <a:tcPr/>
                </a:tc>
                <a:tc>
                  <a:txBody>
                    <a:bodyPr/>
                    <a:lstStyle/>
                    <a:p>
                      <a:pPr marL="342900" indent="-342900">
                        <a:buAutoNum type="arabicPeriod"/>
                      </a:pPr>
                      <a:r>
                        <a:rPr lang="en-US" dirty="0" err="1" smtClean="0"/>
                        <a:t>Hanya</a:t>
                      </a:r>
                      <a:r>
                        <a:rPr lang="en-US" baseline="0" dirty="0" smtClean="0"/>
                        <a:t> </a:t>
                      </a:r>
                      <a:r>
                        <a:rPr lang="en-US" baseline="0" dirty="0" err="1" smtClean="0"/>
                        <a:t>untuk</a:t>
                      </a:r>
                      <a:r>
                        <a:rPr lang="en-US" baseline="0" dirty="0" smtClean="0"/>
                        <a:t> </a:t>
                      </a:r>
                      <a:r>
                        <a:rPr lang="en-US" baseline="0" dirty="0" err="1" smtClean="0"/>
                        <a:t>memenuhi</a:t>
                      </a:r>
                      <a:r>
                        <a:rPr lang="en-US" baseline="0" dirty="0" smtClean="0"/>
                        <a:t> </a:t>
                      </a:r>
                      <a:r>
                        <a:rPr lang="en-US" baseline="0" dirty="0" err="1" smtClean="0"/>
                        <a:t>kebutuhan</a:t>
                      </a:r>
                      <a:r>
                        <a:rPr lang="en-US" baseline="0" dirty="0" smtClean="0"/>
                        <a:t> </a:t>
                      </a:r>
                      <a:r>
                        <a:rPr lang="en-US" baseline="0" dirty="0" err="1" smtClean="0"/>
                        <a:t>tidak</a:t>
                      </a:r>
                      <a:r>
                        <a:rPr lang="en-US" baseline="0" dirty="0" smtClean="0"/>
                        <a:t> </a:t>
                      </a:r>
                      <a:r>
                        <a:rPr lang="en-US" baseline="0" dirty="0" err="1" smtClean="0"/>
                        <a:t>untuk</a:t>
                      </a:r>
                      <a:r>
                        <a:rPr lang="en-US" baseline="0" dirty="0" smtClean="0"/>
                        <a:t> </a:t>
                      </a:r>
                      <a:r>
                        <a:rPr lang="en-US" baseline="0" dirty="0" err="1" smtClean="0"/>
                        <a:t>meningkatkan</a:t>
                      </a:r>
                      <a:r>
                        <a:rPr lang="en-US" baseline="0" dirty="0" smtClean="0"/>
                        <a:t> </a:t>
                      </a:r>
                      <a:r>
                        <a:rPr lang="en-US" baseline="0" dirty="0" err="1" smtClean="0"/>
                        <a:t>kesejahteraan</a:t>
                      </a:r>
                      <a:endParaRPr lang="en-US" baseline="0" dirty="0" smtClean="0"/>
                    </a:p>
                    <a:p>
                      <a:pPr marL="342900" indent="-342900">
                        <a:buAutoNum type="arabicPeriod"/>
                      </a:pPr>
                      <a:r>
                        <a:rPr lang="en-US" baseline="0" dirty="0" err="1" smtClean="0"/>
                        <a:t>Tidak</a:t>
                      </a:r>
                      <a:r>
                        <a:rPr lang="en-US" baseline="0" dirty="0" smtClean="0"/>
                        <a:t> </a:t>
                      </a:r>
                      <a:r>
                        <a:rPr lang="en-US" baseline="0" dirty="0" err="1" smtClean="0"/>
                        <a:t>bertujuan</a:t>
                      </a:r>
                      <a:r>
                        <a:rPr lang="en-US" baseline="0" dirty="0" smtClean="0"/>
                        <a:t> </a:t>
                      </a:r>
                      <a:r>
                        <a:rPr lang="en-US" baseline="0" dirty="0" err="1" smtClean="0"/>
                        <a:t>mencari</a:t>
                      </a:r>
                      <a:r>
                        <a:rPr lang="en-US" baseline="0" dirty="0" smtClean="0"/>
                        <a:t> </a:t>
                      </a:r>
                      <a:r>
                        <a:rPr lang="en-US" baseline="0" dirty="0" err="1" smtClean="0"/>
                        <a:t>keuntungan</a:t>
                      </a:r>
                      <a:endParaRPr lang="en-US" baseline="0" dirty="0" smtClean="0"/>
                    </a:p>
                    <a:p>
                      <a:pPr marL="342900" indent="-342900">
                        <a:buAutoNum type="arabicPeriod"/>
                      </a:pPr>
                      <a:r>
                        <a:rPr lang="en-US" baseline="0" dirty="0" err="1" smtClean="0"/>
                        <a:t>Menganggap</a:t>
                      </a:r>
                      <a:r>
                        <a:rPr lang="en-US" baseline="0" dirty="0" smtClean="0"/>
                        <a:t> </a:t>
                      </a:r>
                      <a:r>
                        <a:rPr lang="en-US" baseline="0" dirty="0" err="1" smtClean="0"/>
                        <a:t>tabu</a:t>
                      </a:r>
                      <a:r>
                        <a:rPr lang="en-US" baseline="0" dirty="0" smtClean="0"/>
                        <a:t> </a:t>
                      </a:r>
                      <a:r>
                        <a:rPr lang="en-US" baseline="0" dirty="0" err="1" smtClean="0"/>
                        <a:t>perubahan</a:t>
                      </a:r>
                      <a:r>
                        <a:rPr lang="en-US" baseline="0" dirty="0" smtClean="0"/>
                        <a:t> </a:t>
                      </a:r>
                      <a:r>
                        <a:rPr lang="en-US" baseline="0" dirty="0" err="1" smtClean="0"/>
                        <a:t>sehingga</a:t>
                      </a:r>
                      <a:r>
                        <a:rPr lang="en-US" baseline="0" dirty="0" smtClean="0"/>
                        <a:t> </a:t>
                      </a:r>
                      <a:r>
                        <a:rPr lang="en-US" baseline="0" dirty="0" err="1" smtClean="0"/>
                        <a:t>sulit</a:t>
                      </a:r>
                      <a:r>
                        <a:rPr lang="en-US" baseline="0" dirty="0" smtClean="0"/>
                        <a:t> </a:t>
                      </a:r>
                      <a:r>
                        <a:rPr lang="en-US" baseline="0" dirty="0" err="1" smtClean="0"/>
                        <a:t>berkembang</a:t>
                      </a:r>
                      <a:r>
                        <a:rPr lang="en-US" baseline="0" dirty="0" smtClean="0"/>
                        <a:t>/</a:t>
                      </a:r>
                      <a:r>
                        <a:rPr lang="en-US" baseline="0" dirty="0" err="1" smtClean="0"/>
                        <a:t>statis</a:t>
                      </a:r>
                      <a:endParaRPr lang="en-US" dirty="0"/>
                    </a:p>
                  </a:txBody>
                  <a:tcPr/>
                </a:tc>
              </a:tr>
            </a:tbl>
          </a:graphicData>
        </a:graphic>
      </p:graphicFrame>
      <p:sp>
        <p:nvSpPr>
          <p:cNvPr id="11" name="Rectangle 10"/>
          <p:cNvSpPr/>
          <p:nvPr/>
        </p:nvSpPr>
        <p:spPr>
          <a:xfrm>
            <a:off x="76200" y="76200"/>
            <a:ext cx="3810000" cy="283464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n-US" dirty="0" err="1" smtClean="0">
                <a:solidFill>
                  <a:srgbClr val="00B0F0"/>
                </a:solidFill>
              </a:rPr>
              <a:t>Pemerintah</a:t>
            </a:r>
            <a:r>
              <a:rPr lang="en-US" dirty="0" smtClean="0">
                <a:solidFill>
                  <a:srgbClr val="00B0F0"/>
                </a:solidFill>
              </a:rPr>
              <a:t> </a:t>
            </a:r>
            <a:r>
              <a:rPr lang="en-US" dirty="0" err="1" smtClean="0">
                <a:solidFill>
                  <a:srgbClr val="00B0F0"/>
                </a:solidFill>
              </a:rPr>
              <a:t>mudah</a:t>
            </a:r>
            <a:r>
              <a:rPr lang="en-US" dirty="0" smtClean="0">
                <a:solidFill>
                  <a:srgbClr val="00B0F0"/>
                </a:solidFill>
              </a:rPr>
              <a:t> </a:t>
            </a:r>
            <a:r>
              <a:rPr lang="en-US" dirty="0" err="1" smtClean="0">
                <a:solidFill>
                  <a:srgbClr val="00B0F0"/>
                </a:solidFill>
              </a:rPr>
              <a:t>mengatur</a:t>
            </a:r>
            <a:r>
              <a:rPr lang="en-US" dirty="0" smtClean="0">
                <a:solidFill>
                  <a:srgbClr val="00B0F0"/>
                </a:solidFill>
              </a:rPr>
              <a:t> </a:t>
            </a:r>
            <a:r>
              <a:rPr lang="en-US" dirty="0" err="1" smtClean="0">
                <a:solidFill>
                  <a:srgbClr val="00B0F0"/>
                </a:solidFill>
              </a:rPr>
              <a:t>masalah</a:t>
            </a:r>
            <a:r>
              <a:rPr lang="en-US" dirty="0" smtClean="0">
                <a:solidFill>
                  <a:srgbClr val="00B0F0"/>
                </a:solidFill>
              </a:rPr>
              <a:t> </a:t>
            </a:r>
            <a:r>
              <a:rPr lang="en-US" dirty="0" err="1" smtClean="0">
                <a:solidFill>
                  <a:srgbClr val="00B0F0"/>
                </a:solidFill>
              </a:rPr>
              <a:t>ekonomi</a:t>
            </a:r>
            <a:endParaRPr lang="en-US" dirty="0" smtClean="0">
              <a:solidFill>
                <a:srgbClr val="00B0F0"/>
              </a:solidFill>
            </a:endParaRPr>
          </a:p>
          <a:p>
            <a:pPr marL="342900" indent="-342900">
              <a:buAutoNum type="arabicPeriod"/>
            </a:pPr>
            <a:r>
              <a:rPr lang="en-US" dirty="0" err="1" smtClean="0">
                <a:solidFill>
                  <a:srgbClr val="00B0F0"/>
                </a:solidFill>
              </a:rPr>
              <a:t>Pasar</a:t>
            </a:r>
            <a:r>
              <a:rPr lang="en-US" dirty="0" smtClean="0">
                <a:solidFill>
                  <a:srgbClr val="00B0F0"/>
                </a:solidFill>
              </a:rPr>
              <a:t> </a:t>
            </a:r>
            <a:r>
              <a:rPr lang="en-US" dirty="0" err="1" smtClean="0">
                <a:solidFill>
                  <a:srgbClr val="00B0F0"/>
                </a:solidFill>
              </a:rPr>
              <a:t>barang</a:t>
            </a:r>
            <a:r>
              <a:rPr lang="en-US" dirty="0" smtClean="0">
                <a:solidFill>
                  <a:srgbClr val="00B0F0"/>
                </a:solidFill>
              </a:rPr>
              <a:t> </a:t>
            </a:r>
            <a:r>
              <a:rPr lang="en-US" dirty="0" err="1" smtClean="0">
                <a:solidFill>
                  <a:srgbClr val="00B0F0"/>
                </a:solidFill>
              </a:rPr>
              <a:t>dalam</a:t>
            </a:r>
            <a:r>
              <a:rPr lang="en-US" dirty="0" smtClean="0">
                <a:solidFill>
                  <a:srgbClr val="00B0F0"/>
                </a:solidFill>
              </a:rPr>
              <a:t> </a:t>
            </a:r>
            <a:r>
              <a:rPr lang="en-US" dirty="0" err="1" smtClean="0">
                <a:solidFill>
                  <a:srgbClr val="00B0F0"/>
                </a:solidFill>
              </a:rPr>
              <a:t>negeri</a:t>
            </a:r>
            <a:r>
              <a:rPr lang="en-US" dirty="0" smtClean="0">
                <a:solidFill>
                  <a:srgbClr val="00B0F0"/>
                </a:solidFill>
              </a:rPr>
              <a:t> </a:t>
            </a:r>
            <a:r>
              <a:rPr lang="en-US" dirty="0" err="1" smtClean="0">
                <a:solidFill>
                  <a:srgbClr val="00B0F0"/>
                </a:solidFill>
              </a:rPr>
              <a:t>lancar</a:t>
            </a:r>
            <a:endParaRPr lang="en-US" dirty="0" smtClean="0">
              <a:solidFill>
                <a:srgbClr val="00B0F0"/>
              </a:solidFill>
            </a:endParaRPr>
          </a:p>
          <a:p>
            <a:pPr marL="342900" indent="-342900">
              <a:buAutoNum type="arabicPeriod"/>
            </a:pPr>
            <a:r>
              <a:rPr lang="en-US" dirty="0" err="1" smtClean="0">
                <a:solidFill>
                  <a:srgbClr val="00B0F0"/>
                </a:solidFill>
              </a:rPr>
              <a:t>Pemerintah</a:t>
            </a:r>
            <a:r>
              <a:rPr lang="en-US" dirty="0" smtClean="0">
                <a:solidFill>
                  <a:srgbClr val="00B0F0"/>
                </a:solidFill>
              </a:rPr>
              <a:t> </a:t>
            </a:r>
            <a:r>
              <a:rPr lang="en-US" dirty="0" err="1" smtClean="0">
                <a:solidFill>
                  <a:srgbClr val="00B0F0"/>
                </a:solidFill>
              </a:rPr>
              <a:t>mudah</a:t>
            </a:r>
            <a:r>
              <a:rPr lang="en-US" dirty="0" smtClean="0">
                <a:solidFill>
                  <a:srgbClr val="00B0F0"/>
                </a:solidFill>
              </a:rPr>
              <a:t> </a:t>
            </a:r>
            <a:r>
              <a:rPr lang="en-US" dirty="0" err="1" smtClean="0">
                <a:solidFill>
                  <a:srgbClr val="00B0F0"/>
                </a:solidFill>
              </a:rPr>
              <a:t>dalam</a:t>
            </a:r>
            <a:r>
              <a:rPr lang="en-US" dirty="0" smtClean="0">
                <a:solidFill>
                  <a:srgbClr val="00B0F0"/>
                </a:solidFill>
              </a:rPr>
              <a:t> </a:t>
            </a:r>
            <a:r>
              <a:rPr lang="en-US" dirty="0" err="1" smtClean="0">
                <a:solidFill>
                  <a:srgbClr val="00B0F0"/>
                </a:solidFill>
              </a:rPr>
              <a:t>menentukan</a:t>
            </a:r>
            <a:r>
              <a:rPr lang="en-US" dirty="0" smtClean="0">
                <a:solidFill>
                  <a:srgbClr val="00B0F0"/>
                </a:solidFill>
              </a:rPr>
              <a:t> </a:t>
            </a:r>
            <a:r>
              <a:rPr lang="en-US" dirty="0" err="1" smtClean="0">
                <a:solidFill>
                  <a:srgbClr val="00B0F0"/>
                </a:solidFill>
              </a:rPr>
              <a:t>harga</a:t>
            </a:r>
            <a:endParaRPr lang="en-US" dirty="0" smtClean="0">
              <a:solidFill>
                <a:srgbClr val="00B0F0"/>
              </a:solidFill>
            </a:endParaRPr>
          </a:p>
          <a:p>
            <a:pPr marL="342900" indent="-342900">
              <a:buAutoNum type="arabicPeriod"/>
            </a:pPr>
            <a:r>
              <a:rPr lang="en-US" dirty="0" err="1" smtClean="0">
                <a:solidFill>
                  <a:srgbClr val="00B0F0"/>
                </a:solidFill>
              </a:rPr>
              <a:t>Jarang</a:t>
            </a:r>
            <a:r>
              <a:rPr lang="en-US" dirty="0" smtClean="0">
                <a:solidFill>
                  <a:srgbClr val="00B0F0"/>
                </a:solidFill>
              </a:rPr>
              <a:t> </a:t>
            </a:r>
            <a:r>
              <a:rPr lang="en-US" dirty="0" err="1" smtClean="0">
                <a:solidFill>
                  <a:srgbClr val="00B0F0"/>
                </a:solidFill>
              </a:rPr>
              <a:t>terjadi</a:t>
            </a:r>
            <a:r>
              <a:rPr lang="en-US" dirty="0" smtClean="0">
                <a:solidFill>
                  <a:srgbClr val="00B0F0"/>
                </a:solidFill>
              </a:rPr>
              <a:t> </a:t>
            </a:r>
            <a:r>
              <a:rPr lang="en-US" dirty="0" err="1" smtClean="0">
                <a:solidFill>
                  <a:srgbClr val="00B0F0"/>
                </a:solidFill>
              </a:rPr>
              <a:t>krisis</a:t>
            </a:r>
            <a:r>
              <a:rPr lang="en-US" dirty="0" smtClean="0">
                <a:solidFill>
                  <a:srgbClr val="00B0F0"/>
                </a:solidFill>
              </a:rPr>
              <a:t> </a:t>
            </a:r>
            <a:r>
              <a:rPr lang="en-US" dirty="0" err="1" smtClean="0">
                <a:solidFill>
                  <a:srgbClr val="00B0F0"/>
                </a:solidFill>
              </a:rPr>
              <a:t>ekonomi</a:t>
            </a:r>
            <a:endParaRPr lang="en-US" dirty="0" smtClean="0">
              <a:solidFill>
                <a:srgbClr val="00B0F0"/>
              </a:solidFill>
            </a:endParaRPr>
          </a:p>
          <a:p>
            <a:pPr marL="342900" indent="-342900">
              <a:buAutoNum type="arabicPeriod"/>
            </a:pPr>
            <a:r>
              <a:rPr lang="en-US" dirty="0" err="1" smtClean="0">
                <a:solidFill>
                  <a:srgbClr val="00B0F0"/>
                </a:solidFill>
              </a:rPr>
              <a:t>Pendapatan</a:t>
            </a:r>
            <a:r>
              <a:rPr lang="en-US" dirty="0" smtClean="0">
                <a:solidFill>
                  <a:srgbClr val="00B0F0"/>
                </a:solidFill>
              </a:rPr>
              <a:t> yang </a:t>
            </a:r>
            <a:r>
              <a:rPr lang="en-US" dirty="0" err="1" smtClean="0">
                <a:solidFill>
                  <a:srgbClr val="00B0F0"/>
                </a:solidFill>
              </a:rPr>
              <a:t>merata</a:t>
            </a:r>
            <a:endParaRPr lang="en-US" dirty="0" smtClean="0">
              <a:solidFill>
                <a:srgbClr val="FF0000"/>
              </a:solidFill>
            </a:endParaRPr>
          </a:p>
          <a:p>
            <a:pPr marL="342900" indent="-342900"/>
            <a:r>
              <a:rPr lang="en-US" dirty="0" smtClean="0">
                <a:solidFill>
                  <a:srgbClr val="FF0000"/>
                </a:solidFill>
              </a:rPr>
              <a:t>1.    </a:t>
            </a:r>
            <a:r>
              <a:rPr lang="en-US" dirty="0" err="1" smtClean="0">
                <a:solidFill>
                  <a:srgbClr val="FF0000"/>
                </a:solidFill>
              </a:rPr>
              <a:t>Mematikan</a:t>
            </a:r>
            <a:r>
              <a:rPr lang="en-US" dirty="0" smtClean="0">
                <a:solidFill>
                  <a:srgbClr val="FF0000"/>
                </a:solidFill>
              </a:rPr>
              <a:t> </a:t>
            </a:r>
            <a:r>
              <a:rPr lang="en-US" dirty="0" err="1" smtClean="0">
                <a:solidFill>
                  <a:srgbClr val="FF0000"/>
                </a:solidFill>
              </a:rPr>
              <a:t>inisiatif</a:t>
            </a:r>
            <a:r>
              <a:rPr lang="en-US" dirty="0" smtClean="0">
                <a:solidFill>
                  <a:srgbClr val="FF0000"/>
                </a:solidFill>
              </a:rPr>
              <a:t> </a:t>
            </a:r>
            <a:r>
              <a:rPr lang="en-US" dirty="0" err="1" smtClean="0">
                <a:solidFill>
                  <a:srgbClr val="FF0000"/>
                </a:solidFill>
              </a:rPr>
              <a:t>individu</a:t>
            </a:r>
            <a:endParaRPr lang="en-US" dirty="0" smtClean="0">
              <a:solidFill>
                <a:srgbClr val="FF0000"/>
              </a:solidFill>
            </a:endParaRPr>
          </a:p>
          <a:p>
            <a:pPr marL="342900" indent="-342900"/>
            <a:r>
              <a:rPr lang="en-US" dirty="0" smtClean="0">
                <a:solidFill>
                  <a:srgbClr val="FF0000"/>
                </a:solidFill>
              </a:rPr>
              <a:t>2.    </a:t>
            </a:r>
            <a:r>
              <a:rPr lang="en-US" dirty="0" err="1" smtClean="0">
                <a:solidFill>
                  <a:srgbClr val="FF0000"/>
                </a:solidFill>
              </a:rPr>
              <a:t>Masyarakat</a:t>
            </a:r>
            <a:r>
              <a:rPr lang="en-US" dirty="0" smtClean="0">
                <a:solidFill>
                  <a:srgbClr val="FF0000"/>
                </a:solidFill>
              </a:rPr>
              <a:t> </a:t>
            </a:r>
            <a:r>
              <a:rPr lang="en-US" dirty="0" err="1" smtClean="0">
                <a:solidFill>
                  <a:srgbClr val="FF0000"/>
                </a:solidFill>
              </a:rPr>
              <a:t>tidak</a:t>
            </a:r>
            <a:r>
              <a:rPr lang="en-US" dirty="0" smtClean="0">
                <a:solidFill>
                  <a:srgbClr val="FF0000"/>
                </a:solidFill>
              </a:rPr>
              <a:t> </a:t>
            </a:r>
            <a:r>
              <a:rPr lang="en-US" dirty="0" err="1" smtClean="0">
                <a:solidFill>
                  <a:srgbClr val="FF0000"/>
                </a:solidFill>
              </a:rPr>
              <a:t>memiliki</a:t>
            </a:r>
            <a:r>
              <a:rPr lang="en-US" dirty="0" smtClean="0">
                <a:solidFill>
                  <a:srgbClr val="FF0000"/>
                </a:solidFill>
              </a:rPr>
              <a:t> </a:t>
            </a:r>
            <a:r>
              <a:rPr lang="en-US" dirty="0" err="1" smtClean="0">
                <a:solidFill>
                  <a:srgbClr val="FF0000"/>
                </a:solidFill>
              </a:rPr>
              <a:t>kebebasan</a:t>
            </a:r>
            <a:r>
              <a:rPr lang="en-US" dirty="0" smtClean="0">
                <a:solidFill>
                  <a:srgbClr val="FF0000"/>
                </a:solidFill>
              </a:rPr>
              <a:t> </a:t>
            </a:r>
            <a:r>
              <a:rPr lang="en-US" dirty="0" err="1" smtClean="0">
                <a:solidFill>
                  <a:srgbClr val="FF0000"/>
                </a:solidFill>
              </a:rPr>
              <a:t>sumber</a:t>
            </a:r>
            <a:r>
              <a:rPr lang="en-US" dirty="0" smtClean="0">
                <a:solidFill>
                  <a:srgbClr val="FF0000"/>
                </a:solidFill>
              </a:rPr>
              <a:t> </a:t>
            </a:r>
            <a:r>
              <a:rPr lang="en-US" dirty="0" err="1" smtClean="0">
                <a:solidFill>
                  <a:srgbClr val="FF0000"/>
                </a:solidFill>
              </a:rPr>
              <a:t>daya</a:t>
            </a:r>
            <a:r>
              <a:rPr lang="en-US" dirty="0" smtClean="0">
                <a:solidFill>
                  <a:srgbClr val="FF0000"/>
                </a:solidFill>
              </a:rPr>
              <a:t> </a:t>
            </a:r>
            <a:r>
              <a:rPr lang="en-US" dirty="0" err="1" smtClean="0">
                <a:solidFill>
                  <a:srgbClr val="FF0000"/>
                </a:solidFill>
              </a:rPr>
              <a:t>ekonomi</a:t>
            </a:r>
            <a:endParaRPr lang="en-US" dirty="0" smtClean="0">
              <a:solidFill>
                <a:srgbClr val="FF0000"/>
              </a:solidFill>
            </a:endParaRPr>
          </a:p>
        </p:txBody>
      </p:sp>
      <p:sp>
        <p:nvSpPr>
          <p:cNvPr id="12" name="Rectangle 11"/>
          <p:cNvSpPr/>
          <p:nvPr/>
        </p:nvSpPr>
        <p:spPr>
          <a:xfrm>
            <a:off x="5410200" y="152400"/>
            <a:ext cx="3611880" cy="2743200"/>
          </a:xfrm>
          <a:prstGeom prst="rect">
            <a:avLst/>
          </a:prstGeom>
          <a:noFill/>
          <a:ln w="571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n-US" dirty="0" err="1" smtClean="0">
                <a:solidFill>
                  <a:srgbClr val="FFFF00"/>
                </a:solidFill>
              </a:rPr>
              <a:t>Individu</a:t>
            </a:r>
            <a:r>
              <a:rPr lang="en-US" dirty="0" smtClean="0">
                <a:solidFill>
                  <a:srgbClr val="FFFF00"/>
                </a:solidFill>
              </a:rPr>
              <a:t> </a:t>
            </a:r>
            <a:r>
              <a:rPr lang="en-US" dirty="0" err="1" smtClean="0">
                <a:solidFill>
                  <a:srgbClr val="FFFF00"/>
                </a:solidFill>
              </a:rPr>
              <a:t>bebas</a:t>
            </a:r>
            <a:r>
              <a:rPr lang="en-US" dirty="0" smtClean="0">
                <a:solidFill>
                  <a:srgbClr val="FFFF00"/>
                </a:solidFill>
              </a:rPr>
              <a:t> </a:t>
            </a:r>
            <a:r>
              <a:rPr lang="en-US" dirty="0" err="1" smtClean="0">
                <a:solidFill>
                  <a:srgbClr val="FFFF00"/>
                </a:solidFill>
              </a:rPr>
              <a:t>berekonomi</a:t>
            </a:r>
            <a:endParaRPr lang="en-US" dirty="0" smtClean="0">
              <a:solidFill>
                <a:srgbClr val="FFFF00"/>
              </a:solidFill>
            </a:endParaRPr>
          </a:p>
          <a:p>
            <a:pPr marL="342900" indent="-342900">
              <a:buAutoNum type="arabicPeriod"/>
            </a:pPr>
            <a:r>
              <a:rPr lang="en-US" dirty="0" err="1" smtClean="0">
                <a:solidFill>
                  <a:srgbClr val="FFFF00"/>
                </a:solidFill>
              </a:rPr>
              <a:t>Bebas</a:t>
            </a:r>
            <a:r>
              <a:rPr lang="en-US" dirty="0" smtClean="0">
                <a:solidFill>
                  <a:srgbClr val="FFFF00"/>
                </a:solidFill>
              </a:rPr>
              <a:t> </a:t>
            </a:r>
            <a:r>
              <a:rPr lang="en-US" dirty="0" err="1" smtClean="0">
                <a:solidFill>
                  <a:srgbClr val="FFFF00"/>
                </a:solidFill>
              </a:rPr>
              <a:t>meimiliki</a:t>
            </a:r>
            <a:r>
              <a:rPr lang="en-US" dirty="0" smtClean="0">
                <a:solidFill>
                  <a:srgbClr val="FFFF00"/>
                </a:solidFill>
              </a:rPr>
              <a:t> </a:t>
            </a:r>
            <a:r>
              <a:rPr lang="en-US" dirty="0" err="1" smtClean="0">
                <a:solidFill>
                  <a:srgbClr val="FFFF00"/>
                </a:solidFill>
              </a:rPr>
              <a:t>sumber</a:t>
            </a:r>
            <a:r>
              <a:rPr lang="en-US" dirty="0" smtClean="0">
                <a:solidFill>
                  <a:srgbClr val="FFFF00"/>
                </a:solidFill>
              </a:rPr>
              <a:t> </a:t>
            </a:r>
            <a:r>
              <a:rPr lang="en-US" dirty="0" err="1" smtClean="0">
                <a:solidFill>
                  <a:srgbClr val="FFFF00"/>
                </a:solidFill>
              </a:rPr>
              <a:t>daya</a:t>
            </a:r>
            <a:r>
              <a:rPr lang="en-US" dirty="0" smtClean="0">
                <a:solidFill>
                  <a:srgbClr val="FFFF00"/>
                </a:solidFill>
              </a:rPr>
              <a:t> </a:t>
            </a:r>
            <a:r>
              <a:rPr lang="en-US" dirty="0" err="1" smtClean="0">
                <a:solidFill>
                  <a:srgbClr val="FFFF00"/>
                </a:solidFill>
              </a:rPr>
              <a:t>ekonomi</a:t>
            </a:r>
            <a:endParaRPr lang="en-US" dirty="0" smtClean="0">
              <a:solidFill>
                <a:srgbClr val="FFFF00"/>
              </a:solidFill>
            </a:endParaRPr>
          </a:p>
          <a:p>
            <a:pPr marL="342900" indent="-342900">
              <a:buAutoNum type="arabicPeriod"/>
            </a:pPr>
            <a:r>
              <a:rPr lang="en-US" dirty="0" err="1" smtClean="0">
                <a:solidFill>
                  <a:srgbClr val="FFFF00"/>
                </a:solidFill>
              </a:rPr>
              <a:t>Adanya</a:t>
            </a:r>
            <a:r>
              <a:rPr lang="en-US" dirty="0" smtClean="0">
                <a:solidFill>
                  <a:srgbClr val="FFFF00"/>
                </a:solidFill>
              </a:rPr>
              <a:t> </a:t>
            </a:r>
            <a:r>
              <a:rPr lang="en-US" dirty="0" err="1" smtClean="0">
                <a:solidFill>
                  <a:srgbClr val="FFFF00"/>
                </a:solidFill>
              </a:rPr>
              <a:t>persaingan</a:t>
            </a:r>
            <a:r>
              <a:rPr lang="en-US" dirty="0" smtClean="0">
                <a:solidFill>
                  <a:srgbClr val="FFFF00"/>
                </a:solidFill>
              </a:rPr>
              <a:t> </a:t>
            </a:r>
            <a:r>
              <a:rPr lang="en-US" dirty="0" err="1" smtClean="0">
                <a:solidFill>
                  <a:srgbClr val="FFFF00"/>
                </a:solidFill>
              </a:rPr>
              <a:t>mengarah</a:t>
            </a:r>
            <a:r>
              <a:rPr lang="en-US" dirty="0" smtClean="0">
                <a:solidFill>
                  <a:srgbClr val="FFFF00"/>
                </a:solidFill>
              </a:rPr>
              <a:t> </a:t>
            </a:r>
            <a:r>
              <a:rPr lang="en-US" dirty="0" err="1" smtClean="0">
                <a:solidFill>
                  <a:srgbClr val="FFFF00"/>
                </a:solidFill>
              </a:rPr>
              <a:t>kemajuan</a:t>
            </a:r>
            <a:endParaRPr lang="en-US" dirty="0" smtClean="0">
              <a:solidFill>
                <a:srgbClr val="FFFF00"/>
              </a:solidFill>
            </a:endParaRPr>
          </a:p>
          <a:p>
            <a:pPr marL="342900" indent="-342900">
              <a:buAutoNum type="arabicPeriod"/>
            </a:pPr>
            <a:r>
              <a:rPr lang="en-US" dirty="0" err="1" smtClean="0">
                <a:solidFill>
                  <a:srgbClr val="FFFF00"/>
                </a:solidFill>
              </a:rPr>
              <a:t>Produksi</a:t>
            </a:r>
            <a:r>
              <a:rPr lang="en-US" dirty="0" smtClean="0">
                <a:solidFill>
                  <a:srgbClr val="FFFF00"/>
                </a:solidFill>
              </a:rPr>
              <a:t> </a:t>
            </a:r>
            <a:r>
              <a:rPr lang="en-US" dirty="0" err="1" smtClean="0">
                <a:solidFill>
                  <a:srgbClr val="FFFF00"/>
                </a:solidFill>
              </a:rPr>
              <a:t>berdasarkan</a:t>
            </a:r>
            <a:r>
              <a:rPr lang="en-US" dirty="0" smtClean="0">
                <a:solidFill>
                  <a:srgbClr val="FFFF00"/>
                </a:solidFill>
              </a:rPr>
              <a:t> </a:t>
            </a:r>
            <a:r>
              <a:rPr lang="en-US" dirty="0" err="1" smtClean="0">
                <a:solidFill>
                  <a:srgbClr val="FFFF00"/>
                </a:solidFill>
              </a:rPr>
              <a:t>apa</a:t>
            </a:r>
            <a:r>
              <a:rPr lang="en-US" dirty="0" smtClean="0">
                <a:solidFill>
                  <a:srgbClr val="FFFF00"/>
                </a:solidFill>
              </a:rPr>
              <a:t> yang </a:t>
            </a:r>
            <a:r>
              <a:rPr lang="en-US" dirty="0" err="1" smtClean="0">
                <a:solidFill>
                  <a:srgbClr val="FFFF00"/>
                </a:solidFill>
              </a:rPr>
              <a:t>dibutuhkan</a:t>
            </a:r>
            <a:r>
              <a:rPr lang="en-US" dirty="0" smtClean="0">
                <a:solidFill>
                  <a:srgbClr val="FFFF00"/>
                </a:solidFill>
              </a:rPr>
              <a:t> </a:t>
            </a:r>
            <a:r>
              <a:rPr lang="en-US" dirty="0" err="1" smtClean="0">
                <a:solidFill>
                  <a:srgbClr val="FFFF00"/>
                </a:solidFill>
              </a:rPr>
              <a:t>masyarakat</a:t>
            </a:r>
            <a:endParaRPr lang="en-US" dirty="0" smtClean="0">
              <a:solidFill>
                <a:srgbClr val="FFFF00"/>
              </a:solidFill>
            </a:endParaRPr>
          </a:p>
          <a:p>
            <a:pPr marL="342900" indent="-342900">
              <a:buAutoNum type="arabicPeriod"/>
            </a:pPr>
            <a:r>
              <a:rPr lang="en-US" dirty="0" err="1" smtClean="0">
                <a:solidFill>
                  <a:srgbClr val="FF0000"/>
                </a:solidFill>
              </a:rPr>
              <a:t>Timbul</a:t>
            </a:r>
            <a:r>
              <a:rPr lang="en-US" dirty="0" smtClean="0">
                <a:solidFill>
                  <a:srgbClr val="FF0000"/>
                </a:solidFill>
              </a:rPr>
              <a:t> </a:t>
            </a:r>
            <a:r>
              <a:rPr lang="en-US" dirty="0" err="1" smtClean="0">
                <a:solidFill>
                  <a:srgbClr val="FF0000"/>
                </a:solidFill>
              </a:rPr>
              <a:t>eksploitasi</a:t>
            </a:r>
            <a:r>
              <a:rPr lang="en-US" dirty="0" smtClean="0">
                <a:solidFill>
                  <a:srgbClr val="FF0000"/>
                </a:solidFill>
              </a:rPr>
              <a:t> </a:t>
            </a:r>
            <a:r>
              <a:rPr lang="en-US" dirty="0" err="1" smtClean="0">
                <a:solidFill>
                  <a:srgbClr val="FF0000"/>
                </a:solidFill>
              </a:rPr>
              <a:t>dan</a:t>
            </a:r>
            <a:r>
              <a:rPr lang="en-US" dirty="0" smtClean="0">
                <a:solidFill>
                  <a:srgbClr val="FF0000"/>
                </a:solidFill>
              </a:rPr>
              <a:t> </a:t>
            </a:r>
            <a:r>
              <a:rPr lang="en-US" dirty="0" err="1" smtClean="0">
                <a:solidFill>
                  <a:srgbClr val="FF0000"/>
                </a:solidFill>
              </a:rPr>
              <a:t>monopoli</a:t>
            </a:r>
            <a:endParaRPr lang="en-US" dirty="0" smtClean="0">
              <a:solidFill>
                <a:srgbClr val="FF0000"/>
              </a:solidFill>
            </a:endParaRPr>
          </a:p>
          <a:p>
            <a:pPr marL="342900" indent="-342900">
              <a:buAutoNum type="arabicPeriod"/>
            </a:pPr>
            <a:r>
              <a:rPr lang="en-US" dirty="0" err="1" smtClean="0">
                <a:solidFill>
                  <a:srgbClr val="FF0000"/>
                </a:solidFill>
              </a:rPr>
              <a:t>Tidak</a:t>
            </a:r>
            <a:r>
              <a:rPr lang="en-US" dirty="0" smtClean="0">
                <a:solidFill>
                  <a:srgbClr val="FF0000"/>
                </a:solidFill>
              </a:rPr>
              <a:t> </a:t>
            </a:r>
            <a:r>
              <a:rPr lang="en-US" dirty="0" err="1" smtClean="0">
                <a:solidFill>
                  <a:srgbClr val="FF0000"/>
                </a:solidFill>
              </a:rPr>
              <a:t>meratanya</a:t>
            </a:r>
            <a:r>
              <a:rPr lang="en-US" dirty="0" smtClean="0">
                <a:solidFill>
                  <a:srgbClr val="FF0000"/>
                </a:solidFill>
              </a:rPr>
              <a:t> </a:t>
            </a:r>
            <a:r>
              <a:rPr lang="en-US" dirty="0" err="1" smtClean="0">
                <a:solidFill>
                  <a:srgbClr val="FF0000"/>
                </a:solidFill>
              </a:rPr>
              <a:t>pendapatan</a:t>
            </a:r>
            <a:endParaRPr lang="en-US" dirty="0" smtClean="0">
              <a:solidFill>
                <a:srgbClr val="FF0000"/>
              </a:solidFill>
            </a:endParaRPr>
          </a:p>
          <a:p>
            <a:pPr marL="342900" indent="-342900">
              <a:buAutoNum type="arabicPeriod"/>
            </a:pPr>
            <a:r>
              <a:rPr lang="en-US" dirty="0" err="1" smtClean="0">
                <a:solidFill>
                  <a:srgbClr val="FF0000"/>
                </a:solidFill>
              </a:rPr>
              <a:t>Ketidakstabilan</a:t>
            </a:r>
            <a:r>
              <a:rPr lang="en-US" dirty="0" smtClean="0">
                <a:solidFill>
                  <a:srgbClr val="FF0000"/>
                </a:solidFill>
              </a:rPr>
              <a:t> </a:t>
            </a:r>
            <a:r>
              <a:rPr lang="en-US" dirty="0" err="1" smtClean="0">
                <a:solidFill>
                  <a:srgbClr val="FF0000"/>
                </a:solidFill>
              </a:rPr>
              <a:t>ekonomi</a:t>
            </a:r>
            <a:endParaRPr lang="en-US" dirty="0" smtClean="0">
              <a:solidFill>
                <a:srgbClr val="FF0000"/>
              </a:solidFill>
            </a:endParaRPr>
          </a:p>
        </p:txBody>
      </p:sp>
      <p:sp>
        <p:nvSpPr>
          <p:cNvPr id="13" name="Rectangle 12"/>
          <p:cNvSpPr/>
          <p:nvPr/>
        </p:nvSpPr>
        <p:spPr>
          <a:xfrm>
            <a:off x="4038600" y="152400"/>
            <a:ext cx="1295400" cy="838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err="1" smtClean="0"/>
              <a:t>Dampak</a:t>
            </a:r>
            <a:r>
              <a:rPr lang="en-US" dirty="0" smtClean="0"/>
              <a:t> </a:t>
            </a:r>
            <a:r>
              <a:rPr lang="en-US" dirty="0" err="1" smtClean="0"/>
              <a:t>sistem</a:t>
            </a:r>
            <a:r>
              <a:rPr lang="en-US" dirty="0" smtClean="0"/>
              <a:t> </a:t>
            </a:r>
            <a:r>
              <a:rPr lang="en-US" dirty="0" err="1" smtClean="0"/>
              <a:t>ekonomi</a:t>
            </a:r>
            <a:endParaRPr lang="en-US" dirty="0"/>
          </a:p>
        </p:txBody>
      </p:sp>
      <p:sp>
        <p:nvSpPr>
          <p:cNvPr id="14" name="Right Arrow 13"/>
          <p:cNvSpPr/>
          <p:nvPr/>
        </p:nvSpPr>
        <p:spPr>
          <a:xfrm>
            <a:off x="4038600" y="2286000"/>
            <a:ext cx="1143000" cy="685800"/>
          </a:xfrm>
          <a:prstGeom prst="rightArrow">
            <a:avLst>
              <a:gd name="adj1" fmla="val 66000"/>
              <a:gd name="adj2" fmla="val 26923"/>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000" dirty="0" smtClean="0"/>
              <a:t>liberal</a:t>
            </a:r>
            <a:endParaRPr lang="en-US" sz="2000" dirty="0"/>
          </a:p>
        </p:txBody>
      </p:sp>
      <p:sp>
        <p:nvSpPr>
          <p:cNvPr id="15" name="Left Arrow 14"/>
          <p:cNvSpPr/>
          <p:nvPr/>
        </p:nvSpPr>
        <p:spPr>
          <a:xfrm>
            <a:off x="3962400" y="1295400"/>
            <a:ext cx="1143000" cy="685800"/>
          </a:xfrm>
          <a:prstGeom prst="leftArrow">
            <a:avLst>
              <a:gd name="adj1" fmla="val 50000"/>
              <a:gd name="adj2" fmla="val 27778"/>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000" dirty="0" err="1" smtClean="0">
                <a:solidFill>
                  <a:srgbClr val="FFFF00"/>
                </a:solidFill>
              </a:rPr>
              <a:t>Sosialis</a:t>
            </a:r>
            <a:endParaRPr lang="en-US" sz="2000" dirty="0">
              <a:solidFill>
                <a:srgbClr val="FFFF00"/>
              </a:solidFill>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457200" y="274638"/>
            <a:ext cx="8229600" cy="563562"/>
          </a:xfrm>
          <a:ln w="38100">
            <a:solidFill>
              <a:srgbClr val="FF00FF"/>
            </a:solidFill>
            <a:prstDash val="sysDash"/>
          </a:ln>
        </p:spPr>
        <p:txBody>
          <a:bodyPr>
            <a:noAutofit/>
          </a:bodyPr>
          <a:lstStyle/>
          <a:p>
            <a:r>
              <a:rPr lang="en-US" sz="3200" dirty="0">
                <a:solidFill>
                  <a:srgbClr val="CCFF33"/>
                </a:solidFill>
              </a:rPr>
              <a:t>         </a:t>
            </a:r>
            <a:r>
              <a:rPr lang="en-US" sz="3200" dirty="0" smtClean="0">
                <a:solidFill>
                  <a:srgbClr val="CCFF33"/>
                </a:solidFill>
              </a:rPr>
              <a:t>PERBEDAAN PAJAK </a:t>
            </a:r>
            <a:r>
              <a:rPr lang="en-US" sz="3200" dirty="0">
                <a:solidFill>
                  <a:srgbClr val="CCFF33"/>
                </a:solidFill>
              </a:rPr>
              <a:t>DAN RETRIBUSI</a:t>
            </a:r>
          </a:p>
        </p:txBody>
      </p:sp>
      <p:sp>
        <p:nvSpPr>
          <p:cNvPr id="19461" name="Rectangle 5"/>
          <p:cNvSpPr>
            <a:spLocks noGrp="1" noChangeArrowheads="1"/>
          </p:cNvSpPr>
          <p:nvPr>
            <p:ph type="body" sz="half" idx="1"/>
          </p:nvPr>
        </p:nvSpPr>
        <p:spPr>
          <a:xfrm>
            <a:off x="528638" y="914400"/>
            <a:ext cx="3814762" cy="2782887"/>
          </a:xfrm>
          <a:ln>
            <a:solidFill>
              <a:srgbClr val="00FFFF"/>
            </a:solidFill>
          </a:ln>
        </p:spPr>
        <p:txBody>
          <a:bodyPr>
            <a:normAutofit/>
          </a:bodyPr>
          <a:lstStyle/>
          <a:p>
            <a:pPr marL="533400" indent="-533400">
              <a:lnSpc>
                <a:spcPct val="90000"/>
              </a:lnSpc>
              <a:buNone/>
            </a:pPr>
            <a:r>
              <a:rPr lang="en-US" sz="3200" dirty="0" smtClean="0">
                <a:solidFill>
                  <a:srgbClr val="CCFF33"/>
                </a:solidFill>
              </a:rPr>
              <a:t>	</a:t>
            </a:r>
            <a:r>
              <a:rPr lang="en-US" sz="3200" dirty="0" err="1" smtClean="0">
                <a:solidFill>
                  <a:srgbClr val="CCFF33"/>
                </a:solidFill>
              </a:rPr>
              <a:t>Pajak</a:t>
            </a:r>
            <a:r>
              <a:rPr lang="en-US" sz="3200" dirty="0" smtClean="0">
                <a:solidFill>
                  <a:srgbClr val="CCFF33"/>
                </a:solidFill>
              </a:rPr>
              <a:t> </a:t>
            </a:r>
            <a:r>
              <a:rPr lang="en-US" sz="3200" dirty="0">
                <a:solidFill>
                  <a:srgbClr val="CCFF33"/>
                </a:solidFill>
              </a:rPr>
              <a:t>:</a:t>
            </a:r>
            <a:r>
              <a:rPr lang="en-US" dirty="0">
                <a:solidFill>
                  <a:srgbClr val="CCFF33"/>
                </a:solidFill>
              </a:rPr>
              <a:t> </a:t>
            </a:r>
          </a:p>
          <a:p>
            <a:pPr marL="533400" indent="-533400">
              <a:lnSpc>
                <a:spcPct val="90000"/>
              </a:lnSpc>
              <a:buFontTx/>
              <a:buAutoNum type="arabicPeriod"/>
            </a:pPr>
            <a:r>
              <a:rPr lang="en-US" dirty="0" err="1">
                <a:solidFill>
                  <a:srgbClr val="FB5763"/>
                </a:solidFill>
              </a:rPr>
              <a:t>Balas</a:t>
            </a:r>
            <a:r>
              <a:rPr lang="en-US" dirty="0">
                <a:solidFill>
                  <a:srgbClr val="FB5763"/>
                </a:solidFill>
              </a:rPr>
              <a:t> </a:t>
            </a:r>
            <a:r>
              <a:rPr lang="en-US" dirty="0" err="1">
                <a:solidFill>
                  <a:srgbClr val="FB5763"/>
                </a:solidFill>
              </a:rPr>
              <a:t>jasanya</a:t>
            </a:r>
            <a:r>
              <a:rPr lang="en-US" dirty="0">
                <a:solidFill>
                  <a:srgbClr val="FB5763"/>
                </a:solidFill>
              </a:rPr>
              <a:t> </a:t>
            </a:r>
            <a:r>
              <a:rPr lang="en-US" dirty="0" err="1">
                <a:solidFill>
                  <a:srgbClr val="FB5763"/>
                </a:solidFill>
              </a:rPr>
              <a:t>tidak</a:t>
            </a:r>
            <a:r>
              <a:rPr lang="en-US" dirty="0">
                <a:solidFill>
                  <a:srgbClr val="FB5763"/>
                </a:solidFill>
              </a:rPr>
              <a:t> </a:t>
            </a:r>
            <a:r>
              <a:rPr lang="en-US" dirty="0" err="1">
                <a:solidFill>
                  <a:srgbClr val="FB5763"/>
                </a:solidFill>
              </a:rPr>
              <a:t>langsung</a:t>
            </a:r>
            <a:endParaRPr lang="en-US" dirty="0">
              <a:solidFill>
                <a:srgbClr val="FB5763"/>
              </a:solidFill>
            </a:endParaRPr>
          </a:p>
          <a:p>
            <a:pPr marL="533400" indent="-533400">
              <a:lnSpc>
                <a:spcPct val="90000"/>
              </a:lnSpc>
              <a:buFontTx/>
              <a:buAutoNum type="arabicPeriod"/>
            </a:pPr>
            <a:r>
              <a:rPr lang="en-US" dirty="0" err="1">
                <a:solidFill>
                  <a:srgbClr val="00B0F0"/>
                </a:solidFill>
              </a:rPr>
              <a:t>Pemungutannya</a:t>
            </a:r>
            <a:r>
              <a:rPr lang="en-US" dirty="0">
                <a:solidFill>
                  <a:srgbClr val="00B0F0"/>
                </a:solidFill>
              </a:rPr>
              <a:t> </a:t>
            </a:r>
            <a:r>
              <a:rPr lang="en-US" dirty="0" err="1">
                <a:solidFill>
                  <a:srgbClr val="00B0F0"/>
                </a:solidFill>
              </a:rPr>
              <a:t>dapat</a:t>
            </a:r>
            <a:r>
              <a:rPr lang="en-US" dirty="0">
                <a:solidFill>
                  <a:srgbClr val="00B0F0"/>
                </a:solidFill>
              </a:rPr>
              <a:t> </a:t>
            </a:r>
            <a:r>
              <a:rPr lang="en-US" dirty="0" err="1">
                <a:solidFill>
                  <a:srgbClr val="00B0F0"/>
                </a:solidFill>
              </a:rPr>
              <a:t>dipaksakan</a:t>
            </a:r>
            <a:r>
              <a:rPr lang="en-US" dirty="0">
                <a:solidFill>
                  <a:srgbClr val="00B0F0"/>
                </a:solidFill>
              </a:rPr>
              <a:t> </a:t>
            </a:r>
            <a:r>
              <a:rPr lang="en-US" dirty="0" err="1">
                <a:solidFill>
                  <a:srgbClr val="00B0F0"/>
                </a:solidFill>
              </a:rPr>
              <a:t>dan</a:t>
            </a:r>
            <a:r>
              <a:rPr lang="en-US" dirty="0">
                <a:solidFill>
                  <a:srgbClr val="00B0F0"/>
                </a:solidFill>
              </a:rPr>
              <a:t> </a:t>
            </a:r>
            <a:r>
              <a:rPr lang="en-US" dirty="0" err="1">
                <a:solidFill>
                  <a:srgbClr val="00B0F0"/>
                </a:solidFill>
              </a:rPr>
              <a:t>dikenakan</a:t>
            </a:r>
            <a:r>
              <a:rPr lang="en-US" dirty="0">
                <a:solidFill>
                  <a:srgbClr val="00B0F0"/>
                </a:solidFill>
              </a:rPr>
              <a:t> </a:t>
            </a:r>
            <a:r>
              <a:rPr lang="en-US" dirty="0" err="1" smtClean="0">
                <a:solidFill>
                  <a:srgbClr val="00B0F0"/>
                </a:solidFill>
              </a:rPr>
              <a:t>sanksi</a:t>
            </a:r>
            <a:endParaRPr lang="en-US" dirty="0">
              <a:solidFill>
                <a:srgbClr val="00B0F0"/>
              </a:solidFill>
            </a:endParaRPr>
          </a:p>
        </p:txBody>
      </p:sp>
      <p:sp>
        <p:nvSpPr>
          <p:cNvPr id="19462" name="Rectangle 6"/>
          <p:cNvSpPr>
            <a:spLocks noGrp="1" noChangeArrowheads="1"/>
          </p:cNvSpPr>
          <p:nvPr>
            <p:ph type="body" sz="half" idx="2"/>
          </p:nvPr>
        </p:nvSpPr>
        <p:spPr>
          <a:xfrm>
            <a:off x="5140325" y="914400"/>
            <a:ext cx="3814763" cy="2667000"/>
          </a:xfrm>
          <a:ln>
            <a:solidFill>
              <a:srgbClr val="CC99FF"/>
            </a:solidFill>
          </a:ln>
        </p:spPr>
        <p:txBody>
          <a:bodyPr/>
          <a:lstStyle/>
          <a:p>
            <a:pPr marL="533400" indent="-533400">
              <a:lnSpc>
                <a:spcPct val="90000"/>
              </a:lnSpc>
              <a:buNone/>
            </a:pPr>
            <a:r>
              <a:rPr lang="en-US" sz="3200" dirty="0" smtClean="0">
                <a:solidFill>
                  <a:srgbClr val="CCFF33"/>
                </a:solidFill>
              </a:rPr>
              <a:t>	</a:t>
            </a:r>
            <a:r>
              <a:rPr lang="en-US" sz="3200" dirty="0" err="1" smtClean="0">
                <a:solidFill>
                  <a:srgbClr val="CCFF33"/>
                </a:solidFill>
              </a:rPr>
              <a:t>Retribus</a:t>
            </a:r>
            <a:r>
              <a:rPr lang="en-US" dirty="0" err="1" smtClean="0">
                <a:solidFill>
                  <a:srgbClr val="CCFF33"/>
                </a:solidFill>
              </a:rPr>
              <a:t>i</a:t>
            </a:r>
            <a:r>
              <a:rPr lang="en-US" dirty="0" smtClean="0">
                <a:solidFill>
                  <a:srgbClr val="CCFF33"/>
                </a:solidFill>
              </a:rPr>
              <a:t> :</a:t>
            </a:r>
            <a:endParaRPr lang="en-US" dirty="0">
              <a:solidFill>
                <a:srgbClr val="CCFF33"/>
              </a:solidFill>
            </a:endParaRPr>
          </a:p>
          <a:p>
            <a:pPr marL="533400" indent="-533400">
              <a:lnSpc>
                <a:spcPct val="90000"/>
              </a:lnSpc>
              <a:buFontTx/>
              <a:buAutoNum type="arabicPeriod"/>
            </a:pPr>
            <a:r>
              <a:rPr lang="en-US" dirty="0" err="1">
                <a:solidFill>
                  <a:schemeClr val="accent6"/>
                </a:solidFill>
              </a:rPr>
              <a:t>Balas</a:t>
            </a:r>
            <a:r>
              <a:rPr lang="en-US" dirty="0">
                <a:solidFill>
                  <a:schemeClr val="accent6"/>
                </a:solidFill>
              </a:rPr>
              <a:t> </a:t>
            </a:r>
            <a:r>
              <a:rPr lang="en-US" dirty="0" err="1">
                <a:solidFill>
                  <a:schemeClr val="accent6"/>
                </a:solidFill>
              </a:rPr>
              <a:t>jasanya</a:t>
            </a:r>
            <a:r>
              <a:rPr lang="en-US" dirty="0">
                <a:solidFill>
                  <a:schemeClr val="accent6"/>
                </a:solidFill>
              </a:rPr>
              <a:t> </a:t>
            </a:r>
            <a:r>
              <a:rPr lang="en-US" dirty="0" err="1">
                <a:solidFill>
                  <a:schemeClr val="accent6"/>
                </a:solidFill>
              </a:rPr>
              <a:t>langsung</a:t>
            </a:r>
            <a:endParaRPr lang="en-US" dirty="0">
              <a:solidFill>
                <a:schemeClr val="accent6"/>
              </a:solidFill>
            </a:endParaRPr>
          </a:p>
          <a:p>
            <a:pPr marL="533400" indent="-533400">
              <a:lnSpc>
                <a:spcPct val="90000"/>
              </a:lnSpc>
              <a:buFontTx/>
              <a:buAutoNum type="arabicPeriod"/>
            </a:pPr>
            <a:r>
              <a:rPr lang="en-US" dirty="0" err="1">
                <a:solidFill>
                  <a:srgbClr val="00FF00"/>
                </a:solidFill>
              </a:rPr>
              <a:t>Pemungutannya</a:t>
            </a:r>
            <a:r>
              <a:rPr lang="en-US" dirty="0">
                <a:solidFill>
                  <a:srgbClr val="00FF00"/>
                </a:solidFill>
              </a:rPr>
              <a:t> </a:t>
            </a:r>
            <a:r>
              <a:rPr lang="en-US" dirty="0" err="1">
                <a:solidFill>
                  <a:srgbClr val="00FF00"/>
                </a:solidFill>
              </a:rPr>
              <a:t>dipaksakan</a:t>
            </a:r>
            <a:r>
              <a:rPr lang="en-US" dirty="0">
                <a:solidFill>
                  <a:srgbClr val="00FF00"/>
                </a:solidFill>
              </a:rPr>
              <a:t> </a:t>
            </a:r>
            <a:r>
              <a:rPr lang="en-US" dirty="0" err="1">
                <a:solidFill>
                  <a:srgbClr val="00FF00"/>
                </a:solidFill>
              </a:rPr>
              <a:t>bagi</a:t>
            </a:r>
            <a:r>
              <a:rPr lang="en-US" dirty="0">
                <a:solidFill>
                  <a:srgbClr val="00FF00"/>
                </a:solidFill>
              </a:rPr>
              <a:t> yang </a:t>
            </a:r>
            <a:r>
              <a:rPr lang="en-US" dirty="0" err="1">
                <a:solidFill>
                  <a:srgbClr val="00FF00"/>
                </a:solidFill>
              </a:rPr>
              <a:t>memakai</a:t>
            </a:r>
            <a:r>
              <a:rPr lang="en-US" dirty="0">
                <a:solidFill>
                  <a:srgbClr val="00FF00"/>
                </a:solidFill>
              </a:rPr>
              <a:t> </a:t>
            </a:r>
            <a:r>
              <a:rPr lang="en-US" dirty="0" err="1">
                <a:solidFill>
                  <a:srgbClr val="00FF00"/>
                </a:solidFill>
              </a:rPr>
              <a:t>fasilitas</a:t>
            </a:r>
            <a:endParaRPr lang="en-US" dirty="0">
              <a:solidFill>
                <a:srgbClr val="00FF00"/>
              </a:solidFill>
            </a:endParaRPr>
          </a:p>
          <a:p>
            <a:pPr marL="533400" indent="-533400">
              <a:lnSpc>
                <a:spcPct val="90000"/>
              </a:lnSpc>
              <a:buFontTx/>
              <a:buAutoNum type="arabicPeriod"/>
            </a:pPr>
            <a:endParaRPr lang="en-US" dirty="0">
              <a:solidFill>
                <a:srgbClr val="CCFF33"/>
              </a:solidFill>
            </a:endParaRPr>
          </a:p>
          <a:p>
            <a:pPr marL="533400" indent="-533400">
              <a:lnSpc>
                <a:spcPct val="90000"/>
              </a:lnSpc>
              <a:buFontTx/>
              <a:buAutoNum type="arabicPeriod"/>
            </a:pPr>
            <a:endParaRPr lang="en-US" dirty="0">
              <a:solidFill>
                <a:srgbClr val="CCFF33"/>
              </a:solidFill>
            </a:endParaRPr>
          </a:p>
        </p:txBody>
      </p:sp>
      <p:sp>
        <p:nvSpPr>
          <p:cNvPr id="5" name="Rectangle 3"/>
          <p:cNvSpPr txBox="1">
            <a:spLocks noChangeArrowheads="1"/>
          </p:cNvSpPr>
          <p:nvPr/>
        </p:nvSpPr>
        <p:spPr>
          <a:xfrm>
            <a:off x="152400" y="4572000"/>
            <a:ext cx="4343400" cy="2171703"/>
          </a:xfrm>
          <a:prstGeom prst="rect">
            <a:avLst/>
          </a:prstGeom>
          <a:ln>
            <a:solidFill>
              <a:srgbClr val="FB5763"/>
            </a:solidFill>
          </a:ln>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FFC000"/>
                </a:solidFill>
                <a:effectLst/>
                <a:uLnTx/>
                <a:uFillTx/>
                <a:latin typeface="+mn-lt"/>
                <a:ea typeface="+mn-ea"/>
                <a:cs typeface="+mn-cs"/>
              </a:rPr>
              <a:t>PBB(</a:t>
            </a:r>
            <a:r>
              <a:rPr kumimoji="0" lang="en-US" sz="2400" b="0" i="0" u="none" strike="noStrike" kern="1200" cap="none" spc="0" normalizeH="0" baseline="0" noProof="0" dirty="0" err="1" smtClean="0">
                <a:ln>
                  <a:noFill/>
                </a:ln>
                <a:solidFill>
                  <a:srgbClr val="FFC0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FFC0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C000"/>
                </a:solidFill>
                <a:effectLst/>
                <a:uLnTx/>
                <a:uFillTx/>
                <a:latin typeface="+mn-lt"/>
                <a:ea typeface="+mn-ea"/>
                <a:cs typeface="+mn-cs"/>
              </a:rPr>
              <a:t>Bumi&amp;Bangunan</a:t>
            </a:r>
            <a:r>
              <a:rPr kumimoji="0" lang="en-US" sz="2400" b="0" i="0" u="none" strike="noStrike" kern="1200" cap="none" spc="0" normalizeH="0" baseline="0" noProof="0" dirty="0" smtClean="0">
                <a:ln>
                  <a:noFill/>
                </a:ln>
                <a:solidFill>
                  <a:srgbClr val="FFC0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PPh</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FF"/>
                </a:solidFill>
                <a:effectLst/>
                <a:uLnTx/>
                <a:uFillTx/>
                <a:latin typeface="+mn-lt"/>
                <a:ea typeface="+mn-ea"/>
                <a:cs typeface="+mn-cs"/>
              </a:rPr>
              <a:t>Penghasilan</a:t>
            </a:r>
            <a:r>
              <a:rPr kumimoji="0" lang="en-US" sz="2400" b="0" i="0" u="none" strike="noStrike" kern="1200" cap="none" spc="0" normalizeH="0" baseline="0" noProof="0" dirty="0" smtClean="0">
                <a:ln>
                  <a:noFill/>
                </a:ln>
                <a:solidFill>
                  <a:srgbClr val="00FFFF"/>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CCFF33"/>
                </a:solidFill>
                <a:effectLst/>
                <a:uLnTx/>
                <a:uFillTx/>
                <a:latin typeface="+mn-lt"/>
                <a:ea typeface="+mn-ea"/>
                <a:cs typeface="+mn-cs"/>
              </a:rPr>
              <a:t>PPN(</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CCFF33"/>
                </a:solidFill>
                <a:effectLst/>
                <a:uLnTx/>
                <a:uFillTx/>
                <a:latin typeface="+mn-lt"/>
                <a:ea typeface="+mn-ea"/>
                <a:cs typeface="+mn-cs"/>
              </a:rPr>
              <a:t>Penjualan</a:t>
            </a:r>
            <a:r>
              <a:rPr kumimoji="0" lang="en-US" sz="2400" b="0" i="0" u="none" strike="noStrike" kern="1200" cap="none" spc="0" normalizeH="0" baseline="0" noProof="0" dirty="0" smtClean="0">
                <a:ln>
                  <a:noFill/>
                </a:ln>
                <a:solidFill>
                  <a:srgbClr val="CCFF33"/>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PPn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Pertambahan</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Nilai</a:t>
            </a:r>
            <a:r>
              <a:rPr kumimoji="0" lang="en-US" sz="2400" b="0" i="0" u="none" strike="noStrike" kern="1200" cap="none" spc="0" normalizeH="0" baseline="0" noProof="0" dirty="0" smtClean="0">
                <a:ln>
                  <a:noFill/>
                </a:ln>
                <a:solidFill>
                  <a:srgbClr val="00FF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Bea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Materai</a:t>
            </a:r>
            <a:endParaRPr kumimoji="0" lang="en-US" sz="24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rgbClr val="FFC000"/>
              </a:solidFill>
              <a:effectLst/>
              <a:uLnTx/>
              <a:uFillTx/>
              <a:latin typeface="+mn-lt"/>
              <a:ea typeface="+mn-ea"/>
              <a:cs typeface="+mn-cs"/>
            </a:endParaRPr>
          </a:p>
        </p:txBody>
      </p:sp>
      <p:sp>
        <p:nvSpPr>
          <p:cNvPr id="6" name="Rectangle 4"/>
          <p:cNvSpPr txBox="1">
            <a:spLocks noChangeArrowheads="1"/>
          </p:cNvSpPr>
          <p:nvPr/>
        </p:nvSpPr>
        <p:spPr>
          <a:xfrm>
            <a:off x="228600" y="3886200"/>
            <a:ext cx="4191000" cy="563562"/>
          </a:xfrm>
          <a:prstGeom prst="rect">
            <a:avLst/>
          </a:prstGeom>
          <a:ln w="38100">
            <a:solidFill>
              <a:schemeClr val="accent6"/>
            </a:solidFill>
            <a:prstDash val="sysDash"/>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Pajak</a:t>
            </a:r>
            <a:r>
              <a:rPr kumimoji="0" lang="en-US" sz="3200" b="0" i="0" u="none" strike="noStrike" kern="1200" cap="none" spc="0" normalizeH="0" noProof="0" dirty="0" smtClean="0">
                <a:ln>
                  <a:noFill/>
                </a:ln>
                <a:solidFill>
                  <a:srgbClr val="00FFFF"/>
                </a:solidFill>
                <a:effectLst/>
                <a:uLnTx/>
                <a:uFillTx/>
                <a:latin typeface="+mj-lt"/>
                <a:ea typeface="+mj-ea"/>
                <a:cs typeface="+mj-cs"/>
              </a:rPr>
              <a:t> </a:t>
            </a:r>
            <a:r>
              <a:rPr kumimoji="0" lang="en-US" sz="3200" b="0" i="0" u="none" strike="noStrike" kern="1200" cap="none" spc="0" normalizeH="0" noProof="0" dirty="0" err="1" smtClean="0">
                <a:ln>
                  <a:noFill/>
                </a:ln>
                <a:solidFill>
                  <a:srgbClr val="00FFFF"/>
                </a:solidFill>
                <a:effectLst/>
                <a:uLnTx/>
                <a:uFillTx/>
                <a:latin typeface="+mj-lt"/>
                <a:ea typeface="+mj-ea"/>
                <a:cs typeface="+mj-cs"/>
              </a:rPr>
              <a:t>Pusat</a:t>
            </a:r>
            <a:endParaRPr kumimoji="0" lang="en-US" sz="3200" b="0" i="0" u="none" strike="noStrike" kern="1200" cap="none" spc="0" normalizeH="0" baseline="0" noProof="0" dirty="0">
              <a:ln>
                <a:noFill/>
              </a:ln>
              <a:solidFill>
                <a:srgbClr val="00FFFF"/>
              </a:solidFill>
              <a:effectLst/>
              <a:uLnTx/>
              <a:uFillTx/>
              <a:latin typeface="+mj-lt"/>
              <a:ea typeface="+mj-ea"/>
              <a:cs typeface="+mj-cs"/>
            </a:endParaRPr>
          </a:p>
        </p:txBody>
      </p:sp>
      <p:sp>
        <p:nvSpPr>
          <p:cNvPr id="7" name="Rectangle 3"/>
          <p:cNvSpPr txBox="1">
            <a:spLocks noChangeArrowheads="1"/>
          </p:cNvSpPr>
          <p:nvPr/>
        </p:nvSpPr>
        <p:spPr>
          <a:xfrm>
            <a:off x="4648200" y="4572000"/>
            <a:ext cx="4343400" cy="2171703"/>
          </a:xfrm>
          <a:prstGeom prst="rect">
            <a:avLst/>
          </a:prstGeom>
          <a:ln>
            <a:solidFill>
              <a:srgbClr val="FB5763"/>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500" b="0" i="0" u="none" strike="noStrike" kern="1200" cap="none" spc="0" normalizeH="0" baseline="0" noProof="0" dirty="0" err="1" smtClean="0">
                <a:ln>
                  <a:noFill/>
                </a:ln>
                <a:solidFill>
                  <a:srgbClr val="FFC000"/>
                </a:solidFill>
                <a:effectLst/>
                <a:uLnTx/>
                <a:uFillTx/>
                <a:latin typeface="+mn-lt"/>
                <a:ea typeface="+mn-ea"/>
                <a:cs typeface="+mn-cs"/>
              </a:rPr>
              <a:t>Pajak</a:t>
            </a:r>
            <a:r>
              <a:rPr kumimoji="0" lang="en-US" sz="2500" b="0" i="0" u="none" strike="noStrike" kern="1200" cap="none" spc="0" normalizeH="0" noProof="0" dirty="0" smtClean="0">
                <a:ln>
                  <a:noFill/>
                </a:ln>
                <a:solidFill>
                  <a:srgbClr val="FFC000"/>
                </a:solidFill>
                <a:effectLst/>
                <a:uLnTx/>
                <a:uFillTx/>
                <a:latin typeface="+mn-lt"/>
                <a:ea typeface="+mn-ea"/>
                <a:cs typeface="+mn-cs"/>
              </a:rPr>
              <a:t> </a:t>
            </a:r>
            <a:r>
              <a:rPr kumimoji="0" lang="en-US" sz="2500" b="0" i="0" u="none" strike="noStrike" kern="1200" cap="none" spc="0" normalizeH="0" noProof="0" dirty="0" err="1" smtClean="0">
                <a:ln>
                  <a:noFill/>
                </a:ln>
                <a:solidFill>
                  <a:srgbClr val="FFC000"/>
                </a:solidFill>
                <a:effectLst/>
                <a:uLnTx/>
                <a:uFillTx/>
                <a:latin typeface="+mn-lt"/>
                <a:ea typeface="+mn-ea"/>
                <a:cs typeface="+mn-cs"/>
              </a:rPr>
              <a:t>Reklame</a:t>
            </a:r>
            <a:endParaRPr kumimoji="0" lang="en-US" sz="2500" b="0" i="0" u="none" strike="noStrike" kern="1200" cap="none" spc="0" normalizeH="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500" baseline="0" dirty="0" err="1" smtClean="0">
                <a:solidFill>
                  <a:srgbClr val="FF00FF"/>
                </a:solidFill>
              </a:rPr>
              <a:t>Pajak</a:t>
            </a:r>
            <a:r>
              <a:rPr lang="en-US" sz="2500" dirty="0" smtClean="0">
                <a:solidFill>
                  <a:srgbClr val="FF00FF"/>
                </a:solidFill>
              </a:rPr>
              <a:t> </a:t>
            </a:r>
            <a:r>
              <a:rPr lang="en-US" sz="2500" dirty="0" err="1" smtClean="0">
                <a:solidFill>
                  <a:srgbClr val="FF00FF"/>
                </a:solidFill>
              </a:rPr>
              <a:t>Tontonan</a:t>
            </a:r>
            <a:endParaRPr lang="en-US" sz="2500" dirty="0" smtClean="0">
              <a:solidFill>
                <a:srgbClr val="FF00FF"/>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500" b="0" i="0" u="none" strike="noStrike" kern="1200" cap="none" spc="0" normalizeH="0" baseline="0" noProof="0" dirty="0" err="1" smtClean="0">
                <a:ln>
                  <a:noFill/>
                </a:ln>
                <a:solidFill>
                  <a:srgbClr val="00FF99"/>
                </a:solidFill>
                <a:effectLst/>
                <a:uLnTx/>
                <a:uFillTx/>
                <a:latin typeface="+mn-lt"/>
                <a:ea typeface="+mn-ea"/>
                <a:cs typeface="+mn-cs"/>
              </a:rPr>
              <a:t>Pajak</a:t>
            </a:r>
            <a:r>
              <a:rPr kumimoji="0" lang="en-US" sz="2500" b="0" i="0" u="none" strike="noStrike" kern="1200" cap="none" spc="0" normalizeH="0" noProof="0" dirty="0" smtClean="0">
                <a:ln>
                  <a:noFill/>
                </a:ln>
                <a:solidFill>
                  <a:srgbClr val="00FF99"/>
                </a:solidFill>
                <a:effectLst/>
                <a:uLnTx/>
                <a:uFillTx/>
                <a:latin typeface="+mn-lt"/>
                <a:ea typeface="+mn-ea"/>
                <a:cs typeface="+mn-cs"/>
              </a:rPr>
              <a:t> </a:t>
            </a:r>
            <a:r>
              <a:rPr kumimoji="0" lang="en-US" sz="2500" b="0" i="0" u="none" strike="noStrike" kern="1200" cap="none" spc="0" normalizeH="0" noProof="0" dirty="0" err="1" smtClean="0">
                <a:ln>
                  <a:noFill/>
                </a:ln>
                <a:solidFill>
                  <a:srgbClr val="00FF99"/>
                </a:solidFill>
                <a:effectLst/>
                <a:uLnTx/>
                <a:uFillTx/>
                <a:latin typeface="+mn-lt"/>
                <a:ea typeface="+mn-ea"/>
                <a:cs typeface="+mn-cs"/>
              </a:rPr>
              <a:t>Kendaraan</a:t>
            </a:r>
            <a:endParaRPr kumimoji="0" lang="en-US" sz="2500" b="0" i="0" u="none" strike="noStrike" kern="1200" cap="none" spc="0" normalizeH="0" baseline="0" noProof="0" dirty="0">
              <a:ln>
                <a:noFill/>
              </a:ln>
              <a:solidFill>
                <a:srgbClr val="00FF99"/>
              </a:solidFill>
              <a:effectLst/>
              <a:uLnTx/>
              <a:uFillTx/>
              <a:latin typeface="+mn-lt"/>
              <a:ea typeface="+mn-ea"/>
              <a:cs typeface="+mn-cs"/>
            </a:endParaRPr>
          </a:p>
        </p:txBody>
      </p:sp>
      <p:sp>
        <p:nvSpPr>
          <p:cNvPr id="8" name="Rectangle 4"/>
          <p:cNvSpPr txBox="1">
            <a:spLocks noChangeArrowheads="1"/>
          </p:cNvSpPr>
          <p:nvPr/>
        </p:nvSpPr>
        <p:spPr>
          <a:xfrm>
            <a:off x="4724400" y="3886200"/>
            <a:ext cx="4191000" cy="563562"/>
          </a:xfrm>
          <a:prstGeom prst="rect">
            <a:avLst/>
          </a:prstGeom>
          <a:ln w="38100">
            <a:solidFill>
              <a:schemeClr val="accent6"/>
            </a:solidFill>
            <a:prstDash val="sysDash"/>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Pajak</a:t>
            </a:r>
            <a:r>
              <a:rPr kumimoji="0" lang="en-US" sz="3200" b="0" i="0" u="none" strike="noStrike" kern="1200" cap="none" spc="0" normalizeH="0" noProof="0" dirty="0" smtClean="0">
                <a:ln>
                  <a:noFill/>
                </a:ln>
                <a:solidFill>
                  <a:srgbClr val="00FFFF"/>
                </a:solidFill>
                <a:effectLst/>
                <a:uLnTx/>
                <a:uFillTx/>
                <a:latin typeface="+mj-lt"/>
                <a:ea typeface="+mj-ea"/>
                <a:cs typeface="+mj-cs"/>
              </a:rPr>
              <a:t> Daerah</a:t>
            </a:r>
            <a:endParaRPr kumimoji="0" lang="en-US" sz="3200" b="0" i="0" u="none" strike="noStrike" kern="1200" cap="none" spc="0" normalizeH="0" baseline="0" noProof="0" dirty="0">
              <a:ln>
                <a:noFill/>
              </a:ln>
              <a:solidFill>
                <a:srgbClr val="00FFFF"/>
              </a:solidFill>
              <a:effectLst/>
              <a:uLnTx/>
              <a:uFillTx/>
              <a:latin typeface="+mj-lt"/>
              <a:ea typeface="+mj-ea"/>
              <a:cs typeface="+mj-cs"/>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Rot="1" noChangeArrowheads="1"/>
          </p:cNvSpPr>
          <p:nvPr/>
        </p:nvSpPr>
        <p:spPr>
          <a:xfrm>
            <a:off x="609600" y="76200"/>
            <a:ext cx="3505200" cy="1828800"/>
          </a:xfrm>
          <a:prstGeom prst="rect">
            <a:avLst/>
          </a:prstGeom>
          <a:ln>
            <a:solidFill>
              <a:srgbClr val="FB5763"/>
            </a:solidFill>
          </a:ln>
        </p:spPr>
        <p:txBody>
          <a:bodyPr vert="horz" lIns="91440" tIns="45720" rIns="91440" bIns="45720" rtlCol="0">
            <a:normAutofit/>
          </a:bodyPr>
          <a:lstStyle/>
          <a:p>
            <a:pPr marL="533400" indent="-533400" algn="ctr">
              <a:spcBef>
                <a:spcPct val="20000"/>
              </a:spcBef>
            </a:pPr>
            <a:r>
              <a:rPr lang="en-US" sz="2400" b="1" dirty="0" err="1" smtClean="0">
                <a:solidFill>
                  <a:srgbClr val="00FFFF"/>
                </a:solidFill>
              </a:rPr>
              <a:t>Pajak</a:t>
            </a:r>
            <a:r>
              <a:rPr lang="en-US" sz="2400" b="1" dirty="0" smtClean="0">
                <a:solidFill>
                  <a:srgbClr val="00FFFF"/>
                </a:solidFill>
              </a:rPr>
              <a:t> </a:t>
            </a:r>
            <a:r>
              <a:rPr lang="en-US" sz="2400" b="1" dirty="0" err="1" smtClean="0">
                <a:solidFill>
                  <a:srgbClr val="00FFFF"/>
                </a:solidFill>
              </a:rPr>
              <a:t>Subjektif</a:t>
            </a:r>
            <a:endParaRPr kumimoji="0" lang="en-US" sz="2400" b="1"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dipungut</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berdasarkan</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orangnya</a:t>
            </a:r>
            <a:r>
              <a:rPr kumimoji="0" lang="en-US" sz="2400" b="0" i="0" u="none" strike="noStrike" kern="1200" cap="none" spc="0" normalizeH="0" noProof="0" dirty="0" smtClean="0">
                <a:ln>
                  <a:noFill/>
                </a:ln>
                <a:solidFill>
                  <a:srgbClr val="FFFF00"/>
                </a:solidFill>
                <a:effectLst/>
                <a:uLnTx/>
                <a:uFillTx/>
                <a:latin typeface="+mn-lt"/>
                <a:ea typeface="+mn-ea"/>
                <a:cs typeface="+mn-cs"/>
              </a:rPr>
              <a:t>:</a:t>
            </a:r>
            <a:endParaRPr kumimoji="0" lang="en-US" sz="24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Penghasilan</a:t>
            </a:r>
            <a:endParaRPr kumimoji="0" lang="en-US" sz="2400" b="0" i="0" u="none" strike="noStrike" kern="1200" cap="none" spc="0" normalizeH="0" baseline="0" noProof="0" dirty="0" smtClean="0">
              <a:ln>
                <a:noFill/>
              </a:ln>
              <a:solidFill>
                <a:srgbClr val="FF00FF"/>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00FF"/>
              </a:solidFill>
              <a:effectLst/>
              <a:uLnTx/>
              <a:uFillTx/>
              <a:latin typeface="+mn-lt"/>
              <a:ea typeface="+mn-ea"/>
              <a:cs typeface="+mn-cs"/>
            </a:endParaRPr>
          </a:p>
        </p:txBody>
      </p:sp>
      <p:sp>
        <p:nvSpPr>
          <p:cNvPr id="5" name="Rectangle 6"/>
          <p:cNvSpPr txBox="1">
            <a:spLocks noRot="1" noChangeArrowheads="1"/>
          </p:cNvSpPr>
          <p:nvPr/>
        </p:nvSpPr>
        <p:spPr>
          <a:xfrm>
            <a:off x="5137150" y="76200"/>
            <a:ext cx="3625850" cy="1752600"/>
          </a:xfrm>
          <a:prstGeom prst="rect">
            <a:avLst/>
          </a:prstGeom>
          <a:ln>
            <a:solidFill>
              <a:srgbClr val="00FF99"/>
            </a:solidFill>
          </a:ln>
        </p:spPr>
        <p:txBody>
          <a:bodyPr/>
          <a:lstStyle/>
          <a:p>
            <a:pPr marL="533400" indent="-533400" algn="ctr">
              <a:spcBef>
                <a:spcPct val="20000"/>
              </a:spcBef>
            </a:pPr>
            <a:r>
              <a:rPr lang="en-US" sz="2400" b="1" dirty="0" err="1" smtClean="0">
                <a:solidFill>
                  <a:srgbClr val="00FFFF"/>
                </a:solidFill>
              </a:rPr>
              <a:t>Pajak</a:t>
            </a:r>
            <a:r>
              <a:rPr lang="en-US" sz="2400" b="1" dirty="0" smtClean="0">
                <a:solidFill>
                  <a:srgbClr val="00FFFF"/>
                </a:solidFill>
              </a:rPr>
              <a:t> </a:t>
            </a:r>
            <a:r>
              <a:rPr lang="en-US" sz="2400" b="1" dirty="0" err="1" smtClean="0">
                <a:solidFill>
                  <a:srgbClr val="00FFFF"/>
                </a:solidFill>
              </a:rPr>
              <a:t>Objektif</a:t>
            </a:r>
            <a:endParaRPr lang="en-US" sz="2400" b="1" dirty="0" smtClean="0">
              <a:solidFill>
                <a:srgbClr val="00FFFF"/>
              </a:solidFill>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pemungutanya</a:t>
            </a:r>
            <a:endParaRPr kumimoji="0" lang="en-US" sz="24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noProof="0" dirty="0" err="1" smtClean="0">
                <a:ln>
                  <a:noFill/>
                </a:ln>
                <a:solidFill>
                  <a:srgbClr val="FFFF00"/>
                </a:solidFill>
                <a:effectLst/>
                <a:uLnTx/>
                <a:uFillTx/>
                <a:latin typeface="+mn-lt"/>
                <a:ea typeface="+mn-ea"/>
                <a:cs typeface="+mn-cs"/>
              </a:rPr>
              <a:t>berdasarkan</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objeknya</a:t>
            </a:r>
            <a:endParaRPr kumimoji="0" lang="en-US" sz="24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rgbClr val="FF00FF"/>
                </a:solidFill>
                <a:effectLst/>
                <a:uLnTx/>
                <a:uFillTx/>
                <a:latin typeface="+mn-lt"/>
                <a:ea typeface="+mn-ea"/>
                <a:cs typeface="+mn-cs"/>
              </a:rPr>
              <a:t>PBB, PPN, </a:t>
            </a:r>
            <a:r>
              <a:rPr kumimoji="0" lang="en-US" sz="2400" b="0" i="0" u="none" strike="noStrike" kern="1200" cap="none" spc="0" normalizeH="0" baseline="0" noProof="0" dirty="0" err="1" smtClean="0">
                <a:ln>
                  <a:noFill/>
                </a:ln>
                <a:solidFill>
                  <a:srgbClr val="FF00FF"/>
                </a:solidFill>
                <a:effectLst/>
                <a:uLnTx/>
                <a:uFillTx/>
                <a:latin typeface="+mn-lt"/>
                <a:ea typeface="+mn-ea"/>
                <a:cs typeface="+mn-cs"/>
              </a:rPr>
              <a:t>PPnBm</a:t>
            </a:r>
            <a:endParaRPr kumimoji="0" lang="en-US" sz="2400" b="0" i="0" u="none" strike="noStrike" kern="1200" cap="none" spc="0" normalizeH="0" baseline="0" noProof="0" dirty="0">
              <a:ln>
                <a:noFill/>
              </a:ln>
              <a:solidFill>
                <a:srgbClr val="FF00FF"/>
              </a:solidFill>
              <a:effectLst/>
              <a:uLnTx/>
              <a:uFillTx/>
              <a:latin typeface="+mn-lt"/>
              <a:ea typeface="+mn-ea"/>
              <a:cs typeface="+mn-cs"/>
            </a:endParaRPr>
          </a:p>
        </p:txBody>
      </p:sp>
      <p:sp>
        <p:nvSpPr>
          <p:cNvPr id="8" name="Rectangle 5"/>
          <p:cNvSpPr txBox="1">
            <a:spLocks noChangeArrowheads="1"/>
          </p:cNvSpPr>
          <p:nvPr/>
        </p:nvSpPr>
        <p:spPr>
          <a:xfrm>
            <a:off x="228600" y="2057400"/>
            <a:ext cx="4114800" cy="1763712"/>
          </a:xfrm>
          <a:prstGeom prst="rect">
            <a:avLst/>
          </a:prstGeom>
          <a:ln>
            <a:solidFill>
              <a:srgbClr val="00FFFF"/>
            </a:solidFill>
          </a:ln>
        </p:spPr>
        <p:txBody>
          <a:bodyPr vert="horz" lIns="91440" tIns="45720" rIns="91440" bIns="45720" rtlCol="0">
            <a:normAutofit lnSpcReduction="10000"/>
          </a:bodyPr>
          <a:lstStyle/>
          <a:p>
            <a:pPr marL="533400" marR="0" lvl="0" indent="-533400" algn="ctr"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err="1" smtClean="0">
                <a:ln>
                  <a:noFill/>
                </a:ln>
                <a:solidFill>
                  <a:srgbClr val="00FFFF"/>
                </a:solidFill>
                <a:effectLst/>
                <a:uLnTx/>
                <a:uFillTx/>
                <a:latin typeface="+mn-lt"/>
                <a:ea typeface="+mn-ea"/>
                <a:cs typeface="+mn-cs"/>
              </a:rPr>
              <a:t>Pajak</a:t>
            </a:r>
            <a:r>
              <a:rPr kumimoji="0" lang="en-US" sz="26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00FFFF"/>
                </a:solidFill>
                <a:effectLst/>
                <a:uLnTx/>
                <a:uFillTx/>
                <a:latin typeface="+mn-lt"/>
                <a:ea typeface="+mn-ea"/>
                <a:cs typeface="+mn-cs"/>
              </a:rPr>
              <a:t>Langsung</a:t>
            </a:r>
            <a:endParaRPr kumimoji="0" lang="en-US" sz="2600" b="0" i="0" u="none" strike="noStrike" kern="1200" cap="none" spc="0" normalizeH="0" baseline="0" noProof="0" dirty="0" smtClean="0">
              <a:ln>
                <a:noFill/>
              </a:ln>
              <a:solidFill>
                <a:srgbClr val="00FFFF"/>
              </a:solidFill>
              <a:effectLst/>
              <a:uLnTx/>
              <a:uFillTx/>
              <a:latin typeface="+mn-lt"/>
              <a:ea typeface="+mn-ea"/>
              <a:cs typeface="+mn-cs"/>
            </a:endParaRPr>
          </a:p>
          <a:p>
            <a:pPr marR="0" lvl="0" algn="l" defTabSz="914400" rtl="0" eaLnBrk="1" fontAlgn="auto" latinLnBrk="0" hangingPunct="1">
              <a:lnSpc>
                <a:spcPct val="100000"/>
              </a:lnSpc>
              <a:spcBef>
                <a:spcPct val="20000"/>
              </a:spcBef>
              <a:spcAft>
                <a:spcPts val="0"/>
              </a:spcAft>
              <a:buClrTx/>
              <a:buSzTx/>
              <a:tabLst/>
              <a:defRPr/>
            </a:pPr>
            <a:r>
              <a:rPr lang="en-US" sz="2600" dirty="0" err="1" smtClean="0">
                <a:solidFill>
                  <a:srgbClr val="FFFF00"/>
                </a:solidFill>
              </a:rPr>
              <a:t>Ditanggung</a:t>
            </a:r>
            <a:r>
              <a:rPr lang="en-US" sz="2600" dirty="0" smtClean="0">
                <a:solidFill>
                  <a:srgbClr val="FFFF00"/>
                </a:solidFill>
              </a:rPr>
              <a:t> </a:t>
            </a:r>
            <a:r>
              <a:rPr lang="en-US" sz="2600" dirty="0" err="1" smtClean="0">
                <a:solidFill>
                  <a:srgbClr val="FFFF00"/>
                </a:solidFill>
              </a:rPr>
              <a:t>oleh</a:t>
            </a:r>
            <a:r>
              <a:rPr lang="en-US" sz="2600" dirty="0" smtClean="0">
                <a:solidFill>
                  <a:srgbClr val="FFFF00"/>
                </a:solidFill>
              </a:rPr>
              <a:t> </a:t>
            </a:r>
            <a:r>
              <a:rPr lang="en-US" sz="2600" dirty="0" err="1" smtClean="0">
                <a:solidFill>
                  <a:srgbClr val="FFFF00"/>
                </a:solidFill>
              </a:rPr>
              <a:t>wajib</a:t>
            </a:r>
            <a:r>
              <a:rPr lang="en-US" sz="2600" dirty="0" smtClean="0">
                <a:solidFill>
                  <a:srgbClr val="FFFF00"/>
                </a:solidFill>
              </a:rPr>
              <a:t> </a:t>
            </a:r>
            <a:r>
              <a:rPr lang="en-US" sz="2600" dirty="0" err="1" smtClean="0">
                <a:solidFill>
                  <a:srgbClr val="FFFF00"/>
                </a:solidFill>
              </a:rPr>
              <a:t>pajak</a:t>
            </a:r>
            <a:r>
              <a:rPr lang="en-US" sz="2600" dirty="0" smtClean="0">
                <a:solidFill>
                  <a:srgbClr val="FFFF00"/>
                </a:solidFill>
              </a:rPr>
              <a:t> </a:t>
            </a:r>
            <a:r>
              <a:rPr lang="en-US" sz="2600" dirty="0" err="1" smtClean="0">
                <a:solidFill>
                  <a:srgbClr val="FFFF00"/>
                </a:solidFill>
              </a:rPr>
              <a:t>tersendiri</a:t>
            </a:r>
            <a:r>
              <a:rPr lang="en-US" sz="2600" dirty="0" smtClean="0">
                <a:solidFill>
                  <a:srgbClr val="FFFF00"/>
                </a:solidFill>
              </a:rPr>
              <a:t>:</a:t>
            </a:r>
            <a:endParaRPr kumimoji="0" lang="en-US" sz="26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err="1" smtClean="0">
                <a:ln>
                  <a:noFill/>
                </a:ln>
                <a:solidFill>
                  <a:srgbClr val="FF00FF"/>
                </a:solidFill>
                <a:effectLst/>
                <a:uLnTx/>
                <a:uFillTx/>
                <a:latin typeface="+mn-lt"/>
                <a:ea typeface="+mn-ea"/>
                <a:cs typeface="+mn-cs"/>
              </a:rPr>
              <a:t>PPh</a:t>
            </a:r>
            <a:r>
              <a:rPr kumimoji="0" lang="en-US" sz="2600" b="0" i="0" u="none" strike="noStrike" kern="1200" cap="none" spc="0" normalizeH="0" baseline="0" noProof="0" dirty="0" smtClean="0">
                <a:ln>
                  <a:noFill/>
                </a:ln>
                <a:solidFill>
                  <a:srgbClr val="FF00FF"/>
                </a:solidFill>
                <a:effectLst/>
                <a:uLnTx/>
                <a:uFillTx/>
                <a:latin typeface="+mn-lt"/>
                <a:ea typeface="+mn-ea"/>
                <a:cs typeface="+mn-cs"/>
              </a:rPr>
              <a:t>, PBB, PKB*</a:t>
            </a:r>
            <a:endParaRPr kumimoji="0" lang="en-US" sz="26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endParaRPr kumimoji="0" lang="en-US" sz="2600" b="0" i="0" u="none" strike="noStrike" kern="1200" cap="none" spc="0" normalizeH="0" baseline="0" noProof="0" dirty="0">
              <a:ln>
                <a:noFill/>
              </a:ln>
              <a:solidFill>
                <a:srgbClr val="FFFF00"/>
              </a:solidFill>
              <a:effectLst/>
              <a:uLnTx/>
              <a:uFillTx/>
              <a:latin typeface="+mn-lt"/>
              <a:ea typeface="+mn-ea"/>
              <a:cs typeface="+mn-cs"/>
            </a:endParaRPr>
          </a:p>
        </p:txBody>
      </p:sp>
      <p:sp>
        <p:nvSpPr>
          <p:cNvPr id="9" name="Rectangle 6"/>
          <p:cNvSpPr txBox="1">
            <a:spLocks noChangeArrowheads="1"/>
          </p:cNvSpPr>
          <p:nvPr/>
        </p:nvSpPr>
        <p:spPr>
          <a:xfrm>
            <a:off x="4794250" y="2057400"/>
            <a:ext cx="4197350" cy="1754187"/>
          </a:xfrm>
          <a:prstGeom prst="rect">
            <a:avLst/>
          </a:prstGeom>
          <a:ln>
            <a:solidFill>
              <a:srgbClr val="CCFF33"/>
            </a:solidFill>
          </a:ln>
        </p:spPr>
        <p:txBody>
          <a:bodyPr/>
          <a:lstStyle/>
          <a:p>
            <a:pPr marL="533400" marR="0" lvl="0" indent="-533400" algn="ctr"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err="1" smtClean="0">
                <a:ln>
                  <a:noFill/>
                </a:ln>
                <a:solidFill>
                  <a:srgbClr val="00FFFF"/>
                </a:solidFill>
                <a:effectLst/>
                <a:uLnTx/>
                <a:uFillTx/>
                <a:latin typeface="+mn-lt"/>
                <a:ea typeface="+mn-ea"/>
                <a:cs typeface="+mn-cs"/>
              </a:rPr>
              <a:t>Pajak</a:t>
            </a:r>
            <a:r>
              <a:rPr kumimoji="0" lang="en-US" sz="26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00FFFF"/>
                </a:solidFill>
                <a:effectLst/>
                <a:uLnTx/>
                <a:uFillTx/>
                <a:latin typeface="+mn-lt"/>
                <a:ea typeface="+mn-ea"/>
                <a:cs typeface="+mn-cs"/>
              </a:rPr>
              <a:t>Tidak</a:t>
            </a:r>
            <a:r>
              <a:rPr kumimoji="0" lang="en-US" sz="2600" b="0" i="0" u="none" strike="noStrike" kern="1200" cap="none" spc="0" normalizeH="0" baseline="0" noProof="0" dirty="0" smtClean="0">
                <a:ln>
                  <a:noFill/>
                </a:ln>
                <a:solidFill>
                  <a:srgbClr val="00FFFF"/>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00FFFF"/>
                </a:solidFill>
                <a:effectLst/>
                <a:uLnTx/>
                <a:uFillTx/>
                <a:latin typeface="+mn-lt"/>
                <a:ea typeface="+mn-ea"/>
                <a:cs typeface="+mn-cs"/>
              </a:rPr>
              <a:t>Langsung</a:t>
            </a:r>
            <a:endParaRPr kumimoji="0" lang="en-US" sz="2600" b="0" i="0" u="none" strike="noStrike" kern="1200" cap="none" spc="0" normalizeH="0" baseline="0" noProof="0" dirty="0" smtClean="0">
              <a:ln>
                <a:noFill/>
              </a:ln>
              <a:solidFill>
                <a:srgbClr val="00FFFF"/>
              </a:solidFill>
              <a:effectLst/>
              <a:uLnTx/>
              <a:uFillTx/>
              <a:latin typeface="+mn-lt"/>
              <a:ea typeface="+mn-ea"/>
              <a:cs typeface="+mn-cs"/>
            </a:endParaRPr>
          </a:p>
          <a:p>
            <a:pPr marL="12700" marR="0" lvl="0" indent="-12700" algn="l" defTabSz="914400" rtl="0" eaLnBrk="1" fontAlgn="auto" latinLnBrk="0" hangingPunct="1">
              <a:lnSpc>
                <a:spcPct val="100000"/>
              </a:lnSpc>
              <a:spcBef>
                <a:spcPct val="20000"/>
              </a:spcBef>
              <a:spcAft>
                <a:spcPts val="0"/>
              </a:spcAft>
              <a:buClrTx/>
              <a:buSzTx/>
              <a:tabLst>
                <a:tab pos="0" algn="l"/>
              </a:tabLst>
              <a:defRPr/>
            </a:pPr>
            <a:r>
              <a:rPr kumimoji="0" lang="en-US" sz="2600" b="0" i="0" u="none" strike="noStrike" kern="1200" cap="none" spc="0" normalizeH="0" baseline="0" noProof="0" dirty="0" err="1" smtClean="0">
                <a:ln>
                  <a:noFill/>
                </a:ln>
                <a:solidFill>
                  <a:srgbClr val="FFFF00"/>
                </a:solidFill>
                <a:effectLst/>
                <a:uLnTx/>
                <a:uFillTx/>
                <a:latin typeface="+mn-lt"/>
                <a:ea typeface="+mn-ea"/>
                <a:cs typeface="+mn-cs"/>
              </a:rPr>
              <a:t>Pajak</a:t>
            </a:r>
            <a:r>
              <a:rPr kumimoji="0" lang="en-US" sz="26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600" b="0" i="0" u="none" strike="noStrike" kern="1200" cap="none" spc="0" normalizeH="0" baseline="0" noProof="0" dirty="0" err="1" smtClean="0">
                <a:ln>
                  <a:noFill/>
                </a:ln>
                <a:solidFill>
                  <a:srgbClr val="FFFF00"/>
                </a:solidFill>
                <a:effectLst/>
                <a:uLnTx/>
                <a:uFillTx/>
                <a:latin typeface="+mn-lt"/>
                <a:ea typeface="+mn-ea"/>
                <a:cs typeface="+mn-cs"/>
              </a:rPr>
              <a:t>pemungutanya</a:t>
            </a:r>
            <a:r>
              <a:rPr kumimoji="0" lang="en-US" sz="26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600" b="0" i="0" u="none" strike="noStrike" kern="1200" cap="none" spc="0" normalizeH="0" baseline="0" noProof="0" dirty="0" err="1" smtClean="0">
                <a:ln>
                  <a:noFill/>
                </a:ln>
                <a:solidFill>
                  <a:srgbClr val="FFFF00"/>
                </a:solidFill>
                <a:effectLst/>
                <a:uLnTx/>
                <a:uFillTx/>
                <a:latin typeface="+mn-lt"/>
                <a:ea typeface="+mn-ea"/>
                <a:cs typeface="+mn-cs"/>
              </a:rPr>
              <a:t>dialihkan</a:t>
            </a:r>
            <a:r>
              <a:rPr kumimoji="0" lang="en-US" sz="2600" b="0" i="0" u="none" strike="noStrike" kern="1200" cap="none" spc="0" normalizeH="0" noProof="0" dirty="0" smtClean="0">
                <a:ln>
                  <a:noFill/>
                </a:ln>
                <a:solidFill>
                  <a:srgbClr val="FFFF00"/>
                </a:solidFill>
                <a:effectLst/>
                <a:uLnTx/>
                <a:uFillTx/>
                <a:latin typeface="+mn-lt"/>
                <a:ea typeface="+mn-ea"/>
                <a:cs typeface="+mn-cs"/>
              </a:rPr>
              <a:t> </a:t>
            </a:r>
            <a:r>
              <a:rPr kumimoji="0" lang="en-US" sz="2600" b="0" i="0" u="none" strike="noStrike" kern="1200" cap="none" spc="0" normalizeH="0" noProof="0" dirty="0" err="1" smtClean="0">
                <a:ln>
                  <a:noFill/>
                </a:ln>
                <a:solidFill>
                  <a:srgbClr val="FFFF00"/>
                </a:solidFill>
                <a:effectLst/>
                <a:uLnTx/>
                <a:uFillTx/>
                <a:latin typeface="+mn-lt"/>
                <a:ea typeface="+mn-ea"/>
                <a:cs typeface="+mn-cs"/>
              </a:rPr>
              <a:t>ke</a:t>
            </a:r>
            <a:r>
              <a:rPr kumimoji="0" lang="en-US" sz="2600" b="0" i="0" u="none" strike="noStrike" kern="1200" cap="none" spc="0" normalizeH="0" noProof="0" dirty="0" smtClean="0">
                <a:ln>
                  <a:noFill/>
                </a:ln>
                <a:solidFill>
                  <a:srgbClr val="FFFF00"/>
                </a:solidFill>
                <a:effectLst/>
                <a:uLnTx/>
                <a:uFillTx/>
                <a:latin typeface="+mn-lt"/>
                <a:ea typeface="+mn-ea"/>
                <a:cs typeface="+mn-cs"/>
              </a:rPr>
              <a:t> </a:t>
            </a:r>
            <a:r>
              <a:rPr kumimoji="0" lang="en-US" sz="2600" b="0" i="0" u="none" strike="noStrike" kern="1200" cap="none" spc="0" normalizeH="0" noProof="0" dirty="0" err="1" smtClean="0">
                <a:ln>
                  <a:noFill/>
                </a:ln>
                <a:solidFill>
                  <a:srgbClr val="FFFF00"/>
                </a:solidFill>
                <a:effectLst/>
                <a:uLnTx/>
                <a:uFillTx/>
                <a:latin typeface="+mn-lt"/>
                <a:ea typeface="+mn-ea"/>
                <a:cs typeface="+mn-cs"/>
              </a:rPr>
              <a:t>pihak</a:t>
            </a:r>
            <a:r>
              <a:rPr kumimoji="0" lang="en-US" sz="2600" b="0" i="0" u="none" strike="noStrike" kern="1200" cap="none" spc="0" normalizeH="0" noProof="0" dirty="0" smtClean="0">
                <a:ln>
                  <a:noFill/>
                </a:ln>
                <a:solidFill>
                  <a:srgbClr val="FFFF00"/>
                </a:solidFill>
                <a:effectLst/>
                <a:uLnTx/>
                <a:uFillTx/>
                <a:latin typeface="+mn-lt"/>
                <a:ea typeface="+mn-ea"/>
                <a:cs typeface="+mn-cs"/>
              </a:rPr>
              <a:t> lain:</a:t>
            </a:r>
            <a:endParaRPr kumimoji="0" lang="en-US" sz="2600" b="0" i="0" u="none" strike="noStrike" kern="1200" cap="none" spc="0" normalizeH="0" baseline="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err="1" smtClean="0">
                <a:ln>
                  <a:noFill/>
                </a:ln>
                <a:solidFill>
                  <a:srgbClr val="FF00FF"/>
                </a:solidFill>
                <a:effectLst/>
                <a:uLnTx/>
                <a:uFillTx/>
                <a:latin typeface="+mn-lt"/>
                <a:ea typeface="+mn-ea"/>
                <a:cs typeface="+mn-cs"/>
              </a:rPr>
              <a:t>PPn</a:t>
            </a:r>
            <a:r>
              <a:rPr lang="en-US" sz="2600" dirty="0" smtClean="0">
                <a:solidFill>
                  <a:srgbClr val="FF00FF"/>
                </a:solidFill>
              </a:rPr>
              <a:t>, </a:t>
            </a:r>
            <a:r>
              <a:rPr lang="en-US" sz="2600" dirty="0" err="1" smtClean="0">
                <a:solidFill>
                  <a:srgbClr val="FF00FF"/>
                </a:solidFill>
              </a:rPr>
              <a:t>Cukai</a:t>
            </a:r>
            <a:r>
              <a:rPr lang="en-US" sz="2600" dirty="0" smtClean="0">
                <a:solidFill>
                  <a:srgbClr val="FF00FF"/>
                </a:solidFill>
              </a:rPr>
              <a:t>, Bea </a:t>
            </a:r>
            <a:r>
              <a:rPr lang="en-US" sz="2600" dirty="0" err="1" smtClean="0">
                <a:solidFill>
                  <a:srgbClr val="FF00FF"/>
                </a:solidFill>
              </a:rPr>
              <a:t>Materai</a:t>
            </a:r>
            <a:endParaRPr kumimoji="0" lang="en-US" sz="2600" b="0" i="0" u="none" strike="noStrike" kern="1200" cap="none" spc="0" normalizeH="0" baseline="0" noProof="0" dirty="0" smtClean="0">
              <a:ln>
                <a:noFill/>
              </a:ln>
              <a:solidFill>
                <a:srgbClr val="FF00FF"/>
              </a:solidFill>
              <a:effectLst/>
              <a:uLnTx/>
              <a:uFillTx/>
              <a:latin typeface="+mn-lt"/>
              <a:ea typeface="+mn-ea"/>
              <a:cs typeface="+mn-cs"/>
            </a:endParaRPr>
          </a:p>
        </p:txBody>
      </p:sp>
      <p:sp>
        <p:nvSpPr>
          <p:cNvPr id="12" name="Vertical Scroll 11"/>
          <p:cNvSpPr/>
          <p:nvPr/>
        </p:nvSpPr>
        <p:spPr>
          <a:xfrm>
            <a:off x="0" y="4572000"/>
            <a:ext cx="1600200" cy="1371600"/>
          </a:xfrm>
          <a:prstGeom prst="verticalScroll">
            <a:avLst/>
          </a:prstGeom>
          <a:ln>
            <a:solidFill>
              <a:srgbClr val="FFFF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solidFill>
                  <a:srgbClr val="C00000"/>
                </a:solidFill>
              </a:rPr>
              <a:t>Tarif</a:t>
            </a:r>
            <a:r>
              <a:rPr lang="en-US" sz="3200" dirty="0" smtClean="0">
                <a:solidFill>
                  <a:srgbClr val="C00000"/>
                </a:solidFill>
              </a:rPr>
              <a:t> </a:t>
            </a:r>
            <a:r>
              <a:rPr lang="en-US" sz="3200" dirty="0" err="1" smtClean="0">
                <a:solidFill>
                  <a:srgbClr val="C00000"/>
                </a:solidFill>
              </a:rPr>
              <a:t>Pajak</a:t>
            </a:r>
            <a:endParaRPr lang="en-US" sz="3200" dirty="0">
              <a:solidFill>
                <a:srgbClr val="C00000"/>
              </a:solidFill>
            </a:endParaRPr>
          </a:p>
        </p:txBody>
      </p:sp>
      <p:sp>
        <p:nvSpPr>
          <p:cNvPr id="13" name="Rectangle 5"/>
          <p:cNvSpPr txBox="1">
            <a:spLocks noChangeArrowheads="1"/>
          </p:cNvSpPr>
          <p:nvPr/>
        </p:nvSpPr>
        <p:spPr>
          <a:xfrm>
            <a:off x="1905000" y="4191000"/>
            <a:ext cx="7086600" cy="2449512"/>
          </a:xfrm>
          <a:prstGeom prst="rect">
            <a:avLst/>
          </a:prstGeom>
          <a:ln>
            <a:solidFill>
              <a:srgbClr val="FFC000"/>
            </a:solidFill>
          </a:ln>
        </p:spPr>
        <p:txBody>
          <a:bodyPr vert="horz" lIns="91440" tIns="45720" rIns="91440" bIns="45720" rtlCol="0">
            <a:normAutofit/>
          </a:bodyPr>
          <a:lstStyle/>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smtClean="0">
                <a:ln>
                  <a:noFill/>
                </a:ln>
                <a:solidFill>
                  <a:srgbClr val="00FF00"/>
                </a:solidFill>
                <a:effectLst/>
                <a:uLnTx/>
                <a:uFillTx/>
                <a:latin typeface="+mn-lt"/>
                <a:ea typeface="+mn-ea"/>
                <a:cs typeface="+mn-cs"/>
              </a:rPr>
              <a:t>Bea</a:t>
            </a:r>
            <a:r>
              <a:rPr kumimoji="0" lang="en-US" sz="2600" b="0" i="0" u="none" strike="noStrike" kern="1200" cap="none" spc="0" normalizeH="0" noProof="0" dirty="0" smtClean="0">
                <a:ln>
                  <a:noFill/>
                </a:ln>
                <a:solidFill>
                  <a:srgbClr val="00FF00"/>
                </a:solidFill>
                <a:effectLst/>
                <a:uLnTx/>
                <a:uFillTx/>
                <a:latin typeface="+mn-lt"/>
                <a:ea typeface="+mn-ea"/>
                <a:cs typeface="+mn-cs"/>
              </a:rPr>
              <a:t> </a:t>
            </a:r>
            <a:r>
              <a:rPr kumimoji="0" lang="en-US" sz="2600" b="0" i="0" u="none" strike="noStrike" kern="1200" cap="none" spc="0" normalizeH="0" noProof="0" dirty="0" err="1" smtClean="0">
                <a:ln>
                  <a:noFill/>
                </a:ln>
                <a:solidFill>
                  <a:srgbClr val="00FF00"/>
                </a:solidFill>
                <a:effectLst/>
                <a:uLnTx/>
                <a:uFillTx/>
                <a:latin typeface="+mn-lt"/>
                <a:ea typeface="+mn-ea"/>
                <a:cs typeface="+mn-cs"/>
              </a:rPr>
              <a:t>Materai</a:t>
            </a:r>
            <a:r>
              <a:rPr kumimoji="0" lang="en-US" sz="2600" b="0" i="0" u="none" strike="noStrike" kern="1200" cap="none" spc="0" normalizeH="0" noProof="0" dirty="0" smtClean="0">
                <a:ln>
                  <a:noFill/>
                </a:ln>
                <a:solidFill>
                  <a:srgbClr val="00FF00"/>
                </a:solidFill>
                <a:effectLst/>
                <a:uLnTx/>
                <a:uFillTx/>
                <a:latin typeface="+mn-lt"/>
                <a:ea typeface="+mn-ea"/>
                <a:cs typeface="+mn-cs"/>
              </a:rPr>
              <a:t> (UU No. 24 </a:t>
            </a:r>
            <a:r>
              <a:rPr kumimoji="0" lang="en-US" sz="2600" b="0" i="0" u="none" strike="noStrike" kern="1200" cap="none" spc="0" normalizeH="0" noProof="0" dirty="0" err="1" smtClean="0">
                <a:ln>
                  <a:noFill/>
                </a:ln>
                <a:solidFill>
                  <a:srgbClr val="00FF00"/>
                </a:solidFill>
                <a:effectLst/>
                <a:uLnTx/>
                <a:uFillTx/>
                <a:latin typeface="+mn-lt"/>
                <a:ea typeface="+mn-ea"/>
                <a:cs typeface="+mn-cs"/>
              </a:rPr>
              <a:t>Tahun</a:t>
            </a:r>
            <a:r>
              <a:rPr kumimoji="0" lang="en-US" sz="2600" b="0" i="0" u="none" strike="noStrike" kern="1200" cap="none" spc="0" normalizeH="0" noProof="0" dirty="0" smtClean="0">
                <a:ln>
                  <a:noFill/>
                </a:ln>
                <a:solidFill>
                  <a:srgbClr val="00FF00"/>
                </a:solidFill>
                <a:effectLst/>
                <a:uLnTx/>
                <a:uFillTx/>
                <a:latin typeface="+mn-lt"/>
                <a:ea typeface="+mn-ea"/>
                <a:cs typeface="+mn-cs"/>
              </a:rPr>
              <a:t> 2000)</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600" baseline="0" dirty="0" err="1" smtClean="0">
                <a:solidFill>
                  <a:srgbClr val="FFFF00"/>
                </a:solidFill>
              </a:rPr>
              <a:t>Surat</a:t>
            </a:r>
            <a:r>
              <a:rPr lang="en-US" sz="2600" baseline="0" dirty="0" smtClean="0">
                <a:solidFill>
                  <a:srgbClr val="FFFF00"/>
                </a:solidFill>
              </a:rPr>
              <a:t> </a:t>
            </a:r>
            <a:r>
              <a:rPr lang="en-US" sz="2600" baseline="0" dirty="0" err="1" smtClean="0">
                <a:solidFill>
                  <a:srgbClr val="FFFF00"/>
                </a:solidFill>
              </a:rPr>
              <a:t>Perjanjian</a:t>
            </a:r>
            <a:r>
              <a:rPr lang="en-US" sz="2600" baseline="0" dirty="0" smtClean="0">
                <a:solidFill>
                  <a:srgbClr val="FFFF00"/>
                </a:solidFill>
              </a:rPr>
              <a:t>, </a:t>
            </a:r>
            <a:r>
              <a:rPr lang="en-US" sz="2600" baseline="0" dirty="0" err="1" smtClean="0">
                <a:solidFill>
                  <a:srgbClr val="FFFF00"/>
                </a:solidFill>
              </a:rPr>
              <a:t>Akta</a:t>
            </a:r>
            <a:r>
              <a:rPr lang="en-US" sz="2600" baseline="0" dirty="0" smtClean="0">
                <a:solidFill>
                  <a:srgbClr val="FFFF00"/>
                </a:solidFill>
              </a:rPr>
              <a:t> </a:t>
            </a:r>
            <a:r>
              <a:rPr lang="en-US" sz="2600" baseline="0" dirty="0" err="1" smtClean="0">
                <a:solidFill>
                  <a:srgbClr val="FFFF00"/>
                </a:solidFill>
              </a:rPr>
              <a:t>Notaris</a:t>
            </a:r>
            <a:r>
              <a:rPr lang="en-US" sz="2600" baseline="0" dirty="0" smtClean="0">
                <a:solidFill>
                  <a:srgbClr val="FFFF00"/>
                </a:solidFill>
              </a:rPr>
              <a:t>, </a:t>
            </a:r>
            <a:r>
              <a:rPr lang="en-US" sz="2600" baseline="0" dirty="0" err="1" smtClean="0">
                <a:solidFill>
                  <a:srgbClr val="FFFF00"/>
                </a:solidFill>
              </a:rPr>
              <a:t>Akta</a:t>
            </a:r>
            <a:r>
              <a:rPr lang="en-US" sz="2600" baseline="0" dirty="0" smtClean="0">
                <a:solidFill>
                  <a:srgbClr val="FFFF00"/>
                </a:solidFill>
              </a:rPr>
              <a:t> PPAT= </a:t>
            </a:r>
            <a:r>
              <a:rPr lang="en-US" sz="2600" baseline="0" dirty="0" err="1" smtClean="0">
                <a:solidFill>
                  <a:srgbClr val="FFFF00"/>
                </a:solidFill>
              </a:rPr>
              <a:t>Rp</a:t>
            </a:r>
            <a:r>
              <a:rPr lang="en-US" sz="2600" baseline="0" dirty="0" smtClean="0">
                <a:solidFill>
                  <a:srgbClr val="FFFF00"/>
                </a:solidFill>
              </a:rPr>
              <a:t> 6000</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noProof="0" dirty="0" err="1" smtClean="0">
                <a:ln>
                  <a:noFill/>
                </a:ln>
                <a:solidFill>
                  <a:schemeClr val="accent5">
                    <a:lumMod val="40000"/>
                    <a:lumOff val="60000"/>
                  </a:schemeClr>
                </a:solidFill>
                <a:effectLst/>
                <a:uLnTx/>
                <a:uFillTx/>
                <a:latin typeface="+mn-lt"/>
                <a:ea typeface="+mn-ea"/>
                <a:cs typeface="+mn-cs"/>
              </a:rPr>
              <a:t>Dokumen</a:t>
            </a:r>
            <a:r>
              <a:rPr kumimoji="0" lang="en-US" sz="2600" b="0" i="0" u="none" strike="noStrike" kern="1200" cap="none" spc="0" normalizeH="0" noProof="0" dirty="0" smtClean="0">
                <a:ln>
                  <a:noFill/>
                </a:ln>
                <a:solidFill>
                  <a:schemeClr val="accent5">
                    <a:lumMod val="40000"/>
                    <a:lumOff val="60000"/>
                  </a:schemeClr>
                </a:solidFill>
                <a:effectLst/>
                <a:uLnTx/>
                <a:uFillTx/>
                <a:latin typeface="+mn-lt"/>
                <a:ea typeface="+mn-ea"/>
                <a:cs typeface="+mn-cs"/>
              </a:rPr>
              <a:t> nominal </a:t>
            </a:r>
            <a:r>
              <a:rPr kumimoji="0" lang="en-US" sz="2600" b="0" i="0" u="none" strike="noStrike" kern="1200" cap="none" spc="0" normalizeH="0" noProof="0" dirty="0" err="1" smtClean="0">
                <a:ln>
                  <a:noFill/>
                </a:ln>
                <a:solidFill>
                  <a:schemeClr val="accent5">
                    <a:lumMod val="40000"/>
                    <a:lumOff val="60000"/>
                  </a:schemeClr>
                </a:solidFill>
                <a:effectLst/>
                <a:uLnTx/>
                <a:uFillTx/>
                <a:latin typeface="+mn-lt"/>
                <a:ea typeface="+mn-ea"/>
                <a:cs typeface="+mn-cs"/>
              </a:rPr>
              <a:t>Rp</a:t>
            </a:r>
            <a:r>
              <a:rPr lang="en-US" sz="2600" dirty="0" smtClean="0">
                <a:solidFill>
                  <a:schemeClr val="accent5">
                    <a:lumMod val="40000"/>
                    <a:lumOff val="60000"/>
                  </a:schemeClr>
                </a:solidFill>
              </a:rPr>
              <a:t>250ribu-Rp1juta= </a:t>
            </a:r>
            <a:r>
              <a:rPr lang="en-US" sz="2600" dirty="0" err="1" smtClean="0">
                <a:solidFill>
                  <a:schemeClr val="accent5">
                    <a:lumMod val="40000"/>
                    <a:lumOff val="60000"/>
                  </a:schemeClr>
                </a:solidFill>
              </a:rPr>
              <a:t>Rp</a:t>
            </a:r>
            <a:r>
              <a:rPr lang="en-US" sz="2600" dirty="0" smtClean="0">
                <a:solidFill>
                  <a:schemeClr val="accent5">
                    <a:lumMod val="40000"/>
                    <a:lumOff val="60000"/>
                  </a:schemeClr>
                </a:solidFill>
              </a:rPr>
              <a:t> 3000</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err="1" smtClean="0">
                <a:ln>
                  <a:noFill/>
                </a:ln>
                <a:solidFill>
                  <a:schemeClr val="accent5">
                    <a:lumMod val="40000"/>
                    <a:lumOff val="60000"/>
                  </a:schemeClr>
                </a:solidFill>
                <a:effectLst/>
                <a:uLnTx/>
                <a:uFillTx/>
                <a:latin typeface="+mn-lt"/>
                <a:ea typeface="+mn-ea"/>
                <a:cs typeface="+mn-cs"/>
              </a:rPr>
              <a:t>Dokumen</a:t>
            </a:r>
            <a:r>
              <a:rPr kumimoji="0" lang="en-US" sz="26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 nominal </a:t>
            </a:r>
            <a:r>
              <a:rPr kumimoji="0" lang="en-US" sz="2600" b="0" i="0" u="none" strike="noStrike" kern="1200" cap="none" spc="0" normalizeH="0" baseline="0" noProof="0" dirty="0" err="1" smtClean="0">
                <a:ln>
                  <a:noFill/>
                </a:ln>
                <a:solidFill>
                  <a:schemeClr val="accent5">
                    <a:lumMod val="40000"/>
                    <a:lumOff val="60000"/>
                  </a:schemeClr>
                </a:solidFill>
                <a:effectLst/>
                <a:uLnTx/>
                <a:uFillTx/>
                <a:latin typeface="+mn-lt"/>
                <a:ea typeface="+mn-ea"/>
                <a:cs typeface="+mn-cs"/>
              </a:rPr>
              <a:t>lebih</a:t>
            </a:r>
            <a:r>
              <a:rPr kumimoji="0" lang="en-US" sz="26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 </a:t>
            </a:r>
            <a:r>
              <a:rPr kumimoji="0" lang="en-US" sz="2600" b="0" i="0" u="none" strike="noStrike" kern="1200" cap="none" spc="0" normalizeH="0" baseline="0" noProof="0" dirty="0" err="1" smtClean="0">
                <a:ln>
                  <a:noFill/>
                </a:ln>
                <a:solidFill>
                  <a:schemeClr val="accent5">
                    <a:lumMod val="40000"/>
                    <a:lumOff val="60000"/>
                  </a:schemeClr>
                </a:solidFill>
                <a:effectLst/>
                <a:uLnTx/>
                <a:uFillTx/>
                <a:latin typeface="+mn-lt"/>
                <a:ea typeface="+mn-ea"/>
                <a:cs typeface="+mn-cs"/>
              </a:rPr>
              <a:t>dari</a:t>
            </a:r>
            <a:r>
              <a:rPr kumimoji="0" lang="en-US" sz="26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 Rp1juta= </a:t>
            </a:r>
            <a:r>
              <a:rPr kumimoji="0" lang="en-US" sz="2600" b="0" i="0" u="none" strike="noStrike" kern="1200" cap="none" spc="0" normalizeH="0" baseline="0" noProof="0" dirty="0" err="1" smtClean="0">
                <a:ln>
                  <a:noFill/>
                </a:ln>
                <a:solidFill>
                  <a:schemeClr val="accent5">
                    <a:lumMod val="40000"/>
                    <a:lumOff val="60000"/>
                  </a:schemeClr>
                </a:solidFill>
                <a:effectLst/>
                <a:uLnTx/>
                <a:uFillTx/>
                <a:latin typeface="+mn-lt"/>
                <a:ea typeface="+mn-ea"/>
                <a:cs typeface="+mn-cs"/>
              </a:rPr>
              <a:t>Rp</a:t>
            </a:r>
            <a:r>
              <a:rPr kumimoji="0" lang="en-US" sz="26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 6000</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600" dirty="0" err="1" smtClean="0">
                <a:solidFill>
                  <a:srgbClr val="00FFFF"/>
                </a:solidFill>
              </a:rPr>
              <a:t>Cek</a:t>
            </a:r>
            <a:r>
              <a:rPr lang="en-US" sz="2600" dirty="0" smtClean="0">
                <a:solidFill>
                  <a:srgbClr val="00FFFF"/>
                </a:solidFill>
              </a:rPr>
              <a:t> </a:t>
            </a:r>
            <a:r>
              <a:rPr lang="en-US" sz="2600" dirty="0" err="1" smtClean="0">
                <a:solidFill>
                  <a:srgbClr val="00FFFF"/>
                </a:solidFill>
              </a:rPr>
              <a:t>dan</a:t>
            </a:r>
            <a:r>
              <a:rPr lang="en-US" sz="2600" dirty="0" smtClean="0">
                <a:solidFill>
                  <a:srgbClr val="00FFFF"/>
                </a:solidFill>
              </a:rPr>
              <a:t> </a:t>
            </a:r>
            <a:r>
              <a:rPr lang="en-US" sz="2600" dirty="0" err="1" smtClean="0">
                <a:solidFill>
                  <a:srgbClr val="00FFFF"/>
                </a:solidFill>
              </a:rPr>
              <a:t>bilyet</a:t>
            </a:r>
            <a:r>
              <a:rPr lang="en-US" sz="2600" dirty="0" smtClean="0">
                <a:solidFill>
                  <a:srgbClr val="00FFFF"/>
                </a:solidFill>
              </a:rPr>
              <a:t> </a:t>
            </a:r>
            <a:r>
              <a:rPr lang="en-US" sz="2600" dirty="0" err="1" smtClean="0">
                <a:solidFill>
                  <a:srgbClr val="00FFFF"/>
                </a:solidFill>
              </a:rPr>
              <a:t>giro</a:t>
            </a:r>
            <a:r>
              <a:rPr lang="en-US" sz="2600" dirty="0" smtClean="0">
                <a:solidFill>
                  <a:srgbClr val="00FFFF"/>
                </a:solidFill>
              </a:rPr>
              <a:t> = </a:t>
            </a:r>
            <a:r>
              <a:rPr lang="en-US" sz="2600" dirty="0" err="1" smtClean="0">
                <a:solidFill>
                  <a:srgbClr val="00FFFF"/>
                </a:solidFill>
              </a:rPr>
              <a:t>Rp</a:t>
            </a:r>
            <a:r>
              <a:rPr lang="en-US" sz="2600" dirty="0" smtClean="0">
                <a:solidFill>
                  <a:srgbClr val="00FFFF"/>
                </a:solidFill>
              </a:rPr>
              <a:t> 3000</a:t>
            </a:r>
            <a:endParaRPr kumimoji="0" lang="en-US" sz="2600" b="0" i="0" u="none" strike="noStrike" kern="1200" cap="none" spc="0" normalizeH="0" baseline="0" noProof="0" dirty="0">
              <a:ln>
                <a:noFill/>
              </a:ln>
              <a:solidFill>
                <a:srgbClr val="00FFFF"/>
              </a:solidFill>
              <a:effectLst/>
              <a:uLnTx/>
              <a:uFillTx/>
              <a:latin typeface="+mn-lt"/>
              <a:ea typeface="+mn-ea"/>
              <a:cs typeface="+mn-cs"/>
            </a:endParaRPr>
          </a:p>
        </p:txBody>
      </p:sp>
      <p:sp>
        <p:nvSpPr>
          <p:cNvPr id="10" name="Action Button: Home 9">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0" y="228600"/>
            <a:ext cx="1600200" cy="1371600"/>
          </a:xfrm>
          <a:prstGeom prst="verticalScroll">
            <a:avLst/>
          </a:prstGeom>
          <a:ln>
            <a:solidFill>
              <a:srgbClr val="FFFF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solidFill>
                  <a:srgbClr val="C00000"/>
                </a:solidFill>
              </a:rPr>
              <a:t>Tarif</a:t>
            </a:r>
            <a:r>
              <a:rPr lang="en-US" sz="3200" dirty="0" smtClean="0">
                <a:solidFill>
                  <a:srgbClr val="C00000"/>
                </a:solidFill>
              </a:rPr>
              <a:t> </a:t>
            </a:r>
            <a:r>
              <a:rPr lang="en-US" sz="3200" dirty="0" err="1" smtClean="0">
                <a:solidFill>
                  <a:srgbClr val="C00000"/>
                </a:solidFill>
              </a:rPr>
              <a:t>Pajak</a:t>
            </a:r>
            <a:endParaRPr lang="en-US" sz="3200" dirty="0">
              <a:solidFill>
                <a:srgbClr val="C00000"/>
              </a:solidFill>
            </a:endParaRPr>
          </a:p>
        </p:txBody>
      </p:sp>
      <p:sp>
        <p:nvSpPr>
          <p:cNvPr id="5" name="Rectangle 5"/>
          <p:cNvSpPr txBox="1">
            <a:spLocks noChangeArrowheads="1"/>
          </p:cNvSpPr>
          <p:nvPr/>
        </p:nvSpPr>
        <p:spPr>
          <a:xfrm>
            <a:off x="1905000" y="217488"/>
            <a:ext cx="6858000" cy="1382712"/>
          </a:xfrm>
          <a:prstGeom prst="rect">
            <a:avLst/>
          </a:prstGeom>
          <a:ln>
            <a:solidFill>
              <a:srgbClr val="FFC000"/>
            </a:solidFill>
          </a:ln>
        </p:spPr>
        <p:txBody>
          <a:bodyPr vert="horz" lIns="91440" tIns="45720" rIns="91440" bIns="45720" rtlCol="0">
            <a:normAutofit/>
          </a:bodyPr>
          <a:lstStyle/>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dirty="0" err="1" smtClean="0">
                <a:solidFill>
                  <a:srgbClr val="00FF00"/>
                </a:solidFill>
              </a:rPr>
              <a:t>Pajak</a:t>
            </a:r>
            <a:r>
              <a:rPr lang="en-US" sz="2400" dirty="0" smtClean="0">
                <a:solidFill>
                  <a:srgbClr val="00FF00"/>
                </a:solidFill>
              </a:rPr>
              <a:t> </a:t>
            </a:r>
            <a:r>
              <a:rPr lang="en-US" sz="2400" dirty="0" err="1" smtClean="0">
                <a:solidFill>
                  <a:srgbClr val="00FF00"/>
                </a:solidFill>
              </a:rPr>
              <a:t>Pertambahan</a:t>
            </a:r>
            <a:r>
              <a:rPr lang="en-US" sz="2400" dirty="0" smtClean="0">
                <a:solidFill>
                  <a:srgbClr val="00FF00"/>
                </a:solidFill>
              </a:rPr>
              <a:t> </a:t>
            </a:r>
            <a:r>
              <a:rPr lang="en-US" sz="2400" dirty="0" err="1" smtClean="0">
                <a:solidFill>
                  <a:srgbClr val="00FF00"/>
                </a:solidFill>
              </a:rPr>
              <a:t>Nilai</a:t>
            </a:r>
            <a:r>
              <a:rPr lang="en-US" sz="2400" dirty="0" smtClean="0">
                <a:solidFill>
                  <a:srgbClr val="00FF00"/>
                </a:solidFill>
              </a:rPr>
              <a:t> (UU No 18 </a:t>
            </a:r>
            <a:r>
              <a:rPr lang="en-US" sz="2400" dirty="0" err="1" smtClean="0">
                <a:solidFill>
                  <a:srgbClr val="00FF00"/>
                </a:solidFill>
              </a:rPr>
              <a:t>tahun</a:t>
            </a:r>
            <a:r>
              <a:rPr lang="en-US" sz="2400" dirty="0" smtClean="0">
                <a:solidFill>
                  <a:srgbClr val="00FF00"/>
                </a:solidFill>
              </a:rPr>
              <a:t> 2000)</a:t>
            </a:r>
          </a:p>
          <a:p>
            <a:pPr marL="533400" marR="0" lvl="0" indent="-5334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Tarif</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(minimal)</a:t>
            </a:r>
            <a:r>
              <a:rPr kumimoji="0" lang="en-US" sz="2400" b="0" i="0" u="none" strike="noStrike" kern="1200" cap="none" spc="0" normalizeH="0" noProof="0" dirty="0" smtClean="0">
                <a:ln>
                  <a:noFill/>
                </a:ln>
                <a:solidFill>
                  <a:srgbClr val="FFFF00"/>
                </a:solidFill>
                <a:effectLst/>
                <a:uLnTx/>
                <a:uFillTx/>
                <a:latin typeface="+mn-lt"/>
                <a:ea typeface="+mn-ea"/>
                <a:cs typeface="+mn-cs"/>
              </a:rPr>
              <a:t> 10% </a:t>
            </a:r>
            <a:r>
              <a:rPr kumimoji="0" lang="en-US" sz="2400" b="0" i="0" u="none" strike="noStrike" kern="1200" cap="none" spc="0" normalizeH="0" noProof="0" dirty="0" err="1" smtClean="0">
                <a:ln>
                  <a:noFill/>
                </a:ln>
                <a:solidFill>
                  <a:srgbClr val="FFFF00"/>
                </a:solidFill>
                <a:effectLst/>
                <a:uLnTx/>
                <a:uFillTx/>
                <a:latin typeface="+mn-lt"/>
                <a:ea typeface="+mn-ea"/>
                <a:cs typeface="+mn-cs"/>
              </a:rPr>
              <a:t>dari</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harga</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barang</a:t>
            </a:r>
            <a:endParaRPr kumimoji="0" lang="en-US" sz="2400" b="0" i="0" u="none" strike="noStrike" kern="1200" cap="none" spc="0" normalizeH="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400" baseline="0" dirty="0" err="1" smtClean="0">
                <a:solidFill>
                  <a:srgbClr val="00FFFF"/>
                </a:solidFill>
              </a:rPr>
              <a:t>Tarif</a:t>
            </a:r>
            <a:r>
              <a:rPr lang="en-US" sz="2400" dirty="0" smtClean="0">
                <a:solidFill>
                  <a:srgbClr val="00FFFF"/>
                </a:solidFill>
              </a:rPr>
              <a:t> PPN </a:t>
            </a:r>
            <a:r>
              <a:rPr lang="en-US" sz="2400" dirty="0" err="1" smtClean="0">
                <a:solidFill>
                  <a:srgbClr val="00FFFF"/>
                </a:solidFill>
              </a:rPr>
              <a:t>atas</a:t>
            </a:r>
            <a:r>
              <a:rPr lang="en-US" sz="2400" dirty="0" smtClean="0">
                <a:solidFill>
                  <a:srgbClr val="00FFFF"/>
                </a:solidFill>
              </a:rPr>
              <a:t> </a:t>
            </a:r>
            <a:r>
              <a:rPr lang="en-US" sz="2400" dirty="0" err="1" smtClean="0">
                <a:solidFill>
                  <a:srgbClr val="00FFFF"/>
                </a:solidFill>
              </a:rPr>
              <a:t>barang</a:t>
            </a:r>
            <a:r>
              <a:rPr lang="en-US" sz="2400" dirty="0" smtClean="0">
                <a:solidFill>
                  <a:srgbClr val="00FFFF"/>
                </a:solidFill>
              </a:rPr>
              <a:t> </a:t>
            </a:r>
            <a:r>
              <a:rPr lang="en-US" sz="2400" dirty="0" err="1" smtClean="0">
                <a:solidFill>
                  <a:srgbClr val="00FFFF"/>
                </a:solidFill>
              </a:rPr>
              <a:t>ekspor</a:t>
            </a:r>
            <a:r>
              <a:rPr lang="en-US" sz="2400" dirty="0" smtClean="0">
                <a:solidFill>
                  <a:srgbClr val="00FFFF"/>
                </a:solidFill>
              </a:rPr>
              <a:t> 0%</a:t>
            </a:r>
            <a:endParaRPr kumimoji="0" lang="en-US" sz="2400" b="0" i="0" u="none" strike="noStrike" kern="1200" cap="none" spc="0" normalizeH="0" baseline="0" noProof="0" dirty="0">
              <a:ln>
                <a:noFill/>
              </a:ln>
              <a:solidFill>
                <a:srgbClr val="00FFFF"/>
              </a:solidFill>
              <a:effectLst/>
              <a:uLnTx/>
              <a:uFillTx/>
              <a:latin typeface="+mn-lt"/>
              <a:ea typeface="+mn-ea"/>
              <a:cs typeface="+mn-cs"/>
            </a:endParaRPr>
          </a:p>
        </p:txBody>
      </p:sp>
      <p:sp>
        <p:nvSpPr>
          <p:cNvPr id="6" name="Text Box 4"/>
          <p:cNvSpPr txBox="1">
            <a:spLocks noChangeArrowheads="1"/>
          </p:cNvSpPr>
          <p:nvPr/>
        </p:nvSpPr>
        <p:spPr bwMode="auto">
          <a:xfrm>
            <a:off x="76200" y="1828800"/>
            <a:ext cx="8991600" cy="3312991"/>
          </a:xfrm>
          <a:prstGeom prst="rect">
            <a:avLst/>
          </a:prstGeom>
          <a:noFill/>
          <a:ln w="9525">
            <a:solidFill>
              <a:srgbClr val="00FFFF"/>
            </a:solidFill>
            <a:miter lim="800000"/>
            <a:headEnd/>
            <a:tailEnd/>
          </a:ln>
        </p:spPr>
        <p:txBody>
          <a:bodyPr wrap="square" lIns="95791" tIns="47895" rIns="95791" bIns="47895">
            <a:spAutoFit/>
          </a:bodyPr>
          <a:lstStyle/>
          <a:p>
            <a:pPr marL="358775" indent="-358775" defTabSz="958850" eaLnBrk="1" hangingPunct="1">
              <a:spcBef>
                <a:spcPct val="50000"/>
              </a:spcBef>
            </a:pPr>
            <a:r>
              <a:rPr lang="id-ID" sz="2200" dirty="0" smtClean="0">
                <a:solidFill>
                  <a:srgbClr val="FF3300"/>
                </a:solidFill>
                <a:latin typeface="AvantGarde Bk BT" pitchFamily="34" charset="0"/>
              </a:rPr>
              <a:t>Tari</a:t>
            </a:r>
            <a:r>
              <a:rPr lang="en-US" sz="2200" dirty="0" smtClean="0">
                <a:solidFill>
                  <a:srgbClr val="FF3300"/>
                </a:solidFill>
                <a:latin typeface="AvantGarde Bk BT" pitchFamily="34" charset="0"/>
              </a:rPr>
              <a:t>f</a:t>
            </a:r>
            <a:r>
              <a:rPr lang="id-ID" sz="2200" dirty="0" smtClean="0">
                <a:solidFill>
                  <a:srgbClr val="FF3300"/>
                </a:solidFill>
                <a:latin typeface="AvantGarde Bk BT" pitchFamily="34" charset="0"/>
              </a:rPr>
              <a:t> </a:t>
            </a:r>
            <a:r>
              <a:rPr lang="id-ID" sz="2200" dirty="0">
                <a:solidFill>
                  <a:srgbClr val="FF3300"/>
                </a:solidFill>
                <a:latin typeface="AvantGarde Bk BT" pitchFamily="34" charset="0"/>
              </a:rPr>
              <a:t>PBB </a:t>
            </a:r>
            <a:r>
              <a:rPr lang="en-US" sz="2200" dirty="0" smtClean="0">
                <a:solidFill>
                  <a:srgbClr val="FF3300"/>
                </a:solidFill>
                <a:latin typeface="AvantGarde Bk BT" pitchFamily="34" charset="0"/>
              </a:rPr>
              <a:t>(UU No12 </a:t>
            </a:r>
            <a:r>
              <a:rPr lang="en-US" sz="2200" dirty="0" err="1" smtClean="0">
                <a:solidFill>
                  <a:srgbClr val="FF3300"/>
                </a:solidFill>
                <a:latin typeface="AvantGarde Bk BT" pitchFamily="34" charset="0"/>
              </a:rPr>
              <a:t>tahun</a:t>
            </a:r>
            <a:r>
              <a:rPr lang="en-US" sz="2200" dirty="0" smtClean="0">
                <a:solidFill>
                  <a:srgbClr val="FF3300"/>
                </a:solidFill>
                <a:latin typeface="AvantGarde Bk BT" pitchFamily="34" charset="0"/>
              </a:rPr>
              <a:t> 1994)</a:t>
            </a:r>
            <a:r>
              <a:rPr lang="id-ID" sz="2200" dirty="0" smtClean="0">
                <a:solidFill>
                  <a:srgbClr val="FF3300"/>
                </a:solidFill>
                <a:latin typeface="AvantGarde Bk BT" pitchFamily="34" charset="0"/>
              </a:rPr>
              <a:t> </a:t>
            </a:r>
            <a:r>
              <a:rPr lang="id-ID" sz="2200" dirty="0">
                <a:solidFill>
                  <a:srgbClr val="FF3300"/>
                </a:solidFill>
                <a:latin typeface="AvantGarde Bk BT" pitchFamily="34" charset="0"/>
              </a:rPr>
              <a:t>:</a:t>
            </a:r>
          </a:p>
          <a:p>
            <a:pPr marL="358775" indent="-358775" defTabSz="958850" eaLnBrk="1" hangingPunct="1">
              <a:spcBef>
                <a:spcPct val="50000"/>
              </a:spcBef>
              <a:buFontTx/>
              <a:buAutoNum type="arabicPeriod"/>
            </a:pPr>
            <a:r>
              <a:rPr lang="id-ID" sz="2200" dirty="0">
                <a:solidFill>
                  <a:srgbClr val="FF9900"/>
                </a:solidFill>
                <a:latin typeface="AvantGarde Bk BT" pitchFamily="34" charset="0"/>
              </a:rPr>
              <a:t>Besarnya NJTKP (Nilai jual tidak kena pajak Rp. </a:t>
            </a:r>
            <a:r>
              <a:rPr lang="en-US" sz="2200" dirty="0" smtClean="0">
                <a:solidFill>
                  <a:srgbClr val="FF9900"/>
                </a:solidFill>
                <a:latin typeface="AvantGarde Bk BT" pitchFamily="34" charset="0"/>
              </a:rPr>
              <a:t>12</a:t>
            </a:r>
            <a:r>
              <a:rPr lang="id-ID" sz="2200" dirty="0" smtClean="0">
                <a:solidFill>
                  <a:srgbClr val="FF9900"/>
                </a:solidFill>
                <a:latin typeface="AvantGarde Bk BT" pitchFamily="34" charset="0"/>
              </a:rPr>
              <a:t>.000.000,- </a:t>
            </a:r>
            <a:r>
              <a:rPr lang="id-ID" sz="2200" dirty="0">
                <a:solidFill>
                  <a:srgbClr val="FF9900"/>
                </a:solidFill>
                <a:latin typeface="AvantGarde Bk BT" pitchFamily="34" charset="0"/>
              </a:rPr>
              <a:t>dari NJOP (Nilai jual obyek pajak).</a:t>
            </a:r>
          </a:p>
          <a:p>
            <a:pPr marL="358775" indent="-358775" defTabSz="958850" eaLnBrk="1" hangingPunct="1">
              <a:spcBef>
                <a:spcPct val="50000"/>
              </a:spcBef>
              <a:buFontTx/>
              <a:buAutoNum type="arabicPeriod"/>
            </a:pPr>
            <a:r>
              <a:rPr lang="id-ID" sz="2200" dirty="0">
                <a:solidFill>
                  <a:srgbClr val="FF9900"/>
                </a:solidFill>
                <a:latin typeface="AvantGarde Bk BT" pitchFamily="34" charset="0"/>
              </a:rPr>
              <a:t>Tarip tanah 0,5 % dari </a:t>
            </a:r>
            <a:r>
              <a:rPr lang="id-ID" sz="2200" dirty="0" smtClean="0">
                <a:solidFill>
                  <a:srgbClr val="FF9900"/>
                </a:solidFill>
                <a:latin typeface="AvantGarde Bk BT" pitchFamily="34" charset="0"/>
              </a:rPr>
              <a:t>NJOP</a:t>
            </a:r>
            <a:r>
              <a:rPr lang="en-US" sz="2200" dirty="0" smtClean="0">
                <a:solidFill>
                  <a:srgbClr val="FF9900"/>
                </a:solidFill>
                <a:latin typeface="AvantGarde Bk BT" pitchFamily="34" charset="0"/>
              </a:rPr>
              <a:t>*</a:t>
            </a:r>
            <a:r>
              <a:rPr lang="id-ID" sz="2200" dirty="0" smtClean="0">
                <a:solidFill>
                  <a:srgbClr val="FF9900"/>
                </a:solidFill>
                <a:latin typeface="AvantGarde Bk BT" pitchFamily="34" charset="0"/>
              </a:rPr>
              <a:t>.</a:t>
            </a:r>
            <a:endParaRPr lang="id-ID" sz="2200" dirty="0">
              <a:solidFill>
                <a:srgbClr val="FF9900"/>
              </a:solidFill>
              <a:latin typeface="AvantGarde Bk BT" pitchFamily="34" charset="0"/>
            </a:endParaRPr>
          </a:p>
          <a:p>
            <a:pPr marL="358775" indent="-358775" defTabSz="958850" eaLnBrk="1" hangingPunct="1">
              <a:spcBef>
                <a:spcPct val="50000"/>
              </a:spcBef>
              <a:buFontTx/>
              <a:buAutoNum type="arabicPeriod"/>
            </a:pPr>
            <a:r>
              <a:rPr lang="id-ID" sz="2200" dirty="0">
                <a:solidFill>
                  <a:srgbClr val="FF9900"/>
                </a:solidFill>
                <a:latin typeface="AvantGarde Bk BT" pitchFamily="34" charset="0"/>
              </a:rPr>
              <a:t>Tarip bangunan 0,5 % dari </a:t>
            </a:r>
            <a:r>
              <a:rPr lang="id-ID" sz="2200" dirty="0" smtClean="0">
                <a:solidFill>
                  <a:srgbClr val="FF9900"/>
                </a:solidFill>
                <a:latin typeface="AvantGarde Bk BT" pitchFamily="34" charset="0"/>
              </a:rPr>
              <a:t>NJOP</a:t>
            </a:r>
            <a:r>
              <a:rPr lang="en-US" sz="2200" dirty="0" smtClean="0">
                <a:solidFill>
                  <a:srgbClr val="FF9900"/>
                </a:solidFill>
                <a:latin typeface="AvantGarde Bk BT" pitchFamily="34" charset="0"/>
              </a:rPr>
              <a:t>.</a:t>
            </a:r>
          </a:p>
          <a:p>
            <a:pPr marL="358775" indent="-358775" defTabSz="958850" eaLnBrk="1" hangingPunct="1">
              <a:spcBef>
                <a:spcPct val="50000"/>
              </a:spcBef>
              <a:buFontTx/>
              <a:buAutoNum type="arabicPeriod"/>
            </a:pPr>
            <a:r>
              <a:rPr lang="en-US" sz="2200" dirty="0" smtClean="0">
                <a:solidFill>
                  <a:srgbClr val="FF9900"/>
                </a:solidFill>
                <a:latin typeface="AvantGarde Bk BT" pitchFamily="34" charset="0"/>
              </a:rPr>
              <a:t>NJKP* = 0,5% </a:t>
            </a:r>
            <a:r>
              <a:rPr lang="en-US" sz="2200" dirty="0" smtClean="0">
                <a:solidFill>
                  <a:srgbClr val="FFFF00"/>
                </a:solidFill>
                <a:latin typeface="AvantGarde Bk BT" pitchFamily="34" charset="0"/>
              </a:rPr>
              <a:t>X</a:t>
            </a:r>
            <a:r>
              <a:rPr lang="en-US" sz="2200" dirty="0" smtClean="0">
                <a:solidFill>
                  <a:srgbClr val="FF9900"/>
                </a:solidFill>
                <a:latin typeface="AvantGarde Bk BT" pitchFamily="34" charset="0"/>
              </a:rPr>
              <a:t> 20% </a:t>
            </a:r>
            <a:r>
              <a:rPr lang="en-US" sz="2200" dirty="0" smtClean="0">
                <a:solidFill>
                  <a:srgbClr val="FFFF00"/>
                </a:solidFill>
                <a:latin typeface="AvantGarde Bk BT" pitchFamily="34" charset="0"/>
              </a:rPr>
              <a:t>X</a:t>
            </a:r>
            <a:r>
              <a:rPr lang="en-US" sz="2200" dirty="0" smtClean="0">
                <a:solidFill>
                  <a:srgbClr val="FF9900"/>
                </a:solidFill>
                <a:latin typeface="AvantGarde Bk BT" pitchFamily="34" charset="0"/>
              </a:rPr>
              <a:t> NJOP </a:t>
            </a:r>
            <a:r>
              <a:rPr lang="en-US" sz="2200" dirty="0" err="1" smtClean="0">
                <a:solidFill>
                  <a:srgbClr val="FF9900"/>
                </a:solidFill>
                <a:latin typeface="AvantGarde Bk BT" pitchFamily="34" charset="0"/>
              </a:rPr>
              <a:t>kurang</a:t>
            </a:r>
            <a:r>
              <a:rPr lang="en-US" sz="2200" dirty="0" smtClean="0">
                <a:solidFill>
                  <a:srgbClr val="FF9900"/>
                </a:solidFill>
                <a:latin typeface="AvantGarde Bk BT" pitchFamily="34" charset="0"/>
              </a:rPr>
              <a:t> </a:t>
            </a:r>
            <a:r>
              <a:rPr lang="en-US" sz="2200" dirty="0" err="1" smtClean="0">
                <a:solidFill>
                  <a:srgbClr val="FF9900"/>
                </a:solidFill>
                <a:latin typeface="AvantGarde Bk BT" pitchFamily="34" charset="0"/>
              </a:rPr>
              <a:t>dari</a:t>
            </a:r>
            <a:r>
              <a:rPr lang="en-US" sz="2200" dirty="0" smtClean="0">
                <a:solidFill>
                  <a:srgbClr val="FF9900"/>
                </a:solidFill>
                <a:latin typeface="AvantGarde Bk BT" pitchFamily="34" charset="0"/>
              </a:rPr>
              <a:t> 1 </a:t>
            </a:r>
            <a:r>
              <a:rPr lang="en-US" sz="2200" dirty="0" err="1" smtClean="0">
                <a:solidFill>
                  <a:srgbClr val="FF9900"/>
                </a:solidFill>
                <a:latin typeface="AvantGarde Bk BT" pitchFamily="34" charset="0"/>
              </a:rPr>
              <a:t>milyar</a:t>
            </a:r>
            <a:endParaRPr lang="en-US" sz="2200" dirty="0" smtClean="0">
              <a:solidFill>
                <a:srgbClr val="FF9900"/>
              </a:solidFill>
              <a:latin typeface="AvantGarde Bk BT" pitchFamily="34" charset="0"/>
            </a:endParaRPr>
          </a:p>
          <a:p>
            <a:pPr marL="358775" indent="-358775" defTabSz="958850" eaLnBrk="1" hangingPunct="1">
              <a:spcBef>
                <a:spcPct val="50000"/>
              </a:spcBef>
            </a:pPr>
            <a:r>
              <a:rPr lang="en-US" sz="2200" dirty="0" smtClean="0">
                <a:solidFill>
                  <a:srgbClr val="FF9900"/>
                </a:solidFill>
                <a:latin typeface="AvantGarde Bk BT" pitchFamily="34" charset="0"/>
              </a:rPr>
              <a:t>	NJKP = 0,5% </a:t>
            </a:r>
            <a:r>
              <a:rPr lang="en-US" sz="2200" dirty="0" smtClean="0">
                <a:solidFill>
                  <a:srgbClr val="FFFF00"/>
                </a:solidFill>
                <a:latin typeface="AvantGarde Bk BT" pitchFamily="34" charset="0"/>
              </a:rPr>
              <a:t>X</a:t>
            </a:r>
            <a:r>
              <a:rPr lang="en-US" sz="2200" dirty="0" smtClean="0">
                <a:solidFill>
                  <a:srgbClr val="FF9900"/>
                </a:solidFill>
                <a:latin typeface="AvantGarde Bk BT" pitchFamily="34" charset="0"/>
              </a:rPr>
              <a:t> 40% </a:t>
            </a:r>
            <a:r>
              <a:rPr lang="en-US" sz="2200" dirty="0" smtClean="0">
                <a:solidFill>
                  <a:srgbClr val="FFFF00"/>
                </a:solidFill>
                <a:latin typeface="AvantGarde Bk BT" pitchFamily="34" charset="0"/>
              </a:rPr>
              <a:t>X</a:t>
            </a:r>
            <a:r>
              <a:rPr lang="en-US" sz="2200" dirty="0" smtClean="0">
                <a:solidFill>
                  <a:srgbClr val="FF9900"/>
                </a:solidFill>
                <a:latin typeface="AvantGarde Bk BT" pitchFamily="34" charset="0"/>
              </a:rPr>
              <a:t> NJOP </a:t>
            </a:r>
            <a:r>
              <a:rPr lang="en-US" sz="2200" dirty="0" err="1" smtClean="0">
                <a:solidFill>
                  <a:srgbClr val="FF9900"/>
                </a:solidFill>
                <a:latin typeface="AvantGarde Bk BT" pitchFamily="34" charset="0"/>
              </a:rPr>
              <a:t>lebih</a:t>
            </a:r>
            <a:r>
              <a:rPr lang="en-US" sz="2200" dirty="0" smtClean="0">
                <a:solidFill>
                  <a:srgbClr val="FF9900"/>
                </a:solidFill>
                <a:latin typeface="AvantGarde Bk BT" pitchFamily="34" charset="0"/>
              </a:rPr>
              <a:t> </a:t>
            </a:r>
            <a:r>
              <a:rPr lang="en-US" sz="2200" dirty="0" err="1" smtClean="0">
                <a:solidFill>
                  <a:srgbClr val="FF9900"/>
                </a:solidFill>
                <a:latin typeface="AvantGarde Bk BT" pitchFamily="34" charset="0"/>
              </a:rPr>
              <a:t>dari</a:t>
            </a:r>
            <a:r>
              <a:rPr lang="en-US" sz="2200" dirty="0" smtClean="0">
                <a:solidFill>
                  <a:srgbClr val="FF9900"/>
                </a:solidFill>
                <a:latin typeface="AvantGarde Bk BT" pitchFamily="34" charset="0"/>
              </a:rPr>
              <a:t> 1 </a:t>
            </a:r>
            <a:r>
              <a:rPr lang="en-US" sz="2200" dirty="0" err="1" smtClean="0">
                <a:solidFill>
                  <a:srgbClr val="FF9900"/>
                </a:solidFill>
                <a:latin typeface="AvantGarde Bk BT" pitchFamily="34" charset="0"/>
              </a:rPr>
              <a:t>milyar</a:t>
            </a:r>
            <a:endParaRPr lang="id-ID" sz="2200" dirty="0">
              <a:solidFill>
                <a:srgbClr val="FF9900"/>
              </a:solidFill>
              <a:latin typeface="AvantGarde Bk BT" pitchFamily="34" charset="0"/>
            </a:endParaRPr>
          </a:p>
        </p:txBody>
      </p:sp>
      <p:sp>
        <p:nvSpPr>
          <p:cNvPr id="7" name="Rectangle 5"/>
          <p:cNvSpPr txBox="1">
            <a:spLocks noChangeArrowheads="1"/>
          </p:cNvSpPr>
          <p:nvPr/>
        </p:nvSpPr>
        <p:spPr>
          <a:xfrm>
            <a:off x="76200" y="5170488"/>
            <a:ext cx="6858000" cy="1382712"/>
          </a:xfrm>
          <a:prstGeom prst="rect">
            <a:avLst/>
          </a:prstGeom>
          <a:ln>
            <a:solidFill>
              <a:srgbClr val="00FFFF"/>
            </a:solidFill>
          </a:ln>
        </p:spPr>
        <p:txBody>
          <a:bodyPr vert="horz" lIns="91440" tIns="45720" rIns="91440" bIns="45720" rtlCol="0">
            <a:normAutofit/>
          </a:bodyPr>
          <a:lstStyle/>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err="1" smtClean="0">
                <a:ln>
                  <a:noFill/>
                </a:ln>
                <a:solidFill>
                  <a:srgbClr val="00FF00"/>
                </a:solidFill>
                <a:effectLst/>
                <a:uLnTx/>
                <a:uFillTx/>
                <a:latin typeface="+mn-lt"/>
                <a:ea typeface="+mn-ea"/>
                <a:cs typeface="+mn-cs"/>
              </a:rPr>
              <a:t>Objek</a:t>
            </a:r>
            <a:r>
              <a:rPr kumimoji="0" lang="en-US" sz="2400" b="0" i="0" u="none" strike="noStrike" kern="1200" cap="none" spc="0" normalizeH="0" noProof="0" dirty="0" smtClean="0">
                <a:ln>
                  <a:noFill/>
                </a:ln>
                <a:solidFill>
                  <a:srgbClr val="00FF00"/>
                </a:solidFill>
                <a:effectLst/>
                <a:uLnTx/>
                <a:uFillTx/>
                <a:latin typeface="+mn-lt"/>
                <a:ea typeface="+mn-ea"/>
                <a:cs typeface="+mn-cs"/>
              </a:rPr>
              <a:t> </a:t>
            </a:r>
            <a:r>
              <a:rPr kumimoji="0" lang="en-US" sz="2400" b="0" i="0" u="none" strike="noStrike" kern="1200" cap="none" spc="0" normalizeH="0" noProof="0" dirty="0" err="1" smtClean="0">
                <a:ln>
                  <a:noFill/>
                </a:ln>
                <a:solidFill>
                  <a:srgbClr val="00FF00"/>
                </a:solidFill>
                <a:effectLst/>
                <a:uLnTx/>
                <a:uFillTx/>
                <a:latin typeface="+mn-lt"/>
                <a:ea typeface="+mn-ea"/>
                <a:cs typeface="+mn-cs"/>
              </a:rPr>
              <a:t>Pajak</a:t>
            </a:r>
            <a:r>
              <a:rPr kumimoji="0" lang="en-US" sz="2400" b="0" i="0" u="none" strike="noStrike" kern="1200" cap="none" spc="0" normalizeH="0" noProof="0" dirty="0" smtClean="0">
                <a:ln>
                  <a:noFill/>
                </a:ln>
                <a:solidFill>
                  <a:srgbClr val="00FF00"/>
                </a:solidFill>
                <a:effectLst/>
                <a:uLnTx/>
                <a:uFillTx/>
                <a:latin typeface="+mn-lt"/>
                <a:ea typeface="+mn-ea"/>
                <a:cs typeface="+mn-cs"/>
              </a:rPr>
              <a:t> yang </a:t>
            </a:r>
            <a:r>
              <a:rPr kumimoji="0" lang="en-US" sz="2400" b="0" i="0" u="none" strike="noStrike" kern="1200" cap="none" spc="0" normalizeH="0" noProof="0" dirty="0" err="1" smtClean="0">
                <a:ln>
                  <a:noFill/>
                </a:ln>
                <a:solidFill>
                  <a:srgbClr val="00FF00"/>
                </a:solidFill>
                <a:effectLst/>
                <a:uLnTx/>
                <a:uFillTx/>
                <a:latin typeface="+mn-lt"/>
                <a:ea typeface="+mn-ea"/>
                <a:cs typeface="+mn-cs"/>
              </a:rPr>
              <a:t>Tidak</a:t>
            </a:r>
            <a:r>
              <a:rPr kumimoji="0" lang="en-US" sz="2400" b="0" i="0" u="none" strike="noStrike" kern="1200" cap="none" spc="0" normalizeH="0" noProof="0" dirty="0" smtClean="0">
                <a:ln>
                  <a:noFill/>
                </a:ln>
                <a:solidFill>
                  <a:srgbClr val="00FF00"/>
                </a:solidFill>
                <a:effectLst/>
                <a:uLnTx/>
                <a:uFillTx/>
                <a:latin typeface="+mn-lt"/>
                <a:ea typeface="+mn-ea"/>
                <a:cs typeface="+mn-cs"/>
              </a:rPr>
              <a:t> </a:t>
            </a:r>
            <a:r>
              <a:rPr kumimoji="0" lang="en-US" sz="2400" b="0" i="0" u="none" strike="noStrike" kern="1200" cap="none" spc="0" normalizeH="0" noProof="0" dirty="0" err="1" smtClean="0">
                <a:ln>
                  <a:noFill/>
                </a:ln>
                <a:solidFill>
                  <a:srgbClr val="00FF00"/>
                </a:solidFill>
                <a:effectLst/>
                <a:uLnTx/>
                <a:uFillTx/>
                <a:latin typeface="+mn-lt"/>
                <a:ea typeface="+mn-ea"/>
                <a:cs typeface="+mn-cs"/>
              </a:rPr>
              <a:t>dikenakan</a:t>
            </a:r>
            <a:r>
              <a:rPr kumimoji="0" lang="en-US" sz="2400" b="0" i="0" u="none" strike="noStrike" kern="1200" cap="none" spc="0" normalizeH="0" noProof="0" dirty="0" smtClean="0">
                <a:ln>
                  <a:noFill/>
                </a:ln>
                <a:solidFill>
                  <a:srgbClr val="00FF00"/>
                </a:solidFill>
                <a:effectLst/>
                <a:uLnTx/>
                <a:uFillTx/>
                <a:latin typeface="+mn-lt"/>
                <a:ea typeface="+mn-ea"/>
                <a:cs typeface="+mn-cs"/>
              </a:rPr>
              <a:t> PBB :</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baseline="0" dirty="0" err="1" smtClean="0">
                <a:solidFill>
                  <a:srgbClr val="FFFF00"/>
                </a:solidFill>
              </a:rPr>
              <a:t>Tempat</a:t>
            </a:r>
            <a:r>
              <a:rPr lang="en-US" sz="2400" dirty="0" smtClean="0">
                <a:solidFill>
                  <a:srgbClr val="FFFF00"/>
                </a:solidFill>
              </a:rPr>
              <a:t> </a:t>
            </a:r>
            <a:r>
              <a:rPr lang="en-US" sz="2400" dirty="0" err="1" smtClean="0">
                <a:solidFill>
                  <a:srgbClr val="FFFF00"/>
                </a:solidFill>
              </a:rPr>
              <a:t>Ibadah</a:t>
            </a:r>
            <a:r>
              <a:rPr lang="en-US" sz="2400" dirty="0" smtClean="0">
                <a:solidFill>
                  <a:srgbClr val="FFFF00"/>
                </a:solidFill>
              </a:rPr>
              <a:t>, </a:t>
            </a:r>
            <a:r>
              <a:rPr lang="en-US" sz="2400" dirty="0" err="1" smtClean="0">
                <a:solidFill>
                  <a:srgbClr val="FFFF00"/>
                </a:solidFill>
              </a:rPr>
              <a:t>Kuburan</a:t>
            </a:r>
            <a:r>
              <a:rPr lang="en-US" sz="2400" dirty="0" smtClean="0">
                <a:solidFill>
                  <a:srgbClr val="FFFF00"/>
                </a:solidFill>
              </a:rPr>
              <a:t>, </a:t>
            </a:r>
            <a:r>
              <a:rPr lang="en-US" sz="2400" dirty="0" err="1" smtClean="0">
                <a:solidFill>
                  <a:srgbClr val="FFFF00"/>
                </a:solidFill>
              </a:rPr>
              <a:t>Tempat</a:t>
            </a:r>
            <a:r>
              <a:rPr lang="en-US" sz="2400" dirty="0" smtClean="0">
                <a:solidFill>
                  <a:srgbClr val="FFFF00"/>
                </a:solidFill>
              </a:rPr>
              <a:t> </a:t>
            </a:r>
            <a:r>
              <a:rPr lang="en-US" sz="2400" dirty="0" err="1" smtClean="0">
                <a:solidFill>
                  <a:srgbClr val="FFFF00"/>
                </a:solidFill>
              </a:rPr>
              <a:t>Sejarah</a:t>
            </a:r>
            <a:r>
              <a:rPr lang="en-US" sz="2400" dirty="0" smtClean="0">
                <a:solidFill>
                  <a:srgbClr val="FFFF00"/>
                </a:solidFill>
              </a:rPr>
              <a:t>, </a:t>
            </a:r>
            <a:r>
              <a:rPr lang="en-US" sz="2400" dirty="0" err="1" smtClean="0">
                <a:solidFill>
                  <a:srgbClr val="FFFF00"/>
                </a:solidFill>
              </a:rPr>
              <a:t>Konsulat</a:t>
            </a:r>
            <a:r>
              <a:rPr lang="en-US" sz="2400" dirty="0" smtClean="0">
                <a:solidFill>
                  <a:srgbClr val="FFFF00"/>
                </a:solidFill>
              </a:rPr>
              <a:t>, </a:t>
            </a: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dirty="0" err="1" smtClean="0">
                <a:solidFill>
                  <a:srgbClr val="FFFF00"/>
                </a:solidFill>
              </a:rPr>
              <a:t>Gedung</a:t>
            </a:r>
            <a:r>
              <a:rPr lang="en-US" sz="2400" dirty="0" smtClean="0">
                <a:solidFill>
                  <a:srgbClr val="FFFF00"/>
                </a:solidFill>
              </a:rPr>
              <a:t> </a:t>
            </a:r>
            <a:r>
              <a:rPr lang="en-US" sz="2400" dirty="0" err="1" smtClean="0">
                <a:solidFill>
                  <a:srgbClr val="FFFF00"/>
                </a:solidFill>
              </a:rPr>
              <a:t>Organisasi</a:t>
            </a:r>
            <a:r>
              <a:rPr lang="en-US" sz="2400" dirty="0" smtClean="0">
                <a:solidFill>
                  <a:srgbClr val="FFFF00"/>
                </a:solidFill>
              </a:rPr>
              <a:t> </a:t>
            </a:r>
            <a:r>
              <a:rPr lang="en-US" sz="2400" dirty="0" err="1" smtClean="0">
                <a:solidFill>
                  <a:srgbClr val="FFFF00"/>
                </a:solidFill>
              </a:rPr>
              <a:t>Internasional</a:t>
            </a:r>
            <a:endParaRPr kumimoji="0" lang="en-US" sz="2400" b="0" i="0" u="none" strike="noStrike" kern="1200" cap="none" spc="0" normalizeH="0" baseline="0" noProof="0" dirty="0">
              <a:ln>
                <a:noFill/>
              </a:ln>
              <a:solidFill>
                <a:srgbClr val="FFFF00"/>
              </a:solidFill>
              <a:effectLst/>
              <a:uLnTx/>
              <a:uFillTx/>
              <a:latin typeface="+mn-lt"/>
              <a:ea typeface="+mn-ea"/>
              <a:cs typeface="+mn-cs"/>
            </a:endParaRPr>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err="1" smtClean="0">
                <a:solidFill>
                  <a:srgbClr val="FF0000"/>
                </a:solidFill>
              </a:rPr>
              <a:t>Contoh</a:t>
            </a:r>
            <a:r>
              <a:rPr lang="en-US" dirty="0" smtClean="0">
                <a:solidFill>
                  <a:srgbClr val="FF0000"/>
                </a:solidFill>
              </a:rPr>
              <a:t> </a:t>
            </a:r>
            <a:r>
              <a:rPr lang="en-US" dirty="0" err="1" smtClean="0">
                <a:solidFill>
                  <a:srgbClr val="FF0000"/>
                </a:solidFill>
              </a:rPr>
              <a:t>Soal</a:t>
            </a:r>
            <a:endParaRPr lang="en-US" dirty="0">
              <a:solidFill>
                <a:srgbClr val="FF0000"/>
              </a:solidFill>
            </a:endParaRPr>
          </a:p>
        </p:txBody>
      </p:sp>
      <p:sp>
        <p:nvSpPr>
          <p:cNvPr id="4" name="Rectangle 3"/>
          <p:cNvSpPr txBox="1">
            <a:spLocks noChangeArrowheads="1"/>
          </p:cNvSpPr>
          <p:nvPr/>
        </p:nvSpPr>
        <p:spPr>
          <a:xfrm>
            <a:off x="533400" y="3505200"/>
            <a:ext cx="7772400" cy="2895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Jawab</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Tanah 500 x 300.000 = 150.000.000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Bangunan</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200 x 500.000 = 100.000.000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NJOP  250.000.000 -12.000.000 = 238.000.000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Hutang</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Pajak</a:t>
            </a:r>
            <a:r>
              <a:rPr kumimoji="0" lang="en-US" sz="2400" b="0" i="0" u="none" strike="noStrike" kern="1200" cap="none" spc="0" normalizeH="0" baseline="0" noProof="0" dirty="0" smtClean="0">
                <a:ln>
                  <a:noFill/>
                </a:ln>
                <a:solidFill>
                  <a:srgbClr val="FFFF00"/>
                </a:solidFill>
                <a:effectLst/>
                <a:uLnTx/>
                <a:uFillTx/>
                <a:latin typeface="+mn-lt"/>
                <a:ea typeface="+mn-ea"/>
                <a:cs typeface="+mn-cs"/>
              </a:rPr>
              <a:t> =0,5% x 20% x 238.000.000 = 238.000            </a:t>
            </a:r>
            <a:endParaRPr kumimoji="0" lang="en-US" sz="2400" b="0" i="0" u="none" strike="noStrike" kern="1200" cap="none" spc="0" normalizeH="0" baseline="0" noProof="0" dirty="0">
              <a:ln>
                <a:noFill/>
              </a:ln>
              <a:solidFill>
                <a:srgbClr val="FFFF00"/>
              </a:solidFill>
              <a:effectLst/>
              <a:uLnTx/>
              <a:uFillTx/>
              <a:latin typeface="+mn-lt"/>
              <a:ea typeface="+mn-ea"/>
              <a:cs typeface="+mn-cs"/>
            </a:endParaRPr>
          </a:p>
        </p:txBody>
      </p:sp>
      <p:sp>
        <p:nvSpPr>
          <p:cNvPr id="5" name="Rectangle 4"/>
          <p:cNvSpPr/>
          <p:nvPr/>
        </p:nvSpPr>
        <p:spPr>
          <a:xfrm>
            <a:off x="381000" y="1524000"/>
            <a:ext cx="8153400" cy="1692771"/>
          </a:xfrm>
          <a:prstGeom prst="rect">
            <a:avLst/>
          </a:prstGeom>
        </p:spPr>
        <p:txBody>
          <a:bodyPr wrap="square">
            <a:spAutoFit/>
          </a:bodyPr>
          <a:lstStyle/>
          <a:p>
            <a:r>
              <a:rPr lang="en-US" sz="2600" dirty="0" smtClean="0">
                <a:solidFill>
                  <a:srgbClr val="00FFFF"/>
                </a:solidFill>
              </a:rPr>
              <a:t>Pak </a:t>
            </a:r>
            <a:r>
              <a:rPr lang="en-US" sz="2600" dirty="0" err="1" smtClean="0">
                <a:solidFill>
                  <a:srgbClr val="00FFFF"/>
                </a:solidFill>
              </a:rPr>
              <a:t>Andi</a:t>
            </a:r>
            <a:r>
              <a:rPr lang="en-US" sz="2600" dirty="0" smtClean="0">
                <a:solidFill>
                  <a:srgbClr val="00FFFF"/>
                </a:solidFill>
              </a:rPr>
              <a:t> </a:t>
            </a:r>
            <a:r>
              <a:rPr lang="en-US" sz="2600" dirty="0" err="1" smtClean="0">
                <a:solidFill>
                  <a:srgbClr val="00FFFF"/>
                </a:solidFill>
              </a:rPr>
              <a:t>mempunyai</a:t>
            </a:r>
            <a:r>
              <a:rPr lang="en-US" sz="2600" dirty="0" smtClean="0">
                <a:solidFill>
                  <a:srgbClr val="00FFFF"/>
                </a:solidFill>
              </a:rPr>
              <a:t> </a:t>
            </a:r>
            <a:r>
              <a:rPr lang="en-US" sz="2600" dirty="0" err="1" smtClean="0">
                <a:solidFill>
                  <a:srgbClr val="00FFFF"/>
                </a:solidFill>
              </a:rPr>
              <a:t>tanah</a:t>
            </a:r>
            <a:r>
              <a:rPr lang="en-US" sz="2600" dirty="0" smtClean="0">
                <a:solidFill>
                  <a:srgbClr val="00FFFF"/>
                </a:solidFill>
              </a:rPr>
              <a:t> </a:t>
            </a:r>
            <a:r>
              <a:rPr lang="en-US" sz="2600" dirty="0" err="1" smtClean="0">
                <a:solidFill>
                  <a:srgbClr val="00FFFF"/>
                </a:solidFill>
              </a:rPr>
              <a:t>seluas</a:t>
            </a:r>
            <a:r>
              <a:rPr lang="en-US" sz="2600" dirty="0" smtClean="0">
                <a:solidFill>
                  <a:srgbClr val="00FFFF"/>
                </a:solidFill>
              </a:rPr>
              <a:t> 500 m </a:t>
            </a:r>
            <a:r>
              <a:rPr lang="en-US" sz="2600" dirty="0" err="1" smtClean="0">
                <a:solidFill>
                  <a:srgbClr val="00FFFF"/>
                </a:solidFill>
              </a:rPr>
              <a:t>harga</a:t>
            </a:r>
            <a:r>
              <a:rPr lang="en-US" sz="2600" dirty="0" smtClean="0">
                <a:solidFill>
                  <a:srgbClr val="00FFFF"/>
                </a:solidFill>
              </a:rPr>
              <a:t> </a:t>
            </a:r>
            <a:r>
              <a:rPr lang="en-US" sz="2600" dirty="0" err="1" smtClean="0">
                <a:solidFill>
                  <a:srgbClr val="00FFFF"/>
                </a:solidFill>
              </a:rPr>
              <a:t>jual</a:t>
            </a:r>
            <a:r>
              <a:rPr lang="en-US" sz="2600" dirty="0" smtClean="0">
                <a:solidFill>
                  <a:srgbClr val="00FFFF"/>
                </a:solidFill>
              </a:rPr>
              <a:t> 300.000/m , </a:t>
            </a:r>
            <a:r>
              <a:rPr lang="en-US" sz="2600" dirty="0" err="1" smtClean="0">
                <a:solidFill>
                  <a:srgbClr val="00FFFF"/>
                </a:solidFill>
              </a:rPr>
              <a:t>diatas</a:t>
            </a:r>
            <a:r>
              <a:rPr lang="en-US" sz="2600" dirty="0" smtClean="0">
                <a:solidFill>
                  <a:srgbClr val="00FFFF"/>
                </a:solidFill>
              </a:rPr>
              <a:t> </a:t>
            </a:r>
            <a:r>
              <a:rPr lang="en-US" sz="2600" dirty="0" err="1" smtClean="0">
                <a:solidFill>
                  <a:srgbClr val="00FFFF"/>
                </a:solidFill>
              </a:rPr>
              <a:t>tanah</a:t>
            </a:r>
            <a:r>
              <a:rPr lang="en-US" sz="2600" dirty="0" smtClean="0">
                <a:solidFill>
                  <a:srgbClr val="00FFFF"/>
                </a:solidFill>
              </a:rPr>
              <a:t> </a:t>
            </a:r>
            <a:r>
              <a:rPr lang="en-US" sz="2600" dirty="0" err="1" smtClean="0">
                <a:solidFill>
                  <a:srgbClr val="00FFFF"/>
                </a:solidFill>
              </a:rPr>
              <a:t>didirikan</a:t>
            </a:r>
            <a:r>
              <a:rPr lang="en-US" sz="2600" dirty="0" smtClean="0">
                <a:solidFill>
                  <a:srgbClr val="00FFFF"/>
                </a:solidFill>
              </a:rPr>
              <a:t> </a:t>
            </a:r>
            <a:r>
              <a:rPr lang="en-US" sz="2600" dirty="0" err="1" smtClean="0">
                <a:solidFill>
                  <a:srgbClr val="00FFFF"/>
                </a:solidFill>
              </a:rPr>
              <a:t>bangunan</a:t>
            </a:r>
            <a:r>
              <a:rPr lang="en-US" sz="2600" dirty="0" smtClean="0">
                <a:solidFill>
                  <a:srgbClr val="00FFFF"/>
                </a:solidFill>
              </a:rPr>
              <a:t> </a:t>
            </a:r>
            <a:r>
              <a:rPr lang="en-US" sz="2600" dirty="0" err="1" smtClean="0">
                <a:solidFill>
                  <a:srgbClr val="00FFFF"/>
                </a:solidFill>
              </a:rPr>
              <a:t>dengan</a:t>
            </a:r>
            <a:r>
              <a:rPr lang="en-US" sz="2600" dirty="0" smtClean="0">
                <a:solidFill>
                  <a:srgbClr val="00FFFF"/>
                </a:solidFill>
              </a:rPr>
              <a:t> </a:t>
            </a:r>
            <a:r>
              <a:rPr lang="en-US" sz="2600" dirty="0" err="1" smtClean="0">
                <a:solidFill>
                  <a:srgbClr val="00FFFF"/>
                </a:solidFill>
              </a:rPr>
              <a:t>luas</a:t>
            </a:r>
            <a:r>
              <a:rPr lang="en-US" sz="2600" dirty="0" smtClean="0">
                <a:solidFill>
                  <a:srgbClr val="00FFFF"/>
                </a:solidFill>
              </a:rPr>
              <a:t> 200 m </a:t>
            </a:r>
            <a:r>
              <a:rPr lang="en-US" sz="2600" dirty="0" err="1" smtClean="0">
                <a:solidFill>
                  <a:srgbClr val="00FFFF"/>
                </a:solidFill>
              </a:rPr>
              <a:t>dengan</a:t>
            </a:r>
            <a:r>
              <a:rPr lang="en-US" sz="2600" dirty="0" smtClean="0">
                <a:solidFill>
                  <a:srgbClr val="00FFFF"/>
                </a:solidFill>
              </a:rPr>
              <a:t> </a:t>
            </a:r>
            <a:r>
              <a:rPr lang="en-US" sz="2600" dirty="0" err="1" smtClean="0">
                <a:solidFill>
                  <a:srgbClr val="00FFFF"/>
                </a:solidFill>
              </a:rPr>
              <a:t>nilai</a:t>
            </a:r>
            <a:r>
              <a:rPr lang="en-US" sz="2600" dirty="0" smtClean="0">
                <a:solidFill>
                  <a:srgbClr val="00FFFF"/>
                </a:solidFill>
              </a:rPr>
              <a:t> 500.000/m </a:t>
            </a:r>
            <a:r>
              <a:rPr lang="en-US" sz="2600" dirty="0" err="1" smtClean="0">
                <a:solidFill>
                  <a:srgbClr val="00FFFF"/>
                </a:solidFill>
              </a:rPr>
              <a:t>berapa</a:t>
            </a:r>
            <a:r>
              <a:rPr lang="en-US" sz="2600" dirty="0" smtClean="0">
                <a:solidFill>
                  <a:srgbClr val="00FFFF"/>
                </a:solidFill>
              </a:rPr>
              <a:t> PBB </a:t>
            </a:r>
            <a:r>
              <a:rPr lang="en-US" sz="2600" dirty="0" err="1" smtClean="0">
                <a:solidFill>
                  <a:srgbClr val="00FFFF"/>
                </a:solidFill>
              </a:rPr>
              <a:t>terutang</a:t>
            </a:r>
            <a:r>
              <a:rPr lang="en-US" sz="2600" dirty="0" smtClean="0">
                <a:solidFill>
                  <a:srgbClr val="00FFFF"/>
                </a:solidFill>
              </a:rPr>
              <a:t> </a:t>
            </a:r>
            <a:r>
              <a:rPr lang="en-US" sz="2600" dirty="0" err="1" smtClean="0">
                <a:solidFill>
                  <a:srgbClr val="00FFFF"/>
                </a:solidFill>
              </a:rPr>
              <a:t>oleh</a:t>
            </a:r>
            <a:r>
              <a:rPr lang="en-US" sz="2600" dirty="0" smtClean="0">
                <a:solidFill>
                  <a:srgbClr val="00FFFF"/>
                </a:solidFill>
              </a:rPr>
              <a:t> </a:t>
            </a:r>
            <a:r>
              <a:rPr lang="en-US" sz="2600" dirty="0" err="1" smtClean="0">
                <a:solidFill>
                  <a:srgbClr val="00FFFF"/>
                </a:solidFill>
              </a:rPr>
              <a:t>pak</a:t>
            </a:r>
            <a:r>
              <a:rPr lang="en-US" sz="2600" dirty="0" smtClean="0">
                <a:solidFill>
                  <a:srgbClr val="00FFFF"/>
                </a:solidFill>
              </a:rPr>
              <a:t> </a:t>
            </a:r>
            <a:r>
              <a:rPr lang="en-US" sz="2600" dirty="0" err="1" smtClean="0">
                <a:solidFill>
                  <a:srgbClr val="00FFFF"/>
                </a:solidFill>
              </a:rPr>
              <a:t>andi</a:t>
            </a:r>
            <a:r>
              <a:rPr lang="en-US" sz="2600" dirty="0" smtClean="0">
                <a:solidFill>
                  <a:srgbClr val="00FFFF"/>
                </a:solidFill>
              </a:rPr>
              <a:t> . NJOPTKP 12.000.000</a:t>
            </a:r>
            <a:endParaRPr lang="en-US" sz="2600" dirty="0">
              <a:solidFill>
                <a:srgbClr val="00FFFF"/>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7086600" cy="715962"/>
          </a:xfrm>
          <a:ln>
            <a:solidFill>
              <a:srgbClr val="CCFF33"/>
            </a:solidFill>
          </a:ln>
        </p:spPr>
        <p:txBody>
          <a:bodyPr>
            <a:noAutofit/>
          </a:bodyPr>
          <a:lstStyle/>
          <a:p>
            <a:r>
              <a:rPr lang="en-US" sz="2800" dirty="0" err="1" smtClean="0">
                <a:solidFill>
                  <a:srgbClr val="FFFF00"/>
                </a:solidFill>
              </a:rPr>
              <a:t>Pajak</a:t>
            </a:r>
            <a:r>
              <a:rPr lang="en-US" sz="2800" dirty="0" smtClean="0">
                <a:solidFill>
                  <a:srgbClr val="FFFF00"/>
                </a:solidFill>
              </a:rPr>
              <a:t> </a:t>
            </a:r>
            <a:r>
              <a:rPr lang="en-US" sz="2800" dirty="0" err="1" smtClean="0">
                <a:solidFill>
                  <a:srgbClr val="FFFF00"/>
                </a:solidFill>
              </a:rPr>
              <a:t>Penghasilan</a:t>
            </a:r>
            <a:r>
              <a:rPr lang="en-US" sz="2800" dirty="0" smtClean="0">
                <a:solidFill>
                  <a:srgbClr val="FFFF00"/>
                </a:solidFill>
              </a:rPr>
              <a:t>/ </a:t>
            </a:r>
            <a:r>
              <a:rPr lang="en-US" sz="2800" dirty="0" err="1" smtClean="0">
                <a:solidFill>
                  <a:srgbClr val="FFFF00"/>
                </a:solidFill>
              </a:rPr>
              <a:t>PPh</a:t>
            </a:r>
            <a:r>
              <a:rPr lang="en-US" sz="2800" dirty="0" smtClean="0">
                <a:solidFill>
                  <a:srgbClr val="FFFF00"/>
                </a:solidFill>
              </a:rPr>
              <a:t> (UU No 17 </a:t>
            </a:r>
            <a:r>
              <a:rPr lang="en-US" sz="2800" dirty="0" err="1" smtClean="0">
                <a:solidFill>
                  <a:srgbClr val="FFFF00"/>
                </a:solidFill>
              </a:rPr>
              <a:t>tahun</a:t>
            </a:r>
            <a:r>
              <a:rPr lang="en-US" sz="2800" dirty="0" smtClean="0">
                <a:solidFill>
                  <a:srgbClr val="FFFF00"/>
                </a:solidFill>
              </a:rPr>
              <a:t> 2000</a:t>
            </a:r>
            <a:endParaRPr lang="en-US" sz="2800" dirty="0">
              <a:solidFill>
                <a:srgbClr val="FFFF00"/>
              </a:solidFill>
            </a:endParaRPr>
          </a:p>
        </p:txBody>
      </p:sp>
      <p:graphicFrame>
        <p:nvGraphicFramePr>
          <p:cNvPr id="4" name="Group 37"/>
          <p:cNvGraphicFramePr>
            <a:graphicFrameLocks/>
          </p:cNvGraphicFramePr>
          <p:nvPr/>
        </p:nvGraphicFramePr>
        <p:xfrm>
          <a:off x="1752600" y="1066800"/>
          <a:ext cx="6949440" cy="4456176"/>
        </p:xfrm>
        <a:graphic>
          <a:graphicData uri="http://schemas.openxmlformats.org/drawingml/2006/table">
            <a:tbl>
              <a:tblPr>
                <a:tableStyleId>{35758FB7-9AC5-4552-8A53-C91805E547FA}</a:tableStyleId>
              </a:tblPr>
              <a:tblGrid>
                <a:gridCol w="5103692"/>
                <a:gridCol w="1845748"/>
              </a:tblGrid>
              <a:tr h="26685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u="none" strike="noStrike" cap="none" normalizeH="0" baseline="0" dirty="0" err="1" smtClean="0">
                          <a:ln>
                            <a:noFill/>
                          </a:ln>
                          <a:effectLst/>
                        </a:rPr>
                        <a:t>Lapisan</a:t>
                      </a:r>
                      <a:r>
                        <a:rPr kumimoji="0" lang="en-US" sz="2600" u="none" strike="noStrike" cap="none" normalizeH="0" baseline="0" dirty="0" smtClean="0">
                          <a:ln>
                            <a:noFill/>
                          </a:ln>
                          <a:effectLst/>
                        </a:rPr>
                        <a:t> </a:t>
                      </a:r>
                      <a:r>
                        <a:rPr kumimoji="0" lang="en-US" sz="2600" u="none" strike="noStrike" cap="none" normalizeH="0" baseline="0" dirty="0" err="1" smtClean="0">
                          <a:ln>
                            <a:noFill/>
                          </a:ln>
                          <a:effectLst/>
                        </a:rPr>
                        <a:t>Penghasilan</a:t>
                      </a:r>
                      <a:r>
                        <a:rPr kumimoji="0" lang="en-US" sz="2600" u="none" strike="noStrike" cap="none" normalizeH="0" baseline="0" dirty="0" smtClean="0">
                          <a:ln>
                            <a:noFill/>
                          </a:ln>
                          <a:effectLst/>
                        </a:rPr>
                        <a:t> </a:t>
                      </a:r>
                      <a:r>
                        <a:rPr kumimoji="0" lang="en-US" sz="2600" u="none" strike="noStrike" cap="none" normalizeH="0" baseline="0" dirty="0" err="1" smtClean="0">
                          <a:ln>
                            <a:noFill/>
                          </a:ln>
                          <a:effectLst/>
                        </a:rPr>
                        <a:t>kena</a:t>
                      </a:r>
                      <a:r>
                        <a:rPr kumimoji="0" lang="en-US" sz="2600" u="none" strike="noStrike" cap="none" normalizeH="0" baseline="0" dirty="0" smtClean="0">
                          <a:ln>
                            <a:noFill/>
                          </a:ln>
                          <a:effectLst/>
                        </a:rPr>
                        <a:t> </a:t>
                      </a:r>
                      <a:r>
                        <a:rPr kumimoji="0" lang="en-US" sz="2600" u="none" strike="noStrike" cap="none" normalizeH="0" baseline="0" dirty="0" err="1" smtClean="0">
                          <a:ln>
                            <a:noFill/>
                          </a:ln>
                          <a:effectLst/>
                        </a:rPr>
                        <a:t>pajak</a:t>
                      </a:r>
                      <a:endParaRPr kumimoji="0" lang="en-US" sz="2600" b="0" i="0" u="none" strike="noStrike" cap="none" normalizeH="0" baseline="0" dirty="0" smtClean="0">
                        <a:ln>
                          <a:noFill/>
                        </a:ln>
                        <a:solidFill>
                          <a:srgbClr val="FFFF00"/>
                        </a:solidFill>
                        <a:effectLst/>
                        <a:latin typeface="Verdana" pitchFamily="34"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u="none" strike="noStrike" cap="none" normalizeH="0" baseline="0" smtClean="0">
                          <a:ln>
                            <a:noFill/>
                          </a:ln>
                          <a:effectLst/>
                        </a:rPr>
                        <a:t>Tarif Pajak</a:t>
                      </a:r>
                      <a:endParaRPr kumimoji="0" lang="en-US" sz="2600" b="0" i="0" u="none" strike="noStrike" cap="none" normalizeH="0" baseline="0" smtClean="0">
                        <a:ln>
                          <a:noFill/>
                        </a:ln>
                        <a:solidFill>
                          <a:srgbClr val="FFFF00"/>
                        </a:solidFill>
                        <a:effectLst/>
                        <a:latin typeface="Verdana" pitchFamily="34" charset="0"/>
                        <a:cs typeface="Arial" charset="0"/>
                      </a:endParaRPr>
                    </a:p>
                  </a:txBody>
                  <a:tcPr horzOverflow="overflow"/>
                </a:tc>
              </a:tr>
              <a:tr h="217154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err="1" smtClean="0">
                          <a:ln>
                            <a:noFill/>
                          </a:ln>
                          <a:effectLst/>
                        </a:rPr>
                        <a:t>Sampai</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dengan</a:t>
                      </a:r>
                      <a:r>
                        <a:rPr kumimoji="0" lang="en-US" sz="2400" u="none" strike="noStrike" cap="none" normalizeH="0" baseline="0" dirty="0" smtClean="0">
                          <a:ln>
                            <a:noFill/>
                          </a:ln>
                          <a:effectLst/>
                        </a:rPr>
                        <a:t> 25 </a:t>
                      </a:r>
                      <a:r>
                        <a:rPr kumimoji="0" lang="en-US" sz="2400" u="none" strike="noStrike" cap="none" normalizeH="0" baseline="0" dirty="0" err="1" smtClean="0">
                          <a:ln>
                            <a:noFill/>
                          </a:ln>
                          <a:effectLst/>
                        </a:rPr>
                        <a:t>Juta</a:t>
                      </a:r>
                      <a:endParaRPr kumimoji="0" lang="en-US" sz="24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err="1" smtClean="0">
                          <a:ln>
                            <a:noFill/>
                          </a:ln>
                          <a:effectLst/>
                        </a:rPr>
                        <a:t>Diatas</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25 </a:t>
                      </a:r>
                      <a:r>
                        <a:rPr kumimoji="0" lang="en-US" sz="2400" u="none" strike="noStrike" cap="none" normalizeH="0" baseline="0" dirty="0" err="1" smtClean="0">
                          <a:ln>
                            <a:noFill/>
                          </a:ln>
                          <a:effectLst/>
                        </a:rPr>
                        <a:t>juta</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50 </a:t>
                      </a:r>
                      <a:r>
                        <a:rPr kumimoji="0" lang="en-US" sz="2400" u="none" strike="noStrike" cap="none" normalizeH="0" baseline="0" dirty="0" err="1" smtClean="0">
                          <a:ln>
                            <a:noFill/>
                          </a:ln>
                          <a:effectLst/>
                        </a:rPr>
                        <a:t>Juta</a:t>
                      </a:r>
                      <a:endParaRPr kumimoji="0" lang="en-US" sz="24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err="1" smtClean="0">
                          <a:ln>
                            <a:noFill/>
                          </a:ln>
                          <a:effectLst/>
                        </a:rPr>
                        <a:t>Diatas</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50 </a:t>
                      </a:r>
                      <a:r>
                        <a:rPr kumimoji="0" lang="en-US" sz="2400" u="none" strike="noStrike" cap="none" normalizeH="0" baseline="0" dirty="0" err="1" smtClean="0">
                          <a:ln>
                            <a:noFill/>
                          </a:ln>
                          <a:effectLst/>
                        </a:rPr>
                        <a:t>juta</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100 </a:t>
                      </a:r>
                      <a:r>
                        <a:rPr kumimoji="0" lang="en-US" sz="2400" u="none" strike="noStrike" cap="none" normalizeH="0" baseline="0" dirty="0" err="1" smtClean="0">
                          <a:ln>
                            <a:noFill/>
                          </a:ln>
                          <a:effectLst/>
                        </a:rPr>
                        <a:t>Juta</a:t>
                      </a:r>
                      <a:endParaRPr kumimoji="0" lang="en-US" sz="24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err="1" smtClean="0">
                          <a:ln>
                            <a:noFill/>
                          </a:ln>
                          <a:effectLst/>
                        </a:rPr>
                        <a:t>Diatas</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100 </a:t>
                      </a:r>
                      <a:r>
                        <a:rPr kumimoji="0" lang="en-US" sz="2400" u="none" strike="noStrike" cap="none" normalizeH="0" baseline="0" dirty="0" err="1" smtClean="0">
                          <a:ln>
                            <a:noFill/>
                          </a:ln>
                          <a:effectLst/>
                        </a:rPr>
                        <a:t>juta</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200 </a:t>
                      </a:r>
                      <a:r>
                        <a:rPr kumimoji="0" lang="en-US" sz="2400" u="none" strike="noStrike" cap="none" normalizeH="0" baseline="0" dirty="0" err="1" smtClean="0">
                          <a:ln>
                            <a:noFill/>
                          </a:ln>
                          <a:effectLst/>
                        </a:rPr>
                        <a:t>Juta</a:t>
                      </a:r>
                      <a:endParaRPr kumimoji="0" lang="en-US" sz="24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err="1" smtClean="0">
                          <a:ln>
                            <a:noFill/>
                          </a:ln>
                          <a:effectLst/>
                        </a:rPr>
                        <a:t>Diatas</a:t>
                      </a:r>
                      <a:r>
                        <a:rPr kumimoji="0" lang="en-US" sz="2400" u="none" strike="noStrike" cap="none" normalizeH="0" baseline="0" dirty="0" smtClean="0">
                          <a:ln>
                            <a:noFill/>
                          </a:ln>
                          <a:effectLst/>
                        </a:rPr>
                        <a:t> </a:t>
                      </a:r>
                      <a:r>
                        <a:rPr kumimoji="0" lang="en-US" sz="2400" u="none" strike="noStrike" cap="none" normalizeH="0" baseline="0" dirty="0" err="1" smtClean="0">
                          <a:ln>
                            <a:noFill/>
                          </a:ln>
                          <a:effectLst/>
                        </a:rPr>
                        <a:t>Rp</a:t>
                      </a:r>
                      <a:r>
                        <a:rPr kumimoji="0" lang="en-US" sz="2400" u="none" strike="noStrike" cap="none" normalizeH="0" baseline="0" dirty="0" smtClean="0">
                          <a:ln>
                            <a:noFill/>
                          </a:ln>
                          <a:effectLst/>
                        </a:rPr>
                        <a:t> 200 </a:t>
                      </a:r>
                      <a:r>
                        <a:rPr kumimoji="0" lang="en-US" sz="2400" u="none" strike="noStrike" cap="none" normalizeH="0" baseline="0" dirty="0" err="1" smtClean="0">
                          <a:ln>
                            <a:noFill/>
                          </a:ln>
                          <a:effectLst/>
                        </a:rPr>
                        <a:t>juta</a:t>
                      </a:r>
                      <a:r>
                        <a:rPr kumimoji="0" lang="en-US" sz="2400" u="none" strike="noStrike" cap="none" normalizeH="0" baseline="0" dirty="0" smtClean="0">
                          <a:ln>
                            <a:noFill/>
                          </a:ln>
                          <a:effectLst/>
                        </a:rPr>
                        <a:t> </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8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8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8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rgbClr val="FFFF00"/>
                        </a:solidFill>
                        <a:effectLst/>
                        <a:latin typeface="Verdana" pitchFamily="34"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smtClean="0">
                          <a:ln>
                            <a:noFill/>
                          </a:ln>
                          <a:effectLst/>
                        </a:rPr>
                        <a:t>5%</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smtClean="0">
                          <a:ln>
                            <a:noFill/>
                          </a:ln>
                          <a:effectLst/>
                        </a:rPr>
                        <a:t>10%</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smtClean="0">
                          <a:ln>
                            <a:noFill/>
                          </a:ln>
                          <a:effectLst/>
                        </a:rPr>
                        <a:t>15%</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smtClean="0">
                          <a:ln>
                            <a:noFill/>
                          </a:ln>
                          <a:effectLst/>
                        </a:rPr>
                        <a:t>25%</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u="none" strike="noStrike" cap="none" normalizeH="0" baseline="0" dirty="0" smtClean="0">
                          <a:ln>
                            <a:noFill/>
                          </a:ln>
                          <a:effectLst/>
                        </a:rPr>
                        <a:t>30%</a:t>
                      </a:r>
                      <a:endParaRPr kumimoji="0" lang="en-US" sz="2400" b="0" i="0" u="none" strike="noStrike" cap="none" normalizeH="0" baseline="0" dirty="0" smtClean="0">
                        <a:ln>
                          <a:noFill/>
                        </a:ln>
                        <a:solidFill>
                          <a:srgbClr val="FFFF00"/>
                        </a:solidFill>
                        <a:effectLst/>
                        <a:latin typeface="Verdana" pitchFamily="34" charset="0"/>
                        <a:cs typeface="Arial" charset="0"/>
                      </a:endParaRPr>
                    </a:p>
                  </a:txBody>
                  <a:tcPr horzOverflow="overflow"/>
                </a:tc>
              </a:tr>
            </a:tbl>
          </a:graphicData>
        </a:graphic>
      </p:graphicFrame>
      <p:sp>
        <p:nvSpPr>
          <p:cNvPr id="5" name="Vertical Scroll 4"/>
          <p:cNvSpPr/>
          <p:nvPr/>
        </p:nvSpPr>
        <p:spPr>
          <a:xfrm>
            <a:off x="0" y="228600"/>
            <a:ext cx="1600200" cy="1371600"/>
          </a:xfrm>
          <a:prstGeom prst="verticalScroll">
            <a:avLst/>
          </a:prstGeom>
          <a:ln>
            <a:solidFill>
              <a:srgbClr val="FFFF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solidFill>
                  <a:srgbClr val="C00000"/>
                </a:solidFill>
              </a:rPr>
              <a:t>Tarif</a:t>
            </a:r>
            <a:r>
              <a:rPr lang="en-US" sz="3200" dirty="0" smtClean="0">
                <a:solidFill>
                  <a:srgbClr val="C00000"/>
                </a:solidFill>
              </a:rPr>
              <a:t> </a:t>
            </a:r>
            <a:r>
              <a:rPr lang="en-US" sz="3200" dirty="0" err="1" smtClean="0">
                <a:solidFill>
                  <a:srgbClr val="C00000"/>
                </a:solidFill>
              </a:rPr>
              <a:t>Pajak</a:t>
            </a:r>
            <a:endParaRPr lang="en-US" sz="3200" dirty="0">
              <a:solidFill>
                <a:srgbClr val="C00000"/>
              </a:solidFill>
            </a:endParaRPr>
          </a:p>
        </p:txBody>
      </p:sp>
      <p:sp>
        <p:nvSpPr>
          <p:cNvPr id="6" name="Rectangle 5"/>
          <p:cNvSpPr txBox="1">
            <a:spLocks noChangeArrowheads="1"/>
          </p:cNvSpPr>
          <p:nvPr/>
        </p:nvSpPr>
        <p:spPr>
          <a:xfrm>
            <a:off x="304800" y="3733800"/>
            <a:ext cx="8686800" cy="2667000"/>
          </a:xfrm>
          <a:prstGeom prst="rect">
            <a:avLst/>
          </a:prstGeom>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ormAutofit/>
          </a:bodyPr>
          <a:lstStyle/>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Penghasilan</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Tidak</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Kena</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Pajak</a:t>
            </a:r>
            <a:r>
              <a:rPr kumimoji="0" lang="en-US" sz="2400" b="0" i="0" u="none" strike="noStrike" kern="1200" cap="none" spc="0" normalizeH="0" noProof="0" dirty="0" smtClean="0">
                <a:ln>
                  <a:noFill/>
                </a:ln>
                <a:solidFill>
                  <a:srgbClr val="FFFF00"/>
                </a:solidFill>
                <a:effectLst/>
                <a:uLnTx/>
                <a:uFillTx/>
                <a:latin typeface="+mn-lt"/>
                <a:ea typeface="+mn-ea"/>
                <a:cs typeface="+mn-cs"/>
              </a:rPr>
              <a:t> (PTKP) per </a:t>
            </a:r>
            <a:r>
              <a:rPr kumimoji="0" lang="en-US" sz="2400" b="0" i="0" u="none" strike="noStrike" kern="1200" cap="none" spc="0" normalizeH="0" noProof="0" dirty="0" err="1" smtClean="0">
                <a:ln>
                  <a:noFill/>
                </a:ln>
                <a:solidFill>
                  <a:srgbClr val="FFFF00"/>
                </a:solidFill>
                <a:effectLst/>
                <a:uLnTx/>
                <a:uFillTx/>
                <a:latin typeface="+mn-lt"/>
                <a:ea typeface="+mn-ea"/>
                <a:cs typeface="+mn-cs"/>
              </a:rPr>
              <a:t>Tahun</a:t>
            </a:r>
            <a:endParaRPr kumimoji="0" lang="en-US" sz="2400" b="0" i="0" u="none" strike="noStrike" kern="1200" cap="none" spc="0" normalizeH="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baseline="0" dirty="0" err="1" smtClean="0">
                <a:solidFill>
                  <a:srgbClr val="FFFF00"/>
                </a:solidFill>
              </a:rPr>
              <a:t>Rp</a:t>
            </a:r>
            <a:r>
              <a:rPr lang="en-US" sz="2400" baseline="0" dirty="0" smtClean="0">
                <a:solidFill>
                  <a:srgbClr val="FFFF00"/>
                </a:solidFill>
              </a:rPr>
              <a:t> 13.200.000</a:t>
            </a:r>
            <a:r>
              <a:rPr lang="en-US" sz="2400" dirty="0" smtClean="0">
                <a:solidFill>
                  <a:srgbClr val="FFFF00"/>
                </a:solidFill>
              </a:rPr>
              <a:t> = </a:t>
            </a:r>
            <a:r>
              <a:rPr lang="en-US" sz="2400" dirty="0" err="1" smtClean="0">
                <a:solidFill>
                  <a:srgbClr val="FFFF00"/>
                </a:solidFill>
              </a:rPr>
              <a:t>bagi</a:t>
            </a:r>
            <a:r>
              <a:rPr lang="en-US" sz="2400" dirty="0" smtClean="0">
                <a:solidFill>
                  <a:srgbClr val="FFFF00"/>
                </a:solidFill>
              </a:rPr>
              <a:t> </a:t>
            </a:r>
            <a:r>
              <a:rPr lang="en-US" sz="2400" dirty="0" err="1" smtClean="0">
                <a:solidFill>
                  <a:srgbClr val="FFFF00"/>
                </a:solidFill>
              </a:rPr>
              <a:t>wajib</a:t>
            </a:r>
            <a:r>
              <a:rPr lang="en-US" sz="2400" dirty="0" smtClean="0">
                <a:solidFill>
                  <a:srgbClr val="FFFF00"/>
                </a:solidFill>
              </a:rPr>
              <a:t> </a:t>
            </a:r>
            <a:r>
              <a:rPr lang="en-US" sz="2400" dirty="0" err="1" smtClean="0">
                <a:solidFill>
                  <a:srgbClr val="FFFF00"/>
                </a:solidFill>
              </a:rPr>
              <a:t>pajak</a:t>
            </a:r>
            <a:r>
              <a:rPr lang="en-US" sz="2400" dirty="0" smtClean="0">
                <a:solidFill>
                  <a:srgbClr val="FFFF00"/>
                </a:solidFill>
              </a:rPr>
              <a:t> </a:t>
            </a:r>
            <a:r>
              <a:rPr lang="en-US" sz="2400" dirty="0" err="1" smtClean="0">
                <a:solidFill>
                  <a:srgbClr val="FFFF00"/>
                </a:solidFill>
              </a:rPr>
              <a:t>orang</a:t>
            </a:r>
            <a:r>
              <a:rPr lang="en-US" sz="2400" dirty="0" smtClean="0">
                <a:solidFill>
                  <a:srgbClr val="FFFF00"/>
                </a:solidFill>
              </a:rPr>
              <a:t> </a:t>
            </a:r>
            <a:r>
              <a:rPr lang="en-US" sz="2400" dirty="0" err="1" smtClean="0">
                <a:solidFill>
                  <a:srgbClr val="FFFF00"/>
                </a:solidFill>
              </a:rPr>
              <a:t>pribadi</a:t>
            </a:r>
            <a:endParaRPr lang="en-US" sz="2400" dirty="0" smtClean="0">
              <a:solidFill>
                <a:srgbClr val="FFFF00"/>
              </a:solidFill>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err="1" smtClean="0">
                <a:ln>
                  <a:noFill/>
                </a:ln>
                <a:solidFill>
                  <a:srgbClr val="FFFF00"/>
                </a:solidFill>
                <a:effectLst/>
                <a:uLnTx/>
                <a:uFillTx/>
                <a:latin typeface="+mn-lt"/>
                <a:ea typeface="+mn-ea"/>
                <a:cs typeface="+mn-cs"/>
              </a:rPr>
              <a:t>Rp</a:t>
            </a:r>
            <a:r>
              <a:rPr kumimoji="0" lang="en-US" sz="2400" b="0" i="0" u="none" strike="noStrike" kern="1200" cap="none" spc="0" normalizeH="0" noProof="0" dirty="0" smtClean="0">
                <a:ln>
                  <a:noFill/>
                </a:ln>
                <a:solidFill>
                  <a:srgbClr val="FFFF00"/>
                </a:solidFill>
                <a:effectLst/>
                <a:uLnTx/>
                <a:uFillTx/>
                <a:latin typeface="+mn-lt"/>
                <a:ea typeface="+mn-ea"/>
                <a:cs typeface="+mn-cs"/>
              </a:rPr>
              <a:t> 1.200.000 = </a:t>
            </a:r>
            <a:r>
              <a:rPr kumimoji="0" lang="en-US" sz="2400" b="0" i="0" u="none" strike="noStrike" kern="1200" cap="none" spc="0" normalizeH="0" noProof="0" dirty="0" err="1" smtClean="0">
                <a:ln>
                  <a:noFill/>
                </a:ln>
                <a:solidFill>
                  <a:srgbClr val="FFFF00"/>
                </a:solidFill>
                <a:effectLst/>
                <a:uLnTx/>
                <a:uFillTx/>
                <a:latin typeface="+mn-lt"/>
                <a:ea typeface="+mn-ea"/>
                <a:cs typeface="+mn-cs"/>
              </a:rPr>
              <a:t>bagi</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istri</a:t>
            </a:r>
            <a:r>
              <a:rPr kumimoji="0" lang="en-US" sz="2400" b="0" i="0" u="none" strike="noStrike" kern="1200" cap="none" spc="0" normalizeH="0" noProof="0" dirty="0" smtClean="0">
                <a:ln>
                  <a:noFill/>
                </a:ln>
                <a:solidFill>
                  <a:srgbClr val="FFFF00"/>
                </a:solidFill>
                <a:effectLst/>
                <a:uLnTx/>
                <a:uFillTx/>
                <a:latin typeface="+mn-lt"/>
                <a:ea typeface="+mn-ea"/>
                <a:cs typeface="+mn-cs"/>
              </a:rPr>
              <a:t>/</a:t>
            </a:r>
            <a:r>
              <a:rPr kumimoji="0" lang="en-US" sz="2400" b="0" i="0" u="none" strike="noStrike" kern="1200" cap="none" spc="0" normalizeH="0" noProof="0" dirty="0" err="1" smtClean="0">
                <a:ln>
                  <a:noFill/>
                </a:ln>
                <a:solidFill>
                  <a:srgbClr val="FFFF00"/>
                </a:solidFill>
                <a:effectLst/>
                <a:uLnTx/>
                <a:uFillTx/>
                <a:latin typeface="+mn-lt"/>
                <a:ea typeface="+mn-ea"/>
                <a:cs typeface="+mn-cs"/>
              </a:rPr>
              <a:t>suami</a:t>
            </a:r>
            <a:r>
              <a:rPr kumimoji="0" lang="en-US" sz="2400" b="0" i="0" u="none" strike="noStrike" kern="1200" cap="none" spc="0" normalizeH="0" noProof="0" dirty="0" smtClean="0">
                <a:ln>
                  <a:noFill/>
                </a:ln>
                <a:solidFill>
                  <a:srgbClr val="FFFF00"/>
                </a:solidFill>
                <a:effectLst/>
                <a:uLnTx/>
                <a:uFillTx/>
                <a:latin typeface="+mn-lt"/>
                <a:ea typeface="+mn-ea"/>
                <a:cs typeface="+mn-cs"/>
              </a:rPr>
              <a:t> yang </a:t>
            </a:r>
            <a:r>
              <a:rPr kumimoji="0" lang="en-US" sz="2400" b="0" i="0" u="none" strike="noStrike" kern="1200" cap="none" spc="0" normalizeH="0" noProof="0" dirty="0" err="1" smtClean="0">
                <a:ln>
                  <a:noFill/>
                </a:ln>
                <a:solidFill>
                  <a:srgbClr val="FFFF00"/>
                </a:solidFill>
                <a:effectLst/>
                <a:uLnTx/>
                <a:uFillTx/>
                <a:latin typeface="+mn-lt"/>
                <a:ea typeface="+mn-ea"/>
                <a:cs typeface="+mn-cs"/>
              </a:rPr>
              <a:t>tidak</a:t>
            </a:r>
            <a:r>
              <a:rPr kumimoji="0" lang="en-US" sz="2400" b="0" i="0" u="none" strike="noStrike" kern="1200" cap="none" spc="0" normalizeH="0" noProof="0" dirty="0" smtClean="0">
                <a:ln>
                  <a:noFill/>
                </a:ln>
                <a:solidFill>
                  <a:srgbClr val="FFFF00"/>
                </a:solidFill>
                <a:effectLst/>
                <a:uLnTx/>
                <a:uFillTx/>
                <a:latin typeface="+mn-lt"/>
                <a:ea typeface="+mn-ea"/>
                <a:cs typeface="+mn-cs"/>
              </a:rPr>
              <a:t> </a:t>
            </a:r>
            <a:r>
              <a:rPr kumimoji="0" lang="en-US" sz="2400" b="0" i="0" u="none" strike="noStrike" kern="1200" cap="none" spc="0" normalizeH="0" noProof="0" dirty="0" err="1" smtClean="0">
                <a:ln>
                  <a:noFill/>
                </a:ln>
                <a:solidFill>
                  <a:srgbClr val="FFFF00"/>
                </a:solidFill>
                <a:effectLst/>
                <a:uLnTx/>
                <a:uFillTx/>
                <a:latin typeface="+mn-lt"/>
                <a:ea typeface="+mn-ea"/>
                <a:cs typeface="+mn-cs"/>
              </a:rPr>
              <a:t>bekerja</a:t>
            </a:r>
            <a:endParaRPr kumimoji="0" lang="en-US" sz="2400" b="0" i="0" u="none" strike="noStrike" kern="1200" cap="none" spc="0" normalizeH="0" noProof="0" dirty="0" smtClean="0">
              <a:ln>
                <a:noFill/>
              </a:ln>
              <a:solidFill>
                <a:srgbClr val="FFFF00"/>
              </a:solidFill>
              <a:effectLst/>
              <a:uLnTx/>
              <a:uFillTx/>
              <a:latin typeface="+mn-lt"/>
              <a:ea typeface="+mn-ea"/>
              <a:cs typeface="+mn-cs"/>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baseline="0" dirty="0" err="1" smtClean="0">
                <a:solidFill>
                  <a:srgbClr val="FFFF00"/>
                </a:solidFill>
              </a:rPr>
              <a:t>Rp</a:t>
            </a:r>
            <a:r>
              <a:rPr lang="en-US" sz="2400" dirty="0" smtClean="0">
                <a:solidFill>
                  <a:srgbClr val="FFFF00"/>
                </a:solidFill>
              </a:rPr>
              <a:t> 1.200.000 = </a:t>
            </a:r>
            <a:r>
              <a:rPr lang="en-US" sz="2400" dirty="0" err="1" smtClean="0">
                <a:solidFill>
                  <a:srgbClr val="FFFF00"/>
                </a:solidFill>
              </a:rPr>
              <a:t>bagi</a:t>
            </a:r>
            <a:r>
              <a:rPr lang="en-US" sz="2400" dirty="0" smtClean="0">
                <a:solidFill>
                  <a:srgbClr val="FFFF00"/>
                </a:solidFill>
              </a:rPr>
              <a:t> </a:t>
            </a:r>
            <a:r>
              <a:rPr lang="en-US" sz="2400" dirty="0" err="1" smtClean="0">
                <a:solidFill>
                  <a:srgbClr val="FFFF00"/>
                </a:solidFill>
              </a:rPr>
              <a:t>masing-masing</a:t>
            </a:r>
            <a:r>
              <a:rPr lang="en-US" sz="2400" dirty="0" smtClean="0">
                <a:solidFill>
                  <a:srgbClr val="FFFF00"/>
                </a:solidFill>
              </a:rPr>
              <a:t> </a:t>
            </a:r>
            <a:r>
              <a:rPr lang="en-US" sz="2400" dirty="0" err="1" smtClean="0">
                <a:solidFill>
                  <a:srgbClr val="FFFF00"/>
                </a:solidFill>
              </a:rPr>
              <a:t>anak</a:t>
            </a:r>
            <a:endParaRPr lang="en-US" sz="2400" dirty="0" smtClean="0">
              <a:solidFill>
                <a:srgbClr val="FFFF00"/>
              </a:solidFill>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r>
              <a:rPr lang="en-US" sz="2400" dirty="0" err="1" smtClean="0">
                <a:solidFill>
                  <a:srgbClr val="FFFF00"/>
                </a:solidFill>
              </a:rPr>
              <a:t>Rp</a:t>
            </a:r>
            <a:r>
              <a:rPr lang="en-US" sz="2400" dirty="0" smtClean="0">
                <a:solidFill>
                  <a:srgbClr val="FFFF00"/>
                </a:solidFill>
              </a:rPr>
              <a:t> 13.200.000 = </a:t>
            </a:r>
            <a:r>
              <a:rPr lang="en-US" sz="2400" dirty="0" err="1" smtClean="0">
                <a:solidFill>
                  <a:srgbClr val="FFFF00"/>
                </a:solidFill>
              </a:rPr>
              <a:t>bagi</a:t>
            </a:r>
            <a:r>
              <a:rPr lang="en-US" sz="2400" dirty="0" smtClean="0">
                <a:solidFill>
                  <a:srgbClr val="FFFF00"/>
                </a:solidFill>
              </a:rPr>
              <a:t> </a:t>
            </a:r>
            <a:r>
              <a:rPr lang="en-US" sz="2400" dirty="0" err="1" smtClean="0">
                <a:solidFill>
                  <a:srgbClr val="FFFF00"/>
                </a:solidFill>
              </a:rPr>
              <a:t>istri</a:t>
            </a:r>
            <a:r>
              <a:rPr lang="en-US" sz="2400" dirty="0" smtClean="0">
                <a:solidFill>
                  <a:srgbClr val="FFFF00"/>
                </a:solidFill>
              </a:rPr>
              <a:t>/</a:t>
            </a:r>
            <a:r>
              <a:rPr lang="en-US" sz="2400" dirty="0" err="1" smtClean="0">
                <a:solidFill>
                  <a:srgbClr val="FFFF00"/>
                </a:solidFill>
              </a:rPr>
              <a:t>suami</a:t>
            </a:r>
            <a:r>
              <a:rPr lang="en-US" sz="2400" dirty="0" smtClean="0">
                <a:solidFill>
                  <a:srgbClr val="FFFF00"/>
                </a:solidFill>
              </a:rPr>
              <a:t> yang </a:t>
            </a:r>
            <a:r>
              <a:rPr lang="en-US" sz="2400" dirty="0" err="1" smtClean="0">
                <a:solidFill>
                  <a:srgbClr val="FFFF00"/>
                </a:solidFill>
              </a:rPr>
              <a:t>bekerja</a:t>
            </a:r>
            <a:r>
              <a:rPr lang="en-US" sz="2400" dirty="0" smtClean="0">
                <a:solidFill>
                  <a:srgbClr val="FFFF00"/>
                </a:solidFill>
              </a:rPr>
              <a:t> </a:t>
            </a:r>
            <a:r>
              <a:rPr lang="en-US" sz="2400" dirty="0" err="1" smtClean="0">
                <a:solidFill>
                  <a:srgbClr val="FFFF00"/>
                </a:solidFill>
              </a:rPr>
              <a:t>dengan</a:t>
            </a:r>
            <a:r>
              <a:rPr lang="en-US" sz="2400" dirty="0" smtClean="0">
                <a:solidFill>
                  <a:srgbClr val="FFFF00"/>
                </a:solidFill>
              </a:rPr>
              <a:t> </a:t>
            </a:r>
            <a:r>
              <a:rPr lang="en-US" sz="2400" dirty="0" err="1" smtClean="0">
                <a:solidFill>
                  <a:srgbClr val="FFFF00"/>
                </a:solidFill>
              </a:rPr>
              <a:t>penghasilan</a:t>
            </a:r>
            <a:r>
              <a:rPr lang="en-US" sz="2400" dirty="0" smtClean="0">
                <a:solidFill>
                  <a:srgbClr val="FFFF00"/>
                </a:solidFill>
              </a:rPr>
              <a:t> 			   </a:t>
            </a:r>
            <a:r>
              <a:rPr lang="en-US" sz="2400" dirty="0" err="1" smtClean="0">
                <a:solidFill>
                  <a:srgbClr val="FFFF00"/>
                </a:solidFill>
              </a:rPr>
              <a:t>digabung</a:t>
            </a:r>
            <a:endParaRPr lang="en-US" sz="2400" dirty="0" smtClean="0">
              <a:solidFill>
                <a:srgbClr val="FFFF00"/>
              </a:solidFill>
            </a:endParaRPr>
          </a:p>
          <a:p>
            <a:pPr marL="533400" marR="0" lvl="0" indent="-533400" algn="l"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srgbClr val="FFFF00"/>
              </a:solidFill>
              <a:effectLst/>
              <a:uLnTx/>
              <a:uFillTx/>
              <a:latin typeface="+mn-lt"/>
              <a:ea typeface="+mn-ea"/>
              <a:cs typeface="+mn-cs"/>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027093"/>
            <a:ext cx="8382000" cy="954107"/>
          </a:xfrm>
          <a:prstGeom prst="rect">
            <a:avLst/>
          </a:prstGeom>
        </p:spPr>
        <p:txBody>
          <a:bodyPr wrap="square">
            <a:spAutoFit/>
          </a:bodyPr>
          <a:lstStyle/>
          <a:p>
            <a:r>
              <a:rPr lang="en-US" sz="2800" dirty="0" err="1" smtClean="0">
                <a:solidFill>
                  <a:srgbClr val="FFFF00"/>
                </a:solidFill>
              </a:rPr>
              <a:t>Bapak</a:t>
            </a:r>
            <a:r>
              <a:rPr lang="en-US" sz="2800" dirty="0" smtClean="0">
                <a:solidFill>
                  <a:srgbClr val="FFFF00"/>
                </a:solidFill>
              </a:rPr>
              <a:t> </a:t>
            </a:r>
            <a:r>
              <a:rPr lang="en-US" sz="2800" dirty="0" err="1" smtClean="0">
                <a:solidFill>
                  <a:srgbClr val="FFFF00"/>
                </a:solidFill>
              </a:rPr>
              <a:t>Andi</a:t>
            </a:r>
            <a:r>
              <a:rPr lang="en-US" sz="2800" dirty="0" smtClean="0">
                <a:solidFill>
                  <a:srgbClr val="FFFF00"/>
                </a:solidFill>
              </a:rPr>
              <a:t> </a:t>
            </a:r>
            <a:r>
              <a:rPr lang="en-US" sz="2800" dirty="0" err="1" smtClean="0">
                <a:solidFill>
                  <a:srgbClr val="FFFF00"/>
                </a:solidFill>
              </a:rPr>
              <a:t>Bekerja</a:t>
            </a:r>
            <a:r>
              <a:rPr lang="en-US" sz="2800" dirty="0" smtClean="0">
                <a:solidFill>
                  <a:srgbClr val="FFFF00"/>
                </a:solidFill>
              </a:rPr>
              <a:t> </a:t>
            </a:r>
            <a:r>
              <a:rPr lang="en-US" sz="2800" dirty="0" err="1" smtClean="0">
                <a:solidFill>
                  <a:srgbClr val="FFFF00"/>
                </a:solidFill>
              </a:rPr>
              <a:t>dan</a:t>
            </a:r>
            <a:r>
              <a:rPr lang="en-US" sz="2800" dirty="0" smtClean="0">
                <a:solidFill>
                  <a:srgbClr val="FFFF00"/>
                </a:solidFill>
              </a:rPr>
              <a:t> </a:t>
            </a:r>
            <a:r>
              <a:rPr lang="en-US" sz="2800" dirty="0" err="1" smtClean="0">
                <a:solidFill>
                  <a:srgbClr val="FFFF00"/>
                </a:solidFill>
              </a:rPr>
              <a:t>memiliki</a:t>
            </a:r>
            <a:r>
              <a:rPr lang="en-US" sz="2800" dirty="0" smtClean="0">
                <a:solidFill>
                  <a:srgbClr val="FFFF00"/>
                </a:solidFill>
              </a:rPr>
              <a:t> </a:t>
            </a:r>
            <a:r>
              <a:rPr lang="en-US" sz="2800" dirty="0" err="1" smtClean="0">
                <a:solidFill>
                  <a:srgbClr val="FFFF00"/>
                </a:solidFill>
              </a:rPr>
              <a:t>Gaji</a:t>
            </a:r>
            <a:r>
              <a:rPr lang="en-US" sz="2800" dirty="0" smtClean="0">
                <a:solidFill>
                  <a:srgbClr val="FFFF00"/>
                </a:solidFill>
              </a:rPr>
              <a:t> yang </a:t>
            </a:r>
            <a:r>
              <a:rPr lang="en-US" sz="2800" dirty="0" err="1" smtClean="0">
                <a:solidFill>
                  <a:srgbClr val="FFFF00"/>
                </a:solidFill>
              </a:rPr>
              <a:t>kena</a:t>
            </a:r>
            <a:r>
              <a:rPr lang="en-US" sz="2800" dirty="0" smtClean="0">
                <a:solidFill>
                  <a:srgbClr val="FFFF00"/>
                </a:solidFill>
              </a:rPr>
              <a:t> </a:t>
            </a:r>
            <a:r>
              <a:rPr lang="en-US" sz="2800" dirty="0" err="1" smtClean="0">
                <a:solidFill>
                  <a:srgbClr val="FFFF00"/>
                </a:solidFill>
              </a:rPr>
              <a:t>pajak</a:t>
            </a:r>
            <a:r>
              <a:rPr lang="en-US" sz="2800" dirty="0" smtClean="0">
                <a:solidFill>
                  <a:srgbClr val="FFFF00"/>
                </a:solidFill>
              </a:rPr>
              <a:t> </a:t>
            </a:r>
            <a:r>
              <a:rPr lang="en-US" sz="2800" dirty="0" err="1" smtClean="0">
                <a:solidFill>
                  <a:srgbClr val="FFFF00"/>
                </a:solidFill>
              </a:rPr>
              <a:t>setiap</a:t>
            </a:r>
            <a:r>
              <a:rPr lang="en-US" sz="2800" dirty="0" smtClean="0">
                <a:solidFill>
                  <a:srgbClr val="FFFF00"/>
                </a:solidFill>
              </a:rPr>
              <a:t> </a:t>
            </a:r>
            <a:r>
              <a:rPr lang="en-US" sz="2800" dirty="0" err="1" smtClean="0">
                <a:solidFill>
                  <a:srgbClr val="FFFF00"/>
                </a:solidFill>
              </a:rPr>
              <a:t>bulan</a:t>
            </a:r>
            <a:r>
              <a:rPr lang="en-US" sz="2800" dirty="0" smtClean="0">
                <a:solidFill>
                  <a:srgbClr val="FFFF00"/>
                </a:solidFill>
              </a:rPr>
              <a:t> </a:t>
            </a:r>
            <a:r>
              <a:rPr lang="en-US" sz="2800" dirty="0" err="1" smtClean="0">
                <a:solidFill>
                  <a:srgbClr val="FFFF00"/>
                </a:solidFill>
              </a:rPr>
              <a:t>Rp</a:t>
            </a:r>
            <a:r>
              <a:rPr lang="en-US" sz="2800" dirty="0" smtClean="0">
                <a:solidFill>
                  <a:srgbClr val="FFFF00"/>
                </a:solidFill>
              </a:rPr>
              <a:t> 5.000.000- </a:t>
            </a:r>
            <a:r>
              <a:rPr lang="en-US" sz="2800" dirty="0" err="1" smtClean="0">
                <a:solidFill>
                  <a:srgbClr val="FFFF00"/>
                </a:solidFill>
              </a:rPr>
              <a:t>hitung</a:t>
            </a:r>
            <a:r>
              <a:rPr lang="en-US" sz="2800" dirty="0" smtClean="0">
                <a:solidFill>
                  <a:srgbClr val="FFFF00"/>
                </a:solidFill>
              </a:rPr>
              <a:t> </a:t>
            </a:r>
            <a:r>
              <a:rPr lang="en-US" sz="2800" dirty="0" err="1" smtClean="0">
                <a:solidFill>
                  <a:srgbClr val="FFFF00"/>
                </a:solidFill>
              </a:rPr>
              <a:t>PPhnya</a:t>
            </a:r>
            <a:endParaRPr lang="en-US" sz="2800" dirty="0">
              <a:solidFill>
                <a:srgbClr val="FFFF00"/>
              </a:solidFill>
            </a:endParaRPr>
          </a:p>
        </p:txBody>
      </p:sp>
      <p:sp>
        <p:nvSpPr>
          <p:cNvPr id="5" name="Title 1"/>
          <p:cNvSpPr txBox="1">
            <a:spLocks/>
          </p:cNvSpPr>
          <p:nvPr/>
        </p:nvSpPr>
        <p:spPr>
          <a:xfrm>
            <a:off x="457200" y="274638"/>
            <a:ext cx="8229600" cy="8683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FF0000"/>
                </a:solidFill>
                <a:effectLst/>
                <a:uLnTx/>
                <a:uFillTx/>
                <a:latin typeface="+mj-lt"/>
                <a:ea typeface="+mj-ea"/>
                <a:cs typeface="+mj-cs"/>
              </a:rPr>
              <a:t>Contoh Soal</a:t>
            </a:r>
            <a:endParaRPr kumimoji="0" lang="en-US"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6" name="Rectangle 5"/>
          <p:cNvSpPr/>
          <p:nvPr/>
        </p:nvSpPr>
        <p:spPr>
          <a:xfrm>
            <a:off x="990600" y="2438400"/>
            <a:ext cx="6553200" cy="2858603"/>
          </a:xfrm>
          <a:prstGeom prst="rect">
            <a:avLst/>
          </a:prstGeom>
        </p:spPr>
        <p:txBody>
          <a:bodyPr wrap="square">
            <a:spAutoFit/>
          </a:bodyPr>
          <a:lstStyle/>
          <a:p>
            <a:pPr>
              <a:lnSpc>
                <a:spcPct val="80000"/>
              </a:lnSpc>
            </a:pPr>
            <a:r>
              <a:rPr lang="en-US" sz="2800" b="1" dirty="0" err="1" smtClean="0">
                <a:solidFill>
                  <a:srgbClr val="00FFFF"/>
                </a:solidFill>
              </a:rPr>
              <a:t>Jawab</a:t>
            </a:r>
            <a:r>
              <a:rPr lang="en-US" sz="2800" b="1" dirty="0" smtClean="0">
                <a:solidFill>
                  <a:srgbClr val="00FFFF"/>
                </a:solidFill>
              </a:rPr>
              <a:t>:</a:t>
            </a:r>
          </a:p>
          <a:p>
            <a:pPr>
              <a:lnSpc>
                <a:spcPct val="80000"/>
              </a:lnSpc>
            </a:pPr>
            <a:r>
              <a:rPr lang="en-US" sz="2800" b="1" dirty="0" smtClean="0">
                <a:solidFill>
                  <a:srgbClr val="00FFFF"/>
                </a:solidFill>
              </a:rPr>
              <a:t>5.000.000 X 12  = 60.000.000</a:t>
            </a:r>
          </a:p>
          <a:p>
            <a:pPr>
              <a:lnSpc>
                <a:spcPct val="80000"/>
              </a:lnSpc>
            </a:pPr>
            <a:endParaRPr lang="en-US" sz="2800" b="1" dirty="0" smtClean="0">
              <a:solidFill>
                <a:srgbClr val="00FFFF"/>
              </a:solidFill>
            </a:endParaRPr>
          </a:p>
          <a:p>
            <a:pPr>
              <a:lnSpc>
                <a:spcPct val="80000"/>
              </a:lnSpc>
            </a:pPr>
            <a:r>
              <a:rPr lang="en-US" sz="2800" b="1" dirty="0" smtClean="0">
                <a:solidFill>
                  <a:srgbClr val="00FFFF"/>
                </a:solidFill>
              </a:rPr>
              <a:t>5%   x 25.000.000   =   1.250.000</a:t>
            </a:r>
          </a:p>
          <a:p>
            <a:pPr>
              <a:lnSpc>
                <a:spcPct val="80000"/>
              </a:lnSpc>
            </a:pPr>
            <a:r>
              <a:rPr lang="en-US" sz="2800" b="1" dirty="0" smtClean="0">
                <a:solidFill>
                  <a:srgbClr val="00FFFF"/>
                </a:solidFill>
              </a:rPr>
              <a:t>10% x 25.000.000   =   2.500.000</a:t>
            </a:r>
          </a:p>
          <a:p>
            <a:pPr>
              <a:lnSpc>
                <a:spcPct val="80000"/>
              </a:lnSpc>
            </a:pPr>
            <a:r>
              <a:rPr lang="en-US" sz="2800" b="1" dirty="0" smtClean="0">
                <a:solidFill>
                  <a:srgbClr val="00FFFF"/>
                </a:solidFill>
              </a:rPr>
              <a:t>15% x 10.000.000   =   1.500.000  </a:t>
            </a:r>
          </a:p>
          <a:p>
            <a:pPr>
              <a:lnSpc>
                <a:spcPct val="80000"/>
              </a:lnSpc>
            </a:pPr>
            <a:endParaRPr lang="en-US" sz="2800" b="1" dirty="0" smtClean="0">
              <a:solidFill>
                <a:srgbClr val="00FFFF"/>
              </a:solidFill>
            </a:endParaRPr>
          </a:p>
          <a:p>
            <a:pPr>
              <a:lnSpc>
                <a:spcPct val="80000"/>
              </a:lnSpc>
            </a:pPr>
            <a:r>
              <a:rPr lang="en-US" sz="2800" b="1" dirty="0" smtClean="0">
                <a:solidFill>
                  <a:srgbClr val="00FFFF"/>
                </a:solidFill>
              </a:rPr>
              <a:t> </a:t>
            </a:r>
            <a:r>
              <a:rPr lang="en-US" sz="2800" b="1" dirty="0" err="1" smtClean="0">
                <a:solidFill>
                  <a:srgbClr val="00FFFF"/>
                </a:solidFill>
              </a:rPr>
              <a:t>PPh</a:t>
            </a:r>
            <a:r>
              <a:rPr lang="en-US" sz="2800" b="1" dirty="0" smtClean="0">
                <a:solidFill>
                  <a:srgbClr val="00FFFF"/>
                </a:solidFill>
              </a:rPr>
              <a:t> yang </a:t>
            </a:r>
            <a:r>
              <a:rPr lang="en-US" sz="2800" b="1" dirty="0" err="1" smtClean="0">
                <a:solidFill>
                  <a:srgbClr val="00FFFF"/>
                </a:solidFill>
              </a:rPr>
              <a:t>harus</a:t>
            </a:r>
            <a:r>
              <a:rPr lang="en-US" sz="2800" b="1" dirty="0" smtClean="0">
                <a:solidFill>
                  <a:srgbClr val="00FFFF"/>
                </a:solidFill>
              </a:rPr>
              <a:t> </a:t>
            </a:r>
            <a:r>
              <a:rPr lang="en-US" sz="2800" b="1" dirty="0" err="1" smtClean="0">
                <a:solidFill>
                  <a:srgbClr val="00FFFF"/>
                </a:solidFill>
              </a:rPr>
              <a:t>dibayar</a:t>
            </a:r>
            <a:r>
              <a:rPr lang="en-US" sz="2800" b="1" dirty="0" smtClean="0">
                <a:solidFill>
                  <a:srgbClr val="00FFFF"/>
                </a:solidFill>
              </a:rPr>
              <a:t> : 5.250.000</a:t>
            </a:r>
            <a:endParaRPr lang="en-US" sz="2800" dirty="0">
              <a:solidFill>
                <a:srgbClr val="00FFFF"/>
              </a:solidFill>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Rectangle 4"/>
          <p:cNvSpPr/>
          <p:nvPr/>
        </p:nvSpPr>
        <p:spPr>
          <a:xfrm>
            <a:off x="76200" y="4800600"/>
            <a:ext cx="89154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a:t>
            </a:r>
            <a:r>
              <a:rPr lang="en-US" sz="2000" dirty="0" err="1" smtClean="0"/>
              <a:t>Bapak</a:t>
            </a:r>
            <a:r>
              <a:rPr lang="en-US" sz="2000" dirty="0" smtClean="0"/>
              <a:t> </a:t>
            </a:r>
            <a:r>
              <a:rPr lang="en-US" sz="2000" dirty="0" err="1" smtClean="0"/>
              <a:t>Priambodo</a:t>
            </a:r>
            <a:r>
              <a:rPr lang="en-US" sz="2000" dirty="0" smtClean="0"/>
              <a:t> </a:t>
            </a:r>
            <a:r>
              <a:rPr lang="en-US" sz="2000" dirty="0" err="1" smtClean="0"/>
              <a:t>memiliki</a:t>
            </a:r>
            <a:r>
              <a:rPr lang="en-US" sz="2000" dirty="0" smtClean="0"/>
              <a:t> </a:t>
            </a:r>
            <a:r>
              <a:rPr lang="en-US" sz="2000" dirty="0" err="1" smtClean="0"/>
              <a:t>penghasilan</a:t>
            </a:r>
            <a:r>
              <a:rPr lang="en-US" sz="2000" dirty="0" smtClean="0"/>
              <a:t> </a:t>
            </a:r>
            <a:r>
              <a:rPr lang="en-US" sz="2000" dirty="0" err="1" smtClean="0"/>
              <a:t>kena</a:t>
            </a:r>
            <a:r>
              <a:rPr lang="en-US" sz="2000" dirty="0" smtClean="0"/>
              <a:t> </a:t>
            </a:r>
            <a:r>
              <a:rPr lang="en-US" sz="2000" dirty="0" err="1" smtClean="0"/>
              <a:t>pajak</a:t>
            </a:r>
            <a:r>
              <a:rPr lang="en-US" sz="2000" dirty="0" smtClean="0"/>
              <a:t> </a:t>
            </a:r>
            <a:r>
              <a:rPr lang="en-US" sz="2000" dirty="0" err="1" smtClean="0"/>
              <a:t>sebesar</a:t>
            </a:r>
            <a:r>
              <a:rPr lang="en-US" sz="2000" dirty="0" smtClean="0"/>
              <a:t>  </a:t>
            </a:r>
            <a:r>
              <a:rPr lang="en-US" sz="2000" dirty="0" err="1" smtClean="0"/>
              <a:t>Rp</a:t>
            </a:r>
            <a:r>
              <a:rPr lang="en-US" sz="2000" dirty="0" smtClean="0"/>
              <a:t> 255.000.000 </a:t>
            </a:r>
            <a:r>
              <a:rPr lang="en-US" sz="2000" dirty="0" err="1" smtClean="0"/>
              <a:t>setahun</a:t>
            </a:r>
            <a:r>
              <a:rPr lang="en-US" sz="2000" dirty="0" smtClean="0"/>
              <a:t>. </a:t>
            </a:r>
            <a:r>
              <a:rPr lang="en-US" sz="2000" dirty="0" err="1" smtClean="0"/>
              <a:t>Besarkan</a:t>
            </a:r>
            <a:r>
              <a:rPr lang="en-US" sz="2000" dirty="0" smtClean="0"/>
              <a:t> (</a:t>
            </a:r>
            <a:r>
              <a:rPr lang="en-US" sz="2000" dirty="0" err="1" smtClean="0"/>
              <a:t>Pasal</a:t>
            </a:r>
            <a:r>
              <a:rPr lang="en-US" sz="2000" dirty="0" smtClean="0"/>
              <a:t> 7 UU No.17 </a:t>
            </a:r>
            <a:r>
              <a:rPr lang="en-US" sz="2000" dirty="0" err="1" smtClean="0"/>
              <a:t>tahun</a:t>
            </a:r>
            <a:r>
              <a:rPr lang="en-US" sz="2000" dirty="0" smtClean="0"/>
              <a:t> 2000, </a:t>
            </a:r>
            <a:r>
              <a:rPr lang="en-US" sz="2000" dirty="0" err="1" smtClean="0"/>
              <a:t>pajak</a:t>
            </a:r>
            <a:r>
              <a:rPr lang="en-US" sz="2000" dirty="0" smtClean="0"/>
              <a:t> </a:t>
            </a:r>
            <a:r>
              <a:rPr lang="en-US" sz="2000" dirty="0" err="1" smtClean="0"/>
              <a:t>terutang</a:t>
            </a:r>
            <a:r>
              <a:rPr lang="en-US" sz="2000" dirty="0" smtClean="0"/>
              <a:t> </a:t>
            </a:r>
            <a:r>
              <a:rPr lang="en-US" sz="2000" dirty="0" err="1" smtClean="0"/>
              <a:t>Hadi</a:t>
            </a:r>
            <a:r>
              <a:rPr lang="en-US" sz="2000" dirty="0" smtClean="0"/>
              <a:t> per </a:t>
            </a:r>
            <a:r>
              <a:rPr lang="en-US" sz="2000" dirty="0" err="1" smtClean="0"/>
              <a:t>tahun</a:t>
            </a:r>
            <a:r>
              <a:rPr lang="en-US" sz="2000" dirty="0" smtClean="0"/>
              <a:t> </a:t>
            </a:r>
            <a:r>
              <a:rPr lang="en-US" sz="2000" dirty="0" err="1" smtClean="0"/>
              <a:t>adalah</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Kota 2009)</a:t>
            </a:r>
            <a:r>
              <a:rPr lang="en-US" sz="2000" dirty="0" smtClean="0"/>
              <a:t>…</a:t>
            </a:r>
          </a:p>
          <a:p>
            <a:pPr marL="457200" indent="-457200">
              <a:buAutoNum type="alphaUcPeriod"/>
            </a:pPr>
            <a:r>
              <a:rPr lang="en-US" sz="2000" dirty="0" err="1" smtClean="0"/>
              <a:t>Rp</a:t>
            </a:r>
            <a:r>
              <a:rPr lang="en-US" sz="2000" dirty="0" smtClean="0"/>
              <a:t> 50.500.000			D.   </a:t>
            </a:r>
            <a:r>
              <a:rPr lang="en-US" sz="2000" dirty="0" err="1" smtClean="0"/>
              <a:t>Rp</a:t>
            </a:r>
            <a:r>
              <a:rPr lang="en-US" sz="2000" dirty="0" smtClean="0"/>
              <a:t> 88.000.000</a:t>
            </a:r>
          </a:p>
          <a:p>
            <a:pPr marL="457200" indent="-457200">
              <a:buAutoNum type="alphaUcPeriod"/>
            </a:pPr>
            <a:r>
              <a:rPr lang="en-US" sz="2000" dirty="0" err="1" smtClean="0"/>
              <a:t>Rp</a:t>
            </a:r>
            <a:r>
              <a:rPr lang="en-US" sz="2000" dirty="0" smtClean="0"/>
              <a:t> 70.000.000			E.    </a:t>
            </a:r>
            <a:r>
              <a:rPr lang="en-US" sz="2000" dirty="0" err="1" smtClean="0"/>
              <a:t>Rp</a:t>
            </a:r>
            <a:r>
              <a:rPr lang="en-US" sz="2000" dirty="0" smtClean="0"/>
              <a:t> 89.250.000</a:t>
            </a:r>
          </a:p>
          <a:p>
            <a:pPr marL="457200" indent="-457200">
              <a:buAutoNum type="alphaUcPeriod"/>
            </a:pPr>
            <a:r>
              <a:rPr lang="en-US" sz="2000" dirty="0" err="1" smtClean="0"/>
              <a:t>Rp</a:t>
            </a:r>
            <a:r>
              <a:rPr lang="en-US" sz="2000" dirty="0" smtClean="0"/>
              <a:t> 80.500.000</a:t>
            </a:r>
          </a:p>
        </p:txBody>
      </p:sp>
      <p:sp>
        <p:nvSpPr>
          <p:cNvPr id="7"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8" name="Rectangle 7"/>
          <p:cNvSpPr/>
          <p:nvPr/>
        </p:nvSpPr>
        <p:spPr>
          <a:xfrm>
            <a:off x="4648200" y="609600"/>
            <a:ext cx="449580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Mekanisme</a:t>
            </a:r>
            <a:r>
              <a:rPr lang="en-US" sz="2000" dirty="0" smtClean="0"/>
              <a:t> </a:t>
            </a:r>
            <a:r>
              <a:rPr lang="en-US" sz="2000" dirty="0" err="1" smtClean="0"/>
              <a:t>pembelian</a:t>
            </a:r>
            <a:r>
              <a:rPr lang="en-US" sz="2000" dirty="0" smtClean="0"/>
              <a:t> </a:t>
            </a:r>
            <a:r>
              <a:rPr lang="en-US" sz="2000" dirty="0" err="1" smtClean="0"/>
              <a:t>produk</a:t>
            </a:r>
            <a:r>
              <a:rPr lang="en-US" sz="2000" dirty="0" smtClean="0"/>
              <a:t> </a:t>
            </a:r>
            <a:r>
              <a:rPr lang="en-US" sz="2000" dirty="0" err="1" smtClean="0"/>
              <a:t>dari</a:t>
            </a:r>
            <a:r>
              <a:rPr lang="en-US" sz="2000" dirty="0" smtClean="0"/>
              <a:t> bursa </a:t>
            </a:r>
            <a:r>
              <a:rPr lang="en-US" sz="2000" dirty="0" err="1" smtClean="0"/>
              <a:t>efek</a:t>
            </a:r>
            <a:r>
              <a:rPr lang="en-US" sz="2000" dirty="0" smtClean="0"/>
              <a:t> </a:t>
            </a:r>
            <a:r>
              <a:rPr lang="en-US" sz="2000" dirty="0" err="1" smtClean="0"/>
              <a:t>sebagai</a:t>
            </a:r>
            <a:r>
              <a:rPr lang="en-US" sz="2000" dirty="0" smtClean="0"/>
              <a:t> </a:t>
            </a:r>
            <a:r>
              <a:rPr lang="en-US" sz="2000" dirty="0" err="1" smtClean="0"/>
              <a:t>berikut</a:t>
            </a:r>
            <a:r>
              <a:rPr lang="en-US" sz="2000" dirty="0" smtClean="0"/>
              <a:t>:</a:t>
            </a:r>
          </a:p>
          <a:p>
            <a:pPr marL="457200" indent="-457200">
              <a:buFont typeface="+mj-lt"/>
              <a:buAutoNum type="arabicParenR"/>
            </a:pPr>
            <a:r>
              <a:rPr lang="en-US" sz="2000" dirty="0" err="1" smtClean="0">
                <a:solidFill>
                  <a:schemeClr val="accent6"/>
                </a:solidFill>
              </a:rPr>
              <a:t>Menjual</a:t>
            </a:r>
            <a:r>
              <a:rPr lang="en-US" sz="2000" dirty="0" smtClean="0">
                <a:solidFill>
                  <a:schemeClr val="accent6"/>
                </a:solidFill>
              </a:rPr>
              <a:t> </a:t>
            </a:r>
            <a:r>
              <a:rPr lang="en-US" sz="2000" dirty="0" err="1" smtClean="0">
                <a:solidFill>
                  <a:schemeClr val="accent6"/>
                </a:solidFill>
              </a:rPr>
              <a:t>surat-surat</a:t>
            </a:r>
            <a:r>
              <a:rPr lang="en-US" sz="2000" dirty="0" smtClean="0">
                <a:solidFill>
                  <a:schemeClr val="accent6"/>
                </a:solidFill>
              </a:rPr>
              <a:t> </a:t>
            </a:r>
            <a:r>
              <a:rPr lang="en-US" sz="2000" dirty="0" err="1" smtClean="0">
                <a:solidFill>
                  <a:schemeClr val="accent6"/>
                </a:solidFill>
              </a:rPr>
              <a:t>berharga</a:t>
            </a:r>
            <a:endParaRPr lang="en-US" sz="2000" dirty="0" smtClean="0">
              <a:solidFill>
                <a:schemeClr val="accent6"/>
              </a:solidFill>
            </a:endParaRPr>
          </a:p>
          <a:p>
            <a:pPr marL="457200" indent="-457200">
              <a:buFont typeface="+mj-lt"/>
              <a:buAutoNum type="arabicParenR"/>
            </a:pPr>
            <a:r>
              <a:rPr lang="en-US" sz="2000" dirty="0" err="1" smtClean="0">
                <a:solidFill>
                  <a:schemeClr val="accent6"/>
                </a:solidFill>
              </a:rPr>
              <a:t>Pemerintah</a:t>
            </a:r>
            <a:r>
              <a:rPr lang="en-US" sz="2000" dirty="0" smtClean="0">
                <a:solidFill>
                  <a:schemeClr val="accent6"/>
                </a:solidFill>
              </a:rPr>
              <a:t> </a:t>
            </a:r>
            <a:r>
              <a:rPr lang="en-US" sz="2000" dirty="0" err="1" smtClean="0">
                <a:solidFill>
                  <a:schemeClr val="accent6"/>
                </a:solidFill>
              </a:rPr>
              <a:t>menaikan</a:t>
            </a:r>
            <a:r>
              <a:rPr lang="en-US" sz="2000" dirty="0" smtClean="0">
                <a:solidFill>
                  <a:schemeClr val="accent6"/>
                </a:solidFill>
              </a:rPr>
              <a:t> </a:t>
            </a:r>
            <a:r>
              <a:rPr lang="en-US" sz="2000" dirty="0" err="1" smtClean="0">
                <a:solidFill>
                  <a:schemeClr val="accent6"/>
                </a:solidFill>
              </a:rPr>
              <a:t>gaji</a:t>
            </a:r>
            <a:r>
              <a:rPr lang="en-US" sz="2000" dirty="0" smtClean="0">
                <a:solidFill>
                  <a:schemeClr val="accent6"/>
                </a:solidFill>
              </a:rPr>
              <a:t> PNS</a:t>
            </a:r>
          </a:p>
          <a:p>
            <a:pPr marL="457200" indent="-457200">
              <a:buFont typeface="+mj-lt"/>
              <a:buAutoNum type="arabicParenR"/>
            </a:pPr>
            <a:r>
              <a:rPr lang="en-US" sz="2000" dirty="0" err="1" smtClean="0">
                <a:solidFill>
                  <a:schemeClr val="accent6"/>
                </a:solidFill>
              </a:rPr>
              <a:t>Pemerintah</a:t>
            </a:r>
            <a:r>
              <a:rPr lang="en-US" sz="2000" dirty="0" smtClean="0">
                <a:solidFill>
                  <a:schemeClr val="accent6"/>
                </a:solidFill>
              </a:rPr>
              <a:t> </a:t>
            </a:r>
            <a:r>
              <a:rPr lang="en-US" sz="2000" dirty="0" err="1" smtClean="0">
                <a:solidFill>
                  <a:schemeClr val="accent6"/>
                </a:solidFill>
              </a:rPr>
              <a:t>menghapus</a:t>
            </a:r>
            <a:r>
              <a:rPr lang="en-US" sz="2000" dirty="0" smtClean="0">
                <a:solidFill>
                  <a:schemeClr val="accent6"/>
                </a:solidFill>
              </a:rPr>
              <a:t> </a:t>
            </a:r>
            <a:r>
              <a:rPr lang="en-US" sz="2000" dirty="0" err="1" smtClean="0">
                <a:solidFill>
                  <a:schemeClr val="accent6"/>
                </a:solidFill>
              </a:rPr>
              <a:t>subsidi</a:t>
            </a:r>
            <a:r>
              <a:rPr lang="en-US" sz="2000" dirty="0" smtClean="0">
                <a:solidFill>
                  <a:schemeClr val="accent6"/>
                </a:solidFill>
              </a:rPr>
              <a:t> BBM</a:t>
            </a:r>
          </a:p>
          <a:p>
            <a:pPr marL="457200" indent="-457200">
              <a:buFont typeface="+mj-lt"/>
              <a:buAutoNum type="arabicParenR"/>
            </a:pPr>
            <a:r>
              <a:rPr lang="en-US" sz="2000" dirty="0" err="1" smtClean="0">
                <a:solidFill>
                  <a:schemeClr val="accent6"/>
                </a:solidFill>
              </a:rPr>
              <a:t>Belanja</a:t>
            </a:r>
            <a:r>
              <a:rPr lang="en-US" sz="2000" dirty="0" smtClean="0">
                <a:solidFill>
                  <a:schemeClr val="accent6"/>
                </a:solidFill>
              </a:rPr>
              <a:t> </a:t>
            </a:r>
            <a:r>
              <a:rPr lang="en-US" sz="2000" dirty="0" err="1" smtClean="0">
                <a:solidFill>
                  <a:schemeClr val="accent6"/>
                </a:solidFill>
              </a:rPr>
              <a:t>layanan</a:t>
            </a:r>
            <a:r>
              <a:rPr lang="en-US" sz="2000" dirty="0" smtClean="0">
                <a:solidFill>
                  <a:schemeClr val="accent6"/>
                </a:solidFill>
              </a:rPr>
              <a:t> </a:t>
            </a:r>
            <a:r>
              <a:rPr lang="en-US" sz="2000" dirty="0" err="1" smtClean="0">
                <a:solidFill>
                  <a:schemeClr val="accent6"/>
                </a:solidFill>
              </a:rPr>
              <a:t>publik</a:t>
            </a:r>
            <a:r>
              <a:rPr lang="en-US" sz="2000" dirty="0" smtClean="0">
                <a:solidFill>
                  <a:schemeClr val="accent6"/>
                </a:solidFill>
              </a:rPr>
              <a:t> </a:t>
            </a:r>
            <a:r>
              <a:rPr lang="en-US" sz="2000" dirty="0" err="1" smtClean="0">
                <a:solidFill>
                  <a:schemeClr val="accent6"/>
                </a:solidFill>
              </a:rPr>
              <a:t>di</a:t>
            </a:r>
            <a:r>
              <a:rPr lang="en-US" sz="2000" dirty="0" smtClean="0">
                <a:solidFill>
                  <a:schemeClr val="accent6"/>
                </a:solidFill>
              </a:rPr>
              <a:t> </a:t>
            </a:r>
            <a:r>
              <a:rPr lang="en-US" sz="2000" dirty="0" err="1" smtClean="0">
                <a:solidFill>
                  <a:schemeClr val="accent6"/>
                </a:solidFill>
              </a:rPr>
              <a:t>setiap</a:t>
            </a:r>
            <a:r>
              <a:rPr lang="en-US" sz="2000" dirty="0" smtClean="0">
                <a:solidFill>
                  <a:schemeClr val="accent6"/>
                </a:solidFill>
              </a:rPr>
              <a:t> </a:t>
            </a:r>
            <a:r>
              <a:rPr lang="en-US" sz="2000" dirty="0" err="1" smtClean="0">
                <a:solidFill>
                  <a:schemeClr val="accent6"/>
                </a:solidFill>
              </a:rPr>
              <a:t>instansi</a:t>
            </a:r>
            <a:endParaRPr lang="en-US" sz="2000" dirty="0" smtClean="0">
              <a:solidFill>
                <a:schemeClr val="accent6"/>
              </a:solidFill>
            </a:endParaRPr>
          </a:p>
          <a:p>
            <a:pPr marL="457200" indent="-457200">
              <a:buFont typeface="+mj-lt"/>
              <a:buAutoNum type="arabicParenR"/>
            </a:pPr>
            <a:r>
              <a:rPr lang="en-US" sz="2000" dirty="0" smtClean="0">
                <a:solidFill>
                  <a:schemeClr val="accent6"/>
                </a:solidFill>
              </a:rPr>
              <a:t>Pembangunan </a:t>
            </a:r>
            <a:r>
              <a:rPr lang="en-US" sz="2000" dirty="0" err="1" smtClean="0">
                <a:solidFill>
                  <a:schemeClr val="accent6"/>
                </a:solidFill>
              </a:rPr>
              <a:t>untuk</a:t>
            </a:r>
            <a:r>
              <a:rPr lang="en-US" sz="2000" dirty="0" smtClean="0">
                <a:solidFill>
                  <a:schemeClr val="accent6"/>
                </a:solidFill>
              </a:rPr>
              <a:t> </a:t>
            </a:r>
            <a:r>
              <a:rPr lang="en-US" sz="2000" dirty="0" err="1" smtClean="0">
                <a:solidFill>
                  <a:schemeClr val="accent6"/>
                </a:solidFill>
              </a:rPr>
              <a:t>sektor</a:t>
            </a:r>
            <a:r>
              <a:rPr lang="en-US" sz="2000" dirty="0" smtClean="0">
                <a:solidFill>
                  <a:schemeClr val="accent6"/>
                </a:solidFill>
              </a:rPr>
              <a:t> </a:t>
            </a:r>
            <a:r>
              <a:rPr lang="en-US" sz="2000" dirty="0" err="1" smtClean="0">
                <a:solidFill>
                  <a:schemeClr val="accent6"/>
                </a:solidFill>
              </a:rPr>
              <a:t>lembaga</a:t>
            </a:r>
            <a:endParaRPr lang="en-US" sz="2000" dirty="0" smtClean="0">
              <a:solidFill>
                <a:schemeClr val="accent6"/>
              </a:solidFill>
            </a:endParaRPr>
          </a:p>
          <a:p>
            <a:r>
              <a:rPr lang="en-US" sz="2000" dirty="0" smtClean="0"/>
              <a:t>Yang </a:t>
            </a:r>
            <a:r>
              <a:rPr lang="en-US" sz="2000" dirty="0" err="1" smtClean="0"/>
              <a:t>manakah</a:t>
            </a:r>
            <a:r>
              <a:rPr lang="en-US" sz="2000" dirty="0" smtClean="0"/>
              <a:t> </a:t>
            </a:r>
            <a:r>
              <a:rPr lang="en-US" sz="2000" dirty="0" err="1" smtClean="0"/>
              <a:t>merupakan</a:t>
            </a:r>
            <a:r>
              <a:rPr lang="en-US" sz="2000" dirty="0" smtClean="0"/>
              <a:t> </a:t>
            </a:r>
            <a:r>
              <a:rPr lang="en-US" sz="2000" dirty="0" err="1" smtClean="0"/>
              <a:t>pengeluaran</a:t>
            </a:r>
            <a:r>
              <a:rPr lang="en-US" sz="2000" dirty="0" smtClean="0"/>
              <a:t> </a:t>
            </a:r>
            <a:r>
              <a:rPr lang="en-US" sz="2000" dirty="0" err="1" smtClean="0"/>
              <a:t>pemerintah</a:t>
            </a:r>
            <a:r>
              <a:rPr lang="en-US" sz="2000" dirty="0" smtClean="0"/>
              <a:t> </a:t>
            </a:r>
            <a:r>
              <a:rPr lang="en-US" sz="2000" dirty="0" err="1" smtClean="0"/>
              <a:t>pusat</a:t>
            </a:r>
            <a:r>
              <a:rPr lang="en-US" sz="2000" dirty="0" smtClean="0"/>
              <a:t> … </a:t>
            </a:r>
            <a:r>
              <a:rPr lang="en-US" sz="2000" dirty="0" smtClean="0">
                <a:solidFill>
                  <a:srgbClr val="FFFF00"/>
                </a:solidFill>
              </a:rPr>
              <a:t>(UN 2012)</a:t>
            </a:r>
          </a:p>
          <a:p>
            <a:pPr marL="342900" indent="-342900">
              <a:buAutoNum type="alphaUcPeriod"/>
            </a:pPr>
            <a:r>
              <a:rPr lang="en-US" sz="2000" dirty="0" smtClean="0"/>
              <a:t>1,2, </a:t>
            </a:r>
            <a:r>
              <a:rPr lang="en-US" sz="2000" dirty="0" err="1" smtClean="0"/>
              <a:t>dan</a:t>
            </a:r>
            <a:r>
              <a:rPr lang="en-US" sz="2000" dirty="0" smtClean="0"/>
              <a:t> 3		D.  2, 4, </a:t>
            </a:r>
            <a:r>
              <a:rPr lang="en-US" sz="2000" dirty="0" err="1" smtClean="0"/>
              <a:t>dan</a:t>
            </a:r>
            <a:r>
              <a:rPr lang="en-US" sz="2000" dirty="0" smtClean="0"/>
              <a:t> 5</a:t>
            </a:r>
          </a:p>
          <a:p>
            <a:pPr marL="342900" indent="-342900">
              <a:buAutoNum type="alphaUcPeriod"/>
            </a:pPr>
            <a:r>
              <a:rPr lang="en-US" sz="2000" dirty="0" smtClean="0"/>
              <a:t>1,3, </a:t>
            </a:r>
            <a:r>
              <a:rPr lang="en-US" sz="2000" dirty="0" err="1" smtClean="0"/>
              <a:t>dan</a:t>
            </a:r>
            <a:r>
              <a:rPr lang="en-US" sz="2000" dirty="0" smtClean="0"/>
              <a:t> 4		E.   3, 4, </a:t>
            </a:r>
            <a:r>
              <a:rPr lang="en-US" sz="2000" dirty="0" err="1" smtClean="0"/>
              <a:t>dan</a:t>
            </a:r>
            <a:r>
              <a:rPr lang="en-US" sz="2000" dirty="0" smtClean="0"/>
              <a:t> 5</a:t>
            </a:r>
          </a:p>
          <a:p>
            <a:pPr marL="342900" indent="-342900">
              <a:buAutoNum type="alphaUcPeriod"/>
            </a:pPr>
            <a:r>
              <a:rPr lang="en-US" sz="2000" dirty="0" smtClean="0"/>
              <a:t>2,3, </a:t>
            </a:r>
            <a:r>
              <a:rPr lang="en-US" sz="2000" dirty="0" err="1" smtClean="0"/>
              <a:t>dan</a:t>
            </a:r>
            <a:r>
              <a:rPr lang="en-US" sz="2000" dirty="0" smtClean="0"/>
              <a:t> 4</a:t>
            </a:r>
          </a:p>
        </p:txBody>
      </p:sp>
      <p:sp>
        <p:nvSpPr>
          <p:cNvPr id="6" name="Rectangle 5"/>
          <p:cNvSpPr/>
          <p:nvPr/>
        </p:nvSpPr>
        <p:spPr>
          <a:xfrm>
            <a:off x="304800" y="609600"/>
            <a:ext cx="42672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1. </a:t>
            </a:r>
            <a:r>
              <a:rPr lang="en-US" sz="2200" dirty="0" err="1" smtClean="0"/>
              <a:t>Manakah</a:t>
            </a:r>
            <a:r>
              <a:rPr lang="en-US" sz="2200" dirty="0" smtClean="0"/>
              <a:t> yang </a:t>
            </a:r>
            <a:r>
              <a:rPr lang="en-US" sz="2200" dirty="0" err="1" smtClean="0"/>
              <a:t>termasuk</a:t>
            </a:r>
            <a:r>
              <a:rPr lang="en-US" sz="2200" dirty="0" smtClean="0"/>
              <a:t> </a:t>
            </a:r>
            <a:r>
              <a:rPr lang="en-US" sz="2200" dirty="0" err="1" smtClean="0"/>
              <a:t>dalam</a:t>
            </a:r>
            <a:r>
              <a:rPr lang="en-US" sz="2200" dirty="0" smtClean="0"/>
              <a:t> </a:t>
            </a:r>
            <a:r>
              <a:rPr lang="en-US" sz="2200" dirty="0" err="1" smtClean="0"/>
              <a:t>pendapatan</a:t>
            </a:r>
            <a:r>
              <a:rPr lang="en-US" sz="2200" dirty="0" smtClean="0"/>
              <a:t> </a:t>
            </a:r>
            <a:r>
              <a:rPr lang="en-US" sz="2200" dirty="0" err="1" smtClean="0"/>
              <a:t>asli</a:t>
            </a:r>
            <a:r>
              <a:rPr lang="en-US" sz="2200" dirty="0" smtClean="0"/>
              <a:t> </a:t>
            </a:r>
            <a:r>
              <a:rPr lang="en-US" sz="2200" dirty="0" err="1" smtClean="0"/>
              <a:t>daerah</a:t>
            </a:r>
            <a:r>
              <a:rPr lang="en-US" sz="2200" dirty="0" smtClean="0"/>
              <a:t> </a:t>
            </a:r>
            <a:r>
              <a:rPr lang="en-US" sz="2200" dirty="0" smtClean="0">
                <a:solidFill>
                  <a:srgbClr val="FFFF00"/>
                </a:solidFill>
              </a:rPr>
              <a:t>(SIMAK UI 2009)</a:t>
            </a:r>
          </a:p>
          <a:p>
            <a:pPr marL="284163" indent="-284163">
              <a:buAutoNum type="alphaUcPeriod"/>
              <a:tabLst>
                <a:tab pos="236538" algn="l"/>
                <a:tab pos="284163" algn="l"/>
              </a:tabLst>
            </a:pPr>
            <a:r>
              <a:rPr lang="en-US" sz="2200" dirty="0" smtClean="0">
                <a:solidFill>
                  <a:schemeClr val="bg1"/>
                </a:solidFill>
              </a:rPr>
              <a:t>Dana </a:t>
            </a:r>
            <a:r>
              <a:rPr lang="en-US" sz="2200" dirty="0" err="1" smtClean="0">
                <a:solidFill>
                  <a:schemeClr val="bg1"/>
                </a:solidFill>
              </a:rPr>
              <a:t>Perimbangan</a:t>
            </a:r>
            <a:endParaRPr lang="en-US" sz="2200" dirty="0" smtClean="0">
              <a:solidFill>
                <a:schemeClr val="bg1"/>
              </a:solidFill>
            </a:endParaRPr>
          </a:p>
          <a:p>
            <a:pPr marL="284163" indent="-284163">
              <a:buAutoNum type="alphaUcPeriod"/>
              <a:tabLst>
                <a:tab pos="236538" algn="l"/>
                <a:tab pos="284163" algn="l"/>
              </a:tabLst>
            </a:pPr>
            <a:r>
              <a:rPr lang="en-US" sz="2200" dirty="0" smtClean="0">
                <a:solidFill>
                  <a:schemeClr val="bg1"/>
                </a:solidFill>
              </a:rPr>
              <a:t>Dana </a:t>
            </a:r>
            <a:r>
              <a:rPr lang="en-US" sz="2200" dirty="0" err="1" smtClean="0">
                <a:solidFill>
                  <a:schemeClr val="bg1"/>
                </a:solidFill>
              </a:rPr>
              <a:t>alokasi</a:t>
            </a:r>
            <a:r>
              <a:rPr lang="en-US" sz="2200" dirty="0" smtClean="0">
                <a:solidFill>
                  <a:schemeClr val="bg1"/>
                </a:solidFill>
              </a:rPr>
              <a:t> </a:t>
            </a:r>
            <a:r>
              <a:rPr lang="en-US" sz="2200" dirty="0" err="1" smtClean="0">
                <a:solidFill>
                  <a:schemeClr val="bg1"/>
                </a:solidFill>
              </a:rPr>
              <a:t>umum</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Pinjaman</a:t>
            </a:r>
            <a:r>
              <a:rPr lang="en-US" sz="2200" dirty="0" smtClean="0">
                <a:solidFill>
                  <a:schemeClr val="bg1"/>
                </a:solidFill>
              </a:rPr>
              <a:t> </a:t>
            </a:r>
            <a:r>
              <a:rPr lang="en-US" sz="2200" dirty="0" err="1" smtClean="0">
                <a:solidFill>
                  <a:schemeClr val="bg1"/>
                </a:solidFill>
              </a:rPr>
              <a:t>daerah</a:t>
            </a:r>
            <a:endParaRPr lang="en-US" sz="2200" dirty="0" smtClean="0">
              <a:solidFill>
                <a:schemeClr val="bg1"/>
              </a:solidFill>
            </a:endParaRPr>
          </a:p>
          <a:p>
            <a:pPr marL="284163" indent="-284163">
              <a:buAutoNum type="alphaUcPeriod"/>
              <a:tabLst>
                <a:tab pos="236538" algn="l"/>
                <a:tab pos="284163" algn="l"/>
              </a:tabLst>
            </a:pPr>
            <a:r>
              <a:rPr lang="en-US" sz="2200" dirty="0" smtClean="0">
                <a:solidFill>
                  <a:schemeClr val="bg1"/>
                </a:solidFill>
              </a:rPr>
              <a:t>Dana </a:t>
            </a:r>
            <a:r>
              <a:rPr lang="en-US" sz="2200" dirty="0" err="1" smtClean="0">
                <a:solidFill>
                  <a:schemeClr val="bg1"/>
                </a:solidFill>
              </a:rPr>
              <a:t>darurat</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Penjualan</a:t>
            </a:r>
            <a:r>
              <a:rPr lang="en-US" sz="2200" dirty="0" smtClean="0">
                <a:solidFill>
                  <a:schemeClr val="bg1"/>
                </a:solidFill>
              </a:rPr>
              <a:t> </a:t>
            </a:r>
            <a:r>
              <a:rPr lang="en-US" sz="2200" dirty="0" err="1" smtClean="0">
                <a:solidFill>
                  <a:schemeClr val="bg1"/>
                </a:solidFill>
              </a:rPr>
              <a:t>aset</a:t>
            </a:r>
            <a:r>
              <a:rPr lang="en-US" sz="2200" dirty="0" smtClean="0">
                <a:solidFill>
                  <a:schemeClr val="bg1"/>
                </a:solidFill>
              </a:rPr>
              <a:t> </a:t>
            </a:r>
            <a:r>
              <a:rPr lang="en-US" sz="2200" dirty="0" err="1" smtClean="0">
                <a:solidFill>
                  <a:schemeClr val="bg1"/>
                </a:solidFill>
              </a:rPr>
              <a:t>tetap</a:t>
            </a:r>
            <a:r>
              <a:rPr lang="en-US" sz="2200" dirty="0" smtClean="0">
                <a:solidFill>
                  <a:schemeClr val="bg1"/>
                </a:solidFill>
              </a:rPr>
              <a:t> </a:t>
            </a:r>
            <a:r>
              <a:rPr lang="en-US" sz="2200" dirty="0" err="1" smtClean="0">
                <a:solidFill>
                  <a:schemeClr val="bg1"/>
                </a:solidFill>
              </a:rPr>
              <a:t>daerah</a:t>
            </a:r>
            <a:endParaRPr lang="en-US" sz="2200" dirty="0"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wd">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6"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563562"/>
          </a:xfrm>
          <a:prstGeom prst="rect">
            <a:avLst/>
          </a:prstGeo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rgbClr val="FFFF00"/>
                </a:solidFill>
                <a:effectLst/>
                <a:uLnTx/>
                <a:uFillTx/>
                <a:latin typeface="+mj-lt"/>
                <a:ea typeface="+mj-ea"/>
                <a:cs typeface="+mj-cs"/>
              </a:rPr>
              <a:t>Pasar</a:t>
            </a:r>
            <a:r>
              <a:rPr kumimoji="0" lang="en-US" sz="4000" b="0" i="0" u="none" strike="noStrike" kern="1200" cap="none" spc="0" normalizeH="0" noProof="0" dirty="0" smtClean="0">
                <a:ln>
                  <a:noFill/>
                </a:ln>
                <a:solidFill>
                  <a:srgbClr val="FFFF00"/>
                </a:solidFill>
                <a:effectLst/>
                <a:uLnTx/>
                <a:uFillTx/>
                <a:latin typeface="+mj-lt"/>
                <a:ea typeface="+mj-ea"/>
                <a:cs typeface="+mj-cs"/>
              </a:rPr>
              <a:t> Modal (</a:t>
            </a:r>
            <a:r>
              <a:rPr lang="en-US" sz="4000" dirty="0" err="1" smtClean="0">
                <a:solidFill>
                  <a:srgbClr val="FFFF00"/>
                </a:solidFill>
                <a:latin typeface="+mj-lt"/>
                <a:ea typeface="+mj-ea"/>
                <a:cs typeface="+mj-cs"/>
              </a:rPr>
              <a:t>P</a:t>
            </a:r>
            <a:r>
              <a:rPr kumimoji="0" lang="en-US" sz="4000" b="0" i="0" u="none" strike="noStrike" kern="1200" cap="none" spc="0" normalizeH="0" noProof="0" dirty="0" err="1" smtClean="0">
                <a:ln>
                  <a:noFill/>
                </a:ln>
                <a:solidFill>
                  <a:srgbClr val="FFFF00"/>
                </a:solidFill>
                <a:effectLst/>
                <a:uLnTx/>
                <a:uFillTx/>
                <a:latin typeface="+mj-lt"/>
                <a:ea typeface="+mj-ea"/>
                <a:cs typeface="+mj-cs"/>
              </a:rPr>
              <a:t>asar</a:t>
            </a:r>
            <a:r>
              <a:rPr kumimoji="0" lang="en-US" sz="4000" b="0" i="0" u="none" strike="noStrike" kern="1200" cap="none" spc="0" normalizeH="0" noProof="0" dirty="0" smtClean="0">
                <a:ln>
                  <a:noFill/>
                </a:ln>
                <a:solidFill>
                  <a:srgbClr val="FFFF00"/>
                </a:solidFill>
                <a:effectLst/>
                <a:uLnTx/>
                <a:uFillTx/>
                <a:latin typeface="+mj-lt"/>
                <a:ea typeface="+mj-ea"/>
                <a:cs typeface="+mj-cs"/>
              </a:rPr>
              <a:t> Dana)</a:t>
            </a:r>
            <a:endParaRPr kumimoji="0" lang="en-US" sz="4000" b="0" i="0" u="none" strike="noStrike" kern="1200" cap="none" spc="0" normalizeH="0" baseline="0" noProof="0" dirty="0">
              <a:ln>
                <a:noFill/>
              </a:ln>
              <a:solidFill>
                <a:srgbClr val="FFFF00"/>
              </a:solidFill>
              <a:effectLst/>
              <a:uLnTx/>
              <a:uFillTx/>
              <a:latin typeface="+mj-lt"/>
              <a:ea typeface="+mj-ea"/>
              <a:cs typeface="+mj-cs"/>
            </a:endParaRPr>
          </a:p>
        </p:txBody>
      </p:sp>
      <p:sp>
        <p:nvSpPr>
          <p:cNvPr id="5" name="Rectangle 5"/>
          <p:cNvSpPr txBox="1">
            <a:spLocks noChangeArrowheads="1"/>
          </p:cNvSpPr>
          <p:nvPr/>
        </p:nvSpPr>
        <p:spPr>
          <a:xfrm>
            <a:off x="533400" y="1524000"/>
            <a:ext cx="8305800" cy="1143000"/>
          </a:xfrm>
          <a:prstGeom prst="rect">
            <a:avLst/>
          </a:prstGeom>
          <a:ln>
            <a:solidFill>
              <a:srgbClr val="FF00FF"/>
            </a:solidFill>
          </a:ln>
        </p:spPr>
        <p:txBody>
          <a:bodyPr vert="horz" lIns="91440" tIns="45720" rIns="91440" bIns="45720" rtlCol="0">
            <a:noAutofit/>
          </a:bodyPr>
          <a:lstStyle/>
          <a:p>
            <a:pPr>
              <a:spcBef>
                <a:spcPct val="20000"/>
              </a:spcBef>
              <a:defRPr/>
            </a:pPr>
            <a:r>
              <a:rPr lang="en-US" sz="2200" dirty="0" err="1" smtClean="0">
                <a:solidFill>
                  <a:srgbClr val="00FFFF"/>
                </a:solidFill>
              </a:rPr>
              <a:t>Pasar</a:t>
            </a:r>
            <a:r>
              <a:rPr lang="en-US" sz="2200" dirty="0" smtClean="0">
                <a:solidFill>
                  <a:srgbClr val="00FFFF"/>
                </a:solidFill>
              </a:rPr>
              <a:t> Modal </a:t>
            </a:r>
            <a:r>
              <a:rPr lang="en-US" sz="2200" dirty="0" err="1" smtClean="0">
                <a:solidFill>
                  <a:srgbClr val="00FFFF"/>
                </a:solidFill>
              </a:rPr>
              <a:t>adalah</a:t>
            </a:r>
            <a:r>
              <a:rPr lang="en-US" sz="2200" dirty="0" smtClean="0">
                <a:solidFill>
                  <a:srgbClr val="00FFFF"/>
                </a:solidFill>
              </a:rPr>
              <a:t> </a:t>
            </a:r>
            <a:r>
              <a:rPr lang="en-US" sz="2200" dirty="0" err="1" smtClean="0">
                <a:solidFill>
                  <a:srgbClr val="00FFFF"/>
                </a:solidFill>
              </a:rPr>
              <a:t>pasar</a:t>
            </a:r>
            <a:r>
              <a:rPr lang="en-US" sz="2200" dirty="0" smtClean="0">
                <a:solidFill>
                  <a:srgbClr val="00FFFF"/>
                </a:solidFill>
              </a:rPr>
              <a:t> </a:t>
            </a:r>
            <a:r>
              <a:rPr lang="en-US" sz="2200" dirty="0" err="1" smtClean="0">
                <a:solidFill>
                  <a:srgbClr val="00FFFF"/>
                </a:solidFill>
              </a:rPr>
              <a:t>dimana</a:t>
            </a:r>
            <a:r>
              <a:rPr lang="en-US" sz="2200" dirty="0" smtClean="0">
                <a:solidFill>
                  <a:srgbClr val="00FFFF"/>
                </a:solidFill>
              </a:rPr>
              <a:t> </a:t>
            </a:r>
            <a:r>
              <a:rPr lang="en-US" sz="2200" dirty="0" err="1" smtClean="0">
                <a:solidFill>
                  <a:srgbClr val="00FFFF"/>
                </a:solidFill>
              </a:rPr>
              <a:t>pihak</a:t>
            </a:r>
            <a:r>
              <a:rPr lang="en-US" sz="2200" dirty="0" smtClean="0">
                <a:solidFill>
                  <a:srgbClr val="00FFFF"/>
                </a:solidFill>
              </a:rPr>
              <a:t> yang </a:t>
            </a:r>
            <a:r>
              <a:rPr lang="en-US" sz="2200" dirty="0" err="1" smtClean="0">
                <a:solidFill>
                  <a:srgbClr val="00FFFF"/>
                </a:solidFill>
              </a:rPr>
              <a:t>menawarkan</a:t>
            </a:r>
            <a:r>
              <a:rPr lang="en-US" sz="2200" dirty="0" smtClean="0">
                <a:solidFill>
                  <a:srgbClr val="00FFFF"/>
                </a:solidFill>
              </a:rPr>
              <a:t> </a:t>
            </a:r>
            <a:r>
              <a:rPr lang="en-US" sz="2200" dirty="0" err="1" smtClean="0">
                <a:solidFill>
                  <a:srgbClr val="00FFFF"/>
                </a:solidFill>
              </a:rPr>
              <a:t>dana</a:t>
            </a:r>
            <a:r>
              <a:rPr lang="en-US" sz="2200" dirty="0" smtClean="0">
                <a:solidFill>
                  <a:srgbClr val="00FFFF"/>
                </a:solidFill>
              </a:rPr>
              <a:t> </a:t>
            </a:r>
            <a:r>
              <a:rPr lang="en-US" sz="2200" dirty="0" err="1" smtClean="0">
                <a:solidFill>
                  <a:srgbClr val="00FFFF"/>
                </a:solidFill>
              </a:rPr>
              <a:t>jangka</a:t>
            </a:r>
            <a:r>
              <a:rPr lang="en-US" sz="2200" dirty="0" smtClean="0">
                <a:solidFill>
                  <a:srgbClr val="00FFFF"/>
                </a:solidFill>
              </a:rPr>
              <a:t> </a:t>
            </a:r>
            <a:r>
              <a:rPr lang="en-US" sz="2200" dirty="0" err="1" smtClean="0">
                <a:solidFill>
                  <a:srgbClr val="00FFFF"/>
                </a:solidFill>
              </a:rPr>
              <a:t>panjang</a:t>
            </a:r>
            <a:r>
              <a:rPr lang="en-US" sz="2200" dirty="0" smtClean="0">
                <a:solidFill>
                  <a:srgbClr val="00FFFF"/>
                </a:solidFill>
              </a:rPr>
              <a:t> (</a:t>
            </a:r>
            <a:r>
              <a:rPr lang="en-US" sz="2200" dirty="0" err="1" smtClean="0">
                <a:solidFill>
                  <a:srgbClr val="00FFFF"/>
                </a:solidFill>
              </a:rPr>
              <a:t>obligasi</a:t>
            </a:r>
            <a:r>
              <a:rPr lang="en-US" sz="2200" dirty="0" smtClean="0">
                <a:solidFill>
                  <a:srgbClr val="00FFFF"/>
                </a:solidFill>
              </a:rPr>
              <a:t>), </a:t>
            </a:r>
            <a:r>
              <a:rPr lang="en-US" sz="2200" dirty="0" err="1" smtClean="0">
                <a:solidFill>
                  <a:srgbClr val="00FFFF"/>
                </a:solidFill>
              </a:rPr>
              <a:t>surat</a:t>
            </a:r>
            <a:r>
              <a:rPr lang="en-US" sz="2200" dirty="0" smtClean="0">
                <a:solidFill>
                  <a:srgbClr val="00FFFF"/>
                </a:solidFill>
              </a:rPr>
              <a:t> </a:t>
            </a:r>
            <a:r>
              <a:rPr lang="en-US" sz="2200" dirty="0" err="1" smtClean="0">
                <a:solidFill>
                  <a:srgbClr val="00FFFF"/>
                </a:solidFill>
              </a:rPr>
              <a:t>tanda</a:t>
            </a:r>
            <a:r>
              <a:rPr lang="en-US" sz="2200" dirty="0" smtClean="0">
                <a:solidFill>
                  <a:srgbClr val="00FFFF"/>
                </a:solidFill>
              </a:rPr>
              <a:t> </a:t>
            </a:r>
            <a:r>
              <a:rPr lang="en-US" sz="2200" dirty="0" err="1" smtClean="0">
                <a:solidFill>
                  <a:srgbClr val="00FFFF"/>
                </a:solidFill>
              </a:rPr>
              <a:t>penyertaan</a:t>
            </a:r>
            <a:r>
              <a:rPr lang="en-US" sz="2200" dirty="0" smtClean="0">
                <a:solidFill>
                  <a:srgbClr val="00FFFF"/>
                </a:solidFill>
              </a:rPr>
              <a:t> modal (</a:t>
            </a:r>
            <a:r>
              <a:rPr lang="en-US" sz="2200" dirty="0" err="1" smtClean="0">
                <a:solidFill>
                  <a:srgbClr val="00FFFF"/>
                </a:solidFill>
              </a:rPr>
              <a:t>saham</a:t>
            </a:r>
            <a:r>
              <a:rPr lang="en-US" sz="2200" dirty="0" smtClean="0">
                <a:solidFill>
                  <a:srgbClr val="00FFFF"/>
                </a:solidFill>
              </a:rPr>
              <a:t>) </a:t>
            </a:r>
            <a:r>
              <a:rPr lang="en-US" sz="2200" dirty="0" err="1" smtClean="0">
                <a:solidFill>
                  <a:srgbClr val="00FFFF"/>
                </a:solidFill>
              </a:rPr>
              <a:t>bertemu</a:t>
            </a:r>
            <a:r>
              <a:rPr lang="en-US" sz="2200" dirty="0" smtClean="0">
                <a:solidFill>
                  <a:srgbClr val="00FFFF"/>
                </a:solidFill>
              </a:rPr>
              <a:t> </a:t>
            </a:r>
            <a:r>
              <a:rPr lang="en-US" sz="2200" dirty="0" err="1" smtClean="0">
                <a:solidFill>
                  <a:srgbClr val="00FFFF"/>
                </a:solidFill>
              </a:rPr>
              <a:t>dengan</a:t>
            </a:r>
            <a:r>
              <a:rPr lang="en-US" sz="2200" dirty="0" smtClean="0">
                <a:solidFill>
                  <a:srgbClr val="00FFFF"/>
                </a:solidFill>
              </a:rPr>
              <a:t> </a:t>
            </a:r>
            <a:r>
              <a:rPr lang="en-US" sz="2200" dirty="0" err="1" smtClean="0">
                <a:solidFill>
                  <a:srgbClr val="00FFFF"/>
                </a:solidFill>
              </a:rPr>
              <a:t>pihak-pihak</a:t>
            </a:r>
            <a:r>
              <a:rPr lang="en-US" sz="2200" dirty="0" smtClean="0">
                <a:solidFill>
                  <a:srgbClr val="00FFFF"/>
                </a:solidFill>
              </a:rPr>
              <a:t> yang </a:t>
            </a:r>
            <a:r>
              <a:rPr lang="en-US" sz="2200" dirty="0" err="1" smtClean="0">
                <a:solidFill>
                  <a:srgbClr val="00FFFF"/>
                </a:solidFill>
              </a:rPr>
              <a:t>membutuhkan</a:t>
            </a:r>
            <a:r>
              <a:rPr lang="en-US" sz="2200" dirty="0" smtClean="0">
                <a:solidFill>
                  <a:srgbClr val="00FFFF"/>
                </a:solidFill>
              </a:rPr>
              <a:t> </a:t>
            </a:r>
            <a:r>
              <a:rPr lang="en-US" sz="2200" dirty="0" err="1" smtClean="0">
                <a:solidFill>
                  <a:srgbClr val="00FFFF"/>
                </a:solidFill>
              </a:rPr>
              <a:t>dana</a:t>
            </a:r>
            <a:r>
              <a:rPr lang="en-US" sz="2200" dirty="0" smtClean="0">
                <a:solidFill>
                  <a:srgbClr val="00FFFF"/>
                </a:solidFill>
              </a:rPr>
              <a:t> </a:t>
            </a:r>
            <a:r>
              <a:rPr lang="en-US" sz="2200" dirty="0" err="1" smtClean="0">
                <a:solidFill>
                  <a:srgbClr val="00FFFF"/>
                </a:solidFill>
              </a:rPr>
              <a:t>jangka</a:t>
            </a:r>
            <a:r>
              <a:rPr lang="en-US" sz="2200" dirty="0" smtClean="0">
                <a:solidFill>
                  <a:srgbClr val="00FFFF"/>
                </a:solidFill>
              </a:rPr>
              <a:t> </a:t>
            </a:r>
            <a:r>
              <a:rPr lang="en-US" sz="2200" dirty="0" err="1" smtClean="0">
                <a:solidFill>
                  <a:srgbClr val="00FFFF"/>
                </a:solidFill>
              </a:rPr>
              <a:t>panjang</a:t>
            </a:r>
            <a:endParaRPr lang="en-US" sz="2200" dirty="0" smtClean="0">
              <a:solidFill>
                <a:srgbClr val="00FFFF"/>
              </a:solidFill>
            </a:endParaRPr>
          </a:p>
        </p:txBody>
      </p:sp>
      <p:sp>
        <p:nvSpPr>
          <p:cNvPr id="6" name="Horizontal Scroll 5"/>
          <p:cNvSpPr/>
          <p:nvPr/>
        </p:nvSpPr>
        <p:spPr>
          <a:xfrm>
            <a:off x="228600" y="990600"/>
            <a:ext cx="4419600" cy="60960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a:t>
            </a:r>
            <a:r>
              <a:rPr lang="en-US" sz="3200" dirty="0" err="1" smtClean="0">
                <a:solidFill>
                  <a:srgbClr val="FFFF00"/>
                </a:solidFill>
              </a:rPr>
              <a:t>Pasar</a:t>
            </a:r>
            <a:r>
              <a:rPr lang="en-US" sz="3200" dirty="0" smtClean="0">
                <a:solidFill>
                  <a:srgbClr val="FFFF00"/>
                </a:solidFill>
              </a:rPr>
              <a:t> modal</a:t>
            </a:r>
            <a:endParaRPr lang="en-US" sz="3200" dirty="0">
              <a:solidFill>
                <a:srgbClr val="FFFF00"/>
              </a:solidFill>
            </a:endParaRPr>
          </a:p>
        </p:txBody>
      </p:sp>
      <p:sp>
        <p:nvSpPr>
          <p:cNvPr id="7" name="Rectangle 5"/>
          <p:cNvSpPr txBox="1">
            <a:spLocks noChangeArrowheads="1"/>
          </p:cNvSpPr>
          <p:nvPr/>
        </p:nvSpPr>
        <p:spPr>
          <a:xfrm>
            <a:off x="533400" y="3276600"/>
            <a:ext cx="8382000" cy="1219200"/>
          </a:xfrm>
          <a:prstGeom prst="rect">
            <a:avLst/>
          </a:prstGeom>
          <a:ln>
            <a:solidFill>
              <a:srgbClr val="FF00FF"/>
            </a:solidFill>
          </a:ln>
        </p:spPr>
        <p:txBody>
          <a:bodyPr vert="horz" lIns="91440" tIns="45720" rIns="91440" bIns="45720" rtlCol="0">
            <a:noAutofit/>
          </a:bodyPr>
          <a:lstStyle/>
          <a:p>
            <a:pPr>
              <a:spcBef>
                <a:spcPct val="20000"/>
              </a:spcBef>
              <a:defRPr/>
            </a:pPr>
            <a:r>
              <a:rPr lang="en-US" sz="2400" dirty="0" err="1" smtClean="0">
                <a:solidFill>
                  <a:srgbClr val="CCFF33"/>
                </a:solidFill>
              </a:rPr>
              <a:t>Pasar</a:t>
            </a:r>
            <a:r>
              <a:rPr lang="en-US" sz="2400" dirty="0" smtClean="0">
                <a:solidFill>
                  <a:srgbClr val="CCFF33"/>
                </a:solidFill>
              </a:rPr>
              <a:t> </a:t>
            </a:r>
            <a:r>
              <a:rPr lang="en-US" sz="2400" dirty="0" err="1" smtClean="0">
                <a:solidFill>
                  <a:srgbClr val="CCFF33"/>
                </a:solidFill>
              </a:rPr>
              <a:t>Uang</a:t>
            </a:r>
            <a:r>
              <a:rPr lang="en-US" sz="2400" dirty="0" smtClean="0">
                <a:solidFill>
                  <a:srgbClr val="CCFF33"/>
                </a:solidFill>
              </a:rPr>
              <a:t> </a:t>
            </a:r>
            <a:r>
              <a:rPr lang="en-US" sz="2400" dirty="0" err="1" smtClean="0">
                <a:solidFill>
                  <a:srgbClr val="CCFF33"/>
                </a:solidFill>
              </a:rPr>
              <a:t>adalah</a:t>
            </a:r>
            <a:r>
              <a:rPr lang="en-US" sz="2400" dirty="0" smtClean="0">
                <a:solidFill>
                  <a:srgbClr val="CCFF33"/>
                </a:solidFill>
              </a:rPr>
              <a:t> </a:t>
            </a:r>
            <a:r>
              <a:rPr lang="en-US" sz="2400" dirty="0" err="1" smtClean="0">
                <a:solidFill>
                  <a:srgbClr val="CCFF33"/>
                </a:solidFill>
              </a:rPr>
              <a:t>pasar</a:t>
            </a:r>
            <a:r>
              <a:rPr lang="en-US" sz="2400" dirty="0" smtClean="0">
                <a:solidFill>
                  <a:srgbClr val="CCFF33"/>
                </a:solidFill>
              </a:rPr>
              <a:t> </a:t>
            </a:r>
            <a:r>
              <a:rPr lang="en-US" sz="2400" dirty="0" err="1" smtClean="0">
                <a:solidFill>
                  <a:srgbClr val="CCFF33"/>
                </a:solidFill>
              </a:rPr>
              <a:t>atau</a:t>
            </a:r>
            <a:r>
              <a:rPr lang="en-US" sz="2400" dirty="0" smtClean="0">
                <a:solidFill>
                  <a:srgbClr val="CCFF33"/>
                </a:solidFill>
              </a:rPr>
              <a:t> </a:t>
            </a:r>
            <a:r>
              <a:rPr lang="en-US" sz="2400" dirty="0" err="1" smtClean="0">
                <a:solidFill>
                  <a:srgbClr val="CCFF33"/>
                </a:solidFill>
              </a:rPr>
              <a:t>tempat</a:t>
            </a:r>
            <a:r>
              <a:rPr lang="en-US" sz="2400" dirty="0" smtClean="0">
                <a:solidFill>
                  <a:srgbClr val="CCFF33"/>
                </a:solidFill>
              </a:rPr>
              <a:t> </a:t>
            </a:r>
            <a:r>
              <a:rPr lang="en-US" sz="2400" dirty="0" err="1" smtClean="0">
                <a:solidFill>
                  <a:srgbClr val="CCFF33"/>
                </a:solidFill>
              </a:rPr>
              <a:t>dimana</a:t>
            </a:r>
            <a:r>
              <a:rPr lang="en-US" sz="2400" dirty="0" smtClean="0">
                <a:solidFill>
                  <a:srgbClr val="CCFF33"/>
                </a:solidFill>
              </a:rPr>
              <a:t> </a:t>
            </a:r>
            <a:r>
              <a:rPr lang="en-US" sz="2400" dirty="0" err="1" smtClean="0">
                <a:solidFill>
                  <a:srgbClr val="CCFF33"/>
                </a:solidFill>
              </a:rPr>
              <a:t>kegiatan</a:t>
            </a:r>
            <a:r>
              <a:rPr lang="en-US" sz="2400" dirty="0" smtClean="0">
                <a:solidFill>
                  <a:srgbClr val="CCFF33"/>
                </a:solidFill>
              </a:rPr>
              <a:t> </a:t>
            </a:r>
            <a:r>
              <a:rPr lang="en-US" sz="2400" dirty="0" err="1" smtClean="0">
                <a:solidFill>
                  <a:srgbClr val="CCFF33"/>
                </a:solidFill>
              </a:rPr>
              <a:t>permintaan</a:t>
            </a:r>
            <a:r>
              <a:rPr lang="en-US" sz="2400" dirty="0" smtClean="0">
                <a:solidFill>
                  <a:srgbClr val="CCFF33"/>
                </a:solidFill>
              </a:rPr>
              <a:t> </a:t>
            </a:r>
            <a:r>
              <a:rPr lang="en-US" sz="2400" dirty="0" err="1" smtClean="0">
                <a:solidFill>
                  <a:srgbClr val="CCFF33"/>
                </a:solidFill>
              </a:rPr>
              <a:t>dan</a:t>
            </a:r>
            <a:r>
              <a:rPr lang="en-US" sz="2400" dirty="0" smtClean="0">
                <a:solidFill>
                  <a:srgbClr val="CCFF33"/>
                </a:solidFill>
              </a:rPr>
              <a:t> </a:t>
            </a:r>
            <a:r>
              <a:rPr lang="en-US" sz="2400" dirty="0" err="1" smtClean="0">
                <a:solidFill>
                  <a:srgbClr val="CCFF33"/>
                </a:solidFill>
              </a:rPr>
              <a:t>penawaran</a:t>
            </a:r>
            <a:r>
              <a:rPr lang="en-US" sz="2400" dirty="0" smtClean="0">
                <a:solidFill>
                  <a:srgbClr val="CCFF33"/>
                </a:solidFill>
              </a:rPr>
              <a:t> </a:t>
            </a:r>
            <a:r>
              <a:rPr lang="en-US" sz="2400" dirty="0" err="1" smtClean="0">
                <a:solidFill>
                  <a:srgbClr val="CCFF33"/>
                </a:solidFill>
              </a:rPr>
              <a:t>dana-dana</a:t>
            </a:r>
            <a:r>
              <a:rPr lang="en-US" sz="2400" dirty="0" smtClean="0">
                <a:solidFill>
                  <a:srgbClr val="CCFF33"/>
                </a:solidFill>
              </a:rPr>
              <a:t> </a:t>
            </a:r>
            <a:r>
              <a:rPr lang="en-US" sz="2400" dirty="0" err="1" smtClean="0">
                <a:solidFill>
                  <a:srgbClr val="CCFF33"/>
                </a:solidFill>
              </a:rPr>
              <a:t>berupa</a:t>
            </a:r>
            <a:r>
              <a:rPr lang="en-US" sz="2400" dirty="0" smtClean="0">
                <a:solidFill>
                  <a:srgbClr val="CCFF33"/>
                </a:solidFill>
              </a:rPr>
              <a:t> </a:t>
            </a:r>
            <a:r>
              <a:rPr lang="en-US" sz="2400" dirty="0" err="1" smtClean="0">
                <a:solidFill>
                  <a:srgbClr val="CCFF33"/>
                </a:solidFill>
              </a:rPr>
              <a:t>surat-surat</a:t>
            </a:r>
            <a:r>
              <a:rPr lang="en-US" sz="2400" dirty="0" smtClean="0">
                <a:solidFill>
                  <a:srgbClr val="CCFF33"/>
                </a:solidFill>
              </a:rPr>
              <a:t> </a:t>
            </a:r>
            <a:r>
              <a:rPr lang="en-US" sz="2400" dirty="0" err="1" smtClean="0">
                <a:solidFill>
                  <a:srgbClr val="CCFF33"/>
                </a:solidFill>
              </a:rPr>
              <a:t>berharga</a:t>
            </a:r>
            <a:r>
              <a:rPr lang="en-US" sz="2400" dirty="0" smtClean="0">
                <a:solidFill>
                  <a:srgbClr val="CCFF33"/>
                </a:solidFill>
              </a:rPr>
              <a:t> </a:t>
            </a:r>
            <a:r>
              <a:rPr lang="en-US" sz="2400" dirty="0" err="1" smtClean="0">
                <a:solidFill>
                  <a:srgbClr val="CCFF33"/>
                </a:solidFill>
              </a:rPr>
              <a:t>dengan</a:t>
            </a:r>
            <a:r>
              <a:rPr lang="en-US" sz="2400" dirty="0" smtClean="0">
                <a:solidFill>
                  <a:srgbClr val="CCFF33"/>
                </a:solidFill>
              </a:rPr>
              <a:t> </a:t>
            </a:r>
            <a:r>
              <a:rPr lang="en-US" sz="2400" dirty="0" err="1" smtClean="0">
                <a:solidFill>
                  <a:srgbClr val="CCFF33"/>
                </a:solidFill>
              </a:rPr>
              <a:t>jangka</a:t>
            </a:r>
            <a:r>
              <a:rPr lang="en-US" sz="2400" dirty="0" smtClean="0">
                <a:solidFill>
                  <a:srgbClr val="CCFF33"/>
                </a:solidFill>
              </a:rPr>
              <a:t> </a:t>
            </a:r>
            <a:r>
              <a:rPr lang="en-US" sz="2400" dirty="0" err="1" smtClean="0">
                <a:solidFill>
                  <a:srgbClr val="CCFF33"/>
                </a:solidFill>
              </a:rPr>
              <a:t>waktu</a:t>
            </a:r>
            <a:r>
              <a:rPr lang="en-US" sz="2400" dirty="0" smtClean="0">
                <a:solidFill>
                  <a:srgbClr val="CCFF33"/>
                </a:solidFill>
              </a:rPr>
              <a:t> </a:t>
            </a:r>
            <a:r>
              <a:rPr lang="en-US" sz="2400" dirty="0" err="1" smtClean="0">
                <a:solidFill>
                  <a:srgbClr val="CCFF33"/>
                </a:solidFill>
              </a:rPr>
              <a:t>jatuh</a:t>
            </a:r>
            <a:r>
              <a:rPr lang="en-US" sz="2400" dirty="0" smtClean="0">
                <a:solidFill>
                  <a:srgbClr val="CCFF33"/>
                </a:solidFill>
              </a:rPr>
              <a:t> tempo </a:t>
            </a:r>
            <a:r>
              <a:rPr lang="en-US" sz="2400" dirty="0" err="1" smtClean="0">
                <a:solidFill>
                  <a:srgbClr val="CCFF33"/>
                </a:solidFill>
              </a:rPr>
              <a:t>kurang</a:t>
            </a:r>
            <a:r>
              <a:rPr lang="en-US" sz="2400" dirty="0" smtClean="0">
                <a:solidFill>
                  <a:srgbClr val="CCFF33"/>
                </a:solidFill>
              </a:rPr>
              <a:t> </a:t>
            </a:r>
            <a:r>
              <a:rPr lang="en-US" sz="2400" dirty="0" err="1" smtClean="0">
                <a:solidFill>
                  <a:srgbClr val="CCFF33"/>
                </a:solidFill>
              </a:rPr>
              <a:t>dari</a:t>
            </a:r>
            <a:r>
              <a:rPr lang="en-US" sz="2400" dirty="0" smtClean="0">
                <a:solidFill>
                  <a:srgbClr val="CCFF33"/>
                </a:solidFill>
              </a:rPr>
              <a:t> 1 </a:t>
            </a:r>
            <a:r>
              <a:rPr lang="en-US" sz="2400" dirty="0" err="1" smtClean="0">
                <a:solidFill>
                  <a:srgbClr val="CCFF33"/>
                </a:solidFill>
              </a:rPr>
              <a:t>tahun</a:t>
            </a:r>
            <a:r>
              <a:rPr lang="en-US" sz="2400" dirty="0" smtClean="0">
                <a:solidFill>
                  <a:srgbClr val="CCFF33"/>
                </a:solidFill>
              </a:rPr>
              <a:t>.</a:t>
            </a:r>
          </a:p>
          <a:p>
            <a:pPr>
              <a:spcBef>
                <a:spcPct val="20000"/>
              </a:spcBef>
              <a:defRPr/>
            </a:pPr>
            <a:endParaRPr lang="en-US" sz="2200" dirty="0" smtClean="0">
              <a:solidFill>
                <a:srgbClr val="CCFF33"/>
              </a:solidFill>
            </a:endParaRPr>
          </a:p>
        </p:txBody>
      </p:sp>
      <p:sp>
        <p:nvSpPr>
          <p:cNvPr id="8" name="Horizontal Scroll 7"/>
          <p:cNvSpPr/>
          <p:nvPr/>
        </p:nvSpPr>
        <p:spPr>
          <a:xfrm>
            <a:off x="228600" y="2743200"/>
            <a:ext cx="4419600" cy="60960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a:t>
            </a:r>
            <a:r>
              <a:rPr lang="en-US" sz="3200" dirty="0" err="1" smtClean="0">
                <a:solidFill>
                  <a:srgbClr val="FFFF00"/>
                </a:solidFill>
              </a:rPr>
              <a:t>Pasar</a:t>
            </a:r>
            <a:r>
              <a:rPr lang="en-US" sz="3200" dirty="0" smtClean="0">
                <a:solidFill>
                  <a:srgbClr val="FFFF00"/>
                </a:solidFill>
              </a:rPr>
              <a:t> </a:t>
            </a:r>
            <a:r>
              <a:rPr lang="en-US" sz="3200" dirty="0" err="1" smtClean="0">
                <a:solidFill>
                  <a:srgbClr val="FFFF00"/>
                </a:solidFill>
              </a:rPr>
              <a:t>Uang</a:t>
            </a:r>
            <a:endParaRPr lang="en-US" sz="3200" dirty="0">
              <a:solidFill>
                <a:srgbClr val="FFFF00"/>
              </a:solidFill>
            </a:endParaRPr>
          </a:p>
        </p:txBody>
      </p:sp>
      <p:sp>
        <p:nvSpPr>
          <p:cNvPr id="9" name="Rectangle 5"/>
          <p:cNvSpPr txBox="1">
            <a:spLocks noChangeArrowheads="1"/>
          </p:cNvSpPr>
          <p:nvPr/>
        </p:nvSpPr>
        <p:spPr>
          <a:xfrm>
            <a:off x="533400" y="5105400"/>
            <a:ext cx="8382000" cy="1447800"/>
          </a:xfrm>
          <a:prstGeom prst="rect">
            <a:avLst/>
          </a:prstGeom>
          <a:ln>
            <a:solidFill>
              <a:srgbClr val="FF00FF"/>
            </a:solidFill>
          </a:ln>
        </p:spPr>
        <p:txBody>
          <a:bodyPr vert="horz" lIns="91440" tIns="45720" rIns="91440" bIns="45720" rtlCol="0">
            <a:noAutofit/>
          </a:bodyPr>
          <a:lstStyle/>
          <a:p>
            <a:pPr>
              <a:spcBef>
                <a:spcPct val="20000"/>
              </a:spcBef>
              <a:defRPr/>
            </a:pPr>
            <a:r>
              <a:rPr lang="en-US" sz="2200" dirty="0" err="1" smtClean="0">
                <a:solidFill>
                  <a:srgbClr val="FF0000"/>
                </a:solidFill>
              </a:rPr>
              <a:t>Pihak</a:t>
            </a:r>
            <a:r>
              <a:rPr lang="en-US" sz="2200" dirty="0" smtClean="0">
                <a:solidFill>
                  <a:srgbClr val="FF0000"/>
                </a:solidFill>
              </a:rPr>
              <a:t> yang </a:t>
            </a:r>
            <a:r>
              <a:rPr lang="en-US" sz="2200" dirty="0" err="1" smtClean="0">
                <a:solidFill>
                  <a:srgbClr val="FF0000"/>
                </a:solidFill>
              </a:rPr>
              <a:t>menyelenggarakan</a:t>
            </a:r>
            <a:r>
              <a:rPr lang="en-US" sz="2200" dirty="0" smtClean="0">
                <a:solidFill>
                  <a:srgbClr val="FF0000"/>
                </a:solidFill>
              </a:rPr>
              <a:t> </a:t>
            </a:r>
            <a:r>
              <a:rPr lang="en-US" sz="2200" dirty="0" err="1" smtClean="0">
                <a:solidFill>
                  <a:srgbClr val="FF0000"/>
                </a:solidFill>
              </a:rPr>
              <a:t>dan</a:t>
            </a:r>
            <a:r>
              <a:rPr lang="en-US" sz="2200" dirty="0" smtClean="0">
                <a:solidFill>
                  <a:srgbClr val="FF0000"/>
                </a:solidFill>
              </a:rPr>
              <a:t> </a:t>
            </a:r>
            <a:r>
              <a:rPr lang="en-US" sz="2200" dirty="0" err="1" smtClean="0">
                <a:solidFill>
                  <a:srgbClr val="FF0000"/>
                </a:solidFill>
              </a:rPr>
              <a:t>menyediakan</a:t>
            </a:r>
            <a:r>
              <a:rPr lang="en-US" sz="2200" dirty="0" smtClean="0">
                <a:solidFill>
                  <a:srgbClr val="FF0000"/>
                </a:solidFill>
              </a:rPr>
              <a:t> </a:t>
            </a:r>
            <a:r>
              <a:rPr lang="en-US" sz="2200" dirty="0" err="1" smtClean="0">
                <a:solidFill>
                  <a:srgbClr val="FF0000"/>
                </a:solidFill>
              </a:rPr>
              <a:t>sistem</a:t>
            </a:r>
            <a:r>
              <a:rPr lang="en-US" sz="2200" dirty="0" smtClean="0">
                <a:solidFill>
                  <a:srgbClr val="FF0000"/>
                </a:solidFill>
              </a:rPr>
              <a:t> </a:t>
            </a:r>
            <a:r>
              <a:rPr lang="en-US" sz="2200" dirty="0" err="1" smtClean="0">
                <a:solidFill>
                  <a:srgbClr val="FF0000"/>
                </a:solidFill>
              </a:rPr>
              <a:t>dan</a:t>
            </a:r>
            <a:r>
              <a:rPr lang="en-US" sz="2200" dirty="0" smtClean="0">
                <a:solidFill>
                  <a:srgbClr val="FF0000"/>
                </a:solidFill>
              </a:rPr>
              <a:t> </a:t>
            </a:r>
            <a:r>
              <a:rPr lang="en-US" sz="2200" dirty="0" err="1" smtClean="0">
                <a:solidFill>
                  <a:srgbClr val="FF0000"/>
                </a:solidFill>
              </a:rPr>
              <a:t>sarana</a:t>
            </a:r>
            <a:r>
              <a:rPr lang="en-US" sz="2200" dirty="0" smtClean="0">
                <a:solidFill>
                  <a:srgbClr val="FF0000"/>
                </a:solidFill>
              </a:rPr>
              <a:t> </a:t>
            </a:r>
            <a:r>
              <a:rPr lang="en-US" sz="2200" dirty="0" err="1" smtClean="0">
                <a:solidFill>
                  <a:srgbClr val="FF0000"/>
                </a:solidFill>
              </a:rPr>
              <a:t>untuk</a:t>
            </a:r>
            <a:r>
              <a:rPr lang="en-US" sz="2200" dirty="0" smtClean="0">
                <a:solidFill>
                  <a:srgbClr val="FF0000"/>
                </a:solidFill>
              </a:rPr>
              <a:t> </a:t>
            </a:r>
            <a:r>
              <a:rPr lang="en-US" sz="2200" dirty="0" err="1" smtClean="0">
                <a:solidFill>
                  <a:srgbClr val="FF0000"/>
                </a:solidFill>
              </a:rPr>
              <a:t>mempertemukan</a:t>
            </a:r>
            <a:r>
              <a:rPr lang="en-US" sz="2200" dirty="0" smtClean="0">
                <a:solidFill>
                  <a:srgbClr val="FF0000"/>
                </a:solidFill>
              </a:rPr>
              <a:t> </a:t>
            </a:r>
            <a:r>
              <a:rPr lang="en-US" sz="2200" dirty="0" err="1" smtClean="0">
                <a:solidFill>
                  <a:srgbClr val="FF0000"/>
                </a:solidFill>
              </a:rPr>
              <a:t>permintaan</a:t>
            </a:r>
            <a:r>
              <a:rPr lang="en-US" sz="2200" dirty="0" smtClean="0">
                <a:solidFill>
                  <a:srgbClr val="FF0000"/>
                </a:solidFill>
              </a:rPr>
              <a:t> </a:t>
            </a:r>
            <a:r>
              <a:rPr lang="en-US" sz="2200" dirty="0" err="1" smtClean="0">
                <a:solidFill>
                  <a:srgbClr val="FF0000"/>
                </a:solidFill>
              </a:rPr>
              <a:t>dan</a:t>
            </a:r>
            <a:r>
              <a:rPr lang="en-US" sz="2200" dirty="0" smtClean="0">
                <a:solidFill>
                  <a:srgbClr val="FF0000"/>
                </a:solidFill>
              </a:rPr>
              <a:t> </a:t>
            </a:r>
            <a:r>
              <a:rPr lang="en-US" sz="2200" dirty="0" err="1" smtClean="0">
                <a:solidFill>
                  <a:srgbClr val="FF0000"/>
                </a:solidFill>
              </a:rPr>
              <a:t>penawaran</a:t>
            </a:r>
            <a:r>
              <a:rPr lang="en-US" sz="2200" dirty="0" smtClean="0">
                <a:solidFill>
                  <a:srgbClr val="FF0000"/>
                </a:solidFill>
              </a:rPr>
              <a:t> </a:t>
            </a:r>
            <a:r>
              <a:rPr lang="en-US" sz="2200" dirty="0" err="1" smtClean="0">
                <a:solidFill>
                  <a:srgbClr val="FF0000"/>
                </a:solidFill>
              </a:rPr>
              <a:t>efek</a:t>
            </a:r>
            <a:r>
              <a:rPr lang="en-US" sz="2200" dirty="0" smtClean="0">
                <a:solidFill>
                  <a:srgbClr val="FF0000"/>
                </a:solidFill>
              </a:rPr>
              <a:t>, </a:t>
            </a:r>
            <a:r>
              <a:rPr lang="en-US" sz="2200" dirty="0" err="1" smtClean="0">
                <a:solidFill>
                  <a:srgbClr val="00FF00"/>
                </a:solidFill>
              </a:rPr>
              <a:t>Efek</a:t>
            </a:r>
            <a:r>
              <a:rPr lang="en-US" sz="2200" dirty="0" smtClean="0">
                <a:solidFill>
                  <a:srgbClr val="00FF00"/>
                </a:solidFill>
              </a:rPr>
              <a:t> </a:t>
            </a:r>
            <a:r>
              <a:rPr lang="en-US" sz="2400" dirty="0" err="1" smtClean="0">
                <a:solidFill>
                  <a:srgbClr val="00FF00"/>
                </a:solidFill>
              </a:rPr>
              <a:t>adalah</a:t>
            </a:r>
            <a:r>
              <a:rPr lang="en-US" sz="2400" dirty="0" smtClean="0">
                <a:solidFill>
                  <a:srgbClr val="00FF00"/>
                </a:solidFill>
              </a:rPr>
              <a:t> </a:t>
            </a:r>
            <a:r>
              <a:rPr lang="en-US" sz="2400" dirty="0" err="1" smtClean="0">
                <a:solidFill>
                  <a:srgbClr val="00FF00"/>
                </a:solidFill>
              </a:rPr>
              <a:t>surat</a:t>
            </a:r>
            <a:r>
              <a:rPr lang="en-US" sz="2400" dirty="0" smtClean="0">
                <a:solidFill>
                  <a:srgbClr val="00FF00"/>
                </a:solidFill>
              </a:rPr>
              <a:t> </a:t>
            </a:r>
            <a:r>
              <a:rPr lang="en-US" sz="2400" dirty="0" err="1" smtClean="0">
                <a:solidFill>
                  <a:srgbClr val="00FF00"/>
                </a:solidFill>
              </a:rPr>
              <a:t>berharga</a:t>
            </a:r>
            <a:r>
              <a:rPr lang="en-US" sz="2400" dirty="0" smtClean="0">
                <a:solidFill>
                  <a:srgbClr val="00FF00"/>
                </a:solidFill>
              </a:rPr>
              <a:t>, </a:t>
            </a:r>
            <a:r>
              <a:rPr lang="en-US" sz="2400" dirty="0" err="1" smtClean="0">
                <a:solidFill>
                  <a:srgbClr val="00FF00"/>
                </a:solidFill>
              </a:rPr>
              <a:t>yaitu</a:t>
            </a:r>
            <a:r>
              <a:rPr lang="en-US" sz="2400" dirty="0" smtClean="0">
                <a:solidFill>
                  <a:srgbClr val="00FF00"/>
                </a:solidFill>
              </a:rPr>
              <a:t> </a:t>
            </a:r>
            <a:r>
              <a:rPr lang="en-US" sz="2400" dirty="0" err="1" smtClean="0">
                <a:solidFill>
                  <a:srgbClr val="00FF00"/>
                </a:solidFill>
              </a:rPr>
              <a:t>surat</a:t>
            </a:r>
            <a:r>
              <a:rPr lang="en-US" sz="2400" dirty="0" smtClean="0">
                <a:solidFill>
                  <a:srgbClr val="00FF00"/>
                </a:solidFill>
              </a:rPr>
              <a:t> </a:t>
            </a:r>
            <a:r>
              <a:rPr lang="en-US" sz="2400" dirty="0" err="1" smtClean="0">
                <a:solidFill>
                  <a:srgbClr val="00FF00"/>
                </a:solidFill>
              </a:rPr>
              <a:t>pengakuan</a:t>
            </a:r>
            <a:r>
              <a:rPr lang="en-US" sz="2400" dirty="0" smtClean="0">
                <a:solidFill>
                  <a:srgbClr val="00FF00"/>
                </a:solidFill>
              </a:rPr>
              <a:t> </a:t>
            </a:r>
            <a:r>
              <a:rPr lang="en-US" sz="2400" dirty="0" err="1" smtClean="0">
                <a:solidFill>
                  <a:srgbClr val="00FF00"/>
                </a:solidFill>
              </a:rPr>
              <a:t>utang,surat</a:t>
            </a:r>
            <a:r>
              <a:rPr lang="en-US" sz="2400" dirty="0" smtClean="0">
                <a:solidFill>
                  <a:srgbClr val="00FF00"/>
                </a:solidFill>
              </a:rPr>
              <a:t> </a:t>
            </a:r>
            <a:r>
              <a:rPr lang="en-US" sz="2400" dirty="0" err="1" smtClean="0">
                <a:solidFill>
                  <a:srgbClr val="00FF00"/>
                </a:solidFill>
              </a:rPr>
              <a:t>berharga</a:t>
            </a:r>
            <a:r>
              <a:rPr lang="en-US" sz="2400" dirty="0" smtClean="0">
                <a:solidFill>
                  <a:srgbClr val="00FF00"/>
                </a:solidFill>
              </a:rPr>
              <a:t> </a:t>
            </a:r>
            <a:r>
              <a:rPr lang="en-US" sz="2400" dirty="0" err="1" smtClean="0">
                <a:solidFill>
                  <a:srgbClr val="00FF00"/>
                </a:solidFill>
              </a:rPr>
              <a:t>komersial</a:t>
            </a:r>
            <a:r>
              <a:rPr lang="en-US" sz="2400" dirty="0" smtClean="0">
                <a:solidFill>
                  <a:srgbClr val="00FF00"/>
                </a:solidFill>
              </a:rPr>
              <a:t>, </a:t>
            </a:r>
            <a:r>
              <a:rPr lang="en-US" sz="2400" dirty="0" err="1" smtClean="0">
                <a:solidFill>
                  <a:srgbClr val="00FF00"/>
                </a:solidFill>
              </a:rPr>
              <a:t>saham,obligasi</a:t>
            </a:r>
            <a:r>
              <a:rPr lang="en-US" sz="2400" dirty="0" smtClean="0">
                <a:solidFill>
                  <a:srgbClr val="00FF00"/>
                </a:solidFill>
              </a:rPr>
              <a:t>, </a:t>
            </a:r>
            <a:r>
              <a:rPr lang="en-US" sz="2400" dirty="0" err="1" smtClean="0">
                <a:solidFill>
                  <a:srgbClr val="00FF00"/>
                </a:solidFill>
              </a:rPr>
              <a:t>dll</a:t>
            </a:r>
            <a:r>
              <a:rPr lang="en-US" sz="2400" dirty="0" smtClean="0">
                <a:solidFill>
                  <a:srgbClr val="00FF00"/>
                </a:solidFill>
              </a:rPr>
              <a:t>.</a:t>
            </a:r>
            <a:endParaRPr lang="en-US" sz="2200" dirty="0" smtClean="0">
              <a:solidFill>
                <a:srgbClr val="00FF00"/>
              </a:solidFill>
            </a:endParaRPr>
          </a:p>
        </p:txBody>
      </p:sp>
      <p:sp>
        <p:nvSpPr>
          <p:cNvPr id="10" name="Horizontal Scroll 9"/>
          <p:cNvSpPr/>
          <p:nvPr/>
        </p:nvSpPr>
        <p:spPr>
          <a:xfrm>
            <a:off x="228600" y="4495800"/>
            <a:ext cx="7391400" cy="60960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rgbClr val="FFFF00"/>
                </a:solidFill>
              </a:rPr>
              <a:t>Pengertian</a:t>
            </a:r>
            <a:r>
              <a:rPr lang="en-US" sz="3200" dirty="0" smtClean="0">
                <a:solidFill>
                  <a:srgbClr val="FFFF00"/>
                </a:solidFill>
              </a:rPr>
              <a:t> Bursa </a:t>
            </a:r>
            <a:r>
              <a:rPr lang="en-US" sz="3200" dirty="0" err="1" smtClean="0">
                <a:solidFill>
                  <a:srgbClr val="FFFF00"/>
                </a:solidFill>
              </a:rPr>
              <a:t>Efek</a:t>
            </a:r>
            <a:r>
              <a:rPr lang="en-US" sz="3200" dirty="0" smtClean="0">
                <a:solidFill>
                  <a:srgbClr val="FFFF00"/>
                </a:solidFill>
              </a:rPr>
              <a:t> (Stock Exchange)</a:t>
            </a:r>
            <a:endParaRPr lang="en-US" sz="3200" dirty="0">
              <a:solidFill>
                <a:srgbClr val="FFFF00"/>
              </a:solidFill>
            </a:endParaRPr>
          </a:p>
        </p:txBody>
      </p:sp>
      <p:sp>
        <p:nvSpPr>
          <p:cNvPr id="11" name="Action Button: Home 10">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3962400" cy="609600"/>
          </a:xfrm>
          <a:ln>
            <a:solidFill>
              <a:srgbClr val="00FFFF"/>
            </a:solidFill>
          </a:ln>
        </p:spPr>
        <p:txBody>
          <a:bodyPr>
            <a:normAutofit/>
          </a:bodyPr>
          <a:lstStyle/>
          <a:p>
            <a:r>
              <a:rPr lang="en-US" sz="2800" dirty="0" err="1" smtClean="0">
                <a:solidFill>
                  <a:srgbClr val="FB5763"/>
                </a:solidFill>
              </a:rPr>
              <a:t>Fungsi</a:t>
            </a:r>
            <a:r>
              <a:rPr lang="en-US" sz="2800" dirty="0" smtClean="0">
                <a:solidFill>
                  <a:srgbClr val="FB5763"/>
                </a:solidFill>
              </a:rPr>
              <a:t> </a:t>
            </a:r>
            <a:r>
              <a:rPr lang="en-US" sz="2800" dirty="0" err="1" smtClean="0">
                <a:solidFill>
                  <a:srgbClr val="FB5763"/>
                </a:solidFill>
              </a:rPr>
              <a:t>Pasar</a:t>
            </a:r>
            <a:r>
              <a:rPr lang="en-US" sz="2800" dirty="0" smtClean="0">
                <a:solidFill>
                  <a:srgbClr val="FB5763"/>
                </a:solidFill>
              </a:rPr>
              <a:t> modal</a:t>
            </a:r>
            <a:endParaRPr lang="en-US" sz="2800" dirty="0">
              <a:solidFill>
                <a:srgbClr val="FB5763"/>
              </a:solidFill>
            </a:endParaRPr>
          </a:p>
        </p:txBody>
      </p:sp>
      <p:sp>
        <p:nvSpPr>
          <p:cNvPr id="5" name="Content Placeholder 2"/>
          <p:cNvSpPr txBox="1">
            <a:spLocks/>
          </p:cNvSpPr>
          <p:nvPr/>
        </p:nvSpPr>
        <p:spPr>
          <a:xfrm>
            <a:off x="76200" y="914400"/>
            <a:ext cx="3962400" cy="25146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Sebagai</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Sumber</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Penghimpun</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dana</a:t>
            </a:r>
            <a:endPar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baseline="0" dirty="0" err="1" smtClean="0">
                <a:solidFill>
                  <a:schemeClr val="accent2">
                    <a:lumMod val="20000"/>
                    <a:lumOff val="80000"/>
                  </a:schemeClr>
                </a:solidFill>
              </a:rPr>
              <a:t>Sebagai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alternatif</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investasi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pemodal</a:t>
            </a:r>
            <a:endParaRPr lang="en-US" sz="2400" dirty="0" smtClean="0">
              <a:solidFill>
                <a:schemeClr val="accent2">
                  <a:lumMod val="20000"/>
                  <a:lumOff val="80000"/>
                </a:schemeClr>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Sebagai</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Pendorong</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perkembangan</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investasi</a:t>
            </a:r>
            <a:endParaRPr kumimoji="0" lang="id-ID"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10" name="Title 1"/>
          <p:cNvSpPr txBox="1">
            <a:spLocks/>
          </p:cNvSpPr>
          <p:nvPr/>
        </p:nvSpPr>
        <p:spPr>
          <a:xfrm>
            <a:off x="4419600" y="1524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Kelebihan</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Pasar</a:t>
            </a:r>
            <a:r>
              <a:rPr kumimoji="0" lang="en-US" sz="2800" b="0" i="0" u="none" strike="noStrike" kern="1200" cap="none" spc="0" normalizeH="0" noProof="0" dirty="0" smtClean="0">
                <a:ln>
                  <a:noFill/>
                </a:ln>
                <a:solidFill>
                  <a:srgbClr val="00FFFF"/>
                </a:solidFill>
                <a:effectLst/>
                <a:uLnTx/>
                <a:uFillTx/>
                <a:latin typeface="+mj-lt"/>
                <a:ea typeface="+mj-ea"/>
                <a:cs typeface="+mj-cs"/>
              </a:rPr>
              <a:t> modal</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1" name="Content Placeholder 2"/>
          <p:cNvSpPr txBox="1">
            <a:spLocks/>
          </p:cNvSpPr>
          <p:nvPr/>
        </p:nvSpPr>
        <p:spPr>
          <a:xfrm>
            <a:off x="4267200" y="838200"/>
            <a:ext cx="4724400" cy="1981200"/>
          </a:xfrm>
          <a:prstGeom prst="rect">
            <a:avLst/>
          </a:prstGeom>
          <a:ln>
            <a:solidFill>
              <a:srgbClr val="00FFFF"/>
            </a:solidFill>
          </a:ln>
        </p:spPr>
        <p:txBody>
          <a:bodyPr vert="horz" lIns="91440" tIns="45720" rIns="91440" bIns="45720" rtlCol="0">
            <a:no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rgbClr val="00FF99"/>
                </a:solidFill>
              </a:rPr>
              <a:t>Sumber</a:t>
            </a:r>
            <a:r>
              <a:rPr lang="en-US" sz="2200" dirty="0" smtClean="0">
                <a:solidFill>
                  <a:srgbClr val="00FF99"/>
                </a:solidFill>
              </a:rPr>
              <a:t> </a:t>
            </a:r>
            <a:r>
              <a:rPr lang="en-US" sz="2200" dirty="0" err="1" smtClean="0">
                <a:solidFill>
                  <a:srgbClr val="00FF99"/>
                </a:solidFill>
              </a:rPr>
              <a:t>pendanaan</a:t>
            </a:r>
            <a:r>
              <a:rPr lang="en-US" sz="2200" dirty="0" smtClean="0">
                <a:solidFill>
                  <a:srgbClr val="00FF99"/>
                </a:solidFill>
              </a:rPr>
              <a:t> </a:t>
            </a:r>
            <a:r>
              <a:rPr lang="en-US" sz="2200" dirty="0" err="1" smtClean="0">
                <a:solidFill>
                  <a:srgbClr val="00FF99"/>
                </a:solidFill>
              </a:rPr>
              <a:t>bagi</a:t>
            </a:r>
            <a:r>
              <a:rPr lang="en-US" sz="2200" dirty="0" smtClean="0">
                <a:solidFill>
                  <a:srgbClr val="00FF99"/>
                </a:solidFill>
              </a:rPr>
              <a:t> </a:t>
            </a:r>
            <a:r>
              <a:rPr lang="en-US" sz="2200" dirty="0" err="1" smtClean="0">
                <a:solidFill>
                  <a:srgbClr val="00FF99"/>
                </a:solidFill>
              </a:rPr>
              <a:t>perusahaan</a:t>
            </a:r>
            <a:endParaRPr lang="en-US" sz="2200" dirty="0" smtClean="0">
              <a:solidFill>
                <a:srgbClr val="00FF99"/>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rgbClr val="00FF99"/>
                </a:solidFill>
              </a:rPr>
              <a:t>Indikator</a:t>
            </a:r>
            <a:r>
              <a:rPr lang="en-US" sz="2200" dirty="0" smtClean="0">
                <a:solidFill>
                  <a:srgbClr val="00FF99"/>
                </a:solidFill>
              </a:rPr>
              <a:t> </a:t>
            </a:r>
            <a:r>
              <a:rPr lang="en-US" sz="2200" dirty="0" err="1" smtClean="0">
                <a:solidFill>
                  <a:srgbClr val="00FF99"/>
                </a:solidFill>
              </a:rPr>
              <a:t>perkembangan</a:t>
            </a:r>
            <a:r>
              <a:rPr lang="en-US" sz="2200" dirty="0" smtClean="0">
                <a:solidFill>
                  <a:srgbClr val="00FF99"/>
                </a:solidFill>
              </a:rPr>
              <a:t> </a:t>
            </a:r>
            <a:r>
              <a:rPr lang="en-US" sz="2200" dirty="0" err="1" smtClean="0">
                <a:solidFill>
                  <a:srgbClr val="00FF99"/>
                </a:solidFill>
              </a:rPr>
              <a:t>ekonomi</a:t>
            </a:r>
            <a:r>
              <a:rPr lang="en-US" sz="2200" dirty="0" smtClean="0">
                <a:solidFill>
                  <a:srgbClr val="00FF99"/>
                </a:solidFill>
              </a:rPr>
              <a:t> </a:t>
            </a:r>
            <a:r>
              <a:rPr lang="en-US" sz="2200" dirty="0" err="1" smtClean="0">
                <a:solidFill>
                  <a:srgbClr val="00FF99"/>
                </a:solidFill>
              </a:rPr>
              <a:t>suatu</a:t>
            </a:r>
            <a:r>
              <a:rPr lang="en-US" sz="2200" dirty="0" smtClean="0">
                <a:solidFill>
                  <a:srgbClr val="00FF99"/>
                </a:solidFill>
              </a:rPr>
              <a:t> </a:t>
            </a:r>
            <a:r>
              <a:rPr lang="en-US" sz="2200" dirty="0" err="1" smtClean="0">
                <a:solidFill>
                  <a:srgbClr val="00FF99"/>
                </a:solidFill>
              </a:rPr>
              <a:t>negara</a:t>
            </a:r>
            <a:endParaRPr lang="en-US" sz="2200" dirty="0" smtClean="0">
              <a:solidFill>
                <a:srgbClr val="00FF99"/>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200" dirty="0" err="1" smtClean="0">
                <a:solidFill>
                  <a:srgbClr val="00FF99"/>
                </a:solidFill>
              </a:rPr>
              <a:t>Sarana</a:t>
            </a:r>
            <a:r>
              <a:rPr lang="en-US" sz="2200" dirty="0" smtClean="0">
                <a:solidFill>
                  <a:srgbClr val="00FF99"/>
                </a:solidFill>
              </a:rPr>
              <a:t> </a:t>
            </a:r>
            <a:r>
              <a:rPr lang="en-US" sz="2200" dirty="0" err="1" smtClean="0">
                <a:solidFill>
                  <a:srgbClr val="00FF99"/>
                </a:solidFill>
              </a:rPr>
              <a:t>investasi</a:t>
            </a:r>
            <a:r>
              <a:rPr lang="en-US" sz="2200" dirty="0" smtClean="0">
                <a:solidFill>
                  <a:srgbClr val="00FF99"/>
                </a:solidFill>
              </a:rPr>
              <a:t> </a:t>
            </a:r>
            <a:r>
              <a:rPr lang="en-US" sz="2200" dirty="0" err="1" smtClean="0">
                <a:solidFill>
                  <a:srgbClr val="00FF99"/>
                </a:solidFill>
              </a:rPr>
              <a:t>masyarakat</a:t>
            </a:r>
            <a:r>
              <a:rPr lang="en-US" sz="2200" dirty="0" smtClean="0">
                <a:solidFill>
                  <a:srgbClr val="00FF99"/>
                </a:solidFill>
              </a:rPr>
              <a:t> </a:t>
            </a:r>
            <a:r>
              <a:rPr lang="en-US" sz="2200" dirty="0" err="1" smtClean="0">
                <a:solidFill>
                  <a:srgbClr val="00FF99"/>
                </a:solidFill>
              </a:rPr>
              <a:t>untuk</a:t>
            </a:r>
            <a:r>
              <a:rPr lang="en-US" sz="2200" dirty="0" smtClean="0">
                <a:solidFill>
                  <a:srgbClr val="00FF99"/>
                </a:solidFill>
              </a:rPr>
              <a:t> </a:t>
            </a:r>
            <a:r>
              <a:rPr lang="en-US" sz="2200" dirty="0" err="1" smtClean="0">
                <a:solidFill>
                  <a:srgbClr val="00FF99"/>
                </a:solidFill>
              </a:rPr>
              <a:t>mendapatkan</a:t>
            </a:r>
            <a:r>
              <a:rPr lang="en-US" sz="2200" dirty="0" smtClean="0">
                <a:solidFill>
                  <a:srgbClr val="00FF99"/>
                </a:solidFill>
              </a:rPr>
              <a:t> </a:t>
            </a:r>
            <a:r>
              <a:rPr lang="en-US" sz="2200" dirty="0" err="1" smtClean="0">
                <a:solidFill>
                  <a:srgbClr val="00FF99"/>
                </a:solidFill>
              </a:rPr>
              <a:t>keuntungan</a:t>
            </a:r>
            <a:endParaRPr lang="en-US" sz="2200" dirty="0" smtClean="0">
              <a:solidFill>
                <a:srgbClr val="00FF99"/>
              </a:solidFill>
            </a:endParaRPr>
          </a:p>
        </p:txBody>
      </p:sp>
      <p:sp>
        <p:nvSpPr>
          <p:cNvPr id="17" name="Title 1"/>
          <p:cNvSpPr txBox="1">
            <a:spLocks/>
          </p:cNvSpPr>
          <p:nvPr/>
        </p:nvSpPr>
        <p:spPr>
          <a:xfrm>
            <a:off x="4419600" y="29718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Kekurangan</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Pasar</a:t>
            </a:r>
            <a:r>
              <a:rPr kumimoji="0" lang="en-US" sz="2800" b="0" i="0" u="none" strike="noStrike" kern="1200" cap="none" spc="0" normalizeH="0" noProof="0" dirty="0" smtClean="0">
                <a:ln>
                  <a:noFill/>
                </a:ln>
                <a:solidFill>
                  <a:srgbClr val="00FFFF"/>
                </a:solidFill>
                <a:effectLst/>
                <a:uLnTx/>
                <a:uFillTx/>
                <a:latin typeface="+mj-lt"/>
                <a:ea typeface="+mj-ea"/>
                <a:cs typeface="+mj-cs"/>
              </a:rPr>
              <a:t> Modal</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8" name="Content Placeholder 2"/>
          <p:cNvSpPr txBox="1">
            <a:spLocks/>
          </p:cNvSpPr>
          <p:nvPr/>
        </p:nvSpPr>
        <p:spPr>
          <a:xfrm>
            <a:off x="4343400" y="3733800"/>
            <a:ext cx="4572000" cy="2057400"/>
          </a:xfrm>
          <a:prstGeom prst="rect">
            <a:avLst/>
          </a:prstGeom>
          <a:ln>
            <a:solidFill>
              <a:srgbClr val="FF00FF"/>
            </a:solidFill>
          </a:ln>
        </p:spPr>
        <p:txBody>
          <a:bodyPr vert="horz" lIns="91440" tIns="45720" rIns="91440" bIns="45720" rtlCol="0">
            <a:normAutofit fontScale="92500" lnSpcReduction="100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rgbClr val="FF0000"/>
                </a:solidFill>
              </a:rPr>
              <a:t>Belum</a:t>
            </a:r>
            <a:r>
              <a:rPr lang="en-US" sz="2400" dirty="0" smtClean="0">
                <a:solidFill>
                  <a:srgbClr val="FF0000"/>
                </a:solidFill>
              </a:rPr>
              <a:t> </a:t>
            </a:r>
            <a:r>
              <a:rPr lang="en-US" sz="2400" dirty="0" err="1" smtClean="0">
                <a:solidFill>
                  <a:srgbClr val="FF0000"/>
                </a:solidFill>
              </a:rPr>
              <a:t>menyentuh</a:t>
            </a:r>
            <a:r>
              <a:rPr lang="en-US" sz="2400" dirty="0" smtClean="0">
                <a:solidFill>
                  <a:srgbClr val="FF0000"/>
                </a:solidFill>
              </a:rPr>
              <a:t> </a:t>
            </a:r>
            <a:r>
              <a:rPr lang="en-US" sz="2400" dirty="0" err="1" smtClean="0">
                <a:solidFill>
                  <a:srgbClr val="FF0000"/>
                </a:solidFill>
              </a:rPr>
              <a:t>segala</a:t>
            </a:r>
            <a:r>
              <a:rPr lang="en-US" sz="2400" dirty="0" smtClean="0">
                <a:solidFill>
                  <a:srgbClr val="FF0000"/>
                </a:solidFill>
              </a:rPr>
              <a:t> </a:t>
            </a:r>
            <a:r>
              <a:rPr lang="en-US" sz="2400" dirty="0" err="1" smtClean="0">
                <a:solidFill>
                  <a:srgbClr val="FF0000"/>
                </a:solidFill>
              </a:rPr>
              <a:t>lapisan</a:t>
            </a:r>
            <a:r>
              <a:rPr lang="en-US" sz="2400" dirty="0" smtClean="0">
                <a:solidFill>
                  <a:srgbClr val="FF0000"/>
                </a:solidFill>
              </a:rPr>
              <a:t> </a:t>
            </a:r>
            <a:r>
              <a:rPr lang="en-US" sz="2400" dirty="0" err="1" smtClean="0">
                <a:solidFill>
                  <a:srgbClr val="FF0000"/>
                </a:solidFill>
              </a:rPr>
              <a:t>masyarakat</a:t>
            </a:r>
            <a:endParaRPr lang="en-US" sz="2400" dirty="0" smtClean="0">
              <a:solidFill>
                <a:srgbClr val="FF0000"/>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rgbClr val="FF0000"/>
                </a:solidFill>
              </a:rPr>
              <a:t>Ketidakstabilan</a:t>
            </a:r>
            <a:r>
              <a:rPr lang="en-US" sz="2400" dirty="0" smtClean="0">
                <a:solidFill>
                  <a:srgbClr val="FF0000"/>
                </a:solidFill>
              </a:rPr>
              <a:t> </a:t>
            </a:r>
            <a:r>
              <a:rPr lang="en-US" sz="2400" dirty="0" err="1" smtClean="0">
                <a:solidFill>
                  <a:srgbClr val="FF0000"/>
                </a:solidFill>
              </a:rPr>
              <a:t>kurs</a:t>
            </a:r>
            <a:r>
              <a:rPr lang="en-US" sz="2400" dirty="0" smtClean="0">
                <a:solidFill>
                  <a:srgbClr val="FF0000"/>
                </a:solidFill>
              </a:rPr>
              <a:t> </a:t>
            </a:r>
            <a:r>
              <a:rPr lang="en-US" sz="2400" dirty="0" err="1" smtClean="0">
                <a:solidFill>
                  <a:srgbClr val="FF0000"/>
                </a:solidFill>
              </a:rPr>
              <a:t>sangat</a:t>
            </a:r>
            <a:r>
              <a:rPr lang="en-US" sz="2400" dirty="0" smtClean="0">
                <a:solidFill>
                  <a:srgbClr val="FF0000"/>
                </a:solidFill>
              </a:rPr>
              <a:t> </a:t>
            </a:r>
            <a:r>
              <a:rPr lang="en-US" sz="2400" dirty="0" err="1" smtClean="0">
                <a:solidFill>
                  <a:srgbClr val="FF0000"/>
                </a:solidFill>
              </a:rPr>
              <a:t>berpengaruh</a:t>
            </a:r>
            <a:r>
              <a:rPr lang="en-US" sz="2400" dirty="0" smtClean="0">
                <a:solidFill>
                  <a:srgbClr val="FF0000"/>
                </a:solidFill>
              </a:rPr>
              <a:t> </a:t>
            </a:r>
            <a:r>
              <a:rPr lang="en-US" sz="2400" dirty="0" err="1" smtClean="0">
                <a:solidFill>
                  <a:srgbClr val="FF0000"/>
                </a:solidFill>
              </a:rPr>
              <a:t>harga</a:t>
            </a:r>
            <a:r>
              <a:rPr lang="en-US" sz="2400" dirty="0" smtClean="0">
                <a:solidFill>
                  <a:srgbClr val="FF0000"/>
                </a:solidFill>
              </a:rPr>
              <a:t> </a:t>
            </a:r>
            <a:r>
              <a:rPr lang="en-US" sz="2400" dirty="0" err="1" smtClean="0">
                <a:solidFill>
                  <a:srgbClr val="FF0000"/>
                </a:solidFill>
              </a:rPr>
              <a:t>saham</a:t>
            </a:r>
            <a:endParaRPr lang="en-US" sz="2400" dirty="0" smtClean="0">
              <a:solidFill>
                <a:srgbClr val="FF0000"/>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rgbClr val="FF0000"/>
                </a:solidFill>
              </a:rPr>
              <a:t>Tidak</a:t>
            </a:r>
            <a:r>
              <a:rPr lang="en-US" sz="2400" dirty="0" smtClean="0">
                <a:solidFill>
                  <a:srgbClr val="FF0000"/>
                </a:solidFill>
              </a:rPr>
              <a:t> </a:t>
            </a:r>
            <a:r>
              <a:rPr lang="en-US" sz="2400" dirty="0" err="1" smtClean="0">
                <a:solidFill>
                  <a:srgbClr val="FF0000"/>
                </a:solidFill>
              </a:rPr>
              <a:t>seluruh</a:t>
            </a:r>
            <a:r>
              <a:rPr lang="en-US" sz="2400" dirty="0" smtClean="0">
                <a:solidFill>
                  <a:srgbClr val="FF0000"/>
                </a:solidFill>
              </a:rPr>
              <a:t> </a:t>
            </a:r>
            <a:r>
              <a:rPr lang="en-US" sz="2400" dirty="0" err="1" smtClean="0">
                <a:solidFill>
                  <a:srgbClr val="FF0000"/>
                </a:solidFill>
              </a:rPr>
              <a:t>investasi</a:t>
            </a:r>
            <a:r>
              <a:rPr lang="en-US" sz="2400" dirty="0" smtClean="0">
                <a:solidFill>
                  <a:srgbClr val="FF0000"/>
                </a:solidFill>
              </a:rPr>
              <a:t> </a:t>
            </a:r>
            <a:r>
              <a:rPr lang="en-US" sz="2400" dirty="0" err="1" smtClean="0">
                <a:solidFill>
                  <a:srgbClr val="FF0000"/>
                </a:solidFill>
              </a:rPr>
              <a:t>dalam</a:t>
            </a:r>
            <a:r>
              <a:rPr lang="en-US" sz="2400" dirty="0" smtClean="0">
                <a:solidFill>
                  <a:srgbClr val="FF0000"/>
                </a:solidFill>
              </a:rPr>
              <a:t> </a:t>
            </a:r>
            <a:r>
              <a:rPr lang="en-US" sz="2400" dirty="0" err="1" smtClean="0">
                <a:solidFill>
                  <a:srgbClr val="FF0000"/>
                </a:solidFill>
              </a:rPr>
              <a:t>pasar</a:t>
            </a:r>
            <a:r>
              <a:rPr lang="en-US" sz="2400" dirty="0" smtClean="0">
                <a:solidFill>
                  <a:srgbClr val="FF0000"/>
                </a:solidFill>
              </a:rPr>
              <a:t> modal </a:t>
            </a:r>
            <a:r>
              <a:rPr lang="en-US" sz="2400" dirty="0" err="1" smtClean="0">
                <a:solidFill>
                  <a:srgbClr val="FF0000"/>
                </a:solidFill>
              </a:rPr>
              <a:t>berujung</a:t>
            </a:r>
            <a:r>
              <a:rPr lang="en-US" sz="2400" dirty="0" smtClean="0">
                <a:solidFill>
                  <a:srgbClr val="FF0000"/>
                </a:solidFill>
              </a:rPr>
              <a:t> </a:t>
            </a:r>
            <a:r>
              <a:rPr lang="en-US" sz="2400" dirty="0" err="1" smtClean="0">
                <a:solidFill>
                  <a:srgbClr val="FF0000"/>
                </a:solidFill>
              </a:rPr>
              <a:t>manis</a:t>
            </a:r>
            <a:endParaRPr lang="en-US" sz="2400" dirty="0" smtClean="0">
              <a:solidFill>
                <a:srgbClr val="FF0000"/>
              </a:solidFill>
            </a:endParaRPr>
          </a:p>
        </p:txBody>
      </p:sp>
      <p:sp>
        <p:nvSpPr>
          <p:cNvPr id="19" name="Title 1"/>
          <p:cNvSpPr txBox="1">
            <a:spLocks/>
          </p:cNvSpPr>
          <p:nvPr/>
        </p:nvSpPr>
        <p:spPr>
          <a:xfrm>
            <a:off x="76200" y="3657600"/>
            <a:ext cx="3962400" cy="609600"/>
          </a:xfrm>
          <a:prstGeom prst="rect">
            <a:avLst/>
          </a:prstGeom>
          <a:ln>
            <a:solidFill>
              <a:srgbClr val="00FFFF"/>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FFFF00"/>
                </a:solidFill>
                <a:latin typeface="+mj-lt"/>
                <a:ea typeface="+mj-ea"/>
                <a:cs typeface="+mj-cs"/>
              </a:rPr>
              <a:t>Tujuan</a:t>
            </a:r>
            <a:r>
              <a:rPr kumimoji="0" lang="en-US" sz="28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800" b="0" i="0" u="none" strike="noStrike" kern="1200" cap="none" spc="0" normalizeH="0" baseline="0" noProof="0" dirty="0" err="1" smtClean="0">
                <a:ln>
                  <a:noFill/>
                </a:ln>
                <a:solidFill>
                  <a:srgbClr val="FFFF00"/>
                </a:solidFill>
                <a:effectLst/>
                <a:uLnTx/>
                <a:uFillTx/>
                <a:latin typeface="+mj-lt"/>
                <a:ea typeface="+mj-ea"/>
                <a:cs typeface="+mj-cs"/>
              </a:rPr>
              <a:t>Pasar</a:t>
            </a:r>
            <a:r>
              <a:rPr kumimoji="0" lang="en-US" sz="2800" b="0" i="0" u="none" strike="noStrike" kern="1200" cap="none" spc="0" normalizeH="0" baseline="0" noProof="0" dirty="0" smtClean="0">
                <a:ln>
                  <a:noFill/>
                </a:ln>
                <a:solidFill>
                  <a:srgbClr val="FFFF00"/>
                </a:solidFill>
                <a:effectLst/>
                <a:uLnTx/>
                <a:uFillTx/>
                <a:latin typeface="+mj-lt"/>
                <a:ea typeface="+mj-ea"/>
                <a:cs typeface="+mj-cs"/>
              </a:rPr>
              <a:t> modal</a:t>
            </a:r>
            <a:endParaRPr kumimoji="0" lang="en-US" sz="2800" b="0" i="0" u="none" strike="noStrike" kern="1200" cap="none" spc="0" normalizeH="0" baseline="0" noProof="0" dirty="0">
              <a:ln>
                <a:noFill/>
              </a:ln>
              <a:solidFill>
                <a:srgbClr val="FFFF00"/>
              </a:solidFill>
              <a:effectLst/>
              <a:uLnTx/>
              <a:uFillTx/>
              <a:latin typeface="+mj-lt"/>
              <a:ea typeface="+mj-ea"/>
              <a:cs typeface="+mj-cs"/>
            </a:endParaRPr>
          </a:p>
        </p:txBody>
      </p:sp>
      <p:sp>
        <p:nvSpPr>
          <p:cNvPr id="20" name="Content Placeholder 2"/>
          <p:cNvSpPr txBox="1">
            <a:spLocks/>
          </p:cNvSpPr>
          <p:nvPr/>
        </p:nvSpPr>
        <p:spPr>
          <a:xfrm>
            <a:off x="76200" y="4419600"/>
            <a:ext cx="3962400" cy="2209800"/>
          </a:xfrm>
          <a:prstGeom prst="rect">
            <a:avLst/>
          </a:prstGeom>
          <a:ln>
            <a:solidFill>
              <a:srgbClr val="00FF99"/>
            </a:solidFill>
          </a:ln>
        </p:spPr>
        <p:txBody>
          <a:bodyPr vert="horz" lIns="91440" tIns="45720" rIns="91440" bIns="45720" rtlCol="0">
            <a:normAutofit fontScale="92500"/>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Menghimpun</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dana</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dari</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masyarakat</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guna</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mendapatkan</a:t>
            </a: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modal</a:t>
            </a: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n-US" sz="2400" dirty="0" err="1" smtClean="0">
                <a:solidFill>
                  <a:schemeClr val="accent6"/>
                </a:solidFill>
              </a:rPr>
              <a:t>Memperluas</a:t>
            </a:r>
            <a:r>
              <a:rPr lang="en-US" sz="2400" dirty="0" smtClean="0">
                <a:solidFill>
                  <a:schemeClr val="accent6"/>
                </a:solidFill>
              </a:rPr>
              <a:t> </a:t>
            </a:r>
            <a:r>
              <a:rPr lang="en-US" sz="2400" dirty="0" err="1" smtClean="0">
                <a:solidFill>
                  <a:schemeClr val="accent6"/>
                </a:solidFill>
              </a:rPr>
              <a:t>dan</a:t>
            </a:r>
            <a:r>
              <a:rPr lang="en-US" sz="2400" dirty="0" smtClean="0">
                <a:solidFill>
                  <a:schemeClr val="accent6"/>
                </a:solidFill>
              </a:rPr>
              <a:t> </a:t>
            </a:r>
            <a:r>
              <a:rPr lang="en-US" sz="2400" dirty="0" err="1" smtClean="0">
                <a:solidFill>
                  <a:schemeClr val="accent6"/>
                </a:solidFill>
              </a:rPr>
              <a:t>mendorong</a:t>
            </a:r>
            <a:r>
              <a:rPr lang="en-US" sz="2400" dirty="0" smtClean="0">
                <a:solidFill>
                  <a:schemeClr val="accent6"/>
                </a:solidFill>
              </a:rPr>
              <a:t> </a:t>
            </a:r>
            <a:r>
              <a:rPr lang="en-US" sz="2400" dirty="0" err="1" smtClean="0">
                <a:solidFill>
                  <a:schemeClr val="accent6"/>
                </a:solidFill>
              </a:rPr>
              <a:t>partisipasi</a:t>
            </a:r>
            <a:r>
              <a:rPr lang="en-US" sz="2400" dirty="0" smtClean="0">
                <a:solidFill>
                  <a:schemeClr val="accent6"/>
                </a:solidFill>
              </a:rPr>
              <a:t> </a:t>
            </a:r>
            <a:r>
              <a:rPr lang="en-US" sz="2400" dirty="0" err="1" smtClean="0">
                <a:solidFill>
                  <a:schemeClr val="accent6"/>
                </a:solidFill>
              </a:rPr>
              <a:t>masyarakat</a:t>
            </a:r>
            <a:r>
              <a:rPr lang="en-US" sz="2400" dirty="0" smtClean="0">
                <a:solidFill>
                  <a:schemeClr val="accent6"/>
                </a:solidFill>
              </a:rPr>
              <a:t> </a:t>
            </a:r>
            <a:r>
              <a:rPr lang="en-US" sz="2400" dirty="0" err="1" smtClean="0">
                <a:solidFill>
                  <a:schemeClr val="accent6"/>
                </a:solidFill>
              </a:rPr>
              <a:t>dalam</a:t>
            </a:r>
            <a:r>
              <a:rPr lang="en-US" sz="2400" dirty="0" smtClean="0">
                <a:solidFill>
                  <a:schemeClr val="accent6"/>
                </a:solidFill>
              </a:rPr>
              <a:t> </a:t>
            </a:r>
            <a:r>
              <a:rPr lang="en-US" sz="2400" dirty="0" err="1" smtClean="0">
                <a:solidFill>
                  <a:schemeClr val="accent6"/>
                </a:solidFill>
              </a:rPr>
              <a:t>berinvestasi</a:t>
            </a:r>
            <a:endParaRPr kumimoji="0" lang="en-US" sz="2400" b="0" i="0" u="none" strike="noStrike" kern="1200" cap="none" spc="0" normalizeH="0" baseline="0" noProof="0" dirty="0" smtClean="0">
              <a:ln>
                <a:noFill/>
              </a:ln>
              <a:solidFill>
                <a:schemeClr val="accent6"/>
              </a:solidFill>
              <a:effectLst/>
              <a:uLnTx/>
              <a:uFillTx/>
              <a:latin typeface="+mn-lt"/>
              <a:ea typeface="+mn-ea"/>
              <a:cs typeface="+mn-cs"/>
            </a:endParaRPr>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0"/>
            <a:ext cx="3962400" cy="457200"/>
          </a:xfrm>
          <a:ln>
            <a:solidFill>
              <a:srgbClr val="00FFFF"/>
            </a:solidFill>
          </a:ln>
        </p:spPr>
        <p:txBody>
          <a:bodyPr>
            <a:normAutofit fontScale="90000"/>
          </a:bodyPr>
          <a:lstStyle/>
          <a:p>
            <a:r>
              <a:rPr lang="en-US" sz="2800" dirty="0" err="1" smtClean="0">
                <a:solidFill>
                  <a:srgbClr val="FB5763"/>
                </a:solidFill>
              </a:rPr>
              <a:t>Obligasi</a:t>
            </a:r>
            <a:r>
              <a:rPr lang="en-US" sz="2800" dirty="0" smtClean="0">
                <a:solidFill>
                  <a:srgbClr val="FB5763"/>
                </a:solidFill>
              </a:rPr>
              <a:t> (bond)</a:t>
            </a:r>
            <a:endParaRPr lang="en-US" sz="2800" dirty="0">
              <a:solidFill>
                <a:srgbClr val="FB5763"/>
              </a:solidFill>
            </a:endParaRPr>
          </a:p>
        </p:txBody>
      </p:sp>
      <p:sp>
        <p:nvSpPr>
          <p:cNvPr id="5" name="Content Placeholder 2"/>
          <p:cNvSpPr txBox="1">
            <a:spLocks/>
          </p:cNvSpPr>
          <p:nvPr/>
        </p:nvSpPr>
        <p:spPr>
          <a:xfrm>
            <a:off x="76200" y="1371600"/>
            <a:ext cx="3962400" cy="1752600"/>
          </a:xfrm>
          <a:prstGeom prst="rect">
            <a:avLst/>
          </a:prstGeom>
          <a:ln>
            <a:solidFill>
              <a:srgbClr val="00FF99"/>
            </a:solidFill>
          </a:ln>
        </p:spPr>
        <p:txBody>
          <a:bodyPr vert="horz" lIns="91440" tIns="45720" rIns="91440" bIns="45720" rtlCol="0">
            <a:normAutofit lnSpcReduction="10000"/>
          </a:bodyPr>
          <a:lstStyle/>
          <a:p>
            <a:pPr>
              <a:spcBef>
                <a:spcPct val="20000"/>
              </a:spcBef>
              <a:defRPr/>
            </a:pPr>
            <a:r>
              <a:rPr lang="en-US" sz="2400" dirty="0" err="1" smtClean="0">
                <a:solidFill>
                  <a:srgbClr val="FFFF00"/>
                </a:solidFill>
              </a:rPr>
              <a:t>Obligasi</a:t>
            </a:r>
            <a:r>
              <a:rPr lang="en-US" sz="2400" dirty="0" smtClean="0">
                <a:solidFill>
                  <a:srgbClr val="FFFF00"/>
                </a:solidFill>
              </a:rPr>
              <a:t> </a:t>
            </a:r>
            <a:r>
              <a:rPr lang="en-US" sz="2400" dirty="0" err="1" smtClean="0">
                <a:solidFill>
                  <a:srgbClr val="FFFF00"/>
                </a:solidFill>
              </a:rPr>
              <a:t>adalah</a:t>
            </a:r>
            <a:r>
              <a:rPr lang="en-US" sz="2400" dirty="0" smtClean="0">
                <a:solidFill>
                  <a:srgbClr val="FFFF00"/>
                </a:solidFill>
              </a:rPr>
              <a:t> </a:t>
            </a:r>
            <a:r>
              <a:rPr lang="en-US" sz="2400" dirty="0" err="1" smtClean="0">
                <a:solidFill>
                  <a:srgbClr val="FFFF00"/>
                </a:solidFill>
              </a:rPr>
              <a:t>merupakan</a:t>
            </a:r>
            <a:r>
              <a:rPr lang="en-US" sz="2400" dirty="0" smtClean="0">
                <a:solidFill>
                  <a:srgbClr val="FFFF00"/>
                </a:solidFill>
              </a:rPr>
              <a:t> </a:t>
            </a:r>
            <a:r>
              <a:rPr lang="en-US" sz="2400" dirty="0" err="1" smtClean="0">
                <a:solidFill>
                  <a:srgbClr val="FFFF00"/>
                </a:solidFill>
              </a:rPr>
              <a:t>suatu</a:t>
            </a:r>
            <a:r>
              <a:rPr lang="en-US" sz="2400" dirty="0" smtClean="0">
                <a:solidFill>
                  <a:srgbClr val="FFFF00"/>
                </a:solidFill>
              </a:rPr>
              <a:t> </a:t>
            </a:r>
            <a:r>
              <a:rPr lang="en-US" sz="2400" dirty="0" err="1" smtClean="0">
                <a:solidFill>
                  <a:srgbClr val="FFFF00"/>
                </a:solidFill>
              </a:rPr>
              <a:t>surat</a:t>
            </a:r>
            <a:r>
              <a:rPr lang="en-US" sz="2400" dirty="0" smtClean="0">
                <a:solidFill>
                  <a:srgbClr val="FFFF00"/>
                </a:solidFill>
              </a:rPr>
              <a:t> </a:t>
            </a:r>
            <a:r>
              <a:rPr lang="en-US" sz="2400" dirty="0" err="1" smtClean="0">
                <a:solidFill>
                  <a:srgbClr val="FFFF00"/>
                </a:solidFill>
              </a:rPr>
              <a:t>hutang</a:t>
            </a:r>
            <a:r>
              <a:rPr lang="en-US" sz="2400" dirty="0" smtClean="0">
                <a:solidFill>
                  <a:srgbClr val="FFFF00"/>
                </a:solidFill>
              </a:rPr>
              <a:t> </a:t>
            </a:r>
            <a:r>
              <a:rPr lang="en-US" sz="2400" dirty="0" err="1" smtClean="0">
                <a:solidFill>
                  <a:srgbClr val="FFFF00"/>
                </a:solidFill>
              </a:rPr>
              <a:t>atau</a:t>
            </a:r>
            <a:r>
              <a:rPr lang="en-US" sz="2400" dirty="0" smtClean="0">
                <a:solidFill>
                  <a:srgbClr val="FFFF00"/>
                </a:solidFill>
              </a:rPr>
              <a:t> </a:t>
            </a:r>
            <a:r>
              <a:rPr lang="en-US" sz="2400" dirty="0" err="1" smtClean="0">
                <a:solidFill>
                  <a:srgbClr val="FFFF00"/>
                </a:solidFill>
              </a:rPr>
              <a:t>surat</a:t>
            </a:r>
            <a:r>
              <a:rPr lang="en-US" sz="2400" dirty="0" smtClean="0">
                <a:solidFill>
                  <a:srgbClr val="FFFF00"/>
                </a:solidFill>
              </a:rPr>
              <a:t> </a:t>
            </a:r>
            <a:r>
              <a:rPr lang="en-US" sz="2400" dirty="0" err="1" smtClean="0">
                <a:solidFill>
                  <a:srgbClr val="FFFF00"/>
                </a:solidFill>
              </a:rPr>
              <a:t>pengakuan</a:t>
            </a:r>
            <a:r>
              <a:rPr lang="en-US" sz="2400" dirty="0" smtClean="0">
                <a:solidFill>
                  <a:srgbClr val="FFFF00"/>
                </a:solidFill>
              </a:rPr>
              <a:t> </a:t>
            </a:r>
            <a:r>
              <a:rPr lang="en-US" sz="2400" dirty="0" err="1" smtClean="0">
                <a:solidFill>
                  <a:srgbClr val="FFFF00"/>
                </a:solidFill>
              </a:rPr>
              <a:t>hutang</a:t>
            </a:r>
            <a:r>
              <a:rPr lang="en-US" sz="2400" dirty="0" smtClean="0">
                <a:solidFill>
                  <a:srgbClr val="FFFF00"/>
                </a:solidFill>
              </a:rPr>
              <a:t> yang </a:t>
            </a:r>
            <a:r>
              <a:rPr lang="en-US" sz="2400" dirty="0" err="1" smtClean="0">
                <a:solidFill>
                  <a:srgbClr val="FFFF00"/>
                </a:solidFill>
              </a:rPr>
              <a:t>mempunyai</a:t>
            </a:r>
            <a:r>
              <a:rPr lang="en-US" sz="2400" dirty="0" smtClean="0">
                <a:solidFill>
                  <a:srgbClr val="FFFF00"/>
                </a:solidFill>
              </a:rPr>
              <a:t> </a:t>
            </a:r>
            <a:r>
              <a:rPr lang="en-US" sz="2400" dirty="0" err="1" smtClean="0">
                <a:solidFill>
                  <a:srgbClr val="FFFF00"/>
                </a:solidFill>
              </a:rPr>
              <a:t>jangka</a:t>
            </a:r>
            <a:r>
              <a:rPr lang="en-US" sz="2400" dirty="0" smtClean="0">
                <a:solidFill>
                  <a:srgbClr val="FFFF00"/>
                </a:solidFill>
              </a:rPr>
              <a:t> </a:t>
            </a:r>
            <a:r>
              <a:rPr lang="en-US" sz="2400" dirty="0" err="1" smtClean="0">
                <a:solidFill>
                  <a:srgbClr val="FFFF00"/>
                </a:solidFill>
              </a:rPr>
              <a:t>waktu</a:t>
            </a:r>
            <a:r>
              <a:rPr lang="en-US" sz="2400" dirty="0" smtClean="0">
                <a:solidFill>
                  <a:srgbClr val="FFFF00"/>
                </a:solidFill>
              </a:rPr>
              <a:t> </a:t>
            </a:r>
            <a:r>
              <a:rPr lang="en-US" sz="2400" dirty="0" err="1" smtClean="0">
                <a:solidFill>
                  <a:srgbClr val="FFFF00"/>
                </a:solidFill>
              </a:rPr>
              <a:t>tertentu</a:t>
            </a:r>
            <a:r>
              <a:rPr lang="en-US" sz="2400" dirty="0" smtClean="0">
                <a:solidFill>
                  <a:srgbClr val="FFFF00"/>
                </a:solidFill>
              </a:rPr>
              <a:t> </a:t>
            </a:r>
          </a:p>
        </p:txBody>
      </p:sp>
      <p:sp>
        <p:nvSpPr>
          <p:cNvPr id="10" name="Title 1"/>
          <p:cNvSpPr txBox="1">
            <a:spLocks/>
          </p:cNvSpPr>
          <p:nvPr/>
        </p:nvSpPr>
        <p:spPr>
          <a:xfrm>
            <a:off x="4419600" y="1524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Saham</a:t>
            </a:r>
            <a:r>
              <a:rPr lang="en-US" sz="2800" dirty="0" smtClean="0">
                <a:solidFill>
                  <a:srgbClr val="00FFFF"/>
                </a:solidFill>
                <a:latin typeface="+mj-lt"/>
                <a:ea typeface="+mj-ea"/>
                <a:cs typeface="+mj-cs"/>
              </a:rPr>
              <a:t> (stock)</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1" name="Content Placeholder 2"/>
          <p:cNvSpPr txBox="1">
            <a:spLocks/>
          </p:cNvSpPr>
          <p:nvPr/>
        </p:nvSpPr>
        <p:spPr>
          <a:xfrm>
            <a:off x="4267200" y="838200"/>
            <a:ext cx="4724400" cy="1143000"/>
          </a:xfrm>
          <a:prstGeom prst="rect">
            <a:avLst/>
          </a:prstGeom>
          <a:ln>
            <a:solidFill>
              <a:srgbClr val="00FFFF"/>
            </a:solidFill>
          </a:ln>
        </p:spPr>
        <p:txBody>
          <a:bodyPr vert="horz" lIns="91440" tIns="45720" rIns="91440" bIns="45720" rtlCol="0">
            <a:noAutofit/>
          </a:bodyPr>
          <a:lstStyle/>
          <a:p>
            <a:pPr marR="0" lvl="0" algn="l" defTabSz="914400" rtl="0" eaLnBrk="1" fontAlgn="auto" latinLnBrk="0" hangingPunct="1">
              <a:lnSpc>
                <a:spcPct val="100000"/>
              </a:lnSpc>
              <a:spcBef>
                <a:spcPct val="20000"/>
              </a:spcBef>
              <a:spcAft>
                <a:spcPts val="0"/>
              </a:spcAft>
              <a:buClrTx/>
              <a:buSzTx/>
              <a:tabLst/>
              <a:defRPr/>
            </a:pPr>
            <a:r>
              <a:rPr lang="en-US" sz="2200" dirty="0" err="1" smtClean="0">
                <a:solidFill>
                  <a:srgbClr val="00FF99"/>
                </a:solidFill>
              </a:rPr>
              <a:t>Tanda</a:t>
            </a:r>
            <a:r>
              <a:rPr lang="en-US" sz="2200" dirty="0" smtClean="0">
                <a:solidFill>
                  <a:srgbClr val="00FF99"/>
                </a:solidFill>
              </a:rPr>
              <a:t> </a:t>
            </a:r>
            <a:r>
              <a:rPr lang="en-US" sz="2200" dirty="0" err="1" smtClean="0">
                <a:solidFill>
                  <a:srgbClr val="00FF99"/>
                </a:solidFill>
              </a:rPr>
              <a:t>bukti</a:t>
            </a:r>
            <a:r>
              <a:rPr lang="en-US" sz="2200" dirty="0" smtClean="0">
                <a:solidFill>
                  <a:srgbClr val="00FF99"/>
                </a:solidFill>
              </a:rPr>
              <a:t> </a:t>
            </a:r>
            <a:r>
              <a:rPr lang="en-US" sz="2200" dirty="0" err="1" smtClean="0">
                <a:solidFill>
                  <a:srgbClr val="00FF99"/>
                </a:solidFill>
              </a:rPr>
              <a:t>penyertaan</a:t>
            </a:r>
            <a:r>
              <a:rPr lang="en-US" sz="2200" dirty="0" smtClean="0">
                <a:solidFill>
                  <a:srgbClr val="00FF99"/>
                </a:solidFill>
              </a:rPr>
              <a:t> modal </a:t>
            </a:r>
            <a:r>
              <a:rPr lang="en-US" sz="2200" dirty="0" err="1" smtClean="0">
                <a:solidFill>
                  <a:srgbClr val="00FF99"/>
                </a:solidFill>
              </a:rPr>
              <a:t>pada</a:t>
            </a:r>
            <a:r>
              <a:rPr lang="en-US" sz="2200" dirty="0" smtClean="0">
                <a:solidFill>
                  <a:srgbClr val="00FF99"/>
                </a:solidFill>
              </a:rPr>
              <a:t> Perseroan </a:t>
            </a:r>
            <a:r>
              <a:rPr lang="en-US" sz="2200" dirty="0" err="1" smtClean="0">
                <a:solidFill>
                  <a:srgbClr val="00FF99"/>
                </a:solidFill>
              </a:rPr>
              <a:t>Terbatas</a:t>
            </a:r>
            <a:r>
              <a:rPr lang="en-US" sz="2200" dirty="0" smtClean="0">
                <a:solidFill>
                  <a:srgbClr val="00FF99"/>
                </a:solidFill>
              </a:rPr>
              <a:t> </a:t>
            </a:r>
            <a:r>
              <a:rPr lang="en-US" sz="2200" dirty="0" err="1" smtClean="0">
                <a:solidFill>
                  <a:srgbClr val="00FF99"/>
                </a:solidFill>
              </a:rPr>
              <a:t>sebagaimana</a:t>
            </a:r>
            <a:r>
              <a:rPr lang="en-US" sz="2200" dirty="0" smtClean="0">
                <a:solidFill>
                  <a:srgbClr val="00FF99"/>
                </a:solidFill>
              </a:rPr>
              <a:t> </a:t>
            </a:r>
            <a:r>
              <a:rPr lang="en-US" sz="2200" dirty="0" err="1" smtClean="0">
                <a:solidFill>
                  <a:srgbClr val="00FF99"/>
                </a:solidFill>
              </a:rPr>
              <a:t>diatur</a:t>
            </a:r>
            <a:r>
              <a:rPr lang="en-US" sz="2200" dirty="0" smtClean="0">
                <a:solidFill>
                  <a:srgbClr val="00FF99"/>
                </a:solidFill>
              </a:rPr>
              <a:t> </a:t>
            </a:r>
            <a:r>
              <a:rPr lang="en-US" sz="2200" dirty="0" err="1" smtClean="0">
                <a:solidFill>
                  <a:srgbClr val="00FF99"/>
                </a:solidFill>
              </a:rPr>
              <a:t>dalam</a:t>
            </a:r>
            <a:r>
              <a:rPr lang="en-US" sz="2200" dirty="0" smtClean="0">
                <a:solidFill>
                  <a:srgbClr val="00FF99"/>
                </a:solidFill>
              </a:rPr>
              <a:t> KUHD*</a:t>
            </a:r>
          </a:p>
        </p:txBody>
      </p:sp>
      <p:sp>
        <p:nvSpPr>
          <p:cNvPr id="17" name="Title 1"/>
          <p:cNvSpPr txBox="1">
            <a:spLocks/>
          </p:cNvSpPr>
          <p:nvPr/>
        </p:nvSpPr>
        <p:spPr>
          <a:xfrm>
            <a:off x="4419600" y="22098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noProof="0" dirty="0" smtClean="0">
                <a:ln>
                  <a:noFill/>
                </a:ln>
                <a:solidFill>
                  <a:srgbClr val="00FFFF"/>
                </a:solidFill>
                <a:effectLst/>
                <a:uLnTx/>
                <a:uFillTx/>
                <a:latin typeface="+mj-lt"/>
                <a:ea typeface="+mj-ea"/>
                <a:cs typeface="+mj-cs"/>
              </a:rPr>
              <a:t>warrant /option)</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8" name="Content Placeholder 2"/>
          <p:cNvSpPr txBox="1">
            <a:spLocks/>
          </p:cNvSpPr>
          <p:nvPr/>
        </p:nvSpPr>
        <p:spPr>
          <a:xfrm>
            <a:off x="4343400" y="2971800"/>
            <a:ext cx="4572000" cy="1828800"/>
          </a:xfrm>
          <a:prstGeom prst="rect">
            <a:avLst/>
          </a:prstGeom>
          <a:ln>
            <a:solidFill>
              <a:srgbClr val="FF00FF"/>
            </a:solidFill>
          </a:ln>
        </p:spPr>
        <p:txBody>
          <a:bodyPr vert="horz" lIns="91440" tIns="45720" rIns="91440" bIns="45720" rtlCol="0">
            <a:normAutofit fontScale="92500"/>
          </a:bodyPr>
          <a:lstStyle/>
          <a:p>
            <a:pPr marR="0" lvl="0" algn="l" defTabSz="914400" rtl="0" eaLnBrk="1" fontAlgn="auto" latinLnBrk="0" hangingPunct="1">
              <a:lnSpc>
                <a:spcPct val="100000"/>
              </a:lnSpc>
              <a:spcBef>
                <a:spcPct val="20000"/>
              </a:spcBef>
              <a:spcAft>
                <a:spcPts val="0"/>
              </a:spcAft>
              <a:buClrTx/>
              <a:buSzTx/>
              <a:tabLst/>
              <a:defRPr/>
            </a:pPr>
            <a:r>
              <a:rPr lang="en-US" sz="2400" dirty="0" err="1" smtClean="0">
                <a:solidFill>
                  <a:srgbClr val="FF0000"/>
                </a:solidFill>
              </a:rPr>
              <a:t>Efek</a:t>
            </a:r>
            <a:r>
              <a:rPr lang="en-US" sz="2400" dirty="0" smtClean="0">
                <a:solidFill>
                  <a:srgbClr val="FF0000"/>
                </a:solidFill>
              </a:rPr>
              <a:t> yang </a:t>
            </a:r>
            <a:r>
              <a:rPr lang="en-US" sz="2400" dirty="0" err="1" smtClean="0">
                <a:solidFill>
                  <a:srgbClr val="FF0000"/>
                </a:solidFill>
              </a:rPr>
              <a:t>diterbitkan</a:t>
            </a:r>
            <a:r>
              <a:rPr lang="en-US" sz="2400" dirty="0" smtClean="0">
                <a:solidFill>
                  <a:srgbClr val="FF0000"/>
                </a:solidFill>
              </a:rPr>
              <a:t> </a:t>
            </a:r>
            <a:r>
              <a:rPr lang="en-US" sz="2400" dirty="0" err="1" smtClean="0">
                <a:solidFill>
                  <a:srgbClr val="FF0000"/>
                </a:solidFill>
              </a:rPr>
              <a:t>suatu</a:t>
            </a:r>
            <a:r>
              <a:rPr lang="en-US" sz="2400" dirty="0" smtClean="0">
                <a:solidFill>
                  <a:srgbClr val="FF0000"/>
                </a:solidFill>
              </a:rPr>
              <a:t> </a:t>
            </a:r>
            <a:r>
              <a:rPr lang="en-US" sz="2400" dirty="0" err="1" smtClean="0">
                <a:solidFill>
                  <a:srgbClr val="FF0000"/>
                </a:solidFill>
              </a:rPr>
              <a:t>perusahaan</a:t>
            </a:r>
            <a:r>
              <a:rPr lang="en-US" sz="2400" dirty="0" smtClean="0">
                <a:solidFill>
                  <a:srgbClr val="FF0000"/>
                </a:solidFill>
              </a:rPr>
              <a:t> yang </a:t>
            </a:r>
            <a:r>
              <a:rPr lang="en-US" sz="2400" dirty="0" err="1" smtClean="0">
                <a:solidFill>
                  <a:srgbClr val="FF0000"/>
                </a:solidFill>
              </a:rPr>
              <a:t>memberi</a:t>
            </a:r>
            <a:r>
              <a:rPr lang="en-US" sz="2400" dirty="0" smtClean="0">
                <a:solidFill>
                  <a:srgbClr val="FF0000"/>
                </a:solidFill>
              </a:rPr>
              <a:t> </a:t>
            </a:r>
            <a:r>
              <a:rPr lang="en-US" sz="2400" dirty="0" err="1" smtClean="0">
                <a:solidFill>
                  <a:srgbClr val="FF0000"/>
                </a:solidFill>
              </a:rPr>
              <a:t>hak</a:t>
            </a:r>
            <a:r>
              <a:rPr lang="en-US" sz="2400" dirty="0" smtClean="0">
                <a:solidFill>
                  <a:srgbClr val="FF0000"/>
                </a:solidFill>
              </a:rPr>
              <a:t> </a:t>
            </a:r>
            <a:r>
              <a:rPr lang="en-US" sz="2400" dirty="0" err="1" smtClean="0">
                <a:solidFill>
                  <a:srgbClr val="FF0000"/>
                </a:solidFill>
              </a:rPr>
              <a:t>kepada</a:t>
            </a:r>
            <a:r>
              <a:rPr lang="en-US" sz="2400" dirty="0" smtClean="0">
                <a:solidFill>
                  <a:srgbClr val="FF0000"/>
                </a:solidFill>
              </a:rPr>
              <a:t> </a:t>
            </a:r>
            <a:r>
              <a:rPr lang="en-US" sz="2400" dirty="0" err="1" smtClean="0">
                <a:solidFill>
                  <a:srgbClr val="FF0000"/>
                </a:solidFill>
              </a:rPr>
              <a:t>pemegangnya</a:t>
            </a:r>
            <a:r>
              <a:rPr lang="en-US" sz="2400" dirty="0" smtClean="0">
                <a:solidFill>
                  <a:srgbClr val="FF0000"/>
                </a:solidFill>
              </a:rPr>
              <a:t> </a:t>
            </a:r>
            <a:r>
              <a:rPr lang="en-US" sz="2400" dirty="0" err="1" smtClean="0">
                <a:solidFill>
                  <a:srgbClr val="FF0000"/>
                </a:solidFill>
              </a:rPr>
              <a:t>untuk</a:t>
            </a:r>
            <a:r>
              <a:rPr lang="en-US" sz="2400" dirty="0" smtClean="0">
                <a:solidFill>
                  <a:srgbClr val="FF0000"/>
                </a:solidFill>
              </a:rPr>
              <a:t> </a:t>
            </a:r>
            <a:r>
              <a:rPr lang="en-US" sz="2400" dirty="0" err="1" smtClean="0">
                <a:solidFill>
                  <a:srgbClr val="FF0000"/>
                </a:solidFill>
              </a:rPr>
              <a:t>memegang</a:t>
            </a:r>
            <a:r>
              <a:rPr lang="en-US" sz="2400" dirty="0" smtClean="0">
                <a:solidFill>
                  <a:srgbClr val="FF0000"/>
                </a:solidFill>
              </a:rPr>
              <a:t> </a:t>
            </a:r>
            <a:r>
              <a:rPr lang="en-US" sz="2400" dirty="0" err="1" smtClean="0">
                <a:solidFill>
                  <a:srgbClr val="FF0000"/>
                </a:solidFill>
              </a:rPr>
              <a:t>saham</a:t>
            </a:r>
            <a:r>
              <a:rPr lang="en-US" sz="2400" dirty="0" smtClean="0">
                <a:solidFill>
                  <a:srgbClr val="FF0000"/>
                </a:solidFill>
              </a:rPr>
              <a:t> </a:t>
            </a:r>
            <a:r>
              <a:rPr lang="en-US" sz="2400" dirty="0" err="1" smtClean="0">
                <a:solidFill>
                  <a:srgbClr val="FF0000"/>
                </a:solidFill>
              </a:rPr>
              <a:t>dari</a:t>
            </a:r>
            <a:r>
              <a:rPr lang="en-US" sz="2400" dirty="0" smtClean="0">
                <a:solidFill>
                  <a:srgbClr val="FF0000"/>
                </a:solidFill>
              </a:rPr>
              <a:t> </a:t>
            </a:r>
            <a:r>
              <a:rPr lang="en-US" sz="2400" dirty="0" err="1" smtClean="0">
                <a:solidFill>
                  <a:srgbClr val="FF0000"/>
                </a:solidFill>
              </a:rPr>
              <a:t>perusahaa</a:t>
            </a:r>
            <a:r>
              <a:rPr lang="en-US" sz="2400" dirty="0" smtClean="0">
                <a:solidFill>
                  <a:srgbClr val="FF0000"/>
                </a:solidFill>
              </a:rPr>
              <a:t> </a:t>
            </a:r>
            <a:r>
              <a:rPr lang="en-US" sz="2400" dirty="0" err="1" smtClean="0">
                <a:solidFill>
                  <a:srgbClr val="FF0000"/>
                </a:solidFill>
              </a:rPr>
              <a:t>tersebut</a:t>
            </a:r>
            <a:r>
              <a:rPr lang="en-US" sz="2400" dirty="0" smtClean="0">
                <a:solidFill>
                  <a:srgbClr val="FF0000"/>
                </a:solidFill>
              </a:rPr>
              <a:t> </a:t>
            </a:r>
            <a:r>
              <a:rPr lang="en-US" sz="2400" dirty="0" err="1" smtClean="0">
                <a:solidFill>
                  <a:srgbClr val="FF0000"/>
                </a:solidFill>
              </a:rPr>
              <a:t>pada</a:t>
            </a:r>
            <a:r>
              <a:rPr lang="en-US" sz="2400" dirty="0" smtClean="0">
                <a:solidFill>
                  <a:srgbClr val="FF0000"/>
                </a:solidFill>
              </a:rPr>
              <a:t> </a:t>
            </a:r>
            <a:r>
              <a:rPr lang="en-US" sz="2400" dirty="0" err="1" smtClean="0">
                <a:solidFill>
                  <a:srgbClr val="FF0000"/>
                </a:solidFill>
              </a:rPr>
              <a:t>harga</a:t>
            </a:r>
            <a:r>
              <a:rPr lang="en-US" sz="2400" dirty="0" smtClean="0">
                <a:solidFill>
                  <a:srgbClr val="FF0000"/>
                </a:solidFill>
              </a:rPr>
              <a:t> </a:t>
            </a:r>
            <a:r>
              <a:rPr lang="en-US" sz="2400" dirty="0" err="1" smtClean="0">
                <a:solidFill>
                  <a:srgbClr val="FF0000"/>
                </a:solidFill>
              </a:rPr>
              <a:t>dan</a:t>
            </a:r>
            <a:r>
              <a:rPr lang="en-US" sz="2400" dirty="0" smtClean="0">
                <a:solidFill>
                  <a:srgbClr val="FF0000"/>
                </a:solidFill>
              </a:rPr>
              <a:t> </a:t>
            </a:r>
            <a:r>
              <a:rPr lang="en-US" sz="2400" dirty="0" err="1" smtClean="0">
                <a:solidFill>
                  <a:srgbClr val="FF0000"/>
                </a:solidFill>
              </a:rPr>
              <a:t>jangka</a:t>
            </a:r>
            <a:r>
              <a:rPr lang="en-US" sz="2400" dirty="0" smtClean="0">
                <a:solidFill>
                  <a:srgbClr val="FF0000"/>
                </a:solidFill>
              </a:rPr>
              <a:t> </a:t>
            </a:r>
            <a:r>
              <a:rPr lang="en-US" sz="2400" dirty="0" err="1" smtClean="0">
                <a:solidFill>
                  <a:srgbClr val="FF0000"/>
                </a:solidFill>
              </a:rPr>
              <a:t>waktu</a:t>
            </a:r>
            <a:r>
              <a:rPr lang="en-US" sz="2400" dirty="0" smtClean="0">
                <a:solidFill>
                  <a:srgbClr val="FF0000"/>
                </a:solidFill>
              </a:rPr>
              <a:t> </a:t>
            </a:r>
            <a:r>
              <a:rPr lang="en-US" sz="2400" dirty="0" err="1" smtClean="0">
                <a:solidFill>
                  <a:srgbClr val="FF0000"/>
                </a:solidFill>
              </a:rPr>
              <a:t>tertentu</a:t>
            </a:r>
            <a:endParaRPr lang="en-US" sz="2400" dirty="0" smtClean="0">
              <a:solidFill>
                <a:srgbClr val="FF0000"/>
              </a:solidFill>
            </a:endParaRPr>
          </a:p>
        </p:txBody>
      </p:sp>
      <p:sp>
        <p:nvSpPr>
          <p:cNvPr id="19" name="Title 1"/>
          <p:cNvSpPr txBox="1">
            <a:spLocks/>
          </p:cNvSpPr>
          <p:nvPr/>
        </p:nvSpPr>
        <p:spPr>
          <a:xfrm>
            <a:off x="76200" y="3276600"/>
            <a:ext cx="3962400" cy="533400"/>
          </a:xfrm>
          <a:prstGeom prst="rect">
            <a:avLst/>
          </a:prstGeom>
          <a:ln>
            <a:solidFill>
              <a:srgbClr val="00FFFF"/>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noProof="0" dirty="0" err="1" smtClean="0">
                <a:ln>
                  <a:noFill/>
                </a:ln>
                <a:solidFill>
                  <a:srgbClr val="00FF00"/>
                </a:solidFill>
                <a:effectLst/>
                <a:uLnTx/>
                <a:uFillTx/>
                <a:latin typeface="+mj-lt"/>
                <a:ea typeface="+mj-ea"/>
                <a:cs typeface="+mj-cs"/>
              </a:rPr>
              <a:t>Reksadana</a:t>
            </a:r>
            <a:endParaRPr kumimoji="0" lang="en-US" sz="2800" b="0" i="0" u="none" strike="noStrike" kern="1200" cap="none" spc="0" normalizeH="0" baseline="0" noProof="0" dirty="0">
              <a:ln>
                <a:noFill/>
              </a:ln>
              <a:solidFill>
                <a:srgbClr val="00FF00"/>
              </a:solidFill>
              <a:effectLst/>
              <a:uLnTx/>
              <a:uFillTx/>
              <a:latin typeface="+mj-lt"/>
              <a:ea typeface="+mj-ea"/>
              <a:cs typeface="+mj-cs"/>
            </a:endParaRPr>
          </a:p>
        </p:txBody>
      </p:sp>
      <p:sp>
        <p:nvSpPr>
          <p:cNvPr id="20" name="Content Placeholder 2"/>
          <p:cNvSpPr txBox="1">
            <a:spLocks/>
          </p:cNvSpPr>
          <p:nvPr/>
        </p:nvSpPr>
        <p:spPr>
          <a:xfrm>
            <a:off x="76200" y="3962400"/>
            <a:ext cx="3962400" cy="1600200"/>
          </a:xfrm>
          <a:prstGeom prst="rect">
            <a:avLst/>
          </a:prstGeom>
          <a:ln>
            <a:solidFill>
              <a:srgbClr val="00FF99"/>
            </a:solidFill>
          </a:ln>
        </p:spPr>
        <p:txBody>
          <a:bodyPr vert="horz" lIns="91440" tIns="45720" rIns="91440" bIns="45720" rtlCol="0">
            <a:normAutofit/>
          </a:bodyPr>
          <a:lstStyle/>
          <a:p>
            <a:pPr marR="0" lvl="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Sertifikat</a:t>
            </a:r>
            <a:r>
              <a:rPr kumimoji="0" lang="en-US" sz="2400" b="0" i="0" u="none" strike="noStrike" kern="1200" cap="none" spc="0" normalizeH="0" noProof="0" dirty="0" smtClean="0">
                <a:ln>
                  <a:noFill/>
                </a:ln>
                <a:solidFill>
                  <a:schemeClr val="accent6"/>
                </a:solidFill>
                <a:effectLst/>
                <a:uLnTx/>
                <a:uFillTx/>
                <a:latin typeface="+mn-lt"/>
                <a:ea typeface="+mn-ea"/>
                <a:cs typeface="+mn-cs"/>
              </a:rPr>
              <a:t> yang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menjelaskan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bahwa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pemilik</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menitipkan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dana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kepada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perusahaan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reksadana</a:t>
            </a:r>
            <a:endParaRPr kumimoji="0" lang="en-US" sz="2400" b="0" i="0" u="none" strike="noStrike" kern="1200" cap="none" spc="0" normalizeH="0" baseline="0" noProof="0" dirty="0" smtClean="0">
              <a:ln>
                <a:noFill/>
              </a:ln>
              <a:solidFill>
                <a:schemeClr val="accent6"/>
              </a:solidFill>
              <a:effectLst/>
              <a:uLnTx/>
              <a:uFillTx/>
              <a:latin typeface="+mn-lt"/>
              <a:ea typeface="+mn-ea"/>
              <a:cs typeface="+mn-cs"/>
            </a:endParaRPr>
          </a:p>
        </p:txBody>
      </p:sp>
      <p:sp>
        <p:nvSpPr>
          <p:cNvPr id="12" name="Rectangle 11"/>
          <p:cNvSpPr/>
          <p:nvPr/>
        </p:nvSpPr>
        <p:spPr>
          <a:xfrm>
            <a:off x="228600" y="5715000"/>
            <a:ext cx="8610600" cy="1200329"/>
          </a:xfrm>
          <a:prstGeom prst="rect">
            <a:avLst/>
          </a:prstGeom>
          <a:ln>
            <a:solidFill>
              <a:srgbClr val="FFFF00"/>
            </a:solidFill>
          </a:ln>
        </p:spPr>
        <p:txBody>
          <a:bodyPr wrap="square">
            <a:spAutoFit/>
          </a:bodyPr>
          <a:lstStyle/>
          <a:p>
            <a:r>
              <a:rPr lang="en-US" sz="2400" dirty="0" err="1" smtClean="0">
                <a:solidFill>
                  <a:srgbClr val="00FFFF"/>
                </a:solidFill>
              </a:rPr>
              <a:t>Salah</a:t>
            </a:r>
            <a:r>
              <a:rPr lang="en-US" sz="2400" dirty="0" smtClean="0">
                <a:solidFill>
                  <a:srgbClr val="00FFFF"/>
                </a:solidFill>
              </a:rPr>
              <a:t> </a:t>
            </a:r>
            <a:r>
              <a:rPr lang="en-US" sz="2400" dirty="0" err="1" smtClean="0">
                <a:solidFill>
                  <a:srgbClr val="00FFFF"/>
                </a:solidFill>
              </a:rPr>
              <a:t>satu</a:t>
            </a:r>
            <a:r>
              <a:rPr lang="en-US" sz="2400" dirty="0" smtClean="0">
                <a:solidFill>
                  <a:srgbClr val="00FFFF"/>
                </a:solidFill>
              </a:rPr>
              <a:t> </a:t>
            </a:r>
            <a:r>
              <a:rPr lang="en-US" sz="2400" dirty="0" err="1" smtClean="0">
                <a:solidFill>
                  <a:srgbClr val="00B0F0"/>
                </a:solidFill>
              </a:rPr>
              <a:t>Instrumen</a:t>
            </a:r>
            <a:r>
              <a:rPr lang="en-US" sz="2400" dirty="0" smtClean="0">
                <a:solidFill>
                  <a:srgbClr val="00B0F0"/>
                </a:solidFill>
              </a:rPr>
              <a:t> </a:t>
            </a:r>
            <a:r>
              <a:rPr lang="en-US" sz="2400" dirty="0" err="1" smtClean="0">
                <a:solidFill>
                  <a:srgbClr val="00B0F0"/>
                </a:solidFill>
              </a:rPr>
              <a:t>Derivatif</a:t>
            </a:r>
            <a:r>
              <a:rPr lang="en-US" sz="2400" dirty="0" smtClean="0">
                <a:solidFill>
                  <a:srgbClr val="00B0F0"/>
                </a:solidFill>
              </a:rPr>
              <a:t>*</a:t>
            </a:r>
            <a:r>
              <a:rPr lang="en-US" sz="2400" dirty="0" smtClean="0">
                <a:solidFill>
                  <a:srgbClr val="00FFFF"/>
                </a:solidFill>
              </a:rPr>
              <a:t> yang </a:t>
            </a:r>
            <a:r>
              <a:rPr lang="en-US" sz="2400" dirty="0" err="1" smtClean="0">
                <a:solidFill>
                  <a:srgbClr val="00FFFF"/>
                </a:solidFill>
              </a:rPr>
              <a:t>menerbitkan</a:t>
            </a:r>
            <a:r>
              <a:rPr lang="en-US" sz="2400" dirty="0" smtClean="0">
                <a:solidFill>
                  <a:srgbClr val="00FFFF"/>
                </a:solidFill>
              </a:rPr>
              <a:t> </a:t>
            </a:r>
            <a:r>
              <a:rPr lang="en-US" sz="2400" dirty="0" err="1" smtClean="0">
                <a:solidFill>
                  <a:srgbClr val="00FFFF"/>
                </a:solidFill>
              </a:rPr>
              <a:t>surat</a:t>
            </a:r>
            <a:r>
              <a:rPr lang="en-US" sz="2400" dirty="0" smtClean="0">
                <a:solidFill>
                  <a:srgbClr val="00FFFF"/>
                </a:solidFill>
              </a:rPr>
              <a:t> </a:t>
            </a:r>
            <a:r>
              <a:rPr lang="en-US" sz="2400" dirty="0" err="1" smtClean="0">
                <a:solidFill>
                  <a:srgbClr val="00FFFF"/>
                </a:solidFill>
              </a:rPr>
              <a:t>hak</a:t>
            </a:r>
            <a:r>
              <a:rPr lang="en-US" sz="2400" dirty="0" smtClean="0">
                <a:solidFill>
                  <a:srgbClr val="00FFFF"/>
                </a:solidFill>
              </a:rPr>
              <a:t> </a:t>
            </a:r>
            <a:r>
              <a:rPr lang="en-US" sz="2400" dirty="0" err="1" smtClean="0">
                <a:solidFill>
                  <a:srgbClr val="00FFFF"/>
                </a:solidFill>
              </a:rPr>
              <a:t>kepada</a:t>
            </a:r>
            <a:r>
              <a:rPr lang="en-US" sz="2400" dirty="0" smtClean="0">
                <a:solidFill>
                  <a:srgbClr val="00FFFF"/>
                </a:solidFill>
              </a:rPr>
              <a:t> </a:t>
            </a:r>
            <a:r>
              <a:rPr lang="en-US" sz="2400" dirty="0" err="1" smtClean="0">
                <a:solidFill>
                  <a:srgbClr val="00FFFF"/>
                </a:solidFill>
              </a:rPr>
              <a:t>pemegang</a:t>
            </a:r>
            <a:r>
              <a:rPr lang="en-US" sz="2400" dirty="0" smtClean="0">
                <a:solidFill>
                  <a:srgbClr val="00FFFF"/>
                </a:solidFill>
              </a:rPr>
              <a:t> </a:t>
            </a:r>
            <a:r>
              <a:rPr lang="en-US" sz="2400" dirty="0" err="1" smtClean="0">
                <a:solidFill>
                  <a:srgbClr val="00FFFF"/>
                </a:solidFill>
              </a:rPr>
              <a:t>saham</a:t>
            </a:r>
            <a:r>
              <a:rPr lang="en-US" sz="2400" dirty="0" smtClean="0">
                <a:solidFill>
                  <a:srgbClr val="00FFFF"/>
                </a:solidFill>
              </a:rPr>
              <a:t> lama </a:t>
            </a:r>
            <a:r>
              <a:rPr lang="en-US" sz="2400" dirty="0" err="1" smtClean="0">
                <a:solidFill>
                  <a:srgbClr val="00FFFF"/>
                </a:solidFill>
              </a:rPr>
              <a:t>perusahaan</a:t>
            </a:r>
            <a:r>
              <a:rPr lang="en-US" sz="2400" dirty="0" smtClean="0">
                <a:solidFill>
                  <a:srgbClr val="00FFFF"/>
                </a:solidFill>
              </a:rPr>
              <a:t> </a:t>
            </a:r>
            <a:r>
              <a:rPr lang="en-US" sz="2400" dirty="0" err="1" smtClean="0">
                <a:solidFill>
                  <a:srgbClr val="00FFFF"/>
                </a:solidFill>
              </a:rPr>
              <a:t>publik</a:t>
            </a:r>
            <a:r>
              <a:rPr lang="en-US" sz="2400" dirty="0" smtClean="0">
                <a:solidFill>
                  <a:srgbClr val="00FFFF"/>
                </a:solidFill>
              </a:rPr>
              <a:t> </a:t>
            </a:r>
            <a:r>
              <a:rPr lang="en-US" sz="2400" dirty="0" err="1" smtClean="0">
                <a:solidFill>
                  <a:srgbClr val="00FFFF"/>
                </a:solidFill>
              </a:rPr>
              <a:t>untuk</a:t>
            </a:r>
            <a:r>
              <a:rPr lang="en-US" sz="2400" dirty="0" smtClean="0">
                <a:solidFill>
                  <a:srgbClr val="00FFFF"/>
                </a:solidFill>
              </a:rPr>
              <a:t> </a:t>
            </a:r>
            <a:r>
              <a:rPr lang="en-US" sz="2400" dirty="0" err="1" smtClean="0">
                <a:solidFill>
                  <a:srgbClr val="00FFFF"/>
                </a:solidFill>
              </a:rPr>
              <a:t>membeli</a:t>
            </a:r>
            <a:r>
              <a:rPr lang="en-US" sz="2400" dirty="0" smtClean="0">
                <a:solidFill>
                  <a:srgbClr val="00FFFF"/>
                </a:solidFill>
              </a:rPr>
              <a:t> </a:t>
            </a:r>
            <a:r>
              <a:rPr lang="en-US" sz="2400" dirty="0" err="1" smtClean="0">
                <a:solidFill>
                  <a:srgbClr val="00FFFF"/>
                </a:solidFill>
              </a:rPr>
              <a:t>saham</a:t>
            </a:r>
            <a:r>
              <a:rPr lang="en-US" sz="2400" dirty="0" smtClean="0">
                <a:solidFill>
                  <a:srgbClr val="00FFFF"/>
                </a:solidFill>
              </a:rPr>
              <a:t> </a:t>
            </a:r>
            <a:r>
              <a:rPr lang="en-US" sz="2400" dirty="0" err="1" smtClean="0">
                <a:solidFill>
                  <a:srgbClr val="00FFFF"/>
                </a:solidFill>
              </a:rPr>
              <a:t>baru</a:t>
            </a:r>
            <a:r>
              <a:rPr lang="en-US" sz="2400" dirty="0" smtClean="0">
                <a:solidFill>
                  <a:srgbClr val="00FFFF"/>
                </a:solidFill>
              </a:rPr>
              <a:t> yang </a:t>
            </a:r>
            <a:r>
              <a:rPr lang="en-US" sz="2400" dirty="0" err="1" smtClean="0">
                <a:solidFill>
                  <a:srgbClr val="00FFFF"/>
                </a:solidFill>
              </a:rPr>
              <a:t>hendak</a:t>
            </a:r>
            <a:r>
              <a:rPr lang="en-US" sz="2400" dirty="0" smtClean="0">
                <a:solidFill>
                  <a:srgbClr val="00FFFF"/>
                </a:solidFill>
              </a:rPr>
              <a:t> </a:t>
            </a:r>
            <a:r>
              <a:rPr lang="en-US" sz="2400" dirty="0" err="1" smtClean="0">
                <a:solidFill>
                  <a:srgbClr val="00FFFF"/>
                </a:solidFill>
              </a:rPr>
              <a:t>diterbitkan</a:t>
            </a:r>
            <a:endParaRPr lang="en-US" sz="2400" dirty="0">
              <a:solidFill>
                <a:srgbClr val="00FFFF"/>
              </a:solidFill>
            </a:endParaRPr>
          </a:p>
        </p:txBody>
      </p:sp>
      <p:sp>
        <p:nvSpPr>
          <p:cNvPr id="13" name="Title 1"/>
          <p:cNvSpPr txBox="1">
            <a:spLocks/>
          </p:cNvSpPr>
          <p:nvPr/>
        </p:nvSpPr>
        <p:spPr>
          <a:xfrm>
            <a:off x="5638800" y="5029200"/>
            <a:ext cx="2667000" cy="609600"/>
          </a:xfrm>
          <a:prstGeom prst="rect">
            <a:avLst/>
          </a:prstGeom>
          <a:ln>
            <a:solidFill>
              <a:srgbClr val="00FFFF"/>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noProof="0" dirty="0" smtClean="0">
                <a:ln>
                  <a:noFill/>
                </a:ln>
                <a:solidFill>
                  <a:srgbClr val="00FF00"/>
                </a:solidFill>
                <a:effectLst/>
                <a:uLnTx/>
                <a:uFillTx/>
                <a:latin typeface="+mj-lt"/>
                <a:ea typeface="+mj-ea"/>
                <a:cs typeface="+mj-cs"/>
              </a:rPr>
              <a:t>Right</a:t>
            </a:r>
            <a:endParaRPr kumimoji="0" lang="en-US" sz="2800" b="0" i="0" u="none" strike="noStrike" kern="1200" cap="none" spc="0" normalizeH="0" baseline="0" noProof="0" dirty="0">
              <a:ln>
                <a:noFill/>
              </a:ln>
              <a:solidFill>
                <a:srgbClr val="00FF00"/>
              </a:solidFill>
              <a:effectLst/>
              <a:uLnTx/>
              <a:uFillTx/>
              <a:latin typeface="+mj-lt"/>
              <a:ea typeface="+mj-ea"/>
              <a:cs typeface="+mj-cs"/>
            </a:endParaRPr>
          </a:p>
        </p:txBody>
      </p:sp>
      <p:sp>
        <p:nvSpPr>
          <p:cNvPr id="14" name="Title 1"/>
          <p:cNvSpPr txBox="1">
            <a:spLocks/>
          </p:cNvSpPr>
          <p:nvPr/>
        </p:nvSpPr>
        <p:spPr>
          <a:xfrm>
            <a:off x="76200" y="152400"/>
            <a:ext cx="3962400" cy="457200"/>
          </a:xfrm>
          <a:prstGeom prst="rect">
            <a:avLst/>
          </a:prstGeom>
          <a:ln>
            <a:solidFill>
              <a:srgbClr val="00CC9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err="1" smtClean="0">
                <a:ln>
                  <a:noFill/>
                </a:ln>
                <a:solidFill>
                  <a:srgbClr val="CCFF33"/>
                </a:solidFill>
                <a:effectLst/>
                <a:uLnTx/>
                <a:uFillTx/>
                <a:latin typeface="+mj-lt"/>
                <a:ea typeface="+mj-ea"/>
                <a:cs typeface="+mj-cs"/>
              </a:rPr>
              <a:t>Produk</a:t>
            </a:r>
            <a:r>
              <a:rPr kumimoji="0" lang="en-US" sz="2800" b="1" i="0" u="none" strike="noStrike" kern="1200" cap="none" spc="0" normalizeH="0" noProof="0" dirty="0" smtClean="0">
                <a:ln>
                  <a:noFill/>
                </a:ln>
                <a:solidFill>
                  <a:srgbClr val="CCFF33"/>
                </a:solidFill>
                <a:effectLst/>
                <a:uLnTx/>
                <a:uFillTx/>
                <a:latin typeface="+mj-lt"/>
                <a:ea typeface="+mj-ea"/>
                <a:cs typeface="+mj-cs"/>
              </a:rPr>
              <a:t> </a:t>
            </a:r>
            <a:r>
              <a:rPr kumimoji="0" lang="en-US" sz="2800" b="1" i="0" u="none" strike="noStrike" kern="1200" cap="none" spc="0" normalizeH="0" noProof="0" dirty="0" err="1" smtClean="0">
                <a:ln>
                  <a:noFill/>
                </a:ln>
                <a:solidFill>
                  <a:srgbClr val="CCFF33"/>
                </a:solidFill>
                <a:effectLst/>
                <a:uLnTx/>
                <a:uFillTx/>
                <a:latin typeface="+mj-lt"/>
                <a:ea typeface="+mj-ea"/>
                <a:cs typeface="+mj-cs"/>
              </a:rPr>
              <a:t>Pasar</a:t>
            </a:r>
            <a:r>
              <a:rPr kumimoji="0" lang="en-US" sz="2800" b="1" i="0" u="none" strike="noStrike" kern="1200" cap="none" spc="0" normalizeH="0" noProof="0" dirty="0" smtClean="0">
                <a:ln>
                  <a:noFill/>
                </a:ln>
                <a:solidFill>
                  <a:srgbClr val="CCFF33"/>
                </a:solidFill>
                <a:effectLst/>
                <a:uLnTx/>
                <a:uFillTx/>
                <a:latin typeface="+mj-lt"/>
                <a:ea typeface="+mj-ea"/>
                <a:cs typeface="+mj-cs"/>
              </a:rPr>
              <a:t> Modal</a:t>
            </a:r>
            <a:endParaRPr kumimoji="0" lang="en-US" sz="2800" b="1" i="0" u="none" strike="noStrike" kern="1200" cap="none" spc="0" normalizeH="0" baseline="0" noProof="0" dirty="0">
              <a:ln>
                <a:noFill/>
              </a:ln>
              <a:solidFill>
                <a:srgbClr val="CCFF33"/>
              </a:solidFill>
              <a:effectLst/>
              <a:uLnTx/>
              <a:uFillTx/>
              <a:latin typeface="+mj-lt"/>
              <a:ea typeface="+mj-ea"/>
              <a:cs typeface="+mj-cs"/>
            </a:endParaRPr>
          </a:p>
        </p:txBody>
      </p:sp>
      <p:sp>
        <p:nvSpPr>
          <p:cNvPr id="15" name="Action Button: Home 14">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152400" y="609600"/>
            <a:ext cx="4038600" cy="3352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Hal </a:t>
            </a:r>
            <a:r>
              <a:rPr lang="en-US" sz="2000" dirty="0" err="1" smtClean="0"/>
              <a:t>pokok</a:t>
            </a:r>
            <a:r>
              <a:rPr lang="en-US" sz="2000" dirty="0" smtClean="0"/>
              <a:t> yang </a:t>
            </a:r>
            <a:r>
              <a:rPr lang="en-US" sz="2000" dirty="0" err="1" smtClean="0"/>
              <a:t>menjadi</a:t>
            </a:r>
            <a:r>
              <a:rPr lang="en-US" sz="2000" dirty="0" smtClean="0"/>
              <a:t> </a:t>
            </a:r>
            <a:r>
              <a:rPr lang="en-US" sz="2000" dirty="0" err="1" smtClean="0"/>
              <a:t>masalah</a:t>
            </a:r>
            <a:r>
              <a:rPr lang="en-US" sz="2000" dirty="0" smtClean="0"/>
              <a:t> </a:t>
            </a:r>
            <a:r>
              <a:rPr lang="en-US" sz="2000" dirty="0" err="1" smtClean="0"/>
              <a:t>dalam</a:t>
            </a:r>
            <a:r>
              <a:rPr lang="en-US" sz="2000" dirty="0" smtClean="0"/>
              <a:t> </a:t>
            </a:r>
            <a:r>
              <a:rPr lang="en-US" sz="2000" dirty="0" err="1" smtClean="0"/>
              <a:t>ilmu</a:t>
            </a:r>
            <a:r>
              <a:rPr lang="en-US" sz="2000" dirty="0" smtClean="0"/>
              <a:t> </a:t>
            </a:r>
            <a:r>
              <a:rPr lang="en-US" sz="2000" dirty="0" err="1" smtClean="0"/>
              <a:t>ekonomi</a:t>
            </a:r>
            <a:r>
              <a:rPr lang="en-US" sz="2000" dirty="0" smtClean="0"/>
              <a:t> </a:t>
            </a:r>
            <a:r>
              <a:rPr lang="en-US" sz="2000" dirty="0" err="1" smtClean="0"/>
              <a:t>adalah</a:t>
            </a:r>
            <a:r>
              <a:rPr lang="en-US" sz="2000" dirty="0" smtClean="0"/>
              <a:t>: </a:t>
            </a:r>
            <a:r>
              <a:rPr lang="en-US" sz="2000" dirty="0" smtClean="0">
                <a:solidFill>
                  <a:srgbClr val="FFFF00"/>
                </a:solidFill>
              </a:rPr>
              <a:t>(SNMPTN 2011)</a:t>
            </a:r>
          </a:p>
          <a:p>
            <a:pPr marL="342900" indent="-342900">
              <a:buAutoNum type="alphaUcPeriod"/>
            </a:pPr>
            <a:r>
              <a:rPr lang="en-US" sz="2000" dirty="0" err="1" smtClean="0"/>
              <a:t>Biaya</a:t>
            </a:r>
            <a:r>
              <a:rPr lang="en-US" sz="2000" dirty="0" smtClean="0"/>
              <a:t> </a:t>
            </a:r>
            <a:r>
              <a:rPr lang="en-US" sz="2000" dirty="0" err="1" smtClean="0"/>
              <a:t>dan</a:t>
            </a:r>
            <a:r>
              <a:rPr lang="en-US" sz="2000" dirty="0" smtClean="0"/>
              <a:t> </a:t>
            </a:r>
            <a:r>
              <a:rPr lang="en-US" sz="2000" dirty="0" err="1" smtClean="0"/>
              <a:t>Hasil</a:t>
            </a:r>
            <a:endParaRPr lang="en-US" sz="2000" dirty="0" smtClean="0"/>
          </a:p>
          <a:p>
            <a:pPr marL="342900" indent="-342900">
              <a:buAutoNum type="alphaUcPeriod"/>
            </a:pPr>
            <a:r>
              <a:rPr lang="en-US" sz="2000" dirty="0" err="1" smtClean="0"/>
              <a:t>Pendapatan</a:t>
            </a:r>
            <a:r>
              <a:rPr lang="en-US" sz="2000" dirty="0" smtClean="0"/>
              <a:t> </a:t>
            </a:r>
            <a:r>
              <a:rPr lang="en-US" sz="2000" dirty="0" err="1" smtClean="0"/>
              <a:t>dan</a:t>
            </a:r>
            <a:r>
              <a:rPr lang="en-US" sz="2000" dirty="0" smtClean="0"/>
              <a:t> </a:t>
            </a:r>
            <a:r>
              <a:rPr lang="en-US" sz="2000" dirty="0" err="1" smtClean="0"/>
              <a:t>konsumsi</a:t>
            </a:r>
            <a:endParaRPr lang="en-US" sz="2000" dirty="0" smtClean="0"/>
          </a:p>
          <a:p>
            <a:pPr marL="342900" indent="-342900">
              <a:buAutoNum type="alphaUcPeriod"/>
            </a:pPr>
            <a:r>
              <a:rPr lang="en-US" sz="2000" dirty="0" err="1" smtClean="0"/>
              <a:t>Kesejahteraan</a:t>
            </a:r>
            <a:r>
              <a:rPr lang="en-US" sz="2000" dirty="0" smtClean="0"/>
              <a:t>  </a:t>
            </a:r>
            <a:r>
              <a:rPr lang="en-US" sz="2000" dirty="0" err="1" smtClean="0"/>
              <a:t>dan</a:t>
            </a:r>
            <a:r>
              <a:rPr lang="en-US" sz="2000" dirty="0" smtClean="0"/>
              <a:t> </a:t>
            </a:r>
            <a:r>
              <a:rPr lang="en-US" sz="2000" dirty="0" err="1" smtClean="0"/>
              <a:t>kemiskinan</a:t>
            </a:r>
            <a:endParaRPr lang="en-US" sz="2000" dirty="0" smtClean="0"/>
          </a:p>
          <a:p>
            <a:pPr marL="342900" indent="-342900">
              <a:buAutoNum type="alphaUcPeriod"/>
            </a:pPr>
            <a:r>
              <a:rPr lang="en-US" sz="2000" dirty="0" err="1" smtClean="0"/>
              <a:t>Kebutuhan</a:t>
            </a:r>
            <a:r>
              <a:rPr lang="en-US" sz="2000" dirty="0" smtClean="0"/>
              <a:t> </a:t>
            </a:r>
            <a:r>
              <a:rPr lang="en-US" sz="2000" dirty="0" err="1" smtClean="0"/>
              <a:t>barang</a:t>
            </a:r>
            <a:r>
              <a:rPr lang="en-US" sz="2000" dirty="0" smtClean="0"/>
              <a:t>/</a:t>
            </a:r>
            <a:r>
              <a:rPr lang="en-US" sz="2000" dirty="0" err="1" smtClean="0"/>
              <a:t>jasa</a:t>
            </a:r>
            <a:r>
              <a:rPr lang="en-US" sz="2000" dirty="0" smtClean="0"/>
              <a:t> </a:t>
            </a:r>
            <a:r>
              <a:rPr lang="en-US" sz="2000" dirty="0" err="1" smtClean="0"/>
              <a:t>dan</a:t>
            </a:r>
            <a:r>
              <a:rPr lang="en-US" sz="2000" dirty="0" smtClean="0"/>
              <a:t> </a:t>
            </a:r>
            <a:r>
              <a:rPr lang="en-US" sz="2000" dirty="0" err="1" smtClean="0"/>
              <a:t>pendapatan</a:t>
            </a:r>
            <a:endParaRPr lang="en-US" sz="2000" dirty="0" smtClean="0"/>
          </a:p>
          <a:p>
            <a:pPr marL="342900" indent="-342900">
              <a:buAutoNum type="alphaUcPeriod"/>
            </a:pPr>
            <a:r>
              <a:rPr lang="en-US" sz="2000" dirty="0" err="1" smtClean="0"/>
              <a:t>Kelangkaan</a:t>
            </a:r>
            <a:r>
              <a:rPr lang="en-US" sz="2000" dirty="0" smtClean="0"/>
              <a:t> </a:t>
            </a:r>
            <a:r>
              <a:rPr lang="en-US" sz="2000" dirty="0" err="1" smtClean="0"/>
              <a:t>sumber</a:t>
            </a:r>
            <a:r>
              <a:rPr lang="en-US" sz="2000" dirty="0" smtClean="0"/>
              <a:t> </a:t>
            </a:r>
            <a:r>
              <a:rPr lang="en-US" sz="2000" dirty="0" err="1" smtClean="0"/>
              <a:t>daya</a:t>
            </a:r>
            <a:r>
              <a:rPr lang="en-US" sz="2000" dirty="0" smtClean="0"/>
              <a:t> </a:t>
            </a:r>
            <a:r>
              <a:rPr lang="en-US" sz="2000" dirty="0" err="1" smtClean="0"/>
              <a:t>ekonomi</a:t>
            </a:r>
            <a:r>
              <a:rPr lang="en-US" sz="2000" dirty="0" smtClean="0"/>
              <a:t> </a:t>
            </a:r>
            <a:r>
              <a:rPr lang="en-US" sz="2000" dirty="0" err="1" smtClean="0"/>
              <a:t>dan</a:t>
            </a:r>
            <a:r>
              <a:rPr lang="en-US" sz="2000" dirty="0" smtClean="0"/>
              <a:t> </a:t>
            </a:r>
            <a:r>
              <a:rPr lang="en-US" sz="2000" dirty="0" err="1" smtClean="0"/>
              <a:t>kebutuhan</a:t>
            </a:r>
            <a:r>
              <a:rPr lang="en-US" sz="2000" dirty="0" smtClean="0"/>
              <a:t> </a:t>
            </a:r>
            <a:r>
              <a:rPr lang="en-US" sz="2000" dirty="0" err="1" smtClean="0"/>
              <a:t>terhadap</a:t>
            </a:r>
            <a:r>
              <a:rPr lang="en-US" sz="2000" dirty="0" smtClean="0"/>
              <a:t> </a:t>
            </a:r>
            <a:r>
              <a:rPr lang="en-US" sz="2000" dirty="0" err="1" smtClean="0"/>
              <a:t>barang</a:t>
            </a:r>
            <a:r>
              <a:rPr lang="en-US" sz="2000" dirty="0" smtClean="0"/>
              <a:t> </a:t>
            </a:r>
            <a:r>
              <a:rPr lang="en-US" sz="2000" dirty="0" err="1" smtClean="0"/>
              <a:t>dan</a:t>
            </a:r>
            <a:r>
              <a:rPr lang="en-US" sz="2000" dirty="0" smtClean="0"/>
              <a:t> </a:t>
            </a:r>
            <a:r>
              <a:rPr lang="en-US" sz="2000" dirty="0" err="1" smtClean="0"/>
              <a:t>jasa</a:t>
            </a:r>
            <a:endParaRPr lang="en-US" sz="2000" dirty="0"/>
          </a:p>
        </p:txBody>
      </p:sp>
      <p:sp>
        <p:nvSpPr>
          <p:cNvPr id="5" name="Rectangle 4"/>
          <p:cNvSpPr/>
          <p:nvPr/>
        </p:nvSpPr>
        <p:spPr>
          <a:xfrm>
            <a:off x="4876800" y="685800"/>
            <a:ext cx="4114800" cy="441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r>
              <a:rPr lang="en-US" sz="2000" dirty="0" smtClean="0"/>
              <a:t>2. </a:t>
            </a:r>
            <a:r>
              <a:rPr lang="en-US" sz="2000" dirty="0" err="1" smtClean="0"/>
              <a:t>Ciri-ciri</a:t>
            </a:r>
            <a:r>
              <a:rPr lang="en-US" sz="2000" dirty="0" smtClean="0"/>
              <a:t> </a:t>
            </a:r>
            <a:r>
              <a:rPr lang="en-US" sz="2000" dirty="0" err="1" smtClean="0"/>
              <a:t>dari</a:t>
            </a:r>
            <a:r>
              <a:rPr lang="en-US" sz="2000" dirty="0" smtClean="0"/>
              <a:t> </a:t>
            </a:r>
            <a:r>
              <a:rPr lang="en-US" sz="2000" dirty="0" err="1" smtClean="0"/>
              <a:t>sistem</a:t>
            </a:r>
            <a:r>
              <a:rPr lang="en-US" sz="2000" dirty="0" smtClean="0"/>
              <a:t> </a:t>
            </a:r>
            <a:r>
              <a:rPr lang="en-US" sz="2000" dirty="0" err="1" smtClean="0"/>
              <a:t>perekonomian</a:t>
            </a:r>
            <a:endParaRPr lang="en-US" sz="2000" dirty="0" smtClean="0"/>
          </a:p>
          <a:p>
            <a:pPr marL="457200" indent="-457200">
              <a:buAutoNum type="arabicParenBoth"/>
            </a:pPr>
            <a:r>
              <a:rPr lang="en-US" sz="2000" dirty="0" err="1" smtClean="0"/>
              <a:t>Timbul</a:t>
            </a:r>
            <a:r>
              <a:rPr lang="en-US" sz="2000" dirty="0" smtClean="0"/>
              <a:t> </a:t>
            </a:r>
            <a:r>
              <a:rPr lang="en-US" sz="2000" dirty="0" err="1" smtClean="0"/>
              <a:t>persaingan</a:t>
            </a:r>
            <a:r>
              <a:rPr lang="en-US" sz="2000" dirty="0" smtClean="0"/>
              <a:t> </a:t>
            </a:r>
            <a:r>
              <a:rPr lang="en-US" sz="2000" dirty="0" err="1" smtClean="0"/>
              <a:t>untuk</a:t>
            </a:r>
            <a:r>
              <a:rPr lang="en-US" sz="2000" dirty="0" smtClean="0"/>
              <a:t> </a:t>
            </a:r>
            <a:r>
              <a:rPr lang="en-US" sz="2000" dirty="0" err="1" smtClean="0"/>
              <a:t>maju</a:t>
            </a:r>
            <a:endParaRPr lang="en-US" sz="2000" dirty="0" smtClean="0"/>
          </a:p>
          <a:p>
            <a:pPr marL="457200" indent="-457200">
              <a:buAutoNum type="arabicParenBoth"/>
            </a:pPr>
            <a:r>
              <a:rPr lang="en-US" sz="2000" dirty="0" err="1" smtClean="0"/>
              <a:t>Peran</a:t>
            </a:r>
            <a:r>
              <a:rPr lang="en-US" sz="2000" dirty="0" smtClean="0"/>
              <a:t> </a:t>
            </a:r>
            <a:r>
              <a:rPr lang="en-US" sz="2000" dirty="0" err="1" smtClean="0"/>
              <a:t>pemerintah</a:t>
            </a:r>
            <a:r>
              <a:rPr lang="en-US" sz="2000" dirty="0" smtClean="0"/>
              <a:t> </a:t>
            </a:r>
            <a:r>
              <a:rPr lang="en-US" sz="2000" dirty="0" err="1" smtClean="0"/>
              <a:t>dominan</a:t>
            </a:r>
            <a:endParaRPr lang="en-US" sz="2000" dirty="0" smtClean="0"/>
          </a:p>
          <a:p>
            <a:pPr marL="457200" indent="-457200">
              <a:buAutoNum type="arabicParenBoth"/>
            </a:pPr>
            <a:r>
              <a:rPr lang="en-US" sz="2000" dirty="0" err="1" smtClean="0"/>
              <a:t>Pendapatan</a:t>
            </a:r>
            <a:r>
              <a:rPr lang="en-US" sz="2000" dirty="0" smtClean="0"/>
              <a:t> </a:t>
            </a:r>
            <a:r>
              <a:rPr lang="en-US" sz="2000" dirty="0" err="1" smtClean="0"/>
              <a:t>masyarakat</a:t>
            </a:r>
            <a:r>
              <a:rPr lang="en-US" sz="2000" dirty="0" smtClean="0"/>
              <a:t> </a:t>
            </a:r>
            <a:r>
              <a:rPr lang="en-US" sz="2000" dirty="0" err="1" smtClean="0"/>
              <a:t>kaya</a:t>
            </a:r>
            <a:r>
              <a:rPr lang="en-US" sz="2000" dirty="0" smtClean="0"/>
              <a:t> </a:t>
            </a:r>
            <a:r>
              <a:rPr lang="en-US" sz="2000" dirty="0" err="1" smtClean="0"/>
              <a:t>meningkat</a:t>
            </a:r>
            <a:endParaRPr lang="en-US" sz="2000" dirty="0" smtClean="0"/>
          </a:p>
          <a:p>
            <a:pPr marL="457200" indent="-457200">
              <a:buAutoNum type="arabicParenBoth"/>
            </a:pPr>
            <a:r>
              <a:rPr lang="en-US" sz="2000" dirty="0" err="1" smtClean="0"/>
              <a:t>Pemerintah</a:t>
            </a:r>
            <a:r>
              <a:rPr lang="en-US" sz="2000" dirty="0" smtClean="0"/>
              <a:t> </a:t>
            </a:r>
            <a:r>
              <a:rPr lang="en-US" sz="2000" dirty="0" err="1" smtClean="0"/>
              <a:t>membuat</a:t>
            </a:r>
            <a:r>
              <a:rPr lang="en-US" sz="2000" dirty="0" smtClean="0"/>
              <a:t> </a:t>
            </a:r>
            <a:r>
              <a:rPr lang="en-US" sz="2000" dirty="0" err="1" smtClean="0"/>
              <a:t>rencana</a:t>
            </a:r>
            <a:r>
              <a:rPr lang="en-US" sz="2000" dirty="0" smtClean="0"/>
              <a:t> </a:t>
            </a:r>
            <a:r>
              <a:rPr lang="en-US" sz="2000" dirty="0" err="1" smtClean="0"/>
              <a:t>pembangunan</a:t>
            </a:r>
            <a:r>
              <a:rPr lang="en-US" sz="2000" dirty="0" smtClean="0"/>
              <a:t> </a:t>
            </a:r>
            <a:r>
              <a:rPr lang="en-US" sz="2000" dirty="0" err="1" smtClean="0"/>
              <a:t>nasional</a:t>
            </a:r>
            <a:endParaRPr lang="en-US" sz="2000" dirty="0" smtClean="0"/>
          </a:p>
          <a:p>
            <a:pPr marL="457200" indent="-457200">
              <a:buAutoNum type="arabicParenBoth"/>
            </a:pPr>
            <a:r>
              <a:rPr lang="en-US" sz="2000" dirty="0" err="1" smtClean="0"/>
              <a:t>Semua</a:t>
            </a:r>
            <a:r>
              <a:rPr lang="en-US" sz="2000" dirty="0" smtClean="0"/>
              <a:t> </a:t>
            </a:r>
            <a:r>
              <a:rPr lang="en-US" sz="2000" dirty="0" err="1" smtClean="0"/>
              <a:t>sumber</a:t>
            </a:r>
            <a:r>
              <a:rPr lang="en-US" sz="2000" dirty="0" smtClean="0"/>
              <a:t> </a:t>
            </a:r>
            <a:r>
              <a:rPr lang="en-US" sz="2000" dirty="0" err="1" smtClean="0"/>
              <a:t>daya</a:t>
            </a:r>
            <a:r>
              <a:rPr lang="en-US" sz="2000" dirty="0" smtClean="0"/>
              <a:t> </a:t>
            </a:r>
            <a:r>
              <a:rPr lang="en-US" sz="2000" dirty="0" err="1" smtClean="0"/>
              <a:t>produksi</a:t>
            </a:r>
            <a:r>
              <a:rPr lang="en-US" sz="2000" dirty="0" smtClean="0"/>
              <a:t> </a:t>
            </a:r>
            <a:r>
              <a:rPr lang="en-US" sz="2000" dirty="0" err="1" smtClean="0"/>
              <a:t>dikuasai</a:t>
            </a:r>
            <a:r>
              <a:rPr lang="en-US" sz="2000" dirty="0" smtClean="0"/>
              <a:t> </a:t>
            </a:r>
            <a:r>
              <a:rPr lang="en-US" sz="2000" dirty="0" err="1" smtClean="0"/>
              <a:t>negara</a:t>
            </a:r>
            <a:endParaRPr lang="en-US" sz="2000" dirty="0" smtClean="0"/>
          </a:p>
          <a:p>
            <a:pPr marL="457200" indent="-457200"/>
            <a:r>
              <a:rPr lang="en-US" sz="2000" dirty="0" err="1" smtClean="0"/>
              <a:t>Ciri</a:t>
            </a:r>
            <a:r>
              <a:rPr lang="en-US" sz="2000" dirty="0" smtClean="0"/>
              <a:t> </a:t>
            </a:r>
            <a:r>
              <a:rPr lang="en-US" sz="2000" dirty="0" err="1" smtClean="0"/>
              <a:t>dari</a:t>
            </a:r>
            <a:r>
              <a:rPr lang="en-US" sz="2000" dirty="0" smtClean="0"/>
              <a:t> </a:t>
            </a:r>
            <a:r>
              <a:rPr lang="en-US" sz="2000" dirty="0" err="1" smtClean="0"/>
              <a:t>sistem</a:t>
            </a:r>
            <a:r>
              <a:rPr lang="en-US" sz="2000" dirty="0" smtClean="0"/>
              <a:t> </a:t>
            </a:r>
            <a:r>
              <a:rPr lang="en-US" sz="2000" dirty="0" err="1" smtClean="0"/>
              <a:t>ekonomi</a:t>
            </a:r>
            <a:r>
              <a:rPr lang="en-US" sz="2000" dirty="0" smtClean="0"/>
              <a:t> </a:t>
            </a:r>
            <a:r>
              <a:rPr lang="en-US" sz="2000" dirty="0" err="1" smtClean="0"/>
              <a:t>komando</a:t>
            </a:r>
            <a:endParaRPr lang="en-US" sz="2000" dirty="0" smtClean="0"/>
          </a:p>
          <a:p>
            <a:pPr marL="457200" indent="-457200"/>
            <a:r>
              <a:rPr lang="en-US" sz="2000" dirty="0" err="1" smtClean="0"/>
              <a:t>adalah</a:t>
            </a:r>
            <a:r>
              <a:rPr lang="en-US" sz="2000" dirty="0" smtClean="0"/>
              <a:t>? </a:t>
            </a:r>
            <a:r>
              <a:rPr lang="en-US" sz="2000" dirty="0" smtClean="0">
                <a:solidFill>
                  <a:srgbClr val="FFFF00"/>
                </a:solidFill>
              </a:rPr>
              <a:t>(UN 2012)</a:t>
            </a:r>
          </a:p>
          <a:p>
            <a:pPr marL="457200" indent="-457200">
              <a:buAutoNum type="alphaUcPeriod"/>
            </a:pPr>
            <a:r>
              <a:rPr lang="en-US" sz="2000" dirty="0" smtClean="0"/>
              <a:t>(1), (2), </a:t>
            </a:r>
            <a:r>
              <a:rPr lang="en-US" sz="2000" dirty="0" err="1" smtClean="0"/>
              <a:t>dan</a:t>
            </a:r>
            <a:r>
              <a:rPr lang="en-US" sz="2000" dirty="0" smtClean="0"/>
              <a:t> (3)  D.  (2),(4), </a:t>
            </a:r>
            <a:r>
              <a:rPr lang="en-US" sz="2000" dirty="0" err="1" smtClean="0"/>
              <a:t>dan</a:t>
            </a:r>
            <a:r>
              <a:rPr lang="en-US" sz="2000" dirty="0" smtClean="0"/>
              <a:t> (5)</a:t>
            </a:r>
          </a:p>
          <a:p>
            <a:pPr marL="457200" indent="-457200">
              <a:buAutoNum type="alphaUcPeriod"/>
            </a:pPr>
            <a:r>
              <a:rPr lang="en-US" sz="2000" dirty="0" smtClean="0"/>
              <a:t>(1), (3), </a:t>
            </a:r>
            <a:r>
              <a:rPr lang="en-US" sz="2000" dirty="0" err="1" smtClean="0"/>
              <a:t>dan</a:t>
            </a:r>
            <a:r>
              <a:rPr lang="en-US" sz="2000" dirty="0" smtClean="0"/>
              <a:t> (4)  E.  (3),(4), </a:t>
            </a:r>
            <a:r>
              <a:rPr lang="en-US" sz="2000" dirty="0" err="1" smtClean="0"/>
              <a:t>dan</a:t>
            </a:r>
            <a:r>
              <a:rPr lang="en-US" sz="2000" dirty="0" smtClean="0"/>
              <a:t> (5)</a:t>
            </a:r>
          </a:p>
          <a:p>
            <a:pPr marL="457200" indent="-457200">
              <a:buAutoNum type="alphaUcPeriod"/>
            </a:pPr>
            <a:r>
              <a:rPr lang="en-US" sz="2000" dirty="0" smtClean="0"/>
              <a:t>(2), (3), </a:t>
            </a:r>
            <a:r>
              <a:rPr lang="en-US" sz="2000" dirty="0" err="1" smtClean="0"/>
              <a:t>dan</a:t>
            </a:r>
            <a:r>
              <a:rPr lang="en-US" sz="2000" dirty="0" smtClean="0"/>
              <a:t> (4)</a:t>
            </a:r>
          </a:p>
        </p:txBody>
      </p:sp>
      <p:sp>
        <p:nvSpPr>
          <p:cNvPr id="6" name="Rectangle 5"/>
          <p:cNvSpPr/>
          <p:nvPr/>
        </p:nvSpPr>
        <p:spPr>
          <a:xfrm>
            <a:off x="228600" y="4114800"/>
            <a:ext cx="4572000" cy="2621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A boy who possesses </a:t>
            </a:r>
            <a:r>
              <a:rPr lang="en-US" sz="2000" dirty="0" err="1" smtClean="0"/>
              <a:t>Rp</a:t>
            </a:r>
            <a:r>
              <a:rPr lang="en-US" sz="2000" dirty="0" smtClean="0"/>
              <a:t> 1000 is confronted with 2 choices either to buy apiece of cake or salted egg. The price of the cake equals with a salted egg. If determines to buy the cake he can’t buy the egg and other way round. The act of making decision in economics is known as?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2010 </a:t>
            </a:r>
            <a:r>
              <a:rPr lang="en-US" sz="2000" dirty="0" err="1" smtClean="0">
                <a:solidFill>
                  <a:srgbClr val="FFFF00"/>
                </a:solidFill>
              </a:rPr>
              <a:t>tingkat</a:t>
            </a:r>
            <a:r>
              <a:rPr lang="en-US" sz="2000" dirty="0" smtClean="0">
                <a:solidFill>
                  <a:srgbClr val="FFFF00"/>
                </a:solidFill>
              </a:rPr>
              <a:t> </a:t>
            </a:r>
            <a:r>
              <a:rPr lang="en-US" sz="2000" dirty="0" err="1" smtClean="0">
                <a:solidFill>
                  <a:srgbClr val="FFFF00"/>
                </a:solidFill>
              </a:rPr>
              <a:t>kota</a:t>
            </a:r>
            <a:r>
              <a:rPr lang="en-US" sz="2000" dirty="0" smtClean="0">
                <a:solidFill>
                  <a:srgbClr val="FFFF00"/>
                </a:solidFill>
              </a:rPr>
              <a:t>)</a:t>
            </a:r>
            <a:endParaRPr lang="en-US" sz="2000" dirty="0">
              <a:solidFill>
                <a:srgbClr val="FFFF00"/>
              </a:solidFill>
            </a:endParaRPr>
          </a:p>
        </p:txBody>
      </p:sp>
      <p:sp>
        <p:nvSpPr>
          <p:cNvPr id="7" name="Rectangle 6"/>
          <p:cNvSpPr/>
          <p:nvPr/>
        </p:nvSpPr>
        <p:spPr>
          <a:xfrm>
            <a:off x="4800600" y="5257800"/>
            <a:ext cx="4267200" cy="144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AutoNum type="alphaUcPeriod"/>
            </a:pPr>
            <a:r>
              <a:rPr lang="en-US" sz="2000" dirty="0" smtClean="0"/>
              <a:t>The Principle of Opportunity cost</a:t>
            </a:r>
          </a:p>
          <a:p>
            <a:pPr marL="457200" indent="-457200">
              <a:buAutoNum type="alphaUcPeriod"/>
            </a:pPr>
            <a:r>
              <a:rPr lang="en-US" sz="2000" dirty="0" smtClean="0"/>
              <a:t>The cost of doctrine alternative</a:t>
            </a:r>
          </a:p>
          <a:p>
            <a:pPr marL="457200" indent="-457200">
              <a:buAutoNum type="alphaUcPeriod"/>
            </a:pPr>
            <a:r>
              <a:rPr lang="en-US" sz="2000" dirty="0" smtClean="0"/>
              <a:t>The law of scarcity</a:t>
            </a:r>
          </a:p>
          <a:p>
            <a:pPr marL="457200" indent="-457200">
              <a:buAutoNum type="alphaUcPeriod"/>
            </a:pPr>
            <a:r>
              <a:rPr lang="en-US" sz="2000" dirty="0" smtClean="0"/>
              <a:t>The law of diminishing return</a:t>
            </a:r>
          </a:p>
          <a:p>
            <a:pPr marL="457200" indent="-457200">
              <a:buAutoNum type="alphaUcPeriod"/>
            </a:pPr>
            <a:r>
              <a:rPr lang="en-US" sz="2000" dirty="0" smtClean="0"/>
              <a:t>The principle of economic</a:t>
            </a:r>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type="wd">
                                    <p:tmPct val="10000"/>
                                  </p:iterate>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iterate type="wd">
                                    <p:tmPct val="10000"/>
                                  </p:iterate>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001643"/>
          </a:xfrm>
          <a:prstGeom prst="rect">
            <a:avLst/>
          </a:prstGeom>
        </p:spPr>
        <p:txBody>
          <a:bodyPr wrap="square">
            <a:spAutoFit/>
          </a:bodyPr>
          <a:lstStyle/>
          <a:p>
            <a:pPr marL="457200" indent="-457200" algn="just"/>
            <a:r>
              <a:rPr lang="en-US" sz="2400" b="1" dirty="0" smtClean="0">
                <a:solidFill>
                  <a:srgbClr val="FFFF00"/>
                </a:solidFill>
                <a:latin typeface="Verdana" pitchFamily="34" charset="0"/>
              </a:rPr>
              <a:t>					</a:t>
            </a:r>
            <a:r>
              <a:rPr lang="en-US" sz="2400" b="1" dirty="0" err="1" smtClean="0">
                <a:solidFill>
                  <a:srgbClr val="FFFF00"/>
                </a:solidFill>
                <a:latin typeface="Verdana" pitchFamily="34" charset="0"/>
              </a:rPr>
              <a:t>Jenis</a:t>
            </a:r>
            <a:r>
              <a:rPr lang="en-US" sz="2400" b="1" dirty="0" smtClean="0">
                <a:solidFill>
                  <a:srgbClr val="FFFF00"/>
                </a:solidFill>
                <a:latin typeface="Verdana" pitchFamily="34" charset="0"/>
              </a:rPr>
              <a:t> </a:t>
            </a:r>
            <a:r>
              <a:rPr lang="en-US" sz="2400" b="1" dirty="0" err="1" smtClean="0">
                <a:solidFill>
                  <a:srgbClr val="FFFF00"/>
                </a:solidFill>
                <a:latin typeface="Verdana" pitchFamily="34" charset="0"/>
              </a:rPr>
              <a:t>Saham</a:t>
            </a:r>
            <a:r>
              <a:rPr lang="en-US" sz="2400" b="1" dirty="0" smtClean="0">
                <a:solidFill>
                  <a:srgbClr val="FFFF00"/>
                </a:solidFill>
                <a:latin typeface="Verdana" pitchFamily="34" charset="0"/>
              </a:rPr>
              <a:t> </a:t>
            </a:r>
          </a:p>
          <a:p>
            <a:pPr marL="457200" indent="-457200" algn="just">
              <a:buFontTx/>
              <a:buAutoNum type="arabicPeriod"/>
            </a:pPr>
            <a:endParaRPr lang="en-US" sz="2000" dirty="0" smtClean="0">
              <a:solidFill>
                <a:srgbClr val="FFFF00"/>
              </a:solidFill>
              <a:latin typeface="Verdana" pitchFamily="34" charset="0"/>
            </a:endParaRPr>
          </a:p>
          <a:p>
            <a:pPr marL="457200" indent="-457200" algn="just">
              <a:buFontTx/>
              <a:buAutoNum type="alphaLcParenR"/>
            </a:pPr>
            <a:r>
              <a:rPr lang="en-US" sz="2000" dirty="0" err="1" smtClean="0">
                <a:solidFill>
                  <a:srgbClr val="FFC000"/>
                </a:solidFill>
                <a:latin typeface="Verdana" pitchFamily="34" charset="0"/>
              </a:rPr>
              <a:t>Saham</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Biasa</a:t>
            </a:r>
            <a:r>
              <a:rPr lang="en-US" sz="2000" dirty="0" smtClean="0">
                <a:solidFill>
                  <a:srgbClr val="FFC000"/>
                </a:solidFill>
                <a:latin typeface="Verdana" pitchFamily="34" charset="0"/>
              </a:rPr>
              <a:t> (Common Stock), </a:t>
            </a:r>
            <a:r>
              <a:rPr lang="en-US" sz="2000" dirty="0" err="1" smtClean="0">
                <a:solidFill>
                  <a:srgbClr val="FFC000"/>
                </a:solidFill>
                <a:latin typeface="Verdana" pitchFamily="34" charset="0"/>
              </a:rPr>
              <a:t>memiliki</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karakteristik</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seperti</a:t>
            </a:r>
            <a:r>
              <a:rPr lang="en-US" sz="2000" dirty="0" smtClean="0">
                <a:solidFill>
                  <a:srgbClr val="FFC000"/>
                </a:solidFill>
                <a:latin typeface="Verdana" pitchFamily="34" charset="0"/>
              </a:rPr>
              <a:t>:</a:t>
            </a:r>
          </a:p>
          <a:p>
            <a:pPr marL="457200" indent="-457200" algn="just">
              <a:buFontTx/>
              <a:buChar char="•"/>
            </a:pPr>
            <a:r>
              <a:rPr lang="en-US" sz="2000" dirty="0" err="1" smtClean="0">
                <a:solidFill>
                  <a:srgbClr val="FFC000"/>
                </a:solidFill>
                <a:latin typeface="Verdana" pitchFamily="34" charset="0"/>
              </a:rPr>
              <a:t>Hak</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klaim</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terakhir</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atas</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aktiva</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perusahaan</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jika</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perusahaan</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di</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likuidasi</a:t>
            </a:r>
            <a:r>
              <a:rPr lang="en-US" sz="2000" dirty="0" smtClean="0">
                <a:solidFill>
                  <a:srgbClr val="FFC000"/>
                </a:solidFill>
                <a:latin typeface="Verdana" pitchFamily="34" charset="0"/>
              </a:rPr>
              <a:t>.</a:t>
            </a:r>
          </a:p>
          <a:p>
            <a:pPr marL="457200" indent="-457200" algn="just">
              <a:buFontTx/>
              <a:buChar char="•"/>
            </a:pPr>
            <a:r>
              <a:rPr lang="en-US" sz="2000" dirty="0" err="1" smtClean="0">
                <a:solidFill>
                  <a:srgbClr val="FF00FF"/>
                </a:solidFill>
                <a:latin typeface="Verdana" pitchFamily="34" charset="0"/>
              </a:rPr>
              <a:t>Hak</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suara</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proporsional</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pada</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pemilihan</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direksi</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serta</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keputusan</a:t>
            </a:r>
            <a:r>
              <a:rPr lang="en-US" sz="2000" dirty="0" smtClean="0">
                <a:solidFill>
                  <a:srgbClr val="FF00FF"/>
                </a:solidFill>
                <a:latin typeface="Verdana" pitchFamily="34" charset="0"/>
              </a:rPr>
              <a:t> lain yang </a:t>
            </a:r>
            <a:r>
              <a:rPr lang="en-US" sz="2000" dirty="0" err="1" smtClean="0">
                <a:solidFill>
                  <a:srgbClr val="FF00FF"/>
                </a:solidFill>
                <a:latin typeface="Verdana" pitchFamily="34" charset="0"/>
              </a:rPr>
              <a:t>ditetapkan</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pada</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Rapat</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Umum</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Pemegang</a:t>
            </a:r>
            <a:r>
              <a:rPr lang="en-US" sz="2000" dirty="0" smtClean="0">
                <a:solidFill>
                  <a:srgbClr val="FF00FF"/>
                </a:solidFill>
                <a:latin typeface="Verdana" pitchFamily="34" charset="0"/>
              </a:rPr>
              <a:t> </a:t>
            </a:r>
            <a:r>
              <a:rPr lang="en-US" sz="2000" dirty="0" err="1" smtClean="0">
                <a:solidFill>
                  <a:srgbClr val="FF00FF"/>
                </a:solidFill>
                <a:latin typeface="Verdana" pitchFamily="34" charset="0"/>
              </a:rPr>
              <a:t>Saham</a:t>
            </a:r>
            <a:r>
              <a:rPr lang="en-US" sz="2000" dirty="0" smtClean="0">
                <a:solidFill>
                  <a:srgbClr val="FF00FF"/>
                </a:solidFill>
                <a:latin typeface="Verdana" pitchFamily="34" charset="0"/>
              </a:rPr>
              <a:t>.</a:t>
            </a:r>
          </a:p>
          <a:p>
            <a:pPr marL="457200" indent="-457200" algn="just">
              <a:buFontTx/>
              <a:buChar char="•"/>
            </a:pPr>
            <a:r>
              <a:rPr lang="en-US" sz="2000" dirty="0" err="1" smtClean="0">
                <a:solidFill>
                  <a:srgbClr val="00FFFF"/>
                </a:solidFill>
                <a:latin typeface="Verdana" pitchFamily="34" charset="0"/>
              </a:rPr>
              <a:t>Dividen</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jika</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perusahaan</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memperoleh</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laba</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dan</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disetujui</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di</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dalam</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Rapat</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Umum</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Pemegang</a:t>
            </a:r>
            <a:r>
              <a:rPr lang="en-US" sz="2000" dirty="0" smtClean="0">
                <a:solidFill>
                  <a:srgbClr val="00FFFF"/>
                </a:solidFill>
                <a:latin typeface="Verdana" pitchFamily="34" charset="0"/>
              </a:rPr>
              <a:t> </a:t>
            </a:r>
            <a:r>
              <a:rPr lang="en-US" sz="2000" dirty="0" err="1" smtClean="0">
                <a:solidFill>
                  <a:srgbClr val="00FFFF"/>
                </a:solidFill>
                <a:latin typeface="Verdana" pitchFamily="34" charset="0"/>
              </a:rPr>
              <a:t>Saham</a:t>
            </a:r>
            <a:r>
              <a:rPr lang="en-US" sz="2000" dirty="0" smtClean="0">
                <a:solidFill>
                  <a:srgbClr val="00FFFF"/>
                </a:solidFill>
                <a:latin typeface="Verdana" pitchFamily="34" charset="0"/>
              </a:rPr>
              <a:t>.</a:t>
            </a:r>
          </a:p>
          <a:p>
            <a:pPr marL="457200" indent="-457200" algn="just">
              <a:buFontTx/>
              <a:buChar char="•"/>
            </a:pPr>
            <a:r>
              <a:rPr lang="en-US" sz="2000" dirty="0" err="1" smtClean="0">
                <a:solidFill>
                  <a:srgbClr val="00FF00"/>
                </a:solidFill>
                <a:latin typeface="Verdana" pitchFamily="34" charset="0"/>
              </a:rPr>
              <a:t>Hak</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memesan</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efek</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terlebih</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dahulu</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sebelum</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efek</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tersebut</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ditawarkan</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kepada</a:t>
            </a:r>
            <a:r>
              <a:rPr lang="en-US" sz="2000" dirty="0" smtClean="0">
                <a:solidFill>
                  <a:srgbClr val="00FF00"/>
                </a:solidFill>
                <a:latin typeface="Verdana" pitchFamily="34" charset="0"/>
              </a:rPr>
              <a:t> </a:t>
            </a:r>
            <a:r>
              <a:rPr lang="en-US" sz="2000" dirty="0" err="1" smtClean="0">
                <a:solidFill>
                  <a:srgbClr val="00FF00"/>
                </a:solidFill>
                <a:latin typeface="Verdana" pitchFamily="34" charset="0"/>
              </a:rPr>
              <a:t>masyarakat</a:t>
            </a:r>
            <a:r>
              <a:rPr lang="en-US" sz="2000" dirty="0" smtClean="0">
                <a:solidFill>
                  <a:srgbClr val="00FF00"/>
                </a:solidFill>
                <a:latin typeface="Verdana" pitchFamily="34" charset="0"/>
              </a:rPr>
              <a:t>.</a:t>
            </a:r>
          </a:p>
          <a:p>
            <a:pPr marL="457200" indent="-457200" algn="just"/>
            <a:endParaRPr lang="en-US" sz="2000" dirty="0" smtClean="0">
              <a:solidFill>
                <a:srgbClr val="FFFF00"/>
              </a:solidFill>
              <a:latin typeface="Verdana" pitchFamily="34" charset="0"/>
            </a:endParaRPr>
          </a:p>
          <a:p>
            <a:pPr marL="457200" indent="-457200" algn="just">
              <a:buFontTx/>
              <a:buAutoNum type="alphaLcParenR" startAt="2"/>
            </a:pPr>
            <a:r>
              <a:rPr lang="en-US" sz="2000" dirty="0" err="1" smtClean="0">
                <a:solidFill>
                  <a:srgbClr val="FFFF00"/>
                </a:solidFill>
                <a:latin typeface="Verdana" pitchFamily="34" charset="0"/>
              </a:rPr>
              <a:t>Saham</a:t>
            </a:r>
            <a:r>
              <a:rPr lang="en-US" sz="2000" dirty="0" smtClean="0">
                <a:solidFill>
                  <a:srgbClr val="FFFF00"/>
                </a:solidFill>
                <a:latin typeface="Verdana" pitchFamily="34" charset="0"/>
              </a:rPr>
              <a:t> </a:t>
            </a:r>
            <a:r>
              <a:rPr lang="en-US" sz="2000" dirty="0" err="1" smtClean="0">
                <a:solidFill>
                  <a:srgbClr val="FFFF00"/>
                </a:solidFill>
                <a:latin typeface="Verdana" pitchFamily="34" charset="0"/>
              </a:rPr>
              <a:t>Preferen</a:t>
            </a:r>
            <a:r>
              <a:rPr lang="en-US" sz="2000" dirty="0" smtClean="0">
                <a:solidFill>
                  <a:srgbClr val="FFFF00"/>
                </a:solidFill>
                <a:latin typeface="Verdana" pitchFamily="34" charset="0"/>
              </a:rPr>
              <a:t> (preferred Stock), </a:t>
            </a:r>
            <a:r>
              <a:rPr lang="en-US" sz="2000" dirty="0" err="1" smtClean="0">
                <a:solidFill>
                  <a:srgbClr val="FFFF00"/>
                </a:solidFill>
                <a:latin typeface="Verdana" pitchFamily="34" charset="0"/>
              </a:rPr>
              <a:t>memiliki</a:t>
            </a:r>
            <a:r>
              <a:rPr lang="en-US" sz="2000" dirty="0" smtClean="0">
                <a:solidFill>
                  <a:srgbClr val="FFFF00"/>
                </a:solidFill>
                <a:latin typeface="Verdana" pitchFamily="34" charset="0"/>
              </a:rPr>
              <a:t> </a:t>
            </a:r>
            <a:r>
              <a:rPr lang="en-US" sz="2000" dirty="0" err="1" smtClean="0">
                <a:solidFill>
                  <a:srgbClr val="FFFF00"/>
                </a:solidFill>
                <a:latin typeface="Verdana" pitchFamily="34" charset="0"/>
              </a:rPr>
              <a:t>karakteristik</a:t>
            </a:r>
            <a:r>
              <a:rPr lang="en-US" sz="2000" dirty="0" smtClean="0">
                <a:solidFill>
                  <a:srgbClr val="FFFF00"/>
                </a:solidFill>
                <a:latin typeface="Verdana" pitchFamily="34" charset="0"/>
              </a:rPr>
              <a:t> </a:t>
            </a:r>
            <a:r>
              <a:rPr lang="en-US" sz="2000" dirty="0" err="1" smtClean="0">
                <a:solidFill>
                  <a:srgbClr val="FFFF00"/>
                </a:solidFill>
                <a:latin typeface="Verdana" pitchFamily="34" charset="0"/>
              </a:rPr>
              <a:t>sebagai</a:t>
            </a:r>
            <a:r>
              <a:rPr lang="en-US" sz="2000" dirty="0" smtClean="0">
                <a:solidFill>
                  <a:srgbClr val="FFFF00"/>
                </a:solidFill>
                <a:latin typeface="Verdana" pitchFamily="34" charset="0"/>
              </a:rPr>
              <a:t> </a:t>
            </a:r>
            <a:r>
              <a:rPr lang="en-US" sz="2000" dirty="0" err="1" smtClean="0">
                <a:solidFill>
                  <a:srgbClr val="FFFF00"/>
                </a:solidFill>
                <a:latin typeface="Verdana" pitchFamily="34" charset="0"/>
              </a:rPr>
              <a:t>berikut</a:t>
            </a:r>
            <a:r>
              <a:rPr lang="en-US" sz="2000" dirty="0" smtClean="0">
                <a:solidFill>
                  <a:srgbClr val="FFFF00"/>
                </a:solidFill>
                <a:latin typeface="Verdana" pitchFamily="34" charset="0"/>
              </a:rPr>
              <a:t>:</a:t>
            </a:r>
          </a:p>
          <a:p>
            <a:pPr marL="457200" indent="-457200" algn="just">
              <a:buFontTx/>
              <a:buChar char="•"/>
            </a:pPr>
            <a:r>
              <a:rPr lang="en-US" sz="2000" dirty="0" err="1" smtClean="0">
                <a:solidFill>
                  <a:srgbClr val="CC99FF"/>
                </a:solidFill>
                <a:latin typeface="Verdana" pitchFamily="34" charset="0"/>
              </a:rPr>
              <a:t>Pembayaran</a:t>
            </a:r>
            <a:r>
              <a:rPr lang="en-US" sz="2000" dirty="0" smtClean="0">
                <a:solidFill>
                  <a:srgbClr val="CC99FF"/>
                </a:solidFill>
                <a:latin typeface="Verdana" pitchFamily="34" charset="0"/>
              </a:rPr>
              <a:t> </a:t>
            </a:r>
            <a:r>
              <a:rPr lang="en-US" sz="2000" dirty="0" err="1" smtClean="0">
                <a:solidFill>
                  <a:srgbClr val="CC99FF"/>
                </a:solidFill>
                <a:latin typeface="Verdana" pitchFamily="34" charset="0"/>
              </a:rPr>
              <a:t>dividen</a:t>
            </a:r>
            <a:r>
              <a:rPr lang="en-US" sz="2000" dirty="0" smtClean="0">
                <a:solidFill>
                  <a:srgbClr val="CC99FF"/>
                </a:solidFill>
                <a:latin typeface="Verdana" pitchFamily="34" charset="0"/>
              </a:rPr>
              <a:t> </a:t>
            </a:r>
            <a:r>
              <a:rPr lang="en-US" sz="2000" dirty="0" err="1" smtClean="0">
                <a:solidFill>
                  <a:srgbClr val="CC99FF"/>
                </a:solidFill>
                <a:latin typeface="Verdana" pitchFamily="34" charset="0"/>
              </a:rPr>
              <a:t>dalam</a:t>
            </a:r>
            <a:r>
              <a:rPr lang="en-US" sz="2000" dirty="0" smtClean="0">
                <a:solidFill>
                  <a:srgbClr val="CC99FF"/>
                </a:solidFill>
                <a:latin typeface="Verdana" pitchFamily="34" charset="0"/>
              </a:rPr>
              <a:t> </a:t>
            </a:r>
            <a:r>
              <a:rPr lang="en-US" sz="2000" dirty="0" err="1" smtClean="0">
                <a:solidFill>
                  <a:srgbClr val="CC99FF"/>
                </a:solidFill>
                <a:latin typeface="Verdana" pitchFamily="34" charset="0"/>
              </a:rPr>
              <a:t>jumlah</a:t>
            </a:r>
            <a:r>
              <a:rPr lang="en-US" sz="2000" dirty="0" smtClean="0">
                <a:solidFill>
                  <a:srgbClr val="CC99FF"/>
                </a:solidFill>
                <a:latin typeface="Verdana" pitchFamily="34" charset="0"/>
              </a:rPr>
              <a:t> yang </a:t>
            </a:r>
            <a:r>
              <a:rPr lang="en-US" sz="2000" dirty="0" err="1" smtClean="0">
                <a:solidFill>
                  <a:srgbClr val="CC99FF"/>
                </a:solidFill>
                <a:latin typeface="Verdana" pitchFamily="34" charset="0"/>
              </a:rPr>
              <a:t>tetap</a:t>
            </a:r>
            <a:r>
              <a:rPr lang="en-US" sz="2000" dirty="0" smtClean="0">
                <a:solidFill>
                  <a:srgbClr val="CC99FF"/>
                </a:solidFill>
                <a:latin typeface="Verdana" pitchFamily="34" charset="0"/>
              </a:rPr>
              <a:t>.</a:t>
            </a:r>
          </a:p>
          <a:p>
            <a:pPr marL="457200" indent="-457200" algn="just">
              <a:buFontTx/>
              <a:buChar char="•"/>
            </a:pPr>
            <a:r>
              <a:rPr lang="en-US" sz="2000" dirty="0" err="1" smtClean="0">
                <a:solidFill>
                  <a:srgbClr val="92D050"/>
                </a:solidFill>
                <a:latin typeface="Verdana" pitchFamily="34" charset="0"/>
              </a:rPr>
              <a:t>Hak</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klaim</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lebih</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dahulu</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dibanding</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saham</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biasa</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jika</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perusahaan</a:t>
            </a:r>
            <a:r>
              <a:rPr lang="en-US" sz="2000" dirty="0" smtClean="0">
                <a:solidFill>
                  <a:srgbClr val="92D050"/>
                </a:solidFill>
                <a:latin typeface="Verdana" pitchFamily="34" charset="0"/>
              </a:rPr>
              <a:t> </a:t>
            </a:r>
            <a:r>
              <a:rPr lang="en-US" sz="2000" dirty="0" err="1" smtClean="0">
                <a:solidFill>
                  <a:srgbClr val="92D050"/>
                </a:solidFill>
                <a:latin typeface="Verdana" pitchFamily="34" charset="0"/>
              </a:rPr>
              <a:t>dilikuidasi</a:t>
            </a:r>
            <a:r>
              <a:rPr lang="en-US" sz="2000" dirty="0" smtClean="0">
                <a:solidFill>
                  <a:srgbClr val="92D050"/>
                </a:solidFill>
                <a:latin typeface="Verdana" pitchFamily="34" charset="0"/>
              </a:rPr>
              <a:t>.</a:t>
            </a:r>
          </a:p>
          <a:p>
            <a:pPr marL="457200" indent="-457200" algn="just">
              <a:buFontTx/>
              <a:buChar char="•"/>
            </a:pPr>
            <a:r>
              <a:rPr lang="en-US" sz="2000" dirty="0" err="1" smtClean="0">
                <a:solidFill>
                  <a:srgbClr val="FFC000"/>
                </a:solidFill>
                <a:latin typeface="Verdana" pitchFamily="34" charset="0"/>
              </a:rPr>
              <a:t>Dapat</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dikonversikan</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menjadi</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saham</a:t>
            </a:r>
            <a:r>
              <a:rPr lang="en-US" sz="2000" dirty="0" smtClean="0">
                <a:solidFill>
                  <a:srgbClr val="FFC000"/>
                </a:solidFill>
                <a:latin typeface="Verdana" pitchFamily="34" charset="0"/>
              </a:rPr>
              <a:t> </a:t>
            </a:r>
            <a:r>
              <a:rPr lang="en-US" sz="2000" dirty="0" err="1" smtClean="0">
                <a:solidFill>
                  <a:srgbClr val="FFC000"/>
                </a:solidFill>
                <a:latin typeface="Verdana" pitchFamily="34" charset="0"/>
              </a:rPr>
              <a:t>biasa</a:t>
            </a:r>
            <a:r>
              <a:rPr lang="en-US" sz="2000" dirty="0" smtClean="0">
                <a:solidFill>
                  <a:srgbClr val="FFC000"/>
                </a:solidFill>
                <a:latin typeface="Verdana" pitchFamily="34" charset="0"/>
              </a:rPr>
              <a:t>.</a:t>
            </a:r>
          </a:p>
          <a:p>
            <a:pPr marL="457200" indent="-457200" algn="just">
              <a:buFontTx/>
              <a:buChar char="•"/>
            </a:pPr>
            <a:endParaRPr lang="en-US" sz="2000" dirty="0">
              <a:solidFill>
                <a:srgbClr val="FFFF00"/>
              </a:solidFill>
              <a:latin typeface="Verdana" pitchFamily="34" charset="0"/>
            </a:endParaRPr>
          </a:p>
        </p:txBody>
      </p:sp>
      <p:sp>
        <p:nvSpPr>
          <p:cNvPr id="5" name="Rectangle 4"/>
          <p:cNvSpPr/>
          <p:nvPr/>
        </p:nvSpPr>
        <p:spPr>
          <a:xfrm>
            <a:off x="0" y="685800"/>
            <a:ext cx="9144000" cy="29718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3733800"/>
            <a:ext cx="9144000" cy="19812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r>
              <a:rPr lang="en-US" dirty="0" err="1" smtClean="0">
                <a:solidFill>
                  <a:srgbClr val="FFC000"/>
                </a:solidFill>
              </a:rPr>
              <a:t>Teori</a:t>
            </a:r>
            <a:r>
              <a:rPr lang="en-US" dirty="0" smtClean="0">
                <a:solidFill>
                  <a:srgbClr val="FFC000"/>
                </a:solidFill>
              </a:rPr>
              <a:t> </a:t>
            </a:r>
            <a:r>
              <a:rPr lang="en-US" dirty="0" err="1" smtClean="0">
                <a:solidFill>
                  <a:srgbClr val="FFC000"/>
                </a:solidFill>
              </a:rPr>
              <a:t>Bunga</a:t>
            </a:r>
            <a:r>
              <a:rPr lang="en-US" dirty="0" smtClean="0">
                <a:solidFill>
                  <a:srgbClr val="FFC000"/>
                </a:solidFill>
              </a:rPr>
              <a:t> modal</a:t>
            </a:r>
            <a:endParaRPr lang="en-US" dirty="0">
              <a:solidFill>
                <a:srgbClr val="FFC000"/>
              </a:solidFill>
            </a:endParaRPr>
          </a:p>
        </p:txBody>
      </p:sp>
      <p:sp>
        <p:nvSpPr>
          <p:cNvPr id="4" name="Title 1"/>
          <p:cNvSpPr txBox="1">
            <a:spLocks/>
          </p:cNvSpPr>
          <p:nvPr/>
        </p:nvSpPr>
        <p:spPr>
          <a:xfrm>
            <a:off x="76200" y="685800"/>
            <a:ext cx="3962400" cy="609600"/>
          </a:xfrm>
          <a:prstGeom prst="rect">
            <a:avLst/>
          </a:prstGeom>
          <a:ln>
            <a:solidFill>
              <a:srgbClr val="00FFFF"/>
            </a:solidFill>
          </a:ln>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FB5763"/>
                </a:solidFill>
                <a:effectLst/>
                <a:uLnTx/>
                <a:uFillTx/>
                <a:latin typeface="+mj-lt"/>
                <a:ea typeface="+mj-ea"/>
                <a:cs typeface="+mj-cs"/>
              </a:rPr>
              <a:t>Teori</a:t>
            </a:r>
            <a:r>
              <a:rPr kumimoji="0" lang="en-US" sz="2800" b="0" i="0" u="none" strike="noStrike" kern="1200" cap="none" spc="0" normalizeH="0" baseline="0" noProof="0" dirty="0" smtClean="0">
                <a:ln>
                  <a:noFill/>
                </a:ln>
                <a:solidFill>
                  <a:srgbClr val="FB5763"/>
                </a:solidFill>
                <a:effectLst/>
                <a:uLnTx/>
                <a:uFillTx/>
                <a:latin typeface="+mj-lt"/>
                <a:ea typeface="+mj-ea"/>
                <a:cs typeface="+mj-cs"/>
              </a:rPr>
              <a:t> </a:t>
            </a:r>
            <a:r>
              <a:rPr kumimoji="0" lang="en-US" sz="2800" b="0" i="0" u="none" strike="noStrike" kern="1200" cap="none" spc="0" normalizeH="0" baseline="0" noProof="0" dirty="0" err="1" smtClean="0">
                <a:ln>
                  <a:noFill/>
                </a:ln>
                <a:solidFill>
                  <a:srgbClr val="FB5763"/>
                </a:solidFill>
                <a:effectLst/>
                <a:uLnTx/>
                <a:uFillTx/>
                <a:latin typeface="+mj-lt"/>
                <a:ea typeface="+mj-ea"/>
                <a:cs typeface="+mj-cs"/>
              </a:rPr>
              <a:t>Produktivitas</a:t>
            </a:r>
            <a:r>
              <a:rPr kumimoji="0" lang="en-US" sz="2800" b="0" i="0" u="none" strike="noStrike" kern="1200" cap="none" spc="0" normalizeH="0" baseline="0" noProof="0" dirty="0" smtClean="0">
                <a:ln>
                  <a:noFill/>
                </a:ln>
                <a:solidFill>
                  <a:srgbClr val="FB5763"/>
                </a:solidFill>
                <a:effectLst/>
                <a:uLnTx/>
                <a:uFillTx/>
                <a:latin typeface="+mj-lt"/>
                <a:ea typeface="+mj-ea"/>
                <a:cs typeface="+mj-cs"/>
              </a:rPr>
              <a:t> (JB Say)</a:t>
            </a:r>
            <a:endParaRPr kumimoji="0" lang="en-US" sz="2800" b="0" i="0" u="none" strike="noStrike" kern="1200" cap="none" spc="0" normalizeH="0" baseline="0" noProof="0" dirty="0">
              <a:ln>
                <a:noFill/>
              </a:ln>
              <a:solidFill>
                <a:srgbClr val="FB5763"/>
              </a:solidFill>
              <a:effectLst/>
              <a:uLnTx/>
              <a:uFillTx/>
              <a:latin typeface="+mj-lt"/>
              <a:ea typeface="+mj-ea"/>
              <a:cs typeface="+mj-cs"/>
            </a:endParaRPr>
          </a:p>
        </p:txBody>
      </p:sp>
      <p:sp>
        <p:nvSpPr>
          <p:cNvPr id="5" name="Content Placeholder 2"/>
          <p:cNvSpPr txBox="1">
            <a:spLocks/>
          </p:cNvSpPr>
          <p:nvPr/>
        </p:nvSpPr>
        <p:spPr>
          <a:xfrm>
            <a:off x="76200" y="1447800"/>
            <a:ext cx="3962400" cy="16002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Bunga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modal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merupakan</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kontra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prestasi</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karena</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modal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itu</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dapat</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menghasilkan</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suatu</a:t>
            </a: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produk</a:t>
            </a:r>
            <a:endParaRPr kumimoji="0" lang="id-ID"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6" name="Title 1"/>
          <p:cNvSpPr txBox="1">
            <a:spLocks/>
          </p:cNvSpPr>
          <p:nvPr/>
        </p:nvSpPr>
        <p:spPr>
          <a:xfrm>
            <a:off x="4419600" y="6858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Teori</a:t>
            </a:r>
            <a:r>
              <a:rPr kumimoji="0" lang="en-US" sz="2800" b="0" i="0" u="none" strike="noStrike" kern="1200" cap="none" spc="0" normalizeH="0" noProof="0" dirty="0" smtClean="0">
                <a:ln>
                  <a:noFill/>
                </a:ln>
                <a:solidFill>
                  <a:srgbClr val="00FFFF"/>
                </a:solidFill>
                <a:effectLst/>
                <a:uLnTx/>
                <a:uFillTx/>
                <a:latin typeface="+mj-lt"/>
                <a:ea typeface="+mj-ea"/>
                <a:cs typeface="+mj-cs"/>
              </a:rPr>
              <a:t> </a:t>
            </a:r>
            <a:r>
              <a:rPr kumimoji="0" lang="en-US" sz="2800" b="0" i="0" u="none" strike="noStrike" kern="1200" cap="none" spc="0" normalizeH="0" noProof="0" dirty="0" err="1" smtClean="0">
                <a:ln>
                  <a:noFill/>
                </a:ln>
                <a:solidFill>
                  <a:srgbClr val="00FFFF"/>
                </a:solidFill>
                <a:effectLst/>
                <a:uLnTx/>
                <a:uFillTx/>
                <a:latin typeface="+mj-lt"/>
                <a:ea typeface="+mj-ea"/>
                <a:cs typeface="+mj-cs"/>
              </a:rPr>
              <a:t>Likuidtas</a:t>
            </a:r>
            <a:r>
              <a:rPr kumimoji="0" lang="en-US" sz="2800" b="0" i="0" u="none" strike="noStrike" kern="1200" cap="none" spc="0" normalizeH="0" noProof="0" dirty="0" smtClean="0">
                <a:ln>
                  <a:noFill/>
                </a:ln>
                <a:solidFill>
                  <a:srgbClr val="00FFFF"/>
                </a:solidFill>
                <a:effectLst/>
                <a:uLnTx/>
                <a:uFillTx/>
                <a:latin typeface="+mj-lt"/>
                <a:ea typeface="+mj-ea"/>
                <a:cs typeface="+mj-cs"/>
              </a:rPr>
              <a:t> (JM </a:t>
            </a:r>
            <a:r>
              <a:rPr kumimoji="0" lang="en-US" sz="2800" b="0" i="0" u="none" strike="noStrike" kern="1200" cap="none" spc="0" normalizeH="0" noProof="0" dirty="0" err="1" smtClean="0">
                <a:ln>
                  <a:noFill/>
                </a:ln>
                <a:solidFill>
                  <a:srgbClr val="00FFFF"/>
                </a:solidFill>
                <a:effectLst/>
                <a:uLnTx/>
                <a:uFillTx/>
                <a:latin typeface="+mj-lt"/>
                <a:ea typeface="+mj-ea"/>
                <a:cs typeface="+mj-cs"/>
              </a:rPr>
              <a:t>Keyness</a:t>
            </a:r>
            <a:r>
              <a:rPr kumimoji="0" lang="en-US" sz="2800" b="0" i="0" u="none" strike="noStrike" kern="1200" cap="none" spc="0" normalizeH="0" noProof="0" dirty="0" smtClean="0">
                <a:ln>
                  <a:noFill/>
                </a:ln>
                <a:solidFill>
                  <a:srgbClr val="00FFFF"/>
                </a:solidFill>
                <a:effectLst/>
                <a:uLnTx/>
                <a:uFillTx/>
                <a:latin typeface="+mj-lt"/>
                <a:ea typeface="+mj-ea"/>
                <a:cs typeface="+mj-cs"/>
              </a:rPr>
              <a:t>)</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7" name="Content Placeholder 2"/>
          <p:cNvSpPr txBox="1">
            <a:spLocks/>
          </p:cNvSpPr>
          <p:nvPr/>
        </p:nvSpPr>
        <p:spPr>
          <a:xfrm>
            <a:off x="4267200" y="1371600"/>
            <a:ext cx="4724400" cy="1676400"/>
          </a:xfrm>
          <a:prstGeom prst="rect">
            <a:avLst/>
          </a:prstGeom>
          <a:ln>
            <a:solidFill>
              <a:srgbClr val="00FFFF"/>
            </a:solidFill>
          </a:ln>
        </p:spPr>
        <p:txBody>
          <a:bodyPr vert="horz" lIns="91440" tIns="45720" rIns="91440" bIns="45720" rtlCol="0">
            <a:noAutofit/>
          </a:bodyPr>
          <a:lstStyle/>
          <a:p>
            <a:pPr marL="284163" lvl="0" indent="-284163">
              <a:spcBef>
                <a:spcPct val="20000"/>
              </a:spcBef>
              <a:defRPr/>
            </a:pPr>
            <a:r>
              <a:rPr lang="en-US" sz="2400" dirty="0" smtClean="0">
                <a:solidFill>
                  <a:srgbClr val="00FF99"/>
                </a:solidFill>
              </a:rPr>
              <a:t>	</a:t>
            </a:r>
            <a:r>
              <a:rPr lang="en-US" sz="2400" dirty="0" err="1" smtClean="0">
                <a:solidFill>
                  <a:schemeClr val="accent6"/>
                </a:solidFill>
              </a:rPr>
              <a:t>Bunga</a:t>
            </a:r>
            <a:r>
              <a:rPr lang="en-US" sz="2400" dirty="0" smtClean="0">
                <a:solidFill>
                  <a:schemeClr val="accent6"/>
                </a:solidFill>
              </a:rPr>
              <a:t> modal </a:t>
            </a:r>
            <a:r>
              <a:rPr lang="en-US" sz="2400" dirty="0" err="1" smtClean="0">
                <a:solidFill>
                  <a:schemeClr val="accent6"/>
                </a:solidFill>
              </a:rPr>
              <a:t>merupakan</a:t>
            </a:r>
            <a:r>
              <a:rPr lang="en-US" sz="2400" dirty="0" smtClean="0">
                <a:solidFill>
                  <a:schemeClr val="accent6"/>
                </a:solidFill>
              </a:rPr>
              <a:t> </a:t>
            </a:r>
            <a:r>
              <a:rPr lang="en-US" sz="2400" dirty="0" err="1" smtClean="0">
                <a:solidFill>
                  <a:schemeClr val="accent6"/>
                </a:solidFill>
              </a:rPr>
              <a:t>balas</a:t>
            </a:r>
            <a:r>
              <a:rPr lang="en-US" sz="2400" dirty="0" smtClean="0">
                <a:solidFill>
                  <a:schemeClr val="accent6"/>
                </a:solidFill>
              </a:rPr>
              <a:t> </a:t>
            </a:r>
            <a:r>
              <a:rPr lang="en-US" sz="2400" dirty="0" err="1" smtClean="0">
                <a:solidFill>
                  <a:schemeClr val="accent6"/>
                </a:solidFill>
              </a:rPr>
              <a:t>jasa</a:t>
            </a:r>
            <a:r>
              <a:rPr lang="en-US" sz="2400" dirty="0" smtClean="0">
                <a:solidFill>
                  <a:schemeClr val="accent6"/>
                </a:solidFill>
              </a:rPr>
              <a:t> </a:t>
            </a:r>
            <a:r>
              <a:rPr lang="en-US" sz="2400" dirty="0" err="1" smtClean="0">
                <a:solidFill>
                  <a:schemeClr val="accent6"/>
                </a:solidFill>
              </a:rPr>
              <a:t>kepada</a:t>
            </a:r>
            <a:r>
              <a:rPr lang="en-US" sz="2400" dirty="0" smtClean="0">
                <a:solidFill>
                  <a:schemeClr val="accent6"/>
                </a:solidFill>
              </a:rPr>
              <a:t> </a:t>
            </a:r>
            <a:r>
              <a:rPr lang="en-US" sz="2400" dirty="0" err="1" smtClean="0">
                <a:solidFill>
                  <a:schemeClr val="accent6"/>
                </a:solidFill>
              </a:rPr>
              <a:t>pemiliknya</a:t>
            </a:r>
            <a:r>
              <a:rPr lang="en-US" sz="2400" dirty="0" smtClean="0">
                <a:solidFill>
                  <a:schemeClr val="accent6"/>
                </a:solidFill>
              </a:rPr>
              <a:t> </a:t>
            </a:r>
            <a:r>
              <a:rPr lang="en-US" sz="2400" dirty="0" err="1" smtClean="0">
                <a:solidFill>
                  <a:schemeClr val="accent6"/>
                </a:solidFill>
              </a:rPr>
              <a:t>karena</a:t>
            </a:r>
            <a:r>
              <a:rPr lang="en-US" sz="2400" dirty="0" smtClean="0">
                <a:solidFill>
                  <a:schemeClr val="accent6"/>
                </a:solidFill>
              </a:rPr>
              <a:t> </a:t>
            </a:r>
            <a:r>
              <a:rPr lang="en-US" sz="2400" dirty="0" err="1" smtClean="0">
                <a:solidFill>
                  <a:schemeClr val="accent6"/>
                </a:solidFill>
              </a:rPr>
              <a:t>ia</a:t>
            </a:r>
            <a:r>
              <a:rPr lang="en-US" sz="2400" dirty="0" smtClean="0">
                <a:solidFill>
                  <a:schemeClr val="accent6"/>
                </a:solidFill>
              </a:rPr>
              <a:t> </a:t>
            </a:r>
            <a:r>
              <a:rPr lang="en-US" sz="2400" dirty="0" err="1" smtClean="0">
                <a:solidFill>
                  <a:schemeClr val="accent6"/>
                </a:solidFill>
              </a:rPr>
              <a:t>telah</a:t>
            </a:r>
            <a:r>
              <a:rPr lang="en-US" sz="2400" dirty="0" smtClean="0">
                <a:solidFill>
                  <a:schemeClr val="accent6"/>
                </a:solidFill>
              </a:rPr>
              <a:t> </a:t>
            </a:r>
            <a:r>
              <a:rPr lang="en-US" sz="2400" dirty="0" err="1" smtClean="0">
                <a:solidFill>
                  <a:schemeClr val="accent6"/>
                </a:solidFill>
              </a:rPr>
              <a:t>mengorbankan</a:t>
            </a:r>
            <a:r>
              <a:rPr lang="en-US" sz="2400" dirty="0" smtClean="0">
                <a:solidFill>
                  <a:schemeClr val="accent6"/>
                </a:solidFill>
              </a:rPr>
              <a:t> </a:t>
            </a:r>
            <a:r>
              <a:rPr lang="en-US" sz="2400" dirty="0" err="1" smtClean="0">
                <a:solidFill>
                  <a:schemeClr val="accent6"/>
                </a:solidFill>
              </a:rPr>
              <a:t>kemampuan</a:t>
            </a:r>
            <a:r>
              <a:rPr lang="en-US" sz="2400" dirty="0" smtClean="0">
                <a:solidFill>
                  <a:schemeClr val="accent6"/>
                </a:solidFill>
              </a:rPr>
              <a:t> </a:t>
            </a:r>
            <a:r>
              <a:rPr lang="en-US" sz="2400" dirty="0" err="1" smtClean="0">
                <a:solidFill>
                  <a:schemeClr val="accent6"/>
                </a:solidFill>
              </a:rPr>
              <a:t>untuk</a:t>
            </a:r>
            <a:r>
              <a:rPr lang="en-US" sz="2400" dirty="0" smtClean="0">
                <a:solidFill>
                  <a:schemeClr val="accent6"/>
                </a:solidFill>
              </a:rPr>
              <a:t> </a:t>
            </a:r>
            <a:r>
              <a:rPr lang="en-US" sz="2400" dirty="0" err="1" smtClean="0">
                <a:solidFill>
                  <a:schemeClr val="accent6"/>
                </a:solidFill>
              </a:rPr>
              <a:t>mengadakan</a:t>
            </a:r>
            <a:r>
              <a:rPr lang="en-US" sz="2400" dirty="0" smtClean="0">
                <a:solidFill>
                  <a:schemeClr val="accent6"/>
                </a:solidFill>
              </a:rPr>
              <a:t> </a:t>
            </a:r>
            <a:r>
              <a:rPr lang="en-US" sz="2400" dirty="0" err="1" smtClean="0">
                <a:solidFill>
                  <a:schemeClr val="accent6"/>
                </a:solidFill>
              </a:rPr>
              <a:t>pembayaran</a:t>
            </a:r>
            <a:endParaRPr lang="en-US" sz="2400" dirty="0" smtClean="0">
              <a:solidFill>
                <a:srgbClr val="00FF99"/>
              </a:solidFill>
            </a:endParaRPr>
          </a:p>
        </p:txBody>
      </p:sp>
      <p:sp>
        <p:nvSpPr>
          <p:cNvPr id="8" name="Title 1"/>
          <p:cNvSpPr txBox="1">
            <a:spLocks/>
          </p:cNvSpPr>
          <p:nvPr/>
        </p:nvSpPr>
        <p:spPr>
          <a:xfrm>
            <a:off x="4419600" y="3200400"/>
            <a:ext cx="4419600" cy="914400"/>
          </a:xfrm>
          <a:prstGeom prst="rect">
            <a:avLst/>
          </a:prstGeom>
          <a:ln>
            <a:solidFill>
              <a:srgbClr val="FFFF00"/>
            </a:solidFill>
          </a:ln>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err="1" smtClean="0">
                <a:solidFill>
                  <a:srgbClr val="00FFFF"/>
                </a:solidFill>
                <a:latin typeface="+mj-lt"/>
                <a:ea typeface="+mj-ea"/>
                <a:cs typeface="+mj-cs"/>
              </a:rPr>
              <a:t>Teori</a:t>
            </a:r>
            <a:r>
              <a:rPr lang="en-US" sz="2800" dirty="0" smtClean="0">
                <a:solidFill>
                  <a:srgbClr val="00FFFF"/>
                </a:solidFill>
                <a:latin typeface="+mj-lt"/>
                <a:ea typeface="+mj-ea"/>
                <a:cs typeface="+mj-cs"/>
              </a:rPr>
              <a:t> Time Preference (Von </a:t>
            </a:r>
            <a:r>
              <a:rPr lang="en-US" sz="2800" dirty="0" err="1" smtClean="0">
                <a:solidFill>
                  <a:srgbClr val="00FFFF"/>
                </a:solidFill>
                <a:latin typeface="+mj-lt"/>
                <a:ea typeface="+mj-ea"/>
                <a:cs typeface="+mj-cs"/>
              </a:rPr>
              <a:t>Bohm</a:t>
            </a:r>
            <a:r>
              <a:rPr lang="en-US" sz="2800" dirty="0" smtClean="0">
                <a:solidFill>
                  <a:srgbClr val="00FFFF"/>
                </a:solidFill>
                <a:latin typeface="+mj-lt"/>
                <a:ea typeface="+mj-ea"/>
                <a:cs typeface="+mj-cs"/>
              </a:rPr>
              <a:t> </a:t>
            </a:r>
            <a:r>
              <a:rPr lang="en-US" sz="2800" dirty="0" err="1" smtClean="0">
                <a:solidFill>
                  <a:srgbClr val="00FFFF"/>
                </a:solidFill>
                <a:latin typeface="+mj-lt"/>
                <a:ea typeface="+mj-ea"/>
                <a:cs typeface="+mj-cs"/>
              </a:rPr>
              <a:t>Bawerk</a:t>
            </a:r>
            <a:r>
              <a:rPr lang="en-US" sz="2800" dirty="0" smtClean="0">
                <a:solidFill>
                  <a:srgbClr val="00FFFF"/>
                </a:solidFill>
                <a:latin typeface="+mj-lt"/>
                <a:ea typeface="+mj-ea"/>
                <a:cs typeface="+mj-cs"/>
              </a:rPr>
              <a:t>)</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9" name="Content Placeholder 2"/>
          <p:cNvSpPr txBox="1">
            <a:spLocks/>
          </p:cNvSpPr>
          <p:nvPr/>
        </p:nvSpPr>
        <p:spPr>
          <a:xfrm>
            <a:off x="4343400" y="4267200"/>
            <a:ext cx="4572000" cy="914400"/>
          </a:xfrm>
          <a:prstGeom prst="rect">
            <a:avLst/>
          </a:prstGeom>
          <a:ln>
            <a:solidFill>
              <a:srgbClr val="FF00FF"/>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smtClean="0">
                <a:solidFill>
                  <a:srgbClr val="FF0000"/>
                </a:solidFill>
              </a:rPr>
              <a:t>	</a:t>
            </a:r>
            <a:r>
              <a:rPr lang="en-US" sz="2400" dirty="0" err="1" smtClean="0">
                <a:solidFill>
                  <a:srgbClr val="FF0000"/>
                </a:solidFill>
              </a:rPr>
              <a:t>Bunga</a:t>
            </a:r>
            <a:r>
              <a:rPr lang="en-US" sz="2400" dirty="0" smtClean="0">
                <a:solidFill>
                  <a:srgbClr val="FF0000"/>
                </a:solidFill>
              </a:rPr>
              <a:t> modal </a:t>
            </a:r>
            <a:r>
              <a:rPr lang="en-US" sz="2400" dirty="0" err="1" smtClean="0">
                <a:solidFill>
                  <a:srgbClr val="FF0000"/>
                </a:solidFill>
              </a:rPr>
              <a:t>berdasarkan</a:t>
            </a:r>
            <a:r>
              <a:rPr lang="en-US" sz="2400" dirty="0" smtClean="0">
                <a:solidFill>
                  <a:srgbClr val="FF0000"/>
                </a:solidFill>
              </a:rPr>
              <a:t> </a:t>
            </a:r>
            <a:r>
              <a:rPr lang="en-US" sz="2400" dirty="0" err="1" smtClean="0">
                <a:solidFill>
                  <a:srgbClr val="FF0000"/>
                </a:solidFill>
              </a:rPr>
              <a:t>nilai</a:t>
            </a:r>
            <a:r>
              <a:rPr lang="en-US" sz="2400" dirty="0" smtClean="0">
                <a:solidFill>
                  <a:srgbClr val="FF0000"/>
                </a:solidFill>
              </a:rPr>
              <a:t> </a:t>
            </a:r>
            <a:r>
              <a:rPr lang="en-US" sz="2400" dirty="0" err="1" smtClean="0">
                <a:solidFill>
                  <a:srgbClr val="FF0000"/>
                </a:solidFill>
              </a:rPr>
              <a:t>uang</a:t>
            </a:r>
            <a:endParaRPr lang="en-US" sz="2400" dirty="0" smtClean="0">
              <a:solidFill>
                <a:srgbClr val="FF0000"/>
              </a:solidFill>
            </a:endParaRPr>
          </a:p>
        </p:txBody>
      </p:sp>
      <p:sp>
        <p:nvSpPr>
          <p:cNvPr id="10" name="Title 1"/>
          <p:cNvSpPr txBox="1">
            <a:spLocks/>
          </p:cNvSpPr>
          <p:nvPr/>
        </p:nvSpPr>
        <p:spPr>
          <a:xfrm>
            <a:off x="76200" y="3200400"/>
            <a:ext cx="3962400" cy="609600"/>
          </a:xfrm>
          <a:prstGeom prst="rect">
            <a:avLst/>
          </a:prstGeom>
          <a:ln>
            <a:solidFill>
              <a:srgbClr val="00FFFF"/>
            </a:solidFill>
          </a:ln>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FFFF00"/>
                </a:solidFill>
                <a:effectLst/>
                <a:uLnTx/>
                <a:uFillTx/>
                <a:latin typeface="+mj-lt"/>
                <a:ea typeface="+mj-ea"/>
                <a:cs typeface="+mj-cs"/>
              </a:rPr>
              <a:t>Teori</a:t>
            </a:r>
            <a:r>
              <a:rPr kumimoji="0" lang="en-US" sz="2800" b="0" i="0" u="none" strike="noStrike" kern="1200" cap="none" spc="0" normalizeH="0" noProof="0" dirty="0" smtClean="0">
                <a:ln>
                  <a:noFill/>
                </a:ln>
                <a:solidFill>
                  <a:srgbClr val="FFFF00"/>
                </a:solidFill>
                <a:effectLst/>
                <a:uLnTx/>
                <a:uFillTx/>
                <a:latin typeface="+mj-lt"/>
                <a:ea typeface="+mj-ea"/>
                <a:cs typeface="+mj-cs"/>
              </a:rPr>
              <a:t> </a:t>
            </a:r>
            <a:r>
              <a:rPr kumimoji="0" lang="en-US" sz="2800" b="0" i="0" u="none" strike="noStrike" kern="1200" cap="none" spc="0" normalizeH="0" noProof="0" dirty="0" err="1" smtClean="0">
                <a:ln>
                  <a:noFill/>
                </a:ln>
                <a:solidFill>
                  <a:srgbClr val="FFFF00"/>
                </a:solidFill>
                <a:effectLst/>
                <a:uLnTx/>
                <a:uFillTx/>
                <a:latin typeface="+mj-lt"/>
                <a:ea typeface="+mj-ea"/>
                <a:cs typeface="+mj-cs"/>
              </a:rPr>
              <a:t>Abstinance</a:t>
            </a:r>
            <a:r>
              <a:rPr kumimoji="0" lang="en-US" sz="2800" b="0" i="0" u="none" strike="noStrike" kern="1200" cap="none" spc="0" normalizeH="0" noProof="0" dirty="0" smtClean="0">
                <a:ln>
                  <a:noFill/>
                </a:ln>
                <a:solidFill>
                  <a:srgbClr val="FFFF00"/>
                </a:solidFill>
                <a:effectLst/>
                <a:uLnTx/>
                <a:uFillTx/>
                <a:latin typeface="+mj-lt"/>
                <a:ea typeface="+mj-ea"/>
                <a:cs typeface="+mj-cs"/>
              </a:rPr>
              <a:t>(Nassau W.S)</a:t>
            </a:r>
            <a:endParaRPr kumimoji="0" lang="en-US" sz="2800" b="0" i="0" u="none" strike="noStrike" kern="1200" cap="none" spc="0" normalizeH="0" baseline="0" noProof="0" dirty="0">
              <a:ln>
                <a:noFill/>
              </a:ln>
              <a:solidFill>
                <a:srgbClr val="FFFF00"/>
              </a:solidFill>
              <a:effectLst/>
              <a:uLnTx/>
              <a:uFillTx/>
              <a:latin typeface="+mj-lt"/>
              <a:ea typeface="+mj-ea"/>
              <a:cs typeface="+mj-cs"/>
            </a:endParaRPr>
          </a:p>
        </p:txBody>
      </p:sp>
      <p:sp>
        <p:nvSpPr>
          <p:cNvPr id="11" name="Content Placeholder 2"/>
          <p:cNvSpPr txBox="1">
            <a:spLocks/>
          </p:cNvSpPr>
          <p:nvPr/>
        </p:nvSpPr>
        <p:spPr>
          <a:xfrm>
            <a:off x="76200" y="4038600"/>
            <a:ext cx="3962400" cy="16764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Bunga</a:t>
            </a:r>
            <a:r>
              <a:rPr kumimoji="0" lang="en-US" sz="2400" b="0" i="0" u="none" strike="noStrike" kern="1200" cap="none" spc="0" normalizeH="0" noProof="0" dirty="0" smtClean="0">
                <a:ln>
                  <a:noFill/>
                </a:ln>
                <a:solidFill>
                  <a:schemeClr val="accent6"/>
                </a:solidFill>
                <a:effectLst/>
                <a:uLnTx/>
                <a:uFillTx/>
                <a:latin typeface="+mn-lt"/>
                <a:ea typeface="+mn-ea"/>
                <a:cs typeface="+mn-cs"/>
              </a:rPr>
              <a:t> modal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merupakan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balas</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jasa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kepada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pemiliknya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karena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ia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telah</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melakukan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penghematan</a:t>
            </a:r>
            <a:endParaRPr kumimoji="0" lang="en-US" sz="2400" b="0" i="0" u="none" strike="noStrike" kern="1200" cap="none" spc="0" normalizeH="0" baseline="0" noProof="0" dirty="0" smtClean="0">
              <a:ln>
                <a:noFill/>
              </a:ln>
              <a:solidFill>
                <a:schemeClr val="accent6"/>
              </a:solidFill>
              <a:effectLst/>
              <a:uLnTx/>
              <a:uFillTx/>
              <a:latin typeface="+mn-lt"/>
              <a:ea typeface="+mn-ea"/>
              <a:cs typeface="+mn-cs"/>
            </a:endParaRPr>
          </a:p>
        </p:txBody>
      </p:sp>
      <p:sp>
        <p:nvSpPr>
          <p:cNvPr id="13" name="Content Placeholder 2"/>
          <p:cNvSpPr txBox="1">
            <a:spLocks/>
          </p:cNvSpPr>
          <p:nvPr/>
        </p:nvSpPr>
        <p:spPr>
          <a:xfrm>
            <a:off x="4343400" y="5638800"/>
            <a:ext cx="4572000" cy="914400"/>
          </a:xfrm>
          <a:prstGeom prst="rect">
            <a:avLst/>
          </a:prstGeom>
          <a:ln>
            <a:solidFill>
              <a:schemeClr val="accent6"/>
            </a:solidFill>
            <a:prstDash val="lgDash"/>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400" dirty="0" err="1" smtClean="0">
                <a:solidFill>
                  <a:srgbClr val="FFC000"/>
                </a:solidFill>
              </a:rPr>
              <a:t>Bunga</a:t>
            </a:r>
            <a:r>
              <a:rPr lang="en-US" sz="2400" dirty="0" smtClean="0">
                <a:solidFill>
                  <a:srgbClr val="FFC000"/>
                </a:solidFill>
              </a:rPr>
              <a:t> </a:t>
            </a:r>
            <a:r>
              <a:rPr lang="en-US" sz="2400" dirty="0" err="1" smtClean="0">
                <a:solidFill>
                  <a:srgbClr val="FFC000"/>
                </a:solidFill>
              </a:rPr>
              <a:t>saham</a:t>
            </a:r>
            <a:r>
              <a:rPr lang="en-US" sz="2400" dirty="0" smtClean="0">
                <a:solidFill>
                  <a:srgbClr val="FFC000"/>
                </a:solidFill>
              </a:rPr>
              <a:t> = </a:t>
            </a:r>
            <a:r>
              <a:rPr lang="en-US" sz="2400" dirty="0" err="1" smtClean="0">
                <a:solidFill>
                  <a:srgbClr val="FFC000"/>
                </a:solidFill>
              </a:rPr>
              <a:t>Deviden</a:t>
            </a:r>
            <a:endParaRPr lang="en-US" sz="2400" dirty="0" smtClean="0">
              <a:solidFill>
                <a:srgbClr val="FFC000"/>
              </a:solidFill>
            </a:endParaRPr>
          </a:p>
          <a:p>
            <a:pPr marL="284163" marR="0" lvl="0" indent="-284163"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400" dirty="0" err="1" smtClean="0">
                <a:solidFill>
                  <a:srgbClr val="FFC000"/>
                </a:solidFill>
              </a:rPr>
              <a:t>Bunga</a:t>
            </a:r>
            <a:r>
              <a:rPr lang="en-US" sz="2400" dirty="0" smtClean="0">
                <a:solidFill>
                  <a:srgbClr val="FFC000"/>
                </a:solidFill>
              </a:rPr>
              <a:t> </a:t>
            </a:r>
            <a:r>
              <a:rPr lang="en-US" sz="2400" dirty="0" err="1" smtClean="0">
                <a:solidFill>
                  <a:srgbClr val="FFC000"/>
                </a:solidFill>
              </a:rPr>
              <a:t>Obligasi</a:t>
            </a:r>
            <a:r>
              <a:rPr lang="en-US" sz="2400" dirty="0" smtClean="0">
                <a:solidFill>
                  <a:srgbClr val="FFC000"/>
                </a:solidFill>
              </a:rPr>
              <a:t> = Coupon</a:t>
            </a:r>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8"/>
          <p:cNvGrpSpPr>
            <a:grpSpLocks/>
          </p:cNvGrpSpPr>
          <p:nvPr/>
        </p:nvGrpSpPr>
        <p:grpSpPr bwMode="auto">
          <a:xfrm>
            <a:off x="229277" y="658489"/>
            <a:ext cx="8457974" cy="3580453"/>
            <a:chOff x="463" y="1226"/>
            <a:chExt cx="4685" cy="1445"/>
          </a:xfrm>
        </p:grpSpPr>
        <p:sp>
          <p:nvSpPr>
            <p:cNvPr id="6" name="Rectangle 10"/>
            <p:cNvSpPr>
              <a:spLocks noChangeArrowheads="1"/>
            </p:cNvSpPr>
            <p:nvPr/>
          </p:nvSpPr>
          <p:spPr bwMode="auto">
            <a:xfrm>
              <a:off x="2066" y="1226"/>
              <a:ext cx="1478" cy="226"/>
            </a:xfrm>
            <a:prstGeom prst="rect">
              <a:avLst/>
            </a:prstGeom>
            <a:noFill/>
            <a:ln w="12700">
              <a:solidFill>
                <a:schemeClr val="accent3"/>
              </a:solidFill>
              <a:miter lim="800000"/>
              <a:headEnd/>
              <a:tailEnd/>
            </a:ln>
            <a:effectLst/>
          </p:spPr>
          <p:txBody>
            <a:bodyPr wrap="none" lIns="90488" tIns="44450" rIns="90488" bIns="44450">
              <a:spAutoFit/>
            </a:bodyPr>
            <a:lstStyle/>
            <a:p>
              <a:pPr algn="ctr" eaLnBrk="0" hangingPunct="0"/>
              <a:r>
                <a:rPr lang="en-US" sz="2400" b="1" dirty="0" err="1">
                  <a:solidFill>
                    <a:srgbClr val="FFFF00"/>
                  </a:solidFill>
                  <a:latin typeface="Times New Roman" pitchFamily="18" charset="0"/>
                </a:rPr>
                <a:t>Menteri</a:t>
              </a:r>
              <a:r>
                <a:rPr lang="en-US" sz="2400" b="1" dirty="0">
                  <a:solidFill>
                    <a:srgbClr val="FFFF00"/>
                  </a:solidFill>
                  <a:latin typeface="Times New Roman" pitchFamily="18" charset="0"/>
                </a:rPr>
                <a:t> </a:t>
              </a:r>
              <a:r>
                <a:rPr lang="en-US" sz="2400" b="1" dirty="0" err="1">
                  <a:solidFill>
                    <a:srgbClr val="FFFF00"/>
                  </a:solidFill>
                  <a:latin typeface="Times New Roman" pitchFamily="18" charset="0"/>
                </a:rPr>
                <a:t>Keuangan</a:t>
              </a:r>
              <a:endParaRPr lang="en-US" sz="2400" b="1" dirty="0">
                <a:solidFill>
                  <a:srgbClr val="FFFF00"/>
                </a:solidFill>
                <a:latin typeface="Times New Roman" pitchFamily="18" charset="0"/>
              </a:endParaRPr>
            </a:p>
          </p:txBody>
        </p:sp>
        <p:sp>
          <p:nvSpPr>
            <p:cNvPr id="7" name="Rectangle 11"/>
            <p:cNvSpPr>
              <a:spLocks noChangeArrowheads="1"/>
            </p:cNvSpPr>
            <p:nvPr/>
          </p:nvSpPr>
          <p:spPr bwMode="auto">
            <a:xfrm>
              <a:off x="1808" y="1597"/>
              <a:ext cx="1905" cy="347"/>
            </a:xfrm>
            <a:prstGeom prst="rect">
              <a:avLst/>
            </a:prstGeom>
            <a:noFill/>
            <a:ln w="12700">
              <a:solidFill>
                <a:srgbClr val="CC99FF"/>
              </a:solidFill>
              <a:miter lim="800000"/>
              <a:headEnd/>
              <a:tailEnd/>
            </a:ln>
            <a:effectLst/>
          </p:spPr>
          <p:txBody>
            <a:bodyPr wrap="none" lIns="90488" tIns="44450" rIns="90488" bIns="44450">
              <a:spAutoFit/>
            </a:bodyPr>
            <a:lstStyle/>
            <a:p>
              <a:pPr algn="ctr" eaLnBrk="0" hangingPunct="0"/>
              <a:r>
                <a:rPr lang="en-US" sz="2000" b="1" i="1" dirty="0" err="1">
                  <a:solidFill>
                    <a:srgbClr val="CCFF33"/>
                  </a:solidFill>
                  <a:latin typeface="Times New Roman" pitchFamily="18" charset="0"/>
                </a:rPr>
                <a:t>Badan</a:t>
              </a:r>
              <a:r>
                <a:rPr lang="en-US" sz="2000" b="1" i="1" dirty="0">
                  <a:solidFill>
                    <a:srgbClr val="CCFF33"/>
                  </a:solidFill>
                  <a:latin typeface="Times New Roman" pitchFamily="18" charset="0"/>
                </a:rPr>
                <a:t> </a:t>
              </a:r>
              <a:r>
                <a:rPr lang="en-US" sz="2000" b="1" i="1" dirty="0" err="1">
                  <a:solidFill>
                    <a:srgbClr val="CCFF33"/>
                  </a:solidFill>
                  <a:latin typeface="Times New Roman" pitchFamily="18" charset="0"/>
                </a:rPr>
                <a:t>Pengawas</a:t>
              </a:r>
              <a:r>
                <a:rPr lang="en-US" sz="2000" b="1" i="1" dirty="0">
                  <a:solidFill>
                    <a:srgbClr val="CCFF33"/>
                  </a:solidFill>
                  <a:latin typeface="Times New Roman" pitchFamily="18" charset="0"/>
                </a:rPr>
                <a:t> </a:t>
              </a:r>
              <a:r>
                <a:rPr lang="en-US" sz="2000" b="1" i="1" dirty="0" err="1">
                  <a:solidFill>
                    <a:srgbClr val="CCFF33"/>
                  </a:solidFill>
                  <a:latin typeface="Times New Roman" pitchFamily="18" charset="0"/>
                </a:rPr>
                <a:t>Pasar</a:t>
              </a:r>
              <a:r>
                <a:rPr lang="en-US" sz="2000" b="1" i="1" dirty="0">
                  <a:solidFill>
                    <a:srgbClr val="CCFF33"/>
                  </a:solidFill>
                  <a:latin typeface="Times New Roman" pitchFamily="18" charset="0"/>
                </a:rPr>
                <a:t> Modal</a:t>
              </a:r>
            </a:p>
            <a:p>
              <a:pPr algn="ctr" eaLnBrk="0" hangingPunct="0"/>
              <a:r>
                <a:rPr lang="en-US" sz="2000" b="1" i="1" dirty="0">
                  <a:solidFill>
                    <a:srgbClr val="CCFF33"/>
                  </a:solidFill>
                  <a:latin typeface="Times New Roman" pitchFamily="18" charset="0"/>
                </a:rPr>
                <a:t>(BAPEPAM)</a:t>
              </a:r>
            </a:p>
          </p:txBody>
        </p:sp>
        <p:sp>
          <p:nvSpPr>
            <p:cNvPr id="8" name="Rectangle 12"/>
            <p:cNvSpPr>
              <a:spLocks noChangeArrowheads="1"/>
            </p:cNvSpPr>
            <p:nvPr/>
          </p:nvSpPr>
          <p:spPr bwMode="auto">
            <a:xfrm>
              <a:off x="463" y="2076"/>
              <a:ext cx="4685" cy="595"/>
            </a:xfrm>
            <a:prstGeom prst="rect">
              <a:avLst/>
            </a:prstGeom>
            <a:noFill/>
            <a:ln w="12700">
              <a:solidFill>
                <a:srgbClr val="FFFF00"/>
              </a:solidFill>
              <a:miter lim="800000"/>
              <a:headEnd/>
              <a:tailEnd/>
            </a:ln>
            <a:effectLst/>
          </p:spPr>
          <p:txBody>
            <a:bodyPr wrap="square" lIns="90488" tIns="44450" rIns="90488" bIns="44450">
              <a:spAutoFit/>
            </a:bodyPr>
            <a:lstStyle/>
            <a:p>
              <a:pPr algn="ctr" eaLnBrk="0" hangingPunct="0"/>
              <a:r>
                <a:rPr lang="en-US" b="1" i="1" dirty="0">
                  <a:solidFill>
                    <a:srgbClr val="FF0000"/>
                  </a:solidFill>
                  <a:latin typeface="Times New Roman" pitchFamily="18" charset="0"/>
                </a:rPr>
                <a:t> Self Regulatory Organization (SRO)</a:t>
              </a:r>
            </a:p>
            <a:p>
              <a:pPr eaLnBrk="0" hangingPunct="0"/>
              <a:endParaRPr lang="en-US" b="1" i="1" dirty="0">
                <a:solidFill>
                  <a:srgbClr val="FF0000"/>
                </a:solidFill>
                <a:latin typeface="Times New Roman" pitchFamily="18" charset="0"/>
              </a:endParaRPr>
            </a:p>
            <a:p>
              <a:pPr eaLnBrk="0" hangingPunct="0"/>
              <a:r>
                <a:rPr lang="en-US" b="1" dirty="0">
                  <a:solidFill>
                    <a:srgbClr val="FF0000"/>
                  </a:solidFill>
                  <a:latin typeface="Times New Roman" pitchFamily="18" charset="0"/>
                </a:rPr>
                <a:t>       Bursa </a:t>
              </a:r>
              <a:r>
                <a:rPr lang="en-US" b="1" i="1" dirty="0">
                  <a:solidFill>
                    <a:srgbClr val="FF0000"/>
                  </a:solidFill>
                  <a:latin typeface="Times New Roman" pitchFamily="18" charset="0"/>
                </a:rPr>
                <a:t>		 </a:t>
              </a:r>
              <a:r>
                <a:rPr lang="en-US" b="1" dirty="0" err="1">
                  <a:solidFill>
                    <a:srgbClr val="FF0000"/>
                  </a:solidFill>
                  <a:latin typeface="Times New Roman" pitchFamily="18" charset="0"/>
                </a:rPr>
                <a:t>Lembaga</a:t>
              </a:r>
              <a:r>
                <a:rPr lang="en-US" b="1" i="1" dirty="0">
                  <a:solidFill>
                    <a:srgbClr val="FF0000"/>
                  </a:solidFill>
                  <a:latin typeface="Times New Roman" pitchFamily="18" charset="0"/>
                </a:rPr>
                <a:t>	        </a:t>
              </a:r>
              <a:r>
                <a:rPr lang="en-US" b="1" dirty="0">
                  <a:solidFill>
                    <a:srgbClr val="FF0000"/>
                  </a:solidFill>
                  <a:latin typeface="Times New Roman" pitchFamily="18" charset="0"/>
                </a:rPr>
                <a:t>            </a:t>
              </a:r>
              <a:r>
                <a:rPr lang="en-US" b="1" dirty="0" err="1">
                  <a:solidFill>
                    <a:srgbClr val="FF0000"/>
                  </a:solidFill>
                  <a:latin typeface="Times New Roman" pitchFamily="18" charset="0"/>
                </a:rPr>
                <a:t>Lembaga</a:t>
              </a:r>
              <a:endParaRPr lang="en-US" b="1" i="1" dirty="0">
                <a:solidFill>
                  <a:srgbClr val="FF0000"/>
                </a:solidFill>
                <a:latin typeface="Times New Roman" pitchFamily="18" charset="0"/>
              </a:endParaRPr>
            </a:p>
            <a:p>
              <a:pPr eaLnBrk="0" hangingPunct="0"/>
              <a:r>
                <a:rPr lang="en-US" b="1" dirty="0">
                  <a:solidFill>
                    <a:srgbClr val="FF0000"/>
                  </a:solidFill>
                  <a:latin typeface="Times New Roman" pitchFamily="18" charset="0"/>
                </a:rPr>
                <a:t>        </a:t>
              </a:r>
              <a:r>
                <a:rPr lang="en-US" b="1" dirty="0" err="1">
                  <a:solidFill>
                    <a:srgbClr val="FF0000"/>
                  </a:solidFill>
                  <a:latin typeface="Times New Roman" pitchFamily="18" charset="0"/>
                </a:rPr>
                <a:t>Efek</a:t>
              </a:r>
              <a:r>
                <a:rPr lang="en-US" b="1" dirty="0">
                  <a:solidFill>
                    <a:srgbClr val="FF0000"/>
                  </a:solidFill>
                  <a:latin typeface="Times New Roman" pitchFamily="18" charset="0"/>
                </a:rPr>
                <a:t>	</a:t>
              </a:r>
              <a:r>
                <a:rPr lang="en-US" b="1" i="1" dirty="0">
                  <a:solidFill>
                    <a:srgbClr val="FF0000"/>
                  </a:solidFill>
                  <a:latin typeface="Times New Roman" pitchFamily="18" charset="0"/>
                </a:rPr>
                <a:t>       </a:t>
              </a:r>
              <a:r>
                <a:rPr lang="en-US" b="1" dirty="0" err="1" smtClean="0">
                  <a:solidFill>
                    <a:srgbClr val="FF0000"/>
                  </a:solidFill>
                  <a:latin typeface="Times New Roman" pitchFamily="18" charset="0"/>
                </a:rPr>
                <a:t>Kliring</a:t>
              </a:r>
              <a:r>
                <a:rPr lang="en-US" b="1" dirty="0" smtClean="0">
                  <a:solidFill>
                    <a:srgbClr val="FF0000"/>
                  </a:solidFill>
                  <a:latin typeface="Times New Roman" pitchFamily="18" charset="0"/>
                </a:rPr>
                <a:t>* </a:t>
              </a:r>
              <a:r>
                <a:rPr lang="en-US" b="1" dirty="0">
                  <a:solidFill>
                    <a:srgbClr val="FF0000"/>
                  </a:solidFill>
                  <a:latin typeface="Times New Roman" pitchFamily="18" charset="0"/>
                </a:rPr>
                <a:t>&amp; </a:t>
              </a:r>
              <a:r>
                <a:rPr lang="en-US" b="1" dirty="0" err="1">
                  <a:solidFill>
                    <a:srgbClr val="FF0000"/>
                  </a:solidFill>
                  <a:latin typeface="Times New Roman" pitchFamily="18" charset="0"/>
                </a:rPr>
                <a:t>Penjaminan</a:t>
              </a:r>
              <a:r>
                <a:rPr lang="en-US" b="1" i="1" dirty="0">
                  <a:solidFill>
                    <a:srgbClr val="FF0000"/>
                  </a:solidFill>
                  <a:latin typeface="Times New Roman" pitchFamily="18" charset="0"/>
                </a:rPr>
                <a:t>        </a:t>
              </a:r>
              <a:r>
                <a:rPr lang="en-US" b="1" dirty="0" err="1">
                  <a:solidFill>
                    <a:srgbClr val="FF0000"/>
                  </a:solidFill>
                  <a:latin typeface="Times New Roman" pitchFamily="18" charset="0"/>
                </a:rPr>
                <a:t>Penyimpanan</a:t>
              </a:r>
              <a:r>
                <a:rPr lang="en-US" b="1" dirty="0">
                  <a:solidFill>
                    <a:srgbClr val="FF0000"/>
                  </a:solidFill>
                  <a:latin typeface="Times New Roman" pitchFamily="18" charset="0"/>
                </a:rPr>
                <a:t> &amp; </a:t>
              </a:r>
              <a:r>
                <a:rPr lang="en-US" b="1" dirty="0" err="1">
                  <a:solidFill>
                    <a:srgbClr val="FF0000"/>
                  </a:solidFill>
                  <a:latin typeface="Times New Roman" pitchFamily="18" charset="0"/>
                </a:rPr>
                <a:t>Penyelesaian</a:t>
              </a:r>
              <a:endParaRPr lang="en-US" b="1" i="1" dirty="0">
                <a:solidFill>
                  <a:srgbClr val="FF0000"/>
                </a:solidFill>
                <a:latin typeface="Times New Roman" pitchFamily="18" charset="0"/>
              </a:endParaRPr>
            </a:p>
            <a:p>
              <a:pPr eaLnBrk="0" hangingPunct="0"/>
              <a:r>
                <a:rPr lang="en-US" b="1" i="1" dirty="0">
                  <a:solidFill>
                    <a:srgbClr val="FF0000"/>
                  </a:solidFill>
                  <a:latin typeface="Times New Roman" pitchFamily="18" charset="0"/>
                </a:rPr>
                <a:t>  BES &amp; </a:t>
              </a:r>
              <a:r>
                <a:rPr lang="en-US" b="1" i="1" dirty="0" smtClean="0">
                  <a:solidFill>
                    <a:srgbClr val="FF0000"/>
                  </a:solidFill>
                  <a:latin typeface="Times New Roman" pitchFamily="18" charset="0"/>
                </a:rPr>
                <a:t>BEJ*</a:t>
              </a:r>
              <a:r>
                <a:rPr lang="en-US" b="1" i="1" dirty="0">
                  <a:solidFill>
                    <a:srgbClr val="FF0000"/>
                  </a:solidFill>
                  <a:latin typeface="Times New Roman" pitchFamily="18" charset="0"/>
                </a:rPr>
                <a:t>	         (LKP) - PT </a:t>
              </a:r>
              <a:r>
                <a:rPr lang="en-US" b="1" i="1" dirty="0" smtClean="0">
                  <a:solidFill>
                    <a:srgbClr val="FF0000"/>
                  </a:solidFill>
                  <a:latin typeface="Times New Roman" pitchFamily="18" charset="0"/>
                </a:rPr>
                <a:t>KPEI*</a:t>
              </a:r>
              <a:r>
                <a:rPr lang="en-US" b="1" i="1" dirty="0">
                  <a:solidFill>
                    <a:srgbClr val="FF0000"/>
                  </a:solidFill>
                  <a:latin typeface="Times New Roman" pitchFamily="18" charset="0"/>
                </a:rPr>
                <a:t>	              (LPP) - PT </a:t>
              </a:r>
              <a:r>
                <a:rPr lang="en-US" b="1" i="1" dirty="0" smtClean="0">
                  <a:solidFill>
                    <a:srgbClr val="FF0000"/>
                  </a:solidFill>
                  <a:latin typeface="Times New Roman" pitchFamily="18" charset="0"/>
                </a:rPr>
                <a:t>KSEI*</a:t>
              </a:r>
              <a:endParaRPr lang="en-US" b="1" i="1" dirty="0">
                <a:solidFill>
                  <a:srgbClr val="FF0000"/>
                </a:solidFill>
                <a:latin typeface="Times New Roman" pitchFamily="18" charset="0"/>
              </a:endParaRPr>
            </a:p>
          </p:txBody>
        </p:sp>
        <p:sp>
          <p:nvSpPr>
            <p:cNvPr id="9" name="Line 13"/>
            <p:cNvSpPr>
              <a:spLocks noChangeShapeType="1"/>
            </p:cNvSpPr>
            <p:nvPr/>
          </p:nvSpPr>
          <p:spPr bwMode="auto">
            <a:xfrm>
              <a:off x="2784" y="1483"/>
              <a:ext cx="0" cy="111"/>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wrap="none" anchor="ctr"/>
            <a:lstStyle/>
            <a:p>
              <a:endParaRPr lang="en-US"/>
            </a:p>
          </p:txBody>
        </p:sp>
        <p:sp>
          <p:nvSpPr>
            <p:cNvPr id="10" name="Line 14"/>
            <p:cNvSpPr>
              <a:spLocks noChangeShapeType="1"/>
            </p:cNvSpPr>
            <p:nvPr/>
          </p:nvSpPr>
          <p:spPr bwMode="auto">
            <a:xfrm>
              <a:off x="2784" y="1957"/>
              <a:ext cx="0" cy="111"/>
            </a:xfrm>
            <a:prstGeom prst="line">
              <a:avLst/>
            </a:prstGeom>
            <a:noFill/>
            <a:ln w="12700">
              <a:solidFill>
                <a:srgbClr val="00B0F0"/>
              </a:solidFill>
              <a:round/>
              <a:headEnd/>
              <a:tailEnd/>
            </a:ln>
            <a:effectLst/>
          </p:spPr>
          <p:txBody>
            <a:bodyPr wrap="none" anchor="ctr"/>
            <a:lstStyle/>
            <a:p>
              <a:endParaRPr lang="en-US"/>
            </a:p>
          </p:txBody>
        </p:sp>
      </p:grpSp>
      <p:sp>
        <p:nvSpPr>
          <p:cNvPr id="20" name="Rectangle 10"/>
          <p:cNvSpPr>
            <a:spLocks noChangeArrowheads="1"/>
          </p:cNvSpPr>
          <p:nvPr/>
        </p:nvSpPr>
        <p:spPr bwMode="auto">
          <a:xfrm>
            <a:off x="2362200" y="0"/>
            <a:ext cx="4653584" cy="459100"/>
          </a:xfrm>
          <a:prstGeom prst="rect">
            <a:avLst/>
          </a:prstGeom>
          <a:noFill/>
          <a:ln w="12700">
            <a:solidFill>
              <a:schemeClr val="accent3"/>
            </a:solidFill>
            <a:miter lim="800000"/>
            <a:headEnd/>
            <a:tailEnd/>
          </a:ln>
          <a:effectLst/>
        </p:spPr>
        <p:txBody>
          <a:bodyPr wrap="none" lIns="90488" tIns="44450" rIns="90488" bIns="44450">
            <a:spAutoFit/>
          </a:bodyPr>
          <a:lstStyle/>
          <a:p>
            <a:pPr algn="ctr" eaLnBrk="0" hangingPunct="0"/>
            <a:r>
              <a:rPr lang="en-US" sz="2400" b="1" dirty="0" err="1" smtClean="0">
                <a:solidFill>
                  <a:srgbClr val="00FFFF"/>
                </a:solidFill>
                <a:latin typeface="Times New Roman" pitchFamily="18" charset="0"/>
              </a:rPr>
              <a:t>Stuktur</a:t>
            </a:r>
            <a:r>
              <a:rPr lang="en-US" sz="2400" b="1" dirty="0" smtClean="0">
                <a:solidFill>
                  <a:srgbClr val="00FFFF"/>
                </a:solidFill>
                <a:latin typeface="Times New Roman" pitchFamily="18" charset="0"/>
              </a:rPr>
              <a:t> </a:t>
            </a:r>
            <a:r>
              <a:rPr lang="en-US" sz="2400" b="1" dirty="0" err="1" smtClean="0">
                <a:solidFill>
                  <a:srgbClr val="00FFFF"/>
                </a:solidFill>
                <a:latin typeface="Times New Roman" pitchFamily="18" charset="0"/>
              </a:rPr>
              <a:t>Pasar</a:t>
            </a:r>
            <a:r>
              <a:rPr lang="en-US" sz="2400" b="1" dirty="0" smtClean="0">
                <a:solidFill>
                  <a:srgbClr val="00FFFF"/>
                </a:solidFill>
                <a:latin typeface="Times New Roman" pitchFamily="18" charset="0"/>
              </a:rPr>
              <a:t> Modal </a:t>
            </a:r>
            <a:r>
              <a:rPr lang="en-US" sz="2400" b="1" dirty="0" err="1" smtClean="0">
                <a:solidFill>
                  <a:srgbClr val="00FFFF"/>
                </a:solidFill>
                <a:latin typeface="Times New Roman" pitchFamily="18" charset="0"/>
              </a:rPr>
              <a:t>di</a:t>
            </a:r>
            <a:r>
              <a:rPr lang="en-US" sz="2400" b="1" dirty="0" smtClean="0">
                <a:solidFill>
                  <a:srgbClr val="00FFFF"/>
                </a:solidFill>
                <a:latin typeface="Times New Roman" pitchFamily="18" charset="0"/>
              </a:rPr>
              <a:t> Indonesia</a:t>
            </a:r>
            <a:endParaRPr lang="en-US" sz="2400" b="1" dirty="0">
              <a:solidFill>
                <a:srgbClr val="00FFFF"/>
              </a:solidFill>
              <a:latin typeface="Times New Roman" pitchFamily="18" charset="0"/>
            </a:endParaRPr>
          </a:p>
        </p:txBody>
      </p:sp>
      <p:sp>
        <p:nvSpPr>
          <p:cNvPr id="21" name="Rectangle 11"/>
          <p:cNvSpPr>
            <a:spLocks noChangeArrowheads="1"/>
          </p:cNvSpPr>
          <p:nvPr/>
        </p:nvSpPr>
        <p:spPr bwMode="auto">
          <a:xfrm>
            <a:off x="76200" y="4461396"/>
            <a:ext cx="2133599" cy="2244204"/>
          </a:xfrm>
          <a:prstGeom prst="rect">
            <a:avLst/>
          </a:prstGeom>
          <a:noFill/>
          <a:ln w="12700">
            <a:solidFill>
              <a:srgbClr val="CC99FF"/>
            </a:solidFill>
            <a:miter lim="800000"/>
            <a:headEnd/>
            <a:tailEnd/>
          </a:ln>
          <a:effectLst/>
        </p:spPr>
        <p:txBody>
          <a:bodyPr wrap="square" lIns="90488" tIns="44450" rIns="90488" bIns="44450">
            <a:spAutoFit/>
          </a:bodyPr>
          <a:lstStyle/>
          <a:p>
            <a:pPr algn="ctr" eaLnBrk="0" hangingPunct="0"/>
            <a:r>
              <a:rPr lang="en-US" sz="2000" b="1" i="1" dirty="0" smtClean="0">
                <a:solidFill>
                  <a:srgbClr val="00FFFF"/>
                </a:solidFill>
                <a:latin typeface="Times New Roman" pitchFamily="18" charset="0"/>
              </a:rPr>
              <a:t>Perusahaan </a:t>
            </a:r>
            <a:r>
              <a:rPr lang="en-US" sz="2000" b="1" i="1" dirty="0" err="1" smtClean="0">
                <a:solidFill>
                  <a:srgbClr val="00FFFF"/>
                </a:solidFill>
                <a:latin typeface="Times New Roman" pitchFamily="18" charset="0"/>
              </a:rPr>
              <a:t>Efek</a:t>
            </a:r>
            <a:endParaRPr lang="en-US" sz="2000" b="1" i="1" dirty="0" smtClean="0">
              <a:solidFill>
                <a:srgbClr val="00FFFF"/>
              </a:solidFill>
              <a:latin typeface="Times New Roman" pitchFamily="18" charset="0"/>
            </a:endParaRPr>
          </a:p>
          <a:p>
            <a:pPr algn="ctr" eaLnBrk="0" hangingPunct="0">
              <a:buFont typeface="Wingdings" pitchFamily="2" charset="2"/>
              <a:buChar char="§"/>
            </a:pPr>
            <a:r>
              <a:rPr lang="en-US" sz="2000" b="1" i="1" dirty="0" err="1" smtClean="0">
                <a:solidFill>
                  <a:srgbClr val="FFFF00"/>
                </a:solidFill>
                <a:latin typeface="Times New Roman" pitchFamily="18" charset="0"/>
              </a:rPr>
              <a:t>Penjamin</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Emisi</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Efek</a:t>
            </a:r>
            <a:endParaRPr lang="en-US" sz="2000" b="1" i="1" dirty="0" smtClean="0">
              <a:solidFill>
                <a:srgbClr val="FFFF00"/>
              </a:solidFill>
              <a:latin typeface="Times New Roman" pitchFamily="18" charset="0"/>
            </a:endParaRPr>
          </a:p>
          <a:p>
            <a:pPr algn="ctr" eaLnBrk="0" hangingPunct="0">
              <a:buFont typeface="Wingdings" pitchFamily="2" charset="2"/>
              <a:buChar char="§"/>
            </a:pPr>
            <a:r>
              <a:rPr lang="en-US" sz="2000" b="1" i="1" dirty="0" err="1" smtClean="0">
                <a:solidFill>
                  <a:srgbClr val="FFFF00"/>
                </a:solidFill>
                <a:latin typeface="Times New Roman" pitchFamily="18" charset="0"/>
              </a:rPr>
              <a:t>Perentara</a:t>
            </a:r>
            <a:r>
              <a:rPr lang="en-US" sz="2000" b="1" i="1" dirty="0" smtClean="0">
                <a:solidFill>
                  <a:srgbClr val="FFFF00"/>
                </a:solidFill>
                <a:latin typeface="Times New Roman" pitchFamily="18" charset="0"/>
              </a:rPr>
              <a:t>/</a:t>
            </a:r>
            <a:r>
              <a:rPr lang="en-US" sz="2000" b="1" i="1" dirty="0" err="1" smtClean="0">
                <a:solidFill>
                  <a:srgbClr val="FFFF00"/>
                </a:solidFill>
                <a:latin typeface="Times New Roman" pitchFamily="18" charset="0"/>
              </a:rPr>
              <a:t>pedagang</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Efek</a:t>
            </a:r>
            <a:endParaRPr lang="en-US" sz="2000" b="1" i="1" dirty="0" smtClean="0">
              <a:solidFill>
                <a:srgbClr val="FFFF00"/>
              </a:solidFill>
              <a:latin typeface="Times New Roman" pitchFamily="18" charset="0"/>
            </a:endParaRPr>
          </a:p>
          <a:p>
            <a:pPr algn="ctr" eaLnBrk="0" hangingPunct="0">
              <a:buFont typeface="Wingdings" pitchFamily="2" charset="2"/>
              <a:buChar char="§"/>
            </a:pPr>
            <a:r>
              <a:rPr lang="en-US" sz="2000" b="1" i="1" dirty="0" err="1" smtClean="0">
                <a:solidFill>
                  <a:srgbClr val="FFFF00"/>
                </a:solidFill>
                <a:latin typeface="Times New Roman" pitchFamily="18" charset="0"/>
              </a:rPr>
              <a:t>Manajer</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Investasi</a:t>
            </a:r>
            <a:endParaRPr lang="en-US" sz="2000" b="1" i="1" dirty="0">
              <a:solidFill>
                <a:srgbClr val="FFFF00"/>
              </a:solidFill>
              <a:latin typeface="Times New Roman" pitchFamily="18" charset="0"/>
            </a:endParaRPr>
          </a:p>
        </p:txBody>
      </p:sp>
      <p:sp>
        <p:nvSpPr>
          <p:cNvPr id="22" name="Rectangle 11"/>
          <p:cNvSpPr>
            <a:spLocks noChangeArrowheads="1"/>
          </p:cNvSpPr>
          <p:nvPr/>
        </p:nvSpPr>
        <p:spPr bwMode="auto">
          <a:xfrm>
            <a:off x="2286000" y="4461396"/>
            <a:ext cx="2438400" cy="2244204"/>
          </a:xfrm>
          <a:prstGeom prst="rect">
            <a:avLst/>
          </a:prstGeom>
          <a:noFill/>
          <a:ln w="12700">
            <a:solidFill>
              <a:srgbClr val="CC99FF"/>
            </a:solidFill>
            <a:miter lim="800000"/>
            <a:headEnd/>
            <a:tailEnd/>
          </a:ln>
          <a:effectLst/>
        </p:spPr>
        <p:txBody>
          <a:bodyPr wrap="square" lIns="90488" tIns="44450" rIns="90488" bIns="44450">
            <a:spAutoFit/>
          </a:bodyPr>
          <a:lstStyle/>
          <a:p>
            <a:pPr algn="ctr" eaLnBrk="0" hangingPunct="0"/>
            <a:r>
              <a:rPr lang="en-US" sz="2000" b="1" i="1" dirty="0" err="1" smtClean="0">
                <a:solidFill>
                  <a:srgbClr val="00FFFF"/>
                </a:solidFill>
                <a:latin typeface="Times New Roman" pitchFamily="18" charset="0"/>
              </a:rPr>
              <a:t>Lembaga</a:t>
            </a:r>
            <a:r>
              <a:rPr lang="en-US" sz="2000" b="1" i="1" dirty="0" smtClean="0">
                <a:solidFill>
                  <a:srgbClr val="00FFFF"/>
                </a:solidFill>
                <a:latin typeface="Times New Roman" pitchFamily="18" charset="0"/>
              </a:rPr>
              <a:t> </a:t>
            </a:r>
            <a:r>
              <a:rPr lang="en-US" sz="2000" b="1" i="1" dirty="0" err="1" smtClean="0">
                <a:solidFill>
                  <a:srgbClr val="00FFFF"/>
                </a:solidFill>
                <a:latin typeface="Times New Roman" pitchFamily="18" charset="0"/>
              </a:rPr>
              <a:t>Penunjang</a:t>
            </a:r>
            <a:endParaRPr lang="en-US" sz="2000" b="1" i="1" dirty="0" smtClean="0">
              <a:solidFill>
                <a:srgbClr val="00FFFF"/>
              </a:solidFill>
              <a:latin typeface="Times New Roman" pitchFamily="18" charset="0"/>
            </a:endParaRPr>
          </a:p>
          <a:p>
            <a:pPr eaLnBrk="0" hangingPunct="0">
              <a:buFont typeface="Wingdings" pitchFamily="2" charset="2"/>
              <a:buChar char="§"/>
            </a:pPr>
            <a:r>
              <a:rPr lang="en-US" sz="2000" b="1" i="1" dirty="0" smtClean="0">
                <a:solidFill>
                  <a:srgbClr val="FFFF00"/>
                </a:solidFill>
                <a:latin typeface="Times New Roman" pitchFamily="18" charset="0"/>
              </a:rPr>
              <a:t>Biro </a:t>
            </a:r>
            <a:r>
              <a:rPr lang="en-US" sz="2000" b="1" i="1" dirty="0" err="1" smtClean="0">
                <a:solidFill>
                  <a:srgbClr val="FFFF00"/>
                </a:solidFill>
                <a:latin typeface="Times New Roman" pitchFamily="18" charset="0"/>
              </a:rPr>
              <a:t>Administrasi</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efek</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Pemeringkat</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Efek</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smtClean="0">
                <a:solidFill>
                  <a:srgbClr val="FFFF00"/>
                </a:solidFill>
                <a:latin typeface="Times New Roman" pitchFamily="18" charset="0"/>
              </a:rPr>
              <a:t>Bank </a:t>
            </a:r>
            <a:r>
              <a:rPr lang="en-US" sz="2000" b="1" i="1" dirty="0" err="1" smtClean="0">
                <a:solidFill>
                  <a:srgbClr val="FFFF00"/>
                </a:solidFill>
                <a:latin typeface="Times New Roman" pitchFamily="18" charset="0"/>
              </a:rPr>
              <a:t>Kustoduian</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Wali</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Amanat</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Penasihat</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Investasi</a:t>
            </a:r>
            <a:endParaRPr lang="en-US" sz="2000" b="1" i="1" dirty="0" smtClean="0">
              <a:solidFill>
                <a:srgbClr val="FFFF00"/>
              </a:solidFill>
              <a:latin typeface="Times New Roman" pitchFamily="18" charset="0"/>
            </a:endParaRPr>
          </a:p>
        </p:txBody>
      </p:sp>
      <p:sp>
        <p:nvSpPr>
          <p:cNvPr id="23" name="Rectangle 11"/>
          <p:cNvSpPr>
            <a:spLocks noChangeArrowheads="1"/>
          </p:cNvSpPr>
          <p:nvPr/>
        </p:nvSpPr>
        <p:spPr bwMode="auto">
          <a:xfrm>
            <a:off x="4800600" y="4495800"/>
            <a:ext cx="2362200" cy="1628651"/>
          </a:xfrm>
          <a:prstGeom prst="rect">
            <a:avLst/>
          </a:prstGeom>
          <a:noFill/>
          <a:ln w="12700">
            <a:solidFill>
              <a:srgbClr val="CC99FF"/>
            </a:solidFill>
            <a:miter lim="800000"/>
            <a:headEnd/>
            <a:tailEnd/>
          </a:ln>
          <a:effectLst/>
        </p:spPr>
        <p:txBody>
          <a:bodyPr wrap="square" lIns="90488" tIns="44450" rIns="90488" bIns="44450">
            <a:spAutoFit/>
          </a:bodyPr>
          <a:lstStyle/>
          <a:p>
            <a:pPr algn="ctr" eaLnBrk="0" hangingPunct="0"/>
            <a:r>
              <a:rPr lang="en-US" sz="2000" b="1" i="1" dirty="0" err="1" smtClean="0">
                <a:solidFill>
                  <a:srgbClr val="00FFFF"/>
                </a:solidFill>
                <a:latin typeface="Times New Roman" pitchFamily="18" charset="0"/>
              </a:rPr>
              <a:t>Profesi</a:t>
            </a:r>
            <a:r>
              <a:rPr lang="en-US" sz="2000" b="1" i="1" dirty="0" smtClean="0">
                <a:solidFill>
                  <a:srgbClr val="00FFFF"/>
                </a:solidFill>
                <a:latin typeface="Times New Roman" pitchFamily="18" charset="0"/>
              </a:rPr>
              <a:t> </a:t>
            </a:r>
            <a:r>
              <a:rPr lang="en-US" sz="2000" b="1" i="1" dirty="0" err="1" smtClean="0">
                <a:solidFill>
                  <a:srgbClr val="00FFFF"/>
                </a:solidFill>
                <a:latin typeface="Times New Roman" pitchFamily="18" charset="0"/>
              </a:rPr>
              <a:t>Penunjang</a:t>
            </a:r>
            <a:endParaRPr lang="en-US" sz="2000" b="1" i="1" dirty="0" smtClean="0">
              <a:solidFill>
                <a:srgbClr val="00FFFF"/>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Akuntan</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Publik</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Konsultan</a:t>
            </a:r>
            <a:r>
              <a:rPr lang="en-US" sz="2000" b="1" i="1" dirty="0" smtClean="0">
                <a:solidFill>
                  <a:srgbClr val="FFFF00"/>
                </a:solidFill>
                <a:latin typeface="Times New Roman" pitchFamily="18" charset="0"/>
              </a:rPr>
              <a:t> </a:t>
            </a:r>
            <a:r>
              <a:rPr lang="en-US" sz="2000" b="1" i="1" dirty="0" err="1" smtClean="0">
                <a:solidFill>
                  <a:srgbClr val="FFFF00"/>
                </a:solidFill>
                <a:latin typeface="Times New Roman" pitchFamily="18" charset="0"/>
              </a:rPr>
              <a:t>Hukum</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Penilai</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Notaris</a:t>
            </a:r>
            <a:endParaRPr lang="en-US" sz="2000" b="1" i="1" dirty="0" smtClean="0">
              <a:solidFill>
                <a:srgbClr val="FFFF00"/>
              </a:solidFill>
              <a:latin typeface="Times New Roman" pitchFamily="18" charset="0"/>
            </a:endParaRPr>
          </a:p>
        </p:txBody>
      </p:sp>
      <p:sp>
        <p:nvSpPr>
          <p:cNvPr id="24" name="Rectangle 11"/>
          <p:cNvSpPr>
            <a:spLocks noChangeArrowheads="1"/>
          </p:cNvSpPr>
          <p:nvPr/>
        </p:nvSpPr>
        <p:spPr bwMode="auto">
          <a:xfrm>
            <a:off x="7239000" y="4549502"/>
            <a:ext cx="1371600" cy="1013098"/>
          </a:xfrm>
          <a:prstGeom prst="rect">
            <a:avLst/>
          </a:prstGeom>
          <a:noFill/>
          <a:ln w="12700">
            <a:solidFill>
              <a:srgbClr val="CC99FF"/>
            </a:solidFill>
            <a:miter lim="800000"/>
            <a:headEnd/>
            <a:tailEnd/>
          </a:ln>
          <a:effectLst/>
        </p:spPr>
        <p:txBody>
          <a:bodyPr wrap="square" lIns="90488" tIns="44450" rIns="90488" bIns="44450">
            <a:spAutoFit/>
          </a:bodyPr>
          <a:lstStyle/>
          <a:p>
            <a:pPr algn="ctr" eaLnBrk="0" hangingPunct="0"/>
            <a:r>
              <a:rPr lang="en-US" sz="2000" b="1" i="1" dirty="0" err="1" smtClean="0">
                <a:solidFill>
                  <a:srgbClr val="00FFFF"/>
                </a:solidFill>
                <a:latin typeface="Times New Roman" pitchFamily="18" charset="0"/>
              </a:rPr>
              <a:t>Pemodal</a:t>
            </a:r>
            <a:endParaRPr lang="en-US" sz="2000" b="1" i="1" dirty="0" smtClean="0">
              <a:solidFill>
                <a:srgbClr val="00FFFF"/>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Domestik</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Asing</a:t>
            </a:r>
            <a:endParaRPr lang="en-US" sz="2000" b="1" i="1" dirty="0" smtClean="0">
              <a:solidFill>
                <a:srgbClr val="FFFF00"/>
              </a:solidFill>
              <a:latin typeface="Times New Roman" pitchFamily="18" charset="0"/>
            </a:endParaRPr>
          </a:p>
        </p:txBody>
      </p:sp>
      <p:sp>
        <p:nvSpPr>
          <p:cNvPr id="25" name="Rectangle 11"/>
          <p:cNvSpPr>
            <a:spLocks noChangeArrowheads="1"/>
          </p:cNvSpPr>
          <p:nvPr/>
        </p:nvSpPr>
        <p:spPr bwMode="auto">
          <a:xfrm>
            <a:off x="7239000" y="5768702"/>
            <a:ext cx="1905000" cy="1013098"/>
          </a:xfrm>
          <a:prstGeom prst="rect">
            <a:avLst/>
          </a:prstGeom>
          <a:noFill/>
          <a:ln w="12700">
            <a:solidFill>
              <a:srgbClr val="CC99FF"/>
            </a:solidFill>
            <a:miter lim="800000"/>
            <a:headEnd/>
            <a:tailEnd/>
          </a:ln>
          <a:effectLst/>
        </p:spPr>
        <p:txBody>
          <a:bodyPr wrap="square" lIns="90488" tIns="44450" rIns="90488" bIns="44450">
            <a:spAutoFit/>
          </a:bodyPr>
          <a:lstStyle/>
          <a:p>
            <a:pPr algn="ctr" eaLnBrk="0" hangingPunct="0"/>
            <a:r>
              <a:rPr lang="en-US" sz="2000" b="1" i="1" dirty="0" err="1" smtClean="0">
                <a:solidFill>
                  <a:srgbClr val="00FFFF"/>
                </a:solidFill>
                <a:latin typeface="Times New Roman" pitchFamily="18" charset="0"/>
              </a:rPr>
              <a:t>Emiten</a:t>
            </a:r>
            <a:endParaRPr lang="en-US" sz="2000" b="1" i="1" dirty="0" smtClean="0">
              <a:solidFill>
                <a:srgbClr val="00FFFF"/>
              </a:solidFill>
              <a:latin typeface="Times New Roman" pitchFamily="18" charset="0"/>
            </a:endParaRPr>
          </a:p>
          <a:p>
            <a:pPr eaLnBrk="0" hangingPunct="0">
              <a:buFont typeface="Wingdings" pitchFamily="2" charset="2"/>
              <a:buChar char="§"/>
            </a:pPr>
            <a:r>
              <a:rPr lang="en-US" sz="2000" b="1" i="1" dirty="0" smtClean="0">
                <a:solidFill>
                  <a:srgbClr val="FFFF00"/>
                </a:solidFill>
                <a:latin typeface="Times New Roman" pitchFamily="18" charset="0"/>
              </a:rPr>
              <a:t>Perus.* </a:t>
            </a:r>
            <a:r>
              <a:rPr lang="en-US" sz="2000" b="1" i="1" dirty="0" err="1" smtClean="0">
                <a:solidFill>
                  <a:srgbClr val="FFFF00"/>
                </a:solidFill>
                <a:latin typeface="Times New Roman" pitchFamily="18" charset="0"/>
              </a:rPr>
              <a:t>Publik</a:t>
            </a:r>
            <a:endParaRPr lang="en-US" sz="2000" b="1" i="1" dirty="0" smtClean="0">
              <a:solidFill>
                <a:srgbClr val="FFFF00"/>
              </a:solidFill>
              <a:latin typeface="Times New Roman" pitchFamily="18" charset="0"/>
            </a:endParaRPr>
          </a:p>
          <a:p>
            <a:pPr eaLnBrk="0" hangingPunct="0">
              <a:buFont typeface="Wingdings" pitchFamily="2" charset="2"/>
              <a:buChar char="§"/>
            </a:pPr>
            <a:r>
              <a:rPr lang="en-US" sz="2000" b="1" i="1" dirty="0" err="1" smtClean="0">
                <a:solidFill>
                  <a:srgbClr val="FFFF00"/>
                </a:solidFill>
                <a:latin typeface="Times New Roman" pitchFamily="18" charset="0"/>
              </a:rPr>
              <a:t>Reksa</a:t>
            </a:r>
            <a:r>
              <a:rPr lang="en-US" sz="2000" b="1" i="1" dirty="0" smtClean="0">
                <a:solidFill>
                  <a:srgbClr val="FFFF00"/>
                </a:solidFill>
                <a:latin typeface="Times New Roman" pitchFamily="18" charset="0"/>
              </a:rPr>
              <a:t> Dana</a:t>
            </a:r>
          </a:p>
        </p:txBody>
      </p:sp>
      <p:sp>
        <p:nvSpPr>
          <p:cNvPr id="26" name="Line 14"/>
          <p:cNvSpPr>
            <a:spLocks noChangeShapeType="1"/>
          </p:cNvSpPr>
          <p:nvPr/>
        </p:nvSpPr>
        <p:spPr bwMode="auto">
          <a:xfrm>
            <a:off x="1066800" y="4221480"/>
            <a:ext cx="0" cy="274320"/>
          </a:xfrm>
          <a:prstGeom prst="line">
            <a:avLst/>
          </a:prstGeom>
          <a:noFill/>
          <a:ln w="12700">
            <a:solidFill>
              <a:srgbClr val="00B0F0"/>
            </a:solidFill>
            <a:round/>
            <a:headEnd/>
            <a:tailEnd/>
          </a:ln>
          <a:effectLst/>
        </p:spPr>
        <p:txBody>
          <a:bodyPr wrap="none" anchor="ctr"/>
          <a:lstStyle/>
          <a:p>
            <a:endParaRPr lang="en-US"/>
          </a:p>
        </p:txBody>
      </p:sp>
      <p:sp>
        <p:nvSpPr>
          <p:cNvPr id="27" name="Line 14"/>
          <p:cNvSpPr>
            <a:spLocks noChangeShapeType="1"/>
          </p:cNvSpPr>
          <p:nvPr/>
        </p:nvSpPr>
        <p:spPr bwMode="auto">
          <a:xfrm>
            <a:off x="3429000" y="4191000"/>
            <a:ext cx="0" cy="274320"/>
          </a:xfrm>
          <a:prstGeom prst="line">
            <a:avLst/>
          </a:prstGeom>
          <a:noFill/>
          <a:ln w="12700">
            <a:solidFill>
              <a:srgbClr val="00B0F0"/>
            </a:solidFill>
            <a:round/>
            <a:headEnd/>
            <a:tailEnd/>
          </a:ln>
          <a:effectLst/>
        </p:spPr>
        <p:txBody>
          <a:bodyPr wrap="none" anchor="ctr"/>
          <a:lstStyle/>
          <a:p>
            <a:endParaRPr lang="en-US"/>
          </a:p>
        </p:txBody>
      </p:sp>
      <p:sp>
        <p:nvSpPr>
          <p:cNvPr id="28" name="Line 14"/>
          <p:cNvSpPr>
            <a:spLocks noChangeShapeType="1"/>
          </p:cNvSpPr>
          <p:nvPr/>
        </p:nvSpPr>
        <p:spPr bwMode="auto">
          <a:xfrm>
            <a:off x="5867400" y="4191000"/>
            <a:ext cx="0" cy="274320"/>
          </a:xfrm>
          <a:prstGeom prst="line">
            <a:avLst/>
          </a:prstGeom>
          <a:noFill/>
          <a:ln w="12700">
            <a:solidFill>
              <a:srgbClr val="00B0F0"/>
            </a:solidFill>
            <a:round/>
            <a:headEnd/>
            <a:tailEnd/>
          </a:ln>
          <a:effectLst/>
        </p:spPr>
        <p:txBody>
          <a:bodyPr wrap="none" anchor="ctr"/>
          <a:lstStyle/>
          <a:p>
            <a:endParaRPr lang="en-US"/>
          </a:p>
        </p:txBody>
      </p:sp>
      <p:sp>
        <p:nvSpPr>
          <p:cNvPr id="29" name="Line 14"/>
          <p:cNvSpPr>
            <a:spLocks noChangeShapeType="1"/>
          </p:cNvSpPr>
          <p:nvPr/>
        </p:nvSpPr>
        <p:spPr bwMode="auto">
          <a:xfrm>
            <a:off x="7848600" y="4267200"/>
            <a:ext cx="0" cy="274320"/>
          </a:xfrm>
          <a:prstGeom prst="line">
            <a:avLst/>
          </a:prstGeom>
          <a:noFill/>
          <a:ln w="12700">
            <a:solidFill>
              <a:srgbClr val="00B0F0"/>
            </a:solidFill>
            <a:round/>
            <a:headEnd/>
            <a:tailEnd/>
          </a:ln>
          <a:effectLst/>
        </p:spPr>
        <p:txBody>
          <a:bodyPr wrap="none" anchor="ctr"/>
          <a:lstStyle/>
          <a:p>
            <a:endParaRPr lang="en-US"/>
          </a:p>
        </p:txBody>
      </p:sp>
      <p:sp>
        <p:nvSpPr>
          <p:cNvPr id="30" name="Line 14"/>
          <p:cNvSpPr>
            <a:spLocks noChangeShapeType="1"/>
          </p:cNvSpPr>
          <p:nvPr/>
        </p:nvSpPr>
        <p:spPr bwMode="auto">
          <a:xfrm>
            <a:off x="8610600" y="4267200"/>
            <a:ext cx="228600" cy="1524000"/>
          </a:xfrm>
          <a:prstGeom prst="line">
            <a:avLst/>
          </a:prstGeom>
          <a:noFill/>
          <a:ln w="12700">
            <a:solidFill>
              <a:srgbClr val="00B0F0"/>
            </a:solidFill>
            <a:round/>
            <a:headEnd/>
            <a:tailEnd/>
          </a:ln>
          <a:effectLst/>
        </p:spPr>
        <p:txBody>
          <a:bodyPr wrap="none" anchor="ctr"/>
          <a:lstStyle/>
          <a:p>
            <a:endParaRPr lang="en-US"/>
          </a:p>
        </p:txBody>
      </p:sp>
      <p:sp>
        <p:nvSpPr>
          <p:cNvPr id="19" name="Action Button: Home 18">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err="1" smtClean="0">
                <a:solidFill>
                  <a:srgbClr val="CCFF33"/>
                </a:solidFill>
              </a:rPr>
              <a:t>Peserta</a:t>
            </a:r>
            <a:r>
              <a:rPr lang="en-US" dirty="0" smtClean="0">
                <a:solidFill>
                  <a:srgbClr val="CCFF33"/>
                </a:solidFill>
              </a:rPr>
              <a:t> </a:t>
            </a:r>
            <a:r>
              <a:rPr lang="en-US" dirty="0" err="1" smtClean="0">
                <a:solidFill>
                  <a:srgbClr val="CCFF33"/>
                </a:solidFill>
              </a:rPr>
              <a:t>Pasar</a:t>
            </a:r>
            <a:r>
              <a:rPr lang="en-US" dirty="0" smtClean="0">
                <a:solidFill>
                  <a:srgbClr val="CCFF33"/>
                </a:solidFill>
              </a:rPr>
              <a:t> Modal</a:t>
            </a:r>
            <a:endParaRPr lang="en-US" dirty="0">
              <a:solidFill>
                <a:srgbClr val="CCFF33"/>
              </a:solidFill>
            </a:endParaRPr>
          </a:p>
        </p:txBody>
      </p:sp>
      <p:sp>
        <p:nvSpPr>
          <p:cNvPr id="3" name="Content Placeholder 2"/>
          <p:cNvSpPr>
            <a:spLocks noGrp="1"/>
          </p:cNvSpPr>
          <p:nvPr>
            <p:ph idx="1"/>
          </p:nvPr>
        </p:nvSpPr>
        <p:spPr>
          <a:xfrm>
            <a:off x="152400" y="914400"/>
            <a:ext cx="8839200" cy="5715000"/>
          </a:xfrm>
        </p:spPr>
        <p:txBody>
          <a:bodyPr>
            <a:normAutofit/>
          </a:bodyPr>
          <a:lstStyle/>
          <a:p>
            <a:pPr>
              <a:buFont typeface="Wingdings" pitchFamily="2" charset="2"/>
              <a:buChar char="§"/>
            </a:pPr>
            <a:r>
              <a:rPr lang="en-US" sz="2200" dirty="0" err="1" smtClean="0">
                <a:solidFill>
                  <a:srgbClr val="00CC99"/>
                </a:solidFill>
              </a:rPr>
              <a:t>Menteri</a:t>
            </a:r>
            <a:r>
              <a:rPr lang="en-US" sz="2200" dirty="0" smtClean="0">
                <a:solidFill>
                  <a:srgbClr val="00CC99"/>
                </a:solidFill>
              </a:rPr>
              <a:t> </a:t>
            </a:r>
            <a:r>
              <a:rPr lang="en-US" sz="2200" dirty="0" err="1" smtClean="0">
                <a:solidFill>
                  <a:srgbClr val="00CC99"/>
                </a:solidFill>
              </a:rPr>
              <a:t>Keuangan</a:t>
            </a:r>
            <a:r>
              <a:rPr lang="en-US" sz="2200" dirty="0" smtClean="0">
                <a:solidFill>
                  <a:srgbClr val="00CC99"/>
                </a:solidFill>
              </a:rPr>
              <a:t>: </a:t>
            </a:r>
            <a:r>
              <a:rPr lang="en-US" sz="2200" dirty="0" err="1" smtClean="0">
                <a:solidFill>
                  <a:srgbClr val="00CC99"/>
                </a:solidFill>
              </a:rPr>
              <a:t>Bertugas</a:t>
            </a:r>
            <a:r>
              <a:rPr lang="en-US" sz="2200" dirty="0" smtClean="0">
                <a:solidFill>
                  <a:srgbClr val="00CC99"/>
                </a:solidFill>
              </a:rPr>
              <a:t> </a:t>
            </a:r>
            <a:r>
              <a:rPr lang="en-US" sz="2200" dirty="0" err="1" smtClean="0">
                <a:solidFill>
                  <a:srgbClr val="00CC99"/>
                </a:solidFill>
              </a:rPr>
              <a:t>menetapkan</a:t>
            </a:r>
            <a:r>
              <a:rPr lang="en-US" sz="2200" dirty="0" smtClean="0">
                <a:solidFill>
                  <a:srgbClr val="00CC99"/>
                </a:solidFill>
              </a:rPr>
              <a:t> </a:t>
            </a:r>
            <a:r>
              <a:rPr lang="en-US" sz="2200" dirty="0" err="1" smtClean="0">
                <a:solidFill>
                  <a:srgbClr val="00CC99"/>
                </a:solidFill>
              </a:rPr>
              <a:t>kebijakan</a:t>
            </a:r>
            <a:r>
              <a:rPr lang="en-US" sz="2200" dirty="0" smtClean="0">
                <a:solidFill>
                  <a:srgbClr val="00CC99"/>
                </a:solidFill>
              </a:rPr>
              <a:t> </a:t>
            </a:r>
            <a:r>
              <a:rPr lang="en-US" sz="2200" dirty="0" err="1" smtClean="0">
                <a:solidFill>
                  <a:srgbClr val="00CC99"/>
                </a:solidFill>
              </a:rPr>
              <a:t>umum</a:t>
            </a:r>
            <a:r>
              <a:rPr lang="en-US" sz="2200" dirty="0" smtClean="0">
                <a:solidFill>
                  <a:srgbClr val="00CC99"/>
                </a:solidFill>
              </a:rPr>
              <a:t> </a:t>
            </a:r>
            <a:r>
              <a:rPr lang="en-US" sz="2200" dirty="0" err="1" smtClean="0">
                <a:solidFill>
                  <a:srgbClr val="00CC99"/>
                </a:solidFill>
              </a:rPr>
              <a:t>di</a:t>
            </a:r>
            <a:r>
              <a:rPr lang="en-US" sz="2200" dirty="0" smtClean="0">
                <a:solidFill>
                  <a:srgbClr val="00CC99"/>
                </a:solidFill>
              </a:rPr>
              <a:t> </a:t>
            </a:r>
            <a:r>
              <a:rPr lang="en-US" sz="2200" dirty="0" err="1" smtClean="0">
                <a:solidFill>
                  <a:srgbClr val="00CC99"/>
                </a:solidFill>
              </a:rPr>
              <a:t>bidang</a:t>
            </a:r>
            <a:r>
              <a:rPr lang="en-US" sz="2200" dirty="0" smtClean="0">
                <a:solidFill>
                  <a:srgbClr val="00CC99"/>
                </a:solidFill>
              </a:rPr>
              <a:t> </a:t>
            </a:r>
            <a:r>
              <a:rPr lang="en-US" sz="2200" dirty="0" err="1" smtClean="0">
                <a:solidFill>
                  <a:srgbClr val="00CC99"/>
                </a:solidFill>
              </a:rPr>
              <a:t>pasar</a:t>
            </a:r>
            <a:r>
              <a:rPr lang="en-US" sz="2200" dirty="0" smtClean="0">
                <a:solidFill>
                  <a:srgbClr val="00CC99"/>
                </a:solidFill>
              </a:rPr>
              <a:t> modal</a:t>
            </a:r>
          </a:p>
          <a:p>
            <a:pPr>
              <a:buFont typeface="Wingdings" pitchFamily="2" charset="2"/>
              <a:buChar char="§"/>
            </a:pPr>
            <a:r>
              <a:rPr lang="en-US" sz="2200" dirty="0" smtClean="0">
                <a:solidFill>
                  <a:srgbClr val="FFC000"/>
                </a:solidFill>
              </a:rPr>
              <a:t>BAPEPAM*: </a:t>
            </a:r>
            <a:r>
              <a:rPr lang="en-US" sz="2200" dirty="0" err="1" smtClean="0">
                <a:solidFill>
                  <a:srgbClr val="FFC000"/>
                </a:solidFill>
              </a:rPr>
              <a:t>Bertugas</a:t>
            </a:r>
            <a:r>
              <a:rPr lang="en-US" sz="2200" dirty="0" smtClean="0">
                <a:solidFill>
                  <a:srgbClr val="FFC000"/>
                </a:solidFill>
              </a:rPr>
              <a:t> </a:t>
            </a:r>
            <a:r>
              <a:rPr lang="en-US" sz="2200" dirty="0" err="1" smtClean="0">
                <a:solidFill>
                  <a:srgbClr val="FFC000"/>
                </a:solidFill>
              </a:rPr>
              <a:t>mengawasi</a:t>
            </a:r>
            <a:r>
              <a:rPr lang="en-US" sz="2200" dirty="0" smtClean="0">
                <a:solidFill>
                  <a:srgbClr val="FFC000"/>
                </a:solidFill>
              </a:rPr>
              <a:t> </a:t>
            </a:r>
            <a:r>
              <a:rPr lang="en-US" sz="2200" dirty="0" err="1" smtClean="0">
                <a:solidFill>
                  <a:srgbClr val="FFC000"/>
                </a:solidFill>
              </a:rPr>
              <a:t>kegiatan</a:t>
            </a:r>
            <a:r>
              <a:rPr lang="en-US" sz="2200" dirty="0" smtClean="0">
                <a:solidFill>
                  <a:srgbClr val="FFC000"/>
                </a:solidFill>
              </a:rPr>
              <a:t> </a:t>
            </a:r>
            <a:r>
              <a:rPr lang="en-US" sz="2200" dirty="0" err="1" smtClean="0">
                <a:solidFill>
                  <a:srgbClr val="FFC000"/>
                </a:solidFill>
              </a:rPr>
              <a:t>pasar</a:t>
            </a:r>
            <a:r>
              <a:rPr lang="en-US" sz="2200" dirty="0" smtClean="0">
                <a:solidFill>
                  <a:srgbClr val="FFC000"/>
                </a:solidFill>
              </a:rPr>
              <a:t> modal </a:t>
            </a:r>
            <a:r>
              <a:rPr lang="en-US" sz="2200" dirty="0" err="1" smtClean="0">
                <a:solidFill>
                  <a:srgbClr val="FFC000"/>
                </a:solidFill>
              </a:rPr>
              <a:t>di</a:t>
            </a:r>
            <a:r>
              <a:rPr lang="en-US" sz="2200" dirty="0" smtClean="0">
                <a:solidFill>
                  <a:srgbClr val="FFC000"/>
                </a:solidFill>
              </a:rPr>
              <a:t> </a:t>
            </a:r>
            <a:r>
              <a:rPr lang="en-US" sz="2200" dirty="0" err="1" smtClean="0">
                <a:solidFill>
                  <a:srgbClr val="FFC000"/>
                </a:solidFill>
              </a:rPr>
              <a:t>indonesia</a:t>
            </a:r>
            <a:endParaRPr lang="en-US" sz="2200" dirty="0" smtClean="0">
              <a:solidFill>
                <a:srgbClr val="FFC000"/>
              </a:solidFill>
            </a:endParaRPr>
          </a:p>
          <a:p>
            <a:pPr>
              <a:buFont typeface="Wingdings" pitchFamily="2" charset="2"/>
              <a:buChar char="§"/>
            </a:pPr>
            <a:r>
              <a:rPr lang="en-US" sz="2200" dirty="0" smtClean="0">
                <a:solidFill>
                  <a:srgbClr val="00FF00"/>
                </a:solidFill>
              </a:rPr>
              <a:t>PT </a:t>
            </a:r>
            <a:r>
              <a:rPr lang="en-US" sz="2200" dirty="0" err="1" smtClean="0">
                <a:solidFill>
                  <a:srgbClr val="00FF00"/>
                </a:solidFill>
              </a:rPr>
              <a:t>Danareksa</a:t>
            </a:r>
            <a:r>
              <a:rPr lang="en-US" sz="2200" dirty="0" smtClean="0">
                <a:solidFill>
                  <a:srgbClr val="00FF00"/>
                </a:solidFill>
              </a:rPr>
              <a:t>: BUMN yang </a:t>
            </a:r>
            <a:r>
              <a:rPr lang="en-US" sz="2200" dirty="0" err="1" smtClean="0">
                <a:solidFill>
                  <a:srgbClr val="00FF00"/>
                </a:solidFill>
              </a:rPr>
              <a:t>tugasnya</a:t>
            </a:r>
            <a:r>
              <a:rPr lang="en-US" sz="2200" dirty="0" smtClean="0">
                <a:solidFill>
                  <a:srgbClr val="00FF00"/>
                </a:solidFill>
              </a:rPr>
              <a:t> </a:t>
            </a:r>
            <a:r>
              <a:rPr lang="en-US" sz="2200" dirty="0" err="1" smtClean="0">
                <a:solidFill>
                  <a:srgbClr val="00FF00"/>
                </a:solidFill>
              </a:rPr>
              <a:t>mempercepat</a:t>
            </a:r>
            <a:r>
              <a:rPr lang="en-US" sz="2200" dirty="0" smtClean="0">
                <a:solidFill>
                  <a:srgbClr val="00FF00"/>
                </a:solidFill>
              </a:rPr>
              <a:t> </a:t>
            </a:r>
            <a:r>
              <a:rPr lang="en-US" sz="2200" dirty="0" err="1" smtClean="0">
                <a:solidFill>
                  <a:srgbClr val="00FF00"/>
                </a:solidFill>
              </a:rPr>
              <a:t>proses</a:t>
            </a:r>
            <a:r>
              <a:rPr lang="en-US" sz="2200" dirty="0" smtClean="0">
                <a:solidFill>
                  <a:srgbClr val="00FF00"/>
                </a:solidFill>
              </a:rPr>
              <a:t> </a:t>
            </a:r>
            <a:r>
              <a:rPr lang="en-US" sz="2200" dirty="0" err="1" smtClean="0">
                <a:solidFill>
                  <a:srgbClr val="00FF00"/>
                </a:solidFill>
              </a:rPr>
              <a:t>pengikutsertaan</a:t>
            </a:r>
            <a:r>
              <a:rPr lang="en-US" sz="2200" dirty="0" smtClean="0">
                <a:solidFill>
                  <a:srgbClr val="00FF00"/>
                </a:solidFill>
              </a:rPr>
              <a:t> </a:t>
            </a:r>
            <a:r>
              <a:rPr lang="en-US" sz="2200" dirty="0" err="1" smtClean="0">
                <a:solidFill>
                  <a:srgbClr val="00FF00"/>
                </a:solidFill>
              </a:rPr>
              <a:t>masyarakat</a:t>
            </a:r>
            <a:r>
              <a:rPr lang="en-US" sz="2200" dirty="0" smtClean="0">
                <a:solidFill>
                  <a:srgbClr val="00FF00"/>
                </a:solidFill>
              </a:rPr>
              <a:t> </a:t>
            </a:r>
            <a:r>
              <a:rPr lang="en-US" sz="2200" dirty="0" err="1" smtClean="0">
                <a:solidFill>
                  <a:srgbClr val="00FF00"/>
                </a:solidFill>
              </a:rPr>
              <a:t>dalam</a:t>
            </a:r>
            <a:r>
              <a:rPr lang="en-US" sz="2200" dirty="0" smtClean="0">
                <a:solidFill>
                  <a:srgbClr val="00FF00"/>
                </a:solidFill>
              </a:rPr>
              <a:t> </a:t>
            </a:r>
            <a:r>
              <a:rPr lang="en-US" sz="2200" dirty="0" err="1" smtClean="0">
                <a:solidFill>
                  <a:srgbClr val="00FF00"/>
                </a:solidFill>
              </a:rPr>
              <a:t>kepemilikan</a:t>
            </a:r>
            <a:r>
              <a:rPr lang="en-US" sz="2200" dirty="0" smtClean="0">
                <a:solidFill>
                  <a:srgbClr val="00FF00"/>
                </a:solidFill>
              </a:rPr>
              <a:t> </a:t>
            </a:r>
            <a:r>
              <a:rPr lang="en-US" sz="2200" dirty="0" err="1" smtClean="0">
                <a:solidFill>
                  <a:srgbClr val="00FF00"/>
                </a:solidFill>
              </a:rPr>
              <a:t>perusahaan</a:t>
            </a:r>
            <a:r>
              <a:rPr lang="en-US" sz="2200" dirty="0" smtClean="0">
                <a:solidFill>
                  <a:srgbClr val="00FF00"/>
                </a:solidFill>
              </a:rPr>
              <a:t>, </a:t>
            </a:r>
            <a:r>
              <a:rPr lang="en-US" sz="2200" dirty="0" err="1" smtClean="0">
                <a:solidFill>
                  <a:srgbClr val="00FF00"/>
                </a:solidFill>
              </a:rPr>
              <a:t>pendorong</a:t>
            </a:r>
            <a:r>
              <a:rPr lang="en-US" sz="2200" dirty="0" smtClean="0">
                <a:solidFill>
                  <a:srgbClr val="00FF00"/>
                </a:solidFill>
              </a:rPr>
              <a:t> </a:t>
            </a:r>
            <a:r>
              <a:rPr lang="en-US" sz="2200" dirty="0" err="1" smtClean="0">
                <a:solidFill>
                  <a:srgbClr val="00FF00"/>
                </a:solidFill>
              </a:rPr>
              <a:t>masyarakat</a:t>
            </a:r>
            <a:r>
              <a:rPr lang="en-US" sz="2200" dirty="0" smtClean="0">
                <a:solidFill>
                  <a:srgbClr val="00FF00"/>
                </a:solidFill>
              </a:rPr>
              <a:t> </a:t>
            </a:r>
            <a:r>
              <a:rPr lang="en-US" sz="2200" dirty="0" err="1" smtClean="0">
                <a:solidFill>
                  <a:srgbClr val="00FF00"/>
                </a:solidFill>
              </a:rPr>
              <a:t>dalam</a:t>
            </a:r>
            <a:r>
              <a:rPr lang="en-US" sz="2200" dirty="0" smtClean="0">
                <a:solidFill>
                  <a:srgbClr val="00FF00"/>
                </a:solidFill>
              </a:rPr>
              <a:t> </a:t>
            </a:r>
            <a:r>
              <a:rPr lang="en-US" sz="2200" dirty="0" err="1" smtClean="0">
                <a:solidFill>
                  <a:srgbClr val="00FF00"/>
                </a:solidFill>
              </a:rPr>
              <a:t>pengerahan</a:t>
            </a:r>
            <a:r>
              <a:rPr lang="en-US" sz="2200" dirty="0" smtClean="0">
                <a:solidFill>
                  <a:srgbClr val="00FF00"/>
                </a:solidFill>
              </a:rPr>
              <a:t> </a:t>
            </a:r>
            <a:r>
              <a:rPr lang="en-US" sz="2200" dirty="0" err="1" smtClean="0">
                <a:solidFill>
                  <a:srgbClr val="00FF00"/>
                </a:solidFill>
              </a:rPr>
              <a:t>dana</a:t>
            </a:r>
            <a:endParaRPr lang="en-US" sz="2200" dirty="0" smtClean="0">
              <a:solidFill>
                <a:srgbClr val="00FF00"/>
              </a:solidFill>
            </a:endParaRPr>
          </a:p>
          <a:p>
            <a:pPr>
              <a:buFont typeface="Wingdings" pitchFamily="2" charset="2"/>
              <a:buChar char="§"/>
            </a:pPr>
            <a:r>
              <a:rPr lang="en-US" sz="2200" dirty="0" smtClean="0">
                <a:solidFill>
                  <a:srgbClr val="FF00FF"/>
                </a:solidFill>
              </a:rPr>
              <a:t>Perusahaan </a:t>
            </a:r>
            <a:r>
              <a:rPr lang="en-US" sz="2200" dirty="0" err="1" smtClean="0">
                <a:solidFill>
                  <a:srgbClr val="FF00FF"/>
                </a:solidFill>
              </a:rPr>
              <a:t>Emiten</a:t>
            </a:r>
            <a:r>
              <a:rPr lang="en-US" sz="2200" dirty="0" smtClean="0">
                <a:solidFill>
                  <a:srgbClr val="FF00FF"/>
                </a:solidFill>
              </a:rPr>
              <a:t> (Stock Issuer): </a:t>
            </a:r>
            <a:r>
              <a:rPr lang="en-US" sz="2200" dirty="0" err="1" smtClean="0">
                <a:solidFill>
                  <a:srgbClr val="FF00FF"/>
                </a:solidFill>
              </a:rPr>
              <a:t>Parusahaan</a:t>
            </a:r>
            <a:r>
              <a:rPr lang="en-US" sz="2200" dirty="0" smtClean="0">
                <a:solidFill>
                  <a:srgbClr val="FF00FF"/>
                </a:solidFill>
              </a:rPr>
              <a:t> yang </a:t>
            </a:r>
            <a:r>
              <a:rPr lang="en-US" sz="2200" dirty="0" err="1" smtClean="0">
                <a:solidFill>
                  <a:srgbClr val="FF00FF"/>
                </a:solidFill>
              </a:rPr>
              <a:t>menjual</a:t>
            </a:r>
            <a:r>
              <a:rPr lang="en-US" sz="2200" dirty="0" smtClean="0">
                <a:solidFill>
                  <a:srgbClr val="FF00FF"/>
                </a:solidFill>
              </a:rPr>
              <a:t> </a:t>
            </a:r>
            <a:r>
              <a:rPr lang="en-US" sz="2200" dirty="0" err="1" smtClean="0">
                <a:solidFill>
                  <a:srgbClr val="FF00FF"/>
                </a:solidFill>
              </a:rPr>
              <a:t>surat-surat</a:t>
            </a:r>
            <a:r>
              <a:rPr lang="en-US" sz="2200" dirty="0" smtClean="0">
                <a:solidFill>
                  <a:srgbClr val="FF00FF"/>
                </a:solidFill>
              </a:rPr>
              <a:t> </a:t>
            </a:r>
            <a:r>
              <a:rPr lang="en-US" sz="2200" dirty="0" err="1" smtClean="0">
                <a:solidFill>
                  <a:srgbClr val="FF00FF"/>
                </a:solidFill>
              </a:rPr>
              <a:t>berharga</a:t>
            </a:r>
            <a:r>
              <a:rPr lang="en-US" sz="2200" dirty="0" smtClean="0">
                <a:solidFill>
                  <a:srgbClr val="FF00FF"/>
                </a:solidFill>
              </a:rPr>
              <a:t> </a:t>
            </a:r>
            <a:r>
              <a:rPr lang="en-US" sz="2200" dirty="0" err="1" smtClean="0">
                <a:solidFill>
                  <a:srgbClr val="FF00FF"/>
                </a:solidFill>
              </a:rPr>
              <a:t>di</a:t>
            </a:r>
            <a:r>
              <a:rPr lang="en-US" sz="2200" dirty="0" smtClean="0">
                <a:solidFill>
                  <a:srgbClr val="FF00FF"/>
                </a:solidFill>
              </a:rPr>
              <a:t> </a:t>
            </a:r>
            <a:r>
              <a:rPr lang="en-US" sz="2200" dirty="0" err="1" smtClean="0">
                <a:solidFill>
                  <a:srgbClr val="FF00FF"/>
                </a:solidFill>
              </a:rPr>
              <a:t>pasar</a:t>
            </a:r>
            <a:r>
              <a:rPr lang="en-US" sz="2200" dirty="0" smtClean="0">
                <a:solidFill>
                  <a:srgbClr val="FF00FF"/>
                </a:solidFill>
              </a:rPr>
              <a:t> modal</a:t>
            </a:r>
          </a:p>
          <a:p>
            <a:pPr>
              <a:buFont typeface="Wingdings" pitchFamily="2" charset="2"/>
              <a:buChar char="§"/>
            </a:pPr>
            <a:r>
              <a:rPr lang="en-US" sz="2200" dirty="0" smtClean="0">
                <a:solidFill>
                  <a:srgbClr val="00FFFF"/>
                </a:solidFill>
              </a:rPr>
              <a:t>Investor= </a:t>
            </a:r>
            <a:r>
              <a:rPr lang="en-US" sz="2200" dirty="0" err="1" smtClean="0">
                <a:solidFill>
                  <a:srgbClr val="00FFFF"/>
                </a:solidFill>
              </a:rPr>
              <a:t>orang</a:t>
            </a:r>
            <a:r>
              <a:rPr lang="en-US" sz="2200" dirty="0" smtClean="0">
                <a:solidFill>
                  <a:srgbClr val="00FFFF"/>
                </a:solidFill>
              </a:rPr>
              <a:t> yang </a:t>
            </a:r>
            <a:r>
              <a:rPr lang="en-US" sz="2200" dirty="0" err="1" smtClean="0">
                <a:solidFill>
                  <a:srgbClr val="00FFFF"/>
                </a:solidFill>
              </a:rPr>
              <a:t>memberikan</a:t>
            </a:r>
            <a:r>
              <a:rPr lang="en-US" sz="2200" dirty="0" smtClean="0">
                <a:solidFill>
                  <a:srgbClr val="00FFFF"/>
                </a:solidFill>
              </a:rPr>
              <a:t> modal (</a:t>
            </a:r>
            <a:r>
              <a:rPr lang="en-US" sz="2200" dirty="0" err="1" smtClean="0">
                <a:solidFill>
                  <a:srgbClr val="00FFFF"/>
                </a:solidFill>
              </a:rPr>
              <a:t>dana</a:t>
            </a:r>
            <a:r>
              <a:rPr lang="en-US" sz="2200" dirty="0" smtClean="0">
                <a:solidFill>
                  <a:srgbClr val="00FFFF"/>
                </a:solidFill>
              </a:rPr>
              <a:t>) </a:t>
            </a:r>
            <a:r>
              <a:rPr lang="en-US" sz="2200" dirty="0" err="1" smtClean="0">
                <a:solidFill>
                  <a:srgbClr val="00FFFF"/>
                </a:solidFill>
              </a:rPr>
              <a:t>di</a:t>
            </a:r>
            <a:r>
              <a:rPr lang="en-US" sz="2200" dirty="0" smtClean="0">
                <a:solidFill>
                  <a:srgbClr val="00FFFF"/>
                </a:solidFill>
              </a:rPr>
              <a:t> </a:t>
            </a:r>
            <a:r>
              <a:rPr lang="en-US" sz="2200" dirty="0" err="1" smtClean="0">
                <a:solidFill>
                  <a:srgbClr val="00FFFF"/>
                </a:solidFill>
              </a:rPr>
              <a:t>pasar</a:t>
            </a:r>
            <a:r>
              <a:rPr lang="en-US" sz="2200" dirty="0" smtClean="0">
                <a:solidFill>
                  <a:srgbClr val="00FFFF"/>
                </a:solidFill>
              </a:rPr>
              <a:t> modal/</a:t>
            </a:r>
            <a:r>
              <a:rPr lang="en-US" sz="2200" dirty="0" err="1" smtClean="0">
                <a:solidFill>
                  <a:srgbClr val="00FFFF"/>
                </a:solidFill>
              </a:rPr>
              <a:t>Pemodal</a:t>
            </a:r>
            <a:endParaRPr lang="en-US" sz="2200" dirty="0" smtClean="0">
              <a:solidFill>
                <a:srgbClr val="00FFFF"/>
              </a:solidFill>
            </a:endParaRPr>
          </a:p>
          <a:p>
            <a:pPr>
              <a:buFont typeface="Wingdings" pitchFamily="2" charset="2"/>
              <a:buChar char="§"/>
            </a:pPr>
            <a:r>
              <a:rPr lang="en-US" sz="2200" dirty="0" smtClean="0">
                <a:solidFill>
                  <a:srgbClr val="CCFF33"/>
                </a:solidFill>
              </a:rPr>
              <a:t>Perusahaan </a:t>
            </a:r>
            <a:r>
              <a:rPr lang="en-US" sz="2200" dirty="0" err="1" smtClean="0">
                <a:solidFill>
                  <a:srgbClr val="CCFF33"/>
                </a:solidFill>
              </a:rPr>
              <a:t>penilai</a:t>
            </a:r>
            <a:r>
              <a:rPr lang="en-US" sz="2200" dirty="0" smtClean="0">
                <a:solidFill>
                  <a:srgbClr val="CCFF33"/>
                </a:solidFill>
              </a:rPr>
              <a:t>: </a:t>
            </a:r>
            <a:r>
              <a:rPr lang="en-US" sz="2200" dirty="0" err="1" smtClean="0">
                <a:solidFill>
                  <a:srgbClr val="CCFF33"/>
                </a:solidFill>
              </a:rPr>
              <a:t>menilai</a:t>
            </a:r>
            <a:r>
              <a:rPr lang="en-US" sz="2200" dirty="0" smtClean="0">
                <a:solidFill>
                  <a:srgbClr val="CCFF33"/>
                </a:solidFill>
              </a:rPr>
              <a:t> </a:t>
            </a:r>
            <a:r>
              <a:rPr lang="en-US" sz="2200" dirty="0" err="1" smtClean="0">
                <a:solidFill>
                  <a:srgbClr val="CCFF33"/>
                </a:solidFill>
              </a:rPr>
              <a:t>terhadap</a:t>
            </a:r>
            <a:r>
              <a:rPr lang="en-US" sz="2200" dirty="0" smtClean="0">
                <a:solidFill>
                  <a:srgbClr val="CCFF33"/>
                </a:solidFill>
              </a:rPr>
              <a:t> </a:t>
            </a:r>
            <a:r>
              <a:rPr lang="en-US" sz="2200" dirty="0" err="1" smtClean="0">
                <a:solidFill>
                  <a:srgbClr val="CCFF33"/>
                </a:solidFill>
              </a:rPr>
              <a:t>aktiva</a:t>
            </a:r>
            <a:r>
              <a:rPr lang="en-US" sz="2200" dirty="0" smtClean="0">
                <a:solidFill>
                  <a:srgbClr val="CCFF33"/>
                </a:solidFill>
              </a:rPr>
              <a:t> </a:t>
            </a:r>
            <a:r>
              <a:rPr lang="en-US" sz="2200" dirty="0" err="1" smtClean="0">
                <a:solidFill>
                  <a:srgbClr val="CCFF33"/>
                </a:solidFill>
              </a:rPr>
              <a:t>perusahaan</a:t>
            </a:r>
            <a:r>
              <a:rPr lang="en-US" sz="2200" dirty="0" smtClean="0">
                <a:solidFill>
                  <a:srgbClr val="CCFF33"/>
                </a:solidFill>
              </a:rPr>
              <a:t>/</a:t>
            </a:r>
            <a:r>
              <a:rPr lang="en-US" sz="2200" dirty="0" err="1" smtClean="0">
                <a:solidFill>
                  <a:srgbClr val="CCFF33"/>
                </a:solidFill>
              </a:rPr>
              <a:t>perorangan</a:t>
            </a:r>
            <a:endParaRPr lang="en-US" sz="2200" dirty="0" smtClean="0">
              <a:solidFill>
                <a:srgbClr val="CCFF33"/>
              </a:solidFill>
            </a:endParaRPr>
          </a:p>
          <a:p>
            <a:pPr>
              <a:buFont typeface="Wingdings" pitchFamily="2" charset="2"/>
              <a:buChar char="§"/>
            </a:pPr>
            <a:r>
              <a:rPr lang="en-US" sz="2200" dirty="0" err="1" smtClean="0">
                <a:solidFill>
                  <a:srgbClr val="FFFF00"/>
                </a:solidFill>
              </a:rPr>
              <a:t>Akuntan</a:t>
            </a:r>
            <a:r>
              <a:rPr lang="en-US" sz="2200" dirty="0" smtClean="0">
                <a:solidFill>
                  <a:srgbClr val="FFFF00"/>
                </a:solidFill>
              </a:rPr>
              <a:t> </a:t>
            </a:r>
            <a:r>
              <a:rPr lang="en-US" sz="2200" dirty="0" err="1" smtClean="0">
                <a:solidFill>
                  <a:srgbClr val="FFFF00"/>
                </a:solidFill>
              </a:rPr>
              <a:t>publik</a:t>
            </a:r>
            <a:r>
              <a:rPr lang="en-US" sz="2200" dirty="0" smtClean="0">
                <a:solidFill>
                  <a:srgbClr val="FFFF00"/>
                </a:solidFill>
              </a:rPr>
              <a:t>: </a:t>
            </a:r>
            <a:r>
              <a:rPr lang="en-US" sz="2200" dirty="0" err="1" smtClean="0">
                <a:solidFill>
                  <a:srgbClr val="FFFF00"/>
                </a:solidFill>
              </a:rPr>
              <a:t>mengaudit</a:t>
            </a:r>
            <a:r>
              <a:rPr lang="en-US" sz="2200" dirty="0" smtClean="0">
                <a:solidFill>
                  <a:srgbClr val="FFFF00"/>
                </a:solidFill>
              </a:rPr>
              <a:t> </a:t>
            </a:r>
            <a:r>
              <a:rPr lang="en-US" sz="2200" dirty="0" err="1" smtClean="0">
                <a:solidFill>
                  <a:srgbClr val="FFFF00"/>
                </a:solidFill>
              </a:rPr>
              <a:t>laporan</a:t>
            </a:r>
            <a:r>
              <a:rPr lang="en-US" sz="2200" dirty="0" smtClean="0">
                <a:solidFill>
                  <a:srgbClr val="FFFF00"/>
                </a:solidFill>
              </a:rPr>
              <a:t> </a:t>
            </a:r>
            <a:r>
              <a:rPr lang="en-US" sz="2200" dirty="0" err="1" smtClean="0">
                <a:solidFill>
                  <a:srgbClr val="FFFF00"/>
                </a:solidFill>
              </a:rPr>
              <a:t>keuangan</a:t>
            </a:r>
            <a:r>
              <a:rPr lang="en-US" sz="2200" dirty="0" smtClean="0">
                <a:solidFill>
                  <a:srgbClr val="FFFF00"/>
                </a:solidFill>
              </a:rPr>
              <a:t> </a:t>
            </a:r>
            <a:r>
              <a:rPr lang="en-US" sz="2200" dirty="0" err="1" smtClean="0">
                <a:solidFill>
                  <a:srgbClr val="FFFF00"/>
                </a:solidFill>
              </a:rPr>
              <a:t>emiten</a:t>
            </a:r>
            <a:r>
              <a:rPr lang="en-US" sz="2200" dirty="0" smtClean="0">
                <a:solidFill>
                  <a:srgbClr val="FFFF00"/>
                </a:solidFill>
              </a:rPr>
              <a:t> </a:t>
            </a:r>
            <a:r>
              <a:rPr lang="en-US" sz="2200" dirty="0" err="1" smtClean="0">
                <a:solidFill>
                  <a:srgbClr val="FFFF00"/>
                </a:solidFill>
              </a:rPr>
              <a:t>menurut</a:t>
            </a:r>
            <a:endParaRPr lang="en-US" sz="2200" dirty="0" smtClean="0">
              <a:solidFill>
                <a:srgbClr val="FFFF00"/>
              </a:solidFill>
            </a:endParaRPr>
          </a:p>
          <a:p>
            <a:pPr>
              <a:buFont typeface="Wingdings" pitchFamily="2" charset="2"/>
              <a:buChar char="§"/>
            </a:pPr>
            <a:r>
              <a:rPr lang="en-US" sz="2200" dirty="0" err="1" smtClean="0">
                <a:solidFill>
                  <a:srgbClr val="FB5763"/>
                </a:solidFill>
              </a:rPr>
              <a:t>Konsultan</a:t>
            </a:r>
            <a:r>
              <a:rPr lang="en-US" sz="2200" dirty="0" smtClean="0">
                <a:solidFill>
                  <a:srgbClr val="FB5763"/>
                </a:solidFill>
              </a:rPr>
              <a:t> </a:t>
            </a:r>
            <a:r>
              <a:rPr lang="en-US" sz="2200" dirty="0" err="1" smtClean="0">
                <a:solidFill>
                  <a:srgbClr val="FB5763"/>
                </a:solidFill>
              </a:rPr>
              <a:t>Hukum</a:t>
            </a:r>
            <a:r>
              <a:rPr lang="en-US" sz="2200" dirty="0" smtClean="0">
                <a:solidFill>
                  <a:srgbClr val="FB5763"/>
                </a:solidFill>
              </a:rPr>
              <a:t>: </a:t>
            </a:r>
            <a:r>
              <a:rPr lang="en-US" sz="2200" dirty="0" err="1" smtClean="0">
                <a:solidFill>
                  <a:srgbClr val="FB5763"/>
                </a:solidFill>
              </a:rPr>
              <a:t>memberikan</a:t>
            </a:r>
            <a:r>
              <a:rPr lang="en-US" sz="2200" dirty="0" smtClean="0">
                <a:solidFill>
                  <a:srgbClr val="FB5763"/>
                </a:solidFill>
              </a:rPr>
              <a:t> </a:t>
            </a:r>
            <a:r>
              <a:rPr lang="en-US" sz="2200" dirty="0" err="1" smtClean="0">
                <a:solidFill>
                  <a:srgbClr val="FB5763"/>
                </a:solidFill>
              </a:rPr>
              <a:t>pendapat</a:t>
            </a:r>
            <a:r>
              <a:rPr lang="en-US" sz="2200" dirty="0" smtClean="0">
                <a:solidFill>
                  <a:srgbClr val="FB5763"/>
                </a:solidFill>
              </a:rPr>
              <a:t> </a:t>
            </a:r>
            <a:r>
              <a:rPr lang="en-US" sz="2200" dirty="0" err="1" smtClean="0">
                <a:solidFill>
                  <a:srgbClr val="FB5763"/>
                </a:solidFill>
              </a:rPr>
              <a:t>dari</a:t>
            </a:r>
            <a:r>
              <a:rPr lang="en-US" sz="2200" dirty="0" smtClean="0">
                <a:solidFill>
                  <a:srgbClr val="FB5763"/>
                </a:solidFill>
              </a:rPr>
              <a:t> </a:t>
            </a:r>
            <a:r>
              <a:rPr lang="en-US" sz="2200" dirty="0" err="1" smtClean="0">
                <a:solidFill>
                  <a:srgbClr val="FB5763"/>
                </a:solidFill>
              </a:rPr>
              <a:t>segi</a:t>
            </a:r>
            <a:r>
              <a:rPr lang="en-US" sz="2200" dirty="0" smtClean="0">
                <a:solidFill>
                  <a:srgbClr val="FB5763"/>
                </a:solidFill>
              </a:rPr>
              <a:t> </a:t>
            </a:r>
            <a:r>
              <a:rPr lang="en-US" sz="2200" dirty="0" err="1" smtClean="0">
                <a:solidFill>
                  <a:srgbClr val="FB5763"/>
                </a:solidFill>
              </a:rPr>
              <a:t>hukum</a:t>
            </a:r>
            <a:r>
              <a:rPr lang="en-US" sz="2200" dirty="0" smtClean="0">
                <a:solidFill>
                  <a:srgbClr val="FB5763"/>
                </a:solidFill>
              </a:rPr>
              <a:t> </a:t>
            </a:r>
            <a:r>
              <a:rPr lang="en-US" sz="2200" dirty="0" err="1" smtClean="0">
                <a:solidFill>
                  <a:srgbClr val="FB5763"/>
                </a:solidFill>
              </a:rPr>
              <a:t>mengenai</a:t>
            </a:r>
            <a:r>
              <a:rPr lang="en-US" sz="2200" dirty="0" smtClean="0">
                <a:solidFill>
                  <a:srgbClr val="FB5763"/>
                </a:solidFill>
              </a:rPr>
              <a:t> </a:t>
            </a:r>
            <a:r>
              <a:rPr lang="en-US" sz="2200" dirty="0" err="1" smtClean="0">
                <a:solidFill>
                  <a:srgbClr val="FB5763"/>
                </a:solidFill>
              </a:rPr>
              <a:t>emiten</a:t>
            </a:r>
            <a:endParaRPr lang="en-US" sz="2200" dirty="0" smtClean="0">
              <a:solidFill>
                <a:srgbClr val="FB5763"/>
              </a:solidFill>
            </a:endParaRPr>
          </a:p>
          <a:p>
            <a:pPr>
              <a:buFont typeface="Wingdings" pitchFamily="2" charset="2"/>
              <a:buChar char="§"/>
            </a:pPr>
            <a:r>
              <a:rPr lang="en-US" sz="2200" dirty="0" err="1" smtClean="0">
                <a:solidFill>
                  <a:schemeClr val="accent6"/>
                </a:solidFill>
              </a:rPr>
              <a:t>Notaris</a:t>
            </a:r>
            <a:r>
              <a:rPr lang="en-US" sz="2200" dirty="0" smtClean="0">
                <a:solidFill>
                  <a:schemeClr val="accent6"/>
                </a:solidFill>
              </a:rPr>
              <a:t>: </a:t>
            </a:r>
            <a:r>
              <a:rPr lang="en-US" sz="2200" dirty="0" err="1" smtClean="0">
                <a:solidFill>
                  <a:schemeClr val="accent6"/>
                </a:solidFill>
              </a:rPr>
              <a:t>bertugas</a:t>
            </a:r>
            <a:r>
              <a:rPr lang="en-US" sz="2200" dirty="0" smtClean="0">
                <a:solidFill>
                  <a:schemeClr val="accent6"/>
                </a:solidFill>
              </a:rPr>
              <a:t> </a:t>
            </a:r>
            <a:r>
              <a:rPr lang="en-US" sz="2200" dirty="0" err="1" smtClean="0">
                <a:solidFill>
                  <a:schemeClr val="accent6"/>
                </a:solidFill>
              </a:rPr>
              <a:t>membuat</a:t>
            </a:r>
            <a:r>
              <a:rPr lang="en-US" sz="2200" dirty="0" smtClean="0">
                <a:solidFill>
                  <a:schemeClr val="accent6"/>
                </a:solidFill>
              </a:rPr>
              <a:t> </a:t>
            </a:r>
            <a:r>
              <a:rPr lang="en-US" sz="2200" dirty="0" err="1" smtClean="0">
                <a:solidFill>
                  <a:schemeClr val="accent6"/>
                </a:solidFill>
              </a:rPr>
              <a:t>berita</a:t>
            </a:r>
            <a:r>
              <a:rPr lang="en-US" sz="2200" dirty="0" smtClean="0">
                <a:solidFill>
                  <a:schemeClr val="accent6"/>
                </a:solidFill>
              </a:rPr>
              <a:t> </a:t>
            </a:r>
            <a:r>
              <a:rPr lang="en-US" sz="2200" dirty="0" err="1" smtClean="0">
                <a:solidFill>
                  <a:schemeClr val="accent6"/>
                </a:solidFill>
              </a:rPr>
              <a:t>acara</a:t>
            </a:r>
            <a:r>
              <a:rPr lang="en-US" sz="2200" dirty="0" smtClean="0">
                <a:solidFill>
                  <a:schemeClr val="accent6"/>
                </a:solidFill>
              </a:rPr>
              <a:t> RUPS, </a:t>
            </a:r>
            <a:r>
              <a:rPr lang="en-US" sz="2200" dirty="0" err="1" smtClean="0">
                <a:solidFill>
                  <a:schemeClr val="accent6"/>
                </a:solidFill>
              </a:rPr>
              <a:t>konsep</a:t>
            </a:r>
            <a:r>
              <a:rPr lang="en-US" sz="2200" dirty="0" smtClean="0">
                <a:solidFill>
                  <a:schemeClr val="accent6"/>
                </a:solidFill>
              </a:rPr>
              <a:t> </a:t>
            </a:r>
            <a:r>
              <a:rPr lang="en-US" sz="2200" dirty="0" err="1" smtClean="0">
                <a:solidFill>
                  <a:schemeClr val="accent6"/>
                </a:solidFill>
              </a:rPr>
              <a:t>akta</a:t>
            </a:r>
            <a:r>
              <a:rPr lang="en-US" sz="2200" dirty="0" smtClean="0">
                <a:solidFill>
                  <a:schemeClr val="accent6"/>
                </a:solidFill>
              </a:rPr>
              <a:t> </a:t>
            </a:r>
            <a:r>
              <a:rPr lang="en-US" sz="2200" dirty="0" err="1" smtClean="0">
                <a:solidFill>
                  <a:schemeClr val="accent6"/>
                </a:solidFill>
              </a:rPr>
              <a:t>perubahan</a:t>
            </a:r>
            <a:r>
              <a:rPr lang="en-US" sz="2200" dirty="0" smtClean="0">
                <a:solidFill>
                  <a:schemeClr val="accent6"/>
                </a:solidFill>
              </a:rPr>
              <a:t> </a:t>
            </a:r>
            <a:r>
              <a:rPr lang="en-US" sz="2200" dirty="0" err="1" smtClean="0">
                <a:solidFill>
                  <a:schemeClr val="accent6"/>
                </a:solidFill>
              </a:rPr>
              <a:t>anggaran</a:t>
            </a:r>
            <a:r>
              <a:rPr lang="en-US" sz="2200" dirty="0" smtClean="0">
                <a:solidFill>
                  <a:schemeClr val="accent6"/>
                </a:solidFill>
              </a:rPr>
              <a:t> </a:t>
            </a:r>
            <a:r>
              <a:rPr lang="en-US" sz="2200" dirty="0" err="1" smtClean="0">
                <a:solidFill>
                  <a:schemeClr val="accent6"/>
                </a:solidFill>
              </a:rPr>
              <a:t>dasar</a:t>
            </a:r>
            <a:r>
              <a:rPr lang="en-US" sz="2200" dirty="0" smtClean="0">
                <a:solidFill>
                  <a:schemeClr val="accent6"/>
                </a:solidFill>
              </a:rPr>
              <a:t>, </a:t>
            </a:r>
            <a:r>
              <a:rPr lang="en-US" sz="2200" dirty="0" err="1" smtClean="0">
                <a:solidFill>
                  <a:schemeClr val="accent6"/>
                </a:solidFill>
              </a:rPr>
              <a:t>naskah</a:t>
            </a:r>
            <a:r>
              <a:rPr lang="en-US" sz="2200" dirty="0" smtClean="0">
                <a:solidFill>
                  <a:schemeClr val="accent6"/>
                </a:solidFill>
              </a:rPr>
              <a:t> </a:t>
            </a:r>
            <a:r>
              <a:rPr lang="en-US" sz="2200" dirty="0" err="1" smtClean="0">
                <a:solidFill>
                  <a:schemeClr val="accent6"/>
                </a:solidFill>
              </a:rPr>
              <a:t>perjanjian</a:t>
            </a:r>
            <a:r>
              <a:rPr lang="en-US" sz="2200" dirty="0" smtClean="0">
                <a:solidFill>
                  <a:schemeClr val="accent6"/>
                </a:solidFill>
              </a:rPr>
              <a:t> </a:t>
            </a:r>
            <a:r>
              <a:rPr lang="en-US" sz="2200" dirty="0" err="1" smtClean="0">
                <a:solidFill>
                  <a:schemeClr val="accent6"/>
                </a:solidFill>
              </a:rPr>
              <a:t>dalam</a:t>
            </a:r>
            <a:r>
              <a:rPr lang="en-US" sz="2200" dirty="0" smtClean="0">
                <a:solidFill>
                  <a:schemeClr val="accent6"/>
                </a:solidFill>
              </a:rPr>
              <a:t> </a:t>
            </a:r>
            <a:r>
              <a:rPr lang="en-US" sz="2200" dirty="0" err="1" smtClean="0">
                <a:solidFill>
                  <a:schemeClr val="accent6"/>
                </a:solidFill>
              </a:rPr>
              <a:t>rangka</a:t>
            </a:r>
            <a:r>
              <a:rPr lang="en-US" sz="2200" dirty="0" smtClean="0">
                <a:solidFill>
                  <a:schemeClr val="accent6"/>
                </a:solidFill>
              </a:rPr>
              <a:t> </a:t>
            </a:r>
            <a:r>
              <a:rPr lang="en-US" sz="2200" dirty="0" err="1" smtClean="0">
                <a:solidFill>
                  <a:schemeClr val="accent6"/>
                </a:solidFill>
              </a:rPr>
              <a:t>emisi</a:t>
            </a:r>
            <a:r>
              <a:rPr lang="en-US" sz="2200" dirty="0" smtClean="0">
                <a:solidFill>
                  <a:schemeClr val="accent6"/>
                </a:solidFill>
              </a:rPr>
              <a:t> </a:t>
            </a:r>
            <a:r>
              <a:rPr lang="en-US" sz="2200" dirty="0" err="1" smtClean="0">
                <a:solidFill>
                  <a:schemeClr val="accent6"/>
                </a:solidFill>
              </a:rPr>
              <a:t>efek</a:t>
            </a:r>
            <a:endParaRPr lang="en-US" sz="2200" dirty="0">
              <a:solidFill>
                <a:schemeClr val="accent6"/>
              </a:solidFill>
            </a:endParaRPr>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r>
              <a:rPr lang="en-US" sz="2800" dirty="0" err="1" smtClean="0">
                <a:solidFill>
                  <a:srgbClr val="FFFF00"/>
                </a:solidFill>
              </a:rPr>
              <a:t>Perbedaan</a:t>
            </a:r>
            <a:r>
              <a:rPr lang="en-US" sz="2800" dirty="0" smtClean="0">
                <a:solidFill>
                  <a:srgbClr val="FFFF00"/>
                </a:solidFill>
              </a:rPr>
              <a:t> </a:t>
            </a:r>
            <a:r>
              <a:rPr lang="en-US" sz="2800" dirty="0" err="1" smtClean="0">
                <a:solidFill>
                  <a:srgbClr val="FFFF00"/>
                </a:solidFill>
              </a:rPr>
              <a:t>Pasar</a:t>
            </a:r>
            <a:r>
              <a:rPr lang="en-US" sz="2800" dirty="0" smtClean="0">
                <a:solidFill>
                  <a:srgbClr val="FFFF00"/>
                </a:solidFill>
              </a:rPr>
              <a:t> </a:t>
            </a:r>
            <a:r>
              <a:rPr lang="en-US" sz="2800" dirty="0" err="1" smtClean="0">
                <a:solidFill>
                  <a:srgbClr val="FFFF00"/>
                </a:solidFill>
              </a:rPr>
              <a:t>Perdana</a:t>
            </a:r>
            <a:r>
              <a:rPr lang="en-US" sz="2800" dirty="0" smtClean="0">
                <a:solidFill>
                  <a:srgbClr val="FFFF00"/>
                </a:solidFill>
              </a:rPr>
              <a:t> </a:t>
            </a:r>
            <a:r>
              <a:rPr lang="en-US" sz="2800" dirty="0" err="1" smtClean="0">
                <a:solidFill>
                  <a:srgbClr val="FFFF00"/>
                </a:solidFill>
              </a:rPr>
              <a:t>dan</a:t>
            </a:r>
            <a:r>
              <a:rPr lang="en-US" sz="2800" dirty="0" smtClean="0">
                <a:solidFill>
                  <a:srgbClr val="FFFF00"/>
                </a:solidFill>
              </a:rPr>
              <a:t> </a:t>
            </a:r>
            <a:r>
              <a:rPr lang="en-US" sz="2800" dirty="0" err="1" smtClean="0">
                <a:solidFill>
                  <a:srgbClr val="FFFF00"/>
                </a:solidFill>
              </a:rPr>
              <a:t>Pasar</a:t>
            </a:r>
            <a:r>
              <a:rPr lang="en-US" sz="2800" dirty="0" smtClean="0">
                <a:solidFill>
                  <a:srgbClr val="FFFF00"/>
                </a:solidFill>
              </a:rPr>
              <a:t> </a:t>
            </a:r>
            <a:r>
              <a:rPr lang="en-US" sz="2800" dirty="0" err="1" smtClean="0">
                <a:solidFill>
                  <a:srgbClr val="FFFF00"/>
                </a:solidFill>
              </a:rPr>
              <a:t>Sekunder</a:t>
            </a:r>
            <a:endParaRPr lang="en-US" sz="2800" dirty="0">
              <a:solidFill>
                <a:srgbClr val="FFFF00"/>
              </a:solidFill>
            </a:endParaRPr>
          </a:p>
        </p:txBody>
      </p:sp>
      <p:graphicFrame>
        <p:nvGraphicFramePr>
          <p:cNvPr id="4" name="Table 3"/>
          <p:cNvGraphicFramePr>
            <a:graphicFrameLocks noGrp="1"/>
          </p:cNvGraphicFramePr>
          <p:nvPr/>
        </p:nvGraphicFramePr>
        <p:xfrm>
          <a:off x="152400" y="3566160"/>
          <a:ext cx="8686800" cy="3139440"/>
        </p:xfrm>
        <a:graphic>
          <a:graphicData uri="http://schemas.openxmlformats.org/drawingml/2006/table">
            <a:tbl>
              <a:tblPr firstRow="1" bandRow="1">
                <a:tableStyleId>{35758FB7-9AC5-4552-8A53-C91805E547FA}</a:tableStyleId>
              </a:tblPr>
              <a:tblGrid>
                <a:gridCol w="4343400"/>
                <a:gridCol w="4343400"/>
              </a:tblGrid>
              <a:tr h="2743200">
                <a:tc>
                  <a:txBody>
                    <a:bodyPr/>
                    <a:lstStyle/>
                    <a:p>
                      <a:r>
                        <a:rPr lang="en-US" sz="2000" dirty="0" err="1" smtClean="0">
                          <a:solidFill>
                            <a:srgbClr val="002060"/>
                          </a:solidFill>
                        </a:rPr>
                        <a:t>Pasar</a:t>
                      </a:r>
                      <a:r>
                        <a:rPr lang="en-US" sz="2000" dirty="0" smtClean="0">
                          <a:solidFill>
                            <a:srgbClr val="002060"/>
                          </a:solidFill>
                        </a:rPr>
                        <a:t> </a:t>
                      </a:r>
                      <a:r>
                        <a:rPr lang="en-US" sz="2000" dirty="0" err="1" smtClean="0">
                          <a:solidFill>
                            <a:srgbClr val="002060"/>
                          </a:solidFill>
                        </a:rPr>
                        <a:t>Perdana</a:t>
                      </a:r>
                      <a:endParaRPr lang="en-US" sz="2000" dirty="0" smtClean="0">
                        <a:solidFill>
                          <a:srgbClr val="002060"/>
                        </a:solidFill>
                      </a:endParaRPr>
                    </a:p>
                    <a:p>
                      <a:pPr marL="342900" indent="-342900">
                        <a:buAutoNum type="arabicPeriod"/>
                      </a:pPr>
                      <a:r>
                        <a:rPr lang="en-US" sz="2000" dirty="0" err="1" smtClean="0">
                          <a:solidFill>
                            <a:srgbClr val="002060"/>
                          </a:solidFill>
                        </a:rPr>
                        <a:t>Harga</a:t>
                      </a:r>
                      <a:r>
                        <a:rPr lang="en-US" sz="2000" dirty="0" smtClean="0">
                          <a:solidFill>
                            <a:srgbClr val="002060"/>
                          </a:solidFill>
                        </a:rPr>
                        <a:t> </a:t>
                      </a:r>
                      <a:r>
                        <a:rPr lang="en-US" sz="2000" dirty="0" err="1" smtClean="0">
                          <a:solidFill>
                            <a:srgbClr val="002060"/>
                          </a:solidFill>
                        </a:rPr>
                        <a:t>saham</a:t>
                      </a:r>
                      <a:r>
                        <a:rPr lang="en-US" sz="2000" dirty="0" smtClean="0">
                          <a:solidFill>
                            <a:srgbClr val="002060"/>
                          </a:solidFill>
                        </a:rPr>
                        <a:t> </a:t>
                      </a:r>
                      <a:r>
                        <a:rPr lang="en-US" sz="2000" dirty="0" err="1" smtClean="0">
                          <a:solidFill>
                            <a:srgbClr val="002060"/>
                          </a:solidFill>
                        </a:rPr>
                        <a:t>tetap</a:t>
                      </a:r>
                      <a:endParaRPr lang="en-US" sz="2000" dirty="0" smtClean="0">
                        <a:solidFill>
                          <a:srgbClr val="002060"/>
                        </a:solidFill>
                      </a:endParaRPr>
                    </a:p>
                    <a:p>
                      <a:pPr marL="342900" indent="-342900">
                        <a:buAutoNum type="arabicPeriod"/>
                      </a:pPr>
                      <a:r>
                        <a:rPr lang="en-US" sz="2000" dirty="0" err="1" smtClean="0">
                          <a:solidFill>
                            <a:srgbClr val="002060"/>
                          </a:solidFill>
                        </a:rPr>
                        <a:t>Tidak</a:t>
                      </a:r>
                      <a:r>
                        <a:rPr lang="en-US" sz="2000" dirty="0" smtClean="0">
                          <a:solidFill>
                            <a:srgbClr val="002060"/>
                          </a:solidFill>
                        </a:rPr>
                        <a:t> </a:t>
                      </a:r>
                      <a:r>
                        <a:rPr lang="en-US" sz="2000" dirty="0" err="1" smtClean="0">
                          <a:solidFill>
                            <a:srgbClr val="002060"/>
                          </a:solidFill>
                        </a:rPr>
                        <a:t>dikenakan</a:t>
                      </a:r>
                      <a:r>
                        <a:rPr lang="en-US" sz="2000" dirty="0" smtClean="0">
                          <a:solidFill>
                            <a:srgbClr val="002060"/>
                          </a:solidFill>
                        </a:rPr>
                        <a:t> </a:t>
                      </a:r>
                      <a:r>
                        <a:rPr lang="en-US" sz="2000" dirty="0" err="1" smtClean="0">
                          <a:solidFill>
                            <a:srgbClr val="002060"/>
                          </a:solidFill>
                        </a:rPr>
                        <a:t>komisi</a:t>
                      </a:r>
                      <a:endParaRPr lang="en-US" sz="2000" dirty="0" smtClean="0">
                        <a:solidFill>
                          <a:srgbClr val="002060"/>
                        </a:solidFill>
                      </a:endParaRPr>
                    </a:p>
                    <a:p>
                      <a:pPr marL="342900" indent="-342900">
                        <a:buAutoNum type="arabicPeriod"/>
                      </a:pPr>
                      <a:r>
                        <a:rPr lang="en-US" sz="2000" dirty="0" err="1" smtClean="0">
                          <a:solidFill>
                            <a:srgbClr val="002060"/>
                          </a:solidFill>
                        </a:rPr>
                        <a:t>Hanya</a:t>
                      </a:r>
                      <a:r>
                        <a:rPr lang="en-US" sz="2000" dirty="0" smtClean="0">
                          <a:solidFill>
                            <a:srgbClr val="002060"/>
                          </a:solidFill>
                        </a:rPr>
                        <a:t> </a:t>
                      </a:r>
                      <a:r>
                        <a:rPr lang="en-US" sz="2000" dirty="0" err="1" smtClean="0">
                          <a:solidFill>
                            <a:srgbClr val="002060"/>
                          </a:solidFill>
                        </a:rPr>
                        <a:t>untuk</a:t>
                      </a:r>
                      <a:r>
                        <a:rPr lang="en-US" sz="2000" dirty="0" smtClean="0">
                          <a:solidFill>
                            <a:srgbClr val="002060"/>
                          </a:solidFill>
                        </a:rPr>
                        <a:t> </a:t>
                      </a:r>
                      <a:r>
                        <a:rPr lang="en-US" sz="2000" dirty="0" err="1" smtClean="0">
                          <a:solidFill>
                            <a:srgbClr val="002060"/>
                          </a:solidFill>
                        </a:rPr>
                        <a:t>pembelian</a:t>
                      </a:r>
                      <a:r>
                        <a:rPr lang="en-US" sz="2000" dirty="0" smtClean="0">
                          <a:solidFill>
                            <a:srgbClr val="002060"/>
                          </a:solidFill>
                        </a:rPr>
                        <a:t> </a:t>
                      </a:r>
                      <a:r>
                        <a:rPr lang="en-US" sz="2000" dirty="0" err="1" smtClean="0">
                          <a:solidFill>
                            <a:srgbClr val="002060"/>
                          </a:solidFill>
                        </a:rPr>
                        <a:t>saham</a:t>
                      </a:r>
                      <a:r>
                        <a:rPr lang="en-US" sz="2000" dirty="0" smtClean="0">
                          <a:solidFill>
                            <a:srgbClr val="002060"/>
                          </a:solidFill>
                        </a:rPr>
                        <a:t> </a:t>
                      </a:r>
                    </a:p>
                    <a:p>
                      <a:pPr marL="342900" indent="-342900">
                        <a:buAutoNum type="arabicPeriod"/>
                      </a:pPr>
                      <a:r>
                        <a:rPr lang="en-US" sz="2000" dirty="0" err="1" smtClean="0">
                          <a:solidFill>
                            <a:srgbClr val="002060"/>
                          </a:solidFill>
                        </a:rPr>
                        <a:t>Pemesanan</a:t>
                      </a:r>
                      <a:r>
                        <a:rPr lang="en-US" sz="2000" dirty="0" smtClean="0">
                          <a:solidFill>
                            <a:srgbClr val="002060"/>
                          </a:solidFill>
                        </a:rPr>
                        <a:t> </a:t>
                      </a:r>
                      <a:r>
                        <a:rPr lang="en-US" sz="2000" dirty="0" err="1" smtClean="0">
                          <a:solidFill>
                            <a:srgbClr val="002060"/>
                          </a:solidFill>
                        </a:rPr>
                        <a:t>dilakukan</a:t>
                      </a:r>
                      <a:r>
                        <a:rPr lang="en-US" sz="2000" dirty="0" smtClean="0">
                          <a:solidFill>
                            <a:srgbClr val="002060"/>
                          </a:solidFill>
                        </a:rPr>
                        <a:t> </a:t>
                      </a:r>
                    </a:p>
                    <a:p>
                      <a:pPr marL="342900" indent="-342900">
                        <a:buAutoNum type="arabicPeriod"/>
                      </a:pPr>
                      <a:r>
                        <a:rPr lang="en-US" sz="2000" dirty="0" err="1" smtClean="0">
                          <a:solidFill>
                            <a:srgbClr val="002060"/>
                          </a:solidFill>
                        </a:rPr>
                        <a:t>Jangka</a:t>
                      </a:r>
                      <a:r>
                        <a:rPr lang="en-US" sz="2000" dirty="0" smtClean="0">
                          <a:solidFill>
                            <a:srgbClr val="002060"/>
                          </a:solidFill>
                        </a:rPr>
                        <a:t> </a:t>
                      </a:r>
                      <a:r>
                        <a:rPr lang="en-US" sz="2000" dirty="0" err="1" smtClean="0">
                          <a:solidFill>
                            <a:srgbClr val="002060"/>
                          </a:solidFill>
                        </a:rPr>
                        <a:t>waktu</a:t>
                      </a:r>
                      <a:r>
                        <a:rPr lang="en-US" sz="2000" dirty="0" smtClean="0">
                          <a:solidFill>
                            <a:srgbClr val="002060"/>
                          </a:solidFill>
                        </a:rPr>
                        <a:t> </a:t>
                      </a:r>
                      <a:r>
                        <a:rPr lang="en-US" sz="2000" dirty="0" err="1" smtClean="0">
                          <a:solidFill>
                            <a:srgbClr val="002060"/>
                          </a:solidFill>
                        </a:rPr>
                        <a:t>terbatas</a:t>
                      </a:r>
                      <a:endParaRPr lang="en-US" sz="2000" dirty="0">
                        <a:solidFill>
                          <a:srgbClr val="002060"/>
                        </a:solidFill>
                        <a:latin typeface="Arial" pitchFamily="34" charset="0"/>
                        <a:cs typeface="Arial" pitchFamily="34" charset="0"/>
                      </a:endParaRPr>
                    </a:p>
                  </a:txBody>
                  <a:tcPr>
                    <a:lnR w="12700" cap="flat" cmpd="sng" algn="ctr">
                      <a:solidFill>
                        <a:srgbClr val="FFFF00"/>
                      </a:solidFill>
                      <a:prstDash val="solid"/>
                      <a:round/>
                      <a:headEnd type="none" w="med" len="med"/>
                      <a:tailEnd type="none" w="med" len="med"/>
                    </a:lnR>
                  </a:tcPr>
                </a:tc>
                <a:tc>
                  <a:txBody>
                    <a:bodyPr/>
                    <a:lstStyle/>
                    <a:p>
                      <a:r>
                        <a:rPr lang="en-US" sz="2000" dirty="0" err="1" smtClean="0">
                          <a:solidFill>
                            <a:srgbClr val="002060"/>
                          </a:solidFill>
                        </a:rPr>
                        <a:t>Pasar</a:t>
                      </a:r>
                      <a:r>
                        <a:rPr lang="en-US" sz="2000" dirty="0" smtClean="0">
                          <a:solidFill>
                            <a:srgbClr val="002060"/>
                          </a:solidFill>
                        </a:rPr>
                        <a:t> </a:t>
                      </a:r>
                      <a:r>
                        <a:rPr lang="en-US" sz="2000" dirty="0" err="1" smtClean="0">
                          <a:solidFill>
                            <a:srgbClr val="002060"/>
                          </a:solidFill>
                        </a:rPr>
                        <a:t>Sekunder</a:t>
                      </a:r>
                      <a:endParaRPr lang="en-US" sz="2000" dirty="0" smtClean="0">
                        <a:solidFill>
                          <a:srgbClr val="002060"/>
                        </a:solidFill>
                      </a:endParaRPr>
                    </a:p>
                    <a:p>
                      <a:pPr marL="342900" indent="-342900">
                        <a:buAutoNum type="arabicPeriod"/>
                      </a:pPr>
                      <a:r>
                        <a:rPr lang="en-US" sz="2000" dirty="0" err="1" smtClean="0">
                          <a:solidFill>
                            <a:srgbClr val="002060"/>
                          </a:solidFill>
                        </a:rPr>
                        <a:t>Harga</a:t>
                      </a:r>
                      <a:r>
                        <a:rPr lang="en-US" sz="2000" dirty="0" smtClean="0">
                          <a:solidFill>
                            <a:srgbClr val="002060"/>
                          </a:solidFill>
                        </a:rPr>
                        <a:t> </a:t>
                      </a:r>
                      <a:r>
                        <a:rPr lang="en-US" sz="2000" dirty="0" err="1" smtClean="0">
                          <a:solidFill>
                            <a:srgbClr val="002060"/>
                          </a:solidFill>
                        </a:rPr>
                        <a:t>saham</a:t>
                      </a:r>
                      <a:r>
                        <a:rPr lang="en-US" sz="2000" dirty="0" smtClean="0">
                          <a:solidFill>
                            <a:srgbClr val="002060"/>
                          </a:solidFill>
                        </a:rPr>
                        <a:t> </a:t>
                      </a:r>
                      <a:r>
                        <a:rPr lang="en-US" sz="2000" dirty="0" err="1" smtClean="0">
                          <a:solidFill>
                            <a:srgbClr val="002060"/>
                          </a:solidFill>
                        </a:rPr>
                        <a:t>berfluktuasi</a:t>
                      </a:r>
                      <a:r>
                        <a:rPr lang="en-US" sz="2000" dirty="0" smtClean="0">
                          <a:solidFill>
                            <a:srgbClr val="002060"/>
                          </a:solidFill>
                        </a:rPr>
                        <a:t>  </a:t>
                      </a:r>
                      <a:r>
                        <a:rPr lang="en-US" sz="2000" dirty="0" err="1" smtClean="0">
                          <a:solidFill>
                            <a:srgbClr val="002060"/>
                          </a:solidFill>
                        </a:rPr>
                        <a:t>sesuai</a:t>
                      </a:r>
                      <a:r>
                        <a:rPr lang="en-US" sz="2000" dirty="0" smtClean="0">
                          <a:solidFill>
                            <a:srgbClr val="002060"/>
                          </a:solidFill>
                        </a:rPr>
                        <a:t> </a:t>
                      </a:r>
                      <a:r>
                        <a:rPr lang="en-US" sz="2000" dirty="0" err="1" smtClean="0">
                          <a:solidFill>
                            <a:srgbClr val="002060"/>
                          </a:solidFill>
                        </a:rPr>
                        <a:t>kekuatan</a:t>
                      </a:r>
                      <a:r>
                        <a:rPr lang="en-US" sz="2000" dirty="0" smtClean="0">
                          <a:solidFill>
                            <a:srgbClr val="002060"/>
                          </a:solidFill>
                        </a:rPr>
                        <a:t> supply </a:t>
                      </a:r>
                      <a:r>
                        <a:rPr lang="en-US" sz="2000" dirty="0" err="1" smtClean="0">
                          <a:solidFill>
                            <a:srgbClr val="002060"/>
                          </a:solidFill>
                        </a:rPr>
                        <a:t>dan</a:t>
                      </a:r>
                      <a:r>
                        <a:rPr lang="en-US" sz="2000" dirty="0" smtClean="0">
                          <a:solidFill>
                            <a:srgbClr val="002060"/>
                          </a:solidFill>
                        </a:rPr>
                        <a:t> demand.</a:t>
                      </a:r>
                    </a:p>
                    <a:p>
                      <a:pPr marL="342900" indent="-342900">
                        <a:buAutoNum type="arabicPeriod"/>
                      </a:pPr>
                      <a:r>
                        <a:rPr lang="en-US" sz="2000" dirty="0" err="1" smtClean="0">
                          <a:solidFill>
                            <a:srgbClr val="002060"/>
                          </a:solidFill>
                        </a:rPr>
                        <a:t>Dibebankan</a:t>
                      </a:r>
                      <a:r>
                        <a:rPr lang="en-US" sz="2000" dirty="0" smtClean="0">
                          <a:solidFill>
                            <a:srgbClr val="002060"/>
                          </a:solidFill>
                        </a:rPr>
                        <a:t> </a:t>
                      </a:r>
                      <a:r>
                        <a:rPr lang="en-US" sz="2000" dirty="0" err="1" smtClean="0">
                          <a:solidFill>
                            <a:srgbClr val="002060"/>
                          </a:solidFill>
                        </a:rPr>
                        <a:t>komisi</a:t>
                      </a:r>
                      <a:r>
                        <a:rPr lang="en-US" sz="2000" dirty="0" smtClean="0">
                          <a:solidFill>
                            <a:srgbClr val="002060"/>
                          </a:solidFill>
                        </a:rPr>
                        <a:t> </a:t>
                      </a:r>
                    </a:p>
                    <a:p>
                      <a:pPr marL="342900" indent="-342900">
                        <a:buAutoNum type="arabicPeriod"/>
                      </a:pPr>
                      <a:r>
                        <a:rPr lang="en-US" sz="2000" dirty="0" err="1" smtClean="0">
                          <a:solidFill>
                            <a:srgbClr val="002060"/>
                          </a:solidFill>
                        </a:rPr>
                        <a:t>berlaku</a:t>
                      </a:r>
                      <a:r>
                        <a:rPr lang="en-US" sz="2000" dirty="0" smtClean="0">
                          <a:solidFill>
                            <a:srgbClr val="002060"/>
                          </a:solidFill>
                        </a:rPr>
                        <a:t> </a:t>
                      </a:r>
                      <a:r>
                        <a:rPr lang="en-US" sz="2000" dirty="0" err="1" smtClean="0">
                          <a:solidFill>
                            <a:srgbClr val="002060"/>
                          </a:solidFill>
                        </a:rPr>
                        <a:t>untuk</a:t>
                      </a:r>
                      <a:r>
                        <a:rPr lang="en-US" sz="2000" dirty="0" smtClean="0">
                          <a:solidFill>
                            <a:srgbClr val="002060"/>
                          </a:solidFill>
                        </a:rPr>
                        <a:t> </a:t>
                      </a:r>
                      <a:r>
                        <a:rPr lang="en-US" sz="2000" dirty="0" err="1" smtClean="0">
                          <a:solidFill>
                            <a:srgbClr val="002060"/>
                          </a:solidFill>
                        </a:rPr>
                        <a:t>pembelian</a:t>
                      </a:r>
                      <a:r>
                        <a:rPr lang="en-US" sz="2000" dirty="0" smtClean="0">
                          <a:solidFill>
                            <a:srgbClr val="002060"/>
                          </a:solidFill>
                        </a:rPr>
                        <a:t> </a:t>
                      </a:r>
                      <a:r>
                        <a:rPr lang="en-US" sz="2000" dirty="0" err="1" smtClean="0">
                          <a:solidFill>
                            <a:srgbClr val="002060"/>
                          </a:solidFill>
                        </a:rPr>
                        <a:t>dan</a:t>
                      </a:r>
                      <a:r>
                        <a:rPr lang="en-US" sz="2000" dirty="0" smtClean="0">
                          <a:solidFill>
                            <a:srgbClr val="002060"/>
                          </a:solidFill>
                        </a:rPr>
                        <a:t> </a:t>
                      </a:r>
                      <a:r>
                        <a:rPr lang="en-US" sz="2000" dirty="0" err="1" smtClean="0">
                          <a:solidFill>
                            <a:srgbClr val="002060"/>
                          </a:solidFill>
                        </a:rPr>
                        <a:t>penjualan</a:t>
                      </a:r>
                      <a:r>
                        <a:rPr lang="en-US" sz="2000" dirty="0" smtClean="0">
                          <a:solidFill>
                            <a:srgbClr val="002060"/>
                          </a:solidFill>
                        </a:rPr>
                        <a:t> </a:t>
                      </a:r>
                      <a:r>
                        <a:rPr lang="en-US" sz="2000" dirty="0" err="1" smtClean="0">
                          <a:solidFill>
                            <a:srgbClr val="002060"/>
                          </a:solidFill>
                        </a:rPr>
                        <a:t>saham</a:t>
                      </a:r>
                      <a:r>
                        <a:rPr lang="en-US" sz="2000" dirty="0" smtClean="0">
                          <a:solidFill>
                            <a:srgbClr val="002060"/>
                          </a:solidFill>
                        </a:rPr>
                        <a:t>.</a:t>
                      </a:r>
                    </a:p>
                    <a:p>
                      <a:pPr marL="342900" indent="-342900">
                        <a:buAutoNum type="arabicPeriod"/>
                      </a:pPr>
                      <a:r>
                        <a:rPr lang="en-US" sz="2000" dirty="0" smtClean="0">
                          <a:solidFill>
                            <a:srgbClr val="002060"/>
                          </a:solidFill>
                        </a:rPr>
                        <a:t> </a:t>
                      </a:r>
                      <a:r>
                        <a:rPr lang="en-US" sz="2000" dirty="0" err="1" smtClean="0">
                          <a:solidFill>
                            <a:srgbClr val="002060"/>
                          </a:solidFill>
                        </a:rPr>
                        <a:t>Pemesanan</a:t>
                      </a:r>
                      <a:r>
                        <a:rPr lang="en-US" sz="2000" dirty="0" smtClean="0">
                          <a:solidFill>
                            <a:srgbClr val="002060"/>
                          </a:solidFill>
                        </a:rPr>
                        <a:t> </a:t>
                      </a:r>
                      <a:r>
                        <a:rPr lang="en-US" sz="2000" dirty="0" err="1" smtClean="0">
                          <a:solidFill>
                            <a:srgbClr val="002060"/>
                          </a:solidFill>
                        </a:rPr>
                        <a:t>dilakukan</a:t>
                      </a:r>
                      <a:r>
                        <a:rPr lang="en-US" sz="2000" dirty="0" smtClean="0">
                          <a:solidFill>
                            <a:srgbClr val="002060"/>
                          </a:solidFill>
                        </a:rPr>
                        <a:t> </a:t>
                      </a:r>
                      <a:r>
                        <a:rPr lang="en-US" sz="2000" dirty="0" err="1" smtClean="0">
                          <a:solidFill>
                            <a:srgbClr val="002060"/>
                          </a:solidFill>
                        </a:rPr>
                        <a:t>mela</a:t>
                      </a:r>
                      <a:r>
                        <a:rPr lang="en-US" sz="2000" dirty="0" smtClean="0">
                          <a:solidFill>
                            <a:srgbClr val="002060"/>
                          </a:solidFill>
                        </a:rPr>
                        <a:t> </a:t>
                      </a:r>
                      <a:r>
                        <a:rPr lang="en-US" sz="2000" dirty="0" err="1" smtClean="0">
                          <a:solidFill>
                            <a:srgbClr val="002060"/>
                          </a:solidFill>
                        </a:rPr>
                        <a:t>lui</a:t>
                      </a:r>
                      <a:r>
                        <a:rPr lang="en-US" sz="2000" dirty="0" smtClean="0">
                          <a:solidFill>
                            <a:srgbClr val="002060"/>
                          </a:solidFill>
                        </a:rPr>
                        <a:t> </a:t>
                      </a:r>
                      <a:r>
                        <a:rPr lang="en-US" sz="2000" dirty="0" err="1" smtClean="0">
                          <a:solidFill>
                            <a:srgbClr val="002060"/>
                          </a:solidFill>
                        </a:rPr>
                        <a:t>anggota</a:t>
                      </a:r>
                      <a:r>
                        <a:rPr lang="en-US" sz="2000" dirty="0" smtClean="0">
                          <a:solidFill>
                            <a:srgbClr val="002060"/>
                          </a:solidFill>
                        </a:rPr>
                        <a:t> bursa (broker).</a:t>
                      </a:r>
                    </a:p>
                    <a:p>
                      <a:pPr marL="342900" indent="-342900">
                        <a:buAutoNum type="arabicPeriod"/>
                      </a:pPr>
                      <a:r>
                        <a:rPr lang="en-US" sz="2000" dirty="0" err="1" smtClean="0">
                          <a:solidFill>
                            <a:srgbClr val="002060"/>
                          </a:solidFill>
                        </a:rPr>
                        <a:t>Jangka</a:t>
                      </a:r>
                      <a:r>
                        <a:rPr lang="en-US" sz="2000" dirty="0" smtClean="0">
                          <a:solidFill>
                            <a:srgbClr val="002060"/>
                          </a:solidFill>
                        </a:rPr>
                        <a:t> </a:t>
                      </a:r>
                      <a:r>
                        <a:rPr lang="en-US" sz="2000" dirty="0" err="1" smtClean="0">
                          <a:solidFill>
                            <a:srgbClr val="002060"/>
                          </a:solidFill>
                        </a:rPr>
                        <a:t>waktu</a:t>
                      </a:r>
                      <a:r>
                        <a:rPr lang="en-US" sz="2000" dirty="0" smtClean="0">
                          <a:solidFill>
                            <a:srgbClr val="002060"/>
                          </a:solidFill>
                        </a:rPr>
                        <a:t> </a:t>
                      </a:r>
                      <a:r>
                        <a:rPr lang="en-US" sz="2000" dirty="0" err="1" smtClean="0">
                          <a:solidFill>
                            <a:srgbClr val="002060"/>
                          </a:solidFill>
                        </a:rPr>
                        <a:t>tidak</a:t>
                      </a:r>
                      <a:r>
                        <a:rPr lang="en-US" sz="2000" dirty="0" smtClean="0">
                          <a:solidFill>
                            <a:srgbClr val="002060"/>
                          </a:solidFill>
                        </a:rPr>
                        <a:t> </a:t>
                      </a:r>
                      <a:r>
                        <a:rPr lang="en-US" sz="2000" dirty="0" err="1" smtClean="0">
                          <a:solidFill>
                            <a:srgbClr val="002060"/>
                          </a:solidFill>
                        </a:rPr>
                        <a:t>terbatas</a:t>
                      </a:r>
                      <a:endParaRPr lang="en-US" sz="2000" dirty="0" smtClean="0">
                        <a:solidFill>
                          <a:srgbClr val="002060"/>
                        </a:solidFill>
                      </a:endParaRPr>
                    </a:p>
                    <a:p>
                      <a:pPr marL="342900" indent="-342900">
                        <a:buAutoNum type="arabicPeriod"/>
                      </a:pPr>
                      <a:endParaRPr lang="en-US" sz="2000" dirty="0">
                        <a:solidFill>
                          <a:srgbClr val="002060"/>
                        </a:solidFill>
                        <a:latin typeface="Arial" pitchFamily="34" charset="0"/>
                        <a:cs typeface="Arial" pitchFamily="34" charset="0"/>
                      </a:endParaRPr>
                    </a:p>
                  </a:txBody>
                  <a:tcPr>
                    <a:lnL w="12700" cap="flat" cmpd="sng" algn="ctr">
                      <a:solidFill>
                        <a:srgbClr val="FFFF00"/>
                      </a:solidFill>
                      <a:prstDash val="solid"/>
                      <a:round/>
                      <a:headEnd type="none" w="med" len="med"/>
                      <a:tailEnd type="none" w="med" len="med"/>
                    </a:lnL>
                  </a:tcPr>
                </a:tc>
              </a:tr>
            </a:tbl>
          </a:graphicData>
        </a:graphic>
      </p:graphicFrame>
      <p:sp>
        <p:nvSpPr>
          <p:cNvPr id="5" name="Rectangle 12"/>
          <p:cNvSpPr>
            <a:spLocks noChangeArrowheads="1"/>
          </p:cNvSpPr>
          <p:nvPr/>
        </p:nvSpPr>
        <p:spPr bwMode="auto">
          <a:xfrm>
            <a:off x="228600" y="723369"/>
            <a:ext cx="8610600" cy="1105431"/>
          </a:xfrm>
          <a:prstGeom prst="rect">
            <a:avLst/>
          </a:prstGeom>
          <a:noFill/>
          <a:ln w="12700">
            <a:solidFill>
              <a:srgbClr val="00FF99"/>
            </a:solidFill>
            <a:miter lim="800000"/>
            <a:headEnd/>
            <a:tailEnd/>
          </a:ln>
          <a:effectLst/>
        </p:spPr>
        <p:txBody>
          <a:bodyPr wrap="square" lIns="90488" tIns="44450" rIns="90488" bIns="44450">
            <a:spAutoFit/>
          </a:bodyPr>
          <a:lstStyle/>
          <a:p>
            <a:pPr eaLnBrk="0" hangingPunct="0"/>
            <a:r>
              <a:rPr lang="en-US" sz="2200" b="1" i="1" dirty="0" err="1" smtClean="0">
                <a:solidFill>
                  <a:srgbClr val="FFC000"/>
                </a:solidFill>
                <a:latin typeface="Arial" pitchFamily="34" charset="0"/>
                <a:cs typeface="Arial" pitchFamily="34" charset="0"/>
              </a:rPr>
              <a:t>Pasar</a:t>
            </a:r>
            <a:r>
              <a:rPr lang="en-US" sz="2200" b="1" i="1" dirty="0" smtClean="0">
                <a:solidFill>
                  <a:srgbClr val="FFC000"/>
                </a:solidFill>
                <a:latin typeface="Arial" pitchFamily="34" charset="0"/>
                <a:cs typeface="Arial" pitchFamily="34" charset="0"/>
              </a:rPr>
              <a:t> </a:t>
            </a:r>
            <a:r>
              <a:rPr lang="en-US" sz="2200" b="1" i="1" dirty="0" err="1" smtClean="0">
                <a:solidFill>
                  <a:srgbClr val="FFC000"/>
                </a:solidFill>
                <a:latin typeface="Arial" pitchFamily="34" charset="0"/>
                <a:cs typeface="Arial" pitchFamily="34" charset="0"/>
              </a:rPr>
              <a:t>Perdana</a:t>
            </a:r>
            <a:r>
              <a:rPr lang="en-US" sz="2200" b="1" i="1"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Tempat</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atau</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sarana</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bagi</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perusahaan</a:t>
            </a:r>
            <a:r>
              <a:rPr lang="en-US" sz="2200" dirty="0" smtClean="0">
                <a:solidFill>
                  <a:srgbClr val="FFC000"/>
                </a:solidFill>
                <a:latin typeface="Arial" pitchFamily="34" charset="0"/>
                <a:cs typeface="Arial" pitchFamily="34" charset="0"/>
              </a:rPr>
              <a:t> yang </a:t>
            </a:r>
            <a:r>
              <a:rPr lang="en-US" sz="2200" dirty="0" err="1" smtClean="0">
                <a:solidFill>
                  <a:srgbClr val="FFC000"/>
                </a:solidFill>
                <a:latin typeface="Arial" pitchFamily="34" charset="0"/>
                <a:cs typeface="Arial" pitchFamily="34" charset="0"/>
              </a:rPr>
              <a:t>untuk</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pertama</a:t>
            </a:r>
            <a:r>
              <a:rPr lang="en-US" sz="2200" dirty="0" smtClean="0">
                <a:solidFill>
                  <a:srgbClr val="FFC000"/>
                </a:solidFill>
                <a:latin typeface="Arial" pitchFamily="34" charset="0"/>
                <a:cs typeface="Arial" pitchFamily="34" charset="0"/>
              </a:rPr>
              <a:t> kali </a:t>
            </a:r>
            <a:r>
              <a:rPr lang="en-US" sz="2200" dirty="0" err="1" smtClean="0">
                <a:solidFill>
                  <a:srgbClr val="FFC000"/>
                </a:solidFill>
                <a:latin typeface="Arial" pitchFamily="34" charset="0"/>
                <a:cs typeface="Arial" pitchFamily="34" charset="0"/>
              </a:rPr>
              <a:t>menawarkan</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saham</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atau</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obligasinya</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ke</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masyarakat</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umum</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sebelum</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dicatat</a:t>
            </a:r>
            <a:r>
              <a:rPr lang="en-US" sz="2200" dirty="0" smtClean="0">
                <a:solidFill>
                  <a:srgbClr val="FFC000"/>
                </a:solidFill>
                <a:latin typeface="Arial" pitchFamily="34" charset="0"/>
                <a:cs typeface="Arial" pitchFamily="34" charset="0"/>
              </a:rPr>
              <a:t> </a:t>
            </a:r>
            <a:r>
              <a:rPr lang="en-US" sz="2200" dirty="0" err="1" smtClean="0">
                <a:solidFill>
                  <a:srgbClr val="FFC000"/>
                </a:solidFill>
                <a:latin typeface="Arial" pitchFamily="34" charset="0"/>
                <a:cs typeface="Arial" pitchFamily="34" charset="0"/>
              </a:rPr>
              <a:t>di</a:t>
            </a:r>
            <a:r>
              <a:rPr lang="en-US" sz="2200" dirty="0" smtClean="0">
                <a:solidFill>
                  <a:srgbClr val="FFC000"/>
                </a:solidFill>
                <a:latin typeface="Arial" pitchFamily="34" charset="0"/>
                <a:cs typeface="Arial" pitchFamily="34" charset="0"/>
              </a:rPr>
              <a:t> bursa </a:t>
            </a:r>
            <a:r>
              <a:rPr lang="en-US" sz="2200" dirty="0" err="1" smtClean="0">
                <a:solidFill>
                  <a:srgbClr val="FFC000"/>
                </a:solidFill>
                <a:latin typeface="Arial" pitchFamily="34" charset="0"/>
                <a:cs typeface="Arial" pitchFamily="34" charset="0"/>
              </a:rPr>
              <a:t>efek</a:t>
            </a:r>
            <a:r>
              <a:rPr lang="en-US" sz="2200" dirty="0" smtClean="0">
                <a:solidFill>
                  <a:srgbClr val="FFC000"/>
                </a:solidFill>
                <a:latin typeface="Arial" pitchFamily="34" charset="0"/>
                <a:cs typeface="Arial" pitchFamily="34" charset="0"/>
              </a:rPr>
              <a:t>. </a:t>
            </a:r>
            <a:endParaRPr lang="en-US" sz="2200" b="1" i="1" dirty="0">
              <a:solidFill>
                <a:srgbClr val="FFC000"/>
              </a:solidFill>
              <a:latin typeface="Arial" pitchFamily="34" charset="0"/>
              <a:cs typeface="Arial" pitchFamily="34" charset="0"/>
            </a:endParaRPr>
          </a:p>
        </p:txBody>
      </p:sp>
      <p:sp>
        <p:nvSpPr>
          <p:cNvPr id="6" name="Rectangle 12"/>
          <p:cNvSpPr>
            <a:spLocks noChangeArrowheads="1"/>
          </p:cNvSpPr>
          <p:nvPr/>
        </p:nvSpPr>
        <p:spPr bwMode="auto">
          <a:xfrm>
            <a:off x="228600" y="2057400"/>
            <a:ext cx="8610600" cy="1197764"/>
          </a:xfrm>
          <a:prstGeom prst="rect">
            <a:avLst/>
          </a:prstGeom>
          <a:noFill/>
          <a:ln w="12700">
            <a:solidFill>
              <a:srgbClr val="00FF99"/>
            </a:solidFill>
            <a:miter lim="800000"/>
            <a:headEnd/>
            <a:tailEnd/>
          </a:ln>
          <a:effectLst/>
        </p:spPr>
        <p:txBody>
          <a:bodyPr wrap="square" lIns="90488" tIns="44450" rIns="90488" bIns="44450">
            <a:spAutoFit/>
          </a:bodyPr>
          <a:lstStyle/>
          <a:p>
            <a:pPr eaLnBrk="0" hangingPunct="0"/>
            <a:r>
              <a:rPr lang="en-US" sz="2200" b="1" i="1" dirty="0" err="1" smtClean="0">
                <a:solidFill>
                  <a:srgbClr val="CC99FF"/>
                </a:solidFill>
                <a:latin typeface="Arial" pitchFamily="34" charset="0"/>
                <a:cs typeface="Arial" pitchFamily="34" charset="0"/>
              </a:rPr>
              <a:t>Pasar</a:t>
            </a:r>
            <a:r>
              <a:rPr lang="en-US" sz="2200" b="1" i="1" dirty="0" smtClean="0">
                <a:solidFill>
                  <a:srgbClr val="CC99FF"/>
                </a:solidFill>
                <a:latin typeface="Arial" pitchFamily="34" charset="0"/>
                <a:cs typeface="Arial" pitchFamily="34" charset="0"/>
              </a:rPr>
              <a:t> </a:t>
            </a:r>
            <a:r>
              <a:rPr lang="en-US" sz="2200" b="1" i="1" dirty="0" err="1" smtClean="0">
                <a:solidFill>
                  <a:srgbClr val="CC99FF"/>
                </a:solidFill>
                <a:latin typeface="Arial" pitchFamily="34" charset="0"/>
                <a:cs typeface="Arial" pitchFamily="34" charset="0"/>
              </a:rPr>
              <a:t>Sekunder</a:t>
            </a:r>
            <a:r>
              <a:rPr lang="en-US" sz="2200" b="1" i="1" dirty="0" smtClean="0">
                <a:solidFill>
                  <a:srgbClr val="CC99FF"/>
                </a:solidFill>
                <a:latin typeface="Arial" pitchFamily="34" charset="0"/>
                <a:cs typeface="Arial" pitchFamily="34" charset="0"/>
              </a:rPr>
              <a:t>: </a:t>
            </a:r>
            <a:r>
              <a:rPr lang="en-US" sz="2400" dirty="0" err="1" smtClean="0">
                <a:solidFill>
                  <a:srgbClr val="CC99FF"/>
                </a:solidFill>
              </a:rPr>
              <a:t>sarana</a:t>
            </a:r>
            <a:r>
              <a:rPr lang="en-US" sz="2400" dirty="0" smtClean="0">
                <a:solidFill>
                  <a:srgbClr val="CC99FF"/>
                </a:solidFill>
              </a:rPr>
              <a:t> </a:t>
            </a:r>
            <a:r>
              <a:rPr lang="en-US" sz="2400" dirty="0" err="1" smtClean="0">
                <a:solidFill>
                  <a:srgbClr val="CC99FF"/>
                </a:solidFill>
              </a:rPr>
              <a:t>transaksi</a:t>
            </a:r>
            <a:r>
              <a:rPr lang="en-US" sz="2400" dirty="0" smtClean="0">
                <a:solidFill>
                  <a:srgbClr val="CC99FF"/>
                </a:solidFill>
              </a:rPr>
              <a:t> </a:t>
            </a:r>
            <a:r>
              <a:rPr lang="en-US" sz="2400" dirty="0" err="1" smtClean="0">
                <a:solidFill>
                  <a:srgbClr val="CC99FF"/>
                </a:solidFill>
              </a:rPr>
              <a:t>jual</a:t>
            </a:r>
            <a:r>
              <a:rPr lang="en-US" sz="2400" dirty="0" smtClean="0">
                <a:solidFill>
                  <a:srgbClr val="CC99FF"/>
                </a:solidFill>
              </a:rPr>
              <a:t> </a:t>
            </a:r>
            <a:r>
              <a:rPr lang="en-US" sz="2400" dirty="0" err="1" smtClean="0">
                <a:solidFill>
                  <a:srgbClr val="CC99FF"/>
                </a:solidFill>
              </a:rPr>
              <a:t>beli</a:t>
            </a:r>
            <a:r>
              <a:rPr lang="en-US" sz="2400" dirty="0" smtClean="0">
                <a:solidFill>
                  <a:srgbClr val="CC99FF"/>
                </a:solidFill>
              </a:rPr>
              <a:t> </a:t>
            </a:r>
            <a:r>
              <a:rPr lang="en-US" sz="2400" dirty="0" err="1" smtClean="0">
                <a:solidFill>
                  <a:srgbClr val="CC99FF"/>
                </a:solidFill>
              </a:rPr>
              <a:t>efek</a:t>
            </a:r>
            <a:r>
              <a:rPr lang="en-US" sz="2400" dirty="0" smtClean="0">
                <a:solidFill>
                  <a:srgbClr val="CC99FF"/>
                </a:solidFill>
              </a:rPr>
              <a:t> </a:t>
            </a:r>
            <a:r>
              <a:rPr lang="en-US" sz="2400" dirty="0" err="1" smtClean="0">
                <a:solidFill>
                  <a:srgbClr val="CC99FF"/>
                </a:solidFill>
              </a:rPr>
              <a:t>antar</a:t>
            </a:r>
            <a:r>
              <a:rPr lang="en-US" sz="2400" dirty="0" smtClean="0">
                <a:solidFill>
                  <a:srgbClr val="CC99FF"/>
                </a:solidFill>
              </a:rPr>
              <a:t> investor </a:t>
            </a:r>
            <a:r>
              <a:rPr lang="en-US" sz="2400" dirty="0" err="1" smtClean="0">
                <a:solidFill>
                  <a:srgbClr val="CC99FF"/>
                </a:solidFill>
              </a:rPr>
              <a:t>dan</a:t>
            </a:r>
            <a:r>
              <a:rPr lang="en-US" sz="2400" dirty="0" smtClean="0">
                <a:solidFill>
                  <a:srgbClr val="CC99FF"/>
                </a:solidFill>
              </a:rPr>
              <a:t> </a:t>
            </a:r>
            <a:r>
              <a:rPr lang="en-US" sz="2400" dirty="0" err="1" smtClean="0">
                <a:solidFill>
                  <a:srgbClr val="CC99FF"/>
                </a:solidFill>
              </a:rPr>
              <a:t>harga</a:t>
            </a:r>
            <a:r>
              <a:rPr lang="en-US" sz="2400" dirty="0" smtClean="0">
                <a:solidFill>
                  <a:srgbClr val="CC99FF"/>
                </a:solidFill>
              </a:rPr>
              <a:t> </a:t>
            </a:r>
            <a:r>
              <a:rPr lang="en-US" sz="2400" dirty="0" err="1" smtClean="0">
                <a:solidFill>
                  <a:srgbClr val="CC99FF"/>
                </a:solidFill>
              </a:rPr>
              <a:t>dibentuk</a:t>
            </a:r>
            <a:r>
              <a:rPr lang="en-US" sz="2400" dirty="0" smtClean="0">
                <a:solidFill>
                  <a:srgbClr val="CC99FF"/>
                </a:solidFill>
              </a:rPr>
              <a:t> </a:t>
            </a:r>
            <a:r>
              <a:rPr lang="en-US" sz="2400" dirty="0" err="1" smtClean="0">
                <a:solidFill>
                  <a:srgbClr val="CC99FF"/>
                </a:solidFill>
              </a:rPr>
              <a:t>oleh</a:t>
            </a:r>
            <a:r>
              <a:rPr lang="en-US" sz="2400" dirty="0" smtClean="0">
                <a:solidFill>
                  <a:srgbClr val="CC99FF"/>
                </a:solidFill>
              </a:rPr>
              <a:t> investor </a:t>
            </a:r>
            <a:r>
              <a:rPr lang="en-US" sz="2400" dirty="0" err="1" smtClean="0">
                <a:solidFill>
                  <a:srgbClr val="CC99FF"/>
                </a:solidFill>
              </a:rPr>
              <a:t>melalui</a:t>
            </a:r>
            <a:r>
              <a:rPr lang="en-US" sz="2400" dirty="0" smtClean="0">
                <a:solidFill>
                  <a:srgbClr val="CC99FF"/>
                </a:solidFill>
              </a:rPr>
              <a:t> </a:t>
            </a:r>
            <a:r>
              <a:rPr lang="en-US" sz="2400" dirty="0" err="1" smtClean="0">
                <a:solidFill>
                  <a:srgbClr val="CC99FF"/>
                </a:solidFill>
              </a:rPr>
              <a:t>perantara</a:t>
            </a:r>
            <a:r>
              <a:rPr lang="en-US" sz="2400" dirty="0" smtClean="0">
                <a:solidFill>
                  <a:srgbClr val="CC99FF"/>
                </a:solidFill>
              </a:rPr>
              <a:t> </a:t>
            </a:r>
            <a:r>
              <a:rPr lang="en-US" sz="2400" dirty="0" err="1" smtClean="0">
                <a:solidFill>
                  <a:srgbClr val="CC99FF"/>
                </a:solidFill>
              </a:rPr>
              <a:t>efek</a:t>
            </a:r>
            <a:r>
              <a:rPr lang="en-US" sz="2400" dirty="0" smtClean="0">
                <a:solidFill>
                  <a:srgbClr val="CC99FF"/>
                </a:solidFill>
              </a:rPr>
              <a:t>. </a:t>
            </a:r>
            <a:r>
              <a:rPr lang="en-US" sz="2400" dirty="0" err="1" smtClean="0">
                <a:solidFill>
                  <a:srgbClr val="CC99FF"/>
                </a:solidFill>
              </a:rPr>
              <a:t>setelah</a:t>
            </a:r>
            <a:r>
              <a:rPr lang="en-US" sz="2400" dirty="0" smtClean="0">
                <a:solidFill>
                  <a:srgbClr val="CC99FF"/>
                </a:solidFill>
              </a:rPr>
              <a:t> </a:t>
            </a:r>
            <a:r>
              <a:rPr lang="en-US" sz="2400" dirty="0" err="1" smtClean="0">
                <a:solidFill>
                  <a:srgbClr val="CC99FF"/>
                </a:solidFill>
              </a:rPr>
              <a:t>melewati</a:t>
            </a:r>
            <a:r>
              <a:rPr lang="en-US" sz="2400" dirty="0" smtClean="0">
                <a:solidFill>
                  <a:srgbClr val="CC99FF"/>
                </a:solidFill>
              </a:rPr>
              <a:t> </a:t>
            </a:r>
            <a:r>
              <a:rPr lang="en-US" sz="2400" dirty="0" err="1" smtClean="0">
                <a:solidFill>
                  <a:srgbClr val="CC99FF"/>
                </a:solidFill>
              </a:rPr>
              <a:t>masa</a:t>
            </a:r>
            <a:r>
              <a:rPr lang="en-US" sz="2400" dirty="0" smtClean="0">
                <a:solidFill>
                  <a:srgbClr val="CC99FF"/>
                </a:solidFill>
              </a:rPr>
              <a:t> </a:t>
            </a:r>
            <a:r>
              <a:rPr lang="en-US" sz="2400" dirty="0" err="1" smtClean="0">
                <a:solidFill>
                  <a:srgbClr val="CC99FF"/>
                </a:solidFill>
              </a:rPr>
              <a:t>penawaran</a:t>
            </a:r>
            <a:r>
              <a:rPr lang="en-US" sz="2400" dirty="0" smtClean="0">
                <a:solidFill>
                  <a:srgbClr val="CC99FF"/>
                </a:solidFill>
              </a:rPr>
              <a:t> </a:t>
            </a:r>
            <a:r>
              <a:rPr lang="en-US" sz="2400" dirty="0" err="1" smtClean="0">
                <a:solidFill>
                  <a:srgbClr val="CC99FF"/>
                </a:solidFill>
              </a:rPr>
              <a:t>pada</a:t>
            </a:r>
            <a:r>
              <a:rPr lang="en-US" sz="2400" dirty="0" smtClean="0">
                <a:solidFill>
                  <a:srgbClr val="CC99FF"/>
                </a:solidFill>
              </a:rPr>
              <a:t> </a:t>
            </a:r>
            <a:r>
              <a:rPr lang="en-US" sz="2400" dirty="0" err="1" smtClean="0">
                <a:solidFill>
                  <a:srgbClr val="CC99FF"/>
                </a:solidFill>
              </a:rPr>
              <a:t>pasar</a:t>
            </a:r>
            <a:r>
              <a:rPr lang="en-US" sz="2400" dirty="0" smtClean="0">
                <a:solidFill>
                  <a:srgbClr val="CC99FF"/>
                </a:solidFill>
              </a:rPr>
              <a:t> </a:t>
            </a:r>
            <a:r>
              <a:rPr lang="en-US" sz="2400" dirty="0" err="1" smtClean="0">
                <a:solidFill>
                  <a:srgbClr val="CC99FF"/>
                </a:solidFill>
              </a:rPr>
              <a:t>perdana</a:t>
            </a:r>
            <a:r>
              <a:rPr lang="en-US" sz="2200" b="1" i="1" dirty="0" smtClean="0">
                <a:solidFill>
                  <a:srgbClr val="CC99FF"/>
                </a:solidFill>
                <a:latin typeface="Arial" pitchFamily="34" charset="0"/>
                <a:cs typeface="Arial" pitchFamily="34" charset="0"/>
              </a:rPr>
              <a:t>  </a:t>
            </a:r>
            <a:endParaRPr lang="en-US" sz="2200" b="1" i="1" dirty="0">
              <a:solidFill>
                <a:srgbClr val="CC99FF"/>
              </a:solidFill>
              <a:latin typeface="Arial" pitchFamily="34" charset="0"/>
              <a:cs typeface="Arial" pitchFamily="34" charset="0"/>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a:bodyPr>
          <a:lstStyle/>
          <a:p>
            <a:r>
              <a:rPr lang="en-US" sz="3200" dirty="0" err="1" smtClean="0">
                <a:solidFill>
                  <a:srgbClr val="FFFF00"/>
                </a:solidFill>
                <a:latin typeface="Arial" pitchFamily="34" charset="0"/>
                <a:cs typeface="Arial" pitchFamily="34" charset="0"/>
              </a:rPr>
              <a:t>Segmen</a:t>
            </a:r>
            <a:r>
              <a:rPr lang="en-US" sz="3200" dirty="0" smtClean="0">
                <a:solidFill>
                  <a:srgbClr val="FFFF00"/>
                </a:solidFill>
                <a:latin typeface="Arial" pitchFamily="34" charset="0"/>
                <a:cs typeface="Arial" pitchFamily="34" charset="0"/>
              </a:rPr>
              <a:t> </a:t>
            </a:r>
            <a:r>
              <a:rPr lang="en-US" sz="3200" dirty="0" err="1" smtClean="0">
                <a:solidFill>
                  <a:srgbClr val="FFFF00"/>
                </a:solidFill>
                <a:latin typeface="Arial" pitchFamily="34" charset="0"/>
                <a:cs typeface="Arial" pitchFamily="34" charset="0"/>
              </a:rPr>
              <a:t>Pasar</a:t>
            </a:r>
            <a:r>
              <a:rPr lang="en-US" sz="3200" dirty="0" smtClean="0">
                <a:solidFill>
                  <a:srgbClr val="FFFF00"/>
                </a:solidFill>
                <a:latin typeface="Arial" pitchFamily="34" charset="0"/>
                <a:cs typeface="Arial" pitchFamily="34" charset="0"/>
              </a:rPr>
              <a:t> </a:t>
            </a:r>
            <a:r>
              <a:rPr lang="en-US" sz="3200" dirty="0" err="1" smtClean="0">
                <a:solidFill>
                  <a:srgbClr val="FFFF00"/>
                </a:solidFill>
                <a:latin typeface="Arial" pitchFamily="34" charset="0"/>
                <a:cs typeface="Arial" pitchFamily="34" charset="0"/>
              </a:rPr>
              <a:t>di</a:t>
            </a:r>
            <a:r>
              <a:rPr lang="en-US" sz="3200" dirty="0" smtClean="0">
                <a:solidFill>
                  <a:srgbClr val="FFFF00"/>
                </a:solidFill>
                <a:latin typeface="Arial" pitchFamily="34" charset="0"/>
                <a:cs typeface="Arial" pitchFamily="34" charset="0"/>
              </a:rPr>
              <a:t> Bursa (</a:t>
            </a:r>
            <a:r>
              <a:rPr lang="en-US" sz="3200" dirty="0" err="1" smtClean="0">
                <a:solidFill>
                  <a:srgbClr val="FFFF00"/>
                </a:solidFill>
                <a:latin typeface="Arial" pitchFamily="34" charset="0"/>
                <a:cs typeface="Arial" pitchFamily="34" charset="0"/>
              </a:rPr>
              <a:t>Pasar</a:t>
            </a:r>
            <a:r>
              <a:rPr lang="en-US" sz="3200" dirty="0" smtClean="0">
                <a:solidFill>
                  <a:srgbClr val="FFFF00"/>
                </a:solidFill>
                <a:latin typeface="Arial" pitchFamily="34" charset="0"/>
                <a:cs typeface="Arial" pitchFamily="34" charset="0"/>
              </a:rPr>
              <a:t> </a:t>
            </a:r>
            <a:r>
              <a:rPr lang="en-US" sz="3200" dirty="0" err="1" smtClean="0">
                <a:solidFill>
                  <a:srgbClr val="FFFF00"/>
                </a:solidFill>
                <a:latin typeface="Arial" pitchFamily="34" charset="0"/>
                <a:cs typeface="Arial" pitchFamily="34" charset="0"/>
              </a:rPr>
              <a:t>Sekunder</a:t>
            </a:r>
            <a:r>
              <a:rPr lang="en-US" sz="3200" dirty="0" smtClean="0">
                <a:solidFill>
                  <a:srgbClr val="FFFF00"/>
                </a:solidFill>
                <a:latin typeface="Arial" pitchFamily="34" charset="0"/>
                <a:cs typeface="Arial" pitchFamily="34" charset="0"/>
              </a:rPr>
              <a:t>)</a:t>
            </a:r>
            <a:endParaRPr lang="en-US" sz="3200" dirty="0"/>
          </a:p>
        </p:txBody>
      </p:sp>
      <p:sp>
        <p:nvSpPr>
          <p:cNvPr id="4" name="Rectangle 1027"/>
          <p:cNvSpPr>
            <a:spLocks noChangeArrowheads="1"/>
          </p:cNvSpPr>
          <p:nvPr/>
        </p:nvSpPr>
        <p:spPr bwMode="auto">
          <a:xfrm>
            <a:off x="76200" y="990600"/>
            <a:ext cx="8915400" cy="5867400"/>
          </a:xfrm>
          <a:prstGeom prst="rect">
            <a:avLst/>
          </a:prstGeom>
          <a:noFill/>
          <a:ln w="9525">
            <a:noFill/>
            <a:miter lim="800000"/>
            <a:headEnd/>
            <a:tailEnd/>
          </a:ln>
          <a:effectLst/>
        </p:spPr>
        <p:txBody>
          <a:bodyPr/>
          <a:lstStyle/>
          <a:p>
            <a:pPr marL="457200" indent="-457200" algn="just">
              <a:buFont typeface="+mj-lt"/>
              <a:buAutoNum type="alphaLcParenR"/>
            </a:pPr>
            <a:r>
              <a:rPr lang="en-US" sz="2000" b="0" dirty="0" err="1" smtClean="0">
                <a:solidFill>
                  <a:srgbClr val="FFC000"/>
                </a:solidFill>
                <a:latin typeface="Arial" pitchFamily="34" charset="0"/>
                <a:cs typeface="Arial" pitchFamily="34" charset="0"/>
              </a:rPr>
              <a:t>Pasar</a:t>
            </a:r>
            <a:r>
              <a:rPr lang="en-US" sz="2000" b="0" dirty="0" smtClean="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Reguler</a:t>
            </a:r>
            <a:r>
              <a:rPr lang="en-US" sz="2000" b="0" dirty="0">
                <a:solidFill>
                  <a:srgbClr val="FFC000"/>
                </a:solidFill>
                <a:latin typeface="Arial" pitchFamily="34" charset="0"/>
                <a:cs typeface="Arial" pitchFamily="34" charset="0"/>
              </a:rPr>
              <a:t> : </a:t>
            </a:r>
            <a:r>
              <a:rPr lang="en-US" sz="2000" b="0" dirty="0" err="1">
                <a:solidFill>
                  <a:srgbClr val="FFC000"/>
                </a:solidFill>
                <a:latin typeface="Arial" pitchFamily="34" charset="0"/>
                <a:cs typeface="Arial" pitchFamily="34" charset="0"/>
              </a:rPr>
              <a:t>Pasar</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Reguler</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adalah</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pasar</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dimana</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perdagangan</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Efek</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di</a:t>
            </a:r>
            <a:r>
              <a:rPr lang="en-US" sz="2000" b="0" dirty="0">
                <a:solidFill>
                  <a:srgbClr val="FFC000"/>
                </a:solidFill>
                <a:latin typeface="Arial" pitchFamily="34" charset="0"/>
                <a:cs typeface="Arial" pitchFamily="34" charset="0"/>
              </a:rPr>
              <a:t> Bursa </a:t>
            </a:r>
            <a:r>
              <a:rPr lang="en-US" sz="2000" b="0" dirty="0" err="1">
                <a:solidFill>
                  <a:srgbClr val="FFC000"/>
                </a:solidFill>
                <a:latin typeface="Arial" pitchFamily="34" charset="0"/>
                <a:cs typeface="Arial" pitchFamily="34" charset="0"/>
              </a:rPr>
              <a:t>dilaksanakan</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berdasarkan</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proses</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tawar-menawar</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secara</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lelang</a:t>
            </a:r>
            <a:r>
              <a:rPr lang="en-US" sz="2000" b="0" dirty="0">
                <a:solidFill>
                  <a:srgbClr val="FFC000"/>
                </a:solidFill>
                <a:latin typeface="Arial" pitchFamily="34" charset="0"/>
                <a:cs typeface="Arial" pitchFamily="34" charset="0"/>
              </a:rPr>
              <a:t> yang </a:t>
            </a:r>
            <a:r>
              <a:rPr lang="en-US" sz="2000" b="0" dirty="0" err="1">
                <a:solidFill>
                  <a:srgbClr val="FFC000"/>
                </a:solidFill>
                <a:latin typeface="Arial" pitchFamily="34" charset="0"/>
                <a:cs typeface="Arial" pitchFamily="34" charset="0"/>
              </a:rPr>
              <a:t>berkesinambungan</a:t>
            </a:r>
            <a:r>
              <a:rPr lang="en-US" sz="2000" b="0" dirty="0">
                <a:solidFill>
                  <a:srgbClr val="FFC000"/>
                </a:solidFill>
                <a:latin typeface="Arial" pitchFamily="34" charset="0"/>
                <a:cs typeface="Arial" pitchFamily="34" charset="0"/>
              </a:rPr>
              <a:t> (continuous auction market) </a:t>
            </a:r>
            <a:r>
              <a:rPr lang="en-US" sz="2000" b="0" dirty="0" err="1">
                <a:solidFill>
                  <a:srgbClr val="FFC000"/>
                </a:solidFill>
                <a:latin typeface="Arial" pitchFamily="34" charset="0"/>
                <a:cs typeface="Arial" pitchFamily="34" charset="0"/>
              </a:rPr>
              <a:t>oleh</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Anggota</a:t>
            </a:r>
            <a:r>
              <a:rPr lang="en-US" sz="2000" b="0" dirty="0">
                <a:solidFill>
                  <a:srgbClr val="FFC000"/>
                </a:solidFill>
                <a:latin typeface="Arial" pitchFamily="34" charset="0"/>
                <a:cs typeface="Arial" pitchFamily="34" charset="0"/>
              </a:rPr>
              <a:t> Bursa </a:t>
            </a:r>
            <a:r>
              <a:rPr lang="en-US" sz="2000" b="0" dirty="0" err="1">
                <a:solidFill>
                  <a:srgbClr val="FFC000"/>
                </a:solidFill>
                <a:latin typeface="Arial" pitchFamily="34" charset="0"/>
                <a:cs typeface="Arial" pitchFamily="34" charset="0"/>
              </a:rPr>
              <a:t>Efek</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melalui</a:t>
            </a:r>
            <a:r>
              <a:rPr lang="en-US" sz="2000" b="0" dirty="0">
                <a:solidFill>
                  <a:srgbClr val="FFC000"/>
                </a:solidFill>
                <a:latin typeface="Arial" pitchFamily="34" charset="0"/>
                <a:cs typeface="Arial" pitchFamily="34" charset="0"/>
              </a:rPr>
              <a:t> JATS </a:t>
            </a:r>
            <a:r>
              <a:rPr lang="en-US" sz="2000" b="0" dirty="0" err="1">
                <a:solidFill>
                  <a:srgbClr val="FFC000"/>
                </a:solidFill>
                <a:latin typeface="Arial" pitchFamily="34" charset="0"/>
                <a:cs typeface="Arial" pitchFamily="34" charset="0"/>
              </a:rPr>
              <a:t>dan</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penyelesaiannya</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dilakukan</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pada</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Hari</a:t>
            </a:r>
            <a:r>
              <a:rPr lang="en-US" sz="2000" b="0" dirty="0">
                <a:solidFill>
                  <a:srgbClr val="FFC000"/>
                </a:solidFill>
                <a:latin typeface="Arial" pitchFamily="34" charset="0"/>
                <a:cs typeface="Arial" pitchFamily="34" charset="0"/>
              </a:rPr>
              <a:t> Bursa ke-3 </a:t>
            </a:r>
            <a:r>
              <a:rPr lang="en-US" sz="2000" b="0" dirty="0" err="1">
                <a:solidFill>
                  <a:srgbClr val="FFC000"/>
                </a:solidFill>
                <a:latin typeface="Arial" pitchFamily="34" charset="0"/>
                <a:cs typeface="Arial" pitchFamily="34" charset="0"/>
              </a:rPr>
              <a:t>setelah</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terjadinya</a:t>
            </a:r>
            <a:r>
              <a:rPr lang="en-US" sz="2000" b="0" dirty="0">
                <a:solidFill>
                  <a:srgbClr val="FFC000"/>
                </a:solidFill>
                <a:latin typeface="Arial" pitchFamily="34" charset="0"/>
                <a:cs typeface="Arial" pitchFamily="34" charset="0"/>
              </a:rPr>
              <a:t> </a:t>
            </a:r>
            <a:r>
              <a:rPr lang="en-US" sz="2000" b="0" dirty="0" err="1">
                <a:solidFill>
                  <a:srgbClr val="FFC000"/>
                </a:solidFill>
                <a:latin typeface="Arial" pitchFamily="34" charset="0"/>
                <a:cs typeface="Arial" pitchFamily="34" charset="0"/>
              </a:rPr>
              <a:t>Transaksi</a:t>
            </a:r>
            <a:r>
              <a:rPr lang="en-US" sz="2000" b="0" dirty="0">
                <a:solidFill>
                  <a:srgbClr val="FFC000"/>
                </a:solidFill>
                <a:latin typeface="Arial" pitchFamily="34" charset="0"/>
                <a:cs typeface="Arial" pitchFamily="34" charset="0"/>
              </a:rPr>
              <a:t> Bursa (T+3</a:t>
            </a:r>
            <a:r>
              <a:rPr lang="en-US" sz="2000" b="0" dirty="0" smtClean="0">
                <a:solidFill>
                  <a:srgbClr val="FFC000"/>
                </a:solidFill>
                <a:latin typeface="Arial" pitchFamily="34" charset="0"/>
                <a:cs typeface="Arial" pitchFamily="34" charset="0"/>
              </a:rPr>
              <a:t>). </a:t>
            </a:r>
            <a:endParaRPr lang="en-US" sz="2000" b="0" dirty="0">
              <a:solidFill>
                <a:srgbClr val="FFC000"/>
              </a:solidFill>
              <a:latin typeface="Arial" pitchFamily="34" charset="0"/>
              <a:cs typeface="Arial" pitchFamily="34" charset="0"/>
            </a:endParaRPr>
          </a:p>
          <a:p>
            <a:pPr marL="457200" indent="-457200" algn="just">
              <a:buFontTx/>
              <a:buAutoNum type="alphaLcParenR"/>
            </a:pPr>
            <a:r>
              <a:rPr lang="en-US" sz="2000" b="0" dirty="0" err="1">
                <a:solidFill>
                  <a:srgbClr val="00FFFF"/>
                </a:solidFill>
                <a:latin typeface="Arial" pitchFamily="34" charset="0"/>
                <a:cs typeface="Arial" pitchFamily="34" charset="0"/>
              </a:rPr>
              <a:t>Pasar</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Negosiasi</a:t>
            </a:r>
            <a:r>
              <a:rPr lang="en-US" sz="2000" b="0" dirty="0">
                <a:solidFill>
                  <a:srgbClr val="00FFFF"/>
                </a:solidFill>
                <a:latin typeface="Arial" pitchFamily="34" charset="0"/>
                <a:cs typeface="Arial" pitchFamily="34" charset="0"/>
              </a:rPr>
              <a:t> : </a:t>
            </a:r>
            <a:r>
              <a:rPr lang="en-US" sz="2000" b="0" dirty="0" err="1">
                <a:solidFill>
                  <a:srgbClr val="00FFFF"/>
                </a:solidFill>
                <a:latin typeface="Arial" pitchFamily="34" charset="0"/>
                <a:cs typeface="Arial" pitchFamily="34" charset="0"/>
              </a:rPr>
              <a:t>Pasar</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Negosiasi</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adalah</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pasar</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dimana</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perdagangan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Efek</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di</a:t>
            </a:r>
            <a:r>
              <a:rPr lang="en-US" sz="2000" b="0" dirty="0">
                <a:solidFill>
                  <a:srgbClr val="00FFFF"/>
                </a:solidFill>
                <a:latin typeface="Arial" pitchFamily="34" charset="0"/>
                <a:cs typeface="Arial" pitchFamily="34" charset="0"/>
              </a:rPr>
              <a:t> Bursa </a:t>
            </a:r>
            <a:r>
              <a:rPr lang="en-US" sz="2000" b="0" dirty="0" err="1">
                <a:solidFill>
                  <a:srgbClr val="00FFFF"/>
                </a:solidFill>
                <a:latin typeface="Arial" pitchFamily="34" charset="0"/>
                <a:cs typeface="Arial" pitchFamily="34" charset="0"/>
              </a:rPr>
              <a:t>dilaksanakan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berdasarkan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tawar</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menawar</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langsung</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secara</a:t>
            </a:r>
            <a:r>
              <a:rPr lang="en-US" sz="2000" b="0" dirty="0">
                <a:solidFill>
                  <a:srgbClr val="00FFFF"/>
                </a:solidFill>
                <a:latin typeface="Arial" pitchFamily="34" charset="0"/>
                <a:cs typeface="Arial" pitchFamily="34" charset="0"/>
              </a:rPr>
              <a:t> individual </a:t>
            </a:r>
            <a:r>
              <a:rPr lang="en-US" sz="2000" b="0" dirty="0" err="1">
                <a:solidFill>
                  <a:srgbClr val="00FFFF"/>
                </a:solidFill>
                <a:latin typeface="Arial" pitchFamily="34" charset="0"/>
                <a:cs typeface="Arial" pitchFamily="34" charset="0"/>
              </a:rPr>
              <a:t>dan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tidak</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secara</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lelang</a:t>
            </a:r>
            <a:r>
              <a:rPr lang="en-US" sz="2000" b="0" dirty="0">
                <a:solidFill>
                  <a:srgbClr val="00FFFF"/>
                </a:solidFill>
                <a:latin typeface="Arial" pitchFamily="34" charset="0"/>
                <a:cs typeface="Arial" pitchFamily="34" charset="0"/>
              </a:rPr>
              <a:t> yang </a:t>
            </a:r>
            <a:r>
              <a:rPr lang="en-US" sz="2000" b="0" dirty="0" err="1">
                <a:solidFill>
                  <a:srgbClr val="00FFFF"/>
                </a:solidFill>
                <a:latin typeface="Arial" pitchFamily="34" charset="0"/>
                <a:cs typeface="Arial" pitchFamily="34" charset="0"/>
              </a:rPr>
              <a:t>berkesinambungan</a:t>
            </a:r>
            <a:r>
              <a:rPr lang="en-US" sz="2000" b="0" dirty="0">
                <a:solidFill>
                  <a:srgbClr val="00FFFF"/>
                </a:solidFill>
                <a:latin typeface="Arial" pitchFamily="34" charset="0"/>
                <a:cs typeface="Arial" pitchFamily="34" charset="0"/>
              </a:rPr>
              <a:t> (Non Continuous Auction Market) </a:t>
            </a:r>
            <a:r>
              <a:rPr lang="en-US" sz="2000" b="0" dirty="0" err="1">
                <a:solidFill>
                  <a:srgbClr val="00FFFF"/>
                </a:solidFill>
                <a:latin typeface="Arial" pitchFamily="34" charset="0"/>
                <a:cs typeface="Arial" pitchFamily="34" charset="0"/>
              </a:rPr>
              <a:t>dan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penyelesaiannya</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dapat</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dilakukan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berdasarkan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kesepakatan</a:t>
            </a:r>
            <a:r>
              <a:rPr lang="en-US" sz="2000" b="0" dirty="0">
                <a:solidFill>
                  <a:srgbClr val="00FFFF"/>
                </a:solidFill>
                <a:latin typeface="Arial" pitchFamily="34" charset="0"/>
                <a:cs typeface="Arial" pitchFamily="34" charset="0"/>
              </a:rPr>
              <a:t> </a:t>
            </a:r>
            <a:r>
              <a:rPr lang="en-US" sz="2000" b="0" dirty="0" err="1">
                <a:solidFill>
                  <a:srgbClr val="00FFFF"/>
                </a:solidFill>
                <a:latin typeface="Arial" pitchFamily="34" charset="0"/>
                <a:cs typeface="Arial" pitchFamily="34" charset="0"/>
              </a:rPr>
              <a:t>Anggota</a:t>
            </a:r>
            <a:r>
              <a:rPr lang="en-US" sz="2000" b="0" dirty="0">
                <a:solidFill>
                  <a:srgbClr val="00FFFF"/>
                </a:solidFill>
                <a:latin typeface="Arial" pitchFamily="34" charset="0"/>
                <a:cs typeface="Arial" pitchFamily="34" charset="0"/>
              </a:rPr>
              <a:t> Bursa </a:t>
            </a:r>
            <a:r>
              <a:rPr lang="en-US" sz="2000" b="0" dirty="0" err="1">
                <a:solidFill>
                  <a:srgbClr val="00FFFF"/>
                </a:solidFill>
                <a:latin typeface="Arial" pitchFamily="34" charset="0"/>
                <a:cs typeface="Arial" pitchFamily="34" charset="0"/>
              </a:rPr>
              <a:t>Efek</a:t>
            </a:r>
            <a:r>
              <a:rPr lang="en-US" sz="2000" b="0" dirty="0">
                <a:solidFill>
                  <a:srgbClr val="00FFFF"/>
                </a:solidFill>
                <a:latin typeface="Arial" pitchFamily="34" charset="0"/>
                <a:cs typeface="Arial" pitchFamily="34" charset="0"/>
              </a:rPr>
              <a:t>. </a:t>
            </a:r>
          </a:p>
          <a:p>
            <a:pPr marL="457200" indent="-457200" algn="just">
              <a:buFontTx/>
              <a:buAutoNum type="alphaLcParenR"/>
            </a:pPr>
            <a:r>
              <a:rPr lang="en-US" sz="2000" b="0" dirty="0" err="1">
                <a:solidFill>
                  <a:srgbClr val="CC99FF"/>
                </a:solidFill>
                <a:latin typeface="Arial" pitchFamily="34" charset="0"/>
                <a:cs typeface="Arial" pitchFamily="34" charset="0"/>
              </a:rPr>
              <a:t>Pasar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Tunai</a:t>
            </a:r>
            <a:r>
              <a:rPr lang="en-US" sz="2000" b="0" dirty="0">
                <a:solidFill>
                  <a:srgbClr val="CC99FF"/>
                </a:solidFill>
                <a:latin typeface="Arial" pitchFamily="34" charset="0"/>
                <a:cs typeface="Arial" pitchFamily="34" charset="0"/>
              </a:rPr>
              <a:t> : </a:t>
            </a:r>
            <a:r>
              <a:rPr lang="en-US" sz="2000" b="0" dirty="0" err="1">
                <a:solidFill>
                  <a:srgbClr val="CC99FF"/>
                </a:solidFill>
                <a:latin typeface="Arial" pitchFamily="34" charset="0"/>
                <a:cs typeface="Arial" pitchFamily="34" charset="0"/>
              </a:rPr>
              <a:t>Pasar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Reguler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Tunai</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Pasar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Tunai</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adalah</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pasar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dimana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perdagangan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Efek</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di</a:t>
            </a:r>
            <a:r>
              <a:rPr lang="en-US" sz="2000" b="0" dirty="0">
                <a:solidFill>
                  <a:srgbClr val="CC99FF"/>
                </a:solidFill>
                <a:latin typeface="Arial" pitchFamily="34" charset="0"/>
                <a:cs typeface="Arial" pitchFamily="34" charset="0"/>
              </a:rPr>
              <a:t> Bursa </a:t>
            </a:r>
            <a:r>
              <a:rPr lang="en-US" sz="2000" b="0" dirty="0" err="1">
                <a:solidFill>
                  <a:srgbClr val="CC99FF"/>
                </a:solidFill>
                <a:latin typeface="Arial" pitchFamily="34" charset="0"/>
                <a:cs typeface="Arial" pitchFamily="34" charset="0"/>
              </a:rPr>
              <a:t>dilaksanakan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berdasarkan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proses</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tawar-menawar</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secara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lelang</a:t>
            </a:r>
            <a:r>
              <a:rPr lang="en-US" sz="2000" b="0" dirty="0">
                <a:solidFill>
                  <a:srgbClr val="CC99FF"/>
                </a:solidFill>
                <a:latin typeface="Arial" pitchFamily="34" charset="0"/>
                <a:cs typeface="Arial" pitchFamily="34" charset="0"/>
              </a:rPr>
              <a:t> yang </a:t>
            </a:r>
            <a:r>
              <a:rPr lang="en-US" sz="2000" b="0" dirty="0" err="1">
                <a:solidFill>
                  <a:srgbClr val="CC99FF"/>
                </a:solidFill>
                <a:latin typeface="Arial" pitchFamily="34" charset="0"/>
                <a:cs typeface="Arial" pitchFamily="34" charset="0"/>
              </a:rPr>
              <a:t>berkesinambungan</a:t>
            </a:r>
            <a:r>
              <a:rPr lang="en-US" sz="2000" b="0" dirty="0">
                <a:solidFill>
                  <a:srgbClr val="CC99FF"/>
                </a:solidFill>
                <a:latin typeface="Arial" pitchFamily="34" charset="0"/>
                <a:cs typeface="Arial" pitchFamily="34" charset="0"/>
              </a:rPr>
              <a:t> (continuous auction market) </a:t>
            </a:r>
            <a:r>
              <a:rPr lang="en-US" sz="2000" b="0" dirty="0" err="1">
                <a:solidFill>
                  <a:srgbClr val="CC99FF"/>
                </a:solidFill>
                <a:latin typeface="Arial" pitchFamily="34" charset="0"/>
                <a:cs typeface="Arial" pitchFamily="34" charset="0"/>
              </a:rPr>
              <a:t>oleh</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Anggota</a:t>
            </a:r>
            <a:r>
              <a:rPr lang="en-US" sz="2000" b="0" dirty="0">
                <a:solidFill>
                  <a:srgbClr val="CC99FF"/>
                </a:solidFill>
                <a:latin typeface="Arial" pitchFamily="34" charset="0"/>
                <a:cs typeface="Arial" pitchFamily="34" charset="0"/>
              </a:rPr>
              <a:t> Bursa </a:t>
            </a:r>
            <a:r>
              <a:rPr lang="en-US" sz="2000" b="0" dirty="0" err="1">
                <a:solidFill>
                  <a:srgbClr val="CC99FF"/>
                </a:solidFill>
                <a:latin typeface="Arial" pitchFamily="34" charset="0"/>
                <a:cs typeface="Arial" pitchFamily="34" charset="0"/>
              </a:rPr>
              <a:t>Efek</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melalui</a:t>
            </a:r>
            <a:r>
              <a:rPr lang="en-US" sz="2000" b="0" dirty="0">
                <a:solidFill>
                  <a:srgbClr val="CC99FF"/>
                </a:solidFill>
                <a:latin typeface="Arial" pitchFamily="34" charset="0"/>
                <a:cs typeface="Arial" pitchFamily="34" charset="0"/>
              </a:rPr>
              <a:t> JATS </a:t>
            </a:r>
            <a:r>
              <a:rPr lang="en-US" sz="2000" b="0" dirty="0" err="1">
                <a:solidFill>
                  <a:srgbClr val="CC99FF"/>
                </a:solidFill>
                <a:latin typeface="Arial" pitchFamily="34" charset="0"/>
                <a:cs typeface="Arial" pitchFamily="34" charset="0"/>
              </a:rPr>
              <a:t>dan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penyelesaiannya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dilakukan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pada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Hari</a:t>
            </a:r>
            <a:r>
              <a:rPr lang="en-US" sz="2000" b="0" dirty="0">
                <a:solidFill>
                  <a:srgbClr val="CC99FF"/>
                </a:solidFill>
                <a:latin typeface="Arial" pitchFamily="34" charset="0"/>
                <a:cs typeface="Arial" pitchFamily="34" charset="0"/>
              </a:rPr>
              <a:t> Bursa yang </a:t>
            </a:r>
            <a:r>
              <a:rPr lang="en-US" sz="2000" b="0" dirty="0" err="1">
                <a:solidFill>
                  <a:srgbClr val="CC99FF"/>
                </a:solidFill>
                <a:latin typeface="Arial" pitchFamily="34" charset="0"/>
                <a:cs typeface="Arial" pitchFamily="34" charset="0"/>
              </a:rPr>
              <a:t>sama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dengan</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terjadinya</a:t>
            </a:r>
            <a:r>
              <a:rPr lang="en-US" sz="2000" b="0" dirty="0">
                <a:solidFill>
                  <a:srgbClr val="CC99FF"/>
                </a:solidFill>
                <a:latin typeface="Arial" pitchFamily="34" charset="0"/>
                <a:cs typeface="Arial" pitchFamily="34" charset="0"/>
              </a:rPr>
              <a:t> </a:t>
            </a:r>
            <a:r>
              <a:rPr lang="en-US" sz="2000" b="0" dirty="0" err="1">
                <a:solidFill>
                  <a:srgbClr val="CC99FF"/>
                </a:solidFill>
                <a:latin typeface="Arial" pitchFamily="34" charset="0"/>
                <a:cs typeface="Arial" pitchFamily="34" charset="0"/>
              </a:rPr>
              <a:t>Transaksi</a:t>
            </a:r>
            <a:r>
              <a:rPr lang="en-US" sz="2000" b="0" dirty="0">
                <a:solidFill>
                  <a:srgbClr val="CC99FF"/>
                </a:solidFill>
                <a:latin typeface="Arial" pitchFamily="34" charset="0"/>
                <a:cs typeface="Arial" pitchFamily="34" charset="0"/>
              </a:rPr>
              <a:t> Bursa (T+0).</a:t>
            </a:r>
          </a:p>
          <a:p>
            <a:pPr marL="457200" indent="-457200" algn="just"/>
            <a:endParaRPr lang="en-US" sz="2000" b="0" dirty="0">
              <a:solidFill>
                <a:srgbClr val="FFFF00"/>
              </a:solidFill>
              <a:latin typeface="Arial" pitchFamily="34" charset="0"/>
              <a:cs typeface="Arial" pitchFamily="34" charset="0"/>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err="1" smtClean="0">
                <a:solidFill>
                  <a:srgbClr val="CCFF33"/>
                </a:solidFill>
              </a:rPr>
              <a:t>Peserta</a:t>
            </a:r>
            <a:r>
              <a:rPr lang="en-US" dirty="0" smtClean="0">
                <a:solidFill>
                  <a:srgbClr val="CCFF33"/>
                </a:solidFill>
              </a:rPr>
              <a:t> </a:t>
            </a:r>
            <a:r>
              <a:rPr lang="en-US" dirty="0" err="1" smtClean="0">
                <a:solidFill>
                  <a:srgbClr val="CCFF33"/>
                </a:solidFill>
              </a:rPr>
              <a:t>Pasar</a:t>
            </a:r>
            <a:r>
              <a:rPr lang="en-US" dirty="0" smtClean="0">
                <a:solidFill>
                  <a:srgbClr val="CCFF33"/>
                </a:solidFill>
              </a:rPr>
              <a:t> Modal</a:t>
            </a:r>
            <a:endParaRPr lang="en-US" dirty="0">
              <a:solidFill>
                <a:srgbClr val="CCFF33"/>
              </a:solidFill>
            </a:endParaRPr>
          </a:p>
        </p:txBody>
      </p:sp>
      <p:sp>
        <p:nvSpPr>
          <p:cNvPr id="3" name="Content Placeholder 2"/>
          <p:cNvSpPr>
            <a:spLocks noGrp="1"/>
          </p:cNvSpPr>
          <p:nvPr>
            <p:ph idx="1"/>
          </p:nvPr>
        </p:nvSpPr>
        <p:spPr>
          <a:xfrm>
            <a:off x="152400" y="914400"/>
            <a:ext cx="8839200" cy="4572000"/>
          </a:xfrm>
        </p:spPr>
        <p:txBody>
          <a:bodyPr>
            <a:normAutofit lnSpcReduction="10000"/>
          </a:bodyPr>
          <a:lstStyle/>
          <a:p>
            <a:pPr>
              <a:buFont typeface="Wingdings" pitchFamily="2" charset="2"/>
              <a:buChar char="§"/>
            </a:pPr>
            <a:r>
              <a:rPr lang="en-US" sz="2200" dirty="0" smtClean="0">
                <a:solidFill>
                  <a:srgbClr val="00FF00"/>
                </a:solidFill>
              </a:rPr>
              <a:t>Biro </a:t>
            </a:r>
            <a:r>
              <a:rPr lang="en-US" sz="2200" dirty="0" err="1" smtClean="0">
                <a:solidFill>
                  <a:srgbClr val="00FF00"/>
                </a:solidFill>
              </a:rPr>
              <a:t>adminitrasi</a:t>
            </a:r>
            <a:r>
              <a:rPr lang="en-US" sz="2200" dirty="0" smtClean="0">
                <a:solidFill>
                  <a:srgbClr val="00FF00"/>
                </a:solidFill>
              </a:rPr>
              <a:t> </a:t>
            </a:r>
            <a:r>
              <a:rPr lang="en-US" sz="2200" dirty="0" err="1" smtClean="0">
                <a:solidFill>
                  <a:srgbClr val="00FF00"/>
                </a:solidFill>
              </a:rPr>
              <a:t>Efek</a:t>
            </a:r>
            <a:r>
              <a:rPr lang="en-US" sz="2200" dirty="0" smtClean="0">
                <a:solidFill>
                  <a:srgbClr val="00FF00"/>
                </a:solidFill>
              </a:rPr>
              <a:t>: </a:t>
            </a:r>
            <a:r>
              <a:rPr lang="en-US" sz="2200" dirty="0" err="1" smtClean="0">
                <a:solidFill>
                  <a:srgbClr val="00FF00"/>
                </a:solidFill>
              </a:rPr>
              <a:t>Berperan</a:t>
            </a:r>
            <a:r>
              <a:rPr lang="en-US" sz="2200" dirty="0" smtClean="0">
                <a:solidFill>
                  <a:srgbClr val="00FF00"/>
                </a:solidFill>
              </a:rPr>
              <a:t> </a:t>
            </a:r>
            <a:r>
              <a:rPr lang="en-US" sz="2200" dirty="0" err="1" smtClean="0">
                <a:solidFill>
                  <a:srgbClr val="00FF00"/>
                </a:solidFill>
              </a:rPr>
              <a:t>dalam</a:t>
            </a:r>
            <a:r>
              <a:rPr lang="en-US" sz="2200" dirty="0" smtClean="0">
                <a:solidFill>
                  <a:srgbClr val="00FF00"/>
                </a:solidFill>
              </a:rPr>
              <a:t> </a:t>
            </a:r>
            <a:r>
              <a:rPr lang="en-US" sz="2200" dirty="0" err="1" smtClean="0">
                <a:solidFill>
                  <a:srgbClr val="00FF00"/>
                </a:solidFill>
              </a:rPr>
              <a:t>adminitrasi</a:t>
            </a:r>
            <a:r>
              <a:rPr lang="en-US" sz="2200" dirty="0" smtClean="0">
                <a:solidFill>
                  <a:srgbClr val="00FF00"/>
                </a:solidFill>
              </a:rPr>
              <a:t> </a:t>
            </a:r>
            <a:r>
              <a:rPr lang="en-US" sz="2200" dirty="0" err="1" smtClean="0">
                <a:solidFill>
                  <a:srgbClr val="00FF00"/>
                </a:solidFill>
              </a:rPr>
              <a:t>efek</a:t>
            </a:r>
            <a:r>
              <a:rPr lang="en-US" sz="2200" dirty="0" smtClean="0">
                <a:solidFill>
                  <a:srgbClr val="00FF00"/>
                </a:solidFill>
              </a:rPr>
              <a:t> </a:t>
            </a:r>
            <a:r>
              <a:rPr lang="en-US" sz="2200" dirty="0" err="1" smtClean="0">
                <a:solidFill>
                  <a:srgbClr val="00FF00"/>
                </a:solidFill>
              </a:rPr>
              <a:t>berupa</a:t>
            </a:r>
            <a:r>
              <a:rPr lang="en-US" sz="2200" dirty="0" smtClean="0">
                <a:solidFill>
                  <a:srgbClr val="00FF00"/>
                </a:solidFill>
              </a:rPr>
              <a:t> </a:t>
            </a:r>
            <a:r>
              <a:rPr lang="en-US" sz="2200" dirty="0" err="1" smtClean="0">
                <a:solidFill>
                  <a:srgbClr val="00FF00"/>
                </a:solidFill>
              </a:rPr>
              <a:t>pencatatan</a:t>
            </a:r>
            <a:r>
              <a:rPr lang="en-US" sz="2200" dirty="0" smtClean="0">
                <a:solidFill>
                  <a:srgbClr val="00FF00"/>
                </a:solidFill>
              </a:rPr>
              <a:t>, </a:t>
            </a:r>
            <a:r>
              <a:rPr lang="en-US" sz="2200" dirty="0" err="1" smtClean="0">
                <a:solidFill>
                  <a:srgbClr val="00FF00"/>
                </a:solidFill>
              </a:rPr>
              <a:t>pemindahan</a:t>
            </a:r>
            <a:r>
              <a:rPr lang="en-US" sz="2200" dirty="0" smtClean="0">
                <a:solidFill>
                  <a:srgbClr val="00FF00"/>
                </a:solidFill>
              </a:rPr>
              <a:t> </a:t>
            </a:r>
            <a:r>
              <a:rPr lang="en-US" sz="2200" dirty="0" err="1" smtClean="0">
                <a:solidFill>
                  <a:srgbClr val="00FF00"/>
                </a:solidFill>
              </a:rPr>
              <a:t>kepemilikan</a:t>
            </a:r>
            <a:r>
              <a:rPr lang="en-US" sz="2200" dirty="0" smtClean="0">
                <a:solidFill>
                  <a:srgbClr val="00FF00"/>
                </a:solidFill>
              </a:rPr>
              <a:t> </a:t>
            </a:r>
            <a:r>
              <a:rPr lang="en-US" sz="2200" dirty="0" err="1" smtClean="0">
                <a:solidFill>
                  <a:srgbClr val="00FF00"/>
                </a:solidFill>
              </a:rPr>
              <a:t>efek</a:t>
            </a:r>
            <a:endParaRPr lang="en-US" sz="2200" dirty="0" smtClean="0">
              <a:solidFill>
                <a:srgbClr val="00FF00"/>
              </a:solidFill>
            </a:endParaRPr>
          </a:p>
          <a:p>
            <a:pPr>
              <a:buFont typeface="Wingdings" pitchFamily="2" charset="2"/>
              <a:buChar char="§"/>
            </a:pPr>
            <a:r>
              <a:rPr lang="en-US" sz="2200" dirty="0" err="1" smtClean="0">
                <a:solidFill>
                  <a:schemeClr val="accent6"/>
                </a:solidFill>
              </a:rPr>
              <a:t>Kustodian</a:t>
            </a:r>
            <a:r>
              <a:rPr lang="en-US" sz="2200" dirty="0" smtClean="0">
                <a:solidFill>
                  <a:schemeClr val="accent6"/>
                </a:solidFill>
              </a:rPr>
              <a:t>: </a:t>
            </a:r>
            <a:r>
              <a:rPr lang="en-US" sz="2200" dirty="0" err="1" smtClean="0">
                <a:solidFill>
                  <a:schemeClr val="accent6"/>
                </a:solidFill>
              </a:rPr>
              <a:t>Memberikan</a:t>
            </a:r>
            <a:r>
              <a:rPr lang="en-US" sz="2200" dirty="0" smtClean="0">
                <a:solidFill>
                  <a:schemeClr val="accent6"/>
                </a:solidFill>
              </a:rPr>
              <a:t> </a:t>
            </a:r>
            <a:r>
              <a:rPr lang="en-US" sz="2200" dirty="0" err="1" smtClean="0">
                <a:solidFill>
                  <a:schemeClr val="accent6"/>
                </a:solidFill>
              </a:rPr>
              <a:t>jasa</a:t>
            </a:r>
            <a:r>
              <a:rPr lang="en-US" sz="2200" dirty="0" smtClean="0">
                <a:solidFill>
                  <a:schemeClr val="accent6"/>
                </a:solidFill>
              </a:rPr>
              <a:t> </a:t>
            </a:r>
            <a:r>
              <a:rPr lang="en-US" sz="2200" dirty="0" err="1" smtClean="0">
                <a:solidFill>
                  <a:schemeClr val="accent6"/>
                </a:solidFill>
              </a:rPr>
              <a:t>penitipan</a:t>
            </a:r>
            <a:r>
              <a:rPr lang="en-US" sz="2200" dirty="0" smtClean="0">
                <a:solidFill>
                  <a:schemeClr val="accent6"/>
                </a:solidFill>
              </a:rPr>
              <a:t> </a:t>
            </a:r>
            <a:r>
              <a:rPr lang="en-US" sz="2200" dirty="0" err="1" smtClean="0">
                <a:solidFill>
                  <a:schemeClr val="accent6"/>
                </a:solidFill>
              </a:rPr>
              <a:t>efek</a:t>
            </a:r>
            <a:r>
              <a:rPr lang="en-US" sz="2200" dirty="0" smtClean="0">
                <a:solidFill>
                  <a:schemeClr val="accent6"/>
                </a:solidFill>
              </a:rPr>
              <a:t> </a:t>
            </a:r>
            <a:r>
              <a:rPr lang="en-US" sz="2200" dirty="0" err="1" smtClean="0">
                <a:solidFill>
                  <a:schemeClr val="accent6"/>
                </a:solidFill>
              </a:rPr>
              <a:t>dengan</a:t>
            </a:r>
            <a:r>
              <a:rPr lang="en-US" sz="2200" dirty="0" smtClean="0">
                <a:solidFill>
                  <a:schemeClr val="accent6"/>
                </a:solidFill>
              </a:rPr>
              <a:t> </a:t>
            </a:r>
            <a:r>
              <a:rPr lang="en-US" sz="2200" dirty="0" err="1" smtClean="0">
                <a:solidFill>
                  <a:schemeClr val="accent6"/>
                </a:solidFill>
              </a:rPr>
              <a:t>dapat</a:t>
            </a:r>
            <a:r>
              <a:rPr lang="en-US" sz="2200" dirty="0" smtClean="0">
                <a:solidFill>
                  <a:schemeClr val="accent6"/>
                </a:solidFill>
              </a:rPr>
              <a:t> </a:t>
            </a:r>
            <a:r>
              <a:rPr lang="en-US" sz="2200" dirty="0" err="1" smtClean="0">
                <a:solidFill>
                  <a:schemeClr val="accent6"/>
                </a:solidFill>
              </a:rPr>
              <a:t>menerima</a:t>
            </a:r>
            <a:r>
              <a:rPr lang="en-US" sz="2200" dirty="0" smtClean="0">
                <a:solidFill>
                  <a:schemeClr val="accent6"/>
                </a:solidFill>
              </a:rPr>
              <a:t> </a:t>
            </a:r>
            <a:r>
              <a:rPr lang="en-US" sz="2200" dirty="0" err="1" smtClean="0">
                <a:solidFill>
                  <a:schemeClr val="accent6"/>
                </a:solidFill>
              </a:rPr>
              <a:t>jasa</a:t>
            </a:r>
            <a:r>
              <a:rPr lang="en-US" sz="2200" dirty="0" smtClean="0">
                <a:solidFill>
                  <a:schemeClr val="accent6"/>
                </a:solidFill>
              </a:rPr>
              <a:t> </a:t>
            </a:r>
            <a:r>
              <a:rPr lang="en-US" sz="2200" dirty="0" err="1" smtClean="0">
                <a:solidFill>
                  <a:schemeClr val="accent6"/>
                </a:solidFill>
              </a:rPr>
              <a:t>lainya</a:t>
            </a:r>
            <a:r>
              <a:rPr lang="en-US" sz="2200" dirty="0" smtClean="0">
                <a:solidFill>
                  <a:schemeClr val="accent6"/>
                </a:solidFill>
              </a:rPr>
              <a:t> </a:t>
            </a:r>
            <a:r>
              <a:rPr lang="en-US" sz="2200" dirty="0" err="1" smtClean="0">
                <a:solidFill>
                  <a:schemeClr val="accent6"/>
                </a:solidFill>
              </a:rPr>
              <a:t>seperti</a:t>
            </a:r>
            <a:r>
              <a:rPr lang="en-US" sz="2200" dirty="0" smtClean="0">
                <a:solidFill>
                  <a:schemeClr val="accent6"/>
                </a:solidFill>
              </a:rPr>
              <a:t> </a:t>
            </a:r>
            <a:r>
              <a:rPr lang="en-US" sz="2200" dirty="0" err="1" smtClean="0">
                <a:solidFill>
                  <a:schemeClr val="accent6"/>
                </a:solidFill>
              </a:rPr>
              <a:t>menerima</a:t>
            </a:r>
            <a:r>
              <a:rPr lang="en-US" sz="2200" dirty="0" smtClean="0">
                <a:solidFill>
                  <a:schemeClr val="accent6"/>
                </a:solidFill>
              </a:rPr>
              <a:t> </a:t>
            </a:r>
            <a:r>
              <a:rPr lang="en-US" sz="2200" dirty="0" err="1" smtClean="0">
                <a:solidFill>
                  <a:schemeClr val="accent6"/>
                </a:solidFill>
              </a:rPr>
              <a:t>bunga</a:t>
            </a:r>
            <a:r>
              <a:rPr lang="en-US" sz="2200" dirty="0" smtClean="0">
                <a:solidFill>
                  <a:schemeClr val="accent6"/>
                </a:solidFill>
              </a:rPr>
              <a:t>, </a:t>
            </a:r>
            <a:r>
              <a:rPr lang="en-US" sz="2200" dirty="0" err="1" smtClean="0">
                <a:solidFill>
                  <a:schemeClr val="accent6"/>
                </a:solidFill>
              </a:rPr>
              <a:t>deviden</a:t>
            </a:r>
            <a:r>
              <a:rPr lang="en-US" sz="2200" dirty="0" smtClean="0">
                <a:solidFill>
                  <a:schemeClr val="accent6"/>
                </a:solidFill>
              </a:rPr>
              <a:t> </a:t>
            </a:r>
            <a:r>
              <a:rPr lang="en-US" sz="2200" dirty="0" err="1" smtClean="0">
                <a:solidFill>
                  <a:schemeClr val="accent6"/>
                </a:solidFill>
              </a:rPr>
              <a:t>dan</a:t>
            </a:r>
            <a:r>
              <a:rPr lang="en-US" sz="2200" dirty="0" smtClean="0">
                <a:solidFill>
                  <a:schemeClr val="accent6"/>
                </a:solidFill>
              </a:rPr>
              <a:t> </a:t>
            </a:r>
            <a:r>
              <a:rPr lang="en-US" sz="2200" dirty="0" err="1" smtClean="0">
                <a:solidFill>
                  <a:schemeClr val="accent6"/>
                </a:solidFill>
              </a:rPr>
              <a:t>hak-hak</a:t>
            </a:r>
            <a:r>
              <a:rPr lang="en-US" sz="2200" dirty="0" smtClean="0">
                <a:solidFill>
                  <a:schemeClr val="accent6"/>
                </a:solidFill>
              </a:rPr>
              <a:t> lain </a:t>
            </a:r>
            <a:r>
              <a:rPr lang="en-US" sz="2200" dirty="0" err="1" smtClean="0">
                <a:solidFill>
                  <a:schemeClr val="accent6"/>
                </a:solidFill>
              </a:rPr>
              <a:t>dalam</a:t>
            </a:r>
            <a:r>
              <a:rPr lang="en-US" sz="2200" dirty="0" smtClean="0">
                <a:solidFill>
                  <a:schemeClr val="accent6"/>
                </a:solidFill>
              </a:rPr>
              <a:t> </a:t>
            </a:r>
            <a:r>
              <a:rPr lang="en-US" sz="2200" dirty="0" err="1" smtClean="0">
                <a:solidFill>
                  <a:schemeClr val="accent6"/>
                </a:solidFill>
              </a:rPr>
              <a:t>transaksi</a:t>
            </a:r>
            <a:r>
              <a:rPr lang="en-US" sz="2200" dirty="0" smtClean="0">
                <a:solidFill>
                  <a:schemeClr val="accent6"/>
                </a:solidFill>
              </a:rPr>
              <a:t> </a:t>
            </a:r>
            <a:r>
              <a:rPr lang="en-US" sz="2200" dirty="0" err="1" smtClean="0">
                <a:solidFill>
                  <a:schemeClr val="accent6"/>
                </a:solidFill>
              </a:rPr>
              <a:t>efek</a:t>
            </a:r>
            <a:r>
              <a:rPr lang="en-US" sz="2200" dirty="0" smtClean="0">
                <a:solidFill>
                  <a:schemeClr val="accent6"/>
                </a:solidFill>
              </a:rPr>
              <a:t> </a:t>
            </a:r>
            <a:r>
              <a:rPr lang="en-US" sz="2200" dirty="0" err="1" smtClean="0">
                <a:solidFill>
                  <a:schemeClr val="accent6"/>
                </a:solidFill>
              </a:rPr>
              <a:t>serta</a:t>
            </a:r>
            <a:r>
              <a:rPr lang="en-US" sz="2200" dirty="0" smtClean="0">
                <a:solidFill>
                  <a:schemeClr val="accent6"/>
                </a:solidFill>
              </a:rPr>
              <a:t> </a:t>
            </a:r>
            <a:r>
              <a:rPr lang="en-US" sz="2200" dirty="0" err="1" smtClean="0">
                <a:solidFill>
                  <a:schemeClr val="accent6"/>
                </a:solidFill>
              </a:rPr>
              <a:t>mewakili</a:t>
            </a:r>
            <a:r>
              <a:rPr lang="en-US" sz="2200" dirty="0" smtClean="0">
                <a:solidFill>
                  <a:schemeClr val="accent6"/>
                </a:solidFill>
              </a:rPr>
              <a:t> </a:t>
            </a:r>
            <a:r>
              <a:rPr lang="en-US" sz="2200" dirty="0" err="1" smtClean="0">
                <a:solidFill>
                  <a:schemeClr val="accent6"/>
                </a:solidFill>
              </a:rPr>
              <a:t>pemegang</a:t>
            </a:r>
            <a:r>
              <a:rPr lang="en-US" sz="2200" dirty="0" smtClean="0">
                <a:solidFill>
                  <a:schemeClr val="accent6"/>
                </a:solidFill>
              </a:rPr>
              <a:t> </a:t>
            </a:r>
            <a:r>
              <a:rPr lang="en-US" sz="2200" dirty="0" err="1" smtClean="0">
                <a:solidFill>
                  <a:schemeClr val="accent6"/>
                </a:solidFill>
              </a:rPr>
              <a:t>rekening</a:t>
            </a:r>
            <a:r>
              <a:rPr lang="en-US" sz="2200" dirty="0" smtClean="0">
                <a:solidFill>
                  <a:schemeClr val="accent6"/>
                </a:solidFill>
              </a:rPr>
              <a:t> </a:t>
            </a:r>
            <a:r>
              <a:rPr lang="en-US" sz="2200" dirty="0" err="1" smtClean="0">
                <a:solidFill>
                  <a:schemeClr val="accent6"/>
                </a:solidFill>
              </a:rPr>
              <a:t>nasabahnya</a:t>
            </a:r>
            <a:endParaRPr lang="en-US" sz="2200" dirty="0" smtClean="0">
              <a:solidFill>
                <a:schemeClr val="accent6"/>
              </a:solidFill>
            </a:endParaRPr>
          </a:p>
          <a:p>
            <a:pPr>
              <a:buFont typeface="Wingdings" pitchFamily="2" charset="2"/>
              <a:buChar char="§"/>
            </a:pPr>
            <a:r>
              <a:rPr lang="en-US" sz="2200" dirty="0" err="1" smtClean="0">
                <a:solidFill>
                  <a:schemeClr val="accent5"/>
                </a:solidFill>
              </a:rPr>
              <a:t>Wali</a:t>
            </a:r>
            <a:r>
              <a:rPr lang="en-US" sz="2200" dirty="0" smtClean="0">
                <a:solidFill>
                  <a:schemeClr val="accent5"/>
                </a:solidFill>
              </a:rPr>
              <a:t> </a:t>
            </a:r>
            <a:r>
              <a:rPr lang="en-US" sz="2200" dirty="0" err="1" smtClean="0">
                <a:solidFill>
                  <a:schemeClr val="accent5"/>
                </a:solidFill>
              </a:rPr>
              <a:t>Amanat</a:t>
            </a:r>
            <a:r>
              <a:rPr lang="en-US" sz="2200" dirty="0" smtClean="0">
                <a:solidFill>
                  <a:schemeClr val="accent5"/>
                </a:solidFill>
              </a:rPr>
              <a:t> (Trustee): </a:t>
            </a:r>
            <a:r>
              <a:rPr lang="en-US" sz="2200" dirty="0" err="1" smtClean="0">
                <a:solidFill>
                  <a:schemeClr val="accent5"/>
                </a:solidFill>
              </a:rPr>
              <a:t>Pihak</a:t>
            </a:r>
            <a:r>
              <a:rPr lang="en-US" sz="2200" dirty="0" smtClean="0">
                <a:solidFill>
                  <a:schemeClr val="accent5"/>
                </a:solidFill>
              </a:rPr>
              <a:t> yang </a:t>
            </a:r>
            <a:r>
              <a:rPr lang="en-US" sz="2200" dirty="0" err="1" smtClean="0">
                <a:solidFill>
                  <a:schemeClr val="accent5"/>
                </a:solidFill>
              </a:rPr>
              <a:t>dipercaya</a:t>
            </a:r>
            <a:r>
              <a:rPr lang="en-US" sz="2200" dirty="0" smtClean="0">
                <a:solidFill>
                  <a:schemeClr val="accent5"/>
                </a:solidFill>
              </a:rPr>
              <a:t> </a:t>
            </a:r>
            <a:r>
              <a:rPr lang="en-US" sz="2200" dirty="0" err="1" smtClean="0">
                <a:solidFill>
                  <a:schemeClr val="accent5"/>
                </a:solidFill>
              </a:rPr>
              <a:t>untuk</a:t>
            </a:r>
            <a:r>
              <a:rPr lang="en-US" sz="2200" dirty="0" smtClean="0">
                <a:solidFill>
                  <a:schemeClr val="accent5"/>
                </a:solidFill>
              </a:rPr>
              <a:t> </a:t>
            </a:r>
            <a:r>
              <a:rPr lang="en-US" sz="2200" dirty="0" err="1" smtClean="0">
                <a:solidFill>
                  <a:schemeClr val="accent5"/>
                </a:solidFill>
              </a:rPr>
              <a:t>mewakili</a:t>
            </a:r>
            <a:r>
              <a:rPr lang="en-US" sz="2200" dirty="0" smtClean="0">
                <a:solidFill>
                  <a:schemeClr val="accent5"/>
                </a:solidFill>
              </a:rPr>
              <a:t> </a:t>
            </a:r>
            <a:r>
              <a:rPr lang="en-US" sz="2200" dirty="0" err="1" smtClean="0">
                <a:solidFill>
                  <a:schemeClr val="accent5"/>
                </a:solidFill>
              </a:rPr>
              <a:t>kepentingan</a:t>
            </a:r>
            <a:r>
              <a:rPr lang="en-US" sz="2200" dirty="0" smtClean="0">
                <a:solidFill>
                  <a:schemeClr val="accent5"/>
                </a:solidFill>
              </a:rPr>
              <a:t> </a:t>
            </a:r>
            <a:r>
              <a:rPr lang="en-US" sz="2200" dirty="0" err="1" smtClean="0">
                <a:solidFill>
                  <a:schemeClr val="accent5"/>
                </a:solidFill>
              </a:rPr>
              <a:t>seluruh</a:t>
            </a:r>
            <a:r>
              <a:rPr lang="en-US" sz="2200" dirty="0" smtClean="0">
                <a:solidFill>
                  <a:schemeClr val="accent5"/>
                </a:solidFill>
              </a:rPr>
              <a:t> </a:t>
            </a:r>
            <a:r>
              <a:rPr lang="en-US" sz="2200" dirty="0" err="1" smtClean="0">
                <a:solidFill>
                  <a:schemeClr val="accent5"/>
                </a:solidFill>
              </a:rPr>
              <a:t>pemegang</a:t>
            </a:r>
            <a:r>
              <a:rPr lang="en-US" sz="2200" dirty="0" smtClean="0">
                <a:solidFill>
                  <a:schemeClr val="accent5"/>
                </a:solidFill>
              </a:rPr>
              <a:t> </a:t>
            </a:r>
            <a:r>
              <a:rPr lang="en-US" sz="2200" dirty="0" err="1" smtClean="0">
                <a:solidFill>
                  <a:schemeClr val="accent5"/>
                </a:solidFill>
              </a:rPr>
              <a:t>obligasi</a:t>
            </a:r>
            <a:r>
              <a:rPr lang="en-US" sz="2200" dirty="0" smtClean="0">
                <a:solidFill>
                  <a:schemeClr val="accent5"/>
                </a:solidFill>
              </a:rPr>
              <a:t>, </a:t>
            </a:r>
            <a:r>
              <a:rPr lang="en-US" sz="2200" dirty="0" err="1" smtClean="0">
                <a:solidFill>
                  <a:schemeClr val="accent5"/>
                </a:solidFill>
              </a:rPr>
              <a:t>baik</a:t>
            </a:r>
            <a:r>
              <a:rPr lang="en-US" sz="2200" dirty="0" smtClean="0">
                <a:solidFill>
                  <a:schemeClr val="accent5"/>
                </a:solidFill>
              </a:rPr>
              <a:t> </a:t>
            </a:r>
            <a:r>
              <a:rPr lang="en-US" sz="2200" dirty="0" err="1" smtClean="0">
                <a:solidFill>
                  <a:schemeClr val="accent5"/>
                </a:solidFill>
              </a:rPr>
              <a:t>di</a:t>
            </a:r>
            <a:r>
              <a:rPr lang="en-US" sz="2200" dirty="0" smtClean="0">
                <a:solidFill>
                  <a:schemeClr val="accent5"/>
                </a:solidFill>
              </a:rPr>
              <a:t> </a:t>
            </a:r>
            <a:r>
              <a:rPr lang="en-US" sz="2200" dirty="0" err="1" smtClean="0">
                <a:solidFill>
                  <a:schemeClr val="accent5"/>
                </a:solidFill>
              </a:rPr>
              <a:t>dalam</a:t>
            </a:r>
            <a:r>
              <a:rPr lang="en-US" sz="2200" dirty="0" smtClean="0">
                <a:solidFill>
                  <a:schemeClr val="accent5"/>
                </a:solidFill>
              </a:rPr>
              <a:t> </a:t>
            </a:r>
            <a:r>
              <a:rPr lang="en-US" sz="2200" dirty="0" err="1" smtClean="0">
                <a:solidFill>
                  <a:schemeClr val="accent5"/>
                </a:solidFill>
              </a:rPr>
              <a:t>maupun</a:t>
            </a:r>
            <a:r>
              <a:rPr lang="en-US" sz="2200" dirty="0" smtClean="0">
                <a:solidFill>
                  <a:schemeClr val="accent5"/>
                </a:solidFill>
              </a:rPr>
              <a:t> </a:t>
            </a:r>
            <a:r>
              <a:rPr lang="en-US" sz="2200" dirty="0" err="1" smtClean="0">
                <a:solidFill>
                  <a:schemeClr val="accent5"/>
                </a:solidFill>
              </a:rPr>
              <a:t>di</a:t>
            </a:r>
            <a:r>
              <a:rPr lang="en-US" sz="2200" dirty="0" smtClean="0">
                <a:solidFill>
                  <a:schemeClr val="accent5"/>
                </a:solidFill>
              </a:rPr>
              <a:t> </a:t>
            </a:r>
            <a:r>
              <a:rPr lang="en-US" sz="2200" dirty="0" err="1" smtClean="0">
                <a:solidFill>
                  <a:schemeClr val="accent5"/>
                </a:solidFill>
              </a:rPr>
              <a:t>luar</a:t>
            </a:r>
            <a:r>
              <a:rPr lang="en-US" sz="2200" dirty="0" smtClean="0">
                <a:solidFill>
                  <a:schemeClr val="accent5"/>
                </a:solidFill>
              </a:rPr>
              <a:t> </a:t>
            </a:r>
            <a:r>
              <a:rPr lang="en-US" sz="2200" dirty="0" err="1" smtClean="0">
                <a:solidFill>
                  <a:schemeClr val="accent5"/>
                </a:solidFill>
              </a:rPr>
              <a:t>pengadilan</a:t>
            </a:r>
            <a:endParaRPr lang="en-US" sz="2200" dirty="0" smtClean="0">
              <a:solidFill>
                <a:schemeClr val="accent5"/>
              </a:solidFill>
            </a:endParaRPr>
          </a:p>
          <a:p>
            <a:pPr>
              <a:buFont typeface="Wingdings" pitchFamily="2" charset="2"/>
              <a:buChar char="§"/>
            </a:pPr>
            <a:r>
              <a:rPr lang="en-US" sz="2200" dirty="0" err="1" smtClean="0">
                <a:solidFill>
                  <a:srgbClr val="00FF99"/>
                </a:solidFill>
              </a:rPr>
              <a:t>Penasihat</a:t>
            </a:r>
            <a:r>
              <a:rPr lang="en-US" sz="2200" dirty="0" smtClean="0">
                <a:solidFill>
                  <a:srgbClr val="00FF99"/>
                </a:solidFill>
              </a:rPr>
              <a:t> </a:t>
            </a:r>
            <a:r>
              <a:rPr lang="en-US" sz="2200" dirty="0" err="1" smtClean="0">
                <a:solidFill>
                  <a:srgbClr val="00FF99"/>
                </a:solidFill>
              </a:rPr>
              <a:t>Investasi</a:t>
            </a:r>
            <a:r>
              <a:rPr lang="en-US" sz="2200" dirty="0" smtClean="0">
                <a:solidFill>
                  <a:srgbClr val="00FF99"/>
                </a:solidFill>
              </a:rPr>
              <a:t>: </a:t>
            </a:r>
            <a:r>
              <a:rPr lang="en-US" sz="2200" dirty="0" err="1" smtClean="0">
                <a:solidFill>
                  <a:srgbClr val="00FF99"/>
                </a:solidFill>
              </a:rPr>
              <a:t>memberikan</a:t>
            </a:r>
            <a:r>
              <a:rPr lang="en-US" sz="2200" dirty="0" smtClean="0">
                <a:solidFill>
                  <a:srgbClr val="00FF99"/>
                </a:solidFill>
              </a:rPr>
              <a:t> </a:t>
            </a:r>
            <a:r>
              <a:rPr lang="en-US" sz="2200" dirty="0" err="1" smtClean="0">
                <a:solidFill>
                  <a:srgbClr val="00FF99"/>
                </a:solidFill>
              </a:rPr>
              <a:t>nasihat</a:t>
            </a:r>
            <a:r>
              <a:rPr lang="en-US" sz="2200" dirty="0" smtClean="0">
                <a:solidFill>
                  <a:srgbClr val="00FF99"/>
                </a:solidFill>
              </a:rPr>
              <a:t> </a:t>
            </a:r>
            <a:r>
              <a:rPr lang="en-US" sz="2200" dirty="0" err="1" smtClean="0">
                <a:solidFill>
                  <a:srgbClr val="00FF99"/>
                </a:solidFill>
              </a:rPr>
              <a:t>ke</a:t>
            </a:r>
            <a:r>
              <a:rPr lang="en-US" sz="2200" dirty="0" smtClean="0">
                <a:solidFill>
                  <a:srgbClr val="00FF99"/>
                </a:solidFill>
              </a:rPr>
              <a:t> </a:t>
            </a:r>
            <a:r>
              <a:rPr lang="en-US" sz="2200" dirty="0" err="1" smtClean="0">
                <a:solidFill>
                  <a:srgbClr val="00FF99"/>
                </a:solidFill>
              </a:rPr>
              <a:t>pihak</a:t>
            </a:r>
            <a:r>
              <a:rPr lang="en-US" sz="2200" dirty="0" smtClean="0">
                <a:solidFill>
                  <a:srgbClr val="00FF99"/>
                </a:solidFill>
              </a:rPr>
              <a:t> lain </a:t>
            </a:r>
            <a:r>
              <a:rPr lang="en-US" sz="2200" dirty="0" err="1" smtClean="0">
                <a:solidFill>
                  <a:srgbClr val="00FF99"/>
                </a:solidFill>
              </a:rPr>
              <a:t>mengenai</a:t>
            </a:r>
            <a:r>
              <a:rPr lang="en-US" sz="2200" dirty="0" smtClean="0">
                <a:solidFill>
                  <a:srgbClr val="00FF99"/>
                </a:solidFill>
              </a:rPr>
              <a:t> </a:t>
            </a:r>
            <a:r>
              <a:rPr lang="en-US" sz="2200" dirty="0" err="1" smtClean="0">
                <a:solidFill>
                  <a:srgbClr val="00FF99"/>
                </a:solidFill>
              </a:rPr>
              <a:t>penjualan</a:t>
            </a:r>
            <a:r>
              <a:rPr lang="en-US" sz="2200" dirty="0" smtClean="0">
                <a:solidFill>
                  <a:srgbClr val="00FF99"/>
                </a:solidFill>
              </a:rPr>
              <a:t>/</a:t>
            </a:r>
            <a:r>
              <a:rPr lang="en-US" sz="2200" dirty="0" err="1" smtClean="0">
                <a:solidFill>
                  <a:srgbClr val="00FF99"/>
                </a:solidFill>
              </a:rPr>
              <a:t>pembelian</a:t>
            </a:r>
            <a:r>
              <a:rPr lang="en-US" sz="2200" dirty="0" smtClean="0">
                <a:solidFill>
                  <a:srgbClr val="00FF99"/>
                </a:solidFill>
              </a:rPr>
              <a:t> </a:t>
            </a:r>
            <a:r>
              <a:rPr lang="en-US" sz="2200" dirty="0" err="1" smtClean="0">
                <a:solidFill>
                  <a:srgbClr val="00FF99"/>
                </a:solidFill>
              </a:rPr>
              <a:t>efek</a:t>
            </a:r>
            <a:r>
              <a:rPr lang="en-US" sz="2200" dirty="0" smtClean="0">
                <a:solidFill>
                  <a:srgbClr val="00FF99"/>
                </a:solidFill>
              </a:rPr>
              <a:t> </a:t>
            </a:r>
            <a:r>
              <a:rPr lang="en-US" sz="2200" dirty="0" err="1" smtClean="0">
                <a:solidFill>
                  <a:srgbClr val="00FF99"/>
                </a:solidFill>
              </a:rPr>
              <a:t>yg</a:t>
            </a:r>
            <a:r>
              <a:rPr lang="en-US" sz="2200" dirty="0" smtClean="0">
                <a:solidFill>
                  <a:srgbClr val="00FF99"/>
                </a:solidFill>
              </a:rPr>
              <a:t> </a:t>
            </a:r>
            <a:r>
              <a:rPr lang="en-US" sz="2200" dirty="0" err="1" smtClean="0">
                <a:solidFill>
                  <a:srgbClr val="00FF99"/>
                </a:solidFill>
              </a:rPr>
              <a:t>bersifat</a:t>
            </a:r>
            <a:r>
              <a:rPr lang="en-US" sz="2200" dirty="0" smtClean="0">
                <a:solidFill>
                  <a:srgbClr val="00FF99"/>
                </a:solidFill>
              </a:rPr>
              <a:t> </a:t>
            </a:r>
            <a:r>
              <a:rPr lang="en-US" sz="2200" dirty="0" err="1" smtClean="0">
                <a:solidFill>
                  <a:srgbClr val="00FF99"/>
                </a:solidFill>
              </a:rPr>
              <a:t>obligasi</a:t>
            </a:r>
            <a:endParaRPr lang="en-US" sz="2200" dirty="0" smtClean="0">
              <a:solidFill>
                <a:srgbClr val="00FF99"/>
              </a:solidFill>
            </a:endParaRPr>
          </a:p>
          <a:p>
            <a:r>
              <a:rPr lang="en-US" sz="2000" dirty="0" err="1" smtClean="0">
                <a:solidFill>
                  <a:srgbClr val="FF00FF"/>
                </a:solidFill>
                <a:latin typeface="Arial" pitchFamily="34" charset="0"/>
                <a:cs typeface="Arial" pitchFamily="34" charset="0"/>
              </a:rPr>
              <a:t>Penanggung</a:t>
            </a:r>
            <a:r>
              <a:rPr lang="en-US" sz="2000" dirty="0" smtClean="0">
                <a:solidFill>
                  <a:srgbClr val="FF00FF"/>
                </a:solidFill>
                <a:latin typeface="Arial" pitchFamily="34" charset="0"/>
                <a:cs typeface="Arial" pitchFamily="34" charset="0"/>
              </a:rPr>
              <a:t> (</a:t>
            </a:r>
            <a:r>
              <a:rPr lang="en-US" sz="2000" i="1" dirty="0" smtClean="0">
                <a:solidFill>
                  <a:srgbClr val="FF00FF"/>
                </a:solidFill>
                <a:latin typeface="Arial" pitchFamily="34" charset="0"/>
                <a:cs typeface="Arial" pitchFamily="34" charset="0"/>
              </a:rPr>
              <a:t>guarantor</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Lembaga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penengah</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antara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pemberi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kepercayaan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dengan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penerima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kepercayaan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Lembaga</a:t>
            </a:r>
            <a:r>
              <a:rPr lang="en-US" sz="2000" dirty="0" smtClean="0">
                <a:solidFill>
                  <a:srgbClr val="FF00FF"/>
                </a:solidFill>
                <a:latin typeface="Arial" pitchFamily="34" charset="0"/>
                <a:cs typeface="Arial" pitchFamily="34" charset="0"/>
              </a:rPr>
              <a:t> yang </a:t>
            </a:r>
            <a:r>
              <a:rPr lang="en-US" sz="2000" dirty="0" err="1" smtClean="0">
                <a:solidFill>
                  <a:srgbClr val="FF00FF"/>
                </a:solidFill>
                <a:latin typeface="Arial" pitchFamily="34" charset="0"/>
                <a:cs typeface="Arial" pitchFamily="34" charset="0"/>
              </a:rPr>
              <a:t>dipercaya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oleh</a:t>
            </a:r>
            <a:r>
              <a:rPr lang="en-US" sz="2000" dirty="0" smtClean="0">
                <a:solidFill>
                  <a:srgbClr val="FF00FF"/>
                </a:solidFill>
                <a:latin typeface="Arial" pitchFamily="34" charset="0"/>
                <a:cs typeface="Arial" pitchFamily="34" charset="0"/>
              </a:rPr>
              <a:t> investor </a:t>
            </a:r>
            <a:r>
              <a:rPr lang="en-US" sz="2000" dirty="0" err="1" smtClean="0">
                <a:solidFill>
                  <a:srgbClr val="FF00FF"/>
                </a:solidFill>
                <a:latin typeface="Arial" pitchFamily="34" charset="0"/>
                <a:cs typeface="Arial" pitchFamily="34" charset="0"/>
              </a:rPr>
              <a:t>sebelum</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menanamkan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dananya</a:t>
            </a:r>
            <a:endParaRPr lang="en-US" sz="2000" dirty="0" smtClean="0">
              <a:solidFill>
                <a:srgbClr val="FF00FF"/>
              </a:solidFill>
              <a:latin typeface="Arial" pitchFamily="34" charset="0"/>
              <a:cs typeface="Arial" pitchFamily="34" charset="0"/>
            </a:endParaRPr>
          </a:p>
          <a:p>
            <a:pPr>
              <a:buFont typeface="Wingdings" pitchFamily="2" charset="2"/>
              <a:buChar char="§"/>
            </a:pPr>
            <a:r>
              <a:rPr lang="en-US" sz="2200" dirty="0" smtClean="0">
                <a:solidFill>
                  <a:srgbClr val="00FFFF"/>
                </a:solidFill>
              </a:rPr>
              <a:t>Perusahaan </a:t>
            </a:r>
            <a:r>
              <a:rPr lang="en-US" sz="2200" dirty="0" err="1" smtClean="0">
                <a:solidFill>
                  <a:srgbClr val="00FFFF"/>
                </a:solidFill>
              </a:rPr>
              <a:t>pemeringkat</a:t>
            </a:r>
            <a:r>
              <a:rPr lang="en-US" sz="2200" dirty="0" smtClean="0">
                <a:solidFill>
                  <a:srgbClr val="00FFFF"/>
                </a:solidFill>
              </a:rPr>
              <a:t>: </a:t>
            </a:r>
            <a:r>
              <a:rPr lang="en-US" sz="2200" dirty="0" err="1" smtClean="0">
                <a:solidFill>
                  <a:srgbClr val="00FFFF"/>
                </a:solidFill>
              </a:rPr>
              <a:t>perusahaan</a:t>
            </a:r>
            <a:r>
              <a:rPr lang="en-US" sz="2200" dirty="0" smtClean="0">
                <a:solidFill>
                  <a:srgbClr val="00FFFF"/>
                </a:solidFill>
              </a:rPr>
              <a:t> </a:t>
            </a:r>
            <a:r>
              <a:rPr lang="en-US" sz="2200" dirty="0" err="1" smtClean="0">
                <a:solidFill>
                  <a:srgbClr val="00FFFF"/>
                </a:solidFill>
              </a:rPr>
              <a:t>swasta</a:t>
            </a:r>
            <a:r>
              <a:rPr lang="en-US" sz="2200" dirty="0" smtClean="0">
                <a:solidFill>
                  <a:srgbClr val="00FFFF"/>
                </a:solidFill>
              </a:rPr>
              <a:t> yang </a:t>
            </a:r>
            <a:r>
              <a:rPr lang="en-US" sz="2200" dirty="0" err="1" smtClean="0">
                <a:solidFill>
                  <a:srgbClr val="00FFFF"/>
                </a:solidFill>
              </a:rPr>
              <a:t>ditunjuk</a:t>
            </a:r>
            <a:r>
              <a:rPr lang="en-US" sz="2200" dirty="0" smtClean="0">
                <a:solidFill>
                  <a:srgbClr val="00FFFF"/>
                </a:solidFill>
              </a:rPr>
              <a:t> </a:t>
            </a:r>
            <a:r>
              <a:rPr lang="en-US" sz="2200" dirty="0" err="1" smtClean="0">
                <a:solidFill>
                  <a:srgbClr val="00FFFF"/>
                </a:solidFill>
              </a:rPr>
              <a:t>untuk</a:t>
            </a:r>
            <a:r>
              <a:rPr lang="en-US" sz="2200" dirty="0" smtClean="0">
                <a:solidFill>
                  <a:srgbClr val="00FFFF"/>
                </a:solidFill>
              </a:rPr>
              <a:t> </a:t>
            </a:r>
            <a:r>
              <a:rPr lang="en-US" sz="2200" dirty="0" err="1" smtClean="0">
                <a:solidFill>
                  <a:srgbClr val="00FFFF"/>
                </a:solidFill>
              </a:rPr>
              <a:t>melakukan</a:t>
            </a:r>
            <a:r>
              <a:rPr lang="en-US" sz="2200" dirty="0" smtClean="0">
                <a:solidFill>
                  <a:srgbClr val="00FFFF"/>
                </a:solidFill>
              </a:rPr>
              <a:t> </a:t>
            </a:r>
            <a:r>
              <a:rPr lang="en-US" sz="2200" dirty="0" err="1" smtClean="0">
                <a:solidFill>
                  <a:srgbClr val="00FFFF"/>
                </a:solidFill>
              </a:rPr>
              <a:t>peringkatan</a:t>
            </a:r>
            <a:r>
              <a:rPr lang="en-US" sz="2200" dirty="0" smtClean="0">
                <a:solidFill>
                  <a:srgbClr val="00FFFF"/>
                </a:solidFill>
              </a:rPr>
              <a:t> </a:t>
            </a:r>
            <a:r>
              <a:rPr lang="en-US" sz="2200" dirty="0" err="1" smtClean="0">
                <a:solidFill>
                  <a:srgbClr val="00FFFF"/>
                </a:solidFill>
              </a:rPr>
              <a:t>atas</a:t>
            </a:r>
            <a:r>
              <a:rPr lang="en-US" sz="2200" dirty="0" smtClean="0">
                <a:solidFill>
                  <a:srgbClr val="00FFFF"/>
                </a:solidFill>
              </a:rPr>
              <a:t> </a:t>
            </a:r>
            <a:r>
              <a:rPr lang="en-US" sz="2200" dirty="0" err="1" smtClean="0">
                <a:solidFill>
                  <a:srgbClr val="00FFFF"/>
                </a:solidFill>
              </a:rPr>
              <a:t>efek</a:t>
            </a:r>
            <a:r>
              <a:rPr lang="en-US" sz="2200" dirty="0" smtClean="0">
                <a:solidFill>
                  <a:srgbClr val="00FFFF"/>
                </a:solidFill>
              </a:rPr>
              <a:t>, </a:t>
            </a:r>
            <a:r>
              <a:rPr lang="en-US" sz="2200" dirty="0" err="1" smtClean="0">
                <a:solidFill>
                  <a:srgbClr val="00FFFF"/>
                </a:solidFill>
              </a:rPr>
              <a:t>seperti</a:t>
            </a:r>
            <a:r>
              <a:rPr lang="en-US" sz="2200" dirty="0" smtClean="0">
                <a:solidFill>
                  <a:srgbClr val="00FFFF"/>
                </a:solidFill>
              </a:rPr>
              <a:t> </a:t>
            </a:r>
            <a:r>
              <a:rPr lang="en-US" sz="2200" dirty="0" err="1" smtClean="0">
                <a:solidFill>
                  <a:srgbClr val="00FFFF"/>
                </a:solidFill>
              </a:rPr>
              <a:t>Indeks</a:t>
            </a:r>
            <a:r>
              <a:rPr lang="en-US" sz="2200" dirty="0" smtClean="0">
                <a:solidFill>
                  <a:srgbClr val="00FFFF"/>
                </a:solidFill>
              </a:rPr>
              <a:t> LQ 45 (45 </a:t>
            </a:r>
            <a:r>
              <a:rPr lang="en-US" sz="2200" dirty="0" err="1" smtClean="0">
                <a:solidFill>
                  <a:srgbClr val="00FFFF"/>
                </a:solidFill>
              </a:rPr>
              <a:t>besar</a:t>
            </a:r>
            <a:r>
              <a:rPr lang="en-US" sz="2200" dirty="0" smtClean="0">
                <a:solidFill>
                  <a:srgbClr val="00FFFF"/>
                </a:solidFill>
              </a:rPr>
              <a:t>)</a:t>
            </a:r>
            <a:endParaRPr lang="en-US" sz="2200" dirty="0">
              <a:solidFill>
                <a:srgbClr val="00FFFF"/>
              </a:solidFill>
            </a:endParaRPr>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Rectangle 4"/>
          <p:cNvSpPr/>
          <p:nvPr/>
        </p:nvSpPr>
        <p:spPr>
          <a:xfrm>
            <a:off x="152400" y="5562600"/>
            <a:ext cx="8839200" cy="1200329"/>
          </a:xfrm>
          <a:prstGeom prst="rect">
            <a:avLst/>
          </a:prstGeom>
          <a:ln>
            <a:solidFill>
              <a:srgbClr val="00FFFF"/>
            </a:solidFill>
          </a:ln>
        </p:spPr>
        <p:txBody>
          <a:bodyPr wrap="square">
            <a:spAutoFit/>
          </a:bodyPr>
          <a:lstStyle/>
          <a:p>
            <a:pPr algn="ctr"/>
            <a:r>
              <a:rPr lang="en-US" sz="2400" b="1" dirty="0" err="1" smtClean="0">
                <a:solidFill>
                  <a:srgbClr val="FFFF00"/>
                </a:solidFill>
              </a:rPr>
              <a:t>urutan</a:t>
            </a:r>
            <a:r>
              <a:rPr lang="en-US" sz="2400" b="1" dirty="0" smtClean="0">
                <a:solidFill>
                  <a:srgbClr val="FFFF00"/>
                </a:solidFill>
              </a:rPr>
              <a:t> </a:t>
            </a:r>
            <a:r>
              <a:rPr lang="en-US" sz="2400" b="1" dirty="0" err="1" smtClean="0">
                <a:solidFill>
                  <a:srgbClr val="FFFF00"/>
                </a:solidFill>
              </a:rPr>
              <a:t>mekanisme</a:t>
            </a:r>
            <a:r>
              <a:rPr lang="en-US" sz="2400" b="1" dirty="0" smtClean="0">
                <a:solidFill>
                  <a:srgbClr val="FFFF00"/>
                </a:solidFill>
              </a:rPr>
              <a:t> </a:t>
            </a:r>
            <a:r>
              <a:rPr lang="en-US" sz="2400" b="1" dirty="0" err="1" smtClean="0">
                <a:solidFill>
                  <a:srgbClr val="FFFF00"/>
                </a:solidFill>
              </a:rPr>
              <a:t>transaksi</a:t>
            </a:r>
            <a:r>
              <a:rPr lang="en-US" sz="2400" b="1" dirty="0" smtClean="0">
                <a:solidFill>
                  <a:srgbClr val="FFFF00"/>
                </a:solidFill>
              </a:rPr>
              <a:t> bursa </a:t>
            </a:r>
            <a:r>
              <a:rPr lang="en-US" sz="2400" b="1" dirty="0" err="1" smtClean="0">
                <a:solidFill>
                  <a:srgbClr val="FFFF00"/>
                </a:solidFill>
              </a:rPr>
              <a:t>efek</a:t>
            </a:r>
            <a:endParaRPr lang="en-US" sz="2400" dirty="0" smtClean="0">
              <a:solidFill>
                <a:srgbClr val="00FF99"/>
              </a:solidFill>
            </a:endParaRPr>
          </a:p>
          <a:p>
            <a:r>
              <a:rPr lang="en-US" sz="2400" dirty="0" smtClean="0">
                <a:solidFill>
                  <a:srgbClr val="00FF99"/>
                </a:solidFill>
              </a:rPr>
              <a:t> </a:t>
            </a:r>
            <a:r>
              <a:rPr lang="en-US" sz="2400" dirty="0" err="1" smtClean="0">
                <a:solidFill>
                  <a:srgbClr val="00FF99"/>
                </a:solidFill>
              </a:rPr>
              <a:t>Menghubungi</a:t>
            </a:r>
            <a:r>
              <a:rPr lang="en-US" sz="2400" dirty="0" smtClean="0">
                <a:solidFill>
                  <a:srgbClr val="00FF99"/>
                </a:solidFill>
              </a:rPr>
              <a:t> </a:t>
            </a:r>
            <a:r>
              <a:rPr lang="en-US" sz="2400" dirty="0" err="1" smtClean="0">
                <a:solidFill>
                  <a:srgbClr val="00FF99"/>
                </a:solidFill>
              </a:rPr>
              <a:t>perusahaan</a:t>
            </a:r>
            <a:r>
              <a:rPr lang="en-US" sz="2400" dirty="0" smtClean="0">
                <a:solidFill>
                  <a:srgbClr val="00FF99"/>
                </a:solidFill>
              </a:rPr>
              <a:t> </a:t>
            </a:r>
            <a:r>
              <a:rPr lang="en-US" sz="2400" dirty="0" err="1" smtClean="0">
                <a:solidFill>
                  <a:srgbClr val="00FF99"/>
                </a:solidFill>
              </a:rPr>
              <a:t>efek</a:t>
            </a:r>
            <a:r>
              <a:rPr lang="en-US" sz="2400" dirty="0" smtClean="0">
                <a:solidFill>
                  <a:srgbClr val="00FF99"/>
                </a:solidFill>
              </a:rPr>
              <a:t> </a:t>
            </a:r>
            <a:r>
              <a:rPr lang="en-US" sz="2400" dirty="0" smtClean="0">
                <a:solidFill>
                  <a:srgbClr val="FFFF00"/>
                </a:solidFill>
              </a:rPr>
              <a:t>-&gt; </a:t>
            </a:r>
            <a:r>
              <a:rPr lang="en-US" sz="2400" dirty="0" err="1" smtClean="0">
                <a:solidFill>
                  <a:srgbClr val="00FFFF"/>
                </a:solidFill>
              </a:rPr>
              <a:t>membuka</a:t>
            </a:r>
            <a:r>
              <a:rPr lang="en-US" sz="2400" dirty="0" smtClean="0">
                <a:solidFill>
                  <a:srgbClr val="00FFFF"/>
                </a:solidFill>
              </a:rPr>
              <a:t> </a:t>
            </a:r>
            <a:r>
              <a:rPr lang="en-US" sz="2400" dirty="0" err="1" smtClean="0">
                <a:solidFill>
                  <a:srgbClr val="00FFFF"/>
                </a:solidFill>
              </a:rPr>
              <a:t>rekening</a:t>
            </a:r>
            <a:r>
              <a:rPr lang="en-US" sz="2400" dirty="0" smtClean="0">
                <a:solidFill>
                  <a:srgbClr val="00FFFF"/>
                </a:solidFill>
              </a:rPr>
              <a:t> </a:t>
            </a:r>
            <a:r>
              <a:rPr lang="en-US" sz="2400" dirty="0" err="1" smtClean="0">
                <a:solidFill>
                  <a:srgbClr val="00FFFF"/>
                </a:solidFill>
              </a:rPr>
              <a:t>di</a:t>
            </a:r>
            <a:r>
              <a:rPr lang="en-US" sz="2400" dirty="0" smtClean="0">
                <a:solidFill>
                  <a:srgbClr val="00FFFF"/>
                </a:solidFill>
              </a:rPr>
              <a:t> </a:t>
            </a:r>
            <a:r>
              <a:rPr lang="en-US" sz="2400" dirty="0" err="1" smtClean="0">
                <a:solidFill>
                  <a:srgbClr val="00FFFF"/>
                </a:solidFill>
              </a:rPr>
              <a:t>perusahaan</a:t>
            </a:r>
            <a:r>
              <a:rPr lang="en-US" sz="2400" dirty="0" smtClean="0">
                <a:solidFill>
                  <a:srgbClr val="00FFFF"/>
                </a:solidFill>
              </a:rPr>
              <a:t> </a:t>
            </a:r>
            <a:r>
              <a:rPr lang="en-US" sz="2400" dirty="0" err="1" smtClean="0">
                <a:solidFill>
                  <a:srgbClr val="00FFFF"/>
                </a:solidFill>
              </a:rPr>
              <a:t>efek</a:t>
            </a:r>
            <a:r>
              <a:rPr lang="en-US" sz="2400" dirty="0" smtClean="0">
                <a:solidFill>
                  <a:srgbClr val="00FFFF"/>
                </a:solidFill>
              </a:rPr>
              <a:t> </a:t>
            </a:r>
            <a:r>
              <a:rPr lang="en-US" sz="2400" dirty="0" smtClean="0">
                <a:solidFill>
                  <a:srgbClr val="FFFF00"/>
                </a:solidFill>
              </a:rPr>
              <a:t>-&gt; </a:t>
            </a:r>
            <a:r>
              <a:rPr lang="en-US" sz="2400" dirty="0" smtClean="0">
                <a:solidFill>
                  <a:schemeClr val="accent6"/>
                </a:solidFill>
              </a:rPr>
              <a:t>Investor </a:t>
            </a:r>
            <a:r>
              <a:rPr lang="en-US" sz="2400" dirty="0" err="1" smtClean="0">
                <a:solidFill>
                  <a:schemeClr val="accent6"/>
                </a:solidFill>
              </a:rPr>
              <a:t>menyediakan</a:t>
            </a:r>
            <a:r>
              <a:rPr lang="en-US" sz="2400" dirty="0" smtClean="0">
                <a:solidFill>
                  <a:schemeClr val="accent6"/>
                </a:solidFill>
              </a:rPr>
              <a:t> </a:t>
            </a:r>
            <a:r>
              <a:rPr lang="en-US" sz="2400" dirty="0" err="1" smtClean="0">
                <a:solidFill>
                  <a:schemeClr val="accent6"/>
                </a:solidFill>
              </a:rPr>
              <a:t>dana</a:t>
            </a:r>
            <a:r>
              <a:rPr lang="en-US" sz="2400" dirty="0" smtClean="0">
                <a:solidFill>
                  <a:schemeClr val="accent6"/>
                </a:solidFill>
              </a:rPr>
              <a:t> </a:t>
            </a:r>
            <a:r>
              <a:rPr lang="en-US" sz="2400" dirty="0" smtClean="0">
                <a:solidFill>
                  <a:srgbClr val="FFFF00"/>
                </a:solidFill>
              </a:rPr>
              <a:t>-&gt; </a:t>
            </a:r>
            <a:r>
              <a:rPr lang="en-US" sz="2400" dirty="0" err="1" smtClean="0">
                <a:solidFill>
                  <a:srgbClr val="00FF00"/>
                </a:solidFill>
              </a:rPr>
              <a:t>pelaksanaan</a:t>
            </a:r>
            <a:r>
              <a:rPr lang="en-US" sz="2400" dirty="0" smtClean="0">
                <a:solidFill>
                  <a:srgbClr val="00FF00"/>
                </a:solidFill>
              </a:rPr>
              <a:t> </a:t>
            </a:r>
            <a:r>
              <a:rPr lang="en-US" sz="2400" dirty="0" err="1" smtClean="0">
                <a:solidFill>
                  <a:srgbClr val="00FF00"/>
                </a:solidFill>
              </a:rPr>
              <a:t>jual</a:t>
            </a:r>
            <a:r>
              <a:rPr lang="en-US" sz="2400" dirty="0" smtClean="0">
                <a:solidFill>
                  <a:srgbClr val="00FF00"/>
                </a:solidFill>
              </a:rPr>
              <a:t> </a:t>
            </a:r>
            <a:r>
              <a:rPr lang="en-US" sz="2400" dirty="0" err="1" smtClean="0">
                <a:solidFill>
                  <a:srgbClr val="00FF00"/>
                </a:solidFill>
              </a:rPr>
              <a:t>beli</a:t>
            </a:r>
            <a:endParaRPr lang="en-US" sz="2400" dirty="0">
              <a:solidFill>
                <a:srgbClr val="00FF00"/>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dirty="0" err="1" smtClean="0">
                <a:solidFill>
                  <a:srgbClr val="FFFF00"/>
                </a:solidFill>
              </a:rPr>
              <a:t>Istilah</a:t>
            </a:r>
            <a:r>
              <a:rPr lang="en-US" dirty="0" smtClean="0">
                <a:solidFill>
                  <a:srgbClr val="FFFF00"/>
                </a:solidFill>
              </a:rPr>
              <a:t> </a:t>
            </a:r>
            <a:r>
              <a:rPr lang="en-US" dirty="0" err="1" smtClean="0">
                <a:solidFill>
                  <a:srgbClr val="FFFF00"/>
                </a:solidFill>
              </a:rPr>
              <a:t>dalam</a:t>
            </a:r>
            <a:r>
              <a:rPr lang="en-US" dirty="0" smtClean="0">
                <a:solidFill>
                  <a:srgbClr val="FFFF00"/>
                </a:solidFill>
              </a:rPr>
              <a:t> </a:t>
            </a:r>
            <a:r>
              <a:rPr lang="en-US" dirty="0" err="1" smtClean="0">
                <a:solidFill>
                  <a:srgbClr val="FFFF00"/>
                </a:solidFill>
              </a:rPr>
              <a:t>Pasar</a:t>
            </a:r>
            <a:r>
              <a:rPr lang="en-US" dirty="0" smtClean="0">
                <a:solidFill>
                  <a:srgbClr val="FFFF00"/>
                </a:solidFill>
              </a:rPr>
              <a:t> Modal</a:t>
            </a:r>
            <a:endParaRPr lang="en-US" dirty="0">
              <a:solidFill>
                <a:srgbClr val="FFFF00"/>
              </a:solidFill>
            </a:endParaRPr>
          </a:p>
        </p:txBody>
      </p:sp>
      <p:sp>
        <p:nvSpPr>
          <p:cNvPr id="4" name="Content Placeholder 2"/>
          <p:cNvSpPr txBox="1">
            <a:spLocks/>
          </p:cNvSpPr>
          <p:nvPr/>
        </p:nvSpPr>
        <p:spPr>
          <a:xfrm>
            <a:off x="152400" y="609600"/>
            <a:ext cx="8839200" cy="61722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200" dirty="0" err="1" smtClean="0">
                <a:solidFill>
                  <a:srgbClr val="00FF00"/>
                </a:solidFill>
              </a:rPr>
              <a:t>Portebel</a:t>
            </a:r>
            <a:r>
              <a:rPr lang="en-US" sz="2200" dirty="0" smtClean="0">
                <a:solidFill>
                  <a:srgbClr val="00FF00"/>
                </a:solidFill>
              </a:rPr>
              <a:t>: </a:t>
            </a:r>
            <a:r>
              <a:rPr lang="en-US" sz="2200" dirty="0" err="1" smtClean="0">
                <a:solidFill>
                  <a:srgbClr val="00FF00"/>
                </a:solidFill>
              </a:rPr>
              <a:t>saham</a:t>
            </a:r>
            <a:r>
              <a:rPr lang="en-US" sz="2200" dirty="0" smtClean="0">
                <a:solidFill>
                  <a:srgbClr val="00FF00"/>
                </a:solidFill>
              </a:rPr>
              <a:t> yang </a:t>
            </a:r>
            <a:r>
              <a:rPr lang="en-US" sz="2200" dirty="0" err="1" smtClean="0">
                <a:solidFill>
                  <a:srgbClr val="00FF00"/>
                </a:solidFill>
              </a:rPr>
              <a:t>belum</a:t>
            </a:r>
            <a:r>
              <a:rPr lang="en-US" sz="2200" dirty="0" smtClean="0">
                <a:solidFill>
                  <a:srgbClr val="00FF00"/>
                </a:solidFill>
              </a:rPr>
              <a:t> </a:t>
            </a:r>
            <a:r>
              <a:rPr lang="en-US" sz="2200" dirty="0" err="1" smtClean="0">
                <a:solidFill>
                  <a:srgbClr val="00FF00"/>
                </a:solidFill>
              </a:rPr>
              <a:t>terjual</a:t>
            </a:r>
            <a:endParaRPr kumimoji="0" lang="en-US" sz="2200" b="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200" dirty="0" smtClean="0">
                <a:solidFill>
                  <a:schemeClr val="accent6"/>
                </a:solidFill>
              </a:rPr>
              <a:t>Opening sale: </a:t>
            </a:r>
            <a:r>
              <a:rPr lang="en-US" sz="2200" dirty="0" err="1" smtClean="0">
                <a:solidFill>
                  <a:schemeClr val="accent6"/>
                </a:solidFill>
              </a:rPr>
              <a:t>penawaran</a:t>
            </a:r>
            <a:r>
              <a:rPr lang="en-US" sz="2200" dirty="0" smtClean="0">
                <a:solidFill>
                  <a:schemeClr val="accent6"/>
                </a:solidFill>
              </a:rPr>
              <a:t> </a:t>
            </a:r>
            <a:r>
              <a:rPr lang="en-US" sz="2200" dirty="0" err="1" smtClean="0">
                <a:solidFill>
                  <a:schemeClr val="accent6"/>
                </a:solidFill>
              </a:rPr>
              <a:t>saham</a:t>
            </a:r>
            <a:r>
              <a:rPr lang="en-US" sz="2200" dirty="0" smtClean="0">
                <a:solidFill>
                  <a:schemeClr val="accent6"/>
                </a:solidFill>
              </a:rPr>
              <a:t> </a:t>
            </a:r>
            <a:r>
              <a:rPr lang="en-US" sz="2200" dirty="0" err="1" smtClean="0">
                <a:solidFill>
                  <a:schemeClr val="accent6"/>
                </a:solidFill>
              </a:rPr>
              <a:t>ke</a:t>
            </a:r>
            <a:r>
              <a:rPr lang="en-US" sz="2200" dirty="0" smtClean="0">
                <a:solidFill>
                  <a:schemeClr val="accent6"/>
                </a:solidFill>
              </a:rPr>
              <a:t> </a:t>
            </a:r>
            <a:r>
              <a:rPr lang="en-US" sz="2200" dirty="0" err="1" smtClean="0">
                <a:solidFill>
                  <a:schemeClr val="accent6"/>
                </a:solidFill>
              </a:rPr>
              <a:t>masyrakat</a:t>
            </a:r>
            <a:r>
              <a:rPr lang="en-US" sz="2200" dirty="0" smtClean="0">
                <a:solidFill>
                  <a:schemeClr val="accent6"/>
                </a:solidFill>
              </a:rPr>
              <a:t> </a:t>
            </a:r>
            <a:r>
              <a:rPr lang="en-US" sz="2200" dirty="0" err="1" smtClean="0">
                <a:solidFill>
                  <a:schemeClr val="accent6"/>
                </a:solidFill>
              </a:rPr>
              <a:t>umum</a:t>
            </a:r>
            <a:endParaRPr lang="en-US" sz="2200" dirty="0" smtClean="0">
              <a:solidFill>
                <a:schemeClr val="accent6"/>
              </a:solidFill>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Reksadana</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Wadah</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yang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dipergunakan</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untuk</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menghimpun</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dana</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dari</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pemodal</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untuk</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selanjutnya</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diinvestasikan</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dalam</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portofolio</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Efek</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oleh</a:t>
            </a:r>
            <a:r>
              <a:rPr kumimoji="0" lang="en-US" sz="2200" b="0" i="0" u="none" strike="noStrike" kern="1200" cap="none" spc="0" normalizeH="0" baseline="0" noProof="0" dirty="0" smtClean="0">
                <a:ln>
                  <a:noFill/>
                </a:ln>
                <a:solidFill>
                  <a:srgbClr val="CC99FF"/>
                </a:solidFill>
                <a:effectLst/>
                <a:uLnTx/>
                <a:uFillTx/>
                <a:latin typeface="+mn-lt"/>
                <a:ea typeface="+mn-ea"/>
                <a:cs typeface="+mn-cs"/>
              </a:rPr>
              <a:t> </a:t>
            </a:r>
            <a:r>
              <a:rPr kumimoji="0" lang="en-US" sz="2200" b="0" i="0" u="none" strike="noStrike" kern="1200" cap="none" spc="0" normalizeH="0" baseline="0" noProof="0" dirty="0" err="1" smtClean="0">
                <a:ln>
                  <a:noFill/>
                </a:ln>
                <a:solidFill>
                  <a:srgbClr val="CC99FF"/>
                </a:solidFill>
                <a:effectLst/>
                <a:uLnTx/>
                <a:uFillTx/>
                <a:latin typeface="+mn-lt"/>
                <a:ea typeface="+mn-ea"/>
                <a:cs typeface="+mn-cs"/>
              </a:rPr>
              <a:t>Manajer</a:t>
            </a:r>
            <a:r>
              <a:rPr kumimoji="0" lang="en-US" sz="2200" b="0" i="0" u="none" strike="noStrike" kern="1200" cap="none" spc="0" normalizeH="0" noProof="0" dirty="0" smtClean="0">
                <a:ln>
                  <a:noFill/>
                </a:ln>
                <a:solidFill>
                  <a:srgbClr val="CC99FF"/>
                </a:solidFill>
                <a:effectLst/>
                <a:uLnTx/>
                <a:uFillTx/>
                <a:latin typeface="+mn-lt"/>
                <a:ea typeface="+mn-ea"/>
                <a:cs typeface="+mn-cs"/>
              </a:rPr>
              <a:t> </a:t>
            </a:r>
            <a:r>
              <a:rPr kumimoji="0" lang="en-US" sz="2200" b="0" i="0" u="none" strike="noStrike" kern="1200" cap="none" spc="0" normalizeH="0" noProof="0" dirty="0" err="1" smtClean="0">
                <a:ln>
                  <a:noFill/>
                </a:ln>
                <a:solidFill>
                  <a:srgbClr val="CC99FF"/>
                </a:solidFill>
                <a:effectLst/>
                <a:uLnTx/>
                <a:uFillTx/>
                <a:latin typeface="+mn-lt"/>
                <a:ea typeface="+mn-ea"/>
                <a:cs typeface="+mn-cs"/>
              </a:rPr>
              <a:t>Investasi</a:t>
            </a:r>
            <a:endParaRPr kumimoji="0" lang="en-US" sz="2200" b="0" i="0" u="none" strike="noStrike" kern="1200" cap="none" spc="0" normalizeH="0" baseline="0" noProof="0" dirty="0" smtClean="0">
              <a:ln>
                <a:noFill/>
              </a:ln>
              <a:solidFill>
                <a:srgbClr val="CC99FF"/>
              </a:solidFill>
              <a:effectLst/>
              <a:uLnTx/>
              <a:uFillTx/>
              <a:latin typeface="+mn-lt"/>
              <a:ea typeface="+mn-ea"/>
              <a:cs typeface="+mn-cs"/>
            </a:endParaRPr>
          </a:p>
          <a:p>
            <a:pPr marL="342900" lvl="0" indent="-342900">
              <a:spcBef>
                <a:spcPct val="20000"/>
              </a:spcBef>
              <a:buFont typeface="Wingdings" pitchFamily="2" charset="2"/>
              <a:buChar char="§"/>
            </a:pPr>
            <a:r>
              <a:rPr lang="en-US" sz="2200" dirty="0" smtClean="0">
                <a:solidFill>
                  <a:srgbClr val="CCFF33"/>
                </a:solidFill>
              </a:rPr>
              <a:t>Go Public: </a:t>
            </a:r>
            <a:r>
              <a:rPr lang="en-US" sz="2400" dirty="0" err="1" smtClean="0">
                <a:solidFill>
                  <a:srgbClr val="CCFF33"/>
                </a:solidFill>
              </a:rPr>
              <a:t>kegiatan</a:t>
            </a:r>
            <a:r>
              <a:rPr lang="en-US" sz="2400" dirty="0" smtClean="0">
                <a:solidFill>
                  <a:srgbClr val="CCFF33"/>
                </a:solidFill>
              </a:rPr>
              <a:t> yang </a:t>
            </a:r>
            <a:r>
              <a:rPr lang="en-US" sz="2400" dirty="0" err="1" smtClean="0">
                <a:solidFill>
                  <a:srgbClr val="CCFF33"/>
                </a:solidFill>
              </a:rPr>
              <a:t>dilakukan</a:t>
            </a:r>
            <a:r>
              <a:rPr lang="en-US" sz="2400" dirty="0" smtClean="0">
                <a:solidFill>
                  <a:srgbClr val="CCFF33"/>
                </a:solidFill>
              </a:rPr>
              <a:t> </a:t>
            </a:r>
            <a:r>
              <a:rPr lang="en-US" sz="2400" dirty="0" err="1" smtClean="0">
                <a:solidFill>
                  <a:srgbClr val="CCFF33"/>
                </a:solidFill>
              </a:rPr>
              <a:t>perusahaan</a:t>
            </a:r>
            <a:r>
              <a:rPr lang="en-US" sz="2400" dirty="0" smtClean="0">
                <a:solidFill>
                  <a:srgbClr val="CCFF33"/>
                </a:solidFill>
              </a:rPr>
              <a:t> </a:t>
            </a:r>
            <a:r>
              <a:rPr lang="en-US" sz="2400" dirty="0" err="1" smtClean="0">
                <a:solidFill>
                  <a:srgbClr val="CCFF33"/>
                </a:solidFill>
              </a:rPr>
              <a:t>untuk</a:t>
            </a:r>
            <a:r>
              <a:rPr lang="en-US" sz="2400" dirty="0" smtClean="0">
                <a:solidFill>
                  <a:srgbClr val="CCFF33"/>
                </a:solidFill>
              </a:rPr>
              <a:t> </a:t>
            </a:r>
            <a:r>
              <a:rPr lang="en-US" sz="2400" dirty="0" err="1" smtClean="0">
                <a:solidFill>
                  <a:srgbClr val="CCFF33"/>
                </a:solidFill>
              </a:rPr>
              <a:t>mendapatkan</a:t>
            </a:r>
            <a:r>
              <a:rPr lang="en-US" sz="2400" dirty="0" smtClean="0">
                <a:solidFill>
                  <a:srgbClr val="CCFF33"/>
                </a:solidFill>
              </a:rPr>
              <a:t> </a:t>
            </a:r>
            <a:r>
              <a:rPr lang="en-US" sz="2400" dirty="0" err="1" smtClean="0">
                <a:solidFill>
                  <a:srgbClr val="CCFF33"/>
                </a:solidFill>
              </a:rPr>
              <a:t>dana</a:t>
            </a:r>
            <a:r>
              <a:rPr lang="en-US" sz="2400" dirty="0" smtClean="0">
                <a:solidFill>
                  <a:srgbClr val="CCFF33"/>
                </a:solidFill>
              </a:rPr>
              <a:t> </a:t>
            </a:r>
            <a:r>
              <a:rPr lang="en-US" sz="2400" dirty="0" err="1" smtClean="0">
                <a:solidFill>
                  <a:srgbClr val="CCFF33"/>
                </a:solidFill>
              </a:rPr>
              <a:t>dari</a:t>
            </a:r>
            <a:r>
              <a:rPr lang="en-US" sz="2400" dirty="0" smtClean="0">
                <a:solidFill>
                  <a:srgbClr val="CCFF33"/>
                </a:solidFill>
              </a:rPr>
              <a:t> </a:t>
            </a:r>
            <a:r>
              <a:rPr lang="en-US" sz="2400" dirty="0" err="1" smtClean="0">
                <a:solidFill>
                  <a:srgbClr val="CCFF33"/>
                </a:solidFill>
              </a:rPr>
              <a:t>masyarakat</a:t>
            </a:r>
            <a:r>
              <a:rPr lang="en-US" sz="2400" dirty="0" smtClean="0">
                <a:solidFill>
                  <a:srgbClr val="CCFF33"/>
                </a:solidFill>
              </a:rPr>
              <a:t> </a:t>
            </a:r>
            <a:r>
              <a:rPr lang="en-US" sz="2400" dirty="0" err="1" smtClean="0">
                <a:solidFill>
                  <a:srgbClr val="CCFF33"/>
                </a:solidFill>
              </a:rPr>
              <a:t>pemodal</a:t>
            </a:r>
            <a:r>
              <a:rPr lang="en-US" sz="2400" dirty="0" smtClean="0">
                <a:solidFill>
                  <a:srgbClr val="CCFF33"/>
                </a:solidFill>
              </a:rPr>
              <a:t> </a:t>
            </a:r>
            <a:r>
              <a:rPr lang="en-US" sz="2400" dirty="0" err="1" smtClean="0">
                <a:solidFill>
                  <a:srgbClr val="CCFF33"/>
                </a:solidFill>
              </a:rPr>
              <a:t>dengan</a:t>
            </a:r>
            <a:r>
              <a:rPr lang="en-US" sz="2400" dirty="0" smtClean="0">
                <a:solidFill>
                  <a:srgbClr val="CCFF33"/>
                </a:solidFill>
              </a:rPr>
              <a:t> </a:t>
            </a:r>
            <a:r>
              <a:rPr lang="en-US" sz="2400" dirty="0" err="1" smtClean="0">
                <a:solidFill>
                  <a:srgbClr val="CCFF33"/>
                </a:solidFill>
              </a:rPr>
              <a:t>cara</a:t>
            </a:r>
            <a:r>
              <a:rPr lang="en-US" sz="2400" dirty="0" smtClean="0">
                <a:solidFill>
                  <a:srgbClr val="CCFF33"/>
                </a:solidFill>
              </a:rPr>
              <a:t> </a:t>
            </a:r>
            <a:r>
              <a:rPr lang="en-US" sz="2400" dirty="0" err="1" smtClean="0">
                <a:solidFill>
                  <a:srgbClr val="CCFF33"/>
                </a:solidFill>
              </a:rPr>
              <a:t>menjual</a:t>
            </a:r>
            <a:r>
              <a:rPr lang="en-US" sz="2400" dirty="0" smtClean="0">
                <a:solidFill>
                  <a:srgbClr val="CCFF33"/>
                </a:solidFill>
              </a:rPr>
              <a:t> </a:t>
            </a:r>
            <a:r>
              <a:rPr lang="en-US" sz="2400" dirty="0" err="1" smtClean="0">
                <a:solidFill>
                  <a:srgbClr val="CCFF33"/>
                </a:solidFill>
              </a:rPr>
              <a:t>saham</a:t>
            </a:r>
            <a:r>
              <a:rPr lang="en-US" sz="2400" dirty="0" smtClean="0">
                <a:solidFill>
                  <a:srgbClr val="CCFF33"/>
                </a:solidFill>
              </a:rPr>
              <a:t> </a:t>
            </a:r>
            <a:r>
              <a:rPr lang="en-US" sz="2400" dirty="0" err="1" smtClean="0">
                <a:solidFill>
                  <a:srgbClr val="CCFF33"/>
                </a:solidFill>
              </a:rPr>
              <a:t>atau</a:t>
            </a:r>
            <a:r>
              <a:rPr lang="en-US" sz="2400" dirty="0" smtClean="0">
                <a:solidFill>
                  <a:srgbClr val="CCFF33"/>
                </a:solidFill>
              </a:rPr>
              <a:t> </a:t>
            </a:r>
            <a:r>
              <a:rPr lang="en-US" sz="2400" dirty="0" err="1" smtClean="0">
                <a:solidFill>
                  <a:srgbClr val="CCFF33"/>
                </a:solidFill>
              </a:rPr>
              <a:t>obligasi</a:t>
            </a:r>
            <a:endParaRPr kumimoji="0" lang="en-US" sz="2200" b="0" i="0" u="none" strike="noStrike" kern="1200" cap="none" spc="0" normalizeH="0" baseline="0" noProof="0" dirty="0" smtClean="0">
              <a:ln>
                <a:noFill/>
              </a:ln>
              <a:solidFill>
                <a:srgbClr val="CCFF33"/>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200" dirty="0" smtClean="0">
                <a:solidFill>
                  <a:srgbClr val="00FF99"/>
                </a:solidFill>
              </a:rPr>
              <a:t>Lot: </a:t>
            </a:r>
            <a:r>
              <a:rPr lang="en-US" sz="2200" dirty="0" err="1" smtClean="0">
                <a:solidFill>
                  <a:srgbClr val="00FF99"/>
                </a:solidFill>
              </a:rPr>
              <a:t>satuan</a:t>
            </a:r>
            <a:r>
              <a:rPr lang="en-US" sz="2200" dirty="0" smtClean="0">
                <a:solidFill>
                  <a:srgbClr val="00FF99"/>
                </a:solidFill>
              </a:rPr>
              <a:t> </a:t>
            </a:r>
            <a:r>
              <a:rPr lang="en-US" sz="2200" dirty="0" err="1" smtClean="0">
                <a:solidFill>
                  <a:srgbClr val="00FF99"/>
                </a:solidFill>
              </a:rPr>
              <a:t>perdagangan</a:t>
            </a:r>
            <a:r>
              <a:rPr lang="en-US" sz="2200" dirty="0" smtClean="0">
                <a:solidFill>
                  <a:srgbClr val="00FF99"/>
                </a:solidFill>
              </a:rPr>
              <a:t> </a:t>
            </a:r>
            <a:r>
              <a:rPr lang="en-US" sz="2200" dirty="0" err="1" smtClean="0">
                <a:solidFill>
                  <a:srgbClr val="00FF99"/>
                </a:solidFill>
              </a:rPr>
              <a:t>saham</a:t>
            </a:r>
            <a:r>
              <a:rPr lang="en-US" sz="2200" dirty="0" smtClean="0">
                <a:solidFill>
                  <a:srgbClr val="00FF99"/>
                </a:solidFill>
              </a:rPr>
              <a:t> (1 Lot = 500 </a:t>
            </a:r>
            <a:r>
              <a:rPr lang="en-US" sz="2200" dirty="0" err="1" smtClean="0">
                <a:solidFill>
                  <a:srgbClr val="00FF99"/>
                </a:solidFill>
              </a:rPr>
              <a:t>lembar</a:t>
            </a:r>
            <a:r>
              <a:rPr lang="en-US" sz="2200" dirty="0" smtClean="0">
                <a:solidFill>
                  <a:srgbClr val="00FF99"/>
                </a:solidFill>
              </a:rPr>
              <a:t>)</a:t>
            </a:r>
            <a:endParaRPr kumimoji="0" lang="en-US" sz="2200" b="0" i="0" u="none" strike="noStrike" kern="1200" cap="none" spc="0" normalizeH="0" baseline="0" noProof="0" dirty="0" smtClean="0">
              <a:ln>
                <a:noFill/>
              </a:ln>
              <a:solidFill>
                <a:srgbClr val="00FF99"/>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000" dirty="0" err="1" smtClean="0">
                <a:solidFill>
                  <a:srgbClr val="FF00FF"/>
                </a:solidFill>
                <a:latin typeface="Arial" pitchFamily="34" charset="0"/>
                <a:cs typeface="Arial" pitchFamily="34" charset="0"/>
              </a:rPr>
              <a:t>Agio</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Saham</a:t>
            </a:r>
            <a:r>
              <a:rPr lang="en-US" sz="2000" dirty="0" smtClean="0">
                <a:solidFill>
                  <a:srgbClr val="FF00FF"/>
                </a:solidFill>
                <a:latin typeface="Arial" pitchFamily="34" charset="0"/>
                <a:cs typeface="Arial" pitchFamily="34" charset="0"/>
              </a:rPr>
              <a:t> yang </a:t>
            </a:r>
            <a:r>
              <a:rPr lang="en-US" sz="2000" dirty="0" err="1" smtClean="0">
                <a:solidFill>
                  <a:srgbClr val="FF00FF"/>
                </a:solidFill>
                <a:latin typeface="Arial" pitchFamily="34" charset="0"/>
                <a:cs typeface="Arial" pitchFamily="34" charset="0"/>
              </a:rPr>
              <a:t>hargnya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lebih</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tinggi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dari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pasar</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perdana</a:t>
            </a:r>
            <a:endParaRPr lang="en-US" sz="2000" dirty="0" smtClean="0">
              <a:solidFill>
                <a:srgbClr val="FF00FF"/>
              </a:solidFill>
              <a:latin typeface="Arial" pitchFamily="34" charset="0"/>
              <a:cs typeface="Arial" pitchFamily="34" charset="0"/>
            </a:endParaRPr>
          </a:p>
          <a:p>
            <a:pPr marL="342900" lvl="0" indent="-342900">
              <a:spcBef>
                <a:spcPct val="20000"/>
              </a:spcBef>
              <a:buFont typeface="Wingdings" pitchFamily="2" charset="2"/>
              <a:buChar char="§"/>
            </a:pPr>
            <a:r>
              <a:rPr kumimoji="0" lang="en-US" sz="2000" b="0" i="0" u="none" strike="noStrike" kern="1200" cap="none" spc="0" normalizeH="0" baseline="0" noProof="0" dirty="0" err="1" smtClean="0">
                <a:ln>
                  <a:noFill/>
                </a:ln>
                <a:solidFill>
                  <a:srgbClr val="FF00FF"/>
                </a:solidFill>
                <a:effectLst/>
                <a:uLnTx/>
                <a:uFillTx/>
                <a:latin typeface="Arial" pitchFamily="34" charset="0"/>
                <a:cs typeface="Arial" pitchFamily="34" charset="0"/>
              </a:rPr>
              <a:t>Disagio</a:t>
            </a:r>
            <a:r>
              <a:rPr kumimoji="0" lang="en-US" sz="2000" b="0" i="0" u="none" strike="noStrike" kern="1200" cap="none" spc="0" normalizeH="0" baseline="0" noProof="0" dirty="0" smtClean="0">
                <a:ln>
                  <a:noFill/>
                </a:ln>
                <a:solidFill>
                  <a:srgbClr val="FF00FF"/>
                </a:solidFill>
                <a:effectLst/>
                <a:uLnTx/>
                <a:uFillTx/>
                <a:latin typeface="Arial" pitchFamily="34" charset="0"/>
                <a:cs typeface="Arial" pitchFamily="34" charset="0"/>
              </a:rPr>
              <a:t>: </a:t>
            </a:r>
            <a:r>
              <a:rPr lang="en-US" sz="2000" dirty="0" err="1" smtClean="0">
                <a:solidFill>
                  <a:srgbClr val="FF00FF"/>
                </a:solidFill>
                <a:latin typeface="Arial" pitchFamily="34" charset="0"/>
                <a:cs typeface="Arial" pitchFamily="34" charset="0"/>
              </a:rPr>
              <a:t>Saham</a:t>
            </a:r>
            <a:r>
              <a:rPr lang="en-US" sz="2000" dirty="0" smtClean="0">
                <a:solidFill>
                  <a:srgbClr val="FF00FF"/>
                </a:solidFill>
                <a:latin typeface="Arial" pitchFamily="34" charset="0"/>
                <a:cs typeface="Arial" pitchFamily="34" charset="0"/>
              </a:rPr>
              <a:t> yang </a:t>
            </a:r>
            <a:r>
              <a:rPr lang="en-US" sz="2000" dirty="0" err="1" smtClean="0">
                <a:solidFill>
                  <a:srgbClr val="FF00FF"/>
                </a:solidFill>
                <a:latin typeface="Arial" pitchFamily="34" charset="0"/>
                <a:cs typeface="Arial" pitchFamily="34" charset="0"/>
              </a:rPr>
              <a:t>hargnya</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lebih</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rendah</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dari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pasar</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perdana</a:t>
            </a:r>
            <a:endParaRPr kumimoji="0" lang="en-US" sz="2000" b="0" i="0" u="none" strike="noStrike" kern="1200" cap="none" spc="0" normalizeH="0" baseline="0" noProof="0" dirty="0" smtClean="0">
              <a:ln>
                <a:noFill/>
              </a:ln>
              <a:solidFill>
                <a:srgbClr val="FF00FF"/>
              </a:solidFill>
              <a:effectLst/>
              <a:uLnTx/>
              <a:uFillTx/>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lang="en-US" sz="2000" dirty="0" smtClean="0">
                <a:solidFill>
                  <a:srgbClr val="00FFFF"/>
                </a:solidFill>
                <a:latin typeface="Arial" pitchFamily="34" charset="0"/>
                <a:cs typeface="Arial" pitchFamily="34" charset="0"/>
              </a:rPr>
              <a:t>Capital Gain: </a:t>
            </a:r>
            <a:r>
              <a:rPr lang="en-US" sz="2000" dirty="0" err="1" smtClean="0">
                <a:solidFill>
                  <a:srgbClr val="00FFFF"/>
                </a:solidFill>
                <a:latin typeface="Arial" pitchFamily="34" charset="0"/>
                <a:cs typeface="Arial" pitchFamily="34" charset="0"/>
              </a:rPr>
              <a:t>Keuntungan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dari</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saham</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diperoleh</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dari</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pasar</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sekunder</a:t>
            </a:r>
            <a:r>
              <a:rPr lang="en-US" sz="2000" dirty="0" smtClean="0">
                <a:solidFill>
                  <a:srgbClr val="00FFFF"/>
                </a:solidFill>
                <a:latin typeface="Arial" pitchFamily="34" charset="0"/>
                <a:cs typeface="Arial" pitchFamily="34" charset="0"/>
              </a:rPr>
              <a:t>)</a:t>
            </a:r>
          </a:p>
          <a:p>
            <a:pPr marL="342900" indent="-342900">
              <a:spcBef>
                <a:spcPct val="20000"/>
              </a:spcBef>
              <a:buFont typeface="Wingdings" pitchFamily="2" charset="2"/>
              <a:buChar char="§"/>
            </a:pPr>
            <a:r>
              <a:rPr kumimoji="0" lang="en-US" sz="2000" b="0" i="0" u="none" strike="noStrike" kern="1200" cap="none" spc="0" normalizeH="0" baseline="0" noProof="0" dirty="0" smtClean="0">
                <a:ln>
                  <a:noFill/>
                </a:ln>
                <a:solidFill>
                  <a:srgbClr val="00FFFF"/>
                </a:solidFill>
                <a:effectLst/>
                <a:uLnTx/>
                <a:uFillTx/>
                <a:latin typeface="Arial" pitchFamily="34" charset="0"/>
                <a:cs typeface="Arial" pitchFamily="34" charset="0"/>
              </a:rPr>
              <a:t>Capital</a:t>
            </a:r>
            <a:r>
              <a:rPr kumimoji="0" lang="en-US" sz="2000" b="0" i="0" u="none" strike="noStrike" kern="1200" cap="none" spc="0" normalizeH="0" noProof="0" dirty="0" smtClean="0">
                <a:ln>
                  <a:noFill/>
                </a:ln>
                <a:solidFill>
                  <a:srgbClr val="00FFFF"/>
                </a:solidFill>
                <a:effectLst/>
                <a:uLnTx/>
                <a:uFillTx/>
                <a:latin typeface="Arial" pitchFamily="34" charset="0"/>
                <a:cs typeface="Arial" pitchFamily="34" charset="0"/>
              </a:rPr>
              <a:t> Loss: </a:t>
            </a:r>
            <a:r>
              <a:rPr lang="en-US" sz="2000" dirty="0" err="1" smtClean="0">
                <a:solidFill>
                  <a:srgbClr val="00FFFF"/>
                </a:solidFill>
                <a:latin typeface="Arial" pitchFamily="34" charset="0"/>
                <a:cs typeface="Arial" pitchFamily="34" charset="0"/>
              </a:rPr>
              <a:t>Kerugian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dari</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saham</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diperoleh</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dari</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pasar</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sekunder</a:t>
            </a:r>
            <a:r>
              <a:rPr lang="en-US" sz="2000" dirty="0" smtClean="0">
                <a:solidFill>
                  <a:srgbClr val="00FFFF"/>
                </a:solidFill>
                <a:latin typeface="Arial" pitchFamily="34" charset="0"/>
                <a:cs typeface="Arial" pitchFamily="34" charset="0"/>
              </a:rPr>
              <a:t>)</a:t>
            </a:r>
          </a:p>
          <a:p>
            <a:pPr marL="342900" indent="-342900">
              <a:spcBef>
                <a:spcPct val="20000"/>
              </a:spcBef>
              <a:buFont typeface="Wingdings" pitchFamily="2" charset="2"/>
              <a:buChar char="§"/>
            </a:pPr>
            <a:r>
              <a:rPr lang="en-US" sz="2000" dirty="0" smtClean="0">
                <a:solidFill>
                  <a:srgbClr val="FB5763"/>
                </a:solidFill>
                <a:latin typeface="Arial" pitchFamily="34" charset="0"/>
                <a:cs typeface="Arial" pitchFamily="34" charset="0"/>
              </a:rPr>
              <a:t>JATS (Jakarta Automatic Trading System): </a:t>
            </a:r>
            <a:r>
              <a:rPr lang="en-US" sz="2000" dirty="0" err="1" smtClean="0">
                <a:solidFill>
                  <a:srgbClr val="FB5763"/>
                </a:solidFill>
                <a:latin typeface="Arial" pitchFamily="34" charset="0"/>
                <a:cs typeface="Arial" pitchFamily="34" charset="0"/>
              </a:rPr>
              <a:t>Suatu</a:t>
            </a:r>
            <a:r>
              <a:rPr lang="en-US" sz="2000" dirty="0" smtClean="0">
                <a:solidFill>
                  <a:srgbClr val="FB5763"/>
                </a:solidFill>
                <a:latin typeface="Arial" pitchFamily="34" charset="0"/>
                <a:cs typeface="Arial" pitchFamily="34" charset="0"/>
              </a:rPr>
              <a:t> system </a:t>
            </a:r>
            <a:r>
              <a:rPr lang="en-US" sz="2000" dirty="0" err="1" smtClean="0">
                <a:solidFill>
                  <a:srgbClr val="FB5763"/>
                </a:solidFill>
                <a:latin typeface="Arial" pitchFamily="34" charset="0"/>
                <a:cs typeface="Arial" pitchFamily="34" charset="0"/>
              </a:rPr>
              <a:t>perdagangan</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di</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lantai</a:t>
            </a:r>
            <a:r>
              <a:rPr lang="en-US" sz="2000" dirty="0" smtClean="0">
                <a:solidFill>
                  <a:srgbClr val="FB5763"/>
                </a:solidFill>
                <a:latin typeface="Arial" pitchFamily="34" charset="0"/>
                <a:cs typeface="Arial" pitchFamily="34" charset="0"/>
              </a:rPr>
              <a:t> bursa yang </a:t>
            </a:r>
            <a:r>
              <a:rPr lang="en-US" sz="2000" dirty="0" err="1" smtClean="0">
                <a:solidFill>
                  <a:srgbClr val="FB5763"/>
                </a:solidFill>
                <a:latin typeface="Arial" pitchFamily="34" charset="0"/>
                <a:cs typeface="Arial" pitchFamily="34" charset="0"/>
              </a:rPr>
              <a:t>secara</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otomatis</a:t>
            </a:r>
            <a:r>
              <a:rPr lang="en-US" sz="2000" dirty="0" smtClean="0">
                <a:solidFill>
                  <a:srgbClr val="FB5763"/>
                </a:solidFill>
                <a:latin typeface="Arial" pitchFamily="34" charset="0"/>
                <a:cs typeface="Arial" pitchFamily="34" charset="0"/>
              </a:rPr>
              <a:t> me-</a:t>
            </a:r>
            <a:r>
              <a:rPr lang="en-US" sz="2000" i="1" dirty="0" err="1" smtClean="0">
                <a:solidFill>
                  <a:srgbClr val="FB5763"/>
                </a:solidFill>
                <a:latin typeface="Arial" pitchFamily="34" charset="0"/>
                <a:cs typeface="Arial" pitchFamily="34" charset="0"/>
              </a:rPr>
              <a:t>match</a:t>
            </a:r>
            <a:r>
              <a:rPr lang="en-US" sz="2000" dirty="0" err="1" smtClean="0">
                <a:solidFill>
                  <a:srgbClr val="FB5763"/>
                </a:solidFill>
                <a:latin typeface="Arial" pitchFamily="34" charset="0"/>
                <a:cs typeface="Arial" pitchFamily="34" charset="0"/>
              </a:rPr>
              <a:t>kan</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antara</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harga</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jual</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dan</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beli</a:t>
            </a:r>
            <a:r>
              <a:rPr lang="en-US" sz="2000" dirty="0" smtClean="0">
                <a:solidFill>
                  <a:srgbClr val="FB5763"/>
                </a:solidFill>
                <a:latin typeface="Arial" pitchFamily="34" charset="0"/>
                <a:cs typeface="Arial" pitchFamily="34" charset="0"/>
              </a:rPr>
              <a:t> </a:t>
            </a:r>
            <a:r>
              <a:rPr lang="en-US" sz="2000" dirty="0" err="1" smtClean="0">
                <a:solidFill>
                  <a:srgbClr val="FB5763"/>
                </a:solidFill>
                <a:latin typeface="Arial" pitchFamily="34" charset="0"/>
                <a:cs typeface="Arial" pitchFamily="34" charset="0"/>
              </a:rPr>
              <a:t>saham</a:t>
            </a:r>
            <a:endParaRPr lang="en-US" sz="2000" dirty="0" smtClean="0">
              <a:solidFill>
                <a:srgbClr val="FB5763"/>
              </a:solidFill>
              <a:latin typeface="Arial" pitchFamily="34" charset="0"/>
              <a:cs typeface="Arial" pitchFamily="34" charset="0"/>
            </a:endParaRPr>
          </a:p>
          <a:p>
            <a:pPr marL="342900" indent="-342900">
              <a:spcBef>
                <a:spcPct val="20000"/>
              </a:spcBef>
              <a:buFont typeface="Wingdings" pitchFamily="2" charset="2"/>
              <a:buChar char="§"/>
            </a:pPr>
            <a:r>
              <a:rPr lang="en-US" sz="2000" dirty="0" err="1" smtClean="0">
                <a:solidFill>
                  <a:srgbClr val="FFFF00"/>
                </a:solidFill>
                <a:latin typeface="Arial" pitchFamily="34" charset="0"/>
                <a:cs typeface="Arial" pitchFamily="34" charset="0"/>
              </a:rPr>
              <a:t>Scripless</a:t>
            </a:r>
            <a:r>
              <a:rPr lang="en-US" sz="2000" dirty="0" smtClean="0">
                <a:solidFill>
                  <a:srgbClr val="FFFF00"/>
                </a:solidFill>
                <a:latin typeface="Arial" pitchFamily="34" charset="0"/>
                <a:cs typeface="Arial" pitchFamily="34" charset="0"/>
              </a:rPr>
              <a:t> trading: </a:t>
            </a:r>
            <a:r>
              <a:rPr lang="en-US" sz="2000" dirty="0" err="1" smtClean="0">
                <a:solidFill>
                  <a:srgbClr val="FFFF00"/>
                </a:solidFill>
                <a:latin typeface="Arial" pitchFamily="34" charset="0"/>
                <a:cs typeface="Arial" pitchFamily="34" charset="0"/>
              </a:rPr>
              <a:t>yaitu</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perdagangan</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saham</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tanpa</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warkat</a:t>
            </a:r>
            <a:r>
              <a:rPr lang="en-US" sz="2000" dirty="0" smtClean="0">
                <a:solidFill>
                  <a:srgbClr val="FFFF00"/>
                </a:solidFill>
                <a:latin typeface="Arial" pitchFamily="34" charset="0"/>
                <a:cs typeface="Arial" pitchFamily="34" charset="0"/>
              </a:rPr>
              <a:t>*</a:t>
            </a:r>
          </a:p>
          <a:p>
            <a:pPr marL="342900" lvl="0" indent="-342900">
              <a:spcBef>
                <a:spcPct val="20000"/>
              </a:spcBef>
              <a:buFont typeface="Wingdings" pitchFamily="2" charset="2"/>
              <a:buChar char="§"/>
            </a:pPr>
            <a:r>
              <a:rPr lang="en-US" sz="2400" dirty="0" smtClean="0">
                <a:solidFill>
                  <a:srgbClr val="F6CD36"/>
                </a:solidFill>
              </a:rPr>
              <a:t>Remote Trading: </a:t>
            </a:r>
            <a:r>
              <a:rPr lang="en-US" sz="2400" dirty="0" err="1" smtClean="0">
                <a:solidFill>
                  <a:srgbClr val="F6CD36"/>
                </a:solidFill>
              </a:rPr>
              <a:t>yaitu</a:t>
            </a:r>
            <a:r>
              <a:rPr lang="en-US" sz="2400" dirty="0" smtClean="0">
                <a:solidFill>
                  <a:srgbClr val="F6CD36"/>
                </a:solidFill>
              </a:rPr>
              <a:t> </a:t>
            </a:r>
            <a:r>
              <a:rPr lang="en-US" sz="2400" dirty="0" err="1" smtClean="0">
                <a:solidFill>
                  <a:srgbClr val="F6CD36"/>
                </a:solidFill>
              </a:rPr>
              <a:t>sistem</a:t>
            </a:r>
            <a:r>
              <a:rPr lang="en-US" sz="2400" dirty="0" smtClean="0">
                <a:solidFill>
                  <a:srgbClr val="F6CD36"/>
                </a:solidFill>
              </a:rPr>
              <a:t> </a:t>
            </a:r>
            <a:r>
              <a:rPr lang="en-US" sz="2400" dirty="0" err="1" smtClean="0">
                <a:solidFill>
                  <a:srgbClr val="F6CD36"/>
                </a:solidFill>
              </a:rPr>
              <a:t>perdagangan</a:t>
            </a:r>
            <a:r>
              <a:rPr lang="en-US" sz="2400" dirty="0" smtClean="0">
                <a:solidFill>
                  <a:srgbClr val="F6CD36"/>
                </a:solidFill>
              </a:rPr>
              <a:t> </a:t>
            </a:r>
            <a:r>
              <a:rPr lang="en-US" sz="2400" dirty="0" err="1" smtClean="0">
                <a:solidFill>
                  <a:srgbClr val="F6CD36"/>
                </a:solidFill>
              </a:rPr>
              <a:t>jarak</a:t>
            </a:r>
            <a:r>
              <a:rPr lang="en-US" sz="2400" dirty="0" smtClean="0">
                <a:solidFill>
                  <a:srgbClr val="F6CD36"/>
                </a:solidFill>
              </a:rPr>
              <a:t> </a:t>
            </a:r>
            <a:r>
              <a:rPr lang="en-US" sz="2400" dirty="0" err="1" smtClean="0">
                <a:solidFill>
                  <a:srgbClr val="F6CD36"/>
                </a:solidFill>
              </a:rPr>
              <a:t>jauh</a:t>
            </a:r>
            <a:endParaRPr kumimoji="0" lang="en-US" sz="2200" b="0" u="none" strike="noStrike" kern="1200" cap="none" spc="0" normalizeH="0" baseline="0" noProof="0" dirty="0">
              <a:ln>
                <a:noFill/>
              </a:ln>
              <a:solidFill>
                <a:srgbClr val="F6CD36"/>
              </a:solidFill>
              <a:effectLst/>
              <a:uLnTx/>
              <a:uFillTx/>
              <a:latin typeface="+mn-lt"/>
              <a:ea typeface="+mn-ea"/>
              <a:cs typeface="+mn-cs"/>
            </a:endParaRPr>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073289"/>
            <a:ext cx="8991600" cy="5324535"/>
          </a:xfrm>
          <a:prstGeom prst="rect">
            <a:avLst/>
          </a:prstGeom>
        </p:spPr>
        <p:txBody>
          <a:bodyPr wrap="square">
            <a:spAutoFit/>
          </a:bodyPr>
          <a:lstStyle/>
          <a:p>
            <a:r>
              <a:rPr lang="en-US" sz="2000" b="1" dirty="0" err="1" smtClean="0">
                <a:solidFill>
                  <a:srgbClr val="FFFF00"/>
                </a:solidFill>
                <a:latin typeface="Arial" pitchFamily="34" charset="0"/>
                <a:cs typeface="Arial" pitchFamily="34" charset="0"/>
              </a:rPr>
              <a:t>Bagi</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emiten</a:t>
            </a:r>
            <a:endParaRPr lang="en-US" sz="2000" b="1" dirty="0" smtClean="0">
              <a:solidFill>
                <a:srgbClr val="FFFF00"/>
              </a:solidFill>
              <a:latin typeface="Arial" pitchFamily="34" charset="0"/>
              <a:cs typeface="Arial" pitchFamily="34" charset="0"/>
            </a:endParaRPr>
          </a:p>
          <a:p>
            <a:r>
              <a:rPr lang="en-US" sz="2000" dirty="0" err="1" smtClean="0">
                <a:solidFill>
                  <a:srgbClr val="FFFF00"/>
                </a:solidFill>
                <a:latin typeface="Arial" pitchFamily="34" charset="0"/>
                <a:cs typeface="Arial" pitchFamily="34" charset="0"/>
              </a:rPr>
              <a:t>Bagi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emiten</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pasar</a:t>
            </a:r>
            <a:r>
              <a:rPr lang="en-US" sz="2000" dirty="0" smtClean="0">
                <a:solidFill>
                  <a:srgbClr val="FFFF00"/>
                </a:solidFill>
                <a:latin typeface="Arial" pitchFamily="34" charset="0"/>
                <a:cs typeface="Arial" pitchFamily="34" charset="0"/>
              </a:rPr>
              <a:t> modal </a:t>
            </a:r>
            <a:r>
              <a:rPr lang="en-US" sz="2000" dirty="0" err="1" smtClean="0">
                <a:solidFill>
                  <a:srgbClr val="FFFF00"/>
                </a:solidFill>
                <a:latin typeface="Arial" pitchFamily="34" charset="0"/>
                <a:cs typeface="Arial" pitchFamily="34" charset="0"/>
              </a:rPr>
              <a:t>memiliki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beberapa</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manfaat</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antara</a:t>
            </a:r>
            <a:r>
              <a:rPr lang="en-US" sz="2000" dirty="0" smtClean="0">
                <a:solidFill>
                  <a:srgbClr val="FFFF00"/>
                </a:solidFill>
                <a:latin typeface="Arial" pitchFamily="34" charset="0"/>
                <a:cs typeface="Arial" pitchFamily="34" charset="0"/>
              </a:rPr>
              <a:t> lain:</a:t>
            </a:r>
          </a:p>
          <a:p>
            <a:r>
              <a:rPr lang="en-US" sz="2000" dirty="0" err="1" smtClean="0">
                <a:solidFill>
                  <a:srgbClr val="00FF99"/>
                </a:solidFill>
                <a:latin typeface="Arial" pitchFamily="34" charset="0"/>
                <a:cs typeface="Arial" pitchFamily="34" charset="0"/>
              </a:rPr>
              <a:t>jumlah</a:t>
            </a:r>
            <a:r>
              <a:rPr lang="en-US" sz="2000" dirty="0" smtClean="0">
                <a:solidFill>
                  <a:srgbClr val="00FF99"/>
                </a:solidFill>
                <a:latin typeface="Arial" pitchFamily="34" charset="0"/>
                <a:cs typeface="Arial" pitchFamily="34" charset="0"/>
              </a:rPr>
              <a:t> </a:t>
            </a:r>
            <a:r>
              <a:rPr lang="en-US" sz="2000" dirty="0" err="1" smtClean="0">
                <a:solidFill>
                  <a:srgbClr val="00FF99"/>
                </a:solidFill>
                <a:latin typeface="Arial" pitchFamily="34" charset="0"/>
                <a:cs typeface="Arial" pitchFamily="34" charset="0"/>
              </a:rPr>
              <a:t>dana</a:t>
            </a:r>
            <a:r>
              <a:rPr lang="en-US" sz="2000" dirty="0" smtClean="0">
                <a:solidFill>
                  <a:srgbClr val="00FF99"/>
                </a:solidFill>
                <a:latin typeface="Arial" pitchFamily="34" charset="0"/>
                <a:cs typeface="Arial" pitchFamily="34" charset="0"/>
              </a:rPr>
              <a:t> yang </a:t>
            </a:r>
            <a:r>
              <a:rPr lang="en-US" sz="2000" dirty="0" err="1" smtClean="0">
                <a:solidFill>
                  <a:srgbClr val="00FF99"/>
                </a:solidFill>
                <a:latin typeface="Arial" pitchFamily="34" charset="0"/>
                <a:cs typeface="Arial" pitchFamily="34" charset="0"/>
              </a:rPr>
              <a:t>dapat</a:t>
            </a:r>
            <a:r>
              <a:rPr lang="en-US" sz="2000" dirty="0" smtClean="0">
                <a:solidFill>
                  <a:srgbClr val="00FF99"/>
                </a:solidFill>
                <a:latin typeface="Arial" pitchFamily="34" charset="0"/>
                <a:cs typeface="Arial" pitchFamily="34" charset="0"/>
              </a:rPr>
              <a:t> </a:t>
            </a:r>
            <a:r>
              <a:rPr lang="en-US" sz="2000" dirty="0" err="1" smtClean="0">
                <a:solidFill>
                  <a:srgbClr val="00FF99"/>
                </a:solidFill>
                <a:latin typeface="Arial" pitchFamily="34" charset="0"/>
                <a:cs typeface="Arial" pitchFamily="34" charset="0"/>
              </a:rPr>
              <a:t>dihimpun</a:t>
            </a:r>
            <a:r>
              <a:rPr lang="en-US" sz="2000" dirty="0" smtClean="0">
                <a:solidFill>
                  <a:srgbClr val="00FF99"/>
                </a:solidFill>
                <a:latin typeface="Arial" pitchFamily="34" charset="0"/>
                <a:cs typeface="Arial" pitchFamily="34" charset="0"/>
              </a:rPr>
              <a:t> </a:t>
            </a:r>
            <a:r>
              <a:rPr lang="en-US" sz="2000" dirty="0" err="1" smtClean="0">
                <a:solidFill>
                  <a:srgbClr val="00FF99"/>
                </a:solidFill>
                <a:latin typeface="Arial" pitchFamily="34" charset="0"/>
                <a:cs typeface="Arial" pitchFamily="34" charset="0"/>
              </a:rPr>
              <a:t>berjumlah</a:t>
            </a:r>
            <a:r>
              <a:rPr lang="en-US" sz="2000" dirty="0" smtClean="0">
                <a:solidFill>
                  <a:srgbClr val="00FF99"/>
                </a:solidFill>
                <a:latin typeface="Arial" pitchFamily="34" charset="0"/>
                <a:cs typeface="Arial" pitchFamily="34" charset="0"/>
              </a:rPr>
              <a:t> </a:t>
            </a:r>
            <a:r>
              <a:rPr lang="en-US" sz="2000" dirty="0" err="1" smtClean="0">
                <a:solidFill>
                  <a:srgbClr val="00FF99"/>
                </a:solidFill>
                <a:latin typeface="Arial" pitchFamily="34" charset="0"/>
                <a:cs typeface="Arial" pitchFamily="34" charset="0"/>
              </a:rPr>
              <a:t>besar</a:t>
            </a:r>
            <a:r>
              <a:rPr lang="en-US" sz="2000" dirty="0" smtClean="0">
                <a:solidFill>
                  <a:srgbClr val="00FF99"/>
                </a:solidFill>
                <a:latin typeface="Arial" pitchFamily="34" charset="0"/>
                <a:cs typeface="Arial" pitchFamily="34" charset="0"/>
              </a:rPr>
              <a:t>,</a:t>
            </a:r>
          </a:p>
          <a:p>
            <a:r>
              <a:rPr lang="en-US" sz="2000" dirty="0" err="1" smtClean="0">
                <a:solidFill>
                  <a:srgbClr val="92D050"/>
                </a:solidFill>
                <a:latin typeface="Arial" pitchFamily="34" charset="0"/>
                <a:cs typeface="Arial" pitchFamily="34" charset="0"/>
              </a:rPr>
              <a:t>dana</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tersebut</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dapat</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diterima</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sekaligus</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pada</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saat</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pasar</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perdana</a:t>
            </a:r>
            <a:r>
              <a:rPr lang="en-US" sz="2000" dirty="0" smtClean="0">
                <a:solidFill>
                  <a:srgbClr val="92D050"/>
                </a:solidFill>
                <a:latin typeface="Arial" pitchFamily="34" charset="0"/>
                <a:cs typeface="Arial" pitchFamily="34" charset="0"/>
              </a:rPr>
              <a:t> </a:t>
            </a:r>
            <a:r>
              <a:rPr lang="en-US" sz="2000" dirty="0" err="1" smtClean="0">
                <a:solidFill>
                  <a:srgbClr val="92D050"/>
                </a:solidFill>
                <a:latin typeface="Arial" pitchFamily="34" charset="0"/>
                <a:cs typeface="Arial" pitchFamily="34" charset="0"/>
              </a:rPr>
              <a:t>selesai</a:t>
            </a:r>
            <a:r>
              <a:rPr lang="en-US" sz="2000" dirty="0" smtClean="0">
                <a:solidFill>
                  <a:srgbClr val="92D050"/>
                </a:solidFill>
                <a:latin typeface="Arial" pitchFamily="34" charset="0"/>
                <a:cs typeface="Arial" pitchFamily="34" charset="0"/>
              </a:rPr>
              <a:t>,</a:t>
            </a:r>
          </a:p>
          <a:p>
            <a:r>
              <a:rPr lang="en-US" sz="2000" dirty="0" err="1" smtClean="0">
                <a:solidFill>
                  <a:srgbClr val="00B0F0"/>
                </a:solidFill>
                <a:latin typeface="Arial" pitchFamily="34" charset="0"/>
                <a:cs typeface="Arial" pitchFamily="34" charset="0"/>
              </a:rPr>
              <a:t>tidak</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ada</a:t>
            </a:r>
            <a:r>
              <a:rPr lang="en-US" sz="2000" dirty="0" smtClean="0">
                <a:solidFill>
                  <a:srgbClr val="00B0F0"/>
                </a:solidFill>
                <a:latin typeface="Arial" pitchFamily="34" charset="0"/>
                <a:cs typeface="Arial" pitchFamily="34" charset="0"/>
              </a:rPr>
              <a:t> </a:t>
            </a:r>
            <a:r>
              <a:rPr lang="en-US" sz="2000" i="1" dirty="0" err="1" smtClean="0">
                <a:solidFill>
                  <a:srgbClr val="00B0F0"/>
                </a:solidFill>
                <a:latin typeface="Arial" pitchFamily="34" charset="0"/>
                <a:cs typeface="Arial" pitchFamily="34" charset="0"/>
              </a:rPr>
              <a:t>convenant</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sehingga</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manajemen</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dapat</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lebih</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bebas</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dalam</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pengelolaan</a:t>
            </a:r>
            <a:r>
              <a:rPr lang="en-US" sz="2000" dirty="0" smtClean="0">
                <a:solidFill>
                  <a:srgbClr val="00B0F0"/>
                </a:solidFill>
                <a:latin typeface="Arial" pitchFamily="34" charset="0"/>
                <a:cs typeface="Arial" pitchFamily="34" charset="0"/>
              </a:rPr>
              <a:t> </a:t>
            </a:r>
            <a:r>
              <a:rPr lang="en-US" sz="2000" dirty="0" err="1" smtClean="0">
                <a:solidFill>
                  <a:srgbClr val="00B0F0"/>
                </a:solidFill>
                <a:latin typeface="Arial" pitchFamily="34" charset="0"/>
                <a:cs typeface="Arial" pitchFamily="34" charset="0"/>
              </a:rPr>
              <a:t>dana</a:t>
            </a:r>
            <a:r>
              <a:rPr lang="en-US" sz="2000" dirty="0" smtClean="0">
                <a:solidFill>
                  <a:srgbClr val="00B0F0"/>
                </a:solidFill>
                <a:latin typeface="Arial" pitchFamily="34" charset="0"/>
                <a:cs typeface="Arial" pitchFamily="34" charset="0"/>
              </a:rPr>
              <a:t>/</a:t>
            </a:r>
            <a:r>
              <a:rPr lang="en-US" sz="2000" dirty="0" err="1" smtClean="0">
                <a:solidFill>
                  <a:srgbClr val="00B0F0"/>
                </a:solidFill>
                <a:latin typeface="Arial" pitchFamily="34" charset="0"/>
                <a:cs typeface="Arial" pitchFamily="34" charset="0"/>
              </a:rPr>
              <a:t>perusahaan</a:t>
            </a:r>
            <a:r>
              <a:rPr lang="en-US" sz="2000" dirty="0" smtClean="0">
                <a:solidFill>
                  <a:srgbClr val="00B0F0"/>
                </a:solidFill>
                <a:latin typeface="Arial" pitchFamily="34" charset="0"/>
                <a:cs typeface="Arial" pitchFamily="34" charset="0"/>
              </a:rPr>
              <a:t> , </a:t>
            </a:r>
            <a:r>
              <a:rPr lang="en-US" sz="2000" dirty="0" err="1" smtClean="0">
                <a:solidFill>
                  <a:schemeClr val="accent6"/>
                </a:solidFill>
                <a:latin typeface="Arial" pitchFamily="34" charset="0"/>
                <a:cs typeface="Arial" pitchFamily="34" charset="0"/>
              </a:rPr>
              <a:t>solvabilitas</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perusahaan</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tinggi</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sehingga</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memperbaiki</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citra</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perusahaan</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ketergantungan</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emiten</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terhadap</a:t>
            </a:r>
            <a:r>
              <a:rPr lang="en-US" sz="2000" dirty="0" smtClean="0">
                <a:solidFill>
                  <a:schemeClr val="accent6"/>
                </a:solidFill>
                <a:latin typeface="Arial" pitchFamily="34" charset="0"/>
                <a:cs typeface="Arial" pitchFamily="34" charset="0"/>
              </a:rPr>
              <a:t> bank </a:t>
            </a:r>
            <a:r>
              <a:rPr lang="en-US" sz="2000" dirty="0" err="1" smtClean="0">
                <a:solidFill>
                  <a:schemeClr val="accent6"/>
                </a:solidFill>
                <a:latin typeface="Arial" pitchFamily="34" charset="0"/>
                <a:cs typeface="Arial" pitchFamily="34" charset="0"/>
              </a:rPr>
              <a:t>menjadi</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lebih</a:t>
            </a:r>
            <a:r>
              <a:rPr lang="en-US" sz="2000" dirty="0" smtClean="0">
                <a:solidFill>
                  <a:schemeClr val="accent6"/>
                </a:solidFill>
                <a:latin typeface="Arial" pitchFamily="34" charset="0"/>
                <a:cs typeface="Arial" pitchFamily="34" charset="0"/>
              </a:rPr>
              <a:t> </a:t>
            </a:r>
            <a:r>
              <a:rPr lang="en-US" sz="2000" dirty="0" err="1" smtClean="0">
                <a:solidFill>
                  <a:schemeClr val="accent6"/>
                </a:solidFill>
                <a:latin typeface="Arial" pitchFamily="34" charset="0"/>
                <a:cs typeface="Arial" pitchFamily="34" charset="0"/>
              </a:rPr>
              <a:t>kecil</a:t>
            </a:r>
            <a:endParaRPr lang="en-US" sz="2000" dirty="0" smtClean="0">
              <a:solidFill>
                <a:schemeClr val="accent6"/>
              </a:solidFill>
              <a:latin typeface="Arial" pitchFamily="34" charset="0"/>
              <a:cs typeface="Arial" pitchFamily="34" charset="0"/>
            </a:endParaRPr>
          </a:p>
          <a:p>
            <a:endParaRPr lang="en-US" sz="2000" dirty="0" smtClean="0">
              <a:solidFill>
                <a:srgbClr val="FF00FF"/>
              </a:solidFill>
              <a:latin typeface="Arial" pitchFamily="34" charset="0"/>
              <a:cs typeface="Arial" pitchFamily="34" charset="0"/>
            </a:endParaRPr>
          </a:p>
          <a:p>
            <a:r>
              <a:rPr lang="en-US" sz="2000" b="1" dirty="0" err="1" smtClean="0">
                <a:solidFill>
                  <a:srgbClr val="00FFFF"/>
                </a:solidFill>
                <a:latin typeface="Arial" pitchFamily="34" charset="0"/>
                <a:cs typeface="Arial" pitchFamily="34" charset="0"/>
              </a:rPr>
              <a:t>Bagi</a:t>
            </a:r>
            <a:r>
              <a:rPr lang="en-US" sz="2000" b="1" dirty="0" smtClean="0">
                <a:solidFill>
                  <a:srgbClr val="00FFFF"/>
                </a:solidFill>
                <a:latin typeface="Arial" pitchFamily="34" charset="0"/>
                <a:cs typeface="Arial" pitchFamily="34" charset="0"/>
              </a:rPr>
              <a:t> investor</a:t>
            </a:r>
          </a:p>
          <a:p>
            <a:r>
              <a:rPr lang="en-US" sz="2000" dirty="0" err="1" smtClean="0">
                <a:solidFill>
                  <a:srgbClr val="00FFFF"/>
                </a:solidFill>
                <a:latin typeface="Arial" pitchFamily="34" charset="0"/>
                <a:cs typeface="Arial" pitchFamily="34" charset="0"/>
              </a:rPr>
              <a:t>Sementara</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bagi</a:t>
            </a:r>
            <a:r>
              <a:rPr lang="en-US" sz="2000" dirty="0" smtClean="0">
                <a:solidFill>
                  <a:srgbClr val="00FFFF"/>
                </a:solidFill>
                <a:latin typeface="Arial" pitchFamily="34" charset="0"/>
                <a:cs typeface="Arial" pitchFamily="34" charset="0"/>
              </a:rPr>
              <a:t> investor </a:t>
            </a:r>
            <a:r>
              <a:rPr lang="en-US" sz="2000" dirty="0" err="1" smtClean="0">
                <a:solidFill>
                  <a:srgbClr val="00FFFF"/>
                </a:solidFill>
                <a:latin typeface="Arial" pitchFamily="34" charset="0"/>
                <a:cs typeface="Arial" pitchFamily="34" charset="0"/>
              </a:rPr>
              <a:t>pasar</a:t>
            </a:r>
            <a:r>
              <a:rPr lang="en-US" sz="2000" dirty="0" smtClean="0">
                <a:solidFill>
                  <a:srgbClr val="00FFFF"/>
                </a:solidFill>
                <a:latin typeface="Arial" pitchFamily="34" charset="0"/>
                <a:cs typeface="Arial" pitchFamily="34" charset="0"/>
              </a:rPr>
              <a:t> modal </a:t>
            </a:r>
            <a:r>
              <a:rPr lang="en-US" sz="2000" dirty="0" err="1" smtClean="0">
                <a:solidFill>
                  <a:srgbClr val="00FFFF"/>
                </a:solidFill>
                <a:latin typeface="Arial" pitchFamily="34" charset="0"/>
                <a:cs typeface="Arial" pitchFamily="34" charset="0"/>
              </a:rPr>
              <a:t>memiliki</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beberapa</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manfaat</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antara</a:t>
            </a:r>
            <a:r>
              <a:rPr lang="en-US" sz="2000" dirty="0" smtClean="0">
                <a:solidFill>
                  <a:srgbClr val="00FFFF"/>
                </a:solidFill>
                <a:latin typeface="Arial" pitchFamily="34" charset="0"/>
                <a:cs typeface="Arial" pitchFamily="34" charset="0"/>
              </a:rPr>
              <a:t> lain:</a:t>
            </a:r>
          </a:p>
          <a:p>
            <a:r>
              <a:rPr lang="en-US" sz="2000" dirty="0" err="1" smtClean="0">
                <a:solidFill>
                  <a:srgbClr val="FFFF00"/>
                </a:solidFill>
                <a:latin typeface="Arial" pitchFamily="34" charset="0"/>
                <a:cs typeface="Arial" pitchFamily="34" charset="0"/>
              </a:rPr>
              <a:t>nilai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investasi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perkembang</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mengikuti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pertumbuhan</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ekonomi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Peningkatan</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tersebut</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tercermin</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pada</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meningkatnya</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harga</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saham</a:t>
            </a:r>
            <a:r>
              <a:rPr lang="en-US" sz="2000" dirty="0" smtClean="0">
                <a:solidFill>
                  <a:srgbClr val="FFFF00"/>
                </a:solidFill>
                <a:latin typeface="Arial" pitchFamily="34" charset="0"/>
                <a:cs typeface="Arial" pitchFamily="34" charset="0"/>
              </a:rPr>
              <a:t> yang </a:t>
            </a:r>
            <a:r>
              <a:rPr lang="en-US" sz="2000" dirty="0" err="1" smtClean="0">
                <a:solidFill>
                  <a:srgbClr val="FFFF00"/>
                </a:solidFill>
                <a:latin typeface="Arial" pitchFamily="34" charset="0"/>
                <a:cs typeface="Arial" pitchFamily="34" charset="0"/>
              </a:rPr>
              <a:t>mencapai</a:t>
            </a:r>
            <a:r>
              <a:rPr lang="en-US" sz="2000" dirty="0" smtClean="0">
                <a:solidFill>
                  <a:srgbClr val="FFFF00"/>
                </a:solidFill>
                <a:latin typeface="Arial" pitchFamily="34" charset="0"/>
                <a:cs typeface="Arial" pitchFamily="34" charset="0"/>
              </a:rPr>
              <a:t> </a:t>
            </a:r>
            <a:r>
              <a:rPr lang="en-US" sz="2000" dirty="0" err="1" smtClean="0">
                <a:solidFill>
                  <a:srgbClr val="FFFF00"/>
                </a:solidFill>
                <a:latin typeface="Arial" pitchFamily="34" charset="0"/>
                <a:cs typeface="Arial" pitchFamily="34" charset="0"/>
              </a:rPr>
              <a:t>kapital</a:t>
            </a:r>
            <a:r>
              <a:rPr lang="en-US" sz="2000" dirty="0" smtClean="0">
                <a:solidFill>
                  <a:srgbClr val="FFFF00"/>
                </a:solidFill>
                <a:latin typeface="Arial" pitchFamily="34" charset="0"/>
                <a:cs typeface="Arial" pitchFamily="34" charset="0"/>
              </a:rPr>
              <a:t> gain</a:t>
            </a:r>
            <a:r>
              <a:rPr lang="en-US" sz="2000" dirty="0" smtClean="0">
                <a:solidFill>
                  <a:srgbClr val="00FF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memperoleh</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dividen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bagi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mereka</a:t>
            </a:r>
            <a:r>
              <a:rPr lang="en-US" sz="2000" dirty="0" smtClean="0">
                <a:solidFill>
                  <a:srgbClr val="FF00FF"/>
                </a:solidFill>
                <a:latin typeface="Arial" pitchFamily="34" charset="0"/>
                <a:cs typeface="Arial" pitchFamily="34" charset="0"/>
              </a:rPr>
              <a:t> yang </a:t>
            </a:r>
            <a:r>
              <a:rPr lang="en-US" sz="2000" dirty="0" err="1" smtClean="0">
                <a:solidFill>
                  <a:srgbClr val="FF00FF"/>
                </a:solidFill>
                <a:latin typeface="Arial" pitchFamily="34" charset="0"/>
                <a:cs typeface="Arial" pitchFamily="34" charset="0"/>
              </a:rPr>
              <a:t>memiliki</a:t>
            </a:r>
            <a:r>
              <a:rPr lang="en-US" sz="2000" dirty="0" smtClean="0">
                <a:solidFill>
                  <a:srgbClr val="FF00FF"/>
                </a:solidFill>
                <a:latin typeface="Arial" pitchFamily="34" charset="0"/>
                <a:cs typeface="Arial" pitchFamily="34" charset="0"/>
              </a:rPr>
              <a:t>/</a:t>
            </a:r>
            <a:r>
              <a:rPr lang="en-US" sz="2000" dirty="0" err="1" smtClean="0">
                <a:solidFill>
                  <a:srgbClr val="FF00FF"/>
                </a:solidFill>
                <a:latin typeface="Arial" pitchFamily="34" charset="0"/>
                <a:cs typeface="Arial" pitchFamily="34" charset="0"/>
              </a:rPr>
              <a:t>memegang</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saham</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dan</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bunga</a:t>
            </a:r>
            <a:r>
              <a:rPr lang="en-US" sz="2000" dirty="0" smtClean="0">
                <a:solidFill>
                  <a:srgbClr val="FF00FF"/>
                </a:solidFill>
                <a:latin typeface="Arial" pitchFamily="34" charset="0"/>
                <a:cs typeface="Arial" pitchFamily="34" charset="0"/>
              </a:rPr>
              <a:t> yang </a:t>
            </a:r>
            <a:r>
              <a:rPr lang="en-US" sz="2000" dirty="0" err="1" smtClean="0">
                <a:solidFill>
                  <a:srgbClr val="FF00FF"/>
                </a:solidFill>
                <a:latin typeface="Arial" pitchFamily="34" charset="0"/>
                <a:cs typeface="Arial" pitchFamily="34" charset="0"/>
              </a:rPr>
              <a:t>mengambang</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bagi</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pemenang</a:t>
            </a:r>
            <a:r>
              <a:rPr lang="en-US" sz="2000" dirty="0" smtClean="0">
                <a:solidFill>
                  <a:srgbClr val="FF00FF"/>
                </a:solidFill>
                <a:latin typeface="Arial" pitchFamily="34" charset="0"/>
                <a:cs typeface="Arial" pitchFamily="34" charset="0"/>
              </a:rPr>
              <a:t> </a:t>
            </a:r>
            <a:r>
              <a:rPr lang="en-US" sz="2000" dirty="0" err="1" smtClean="0">
                <a:solidFill>
                  <a:srgbClr val="FF00FF"/>
                </a:solidFill>
                <a:latin typeface="Arial" pitchFamily="34" charset="0"/>
                <a:cs typeface="Arial" pitchFamily="34" charset="0"/>
              </a:rPr>
              <a:t>obligasi</a:t>
            </a:r>
            <a:r>
              <a:rPr lang="en-US" sz="2000" dirty="0" smtClean="0">
                <a:solidFill>
                  <a:srgbClr val="FF00FF"/>
                </a:solidFill>
                <a:latin typeface="Arial" pitchFamily="34" charset="0"/>
                <a:cs typeface="Arial" pitchFamily="34" charset="0"/>
              </a:rPr>
              <a:t>,</a:t>
            </a:r>
          </a:p>
          <a:p>
            <a:r>
              <a:rPr lang="en-US" sz="2000" dirty="0" err="1" smtClean="0">
                <a:solidFill>
                  <a:srgbClr val="11ED4B"/>
                </a:solidFill>
                <a:latin typeface="Arial" pitchFamily="34" charset="0"/>
                <a:cs typeface="Arial" pitchFamily="34" charset="0"/>
              </a:rPr>
              <a:t>dapat</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sekaligus</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melakukan</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investasi</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dalam</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beberapa</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instrumen</a:t>
            </a:r>
            <a:r>
              <a:rPr lang="en-US" sz="2000" dirty="0" smtClean="0">
                <a:solidFill>
                  <a:srgbClr val="11ED4B"/>
                </a:solidFill>
                <a:latin typeface="Arial" pitchFamily="34" charset="0"/>
                <a:cs typeface="Arial" pitchFamily="34" charset="0"/>
              </a:rPr>
              <a:t> yang </a:t>
            </a:r>
            <a:r>
              <a:rPr lang="en-US" sz="2000" dirty="0" err="1" smtClean="0">
                <a:solidFill>
                  <a:srgbClr val="11ED4B"/>
                </a:solidFill>
                <a:latin typeface="Arial" pitchFamily="34" charset="0"/>
                <a:cs typeface="Arial" pitchFamily="34" charset="0"/>
              </a:rPr>
              <a:t>mengurangi</a:t>
            </a:r>
            <a:r>
              <a:rPr lang="en-US" sz="2000" dirty="0" smtClean="0">
                <a:solidFill>
                  <a:srgbClr val="11ED4B"/>
                </a:solidFill>
                <a:latin typeface="Arial" pitchFamily="34" charset="0"/>
                <a:cs typeface="Arial" pitchFamily="34" charset="0"/>
              </a:rPr>
              <a:t> </a:t>
            </a:r>
            <a:r>
              <a:rPr lang="en-US" sz="2000" dirty="0" err="1" smtClean="0">
                <a:solidFill>
                  <a:srgbClr val="11ED4B"/>
                </a:solidFill>
                <a:latin typeface="Arial" pitchFamily="34" charset="0"/>
                <a:cs typeface="Arial" pitchFamily="34" charset="0"/>
              </a:rPr>
              <a:t>risiko</a:t>
            </a:r>
            <a:endParaRPr lang="en-US" sz="2000" dirty="0">
              <a:solidFill>
                <a:srgbClr val="11ED4B"/>
              </a:solidFill>
              <a:latin typeface="Arial" pitchFamily="34" charset="0"/>
              <a:cs typeface="Arial" pitchFamily="34" charset="0"/>
            </a:endParaRPr>
          </a:p>
        </p:txBody>
      </p:sp>
      <p:sp>
        <p:nvSpPr>
          <p:cNvPr id="5" name="Title 1"/>
          <p:cNvSpPr>
            <a:spLocks noGrp="1"/>
          </p:cNvSpPr>
          <p:nvPr>
            <p:ph type="title"/>
          </p:nvPr>
        </p:nvSpPr>
        <p:spPr>
          <a:xfrm>
            <a:off x="457200" y="152400"/>
            <a:ext cx="8229600" cy="685800"/>
          </a:xfrm>
        </p:spPr>
        <p:txBody>
          <a:bodyPr>
            <a:normAutofit fontScale="90000"/>
          </a:bodyPr>
          <a:lstStyle/>
          <a:p>
            <a:r>
              <a:rPr lang="en-US" dirty="0" err="1" smtClean="0">
                <a:solidFill>
                  <a:srgbClr val="CCFF33"/>
                </a:solidFill>
              </a:rPr>
              <a:t>Manfaat</a:t>
            </a:r>
            <a:r>
              <a:rPr lang="en-US" dirty="0" smtClean="0">
                <a:solidFill>
                  <a:srgbClr val="CCFF33"/>
                </a:solidFill>
              </a:rPr>
              <a:t> </a:t>
            </a:r>
            <a:r>
              <a:rPr lang="en-US" dirty="0" err="1" smtClean="0">
                <a:solidFill>
                  <a:srgbClr val="CCFF33"/>
                </a:solidFill>
              </a:rPr>
              <a:t>Pasar</a:t>
            </a:r>
            <a:r>
              <a:rPr lang="en-US" dirty="0" smtClean="0">
                <a:solidFill>
                  <a:srgbClr val="CCFF33"/>
                </a:solidFill>
              </a:rPr>
              <a:t> Modal</a:t>
            </a:r>
            <a:endParaRPr lang="en-US" dirty="0">
              <a:solidFill>
                <a:srgbClr val="CCFF33"/>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Rectangle 4"/>
          <p:cNvSpPr/>
          <p:nvPr/>
        </p:nvSpPr>
        <p:spPr>
          <a:xfrm>
            <a:off x="0" y="4572000"/>
            <a:ext cx="91440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n-US" sz="2000" dirty="0" err="1" smtClean="0"/>
              <a:t>Urutan</a:t>
            </a:r>
            <a:r>
              <a:rPr lang="en-US" sz="2000" dirty="0" smtClean="0"/>
              <a:t> </a:t>
            </a:r>
            <a:r>
              <a:rPr lang="en-US" sz="2000" dirty="0" err="1" smtClean="0"/>
              <a:t>mana</a:t>
            </a:r>
            <a:r>
              <a:rPr lang="en-US" sz="2000" dirty="0" smtClean="0"/>
              <a:t> yang </a:t>
            </a:r>
            <a:r>
              <a:rPr lang="en-US" sz="2000" dirty="0" err="1" smtClean="0"/>
              <a:t>menunjukan</a:t>
            </a:r>
            <a:r>
              <a:rPr lang="en-US" sz="2000" dirty="0" smtClean="0"/>
              <a:t> </a:t>
            </a:r>
            <a:r>
              <a:rPr lang="en-US" sz="2000" dirty="0" err="1" smtClean="0"/>
              <a:t>pelunasan</a:t>
            </a:r>
            <a:r>
              <a:rPr lang="en-US" sz="2000" dirty="0" smtClean="0"/>
              <a:t> </a:t>
            </a:r>
            <a:r>
              <a:rPr lang="en-US" sz="2000" dirty="0" err="1" smtClean="0"/>
              <a:t>kewajiban</a:t>
            </a:r>
            <a:r>
              <a:rPr lang="en-US" sz="2000" dirty="0" smtClean="0"/>
              <a:t> </a:t>
            </a:r>
            <a:r>
              <a:rPr lang="en-US" sz="2000" dirty="0" err="1" smtClean="0"/>
              <a:t>saat</a:t>
            </a:r>
            <a:r>
              <a:rPr lang="en-US" sz="2000" dirty="0" smtClean="0"/>
              <a:t> </a:t>
            </a:r>
            <a:r>
              <a:rPr lang="en-US" sz="2000" dirty="0" err="1" smtClean="0"/>
              <a:t>suatu</a:t>
            </a:r>
            <a:r>
              <a:rPr lang="en-US" sz="2000" dirty="0" smtClean="0"/>
              <a:t> </a:t>
            </a:r>
            <a:r>
              <a:rPr lang="en-US" sz="2000" dirty="0" err="1" smtClean="0"/>
              <a:t>perusahaan</a:t>
            </a:r>
            <a:r>
              <a:rPr lang="en-US" sz="2000" dirty="0" smtClean="0"/>
              <a:t> </a:t>
            </a:r>
            <a:r>
              <a:rPr lang="en-US" sz="2000" dirty="0" err="1" smtClean="0"/>
              <a:t>mengalami</a:t>
            </a:r>
            <a:r>
              <a:rPr lang="en-US" sz="2000" dirty="0" smtClean="0"/>
              <a:t> </a:t>
            </a:r>
            <a:r>
              <a:rPr lang="en-US" sz="2000" dirty="0" err="1" smtClean="0"/>
              <a:t>kebangkrutan</a:t>
            </a:r>
            <a:r>
              <a:rPr lang="en-US" sz="2000" dirty="0" smtClean="0"/>
              <a:t> </a:t>
            </a:r>
            <a:r>
              <a:rPr lang="en-US" sz="2000" dirty="0" smtClean="0">
                <a:solidFill>
                  <a:srgbClr val="FFFF00"/>
                </a:solidFill>
              </a:rPr>
              <a:t>(UM UGM 2008)</a:t>
            </a:r>
            <a:r>
              <a:rPr lang="en-US" sz="2000" dirty="0" smtClean="0"/>
              <a:t>…</a:t>
            </a:r>
          </a:p>
          <a:p>
            <a:pPr marL="457200" indent="-457200">
              <a:buAutoNum type="alphaUcPeriod"/>
            </a:pPr>
            <a:r>
              <a:rPr lang="en-US" sz="2000" dirty="0" err="1" smtClean="0"/>
              <a:t>Pemegang</a:t>
            </a:r>
            <a:r>
              <a:rPr lang="en-US" sz="2000" dirty="0" smtClean="0"/>
              <a:t> </a:t>
            </a:r>
            <a:r>
              <a:rPr lang="en-US" sz="2000" dirty="0" err="1" smtClean="0"/>
              <a:t>saham</a:t>
            </a:r>
            <a:r>
              <a:rPr lang="en-US" sz="2000" dirty="0" smtClean="0"/>
              <a:t> </a:t>
            </a:r>
            <a:r>
              <a:rPr lang="en-US" sz="2000" dirty="0" err="1" smtClean="0"/>
              <a:t>biasa</a:t>
            </a:r>
            <a:r>
              <a:rPr lang="en-US" sz="2000" dirty="0" smtClean="0"/>
              <a:t>, </a:t>
            </a:r>
            <a:r>
              <a:rPr lang="en-US" sz="2000" dirty="0" err="1" smtClean="0"/>
              <a:t>kreditur</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preferen</a:t>
            </a:r>
            <a:r>
              <a:rPr lang="en-US" sz="2000" dirty="0" smtClean="0"/>
              <a:t>, </a:t>
            </a:r>
            <a:r>
              <a:rPr lang="en-US" sz="2000" dirty="0" err="1" smtClean="0"/>
              <a:t>karyawan</a:t>
            </a:r>
            <a:endParaRPr lang="en-US" sz="2000" dirty="0" smtClean="0"/>
          </a:p>
          <a:p>
            <a:pPr marL="457200" indent="-457200">
              <a:buAutoNum type="alphaUcPeriod"/>
            </a:pPr>
            <a:r>
              <a:rPr lang="en-US" sz="2000" dirty="0" err="1" smtClean="0"/>
              <a:t>Pemegang</a:t>
            </a:r>
            <a:r>
              <a:rPr lang="en-US" sz="2000" dirty="0" smtClean="0"/>
              <a:t> </a:t>
            </a:r>
            <a:r>
              <a:rPr lang="en-US" sz="2000" dirty="0" err="1" smtClean="0"/>
              <a:t>saham</a:t>
            </a:r>
            <a:r>
              <a:rPr lang="en-US" sz="2000" dirty="0" smtClean="0"/>
              <a:t> </a:t>
            </a:r>
            <a:r>
              <a:rPr lang="en-US" sz="2000" dirty="0" err="1" smtClean="0"/>
              <a:t>preferen</a:t>
            </a:r>
            <a:r>
              <a:rPr lang="en-US" sz="2000" dirty="0" smtClean="0"/>
              <a:t>, </a:t>
            </a:r>
            <a:r>
              <a:rPr lang="en-US" sz="2000" dirty="0" err="1" smtClean="0"/>
              <a:t>kreditur</a:t>
            </a:r>
            <a:r>
              <a:rPr lang="en-US" sz="2000" dirty="0" smtClean="0"/>
              <a:t>, </a:t>
            </a:r>
            <a:r>
              <a:rPr lang="en-US" sz="2000" dirty="0" err="1" smtClean="0"/>
              <a:t>karyawan</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biasa</a:t>
            </a:r>
            <a:endParaRPr lang="en-US" sz="2000" dirty="0" smtClean="0"/>
          </a:p>
          <a:p>
            <a:pPr marL="457200" indent="-457200">
              <a:buAutoNum type="alphaUcPeriod"/>
            </a:pPr>
            <a:r>
              <a:rPr lang="en-US" sz="2000" dirty="0" err="1" smtClean="0"/>
              <a:t>Kreditur,pemegang</a:t>
            </a:r>
            <a:r>
              <a:rPr lang="en-US" sz="2000" dirty="0" smtClean="0"/>
              <a:t> </a:t>
            </a:r>
            <a:r>
              <a:rPr lang="en-US" sz="2000" dirty="0" err="1" smtClean="0"/>
              <a:t>saham</a:t>
            </a:r>
            <a:r>
              <a:rPr lang="en-US" sz="2000" dirty="0" smtClean="0"/>
              <a:t> </a:t>
            </a:r>
            <a:r>
              <a:rPr lang="en-US" sz="2000" dirty="0" err="1" smtClean="0"/>
              <a:t>biasa</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preferen</a:t>
            </a:r>
            <a:endParaRPr lang="en-US" sz="2000" dirty="0" smtClean="0"/>
          </a:p>
          <a:p>
            <a:pPr marL="457200" indent="-457200">
              <a:buAutoNum type="alphaUcPeriod"/>
            </a:pPr>
            <a:r>
              <a:rPr lang="en-US" sz="2000" dirty="0" err="1" smtClean="0"/>
              <a:t>Pemegang</a:t>
            </a:r>
            <a:r>
              <a:rPr lang="en-US" sz="2000" dirty="0" smtClean="0"/>
              <a:t> </a:t>
            </a:r>
            <a:r>
              <a:rPr lang="en-US" sz="2000" dirty="0" err="1" smtClean="0"/>
              <a:t>saham</a:t>
            </a:r>
            <a:r>
              <a:rPr lang="en-US" sz="2000" dirty="0" smtClean="0"/>
              <a:t> </a:t>
            </a:r>
            <a:r>
              <a:rPr lang="en-US" sz="2000" dirty="0" err="1" smtClean="0"/>
              <a:t>preferen</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biasa</a:t>
            </a:r>
            <a:r>
              <a:rPr lang="en-US" sz="2000" dirty="0" smtClean="0"/>
              <a:t>, </a:t>
            </a:r>
            <a:r>
              <a:rPr lang="en-US" sz="2000" dirty="0" err="1" smtClean="0"/>
              <a:t>kreditur</a:t>
            </a:r>
            <a:endParaRPr lang="en-US" sz="2000" dirty="0" smtClean="0"/>
          </a:p>
          <a:p>
            <a:pPr marL="457200" indent="-457200">
              <a:buAutoNum type="alphaUcPeriod"/>
            </a:pPr>
            <a:r>
              <a:rPr lang="en-US" sz="2000" dirty="0" err="1" smtClean="0"/>
              <a:t>Kreditur</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preferen</a:t>
            </a:r>
            <a:r>
              <a:rPr lang="en-US" sz="2000" dirty="0" smtClean="0"/>
              <a:t>, </a:t>
            </a:r>
            <a:r>
              <a:rPr lang="en-US" sz="2000" dirty="0" err="1" smtClean="0"/>
              <a:t>pemegang</a:t>
            </a:r>
            <a:r>
              <a:rPr lang="en-US" sz="2000" dirty="0" smtClean="0"/>
              <a:t> </a:t>
            </a:r>
            <a:r>
              <a:rPr lang="en-US" sz="2000" dirty="0" err="1" smtClean="0"/>
              <a:t>saham</a:t>
            </a:r>
            <a:r>
              <a:rPr lang="en-US" sz="2000" dirty="0" smtClean="0"/>
              <a:t> </a:t>
            </a:r>
            <a:r>
              <a:rPr lang="en-US" sz="2000" dirty="0" err="1" smtClean="0"/>
              <a:t>biasa</a:t>
            </a:r>
            <a:endParaRPr lang="en-US" sz="2000" dirty="0" smtClean="0"/>
          </a:p>
        </p:txBody>
      </p:sp>
      <p:sp>
        <p:nvSpPr>
          <p:cNvPr id="7"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8" name="Rectangle 7"/>
          <p:cNvSpPr/>
          <p:nvPr/>
        </p:nvSpPr>
        <p:spPr>
          <a:xfrm>
            <a:off x="4648200" y="609600"/>
            <a:ext cx="449580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Mekanisme</a:t>
            </a:r>
            <a:r>
              <a:rPr lang="en-US" sz="2000" dirty="0" smtClean="0"/>
              <a:t> </a:t>
            </a:r>
            <a:r>
              <a:rPr lang="en-US" sz="2000" dirty="0" err="1" smtClean="0"/>
              <a:t>pembelian</a:t>
            </a:r>
            <a:r>
              <a:rPr lang="en-US" sz="2000" dirty="0" smtClean="0"/>
              <a:t> </a:t>
            </a:r>
            <a:r>
              <a:rPr lang="en-US" sz="2000" dirty="0" err="1" smtClean="0"/>
              <a:t>produk</a:t>
            </a:r>
            <a:r>
              <a:rPr lang="en-US" sz="2000" dirty="0" smtClean="0"/>
              <a:t> </a:t>
            </a:r>
            <a:r>
              <a:rPr lang="en-US" sz="2000" dirty="0" err="1" smtClean="0"/>
              <a:t>dari</a:t>
            </a:r>
            <a:r>
              <a:rPr lang="en-US" sz="2000" dirty="0" smtClean="0"/>
              <a:t> bursa </a:t>
            </a:r>
            <a:r>
              <a:rPr lang="en-US" sz="2000" dirty="0" err="1" smtClean="0"/>
              <a:t>efek</a:t>
            </a:r>
            <a:r>
              <a:rPr lang="en-US" sz="2000" dirty="0" smtClean="0"/>
              <a:t> </a:t>
            </a:r>
            <a:r>
              <a:rPr lang="en-US" sz="2000" dirty="0" err="1" smtClean="0"/>
              <a:t>sebagai</a:t>
            </a:r>
            <a:r>
              <a:rPr lang="en-US" sz="2000" dirty="0" smtClean="0"/>
              <a:t> </a:t>
            </a:r>
            <a:r>
              <a:rPr lang="en-US" sz="2000" dirty="0" err="1" smtClean="0"/>
              <a:t>berikut</a:t>
            </a:r>
            <a:r>
              <a:rPr lang="en-US" sz="2000" dirty="0" smtClean="0"/>
              <a:t>:</a:t>
            </a:r>
          </a:p>
          <a:p>
            <a:pPr marL="457200" indent="-457200">
              <a:buFont typeface="+mj-lt"/>
              <a:buAutoNum type="arabicParenR"/>
            </a:pPr>
            <a:r>
              <a:rPr lang="en-US" sz="2000" dirty="0" err="1" smtClean="0">
                <a:solidFill>
                  <a:schemeClr val="accent6"/>
                </a:solidFill>
              </a:rPr>
              <a:t>Menghubungi</a:t>
            </a:r>
            <a:r>
              <a:rPr lang="en-US" sz="2000" dirty="0" smtClean="0">
                <a:solidFill>
                  <a:schemeClr val="accent6"/>
                </a:solidFill>
              </a:rPr>
              <a:t> </a:t>
            </a:r>
            <a:r>
              <a:rPr lang="en-US" sz="2000" dirty="0" err="1" smtClean="0">
                <a:solidFill>
                  <a:schemeClr val="accent6"/>
                </a:solidFill>
              </a:rPr>
              <a:t>perusahaan</a:t>
            </a:r>
            <a:r>
              <a:rPr lang="en-US" sz="2000" dirty="0" smtClean="0">
                <a:solidFill>
                  <a:schemeClr val="accent6"/>
                </a:solidFill>
              </a:rPr>
              <a:t> </a:t>
            </a:r>
            <a:r>
              <a:rPr lang="en-US" sz="2000" dirty="0" err="1" smtClean="0">
                <a:solidFill>
                  <a:schemeClr val="accent6"/>
                </a:solidFill>
              </a:rPr>
              <a:t>efek</a:t>
            </a:r>
            <a:endParaRPr lang="en-US" sz="2000" dirty="0" smtClean="0">
              <a:solidFill>
                <a:schemeClr val="accent6"/>
              </a:solidFill>
            </a:endParaRPr>
          </a:p>
          <a:p>
            <a:pPr marL="457200" indent="-457200">
              <a:buFont typeface="+mj-lt"/>
              <a:buAutoNum type="arabicParenR"/>
            </a:pPr>
            <a:r>
              <a:rPr lang="en-US" sz="2000" dirty="0" smtClean="0">
                <a:solidFill>
                  <a:schemeClr val="accent6"/>
                </a:solidFill>
              </a:rPr>
              <a:t>Investor </a:t>
            </a:r>
            <a:r>
              <a:rPr lang="en-US" sz="2000" dirty="0" err="1" smtClean="0">
                <a:solidFill>
                  <a:schemeClr val="accent6"/>
                </a:solidFill>
              </a:rPr>
              <a:t>menyediakan</a:t>
            </a:r>
            <a:r>
              <a:rPr lang="en-US" sz="2000" dirty="0" smtClean="0">
                <a:solidFill>
                  <a:schemeClr val="accent6"/>
                </a:solidFill>
              </a:rPr>
              <a:t> </a:t>
            </a:r>
            <a:r>
              <a:rPr lang="en-US" sz="2000" dirty="0" err="1" smtClean="0">
                <a:solidFill>
                  <a:schemeClr val="accent6"/>
                </a:solidFill>
              </a:rPr>
              <a:t>dana</a:t>
            </a:r>
            <a:endParaRPr lang="en-US" sz="2000" dirty="0" smtClean="0">
              <a:solidFill>
                <a:schemeClr val="accent6"/>
              </a:solidFill>
            </a:endParaRPr>
          </a:p>
          <a:p>
            <a:pPr marL="457200" indent="-457200">
              <a:buFont typeface="+mj-lt"/>
              <a:buAutoNum type="arabicParenR"/>
            </a:pPr>
            <a:r>
              <a:rPr lang="en-US" sz="2000" dirty="0" err="1" smtClean="0">
                <a:solidFill>
                  <a:schemeClr val="accent6"/>
                </a:solidFill>
              </a:rPr>
              <a:t>Membuka</a:t>
            </a:r>
            <a:r>
              <a:rPr lang="en-US" sz="2000" dirty="0" smtClean="0">
                <a:solidFill>
                  <a:schemeClr val="accent6"/>
                </a:solidFill>
              </a:rPr>
              <a:t> </a:t>
            </a:r>
            <a:r>
              <a:rPr lang="en-US" sz="2000" dirty="0" err="1" smtClean="0">
                <a:solidFill>
                  <a:schemeClr val="accent6"/>
                </a:solidFill>
              </a:rPr>
              <a:t>rekening</a:t>
            </a:r>
            <a:r>
              <a:rPr lang="en-US" sz="2000" dirty="0" smtClean="0">
                <a:solidFill>
                  <a:schemeClr val="accent6"/>
                </a:solidFill>
              </a:rPr>
              <a:t> </a:t>
            </a:r>
            <a:r>
              <a:rPr lang="en-US" sz="2000" dirty="0" err="1" smtClean="0">
                <a:solidFill>
                  <a:schemeClr val="accent6"/>
                </a:solidFill>
              </a:rPr>
              <a:t>di</a:t>
            </a:r>
            <a:r>
              <a:rPr lang="en-US" sz="2000" dirty="0" smtClean="0">
                <a:solidFill>
                  <a:schemeClr val="accent6"/>
                </a:solidFill>
              </a:rPr>
              <a:t> </a:t>
            </a:r>
            <a:r>
              <a:rPr lang="en-US" sz="2000" dirty="0" err="1" smtClean="0">
                <a:solidFill>
                  <a:schemeClr val="accent6"/>
                </a:solidFill>
              </a:rPr>
              <a:t>perusahaan</a:t>
            </a:r>
            <a:r>
              <a:rPr lang="en-US" sz="2000" dirty="0" smtClean="0">
                <a:solidFill>
                  <a:schemeClr val="accent6"/>
                </a:solidFill>
              </a:rPr>
              <a:t> </a:t>
            </a:r>
            <a:r>
              <a:rPr lang="en-US" sz="2000" dirty="0" err="1" smtClean="0">
                <a:solidFill>
                  <a:schemeClr val="accent6"/>
                </a:solidFill>
              </a:rPr>
              <a:t>efek</a:t>
            </a:r>
            <a:endParaRPr lang="en-US" sz="2000" dirty="0" smtClean="0">
              <a:solidFill>
                <a:schemeClr val="accent6"/>
              </a:solidFill>
            </a:endParaRPr>
          </a:p>
          <a:p>
            <a:pPr marL="457200" indent="-457200">
              <a:buFont typeface="+mj-lt"/>
              <a:buAutoNum type="arabicParenR"/>
            </a:pPr>
            <a:r>
              <a:rPr lang="en-US" sz="2000" dirty="0" err="1" smtClean="0">
                <a:solidFill>
                  <a:schemeClr val="accent6"/>
                </a:solidFill>
              </a:rPr>
              <a:t>Pelaksanaan</a:t>
            </a:r>
            <a:r>
              <a:rPr lang="en-US" sz="2000" dirty="0" smtClean="0">
                <a:solidFill>
                  <a:schemeClr val="accent6"/>
                </a:solidFill>
              </a:rPr>
              <a:t> </a:t>
            </a:r>
            <a:r>
              <a:rPr lang="en-US" sz="2000" dirty="0" err="1" smtClean="0">
                <a:solidFill>
                  <a:schemeClr val="accent6"/>
                </a:solidFill>
              </a:rPr>
              <a:t>jual</a:t>
            </a:r>
            <a:r>
              <a:rPr lang="en-US" sz="2000" dirty="0" smtClean="0">
                <a:solidFill>
                  <a:schemeClr val="accent6"/>
                </a:solidFill>
              </a:rPr>
              <a:t> </a:t>
            </a:r>
            <a:r>
              <a:rPr lang="en-US" sz="2000" dirty="0" err="1" smtClean="0">
                <a:solidFill>
                  <a:schemeClr val="accent6"/>
                </a:solidFill>
              </a:rPr>
              <a:t>beli</a:t>
            </a:r>
            <a:endParaRPr lang="en-US" sz="2000" dirty="0" smtClean="0">
              <a:solidFill>
                <a:schemeClr val="accent6"/>
              </a:solidFill>
            </a:endParaRPr>
          </a:p>
          <a:p>
            <a:pPr marL="457200" indent="-457200">
              <a:buFont typeface="+mj-lt"/>
              <a:buAutoNum type="arabicParenR"/>
            </a:pPr>
            <a:r>
              <a:rPr lang="en-US" sz="2000" dirty="0" err="1" smtClean="0">
                <a:solidFill>
                  <a:schemeClr val="accent6"/>
                </a:solidFill>
              </a:rPr>
              <a:t>Transaksi</a:t>
            </a:r>
            <a:r>
              <a:rPr lang="en-US" sz="2000" dirty="0" smtClean="0">
                <a:solidFill>
                  <a:schemeClr val="accent6"/>
                </a:solidFill>
              </a:rPr>
              <a:t> minimal 10 lot</a:t>
            </a:r>
          </a:p>
          <a:p>
            <a:r>
              <a:rPr lang="en-US" sz="2000" dirty="0" err="1" smtClean="0"/>
              <a:t>Urutan</a:t>
            </a:r>
            <a:r>
              <a:rPr lang="en-US" sz="2000" dirty="0" smtClean="0"/>
              <a:t> </a:t>
            </a:r>
            <a:r>
              <a:rPr lang="en-US" sz="2000" dirty="0" err="1" smtClean="0"/>
              <a:t>tepat</a:t>
            </a:r>
            <a:r>
              <a:rPr lang="en-US" sz="2000" dirty="0" smtClean="0"/>
              <a:t> </a:t>
            </a:r>
            <a:r>
              <a:rPr lang="en-US" sz="2000" dirty="0" err="1" smtClean="0"/>
              <a:t>dari</a:t>
            </a:r>
            <a:r>
              <a:rPr lang="en-US" sz="2000" dirty="0" smtClean="0"/>
              <a:t> </a:t>
            </a:r>
            <a:r>
              <a:rPr lang="en-US" sz="2000" dirty="0" err="1" smtClean="0"/>
              <a:t>mekanisme</a:t>
            </a:r>
            <a:r>
              <a:rPr lang="en-US" sz="2000" dirty="0" smtClean="0"/>
              <a:t> </a:t>
            </a:r>
            <a:r>
              <a:rPr lang="en-US" sz="2000" dirty="0" err="1" smtClean="0"/>
              <a:t>pembelian</a:t>
            </a:r>
            <a:r>
              <a:rPr lang="en-US" sz="2000" dirty="0" smtClean="0"/>
              <a:t> </a:t>
            </a:r>
            <a:r>
              <a:rPr lang="en-US" sz="2000" dirty="0" err="1" smtClean="0"/>
              <a:t>produk</a:t>
            </a:r>
            <a:r>
              <a:rPr lang="en-US" sz="2000" dirty="0" smtClean="0"/>
              <a:t> </a:t>
            </a:r>
            <a:r>
              <a:rPr lang="en-US" sz="2000" dirty="0" err="1" smtClean="0"/>
              <a:t>dari</a:t>
            </a:r>
            <a:r>
              <a:rPr lang="en-US" sz="2000" dirty="0" smtClean="0"/>
              <a:t> bursa </a:t>
            </a:r>
            <a:r>
              <a:rPr lang="en-US" sz="2000" dirty="0" err="1" smtClean="0"/>
              <a:t>efek</a:t>
            </a:r>
            <a:r>
              <a:rPr lang="en-US" sz="2000" dirty="0" smtClean="0"/>
              <a:t> </a:t>
            </a:r>
            <a:r>
              <a:rPr lang="en-US" sz="2000" dirty="0" err="1" smtClean="0"/>
              <a:t>adalah</a:t>
            </a:r>
            <a:r>
              <a:rPr lang="en-US" sz="2000" dirty="0" smtClean="0"/>
              <a:t> </a:t>
            </a:r>
            <a:r>
              <a:rPr lang="en-US" sz="2000" dirty="0" smtClean="0">
                <a:solidFill>
                  <a:srgbClr val="FFFF00"/>
                </a:solidFill>
              </a:rPr>
              <a:t>(UN 2010)</a:t>
            </a:r>
          </a:p>
          <a:p>
            <a:pPr marL="342900" indent="-342900">
              <a:buAutoNum type="alphaUcPeriod"/>
            </a:pPr>
            <a:r>
              <a:rPr lang="en-US" sz="2000" dirty="0" smtClean="0"/>
              <a:t>1,2, 3, 4		D.  2, 3, 4, 5</a:t>
            </a:r>
          </a:p>
          <a:p>
            <a:pPr marL="342900" indent="-342900">
              <a:buAutoNum type="alphaUcPeriod"/>
            </a:pPr>
            <a:r>
              <a:rPr lang="en-US" sz="2000" dirty="0" smtClean="0"/>
              <a:t>1,3, 2, 4		E.   3, 1, 2, 4</a:t>
            </a:r>
          </a:p>
          <a:p>
            <a:pPr marL="342900" indent="-342900">
              <a:buAutoNum type="alphaUcPeriod"/>
            </a:pPr>
            <a:r>
              <a:rPr lang="en-US" sz="2000" dirty="0" smtClean="0"/>
              <a:t>2, 1, 3, 4</a:t>
            </a:r>
          </a:p>
        </p:txBody>
      </p:sp>
      <p:sp>
        <p:nvSpPr>
          <p:cNvPr id="6" name="Rectangle 5"/>
          <p:cNvSpPr/>
          <p:nvPr/>
        </p:nvSpPr>
        <p:spPr>
          <a:xfrm>
            <a:off x="304800" y="609600"/>
            <a:ext cx="4267200" cy="350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1. </a:t>
            </a:r>
            <a:r>
              <a:rPr lang="en-US" sz="2200" dirty="0" err="1" smtClean="0"/>
              <a:t>Surat</a:t>
            </a:r>
            <a:r>
              <a:rPr lang="en-US" sz="2200" dirty="0" smtClean="0"/>
              <a:t> </a:t>
            </a:r>
            <a:r>
              <a:rPr lang="en-US" sz="2200" dirty="0" err="1" smtClean="0"/>
              <a:t>berharga</a:t>
            </a:r>
            <a:r>
              <a:rPr lang="en-US" sz="2200" dirty="0" smtClean="0"/>
              <a:t> </a:t>
            </a:r>
            <a:r>
              <a:rPr lang="en-US" sz="2200" dirty="0" err="1" smtClean="0"/>
              <a:t>di</a:t>
            </a:r>
            <a:r>
              <a:rPr lang="en-US" sz="2200" dirty="0" smtClean="0"/>
              <a:t> </a:t>
            </a:r>
            <a:r>
              <a:rPr lang="en-US" sz="2200" dirty="0" err="1" smtClean="0"/>
              <a:t>pasar</a:t>
            </a:r>
            <a:r>
              <a:rPr lang="en-US" sz="2200" dirty="0" smtClean="0"/>
              <a:t> modal yang </a:t>
            </a:r>
            <a:r>
              <a:rPr lang="en-US" sz="2200" dirty="0" err="1" smtClean="0"/>
              <a:t>menunjukan</a:t>
            </a:r>
            <a:r>
              <a:rPr lang="en-US" sz="2200" dirty="0" smtClean="0"/>
              <a:t> </a:t>
            </a:r>
            <a:r>
              <a:rPr lang="en-US" sz="2200" dirty="0" err="1" smtClean="0"/>
              <a:t>penyertaan</a:t>
            </a:r>
            <a:r>
              <a:rPr lang="en-US" sz="2200" dirty="0" smtClean="0"/>
              <a:t> modal </a:t>
            </a:r>
            <a:r>
              <a:rPr lang="en-US" sz="2200" dirty="0" err="1" smtClean="0"/>
              <a:t>dalam</a:t>
            </a:r>
            <a:r>
              <a:rPr lang="en-US" sz="2200" dirty="0" smtClean="0"/>
              <a:t> </a:t>
            </a:r>
            <a:r>
              <a:rPr lang="en-US" sz="2200" dirty="0" err="1" smtClean="0"/>
              <a:t>suatu</a:t>
            </a:r>
            <a:r>
              <a:rPr lang="en-US" sz="2200" dirty="0" smtClean="0"/>
              <a:t> </a:t>
            </a:r>
            <a:r>
              <a:rPr lang="en-US" sz="2200" dirty="0" err="1" smtClean="0"/>
              <a:t>perusahaan</a:t>
            </a:r>
            <a:r>
              <a:rPr lang="en-US" sz="2200" dirty="0" smtClean="0"/>
              <a:t> </a:t>
            </a:r>
            <a:r>
              <a:rPr lang="en-US" sz="2200" dirty="0" err="1" smtClean="0"/>
              <a:t>disebut</a:t>
            </a:r>
            <a:r>
              <a:rPr lang="en-US" sz="2200" dirty="0" smtClean="0"/>
              <a:t> </a:t>
            </a:r>
            <a:r>
              <a:rPr lang="en-US" sz="2200" dirty="0" smtClean="0">
                <a:solidFill>
                  <a:srgbClr val="FFFF00"/>
                </a:solidFill>
              </a:rPr>
              <a:t>(OSN </a:t>
            </a:r>
            <a:r>
              <a:rPr lang="en-US" sz="2200" dirty="0" err="1" smtClean="0">
                <a:solidFill>
                  <a:srgbClr val="FFFF00"/>
                </a:solidFill>
              </a:rPr>
              <a:t>Ekonomi</a:t>
            </a:r>
            <a:r>
              <a:rPr lang="en-US" sz="2200" dirty="0" smtClean="0">
                <a:solidFill>
                  <a:srgbClr val="FFFF00"/>
                </a:solidFill>
              </a:rPr>
              <a:t> </a:t>
            </a:r>
            <a:r>
              <a:rPr lang="en-US" sz="2200" dirty="0" err="1" smtClean="0">
                <a:solidFill>
                  <a:srgbClr val="FFFF00"/>
                </a:solidFill>
              </a:rPr>
              <a:t>Provinsi</a:t>
            </a:r>
            <a:r>
              <a:rPr lang="en-US" sz="2200" dirty="0" smtClean="0">
                <a:solidFill>
                  <a:srgbClr val="FFFF00"/>
                </a:solidFill>
              </a:rPr>
              <a:t> 2006)</a:t>
            </a:r>
          </a:p>
          <a:p>
            <a:pPr marL="284163" indent="-284163">
              <a:buAutoNum type="alphaUcPeriod"/>
              <a:tabLst>
                <a:tab pos="236538" algn="l"/>
                <a:tab pos="284163" algn="l"/>
              </a:tabLst>
            </a:pPr>
            <a:r>
              <a:rPr lang="en-US" sz="2200" dirty="0" err="1" smtClean="0">
                <a:solidFill>
                  <a:schemeClr val="bg1"/>
                </a:solidFill>
              </a:rPr>
              <a:t>Obligasi</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Reksa</a:t>
            </a:r>
            <a:r>
              <a:rPr lang="en-US" sz="2200" dirty="0" smtClean="0">
                <a:solidFill>
                  <a:schemeClr val="bg1"/>
                </a:solidFill>
              </a:rPr>
              <a:t> </a:t>
            </a:r>
            <a:r>
              <a:rPr lang="en-US" sz="2200" dirty="0" err="1" smtClean="0">
                <a:solidFill>
                  <a:schemeClr val="bg1"/>
                </a:solidFill>
              </a:rPr>
              <a:t>dana</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Saham</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Deposito</a:t>
            </a:r>
            <a:endParaRPr lang="en-US" sz="2200" dirty="0" smtClean="0">
              <a:solidFill>
                <a:schemeClr val="bg1"/>
              </a:solidFill>
            </a:endParaRPr>
          </a:p>
          <a:p>
            <a:pPr marL="284163" indent="-284163">
              <a:buAutoNum type="alphaUcPeriod"/>
              <a:tabLst>
                <a:tab pos="236538" algn="l"/>
                <a:tab pos="284163" algn="l"/>
              </a:tabLst>
            </a:pPr>
            <a:r>
              <a:rPr lang="en-US" sz="2200" dirty="0" smtClean="0">
                <a:solidFill>
                  <a:schemeClr val="bg1"/>
                </a:solidFill>
              </a:rPr>
              <a:t>Commercial Paper</a:t>
            </a: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wd">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228600"/>
            <a:ext cx="7391400" cy="685800"/>
          </a:xfrm>
          <a:solidFill>
            <a:schemeClr val="accent2">
              <a:lumMod val="20000"/>
              <a:lumOff val="80000"/>
            </a:schemeClr>
          </a:solidFill>
          <a:ln w="57150" cmpd="tri">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style>
          <a:lnRef idx="1">
            <a:schemeClr val="accent4"/>
          </a:lnRef>
          <a:fillRef idx="2">
            <a:schemeClr val="accent4"/>
          </a:fillRef>
          <a:effectRef idx="1">
            <a:schemeClr val="accent4"/>
          </a:effectRef>
          <a:fontRef idx="minor">
            <a:schemeClr val="dk1"/>
          </a:fontRef>
        </p:style>
        <p:txBody>
          <a:bodyPr>
            <a:noAutofit/>
          </a:bodyPr>
          <a:lstStyle/>
          <a:p>
            <a:r>
              <a:rPr lang="en-US" sz="3600" dirty="0" err="1" smtClean="0">
                <a:solidFill>
                  <a:srgbClr val="FF0000"/>
                </a:solidFill>
              </a:rPr>
              <a:t>Permintaan</a:t>
            </a:r>
            <a:r>
              <a:rPr lang="en-US" sz="3600" dirty="0" smtClean="0">
                <a:solidFill>
                  <a:srgbClr val="FF0000"/>
                </a:solidFill>
              </a:rPr>
              <a:t>, </a:t>
            </a:r>
            <a:r>
              <a:rPr lang="en-US" sz="3600" dirty="0" err="1" smtClean="0">
                <a:solidFill>
                  <a:srgbClr val="FF0000"/>
                </a:solidFill>
              </a:rPr>
              <a:t>Penawaran</a:t>
            </a:r>
            <a:r>
              <a:rPr lang="en-US" sz="3600" dirty="0" smtClean="0">
                <a:solidFill>
                  <a:srgbClr val="FF0000"/>
                </a:solidFill>
              </a:rPr>
              <a:t>, </a:t>
            </a:r>
            <a:r>
              <a:rPr lang="en-US" sz="3600" dirty="0" err="1" smtClean="0">
                <a:solidFill>
                  <a:srgbClr val="FF0000"/>
                </a:solidFill>
              </a:rPr>
              <a:t>dan</a:t>
            </a:r>
            <a:r>
              <a:rPr lang="en-US" sz="3600" dirty="0" smtClean="0">
                <a:solidFill>
                  <a:srgbClr val="FF0000"/>
                </a:solidFill>
              </a:rPr>
              <a:t> </a:t>
            </a:r>
            <a:r>
              <a:rPr lang="en-US" sz="3600" dirty="0" err="1" smtClean="0">
                <a:solidFill>
                  <a:srgbClr val="FF0000"/>
                </a:solidFill>
              </a:rPr>
              <a:t>Pasar</a:t>
            </a:r>
            <a:endParaRPr lang="en-US" sz="3600" dirty="0">
              <a:solidFill>
                <a:srgbClr val="FF0000"/>
              </a:solidFill>
            </a:endParaRPr>
          </a:p>
        </p:txBody>
      </p:sp>
      <p:sp>
        <p:nvSpPr>
          <p:cNvPr id="5" name="Rectangle 4"/>
          <p:cNvSpPr/>
          <p:nvPr/>
        </p:nvSpPr>
        <p:spPr>
          <a:xfrm>
            <a:off x="990600" y="1066800"/>
            <a:ext cx="2667000" cy="4572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Permintaan</a:t>
            </a:r>
            <a:endParaRPr lang="en-US" sz="3200" dirty="0">
              <a:solidFill>
                <a:srgbClr val="FFFF00"/>
              </a:solidFill>
            </a:endParaRPr>
          </a:p>
        </p:txBody>
      </p:sp>
      <p:sp>
        <p:nvSpPr>
          <p:cNvPr id="6" name="Rectangle 5"/>
          <p:cNvSpPr/>
          <p:nvPr/>
        </p:nvSpPr>
        <p:spPr>
          <a:xfrm>
            <a:off x="5715000" y="1066800"/>
            <a:ext cx="2667000" cy="4572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Penawaran</a:t>
            </a:r>
            <a:endParaRPr lang="en-US" sz="3200" dirty="0">
              <a:solidFill>
                <a:srgbClr val="FFFF00"/>
              </a:solidFill>
            </a:endParaRPr>
          </a:p>
        </p:txBody>
      </p:sp>
      <p:cxnSp>
        <p:nvCxnSpPr>
          <p:cNvPr id="7" name="Shape 6"/>
          <p:cNvCxnSpPr>
            <a:stCxn id="4" idx="2"/>
            <a:endCxn id="5" idx="3"/>
          </p:cNvCxnSpPr>
          <p:nvPr/>
        </p:nvCxnSpPr>
        <p:spPr>
          <a:xfrm rot="5400000">
            <a:off x="3981450" y="590550"/>
            <a:ext cx="381000" cy="10287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cxnSp>
        <p:nvCxnSpPr>
          <p:cNvPr id="8" name="Curved Connector 60"/>
          <p:cNvCxnSpPr>
            <a:stCxn id="4" idx="2"/>
            <a:endCxn id="6" idx="1"/>
          </p:cNvCxnSpPr>
          <p:nvPr/>
        </p:nvCxnSpPr>
        <p:spPr>
          <a:xfrm rot="16200000" flipH="1">
            <a:off x="5010150" y="590550"/>
            <a:ext cx="381000" cy="10287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sp>
        <p:nvSpPr>
          <p:cNvPr id="15" name="Rectangle 14"/>
          <p:cNvSpPr/>
          <p:nvPr/>
        </p:nvSpPr>
        <p:spPr>
          <a:xfrm>
            <a:off x="152400" y="1676400"/>
            <a:ext cx="4343400" cy="1066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t>Sejumlah</a:t>
            </a:r>
            <a:r>
              <a:rPr lang="en-US" sz="2400" dirty="0" smtClean="0"/>
              <a:t> </a:t>
            </a:r>
            <a:r>
              <a:rPr lang="en-US" sz="2400" dirty="0" err="1" smtClean="0"/>
              <a:t>barang</a:t>
            </a:r>
            <a:r>
              <a:rPr lang="en-US" sz="2400" dirty="0" smtClean="0"/>
              <a:t>/</a:t>
            </a:r>
            <a:r>
              <a:rPr lang="en-US" sz="2400" dirty="0" err="1" smtClean="0"/>
              <a:t>jasa</a:t>
            </a:r>
            <a:r>
              <a:rPr lang="en-US" sz="2400" dirty="0" smtClean="0"/>
              <a:t> yang </a:t>
            </a:r>
            <a:r>
              <a:rPr lang="en-US" sz="2400" dirty="0" err="1" smtClean="0"/>
              <a:t>diinginkan</a:t>
            </a:r>
            <a:r>
              <a:rPr lang="en-US" sz="2400" dirty="0" smtClean="0"/>
              <a:t>/</a:t>
            </a:r>
            <a:r>
              <a:rPr lang="en-US" sz="2400" dirty="0" err="1" smtClean="0"/>
              <a:t>dibeli</a:t>
            </a:r>
            <a:r>
              <a:rPr lang="en-US" sz="2400" dirty="0" smtClean="0"/>
              <a:t> </a:t>
            </a:r>
            <a:r>
              <a:rPr lang="en-US" sz="2400" dirty="0" err="1" smtClean="0"/>
              <a:t>oleh</a:t>
            </a:r>
            <a:r>
              <a:rPr lang="en-US" sz="2400" dirty="0" smtClean="0"/>
              <a:t> </a:t>
            </a:r>
            <a:r>
              <a:rPr lang="en-US" sz="2400" dirty="0" err="1" smtClean="0"/>
              <a:t>konsumen</a:t>
            </a:r>
            <a:r>
              <a:rPr lang="en-US" sz="2400" dirty="0" smtClean="0"/>
              <a:t> </a:t>
            </a:r>
            <a:r>
              <a:rPr lang="en-US" sz="2400" dirty="0" err="1" smtClean="0"/>
              <a:t>pada</a:t>
            </a:r>
            <a:r>
              <a:rPr lang="en-US" sz="2400" dirty="0" smtClean="0"/>
              <a:t> </a:t>
            </a:r>
            <a:r>
              <a:rPr lang="en-US" sz="2400" dirty="0" err="1" smtClean="0"/>
              <a:t>berbagai</a:t>
            </a:r>
            <a:r>
              <a:rPr lang="en-US" sz="2400" dirty="0" smtClean="0"/>
              <a:t> </a:t>
            </a:r>
            <a:r>
              <a:rPr lang="en-US" sz="2400" dirty="0" err="1" smtClean="0"/>
              <a:t>tingkat</a:t>
            </a:r>
            <a:r>
              <a:rPr lang="en-US" sz="2400" dirty="0" smtClean="0"/>
              <a:t> </a:t>
            </a:r>
            <a:r>
              <a:rPr lang="en-US" sz="2400" dirty="0" err="1" smtClean="0"/>
              <a:t>harga</a:t>
            </a:r>
            <a:endParaRPr lang="en-US" sz="2400" dirty="0"/>
          </a:p>
        </p:txBody>
      </p:sp>
      <p:sp>
        <p:nvSpPr>
          <p:cNvPr id="16" name="Rectangle 15"/>
          <p:cNvSpPr/>
          <p:nvPr/>
        </p:nvSpPr>
        <p:spPr>
          <a:xfrm>
            <a:off x="4724400" y="1676400"/>
            <a:ext cx="4343400" cy="1066800"/>
          </a:xfrm>
          <a:prstGeom prst="rect">
            <a:avLst/>
          </a:prstGeom>
          <a:solidFill>
            <a:schemeClr val="tx1"/>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dirty="0" err="1" smtClean="0"/>
              <a:t>Sejumlah</a:t>
            </a:r>
            <a:r>
              <a:rPr lang="en-US" sz="2600" dirty="0" smtClean="0"/>
              <a:t> </a:t>
            </a:r>
            <a:r>
              <a:rPr lang="en-US" sz="2600" dirty="0" err="1" smtClean="0"/>
              <a:t>barang</a:t>
            </a:r>
            <a:r>
              <a:rPr lang="en-US" sz="2600" dirty="0" smtClean="0"/>
              <a:t>/</a:t>
            </a:r>
            <a:r>
              <a:rPr lang="en-US" sz="2600" dirty="0" err="1" smtClean="0"/>
              <a:t>jasa</a:t>
            </a:r>
            <a:r>
              <a:rPr lang="en-US" sz="2600" dirty="0" smtClean="0"/>
              <a:t> </a:t>
            </a:r>
            <a:r>
              <a:rPr lang="en-US" sz="2600" dirty="0" err="1" smtClean="0"/>
              <a:t>yangingin</a:t>
            </a:r>
            <a:r>
              <a:rPr lang="en-US" sz="2600" dirty="0" smtClean="0"/>
              <a:t> </a:t>
            </a:r>
            <a:r>
              <a:rPr lang="en-US" sz="2600" dirty="0" err="1" smtClean="0"/>
              <a:t>dijual</a:t>
            </a:r>
            <a:r>
              <a:rPr lang="en-US" sz="2600" dirty="0" smtClean="0"/>
              <a:t> </a:t>
            </a:r>
            <a:r>
              <a:rPr lang="en-US" sz="2600" dirty="0" err="1" smtClean="0"/>
              <a:t>oleh</a:t>
            </a:r>
            <a:r>
              <a:rPr lang="en-US" sz="2600" dirty="0" smtClean="0"/>
              <a:t> </a:t>
            </a:r>
            <a:r>
              <a:rPr lang="en-US" sz="2600" dirty="0" err="1" smtClean="0"/>
              <a:t>produsen</a:t>
            </a:r>
            <a:endParaRPr lang="en-US" sz="2600" dirty="0"/>
          </a:p>
        </p:txBody>
      </p:sp>
      <p:sp>
        <p:nvSpPr>
          <p:cNvPr id="17" name="Down Arrow Callout 16"/>
          <p:cNvSpPr/>
          <p:nvPr/>
        </p:nvSpPr>
        <p:spPr>
          <a:xfrm>
            <a:off x="3733800" y="2895600"/>
            <a:ext cx="1752600" cy="685800"/>
          </a:xfrm>
          <a:prstGeom prst="downArrowCallout">
            <a:avLst/>
          </a:prstGeom>
          <a:solidFill>
            <a:schemeClr val="tx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Faktor</a:t>
            </a:r>
            <a:endParaRPr lang="en-US" sz="2800" dirty="0"/>
          </a:p>
        </p:txBody>
      </p:sp>
      <p:sp>
        <p:nvSpPr>
          <p:cNvPr id="18" name="Rectangle 17"/>
          <p:cNvSpPr/>
          <p:nvPr/>
        </p:nvSpPr>
        <p:spPr>
          <a:xfrm>
            <a:off x="152400" y="3657600"/>
            <a:ext cx="4343400" cy="2971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accent5">
                    <a:lumMod val="20000"/>
                    <a:lumOff val="80000"/>
                  </a:schemeClr>
                </a:solidFill>
              </a:rPr>
              <a:t>1.Harga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itu</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sendiri</a:t>
            </a:r>
            <a:endParaRPr lang="en-US" sz="2400" dirty="0" smtClean="0">
              <a:solidFill>
                <a:schemeClr val="accent5">
                  <a:lumMod val="20000"/>
                  <a:lumOff val="80000"/>
                </a:schemeClr>
              </a:solidFill>
            </a:endParaRPr>
          </a:p>
          <a:p>
            <a:r>
              <a:rPr lang="en-US" sz="2400" dirty="0" smtClean="0">
                <a:solidFill>
                  <a:schemeClr val="accent5">
                    <a:lumMod val="20000"/>
                    <a:lumOff val="80000"/>
                  </a:schemeClr>
                </a:solidFill>
              </a:rPr>
              <a:t>2.Harga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subtitusi</a:t>
            </a:r>
            <a:r>
              <a:rPr lang="en-US" sz="2400" dirty="0" smtClean="0">
                <a:solidFill>
                  <a:schemeClr val="accent5">
                    <a:lumMod val="20000"/>
                    <a:lumOff val="80000"/>
                  </a:schemeClr>
                </a:solidFill>
              </a:rPr>
              <a:t> &amp;  </a:t>
            </a:r>
            <a:r>
              <a:rPr lang="en-US" sz="2400" dirty="0" err="1" smtClean="0">
                <a:solidFill>
                  <a:schemeClr val="accent5">
                    <a:lumMod val="20000"/>
                    <a:lumOff val="80000"/>
                  </a:schemeClr>
                </a:solidFill>
              </a:rPr>
              <a:t>Komplementer</a:t>
            </a:r>
            <a:r>
              <a:rPr lang="en-US" sz="2400" dirty="0" smtClean="0">
                <a:solidFill>
                  <a:schemeClr val="accent5">
                    <a:lumMod val="20000"/>
                    <a:lumOff val="80000"/>
                  </a:schemeClr>
                </a:solidFill>
              </a:rPr>
              <a:t>*</a:t>
            </a:r>
          </a:p>
          <a:p>
            <a:r>
              <a:rPr lang="en-US" sz="2400" dirty="0" smtClean="0">
                <a:solidFill>
                  <a:schemeClr val="accent5">
                    <a:lumMod val="20000"/>
                    <a:lumOff val="80000"/>
                  </a:schemeClr>
                </a:solidFill>
              </a:rPr>
              <a:t>3.Pendapatan </a:t>
            </a:r>
            <a:r>
              <a:rPr lang="en-US" sz="2400" dirty="0" err="1" smtClean="0">
                <a:solidFill>
                  <a:schemeClr val="accent5">
                    <a:lumMod val="20000"/>
                    <a:lumOff val="80000"/>
                  </a:schemeClr>
                </a:solidFill>
              </a:rPr>
              <a:t>Masyarakat</a:t>
            </a:r>
            <a:endParaRPr lang="en-US" sz="2400" dirty="0" smtClean="0">
              <a:solidFill>
                <a:schemeClr val="accent5">
                  <a:lumMod val="20000"/>
                  <a:lumOff val="80000"/>
                </a:schemeClr>
              </a:solidFill>
            </a:endParaRPr>
          </a:p>
          <a:p>
            <a:r>
              <a:rPr lang="en-US" sz="2400" dirty="0" smtClean="0">
                <a:solidFill>
                  <a:schemeClr val="accent5">
                    <a:lumMod val="20000"/>
                    <a:lumOff val="80000"/>
                  </a:schemeClr>
                </a:solidFill>
              </a:rPr>
              <a:t>4.Intesistas </a:t>
            </a:r>
            <a:r>
              <a:rPr lang="en-US" sz="2400" dirty="0" err="1" smtClean="0">
                <a:solidFill>
                  <a:schemeClr val="accent5">
                    <a:lumMod val="20000"/>
                    <a:lumOff val="80000"/>
                  </a:schemeClr>
                </a:solidFill>
              </a:rPr>
              <a:t>kebutuhan</a:t>
            </a:r>
            <a:endParaRPr lang="en-US" sz="2400" dirty="0" smtClean="0">
              <a:solidFill>
                <a:schemeClr val="accent5">
                  <a:lumMod val="20000"/>
                  <a:lumOff val="80000"/>
                </a:schemeClr>
              </a:solidFill>
            </a:endParaRPr>
          </a:p>
          <a:p>
            <a:r>
              <a:rPr lang="en-US" sz="2400" dirty="0" smtClean="0">
                <a:solidFill>
                  <a:schemeClr val="accent5">
                    <a:lumMod val="20000"/>
                    <a:lumOff val="80000"/>
                  </a:schemeClr>
                </a:solidFill>
              </a:rPr>
              <a:t>5.Pertambahan </a:t>
            </a:r>
            <a:r>
              <a:rPr lang="en-US" sz="2400" dirty="0" err="1" smtClean="0">
                <a:solidFill>
                  <a:schemeClr val="accent5">
                    <a:lumMod val="20000"/>
                    <a:lumOff val="80000"/>
                  </a:schemeClr>
                </a:solidFill>
              </a:rPr>
              <a:t>Penduduk</a:t>
            </a:r>
            <a:r>
              <a:rPr lang="en-US" sz="2400" dirty="0" smtClean="0">
                <a:solidFill>
                  <a:schemeClr val="accent5">
                    <a:lumMod val="20000"/>
                    <a:lumOff val="80000"/>
                  </a:schemeClr>
                </a:solidFill>
              </a:rPr>
              <a:t> </a:t>
            </a:r>
          </a:p>
          <a:p>
            <a:r>
              <a:rPr lang="en-US" sz="2400" dirty="0" smtClean="0">
                <a:solidFill>
                  <a:schemeClr val="accent5">
                    <a:lumMod val="20000"/>
                    <a:lumOff val="80000"/>
                  </a:schemeClr>
                </a:solidFill>
              </a:rPr>
              <a:t>6.Selera</a:t>
            </a:r>
          </a:p>
          <a:p>
            <a:r>
              <a:rPr lang="en-US" sz="2400" dirty="0" smtClean="0">
                <a:solidFill>
                  <a:schemeClr val="accent5">
                    <a:lumMod val="20000"/>
                    <a:lumOff val="80000"/>
                  </a:schemeClr>
                </a:solidFill>
              </a:rPr>
              <a:t>7.Tradisi/</a:t>
            </a:r>
            <a:r>
              <a:rPr lang="en-US" sz="2400" dirty="0" err="1" smtClean="0">
                <a:solidFill>
                  <a:schemeClr val="accent5">
                    <a:lumMod val="20000"/>
                    <a:lumOff val="80000"/>
                  </a:schemeClr>
                </a:solidFill>
              </a:rPr>
              <a:t>budaya</a:t>
            </a:r>
            <a:endParaRPr lang="en-US" sz="2400" dirty="0">
              <a:solidFill>
                <a:schemeClr val="accent5">
                  <a:lumMod val="20000"/>
                  <a:lumOff val="80000"/>
                </a:schemeClr>
              </a:solidFill>
            </a:endParaRPr>
          </a:p>
        </p:txBody>
      </p:sp>
      <p:sp>
        <p:nvSpPr>
          <p:cNvPr id="19" name="Rectangle 18"/>
          <p:cNvSpPr/>
          <p:nvPr/>
        </p:nvSpPr>
        <p:spPr>
          <a:xfrm>
            <a:off x="4724400" y="3657600"/>
            <a:ext cx="4343400" cy="2971800"/>
          </a:xfrm>
          <a:prstGeom prst="rect">
            <a:avLst/>
          </a:prstGeom>
          <a:solidFill>
            <a:schemeClr val="tx1"/>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AutoNum type="arabicPeriod"/>
            </a:pPr>
            <a:r>
              <a:rPr lang="en-US" sz="2400" dirty="0" err="1" smtClean="0">
                <a:solidFill>
                  <a:schemeClr val="accent2">
                    <a:lumMod val="20000"/>
                    <a:lumOff val="80000"/>
                  </a:schemeClr>
                </a:solidFill>
              </a:rPr>
              <a:t>Biaya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Produksi</a:t>
            </a:r>
            <a:endParaRPr lang="en-US" sz="2400" dirty="0" smtClean="0">
              <a:solidFill>
                <a:schemeClr val="accent2">
                  <a:lumMod val="20000"/>
                  <a:lumOff val="80000"/>
                </a:schemeClr>
              </a:solidFill>
            </a:endParaRPr>
          </a:p>
          <a:p>
            <a:pPr marL="457200" indent="-457200">
              <a:buAutoNum type="arabicPeriod"/>
            </a:pPr>
            <a:r>
              <a:rPr lang="en-US" sz="2400" dirty="0" err="1" smtClean="0">
                <a:solidFill>
                  <a:schemeClr val="accent2">
                    <a:lumMod val="20000"/>
                    <a:lumOff val="80000"/>
                  </a:schemeClr>
                </a:solidFill>
              </a:rPr>
              <a:t>Harga</a:t>
            </a:r>
            <a:r>
              <a:rPr lang="en-US" sz="2400" dirty="0" smtClean="0">
                <a:solidFill>
                  <a:schemeClr val="accent2">
                    <a:lumMod val="20000"/>
                    <a:lumOff val="80000"/>
                  </a:schemeClr>
                </a:solidFill>
              </a:rPr>
              <a:t> Input</a:t>
            </a:r>
          </a:p>
          <a:p>
            <a:pPr marL="457200" indent="-457200">
              <a:buAutoNum type="arabicPeriod"/>
            </a:pPr>
            <a:r>
              <a:rPr lang="en-US" sz="2400" dirty="0" err="1" smtClean="0">
                <a:solidFill>
                  <a:schemeClr val="accent2">
                    <a:lumMod val="20000"/>
                    <a:lumOff val="80000"/>
                  </a:schemeClr>
                </a:solidFill>
              </a:rPr>
              <a:t>Kemajuan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Teknologi</a:t>
            </a:r>
            <a:endParaRPr lang="en-US" sz="2400" dirty="0" smtClean="0">
              <a:solidFill>
                <a:schemeClr val="accent2">
                  <a:lumMod val="20000"/>
                  <a:lumOff val="80000"/>
                </a:schemeClr>
              </a:solidFill>
            </a:endParaRPr>
          </a:p>
          <a:p>
            <a:pPr marL="457200" indent="-457200">
              <a:buAutoNum type="arabicPeriod"/>
            </a:pPr>
            <a:r>
              <a:rPr lang="en-US" sz="2400" dirty="0" err="1" smtClean="0">
                <a:solidFill>
                  <a:schemeClr val="accent2">
                    <a:lumMod val="20000"/>
                    <a:lumOff val="80000"/>
                  </a:schemeClr>
                </a:solidFill>
              </a:rPr>
              <a:t>Harga</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dari</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barang</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terkait</a:t>
            </a:r>
            <a:endParaRPr lang="en-US" sz="2400" dirty="0" smtClean="0">
              <a:solidFill>
                <a:schemeClr val="accent2">
                  <a:lumMod val="20000"/>
                  <a:lumOff val="80000"/>
                </a:schemeClr>
              </a:solidFill>
            </a:endParaRPr>
          </a:p>
          <a:p>
            <a:pPr marL="457200" indent="-457200">
              <a:buAutoNum type="arabicPeriod"/>
            </a:pPr>
            <a:r>
              <a:rPr lang="en-US" sz="2400" dirty="0" err="1" smtClean="0">
                <a:solidFill>
                  <a:schemeClr val="accent2">
                    <a:lumMod val="20000"/>
                    <a:lumOff val="80000"/>
                  </a:schemeClr>
                </a:solidFill>
              </a:rPr>
              <a:t>Kebijakan</a:t>
            </a:r>
            <a:r>
              <a:rPr lang="en-US" sz="2400" dirty="0" smtClean="0">
                <a:solidFill>
                  <a:schemeClr val="accent2">
                    <a:lumMod val="20000"/>
                    <a:lumOff val="80000"/>
                  </a:schemeClr>
                </a:solidFill>
              </a:rPr>
              <a:t> </a:t>
            </a:r>
            <a:r>
              <a:rPr lang="en-US" sz="2400" dirty="0" err="1" smtClean="0">
                <a:solidFill>
                  <a:schemeClr val="accent2">
                    <a:lumMod val="20000"/>
                    <a:lumOff val="80000"/>
                  </a:schemeClr>
                </a:solidFill>
              </a:rPr>
              <a:t>Pemerintah</a:t>
            </a:r>
            <a:endParaRPr lang="en-US" sz="2400" dirty="0">
              <a:solidFill>
                <a:schemeClr val="accent2">
                  <a:lumMod val="20000"/>
                  <a:lumOff val="80000"/>
                </a:schemeClr>
              </a:solidFill>
            </a:endParaRPr>
          </a:p>
        </p:txBody>
      </p:sp>
      <p:sp>
        <p:nvSpPr>
          <p:cNvPr id="12" name="Action Button: Home 11">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609600"/>
            <a:ext cx="8229600" cy="487362"/>
          </a:xfrm>
        </p:spPr>
        <p:txBody>
          <a:bodyPr>
            <a:normAutofit fontScale="90000"/>
          </a:bodyPr>
          <a:lstStyle/>
          <a:p>
            <a:r>
              <a:rPr lang="en-US" dirty="0" smtClean="0">
                <a:solidFill>
                  <a:srgbClr val="00FF99"/>
                </a:solidFill>
              </a:rPr>
              <a:t>PERDAGANGAN INTERNASIONAL</a:t>
            </a:r>
          </a:p>
        </p:txBody>
      </p:sp>
      <p:sp>
        <p:nvSpPr>
          <p:cNvPr id="3" name="Content Placeholder 2"/>
          <p:cNvSpPr>
            <a:spLocks noGrp="1"/>
          </p:cNvSpPr>
          <p:nvPr>
            <p:ph sz="quarter" idx="1"/>
          </p:nvPr>
        </p:nvSpPr>
        <p:spPr>
          <a:xfrm>
            <a:off x="758825" y="1143000"/>
            <a:ext cx="7470775" cy="1905000"/>
          </a:xfrm>
          <a:ln>
            <a:solidFill>
              <a:srgbClr val="FB5763"/>
            </a:solidFill>
          </a:ln>
        </p:spPr>
        <p:txBody>
          <a:bodyPr>
            <a:normAutofit/>
          </a:bodyPr>
          <a:lstStyle/>
          <a:p>
            <a:pPr marL="63500" indent="-63500" fontAlgn="auto">
              <a:spcAft>
                <a:spcPts val="0"/>
              </a:spcAft>
              <a:buNone/>
              <a:defRPr/>
            </a:pPr>
            <a:r>
              <a:rPr lang="en-US" sz="2800" dirty="0" smtClean="0">
                <a:solidFill>
                  <a:srgbClr val="FF00FF"/>
                </a:solidFill>
              </a:rPr>
              <a:t>	</a:t>
            </a:r>
            <a:r>
              <a:rPr lang="en-US" sz="2800" dirty="0" err="1" smtClean="0">
                <a:solidFill>
                  <a:srgbClr val="00FFFF"/>
                </a:solidFill>
              </a:rPr>
              <a:t>Proses</a:t>
            </a:r>
            <a:r>
              <a:rPr lang="en-US" sz="2800" dirty="0" smtClean="0">
                <a:solidFill>
                  <a:srgbClr val="00FFFF"/>
                </a:solidFill>
              </a:rPr>
              <a:t> </a:t>
            </a:r>
            <a:r>
              <a:rPr lang="en-US" sz="2800" dirty="0" err="1">
                <a:solidFill>
                  <a:srgbClr val="00FFFF"/>
                </a:solidFill>
              </a:rPr>
              <a:t>tukar</a:t>
            </a:r>
            <a:r>
              <a:rPr lang="en-US" sz="2800" dirty="0">
                <a:solidFill>
                  <a:srgbClr val="00FFFF"/>
                </a:solidFill>
              </a:rPr>
              <a:t> </a:t>
            </a:r>
            <a:r>
              <a:rPr lang="en-US" sz="2800" dirty="0" err="1">
                <a:solidFill>
                  <a:srgbClr val="00FFFF"/>
                </a:solidFill>
              </a:rPr>
              <a:t>menukar</a:t>
            </a:r>
            <a:r>
              <a:rPr lang="en-US" sz="2800" dirty="0">
                <a:solidFill>
                  <a:srgbClr val="00FFFF"/>
                </a:solidFill>
              </a:rPr>
              <a:t> </a:t>
            </a:r>
            <a:r>
              <a:rPr lang="en-US" sz="2800" dirty="0" err="1">
                <a:solidFill>
                  <a:srgbClr val="00FFFF"/>
                </a:solidFill>
              </a:rPr>
              <a:t>barang</a:t>
            </a:r>
            <a:r>
              <a:rPr lang="en-US" sz="2800" dirty="0">
                <a:solidFill>
                  <a:srgbClr val="00FFFF"/>
                </a:solidFill>
              </a:rPr>
              <a:t> </a:t>
            </a:r>
            <a:r>
              <a:rPr lang="en-US" sz="2800" dirty="0" err="1">
                <a:solidFill>
                  <a:srgbClr val="00FFFF"/>
                </a:solidFill>
              </a:rPr>
              <a:t>dan</a:t>
            </a:r>
            <a:r>
              <a:rPr lang="en-US" sz="2800" dirty="0">
                <a:solidFill>
                  <a:srgbClr val="00FFFF"/>
                </a:solidFill>
              </a:rPr>
              <a:t> </a:t>
            </a:r>
            <a:r>
              <a:rPr lang="en-US" sz="2800" dirty="0" err="1">
                <a:solidFill>
                  <a:srgbClr val="00FFFF"/>
                </a:solidFill>
              </a:rPr>
              <a:t>jasa</a:t>
            </a:r>
            <a:r>
              <a:rPr lang="en-US" sz="2800" dirty="0">
                <a:solidFill>
                  <a:srgbClr val="00FFFF"/>
                </a:solidFill>
              </a:rPr>
              <a:t> </a:t>
            </a:r>
            <a:r>
              <a:rPr lang="en-US" sz="2800" dirty="0" err="1">
                <a:solidFill>
                  <a:srgbClr val="00FFFF"/>
                </a:solidFill>
              </a:rPr>
              <a:t>antara</a:t>
            </a:r>
            <a:r>
              <a:rPr lang="en-US" sz="2800" dirty="0">
                <a:solidFill>
                  <a:srgbClr val="00FFFF"/>
                </a:solidFill>
              </a:rPr>
              <a:t> </a:t>
            </a:r>
            <a:r>
              <a:rPr lang="en-US" sz="2800" dirty="0" err="1">
                <a:solidFill>
                  <a:srgbClr val="00FFFF"/>
                </a:solidFill>
              </a:rPr>
              <a:t>dua</a:t>
            </a:r>
            <a:r>
              <a:rPr lang="en-US" sz="2800" dirty="0">
                <a:solidFill>
                  <a:srgbClr val="00FFFF"/>
                </a:solidFill>
              </a:rPr>
              <a:t> </a:t>
            </a:r>
            <a:r>
              <a:rPr lang="en-US" sz="2800" dirty="0" err="1">
                <a:solidFill>
                  <a:srgbClr val="00FFFF"/>
                </a:solidFill>
              </a:rPr>
              <a:t>negara</a:t>
            </a:r>
            <a:r>
              <a:rPr lang="en-US" sz="2800" dirty="0">
                <a:solidFill>
                  <a:srgbClr val="00FFFF"/>
                </a:solidFill>
              </a:rPr>
              <a:t> </a:t>
            </a:r>
            <a:r>
              <a:rPr lang="en-US" sz="2800" dirty="0" err="1">
                <a:solidFill>
                  <a:srgbClr val="00FFFF"/>
                </a:solidFill>
              </a:rPr>
              <a:t>atau</a:t>
            </a:r>
            <a:r>
              <a:rPr lang="en-US" sz="2800" dirty="0">
                <a:solidFill>
                  <a:srgbClr val="00FFFF"/>
                </a:solidFill>
              </a:rPr>
              <a:t> </a:t>
            </a:r>
            <a:r>
              <a:rPr lang="en-US" sz="2800" dirty="0" err="1">
                <a:solidFill>
                  <a:srgbClr val="00FFFF"/>
                </a:solidFill>
              </a:rPr>
              <a:t>lebih</a:t>
            </a:r>
            <a:r>
              <a:rPr lang="en-US" sz="2800" dirty="0">
                <a:solidFill>
                  <a:srgbClr val="00FFFF"/>
                </a:solidFill>
              </a:rPr>
              <a:t>, yang </a:t>
            </a:r>
            <a:r>
              <a:rPr lang="en-US" sz="2800" dirty="0" err="1">
                <a:solidFill>
                  <a:srgbClr val="00FFFF"/>
                </a:solidFill>
              </a:rPr>
              <a:t>berbeda</a:t>
            </a:r>
            <a:r>
              <a:rPr lang="en-US" sz="2800" dirty="0">
                <a:solidFill>
                  <a:srgbClr val="00FFFF"/>
                </a:solidFill>
              </a:rPr>
              <a:t> </a:t>
            </a:r>
            <a:r>
              <a:rPr lang="en-US" sz="2800" dirty="0" err="1">
                <a:solidFill>
                  <a:srgbClr val="00FFFF"/>
                </a:solidFill>
              </a:rPr>
              <a:t>hukum</a:t>
            </a:r>
            <a:r>
              <a:rPr lang="en-US" sz="2800" dirty="0">
                <a:solidFill>
                  <a:srgbClr val="00FFFF"/>
                </a:solidFill>
              </a:rPr>
              <a:t> </a:t>
            </a:r>
            <a:r>
              <a:rPr lang="en-US" sz="2800" dirty="0" err="1">
                <a:solidFill>
                  <a:srgbClr val="00FFFF"/>
                </a:solidFill>
              </a:rPr>
              <a:t>dan</a:t>
            </a:r>
            <a:r>
              <a:rPr lang="en-US" sz="2800" dirty="0">
                <a:solidFill>
                  <a:srgbClr val="00FFFF"/>
                </a:solidFill>
              </a:rPr>
              <a:t> </a:t>
            </a:r>
            <a:r>
              <a:rPr lang="en-US" sz="2800" dirty="0" err="1">
                <a:solidFill>
                  <a:srgbClr val="00FFFF"/>
                </a:solidFill>
              </a:rPr>
              <a:t>kedaulatan</a:t>
            </a:r>
            <a:r>
              <a:rPr lang="en-US" sz="2800" dirty="0">
                <a:solidFill>
                  <a:srgbClr val="00FFFF"/>
                </a:solidFill>
              </a:rPr>
              <a:t> </a:t>
            </a:r>
            <a:r>
              <a:rPr lang="en-US" sz="2800" dirty="0" err="1">
                <a:solidFill>
                  <a:srgbClr val="00FFFF"/>
                </a:solidFill>
              </a:rPr>
              <a:t>dengan</a:t>
            </a:r>
            <a:r>
              <a:rPr lang="en-US" sz="2800" dirty="0">
                <a:solidFill>
                  <a:srgbClr val="00FFFF"/>
                </a:solidFill>
              </a:rPr>
              <a:t> </a:t>
            </a:r>
            <a:r>
              <a:rPr lang="en-US" sz="2800" dirty="0" err="1">
                <a:solidFill>
                  <a:srgbClr val="00FFFF"/>
                </a:solidFill>
              </a:rPr>
              <a:t>memenuhi</a:t>
            </a:r>
            <a:r>
              <a:rPr lang="en-US" sz="2800" dirty="0">
                <a:solidFill>
                  <a:srgbClr val="00FFFF"/>
                </a:solidFill>
              </a:rPr>
              <a:t> </a:t>
            </a:r>
            <a:r>
              <a:rPr lang="en-US" sz="2800" dirty="0" err="1">
                <a:solidFill>
                  <a:srgbClr val="00FFFF"/>
                </a:solidFill>
              </a:rPr>
              <a:t>peraturan</a:t>
            </a:r>
            <a:r>
              <a:rPr lang="en-US" sz="2800" dirty="0">
                <a:solidFill>
                  <a:srgbClr val="00FFFF"/>
                </a:solidFill>
              </a:rPr>
              <a:t> yang </a:t>
            </a:r>
            <a:r>
              <a:rPr lang="en-US" sz="2800" dirty="0" err="1">
                <a:solidFill>
                  <a:srgbClr val="00FFFF"/>
                </a:solidFill>
              </a:rPr>
              <a:t>diterima</a:t>
            </a:r>
            <a:r>
              <a:rPr lang="en-US" sz="2800" dirty="0">
                <a:solidFill>
                  <a:srgbClr val="00FFFF"/>
                </a:solidFill>
              </a:rPr>
              <a:t> </a:t>
            </a:r>
            <a:r>
              <a:rPr lang="en-US" sz="2800" dirty="0" err="1">
                <a:solidFill>
                  <a:srgbClr val="00FFFF"/>
                </a:solidFill>
              </a:rPr>
              <a:t>secara</a:t>
            </a:r>
            <a:r>
              <a:rPr lang="en-US" sz="2800" dirty="0">
                <a:solidFill>
                  <a:srgbClr val="00FFFF"/>
                </a:solidFill>
              </a:rPr>
              <a:t> </a:t>
            </a:r>
            <a:r>
              <a:rPr lang="en-US" sz="2800" dirty="0" err="1">
                <a:solidFill>
                  <a:srgbClr val="00FFFF"/>
                </a:solidFill>
              </a:rPr>
              <a:t>internasional</a:t>
            </a:r>
            <a:r>
              <a:rPr lang="en-US" sz="2800" dirty="0">
                <a:solidFill>
                  <a:srgbClr val="00FFFF"/>
                </a:solidFill>
              </a:rPr>
              <a:t>.</a:t>
            </a:r>
          </a:p>
          <a:p>
            <a:pPr marL="274320" indent="-274320" fontAlgn="auto">
              <a:spcAft>
                <a:spcPts val="0"/>
              </a:spcAft>
              <a:buNone/>
              <a:defRPr/>
            </a:pPr>
            <a:endParaRPr lang="en-US" sz="2800" dirty="0">
              <a:solidFill>
                <a:srgbClr val="FF00FF"/>
              </a:solidFill>
            </a:endParaRPr>
          </a:p>
        </p:txBody>
      </p:sp>
      <p:sp>
        <p:nvSpPr>
          <p:cNvPr id="4" name="Title 1"/>
          <p:cNvSpPr txBox="1">
            <a:spLocks/>
          </p:cNvSpPr>
          <p:nvPr/>
        </p:nvSpPr>
        <p:spPr>
          <a:xfrm>
            <a:off x="381000" y="304800"/>
            <a:ext cx="8229600" cy="563562"/>
          </a:xfrm>
          <a:prstGeom prst="rect">
            <a:avLst/>
          </a:prstGeo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vert="horz" lIns="91440" tIns="45720" rIns="91440" bIns="45720" rtlCol="0" anchor="ctr">
            <a:normAutofit fontScale="97500" lnSpcReduction="10000"/>
          </a:bodyPr>
          <a:lstStyle/>
          <a:p>
            <a:pPr lvl="0" algn="ctr">
              <a:spcBef>
                <a:spcPct val="0"/>
              </a:spcBef>
            </a:pPr>
            <a:r>
              <a:rPr lang="en-US" sz="3200" dirty="0" smtClean="0">
                <a:solidFill>
                  <a:srgbClr val="FFFF00"/>
                </a:solidFill>
              </a:rPr>
              <a:t>PERDAGANGAN INTERNASIONAL</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sp>
        <p:nvSpPr>
          <p:cNvPr id="5" name="Rectangle 4"/>
          <p:cNvSpPr/>
          <p:nvPr/>
        </p:nvSpPr>
        <p:spPr>
          <a:xfrm>
            <a:off x="2209800" y="3276600"/>
            <a:ext cx="4800600" cy="3170099"/>
          </a:xfrm>
          <a:prstGeom prst="rect">
            <a:avLst/>
          </a:prstGeom>
          <a:ln w="28575">
            <a:solidFill>
              <a:srgbClr val="00FF00"/>
            </a:solidFill>
            <a:prstDash val="dash"/>
          </a:ln>
        </p:spPr>
        <p:txBody>
          <a:bodyPr wrap="square">
            <a:spAutoFit/>
          </a:bodyPr>
          <a:lstStyle/>
          <a:p>
            <a:pPr marL="274320" indent="-274320" fontAlgn="auto">
              <a:spcAft>
                <a:spcPts val="0"/>
              </a:spcAft>
              <a:defRPr/>
            </a:pPr>
            <a:r>
              <a:rPr lang="en-US" sz="2800" dirty="0" smtClean="0">
                <a:solidFill>
                  <a:srgbClr val="FFFF00"/>
                </a:solidFill>
              </a:rPr>
              <a:t>	</a:t>
            </a:r>
            <a:r>
              <a:rPr lang="en-US" sz="2800" dirty="0" err="1" smtClean="0">
                <a:solidFill>
                  <a:srgbClr val="FFFF00"/>
                </a:solidFill>
              </a:rPr>
              <a:t>Faktor</a:t>
            </a:r>
            <a:r>
              <a:rPr lang="en-US" sz="2800" dirty="0" smtClean="0">
                <a:solidFill>
                  <a:srgbClr val="FFFF00"/>
                </a:solidFill>
              </a:rPr>
              <a:t> </a:t>
            </a:r>
            <a:r>
              <a:rPr lang="en-US" sz="2800" dirty="0" err="1" smtClean="0">
                <a:solidFill>
                  <a:srgbClr val="FFFF00"/>
                </a:solidFill>
              </a:rPr>
              <a:t>pendorong</a:t>
            </a:r>
            <a:r>
              <a:rPr lang="en-US" sz="2800" dirty="0" smtClean="0">
                <a:solidFill>
                  <a:srgbClr val="FFFF00"/>
                </a:solidFill>
              </a:rPr>
              <a:t> </a:t>
            </a:r>
            <a:r>
              <a:rPr lang="en-US" sz="2800" dirty="0" err="1" smtClean="0">
                <a:solidFill>
                  <a:srgbClr val="FFFF00"/>
                </a:solidFill>
              </a:rPr>
              <a:t>terjadinya</a:t>
            </a:r>
            <a:r>
              <a:rPr lang="en-US" sz="2800" dirty="0" smtClean="0">
                <a:solidFill>
                  <a:srgbClr val="FFFF00"/>
                </a:solidFill>
              </a:rPr>
              <a:t> </a:t>
            </a:r>
            <a:r>
              <a:rPr lang="en-US" sz="2800" dirty="0" err="1" smtClean="0">
                <a:solidFill>
                  <a:srgbClr val="FFFF00"/>
                </a:solidFill>
              </a:rPr>
              <a:t>perdangan</a:t>
            </a:r>
            <a:r>
              <a:rPr lang="en-US" sz="2800" dirty="0" smtClean="0">
                <a:solidFill>
                  <a:srgbClr val="FFFF00"/>
                </a:solidFill>
              </a:rPr>
              <a:t> </a:t>
            </a:r>
            <a:r>
              <a:rPr lang="en-US" sz="2800" dirty="0" err="1" smtClean="0">
                <a:solidFill>
                  <a:srgbClr val="FFFF00"/>
                </a:solidFill>
              </a:rPr>
              <a:t>internasional</a:t>
            </a:r>
            <a:endParaRPr lang="en-US" sz="4000" dirty="0" smtClean="0">
              <a:solidFill>
                <a:srgbClr val="FFFF00"/>
              </a:solidFill>
            </a:endParaRPr>
          </a:p>
          <a:p>
            <a:pPr marL="548640" lvl="1" indent="-274320" fontAlgn="auto">
              <a:spcAft>
                <a:spcPts val="0"/>
              </a:spcAft>
              <a:buFont typeface="Wingdings"/>
              <a:buChar char=""/>
              <a:defRPr/>
            </a:pPr>
            <a:r>
              <a:rPr lang="en-US" sz="2400" dirty="0" err="1" smtClean="0">
                <a:solidFill>
                  <a:srgbClr val="FF0000"/>
                </a:solidFill>
              </a:rPr>
              <a:t>perbedaan</a:t>
            </a:r>
            <a:r>
              <a:rPr lang="en-US" sz="2400" dirty="0" smtClean="0">
                <a:solidFill>
                  <a:srgbClr val="FF0000"/>
                </a:solidFill>
              </a:rPr>
              <a:t> </a:t>
            </a:r>
            <a:r>
              <a:rPr lang="en-US" sz="2400" dirty="0" err="1" smtClean="0">
                <a:solidFill>
                  <a:srgbClr val="FF0000"/>
                </a:solidFill>
              </a:rPr>
              <a:t>sumber</a:t>
            </a:r>
            <a:r>
              <a:rPr lang="en-US" sz="2400" dirty="0" smtClean="0">
                <a:solidFill>
                  <a:srgbClr val="FF0000"/>
                </a:solidFill>
              </a:rPr>
              <a:t> </a:t>
            </a:r>
            <a:r>
              <a:rPr lang="en-US" sz="2400" dirty="0" err="1" smtClean="0">
                <a:solidFill>
                  <a:srgbClr val="FF0000"/>
                </a:solidFill>
              </a:rPr>
              <a:t>daya</a:t>
            </a:r>
            <a:r>
              <a:rPr lang="en-US" sz="2400" dirty="0" smtClean="0">
                <a:solidFill>
                  <a:srgbClr val="FF0000"/>
                </a:solidFill>
              </a:rPr>
              <a:t> </a:t>
            </a:r>
            <a:r>
              <a:rPr lang="en-US" sz="2400" dirty="0" err="1" smtClean="0">
                <a:solidFill>
                  <a:srgbClr val="FF0000"/>
                </a:solidFill>
              </a:rPr>
              <a:t>alam</a:t>
            </a:r>
            <a:endParaRPr lang="en-US" sz="3600" dirty="0" smtClean="0">
              <a:solidFill>
                <a:srgbClr val="FF0000"/>
              </a:solidFill>
            </a:endParaRPr>
          </a:p>
          <a:p>
            <a:pPr marL="548640" lvl="1" indent="-274320" fontAlgn="auto">
              <a:spcAft>
                <a:spcPts val="0"/>
              </a:spcAft>
              <a:buFont typeface="Wingdings"/>
              <a:buChar char=""/>
              <a:defRPr/>
            </a:pPr>
            <a:r>
              <a:rPr lang="en-US" sz="2400" dirty="0" err="1" smtClean="0">
                <a:solidFill>
                  <a:srgbClr val="00FFFF"/>
                </a:solidFill>
              </a:rPr>
              <a:t>perbedaan</a:t>
            </a:r>
            <a:r>
              <a:rPr lang="en-US" sz="2400" dirty="0" smtClean="0">
                <a:solidFill>
                  <a:srgbClr val="00FFFF"/>
                </a:solidFill>
              </a:rPr>
              <a:t> </a:t>
            </a:r>
            <a:r>
              <a:rPr lang="en-US" sz="2400" dirty="0" err="1" smtClean="0">
                <a:solidFill>
                  <a:srgbClr val="00FFFF"/>
                </a:solidFill>
              </a:rPr>
              <a:t>sumber</a:t>
            </a:r>
            <a:r>
              <a:rPr lang="en-US" sz="2400" dirty="0" smtClean="0">
                <a:solidFill>
                  <a:srgbClr val="00FFFF"/>
                </a:solidFill>
              </a:rPr>
              <a:t> </a:t>
            </a:r>
            <a:r>
              <a:rPr lang="en-US" sz="2400" dirty="0" err="1" smtClean="0">
                <a:solidFill>
                  <a:srgbClr val="00FFFF"/>
                </a:solidFill>
              </a:rPr>
              <a:t>daya</a:t>
            </a:r>
            <a:r>
              <a:rPr lang="en-US" sz="2400" dirty="0" smtClean="0">
                <a:solidFill>
                  <a:srgbClr val="00FFFF"/>
                </a:solidFill>
              </a:rPr>
              <a:t> </a:t>
            </a:r>
            <a:r>
              <a:rPr lang="en-US" sz="2400" dirty="0" err="1" smtClean="0">
                <a:solidFill>
                  <a:srgbClr val="00FFFF"/>
                </a:solidFill>
              </a:rPr>
              <a:t>manusia</a:t>
            </a:r>
            <a:r>
              <a:rPr lang="en-US" sz="2400" dirty="0" smtClean="0">
                <a:solidFill>
                  <a:srgbClr val="00FFFF"/>
                </a:solidFill>
              </a:rPr>
              <a:t> </a:t>
            </a:r>
            <a:endParaRPr lang="en-US" sz="3600" dirty="0" smtClean="0">
              <a:solidFill>
                <a:srgbClr val="00FFFF"/>
              </a:solidFill>
            </a:endParaRPr>
          </a:p>
          <a:p>
            <a:pPr marL="548640" lvl="1" indent="-274320" fontAlgn="auto">
              <a:spcAft>
                <a:spcPts val="0"/>
              </a:spcAft>
              <a:buFont typeface="Wingdings"/>
              <a:buChar char=""/>
              <a:defRPr/>
            </a:pPr>
            <a:r>
              <a:rPr lang="en-US" sz="2400" dirty="0" err="1" smtClean="0">
                <a:solidFill>
                  <a:srgbClr val="FF00FF"/>
                </a:solidFill>
              </a:rPr>
              <a:t>perbedaan</a:t>
            </a:r>
            <a:r>
              <a:rPr lang="en-US" sz="2400" dirty="0" smtClean="0">
                <a:solidFill>
                  <a:srgbClr val="FF00FF"/>
                </a:solidFill>
              </a:rPr>
              <a:t> </a:t>
            </a:r>
            <a:r>
              <a:rPr lang="en-US" sz="2400" dirty="0" err="1" smtClean="0">
                <a:solidFill>
                  <a:srgbClr val="FF00FF"/>
                </a:solidFill>
              </a:rPr>
              <a:t>selera</a:t>
            </a:r>
            <a:endParaRPr lang="en-US" sz="3600" dirty="0" smtClean="0">
              <a:solidFill>
                <a:srgbClr val="FF00FF"/>
              </a:solidFill>
            </a:endParaRPr>
          </a:p>
          <a:p>
            <a:pPr marL="548640" lvl="1" indent="-274320" fontAlgn="auto">
              <a:spcAft>
                <a:spcPts val="0"/>
              </a:spcAft>
              <a:buFont typeface="Wingdings"/>
              <a:buChar char=""/>
              <a:defRPr/>
            </a:pPr>
            <a:r>
              <a:rPr lang="en-US" sz="2400" dirty="0" err="1" smtClean="0">
                <a:solidFill>
                  <a:srgbClr val="CCFF33"/>
                </a:solidFill>
              </a:rPr>
              <a:t>perbedaan</a:t>
            </a:r>
            <a:r>
              <a:rPr lang="en-US" sz="2400" dirty="0" smtClean="0">
                <a:solidFill>
                  <a:srgbClr val="CCFF33"/>
                </a:solidFill>
              </a:rPr>
              <a:t> </a:t>
            </a:r>
            <a:r>
              <a:rPr lang="en-US" sz="2400" dirty="0" err="1" smtClean="0">
                <a:solidFill>
                  <a:srgbClr val="CCFF33"/>
                </a:solidFill>
              </a:rPr>
              <a:t>teknologi</a:t>
            </a:r>
            <a:endParaRPr lang="en-US" sz="3600" dirty="0" smtClean="0">
              <a:solidFill>
                <a:srgbClr val="CCFF33"/>
              </a:solidFill>
            </a:endParaRPr>
          </a:p>
          <a:p>
            <a:pPr marL="548640" lvl="1" indent="-274320" fontAlgn="auto">
              <a:spcAft>
                <a:spcPts val="0"/>
              </a:spcAft>
              <a:buFont typeface="Wingdings"/>
              <a:buChar char=""/>
              <a:defRPr/>
            </a:pPr>
            <a:r>
              <a:rPr lang="en-US" sz="2400" dirty="0" err="1" smtClean="0">
                <a:solidFill>
                  <a:srgbClr val="CC99FF"/>
                </a:solidFill>
              </a:rPr>
              <a:t>perbedaan</a:t>
            </a:r>
            <a:r>
              <a:rPr lang="en-US" sz="2400" dirty="0" smtClean="0">
                <a:solidFill>
                  <a:srgbClr val="CC99FF"/>
                </a:solidFill>
              </a:rPr>
              <a:t> </a:t>
            </a:r>
            <a:r>
              <a:rPr lang="en-US" sz="2400" dirty="0" err="1" smtClean="0">
                <a:solidFill>
                  <a:srgbClr val="CC99FF"/>
                </a:solidFill>
              </a:rPr>
              <a:t>biaya</a:t>
            </a:r>
            <a:r>
              <a:rPr lang="en-US" sz="2400" dirty="0" smtClean="0">
                <a:solidFill>
                  <a:srgbClr val="CC99FF"/>
                </a:solidFill>
              </a:rPr>
              <a:t> </a:t>
            </a:r>
            <a:r>
              <a:rPr lang="en-US" sz="2400" dirty="0" err="1" smtClean="0">
                <a:solidFill>
                  <a:srgbClr val="CC99FF"/>
                </a:solidFill>
              </a:rPr>
              <a:t>produksi</a:t>
            </a:r>
            <a:endParaRPr lang="en-US" dirty="0">
              <a:solidFill>
                <a:srgbClr val="CC99FF"/>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1"/>
            <a:ext cx="8077200" cy="4419599"/>
          </a:xfrm>
          <a:ln>
            <a:solidFill>
              <a:srgbClr val="00FF00"/>
            </a:solidFill>
          </a:ln>
        </p:spPr>
        <p:txBody>
          <a:bodyPr>
            <a:noAutofit/>
          </a:bodyPr>
          <a:lstStyle/>
          <a:p>
            <a:pPr fontAlgn="auto">
              <a:spcAft>
                <a:spcPts val="0"/>
              </a:spcAft>
              <a:buNone/>
              <a:defRPr/>
            </a:pPr>
            <a:r>
              <a:rPr lang="en-US" sz="2400" b="1" dirty="0" err="1">
                <a:solidFill>
                  <a:srgbClr val="00B0F0"/>
                </a:solidFill>
              </a:rPr>
              <a:t>Manfaat</a:t>
            </a:r>
            <a:r>
              <a:rPr lang="en-US" sz="2400" b="1" dirty="0">
                <a:solidFill>
                  <a:srgbClr val="00B0F0"/>
                </a:solidFill>
              </a:rPr>
              <a:t> </a:t>
            </a:r>
            <a:r>
              <a:rPr lang="en-US" sz="2400" b="1" dirty="0" err="1">
                <a:solidFill>
                  <a:srgbClr val="00B0F0"/>
                </a:solidFill>
              </a:rPr>
              <a:t>perdagangan</a:t>
            </a:r>
            <a:r>
              <a:rPr lang="en-US" sz="2400" b="1" dirty="0">
                <a:solidFill>
                  <a:srgbClr val="00B0F0"/>
                </a:solidFill>
              </a:rPr>
              <a:t> </a:t>
            </a:r>
            <a:r>
              <a:rPr lang="en-US" sz="2400" b="1" dirty="0" err="1">
                <a:solidFill>
                  <a:srgbClr val="00B0F0"/>
                </a:solidFill>
              </a:rPr>
              <a:t>internasional</a:t>
            </a:r>
            <a:endParaRPr lang="en-US" sz="2400" b="1" dirty="0">
              <a:solidFill>
                <a:srgbClr val="00B0F0"/>
              </a:solidFill>
            </a:endParaRPr>
          </a:p>
          <a:p>
            <a:pPr marL="520700" lvl="1" indent="-409575" fontAlgn="auto">
              <a:spcAft>
                <a:spcPts val="0"/>
              </a:spcAft>
              <a:buFont typeface="+mj-lt"/>
              <a:buAutoNum type="alphaLcPeriod"/>
              <a:defRPr/>
            </a:pPr>
            <a:r>
              <a:rPr lang="en-US" sz="2400" dirty="0" err="1">
                <a:solidFill>
                  <a:srgbClr val="FFFF00"/>
                </a:solidFill>
              </a:rPr>
              <a:t>untuk</a:t>
            </a:r>
            <a:r>
              <a:rPr lang="en-US" sz="2400" dirty="0">
                <a:solidFill>
                  <a:srgbClr val="FFFF00"/>
                </a:solidFill>
              </a:rPr>
              <a:t> </a:t>
            </a:r>
            <a:r>
              <a:rPr lang="en-US" sz="2400" dirty="0" err="1">
                <a:solidFill>
                  <a:srgbClr val="FFFF00"/>
                </a:solidFill>
              </a:rPr>
              <a:t>memperoleh</a:t>
            </a:r>
            <a:r>
              <a:rPr lang="en-US" sz="2400" dirty="0">
                <a:solidFill>
                  <a:srgbClr val="FFFF00"/>
                </a:solidFill>
              </a:rPr>
              <a:t> </a:t>
            </a:r>
            <a:r>
              <a:rPr lang="en-US" sz="2400" dirty="0" err="1">
                <a:solidFill>
                  <a:srgbClr val="FFFF00"/>
                </a:solidFill>
              </a:rPr>
              <a:t>barang</a:t>
            </a:r>
            <a:r>
              <a:rPr lang="en-US" sz="2400" dirty="0">
                <a:solidFill>
                  <a:srgbClr val="FFFF00"/>
                </a:solidFill>
              </a:rPr>
              <a:t> yang </a:t>
            </a:r>
            <a:r>
              <a:rPr lang="en-US" sz="2400" dirty="0" err="1">
                <a:solidFill>
                  <a:srgbClr val="FFFF00"/>
                </a:solidFill>
              </a:rPr>
              <a:t>tidak</a:t>
            </a:r>
            <a:r>
              <a:rPr lang="en-US" sz="2400" dirty="0">
                <a:solidFill>
                  <a:srgbClr val="FFFF00"/>
                </a:solidFill>
              </a:rPr>
              <a:t> </a:t>
            </a:r>
            <a:r>
              <a:rPr lang="en-US" sz="2400" dirty="0" err="1">
                <a:solidFill>
                  <a:srgbClr val="FFFF00"/>
                </a:solidFill>
              </a:rPr>
              <a:t>dapat</a:t>
            </a:r>
            <a:r>
              <a:rPr lang="en-US" sz="2400" dirty="0">
                <a:solidFill>
                  <a:srgbClr val="FFFF00"/>
                </a:solidFill>
              </a:rPr>
              <a:t> </a:t>
            </a:r>
            <a:r>
              <a:rPr lang="en-US" sz="2400" dirty="0" err="1">
                <a:solidFill>
                  <a:srgbClr val="FFFF00"/>
                </a:solidFill>
              </a:rPr>
              <a:t>diproduksi</a:t>
            </a:r>
            <a:r>
              <a:rPr lang="en-US" sz="2400" dirty="0">
                <a:solidFill>
                  <a:srgbClr val="FFFF00"/>
                </a:solidFill>
              </a:rPr>
              <a:t> </a:t>
            </a:r>
            <a:r>
              <a:rPr lang="en-US" sz="2400" dirty="0" err="1">
                <a:solidFill>
                  <a:srgbClr val="FFFF00"/>
                </a:solidFill>
              </a:rPr>
              <a:t>di</a:t>
            </a:r>
            <a:r>
              <a:rPr lang="en-US" sz="2400" dirty="0">
                <a:solidFill>
                  <a:srgbClr val="FFFF00"/>
                </a:solidFill>
              </a:rPr>
              <a:t> </a:t>
            </a:r>
            <a:r>
              <a:rPr lang="en-US" sz="2400" dirty="0" err="1">
                <a:solidFill>
                  <a:srgbClr val="FFFF00"/>
                </a:solidFill>
              </a:rPr>
              <a:t>dalam</a:t>
            </a:r>
            <a:r>
              <a:rPr lang="en-US" sz="2400" dirty="0">
                <a:solidFill>
                  <a:srgbClr val="FFFF00"/>
                </a:solidFill>
              </a:rPr>
              <a:t> </a:t>
            </a:r>
            <a:r>
              <a:rPr lang="en-US" sz="2400" dirty="0" err="1">
                <a:solidFill>
                  <a:srgbClr val="FFFF00"/>
                </a:solidFill>
              </a:rPr>
              <a:t>negeri</a:t>
            </a:r>
            <a:endParaRPr lang="en-US" sz="2400" dirty="0">
              <a:solidFill>
                <a:srgbClr val="FFFF00"/>
              </a:solidFill>
            </a:endParaRPr>
          </a:p>
          <a:p>
            <a:pPr marL="520700" lvl="1" indent="-409575" fontAlgn="auto">
              <a:spcAft>
                <a:spcPts val="0"/>
              </a:spcAft>
              <a:buFont typeface="+mj-lt"/>
              <a:buAutoNum type="alphaLcPeriod"/>
              <a:defRPr/>
            </a:pPr>
            <a:r>
              <a:rPr lang="en-US" sz="2400" dirty="0" err="1">
                <a:solidFill>
                  <a:srgbClr val="FFC000"/>
                </a:solidFill>
              </a:rPr>
              <a:t>memperoleh</a:t>
            </a:r>
            <a:r>
              <a:rPr lang="en-US" sz="2400" dirty="0">
                <a:solidFill>
                  <a:srgbClr val="FFC000"/>
                </a:solidFill>
              </a:rPr>
              <a:t> </a:t>
            </a:r>
            <a:r>
              <a:rPr lang="en-US" sz="2400" dirty="0" err="1">
                <a:solidFill>
                  <a:srgbClr val="FFC000"/>
                </a:solidFill>
              </a:rPr>
              <a:t>pendapatan</a:t>
            </a:r>
            <a:r>
              <a:rPr lang="en-US" sz="2400" dirty="0">
                <a:solidFill>
                  <a:srgbClr val="FFC000"/>
                </a:solidFill>
              </a:rPr>
              <a:t> </a:t>
            </a:r>
            <a:r>
              <a:rPr lang="en-US" sz="2400" dirty="0" err="1">
                <a:solidFill>
                  <a:srgbClr val="FFC000"/>
                </a:solidFill>
              </a:rPr>
              <a:t>nasional</a:t>
            </a:r>
            <a:endParaRPr lang="en-US" sz="2400" dirty="0">
              <a:solidFill>
                <a:srgbClr val="FFC000"/>
              </a:solidFill>
            </a:endParaRPr>
          </a:p>
          <a:p>
            <a:pPr marL="520700" lvl="1" indent="-409575" fontAlgn="auto">
              <a:spcAft>
                <a:spcPts val="0"/>
              </a:spcAft>
              <a:buFont typeface="+mj-lt"/>
              <a:buAutoNum type="alphaLcPeriod"/>
              <a:defRPr/>
            </a:pPr>
            <a:r>
              <a:rPr lang="en-US" sz="2400" dirty="0" err="1">
                <a:solidFill>
                  <a:srgbClr val="FF00FF"/>
                </a:solidFill>
              </a:rPr>
              <a:t>alih</a:t>
            </a:r>
            <a:r>
              <a:rPr lang="en-US" sz="2400" dirty="0">
                <a:solidFill>
                  <a:srgbClr val="FF00FF"/>
                </a:solidFill>
              </a:rPr>
              <a:t> </a:t>
            </a:r>
            <a:r>
              <a:rPr lang="en-US" sz="2400" dirty="0" err="1">
                <a:solidFill>
                  <a:srgbClr val="FF00FF"/>
                </a:solidFill>
              </a:rPr>
              <a:t>teknologi</a:t>
            </a:r>
            <a:endParaRPr lang="en-US" sz="2400" dirty="0">
              <a:solidFill>
                <a:srgbClr val="FF00FF"/>
              </a:solidFill>
            </a:endParaRPr>
          </a:p>
          <a:p>
            <a:pPr marL="520700" lvl="1" indent="-409575" fontAlgn="auto">
              <a:spcAft>
                <a:spcPts val="0"/>
              </a:spcAft>
              <a:buFont typeface="+mj-lt"/>
              <a:buAutoNum type="alphaLcPeriod"/>
              <a:defRPr/>
            </a:pPr>
            <a:r>
              <a:rPr lang="en-US" sz="2400" dirty="0" err="1">
                <a:solidFill>
                  <a:srgbClr val="00FFFF"/>
                </a:solidFill>
              </a:rPr>
              <a:t>memperluas</a:t>
            </a:r>
            <a:r>
              <a:rPr lang="en-US" sz="2400" dirty="0">
                <a:solidFill>
                  <a:srgbClr val="00FFFF"/>
                </a:solidFill>
              </a:rPr>
              <a:t> </a:t>
            </a:r>
            <a:r>
              <a:rPr lang="en-US" sz="2400" dirty="0" err="1">
                <a:solidFill>
                  <a:srgbClr val="00FFFF"/>
                </a:solidFill>
              </a:rPr>
              <a:t>pasar</a:t>
            </a:r>
            <a:endParaRPr lang="en-US" sz="2400" dirty="0">
              <a:solidFill>
                <a:srgbClr val="00FFFF"/>
              </a:solidFill>
            </a:endParaRPr>
          </a:p>
          <a:p>
            <a:pPr marL="520700" lvl="1" indent="-409575" fontAlgn="auto">
              <a:spcAft>
                <a:spcPts val="0"/>
              </a:spcAft>
              <a:buFont typeface="+mj-lt"/>
              <a:buAutoNum type="alphaLcPeriod"/>
              <a:defRPr/>
            </a:pPr>
            <a:r>
              <a:rPr lang="en-US" sz="2400" dirty="0" err="1">
                <a:solidFill>
                  <a:srgbClr val="CCFF33"/>
                </a:solidFill>
              </a:rPr>
              <a:t>menciptakan</a:t>
            </a:r>
            <a:r>
              <a:rPr lang="en-US" sz="2400" dirty="0">
                <a:solidFill>
                  <a:srgbClr val="CCFF33"/>
                </a:solidFill>
              </a:rPr>
              <a:t> </a:t>
            </a:r>
            <a:r>
              <a:rPr lang="en-US" sz="2400" dirty="0" err="1">
                <a:solidFill>
                  <a:srgbClr val="CCFF33"/>
                </a:solidFill>
              </a:rPr>
              <a:t>lapangan</a:t>
            </a:r>
            <a:r>
              <a:rPr lang="en-US" sz="2400" dirty="0">
                <a:solidFill>
                  <a:srgbClr val="CCFF33"/>
                </a:solidFill>
              </a:rPr>
              <a:t> </a:t>
            </a:r>
            <a:r>
              <a:rPr lang="en-US" sz="2400" dirty="0" err="1">
                <a:solidFill>
                  <a:srgbClr val="CCFF33"/>
                </a:solidFill>
              </a:rPr>
              <a:t>kerja</a:t>
            </a:r>
            <a:endParaRPr lang="en-US" sz="2400" dirty="0">
              <a:solidFill>
                <a:srgbClr val="CCFF33"/>
              </a:solidFill>
            </a:endParaRPr>
          </a:p>
          <a:p>
            <a:pPr marL="520700" lvl="1" indent="-409575" fontAlgn="auto">
              <a:spcAft>
                <a:spcPts val="0"/>
              </a:spcAft>
              <a:buFont typeface="+mj-lt"/>
              <a:buAutoNum type="alphaLcPeriod"/>
              <a:defRPr/>
            </a:pPr>
            <a:r>
              <a:rPr lang="en-US" sz="2400" dirty="0" err="1">
                <a:solidFill>
                  <a:srgbClr val="00FF00"/>
                </a:solidFill>
              </a:rPr>
              <a:t>menjaga</a:t>
            </a:r>
            <a:r>
              <a:rPr lang="en-US" sz="2400" dirty="0">
                <a:solidFill>
                  <a:srgbClr val="00FF00"/>
                </a:solidFill>
              </a:rPr>
              <a:t> </a:t>
            </a:r>
            <a:r>
              <a:rPr lang="en-US" sz="2400" dirty="0" err="1">
                <a:solidFill>
                  <a:srgbClr val="00FF00"/>
                </a:solidFill>
              </a:rPr>
              <a:t>stabilitas</a:t>
            </a:r>
            <a:r>
              <a:rPr lang="en-US" sz="2400" dirty="0">
                <a:solidFill>
                  <a:srgbClr val="00FF00"/>
                </a:solidFill>
              </a:rPr>
              <a:t> </a:t>
            </a:r>
            <a:r>
              <a:rPr lang="en-US" sz="2400" dirty="0" err="1">
                <a:solidFill>
                  <a:srgbClr val="00FF00"/>
                </a:solidFill>
              </a:rPr>
              <a:t>ekonomi</a:t>
            </a:r>
            <a:endParaRPr lang="en-US" sz="2400" dirty="0">
              <a:solidFill>
                <a:srgbClr val="00FF00"/>
              </a:solidFill>
            </a:endParaRPr>
          </a:p>
          <a:p>
            <a:pPr marL="520700" lvl="1" indent="-409575" fontAlgn="auto">
              <a:spcAft>
                <a:spcPts val="0"/>
              </a:spcAft>
              <a:buFont typeface="+mj-lt"/>
              <a:buAutoNum type="alphaLcPeriod"/>
              <a:defRPr/>
            </a:pPr>
            <a:r>
              <a:rPr lang="en-US" sz="2400" dirty="0" err="1">
                <a:solidFill>
                  <a:srgbClr val="CC99FF"/>
                </a:solidFill>
              </a:rPr>
              <a:t>meningkatkan</a:t>
            </a:r>
            <a:r>
              <a:rPr lang="en-US" sz="2400" dirty="0">
                <a:solidFill>
                  <a:srgbClr val="CC99FF"/>
                </a:solidFill>
              </a:rPr>
              <a:t> </a:t>
            </a:r>
            <a:r>
              <a:rPr lang="en-US" sz="2400" dirty="0" err="1">
                <a:solidFill>
                  <a:srgbClr val="CC99FF"/>
                </a:solidFill>
              </a:rPr>
              <a:t>kualitas</a:t>
            </a:r>
            <a:r>
              <a:rPr lang="en-US" sz="2400" dirty="0">
                <a:solidFill>
                  <a:srgbClr val="CC99FF"/>
                </a:solidFill>
              </a:rPr>
              <a:t> </a:t>
            </a:r>
            <a:r>
              <a:rPr lang="en-US" sz="2400" dirty="0" err="1">
                <a:solidFill>
                  <a:srgbClr val="CC99FF"/>
                </a:solidFill>
              </a:rPr>
              <a:t>konsumsi</a:t>
            </a:r>
            <a:endParaRPr lang="en-US" sz="2400" dirty="0">
              <a:solidFill>
                <a:srgbClr val="CC99FF"/>
              </a:solidFill>
            </a:endParaRPr>
          </a:p>
          <a:p>
            <a:pPr marL="520700" lvl="1" indent="-409575" fontAlgn="auto">
              <a:spcAft>
                <a:spcPts val="0"/>
              </a:spcAft>
              <a:buFont typeface="+mj-lt"/>
              <a:buAutoNum type="alphaLcPeriod"/>
              <a:defRPr/>
            </a:pPr>
            <a:r>
              <a:rPr lang="en-US" sz="2400" dirty="0" err="1">
                <a:solidFill>
                  <a:srgbClr val="00CC99"/>
                </a:solidFill>
              </a:rPr>
              <a:t>meningkatkan</a:t>
            </a:r>
            <a:r>
              <a:rPr lang="en-US" sz="2400" dirty="0">
                <a:solidFill>
                  <a:srgbClr val="00CC99"/>
                </a:solidFill>
              </a:rPr>
              <a:t> </a:t>
            </a:r>
            <a:r>
              <a:rPr lang="en-US" sz="2400" dirty="0" err="1" smtClean="0">
                <a:solidFill>
                  <a:srgbClr val="00CC99"/>
                </a:solidFill>
              </a:rPr>
              <a:t>produktivitas</a:t>
            </a:r>
            <a:endParaRPr lang="en-US" sz="2400" dirty="0">
              <a:solidFill>
                <a:srgbClr val="00CC99"/>
              </a:solidFill>
            </a:endParaRPr>
          </a:p>
        </p:txBody>
      </p:sp>
      <p:sp>
        <p:nvSpPr>
          <p:cNvPr id="4" name="Rectangle 3"/>
          <p:cNvSpPr/>
          <p:nvPr/>
        </p:nvSpPr>
        <p:spPr>
          <a:xfrm>
            <a:off x="533400" y="5029200"/>
            <a:ext cx="8001000" cy="1569660"/>
          </a:xfrm>
          <a:prstGeom prst="rect">
            <a:avLst/>
          </a:prstGeom>
          <a:ln>
            <a:solidFill>
              <a:srgbClr val="FF00FF"/>
            </a:solidFill>
          </a:ln>
        </p:spPr>
        <p:txBody>
          <a:bodyPr wrap="square">
            <a:spAutoFit/>
          </a:bodyPr>
          <a:lstStyle/>
          <a:p>
            <a:pPr fontAlgn="auto">
              <a:spcAft>
                <a:spcPts val="0"/>
              </a:spcAft>
              <a:buNone/>
              <a:defRPr/>
            </a:pPr>
            <a:r>
              <a:rPr lang="en-US" sz="2400" b="1" dirty="0" err="1" smtClean="0">
                <a:solidFill>
                  <a:srgbClr val="FF3300"/>
                </a:solidFill>
              </a:rPr>
              <a:t>Kerugian</a:t>
            </a:r>
            <a:r>
              <a:rPr lang="en-US" sz="2400" b="1" dirty="0" smtClean="0">
                <a:solidFill>
                  <a:srgbClr val="FF3300"/>
                </a:solidFill>
              </a:rPr>
              <a:t> </a:t>
            </a:r>
            <a:r>
              <a:rPr lang="en-US" sz="2400" b="1" dirty="0" err="1" smtClean="0">
                <a:solidFill>
                  <a:srgbClr val="FF3300"/>
                </a:solidFill>
              </a:rPr>
              <a:t>akibat</a:t>
            </a:r>
            <a:r>
              <a:rPr lang="en-US" sz="2400" b="1" dirty="0" smtClean="0">
                <a:solidFill>
                  <a:srgbClr val="FF3300"/>
                </a:solidFill>
              </a:rPr>
              <a:t> </a:t>
            </a:r>
            <a:r>
              <a:rPr lang="en-US" sz="2400" b="1" dirty="0" err="1" smtClean="0">
                <a:solidFill>
                  <a:srgbClr val="FF3300"/>
                </a:solidFill>
              </a:rPr>
              <a:t>perdagangan</a:t>
            </a:r>
            <a:r>
              <a:rPr lang="en-US" sz="2400" b="1" dirty="0" smtClean="0">
                <a:solidFill>
                  <a:srgbClr val="FF3300"/>
                </a:solidFill>
              </a:rPr>
              <a:t> </a:t>
            </a:r>
            <a:r>
              <a:rPr lang="en-US" sz="2400" b="1" dirty="0" err="1" smtClean="0">
                <a:solidFill>
                  <a:srgbClr val="FF3300"/>
                </a:solidFill>
              </a:rPr>
              <a:t>internasional</a:t>
            </a:r>
            <a:r>
              <a:rPr lang="en-US" sz="2400" b="1" dirty="0" smtClean="0">
                <a:solidFill>
                  <a:srgbClr val="FF3300"/>
                </a:solidFill>
              </a:rPr>
              <a:t>.</a:t>
            </a:r>
          </a:p>
          <a:p>
            <a:pPr marL="387350" lvl="1" indent="-325438" fontAlgn="auto">
              <a:spcAft>
                <a:spcPts val="0"/>
              </a:spcAft>
              <a:buFont typeface="+mj-lt"/>
              <a:buAutoNum type="alphaLcPeriod"/>
              <a:defRPr/>
            </a:pPr>
            <a:r>
              <a:rPr lang="en-US" sz="2400" dirty="0" err="1" smtClean="0">
                <a:solidFill>
                  <a:srgbClr val="00FFFF"/>
                </a:solidFill>
              </a:rPr>
              <a:t>adanya</a:t>
            </a:r>
            <a:r>
              <a:rPr lang="en-US" sz="2400" dirty="0" smtClean="0">
                <a:solidFill>
                  <a:srgbClr val="00FFFF"/>
                </a:solidFill>
              </a:rPr>
              <a:t> </a:t>
            </a:r>
            <a:r>
              <a:rPr lang="en-US" sz="2400" dirty="0" err="1" smtClean="0">
                <a:solidFill>
                  <a:srgbClr val="00FFFF"/>
                </a:solidFill>
              </a:rPr>
              <a:t>ketergantungan</a:t>
            </a:r>
            <a:r>
              <a:rPr lang="en-US" sz="2400" dirty="0" smtClean="0">
                <a:solidFill>
                  <a:srgbClr val="00FFFF"/>
                </a:solidFill>
              </a:rPr>
              <a:t> </a:t>
            </a:r>
            <a:r>
              <a:rPr lang="en-US" sz="2400" dirty="0" err="1" smtClean="0">
                <a:solidFill>
                  <a:srgbClr val="00FFFF"/>
                </a:solidFill>
              </a:rPr>
              <a:t>antar</a:t>
            </a:r>
            <a:r>
              <a:rPr lang="en-US" sz="2400" dirty="0" smtClean="0">
                <a:solidFill>
                  <a:srgbClr val="00FFFF"/>
                </a:solidFill>
              </a:rPr>
              <a:t> </a:t>
            </a:r>
            <a:r>
              <a:rPr lang="en-US" sz="2400" dirty="0" err="1" smtClean="0">
                <a:solidFill>
                  <a:srgbClr val="00FFFF"/>
                </a:solidFill>
              </a:rPr>
              <a:t>negara</a:t>
            </a:r>
            <a:endParaRPr lang="en-US" sz="2400" dirty="0" smtClean="0">
              <a:solidFill>
                <a:srgbClr val="00FFFF"/>
              </a:solidFill>
            </a:endParaRPr>
          </a:p>
          <a:p>
            <a:pPr marL="387350" lvl="1" indent="-325438" fontAlgn="auto">
              <a:spcAft>
                <a:spcPts val="0"/>
              </a:spcAft>
              <a:buFont typeface="+mj-lt"/>
              <a:buAutoNum type="alphaLcPeriod"/>
              <a:defRPr/>
            </a:pPr>
            <a:r>
              <a:rPr lang="en-US" sz="2400" dirty="0" err="1" smtClean="0">
                <a:solidFill>
                  <a:srgbClr val="FFC000"/>
                </a:solidFill>
              </a:rPr>
              <a:t>timbulnya</a:t>
            </a:r>
            <a:r>
              <a:rPr lang="en-US" sz="2400" dirty="0" smtClean="0">
                <a:solidFill>
                  <a:srgbClr val="FFC000"/>
                </a:solidFill>
              </a:rPr>
              <a:t> </a:t>
            </a:r>
            <a:r>
              <a:rPr lang="en-US" sz="2400" dirty="0" err="1" smtClean="0">
                <a:solidFill>
                  <a:srgbClr val="FFC000"/>
                </a:solidFill>
              </a:rPr>
              <a:t>persaingan</a:t>
            </a:r>
            <a:r>
              <a:rPr lang="en-US" sz="2400" dirty="0" smtClean="0">
                <a:solidFill>
                  <a:srgbClr val="FFC000"/>
                </a:solidFill>
              </a:rPr>
              <a:t> yang </a:t>
            </a:r>
            <a:r>
              <a:rPr lang="en-US" sz="2400" dirty="0" err="1" smtClean="0">
                <a:solidFill>
                  <a:srgbClr val="FFC000"/>
                </a:solidFill>
              </a:rPr>
              <a:t>tidak</a:t>
            </a:r>
            <a:r>
              <a:rPr lang="en-US" sz="2400" dirty="0" smtClean="0">
                <a:solidFill>
                  <a:srgbClr val="FFC000"/>
                </a:solidFill>
              </a:rPr>
              <a:t> </a:t>
            </a:r>
            <a:r>
              <a:rPr lang="en-US" sz="2400" dirty="0" err="1" smtClean="0">
                <a:solidFill>
                  <a:srgbClr val="FFC000"/>
                </a:solidFill>
              </a:rPr>
              <a:t>sehat</a:t>
            </a:r>
            <a:endParaRPr lang="en-US" sz="2400" dirty="0" smtClean="0">
              <a:solidFill>
                <a:srgbClr val="FFC000"/>
              </a:solidFill>
            </a:endParaRPr>
          </a:p>
          <a:p>
            <a:pPr marL="387350" lvl="1" indent="-325438" fontAlgn="auto">
              <a:spcAft>
                <a:spcPts val="0"/>
              </a:spcAft>
              <a:buFont typeface="+mj-lt"/>
              <a:buAutoNum type="alphaLcPeriod"/>
              <a:defRPr/>
            </a:pPr>
            <a:r>
              <a:rPr lang="en-US" sz="2400" dirty="0" err="1" smtClean="0">
                <a:solidFill>
                  <a:srgbClr val="11ED4B"/>
                </a:solidFill>
              </a:rPr>
              <a:t>semakin</a:t>
            </a:r>
            <a:r>
              <a:rPr lang="en-US" sz="2400" dirty="0" smtClean="0">
                <a:solidFill>
                  <a:srgbClr val="11ED4B"/>
                </a:solidFill>
              </a:rPr>
              <a:t> </a:t>
            </a:r>
            <a:r>
              <a:rPr lang="en-US" sz="2400" dirty="0" err="1" smtClean="0">
                <a:solidFill>
                  <a:srgbClr val="11ED4B"/>
                </a:solidFill>
              </a:rPr>
              <a:t>menipisnya</a:t>
            </a:r>
            <a:r>
              <a:rPr lang="en-US" sz="2400" dirty="0" smtClean="0">
                <a:solidFill>
                  <a:srgbClr val="11ED4B"/>
                </a:solidFill>
              </a:rPr>
              <a:t> </a:t>
            </a:r>
            <a:r>
              <a:rPr lang="en-US" sz="2400" dirty="0" err="1" smtClean="0">
                <a:solidFill>
                  <a:srgbClr val="11ED4B"/>
                </a:solidFill>
              </a:rPr>
              <a:t>kekayaan</a:t>
            </a:r>
            <a:r>
              <a:rPr lang="en-US" sz="2400" dirty="0" smtClean="0">
                <a:solidFill>
                  <a:srgbClr val="11ED4B"/>
                </a:solidFill>
              </a:rPr>
              <a:t> </a:t>
            </a:r>
            <a:r>
              <a:rPr lang="en-US" sz="2400" dirty="0" err="1" smtClean="0">
                <a:solidFill>
                  <a:srgbClr val="11ED4B"/>
                </a:solidFill>
              </a:rPr>
              <a:t>alam</a:t>
            </a:r>
            <a:endParaRPr lang="en-US" sz="2400" dirty="0">
              <a:solidFill>
                <a:srgbClr val="11ED4B"/>
              </a:solidFill>
            </a:endParaRPr>
          </a:p>
        </p:txBody>
      </p:sp>
      <p:sp>
        <p:nvSpPr>
          <p:cNvPr id="7" name="Oval 6"/>
          <p:cNvSpPr/>
          <p:nvPr/>
        </p:nvSpPr>
        <p:spPr>
          <a:xfrm>
            <a:off x="7696200" y="3733800"/>
            <a:ext cx="685800" cy="685800"/>
          </a:xfrm>
          <a:prstGeom prst="ellipse">
            <a:avLst/>
          </a:prstGeom>
          <a:solidFill>
            <a:srgbClr val="00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lus 7"/>
          <p:cNvSpPr/>
          <p:nvPr/>
        </p:nvSpPr>
        <p:spPr>
          <a:xfrm>
            <a:off x="7772400" y="3810000"/>
            <a:ext cx="533400" cy="533400"/>
          </a:xfrm>
          <a:prstGeom prst="mathPlu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696200" y="5410200"/>
            <a:ext cx="685800" cy="6858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Minus 9"/>
          <p:cNvSpPr/>
          <p:nvPr/>
        </p:nvSpPr>
        <p:spPr>
          <a:xfrm>
            <a:off x="7772400" y="5334000"/>
            <a:ext cx="533400" cy="838200"/>
          </a:xfrm>
          <a:prstGeom prst="mathMin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0"/>
            <a:ext cx="4038600" cy="4267200"/>
          </a:xfrm>
          <a:ln>
            <a:solidFill>
              <a:srgbClr val="00FFFF"/>
            </a:solidFill>
            <a:prstDash val="dash"/>
          </a:ln>
        </p:spPr>
        <p:txBody>
          <a:bodyPr>
            <a:noAutofit/>
          </a:bodyPr>
          <a:lstStyle/>
          <a:p>
            <a:pPr algn="l" fontAlgn="auto">
              <a:spcAft>
                <a:spcPts val="0"/>
              </a:spcAft>
              <a:defRPr/>
            </a:pPr>
            <a:r>
              <a:rPr lang="en-US" sz="2400" b="1" dirty="0" smtClean="0">
                <a:solidFill>
                  <a:srgbClr val="33FB33"/>
                </a:solidFill>
              </a:rPr>
              <a:t>a. </a:t>
            </a:r>
            <a:r>
              <a:rPr lang="en-US" sz="2400" b="1" dirty="0" err="1" smtClean="0">
                <a:solidFill>
                  <a:srgbClr val="33FB33"/>
                </a:solidFill>
              </a:rPr>
              <a:t>Teori</a:t>
            </a:r>
            <a:r>
              <a:rPr lang="en-US" sz="2400" b="1" dirty="0" smtClean="0">
                <a:solidFill>
                  <a:srgbClr val="33FB33"/>
                </a:solidFill>
              </a:rPr>
              <a:t> </a:t>
            </a:r>
            <a:r>
              <a:rPr lang="en-US" sz="2400" b="1" dirty="0" err="1" smtClean="0">
                <a:solidFill>
                  <a:srgbClr val="33FB33"/>
                </a:solidFill>
              </a:rPr>
              <a:t>keunggulan</a:t>
            </a:r>
            <a:r>
              <a:rPr lang="en-US" sz="2400" b="1" dirty="0" smtClean="0">
                <a:solidFill>
                  <a:srgbClr val="33FB33"/>
                </a:solidFill>
              </a:rPr>
              <a:t> </a:t>
            </a:r>
            <a:r>
              <a:rPr lang="en-US" sz="2400" b="1" dirty="0" err="1" smtClean="0">
                <a:solidFill>
                  <a:srgbClr val="33FB33"/>
                </a:solidFill>
              </a:rPr>
              <a:t>mutlak</a:t>
            </a:r>
            <a:r>
              <a:rPr lang="en-US" sz="2400" b="1" dirty="0" smtClean="0">
                <a:solidFill>
                  <a:srgbClr val="33FB33"/>
                </a:solidFill>
              </a:rPr>
              <a:t> </a:t>
            </a:r>
            <a:br>
              <a:rPr lang="en-US" sz="2400" b="1" dirty="0" smtClean="0">
                <a:solidFill>
                  <a:srgbClr val="33FB33"/>
                </a:solidFill>
              </a:rPr>
            </a:br>
            <a:r>
              <a:rPr lang="en-US" sz="2400" b="1" dirty="0" smtClean="0">
                <a:solidFill>
                  <a:srgbClr val="33FB33"/>
                </a:solidFill>
              </a:rPr>
              <a:t>(absolute advantage = Adam Smith)</a:t>
            </a:r>
            <a:r>
              <a:rPr lang="en-US" sz="2400" dirty="0" smtClean="0">
                <a:solidFill>
                  <a:srgbClr val="33FB33"/>
                </a:solidFill>
              </a:rPr>
              <a:t/>
            </a:r>
            <a:br>
              <a:rPr lang="en-US" sz="2400" dirty="0" smtClean="0">
                <a:solidFill>
                  <a:srgbClr val="33FB33"/>
                </a:solidFill>
              </a:rPr>
            </a:br>
            <a:r>
              <a:rPr lang="en-US" sz="2400" dirty="0" err="1" smtClean="0">
                <a:solidFill>
                  <a:srgbClr val="FFFF00"/>
                </a:solidFill>
              </a:rPr>
              <a:t>Keunggulan</a:t>
            </a:r>
            <a:r>
              <a:rPr lang="en-US" sz="2400" dirty="0" smtClean="0">
                <a:solidFill>
                  <a:srgbClr val="FFFF00"/>
                </a:solidFill>
              </a:rPr>
              <a:t> </a:t>
            </a:r>
            <a:r>
              <a:rPr lang="en-US" sz="2400" dirty="0" err="1" smtClean="0">
                <a:solidFill>
                  <a:srgbClr val="FFFF00"/>
                </a:solidFill>
              </a:rPr>
              <a:t>mutlak</a:t>
            </a:r>
            <a:r>
              <a:rPr lang="en-US" sz="2400" dirty="0" smtClean="0">
                <a:solidFill>
                  <a:srgbClr val="FFFF00"/>
                </a:solidFill>
              </a:rPr>
              <a:t> </a:t>
            </a:r>
            <a:r>
              <a:rPr lang="en-US" sz="2400" dirty="0" err="1" smtClean="0">
                <a:solidFill>
                  <a:srgbClr val="FFFF00"/>
                </a:solidFill>
              </a:rPr>
              <a:t>adalah</a:t>
            </a:r>
            <a:r>
              <a:rPr lang="en-US" sz="2400" dirty="0" smtClean="0">
                <a:solidFill>
                  <a:srgbClr val="FFFF00"/>
                </a:solidFill>
              </a:rPr>
              <a:t> </a:t>
            </a:r>
            <a:r>
              <a:rPr lang="en-US" sz="2400" dirty="0" err="1" smtClean="0">
                <a:solidFill>
                  <a:srgbClr val="FFFF00"/>
                </a:solidFill>
              </a:rPr>
              <a:t>keunggulan</a:t>
            </a:r>
            <a:r>
              <a:rPr lang="en-US" sz="2400" dirty="0" smtClean="0">
                <a:solidFill>
                  <a:srgbClr val="FFFF00"/>
                </a:solidFill>
              </a:rPr>
              <a:t> </a:t>
            </a:r>
            <a:r>
              <a:rPr lang="en-US" sz="2400" dirty="0" err="1" smtClean="0">
                <a:solidFill>
                  <a:srgbClr val="FFFF00"/>
                </a:solidFill>
              </a:rPr>
              <a:t>suatu</a:t>
            </a:r>
            <a:r>
              <a:rPr lang="en-US" sz="2400" dirty="0" smtClean="0">
                <a:solidFill>
                  <a:srgbClr val="FFFF00"/>
                </a:solidFill>
              </a:rPr>
              <a:t> </a:t>
            </a:r>
            <a:r>
              <a:rPr lang="en-US" sz="2400" dirty="0" err="1" smtClean="0">
                <a:solidFill>
                  <a:srgbClr val="FFFF00"/>
                </a:solidFill>
              </a:rPr>
              <a:t>negara</a:t>
            </a:r>
            <a:r>
              <a:rPr lang="en-US" sz="2400" dirty="0" smtClean="0">
                <a:solidFill>
                  <a:srgbClr val="FFFF00"/>
                </a:solidFill>
              </a:rPr>
              <a:t> </a:t>
            </a:r>
            <a:r>
              <a:rPr lang="en-US" sz="2400" dirty="0" err="1" smtClean="0">
                <a:solidFill>
                  <a:srgbClr val="FFFF00"/>
                </a:solidFill>
              </a:rPr>
              <a:t>karena</a:t>
            </a:r>
            <a:r>
              <a:rPr lang="en-US" sz="2400" dirty="0" smtClean="0">
                <a:solidFill>
                  <a:srgbClr val="FFFF00"/>
                </a:solidFill>
              </a:rPr>
              <a:t> </a:t>
            </a:r>
            <a:r>
              <a:rPr lang="en-US" sz="2400" dirty="0" err="1" smtClean="0">
                <a:solidFill>
                  <a:srgbClr val="FFFF00"/>
                </a:solidFill>
              </a:rPr>
              <a:t>mampu</a:t>
            </a:r>
            <a:r>
              <a:rPr lang="en-US" sz="2400" dirty="0" smtClean="0">
                <a:solidFill>
                  <a:srgbClr val="FFFF00"/>
                </a:solidFill>
              </a:rPr>
              <a:t> </a:t>
            </a:r>
            <a:r>
              <a:rPr lang="en-US" sz="2400" dirty="0" err="1" smtClean="0">
                <a:solidFill>
                  <a:srgbClr val="FFFF00"/>
                </a:solidFill>
              </a:rPr>
              <a:t>memproduksi</a:t>
            </a:r>
            <a:r>
              <a:rPr lang="en-US" sz="2400" dirty="0" smtClean="0">
                <a:solidFill>
                  <a:srgbClr val="FFFF00"/>
                </a:solidFill>
              </a:rPr>
              <a:t> </a:t>
            </a:r>
            <a:r>
              <a:rPr lang="en-US" sz="2400" dirty="0" err="1" smtClean="0">
                <a:solidFill>
                  <a:srgbClr val="FFFF00"/>
                </a:solidFill>
              </a:rPr>
              <a:t>barang</a:t>
            </a:r>
            <a:r>
              <a:rPr lang="en-US" sz="2400" dirty="0" smtClean="0">
                <a:solidFill>
                  <a:srgbClr val="FFFF00"/>
                </a:solidFill>
              </a:rPr>
              <a:t> </a:t>
            </a:r>
            <a:r>
              <a:rPr lang="en-US" sz="2400" dirty="0" err="1" smtClean="0">
                <a:solidFill>
                  <a:srgbClr val="FFFF00"/>
                </a:solidFill>
              </a:rPr>
              <a:t>lebih</a:t>
            </a:r>
            <a:r>
              <a:rPr lang="en-US" sz="2400" dirty="0" smtClean="0">
                <a:solidFill>
                  <a:srgbClr val="FFFF00"/>
                </a:solidFill>
              </a:rPr>
              <a:t> </a:t>
            </a:r>
            <a:r>
              <a:rPr lang="en-US" sz="2400" dirty="0" err="1" smtClean="0">
                <a:solidFill>
                  <a:srgbClr val="FFFF00"/>
                </a:solidFill>
              </a:rPr>
              <a:t>banyak</a:t>
            </a:r>
            <a:r>
              <a:rPr lang="en-US" sz="2400" dirty="0" smtClean="0">
                <a:solidFill>
                  <a:srgbClr val="FFFF00"/>
                </a:solidFill>
              </a:rPr>
              <a:t> </a:t>
            </a:r>
            <a:r>
              <a:rPr lang="en-US" sz="2400" dirty="0" err="1" smtClean="0">
                <a:solidFill>
                  <a:srgbClr val="FFFF00"/>
                </a:solidFill>
              </a:rPr>
              <a:t>dibandingkan</a:t>
            </a:r>
            <a:r>
              <a:rPr lang="en-US" sz="2400" dirty="0" smtClean="0">
                <a:solidFill>
                  <a:srgbClr val="FFFF00"/>
                </a:solidFill>
              </a:rPr>
              <a:t> </a:t>
            </a:r>
            <a:r>
              <a:rPr lang="en-US" sz="2400" dirty="0" err="1" smtClean="0">
                <a:solidFill>
                  <a:srgbClr val="FFFF00"/>
                </a:solidFill>
              </a:rPr>
              <a:t>dengan</a:t>
            </a:r>
            <a:r>
              <a:rPr lang="en-US" sz="2400" dirty="0" smtClean="0">
                <a:solidFill>
                  <a:srgbClr val="FFFF00"/>
                </a:solidFill>
              </a:rPr>
              <a:t> </a:t>
            </a:r>
            <a:r>
              <a:rPr lang="en-US" sz="2400" dirty="0" err="1" smtClean="0">
                <a:solidFill>
                  <a:srgbClr val="FFFF00"/>
                </a:solidFill>
              </a:rPr>
              <a:t>negara</a:t>
            </a:r>
            <a:r>
              <a:rPr lang="en-US" sz="2400" dirty="0" smtClean="0">
                <a:solidFill>
                  <a:srgbClr val="FFFF00"/>
                </a:solidFill>
              </a:rPr>
              <a:t> lain </a:t>
            </a:r>
            <a:r>
              <a:rPr lang="en-US" sz="2400" dirty="0" err="1" smtClean="0">
                <a:solidFill>
                  <a:srgbClr val="FFFF00"/>
                </a:solidFill>
              </a:rPr>
              <a:t>dengan</a:t>
            </a:r>
            <a:r>
              <a:rPr lang="en-US" sz="2400" dirty="0" smtClean="0">
                <a:solidFill>
                  <a:srgbClr val="FFFF00"/>
                </a:solidFill>
              </a:rPr>
              <a:t> </a:t>
            </a:r>
            <a:r>
              <a:rPr lang="en-US" sz="2400" dirty="0" err="1" smtClean="0">
                <a:solidFill>
                  <a:srgbClr val="FFFF00"/>
                </a:solidFill>
              </a:rPr>
              <a:t>sumber</a:t>
            </a:r>
            <a:r>
              <a:rPr lang="en-US" sz="2400" dirty="0" smtClean="0">
                <a:solidFill>
                  <a:srgbClr val="FFFF00"/>
                </a:solidFill>
              </a:rPr>
              <a:t> </a:t>
            </a:r>
            <a:r>
              <a:rPr lang="en-US" sz="2400" dirty="0" err="1" smtClean="0">
                <a:solidFill>
                  <a:srgbClr val="FFFF00"/>
                </a:solidFill>
              </a:rPr>
              <a:t>daya</a:t>
            </a:r>
            <a:r>
              <a:rPr lang="en-US" sz="2400" dirty="0" smtClean="0">
                <a:solidFill>
                  <a:srgbClr val="FFFF00"/>
                </a:solidFill>
              </a:rPr>
              <a:t> yang </a:t>
            </a:r>
            <a:r>
              <a:rPr lang="en-US" sz="2400" dirty="0" err="1" smtClean="0">
                <a:solidFill>
                  <a:srgbClr val="FFFF00"/>
                </a:solidFill>
              </a:rPr>
              <a:t>sama</a:t>
            </a:r>
            <a:r>
              <a:rPr lang="en-US" sz="2400" dirty="0" smtClean="0">
                <a:solidFill>
                  <a:srgbClr val="FFFF00"/>
                </a:solidFill>
              </a:rPr>
              <a:t>.    </a:t>
            </a:r>
            <a:endParaRPr lang="en-US" sz="2400" dirty="0">
              <a:solidFill>
                <a:srgbClr val="FFFF00"/>
              </a:solidFill>
            </a:endParaRPr>
          </a:p>
        </p:txBody>
      </p:sp>
      <p:sp>
        <p:nvSpPr>
          <p:cNvPr id="4" name="Title 1"/>
          <p:cNvSpPr txBox="1">
            <a:spLocks/>
          </p:cNvSpPr>
          <p:nvPr/>
        </p:nvSpPr>
        <p:spPr>
          <a:xfrm>
            <a:off x="762000" y="762000"/>
            <a:ext cx="7543800" cy="838200"/>
          </a:xfrm>
          <a:prstGeom prst="rect">
            <a:avLst/>
          </a:prstGeom>
          <a:solidFill>
            <a:schemeClr val="tx1"/>
          </a:solidFill>
          <a:ln>
            <a:solidFill>
              <a:srgbClr val="FB5763"/>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5" name="Rectangle 4"/>
          <p:cNvSpPr/>
          <p:nvPr/>
        </p:nvSpPr>
        <p:spPr>
          <a:xfrm>
            <a:off x="2057400" y="13716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6" name="Straight Arrow Connector 5"/>
          <p:cNvCxnSpPr/>
          <p:nvPr/>
        </p:nvCxnSpPr>
        <p:spPr>
          <a:xfrm rot="5400000">
            <a:off x="2095500" y="1714500"/>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477000" y="13716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8" name="Straight Arrow Connector 7"/>
          <p:cNvCxnSpPr/>
          <p:nvPr/>
        </p:nvCxnSpPr>
        <p:spPr>
          <a:xfrm rot="5400000">
            <a:off x="6515100" y="1713706"/>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381000" y="152400"/>
            <a:ext cx="8229600" cy="838200"/>
          </a:xfrm>
          <a:prstGeom prst="rect">
            <a:avLst/>
          </a:prstGeom>
          <a:solidFill>
            <a:schemeClr val="tx1"/>
          </a:solidFill>
          <a:ln>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FFFF00"/>
                </a:solidFill>
                <a:effectLst/>
                <a:uLnTx/>
                <a:uFillTx/>
                <a:latin typeface="+mn-lt"/>
                <a:ea typeface="+mj-ea"/>
                <a:cs typeface="+mj-cs"/>
              </a:rPr>
              <a:t>Teori</a:t>
            </a:r>
            <a:r>
              <a:rPr kumimoji="0" lang="en-US" sz="3600" b="0" i="0" u="none" strike="noStrike" kern="1200" cap="none" spc="0" normalizeH="0" noProof="0" dirty="0" smtClean="0">
                <a:ln>
                  <a:noFill/>
                </a:ln>
                <a:solidFill>
                  <a:srgbClr val="FFFF00"/>
                </a:solidFill>
                <a:effectLst/>
                <a:uLnTx/>
                <a:uFillTx/>
                <a:latin typeface="+mn-lt"/>
                <a:ea typeface="+mj-ea"/>
                <a:cs typeface="+mj-cs"/>
              </a:rPr>
              <a:t> </a:t>
            </a:r>
            <a:r>
              <a:rPr kumimoji="0" lang="en-US" sz="3600" b="0" i="0" u="none" strike="noStrike" kern="1200" cap="none" spc="0" normalizeH="0" noProof="0" dirty="0" err="1" smtClean="0">
                <a:ln>
                  <a:noFill/>
                </a:ln>
                <a:solidFill>
                  <a:srgbClr val="FFFF00"/>
                </a:solidFill>
                <a:effectLst/>
                <a:uLnTx/>
                <a:uFillTx/>
                <a:latin typeface="+mn-lt"/>
                <a:ea typeface="+mj-ea"/>
                <a:cs typeface="+mj-cs"/>
              </a:rPr>
              <a:t>Perdagangan</a:t>
            </a:r>
            <a:r>
              <a:rPr kumimoji="0" lang="en-US" sz="3600" b="0" i="0" u="none" strike="noStrike" kern="1200" cap="none" spc="0" normalizeH="0" noProof="0" dirty="0" smtClean="0">
                <a:ln>
                  <a:noFill/>
                </a:ln>
                <a:solidFill>
                  <a:srgbClr val="FFFF00"/>
                </a:solidFill>
                <a:effectLst/>
                <a:uLnTx/>
                <a:uFillTx/>
                <a:latin typeface="+mn-lt"/>
                <a:ea typeface="+mj-ea"/>
                <a:cs typeface="+mj-cs"/>
              </a:rPr>
              <a:t> </a:t>
            </a:r>
            <a:r>
              <a:rPr kumimoji="0" lang="en-US" sz="3600" b="0" i="0" u="none" strike="noStrike" kern="1200" cap="none" spc="0" normalizeH="0" noProof="0" dirty="0" err="1" smtClean="0">
                <a:ln>
                  <a:noFill/>
                </a:ln>
                <a:solidFill>
                  <a:srgbClr val="FFFF00"/>
                </a:solidFill>
                <a:effectLst/>
                <a:uLnTx/>
                <a:uFillTx/>
                <a:latin typeface="+mn-lt"/>
                <a:ea typeface="+mj-ea"/>
                <a:cs typeface="+mj-cs"/>
              </a:rPr>
              <a:t>Internasional</a:t>
            </a:r>
            <a:endParaRPr kumimoji="0" lang="en-US" sz="3600" b="0" i="0" u="none" strike="noStrike" kern="1200" cap="none" spc="0" normalizeH="0" baseline="0" noProof="0" dirty="0" smtClean="0">
              <a:ln>
                <a:noFill/>
              </a:ln>
              <a:solidFill>
                <a:srgbClr val="FFFF00"/>
              </a:solidFill>
              <a:effectLst/>
              <a:uLnTx/>
              <a:uFillTx/>
              <a:latin typeface="+mn-lt"/>
              <a:ea typeface="+mj-ea"/>
              <a:cs typeface="+mj-cs"/>
            </a:endParaRPr>
          </a:p>
        </p:txBody>
      </p:sp>
      <p:sp>
        <p:nvSpPr>
          <p:cNvPr id="10" name="Title 1"/>
          <p:cNvSpPr txBox="1">
            <a:spLocks/>
          </p:cNvSpPr>
          <p:nvPr/>
        </p:nvSpPr>
        <p:spPr>
          <a:xfrm>
            <a:off x="4648200" y="2286000"/>
            <a:ext cx="4267200" cy="4267200"/>
          </a:xfrm>
          <a:prstGeom prst="rect">
            <a:avLst/>
          </a:prstGeom>
          <a:ln>
            <a:solidFill>
              <a:srgbClr val="CCFF33"/>
            </a:solidFill>
            <a:prstDash val="dash"/>
          </a:ln>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500" b="1" i="0" u="none" strike="noStrike" kern="1200" cap="none" spc="0" normalizeH="0" baseline="0" noProof="0" dirty="0" err="1" smtClean="0">
                <a:ln>
                  <a:noFill/>
                </a:ln>
                <a:solidFill>
                  <a:srgbClr val="FF00FF"/>
                </a:solidFill>
                <a:effectLst/>
                <a:uLnTx/>
                <a:uFillTx/>
                <a:latin typeface="+mj-lt"/>
                <a:ea typeface="+mj-ea"/>
                <a:cs typeface="+mj-cs"/>
              </a:rPr>
              <a:t>Teori</a:t>
            </a:r>
            <a:r>
              <a:rPr kumimoji="0" lang="en-US" sz="2500" b="1" i="0" u="none" strike="noStrike" kern="1200" cap="none" spc="0" normalizeH="0" baseline="0" noProof="0" dirty="0" smtClean="0">
                <a:ln>
                  <a:noFill/>
                </a:ln>
                <a:solidFill>
                  <a:srgbClr val="FF00FF"/>
                </a:solidFill>
                <a:effectLst/>
                <a:uLnTx/>
                <a:uFillTx/>
                <a:latin typeface="+mj-lt"/>
                <a:ea typeface="+mj-ea"/>
                <a:cs typeface="+mj-cs"/>
              </a:rPr>
              <a:t> </a:t>
            </a:r>
            <a:r>
              <a:rPr kumimoji="0" lang="en-US" sz="2500" b="1" i="0" u="none" strike="noStrike" kern="1200" cap="none" spc="0" normalizeH="0" baseline="0" noProof="0" dirty="0" err="1" smtClean="0">
                <a:ln>
                  <a:noFill/>
                </a:ln>
                <a:solidFill>
                  <a:srgbClr val="FF00FF"/>
                </a:solidFill>
                <a:effectLst/>
                <a:uLnTx/>
                <a:uFillTx/>
                <a:latin typeface="+mj-lt"/>
                <a:ea typeface="+mj-ea"/>
                <a:cs typeface="+mj-cs"/>
              </a:rPr>
              <a:t>keunggulan</a:t>
            </a:r>
            <a:r>
              <a:rPr kumimoji="0" lang="en-US" sz="2500" b="1" i="0" u="none" strike="noStrike" kern="1200" cap="none" spc="0" normalizeH="0" baseline="0" noProof="0" dirty="0" smtClean="0">
                <a:ln>
                  <a:noFill/>
                </a:ln>
                <a:solidFill>
                  <a:srgbClr val="FF00FF"/>
                </a:solidFill>
                <a:effectLst/>
                <a:uLnTx/>
                <a:uFillTx/>
                <a:latin typeface="+mj-lt"/>
                <a:ea typeface="+mj-ea"/>
                <a:cs typeface="+mj-cs"/>
              </a:rPr>
              <a:t> </a:t>
            </a:r>
            <a:r>
              <a:rPr kumimoji="0" lang="en-US" sz="2500" b="1" i="0" u="none" strike="noStrike" kern="1200" cap="none" spc="0" normalizeH="0" baseline="0" noProof="0" dirty="0" err="1" smtClean="0">
                <a:ln>
                  <a:noFill/>
                </a:ln>
                <a:solidFill>
                  <a:srgbClr val="FF00FF"/>
                </a:solidFill>
                <a:effectLst/>
                <a:uLnTx/>
                <a:uFillTx/>
                <a:latin typeface="+mj-lt"/>
                <a:ea typeface="+mj-ea"/>
                <a:cs typeface="+mj-cs"/>
              </a:rPr>
              <a:t>komparatif</a:t>
            </a:r>
            <a:r>
              <a:rPr kumimoji="0" lang="en-US" sz="2500" b="1" i="0" u="none" strike="noStrike" kern="1200" cap="none" spc="0" normalizeH="0" baseline="0" noProof="0" dirty="0" smtClean="0">
                <a:ln>
                  <a:noFill/>
                </a:ln>
                <a:solidFill>
                  <a:srgbClr val="FF00FF"/>
                </a:solidFill>
                <a:effectLst/>
                <a:uLnTx/>
                <a:uFillTx/>
                <a:latin typeface="+mj-lt"/>
                <a:ea typeface="+mj-ea"/>
                <a:cs typeface="+mj-cs"/>
              </a:rPr>
              <a:t> (comparative advantage = David Ricardo)</a:t>
            </a:r>
            <a:r>
              <a:rPr kumimoji="0" lang="en-US" sz="2500" b="0" i="0" u="none" strike="noStrike" kern="1200" cap="none" spc="0" normalizeH="0" baseline="0" noProof="0" dirty="0" smtClean="0">
                <a:ln>
                  <a:noFill/>
                </a:ln>
                <a:solidFill>
                  <a:srgbClr val="FF0000"/>
                </a:solidFill>
                <a:effectLst/>
                <a:uLnTx/>
                <a:uFillTx/>
                <a:latin typeface="+mj-lt"/>
                <a:ea typeface="+mj-ea"/>
                <a:cs typeface="+mj-cs"/>
              </a:rPr>
              <a:t/>
            </a:r>
            <a:br>
              <a:rPr kumimoji="0" lang="en-US" sz="2500" b="0" i="0" u="none" strike="noStrike" kern="1200" cap="none" spc="0" normalizeH="0" baseline="0" noProof="0" dirty="0" smtClean="0">
                <a:ln>
                  <a:noFill/>
                </a:ln>
                <a:solidFill>
                  <a:srgbClr val="FF0000"/>
                </a:solidFill>
                <a:effectLst/>
                <a:uLnTx/>
                <a:uFillTx/>
                <a:latin typeface="+mj-lt"/>
                <a:ea typeface="+mj-ea"/>
                <a:cs typeface="+mj-cs"/>
              </a:rPr>
            </a:b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Keunggulan</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komparatif</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adalah</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keunggulan</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suatu</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negara</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karena</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mampu</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memproduksi</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barang</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lebih</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efesien</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dibandingkan</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dengan</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500" b="0" i="0" u="none" strike="noStrike" kern="1200" cap="none" spc="0" normalizeH="0" baseline="0" noProof="0" dirty="0" err="1" smtClean="0">
                <a:ln>
                  <a:noFill/>
                </a:ln>
                <a:solidFill>
                  <a:srgbClr val="00FFFF"/>
                </a:solidFill>
                <a:effectLst/>
                <a:uLnTx/>
                <a:uFillTx/>
                <a:latin typeface="+mj-lt"/>
                <a:ea typeface="+mj-ea"/>
                <a:cs typeface="+mj-cs"/>
              </a:rPr>
              <a:t>negara</a:t>
            </a:r>
            <a:r>
              <a:rPr kumimoji="0" lang="en-US" sz="2500" b="0" i="0" u="none" strike="noStrike" kern="1200" cap="none" spc="0" normalizeH="0" baseline="0" noProof="0" dirty="0" smtClean="0">
                <a:ln>
                  <a:noFill/>
                </a:ln>
                <a:solidFill>
                  <a:srgbClr val="00FFFF"/>
                </a:solidFill>
                <a:effectLst/>
                <a:uLnTx/>
                <a:uFillTx/>
                <a:latin typeface="+mj-lt"/>
                <a:ea typeface="+mj-ea"/>
                <a:cs typeface="+mj-cs"/>
              </a:rPr>
              <a:t> lain.</a:t>
            </a:r>
            <a:endParaRPr kumimoji="0" lang="en-US" sz="2500" b="0" i="0" u="none" strike="noStrike" kern="1200" cap="none" spc="0" normalizeH="0" baseline="0" noProof="0" dirty="0">
              <a:ln w="12700">
                <a:solidFill>
                  <a:schemeClr val="tx2">
                    <a:satMod val="155000"/>
                  </a:schemeClr>
                </a:solidFill>
                <a:prstDash val="solid"/>
              </a:ln>
              <a:solidFill>
                <a:srgbClr val="00FFFF"/>
              </a:solidFill>
              <a:effectLst>
                <a:outerShdw blurRad="41275" dist="20320" dir="1800000" algn="tl" rotWithShape="0">
                  <a:srgbClr val="000000">
                    <a:alpha val="40000"/>
                  </a:srgbClr>
                </a:outerShdw>
              </a:effectLst>
              <a:uLnTx/>
              <a:uFillTx/>
              <a:latin typeface="+mj-lt"/>
              <a:ea typeface="+mj-ea"/>
              <a:cs typeface="+mj-cs"/>
            </a:endParaRPr>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repeatCount="indefinite"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563562"/>
          </a:xfrm>
        </p:spPr>
        <p:txBody>
          <a:bodyPr>
            <a:normAutofit fontScale="90000"/>
          </a:bodyPr>
          <a:lstStyle/>
          <a:p>
            <a:r>
              <a:rPr lang="en-US" sz="3200" dirty="0" err="1" smtClean="0">
                <a:solidFill>
                  <a:srgbClr val="FFFF00"/>
                </a:solidFill>
              </a:rPr>
              <a:t>Contoh</a:t>
            </a:r>
            <a:r>
              <a:rPr lang="en-US" sz="3200" dirty="0" smtClean="0">
                <a:solidFill>
                  <a:srgbClr val="FFFF00"/>
                </a:solidFill>
              </a:rPr>
              <a:t> </a:t>
            </a:r>
            <a:r>
              <a:rPr lang="en-US" sz="3200" dirty="0" err="1" smtClean="0">
                <a:solidFill>
                  <a:srgbClr val="FFFF00"/>
                </a:solidFill>
              </a:rPr>
              <a:t>Perhitungan</a:t>
            </a:r>
            <a:r>
              <a:rPr lang="en-US" sz="3200" dirty="0" smtClean="0">
                <a:solidFill>
                  <a:srgbClr val="FFFF00"/>
                </a:solidFill>
              </a:rPr>
              <a:t> </a:t>
            </a:r>
            <a:r>
              <a:rPr lang="en-US" sz="3200" dirty="0" err="1" smtClean="0">
                <a:solidFill>
                  <a:srgbClr val="FFFF00"/>
                </a:solidFill>
              </a:rPr>
              <a:t>Teori</a:t>
            </a:r>
            <a:r>
              <a:rPr lang="en-US" sz="3200" dirty="0" smtClean="0">
                <a:solidFill>
                  <a:srgbClr val="FFFF00"/>
                </a:solidFill>
              </a:rPr>
              <a:t> </a:t>
            </a:r>
            <a:r>
              <a:rPr lang="en-US" sz="3200" dirty="0" err="1" smtClean="0">
                <a:solidFill>
                  <a:srgbClr val="FFFF00"/>
                </a:solidFill>
              </a:rPr>
              <a:t>Keunggulan</a:t>
            </a:r>
            <a:r>
              <a:rPr lang="en-US" sz="3200" dirty="0" smtClean="0">
                <a:solidFill>
                  <a:srgbClr val="FFFF00"/>
                </a:solidFill>
              </a:rPr>
              <a:t> </a:t>
            </a:r>
            <a:r>
              <a:rPr lang="en-US" sz="3200" dirty="0" err="1" smtClean="0">
                <a:solidFill>
                  <a:srgbClr val="FFFF00"/>
                </a:solidFill>
              </a:rPr>
              <a:t>Absolut</a:t>
            </a:r>
            <a:r>
              <a:rPr lang="en-US" sz="3200" dirty="0" smtClean="0">
                <a:solidFill>
                  <a:srgbClr val="FFFF00"/>
                </a:solidFill>
              </a:rPr>
              <a:t>/</a:t>
            </a:r>
            <a:r>
              <a:rPr lang="en-US" sz="3200" dirty="0" err="1" smtClean="0">
                <a:solidFill>
                  <a:srgbClr val="FFFF00"/>
                </a:solidFill>
              </a:rPr>
              <a:t>Mutlak</a:t>
            </a:r>
            <a:endParaRPr lang="en-US" sz="3200" dirty="0">
              <a:solidFill>
                <a:srgbClr val="FFFF00"/>
              </a:solidFill>
            </a:endParaRPr>
          </a:p>
        </p:txBody>
      </p:sp>
      <p:graphicFrame>
        <p:nvGraphicFramePr>
          <p:cNvPr id="4" name="Content Placeholder 3"/>
          <p:cNvGraphicFramePr>
            <a:graphicFrameLocks noGrp="1"/>
          </p:cNvGraphicFramePr>
          <p:nvPr>
            <p:ph idx="1"/>
          </p:nvPr>
        </p:nvGraphicFramePr>
        <p:xfrm>
          <a:off x="304800" y="914400"/>
          <a:ext cx="4267200" cy="1676400"/>
        </p:xfrm>
        <a:graphic>
          <a:graphicData uri="http://schemas.openxmlformats.org/drawingml/2006/table">
            <a:tbl>
              <a:tblPr firstRow="1" bandRow="1">
                <a:tableStyleId>{775DCB02-9BB8-47FD-8907-85C794F793BA}</a:tableStyleId>
              </a:tblPr>
              <a:tblGrid>
                <a:gridCol w="1778000"/>
                <a:gridCol w="1270000"/>
                <a:gridCol w="1219200"/>
              </a:tblGrid>
              <a:tr h="558800">
                <a:tc>
                  <a:txBody>
                    <a:bodyPr/>
                    <a:lstStyle/>
                    <a:p>
                      <a:pPr algn="ctr"/>
                      <a:r>
                        <a:rPr lang="en-US" sz="2400" dirty="0" smtClean="0"/>
                        <a:t>Negara</a:t>
                      </a:r>
                      <a:endParaRPr lang="en-US" sz="2400" dirty="0"/>
                    </a:p>
                  </a:txBody>
                  <a:tcPr/>
                </a:tc>
                <a:tc>
                  <a:txBody>
                    <a:bodyPr/>
                    <a:lstStyle/>
                    <a:p>
                      <a:pPr algn="ctr"/>
                      <a:r>
                        <a:rPr lang="en-US" sz="2400" dirty="0" smtClean="0"/>
                        <a:t>TV</a:t>
                      </a:r>
                      <a:endParaRPr lang="en-US" sz="2400" dirty="0"/>
                    </a:p>
                  </a:txBody>
                  <a:tcPr/>
                </a:tc>
                <a:tc>
                  <a:txBody>
                    <a:bodyPr/>
                    <a:lstStyle/>
                    <a:p>
                      <a:pPr algn="ctr"/>
                      <a:r>
                        <a:rPr lang="en-US" sz="2400" dirty="0" err="1" smtClean="0"/>
                        <a:t>Beras</a:t>
                      </a:r>
                      <a:endParaRPr lang="en-US" sz="2400" dirty="0"/>
                    </a:p>
                  </a:txBody>
                  <a:tcPr/>
                </a:tc>
              </a:tr>
              <a:tr h="558800">
                <a:tc>
                  <a:txBody>
                    <a:bodyPr/>
                    <a:lstStyle/>
                    <a:p>
                      <a:pPr algn="ctr"/>
                      <a:r>
                        <a:rPr lang="en-US" sz="2400" dirty="0" err="1" smtClean="0"/>
                        <a:t>Jepang</a:t>
                      </a:r>
                      <a:endParaRPr lang="en-US" sz="2400" dirty="0"/>
                    </a:p>
                  </a:txBody>
                  <a:tcPr/>
                </a:tc>
                <a:tc>
                  <a:txBody>
                    <a:bodyPr/>
                    <a:lstStyle/>
                    <a:p>
                      <a:pPr algn="ctr"/>
                      <a:r>
                        <a:rPr lang="en-US" sz="2400" dirty="0" smtClean="0">
                          <a:solidFill>
                            <a:srgbClr val="FF0000"/>
                          </a:solidFill>
                        </a:rPr>
                        <a:t>8 </a:t>
                      </a:r>
                      <a:r>
                        <a:rPr lang="en-US" sz="2400" dirty="0" err="1" smtClean="0">
                          <a:solidFill>
                            <a:srgbClr val="FF0000"/>
                          </a:solidFill>
                        </a:rPr>
                        <a:t>Pcs</a:t>
                      </a:r>
                      <a:endParaRPr lang="en-US" sz="2400" dirty="0">
                        <a:solidFill>
                          <a:srgbClr val="FF0000"/>
                        </a:solidFill>
                      </a:endParaRPr>
                    </a:p>
                  </a:txBody>
                  <a:tcPr/>
                </a:tc>
                <a:tc>
                  <a:txBody>
                    <a:bodyPr/>
                    <a:lstStyle/>
                    <a:p>
                      <a:pPr algn="ctr"/>
                      <a:r>
                        <a:rPr lang="en-US" sz="2400" dirty="0" smtClean="0"/>
                        <a:t>5Kg</a:t>
                      </a:r>
                      <a:endParaRPr lang="en-US" sz="2400" dirty="0"/>
                    </a:p>
                  </a:txBody>
                  <a:tcPr/>
                </a:tc>
              </a:tr>
              <a:tr h="558800">
                <a:tc>
                  <a:txBody>
                    <a:bodyPr/>
                    <a:lstStyle/>
                    <a:p>
                      <a:pPr algn="ctr"/>
                      <a:r>
                        <a:rPr lang="en-US" sz="2400" dirty="0" smtClean="0"/>
                        <a:t>Indonesia</a:t>
                      </a:r>
                      <a:endParaRPr lang="en-US" sz="2400" dirty="0"/>
                    </a:p>
                  </a:txBody>
                  <a:tcPr/>
                </a:tc>
                <a:tc>
                  <a:txBody>
                    <a:bodyPr/>
                    <a:lstStyle/>
                    <a:p>
                      <a:pPr algn="ctr"/>
                      <a:r>
                        <a:rPr lang="en-US" sz="2400" dirty="0" smtClean="0"/>
                        <a:t>6 </a:t>
                      </a:r>
                      <a:r>
                        <a:rPr lang="en-US" sz="2400" dirty="0" err="1" smtClean="0"/>
                        <a:t>Pcs</a:t>
                      </a:r>
                      <a:endParaRPr lang="en-US" sz="2400" dirty="0"/>
                    </a:p>
                  </a:txBody>
                  <a:tcPr/>
                </a:tc>
                <a:tc>
                  <a:txBody>
                    <a:bodyPr/>
                    <a:lstStyle/>
                    <a:p>
                      <a:pPr algn="ctr"/>
                      <a:r>
                        <a:rPr lang="en-US" sz="2400" dirty="0" smtClean="0">
                          <a:solidFill>
                            <a:srgbClr val="FF0000"/>
                          </a:solidFill>
                        </a:rPr>
                        <a:t>9Kg</a:t>
                      </a:r>
                      <a:endParaRPr lang="en-US" sz="2400" dirty="0">
                        <a:solidFill>
                          <a:srgbClr val="FF0000"/>
                        </a:solidFill>
                      </a:endParaRPr>
                    </a:p>
                  </a:txBody>
                  <a:tcPr/>
                </a:tc>
              </a:tr>
            </a:tbl>
          </a:graphicData>
        </a:graphic>
      </p:graphicFrame>
      <p:graphicFrame>
        <p:nvGraphicFramePr>
          <p:cNvPr id="5" name="Content Placeholder 3"/>
          <p:cNvGraphicFramePr>
            <a:graphicFrameLocks/>
          </p:cNvGraphicFramePr>
          <p:nvPr/>
        </p:nvGraphicFramePr>
        <p:xfrm>
          <a:off x="4775200" y="914400"/>
          <a:ext cx="4368800" cy="1676400"/>
        </p:xfrm>
        <a:graphic>
          <a:graphicData uri="http://schemas.openxmlformats.org/drawingml/2006/table">
            <a:tbl>
              <a:tblPr firstRow="1" bandRow="1">
                <a:tableStyleId>{35758FB7-9AC5-4552-8A53-C91805E547FA}</a:tableStyleId>
              </a:tblPr>
              <a:tblGrid>
                <a:gridCol w="2184400"/>
                <a:gridCol w="2184400"/>
              </a:tblGrid>
              <a:tr h="558800">
                <a:tc>
                  <a:txBody>
                    <a:bodyPr/>
                    <a:lstStyle/>
                    <a:p>
                      <a:pPr algn="ctr"/>
                      <a:r>
                        <a:rPr lang="en-US" sz="2200" dirty="0" smtClean="0"/>
                        <a:t>1 : </a:t>
                      </a:r>
                      <a:r>
                        <a:rPr lang="en-US" sz="2200" dirty="0" err="1" smtClean="0"/>
                        <a:t>Beras</a:t>
                      </a:r>
                      <a:r>
                        <a:rPr lang="en-US" sz="2200" dirty="0" smtClean="0"/>
                        <a:t>/TV</a:t>
                      </a:r>
                      <a:endParaRPr lang="en-US" sz="2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aseline="0" dirty="0" smtClean="0"/>
                        <a:t>TV/ </a:t>
                      </a:r>
                      <a:r>
                        <a:rPr lang="en-US" sz="2200" baseline="0" dirty="0" err="1" smtClean="0"/>
                        <a:t>Beras</a:t>
                      </a:r>
                      <a:r>
                        <a:rPr lang="en-US" sz="2200" baseline="0" dirty="0" smtClean="0"/>
                        <a:t> : 1</a:t>
                      </a:r>
                      <a:endParaRPr lang="en-US" sz="2200" dirty="0" smtClean="0"/>
                    </a:p>
                  </a:txBody>
                  <a:tcPr/>
                </a:tc>
              </a:tr>
              <a:tr h="558800">
                <a:tc>
                  <a:txBody>
                    <a:bodyPr/>
                    <a:lstStyle/>
                    <a:p>
                      <a:r>
                        <a:rPr lang="en-US" sz="2400" dirty="0" smtClean="0">
                          <a:solidFill>
                            <a:srgbClr val="FF0000"/>
                          </a:solidFill>
                        </a:rPr>
                        <a:t>1</a:t>
                      </a:r>
                      <a:r>
                        <a:rPr lang="en-US" sz="2400" baseline="0" dirty="0" smtClean="0">
                          <a:solidFill>
                            <a:srgbClr val="FF0000"/>
                          </a:solidFill>
                        </a:rPr>
                        <a:t> : 5/8=1 : 0.63</a:t>
                      </a:r>
                      <a:endParaRPr lang="en-US" sz="2400" dirty="0">
                        <a:solidFill>
                          <a:srgbClr val="FF0000"/>
                        </a:solidFill>
                      </a:endParaRPr>
                    </a:p>
                  </a:txBody>
                  <a:tcPr/>
                </a:tc>
                <a:tc>
                  <a:txBody>
                    <a:bodyPr/>
                    <a:lstStyle/>
                    <a:p>
                      <a:r>
                        <a:rPr lang="en-US" sz="2400" dirty="0" smtClean="0"/>
                        <a:t>8/5</a:t>
                      </a:r>
                      <a:r>
                        <a:rPr lang="en-US" sz="2400" baseline="0" dirty="0" smtClean="0"/>
                        <a:t> : 1 = 1.6 :1</a:t>
                      </a:r>
                      <a:endParaRPr lang="en-US" sz="2400" dirty="0"/>
                    </a:p>
                  </a:txBody>
                  <a:tcPr/>
                </a:tc>
              </a:tr>
              <a:tr h="558800">
                <a:tc>
                  <a:txBody>
                    <a:bodyPr/>
                    <a:lstStyle/>
                    <a:p>
                      <a:r>
                        <a:rPr lang="en-US" sz="2400" dirty="0" smtClean="0"/>
                        <a:t>1</a:t>
                      </a:r>
                      <a:r>
                        <a:rPr lang="en-US" sz="2400" baseline="0" dirty="0" smtClean="0"/>
                        <a:t> : 9/6= 1 : 1.5</a:t>
                      </a:r>
                      <a:endParaRPr lang="en-US" sz="2400" dirty="0"/>
                    </a:p>
                  </a:txBody>
                  <a:tcPr/>
                </a:tc>
                <a:tc>
                  <a:txBody>
                    <a:bodyPr/>
                    <a:lstStyle/>
                    <a:p>
                      <a:r>
                        <a:rPr lang="en-US" sz="2400" dirty="0" smtClean="0">
                          <a:solidFill>
                            <a:srgbClr val="FF0000"/>
                          </a:solidFill>
                        </a:rPr>
                        <a:t>6/9 : 1 = 0.67:1</a:t>
                      </a:r>
                      <a:endParaRPr lang="en-US" sz="2400" dirty="0">
                        <a:solidFill>
                          <a:srgbClr val="FF0000"/>
                        </a:solidFill>
                      </a:endParaRPr>
                    </a:p>
                  </a:txBody>
                  <a:tcPr/>
                </a:tc>
              </a:tr>
            </a:tbl>
          </a:graphicData>
        </a:graphic>
      </p:graphicFrame>
      <p:sp>
        <p:nvSpPr>
          <p:cNvPr id="7" name="Title 1"/>
          <p:cNvSpPr txBox="1">
            <a:spLocks/>
          </p:cNvSpPr>
          <p:nvPr/>
        </p:nvSpPr>
        <p:spPr>
          <a:xfrm>
            <a:off x="457200" y="2743200"/>
            <a:ext cx="8458200" cy="563562"/>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Contoh</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Perhitungan</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Teori</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Keunggulan</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Komparatif</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graphicFrame>
        <p:nvGraphicFramePr>
          <p:cNvPr id="8" name="Content Placeholder 3"/>
          <p:cNvGraphicFramePr>
            <a:graphicFrameLocks/>
          </p:cNvGraphicFramePr>
          <p:nvPr/>
        </p:nvGraphicFramePr>
        <p:xfrm>
          <a:off x="304800" y="3276600"/>
          <a:ext cx="4267200" cy="1676400"/>
        </p:xfrm>
        <a:graphic>
          <a:graphicData uri="http://schemas.openxmlformats.org/drawingml/2006/table">
            <a:tbl>
              <a:tblPr firstRow="1" bandRow="1">
                <a:tableStyleId>{775DCB02-9BB8-47FD-8907-85C794F793BA}</a:tableStyleId>
              </a:tblPr>
              <a:tblGrid>
                <a:gridCol w="1778000"/>
                <a:gridCol w="1270000"/>
                <a:gridCol w="1219200"/>
              </a:tblGrid>
              <a:tr h="558800">
                <a:tc>
                  <a:txBody>
                    <a:bodyPr/>
                    <a:lstStyle/>
                    <a:p>
                      <a:pPr algn="ctr"/>
                      <a:r>
                        <a:rPr lang="en-US" sz="2400" dirty="0" smtClean="0"/>
                        <a:t>Negara</a:t>
                      </a:r>
                      <a:endParaRPr lang="en-US" sz="2400" dirty="0"/>
                    </a:p>
                  </a:txBody>
                  <a:tcPr/>
                </a:tc>
                <a:tc>
                  <a:txBody>
                    <a:bodyPr/>
                    <a:lstStyle/>
                    <a:p>
                      <a:pPr algn="ctr"/>
                      <a:r>
                        <a:rPr lang="en-US" sz="2400" dirty="0" smtClean="0"/>
                        <a:t>Motor</a:t>
                      </a:r>
                      <a:endParaRPr lang="en-US" sz="2400" dirty="0"/>
                    </a:p>
                  </a:txBody>
                  <a:tcPr/>
                </a:tc>
                <a:tc>
                  <a:txBody>
                    <a:bodyPr/>
                    <a:lstStyle/>
                    <a:p>
                      <a:pPr algn="ctr"/>
                      <a:r>
                        <a:rPr lang="en-US" sz="2400" dirty="0" smtClean="0"/>
                        <a:t>TV</a:t>
                      </a:r>
                      <a:endParaRPr lang="en-US" sz="2400" dirty="0"/>
                    </a:p>
                  </a:txBody>
                  <a:tcPr/>
                </a:tc>
              </a:tr>
              <a:tr h="558800">
                <a:tc>
                  <a:txBody>
                    <a:bodyPr/>
                    <a:lstStyle/>
                    <a:p>
                      <a:pPr algn="ctr"/>
                      <a:r>
                        <a:rPr lang="en-US" sz="2400" dirty="0" err="1" smtClean="0"/>
                        <a:t>Jepang</a:t>
                      </a:r>
                      <a:endParaRPr lang="en-US" sz="2400" dirty="0"/>
                    </a:p>
                  </a:txBody>
                  <a:tcPr/>
                </a:tc>
                <a:tc>
                  <a:txBody>
                    <a:bodyPr/>
                    <a:lstStyle/>
                    <a:p>
                      <a:pPr algn="ctr"/>
                      <a:r>
                        <a:rPr lang="en-US" sz="2400" dirty="0" smtClean="0">
                          <a:solidFill>
                            <a:srgbClr val="FF0000"/>
                          </a:solidFill>
                        </a:rPr>
                        <a:t>20</a:t>
                      </a:r>
                      <a:endParaRPr lang="en-US" sz="2400" dirty="0">
                        <a:solidFill>
                          <a:srgbClr val="FF0000"/>
                        </a:solidFill>
                      </a:endParaRPr>
                    </a:p>
                  </a:txBody>
                  <a:tcPr/>
                </a:tc>
                <a:tc>
                  <a:txBody>
                    <a:bodyPr/>
                    <a:lstStyle/>
                    <a:p>
                      <a:pPr algn="ctr"/>
                      <a:r>
                        <a:rPr lang="en-US" sz="2400" dirty="0" smtClean="0"/>
                        <a:t>30</a:t>
                      </a:r>
                      <a:endParaRPr lang="en-US" sz="2400" dirty="0"/>
                    </a:p>
                  </a:txBody>
                  <a:tcPr/>
                </a:tc>
              </a:tr>
              <a:tr h="558800">
                <a:tc>
                  <a:txBody>
                    <a:bodyPr/>
                    <a:lstStyle/>
                    <a:p>
                      <a:pPr algn="ctr"/>
                      <a:r>
                        <a:rPr lang="en-US" sz="2400" dirty="0" smtClean="0"/>
                        <a:t>Indonesia</a:t>
                      </a:r>
                      <a:endParaRPr lang="en-US" sz="2400" dirty="0"/>
                    </a:p>
                  </a:txBody>
                  <a:tcPr/>
                </a:tc>
                <a:tc>
                  <a:txBody>
                    <a:bodyPr/>
                    <a:lstStyle/>
                    <a:p>
                      <a:pPr algn="ctr"/>
                      <a:r>
                        <a:rPr lang="en-US" sz="2400" dirty="0" smtClean="0"/>
                        <a:t>20</a:t>
                      </a:r>
                      <a:endParaRPr lang="en-US" sz="2400" dirty="0"/>
                    </a:p>
                  </a:txBody>
                  <a:tcPr/>
                </a:tc>
                <a:tc>
                  <a:txBody>
                    <a:bodyPr/>
                    <a:lstStyle/>
                    <a:p>
                      <a:pPr algn="ctr"/>
                      <a:r>
                        <a:rPr lang="en-US" sz="2400" dirty="0" smtClean="0">
                          <a:solidFill>
                            <a:srgbClr val="FF0000"/>
                          </a:solidFill>
                        </a:rPr>
                        <a:t>40</a:t>
                      </a:r>
                      <a:endParaRPr lang="en-US" sz="2400" dirty="0">
                        <a:solidFill>
                          <a:srgbClr val="FF0000"/>
                        </a:solidFill>
                      </a:endParaRPr>
                    </a:p>
                  </a:txBody>
                  <a:tcPr/>
                </a:tc>
              </a:tr>
            </a:tbl>
          </a:graphicData>
        </a:graphic>
      </p:graphicFrame>
      <p:graphicFrame>
        <p:nvGraphicFramePr>
          <p:cNvPr id="9" name="Content Placeholder 3"/>
          <p:cNvGraphicFramePr>
            <a:graphicFrameLocks/>
          </p:cNvGraphicFramePr>
          <p:nvPr/>
        </p:nvGraphicFramePr>
        <p:xfrm>
          <a:off x="4775200" y="3352800"/>
          <a:ext cx="4368800" cy="1544320"/>
        </p:xfrm>
        <a:graphic>
          <a:graphicData uri="http://schemas.openxmlformats.org/drawingml/2006/table">
            <a:tbl>
              <a:tblPr firstRow="1" bandRow="1">
                <a:tableStyleId>{35758FB7-9AC5-4552-8A53-C91805E547FA}</a:tableStyleId>
              </a:tblPr>
              <a:tblGrid>
                <a:gridCol w="2184400"/>
                <a:gridCol w="2184400"/>
              </a:tblGrid>
              <a:tr h="0">
                <a:tc>
                  <a:txBody>
                    <a:bodyPr/>
                    <a:lstStyle/>
                    <a:p>
                      <a:pPr algn="ctr"/>
                      <a:r>
                        <a:rPr lang="en-US" sz="2200" dirty="0" smtClean="0"/>
                        <a:t> Motor</a:t>
                      </a:r>
                      <a:r>
                        <a:rPr lang="en-US" sz="2200" baseline="0" dirty="0" smtClean="0"/>
                        <a:t> : </a:t>
                      </a:r>
                      <a:r>
                        <a:rPr lang="en-US" sz="2200" dirty="0" smtClean="0"/>
                        <a:t>TV</a:t>
                      </a:r>
                      <a:endParaRPr lang="en-US" sz="2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aseline="0" dirty="0" smtClean="0"/>
                        <a:t>TV : Motor</a:t>
                      </a:r>
                      <a:endParaRPr lang="en-US" sz="2200" dirty="0" smtClean="0"/>
                    </a:p>
                  </a:txBody>
                  <a:tcPr/>
                </a:tc>
              </a:tr>
              <a:tr h="558800">
                <a:tc>
                  <a:txBody>
                    <a:bodyPr/>
                    <a:lstStyle/>
                    <a:p>
                      <a:r>
                        <a:rPr lang="en-US" sz="2400" dirty="0" smtClean="0">
                          <a:solidFill>
                            <a:srgbClr val="FF0000"/>
                          </a:solidFill>
                        </a:rPr>
                        <a:t>2</a:t>
                      </a:r>
                      <a:r>
                        <a:rPr lang="en-US" sz="2400" baseline="0" dirty="0" smtClean="0">
                          <a:solidFill>
                            <a:srgbClr val="FF0000"/>
                          </a:solidFill>
                        </a:rPr>
                        <a:t> : 3 = 1 : 1.5</a:t>
                      </a:r>
                      <a:endParaRPr lang="en-US" sz="2400" dirty="0">
                        <a:solidFill>
                          <a:srgbClr val="FF0000"/>
                        </a:solidFill>
                      </a:endParaRPr>
                    </a:p>
                  </a:txBody>
                  <a:tcPr/>
                </a:tc>
                <a:tc>
                  <a:txBody>
                    <a:bodyPr/>
                    <a:lstStyle/>
                    <a:p>
                      <a:r>
                        <a:rPr lang="en-US" sz="2400" dirty="0" smtClean="0"/>
                        <a:t>3</a:t>
                      </a:r>
                      <a:r>
                        <a:rPr lang="en-US" sz="2400" baseline="0" dirty="0" smtClean="0"/>
                        <a:t> : 2 = 1 :  0.67</a:t>
                      </a:r>
                      <a:endParaRPr lang="en-US" sz="2400" dirty="0"/>
                    </a:p>
                  </a:txBody>
                  <a:tcPr/>
                </a:tc>
              </a:tr>
              <a:tr h="558800">
                <a:tc>
                  <a:txBody>
                    <a:bodyPr/>
                    <a:lstStyle/>
                    <a:p>
                      <a:r>
                        <a:rPr lang="en-US" sz="2400" dirty="0" smtClean="0"/>
                        <a:t>2</a:t>
                      </a:r>
                      <a:r>
                        <a:rPr lang="en-US" sz="2400" baseline="0" dirty="0" smtClean="0"/>
                        <a:t> : 4 = 1 : 2</a:t>
                      </a:r>
                      <a:endParaRPr lang="en-US" sz="2400" dirty="0"/>
                    </a:p>
                  </a:txBody>
                  <a:tcPr/>
                </a:tc>
                <a:tc>
                  <a:txBody>
                    <a:bodyPr/>
                    <a:lstStyle/>
                    <a:p>
                      <a:r>
                        <a:rPr lang="en-US" sz="2400" dirty="0" smtClean="0">
                          <a:solidFill>
                            <a:srgbClr val="FF0000"/>
                          </a:solidFill>
                        </a:rPr>
                        <a:t>4</a:t>
                      </a:r>
                      <a:r>
                        <a:rPr lang="en-US" sz="2400" baseline="0" dirty="0" smtClean="0">
                          <a:solidFill>
                            <a:srgbClr val="FF0000"/>
                          </a:solidFill>
                        </a:rPr>
                        <a:t> : 2 = 1 : 0.5</a:t>
                      </a:r>
                      <a:endParaRPr lang="en-US" sz="2400" dirty="0">
                        <a:solidFill>
                          <a:srgbClr val="FF0000"/>
                        </a:solidFill>
                      </a:endParaRPr>
                    </a:p>
                  </a:txBody>
                  <a:tcPr/>
                </a:tc>
              </a:tr>
            </a:tbl>
          </a:graphicData>
        </a:graphic>
      </p:graphicFrame>
      <p:graphicFrame>
        <p:nvGraphicFramePr>
          <p:cNvPr id="10" name="Content Placeholder 3"/>
          <p:cNvGraphicFramePr>
            <a:graphicFrameLocks/>
          </p:cNvGraphicFramePr>
          <p:nvPr/>
        </p:nvGraphicFramePr>
        <p:xfrm>
          <a:off x="2514600" y="5181600"/>
          <a:ext cx="4267200" cy="1676400"/>
        </p:xfrm>
        <a:graphic>
          <a:graphicData uri="http://schemas.openxmlformats.org/drawingml/2006/table">
            <a:tbl>
              <a:tblPr firstRow="1" bandRow="1">
                <a:tableStyleId>{775DCB02-9BB8-47FD-8907-85C794F793BA}</a:tableStyleId>
              </a:tblPr>
              <a:tblGrid>
                <a:gridCol w="1778000"/>
                <a:gridCol w="1270000"/>
                <a:gridCol w="1219200"/>
              </a:tblGrid>
              <a:tr h="558800">
                <a:tc>
                  <a:txBody>
                    <a:bodyPr/>
                    <a:lstStyle/>
                    <a:p>
                      <a:pPr algn="ctr"/>
                      <a:r>
                        <a:rPr lang="en-US" sz="2400" dirty="0" smtClean="0"/>
                        <a:t>Negara</a:t>
                      </a:r>
                      <a:endParaRPr lang="en-US" sz="2400" dirty="0"/>
                    </a:p>
                  </a:txBody>
                  <a:tcPr/>
                </a:tc>
                <a:tc>
                  <a:txBody>
                    <a:bodyPr/>
                    <a:lstStyle/>
                    <a:p>
                      <a:pPr algn="ctr"/>
                      <a:r>
                        <a:rPr lang="en-US" sz="2400" dirty="0" smtClean="0"/>
                        <a:t>Motor</a:t>
                      </a:r>
                      <a:endParaRPr lang="en-US" sz="2400" dirty="0"/>
                    </a:p>
                  </a:txBody>
                  <a:tcPr/>
                </a:tc>
                <a:tc>
                  <a:txBody>
                    <a:bodyPr/>
                    <a:lstStyle/>
                    <a:p>
                      <a:pPr algn="ctr"/>
                      <a:r>
                        <a:rPr lang="en-US" sz="2400" dirty="0" smtClean="0"/>
                        <a:t>TV</a:t>
                      </a:r>
                      <a:endParaRPr lang="en-US" sz="2400" dirty="0"/>
                    </a:p>
                  </a:txBody>
                  <a:tcPr/>
                </a:tc>
              </a:tr>
              <a:tr h="558800">
                <a:tc>
                  <a:txBody>
                    <a:bodyPr/>
                    <a:lstStyle/>
                    <a:p>
                      <a:pPr algn="ctr"/>
                      <a:r>
                        <a:rPr lang="en-US" sz="2400" dirty="0" err="1" smtClean="0"/>
                        <a:t>Jepang</a:t>
                      </a:r>
                      <a:endParaRPr lang="en-US" sz="2400" dirty="0"/>
                    </a:p>
                  </a:txBody>
                  <a:tcPr/>
                </a:tc>
                <a:tc>
                  <a:txBody>
                    <a:bodyPr/>
                    <a:lstStyle/>
                    <a:p>
                      <a:pPr algn="ctr"/>
                      <a:r>
                        <a:rPr lang="en-US" sz="2400" dirty="0" smtClean="0">
                          <a:solidFill>
                            <a:srgbClr val="FF0000"/>
                          </a:solidFill>
                        </a:rPr>
                        <a:t>20/</a:t>
                      </a:r>
                      <a:r>
                        <a:rPr lang="en-US" sz="2400" dirty="0" err="1" smtClean="0">
                          <a:solidFill>
                            <a:srgbClr val="FF0000"/>
                          </a:solidFill>
                        </a:rPr>
                        <a:t>Pcs</a:t>
                      </a:r>
                      <a:endParaRPr lang="en-US" sz="2400" dirty="0">
                        <a:solidFill>
                          <a:srgbClr val="FF0000"/>
                        </a:solidFill>
                      </a:endParaRPr>
                    </a:p>
                  </a:txBody>
                  <a:tcPr/>
                </a:tc>
                <a:tc>
                  <a:txBody>
                    <a:bodyPr/>
                    <a:lstStyle/>
                    <a:p>
                      <a:pPr algn="ctr"/>
                      <a:r>
                        <a:rPr lang="en-US" sz="2400" dirty="0" smtClean="0"/>
                        <a:t>30/</a:t>
                      </a:r>
                      <a:r>
                        <a:rPr lang="en-US" sz="2400" dirty="0" err="1" smtClean="0"/>
                        <a:t>Pcs</a:t>
                      </a:r>
                      <a:endParaRPr lang="en-US" sz="2400" dirty="0"/>
                    </a:p>
                  </a:txBody>
                  <a:tcPr/>
                </a:tc>
              </a:tr>
              <a:tr h="558800">
                <a:tc>
                  <a:txBody>
                    <a:bodyPr/>
                    <a:lstStyle/>
                    <a:p>
                      <a:pPr algn="ctr"/>
                      <a:r>
                        <a:rPr lang="en-US" sz="2400" dirty="0" smtClean="0"/>
                        <a:t>Indonesia</a:t>
                      </a:r>
                      <a:endParaRPr lang="en-US" sz="2400" dirty="0"/>
                    </a:p>
                  </a:txBody>
                  <a:tcPr/>
                </a:tc>
                <a:tc>
                  <a:txBody>
                    <a:bodyPr/>
                    <a:lstStyle/>
                    <a:p>
                      <a:pPr algn="ctr"/>
                      <a:r>
                        <a:rPr lang="en-US" sz="2400" dirty="0" smtClean="0"/>
                        <a:t>30/</a:t>
                      </a:r>
                      <a:r>
                        <a:rPr lang="en-US" sz="2400" dirty="0" err="1" smtClean="0"/>
                        <a:t>Pcs</a:t>
                      </a:r>
                      <a:endParaRPr lang="en-US" sz="2400" dirty="0"/>
                    </a:p>
                  </a:txBody>
                  <a:tcPr/>
                </a:tc>
                <a:tc>
                  <a:txBody>
                    <a:bodyPr/>
                    <a:lstStyle/>
                    <a:p>
                      <a:pPr algn="ctr"/>
                      <a:r>
                        <a:rPr lang="en-US" sz="2400" dirty="0" smtClean="0">
                          <a:solidFill>
                            <a:srgbClr val="FF0000"/>
                          </a:solidFill>
                        </a:rPr>
                        <a:t>25/</a:t>
                      </a:r>
                      <a:r>
                        <a:rPr lang="en-US" sz="2400" dirty="0" err="1" smtClean="0">
                          <a:solidFill>
                            <a:srgbClr val="FF0000"/>
                          </a:solidFill>
                        </a:rPr>
                        <a:t>Pcs</a:t>
                      </a:r>
                      <a:endParaRPr lang="en-US" sz="2400" dirty="0">
                        <a:solidFill>
                          <a:srgbClr val="FF0000"/>
                        </a:solidFill>
                      </a:endParaRPr>
                    </a:p>
                  </a:txBody>
                  <a:tcPr/>
                </a:tc>
              </a:tr>
            </a:tbl>
          </a:graphicData>
        </a:graphic>
      </p:graphicFrame>
      <p:sp>
        <p:nvSpPr>
          <p:cNvPr id="11" name="Pentagon 10"/>
          <p:cNvSpPr/>
          <p:nvPr/>
        </p:nvSpPr>
        <p:spPr>
          <a:xfrm>
            <a:off x="304800" y="5257800"/>
            <a:ext cx="1828800" cy="1295400"/>
          </a:xfrm>
          <a:prstGeom prst="homePlat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b="1" dirty="0" err="1" smtClean="0">
                <a:solidFill>
                  <a:srgbClr val="FFFF00"/>
                </a:solidFill>
              </a:rPr>
              <a:t>Biaya</a:t>
            </a:r>
            <a:r>
              <a:rPr lang="en-US" sz="2400" b="1" dirty="0" smtClean="0">
                <a:solidFill>
                  <a:srgbClr val="FFFF00"/>
                </a:solidFill>
              </a:rPr>
              <a:t> </a:t>
            </a:r>
            <a:r>
              <a:rPr lang="en-US" sz="2400" b="1" dirty="0" err="1" smtClean="0">
                <a:solidFill>
                  <a:srgbClr val="FFFF00"/>
                </a:solidFill>
              </a:rPr>
              <a:t>Produksi</a:t>
            </a:r>
            <a:endParaRPr lang="en-US" sz="2400" b="1" dirty="0" smtClean="0">
              <a:solidFill>
                <a:srgbClr val="FFFF00"/>
              </a:solidFill>
            </a:endParaRPr>
          </a:p>
          <a:p>
            <a:pPr algn="ctr"/>
            <a:r>
              <a:rPr lang="en-US" sz="2400" b="1" dirty="0" smtClean="0">
                <a:solidFill>
                  <a:srgbClr val="FFFF00"/>
                </a:solidFill>
              </a:rPr>
              <a:t>(David R)</a:t>
            </a:r>
            <a:endParaRPr lang="en-US" sz="2400" b="1" dirty="0">
              <a:solidFill>
                <a:srgbClr val="FFFF00"/>
              </a:solidFill>
            </a:endParaRPr>
          </a:p>
        </p:txBody>
      </p:sp>
      <p:sp>
        <p:nvSpPr>
          <p:cNvPr id="12" name="Up Arrow Callout 11"/>
          <p:cNvSpPr/>
          <p:nvPr/>
        </p:nvSpPr>
        <p:spPr>
          <a:xfrm>
            <a:off x="7010400" y="5029200"/>
            <a:ext cx="1905000" cy="1524000"/>
          </a:xfrm>
          <a:prstGeom prst="upArrowCallout">
            <a:avLst>
              <a:gd name="adj1" fmla="val 16724"/>
              <a:gd name="adj2" fmla="val 25000"/>
              <a:gd name="adj3" fmla="val 14655"/>
              <a:gd name="adj4" fmla="val 7500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000" b="1" dirty="0" err="1" smtClean="0">
                <a:solidFill>
                  <a:srgbClr val="002060"/>
                </a:solidFill>
              </a:rPr>
              <a:t>Banyak</a:t>
            </a:r>
            <a:r>
              <a:rPr lang="en-US" sz="2000" b="1" dirty="0" smtClean="0">
                <a:solidFill>
                  <a:srgbClr val="002060"/>
                </a:solidFill>
              </a:rPr>
              <a:t> </a:t>
            </a:r>
            <a:r>
              <a:rPr lang="en-US" sz="2000" b="1" dirty="0" err="1" smtClean="0">
                <a:solidFill>
                  <a:srgbClr val="002060"/>
                </a:solidFill>
              </a:rPr>
              <a:t>barang</a:t>
            </a:r>
            <a:r>
              <a:rPr lang="en-US" sz="2000" b="1" dirty="0" smtClean="0">
                <a:solidFill>
                  <a:srgbClr val="002060"/>
                </a:solidFill>
              </a:rPr>
              <a:t> yang </a:t>
            </a:r>
            <a:r>
              <a:rPr lang="en-US" sz="2000" b="1" dirty="0" err="1" smtClean="0">
                <a:solidFill>
                  <a:srgbClr val="002060"/>
                </a:solidFill>
              </a:rPr>
              <a:t>dihasilkan</a:t>
            </a:r>
            <a:r>
              <a:rPr lang="en-US" sz="2000" b="1" dirty="0" smtClean="0">
                <a:solidFill>
                  <a:srgbClr val="002060"/>
                </a:solidFill>
              </a:rPr>
              <a:t> </a:t>
            </a:r>
            <a:r>
              <a:rPr lang="en-US" sz="2000" b="1" dirty="0" err="1" smtClean="0">
                <a:solidFill>
                  <a:srgbClr val="002060"/>
                </a:solidFill>
              </a:rPr>
              <a:t>perjam</a:t>
            </a:r>
            <a:r>
              <a:rPr lang="en-US" sz="2000" b="1" dirty="0" smtClean="0">
                <a:solidFill>
                  <a:srgbClr val="002060"/>
                </a:solidFill>
              </a:rPr>
              <a:t> (JS Mill)</a:t>
            </a:r>
            <a:endParaRPr lang="en-US" sz="2000" b="1" dirty="0">
              <a:solidFill>
                <a:srgbClr val="002060"/>
              </a:solidFill>
            </a:endParaRPr>
          </a:p>
        </p:txBody>
      </p:sp>
      <p:sp>
        <p:nvSpPr>
          <p:cNvPr id="13" name="Action Button: Home 12">
            <a:hlinkClick r:id="rId3" action="ppaction://hlinksldjump" highlightClick="1"/>
          </p:cNvPr>
          <p:cNvSpPr/>
          <p:nvPr/>
        </p:nvSpPr>
        <p:spPr>
          <a:xfrm>
            <a:off x="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096000" y="2362200"/>
            <a:ext cx="12192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7" name="Title 1"/>
          <p:cNvSpPr txBox="1">
            <a:spLocks/>
          </p:cNvSpPr>
          <p:nvPr/>
        </p:nvSpPr>
        <p:spPr>
          <a:xfrm>
            <a:off x="1752600" y="2286000"/>
            <a:ext cx="11430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2" name="Title 1"/>
          <p:cNvSpPr>
            <a:spLocks noGrp="1"/>
          </p:cNvSpPr>
          <p:nvPr>
            <p:ph type="title"/>
          </p:nvPr>
        </p:nvSpPr>
        <p:spPr>
          <a:xfrm>
            <a:off x="304800" y="427038"/>
            <a:ext cx="2667000" cy="1173162"/>
          </a:xfrm>
          <a:solidFill>
            <a:schemeClr val="tx1"/>
          </a:solidFill>
          <a:ln>
            <a:solidFill>
              <a:srgbClr val="00FFFF"/>
            </a:solidFill>
          </a:ln>
        </p:spPr>
        <p:txBody>
          <a:bodyPr>
            <a:normAutofit/>
          </a:bodyPr>
          <a:lstStyle/>
          <a:p>
            <a:r>
              <a:rPr lang="en-US" sz="3600" b="1" dirty="0" err="1" smtClean="0">
                <a:solidFill>
                  <a:srgbClr val="FFFF00"/>
                </a:solidFill>
              </a:rPr>
              <a:t>Devisa</a:t>
            </a:r>
            <a:endParaRPr lang="en-US" sz="3600" b="1" dirty="0">
              <a:solidFill>
                <a:srgbClr val="FFFF00"/>
              </a:solidFill>
            </a:endParaRPr>
          </a:p>
        </p:txBody>
      </p:sp>
      <p:sp>
        <p:nvSpPr>
          <p:cNvPr id="4" name="Title 1"/>
          <p:cNvSpPr txBox="1">
            <a:spLocks/>
          </p:cNvSpPr>
          <p:nvPr/>
        </p:nvSpPr>
        <p:spPr>
          <a:xfrm>
            <a:off x="4724400" y="3048000"/>
            <a:ext cx="4343400" cy="2209800"/>
          </a:xfrm>
          <a:prstGeom prst="rect">
            <a:avLst/>
          </a:prstGeom>
          <a:solidFill>
            <a:schemeClr val="tx1"/>
          </a:solidFill>
          <a:ln>
            <a:solidFill>
              <a:srgbClr val="11ED4B"/>
            </a:solidFill>
          </a:ln>
        </p:spPr>
        <p:txBody>
          <a:bodyPr vert="horz" lIns="91440" tIns="45720" rIns="91440" bIns="45720" rtlCol="0" anchor="ctr">
            <a:noAutofit/>
          </a:bodyPr>
          <a:lstStyle/>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kumimoji="0" lang="en-US" sz="2600" b="0" i="0" u="none" strike="noStrike" kern="1200" cap="none" spc="0" normalizeH="0" noProof="0" dirty="0" err="1" smtClean="0">
                <a:ln>
                  <a:noFill/>
                </a:ln>
                <a:solidFill>
                  <a:srgbClr val="00FFFF"/>
                </a:solidFill>
                <a:effectLst/>
                <a:uLnTx/>
                <a:uFillTx/>
                <a:latin typeface="+mj-lt"/>
                <a:ea typeface="+mj-ea"/>
                <a:cs typeface="+mj-cs"/>
              </a:rPr>
              <a:t>Ekspor</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barang</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dan</a:t>
            </a:r>
            <a:r>
              <a:rPr kumimoji="0" lang="en-US" sz="2600" b="0" i="0" u="none" strike="noStrike" kern="1200" cap="none" spc="0" normalizeH="0" noProof="0" dirty="0" smtClean="0">
                <a:ln>
                  <a:noFill/>
                </a:ln>
                <a:solidFill>
                  <a:srgbClr val="00FFFF"/>
                </a:solidFill>
                <a:effectLst/>
                <a:uLnTx/>
                <a:uFillTx/>
                <a:latin typeface="+mj-lt"/>
                <a:ea typeface="+mj-ea"/>
                <a:cs typeface="+mj-cs"/>
              </a:rPr>
              <a:t> </a:t>
            </a:r>
            <a:r>
              <a:rPr kumimoji="0" lang="en-US" sz="2600" b="0" i="0" u="none" strike="noStrike" kern="1200" cap="none" spc="0" normalizeH="0" noProof="0" dirty="0" err="1" smtClean="0">
                <a:ln>
                  <a:noFill/>
                </a:ln>
                <a:solidFill>
                  <a:srgbClr val="00FFFF"/>
                </a:solidFill>
                <a:effectLst/>
                <a:uLnTx/>
                <a:uFillTx/>
                <a:latin typeface="+mj-lt"/>
                <a:ea typeface="+mj-ea"/>
                <a:cs typeface="+mj-cs"/>
              </a:rPr>
              <a:t>jasa</a:t>
            </a:r>
            <a:endParaRPr kumimoji="0" lang="en-US" sz="2600" b="0" i="0" u="none" strike="noStrike" kern="1200" cap="none" spc="0" normalizeH="0" noProof="0" dirty="0" smtClean="0">
              <a:ln>
                <a:noFill/>
              </a:ln>
              <a:solidFill>
                <a:srgbClr val="00FFFF"/>
              </a:solidFill>
              <a:effectLst/>
              <a:uLnTx/>
              <a:uFillTx/>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kumimoji="0" lang="en-US" sz="2600" b="0" i="0" u="none" strike="noStrike" kern="1200" cap="none" spc="0" normalizeH="0" noProof="0" dirty="0" err="1" smtClean="0">
                <a:ln>
                  <a:noFill/>
                </a:ln>
                <a:solidFill>
                  <a:srgbClr val="00FF00"/>
                </a:solidFill>
                <a:effectLst/>
                <a:uLnTx/>
                <a:uFillTx/>
                <a:latin typeface="+mj-lt"/>
                <a:ea typeface="+mj-ea"/>
                <a:cs typeface="+mj-cs"/>
              </a:rPr>
              <a:t>Pinjaman</a:t>
            </a:r>
            <a:r>
              <a:rPr kumimoji="0" lang="en-US" sz="2600" b="0" i="0" u="none" strike="noStrike" kern="1200" cap="none" spc="0" normalizeH="0" noProof="0" dirty="0" smtClean="0">
                <a:ln>
                  <a:noFill/>
                </a:ln>
                <a:solidFill>
                  <a:srgbClr val="00FF00"/>
                </a:solidFill>
                <a:effectLst/>
                <a:uLnTx/>
                <a:uFillTx/>
                <a:latin typeface="+mj-lt"/>
                <a:ea typeface="+mj-ea"/>
                <a:cs typeface="+mj-cs"/>
              </a:rPr>
              <a:t> </a:t>
            </a:r>
            <a:r>
              <a:rPr kumimoji="0" lang="en-US" sz="2600" b="0" i="0" u="none" strike="noStrike" kern="1200" cap="none" spc="0" normalizeH="0" noProof="0" dirty="0" err="1" smtClean="0">
                <a:ln>
                  <a:noFill/>
                </a:ln>
                <a:solidFill>
                  <a:srgbClr val="00FF00"/>
                </a:solidFill>
                <a:effectLst/>
                <a:uLnTx/>
                <a:uFillTx/>
                <a:latin typeface="+mj-lt"/>
                <a:ea typeface="+mj-ea"/>
                <a:cs typeface="+mj-cs"/>
              </a:rPr>
              <a:t>luar</a:t>
            </a:r>
            <a:r>
              <a:rPr kumimoji="0" lang="en-US" sz="2600" b="0" i="0" u="none" strike="noStrike" kern="1200" cap="none" spc="0" normalizeH="0" noProof="0" dirty="0" smtClean="0">
                <a:ln>
                  <a:noFill/>
                </a:ln>
                <a:solidFill>
                  <a:srgbClr val="00FF00"/>
                </a:solidFill>
                <a:effectLst/>
                <a:uLnTx/>
                <a:uFillTx/>
                <a:latin typeface="+mj-lt"/>
                <a:ea typeface="+mj-ea"/>
                <a:cs typeface="+mj-cs"/>
              </a:rPr>
              <a:t> </a:t>
            </a:r>
            <a:r>
              <a:rPr kumimoji="0" lang="en-US" sz="2600" b="0" i="0" u="none" strike="noStrike" kern="1200" cap="none" spc="0" normalizeH="0" noProof="0" dirty="0" err="1" smtClean="0">
                <a:ln>
                  <a:noFill/>
                </a:ln>
                <a:solidFill>
                  <a:srgbClr val="00FF00"/>
                </a:solidFill>
                <a:effectLst/>
                <a:uLnTx/>
                <a:uFillTx/>
                <a:latin typeface="+mj-lt"/>
                <a:ea typeface="+mj-ea"/>
                <a:cs typeface="+mj-cs"/>
              </a:rPr>
              <a:t>negeri</a:t>
            </a:r>
            <a:endParaRPr kumimoji="0" lang="en-US" sz="2600" b="0" i="0" u="none" strike="noStrike" kern="1200" cap="none" spc="0" normalizeH="0" noProof="0" dirty="0" smtClean="0">
              <a:ln>
                <a:noFill/>
              </a:ln>
              <a:solidFill>
                <a:srgbClr val="00FF00"/>
              </a:solidFill>
              <a:effectLst/>
              <a:uLnTx/>
              <a:uFillTx/>
              <a:latin typeface="+mj-lt"/>
              <a:ea typeface="+mj-ea"/>
              <a:cs typeface="+mj-cs"/>
            </a:endParaRP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lang="en-US" sz="2600" baseline="0" dirty="0" err="1" smtClean="0">
                <a:solidFill>
                  <a:srgbClr val="CCFF33"/>
                </a:solidFill>
                <a:latin typeface="+mj-lt"/>
                <a:ea typeface="+mj-ea"/>
                <a:cs typeface="+mj-cs"/>
              </a:rPr>
              <a:t>Bunga</a:t>
            </a:r>
            <a:r>
              <a:rPr lang="en-US" sz="2600" baseline="0" dirty="0" smtClean="0">
                <a:solidFill>
                  <a:srgbClr val="CCFF33"/>
                </a:solidFill>
                <a:latin typeface="+mj-lt"/>
                <a:ea typeface="+mj-ea"/>
                <a:cs typeface="+mj-cs"/>
              </a:rPr>
              <a:t> </a:t>
            </a:r>
            <a:r>
              <a:rPr lang="en-US" sz="2600" baseline="0" dirty="0" err="1" smtClean="0">
                <a:solidFill>
                  <a:srgbClr val="CCFF33"/>
                </a:solidFill>
                <a:latin typeface="+mj-lt"/>
                <a:ea typeface="+mj-ea"/>
                <a:cs typeface="+mj-cs"/>
              </a:rPr>
              <a:t>atau</a:t>
            </a:r>
            <a:r>
              <a:rPr lang="en-US" sz="2600" baseline="0" dirty="0" smtClean="0">
                <a:solidFill>
                  <a:srgbClr val="CCFF33"/>
                </a:solidFill>
                <a:latin typeface="+mj-lt"/>
                <a:ea typeface="+mj-ea"/>
                <a:cs typeface="+mj-cs"/>
              </a:rPr>
              <a:t> </a:t>
            </a:r>
            <a:r>
              <a:rPr lang="en-US" sz="2600" baseline="0" dirty="0" err="1" smtClean="0">
                <a:solidFill>
                  <a:srgbClr val="CCFF33"/>
                </a:solidFill>
                <a:latin typeface="+mj-lt"/>
                <a:ea typeface="+mj-ea"/>
                <a:cs typeface="+mj-cs"/>
              </a:rPr>
              <a:t>pendapatan</a:t>
            </a:r>
            <a:r>
              <a:rPr lang="en-US" sz="2600" baseline="0" dirty="0" smtClean="0">
                <a:solidFill>
                  <a:srgbClr val="CCFF33"/>
                </a:solidFill>
                <a:latin typeface="+mj-lt"/>
                <a:ea typeface="+mj-ea"/>
                <a:cs typeface="+mj-cs"/>
              </a:rPr>
              <a:t> </a:t>
            </a:r>
            <a:r>
              <a:rPr lang="en-US" sz="2600" baseline="0" dirty="0" err="1" smtClean="0">
                <a:solidFill>
                  <a:srgbClr val="CCFF33"/>
                </a:solidFill>
                <a:latin typeface="+mj-lt"/>
                <a:ea typeface="+mj-ea"/>
                <a:cs typeface="+mj-cs"/>
              </a:rPr>
              <a:t>dari</a:t>
            </a:r>
            <a:r>
              <a:rPr lang="en-US" sz="2600" baseline="0" dirty="0" smtClean="0">
                <a:solidFill>
                  <a:srgbClr val="CCFF33"/>
                </a:solidFill>
                <a:latin typeface="+mj-lt"/>
                <a:ea typeface="+mj-ea"/>
                <a:cs typeface="+mj-cs"/>
              </a:rPr>
              <a:t> </a:t>
            </a:r>
            <a:r>
              <a:rPr lang="en-US" sz="2600" baseline="0" dirty="0" err="1" smtClean="0">
                <a:solidFill>
                  <a:srgbClr val="CCFF33"/>
                </a:solidFill>
                <a:latin typeface="+mj-lt"/>
                <a:ea typeface="+mj-ea"/>
                <a:cs typeface="+mj-cs"/>
              </a:rPr>
              <a:t>investasi</a:t>
            </a:r>
            <a:endParaRPr kumimoji="0" lang="en-US" sz="2600" b="0" i="0" u="none" strike="noStrike" kern="1200" cap="none" spc="0" normalizeH="0" baseline="0" noProof="0" dirty="0">
              <a:ln>
                <a:noFill/>
              </a:ln>
              <a:solidFill>
                <a:srgbClr val="CCFF33"/>
              </a:solidFill>
              <a:effectLst/>
              <a:uLnTx/>
              <a:uFillTx/>
              <a:latin typeface="+mj-lt"/>
              <a:ea typeface="+mj-ea"/>
              <a:cs typeface="+mj-cs"/>
            </a:endParaRPr>
          </a:p>
        </p:txBody>
      </p:sp>
      <p:sp>
        <p:nvSpPr>
          <p:cNvPr id="5" name="Rectangle 4"/>
          <p:cNvSpPr/>
          <p:nvPr/>
        </p:nvSpPr>
        <p:spPr>
          <a:xfrm>
            <a:off x="3124200" y="399871"/>
            <a:ext cx="5867400" cy="1200329"/>
          </a:xfrm>
          <a:prstGeom prst="rect">
            <a:avLst/>
          </a:prstGeom>
          <a:solidFill>
            <a:schemeClr val="tx1"/>
          </a:solidFill>
          <a:ln>
            <a:solidFill>
              <a:srgbClr val="00CC99"/>
            </a:solidFill>
          </a:ln>
        </p:spPr>
        <p:txBody>
          <a:bodyPr wrap="square">
            <a:spAutoFit/>
          </a:bodyPr>
          <a:lstStyle/>
          <a:p>
            <a:r>
              <a:rPr lang="en-US" sz="2400" dirty="0" err="1" smtClean="0">
                <a:solidFill>
                  <a:srgbClr val="CCFF33"/>
                </a:solidFill>
              </a:rPr>
              <a:t>Adalah</a:t>
            </a:r>
            <a:r>
              <a:rPr lang="en-US" sz="2400" dirty="0" smtClean="0">
                <a:solidFill>
                  <a:srgbClr val="CCFF33"/>
                </a:solidFill>
              </a:rPr>
              <a:t> </a:t>
            </a:r>
            <a:r>
              <a:rPr lang="en-US" sz="2400" dirty="0" err="1" smtClean="0">
                <a:solidFill>
                  <a:srgbClr val="CCFF33"/>
                </a:solidFill>
              </a:rPr>
              <a:t>segala</a:t>
            </a:r>
            <a:r>
              <a:rPr lang="en-US" sz="2400" dirty="0" smtClean="0">
                <a:solidFill>
                  <a:srgbClr val="CCFF33"/>
                </a:solidFill>
              </a:rPr>
              <a:t> </a:t>
            </a:r>
            <a:r>
              <a:rPr lang="en-US" sz="2400" dirty="0" err="1" smtClean="0">
                <a:solidFill>
                  <a:srgbClr val="CCFF33"/>
                </a:solidFill>
              </a:rPr>
              <a:t>mata</a:t>
            </a:r>
            <a:r>
              <a:rPr lang="en-US" sz="2400" dirty="0" smtClean="0">
                <a:solidFill>
                  <a:srgbClr val="CCFF33"/>
                </a:solidFill>
              </a:rPr>
              <a:t> </a:t>
            </a:r>
            <a:r>
              <a:rPr lang="en-US" sz="2400" dirty="0" err="1" smtClean="0">
                <a:solidFill>
                  <a:srgbClr val="CCFF33"/>
                </a:solidFill>
              </a:rPr>
              <a:t>uang</a:t>
            </a:r>
            <a:r>
              <a:rPr lang="en-US" sz="2400" dirty="0" smtClean="0">
                <a:solidFill>
                  <a:srgbClr val="CCFF33"/>
                </a:solidFill>
              </a:rPr>
              <a:t> </a:t>
            </a:r>
            <a:r>
              <a:rPr lang="en-US" sz="2400" dirty="0" err="1" smtClean="0">
                <a:solidFill>
                  <a:srgbClr val="CCFF33"/>
                </a:solidFill>
              </a:rPr>
              <a:t>asing</a:t>
            </a:r>
            <a:r>
              <a:rPr lang="en-US" sz="2400" dirty="0" smtClean="0">
                <a:solidFill>
                  <a:srgbClr val="CCFF33"/>
                </a:solidFill>
              </a:rPr>
              <a:t> yang </a:t>
            </a:r>
            <a:r>
              <a:rPr lang="en-US" sz="2400" dirty="0" err="1" smtClean="0">
                <a:solidFill>
                  <a:srgbClr val="CCFF33"/>
                </a:solidFill>
              </a:rPr>
              <a:t>beredar</a:t>
            </a:r>
            <a:r>
              <a:rPr lang="en-US" sz="2400" dirty="0" smtClean="0">
                <a:solidFill>
                  <a:srgbClr val="CCFF33"/>
                </a:solidFill>
              </a:rPr>
              <a:t> </a:t>
            </a:r>
            <a:r>
              <a:rPr lang="en-US" sz="2400" dirty="0" err="1" smtClean="0">
                <a:solidFill>
                  <a:srgbClr val="CCFF33"/>
                </a:solidFill>
              </a:rPr>
              <a:t>di</a:t>
            </a:r>
            <a:r>
              <a:rPr lang="en-US" sz="2400" dirty="0" smtClean="0">
                <a:solidFill>
                  <a:srgbClr val="CCFF33"/>
                </a:solidFill>
              </a:rPr>
              <a:t> </a:t>
            </a:r>
            <a:r>
              <a:rPr lang="en-US" sz="2400" dirty="0" err="1" smtClean="0">
                <a:solidFill>
                  <a:srgbClr val="CCFF33"/>
                </a:solidFill>
              </a:rPr>
              <a:t>dalam</a:t>
            </a:r>
            <a:r>
              <a:rPr lang="en-US" sz="2400" dirty="0" smtClean="0">
                <a:solidFill>
                  <a:srgbClr val="CCFF33"/>
                </a:solidFill>
              </a:rPr>
              <a:t> </a:t>
            </a:r>
            <a:r>
              <a:rPr lang="en-US" sz="2400" dirty="0" err="1" smtClean="0">
                <a:solidFill>
                  <a:srgbClr val="CCFF33"/>
                </a:solidFill>
              </a:rPr>
              <a:t>negeri</a:t>
            </a:r>
            <a:r>
              <a:rPr lang="en-US" sz="2400" dirty="0" smtClean="0">
                <a:solidFill>
                  <a:srgbClr val="CCFF33"/>
                </a:solidFill>
              </a:rPr>
              <a:t> </a:t>
            </a:r>
            <a:r>
              <a:rPr lang="en-US" sz="2400" dirty="0" err="1" smtClean="0">
                <a:solidFill>
                  <a:srgbClr val="CCFF33"/>
                </a:solidFill>
              </a:rPr>
              <a:t>suatu</a:t>
            </a:r>
            <a:r>
              <a:rPr lang="en-US" sz="2400" dirty="0" smtClean="0">
                <a:solidFill>
                  <a:srgbClr val="CCFF33"/>
                </a:solidFill>
              </a:rPr>
              <a:t> </a:t>
            </a:r>
            <a:r>
              <a:rPr lang="en-US" sz="2400" dirty="0" err="1" smtClean="0">
                <a:solidFill>
                  <a:srgbClr val="CCFF33"/>
                </a:solidFill>
              </a:rPr>
              <a:t>negara</a:t>
            </a:r>
            <a:r>
              <a:rPr lang="en-US" sz="2400" dirty="0" smtClean="0">
                <a:solidFill>
                  <a:srgbClr val="CCFF33"/>
                </a:solidFill>
              </a:rPr>
              <a:t> </a:t>
            </a:r>
            <a:r>
              <a:rPr lang="en-US" sz="2400" dirty="0" err="1" smtClean="0">
                <a:solidFill>
                  <a:srgbClr val="CCFF33"/>
                </a:solidFill>
              </a:rPr>
              <a:t>dan</a:t>
            </a:r>
            <a:r>
              <a:rPr lang="en-US" sz="2400" dirty="0" smtClean="0">
                <a:solidFill>
                  <a:srgbClr val="CCFF33"/>
                </a:solidFill>
              </a:rPr>
              <a:t> </a:t>
            </a:r>
            <a:r>
              <a:rPr lang="en-US" sz="2400" dirty="0" err="1" smtClean="0">
                <a:solidFill>
                  <a:srgbClr val="CCFF33"/>
                </a:solidFill>
              </a:rPr>
              <a:t>telah</a:t>
            </a:r>
            <a:r>
              <a:rPr lang="en-US" sz="2400" dirty="0" smtClean="0">
                <a:solidFill>
                  <a:srgbClr val="CCFF33"/>
                </a:solidFill>
              </a:rPr>
              <a:t> </a:t>
            </a:r>
            <a:r>
              <a:rPr lang="en-US" sz="2400" dirty="0" err="1" smtClean="0">
                <a:solidFill>
                  <a:srgbClr val="CCFF33"/>
                </a:solidFill>
              </a:rPr>
              <a:t>memiliki</a:t>
            </a:r>
            <a:r>
              <a:rPr lang="en-US" sz="2400" dirty="0" smtClean="0">
                <a:solidFill>
                  <a:srgbClr val="CCFF33"/>
                </a:solidFill>
              </a:rPr>
              <a:t> </a:t>
            </a:r>
            <a:r>
              <a:rPr lang="en-US" sz="2400" dirty="0" err="1" smtClean="0">
                <a:solidFill>
                  <a:srgbClr val="CCFF33"/>
                </a:solidFill>
              </a:rPr>
              <a:t>catatan</a:t>
            </a:r>
            <a:r>
              <a:rPr lang="en-US" sz="2400" dirty="0" smtClean="0">
                <a:solidFill>
                  <a:srgbClr val="CCFF33"/>
                </a:solidFill>
              </a:rPr>
              <a:t> </a:t>
            </a:r>
            <a:r>
              <a:rPr lang="en-US" sz="2400" dirty="0" err="1" smtClean="0">
                <a:solidFill>
                  <a:srgbClr val="CCFF33"/>
                </a:solidFill>
              </a:rPr>
              <a:t>kurs</a:t>
            </a:r>
            <a:r>
              <a:rPr lang="en-US" sz="2400" dirty="0" smtClean="0">
                <a:solidFill>
                  <a:srgbClr val="CCFF33"/>
                </a:solidFill>
              </a:rPr>
              <a:t> </a:t>
            </a:r>
            <a:r>
              <a:rPr lang="en-US" sz="2400" dirty="0" err="1" smtClean="0">
                <a:solidFill>
                  <a:srgbClr val="CCFF33"/>
                </a:solidFill>
              </a:rPr>
              <a:t>resmi</a:t>
            </a:r>
            <a:r>
              <a:rPr lang="en-US" sz="2400" dirty="0" smtClean="0">
                <a:solidFill>
                  <a:srgbClr val="CCFF33"/>
                </a:solidFill>
              </a:rPr>
              <a:t> </a:t>
            </a:r>
            <a:r>
              <a:rPr lang="en-US" sz="2400" dirty="0" err="1" smtClean="0">
                <a:solidFill>
                  <a:srgbClr val="CCFF33"/>
                </a:solidFill>
              </a:rPr>
              <a:t>di</a:t>
            </a:r>
            <a:r>
              <a:rPr lang="en-US" sz="2400" dirty="0" smtClean="0">
                <a:solidFill>
                  <a:srgbClr val="CCFF33"/>
                </a:solidFill>
              </a:rPr>
              <a:t> bank </a:t>
            </a:r>
            <a:r>
              <a:rPr lang="en-US" sz="2400" dirty="0" err="1" smtClean="0">
                <a:solidFill>
                  <a:srgbClr val="CCFF33"/>
                </a:solidFill>
              </a:rPr>
              <a:t>sentral</a:t>
            </a:r>
            <a:endParaRPr lang="en-US" sz="2400" dirty="0">
              <a:solidFill>
                <a:srgbClr val="CCFF33"/>
              </a:solidFill>
            </a:endParaRPr>
          </a:p>
        </p:txBody>
      </p:sp>
      <p:sp>
        <p:nvSpPr>
          <p:cNvPr id="8" name="Title 1"/>
          <p:cNvSpPr txBox="1">
            <a:spLocks/>
          </p:cNvSpPr>
          <p:nvPr/>
        </p:nvSpPr>
        <p:spPr>
          <a:xfrm>
            <a:off x="1524000" y="22733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err="1" smtClean="0">
                <a:ln>
                  <a:noFill/>
                </a:ln>
                <a:solidFill>
                  <a:srgbClr val="FFFF00"/>
                </a:solidFill>
                <a:effectLst/>
                <a:uLnTx/>
                <a:uFillTx/>
                <a:latin typeface="MS Mincho" pitchFamily="49" charset="-128"/>
                <a:ea typeface="MS Mincho" pitchFamily="49" charset="-128"/>
                <a:cs typeface="Arial Unicode MS" pitchFamily="34" charset="-128"/>
              </a:rPr>
              <a:t>Fungsi</a:t>
            </a:r>
            <a:endPar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9" name="Title 1"/>
          <p:cNvSpPr txBox="1">
            <a:spLocks/>
          </p:cNvSpPr>
          <p:nvPr/>
        </p:nvSpPr>
        <p:spPr>
          <a:xfrm>
            <a:off x="5867400" y="22733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err="1" smtClean="0">
                <a:solidFill>
                  <a:srgbClr val="FFFF00"/>
                </a:solidFill>
                <a:latin typeface="MS Mincho" pitchFamily="49" charset="-128"/>
                <a:ea typeface="MS Mincho" pitchFamily="49" charset="-128"/>
                <a:cs typeface="Arial Unicode MS" pitchFamily="34" charset="-128"/>
              </a:rPr>
              <a:t>Sumber</a:t>
            </a:r>
            <a:endPar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13" name="Rectangle 12"/>
          <p:cNvSpPr/>
          <p:nvPr/>
        </p:nvSpPr>
        <p:spPr>
          <a:xfrm>
            <a:off x="152400" y="3048000"/>
            <a:ext cx="4267200" cy="2169825"/>
          </a:xfrm>
          <a:prstGeom prst="rect">
            <a:avLst/>
          </a:prstGeom>
          <a:solidFill>
            <a:schemeClr val="tx1"/>
          </a:solidFill>
          <a:ln>
            <a:solidFill>
              <a:srgbClr val="FF00FF"/>
            </a:solidFill>
          </a:ln>
        </p:spPr>
        <p:txBody>
          <a:bodyPr wrap="square">
            <a:spAutoFit/>
          </a:bodyPr>
          <a:lstStyle/>
          <a:p>
            <a:pPr marL="346075" indent="-346075">
              <a:buFont typeface="+mj-lt"/>
              <a:buAutoNum type="arabicPeriod"/>
            </a:pPr>
            <a:r>
              <a:rPr lang="en-US" sz="2700" dirty="0" err="1" smtClean="0">
                <a:solidFill>
                  <a:srgbClr val="00FFFF"/>
                </a:solidFill>
              </a:rPr>
              <a:t>Alat</a:t>
            </a:r>
            <a:r>
              <a:rPr lang="en-US" sz="2700" dirty="0" smtClean="0">
                <a:solidFill>
                  <a:srgbClr val="00FFFF"/>
                </a:solidFill>
              </a:rPr>
              <a:t> </a:t>
            </a:r>
            <a:r>
              <a:rPr lang="en-US" sz="2700" dirty="0" err="1" smtClean="0">
                <a:solidFill>
                  <a:srgbClr val="00FFFF"/>
                </a:solidFill>
              </a:rPr>
              <a:t>tukar</a:t>
            </a:r>
            <a:r>
              <a:rPr lang="en-US" sz="2700" dirty="0" smtClean="0">
                <a:solidFill>
                  <a:srgbClr val="00FFFF"/>
                </a:solidFill>
              </a:rPr>
              <a:t> </a:t>
            </a:r>
            <a:r>
              <a:rPr lang="en-US" sz="2700" dirty="0" err="1" smtClean="0">
                <a:solidFill>
                  <a:srgbClr val="00FFFF"/>
                </a:solidFill>
              </a:rPr>
              <a:t>Internasional</a:t>
            </a:r>
            <a:endParaRPr lang="en-US" sz="2700" dirty="0" smtClean="0">
              <a:solidFill>
                <a:srgbClr val="00FFFF"/>
              </a:solidFill>
            </a:endParaRPr>
          </a:p>
          <a:p>
            <a:pPr marL="346075" indent="-346075">
              <a:buFont typeface="+mj-lt"/>
              <a:buAutoNum type="arabicPeriod"/>
            </a:pPr>
            <a:r>
              <a:rPr lang="en-US" sz="2700" dirty="0" err="1" smtClean="0">
                <a:solidFill>
                  <a:srgbClr val="11ED4B"/>
                </a:solidFill>
              </a:rPr>
              <a:t>Alat</a:t>
            </a:r>
            <a:r>
              <a:rPr lang="en-US" sz="2700" dirty="0" smtClean="0">
                <a:solidFill>
                  <a:srgbClr val="11ED4B"/>
                </a:solidFill>
              </a:rPr>
              <a:t> </a:t>
            </a:r>
            <a:r>
              <a:rPr lang="en-US" sz="2700" dirty="0" err="1" smtClean="0">
                <a:solidFill>
                  <a:srgbClr val="11ED4B"/>
                </a:solidFill>
              </a:rPr>
              <a:t>pembayaran</a:t>
            </a:r>
            <a:r>
              <a:rPr lang="en-US" sz="2700" dirty="0" smtClean="0">
                <a:solidFill>
                  <a:srgbClr val="11ED4B"/>
                </a:solidFill>
              </a:rPr>
              <a:t> </a:t>
            </a:r>
            <a:r>
              <a:rPr lang="en-US" sz="2700" dirty="0" err="1" smtClean="0">
                <a:solidFill>
                  <a:srgbClr val="11ED4B"/>
                </a:solidFill>
              </a:rPr>
              <a:t>utang</a:t>
            </a:r>
            <a:r>
              <a:rPr lang="en-US" sz="2700" dirty="0" smtClean="0">
                <a:solidFill>
                  <a:srgbClr val="11ED4B"/>
                </a:solidFill>
              </a:rPr>
              <a:t> </a:t>
            </a:r>
            <a:r>
              <a:rPr lang="en-US" sz="2700" dirty="0" err="1" smtClean="0">
                <a:solidFill>
                  <a:srgbClr val="11ED4B"/>
                </a:solidFill>
              </a:rPr>
              <a:t>luar</a:t>
            </a:r>
            <a:r>
              <a:rPr lang="en-US" sz="2700" dirty="0" smtClean="0">
                <a:solidFill>
                  <a:srgbClr val="11ED4B"/>
                </a:solidFill>
              </a:rPr>
              <a:t> </a:t>
            </a:r>
            <a:r>
              <a:rPr lang="en-US" sz="2700" dirty="0" err="1" smtClean="0">
                <a:solidFill>
                  <a:srgbClr val="11ED4B"/>
                </a:solidFill>
              </a:rPr>
              <a:t>negeri</a:t>
            </a:r>
            <a:endParaRPr lang="en-US" sz="2700" dirty="0" smtClean="0">
              <a:solidFill>
                <a:srgbClr val="11ED4B"/>
              </a:solidFill>
            </a:endParaRPr>
          </a:p>
          <a:p>
            <a:pPr marL="346075" indent="-346075">
              <a:buFont typeface="+mj-lt"/>
              <a:buAutoNum type="arabicPeriod"/>
            </a:pPr>
            <a:r>
              <a:rPr lang="en-US" sz="2700" dirty="0" err="1" smtClean="0">
                <a:solidFill>
                  <a:srgbClr val="FFFF00"/>
                </a:solidFill>
              </a:rPr>
              <a:t>Alat</a:t>
            </a:r>
            <a:r>
              <a:rPr lang="en-US" sz="2700" dirty="0" smtClean="0">
                <a:solidFill>
                  <a:srgbClr val="FFFF00"/>
                </a:solidFill>
              </a:rPr>
              <a:t> </a:t>
            </a:r>
            <a:r>
              <a:rPr lang="en-US" sz="2700" dirty="0" err="1" smtClean="0">
                <a:solidFill>
                  <a:srgbClr val="FFFF00"/>
                </a:solidFill>
              </a:rPr>
              <a:t>stabilitas</a:t>
            </a:r>
            <a:r>
              <a:rPr lang="en-US" sz="2700" dirty="0" smtClean="0">
                <a:solidFill>
                  <a:srgbClr val="FFFF00"/>
                </a:solidFill>
              </a:rPr>
              <a:t> </a:t>
            </a:r>
            <a:r>
              <a:rPr lang="en-US" sz="2700" dirty="0" err="1" smtClean="0">
                <a:solidFill>
                  <a:srgbClr val="FFFF00"/>
                </a:solidFill>
              </a:rPr>
              <a:t>mata</a:t>
            </a:r>
            <a:r>
              <a:rPr lang="en-US" sz="2700" dirty="0" smtClean="0">
                <a:solidFill>
                  <a:srgbClr val="FFFF00"/>
                </a:solidFill>
              </a:rPr>
              <a:t> </a:t>
            </a:r>
            <a:r>
              <a:rPr lang="en-US" sz="2700" dirty="0" err="1" smtClean="0">
                <a:solidFill>
                  <a:srgbClr val="FFFF00"/>
                </a:solidFill>
              </a:rPr>
              <a:t>uang</a:t>
            </a:r>
            <a:r>
              <a:rPr lang="en-US" sz="2700" dirty="0" smtClean="0">
                <a:solidFill>
                  <a:srgbClr val="FFFF00"/>
                </a:solidFill>
              </a:rPr>
              <a:t> </a:t>
            </a:r>
            <a:r>
              <a:rPr lang="en-US" sz="2700" dirty="0" err="1" smtClean="0">
                <a:solidFill>
                  <a:srgbClr val="FFFF00"/>
                </a:solidFill>
              </a:rPr>
              <a:t>suatu</a:t>
            </a:r>
            <a:r>
              <a:rPr lang="en-US" sz="2700" dirty="0" smtClean="0">
                <a:solidFill>
                  <a:srgbClr val="FFFF00"/>
                </a:solidFill>
              </a:rPr>
              <a:t> </a:t>
            </a:r>
            <a:r>
              <a:rPr lang="en-US" sz="2700" dirty="0" err="1" smtClean="0">
                <a:solidFill>
                  <a:srgbClr val="FFFF00"/>
                </a:solidFill>
              </a:rPr>
              <a:t>negara</a:t>
            </a:r>
            <a:endParaRPr lang="en-US" sz="2700" dirty="0">
              <a:solidFill>
                <a:srgbClr val="FFFF00"/>
              </a:solidFill>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810000"/>
            <a:ext cx="8534400" cy="2362200"/>
          </a:xfrm>
          <a:ln>
            <a:solidFill>
              <a:srgbClr val="00FF00"/>
            </a:solidFill>
          </a:ln>
        </p:spPr>
        <p:txBody>
          <a:bodyPr anchor="b" anchorCtr="0">
            <a:noAutofit/>
          </a:bodyPr>
          <a:lstStyle/>
          <a:p>
            <a:pPr algn="l"/>
            <a:r>
              <a:rPr lang="en-US" sz="2400" b="1" dirty="0" smtClean="0">
                <a:solidFill>
                  <a:srgbClr val="FFFF00"/>
                </a:solidFill>
              </a:rPr>
              <a:t>	FUNGSI </a:t>
            </a:r>
            <a:r>
              <a:rPr lang="en-US" sz="2400" b="1" dirty="0">
                <a:solidFill>
                  <a:srgbClr val="FFFF00"/>
                </a:solidFill>
              </a:rPr>
              <a:t>DARI PASAR VALUTA ASING (VALAS):</a:t>
            </a:r>
            <a:r>
              <a:rPr lang="en-US" sz="2400" dirty="0">
                <a:solidFill>
                  <a:srgbClr val="FFFF00"/>
                </a:solidFill>
              </a:rPr>
              <a:t/>
            </a:r>
            <a:br>
              <a:rPr lang="en-US" sz="2400" dirty="0">
                <a:solidFill>
                  <a:srgbClr val="FFFF00"/>
                </a:solidFill>
              </a:rPr>
            </a:br>
            <a:r>
              <a:rPr lang="en-US" sz="2400" dirty="0">
                <a:solidFill>
                  <a:srgbClr val="00FFFF"/>
                </a:solidFill>
              </a:rPr>
              <a:t>1.MEMPERMUDAH TRANSFER MATA UANG ANTAR NEGARA.</a:t>
            </a:r>
            <a:r>
              <a:rPr lang="en-US" sz="2400" dirty="0">
                <a:solidFill>
                  <a:srgbClr val="FFFF00"/>
                </a:solidFill>
              </a:rPr>
              <a:t/>
            </a:r>
            <a:br>
              <a:rPr lang="en-US" sz="2400" dirty="0">
                <a:solidFill>
                  <a:srgbClr val="FFFF00"/>
                </a:solidFill>
              </a:rPr>
            </a:br>
            <a:r>
              <a:rPr lang="en-US" sz="2400" dirty="0">
                <a:solidFill>
                  <a:srgbClr val="00FF00"/>
                </a:solidFill>
              </a:rPr>
              <a:t>2.MEMPERMUDAH TRANSAKSI PERDAGANGAN INTERNASIONAL.</a:t>
            </a:r>
            <a:r>
              <a:rPr lang="en-US" sz="2400" dirty="0">
                <a:solidFill>
                  <a:srgbClr val="FFFF00"/>
                </a:solidFill>
              </a:rPr>
              <a:t/>
            </a:r>
            <a:br>
              <a:rPr lang="en-US" sz="2400" dirty="0">
                <a:solidFill>
                  <a:srgbClr val="FFFF00"/>
                </a:solidFill>
              </a:rPr>
            </a:br>
            <a:r>
              <a:rPr lang="en-US" sz="2400" dirty="0">
                <a:solidFill>
                  <a:srgbClr val="CC99FF"/>
                </a:solidFill>
              </a:rPr>
              <a:t>3.MEMBERIKAN FASILITAS UNTUK MENGHINDARI RESIKO </a:t>
            </a:r>
            <a:br>
              <a:rPr lang="en-US" sz="2400" dirty="0">
                <a:solidFill>
                  <a:srgbClr val="CC99FF"/>
                </a:solidFill>
              </a:rPr>
            </a:br>
            <a:r>
              <a:rPr lang="en-US" sz="2400" dirty="0">
                <a:solidFill>
                  <a:srgbClr val="CC99FF"/>
                </a:solidFill>
              </a:rPr>
              <a:t>   PERTUKARAN (HEDGING).</a:t>
            </a:r>
            <a:r>
              <a:rPr lang="en-US" sz="2400" dirty="0">
                <a:solidFill>
                  <a:srgbClr val="FFFF00"/>
                </a:solidFill>
              </a:rPr>
              <a:t/>
            </a:r>
            <a:br>
              <a:rPr lang="en-US" sz="2400" dirty="0">
                <a:solidFill>
                  <a:srgbClr val="FFFF00"/>
                </a:solidFill>
              </a:rPr>
            </a:br>
            <a:r>
              <a:rPr lang="en-US" sz="2400" dirty="0">
                <a:solidFill>
                  <a:srgbClr val="FB5763"/>
                </a:solidFill>
              </a:rPr>
              <a:t>4.MEMPERLANCAR TERJADINYA KEGIATAN EKSPOR-IMPOR</a:t>
            </a:r>
          </a:p>
        </p:txBody>
      </p:sp>
      <p:sp>
        <p:nvSpPr>
          <p:cNvPr id="3" name="Rectangle 2"/>
          <p:cNvSpPr/>
          <p:nvPr/>
        </p:nvSpPr>
        <p:spPr>
          <a:xfrm>
            <a:off x="228600" y="458212"/>
            <a:ext cx="4876800" cy="3046988"/>
          </a:xfrm>
          <a:prstGeom prst="rect">
            <a:avLst/>
          </a:prstGeom>
          <a:ln>
            <a:solidFill>
              <a:srgbClr val="FF0000"/>
            </a:solidFill>
          </a:ln>
        </p:spPr>
        <p:txBody>
          <a:bodyPr wrap="square">
            <a:spAutoFit/>
          </a:bodyPr>
          <a:lstStyle/>
          <a:p>
            <a:r>
              <a:rPr lang="en-US" sz="2400" b="1" dirty="0" smtClean="0">
                <a:solidFill>
                  <a:srgbClr val="00FFFF"/>
                </a:solidFill>
              </a:rPr>
              <a:t>KURS </a:t>
            </a:r>
            <a:r>
              <a:rPr lang="en-US" sz="2400" dirty="0" smtClean="0">
                <a:solidFill>
                  <a:srgbClr val="00FFFF"/>
                </a:solidFill>
              </a:rPr>
              <a:t>ADALAH JUMLAH SATUAN MATA UANG YANG HARUS DISERAHKAN UNTUK MENDAPATKAN SATU SATUAN MATA UANG ASING.</a:t>
            </a:r>
            <a:br>
              <a:rPr lang="en-US" sz="2400" dirty="0" smtClean="0">
                <a:solidFill>
                  <a:srgbClr val="00FFFF"/>
                </a:solidFill>
              </a:rPr>
            </a:br>
            <a:r>
              <a:rPr lang="en-US" sz="2400" dirty="0" smtClean="0">
                <a:solidFill>
                  <a:srgbClr val="00FF00"/>
                </a:solidFill>
              </a:rPr>
              <a:t>NAIK TURUNNYA KURS SUATU MATA UANG TERGANTUNG PADA NAIK TURUNNYA PERMINTAAN DAN PENAWARAN MATA UANG TERSEBUT.</a:t>
            </a:r>
            <a:endParaRPr lang="en-US" sz="2400" dirty="0">
              <a:solidFill>
                <a:srgbClr val="00FF00"/>
              </a:solidFill>
            </a:endParaRPr>
          </a:p>
        </p:txBody>
      </p:sp>
      <p:sp>
        <p:nvSpPr>
          <p:cNvPr id="4" name="Rectangle 3"/>
          <p:cNvSpPr/>
          <p:nvPr/>
        </p:nvSpPr>
        <p:spPr>
          <a:xfrm>
            <a:off x="5334000" y="533400"/>
            <a:ext cx="3505200" cy="2677656"/>
          </a:xfrm>
          <a:prstGeom prst="rect">
            <a:avLst/>
          </a:prstGeom>
          <a:ln>
            <a:solidFill>
              <a:srgbClr val="00FFFF"/>
            </a:solidFill>
          </a:ln>
        </p:spPr>
        <p:txBody>
          <a:bodyPr wrap="square">
            <a:spAutoFit/>
          </a:bodyPr>
          <a:lstStyle/>
          <a:p>
            <a:r>
              <a:rPr lang="en-US" sz="2400" b="1" dirty="0" smtClean="0">
                <a:solidFill>
                  <a:srgbClr val="CCFF33"/>
                </a:solidFill>
              </a:rPr>
              <a:t>PASAR/BURSA VALUTA ASING</a:t>
            </a:r>
            <a:r>
              <a:rPr lang="en-US" sz="2400" dirty="0" smtClean="0">
                <a:solidFill>
                  <a:srgbClr val="CCFF33"/>
                </a:solidFill>
              </a:rPr>
              <a:t>, ADALAH TEMPAT DIPERJUAL</a:t>
            </a:r>
            <a:br>
              <a:rPr lang="en-US" sz="2400" dirty="0" smtClean="0">
                <a:solidFill>
                  <a:srgbClr val="CCFF33"/>
                </a:solidFill>
              </a:rPr>
            </a:br>
            <a:r>
              <a:rPr lang="en-US" sz="2400" dirty="0" smtClean="0">
                <a:solidFill>
                  <a:srgbClr val="CCFF33"/>
                </a:solidFill>
              </a:rPr>
              <a:t>BELIKANNYA VALUTA ASING. DISINI PULA DITENTUKAN KURS JUAL DAN KURS BELI.</a:t>
            </a:r>
            <a:endParaRPr lang="en-US" sz="2400" dirty="0">
              <a:solidFill>
                <a:srgbClr val="CCFF33"/>
              </a:solidFill>
            </a:endParaRPr>
          </a:p>
        </p:txBody>
      </p:sp>
      <p:cxnSp>
        <p:nvCxnSpPr>
          <p:cNvPr id="5" name="Straight Arrow Connector 4"/>
          <p:cNvCxnSpPr/>
          <p:nvPr/>
        </p:nvCxnSpPr>
        <p:spPr>
          <a:xfrm rot="5400000">
            <a:off x="34286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37334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676400" y="6400800"/>
            <a:ext cx="1752600" cy="369332"/>
          </a:xfrm>
          <a:prstGeom prst="rect">
            <a:avLst/>
          </a:prstGeom>
          <a:noFill/>
        </p:spPr>
        <p:txBody>
          <a:bodyPr wrap="square" rtlCol="0">
            <a:spAutoFit/>
          </a:bodyPr>
          <a:lstStyle/>
          <a:p>
            <a:r>
              <a:rPr lang="en-US" dirty="0" err="1" smtClean="0">
                <a:solidFill>
                  <a:schemeClr val="bg1"/>
                </a:solidFill>
              </a:rPr>
              <a:t>Uji</a:t>
            </a:r>
            <a:r>
              <a:rPr lang="en-US" dirty="0" smtClean="0">
                <a:solidFill>
                  <a:schemeClr val="bg1"/>
                </a:solidFill>
              </a:rPr>
              <a:t> </a:t>
            </a:r>
            <a:r>
              <a:rPr lang="en-US" dirty="0" err="1" smtClean="0">
                <a:solidFill>
                  <a:schemeClr val="bg1"/>
                </a:solidFill>
              </a:rPr>
              <a:t>kemampuan</a:t>
            </a:r>
            <a:endParaRPr lang="en-US" dirty="0">
              <a:solidFill>
                <a:schemeClr val="bg1"/>
              </a:solidFill>
            </a:endParaRPr>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457200"/>
            <a:ext cx="7924800" cy="3230562"/>
          </a:xfrm>
          <a:ln>
            <a:solidFill>
              <a:srgbClr val="11ED4B"/>
            </a:solidFill>
          </a:ln>
        </p:spPr>
        <p:txBody>
          <a:bodyPr anchor="b" anchorCtr="0">
            <a:noAutofit/>
          </a:bodyPr>
          <a:lstStyle/>
          <a:p>
            <a:pPr algn="l"/>
            <a:r>
              <a:rPr lang="en-US" sz="2000" b="1" dirty="0">
                <a:solidFill>
                  <a:srgbClr val="FFFF00"/>
                </a:solidFill>
              </a:rPr>
              <a:t>SISTIM KURS VALUTA ASING (DEVISA):</a:t>
            </a:r>
            <a:r>
              <a:rPr lang="en-US" sz="2000" dirty="0">
                <a:solidFill>
                  <a:schemeClr val="bg1"/>
                </a:solidFill>
              </a:rPr>
              <a:t/>
            </a:r>
            <a:br>
              <a:rPr lang="en-US" sz="2000" dirty="0">
                <a:solidFill>
                  <a:schemeClr val="bg1"/>
                </a:solidFill>
              </a:rPr>
            </a:br>
            <a:r>
              <a:rPr lang="en-US" sz="2000" b="1" dirty="0">
                <a:solidFill>
                  <a:schemeClr val="bg1"/>
                </a:solidFill>
              </a:rPr>
              <a:t> </a:t>
            </a:r>
            <a:r>
              <a:rPr lang="en-US" sz="2000" dirty="0">
                <a:solidFill>
                  <a:srgbClr val="00FFFF"/>
                </a:solidFill>
              </a:rPr>
              <a:t/>
            </a:r>
            <a:br>
              <a:rPr lang="en-US" sz="2000" dirty="0">
                <a:solidFill>
                  <a:srgbClr val="00FFFF"/>
                </a:solidFill>
              </a:rPr>
            </a:br>
            <a:r>
              <a:rPr lang="en-US" sz="2000" dirty="0" smtClean="0">
                <a:solidFill>
                  <a:srgbClr val="00FFFF"/>
                </a:solidFill>
              </a:rPr>
              <a:t>1.</a:t>
            </a:r>
            <a:r>
              <a:rPr lang="en-US" sz="2000" b="1" dirty="0" smtClean="0">
                <a:solidFill>
                  <a:srgbClr val="00FFFF"/>
                </a:solidFill>
              </a:rPr>
              <a:t>KURS </a:t>
            </a:r>
            <a:r>
              <a:rPr lang="en-US" sz="2000" b="1" dirty="0">
                <a:solidFill>
                  <a:srgbClr val="00FFFF"/>
                </a:solidFill>
              </a:rPr>
              <a:t>TETAP / STANDAR EMAS (FIXED EXCHANGE RATE)</a:t>
            </a:r>
            <a:r>
              <a:rPr lang="en-US" sz="2000" dirty="0">
                <a:solidFill>
                  <a:srgbClr val="00FFFF"/>
                </a:solidFill>
              </a:rPr>
              <a:t>, </a:t>
            </a:r>
            <a:r>
              <a:rPr lang="en-US" sz="2000" dirty="0" err="1" smtClean="0">
                <a:solidFill>
                  <a:srgbClr val="00FFFF"/>
                </a:solidFill>
              </a:rPr>
              <a:t>Adalah</a:t>
            </a:r>
            <a:r>
              <a:rPr lang="en-US" sz="2000" dirty="0" smtClean="0">
                <a:solidFill>
                  <a:srgbClr val="00FFFF"/>
                </a:solidFill>
              </a:rPr>
              <a:t> </a:t>
            </a:r>
            <a:br>
              <a:rPr lang="en-US" sz="2000" dirty="0" smtClean="0">
                <a:solidFill>
                  <a:srgbClr val="00FFFF"/>
                </a:solidFill>
              </a:rPr>
            </a:br>
            <a:r>
              <a:rPr lang="en-US" sz="2000" dirty="0" smtClean="0">
                <a:solidFill>
                  <a:srgbClr val="00FFFF"/>
                </a:solidFill>
              </a:rPr>
              <a:t>   </a:t>
            </a:r>
            <a:r>
              <a:rPr lang="en-US" sz="2000" dirty="0" err="1" smtClean="0">
                <a:solidFill>
                  <a:srgbClr val="00FFFF"/>
                </a:solidFill>
              </a:rPr>
              <a:t>kurs</a:t>
            </a:r>
            <a:r>
              <a:rPr lang="en-US" sz="2000" dirty="0" smtClean="0">
                <a:solidFill>
                  <a:srgbClr val="00FFFF"/>
                </a:solidFill>
              </a:rPr>
              <a:t> yang </a:t>
            </a:r>
            <a:r>
              <a:rPr lang="en-US" sz="2000" dirty="0" err="1" smtClean="0">
                <a:solidFill>
                  <a:srgbClr val="00FFFF"/>
                </a:solidFill>
              </a:rPr>
              <a:t>ditetapkan</a:t>
            </a:r>
            <a:r>
              <a:rPr lang="en-US" sz="2000" dirty="0" smtClean="0">
                <a:solidFill>
                  <a:srgbClr val="00FFFF"/>
                </a:solidFill>
              </a:rPr>
              <a:t> </a:t>
            </a:r>
            <a:r>
              <a:rPr lang="en-US" sz="2000" dirty="0" err="1" smtClean="0">
                <a:solidFill>
                  <a:srgbClr val="00FFFF"/>
                </a:solidFill>
              </a:rPr>
              <a:t>oleh</a:t>
            </a:r>
            <a:r>
              <a:rPr lang="en-US" sz="2000" dirty="0" smtClean="0">
                <a:solidFill>
                  <a:srgbClr val="00FFFF"/>
                </a:solidFill>
              </a:rPr>
              <a:t> </a:t>
            </a:r>
            <a:r>
              <a:rPr lang="en-US" sz="2000" dirty="0" err="1" smtClean="0">
                <a:solidFill>
                  <a:srgbClr val="00FFFF"/>
                </a:solidFill>
              </a:rPr>
              <a:t>pemerintah</a:t>
            </a:r>
            <a:r>
              <a:rPr lang="en-US" sz="2000" dirty="0" smtClean="0">
                <a:solidFill>
                  <a:srgbClr val="00FFFF"/>
                </a:solidFill>
              </a:rPr>
              <a:t>, </a:t>
            </a:r>
            <a:r>
              <a:rPr lang="en-US" sz="2000" dirty="0" err="1" smtClean="0">
                <a:solidFill>
                  <a:srgbClr val="00FFFF"/>
                </a:solidFill>
              </a:rPr>
              <a:t>atau</a:t>
            </a:r>
            <a:r>
              <a:rPr lang="en-US" sz="2000" dirty="0" smtClean="0">
                <a:solidFill>
                  <a:srgbClr val="00FFFF"/>
                </a:solidFill>
              </a:rPr>
              <a:t> </a:t>
            </a:r>
            <a:r>
              <a:rPr lang="en-US" sz="2000" dirty="0" err="1" smtClean="0">
                <a:solidFill>
                  <a:srgbClr val="00FFFF"/>
                </a:solidFill>
              </a:rPr>
              <a:t>kurs</a:t>
            </a:r>
            <a:r>
              <a:rPr lang="en-US" sz="2000" dirty="0" smtClean="0">
                <a:solidFill>
                  <a:srgbClr val="00FFFF"/>
                </a:solidFill>
              </a:rPr>
              <a:t> yang </a:t>
            </a:r>
            <a:br>
              <a:rPr lang="en-US" sz="2000" dirty="0" smtClean="0">
                <a:solidFill>
                  <a:srgbClr val="00FFFF"/>
                </a:solidFill>
              </a:rPr>
            </a:br>
            <a:r>
              <a:rPr lang="en-US" sz="2000" dirty="0" smtClean="0">
                <a:solidFill>
                  <a:srgbClr val="00FFFF"/>
                </a:solidFill>
              </a:rPr>
              <a:t>   </a:t>
            </a:r>
            <a:r>
              <a:rPr lang="en-US" sz="2000" dirty="0" err="1" smtClean="0">
                <a:solidFill>
                  <a:srgbClr val="00FFFF"/>
                </a:solidFill>
              </a:rPr>
              <a:t>ditentukan</a:t>
            </a:r>
            <a:r>
              <a:rPr lang="en-US" sz="2000" dirty="0" smtClean="0">
                <a:solidFill>
                  <a:srgbClr val="00FFFF"/>
                </a:solidFill>
              </a:rPr>
              <a:t> </a:t>
            </a:r>
            <a:r>
              <a:rPr lang="en-US" sz="2000" dirty="0" err="1" smtClean="0">
                <a:solidFill>
                  <a:srgbClr val="00FFFF"/>
                </a:solidFill>
              </a:rPr>
              <a:t>berdasarkan</a:t>
            </a:r>
            <a:r>
              <a:rPr lang="en-US" sz="2000" dirty="0" smtClean="0">
                <a:solidFill>
                  <a:srgbClr val="00FFFF"/>
                </a:solidFill>
              </a:rPr>
              <a:t> </a:t>
            </a:r>
            <a:r>
              <a:rPr lang="en-US" sz="2000" dirty="0" err="1" smtClean="0">
                <a:solidFill>
                  <a:srgbClr val="00FFFF"/>
                </a:solidFill>
              </a:rPr>
              <a:t>perbandingan</a:t>
            </a:r>
            <a:r>
              <a:rPr lang="en-US" sz="2000" dirty="0" smtClean="0">
                <a:solidFill>
                  <a:srgbClr val="00FFFF"/>
                </a:solidFill>
              </a:rPr>
              <a:t> </a:t>
            </a:r>
            <a:r>
              <a:rPr lang="en-US" sz="2000" dirty="0" err="1" smtClean="0">
                <a:solidFill>
                  <a:srgbClr val="00FFFF"/>
                </a:solidFill>
              </a:rPr>
              <a:t>kadar</a:t>
            </a:r>
            <a:r>
              <a:rPr lang="en-US" sz="2000" dirty="0" smtClean="0">
                <a:solidFill>
                  <a:srgbClr val="00FFFF"/>
                </a:solidFill>
              </a:rPr>
              <a:t> </a:t>
            </a:r>
            <a:r>
              <a:rPr lang="en-US" sz="2000" dirty="0" err="1" smtClean="0">
                <a:solidFill>
                  <a:srgbClr val="00FFFF"/>
                </a:solidFill>
              </a:rPr>
              <a:t>kandungan</a:t>
            </a:r>
            <a:r>
              <a:rPr lang="en-US" sz="2000" dirty="0" smtClean="0">
                <a:solidFill>
                  <a:srgbClr val="00FFFF"/>
                </a:solidFill>
              </a:rPr>
              <a:t>  </a:t>
            </a:r>
            <a:br>
              <a:rPr lang="en-US" sz="2000" dirty="0" smtClean="0">
                <a:solidFill>
                  <a:srgbClr val="00FFFF"/>
                </a:solidFill>
              </a:rPr>
            </a:br>
            <a:r>
              <a:rPr lang="en-US" sz="2000" dirty="0" smtClean="0">
                <a:solidFill>
                  <a:srgbClr val="00FFFF"/>
                </a:solidFill>
              </a:rPr>
              <a:t>   </a:t>
            </a:r>
            <a:r>
              <a:rPr lang="en-US" sz="2000" dirty="0" err="1" smtClean="0">
                <a:solidFill>
                  <a:srgbClr val="00FFFF"/>
                </a:solidFill>
              </a:rPr>
              <a:t>emas</a:t>
            </a:r>
            <a:r>
              <a:rPr lang="en-US" sz="2000" dirty="0" smtClean="0">
                <a:solidFill>
                  <a:srgbClr val="00FFFF"/>
                </a:solidFill>
              </a:rPr>
              <a:t> </a:t>
            </a:r>
            <a:r>
              <a:rPr lang="en-US" sz="2000" dirty="0" err="1" smtClean="0">
                <a:solidFill>
                  <a:srgbClr val="00FFFF"/>
                </a:solidFill>
              </a:rPr>
              <a:t>masing-masing</a:t>
            </a:r>
            <a:r>
              <a:rPr lang="en-US" sz="2000" dirty="0" smtClean="0">
                <a:solidFill>
                  <a:srgbClr val="00FFFF"/>
                </a:solidFill>
              </a:rPr>
              <a:t> </a:t>
            </a:r>
            <a:r>
              <a:rPr lang="en-US" sz="2000" dirty="0" err="1" smtClean="0">
                <a:solidFill>
                  <a:srgbClr val="00FFFF"/>
                </a:solidFill>
              </a:rPr>
              <a:t>mata</a:t>
            </a:r>
            <a:r>
              <a:rPr lang="en-US" sz="2000" dirty="0" smtClean="0">
                <a:solidFill>
                  <a:srgbClr val="00FFFF"/>
                </a:solidFill>
              </a:rPr>
              <a:t> </a:t>
            </a:r>
            <a:r>
              <a:rPr lang="en-US" sz="2000" dirty="0" err="1" smtClean="0">
                <a:solidFill>
                  <a:srgbClr val="00FFFF"/>
                </a:solidFill>
              </a:rPr>
              <a:t>uang</a:t>
            </a:r>
            <a:r>
              <a:rPr lang="en-US" sz="2000" dirty="0" smtClean="0">
                <a:solidFill>
                  <a:srgbClr val="00FFFF"/>
                </a:solidFill>
              </a:rPr>
              <a:t> </a:t>
            </a:r>
            <a:r>
              <a:rPr lang="en-US" sz="2000" dirty="0" err="1" smtClean="0">
                <a:solidFill>
                  <a:srgbClr val="00FFFF"/>
                </a:solidFill>
              </a:rPr>
              <a:t>atau</a:t>
            </a:r>
            <a:r>
              <a:rPr lang="en-US" sz="2000" dirty="0" smtClean="0">
                <a:solidFill>
                  <a:srgbClr val="00FFFF"/>
                </a:solidFill>
              </a:rPr>
              <a:t> </a:t>
            </a:r>
            <a:r>
              <a:rPr lang="en-US" sz="2000" dirty="0" err="1" smtClean="0">
                <a:solidFill>
                  <a:srgbClr val="00FFFF"/>
                </a:solidFill>
              </a:rPr>
              <a:t>besarnya</a:t>
            </a:r>
            <a:r>
              <a:rPr lang="en-US" sz="2000" dirty="0" smtClean="0">
                <a:solidFill>
                  <a:srgbClr val="00FFFF"/>
                </a:solidFill>
              </a:rPr>
              <a:t> </a:t>
            </a:r>
            <a:r>
              <a:rPr lang="en-US" sz="2000" dirty="0" err="1" smtClean="0">
                <a:solidFill>
                  <a:srgbClr val="00FFFF"/>
                </a:solidFill>
              </a:rPr>
              <a:t>jaminan</a:t>
            </a:r>
            <a:r>
              <a:rPr lang="en-US" sz="2000" dirty="0" smtClean="0">
                <a:solidFill>
                  <a:srgbClr val="00FFFF"/>
                </a:solidFill>
              </a:rPr>
              <a:t> </a:t>
            </a:r>
            <a:r>
              <a:rPr lang="en-US" sz="2000" dirty="0" err="1" smtClean="0">
                <a:solidFill>
                  <a:srgbClr val="00FFFF"/>
                </a:solidFill>
              </a:rPr>
              <a:t>emas</a:t>
            </a:r>
            <a:r>
              <a:rPr lang="en-US" sz="2000" dirty="0" smtClean="0">
                <a:solidFill>
                  <a:srgbClr val="00FFFF"/>
                </a:solidFill>
              </a:rPr>
              <a:t> </a:t>
            </a:r>
            <a:br>
              <a:rPr lang="en-US" sz="2000" dirty="0" smtClean="0">
                <a:solidFill>
                  <a:srgbClr val="00FFFF"/>
                </a:solidFill>
              </a:rPr>
            </a:br>
            <a:r>
              <a:rPr lang="en-US" sz="2000" dirty="0" smtClean="0">
                <a:solidFill>
                  <a:srgbClr val="00FFFF"/>
                </a:solidFill>
              </a:rPr>
              <a:t>   </a:t>
            </a:r>
            <a:r>
              <a:rPr lang="en-US" sz="2000" dirty="0" err="1" smtClean="0">
                <a:solidFill>
                  <a:srgbClr val="00FFFF"/>
                </a:solidFill>
              </a:rPr>
              <a:t>dari</a:t>
            </a:r>
            <a:r>
              <a:rPr lang="en-US" sz="2000" dirty="0" smtClean="0">
                <a:solidFill>
                  <a:srgbClr val="00FFFF"/>
                </a:solidFill>
              </a:rPr>
              <a:t> </a:t>
            </a:r>
            <a:r>
              <a:rPr lang="en-US" sz="2000" dirty="0" err="1" smtClean="0">
                <a:solidFill>
                  <a:srgbClr val="00FFFF"/>
                </a:solidFill>
              </a:rPr>
              <a:t>mata</a:t>
            </a:r>
            <a:r>
              <a:rPr lang="en-US" sz="2000" dirty="0" smtClean="0">
                <a:solidFill>
                  <a:srgbClr val="00FFFF"/>
                </a:solidFill>
              </a:rPr>
              <a:t> </a:t>
            </a:r>
            <a:r>
              <a:rPr lang="en-US" sz="2000" dirty="0" err="1" smtClean="0">
                <a:solidFill>
                  <a:srgbClr val="00FFFF"/>
                </a:solidFill>
              </a:rPr>
              <a:t>uang</a:t>
            </a:r>
            <a:r>
              <a:rPr lang="en-US" sz="2000" dirty="0" smtClean="0">
                <a:solidFill>
                  <a:srgbClr val="00FFFF"/>
                </a:solidFill>
              </a:rPr>
              <a:t> </a:t>
            </a:r>
            <a:r>
              <a:rPr lang="en-US" sz="2000" dirty="0" err="1" smtClean="0">
                <a:solidFill>
                  <a:srgbClr val="00FFFF"/>
                </a:solidFill>
              </a:rPr>
              <a:t>tersebut</a:t>
            </a:r>
            <a:r>
              <a:rPr lang="en-US" sz="2000" dirty="0" smtClean="0">
                <a:solidFill>
                  <a:srgbClr val="00FFFF"/>
                </a:solidFill>
              </a:rPr>
              <a:t>.</a:t>
            </a:r>
            <a:br>
              <a:rPr lang="en-US" sz="2000" dirty="0" smtClean="0">
                <a:solidFill>
                  <a:srgbClr val="00FFFF"/>
                </a:solidFill>
              </a:rPr>
            </a:br>
            <a:r>
              <a:rPr lang="en-US" sz="2000" dirty="0" smtClean="0">
                <a:solidFill>
                  <a:srgbClr val="00FFFF"/>
                </a:solidFill>
              </a:rPr>
              <a:t>	     </a:t>
            </a:r>
            <a:r>
              <a:rPr lang="en-US" sz="2000" dirty="0" err="1" smtClean="0">
                <a:solidFill>
                  <a:srgbClr val="00FFFF"/>
                </a:solidFill>
              </a:rPr>
              <a:t>Empat</a:t>
            </a:r>
            <a:r>
              <a:rPr lang="en-US" sz="2000" dirty="0" smtClean="0">
                <a:solidFill>
                  <a:srgbClr val="00FFFF"/>
                </a:solidFill>
              </a:rPr>
              <a:t> </a:t>
            </a:r>
            <a:r>
              <a:rPr lang="en-US" sz="2000" dirty="0" err="1" smtClean="0">
                <a:solidFill>
                  <a:srgbClr val="00FFFF"/>
                </a:solidFill>
              </a:rPr>
              <a:t>macam</a:t>
            </a:r>
            <a:r>
              <a:rPr lang="en-US" sz="2000" dirty="0" smtClean="0">
                <a:solidFill>
                  <a:srgbClr val="00FFFF"/>
                </a:solidFill>
              </a:rPr>
              <a:t>  </a:t>
            </a:r>
            <a:r>
              <a:rPr lang="en-US" sz="2000" dirty="0" err="1" smtClean="0">
                <a:solidFill>
                  <a:srgbClr val="00FFFF"/>
                </a:solidFill>
              </a:rPr>
              <a:t>kurs</a:t>
            </a:r>
            <a:r>
              <a:rPr lang="en-US" sz="2000" dirty="0" smtClean="0">
                <a:solidFill>
                  <a:srgbClr val="00FFFF"/>
                </a:solidFill>
              </a:rPr>
              <a:t> </a:t>
            </a:r>
            <a:r>
              <a:rPr lang="en-US" sz="2000" dirty="0" err="1" smtClean="0">
                <a:solidFill>
                  <a:srgbClr val="00FFFF"/>
                </a:solidFill>
              </a:rPr>
              <a:t>tetap</a:t>
            </a:r>
            <a:r>
              <a:rPr lang="en-US" sz="2000" dirty="0" smtClean="0">
                <a:solidFill>
                  <a:srgbClr val="00FFFF"/>
                </a:solidFill>
              </a:rPr>
              <a:t>:</a:t>
            </a:r>
            <a:br>
              <a:rPr lang="en-US" sz="2000" dirty="0" smtClean="0">
                <a:solidFill>
                  <a:srgbClr val="00FFFF"/>
                </a:solidFill>
              </a:rPr>
            </a:br>
            <a:r>
              <a:rPr lang="en-US" sz="2000" dirty="0" err="1" smtClean="0">
                <a:solidFill>
                  <a:srgbClr val="00FFFF"/>
                </a:solidFill>
              </a:rPr>
              <a:t>a.Kurs</a:t>
            </a:r>
            <a:r>
              <a:rPr lang="en-US" sz="2000" dirty="0" smtClean="0">
                <a:solidFill>
                  <a:srgbClr val="00FFFF"/>
                </a:solidFill>
              </a:rPr>
              <a:t> </a:t>
            </a:r>
            <a:r>
              <a:rPr lang="en-US" sz="2000" dirty="0" err="1" smtClean="0">
                <a:solidFill>
                  <a:srgbClr val="00FFFF"/>
                </a:solidFill>
              </a:rPr>
              <a:t>varitas</a:t>
            </a:r>
            <a:r>
              <a:rPr lang="en-US" sz="2000" dirty="0" smtClean="0">
                <a:solidFill>
                  <a:srgbClr val="00FFFF"/>
                </a:solidFill>
              </a:rPr>
              <a:t> </a:t>
            </a:r>
            <a:r>
              <a:rPr lang="en-US" sz="2000" dirty="0" err="1" smtClean="0">
                <a:solidFill>
                  <a:srgbClr val="00FFFF"/>
                </a:solidFill>
              </a:rPr>
              <a:t>arta</a:t>
            </a:r>
            <a:r>
              <a:rPr lang="en-US" sz="2000" dirty="0" smtClean="0">
                <a:solidFill>
                  <a:srgbClr val="00FFFF"/>
                </a:solidFill>
              </a:rPr>
              <a:t> </a:t>
            </a:r>
            <a:r>
              <a:rPr lang="en-US" sz="2000" dirty="0" err="1" smtClean="0">
                <a:solidFill>
                  <a:srgbClr val="00FFFF"/>
                </a:solidFill>
              </a:rPr>
              <a:t>yasa</a:t>
            </a:r>
            <a:r>
              <a:rPr lang="en-US" sz="2000" dirty="0" smtClean="0">
                <a:solidFill>
                  <a:srgbClr val="00FFFF"/>
                </a:solidFill>
              </a:rPr>
              <a:t> (mint parity)</a:t>
            </a:r>
            <a:br>
              <a:rPr lang="en-US" sz="2000" dirty="0" smtClean="0">
                <a:solidFill>
                  <a:srgbClr val="00FFFF"/>
                </a:solidFill>
              </a:rPr>
            </a:br>
            <a:r>
              <a:rPr lang="en-US" sz="2000" dirty="0" err="1" smtClean="0">
                <a:solidFill>
                  <a:srgbClr val="00FFFF"/>
                </a:solidFill>
              </a:rPr>
              <a:t>b.Kurs</a:t>
            </a:r>
            <a:r>
              <a:rPr lang="en-US" sz="2000" dirty="0" smtClean="0">
                <a:solidFill>
                  <a:srgbClr val="00FFFF"/>
                </a:solidFill>
              </a:rPr>
              <a:t> </a:t>
            </a:r>
            <a:r>
              <a:rPr lang="en-US" sz="2000" dirty="0" err="1" smtClean="0">
                <a:solidFill>
                  <a:srgbClr val="00FFFF"/>
                </a:solidFill>
              </a:rPr>
              <a:t>titik</a:t>
            </a:r>
            <a:r>
              <a:rPr lang="en-US" sz="2000" dirty="0" smtClean="0">
                <a:solidFill>
                  <a:srgbClr val="00FFFF"/>
                </a:solidFill>
              </a:rPr>
              <a:t> </a:t>
            </a:r>
            <a:r>
              <a:rPr lang="en-US" sz="2000" dirty="0" err="1" smtClean="0">
                <a:solidFill>
                  <a:srgbClr val="00FFFF"/>
                </a:solidFill>
              </a:rPr>
              <a:t>ekspor</a:t>
            </a:r>
            <a:r>
              <a:rPr lang="en-US" sz="2000" dirty="0" smtClean="0">
                <a:solidFill>
                  <a:srgbClr val="00FFFF"/>
                </a:solidFill>
              </a:rPr>
              <a:t> </a:t>
            </a:r>
            <a:r>
              <a:rPr lang="en-US" sz="2000" dirty="0" err="1" smtClean="0">
                <a:solidFill>
                  <a:srgbClr val="00FFFF"/>
                </a:solidFill>
              </a:rPr>
              <a:t>emas</a:t>
            </a:r>
            <a:r>
              <a:rPr lang="en-US" sz="2000" dirty="0" smtClean="0">
                <a:solidFill>
                  <a:srgbClr val="00FFFF"/>
                </a:solidFill>
              </a:rPr>
              <a:t> (gold export point)</a:t>
            </a:r>
            <a:br>
              <a:rPr lang="en-US" sz="2000" dirty="0" smtClean="0">
                <a:solidFill>
                  <a:srgbClr val="00FFFF"/>
                </a:solidFill>
              </a:rPr>
            </a:br>
            <a:r>
              <a:rPr lang="en-US" sz="2000" dirty="0" err="1" smtClean="0">
                <a:solidFill>
                  <a:srgbClr val="00FFFF"/>
                </a:solidFill>
              </a:rPr>
              <a:t>c.Kurs</a:t>
            </a:r>
            <a:r>
              <a:rPr lang="en-US" sz="2000" dirty="0" smtClean="0">
                <a:solidFill>
                  <a:srgbClr val="00FFFF"/>
                </a:solidFill>
              </a:rPr>
              <a:t> </a:t>
            </a:r>
            <a:r>
              <a:rPr lang="en-US" sz="2000" dirty="0" err="1" smtClean="0">
                <a:solidFill>
                  <a:srgbClr val="00FFFF"/>
                </a:solidFill>
              </a:rPr>
              <a:t>titik</a:t>
            </a:r>
            <a:r>
              <a:rPr lang="en-US" sz="2000" dirty="0" smtClean="0">
                <a:solidFill>
                  <a:srgbClr val="00FFFF"/>
                </a:solidFill>
              </a:rPr>
              <a:t> </a:t>
            </a:r>
            <a:r>
              <a:rPr lang="en-US" sz="2000" dirty="0" err="1" smtClean="0">
                <a:solidFill>
                  <a:srgbClr val="00FFFF"/>
                </a:solidFill>
              </a:rPr>
              <a:t>impor</a:t>
            </a:r>
            <a:r>
              <a:rPr lang="en-US" sz="2000" dirty="0" smtClean="0">
                <a:solidFill>
                  <a:srgbClr val="00FFFF"/>
                </a:solidFill>
              </a:rPr>
              <a:t> </a:t>
            </a:r>
            <a:r>
              <a:rPr lang="en-US" sz="2000" dirty="0" err="1" smtClean="0">
                <a:solidFill>
                  <a:srgbClr val="00FFFF"/>
                </a:solidFill>
              </a:rPr>
              <a:t>emas</a:t>
            </a:r>
            <a:r>
              <a:rPr lang="en-US" sz="2000" dirty="0" smtClean="0">
                <a:solidFill>
                  <a:srgbClr val="00FFFF"/>
                </a:solidFill>
              </a:rPr>
              <a:t> (gold </a:t>
            </a:r>
            <a:r>
              <a:rPr lang="en-US" sz="2000" dirty="0" err="1" smtClean="0">
                <a:solidFill>
                  <a:srgbClr val="00FFFF"/>
                </a:solidFill>
              </a:rPr>
              <a:t>impor</a:t>
            </a:r>
            <a:r>
              <a:rPr lang="en-US" sz="2000" dirty="0" smtClean="0">
                <a:solidFill>
                  <a:srgbClr val="00FFFF"/>
                </a:solidFill>
              </a:rPr>
              <a:t> point)</a:t>
            </a:r>
            <a:br>
              <a:rPr lang="en-US" sz="2000" dirty="0" smtClean="0">
                <a:solidFill>
                  <a:srgbClr val="00FFFF"/>
                </a:solidFill>
              </a:rPr>
            </a:br>
            <a:r>
              <a:rPr lang="en-US" sz="2000" dirty="0" err="1" smtClean="0">
                <a:solidFill>
                  <a:srgbClr val="00FFFF"/>
                </a:solidFill>
              </a:rPr>
              <a:t>d.Kurs</a:t>
            </a:r>
            <a:r>
              <a:rPr lang="en-US" sz="2000" dirty="0" smtClean="0">
                <a:solidFill>
                  <a:srgbClr val="00FFFF"/>
                </a:solidFill>
              </a:rPr>
              <a:t> </a:t>
            </a:r>
            <a:r>
              <a:rPr lang="en-US" sz="2000" dirty="0" err="1" smtClean="0">
                <a:solidFill>
                  <a:srgbClr val="00FFFF"/>
                </a:solidFill>
              </a:rPr>
              <a:t>valas</a:t>
            </a:r>
            <a:r>
              <a:rPr lang="en-US" sz="2000" dirty="0" smtClean="0">
                <a:solidFill>
                  <a:srgbClr val="00FFFF"/>
                </a:solidFill>
              </a:rPr>
              <a:t> </a:t>
            </a:r>
            <a:r>
              <a:rPr lang="en-US" sz="2000" dirty="0" err="1" smtClean="0">
                <a:solidFill>
                  <a:srgbClr val="00FFFF"/>
                </a:solidFill>
              </a:rPr>
              <a:t>vyang</a:t>
            </a:r>
            <a:r>
              <a:rPr lang="en-US" sz="2000" dirty="0" smtClean="0">
                <a:solidFill>
                  <a:srgbClr val="00FFFF"/>
                </a:solidFill>
              </a:rPr>
              <a:t> </a:t>
            </a:r>
            <a:r>
              <a:rPr lang="en-US" sz="2000" dirty="0" err="1" smtClean="0">
                <a:solidFill>
                  <a:srgbClr val="00FFFF"/>
                </a:solidFill>
              </a:rPr>
              <a:t>terjadi</a:t>
            </a:r>
            <a:r>
              <a:rPr lang="en-US" sz="2000" dirty="0" smtClean="0">
                <a:solidFill>
                  <a:srgbClr val="00FFFF"/>
                </a:solidFill>
              </a:rPr>
              <a:t>.</a:t>
            </a:r>
            <a:endParaRPr lang="en-US" sz="2000" dirty="0">
              <a:solidFill>
                <a:srgbClr val="00FFFF"/>
              </a:solidFill>
            </a:endParaRPr>
          </a:p>
        </p:txBody>
      </p:sp>
      <p:sp>
        <p:nvSpPr>
          <p:cNvPr id="3" name="Rectangle 2"/>
          <p:cNvSpPr/>
          <p:nvPr/>
        </p:nvSpPr>
        <p:spPr>
          <a:xfrm>
            <a:off x="76200" y="3967877"/>
            <a:ext cx="4191000" cy="2246769"/>
          </a:xfrm>
          <a:prstGeom prst="rect">
            <a:avLst/>
          </a:prstGeom>
          <a:ln>
            <a:solidFill>
              <a:srgbClr val="FF00FF"/>
            </a:solidFill>
          </a:ln>
        </p:spPr>
        <p:txBody>
          <a:bodyPr wrap="square">
            <a:spAutoFit/>
          </a:bodyPr>
          <a:lstStyle/>
          <a:p>
            <a:r>
              <a:rPr lang="en-US" sz="2000" dirty="0" smtClean="0">
                <a:solidFill>
                  <a:srgbClr val="CCFF33"/>
                </a:solidFill>
              </a:rPr>
              <a:t>2.</a:t>
            </a:r>
            <a:r>
              <a:rPr lang="en-US" sz="2000" b="1" dirty="0" smtClean="0">
                <a:solidFill>
                  <a:srgbClr val="CCFF33"/>
                </a:solidFill>
              </a:rPr>
              <a:t>KURS BEBAS / MENGAMBANG (FLOATING EXCHANGE RATES)</a:t>
            </a:r>
            <a:r>
              <a:rPr lang="en-US" sz="2000" dirty="0" smtClean="0">
                <a:solidFill>
                  <a:srgbClr val="CCFF33"/>
                </a:solidFill>
              </a:rPr>
              <a:t>, </a:t>
            </a:r>
            <a:br>
              <a:rPr lang="en-US" sz="2000" dirty="0" smtClean="0">
                <a:solidFill>
                  <a:srgbClr val="CCFF33"/>
                </a:solidFill>
              </a:rPr>
            </a:br>
            <a:r>
              <a:rPr lang="en-US" sz="2000" dirty="0" smtClean="0">
                <a:solidFill>
                  <a:srgbClr val="CCFF33"/>
                </a:solidFill>
              </a:rPr>
              <a:t> </a:t>
            </a:r>
            <a:r>
              <a:rPr lang="en-US" sz="2000" dirty="0" err="1" smtClean="0">
                <a:solidFill>
                  <a:srgbClr val="CCFF33"/>
                </a:solidFill>
              </a:rPr>
              <a:t>Adalah</a:t>
            </a:r>
            <a:r>
              <a:rPr lang="en-US" sz="2000" dirty="0" smtClean="0">
                <a:solidFill>
                  <a:srgbClr val="CCFF33"/>
                </a:solidFill>
              </a:rPr>
              <a:t> </a:t>
            </a:r>
            <a:r>
              <a:rPr lang="en-US" sz="2000" dirty="0" err="1" smtClean="0">
                <a:solidFill>
                  <a:srgbClr val="CCFF33"/>
                </a:solidFill>
              </a:rPr>
              <a:t>kurs</a:t>
            </a:r>
            <a:r>
              <a:rPr lang="en-US" sz="2000" dirty="0" smtClean="0">
                <a:solidFill>
                  <a:srgbClr val="CCFF33"/>
                </a:solidFill>
              </a:rPr>
              <a:t> </a:t>
            </a:r>
            <a:r>
              <a:rPr lang="en-US" sz="2000" dirty="0" err="1" smtClean="0">
                <a:solidFill>
                  <a:srgbClr val="CCFF33"/>
                </a:solidFill>
              </a:rPr>
              <a:t>valuta</a:t>
            </a:r>
            <a:r>
              <a:rPr lang="en-US" sz="2000" dirty="0" smtClean="0">
                <a:solidFill>
                  <a:srgbClr val="CCFF33"/>
                </a:solidFill>
              </a:rPr>
              <a:t> </a:t>
            </a:r>
            <a:r>
              <a:rPr lang="en-US" sz="2000" dirty="0" err="1" smtClean="0">
                <a:solidFill>
                  <a:srgbClr val="CCFF33"/>
                </a:solidFill>
              </a:rPr>
              <a:t>asing</a:t>
            </a:r>
            <a:r>
              <a:rPr lang="en-US" sz="2000" dirty="0" smtClean="0">
                <a:solidFill>
                  <a:srgbClr val="CCFF33"/>
                </a:solidFill>
              </a:rPr>
              <a:t> yang </a:t>
            </a:r>
            <a:r>
              <a:rPr lang="en-US" sz="2000" dirty="0" err="1" smtClean="0">
                <a:solidFill>
                  <a:srgbClr val="CCFF33"/>
                </a:solidFill>
              </a:rPr>
              <a:t>dibiarkan</a:t>
            </a:r>
            <a:r>
              <a:rPr lang="en-US" sz="2000" dirty="0" smtClean="0">
                <a:solidFill>
                  <a:srgbClr val="CCFF33"/>
                </a:solidFill>
              </a:rPr>
              <a:t> </a:t>
            </a:r>
            <a:r>
              <a:rPr lang="en-US" sz="2000" dirty="0" err="1" smtClean="0">
                <a:solidFill>
                  <a:srgbClr val="CCFF33"/>
                </a:solidFill>
              </a:rPr>
              <a:t>berkembang</a:t>
            </a:r>
            <a:r>
              <a:rPr lang="en-US" sz="2000" dirty="0" smtClean="0">
                <a:solidFill>
                  <a:srgbClr val="CCFF33"/>
                </a:solidFill>
              </a:rPr>
              <a:t>  /</a:t>
            </a:r>
            <a:r>
              <a:rPr lang="en-US" sz="2000" dirty="0" err="1" smtClean="0">
                <a:solidFill>
                  <a:srgbClr val="CCFF33"/>
                </a:solidFill>
              </a:rPr>
              <a:t>berubah</a:t>
            </a:r>
            <a:r>
              <a:rPr lang="en-US" sz="2000" dirty="0" smtClean="0">
                <a:solidFill>
                  <a:srgbClr val="CCFF33"/>
                </a:solidFill>
              </a:rPr>
              <a:t> </a:t>
            </a:r>
            <a:r>
              <a:rPr lang="en-US" sz="2000" dirty="0" err="1" smtClean="0">
                <a:solidFill>
                  <a:srgbClr val="CCFF33"/>
                </a:solidFill>
              </a:rPr>
              <a:t>oleh</a:t>
            </a:r>
            <a:r>
              <a:rPr lang="en-US" sz="2000" dirty="0" smtClean="0">
                <a:solidFill>
                  <a:srgbClr val="CCFF33"/>
                </a:solidFill>
              </a:rPr>
              <a:t> </a:t>
            </a:r>
            <a:r>
              <a:rPr lang="en-US" sz="2000" dirty="0" err="1" smtClean="0">
                <a:solidFill>
                  <a:srgbClr val="CCFF33"/>
                </a:solidFill>
              </a:rPr>
              <a:t>kekuatan</a:t>
            </a:r>
            <a:r>
              <a:rPr lang="en-US" sz="2000" dirty="0" smtClean="0">
                <a:solidFill>
                  <a:srgbClr val="CCFF33"/>
                </a:solidFill>
              </a:rPr>
              <a:t> </a:t>
            </a:r>
            <a:r>
              <a:rPr lang="en-US" sz="2000" dirty="0" err="1" smtClean="0">
                <a:solidFill>
                  <a:srgbClr val="CCFF33"/>
                </a:solidFill>
              </a:rPr>
              <a:t>permintaan</a:t>
            </a:r>
            <a:r>
              <a:rPr lang="en-US" sz="2000" dirty="0" smtClean="0">
                <a:solidFill>
                  <a:srgbClr val="CCFF33"/>
                </a:solidFill>
              </a:rPr>
              <a:t> </a:t>
            </a:r>
            <a:r>
              <a:rPr lang="en-US" sz="2000" dirty="0" err="1" smtClean="0">
                <a:solidFill>
                  <a:srgbClr val="CCFF33"/>
                </a:solidFill>
              </a:rPr>
              <a:t>dan</a:t>
            </a:r>
            <a:r>
              <a:rPr lang="en-US" sz="2000" dirty="0" smtClean="0">
                <a:solidFill>
                  <a:srgbClr val="CCFF33"/>
                </a:solidFill>
              </a:rPr>
              <a:t> </a:t>
            </a:r>
            <a:r>
              <a:rPr lang="en-US" sz="2000" dirty="0" err="1" smtClean="0">
                <a:solidFill>
                  <a:srgbClr val="CCFF33"/>
                </a:solidFill>
              </a:rPr>
              <a:t>penawaran</a:t>
            </a:r>
            <a:r>
              <a:rPr lang="en-US" sz="2000" dirty="0" smtClean="0">
                <a:solidFill>
                  <a:srgbClr val="CCFF33"/>
                </a:solidFill>
              </a:rPr>
              <a:t> (</a:t>
            </a:r>
            <a:r>
              <a:rPr lang="en-US" sz="2000" dirty="0" err="1" smtClean="0">
                <a:solidFill>
                  <a:srgbClr val="CCFF33"/>
                </a:solidFill>
              </a:rPr>
              <a:t>pasar</a:t>
            </a:r>
            <a:r>
              <a:rPr lang="en-US" sz="2000" dirty="0" smtClean="0">
                <a:solidFill>
                  <a:srgbClr val="CCFF33"/>
                </a:solidFill>
              </a:rPr>
              <a:t>). </a:t>
            </a:r>
            <a:r>
              <a:rPr lang="en-US" sz="2000" dirty="0" err="1" smtClean="0">
                <a:solidFill>
                  <a:srgbClr val="CCFF33"/>
                </a:solidFill>
              </a:rPr>
              <a:t>Dua</a:t>
            </a:r>
            <a:r>
              <a:rPr lang="en-US" sz="2000" dirty="0" smtClean="0">
                <a:solidFill>
                  <a:srgbClr val="CCFF33"/>
                </a:solidFill>
              </a:rPr>
              <a:t> </a:t>
            </a:r>
            <a:r>
              <a:rPr lang="en-US" sz="2000" dirty="0" err="1" smtClean="0">
                <a:solidFill>
                  <a:srgbClr val="CCFF33"/>
                </a:solidFill>
              </a:rPr>
              <a:t>macam</a:t>
            </a:r>
            <a:r>
              <a:rPr lang="en-US" sz="2000" dirty="0" smtClean="0">
                <a:solidFill>
                  <a:srgbClr val="CCFF33"/>
                </a:solidFill>
              </a:rPr>
              <a:t>  </a:t>
            </a:r>
            <a:r>
              <a:rPr lang="en-US" sz="2000" dirty="0" err="1" smtClean="0">
                <a:solidFill>
                  <a:srgbClr val="CCFF33"/>
                </a:solidFill>
              </a:rPr>
              <a:t>kurs</a:t>
            </a:r>
            <a:r>
              <a:rPr lang="en-US" sz="2000" dirty="0" smtClean="0">
                <a:solidFill>
                  <a:srgbClr val="CCFF33"/>
                </a:solidFill>
              </a:rPr>
              <a:t> </a:t>
            </a:r>
            <a:r>
              <a:rPr lang="en-US" sz="2000" dirty="0" err="1" smtClean="0">
                <a:solidFill>
                  <a:srgbClr val="CCFF33"/>
                </a:solidFill>
              </a:rPr>
              <a:t>bebas</a:t>
            </a:r>
            <a:r>
              <a:rPr lang="en-US" sz="2000" dirty="0" smtClean="0">
                <a:solidFill>
                  <a:srgbClr val="CCFF33"/>
                </a:solidFill>
              </a:rPr>
              <a:t>: </a:t>
            </a:r>
            <a:r>
              <a:rPr lang="en-US" sz="2000" dirty="0" err="1" smtClean="0">
                <a:solidFill>
                  <a:srgbClr val="CCFF33"/>
                </a:solidFill>
              </a:rPr>
              <a:t>adalah</a:t>
            </a:r>
            <a:r>
              <a:rPr lang="en-US" sz="2000" dirty="0" smtClean="0">
                <a:solidFill>
                  <a:srgbClr val="CCFF33"/>
                </a:solidFill>
              </a:rPr>
              <a:t> clean float </a:t>
            </a:r>
            <a:r>
              <a:rPr lang="en-US" sz="2000" dirty="0" err="1" smtClean="0">
                <a:solidFill>
                  <a:srgbClr val="CCFF33"/>
                </a:solidFill>
              </a:rPr>
              <a:t>dan</a:t>
            </a:r>
            <a:r>
              <a:rPr lang="en-US" sz="2000" dirty="0" smtClean="0">
                <a:solidFill>
                  <a:srgbClr val="CCFF33"/>
                </a:solidFill>
              </a:rPr>
              <a:t> dirty float.</a:t>
            </a:r>
            <a:endParaRPr lang="en-US" sz="2000" dirty="0">
              <a:solidFill>
                <a:srgbClr val="CCFF33"/>
              </a:solidFill>
            </a:endParaRPr>
          </a:p>
        </p:txBody>
      </p:sp>
      <p:sp>
        <p:nvSpPr>
          <p:cNvPr id="4" name="Rectangle 3"/>
          <p:cNvSpPr/>
          <p:nvPr/>
        </p:nvSpPr>
        <p:spPr>
          <a:xfrm>
            <a:off x="4343400" y="3733800"/>
            <a:ext cx="4648200" cy="3170099"/>
          </a:xfrm>
          <a:prstGeom prst="rect">
            <a:avLst/>
          </a:prstGeom>
          <a:ln>
            <a:solidFill>
              <a:srgbClr val="FB5763"/>
            </a:solidFill>
          </a:ln>
        </p:spPr>
        <p:txBody>
          <a:bodyPr wrap="square">
            <a:spAutoFit/>
          </a:bodyPr>
          <a:lstStyle/>
          <a:p>
            <a:r>
              <a:rPr lang="en-US" sz="2000" dirty="0" smtClean="0">
                <a:solidFill>
                  <a:srgbClr val="F6CD36"/>
                </a:solidFill>
              </a:rPr>
              <a:t>3.</a:t>
            </a:r>
            <a:r>
              <a:rPr lang="en-US" sz="2000" b="1" dirty="0" smtClean="0">
                <a:solidFill>
                  <a:srgbClr val="F6CD36"/>
                </a:solidFill>
              </a:rPr>
              <a:t>KURS MENGAMBANG TERKENDALI (MANAGED FLOATING  EXCHANGE RATES SYSTEM)</a:t>
            </a:r>
            <a:r>
              <a:rPr lang="en-US" sz="2000" dirty="0" smtClean="0">
                <a:solidFill>
                  <a:srgbClr val="F6CD36"/>
                </a:solidFill>
              </a:rPr>
              <a:t>, </a:t>
            </a:r>
            <a:r>
              <a:rPr lang="en-US" sz="2000" dirty="0" err="1" smtClean="0">
                <a:solidFill>
                  <a:srgbClr val="F6CD36"/>
                </a:solidFill>
              </a:rPr>
              <a:t>Adalah</a:t>
            </a:r>
            <a:r>
              <a:rPr lang="en-US" sz="2000" dirty="0" smtClean="0">
                <a:solidFill>
                  <a:srgbClr val="F6CD36"/>
                </a:solidFill>
              </a:rPr>
              <a:t> </a:t>
            </a:r>
            <a:r>
              <a:rPr lang="en-US" sz="2000" dirty="0" err="1" smtClean="0">
                <a:solidFill>
                  <a:srgbClr val="F6CD36"/>
                </a:solidFill>
              </a:rPr>
              <a:t>valuta</a:t>
            </a:r>
            <a:r>
              <a:rPr lang="en-US" sz="2000" dirty="0" smtClean="0">
                <a:solidFill>
                  <a:srgbClr val="F6CD36"/>
                </a:solidFill>
              </a:rPr>
              <a:t> </a:t>
            </a:r>
            <a:r>
              <a:rPr lang="en-US" sz="2000" dirty="0" err="1" smtClean="0">
                <a:solidFill>
                  <a:srgbClr val="F6CD36"/>
                </a:solidFill>
              </a:rPr>
              <a:t>asing</a:t>
            </a:r>
            <a:r>
              <a:rPr lang="en-US" sz="2000" dirty="0" smtClean="0">
                <a:solidFill>
                  <a:srgbClr val="F6CD36"/>
                </a:solidFill>
              </a:rPr>
              <a:t> yang </a:t>
            </a:r>
            <a:r>
              <a:rPr lang="en-US" sz="2000" dirty="0" err="1" smtClean="0">
                <a:solidFill>
                  <a:srgbClr val="F6CD36"/>
                </a:solidFill>
              </a:rPr>
              <a:t>dibiarkan</a:t>
            </a:r>
            <a:r>
              <a:rPr lang="en-US" sz="2000" dirty="0" smtClean="0">
                <a:solidFill>
                  <a:srgbClr val="F6CD36"/>
                </a:solidFill>
              </a:rPr>
              <a:t> </a:t>
            </a:r>
            <a:r>
              <a:rPr lang="en-US" sz="2000" dirty="0" err="1" smtClean="0">
                <a:solidFill>
                  <a:srgbClr val="F6CD36"/>
                </a:solidFill>
              </a:rPr>
              <a:t>berkembang</a:t>
            </a:r>
            <a:r>
              <a:rPr lang="en-US" sz="2000" dirty="0" smtClean="0">
                <a:solidFill>
                  <a:srgbClr val="F6CD36"/>
                </a:solidFill>
              </a:rPr>
              <a:t> /</a:t>
            </a:r>
            <a:r>
              <a:rPr lang="en-US" sz="2000" dirty="0" err="1" smtClean="0">
                <a:solidFill>
                  <a:srgbClr val="F6CD36"/>
                </a:solidFill>
              </a:rPr>
              <a:t>berubah</a:t>
            </a:r>
            <a:r>
              <a:rPr lang="en-US" sz="2000" dirty="0" smtClean="0">
                <a:solidFill>
                  <a:srgbClr val="F6CD36"/>
                </a:solidFill>
              </a:rPr>
              <a:t> </a:t>
            </a:r>
            <a:r>
              <a:rPr lang="en-US" sz="2000" dirty="0" err="1" smtClean="0">
                <a:solidFill>
                  <a:srgbClr val="F6CD36"/>
                </a:solidFill>
              </a:rPr>
              <a:t>oleh</a:t>
            </a:r>
            <a:r>
              <a:rPr lang="en-US" sz="2000" dirty="0" smtClean="0">
                <a:solidFill>
                  <a:srgbClr val="F6CD36"/>
                </a:solidFill>
              </a:rPr>
              <a:t> </a:t>
            </a:r>
            <a:r>
              <a:rPr lang="en-US" sz="2000" dirty="0" err="1" smtClean="0">
                <a:solidFill>
                  <a:srgbClr val="F6CD36"/>
                </a:solidFill>
              </a:rPr>
              <a:t>kekuatan</a:t>
            </a:r>
            <a:r>
              <a:rPr lang="en-US" sz="2000" dirty="0" smtClean="0">
                <a:solidFill>
                  <a:srgbClr val="F6CD36"/>
                </a:solidFill>
              </a:rPr>
              <a:t> </a:t>
            </a:r>
            <a:r>
              <a:rPr lang="en-US" sz="2000" dirty="0" err="1" smtClean="0">
                <a:solidFill>
                  <a:srgbClr val="F6CD36"/>
                </a:solidFill>
              </a:rPr>
              <a:t>permintaan</a:t>
            </a:r>
            <a:r>
              <a:rPr lang="en-US" sz="2000" dirty="0" smtClean="0">
                <a:solidFill>
                  <a:srgbClr val="F6CD36"/>
                </a:solidFill>
              </a:rPr>
              <a:t>   </a:t>
            </a:r>
            <a:r>
              <a:rPr lang="en-US" sz="2000" dirty="0" err="1" smtClean="0">
                <a:solidFill>
                  <a:srgbClr val="F6CD36"/>
                </a:solidFill>
              </a:rPr>
              <a:t>dan</a:t>
            </a:r>
            <a:r>
              <a:rPr lang="en-US" sz="2000" dirty="0" smtClean="0">
                <a:solidFill>
                  <a:srgbClr val="F6CD36"/>
                </a:solidFill>
              </a:rPr>
              <a:t> </a:t>
            </a:r>
            <a:r>
              <a:rPr lang="en-US" sz="2000" dirty="0" err="1" smtClean="0">
                <a:solidFill>
                  <a:srgbClr val="F6CD36"/>
                </a:solidFill>
              </a:rPr>
              <a:t>penawaran</a:t>
            </a:r>
            <a:r>
              <a:rPr lang="en-US" sz="2000" dirty="0" smtClean="0">
                <a:solidFill>
                  <a:srgbClr val="F6CD36"/>
                </a:solidFill>
              </a:rPr>
              <a:t> (</a:t>
            </a:r>
            <a:r>
              <a:rPr lang="en-US" sz="2000" dirty="0" err="1" smtClean="0">
                <a:solidFill>
                  <a:srgbClr val="F6CD36"/>
                </a:solidFill>
              </a:rPr>
              <a:t>pasar</a:t>
            </a:r>
            <a:r>
              <a:rPr lang="en-US" sz="2000" dirty="0" smtClean="0">
                <a:solidFill>
                  <a:srgbClr val="F6CD36"/>
                </a:solidFill>
              </a:rPr>
              <a:t>), </a:t>
            </a:r>
            <a:r>
              <a:rPr lang="en-US" sz="2000" dirty="0" err="1" smtClean="0">
                <a:solidFill>
                  <a:srgbClr val="F6CD36"/>
                </a:solidFill>
              </a:rPr>
              <a:t>tapi</a:t>
            </a:r>
            <a:r>
              <a:rPr lang="en-US" sz="2000" dirty="0" smtClean="0">
                <a:solidFill>
                  <a:srgbClr val="F6CD36"/>
                </a:solidFill>
              </a:rPr>
              <a:t> </a:t>
            </a:r>
            <a:r>
              <a:rPr lang="en-US" sz="2000" dirty="0" err="1" smtClean="0">
                <a:solidFill>
                  <a:srgbClr val="F6CD36"/>
                </a:solidFill>
              </a:rPr>
              <a:t>masih</a:t>
            </a:r>
            <a:r>
              <a:rPr lang="en-US" sz="2000" dirty="0" smtClean="0">
                <a:solidFill>
                  <a:srgbClr val="F6CD36"/>
                </a:solidFill>
              </a:rPr>
              <a:t> </a:t>
            </a:r>
            <a:r>
              <a:rPr lang="en-US" sz="2000" dirty="0" err="1" smtClean="0">
                <a:solidFill>
                  <a:srgbClr val="F6CD36"/>
                </a:solidFill>
              </a:rPr>
              <a:t>ada</a:t>
            </a:r>
            <a:r>
              <a:rPr lang="en-US" sz="2000" dirty="0" smtClean="0">
                <a:solidFill>
                  <a:srgbClr val="F6CD36"/>
                </a:solidFill>
              </a:rPr>
              <a:t> </a:t>
            </a:r>
            <a:r>
              <a:rPr lang="en-US" sz="2000" dirty="0" err="1" smtClean="0">
                <a:solidFill>
                  <a:srgbClr val="F6CD36"/>
                </a:solidFill>
              </a:rPr>
              <a:t>campur</a:t>
            </a:r>
            <a:r>
              <a:rPr lang="en-US" sz="2000" dirty="0" smtClean="0">
                <a:solidFill>
                  <a:srgbClr val="F6CD36"/>
                </a:solidFill>
              </a:rPr>
              <a:t> </a:t>
            </a:r>
            <a:r>
              <a:rPr lang="en-US" sz="2000" dirty="0" err="1" smtClean="0">
                <a:solidFill>
                  <a:srgbClr val="F6CD36"/>
                </a:solidFill>
              </a:rPr>
              <a:t>tangan</a:t>
            </a:r>
            <a:r>
              <a:rPr lang="en-US" sz="2000" dirty="0" smtClean="0">
                <a:solidFill>
                  <a:srgbClr val="F6CD36"/>
                </a:solidFill>
              </a:rPr>
              <a:t>  </a:t>
            </a:r>
            <a:r>
              <a:rPr lang="en-US" sz="2000" dirty="0" err="1" smtClean="0">
                <a:solidFill>
                  <a:srgbClr val="F6CD36"/>
                </a:solidFill>
              </a:rPr>
              <a:t>pemerintah</a:t>
            </a:r>
            <a:r>
              <a:rPr lang="en-US" sz="2000" dirty="0" smtClean="0">
                <a:solidFill>
                  <a:srgbClr val="F6CD36"/>
                </a:solidFill>
              </a:rPr>
              <a:t> </a:t>
            </a:r>
            <a:r>
              <a:rPr lang="en-US" sz="2000" dirty="0" err="1" smtClean="0">
                <a:solidFill>
                  <a:srgbClr val="F6CD36"/>
                </a:solidFill>
              </a:rPr>
              <a:t>dalam</a:t>
            </a:r>
            <a:r>
              <a:rPr lang="en-US" sz="2000" dirty="0" smtClean="0">
                <a:solidFill>
                  <a:srgbClr val="F6CD36"/>
                </a:solidFill>
              </a:rPr>
              <a:t> </a:t>
            </a:r>
            <a:r>
              <a:rPr lang="en-US" sz="2000" dirty="0" err="1" smtClean="0">
                <a:solidFill>
                  <a:srgbClr val="F6CD36"/>
                </a:solidFill>
              </a:rPr>
              <a:t>mempengaruhi</a:t>
            </a:r>
            <a:r>
              <a:rPr lang="en-US" sz="2000" dirty="0" smtClean="0">
                <a:solidFill>
                  <a:srgbClr val="F6CD36"/>
                </a:solidFill>
              </a:rPr>
              <a:t> </a:t>
            </a:r>
            <a:r>
              <a:rPr lang="en-US" sz="2000" dirty="0" err="1" smtClean="0">
                <a:solidFill>
                  <a:srgbClr val="F6CD36"/>
                </a:solidFill>
              </a:rPr>
              <a:t>nilai</a:t>
            </a:r>
            <a:r>
              <a:rPr lang="en-US" sz="2000" dirty="0" smtClean="0">
                <a:solidFill>
                  <a:srgbClr val="F6CD36"/>
                </a:solidFill>
              </a:rPr>
              <a:t> </a:t>
            </a:r>
            <a:r>
              <a:rPr lang="en-US" sz="2000" dirty="0" err="1" smtClean="0">
                <a:solidFill>
                  <a:srgbClr val="F6CD36"/>
                </a:solidFill>
              </a:rPr>
              <a:t>tukar</a:t>
            </a:r>
            <a:r>
              <a:rPr lang="en-US" sz="2000" dirty="0" smtClean="0">
                <a:solidFill>
                  <a:srgbClr val="F6CD36"/>
                </a:solidFill>
              </a:rPr>
              <a:t>, </a:t>
            </a:r>
            <a:r>
              <a:rPr lang="en-US" sz="2000" dirty="0" err="1" smtClean="0">
                <a:solidFill>
                  <a:srgbClr val="F6CD36"/>
                </a:solidFill>
              </a:rPr>
              <a:t>melalui</a:t>
            </a:r>
            <a:r>
              <a:rPr lang="en-US" sz="2000" dirty="0" smtClean="0">
                <a:solidFill>
                  <a:srgbClr val="F6CD36"/>
                </a:solidFill>
              </a:rPr>
              <a:t>  </a:t>
            </a:r>
            <a:r>
              <a:rPr lang="en-US" sz="2000" dirty="0" err="1" smtClean="0">
                <a:solidFill>
                  <a:srgbClr val="F6CD36"/>
                </a:solidFill>
              </a:rPr>
              <a:t>interfensi</a:t>
            </a:r>
            <a:r>
              <a:rPr lang="en-US" sz="2000" dirty="0" smtClean="0">
                <a:solidFill>
                  <a:srgbClr val="F6CD36"/>
                </a:solidFill>
              </a:rPr>
              <a:t> </a:t>
            </a:r>
            <a:r>
              <a:rPr lang="en-US" sz="2000" dirty="0" err="1" smtClean="0">
                <a:solidFill>
                  <a:srgbClr val="F6CD36"/>
                </a:solidFill>
              </a:rPr>
              <a:t>pasar</a:t>
            </a:r>
            <a:r>
              <a:rPr lang="en-US" sz="2000" dirty="0" smtClean="0">
                <a:solidFill>
                  <a:srgbClr val="F6CD36"/>
                </a:solidFill>
              </a:rPr>
              <a:t>, </a:t>
            </a:r>
            <a:r>
              <a:rPr lang="en-US" sz="2000" dirty="0" err="1" smtClean="0">
                <a:solidFill>
                  <a:srgbClr val="F6CD36"/>
                </a:solidFill>
              </a:rPr>
              <a:t>apabila</a:t>
            </a:r>
            <a:r>
              <a:rPr lang="en-US" sz="2000" dirty="0" smtClean="0">
                <a:solidFill>
                  <a:srgbClr val="F6CD36"/>
                </a:solidFill>
              </a:rPr>
              <a:t> </a:t>
            </a:r>
            <a:r>
              <a:rPr lang="en-US" sz="2000" dirty="0" err="1" smtClean="0">
                <a:solidFill>
                  <a:srgbClr val="F6CD36"/>
                </a:solidFill>
              </a:rPr>
              <a:t>kurs</a:t>
            </a:r>
            <a:r>
              <a:rPr lang="en-US" sz="2000" dirty="0" smtClean="0">
                <a:solidFill>
                  <a:srgbClr val="F6CD36"/>
                </a:solidFill>
              </a:rPr>
              <a:t> </a:t>
            </a:r>
            <a:r>
              <a:rPr lang="en-US" sz="2000" dirty="0" err="1" smtClean="0">
                <a:solidFill>
                  <a:srgbClr val="F6CD36"/>
                </a:solidFill>
              </a:rPr>
              <a:t>naik</a:t>
            </a:r>
            <a:r>
              <a:rPr lang="en-US" sz="2000" dirty="0" smtClean="0">
                <a:solidFill>
                  <a:srgbClr val="F6CD36"/>
                </a:solidFill>
              </a:rPr>
              <a:t> </a:t>
            </a:r>
            <a:r>
              <a:rPr lang="en-US" sz="2000" dirty="0" err="1" smtClean="0">
                <a:solidFill>
                  <a:srgbClr val="F6CD36"/>
                </a:solidFill>
              </a:rPr>
              <a:t>atau</a:t>
            </a:r>
            <a:r>
              <a:rPr lang="en-US" sz="2000" dirty="0" smtClean="0">
                <a:solidFill>
                  <a:srgbClr val="F6CD36"/>
                </a:solidFill>
              </a:rPr>
              <a:t> </a:t>
            </a:r>
            <a:r>
              <a:rPr lang="en-US" sz="2000" dirty="0" err="1" smtClean="0">
                <a:solidFill>
                  <a:srgbClr val="F6CD36"/>
                </a:solidFill>
              </a:rPr>
              <a:t>turun</a:t>
            </a:r>
            <a:r>
              <a:rPr lang="en-US" sz="2000" dirty="0" smtClean="0">
                <a:solidFill>
                  <a:srgbClr val="F6CD36"/>
                </a:solidFill>
              </a:rPr>
              <a:t> </a:t>
            </a:r>
            <a:r>
              <a:rPr lang="en-US" sz="2000" dirty="0" err="1" smtClean="0">
                <a:solidFill>
                  <a:srgbClr val="F6CD36"/>
                </a:solidFill>
              </a:rPr>
              <a:t>melebihi</a:t>
            </a:r>
            <a:r>
              <a:rPr lang="en-US" sz="2000" dirty="0" smtClean="0">
                <a:solidFill>
                  <a:srgbClr val="F6CD36"/>
                </a:solidFill>
              </a:rPr>
              <a:t>  </a:t>
            </a:r>
            <a:r>
              <a:rPr lang="en-US" sz="2000" dirty="0" err="1" smtClean="0">
                <a:solidFill>
                  <a:srgbClr val="F6CD36"/>
                </a:solidFill>
              </a:rPr>
              <a:t>batas</a:t>
            </a:r>
            <a:r>
              <a:rPr lang="en-US" sz="2000" dirty="0" smtClean="0">
                <a:solidFill>
                  <a:srgbClr val="F6CD36"/>
                </a:solidFill>
              </a:rPr>
              <a:t> yang </a:t>
            </a:r>
            <a:r>
              <a:rPr lang="en-US" sz="2000" dirty="0" err="1" smtClean="0">
                <a:solidFill>
                  <a:srgbClr val="F6CD36"/>
                </a:solidFill>
              </a:rPr>
              <a:t>ditentukan</a:t>
            </a:r>
            <a:r>
              <a:rPr lang="en-US" sz="2000" dirty="0" smtClean="0">
                <a:solidFill>
                  <a:srgbClr val="F6CD36"/>
                </a:solidFill>
              </a:rPr>
              <a:t>.</a:t>
            </a:r>
            <a:endParaRPr lang="en-US" sz="2000" dirty="0">
              <a:solidFill>
                <a:srgbClr val="F6CD36"/>
              </a:solidFill>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4800" y="381000"/>
            <a:ext cx="8077200" cy="5867400"/>
          </a:xfrm>
          <a:prstGeom prst="rect">
            <a:avLst/>
          </a:prstGeom>
        </p:spPr>
        <p:txBody>
          <a:bodyPr vert="horz" lIns="91440" tIns="45720" rIns="91440" bIns="45720" rtlCol="0" anchor="b" anchorCtr="0">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smtClean="0">
                <a:ln>
                  <a:noFill/>
                </a:ln>
                <a:solidFill>
                  <a:srgbClr val="FB5763"/>
                </a:solidFill>
                <a:effectLst/>
                <a:uLnTx/>
                <a:uFillTx/>
                <a:latin typeface="+mj-lt"/>
                <a:ea typeface="+mj-ea"/>
                <a:cs typeface="+mj-cs"/>
              </a:rPr>
              <a:t>MENGHITUNG NILAI TUKAR VALUTA ASING:</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00FF00"/>
                </a:solidFill>
                <a:effectLst/>
                <a:uLnTx/>
                <a:uFillTx/>
                <a:latin typeface="+mj-lt"/>
                <a:ea typeface="+mj-ea"/>
                <a:cs typeface="+mj-cs"/>
              </a:rPr>
              <a:t>1. KURS JUAL ADALAH KURS VALAS YANG DIGUNAKAN </a:t>
            </a:r>
            <a:br>
              <a:rPr kumimoji="0" lang="en-US" sz="2200" b="1" i="0" u="none" strike="noStrike" kern="1200" cap="none" spc="0" normalizeH="0" baseline="0" noProof="0" dirty="0" smtClean="0">
                <a:ln>
                  <a:noFill/>
                </a:ln>
                <a:solidFill>
                  <a:srgbClr val="00FF00"/>
                </a:solidFill>
                <a:effectLst/>
                <a:uLnTx/>
                <a:uFillTx/>
                <a:latin typeface="+mj-lt"/>
                <a:ea typeface="+mj-ea"/>
                <a:cs typeface="+mj-cs"/>
              </a:rPr>
            </a:br>
            <a:r>
              <a:rPr kumimoji="0" lang="en-US" sz="2200" b="1" i="0" u="none" strike="noStrike" kern="1200" cap="none" spc="0" normalizeH="0" baseline="0" noProof="0" dirty="0" smtClean="0">
                <a:ln>
                  <a:noFill/>
                </a:ln>
                <a:solidFill>
                  <a:srgbClr val="00FF00"/>
                </a:solidFill>
                <a:effectLst/>
                <a:uLnTx/>
                <a:uFillTx/>
                <a:latin typeface="+mj-lt"/>
                <a:ea typeface="+mj-ea"/>
                <a:cs typeface="+mj-cs"/>
              </a:rPr>
              <a:t>    APABILA BANK SENTRAL / BANK DEVISA / MONEY </a:t>
            </a:r>
            <a:br>
              <a:rPr kumimoji="0" lang="en-US" sz="2200" b="1" i="0" u="none" strike="noStrike" kern="1200" cap="none" spc="0" normalizeH="0" baseline="0" noProof="0" dirty="0" smtClean="0">
                <a:ln>
                  <a:noFill/>
                </a:ln>
                <a:solidFill>
                  <a:srgbClr val="00FF00"/>
                </a:solidFill>
                <a:effectLst/>
                <a:uLnTx/>
                <a:uFillTx/>
                <a:latin typeface="+mj-lt"/>
                <a:ea typeface="+mj-ea"/>
                <a:cs typeface="+mj-cs"/>
              </a:rPr>
            </a:br>
            <a:r>
              <a:rPr kumimoji="0" lang="en-US" sz="2200" b="1" i="0" u="none" strike="noStrike" kern="1200" cap="none" spc="0" normalizeH="0" baseline="0" noProof="0" dirty="0" smtClean="0">
                <a:ln>
                  <a:noFill/>
                </a:ln>
                <a:solidFill>
                  <a:srgbClr val="00FF00"/>
                </a:solidFill>
                <a:effectLst/>
                <a:uLnTx/>
                <a:uFillTx/>
                <a:latin typeface="+mj-lt"/>
                <a:ea typeface="+mj-ea"/>
                <a:cs typeface="+mj-cs"/>
              </a:rPr>
              <a:t>    CHANGER MENJUAL VALAS KEPADA NASABAH.</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00FFFF"/>
                </a:solidFill>
                <a:effectLst/>
                <a:uLnTx/>
                <a:uFillTx/>
                <a:latin typeface="+mj-lt"/>
                <a:ea typeface="+mj-ea"/>
                <a:cs typeface="+mj-cs"/>
              </a:rPr>
              <a:t>2. KURS BELI ADALAH KURS VALAS YANG DIGUNAKAN </a:t>
            </a:r>
            <a:br>
              <a:rPr kumimoji="0" lang="en-US" sz="2200" b="1" i="0" u="none" strike="noStrike" kern="1200" cap="none" spc="0" normalizeH="0" baseline="0" noProof="0" dirty="0" smtClean="0">
                <a:ln>
                  <a:noFill/>
                </a:ln>
                <a:solidFill>
                  <a:srgbClr val="00FFFF"/>
                </a:solidFill>
                <a:effectLst/>
                <a:uLnTx/>
                <a:uFillTx/>
                <a:latin typeface="+mj-lt"/>
                <a:ea typeface="+mj-ea"/>
                <a:cs typeface="+mj-cs"/>
              </a:rPr>
            </a:br>
            <a:r>
              <a:rPr kumimoji="0" lang="en-US" sz="2200" b="1" i="0" u="none" strike="noStrike" kern="1200" cap="none" spc="0" normalizeH="0" baseline="0" noProof="0" dirty="0" smtClean="0">
                <a:ln>
                  <a:noFill/>
                </a:ln>
                <a:solidFill>
                  <a:srgbClr val="00FFFF"/>
                </a:solidFill>
                <a:effectLst/>
                <a:uLnTx/>
                <a:uFillTx/>
                <a:latin typeface="+mj-lt"/>
                <a:ea typeface="+mj-ea"/>
                <a:cs typeface="+mj-cs"/>
              </a:rPr>
              <a:t>    APABILA BANK SENTRAL / BANK DEVISA / MONEY </a:t>
            </a:r>
            <a:br>
              <a:rPr kumimoji="0" lang="en-US" sz="2200" b="1" i="0" u="none" strike="noStrike" kern="1200" cap="none" spc="0" normalizeH="0" baseline="0" noProof="0" dirty="0" smtClean="0">
                <a:ln>
                  <a:noFill/>
                </a:ln>
                <a:solidFill>
                  <a:srgbClr val="00FFFF"/>
                </a:solidFill>
                <a:effectLst/>
                <a:uLnTx/>
                <a:uFillTx/>
                <a:latin typeface="+mj-lt"/>
                <a:ea typeface="+mj-ea"/>
                <a:cs typeface="+mj-cs"/>
              </a:rPr>
            </a:br>
            <a:r>
              <a:rPr kumimoji="0" lang="en-US" sz="2200" b="1" i="0" u="none" strike="noStrike" kern="1200" cap="none" spc="0" normalizeH="0" baseline="0" noProof="0" dirty="0" smtClean="0">
                <a:ln>
                  <a:noFill/>
                </a:ln>
                <a:solidFill>
                  <a:srgbClr val="00FFFF"/>
                </a:solidFill>
                <a:effectLst/>
                <a:uLnTx/>
                <a:uFillTx/>
                <a:latin typeface="+mj-lt"/>
                <a:ea typeface="+mj-ea"/>
                <a:cs typeface="+mj-cs"/>
              </a:rPr>
              <a:t>    CHANGER MEMBELI VALAS DARI NASABAH.</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chemeClr val="bg1"/>
                </a:solidFill>
                <a:effectLst/>
                <a:uLnTx/>
                <a:uFillTx/>
                <a:latin typeface="+mj-lt"/>
                <a:ea typeface="+mj-ea"/>
                <a:cs typeface="+mj-cs"/>
              </a:rPr>
              <a:t>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FFFF00"/>
                </a:solidFill>
                <a:effectLst/>
                <a:uLnTx/>
                <a:uFillTx/>
                <a:latin typeface="+mj-lt"/>
                <a:ea typeface="+mj-ea"/>
                <a:cs typeface="+mj-cs"/>
              </a:rPr>
              <a:t>HUBUNGAN KURS VALAS DENGAN RUPIAH DIPENGARUHI OLEH BEBERAPA HAL:</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F6CD36"/>
                </a:solidFill>
                <a:effectLst/>
                <a:uLnTx/>
                <a:uFillTx/>
                <a:latin typeface="+mj-lt"/>
                <a:ea typeface="+mj-ea"/>
                <a:cs typeface="+mj-cs"/>
              </a:rPr>
              <a:t>1. JUMLAH UANG YANG BEREDAR DIBANDINGKAN </a:t>
            </a:r>
            <a:br>
              <a:rPr kumimoji="0" lang="en-US" sz="2200" b="1" i="0" u="none" strike="noStrike" kern="1200" cap="none" spc="0" normalizeH="0" baseline="0" noProof="0" dirty="0" smtClean="0">
                <a:ln>
                  <a:noFill/>
                </a:ln>
                <a:solidFill>
                  <a:srgbClr val="F6CD36"/>
                </a:solidFill>
                <a:effectLst/>
                <a:uLnTx/>
                <a:uFillTx/>
                <a:latin typeface="+mj-lt"/>
                <a:ea typeface="+mj-ea"/>
                <a:cs typeface="+mj-cs"/>
              </a:rPr>
            </a:br>
            <a:r>
              <a:rPr kumimoji="0" lang="en-US" sz="2200" b="1" i="0" u="none" strike="noStrike" kern="1200" cap="none" spc="0" normalizeH="0" baseline="0" noProof="0" dirty="0" smtClean="0">
                <a:ln>
                  <a:noFill/>
                </a:ln>
                <a:solidFill>
                  <a:srgbClr val="F6CD36"/>
                </a:solidFill>
                <a:effectLst/>
                <a:uLnTx/>
                <a:uFillTx/>
                <a:latin typeface="+mj-lt"/>
                <a:ea typeface="+mj-ea"/>
                <a:cs typeface="+mj-cs"/>
              </a:rPr>
              <a:t>    DENGAN JUMLAH BARANG DAN JASA.</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FF00FF"/>
                </a:solidFill>
                <a:effectLst/>
                <a:uLnTx/>
                <a:uFillTx/>
                <a:latin typeface="+mj-lt"/>
                <a:ea typeface="+mj-ea"/>
                <a:cs typeface="+mj-cs"/>
              </a:rPr>
              <a:t>2. SISTIM KURS YANG DIANUT NEGARA YANG</a:t>
            </a:r>
            <a:br>
              <a:rPr kumimoji="0" lang="en-US" sz="2200" b="1" i="0" u="none" strike="noStrike" kern="1200" cap="none" spc="0" normalizeH="0" baseline="0" noProof="0" dirty="0" smtClean="0">
                <a:ln>
                  <a:noFill/>
                </a:ln>
                <a:solidFill>
                  <a:srgbClr val="FF00FF"/>
                </a:solidFill>
                <a:effectLst/>
                <a:uLnTx/>
                <a:uFillTx/>
                <a:latin typeface="+mj-lt"/>
                <a:ea typeface="+mj-ea"/>
                <a:cs typeface="+mj-cs"/>
              </a:rPr>
            </a:br>
            <a:r>
              <a:rPr kumimoji="0" lang="en-US" sz="2200" b="1" i="0" u="none" strike="noStrike" kern="1200" cap="none" spc="0" normalizeH="0" baseline="0" noProof="0" dirty="0" smtClean="0">
                <a:ln>
                  <a:noFill/>
                </a:ln>
                <a:solidFill>
                  <a:srgbClr val="FF00FF"/>
                </a:solidFill>
                <a:effectLst/>
                <a:uLnTx/>
                <a:uFillTx/>
                <a:latin typeface="+mj-lt"/>
                <a:ea typeface="+mj-ea"/>
                <a:cs typeface="+mj-cs"/>
              </a:rPr>
              <a:t>    BERSANGKUTAN.</a:t>
            </a:r>
            <a:r>
              <a:rPr kumimoji="0" lang="en-US" sz="2200" b="1" i="0" u="none" strike="noStrike" kern="1200" cap="none" spc="0" normalizeH="0" baseline="0" noProof="0" dirty="0" smtClean="0">
                <a:ln>
                  <a:noFill/>
                </a:ln>
                <a:solidFill>
                  <a:schemeClr val="bg1"/>
                </a:solidFill>
                <a:effectLst/>
                <a:uLnTx/>
                <a:uFillTx/>
                <a:latin typeface="+mj-lt"/>
                <a:ea typeface="+mj-ea"/>
                <a:cs typeface="+mj-cs"/>
              </a:rPr>
              <a:t/>
            </a:r>
            <a:br>
              <a:rPr kumimoji="0" lang="en-US" sz="2200" b="1" i="0" u="none" strike="noStrike" kern="1200" cap="none" spc="0" normalizeH="0" baseline="0" noProof="0" dirty="0" smtClean="0">
                <a:ln>
                  <a:noFill/>
                </a:ln>
                <a:solidFill>
                  <a:schemeClr val="bg1"/>
                </a:solidFill>
                <a:effectLst/>
                <a:uLnTx/>
                <a:uFillTx/>
                <a:latin typeface="+mj-lt"/>
                <a:ea typeface="+mj-ea"/>
                <a:cs typeface="+mj-cs"/>
              </a:rPr>
            </a:br>
            <a:r>
              <a:rPr kumimoji="0" lang="en-US" sz="2200" b="1" i="0" u="none" strike="noStrike" kern="1200" cap="none" spc="0" normalizeH="0" baseline="0" noProof="0" dirty="0" smtClean="0">
                <a:ln>
                  <a:noFill/>
                </a:ln>
                <a:solidFill>
                  <a:srgbClr val="00FF99"/>
                </a:solidFill>
                <a:effectLst/>
                <a:uLnTx/>
                <a:uFillTx/>
                <a:latin typeface="+mj-lt"/>
                <a:ea typeface="+mj-ea"/>
                <a:cs typeface="+mj-cs"/>
              </a:rPr>
              <a:t>3. KEADAAN PASAR.</a:t>
            </a:r>
            <a:endParaRPr kumimoji="0" lang="en-US" sz="2200" b="1" i="0" u="none" strike="noStrike" kern="1200" cap="none" spc="0" normalizeH="0" baseline="0" noProof="0" dirty="0">
              <a:ln>
                <a:noFill/>
              </a:ln>
              <a:solidFill>
                <a:srgbClr val="00FF99"/>
              </a:solidFill>
              <a:effectLst/>
              <a:uLnTx/>
              <a:uFillTx/>
              <a:latin typeface="+mj-lt"/>
              <a:ea typeface="+mj-ea"/>
              <a:cs typeface="+mj-cs"/>
            </a:endParaRPr>
          </a:p>
        </p:txBody>
      </p:sp>
      <p:sp>
        <p:nvSpPr>
          <p:cNvPr id="4" name="Rectangle 3"/>
          <p:cNvSpPr/>
          <p:nvPr/>
        </p:nvSpPr>
        <p:spPr>
          <a:xfrm>
            <a:off x="228600" y="1066800"/>
            <a:ext cx="6781800" cy="25908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28600" y="3733800"/>
            <a:ext cx="7772400" cy="25908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rot="5400000">
            <a:off x="34286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37334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76400" y="6400800"/>
            <a:ext cx="1752600" cy="369332"/>
          </a:xfrm>
          <a:prstGeom prst="rect">
            <a:avLst/>
          </a:prstGeom>
          <a:noFill/>
        </p:spPr>
        <p:txBody>
          <a:bodyPr wrap="square" rtlCol="0">
            <a:spAutoFit/>
          </a:bodyPr>
          <a:lstStyle/>
          <a:p>
            <a:r>
              <a:rPr lang="en-US" dirty="0" err="1" smtClean="0">
                <a:solidFill>
                  <a:schemeClr val="bg1"/>
                </a:solidFill>
              </a:rPr>
              <a:t>Uji</a:t>
            </a:r>
            <a:r>
              <a:rPr lang="en-US" dirty="0" smtClean="0">
                <a:solidFill>
                  <a:schemeClr val="bg1"/>
                </a:solidFill>
              </a:rPr>
              <a:t> </a:t>
            </a:r>
            <a:r>
              <a:rPr lang="en-US" dirty="0" err="1" smtClean="0">
                <a:solidFill>
                  <a:schemeClr val="bg1"/>
                </a:solidFill>
              </a:rPr>
              <a:t>kemampuan</a:t>
            </a:r>
            <a:endParaRPr lang="en-US" dirty="0">
              <a:solidFill>
                <a:schemeClr val="bg1"/>
              </a:solidFill>
            </a:endParaRP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27038"/>
            <a:ext cx="2667000" cy="1401762"/>
          </a:xfrm>
          <a:ln>
            <a:solidFill>
              <a:srgbClr val="00FFFF"/>
            </a:solidFill>
          </a:ln>
        </p:spPr>
        <p:txBody>
          <a:bodyPr>
            <a:normAutofit/>
          </a:bodyPr>
          <a:lstStyle/>
          <a:p>
            <a:r>
              <a:rPr lang="en-US" sz="3600" dirty="0" err="1" smtClean="0">
                <a:solidFill>
                  <a:srgbClr val="FFFF00"/>
                </a:solidFill>
              </a:rPr>
              <a:t>Neraca</a:t>
            </a:r>
            <a:r>
              <a:rPr lang="en-US" sz="3600" dirty="0" smtClean="0">
                <a:solidFill>
                  <a:srgbClr val="FFFF00"/>
                </a:solidFill>
              </a:rPr>
              <a:t> </a:t>
            </a:r>
            <a:r>
              <a:rPr lang="en-US" sz="3600" dirty="0" err="1" smtClean="0">
                <a:solidFill>
                  <a:srgbClr val="FFFF00"/>
                </a:solidFill>
              </a:rPr>
              <a:t>Pembayaran</a:t>
            </a:r>
            <a:endParaRPr lang="en-US" sz="3600" dirty="0">
              <a:solidFill>
                <a:srgbClr val="FFFF00"/>
              </a:solidFill>
            </a:endParaRPr>
          </a:p>
        </p:txBody>
      </p:sp>
      <p:sp>
        <p:nvSpPr>
          <p:cNvPr id="4" name="Title 1"/>
          <p:cNvSpPr txBox="1">
            <a:spLocks/>
          </p:cNvSpPr>
          <p:nvPr/>
        </p:nvSpPr>
        <p:spPr>
          <a:xfrm>
            <a:off x="4724400" y="3886200"/>
            <a:ext cx="4343400" cy="2590800"/>
          </a:xfrm>
          <a:prstGeom prst="rect">
            <a:avLst/>
          </a:prstGeom>
          <a:ln>
            <a:solidFill>
              <a:srgbClr val="11ED4B"/>
            </a:solidFill>
          </a:ln>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600" dirty="0" err="1" smtClean="0">
                <a:solidFill>
                  <a:srgbClr val="CCFF33"/>
                </a:solidFill>
                <a:latin typeface="+mj-lt"/>
                <a:ea typeface="+mj-ea"/>
                <a:cs typeface="+mj-cs"/>
              </a:rPr>
              <a:t>Catatan</a:t>
            </a:r>
            <a:r>
              <a:rPr lang="en-US" sz="2600" dirty="0" smtClean="0">
                <a:solidFill>
                  <a:srgbClr val="CCFF33"/>
                </a:solidFill>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transaksi</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yang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menimbulkan</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kewajiban</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untuk</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melakukan</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pembayaran</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kepada</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penduduk</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negara</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lain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transaksi</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yang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menyebabkan</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uang</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600" b="0" i="0" u="none" strike="noStrike" kern="1200" cap="none" spc="0" normalizeH="0" baseline="0" noProof="0" dirty="0" err="1" smtClean="0">
                <a:ln>
                  <a:noFill/>
                </a:ln>
                <a:solidFill>
                  <a:srgbClr val="CCFF33"/>
                </a:solidFill>
                <a:effectLst/>
                <a:uLnTx/>
                <a:uFillTx/>
                <a:latin typeface="+mj-lt"/>
                <a:ea typeface="+mj-ea"/>
                <a:cs typeface="+mj-cs"/>
              </a:rPr>
              <a:t>keluar</a:t>
            </a:r>
            <a:r>
              <a:rPr kumimoji="0" lang="en-US" sz="2600" b="0" i="0" u="none" strike="noStrike" kern="1200" cap="none" spc="0" normalizeH="0" baseline="0" noProof="0" dirty="0" smtClean="0">
                <a:ln>
                  <a:noFill/>
                </a:ln>
                <a:solidFill>
                  <a:srgbClr val="CCFF33"/>
                </a:solidFill>
                <a:effectLst/>
                <a:uLnTx/>
                <a:uFillTx/>
                <a:latin typeface="+mj-lt"/>
                <a:ea typeface="+mj-ea"/>
                <a:cs typeface="+mj-cs"/>
              </a:rPr>
              <a:t>).</a:t>
            </a:r>
            <a:endParaRPr kumimoji="0" lang="en-US" sz="2600" b="0" i="0" u="none" strike="noStrike" kern="1200" cap="none" spc="0" normalizeH="0" baseline="0" noProof="0" dirty="0">
              <a:ln>
                <a:noFill/>
              </a:ln>
              <a:solidFill>
                <a:srgbClr val="CCFF33"/>
              </a:solidFill>
              <a:effectLst/>
              <a:uLnTx/>
              <a:uFillTx/>
              <a:latin typeface="+mj-lt"/>
              <a:ea typeface="+mj-ea"/>
              <a:cs typeface="+mj-cs"/>
            </a:endParaRPr>
          </a:p>
        </p:txBody>
      </p:sp>
      <p:sp>
        <p:nvSpPr>
          <p:cNvPr id="5" name="Rectangle 4"/>
          <p:cNvSpPr/>
          <p:nvPr/>
        </p:nvSpPr>
        <p:spPr>
          <a:xfrm>
            <a:off x="3124200" y="381000"/>
            <a:ext cx="5867400" cy="1569660"/>
          </a:xfrm>
          <a:prstGeom prst="rect">
            <a:avLst/>
          </a:prstGeom>
          <a:ln>
            <a:solidFill>
              <a:srgbClr val="00CC99"/>
            </a:solidFill>
          </a:ln>
        </p:spPr>
        <p:txBody>
          <a:bodyPr wrap="square">
            <a:spAutoFit/>
          </a:bodyPr>
          <a:lstStyle/>
          <a:p>
            <a:r>
              <a:rPr lang="en-US" sz="2400" dirty="0" err="1" smtClean="0">
                <a:solidFill>
                  <a:srgbClr val="CCFF33"/>
                </a:solidFill>
              </a:rPr>
              <a:t>adalah</a:t>
            </a:r>
            <a:r>
              <a:rPr lang="en-US" sz="2400" dirty="0" smtClean="0">
                <a:solidFill>
                  <a:srgbClr val="CCFF33"/>
                </a:solidFill>
              </a:rPr>
              <a:t> </a:t>
            </a:r>
            <a:r>
              <a:rPr lang="en-US" sz="2400" dirty="0" err="1" smtClean="0">
                <a:solidFill>
                  <a:srgbClr val="CCFF33"/>
                </a:solidFill>
              </a:rPr>
              <a:t>catatan</a:t>
            </a:r>
            <a:r>
              <a:rPr lang="en-US" sz="2400" dirty="0" smtClean="0">
                <a:solidFill>
                  <a:srgbClr val="CCFF33"/>
                </a:solidFill>
              </a:rPr>
              <a:t> </a:t>
            </a:r>
            <a:r>
              <a:rPr lang="en-US" sz="2400" dirty="0" err="1" smtClean="0">
                <a:solidFill>
                  <a:srgbClr val="CCFF33"/>
                </a:solidFill>
              </a:rPr>
              <a:t>sistimatis</a:t>
            </a:r>
            <a:r>
              <a:rPr lang="en-US" sz="2400" dirty="0" smtClean="0">
                <a:solidFill>
                  <a:srgbClr val="CCFF33"/>
                </a:solidFill>
              </a:rPr>
              <a:t> </a:t>
            </a:r>
            <a:r>
              <a:rPr lang="en-US" sz="2400" dirty="0" err="1" smtClean="0">
                <a:solidFill>
                  <a:srgbClr val="CCFF33"/>
                </a:solidFill>
              </a:rPr>
              <a:t>mengenai</a:t>
            </a:r>
            <a:r>
              <a:rPr lang="en-US" sz="2400" dirty="0" smtClean="0">
                <a:solidFill>
                  <a:srgbClr val="CCFF33"/>
                </a:solidFill>
              </a:rPr>
              <a:t> </a:t>
            </a:r>
            <a:r>
              <a:rPr lang="en-US" sz="2400" dirty="0" err="1" smtClean="0">
                <a:solidFill>
                  <a:srgbClr val="CCFF33"/>
                </a:solidFill>
              </a:rPr>
              <a:t>semua</a:t>
            </a:r>
            <a:r>
              <a:rPr lang="en-US" sz="2400" dirty="0" smtClean="0">
                <a:solidFill>
                  <a:srgbClr val="CCFF33"/>
                </a:solidFill>
              </a:rPr>
              <a:t> </a:t>
            </a:r>
            <a:r>
              <a:rPr lang="en-US" sz="2400" dirty="0" err="1" smtClean="0">
                <a:solidFill>
                  <a:srgbClr val="CCFF33"/>
                </a:solidFill>
              </a:rPr>
              <a:t>transaksi</a:t>
            </a:r>
            <a:r>
              <a:rPr lang="en-US" sz="2400" dirty="0" smtClean="0">
                <a:solidFill>
                  <a:srgbClr val="CCFF33"/>
                </a:solidFill>
              </a:rPr>
              <a:t> </a:t>
            </a:r>
            <a:r>
              <a:rPr lang="en-US" sz="2400" dirty="0" err="1" smtClean="0">
                <a:solidFill>
                  <a:srgbClr val="CCFF33"/>
                </a:solidFill>
              </a:rPr>
              <a:t>ekonomi</a:t>
            </a:r>
            <a:r>
              <a:rPr lang="en-US" sz="2400" dirty="0" smtClean="0">
                <a:solidFill>
                  <a:srgbClr val="CCFF33"/>
                </a:solidFill>
              </a:rPr>
              <a:t> </a:t>
            </a:r>
            <a:r>
              <a:rPr lang="en-US" sz="2400" dirty="0" err="1" smtClean="0">
                <a:solidFill>
                  <a:srgbClr val="CCFF33"/>
                </a:solidFill>
              </a:rPr>
              <a:t>antar</a:t>
            </a:r>
            <a:r>
              <a:rPr lang="en-US" sz="2400" dirty="0" smtClean="0">
                <a:solidFill>
                  <a:srgbClr val="CCFF33"/>
                </a:solidFill>
              </a:rPr>
              <a:t> </a:t>
            </a:r>
            <a:r>
              <a:rPr lang="en-US" sz="2400" dirty="0" err="1" smtClean="0">
                <a:solidFill>
                  <a:srgbClr val="CCFF33"/>
                </a:solidFill>
              </a:rPr>
              <a:t>penduduk</a:t>
            </a:r>
            <a:r>
              <a:rPr lang="en-US" sz="2400" dirty="0" smtClean="0">
                <a:solidFill>
                  <a:srgbClr val="CCFF33"/>
                </a:solidFill>
              </a:rPr>
              <a:t> </a:t>
            </a:r>
            <a:r>
              <a:rPr lang="en-US" sz="2400" dirty="0" err="1" smtClean="0">
                <a:solidFill>
                  <a:srgbClr val="CCFF33"/>
                </a:solidFill>
              </a:rPr>
              <a:t>suatu</a:t>
            </a:r>
            <a:r>
              <a:rPr lang="en-US" sz="2400" dirty="0" smtClean="0">
                <a:solidFill>
                  <a:srgbClr val="CCFF33"/>
                </a:solidFill>
              </a:rPr>
              <a:t> </a:t>
            </a:r>
            <a:r>
              <a:rPr lang="en-US" sz="2400" dirty="0" err="1" smtClean="0">
                <a:solidFill>
                  <a:srgbClr val="CCFF33"/>
                </a:solidFill>
              </a:rPr>
              <a:t>negara</a:t>
            </a:r>
            <a:r>
              <a:rPr lang="en-US" sz="2400" dirty="0" smtClean="0">
                <a:solidFill>
                  <a:srgbClr val="CCFF33"/>
                </a:solidFill>
              </a:rPr>
              <a:t> </a:t>
            </a:r>
            <a:r>
              <a:rPr lang="en-US" sz="2400" dirty="0" err="1" smtClean="0">
                <a:solidFill>
                  <a:srgbClr val="CCFF33"/>
                </a:solidFill>
              </a:rPr>
              <a:t>dengan</a:t>
            </a:r>
            <a:r>
              <a:rPr lang="en-US" sz="2400" dirty="0" smtClean="0">
                <a:solidFill>
                  <a:srgbClr val="CCFF33"/>
                </a:solidFill>
              </a:rPr>
              <a:t> </a:t>
            </a:r>
            <a:r>
              <a:rPr lang="en-US" sz="2400" dirty="0" err="1" smtClean="0">
                <a:solidFill>
                  <a:srgbClr val="CCFF33"/>
                </a:solidFill>
              </a:rPr>
              <a:t>negara-negara</a:t>
            </a:r>
            <a:r>
              <a:rPr lang="en-US" sz="2400" dirty="0" smtClean="0">
                <a:solidFill>
                  <a:srgbClr val="CCFF33"/>
                </a:solidFill>
              </a:rPr>
              <a:t> lain </a:t>
            </a:r>
            <a:r>
              <a:rPr lang="en-US" sz="2400" dirty="0" err="1" smtClean="0">
                <a:solidFill>
                  <a:srgbClr val="CCFF33"/>
                </a:solidFill>
              </a:rPr>
              <a:t>selama</a:t>
            </a:r>
            <a:r>
              <a:rPr lang="en-US" sz="2400" dirty="0" smtClean="0">
                <a:solidFill>
                  <a:srgbClr val="CCFF33"/>
                </a:solidFill>
              </a:rPr>
              <a:t> </a:t>
            </a:r>
            <a:r>
              <a:rPr lang="en-US" sz="2400" dirty="0" err="1" smtClean="0">
                <a:solidFill>
                  <a:srgbClr val="CCFF33"/>
                </a:solidFill>
              </a:rPr>
              <a:t>pereode</a:t>
            </a:r>
            <a:r>
              <a:rPr lang="en-US" sz="2400" dirty="0" smtClean="0">
                <a:solidFill>
                  <a:srgbClr val="CCFF33"/>
                </a:solidFill>
              </a:rPr>
              <a:t> </a:t>
            </a:r>
            <a:r>
              <a:rPr lang="en-US" sz="2400" dirty="0" err="1" smtClean="0">
                <a:solidFill>
                  <a:srgbClr val="CCFF33"/>
                </a:solidFill>
              </a:rPr>
              <a:t>tertentu</a:t>
            </a:r>
            <a:r>
              <a:rPr lang="en-US" sz="2400" dirty="0" smtClean="0">
                <a:solidFill>
                  <a:srgbClr val="CCFF33"/>
                </a:solidFill>
              </a:rPr>
              <a:t>, </a:t>
            </a:r>
            <a:r>
              <a:rPr lang="en-US" sz="2400" dirty="0" err="1" smtClean="0">
                <a:solidFill>
                  <a:srgbClr val="CCFF33"/>
                </a:solidFill>
              </a:rPr>
              <a:t>pada</a:t>
            </a:r>
            <a:r>
              <a:rPr lang="en-US" sz="2400" dirty="0" smtClean="0">
                <a:solidFill>
                  <a:srgbClr val="CCFF33"/>
                </a:solidFill>
              </a:rPr>
              <a:t> </a:t>
            </a:r>
            <a:r>
              <a:rPr lang="en-US" sz="2400" dirty="0" err="1" smtClean="0">
                <a:solidFill>
                  <a:srgbClr val="CCFF33"/>
                </a:solidFill>
              </a:rPr>
              <a:t>umumnya</a:t>
            </a:r>
            <a:r>
              <a:rPr lang="en-US" sz="2400" dirty="0" smtClean="0">
                <a:solidFill>
                  <a:srgbClr val="CCFF33"/>
                </a:solidFill>
              </a:rPr>
              <a:t> </a:t>
            </a:r>
            <a:r>
              <a:rPr lang="en-US" sz="2400" dirty="0" err="1" smtClean="0">
                <a:solidFill>
                  <a:srgbClr val="CCFF33"/>
                </a:solidFill>
              </a:rPr>
              <a:t>satu</a:t>
            </a:r>
            <a:r>
              <a:rPr lang="en-US" sz="2400" dirty="0" smtClean="0">
                <a:solidFill>
                  <a:srgbClr val="CCFF33"/>
                </a:solidFill>
              </a:rPr>
              <a:t> </a:t>
            </a:r>
            <a:r>
              <a:rPr lang="en-US" sz="2400" dirty="0" err="1" smtClean="0">
                <a:solidFill>
                  <a:srgbClr val="CCFF33"/>
                </a:solidFill>
              </a:rPr>
              <a:t>tahun</a:t>
            </a:r>
            <a:r>
              <a:rPr lang="en-US" sz="2400" dirty="0" smtClean="0">
                <a:solidFill>
                  <a:srgbClr val="CCFF33"/>
                </a:solidFill>
              </a:rPr>
              <a:t>.</a:t>
            </a:r>
            <a:endParaRPr lang="en-US" sz="2400" dirty="0">
              <a:solidFill>
                <a:srgbClr val="CCFF33"/>
              </a:solidFill>
            </a:endParaRPr>
          </a:p>
        </p:txBody>
      </p:sp>
      <p:sp>
        <p:nvSpPr>
          <p:cNvPr id="6" name="Title 1"/>
          <p:cNvSpPr txBox="1">
            <a:spLocks/>
          </p:cNvSpPr>
          <p:nvPr/>
        </p:nvSpPr>
        <p:spPr>
          <a:xfrm>
            <a:off x="6096000" y="2578100"/>
            <a:ext cx="12192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7" name="Title 1"/>
          <p:cNvSpPr txBox="1">
            <a:spLocks/>
          </p:cNvSpPr>
          <p:nvPr/>
        </p:nvSpPr>
        <p:spPr>
          <a:xfrm>
            <a:off x="1752600" y="2578100"/>
            <a:ext cx="1143000" cy="838200"/>
          </a:xfrm>
          <a:prstGeom prst="rect">
            <a:avLst/>
          </a:prstGeom>
          <a:solidFill>
            <a:schemeClr val="tx1"/>
          </a:solidFill>
          <a:ln w="57150">
            <a:solidFill>
              <a:srgbClr val="FFC00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8" name="Title 1"/>
          <p:cNvSpPr txBox="1">
            <a:spLocks/>
          </p:cNvSpPr>
          <p:nvPr/>
        </p:nvSpPr>
        <p:spPr>
          <a:xfrm>
            <a:off x="1524000" y="31115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err="1" smtClean="0">
                <a:solidFill>
                  <a:srgbClr val="FFFF00"/>
                </a:solidFill>
                <a:latin typeface="MS Mincho" pitchFamily="49" charset="-128"/>
                <a:ea typeface="MS Mincho" pitchFamily="49" charset="-128"/>
                <a:cs typeface="Arial Unicode MS" pitchFamily="34" charset="-128"/>
              </a:rPr>
              <a:t>Kredit</a:t>
            </a:r>
            <a:endPar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endParaRPr>
          </a:p>
        </p:txBody>
      </p:sp>
      <p:sp>
        <p:nvSpPr>
          <p:cNvPr id="9" name="Title 1"/>
          <p:cNvSpPr txBox="1">
            <a:spLocks/>
          </p:cNvSpPr>
          <p:nvPr/>
        </p:nvSpPr>
        <p:spPr>
          <a:xfrm>
            <a:off x="5867400" y="3111500"/>
            <a:ext cx="1600200" cy="546100"/>
          </a:xfrm>
          <a:prstGeom prst="rect">
            <a:avLst/>
          </a:prstGeom>
          <a:solidFill>
            <a:schemeClr val="tx1"/>
          </a:solidFill>
          <a:ln w="38100">
            <a:solidFill>
              <a:srgbClr val="FF0000"/>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FFFF00"/>
                </a:solidFill>
                <a:effectLst/>
                <a:uLnTx/>
                <a:uFillTx/>
                <a:latin typeface="MS Mincho" pitchFamily="49" charset="-128"/>
                <a:ea typeface="MS Mincho" pitchFamily="49" charset="-128"/>
                <a:cs typeface="Arial Unicode MS" pitchFamily="34" charset="-128"/>
              </a:rPr>
              <a:t>Debit</a:t>
            </a:r>
          </a:p>
        </p:txBody>
      </p:sp>
      <p:sp>
        <p:nvSpPr>
          <p:cNvPr id="12" name="Title 1"/>
          <p:cNvSpPr txBox="1">
            <a:spLocks/>
          </p:cNvSpPr>
          <p:nvPr/>
        </p:nvSpPr>
        <p:spPr>
          <a:xfrm>
            <a:off x="-228600" y="2184400"/>
            <a:ext cx="9601200" cy="546100"/>
          </a:xfrm>
          <a:prstGeom prst="rect">
            <a:avLst/>
          </a:prstGeom>
          <a:solidFill>
            <a:schemeClr val="tx1"/>
          </a:solidFill>
          <a:ln w="38100">
            <a:solidFill>
              <a:srgbClr val="00FFFF"/>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err="1" smtClean="0">
                <a:solidFill>
                  <a:srgbClr val="FFFF00"/>
                </a:solidFill>
                <a:latin typeface="Algerian" pitchFamily="82" charset="0"/>
                <a:ea typeface="+mj-ea"/>
                <a:cs typeface="+mj-cs"/>
              </a:rPr>
              <a:t>Dua</a:t>
            </a:r>
            <a:r>
              <a:rPr lang="en-US" sz="3200" b="1" dirty="0" smtClean="0">
                <a:solidFill>
                  <a:srgbClr val="FFFF00"/>
                </a:solidFill>
                <a:latin typeface="Algerian" pitchFamily="82" charset="0"/>
                <a:ea typeface="+mj-ea"/>
                <a:cs typeface="+mj-cs"/>
              </a:rPr>
              <a:t> </a:t>
            </a:r>
            <a:r>
              <a:rPr lang="en-US" sz="3200" b="1" dirty="0" err="1" smtClean="0">
                <a:solidFill>
                  <a:srgbClr val="FFFF00"/>
                </a:solidFill>
                <a:latin typeface="Algerian" pitchFamily="82" charset="0"/>
                <a:ea typeface="+mj-ea"/>
                <a:cs typeface="+mj-cs"/>
              </a:rPr>
              <a:t>Sisi</a:t>
            </a:r>
            <a:r>
              <a:rPr lang="en-US" sz="3200" b="1" dirty="0" smtClean="0">
                <a:solidFill>
                  <a:srgbClr val="FFFF00"/>
                </a:solidFill>
                <a:latin typeface="Algerian" pitchFamily="82" charset="0"/>
                <a:ea typeface="+mj-ea"/>
                <a:cs typeface="+mj-cs"/>
              </a:rPr>
              <a:t> </a:t>
            </a:r>
            <a:r>
              <a:rPr lang="en-US" sz="3200" b="1" dirty="0" err="1" smtClean="0">
                <a:solidFill>
                  <a:srgbClr val="FFFF00"/>
                </a:solidFill>
                <a:latin typeface="Algerian" pitchFamily="82" charset="0"/>
                <a:ea typeface="+mj-ea"/>
                <a:cs typeface="+mj-cs"/>
              </a:rPr>
              <a:t>Neraca</a:t>
            </a:r>
            <a:r>
              <a:rPr lang="en-US" sz="3200" b="1" dirty="0" smtClean="0">
                <a:solidFill>
                  <a:srgbClr val="FFFF00"/>
                </a:solidFill>
                <a:latin typeface="Algerian" pitchFamily="82" charset="0"/>
                <a:ea typeface="+mj-ea"/>
                <a:cs typeface="+mj-cs"/>
              </a:rPr>
              <a:t> </a:t>
            </a:r>
            <a:r>
              <a:rPr lang="en-US" sz="3200" b="1" dirty="0" err="1" smtClean="0">
                <a:solidFill>
                  <a:srgbClr val="FFFF00"/>
                </a:solidFill>
                <a:latin typeface="Algerian" pitchFamily="82" charset="0"/>
                <a:ea typeface="+mj-ea"/>
                <a:cs typeface="+mj-cs"/>
              </a:rPr>
              <a:t>Pembayaran</a:t>
            </a:r>
            <a:endParaRPr kumimoji="0" lang="en-US" sz="32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13" name="Rectangle 12"/>
          <p:cNvSpPr/>
          <p:nvPr/>
        </p:nvSpPr>
        <p:spPr>
          <a:xfrm>
            <a:off x="152400" y="3891677"/>
            <a:ext cx="4267200" cy="2585323"/>
          </a:xfrm>
          <a:prstGeom prst="rect">
            <a:avLst/>
          </a:prstGeom>
          <a:ln>
            <a:solidFill>
              <a:srgbClr val="FF00FF"/>
            </a:solidFill>
          </a:ln>
        </p:spPr>
        <p:txBody>
          <a:bodyPr wrap="square">
            <a:spAutoFit/>
          </a:bodyPr>
          <a:lstStyle/>
          <a:p>
            <a:r>
              <a:rPr lang="en-US" sz="2700" dirty="0" err="1" smtClean="0">
                <a:solidFill>
                  <a:srgbClr val="00FFFF"/>
                </a:solidFill>
              </a:rPr>
              <a:t>catatan</a:t>
            </a:r>
            <a:r>
              <a:rPr lang="en-US" sz="2700" dirty="0" smtClean="0">
                <a:solidFill>
                  <a:srgbClr val="00FFFF"/>
                </a:solidFill>
              </a:rPr>
              <a:t> </a:t>
            </a:r>
            <a:r>
              <a:rPr lang="en-US" sz="2700" dirty="0" err="1" smtClean="0">
                <a:solidFill>
                  <a:srgbClr val="00FFFF"/>
                </a:solidFill>
              </a:rPr>
              <a:t>transaksi</a:t>
            </a:r>
            <a:r>
              <a:rPr lang="en-US" sz="2700" dirty="0" smtClean="0">
                <a:solidFill>
                  <a:srgbClr val="00FFFF"/>
                </a:solidFill>
              </a:rPr>
              <a:t> yang </a:t>
            </a:r>
            <a:r>
              <a:rPr lang="en-US" sz="2700" dirty="0" err="1" smtClean="0">
                <a:solidFill>
                  <a:srgbClr val="00FFFF"/>
                </a:solidFill>
              </a:rPr>
              <a:t>menimbulkan</a:t>
            </a:r>
            <a:r>
              <a:rPr lang="en-US" sz="2700" dirty="0" smtClean="0">
                <a:solidFill>
                  <a:srgbClr val="00FFFF"/>
                </a:solidFill>
              </a:rPr>
              <a:t> </a:t>
            </a:r>
            <a:r>
              <a:rPr lang="en-US" sz="2700" dirty="0" err="1" smtClean="0">
                <a:solidFill>
                  <a:srgbClr val="00FFFF"/>
                </a:solidFill>
              </a:rPr>
              <a:t>hak</a:t>
            </a:r>
            <a:r>
              <a:rPr lang="en-US" sz="2700" dirty="0" smtClean="0">
                <a:solidFill>
                  <a:srgbClr val="00FFFF"/>
                </a:solidFill>
              </a:rPr>
              <a:t> </a:t>
            </a:r>
            <a:r>
              <a:rPr lang="en-US" sz="2700" dirty="0" err="1" smtClean="0">
                <a:solidFill>
                  <a:srgbClr val="00FFFF"/>
                </a:solidFill>
              </a:rPr>
              <a:t>untuk</a:t>
            </a:r>
            <a:r>
              <a:rPr lang="en-US" sz="2700" dirty="0" smtClean="0">
                <a:solidFill>
                  <a:srgbClr val="00FFFF"/>
                </a:solidFill>
              </a:rPr>
              <a:t> </a:t>
            </a:r>
            <a:r>
              <a:rPr lang="en-US" sz="2700" dirty="0" err="1" smtClean="0">
                <a:solidFill>
                  <a:srgbClr val="00FFFF"/>
                </a:solidFill>
              </a:rPr>
              <a:t>menerima</a:t>
            </a:r>
            <a:r>
              <a:rPr lang="en-US" sz="2700" dirty="0" smtClean="0">
                <a:solidFill>
                  <a:srgbClr val="00FFFF"/>
                </a:solidFill>
              </a:rPr>
              <a:t> </a:t>
            </a:r>
            <a:r>
              <a:rPr lang="en-US" sz="2700" dirty="0" err="1" smtClean="0">
                <a:solidFill>
                  <a:srgbClr val="00FFFF"/>
                </a:solidFill>
              </a:rPr>
              <a:t>pembayaran</a:t>
            </a:r>
            <a:r>
              <a:rPr lang="en-US" sz="2700" dirty="0" smtClean="0">
                <a:solidFill>
                  <a:srgbClr val="00FFFF"/>
                </a:solidFill>
              </a:rPr>
              <a:t> </a:t>
            </a:r>
            <a:r>
              <a:rPr lang="en-US" sz="2700" dirty="0" err="1" smtClean="0">
                <a:solidFill>
                  <a:srgbClr val="00FFFF"/>
                </a:solidFill>
              </a:rPr>
              <a:t>dari</a:t>
            </a:r>
            <a:r>
              <a:rPr lang="en-US" sz="2700" dirty="0" smtClean="0">
                <a:solidFill>
                  <a:srgbClr val="00FFFF"/>
                </a:solidFill>
              </a:rPr>
              <a:t> </a:t>
            </a:r>
            <a:r>
              <a:rPr lang="en-US" sz="2700" dirty="0" err="1" smtClean="0">
                <a:solidFill>
                  <a:srgbClr val="00FFFF"/>
                </a:solidFill>
              </a:rPr>
              <a:t>penduduk</a:t>
            </a:r>
            <a:r>
              <a:rPr lang="en-US" sz="2700" dirty="0" smtClean="0">
                <a:solidFill>
                  <a:srgbClr val="00FFFF"/>
                </a:solidFill>
              </a:rPr>
              <a:t> </a:t>
            </a:r>
            <a:r>
              <a:rPr lang="en-US" sz="2700" dirty="0" err="1" smtClean="0">
                <a:solidFill>
                  <a:srgbClr val="00FFFF"/>
                </a:solidFill>
              </a:rPr>
              <a:t>negara</a:t>
            </a:r>
            <a:r>
              <a:rPr lang="en-US" sz="2700" dirty="0" smtClean="0">
                <a:solidFill>
                  <a:srgbClr val="00FFFF"/>
                </a:solidFill>
              </a:rPr>
              <a:t> lain (</a:t>
            </a:r>
            <a:r>
              <a:rPr lang="en-US" sz="2700" dirty="0" err="1" smtClean="0">
                <a:solidFill>
                  <a:srgbClr val="00FFFF"/>
                </a:solidFill>
              </a:rPr>
              <a:t>transaksi</a:t>
            </a:r>
            <a:r>
              <a:rPr lang="en-US" sz="2700" dirty="0" smtClean="0">
                <a:solidFill>
                  <a:srgbClr val="00FFFF"/>
                </a:solidFill>
              </a:rPr>
              <a:t> yang </a:t>
            </a:r>
            <a:r>
              <a:rPr lang="en-US" sz="2700" dirty="0" err="1" smtClean="0">
                <a:solidFill>
                  <a:srgbClr val="00FFFF"/>
                </a:solidFill>
              </a:rPr>
              <a:t>menyebabkan</a:t>
            </a:r>
            <a:r>
              <a:rPr lang="en-US" sz="2700" dirty="0" smtClean="0">
                <a:solidFill>
                  <a:srgbClr val="00FFFF"/>
                </a:solidFill>
              </a:rPr>
              <a:t> </a:t>
            </a:r>
            <a:r>
              <a:rPr lang="en-US" sz="2700" dirty="0" err="1" smtClean="0">
                <a:solidFill>
                  <a:srgbClr val="00FFFF"/>
                </a:solidFill>
              </a:rPr>
              <a:t>uang</a:t>
            </a:r>
            <a:r>
              <a:rPr lang="en-US" sz="2700" dirty="0" smtClean="0">
                <a:solidFill>
                  <a:srgbClr val="00FFFF"/>
                </a:solidFill>
              </a:rPr>
              <a:t> </a:t>
            </a:r>
            <a:r>
              <a:rPr lang="en-US" sz="2700" dirty="0" err="1" smtClean="0">
                <a:solidFill>
                  <a:srgbClr val="00FFFF"/>
                </a:solidFill>
              </a:rPr>
              <a:t>masuk</a:t>
            </a:r>
            <a:r>
              <a:rPr lang="en-US" sz="2700" dirty="0" smtClean="0">
                <a:solidFill>
                  <a:srgbClr val="00FFFF"/>
                </a:solidFill>
              </a:rPr>
              <a:t>).</a:t>
            </a:r>
            <a:endParaRPr lang="en-US" sz="2700" dirty="0">
              <a:solidFill>
                <a:srgbClr val="00FFFF"/>
              </a:solidFill>
            </a:endParaRPr>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057400"/>
            <a:ext cx="4114800" cy="4247317"/>
          </a:xfrm>
          <a:prstGeom prst="rect">
            <a:avLst/>
          </a:prstGeom>
          <a:ln>
            <a:solidFill>
              <a:srgbClr val="CCFF33"/>
            </a:solidFill>
          </a:ln>
        </p:spPr>
        <p:txBody>
          <a:bodyPr wrap="square">
            <a:spAutoFit/>
          </a:bodyPr>
          <a:lstStyle/>
          <a:p>
            <a:pPr algn="just">
              <a:tabLst>
                <a:tab pos="237490" algn="l"/>
              </a:tabLst>
            </a:pPr>
            <a:r>
              <a:rPr lang="en-US" dirty="0" smtClean="0">
                <a:solidFill>
                  <a:srgbClr val="CCFF33"/>
                </a:solidFill>
                <a:latin typeface="Arial"/>
                <a:ea typeface="Arial Unicode MS"/>
                <a:cs typeface="Times New Roman"/>
              </a:rPr>
              <a:t>a. </a:t>
            </a:r>
            <a:r>
              <a:rPr lang="en-US" dirty="0" err="1" smtClean="0">
                <a:solidFill>
                  <a:srgbClr val="CCFF33"/>
                </a:solidFill>
                <a:latin typeface="Arial"/>
                <a:ea typeface="Arial Unicode MS"/>
                <a:cs typeface="Times New Roman"/>
              </a:rPr>
              <a:t>neraca</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barang</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Pengiriman</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barang</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ke</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luar</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negeri</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b. </a:t>
            </a:r>
            <a:r>
              <a:rPr lang="en-US" dirty="0" err="1" smtClean="0">
                <a:solidFill>
                  <a:srgbClr val="00FFFF"/>
                </a:solidFill>
                <a:latin typeface="Arial"/>
                <a:ea typeface="Arial Unicode MS"/>
                <a:cs typeface="Times New Roman"/>
              </a:rPr>
              <a:t>neraca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jasa</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bunga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dan</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deviden</a:t>
            </a:r>
            <a:r>
              <a:rPr lang="en-US" dirty="0" smtClean="0">
                <a:solidFill>
                  <a:srgbClr val="00FFFF"/>
                </a:solidFill>
                <a:latin typeface="Arial"/>
                <a:ea typeface="Arial Unicode MS"/>
                <a:cs typeface="Times New Roman"/>
              </a:rPr>
              <a:t> yang </a:t>
            </a:r>
            <a:r>
              <a:rPr lang="en-US" dirty="0" err="1" smtClean="0">
                <a:solidFill>
                  <a:srgbClr val="00FFFF"/>
                </a:solidFill>
                <a:latin typeface="Arial"/>
                <a:ea typeface="Arial Unicode MS"/>
                <a:cs typeface="Times New Roman"/>
              </a:rPr>
              <a:t>diterima</a:t>
            </a:r>
            <a:r>
              <a:rPr lang="en-US" dirty="0" smtClean="0">
                <a:solidFill>
                  <a:srgbClr val="00FFFF"/>
                </a:solidFill>
                <a:latin typeface="Arial"/>
                <a:ea typeface="Arial Unicode MS"/>
                <a:cs typeface="Times New Roman"/>
              </a:rPr>
              <a:t> </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dari</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hasil</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pariwisata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dari</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pendapatan</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jasa</a:t>
            </a:r>
            <a:r>
              <a:rPr lang="en-US" dirty="0" smtClean="0">
                <a:solidFill>
                  <a:srgbClr val="00FFFF"/>
                </a:solidFill>
                <a:latin typeface="Arial"/>
                <a:ea typeface="Arial Unicode MS"/>
                <a:cs typeface="Times New Roman"/>
              </a:rPr>
              <a:t> yang </a:t>
            </a:r>
            <a:r>
              <a:rPr lang="en-US" dirty="0" err="1" smtClean="0">
                <a:solidFill>
                  <a:srgbClr val="00FFFF"/>
                </a:solidFill>
                <a:latin typeface="Arial"/>
                <a:ea typeface="Arial Unicode MS"/>
                <a:cs typeface="Times New Roman"/>
              </a:rPr>
              <a:t>dikerjakan</a:t>
            </a:r>
            <a:r>
              <a:rPr lang="en-US" dirty="0" smtClean="0">
                <a:solidFill>
                  <a:srgbClr val="00FFFF"/>
                </a:solidFill>
                <a:latin typeface="Arial"/>
                <a:ea typeface="Arial Unicode MS"/>
                <a:cs typeface="Times New Roman"/>
              </a:rPr>
              <a:t> </a:t>
            </a:r>
          </a:p>
          <a:p>
            <a:pPr algn="just">
              <a:tabLst>
                <a:tab pos="237490" algn="l"/>
              </a:tabLst>
            </a:pP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di</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00"/>
                </a:solidFill>
                <a:latin typeface="Arial"/>
                <a:ea typeface="Arial Unicode MS"/>
                <a:cs typeface="Times New Roman"/>
              </a:rPr>
              <a:t>c. </a:t>
            </a:r>
            <a:r>
              <a:rPr lang="en-US" dirty="0" err="1" smtClean="0">
                <a:solidFill>
                  <a:srgbClr val="00FF00"/>
                </a:solidFill>
                <a:latin typeface="Arial"/>
                <a:ea typeface="Arial Unicode MS"/>
                <a:cs typeface="Times New Roman"/>
              </a:rPr>
              <a:t>neraca</a:t>
            </a:r>
            <a:r>
              <a:rPr lang="en-US" dirty="0" smtClean="0">
                <a:solidFill>
                  <a:srgbClr val="00FF00"/>
                </a:solidFill>
                <a:latin typeface="Arial"/>
                <a:ea typeface="Arial Unicode MS"/>
                <a:cs typeface="Times New Roman"/>
              </a:rPr>
              <a:t> modal</a:t>
            </a:r>
            <a:endParaRPr lang="en-US" dirty="0" smtClean="0">
              <a:solidFill>
                <a:srgbClr val="00FF00"/>
              </a:solidFill>
              <a:latin typeface="Times New Roman"/>
              <a:ea typeface="Times New Roman"/>
              <a:cs typeface="Times New Roman"/>
            </a:endParaRPr>
          </a:p>
          <a:p>
            <a:pPr algn="just">
              <a:tabLst>
                <a:tab pos="237490" algn="l"/>
              </a:tabLst>
            </a:pP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kredit</a:t>
            </a:r>
            <a:r>
              <a:rPr lang="en-US" dirty="0" smtClean="0">
                <a:solidFill>
                  <a:srgbClr val="00FF00"/>
                </a:solidFill>
                <a:latin typeface="Arial"/>
                <a:ea typeface="Arial Unicode MS"/>
                <a:cs typeface="Times New Roman"/>
              </a:rPr>
              <a:t> yang </a:t>
            </a:r>
            <a:r>
              <a:rPr lang="en-US" dirty="0" err="1" smtClean="0">
                <a:solidFill>
                  <a:srgbClr val="00FF00"/>
                </a:solidFill>
                <a:latin typeface="Arial"/>
                <a:ea typeface="Arial Unicode MS"/>
                <a:cs typeface="Times New Roman"/>
              </a:rPr>
              <a:t>diterima</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dari</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luar</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negeri</a:t>
            </a:r>
            <a:r>
              <a:rPr lang="en-US" dirty="0" smtClean="0">
                <a:solidFill>
                  <a:srgbClr val="00FF00"/>
                </a:solidFill>
                <a:latin typeface="Arial"/>
                <a:ea typeface="Arial Unicode MS"/>
                <a:cs typeface="Times New Roman"/>
              </a:rPr>
              <a:t> </a:t>
            </a:r>
            <a:endParaRPr lang="en-US" dirty="0" smtClean="0">
              <a:solidFill>
                <a:srgbClr val="00FF00"/>
              </a:solidFill>
              <a:latin typeface="Times New Roman"/>
              <a:ea typeface="Times New Roman"/>
              <a:cs typeface="Times New Roman"/>
            </a:endParaRPr>
          </a:p>
          <a:p>
            <a:pPr algn="just">
              <a:tabLst>
                <a:tab pos="237490" algn="l"/>
              </a:tabLst>
            </a:pP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baik</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jangka</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pendek</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maupun</a:t>
            </a: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jangka</a:t>
            </a:r>
            <a:r>
              <a:rPr lang="en-US" dirty="0" smtClean="0">
                <a:solidFill>
                  <a:srgbClr val="00FF00"/>
                </a:solidFill>
                <a:latin typeface="Arial"/>
                <a:ea typeface="Arial Unicode MS"/>
                <a:cs typeface="Times New Roman"/>
              </a:rPr>
              <a:t> </a:t>
            </a:r>
            <a:endParaRPr lang="en-US" dirty="0" smtClean="0">
              <a:solidFill>
                <a:srgbClr val="00FF00"/>
              </a:solidFill>
              <a:latin typeface="Times New Roman"/>
              <a:ea typeface="Times New Roman"/>
              <a:cs typeface="Times New Roman"/>
            </a:endParaRPr>
          </a:p>
          <a:p>
            <a:pPr algn="just">
              <a:tabLst>
                <a:tab pos="237490" algn="l"/>
              </a:tabLst>
            </a:pPr>
            <a:r>
              <a:rPr lang="en-US" dirty="0" smtClean="0">
                <a:solidFill>
                  <a:srgbClr val="00FF00"/>
                </a:solidFill>
                <a:latin typeface="Arial"/>
                <a:ea typeface="Arial Unicode MS"/>
                <a:cs typeface="Times New Roman"/>
              </a:rPr>
              <a:t>    </a:t>
            </a:r>
            <a:r>
              <a:rPr lang="en-US" dirty="0" err="1" smtClean="0">
                <a:solidFill>
                  <a:srgbClr val="00FF00"/>
                </a:solidFill>
                <a:latin typeface="Arial"/>
                <a:ea typeface="Arial Unicode MS"/>
                <a:cs typeface="Times New Roman"/>
              </a:rPr>
              <a:t>panjang</a:t>
            </a:r>
            <a:endParaRPr lang="en-US" dirty="0" smtClean="0">
              <a:solidFill>
                <a:srgbClr val="00FF00"/>
              </a:solidFill>
              <a:latin typeface="Times New Roman"/>
              <a:ea typeface="Times New Roman"/>
              <a:cs typeface="Times New Roman"/>
            </a:endParaRPr>
          </a:p>
          <a:p>
            <a:pPr algn="just">
              <a:tabLst>
                <a:tab pos="237490" algn="l"/>
              </a:tabLst>
            </a:pPr>
            <a:r>
              <a:rPr lang="en-US" dirty="0" smtClean="0">
                <a:solidFill>
                  <a:srgbClr val="FFFF00"/>
                </a:solidFill>
                <a:latin typeface="Arial"/>
                <a:ea typeface="Arial Unicode MS"/>
                <a:cs typeface="Times New Roman"/>
              </a:rPr>
              <a:t>d. </a:t>
            </a:r>
            <a:r>
              <a:rPr lang="en-US" dirty="0" err="1" smtClean="0">
                <a:solidFill>
                  <a:srgbClr val="FFFF00"/>
                </a:solidFill>
                <a:latin typeface="Arial"/>
                <a:ea typeface="Arial Unicode MS"/>
                <a:cs typeface="Times New Roman"/>
              </a:rPr>
              <a:t>neraca</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emas</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dan</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devisa</a:t>
            </a:r>
            <a:endParaRPr lang="en-US" dirty="0" smtClean="0">
              <a:solidFill>
                <a:srgbClr val="FFFF00"/>
              </a:solidFill>
              <a:latin typeface="Times New Roman"/>
              <a:ea typeface="Times New Roman"/>
              <a:cs typeface="Times New Roman"/>
            </a:endParaRPr>
          </a:p>
          <a:p>
            <a:pPr algn="just">
              <a:tabLst>
                <a:tab pos="237490" algn="l"/>
              </a:tabLst>
            </a:pP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pengeluaran</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emas</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dan</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devisa</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ke</a:t>
            </a:r>
            <a:r>
              <a:rPr lang="en-US" dirty="0" smtClean="0">
                <a:solidFill>
                  <a:srgbClr val="FFFF00"/>
                </a:solidFill>
                <a:latin typeface="Arial"/>
                <a:ea typeface="Arial Unicode MS"/>
                <a:cs typeface="Times New Roman"/>
              </a:rPr>
              <a:t> </a:t>
            </a:r>
            <a:endParaRPr lang="en-US" dirty="0" smtClean="0">
              <a:solidFill>
                <a:srgbClr val="FFFF00"/>
              </a:solidFill>
              <a:latin typeface="Times New Roman"/>
              <a:ea typeface="Times New Roman"/>
              <a:cs typeface="Times New Roman"/>
            </a:endParaRPr>
          </a:p>
          <a:p>
            <a:pPr algn="just">
              <a:tabLst>
                <a:tab pos="237490" algn="l"/>
              </a:tabLst>
            </a:pP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luar</a:t>
            </a:r>
            <a:r>
              <a:rPr lang="en-US" dirty="0" smtClean="0">
                <a:solidFill>
                  <a:srgbClr val="FFFF00"/>
                </a:solidFill>
                <a:latin typeface="Arial"/>
                <a:ea typeface="Arial Unicode MS"/>
                <a:cs typeface="Times New Roman"/>
              </a:rPr>
              <a:t> </a:t>
            </a:r>
            <a:r>
              <a:rPr lang="en-US" dirty="0" err="1" smtClean="0">
                <a:solidFill>
                  <a:srgbClr val="FFFF00"/>
                </a:solidFill>
                <a:latin typeface="Arial"/>
                <a:ea typeface="Arial Unicode MS"/>
                <a:cs typeface="Times New Roman"/>
              </a:rPr>
              <a:t>negeri</a:t>
            </a:r>
            <a:endParaRPr lang="en-US" dirty="0">
              <a:solidFill>
                <a:srgbClr val="FFFF00"/>
              </a:solidFill>
              <a:latin typeface="Times New Roman"/>
              <a:ea typeface="Times New Roman"/>
              <a:cs typeface="Times New Roman"/>
            </a:endParaRPr>
          </a:p>
        </p:txBody>
      </p:sp>
      <p:sp>
        <p:nvSpPr>
          <p:cNvPr id="4" name="Rectangle 3"/>
          <p:cNvSpPr/>
          <p:nvPr/>
        </p:nvSpPr>
        <p:spPr>
          <a:xfrm>
            <a:off x="4648200" y="1905000"/>
            <a:ext cx="4343400" cy="4801314"/>
          </a:xfrm>
          <a:prstGeom prst="rect">
            <a:avLst/>
          </a:prstGeom>
          <a:ln>
            <a:solidFill>
              <a:srgbClr val="00FFFF"/>
            </a:solidFill>
          </a:ln>
        </p:spPr>
        <p:txBody>
          <a:bodyPr wrap="square">
            <a:spAutoFit/>
          </a:bodyPr>
          <a:lstStyle/>
          <a:p>
            <a:pPr algn="just">
              <a:tabLst>
                <a:tab pos="237490" algn="l"/>
              </a:tabLst>
            </a:pPr>
            <a:r>
              <a:rPr lang="en-US" dirty="0" smtClean="0">
                <a:solidFill>
                  <a:srgbClr val="CCFF33"/>
                </a:solidFill>
                <a:latin typeface="Arial"/>
                <a:ea typeface="Arial Unicode MS"/>
                <a:cs typeface="Times New Roman"/>
              </a:rPr>
              <a:t>a. </a:t>
            </a:r>
            <a:r>
              <a:rPr lang="en-US" dirty="0" err="1" smtClean="0">
                <a:solidFill>
                  <a:srgbClr val="CCFF33"/>
                </a:solidFill>
                <a:latin typeface="Arial"/>
                <a:ea typeface="Arial Unicode MS"/>
                <a:cs typeface="Times New Roman"/>
              </a:rPr>
              <a:t>neraca</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barang</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Pemasukan</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barang</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dari</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luar</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negeri</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b. </a:t>
            </a:r>
            <a:r>
              <a:rPr lang="en-US" dirty="0" err="1" smtClean="0">
                <a:solidFill>
                  <a:srgbClr val="00FFFF"/>
                </a:solidFill>
                <a:latin typeface="Arial"/>
                <a:ea typeface="Arial Unicode MS"/>
                <a:cs typeface="Times New Roman"/>
              </a:rPr>
              <a:t>neraca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jasa</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bunga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dan</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deviden</a:t>
            </a:r>
            <a:r>
              <a:rPr lang="en-US" dirty="0" smtClean="0">
                <a:solidFill>
                  <a:srgbClr val="00FFFF"/>
                </a:solidFill>
                <a:latin typeface="Arial"/>
                <a:ea typeface="Arial Unicode MS"/>
                <a:cs typeface="Times New Roman"/>
              </a:rPr>
              <a:t> yang </a:t>
            </a:r>
            <a:r>
              <a:rPr lang="en-US" dirty="0" err="1" smtClean="0">
                <a:solidFill>
                  <a:srgbClr val="00FFFF"/>
                </a:solidFill>
                <a:latin typeface="Arial"/>
                <a:ea typeface="Arial Unicode MS"/>
                <a:cs typeface="Times New Roman"/>
              </a:rPr>
              <a:t>dibayar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ke</a:t>
            </a:r>
            <a:r>
              <a:rPr lang="en-US" dirty="0" smtClean="0">
                <a:solidFill>
                  <a:srgbClr val="00FFFF"/>
                </a:solidFill>
                <a:latin typeface="Arial"/>
                <a:ea typeface="Arial Unicode MS"/>
                <a:cs typeface="Times New Roman"/>
              </a:rPr>
              <a:t> </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biaya</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pariwisata</a:t>
            </a:r>
            <a:r>
              <a:rPr lang="en-US" dirty="0" smtClean="0">
                <a:solidFill>
                  <a:srgbClr val="00FFFF"/>
                </a:solidFill>
                <a:latin typeface="Arial"/>
                <a:ea typeface="Arial Unicode MS"/>
                <a:cs typeface="Times New Roman"/>
              </a:rPr>
              <a:t> yang </a:t>
            </a:r>
            <a:r>
              <a:rPr lang="en-US" dirty="0" err="1" smtClean="0">
                <a:solidFill>
                  <a:srgbClr val="00FFFF"/>
                </a:solidFill>
                <a:latin typeface="Arial"/>
                <a:ea typeface="Arial Unicode MS"/>
                <a:cs typeface="Times New Roman"/>
              </a:rPr>
              <a:t>menjadi</a:t>
            </a:r>
            <a:r>
              <a:rPr lang="en-US" dirty="0" smtClean="0">
                <a:solidFill>
                  <a:srgbClr val="00FFFF"/>
                </a:solidFill>
                <a:latin typeface="Arial"/>
                <a:ea typeface="Arial Unicode MS"/>
                <a:cs typeface="Times New Roman"/>
              </a:rPr>
              <a:t> </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kewajiban</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di</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 </a:t>
            </a:r>
            <a:r>
              <a:rPr lang="en-US" dirty="0" err="1" smtClean="0">
                <a:solidFill>
                  <a:srgbClr val="00FFFF"/>
                </a:solidFill>
                <a:latin typeface="Arial"/>
                <a:ea typeface="Arial Unicode MS"/>
                <a:cs typeface="Times New Roman"/>
              </a:rPr>
              <a:t>jasa</a:t>
            </a:r>
            <a:r>
              <a:rPr lang="en-US" dirty="0" smtClean="0">
                <a:solidFill>
                  <a:srgbClr val="00FFFF"/>
                </a:solidFill>
                <a:latin typeface="Arial"/>
                <a:ea typeface="Arial Unicode MS"/>
                <a:cs typeface="Times New Roman"/>
              </a:rPr>
              <a:t> yang </a:t>
            </a:r>
            <a:r>
              <a:rPr lang="en-US" dirty="0" err="1" smtClean="0">
                <a:solidFill>
                  <a:srgbClr val="00FFFF"/>
                </a:solidFill>
                <a:latin typeface="Arial"/>
                <a:ea typeface="Arial Unicode MS"/>
                <a:cs typeface="Times New Roman"/>
              </a:rPr>
              <a:t>harus</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dibayar</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ke</a:t>
            </a: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luar</a:t>
            </a:r>
            <a:r>
              <a:rPr lang="en-US" dirty="0" smtClean="0">
                <a:solidFill>
                  <a:srgbClr val="00FFFF"/>
                </a:solidFill>
                <a:latin typeface="Arial"/>
                <a:ea typeface="Arial Unicode MS"/>
                <a:cs typeface="Times New Roman"/>
              </a:rPr>
              <a:t> </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00FFFF"/>
                </a:solidFill>
                <a:latin typeface="Arial"/>
                <a:ea typeface="Arial Unicode MS"/>
                <a:cs typeface="Times New Roman"/>
              </a:rPr>
              <a:t>      </a:t>
            </a:r>
            <a:r>
              <a:rPr lang="en-US" dirty="0" err="1" smtClean="0">
                <a:solidFill>
                  <a:srgbClr val="00FFFF"/>
                </a:solidFill>
                <a:latin typeface="Arial"/>
                <a:ea typeface="Arial Unicode MS"/>
                <a:cs typeface="Times New Roman"/>
              </a:rPr>
              <a:t>negeri</a:t>
            </a:r>
            <a:endParaRPr lang="en-US" dirty="0" smtClean="0">
              <a:solidFill>
                <a:srgbClr val="00FFFF"/>
              </a:solidFill>
              <a:latin typeface="Times New Roman"/>
              <a:ea typeface="Times New Roman"/>
              <a:cs typeface="Times New Roman"/>
            </a:endParaRPr>
          </a:p>
          <a:p>
            <a:pPr algn="just">
              <a:tabLst>
                <a:tab pos="237490" algn="l"/>
              </a:tabLst>
            </a:pPr>
            <a:r>
              <a:rPr lang="en-US" dirty="0" smtClean="0">
                <a:solidFill>
                  <a:srgbClr val="11ED4B"/>
                </a:solidFill>
                <a:latin typeface="Arial"/>
                <a:ea typeface="Arial Unicode MS"/>
                <a:cs typeface="Times New Roman"/>
              </a:rPr>
              <a:t>c. </a:t>
            </a:r>
            <a:r>
              <a:rPr lang="en-US" dirty="0" err="1" smtClean="0">
                <a:solidFill>
                  <a:srgbClr val="11ED4B"/>
                </a:solidFill>
                <a:latin typeface="Arial"/>
                <a:ea typeface="Arial Unicode MS"/>
                <a:cs typeface="Times New Roman"/>
              </a:rPr>
              <a:t>neraca</a:t>
            </a:r>
            <a:r>
              <a:rPr lang="en-US" dirty="0" smtClean="0">
                <a:solidFill>
                  <a:srgbClr val="11ED4B"/>
                </a:solidFill>
                <a:latin typeface="Arial"/>
                <a:ea typeface="Arial Unicode MS"/>
                <a:cs typeface="Times New Roman"/>
              </a:rPr>
              <a:t> modal</a:t>
            </a:r>
            <a:endParaRPr lang="en-US" dirty="0" smtClean="0">
              <a:solidFill>
                <a:srgbClr val="11ED4B"/>
              </a:solidFill>
              <a:latin typeface="Times New Roman"/>
              <a:ea typeface="Times New Roman"/>
              <a:cs typeface="Times New Roman"/>
            </a:endParaRPr>
          </a:p>
          <a:p>
            <a:pPr algn="just">
              <a:tabLst>
                <a:tab pos="237490" algn="l"/>
              </a:tabLst>
            </a:pP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kredit</a:t>
            </a:r>
            <a:r>
              <a:rPr lang="en-US" dirty="0" smtClean="0">
                <a:solidFill>
                  <a:srgbClr val="11ED4B"/>
                </a:solidFill>
                <a:latin typeface="Arial"/>
                <a:ea typeface="Arial Unicode MS"/>
                <a:cs typeface="Times New Roman"/>
              </a:rPr>
              <a:t> yang </a:t>
            </a:r>
            <a:r>
              <a:rPr lang="en-US" dirty="0" err="1" smtClean="0">
                <a:solidFill>
                  <a:srgbClr val="11ED4B"/>
                </a:solidFill>
                <a:latin typeface="Arial"/>
                <a:ea typeface="Arial Unicode MS"/>
                <a:cs typeface="Times New Roman"/>
              </a:rPr>
              <a:t>diberikan</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ke</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luar</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negeri</a:t>
            </a:r>
            <a:r>
              <a:rPr lang="en-US" dirty="0" smtClean="0">
                <a:solidFill>
                  <a:srgbClr val="11ED4B"/>
                </a:solidFill>
                <a:latin typeface="Arial"/>
                <a:ea typeface="Arial Unicode MS"/>
                <a:cs typeface="Times New Roman"/>
              </a:rPr>
              <a:t> </a:t>
            </a:r>
            <a:endParaRPr lang="en-US" dirty="0" smtClean="0">
              <a:solidFill>
                <a:srgbClr val="11ED4B"/>
              </a:solidFill>
              <a:latin typeface="Times New Roman"/>
              <a:ea typeface="Times New Roman"/>
              <a:cs typeface="Times New Roman"/>
            </a:endParaRPr>
          </a:p>
          <a:p>
            <a:pPr algn="just">
              <a:tabLst>
                <a:tab pos="237490" algn="l"/>
              </a:tabLst>
            </a:pP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baik</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jangka</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pendek</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maupun</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jangka</a:t>
            </a:r>
            <a:r>
              <a:rPr lang="en-US" dirty="0" smtClean="0">
                <a:solidFill>
                  <a:srgbClr val="11ED4B"/>
                </a:solidFill>
                <a:latin typeface="Arial"/>
                <a:ea typeface="Arial Unicode MS"/>
                <a:cs typeface="Times New Roman"/>
              </a:rPr>
              <a:t> </a:t>
            </a:r>
            <a:endParaRPr lang="en-US" dirty="0" smtClean="0">
              <a:solidFill>
                <a:srgbClr val="11ED4B"/>
              </a:solidFill>
              <a:latin typeface="Times New Roman"/>
              <a:ea typeface="Times New Roman"/>
              <a:cs typeface="Times New Roman"/>
            </a:endParaRPr>
          </a:p>
          <a:p>
            <a:pPr algn="just">
              <a:tabLst>
                <a:tab pos="237490" algn="l"/>
              </a:tabLst>
            </a:pP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panjang</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dan</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pembayaran</a:t>
            </a: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cicilan</a:t>
            </a:r>
            <a:r>
              <a:rPr lang="en-US" dirty="0" smtClean="0">
                <a:solidFill>
                  <a:srgbClr val="11ED4B"/>
                </a:solidFill>
                <a:latin typeface="Arial"/>
                <a:ea typeface="Arial Unicode MS"/>
                <a:cs typeface="Times New Roman"/>
              </a:rPr>
              <a:t> </a:t>
            </a:r>
            <a:endParaRPr lang="en-US" dirty="0" smtClean="0">
              <a:solidFill>
                <a:srgbClr val="11ED4B"/>
              </a:solidFill>
              <a:latin typeface="Times New Roman"/>
              <a:ea typeface="Times New Roman"/>
              <a:cs typeface="Times New Roman"/>
            </a:endParaRPr>
          </a:p>
          <a:p>
            <a:pPr algn="just">
              <a:tabLst>
                <a:tab pos="237490" algn="l"/>
              </a:tabLst>
            </a:pPr>
            <a:r>
              <a:rPr lang="en-US" dirty="0" smtClean="0">
                <a:solidFill>
                  <a:srgbClr val="11ED4B"/>
                </a:solidFill>
                <a:latin typeface="Arial"/>
                <a:ea typeface="Arial Unicode MS"/>
                <a:cs typeface="Times New Roman"/>
              </a:rPr>
              <a:t>    </a:t>
            </a:r>
            <a:r>
              <a:rPr lang="en-US" dirty="0" err="1" smtClean="0">
                <a:solidFill>
                  <a:srgbClr val="11ED4B"/>
                </a:solidFill>
                <a:latin typeface="Arial"/>
                <a:ea typeface="Arial Unicode MS"/>
                <a:cs typeface="Times New Roman"/>
              </a:rPr>
              <a:t>utang</a:t>
            </a:r>
            <a:endParaRPr lang="en-US" dirty="0" smtClean="0">
              <a:solidFill>
                <a:srgbClr val="11ED4B"/>
              </a:solidFill>
              <a:latin typeface="Times New Roman"/>
              <a:ea typeface="Times New Roman"/>
              <a:cs typeface="Times New Roman"/>
            </a:endParaRPr>
          </a:p>
          <a:p>
            <a:pPr algn="just">
              <a:tabLst>
                <a:tab pos="237490" algn="l"/>
              </a:tabLst>
            </a:pPr>
            <a:r>
              <a:rPr lang="en-US" dirty="0" smtClean="0">
                <a:solidFill>
                  <a:srgbClr val="CCFF33"/>
                </a:solidFill>
                <a:latin typeface="Arial"/>
                <a:ea typeface="Arial Unicode MS"/>
                <a:cs typeface="Times New Roman"/>
              </a:rPr>
              <a:t>d. </a:t>
            </a:r>
            <a:r>
              <a:rPr lang="en-US" dirty="0" err="1" smtClean="0">
                <a:solidFill>
                  <a:srgbClr val="CCFF33"/>
                </a:solidFill>
                <a:latin typeface="Arial"/>
                <a:ea typeface="Arial Unicode MS"/>
                <a:cs typeface="Times New Roman"/>
              </a:rPr>
              <a:t>neraca</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emas</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dan</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devisa</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pemasukan</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emas</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dan</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devisa</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dari</a:t>
            </a:r>
            <a:endParaRPr lang="en-US" dirty="0" smtClean="0">
              <a:solidFill>
                <a:srgbClr val="CCFF33"/>
              </a:solidFill>
              <a:latin typeface="Times New Roman"/>
              <a:ea typeface="Times New Roman"/>
              <a:cs typeface="Times New Roman"/>
            </a:endParaRPr>
          </a:p>
          <a:p>
            <a:pPr algn="just">
              <a:tabLst>
                <a:tab pos="237490" algn="l"/>
              </a:tabLst>
            </a:pP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luar</a:t>
            </a:r>
            <a:r>
              <a:rPr lang="en-US" dirty="0" smtClean="0">
                <a:solidFill>
                  <a:srgbClr val="CCFF33"/>
                </a:solidFill>
                <a:latin typeface="Arial"/>
                <a:ea typeface="Arial Unicode MS"/>
                <a:cs typeface="Times New Roman"/>
              </a:rPr>
              <a:t> </a:t>
            </a:r>
            <a:r>
              <a:rPr lang="en-US" dirty="0" err="1" smtClean="0">
                <a:solidFill>
                  <a:srgbClr val="CCFF33"/>
                </a:solidFill>
                <a:latin typeface="Arial"/>
                <a:ea typeface="Arial Unicode MS"/>
                <a:cs typeface="Times New Roman"/>
              </a:rPr>
              <a:t>negeri</a:t>
            </a:r>
            <a:endParaRPr lang="en-US" dirty="0">
              <a:solidFill>
                <a:srgbClr val="CCFF33"/>
              </a:solidFill>
              <a:latin typeface="Times New Roman"/>
              <a:ea typeface="Times New Roman"/>
              <a:cs typeface="Times New Roman"/>
            </a:endParaRPr>
          </a:p>
        </p:txBody>
      </p:sp>
      <p:sp>
        <p:nvSpPr>
          <p:cNvPr id="5" name="Title 1"/>
          <p:cNvSpPr txBox="1">
            <a:spLocks/>
          </p:cNvSpPr>
          <p:nvPr/>
        </p:nvSpPr>
        <p:spPr>
          <a:xfrm>
            <a:off x="-152400" y="609600"/>
            <a:ext cx="9448800" cy="457200"/>
          </a:xfrm>
          <a:prstGeom prst="rect">
            <a:avLst/>
          </a:prstGeom>
          <a:solidFill>
            <a:schemeClr val="tx1"/>
          </a:solidFill>
          <a:ln w="57150">
            <a:solidFill>
              <a:schemeClr val="bg1">
                <a:lumMod val="50000"/>
              </a:schemeClr>
            </a:solidFill>
          </a:ln>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6" name="Content Placeholder 2"/>
          <p:cNvSpPr txBox="1">
            <a:spLocks/>
          </p:cNvSpPr>
          <p:nvPr/>
        </p:nvSpPr>
        <p:spPr>
          <a:xfrm>
            <a:off x="762000" y="76200"/>
            <a:ext cx="3276600" cy="1524000"/>
          </a:xfrm>
          <a:prstGeom prst="rect">
            <a:avLst/>
          </a:prstGeom>
          <a:solidFill>
            <a:srgbClr val="00B050"/>
          </a:solidFill>
          <a:ln w="57150">
            <a:solidFill>
              <a:schemeClr val="bg1"/>
            </a:solidFill>
          </a:ln>
        </p:spPr>
        <p:txBody>
          <a:bodyPr>
            <a:noAutofit/>
          </a:bodyPr>
          <a:lstStyle/>
          <a:p>
            <a:pPr marL="342900" marR="0" lvl="0" indent="-342900" algn="ctr" defTabSz="914400" rtl="0" eaLnBrk="1" fontAlgn="auto" latinLnBrk="0" hangingPunct="1">
              <a:lnSpc>
                <a:spcPct val="150000"/>
              </a:lnSpc>
              <a:spcBef>
                <a:spcPct val="20000"/>
              </a:spcBef>
              <a:spcAft>
                <a:spcPts val="0"/>
              </a:spcAft>
              <a:buClrTx/>
              <a:buSzTx/>
              <a:buFont typeface="Arial" charset="0"/>
              <a:buNone/>
              <a:tabLst/>
              <a:defRPr/>
            </a:pPr>
            <a:r>
              <a:rPr lang="en-US" sz="3200" b="1" dirty="0" err="1" smtClean="0">
                <a:solidFill>
                  <a:schemeClr val="bg1"/>
                </a:solidFill>
              </a:rPr>
              <a:t>Sisi</a:t>
            </a:r>
            <a:r>
              <a:rPr lang="en-US" sz="3200" b="1" dirty="0" smtClean="0">
                <a:solidFill>
                  <a:schemeClr val="bg1"/>
                </a:solidFill>
              </a:rPr>
              <a:t> </a:t>
            </a:r>
            <a:r>
              <a:rPr lang="en-US" sz="3200" b="1" dirty="0" err="1" smtClean="0">
                <a:solidFill>
                  <a:schemeClr val="bg1"/>
                </a:solidFill>
              </a:rPr>
              <a:t>Kredit</a:t>
            </a:r>
            <a:endParaRPr kumimoji="0" lang="en-US" sz="32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800" b="1" i="0" u="none" strike="noStrike" kern="1200" cap="none" spc="0" normalizeH="0" baseline="0" noProof="0" dirty="0" smtClean="0">
                <a:ln>
                  <a:noFill/>
                </a:ln>
                <a:solidFill>
                  <a:srgbClr val="FFFF00"/>
                </a:solidFill>
                <a:effectLst/>
                <a:uLnTx/>
                <a:uFillTx/>
                <a:latin typeface="+mn-lt"/>
                <a:ea typeface="+mn-ea"/>
                <a:cs typeface="+mn-cs"/>
              </a:rPr>
              <a:t>	</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0" i="0" u="none" strike="noStrike" kern="1200" cap="none" spc="0" normalizeH="0" baseline="0" noProof="0" dirty="0">
              <a:ln>
                <a:noFill/>
              </a:ln>
              <a:solidFill>
                <a:srgbClr val="FFFF00"/>
              </a:solidFill>
              <a:effectLst/>
              <a:uLnTx/>
              <a:uFillTx/>
              <a:latin typeface="+mn-lt"/>
              <a:ea typeface="+mn-ea"/>
              <a:cs typeface="+mn-cs"/>
            </a:endParaRPr>
          </a:p>
        </p:txBody>
      </p:sp>
      <p:cxnSp>
        <p:nvCxnSpPr>
          <p:cNvPr id="7" name="Straight Arrow Connector 6"/>
          <p:cNvCxnSpPr/>
          <p:nvPr/>
        </p:nvCxnSpPr>
        <p:spPr>
          <a:xfrm rot="5400000">
            <a:off x="1104900" y="1180306"/>
            <a:ext cx="534194" cy="794"/>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3161903" y="1180703"/>
            <a:ext cx="534194" cy="1588"/>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5181600" y="76200"/>
            <a:ext cx="3276600" cy="1524000"/>
          </a:xfrm>
          <a:prstGeom prst="rect">
            <a:avLst/>
          </a:prstGeom>
          <a:solidFill>
            <a:srgbClr val="00B050"/>
          </a:solidFill>
          <a:ln w="57150">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50000"/>
              </a:lnSpc>
              <a:spcBef>
                <a:spcPct val="20000"/>
              </a:spcBef>
              <a:spcAft>
                <a:spcPts val="0"/>
              </a:spcAft>
              <a:buClrTx/>
              <a:buSzTx/>
              <a:buFont typeface="Arial" charset="0"/>
              <a:buNone/>
              <a:tabLst/>
              <a:defRPr/>
            </a:pPr>
            <a:r>
              <a:rPr lang="en-US" sz="3200" b="1" dirty="0" err="1" smtClean="0">
                <a:solidFill>
                  <a:schemeClr val="bg1"/>
                </a:solidFill>
              </a:rPr>
              <a:t>Sisi</a:t>
            </a:r>
            <a:r>
              <a:rPr lang="en-US" sz="3200" b="1" dirty="0" smtClean="0">
                <a:solidFill>
                  <a:schemeClr val="bg1"/>
                </a:solidFill>
              </a:rPr>
              <a:t> Debit</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400050" marR="0" lvl="1" indent="-40005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rgbClr val="00FF00"/>
                </a:solidFill>
                <a:effectLst/>
                <a:uLnTx/>
                <a:uFillTx/>
                <a:latin typeface="+mn-lt"/>
                <a:ea typeface="+mn-ea"/>
                <a:cs typeface="+mn-cs"/>
              </a:rPr>
              <a:t>	</a:t>
            </a: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800" b="1" i="0" u="none" strike="noStrike" kern="1200" cap="none" spc="0" normalizeH="0" baseline="0" noProof="0" dirty="0" smtClean="0">
                <a:ln>
                  <a:noFill/>
                </a:ln>
                <a:solidFill>
                  <a:srgbClr val="FFFF00"/>
                </a:solidFill>
                <a:effectLst/>
                <a:uLnTx/>
                <a:uFillTx/>
                <a:latin typeface="+mn-lt"/>
                <a:ea typeface="+mn-ea"/>
                <a:cs typeface="+mn-cs"/>
              </a:rPr>
              <a:t>	</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1"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endParaRPr kumimoji="0" lang="en-US" sz="2800" b="0" i="0" u="none" strike="noStrike" kern="1200" cap="none" spc="0" normalizeH="0" baseline="0" noProof="0" dirty="0">
              <a:ln>
                <a:noFill/>
              </a:ln>
              <a:solidFill>
                <a:srgbClr val="FFFF00"/>
              </a:solidFill>
              <a:effectLst/>
              <a:uLnTx/>
              <a:uFillTx/>
              <a:latin typeface="+mn-lt"/>
              <a:ea typeface="+mn-ea"/>
              <a:cs typeface="+mn-cs"/>
            </a:endParaRPr>
          </a:p>
        </p:txBody>
      </p:sp>
      <p:cxnSp>
        <p:nvCxnSpPr>
          <p:cNvPr id="10" name="Straight Arrow Connector 9"/>
          <p:cNvCxnSpPr/>
          <p:nvPr/>
        </p:nvCxnSpPr>
        <p:spPr>
          <a:xfrm rot="5400000">
            <a:off x="5600700" y="1180306"/>
            <a:ext cx="534194" cy="794"/>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7657703" y="1180703"/>
            <a:ext cx="534194" cy="1588"/>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34286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3733403" y="6629003"/>
            <a:ext cx="304800" cy="79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676400" y="6400800"/>
            <a:ext cx="1752600" cy="369332"/>
          </a:xfrm>
          <a:prstGeom prst="rect">
            <a:avLst/>
          </a:prstGeom>
          <a:noFill/>
        </p:spPr>
        <p:txBody>
          <a:bodyPr wrap="square" rtlCol="0">
            <a:spAutoFit/>
          </a:bodyPr>
          <a:lstStyle/>
          <a:p>
            <a:r>
              <a:rPr lang="en-US" dirty="0" err="1" smtClean="0">
                <a:solidFill>
                  <a:schemeClr val="bg1"/>
                </a:solidFill>
              </a:rPr>
              <a:t>Uji</a:t>
            </a:r>
            <a:r>
              <a:rPr lang="en-US" dirty="0" smtClean="0">
                <a:solidFill>
                  <a:schemeClr val="bg1"/>
                </a:solidFill>
              </a:rPr>
              <a:t> </a:t>
            </a:r>
            <a:r>
              <a:rPr lang="en-US" dirty="0" err="1" smtClean="0">
                <a:solidFill>
                  <a:schemeClr val="bg1"/>
                </a:solidFill>
              </a:rPr>
              <a:t>kemampuan</a:t>
            </a:r>
            <a:endParaRPr lang="en-US" dirty="0">
              <a:solidFill>
                <a:schemeClr val="bg1"/>
              </a:solidFill>
            </a:endParaRPr>
          </a:p>
        </p:txBody>
      </p:sp>
      <p:sp>
        <p:nvSpPr>
          <p:cNvPr id="14" name="Action Button: Home 1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38160" cy="365760"/>
          </a:xfrm>
        </p:spPr>
        <p:txBody>
          <a:bodyPr>
            <a:normAutofit fontScale="90000"/>
          </a:bodyPr>
          <a:lstStyle/>
          <a:p>
            <a:r>
              <a:rPr lang="en-US" dirty="0" err="1" smtClean="0">
                <a:solidFill>
                  <a:srgbClr val="FFFF00"/>
                </a:solidFill>
              </a:rPr>
              <a:t>Macam-macam</a:t>
            </a:r>
            <a:r>
              <a:rPr lang="en-US" dirty="0" smtClean="0">
                <a:solidFill>
                  <a:srgbClr val="FFFF00"/>
                </a:solidFill>
              </a:rPr>
              <a:t> </a:t>
            </a:r>
            <a:r>
              <a:rPr lang="en-US" dirty="0" err="1" smtClean="0">
                <a:solidFill>
                  <a:srgbClr val="FFFF00"/>
                </a:solidFill>
              </a:rPr>
              <a:t>Permintaan</a:t>
            </a:r>
            <a:endParaRPr lang="en-US" dirty="0">
              <a:solidFill>
                <a:srgbClr val="FFFF00"/>
              </a:solidFill>
            </a:endParaRPr>
          </a:p>
        </p:txBody>
      </p:sp>
      <p:graphicFrame>
        <p:nvGraphicFramePr>
          <p:cNvPr id="4" name="Content Placeholder 3"/>
          <p:cNvGraphicFramePr>
            <a:graphicFrameLocks noGrp="1"/>
          </p:cNvGraphicFramePr>
          <p:nvPr>
            <p:ph idx="1"/>
          </p:nvPr>
        </p:nvGraphicFramePr>
        <p:xfrm>
          <a:off x="76200" y="685800"/>
          <a:ext cx="8961120" cy="6309360"/>
        </p:xfrm>
        <a:graphic>
          <a:graphicData uri="http://schemas.openxmlformats.org/drawingml/2006/table">
            <a:tbl>
              <a:tblPr firstRow="1" bandRow="1">
                <a:tableStyleId>{5DA37D80-6434-44D0-A028-1B22A696006F}</a:tableStyleId>
              </a:tblPr>
              <a:tblGrid>
                <a:gridCol w="1645920"/>
                <a:gridCol w="7315200"/>
              </a:tblGrid>
              <a:tr h="1463040">
                <a:tc>
                  <a:txBody>
                    <a:bodyPr/>
                    <a:lstStyle/>
                    <a:p>
                      <a:pPr algn="ctr"/>
                      <a:r>
                        <a:rPr lang="en-US" sz="2600" dirty="0" err="1" smtClean="0">
                          <a:solidFill>
                            <a:srgbClr val="FFFF00"/>
                          </a:solidFill>
                        </a:rPr>
                        <a:t>Daya</a:t>
                      </a:r>
                      <a:r>
                        <a:rPr lang="en-US" sz="2600" dirty="0" smtClean="0">
                          <a:solidFill>
                            <a:srgbClr val="FFFF00"/>
                          </a:solidFill>
                        </a:rPr>
                        <a:t> </a:t>
                      </a:r>
                      <a:r>
                        <a:rPr lang="en-US" sz="2600" dirty="0" err="1" smtClean="0">
                          <a:solidFill>
                            <a:srgbClr val="FFFF00"/>
                          </a:solidFill>
                        </a:rPr>
                        <a:t>beli</a:t>
                      </a:r>
                      <a:r>
                        <a:rPr lang="en-US" sz="2600" dirty="0" smtClean="0">
                          <a:solidFill>
                            <a:srgbClr val="FFFF00"/>
                          </a:solidFill>
                        </a:rPr>
                        <a:t> </a:t>
                      </a:r>
                      <a:r>
                        <a:rPr lang="en-US" sz="2600" dirty="0" err="1" smtClean="0">
                          <a:solidFill>
                            <a:srgbClr val="FFFF00"/>
                          </a:solidFill>
                        </a:rPr>
                        <a:t>Konsumen</a:t>
                      </a:r>
                      <a:endParaRPr lang="en-US" sz="2600" dirty="0">
                        <a:solidFill>
                          <a:srgbClr val="FFFF00"/>
                        </a:solidFill>
                      </a:endParaRPr>
                    </a:p>
                  </a:txBody>
                  <a:tcPr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tcPr>
                </a:tc>
                <a:tc>
                  <a:txBody>
                    <a:bodyPr/>
                    <a:lstStyle/>
                    <a:p>
                      <a:pPr>
                        <a:buFont typeface="Wingdings" pitchFamily="2" charset="2"/>
                        <a:buChar char="v"/>
                      </a:pPr>
                      <a:r>
                        <a:rPr lang="en-US" sz="2200" dirty="0" smtClean="0">
                          <a:solidFill>
                            <a:srgbClr val="FFFF00"/>
                          </a:solidFill>
                        </a:rPr>
                        <a:t> </a:t>
                      </a:r>
                      <a:r>
                        <a:rPr lang="en-US" sz="2200" dirty="0" err="1" smtClean="0">
                          <a:solidFill>
                            <a:srgbClr val="FFFF00"/>
                          </a:solidFill>
                        </a:rPr>
                        <a:t>Permintaan</a:t>
                      </a:r>
                      <a:r>
                        <a:rPr lang="en-US" sz="2200" baseline="0" dirty="0" smtClean="0">
                          <a:solidFill>
                            <a:srgbClr val="FFFF00"/>
                          </a:solidFill>
                        </a:rPr>
                        <a:t> </a:t>
                      </a:r>
                      <a:r>
                        <a:rPr lang="en-US" sz="2200" baseline="0" dirty="0" err="1" smtClean="0">
                          <a:solidFill>
                            <a:srgbClr val="FFFF00"/>
                          </a:solidFill>
                        </a:rPr>
                        <a:t>Efektif</a:t>
                      </a:r>
                      <a:r>
                        <a:rPr lang="en-US" sz="2200" baseline="0" dirty="0" smtClean="0">
                          <a:solidFill>
                            <a:srgbClr val="FFFF00"/>
                          </a:solidFill>
                        </a:rPr>
                        <a:t>: </a:t>
                      </a:r>
                      <a:r>
                        <a:rPr lang="en-US" sz="2200" baseline="0" dirty="0" err="1" smtClean="0">
                          <a:solidFill>
                            <a:srgbClr val="FFFF00"/>
                          </a:solidFill>
                        </a:rPr>
                        <a:t>permintaan</a:t>
                      </a:r>
                      <a:r>
                        <a:rPr lang="en-US" sz="2200" baseline="0" dirty="0" smtClean="0">
                          <a:solidFill>
                            <a:srgbClr val="FFFF00"/>
                          </a:solidFill>
                        </a:rPr>
                        <a:t> yang </a:t>
                      </a:r>
                      <a:r>
                        <a:rPr lang="en-US" sz="2200" baseline="0" dirty="0" err="1" smtClean="0">
                          <a:solidFill>
                            <a:srgbClr val="FFFF00"/>
                          </a:solidFill>
                        </a:rPr>
                        <a:t>disertai</a:t>
                      </a:r>
                      <a:r>
                        <a:rPr lang="en-US" sz="2200" baseline="0" dirty="0" smtClean="0">
                          <a:solidFill>
                            <a:srgbClr val="FFFF00"/>
                          </a:solidFill>
                        </a:rPr>
                        <a:t> </a:t>
                      </a:r>
                      <a:r>
                        <a:rPr lang="en-US" sz="2200" baseline="0" dirty="0" err="1" smtClean="0">
                          <a:solidFill>
                            <a:srgbClr val="FFFF00"/>
                          </a:solidFill>
                        </a:rPr>
                        <a:t>daya</a:t>
                      </a:r>
                      <a:r>
                        <a:rPr lang="en-US" sz="2200" baseline="0" dirty="0" smtClean="0">
                          <a:solidFill>
                            <a:srgbClr val="FFFF00"/>
                          </a:solidFill>
                        </a:rPr>
                        <a:t> </a:t>
                      </a:r>
                      <a:r>
                        <a:rPr lang="en-US" sz="2200" baseline="0" dirty="0" err="1" smtClean="0">
                          <a:solidFill>
                            <a:srgbClr val="FFFF00"/>
                          </a:solidFill>
                        </a:rPr>
                        <a:t>beli</a:t>
                      </a:r>
                      <a:endParaRPr lang="en-US" sz="2200" baseline="0" dirty="0" smtClean="0">
                        <a:solidFill>
                          <a:srgbClr val="FFFF00"/>
                        </a:solidFill>
                      </a:endParaRPr>
                    </a:p>
                    <a:p>
                      <a:pPr>
                        <a:buFont typeface="Wingdings" pitchFamily="2" charset="2"/>
                        <a:buChar char="v"/>
                      </a:pPr>
                      <a:r>
                        <a:rPr lang="en-US" sz="2200" baseline="0" dirty="0" smtClean="0">
                          <a:solidFill>
                            <a:srgbClr val="FFFF00"/>
                          </a:solidFill>
                        </a:rPr>
                        <a:t> </a:t>
                      </a:r>
                      <a:r>
                        <a:rPr lang="en-US" sz="2200" baseline="0" dirty="0" err="1" smtClean="0">
                          <a:solidFill>
                            <a:srgbClr val="FFFF00"/>
                          </a:solidFill>
                        </a:rPr>
                        <a:t>Permintaan</a:t>
                      </a:r>
                      <a:r>
                        <a:rPr lang="en-US" sz="2200" baseline="0" dirty="0" smtClean="0">
                          <a:solidFill>
                            <a:srgbClr val="FFFF00"/>
                          </a:solidFill>
                        </a:rPr>
                        <a:t> </a:t>
                      </a:r>
                      <a:r>
                        <a:rPr lang="en-US" sz="2200" baseline="0" dirty="0" err="1" smtClean="0">
                          <a:solidFill>
                            <a:srgbClr val="FFFF00"/>
                          </a:solidFill>
                        </a:rPr>
                        <a:t>Potensial</a:t>
                      </a:r>
                      <a:r>
                        <a:rPr lang="en-US" sz="2200" baseline="0" dirty="0" smtClean="0">
                          <a:solidFill>
                            <a:srgbClr val="FFFF00"/>
                          </a:solidFill>
                        </a:rPr>
                        <a:t>: </a:t>
                      </a:r>
                      <a:r>
                        <a:rPr lang="en-US" sz="2200" baseline="0" dirty="0" err="1" smtClean="0">
                          <a:solidFill>
                            <a:srgbClr val="FFFF00"/>
                          </a:solidFill>
                        </a:rPr>
                        <a:t>Permintaan</a:t>
                      </a:r>
                      <a:r>
                        <a:rPr lang="en-US" sz="2200" baseline="0" dirty="0" smtClean="0">
                          <a:solidFill>
                            <a:srgbClr val="FFFF00"/>
                          </a:solidFill>
                        </a:rPr>
                        <a:t> yang </a:t>
                      </a:r>
                      <a:r>
                        <a:rPr lang="en-US" sz="2200" baseline="0" dirty="0" err="1" smtClean="0">
                          <a:solidFill>
                            <a:srgbClr val="FFFF00"/>
                          </a:solidFill>
                        </a:rPr>
                        <a:t>tidak</a:t>
                      </a:r>
                      <a:r>
                        <a:rPr lang="en-US" sz="2200" baseline="0" dirty="0" smtClean="0">
                          <a:solidFill>
                            <a:srgbClr val="FFFF00"/>
                          </a:solidFill>
                        </a:rPr>
                        <a:t> </a:t>
                      </a:r>
                      <a:r>
                        <a:rPr lang="en-US" sz="2200" baseline="0" dirty="0" err="1" smtClean="0">
                          <a:solidFill>
                            <a:srgbClr val="FFFF00"/>
                          </a:solidFill>
                        </a:rPr>
                        <a:t>disertai</a:t>
                      </a:r>
                      <a:r>
                        <a:rPr lang="en-US" sz="2200" baseline="0" dirty="0" smtClean="0">
                          <a:solidFill>
                            <a:srgbClr val="FFFF00"/>
                          </a:solidFill>
                        </a:rPr>
                        <a:t> </a:t>
                      </a:r>
                      <a:r>
                        <a:rPr lang="en-US" sz="2200" baseline="0" dirty="0" err="1" smtClean="0">
                          <a:solidFill>
                            <a:srgbClr val="FFFF00"/>
                          </a:solidFill>
                        </a:rPr>
                        <a:t>daya</a:t>
                      </a:r>
                      <a:r>
                        <a:rPr lang="en-US" sz="2200" baseline="0" dirty="0" smtClean="0">
                          <a:solidFill>
                            <a:srgbClr val="FFFF00"/>
                          </a:solidFill>
                        </a:rPr>
                        <a:t> </a:t>
                      </a:r>
                      <a:r>
                        <a:rPr lang="en-US" sz="2200" baseline="0" dirty="0" err="1" smtClean="0">
                          <a:solidFill>
                            <a:srgbClr val="FFFF00"/>
                          </a:solidFill>
                        </a:rPr>
                        <a:t>beli</a:t>
                      </a:r>
                      <a:endParaRPr lang="en-US" sz="2200" baseline="0" dirty="0" smtClean="0">
                        <a:solidFill>
                          <a:srgbClr val="FFFF00"/>
                        </a:solidFill>
                      </a:endParaRPr>
                    </a:p>
                    <a:p>
                      <a:pPr>
                        <a:buFont typeface="Wingdings" pitchFamily="2" charset="2"/>
                        <a:buChar char="v"/>
                      </a:pPr>
                      <a:r>
                        <a:rPr lang="en-US" sz="2200" baseline="0" dirty="0" smtClean="0">
                          <a:solidFill>
                            <a:srgbClr val="FFFF00"/>
                          </a:solidFill>
                        </a:rPr>
                        <a:t> </a:t>
                      </a:r>
                      <a:r>
                        <a:rPr lang="en-US" sz="2200" baseline="0" dirty="0" err="1" smtClean="0">
                          <a:solidFill>
                            <a:srgbClr val="FFFF00"/>
                          </a:solidFill>
                        </a:rPr>
                        <a:t>Permintaan</a:t>
                      </a:r>
                      <a:r>
                        <a:rPr lang="en-US" sz="2200" baseline="0" dirty="0" smtClean="0">
                          <a:solidFill>
                            <a:srgbClr val="FFFF00"/>
                          </a:solidFill>
                        </a:rPr>
                        <a:t>  </a:t>
                      </a:r>
                      <a:r>
                        <a:rPr lang="en-US" sz="2200" baseline="0" dirty="0" err="1" smtClean="0">
                          <a:solidFill>
                            <a:srgbClr val="FFFF00"/>
                          </a:solidFill>
                        </a:rPr>
                        <a:t>Absolut</a:t>
                      </a:r>
                      <a:r>
                        <a:rPr lang="en-US" sz="2200" baseline="0" dirty="0" smtClean="0">
                          <a:solidFill>
                            <a:srgbClr val="FFFF00"/>
                          </a:solidFill>
                        </a:rPr>
                        <a:t>: </a:t>
                      </a:r>
                      <a:r>
                        <a:rPr lang="en-US" sz="2200" baseline="0" dirty="0" err="1" smtClean="0">
                          <a:solidFill>
                            <a:srgbClr val="FFFF00"/>
                          </a:solidFill>
                        </a:rPr>
                        <a:t>Tidak</a:t>
                      </a:r>
                      <a:r>
                        <a:rPr lang="en-US" sz="2200" baseline="0" dirty="0" smtClean="0">
                          <a:solidFill>
                            <a:srgbClr val="FFFF00"/>
                          </a:solidFill>
                        </a:rPr>
                        <a:t> </a:t>
                      </a:r>
                      <a:r>
                        <a:rPr lang="en-US" sz="2200" baseline="0" dirty="0" err="1" smtClean="0">
                          <a:solidFill>
                            <a:srgbClr val="FFFF00"/>
                          </a:solidFill>
                        </a:rPr>
                        <a:t>didukung</a:t>
                      </a:r>
                      <a:r>
                        <a:rPr lang="en-US" sz="2200" baseline="0" dirty="0" smtClean="0">
                          <a:solidFill>
                            <a:srgbClr val="FFFF00"/>
                          </a:solidFill>
                        </a:rPr>
                        <a:t> </a:t>
                      </a:r>
                      <a:r>
                        <a:rPr lang="en-US" sz="2200" baseline="0" dirty="0" err="1" smtClean="0">
                          <a:solidFill>
                            <a:srgbClr val="FFFF00"/>
                          </a:solidFill>
                        </a:rPr>
                        <a:t>daya</a:t>
                      </a:r>
                      <a:r>
                        <a:rPr lang="en-US" sz="2200" baseline="0" dirty="0" smtClean="0">
                          <a:solidFill>
                            <a:srgbClr val="FFFF00"/>
                          </a:solidFill>
                        </a:rPr>
                        <a:t> </a:t>
                      </a:r>
                      <a:r>
                        <a:rPr lang="en-US" sz="2200" baseline="0" dirty="0" err="1" smtClean="0">
                          <a:solidFill>
                            <a:srgbClr val="FFFF00"/>
                          </a:solidFill>
                        </a:rPr>
                        <a:t>beli</a:t>
                      </a:r>
                      <a:r>
                        <a:rPr lang="en-US" sz="2200" baseline="0" dirty="0" smtClean="0">
                          <a:solidFill>
                            <a:srgbClr val="FFFF00"/>
                          </a:solidFill>
                        </a:rPr>
                        <a:t>, </a:t>
                      </a:r>
                      <a:r>
                        <a:rPr lang="en-US" sz="2200" baseline="0" dirty="0" err="1" smtClean="0">
                          <a:solidFill>
                            <a:srgbClr val="FFFF00"/>
                          </a:solidFill>
                        </a:rPr>
                        <a:t>tetapi</a:t>
                      </a:r>
                      <a:r>
                        <a:rPr lang="en-US" sz="2200" baseline="0" dirty="0" smtClean="0">
                          <a:solidFill>
                            <a:srgbClr val="FFFF00"/>
                          </a:solidFill>
                        </a:rPr>
                        <a:t> </a:t>
                      </a:r>
                      <a:r>
                        <a:rPr lang="en-US" sz="2200" baseline="0" dirty="0" err="1" smtClean="0">
                          <a:solidFill>
                            <a:srgbClr val="FFFF00"/>
                          </a:solidFill>
                        </a:rPr>
                        <a:t>angan-angan</a:t>
                      </a:r>
                      <a:endParaRPr lang="en-US" sz="2200" dirty="0">
                        <a:solidFill>
                          <a:srgbClr val="FFFF00"/>
                        </a:solidFill>
                      </a:endParaRPr>
                    </a:p>
                  </a:txBody>
                  <a:tcP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tcPr>
                </a:tc>
              </a:tr>
              <a:tr h="2468880">
                <a:tc>
                  <a:txBody>
                    <a:bodyPr/>
                    <a:lstStyle/>
                    <a:p>
                      <a:pPr algn="ctr"/>
                      <a:r>
                        <a:rPr lang="en-US" sz="2600" dirty="0" err="1" smtClean="0">
                          <a:solidFill>
                            <a:srgbClr val="FFFF00"/>
                          </a:solidFill>
                        </a:rPr>
                        <a:t>Nyata</a:t>
                      </a:r>
                      <a:r>
                        <a:rPr lang="en-US" sz="2600" baseline="0" dirty="0" smtClean="0">
                          <a:solidFill>
                            <a:srgbClr val="FFFF00"/>
                          </a:solidFill>
                        </a:rPr>
                        <a:t> </a:t>
                      </a:r>
                      <a:r>
                        <a:rPr lang="en-US" sz="2600" baseline="0" dirty="0" err="1" smtClean="0">
                          <a:solidFill>
                            <a:srgbClr val="FFFF00"/>
                          </a:solidFill>
                        </a:rPr>
                        <a:t>Konsumen</a:t>
                      </a:r>
                      <a:endParaRPr lang="en-US" sz="2600" dirty="0">
                        <a:solidFill>
                          <a:srgbClr val="FFFF00"/>
                        </a:solidFill>
                      </a:endParaRPr>
                    </a:p>
                  </a:txBody>
                  <a:tcPr anchor="c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tcPr>
                </a:tc>
                <a:tc>
                  <a:txBody>
                    <a:bodyPr/>
                    <a:lstStyle/>
                    <a:p>
                      <a:pPr>
                        <a:buFont typeface="Wingdings" pitchFamily="2" charset="2"/>
                        <a:buChar char="v"/>
                      </a:pPr>
                      <a:r>
                        <a:rPr lang="en-US" sz="2000" dirty="0" smtClean="0">
                          <a:solidFill>
                            <a:srgbClr val="FFFF00"/>
                          </a:solidFill>
                        </a:rPr>
                        <a:t> </a:t>
                      </a:r>
                      <a:r>
                        <a:rPr lang="en-US" sz="2000" dirty="0" err="1" smtClean="0">
                          <a:solidFill>
                            <a:srgbClr val="FFFF00"/>
                          </a:solidFill>
                        </a:rPr>
                        <a:t>Permintaan</a:t>
                      </a:r>
                      <a:r>
                        <a:rPr lang="en-US" sz="2000" dirty="0" smtClean="0">
                          <a:solidFill>
                            <a:srgbClr val="FFFF00"/>
                          </a:solidFill>
                        </a:rPr>
                        <a:t> </a:t>
                      </a:r>
                      <a:r>
                        <a:rPr lang="en-US" sz="2000" dirty="0" err="1" smtClean="0">
                          <a:solidFill>
                            <a:srgbClr val="FFFF00"/>
                          </a:solidFill>
                        </a:rPr>
                        <a:t>konsumen</a:t>
                      </a:r>
                      <a:r>
                        <a:rPr lang="en-US" sz="2000" dirty="0" smtClean="0">
                          <a:solidFill>
                            <a:srgbClr val="FFFF00"/>
                          </a:solidFill>
                        </a:rPr>
                        <a:t>:</a:t>
                      </a:r>
                      <a:r>
                        <a:rPr lang="en-US" sz="2000" baseline="0" dirty="0" smtClean="0">
                          <a:solidFill>
                            <a:srgbClr val="FFFF00"/>
                          </a:solidFill>
                        </a:rPr>
                        <a:t> </a:t>
                      </a:r>
                      <a:r>
                        <a:rPr lang="en-US" sz="2000" baseline="0" dirty="0" err="1" smtClean="0">
                          <a:solidFill>
                            <a:srgbClr val="FFFF00"/>
                          </a:solidFill>
                        </a:rPr>
                        <a:t>dilakukan</a:t>
                      </a:r>
                      <a:r>
                        <a:rPr lang="en-US" sz="2000" baseline="0" dirty="0" smtClean="0">
                          <a:solidFill>
                            <a:srgbClr val="FFFF00"/>
                          </a:solidFill>
                        </a:rPr>
                        <a:t> </a:t>
                      </a:r>
                      <a:r>
                        <a:rPr lang="en-US" sz="2000" baseline="0" dirty="0" err="1" smtClean="0">
                          <a:solidFill>
                            <a:srgbClr val="FFFF00"/>
                          </a:solidFill>
                        </a:rPr>
                        <a:t>oleh</a:t>
                      </a:r>
                      <a:r>
                        <a:rPr lang="en-US" sz="2000" baseline="0" dirty="0" smtClean="0">
                          <a:solidFill>
                            <a:srgbClr val="FFFF00"/>
                          </a:solidFill>
                        </a:rPr>
                        <a:t> </a:t>
                      </a:r>
                      <a:r>
                        <a:rPr lang="en-US" sz="2000" baseline="0" dirty="0" err="1" smtClean="0">
                          <a:solidFill>
                            <a:srgbClr val="FFFF00"/>
                          </a:solidFill>
                        </a:rPr>
                        <a:t>seluruh</a:t>
                      </a:r>
                      <a:r>
                        <a:rPr lang="en-US" sz="2000" baseline="0" dirty="0" smtClean="0">
                          <a:solidFill>
                            <a:srgbClr val="FFFF00"/>
                          </a:solidFill>
                        </a:rPr>
                        <a:t> </a:t>
                      </a:r>
                      <a:r>
                        <a:rPr lang="en-US" sz="2000" baseline="0" dirty="0" err="1" smtClean="0">
                          <a:solidFill>
                            <a:srgbClr val="FFFF00"/>
                          </a:solidFill>
                        </a:rPr>
                        <a:t>anggota</a:t>
                      </a:r>
                      <a:r>
                        <a:rPr lang="en-US" sz="2000" baseline="0" dirty="0" smtClean="0">
                          <a:solidFill>
                            <a:srgbClr val="FFFF00"/>
                          </a:solidFill>
                        </a:rPr>
                        <a:t> </a:t>
                      </a:r>
                      <a:r>
                        <a:rPr lang="en-US" sz="2000" baseline="0" dirty="0" err="1" smtClean="0">
                          <a:solidFill>
                            <a:srgbClr val="FFFF00"/>
                          </a:solidFill>
                        </a:rPr>
                        <a:t>masyarakat</a:t>
                      </a:r>
                      <a:r>
                        <a:rPr lang="en-US" sz="2000" baseline="0" dirty="0" smtClean="0">
                          <a:solidFill>
                            <a:srgbClr val="FFFF00"/>
                          </a:solidFill>
                        </a:rPr>
                        <a:t> </a:t>
                      </a:r>
                      <a:r>
                        <a:rPr lang="en-US" sz="2000" baseline="0" dirty="0" err="1" smtClean="0">
                          <a:solidFill>
                            <a:srgbClr val="FFFF00"/>
                          </a:solidFill>
                        </a:rPr>
                        <a:t>untuk</a:t>
                      </a:r>
                      <a:r>
                        <a:rPr lang="en-US" sz="2000" baseline="0" dirty="0" smtClean="0">
                          <a:solidFill>
                            <a:srgbClr val="FFFF00"/>
                          </a:solidFill>
                        </a:rPr>
                        <a:t> </a:t>
                      </a:r>
                      <a:r>
                        <a:rPr lang="en-US" sz="2000" baseline="0" dirty="0" err="1" smtClean="0">
                          <a:solidFill>
                            <a:srgbClr val="FFFF00"/>
                          </a:solidFill>
                        </a:rPr>
                        <a:t>memenihi</a:t>
                      </a:r>
                      <a:r>
                        <a:rPr lang="en-US" sz="2000" baseline="0" dirty="0" smtClean="0">
                          <a:solidFill>
                            <a:srgbClr val="FFFF00"/>
                          </a:solidFill>
                        </a:rPr>
                        <a:t> </a:t>
                      </a:r>
                      <a:r>
                        <a:rPr lang="en-US" sz="2000" baseline="0" dirty="0" err="1" smtClean="0">
                          <a:solidFill>
                            <a:srgbClr val="FFFF00"/>
                          </a:solidFill>
                        </a:rPr>
                        <a:t>kebutuhan</a:t>
                      </a:r>
                      <a:endParaRPr lang="en-US" sz="2000" baseline="0" dirty="0" smtClean="0">
                        <a:solidFill>
                          <a:srgbClr val="FFFF00"/>
                        </a:solidFill>
                      </a:endParaRPr>
                    </a:p>
                    <a:p>
                      <a:pPr>
                        <a:buFont typeface="Wingdings" pitchFamily="2" charset="2"/>
                        <a:buChar char="v"/>
                      </a:pPr>
                      <a:r>
                        <a:rPr lang="en-US" sz="2000" baseline="0" dirty="0" smtClean="0">
                          <a:solidFill>
                            <a:srgbClr val="FFFF00"/>
                          </a:solidFill>
                        </a:rPr>
                        <a:t> </a:t>
                      </a:r>
                      <a:r>
                        <a:rPr lang="en-US" sz="2000" baseline="0" dirty="0" err="1" smtClean="0">
                          <a:solidFill>
                            <a:srgbClr val="FFFF00"/>
                          </a:solidFill>
                        </a:rPr>
                        <a:t>Permintaan</a:t>
                      </a:r>
                      <a:r>
                        <a:rPr lang="en-US" sz="2000" baseline="0" dirty="0" smtClean="0">
                          <a:solidFill>
                            <a:srgbClr val="FFFF00"/>
                          </a:solidFill>
                        </a:rPr>
                        <a:t> </a:t>
                      </a:r>
                      <a:r>
                        <a:rPr lang="en-US" sz="2000" baseline="0" dirty="0" err="1" smtClean="0">
                          <a:solidFill>
                            <a:srgbClr val="FFFF00"/>
                          </a:solidFill>
                        </a:rPr>
                        <a:t>Pengusaha</a:t>
                      </a:r>
                      <a:r>
                        <a:rPr lang="en-US" sz="2000" baseline="0" dirty="0" smtClean="0">
                          <a:solidFill>
                            <a:srgbClr val="FFFF00"/>
                          </a:solidFill>
                        </a:rPr>
                        <a:t>: </a:t>
                      </a:r>
                      <a:r>
                        <a:rPr lang="en-US" sz="2000" baseline="0" dirty="0" err="1" smtClean="0">
                          <a:solidFill>
                            <a:srgbClr val="FFFF00"/>
                          </a:solidFill>
                        </a:rPr>
                        <a:t>Berawal</a:t>
                      </a:r>
                      <a:r>
                        <a:rPr lang="en-US" sz="2000" baseline="0" dirty="0" smtClean="0">
                          <a:solidFill>
                            <a:srgbClr val="FFFF00"/>
                          </a:solidFill>
                        </a:rPr>
                        <a:t> </a:t>
                      </a:r>
                      <a:r>
                        <a:rPr lang="en-US" sz="2000" baseline="0" dirty="0" err="1" smtClean="0">
                          <a:solidFill>
                            <a:srgbClr val="FFFF00"/>
                          </a:solidFill>
                        </a:rPr>
                        <a:t>dari</a:t>
                      </a:r>
                      <a:r>
                        <a:rPr lang="en-US" sz="2000" baseline="0" dirty="0" smtClean="0">
                          <a:solidFill>
                            <a:srgbClr val="FFFF00"/>
                          </a:solidFill>
                        </a:rPr>
                        <a:t> </a:t>
                      </a:r>
                      <a:r>
                        <a:rPr lang="en-US" sz="2000" baseline="0" dirty="0" err="1" smtClean="0">
                          <a:solidFill>
                            <a:srgbClr val="FFFF00"/>
                          </a:solidFill>
                        </a:rPr>
                        <a:t>pengusaha</a:t>
                      </a:r>
                      <a:r>
                        <a:rPr lang="en-US" sz="2000" baseline="0" dirty="0" smtClean="0">
                          <a:solidFill>
                            <a:srgbClr val="FFFF00"/>
                          </a:solidFill>
                        </a:rPr>
                        <a:t> yang </a:t>
                      </a:r>
                      <a:r>
                        <a:rPr lang="en-US" sz="2000" baseline="0" dirty="0" err="1" smtClean="0">
                          <a:solidFill>
                            <a:srgbClr val="FFFF00"/>
                          </a:solidFill>
                        </a:rPr>
                        <a:t>ingin</a:t>
                      </a:r>
                      <a:r>
                        <a:rPr lang="en-US" sz="2000" baseline="0" dirty="0" smtClean="0">
                          <a:solidFill>
                            <a:srgbClr val="FFFF00"/>
                          </a:solidFill>
                        </a:rPr>
                        <a:t> </a:t>
                      </a:r>
                      <a:r>
                        <a:rPr lang="en-US" sz="2000" baseline="0" dirty="0" err="1" smtClean="0">
                          <a:solidFill>
                            <a:srgbClr val="FFFF00"/>
                          </a:solidFill>
                        </a:rPr>
                        <a:t>memproduksi</a:t>
                      </a:r>
                      <a:r>
                        <a:rPr lang="en-US" sz="2000" baseline="0" dirty="0" smtClean="0">
                          <a:solidFill>
                            <a:srgbClr val="FFFF00"/>
                          </a:solidFill>
                        </a:rPr>
                        <a:t> </a:t>
                      </a:r>
                      <a:r>
                        <a:rPr lang="en-US" sz="2000" baseline="0" dirty="0" err="1" smtClean="0">
                          <a:solidFill>
                            <a:srgbClr val="FFFF00"/>
                          </a:solidFill>
                        </a:rPr>
                        <a:t>barang</a:t>
                      </a:r>
                      <a:r>
                        <a:rPr lang="en-US" sz="2000" baseline="0" dirty="0" smtClean="0">
                          <a:solidFill>
                            <a:srgbClr val="FFFF00"/>
                          </a:solidFill>
                        </a:rPr>
                        <a:t> </a:t>
                      </a:r>
                      <a:r>
                        <a:rPr lang="en-US" sz="2000" baseline="0" dirty="0" err="1" smtClean="0">
                          <a:solidFill>
                            <a:srgbClr val="FFFF00"/>
                          </a:solidFill>
                        </a:rPr>
                        <a:t>dan</a:t>
                      </a:r>
                      <a:r>
                        <a:rPr lang="en-US" sz="2000" baseline="0" dirty="0" smtClean="0">
                          <a:solidFill>
                            <a:srgbClr val="FFFF00"/>
                          </a:solidFill>
                        </a:rPr>
                        <a:t> </a:t>
                      </a:r>
                      <a:r>
                        <a:rPr lang="en-US" sz="2000" baseline="0" dirty="0" err="1" smtClean="0">
                          <a:solidFill>
                            <a:srgbClr val="FFFF00"/>
                          </a:solidFill>
                        </a:rPr>
                        <a:t>jasa</a:t>
                      </a:r>
                      <a:endParaRPr lang="en-US" sz="2000" baseline="0" dirty="0" smtClean="0">
                        <a:solidFill>
                          <a:srgbClr val="FFFF00"/>
                        </a:solidFill>
                      </a:endParaRPr>
                    </a:p>
                    <a:p>
                      <a:pPr>
                        <a:buFont typeface="Wingdings" pitchFamily="2" charset="2"/>
                        <a:buChar char="v"/>
                      </a:pPr>
                      <a:r>
                        <a:rPr lang="en-US" sz="2000" baseline="0" dirty="0" smtClean="0">
                          <a:solidFill>
                            <a:srgbClr val="FFFF00"/>
                          </a:solidFill>
                        </a:rPr>
                        <a:t> </a:t>
                      </a:r>
                      <a:r>
                        <a:rPr lang="en-US" sz="2000" baseline="0" dirty="0" err="1" smtClean="0">
                          <a:solidFill>
                            <a:srgbClr val="FFFF00"/>
                          </a:solidFill>
                        </a:rPr>
                        <a:t>Permintaan</a:t>
                      </a:r>
                      <a:r>
                        <a:rPr lang="en-US" sz="2000" baseline="0" dirty="0" smtClean="0">
                          <a:solidFill>
                            <a:srgbClr val="FFFF00"/>
                          </a:solidFill>
                        </a:rPr>
                        <a:t> </a:t>
                      </a:r>
                      <a:r>
                        <a:rPr lang="en-US" sz="2000" baseline="0" dirty="0" err="1" smtClean="0">
                          <a:solidFill>
                            <a:srgbClr val="FFFF00"/>
                          </a:solidFill>
                        </a:rPr>
                        <a:t>Pemerintah</a:t>
                      </a:r>
                      <a:r>
                        <a:rPr lang="en-US" sz="2000" baseline="0" dirty="0" smtClean="0">
                          <a:solidFill>
                            <a:srgbClr val="FFFF00"/>
                          </a:solidFill>
                        </a:rPr>
                        <a:t>: </a:t>
                      </a:r>
                      <a:r>
                        <a:rPr lang="en-US" sz="2000" baseline="0" dirty="0" err="1" smtClean="0">
                          <a:solidFill>
                            <a:srgbClr val="FFFF00"/>
                          </a:solidFill>
                        </a:rPr>
                        <a:t>Permintaan</a:t>
                      </a:r>
                      <a:r>
                        <a:rPr lang="en-US" sz="2000" baseline="0" dirty="0" smtClean="0">
                          <a:solidFill>
                            <a:srgbClr val="FFFF00"/>
                          </a:solidFill>
                        </a:rPr>
                        <a:t> </a:t>
                      </a:r>
                      <a:r>
                        <a:rPr lang="en-US" sz="2000" baseline="0" dirty="0" err="1" smtClean="0">
                          <a:solidFill>
                            <a:srgbClr val="FFFF00"/>
                          </a:solidFill>
                        </a:rPr>
                        <a:t>pemerintah</a:t>
                      </a:r>
                      <a:r>
                        <a:rPr lang="en-US" sz="2000" baseline="0" dirty="0" smtClean="0">
                          <a:solidFill>
                            <a:srgbClr val="FFFF00"/>
                          </a:solidFill>
                        </a:rPr>
                        <a:t> </a:t>
                      </a:r>
                      <a:r>
                        <a:rPr lang="en-US" sz="2000" baseline="0" dirty="0" err="1" smtClean="0">
                          <a:solidFill>
                            <a:srgbClr val="FFFF00"/>
                          </a:solidFill>
                        </a:rPr>
                        <a:t>untuk</a:t>
                      </a:r>
                      <a:r>
                        <a:rPr lang="en-US" sz="2000" baseline="0" dirty="0" smtClean="0">
                          <a:solidFill>
                            <a:srgbClr val="FFFF00"/>
                          </a:solidFill>
                        </a:rPr>
                        <a:t> </a:t>
                      </a:r>
                      <a:r>
                        <a:rPr lang="en-US" sz="2000" baseline="0" dirty="0" err="1" smtClean="0">
                          <a:solidFill>
                            <a:srgbClr val="FFFF00"/>
                          </a:solidFill>
                        </a:rPr>
                        <a:t>melancarkan</a:t>
                      </a:r>
                      <a:r>
                        <a:rPr lang="en-US" sz="2000" baseline="0" dirty="0" smtClean="0">
                          <a:solidFill>
                            <a:srgbClr val="FFFF00"/>
                          </a:solidFill>
                        </a:rPr>
                        <a:t> </a:t>
                      </a:r>
                      <a:r>
                        <a:rPr lang="en-US" sz="2000" baseline="0" dirty="0" err="1" smtClean="0">
                          <a:solidFill>
                            <a:srgbClr val="FFFF00"/>
                          </a:solidFill>
                        </a:rPr>
                        <a:t>roda</a:t>
                      </a:r>
                      <a:r>
                        <a:rPr lang="en-US" sz="2000" baseline="0" dirty="0" smtClean="0">
                          <a:solidFill>
                            <a:srgbClr val="FFFF00"/>
                          </a:solidFill>
                        </a:rPr>
                        <a:t> </a:t>
                      </a:r>
                      <a:r>
                        <a:rPr lang="en-US" sz="2000" baseline="0" dirty="0" err="1" smtClean="0">
                          <a:solidFill>
                            <a:srgbClr val="FFFF00"/>
                          </a:solidFill>
                        </a:rPr>
                        <a:t>pemerintahan</a:t>
                      </a:r>
                      <a:endParaRPr lang="en-US" sz="2000" baseline="0" dirty="0" smtClean="0">
                        <a:solidFill>
                          <a:srgbClr val="FFFF00"/>
                        </a:solidFill>
                      </a:endParaRPr>
                    </a:p>
                    <a:p>
                      <a:pPr>
                        <a:buFont typeface="Wingdings" pitchFamily="2" charset="2"/>
                        <a:buChar char="v"/>
                      </a:pPr>
                      <a:r>
                        <a:rPr lang="en-US" sz="2000" baseline="0" dirty="0" smtClean="0">
                          <a:solidFill>
                            <a:srgbClr val="FFFF00"/>
                          </a:solidFill>
                        </a:rPr>
                        <a:t> </a:t>
                      </a:r>
                      <a:r>
                        <a:rPr lang="en-US" sz="2000" baseline="0" dirty="0" err="1" smtClean="0">
                          <a:solidFill>
                            <a:srgbClr val="FFFF00"/>
                          </a:solidFill>
                        </a:rPr>
                        <a:t>Permintaan</a:t>
                      </a:r>
                      <a:r>
                        <a:rPr lang="en-US" sz="2000" baseline="0" dirty="0" smtClean="0">
                          <a:solidFill>
                            <a:srgbClr val="FFFF00"/>
                          </a:solidFill>
                        </a:rPr>
                        <a:t> </a:t>
                      </a:r>
                      <a:r>
                        <a:rPr lang="en-US" sz="2000" baseline="0" dirty="0" err="1" smtClean="0">
                          <a:solidFill>
                            <a:srgbClr val="FFFF00"/>
                          </a:solidFill>
                        </a:rPr>
                        <a:t>luar</a:t>
                      </a:r>
                      <a:r>
                        <a:rPr lang="en-US" sz="2000" baseline="0" dirty="0" smtClean="0">
                          <a:solidFill>
                            <a:srgbClr val="FFFF00"/>
                          </a:solidFill>
                        </a:rPr>
                        <a:t> </a:t>
                      </a:r>
                      <a:r>
                        <a:rPr lang="en-US" sz="2000" baseline="0" dirty="0" err="1" smtClean="0">
                          <a:solidFill>
                            <a:srgbClr val="FFFF00"/>
                          </a:solidFill>
                        </a:rPr>
                        <a:t>negeri</a:t>
                      </a:r>
                      <a:r>
                        <a:rPr lang="en-US" sz="2000" baseline="0" dirty="0" smtClean="0">
                          <a:solidFill>
                            <a:srgbClr val="FFFF00"/>
                          </a:solidFill>
                        </a:rPr>
                        <a:t>: </a:t>
                      </a:r>
                      <a:r>
                        <a:rPr lang="en-US" sz="2000" baseline="0" dirty="0" err="1" smtClean="0">
                          <a:solidFill>
                            <a:srgbClr val="FFFF00"/>
                          </a:solidFill>
                        </a:rPr>
                        <a:t>Permintaan</a:t>
                      </a:r>
                      <a:r>
                        <a:rPr lang="en-US" sz="2000" baseline="0" dirty="0" smtClean="0">
                          <a:solidFill>
                            <a:srgbClr val="FFFF00"/>
                          </a:solidFill>
                        </a:rPr>
                        <a:t> </a:t>
                      </a:r>
                      <a:r>
                        <a:rPr lang="en-US" sz="2000" baseline="0" dirty="0" err="1" smtClean="0">
                          <a:solidFill>
                            <a:srgbClr val="FFFF00"/>
                          </a:solidFill>
                        </a:rPr>
                        <a:t>konsumen</a:t>
                      </a:r>
                      <a:r>
                        <a:rPr lang="en-US" sz="2000" baseline="0" dirty="0" smtClean="0">
                          <a:solidFill>
                            <a:srgbClr val="FFFF00"/>
                          </a:solidFill>
                        </a:rPr>
                        <a:t> </a:t>
                      </a:r>
                      <a:r>
                        <a:rPr lang="en-US" sz="2000" baseline="0" dirty="0" err="1" smtClean="0">
                          <a:solidFill>
                            <a:srgbClr val="FFFF00"/>
                          </a:solidFill>
                        </a:rPr>
                        <a:t>dari</a:t>
                      </a:r>
                      <a:r>
                        <a:rPr lang="en-US" sz="2000" baseline="0" dirty="0" smtClean="0">
                          <a:solidFill>
                            <a:srgbClr val="FFFF00"/>
                          </a:solidFill>
                        </a:rPr>
                        <a:t> </a:t>
                      </a:r>
                      <a:r>
                        <a:rPr lang="en-US" sz="2000" baseline="0" dirty="0" err="1" smtClean="0">
                          <a:solidFill>
                            <a:srgbClr val="FFFF00"/>
                          </a:solidFill>
                        </a:rPr>
                        <a:t>luar</a:t>
                      </a:r>
                      <a:r>
                        <a:rPr lang="en-US" sz="2000" baseline="0" dirty="0" smtClean="0">
                          <a:solidFill>
                            <a:srgbClr val="FFFF00"/>
                          </a:solidFill>
                        </a:rPr>
                        <a:t> </a:t>
                      </a:r>
                      <a:r>
                        <a:rPr lang="en-US" sz="2000" baseline="0" dirty="0" err="1" smtClean="0">
                          <a:solidFill>
                            <a:srgbClr val="FFFF00"/>
                          </a:solidFill>
                        </a:rPr>
                        <a:t>negeri</a:t>
                      </a:r>
                      <a:endParaRPr lang="en-US" sz="2000" dirty="0">
                        <a:solidFill>
                          <a:srgbClr val="FFFF00"/>
                        </a:solidFill>
                      </a:endParaRPr>
                    </a:p>
                  </a:txBody>
                  <a:tcP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tcPr>
                </a:tc>
              </a:tr>
              <a:tr h="2072640">
                <a:tc>
                  <a:txBody>
                    <a:bodyPr/>
                    <a:lstStyle/>
                    <a:p>
                      <a:pPr algn="ctr"/>
                      <a:r>
                        <a:rPr lang="en-US" sz="2400" dirty="0" err="1" smtClean="0"/>
                        <a:t>Jumlah</a:t>
                      </a:r>
                      <a:r>
                        <a:rPr lang="en-US" sz="2400" dirty="0" smtClean="0"/>
                        <a:t> </a:t>
                      </a:r>
                      <a:r>
                        <a:rPr lang="en-US" sz="2400" dirty="0" err="1" smtClean="0"/>
                        <a:t>Permintaan</a:t>
                      </a:r>
                      <a:endParaRPr lang="en-US" sz="2400" dirty="0"/>
                    </a:p>
                  </a:txBody>
                  <a:tcPr anchor="ctr">
                    <a:gradFill flip="none" rotWithShape="1">
                      <a:gsLst>
                        <a:gs pos="0">
                          <a:srgbClr val="00FFFF">
                            <a:shade val="30000"/>
                            <a:satMod val="115000"/>
                          </a:srgbClr>
                        </a:gs>
                        <a:gs pos="50000">
                          <a:srgbClr val="00FFFF">
                            <a:shade val="67500"/>
                            <a:satMod val="115000"/>
                          </a:srgbClr>
                        </a:gs>
                        <a:gs pos="100000">
                          <a:srgbClr val="00FFFF">
                            <a:shade val="100000"/>
                            <a:satMod val="115000"/>
                          </a:srgbClr>
                        </a:gs>
                      </a:gsLst>
                      <a:lin ang="5400000" scaled="1"/>
                      <a:tileRect/>
                    </a:gradFill>
                  </a:tcPr>
                </a:tc>
                <a:tc>
                  <a:txBody>
                    <a:bodyPr/>
                    <a:lstStyle/>
                    <a:p>
                      <a:pPr marL="342900" indent="-342900">
                        <a:buFont typeface="Wingdings" pitchFamily="2" charset="2"/>
                        <a:buChar char="v"/>
                      </a:pPr>
                      <a:r>
                        <a:rPr lang="en-US" sz="2200" dirty="0" err="1" smtClean="0"/>
                        <a:t>Permintaan</a:t>
                      </a:r>
                      <a:r>
                        <a:rPr lang="en-US" sz="2200" dirty="0" smtClean="0"/>
                        <a:t> </a:t>
                      </a:r>
                      <a:r>
                        <a:rPr lang="en-US" sz="2200" dirty="0" err="1" smtClean="0"/>
                        <a:t>perorangan</a:t>
                      </a:r>
                      <a:r>
                        <a:rPr lang="en-US" sz="2200" dirty="0" smtClean="0"/>
                        <a:t>: </a:t>
                      </a:r>
                      <a:r>
                        <a:rPr lang="en-US" sz="2200" dirty="0" err="1" smtClean="0"/>
                        <a:t>Permintaan</a:t>
                      </a:r>
                      <a:r>
                        <a:rPr lang="en-US" sz="2200" dirty="0" smtClean="0"/>
                        <a:t> </a:t>
                      </a:r>
                      <a:r>
                        <a:rPr lang="en-US" sz="2200" dirty="0" err="1" smtClean="0"/>
                        <a:t>dari</a:t>
                      </a:r>
                      <a:r>
                        <a:rPr lang="en-US" sz="2200" dirty="0" smtClean="0"/>
                        <a:t> </a:t>
                      </a:r>
                      <a:r>
                        <a:rPr lang="en-US" sz="2200" dirty="0" err="1" smtClean="0"/>
                        <a:t>seseorang</a:t>
                      </a:r>
                      <a:r>
                        <a:rPr lang="en-US" sz="2200" dirty="0" smtClean="0"/>
                        <a:t> </a:t>
                      </a:r>
                      <a:r>
                        <a:rPr lang="en-US" sz="2200" dirty="0" err="1" smtClean="0"/>
                        <a:t>untuk</a:t>
                      </a:r>
                      <a:r>
                        <a:rPr lang="en-US" sz="2200" dirty="0" smtClean="0"/>
                        <a:t> </a:t>
                      </a:r>
                      <a:r>
                        <a:rPr lang="en-US" sz="2200" dirty="0" err="1" smtClean="0"/>
                        <a:t>memenuhi</a:t>
                      </a:r>
                      <a:r>
                        <a:rPr lang="en-US" sz="2200" dirty="0" smtClean="0"/>
                        <a:t> </a:t>
                      </a:r>
                      <a:r>
                        <a:rPr lang="en-US" sz="2200" dirty="0" err="1" smtClean="0"/>
                        <a:t>kebutuhan</a:t>
                      </a:r>
                      <a:r>
                        <a:rPr lang="en-US" sz="2200" baseline="0" dirty="0" smtClean="0"/>
                        <a:t> </a:t>
                      </a:r>
                      <a:r>
                        <a:rPr lang="en-US" sz="2200" baseline="0" dirty="0" err="1" smtClean="0"/>
                        <a:t>hidup</a:t>
                      </a:r>
                      <a:endParaRPr lang="en-US" sz="2200" baseline="0" dirty="0" smtClean="0"/>
                    </a:p>
                    <a:p>
                      <a:pPr marL="342900" indent="-342900">
                        <a:buFont typeface="Wingdings" pitchFamily="2" charset="2"/>
                        <a:buChar char="v"/>
                      </a:pPr>
                      <a:r>
                        <a:rPr lang="en-US" sz="2200" baseline="0" dirty="0" err="1" smtClean="0"/>
                        <a:t>Permintaan</a:t>
                      </a:r>
                      <a:r>
                        <a:rPr lang="en-US" sz="2200" baseline="0" dirty="0" smtClean="0"/>
                        <a:t> </a:t>
                      </a:r>
                      <a:r>
                        <a:rPr lang="en-US" sz="2200" baseline="0" dirty="0" err="1" smtClean="0"/>
                        <a:t>Kolektif</a:t>
                      </a:r>
                      <a:r>
                        <a:rPr lang="en-US" sz="2200" baseline="0" dirty="0" smtClean="0"/>
                        <a:t>: </a:t>
                      </a:r>
                      <a:r>
                        <a:rPr lang="en-US" sz="2200" baseline="0" dirty="0" err="1" smtClean="0"/>
                        <a:t>permintaan</a:t>
                      </a:r>
                      <a:r>
                        <a:rPr lang="en-US" sz="2200" baseline="0" dirty="0" smtClean="0"/>
                        <a:t> yang </a:t>
                      </a:r>
                      <a:r>
                        <a:rPr lang="en-US" sz="2200" baseline="0" dirty="0" err="1" smtClean="0"/>
                        <a:t>dimiliki</a:t>
                      </a:r>
                      <a:r>
                        <a:rPr lang="en-US" sz="2200" baseline="0" dirty="0" smtClean="0"/>
                        <a:t> </a:t>
                      </a:r>
                      <a:r>
                        <a:rPr lang="en-US" sz="2200" baseline="0" dirty="0" err="1" smtClean="0"/>
                        <a:t>masyarakat</a:t>
                      </a:r>
                      <a:r>
                        <a:rPr lang="en-US" sz="2200" baseline="0" dirty="0" smtClean="0"/>
                        <a:t> </a:t>
                      </a:r>
                      <a:r>
                        <a:rPr lang="en-US" sz="2200" baseline="0" dirty="0" err="1" smtClean="0"/>
                        <a:t>sebagai</a:t>
                      </a:r>
                      <a:r>
                        <a:rPr lang="en-US" sz="2200" baseline="0" dirty="0" smtClean="0"/>
                        <a:t> </a:t>
                      </a:r>
                      <a:r>
                        <a:rPr lang="en-US" sz="2200" baseline="0" dirty="0" err="1" smtClean="0"/>
                        <a:t>keseluruhan</a:t>
                      </a:r>
                      <a:r>
                        <a:rPr lang="en-US" sz="2200" baseline="0" dirty="0" smtClean="0"/>
                        <a:t> </a:t>
                      </a:r>
                      <a:r>
                        <a:rPr lang="en-US" sz="2200" baseline="0" dirty="0" err="1" smtClean="0"/>
                        <a:t>dalam</a:t>
                      </a:r>
                      <a:r>
                        <a:rPr lang="en-US" sz="2200" baseline="0" dirty="0" smtClean="0"/>
                        <a:t> </a:t>
                      </a:r>
                      <a:r>
                        <a:rPr lang="en-US" sz="2200" baseline="0" dirty="0" err="1" smtClean="0"/>
                        <a:t>waktu</a:t>
                      </a:r>
                      <a:r>
                        <a:rPr lang="en-US" sz="2200" baseline="0" dirty="0" smtClean="0"/>
                        <a:t> yang </a:t>
                      </a:r>
                      <a:r>
                        <a:rPr lang="en-US" sz="2200" baseline="0" dirty="0" err="1" smtClean="0"/>
                        <a:t>sama</a:t>
                      </a:r>
                      <a:endParaRPr lang="en-US" sz="2200" dirty="0"/>
                    </a:p>
                  </a:txBody>
                  <a:tcPr>
                    <a:gradFill flip="none" rotWithShape="1">
                      <a:gsLst>
                        <a:gs pos="0">
                          <a:srgbClr val="00FFFF">
                            <a:shade val="30000"/>
                            <a:satMod val="115000"/>
                          </a:srgbClr>
                        </a:gs>
                        <a:gs pos="50000">
                          <a:srgbClr val="00FFFF">
                            <a:shade val="67500"/>
                            <a:satMod val="115000"/>
                          </a:srgbClr>
                        </a:gs>
                        <a:gs pos="100000">
                          <a:srgbClr val="00FFFF">
                            <a:shade val="100000"/>
                            <a:satMod val="115000"/>
                          </a:srgbClr>
                        </a:gs>
                      </a:gsLst>
                      <a:lin ang="5400000" scaled="1"/>
                      <a:tileRect/>
                    </a:gradFill>
                  </a:tcPr>
                </a:tc>
              </a:tr>
            </a:tbl>
          </a:graphicData>
        </a:graphic>
      </p:graphicFrame>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a:ln>
            <a:solidFill>
              <a:srgbClr val="FF00FF"/>
            </a:solidFill>
          </a:ln>
        </p:spPr>
        <p:txBody>
          <a:bodyPr>
            <a:normAutofit fontScale="90000"/>
          </a:bodyPr>
          <a:lstStyle/>
          <a:p>
            <a:r>
              <a:rPr lang="en-US" dirty="0" err="1" smtClean="0">
                <a:ln>
                  <a:solidFill>
                    <a:srgbClr val="11ED4B"/>
                  </a:solidFill>
                </a:ln>
                <a:solidFill>
                  <a:srgbClr val="FFFF00"/>
                </a:solidFill>
              </a:rPr>
              <a:t>Komponen</a:t>
            </a:r>
            <a:r>
              <a:rPr lang="en-US" dirty="0" smtClean="0">
                <a:ln>
                  <a:solidFill>
                    <a:srgbClr val="11ED4B"/>
                  </a:solidFill>
                </a:ln>
                <a:solidFill>
                  <a:srgbClr val="FFFF00"/>
                </a:solidFill>
              </a:rPr>
              <a:t> </a:t>
            </a:r>
            <a:r>
              <a:rPr lang="en-US" dirty="0" err="1" smtClean="0">
                <a:ln>
                  <a:solidFill>
                    <a:srgbClr val="11ED4B"/>
                  </a:solidFill>
                </a:ln>
                <a:solidFill>
                  <a:srgbClr val="FFFF00"/>
                </a:solidFill>
              </a:rPr>
              <a:t>Neraca</a:t>
            </a:r>
            <a:r>
              <a:rPr lang="en-US" dirty="0" smtClean="0">
                <a:ln>
                  <a:solidFill>
                    <a:srgbClr val="11ED4B"/>
                  </a:solidFill>
                </a:ln>
                <a:solidFill>
                  <a:srgbClr val="FFFF00"/>
                </a:solidFill>
              </a:rPr>
              <a:t> </a:t>
            </a:r>
            <a:r>
              <a:rPr lang="en-US" dirty="0" err="1" smtClean="0">
                <a:ln>
                  <a:solidFill>
                    <a:srgbClr val="11ED4B"/>
                  </a:solidFill>
                </a:ln>
                <a:solidFill>
                  <a:srgbClr val="FFFF00"/>
                </a:solidFill>
              </a:rPr>
              <a:t>Pembayaran</a:t>
            </a:r>
            <a:endParaRPr lang="en-US" dirty="0">
              <a:ln>
                <a:solidFill>
                  <a:srgbClr val="11ED4B"/>
                </a:solidFill>
              </a:ln>
              <a:solidFill>
                <a:srgbClr val="FFFF00"/>
              </a:solidFill>
            </a:endParaRPr>
          </a:p>
        </p:txBody>
      </p:sp>
      <p:sp>
        <p:nvSpPr>
          <p:cNvPr id="3" name="Title 1"/>
          <p:cNvSpPr txBox="1">
            <a:spLocks/>
          </p:cNvSpPr>
          <p:nvPr/>
        </p:nvSpPr>
        <p:spPr>
          <a:xfrm>
            <a:off x="228600" y="990600"/>
            <a:ext cx="8686800" cy="5562600"/>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100" b="0" i="0" u="none" strike="noStrike" kern="1200" cap="none" spc="0" normalizeH="0" baseline="0" noProof="0" dirty="0" smtClean="0">
                <a:ln>
                  <a:noFill/>
                </a:ln>
                <a:solidFill>
                  <a:srgbClr val="11ED4B"/>
                </a:solidFill>
                <a:effectLst/>
                <a:uLnTx/>
                <a:uFillTx/>
                <a:latin typeface="+mj-lt"/>
                <a:ea typeface="+mj-ea"/>
                <a:cs typeface="+mj-cs"/>
              </a:rPr>
              <a:t>1.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Barang</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Perdagangan</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a:t>
            </a:r>
            <a:br>
              <a:rPr kumimoji="0" lang="en-US" sz="2100" b="0" i="0" u="none" strike="noStrike" kern="1200" cap="none" spc="0" normalizeH="0" baseline="0" noProof="0" dirty="0" smtClean="0">
                <a:ln>
                  <a:noFill/>
                </a:ln>
                <a:solidFill>
                  <a:srgbClr val="11ED4B"/>
                </a:solidFill>
                <a:effectLst/>
                <a:uLnTx/>
                <a:uFillTx/>
                <a:latin typeface="+mj-lt"/>
                <a:ea typeface="+mj-ea"/>
                <a:cs typeface="+mj-cs"/>
              </a:rPr>
            </a:b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yang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mencatat</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kegiatan</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ekspor</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impor</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barang</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Contoh</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ekspor</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br>
              <a:rPr kumimoji="0" lang="en-US" sz="2100" b="0" i="0" u="none" strike="noStrike" kern="1200" cap="none" spc="0" normalizeH="0" baseline="0" noProof="0" dirty="0" smtClean="0">
                <a:ln>
                  <a:noFill/>
                </a:ln>
                <a:solidFill>
                  <a:srgbClr val="11ED4B"/>
                </a:solidFill>
                <a:effectLst/>
                <a:uLnTx/>
                <a:uFillTx/>
                <a:latin typeface="+mj-lt"/>
                <a:ea typeface="+mj-ea"/>
                <a:cs typeface="+mj-cs"/>
              </a:rPr>
            </a:b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garmen</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kayu</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minyak</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dan</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gas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bumi</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11ED4B"/>
                </a:solidFill>
                <a:effectLst/>
                <a:uLnTx/>
                <a:uFillTx/>
                <a:latin typeface="+mj-lt"/>
                <a:ea typeface="+mj-ea"/>
                <a:cs typeface="+mj-cs"/>
              </a:rPr>
              <a:t>dll</a:t>
            </a:r>
            <a:r>
              <a:rPr kumimoji="0" lang="en-US" sz="2100" b="0" i="0" u="none" strike="noStrike" kern="1200" cap="none" spc="0" normalizeH="0" baseline="0" noProof="0" dirty="0" smtClean="0">
                <a:ln>
                  <a:noFill/>
                </a:ln>
                <a:solidFill>
                  <a:srgbClr val="11ED4B"/>
                </a:solidFill>
                <a:effectLst/>
                <a:uLnTx/>
                <a:uFillTx/>
                <a:latin typeface="+mj-lt"/>
                <a:ea typeface="+mj-ea"/>
                <a:cs typeface="+mj-cs"/>
              </a:rPr>
              <a:t>.</a:t>
            </a:r>
            <a:r>
              <a:rPr kumimoji="0" lang="en-US" sz="2100" b="0" i="0" u="none" strike="noStrike" kern="1200" cap="none" spc="0" normalizeH="0" baseline="0" noProof="0" dirty="0" smtClean="0">
                <a:ln>
                  <a:noFill/>
                </a:ln>
                <a:solidFill>
                  <a:schemeClr val="bg1"/>
                </a:solidFill>
                <a:effectLst/>
                <a:uLnTx/>
                <a:uFillTx/>
                <a:latin typeface="+mj-lt"/>
                <a:ea typeface="+mj-ea"/>
                <a:cs typeface="+mj-cs"/>
              </a:rPr>
              <a:t/>
            </a:r>
            <a:br>
              <a:rPr kumimoji="0" lang="en-US" sz="2100" b="0" i="0" u="none" strike="noStrike" kern="1200" cap="none" spc="0" normalizeH="0" baseline="0" noProof="0" dirty="0" smtClean="0">
                <a:ln>
                  <a:noFill/>
                </a:ln>
                <a:solidFill>
                  <a:schemeClr val="bg1"/>
                </a:solidFill>
                <a:effectLst/>
                <a:uLnTx/>
                <a:uFillTx/>
                <a:latin typeface="+mj-lt"/>
                <a:ea typeface="+mj-ea"/>
                <a:cs typeface="+mj-cs"/>
              </a:rPr>
            </a:br>
            <a:r>
              <a:rPr kumimoji="0" lang="en-US" sz="2100" b="0" i="0" u="none" strike="noStrike" kern="1200" cap="none" spc="0" normalizeH="0" baseline="0" noProof="0" dirty="0" smtClean="0">
                <a:ln>
                  <a:noFill/>
                </a:ln>
                <a:solidFill>
                  <a:srgbClr val="FF00FF"/>
                </a:solidFill>
                <a:effectLst/>
                <a:uLnTx/>
                <a:uFillTx/>
                <a:latin typeface="+mj-lt"/>
                <a:ea typeface="+mj-ea"/>
                <a:cs typeface="+mj-cs"/>
              </a:rPr>
              <a:t>2.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Jasa</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r>
            <a:br>
              <a:rPr kumimoji="0" lang="en-US" sz="2100" b="0" i="0" u="none" strike="noStrike" kern="1200" cap="none" spc="0" normalizeH="0" baseline="0" noProof="0" dirty="0" smtClean="0">
                <a:ln>
                  <a:noFill/>
                </a:ln>
                <a:solidFill>
                  <a:srgbClr val="FF00FF"/>
                </a:solidFill>
                <a:effectLst/>
                <a:uLnTx/>
                <a:uFillTx/>
                <a:latin typeface="+mj-lt"/>
                <a:ea typeface="+mj-ea"/>
                <a:cs typeface="+mj-cs"/>
              </a:rPr>
            </a:b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yang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mencatat</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ekspor</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impor</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jasa</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Contoh</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bidang</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transportasi</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br>
              <a:rPr kumimoji="0" lang="en-US" sz="2100" b="0" i="0" u="none" strike="noStrike" kern="1200" cap="none" spc="0" normalizeH="0" baseline="0" noProof="0" dirty="0" smtClean="0">
                <a:ln>
                  <a:noFill/>
                </a:ln>
                <a:solidFill>
                  <a:srgbClr val="FF00FF"/>
                </a:solidFill>
                <a:effectLst/>
                <a:uLnTx/>
                <a:uFillTx/>
                <a:latin typeface="+mj-lt"/>
                <a:ea typeface="+mj-ea"/>
                <a:cs typeface="+mj-cs"/>
              </a:rPr>
            </a:b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asuransi</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dan</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00FF"/>
                </a:solidFill>
                <a:effectLst/>
                <a:uLnTx/>
                <a:uFillTx/>
                <a:latin typeface="+mj-lt"/>
                <a:ea typeface="+mj-ea"/>
                <a:cs typeface="+mj-cs"/>
              </a:rPr>
              <a:t>pariwisata</a:t>
            </a:r>
            <a:r>
              <a:rPr kumimoji="0" lang="en-US" sz="2100" b="0" i="0" u="none" strike="noStrike" kern="1200" cap="none" spc="0" normalizeH="0" baseline="0" noProof="0" dirty="0" smtClean="0">
                <a:ln>
                  <a:noFill/>
                </a:ln>
                <a:solidFill>
                  <a:srgbClr val="FF00FF"/>
                </a:solidFill>
                <a:effectLst/>
                <a:uLnTx/>
                <a:uFillTx/>
                <a:latin typeface="+mj-lt"/>
                <a:ea typeface="+mj-ea"/>
                <a:cs typeface="+mj-cs"/>
              </a:rPr>
              <a:t>.</a:t>
            </a:r>
            <a:r>
              <a:rPr kumimoji="0" lang="en-US" sz="2100" b="0" i="0" u="none" strike="noStrike" kern="1200" cap="none" spc="0" normalizeH="0" baseline="0" noProof="0" dirty="0" smtClean="0">
                <a:ln>
                  <a:noFill/>
                </a:ln>
                <a:solidFill>
                  <a:schemeClr val="bg1"/>
                </a:solidFill>
                <a:effectLst/>
                <a:uLnTx/>
                <a:uFillTx/>
                <a:latin typeface="+mj-lt"/>
                <a:ea typeface="+mj-ea"/>
                <a:cs typeface="+mj-cs"/>
              </a:rPr>
              <a:t/>
            </a:r>
            <a:br>
              <a:rPr kumimoji="0" lang="en-US" sz="2100" b="0" i="0" u="none" strike="noStrike" kern="1200" cap="none" spc="0" normalizeH="0" baseline="0" noProof="0" dirty="0" smtClean="0">
                <a:ln>
                  <a:noFill/>
                </a:ln>
                <a:solidFill>
                  <a:schemeClr val="bg1"/>
                </a:solidFill>
                <a:effectLst/>
                <a:uLnTx/>
                <a:uFillTx/>
                <a:latin typeface="+mj-lt"/>
                <a:ea typeface="+mj-ea"/>
                <a:cs typeface="+mj-cs"/>
              </a:rPr>
            </a:br>
            <a:r>
              <a:rPr kumimoji="0" lang="en-US" sz="2100" b="0" i="0" u="none" strike="noStrike" kern="1200" cap="none" spc="0" normalizeH="0" baseline="0" noProof="0" dirty="0" smtClean="0">
                <a:ln>
                  <a:noFill/>
                </a:ln>
                <a:solidFill>
                  <a:srgbClr val="CCFF33"/>
                </a:solidFill>
                <a:effectLst/>
                <a:uLnTx/>
                <a:uFillTx/>
                <a:latin typeface="+mj-lt"/>
                <a:ea typeface="+mj-ea"/>
                <a:cs typeface="+mj-cs"/>
              </a:rPr>
              <a:t>3.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Modal</a:t>
            </a:r>
            <a:br>
              <a:rPr kumimoji="0" lang="en-US" sz="2100" b="0" i="0" u="none" strike="noStrike" kern="1200" cap="none" spc="0" normalizeH="0" baseline="0" noProof="0" dirty="0" smtClean="0">
                <a:ln>
                  <a:noFill/>
                </a:ln>
                <a:solidFill>
                  <a:srgbClr val="CCFF33"/>
                </a:solidFill>
                <a:effectLst/>
                <a:uLnTx/>
                <a:uFillTx/>
                <a:latin typeface="+mj-lt"/>
                <a:ea typeface="+mj-ea"/>
                <a:cs typeface="+mj-cs"/>
              </a:rPr>
            </a:b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yang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mencatat</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modal,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contoh</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Kredit</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Deposito</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dan</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pembelian</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br>
              <a:rPr kumimoji="0" lang="en-US" sz="2100" b="0" i="0" u="none" strike="noStrike" kern="1200" cap="none" spc="0" normalizeH="0" baseline="0" noProof="0" dirty="0" smtClean="0">
                <a:ln>
                  <a:noFill/>
                </a:ln>
                <a:solidFill>
                  <a:srgbClr val="CCFF33"/>
                </a:solidFill>
                <a:effectLst/>
                <a:uLnTx/>
                <a:uFillTx/>
                <a:latin typeface="+mj-lt"/>
                <a:ea typeface="+mj-ea"/>
                <a:cs typeface="+mj-cs"/>
              </a:rPr>
            </a:b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saham</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investasi</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Catt: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Transaksi</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barang</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jasa</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dan</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modal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disebut</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br>
              <a:rPr kumimoji="0" lang="en-US" sz="2100" b="0" i="0" u="none" strike="noStrike" kern="1200" cap="none" spc="0" normalizeH="0" baseline="0" noProof="0" dirty="0" smtClean="0">
                <a:ln>
                  <a:noFill/>
                </a:ln>
                <a:solidFill>
                  <a:srgbClr val="CCFF33"/>
                </a:solidFill>
                <a:effectLst/>
                <a:uLnTx/>
                <a:uFillTx/>
                <a:latin typeface="+mj-lt"/>
                <a:ea typeface="+mj-ea"/>
                <a:cs typeface="+mj-cs"/>
              </a:rPr>
            </a:b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Transaksi</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CCFF33"/>
                </a:solidFill>
                <a:effectLst/>
                <a:uLnTx/>
                <a:uFillTx/>
                <a:latin typeface="+mj-lt"/>
                <a:ea typeface="+mj-ea"/>
                <a:cs typeface="+mj-cs"/>
              </a:rPr>
              <a:t>Berjalan</a:t>
            </a:r>
            <a:r>
              <a:rPr kumimoji="0" lang="en-US" sz="2100" b="0" i="0" u="none" strike="noStrike" kern="1200" cap="none" spc="0" normalizeH="0" baseline="0" noProof="0" dirty="0" smtClean="0">
                <a:ln>
                  <a:noFill/>
                </a:ln>
                <a:solidFill>
                  <a:srgbClr val="CCFF33"/>
                </a:solidFill>
                <a:effectLst/>
                <a:uLnTx/>
                <a:uFillTx/>
                <a:latin typeface="+mj-lt"/>
                <a:ea typeface="+mj-ea"/>
                <a:cs typeface="+mj-cs"/>
              </a:rPr>
              <a:t> (Current Account)</a:t>
            </a:r>
            <a:r>
              <a:rPr kumimoji="0" lang="en-US" sz="2100" b="0" i="0" u="none" strike="noStrike" kern="1200" cap="none" spc="0" normalizeH="0" baseline="0" noProof="0" dirty="0" smtClean="0">
                <a:ln>
                  <a:noFill/>
                </a:ln>
                <a:solidFill>
                  <a:schemeClr val="bg1"/>
                </a:solidFill>
                <a:effectLst/>
                <a:uLnTx/>
                <a:uFillTx/>
                <a:latin typeface="+mj-lt"/>
                <a:ea typeface="+mj-ea"/>
                <a:cs typeface="+mj-cs"/>
              </a:rPr>
              <a:t/>
            </a:r>
            <a:br>
              <a:rPr kumimoji="0" lang="en-US" sz="2100" b="0" i="0" u="none" strike="noStrike" kern="1200" cap="none" spc="0" normalizeH="0" baseline="0" noProof="0" dirty="0" smtClean="0">
                <a:ln>
                  <a:noFill/>
                </a:ln>
                <a:solidFill>
                  <a:schemeClr val="bg1"/>
                </a:solidFill>
                <a:effectLst/>
                <a:uLnTx/>
                <a:uFillTx/>
                <a:latin typeface="+mj-lt"/>
                <a:ea typeface="+mj-ea"/>
                <a:cs typeface="+mj-cs"/>
              </a:rPr>
            </a:br>
            <a:r>
              <a:rPr kumimoji="0" lang="en-US" sz="2100" b="0" i="0" u="none" strike="noStrike" kern="1200" cap="none" spc="0" normalizeH="0" baseline="0" noProof="0" dirty="0" smtClean="0">
                <a:ln>
                  <a:noFill/>
                </a:ln>
                <a:solidFill>
                  <a:srgbClr val="00FFFF"/>
                </a:solidFill>
                <a:effectLst/>
                <a:uLnTx/>
                <a:uFillTx/>
                <a:latin typeface="+mj-lt"/>
                <a:ea typeface="+mj-ea"/>
                <a:cs typeface="+mj-cs"/>
              </a:rPr>
              <a:t>4.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Modal</a:t>
            </a:r>
            <a:br>
              <a:rPr kumimoji="0" lang="en-US" sz="2100" b="0" i="0" u="none" strike="noStrike" kern="1200" cap="none" spc="0" normalizeH="0" baseline="0" noProof="0" dirty="0" smtClean="0">
                <a:ln>
                  <a:noFill/>
                </a:ln>
                <a:solidFill>
                  <a:srgbClr val="00FFFF"/>
                </a:solidFill>
                <a:effectLst/>
                <a:uLnTx/>
                <a:uFillTx/>
                <a:latin typeface="+mj-lt"/>
                <a:ea typeface="+mj-ea"/>
                <a:cs typeface="+mj-cs"/>
              </a:rPr>
            </a:b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yang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mencatat</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hasil</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akibat</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dari</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adanya</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transaksi</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modal,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antara</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lain: </a:t>
            </a:r>
            <a:br>
              <a:rPr kumimoji="0" lang="en-US" sz="2100" b="0" i="0" u="none" strike="noStrike" kern="1200" cap="none" spc="0" normalizeH="0" baseline="0" noProof="0" dirty="0" smtClean="0">
                <a:ln>
                  <a:noFill/>
                </a:ln>
                <a:solidFill>
                  <a:srgbClr val="00FFFF"/>
                </a:solidFill>
                <a:effectLst/>
                <a:uLnTx/>
                <a:uFillTx/>
                <a:latin typeface="+mj-lt"/>
                <a:ea typeface="+mj-ea"/>
                <a:cs typeface="+mj-cs"/>
              </a:rPr>
            </a:b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pembayaran</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pinjaman</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pembayaran</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bunga</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penerimaan</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deviden</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00FFFF"/>
                </a:solidFill>
                <a:effectLst/>
                <a:uLnTx/>
                <a:uFillTx/>
                <a:latin typeface="+mj-lt"/>
                <a:ea typeface="+mj-ea"/>
                <a:cs typeface="+mj-cs"/>
              </a:rPr>
              <a:t>dll</a:t>
            </a:r>
            <a:r>
              <a:rPr kumimoji="0" lang="en-US" sz="2100" b="0" i="0" u="none" strike="noStrike" kern="1200" cap="none" spc="0" normalizeH="0" baseline="0" noProof="0" dirty="0" smtClean="0">
                <a:ln>
                  <a:noFill/>
                </a:ln>
                <a:solidFill>
                  <a:srgbClr val="00FFFF"/>
                </a:solidFill>
                <a:effectLst/>
                <a:uLnTx/>
                <a:uFillTx/>
                <a:latin typeface="+mj-lt"/>
                <a:ea typeface="+mj-ea"/>
                <a:cs typeface="+mj-cs"/>
              </a:rPr>
              <a:t>.</a:t>
            </a:r>
            <a:r>
              <a:rPr kumimoji="0" lang="en-US" sz="2100" b="0" i="0" u="none" strike="noStrike" kern="1200" cap="none" spc="0" normalizeH="0" baseline="0" noProof="0" dirty="0" smtClean="0">
                <a:ln>
                  <a:noFill/>
                </a:ln>
                <a:solidFill>
                  <a:schemeClr val="bg1"/>
                </a:solidFill>
                <a:effectLst/>
                <a:uLnTx/>
                <a:uFillTx/>
                <a:latin typeface="+mj-lt"/>
                <a:ea typeface="+mj-ea"/>
                <a:cs typeface="+mj-cs"/>
              </a:rPr>
              <a:t/>
            </a:r>
            <a:br>
              <a:rPr kumimoji="0" lang="en-US" sz="2100" b="0" i="0" u="none" strike="noStrike" kern="1200" cap="none" spc="0" normalizeH="0" baseline="0" noProof="0" dirty="0" smtClean="0">
                <a:ln>
                  <a:noFill/>
                </a:ln>
                <a:solidFill>
                  <a:schemeClr val="bg1"/>
                </a:solidFill>
                <a:effectLst/>
                <a:uLnTx/>
                <a:uFillTx/>
                <a:latin typeface="+mj-lt"/>
                <a:ea typeface="+mj-ea"/>
                <a:cs typeface="+mj-cs"/>
              </a:rPr>
            </a:br>
            <a:r>
              <a:rPr kumimoji="0" lang="en-US" sz="2100" b="0" i="0" u="none" strike="noStrike" kern="1200" cap="none" spc="0" normalizeH="0" baseline="0" noProof="0" dirty="0" smtClean="0">
                <a:ln>
                  <a:noFill/>
                </a:ln>
                <a:solidFill>
                  <a:srgbClr val="FFFF00"/>
                </a:solidFill>
                <a:effectLst/>
                <a:uLnTx/>
                <a:uFillTx/>
                <a:latin typeface="+mj-lt"/>
                <a:ea typeface="+mj-ea"/>
                <a:cs typeface="+mj-cs"/>
              </a:rPr>
              <a:t>5.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Moneter</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r>
            <a:br>
              <a:rPr kumimoji="0" lang="en-US" sz="2100" b="0" i="0" u="none" strike="noStrike" kern="1200" cap="none" spc="0" normalizeH="0" baseline="0" noProof="0" dirty="0" smtClean="0">
                <a:ln>
                  <a:noFill/>
                </a:ln>
                <a:solidFill>
                  <a:srgbClr val="FFFF00"/>
                </a:solidFill>
                <a:effectLst/>
                <a:uLnTx/>
                <a:uFillTx/>
                <a:latin typeface="+mj-lt"/>
                <a:ea typeface="+mj-ea"/>
                <a:cs typeface="+mj-cs"/>
              </a:rPr>
            </a:b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Neraca</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yg</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mencatat</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transaksi2 yang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timbul</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sebagai</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akibat</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dari</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transaksilain</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br>
              <a:rPr kumimoji="0" lang="en-US" sz="2100" b="0" i="0" u="none" strike="noStrike" kern="1200" cap="none" spc="0" normalizeH="0" baseline="0" noProof="0" dirty="0" smtClean="0">
                <a:ln>
                  <a:noFill/>
                </a:ln>
                <a:solidFill>
                  <a:srgbClr val="FFFF00"/>
                </a:solidFill>
                <a:effectLst/>
                <a:uLnTx/>
                <a:uFillTx/>
                <a:latin typeface="+mj-lt"/>
                <a:ea typeface="+mj-ea"/>
                <a:cs typeface="+mj-cs"/>
              </a:rPr>
            </a:b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Accomodation</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Transactions).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Contoh</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Mutasi</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dalam</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hubungannya</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dengan</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br>
              <a:rPr kumimoji="0" lang="en-US" sz="2100" b="0" i="0" u="none" strike="noStrike" kern="1200" cap="none" spc="0" normalizeH="0" baseline="0" noProof="0" dirty="0" smtClean="0">
                <a:ln>
                  <a:noFill/>
                </a:ln>
                <a:solidFill>
                  <a:srgbClr val="FFFF00"/>
                </a:solidFill>
                <a:effectLst/>
                <a:uLnTx/>
                <a:uFillTx/>
                <a:latin typeface="+mj-lt"/>
                <a:ea typeface="+mj-ea"/>
                <a:cs typeface="+mj-cs"/>
              </a:rPr>
            </a:br>
            <a:r>
              <a:rPr kumimoji="0" lang="en-US" sz="2100" b="0" i="0" u="none" strike="noStrike" kern="1200" cap="none" spc="0" normalizeH="0" baseline="0" noProof="0" dirty="0" smtClean="0">
                <a:ln>
                  <a:noFill/>
                </a:ln>
                <a:solidFill>
                  <a:srgbClr val="FFFF00"/>
                </a:solidFill>
                <a:effectLst/>
                <a:uLnTx/>
                <a:uFillTx/>
                <a:latin typeface="+mj-lt"/>
                <a:ea typeface="+mj-ea"/>
                <a:cs typeface="+mj-cs"/>
              </a:rPr>
              <a:t>    IMF,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cadangan</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devisa</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berupa</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emas</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atau</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100" b="0" i="0" u="none" strike="noStrike" kern="1200" cap="none" spc="0" normalizeH="0" baseline="0" noProof="0" dirty="0" err="1" smtClean="0">
                <a:ln>
                  <a:noFill/>
                </a:ln>
                <a:solidFill>
                  <a:srgbClr val="FFFF00"/>
                </a:solidFill>
                <a:effectLst/>
                <a:uLnTx/>
                <a:uFillTx/>
                <a:latin typeface="+mj-lt"/>
                <a:ea typeface="+mj-ea"/>
                <a:cs typeface="+mj-cs"/>
              </a:rPr>
              <a:t>valas</a:t>
            </a:r>
            <a:r>
              <a:rPr kumimoji="0" lang="en-US" sz="2100" b="0" i="0" u="none" strike="noStrike" kern="1200" cap="none" spc="0" normalizeH="0" baseline="0" noProof="0" dirty="0" smtClean="0">
                <a:ln>
                  <a:noFill/>
                </a:ln>
                <a:solidFill>
                  <a:srgbClr val="FFFF00"/>
                </a:solidFill>
                <a:effectLst/>
                <a:uLnTx/>
                <a:uFillTx/>
                <a:latin typeface="+mj-lt"/>
                <a:ea typeface="+mj-ea"/>
                <a:cs typeface="+mj-cs"/>
              </a:rPr>
              <a:t>.</a:t>
            </a:r>
            <a:endParaRPr kumimoji="0" lang="en-US" sz="2100" b="0" i="0" u="none" strike="noStrike" kern="1200" cap="none" spc="0" normalizeH="0" baseline="0" noProof="0" dirty="0">
              <a:ln>
                <a:noFill/>
              </a:ln>
              <a:solidFill>
                <a:srgbClr val="FFFF00"/>
              </a:solidFill>
              <a:effectLst/>
              <a:uLnTx/>
              <a:uFillTx/>
              <a:latin typeface="+mj-lt"/>
              <a:ea typeface="+mj-ea"/>
              <a:cs typeface="+mj-cs"/>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533400"/>
            <a:ext cx="7543800" cy="838200"/>
          </a:xfrm>
          <a:prstGeom prst="rect">
            <a:avLst/>
          </a:prstGeom>
          <a:solidFill>
            <a:schemeClr val="tx1"/>
          </a:solidFill>
          <a:ln>
            <a:solidFill>
              <a:srgbClr val="FB5763"/>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00"/>
              </a:solidFill>
              <a:effectLst/>
              <a:uLnTx/>
              <a:uFillTx/>
              <a:latin typeface="Algerian" pitchFamily="82" charset="0"/>
              <a:ea typeface="+mj-ea"/>
              <a:cs typeface="+mj-cs"/>
            </a:endParaRPr>
          </a:p>
        </p:txBody>
      </p:sp>
      <p:sp>
        <p:nvSpPr>
          <p:cNvPr id="4" name="Rectangle 3"/>
          <p:cNvSpPr/>
          <p:nvPr/>
        </p:nvSpPr>
        <p:spPr>
          <a:xfrm>
            <a:off x="13716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5" name="Straight Arrow Connector 4"/>
          <p:cNvCxnSpPr/>
          <p:nvPr/>
        </p:nvCxnSpPr>
        <p:spPr>
          <a:xfrm rot="5400000">
            <a:off x="1409700" y="1485900"/>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3914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7" name="Straight Arrow Connector 6"/>
          <p:cNvCxnSpPr/>
          <p:nvPr/>
        </p:nvCxnSpPr>
        <p:spPr>
          <a:xfrm rot="5400000">
            <a:off x="7429500" y="1485106"/>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381000" y="152400"/>
            <a:ext cx="8229600" cy="838200"/>
          </a:xfrm>
          <a:prstGeom prst="rect">
            <a:avLst/>
          </a:prstGeom>
          <a:solidFill>
            <a:schemeClr val="tx1"/>
          </a:solidFill>
          <a:ln>
            <a:solidFill>
              <a:srgbClr val="FF0000"/>
            </a:solidFill>
          </a:ln>
        </p:spPr>
        <p:txBody>
          <a:bodyPr vert="horz" lIns="91440" tIns="45720" rIns="91440" bIns="45720" rtlCol="0" anchor="ctr">
            <a:noAutofit/>
          </a:bodyPr>
          <a:lstStyle/>
          <a:p>
            <a:pPr marL="0" marR="0" lvl="0" indent="0" algn="ctr" defTabSz="914400" rtl="0" eaLnBrk="1" fontAlgn="auto" latinLnBrk="0" hangingPunct="1">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CCFF33"/>
                </a:solidFill>
                <a:effectLst/>
                <a:uLnTx/>
                <a:uFillTx/>
                <a:latin typeface="+mn-lt"/>
                <a:ea typeface="+mj-ea"/>
                <a:cs typeface="+mj-cs"/>
              </a:rPr>
              <a:t>Transaksi</a:t>
            </a:r>
            <a:r>
              <a:rPr kumimoji="0" lang="en-US" sz="2800" b="0" i="0" u="none" strike="noStrike" kern="1200" cap="none" spc="0" normalizeH="0" baseline="0" noProof="0" dirty="0" smtClean="0">
                <a:ln>
                  <a:noFill/>
                </a:ln>
                <a:solidFill>
                  <a:srgbClr val="CCFF33"/>
                </a:solidFill>
                <a:effectLst/>
                <a:uLnTx/>
                <a:uFillTx/>
                <a:latin typeface="+mn-lt"/>
                <a:ea typeface="+mj-ea"/>
                <a:cs typeface="+mj-cs"/>
              </a:rPr>
              <a:t> yang </a:t>
            </a:r>
            <a:r>
              <a:rPr kumimoji="0" lang="en-US" sz="2800" b="0" i="0" u="none" strike="noStrike" kern="1200" cap="none" spc="0" normalizeH="0" baseline="0" noProof="0" dirty="0" err="1" smtClean="0">
                <a:ln>
                  <a:noFill/>
                </a:ln>
                <a:solidFill>
                  <a:srgbClr val="CCFF33"/>
                </a:solidFill>
                <a:effectLst/>
                <a:uLnTx/>
                <a:uFillTx/>
                <a:latin typeface="+mn-lt"/>
                <a:ea typeface="+mj-ea"/>
                <a:cs typeface="+mj-cs"/>
              </a:rPr>
              <a:t>mempengaruhi</a:t>
            </a:r>
            <a:r>
              <a:rPr kumimoji="0" lang="en-US" sz="2800" b="0" i="0" u="none" strike="noStrike" kern="1200" cap="none" spc="0" normalizeH="0" baseline="0" noProof="0" dirty="0" smtClean="0">
                <a:ln>
                  <a:noFill/>
                </a:ln>
                <a:solidFill>
                  <a:srgbClr val="CCFF33"/>
                </a:solidFill>
                <a:effectLst/>
                <a:uLnTx/>
                <a:uFillTx/>
                <a:latin typeface="+mn-lt"/>
                <a:ea typeface="+mj-ea"/>
                <a:cs typeface="+mj-cs"/>
              </a:rPr>
              <a:t> </a:t>
            </a:r>
            <a:r>
              <a:rPr kumimoji="0" lang="en-US" sz="2800" b="0" i="0" u="none" strike="noStrike" kern="1200" cap="none" spc="0" normalizeH="0" baseline="0" noProof="0" dirty="0" err="1" smtClean="0">
                <a:ln>
                  <a:noFill/>
                </a:ln>
                <a:solidFill>
                  <a:srgbClr val="CCFF33"/>
                </a:solidFill>
                <a:effectLst/>
                <a:uLnTx/>
                <a:uFillTx/>
                <a:latin typeface="+mn-lt"/>
                <a:ea typeface="+mj-ea"/>
                <a:cs typeface="+mj-cs"/>
              </a:rPr>
              <a:t>neraca</a:t>
            </a:r>
            <a:r>
              <a:rPr kumimoji="0" lang="en-US" sz="2800" b="0" i="0" u="none" strike="noStrike" kern="1200" cap="none" spc="0" normalizeH="0" baseline="0" noProof="0" dirty="0" smtClean="0">
                <a:ln>
                  <a:noFill/>
                </a:ln>
                <a:solidFill>
                  <a:srgbClr val="CCFF33"/>
                </a:solidFill>
                <a:effectLst/>
                <a:uLnTx/>
                <a:uFillTx/>
                <a:latin typeface="+mn-lt"/>
                <a:ea typeface="+mj-ea"/>
                <a:cs typeface="+mj-cs"/>
              </a:rPr>
              <a:t> </a:t>
            </a:r>
            <a:r>
              <a:rPr kumimoji="0" lang="en-US" sz="2800" b="0" i="0" u="none" strike="noStrike" kern="1200" cap="none" spc="0" normalizeH="0" baseline="0" noProof="0" dirty="0" err="1" smtClean="0">
                <a:ln>
                  <a:noFill/>
                </a:ln>
                <a:solidFill>
                  <a:srgbClr val="CCFF33"/>
                </a:solidFill>
                <a:effectLst/>
                <a:uLnTx/>
                <a:uFillTx/>
                <a:latin typeface="+mn-lt"/>
                <a:ea typeface="+mj-ea"/>
                <a:cs typeface="+mj-cs"/>
              </a:rPr>
              <a:t>pembayaran</a:t>
            </a:r>
            <a:r>
              <a:rPr kumimoji="0" lang="en-US" sz="2800" b="0" i="0" u="none" strike="noStrike" kern="1200" cap="none" spc="0" normalizeH="0" baseline="0" noProof="0" dirty="0" smtClean="0">
                <a:ln>
                  <a:noFill/>
                </a:ln>
                <a:solidFill>
                  <a:srgbClr val="CCFF33"/>
                </a:solidFill>
                <a:effectLst/>
                <a:uLnTx/>
                <a:uFillTx/>
                <a:latin typeface="+mn-lt"/>
                <a:ea typeface="+mj-ea"/>
                <a:cs typeface="+mj-cs"/>
              </a:rPr>
              <a:t>*</a:t>
            </a:r>
          </a:p>
        </p:txBody>
      </p:sp>
      <p:sp>
        <p:nvSpPr>
          <p:cNvPr id="9" name="Rectangle 8"/>
          <p:cNvSpPr/>
          <p:nvPr/>
        </p:nvSpPr>
        <p:spPr>
          <a:xfrm>
            <a:off x="4419600" y="1143000"/>
            <a:ext cx="457200" cy="646331"/>
          </a:xfrm>
          <a:prstGeom prst="rect">
            <a:avLst/>
          </a:prstGeom>
          <a:solidFill>
            <a:schemeClr val="tx1"/>
          </a:solidFill>
          <a:ln w="57150">
            <a:solidFill>
              <a:srgbClr val="C00000"/>
            </a:solidFill>
          </a:ln>
        </p:spPr>
        <p:txBody>
          <a:bodyPr wrap="square">
            <a:spAutoFit/>
          </a:bodyPr>
          <a:lstStyle/>
          <a:p>
            <a:r>
              <a:rPr lang="en-US" dirty="0" err="1" smtClean="0"/>
              <a:t>hhh</a:t>
            </a:r>
            <a:endParaRPr lang="en-US" dirty="0" smtClean="0"/>
          </a:p>
        </p:txBody>
      </p:sp>
      <p:cxnSp>
        <p:nvCxnSpPr>
          <p:cNvPr id="10" name="Straight Arrow Connector 9"/>
          <p:cNvCxnSpPr/>
          <p:nvPr/>
        </p:nvCxnSpPr>
        <p:spPr>
          <a:xfrm rot="5400000">
            <a:off x="4457700" y="1485106"/>
            <a:ext cx="381794" cy="7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52400" y="1981200"/>
            <a:ext cx="2971800" cy="2677656"/>
          </a:xfrm>
          <a:prstGeom prst="rect">
            <a:avLst/>
          </a:prstGeom>
          <a:ln w="38100">
            <a:solidFill>
              <a:srgbClr val="FF00FF"/>
            </a:solidFill>
          </a:ln>
        </p:spPr>
        <p:txBody>
          <a:bodyPr wrap="square">
            <a:spAutoFit/>
          </a:bodyPr>
          <a:lstStyle/>
          <a:p>
            <a:r>
              <a:rPr lang="en-US" sz="2400" dirty="0" smtClean="0">
                <a:solidFill>
                  <a:srgbClr val="00FFFF"/>
                </a:solidFill>
              </a:rPr>
              <a:t>1.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Berjalan</a:t>
            </a:r>
            <a:r>
              <a:rPr lang="en-US" sz="2400" dirty="0" smtClean="0">
                <a:solidFill>
                  <a:srgbClr val="00FFFF"/>
                </a:solidFill>
              </a:rPr>
              <a:t> (Current Account):</a:t>
            </a:r>
            <a:br>
              <a:rPr lang="en-US" sz="2400" dirty="0" smtClean="0">
                <a:solidFill>
                  <a:srgbClr val="00FFFF"/>
                </a:solidFill>
              </a:rPr>
            </a:br>
            <a:r>
              <a:rPr lang="en-US" sz="2400" dirty="0" smtClean="0">
                <a:solidFill>
                  <a:srgbClr val="00FFFF"/>
                </a:solidFill>
              </a:rPr>
              <a:t>a.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barang</a:t>
            </a:r>
            <a:r>
              <a:rPr lang="en-US" sz="2400" dirty="0" smtClean="0">
                <a:solidFill>
                  <a:srgbClr val="00FFFF"/>
                </a:solidFill>
              </a:rPr>
              <a:t/>
            </a:r>
            <a:br>
              <a:rPr lang="en-US" sz="2400" dirty="0" smtClean="0">
                <a:solidFill>
                  <a:srgbClr val="00FFFF"/>
                </a:solidFill>
              </a:rPr>
            </a:br>
            <a:r>
              <a:rPr lang="en-US" sz="2400" dirty="0" smtClean="0">
                <a:solidFill>
                  <a:srgbClr val="00FFFF"/>
                </a:solidFill>
              </a:rPr>
              <a:t>b.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jasa</a:t>
            </a:r>
            <a:r>
              <a:rPr lang="en-US" sz="2400" dirty="0" smtClean="0">
                <a:solidFill>
                  <a:srgbClr val="00FFFF"/>
                </a:solidFill>
              </a:rPr>
              <a:t/>
            </a:r>
            <a:br>
              <a:rPr lang="en-US" sz="2400" dirty="0" smtClean="0">
                <a:solidFill>
                  <a:srgbClr val="00FFFF"/>
                </a:solidFill>
              </a:rPr>
            </a:br>
            <a:r>
              <a:rPr lang="en-US" sz="2400" dirty="0" smtClean="0">
                <a:solidFill>
                  <a:srgbClr val="00FFFF"/>
                </a:solidFill>
              </a:rPr>
              <a:t>c.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hasil</a:t>
            </a:r>
            <a:r>
              <a:rPr lang="en-US" sz="2400" dirty="0" smtClean="0">
                <a:solidFill>
                  <a:srgbClr val="00FFFF"/>
                </a:solidFill>
              </a:rPr>
              <a:t> modal (</a:t>
            </a:r>
            <a:r>
              <a:rPr lang="en-US" sz="2400" dirty="0" err="1" smtClean="0">
                <a:solidFill>
                  <a:srgbClr val="00FFFF"/>
                </a:solidFill>
              </a:rPr>
              <a:t>bunga</a:t>
            </a:r>
            <a:r>
              <a:rPr lang="en-US" sz="2400" dirty="0" smtClean="0">
                <a:solidFill>
                  <a:srgbClr val="00FFFF"/>
                </a:solidFill>
              </a:rPr>
              <a:t> </a:t>
            </a:r>
            <a:r>
              <a:rPr lang="en-US" sz="2400" dirty="0" err="1" smtClean="0">
                <a:solidFill>
                  <a:srgbClr val="00FFFF"/>
                </a:solidFill>
              </a:rPr>
              <a:t>pinjaman</a:t>
            </a:r>
            <a:r>
              <a:rPr lang="en-US" sz="2400" dirty="0" smtClean="0">
                <a:solidFill>
                  <a:srgbClr val="00FFFF"/>
                </a:solidFill>
              </a:rPr>
              <a:t> </a:t>
            </a:r>
            <a:r>
              <a:rPr lang="en-US" sz="2400" dirty="0" err="1" smtClean="0">
                <a:solidFill>
                  <a:srgbClr val="00FFFF"/>
                </a:solidFill>
              </a:rPr>
              <a:t>luar</a:t>
            </a:r>
            <a:r>
              <a:rPr lang="en-US" sz="2400" dirty="0" smtClean="0">
                <a:solidFill>
                  <a:srgbClr val="00FFFF"/>
                </a:solidFill>
              </a:rPr>
              <a:t> </a:t>
            </a:r>
            <a:r>
              <a:rPr lang="en-US" sz="2400" dirty="0" err="1" smtClean="0">
                <a:solidFill>
                  <a:srgbClr val="00FFFF"/>
                </a:solidFill>
              </a:rPr>
              <a:t>negeri</a:t>
            </a:r>
            <a:r>
              <a:rPr lang="en-US" sz="2400" dirty="0" smtClean="0">
                <a:solidFill>
                  <a:srgbClr val="00FFFF"/>
                </a:solidFill>
              </a:rPr>
              <a:t>)</a:t>
            </a:r>
            <a:endParaRPr lang="en-US" sz="2400" dirty="0">
              <a:solidFill>
                <a:srgbClr val="00FFFF"/>
              </a:solidFill>
            </a:endParaRPr>
          </a:p>
        </p:txBody>
      </p:sp>
      <p:sp>
        <p:nvSpPr>
          <p:cNvPr id="12" name="Rectangle 11"/>
          <p:cNvSpPr/>
          <p:nvPr/>
        </p:nvSpPr>
        <p:spPr>
          <a:xfrm>
            <a:off x="3352800" y="1982212"/>
            <a:ext cx="2819400" cy="3046988"/>
          </a:xfrm>
          <a:prstGeom prst="rect">
            <a:avLst/>
          </a:prstGeom>
          <a:ln w="38100">
            <a:solidFill>
              <a:srgbClr val="00FFFF"/>
            </a:solidFill>
          </a:ln>
        </p:spPr>
        <p:txBody>
          <a:bodyPr wrap="square">
            <a:spAutoFit/>
          </a:bodyPr>
          <a:lstStyle/>
          <a:p>
            <a:r>
              <a:rPr lang="en-US" sz="2400" dirty="0" smtClean="0">
                <a:solidFill>
                  <a:srgbClr val="CCFF33"/>
                </a:solidFill>
              </a:rPr>
              <a:t>2. </a:t>
            </a:r>
            <a:r>
              <a:rPr lang="en-US" sz="2400" dirty="0" err="1" smtClean="0">
                <a:solidFill>
                  <a:srgbClr val="CCFF33"/>
                </a:solidFill>
              </a:rPr>
              <a:t>Transaksi</a:t>
            </a:r>
            <a:r>
              <a:rPr lang="en-US" sz="2400" dirty="0" smtClean="0">
                <a:solidFill>
                  <a:srgbClr val="CCFF33"/>
                </a:solidFill>
              </a:rPr>
              <a:t> Modal (Capital Account):</a:t>
            </a:r>
            <a:br>
              <a:rPr lang="en-US" sz="2400" dirty="0" smtClean="0">
                <a:solidFill>
                  <a:srgbClr val="CCFF33"/>
                </a:solidFill>
              </a:rPr>
            </a:br>
            <a:r>
              <a:rPr lang="en-US" sz="2400" dirty="0" smtClean="0">
                <a:solidFill>
                  <a:srgbClr val="CCFF33"/>
                </a:solidFill>
              </a:rPr>
              <a:t>a. </a:t>
            </a:r>
            <a:r>
              <a:rPr lang="en-US" sz="2400" dirty="0" err="1" smtClean="0">
                <a:solidFill>
                  <a:srgbClr val="CCFF33"/>
                </a:solidFill>
              </a:rPr>
              <a:t>Penanaman</a:t>
            </a:r>
            <a:r>
              <a:rPr lang="en-US" sz="2400" dirty="0" smtClean="0">
                <a:solidFill>
                  <a:srgbClr val="CCFF33"/>
                </a:solidFill>
              </a:rPr>
              <a:t> Modal </a:t>
            </a:r>
            <a:r>
              <a:rPr lang="en-US" sz="2400" dirty="0" err="1" smtClean="0">
                <a:solidFill>
                  <a:srgbClr val="CCFF33"/>
                </a:solidFill>
              </a:rPr>
              <a:t>secara</a:t>
            </a:r>
            <a:r>
              <a:rPr lang="en-US" sz="2400" dirty="0" smtClean="0">
                <a:solidFill>
                  <a:srgbClr val="CCFF33"/>
                </a:solidFill>
              </a:rPr>
              <a:t> </a:t>
            </a:r>
            <a:r>
              <a:rPr lang="en-US" sz="2400" dirty="0" err="1" smtClean="0">
                <a:solidFill>
                  <a:srgbClr val="CCFF33"/>
                </a:solidFill>
              </a:rPr>
              <a:t>langsung</a:t>
            </a:r>
            <a:r>
              <a:rPr lang="en-US" sz="2400" dirty="0" smtClean="0">
                <a:solidFill>
                  <a:srgbClr val="CCFF33"/>
                </a:solidFill>
              </a:rPr>
              <a:t/>
            </a:r>
            <a:br>
              <a:rPr lang="en-US" sz="2400" dirty="0" smtClean="0">
                <a:solidFill>
                  <a:srgbClr val="CCFF33"/>
                </a:solidFill>
              </a:rPr>
            </a:br>
            <a:r>
              <a:rPr lang="en-US" sz="2400" dirty="0" smtClean="0">
                <a:solidFill>
                  <a:srgbClr val="CCFF33"/>
                </a:solidFill>
              </a:rPr>
              <a:t>b. </a:t>
            </a:r>
            <a:r>
              <a:rPr lang="en-US" sz="2400" dirty="0" err="1" smtClean="0">
                <a:solidFill>
                  <a:srgbClr val="CCFF33"/>
                </a:solidFill>
              </a:rPr>
              <a:t>Utang</a:t>
            </a:r>
            <a:r>
              <a:rPr lang="en-US" sz="2400" dirty="0" smtClean="0">
                <a:solidFill>
                  <a:srgbClr val="CCFF33"/>
                </a:solidFill>
              </a:rPr>
              <a:t> </a:t>
            </a:r>
            <a:r>
              <a:rPr lang="en-US" sz="2400" dirty="0" err="1" smtClean="0">
                <a:solidFill>
                  <a:srgbClr val="CCFF33"/>
                </a:solidFill>
              </a:rPr>
              <a:t>piutang</a:t>
            </a:r>
            <a:r>
              <a:rPr lang="en-US" sz="2400" dirty="0" smtClean="0">
                <a:solidFill>
                  <a:srgbClr val="CCFF33"/>
                </a:solidFill>
              </a:rPr>
              <a:t> </a:t>
            </a:r>
            <a:r>
              <a:rPr lang="en-US" sz="2400" dirty="0" err="1" smtClean="0">
                <a:solidFill>
                  <a:srgbClr val="CCFF33"/>
                </a:solidFill>
              </a:rPr>
              <a:t>jangka</a:t>
            </a:r>
            <a:r>
              <a:rPr lang="en-US" sz="2400" dirty="0" smtClean="0">
                <a:solidFill>
                  <a:srgbClr val="CCFF33"/>
                </a:solidFill>
              </a:rPr>
              <a:t> </a:t>
            </a:r>
            <a:r>
              <a:rPr lang="en-US" sz="2400" dirty="0" err="1" smtClean="0">
                <a:solidFill>
                  <a:srgbClr val="CCFF33"/>
                </a:solidFill>
              </a:rPr>
              <a:t>pendek</a:t>
            </a:r>
            <a:r>
              <a:rPr lang="en-US" sz="2400" dirty="0" smtClean="0">
                <a:solidFill>
                  <a:srgbClr val="CCFF33"/>
                </a:solidFill>
              </a:rPr>
              <a:t/>
            </a:r>
            <a:br>
              <a:rPr lang="en-US" sz="2400" dirty="0" smtClean="0">
                <a:solidFill>
                  <a:srgbClr val="CCFF33"/>
                </a:solidFill>
              </a:rPr>
            </a:br>
            <a:r>
              <a:rPr lang="en-US" sz="2400" dirty="0" smtClean="0">
                <a:solidFill>
                  <a:srgbClr val="CCFF33"/>
                </a:solidFill>
              </a:rPr>
              <a:t>c. </a:t>
            </a:r>
            <a:r>
              <a:rPr lang="en-US" sz="2400" dirty="0" err="1" smtClean="0">
                <a:solidFill>
                  <a:srgbClr val="CCFF33"/>
                </a:solidFill>
              </a:rPr>
              <a:t>Utang</a:t>
            </a:r>
            <a:r>
              <a:rPr lang="en-US" sz="2400" dirty="0" smtClean="0">
                <a:solidFill>
                  <a:srgbClr val="CCFF33"/>
                </a:solidFill>
              </a:rPr>
              <a:t> </a:t>
            </a:r>
            <a:r>
              <a:rPr lang="en-US" sz="2400" dirty="0" err="1" smtClean="0">
                <a:solidFill>
                  <a:srgbClr val="CCFF33"/>
                </a:solidFill>
              </a:rPr>
              <a:t>piutang</a:t>
            </a:r>
            <a:r>
              <a:rPr lang="en-US" sz="2400" dirty="0" smtClean="0">
                <a:solidFill>
                  <a:srgbClr val="CCFF33"/>
                </a:solidFill>
              </a:rPr>
              <a:t> </a:t>
            </a:r>
            <a:r>
              <a:rPr lang="en-US" sz="2400" dirty="0" err="1" smtClean="0">
                <a:solidFill>
                  <a:srgbClr val="CCFF33"/>
                </a:solidFill>
              </a:rPr>
              <a:t>jangka</a:t>
            </a:r>
            <a:r>
              <a:rPr lang="en-US" sz="2400" dirty="0" smtClean="0">
                <a:solidFill>
                  <a:srgbClr val="CCFF33"/>
                </a:solidFill>
              </a:rPr>
              <a:t> </a:t>
            </a:r>
            <a:r>
              <a:rPr lang="en-US" sz="2400" dirty="0" err="1" smtClean="0">
                <a:solidFill>
                  <a:srgbClr val="CCFF33"/>
                </a:solidFill>
              </a:rPr>
              <a:t>panjang</a:t>
            </a:r>
            <a:endParaRPr lang="en-US" sz="2400" dirty="0"/>
          </a:p>
        </p:txBody>
      </p:sp>
      <p:sp>
        <p:nvSpPr>
          <p:cNvPr id="13" name="Rectangle 12"/>
          <p:cNvSpPr/>
          <p:nvPr/>
        </p:nvSpPr>
        <p:spPr>
          <a:xfrm>
            <a:off x="6400800" y="2046744"/>
            <a:ext cx="2590800" cy="2677656"/>
          </a:xfrm>
          <a:prstGeom prst="rect">
            <a:avLst/>
          </a:prstGeom>
          <a:ln w="38100">
            <a:solidFill>
              <a:srgbClr val="CC99FF"/>
            </a:solidFill>
          </a:ln>
        </p:spPr>
        <p:txBody>
          <a:bodyPr wrap="square">
            <a:spAutoFit/>
          </a:bodyPr>
          <a:lstStyle/>
          <a:p>
            <a:r>
              <a:rPr lang="en-US" sz="2400" dirty="0" smtClean="0">
                <a:solidFill>
                  <a:srgbClr val="FFFF00"/>
                </a:solidFill>
              </a:rPr>
              <a:t>3. </a:t>
            </a:r>
            <a:r>
              <a:rPr lang="en-US" sz="2400" dirty="0" err="1" smtClean="0">
                <a:solidFill>
                  <a:srgbClr val="FFFF00"/>
                </a:solidFill>
              </a:rPr>
              <a:t>Transaksi</a:t>
            </a:r>
            <a:r>
              <a:rPr lang="en-US" sz="2400" dirty="0" smtClean="0">
                <a:solidFill>
                  <a:srgbClr val="FFFF00"/>
                </a:solidFill>
              </a:rPr>
              <a:t> </a:t>
            </a:r>
            <a:r>
              <a:rPr lang="en-US" sz="2400" dirty="0" err="1" smtClean="0">
                <a:solidFill>
                  <a:srgbClr val="FFFF00"/>
                </a:solidFill>
              </a:rPr>
              <a:t>satu</a:t>
            </a:r>
            <a:r>
              <a:rPr lang="en-US" sz="2400" dirty="0" smtClean="0">
                <a:solidFill>
                  <a:srgbClr val="FFFF00"/>
                </a:solidFill>
              </a:rPr>
              <a:t> </a:t>
            </a:r>
            <a:r>
              <a:rPr lang="en-US" sz="2400" dirty="0" err="1" smtClean="0">
                <a:solidFill>
                  <a:srgbClr val="FFFF00"/>
                </a:solidFill>
              </a:rPr>
              <a:t>Arah</a:t>
            </a:r>
            <a:r>
              <a:rPr lang="en-US" sz="2400" dirty="0" smtClean="0">
                <a:solidFill>
                  <a:srgbClr val="FFFF00"/>
                </a:solidFill>
              </a:rPr>
              <a:t> (Unilateral Trans):</a:t>
            </a:r>
            <a:br>
              <a:rPr lang="en-US" sz="2400" dirty="0" smtClean="0">
                <a:solidFill>
                  <a:srgbClr val="FFFF00"/>
                </a:solidFill>
              </a:rPr>
            </a:br>
            <a:r>
              <a:rPr lang="en-US" sz="2400" dirty="0" smtClean="0">
                <a:solidFill>
                  <a:srgbClr val="FFFF00"/>
                </a:solidFill>
              </a:rPr>
              <a:t>a. </a:t>
            </a:r>
            <a:r>
              <a:rPr lang="en-US" sz="2400" dirty="0" err="1" smtClean="0">
                <a:solidFill>
                  <a:srgbClr val="FFFF00"/>
                </a:solidFill>
              </a:rPr>
              <a:t>Bantuan</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negara</a:t>
            </a:r>
            <a:r>
              <a:rPr lang="en-US" sz="2400" dirty="0" smtClean="0">
                <a:solidFill>
                  <a:srgbClr val="FFFF00"/>
                </a:solidFill>
              </a:rPr>
              <a:t> lain</a:t>
            </a:r>
            <a:br>
              <a:rPr lang="en-US" sz="2400" dirty="0" smtClean="0">
                <a:solidFill>
                  <a:srgbClr val="FFFF00"/>
                </a:solidFill>
              </a:rPr>
            </a:br>
            <a:r>
              <a:rPr lang="en-US" sz="2400" dirty="0" smtClean="0">
                <a:solidFill>
                  <a:srgbClr val="FFFF00"/>
                </a:solidFill>
              </a:rPr>
              <a:t>b. </a:t>
            </a:r>
            <a:r>
              <a:rPr lang="en-US" sz="2400" dirty="0" err="1" smtClean="0">
                <a:solidFill>
                  <a:srgbClr val="FFFF00"/>
                </a:solidFill>
              </a:rPr>
              <a:t>Hibah</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negara</a:t>
            </a:r>
            <a:r>
              <a:rPr lang="en-US" sz="2400" dirty="0" smtClean="0">
                <a:solidFill>
                  <a:srgbClr val="FFFF00"/>
                </a:solidFill>
              </a:rPr>
              <a:t> lain</a:t>
            </a:r>
            <a:endParaRPr lang="en-US" sz="2400" dirty="0">
              <a:solidFill>
                <a:srgbClr val="FFFF00"/>
              </a:solidFill>
            </a:endParaRPr>
          </a:p>
        </p:txBody>
      </p:sp>
      <p:sp>
        <p:nvSpPr>
          <p:cNvPr id="14" name="Rectangle 13"/>
          <p:cNvSpPr/>
          <p:nvPr/>
        </p:nvSpPr>
        <p:spPr>
          <a:xfrm>
            <a:off x="2895600" y="5867400"/>
            <a:ext cx="3810000" cy="6096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Transaksi</a:t>
            </a:r>
            <a:r>
              <a:rPr lang="en-US" sz="3200" dirty="0" smtClean="0"/>
              <a:t> Total</a:t>
            </a:r>
            <a:endParaRPr lang="en-US" sz="3200" dirty="0"/>
          </a:p>
        </p:txBody>
      </p:sp>
      <p:cxnSp>
        <p:nvCxnSpPr>
          <p:cNvPr id="16" name="Curved Connector 15"/>
          <p:cNvCxnSpPr>
            <a:stCxn id="11" idx="2"/>
            <a:endCxn id="14" idx="0"/>
          </p:cNvCxnSpPr>
          <p:nvPr/>
        </p:nvCxnSpPr>
        <p:spPr>
          <a:xfrm rot="16200000" flipH="1">
            <a:off x="2615178" y="3681978"/>
            <a:ext cx="1208544" cy="3162300"/>
          </a:xfrm>
          <a:prstGeom prst="curvedConnector3">
            <a:avLst>
              <a:gd name="adj1" fmla="val 50000"/>
            </a:avLst>
          </a:prstGeom>
          <a:ln w="38100">
            <a:solidFill>
              <a:srgbClr val="FF00FF"/>
            </a:solidFill>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a:stCxn id="12" idx="2"/>
            <a:endCxn id="14" idx="0"/>
          </p:cNvCxnSpPr>
          <p:nvPr/>
        </p:nvCxnSpPr>
        <p:spPr>
          <a:xfrm rot="16200000" flipH="1">
            <a:off x="4362450" y="5429250"/>
            <a:ext cx="838200" cy="38100"/>
          </a:xfrm>
          <a:prstGeom prst="curvedConnector3">
            <a:avLst>
              <a:gd name="adj1" fmla="val 50000"/>
            </a:avLst>
          </a:prstGeom>
          <a:ln w="38100">
            <a:solidFill>
              <a:srgbClr val="00FFFF"/>
            </a:solidFill>
            <a:tailEnd type="arrow"/>
          </a:ln>
        </p:spPr>
        <p:style>
          <a:lnRef idx="1">
            <a:schemeClr val="accent1"/>
          </a:lnRef>
          <a:fillRef idx="0">
            <a:schemeClr val="accent1"/>
          </a:fillRef>
          <a:effectRef idx="0">
            <a:schemeClr val="accent1"/>
          </a:effectRef>
          <a:fontRef idx="minor">
            <a:schemeClr val="tx1"/>
          </a:fontRef>
        </p:style>
      </p:cxnSp>
      <p:cxnSp>
        <p:nvCxnSpPr>
          <p:cNvPr id="20" name="Curved Connector 19"/>
          <p:cNvCxnSpPr>
            <a:stCxn id="13" idx="2"/>
            <a:endCxn id="14" idx="0"/>
          </p:cNvCxnSpPr>
          <p:nvPr/>
        </p:nvCxnSpPr>
        <p:spPr>
          <a:xfrm rot="5400000">
            <a:off x="5676900" y="3848100"/>
            <a:ext cx="1143000" cy="2895600"/>
          </a:xfrm>
          <a:prstGeom prst="curvedConnector3">
            <a:avLst>
              <a:gd name="adj1" fmla="val 50000"/>
            </a:avLst>
          </a:prstGeom>
          <a:ln w="38100">
            <a:solidFill>
              <a:srgbClr val="CC99FF"/>
            </a:solidFill>
            <a:tailEnd type="arrow"/>
          </a:ln>
        </p:spPr>
        <p:style>
          <a:lnRef idx="1">
            <a:schemeClr val="accent1"/>
          </a:lnRef>
          <a:fillRef idx="0">
            <a:schemeClr val="accent1"/>
          </a:fillRef>
          <a:effectRef idx="0">
            <a:schemeClr val="accent1"/>
          </a:effectRef>
          <a:fontRef idx="minor">
            <a:schemeClr val="tx1"/>
          </a:fontRef>
        </p:style>
      </p:cxnSp>
      <p:sp>
        <p:nvSpPr>
          <p:cNvPr id="17" name="Action Button: Home 16">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repeatCount="indefinite"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repeatCount="indefinite"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838200" y="152400"/>
            <a:ext cx="7467600" cy="533400"/>
          </a:xfrm>
          <a:ln>
            <a:solidFill>
              <a:srgbClr val="FFFF00"/>
            </a:solidFill>
          </a:ln>
        </p:spPr>
        <p:txBody>
          <a:bodyPr>
            <a:normAutofit fontScale="90000"/>
          </a:bodyPr>
          <a:lstStyle/>
          <a:p>
            <a:r>
              <a:rPr lang="en-US" sz="4000" dirty="0" err="1" smtClean="0">
                <a:solidFill>
                  <a:srgbClr val="00FFFF"/>
                </a:solidFill>
              </a:rPr>
              <a:t>Bentuk</a:t>
            </a:r>
            <a:r>
              <a:rPr lang="en-US" sz="4000" dirty="0" smtClean="0">
                <a:solidFill>
                  <a:srgbClr val="00FFFF"/>
                </a:solidFill>
              </a:rPr>
              <a:t> </a:t>
            </a:r>
            <a:r>
              <a:rPr lang="en-US" sz="4000" dirty="0" err="1" smtClean="0">
                <a:solidFill>
                  <a:srgbClr val="00FFFF"/>
                </a:solidFill>
              </a:rPr>
              <a:t>Neraca</a:t>
            </a:r>
            <a:r>
              <a:rPr lang="en-US" sz="4000" dirty="0" smtClean="0">
                <a:solidFill>
                  <a:srgbClr val="00FFFF"/>
                </a:solidFill>
              </a:rPr>
              <a:t> </a:t>
            </a:r>
            <a:r>
              <a:rPr lang="en-US" sz="4000" dirty="0" err="1" smtClean="0">
                <a:solidFill>
                  <a:srgbClr val="00FFFF"/>
                </a:solidFill>
              </a:rPr>
              <a:t>Pembayaran</a:t>
            </a:r>
            <a:endParaRPr lang="en-US" sz="4000" dirty="0">
              <a:solidFill>
                <a:srgbClr val="00FFFF"/>
              </a:solidFill>
            </a:endParaRPr>
          </a:p>
        </p:txBody>
      </p:sp>
      <p:sp>
        <p:nvSpPr>
          <p:cNvPr id="194563" name="Rectangle 3"/>
          <p:cNvSpPr>
            <a:spLocks noGrp="1" noChangeArrowheads="1"/>
          </p:cNvSpPr>
          <p:nvPr>
            <p:ph idx="1"/>
          </p:nvPr>
        </p:nvSpPr>
        <p:spPr>
          <a:xfrm>
            <a:off x="152400" y="838200"/>
            <a:ext cx="4267200" cy="5562600"/>
          </a:xfrm>
          <a:ln>
            <a:solidFill>
              <a:srgbClr val="00FF00"/>
            </a:solidFill>
          </a:ln>
        </p:spPr>
        <p:txBody>
          <a:bodyPr>
            <a:normAutofit fontScale="92500"/>
          </a:bodyPr>
          <a:lstStyle/>
          <a:p>
            <a:pPr>
              <a:lnSpc>
                <a:spcPct val="80000"/>
              </a:lnSpc>
              <a:buNone/>
            </a:pPr>
            <a:r>
              <a:rPr lang="en-US" sz="2400" dirty="0" smtClean="0">
                <a:solidFill>
                  <a:srgbClr val="FFFF00"/>
                </a:solidFill>
              </a:rPr>
              <a:t> 1. </a:t>
            </a:r>
            <a:r>
              <a:rPr lang="en-US" sz="2400" dirty="0" err="1" smtClean="0">
                <a:solidFill>
                  <a:srgbClr val="FFFF00"/>
                </a:solidFill>
              </a:rPr>
              <a:t>Neraca</a:t>
            </a:r>
            <a:r>
              <a:rPr lang="en-US" sz="2400" dirty="0" smtClean="0">
                <a:solidFill>
                  <a:srgbClr val="FFFF00"/>
                </a:solidFill>
              </a:rPr>
              <a:t> </a:t>
            </a:r>
            <a:r>
              <a:rPr lang="en-US" sz="2400" dirty="0" err="1" smtClean="0">
                <a:solidFill>
                  <a:srgbClr val="FFFF00"/>
                </a:solidFill>
              </a:rPr>
              <a:t>Pembayaran</a:t>
            </a:r>
            <a:r>
              <a:rPr lang="en-US" sz="2400" dirty="0" smtClean="0">
                <a:solidFill>
                  <a:srgbClr val="FFFF00"/>
                </a:solidFill>
              </a:rPr>
              <a:t> surplus (</a:t>
            </a:r>
            <a:r>
              <a:rPr lang="en-US" sz="2400" dirty="0" err="1" smtClean="0">
                <a:solidFill>
                  <a:srgbClr val="FFFF00"/>
                </a:solidFill>
              </a:rPr>
              <a:t>aktif</a:t>
            </a:r>
            <a:r>
              <a:rPr lang="en-US" sz="2400" dirty="0" smtClean="0">
                <a:solidFill>
                  <a:srgbClr val="FFFF00"/>
                </a:solidFill>
              </a:rPr>
              <a:t>) = </a:t>
            </a:r>
            <a:r>
              <a:rPr lang="en-US" sz="2400" dirty="0" err="1" smtClean="0">
                <a:solidFill>
                  <a:srgbClr val="FFFF00"/>
                </a:solidFill>
              </a:rPr>
              <a:t>Ekspor</a:t>
            </a:r>
            <a:r>
              <a:rPr lang="en-US" sz="2400" dirty="0" smtClean="0">
                <a:solidFill>
                  <a:srgbClr val="FFFF00"/>
                </a:solidFill>
              </a:rPr>
              <a:t> </a:t>
            </a:r>
            <a:r>
              <a:rPr lang="en-US" sz="2400" dirty="0" err="1" smtClean="0">
                <a:solidFill>
                  <a:srgbClr val="FFFF00"/>
                </a:solidFill>
              </a:rPr>
              <a:t>lebih</a:t>
            </a:r>
            <a:r>
              <a:rPr lang="en-US" sz="2400" dirty="0" smtClean="0">
                <a:solidFill>
                  <a:srgbClr val="FFFF00"/>
                </a:solidFill>
              </a:rPr>
              <a:t> </a:t>
            </a:r>
            <a:r>
              <a:rPr lang="en-US" sz="2400" dirty="0" err="1" smtClean="0">
                <a:solidFill>
                  <a:srgbClr val="FFFF00"/>
                </a:solidFill>
              </a:rPr>
              <a:t>besar</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impor</a:t>
            </a:r>
            <a:endParaRPr lang="en-US" sz="2400" dirty="0" smtClean="0">
              <a:solidFill>
                <a:srgbClr val="FFFF00"/>
              </a:solidFill>
            </a:endParaRPr>
          </a:p>
          <a:p>
            <a:pPr>
              <a:lnSpc>
                <a:spcPct val="80000"/>
              </a:lnSpc>
              <a:buNone/>
            </a:pPr>
            <a:endParaRPr lang="en-US" sz="2400" dirty="0" smtClean="0">
              <a:solidFill>
                <a:srgbClr val="FFFF00"/>
              </a:solidFill>
            </a:endParaRPr>
          </a:p>
          <a:p>
            <a:pPr>
              <a:lnSpc>
                <a:spcPct val="80000"/>
              </a:lnSpc>
              <a:buNone/>
            </a:pPr>
            <a:r>
              <a:rPr lang="en-US" sz="2400" dirty="0" smtClean="0">
                <a:solidFill>
                  <a:srgbClr val="00FFFF"/>
                </a:solidFill>
              </a:rPr>
              <a:t>        </a:t>
            </a:r>
            <a:r>
              <a:rPr lang="en-US" sz="2400" dirty="0" err="1" smtClean="0">
                <a:solidFill>
                  <a:srgbClr val="00FFFF"/>
                </a:solidFill>
              </a:rPr>
              <a:t>Dampaknya</a:t>
            </a:r>
            <a:r>
              <a:rPr lang="en-US" sz="2400" dirty="0" smtClean="0">
                <a:solidFill>
                  <a:srgbClr val="00FFFF"/>
                </a:solidFill>
              </a:rPr>
              <a:t> :</a:t>
            </a:r>
          </a:p>
          <a:p>
            <a:pPr>
              <a:lnSpc>
                <a:spcPct val="80000"/>
              </a:lnSpc>
              <a:buFont typeface="+mj-lt"/>
              <a:buAutoNum type="alphaLcPeriod"/>
            </a:pPr>
            <a:r>
              <a:rPr lang="en-US" sz="2400" dirty="0" err="1" smtClean="0">
                <a:solidFill>
                  <a:srgbClr val="00FFFF"/>
                </a:solidFill>
              </a:rPr>
              <a:t>kurs</a:t>
            </a:r>
            <a:r>
              <a:rPr lang="en-US" sz="2400" dirty="0" smtClean="0">
                <a:solidFill>
                  <a:srgbClr val="00FFFF"/>
                </a:solidFill>
              </a:rPr>
              <a:t> </a:t>
            </a:r>
            <a:r>
              <a:rPr lang="en-US" sz="2400" dirty="0" err="1" smtClean="0">
                <a:solidFill>
                  <a:srgbClr val="00FFFF"/>
                </a:solidFill>
              </a:rPr>
              <a:t>valuta</a:t>
            </a:r>
            <a:r>
              <a:rPr lang="en-US" sz="2400" dirty="0" smtClean="0">
                <a:solidFill>
                  <a:srgbClr val="00FFFF"/>
                </a:solidFill>
              </a:rPr>
              <a:t> </a:t>
            </a:r>
            <a:r>
              <a:rPr lang="en-US" sz="2400" dirty="0" err="1" smtClean="0">
                <a:solidFill>
                  <a:srgbClr val="00FFFF"/>
                </a:solidFill>
              </a:rPr>
              <a:t>asing</a:t>
            </a:r>
            <a:r>
              <a:rPr lang="en-US" sz="2400" dirty="0" smtClean="0">
                <a:solidFill>
                  <a:srgbClr val="00FFFF"/>
                </a:solidFill>
              </a:rPr>
              <a:t> </a:t>
            </a:r>
            <a:r>
              <a:rPr lang="en-US" sz="2400" dirty="0" err="1" smtClean="0">
                <a:solidFill>
                  <a:srgbClr val="00FFFF"/>
                </a:solidFill>
              </a:rPr>
              <a:t>turun</a:t>
            </a:r>
            <a:endParaRPr lang="en-US" sz="2400" dirty="0" smtClean="0">
              <a:solidFill>
                <a:srgbClr val="00FFFF"/>
              </a:solidFill>
            </a:endParaRPr>
          </a:p>
          <a:p>
            <a:pPr>
              <a:lnSpc>
                <a:spcPct val="80000"/>
              </a:lnSpc>
              <a:buFont typeface="+mj-lt"/>
              <a:buAutoNum type="alphaLcPeriod"/>
            </a:pPr>
            <a:r>
              <a:rPr lang="en-US" sz="2400" dirty="0" err="1" smtClean="0">
                <a:solidFill>
                  <a:srgbClr val="00FFFF"/>
                </a:solidFill>
              </a:rPr>
              <a:t>nilai</a:t>
            </a:r>
            <a:r>
              <a:rPr lang="en-US" sz="2400" dirty="0" smtClean="0">
                <a:solidFill>
                  <a:srgbClr val="00FFFF"/>
                </a:solidFill>
              </a:rPr>
              <a:t> </a:t>
            </a:r>
            <a:r>
              <a:rPr lang="en-US" sz="2400" dirty="0" err="1" smtClean="0">
                <a:solidFill>
                  <a:srgbClr val="00FFFF"/>
                </a:solidFill>
              </a:rPr>
              <a:t>tukar</a:t>
            </a:r>
            <a:r>
              <a:rPr lang="en-US" sz="2400" dirty="0" smtClean="0">
                <a:solidFill>
                  <a:srgbClr val="00FFFF"/>
                </a:solidFill>
              </a:rPr>
              <a:t> </a:t>
            </a:r>
            <a:r>
              <a:rPr lang="en-US" sz="2400" dirty="0" err="1" smtClean="0">
                <a:solidFill>
                  <a:srgbClr val="00FFFF"/>
                </a:solidFill>
              </a:rPr>
              <a:t>dalam</a:t>
            </a:r>
            <a:r>
              <a:rPr lang="en-US" sz="2400" dirty="0" smtClean="0">
                <a:solidFill>
                  <a:srgbClr val="00FFFF"/>
                </a:solidFill>
              </a:rPr>
              <a:t> </a:t>
            </a:r>
            <a:r>
              <a:rPr lang="en-US" sz="2400" dirty="0" err="1" smtClean="0">
                <a:solidFill>
                  <a:srgbClr val="00FFFF"/>
                </a:solidFill>
              </a:rPr>
              <a:t>negeri</a:t>
            </a:r>
            <a:r>
              <a:rPr lang="en-US" sz="2400" dirty="0" smtClean="0">
                <a:solidFill>
                  <a:srgbClr val="00FFFF"/>
                </a:solidFill>
              </a:rPr>
              <a:t> </a:t>
            </a:r>
            <a:r>
              <a:rPr lang="en-US" sz="2400" dirty="0" err="1" smtClean="0">
                <a:solidFill>
                  <a:srgbClr val="00FFFF"/>
                </a:solidFill>
              </a:rPr>
              <a:t>naik</a:t>
            </a:r>
            <a:endParaRPr lang="en-US" sz="2400" dirty="0" smtClean="0">
              <a:solidFill>
                <a:srgbClr val="00FFFF"/>
              </a:solidFill>
            </a:endParaRPr>
          </a:p>
          <a:p>
            <a:pPr>
              <a:lnSpc>
                <a:spcPct val="80000"/>
              </a:lnSpc>
              <a:buFont typeface="+mj-lt"/>
              <a:buAutoNum type="alphaLcPeriod"/>
            </a:pPr>
            <a:r>
              <a:rPr lang="en-US" sz="2400" dirty="0" err="1" smtClean="0">
                <a:solidFill>
                  <a:srgbClr val="00FFFF"/>
                </a:solidFill>
              </a:rPr>
              <a:t>produksi</a:t>
            </a:r>
            <a:r>
              <a:rPr lang="en-US" sz="2400" dirty="0" smtClean="0">
                <a:solidFill>
                  <a:srgbClr val="00FFFF"/>
                </a:solidFill>
              </a:rPr>
              <a:t> </a:t>
            </a:r>
            <a:r>
              <a:rPr lang="en-US" sz="2400" dirty="0" err="1" smtClean="0">
                <a:solidFill>
                  <a:srgbClr val="00FFFF"/>
                </a:solidFill>
              </a:rPr>
              <a:t>dalam</a:t>
            </a:r>
            <a:r>
              <a:rPr lang="en-US" sz="2400" dirty="0" smtClean="0">
                <a:solidFill>
                  <a:srgbClr val="00FFFF"/>
                </a:solidFill>
              </a:rPr>
              <a:t> </a:t>
            </a:r>
            <a:r>
              <a:rPr lang="en-US" sz="2400" dirty="0" err="1" smtClean="0">
                <a:solidFill>
                  <a:srgbClr val="00FFFF"/>
                </a:solidFill>
              </a:rPr>
              <a:t>negeri</a:t>
            </a:r>
            <a:r>
              <a:rPr lang="en-US" sz="2400" dirty="0" smtClean="0">
                <a:solidFill>
                  <a:srgbClr val="00FFFF"/>
                </a:solidFill>
              </a:rPr>
              <a:t> </a:t>
            </a:r>
            <a:r>
              <a:rPr lang="en-US" sz="2400" dirty="0" err="1" smtClean="0">
                <a:solidFill>
                  <a:srgbClr val="00FFFF"/>
                </a:solidFill>
              </a:rPr>
              <a:t>meningkat</a:t>
            </a:r>
            <a:endParaRPr lang="en-US" sz="2400" dirty="0" smtClean="0">
              <a:solidFill>
                <a:srgbClr val="00FFFF"/>
              </a:solidFill>
            </a:endParaRPr>
          </a:p>
          <a:p>
            <a:pPr>
              <a:lnSpc>
                <a:spcPct val="80000"/>
              </a:lnSpc>
              <a:buFont typeface="+mj-lt"/>
              <a:buAutoNum type="alphaLcPeriod"/>
            </a:pPr>
            <a:r>
              <a:rPr lang="en-US" sz="2400" dirty="0" err="1" smtClean="0">
                <a:solidFill>
                  <a:srgbClr val="00FFFF"/>
                </a:solidFill>
              </a:rPr>
              <a:t>memperluas</a:t>
            </a:r>
            <a:r>
              <a:rPr lang="en-US" sz="2400" dirty="0" smtClean="0">
                <a:solidFill>
                  <a:srgbClr val="00FFFF"/>
                </a:solidFill>
              </a:rPr>
              <a:t> </a:t>
            </a:r>
            <a:r>
              <a:rPr lang="en-US" sz="2400" dirty="0" err="1" smtClean="0">
                <a:solidFill>
                  <a:srgbClr val="00FFFF"/>
                </a:solidFill>
              </a:rPr>
              <a:t>lapangan</a:t>
            </a:r>
            <a:r>
              <a:rPr lang="en-US" sz="2400" dirty="0" smtClean="0">
                <a:solidFill>
                  <a:srgbClr val="00FFFF"/>
                </a:solidFill>
              </a:rPr>
              <a:t> </a:t>
            </a:r>
            <a:r>
              <a:rPr lang="en-US" sz="2400" dirty="0" err="1" smtClean="0">
                <a:solidFill>
                  <a:srgbClr val="00FFFF"/>
                </a:solidFill>
              </a:rPr>
              <a:t>pekerjaan</a:t>
            </a:r>
            <a:endParaRPr lang="en-US" sz="2400" dirty="0" smtClean="0">
              <a:solidFill>
                <a:srgbClr val="00FFFF"/>
              </a:solidFill>
            </a:endParaRPr>
          </a:p>
          <a:p>
            <a:pPr>
              <a:lnSpc>
                <a:spcPct val="80000"/>
              </a:lnSpc>
              <a:buFont typeface="+mj-lt"/>
              <a:buAutoNum type="alphaLcPeriod"/>
            </a:pPr>
            <a:r>
              <a:rPr lang="en-US" sz="2400" dirty="0" err="1" smtClean="0">
                <a:solidFill>
                  <a:srgbClr val="00FFFF"/>
                </a:solidFill>
              </a:rPr>
              <a:t>memperkuat</a:t>
            </a:r>
            <a:r>
              <a:rPr lang="en-US" sz="2400" dirty="0" smtClean="0">
                <a:solidFill>
                  <a:srgbClr val="00FFFF"/>
                </a:solidFill>
              </a:rPr>
              <a:t> PMA</a:t>
            </a:r>
          </a:p>
          <a:p>
            <a:pPr>
              <a:lnSpc>
                <a:spcPct val="80000"/>
              </a:lnSpc>
              <a:buFont typeface="+mj-lt"/>
              <a:buAutoNum type="alphaLcPeriod"/>
            </a:pPr>
            <a:endParaRPr lang="en-US" sz="2400" dirty="0" smtClean="0">
              <a:solidFill>
                <a:srgbClr val="FFFF00"/>
              </a:solidFill>
            </a:endParaRPr>
          </a:p>
          <a:p>
            <a:pPr>
              <a:lnSpc>
                <a:spcPct val="80000"/>
              </a:lnSpc>
              <a:buNone/>
            </a:pPr>
            <a:r>
              <a:rPr lang="en-US" sz="2400" dirty="0" smtClean="0">
                <a:solidFill>
                  <a:srgbClr val="FFFF00"/>
                </a:solidFill>
              </a:rPr>
              <a:t>	</a:t>
            </a:r>
            <a:r>
              <a:rPr lang="en-US" sz="2400" dirty="0" err="1" smtClean="0">
                <a:solidFill>
                  <a:srgbClr val="FFC000"/>
                </a:solidFill>
              </a:rPr>
              <a:t>Untuk</a:t>
            </a:r>
            <a:r>
              <a:rPr lang="en-US" sz="2400" dirty="0" smtClean="0">
                <a:solidFill>
                  <a:srgbClr val="FFC000"/>
                </a:solidFill>
              </a:rPr>
              <a:t> </a:t>
            </a:r>
            <a:r>
              <a:rPr lang="en-US" sz="2400" dirty="0" err="1" smtClean="0">
                <a:solidFill>
                  <a:srgbClr val="FFC000"/>
                </a:solidFill>
              </a:rPr>
              <a:t>menyeimbangkan</a:t>
            </a:r>
            <a:r>
              <a:rPr lang="en-US" sz="2400" dirty="0" smtClean="0">
                <a:solidFill>
                  <a:srgbClr val="FFC000"/>
                </a:solidFill>
              </a:rPr>
              <a:t> </a:t>
            </a:r>
            <a:r>
              <a:rPr lang="en-US" sz="2400" dirty="0" err="1" smtClean="0">
                <a:solidFill>
                  <a:srgbClr val="FFC000"/>
                </a:solidFill>
              </a:rPr>
              <a:t>neraca</a:t>
            </a:r>
            <a:r>
              <a:rPr lang="en-US" sz="2400" dirty="0" smtClean="0">
                <a:solidFill>
                  <a:srgbClr val="FFC000"/>
                </a:solidFill>
              </a:rPr>
              <a:t> </a:t>
            </a:r>
            <a:r>
              <a:rPr lang="en-US" sz="2400" dirty="0" err="1" smtClean="0">
                <a:solidFill>
                  <a:srgbClr val="FFC000"/>
                </a:solidFill>
              </a:rPr>
              <a:t>pembayaran</a:t>
            </a:r>
            <a:r>
              <a:rPr lang="en-US" sz="2400" dirty="0" smtClean="0">
                <a:solidFill>
                  <a:srgbClr val="FFC000"/>
                </a:solidFill>
              </a:rPr>
              <a:t> surplus :</a:t>
            </a:r>
          </a:p>
          <a:p>
            <a:pPr>
              <a:lnSpc>
                <a:spcPct val="80000"/>
              </a:lnSpc>
              <a:buFont typeface="+mj-lt"/>
              <a:buAutoNum type="alphaLcPeriod"/>
            </a:pPr>
            <a:r>
              <a:rPr lang="en-US" sz="2400" dirty="0" err="1" smtClean="0">
                <a:solidFill>
                  <a:srgbClr val="FFC000"/>
                </a:solidFill>
              </a:rPr>
              <a:t>mengirim</a:t>
            </a:r>
            <a:r>
              <a:rPr lang="en-US" sz="2400" dirty="0" smtClean="0">
                <a:solidFill>
                  <a:srgbClr val="FFC000"/>
                </a:solidFill>
              </a:rPr>
              <a:t> modal </a:t>
            </a:r>
            <a:r>
              <a:rPr lang="en-US" sz="2400" dirty="0" err="1" smtClean="0">
                <a:solidFill>
                  <a:srgbClr val="FFC000"/>
                </a:solidFill>
              </a:rPr>
              <a:t>ke</a:t>
            </a:r>
            <a:r>
              <a:rPr lang="en-US" sz="2400" dirty="0" smtClean="0">
                <a:solidFill>
                  <a:srgbClr val="FFC000"/>
                </a:solidFill>
              </a:rPr>
              <a:t> </a:t>
            </a:r>
            <a:r>
              <a:rPr lang="en-US" sz="2400" dirty="0" err="1" smtClean="0">
                <a:solidFill>
                  <a:srgbClr val="FFC000"/>
                </a:solidFill>
              </a:rPr>
              <a:t>luar</a:t>
            </a:r>
            <a:r>
              <a:rPr lang="en-US" sz="2400" dirty="0" smtClean="0">
                <a:solidFill>
                  <a:srgbClr val="FFC000"/>
                </a:solidFill>
              </a:rPr>
              <a:t> </a:t>
            </a:r>
            <a:r>
              <a:rPr lang="en-US" sz="2400" dirty="0" err="1" smtClean="0">
                <a:solidFill>
                  <a:srgbClr val="FFC000"/>
                </a:solidFill>
              </a:rPr>
              <a:t>negeri</a:t>
            </a:r>
            <a:endParaRPr lang="en-US" sz="2400" dirty="0" smtClean="0">
              <a:solidFill>
                <a:srgbClr val="FFC000"/>
              </a:solidFill>
            </a:endParaRPr>
          </a:p>
          <a:p>
            <a:pPr>
              <a:lnSpc>
                <a:spcPct val="80000"/>
              </a:lnSpc>
              <a:buFont typeface="+mj-lt"/>
              <a:buAutoNum type="alphaLcPeriod"/>
            </a:pPr>
            <a:r>
              <a:rPr lang="en-US" sz="2400" dirty="0" err="1" smtClean="0">
                <a:solidFill>
                  <a:srgbClr val="FFC000"/>
                </a:solidFill>
              </a:rPr>
              <a:t>memasukkan</a:t>
            </a:r>
            <a:r>
              <a:rPr lang="en-US" sz="2400" dirty="0" smtClean="0">
                <a:solidFill>
                  <a:srgbClr val="FFC000"/>
                </a:solidFill>
              </a:rPr>
              <a:t> </a:t>
            </a:r>
            <a:r>
              <a:rPr lang="en-US" sz="2400" dirty="0" err="1" smtClean="0">
                <a:solidFill>
                  <a:srgbClr val="FFC000"/>
                </a:solidFill>
              </a:rPr>
              <a:t>emas</a:t>
            </a:r>
            <a:r>
              <a:rPr lang="en-US" sz="2400" dirty="0" smtClean="0">
                <a:solidFill>
                  <a:srgbClr val="FFC000"/>
                </a:solidFill>
              </a:rPr>
              <a:t> </a:t>
            </a:r>
            <a:r>
              <a:rPr lang="en-US" sz="2400" dirty="0" err="1" smtClean="0">
                <a:solidFill>
                  <a:srgbClr val="FFC000"/>
                </a:solidFill>
              </a:rPr>
              <a:t>moneter</a:t>
            </a:r>
            <a:r>
              <a:rPr lang="en-US" sz="2400" dirty="0" smtClean="0">
                <a:solidFill>
                  <a:srgbClr val="FFC000"/>
                </a:solidFill>
              </a:rPr>
              <a:t> </a:t>
            </a:r>
            <a:r>
              <a:rPr lang="en-US" sz="2400" dirty="0" err="1" smtClean="0">
                <a:solidFill>
                  <a:srgbClr val="FFC000"/>
                </a:solidFill>
              </a:rPr>
              <a:t>ke</a:t>
            </a:r>
            <a:r>
              <a:rPr lang="en-US" sz="2400" dirty="0" smtClean="0">
                <a:solidFill>
                  <a:srgbClr val="FFC000"/>
                </a:solidFill>
              </a:rPr>
              <a:t> </a:t>
            </a:r>
            <a:r>
              <a:rPr lang="en-US" sz="2400" dirty="0" err="1" smtClean="0">
                <a:solidFill>
                  <a:srgbClr val="FFC000"/>
                </a:solidFill>
              </a:rPr>
              <a:t>dalam</a:t>
            </a:r>
            <a:r>
              <a:rPr lang="en-US" sz="2400" dirty="0" smtClean="0">
                <a:solidFill>
                  <a:srgbClr val="FFC000"/>
                </a:solidFill>
              </a:rPr>
              <a:t> </a:t>
            </a:r>
            <a:r>
              <a:rPr lang="en-US" sz="2400" dirty="0" err="1" smtClean="0">
                <a:solidFill>
                  <a:srgbClr val="FFC000"/>
                </a:solidFill>
              </a:rPr>
              <a:t>negeri</a:t>
            </a:r>
            <a:endParaRPr lang="en-US" sz="2400" dirty="0" smtClean="0">
              <a:solidFill>
                <a:srgbClr val="FFC000"/>
              </a:solidFill>
            </a:endParaRPr>
          </a:p>
          <a:p>
            <a:pPr>
              <a:lnSpc>
                <a:spcPct val="80000"/>
              </a:lnSpc>
              <a:buFont typeface="+mj-lt"/>
              <a:buAutoNum type="alphaLcPeriod"/>
            </a:pPr>
            <a:endParaRPr lang="en-US" sz="1600" dirty="0">
              <a:solidFill>
                <a:srgbClr val="FFFF00"/>
              </a:solidFill>
            </a:endParaRPr>
          </a:p>
        </p:txBody>
      </p:sp>
      <p:sp>
        <p:nvSpPr>
          <p:cNvPr id="4" name="Rectangle 3"/>
          <p:cNvSpPr/>
          <p:nvPr/>
        </p:nvSpPr>
        <p:spPr>
          <a:xfrm>
            <a:off x="4724400" y="914400"/>
            <a:ext cx="4343400" cy="5410712"/>
          </a:xfrm>
          <a:prstGeom prst="rect">
            <a:avLst/>
          </a:prstGeom>
          <a:ln>
            <a:solidFill>
              <a:srgbClr val="FF00FF"/>
            </a:solidFill>
          </a:ln>
        </p:spPr>
        <p:txBody>
          <a:bodyPr wrap="square">
            <a:spAutoFit/>
          </a:bodyPr>
          <a:lstStyle/>
          <a:p>
            <a:pPr>
              <a:lnSpc>
                <a:spcPct val="80000"/>
              </a:lnSpc>
              <a:buNone/>
            </a:pPr>
            <a:r>
              <a:rPr lang="en-US" sz="2400" dirty="0" smtClean="0">
                <a:solidFill>
                  <a:srgbClr val="FFFF00"/>
                </a:solidFill>
              </a:rPr>
              <a:t> 2. </a:t>
            </a:r>
            <a:r>
              <a:rPr lang="en-US" sz="2400" dirty="0" err="1" smtClean="0">
                <a:solidFill>
                  <a:srgbClr val="FFFF00"/>
                </a:solidFill>
              </a:rPr>
              <a:t>Neraca</a:t>
            </a:r>
            <a:r>
              <a:rPr lang="en-US" sz="2400" dirty="0" smtClean="0">
                <a:solidFill>
                  <a:srgbClr val="FFFF00"/>
                </a:solidFill>
              </a:rPr>
              <a:t> </a:t>
            </a:r>
            <a:r>
              <a:rPr lang="en-US" sz="2400" dirty="0" err="1" smtClean="0">
                <a:solidFill>
                  <a:srgbClr val="FFFF00"/>
                </a:solidFill>
              </a:rPr>
              <a:t>Pembayaran</a:t>
            </a:r>
            <a:r>
              <a:rPr lang="en-US" sz="2400" dirty="0" smtClean="0">
                <a:solidFill>
                  <a:srgbClr val="FFFF00"/>
                </a:solidFill>
              </a:rPr>
              <a:t> </a:t>
            </a:r>
            <a:r>
              <a:rPr lang="en-US" sz="2400" dirty="0" err="1" smtClean="0">
                <a:solidFill>
                  <a:srgbClr val="FFFF00"/>
                </a:solidFill>
              </a:rPr>
              <a:t>devisit</a:t>
            </a:r>
            <a:r>
              <a:rPr lang="en-US" sz="2400" dirty="0" smtClean="0">
                <a:solidFill>
                  <a:srgbClr val="FFFF00"/>
                </a:solidFill>
              </a:rPr>
              <a:t> (</a:t>
            </a:r>
            <a:r>
              <a:rPr lang="en-US" sz="2400" dirty="0" err="1" smtClean="0">
                <a:solidFill>
                  <a:srgbClr val="FFFF00"/>
                </a:solidFill>
              </a:rPr>
              <a:t>pasiv</a:t>
            </a:r>
            <a:r>
              <a:rPr lang="en-US" sz="2400" dirty="0" smtClean="0">
                <a:solidFill>
                  <a:srgbClr val="FFFF00"/>
                </a:solidFill>
              </a:rPr>
              <a:t>) = </a:t>
            </a:r>
            <a:r>
              <a:rPr lang="en-US" sz="2400" dirty="0" err="1" smtClean="0">
                <a:solidFill>
                  <a:srgbClr val="FFFF00"/>
                </a:solidFill>
              </a:rPr>
              <a:t>ekspor</a:t>
            </a:r>
            <a:r>
              <a:rPr lang="en-US" sz="2400" dirty="0" smtClean="0">
                <a:solidFill>
                  <a:srgbClr val="FFFF00"/>
                </a:solidFill>
              </a:rPr>
              <a:t> </a:t>
            </a:r>
            <a:r>
              <a:rPr lang="en-US" sz="2400" dirty="0" err="1" smtClean="0">
                <a:solidFill>
                  <a:srgbClr val="FFFF00"/>
                </a:solidFill>
              </a:rPr>
              <a:t>lebih</a:t>
            </a:r>
            <a:r>
              <a:rPr lang="en-US" sz="2400" dirty="0" smtClean="0">
                <a:solidFill>
                  <a:srgbClr val="FFFF00"/>
                </a:solidFill>
              </a:rPr>
              <a:t> </a:t>
            </a:r>
            <a:r>
              <a:rPr lang="en-US" sz="2400" dirty="0" err="1" smtClean="0">
                <a:solidFill>
                  <a:srgbClr val="FFFF00"/>
                </a:solidFill>
              </a:rPr>
              <a:t>kecil</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impor</a:t>
            </a:r>
            <a:endParaRPr lang="en-US" sz="2400" dirty="0" smtClean="0">
              <a:solidFill>
                <a:srgbClr val="FFFF00"/>
              </a:solidFill>
            </a:endParaRPr>
          </a:p>
          <a:p>
            <a:pPr>
              <a:lnSpc>
                <a:spcPct val="80000"/>
              </a:lnSpc>
              <a:buNone/>
            </a:pPr>
            <a:endParaRPr lang="en-US" sz="2400" dirty="0" smtClean="0">
              <a:solidFill>
                <a:srgbClr val="FFFF00"/>
              </a:solidFill>
            </a:endParaRPr>
          </a:p>
          <a:p>
            <a:pPr>
              <a:lnSpc>
                <a:spcPct val="80000"/>
              </a:lnSpc>
              <a:buNone/>
            </a:pPr>
            <a:r>
              <a:rPr lang="en-US" sz="2400" dirty="0" smtClean="0">
                <a:solidFill>
                  <a:srgbClr val="FFFF00"/>
                </a:solidFill>
              </a:rPr>
              <a:t> </a:t>
            </a:r>
            <a:r>
              <a:rPr lang="en-US" sz="2400" dirty="0" err="1" smtClean="0">
                <a:solidFill>
                  <a:srgbClr val="FB5763"/>
                </a:solidFill>
              </a:rPr>
              <a:t>Dampaknya</a:t>
            </a:r>
            <a:r>
              <a:rPr lang="en-US" sz="2400" dirty="0" smtClean="0">
                <a:solidFill>
                  <a:srgbClr val="FB5763"/>
                </a:solidFill>
              </a:rPr>
              <a:t> :</a:t>
            </a:r>
          </a:p>
          <a:p>
            <a:pPr>
              <a:lnSpc>
                <a:spcPct val="80000"/>
              </a:lnSpc>
              <a:buFont typeface="+mj-lt"/>
              <a:buAutoNum type="alphaLcPeriod"/>
            </a:pPr>
            <a:r>
              <a:rPr lang="en-US" sz="2400" dirty="0" err="1" smtClean="0">
                <a:solidFill>
                  <a:srgbClr val="FB5763"/>
                </a:solidFill>
              </a:rPr>
              <a:t>kurs</a:t>
            </a:r>
            <a:r>
              <a:rPr lang="en-US" sz="2400" dirty="0" smtClean="0">
                <a:solidFill>
                  <a:srgbClr val="FB5763"/>
                </a:solidFill>
              </a:rPr>
              <a:t> </a:t>
            </a:r>
            <a:r>
              <a:rPr lang="en-US" sz="2400" dirty="0" err="1" smtClean="0">
                <a:solidFill>
                  <a:srgbClr val="FB5763"/>
                </a:solidFill>
              </a:rPr>
              <a:t>valuta</a:t>
            </a:r>
            <a:r>
              <a:rPr lang="en-US" sz="2400" dirty="0" smtClean="0">
                <a:solidFill>
                  <a:srgbClr val="FB5763"/>
                </a:solidFill>
              </a:rPr>
              <a:t> </a:t>
            </a:r>
            <a:r>
              <a:rPr lang="en-US" sz="2400" dirty="0" err="1" smtClean="0">
                <a:solidFill>
                  <a:srgbClr val="FB5763"/>
                </a:solidFill>
              </a:rPr>
              <a:t>asing</a:t>
            </a:r>
            <a:r>
              <a:rPr lang="en-US" sz="2400" dirty="0" smtClean="0">
                <a:solidFill>
                  <a:srgbClr val="FB5763"/>
                </a:solidFill>
              </a:rPr>
              <a:t> </a:t>
            </a:r>
            <a:r>
              <a:rPr lang="en-US" sz="2400" dirty="0" err="1" smtClean="0">
                <a:solidFill>
                  <a:srgbClr val="FB5763"/>
                </a:solidFill>
              </a:rPr>
              <a:t>naik</a:t>
            </a:r>
            <a:endParaRPr lang="en-US" sz="2400" dirty="0" smtClean="0">
              <a:solidFill>
                <a:srgbClr val="FB5763"/>
              </a:solidFill>
            </a:endParaRPr>
          </a:p>
          <a:p>
            <a:pPr>
              <a:lnSpc>
                <a:spcPct val="80000"/>
              </a:lnSpc>
              <a:buFont typeface="+mj-lt"/>
              <a:buAutoNum type="alphaLcPeriod"/>
            </a:pPr>
            <a:r>
              <a:rPr lang="en-US" sz="2400" dirty="0" err="1" smtClean="0">
                <a:solidFill>
                  <a:srgbClr val="FB5763"/>
                </a:solidFill>
              </a:rPr>
              <a:t>nilai</a:t>
            </a:r>
            <a:r>
              <a:rPr lang="en-US" sz="2400" dirty="0" smtClean="0">
                <a:solidFill>
                  <a:srgbClr val="FB5763"/>
                </a:solidFill>
              </a:rPr>
              <a:t> </a:t>
            </a:r>
            <a:r>
              <a:rPr lang="en-US" sz="2400" dirty="0" err="1" smtClean="0">
                <a:solidFill>
                  <a:srgbClr val="FB5763"/>
                </a:solidFill>
              </a:rPr>
              <a:t>uang</a:t>
            </a:r>
            <a:r>
              <a:rPr lang="en-US" sz="2400" dirty="0" smtClean="0">
                <a:solidFill>
                  <a:srgbClr val="FB5763"/>
                </a:solidFill>
              </a:rPr>
              <a:t> </a:t>
            </a:r>
            <a:r>
              <a:rPr lang="en-US" sz="2400" dirty="0" err="1" smtClean="0">
                <a:solidFill>
                  <a:srgbClr val="FB5763"/>
                </a:solidFill>
              </a:rPr>
              <a:t>dalam</a:t>
            </a:r>
            <a:r>
              <a:rPr lang="en-US" sz="2400" dirty="0" smtClean="0">
                <a:solidFill>
                  <a:srgbClr val="FB5763"/>
                </a:solidFill>
              </a:rPr>
              <a:t> </a:t>
            </a:r>
            <a:r>
              <a:rPr lang="en-US" sz="2400" dirty="0" err="1" smtClean="0">
                <a:solidFill>
                  <a:srgbClr val="FB5763"/>
                </a:solidFill>
              </a:rPr>
              <a:t>negeri</a:t>
            </a:r>
            <a:r>
              <a:rPr lang="en-US" sz="2400" dirty="0" smtClean="0">
                <a:solidFill>
                  <a:srgbClr val="FB5763"/>
                </a:solidFill>
              </a:rPr>
              <a:t> </a:t>
            </a:r>
            <a:r>
              <a:rPr lang="en-US" sz="2400" dirty="0" err="1" smtClean="0">
                <a:solidFill>
                  <a:srgbClr val="FB5763"/>
                </a:solidFill>
              </a:rPr>
              <a:t>turun</a:t>
            </a:r>
            <a:endParaRPr lang="en-US" sz="2400" dirty="0" smtClean="0">
              <a:solidFill>
                <a:srgbClr val="FB5763"/>
              </a:solidFill>
            </a:endParaRPr>
          </a:p>
          <a:p>
            <a:pPr>
              <a:lnSpc>
                <a:spcPct val="80000"/>
              </a:lnSpc>
              <a:buFont typeface="+mj-lt"/>
              <a:buAutoNum type="alphaLcPeriod"/>
            </a:pPr>
            <a:r>
              <a:rPr lang="en-US" sz="2400" dirty="0" err="1" smtClean="0">
                <a:solidFill>
                  <a:srgbClr val="FB5763"/>
                </a:solidFill>
              </a:rPr>
              <a:t>produksi</a:t>
            </a:r>
            <a:r>
              <a:rPr lang="en-US" sz="2400" dirty="0" smtClean="0">
                <a:solidFill>
                  <a:srgbClr val="FB5763"/>
                </a:solidFill>
              </a:rPr>
              <a:t> </a:t>
            </a:r>
            <a:r>
              <a:rPr lang="en-US" sz="2400" dirty="0" err="1" smtClean="0">
                <a:solidFill>
                  <a:srgbClr val="FB5763"/>
                </a:solidFill>
              </a:rPr>
              <a:t>dalam</a:t>
            </a:r>
            <a:r>
              <a:rPr lang="en-US" sz="2400" dirty="0" smtClean="0">
                <a:solidFill>
                  <a:srgbClr val="FB5763"/>
                </a:solidFill>
              </a:rPr>
              <a:t> </a:t>
            </a:r>
            <a:r>
              <a:rPr lang="en-US" sz="2400" dirty="0" err="1" smtClean="0">
                <a:solidFill>
                  <a:srgbClr val="FB5763"/>
                </a:solidFill>
              </a:rPr>
              <a:t>negeri</a:t>
            </a:r>
            <a:r>
              <a:rPr lang="en-US" sz="2400" dirty="0" smtClean="0">
                <a:solidFill>
                  <a:srgbClr val="FB5763"/>
                </a:solidFill>
              </a:rPr>
              <a:t> </a:t>
            </a:r>
            <a:r>
              <a:rPr lang="en-US" sz="2400" dirty="0" err="1" smtClean="0">
                <a:solidFill>
                  <a:srgbClr val="FB5763"/>
                </a:solidFill>
              </a:rPr>
              <a:t>berkurang</a:t>
            </a:r>
            <a:endParaRPr lang="en-US" sz="2400" dirty="0" smtClean="0">
              <a:solidFill>
                <a:srgbClr val="FB5763"/>
              </a:solidFill>
            </a:endParaRPr>
          </a:p>
          <a:p>
            <a:pPr>
              <a:lnSpc>
                <a:spcPct val="80000"/>
              </a:lnSpc>
              <a:buFont typeface="+mj-lt"/>
              <a:buAutoNum type="alphaLcPeriod"/>
            </a:pPr>
            <a:r>
              <a:rPr lang="en-US" sz="2400" dirty="0" err="1" smtClean="0">
                <a:solidFill>
                  <a:srgbClr val="FB5763"/>
                </a:solidFill>
              </a:rPr>
              <a:t>harga</a:t>
            </a:r>
            <a:r>
              <a:rPr lang="en-US" sz="2400" dirty="0" smtClean="0">
                <a:solidFill>
                  <a:srgbClr val="FB5763"/>
                </a:solidFill>
              </a:rPr>
              <a:t> </a:t>
            </a:r>
            <a:r>
              <a:rPr lang="en-US" sz="2400" dirty="0" err="1" smtClean="0">
                <a:solidFill>
                  <a:srgbClr val="FB5763"/>
                </a:solidFill>
              </a:rPr>
              <a:t>barang</a:t>
            </a:r>
            <a:r>
              <a:rPr lang="en-US" sz="2400" dirty="0" smtClean="0">
                <a:solidFill>
                  <a:srgbClr val="FB5763"/>
                </a:solidFill>
              </a:rPr>
              <a:t> </a:t>
            </a:r>
            <a:r>
              <a:rPr lang="en-US" sz="2400" dirty="0" err="1" smtClean="0">
                <a:solidFill>
                  <a:srgbClr val="FB5763"/>
                </a:solidFill>
              </a:rPr>
              <a:t>dalam</a:t>
            </a:r>
            <a:r>
              <a:rPr lang="en-US" sz="2400" dirty="0" smtClean="0">
                <a:solidFill>
                  <a:srgbClr val="FB5763"/>
                </a:solidFill>
              </a:rPr>
              <a:t> </a:t>
            </a:r>
            <a:r>
              <a:rPr lang="en-US" sz="2400" dirty="0" err="1" smtClean="0">
                <a:solidFill>
                  <a:srgbClr val="FB5763"/>
                </a:solidFill>
              </a:rPr>
              <a:t>negeri</a:t>
            </a:r>
            <a:r>
              <a:rPr lang="en-US" sz="2400" dirty="0" smtClean="0">
                <a:solidFill>
                  <a:srgbClr val="FB5763"/>
                </a:solidFill>
              </a:rPr>
              <a:t> </a:t>
            </a:r>
            <a:r>
              <a:rPr lang="en-US" sz="2400" dirty="0" err="1" smtClean="0">
                <a:solidFill>
                  <a:srgbClr val="FB5763"/>
                </a:solidFill>
              </a:rPr>
              <a:t>naik</a:t>
            </a:r>
            <a:endParaRPr lang="en-US" sz="2400" dirty="0" smtClean="0">
              <a:solidFill>
                <a:srgbClr val="FB5763"/>
              </a:solidFill>
            </a:endParaRPr>
          </a:p>
          <a:p>
            <a:pPr>
              <a:lnSpc>
                <a:spcPct val="80000"/>
              </a:lnSpc>
              <a:buFont typeface="+mj-lt"/>
              <a:buAutoNum type="alphaLcPeriod"/>
            </a:pPr>
            <a:r>
              <a:rPr lang="en-US" sz="2400" dirty="0" err="1" smtClean="0">
                <a:solidFill>
                  <a:srgbClr val="FB5763"/>
                </a:solidFill>
              </a:rPr>
              <a:t>laju</a:t>
            </a:r>
            <a:r>
              <a:rPr lang="en-US" sz="2400" dirty="0" smtClean="0">
                <a:solidFill>
                  <a:srgbClr val="FB5763"/>
                </a:solidFill>
              </a:rPr>
              <a:t> </a:t>
            </a:r>
            <a:r>
              <a:rPr lang="en-US" sz="2400" dirty="0" err="1" smtClean="0">
                <a:solidFill>
                  <a:srgbClr val="FB5763"/>
                </a:solidFill>
              </a:rPr>
              <a:t>inflasi</a:t>
            </a:r>
            <a:r>
              <a:rPr lang="en-US" sz="2400" dirty="0" smtClean="0">
                <a:solidFill>
                  <a:srgbClr val="FB5763"/>
                </a:solidFill>
              </a:rPr>
              <a:t> </a:t>
            </a:r>
            <a:r>
              <a:rPr lang="en-US" sz="2400" dirty="0" err="1" smtClean="0">
                <a:solidFill>
                  <a:srgbClr val="FB5763"/>
                </a:solidFill>
              </a:rPr>
              <a:t>bertambah</a:t>
            </a:r>
            <a:endParaRPr lang="en-US" sz="2400" dirty="0" smtClean="0">
              <a:solidFill>
                <a:srgbClr val="FB5763"/>
              </a:solidFill>
            </a:endParaRPr>
          </a:p>
          <a:p>
            <a:pPr>
              <a:lnSpc>
                <a:spcPct val="80000"/>
              </a:lnSpc>
              <a:buFont typeface="+mj-lt"/>
              <a:buAutoNum type="alphaLcPeriod"/>
            </a:pPr>
            <a:r>
              <a:rPr lang="en-US" sz="2400" dirty="0" err="1" smtClean="0">
                <a:solidFill>
                  <a:srgbClr val="FB5763"/>
                </a:solidFill>
              </a:rPr>
              <a:t>menambah</a:t>
            </a:r>
            <a:r>
              <a:rPr lang="en-US" sz="2400" dirty="0" smtClean="0">
                <a:solidFill>
                  <a:srgbClr val="FB5763"/>
                </a:solidFill>
              </a:rPr>
              <a:t> </a:t>
            </a:r>
            <a:r>
              <a:rPr lang="en-US" sz="2400" dirty="0" err="1" smtClean="0">
                <a:solidFill>
                  <a:srgbClr val="FB5763"/>
                </a:solidFill>
              </a:rPr>
              <a:t>beban</a:t>
            </a:r>
            <a:r>
              <a:rPr lang="en-US" sz="2400" dirty="0" smtClean="0">
                <a:solidFill>
                  <a:srgbClr val="FB5763"/>
                </a:solidFill>
              </a:rPr>
              <a:t> </a:t>
            </a:r>
            <a:r>
              <a:rPr lang="en-US" sz="2400" dirty="0" err="1" smtClean="0">
                <a:solidFill>
                  <a:srgbClr val="FB5763"/>
                </a:solidFill>
              </a:rPr>
              <a:t>utang</a:t>
            </a:r>
            <a:r>
              <a:rPr lang="en-US" sz="2400" dirty="0" smtClean="0">
                <a:solidFill>
                  <a:srgbClr val="FB5763"/>
                </a:solidFill>
              </a:rPr>
              <a:t> </a:t>
            </a:r>
            <a:r>
              <a:rPr lang="en-US" sz="2400" dirty="0" err="1" smtClean="0">
                <a:solidFill>
                  <a:srgbClr val="FB5763"/>
                </a:solidFill>
              </a:rPr>
              <a:t>negara</a:t>
            </a:r>
            <a:endParaRPr lang="en-US" sz="2400" dirty="0" smtClean="0">
              <a:solidFill>
                <a:srgbClr val="FB5763"/>
              </a:solidFill>
            </a:endParaRPr>
          </a:p>
          <a:p>
            <a:pPr>
              <a:lnSpc>
                <a:spcPct val="80000"/>
              </a:lnSpc>
              <a:buFont typeface="+mj-lt"/>
              <a:buAutoNum type="alphaLcPeriod"/>
            </a:pPr>
            <a:endParaRPr lang="en-US" sz="2400" dirty="0" smtClean="0">
              <a:solidFill>
                <a:srgbClr val="FFFF00"/>
              </a:solidFill>
            </a:endParaRPr>
          </a:p>
          <a:p>
            <a:pPr>
              <a:lnSpc>
                <a:spcPct val="80000"/>
              </a:lnSpc>
            </a:pPr>
            <a:r>
              <a:rPr lang="en-US" sz="2400" dirty="0" err="1" smtClean="0">
                <a:solidFill>
                  <a:srgbClr val="00FF00"/>
                </a:solidFill>
              </a:rPr>
              <a:t>Untuk</a:t>
            </a:r>
            <a:r>
              <a:rPr lang="en-US" sz="2400" dirty="0" smtClean="0">
                <a:solidFill>
                  <a:srgbClr val="00FF00"/>
                </a:solidFill>
              </a:rPr>
              <a:t> </a:t>
            </a:r>
            <a:r>
              <a:rPr lang="en-US" sz="2400" dirty="0" err="1" smtClean="0">
                <a:solidFill>
                  <a:srgbClr val="00FF00"/>
                </a:solidFill>
              </a:rPr>
              <a:t>menyeimbangkan</a:t>
            </a:r>
            <a:r>
              <a:rPr lang="en-US" sz="2400" dirty="0" smtClean="0">
                <a:solidFill>
                  <a:srgbClr val="00FF00"/>
                </a:solidFill>
              </a:rPr>
              <a:t>    </a:t>
            </a:r>
            <a:r>
              <a:rPr lang="en-US" sz="2400" dirty="0" err="1" smtClean="0">
                <a:solidFill>
                  <a:srgbClr val="00FF00"/>
                </a:solidFill>
              </a:rPr>
              <a:t>neraca</a:t>
            </a:r>
            <a:r>
              <a:rPr lang="en-US" sz="2400" dirty="0" smtClean="0">
                <a:solidFill>
                  <a:srgbClr val="00FF00"/>
                </a:solidFill>
              </a:rPr>
              <a:t> </a:t>
            </a:r>
            <a:r>
              <a:rPr lang="en-US" sz="2400" dirty="0" err="1" smtClean="0">
                <a:solidFill>
                  <a:srgbClr val="00FF00"/>
                </a:solidFill>
              </a:rPr>
              <a:t>pembayaran</a:t>
            </a:r>
            <a:r>
              <a:rPr lang="en-US" sz="2400" dirty="0" smtClean="0">
                <a:solidFill>
                  <a:srgbClr val="00FF00"/>
                </a:solidFill>
              </a:rPr>
              <a:t> </a:t>
            </a:r>
            <a:r>
              <a:rPr lang="en-US" sz="2400" dirty="0" err="1" smtClean="0">
                <a:solidFill>
                  <a:srgbClr val="00FF00"/>
                </a:solidFill>
              </a:rPr>
              <a:t>devisit</a:t>
            </a:r>
            <a:r>
              <a:rPr lang="en-US" sz="2400" dirty="0" smtClean="0">
                <a:solidFill>
                  <a:srgbClr val="00FF00"/>
                </a:solidFill>
              </a:rPr>
              <a:t> :</a:t>
            </a:r>
          </a:p>
          <a:p>
            <a:pPr>
              <a:lnSpc>
                <a:spcPct val="80000"/>
              </a:lnSpc>
              <a:buAutoNum type="alphaLcPeriod"/>
            </a:pPr>
            <a:r>
              <a:rPr lang="en-US" sz="2400" dirty="0" err="1" smtClean="0">
                <a:solidFill>
                  <a:srgbClr val="00FF00"/>
                </a:solidFill>
              </a:rPr>
              <a:t>menerima</a:t>
            </a:r>
            <a:r>
              <a:rPr lang="en-US" sz="2400" dirty="0" smtClean="0">
                <a:solidFill>
                  <a:srgbClr val="00FF00"/>
                </a:solidFill>
              </a:rPr>
              <a:t> </a:t>
            </a:r>
            <a:r>
              <a:rPr lang="en-US" sz="2400" dirty="0" err="1" smtClean="0">
                <a:solidFill>
                  <a:srgbClr val="00FF00"/>
                </a:solidFill>
              </a:rPr>
              <a:t>kridit</a:t>
            </a:r>
            <a:r>
              <a:rPr lang="en-US" sz="2400" dirty="0" smtClean="0">
                <a:solidFill>
                  <a:srgbClr val="00FF00"/>
                </a:solidFill>
              </a:rPr>
              <a:t> </a:t>
            </a:r>
            <a:r>
              <a:rPr lang="en-US" sz="2400" dirty="0" err="1" smtClean="0">
                <a:solidFill>
                  <a:srgbClr val="00FF00"/>
                </a:solidFill>
              </a:rPr>
              <a:t>luar</a:t>
            </a:r>
            <a:r>
              <a:rPr lang="en-US" sz="2400" dirty="0" smtClean="0">
                <a:solidFill>
                  <a:srgbClr val="00FF00"/>
                </a:solidFill>
              </a:rPr>
              <a:t> </a:t>
            </a:r>
            <a:r>
              <a:rPr lang="en-US" sz="2400" dirty="0" err="1" smtClean="0">
                <a:solidFill>
                  <a:srgbClr val="00FF00"/>
                </a:solidFill>
              </a:rPr>
              <a:t>negeri</a:t>
            </a:r>
            <a:endParaRPr lang="en-US" sz="2400" dirty="0" smtClean="0">
              <a:solidFill>
                <a:srgbClr val="00FF00"/>
              </a:solidFill>
            </a:endParaRPr>
          </a:p>
          <a:p>
            <a:pPr>
              <a:lnSpc>
                <a:spcPct val="80000"/>
              </a:lnSpc>
              <a:buAutoNum type="alphaLcPeriod"/>
            </a:pPr>
            <a:r>
              <a:rPr lang="en-US" sz="2400" dirty="0" err="1" smtClean="0">
                <a:solidFill>
                  <a:srgbClr val="00FF00"/>
                </a:solidFill>
              </a:rPr>
              <a:t>menjual</a:t>
            </a:r>
            <a:r>
              <a:rPr lang="en-US" sz="2400" dirty="0" smtClean="0">
                <a:solidFill>
                  <a:srgbClr val="00FF00"/>
                </a:solidFill>
              </a:rPr>
              <a:t> </a:t>
            </a:r>
            <a:r>
              <a:rPr lang="en-US" sz="2400" dirty="0" err="1" smtClean="0">
                <a:solidFill>
                  <a:srgbClr val="00FF00"/>
                </a:solidFill>
              </a:rPr>
              <a:t>emas</a:t>
            </a:r>
            <a:r>
              <a:rPr lang="en-US" sz="2400" dirty="0" smtClean="0">
                <a:solidFill>
                  <a:srgbClr val="00FF00"/>
                </a:solidFill>
              </a:rPr>
              <a:t> </a:t>
            </a:r>
            <a:r>
              <a:rPr lang="en-US" sz="2400" dirty="0" err="1" smtClean="0">
                <a:solidFill>
                  <a:srgbClr val="00FF00"/>
                </a:solidFill>
              </a:rPr>
              <a:t>moneter</a:t>
            </a:r>
            <a:r>
              <a:rPr lang="en-US" sz="2400" dirty="0" smtClean="0">
                <a:solidFill>
                  <a:srgbClr val="00FF00"/>
                </a:solidFill>
              </a:rPr>
              <a:t> </a:t>
            </a:r>
            <a:r>
              <a:rPr lang="en-US" sz="2400" dirty="0" err="1" smtClean="0">
                <a:solidFill>
                  <a:srgbClr val="00FF00"/>
                </a:solidFill>
              </a:rPr>
              <a:t>ke</a:t>
            </a:r>
            <a:r>
              <a:rPr lang="en-US" sz="2400" dirty="0" smtClean="0">
                <a:solidFill>
                  <a:srgbClr val="00FF00"/>
                </a:solidFill>
              </a:rPr>
              <a:t> </a:t>
            </a:r>
            <a:r>
              <a:rPr lang="en-US" sz="2400" dirty="0" err="1" smtClean="0">
                <a:solidFill>
                  <a:srgbClr val="00FF00"/>
                </a:solidFill>
              </a:rPr>
              <a:t>luar</a:t>
            </a:r>
            <a:r>
              <a:rPr lang="en-US" sz="2400" dirty="0" smtClean="0">
                <a:solidFill>
                  <a:srgbClr val="00FF00"/>
                </a:solidFill>
              </a:rPr>
              <a:t> </a:t>
            </a:r>
            <a:r>
              <a:rPr lang="en-US" sz="2400" dirty="0" err="1" smtClean="0">
                <a:solidFill>
                  <a:srgbClr val="00FF00"/>
                </a:solidFill>
              </a:rPr>
              <a:t>negeri</a:t>
            </a:r>
            <a:r>
              <a:rPr lang="en-US" sz="2400" dirty="0" smtClean="0">
                <a:solidFill>
                  <a:srgbClr val="00FF00"/>
                </a:solidFill>
              </a:rPr>
              <a:t> </a:t>
            </a:r>
            <a:endParaRPr lang="en-US" sz="2400" dirty="0">
              <a:solidFill>
                <a:srgbClr val="00FF00"/>
              </a:solidFill>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76200"/>
            <a:ext cx="8382000" cy="67818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Masalah</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defisit</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dan</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surplus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neraca</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pembayaran</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a:t>
            </a:r>
          </a:p>
          <a:p>
            <a:pPr marL="63500" marR="0" lvl="0" indent="-26988"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Faktor-faktor</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yang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dapat</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menyebabkan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ketidakseimbangan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neraca</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pembayaran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antara</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lain :</a:t>
            </a: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FF"/>
                </a:solidFill>
                <a:effectLst/>
                <a:uLnTx/>
                <a:uFillTx/>
                <a:latin typeface="+mn-lt"/>
                <a:ea typeface="+mn-ea"/>
                <a:cs typeface="+mn-cs"/>
              </a:rPr>
              <a:t>1.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perubahan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tingkat</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harga</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dalam</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negeri</a:t>
            </a:r>
            <a:endParaRPr kumimoji="0" lang="en-US" sz="2200"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FF"/>
                </a:solidFill>
                <a:effectLst/>
                <a:uLnTx/>
                <a:uFillTx/>
                <a:latin typeface="+mn-lt"/>
                <a:ea typeface="+mn-ea"/>
                <a:cs typeface="+mn-cs"/>
              </a:rPr>
              <a:t>2.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keadaan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struktur</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produksi</a:t>
            </a:r>
            <a:endParaRPr kumimoji="0" lang="en-US" sz="2200"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FF"/>
                </a:solidFill>
                <a:effectLst/>
                <a:uLnTx/>
                <a:uFillTx/>
                <a:latin typeface="+mn-lt"/>
                <a:ea typeface="+mn-ea"/>
                <a:cs typeface="+mn-cs"/>
              </a:rPr>
              <a:t>3.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perubahan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posisi</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utang</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piutang</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luar</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negeri</a:t>
            </a:r>
            <a:endParaRPr kumimoji="0" lang="en-US" sz="2200"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FF"/>
                </a:solidFill>
                <a:effectLst/>
                <a:uLnTx/>
                <a:uFillTx/>
                <a:latin typeface="+mn-lt"/>
                <a:ea typeface="+mn-ea"/>
                <a:cs typeface="+mn-cs"/>
              </a:rPr>
              <a:t>4.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perubahan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permintaan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luar</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negeri</a:t>
            </a:r>
            <a:endParaRPr kumimoji="0" lang="en-US" sz="2200"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FF"/>
                </a:solidFill>
                <a:effectLst/>
                <a:uLnTx/>
                <a:uFillTx/>
                <a:latin typeface="+mn-lt"/>
                <a:ea typeface="+mn-ea"/>
                <a:cs typeface="+mn-cs"/>
              </a:rPr>
              <a:t>5.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ketidakstabilan</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ekonomi</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dalam</a:t>
            </a:r>
            <a:r>
              <a:rPr kumimoji="0" lang="en-US" sz="2200" i="0" u="none" strike="noStrike" kern="1200" cap="none" spc="0" normalizeH="0" baseline="0" noProof="0" dirty="0" smtClean="0">
                <a:ln>
                  <a:noFill/>
                </a:ln>
                <a:solidFill>
                  <a:srgbClr val="00FFFF"/>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FF"/>
                </a:solidFill>
                <a:effectLst/>
                <a:uLnTx/>
                <a:uFillTx/>
                <a:latin typeface="+mn-lt"/>
                <a:ea typeface="+mn-ea"/>
                <a:cs typeface="+mn-cs"/>
              </a:rPr>
              <a:t>negeri</a:t>
            </a:r>
            <a:endParaRPr kumimoji="0" lang="en-US" sz="2200" i="0" u="none" strike="noStrike" kern="1200" cap="none" spc="0" normalizeH="0" baseline="0" noProof="0" dirty="0" smtClean="0">
              <a:ln>
                <a:noFill/>
              </a:ln>
              <a:solidFill>
                <a:srgbClr val="00FFFF"/>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en-US" sz="220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Kebaikan</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dan</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kelemahan</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utang</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luar</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r>
              <a:rPr kumimoji="0" lang="en-US" sz="2200" b="1" i="0" u="none" strike="noStrike" kern="1200" cap="none" spc="0" normalizeH="0" baseline="0" noProof="0" dirty="0" err="1" smtClean="0">
                <a:ln>
                  <a:noFill/>
                </a:ln>
                <a:solidFill>
                  <a:srgbClr val="FFC000"/>
                </a:solidFill>
                <a:effectLst/>
                <a:uLnTx/>
                <a:uFillTx/>
                <a:latin typeface="+mn-lt"/>
                <a:ea typeface="+mn-ea"/>
                <a:cs typeface="+mn-cs"/>
              </a:rPr>
              <a:t>negeri</a:t>
            </a:r>
            <a:r>
              <a:rPr kumimoji="0" lang="en-US" sz="2200" b="1" i="0" u="none" strike="noStrike" kern="1200" cap="none" spc="0" normalizeH="0" baseline="0" noProof="0" dirty="0" smtClean="0">
                <a:ln>
                  <a:noFill/>
                </a:ln>
                <a:solidFill>
                  <a:srgbClr val="FFC000"/>
                </a:solidFill>
                <a:effectLst/>
                <a:uLnTx/>
                <a:uFillTx/>
                <a:latin typeface="+mn-lt"/>
                <a:ea typeface="+mn-ea"/>
                <a:cs typeface="+mn-cs"/>
              </a:rPr>
              <a:t> :</a:t>
            </a: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b="1" i="0" u="none" strike="noStrike" kern="1200" cap="none" spc="0" normalizeH="0" baseline="0" noProof="0" dirty="0" smtClean="0">
                <a:ln>
                  <a:noFill/>
                </a:ln>
                <a:solidFill>
                  <a:srgbClr val="00FF00"/>
                </a:solidFill>
                <a:effectLst/>
                <a:uLnTx/>
                <a:uFillTx/>
                <a:latin typeface="+mn-lt"/>
                <a:ea typeface="+mn-ea"/>
                <a:cs typeface="+mn-cs"/>
              </a:rPr>
              <a:t>	1. </a:t>
            </a:r>
            <a:r>
              <a:rPr kumimoji="0" lang="en-US" sz="2200" b="1" i="0" u="none" strike="noStrike" kern="1200" cap="none" spc="0" normalizeH="0" baseline="0" noProof="0" dirty="0" err="1" smtClean="0">
                <a:ln>
                  <a:noFill/>
                </a:ln>
                <a:solidFill>
                  <a:srgbClr val="00FF00"/>
                </a:solidFill>
                <a:effectLst/>
                <a:uLnTx/>
                <a:uFillTx/>
                <a:latin typeface="+mn-lt"/>
                <a:ea typeface="+mn-ea"/>
                <a:cs typeface="+mn-cs"/>
              </a:rPr>
              <a:t>kebaikan</a:t>
            </a:r>
            <a:r>
              <a:rPr kumimoji="0" lang="en-US" sz="2200" b="1" i="0" u="none" strike="noStrike" kern="1200" cap="none" spc="0" normalizeH="0" baseline="0" noProof="0" dirty="0" smtClean="0">
                <a:ln>
                  <a:noFill/>
                </a:ln>
                <a:solidFill>
                  <a:srgbClr val="00FF00"/>
                </a:solidFill>
                <a:effectLst/>
                <a:uLnTx/>
                <a:uFillTx/>
                <a:latin typeface="+mn-lt"/>
                <a:ea typeface="+mn-ea"/>
                <a:cs typeface="+mn-cs"/>
              </a:rPr>
              <a:t> :</a:t>
            </a: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00"/>
                </a:solidFill>
                <a:effectLst/>
                <a:uLnTx/>
                <a:uFillTx/>
                <a:latin typeface="+mn-lt"/>
                <a:ea typeface="+mn-ea"/>
                <a:cs typeface="+mn-cs"/>
              </a:rPr>
              <a:t>a.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mempercepat</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laju</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pembangunan</a:t>
            </a:r>
            <a:endParaRPr kumimoji="0" lang="en-US" sz="220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00"/>
                </a:solidFill>
                <a:effectLst/>
                <a:uLnTx/>
                <a:uFillTx/>
                <a:latin typeface="+mn-lt"/>
                <a:ea typeface="+mn-ea"/>
                <a:cs typeface="+mn-cs"/>
              </a:rPr>
              <a:t>b.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mempercepat</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pertumbuhan</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ekonomi</a:t>
            </a:r>
            <a:endParaRPr kumimoji="0" lang="en-US" sz="220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00FF00"/>
                </a:solidFill>
                <a:effectLst/>
                <a:uLnTx/>
                <a:uFillTx/>
                <a:latin typeface="+mn-lt"/>
                <a:ea typeface="+mn-ea"/>
                <a:cs typeface="+mn-cs"/>
              </a:rPr>
              <a:t>c.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memperluas</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kesempatan</a:t>
            </a:r>
            <a:r>
              <a:rPr kumimoji="0" lang="en-US" sz="2200" i="0" u="none" strike="noStrike" kern="1200" cap="none" spc="0" normalizeH="0" baseline="0" noProof="0" dirty="0" smtClean="0">
                <a:ln>
                  <a:noFill/>
                </a:ln>
                <a:solidFill>
                  <a:srgbClr val="00FF00"/>
                </a:solidFill>
                <a:effectLst/>
                <a:uLnTx/>
                <a:uFillTx/>
                <a:latin typeface="+mn-lt"/>
                <a:ea typeface="+mn-ea"/>
                <a:cs typeface="+mn-cs"/>
              </a:rPr>
              <a:t> </a:t>
            </a:r>
            <a:r>
              <a:rPr kumimoji="0" lang="en-US" sz="2200" i="0" u="none" strike="noStrike" kern="1200" cap="none" spc="0" normalizeH="0" baseline="0" noProof="0" dirty="0" err="1" smtClean="0">
                <a:ln>
                  <a:noFill/>
                </a:ln>
                <a:solidFill>
                  <a:srgbClr val="00FF00"/>
                </a:solidFill>
                <a:effectLst/>
                <a:uLnTx/>
                <a:uFillTx/>
                <a:latin typeface="+mn-lt"/>
                <a:ea typeface="+mn-ea"/>
                <a:cs typeface="+mn-cs"/>
              </a:rPr>
              <a:t>kerja</a:t>
            </a:r>
            <a:endParaRPr kumimoji="0" lang="en-US" sz="220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endParaRPr kumimoji="0" lang="en-US" sz="2200" i="0" u="none" strike="noStrike" kern="1200" cap="none" spc="0" normalizeH="0" baseline="0" noProof="0" dirty="0" smtClean="0">
              <a:ln>
                <a:noFill/>
              </a:ln>
              <a:solidFill>
                <a:srgbClr val="00FF00"/>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b="1" i="0" u="none" strike="noStrike" kern="1200" cap="none" spc="0" normalizeH="0" baseline="0" noProof="0" dirty="0" smtClean="0">
                <a:ln>
                  <a:noFill/>
                </a:ln>
                <a:solidFill>
                  <a:srgbClr val="FB5763"/>
                </a:solidFill>
                <a:effectLst/>
                <a:uLnTx/>
                <a:uFillTx/>
                <a:latin typeface="+mn-lt"/>
                <a:ea typeface="+mn-ea"/>
                <a:cs typeface="+mn-cs"/>
              </a:rPr>
              <a:t>	2. </a:t>
            </a:r>
            <a:r>
              <a:rPr kumimoji="0" lang="en-US" sz="2200" b="1" i="0" u="none" strike="noStrike" kern="1200" cap="none" spc="0" normalizeH="0" baseline="0" noProof="0" dirty="0" err="1" smtClean="0">
                <a:ln>
                  <a:noFill/>
                </a:ln>
                <a:solidFill>
                  <a:srgbClr val="FB5763"/>
                </a:solidFill>
                <a:effectLst/>
                <a:uLnTx/>
                <a:uFillTx/>
                <a:latin typeface="+mn-lt"/>
                <a:ea typeface="+mn-ea"/>
                <a:cs typeface="+mn-cs"/>
              </a:rPr>
              <a:t>Keburukan</a:t>
            </a:r>
            <a:r>
              <a:rPr kumimoji="0" lang="en-US" sz="2200" b="1" i="0" u="none" strike="noStrike" kern="1200" cap="none" spc="0" normalizeH="0" baseline="0" noProof="0" dirty="0" smtClean="0">
                <a:ln>
                  <a:noFill/>
                </a:ln>
                <a:solidFill>
                  <a:srgbClr val="FB5763"/>
                </a:solidFill>
                <a:effectLst/>
                <a:uLnTx/>
                <a:uFillTx/>
                <a:latin typeface="+mn-lt"/>
                <a:ea typeface="+mn-ea"/>
                <a:cs typeface="+mn-cs"/>
              </a:rPr>
              <a:t> :</a:t>
            </a:r>
          </a:p>
          <a:p>
            <a:pPr marL="346075" marR="0" lvl="0" indent="-309563"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FB5763"/>
                </a:solidFill>
                <a:effectLst/>
                <a:uLnTx/>
                <a:uFillTx/>
                <a:latin typeface="+mn-lt"/>
                <a:ea typeface="+mn-ea"/>
                <a:cs typeface="+mn-cs"/>
              </a:rPr>
              <a:t>a.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bunga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dan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cicilan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harus</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dibayar</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pada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saat</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jatuh</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tempo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tanpa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p>
          <a:p>
            <a:pPr marL="346075" marR="0" lvl="0" indent="-309563"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FB5763"/>
                </a:solidFill>
                <a:effectLst/>
                <a:uLnTx/>
                <a:uFillTx/>
                <a:latin typeface="+mn-lt"/>
                <a:ea typeface="+mn-ea"/>
                <a:cs typeface="+mn-cs"/>
              </a:rPr>
              <a:t>b.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perbedaan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kurs</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saat</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meminjam</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dan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mengembalikan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sering</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merugikan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pihak</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negara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peminjam</a:t>
            </a:r>
            <a:endParaRPr kumimoji="0" lang="en-US" sz="2200" i="0" u="none" strike="noStrike" kern="1200" cap="none" spc="0" normalizeH="0" baseline="0" noProof="0" dirty="0" smtClean="0">
              <a:ln>
                <a:noFill/>
              </a:ln>
              <a:solidFill>
                <a:srgbClr val="FB5763"/>
              </a:solidFill>
              <a:effectLst/>
              <a:uLnTx/>
              <a:uFillTx/>
              <a:latin typeface="+mn-lt"/>
              <a:ea typeface="+mn-ea"/>
              <a:cs typeface="+mn-cs"/>
            </a:endParaRPr>
          </a:p>
          <a:p>
            <a:pPr marL="346075" marR="0" lvl="0" indent="-309563"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2200" i="0" u="none" strike="noStrike" kern="1200" cap="none" spc="0" normalizeH="0" baseline="0" noProof="0" dirty="0" smtClean="0">
                <a:ln>
                  <a:noFill/>
                </a:ln>
                <a:solidFill>
                  <a:srgbClr val="FB5763"/>
                </a:solidFill>
                <a:effectLst/>
                <a:uLnTx/>
                <a:uFillTx/>
                <a:latin typeface="+mn-lt"/>
                <a:ea typeface="+mn-ea"/>
                <a:cs typeface="+mn-cs"/>
              </a:rPr>
              <a:t>c.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utang</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luar</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negeri</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juga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mengurangi</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kebebasan</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negara</a:t>
            </a:r>
            <a:r>
              <a:rPr kumimoji="0" lang="en-US" sz="2200" i="0" u="none" strike="noStrike" kern="1200" cap="none" spc="0" normalizeH="0" baseline="0" noProof="0" dirty="0" smtClean="0">
                <a:ln>
                  <a:noFill/>
                </a:ln>
                <a:solidFill>
                  <a:srgbClr val="FB5763"/>
                </a:solidFill>
                <a:effectLst/>
                <a:uLnTx/>
                <a:uFillTx/>
                <a:latin typeface="+mn-lt"/>
                <a:ea typeface="+mn-ea"/>
                <a:cs typeface="+mn-cs"/>
              </a:rPr>
              <a:t> </a:t>
            </a:r>
            <a:r>
              <a:rPr kumimoji="0" lang="en-US" sz="2200" i="0" u="none" strike="noStrike" kern="1200" cap="none" spc="0" normalizeH="0" baseline="0" noProof="0" dirty="0" err="1" smtClean="0">
                <a:ln>
                  <a:noFill/>
                </a:ln>
                <a:solidFill>
                  <a:srgbClr val="FB5763"/>
                </a:solidFill>
                <a:effectLst/>
                <a:uLnTx/>
                <a:uFillTx/>
                <a:latin typeface="+mn-lt"/>
                <a:ea typeface="+mn-ea"/>
                <a:cs typeface="+mn-cs"/>
              </a:rPr>
              <a:t>debitur</a:t>
            </a:r>
            <a:endParaRPr kumimoji="0" lang="en-US" sz="2200" i="0" u="none" strike="noStrike" kern="1200" cap="none" spc="0" normalizeH="0" baseline="0" noProof="0" dirty="0">
              <a:ln>
                <a:noFill/>
              </a:ln>
              <a:solidFill>
                <a:srgbClr val="FB5763"/>
              </a:solidFill>
              <a:effectLst/>
              <a:uLnTx/>
              <a:uFillTx/>
              <a:latin typeface="+mn-lt"/>
              <a:ea typeface="+mn-ea"/>
              <a:cs typeface="+mn-cs"/>
            </a:endParaRPr>
          </a:p>
        </p:txBody>
      </p:sp>
      <p:sp>
        <p:nvSpPr>
          <p:cNvPr id="5" name="Oval 4"/>
          <p:cNvSpPr/>
          <p:nvPr/>
        </p:nvSpPr>
        <p:spPr>
          <a:xfrm>
            <a:off x="7696200" y="3886200"/>
            <a:ext cx="685800" cy="6858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lus 5"/>
          <p:cNvSpPr/>
          <p:nvPr/>
        </p:nvSpPr>
        <p:spPr>
          <a:xfrm>
            <a:off x="7772400" y="3962400"/>
            <a:ext cx="533400" cy="533400"/>
          </a:xfrm>
          <a:prstGeom prst="mathPlus">
            <a:avLst/>
          </a:prstGeom>
          <a:solidFill>
            <a:srgbClr val="00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696200" y="5410200"/>
            <a:ext cx="685800" cy="6858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inus 7"/>
          <p:cNvSpPr/>
          <p:nvPr/>
        </p:nvSpPr>
        <p:spPr>
          <a:xfrm>
            <a:off x="7772400" y="5334000"/>
            <a:ext cx="533400" cy="838200"/>
          </a:xfrm>
          <a:prstGeom prst="mathMin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3352800"/>
            <a:ext cx="8229600" cy="16002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04800" y="5029200"/>
            <a:ext cx="8229600" cy="16002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1000" y="457200"/>
            <a:ext cx="7924800" cy="2209800"/>
          </a:xfrm>
          <a:prstGeom prst="rect">
            <a:avLst/>
          </a:prstGeom>
          <a:noFill/>
          <a:ln w="12700">
            <a:solidFill>
              <a:srgbClr val="11E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304800" y="152400"/>
            <a:ext cx="8153400" cy="4267199"/>
          </a:xfrm>
          <a:ln>
            <a:solidFill>
              <a:srgbClr val="FFFF00"/>
            </a:solidFill>
          </a:ln>
        </p:spPr>
        <p:txBody>
          <a:bodyPr/>
          <a:lstStyle/>
          <a:p>
            <a:pPr>
              <a:buNone/>
            </a:pPr>
            <a:r>
              <a:rPr lang="en-US" sz="2000" b="1" dirty="0" smtClean="0">
                <a:solidFill>
                  <a:srgbClr val="00FF00"/>
                </a:solidFill>
              </a:rPr>
              <a:t>	</a:t>
            </a:r>
            <a:r>
              <a:rPr lang="en-US" sz="2000" b="1" dirty="0" err="1" smtClean="0">
                <a:solidFill>
                  <a:srgbClr val="00FF00"/>
                </a:solidFill>
              </a:rPr>
              <a:t>Upaya</a:t>
            </a:r>
            <a:r>
              <a:rPr lang="en-US" sz="2000" b="1" dirty="0" smtClean="0">
                <a:solidFill>
                  <a:srgbClr val="00FF00"/>
                </a:solidFill>
              </a:rPr>
              <a:t> </a:t>
            </a:r>
            <a:r>
              <a:rPr lang="en-US" sz="2000" b="1" dirty="0" err="1">
                <a:solidFill>
                  <a:srgbClr val="00FF00"/>
                </a:solidFill>
              </a:rPr>
              <a:t>pengelolaan</a:t>
            </a:r>
            <a:r>
              <a:rPr lang="en-US" sz="2000" b="1" dirty="0">
                <a:solidFill>
                  <a:srgbClr val="00FF00"/>
                </a:solidFill>
              </a:rPr>
              <a:t> </a:t>
            </a:r>
            <a:r>
              <a:rPr lang="en-US" sz="2000" b="1" dirty="0" err="1">
                <a:solidFill>
                  <a:srgbClr val="00FF00"/>
                </a:solidFill>
              </a:rPr>
              <a:t>utang</a:t>
            </a:r>
            <a:r>
              <a:rPr lang="en-US" sz="2000" b="1" dirty="0">
                <a:solidFill>
                  <a:srgbClr val="00FF00"/>
                </a:solidFill>
              </a:rPr>
              <a:t> </a:t>
            </a:r>
            <a:r>
              <a:rPr lang="en-US" sz="2000" b="1" dirty="0" err="1">
                <a:solidFill>
                  <a:srgbClr val="00FF00"/>
                </a:solidFill>
              </a:rPr>
              <a:t>luar</a:t>
            </a:r>
            <a:r>
              <a:rPr lang="en-US" sz="2000" b="1" dirty="0">
                <a:solidFill>
                  <a:srgbClr val="00FF00"/>
                </a:solidFill>
              </a:rPr>
              <a:t> </a:t>
            </a:r>
            <a:r>
              <a:rPr lang="en-US" sz="2000" b="1" dirty="0" err="1" smtClean="0">
                <a:solidFill>
                  <a:srgbClr val="00FF00"/>
                </a:solidFill>
              </a:rPr>
              <a:t>negeri</a:t>
            </a:r>
            <a:endParaRPr lang="en-US" sz="2000" b="1" dirty="0">
              <a:solidFill>
                <a:srgbClr val="00FF00"/>
              </a:solidFill>
            </a:endParaRPr>
          </a:p>
          <a:p>
            <a:pPr marL="0" indent="0">
              <a:buNone/>
            </a:pPr>
            <a:r>
              <a:rPr lang="en-US" sz="2000" dirty="0" err="1" smtClean="0">
                <a:solidFill>
                  <a:srgbClr val="00FF00"/>
                </a:solidFill>
              </a:rPr>
              <a:t>Beberapa</a:t>
            </a:r>
            <a:r>
              <a:rPr lang="en-US" sz="2000" dirty="0" smtClean="0">
                <a:solidFill>
                  <a:srgbClr val="00FF00"/>
                </a:solidFill>
              </a:rPr>
              <a:t> </a:t>
            </a:r>
            <a:r>
              <a:rPr lang="en-US" sz="2000" dirty="0" err="1">
                <a:solidFill>
                  <a:srgbClr val="00FF00"/>
                </a:solidFill>
              </a:rPr>
              <a:t>langkah</a:t>
            </a:r>
            <a:r>
              <a:rPr lang="en-US" sz="2000" dirty="0">
                <a:solidFill>
                  <a:srgbClr val="00FF00"/>
                </a:solidFill>
              </a:rPr>
              <a:t> yang </a:t>
            </a:r>
            <a:r>
              <a:rPr lang="en-US" sz="2000" dirty="0" err="1">
                <a:solidFill>
                  <a:srgbClr val="00FF00"/>
                </a:solidFill>
              </a:rPr>
              <a:t>dapat</a:t>
            </a:r>
            <a:r>
              <a:rPr lang="en-US" sz="2000" dirty="0">
                <a:solidFill>
                  <a:srgbClr val="00FF00"/>
                </a:solidFill>
              </a:rPr>
              <a:t> </a:t>
            </a:r>
            <a:r>
              <a:rPr lang="en-US" sz="2000" dirty="0" err="1">
                <a:solidFill>
                  <a:srgbClr val="00FF00"/>
                </a:solidFill>
              </a:rPr>
              <a:t>dilakukan</a:t>
            </a:r>
            <a:r>
              <a:rPr lang="en-US" sz="2000" dirty="0">
                <a:solidFill>
                  <a:srgbClr val="00FF00"/>
                </a:solidFill>
              </a:rPr>
              <a:t> </a:t>
            </a:r>
            <a:r>
              <a:rPr lang="en-US" sz="2000" dirty="0" err="1" smtClean="0">
                <a:solidFill>
                  <a:srgbClr val="00FF00"/>
                </a:solidFill>
              </a:rPr>
              <a:t>untuk</a:t>
            </a:r>
            <a:r>
              <a:rPr lang="en-US" sz="2000" dirty="0" smtClean="0">
                <a:solidFill>
                  <a:srgbClr val="00FF00"/>
                </a:solidFill>
              </a:rPr>
              <a:t> </a:t>
            </a:r>
            <a:r>
              <a:rPr lang="en-US" sz="2000" dirty="0" err="1" smtClean="0">
                <a:solidFill>
                  <a:srgbClr val="00FF00"/>
                </a:solidFill>
              </a:rPr>
              <a:t>menangani</a:t>
            </a:r>
            <a:r>
              <a:rPr lang="en-US" sz="2000" dirty="0" smtClean="0">
                <a:solidFill>
                  <a:srgbClr val="00FF00"/>
                </a:solidFill>
              </a:rPr>
              <a:t> </a:t>
            </a:r>
            <a:r>
              <a:rPr lang="en-US" sz="2000" dirty="0" err="1">
                <a:solidFill>
                  <a:srgbClr val="00FF00"/>
                </a:solidFill>
              </a:rPr>
              <a:t>utang</a:t>
            </a:r>
            <a:r>
              <a:rPr lang="en-US" sz="2000" dirty="0">
                <a:solidFill>
                  <a:srgbClr val="00FF00"/>
                </a:solidFill>
              </a:rPr>
              <a:t> </a:t>
            </a:r>
            <a:r>
              <a:rPr lang="en-US" sz="2000" dirty="0" err="1" smtClean="0">
                <a:solidFill>
                  <a:srgbClr val="00FF00"/>
                </a:solidFill>
              </a:rPr>
              <a:t>luarnegeri</a:t>
            </a:r>
            <a:r>
              <a:rPr lang="en-US" sz="2000" dirty="0" smtClean="0">
                <a:solidFill>
                  <a:srgbClr val="00FF00"/>
                </a:solidFill>
              </a:rPr>
              <a:t> </a:t>
            </a:r>
            <a:r>
              <a:rPr lang="en-US" sz="2000" dirty="0">
                <a:solidFill>
                  <a:srgbClr val="00FF00"/>
                </a:solidFill>
              </a:rPr>
              <a:t>agar </a:t>
            </a:r>
            <a:r>
              <a:rPr lang="en-US" sz="2000" dirty="0" err="1">
                <a:solidFill>
                  <a:srgbClr val="00FF00"/>
                </a:solidFill>
              </a:rPr>
              <a:t>tidak</a:t>
            </a:r>
            <a:r>
              <a:rPr lang="en-US" sz="2000" dirty="0">
                <a:solidFill>
                  <a:srgbClr val="00FF00"/>
                </a:solidFill>
              </a:rPr>
              <a:t> </a:t>
            </a:r>
            <a:r>
              <a:rPr lang="en-US" sz="2000" dirty="0" err="1">
                <a:solidFill>
                  <a:srgbClr val="00FF00"/>
                </a:solidFill>
              </a:rPr>
              <a:t>memberatkan</a:t>
            </a:r>
            <a:r>
              <a:rPr lang="en-US" sz="2000" dirty="0">
                <a:solidFill>
                  <a:srgbClr val="00FF00"/>
                </a:solidFill>
              </a:rPr>
              <a:t>, </a:t>
            </a:r>
            <a:r>
              <a:rPr lang="en-US" sz="2000" dirty="0" smtClean="0">
                <a:solidFill>
                  <a:srgbClr val="00FF00"/>
                </a:solidFill>
              </a:rPr>
              <a:t> </a:t>
            </a:r>
            <a:r>
              <a:rPr lang="en-US" sz="2000" dirty="0" err="1" smtClean="0">
                <a:solidFill>
                  <a:srgbClr val="00FF00"/>
                </a:solidFill>
              </a:rPr>
              <a:t>antara</a:t>
            </a:r>
            <a:r>
              <a:rPr lang="en-US" sz="2000" dirty="0" smtClean="0">
                <a:solidFill>
                  <a:srgbClr val="00FF00"/>
                </a:solidFill>
              </a:rPr>
              <a:t> </a:t>
            </a:r>
            <a:r>
              <a:rPr lang="en-US" sz="2000" dirty="0">
                <a:solidFill>
                  <a:srgbClr val="00FF00"/>
                </a:solidFill>
              </a:rPr>
              <a:t>lain :</a:t>
            </a:r>
          </a:p>
          <a:p>
            <a:pPr>
              <a:buNone/>
            </a:pPr>
            <a:r>
              <a:rPr lang="en-US" sz="2000" dirty="0" smtClean="0">
                <a:solidFill>
                  <a:srgbClr val="00FFFF"/>
                </a:solidFill>
              </a:rPr>
              <a:t>1</a:t>
            </a:r>
            <a:r>
              <a:rPr lang="en-US" sz="2000" dirty="0">
                <a:solidFill>
                  <a:srgbClr val="00FFFF"/>
                </a:solidFill>
              </a:rPr>
              <a:t>. program </a:t>
            </a:r>
            <a:r>
              <a:rPr lang="en-US" sz="2000" dirty="0" err="1">
                <a:solidFill>
                  <a:srgbClr val="00FFFF"/>
                </a:solidFill>
              </a:rPr>
              <a:t>stabilisasi</a:t>
            </a:r>
            <a:r>
              <a:rPr lang="en-US" sz="2000" dirty="0">
                <a:solidFill>
                  <a:srgbClr val="00FFFF"/>
                </a:solidFill>
              </a:rPr>
              <a:t> IMF</a:t>
            </a:r>
          </a:p>
          <a:p>
            <a:pPr>
              <a:buNone/>
            </a:pPr>
            <a:r>
              <a:rPr lang="en-US" sz="2000" dirty="0" smtClean="0">
                <a:solidFill>
                  <a:srgbClr val="FB5763"/>
                </a:solidFill>
              </a:rPr>
              <a:t>2</a:t>
            </a:r>
            <a:r>
              <a:rPr lang="en-US" sz="2000" dirty="0">
                <a:solidFill>
                  <a:srgbClr val="FB5763"/>
                </a:solidFill>
              </a:rPr>
              <a:t>. </a:t>
            </a:r>
            <a:r>
              <a:rPr lang="en-US" sz="2000" dirty="0" err="1">
                <a:solidFill>
                  <a:srgbClr val="FB5763"/>
                </a:solidFill>
              </a:rPr>
              <a:t>renegosiasi</a:t>
            </a:r>
            <a:r>
              <a:rPr lang="en-US" sz="2000" dirty="0">
                <a:solidFill>
                  <a:srgbClr val="FB5763"/>
                </a:solidFill>
              </a:rPr>
              <a:t> </a:t>
            </a:r>
            <a:r>
              <a:rPr lang="en-US" sz="2000" dirty="0" err="1">
                <a:solidFill>
                  <a:srgbClr val="FB5763"/>
                </a:solidFill>
              </a:rPr>
              <a:t>utang</a:t>
            </a:r>
            <a:r>
              <a:rPr lang="en-US" sz="2000" dirty="0">
                <a:solidFill>
                  <a:srgbClr val="FB5763"/>
                </a:solidFill>
              </a:rPr>
              <a:t> </a:t>
            </a:r>
            <a:r>
              <a:rPr lang="en-US" sz="2000" dirty="0" err="1">
                <a:solidFill>
                  <a:srgbClr val="FB5763"/>
                </a:solidFill>
              </a:rPr>
              <a:t>melalui</a:t>
            </a:r>
            <a:r>
              <a:rPr lang="en-US" sz="2000" dirty="0">
                <a:solidFill>
                  <a:srgbClr val="FB5763"/>
                </a:solidFill>
              </a:rPr>
              <a:t> Paris Club : </a:t>
            </a:r>
          </a:p>
          <a:p>
            <a:pPr marL="236538" indent="-236538">
              <a:buAutoNum type="alphaLcPeriod"/>
              <a:tabLst>
                <a:tab pos="236538" algn="l"/>
              </a:tabLst>
            </a:pPr>
            <a:r>
              <a:rPr lang="en-US" sz="2000" dirty="0" err="1" smtClean="0">
                <a:solidFill>
                  <a:schemeClr val="accent6"/>
                </a:solidFill>
              </a:rPr>
              <a:t>penangguhan</a:t>
            </a:r>
            <a:r>
              <a:rPr lang="en-US" sz="2000" dirty="0" smtClean="0">
                <a:solidFill>
                  <a:schemeClr val="accent6"/>
                </a:solidFill>
              </a:rPr>
              <a:t> </a:t>
            </a:r>
            <a:r>
              <a:rPr lang="en-US" sz="2000" dirty="0" err="1">
                <a:solidFill>
                  <a:schemeClr val="accent6"/>
                </a:solidFill>
              </a:rPr>
              <a:t>utang</a:t>
            </a:r>
            <a:r>
              <a:rPr lang="en-US" sz="2000" dirty="0">
                <a:solidFill>
                  <a:schemeClr val="accent6"/>
                </a:solidFill>
              </a:rPr>
              <a:t> </a:t>
            </a:r>
            <a:r>
              <a:rPr lang="en-US" sz="2000" dirty="0" err="1">
                <a:solidFill>
                  <a:schemeClr val="accent6"/>
                </a:solidFill>
              </a:rPr>
              <a:t>atau</a:t>
            </a:r>
            <a:r>
              <a:rPr lang="en-US" sz="2000" dirty="0">
                <a:solidFill>
                  <a:schemeClr val="accent6"/>
                </a:solidFill>
              </a:rPr>
              <a:t> </a:t>
            </a:r>
            <a:r>
              <a:rPr lang="en-US" sz="2000" dirty="0" err="1">
                <a:solidFill>
                  <a:schemeClr val="accent6"/>
                </a:solidFill>
              </a:rPr>
              <a:t>jika</a:t>
            </a:r>
            <a:r>
              <a:rPr lang="en-US" sz="2000" dirty="0">
                <a:solidFill>
                  <a:schemeClr val="accent6"/>
                </a:solidFill>
              </a:rPr>
              <a:t> </a:t>
            </a:r>
            <a:r>
              <a:rPr lang="en-US" sz="2000" dirty="0" err="1">
                <a:solidFill>
                  <a:schemeClr val="accent6"/>
                </a:solidFill>
              </a:rPr>
              <a:t>dimungkinkan</a:t>
            </a:r>
            <a:r>
              <a:rPr lang="en-US" sz="2000" dirty="0">
                <a:solidFill>
                  <a:schemeClr val="accent6"/>
                </a:solidFill>
              </a:rPr>
              <a:t> </a:t>
            </a:r>
            <a:r>
              <a:rPr lang="en-US" sz="2000" dirty="0" err="1" smtClean="0">
                <a:solidFill>
                  <a:schemeClr val="accent6"/>
                </a:solidFill>
              </a:rPr>
              <a:t>pembatalan</a:t>
            </a:r>
            <a:r>
              <a:rPr lang="en-US" sz="2000" dirty="0" smtClean="0">
                <a:solidFill>
                  <a:schemeClr val="accent6"/>
                </a:solidFill>
              </a:rPr>
              <a:t> </a:t>
            </a:r>
            <a:r>
              <a:rPr lang="en-US" sz="2000" dirty="0" err="1">
                <a:solidFill>
                  <a:schemeClr val="accent6"/>
                </a:solidFill>
              </a:rPr>
              <a:t>sebagian</a:t>
            </a:r>
            <a:r>
              <a:rPr lang="en-US" sz="2000" dirty="0">
                <a:solidFill>
                  <a:schemeClr val="accent6"/>
                </a:solidFill>
              </a:rPr>
              <a:t> </a:t>
            </a:r>
            <a:r>
              <a:rPr lang="en-US" sz="2000" dirty="0" err="1">
                <a:solidFill>
                  <a:schemeClr val="accent6"/>
                </a:solidFill>
              </a:rPr>
              <a:t>pinjaman</a:t>
            </a:r>
            <a:r>
              <a:rPr lang="en-US" sz="2000" dirty="0">
                <a:solidFill>
                  <a:schemeClr val="accent6"/>
                </a:solidFill>
              </a:rPr>
              <a:t> non </a:t>
            </a:r>
            <a:r>
              <a:rPr lang="en-US" sz="2000" dirty="0" err="1" smtClean="0">
                <a:solidFill>
                  <a:schemeClr val="accent6"/>
                </a:solidFill>
              </a:rPr>
              <a:t>konsensional</a:t>
            </a:r>
            <a:endParaRPr lang="en-US" sz="2000" dirty="0">
              <a:solidFill>
                <a:schemeClr val="accent6"/>
              </a:solidFill>
            </a:endParaRPr>
          </a:p>
          <a:p>
            <a:pPr marL="236538" indent="-236538">
              <a:buAutoNum type="alphaLcPeriod"/>
              <a:tabLst>
                <a:tab pos="236538" algn="l"/>
              </a:tabLst>
            </a:pPr>
            <a:r>
              <a:rPr lang="en-US" sz="2000" dirty="0" err="1" smtClean="0">
                <a:solidFill>
                  <a:srgbClr val="FFC000"/>
                </a:solidFill>
              </a:rPr>
              <a:t>penurunan</a:t>
            </a:r>
            <a:r>
              <a:rPr lang="en-US" sz="2000" dirty="0" smtClean="0">
                <a:solidFill>
                  <a:srgbClr val="FFC000"/>
                </a:solidFill>
              </a:rPr>
              <a:t> </a:t>
            </a:r>
            <a:r>
              <a:rPr lang="en-US" sz="2000" dirty="0" err="1">
                <a:solidFill>
                  <a:srgbClr val="FFC000"/>
                </a:solidFill>
              </a:rPr>
              <a:t>suku</a:t>
            </a:r>
            <a:r>
              <a:rPr lang="en-US" sz="2000" dirty="0">
                <a:solidFill>
                  <a:srgbClr val="FFC000"/>
                </a:solidFill>
              </a:rPr>
              <a:t> </a:t>
            </a:r>
            <a:r>
              <a:rPr lang="en-US" sz="2000" dirty="0" err="1">
                <a:solidFill>
                  <a:srgbClr val="FFC000"/>
                </a:solidFill>
              </a:rPr>
              <a:t>bunga</a:t>
            </a:r>
            <a:r>
              <a:rPr lang="en-US" sz="2000" dirty="0">
                <a:solidFill>
                  <a:srgbClr val="FFC000"/>
                </a:solidFill>
              </a:rPr>
              <a:t> </a:t>
            </a:r>
            <a:r>
              <a:rPr lang="en-US" sz="2000" dirty="0" err="1">
                <a:solidFill>
                  <a:srgbClr val="FFC000"/>
                </a:solidFill>
              </a:rPr>
              <a:t>hutang</a:t>
            </a:r>
            <a:r>
              <a:rPr lang="en-US" sz="2000" dirty="0">
                <a:solidFill>
                  <a:srgbClr val="FFC000"/>
                </a:solidFill>
              </a:rPr>
              <a:t> </a:t>
            </a:r>
            <a:r>
              <a:rPr lang="en-US" sz="2000" dirty="0" err="1" smtClean="0">
                <a:solidFill>
                  <a:srgbClr val="FFC000"/>
                </a:solidFill>
              </a:rPr>
              <a:t>keseluruhan</a:t>
            </a:r>
            <a:endParaRPr lang="en-US" sz="2000" dirty="0">
              <a:solidFill>
                <a:srgbClr val="FFC000"/>
              </a:solidFill>
            </a:endParaRPr>
          </a:p>
          <a:p>
            <a:pPr marL="236538" indent="-236538">
              <a:buAutoNum type="alphaLcPeriod"/>
              <a:tabLst>
                <a:tab pos="236538" algn="l"/>
              </a:tabLst>
            </a:pPr>
            <a:r>
              <a:rPr lang="en-US" sz="2000" dirty="0" err="1" smtClean="0">
                <a:solidFill>
                  <a:srgbClr val="FFFF00"/>
                </a:solidFill>
              </a:rPr>
              <a:t>perpanjangan</a:t>
            </a:r>
            <a:r>
              <a:rPr lang="en-US" sz="2000" dirty="0" smtClean="0">
                <a:solidFill>
                  <a:srgbClr val="FFFF00"/>
                </a:solidFill>
              </a:rPr>
              <a:t> </a:t>
            </a:r>
            <a:r>
              <a:rPr lang="en-US" sz="2000" dirty="0" err="1">
                <a:solidFill>
                  <a:srgbClr val="FFFF00"/>
                </a:solidFill>
              </a:rPr>
              <a:t>periode</a:t>
            </a:r>
            <a:r>
              <a:rPr lang="en-US" sz="2000" dirty="0">
                <a:solidFill>
                  <a:srgbClr val="FFFF00"/>
                </a:solidFill>
              </a:rPr>
              <a:t> </a:t>
            </a:r>
            <a:r>
              <a:rPr lang="en-US" sz="2000" dirty="0" err="1">
                <a:solidFill>
                  <a:srgbClr val="FFFF00"/>
                </a:solidFill>
              </a:rPr>
              <a:t>pembayaran</a:t>
            </a:r>
            <a:r>
              <a:rPr lang="en-US" sz="2000" dirty="0">
                <a:solidFill>
                  <a:srgbClr val="FFFF00"/>
                </a:solidFill>
              </a:rPr>
              <a:t> </a:t>
            </a:r>
            <a:r>
              <a:rPr lang="en-US" sz="2000" dirty="0" err="1">
                <a:solidFill>
                  <a:srgbClr val="FFFF00"/>
                </a:solidFill>
              </a:rPr>
              <a:t>hingga</a:t>
            </a:r>
            <a:r>
              <a:rPr lang="en-US" sz="2000" dirty="0">
                <a:solidFill>
                  <a:srgbClr val="FFFF00"/>
                </a:solidFill>
              </a:rPr>
              <a:t> 25 </a:t>
            </a:r>
            <a:r>
              <a:rPr lang="en-US" sz="2000" dirty="0" err="1">
                <a:solidFill>
                  <a:srgbClr val="FFFF00"/>
                </a:solidFill>
              </a:rPr>
              <a:t>tahun</a:t>
            </a:r>
            <a:endParaRPr lang="en-US" sz="2000" dirty="0">
              <a:solidFill>
                <a:srgbClr val="FFFF00"/>
              </a:solidFill>
            </a:endParaRPr>
          </a:p>
          <a:p>
            <a:pPr marL="284163" indent="-247650">
              <a:buNone/>
            </a:pPr>
            <a:r>
              <a:rPr lang="en-US" sz="2000" dirty="0" smtClean="0">
                <a:solidFill>
                  <a:srgbClr val="00B0F0"/>
                </a:solidFill>
              </a:rPr>
              <a:t>3</a:t>
            </a:r>
            <a:r>
              <a:rPr lang="en-US" sz="2000" dirty="0">
                <a:solidFill>
                  <a:srgbClr val="00B0F0"/>
                </a:solidFill>
              </a:rPr>
              <a:t>. </a:t>
            </a:r>
            <a:r>
              <a:rPr lang="en-US" sz="2000" dirty="0" err="1">
                <a:solidFill>
                  <a:srgbClr val="00B0F0"/>
                </a:solidFill>
              </a:rPr>
              <a:t>metoda</a:t>
            </a:r>
            <a:r>
              <a:rPr lang="en-US" sz="2000" dirty="0">
                <a:solidFill>
                  <a:srgbClr val="00B0F0"/>
                </a:solidFill>
              </a:rPr>
              <a:t> </a:t>
            </a:r>
            <a:r>
              <a:rPr lang="en-US" sz="2000" i="1" dirty="0">
                <a:solidFill>
                  <a:srgbClr val="00B0F0"/>
                </a:solidFill>
              </a:rPr>
              <a:t>debt for nature swap </a:t>
            </a:r>
            <a:r>
              <a:rPr lang="en-US" sz="2000" dirty="0" err="1">
                <a:solidFill>
                  <a:schemeClr val="accent5">
                    <a:lumMod val="60000"/>
                    <a:lumOff val="40000"/>
                  </a:schemeClr>
                </a:solidFill>
              </a:rPr>
              <a:t>yaitu</a:t>
            </a:r>
            <a:r>
              <a:rPr lang="en-US" sz="2000" dirty="0">
                <a:solidFill>
                  <a:schemeClr val="accent5">
                    <a:lumMod val="60000"/>
                    <a:lumOff val="40000"/>
                  </a:schemeClr>
                </a:solidFill>
              </a:rPr>
              <a:t> </a:t>
            </a:r>
            <a:r>
              <a:rPr lang="en-US" sz="2000" dirty="0" err="1" smtClean="0">
                <a:solidFill>
                  <a:schemeClr val="accent5">
                    <a:lumMod val="60000"/>
                    <a:lumOff val="40000"/>
                  </a:schemeClr>
                </a:solidFill>
              </a:rPr>
              <a:t>keringanan</a:t>
            </a:r>
            <a:r>
              <a:rPr lang="en-US" sz="2000" dirty="0" smtClean="0">
                <a:solidFill>
                  <a:schemeClr val="accent5">
                    <a:lumMod val="60000"/>
                    <a:lumOff val="40000"/>
                  </a:schemeClr>
                </a:solidFill>
              </a:rPr>
              <a:t> </a:t>
            </a:r>
            <a:r>
              <a:rPr lang="en-US" sz="2000" dirty="0" err="1" smtClean="0">
                <a:solidFill>
                  <a:schemeClr val="accent5">
                    <a:lumMod val="60000"/>
                    <a:lumOff val="40000"/>
                  </a:schemeClr>
                </a:solidFill>
              </a:rPr>
              <a:t>pembayaran</a:t>
            </a:r>
            <a:r>
              <a:rPr lang="en-US" sz="2000" dirty="0" smtClean="0">
                <a:solidFill>
                  <a:schemeClr val="accent5">
                    <a:lumMod val="60000"/>
                    <a:lumOff val="40000"/>
                  </a:schemeClr>
                </a:solidFill>
              </a:rPr>
              <a:t> </a:t>
            </a:r>
            <a:r>
              <a:rPr lang="en-US" sz="2000" dirty="0" err="1" smtClean="0">
                <a:solidFill>
                  <a:schemeClr val="accent5">
                    <a:lumMod val="60000"/>
                    <a:lumOff val="40000"/>
                  </a:schemeClr>
                </a:solidFill>
              </a:rPr>
              <a:t>hutan</a:t>
            </a:r>
            <a:r>
              <a:rPr lang="en-US" sz="2000" dirty="0" smtClean="0">
                <a:solidFill>
                  <a:schemeClr val="accent5">
                    <a:lumMod val="60000"/>
                    <a:lumOff val="40000"/>
                  </a:schemeClr>
                </a:solidFill>
              </a:rPr>
              <a:t> yang </a:t>
            </a:r>
            <a:r>
              <a:rPr lang="en-US" sz="2000" dirty="0" err="1">
                <a:solidFill>
                  <a:schemeClr val="accent5">
                    <a:lumMod val="60000"/>
                    <a:lumOff val="40000"/>
                  </a:schemeClr>
                </a:solidFill>
              </a:rPr>
              <a:t>diberikan</a:t>
            </a:r>
            <a:r>
              <a:rPr lang="en-US" sz="2000" dirty="0">
                <a:solidFill>
                  <a:schemeClr val="accent5">
                    <a:lumMod val="60000"/>
                    <a:lumOff val="40000"/>
                  </a:schemeClr>
                </a:solidFill>
              </a:rPr>
              <a:t> </a:t>
            </a:r>
            <a:r>
              <a:rPr lang="en-US" sz="2000" dirty="0" err="1">
                <a:solidFill>
                  <a:schemeClr val="accent5">
                    <a:lumMod val="60000"/>
                    <a:lumOff val="40000"/>
                  </a:schemeClr>
                </a:solidFill>
              </a:rPr>
              <a:t>pihak</a:t>
            </a:r>
            <a:r>
              <a:rPr lang="en-US" sz="2000" dirty="0">
                <a:solidFill>
                  <a:schemeClr val="accent5">
                    <a:lumMod val="60000"/>
                    <a:lumOff val="40000"/>
                  </a:schemeClr>
                </a:solidFill>
              </a:rPr>
              <a:t> </a:t>
            </a:r>
            <a:r>
              <a:rPr lang="en-US" sz="2000" dirty="0" err="1">
                <a:solidFill>
                  <a:schemeClr val="accent5">
                    <a:lumMod val="60000"/>
                    <a:lumOff val="40000"/>
                  </a:schemeClr>
                </a:solidFill>
              </a:rPr>
              <a:t>kreditor</a:t>
            </a:r>
            <a:r>
              <a:rPr lang="en-US" sz="2000" dirty="0">
                <a:solidFill>
                  <a:schemeClr val="accent5">
                    <a:lumMod val="60000"/>
                    <a:lumOff val="40000"/>
                  </a:schemeClr>
                </a:solidFill>
              </a:rPr>
              <a:t> </a:t>
            </a:r>
            <a:r>
              <a:rPr lang="en-US" sz="2000" dirty="0" err="1" smtClean="0">
                <a:solidFill>
                  <a:schemeClr val="accent5">
                    <a:lumMod val="60000"/>
                    <a:lumOff val="40000"/>
                  </a:schemeClr>
                </a:solidFill>
              </a:rPr>
              <a:t>apabila</a:t>
            </a:r>
            <a:r>
              <a:rPr lang="en-US" sz="2000" dirty="0" smtClean="0">
                <a:solidFill>
                  <a:schemeClr val="accent5">
                    <a:lumMod val="60000"/>
                    <a:lumOff val="40000"/>
                  </a:schemeClr>
                </a:solidFill>
              </a:rPr>
              <a:t> </a:t>
            </a:r>
            <a:r>
              <a:rPr lang="en-US" sz="2000" dirty="0" err="1">
                <a:solidFill>
                  <a:schemeClr val="accent5">
                    <a:lumMod val="60000"/>
                    <a:lumOff val="40000"/>
                  </a:schemeClr>
                </a:solidFill>
              </a:rPr>
              <a:t>negara</a:t>
            </a:r>
            <a:r>
              <a:rPr lang="en-US" sz="2000" dirty="0">
                <a:solidFill>
                  <a:schemeClr val="accent5">
                    <a:lumMod val="60000"/>
                    <a:lumOff val="40000"/>
                  </a:schemeClr>
                </a:solidFill>
              </a:rPr>
              <a:t> </a:t>
            </a:r>
            <a:r>
              <a:rPr lang="en-US" sz="2000" dirty="0" err="1">
                <a:solidFill>
                  <a:schemeClr val="accent5">
                    <a:lumMod val="60000"/>
                    <a:lumOff val="40000"/>
                  </a:schemeClr>
                </a:solidFill>
              </a:rPr>
              <a:t>debitor</a:t>
            </a:r>
            <a:r>
              <a:rPr lang="en-US" sz="2000" dirty="0">
                <a:solidFill>
                  <a:schemeClr val="accent5">
                    <a:lumMod val="60000"/>
                    <a:lumOff val="40000"/>
                  </a:schemeClr>
                </a:solidFill>
              </a:rPr>
              <a:t> </a:t>
            </a:r>
            <a:r>
              <a:rPr lang="en-US" sz="2000" dirty="0" err="1">
                <a:solidFill>
                  <a:schemeClr val="accent5">
                    <a:lumMod val="60000"/>
                    <a:lumOff val="40000"/>
                  </a:schemeClr>
                </a:solidFill>
              </a:rPr>
              <a:t>mau</a:t>
            </a:r>
            <a:r>
              <a:rPr lang="en-US" sz="2000" dirty="0">
                <a:solidFill>
                  <a:schemeClr val="accent5">
                    <a:lumMod val="60000"/>
                    <a:lumOff val="40000"/>
                  </a:schemeClr>
                </a:solidFill>
              </a:rPr>
              <a:t> </a:t>
            </a:r>
            <a:r>
              <a:rPr lang="en-US" sz="2000" dirty="0" err="1">
                <a:solidFill>
                  <a:schemeClr val="accent5">
                    <a:lumMod val="60000"/>
                    <a:lumOff val="40000"/>
                  </a:schemeClr>
                </a:solidFill>
              </a:rPr>
              <a:t>melakukan</a:t>
            </a:r>
            <a:r>
              <a:rPr lang="en-US" sz="2000" dirty="0">
                <a:solidFill>
                  <a:schemeClr val="accent5">
                    <a:lumMod val="60000"/>
                    <a:lumOff val="40000"/>
                  </a:schemeClr>
                </a:solidFill>
              </a:rPr>
              <a:t> </a:t>
            </a:r>
            <a:r>
              <a:rPr lang="en-US" sz="2000" dirty="0" err="1">
                <a:solidFill>
                  <a:schemeClr val="accent5">
                    <a:lumMod val="60000"/>
                    <a:lumOff val="40000"/>
                  </a:schemeClr>
                </a:solidFill>
              </a:rPr>
              <a:t>pelestarian</a:t>
            </a:r>
            <a:r>
              <a:rPr lang="en-US" sz="2000" dirty="0">
                <a:solidFill>
                  <a:schemeClr val="accent5">
                    <a:lumMod val="60000"/>
                    <a:lumOff val="40000"/>
                  </a:schemeClr>
                </a:solidFill>
              </a:rPr>
              <a:t> </a:t>
            </a:r>
            <a:r>
              <a:rPr lang="en-US" sz="2000" dirty="0" err="1" smtClean="0">
                <a:solidFill>
                  <a:schemeClr val="accent5">
                    <a:lumMod val="60000"/>
                    <a:lumOff val="40000"/>
                  </a:schemeClr>
                </a:solidFill>
              </a:rPr>
              <a:t>lingkungan</a:t>
            </a:r>
            <a:r>
              <a:rPr lang="en-US" sz="2000" dirty="0" smtClean="0">
                <a:solidFill>
                  <a:schemeClr val="accent5">
                    <a:lumMod val="60000"/>
                    <a:lumOff val="40000"/>
                  </a:schemeClr>
                </a:solidFill>
              </a:rPr>
              <a:t> </a:t>
            </a:r>
            <a:r>
              <a:rPr lang="en-US" sz="2000" dirty="0" err="1">
                <a:solidFill>
                  <a:schemeClr val="accent5">
                    <a:lumMod val="60000"/>
                    <a:lumOff val="40000"/>
                  </a:schemeClr>
                </a:solidFill>
              </a:rPr>
              <a:t>alam</a:t>
            </a:r>
            <a:r>
              <a:rPr lang="en-US" sz="2000" dirty="0">
                <a:solidFill>
                  <a:schemeClr val="accent5">
                    <a:lumMod val="60000"/>
                    <a:lumOff val="40000"/>
                  </a:schemeClr>
                </a:solidFill>
              </a:rPr>
              <a:t> </a:t>
            </a:r>
            <a:r>
              <a:rPr lang="en-US" sz="2000" dirty="0" err="1">
                <a:solidFill>
                  <a:schemeClr val="accent5">
                    <a:lumMod val="60000"/>
                    <a:lumOff val="40000"/>
                  </a:schemeClr>
                </a:solidFill>
              </a:rPr>
              <a:t>mereka</a:t>
            </a:r>
            <a:r>
              <a:rPr lang="en-US" sz="2000" dirty="0">
                <a:solidFill>
                  <a:schemeClr val="accent5">
                    <a:lumMod val="60000"/>
                    <a:lumOff val="40000"/>
                  </a:schemeClr>
                </a:solidFill>
              </a:rPr>
              <a:t>. </a:t>
            </a:r>
          </a:p>
        </p:txBody>
      </p:sp>
      <p:sp>
        <p:nvSpPr>
          <p:cNvPr id="3" name="Rectangle 2"/>
          <p:cNvSpPr/>
          <p:nvPr/>
        </p:nvSpPr>
        <p:spPr>
          <a:xfrm>
            <a:off x="304800" y="5029200"/>
            <a:ext cx="8229600" cy="16002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FFF00"/>
                </a:solidFill>
              </a:rPr>
              <a:t>Pinjaman</a:t>
            </a:r>
            <a:r>
              <a:rPr lang="en-US" sz="2400" dirty="0" smtClean="0">
                <a:solidFill>
                  <a:srgbClr val="FFFF00"/>
                </a:solidFill>
              </a:rPr>
              <a:t> </a:t>
            </a:r>
            <a:r>
              <a:rPr lang="en-US" sz="2400" dirty="0" err="1" smtClean="0">
                <a:solidFill>
                  <a:srgbClr val="FFFF00"/>
                </a:solidFill>
              </a:rPr>
              <a:t>Otonom</a:t>
            </a:r>
            <a:r>
              <a:rPr lang="en-US" sz="2400" dirty="0" smtClean="0">
                <a:solidFill>
                  <a:srgbClr val="FFFF00"/>
                </a:solidFill>
              </a:rPr>
              <a:t>: </a:t>
            </a:r>
            <a:r>
              <a:rPr lang="en-US" sz="2400" dirty="0" err="1" smtClean="0">
                <a:solidFill>
                  <a:srgbClr val="FFFF00"/>
                </a:solidFill>
              </a:rPr>
              <a:t>Tidak</a:t>
            </a:r>
            <a:r>
              <a:rPr lang="en-US" sz="2400" dirty="0" smtClean="0">
                <a:solidFill>
                  <a:srgbClr val="FFFF00"/>
                </a:solidFill>
              </a:rPr>
              <a:t> </a:t>
            </a:r>
            <a:r>
              <a:rPr lang="en-US" sz="2400" dirty="0" err="1" smtClean="0">
                <a:solidFill>
                  <a:srgbClr val="FFFF00"/>
                </a:solidFill>
              </a:rPr>
              <a:t>berkaitan</a:t>
            </a:r>
            <a:r>
              <a:rPr lang="en-US" sz="2400" dirty="0" smtClean="0">
                <a:solidFill>
                  <a:srgbClr val="FFFF00"/>
                </a:solidFill>
              </a:rPr>
              <a:t> </a:t>
            </a:r>
            <a:r>
              <a:rPr lang="en-US" sz="2400" dirty="0" err="1" smtClean="0">
                <a:solidFill>
                  <a:srgbClr val="FFFF00"/>
                </a:solidFill>
              </a:rPr>
              <a:t>Ekspor</a:t>
            </a:r>
            <a:r>
              <a:rPr lang="en-US" sz="2400" dirty="0" smtClean="0">
                <a:solidFill>
                  <a:srgbClr val="FFFF00"/>
                </a:solidFill>
              </a:rPr>
              <a:t>/</a:t>
            </a:r>
            <a:r>
              <a:rPr lang="en-US" sz="2400" dirty="0" err="1" smtClean="0">
                <a:solidFill>
                  <a:srgbClr val="FFFF00"/>
                </a:solidFill>
              </a:rPr>
              <a:t>Impor</a:t>
            </a:r>
            <a:r>
              <a:rPr lang="en-US" sz="2400" dirty="0" smtClean="0">
                <a:solidFill>
                  <a:srgbClr val="FFFF00"/>
                </a:solidFill>
              </a:rPr>
              <a:t> (</a:t>
            </a:r>
            <a:r>
              <a:rPr lang="en-US" sz="2400" dirty="0" err="1" smtClean="0">
                <a:solidFill>
                  <a:srgbClr val="FFFF00"/>
                </a:solidFill>
              </a:rPr>
              <a:t>Hibah</a:t>
            </a:r>
            <a:r>
              <a:rPr lang="en-US" sz="2400" dirty="0" smtClean="0">
                <a:solidFill>
                  <a:srgbClr val="FFFF00"/>
                </a:solidFill>
              </a:rPr>
              <a:t>)</a:t>
            </a:r>
          </a:p>
          <a:p>
            <a:r>
              <a:rPr lang="en-US" sz="2400" dirty="0" err="1" smtClean="0">
                <a:solidFill>
                  <a:srgbClr val="00FFFF"/>
                </a:solidFill>
              </a:rPr>
              <a:t>Pinjaman</a:t>
            </a:r>
            <a:r>
              <a:rPr lang="en-US" sz="2400" dirty="0" smtClean="0">
                <a:solidFill>
                  <a:srgbClr val="00FFFF"/>
                </a:solidFill>
              </a:rPr>
              <a:t> </a:t>
            </a:r>
            <a:r>
              <a:rPr lang="en-US" sz="2400" dirty="0" err="1" smtClean="0">
                <a:solidFill>
                  <a:srgbClr val="00FFFF"/>
                </a:solidFill>
              </a:rPr>
              <a:t>Akomodatif</a:t>
            </a:r>
            <a:r>
              <a:rPr lang="en-US" sz="2400" dirty="0" smtClean="0">
                <a:solidFill>
                  <a:srgbClr val="00FFFF"/>
                </a:solidFill>
              </a:rPr>
              <a:t>: </a:t>
            </a:r>
            <a:r>
              <a:rPr lang="en-US" sz="2400" dirty="0" err="1" smtClean="0">
                <a:solidFill>
                  <a:srgbClr val="00FFFF"/>
                </a:solidFill>
              </a:rPr>
              <a:t>Berkaitan</a:t>
            </a:r>
            <a:r>
              <a:rPr lang="en-US" sz="2400" dirty="0" smtClean="0">
                <a:solidFill>
                  <a:srgbClr val="00FFFF"/>
                </a:solidFill>
              </a:rPr>
              <a:t> </a:t>
            </a:r>
            <a:r>
              <a:rPr lang="en-US" sz="2400" dirty="0" err="1" smtClean="0">
                <a:solidFill>
                  <a:srgbClr val="00FFFF"/>
                </a:solidFill>
              </a:rPr>
              <a:t>Ekspor</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Impor</a:t>
            </a:r>
            <a:endParaRPr lang="en-US" sz="2400" dirty="0" smtClean="0">
              <a:solidFill>
                <a:srgbClr val="00FFFF"/>
              </a:solidFill>
            </a:endParaRPr>
          </a:p>
          <a:p>
            <a:r>
              <a:rPr lang="en-US" sz="2400" dirty="0" smtClean="0"/>
              <a:t>Stock </a:t>
            </a:r>
            <a:r>
              <a:rPr lang="en-US" sz="2400" dirty="0" err="1" smtClean="0"/>
              <a:t>Nasional</a:t>
            </a:r>
            <a:r>
              <a:rPr lang="en-US" sz="2400" dirty="0" smtClean="0"/>
              <a:t>: </a:t>
            </a:r>
            <a:r>
              <a:rPr lang="en-US" sz="2400" dirty="0" err="1" smtClean="0"/>
              <a:t>Hasil</a:t>
            </a:r>
            <a:r>
              <a:rPr lang="en-US" sz="2400" dirty="0" smtClean="0"/>
              <a:t> Surplus yang </a:t>
            </a:r>
            <a:r>
              <a:rPr lang="en-US" sz="2400" dirty="0" err="1" smtClean="0"/>
              <a:t>tidak</a:t>
            </a:r>
            <a:r>
              <a:rPr lang="en-US" sz="2400" dirty="0" smtClean="0"/>
              <a:t> </a:t>
            </a:r>
            <a:r>
              <a:rPr lang="en-US" sz="2400" dirty="0" err="1" smtClean="0"/>
              <a:t>dibelanjakan</a:t>
            </a:r>
            <a:r>
              <a:rPr lang="en-US" sz="2400" dirty="0" smtClean="0"/>
              <a:t> (</a:t>
            </a:r>
            <a:r>
              <a:rPr lang="en-US" sz="2400" dirty="0" err="1" smtClean="0"/>
              <a:t>tabungan</a:t>
            </a:r>
            <a:r>
              <a:rPr lang="en-US" sz="2400" dirty="0" smtClean="0"/>
              <a:t> </a:t>
            </a:r>
            <a:r>
              <a:rPr lang="en-US" sz="2400" dirty="0" err="1" smtClean="0"/>
              <a:t>sementara</a:t>
            </a:r>
            <a:r>
              <a:rPr lang="en-US" sz="2400" dirty="0" smtClean="0"/>
              <a:t>)</a:t>
            </a:r>
            <a:endParaRPr lang="en-US" sz="2400" dirty="0"/>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90600"/>
            <a:ext cx="3962400" cy="609600"/>
          </a:xfrm>
          <a:ln>
            <a:solidFill>
              <a:srgbClr val="00FFFF"/>
            </a:solidFill>
          </a:ln>
        </p:spPr>
        <p:txBody>
          <a:bodyPr>
            <a:normAutofit/>
          </a:bodyPr>
          <a:lstStyle/>
          <a:p>
            <a:r>
              <a:rPr lang="en-US" sz="2800" dirty="0" smtClean="0">
                <a:solidFill>
                  <a:srgbClr val="FB5763"/>
                </a:solidFill>
              </a:rPr>
              <a:t>Bilateral</a:t>
            </a:r>
            <a:endParaRPr lang="en-US" sz="2800" dirty="0">
              <a:solidFill>
                <a:srgbClr val="FB5763"/>
              </a:solidFill>
            </a:endParaRPr>
          </a:p>
        </p:txBody>
      </p:sp>
      <p:sp>
        <p:nvSpPr>
          <p:cNvPr id="5" name="Content Placeholder 2"/>
          <p:cNvSpPr txBox="1">
            <a:spLocks/>
          </p:cNvSpPr>
          <p:nvPr/>
        </p:nvSpPr>
        <p:spPr>
          <a:xfrm>
            <a:off x="76200" y="1752600"/>
            <a:ext cx="3962400" cy="16764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Kerjasama</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yang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melibatkan</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2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negara</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dan</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bersifat</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saling</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membantu</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Contoh</a:t>
            </a:r>
            <a:r>
              <a:rPr kumimoji="0" lang="en-US" sz="2400" b="0" i="0" u="none" strike="noStrike" kern="1200" cap="none" spc="0" normalizeH="0" noProof="0" dirty="0" smtClean="0">
                <a:ln>
                  <a:noFill/>
                </a:ln>
                <a:solidFill>
                  <a:schemeClr val="accent2">
                    <a:lumMod val="20000"/>
                    <a:lumOff val="80000"/>
                  </a:schemeClr>
                </a:solidFill>
                <a:effectLst/>
                <a:uLnTx/>
                <a:uFillTx/>
                <a:latin typeface="+mn-lt"/>
                <a:ea typeface="+mn-ea"/>
                <a:cs typeface="+mn-cs"/>
              </a:rPr>
              <a:t>: Indonesia-</a:t>
            </a:r>
            <a:r>
              <a:rPr kumimoji="0" lang="en-US" sz="2400" b="0" i="0" u="none" strike="noStrike" kern="1200" cap="none" spc="0" normalizeH="0" noProof="0" dirty="0" err="1" smtClean="0">
                <a:ln>
                  <a:noFill/>
                </a:ln>
                <a:solidFill>
                  <a:schemeClr val="accent2">
                    <a:lumMod val="20000"/>
                    <a:lumOff val="80000"/>
                  </a:schemeClr>
                </a:solidFill>
                <a:effectLst/>
                <a:uLnTx/>
                <a:uFillTx/>
                <a:latin typeface="+mn-lt"/>
                <a:ea typeface="+mn-ea"/>
                <a:cs typeface="+mn-cs"/>
              </a:rPr>
              <a:t>Jepang</a:t>
            </a:r>
            <a:endParaRPr kumimoji="0" lang="id-ID" sz="2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
        <p:nvSpPr>
          <p:cNvPr id="10" name="Title 1"/>
          <p:cNvSpPr txBox="1">
            <a:spLocks/>
          </p:cNvSpPr>
          <p:nvPr/>
        </p:nvSpPr>
        <p:spPr>
          <a:xfrm>
            <a:off x="4419600" y="1066800"/>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00FFFF"/>
                </a:solidFill>
                <a:effectLst/>
                <a:uLnTx/>
                <a:uFillTx/>
                <a:latin typeface="+mj-lt"/>
                <a:ea typeface="+mj-ea"/>
                <a:cs typeface="+mj-cs"/>
              </a:rPr>
              <a:t>Multilateral</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1" name="Content Placeholder 2"/>
          <p:cNvSpPr txBox="1">
            <a:spLocks/>
          </p:cNvSpPr>
          <p:nvPr/>
        </p:nvSpPr>
        <p:spPr>
          <a:xfrm>
            <a:off x="4267200" y="1828800"/>
            <a:ext cx="4724400" cy="1143000"/>
          </a:xfrm>
          <a:prstGeom prst="rect">
            <a:avLst/>
          </a:prstGeom>
          <a:ln>
            <a:solidFill>
              <a:srgbClr val="00FFFF"/>
            </a:solidFill>
          </a:ln>
        </p:spPr>
        <p:txBody>
          <a:bodyPr vert="horz" lIns="91440" tIns="45720" rIns="91440" bIns="45720" rtlCol="0">
            <a:no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lang="en-US" sz="2200" dirty="0" smtClean="0">
                <a:solidFill>
                  <a:srgbClr val="00FF99"/>
                </a:solidFill>
              </a:rPr>
              <a:t>	</a:t>
            </a:r>
            <a:r>
              <a:rPr lang="en-US" sz="2200" dirty="0" err="1" smtClean="0">
                <a:solidFill>
                  <a:srgbClr val="00FF99"/>
                </a:solidFill>
              </a:rPr>
              <a:t>Kerja</a:t>
            </a:r>
            <a:r>
              <a:rPr lang="en-US" sz="2200" dirty="0" smtClean="0">
                <a:solidFill>
                  <a:srgbClr val="00FF99"/>
                </a:solidFill>
              </a:rPr>
              <a:t> </a:t>
            </a:r>
            <a:r>
              <a:rPr lang="en-US" sz="2200" dirty="0" err="1" smtClean="0">
                <a:solidFill>
                  <a:srgbClr val="00FF99"/>
                </a:solidFill>
              </a:rPr>
              <a:t>sama</a:t>
            </a:r>
            <a:r>
              <a:rPr lang="en-US" sz="2200" dirty="0" smtClean="0">
                <a:solidFill>
                  <a:srgbClr val="00FF99"/>
                </a:solidFill>
              </a:rPr>
              <a:t> yang </a:t>
            </a:r>
            <a:r>
              <a:rPr lang="en-US" sz="2200" dirty="0" err="1" smtClean="0">
                <a:solidFill>
                  <a:srgbClr val="00FF99"/>
                </a:solidFill>
              </a:rPr>
              <a:t>banyak</a:t>
            </a:r>
            <a:r>
              <a:rPr lang="en-US" sz="2200" dirty="0" smtClean="0">
                <a:solidFill>
                  <a:srgbClr val="00FF99"/>
                </a:solidFill>
              </a:rPr>
              <a:t> </a:t>
            </a:r>
            <a:r>
              <a:rPr lang="en-US" sz="2200" dirty="0" err="1" smtClean="0">
                <a:solidFill>
                  <a:srgbClr val="00FF99"/>
                </a:solidFill>
              </a:rPr>
              <a:t>melibatkan</a:t>
            </a:r>
            <a:r>
              <a:rPr lang="en-US" sz="2200" dirty="0" smtClean="0">
                <a:solidFill>
                  <a:srgbClr val="00FF99"/>
                </a:solidFill>
              </a:rPr>
              <a:t> </a:t>
            </a:r>
            <a:r>
              <a:rPr lang="en-US" sz="2200" dirty="0" err="1" smtClean="0">
                <a:solidFill>
                  <a:srgbClr val="00FF99"/>
                </a:solidFill>
              </a:rPr>
              <a:t>negara</a:t>
            </a:r>
            <a:r>
              <a:rPr lang="en-US" sz="2200" dirty="0" smtClean="0">
                <a:solidFill>
                  <a:srgbClr val="00FF99"/>
                </a:solidFill>
              </a:rPr>
              <a:t>  </a:t>
            </a:r>
            <a:r>
              <a:rPr lang="en-US" sz="2200" dirty="0" err="1" smtClean="0">
                <a:solidFill>
                  <a:srgbClr val="00FF99"/>
                </a:solidFill>
              </a:rPr>
              <a:t>tanpa</a:t>
            </a:r>
            <a:r>
              <a:rPr lang="en-US" sz="2200" dirty="0" smtClean="0">
                <a:solidFill>
                  <a:srgbClr val="00FF99"/>
                </a:solidFill>
              </a:rPr>
              <a:t> </a:t>
            </a:r>
            <a:r>
              <a:rPr lang="en-US" sz="2200" dirty="0" err="1" smtClean="0">
                <a:solidFill>
                  <a:srgbClr val="00FF99"/>
                </a:solidFill>
              </a:rPr>
              <a:t>terikat</a:t>
            </a:r>
            <a:r>
              <a:rPr lang="en-US" sz="2200" dirty="0" smtClean="0">
                <a:solidFill>
                  <a:srgbClr val="00FF99"/>
                </a:solidFill>
              </a:rPr>
              <a:t> </a:t>
            </a:r>
            <a:r>
              <a:rPr lang="en-US" sz="2200" dirty="0" err="1" smtClean="0">
                <a:solidFill>
                  <a:srgbClr val="00FF99"/>
                </a:solidFill>
              </a:rPr>
              <a:t>oleh</a:t>
            </a:r>
            <a:r>
              <a:rPr lang="en-US" sz="2200" dirty="0" smtClean="0">
                <a:solidFill>
                  <a:srgbClr val="00FF99"/>
                </a:solidFill>
              </a:rPr>
              <a:t> </a:t>
            </a:r>
            <a:r>
              <a:rPr lang="en-US" sz="2200" dirty="0" err="1" smtClean="0">
                <a:solidFill>
                  <a:srgbClr val="00FF99"/>
                </a:solidFill>
              </a:rPr>
              <a:t>batas</a:t>
            </a:r>
            <a:r>
              <a:rPr lang="en-US" sz="2200" dirty="0" smtClean="0">
                <a:solidFill>
                  <a:srgbClr val="00FF99"/>
                </a:solidFill>
              </a:rPr>
              <a:t> </a:t>
            </a:r>
            <a:r>
              <a:rPr lang="en-US" sz="2200" dirty="0" err="1" smtClean="0">
                <a:solidFill>
                  <a:srgbClr val="00FF99"/>
                </a:solidFill>
              </a:rPr>
              <a:t>wilayah</a:t>
            </a:r>
            <a:r>
              <a:rPr lang="en-US" sz="2200" dirty="0" smtClean="0">
                <a:solidFill>
                  <a:srgbClr val="00FF99"/>
                </a:solidFill>
              </a:rPr>
              <a:t>: PBB, G8, G20, OKI</a:t>
            </a:r>
          </a:p>
        </p:txBody>
      </p:sp>
      <p:sp>
        <p:nvSpPr>
          <p:cNvPr id="17" name="Title 1"/>
          <p:cNvSpPr txBox="1">
            <a:spLocks/>
          </p:cNvSpPr>
          <p:nvPr/>
        </p:nvSpPr>
        <p:spPr>
          <a:xfrm>
            <a:off x="4419600" y="3170237"/>
            <a:ext cx="4419600" cy="563563"/>
          </a:xfrm>
          <a:prstGeom prst="rect">
            <a:avLst/>
          </a:prstGeom>
          <a:ln>
            <a:solidFill>
              <a:srgbClr val="FFFF0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00FFFF"/>
                </a:solidFill>
                <a:effectLst/>
                <a:uLnTx/>
                <a:uFillTx/>
                <a:latin typeface="+mj-lt"/>
                <a:ea typeface="+mj-ea"/>
                <a:cs typeface="+mj-cs"/>
              </a:rPr>
              <a:t>Antar</a:t>
            </a:r>
            <a:r>
              <a:rPr kumimoji="0" lang="en-US" sz="2800" b="0" i="0" u="none" strike="noStrike" kern="1200" cap="none" spc="0" normalizeH="0" noProof="0" dirty="0" smtClean="0">
                <a:ln>
                  <a:noFill/>
                </a:ln>
                <a:solidFill>
                  <a:srgbClr val="00FFFF"/>
                </a:solidFill>
                <a:effectLst/>
                <a:uLnTx/>
                <a:uFillTx/>
                <a:latin typeface="+mj-lt"/>
                <a:ea typeface="+mj-ea"/>
                <a:cs typeface="+mj-cs"/>
              </a:rPr>
              <a:t> Regional</a:t>
            </a:r>
            <a:endParaRPr kumimoji="0" lang="id-ID" sz="2800" b="0" i="0" u="none" strike="noStrike" kern="1200" cap="none" spc="0" normalizeH="0" baseline="0" noProof="0" dirty="0" smtClean="0">
              <a:ln>
                <a:noFill/>
              </a:ln>
              <a:solidFill>
                <a:srgbClr val="00FFFF"/>
              </a:solidFill>
              <a:effectLst/>
              <a:uLnTx/>
              <a:uFillTx/>
              <a:latin typeface="+mj-lt"/>
              <a:ea typeface="+mj-ea"/>
              <a:cs typeface="+mj-cs"/>
            </a:endParaRPr>
          </a:p>
        </p:txBody>
      </p:sp>
      <p:sp>
        <p:nvSpPr>
          <p:cNvPr id="18" name="Content Placeholder 2"/>
          <p:cNvSpPr txBox="1">
            <a:spLocks/>
          </p:cNvSpPr>
          <p:nvPr/>
        </p:nvSpPr>
        <p:spPr>
          <a:xfrm>
            <a:off x="4343400" y="3962400"/>
            <a:ext cx="4572000" cy="1371600"/>
          </a:xfrm>
          <a:prstGeom prst="rect">
            <a:avLst/>
          </a:prstGeom>
          <a:ln>
            <a:solidFill>
              <a:srgbClr val="FF00FF"/>
            </a:solidFill>
          </a:ln>
        </p:spPr>
        <p:txBody>
          <a:bodyPr vert="horz" lIns="91440" tIns="45720" rIns="91440" bIns="45720" rtlCol="0">
            <a:normAutofit fontScale="92500" lnSpcReduction="10000"/>
          </a:bodyPr>
          <a:lstStyle/>
          <a:p>
            <a:pPr marL="284163" marR="0" lvl="0" indent="-284163" algn="l" defTabSz="914400" rtl="0" eaLnBrk="1" fontAlgn="auto" latinLnBrk="0" hangingPunct="1">
              <a:lnSpc>
                <a:spcPct val="100000"/>
              </a:lnSpc>
              <a:spcBef>
                <a:spcPct val="20000"/>
              </a:spcBef>
              <a:spcAft>
                <a:spcPts val="0"/>
              </a:spcAft>
              <a:buClrTx/>
              <a:buSzTx/>
              <a:tabLst/>
              <a:defRPr/>
            </a:pPr>
            <a:r>
              <a:rPr lang="en-US" sz="2400" dirty="0" smtClean="0">
                <a:solidFill>
                  <a:srgbClr val="FF0000"/>
                </a:solidFill>
              </a:rPr>
              <a:t>	</a:t>
            </a:r>
            <a:r>
              <a:rPr lang="en-US" sz="2400" dirty="0" err="1" smtClean="0">
                <a:solidFill>
                  <a:srgbClr val="FF0000"/>
                </a:solidFill>
              </a:rPr>
              <a:t>Kerjasama</a:t>
            </a:r>
            <a:r>
              <a:rPr lang="en-US" sz="2400" dirty="0" smtClean="0">
                <a:solidFill>
                  <a:srgbClr val="FF0000"/>
                </a:solidFill>
              </a:rPr>
              <a:t> </a:t>
            </a:r>
            <a:r>
              <a:rPr lang="en-US" sz="2400" dirty="0" err="1" smtClean="0">
                <a:solidFill>
                  <a:srgbClr val="FF0000"/>
                </a:solidFill>
              </a:rPr>
              <a:t>ekonomi</a:t>
            </a:r>
            <a:r>
              <a:rPr lang="en-US" sz="2400" dirty="0" smtClean="0">
                <a:solidFill>
                  <a:srgbClr val="FF0000"/>
                </a:solidFill>
              </a:rPr>
              <a:t> </a:t>
            </a:r>
            <a:r>
              <a:rPr lang="en-US" sz="2400" dirty="0" err="1" smtClean="0">
                <a:solidFill>
                  <a:srgbClr val="FF0000"/>
                </a:solidFill>
              </a:rPr>
              <a:t>di</a:t>
            </a:r>
            <a:r>
              <a:rPr lang="en-US" sz="2400" dirty="0" smtClean="0">
                <a:solidFill>
                  <a:srgbClr val="FF0000"/>
                </a:solidFill>
              </a:rPr>
              <a:t> antara2 </a:t>
            </a:r>
            <a:r>
              <a:rPr lang="en-US" sz="2400" dirty="0" err="1" smtClean="0">
                <a:solidFill>
                  <a:srgbClr val="FF0000"/>
                </a:solidFill>
              </a:rPr>
              <a:t>kelompok</a:t>
            </a:r>
            <a:r>
              <a:rPr lang="en-US" sz="2400" dirty="0" smtClean="0">
                <a:solidFill>
                  <a:srgbClr val="FF0000"/>
                </a:solidFill>
              </a:rPr>
              <a:t> </a:t>
            </a:r>
            <a:r>
              <a:rPr lang="en-US" sz="2400" dirty="0" err="1" smtClean="0">
                <a:solidFill>
                  <a:srgbClr val="FF0000"/>
                </a:solidFill>
              </a:rPr>
              <a:t>kerjasama</a:t>
            </a:r>
            <a:r>
              <a:rPr lang="en-US" sz="2400" dirty="0" smtClean="0">
                <a:solidFill>
                  <a:srgbClr val="FF0000"/>
                </a:solidFill>
              </a:rPr>
              <a:t> </a:t>
            </a:r>
            <a:r>
              <a:rPr lang="en-US" sz="2400" dirty="0" err="1" smtClean="0">
                <a:solidFill>
                  <a:srgbClr val="FF0000"/>
                </a:solidFill>
              </a:rPr>
              <a:t>ekonomi</a:t>
            </a:r>
            <a:r>
              <a:rPr lang="en-US" sz="2400" dirty="0" smtClean="0">
                <a:solidFill>
                  <a:srgbClr val="FF0000"/>
                </a:solidFill>
              </a:rPr>
              <a:t> regional, </a:t>
            </a:r>
            <a:r>
              <a:rPr lang="en-US" sz="2400" dirty="0" err="1" smtClean="0">
                <a:solidFill>
                  <a:srgbClr val="FF0000"/>
                </a:solidFill>
              </a:rPr>
              <a:t>Contoh</a:t>
            </a:r>
            <a:r>
              <a:rPr lang="en-US" sz="2400" dirty="0" smtClean="0">
                <a:solidFill>
                  <a:srgbClr val="FF0000"/>
                </a:solidFill>
              </a:rPr>
              <a:t>: ASEAN </a:t>
            </a:r>
            <a:r>
              <a:rPr lang="en-US" sz="2400" dirty="0" err="1" smtClean="0">
                <a:solidFill>
                  <a:srgbClr val="FF0000"/>
                </a:solidFill>
              </a:rPr>
              <a:t>dengan</a:t>
            </a:r>
            <a:r>
              <a:rPr lang="en-US" sz="2400" dirty="0" smtClean="0">
                <a:solidFill>
                  <a:srgbClr val="FF0000"/>
                </a:solidFill>
              </a:rPr>
              <a:t> </a:t>
            </a:r>
            <a:r>
              <a:rPr lang="en-US" sz="2400" dirty="0" err="1" smtClean="0">
                <a:solidFill>
                  <a:srgbClr val="FF0000"/>
                </a:solidFill>
              </a:rPr>
              <a:t>UniEropa</a:t>
            </a:r>
            <a:endParaRPr lang="en-US" sz="2400" dirty="0" smtClean="0">
              <a:solidFill>
                <a:srgbClr val="FF0000"/>
              </a:solidFill>
            </a:endParaRPr>
          </a:p>
        </p:txBody>
      </p:sp>
      <p:sp>
        <p:nvSpPr>
          <p:cNvPr id="19" name="Title 1"/>
          <p:cNvSpPr txBox="1">
            <a:spLocks/>
          </p:cNvSpPr>
          <p:nvPr/>
        </p:nvSpPr>
        <p:spPr>
          <a:xfrm>
            <a:off x="76200" y="3657600"/>
            <a:ext cx="3962400" cy="609600"/>
          </a:xfrm>
          <a:prstGeom prst="rect">
            <a:avLst/>
          </a:prstGeom>
          <a:ln>
            <a:solidFill>
              <a:srgbClr val="00FFFF"/>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FF00"/>
                </a:solidFill>
                <a:effectLst/>
                <a:uLnTx/>
                <a:uFillTx/>
                <a:latin typeface="+mj-lt"/>
                <a:ea typeface="+mj-ea"/>
                <a:cs typeface="+mj-cs"/>
              </a:rPr>
              <a:t>Regional</a:t>
            </a:r>
            <a:endParaRPr kumimoji="0" lang="en-US" sz="2800" b="0" i="0" u="none" strike="noStrike" kern="1200" cap="none" spc="0" normalizeH="0" baseline="0" noProof="0" dirty="0">
              <a:ln>
                <a:noFill/>
              </a:ln>
              <a:solidFill>
                <a:srgbClr val="FFFF00"/>
              </a:solidFill>
              <a:effectLst/>
              <a:uLnTx/>
              <a:uFillTx/>
              <a:latin typeface="+mj-lt"/>
              <a:ea typeface="+mj-ea"/>
              <a:cs typeface="+mj-cs"/>
            </a:endParaRPr>
          </a:p>
        </p:txBody>
      </p:sp>
      <p:sp>
        <p:nvSpPr>
          <p:cNvPr id="20" name="Content Placeholder 2"/>
          <p:cNvSpPr txBox="1">
            <a:spLocks/>
          </p:cNvSpPr>
          <p:nvPr/>
        </p:nvSpPr>
        <p:spPr>
          <a:xfrm>
            <a:off x="76200" y="4419600"/>
            <a:ext cx="3962400" cy="1295400"/>
          </a:xfrm>
          <a:prstGeom prst="rect">
            <a:avLst/>
          </a:prstGeom>
          <a:ln>
            <a:solidFill>
              <a:srgbClr val="00FF99"/>
            </a:solidFill>
          </a:ln>
        </p:spPr>
        <p:txBody>
          <a:bodyPr vert="horz" lIns="91440" tIns="45720" rIns="91440" bIns="45720" rtlCol="0">
            <a:normAutofit/>
          </a:bodyPr>
          <a:lstStyle/>
          <a:p>
            <a:pPr marL="284163" marR="0" lvl="0" indent="-284163"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accent6"/>
                </a:solidFill>
                <a:effectLst/>
                <a:uLnTx/>
                <a:uFillTx/>
                <a:latin typeface="+mn-lt"/>
                <a:ea typeface="+mn-ea"/>
                <a:cs typeface="+mn-cs"/>
              </a:rPr>
              <a:t>Kerjasama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beberpa</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negara</a:t>
            </a:r>
            <a:r>
              <a:rPr kumimoji="0" lang="en-US" sz="2400" b="0" i="0" u="none" strike="noStrike" kern="1200" cap="none" spc="0" normalizeH="0" noProof="0" dirty="0" smtClean="0">
                <a:ln>
                  <a:noFill/>
                </a:ln>
                <a:solidFill>
                  <a:schemeClr val="accent6"/>
                </a:solidFill>
                <a:effectLst/>
                <a:uLnTx/>
                <a:uFillTx/>
                <a:latin typeface="+mn-lt"/>
                <a:ea typeface="+mn-ea"/>
                <a:cs typeface="+mn-cs"/>
              </a:rPr>
              <a:t> yang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satu</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kawasan</a:t>
            </a:r>
            <a:r>
              <a:rPr kumimoji="0" lang="en-US" sz="2400" b="0" i="0" u="none" strike="noStrike" kern="1200" cap="none" spc="0" normalizeH="0" noProof="0" dirty="0" smtClean="0">
                <a:ln>
                  <a:noFill/>
                </a:ln>
                <a:solidFill>
                  <a:schemeClr val="accent6"/>
                </a:solidFill>
                <a:effectLst/>
                <a:uLnTx/>
                <a:uFillTx/>
                <a:latin typeface="+mn-lt"/>
                <a:ea typeface="+mn-ea"/>
                <a:cs typeface="+mn-cs"/>
              </a:rPr>
              <a:t>, </a:t>
            </a:r>
            <a:r>
              <a:rPr kumimoji="0" lang="en-US" sz="2400" b="0" i="0" u="none" strike="noStrike" kern="1200" cap="none" spc="0" normalizeH="0" noProof="0" dirty="0" err="1" smtClean="0">
                <a:ln>
                  <a:noFill/>
                </a:ln>
                <a:solidFill>
                  <a:schemeClr val="accent6"/>
                </a:solidFill>
                <a:effectLst/>
                <a:uLnTx/>
                <a:uFillTx/>
                <a:latin typeface="+mn-lt"/>
                <a:ea typeface="+mn-ea"/>
                <a:cs typeface="+mn-cs"/>
              </a:rPr>
              <a:t>Contoh</a:t>
            </a:r>
            <a:r>
              <a:rPr kumimoji="0" lang="en-US" sz="2400" b="0" i="0" u="none" strike="noStrike" kern="1200" cap="none" spc="0" normalizeH="0" noProof="0" dirty="0" smtClean="0">
                <a:ln>
                  <a:noFill/>
                </a:ln>
                <a:solidFill>
                  <a:schemeClr val="accent6"/>
                </a:solidFill>
                <a:effectLst/>
                <a:uLnTx/>
                <a:uFillTx/>
                <a:latin typeface="+mn-lt"/>
                <a:ea typeface="+mn-ea"/>
                <a:cs typeface="+mn-cs"/>
              </a:rPr>
              <a:t>: ASEAN, MEE, AFTA, APEC</a:t>
            </a:r>
            <a:endParaRPr kumimoji="0" lang="en-US" sz="2400" b="0" i="0" u="none" strike="noStrike" kern="1200" cap="none" spc="0" normalizeH="0" baseline="0" noProof="0" dirty="0" smtClean="0">
              <a:ln>
                <a:noFill/>
              </a:ln>
              <a:solidFill>
                <a:schemeClr val="accent6"/>
              </a:solidFill>
              <a:effectLst/>
              <a:uLnTx/>
              <a:uFillTx/>
              <a:latin typeface="+mn-lt"/>
              <a:ea typeface="+mn-ea"/>
              <a:cs typeface="+mn-cs"/>
            </a:endParaRPr>
          </a:p>
        </p:txBody>
      </p:sp>
      <p:sp>
        <p:nvSpPr>
          <p:cNvPr id="12" name="Title 1"/>
          <p:cNvSpPr txBox="1">
            <a:spLocks/>
          </p:cNvSpPr>
          <p:nvPr/>
        </p:nvSpPr>
        <p:spPr>
          <a:xfrm>
            <a:off x="1143000" y="228600"/>
            <a:ext cx="5943600" cy="609600"/>
          </a:xfrm>
          <a:prstGeom prst="rect">
            <a:avLst/>
          </a:prstGeom>
          <a:ln>
            <a:solidFill>
              <a:schemeClr val="accent2"/>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Bentuk</a:t>
            </a:r>
            <a:r>
              <a:rPr kumimoji="0" lang="en-US" sz="3200" b="0" i="0" u="none" strike="noStrike" kern="1200" cap="none" spc="0" normalizeH="0" noProof="0" dirty="0" smtClean="0">
                <a:ln>
                  <a:noFill/>
                </a:ln>
                <a:solidFill>
                  <a:srgbClr val="FFFF00"/>
                </a:solidFill>
                <a:effectLst/>
                <a:uLnTx/>
                <a:uFillTx/>
                <a:latin typeface="+mj-lt"/>
                <a:ea typeface="+mj-ea"/>
                <a:cs typeface="+mj-cs"/>
              </a:rPr>
              <a:t> </a:t>
            </a:r>
            <a:r>
              <a:rPr kumimoji="0" lang="en-US" sz="3200" b="0" i="0" u="none" strike="noStrike" kern="1200" cap="none" spc="0" normalizeH="0" noProof="0" dirty="0" err="1" smtClean="0">
                <a:ln>
                  <a:noFill/>
                </a:ln>
                <a:solidFill>
                  <a:srgbClr val="FFFF00"/>
                </a:solidFill>
                <a:effectLst/>
                <a:uLnTx/>
                <a:uFillTx/>
                <a:latin typeface="+mj-lt"/>
                <a:ea typeface="+mj-ea"/>
                <a:cs typeface="+mj-cs"/>
              </a:rPr>
              <a:t>Kerjasama</a:t>
            </a:r>
            <a:r>
              <a:rPr kumimoji="0" lang="en-US" sz="3200" b="0" i="0" u="none" strike="noStrike" kern="1200" cap="none" spc="0" normalizeH="0" noProof="0" dirty="0" smtClean="0">
                <a:ln>
                  <a:noFill/>
                </a:ln>
                <a:solidFill>
                  <a:srgbClr val="FFFF00"/>
                </a:solidFill>
                <a:effectLst/>
                <a:uLnTx/>
                <a:uFillTx/>
                <a:latin typeface="+mj-lt"/>
                <a:ea typeface="+mj-ea"/>
                <a:cs typeface="+mj-cs"/>
              </a:rPr>
              <a:t> </a:t>
            </a:r>
            <a:r>
              <a:rPr kumimoji="0" lang="en-US" sz="3200" b="0" i="0" u="none" strike="noStrike" kern="1200" cap="none" spc="0" normalizeH="0" noProof="0" dirty="0" err="1" smtClean="0">
                <a:ln>
                  <a:noFill/>
                </a:ln>
                <a:solidFill>
                  <a:srgbClr val="FFFF00"/>
                </a:solidFill>
                <a:effectLst/>
                <a:uLnTx/>
                <a:uFillTx/>
                <a:latin typeface="+mj-lt"/>
                <a:ea typeface="+mj-ea"/>
                <a:cs typeface="+mj-cs"/>
              </a:rPr>
              <a:t>Internasional</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sp>
        <p:nvSpPr>
          <p:cNvPr id="13" name="Action Button: Home 12">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solidFill>
                  <a:srgbClr val="FFFF00"/>
                </a:solidFill>
              </a:rPr>
              <a:t>Cara </a:t>
            </a:r>
            <a:r>
              <a:rPr lang="en-US" sz="3200" dirty="0" err="1" smtClean="0">
                <a:solidFill>
                  <a:srgbClr val="FFFF00"/>
                </a:solidFill>
              </a:rPr>
              <a:t>Pembayaran</a:t>
            </a:r>
            <a:r>
              <a:rPr lang="en-US" sz="3200" dirty="0" smtClean="0">
                <a:solidFill>
                  <a:srgbClr val="FFFF00"/>
                </a:solidFill>
              </a:rPr>
              <a:t> </a:t>
            </a:r>
            <a:r>
              <a:rPr lang="en-US" sz="3200" dirty="0" err="1" smtClean="0">
                <a:solidFill>
                  <a:srgbClr val="FFFF00"/>
                </a:solidFill>
              </a:rPr>
              <a:t>Internasional</a:t>
            </a:r>
            <a:endParaRPr lang="en-US" sz="3200" dirty="0">
              <a:solidFill>
                <a:srgbClr val="FFFF00"/>
              </a:solidFill>
            </a:endParaRPr>
          </a:p>
        </p:txBody>
      </p:sp>
      <p:sp>
        <p:nvSpPr>
          <p:cNvPr id="3" name="Content Placeholder 2"/>
          <p:cNvSpPr>
            <a:spLocks noGrp="1"/>
          </p:cNvSpPr>
          <p:nvPr>
            <p:ph idx="1"/>
          </p:nvPr>
        </p:nvSpPr>
        <p:spPr>
          <a:xfrm>
            <a:off x="0" y="762000"/>
            <a:ext cx="9144000" cy="6096000"/>
          </a:xfrm>
        </p:spPr>
        <p:txBody>
          <a:bodyPr>
            <a:normAutofit/>
          </a:bodyPr>
          <a:lstStyle/>
          <a:p>
            <a:pPr>
              <a:buFont typeface="Wingdings" pitchFamily="2" charset="2"/>
              <a:buChar char="Ø"/>
            </a:pPr>
            <a:r>
              <a:rPr lang="en-US" sz="2400" b="1" dirty="0" err="1" smtClean="0">
                <a:solidFill>
                  <a:srgbClr val="CC99FF"/>
                </a:solidFill>
              </a:rPr>
              <a:t>Kompensasi</a:t>
            </a:r>
            <a:r>
              <a:rPr lang="en-US" sz="2400" b="1" dirty="0" smtClean="0">
                <a:solidFill>
                  <a:srgbClr val="CC99FF"/>
                </a:solidFill>
              </a:rPr>
              <a:t> </a:t>
            </a:r>
            <a:r>
              <a:rPr lang="en-US" sz="2400" b="1" dirty="0" err="1" smtClean="0">
                <a:solidFill>
                  <a:srgbClr val="CC99FF"/>
                </a:solidFill>
              </a:rPr>
              <a:t>Pribadi</a:t>
            </a:r>
            <a:r>
              <a:rPr lang="en-US" sz="2400" b="1" dirty="0" smtClean="0">
                <a:solidFill>
                  <a:srgbClr val="CC99FF"/>
                </a:solidFill>
              </a:rPr>
              <a:t> (Private Compensation)</a:t>
            </a:r>
            <a:r>
              <a:rPr lang="en-US" sz="2400" dirty="0" smtClean="0">
                <a:solidFill>
                  <a:srgbClr val="CC99FF"/>
                </a:solidFill>
              </a:rPr>
              <a:t>: </a:t>
            </a:r>
            <a:r>
              <a:rPr lang="en-US" sz="2400" dirty="0" err="1" smtClean="0">
                <a:solidFill>
                  <a:srgbClr val="CC99FF"/>
                </a:solidFill>
              </a:rPr>
              <a:t>cara</a:t>
            </a:r>
            <a:r>
              <a:rPr lang="en-US" sz="2400" dirty="0" smtClean="0">
                <a:solidFill>
                  <a:srgbClr val="CC99FF"/>
                </a:solidFill>
              </a:rPr>
              <a:t> </a:t>
            </a:r>
            <a:r>
              <a:rPr lang="en-US" sz="2400" dirty="0" err="1" smtClean="0">
                <a:solidFill>
                  <a:srgbClr val="CC99FF"/>
                </a:solidFill>
              </a:rPr>
              <a:t>pembayaran</a:t>
            </a:r>
            <a:r>
              <a:rPr lang="en-US" sz="2400" dirty="0" smtClean="0">
                <a:solidFill>
                  <a:srgbClr val="CC99FF"/>
                </a:solidFill>
              </a:rPr>
              <a:t> </a:t>
            </a:r>
            <a:r>
              <a:rPr lang="en-US" sz="2400" dirty="0" err="1" smtClean="0">
                <a:solidFill>
                  <a:srgbClr val="CC99FF"/>
                </a:solidFill>
              </a:rPr>
              <a:t>dengan</a:t>
            </a:r>
            <a:r>
              <a:rPr lang="en-US" sz="2400" dirty="0" smtClean="0">
                <a:solidFill>
                  <a:srgbClr val="CC99FF"/>
                </a:solidFill>
              </a:rPr>
              <a:t> </a:t>
            </a:r>
            <a:r>
              <a:rPr lang="en-US" sz="2400" dirty="0" err="1" smtClean="0">
                <a:solidFill>
                  <a:srgbClr val="CC99FF"/>
                </a:solidFill>
              </a:rPr>
              <a:t>mengalihkan</a:t>
            </a:r>
            <a:r>
              <a:rPr lang="en-US" sz="2400" dirty="0" smtClean="0">
                <a:solidFill>
                  <a:srgbClr val="CC99FF"/>
                </a:solidFill>
              </a:rPr>
              <a:t> </a:t>
            </a:r>
            <a:r>
              <a:rPr lang="en-US" sz="2400" dirty="0" err="1" smtClean="0">
                <a:solidFill>
                  <a:srgbClr val="CC99FF"/>
                </a:solidFill>
              </a:rPr>
              <a:t>utang</a:t>
            </a:r>
            <a:r>
              <a:rPr lang="en-US" sz="2400" dirty="0" smtClean="0">
                <a:solidFill>
                  <a:srgbClr val="CC99FF"/>
                </a:solidFill>
              </a:rPr>
              <a:t> </a:t>
            </a:r>
            <a:r>
              <a:rPr lang="en-US" sz="2400" dirty="0" err="1" smtClean="0">
                <a:solidFill>
                  <a:srgbClr val="CC99FF"/>
                </a:solidFill>
              </a:rPr>
              <a:t>piutang</a:t>
            </a:r>
            <a:r>
              <a:rPr lang="en-US" sz="2400" dirty="0" smtClean="0">
                <a:solidFill>
                  <a:srgbClr val="CC99FF"/>
                </a:solidFill>
              </a:rPr>
              <a:t> </a:t>
            </a:r>
            <a:r>
              <a:rPr lang="en-US" sz="2400" dirty="0" err="1" smtClean="0">
                <a:solidFill>
                  <a:srgbClr val="CC99FF"/>
                </a:solidFill>
              </a:rPr>
              <a:t>pada</a:t>
            </a:r>
            <a:r>
              <a:rPr lang="en-US" sz="2400" dirty="0" smtClean="0">
                <a:solidFill>
                  <a:srgbClr val="CC99FF"/>
                </a:solidFill>
              </a:rPr>
              <a:t> </a:t>
            </a:r>
            <a:r>
              <a:rPr lang="en-US" sz="2400" dirty="0" err="1" smtClean="0">
                <a:solidFill>
                  <a:srgbClr val="CC99FF"/>
                </a:solidFill>
              </a:rPr>
              <a:t>seorang</a:t>
            </a:r>
            <a:r>
              <a:rPr lang="en-US" sz="2400" dirty="0" smtClean="0">
                <a:solidFill>
                  <a:srgbClr val="CC99FF"/>
                </a:solidFill>
              </a:rPr>
              <a:t> </a:t>
            </a:r>
            <a:r>
              <a:rPr lang="en-US" sz="2400" dirty="0" err="1" smtClean="0">
                <a:solidFill>
                  <a:srgbClr val="CC99FF"/>
                </a:solidFill>
              </a:rPr>
              <a:t>penduduk</a:t>
            </a:r>
            <a:r>
              <a:rPr lang="en-US" sz="2400" dirty="0" smtClean="0">
                <a:solidFill>
                  <a:srgbClr val="CC99FF"/>
                </a:solidFill>
              </a:rPr>
              <a:t> </a:t>
            </a:r>
            <a:r>
              <a:rPr lang="en-US" sz="2400" dirty="0" err="1" smtClean="0">
                <a:solidFill>
                  <a:srgbClr val="CC99FF"/>
                </a:solidFill>
              </a:rPr>
              <a:t>di</a:t>
            </a:r>
            <a:r>
              <a:rPr lang="en-US" sz="2400" dirty="0" smtClean="0">
                <a:solidFill>
                  <a:srgbClr val="CC99FF"/>
                </a:solidFill>
              </a:rPr>
              <a:t> </a:t>
            </a:r>
            <a:r>
              <a:rPr lang="en-US" sz="2400" dirty="0" err="1" smtClean="0">
                <a:solidFill>
                  <a:srgbClr val="CC99FF"/>
                </a:solidFill>
              </a:rPr>
              <a:t>suatu</a:t>
            </a:r>
            <a:r>
              <a:rPr lang="en-US" sz="2400" dirty="0" smtClean="0">
                <a:solidFill>
                  <a:srgbClr val="CC99FF"/>
                </a:solidFill>
              </a:rPr>
              <a:t> </a:t>
            </a:r>
            <a:r>
              <a:rPr lang="en-US" sz="2400" dirty="0" err="1" smtClean="0">
                <a:solidFill>
                  <a:srgbClr val="CC99FF"/>
                </a:solidFill>
              </a:rPr>
              <a:t>negara</a:t>
            </a:r>
            <a:endParaRPr lang="en-US" sz="2400" b="1" dirty="0" smtClean="0">
              <a:solidFill>
                <a:srgbClr val="CC99FF"/>
              </a:solidFill>
            </a:endParaRPr>
          </a:p>
          <a:p>
            <a:pPr>
              <a:buFont typeface="Wingdings" pitchFamily="2" charset="2"/>
              <a:buChar char="Ø"/>
            </a:pPr>
            <a:r>
              <a:rPr lang="en-US" sz="2400" b="1" dirty="0" err="1" smtClean="0">
                <a:solidFill>
                  <a:srgbClr val="00FFFF"/>
                </a:solidFill>
              </a:rPr>
              <a:t>Pembayaran</a:t>
            </a:r>
            <a:r>
              <a:rPr lang="en-US" sz="2400" b="1" dirty="0" smtClean="0">
                <a:solidFill>
                  <a:srgbClr val="00FFFF"/>
                </a:solidFill>
              </a:rPr>
              <a:t> </a:t>
            </a:r>
            <a:r>
              <a:rPr lang="en-US" sz="2400" b="1" dirty="0" err="1" smtClean="0">
                <a:solidFill>
                  <a:srgbClr val="00FFFF"/>
                </a:solidFill>
              </a:rPr>
              <a:t>Tunai</a:t>
            </a:r>
            <a:r>
              <a:rPr lang="en-US" sz="2400" b="1" dirty="0" smtClean="0">
                <a:solidFill>
                  <a:srgbClr val="00FFFF"/>
                </a:solidFill>
              </a:rPr>
              <a:t> (Cash Payment):</a:t>
            </a:r>
            <a:r>
              <a:rPr lang="en-US" sz="2400" dirty="0" smtClean="0">
                <a:solidFill>
                  <a:srgbClr val="00FFFF"/>
                </a:solidFill>
              </a:rPr>
              <a:t> Cara </a:t>
            </a:r>
            <a:r>
              <a:rPr lang="en-US" sz="2400" dirty="0" err="1" smtClean="0">
                <a:solidFill>
                  <a:srgbClr val="00FFFF"/>
                </a:solidFill>
              </a:rPr>
              <a:t>pembayaran</a:t>
            </a:r>
            <a:r>
              <a:rPr lang="en-US" sz="2400" dirty="0" smtClean="0">
                <a:solidFill>
                  <a:srgbClr val="00FFFF"/>
                </a:solidFill>
              </a:rPr>
              <a:t> yang </a:t>
            </a:r>
            <a:r>
              <a:rPr lang="en-US" sz="2400" dirty="0" err="1" smtClean="0">
                <a:solidFill>
                  <a:srgbClr val="00FFFF"/>
                </a:solidFill>
              </a:rPr>
              <a:t>dilakukan</a:t>
            </a:r>
            <a:r>
              <a:rPr lang="en-US" sz="2400" dirty="0" smtClean="0">
                <a:solidFill>
                  <a:srgbClr val="00FFFF"/>
                </a:solidFill>
              </a:rPr>
              <a:t> </a:t>
            </a:r>
            <a:r>
              <a:rPr lang="en-US" sz="2400" dirty="0" err="1" smtClean="0">
                <a:solidFill>
                  <a:srgbClr val="00FFFF"/>
                </a:solidFill>
              </a:rPr>
              <a:t>jika</a:t>
            </a:r>
            <a:r>
              <a:rPr lang="en-US" sz="2400" dirty="0" smtClean="0">
                <a:solidFill>
                  <a:srgbClr val="00FFFF"/>
                </a:solidFill>
              </a:rPr>
              <a:t> </a:t>
            </a:r>
            <a:r>
              <a:rPr lang="en-US" sz="2400" dirty="0" err="1" smtClean="0">
                <a:solidFill>
                  <a:srgbClr val="00FFFF"/>
                </a:solidFill>
              </a:rPr>
              <a:t>eksportir</a:t>
            </a:r>
            <a:r>
              <a:rPr lang="en-US" sz="2400" dirty="0" smtClean="0">
                <a:solidFill>
                  <a:srgbClr val="00FFFF"/>
                </a:solidFill>
              </a:rPr>
              <a:t> </a:t>
            </a:r>
            <a:r>
              <a:rPr lang="en-US" sz="2400" dirty="0" err="1" smtClean="0">
                <a:solidFill>
                  <a:srgbClr val="00FFFF"/>
                </a:solidFill>
              </a:rPr>
              <a:t>belum</a:t>
            </a:r>
            <a:r>
              <a:rPr lang="en-US" sz="2400" dirty="0" smtClean="0">
                <a:solidFill>
                  <a:srgbClr val="00FFFF"/>
                </a:solidFill>
              </a:rPr>
              <a:t> </a:t>
            </a:r>
            <a:r>
              <a:rPr lang="en-US" sz="2400" dirty="0" err="1" smtClean="0">
                <a:solidFill>
                  <a:srgbClr val="00FFFF"/>
                </a:solidFill>
              </a:rPr>
              <a:t>benar</a:t>
            </a:r>
            <a:r>
              <a:rPr lang="en-US" sz="2400" dirty="0" smtClean="0">
                <a:solidFill>
                  <a:srgbClr val="00FFFF"/>
                </a:solidFill>
              </a:rPr>
              <a:t> </a:t>
            </a:r>
            <a:r>
              <a:rPr lang="en-US" sz="2400" dirty="0" err="1" smtClean="0">
                <a:solidFill>
                  <a:srgbClr val="00FFFF"/>
                </a:solidFill>
              </a:rPr>
              <a:t>yakin</a:t>
            </a:r>
            <a:r>
              <a:rPr lang="en-US" sz="2400" dirty="0" smtClean="0">
                <a:solidFill>
                  <a:srgbClr val="00FFFF"/>
                </a:solidFill>
              </a:rPr>
              <a:t> </a:t>
            </a:r>
            <a:r>
              <a:rPr lang="en-US" sz="2400" dirty="0" err="1" smtClean="0">
                <a:solidFill>
                  <a:srgbClr val="00FFFF"/>
                </a:solidFill>
              </a:rPr>
              <a:t>atas</a:t>
            </a:r>
            <a:r>
              <a:rPr lang="en-US" sz="2400" dirty="0" smtClean="0">
                <a:solidFill>
                  <a:srgbClr val="00FFFF"/>
                </a:solidFill>
              </a:rPr>
              <a:t> </a:t>
            </a:r>
            <a:r>
              <a:rPr lang="en-US" sz="2400" dirty="0" err="1" smtClean="0">
                <a:solidFill>
                  <a:srgbClr val="00FFFF"/>
                </a:solidFill>
              </a:rPr>
              <a:t>kondisi</a:t>
            </a:r>
            <a:r>
              <a:rPr lang="en-US" sz="2400" dirty="0" smtClean="0">
                <a:solidFill>
                  <a:srgbClr val="00FFFF"/>
                </a:solidFill>
              </a:rPr>
              <a:t> </a:t>
            </a:r>
            <a:r>
              <a:rPr lang="en-US" sz="2400" dirty="0" err="1" smtClean="0">
                <a:solidFill>
                  <a:srgbClr val="00FFFF"/>
                </a:solidFill>
              </a:rPr>
              <a:t>importir</a:t>
            </a:r>
            <a:r>
              <a:rPr lang="en-US" sz="2400" dirty="0" smtClean="0">
                <a:solidFill>
                  <a:srgbClr val="00FFFF"/>
                </a:solidFill>
              </a:rPr>
              <a:t> </a:t>
            </a:r>
            <a:r>
              <a:rPr lang="en-US" sz="2400" dirty="0" err="1" smtClean="0">
                <a:solidFill>
                  <a:srgbClr val="00FFFF"/>
                </a:solidFill>
              </a:rPr>
              <a:t>dengan</a:t>
            </a:r>
            <a:r>
              <a:rPr lang="en-US" sz="2400" dirty="0" smtClean="0">
                <a:solidFill>
                  <a:srgbClr val="00FFFF"/>
                </a:solidFill>
              </a:rPr>
              <a:t> </a:t>
            </a:r>
            <a:r>
              <a:rPr lang="en-US" sz="2400" dirty="0" err="1" smtClean="0">
                <a:solidFill>
                  <a:srgbClr val="00FFFF"/>
                </a:solidFill>
              </a:rPr>
              <a:t>baik</a:t>
            </a:r>
            <a:endParaRPr lang="en-US" sz="2400" dirty="0" smtClean="0">
              <a:solidFill>
                <a:srgbClr val="00FFFF"/>
              </a:solidFill>
            </a:endParaRPr>
          </a:p>
          <a:p>
            <a:pPr>
              <a:buFont typeface="Wingdings" pitchFamily="2" charset="2"/>
              <a:buChar char="Ø"/>
            </a:pPr>
            <a:r>
              <a:rPr lang="en-US" sz="2400" dirty="0" err="1" smtClean="0">
                <a:solidFill>
                  <a:srgbClr val="CCFF33"/>
                </a:solidFill>
              </a:rPr>
              <a:t>Rekening</a:t>
            </a:r>
            <a:r>
              <a:rPr lang="en-US" sz="2400" dirty="0" smtClean="0">
                <a:solidFill>
                  <a:srgbClr val="CCFF33"/>
                </a:solidFill>
              </a:rPr>
              <a:t> Terbuka (Open Account): Cara </a:t>
            </a:r>
            <a:r>
              <a:rPr lang="en-US" sz="2400" dirty="0" err="1" smtClean="0">
                <a:solidFill>
                  <a:srgbClr val="CCFF33"/>
                </a:solidFill>
              </a:rPr>
              <a:t>pembayran</a:t>
            </a:r>
            <a:r>
              <a:rPr lang="en-US" sz="2400" dirty="0" smtClean="0">
                <a:solidFill>
                  <a:srgbClr val="CCFF33"/>
                </a:solidFill>
              </a:rPr>
              <a:t> </a:t>
            </a:r>
            <a:r>
              <a:rPr lang="en-US" sz="2400" dirty="0" err="1" smtClean="0">
                <a:solidFill>
                  <a:srgbClr val="CCFF33"/>
                </a:solidFill>
              </a:rPr>
              <a:t>di</a:t>
            </a:r>
            <a:r>
              <a:rPr lang="en-US" sz="2400" dirty="0" smtClean="0">
                <a:solidFill>
                  <a:srgbClr val="CCFF33"/>
                </a:solidFill>
              </a:rPr>
              <a:t> </a:t>
            </a:r>
            <a:r>
              <a:rPr lang="en-US" sz="2400" dirty="0" err="1" smtClean="0">
                <a:solidFill>
                  <a:srgbClr val="CCFF33"/>
                </a:solidFill>
              </a:rPr>
              <a:t>mana</a:t>
            </a:r>
            <a:r>
              <a:rPr lang="en-US" sz="2400" dirty="0" smtClean="0">
                <a:solidFill>
                  <a:srgbClr val="CCFF33"/>
                </a:solidFill>
              </a:rPr>
              <a:t> </a:t>
            </a:r>
            <a:r>
              <a:rPr lang="en-US" sz="2400" dirty="0" err="1" smtClean="0">
                <a:solidFill>
                  <a:srgbClr val="CCFF33"/>
                </a:solidFill>
              </a:rPr>
              <a:t>eksportir</a:t>
            </a:r>
            <a:r>
              <a:rPr lang="en-US" sz="2400" dirty="0" smtClean="0">
                <a:solidFill>
                  <a:srgbClr val="CCFF33"/>
                </a:solidFill>
              </a:rPr>
              <a:t> </a:t>
            </a:r>
            <a:r>
              <a:rPr lang="en-US" sz="2400" dirty="0" err="1" smtClean="0">
                <a:solidFill>
                  <a:srgbClr val="CCFF33"/>
                </a:solidFill>
              </a:rPr>
              <a:t>telah</a:t>
            </a:r>
            <a:r>
              <a:rPr lang="en-US" sz="2400" dirty="0" smtClean="0">
                <a:solidFill>
                  <a:srgbClr val="CCFF33"/>
                </a:solidFill>
              </a:rPr>
              <a:t> </a:t>
            </a:r>
            <a:r>
              <a:rPr lang="en-US" sz="2400" dirty="0" err="1" smtClean="0">
                <a:solidFill>
                  <a:srgbClr val="CCFF33"/>
                </a:solidFill>
              </a:rPr>
              <a:t>mengirim</a:t>
            </a:r>
            <a:r>
              <a:rPr lang="en-US" sz="2400" dirty="0" smtClean="0">
                <a:solidFill>
                  <a:srgbClr val="CCFF33"/>
                </a:solidFill>
              </a:rPr>
              <a:t> </a:t>
            </a:r>
            <a:r>
              <a:rPr lang="en-US" sz="2400" dirty="0" err="1" smtClean="0">
                <a:solidFill>
                  <a:srgbClr val="CCFF33"/>
                </a:solidFill>
              </a:rPr>
              <a:t>barang</a:t>
            </a:r>
            <a:r>
              <a:rPr lang="en-US" sz="2400" dirty="0" smtClean="0">
                <a:solidFill>
                  <a:srgbClr val="CCFF33"/>
                </a:solidFill>
              </a:rPr>
              <a:t> </a:t>
            </a:r>
            <a:r>
              <a:rPr lang="en-US" sz="2400" dirty="0" err="1" smtClean="0">
                <a:solidFill>
                  <a:srgbClr val="CCFF33"/>
                </a:solidFill>
              </a:rPr>
              <a:t>tanpa</a:t>
            </a:r>
            <a:r>
              <a:rPr lang="en-US" sz="2400" dirty="0" smtClean="0">
                <a:solidFill>
                  <a:srgbClr val="CCFF33"/>
                </a:solidFill>
              </a:rPr>
              <a:t> </a:t>
            </a:r>
            <a:r>
              <a:rPr lang="en-US" sz="2400" dirty="0" err="1" smtClean="0">
                <a:solidFill>
                  <a:srgbClr val="CCFF33"/>
                </a:solidFill>
              </a:rPr>
              <a:t>disertai</a:t>
            </a:r>
            <a:r>
              <a:rPr lang="en-US" sz="2400" dirty="0" smtClean="0">
                <a:solidFill>
                  <a:srgbClr val="CCFF33"/>
                </a:solidFill>
              </a:rPr>
              <a:t> </a:t>
            </a:r>
            <a:r>
              <a:rPr lang="en-US" sz="2400" dirty="0" err="1" smtClean="0">
                <a:solidFill>
                  <a:srgbClr val="CCFF33"/>
                </a:solidFill>
              </a:rPr>
              <a:t>surat</a:t>
            </a:r>
            <a:r>
              <a:rPr lang="en-US" sz="2400" dirty="0" smtClean="0">
                <a:solidFill>
                  <a:srgbClr val="CCFF33"/>
                </a:solidFill>
              </a:rPr>
              <a:t> </a:t>
            </a:r>
            <a:r>
              <a:rPr lang="en-US" sz="2400" dirty="0" err="1" smtClean="0">
                <a:solidFill>
                  <a:srgbClr val="CCFF33"/>
                </a:solidFill>
              </a:rPr>
              <a:t>tagihan</a:t>
            </a:r>
            <a:r>
              <a:rPr lang="en-US" sz="2400" dirty="0" smtClean="0">
                <a:solidFill>
                  <a:srgbClr val="CCFF33"/>
                </a:solidFill>
              </a:rPr>
              <a:t> </a:t>
            </a:r>
            <a:r>
              <a:rPr lang="en-US" sz="2400" dirty="0" err="1" smtClean="0">
                <a:solidFill>
                  <a:srgbClr val="CCFF33"/>
                </a:solidFill>
              </a:rPr>
              <a:t>atau</a:t>
            </a:r>
            <a:r>
              <a:rPr lang="en-US" sz="2400" dirty="0" smtClean="0">
                <a:solidFill>
                  <a:srgbClr val="CCFF33"/>
                </a:solidFill>
              </a:rPr>
              <a:t> </a:t>
            </a:r>
            <a:r>
              <a:rPr lang="en-US" sz="2400" dirty="0" err="1" smtClean="0">
                <a:solidFill>
                  <a:srgbClr val="CCFF33"/>
                </a:solidFill>
              </a:rPr>
              <a:t>dokumen-dokumen</a:t>
            </a:r>
            <a:endParaRPr lang="en-US" sz="2400" dirty="0" smtClean="0">
              <a:solidFill>
                <a:srgbClr val="FF00FF"/>
              </a:solidFill>
            </a:endParaRPr>
          </a:p>
          <a:p>
            <a:pPr>
              <a:buFont typeface="Wingdings" pitchFamily="2" charset="2"/>
              <a:buChar char="Ø"/>
            </a:pPr>
            <a:r>
              <a:rPr lang="en-US" sz="2400" dirty="0" err="1" smtClean="0">
                <a:solidFill>
                  <a:srgbClr val="FF00FF"/>
                </a:solidFill>
              </a:rPr>
              <a:t>Surat</a:t>
            </a:r>
            <a:r>
              <a:rPr lang="en-US" sz="2400" dirty="0" smtClean="0">
                <a:solidFill>
                  <a:srgbClr val="FF00FF"/>
                </a:solidFill>
              </a:rPr>
              <a:t> Wesel </a:t>
            </a:r>
            <a:r>
              <a:rPr lang="en-US" sz="2400" dirty="0" err="1" smtClean="0">
                <a:solidFill>
                  <a:srgbClr val="FF00FF"/>
                </a:solidFill>
              </a:rPr>
              <a:t>Dagang</a:t>
            </a:r>
            <a:r>
              <a:rPr lang="en-US" sz="2400" dirty="0" smtClean="0">
                <a:solidFill>
                  <a:srgbClr val="FF00FF"/>
                </a:solidFill>
              </a:rPr>
              <a:t> (Commercial Bill of exchange): </a:t>
            </a:r>
            <a:r>
              <a:rPr lang="en-US" sz="2400" dirty="0" err="1" smtClean="0">
                <a:solidFill>
                  <a:srgbClr val="FF00FF"/>
                </a:solidFill>
              </a:rPr>
              <a:t>Surat</a:t>
            </a:r>
            <a:r>
              <a:rPr lang="en-US" sz="2400" dirty="0" smtClean="0">
                <a:solidFill>
                  <a:srgbClr val="FF00FF"/>
                </a:solidFill>
              </a:rPr>
              <a:t> yang </a:t>
            </a:r>
            <a:r>
              <a:rPr lang="en-US" sz="2400" dirty="0" err="1" smtClean="0">
                <a:solidFill>
                  <a:srgbClr val="FF00FF"/>
                </a:solidFill>
              </a:rPr>
              <a:t>dikeluarkan</a:t>
            </a:r>
            <a:r>
              <a:rPr lang="en-US" sz="2400" dirty="0" smtClean="0">
                <a:solidFill>
                  <a:srgbClr val="FF00FF"/>
                </a:solidFill>
              </a:rPr>
              <a:t> Bank </a:t>
            </a:r>
            <a:r>
              <a:rPr lang="en-US" sz="2400" dirty="0" err="1" smtClean="0">
                <a:solidFill>
                  <a:srgbClr val="FF00FF"/>
                </a:solidFill>
              </a:rPr>
              <a:t>atas</a:t>
            </a:r>
            <a:r>
              <a:rPr lang="en-US" sz="2400" dirty="0" smtClean="0">
                <a:solidFill>
                  <a:srgbClr val="FF00FF"/>
                </a:solidFill>
              </a:rPr>
              <a:t> </a:t>
            </a:r>
            <a:r>
              <a:rPr lang="en-US" sz="2400" dirty="0" err="1" smtClean="0">
                <a:solidFill>
                  <a:srgbClr val="FF00FF"/>
                </a:solidFill>
              </a:rPr>
              <a:t>permintaan</a:t>
            </a:r>
            <a:r>
              <a:rPr lang="en-US" sz="2400" dirty="0" smtClean="0">
                <a:solidFill>
                  <a:srgbClr val="FF00FF"/>
                </a:solidFill>
              </a:rPr>
              <a:t> </a:t>
            </a:r>
            <a:r>
              <a:rPr lang="en-US" sz="2400" dirty="0" err="1" smtClean="0">
                <a:solidFill>
                  <a:srgbClr val="FF00FF"/>
                </a:solidFill>
              </a:rPr>
              <a:t>importir</a:t>
            </a:r>
            <a:r>
              <a:rPr lang="en-US" sz="2400" dirty="0" smtClean="0">
                <a:solidFill>
                  <a:srgbClr val="FF00FF"/>
                </a:solidFill>
              </a:rPr>
              <a:t>, </a:t>
            </a:r>
            <a:r>
              <a:rPr lang="en-US" sz="2400" dirty="0" err="1" smtClean="0">
                <a:solidFill>
                  <a:srgbClr val="FF00FF"/>
                </a:solidFill>
              </a:rPr>
              <a:t>dimana</a:t>
            </a:r>
            <a:r>
              <a:rPr lang="en-US" sz="2400" dirty="0" smtClean="0">
                <a:solidFill>
                  <a:srgbClr val="FF00FF"/>
                </a:solidFill>
              </a:rPr>
              <a:t> bank </a:t>
            </a:r>
            <a:r>
              <a:rPr lang="en-US" sz="2400" dirty="0" err="1" smtClean="0">
                <a:solidFill>
                  <a:srgbClr val="FF00FF"/>
                </a:solidFill>
              </a:rPr>
              <a:t>telah</a:t>
            </a:r>
            <a:r>
              <a:rPr lang="en-US" sz="2400" dirty="0" smtClean="0">
                <a:solidFill>
                  <a:srgbClr val="FF00FF"/>
                </a:solidFill>
              </a:rPr>
              <a:t> </a:t>
            </a:r>
            <a:r>
              <a:rPr lang="en-US" sz="2400" dirty="0" err="1" smtClean="0">
                <a:solidFill>
                  <a:srgbClr val="FF00FF"/>
                </a:solidFill>
              </a:rPr>
              <a:t>menyetujuinya</a:t>
            </a:r>
            <a:r>
              <a:rPr lang="en-US" sz="2400" dirty="0" smtClean="0">
                <a:solidFill>
                  <a:srgbClr val="FF00FF"/>
                </a:solidFill>
              </a:rPr>
              <a:t> </a:t>
            </a:r>
            <a:r>
              <a:rPr lang="en-US" sz="2400" dirty="0" err="1" smtClean="0">
                <a:solidFill>
                  <a:srgbClr val="FF00FF"/>
                </a:solidFill>
              </a:rPr>
              <a:t>dan</a:t>
            </a:r>
            <a:r>
              <a:rPr lang="en-US" sz="2400" dirty="0" smtClean="0">
                <a:solidFill>
                  <a:srgbClr val="FF00FF"/>
                </a:solidFill>
              </a:rPr>
              <a:t> </a:t>
            </a:r>
            <a:r>
              <a:rPr lang="en-US" sz="2400" dirty="0" err="1" smtClean="0">
                <a:solidFill>
                  <a:srgbClr val="FF00FF"/>
                </a:solidFill>
              </a:rPr>
              <a:t>membayar</a:t>
            </a:r>
            <a:r>
              <a:rPr lang="en-US" sz="2400" dirty="0" smtClean="0">
                <a:solidFill>
                  <a:srgbClr val="FF00FF"/>
                </a:solidFill>
              </a:rPr>
              <a:t> </a:t>
            </a:r>
            <a:r>
              <a:rPr lang="en-US" sz="2400" dirty="0" err="1" smtClean="0">
                <a:solidFill>
                  <a:srgbClr val="FF00FF"/>
                </a:solidFill>
              </a:rPr>
              <a:t>wesel</a:t>
            </a:r>
            <a:r>
              <a:rPr lang="en-US" sz="2400" dirty="0" smtClean="0">
                <a:solidFill>
                  <a:srgbClr val="FF00FF"/>
                </a:solidFill>
              </a:rPr>
              <a:t> yang </a:t>
            </a:r>
            <a:r>
              <a:rPr lang="en-US" sz="2400" dirty="0" err="1" smtClean="0">
                <a:solidFill>
                  <a:srgbClr val="FF00FF"/>
                </a:solidFill>
              </a:rPr>
              <a:t>ditarik</a:t>
            </a:r>
            <a:r>
              <a:rPr lang="en-US" sz="2400" dirty="0" smtClean="0">
                <a:solidFill>
                  <a:srgbClr val="FF00FF"/>
                </a:solidFill>
              </a:rPr>
              <a:t> </a:t>
            </a:r>
            <a:r>
              <a:rPr lang="en-US" sz="2400" dirty="0" err="1" smtClean="0">
                <a:solidFill>
                  <a:srgbClr val="FF00FF"/>
                </a:solidFill>
              </a:rPr>
              <a:t>eksportir</a:t>
            </a:r>
            <a:r>
              <a:rPr lang="en-US" sz="2400" dirty="0" smtClean="0">
                <a:solidFill>
                  <a:srgbClr val="FF00FF"/>
                </a:solidFill>
              </a:rPr>
              <a:t> </a:t>
            </a:r>
            <a:r>
              <a:rPr lang="en-US" sz="2400" dirty="0" err="1" smtClean="0">
                <a:solidFill>
                  <a:srgbClr val="FF00FF"/>
                </a:solidFill>
              </a:rPr>
              <a:t>atas</a:t>
            </a:r>
            <a:r>
              <a:rPr lang="en-US" sz="2400" dirty="0" smtClean="0">
                <a:solidFill>
                  <a:srgbClr val="FF00FF"/>
                </a:solidFill>
              </a:rPr>
              <a:t> </a:t>
            </a:r>
            <a:r>
              <a:rPr lang="en-US" sz="2400" dirty="0" err="1" smtClean="0">
                <a:solidFill>
                  <a:srgbClr val="FF00FF"/>
                </a:solidFill>
              </a:rPr>
              <a:t>importir</a:t>
            </a:r>
            <a:endParaRPr lang="en-US" sz="2400" dirty="0" smtClean="0">
              <a:solidFill>
                <a:schemeClr val="accent6"/>
              </a:solidFill>
            </a:endParaRPr>
          </a:p>
          <a:p>
            <a:pPr>
              <a:buFont typeface="Wingdings" pitchFamily="2" charset="2"/>
              <a:buChar char="Ø"/>
            </a:pPr>
            <a:r>
              <a:rPr lang="en-US" sz="2400" dirty="0" smtClean="0">
                <a:solidFill>
                  <a:schemeClr val="accent6"/>
                </a:solidFill>
              </a:rPr>
              <a:t>Letter of credit (L/C): </a:t>
            </a:r>
            <a:r>
              <a:rPr lang="en-US" sz="2400" dirty="0" err="1" smtClean="0">
                <a:solidFill>
                  <a:schemeClr val="accent6"/>
                </a:solidFill>
              </a:rPr>
              <a:t>Surat</a:t>
            </a:r>
            <a:r>
              <a:rPr lang="en-US" sz="2400" dirty="0" smtClean="0">
                <a:solidFill>
                  <a:schemeClr val="accent6"/>
                </a:solidFill>
              </a:rPr>
              <a:t> yang </a:t>
            </a:r>
            <a:r>
              <a:rPr lang="en-US" sz="2400" dirty="0" err="1" smtClean="0">
                <a:solidFill>
                  <a:schemeClr val="accent6"/>
                </a:solidFill>
              </a:rPr>
              <a:t>dikeluarkan</a:t>
            </a:r>
            <a:r>
              <a:rPr lang="en-US" sz="2400" dirty="0" smtClean="0">
                <a:solidFill>
                  <a:schemeClr val="accent6"/>
                </a:solidFill>
              </a:rPr>
              <a:t> Bank </a:t>
            </a:r>
            <a:r>
              <a:rPr lang="en-US" sz="2400" dirty="0" err="1" smtClean="0">
                <a:solidFill>
                  <a:schemeClr val="accent6"/>
                </a:solidFill>
              </a:rPr>
              <a:t>atas</a:t>
            </a:r>
            <a:r>
              <a:rPr lang="en-US" sz="2400" dirty="0" smtClean="0">
                <a:solidFill>
                  <a:schemeClr val="accent6"/>
                </a:solidFill>
              </a:rPr>
              <a:t> </a:t>
            </a:r>
            <a:r>
              <a:rPr lang="en-US" sz="2400" dirty="0" err="1" smtClean="0">
                <a:solidFill>
                  <a:schemeClr val="accent6"/>
                </a:solidFill>
              </a:rPr>
              <a:t>permintaan</a:t>
            </a:r>
            <a:r>
              <a:rPr lang="en-US" sz="2400" dirty="0" smtClean="0">
                <a:solidFill>
                  <a:schemeClr val="accent6"/>
                </a:solidFill>
              </a:rPr>
              <a:t> </a:t>
            </a:r>
            <a:r>
              <a:rPr lang="en-US" sz="2400" dirty="0" err="1" smtClean="0">
                <a:solidFill>
                  <a:schemeClr val="accent6"/>
                </a:solidFill>
              </a:rPr>
              <a:t>importir</a:t>
            </a:r>
            <a:r>
              <a:rPr lang="en-US" sz="2400" dirty="0" smtClean="0">
                <a:solidFill>
                  <a:schemeClr val="accent6"/>
                </a:solidFill>
              </a:rPr>
              <a:t>, </a:t>
            </a:r>
            <a:r>
              <a:rPr lang="en-US" sz="2400" dirty="0" err="1" smtClean="0">
                <a:solidFill>
                  <a:schemeClr val="accent6"/>
                </a:solidFill>
              </a:rPr>
              <a:t>dan</a:t>
            </a:r>
            <a:r>
              <a:rPr lang="en-US" sz="2400" dirty="0" smtClean="0">
                <a:solidFill>
                  <a:schemeClr val="accent6"/>
                </a:solidFill>
              </a:rPr>
              <a:t> bank </a:t>
            </a:r>
            <a:r>
              <a:rPr lang="en-US" sz="2400" dirty="0" err="1" smtClean="0">
                <a:solidFill>
                  <a:schemeClr val="accent6"/>
                </a:solidFill>
              </a:rPr>
              <a:t>menyetujuinya</a:t>
            </a:r>
            <a:r>
              <a:rPr lang="en-US" sz="2400" dirty="0" smtClean="0">
                <a:solidFill>
                  <a:schemeClr val="accent6"/>
                </a:solidFill>
              </a:rPr>
              <a:t> </a:t>
            </a:r>
            <a:r>
              <a:rPr lang="en-US" sz="2400" dirty="0" err="1" smtClean="0">
                <a:solidFill>
                  <a:schemeClr val="accent6"/>
                </a:solidFill>
              </a:rPr>
              <a:t>dan</a:t>
            </a:r>
            <a:r>
              <a:rPr lang="en-US" sz="2400" dirty="0" smtClean="0">
                <a:solidFill>
                  <a:schemeClr val="accent6"/>
                </a:solidFill>
              </a:rPr>
              <a:t> </a:t>
            </a:r>
            <a:r>
              <a:rPr lang="en-US" sz="2400" dirty="0" err="1" smtClean="0">
                <a:solidFill>
                  <a:schemeClr val="accent6"/>
                </a:solidFill>
              </a:rPr>
              <a:t>membayar</a:t>
            </a:r>
            <a:r>
              <a:rPr lang="en-US" sz="2400" dirty="0" smtClean="0">
                <a:solidFill>
                  <a:schemeClr val="accent6"/>
                </a:solidFill>
              </a:rPr>
              <a:t> </a:t>
            </a:r>
            <a:r>
              <a:rPr lang="en-US" sz="2400" dirty="0" err="1" smtClean="0">
                <a:solidFill>
                  <a:schemeClr val="accent6"/>
                </a:solidFill>
              </a:rPr>
              <a:t>wesel</a:t>
            </a:r>
            <a:r>
              <a:rPr lang="en-US" sz="2400" dirty="0" smtClean="0">
                <a:solidFill>
                  <a:schemeClr val="accent6"/>
                </a:solidFill>
              </a:rPr>
              <a:t> yang </a:t>
            </a:r>
            <a:r>
              <a:rPr lang="en-US" sz="2400" dirty="0" err="1" smtClean="0">
                <a:solidFill>
                  <a:schemeClr val="accent6"/>
                </a:solidFill>
              </a:rPr>
              <a:t>ditarik</a:t>
            </a:r>
            <a:r>
              <a:rPr lang="en-US" sz="2400" dirty="0" smtClean="0">
                <a:solidFill>
                  <a:schemeClr val="accent6"/>
                </a:solidFill>
              </a:rPr>
              <a:t> </a:t>
            </a:r>
            <a:r>
              <a:rPr lang="en-US" sz="2400" dirty="0" err="1" smtClean="0">
                <a:solidFill>
                  <a:schemeClr val="accent6"/>
                </a:solidFill>
              </a:rPr>
              <a:t>eksportir</a:t>
            </a:r>
            <a:r>
              <a:rPr lang="en-US" sz="2400" dirty="0" smtClean="0">
                <a:solidFill>
                  <a:schemeClr val="accent6"/>
                </a:solidFill>
              </a:rPr>
              <a:t> </a:t>
            </a:r>
            <a:r>
              <a:rPr lang="en-US" sz="2400" dirty="0" err="1" smtClean="0">
                <a:solidFill>
                  <a:schemeClr val="accent6"/>
                </a:solidFill>
              </a:rPr>
              <a:t>atas</a:t>
            </a:r>
            <a:r>
              <a:rPr lang="en-US" sz="2400" dirty="0" smtClean="0">
                <a:solidFill>
                  <a:schemeClr val="accent6"/>
                </a:solidFill>
              </a:rPr>
              <a:t> </a:t>
            </a:r>
            <a:r>
              <a:rPr lang="en-US" sz="2400" dirty="0" err="1" smtClean="0">
                <a:solidFill>
                  <a:schemeClr val="accent6"/>
                </a:solidFill>
              </a:rPr>
              <a:t>importir</a:t>
            </a:r>
            <a:endParaRPr lang="en-US" sz="2400" dirty="0" smtClean="0">
              <a:solidFill>
                <a:srgbClr val="00FF99"/>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err="1" smtClean="0">
                <a:solidFill>
                  <a:srgbClr val="FFFF00"/>
                </a:solidFill>
              </a:rPr>
              <a:t>Kebijakan</a:t>
            </a:r>
            <a:r>
              <a:rPr lang="en-US" sz="3200" dirty="0" smtClean="0">
                <a:solidFill>
                  <a:srgbClr val="FFFF00"/>
                </a:solidFill>
              </a:rPr>
              <a:t> </a:t>
            </a:r>
            <a:r>
              <a:rPr lang="en-US" sz="3200" dirty="0" err="1" smtClean="0">
                <a:solidFill>
                  <a:srgbClr val="FFFF00"/>
                </a:solidFill>
              </a:rPr>
              <a:t>Perdagangan</a:t>
            </a:r>
            <a:r>
              <a:rPr lang="en-US" sz="3200" dirty="0" smtClean="0">
                <a:solidFill>
                  <a:srgbClr val="FFFF00"/>
                </a:solidFill>
              </a:rPr>
              <a:t> </a:t>
            </a:r>
            <a:r>
              <a:rPr lang="en-US" sz="3200" dirty="0" err="1" smtClean="0">
                <a:solidFill>
                  <a:srgbClr val="FFFF00"/>
                </a:solidFill>
              </a:rPr>
              <a:t>Internasional</a:t>
            </a:r>
            <a:endParaRPr lang="en-US" sz="3200" dirty="0">
              <a:solidFill>
                <a:srgbClr val="FFFF00"/>
              </a:solidFill>
            </a:endParaRPr>
          </a:p>
        </p:txBody>
      </p:sp>
      <p:sp>
        <p:nvSpPr>
          <p:cNvPr id="3" name="Content Placeholder 2"/>
          <p:cNvSpPr>
            <a:spLocks noGrp="1"/>
          </p:cNvSpPr>
          <p:nvPr>
            <p:ph idx="1"/>
          </p:nvPr>
        </p:nvSpPr>
        <p:spPr>
          <a:xfrm>
            <a:off x="0" y="762000"/>
            <a:ext cx="9144000" cy="6096000"/>
          </a:xfrm>
        </p:spPr>
        <p:txBody>
          <a:bodyPr>
            <a:normAutofit/>
          </a:bodyPr>
          <a:lstStyle/>
          <a:p>
            <a:pPr>
              <a:buFont typeface="Wingdings" pitchFamily="2" charset="2"/>
              <a:buChar char="Ø"/>
            </a:pPr>
            <a:r>
              <a:rPr lang="en-US" sz="2400" dirty="0" err="1" smtClean="0">
                <a:solidFill>
                  <a:srgbClr val="CC99FF"/>
                </a:solidFill>
              </a:rPr>
              <a:t>Kebijakan</a:t>
            </a:r>
            <a:r>
              <a:rPr lang="en-US" sz="2400" dirty="0" smtClean="0">
                <a:solidFill>
                  <a:srgbClr val="CC99FF"/>
                </a:solidFill>
              </a:rPr>
              <a:t> </a:t>
            </a:r>
            <a:r>
              <a:rPr lang="en-US" sz="2400" dirty="0" err="1" smtClean="0">
                <a:solidFill>
                  <a:srgbClr val="CC99FF"/>
                </a:solidFill>
              </a:rPr>
              <a:t>Autarki</a:t>
            </a:r>
            <a:r>
              <a:rPr lang="en-US" sz="2400" dirty="0" smtClean="0">
                <a:solidFill>
                  <a:srgbClr val="CC99FF"/>
                </a:solidFill>
              </a:rPr>
              <a:t>=</a:t>
            </a:r>
            <a:r>
              <a:rPr lang="en-US" sz="2400" dirty="0" err="1" smtClean="0">
                <a:solidFill>
                  <a:srgbClr val="CC99FF"/>
                </a:solidFill>
              </a:rPr>
              <a:t>Tidak</a:t>
            </a:r>
            <a:r>
              <a:rPr lang="en-US" sz="2400" dirty="0" smtClean="0">
                <a:solidFill>
                  <a:srgbClr val="CC99FF"/>
                </a:solidFill>
              </a:rPr>
              <a:t> </a:t>
            </a:r>
            <a:r>
              <a:rPr lang="en-US" sz="2400" dirty="0" err="1" smtClean="0">
                <a:solidFill>
                  <a:srgbClr val="CC99FF"/>
                </a:solidFill>
              </a:rPr>
              <a:t>berdagang</a:t>
            </a:r>
            <a:r>
              <a:rPr lang="en-US" sz="2400" dirty="0" smtClean="0">
                <a:solidFill>
                  <a:srgbClr val="CC99FF"/>
                </a:solidFill>
              </a:rPr>
              <a:t> </a:t>
            </a:r>
            <a:r>
              <a:rPr lang="en-US" sz="2400" dirty="0" err="1" smtClean="0">
                <a:solidFill>
                  <a:srgbClr val="CC99FF"/>
                </a:solidFill>
              </a:rPr>
              <a:t>dengan</a:t>
            </a:r>
            <a:r>
              <a:rPr lang="en-US" sz="2400" dirty="0" smtClean="0">
                <a:solidFill>
                  <a:srgbClr val="CC99FF"/>
                </a:solidFill>
              </a:rPr>
              <a:t> </a:t>
            </a:r>
            <a:r>
              <a:rPr lang="en-US" sz="2400" dirty="0" err="1" smtClean="0">
                <a:solidFill>
                  <a:srgbClr val="CC99FF"/>
                </a:solidFill>
              </a:rPr>
              <a:t>negara</a:t>
            </a:r>
            <a:r>
              <a:rPr lang="en-US" sz="2400" dirty="0" smtClean="0">
                <a:solidFill>
                  <a:srgbClr val="CC99FF"/>
                </a:solidFill>
              </a:rPr>
              <a:t> </a:t>
            </a:r>
            <a:r>
              <a:rPr lang="en-US" sz="2400" dirty="0" err="1" smtClean="0">
                <a:solidFill>
                  <a:srgbClr val="CC99FF"/>
                </a:solidFill>
              </a:rPr>
              <a:t>asing</a:t>
            </a:r>
            <a:endParaRPr lang="en-US" sz="2400" dirty="0" smtClean="0">
              <a:solidFill>
                <a:srgbClr val="CC99FF"/>
              </a:solidFill>
            </a:endParaRPr>
          </a:p>
          <a:p>
            <a:pPr>
              <a:buFont typeface="Wingdings" pitchFamily="2" charset="2"/>
              <a:buChar char="Ø"/>
            </a:pPr>
            <a:r>
              <a:rPr lang="en-US" sz="2400" dirty="0" err="1" smtClean="0">
                <a:solidFill>
                  <a:srgbClr val="00FFFF"/>
                </a:solidFill>
              </a:rPr>
              <a:t>Tarif&amp;Bea</a:t>
            </a:r>
            <a:r>
              <a:rPr lang="en-US" sz="2400" dirty="0" smtClean="0">
                <a:solidFill>
                  <a:srgbClr val="00FFFF"/>
                </a:solidFill>
              </a:rPr>
              <a:t> </a:t>
            </a:r>
            <a:r>
              <a:rPr lang="en-US" sz="2400" dirty="0" err="1" smtClean="0">
                <a:solidFill>
                  <a:srgbClr val="00FFFF"/>
                </a:solidFill>
              </a:rPr>
              <a:t>Masuk</a:t>
            </a:r>
            <a:r>
              <a:rPr lang="en-US" sz="2400" dirty="0" smtClean="0">
                <a:solidFill>
                  <a:srgbClr val="00FFFF"/>
                </a:solidFill>
              </a:rPr>
              <a:t>=</a:t>
            </a:r>
            <a:r>
              <a:rPr lang="en-US" sz="2400" dirty="0" err="1" smtClean="0">
                <a:solidFill>
                  <a:srgbClr val="00FFFF"/>
                </a:solidFill>
              </a:rPr>
              <a:t>pembebanan</a:t>
            </a:r>
            <a:r>
              <a:rPr lang="en-US" sz="2400" dirty="0" smtClean="0">
                <a:solidFill>
                  <a:srgbClr val="00FFFF"/>
                </a:solidFill>
              </a:rPr>
              <a:t> </a:t>
            </a:r>
            <a:r>
              <a:rPr lang="en-US" sz="2400" dirty="0" err="1" smtClean="0">
                <a:solidFill>
                  <a:srgbClr val="00FFFF"/>
                </a:solidFill>
              </a:rPr>
              <a:t>barang</a:t>
            </a:r>
            <a:r>
              <a:rPr lang="en-US" sz="2400" dirty="0" smtClean="0">
                <a:solidFill>
                  <a:srgbClr val="00FFFF"/>
                </a:solidFill>
              </a:rPr>
              <a:t> yang </a:t>
            </a:r>
            <a:r>
              <a:rPr lang="en-US" sz="2400" dirty="0" err="1" smtClean="0">
                <a:solidFill>
                  <a:srgbClr val="00FFFF"/>
                </a:solidFill>
              </a:rPr>
              <a:t>masuk</a:t>
            </a:r>
            <a:r>
              <a:rPr lang="en-US" sz="2400" dirty="0" smtClean="0">
                <a:solidFill>
                  <a:srgbClr val="00FFFF"/>
                </a:solidFill>
              </a:rPr>
              <a:t> </a:t>
            </a:r>
            <a:r>
              <a:rPr lang="en-US" sz="2400" dirty="0" err="1" smtClean="0">
                <a:solidFill>
                  <a:srgbClr val="00FFFF"/>
                </a:solidFill>
              </a:rPr>
              <a:t>dalam</a:t>
            </a:r>
            <a:r>
              <a:rPr lang="en-US" sz="2400" dirty="0" smtClean="0">
                <a:solidFill>
                  <a:srgbClr val="00FFFF"/>
                </a:solidFill>
              </a:rPr>
              <a:t> </a:t>
            </a:r>
            <a:r>
              <a:rPr lang="en-US" sz="2400" dirty="0" err="1" smtClean="0">
                <a:solidFill>
                  <a:srgbClr val="00FFFF"/>
                </a:solidFill>
              </a:rPr>
              <a:t>negeri</a:t>
            </a:r>
            <a:endParaRPr lang="en-US" sz="2400" dirty="0" smtClean="0">
              <a:solidFill>
                <a:srgbClr val="00FFFF"/>
              </a:solidFill>
            </a:endParaRPr>
          </a:p>
          <a:p>
            <a:pPr>
              <a:buFont typeface="Wingdings" pitchFamily="2" charset="2"/>
              <a:buChar char="Ø"/>
            </a:pPr>
            <a:r>
              <a:rPr lang="en-US" sz="2400" dirty="0" err="1" smtClean="0">
                <a:solidFill>
                  <a:srgbClr val="CCFF33"/>
                </a:solidFill>
              </a:rPr>
              <a:t>Kuota</a:t>
            </a:r>
            <a:r>
              <a:rPr lang="en-US" sz="2400" dirty="0" smtClean="0">
                <a:solidFill>
                  <a:srgbClr val="CCFF33"/>
                </a:solidFill>
              </a:rPr>
              <a:t>: </a:t>
            </a:r>
            <a:r>
              <a:rPr lang="en-US" sz="2400" dirty="0" err="1" smtClean="0">
                <a:solidFill>
                  <a:srgbClr val="CCFF33"/>
                </a:solidFill>
              </a:rPr>
              <a:t>pembatasan</a:t>
            </a:r>
            <a:r>
              <a:rPr lang="en-US" sz="2400" dirty="0" smtClean="0">
                <a:solidFill>
                  <a:srgbClr val="CCFF33"/>
                </a:solidFill>
              </a:rPr>
              <a:t> </a:t>
            </a:r>
            <a:r>
              <a:rPr lang="en-US" sz="2400" dirty="0" err="1" smtClean="0">
                <a:solidFill>
                  <a:srgbClr val="CCFF33"/>
                </a:solidFill>
              </a:rPr>
              <a:t>jumlah</a:t>
            </a:r>
            <a:r>
              <a:rPr lang="en-US" sz="2400" dirty="0" smtClean="0">
                <a:solidFill>
                  <a:srgbClr val="CCFF33"/>
                </a:solidFill>
              </a:rPr>
              <a:t> </a:t>
            </a:r>
            <a:r>
              <a:rPr lang="en-US" sz="2400" dirty="0" err="1" smtClean="0">
                <a:solidFill>
                  <a:srgbClr val="CCFF33"/>
                </a:solidFill>
              </a:rPr>
              <a:t>barang</a:t>
            </a:r>
            <a:r>
              <a:rPr lang="en-US" sz="2400" dirty="0" smtClean="0">
                <a:solidFill>
                  <a:srgbClr val="CCFF33"/>
                </a:solidFill>
              </a:rPr>
              <a:t> </a:t>
            </a:r>
            <a:r>
              <a:rPr lang="en-US" sz="2400" dirty="0" err="1" smtClean="0">
                <a:solidFill>
                  <a:srgbClr val="CCFF33"/>
                </a:solidFill>
              </a:rPr>
              <a:t>impor</a:t>
            </a:r>
            <a:endParaRPr lang="en-US" sz="2400" dirty="0" smtClean="0">
              <a:solidFill>
                <a:srgbClr val="FF00FF"/>
              </a:solidFill>
            </a:endParaRPr>
          </a:p>
          <a:p>
            <a:pPr>
              <a:buFont typeface="Wingdings" pitchFamily="2" charset="2"/>
              <a:buChar char="Ø"/>
            </a:pPr>
            <a:r>
              <a:rPr lang="en-US" sz="2400" dirty="0" err="1" smtClean="0">
                <a:solidFill>
                  <a:srgbClr val="FF00FF"/>
                </a:solidFill>
              </a:rPr>
              <a:t>Larangan</a:t>
            </a:r>
            <a:r>
              <a:rPr lang="en-US" sz="2400" dirty="0" smtClean="0">
                <a:solidFill>
                  <a:srgbClr val="FF00FF"/>
                </a:solidFill>
              </a:rPr>
              <a:t> </a:t>
            </a:r>
            <a:r>
              <a:rPr lang="en-US" sz="2400" dirty="0" err="1" smtClean="0">
                <a:solidFill>
                  <a:srgbClr val="FF00FF"/>
                </a:solidFill>
              </a:rPr>
              <a:t>ekspor</a:t>
            </a:r>
            <a:r>
              <a:rPr lang="en-US" sz="2400" dirty="0" smtClean="0">
                <a:solidFill>
                  <a:srgbClr val="FF00FF"/>
                </a:solidFill>
              </a:rPr>
              <a:t>: </a:t>
            </a:r>
            <a:r>
              <a:rPr lang="en-US" sz="2400" dirty="0" err="1" smtClean="0">
                <a:solidFill>
                  <a:srgbClr val="FF00FF"/>
                </a:solidFill>
              </a:rPr>
              <a:t>melarang</a:t>
            </a:r>
            <a:r>
              <a:rPr lang="en-US" sz="2400" dirty="0" smtClean="0">
                <a:solidFill>
                  <a:srgbClr val="FF00FF"/>
                </a:solidFill>
              </a:rPr>
              <a:t> </a:t>
            </a:r>
            <a:r>
              <a:rPr lang="en-US" sz="2400" dirty="0" err="1" smtClean="0">
                <a:solidFill>
                  <a:srgbClr val="FF00FF"/>
                </a:solidFill>
              </a:rPr>
              <a:t>mengirim</a:t>
            </a:r>
            <a:r>
              <a:rPr lang="en-US" sz="2400" dirty="0" smtClean="0">
                <a:solidFill>
                  <a:srgbClr val="FF00FF"/>
                </a:solidFill>
              </a:rPr>
              <a:t> </a:t>
            </a:r>
            <a:r>
              <a:rPr lang="en-US" sz="2400" dirty="0" err="1" smtClean="0">
                <a:solidFill>
                  <a:srgbClr val="FF00FF"/>
                </a:solidFill>
              </a:rPr>
              <a:t>barang</a:t>
            </a:r>
            <a:r>
              <a:rPr lang="en-US" sz="2400" dirty="0" smtClean="0">
                <a:solidFill>
                  <a:srgbClr val="FF00FF"/>
                </a:solidFill>
              </a:rPr>
              <a:t> </a:t>
            </a:r>
            <a:r>
              <a:rPr lang="en-US" sz="2400" dirty="0" err="1" smtClean="0">
                <a:solidFill>
                  <a:srgbClr val="FF00FF"/>
                </a:solidFill>
              </a:rPr>
              <a:t>tertentu</a:t>
            </a:r>
            <a:r>
              <a:rPr lang="en-US" sz="2400" dirty="0" smtClean="0">
                <a:solidFill>
                  <a:srgbClr val="FF00FF"/>
                </a:solidFill>
              </a:rPr>
              <a:t> </a:t>
            </a:r>
            <a:r>
              <a:rPr lang="en-US" sz="2400" dirty="0" err="1" smtClean="0">
                <a:solidFill>
                  <a:srgbClr val="FF00FF"/>
                </a:solidFill>
              </a:rPr>
              <a:t>ke</a:t>
            </a:r>
            <a:r>
              <a:rPr lang="en-US" sz="2400" dirty="0" smtClean="0">
                <a:solidFill>
                  <a:srgbClr val="FF00FF"/>
                </a:solidFill>
              </a:rPr>
              <a:t> </a:t>
            </a:r>
            <a:r>
              <a:rPr lang="en-US" sz="2400" dirty="0" err="1" smtClean="0">
                <a:solidFill>
                  <a:srgbClr val="FF00FF"/>
                </a:solidFill>
              </a:rPr>
              <a:t>luar</a:t>
            </a:r>
            <a:r>
              <a:rPr lang="en-US" sz="2400" dirty="0" smtClean="0">
                <a:solidFill>
                  <a:srgbClr val="FF00FF"/>
                </a:solidFill>
              </a:rPr>
              <a:t> </a:t>
            </a:r>
            <a:r>
              <a:rPr lang="en-US" sz="2400" dirty="0" err="1" smtClean="0">
                <a:solidFill>
                  <a:srgbClr val="FF00FF"/>
                </a:solidFill>
              </a:rPr>
              <a:t>negeri</a:t>
            </a:r>
            <a:endParaRPr lang="en-US" sz="2400" dirty="0" smtClean="0">
              <a:solidFill>
                <a:schemeClr val="accent6"/>
              </a:solidFill>
            </a:endParaRPr>
          </a:p>
          <a:p>
            <a:pPr>
              <a:buFont typeface="Wingdings" pitchFamily="2" charset="2"/>
              <a:buChar char="Ø"/>
            </a:pPr>
            <a:r>
              <a:rPr lang="en-US" sz="2400" dirty="0" err="1" smtClean="0">
                <a:solidFill>
                  <a:schemeClr val="accent6"/>
                </a:solidFill>
              </a:rPr>
              <a:t>Larangan</a:t>
            </a:r>
            <a:r>
              <a:rPr lang="en-US" sz="2400" dirty="0" smtClean="0">
                <a:solidFill>
                  <a:schemeClr val="accent6"/>
                </a:solidFill>
              </a:rPr>
              <a:t> </a:t>
            </a:r>
            <a:r>
              <a:rPr lang="en-US" sz="2400" dirty="0" err="1" smtClean="0">
                <a:solidFill>
                  <a:schemeClr val="accent6"/>
                </a:solidFill>
              </a:rPr>
              <a:t>impor</a:t>
            </a:r>
            <a:r>
              <a:rPr lang="en-US" sz="2400" dirty="0" smtClean="0">
                <a:solidFill>
                  <a:schemeClr val="accent6"/>
                </a:solidFill>
              </a:rPr>
              <a:t>: </a:t>
            </a:r>
            <a:r>
              <a:rPr lang="en-US" sz="2400" dirty="0" err="1" smtClean="0">
                <a:solidFill>
                  <a:schemeClr val="accent6"/>
                </a:solidFill>
              </a:rPr>
              <a:t>melarang</a:t>
            </a:r>
            <a:r>
              <a:rPr lang="en-US" sz="2400" dirty="0" smtClean="0">
                <a:solidFill>
                  <a:schemeClr val="accent6"/>
                </a:solidFill>
              </a:rPr>
              <a:t> </a:t>
            </a:r>
            <a:r>
              <a:rPr lang="en-US" sz="2400" dirty="0" err="1" smtClean="0">
                <a:solidFill>
                  <a:schemeClr val="accent6"/>
                </a:solidFill>
              </a:rPr>
              <a:t>menerima</a:t>
            </a:r>
            <a:r>
              <a:rPr lang="en-US" sz="2400" dirty="0" smtClean="0">
                <a:solidFill>
                  <a:schemeClr val="accent6"/>
                </a:solidFill>
              </a:rPr>
              <a:t> </a:t>
            </a:r>
            <a:r>
              <a:rPr lang="en-US" sz="2400" dirty="0" err="1" smtClean="0">
                <a:solidFill>
                  <a:schemeClr val="accent6"/>
                </a:solidFill>
              </a:rPr>
              <a:t>barang</a:t>
            </a:r>
            <a:r>
              <a:rPr lang="en-US" sz="2400" dirty="0" smtClean="0">
                <a:solidFill>
                  <a:schemeClr val="accent6"/>
                </a:solidFill>
              </a:rPr>
              <a:t> </a:t>
            </a:r>
            <a:r>
              <a:rPr lang="en-US" sz="2400" dirty="0" err="1" smtClean="0">
                <a:solidFill>
                  <a:schemeClr val="accent6"/>
                </a:solidFill>
              </a:rPr>
              <a:t>tertentu</a:t>
            </a:r>
            <a:r>
              <a:rPr lang="en-US" sz="2400" dirty="0" smtClean="0">
                <a:solidFill>
                  <a:schemeClr val="accent6"/>
                </a:solidFill>
              </a:rPr>
              <a:t> </a:t>
            </a:r>
            <a:r>
              <a:rPr lang="en-US" sz="2400" dirty="0" err="1" smtClean="0">
                <a:solidFill>
                  <a:schemeClr val="accent6"/>
                </a:solidFill>
              </a:rPr>
              <a:t>dari</a:t>
            </a:r>
            <a:r>
              <a:rPr lang="en-US" sz="2400" dirty="0" smtClean="0">
                <a:solidFill>
                  <a:schemeClr val="accent6"/>
                </a:solidFill>
              </a:rPr>
              <a:t> </a:t>
            </a:r>
            <a:r>
              <a:rPr lang="en-US" sz="2400" dirty="0" err="1" smtClean="0">
                <a:solidFill>
                  <a:schemeClr val="accent6"/>
                </a:solidFill>
              </a:rPr>
              <a:t>luar</a:t>
            </a:r>
            <a:r>
              <a:rPr lang="en-US" sz="2400" dirty="0" smtClean="0">
                <a:solidFill>
                  <a:schemeClr val="accent6"/>
                </a:solidFill>
              </a:rPr>
              <a:t> </a:t>
            </a:r>
            <a:r>
              <a:rPr lang="en-US" sz="2400" dirty="0" err="1" smtClean="0">
                <a:solidFill>
                  <a:schemeClr val="accent6"/>
                </a:solidFill>
              </a:rPr>
              <a:t>negeri</a:t>
            </a:r>
            <a:endParaRPr lang="en-US" sz="2400" dirty="0" smtClean="0">
              <a:solidFill>
                <a:srgbClr val="00FF99"/>
              </a:solidFill>
            </a:endParaRPr>
          </a:p>
          <a:p>
            <a:pPr>
              <a:buFont typeface="Wingdings" pitchFamily="2" charset="2"/>
              <a:buChar char="Ø"/>
            </a:pPr>
            <a:r>
              <a:rPr lang="en-US" sz="2400" dirty="0" err="1" smtClean="0">
                <a:solidFill>
                  <a:srgbClr val="00FF99"/>
                </a:solidFill>
              </a:rPr>
              <a:t>Subsidi</a:t>
            </a:r>
            <a:r>
              <a:rPr lang="en-US" sz="2400" dirty="0" smtClean="0">
                <a:solidFill>
                  <a:srgbClr val="00FF99"/>
                </a:solidFill>
              </a:rPr>
              <a:t>: </a:t>
            </a:r>
            <a:r>
              <a:rPr lang="en-US" sz="2400" dirty="0" err="1" smtClean="0">
                <a:solidFill>
                  <a:srgbClr val="00FF99"/>
                </a:solidFill>
              </a:rPr>
              <a:t>membantu</a:t>
            </a:r>
            <a:r>
              <a:rPr lang="en-US" sz="2400" dirty="0" smtClean="0">
                <a:solidFill>
                  <a:srgbClr val="00FF99"/>
                </a:solidFill>
              </a:rPr>
              <a:t> </a:t>
            </a:r>
            <a:r>
              <a:rPr lang="en-US" sz="2400" dirty="0" err="1" smtClean="0">
                <a:solidFill>
                  <a:srgbClr val="00FF99"/>
                </a:solidFill>
              </a:rPr>
              <a:t>pengurangan</a:t>
            </a:r>
            <a:r>
              <a:rPr lang="en-US" sz="2400" dirty="0" smtClean="0">
                <a:solidFill>
                  <a:srgbClr val="00FF99"/>
                </a:solidFill>
              </a:rPr>
              <a:t> </a:t>
            </a:r>
            <a:r>
              <a:rPr lang="en-US" sz="2400" dirty="0" err="1" smtClean="0">
                <a:solidFill>
                  <a:srgbClr val="00FF99"/>
                </a:solidFill>
              </a:rPr>
              <a:t>biaya</a:t>
            </a:r>
            <a:r>
              <a:rPr lang="en-US" sz="2400" dirty="0" smtClean="0">
                <a:solidFill>
                  <a:srgbClr val="00FF99"/>
                </a:solidFill>
              </a:rPr>
              <a:t> </a:t>
            </a:r>
            <a:r>
              <a:rPr lang="en-US" sz="2400" dirty="0" err="1" smtClean="0">
                <a:solidFill>
                  <a:srgbClr val="00FF99"/>
                </a:solidFill>
              </a:rPr>
              <a:t>produksi</a:t>
            </a:r>
            <a:r>
              <a:rPr lang="en-US" sz="2400" dirty="0" smtClean="0">
                <a:solidFill>
                  <a:srgbClr val="00FF99"/>
                </a:solidFill>
              </a:rPr>
              <a:t> </a:t>
            </a:r>
            <a:r>
              <a:rPr lang="en-US" sz="2400" dirty="0" err="1" smtClean="0">
                <a:solidFill>
                  <a:srgbClr val="00FF99"/>
                </a:solidFill>
              </a:rPr>
              <a:t>dan</a:t>
            </a:r>
            <a:r>
              <a:rPr lang="en-US" sz="2400" dirty="0" smtClean="0">
                <a:solidFill>
                  <a:srgbClr val="00FF99"/>
                </a:solidFill>
              </a:rPr>
              <a:t> </a:t>
            </a:r>
            <a:r>
              <a:rPr lang="en-US" sz="2400" dirty="0" err="1" smtClean="0">
                <a:solidFill>
                  <a:srgbClr val="00FF99"/>
                </a:solidFill>
              </a:rPr>
              <a:t>harga</a:t>
            </a:r>
            <a:r>
              <a:rPr lang="en-US" sz="2400" dirty="0" smtClean="0">
                <a:solidFill>
                  <a:srgbClr val="00FF99"/>
                </a:solidFill>
              </a:rPr>
              <a:t> </a:t>
            </a:r>
            <a:r>
              <a:rPr lang="en-US" sz="2400" dirty="0" err="1" smtClean="0">
                <a:solidFill>
                  <a:srgbClr val="00FF99"/>
                </a:solidFill>
              </a:rPr>
              <a:t>jual</a:t>
            </a:r>
            <a:endParaRPr lang="en-US" sz="2400" dirty="0" smtClean="0">
              <a:solidFill>
                <a:schemeClr val="accent5">
                  <a:lumMod val="20000"/>
                  <a:lumOff val="80000"/>
                </a:schemeClr>
              </a:solidFill>
            </a:endParaRPr>
          </a:p>
          <a:p>
            <a:pPr>
              <a:buFont typeface="Wingdings" pitchFamily="2" charset="2"/>
              <a:buChar char="Ø"/>
            </a:pPr>
            <a:r>
              <a:rPr lang="en-US" sz="2400" dirty="0" err="1" smtClean="0">
                <a:solidFill>
                  <a:schemeClr val="accent5">
                    <a:lumMod val="20000"/>
                    <a:lumOff val="80000"/>
                  </a:schemeClr>
                </a:solidFill>
              </a:rPr>
              <a:t>Premi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Kebijakan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untuk</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memajukan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eskpor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dengan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pemberian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subsidi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pembebasan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pajak</a:t>
            </a:r>
            <a:endParaRPr lang="en-US" sz="2400" dirty="0" smtClean="0">
              <a:solidFill>
                <a:schemeClr val="accent5">
                  <a:lumMod val="20000"/>
                  <a:lumOff val="80000"/>
                </a:schemeClr>
              </a:solidFill>
            </a:endParaRPr>
          </a:p>
          <a:p>
            <a:pPr>
              <a:buFont typeface="Wingdings" pitchFamily="2" charset="2"/>
              <a:buChar char="Ø"/>
            </a:pPr>
            <a:r>
              <a:rPr lang="en-US" sz="2400" dirty="0" err="1" smtClean="0">
                <a:solidFill>
                  <a:schemeClr val="accent6"/>
                </a:solidFill>
              </a:rPr>
              <a:t>Diskriminasi</a:t>
            </a:r>
            <a:r>
              <a:rPr lang="en-US" sz="2400" dirty="0" smtClean="0">
                <a:solidFill>
                  <a:schemeClr val="accent6"/>
                </a:solidFill>
              </a:rPr>
              <a:t> </a:t>
            </a:r>
            <a:r>
              <a:rPr lang="en-US" sz="2400" dirty="0" err="1" smtClean="0">
                <a:solidFill>
                  <a:schemeClr val="accent6"/>
                </a:solidFill>
              </a:rPr>
              <a:t>harga</a:t>
            </a:r>
            <a:r>
              <a:rPr lang="en-US" sz="2400" dirty="0" smtClean="0">
                <a:solidFill>
                  <a:schemeClr val="accent6"/>
                </a:solidFill>
              </a:rPr>
              <a:t>: </a:t>
            </a:r>
            <a:r>
              <a:rPr lang="en-US" sz="2400" dirty="0" err="1" smtClean="0">
                <a:solidFill>
                  <a:schemeClr val="accent6"/>
                </a:solidFill>
              </a:rPr>
              <a:t>tindakan</a:t>
            </a:r>
            <a:r>
              <a:rPr lang="en-US" sz="2400" dirty="0" smtClean="0">
                <a:solidFill>
                  <a:schemeClr val="accent6"/>
                </a:solidFill>
              </a:rPr>
              <a:t> </a:t>
            </a:r>
            <a:r>
              <a:rPr lang="en-US" sz="2400" dirty="0" err="1" smtClean="0">
                <a:solidFill>
                  <a:schemeClr val="accent6"/>
                </a:solidFill>
              </a:rPr>
              <a:t>penetapan</a:t>
            </a:r>
            <a:r>
              <a:rPr lang="en-US" sz="2400" dirty="0" smtClean="0">
                <a:solidFill>
                  <a:schemeClr val="accent6"/>
                </a:solidFill>
              </a:rPr>
              <a:t> </a:t>
            </a:r>
            <a:r>
              <a:rPr lang="en-US" sz="2400" dirty="0" err="1" smtClean="0">
                <a:solidFill>
                  <a:schemeClr val="accent6"/>
                </a:solidFill>
              </a:rPr>
              <a:t>harga</a:t>
            </a:r>
            <a:r>
              <a:rPr lang="en-US" sz="2400" dirty="0" smtClean="0">
                <a:solidFill>
                  <a:schemeClr val="accent6"/>
                </a:solidFill>
              </a:rPr>
              <a:t> </a:t>
            </a:r>
            <a:r>
              <a:rPr lang="en-US" sz="2400" dirty="0" err="1" smtClean="0">
                <a:solidFill>
                  <a:schemeClr val="accent6"/>
                </a:solidFill>
              </a:rPr>
              <a:t>barang</a:t>
            </a:r>
            <a:r>
              <a:rPr lang="en-US" sz="2400" dirty="0" smtClean="0">
                <a:solidFill>
                  <a:schemeClr val="accent6"/>
                </a:solidFill>
              </a:rPr>
              <a:t> yang </a:t>
            </a:r>
            <a:r>
              <a:rPr lang="en-US" sz="2400" dirty="0" err="1" smtClean="0">
                <a:solidFill>
                  <a:schemeClr val="accent6"/>
                </a:solidFill>
              </a:rPr>
              <a:t>berbeda</a:t>
            </a:r>
            <a:r>
              <a:rPr lang="en-US" sz="2400" dirty="0" smtClean="0">
                <a:solidFill>
                  <a:schemeClr val="accent6"/>
                </a:solidFill>
              </a:rPr>
              <a:t> </a:t>
            </a:r>
            <a:r>
              <a:rPr lang="en-US" sz="2400" dirty="0" err="1" smtClean="0">
                <a:solidFill>
                  <a:schemeClr val="accent6"/>
                </a:solidFill>
              </a:rPr>
              <a:t>terhadap</a:t>
            </a:r>
            <a:r>
              <a:rPr lang="en-US" sz="2400" dirty="0" smtClean="0">
                <a:solidFill>
                  <a:schemeClr val="accent6"/>
                </a:solidFill>
              </a:rPr>
              <a:t> </a:t>
            </a:r>
            <a:r>
              <a:rPr lang="en-US" sz="2400" dirty="0" err="1" smtClean="0">
                <a:solidFill>
                  <a:schemeClr val="accent6"/>
                </a:solidFill>
              </a:rPr>
              <a:t>barang</a:t>
            </a:r>
            <a:r>
              <a:rPr lang="en-US" sz="2400" dirty="0" smtClean="0">
                <a:solidFill>
                  <a:schemeClr val="accent6"/>
                </a:solidFill>
              </a:rPr>
              <a:t> </a:t>
            </a:r>
            <a:r>
              <a:rPr lang="en-US" sz="2400" dirty="0" err="1" smtClean="0">
                <a:solidFill>
                  <a:schemeClr val="accent6"/>
                </a:solidFill>
              </a:rPr>
              <a:t>impor</a:t>
            </a:r>
            <a:endParaRPr lang="en-US" sz="2400" dirty="0" smtClean="0">
              <a:solidFill>
                <a:schemeClr val="accent6"/>
              </a:solidFill>
            </a:endParaRPr>
          </a:p>
          <a:p>
            <a:pPr>
              <a:buFont typeface="Wingdings" pitchFamily="2" charset="2"/>
              <a:buChar char="Ø"/>
            </a:pPr>
            <a:r>
              <a:rPr lang="en-US" sz="2400" dirty="0" smtClean="0">
                <a:solidFill>
                  <a:srgbClr val="FB5763"/>
                </a:solidFill>
              </a:rPr>
              <a:t>Dumping: </a:t>
            </a:r>
            <a:r>
              <a:rPr lang="en-US" sz="2400" dirty="0" err="1" smtClean="0">
                <a:solidFill>
                  <a:srgbClr val="FB5763"/>
                </a:solidFill>
              </a:rPr>
              <a:t>Menjual</a:t>
            </a:r>
            <a:r>
              <a:rPr lang="en-US" sz="2400" dirty="0" smtClean="0">
                <a:solidFill>
                  <a:srgbClr val="FB5763"/>
                </a:solidFill>
              </a:rPr>
              <a:t> </a:t>
            </a:r>
            <a:r>
              <a:rPr lang="en-US" sz="2400" dirty="0" err="1" smtClean="0">
                <a:solidFill>
                  <a:srgbClr val="FB5763"/>
                </a:solidFill>
              </a:rPr>
              <a:t>barang</a:t>
            </a:r>
            <a:r>
              <a:rPr lang="en-US" sz="2400" dirty="0" smtClean="0">
                <a:solidFill>
                  <a:srgbClr val="FB5763"/>
                </a:solidFill>
              </a:rPr>
              <a:t> </a:t>
            </a:r>
            <a:r>
              <a:rPr lang="en-US" sz="2400" dirty="0" err="1" smtClean="0">
                <a:solidFill>
                  <a:srgbClr val="FB5763"/>
                </a:solidFill>
              </a:rPr>
              <a:t>lebih</a:t>
            </a:r>
            <a:r>
              <a:rPr lang="en-US" sz="2400" dirty="0" smtClean="0">
                <a:solidFill>
                  <a:srgbClr val="FB5763"/>
                </a:solidFill>
              </a:rPr>
              <a:t> </a:t>
            </a:r>
            <a:r>
              <a:rPr lang="en-US" sz="2400" dirty="0" err="1" smtClean="0">
                <a:solidFill>
                  <a:srgbClr val="FB5763"/>
                </a:solidFill>
              </a:rPr>
              <a:t>murah</a:t>
            </a:r>
            <a:r>
              <a:rPr lang="en-US" sz="2400" dirty="0" smtClean="0">
                <a:solidFill>
                  <a:srgbClr val="FB5763"/>
                </a:solidFill>
              </a:rPr>
              <a:t> </a:t>
            </a:r>
            <a:r>
              <a:rPr lang="en-US" sz="2400" dirty="0" err="1" smtClean="0">
                <a:solidFill>
                  <a:srgbClr val="FB5763"/>
                </a:solidFill>
              </a:rPr>
              <a:t>di</a:t>
            </a:r>
            <a:r>
              <a:rPr lang="en-US" sz="2400" dirty="0" smtClean="0">
                <a:solidFill>
                  <a:srgbClr val="FB5763"/>
                </a:solidFill>
              </a:rPr>
              <a:t> </a:t>
            </a:r>
            <a:r>
              <a:rPr lang="en-US" sz="2400" dirty="0" err="1" smtClean="0">
                <a:solidFill>
                  <a:srgbClr val="FB5763"/>
                </a:solidFill>
              </a:rPr>
              <a:t>luar</a:t>
            </a:r>
            <a:r>
              <a:rPr lang="en-US" sz="2400" dirty="0" smtClean="0">
                <a:solidFill>
                  <a:srgbClr val="FB5763"/>
                </a:solidFill>
              </a:rPr>
              <a:t> </a:t>
            </a:r>
            <a:r>
              <a:rPr lang="en-US" sz="2400" dirty="0" err="1" smtClean="0">
                <a:solidFill>
                  <a:srgbClr val="FB5763"/>
                </a:solidFill>
              </a:rPr>
              <a:t>negeri</a:t>
            </a:r>
            <a:r>
              <a:rPr lang="en-US" sz="2400" dirty="0" smtClean="0">
                <a:solidFill>
                  <a:srgbClr val="FB5763"/>
                </a:solidFill>
              </a:rPr>
              <a:t> </a:t>
            </a:r>
            <a:r>
              <a:rPr lang="en-US" sz="2400" dirty="0" err="1" smtClean="0">
                <a:solidFill>
                  <a:srgbClr val="FB5763"/>
                </a:solidFill>
              </a:rPr>
              <a:t>daripada</a:t>
            </a:r>
            <a:r>
              <a:rPr lang="en-US" sz="2400" dirty="0" smtClean="0">
                <a:solidFill>
                  <a:srgbClr val="FB5763"/>
                </a:solidFill>
              </a:rPr>
              <a:t> </a:t>
            </a:r>
            <a:r>
              <a:rPr lang="en-US" sz="2400" dirty="0" err="1" smtClean="0">
                <a:solidFill>
                  <a:srgbClr val="FB5763"/>
                </a:solidFill>
              </a:rPr>
              <a:t>di</a:t>
            </a:r>
            <a:r>
              <a:rPr lang="en-US" sz="2400" dirty="0" smtClean="0">
                <a:solidFill>
                  <a:srgbClr val="FB5763"/>
                </a:solidFill>
              </a:rPr>
              <a:t> </a:t>
            </a:r>
            <a:r>
              <a:rPr lang="en-US" sz="2400" dirty="0" err="1" smtClean="0">
                <a:solidFill>
                  <a:srgbClr val="FB5763"/>
                </a:solidFill>
              </a:rPr>
              <a:t>dalam</a:t>
            </a:r>
            <a:r>
              <a:rPr lang="en-US" sz="2400" dirty="0" smtClean="0">
                <a:solidFill>
                  <a:srgbClr val="FB5763"/>
                </a:solidFill>
              </a:rPr>
              <a:t> </a:t>
            </a:r>
            <a:r>
              <a:rPr lang="en-US" sz="2400" dirty="0" err="1" smtClean="0">
                <a:solidFill>
                  <a:srgbClr val="FB5763"/>
                </a:solidFill>
              </a:rPr>
              <a:t>negeri</a:t>
            </a:r>
            <a:endParaRPr lang="en-US" sz="2400" dirty="0">
              <a:solidFill>
                <a:srgbClr val="FB5763"/>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Rectangle 4"/>
          <p:cNvSpPr/>
          <p:nvPr/>
        </p:nvSpPr>
        <p:spPr>
          <a:xfrm>
            <a:off x="228600" y="762000"/>
            <a:ext cx="4267200" cy="556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n-US" sz="2000" dirty="0" err="1" smtClean="0"/>
              <a:t>Dampak</a:t>
            </a:r>
            <a:r>
              <a:rPr lang="en-US" sz="2000" dirty="0" smtClean="0"/>
              <a:t> </a:t>
            </a:r>
            <a:r>
              <a:rPr lang="en-US" sz="2000" dirty="0" err="1" smtClean="0"/>
              <a:t>neraca</a:t>
            </a:r>
            <a:r>
              <a:rPr lang="en-US" sz="2000" dirty="0" smtClean="0"/>
              <a:t> </a:t>
            </a:r>
            <a:r>
              <a:rPr lang="en-US" sz="2000" dirty="0" err="1" smtClean="0"/>
              <a:t>pembayaran</a:t>
            </a:r>
            <a:r>
              <a:rPr lang="en-US" sz="2000" dirty="0" smtClean="0"/>
              <a:t> </a:t>
            </a:r>
            <a:r>
              <a:rPr lang="en-US" sz="2000" dirty="0" err="1" smtClean="0"/>
              <a:t>terhadap</a:t>
            </a:r>
            <a:r>
              <a:rPr lang="en-US" sz="2000" dirty="0" smtClean="0"/>
              <a:t> </a:t>
            </a:r>
            <a:r>
              <a:rPr lang="en-US" sz="2000" dirty="0" err="1" smtClean="0"/>
              <a:t>perekonomian</a:t>
            </a:r>
            <a:r>
              <a:rPr lang="en-US" sz="2000" dirty="0" smtClean="0"/>
              <a:t> </a:t>
            </a:r>
            <a:r>
              <a:rPr lang="en-US" sz="2000" dirty="0" err="1" smtClean="0"/>
              <a:t>suatu</a:t>
            </a:r>
            <a:r>
              <a:rPr lang="en-US" sz="2000" dirty="0" smtClean="0"/>
              <a:t> </a:t>
            </a:r>
            <a:r>
              <a:rPr lang="en-US" sz="2000" dirty="0" err="1" smtClean="0"/>
              <a:t>negara</a:t>
            </a:r>
            <a:r>
              <a:rPr lang="en-US" sz="2000" dirty="0" smtClean="0"/>
              <a:t> </a:t>
            </a:r>
            <a:r>
              <a:rPr lang="en-US" sz="2000" dirty="0" err="1" smtClean="0"/>
              <a:t>jika</a:t>
            </a:r>
            <a:r>
              <a:rPr lang="en-US" sz="2000" dirty="0" smtClean="0"/>
              <a:t> </a:t>
            </a:r>
            <a:r>
              <a:rPr lang="en-US" sz="2000" dirty="0" err="1" smtClean="0"/>
              <a:t>neraca</a:t>
            </a:r>
            <a:r>
              <a:rPr lang="en-US" sz="2000" dirty="0" smtClean="0"/>
              <a:t> </a:t>
            </a:r>
            <a:r>
              <a:rPr lang="en-US" sz="2000" dirty="0" err="1" smtClean="0"/>
              <a:t>pembayaranya</a:t>
            </a:r>
            <a:r>
              <a:rPr lang="en-US" sz="2000" dirty="0" smtClean="0"/>
              <a:t> </a:t>
            </a:r>
            <a:r>
              <a:rPr lang="en-US" sz="2000" dirty="0" err="1" smtClean="0"/>
              <a:t>defisit</a:t>
            </a:r>
            <a:r>
              <a:rPr lang="en-US" sz="2000" dirty="0" smtClean="0"/>
              <a:t> </a:t>
            </a:r>
            <a:r>
              <a:rPr lang="en-US" sz="2000" dirty="0" err="1" smtClean="0"/>
              <a:t>adalah</a:t>
            </a:r>
            <a:r>
              <a:rPr lang="en-US" sz="2000" dirty="0" smtClean="0"/>
              <a:t> </a:t>
            </a:r>
            <a:r>
              <a:rPr lang="en-US" sz="2000" dirty="0" smtClean="0">
                <a:solidFill>
                  <a:srgbClr val="FFFF00"/>
                </a:solidFill>
              </a:rPr>
              <a:t>(UN 2011)</a:t>
            </a:r>
            <a:r>
              <a:rPr lang="en-US" sz="2000" dirty="0" smtClean="0"/>
              <a:t>…</a:t>
            </a:r>
          </a:p>
          <a:p>
            <a:pPr marL="457200" indent="-457200">
              <a:buAutoNum type="alphaUcPeriod"/>
            </a:pPr>
            <a:r>
              <a:rPr lang="en-US" sz="2000" dirty="0" smtClean="0"/>
              <a:t>Negara </a:t>
            </a:r>
            <a:r>
              <a:rPr lang="en-US" sz="2000" dirty="0" err="1" smtClean="0"/>
              <a:t>terpaksa</a:t>
            </a:r>
            <a:r>
              <a:rPr lang="en-US" sz="2000" dirty="0" smtClean="0"/>
              <a:t> </a:t>
            </a:r>
            <a:r>
              <a:rPr lang="en-US" sz="2000" dirty="0" err="1" smtClean="0"/>
              <a:t>melepas</a:t>
            </a:r>
            <a:r>
              <a:rPr lang="en-US" sz="2000" dirty="0" smtClean="0"/>
              <a:t> </a:t>
            </a:r>
            <a:r>
              <a:rPr lang="en-US" sz="2000" dirty="0" err="1" smtClean="0"/>
              <a:t>cadangan</a:t>
            </a:r>
            <a:r>
              <a:rPr lang="en-US" sz="2000" dirty="0" smtClean="0"/>
              <a:t> </a:t>
            </a:r>
            <a:r>
              <a:rPr lang="en-US" sz="2000" dirty="0" err="1" smtClean="0"/>
              <a:t>devisanya</a:t>
            </a:r>
            <a:r>
              <a:rPr lang="en-US" sz="2000" dirty="0" smtClean="0"/>
              <a:t> </a:t>
            </a:r>
            <a:r>
              <a:rPr lang="en-US" sz="2000" dirty="0" err="1" smtClean="0"/>
              <a:t>untuk</a:t>
            </a:r>
            <a:r>
              <a:rPr lang="en-US" sz="2000" dirty="0" smtClean="0"/>
              <a:t> </a:t>
            </a:r>
            <a:r>
              <a:rPr lang="en-US" sz="2000" dirty="0" err="1" smtClean="0"/>
              <a:t>membayar</a:t>
            </a:r>
            <a:r>
              <a:rPr lang="en-US" sz="2000" dirty="0" smtClean="0"/>
              <a:t> </a:t>
            </a:r>
            <a:r>
              <a:rPr lang="en-US" sz="2000" dirty="0" err="1" smtClean="0"/>
              <a:t>ke</a:t>
            </a:r>
            <a:r>
              <a:rPr lang="en-US" sz="2000" dirty="0" smtClean="0"/>
              <a:t> </a:t>
            </a:r>
            <a:r>
              <a:rPr lang="en-US" sz="2000" dirty="0" err="1" smtClean="0"/>
              <a:t>luar</a:t>
            </a:r>
            <a:r>
              <a:rPr lang="en-US" sz="2000" dirty="0" smtClean="0"/>
              <a:t> </a:t>
            </a:r>
            <a:r>
              <a:rPr lang="en-US" sz="2000" dirty="0" err="1" smtClean="0"/>
              <a:t>negeri</a:t>
            </a:r>
            <a:endParaRPr lang="en-US" sz="2000" dirty="0" smtClean="0"/>
          </a:p>
          <a:p>
            <a:pPr marL="457200" indent="-457200">
              <a:buAutoNum type="alphaUcPeriod"/>
            </a:pPr>
            <a:r>
              <a:rPr lang="en-US" sz="2000" dirty="0" err="1" smtClean="0"/>
              <a:t>Bekerja</a:t>
            </a:r>
            <a:r>
              <a:rPr lang="en-US" sz="2000" dirty="0" smtClean="0"/>
              <a:t> </a:t>
            </a:r>
            <a:r>
              <a:rPr lang="en-US" sz="2000" dirty="0" err="1" smtClean="0"/>
              <a:t>sama</a:t>
            </a:r>
            <a:r>
              <a:rPr lang="en-US" sz="2000" dirty="0" smtClean="0"/>
              <a:t> </a:t>
            </a:r>
            <a:r>
              <a:rPr lang="en-US" sz="2000" dirty="0" err="1" smtClean="0"/>
              <a:t>dengan</a:t>
            </a:r>
            <a:r>
              <a:rPr lang="en-US" sz="2000" dirty="0" smtClean="0"/>
              <a:t> bank </a:t>
            </a:r>
            <a:r>
              <a:rPr lang="en-US" sz="2000" dirty="0" err="1" smtClean="0"/>
              <a:t>dunia</a:t>
            </a:r>
            <a:r>
              <a:rPr lang="en-US" sz="2000" dirty="0" smtClean="0"/>
              <a:t> </a:t>
            </a:r>
            <a:r>
              <a:rPr lang="en-US" sz="2000" dirty="0" err="1" smtClean="0"/>
              <a:t>untuk</a:t>
            </a:r>
            <a:r>
              <a:rPr lang="en-US" sz="2000" dirty="0" smtClean="0"/>
              <a:t> </a:t>
            </a:r>
            <a:r>
              <a:rPr lang="en-US" sz="2000" dirty="0" err="1" smtClean="0"/>
              <a:t>mendapat</a:t>
            </a:r>
            <a:r>
              <a:rPr lang="en-US" sz="2000" dirty="0" smtClean="0"/>
              <a:t> </a:t>
            </a:r>
            <a:r>
              <a:rPr lang="en-US" sz="2000" dirty="0" err="1" smtClean="0"/>
              <a:t>bantuan</a:t>
            </a:r>
            <a:r>
              <a:rPr lang="en-US" sz="2000" dirty="0" smtClean="0"/>
              <a:t> </a:t>
            </a:r>
            <a:r>
              <a:rPr lang="en-US" sz="2000" dirty="0" err="1" smtClean="0"/>
              <a:t>dana</a:t>
            </a:r>
            <a:r>
              <a:rPr lang="en-US" sz="2000" dirty="0" smtClean="0"/>
              <a:t> </a:t>
            </a:r>
            <a:r>
              <a:rPr lang="en-US" sz="2000" dirty="0" err="1" smtClean="0"/>
              <a:t>tanpa</a:t>
            </a:r>
            <a:r>
              <a:rPr lang="en-US" sz="2000" dirty="0" smtClean="0"/>
              <a:t> </a:t>
            </a:r>
            <a:r>
              <a:rPr lang="en-US" sz="2000" dirty="0" err="1" smtClean="0"/>
              <a:t>bunga</a:t>
            </a:r>
            <a:endParaRPr lang="en-US" sz="2000" dirty="0" smtClean="0"/>
          </a:p>
          <a:p>
            <a:pPr marL="457200" indent="-457200">
              <a:buAutoNum type="alphaUcPeriod"/>
            </a:pPr>
            <a:r>
              <a:rPr lang="en-US" sz="2000" dirty="0" smtClean="0"/>
              <a:t>Negara </a:t>
            </a:r>
            <a:r>
              <a:rPr lang="en-US" sz="2000" dirty="0" err="1" smtClean="0"/>
              <a:t>Terpaksa</a:t>
            </a:r>
            <a:r>
              <a:rPr lang="en-US" sz="2000" dirty="0" smtClean="0"/>
              <a:t> </a:t>
            </a:r>
            <a:r>
              <a:rPr lang="en-US" sz="2000" dirty="0" err="1" smtClean="0"/>
              <a:t>mengubah</a:t>
            </a:r>
            <a:r>
              <a:rPr lang="en-US" sz="2000" dirty="0" smtClean="0"/>
              <a:t> </a:t>
            </a:r>
            <a:r>
              <a:rPr lang="en-US" sz="2000" dirty="0" err="1" smtClean="0"/>
              <a:t>struktur</a:t>
            </a:r>
            <a:r>
              <a:rPr lang="en-US" sz="2000" dirty="0" smtClean="0"/>
              <a:t> </a:t>
            </a:r>
            <a:r>
              <a:rPr lang="en-US" sz="2000" dirty="0" err="1" smtClean="0"/>
              <a:t>ekonominya</a:t>
            </a:r>
            <a:r>
              <a:rPr lang="en-US" sz="2000" dirty="0" smtClean="0"/>
              <a:t> </a:t>
            </a:r>
            <a:r>
              <a:rPr lang="en-US" sz="2000" dirty="0" err="1" smtClean="0"/>
              <a:t>ke</a:t>
            </a:r>
            <a:r>
              <a:rPr lang="en-US" sz="2000" dirty="0" smtClean="0"/>
              <a:t> </a:t>
            </a:r>
            <a:r>
              <a:rPr lang="en-US" sz="2000" dirty="0" err="1" smtClean="0"/>
              <a:t>arah</a:t>
            </a:r>
            <a:r>
              <a:rPr lang="en-US" sz="2000" dirty="0" smtClean="0"/>
              <a:t> </a:t>
            </a:r>
            <a:r>
              <a:rPr lang="en-US" sz="2000" dirty="0" err="1" smtClean="0"/>
              <a:t>perbankan</a:t>
            </a:r>
            <a:endParaRPr lang="en-US" sz="2000" dirty="0" smtClean="0"/>
          </a:p>
          <a:p>
            <a:pPr marL="457200" indent="-457200">
              <a:buAutoNum type="alphaUcPeriod"/>
            </a:pPr>
            <a:r>
              <a:rPr lang="en-US" sz="2000" dirty="0" smtClean="0"/>
              <a:t>Negara </a:t>
            </a:r>
            <a:r>
              <a:rPr lang="en-US" sz="2000" dirty="0" err="1" smtClean="0"/>
              <a:t>berusaha</a:t>
            </a:r>
            <a:r>
              <a:rPr lang="en-US" sz="2000" dirty="0" smtClean="0"/>
              <a:t> </a:t>
            </a:r>
            <a:r>
              <a:rPr lang="en-US" sz="2000" dirty="0" err="1" smtClean="0"/>
              <a:t>menutupi</a:t>
            </a:r>
            <a:r>
              <a:rPr lang="en-US" sz="2000" dirty="0" smtClean="0"/>
              <a:t> </a:t>
            </a:r>
            <a:r>
              <a:rPr lang="en-US" sz="2000" dirty="0" err="1" smtClean="0"/>
              <a:t>dengan</a:t>
            </a:r>
            <a:r>
              <a:rPr lang="en-US" sz="2000" dirty="0" smtClean="0"/>
              <a:t> </a:t>
            </a:r>
            <a:r>
              <a:rPr lang="en-US" sz="2000" dirty="0" err="1" smtClean="0"/>
              <a:t>menambah</a:t>
            </a:r>
            <a:r>
              <a:rPr lang="en-US" sz="2000" dirty="0" smtClean="0"/>
              <a:t> </a:t>
            </a:r>
            <a:r>
              <a:rPr lang="en-US" sz="2000" dirty="0" err="1" smtClean="0"/>
              <a:t>utang</a:t>
            </a:r>
            <a:r>
              <a:rPr lang="en-US" sz="2000" dirty="0" smtClean="0"/>
              <a:t> </a:t>
            </a:r>
            <a:r>
              <a:rPr lang="en-US" sz="2000" dirty="0" err="1" smtClean="0"/>
              <a:t>luar</a:t>
            </a:r>
            <a:r>
              <a:rPr lang="en-US" sz="2000" dirty="0" smtClean="0"/>
              <a:t> </a:t>
            </a:r>
            <a:r>
              <a:rPr lang="en-US" sz="2000" dirty="0" err="1" smtClean="0"/>
              <a:t>negeri</a:t>
            </a:r>
            <a:endParaRPr lang="en-US" sz="2000" dirty="0" smtClean="0"/>
          </a:p>
          <a:p>
            <a:pPr marL="457200" indent="-457200">
              <a:buAutoNum type="alphaUcPeriod"/>
            </a:pPr>
            <a:r>
              <a:rPr lang="en-US" sz="2000" dirty="0" smtClean="0"/>
              <a:t>Negara </a:t>
            </a:r>
            <a:r>
              <a:rPr lang="en-US" sz="2000" dirty="0" err="1" smtClean="0"/>
              <a:t>menjalankan</a:t>
            </a:r>
            <a:r>
              <a:rPr lang="en-US" sz="2000" dirty="0" smtClean="0"/>
              <a:t> </a:t>
            </a:r>
            <a:r>
              <a:rPr lang="en-US" sz="2000" dirty="0" err="1" smtClean="0"/>
              <a:t>strategi</a:t>
            </a:r>
            <a:r>
              <a:rPr lang="en-US" sz="2000" dirty="0" smtClean="0"/>
              <a:t> </a:t>
            </a:r>
            <a:r>
              <a:rPr lang="en-US" sz="2000" dirty="0" err="1" smtClean="0"/>
              <a:t>investasi</a:t>
            </a:r>
            <a:r>
              <a:rPr lang="en-US" sz="2000" dirty="0" smtClean="0"/>
              <a:t> </a:t>
            </a:r>
            <a:r>
              <a:rPr lang="en-US" sz="2000" dirty="0" err="1" smtClean="0"/>
              <a:t>melaui</a:t>
            </a:r>
            <a:r>
              <a:rPr lang="en-US" sz="2000" dirty="0" smtClean="0"/>
              <a:t> </a:t>
            </a:r>
            <a:r>
              <a:rPr lang="en-US" sz="2000" dirty="0" err="1" smtClean="0"/>
              <a:t>utang</a:t>
            </a:r>
            <a:r>
              <a:rPr lang="en-US" sz="2000" dirty="0" smtClean="0"/>
              <a:t> </a:t>
            </a:r>
            <a:r>
              <a:rPr lang="en-US" sz="2000" dirty="0" err="1" smtClean="0"/>
              <a:t>luar</a:t>
            </a:r>
            <a:r>
              <a:rPr lang="en-US" sz="2000" dirty="0" smtClean="0"/>
              <a:t> </a:t>
            </a:r>
            <a:r>
              <a:rPr lang="en-US" sz="2000" dirty="0" err="1" smtClean="0"/>
              <a:t>negeri</a:t>
            </a:r>
            <a:endParaRPr lang="en-US" sz="2000" dirty="0" smtClean="0"/>
          </a:p>
        </p:txBody>
      </p:sp>
      <p:sp>
        <p:nvSpPr>
          <p:cNvPr id="7"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8" name="Rectangle 7"/>
          <p:cNvSpPr/>
          <p:nvPr/>
        </p:nvSpPr>
        <p:spPr>
          <a:xfrm>
            <a:off x="4648200" y="838200"/>
            <a:ext cx="4495800" cy="464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Give attention to data balance sheet data below:</a:t>
            </a:r>
          </a:p>
          <a:p>
            <a:pPr marL="457200" indent="-457200">
              <a:buFont typeface="+mj-lt"/>
              <a:buAutoNum type="arabicParenR"/>
            </a:pPr>
            <a:r>
              <a:rPr lang="en-US" sz="2000" dirty="0" smtClean="0">
                <a:solidFill>
                  <a:schemeClr val="accent6"/>
                </a:solidFill>
              </a:rPr>
              <a:t>Foreigner stock purchasing in Indonesia</a:t>
            </a:r>
          </a:p>
          <a:p>
            <a:pPr marL="457200" indent="-457200">
              <a:buFont typeface="+mj-lt"/>
              <a:buAutoNum type="arabicParenR"/>
            </a:pPr>
            <a:r>
              <a:rPr lang="en-US" sz="2000" dirty="0" smtClean="0">
                <a:solidFill>
                  <a:schemeClr val="accent6"/>
                </a:solidFill>
              </a:rPr>
              <a:t>Product export and Import</a:t>
            </a:r>
          </a:p>
          <a:p>
            <a:pPr marL="457200" indent="-457200">
              <a:buFont typeface="+mj-lt"/>
              <a:buAutoNum type="arabicParenR"/>
            </a:pPr>
            <a:r>
              <a:rPr lang="en-US" sz="2000" dirty="0" smtClean="0">
                <a:solidFill>
                  <a:schemeClr val="accent6"/>
                </a:solidFill>
              </a:rPr>
              <a:t>Service Transaction</a:t>
            </a:r>
          </a:p>
          <a:p>
            <a:pPr marL="457200" indent="-457200">
              <a:buFont typeface="+mj-lt"/>
              <a:buAutoNum type="arabicParenR"/>
            </a:pPr>
            <a:r>
              <a:rPr lang="en-US" sz="2000" dirty="0" smtClean="0">
                <a:solidFill>
                  <a:schemeClr val="accent6"/>
                </a:solidFill>
              </a:rPr>
              <a:t>Abroad Indonesian Investment</a:t>
            </a:r>
          </a:p>
          <a:p>
            <a:pPr marL="457200" indent="-457200">
              <a:buFont typeface="+mj-lt"/>
              <a:buAutoNum type="arabicParenR"/>
            </a:pPr>
            <a:r>
              <a:rPr lang="en-US" sz="2000" dirty="0" err="1" smtClean="0">
                <a:solidFill>
                  <a:schemeClr val="accent6"/>
                </a:solidFill>
              </a:rPr>
              <a:t>Throughly</a:t>
            </a:r>
            <a:r>
              <a:rPr lang="en-US" sz="2000" dirty="0" smtClean="0">
                <a:solidFill>
                  <a:schemeClr val="accent6"/>
                </a:solidFill>
              </a:rPr>
              <a:t> foreigner investment in Indonesia</a:t>
            </a:r>
          </a:p>
          <a:p>
            <a:pPr marL="457200" indent="-457200">
              <a:buFont typeface="+mj-lt"/>
              <a:buAutoNum type="arabicParenR"/>
            </a:pPr>
            <a:r>
              <a:rPr lang="en-US" sz="2000" dirty="0" smtClean="0">
                <a:solidFill>
                  <a:schemeClr val="accent6"/>
                </a:solidFill>
              </a:rPr>
              <a:t>Tourism service Income</a:t>
            </a:r>
          </a:p>
          <a:p>
            <a:r>
              <a:rPr lang="en-US" sz="2000" dirty="0" smtClean="0"/>
              <a:t>Which are including to a current account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2011)</a:t>
            </a:r>
          </a:p>
          <a:p>
            <a:pPr marL="342900" indent="-342900">
              <a:buAutoNum type="alphaUcPeriod"/>
            </a:pPr>
            <a:r>
              <a:rPr lang="en-US" sz="2000" dirty="0" smtClean="0"/>
              <a:t>1,2, and 3		D.  2, 3, and 6</a:t>
            </a:r>
          </a:p>
          <a:p>
            <a:pPr marL="342900" indent="-342900">
              <a:buAutoNum type="alphaUcPeriod"/>
            </a:pPr>
            <a:r>
              <a:rPr lang="en-US" sz="2000" dirty="0" smtClean="0"/>
              <a:t>1,3, and 5		E.   4, 5, and 6</a:t>
            </a:r>
          </a:p>
          <a:p>
            <a:pPr marL="342900" indent="-342900">
              <a:buAutoNum type="alphaUcPeriod"/>
            </a:pPr>
            <a:r>
              <a:rPr lang="en-US" sz="2000" dirty="0" smtClean="0"/>
              <a:t>2, 3, and 4</a:t>
            </a: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066800" y="1066800"/>
            <a:ext cx="7489825" cy="1220787"/>
          </a:xfrm>
          <a:prstGeom prst="rect">
            <a:avLst/>
          </a:prstGeom>
          <a:noFill/>
          <a:ln w="9525">
            <a:noFill/>
            <a:miter lim="800000"/>
            <a:headEnd/>
            <a:tailEnd/>
          </a:ln>
          <a:effectLst/>
        </p:spPr>
        <p:txBody>
          <a:bodyPr>
            <a:spAutoFit/>
          </a:bodyPr>
          <a:lstStyle/>
          <a:p>
            <a:pPr marL="342900" indent="-342900" algn="l"/>
            <a:r>
              <a:rPr lang="en-US" sz="2000" b="1" dirty="0">
                <a:solidFill>
                  <a:srgbClr val="FB5763"/>
                </a:solidFill>
                <a:latin typeface="Albertus Medium" pitchFamily="34" charset="0"/>
              </a:rPr>
              <a:t>AKUNTANSI</a:t>
            </a:r>
          </a:p>
          <a:p>
            <a:pPr marL="342900" indent="-342900" algn="l"/>
            <a:r>
              <a:rPr lang="en-US" b="1" dirty="0">
                <a:solidFill>
                  <a:srgbClr val="FFFF00"/>
                </a:solidFill>
              </a:rPr>
              <a:t>	</a:t>
            </a:r>
            <a:r>
              <a:rPr lang="en-US" b="1" dirty="0" err="1">
                <a:solidFill>
                  <a:srgbClr val="FFFF00"/>
                </a:solidFill>
              </a:rPr>
              <a:t>Adalah</a:t>
            </a:r>
            <a:r>
              <a:rPr lang="en-US" b="1" dirty="0">
                <a:solidFill>
                  <a:srgbClr val="FFFF00"/>
                </a:solidFill>
              </a:rPr>
              <a:t> </a:t>
            </a:r>
            <a:r>
              <a:rPr lang="en-US" b="1" dirty="0" err="1">
                <a:solidFill>
                  <a:srgbClr val="FFFF00"/>
                </a:solidFill>
              </a:rPr>
              <a:t>suatu</a:t>
            </a:r>
            <a:r>
              <a:rPr lang="en-US" b="1" dirty="0">
                <a:solidFill>
                  <a:srgbClr val="FFFF00"/>
                </a:solidFill>
              </a:rPr>
              <a:t> </a:t>
            </a:r>
            <a:r>
              <a:rPr lang="en-US" b="1" dirty="0" err="1">
                <a:solidFill>
                  <a:srgbClr val="FFFF00"/>
                </a:solidFill>
              </a:rPr>
              <a:t>proses</a:t>
            </a:r>
            <a:r>
              <a:rPr lang="en-US" b="1" dirty="0">
                <a:solidFill>
                  <a:srgbClr val="FFFF00"/>
                </a:solidFill>
              </a:rPr>
              <a:t> </a:t>
            </a:r>
            <a:r>
              <a:rPr lang="en-US" b="1" dirty="0" err="1">
                <a:solidFill>
                  <a:srgbClr val="FFFF00"/>
                </a:solidFill>
              </a:rPr>
              <a:t>pencatatan</a:t>
            </a:r>
            <a:r>
              <a:rPr lang="en-US" b="1" dirty="0">
                <a:solidFill>
                  <a:srgbClr val="FFFF00"/>
                </a:solidFill>
              </a:rPr>
              <a:t>, </a:t>
            </a:r>
            <a:r>
              <a:rPr lang="en-US" b="1" dirty="0" err="1">
                <a:solidFill>
                  <a:srgbClr val="FFFF00"/>
                </a:solidFill>
              </a:rPr>
              <a:t>penggolongan</a:t>
            </a:r>
            <a:r>
              <a:rPr lang="en-US" b="1" dirty="0">
                <a:solidFill>
                  <a:srgbClr val="FFFF00"/>
                </a:solidFill>
              </a:rPr>
              <a:t>, </a:t>
            </a:r>
            <a:r>
              <a:rPr lang="en-US" b="1" dirty="0" err="1">
                <a:solidFill>
                  <a:srgbClr val="FFFF00"/>
                </a:solidFill>
              </a:rPr>
              <a:t>peringkasan</a:t>
            </a:r>
            <a:r>
              <a:rPr lang="en-US" b="1" dirty="0">
                <a:solidFill>
                  <a:srgbClr val="FFFF00"/>
                </a:solidFill>
              </a:rPr>
              <a:t>, </a:t>
            </a:r>
            <a:r>
              <a:rPr lang="en-US" b="1" dirty="0" err="1">
                <a:solidFill>
                  <a:srgbClr val="FFFF00"/>
                </a:solidFill>
              </a:rPr>
              <a:t>dan</a:t>
            </a:r>
            <a:r>
              <a:rPr lang="en-US" b="1" dirty="0">
                <a:solidFill>
                  <a:srgbClr val="FFFF00"/>
                </a:solidFill>
              </a:rPr>
              <a:t> </a:t>
            </a:r>
            <a:r>
              <a:rPr lang="en-US" b="1" dirty="0" err="1">
                <a:solidFill>
                  <a:srgbClr val="FFFF00"/>
                </a:solidFill>
              </a:rPr>
              <a:t>pelaporan</a:t>
            </a:r>
            <a:r>
              <a:rPr lang="en-US" b="1" dirty="0">
                <a:solidFill>
                  <a:srgbClr val="FFFF00"/>
                </a:solidFill>
              </a:rPr>
              <a:t> </a:t>
            </a:r>
            <a:r>
              <a:rPr lang="en-US" b="1" dirty="0" err="1">
                <a:solidFill>
                  <a:srgbClr val="FFFF00"/>
                </a:solidFill>
              </a:rPr>
              <a:t>atas</a:t>
            </a:r>
            <a:r>
              <a:rPr lang="en-US" b="1" dirty="0">
                <a:solidFill>
                  <a:srgbClr val="FFFF00"/>
                </a:solidFill>
              </a:rPr>
              <a:t> </a:t>
            </a:r>
            <a:r>
              <a:rPr lang="en-US" b="1" dirty="0" err="1">
                <a:solidFill>
                  <a:srgbClr val="FFFF00"/>
                </a:solidFill>
              </a:rPr>
              <a:t>transaksi-transaksi</a:t>
            </a:r>
            <a:r>
              <a:rPr lang="en-US" b="1" dirty="0">
                <a:solidFill>
                  <a:srgbClr val="FFFF00"/>
                </a:solidFill>
              </a:rPr>
              <a:t> </a:t>
            </a:r>
            <a:r>
              <a:rPr lang="en-US" b="1" dirty="0" err="1">
                <a:solidFill>
                  <a:srgbClr val="FFFF00"/>
                </a:solidFill>
              </a:rPr>
              <a:t>keuangan</a:t>
            </a:r>
            <a:r>
              <a:rPr lang="en-US" b="1" dirty="0">
                <a:solidFill>
                  <a:srgbClr val="FFFF00"/>
                </a:solidFill>
              </a:rPr>
              <a:t> </a:t>
            </a:r>
            <a:r>
              <a:rPr lang="en-US" b="1" dirty="0" err="1">
                <a:solidFill>
                  <a:srgbClr val="FFFF00"/>
                </a:solidFill>
              </a:rPr>
              <a:t>perusahaan</a:t>
            </a:r>
            <a:r>
              <a:rPr lang="en-US" b="1" dirty="0">
                <a:solidFill>
                  <a:srgbClr val="FFFF00"/>
                </a:solidFill>
              </a:rPr>
              <a:t> </a:t>
            </a:r>
            <a:r>
              <a:rPr lang="en-US" b="1" dirty="0" err="1">
                <a:solidFill>
                  <a:srgbClr val="FFFF00"/>
                </a:solidFill>
              </a:rPr>
              <a:t>serta</a:t>
            </a:r>
            <a:r>
              <a:rPr lang="en-US" b="1" dirty="0">
                <a:solidFill>
                  <a:srgbClr val="FFFF00"/>
                </a:solidFill>
              </a:rPr>
              <a:t> </a:t>
            </a:r>
            <a:r>
              <a:rPr lang="en-US" b="1" dirty="0" err="1">
                <a:solidFill>
                  <a:srgbClr val="FFFF00"/>
                </a:solidFill>
              </a:rPr>
              <a:t>interpretasinya</a:t>
            </a:r>
            <a:endParaRPr lang="en-US" dirty="0">
              <a:solidFill>
                <a:srgbClr val="FFFF00"/>
              </a:solidFill>
            </a:endParaRPr>
          </a:p>
        </p:txBody>
      </p:sp>
      <p:sp>
        <p:nvSpPr>
          <p:cNvPr id="5146" name="Rectangle 26"/>
          <p:cNvSpPr>
            <a:spLocks noChangeArrowheads="1"/>
          </p:cNvSpPr>
          <p:nvPr/>
        </p:nvSpPr>
        <p:spPr bwMode="auto">
          <a:xfrm>
            <a:off x="0" y="2000250"/>
            <a:ext cx="9144000" cy="0"/>
          </a:xfrm>
          <a:prstGeom prst="rect">
            <a:avLst/>
          </a:prstGeom>
          <a:noFill/>
          <a:ln w="9525">
            <a:noFill/>
            <a:miter lim="800000"/>
            <a:headEnd/>
            <a:tailEnd/>
          </a:ln>
          <a:effectLst/>
        </p:spPr>
        <p:txBody>
          <a:bodyPr wrap="none" anchor="ctr">
            <a:spAutoFit/>
          </a:bodyPr>
          <a:lstStyle/>
          <a:p>
            <a:endParaRPr lang="en-US"/>
          </a:p>
        </p:txBody>
      </p:sp>
      <p:sp>
        <p:nvSpPr>
          <p:cNvPr id="5160" name="Text Box 40"/>
          <p:cNvSpPr txBox="1">
            <a:spLocks noChangeArrowheads="1"/>
          </p:cNvSpPr>
          <p:nvPr/>
        </p:nvSpPr>
        <p:spPr bwMode="auto">
          <a:xfrm>
            <a:off x="1187450" y="2852738"/>
            <a:ext cx="1439863" cy="650875"/>
          </a:xfrm>
          <a:prstGeom prst="rect">
            <a:avLst/>
          </a:prstGeom>
          <a:solidFill>
            <a:srgbClr val="66FFCC"/>
          </a:solidFill>
          <a:ln w="9525">
            <a:solidFill>
              <a:schemeClr val="tx1"/>
            </a:solidFill>
            <a:miter lim="800000"/>
            <a:headEnd/>
            <a:tailEnd/>
          </a:ln>
          <a:effectLst/>
        </p:spPr>
        <p:txBody>
          <a:bodyPr>
            <a:spAutoFit/>
          </a:bodyPr>
          <a:lstStyle/>
          <a:p>
            <a:pPr>
              <a:spcBef>
                <a:spcPct val="50000"/>
              </a:spcBef>
            </a:pPr>
            <a:r>
              <a:rPr lang="en-US" b="1"/>
              <a:t>PENCA-TATAN</a:t>
            </a:r>
          </a:p>
        </p:txBody>
      </p:sp>
      <p:sp>
        <p:nvSpPr>
          <p:cNvPr id="5161" name="AutoShape 41"/>
          <p:cNvSpPr>
            <a:spLocks noChangeArrowheads="1"/>
          </p:cNvSpPr>
          <p:nvPr/>
        </p:nvSpPr>
        <p:spPr bwMode="auto">
          <a:xfrm>
            <a:off x="2700338" y="2997200"/>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62" name="Text Box 42"/>
          <p:cNvSpPr txBox="1">
            <a:spLocks noChangeArrowheads="1"/>
          </p:cNvSpPr>
          <p:nvPr/>
        </p:nvSpPr>
        <p:spPr bwMode="auto">
          <a:xfrm>
            <a:off x="3203575" y="2852738"/>
            <a:ext cx="1439863" cy="650875"/>
          </a:xfrm>
          <a:prstGeom prst="rect">
            <a:avLst/>
          </a:prstGeom>
          <a:solidFill>
            <a:srgbClr val="66FFCC"/>
          </a:solidFill>
          <a:ln w="9525">
            <a:solidFill>
              <a:schemeClr val="tx1"/>
            </a:solidFill>
            <a:miter lim="800000"/>
            <a:headEnd/>
            <a:tailEnd/>
          </a:ln>
          <a:effectLst/>
        </p:spPr>
        <p:txBody>
          <a:bodyPr>
            <a:spAutoFit/>
          </a:bodyPr>
          <a:lstStyle/>
          <a:p>
            <a:pPr>
              <a:spcBef>
                <a:spcPct val="50000"/>
              </a:spcBef>
            </a:pPr>
            <a:r>
              <a:rPr lang="en-US" b="1"/>
              <a:t>PENGGO LONGAN</a:t>
            </a:r>
          </a:p>
        </p:txBody>
      </p:sp>
      <p:sp>
        <p:nvSpPr>
          <p:cNvPr id="5163" name="AutoShape 43"/>
          <p:cNvSpPr>
            <a:spLocks noChangeArrowheads="1"/>
          </p:cNvSpPr>
          <p:nvPr/>
        </p:nvSpPr>
        <p:spPr bwMode="auto">
          <a:xfrm>
            <a:off x="4718050" y="2997200"/>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64" name="Text Box 44"/>
          <p:cNvSpPr txBox="1">
            <a:spLocks noChangeArrowheads="1"/>
          </p:cNvSpPr>
          <p:nvPr/>
        </p:nvSpPr>
        <p:spPr bwMode="auto">
          <a:xfrm>
            <a:off x="5148263" y="2852738"/>
            <a:ext cx="1439862" cy="650875"/>
          </a:xfrm>
          <a:prstGeom prst="rect">
            <a:avLst/>
          </a:prstGeom>
          <a:solidFill>
            <a:srgbClr val="66FFCC"/>
          </a:solidFill>
          <a:ln w="9525">
            <a:solidFill>
              <a:schemeClr val="tx1"/>
            </a:solidFill>
            <a:miter lim="800000"/>
            <a:headEnd/>
            <a:tailEnd/>
          </a:ln>
          <a:effectLst/>
        </p:spPr>
        <p:txBody>
          <a:bodyPr>
            <a:spAutoFit/>
          </a:bodyPr>
          <a:lstStyle/>
          <a:p>
            <a:pPr>
              <a:spcBef>
                <a:spcPct val="50000"/>
              </a:spcBef>
            </a:pPr>
            <a:r>
              <a:rPr lang="en-US" b="1"/>
              <a:t>PERING-KASAN</a:t>
            </a:r>
          </a:p>
        </p:txBody>
      </p:sp>
      <p:sp>
        <p:nvSpPr>
          <p:cNvPr id="5165" name="AutoShape 45"/>
          <p:cNvSpPr>
            <a:spLocks noChangeArrowheads="1"/>
          </p:cNvSpPr>
          <p:nvPr/>
        </p:nvSpPr>
        <p:spPr bwMode="auto">
          <a:xfrm>
            <a:off x="6661150" y="2997200"/>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66" name="Text Box 46"/>
          <p:cNvSpPr txBox="1">
            <a:spLocks noChangeArrowheads="1"/>
          </p:cNvSpPr>
          <p:nvPr/>
        </p:nvSpPr>
        <p:spPr bwMode="auto">
          <a:xfrm>
            <a:off x="7092950" y="2852738"/>
            <a:ext cx="1439863" cy="650875"/>
          </a:xfrm>
          <a:prstGeom prst="rect">
            <a:avLst/>
          </a:prstGeom>
          <a:solidFill>
            <a:srgbClr val="66FFCC"/>
          </a:solidFill>
          <a:ln w="9525">
            <a:solidFill>
              <a:schemeClr val="tx1"/>
            </a:solidFill>
            <a:miter lim="800000"/>
            <a:headEnd/>
            <a:tailEnd/>
          </a:ln>
          <a:effectLst/>
        </p:spPr>
        <p:txBody>
          <a:bodyPr>
            <a:spAutoFit/>
          </a:bodyPr>
          <a:lstStyle/>
          <a:p>
            <a:pPr>
              <a:spcBef>
                <a:spcPct val="50000"/>
              </a:spcBef>
            </a:pPr>
            <a:r>
              <a:rPr lang="en-US" b="1"/>
              <a:t>PELA PORAN</a:t>
            </a:r>
          </a:p>
        </p:txBody>
      </p:sp>
      <p:sp>
        <p:nvSpPr>
          <p:cNvPr id="5167" name="Line 47"/>
          <p:cNvSpPr>
            <a:spLocks noChangeShapeType="1"/>
          </p:cNvSpPr>
          <p:nvPr/>
        </p:nvSpPr>
        <p:spPr bwMode="auto">
          <a:xfrm>
            <a:off x="1763713" y="3500438"/>
            <a:ext cx="0" cy="1081087"/>
          </a:xfrm>
          <a:prstGeom prst="line">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5168" name="Text Box 48"/>
          <p:cNvSpPr txBox="1">
            <a:spLocks noChangeArrowheads="1"/>
          </p:cNvSpPr>
          <p:nvPr/>
        </p:nvSpPr>
        <p:spPr bwMode="auto">
          <a:xfrm>
            <a:off x="1187450" y="4649788"/>
            <a:ext cx="1439863" cy="650875"/>
          </a:xfrm>
          <a:prstGeom prst="rect">
            <a:avLst/>
          </a:prstGeom>
          <a:solidFill>
            <a:srgbClr val="66FF33"/>
          </a:solidFill>
          <a:ln w="9525">
            <a:solidFill>
              <a:schemeClr val="tx1"/>
            </a:solidFill>
            <a:miter lim="800000"/>
            <a:headEnd/>
            <a:tailEnd/>
          </a:ln>
          <a:effectLst/>
        </p:spPr>
        <p:txBody>
          <a:bodyPr>
            <a:spAutoFit/>
          </a:bodyPr>
          <a:lstStyle/>
          <a:p>
            <a:pPr>
              <a:spcBef>
                <a:spcPct val="50000"/>
              </a:spcBef>
            </a:pPr>
            <a:r>
              <a:rPr lang="en-US" b="1"/>
              <a:t>Bukti Transaksi</a:t>
            </a:r>
          </a:p>
        </p:txBody>
      </p:sp>
      <p:sp>
        <p:nvSpPr>
          <p:cNvPr id="5170" name="AutoShape 50"/>
          <p:cNvSpPr>
            <a:spLocks noChangeArrowheads="1"/>
          </p:cNvSpPr>
          <p:nvPr/>
        </p:nvSpPr>
        <p:spPr bwMode="auto">
          <a:xfrm>
            <a:off x="2700338" y="4797425"/>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71" name="Line 51"/>
          <p:cNvSpPr>
            <a:spLocks noChangeShapeType="1"/>
          </p:cNvSpPr>
          <p:nvPr/>
        </p:nvSpPr>
        <p:spPr bwMode="auto">
          <a:xfrm>
            <a:off x="3851275" y="3500438"/>
            <a:ext cx="0" cy="1081087"/>
          </a:xfrm>
          <a:prstGeom prst="line">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5172" name="Text Box 52"/>
          <p:cNvSpPr txBox="1">
            <a:spLocks noChangeArrowheads="1"/>
          </p:cNvSpPr>
          <p:nvPr/>
        </p:nvSpPr>
        <p:spPr bwMode="auto">
          <a:xfrm>
            <a:off x="3132138" y="4652963"/>
            <a:ext cx="1439862" cy="650875"/>
          </a:xfrm>
          <a:prstGeom prst="rect">
            <a:avLst/>
          </a:prstGeom>
          <a:solidFill>
            <a:srgbClr val="66FF33"/>
          </a:solidFill>
          <a:ln w="9525">
            <a:solidFill>
              <a:schemeClr val="tx1"/>
            </a:solidFill>
            <a:miter lim="800000"/>
            <a:headEnd/>
            <a:tailEnd/>
          </a:ln>
          <a:effectLst/>
        </p:spPr>
        <p:txBody>
          <a:bodyPr>
            <a:spAutoFit/>
          </a:bodyPr>
          <a:lstStyle/>
          <a:p>
            <a:r>
              <a:rPr lang="en-US" b="1"/>
              <a:t>JURNAL</a:t>
            </a:r>
          </a:p>
          <a:p>
            <a:endParaRPr lang="en-US" b="1"/>
          </a:p>
        </p:txBody>
      </p:sp>
      <p:sp>
        <p:nvSpPr>
          <p:cNvPr id="5173" name="AutoShape 53"/>
          <p:cNvSpPr>
            <a:spLocks noChangeArrowheads="1"/>
          </p:cNvSpPr>
          <p:nvPr/>
        </p:nvSpPr>
        <p:spPr bwMode="auto">
          <a:xfrm>
            <a:off x="4645025" y="4797425"/>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74" name="Line 54"/>
          <p:cNvSpPr>
            <a:spLocks noChangeShapeType="1"/>
          </p:cNvSpPr>
          <p:nvPr/>
        </p:nvSpPr>
        <p:spPr bwMode="auto">
          <a:xfrm>
            <a:off x="5867400" y="3500438"/>
            <a:ext cx="0" cy="1081087"/>
          </a:xfrm>
          <a:prstGeom prst="line">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5175" name="Text Box 55"/>
          <p:cNvSpPr txBox="1">
            <a:spLocks noChangeArrowheads="1"/>
          </p:cNvSpPr>
          <p:nvPr/>
        </p:nvSpPr>
        <p:spPr bwMode="auto">
          <a:xfrm>
            <a:off x="5076825" y="4652963"/>
            <a:ext cx="1439863" cy="650875"/>
          </a:xfrm>
          <a:prstGeom prst="rect">
            <a:avLst/>
          </a:prstGeom>
          <a:solidFill>
            <a:srgbClr val="66FF33"/>
          </a:solidFill>
          <a:ln w="9525">
            <a:solidFill>
              <a:schemeClr val="tx1"/>
            </a:solidFill>
            <a:miter lim="800000"/>
            <a:headEnd/>
            <a:tailEnd/>
          </a:ln>
          <a:effectLst/>
        </p:spPr>
        <p:txBody>
          <a:bodyPr>
            <a:spAutoFit/>
          </a:bodyPr>
          <a:lstStyle/>
          <a:p>
            <a:r>
              <a:rPr lang="en-US" b="1"/>
              <a:t>Buku Besar</a:t>
            </a:r>
          </a:p>
        </p:txBody>
      </p:sp>
      <p:sp>
        <p:nvSpPr>
          <p:cNvPr id="5176" name="AutoShape 56"/>
          <p:cNvSpPr>
            <a:spLocks noChangeArrowheads="1"/>
          </p:cNvSpPr>
          <p:nvPr/>
        </p:nvSpPr>
        <p:spPr bwMode="auto">
          <a:xfrm>
            <a:off x="6588125" y="4797425"/>
            <a:ext cx="358775" cy="360363"/>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77" name="Line 57"/>
          <p:cNvSpPr>
            <a:spLocks noChangeShapeType="1"/>
          </p:cNvSpPr>
          <p:nvPr/>
        </p:nvSpPr>
        <p:spPr bwMode="auto">
          <a:xfrm>
            <a:off x="7740650" y="3500438"/>
            <a:ext cx="0" cy="1081087"/>
          </a:xfrm>
          <a:prstGeom prst="line">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5178" name="Text Box 58"/>
          <p:cNvSpPr txBox="1">
            <a:spLocks noChangeArrowheads="1"/>
          </p:cNvSpPr>
          <p:nvPr/>
        </p:nvSpPr>
        <p:spPr bwMode="auto">
          <a:xfrm>
            <a:off x="7019925" y="4652963"/>
            <a:ext cx="1439863" cy="650875"/>
          </a:xfrm>
          <a:prstGeom prst="rect">
            <a:avLst/>
          </a:prstGeom>
          <a:solidFill>
            <a:srgbClr val="66FF33"/>
          </a:solidFill>
          <a:ln w="9525">
            <a:solidFill>
              <a:schemeClr val="tx1"/>
            </a:solidFill>
            <a:miter lim="800000"/>
            <a:headEnd/>
            <a:tailEnd/>
          </a:ln>
          <a:effectLst/>
        </p:spPr>
        <p:txBody>
          <a:bodyPr>
            <a:spAutoFit/>
          </a:bodyPr>
          <a:lstStyle/>
          <a:p>
            <a:r>
              <a:rPr lang="en-US" b="1"/>
              <a:t>Laporan Keuangan</a:t>
            </a:r>
          </a:p>
        </p:txBody>
      </p:sp>
      <p:sp>
        <p:nvSpPr>
          <p:cNvPr id="23" name="Text Box 4"/>
          <p:cNvSpPr txBox="1">
            <a:spLocks noChangeArrowheads="1"/>
          </p:cNvSpPr>
          <p:nvPr/>
        </p:nvSpPr>
        <p:spPr bwMode="auto">
          <a:xfrm>
            <a:off x="511175" y="5643027"/>
            <a:ext cx="8023225" cy="1138773"/>
          </a:xfrm>
          <a:prstGeom prst="rect">
            <a:avLst/>
          </a:prstGeom>
          <a:noFill/>
          <a:ln w="9525">
            <a:noFill/>
            <a:miter lim="800000"/>
            <a:headEnd/>
            <a:tailEnd/>
          </a:ln>
          <a:effectLst/>
        </p:spPr>
        <p:txBody>
          <a:bodyPr wrap="square">
            <a:spAutoFit/>
          </a:bodyPr>
          <a:lstStyle/>
          <a:p>
            <a:pPr marL="342900" indent="-342900" algn="l"/>
            <a:r>
              <a:rPr lang="en-US" sz="2000" b="1" dirty="0" smtClean="0">
                <a:solidFill>
                  <a:srgbClr val="FF00FF"/>
                </a:solidFill>
                <a:latin typeface="Albertus Medium" pitchFamily="34" charset="0"/>
              </a:rPr>
              <a:t>Perusahaan </a:t>
            </a:r>
            <a:r>
              <a:rPr lang="en-US" sz="2000" b="1" dirty="0" err="1" smtClean="0">
                <a:solidFill>
                  <a:srgbClr val="FF00FF"/>
                </a:solidFill>
                <a:latin typeface="Albertus Medium" pitchFamily="34" charset="0"/>
              </a:rPr>
              <a:t>Jasa</a:t>
            </a:r>
            <a:endParaRPr lang="en-US" sz="2000" b="1" dirty="0">
              <a:solidFill>
                <a:srgbClr val="FF00FF"/>
              </a:solidFill>
              <a:latin typeface="Albertus Medium" pitchFamily="34" charset="0"/>
            </a:endParaRPr>
          </a:p>
          <a:p>
            <a:pPr marL="342900" indent="-342900" algn="l"/>
            <a:r>
              <a:rPr lang="en-US" b="1" dirty="0">
                <a:solidFill>
                  <a:srgbClr val="FFFF00"/>
                </a:solidFill>
              </a:rPr>
              <a:t>	</a:t>
            </a:r>
            <a:r>
              <a:rPr lang="en-US" sz="2400" b="1" dirty="0" smtClean="0">
                <a:solidFill>
                  <a:srgbClr val="FFFF00"/>
                </a:solidFill>
              </a:rPr>
              <a:t>Perusahaan yang </a:t>
            </a:r>
            <a:r>
              <a:rPr lang="en-US" sz="2400" b="1" dirty="0" err="1" smtClean="0">
                <a:solidFill>
                  <a:srgbClr val="FFFF00"/>
                </a:solidFill>
              </a:rPr>
              <a:t>kegiatanya</a:t>
            </a:r>
            <a:r>
              <a:rPr lang="en-US" sz="2400" b="1" dirty="0" smtClean="0">
                <a:solidFill>
                  <a:srgbClr val="FFFF00"/>
                </a:solidFill>
              </a:rPr>
              <a:t> </a:t>
            </a:r>
            <a:r>
              <a:rPr lang="en-US" sz="2400" b="1" dirty="0" err="1" smtClean="0">
                <a:solidFill>
                  <a:srgbClr val="FFFF00"/>
                </a:solidFill>
              </a:rPr>
              <a:t>di</a:t>
            </a:r>
            <a:r>
              <a:rPr lang="en-US" sz="2400" b="1" dirty="0" smtClean="0">
                <a:solidFill>
                  <a:srgbClr val="FFFF00"/>
                </a:solidFill>
              </a:rPr>
              <a:t> </a:t>
            </a:r>
            <a:r>
              <a:rPr lang="en-US" sz="2400" b="1" dirty="0" err="1" smtClean="0">
                <a:solidFill>
                  <a:srgbClr val="FFFF00"/>
                </a:solidFill>
              </a:rPr>
              <a:t>bidang</a:t>
            </a:r>
            <a:r>
              <a:rPr lang="en-US" sz="2400" b="1" dirty="0" smtClean="0">
                <a:solidFill>
                  <a:srgbClr val="FFFF00"/>
                </a:solidFill>
              </a:rPr>
              <a:t> </a:t>
            </a:r>
            <a:r>
              <a:rPr lang="en-US" sz="2400" b="1" dirty="0" err="1" smtClean="0">
                <a:solidFill>
                  <a:srgbClr val="FFFF00"/>
                </a:solidFill>
              </a:rPr>
              <a:t>penyediaan</a:t>
            </a:r>
            <a:r>
              <a:rPr lang="en-US" sz="2400" b="1" dirty="0" smtClean="0">
                <a:solidFill>
                  <a:srgbClr val="FFFF00"/>
                </a:solidFill>
              </a:rPr>
              <a:t> </a:t>
            </a:r>
            <a:r>
              <a:rPr lang="en-US" sz="2400" b="1" dirty="0" err="1" smtClean="0">
                <a:solidFill>
                  <a:srgbClr val="FFFF00"/>
                </a:solidFill>
              </a:rPr>
              <a:t>atau</a:t>
            </a:r>
            <a:r>
              <a:rPr lang="en-US" sz="2400" b="1" dirty="0" smtClean="0">
                <a:solidFill>
                  <a:srgbClr val="FFFF00"/>
                </a:solidFill>
              </a:rPr>
              <a:t> </a:t>
            </a:r>
            <a:r>
              <a:rPr lang="en-US" sz="2400" b="1" dirty="0" err="1" smtClean="0">
                <a:solidFill>
                  <a:srgbClr val="FFFF00"/>
                </a:solidFill>
              </a:rPr>
              <a:t>pelayanan</a:t>
            </a:r>
            <a:r>
              <a:rPr lang="en-US" sz="2400" b="1" dirty="0" smtClean="0">
                <a:solidFill>
                  <a:srgbClr val="FFFF00"/>
                </a:solidFill>
              </a:rPr>
              <a:t> </a:t>
            </a:r>
            <a:r>
              <a:rPr lang="en-US" sz="2400" b="1" dirty="0" err="1" smtClean="0">
                <a:solidFill>
                  <a:srgbClr val="FFFF00"/>
                </a:solidFill>
              </a:rPr>
              <a:t>kepada</a:t>
            </a:r>
            <a:r>
              <a:rPr lang="en-US" sz="2400" b="1" dirty="0" smtClean="0">
                <a:solidFill>
                  <a:srgbClr val="FFFF00"/>
                </a:solidFill>
              </a:rPr>
              <a:t> </a:t>
            </a:r>
            <a:r>
              <a:rPr lang="en-US" sz="2400" b="1" dirty="0" err="1" smtClean="0">
                <a:solidFill>
                  <a:srgbClr val="FFFF00"/>
                </a:solidFill>
              </a:rPr>
              <a:t>masyarakat</a:t>
            </a:r>
            <a:r>
              <a:rPr lang="en-US" sz="2400" b="1" dirty="0" smtClean="0">
                <a:solidFill>
                  <a:srgbClr val="FFFF00"/>
                </a:solidFill>
              </a:rPr>
              <a:t> </a:t>
            </a:r>
            <a:r>
              <a:rPr lang="en-US" sz="2400" b="1" dirty="0" err="1" smtClean="0">
                <a:solidFill>
                  <a:srgbClr val="FFFF00"/>
                </a:solidFill>
              </a:rPr>
              <a:t>dengan</a:t>
            </a:r>
            <a:r>
              <a:rPr lang="en-US" sz="2400" b="1" dirty="0" smtClean="0">
                <a:solidFill>
                  <a:srgbClr val="FFFF00"/>
                </a:solidFill>
              </a:rPr>
              <a:t> </a:t>
            </a:r>
            <a:r>
              <a:rPr lang="en-US" sz="2400" b="1" dirty="0" err="1" smtClean="0">
                <a:solidFill>
                  <a:srgbClr val="FFFF00"/>
                </a:solidFill>
              </a:rPr>
              <a:t>memeroleh</a:t>
            </a:r>
            <a:r>
              <a:rPr lang="en-US" sz="2400" b="1" dirty="0" smtClean="0">
                <a:solidFill>
                  <a:srgbClr val="FFFF00"/>
                </a:solidFill>
              </a:rPr>
              <a:t> </a:t>
            </a:r>
            <a:r>
              <a:rPr lang="en-US" sz="2400" b="1" dirty="0" err="1" smtClean="0">
                <a:solidFill>
                  <a:srgbClr val="FFFF00"/>
                </a:solidFill>
              </a:rPr>
              <a:t>imbalan</a:t>
            </a:r>
            <a:endParaRPr lang="en-US" sz="2400" dirty="0">
              <a:solidFill>
                <a:srgbClr val="FFFF00"/>
              </a:solidFill>
            </a:endParaRPr>
          </a:p>
        </p:txBody>
      </p:sp>
      <p:sp>
        <p:nvSpPr>
          <p:cNvPr id="25" name="Action Button: Home 2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7" name="Title 1"/>
          <p:cNvSpPr txBox="1">
            <a:spLocks/>
          </p:cNvSpPr>
          <p:nvPr/>
        </p:nvSpPr>
        <p:spPr>
          <a:xfrm>
            <a:off x="1143000" y="304800"/>
            <a:ext cx="6781800" cy="563562"/>
          </a:xfrm>
          <a:prstGeom prst="rect">
            <a:avLst/>
          </a:prstGeom>
          <a:solidFill>
            <a:srgbClr val="00FFFF">
              <a:alpha val="39000"/>
            </a:srgbClr>
          </a:solidFill>
          <a:ln w="38100" cmpd="thickThin">
            <a:gradFill>
              <a:gsLst>
                <a:gs pos="0">
                  <a:srgbClr val="000082"/>
                </a:gs>
                <a:gs pos="30000">
                  <a:srgbClr val="66008F"/>
                </a:gs>
                <a:gs pos="64999">
                  <a:srgbClr val="BA0066"/>
                </a:gs>
                <a:gs pos="89999">
                  <a:srgbClr val="FF0000"/>
                </a:gs>
                <a:gs pos="100000">
                  <a:srgbClr val="FF8200"/>
                </a:gs>
              </a:gsLst>
              <a:lin ang="5400000" scaled="0"/>
            </a:gradFill>
          </a:ln>
        </p:spPr>
        <p:txBody>
          <a:bodyPr vert="horz" lIns="91440" tIns="45720" rIns="91440" bIns="45720" rtlCol="0" anchor="ctr">
            <a:normAutofit fontScale="97500" lnSpcReduction="10000"/>
          </a:bodyPr>
          <a:lstStyle/>
          <a:p>
            <a:pPr lvl="0" algn="ctr">
              <a:spcBef>
                <a:spcPct val="0"/>
              </a:spcBef>
            </a:pP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Akuntansi</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Perusahaan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Jasa</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 calcmode="lin" valueType="num">
                                      <p:cBhvr additive="base">
                                        <p:cTn id="7" dur="500" fill="hold"/>
                                        <p:tgtEl>
                                          <p:spTgt spid="51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4">
                                            <p:txEl>
                                              <p:pRg st="1" end="1"/>
                                            </p:txEl>
                                          </p:spTgt>
                                        </p:tgtEl>
                                        <p:attrNameLst>
                                          <p:attrName>style.visibility</p:attrName>
                                        </p:attrNameLst>
                                      </p:cBhvr>
                                      <p:to>
                                        <p:strVal val="visible"/>
                                      </p:to>
                                    </p:set>
                                    <p:anim calcmode="lin" valueType="num">
                                      <p:cBhvr additive="base">
                                        <p:cTn id="13" dur="500" fill="hold"/>
                                        <p:tgtEl>
                                          <p:spTgt spid="51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60"/>
                                        </p:tgtEl>
                                        <p:attrNameLst>
                                          <p:attrName>style.visibility</p:attrName>
                                        </p:attrNameLst>
                                      </p:cBhvr>
                                      <p:to>
                                        <p:strVal val="visible"/>
                                      </p:to>
                                    </p:set>
                                    <p:anim calcmode="lin" valueType="num">
                                      <p:cBhvr additive="base">
                                        <p:cTn id="19" dur="500" fill="hold"/>
                                        <p:tgtEl>
                                          <p:spTgt spid="5160"/>
                                        </p:tgtEl>
                                        <p:attrNameLst>
                                          <p:attrName>ppt_x</p:attrName>
                                        </p:attrNameLst>
                                      </p:cBhvr>
                                      <p:tavLst>
                                        <p:tav tm="0">
                                          <p:val>
                                            <p:strVal val="#ppt_x"/>
                                          </p:val>
                                        </p:tav>
                                        <p:tav tm="100000">
                                          <p:val>
                                            <p:strVal val="#ppt_x"/>
                                          </p:val>
                                        </p:tav>
                                      </p:tavLst>
                                    </p:anim>
                                    <p:anim calcmode="lin" valueType="num">
                                      <p:cBhvr additive="base">
                                        <p:cTn id="20" dur="500" fill="hold"/>
                                        <p:tgtEl>
                                          <p:spTgt spid="516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5161"/>
                                        </p:tgtEl>
                                        <p:attrNameLst>
                                          <p:attrName>style.visibility</p:attrName>
                                        </p:attrNameLst>
                                      </p:cBhvr>
                                      <p:to>
                                        <p:strVal val="visible"/>
                                      </p:to>
                                    </p:set>
                                    <p:anim calcmode="lin" valueType="num">
                                      <p:cBhvr>
                                        <p:cTn id="25" dur="1000" fill="hold"/>
                                        <p:tgtEl>
                                          <p:spTgt spid="5161"/>
                                        </p:tgtEl>
                                        <p:attrNameLst>
                                          <p:attrName>ppt_w</p:attrName>
                                        </p:attrNameLst>
                                      </p:cBhvr>
                                      <p:tavLst>
                                        <p:tav tm="0">
                                          <p:val>
                                            <p:fltVal val="0"/>
                                          </p:val>
                                        </p:tav>
                                        <p:tav tm="100000">
                                          <p:val>
                                            <p:strVal val="#ppt_w"/>
                                          </p:val>
                                        </p:tav>
                                      </p:tavLst>
                                    </p:anim>
                                    <p:anim calcmode="lin" valueType="num">
                                      <p:cBhvr>
                                        <p:cTn id="26" dur="1000" fill="hold"/>
                                        <p:tgtEl>
                                          <p:spTgt spid="5161"/>
                                        </p:tgtEl>
                                        <p:attrNameLst>
                                          <p:attrName>ppt_h</p:attrName>
                                        </p:attrNameLst>
                                      </p:cBhvr>
                                      <p:tavLst>
                                        <p:tav tm="0">
                                          <p:val>
                                            <p:fltVal val="0"/>
                                          </p:val>
                                        </p:tav>
                                        <p:tav tm="100000">
                                          <p:val>
                                            <p:strVal val="#ppt_h"/>
                                          </p:val>
                                        </p:tav>
                                      </p:tavLst>
                                    </p:anim>
                                    <p:anim calcmode="lin" valueType="num">
                                      <p:cBhvr>
                                        <p:cTn id="27" dur="1000" fill="hold"/>
                                        <p:tgtEl>
                                          <p:spTgt spid="516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1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162"/>
                                        </p:tgtEl>
                                        <p:attrNameLst>
                                          <p:attrName>style.visibility</p:attrName>
                                        </p:attrNameLst>
                                      </p:cBhvr>
                                      <p:to>
                                        <p:strVal val="visible"/>
                                      </p:to>
                                    </p:set>
                                    <p:anim calcmode="lin" valueType="num">
                                      <p:cBhvr additive="base">
                                        <p:cTn id="33" dur="500" fill="hold"/>
                                        <p:tgtEl>
                                          <p:spTgt spid="5162"/>
                                        </p:tgtEl>
                                        <p:attrNameLst>
                                          <p:attrName>ppt_x</p:attrName>
                                        </p:attrNameLst>
                                      </p:cBhvr>
                                      <p:tavLst>
                                        <p:tav tm="0">
                                          <p:val>
                                            <p:strVal val="#ppt_x"/>
                                          </p:val>
                                        </p:tav>
                                        <p:tav tm="100000">
                                          <p:val>
                                            <p:strVal val="#ppt_x"/>
                                          </p:val>
                                        </p:tav>
                                      </p:tavLst>
                                    </p:anim>
                                    <p:anim calcmode="lin" valueType="num">
                                      <p:cBhvr additive="base">
                                        <p:cTn id="34" dur="500" fill="hold"/>
                                        <p:tgtEl>
                                          <p:spTgt spid="516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5163"/>
                                        </p:tgtEl>
                                        <p:attrNameLst>
                                          <p:attrName>style.visibility</p:attrName>
                                        </p:attrNameLst>
                                      </p:cBhvr>
                                      <p:to>
                                        <p:strVal val="visible"/>
                                      </p:to>
                                    </p:set>
                                    <p:anim calcmode="lin" valueType="num">
                                      <p:cBhvr>
                                        <p:cTn id="39" dur="1000" fill="hold"/>
                                        <p:tgtEl>
                                          <p:spTgt spid="5163"/>
                                        </p:tgtEl>
                                        <p:attrNameLst>
                                          <p:attrName>ppt_w</p:attrName>
                                        </p:attrNameLst>
                                      </p:cBhvr>
                                      <p:tavLst>
                                        <p:tav tm="0">
                                          <p:val>
                                            <p:fltVal val="0"/>
                                          </p:val>
                                        </p:tav>
                                        <p:tav tm="100000">
                                          <p:val>
                                            <p:strVal val="#ppt_w"/>
                                          </p:val>
                                        </p:tav>
                                      </p:tavLst>
                                    </p:anim>
                                    <p:anim calcmode="lin" valueType="num">
                                      <p:cBhvr>
                                        <p:cTn id="40" dur="1000" fill="hold"/>
                                        <p:tgtEl>
                                          <p:spTgt spid="5163"/>
                                        </p:tgtEl>
                                        <p:attrNameLst>
                                          <p:attrName>ppt_h</p:attrName>
                                        </p:attrNameLst>
                                      </p:cBhvr>
                                      <p:tavLst>
                                        <p:tav tm="0">
                                          <p:val>
                                            <p:fltVal val="0"/>
                                          </p:val>
                                        </p:tav>
                                        <p:tav tm="100000">
                                          <p:val>
                                            <p:strVal val="#ppt_h"/>
                                          </p:val>
                                        </p:tav>
                                      </p:tavLst>
                                    </p:anim>
                                    <p:anim calcmode="lin" valueType="num">
                                      <p:cBhvr>
                                        <p:cTn id="41" dur="1000" fill="hold"/>
                                        <p:tgtEl>
                                          <p:spTgt spid="516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516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164"/>
                                        </p:tgtEl>
                                        <p:attrNameLst>
                                          <p:attrName>style.visibility</p:attrName>
                                        </p:attrNameLst>
                                      </p:cBhvr>
                                      <p:to>
                                        <p:strVal val="visible"/>
                                      </p:to>
                                    </p:set>
                                    <p:anim calcmode="lin" valueType="num">
                                      <p:cBhvr additive="base">
                                        <p:cTn id="47" dur="500" fill="hold"/>
                                        <p:tgtEl>
                                          <p:spTgt spid="5164"/>
                                        </p:tgtEl>
                                        <p:attrNameLst>
                                          <p:attrName>ppt_x</p:attrName>
                                        </p:attrNameLst>
                                      </p:cBhvr>
                                      <p:tavLst>
                                        <p:tav tm="0">
                                          <p:val>
                                            <p:strVal val="#ppt_x"/>
                                          </p:val>
                                        </p:tav>
                                        <p:tav tm="100000">
                                          <p:val>
                                            <p:strVal val="#ppt_x"/>
                                          </p:val>
                                        </p:tav>
                                      </p:tavLst>
                                    </p:anim>
                                    <p:anim calcmode="lin" valueType="num">
                                      <p:cBhvr additive="base">
                                        <p:cTn id="48" dur="500" fill="hold"/>
                                        <p:tgtEl>
                                          <p:spTgt spid="5164"/>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grpId="0" nodeType="clickEffect">
                                  <p:stCondLst>
                                    <p:cond delay="0"/>
                                  </p:stCondLst>
                                  <p:childTnLst>
                                    <p:set>
                                      <p:cBhvr>
                                        <p:cTn id="52" dur="1" fill="hold">
                                          <p:stCondLst>
                                            <p:cond delay="0"/>
                                          </p:stCondLst>
                                        </p:cTn>
                                        <p:tgtEl>
                                          <p:spTgt spid="5165"/>
                                        </p:tgtEl>
                                        <p:attrNameLst>
                                          <p:attrName>style.visibility</p:attrName>
                                        </p:attrNameLst>
                                      </p:cBhvr>
                                      <p:to>
                                        <p:strVal val="visible"/>
                                      </p:to>
                                    </p:set>
                                    <p:anim calcmode="lin" valueType="num">
                                      <p:cBhvr>
                                        <p:cTn id="53" dur="1000" fill="hold"/>
                                        <p:tgtEl>
                                          <p:spTgt spid="5165"/>
                                        </p:tgtEl>
                                        <p:attrNameLst>
                                          <p:attrName>ppt_w</p:attrName>
                                        </p:attrNameLst>
                                      </p:cBhvr>
                                      <p:tavLst>
                                        <p:tav tm="0">
                                          <p:val>
                                            <p:fltVal val="0"/>
                                          </p:val>
                                        </p:tav>
                                        <p:tav tm="100000">
                                          <p:val>
                                            <p:strVal val="#ppt_w"/>
                                          </p:val>
                                        </p:tav>
                                      </p:tavLst>
                                    </p:anim>
                                    <p:anim calcmode="lin" valueType="num">
                                      <p:cBhvr>
                                        <p:cTn id="54" dur="1000" fill="hold"/>
                                        <p:tgtEl>
                                          <p:spTgt spid="5165"/>
                                        </p:tgtEl>
                                        <p:attrNameLst>
                                          <p:attrName>ppt_h</p:attrName>
                                        </p:attrNameLst>
                                      </p:cBhvr>
                                      <p:tavLst>
                                        <p:tav tm="0">
                                          <p:val>
                                            <p:fltVal val="0"/>
                                          </p:val>
                                        </p:tav>
                                        <p:tav tm="100000">
                                          <p:val>
                                            <p:strVal val="#ppt_h"/>
                                          </p:val>
                                        </p:tav>
                                      </p:tavLst>
                                    </p:anim>
                                    <p:anim calcmode="lin" valueType="num">
                                      <p:cBhvr>
                                        <p:cTn id="55" dur="1000" fill="hold"/>
                                        <p:tgtEl>
                                          <p:spTgt spid="5165"/>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16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166"/>
                                        </p:tgtEl>
                                        <p:attrNameLst>
                                          <p:attrName>style.visibility</p:attrName>
                                        </p:attrNameLst>
                                      </p:cBhvr>
                                      <p:to>
                                        <p:strVal val="visible"/>
                                      </p:to>
                                    </p:set>
                                    <p:anim calcmode="lin" valueType="num">
                                      <p:cBhvr additive="base">
                                        <p:cTn id="61" dur="500" fill="hold"/>
                                        <p:tgtEl>
                                          <p:spTgt spid="5166"/>
                                        </p:tgtEl>
                                        <p:attrNameLst>
                                          <p:attrName>ppt_x</p:attrName>
                                        </p:attrNameLst>
                                      </p:cBhvr>
                                      <p:tavLst>
                                        <p:tav tm="0">
                                          <p:val>
                                            <p:strVal val="#ppt_x"/>
                                          </p:val>
                                        </p:tav>
                                        <p:tav tm="100000">
                                          <p:val>
                                            <p:strVal val="#ppt_x"/>
                                          </p:val>
                                        </p:tav>
                                      </p:tavLst>
                                    </p:anim>
                                    <p:anim calcmode="lin" valueType="num">
                                      <p:cBhvr additive="base">
                                        <p:cTn id="62" dur="500" fill="hold"/>
                                        <p:tgtEl>
                                          <p:spTgt spid="516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167"/>
                                        </p:tgtEl>
                                        <p:attrNameLst>
                                          <p:attrName>style.visibility</p:attrName>
                                        </p:attrNameLst>
                                      </p:cBhvr>
                                      <p:to>
                                        <p:strVal val="visible"/>
                                      </p:to>
                                    </p:set>
                                    <p:anim calcmode="lin" valueType="num">
                                      <p:cBhvr additive="base">
                                        <p:cTn id="67" dur="500" fill="hold"/>
                                        <p:tgtEl>
                                          <p:spTgt spid="5167"/>
                                        </p:tgtEl>
                                        <p:attrNameLst>
                                          <p:attrName>ppt_x</p:attrName>
                                        </p:attrNameLst>
                                      </p:cBhvr>
                                      <p:tavLst>
                                        <p:tav tm="0">
                                          <p:val>
                                            <p:strVal val="#ppt_x"/>
                                          </p:val>
                                        </p:tav>
                                        <p:tav tm="100000">
                                          <p:val>
                                            <p:strVal val="#ppt_x"/>
                                          </p:val>
                                        </p:tav>
                                      </p:tavLst>
                                    </p:anim>
                                    <p:anim calcmode="lin" valueType="num">
                                      <p:cBhvr additive="base">
                                        <p:cTn id="68" dur="500" fill="hold"/>
                                        <p:tgtEl>
                                          <p:spTgt spid="516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168"/>
                                        </p:tgtEl>
                                        <p:attrNameLst>
                                          <p:attrName>style.visibility</p:attrName>
                                        </p:attrNameLst>
                                      </p:cBhvr>
                                      <p:to>
                                        <p:strVal val="visible"/>
                                      </p:to>
                                    </p:set>
                                    <p:anim calcmode="lin" valueType="num">
                                      <p:cBhvr additive="base">
                                        <p:cTn id="73" dur="500" fill="hold"/>
                                        <p:tgtEl>
                                          <p:spTgt spid="5168"/>
                                        </p:tgtEl>
                                        <p:attrNameLst>
                                          <p:attrName>ppt_x</p:attrName>
                                        </p:attrNameLst>
                                      </p:cBhvr>
                                      <p:tavLst>
                                        <p:tav tm="0">
                                          <p:val>
                                            <p:strVal val="#ppt_x"/>
                                          </p:val>
                                        </p:tav>
                                        <p:tav tm="100000">
                                          <p:val>
                                            <p:strVal val="#ppt_x"/>
                                          </p:val>
                                        </p:tav>
                                      </p:tavLst>
                                    </p:anim>
                                    <p:anim calcmode="lin" valueType="num">
                                      <p:cBhvr additive="base">
                                        <p:cTn id="74" dur="500" fill="hold"/>
                                        <p:tgtEl>
                                          <p:spTgt spid="516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5" presetClass="entr" presetSubtype="0" fill="hold" grpId="0" nodeType="clickEffect">
                                  <p:stCondLst>
                                    <p:cond delay="0"/>
                                  </p:stCondLst>
                                  <p:childTnLst>
                                    <p:set>
                                      <p:cBhvr>
                                        <p:cTn id="78" dur="1" fill="hold">
                                          <p:stCondLst>
                                            <p:cond delay="0"/>
                                          </p:stCondLst>
                                        </p:cTn>
                                        <p:tgtEl>
                                          <p:spTgt spid="5170"/>
                                        </p:tgtEl>
                                        <p:attrNameLst>
                                          <p:attrName>style.visibility</p:attrName>
                                        </p:attrNameLst>
                                      </p:cBhvr>
                                      <p:to>
                                        <p:strVal val="visible"/>
                                      </p:to>
                                    </p:set>
                                    <p:anim calcmode="lin" valueType="num">
                                      <p:cBhvr>
                                        <p:cTn id="79" dur="1000" fill="hold"/>
                                        <p:tgtEl>
                                          <p:spTgt spid="5170"/>
                                        </p:tgtEl>
                                        <p:attrNameLst>
                                          <p:attrName>ppt_w</p:attrName>
                                        </p:attrNameLst>
                                      </p:cBhvr>
                                      <p:tavLst>
                                        <p:tav tm="0">
                                          <p:val>
                                            <p:fltVal val="0"/>
                                          </p:val>
                                        </p:tav>
                                        <p:tav tm="100000">
                                          <p:val>
                                            <p:strVal val="#ppt_w"/>
                                          </p:val>
                                        </p:tav>
                                      </p:tavLst>
                                    </p:anim>
                                    <p:anim calcmode="lin" valueType="num">
                                      <p:cBhvr>
                                        <p:cTn id="80" dur="1000" fill="hold"/>
                                        <p:tgtEl>
                                          <p:spTgt spid="5170"/>
                                        </p:tgtEl>
                                        <p:attrNameLst>
                                          <p:attrName>ppt_h</p:attrName>
                                        </p:attrNameLst>
                                      </p:cBhvr>
                                      <p:tavLst>
                                        <p:tav tm="0">
                                          <p:val>
                                            <p:fltVal val="0"/>
                                          </p:val>
                                        </p:tav>
                                        <p:tav tm="100000">
                                          <p:val>
                                            <p:strVal val="#ppt_h"/>
                                          </p:val>
                                        </p:tav>
                                      </p:tavLst>
                                    </p:anim>
                                    <p:anim calcmode="lin" valueType="num">
                                      <p:cBhvr>
                                        <p:cTn id="81" dur="1000" fill="hold"/>
                                        <p:tgtEl>
                                          <p:spTgt spid="5170"/>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517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171"/>
                                        </p:tgtEl>
                                        <p:attrNameLst>
                                          <p:attrName>style.visibility</p:attrName>
                                        </p:attrNameLst>
                                      </p:cBhvr>
                                      <p:to>
                                        <p:strVal val="visible"/>
                                      </p:to>
                                    </p:set>
                                    <p:anim calcmode="lin" valueType="num">
                                      <p:cBhvr additive="base">
                                        <p:cTn id="87" dur="500" fill="hold"/>
                                        <p:tgtEl>
                                          <p:spTgt spid="5171"/>
                                        </p:tgtEl>
                                        <p:attrNameLst>
                                          <p:attrName>ppt_x</p:attrName>
                                        </p:attrNameLst>
                                      </p:cBhvr>
                                      <p:tavLst>
                                        <p:tav tm="0">
                                          <p:val>
                                            <p:strVal val="#ppt_x"/>
                                          </p:val>
                                        </p:tav>
                                        <p:tav tm="100000">
                                          <p:val>
                                            <p:strVal val="#ppt_x"/>
                                          </p:val>
                                        </p:tav>
                                      </p:tavLst>
                                    </p:anim>
                                    <p:anim calcmode="lin" valueType="num">
                                      <p:cBhvr additive="base">
                                        <p:cTn id="88" dur="500" fill="hold"/>
                                        <p:tgtEl>
                                          <p:spTgt spid="5171"/>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5172"/>
                                        </p:tgtEl>
                                        <p:attrNameLst>
                                          <p:attrName>style.visibility</p:attrName>
                                        </p:attrNameLst>
                                      </p:cBhvr>
                                      <p:to>
                                        <p:strVal val="visible"/>
                                      </p:to>
                                    </p:set>
                                    <p:anim calcmode="lin" valueType="num">
                                      <p:cBhvr additive="base">
                                        <p:cTn id="93" dur="500" fill="hold"/>
                                        <p:tgtEl>
                                          <p:spTgt spid="5172"/>
                                        </p:tgtEl>
                                        <p:attrNameLst>
                                          <p:attrName>ppt_x</p:attrName>
                                        </p:attrNameLst>
                                      </p:cBhvr>
                                      <p:tavLst>
                                        <p:tav tm="0">
                                          <p:val>
                                            <p:strVal val="#ppt_x"/>
                                          </p:val>
                                        </p:tav>
                                        <p:tav tm="100000">
                                          <p:val>
                                            <p:strVal val="#ppt_x"/>
                                          </p:val>
                                        </p:tav>
                                      </p:tavLst>
                                    </p:anim>
                                    <p:anim calcmode="lin" valueType="num">
                                      <p:cBhvr additive="base">
                                        <p:cTn id="94" dur="500" fill="hold"/>
                                        <p:tgtEl>
                                          <p:spTgt spid="5172"/>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15" presetClass="entr" presetSubtype="0" fill="hold" grpId="0" nodeType="clickEffect">
                                  <p:stCondLst>
                                    <p:cond delay="0"/>
                                  </p:stCondLst>
                                  <p:childTnLst>
                                    <p:set>
                                      <p:cBhvr>
                                        <p:cTn id="98" dur="1" fill="hold">
                                          <p:stCondLst>
                                            <p:cond delay="0"/>
                                          </p:stCondLst>
                                        </p:cTn>
                                        <p:tgtEl>
                                          <p:spTgt spid="5173"/>
                                        </p:tgtEl>
                                        <p:attrNameLst>
                                          <p:attrName>style.visibility</p:attrName>
                                        </p:attrNameLst>
                                      </p:cBhvr>
                                      <p:to>
                                        <p:strVal val="visible"/>
                                      </p:to>
                                    </p:set>
                                    <p:anim calcmode="lin" valueType="num">
                                      <p:cBhvr>
                                        <p:cTn id="99" dur="1000" fill="hold"/>
                                        <p:tgtEl>
                                          <p:spTgt spid="5173"/>
                                        </p:tgtEl>
                                        <p:attrNameLst>
                                          <p:attrName>ppt_w</p:attrName>
                                        </p:attrNameLst>
                                      </p:cBhvr>
                                      <p:tavLst>
                                        <p:tav tm="0">
                                          <p:val>
                                            <p:fltVal val="0"/>
                                          </p:val>
                                        </p:tav>
                                        <p:tav tm="100000">
                                          <p:val>
                                            <p:strVal val="#ppt_w"/>
                                          </p:val>
                                        </p:tav>
                                      </p:tavLst>
                                    </p:anim>
                                    <p:anim calcmode="lin" valueType="num">
                                      <p:cBhvr>
                                        <p:cTn id="100" dur="1000" fill="hold"/>
                                        <p:tgtEl>
                                          <p:spTgt spid="5173"/>
                                        </p:tgtEl>
                                        <p:attrNameLst>
                                          <p:attrName>ppt_h</p:attrName>
                                        </p:attrNameLst>
                                      </p:cBhvr>
                                      <p:tavLst>
                                        <p:tav tm="0">
                                          <p:val>
                                            <p:fltVal val="0"/>
                                          </p:val>
                                        </p:tav>
                                        <p:tav tm="100000">
                                          <p:val>
                                            <p:strVal val="#ppt_h"/>
                                          </p:val>
                                        </p:tav>
                                      </p:tavLst>
                                    </p:anim>
                                    <p:anim calcmode="lin" valueType="num">
                                      <p:cBhvr>
                                        <p:cTn id="101" dur="1000" fill="hold"/>
                                        <p:tgtEl>
                                          <p:spTgt spid="5173"/>
                                        </p:tgtEl>
                                        <p:attrNameLst>
                                          <p:attrName>ppt_x</p:attrName>
                                        </p:attrNameLst>
                                      </p:cBhvr>
                                      <p:tavLst>
                                        <p:tav tm="0" fmla="#ppt_x+(cos(-2*pi*(1-$))*-#ppt_x-sin(-2*pi*(1-$))*(1-#ppt_y))*(1-$)">
                                          <p:val>
                                            <p:fltVal val="0"/>
                                          </p:val>
                                        </p:tav>
                                        <p:tav tm="100000">
                                          <p:val>
                                            <p:fltVal val="1"/>
                                          </p:val>
                                        </p:tav>
                                      </p:tavLst>
                                    </p:anim>
                                    <p:anim calcmode="lin" valueType="num">
                                      <p:cBhvr>
                                        <p:cTn id="102" dur="1000" fill="hold"/>
                                        <p:tgtEl>
                                          <p:spTgt spid="517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5174"/>
                                        </p:tgtEl>
                                        <p:attrNameLst>
                                          <p:attrName>style.visibility</p:attrName>
                                        </p:attrNameLst>
                                      </p:cBhvr>
                                      <p:to>
                                        <p:strVal val="visible"/>
                                      </p:to>
                                    </p:set>
                                    <p:anim calcmode="lin" valueType="num">
                                      <p:cBhvr additive="base">
                                        <p:cTn id="107" dur="500" fill="hold"/>
                                        <p:tgtEl>
                                          <p:spTgt spid="5174"/>
                                        </p:tgtEl>
                                        <p:attrNameLst>
                                          <p:attrName>ppt_x</p:attrName>
                                        </p:attrNameLst>
                                      </p:cBhvr>
                                      <p:tavLst>
                                        <p:tav tm="0">
                                          <p:val>
                                            <p:strVal val="#ppt_x"/>
                                          </p:val>
                                        </p:tav>
                                        <p:tav tm="100000">
                                          <p:val>
                                            <p:strVal val="#ppt_x"/>
                                          </p:val>
                                        </p:tav>
                                      </p:tavLst>
                                    </p:anim>
                                    <p:anim calcmode="lin" valueType="num">
                                      <p:cBhvr additive="base">
                                        <p:cTn id="108" dur="500" fill="hold"/>
                                        <p:tgtEl>
                                          <p:spTgt spid="5174"/>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5175"/>
                                        </p:tgtEl>
                                        <p:attrNameLst>
                                          <p:attrName>style.visibility</p:attrName>
                                        </p:attrNameLst>
                                      </p:cBhvr>
                                      <p:to>
                                        <p:strVal val="visible"/>
                                      </p:to>
                                    </p:set>
                                    <p:anim calcmode="lin" valueType="num">
                                      <p:cBhvr additive="base">
                                        <p:cTn id="113" dur="500" fill="hold"/>
                                        <p:tgtEl>
                                          <p:spTgt spid="5175"/>
                                        </p:tgtEl>
                                        <p:attrNameLst>
                                          <p:attrName>ppt_x</p:attrName>
                                        </p:attrNameLst>
                                      </p:cBhvr>
                                      <p:tavLst>
                                        <p:tav tm="0">
                                          <p:val>
                                            <p:strVal val="#ppt_x"/>
                                          </p:val>
                                        </p:tav>
                                        <p:tav tm="100000">
                                          <p:val>
                                            <p:strVal val="#ppt_x"/>
                                          </p:val>
                                        </p:tav>
                                      </p:tavLst>
                                    </p:anim>
                                    <p:anim calcmode="lin" valueType="num">
                                      <p:cBhvr additive="base">
                                        <p:cTn id="114" dur="500" fill="hold"/>
                                        <p:tgtEl>
                                          <p:spTgt spid="5175"/>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15" presetClass="entr" presetSubtype="0" fill="hold" grpId="0" nodeType="clickEffect">
                                  <p:stCondLst>
                                    <p:cond delay="0"/>
                                  </p:stCondLst>
                                  <p:childTnLst>
                                    <p:set>
                                      <p:cBhvr>
                                        <p:cTn id="118" dur="1" fill="hold">
                                          <p:stCondLst>
                                            <p:cond delay="0"/>
                                          </p:stCondLst>
                                        </p:cTn>
                                        <p:tgtEl>
                                          <p:spTgt spid="5176"/>
                                        </p:tgtEl>
                                        <p:attrNameLst>
                                          <p:attrName>style.visibility</p:attrName>
                                        </p:attrNameLst>
                                      </p:cBhvr>
                                      <p:to>
                                        <p:strVal val="visible"/>
                                      </p:to>
                                    </p:set>
                                    <p:anim calcmode="lin" valueType="num">
                                      <p:cBhvr>
                                        <p:cTn id="119" dur="1000" fill="hold"/>
                                        <p:tgtEl>
                                          <p:spTgt spid="5176"/>
                                        </p:tgtEl>
                                        <p:attrNameLst>
                                          <p:attrName>ppt_w</p:attrName>
                                        </p:attrNameLst>
                                      </p:cBhvr>
                                      <p:tavLst>
                                        <p:tav tm="0">
                                          <p:val>
                                            <p:fltVal val="0"/>
                                          </p:val>
                                        </p:tav>
                                        <p:tav tm="100000">
                                          <p:val>
                                            <p:strVal val="#ppt_w"/>
                                          </p:val>
                                        </p:tav>
                                      </p:tavLst>
                                    </p:anim>
                                    <p:anim calcmode="lin" valueType="num">
                                      <p:cBhvr>
                                        <p:cTn id="120" dur="1000" fill="hold"/>
                                        <p:tgtEl>
                                          <p:spTgt spid="5176"/>
                                        </p:tgtEl>
                                        <p:attrNameLst>
                                          <p:attrName>ppt_h</p:attrName>
                                        </p:attrNameLst>
                                      </p:cBhvr>
                                      <p:tavLst>
                                        <p:tav tm="0">
                                          <p:val>
                                            <p:fltVal val="0"/>
                                          </p:val>
                                        </p:tav>
                                        <p:tav tm="100000">
                                          <p:val>
                                            <p:strVal val="#ppt_h"/>
                                          </p:val>
                                        </p:tav>
                                      </p:tavLst>
                                    </p:anim>
                                    <p:anim calcmode="lin" valueType="num">
                                      <p:cBhvr>
                                        <p:cTn id="121" dur="1000" fill="hold"/>
                                        <p:tgtEl>
                                          <p:spTgt spid="5176"/>
                                        </p:tgtEl>
                                        <p:attrNameLst>
                                          <p:attrName>ppt_x</p:attrName>
                                        </p:attrNameLst>
                                      </p:cBhvr>
                                      <p:tavLst>
                                        <p:tav tm="0" fmla="#ppt_x+(cos(-2*pi*(1-$))*-#ppt_x-sin(-2*pi*(1-$))*(1-#ppt_y))*(1-$)">
                                          <p:val>
                                            <p:fltVal val="0"/>
                                          </p:val>
                                        </p:tav>
                                        <p:tav tm="100000">
                                          <p:val>
                                            <p:fltVal val="1"/>
                                          </p:val>
                                        </p:tav>
                                      </p:tavLst>
                                    </p:anim>
                                    <p:anim calcmode="lin" valueType="num">
                                      <p:cBhvr>
                                        <p:cTn id="122" dur="1000" fill="hold"/>
                                        <p:tgtEl>
                                          <p:spTgt spid="517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177"/>
                                        </p:tgtEl>
                                        <p:attrNameLst>
                                          <p:attrName>style.visibility</p:attrName>
                                        </p:attrNameLst>
                                      </p:cBhvr>
                                      <p:to>
                                        <p:strVal val="visible"/>
                                      </p:to>
                                    </p:set>
                                    <p:anim calcmode="lin" valueType="num">
                                      <p:cBhvr additive="base">
                                        <p:cTn id="127" dur="500" fill="hold"/>
                                        <p:tgtEl>
                                          <p:spTgt spid="5177"/>
                                        </p:tgtEl>
                                        <p:attrNameLst>
                                          <p:attrName>ppt_x</p:attrName>
                                        </p:attrNameLst>
                                      </p:cBhvr>
                                      <p:tavLst>
                                        <p:tav tm="0">
                                          <p:val>
                                            <p:strVal val="#ppt_x"/>
                                          </p:val>
                                        </p:tav>
                                        <p:tav tm="100000">
                                          <p:val>
                                            <p:strVal val="#ppt_x"/>
                                          </p:val>
                                        </p:tav>
                                      </p:tavLst>
                                    </p:anim>
                                    <p:anim calcmode="lin" valueType="num">
                                      <p:cBhvr additive="base">
                                        <p:cTn id="128" dur="500" fill="hold"/>
                                        <p:tgtEl>
                                          <p:spTgt spid="5177"/>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5178"/>
                                        </p:tgtEl>
                                        <p:attrNameLst>
                                          <p:attrName>style.visibility</p:attrName>
                                        </p:attrNameLst>
                                      </p:cBhvr>
                                      <p:to>
                                        <p:strVal val="visible"/>
                                      </p:to>
                                    </p:set>
                                    <p:anim calcmode="lin" valueType="num">
                                      <p:cBhvr additive="base">
                                        <p:cTn id="133" dur="500" fill="hold"/>
                                        <p:tgtEl>
                                          <p:spTgt spid="5178"/>
                                        </p:tgtEl>
                                        <p:attrNameLst>
                                          <p:attrName>ppt_x</p:attrName>
                                        </p:attrNameLst>
                                      </p:cBhvr>
                                      <p:tavLst>
                                        <p:tav tm="0">
                                          <p:val>
                                            <p:strVal val="#ppt_x"/>
                                          </p:val>
                                        </p:tav>
                                        <p:tav tm="100000">
                                          <p:val>
                                            <p:strVal val="#ppt_x"/>
                                          </p:val>
                                        </p:tav>
                                      </p:tavLst>
                                    </p:anim>
                                    <p:anim calcmode="lin" valueType="num">
                                      <p:cBhvr additive="base">
                                        <p:cTn id="134" dur="500" fill="hold"/>
                                        <p:tgtEl>
                                          <p:spTgt spid="5178"/>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nodeType="clickEffect">
                                  <p:stCondLst>
                                    <p:cond delay="0"/>
                                  </p:stCondLst>
                                  <p:childTnLst>
                                    <p:set>
                                      <p:cBhvr>
                                        <p:cTn id="138" dur="1" fill="hold">
                                          <p:stCondLst>
                                            <p:cond delay="0"/>
                                          </p:stCondLst>
                                        </p:cTn>
                                        <p:tgtEl>
                                          <p:spTgt spid="23">
                                            <p:txEl>
                                              <p:pRg st="1" end="1"/>
                                            </p:txEl>
                                          </p:spTgt>
                                        </p:tgtEl>
                                        <p:attrNameLst>
                                          <p:attrName>style.visibility</p:attrName>
                                        </p:attrNameLst>
                                      </p:cBhvr>
                                      <p:to>
                                        <p:strVal val="visible"/>
                                      </p:to>
                                    </p:set>
                                    <p:anim calcmode="lin" valueType="num">
                                      <p:cBhvr additive="base">
                                        <p:cTn id="139" dur="500" fill="hold"/>
                                        <p:tgtEl>
                                          <p:spTgt spid="23">
                                            <p:txEl>
                                              <p:pRg st="1" end="1"/>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nodeType="clickEffect">
                                  <p:stCondLst>
                                    <p:cond delay="0"/>
                                  </p:stCondLst>
                                  <p:childTnLst>
                                    <p:set>
                                      <p:cBhvr>
                                        <p:cTn id="144" dur="1" fill="hold">
                                          <p:stCondLst>
                                            <p:cond delay="0"/>
                                          </p:stCondLst>
                                        </p:cTn>
                                        <p:tgtEl>
                                          <p:spTgt spid="23">
                                            <p:txEl>
                                              <p:pRg st="0" end="0"/>
                                            </p:txEl>
                                          </p:spTgt>
                                        </p:tgtEl>
                                        <p:attrNameLst>
                                          <p:attrName>style.visibility</p:attrName>
                                        </p:attrNameLst>
                                      </p:cBhvr>
                                      <p:to>
                                        <p:strVal val="visible"/>
                                      </p:to>
                                    </p:set>
                                    <p:anim calcmode="lin" valueType="num">
                                      <p:cBhvr additive="base">
                                        <p:cTn id="1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0" grpId="0" animBg="1"/>
      <p:bldP spid="5161" grpId="0" animBg="1"/>
      <p:bldP spid="5162" grpId="0" animBg="1"/>
      <p:bldP spid="5163" grpId="0" animBg="1"/>
      <p:bldP spid="5164" grpId="0" animBg="1"/>
      <p:bldP spid="5165" grpId="0" animBg="1"/>
      <p:bldP spid="5166" grpId="0" animBg="1"/>
      <p:bldP spid="5167" grpId="0" animBg="1"/>
      <p:bldP spid="5168" grpId="0" animBg="1"/>
      <p:bldP spid="5170" grpId="0" animBg="1"/>
      <p:bldP spid="5171" grpId="0" animBg="1"/>
      <p:bldP spid="5172" grpId="0" animBg="1"/>
      <p:bldP spid="5173" grpId="0" animBg="1"/>
      <p:bldP spid="5174" grpId="0" animBg="1"/>
      <p:bldP spid="5175" grpId="0" animBg="1"/>
      <p:bldP spid="5176" grpId="0" animBg="1"/>
      <p:bldP spid="5177" grpId="0" animBg="1"/>
      <p:bldP spid="517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a:hlinkClick r:id="rId2" action="ppaction://hlinksldjump"/>
          </p:cNvPr>
          <p:cNvSpPr/>
          <p:nvPr/>
        </p:nvSpPr>
        <p:spPr>
          <a:xfrm>
            <a:off x="457200" y="1600200"/>
            <a:ext cx="4114800" cy="4572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800" dirty="0" err="1" smtClean="0">
                <a:solidFill>
                  <a:srgbClr val="FFC000"/>
                </a:solidFill>
              </a:rPr>
              <a:t>Konsep</a:t>
            </a:r>
            <a:r>
              <a:rPr lang="en-US" sz="2800" dirty="0" smtClean="0">
                <a:solidFill>
                  <a:srgbClr val="FFC000"/>
                </a:solidFill>
              </a:rPr>
              <a:t> </a:t>
            </a:r>
            <a:r>
              <a:rPr lang="en-US" sz="2800" dirty="0" err="1" smtClean="0">
                <a:solidFill>
                  <a:srgbClr val="FFC000"/>
                </a:solidFill>
              </a:rPr>
              <a:t>Dasar</a:t>
            </a:r>
            <a:r>
              <a:rPr lang="en-US" sz="2800" dirty="0" smtClean="0">
                <a:solidFill>
                  <a:srgbClr val="FFC000"/>
                </a:solidFill>
              </a:rPr>
              <a:t> </a:t>
            </a:r>
            <a:r>
              <a:rPr lang="en-US" sz="2800" dirty="0" err="1" smtClean="0">
                <a:solidFill>
                  <a:srgbClr val="FFC000"/>
                </a:solidFill>
              </a:rPr>
              <a:t>Ekonomi</a:t>
            </a:r>
            <a:endParaRPr lang="en-US" sz="2800" dirty="0">
              <a:solidFill>
                <a:srgbClr val="FFC000"/>
              </a:solidFill>
            </a:endParaRPr>
          </a:p>
        </p:txBody>
      </p:sp>
      <p:sp>
        <p:nvSpPr>
          <p:cNvPr id="5" name="Pentagon 4">
            <a:hlinkClick r:id="rId3" action="ppaction://hlinksldjump"/>
          </p:cNvPr>
          <p:cNvSpPr/>
          <p:nvPr/>
        </p:nvSpPr>
        <p:spPr>
          <a:xfrm>
            <a:off x="457200" y="2133600"/>
            <a:ext cx="4114800" cy="457200"/>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400" dirty="0" err="1" smtClean="0">
                <a:solidFill>
                  <a:srgbClr val="00B0F0"/>
                </a:solidFill>
              </a:rPr>
              <a:t>Permintaan</a:t>
            </a:r>
            <a:r>
              <a:rPr lang="en-US" sz="2400" dirty="0" smtClean="0">
                <a:solidFill>
                  <a:srgbClr val="00B0F0"/>
                </a:solidFill>
              </a:rPr>
              <a:t> </a:t>
            </a:r>
            <a:r>
              <a:rPr lang="en-US" sz="2400" dirty="0" err="1" smtClean="0">
                <a:solidFill>
                  <a:srgbClr val="00B0F0"/>
                </a:solidFill>
              </a:rPr>
              <a:t>dan</a:t>
            </a:r>
            <a:r>
              <a:rPr lang="en-US" sz="2400" dirty="0" smtClean="0">
                <a:solidFill>
                  <a:srgbClr val="00B0F0"/>
                </a:solidFill>
              </a:rPr>
              <a:t> </a:t>
            </a:r>
            <a:r>
              <a:rPr lang="en-US" sz="2400" dirty="0" err="1" smtClean="0">
                <a:solidFill>
                  <a:srgbClr val="00B0F0"/>
                </a:solidFill>
              </a:rPr>
              <a:t>Penawaran</a:t>
            </a:r>
            <a:endParaRPr lang="en-US" sz="2400" dirty="0">
              <a:solidFill>
                <a:srgbClr val="00B0F0"/>
              </a:solidFill>
            </a:endParaRPr>
          </a:p>
        </p:txBody>
      </p:sp>
      <p:sp>
        <p:nvSpPr>
          <p:cNvPr id="7" name="Pentagon 6">
            <a:hlinkClick r:id="rId4" action="ppaction://hlinksldjump"/>
          </p:cNvPr>
          <p:cNvSpPr/>
          <p:nvPr/>
        </p:nvSpPr>
        <p:spPr>
          <a:xfrm>
            <a:off x="457200" y="3200400"/>
            <a:ext cx="4114800" cy="457200"/>
          </a:xfrm>
          <a:prstGeom prst="homePlat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dirty="0" err="1" smtClean="0">
                <a:solidFill>
                  <a:srgbClr val="7030A0"/>
                </a:solidFill>
              </a:rPr>
              <a:t>Konsumen</a:t>
            </a:r>
            <a:r>
              <a:rPr lang="en-US" sz="2400" dirty="0" smtClean="0">
                <a:solidFill>
                  <a:srgbClr val="7030A0"/>
                </a:solidFill>
              </a:rPr>
              <a:t> </a:t>
            </a:r>
            <a:r>
              <a:rPr lang="en-US" sz="2400" dirty="0" err="1" smtClean="0">
                <a:solidFill>
                  <a:srgbClr val="7030A0"/>
                </a:solidFill>
              </a:rPr>
              <a:t>dan</a:t>
            </a:r>
            <a:r>
              <a:rPr lang="en-US" sz="2400" dirty="0" smtClean="0">
                <a:solidFill>
                  <a:srgbClr val="7030A0"/>
                </a:solidFill>
              </a:rPr>
              <a:t> </a:t>
            </a:r>
            <a:r>
              <a:rPr lang="en-US" sz="2400" dirty="0" err="1" smtClean="0">
                <a:solidFill>
                  <a:srgbClr val="7030A0"/>
                </a:solidFill>
              </a:rPr>
              <a:t>Produsen</a:t>
            </a:r>
            <a:endParaRPr lang="en-US" sz="2400" dirty="0">
              <a:solidFill>
                <a:srgbClr val="7030A0"/>
              </a:solidFill>
            </a:endParaRPr>
          </a:p>
        </p:txBody>
      </p:sp>
      <p:grpSp>
        <p:nvGrpSpPr>
          <p:cNvPr id="2" name="Group 6"/>
          <p:cNvGrpSpPr>
            <a:grpSpLocks/>
          </p:cNvGrpSpPr>
          <p:nvPr/>
        </p:nvGrpSpPr>
        <p:grpSpPr bwMode="auto">
          <a:xfrm>
            <a:off x="1524000" y="76200"/>
            <a:ext cx="7620000" cy="1479028"/>
            <a:chOff x="1524000" y="31875"/>
            <a:chExt cx="7619274" cy="1478020"/>
          </a:xfrm>
        </p:grpSpPr>
        <p:grpSp>
          <p:nvGrpSpPr>
            <p:cNvPr id="3" name="Group 8"/>
            <p:cNvGrpSpPr>
              <a:grpSpLocks/>
            </p:cNvGrpSpPr>
            <p:nvPr/>
          </p:nvGrpSpPr>
          <p:grpSpPr bwMode="auto">
            <a:xfrm>
              <a:off x="1524000" y="74177"/>
              <a:ext cx="7619274" cy="1435718"/>
              <a:chOff x="1676400" y="240769"/>
              <a:chExt cx="5658841" cy="1196431"/>
            </a:xfrm>
          </p:grpSpPr>
          <p:sp>
            <p:nvSpPr>
              <p:cNvPr id="16" name="Rounded Rectangle 15"/>
              <p:cNvSpPr/>
              <p:nvPr/>
            </p:nvSpPr>
            <p:spPr>
              <a:xfrm rot="21422933">
                <a:off x="1676400" y="240769"/>
                <a:ext cx="5638800" cy="914835"/>
              </a:xfrm>
              <a:prstGeom prst="round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17" name="Rounded Rectangle 16"/>
              <p:cNvSpPr/>
              <p:nvPr/>
            </p:nvSpPr>
            <p:spPr>
              <a:xfrm>
                <a:off x="1696441" y="522800"/>
                <a:ext cx="5638800" cy="914400"/>
              </a:xfrm>
              <a:prstGeom prst="roundRect">
                <a:avLst/>
              </a:prstGeom>
              <a:solidFill>
                <a:schemeClr val="tx1"/>
              </a:solidFill>
              <a:ln/>
            </p:spPr>
            <p:style>
              <a:lnRef idx="0">
                <a:schemeClr val="dk1"/>
              </a:lnRef>
              <a:fillRef idx="3">
                <a:schemeClr val="dk1"/>
              </a:fillRef>
              <a:effectRef idx="3">
                <a:schemeClr val="dk1"/>
              </a:effectRef>
              <a:fontRef idx="minor">
                <a:schemeClr val="lt1"/>
              </a:fontRef>
            </p:style>
            <p:txBody>
              <a:bodyPr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altLang="ja-JP" sz="3200" b="1" dirty="0" err="1" smtClean="0">
                    <a:ln/>
                    <a:solidFill>
                      <a:srgbClr val="FFC000"/>
                    </a:solidFill>
                    <a:latin typeface="Arial Black" pitchFamily="34" charset="0"/>
                  </a:rPr>
                  <a:t>Rangkuman</a:t>
                </a:r>
                <a:r>
                  <a:rPr lang="en-US" altLang="ja-JP" sz="3200" b="1" dirty="0" smtClean="0">
                    <a:ln/>
                    <a:solidFill>
                      <a:srgbClr val="FFC000"/>
                    </a:solidFill>
                    <a:latin typeface="Arial Black" pitchFamily="34" charset="0"/>
                  </a:rPr>
                  <a:t> </a:t>
                </a:r>
                <a:r>
                  <a:rPr lang="en-US" altLang="ja-JP" sz="3200" b="1" dirty="0" err="1" smtClean="0">
                    <a:ln/>
                    <a:solidFill>
                      <a:srgbClr val="FFC000"/>
                    </a:solidFill>
                    <a:latin typeface="Arial Black" pitchFamily="34" charset="0"/>
                  </a:rPr>
                  <a:t>Materi</a:t>
                </a:r>
                <a:r>
                  <a:rPr lang="en-US" altLang="ja-JP" sz="3200" b="1" dirty="0" smtClean="0">
                    <a:ln/>
                    <a:solidFill>
                      <a:srgbClr val="FFC000"/>
                    </a:solidFill>
                    <a:latin typeface="Arial Black" pitchFamily="34" charset="0"/>
                  </a:rPr>
                  <a:t> </a:t>
                </a:r>
                <a:r>
                  <a:rPr lang="en-US" altLang="ja-JP" sz="3200" b="1" dirty="0" err="1" smtClean="0">
                    <a:ln/>
                    <a:solidFill>
                      <a:srgbClr val="FFC000"/>
                    </a:solidFill>
                    <a:latin typeface="Arial Black" pitchFamily="34" charset="0"/>
                  </a:rPr>
                  <a:t>Ekonomi</a:t>
                </a:r>
                <a:endParaRPr lang="ja-JP" altLang="en-US" sz="3200" b="1">
                  <a:ln/>
                  <a:solidFill>
                    <a:srgbClr val="FFC000"/>
                  </a:solidFill>
                  <a:latin typeface="Arial Black" pitchFamily="34" charset="0"/>
                </a:endParaRPr>
              </a:p>
            </p:txBody>
          </p:sp>
        </p:grpSp>
        <p:sp>
          <p:nvSpPr>
            <p:cNvPr id="15" name="TextBox 14"/>
            <p:cNvSpPr txBox="1"/>
            <p:nvPr/>
          </p:nvSpPr>
          <p:spPr>
            <a:xfrm>
              <a:off x="7315200" y="31875"/>
              <a:ext cx="1601568" cy="369081"/>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en-US" b="1" spc="50" dirty="0" smtClean="0">
                  <a:ln w="11430"/>
                  <a:solidFill>
                    <a:srgbClr val="00B050"/>
                  </a:solidFill>
                  <a:effectLst>
                    <a:outerShdw blurRad="76200" dist="50800" dir="5400000" algn="tl" rotWithShape="0">
                      <a:srgbClr val="000000">
                        <a:alpha val="65000"/>
                      </a:srgbClr>
                    </a:outerShdw>
                  </a:effectLst>
                  <a:latin typeface="Arial Black" pitchFamily="34" charset="0"/>
                </a:rPr>
                <a:t>Main Menu</a:t>
              </a:r>
              <a:endParaRPr lang="en-US" b="1" spc="50" dirty="0">
                <a:ln w="11430"/>
                <a:solidFill>
                  <a:srgbClr val="00B050"/>
                </a:solidFill>
                <a:effectLst>
                  <a:outerShdw blurRad="76200" dist="50800" dir="5400000" algn="tl" rotWithShape="0">
                    <a:srgbClr val="000000">
                      <a:alpha val="65000"/>
                    </a:srgbClr>
                  </a:outerShdw>
                </a:effectLst>
                <a:latin typeface="Arial Black" pitchFamily="34" charset="0"/>
                <a:cs typeface="+mn-cs"/>
              </a:endParaRPr>
            </a:p>
          </p:txBody>
        </p:sp>
      </p:grpSp>
      <p:pic>
        <p:nvPicPr>
          <p:cNvPr id="20" name="Picture 2" descr="http://www.aware.org.sg/wp-content/uploads/clipart-finance.jpg"/>
          <p:cNvPicPr>
            <a:picLocks noChangeAspect="1" noChangeArrowheads="1"/>
          </p:cNvPicPr>
          <p:nvPr/>
        </p:nvPicPr>
        <p:blipFill>
          <a:blip r:embed="rId5"/>
          <a:srcRect/>
          <a:stretch>
            <a:fillRect/>
          </a:stretch>
        </p:blipFill>
        <p:spPr bwMode="auto">
          <a:xfrm>
            <a:off x="76200" y="38099"/>
            <a:ext cx="1295400" cy="11811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4" name="Pentagon 23">
            <a:hlinkClick r:id="rId6" action="ppaction://hlinksldjump"/>
          </p:cNvPr>
          <p:cNvSpPr/>
          <p:nvPr/>
        </p:nvSpPr>
        <p:spPr>
          <a:xfrm>
            <a:off x="4953000" y="4724400"/>
            <a:ext cx="4114800" cy="457200"/>
          </a:xfrm>
          <a:prstGeom prst="homePlat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600" dirty="0" err="1" smtClean="0">
                <a:solidFill>
                  <a:srgbClr val="002060"/>
                </a:solidFill>
              </a:rPr>
              <a:t>Akuntansi</a:t>
            </a:r>
            <a:r>
              <a:rPr lang="en-US" sz="2600" dirty="0" smtClean="0">
                <a:solidFill>
                  <a:srgbClr val="002060"/>
                </a:solidFill>
              </a:rPr>
              <a:t> Perusahaan </a:t>
            </a:r>
            <a:r>
              <a:rPr lang="en-US" sz="2600" dirty="0" err="1" smtClean="0">
                <a:solidFill>
                  <a:srgbClr val="002060"/>
                </a:solidFill>
              </a:rPr>
              <a:t>Jasa</a:t>
            </a:r>
            <a:endParaRPr lang="en-US" sz="2600" dirty="0">
              <a:solidFill>
                <a:srgbClr val="002060"/>
              </a:solidFill>
            </a:endParaRPr>
          </a:p>
        </p:txBody>
      </p:sp>
      <p:sp>
        <p:nvSpPr>
          <p:cNvPr id="25" name="Pentagon 24">
            <a:hlinkClick r:id="rId7" action="ppaction://hlinksldjump"/>
          </p:cNvPr>
          <p:cNvSpPr/>
          <p:nvPr/>
        </p:nvSpPr>
        <p:spPr>
          <a:xfrm>
            <a:off x="4953000" y="5257800"/>
            <a:ext cx="4114800" cy="4572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err="1" smtClean="0">
                <a:solidFill>
                  <a:srgbClr val="FFFF00"/>
                </a:solidFill>
              </a:rPr>
              <a:t>Akuntansi</a:t>
            </a:r>
            <a:r>
              <a:rPr lang="en-US" sz="2400" dirty="0" smtClean="0">
                <a:solidFill>
                  <a:srgbClr val="FFFF00"/>
                </a:solidFill>
              </a:rPr>
              <a:t> Perusahaan </a:t>
            </a:r>
            <a:r>
              <a:rPr lang="en-US" sz="2400" dirty="0" err="1" smtClean="0">
                <a:solidFill>
                  <a:srgbClr val="FFFF00"/>
                </a:solidFill>
              </a:rPr>
              <a:t>Dagang</a:t>
            </a:r>
            <a:r>
              <a:rPr lang="en-US" sz="2400" dirty="0" smtClean="0">
                <a:solidFill>
                  <a:srgbClr val="FFFF00"/>
                </a:solidFill>
              </a:rPr>
              <a:t> </a:t>
            </a:r>
            <a:endParaRPr lang="en-US" sz="2400" dirty="0">
              <a:solidFill>
                <a:srgbClr val="FFFF00"/>
              </a:solidFill>
            </a:endParaRPr>
          </a:p>
        </p:txBody>
      </p:sp>
      <p:sp>
        <p:nvSpPr>
          <p:cNvPr id="29" name="Pentagon 28">
            <a:hlinkClick r:id="rId8" action="ppaction://hlinksldjump"/>
          </p:cNvPr>
          <p:cNvSpPr/>
          <p:nvPr/>
        </p:nvSpPr>
        <p:spPr>
          <a:xfrm>
            <a:off x="457200" y="3733800"/>
            <a:ext cx="4114800" cy="45720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800" dirty="0" err="1" smtClean="0">
                <a:solidFill>
                  <a:srgbClr val="FFFF00"/>
                </a:solidFill>
              </a:rPr>
              <a:t>Biaya</a:t>
            </a:r>
            <a:r>
              <a:rPr lang="en-US" sz="2800" dirty="0" smtClean="0">
                <a:solidFill>
                  <a:srgbClr val="FFFF00"/>
                </a:solidFill>
              </a:rPr>
              <a:t> </a:t>
            </a:r>
            <a:r>
              <a:rPr lang="en-US" sz="2800" dirty="0" err="1" smtClean="0">
                <a:solidFill>
                  <a:srgbClr val="FFFF00"/>
                </a:solidFill>
              </a:rPr>
              <a:t>Produksi</a:t>
            </a:r>
            <a:endParaRPr lang="en-US" sz="2800" dirty="0">
              <a:solidFill>
                <a:srgbClr val="FFFF00"/>
              </a:solidFill>
            </a:endParaRPr>
          </a:p>
        </p:txBody>
      </p:sp>
      <p:sp>
        <p:nvSpPr>
          <p:cNvPr id="30" name="Pentagon 29">
            <a:hlinkClick r:id="rId9" action="ppaction://hlinksldjump"/>
          </p:cNvPr>
          <p:cNvSpPr/>
          <p:nvPr/>
        </p:nvSpPr>
        <p:spPr>
          <a:xfrm>
            <a:off x="4953000" y="2057400"/>
            <a:ext cx="4114800" cy="4572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r>
              <a:rPr lang="en-US" sz="2100" dirty="0" err="1" smtClean="0">
                <a:solidFill>
                  <a:schemeClr val="tx1"/>
                </a:solidFill>
              </a:rPr>
              <a:t>Ketenegakerjaan</a:t>
            </a:r>
            <a:r>
              <a:rPr lang="en-US" sz="2100" dirty="0" smtClean="0">
                <a:solidFill>
                  <a:schemeClr val="tx1"/>
                </a:solidFill>
              </a:rPr>
              <a:t> &amp; </a:t>
            </a:r>
            <a:r>
              <a:rPr lang="en-US" sz="2100" dirty="0" err="1" smtClean="0">
                <a:solidFill>
                  <a:schemeClr val="tx1"/>
                </a:solidFill>
              </a:rPr>
              <a:t>Pengangguran</a:t>
            </a:r>
            <a:endParaRPr lang="en-US" sz="2100" dirty="0">
              <a:solidFill>
                <a:schemeClr val="tx1"/>
              </a:solidFill>
            </a:endParaRPr>
          </a:p>
        </p:txBody>
      </p:sp>
      <p:sp>
        <p:nvSpPr>
          <p:cNvPr id="31" name="Pentagon 30">
            <a:hlinkClick r:id="rId10" action="ppaction://hlinksldjump"/>
          </p:cNvPr>
          <p:cNvSpPr/>
          <p:nvPr/>
        </p:nvSpPr>
        <p:spPr>
          <a:xfrm>
            <a:off x="4953000" y="2590800"/>
            <a:ext cx="4114800" cy="457200"/>
          </a:xfrm>
          <a:prstGeom prst="homePlate">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100" dirty="0" smtClean="0">
                <a:solidFill>
                  <a:schemeClr val="tx1"/>
                </a:solidFill>
              </a:rPr>
              <a:t>Pembangunan &amp; </a:t>
            </a:r>
            <a:r>
              <a:rPr lang="en-US" sz="2100" dirty="0" err="1" smtClean="0">
                <a:solidFill>
                  <a:schemeClr val="tx1"/>
                </a:solidFill>
              </a:rPr>
              <a:t>pertumbuhan</a:t>
            </a:r>
            <a:r>
              <a:rPr lang="en-US" sz="2100" dirty="0" smtClean="0">
                <a:solidFill>
                  <a:schemeClr val="tx1"/>
                </a:solidFill>
              </a:rPr>
              <a:t> </a:t>
            </a:r>
            <a:r>
              <a:rPr lang="en-US" sz="2100" dirty="0" err="1" smtClean="0">
                <a:solidFill>
                  <a:schemeClr val="tx1"/>
                </a:solidFill>
              </a:rPr>
              <a:t>eko</a:t>
            </a:r>
            <a:endParaRPr lang="en-US" sz="2100" dirty="0">
              <a:solidFill>
                <a:schemeClr val="tx1"/>
              </a:solidFill>
            </a:endParaRPr>
          </a:p>
        </p:txBody>
      </p:sp>
      <p:sp>
        <p:nvSpPr>
          <p:cNvPr id="36" name="Pentagon 35">
            <a:hlinkClick r:id="rId11" action="ppaction://hlinksldjump"/>
          </p:cNvPr>
          <p:cNvSpPr/>
          <p:nvPr/>
        </p:nvSpPr>
        <p:spPr>
          <a:xfrm>
            <a:off x="4953000" y="3124200"/>
            <a:ext cx="4114800" cy="457200"/>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dirty="0" smtClean="0">
                <a:solidFill>
                  <a:schemeClr val="tx1"/>
                </a:solidFill>
              </a:rPr>
              <a:t>APBN, APBD &amp; </a:t>
            </a:r>
            <a:r>
              <a:rPr lang="en-US" sz="2000" dirty="0" err="1" smtClean="0">
                <a:solidFill>
                  <a:schemeClr val="tx1"/>
                </a:solidFill>
              </a:rPr>
              <a:t>perhitungan</a:t>
            </a:r>
            <a:r>
              <a:rPr lang="en-US" sz="2000" dirty="0" smtClean="0">
                <a:solidFill>
                  <a:schemeClr val="tx1"/>
                </a:solidFill>
              </a:rPr>
              <a:t> </a:t>
            </a:r>
            <a:r>
              <a:rPr lang="en-US" sz="2000" dirty="0" err="1" smtClean="0">
                <a:solidFill>
                  <a:schemeClr val="tx1"/>
                </a:solidFill>
              </a:rPr>
              <a:t>pajak</a:t>
            </a:r>
            <a:endParaRPr lang="en-US" sz="2000" dirty="0">
              <a:solidFill>
                <a:schemeClr val="tx1"/>
              </a:solidFill>
            </a:endParaRPr>
          </a:p>
        </p:txBody>
      </p:sp>
      <p:sp>
        <p:nvSpPr>
          <p:cNvPr id="37" name="Pentagon 36">
            <a:hlinkClick r:id="rId12" action="ppaction://hlinksldjump"/>
          </p:cNvPr>
          <p:cNvSpPr/>
          <p:nvPr/>
        </p:nvSpPr>
        <p:spPr>
          <a:xfrm>
            <a:off x="4953000" y="3657600"/>
            <a:ext cx="4114800" cy="45720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800" dirty="0" err="1" smtClean="0">
                <a:solidFill>
                  <a:srgbClr val="002060"/>
                </a:solidFill>
              </a:rPr>
              <a:t>Pasar</a:t>
            </a:r>
            <a:r>
              <a:rPr lang="en-US" sz="2800" dirty="0" smtClean="0">
                <a:solidFill>
                  <a:srgbClr val="002060"/>
                </a:solidFill>
              </a:rPr>
              <a:t> Modal</a:t>
            </a:r>
            <a:endParaRPr lang="en-US" sz="2800" dirty="0">
              <a:solidFill>
                <a:srgbClr val="002060"/>
              </a:solidFill>
            </a:endParaRPr>
          </a:p>
        </p:txBody>
      </p:sp>
      <p:sp>
        <p:nvSpPr>
          <p:cNvPr id="38" name="Pentagon 37">
            <a:hlinkClick r:id="rId13" action="ppaction://hlinksldjump"/>
          </p:cNvPr>
          <p:cNvSpPr/>
          <p:nvPr/>
        </p:nvSpPr>
        <p:spPr>
          <a:xfrm>
            <a:off x="4953000" y="4191000"/>
            <a:ext cx="4114800" cy="4572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100" dirty="0" err="1" smtClean="0">
                <a:solidFill>
                  <a:srgbClr val="FFFF00"/>
                </a:solidFill>
              </a:rPr>
              <a:t>Perdagangan</a:t>
            </a:r>
            <a:r>
              <a:rPr lang="en-US" sz="2100" dirty="0" smtClean="0">
                <a:solidFill>
                  <a:srgbClr val="FFFF00"/>
                </a:solidFill>
              </a:rPr>
              <a:t> </a:t>
            </a:r>
            <a:r>
              <a:rPr lang="en-US" sz="2100" dirty="0" err="1" smtClean="0">
                <a:solidFill>
                  <a:srgbClr val="FFFF00"/>
                </a:solidFill>
              </a:rPr>
              <a:t>Internasional</a:t>
            </a:r>
            <a:endParaRPr lang="en-US" sz="2100" dirty="0">
              <a:solidFill>
                <a:srgbClr val="FFFF00"/>
              </a:solidFill>
            </a:endParaRPr>
          </a:p>
        </p:txBody>
      </p:sp>
      <p:sp>
        <p:nvSpPr>
          <p:cNvPr id="43" name="Pentagon 42">
            <a:hlinkClick r:id="rId14" action="ppaction://hlinksldjump"/>
          </p:cNvPr>
          <p:cNvSpPr/>
          <p:nvPr/>
        </p:nvSpPr>
        <p:spPr>
          <a:xfrm>
            <a:off x="4953000" y="5791200"/>
            <a:ext cx="4114800" cy="457200"/>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sz="2400" dirty="0" err="1" smtClean="0">
                <a:solidFill>
                  <a:schemeClr val="tx1"/>
                </a:solidFill>
              </a:rPr>
              <a:t>Manajemen</a:t>
            </a:r>
            <a:r>
              <a:rPr lang="en-US" sz="2400" dirty="0" smtClean="0">
                <a:solidFill>
                  <a:schemeClr val="tx1"/>
                </a:solidFill>
              </a:rPr>
              <a:t> </a:t>
            </a:r>
            <a:r>
              <a:rPr lang="en-US" sz="2400" dirty="0" err="1" smtClean="0">
                <a:solidFill>
                  <a:schemeClr val="tx1"/>
                </a:solidFill>
              </a:rPr>
              <a:t>dan</a:t>
            </a:r>
            <a:r>
              <a:rPr lang="en-US" sz="2400" dirty="0" smtClean="0">
                <a:solidFill>
                  <a:schemeClr val="tx1"/>
                </a:solidFill>
              </a:rPr>
              <a:t> </a:t>
            </a:r>
            <a:r>
              <a:rPr lang="en-US" sz="2400" dirty="0" err="1" smtClean="0">
                <a:solidFill>
                  <a:schemeClr val="tx1"/>
                </a:solidFill>
              </a:rPr>
              <a:t>badan</a:t>
            </a:r>
            <a:r>
              <a:rPr lang="en-US" sz="2400" dirty="0" smtClean="0">
                <a:solidFill>
                  <a:schemeClr val="tx1"/>
                </a:solidFill>
              </a:rPr>
              <a:t> </a:t>
            </a:r>
            <a:r>
              <a:rPr lang="en-US" sz="2400" dirty="0" err="1" smtClean="0">
                <a:solidFill>
                  <a:schemeClr val="tx1"/>
                </a:solidFill>
              </a:rPr>
              <a:t>usaha</a:t>
            </a:r>
            <a:endParaRPr lang="en-US" sz="2400" dirty="0">
              <a:solidFill>
                <a:schemeClr val="tx1"/>
              </a:solidFill>
            </a:endParaRPr>
          </a:p>
        </p:txBody>
      </p:sp>
      <p:sp>
        <p:nvSpPr>
          <p:cNvPr id="44" name="Pentagon 43">
            <a:hlinkClick r:id="rId15" action="ppaction://hlinksldjump"/>
          </p:cNvPr>
          <p:cNvSpPr/>
          <p:nvPr/>
        </p:nvSpPr>
        <p:spPr>
          <a:xfrm>
            <a:off x="4953000" y="6324600"/>
            <a:ext cx="4114800" cy="4572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r>
              <a:rPr lang="en-US" sz="2400" dirty="0" err="1" smtClean="0">
                <a:solidFill>
                  <a:schemeClr val="tx1"/>
                </a:solidFill>
              </a:rPr>
              <a:t>Kewirausahaan</a:t>
            </a:r>
            <a:r>
              <a:rPr lang="en-US" sz="2400" dirty="0" smtClean="0">
                <a:solidFill>
                  <a:schemeClr val="tx1"/>
                </a:solidFill>
              </a:rPr>
              <a:t> </a:t>
            </a:r>
            <a:r>
              <a:rPr lang="en-US" sz="2400" dirty="0" err="1" smtClean="0">
                <a:solidFill>
                  <a:schemeClr val="tx1"/>
                </a:solidFill>
              </a:rPr>
              <a:t>dan</a:t>
            </a:r>
            <a:r>
              <a:rPr lang="en-US" sz="2400" dirty="0" smtClean="0">
                <a:solidFill>
                  <a:schemeClr val="tx1"/>
                </a:solidFill>
              </a:rPr>
              <a:t> </a:t>
            </a:r>
            <a:r>
              <a:rPr lang="en-US" sz="2400" dirty="0" err="1" smtClean="0">
                <a:solidFill>
                  <a:schemeClr val="tx1"/>
                </a:solidFill>
              </a:rPr>
              <a:t>koperasi</a:t>
            </a:r>
            <a:endParaRPr lang="en-US" sz="2400" dirty="0">
              <a:solidFill>
                <a:schemeClr val="tx1"/>
              </a:solidFill>
            </a:endParaRPr>
          </a:p>
        </p:txBody>
      </p:sp>
      <p:sp>
        <p:nvSpPr>
          <p:cNvPr id="28" name="Pentagon 27">
            <a:hlinkClick r:id="rId16" action="ppaction://hlinksldjump"/>
          </p:cNvPr>
          <p:cNvSpPr/>
          <p:nvPr/>
        </p:nvSpPr>
        <p:spPr>
          <a:xfrm>
            <a:off x="457200" y="4800600"/>
            <a:ext cx="4114800" cy="4572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solidFill>
                  <a:srgbClr val="FFFF00"/>
                </a:solidFill>
              </a:rPr>
              <a:t>Pendapatan</a:t>
            </a:r>
            <a:r>
              <a:rPr lang="en-US" sz="2800" dirty="0" smtClean="0">
                <a:solidFill>
                  <a:srgbClr val="FFFF00"/>
                </a:solidFill>
              </a:rPr>
              <a:t> </a:t>
            </a:r>
            <a:r>
              <a:rPr lang="en-US" sz="2800" dirty="0" err="1" smtClean="0">
                <a:solidFill>
                  <a:srgbClr val="FFFF00"/>
                </a:solidFill>
              </a:rPr>
              <a:t>nasional</a:t>
            </a:r>
            <a:endParaRPr lang="en-US" sz="2800" dirty="0">
              <a:solidFill>
                <a:srgbClr val="FFFF00"/>
              </a:solidFill>
            </a:endParaRPr>
          </a:p>
        </p:txBody>
      </p:sp>
      <p:sp>
        <p:nvSpPr>
          <p:cNvPr id="33" name="Pentagon 32">
            <a:hlinkClick r:id="rId17" action="ppaction://hlinksldjump"/>
          </p:cNvPr>
          <p:cNvSpPr/>
          <p:nvPr/>
        </p:nvSpPr>
        <p:spPr>
          <a:xfrm>
            <a:off x="457200" y="5867400"/>
            <a:ext cx="4114800" cy="457200"/>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800" dirty="0" smtClean="0">
                <a:solidFill>
                  <a:srgbClr val="002060"/>
                </a:solidFill>
              </a:rPr>
              <a:t> </a:t>
            </a:r>
            <a:r>
              <a:rPr lang="en-US" sz="2800" dirty="0" err="1" smtClean="0">
                <a:solidFill>
                  <a:srgbClr val="002060"/>
                </a:solidFill>
              </a:rPr>
              <a:t>Uang</a:t>
            </a:r>
            <a:r>
              <a:rPr lang="en-US" sz="2800" dirty="0" smtClean="0">
                <a:solidFill>
                  <a:srgbClr val="002060"/>
                </a:solidFill>
              </a:rPr>
              <a:t> </a:t>
            </a:r>
            <a:r>
              <a:rPr lang="en-US" sz="2800" dirty="0" err="1" smtClean="0">
                <a:solidFill>
                  <a:srgbClr val="002060"/>
                </a:solidFill>
              </a:rPr>
              <a:t>dan</a:t>
            </a:r>
            <a:r>
              <a:rPr lang="en-US" sz="2800" dirty="0" smtClean="0">
                <a:solidFill>
                  <a:srgbClr val="002060"/>
                </a:solidFill>
              </a:rPr>
              <a:t> Bank</a:t>
            </a:r>
            <a:endParaRPr lang="en-US" sz="2800" dirty="0">
              <a:solidFill>
                <a:srgbClr val="002060"/>
              </a:solidFill>
            </a:endParaRPr>
          </a:p>
        </p:txBody>
      </p:sp>
      <p:sp>
        <p:nvSpPr>
          <p:cNvPr id="39" name="Pentagon 38">
            <a:hlinkClick r:id="rId18" action="ppaction://hlinksldjump"/>
          </p:cNvPr>
          <p:cNvSpPr/>
          <p:nvPr/>
        </p:nvSpPr>
        <p:spPr>
          <a:xfrm>
            <a:off x="457200" y="4267200"/>
            <a:ext cx="4114800" cy="457200"/>
          </a:xfrm>
          <a:prstGeom prst="homePlate">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100" dirty="0" err="1" smtClean="0">
                <a:solidFill>
                  <a:srgbClr val="7030A0"/>
                </a:solidFill>
              </a:rPr>
              <a:t>Ekonomi</a:t>
            </a:r>
            <a:r>
              <a:rPr lang="en-US" sz="2100" dirty="0" smtClean="0">
                <a:solidFill>
                  <a:srgbClr val="7030A0"/>
                </a:solidFill>
              </a:rPr>
              <a:t> </a:t>
            </a:r>
            <a:r>
              <a:rPr lang="en-US" sz="2100" dirty="0" err="1" smtClean="0">
                <a:solidFill>
                  <a:srgbClr val="7030A0"/>
                </a:solidFill>
              </a:rPr>
              <a:t>Mikro</a:t>
            </a:r>
            <a:r>
              <a:rPr lang="en-US" sz="2100" dirty="0" smtClean="0">
                <a:solidFill>
                  <a:srgbClr val="7030A0"/>
                </a:solidFill>
              </a:rPr>
              <a:t> &amp; </a:t>
            </a:r>
            <a:r>
              <a:rPr lang="en-US" sz="2100" dirty="0" err="1" smtClean="0">
                <a:solidFill>
                  <a:srgbClr val="7030A0"/>
                </a:solidFill>
              </a:rPr>
              <a:t>Ekonomi</a:t>
            </a:r>
            <a:r>
              <a:rPr lang="en-US" sz="2100" dirty="0" smtClean="0">
                <a:solidFill>
                  <a:srgbClr val="7030A0"/>
                </a:solidFill>
              </a:rPr>
              <a:t> </a:t>
            </a:r>
            <a:r>
              <a:rPr lang="en-US" sz="2100" dirty="0" err="1" smtClean="0">
                <a:solidFill>
                  <a:srgbClr val="7030A0"/>
                </a:solidFill>
              </a:rPr>
              <a:t>Makro</a:t>
            </a:r>
            <a:endParaRPr lang="en-US" sz="2100" dirty="0">
              <a:solidFill>
                <a:srgbClr val="7030A0"/>
              </a:solidFill>
            </a:endParaRPr>
          </a:p>
        </p:txBody>
      </p:sp>
      <p:sp>
        <p:nvSpPr>
          <p:cNvPr id="40" name="Pentagon 39">
            <a:hlinkClick r:id="rId19" action="ppaction://hlinksldjump"/>
          </p:cNvPr>
          <p:cNvSpPr/>
          <p:nvPr/>
        </p:nvSpPr>
        <p:spPr>
          <a:xfrm>
            <a:off x="457200" y="5334000"/>
            <a:ext cx="4114800" cy="457200"/>
          </a:xfrm>
          <a:prstGeom prst="homePlat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950" dirty="0" err="1" smtClean="0">
                <a:solidFill>
                  <a:srgbClr val="FFFF00"/>
                </a:solidFill>
              </a:rPr>
              <a:t>Fungsi</a:t>
            </a:r>
            <a:r>
              <a:rPr lang="en-US" sz="1950" dirty="0" smtClean="0">
                <a:solidFill>
                  <a:srgbClr val="FFFF00"/>
                </a:solidFill>
              </a:rPr>
              <a:t> </a:t>
            </a:r>
            <a:r>
              <a:rPr lang="en-US" sz="1950" dirty="0" err="1" smtClean="0">
                <a:solidFill>
                  <a:srgbClr val="FFFF00"/>
                </a:solidFill>
              </a:rPr>
              <a:t>Konsumsi</a:t>
            </a:r>
            <a:r>
              <a:rPr lang="en-US" sz="1950" dirty="0" smtClean="0">
                <a:solidFill>
                  <a:srgbClr val="FFFF00"/>
                </a:solidFill>
              </a:rPr>
              <a:t>, Tabungan, </a:t>
            </a:r>
            <a:r>
              <a:rPr lang="en-US" sz="1950" dirty="0" err="1" smtClean="0">
                <a:solidFill>
                  <a:srgbClr val="FFFF00"/>
                </a:solidFill>
              </a:rPr>
              <a:t>Investasi</a:t>
            </a:r>
            <a:endParaRPr lang="en-US" sz="1950" dirty="0">
              <a:solidFill>
                <a:srgbClr val="FFFF00"/>
              </a:solidFill>
            </a:endParaRPr>
          </a:p>
        </p:txBody>
      </p:sp>
      <p:sp>
        <p:nvSpPr>
          <p:cNvPr id="41" name="Pentagon 40">
            <a:hlinkClick r:id="rId20" action="ppaction://hlinksldjump"/>
          </p:cNvPr>
          <p:cNvSpPr/>
          <p:nvPr/>
        </p:nvSpPr>
        <p:spPr>
          <a:xfrm>
            <a:off x="4953000" y="1524000"/>
            <a:ext cx="4114800" cy="457200"/>
          </a:xfrm>
          <a:prstGeom prst="homePlate">
            <a:avLst/>
          </a:prstGeom>
          <a:solidFill>
            <a:srgbClr val="CCFF33"/>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950" dirty="0" err="1" smtClean="0">
                <a:solidFill>
                  <a:schemeClr val="tx1"/>
                </a:solidFill>
              </a:rPr>
              <a:t>Kebijakan</a:t>
            </a:r>
            <a:r>
              <a:rPr lang="en-US" sz="1950" dirty="0" smtClean="0">
                <a:solidFill>
                  <a:schemeClr val="tx1"/>
                </a:solidFill>
              </a:rPr>
              <a:t>  </a:t>
            </a:r>
            <a:r>
              <a:rPr lang="en-US" sz="1950" dirty="0" err="1" smtClean="0">
                <a:solidFill>
                  <a:schemeClr val="tx1"/>
                </a:solidFill>
              </a:rPr>
              <a:t>Ekonomi</a:t>
            </a:r>
            <a:r>
              <a:rPr lang="en-US" sz="1950" dirty="0" smtClean="0">
                <a:solidFill>
                  <a:schemeClr val="tx1"/>
                </a:solidFill>
              </a:rPr>
              <a:t>, </a:t>
            </a:r>
            <a:r>
              <a:rPr lang="en-US" sz="1950" dirty="0" err="1" smtClean="0">
                <a:solidFill>
                  <a:schemeClr val="tx1"/>
                </a:solidFill>
              </a:rPr>
              <a:t>Fiskal</a:t>
            </a:r>
            <a:r>
              <a:rPr lang="en-US" sz="1950" dirty="0" smtClean="0">
                <a:solidFill>
                  <a:schemeClr val="tx1"/>
                </a:solidFill>
              </a:rPr>
              <a:t> &amp; </a:t>
            </a:r>
            <a:r>
              <a:rPr lang="en-US" sz="1950" dirty="0" err="1" smtClean="0">
                <a:solidFill>
                  <a:schemeClr val="tx1"/>
                </a:solidFill>
              </a:rPr>
              <a:t>Moneter</a:t>
            </a:r>
            <a:endParaRPr lang="en-US" sz="1950" dirty="0">
              <a:solidFill>
                <a:schemeClr val="tx1"/>
              </a:solidFill>
            </a:endParaRPr>
          </a:p>
        </p:txBody>
      </p:sp>
      <p:sp>
        <p:nvSpPr>
          <p:cNvPr id="32" name="Pentagon 31">
            <a:hlinkClick r:id="rId21" action="ppaction://hlinksldjump"/>
          </p:cNvPr>
          <p:cNvSpPr/>
          <p:nvPr/>
        </p:nvSpPr>
        <p:spPr>
          <a:xfrm>
            <a:off x="457200" y="2667000"/>
            <a:ext cx="4114800" cy="457200"/>
          </a:xfrm>
          <a:prstGeom prst="homePlate">
            <a:avLst/>
          </a:prstGeom>
          <a:solidFill>
            <a:schemeClr val="accent2">
              <a:lumMod val="60000"/>
              <a:lumOff val="4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400" dirty="0" smtClean="0">
                <a:solidFill>
                  <a:sysClr val="windowText" lastClr="000000"/>
                </a:solidFill>
              </a:rPr>
              <a:t> </a:t>
            </a:r>
            <a:r>
              <a:rPr lang="en-US" sz="2400" dirty="0" err="1" smtClean="0">
                <a:solidFill>
                  <a:sysClr val="windowText" lastClr="000000"/>
                </a:solidFill>
              </a:rPr>
              <a:t>Pasar</a:t>
            </a:r>
            <a:r>
              <a:rPr lang="en-US" sz="2400" dirty="0" smtClean="0">
                <a:solidFill>
                  <a:sysClr val="windowText" lastClr="000000"/>
                </a:solidFill>
              </a:rPr>
              <a:t> Input </a:t>
            </a:r>
            <a:r>
              <a:rPr lang="en-US" sz="2400" dirty="0" err="1" smtClean="0">
                <a:solidFill>
                  <a:sysClr val="windowText" lastClr="000000"/>
                </a:solidFill>
              </a:rPr>
              <a:t>dan</a:t>
            </a:r>
            <a:r>
              <a:rPr lang="en-US" sz="2400" dirty="0" smtClean="0">
                <a:solidFill>
                  <a:sysClr val="windowText" lastClr="000000"/>
                </a:solidFill>
              </a:rPr>
              <a:t> Output</a:t>
            </a:r>
            <a:endParaRPr lang="en-US" sz="2400" dirty="0">
              <a:solidFill>
                <a:sysClr val="windowText" lastClr="000000"/>
              </a:solidFill>
            </a:endParaRPr>
          </a:p>
        </p:txBody>
      </p:sp>
      <p:sp>
        <p:nvSpPr>
          <p:cNvPr id="34" name="Pentagon 33">
            <a:hlinkClick r:id="rId22" action="ppaction://hlinksldjump"/>
          </p:cNvPr>
          <p:cNvSpPr/>
          <p:nvPr/>
        </p:nvSpPr>
        <p:spPr>
          <a:xfrm>
            <a:off x="457200" y="6400800"/>
            <a:ext cx="4114800" cy="457200"/>
          </a:xfrm>
          <a:prstGeom prst="homePlat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dirty="0" err="1" smtClean="0">
                <a:solidFill>
                  <a:srgbClr val="002060"/>
                </a:solidFill>
              </a:rPr>
              <a:t>Inflasi</a:t>
            </a:r>
            <a:r>
              <a:rPr lang="en-US" sz="2800" dirty="0" smtClean="0">
                <a:solidFill>
                  <a:srgbClr val="002060"/>
                </a:solidFill>
              </a:rPr>
              <a:t> </a:t>
            </a:r>
            <a:r>
              <a:rPr lang="en-US" sz="2800" dirty="0" err="1" smtClean="0">
                <a:solidFill>
                  <a:srgbClr val="002060"/>
                </a:solidFill>
              </a:rPr>
              <a:t>dan</a:t>
            </a:r>
            <a:r>
              <a:rPr lang="en-US" sz="2800" dirty="0" smtClean="0">
                <a:solidFill>
                  <a:srgbClr val="002060"/>
                </a:solidFill>
              </a:rPr>
              <a:t> </a:t>
            </a:r>
            <a:r>
              <a:rPr lang="en-US" sz="2800" dirty="0" err="1" smtClean="0">
                <a:solidFill>
                  <a:srgbClr val="002060"/>
                </a:solidFill>
              </a:rPr>
              <a:t>Indeks</a:t>
            </a:r>
            <a:endParaRPr lang="en-US" sz="2800" dirty="0">
              <a:solidFill>
                <a:srgbClr val="002060"/>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152400"/>
            <a:ext cx="2667000" cy="4572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Permintaan</a:t>
            </a:r>
            <a:endParaRPr lang="en-US" sz="3200" dirty="0">
              <a:solidFill>
                <a:srgbClr val="FFFF00"/>
              </a:solidFill>
            </a:endParaRPr>
          </a:p>
        </p:txBody>
      </p:sp>
      <p:sp>
        <p:nvSpPr>
          <p:cNvPr id="6" name="Rectangle 5"/>
          <p:cNvSpPr/>
          <p:nvPr/>
        </p:nvSpPr>
        <p:spPr>
          <a:xfrm>
            <a:off x="5715000" y="152400"/>
            <a:ext cx="2667000" cy="4572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Penawaran</a:t>
            </a:r>
            <a:endParaRPr lang="en-US" sz="3200" dirty="0">
              <a:solidFill>
                <a:srgbClr val="FFFF00"/>
              </a:solidFill>
            </a:endParaRPr>
          </a:p>
        </p:txBody>
      </p:sp>
      <p:cxnSp>
        <p:nvCxnSpPr>
          <p:cNvPr id="7" name="Shape 6"/>
          <p:cNvCxnSpPr>
            <a:endCxn id="5" idx="3"/>
          </p:cNvCxnSpPr>
          <p:nvPr/>
        </p:nvCxnSpPr>
        <p:spPr>
          <a:xfrm rot="5400000">
            <a:off x="3981450" y="-323850"/>
            <a:ext cx="381000" cy="10287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cxnSp>
        <p:nvCxnSpPr>
          <p:cNvPr id="8" name="Curved Connector 60"/>
          <p:cNvCxnSpPr>
            <a:endCxn id="6" idx="1"/>
          </p:cNvCxnSpPr>
          <p:nvPr/>
        </p:nvCxnSpPr>
        <p:spPr>
          <a:xfrm rot="16200000" flipH="1">
            <a:off x="5010150" y="-323850"/>
            <a:ext cx="381000" cy="10287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sp>
        <p:nvSpPr>
          <p:cNvPr id="15" name="Rectangle 14"/>
          <p:cNvSpPr/>
          <p:nvPr/>
        </p:nvSpPr>
        <p:spPr>
          <a:xfrm>
            <a:off x="152400" y="1371600"/>
            <a:ext cx="4343400" cy="9144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t>Harga</a:t>
            </a:r>
            <a:r>
              <a:rPr lang="en-US" sz="2400" dirty="0" smtClean="0"/>
              <a:t> </a:t>
            </a:r>
            <a:r>
              <a:rPr lang="en-US" sz="2400" dirty="0" err="1" smtClean="0"/>
              <a:t>naik,permintaan</a:t>
            </a:r>
            <a:r>
              <a:rPr lang="en-US" sz="2400" dirty="0" smtClean="0"/>
              <a:t> </a:t>
            </a:r>
            <a:r>
              <a:rPr lang="en-US" sz="2400" dirty="0" err="1" smtClean="0"/>
              <a:t>turun</a:t>
            </a:r>
            <a:endParaRPr lang="en-US" sz="2400" dirty="0" smtClean="0"/>
          </a:p>
          <a:p>
            <a:r>
              <a:rPr lang="en-US" sz="2400" dirty="0" err="1" smtClean="0"/>
              <a:t>Harga</a:t>
            </a:r>
            <a:r>
              <a:rPr lang="en-US" sz="2400" dirty="0" smtClean="0"/>
              <a:t> </a:t>
            </a:r>
            <a:r>
              <a:rPr lang="en-US" sz="2400" dirty="0" err="1" smtClean="0"/>
              <a:t>turun</a:t>
            </a:r>
            <a:r>
              <a:rPr lang="en-US" sz="2400" dirty="0" smtClean="0"/>
              <a:t>, </a:t>
            </a:r>
            <a:r>
              <a:rPr lang="en-US" sz="2400" dirty="0" err="1" smtClean="0"/>
              <a:t>Permintaan</a:t>
            </a:r>
            <a:r>
              <a:rPr lang="en-US" sz="2400" dirty="0" smtClean="0"/>
              <a:t> </a:t>
            </a:r>
            <a:r>
              <a:rPr lang="en-US" sz="2400" dirty="0" err="1" smtClean="0"/>
              <a:t>naik</a:t>
            </a:r>
            <a:endParaRPr lang="en-US" sz="2400" dirty="0"/>
          </a:p>
        </p:txBody>
      </p:sp>
      <p:sp>
        <p:nvSpPr>
          <p:cNvPr id="16" name="Rectangle 15"/>
          <p:cNvSpPr/>
          <p:nvPr/>
        </p:nvSpPr>
        <p:spPr>
          <a:xfrm>
            <a:off x="4724400" y="1371600"/>
            <a:ext cx="4343400" cy="914400"/>
          </a:xfrm>
          <a:prstGeom prst="rect">
            <a:avLst/>
          </a:prstGeom>
          <a:solidFill>
            <a:schemeClr val="tx1"/>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t>Harga</a:t>
            </a:r>
            <a:r>
              <a:rPr lang="en-US" sz="2400" dirty="0" smtClean="0"/>
              <a:t> </a:t>
            </a:r>
            <a:r>
              <a:rPr lang="en-US" sz="2400" dirty="0" err="1" smtClean="0"/>
              <a:t>Naik</a:t>
            </a:r>
            <a:r>
              <a:rPr lang="en-US" sz="2400" dirty="0" smtClean="0"/>
              <a:t>, </a:t>
            </a:r>
            <a:r>
              <a:rPr lang="en-US" sz="2400" dirty="0" err="1" smtClean="0"/>
              <a:t>Penawaran</a:t>
            </a:r>
            <a:r>
              <a:rPr lang="en-US" sz="2400" dirty="0" smtClean="0"/>
              <a:t> </a:t>
            </a:r>
            <a:r>
              <a:rPr lang="en-US" sz="2400" dirty="0" err="1" smtClean="0"/>
              <a:t>Naik</a:t>
            </a:r>
            <a:endParaRPr lang="en-US" sz="2400" dirty="0" smtClean="0"/>
          </a:p>
          <a:p>
            <a:r>
              <a:rPr lang="en-US" sz="2400" dirty="0" err="1" smtClean="0"/>
              <a:t>Harga</a:t>
            </a:r>
            <a:r>
              <a:rPr lang="en-US" sz="2400" dirty="0" smtClean="0"/>
              <a:t> </a:t>
            </a:r>
            <a:r>
              <a:rPr lang="en-US" sz="2400" dirty="0" err="1" smtClean="0"/>
              <a:t>Turun</a:t>
            </a:r>
            <a:r>
              <a:rPr lang="en-US" sz="2400" dirty="0" smtClean="0"/>
              <a:t>, </a:t>
            </a:r>
            <a:r>
              <a:rPr lang="en-US" sz="2400" dirty="0" err="1" smtClean="0"/>
              <a:t>Penawaran</a:t>
            </a:r>
            <a:r>
              <a:rPr lang="en-US" sz="2400" dirty="0" smtClean="0"/>
              <a:t> </a:t>
            </a:r>
            <a:r>
              <a:rPr lang="en-US" sz="2400" dirty="0" err="1" smtClean="0"/>
              <a:t>Turun</a:t>
            </a:r>
            <a:endParaRPr lang="en-US" sz="2400" dirty="0"/>
          </a:p>
        </p:txBody>
      </p:sp>
      <p:sp>
        <p:nvSpPr>
          <p:cNvPr id="17" name="Down Arrow Callout 16"/>
          <p:cNvSpPr/>
          <p:nvPr/>
        </p:nvSpPr>
        <p:spPr>
          <a:xfrm>
            <a:off x="3733800" y="2438400"/>
            <a:ext cx="1752600" cy="685800"/>
          </a:xfrm>
          <a:prstGeom prst="downArrowCallout">
            <a:avLst/>
          </a:prstGeom>
          <a:solidFill>
            <a:schemeClr val="tx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Rumus</a:t>
            </a:r>
            <a:endParaRPr lang="en-US" sz="2800" dirty="0"/>
          </a:p>
        </p:txBody>
      </p:sp>
      <p:sp>
        <p:nvSpPr>
          <p:cNvPr id="18" name="Rectangle 17"/>
          <p:cNvSpPr/>
          <p:nvPr/>
        </p:nvSpPr>
        <p:spPr>
          <a:xfrm>
            <a:off x="152400" y="3200400"/>
            <a:ext cx="4343400" cy="68580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chemeClr val="accent5">
                    <a:lumMod val="20000"/>
                    <a:lumOff val="80000"/>
                  </a:schemeClr>
                </a:solidFill>
              </a:rPr>
              <a:t>Qd</a:t>
            </a:r>
            <a:r>
              <a:rPr lang="en-US" sz="3200" dirty="0" smtClean="0">
                <a:solidFill>
                  <a:schemeClr val="accent5">
                    <a:lumMod val="20000"/>
                    <a:lumOff val="80000"/>
                  </a:schemeClr>
                </a:solidFill>
              </a:rPr>
              <a:t>= a + </a:t>
            </a:r>
            <a:r>
              <a:rPr lang="en-US" sz="3200" dirty="0" err="1" smtClean="0">
                <a:solidFill>
                  <a:schemeClr val="accent5">
                    <a:lumMod val="20000"/>
                    <a:lumOff val="80000"/>
                  </a:schemeClr>
                </a:solidFill>
              </a:rPr>
              <a:t>bp</a:t>
            </a:r>
            <a:r>
              <a:rPr lang="en-US" sz="3200" dirty="0" smtClean="0">
                <a:solidFill>
                  <a:schemeClr val="accent5">
                    <a:lumMod val="20000"/>
                    <a:lumOff val="80000"/>
                  </a:schemeClr>
                </a:solidFill>
              </a:rPr>
              <a:t> </a:t>
            </a:r>
            <a:r>
              <a:rPr lang="en-US" sz="3200" dirty="0" err="1" smtClean="0">
                <a:solidFill>
                  <a:schemeClr val="accent5">
                    <a:lumMod val="20000"/>
                    <a:lumOff val="80000"/>
                  </a:schemeClr>
                </a:solidFill>
              </a:rPr>
              <a:t>dan</a:t>
            </a:r>
            <a:r>
              <a:rPr lang="en-US" sz="3200" dirty="0" smtClean="0">
                <a:solidFill>
                  <a:schemeClr val="accent5">
                    <a:lumMod val="20000"/>
                    <a:lumOff val="80000"/>
                  </a:schemeClr>
                </a:solidFill>
              </a:rPr>
              <a:t> b&lt;0</a:t>
            </a:r>
            <a:endParaRPr lang="en-US" sz="3200" dirty="0">
              <a:solidFill>
                <a:schemeClr val="accent5">
                  <a:lumMod val="20000"/>
                  <a:lumOff val="80000"/>
                </a:schemeClr>
              </a:solidFill>
            </a:endParaRPr>
          </a:p>
        </p:txBody>
      </p:sp>
      <p:sp>
        <p:nvSpPr>
          <p:cNvPr id="19" name="Rectangle 18"/>
          <p:cNvSpPr/>
          <p:nvPr/>
        </p:nvSpPr>
        <p:spPr>
          <a:xfrm>
            <a:off x="4724400" y="3200400"/>
            <a:ext cx="4343400" cy="685800"/>
          </a:xfrm>
          <a:prstGeom prst="rect">
            <a:avLst/>
          </a:prstGeom>
          <a:solidFill>
            <a:schemeClr val="tx1"/>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accent5">
                    <a:lumMod val="20000"/>
                    <a:lumOff val="80000"/>
                  </a:schemeClr>
                </a:solidFill>
              </a:rPr>
              <a:t>Qs= a + </a:t>
            </a:r>
            <a:r>
              <a:rPr lang="en-US" sz="3200" dirty="0" err="1" smtClean="0">
                <a:solidFill>
                  <a:schemeClr val="accent5">
                    <a:lumMod val="20000"/>
                    <a:lumOff val="80000"/>
                  </a:schemeClr>
                </a:solidFill>
              </a:rPr>
              <a:t>bp</a:t>
            </a:r>
            <a:r>
              <a:rPr lang="en-US" sz="3200" dirty="0" smtClean="0">
                <a:solidFill>
                  <a:schemeClr val="accent5">
                    <a:lumMod val="20000"/>
                    <a:lumOff val="80000"/>
                  </a:schemeClr>
                </a:solidFill>
              </a:rPr>
              <a:t> </a:t>
            </a:r>
            <a:r>
              <a:rPr lang="en-US" sz="3200" dirty="0" err="1" smtClean="0">
                <a:solidFill>
                  <a:schemeClr val="accent5">
                    <a:lumMod val="20000"/>
                    <a:lumOff val="80000"/>
                  </a:schemeClr>
                </a:solidFill>
              </a:rPr>
              <a:t>dan</a:t>
            </a:r>
            <a:r>
              <a:rPr lang="en-US" sz="3200" dirty="0" smtClean="0">
                <a:solidFill>
                  <a:schemeClr val="accent5">
                    <a:lumMod val="20000"/>
                    <a:lumOff val="80000"/>
                  </a:schemeClr>
                </a:solidFill>
              </a:rPr>
              <a:t> b&gt;0</a:t>
            </a:r>
            <a:endParaRPr lang="en-US" sz="3200" dirty="0">
              <a:solidFill>
                <a:schemeClr val="accent5">
                  <a:lumMod val="20000"/>
                  <a:lumOff val="80000"/>
                </a:schemeClr>
              </a:solidFill>
            </a:endParaRPr>
          </a:p>
        </p:txBody>
      </p:sp>
      <p:sp>
        <p:nvSpPr>
          <p:cNvPr id="20" name="Down Arrow Callout 19"/>
          <p:cNvSpPr/>
          <p:nvPr/>
        </p:nvSpPr>
        <p:spPr>
          <a:xfrm>
            <a:off x="3810000" y="609600"/>
            <a:ext cx="1752600" cy="685800"/>
          </a:xfrm>
          <a:prstGeom prst="downArrowCallout">
            <a:avLst/>
          </a:prstGeom>
          <a:solidFill>
            <a:schemeClr val="tx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Hukum</a:t>
            </a:r>
            <a:endParaRPr lang="en-US" sz="2800" dirty="0"/>
          </a:p>
        </p:txBody>
      </p:sp>
      <p:pic>
        <p:nvPicPr>
          <p:cNvPr id="31746" name="Picture 2" descr="http://2.bp.blogspot.com/_N4m0E9JYBM8/TAM0erCuWeI/AAAAAAAAAII/sXY-w9iGScI/s320/gambar+9.JPG"/>
          <p:cNvPicPr>
            <a:picLocks noChangeAspect="1" noChangeArrowheads="1"/>
          </p:cNvPicPr>
          <p:nvPr/>
        </p:nvPicPr>
        <p:blipFill>
          <a:blip r:embed="rId3"/>
          <a:srcRect/>
          <a:stretch>
            <a:fillRect/>
          </a:stretch>
        </p:blipFill>
        <p:spPr bwMode="auto">
          <a:xfrm>
            <a:off x="6705600" y="4114800"/>
            <a:ext cx="2286000" cy="2428875"/>
          </a:xfrm>
          <a:prstGeom prst="rect">
            <a:avLst/>
          </a:prstGeom>
          <a:noFill/>
        </p:spPr>
      </p:pic>
      <p:pic>
        <p:nvPicPr>
          <p:cNvPr id="31748" name="Picture 4" descr="http://1.bp.blogspot.com/_N4m0E9JYBM8/TAMzLT-evsI/AAAAAAAAAH4/BRn--6gzYX0/s320/gambar+5.JPG"/>
          <p:cNvPicPr>
            <a:picLocks noChangeAspect="1" noChangeArrowheads="1"/>
          </p:cNvPicPr>
          <p:nvPr/>
        </p:nvPicPr>
        <p:blipFill>
          <a:blip r:embed="rId4"/>
          <a:srcRect/>
          <a:stretch>
            <a:fillRect/>
          </a:stretch>
        </p:blipFill>
        <p:spPr bwMode="auto">
          <a:xfrm>
            <a:off x="228600" y="4114800"/>
            <a:ext cx="2362200" cy="2428875"/>
          </a:xfrm>
          <a:prstGeom prst="rect">
            <a:avLst/>
          </a:prstGeom>
          <a:noFill/>
        </p:spPr>
      </p:pic>
      <p:cxnSp>
        <p:nvCxnSpPr>
          <p:cNvPr id="21" name="Shape 20"/>
          <p:cNvCxnSpPr>
            <a:stCxn id="31748" idx="3"/>
            <a:endCxn id="24" idx="1"/>
          </p:cNvCxnSpPr>
          <p:nvPr/>
        </p:nvCxnSpPr>
        <p:spPr>
          <a:xfrm>
            <a:off x="2590800" y="5329238"/>
            <a:ext cx="762000" cy="8096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24" name="Rectangle 23"/>
          <p:cNvSpPr/>
          <p:nvPr/>
        </p:nvSpPr>
        <p:spPr>
          <a:xfrm>
            <a:off x="3352800" y="4191000"/>
            <a:ext cx="2667000" cy="24384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err="1" smtClean="0">
                <a:solidFill>
                  <a:srgbClr val="FFFF00"/>
                </a:solidFill>
              </a:rPr>
              <a:t>Jika</a:t>
            </a:r>
            <a:r>
              <a:rPr lang="en-US" sz="2400" dirty="0" smtClean="0">
                <a:solidFill>
                  <a:srgbClr val="FFFF00"/>
                </a:solidFill>
              </a:rPr>
              <a:t> </a:t>
            </a:r>
            <a:r>
              <a:rPr lang="en-US" sz="2400" dirty="0" err="1" smtClean="0">
                <a:solidFill>
                  <a:srgbClr val="FFFF00"/>
                </a:solidFill>
              </a:rPr>
              <a:t>keduanya</a:t>
            </a:r>
            <a:r>
              <a:rPr lang="en-US" sz="2400" dirty="0" smtClean="0">
                <a:solidFill>
                  <a:srgbClr val="FFFF00"/>
                </a:solidFill>
              </a:rPr>
              <a:t> </a:t>
            </a:r>
            <a:r>
              <a:rPr lang="en-US" sz="2400" dirty="0" err="1" smtClean="0">
                <a:solidFill>
                  <a:srgbClr val="FFFF00"/>
                </a:solidFill>
              </a:rPr>
              <a:t>memotong</a:t>
            </a:r>
            <a:r>
              <a:rPr lang="en-US" sz="2400" dirty="0" smtClean="0">
                <a:solidFill>
                  <a:srgbClr val="FFFF00"/>
                </a:solidFill>
              </a:rPr>
              <a:t>  </a:t>
            </a:r>
            <a:r>
              <a:rPr lang="en-US" sz="2400" dirty="0" err="1" smtClean="0">
                <a:solidFill>
                  <a:srgbClr val="FFFF00"/>
                </a:solidFill>
              </a:rPr>
              <a:t>di</a:t>
            </a:r>
            <a:r>
              <a:rPr lang="en-US" sz="2400" dirty="0" smtClean="0">
                <a:solidFill>
                  <a:srgbClr val="FFFF00"/>
                </a:solidFill>
              </a:rPr>
              <a:t> </a:t>
            </a:r>
            <a:r>
              <a:rPr lang="en-US" sz="2400" dirty="0" err="1" smtClean="0">
                <a:solidFill>
                  <a:srgbClr val="FFFF00"/>
                </a:solidFill>
              </a:rPr>
              <a:t>satu</a:t>
            </a:r>
            <a:r>
              <a:rPr lang="en-US" sz="2400" dirty="0" smtClean="0">
                <a:solidFill>
                  <a:srgbClr val="FFFF00"/>
                </a:solidFill>
              </a:rPr>
              <a:t> </a:t>
            </a:r>
            <a:r>
              <a:rPr lang="en-US" sz="2400" dirty="0" err="1" smtClean="0">
                <a:solidFill>
                  <a:srgbClr val="FFFF00"/>
                </a:solidFill>
              </a:rPr>
              <a:t>titik</a:t>
            </a:r>
            <a:r>
              <a:rPr lang="en-US" sz="2400" dirty="0" smtClean="0">
                <a:solidFill>
                  <a:srgbClr val="FFFF00"/>
                </a:solidFill>
              </a:rPr>
              <a:t> </a:t>
            </a:r>
            <a:r>
              <a:rPr lang="en-US" sz="2400" dirty="0" err="1" smtClean="0">
                <a:solidFill>
                  <a:srgbClr val="FFFF00"/>
                </a:solidFill>
              </a:rPr>
              <a:t>maka</a:t>
            </a:r>
            <a:r>
              <a:rPr lang="en-US" sz="2400" dirty="0" smtClean="0">
                <a:solidFill>
                  <a:srgbClr val="FFFF00"/>
                </a:solidFill>
              </a:rPr>
              <a:t> </a:t>
            </a:r>
            <a:r>
              <a:rPr lang="en-US" sz="2400" dirty="0" err="1" smtClean="0">
                <a:solidFill>
                  <a:srgbClr val="FFFF00"/>
                </a:solidFill>
              </a:rPr>
              <a:t>akan</a:t>
            </a:r>
            <a:r>
              <a:rPr lang="en-US" sz="2400" dirty="0" smtClean="0">
                <a:solidFill>
                  <a:srgbClr val="FFFF00"/>
                </a:solidFill>
              </a:rPr>
              <a:t> </a:t>
            </a:r>
            <a:r>
              <a:rPr lang="en-US" sz="2400" dirty="0" err="1" smtClean="0">
                <a:solidFill>
                  <a:srgbClr val="FFFF00"/>
                </a:solidFill>
              </a:rPr>
              <a:t>ketemu</a:t>
            </a:r>
            <a:r>
              <a:rPr lang="en-US" sz="2400" dirty="0" smtClean="0">
                <a:solidFill>
                  <a:srgbClr val="FFFF00"/>
                </a:solidFill>
              </a:rPr>
              <a:t> </a:t>
            </a:r>
            <a:r>
              <a:rPr lang="en-US" sz="2400" dirty="0" err="1" smtClean="0">
                <a:solidFill>
                  <a:srgbClr val="FFFF00"/>
                </a:solidFill>
              </a:rPr>
              <a:t>harga</a:t>
            </a:r>
            <a:r>
              <a:rPr lang="en-US" sz="2400" dirty="0" smtClean="0">
                <a:solidFill>
                  <a:srgbClr val="FFFF00"/>
                </a:solidFill>
              </a:rPr>
              <a:t> </a:t>
            </a:r>
            <a:r>
              <a:rPr lang="en-US" sz="2400" dirty="0" err="1" smtClean="0">
                <a:solidFill>
                  <a:srgbClr val="FFFF00"/>
                </a:solidFill>
              </a:rPr>
              <a:t>keseimbangan</a:t>
            </a:r>
            <a:endParaRPr lang="en-US" sz="2400" dirty="0" smtClean="0">
              <a:solidFill>
                <a:srgbClr val="FFFF00"/>
              </a:solidFill>
            </a:endParaRPr>
          </a:p>
          <a:p>
            <a:pPr algn="ctr"/>
            <a:r>
              <a:rPr lang="en-US" sz="2400" dirty="0" smtClean="0">
                <a:solidFill>
                  <a:schemeClr val="accent5">
                    <a:lumMod val="40000"/>
                    <a:lumOff val="60000"/>
                  </a:schemeClr>
                </a:solidFill>
              </a:rPr>
              <a:t>(</a:t>
            </a:r>
            <a:r>
              <a:rPr lang="en-US" sz="2400" dirty="0" err="1" smtClean="0">
                <a:solidFill>
                  <a:schemeClr val="accent5">
                    <a:lumMod val="40000"/>
                    <a:lumOff val="60000"/>
                  </a:schemeClr>
                </a:solidFill>
              </a:rPr>
              <a:t>Qd</a:t>
            </a:r>
            <a:r>
              <a:rPr lang="en-US" sz="2400" dirty="0" smtClean="0">
                <a:solidFill>
                  <a:schemeClr val="accent5">
                    <a:lumMod val="40000"/>
                    <a:lumOff val="60000"/>
                  </a:schemeClr>
                </a:solidFill>
              </a:rPr>
              <a:t>=Qs)</a:t>
            </a:r>
            <a:endParaRPr lang="en-US" sz="2400" dirty="0">
              <a:solidFill>
                <a:schemeClr val="accent5">
                  <a:lumMod val="40000"/>
                  <a:lumOff val="60000"/>
                </a:schemeClr>
              </a:solidFill>
            </a:endParaRPr>
          </a:p>
          <a:p>
            <a:pPr algn="ctr"/>
            <a:endParaRPr lang="en-US" sz="2400" dirty="0">
              <a:solidFill>
                <a:srgbClr val="FFFF00"/>
              </a:solidFill>
            </a:endParaRPr>
          </a:p>
        </p:txBody>
      </p:sp>
      <p:cxnSp>
        <p:nvCxnSpPr>
          <p:cNvPr id="28" name="Shape 20"/>
          <p:cNvCxnSpPr>
            <a:stCxn id="31746" idx="1"/>
            <a:endCxn id="24" idx="3"/>
          </p:cNvCxnSpPr>
          <p:nvPr/>
        </p:nvCxnSpPr>
        <p:spPr>
          <a:xfrm rot="10800000" flipV="1">
            <a:off x="6019800" y="5329238"/>
            <a:ext cx="685800" cy="80962"/>
          </a:xfrm>
          <a:prstGeom prst="curved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22" name="Action Button: Home 21">
            <a:hlinkClick r:id="rId5"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52401" y="255589"/>
            <a:ext cx="6477000" cy="2862322"/>
          </a:xfrm>
          <a:prstGeom prst="rect">
            <a:avLst/>
          </a:prstGeom>
          <a:noFill/>
          <a:ln w="28575">
            <a:solidFill>
              <a:srgbClr val="00FF00"/>
            </a:solidFill>
            <a:prstDash val="lgDashDot"/>
            <a:miter lim="800000"/>
            <a:headEnd/>
            <a:tailEnd/>
          </a:ln>
          <a:effectLst/>
        </p:spPr>
        <p:txBody>
          <a:bodyPr wrap="square">
            <a:spAutoFit/>
          </a:bodyPr>
          <a:lstStyle/>
          <a:p>
            <a:pPr marL="342900" indent="-342900" algn="l"/>
            <a:r>
              <a:rPr lang="en-US" sz="2000" b="1" dirty="0" err="1" smtClean="0">
                <a:solidFill>
                  <a:schemeClr val="accent6"/>
                </a:solidFill>
                <a:latin typeface="Albertus Medium" pitchFamily="34" charset="0"/>
              </a:rPr>
              <a:t>Kualitas</a:t>
            </a:r>
            <a:r>
              <a:rPr lang="en-US" sz="2000" b="1" dirty="0" smtClean="0">
                <a:solidFill>
                  <a:schemeClr val="accent6"/>
                </a:solidFill>
                <a:latin typeface="Albertus Medium" pitchFamily="34" charset="0"/>
              </a:rPr>
              <a:t> </a:t>
            </a:r>
            <a:r>
              <a:rPr lang="en-US" sz="2000" b="1" dirty="0" err="1" smtClean="0">
                <a:solidFill>
                  <a:schemeClr val="accent6"/>
                </a:solidFill>
                <a:latin typeface="Albertus Medium" pitchFamily="34" charset="0"/>
              </a:rPr>
              <a:t>Informasi</a:t>
            </a:r>
            <a:r>
              <a:rPr lang="en-US" sz="2000" b="1" dirty="0" smtClean="0">
                <a:solidFill>
                  <a:schemeClr val="accent6"/>
                </a:solidFill>
                <a:latin typeface="Albertus Medium" pitchFamily="34" charset="0"/>
              </a:rPr>
              <a:t> </a:t>
            </a:r>
            <a:r>
              <a:rPr lang="en-US" sz="2000" b="1" dirty="0" err="1" smtClean="0">
                <a:solidFill>
                  <a:schemeClr val="accent6"/>
                </a:solidFill>
                <a:latin typeface="Albertus Medium" pitchFamily="34" charset="0"/>
              </a:rPr>
              <a:t>Akuntansi</a:t>
            </a:r>
            <a:r>
              <a:rPr lang="en-US" sz="2000" b="1" dirty="0" smtClean="0">
                <a:solidFill>
                  <a:schemeClr val="accent6"/>
                </a:solidFill>
                <a:latin typeface="Albertus Medium" pitchFamily="34" charset="0"/>
              </a:rPr>
              <a:t> </a:t>
            </a:r>
            <a:endParaRPr lang="en-US" sz="2000" b="1" dirty="0">
              <a:solidFill>
                <a:schemeClr val="accent6"/>
              </a:solidFill>
              <a:latin typeface="Albertus Medium" pitchFamily="34" charset="0"/>
            </a:endParaRPr>
          </a:p>
          <a:p>
            <a:pPr marL="342900" indent="-342900" algn="l">
              <a:buFontTx/>
              <a:buBlip>
                <a:blip r:embed="rId3"/>
              </a:buBlip>
            </a:pPr>
            <a:r>
              <a:rPr lang="en-US" sz="2000" b="1" dirty="0" err="1" smtClean="0">
                <a:solidFill>
                  <a:srgbClr val="F6CD36"/>
                </a:solidFill>
                <a:latin typeface="Albertus Medium" pitchFamily="34" charset="0"/>
              </a:rPr>
              <a:t>Relevan</a:t>
            </a:r>
            <a:r>
              <a:rPr lang="en-US" sz="2000" b="1" dirty="0" smtClean="0">
                <a:solidFill>
                  <a:srgbClr val="F6CD36"/>
                </a:solidFill>
                <a:latin typeface="Albertus Medium" pitchFamily="34" charset="0"/>
              </a:rPr>
              <a:t> (Relevance)*</a:t>
            </a:r>
            <a:endParaRPr lang="en-US" sz="2000" b="1" dirty="0">
              <a:solidFill>
                <a:srgbClr val="F6CD36"/>
              </a:solidFill>
              <a:latin typeface="Albertus Medium" pitchFamily="34" charset="0"/>
            </a:endParaRPr>
          </a:p>
          <a:p>
            <a:pPr marL="342900" indent="-342900" algn="l">
              <a:buFontTx/>
              <a:buBlip>
                <a:blip r:embed="rId3"/>
              </a:buBlip>
            </a:pPr>
            <a:r>
              <a:rPr lang="en-US" sz="2000" b="1" dirty="0" err="1" smtClean="0">
                <a:solidFill>
                  <a:srgbClr val="00FF00"/>
                </a:solidFill>
                <a:latin typeface="Albertus Medium" pitchFamily="34" charset="0"/>
              </a:rPr>
              <a:t>Dapat</a:t>
            </a:r>
            <a:r>
              <a:rPr lang="en-US" sz="2000" b="1" dirty="0" smtClean="0">
                <a:solidFill>
                  <a:srgbClr val="00FF00"/>
                </a:solidFill>
                <a:latin typeface="Albertus Medium" pitchFamily="34" charset="0"/>
              </a:rPr>
              <a:t> </a:t>
            </a:r>
            <a:r>
              <a:rPr lang="en-US" sz="2000" b="1" dirty="0" err="1" smtClean="0">
                <a:solidFill>
                  <a:srgbClr val="00FF00"/>
                </a:solidFill>
                <a:latin typeface="Albertus Medium" pitchFamily="34" charset="0"/>
              </a:rPr>
              <a:t>Dimenegerti</a:t>
            </a:r>
            <a:r>
              <a:rPr lang="en-US" sz="2000" b="1" dirty="0" smtClean="0">
                <a:solidFill>
                  <a:srgbClr val="00FF00"/>
                </a:solidFill>
                <a:latin typeface="Albertus Medium" pitchFamily="34" charset="0"/>
              </a:rPr>
              <a:t> (Understandability)</a:t>
            </a:r>
            <a:endParaRPr lang="en-US" sz="2000" b="1" dirty="0">
              <a:solidFill>
                <a:srgbClr val="00FF00"/>
              </a:solidFill>
              <a:latin typeface="Albertus Medium" pitchFamily="34" charset="0"/>
            </a:endParaRPr>
          </a:p>
          <a:p>
            <a:pPr marL="342900" indent="-342900" algn="l">
              <a:buFontTx/>
              <a:buBlip>
                <a:blip r:embed="rId3"/>
              </a:buBlip>
            </a:pPr>
            <a:r>
              <a:rPr lang="en-US" sz="2000" b="1" dirty="0" err="1" smtClean="0">
                <a:solidFill>
                  <a:srgbClr val="CC99FF"/>
                </a:solidFill>
                <a:latin typeface="Albertus Medium" pitchFamily="34" charset="0"/>
              </a:rPr>
              <a:t>Daya</a:t>
            </a:r>
            <a:r>
              <a:rPr lang="en-US" sz="2000" b="1" dirty="0" smtClean="0">
                <a:solidFill>
                  <a:srgbClr val="CC99FF"/>
                </a:solidFill>
                <a:latin typeface="Albertus Medium" pitchFamily="34" charset="0"/>
              </a:rPr>
              <a:t> </a:t>
            </a:r>
            <a:r>
              <a:rPr lang="en-US" sz="2000" b="1" dirty="0" err="1" smtClean="0">
                <a:solidFill>
                  <a:srgbClr val="CC99FF"/>
                </a:solidFill>
                <a:latin typeface="Albertus Medium" pitchFamily="34" charset="0"/>
              </a:rPr>
              <a:t>Uji</a:t>
            </a:r>
            <a:r>
              <a:rPr lang="en-US" sz="2000" b="1" dirty="0" smtClean="0">
                <a:solidFill>
                  <a:srgbClr val="CC99FF"/>
                </a:solidFill>
                <a:latin typeface="Albertus Medium" pitchFamily="34" charset="0"/>
              </a:rPr>
              <a:t> (Verifiability)</a:t>
            </a:r>
            <a:endParaRPr lang="en-US" sz="2000" b="1" dirty="0">
              <a:solidFill>
                <a:srgbClr val="CC99FF"/>
              </a:solidFill>
              <a:latin typeface="Albertus Medium" pitchFamily="34" charset="0"/>
            </a:endParaRPr>
          </a:p>
          <a:p>
            <a:pPr marL="342900" indent="-342900" algn="l">
              <a:buFontTx/>
              <a:buBlip>
                <a:blip r:embed="rId3"/>
              </a:buBlip>
            </a:pPr>
            <a:r>
              <a:rPr lang="en-US" sz="2000" b="1" dirty="0" err="1" smtClean="0">
                <a:solidFill>
                  <a:srgbClr val="CCFF33"/>
                </a:solidFill>
                <a:latin typeface="Albertus Medium" pitchFamily="34" charset="0"/>
              </a:rPr>
              <a:t>Netral</a:t>
            </a:r>
            <a:r>
              <a:rPr lang="en-US" sz="2000" b="1" dirty="0" smtClean="0">
                <a:solidFill>
                  <a:srgbClr val="CCFF33"/>
                </a:solidFill>
                <a:latin typeface="Albertus Medium" pitchFamily="34" charset="0"/>
              </a:rPr>
              <a:t> (Neutrality</a:t>
            </a:r>
          </a:p>
          <a:p>
            <a:pPr marL="342900" indent="-342900" algn="l">
              <a:buFontTx/>
              <a:buBlip>
                <a:blip r:embed="rId3"/>
              </a:buBlip>
            </a:pPr>
            <a:r>
              <a:rPr lang="en-US" sz="2000" b="1" dirty="0" err="1" smtClean="0">
                <a:solidFill>
                  <a:srgbClr val="FFFF00"/>
                </a:solidFill>
                <a:latin typeface="Albertus Medium" pitchFamily="34" charset="0"/>
              </a:rPr>
              <a:t>Gambaran</a:t>
            </a:r>
            <a:r>
              <a:rPr lang="en-US" sz="2000" b="1" dirty="0" smtClean="0">
                <a:solidFill>
                  <a:srgbClr val="FFFF00"/>
                </a:solidFill>
                <a:latin typeface="Albertus Medium" pitchFamily="34" charset="0"/>
              </a:rPr>
              <a:t> yang </a:t>
            </a:r>
            <a:r>
              <a:rPr lang="en-US" sz="2000" b="1" dirty="0" err="1" smtClean="0">
                <a:solidFill>
                  <a:srgbClr val="FFFF00"/>
                </a:solidFill>
                <a:latin typeface="Albertus Medium" pitchFamily="34" charset="0"/>
              </a:rPr>
              <a:t>tepat</a:t>
            </a:r>
            <a:r>
              <a:rPr lang="en-US" sz="2000" b="1" dirty="0" smtClean="0">
                <a:solidFill>
                  <a:srgbClr val="FFFF00"/>
                </a:solidFill>
                <a:latin typeface="Albertus Medium" pitchFamily="34" charset="0"/>
              </a:rPr>
              <a:t> (Faithful representation)</a:t>
            </a:r>
          </a:p>
          <a:p>
            <a:pPr marL="342900" indent="-342900" algn="l">
              <a:buFontTx/>
              <a:buBlip>
                <a:blip r:embed="rId3"/>
              </a:buBlip>
            </a:pPr>
            <a:r>
              <a:rPr lang="en-US" sz="2000" b="1" dirty="0" err="1" smtClean="0">
                <a:solidFill>
                  <a:srgbClr val="11ED4B"/>
                </a:solidFill>
                <a:latin typeface="Albertus Medium" pitchFamily="34" charset="0"/>
              </a:rPr>
              <a:t>Daya</a:t>
            </a:r>
            <a:r>
              <a:rPr lang="en-US" sz="2000" b="1" dirty="0" smtClean="0">
                <a:solidFill>
                  <a:srgbClr val="11ED4B"/>
                </a:solidFill>
                <a:latin typeface="Albertus Medium" pitchFamily="34" charset="0"/>
              </a:rPr>
              <a:t> banding (Comparability</a:t>
            </a:r>
          </a:p>
          <a:p>
            <a:pPr marL="342900" indent="-342900" algn="l">
              <a:buFontTx/>
              <a:buBlip>
                <a:blip r:embed="rId3"/>
              </a:buBlip>
            </a:pPr>
            <a:r>
              <a:rPr lang="en-US" sz="2000" b="1" dirty="0" err="1" smtClean="0">
                <a:solidFill>
                  <a:schemeClr val="accent6"/>
                </a:solidFill>
                <a:latin typeface="Albertus Medium" pitchFamily="34" charset="0"/>
              </a:rPr>
              <a:t>Lengkap</a:t>
            </a:r>
            <a:r>
              <a:rPr lang="en-US" sz="2000" b="1" dirty="0" smtClean="0">
                <a:solidFill>
                  <a:schemeClr val="accent6"/>
                </a:solidFill>
                <a:latin typeface="Albertus Medium" pitchFamily="34" charset="0"/>
              </a:rPr>
              <a:t> (Completeness)</a:t>
            </a:r>
          </a:p>
          <a:p>
            <a:pPr marL="342900" indent="-342900" algn="l">
              <a:buFontTx/>
              <a:buBlip>
                <a:blip r:embed="rId3"/>
              </a:buBlip>
            </a:pPr>
            <a:r>
              <a:rPr lang="en-US" sz="2000" b="1" dirty="0" err="1" smtClean="0">
                <a:solidFill>
                  <a:srgbClr val="00FF99"/>
                </a:solidFill>
                <a:latin typeface="Albertus Medium" pitchFamily="34" charset="0"/>
              </a:rPr>
              <a:t>Dapat</a:t>
            </a:r>
            <a:r>
              <a:rPr lang="en-US" sz="2000" b="1" dirty="0" smtClean="0">
                <a:solidFill>
                  <a:srgbClr val="00FF99"/>
                </a:solidFill>
                <a:latin typeface="Albertus Medium" pitchFamily="34" charset="0"/>
              </a:rPr>
              <a:t> </a:t>
            </a:r>
            <a:r>
              <a:rPr lang="en-US" sz="2000" b="1" dirty="0" err="1" smtClean="0">
                <a:solidFill>
                  <a:srgbClr val="00FF99"/>
                </a:solidFill>
                <a:latin typeface="Albertus Medium" pitchFamily="34" charset="0"/>
              </a:rPr>
              <a:t>diandalkan</a:t>
            </a:r>
            <a:r>
              <a:rPr lang="en-US" sz="2000" b="1" dirty="0" smtClean="0">
                <a:solidFill>
                  <a:srgbClr val="00FF99"/>
                </a:solidFill>
                <a:latin typeface="Albertus Medium" pitchFamily="34" charset="0"/>
              </a:rPr>
              <a:t> (Reliability)</a:t>
            </a:r>
            <a:endParaRPr lang="en-US" sz="2000" b="1" dirty="0">
              <a:solidFill>
                <a:srgbClr val="00FF99"/>
              </a:solidFill>
              <a:latin typeface="Albertus Medium" pitchFamily="34" charset="0"/>
            </a:endParaRPr>
          </a:p>
        </p:txBody>
      </p:sp>
      <p:sp>
        <p:nvSpPr>
          <p:cNvPr id="3" name="Text Box 4"/>
          <p:cNvSpPr txBox="1">
            <a:spLocks noChangeArrowheads="1"/>
          </p:cNvSpPr>
          <p:nvPr/>
        </p:nvSpPr>
        <p:spPr bwMode="auto">
          <a:xfrm>
            <a:off x="2438400" y="3276600"/>
            <a:ext cx="6705600" cy="3477875"/>
          </a:xfrm>
          <a:prstGeom prst="rect">
            <a:avLst/>
          </a:prstGeom>
          <a:noFill/>
          <a:ln w="28575">
            <a:solidFill>
              <a:srgbClr val="00FFFF"/>
            </a:solidFill>
            <a:prstDash val="lgDashDot"/>
            <a:miter lim="800000"/>
            <a:headEnd/>
            <a:tailEnd/>
          </a:ln>
          <a:effectLst/>
        </p:spPr>
        <p:txBody>
          <a:bodyPr wrap="square">
            <a:spAutoFit/>
          </a:bodyPr>
          <a:lstStyle/>
          <a:p>
            <a:pPr marL="342900" indent="-342900" algn="l"/>
            <a:r>
              <a:rPr lang="en-US" sz="2000" b="1" dirty="0" err="1" smtClean="0">
                <a:solidFill>
                  <a:srgbClr val="CCFF33"/>
                </a:solidFill>
                <a:latin typeface="Albertus Medium" pitchFamily="34" charset="0"/>
              </a:rPr>
              <a:t>Prinsip</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Akuntansi</a:t>
            </a:r>
            <a:r>
              <a:rPr lang="en-US" sz="2000" b="1" dirty="0" smtClean="0">
                <a:solidFill>
                  <a:srgbClr val="CCFF33"/>
                </a:solidFill>
                <a:latin typeface="Albertus Medium" pitchFamily="34" charset="0"/>
              </a:rPr>
              <a:t> </a:t>
            </a:r>
            <a:endParaRPr lang="en-US" sz="2000" b="1" dirty="0">
              <a:solidFill>
                <a:srgbClr val="CCFF33"/>
              </a:solidFill>
              <a:latin typeface="Albertus Medium" pitchFamily="34" charset="0"/>
            </a:endParaRPr>
          </a:p>
          <a:p>
            <a:pPr marL="342900" indent="-342900" algn="l">
              <a:buFontTx/>
              <a:buBlip>
                <a:blip r:embed="rId3"/>
              </a:buBlip>
            </a:pPr>
            <a:r>
              <a:rPr lang="en-US" sz="2000" dirty="0" err="1" smtClean="0">
                <a:solidFill>
                  <a:srgbClr val="F6CD36"/>
                </a:solidFill>
                <a:latin typeface="Albertus Medium" pitchFamily="34" charset="0"/>
              </a:rPr>
              <a:t>Harga</a:t>
            </a:r>
            <a:r>
              <a:rPr lang="en-US" sz="2000" dirty="0" smtClean="0">
                <a:solidFill>
                  <a:srgbClr val="F6CD36"/>
                </a:solidFill>
                <a:latin typeface="Albertus Medium" pitchFamily="34" charset="0"/>
              </a:rPr>
              <a:t> </a:t>
            </a:r>
            <a:r>
              <a:rPr lang="en-US" sz="2000" dirty="0" err="1" smtClean="0">
                <a:solidFill>
                  <a:srgbClr val="F6CD36"/>
                </a:solidFill>
                <a:latin typeface="Albertus Medium" pitchFamily="34" charset="0"/>
              </a:rPr>
              <a:t>Historis</a:t>
            </a:r>
            <a:r>
              <a:rPr lang="en-US" sz="2000" dirty="0" smtClean="0">
                <a:solidFill>
                  <a:srgbClr val="F6CD36"/>
                </a:solidFill>
                <a:latin typeface="Albertus Medium" pitchFamily="34" charset="0"/>
              </a:rPr>
              <a:t> (Allocation of cost)</a:t>
            </a:r>
          </a:p>
          <a:p>
            <a:pPr marL="342900" indent="-342900" algn="l">
              <a:buFontTx/>
              <a:buBlip>
                <a:blip r:embed="rId3"/>
              </a:buBlip>
            </a:pPr>
            <a:r>
              <a:rPr lang="en-US" sz="2000" dirty="0" err="1" smtClean="0">
                <a:solidFill>
                  <a:srgbClr val="00FF99"/>
                </a:solidFill>
                <a:latin typeface="Albertus Medium" pitchFamily="34" charset="0"/>
              </a:rPr>
              <a:t>Pengakuan</a:t>
            </a:r>
            <a:r>
              <a:rPr lang="en-US" sz="2000" dirty="0" smtClean="0">
                <a:solidFill>
                  <a:srgbClr val="00FF99"/>
                </a:solidFill>
                <a:latin typeface="Albertus Medium" pitchFamily="34" charset="0"/>
              </a:rPr>
              <a:t> </a:t>
            </a:r>
            <a:r>
              <a:rPr lang="en-US" sz="2000" dirty="0" err="1" smtClean="0">
                <a:solidFill>
                  <a:srgbClr val="00FF99"/>
                </a:solidFill>
                <a:latin typeface="Albertus Medium" pitchFamily="34" charset="0"/>
              </a:rPr>
              <a:t>Pendapatan</a:t>
            </a:r>
            <a:r>
              <a:rPr lang="en-US" sz="2000" dirty="0" smtClean="0">
                <a:solidFill>
                  <a:srgbClr val="00FF99"/>
                </a:solidFill>
                <a:latin typeface="Albertus Medium" pitchFamily="34" charset="0"/>
              </a:rPr>
              <a:t> (Recognition of revenue)</a:t>
            </a:r>
          </a:p>
          <a:p>
            <a:pPr marL="342900" indent="-342900" algn="l">
              <a:buFontTx/>
              <a:buBlip>
                <a:blip r:embed="rId3"/>
              </a:buBlip>
            </a:pPr>
            <a:r>
              <a:rPr lang="en-US" sz="2000" dirty="0" err="1" smtClean="0">
                <a:solidFill>
                  <a:srgbClr val="00FFFF"/>
                </a:solidFill>
                <a:latin typeface="Albertus Medium" pitchFamily="34" charset="0"/>
              </a:rPr>
              <a:t>Mempertemukan</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biaya</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dan</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pendapatan</a:t>
            </a:r>
            <a:endParaRPr lang="en-US" sz="2000" dirty="0" smtClean="0">
              <a:solidFill>
                <a:srgbClr val="00FFFF"/>
              </a:solidFill>
              <a:latin typeface="Albertus Medium" pitchFamily="34" charset="0"/>
            </a:endParaRPr>
          </a:p>
          <a:p>
            <a:pPr marL="342900" indent="-342900" algn="l">
              <a:buFontTx/>
              <a:buBlip>
                <a:blip r:embed="rId3"/>
              </a:buBlip>
            </a:pPr>
            <a:r>
              <a:rPr lang="en-US" sz="2000" dirty="0" err="1" smtClean="0">
                <a:solidFill>
                  <a:srgbClr val="FFFF00"/>
                </a:solidFill>
                <a:latin typeface="Albertus Medium" pitchFamily="34" charset="0"/>
              </a:rPr>
              <a:t>Pengungkapan</a:t>
            </a:r>
            <a:r>
              <a:rPr lang="en-US" sz="2000" dirty="0" smtClean="0">
                <a:solidFill>
                  <a:srgbClr val="FFFF00"/>
                </a:solidFill>
                <a:latin typeface="Albertus Medium" pitchFamily="34" charset="0"/>
              </a:rPr>
              <a:t> yang </a:t>
            </a:r>
            <a:r>
              <a:rPr lang="en-US" sz="2000" dirty="0" err="1" smtClean="0">
                <a:solidFill>
                  <a:srgbClr val="FFFF00"/>
                </a:solidFill>
                <a:latin typeface="Albertus Medium" pitchFamily="34" charset="0"/>
              </a:rPr>
              <a:t>memadai</a:t>
            </a:r>
            <a:r>
              <a:rPr lang="en-US" sz="2000" dirty="0" smtClean="0">
                <a:solidFill>
                  <a:srgbClr val="FFFF00"/>
                </a:solidFill>
                <a:latin typeface="Albertus Medium" pitchFamily="34" charset="0"/>
              </a:rPr>
              <a:t> (adequate disclosure)</a:t>
            </a:r>
          </a:p>
          <a:p>
            <a:pPr marL="342900" indent="-342900" algn="l">
              <a:buFontTx/>
              <a:buBlip>
                <a:blip r:embed="rId3"/>
              </a:buBlip>
            </a:pPr>
            <a:r>
              <a:rPr lang="en-US" sz="2000" dirty="0" err="1" smtClean="0">
                <a:solidFill>
                  <a:schemeClr val="accent6"/>
                </a:solidFill>
                <a:latin typeface="Albertus Medium" pitchFamily="34" charset="0"/>
              </a:rPr>
              <a:t>Obyektivitas</a:t>
            </a:r>
            <a:r>
              <a:rPr lang="en-US" sz="2000" dirty="0" smtClean="0">
                <a:solidFill>
                  <a:schemeClr val="accent6"/>
                </a:solidFill>
                <a:latin typeface="Albertus Medium" pitchFamily="34" charset="0"/>
              </a:rPr>
              <a:t> (objectivity)</a:t>
            </a:r>
          </a:p>
          <a:p>
            <a:pPr marL="342900" indent="-342900" algn="l">
              <a:buFontTx/>
              <a:buBlip>
                <a:blip r:embed="rId3"/>
              </a:buBlip>
            </a:pPr>
            <a:r>
              <a:rPr lang="en-US" sz="2000" dirty="0" err="1" smtClean="0">
                <a:solidFill>
                  <a:srgbClr val="00FF99"/>
                </a:solidFill>
                <a:latin typeface="Albertus Medium" pitchFamily="34" charset="0"/>
              </a:rPr>
              <a:t>Konsistensi</a:t>
            </a:r>
            <a:r>
              <a:rPr lang="en-US" sz="2000" dirty="0" smtClean="0">
                <a:solidFill>
                  <a:srgbClr val="00FF99"/>
                </a:solidFill>
                <a:latin typeface="Albertus Medium" pitchFamily="34" charset="0"/>
              </a:rPr>
              <a:t> (Consistency)</a:t>
            </a:r>
          </a:p>
          <a:p>
            <a:pPr marL="342900" indent="-342900" algn="l">
              <a:buFontTx/>
              <a:buBlip>
                <a:blip r:embed="rId3"/>
              </a:buBlip>
            </a:pPr>
            <a:r>
              <a:rPr lang="en-US" sz="2000" dirty="0" smtClean="0">
                <a:solidFill>
                  <a:srgbClr val="FFC000"/>
                </a:solidFill>
                <a:latin typeface="Albertus Medium" pitchFamily="34" charset="0"/>
              </a:rPr>
              <a:t>Material (</a:t>
            </a:r>
            <a:r>
              <a:rPr lang="en-US" sz="2000" dirty="0" err="1" smtClean="0">
                <a:solidFill>
                  <a:srgbClr val="FFC000"/>
                </a:solidFill>
                <a:latin typeface="Albertus Medium" pitchFamily="34" charset="0"/>
              </a:rPr>
              <a:t>Materiliaty</a:t>
            </a:r>
            <a:r>
              <a:rPr lang="en-US" sz="2000" dirty="0" smtClean="0">
                <a:solidFill>
                  <a:srgbClr val="FFC000"/>
                </a:solidFill>
                <a:latin typeface="Albertus Medium" pitchFamily="34" charset="0"/>
              </a:rPr>
              <a:t>)</a:t>
            </a:r>
          </a:p>
          <a:p>
            <a:pPr marL="342900" indent="-342900" algn="l">
              <a:buFontTx/>
              <a:buBlip>
                <a:blip r:embed="rId3"/>
              </a:buBlip>
            </a:pPr>
            <a:r>
              <a:rPr lang="en-US" sz="2000" dirty="0" err="1" smtClean="0">
                <a:solidFill>
                  <a:srgbClr val="CC99FF"/>
                </a:solidFill>
                <a:latin typeface="Albertus Medium" pitchFamily="34" charset="0"/>
              </a:rPr>
              <a:t>Konservatif</a:t>
            </a:r>
            <a:r>
              <a:rPr lang="en-US" sz="2000" dirty="0" smtClean="0">
                <a:solidFill>
                  <a:srgbClr val="CC99FF"/>
                </a:solidFill>
                <a:latin typeface="Albertus Medium" pitchFamily="34" charset="0"/>
              </a:rPr>
              <a:t> (Conservatism)</a:t>
            </a:r>
          </a:p>
          <a:p>
            <a:pPr marL="342900" indent="-342900" algn="l">
              <a:buFontTx/>
              <a:buBlip>
                <a:blip r:embed="rId3"/>
              </a:buBlip>
            </a:pPr>
            <a:r>
              <a:rPr lang="en-US" sz="2000" dirty="0" err="1" smtClean="0">
                <a:solidFill>
                  <a:srgbClr val="FF00FF"/>
                </a:solidFill>
                <a:latin typeface="Albertus Medium" pitchFamily="34" charset="0"/>
              </a:rPr>
              <a:t>Lengkap</a:t>
            </a:r>
            <a:r>
              <a:rPr lang="en-US" sz="2000" dirty="0" smtClean="0">
                <a:solidFill>
                  <a:srgbClr val="FF00FF"/>
                </a:solidFill>
                <a:latin typeface="Albertus Medium" pitchFamily="34" charset="0"/>
              </a:rPr>
              <a:t> (completeness)</a:t>
            </a:r>
          </a:p>
          <a:p>
            <a:pPr marL="342900" indent="-342900" algn="l">
              <a:buFontTx/>
              <a:buBlip>
                <a:blip r:embed="rId3"/>
              </a:buBlip>
            </a:pPr>
            <a:r>
              <a:rPr lang="en-US" sz="2000" dirty="0" err="1" smtClean="0">
                <a:solidFill>
                  <a:schemeClr val="accent6">
                    <a:lumMod val="20000"/>
                    <a:lumOff val="80000"/>
                  </a:schemeClr>
                </a:solidFill>
                <a:latin typeface="Albertus Medium" pitchFamily="34" charset="0"/>
              </a:rPr>
              <a:t>Dimengerti</a:t>
            </a:r>
            <a:r>
              <a:rPr lang="en-US" sz="2000" dirty="0" smtClean="0">
                <a:solidFill>
                  <a:schemeClr val="accent6">
                    <a:lumMod val="20000"/>
                    <a:lumOff val="80000"/>
                  </a:schemeClr>
                </a:solidFill>
                <a:latin typeface="Albertus Medium" pitchFamily="34" charset="0"/>
              </a:rPr>
              <a:t> (Understandability)</a:t>
            </a:r>
            <a:endParaRPr lang="en-US" sz="2000" dirty="0">
              <a:solidFill>
                <a:schemeClr val="accent6">
                  <a:lumMod val="20000"/>
                  <a:lumOff val="80000"/>
                </a:schemeClr>
              </a:solidFill>
              <a:latin typeface="Albertus Medium" pitchFamily="34" charset="0"/>
            </a:endParaRPr>
          </a:p>
        </p:txBody>
      </p:sp>
      <p:sp>
        <p:nvSpPr>
          <p:cNvPr id="4" name="Action Button: Home 3">
            <a:hlinkClick r:id="rId4"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additive="base">
                                        <p:cTn id="6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 end="1"/>
                                            </p:txEl>
                                          </p:spTgt>
                                        </p:tgtEl>
                                        <p:attrNameLst>
                                          <p:attrName>style.visibility</p:attrName>
                                        </p:attrNameLst>
                                      </p:cBhvr>
                                      <p:to>
                                        <p:strVal val="visible"/>
                                      </p:to>
                                    </p:set>
                                    <p:anim calcmode="lin" valueType="num">
                                      <p:cBhvr additive="base">
                                        <p:cTn id="6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2" end="2"/>
                                            </p:txEl>
                                          </p:spTgt>
                                        </p:tgtEl>
                                        <p:attrNameLst>
                                          <p:attrName>style.visibility</p:attrName>
                                        </p:attrNameLst>
                                      </p:cBhvr>
                                      <p:to>
                                        <p:strVal val="visible"/>
                                      </p:to>
                                    </p:set>
                                    <p:anim calcmode="lin" valueType="num">
                                      <p:cBhvr additive="base">
                                        <p:cTn id="7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 calcmode="lin" valueType="num">
                                      <p:cBhvr additive="base">
                                        <p:cTn id="7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4" end="4"/>
                                            </p:txEl>
                                          </p:spTgt>
                                        </p:tgtEl>
                                        <p:attrNameLst>
                                          <p:attrName>style.visibility</p:attrName>
                                        </p:attrNameLst>
                                      </p:cBhvr>
                                      <p:to>
                                        <p:strVal val="visible"/>
                                      </p:to>
                                    </p:set>
                                    <p:anim calcmode="lin" valueType="num">
                                      <p:cBhvr additive="base">
                                        <p:cTn id="8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3">
                                            <p:txEl>
                                              <p:pRg st="5" end="5"/>
                                            </p:txEl>
                                          </p:spTgt>
                                        </p:tgtEl>
                                        <p:attrNameLst>
                                          <p:attrName>style.visibility</p:attrName>
                                        </p:attrNameLst>
                                      </p:cBhvr>
                                      <p:to>
                                        <p:strVal val="visible"/>
                                      </p:to>
                                    </p:set>
                                    <p:anim calcmode="lin" valueType="num">
                                      <p:cBhvr additive="base">
                                        <p:cTn id="9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3">
                                            <p:txEl>
                                              <p:pRg st="6" end="6"/>
                                            </p:txEl>
                                          </p:spTgt>
                                        </p:tgtEl>
                                        <p:attrNameLst>
                                          <p:attrName>style.visibility</p:attrName>
                                        </p:attrNameLst>
                                      </p:cBhvr>
                                      <p:to>
                                        <p:strVal val="visible"/>
                                      </p:to>
                                    </p:set>
                                    <p:anim calcmode="lin" valueType="num">
                                      <p:cBhvr additive="base">
                                        <p:cTn id="9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
                                            <p:txEl>
                                              <p:pRg st="7" end="7"/>
                                            </p:txEl>
                                          </p:spTgt>
                                        </p:tgtEl>
                                        <p:attrNameLst>
                                          <p:attrName>style.visibility</p:attrName>
                                        </p:attrNameLst>
                                      </p:cBhvr>
                                      <p:to>
                                        <p:strVal val="visible"/>
                                      </p:to>
                                    </p:set>
                                    <p:anim calcmode="lin" valueType="num">
                                      <p:cBhvr additive="base">
                                        <p:cTn id="10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3">
                                            <p:txEl>
                                              <p:pRg st="8" end="8"/>
                                            </p:txEl>
                                          </p:spTgt>
                                        </p:tgtEl>
                                        <p:attrNameLst>
                                          <p:attrName>style.visibility</p:attrName>
                                        </p:attrNameLst>
                                      </p:cBhvr>
                                      <p:to>
                                        <p:strVal val="visible"/>
                                      </p:to>
                                    </p:set>
                                    <p:anim calcmode="lin" valueType="num">
                                      <p:cBhvr additive="base">
                                        <p:cTn id="10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3">
                                            <p:txEl>
                                              <p:pRg st="9" end="9"/>
                                            </p:txEl>
                                          </p:spTgt>
                                        </p:tgtEl>
                                        <p:attrNameLst>
                                          <p:attrName>style.visibility</p:attrName>
                                        </p:attrNameLst>
                                      </p:cBhvr>
                                      <p:to>
                                        <p:strVal val="visible"/>
                                      </p:to>
                                    </p:set>
                                    <p:anim calcmode="lin" valueType="num">
                                      <p:cBhvr additive="base">
                                        <p:cTn id="1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3">
                                            <p:txEl>
                                              <p:pRg st="10" end="10"/>
                                            </p:txEl>
                                          </p:spTgt>
                                        </p:tgtEl>
                                        <p:attrNameLst>
                                          <p:attrName>style.visibility</p:attrName>
                                        </p:attrNameLst>
                                      </p:cBhvr>
                                      <p:to>
                                        <p:strVal val="visible"/>
                                      </p:to>
                                    </p:set>
                                    <p:anim calcmode="lin" valueType="num">
                                      <p:cBhvr additive="base">
                                        <p:cTn id="12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52400" y="255588"/>
            <a:ext cx="7489825" cy="5693866"/>
          </a:xfrm>
          <a:prstGeom prst="rect">
            <a:avLst/>
          </a:prstGeom>
          <a:noFill/>
          <a:ln w="9525">
            <a:noFill/>
            <a:miter lim="800000"/>
            <a:headEnd/>
            <a:tailEnd/>
          </a:ln>
          <a:effectLst/>
        </p:spPr>
        <p:txBody>
          <a:bodyPr>
            <a:spAutoFit/>
          </a:bodyPr>
          <a:lstStyle/>
          <a:p>
            <a:pPr marL="342900" indent="-342900" algn="l"/>
            <a:r>
              <a:rPr lang="en-US" sz="2000" b="1" dirty="0">
                <a:solidFill>
                  <a:schemeClr val="accent6"/>
                </a:solidFill>
                <a:latin typeface="Albertus Medium" pitchFamily="34" charset="0"/>
              </a:rPr>
              <a:t>YANG MEMBUTUHKAN LAPORAN KEUANGAN</a:t>
            </a:r>
          </a:p>
          <a:p>
            <a:pPr marL="342900" indent="-342900" algn="l">
              <a:buFontTx/>
              <a:buBlip>
                <a:blip r:embed="rId2"/>
              </a:buBlip>
            </a:pPr>
            <a:r>
              <a:rPr lang="en-US" sz="2000" b="1" dirty="0" err="1">
                <a:solidFill>
                  <a:srgbClr val="F6CD36"/>
                </a:solidFill>
                <a:latin typeface="Albertus Medium" pitchFamily="34" charset="0"/>
              </a:rPr>
              <a:t>Manajer</a:t>
            </a:r>
            <a:endParaRPr lang="en-US" sz="2000" b="1" dirty="0">
              <a:solidFill>
                <a:srgbClr val="F6CD36"/>
              </a:solidFill>
              <a:latin typeface="Albertus Medium" pitchFamily="34" charset="0"/>
            </a:endParaRPr>
          </a:p>
          <a:p>
            <a:pPr marL="342900" indent="-342900" algn="l">
              <a:buFontTx/>
              <a:buBlip>
                <a:blip r:embed="rId2"/>
              </a:buBlip>
            </a:pPr>
            <a:r>
              <a:rPr lang="en-US" sz="2000" b="1" dirty="0" err="1">
                <a:solidFill>
                  <a:srgbClr val="00FF00"/>
                </a:solidFill>
                <a:latin typeface="Albertus Medium" pitchFamily="34" charset="0"/>
              </a:rPr>
              <a:t>Pemilik</a:t>
            </a:r>
            <a:r>
              <a:rPr lang="en-US" sz="2000" b="1" dirty="0">
                <a:solidFill>
                  <a:srgbClr val="00FF00"/>
                </a:solidFill>
                <a:latin typeface="Albertus Medium" pitchFamily="34" charset="0"/>
              </a:rPr>
              <a:t> (Investor)</a:t>
            </a:r>
          </a:p>
          <a:p>
            <a:pPr marL="342900" indent="-342900" algn="l">
              <a:buFontTx/>
              <a:buBlip>
                <a:blip r:embed="rId2"/>
              </a:buBlip>
            </a:pPr>
            <a:r>
              <a:rPr lang="en-US" sz="2000" b="1" dirty="0" err="1">
                <a:solidFill>
                  <a:srgbClr val="CC99FF"/>
                </a:solidFill>
                <a:latin typeface="Albertus Medium" pitchFamily="34" charset="0"/>
              </a:rPr>
              <a:t>Kreditor</a:t>
            </a:r>
            <a:endParaRPr lang="en-US" sz="2000" b="1" dirty="0">
              <a:solidFill>
                <a:srgbClr val="CC99FF"/>
              </a:solidFill>
              <a:latin typeface="Albertus Medium" pitchFamily="34" charset="0"/>
            </a:endParaRPr>
          </a:p>
          <a:p>
            <a:pPr marL="342900" indent="-342900" algn="l">
              <a:buFontTx/>
              <a:buBlip>
                <a:blip r:embed="rId2"/>
              </a:buBlip>
            </a:pPr>
            <a:r>
              <a:rPr lang="en-US" sz="2000" b="1" dirty="0" err="1">
                <a:solidFill>
                  <a:srgbClr val="CCFF33"/>
                </a:solidFill>
                <a:latin typeface="Albertus Medium" pitchFamily="34" charset="0"/>
              </a:rPr>
              <a:t>Pemerintah</a:t>
            </a:r>
            <a:endParaRPr lang="en-US" sz="2000" b="1" dirty="0">
              <a:solidFill>
                <a:srgbClr val="CCFF33"/>
              </a:solidFill>
              <a:latin typeface="Albertus Medium" pitchFamily="34" charset="0"/>
            </a:endParaRPr>
          </a:p>
          <a:p>
            <a:pPr marL="342900" indent="-342900" algn="l"/>
            <a:endParaRPr lang="en-US" sz="2000" b="1" dirty="0">
              <a:solidFill>
                <a:srgbClr val="FFFF00"/>
              </a:solidFill>
              <a:latin typeface="Albertus Medium" pitchFamily="34" charset="0"/>
            </a:endParaRPr>
          </a:p>
          <a:p>
            <a:pPr marL="342900" indent="-342900" algn="l"/>
            <a:r>
              <a:rPr lang="en-US" sz="2400" b="1" dirty="0">
                <a:solidFill>
                  <a:srgbClr val="FFFF00"/>
                </a:solidFill>
              </a:rPr>
              <a:t>PROFESI </a:t>
            </a:r>
            <a:r>
              <a:rPr lang="en-US" sz="2400" b="1" dirty="0" smtClean="0">
                <a:solidFill>
                  <a:srgbClr val="FFFF00"/>
                </a:solidFill>
              </a:rPr>
              <a:t>AKUNTANSI</a:t>
            </a:r>
            <a:endParaRPr lang="en-US" sz="2400" b="1" dirty="0">
              <a:solidFill>
                <a:srgbClr val="FFFF00"/>
              </a:solidFill>
            </a:endParaRPr>
          </a:p>
          <a:p>
            <a:pPr marL="342900" indent="-342900" algn="l"/>
            <a:r>
              <a:rPr lang="en-US" sz="2200" b="1" dirty="0" err="1">
                <a:solidFill>
                  <a:srgbClr val="00FFFF"/>
                </a:solidFill>
              </a:rPr>
              <a:t>Akuntan</a:t>
            </a:r>
            <a:r>
              <a:rPr lang="en-US" sz="2200" b="1" dirty="0">
                <a:solidFill>
                  <a:srgbClr val="00FFFF"/>
                </a:solidFill>
              </a:rPr>
              <a:t> </a:t>
            </a:r>
            <a:r>
              <a:rPr lang="en-US" sz="2200" b="1" dirty="0" err="1">
                <a:solidFill>
                  <a:srgbClr val="00FFFF"/>
                </a:solidFill>
              </a:rPr>
              <a:t>Publik</a:t>
            </a:r>
            <a:r>
              <a:rPr lang="en-US" sz="2200" b="1" dirty="0">
                <a:solidFill>
                  <a:srgbClr val="00FFFF"/>
                </a:solidFill>
              </a:rPr>
              <a:t> </a:t>
            </a:r>
            <a:r>
              <a:rPr lang="en-US" sz="2200" b="1" dirty="0" err="1">
                <a:solidFill>
                  <a:srgbClr val="FFFF00"/>
                </a:solidFill>
              </a:rPr>
              <a:t>adalah</a:t>
            </a:r>
            <a:r>
              <a:rPr lang="en-US" sz="2200" b="1" dirty="0">
                <a:solidFill>
                  <a:srgbClr val="FFFF00"/>
                </a:solidFill>
              </a:rPr>
              <a:t> </a:t>
            </a:r>
            <a:r>
              <a:rPr lang="en-US" sz="2200" b="1" dirty="0" err="1">
                <a:solidFill>
                  <a:srgbClr val="FFFF00"/>
                </a:solidFill>
              </a:rPr>
              <a:t>akuntan</a:t>
            </a:r>
            <a:r>
              <a:rPr lang="en-US" sz="2200" b="1" dirty="0">
                <a:solidFill>
                  <a:srgbClr val="FFFF00"/>
                </a:solidFill>
              </a:rPr>
              <a:t> yang </a:t>
            </a:r>
            <a:r>
              <a:rPr lang="en-US" sz="2200" b="1" dirty="0" err="1">
                <a:solidFill>
                  <a:srgbClr val="FFFF00"/>
                </a:solidFill>
              </a:rPr>
              <a:t>memberikan</a:t>
            </a:r>
            <a:r>
              <a:rPr lang="en-US" sz="2200" b="1" dirty="0">
                <a:solidFill>
                  <a:srgbClr val="FFFF00"/>
                </a:solidFill>
              </a:rPr>
              <a:t> </a:t>
            </a:r>
            <a:r>
              <a:rPr lang="en-US" sz="2200" b="1" dirty="0" err="1">
                <a:solidFill>
                  <a:srgbClr val="FFFF00"/>
                </a:solidFill>
              </a:rPr>
              <a:t>pelayanan</a:t>
            </a:r>
            <a:r>
              <a:rPr lang="en-US" sz="2200" b="1" dirty="0">
                <a:solidFill>
                  <a:srgbClr val="FFFF00"/>
                </a:solidFill>
              </a:rPr>
              <a:t> </a:t>
            </a:r>
            <a:r>
              <a:rPr lang="en-US" sz="2200" b="1" dirty="0" err="1">
                <a:solidFill>
                  <a:srgbClr val="FFFF00"/>
                </a:solidFill>
              </a:rPr>
              <a:t>jasanya</a:t>
            </a:r>
            <a:r>
              <a:rPr lang="en-US" sz="2200" b="1" dirty="0">
                <a:solidFill>
                  <a:srgbClr val="FFFF00"/>
                </a:solidFill>
              </a:rPr>
              <a:t> </a:t>
            </a:r>
            <a:r>
              <a:rPr lang="en-US" sz="2200" b="1" dirty="0" err="1">
                <a:solidFill>
                  <a:srgbClr val="FFFF00"/>
                </a:solidFill>
              </a:rPr>
              <a:t>kepada</a:t>
            </a:r>
            <a:r>
              <a:rPr lang="en-US" sz="2200" b="1" dirty="0">
                <a:solidFill>
                  <a:srgbClr val="FFFF00"/>
                </a:solidFill>
              </a:rPr>
              <a:t> </a:t>
            </a:r>
            <a:r>
              <a:rPr lang="en-US" sz="2200" b="1" dirty="0" err="1">
                <a:solidFill>
                  <a:srgbClr val="FFFF00"/>
                </a:solidFill>
              </a:rPr>
              <a:t>masyarakat</a:t>
            </a:r>
            <a:r>
              <a:rPr lang="en-US" sz="2200" b="1" dirty="0">
                <a:solidFill>
                  <a:srgbClr val="FFFF00"/>
                </a:solidFill>
              </a:rPr>
              <a:t>. </a:t>
            </a:r>
            <a:r>
              <a:rPr lang="en-US" sz="2200" b="1" dirty="0" err="1">
                <a:solidFill>
                  <a:srgbClr val="FFFF00"/>
                </a:solidFill>
              </a:rPr>
              <a:t>Untuk</a:t>
            </a:r>
            <a:r>
              <a:rPr lang="en-US" sz="2200" b="1" dirty="0">
                <a:solidFill>
                  <a:srgbClr val="FFFF00"/>
                </a:solidFill>
              </a:rPr>
              <a:t> </a:t>
            </a:r>
            <a:r>
              <a:rPr lang="en-US" sz="2200" b="1" dirty="0" err="1">
                <a:solidFill>
                  <a:srgbClr val="FFFF00"/>
                </a:solidFill>
              </a:rPr>
              <a:t>itu</a:t>
            </a:r>
            <a:r>
              <a:rPr lang="en-US" sz="2200" b="1" dirty="0">
                <a:solidFill>
                  <a:srgbClr val="FFFF00"/>
                </a:solidFill>
              </a:rPr>
              <a:t> </a:t>
            </a:r>
            <a:r>
              <a:rPr lang="en-US" sz="2200" b="1" dirty="0" err="1">
                <a:solidFill>
                  <a:srgbClr val="FFFF00"/>
                </a:solidFill>
              </a:rPr>
              <a:t>akuntan</a:t>
            </a:r>
            <a:r>
              <a:rPr lang="en-US" sz="2200" b="1" dirty="0">
                <a:solidFill>
                  <a:srgbClr val="FFFF00"/>
                </a:solidFill>
              </a:rPr>
              <a:t> </a:t>
            </a:r>
            <a:r>
              <a:rPr lang="en-US" sz="2200" b="1" dirty="0" err="1">
                <a:solidFill>
                  <a:srgbClr val="FFFF00"/>
                </a:solidFill>
              </a:rPr>
              <a:t>publik</a:t>
            </a:r>
            <a:r>
              <a:rPr lang="en-US" sz="2200" b="1" dirty="0">
                <a:solidFill>
                  <a:srgbClr val="FFFF00"/>
                </a:solidFill>
              </a:rPr>
              <a:t> </a:t>
            </a:r>
            <a:r>
              <a:rPr lang="en-US" sz="2200" b="1" dirty="0" err="1">
                <a:solidFill>
                  <a:srgbClr val="FFFF00"/>
                </a:solidFill>
              </a:rPr>
              <a:t>menerima</a:t>
            </a:r>
            <a:r>
              <a:rPr lang="en-US" sz="2200" b="1" dirty="0">
                <a:solidFill>
                  <a:srgbClr val="FFFF00"/>
                </a:solidFill>
              </a:rPr>
              <a:t> </a:t>
            </a:r>
            <a:r>
              <a:rPr lang="en-US" sz="2200" b="1" dirty="0" err="1">
                <a:solidFill>
                  <a:srgbClr val="FFFF00"/>
                </a:solidFill>
              </a:rPr>
              <a:t>imbalan</a:t>
            </a:r>
            <a:r>
              <a:rPr lang="en-US" sz="2200" b="1" dirty="0">
                <a:solidFill>
                  <a:srgbClr val="FFFF00"/>
                </a:solidFill>
              </a:rPr>
              <a:t> </a:t>
            </a:r>
            <a:r>
              <a:rPr lang="en-US" sz="2200" b="1" dirty="0" err="1">
                <a:solidFill>
                  <a:srgbClr val="FFFF00"/>
                </a:solidFill>
              </a:rPr>
              <a:t>jasa</a:t>
            </a:r>
            <a:r>
              <a:rPr lang="en-US" sz="2200" b="1" dirty="0">
                <a:solidFill>
                  <a:srgbClr val="FFFF00"/>
                </a:solidFill>
              </a:rPr>
              <a:t> </a:t>
            </a:r>
            <a:r>
              <a:rPr lang="en-US" sz="2200" b="1" dirty="0" err="1">
                <a:solidFill>
                  <a:srgbClr val="FFFF00"/>
                </a:solidFill>
              </a:rPr>
              <a:t>dari</a:t>
            </a:r>
            <a:r>
              <a:rPr lang="en-US" sz="2200" b="1" dirty="0">
                <a:solidFill>
                  <a:srgbClr val="FFFF00"/>
                </a:solidFill>
              </a:rPr>
              <a:t> </a:t>
            </a:r>
            <a:r>
              <a:rPr lang="en-US" sz="2200" b="1" dirty="0" err="1" smtClean="0">
                <a:solidFill>
                  <a:srgbClr val="FFFF00"/>
                </a:solidFill>
              </a:rPr>
              <a:t>pemakainya</a:t>
            </a:r>
            <a:endParaRPr lang="en-US" sz="2200" b="1" dirty="0">
              <a:solidFill>
                <a:srgbClr val="FFFF00"/>
              </a:solidFill>
            </a:endParaRPr>
          </a:p>
          <a:p>
            <a:pPr marL="342900" indent="-342900" algn="l"/>
            <a:r>
              <a:rPr lang="en-US" sz="2200" b="1" dirty="0" err="1">
                <a:solidFill>
                  <a:srgbClr val="00FFFF"/>
                </a:solidFill>
              </a:rPr>
              <a:t>Akuntan</a:t>
            </a:r>
            <a:r>
              <a:rPr lang="en-US" sz="2200" b="1" dirty="0">
                <a:solidFill>
                  <a:srgbClr val="00FFFF"/>
                </a:solidFill>
              </a:rPr>
              <a:t> Intern </a:t>
            </a:r>
            <a:r>
              <a:rPr lang="en-US" sz="2200" b="1" dirty="0" err="1">
                <a:solidFill>
                  <a:srgbClr val="FFFF00"/>
                </a:solidFill>
              </a:rPr>
              <a:t>adalah</a:t>
            </a:r>
            <a:r>
              <a:rPr lang="en-US" sz="2200" b="1" dirty="0">
                <a:solidFill>
                  <a:srgbClr val="FFFF00"/>
                </a:solidFill>
              </a:rPr>
              <a:t> </a:t>
            </a:r>
            <a:r>
              <a:rPr lang="en-US" sz="2200" b="1" dirty="0" err="1">
                <a:solidFill>
                  <a:srgbClr val="FFFF00"/>
                </a:solidFill>
              </a:rPr>
              <a:t>akuntan</a:t>
            </a:r>
            <a:r>
              <a:rPr lang="en-US" sz="2200" b="1" dirty="0">
                <a:solidFill>
                  <a:srgbClr val="FFFF00"/>
                </a:solidFill>
              </a:rPr>
              <a:t> yang </a:t>
            </a:r>
            <a:r>
              <a:rPr lang="en-US" sz="2200" b="1" dirty="0" err="1">
                <a:solidFill>
                  <a:srgbClr val="FFFF00"/>
                </a:solidFill>
              </a:rPr>
              <a:t>bekerja</a:t>
            </a:r>
            <a:r>
              <a:rPr lang="en-US" sz="2200" b="1" dirty="0">
                <a:solidFill>
                  <a:srgbClr val="FFFF00"/>
                </a:solidFill>
              </a:rPr>
              <a:t> </a:t>
            </a:r>
            <a:r>
              <a:rPr lang="en-US" sz="2200" b="1" dirty="0" err="1">
                <a:solidFill>
                  <a:srgbClr val="FFFF00"/>
                </a:solidFill>
              </a:rPr>
              <a:t>dalam</a:t>
            </a:r>
            <a:r>
              <a:rPr lang="en-US" sz="2200" b="1" dirty="0">
                <a:solidFill>
                  <a:srgbClr val="FFFF00"/>
                </a:solidFill>
              </a:rPr>
              <a:t> </a:t>
            </a:r>
            <a:r>
              <a:rPr lang="en-US" sz="2200" b="1" dirty="0" err="1">
                <a:solidFill>
                  <a:srgbClr val="FFFF00"/>
                </a:solidFill>
              </a:rPr>
              <a:t>suatu</a:t>
            </a:r>
            <a:r>
              <a:rPr lang="en-US" sz="2200" b="1" dirty="0">
                <a:solidFill>
                  <a:srgbClr val="FFFF00"/>
                </a:solidFill>
              </a:rPr>
              <a:t> </a:t>
            </a:r>
            <a:r>
              <a:rPr lang="en-US" sz="2200" b="1" dirty="0" err="1">
                <a:solidFill>
                  <a:srgbClr val="FFFF00"/>
                </a:solidFill>
              </a:rPr>
              <a:t>perusahaan</a:t>
            </a:r>
            <a:r>
              <a:rPr lang="en-US" sz="2200" b="1" dirty="0">
                <a:solidFill>
                  <a:srgbClr val="FFFF00"/>
                </a:solidFill>
              </a:rPr>
              <a:t> </a:t>
            </a:r>
            <a:r>
              <a:rPr lang="en-US" sz="2200" b="1" dirty="0" err="1">
                <a:solidFill>
                  <a:srgbClr val="FFFF00"/>
                </a:solidFill>
              </a:rPr>
              <a:t>tertentu</a:t>
            </a:r>
            <a:r>
              <a:rPr lang="en-US" sz="2200" b="1" dirty="0">
                <a:solidFill>
                  <a:srgbClr val="FFFF00"/>
                </a:solidFill>
              </a:rPr>
              <a:t> </a:t>
            </a:r>
            <a:r>
              <a:rPr lang="en-US" sz="2200" b="1" dirty="0" err="1">
                <a:solidFill>
                  <a:srgbClr val="FFFF00"/>
                </a:solidFill>
              </a:rPr>
              <a:t>dan</a:t>
            </a:r>
            <a:r>
              <a:rPr lang="en-US" sz="2200" b="1" dirty="0">
                <a:solidFill>
                  <a:srgbClr val="FFFF00"/>
                </a:solidFill>
              </a:rPr>
              <a:t> </a:t>
            </a:r>
            <a:r>
              <a:rPr lang="en-US" sz="2200" b="1" dirty="0" err="1">
                <a:solidFill>
                  <a:srgbClr val="FFFF00"/>
                </a:solidFill>
              </a:rPr>
              <a:t>mereka</a:t>
            </a:r>
            <a:r>
              <a:rPr lang="en-US" sz="2200" b="1" dirty="0">
                <a:solidFill>
                  <a:srgbClr val="FFFF00"/>
                </a:solidFill>
              </a:rPr>
              <a:t> </a:t>
            </a:r>
            <a:r>
              <a:rPr lang="en-US" sz="2200" b="1" dirty="0" err="1">
                <a:solidFill>
                  <a:srgbClr val="FFFF00"/>
                </a:solidFill>
              </a:rPr>
              <a:t>bekerja</a:t>
            </a:r>
            <a:r>
              <a:rPr lang="en-US" sz="2200" b="1" dirty="0">
                <a:solidFill>
                  <a:srgbClr val="FFFF00"/>
                </a:solidFill>
              </a:rPr>
              <a:t> </a:t>
            </a:r>
            <a:r>
              <a:rPr lang="en-US" sz="2200" b="1" dirty="0" err="1">
                <a:solidFill>
                  <a:srgbClr val="FFFF00"/>
                </a:solidFill>
              </a:rPr>
              <a:t>hanya</a:t>
            </a:r>
            <a:r>
              <a:rPr lang="en-US" sz="2200" b="1" dirty="0">
                <a:solidFill>
                  <a:srgbClr val="FFFF00"/>
                </a:solidFill>
              </a:rPr>
              <a:t> </a:t>
            </a:r>
            <a:r>
              <a:rPr lang="en-US" sz="2200" b="1" dirty="0" err="1">
                <a:solidFill>
                  <a:srgbClr val="FFFF00"/>
                </a:solidFill>
              </a:rPr>
              <a:t>untuk</a:t>
            </a:r>
            <a:r>
              <a:rPr lang="en-US" sz="2200" b="1" dirty="0">
                <a:solidFill>
                  <a:srgbClr val="FFFF00"/>
                </a:solidFill>
              </a:rPr>
              <a:t> </a:t>
            </a:r>
            <a:r>
              <a:rPr lang="en-US" sz="2200" b="1" dirty="0" err="1">
                <a:solidFill>
                  <a:srgbClr val="FFFF00"/>
                </a:solidFill>
              </a:rPr>
              <a:t>perusahaan</a:t>
            </a:r>
            <a:r>
              <a:rPr lang="en-US" sz="2200" b="1" dirty="0">
                <a:solidFill>
                  <a:srgbClr val="FFFF00"/>
                </a:solidFill>
              </a:rPr>
              <a:t> </a:t>
            </a:r>
            <a:r>
              <a:rPr lang="en-US" sz="2200" b="1" dirty="0" err="1">
                <a:solidFill>
                  <a:srgbClr val="FFFF00"/>
                </a:solidFill>
              </a:rPr>
              <a:t>itu</a:t>
            </a:r>
            <a:r>
              <a:rPr lang="en-US" sz="2200" b="1" dirty="0">
                <a:solidFill>
                  <a:srgbClr val="FFFF00"/>
                </a:solidFill>
              </a:rPr>
              <a:t> </a:t>
            </a:r>
            <a:r>
              <a:rPr lang="en-US" sz="2200" b="1" dirty="0" err="1">
                <a:solidFill>
                  <a:srgbClr val="FFFF00"/>
                </a:solidFill>
              </a:rPr>
              <a:t>sendiri</a:t>
            </a:r>
            <a:r>
              <a:rPr lang="en-US" sz="2200" b="1" dirty="0" smtClean="0">
                <a:solidFill>
                  <a:srgbClr val="FFFF00"/>
                </a:solidFill>
              </a:rPr>
              <a:t>.</a:t>
            </a:r>
          </a:p>
          <a:p>
            <a:pPr marL="342900" indent="-342900"/>
            <a:r>
              <a:rPr lang="en-US" sz="2200" b="1" dirty="0" err="1" smtClean="0">
                <a:solidFill>
                  <a:srgbClr val="00FFFF"/>
                </a:solidFill>
              </a:rPr>
              <a:t>Akuntan</a:t>
            </a:r>
            <a:r>
              <a:rPr lang="en-US" sz="2200" b="1" dirty="0" smtClean="0">
                <a:solidFill>
                  <a:srgbClr val="00FFFF"/>
                </a:solidFill>
              </a:rPr>
              <a:t> </a:t>
            </a:r>
            <a:r>
              <a:rPr lang="en-US" sz="2200" b="1" dirty="0" err="1" smtClean="0">
                <a:solidFill>
                  <a:srgbClr val="00FFFF"/>
                </a:solidFill>
              </a:rPr>
              <a:t>Pemerintah</a:t>
            </a:r>
            <a:r>
              <a:rPr lang="en-US" sz="2200" b="1" dirty="0" smtClean="0">
                <a:solidFill>
                  <a:srgbClr val="00FFFF"/>
                </a:solidFill>
              </a:rPr>
              <a:t> </a:t>
            </a:r>
            <a:r>
              <a:rPr lang="en-US" sz="2200" b="1" dirty="0" err="1" smtClean="0">
                <a:solidFill>
                  <a:srgbClr val="FFFF00"/>
                </a:solidFill>
              </a:rPr>
              <a:t>akuntan</a:t>
            </a:r>
            <a:r>
              <a:rPr lang="en-US" sz="2200" b="1" dirty="0" smtClean="0">
                <a:solidFill>
                  <a:srgbClr val="FFFF00"/>
                </a:solidFill>
              </a:rPr>
              <a:t> yang </a:t>
            </a:r>
            <a:r>
              <a:rPr lang="en-US" sz="2200" b="1" dirty="0" err="1" smtClean="0">
                <a:solidFill>
                  <a:srgbClr val="FFFF00"/>
                </a:solidFill>
              </a:rPr>
              <a:t>bekerja</a:t>
            </a:r>
            <a:r>
              <a:rPr lang="en-US" sz="2200" b="1" dirty="0" smtClean="0">
                <a:solidFill>
                  <a:srgbClr val="FFFF00"/>
                </a:solidFill>
              </a:rPr>
              <a:t> </a:t>
            </a:r>
            <a:r>
              <a:rPr lang="en-US" sz="2200" b="1" dirty="0" err="1" smtClean="0">
                <a:solidFill>
                  <a:srgbClr val="FFFF00"/>
                </a:solidFill>
              </a:rPr>
              <a:t>di</a:t>
            </a:r>
            <a:r>
              <a:rPr lang="en-US" sz="2200" b="1" dirty="0" smtClean="0">
                <a:solidFill>
                  <a:srgbClr val="FFFF00"/>
                </a:solidFill>
              </a:rPr>
              <a:t> </a:t>
            </a:r>
            <a:r>
              <a:rPr lang="en-US" sz="2200" b="1" dirty="0" err="1" smtClean="0">
                <a:solidFill>
                  <a:srgbClr val="FFFF00"/>
                </a:solidFill>
              </a:rPr>
              <a:t>lembaga</a:t>
            </a:r>
            <a:r>
              <a:rPr lang="en-US" sz="2200" b="1" dirty="0" smtClean="0">
                <a:solidFill>
                  <a:srgbClr val="FFFF00"/>
                </a:solidFill>
              </a:rPr>
              <a:t> </a:t>
            </a:r>
            <a:r>
              <a:rPr lang="en-US" sz="2200" b="1" dirty="0" err="1" smtClean="0">
                <a:solidFill>
                  <a:srgbClr val="FFFF00"/>
                </a:solidFill>
              </a:rPr>
              <a:t>pemerintahan</a:t>
            </a:r>
            <a:endParaRPr lang="en-US" sz="2200" b="1" dirty="0" smtClean="0">
              <a:solidFill>
                <a:srgbClr val="00FFFF"/>
              </a:solidFill>
            </a:endParaRPr>
          </a:p>
          <a:p>
            <a:pPr marL="342900" indent="-342900"/>
            <a:r>
              <a:rPr lang="en-US" sz="2200" b="1" dirty="0" err="1" smtClean="0">
                <a:solidFill>
                  <a:srgbClr val="00FFFF"/>
                </a:solidFill>
              </a:rPr>
              <a:t>Akuntan</a:t>
            </a:r>
            <a:r>
              <a:rPr lang="en-US" sz="2200" b="1" dirty="0" smtClean="0">
                <a:solidFill>
                  <a:srgbClr val="00FFFF"/>
                </a:solidFill>
              </a:rPr>
              <a:t> </a:t>
            </a:r>
            <a:r>
              <a:rPr lang="en-US" sz="2200" b="1" dirty="0" err="1" smtClean="0">
                <a:solidFill>
                  <a:srgbClr val="00FFFF"/>
                </a:solidFill>
              </a:rPr>
              <a:t>Pendidik</a:t>
            </a:r>
            <a:r>
              <a:rPr lang="en-US" sz="2200" b="1" dirty="0" smtClean="0">
                <a:solidFill>
                  <a:srgbClr val="00FFFF"/>
                </a:solidFill>
              </a:rPr>
              <a:t> </a:t>
            </a:r>
            <a:r>
              <a:rPr lang="en-US" sz="2200" b="1" dirty="0" err="1" smtClean="0">
                <a:solidFill>
                  <a:srgbClr val="FFFF00"/>
                </a:solidFill>
              </a:rPr>
              <a:t>akuntan</a:t>
            </a:r>
            <a:r>
              <a:rPr lang="en-US" sz="2200" b="1" dirty="0" smtClean="0">
                <a:solidFill>
                  <a:srgbClr val="FFFF00"/>
                </a:solidFill>
              </a:rPr>
              <a:t> yang </a:t>
            </a:r>
            <a:r>
              <a:rPr lang="en-US" sz="2200" b="1" dirty="0" err="1" smtClean="0">
                <a:solidFill>
                  <a:srgbClr val="FFFF00"/>
                </a:solidFill>
              </a:rPr>
              <a:t>berprofesi</a:t>
            </a:r>
            <a:r>
              <a:rPr lang="en-US" sz="2200" b="1" dirty="0" smtClean="0">
                <a:solidFill>
                  <a:srgbClr val="FFFF00"/>
                </a:solidFill>
              </a:rPr>
              <a:t> </a:t>
            </a:r>
            <a:r>
              <a:rPr lang="en-US" sz="2200" b="1" dirty="0" err="1" smtClean="0">
                <a:solidFill>
                  <a:srgbClr val="FFFF00"/>
                </a:solidFill>
              </a:rPr>
              <a:t>sebagai</a:t>
            </a:r>
            <a:r>
              <a:rPr lang="en-US" sz="2200" b="1" dirty="0" smtClean="0">
                <a:solidFill>
                  <a:srgbClr val="FFFF00"/>
                </a:solidFill>
              </a:rPr>
              <a:t> guru yang </a:t>
            </a:r>
            <a:r>
              <a:rPr lang="en-US" sz="2200" b="1" dirty="0" err="1" smtClean="0">
                <a:solidFill>
                  <a:srgbClr val="FFFF00"/>
                </a:solidFill>
              </a:rPr>
              <a:t>memberikan</a:t>
            </a:r>
            <a:r>
              <a:rPr lang="en-US" sz="2200" b="1" dirty="0" smtClean="0">
                <a:solidFill>
                  <a:srgbClr val="FFFF00"/>
                </a:solidFill>
              </a:rPr>
              <a:t> </a:t>
            </a:r>
            <a:r>
              <a:rPr lang="en-US" sz="2200" b="1" dirty="0" err="1" smtClean="0">
                <a:solidFill>
                  <a:srgbClr val="FFFF00"/>
                </a:solidFill>
              </a:rPr>
              <a:t>pelatihan</a:t>
            </a:r>
            <a:r>
              <a:rPr lang="en-US" sz="2200" b="1" dirty="0" smtClean="0">
                <a:solidFill>
                  <a:srgbClr val="FFFF00"/>
                </a:solidFill>
              </a:rPr>
              <a:t> </a:t>
            </a:r>
            <a:r>
              <a:rPr lang="en-US" sz="2200" b="1" dirty="0" err="1" smtClean="0">
                <a:solidFill>
                  <a:srgbClr val="FFFF00"/>
                </a:solidFill>
              </a:rPr>
              <a:t>tentang</a:t>
            </a:r>
            <a:r>
              <a:rPr lang="en-US" sz="2200" b="1" dirty="0" smtClean="0">
                <a:solidFill>
                  <a:srgbClr val="FFFF00"/>
                </a:solidFill>
              </a:rPr>
              <a:t> </a:t>
            </a:r>
            <a:r>
              <a:rPr lang="en-US" sz="2200" b="1" dirty="0" err="1" smtClean="0">
                <a:solidFill>
                  <a:srgbClr val="FFFF00"/>
                </a:solidFill>
              </a:rPr>
              <a:t>pelajaran</a:t>
            </a:r>
            <a:r>
              <a:rPr lang="en-US" sz="2200" b="1" dirty="0" smtClean="0">
                <a:solidFill>
                  <a:srgbClr val="FFFF00"/>
                </a:solidFill>
              </a:rPr>
              <a:t> </a:t>
            </a:r>
            <a:r>
              <a:rPr lang="en-US" sz="2200" b="1" dirty="0" err="1" smtClean="0">
                <a:solidFill>
                  <a:srgbClr val="FFFF00"/>
                </a:solidFill>
              </a:rPr>
              <a:t>akuntansi</a:t>
            </a:r>
            <a:endParaRPr lang="en-US" sz="2200" b="1" dirty="0">
              <a:solidFill>
                <a:srgbClr val="00FFFF"/>
              </a:solidFill>
            </a:endParaRPr>
          </a:p>
        </p:txBody>
      </p:sp>
      <p:sp>
        <p:nvSpPr>
          <p:cNvPr id="3" name="Action Button: Home 2">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 calcmode="lin" valueType="num">
                                      <p:cBhvr additive="base">
                                        <p:cTn id="5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10" end="10"/>
                                            </p:txEl>
                                          </p:spTgt>
                                        </p:tgtEl>
                                        <p:attrNameLst>
                                          <p:attrName>style.visibility</p:attrName>
                                        </p:attrNameLst>
                                      </p:cBhvr>
                                      <p:to>
                                        <p:strVal val="visible"/>
                                      </p:to>
                                    </p:set>
                                    <p:anim calcmode="lin" valueType="num">
                                      <p:cBhvr additive="base">
                                        <p:cTn id="6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52401" y="255589"/>
            <a:ext cx="6477000" cy="1938992"/>
          </a:xfrm>
          <a:prstGeom prst="rect">
            <a:avLst/>
          </a:prstGeom>
          <a:noFill/>
          <a:ln w="28575">
            <a:solidFill>
              <a:srgbClr val="00FF00"/>
            </a:solidFill>
            <a:prstDash val="lgDashDot"/>
            <a:miter lim="800000"/>
            <a:headEnd/>
            <a:tailEnd/>
          </a:ln>
          <a:effectLst/>
        </p:spPr>
        <p:txBody>
          <a:bodyPr wrap="square">
            <a:spAutoFit/>
          </a:bodyPr>
          <a:lstStyle/>
          <a:p>
            <a:pPr marL="342900" indent="-342900" algn="l"/>
            <a:r>
              <a:rPr lang="en-US" sz="2000" b="1" dirty="0" err="1" smtClean="0">
                <a:solidFill>
                  <a:schemeClr val="accent6"/>
                </a:solidFill>
                <a:latin typeface="Albertus Medium" pitchFamily="34" charset="0"/>
              </a:rPr>
              <a:t>Etika</a:t>
            </a:r>
            <a:r>
              <a:rPr lang="en-US" sz="2000" b="1" dirty="0" smtClean="0">
                <a:solidFill>
                  <a:schemeClr val="accent6"/>
                </a:solidFill>
                <a:latin typeface="Albertus Medium" pitchFamily="34" charset="0"/>
              </a:rPr>
              <a:t> </a:t>
            </a:r>
            <a:r>
              <a:rPr lang="en-US" sz="2000" b="1" dirty="0" err="1" smtClean="0">
                <a:solidFill>
                  <a:schemeClr val="accent6"/>
                </a:solidFill>
                <a:latin typeface="Albertus Medium" pitchFamily="34" charset="0"/>
              </a:rPr>
              <a:t>Profesi</a:t>
            </a:r>
            <a:r>
              <a:rPr lang="en-US" sz="2000" b="1" dirty="0" smtClean="0">
                <a:solidFill>
                  <a:schemeClr val="accent6"/>
                </a:solidFill>
                <a:latin typeface="Albertus Medium" pitchFamily="34" charset="0"/>
              </a:rPr>
              <a:t> </a:t>
            </a:r>
            <a:r>
              <a:rPr lang="en-US" sz="2000" b="1" dirty="0" err="1" smtClean="0">
                <a:solidFill>
                  <a:schemeClr val="accent6"/>
                </a:solidFill>
                <a:latin typeface="Albertus Medium" pitchFamily="34" charset="0"/>
              </a:rPr>
              <a:t>Akuntansi</a:t>
            </a:r>
            <a:endParaRPr lang="en-US" sz="2000" b="1" dirty="0">
              <a:solidFill>
                <a:schemeClr val="accent6"/>
              </a:solidFill>
              <a:latin typeface="Albertus Medium" pitchFamily="34" charset="0"/>
            </a:endParaRPr>
          </a:p>
          <a:p>
            <a:pPr marL="342900" indent="-342900" algn="l">
              <a:buFontTx/>
              <a:buBlip>
                <a:blip r:embed="rId3"/>
              </a:buBlip>
            </a:pPr>
            <a:r>
              <a:rPr lang="en-US" sz="2000" b="1" dirty="0" err="1" smtClean="0">
                <a:solidFill>
                  <a:srgbClr val="F6CD36"/>
                </a:solidFill>
                <a:latin typeface="Albertus Medium" pitchFamily="34" charset="0"/>
              </a:rPr>
              <a:t>Independen</a:t>
            </a:r>
            <a:r>
              <a:rPr lang="en-US" sz="2000" b="1" dirty="0" smtClean="0">
                <a:solidFill>
                  <a:srgbClr val="F6CD36"/>
                </a:solidFill>
                <a:latin typeface="Albertus Medium" pitchFamily="34" charset="0"/>
              </a:rPr>
              <a:t> </a:t>
            </a:r>
            <a:r>
              <a:rPr lang="en-US" sz="2000" b="1" dirty="0" err="1" smtClean="0">
                <a:solidFill>
                  <a:srgbClr val="F6CD36"/>
                </a:solidFill>
                <a:latin typeface="Albertus Medium" pitchFamily="34" charset="0"/>
              </a:rPr>
              <a:t>dan</a:t>
            </a:r>
            <a:r>
              <a:rPr lang="en-US" sz="2000" b="1" dirty="0" smtClean="0">
                <a:solidFill>
                  <a:srgbClr val="F6CD36"/>
                </a:solidFill>
                <a:latin typeface="Albertus Medium" pitchFamily="34" charset="0"/>
              </a:rPr>
              <a:t> </a:t>
            </a:r>
            <a:r>
              <a:rPr lang="en-US" sz="2000" b="1" dirty="0" err="1" smtClean="0">
                <a:solidFill>
                  <a:srgbClr val="F6CD36"/>
                </a:solidFill>
                <a:latin typeface="Albertus Medium" pitchFamily="34" charset="0"/>
              </a:rPr>
              <a:t>obyektif</a:t>
            </a:r>
            <a:endParaRPr lang="en-US" sz="2000" b="1" dirty="0">
              <a:solidFill>
                <a:srgbClr val="F6CD36"/>
              </a:solidFill>
              <a:latin typeface="Albertus Medium" pitchFamily="34" charset="0"/>
            </a:endParaRPr>
          </a:p>
          <a:p>
            <a:pPr marL="342900" indent="-342900" algn="l">
              <a:buFontTx/>
              <a:buBlip>
                <a:blip r:embed="rId3"/>
              </a:buBlip>
            </a:pPr>
            <a:r>
              <a:rPr lang="en-US" sz="2000" b="1" dirty="0" smtClean="0">
                <a:solidFill>
                  <a:srgbClr val="00FF00"/>
                </a:solidFill>
                <a:latin typeface="Albertus Medium" pitchFamily="34" charset="0"/>
              </a:rPr>
              <a:t>Norma </a:t>
            </a:r>
            <a:r>
              <a:rPr lang="en-US" sz="2000" b="1" dirty="0" err="1" smtClean="0">
                <a:solidFill>
                  <a:srgbClr val="00FF00"/>
                </a:solidFill>
                <a:latin typeface="Albertus Medium" pitchFamily="34" charset="0"/>
              </a:rPr>
              <a:t>Kecakapan</a:t>
            </a:r>
            <a:r>
              <a:rPr lang="en-US" sz="2000" b="1" dirty="0" smtClean="0">
                <a:solidFill>
                  <a:srgbClr val="00FF00"/>
                </a:solidFill>
                <a:latin typeface="Albertus Medium" pitchFamily="34" charset="0"/>
              </a:rPr>
              <a:t> </a:t>
            </a:r>
            <a:r>
              <a:rPr lang="en-US" sz="2000" b="1" dirty="0" err="1" smtClean="0">
                <a:solidFill>
                  <a:srgbClr val="00FF00"/>
                </a:solidFill>
                <a:latin typeface="Albertus Medium" pitchFamily="34" charset="0"/>
              </a:rPr>
              <a:t>dan</a:t>
            </a:r>
            <a:r>
              <a:rPr lang="en-US" sz="2000" b="1" dirty="0" smtClean="0">
                <a:solidFill>
                  <a:srgbClr val="00FF00"/>
                </a:solidFill>
                <a:latin typeface="Albertus Medium" pitchFamily="34" charset="0"/>
              </a:rPr>
              <a:t> Norma </a:t>
            </a:r>
            <a:r>
              <a:rPr lang="en-US" sz="2000" b="1" dirty="0" err="1" smtClean="0">
                <a:solidFill>
                  <a:srgbClr val="00FF00"/>
                </a:solidFill>
                <a:latin typeface="Albertus Medium" pitchFamily="34" charset="0"/>
              </a:rPr>
              <a:t>Teknis</a:t>
            </a:r>
            <a:endParaRPr lang="en-US" sz="2000" b="1" dirty="0">
              <a:solidFill>
                <a:srgbClr val="00FF00"/>
              </a:solidFill>
              <a:latin typeface="Albertus Medium" pitchFamily="34" charset="0"/>
            </a:endParaRPr>
          </a:p>
          <a:p>
            <a:pPr marL="342900" indent="-342900" algn="l">
              <a:buFontTx/>
              <a:buBlip>
                <a:blip r:embed="rId3"/>
              </a:buBlip>
            </a:pPr>
            <a:r>
              <a:rPr lang="en-US" sz="2000" b="1" dirty="0" err="1" smtClean="0">
                <a:solidFill>
                  <a:srgbClr val="CC99FF"/>
                </a:solidFill>
                <a:latin typeface="Albertus Medium" pitchFamily="34" charset="0"/>
              </a:rPr>
              <a:t>Tanggung</a:t>
            </a:r>
            <a:r>
              <a:rPr lang="en-US" sz="2000" b="1" dirty="0" smtClean="0">
                <a:solidFill>
                  <a:srgbClr val="CC99FF"/>
                </a:solidFill>
                <a:latin typeface="Albertus Medium" pitchFamily="34" charset="0"/>
              </a:rPr>
              <a:t> </a:t>
            </a:r>
            <a:r>
              <a:rPr lang="en-US" sz="2000" b="1" dirty="0" err="1" smtClean="0">
                <a:solidFill>
                  <a:srgbClr val="CC99FF"/>
                </a:solidFill>
                <a:latin typeface="Albertus Medium" pitchFamily="34" charset="0"/>
              </a:rPr>
              <a:t>jawab</a:t>
            </a:r>
            <a:r>
              <a:rPr lang="en-US" sz="2000" b="1" dirty="0" smtClean="0">
                <a:solidFill>
                  <a:srgbClr val="CC99FF"/>
                </a:solidFill>
                <a:latin typeface="Albertus Medium" pitchFamily="34" charset="0"/>
              </a:rPr>
              <a:t> </a:t>
            </a:r>
            <a:r>
              <a:rPr lang="en-US" sz="2000" b="1" dirty="0" err="1" smtClean="0">
                <a:solidFill>
                  <a:srgbClr val="CC99FF"/>
                </a:solidFill>
                <a:latin typeface="Albertus Medium" pitchFamily="34" charset="0"/>
              </a:rPr>
              <a:t>kepada</a:t>
            </a:r>
            <a:r>
              <a:rPr lang="en-US" sz="2000" b="1" dirty="0" smtClean="0">
                <a:solidFill>
                  <a:srgbClr val="CC99FF"/>
                </a:solidFill>
                <a:latin typeface="Albertus Medium" pitchFamily="34" charset="0"/>
              </a:rPr>
              <a:t> </a:t>
            </a:r>
            <a:r>
              <a:rPr lang="en-US" sz="2000" b="1" dirty="0" err="1" smtClean="0">
                <a:solidFill>
                  <a:srgbClr val="CC99FF"/>
                </a:solidFill>
                <a:latin typeface="Albertus Medium" pitchFamily="34" charset="0"/>
              </a:rPr>
              <a:t>klienya</a:t>
            </a:r>
            <a:endParaRPr lang="en-US" sz="2000" b="1" dirty="0">
              <a:solidFill>
                <a:srgbClr val="CC99FF"/>
              </a:solidFill>
              <a:latin typeface="Albertus Medium" pitchFamily="34" charset="0"/>
            </a:endParaRPr>
          </a:p>
          <a:p>
            <a:pPr marL="342900" indent="-342900" algn="l">
              <a:buFontTx/>
              <a:buBlip>
                <a:blip r:embed="rId3"/>
              </a:buBlip>
            </a:pPr>
            <a:r>
              <a:rPr lang="en-US" sz="2000" b="1" dirty="0" err="1" smtClean="0">
                <a:solidFill>
                  <a:srgbClr val="CCFF33"/>
                </a:solidFill>
                <a:latin typeface="Albertus Medium" pitchFamily="34" charset="0"/>
              </a:rPr>
              <a:t>Tanggung</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jawab</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kepada</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rekan</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seprofesi</a:t>
            </a:r>
            <a:endParaRPr lang="en-US" sz="2000" b="1" dirty="0" smtClean="0">
              <a:solidFill>
                <a:srgbClr val="CCFF33"/>
              </a:solidFill>
              <a:latin typeface="Albertus Medium" pitchFamily="34" charset="0"/>
            </a:endParaRPr>
          </a:p>
          <a:p>
            <a:pPr marL="342900" indent="-342900" algn="l">
              <a:buFontTx/>
              <a:buBlip>
                <a:blip r:embed="rId3"/>
              </a:buBlip>
            </a:pPr>
            <a:r>
              <a:rPr lang="en-US" sz="2000" b="1" dirty="0" err="1" smtClean="0">
                <a:solidFill>
                  <a:srgbClr val="00FFFF"/>
                </a:solidFill>
                <a:latin typeface="Albertus Medium" pitchFamily="34" charset="0"/>
              </a:rPr>
              <a:t>Tanggung</a:t>
            </a:r>
            <a:r>
              <a:rPr lang="en-US" sz="2000" b="1" dirty="0" smtClean="0">
                <a:solidFill>
                  <a:srgbClr val="00FFFF"/>
                </a:solidFill>
                <a:latin typeface="Albertus Medium" pitchFamily="34" charset="0"/>
              </a:rPr>
              <a:t> </a:t>
            </a:r>
            <a:r>
              <a:rPr lang="en-US" sz="2000" b="1" dirty="0" err="1" smtClean="0">
                <a:solidFill>
                  <a:srgbClr val="00FFFF"/>
                </a:solidFill>
                <a:latin typeface="Albertus Medium" pitchFamily="34" charset="0"/>
              </a:rPr>
              <a:t>jawab</a:t>
            </a:r>
            <a:r>
              <a:rPr lang="en-US" sz="2000" b="1" dirty="0" smtClean="0">
                <a:solidFill>
                  <a:srgbClr val="00FFFF"/>
                </a:solidFill>
                <a:latin typeface="Albertus Medium" pitchFamily="34" charset="0"/>
              </a:rPr>
              <a:t> </a:t>
            </a:r>
            <a:r>
              <a:rPr lang="en-US" sz="2000" b="1" dirty="0" err="1" smtClean="0">
                <a:solidFill>
                  <a:srgbClr val="00FFFF"/>
                </a:solidFill>
                <a:latin typeface="Albertus Medium" pitchFamily="34" charset="0"/>
              </a:rPr>
              <a:t>terhadap</a:t>
            </a:r>
            <a:r>
              <a:rPr lang="en-US" sz="2000" b="1" dirty="0" smtClean="0">
                <a:solidFill>
                  <a:srgbClr val="00FFFF"/>
                </a:solidFill>
                <a:latin typeface="Albertus Medium" pitchFamily="34" charset="0"/>
              </a:rPr>
              <a:t> </a:t>
            </a:r>
            <a:r>
              <a:rPr lang="en-US" sz="2000" b="1" dirty="0" err="1" smtClean="0">
                <a:solidFill>
                  <a:srgbClr val="00FFFF"/>
                </a:solidFill>
                <a:latin typeface="Albertus Medium" pitchFamily="34" charset="0"/>
              </a:rPr>
              <a:t>Martabat</a:t>
            </a:r>
            <a:r>
              <a:rPr lang="en-US" sz="2000" b="1" dirty="0" smtClean="0">
                <a:solidFill>
                  <a:srgbClr val="00FFFF"/>
                </a:solidFill>
                <a:latin typeface="Albertus Medium" pitchFamily="34" charset="0"/>
              </a:rPr>
              <a:t> </a:t>
            </a:r>
            <a:r>
              <a:rPr lang="en-US" sz="2000" b="1" dirty="0" err="1" smtClean="0">
                <a:solidFill>
                  <a:srgbClr val="00FFFF"/>
                </a:solidFill>
                <a:latin typeface="Albertus Medium" pitchFamily="34" charset="0"/>
              </a:rPr>
              <a:t>Profesi</a:t>
            </a:r>
            <a:endParaRPr lang="en-US" sz="2000" b="1" dirty="0" smtClean="0">
              <a:solidFill>
                <a:srgbClr val="00FFFF"/>
              </a:solidFill>
              <a:latin typeface="Albertus Medium" pitchFamily="34" charset="0"/>
            </a:endParaRPr>
          </a:p>
        </p:txBody>
      </p:sp>
      <p:sp>
        <p:nvSpPr>
          <p:cNvPr id="3" name="Text Box 4"/>
          <p:cNvSpPr txBox="1">
            <a:spLocks noChangeArrowheads="1"/>
          </p:cNvSpPr>
          <p:nvPr/>
        </p:nvSpPr>
        <p:spPr bwMode="auto">
          <a:xfrm>
            <a:off x="609600" y="2895600"/>
            <a:ext cx="8305800" cy="2246769"/>
          </a:xfrm>
          <a:prstGeom prst="rect">
            <a:avLst/>
          </a:prstGeom>
          <a:noFill/>
          <a:ln w="28575">
            <a:solidFill>
              <a:srgbClr val="00FFFF"/>
            </a:solidFill>
            <a:prstDash val="lgDashDot"/>
            <a:miter lim="800000"/>
            <a:headEnd/>
            <a:tailEnd/>
          </a:ln>
          <a:effectLst/>
        </p:spPr>
        <p:txBody>
          <a:bodyPr wrap="square">
            <a:spAutoFit/>
          </a:bodyPr>
          <a:lstStyle/>
          <a:p>
            <a:pPr marL="342900" indent="-342900" algn="l"/>
            <a:r>
              <a:rPr lang="en-US" sz="2000" b="1" dirty="0" err="1" smtClean="0">
                <a:solidFill>
                  <a:srgbClr val="CCFF33"/>
                </a:solidFill>
                <a:latin typeface="Albertus Medium" pitchFamily="34" charset="0"/>
              </a:rPr>
              <a:t>Asas</a:t>
            </a:r>
            <a:r>
              <a:rPr lang="en-US" sz="2000" b="1" dirty="0" smtClean="0">
                <a:solidFill>
                  <a:srgbClr val="CCFF33"/>
                </a:solidFill>
                <a:latin typeface="Albertus Medium" pitchFamily="34" charset="0"/>
              </a:rPr>
              <a:t> - </a:t>
            </a:r>
            <a:r>
              <a:rPr lang="en-US" sz="2000" b="1" dirty="0" err="1" smtClean="0">
                <a:solidFill>
                  <a:srgbClr val="CCFF33"/>
                </a:solidFill>
                <a:latin typeface="Albertus Medium" pitchFamily="34" charset="0"/>
              </a:rPr>
              <a:t>Asas</a:t>
            </a:r>
            <a:r>
              <a:rPr lang="en-US" sz="2000" b="1" dirty="0" smtClean="0">
                <a:solidFill>
                  <a:srgbClr val="CCFF33"/>
                </a:solidFill>
                <a:latin typeface="Albertus Medium" pitchFamily="34" charset="0"/>
              </a:rPr>
              <a:t>  </a:t>
            </a:r>
            <a:r>
              <a:rPr lang="en-US" sz="2000" b="1" dirty="0" err="1" smtClean="0">
                <a:solidFill>
                  <a:srgbClr val="CCFF33"/>
                </a:solidFill>
                <a:latin typeface="Albertus Medium" pitchFamily="34" charset="0"/>
              </a:rPr>
              <a:t>Akuntansi</a:t>
            </a:r>
            <a:r>
              <a:rPr lang="en-US" sz="2000" b="1" dirty="0" smtClean="0">
                <a:solidFill>
                  <a:srgbClr val="CCFF33"/>
                </a:solidFill>
                <a:latin typeface="Albertus Medium" pitchFamily="34" charset="0"/>
              </a:rPr>
              <a:t> </a:t>
            </a:r>
            <a:endParaRPr lang="en-US" sz="2000" b="1" dirty="0">
              <a:solidFill>
                <a:srgbClr val="CCFF33"/>
              </a:solidFill>
              <a:latin typeface="Albertus Medium" pitchFamily="34" charset="0"/>
            </a:endParaRPr>
          </a:p>
          <a:p>
            <a:pPr marL="342900" indent="-342900" algn="l">
              <a:buFontTx/>
              <a:buBlip>
                <a:blip r:embed="rId3"/>
              </a:buBlip>
            </a:pPr>
            <a:r>
              <a:rPr lang="en-US" sz="2000" dirty="0" err="1" smtClean="0">
                <a:solidFill>
                  <a:srgbClr val="F6CD36"/>
                </a:solidFill>
                <a:latin typeface="Albertus Medium" pitchFamily="34" charset="0"/>
              </a:rPr>
              <a:t>Kesatuan</a:t>
            </a:r>
            <a:r>
              <a:rPr lang="en-US" sz="2000" dirty="0" smtClean="0">
                <a:solidFill>
                  <a:srgbClr val="F6CD36"/>
                </a:solidFill>
                <a:latin typeface="Albertus Medium" pitchFamily="34" charset="0"/>
              </a:rPr>
              <a:t> </a:t>
            </a:r>
            <a:r>
              <a:rPr lang="en-US" sz="2000" dirty="0" err="1" smtClean="0">
                <a:solidFill>
                  <a:srgbClr val="F6CD36"/>
                </a:solidFill>
                <a:latin typeface="Albertus Medium" pitchFamily="34" charset="0"/>
              </a:rPr>
              <a:t>Akuntansi</a:t>
            </a:r>
            <a:r>
              <a:rPr lang="en-US" sz="2000" dirty="0" smtClean="0">
                <a:solidFill>
                  <a:srgbClr val="F6CD36"/>
                </a:solidFill>
                <a:latin typeface="Albertus Medium" pitchFamily="34" charset="0"/>
              </a:rPr>
              <a:t> (</a:t>
            </a:r>
            <a:r>
              <a:rPr lang="en-US" sz="2000" dirty="0" err="1" smtClean="0">
                <a:solidFill>
                  <a:srgbClr val="F6CD36"/>
                </a:solidFill>
                <a:latin typeface="Albertus Medium" pitchFamily="34" charset="0"/>
              </a:rPr>
              <a:t>Busines</a:t>
            </a:r>
            <a:r>
              <a:rPr lang="en-US" sz="2000" dirty="0" smtClean="0">
                <a:solidFill>
                  <a:srgbClr val="F6CD36"/>
                </a:solidFill>
                <a:latin typeface="Albertus Medium" pitchFamily="34" charset="0"/>
              </a:rPr>
              <a:t> entity Concept)</a:t>
            </a:r>
          </a:p>
          <a:p>
            <a:pPr marL="342900" indent="-342900" algn="l">
              <a:buFontTx/>
              <a:buBlip>
                <a:blip r:embed="rId3"/>
              </a:buBlip>
            </a:pPr>
            <a:r>
              <a:rPr lang="en-US" sz="2000" dirty="0" err="1" smtClean="0">
                <a:solidFill>
                  <a:srgbClr val="00FF99"/>
                </a:solidFill>
                <a:latin typeface="Albertus Medium" pitchFamily="34" charset="0"/>
              </a:rPr>
              <a:t>Kesinambungan</a:t>
            </a:r>
            <a:r>
              <a:rPr lang="en-US" sz="2000" dirty="0" smtClean="0">
                <a:solidFill>
                  <a:srgbClr val="00FF99"/>
                </a:solidFill>
                <a:latin typeface="Albertus Medium" pitchFamily="34" charset="0"/>
              </a:rPr>
              <a:t> (Going Concern)</a:t>
            </a:r>
          </a:p>
          <a:p>
            <a:pPr marL="342900" indent="-342900" algn="l">
              <a:buFontTx/>
              <a:buBlip>
                <a:blip r:embed="rId3"/>
              </a:buBlip>
            </a:pPr>
            <a:r>
              <a:rPr lang="en-US" sz="2000" dirty="0" err="1" smtClean="0">
                <a:solidFill>
                  <a:srgbClr val="00FFFF"/>
                </a:solidFill>
                <a:latin typeface="Albertus Medium" pitchFamily="34" charset="0"/>
              </a:rPr>
              <a:t>Pengukuran</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dalam</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nilai</a:t>
            </a:r>
            <a:r>
              <a:rPr lang="en-US" sz="2000" dirty="0" smtClean="0">
                <a:solidFill>
                  <a:srgbClr val="00FFFF"/>
                </a:solidFill>
                <a:latin typeface="Albertus Medium" pitchFamily="34" charset="0"/>
              </a:rPr>
              <a:t> </a:t>
            </a:r>
            <a:r>
              <a:rPr lang="en-US" sz="2000" dirty="0" err="1" smtClean="0">
                <a:solidFill>
                  <a:srgbClr val="00FFFF"/>
                </a:solidFill>
                <a:latin typeface="Albertus Medium" pitchFamily="34" charset="0"/>
              </a:rPr>
              <a:t>uang</a:t>
            </a:r>
            <a:r>
              <a:rPr lang="en-US" sz="2000" dirty="0" smtClean="0">
                <a:solidFill>
                  <a:srgbClr val="00FFFF"/>
                </a:solidFill>
                <a:latin typeface="Albertus Medium" pitchFamily="34" charset="0"/>
              </a:rPr>
              <a:t> (Valuation on Money</a:t>
            </a:r>
          </a:p>
          <a:p>
            <a:pPr marL="342900" indent="-342900" algn="l">
              <a:buFontTx/>
              <a:buBlip>
                <a:blip r:embed="rId3"/>
              </a:buBlip>
            </a:pPr>
            <a:r>
              <a:rPr lang="en-US" sz="2000" dirty="0" err="1" smtClean="0">
                <a:solidFill>
                  <a:srgbClr val="FFFF00"/>
                </a:solidFill>
                <a:latin typeface="Albertus Medium" pitchFamily="34" charset="0"/>
              </a:rPr>
              <a:t>Periode</a:t>
            </a:r>
            <a:r>
              <a:rPr lang="en-US" sz="2000" dirty="0" smtClean="0">
                <a:solidFill>
                  <a:srgbClr val="FFFF00"/>
                </a:solidFill>
                <a:latin typeface="Albertus Medium" pitchFamily="34" charset="0"/>
              </a:rPr>
              <a:t> </a:t>
            </a:r>
            <a:r>
              <a:rPr lang="en-US" sz="2000" dirty="0" err="1" smtClean="0">
                <a:solidFill>
                  <a:srgbClr val="FFFF00"/>
                </a:solidFill>
                <a:latin typeface="Albertus Medium" pitchFamily="34" charset="0"/>
              </a:rPr>
              <a:t>Akuntansi</a:t>
            </a:r>
            <a:r>
              <a:rPr lang="en-US" sz="2000" dirty="0" smtClean="0">
                <a:solidFill>
                  <a:srgbClr val="FFFF00"/>
                </a:solidFill>
                <a:latin typeface="Albertus Medium" pitchFamily="34" charset="0"/>
              </a:rPr>
              <a:t> (Accounting Period)</a:t>
            </a:r>
          </a:p>
          <a:p>
            <a:pPr marL="342900" indent="-342900" algn="l">
              <a:buFontTx/>
              <a:buBlip>
                <a:blip r:embed="rId3"/>
              </a:buBlip>
            </a:pPr>
            <a:r>
              <a:rPr lang="en-US" sz="2000" dirty="0" err="1" smtClean="0">
                <a:solidFill>
                  <a:schemeClr val="accent6"/>
                </a:solidFill>
                <a:latin typeface="Albertus Medium" pitchFamily="34" charset="0"/>
              </a:rPr>
              <a:t>Harga</a:t>
            </a:r>
            <a:r>
              <a:rPr lang="en-US" sz="2000" dirty="0" smtClean="0">
                <a:solidFill>
                  <a:schemeClr val="accent6"/>
                </a:solidFill>
                <a:latin typeface="Albertus Medium" pitchFamily="34" charset="0"/>
              </a:rPr>
              <a:t> </a:t>
            </a:r>
            <a:r>
              <a:rPr lang="en-US" sz="2000" dirty="0" err="1" smtClean="0">
                <a:solidFill>
                  <a:schemeClr val="accent6"/>
                </a:solidFill>
                <a:latin typeface="Albertus Medium" pitchFamily="34" charset="0"/>
              </a:rPr>
              <a:t>Pertukaran</a:t>
            </a:r>
            <a:r>
              <a:rPr lang="en-US" sz="2000" dirty="0" smtClean="0">
                <a:solidFill>
                  <a:schemeClr val="accent6"/>
                </a:solidFill>
                <a:latin typeface="Albertus Medium" pitchFamily="34" charset="0"/>
              </a:rPr>
              <a:t> (Historical Cost)</a:t>
            </a:r>
          </a:p>
          <a:p>
            <a:pPr marL="342900" indent="-342900" algn="l">
              <a:buFontTx/>
              <a:buBlip>
                <a:blip r:embed="rId3"/>
              </a:buBlip>
            </a:pPr>
            <a:r>
              <a:rPr lang="en-US" sz="2000" dirty="0" err="1" smtClean="0">
                <a:solidFill>
                  <a:srgbClr val="00FF99"/>
                </a:solidFill>
                <a:latin typeface="Albertus Medium" pitchFamily="34" charset="0"/>
              </a:rPr>
              <a:t>Penetapan</a:t>
            </a:r>
            <a:r>
              <a:rPr lang="en-US" sz="2000" dirty="0" smtClean="0">
                <a:solidFill>
                  <a:srgbClr val="00FF99"/>
                </a:solidFill>
                <a:latin typeface="Albertus Medium" pitchFamily="34" charset="0"/>
              </a:rPr>
              <a:t> </a:t>
            </a:r>
            <a:r>
              <a:rPr lang="en-US" sz="2000" dirty="0" err="1" smtClean="0">
                <a:solidFill>
                  <a:srgbClr val="00FF99"/>
                </a:solidFill>
                <a:latin typeface="Albertus Medium" pitchFamily="34" charset="0"/>
              </a:rPr>
              <a:t>beban</a:t>
            </a:r>
            <a:r>
              <a:rPr lang="en-US" sz="2000" dirty="0" smtClean="0">
                <a:solidFill>
                  <a:srgbClr val="00FF99"/>
                </a:solidFill>
                <a:latin typeface="Albertus Medium" pitchFamily="34" charset="0"/>
              </a:rPr>
              <a:t> </a:t>
            </a:r>
            <a:r>
              <a:rPr lang="en-US" sz="2000" dirty="0" err="1" smtClean="0">
                <a:solidFill>
                  <a:srgbClr val="00FF99"/>
                </a:solidFill>
                <a:latin typeface="Albertus Medium" pitchFamily="34" charset="0"/>
              </a:rPr>
              <a:t>dan</a:t>
            </a:r>
            <a:r>
              <a:rPr lang="en-US" sz="2000" dirty="0" smtClean="0">
                <a:solidFill>
                  <a:srgbClr val="00FF99"/>
                </a:solidFill>
                <a:latin typeface="Albertus Medium" pitchFamily="34" charset="0"/>
              </a:rPr>
              <a:t> </a:t>
            </a:r>
            <a:r>
              <a:rPr lang="en-US" sz="2000" dirty="0" err="1" smtClean="0">
                <a:solidFill>
                  <a:srgbClr val="00FF99"/>
                </a:solidFill>
                <a:latin typeface="Albertus Medium" pitchFamily="34" charset="0"/>
              </a:rPr>
              <a:t>pendapatan</a:t>
            </a:r>
            <a:r>
              <a:rPr lang="en-US" sz="2000" dirty="0" smtClean="0">
                <a:solidFill>
                  <a:srgbClr val="00FF99"/>
                </a:solidFill>
                <a:latin typeface="Albertus Medium" pitchFamily="34" charset="0"/>
              </a:rPr>
              <a:t> (Matching Cost &amp; Revenue)</a:t>
            </a:r>
          </a:p>
        </p:txBody>
      </p:sp>
      <p:sp>
        <p:nvSpPr>
          <p:cNvPr id="4" name="Action Button: Home 3">
            <a:hlinkClick r:id="rId4"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additive="base">
                                        <p:cTn id="4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1" end="1"/>
                                            </p:txEl>
                                          </p:spTgt>
                                        </p:tgtEl>
                                        <p:attrNameLst>
                                          <p:attrName>style.visibility</p:attrName>
                                        </p:attrNameLst>
                                      </p:cBhvr>
                                      <p:to>
                                        <p:strVal val="visible"/>
                                      </p:to>
                                    </p:set>
                                    <p:anim calcmode="lin" valueType="num">
                                      <p:cBhvr additive="base">
                                        <p:cTn id="4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 calcmode="lin" valueType="num">
                                      <p:cBhvr additive="base">
                                        <p:cTn id="5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 calcmode="lin" valueType="num">
                                      <p:cBhvr additive="base">
                                        <p:cTn id="6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 calcmode="lin" valueType="num">
                                      <p:cBhvr additive="base">
                                        <p:cTn id="6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anim calcmode="lin" valueType="num">
                                      <p:cBhvr additive="base">
                                        <p:cTn id="7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 calcmode="lin" valueType="num">
                                      <p:cBhvr additive="base">
                                        <p:cTn id="7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33400" y="762000"/>
            <a:ext cx="7489825" cy="5632311"/>
          </a:xfrm>
          <a:prstGeom prst="rect">
            <a:avLst/>
          </a:prstGeom>
          <a:noFill/>
          <a:ln w="9525">
            <a:noFill/>
            <a:miter lim="800000"/>
            <a:headEnd/>
            <a:tailEnd/>
          </a:ln>
          <a:effectLst/>
        </p:spPr>
        <p:txBody>
          <a:bodyPr>
            <a:spAutoFit/>
          </a:bodyPr>
          <a:lstStyle/>
          <a:p>
            <a:pPr marL="342900" indent="-342900" algn="l"/>
            <a:r>
              <a:rPr lang="en-US" sz="2400" b="1" dirty="0">
                <a:latin typeface="Albertus Medium" pitchFamily="34" charset="0"/>
              </a:rPr>
              <a:t>PRINSIP-PRINSIP AKUNTANSI</a:t>
            </a:r>
          </a:p>
          <a:p>
            <a:pPr marL="342900" indent="-342900" algn="l"/>
            <a:r>
              <a:rPr lang="en-US" sz="2400" b="1" dirty="0" err="1">
                <a:solidFill>
                  <a:srgbClr val="FF0000"/>
                </a:solidFill>
              </a:rPr>
              <a:t>Konsep</a:t>
            </a:r>
            <a:r>
              <a:rPr lang="en-US" sz="2400" b="1" dirty="0">
                <a:solidFill>
                  <a:srgbClr val="FF0000"/>
                </a:solidFill>
              </a:rPr>
              <a:t> </a:t>
            </a:r>
            <a:r>
              <a:rPr lang="en-US" sz="2400" b="1" dirty="0" err="1">
                <a:solidFill>
                  <a:srgbClr val="FF0000"/>
                </a:solidFill>
              </a:rPr>
              <a:t>Entitas</a:t>
            </a:r>
            <a:endParaRPr lang="en-US" sz="2400" b="1" dirty="0">
              <a:solidFill>
                <a:srgbClr val="FF0000"/>
              </a:solidFill>
            </a:endParaRPr>
          </a:p>
          <a:p>
            <a:pPr marL="342900" indent="-342900" algn="l"/>
            <a:r>
              <a:rPr lang="en-US" sz="2400" b="1" dirty="0"/>
              <a:t>     </a:t>
            </a:r>
            <a:r>
              <a:rPr lang="en-US" sz="2400" b="1" dirty="0" err="1">
                <a:solidFill>
                  <a:srgbClr val="00FFFF"/>
                </a:solidFill>
              </a:rPr>
              <a:t>Konsep</a:t>
            </a:r>
            <a:r>
              <a:rPr lang="en-US" sz="2400" b="1" dirty="0">
                <a:solidFill>
                  <a:srgbClr val="00FFFF"/>
                </a:solidFill>
              </a:rPr>
              <a:t> </a:t>
            </a:r>
            <a:r>
              <a:rPr lang="en-US" sz="2400" b="1" dirty="0" err="1">
                <a:solidFill>
                  <a:srgbClr val="00FFFF"/>
                </a:solidFill>
              </a:rPr>
              <a:t>entitas</a:t>
            </a:r>
            <a:r>
              <a:rPr lang="en-US" sz="2400" b="1" dirty="0">
                <a:solidFill>
                  <a:srgbClr val="00FFFF"/>
                </a:solidFill>
              </a:rPr>
              <a:t> </a:t>
            </a:r>
            <a:r>
              <a:rPr lang="en-US" sz="2400" b="1" dirty="0" err="1">
                <a:solidFill>
                  <a:srgbClr val="00FFFF"/>
                </a:solidFill>
              </a:rPr>
              <a:t>atau</a:t>
            </a:r>
            <a:r>
              <a:rPr lang="en-US" sz="2400" b="1" dirty="0">
                <a:solidFill>
                  <a:srgbClr val="00FFFF"/>
                </a:solidFill>
              </a:rPr>
              <a:t> </a:t>
            </a:r>
            <a:r>
              <a:rPr lang="en-US" sz="2400" b="1" dirty="0" err="1">
                <a:solidFill>
                  <a:srgbClr val="00FFFF"/>
                </a:solidFill>
              </a:rPr>
              <a:t>kesatuan</a:t>
            </a:r>
            <a:r>
              <a:rPr lang="en-US" sz="2400" b="1" dirty="0">
                <a:solidFill>
                  <a:srgbClr val="00FFFF"/>
                </a:solidFill>
              </a:rPr>
              <a:t> </a:t>
            </a:r>
            <a:r>
              <a:rPr lang="en-US" sz="2400" b="1" dirty="0" err="1">
                <a:solidFill>
                  <a:srgbClr val="00FFFF"/>
                </a:solidFill>
              </a:rPr>
              <a:t>usaha</a:t>
            </a:r>
            <a:r>
              <a:rPr lang="en-US" sz="2400" b="1" dirty="0">
                <a:solidFill>
                  <a:srgbClr val="00FFFF"/>
                </a:solidFill>
              </a:rPr>
              <a:t> </a:t>
            </a:r>
            <a:r>
              <a:rPr lang="en-US" sz="2400" b="1" dirty="0" err="1">
                <a:solidFill>
                  <a:srgbClr val="00FFFF"/>
                </a:solidFill>
              </a:rPr>
              <a:t>yakni</a:t>
            </a:r>
            <a:r>
              <a:rPr lang="en-US" sz="2400" b="1" dirty="0">
                <a:solidFill>
                  <a:srgbClr val="00FFFF"/>
                </a:solidFill>
              </a:rPr>
              <a:t> </a:t>
            </a:r>
            <a:r>
              <a:rPr lang="en-US" sz="2400" b="1" dirty="0" err="1">
                <a:solidFill>
                  <a:srgbClr val="00FFFF"/>
                </a:solidFill>
              </a:rPr>
              <a:t>suatu</a:t>
            </a:r>
            <a:r>
              <a:rPr lang="en-US" sz="2400" b="1" dirty="0">
                <a:solidFill>
                  <a:srgbClr val="00FFFF"/>
                </a:solidFill>
              </a:rPr>
              <a:t> </a:t>
            </a:r>
            <a:r>
              <a:rPr lang="en-US" sz="2400" b="1" dirty="0" err="1">
                <a:solidFill>
                  <a:srgbClr val="00FFFF"/>
                </a:solidFill>
              </a:rPr>
              <a:t>organisasi</a:t>
            </a:r>
            <a:r>
              <a:rPr lang="en-US" sz="2400" b="1" dirty="0">
                <a:solidFill>
                  <a:srgbClr val="00FFFF"/>
                </a:solidFill>
              </a:rPr>
              <a:t> yang </a:t>
            </a:r>
            <a:r>
              <a:rPr lang="en-US" sz="2400" b="1" dirty="0" err="1">
                <a:solidFill>
                  <a:srgbClr val="00FFFF"/>
                </a:solidFill>
              </a:rPr>
              <a:t>berdiri</a:t>
            </a:r>
            <a:r>
              <a:rPr lang="en-US" sz="2400" b="1" dirty="0">
                <a:solidFill>
                  <a:srgbClr val="00FFFF"/>
                </a:solidFill>
              </a:rPr>
              <a:t> </a:t>
            </a:r>
            <a:r>
              <a:rPr lang="en-US" sz="2400" b="1" dirty="0" err="1">
                <a:solidFill>
                  <a:srgbClr val="00FFFF"/>
                </a:solidFill>
              </a:rPr>
              <a:t>sendiri</a:t>
            </a:r>
            <a:r>
              <a:rPr lang="en-US" sz="2400" b="1" dirty="0">
                <a:solidFill>
                  <a:srgbClr val="00FFFF"/>
                </a:solidFill>
              </a:rPr>
              <a:t>, </a:t>
            </a:r>
            <a:r>
              <a:rPr lang="en-US" sz="2400" b="1" dirty="0" err="1">
                <a:solidFill>
                  <a:srgbClr val="00FFFF"/>
                </a:solidFill>
              </a:rPr>
              <a:t>terpisah</a:t>
            </a:r>
            <a:r>
              <a:rPr lang="en-US" sz="2400" b="1" dirty="0">
                <a:solidFill>
                  <a:srgbClr val="00FFFF"/>
                </a:solidFill>
              </a:rPr>
              <a:t> </a:t>
            </a:r>
            <a:r>
              <a:rPr lang="en-US" sz="2400" b="1" dirty="0" err="1">
                <a:solidFill>
                  <a:srgbClr val="00FFFF"/>
                </a:solidFill>
              </a:rPr>
              <a:t>dari</a:t>
            </a:r>
            <a:r>
              <a:rPr lang="en-US" sz="2400" b="1" dirty="0">
                <a:solidFill>
                  <a:srgbClr val="00FFFF"/>
                </a:solidFill>
              </a:rPr>
              <a:t> </a:t>
            </a:r>
            <a:r>
              <a:rPr lang="en-US" sz="2400" b="1" dirty="0" err="1">
                <a:solidFill>
                  <a:srgbClr val="00FFFF"/>
                </a:solidFill>
              </a:rPr>
              <a:t>pemilik</a:t>
            </a:r>
            <a:r>
              <a:rPr lang="en-US" sz="2400" b="1" dirty="0">
                <a:solidFill>
                  <a:srgbClr val="00FFFF"/>
                </a:solidFill>
              </a:rPr>
              <a:t> </a:t>
            </a:r>
            <a:r>
              <a:rPr lang="en-US" sz="2400" b="1" dirty="0" err="1">
                <a:solidFill>
                  <a:srgbClr val="00FFFF"/>
                </a:solidFill>
              </a:rPr>
              <a:t>atau</a:t>
            </a:r>
            <a:r>
              <a:rPr lang="en-US" sz="2400" b="1" dirty="0">
                <a:solidFill>
                  <a:srgbClr val="00FFFF"/>
                </a:solidFill>
              </a:rPr>
              <a:t> </a:t>
            </a:r>
            <a:r>
              <a:rPr lang="en-US" sz="2400" b="1" dirty="0" err="1">
                <a:solidFill>
                  <a:srgbClr val="00FFFF"/>
                </a:solidFill>
              </a:rPr>
              <a:t>organisasi</a:t>
            </a:r>
            <a:r>
              <a:rPr lang="en-US" sz="2400" b="1" dirty="0">
                <a:solidFill>
                  <a:srgbClr val="00FFFF"/>
                </a:solidFill>
              </a:rPr>
              <a:t> lain. </a:t>
            </a:r>
            <a:r>
              <a:rPr lang="en-US" sz="2400" b="1" dirty="0" err="1">
                <a:solidFill>
                  <a:srgbClr val="00FFFF"/>
                </a:solidFill>
              </a:rPr>
              <a:t>Harta</a:t>
            </a:r>
            <a:r>
              <a:rPr lang="en-US" sz="2400" b="1" dirty="0">
                <a:solidFill>
                  <a:srgbClr val="00FFFF"/>
                </a:solidFill>
              </a:rPr>
              <a:t> </a:t>
            </a:r>
            <a:r>
              <a:rPr lang="en-US" sz="2400" b="1" dirty="0" err="1">
                <a:solidFill>
                  <a:srgbClr val="00FFFF"/>
                </a:solidFill>
              </a:rPr>
              <a:t>perusahaan</a:t>
            </a:r>
            <a:r>
              <a:rPr lang="en-US" sz="2400" b="1" dirty="0">
                <a:solidFill>
                  <a:srgbClr val="00FFFF"/>
                </a:solidFill>
              </a:rPr>
              <a:t> </a:t>
            </a:r>
            <a:r>
              <a:rPr lang="en-US" sz="2400" b="1" dirty="0" err="1">
                <a:solidFill>
                  <a:srgbClr val="00FFFF"/>
                </a:solidFill>
              </a:rPr>
              <a:t>harus</a:t>
            </a:r>
            <a:r>
              <a:rPr lang="en-US" sz="2400" b="1" dirty="0">
                <a:solidFill>
                  <a:srgbClr val="00FFFF"/>
                </a:solidFill>
              </a:rPr>
              <a:t> </a:t>
            </a:r>
            <a:r>
              <a:rPr lang="en-US" sz="2400" b="1" dirty="0" err="1">
                <a:solidFill>
                  <a:srgbClr val="00FFFF"/>
                </a:solidFill>
              </a:rPr>
              <a:t>dipisahkan</a:t>
            </a:r>
            <a:r>
              <a:rPr lang="en-US" sz="2400" b="1" dirty="0">
                <a:solidFill>
                  <a:srgbClr val="00FFFF"/>
                </a:solidFill>
              </a:rPr>
              <a:t> </a:t>
            </a:r>
            <a:r>
              <a:rPr lang="en-US" sz="2400" b="1" dirty="0" err="1">
                <a:solidFill>
                  <a:srgbClr val="00FFFF"/>
                </a:solidFill>
              </a:rPr>
              <a:t>dengan</a:t>
            </a:r>
            <a:r>
              <a:rPr lang="en-US" sz="2400" b="1" dirty="0">
                <a:solidFill>
                  <a:srgbClr val="00FFFF"/>
                </a:solidFill>
              </a:rPr>
              <a:t> </a:t>
            </a:r>
            <a:r>
              <a:rPr lang="en-US" sz="2400" b="1" dirty="0" err="1">
                <a:solidFill>
                  <a:srgbClr val="00FFFF"/>
                </a:solidFill>
              </a:rPr>
              <a:t>harta</a:t>
            </a:r>
            <a:r>
              <a:rPr lang="en-US" sz="2400" b="1" dirty="0">
                <a:solidFill>
                  <a:srgbClr val="00FFFF"/>
                </a:solidFill>
              </a:rPr>
              <a:t> </a:t>
            </a:r>
            <a:r>
              <a:rPr lang="en-US" sz="2400" b="1" dirty="0" err="1">
                <a:solidFill>
                  <a:srgbClr val="00FFFF"/>
                </a:solidFill>
              </a:rPr>
              <a:t>pribadi</a:t>
            </a:r>
            <a:r>
              <a:rPr lang="en-US" sz="2400" b="1" dirty="0">
                <a:solidFill>
                  <a:srgbClr val="00FFFF"/>
                </a:solidFill>
              </a:rPr>
              <a:t>. </a:t>
            </a:r>
          </a:p>
          <a:p>
            <a:pPr marL="342900" indent="-342900" algn="l"/>
            <a:r>
              <a:rPr lang="en-US" sz="2400" b="1" dirty="0" err="1" smtClean="0">
                <a:solidFill>
                  <a:srgbClr val="FF0000"/>
                </a:solidFill>
              </a:rPr>
              <a:t>Konsep</a:t>
            </a:r>
            <a:r>
              <a:rPr lang="en-US" sz="2400" b="1" dirty="0" smtClean="0">
                <a:solidFill>
                  <a:srgbClr val="FF0000"/>
                </a:solidFill>
              </a:rPr>
              <a:t> </a:t>
            </a:r>
            <a:r>
              <a:rPr lang="en-US" sz="2400" b="1" dirty="0" err="1" smtClean="0">
                <a:solidFill>
                  <a:srgbClr val="FF0000"/>
                </a:solidFill>
              </a:rPr>
              <a:t>Obyektif</a:t>
            </a:r>
            <a:endParaRPr lang="en-US" sz="2400" b="1" dirty="0" smtClean="0">
              <a:solidFill>
                <a:srgbClr val="FF0000"/>
              </a:solidFill>
            </a:endParaRPr>
          </a:p>
          <a:p>
            <a:pPr marL="342900" indent="-342900" algn="l"/>
            <a:r>
              <a:rPr lang="en-US" sz="2400" b="1" dirty="0"/>
              <a:t>	</a:t>
            </a:r>
            <a:r>
              <a:rPr lang="en-US" sz="2400" b="1" dirty="0" err="1" smtClean="0">
                <a:solidFill>
                  <a:srgbClr val="FFC000"/>
                </a:solidFill>
              </a:rPr>
              <a:t>Laporan</a:t>
            </a:r>
            <a:r>
              <a:rPr lang="en-US" sz="2400" b="1" dirty="0" smtClean="0">
                <a:solidFill>
                  <a:srgbClr val="FFC000"/>
                </a:solidFill>
              </a:rPr>
              <a:t> </a:t>
            </a:r>
            <a:r>
              <a:rPr lang="en-US" sz="2400" b="1" dirty="0" err="1" smtClean="0">
                <a:solidFill>
                  <a:srgbClr val="FFC000"/>
                </a:solidFill>
              </a:rPr>
              <a:t>akuntansi</a:t>
            </a:r>
            <a:r>
              <a:rPr lang="en-US" sz="2400" b="1" dirty="0" smtClean="0">
                <a:solidFill>
                  <a:srgbClr val="FFC000"/>
                </a:solidFill>
              </a:rPr>
              <a:t> </a:t>
            </a:r>
            <a:r>
              <a:rPr lang="en-US" sz="2400" b="1" dirty="0" err="1" smtClean="0">
                <a:solidFill>
                  <a:srgbClr val="FFC000"/>
                </a:solidFill>
              </a:rPr>
              <a:t>harus</a:t>
            </a:r>
            <a:r>
              <a:rPr lang="en-US" sz="2400" b="1" dirty="0" smtClean="0">
                <a:solidFill>
                  <a:srgbClr val="FFC000"/>
                </a:solidFill>
              </a:rPr>
              <a:t> </a:t>
            </a:r>
            <a:r>
              <a:rPr lang="en-US" sz="2400" b="1" dirty="0" err="1" smtClean="0">
                <a:solidFill>
                  <a:srgbClr val="FFC000"/>
                </a:solidFill>
              </a:rPr>
              <a:t>didasarkan</a:t>
            </a:r>
            <a:r>
              <a:rPr lang="en-US" sz="2400" b="1" dirty="0" smtClean="0">
                <a:solidFill>
                  <a:srgbClr val="FFC000"/>
                </a:solidFill>
              </a:rPr>
              <a:t> </a:t>
            </a:r>
            <a:r>
              <a:rPr lang="en-US" sz="2400" b="1" dirty="0" err="1" smtClean="0">
                <a:solidFill>
                  <a:srgbClr val="FFC000"/>
                </a:solidFill>
              </a:rPr>
              <a:t>pada</a:t>
            </a:r>
            <a:r>
              <a:rPr lang="en-US" sz="2400" b="1" dirty="0" smtClean="0">
                <a:solidFill>
                  <a:srgbClr val="FFC000"/>
                </a:solidFill>
              </a:rPr>
              <a:t> data yang </a:t>
            </a:r>
            <a:r>
              <a:rPr lang="en-US" sz="2400" b="1" dirty="0" err="1" smtClean="0">
                <a:solidFill>
                  <a:srgbClr val="FFC000"/>
                </a:solidFill>
              </a:rPr>
              <a:t>bisa</a:t>
            </a:r>
            <a:r>
              <a:rPr lang="en-US" sz="2400" b="1" dirty="0" smtClean="0">
                <a:solidFill>
                  <a:srgbClr val="FFC000"/>
                </a:solidFill>
              </a:rPr>
              <a:t> </a:t>
            </a:r>
            <a:r>
              <a:rPr lang="en-US" sz="2400" b="1" dirty="0" err="1" smtClean="0">
                <a:solidFill>
                  <a:srgbClr val="FFC000"/>
                </a:solidFill>
              </a:rPr>
              <a:t>dipercaya</a:t>
            </a:r>
            <a:r>
              <a:rPr lang="en-US" sz="2400" b="1" dirty="0" smtClean="0">
                <a:solidFill>
                  <a:srgbClr val="FFC000"/>
                </a:solidFill>
              </a:rPr>
              <a:t>. Data yang </a:t>
            </a:r>
            <a:r>
              <a:rPr lang="en-US" sz="2400" b="1" dirty="0" err="1" smtClean="0">
                <a:solidFill>
                  <a:srgbClr val="FFC000"/>
                </a:solidFill>
              </a:rPr>
              <a:t>dipercaya</a:t>
            </a:r>
            <a:r>
              <a:rPr lang="en-US" sz="2400" b="1" dirty="0" smtClean="0">
                <a:solidFill>
                  <a:srgbClr val="FFC000"/>
                </a:solidFill>
              </a:rPr>
              <a:t> </a:t>
            </a:r>
            <a:r>
              <a:rPr lang="en-US" sz="2400" b="1" dirty="0" err="1" smtClean="0">
                <a:solidFill>
                  <a:srgbClr val="FFC000"/>
                </a:solidFill>
              </a:rPr>
              <a:t>artinya</a:t>
            </a:r>
            <a:r>
              <a:rPr lang="en-US" sz="2400" b="1" dirty="0" smtClean="0">
                <a:solidFill>
                  <a:srgbClr val="FFC000"/>
                </a:solidFill>
              </a:rPr>
              <a:t> </a:t>
            </a:r>
            <a:r>
              <a:rPr lang="en-US" sz="2400" b="1" dirty="0" err="1" smtClean="0">
                <a:solidFill>
                  <a:srgbClr val="FFC000"/>
                </a:solidFill>
              </a:rPr>
              <a:t>bisa</a:t>
            </a:r>
            <a:r>
              <a:rPr lang="en-US" sz="2400" b="1" dirty="0" smtClean="0">
                <a:solidFill>
                  <a:srgbClr val="FFC000"/>
                </a:solidFill>
              </a:rPr>
              <a:t> </a:t>
            </a:r>
            <a:r>
              <a:rPr lang="en-US" sz="2400" b="1" dirty="0" err="1" smtClean="0">
                <a:solidFill>
                  <a:srgbClr val="FFC000"/>
                </a:solidFill>
              </a:rPr>
              <a:t>diverifikasi</a:t>
            </a:r>
            <a:r>
              <a:rPr lang="en-US" sz="2400" b="1" dirty="0" smtClean="0">
                <a:solidFill>
                  <a:srgbClr val="FFC000"/>
                </a:solidFill>
              </a:rPr>
              <a:t> (</a:t>
            </a:r>
            <a:r>
              <a:rPr lang="en-US" sz="2400" b="1" dirty="0" err="1" smtClean="0">
                <a:solidFill>
                  <a:srgbClr val="FFC000"/>
                </a:solidFill>
              </a:rPr>
              <a:t>diperiksa</a:t>
            </a:r>
            <a:r>
              <a:rPr lang="en-US" sz="2400" b="1" dirty="0" smtClean="0">
                <a:solidFill>
                  <a:srgbClr val="FFC000"/>
                </a:solidFill>
              </a:rPr>
              <a:t> </a:t>
            </a:r>
            <a:r>
              <a:rPr lang="en-US" sz="2400" b="1" dirty="0" err="1" smtClean="0">
                <a:solidFill>
                  <a:srgbClr val="FFC000"/>
                </a:solidFill>
              </a:rPr>
              <a:t>kebenarannya</a:t>
            </a:r>
            <a:r>
              <a:rPr lang="en-US" sz="2400" b="1" dirty="0" smtClean="0">
                <a:solidFill>
                  <a:srgbClr val="FFC000"/>
                </a:solidFill>
              </a:rPr>
              <a:t>). </a:t>
            </a:r>
            <a:r>
              <a:rPr lang="en-US" sz="2400" b="1" dirty="0" err="1" smtClean="0">
                <a:solidFill>
                  <a:srgbClr val="FFC000"/>
                </a:solidFill>
              </a:rPr>
              <a:t>Oleh</a:t>
            </a:r>
            <a:r>
              <a:rPr lang="en-US" sz="2400" b="1" dirty="0" smtClean="0">
                <a:solidFill>
                  <a:srgbClr val="FFC000"/>
                </a:solidFill>
              </a:rPr>
              <a:t> </a:t>
            </a:r>
            <a:r>
              <a:rPr lang="en-US" sz="2400" b="1" dirty="0" err="1" smtClean="0">
                <a:solidFill>
                  <a:srgbClr val="FFC000"/>
                </a:solidFill>
              </a:rPr>
              <a:t>karena</a:t>
            </a:r>
            <a:r>
              <a:rPr lang="en-US" sz="2400" b="1" dirty="0" smtClean="0">
                <a:solidFill>
                  <a:srgbClr val="FFC000"/>
                </a:solidFill>
              </a:rPr>
              <a:t> </a:t>
            </a:r>
            <a:r>
              <a:rPr lang="en-US" sz="2400" b="1" dirty="0" err="1" smtClean="0">
                <a:solidFill>
                  <a:srgbClr val="FFC000"/>
                </a:solidFill>
              </a:rPr>
              <a:t>itu</a:t>
            </a:r>
            <a:r>
              <a:rPr lang="en-US" sz="2400" b="1" dirty="0" smtClean="0">
                <a:solidFill>
                  <a:srgbClr val="FFC000"/>
                </a:solidFill>
              </a:rPr>
              <a:t> </a:t>
            </a:r>
            <a:r>
              <a:rPr lang="en-US" sz="2400" b="1" dirty="0" err="1" smtClean="0">
                <a:solidFill>
                  <a:srgbClr val="FFC000"/>
                </a:solidFill>
              </a:rPr>
              <a:t>harus</a:t>
            </a:r>
            <a:r>
              <a:rPr lang="en-US" sz="2400" b="1" dirty="0" smtClean="0">
                <a:solidFill>
                  <a:srgbClr val="FFC000"/>
                </a:solidFill>
              </a:rPr>
              <a:t> </a:t>
            </a:r>
            <a:r>
              <a:rPr lang="en-US" sz="2400" b="1" dirty="0" err="1" smtClean="0">
                <a:solidFill>
                  <a:srgbClr val="FFC000"/>
                </a:solidFill>
              </a:rPr>
              <a:t>didasarkan</a:t>
            </a:r>
            <a:r>
              <a:rPr lang="en-US" sz="2400" b="1" dirty="0" smtClean="0">
                <a:solidFill>
                  <a:srgbClr val="FFC000"/>
                </a:solidFill>
              </a:rPr>
              <a:t> </a:t>
            </a:r>
            <a:r>
              <a:rPr lang="en-US" sz="2400" b="1" dirty="0" err="1" smtClean="0">
                <a:solidFill>
                  <a:srgbClr val="FFC000"/>
                </a:solidFill>
              </a:rPr>
              <a:t>pada</a:t>
            </a:r>
            <a:r>
              <a:rPr lang="en-US" sz="2400" b="1" dirty="0" smtClean="0">
                <a:solidFill>
                  <a:srgbClr val="FFC000"/>
                </a:solidFill>
              </a:rPr>
              <a:t> data yang </a:t>
            </a:r>
            <a:r>
              <a:rPr lang="en-US" sz="2400" b="1" dirty="0" err="1" smtClean="0">
                <a:solidFill>
                  <a:srgbClr val="FFC000"/>
                </a:solidFill>
              </a:rPr>
              <a:t>obyektif</a:t>
            </a:r>
            <a:r>
              <a:rPr lang="en-US" sz="2400" b="1" dirty="0" smtClean="0">
                <a:solidFill>
                  <a:srgbClr val="FFC000"/>
                </a:solidFill>
              </a:rPr>
              <a:t>.</a:t>
            </a:r>
          </a:p>
          <a:p>
            <a:pPr marL="342900" indent="-342900" algn="l"/>
            <a:r>
              <a:rPr lang="en-US" sz="2400" b="1" dirty="0" err="1" smtClean="0">
                <a:solidFill>
                  <a:srgbClr val="FF0000"/>
                </a:solidFill>
              </a:rPr>
              <a:t>Konsep</a:t>
            </a:r>
            <a:r>
              <a:rPr lang="en-US" sz="2400" b="1" dirty="0" smtClean="0">
                <a:solidFill>
                  <a:srgbClr val="FF0000"/>
                </a:solidFill>
              </a:rPr>
              <a:t> </a:t>
            </a:r>
            <a:r>
              <a:rPr lang="en-US" sz="2400" b="1" dirty="0" err="1" smtClean="0">
                <a:solidFill>
                  <a:srgbClr val="FF0000"/>
                </a:solidFill>
              </a:rPr>
              <a:t>Biaya</a:t>
            </a:r>
            <a:endParaRPr lang="en-US" sz="2400" b="1" dirty="0" smtClean="0">
              <a:solidFill>
                <a:srgbClr val="FF0000"/>
              </a:solidFill>
            </a:endParaRPr>
          </a:p>
          <a:p>
            <a:pPr marL="342900" indent="-342900" algn="l"/>
            <a:r>
              <a:rPr lang="en-US" sz="2400" b="1" dirty="0" smtClean="0"/>
              <a:t>  </a:t>
            </a:r>
            <a:r>
              <a:rPr lang="en-US" sz="2400" b="1" dirty="0" smtClean="0">
                <a:solidFill>
                  <a:srgbClr val="00FF99"/>
                </a:solidFill>
              </a:rPr>
              <a:t>	</a:t>
            </a:r>
            <a:r>
              <a:rPr lang="en-US" sz="2400" b="1" dirty="0" err="1" smtClean="0">
                <a:solidFill>
                  <a:srgbClr val="00FF99"/>
                </a:solidFill>
              </a:rPr>
              <a:t>Barang</a:t>
            </a:r>
            <a:r>
              <a:rPr lang="en-US" sz="2400" b="1" dirty="0" smtClean="0">
                <a:solidFill>
                  <a:srgbClr val="00FF99"/>
                </a:solidFill>
              </a:rPr>
              <a:t> yang </a:t>
            </a:r>
            <a:r>
              <a:rPr lang="en-US" sz="2400" b="1" dirty="0" err="1" smtClean="0">
                <a:solidFill>
                  <a:srgbClr val="00FF99"/>
                </a:solidFill>
              </a:rPr>
              <a:t>dibeli</a:t>
            </a:r>
            <a:r>
              <a:rPr lang="en-US" sz="2400" b="1" dirty="0" smtClean="0">
                <a:solidFill>
                  <a:srgbClr val="00FF99"/>
                </a:solidFill>
              </a:rPr>
              <a:t> </a:t>
            </a:r>
            <a:r>
              <a:rPr lang="en-US" sz="2400" b="1" dirty="0" err="1" smtClean="0">
                <a:solidFill>
                  <a:srgbClr val="00FF99"/>
                </a:solidFill>
              </a:rPr>
              <a:t>harus</a:t>
            </a:r>
            <a:r>
              <a:rPr lang="en-US" sz="2400" b="1" dirty="0" smtClean="0">
                <a:solidFill>
                  <a:srgbClr val="00FF99"/>
                </a:solidFill>
              </a:rPr>
              <a:t> </a:t>
            </a:r>
            <a:r>
              <a:rPr lang="en-US" sz="2400" b="1" dirty="0" err="1" smtClean="0">
                <a:solidFill>
                  <a:srgbClr val="00FF99"/>
                </a:solidFill>
              </a:rPr>
              <a:t>dicatat</a:t>
            </a:r>
            <a:r>
              <a:rPr lang="en-US" sz="2400" b="1" dirty="0" smtClean="0">
                <a:solidFill>
                  <a:srgbClr val="00FF99"/>
                </a:solidFill>
              </a:rPr>
              <a:t> </a:t>
            </a:r>
            <a:r>
              <a:rPr lang="en-US" sz="2400" b="1" dirty="0" err="1" smtClean="0">
                <a:solidFill>
                  <a:srgbClr val="00FF99"/>
                </a:solidFill>
              </a:rPr>
              <a:t>berdasarkan</a:t>
            </a:r>
            <a:r>
              <a:rPr lang="en-US" sz="2400" b="1" dirty="0" smtClean="0">
                <a:solidFill>
                  <a:srgbClr val="00FF99"/>
                </a:solidFill>
              </a:rPr>
              <a:t> </a:t>
            </a:r>
            <a:r>
              <a:rPr lang="en-US" sz="2400" b="1" dirty="0" err="1" smtClean="0">
                <a:solidFill>
                  <a:srgbClr val="00FF99"/>
                </a:solidFill>
              </a:rPr>
              <a:t>pada</a:t>
            </a:r>
            <a:r>
              <a:rPr lang="en-US" sz="2400" b="1" dirty="0" smtClean="0">
                <a:solidFill>
                  <a:srgbClr val="00FF99"/>
                </a:solidFill>
              </a:rPr>
              <a:t> </a:t>
            </a:r>
            <a:r>
              <a:rPr lang="en-US" sz="2400" b="1" dirty="0" err="1" smtClean="0">
                <a:solidFill>
                  <a:srgbClr val="00FF99"/>
                </a:solidFill>
              </a:rPr>
              <a:t>biaya</a:t>
            </a:r>
            <a:r>
              <a:rPr lang="en-US" sz="2400" b="1" dirty="0" smtClean="0">
                <a:solidFill>
                  <a:srgbClr val="00FF99"/>
                </a:solidFill>
              </a:rPr>
              <a:t> yang </a:t>
            </a:r>
            <a:r>
              <a:rPr lang="en-US" sz="2400" b="1" dirty="0" err="1" smtClean="0">
                <a:solidFill>
                  <a:srgbClr val="00FF99"/>
                </a:solidFill>
              </a:rPr>
              <a:t>sesungguhnya</a:t>
            </a:r>
            <a:r>
              <a:rPr lang="en-US" sz="2400" b="1" dirty="0" smtClean="0">
                <a:solidFill>
                  <a:srgbClr val="00FF99"/>
                </a:solidFill>
              </a:rPr>
              <a:t>, </a:t>
            </a:r>
            <a:r>
              <a:rPr lang="en-US" sz="2400" b="1" dirty="0" err="1" smtClean="0">
                <a:solidFill>
                  <a:srgbClr val="00FF99"/>
                </a:solidFill>
              </a:rPr>
              <a:t>walaupun</a:t>
            </a:r>
            <a:r>
              <a:rPr lang="en-US" sz="2400" b="1" dirty="0" smtClean="0">
                <a:solidFill>
                  <a:srgbClr val="00FF99"/>
                </a:solidFill>
              </a:rPr>
              <a:t> </a:t>
            </a:r>
            <a:r>
              <a:rPr lang="en-US" sz="2400" b="1" dirty="0" err="1" smtClean="0">
                <a:solidFill>
                  <a:srgbClr val="00FF99"/>
                </a:solidFill>
              </a:rPr>
              <a:t>mungkin</a:t>
            </a:r>
            <a:r>
              <a:rPr lang="en-US" sz="2400" b="1" dirty="0" smtClean="0">
                <a:solidFill>
                  <a:srgbClr val="00FF99"/>
                </a:solidFill>
              </a:rPr>
              <a:t> </a:t>
            </a:r>
            <a:r>
              <a:rPr lang="en-US" sz="2400" b="1" dirty="0" err="1" smtClean="0">
                <a:solidFill>
                  <a:srgbClr val="00FF99"/>
                </a:solidFill>
              </a:rPr>
              <a:t>harga</a:t>
            </a:r>
            <a:r>
              <a:rPr lang="en-US" sz="2400" b="1" dirty="0" smtClean="0">
                <a:solidFill>
                  <a:srgbClr val="00FF99"/>
                </a:solidFill>
              </a:rPr>
              <a:t> </a:t>
            </a:r>
            <a:r>
              <a:rPr lang="en-US" sz="2400" b="1" dirty="0" err="1" smtClean="0">
                <a:solidFill>
                  <a:srgbClr val="00FF99"/>
                </a:solidFill>
              </a:rPr>
              <a:t>normalnya</a:t>
            </a:r>
            <a:r>
              <a:rPr lang="en-US" sz="2400" b="1" dirty="0" smtClean="0">
                <a:solidFill>
                  <a:srgbClr val="00FF99"/>
                </a:solidFill>
              </a:rPr>
              <a:t> </a:t>
            </a:r>
            <a:r>
              <a:rPr lang="en-US" sz="2400" b="1" dirty="0" err="1" smtClean="0">
                <a:solidFill>
                  <a:srgbClr val="00FF99"/>
                </a:solidFill>
              </a:rPr>
              <a:t>tidak</a:t>
            </a:r>
            <a:r>
              <a:rPr lang="en-US" sz="2400" b="1" dirty="0" smtClean="0">
                <a:solidFill>
                  <a:srgbClr val="00FF99"/>
                </a:solidFill>
              </a:rPr>
              <a:t> </a:t>
            </a:r>
            <a:r>
              <a:rPr lang="en-US" sz="2400" b="1" dirty="0" err="1" smtClean="0">
                <a:solidFill>
                  <a:srgbClr val="00FF99"/>
                </a:solidFill>
              </a:rPr>
              <a:t>seperti</a:t>
            </a:r>
            <a:r>
              <a:rPr lang="en-US" sz="2400" b="1" dirty="0" smtClean="0">
                <a:solidFill>
                  <a:srgbClr val="00FF99"/>
                </a:solidFill>
              </a:rPr>
              <a:t> </a:t>
            </a:r>
            <a:r>
              <a:rPr lang="en-US" sz="2400" b="1" dirty="0" err="1" smtClean="0">
                <a:solidFill>
                  <a:srgbClr val="00FF99"/>
                </a:solidFill>
              </a:rPr>
              <a:t>biaya</a:t>
            </a:r>
            <a:r>
              <a:rPr lang="en-US" sz="2400" b="1" dirty="0" smtClean="0">
                <a:solidFill>
                  <a:srgbClr val="00FF99"/>
                </a:solidFill>
              </a:rPr>
              <a:t> </a:t>
            </a:r>
            <a:r>
              <a:rPr lang="en-US" sz="2400" b="1" dirty="0" err="1" smtClean="0">
                <a:solidFill>
                  <a:srgbClr val="00FF99"/>
                </a:solidFill>
              </a:rPr>
              <a:t>sesungguhnya</a:t>
            </a:r>
            <a:r>
              <a:rPr lang="en-US" sz="2400" b="1" dirty="0" smtClean="0">
                <a:solidFill>
                  <a:srgbClr val="00FF99"/>
                </a:solidFill>
              </a:rPr>
              <a:t>.</a:t>
            </a:r>
            <a:endParaRPr lang="en-US" sz="2400" b="1" dirty="0">
              <a:solidFill>
                <a:srgbClr val="00FF99"/>
              </a:solidFill>
            </a:endParaRPr>
          </a:p>
        </p:txBody>
      </p:sp>
      <p:sp>
        <p:nvSpPr>
          <p:cNvPr id="3" name="Action Button: Home 2">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a:ln>
            <a:solidFill>
              <a:srgbClr val="00FFFF"/>
            </a:solidFill>
          </a:ln>
        </p:spPr>
        <p:txBody>
          <a:bodyPr/>
          <a:lstStyle/>
          <a:p>
            <a:r>
              <a:rPr lang="en-US" dirty="0" err="1" smtClean="0">
                <a:solidFill>
                  <a:srgbClr val="FFFF00"/>
                </a:solidFill>
              </a:rPr>
              <a:t>Bukti</a:t>
            </a:r>
            <a:r>
              <a:rPr lang="en-US" dirty="0" smtClean="0">
                <a:solidFill>
                  <a:srgbClr val="FFFF00"/>
                </a:solidFill>
              </a:rPr>
              <a:t> </a:t>
            </a:r>
            <a:r>
              <a:rPr lang="en-US" dirty="0" err="1" smtClean="0">
                <a:solidFill>
                  <a:srgbClr val="FFFF00"/>
                </a:solidFill>
              </a:rPr>
              <a:t>Transaksi</a:t>
            </a:r>
            <a:r>
              <a:rPr lang="en-US" dirty="0" smtClean="0">
                <a:solidFill>
                  <a:srgbClr val="FFFF00"/>
                </a:solidFill>
              </a:rPr>
              <a:t> </a:t>
            </a:r>
            <a:r>
              <a:rPr lang="en-US" dirty="0" err="1" smtClean="0">
                <a:solidFill>
                  <a:srgbClr val="FFFF00"/>
                </a:solidFill>
              </a:rPr>
              <a:t>Akuntansi</a:t>
            </a:r>
            <a:endParaRPr lang="en-US" dirty="0">
              <a:solidFill>
                <a:srgbClr val="FFFF00"/>
              </a:solidFill>
            </a:endParaRPr>
          </a:p>
        </p:txBody>
      </p:sp>
      <p:sp>
        <p:nvSpPr>
          <p:cNvPr id="3" name="Content Placeholder 2"/>
          <p:cNvSpPr>
            <a:spLocks noGrp="1"/>
          </p:cNvSpPr>
          <p:nvPr>
            <p:ph idx="1"/>
          </p:nvPr>
        </p:nvSpPr>
        <p:spPr>
          <a:xfrm>
            <a:off x="0" y="1219200"/>
            <a:ext cx="9144000" cy="5410200"/>
          </a:xfrm>
        </p:spPr>
        <p:txBody>
          <a:bodyPr>
            <a:normAutofit/>
          </a:bodyPr>
          <a:lstStyle/>
          <a:p>
            <a:pPr marL="284163" indent="-284163">
              <a:buFont typeface="+mj-lt"/>
              <a:buAutoNum type="arabicPeriod"/>
            </a:pPr>
            <a:r>
              <a:rPr lang="en-US" sz="2400" dirty="0" err="1" smtClean="0">
                <a:solidFill>
                  <a:srgbClr val="FF00FF"/>
                </a:solidFill>
              </a:rPr>
              <a:t>Kuitansi</a:t>
            </a:r>
            <a:r>
              <a:rPr lang="en-US" sz="2400" dirty="0" smtClean="0">
                <a:solidFill>
                  <a:srgbClr val="FF00FF"/>
                </a:solidFill>
              </a:rPr>
              <a:t>: </a:t>
            </a:r>
            <a:r>
              <a:rPr lang="en-US" sz="2400" dirty="0" err="1" smtClean="0">
                <a:solidFill>
                  <a:srgbClr val="FF00FF"/>
                </a:solidFill>
              </a:rPr>
              <a:t>bukti</a:t>
            </a:r>
            <a:r>
              <a:rPr lang="en-US" sz="2400" dirty="0" smtClean="0">
                <a:solidFill>
                  <a:srgbClr val="FF00FF"/>
                </a:solidFill>
              </a:rPr>
              <a:t> </a:t>
            </a:r>
            <a:r>
              <a:rPr lang="en-US" sz="2400" dirty="0" err="1" smtClean="0">
                <a:solidFill>
                  <a:srgbClr val="FF00FF"/>
                </a:solidFill>
              </a:rPr>
              <a:t>pembayaran</a:t>
            </a:r>
            <a:r>
              <a:rPr lang="en-US" sz="2400" dirty="0" smtClean="0">
                <a:solidFill>
                  <a:srgbClr val="FF00FF"/>
                </a:solidFill>
              </a:rPr>
              <a:t>/</a:t>
            </a:r>
            <a:r>
              <a:rPr lang="en-US" sz="2400" dirty="0" err="1" smtClean="0">
                <a:solidFill>
                  <a:srgbClr val="FF00FF"/>
                </a:solidFill>
              </a:rPr>
              <a:t>penerimaan</a:t>
            </a:r>
            <a:r>
              <a:rPr lang="en-US" sz="2400" dirty="0" smtClean="0">
                <a:solidFill>
                  <a:srgbClr val="FF00FF"/>
                </a:solidFill>
              </a:rPr>
              <a:t> </a:t>
            </a:r>
            <a:r>
              <a:rPr lang="en-US" sz="2400" dirty="0" err="1" smtClean="0">
                <a:solidFill>
                  <a:srgbClr val="FF00FF"/>
                </a:solidFill>
              </a:rPr>
              <a:t>uang</a:t>
            </a:r>
            <a:endParaRPr lang="en-US" sz="2400" dirty="0" smtClean="0">
              <a:solidFill>
                <a:srgbClr val="FF00FF"/>
              </a:solidFill>
            </a:endParaRPr>
          </a:p>
          <a:p>
            <a:pPr marL="284163" indent="-284163">
              <a:buFont typeface="+mj-lt"/>
              <a:buAutoNum type="arabicPeriod"/>
            </a:pPr>
            <a:r>
              <a:rPr lang="en-US" sz="2400" dirty="0" err="1" smtClean="0">
                <a:solidFill>
                  <a:srgbClr val="FFFF00"/>
                </a:solidFill>
              </a:rPr>
              <a:t>Faktur</a:t>
            </a:r>
            <a:r>
              <a:rPr lang="en-US" sz="2400" dirty="0" smtClean="0">
                <a:solidFill>
                  <a:srgbClr val="FFFF00"/>
                </a:solidFill>
              </a:rPr>
              <a:t>: </a:t>
            </a:r>
            <a:r>
              <a:rPr lang="en-US" sz="2400" dirty="0" err="1" smtClean="0">
                <a:solidFill>
                  <a:srgbClr val="FFFF00"/>
                </a:solidFill>
              </a:rPr>
              <a:t>bukti</a:t>
            </a:r>
            <a:r>
              <a:rPr lang="en-US" sz="2400" dirty="0" smtClean="0">
                <a:solidFill>
                  <a:srgbClr val="FFFF00"/>
                </a:solidFill>
              </a:rPr>
              <a:t> </a:t>
            </a:r>
            <a:r>
              <a:rPr lang="en-US" sz="2400" dirty="0" err="1" smtClean="0">
                <a:solidFill>
                  <a:srgbClr val="FFFF00"/>
                </a:solidFill>
              </a:rPr>
              <a:t>pembelian</a:t>
            </a:r>
            <a:r>
              <a:rPr lang="en-US" sz="2400" dirty="0" smtClean="0">
                <a:solidFill>
                  <a:srgbClr val="FFFF00"/>
                </a:solidFill>
              </a:rPr>
              <a:t> / </a:t>
            </a:r>
            <a:r>
              <a:rPr lang="en-US" sz="2400" dirty="0" err="1" smtClean="0">
                <a:solidFill>
                  <a:srgbClr val="FFFF00"/>
                </a:solidFill>
              </a:rPr>
              <a:t>penjualan</a:t>
            </a:r>
            <a:r>
              <a:rPr lang="en-US" sz="2400" dirty="0" smtClean="0">
                <a:solidFill>
                  <a:srgbClr val="FFFF00"/>
                </a:solidFill>
              </a:rPr>
              <a:t> </a:t>
            </a:r>
            <a:r>
              <a:rPr lang="en-US" sz="2400" dirty="0" err="1" smtClean="0">
                <a:solidFill>
                  <a:srgbClr val="FFFF00"/>
                </a:solidFill>
              </a:rPr>
              <a:t>secara</a:t>
            </a:r>
            <a:r>
              <a:rPr lang="en-US" sz="2400" dirty="0" smtClean="0">
                <a:solidFill>
                  <a:srgbClr val="FFFF00"/>
                </a:solidFill>
              </a:rPr>
              <a:t> </a:t>
            </a:r>
            <a:r>
              <a:rPr lang="en-US" sz="2400" dirty="0" err="1" smtClean="0">
                <a:solidFill>
                  <a:srgbClr val="FFFF00"/>
                </a:solidFill>
              </a:rPr>
              <a:t>kredit</a:t>
            </a:r>
            <a:endParaRPr lang="en-US" sz="2400" dirty="0" smtClean="0">
              <a:solidFill>
                <a:srgbClr val="FFFF00"/>
              </a:solidFill>
            </a:endParaRPr>
          </a:p>
          <a:p>
            <a:pPr marL="284163" indent="-284163">
              <a:buFont typeface="+mj-lt"/>
              <a:buAutoNum type="arabicPeriod"/>
            </a:pPr>
            <a:r>
              <a:rPr lang="en-US" sz="2400" dirty="0" smtClean="0">
                <a:solidFill>
                  <a:srgbClr val="CCFF33"/>
                </a:solidFill>
              </a:rPr>
              <a:t>Nota </a:t>
            </a:r>
            <a:r>
              <a:rPr lang="en-US" sz="2400" dirty="0" err="1" smtClean="0">
                <a:solidFill>
                  <a:srgbClr val="CCFF33"/>
                </a:solidFill>
              </a:rPr>
              <a:t>Kontan</a:t>
            </a:r>
            <a:r>
              <a:rPr lang="en-US" sz="2400" dirty="0" smtClean="0">
                <a:solidFill>
                  <a:srgbClr val="CCFF33"/>
                </a:solidFill>
              </a:rPr>
              <a:t>: </a:t>
            </a:r>
            <a:r>
              <a:rPr lang="en-US" sz="2400" dirty="0" err="1" smtClean="0">
                <a:solidFill>
                  <a:srgbClr val="CCFF33"/>
                </a:solidFill>
              </a:rPr>
              <a:t>bukti</a:t>
            </a:r>
            <a:r>
              <a:rPr lang="en-US" sz="2400" dirty="0" smtClean="0">
                <a:solidFill>
                  <a:srgbClr val="CCFF33"/>
                </a:solidFill>
              </a:rPr>
              <a:t> </a:t>
            </a:r>
            <a:r>
              <a:rPr lang="en-US" sz="2400" dirty="0" err="1" smtClean="0">
                <a:solidFill>
                  <a:srgbClr val="CCFF33"/>
                </a:solidFill>
              </a:rPr>
              <a:t>pembelian</a:t>
            </a:r>
            <a:r>
              <a:rPr lang="en-US" sz="2400" dirty="0" smtClean="0">
                <a:solidFill>
                  <a:srgbClr val="CCFF33"/>
                </a:solidFill>
              </a:rPr>
              <a:t>/ </a:t>
            </a:r>
            <a:r>
              <a:rPr lang="en-US" sz="2400" dirty="0" err="1" smtClean="0">
                <a:solidFill>
                  <a:srgbClr val="CCFF33"/>
                </a:solidFill>
              </a:rPr>
              <a:t>penjualan</a:t>
            </a:r>
            <a:r>
              <a:rPr lang="en-US" sz="2400" dirty="0" smtClean="0">
                <a:solidFill>
                  <a:srgbClr val="CCFF33"/>
                </a:solidFill>
              </a:rPr>
              <a:t> </a:t>
            </a:r>
            <a:r>
              <a:rPr lang="en-US" sz="2400" dirty="0" err="1" smtClean="0">
                <a:solidFill>
                  <a:srgbClr val="CCFF33"/>
                </a:solidFill>
              </a:rPr>
              <a:t>secara</a:t>
            </a:r>
            <a:r>
              <a:rPr lang="en-US" sz="2400" dirty="0" smtClean="0">
                <a:solidFill>
                  <a:srgbClr val="CCFF33"/>
                </a:solidFill>
              </a:rPr>
              <a:t> </a:t>
            </a:r>
            <a:r>
              <a:rPr lang="en-US" sz="2400" dirty="0" err="1" smtClean="0">
                <a:solidFill>
                  <a:srgbClr val="CCFF33"/>
                </a:solidFill>
              </a:rPr>
              <a:t>tunai</a:t>
            </a:r>
            <a:endParaRPr lang="en-US" sz="2400" dirty="0" smtClean="0">
              <a:solidFill>
                <a:srgbClr val="CCFF33"/>
              </a:solidFill>
            </a:endParaRPr>
          </a:p>
          <a:p>
            <a:pPr marL="284163" indent="-284163">
              <a:buFont typeface="+mj-lt"/>
              <a:buAutoNum type="arabicPeriod"/>
            </a:pPr>
            <a:r>
              <a:rPr lang="en-US" sz="2400" dirty="0" smtClean="0">
                <a:solidFill>
                  <a:schemeClr val="accent5"/>
                </a:solidFill>
              </a:rPr>
              <a:t>Nota debit: </a:t>
            </a:r>
            <a:r>
              <a:rPr lang="en-US" sz="2400" dirty="0" err="1" smtClean="0">
                <a:solidFill>
                  <a:schemeClr val="accent5"/>
                </a:solidFill>
              </a:rPr>
              <a:t>bukti</a:t>
            </a:r>
            <a:r>
              <a:rPr lang="en-US" sz="2400" dirty="0" smtClean="0">
                <a:solidFill>
                  <a:schemeClr val="accent5"/>
                </a:solidFill>
              </a:rPr>
              <a:t> </a:t>
            </a:r>
            <a:r>
              <a:rPr lang="en-US" sz="2400" dirty="0" err="1" smtClean="0">
                <a:solidFill>
                  <a:schemeClr val="accent5"/>
                </a:solidFill>
              </a:rPr>
              <a:t>penerimaan</a:t>
            </a:r>
            <a:r>
              <a:rPr lang="en-US" sz="2400" dirty="0" smtClean="0">
                <a:solidFill>
                  <a:schemeClr val="accent5"/>
                </a:solidFill>
              </a:rPr>
              <a:t> </a:t>
            </a:r>
            <a:r>
              <a:rPr lang="en-US" sz="2400" dirty="0" err="1" smtClean="0">
                <a:solidFill>
                  <a:schemeClr val="accent5"/>
                </a:solidFill>
              </a:rPr>
              <a:t>kembali</a:t>
            </a:r>
            <a:r>
              <a:rPr lang="en-US" sz="2400" dirty="0" smtClean="0">
                <a:solidFill>
                  <a:schemeClr val="accent5"/>
                </a:solidFill>
              </a:rPr>
              <a:t> </a:t>
            </a:r>
            <a:r>
              <a:rPr lang="en-US" sz="2400" dirty="0" err="1" smtClean="0">
                <a:solidFill>
                  <a:schemeClr val="accent5"/>
                </a:solidFill>
              </a:rPr>
              <a:t>barang</a:t>
            </a:r>
            <a:r>
              <a:rPr lang="en-US" sz="2400" dirty="0" smtClean="0">
                <a:solidFill>
                  <a:schemeClr val="accent5"/>
                </a:solidFill>
              </a:rPr>
              <a:t> yang </a:t>
            </a:r>
            <a:r>
              <a:rPr lang="en-US" sz="2400" dirty="0" err="1" smtClean="0">
                <a:solidFill>
                  <a:schemeClr val="accent5"/>
                </a:solidFill>
              </a:rPr>
              <a:t>dijual</a:t>
            </a:r>
            <a:r>
              <a:rPr lang="en-US" sz="2400" dirty="0" smtClean="0">
                <a:solidFill>
                  <a:schemeClr val="accent5"/>
                </a:solidFill>
              </a:rPr>
              <a:t> </a:t>
            </a:r>
            <a:r>
              <a:rPr lang="en-US" sz="2400" dirty="0" err="1" smtClean="0">
                <a:solidFill>
                  <a:schemeClr val="accent5"/>
                </a:solidFill>
              </a:rPr>
              <a:t>oleh</a:t>
            </a:r>
            <a:r>
              <a:rPr lang="en-US" sz="2400" dirty="0" smtClean="0">
                <a:solidFill>
                  <a:schemeClr val="accent5"/>
                </a:solidFill>
              </a:rPr>
              <a:t> </a:t>
            </a:r>
            <a:r>
              <a:rPr lang="en-US" sz="2400" dirty="0" err="1" smtClean="0">
                <a:solidFill>
                  <a:schemeClr val="accent5"/>
                </a:solidFill>
              </a:rPr>
              <a:t>pembeli</a:t>
            </a:r>
            <a:endParaRPr lang="en-US" sz="2400" dirty="0" smtClean="0">
              <a:solidFill>
                <a:schemeClr val="accent5"/>
              </a:solidFill>
            </a:endParaRPr>
          </a:p>
          <a:p>
            <a:pPr marL="284163" indent="-284163">
              <a:buFont typeface="+mj-lt"/>
              <a:buAutoNum type="arabicPeriod"/>
            </a:pPr>
            <a:r>
              <a:rPr lang="en-US" sz="2400" dirty="0" smtClean="0">
                <a:solidFill>
                  <a:srgbClr val="00FF00"/>
                </a:solidFill>
              </a:rPr>
              <a:t>Nota </a:t>
            </a:r>
            <a:r>
              <a:rPr lang="en-US" sz="2400" dirty="0" err="1" smtClean="0">
                <a:solidFill>
                  <a:srgbClr val="00FF00"/>
                </a:solidFill>
              </a:rPr>
              <a:t>Kredit</a:t>
            </a:r>
            <a:r>
              <a:rPr lang="en-US" sz="2400" dirty="0" smtClean="0">
                <a:solidFill>
                  <a:srgbClr val="00FF00"/>
                </a:solidFill>
              </a:rPr>
              <a:t>: </a:t>
            </a:r>
            <a:r>
              <a:rPr lang="en-US" sz="2400" dirty="0" err="1" smtClean="0">
                <a:solidFill>
                  <a:srgbClr val="00FF00"/>
                </a:solidFill>
              </a:rPr>
              <a:t>bukti</a:t>
            </a:r>
            <a:r>
              <a:rPr lang="en-US" sz="2400" dirty="0" smtClean="0">
                <a:solidFill>
                  <a:srgbClr val="00FF00"/>
                </a:solidFill>
              </a:rPr>
              <a:t> </a:t>
            </a:r>
            <a:r>
              <a:rPr lang="en-US" sz="2400" dirty="0" err="1" smtClean="0">
                <a:solidFill>
                  <a:srgbClr val="00FF00"/>
                </a:solidFill>
              </a:rPr>
              <a:t>penerimaan</a:t>
            </a:r>
            <a:r>
              <a:rPr lang="en-US" sz="2400" dirty="0" smtClean="0">
                <a:solidFill>
                  <a:srgbClr val="00FF00"/>
                </a:solidFill>
              </a:rPr>
              <a:t> </a:t>
            </a:r>
            <a:r>
              <a:rPr lang="en-US" sz="2400" dirty="0" err="1" smtClean="0">
                <a:solidFill>
                  <a:srgbClr val="00FF00"/>
                </a:solidFill>
              </a:rPr>
              <a:t>kembali</a:t>
            </a:r>
            <a:r>
              <a:rPr lang="en-US" sz="2400" dirty="0" smtClean="0">
                <a:solidFill>
                  <a:srgbClr val="00FF00"/>
                </a:solidFill>
              </a:rPr>
              <a:t> </a:t>
            </a:r>
            <a:r>
              <a:rPr lang="en-US" sz="2400" dirty="0" err="1" smtClean="0">
                <a:solidFill>
                  <a:srgbClr val="00FF00"/>
                </a:solidFill>
              </a:rPr>
              <a:t>barang</a:t>
            </a:r>
            <a:r>
              <a:rPr lang="en-US" sz="2400" dirty="0" smtClean="0">
                <a:solidFill>
                  <a:srgbClr val="00FF00"/>
                </a:solidFill>
              </a:rPr>
              <a:t> yang </a:t>
            </a:r>
            <a:r>
              <a:rPr lang="en-US" sz="2400" dirty="0" err="1" smtClean="0">
                <a:solidFill>
                  <a:srgbClr val="00FF00"/>
                </a:solidFill>
              </a:rPr>
              <a:t>dijual</a:t>
            </a:r>
            <a:r>
              <a:rPr lang="en-US" sz="2400" dirty="0" smtClean="0">
                <a:solidFill>
                  <a:srgbClr val="00FF00"/>
                </a:solidFill>
              </a:rPr>
              <a:t> </a:t>
            </a:r>
            <a:r>
              <a:rPr lang="en-US" sz="2400" dirty="0" err="1" smtClean="0">
                <a:solidFill>
                  <a:srgbClr val="00FF00"/>
                </a:solidFill>
              </a:rPr>
              <a:t>oleh</a:t>
            </a:r>
            <a:r>
              <a:rPr lang="en-US" sz="2400" dirty="0" smtClean="0">
                <a:solidFill>
                  <a:srgbClr val="00FF00"/>
                </a:solidFill>
              </a:rPr>
              <a:t> </a:t>
            </a:r>
            <a:r>
              <a:rPr lang="en-US" sz="2400" dirty="0" err="1" smtClean="0">
                <a:solidFill>
                  <a:srgbClr val="00FF00"/>
                </a:solidFill>
              </a:rPr>
              <a:t>penjual</a:t>
            </a:r>
            <a:endParaRPr lang="en-US" sz="2400" dirty="0" smtClean="0">
              <a:solidFill>
                <a:srgbClr val="00FF00"/>
              </a:solidFill>
            </a:endParaRPr>
          </a:p>
          <a:p>
            <a:pPr marL="284163" indent="-284163">
              <a:buFont typeface="+mj-lt"/>
              <a:buAutoNum type="arabicPeriod"/>
            </a:pPr>
            <a:r>
              <a:rPr lang="en-US" sz="2400" dirty="0" smtClean="0">
                <a:solidFill>
                  <a:schemeClr val="accent6"/>
                </a:solidFill>
              </a:rPr>
              <a:t>Memo: </a:t>
            </a:r>
            <a:r>
              <a:rPr lang="en-US" sz="2400" dirty="0" err="1" smtClean="0">
                <a:solidFill>
                  <a:schemeClr val="accent6"/>
                </a:solidFill>
              </a:rPr>
              <a:t>bukti</a:t>
            </a:r>
            <a:r>
              <a:rPr lang="en-US" sz="2400" dirty="0" smtClean="0">
                <a:solidFill>
                  <a:schemeClr val="accent6"/>
                </a:solidFill>
              </a:rPr>
              <a:t> intern yang </a:t>
            </a:r>
            <a:r>
              <a:rPr lang="en-US" sz="2400" dirty="0" err="1" smtClean="0">
                <a:solidFill>
                  <a:schemeClr val="accent6"/>
                </a:solidFill>
              </a:rPr>
              <a:t>dibuat</a:t>
            </a:r>
            <a:r>
              <a:rPr lang="en-US" sz="2400" dirty="0" smtClean="0">
                <a:solidFill>
                  <a:schemeClr val="accent6"/>
                </a:solidFill>
              </a:rPr>
              <a:t> </a:t>
            </a:r>
            <a:r>
              <a:rPr lang="en-US" sz="2400" dirty="0" err="1" smtClean="0">
                <a:solidFill>
                  <a:schemeClr val="accent6"/>
                </a:solidFill>
              </a:rPr>
              <a:t>oleh</a:t>
            </a:r>
            <a:r>
              <a:rPr lang="en-US" sz="2400" dirty="0" smtClean="0">
                <a:solidFill>
                  <a:schemeClr val="accent6"/>
                </a:solidFill>
              </a:rPr>
              <a:t> </a:t>
            </a:r>
            <a:r>
              <a:rPr lang="en-US" sz="2400" dirty="0" err="1" smtClean="0">
                <a:solidFill>
                  <a:schemeClr val="accent6"/>
                </a:solidFill>
              </a:rPr>
              <a:t>manajer</a:t>
            </a:r>
            <a:r>
              <a:rPr lang="en-US" sz="2400" dirty="0" smtClean="0">
                <a:solidFill>
                  <a:schemeClr val="accent6"/>
                </a:solidFill>
              </a:rPr>
              <a:t>/</a:t>
            </a:r>
            <a:r>
              <a:rPr lang="en-US" sz="2400" dirty="0" err="1" smtClean="0">
                <a:solidFill>
                  <a:schemeClr val="accent6"/>
                </a:solidFill>
              </a:rPr>
              <a:t>pimpinankarena</a:t>
            </a:r>
            <a:r>
              <a:rPr lang="en-US" sz="2400" dirty="0" smtClean="0">
                <a:solidFill>
                  <a:schemeClr val="accent6"/>
                </a:solidFill>
              </a:rPr>
              <a:t> </a:t>
            </a:r>
            <a:r>
              <a:rPr lang="en-US" sz="2400" dirty="0" err="1" smtClean="0">
                <a:solidFill>
                  <a:schemeClr val="accent6"/>
                </a:solidFill>
              </a:rPr>
              <a:t>adanya</a:t>
            </a:r>
            <a:r>
              <a:rPr lang="en-US" sz="2400" dirty="0" smtClean="0">
                <a:solidFill>
                  <a:schemeClr val="accent6"/>
                </a:solidFill>
              </a:rPr>
              <a:t> </a:t>
            </a:r>
            <a:r>
              <a:rPr lang="en-US" sz="2400" dirty="0" err="1" smtClean="0">
                <a:solidFill>
                  <a:schemeClr val="accent6"/>
                </a:solidFill>
              </a:rPr>
              <a:t>perubahan</a:t>
            </a:r>
            <a:r>
              <a:rPr lang="en-US" sz="2400" dirty="0" smtClean="0">
                <a:solidFill>
                  <a:schemeClr val="accent6"/>
                </a:solidFill>
              </a:rPr>
              <a:t> </a:t>
            </a:r>
            <a:r>
              <a:rPr lang="en-US" sz="2400" dirty="0" err="1" smtClean="0">
                <a:solidFill>
                  <a:schemeClr val="accent6"/>
                </a:solidFill>
              </a:rPr>
              <a:t>aset</a:t>
            </a:r>
            <a:r>
              <a:rPr lang="en-US" sz="2400" dirty="0" smtClean="0">
                <a:solidFill>
                  <a:schemeClr val="accent6"/>
                </a:solidFill>
              </a:rPr>
              <a:t>/</a:t>
            </a:r>
            <a:r>
              <a:rPr lang="en-US" sz="2400" dirty="0" err="1" smtClean="0">
                <a:solidFill>
                  <a:schemeClr val="accent6"/>
                </a:solidFill>
              </a:rPr>
              <a:t>utang</a:t>
            </a:r>
            <a:r>
              <a:rPr lang="en-US" sz="2400" dirty="0" smtClean="0">
                <a:solidFill>
                  <a:schemeClr val="accent6"/>
                </a:solidFill>
              </a:rPr>
              <a:t> </a:t>
            </a:r>
            <a:r>
              <a:rPr lang="en-US" sz="2400" dirty="0" err="1" smtClean="0">
                <a:solidFill>
                  <a:schemeClr val="accent6"/>
                </a:solidFill>
              </a:rPr>
              <a:t>yg</a:t>
            </a:r>
            <a:r>
              <a:rPr lang="en-US" sz="2400" dirty="0" smtClean="0">
                <a:solidFill>
                  <a:schemeClr val="accent6"/>
                </a:solidFill>
              </a:rPr>
              <a:t> </a:t>
            </a:r>
            <a:r>
              <a:rPr lang="en-US" sz="2400" dirty="0" err="1" smtClean="0">
                <a:solidFill>
                  <a:schemeClr val="accent6"/>
                </a:solidFill>
              </a:rPr>
              <a:t>tidak</a:t>
            </a:r>
            <a:r>
              <a:rPr lang="en-US" sz="2400" dirty="0" smtClean="0">
                <a:solidFill>
                  <a:schemeClr val="accent6"/>
                </a:solidFill>
              </a:rPr>
              <a:t> </a:t>
            </a:r>
            <a:r>
              <a:rPr lang="en-US" sz="2400" dirty="0" err="1" smtClean="0">
                <a:solidFill>
                  <a:schemeClr val="accent6"/>
                </a:solidFill>
              </a:rPr>
              <a:t>melibatkan</a:t>
            </a:r>
            <a:r>
              <a:rPr lang="en-US" sz="2400" dirty="0" smtClean="0">
                <a:solidFill>
                  <a:schemeClr val="accent6"/>
                </a:solidFill>
              </a:rPr>
              <a:t> </a:t>
            </a:r>
            <a:r>
              <a:rPr lang="en-US" sz="2400" dirty="0" err="1" smtClean="0">
                <a:solidFill>
                  <a:schemeClr val="accent6"/>
                </a:solidFill>
              </a:rPr>
              <a:t>pihak</a:t>
            </a:r>
            <a:r>
              <a:rPr lang="en-US" sz="2400" dirty="0" smtClean="0">
                <a:solidFill>
                  <a:schemeClr val="accent6"/>
                </a:solidFill>
              </a:rPr>
              <a:t> </a:t>
            </a:r>
            <a:r>
              <a:rPr lang="en-US" sz="2400" dirty="0" err="1" smtClean="0">
                <a:solidFill>
                  <a:schemeClr val="accent6"/>
                </a:solidFill>
              </a:rPr>
              <a:t>luar</a:t>
            </a:r>
            <a:endParaRPr lang="en-US" sz="2400" dirty="0" smtClean="0">
              <a:solidFill>
                <a:schemeClr val="accent6"/>
              </a:solidFill>
            </a:endParaRPr>
          </a:p>
          <a:p>
            <a:pPr marL="284163" indent="-284163">
              <a:buFont typeface="+mj-lt"/>
              <a:buAutoNum type="arabicPeriod"/>
            </a:pPr>
            <a:r>
              <a:rPr lang="en-US" sz="2400" dirty="0" err="1" smtClean="0">
                <a:solidFill>
                  <a:srgbClr val="FB5763"/>
                </a:solidFill>
              </a:rPr>
              <a:t>Bukti</a:t>
            </a:r>
            <a:r>
              <a:rPr lang="en-US" sz="2400" dirty="0" smtClean="0">
                <a:solidFill>
                  <a:srgbClr val="FB5763"/>
                </a:solidFill>
              </a:rPr>
              <a:t> </a:t>
            </a:r>
            <a:r>
              <a:rPr lang="en-US" sz="2400" dirty="0" err="1" smtClean="0">
                <a:solidFill>
                  <a:srgbClr val="FB5763"/>
                </a:solidFill>
              </a:rPr>
              <a:t>penerimaan</a:t>
            </a:r>
            <a:r>
              <a:rPr lang="en-US" sz="2400" dirty="0" smtClean="0">
                <a:solidFill>
                  <a:srgbClr val="FB5763"/>
                </a:solidFill>
              </a:rPr>
              <a:t> </a:t>
            </a:r>
            <a:r>
              <a:rPr lang="en-US" sz="2400" dirty="0" err="1" smtClean="0">
                <a:solidFill>
                  <a:srgbClr val="FB5763"/>
                </a:solidFill>
              </a:rPr>
              <a:t>kas</a:t>
            </a:r>
            <a:r>
              <a:rPr lang="en-US" sz="2400" dirty="0" smtClean="0">
                <a:solidFill>
                  <a:srgbClr val="FB5763"/>
                </a:solidFill>
              </a:rPr>
              <a:t>: </a:t>
            </a:r>
            <a:r>
              <a:rPr lang="en-US" sz="2400" dirty="0" err="1" smtClean="0">
                <a:solidFill>
                  <a:srgbClr val="FB5763"/>
                </a:solidFill>
              </a:rPr>
              <a:t>bukti</a:t>
            </a:r>
            <a:r>
              <a:rPr lang="en-US" sz="2400" dirty="0" smtClean="0">
                <a:solidFill>
                  <a:srgbClr val="FB5763"/>
                </a:solidFill>
              </a:rPr>
              <a:t> </a:t>
            </a:r>
            <a:r>
              <a:rPr lang="en-US" sz="2400" dirty="0" err="1" smtClean="0">
                <a:solidFill>
                  <a:srgbClr val="FB5763"/>
                </a:solidFill>
              </a:rPr>
              <a:t>pencatatan</a:t>
            </a:r>
            <a:r>
              <a:rPr lang="en-US" sz="2400" dirty="0" smtClean="0">
                <a:solidFill>
                  <a:srgbClr val="FB5763"/>
                </a:solidFill>
              </a:rPr>
              <a:t> </a:t>
            </a:r>
            <a:r>
              <a:rPr lang="en-US" sz="2400" dirty="0" err="1" smtClean="0">
                <a:solidFill>
                  <a:srgbClr val="FB5763"/>
                </a:solidFill>
              </a:rPr>
              <a:t>tentang</a:t>
            </a:r>
            <a:r>
              <a:rPr lang="en-US" sz="2400" dirty="0" smtClean="0">
                <a:solidFill>
                  <a:srgbClr val="FB5763"/>
                </a:solidFill>
              </a:rPr>
              <a:t> </a:t>
            </a:r>
            <a:r>
              <a:rPr lang="en-US" sz="2400" dirty="0" err="1" smtClean="0">
                <a:solidFill>
                  <a:srgbClr val="FB5763"/>
                </a:solidFill>
              </a:rPr>
              <a:t>penerimaan</a:t>
            </a:r>
            <a:r>
              <a:rPr lang="en-US" sz="2400" dirty="0" smtClean="0">
                <a:solidFill>
                  <a:srgbClr val="FB5763"/>
                </a:solidFill>
              </a:rPr>
              <a:t> </a:t>
            </a:r>
            <a:r>
              <a:rPr lang="en-US" sz="2400" dirty="0" err="1" smtClean="0">
                <a:solidFill>
                  <a:srgbClr val="FB5763"/>
                </a:solidFill>
              </a:rPr>
              <a:t>uang</a:t>
            </a:r>
            <a:endParaRPr lang="en-US" sz="2400" dirty="0" smtClean="0">
              <a:solidFill>
                <a:srgbClr val="FB5763"/>
              </a:solidFill>
            </a:endParaRPr>
          </a:p>
          <a:p>
            <a:pPr marL="284163" indent="-284163">
              <a:buFont typeface="+mj-lt"/>
              <a:buAutoNum type="arabicPeriod"/>
            </a:pPr>
            <a:r>
              <a:rPr lang="en-US" sz="2400" dirty="0" err="1" smtClean="0">
                <a:solidFill>
                  <a:srgbClr val="00FFFF"/>
                </a:solidFill>
              </a:rPr>
              <a:t>Bukti</a:t>
            </a:r>
            <a:r>
              <a:rPr lang="en-US" sz="2400" dirty="0" smtClean="0">
                <a:solidFill>
                  <a:srgbClr val="00FFFF"/>
                </a:solidFill>
              </a:rPr>
              <a:t> </a:t>
            </a:r>
            <a:r>
              <a:rPr lang="en-US" sz="2400" dirty="0" err="1" smtClean="0">
                <a:solidFill>
                  <a:srgbClr val="00FFFF"/>
                </a:solidFill>
              </a:rPr>
              <a:t>pengeluaran</a:t>
            </a:r>
            <a:r>
              <a:rPr lang="en-US" sz="2400" dirty="0" smtClean="0">
                <a:solidFill>
                  <a:srgbClr val="00FFFF"/>
                </a:solidFill>
              </a:rPr>
              <a:t> </a:t>
            </a:r>
            <a:r>
              <a:rPr lang="en-US" sz="2400" dirty="0" err="1" smtClean="0">
                <a:solidFill>
                  <a:srgbClr val="00FFFF"/>
                </a:solidFill>
              </a:rPr>
              <a:t>kas</a:t>
            </a:r>
            <a:r>
              <a:rPr lang="en-US" sz="2400" dirty="0" smtClean="0">
                <a:solidFill>
                  <a:srgbClr val="00FFFF"/>
                </a:solidFill>
              </a:rPr>
              <a:t>: </a:t>
            </a:r>
            <a:r>
              <a:rPr lang="en-US" sz="2400" dirty="0" err="1" smtClean="0">
                <a:solidFill>
                  <a:srgbClr val="00FFFF"/>
                </a:solidFill>
              </a:rPr>
              <a:t>catatan</a:t>
            </a:r>
            <a:r>
              <a:rPr lang="en-US" sz="2400" dirty="0" smtClean="0">
                <a:solidFill>
                  <a:srgbClr val="00FFFF"/>
                </a:solidFill>
              </a:rPr>
              <a:t> </a:t>
            </a:r>
            <a:r>
              <a:rPr lang="en-US" sz="2400" dirty="0" err="1" smtClean="0">
                <a:solidFill>
                  <a:srgbClr val="00FFFF"/>
                </a:solidFill>
              </a:rPr>
              <a:t>tentang</a:t>
            </a:r>
            <a:r>
              <a:rPr lang="en-US" sz="2400" dirty="0" smtClean="0">
                <a:solidFill>
                  <a:srgbClr val="00FFFF"/>
                </a:solidFill>
              </a:rPr>
              <a:t> </a:t>
            </a:r>
            <a:r>
              <a:rPr lang="en-US" sz="2400" dirty="0" err="1" smtClean="0">
                <a:solidFill>
                  <a:srgbClr val="00FFFF"/>
                </a:solidFill>
              </a:rPr>
              <a:t>pengeluaran</a:t>
            </a:r>
            <a:r>
              <a:rPr lang="en-US" sz="2400" dirty="0" smtClean="0">
                <a:solidFill>
                  <a:srgbClr val="00FFFF"/>
                </a:solidFill>
              </a:rPr>
              <a:t> </a:t>
            </a:r>
            <a:r>
              <a:rPr lang="en-US" sz="2400" dirty="0" err="1" smtClean="0">
                <a:solidFill>
                  <a:srgbClr val="00FFFF"/>
                </a:solidFill>
              </a:rPr>
              <a:t>sejumlah</a:t>
            </a:r>
            <a:r>
              <a:rPr lang="en-US" sz="2400" dirty="0" smtClean="0">
                <a:solidFill>
                  <a:srgbClr val="00FFFF"/>
                </a:solidFill>
              </a:rPr>
              <a:t> </a:t>
            </a:r>
            <a:r>
              <a:rPr lang="en-US" sz="2400" dirty="0" err="1" smtClean="0">
                <a:solidFill>
                  <a:srgbClr val="00FFFF"/>
                </a:solidFill>
              </a:rPr>
              <a:t>uang</a:t>
            </a:r>
            <a:endParaRPr lang="en-US" sz="2400"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7467600" cy="563562"/>
          </a:xfrm>
          <a:ln>
            <a:solidFill>
              <a:srgbClr val="00FFFF"/>
            </a:solidFill>
          </a:ln>
        </p:spPr>
        <p:txBody>
          <a:bodyPr>
            <a:normAutofit fontScale="90000"/>
          </a:bodyPr>
          <a:lstStyle/>
          <a:p>
            <a:r>
              <a:rPr lang="en-US" dirty="0" err="1" smtClean="0">
                <a:solidFill>
                  <a:srgbClr val="FFFF00"/>
                </a:solidFill>
              </a:rPr>
              <a:t>Macam-Macam</a:t>
            </a:r>
            <a:r>
              <a:rPr lang="en-US" dirty="0" smtClean="0">
                <a:solidFill>
                  <a:srgbClr val="FFFF00"/>
                </a:solidFill>
              </a:rPr>
              <a:t> </a:t>
            </a:r>
            <a:r>
              <a:rPr lang="en-US" dirty="0" err="1" smtClean="0">
                <a:solidFill>
                  <a:srgbClr val="FFFF00"/>
                </a:solidFill>
              </a:rPr>
              <a:t>akun</a:t>
            </a:r>
            <a:r>
              <a:rPr lang="en-US" dirty="0" smtClean="0">
                <a:solidFill>
                  <a:srgbClr val="FFFF00"/>
                </a:solidFill>
              </a:rPr>
              <a:t> (</a:t>
            </a:r>
            <a:r>
              <a:rPr lang="en-US" dirty="0" err="1" smtClean="0">
                <a:solidFill>
                  <a:srgbClr val="FFFF00"/>
                </a:solidFill>
              </a:rPr>
              <a:t>Akun</a:t>
            </a:r>
            <a:r>
              <a:rPr lang="en-US" dirty="0" smtClean="0">
                <a:solidFill>
                  <a:srgbClr val="FFFF00"/>
                </a:solidFill>
              </a:rPr>
              <a:t> </a:t>
            </a:r>
            <a:r>
              <a:rPr lang="en-US" dirty="0" err="1" smtClean="0">
                <a:solidFill>
                  <a:srgbClr val="FFFF00"/>
                </a:solidFill>
              </a:rPr>
              <a:t>Riil</a:t>
            </a:r>
            <a:r>
              <a:rPr lang="en-US" dirty="0" smtClean="0">
                <a:solidFill>
                  <a:srgbClr val="FFFF00"/>
                </a:solidFill>
              </a:rPr>
              <a:t>)</a:t>
            </a:r>
            <a:endParaRPr lang="en-US" dirty="0">
              <a:solidFill>
                <a:srgbClr val="FFFF00"/>
              </a:solidFill>
            </a:endParaRPr>
          </a:p>
        </p:txBody>
      </p:sp>
      <p:sp>
        <p:nvSpPr>
          <p:cNvPr id="5" name="Content Placeholder 4"/>
          <p:cNvSpPr>
            <a:spLocks noGrp="1"/>
          </p:cNvSpPr>
          <p:nvPr>
            <p:ph sz="half" idx="1"/>
          </p:nvPr>
        </p:nvSpPr>
        <p:spPr>
          <a:xfrm>
            <a:off x="0" y="838200"/>
            <a:ext cx="4419600" cy="6019800"/>
          </a:xfrm>
          <a:ln>
            <a:solidFill>
              <a:srgbClr val="CCFF33"/>
            </a:solidFill>
          </a:ln>
        </p:spPr>
        <p:txBody>
          <a:bodyPr>
            <a:normAutofit lnSpcReduction="10000"/>
          </a:bodyPr>
          <a:lstStyle/>
          <a:p>
            <a:pPr marL="0" indent="4763">
              <a:buNone/>
            </a:pPr>
            <a:r>
              <a:rPr lang="en-US" sz="1800" b="1" dirty="0" err="1" smtClean="0">
                <a:solidFill>
                  <a:srgbClr val="FFFF00"/>
                </a:solidFill>
                <a:latin typeface="Arial" pitchFamily="34" charset="0"/>
                <a:cs typeface="Arial" pitchFamily="34" charset="0"/>
              </a:rPr>
              <a:t>Aktiva</a:t>
            </a:r>
            <a:r>
              <a:rPr lang="en-US" sz="1800" b="1" dirty="0" smtClean="0">
                <a:solidFill>
                  <a:srgbClr val="FFFF00"/>
                </a:solidFill>
                <a:latin typeface="Arial" pitchFamily="34" charset="0"/>
                <a:cs typeface="Arial" pitchFamily="34" charset="0"/>
              </a:rPr>
              <a:t> (Assets) / </a:t>
            </a:r>
            <a:r>
              <a:rPr lang="en-US" sz="1800" b="1" dirty="0" err="1" smtClean="0">
                <a:solidFill>
                  <a:srgbClr val="FFFF00"/>
                </a:solidFill>
                <a:latin typeface="Arial" pitchFamily="34" charset="0"/>
                <a:cs typeface="Arial" pitchFamily="34" charset="0"/>
              </a:rPr>
              <a:t>Harta</a:t>
            </a:r>
            <a:r>
              <a:rPr lang="en-US" sz="1800" b="1" dirty="0" smtClean="0">
                <a:solidFill>
                  <a:srgbClr val="FFFF00"/>
                </a:solidFill>
                <a:latin typeface="Arial" pitchFamily="34" charset="0"/>
                <a:cs typeface="Arial" pitchFamily="34" charset="0"/>
              </a:rPr>
              <a:t>: </a:t>
            </a:r>
          </a:p>
          <a:p>
            <a:pPr marL="0" indent="4763">
              <a:buNone/>
            </a:pPr>
            <a:r>
              <a:rPr lang="en-US" sz="1800" b="1" dirty="0" smtClean="0">
                <a:solidFill>
                  <a:srgbClr val="00FFFF"/>
                </a:solidFill>
                <a:latin typeface="Arial" pitchFamily="34" charset="0"/>
                <a:cs typeface="Arial" pitchFamily="34" charset="0"/>
              </a:rPr>
              <a:t>Current Assets (</a:t>
            </a:r>
            <a:r>
              <a:rPr lang="en-US" sz="1800" b="1" dirty="0" err="1" smtClean="0">
                <a:solidFill>
                  <a:srgbClr val="00FFFF"/>
                </a:solidFill>
                <a:latin typeface="Arial" pitchFamily="34" charset="0"/>
                <a:cs typeface="Arial" pitchFamily="34" charset="0"/>
              </a:rPr>
              <a:t>harta</a:t>
            </a:r>
            <a:r>
              <a:rPr lang="en-US" sz="1800" b="1" dirty="0" smtClean="0">
                <a:solidFill>
                  <a:srgbClr val="00FFFF"/>
                </a:solidFill>
                <a:latin typeface="Arial" pitchFamily="34" charset="0"/>
                <a:cs typeface="Arial" pitchFamily="34" charset="0"/>
              </a:rPr>
              <a:t> </a:t>
            </a:r>
            <a:r>
              <a:rPr lang="en-US" sz="1800" b="1" dirty="0" err="1" smtClean="0">
                <a:solidFill>
                  <a:srgbClr val="00FFFF"/>
                </a:solidFill>
                <a:latin typeface="Arial" pitchFamily="34" charset="0"/>
                <a:cs typeface="Arial" pitchFamily="34" charset="0"/>
              </a:rPr>
              <a:t>Lancar</a:t>
            </a:r>
            <a:r>
              <a:rPr lang="en-US" sz="1800" b="1" dirty="0" smtClean="0">
                <a:solidFill>
                  <a:srgbClr val="00FFFF"/>
                </a:solidFill>
                <a:latin typeface="Arial" pitchFamily="34" charset="0"/>
                <a:cs typeface="Arial" pitchFamily="34" charset="0"/>
              </a:rPr>
              <a:t>):</a:t>
            </a:r>
          </a:p>
          <a:p>
            <a:pPr marL="0" indent="4763">
              <a:buFont typeface="Wingdings" pitchFamily="2" charset="2"/>
              <a:buChar char="§"/>
            </a:pPr>
            <a:r>
              <a:rPr lang="en-US" sz="1800" dirty="0" err="1" smtClean="0">
                <a:solidFill>
                  <a:srgbClr val="00FFFF"/>
                </a:solidFill>
                <a:latin typeface="Arial" pitchFamily="34" charset="0"/>
                <a:cs typeface="Arial" pitchFamily="34" charset="0"/>
              </a:rPr>
              <a:t>Kas</a:t>
            </a:r>
            <a:r>
              <a:rPr lang="en-US" sz="1800" dirty="0" smtClean="0">
                <a:solidFill>
                  <a:srgbClr val="00FFFF"/>
                </a:solidFill>
                <a:latin typeface="Arial" pitchFamily="34" charset="0"/>
                <a:cs typeface="Arial" pitchFamily="34" charset="0"/>
              </a:rPr>
              <a:t> (cash)</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Piutang</a:t>
            </a:r>
            <a:r>
              <a:rPr lang="en-US" sz="1800" dirty="0" smtClean="0">
                <a:solidFill>
                  <a:srgbClr val="00FFFF"/>
                </a:solidFill>
                <a:latin typeface="Arial" pitchFamily="34" charset="0"/>
                <a:cs typeface="Arial" pitchFamily="34" charset="0"/>
              </a:rPr>
              <a:t>* (Account Receivable)</a:t>
            </a:r>
          </a:p>
          <a:p>
            <a:pPr marL="0" indent="4763">
              <a:buFont typeface="Wingdings" pitchFamily="2" charset="2"/>
              <a:buChar char="§"/>
            </a:pPr>
            <a:r>
              <a:rPr lang="en-US" sz="1800" dirty="0" err="1" smtClean="0">
                <a:solidFill>
                  <a:srgbClr val="00FFFF"/>
                </a:solidFill>
                <a:latin typeface="Arial" pitchFamily="34" charset="0"/>
                <a:cs typeface="Arial" pitchFamily="34" charset="0"/>
              </a:rPr>
              <a:t>Surat</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Berharga</a:t>
            </a:r>
            <a:r>
              <a:rPr lang="en-US" sz="1800" dirty="0" smtClean="0">
                <a:solidFill>
                  <a:srgbClr val="00FFFF"/>
                </a:solidFill>
                <a:latin typeface="Arial" pitchFamily="34" charset="0"/>
                <a:cs typeface="Arial" pitchFamily="34" charset="0"/>
              </a:rPr>
              <a:t> (Marketable Securities)</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Perlengkapan</a:t>
            </a:r>
            <a:r>
              <a:rPr lang="en-US" sz="1800" dirty="0" smtClean="0">
                <a:solidFill>
                  <a:srgbClr val="00FFFF"/>
                </a:solidFill>
                <a:latin typeface="Arial" pitchFamily="34" charset="0"/>
                <a:cs typeface="Arial" pitchFamily="34" charset="0"/>
              </a:rPr>
              <a:t>/ BHP (Supplies)*</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Persediaan</a:t>
            </a:r>
            <a:r>
              <a:rPr lang="en-US" sz="1800" dirty="0" smtClean="0">
                <a:solidFill>
                  <a:srgbClr val="00FFFF"/>
                </a:solidFill>
                <a:latin typeface="Arial" pitchFamily="34" charset="0"/>
                <a:cs typeface="Arial" pitchFamily="34" charset="0"/>
              </a:rPr>
              <a:t> (inventory)</a:t>
            </a:r>
          </a:p>
          <a:p>
            <a:pPr marL="111125" indent="-106363">
              <a:buFont typeface="Wingdings" pitchFamily="2" charset="2"/>
              <a:buChar char="§"/>
            </a:pPr>
            <a:r>
              <a:rPr lang="en-US" sz="1800" dirty="0" err="1" smtClean="0">
                <a:solidFill>
                  <a:srgbClr val="00FFFF"/>
                </a:solidFill>
                <a:latin typeface="Arial" pitchFamily="34" charset="0"/>
                <a:cs typeface="Arial" pitchFamily="34" charset="0"/>
              </a:rPr>
              <a:t>Beban</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dibayar</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di</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muka</a:t>
            </a:r>
            <a:r>
              <a:rPr lang="en-US" sz="1800" dirty="0" smtClean="0">
                <a:solidFill>
                  <a:srgbClr val="00FFFF"/>
                </a:solidFill>
                <a:latin typeface="Arial" pitchFamily="34" charset="0"/>
                <a:cs typeface="Arial" pitchFamily="34" charset="0"/>
              </a:rPr>
              <a:t> (Prepaid Expense)</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Piutang</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pendapatan</a:t>
            </a:r>
            <a:r>
              <a:rPr lang="en-US" sz="1800" dirty="0" smtClean="0">
                <a:solidFill>
                  <a:srgbClr val="00FFFF"/>
                </a:solidFill>
                <a:latin typeface="Arial" pitchFamily="34" charset="0"/>
                <a:cs typeface="Arial" pitchFamily="34" charset="0"/>
              </a:rPr>
              <a:t> (Accrued Revenue)</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Piutang</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bunga</a:t>
            </a:r>
            <a:r>
              <a:rPr lang="en-US" sz="1800" dirty="0" smtClean="0">
                <a:solidFill>
                  <a:srgbClr val="00FFFF"/>
                </a:solidFill>
                <a:latin typeface="Arial" pitchFamily="34" charset="0"/>
                <a:cs typeface="Arial" pitchFamily="34" charset="0"/>
              </a:rPr>
              <a:t> (interest receivable)</a:t>
            </a:r>
          </a:p>
          <a:p>
            <a:pPr marL="0" indent="4763">
              <a:buFont typeface="Wingdings" pitchFamily="2" charset="2"/>
              <a:buChar char="§"/>
            </a:pPr>
            <a:r>
              <a:rPr lang="en-US" sz="1800" dirty="0" err="1" smtClean="0">
                <a:solidFill>
                  <a:srgbClr val="00FFFF"/>
                </a:solidFill>
                <a:latin typeface="Arial" pitchFamily="34" charset="0"/>
                <a:cs typeface="Arial" pitchFamily="34" charset="0"/>
              </a:rPr>
              <a:t>Piutang</a:t>
            </a:r>
            <a:r>
              <a:rPr lang="en-US" sz="1800" dirty="0" smtClean="0">
                <a:solidFill>
                  <a:srgbClr val="00FFFF"/>
                </a:solidFill>
                <a:latin typeface="Arial" pitchFamily="34" charset="0"/>
                <a:cs typeface="Arial" pitchFamily="34" charset="0"/>
              </a:rPr>
              <a:t> </a:t>
            </a:r>
            <a:r>
              <a:rPr lang="en-US" sz="1800" dirty="0" err="1" smtClean="0">
                <a:solidFill>
                  <a:srgbClr val="00FFFF"/>
                </a:solidFill>
                <a:latin typeface="Arial" pitchFamily="34" charset="0"/>
                <a:cs typeface="Arial" pitchFamily="34" charset="0"/>
              </a:rPr>
              <a:t>sewa</a:t>
            </a:r>
            <a:r>
              <a:rPr lang="en-US" sz="1800" dirty="0" smtClean="0">
                <a:solidFill>
                  <a:srgbClr val="00FFFF"/>
                </a:solidFill>
                <a:latin typeface="Arial" pitchFamily="34" charset="0"/>
                <a:cs typeface="Arial" pitchFamily="34" charset="0"/>
              </a:rPr>
              <a:t> (rent receivable)</a:t>
            </a:r>
          </a:p>
          <a:p>
            <a:pPr marL="0" indent="4763">
              <a:buNone/>
            </a:pPr>
            <a:r>
              <a:rPr lang="en-US" sz="1800" b="1" dirty="0" smtClean="0">
                <a:solidFill>
                  <a:srgbClr val="CCFF33"/>
                </a:solidFill>
                <a:latin typeface="Arial" pitchFamily="34" charset="0"/>
                <a:cs typeface="Arial" pitchFamily="34" charset="0"/>
              </a:rPr>
              <a:t>Fixed assets (</a:t>
            </a:r>
            <a:r>
              <a:rPr lang="en-US" sz="1800" b="1" dirty="0" err="1" smtClean="0">
                <a:solidFill>
                  <a:srgbClr val="CCFF33"/>
                </a:solidFill>
                <a:latin typeface="Arial" pitchFamily="34" charset="0"/>
                <a:cs typeface="Arial" pitchFamily="34" charset="0"/>
              </a:rPr>
              <a:t>Harta</a:t>
            </a:r>
            <a:r>
              <a:rPr lang="en-US" sz="1800" b="1" dirty="0" smtClean="0">
                <a:solidFill>
                  <a:srgbClr val="CCFF33"/>
                </a:solidFill>
                <a:latin typeface="Arial" pitchFamily="34" charset="0"/>
                <a:cs typeface="Arial" pitchFamily="34" charset="0"/>
              </a:rPr>
              <a:t> </a:t>
            </a:r>
            <a:r>
              <a:rPr lang="en-US" sz="1800" b="1" dirty="0" err="1" smtClean="0">
                <a:solidFill>
                  <a:srgbClr val="CCFF33"/>
                </a:solidFill>
                <a:latin typeface="Arial" pitchFamily="34" charset="0"/>
                <a:cs typeface="Arial" pitchFamily="34" charset="0"/>
              </a:rPr>
              <a:t>Tetap</a:t>
            </a:r>
            <a:r>
              <a:rPr lang="en-US" sz="1800" b="1" dirty="0" smtClean="0">
                <a:solidFill>
                  <a:srgbClr val="CCFF33"/>
                </a:solidFill>
                <a:latin typeface="Arial" pitchFamily="34" charset="0"/>
                <a:cs typeface="Arial" pitchFamily="34" charset="0"/>
              </a:rPr>
              <a:t>)</a:t>
            </a:r>
          </a:p>
          <a:p>
            <a:pPr marL="0" indent="4763">
              <a:buNone/>
            </a:pPr>
            <a:r>
              <a:rPr lang="en-US" sz="1800" b="1" dirty="0" err="1" smtClean="0">
                <a:solidFill>
                  <a:srgbClr val="CCFF33"/>
                </a:solidFill>
                <a:latin typeface="Arial" pitchFamily="34" charset="0"/>
                <a:cs typeface="Arial" pitchFamily="34" charset="0"/>
              </a:rPr>
              <a:t>Nondepereciable</a:t>
            </a:r>
            <a:r>
              <a:rPr lang="en-US" sz="1800" b="1" dirty="0" smtClean="0">
                <a:solidFill>
                  <a:srgbClr val="CCFF33"/>
                </a:solidFill>
                <a:latin typeface="Arial" pitchFamily="34" charset="0"/>
                <a:cs typeface="Arial" pitchFamily="34" charset="0"/>
              </a:rPr>
              <a:t> </a:t>
            </a:r>
            <a:r>
              <a:rPr lang="en-US" sz="1800" dirty="0" smtClean="0">
                <a:solidFill>
                  <a:srgbClr val="CCFF33"/>
                </a:solidFill>
                <a:latin typeface="Arial" pitchFamily="34" charset="0"/>
                <a:cs typeface="Arial" pitchFamily="34" charset="0"/>
              </a:rPr>
              <a:t>(</a:t>
            </a:r>
            <a:r>
              <a:rPr lang="en-US" sz="1800" dirty="0" err="1" smtClean="0">
                <a:solidFill>
                  <a:srgbClr val="CCFF33"/>
                </a:solidFill>
                <a:latin typeface="Arial" pitchFamily="34" charset="0"/>
                <a:cs typeface="Arial" pitchFamily="34" charset="0"/>
              </a:rPr>
              <a:t>tidak</a:t>
            </a:r>
            <a:r>
              <a:rPr lang="en-US" sz="1800" dirty="0" smtClean="0">
                <a:solidFill>
                  <a:srgbClr val="CCFF33"/>
                </a:solidFill>
                <a:latin typeface="Arial" pitchFamily="34" charset="0"/>
                <a:cs typeface="Arial" pitchFamily="34" charset="0"/>
              </a:rPr>
              <a:t> </a:t>
            </a:r>
            <a:r>
              <a:rPr lang="en-US" sz="1800" dirty="0" err="1" smtClean="0">
                <a:solidFill>
                  <a:srgbClr val="CCFF33"/>
                </a:solidFill>
                <a:latin typeface="Arial" pitchFamily="34" charset="0"/>
                <a:cs typeface="Arial" pitchFamily="34" charset="0"/>
              </a:rPr>
              <a:t>dapat</a:t>
            </a:r>
            <a:r>
              <a:rPr lang="en-US" sz="1800" dirty="0" smtClean="0">
                <a:solidFill>
                  <a:srgbClr val="CCFF33"/>
                </a:solidFill>
                <a:latin typeface="Arial" pitchFamily="34" charset="0"/>
                <a:cs typeface="Arial" pitchFamily="34" charset="0"/>
              </a:rPr>
              <a:t> </a:t>
            </a:r>
            <a:r>
              <a:rPr lang="en-US" sz="1800" dirty="0" err="1" smtClean="0">
                <a:solidFill>
                  <a:srgbClr val="CCFF33"/>
                </a:solidFill>
                <a:latin typeface="Arial" pitchFamily="34" charset="0"/>
                <a:cs typeface="Arial" pitchFamily="34" charset="0"/>
              </a:rPr>
              <a:t>disusut</a:t>
            </a:r>
            <a:r>
              <a:rPr lang="en-US" sz="1800" dirty="0" smtClean="0">
                <a:solidFill>
                  <a:srgbClr val="CCFF33"/>
                </a:solidFill>
                <a:latin typeface="Arial" pitchFamily="34" charset="0"/>
                <a:cs typeface="Arial" pitchFamily="34" charset="0"/>
              </a:rPr>
              <a:t>)</a:t>
            </a:r>
          </a:p>
          <a:p>
            <a:pPr marL="0" indent="4763">
              <a:buNone/>
            </a:pPr>
            <a:r>
              <a:rPr lang="en-US" sz="1800" dirty="0" smtClean="0">
                <a:solidFill>
                  <a:srgbClr val="CCFF33"/>
                </a:solidFill>
                <a:latin typeface="Arial" pitchFamily="34" charset="0"/>
                <a:cs typeface="Arial" pitchFamily="34" charset="0"/>
              </a:rPr>
              <a:t>-Tanah (Land) </a:t>
            </a:r>
          </a:p>
          <a:p>
            <a:pPr marL="0" indent="4763">
              <a:buNone/>
            </a:pPr>
            <a:r>
              <a:rPr lang="en-US" sz="1800" b="1" dirty="0" smtClean="0">
                <a:solidFill>
                  <a:srgbClr val="CCFF33"/>
                </a:solidFill>
                <a:latin typeface="Arial" pitchFamily="34" charset="0"/>
                <a:cs typeface="Arial" pitchFamily="34" charset="0"/>
              </a:rPr>
              <a:t>Depreciable </a:t>
            </a:r>
            <a:r>
              <a:rPr lang="en-US" sz="1800" dirty="0" smtClean="0">
                <a:solidFill>
                  <a:srgbClr val="CCFF33"/>
                </a:solidFill>
                <a:latin typeface="Arial" pitchFamily="34" charset="0"/>
                <a:cs typeface="Arial" pitchFamily="34" charset="0"/>
              </a:rPr>
              <a:t>(</a:t>
            </a:r>
            <a:r>
              <a:rPr lang="en-US" sz="1800" dirty="0" err="1" smtClean="0">
                <a:solidFill>
                  <a:srgbClr val="CCFF33"/>
                </a:solidFill>
                <a:latin typeface="Arial" pitchFamily="34" charset="0"/>
                <a:cs typeface="Arial" pitchFamily="34" charset="0"/>
              </a:rPr>
              <a:t>dapat</a:t>
            </a:r>
            <a:r>
              <a:rPr lang="en-US" sz="1800" dirty="0" smtClean="0">
                <a:solidFill>
                  <a:srgbClr val="CCFF33"/>
                </a:solidFill>
                <a:latin typeface="Arial" pitchFamily="34" charset="0"/>
                <a:cs typeface="Arial" pitchFamily="34" charset="0"/>
              </a:rPr>
              <a:t> </a:t>
            </a:r>
            <a:r>
              <a:rPr lang="en-US" sz="1800" dirty="0" err="1" smtClean="0">
                <a:solidFill>
                  <a:srgbClr val="CCFF33"/>
                </a:solidFill>
                <a:latin typeface="Arial" pitchFamily="34" charset="0"/>
                <a:cs typeface="Arial" pitchFamily="34" charset="0"/>
              </a:rPr>
              <a:t>disusutkan</a:t>
            </a:r>
            <a:r>
              <a:rPr lang="en-US" sz="1800" dirty="0" smtClean="0">
                <a:solidFill>
                  <a:srgbClr val="CCFF33"/>
                </a:solidFill>
                <a:latin typeface="Arial" pitchFamily="34" charset="0"/>
                <a:cs typeface="Arial" pitchFamily="34" charset="0"/>
              </a:rPr>
              <a:t>)</a:t>
            </a:r>
          </a:p>
          <a:p>
            <a:pPr marL="0" indent="4763">
              <a:buNone/>
            </a:pPr>
            <a:r>
              <a:rPr lang="en-US" sz="1800" dirty="0" smtClean="0">
                <a:solidFill>
                  <a:srgbClr val="CCFF33"/>
                </a:solidFill>
                <a:latin typeface="Arial" pitchFamily="34" charset="0"/>
                <a:cs typeface="Arial" pitchFamily="34" charset="0"/>
              </a:rPr>
              <a:t>- </a:t>
            </a:r>
            <a:r>
              <a:rPr lang="en-US" sz="1800" dirty="0" err="1" smtClean="0">
                <a:solidFill>
                  <a:srgbClr val="CCFF33"/>
                </a:solidFill>
                <a:latin typeface="Arial" pitchFamily="34" charset="0"/>
                <a:cs typeface="Arial" pitchFamily="34" charset="0"/>
              </a:rPr>
              <a:t>Gedung</a:t>
            </a:r>
            <a:r>
              <a:rPr lang="en-US" sz="1800" dirty="0" smtClean="0">
                <a:solidFill>
                  <a:srgbClr val="CCFF33"/>
                </a:solidFill>
                <a:latin typeface="Arial" pitchFamily="34" charset="0"/>
                <a:cs typeface="Arial" pitchFamily="34" charset="0"/>
              </a:rPr>
              <a:t>(building)    - </a:t>
            </a:r>
            <a:r>
              <a:rPr lang="en-US" sz="1800" dirty="0" err="1" smtClean="0">
                <a:solidFill>
                  <a:srgbClr val="CCFF33"/>
                </a:solidFill>
                <a:latin typeface="Arial" pitchFamily="34" charset="0"/>
                <a:cs typeface="Arial" pitchFamily="34" charset="0"/>
              </a:rPr>
              <a:t>Kendaraan</a:t>
            </a:r>
            <a:r>
              <a:rPr lang="en-US" sz="1800" dirty="0" smtClean="0">
                <a:solidFill>
                  <a:srgbClr val="CCFF33"/>
                </a:solidFill>
                <a:latin typeface="Arial" pitchFamily="34" charset="0"/>
                <a:cs typeface="Arial" pitchFamily="34" charset="0"/>
              </a:rPr>
              <a:t>/</a:t>
            </a:r>
            <a:r>
              <a:rPr lang="en-US" sz="1800" dirty="0" err="1" smtClean="0">
                <a:solidFill>
                  <a:srgbClr val="CCFF33"/>
                </a:solidFill>
                <a:latin typeface="Arial" pitchFamily="34" charset="0"/>
                <a:cs typeface="Arial" pitchFamily="34" charset="0"/>
              </a:rPr>
              <a:t>mesin</a:t>
            </a:r>
            <a:endParaRPr lang="en-US" sz="1800" dirty="0" smtClean="0">
              <a:solidFill>
                <a:srgbClr val="CCFF33"/>
              </a:solidFill>
              <a:latin typeface="Arial" pitchFamily="34" charset="0"/>
              <a:cs typeface="Arial" pitchFamily="34" charset="0"/>
            </a:endParaRPr>
          </a:p>
          <a:p>
            <a:pPr marL="0" indent="4763">
              <a:buFontTx/>
              <a:buChar char="-"/>
            </a:pPr>
            <a:r>
              <a:rPr lang="en-US" sz="1800" dirty="0" err="1" smtClean="0">
                <a:solidFill>
                  <a:srgbClr val="CCFF33"/>
                </a:solidFill>
                <a:latin typeface="Arial" pitchFamily="34" charset="0"/>
                <a:cs typeface="Arial" pitchFamily="34" charset="0"/>
              </a:rPr>
              <a:t>Peralatan</a:t>
            </a:r>
            <a:r>
              <a:rPr lang="en-US" sz="1800" dirty="0" smtClean="0">
                <a:solidFill>
                  <a:srgbClr val="CCFF33"/>
                </a:solidFill>
                <a:latin typeface="Arial" pitchFamily="34" charset="0"/>
                <a:cs typeface="Arial" pitchFamily="34" charset="0"/>
              </a:rPr>
              <a:t> (equipment)</a:t>
            </a:r>
          </a:p>
          <a:p>
            <a:pPr marL="111125" indent="-111125">
              <a:buFontTx/>
              <a:buChar char="-"/>
            </a:pPr>
            <a:r>
              <a:rPr lang="en-US" sz="1800" dirty="0" err="1" smtClean="0">
                <a:solidFill>
                  <a:srgbClr val="CCFF33"/>
                </a:solidFill>
                <a:latin typeface="Arial" pitchFamily="34" charset="0"/>
                <a:cs typeface="Arial" pitchFamily="34" charset="0"/>
              </a:rPr>
              <a:t>Akumulasi</a:t>
            </a:r>
            <a:r>
              <a:rPr lang="en-US" sz="1800" dirty="0" smtClean="0">
                <a:solidFill>
                  <a:srgbClr val="CCFF33"/>
                </a:solidFill>
                <a:latin typeface="Arial" pitchFamily="34" charset="0"/>
                <a:cs typeface="Arial" pitchFamily="34" charset="0"/>
              </a:rPr>
              <a:t> </a:t>
            </a:r>
            <a:r>
              <a:rPr lang="en-US" sz="1800" dirty="0" err="1" smtClean="0">
                <a:solidFill>
                  <a:srgbClr val="CCFF33"/>
                </a:solidFill>
                <a:latin typeface="Arial" pitchFamily="34" charset="0"/>
                <a:cs typeface="Arial" pitchFamily="34" charset="0"/>
              </a:rPr>
              <a:t>Penyusutan</a:t>
            </a:r>
            <a:r>
              <a:rPr lang="en-US" sz="1800" dirty="0" smtClean="0">
                <a:solidFill>
                  <a:srgbClr val="CCFF33"/>
                </a:solidFill>
                <a:latin typeface="Arial" pitchFamily="34" charset="0"/>
                <a:cs typeface="Arial" pitchFamily="34" charset="0"/>
              </a:rPr>
              <a:t> (accumulated depreciation)	</a:t>
            </a:r>
            <a:endParaRPr lang="en-US" sz="1800" dirty="0">
              <a:solidFill>
                <a:srgbClr val="CCFF33"/>
              </a:solidFill>
              <a:latin typeface="Arial" pitchFamily="34" charset="0"/>
              <a:cs typeface="Arial" pitchFamily="34" charset="0"/>
            </a:endParaRPr>
          </a:p>
        </p:txBody>
      </p:sp>
      <p:sp>
        <p:nvSpPr>
          <p:cNvPr id="6" name="Content Placeholder 5"/>
          <p:cNvSpPr>
            <a:spLocks noGrp="1"/>
          </p:cNvSpPr>
          <p:nvPr>
            <p:ph sz="half" idx="2"/>
          </p:nvPr>
        </p:nvSpPr>
        <p:spPr>
          <a:xfrm>
            <a:off x="4495800" y="838200"/>
            <a:ext cx="4648200" cy="5943600"/>
          </a:xfrm>
          <a:ln>
            <a:solidFill>
              <a:srgbClr val="FB5763"/>
            </a:solidFill>
          </a:ln>
        </p:spPr>
        <p:txBody>
          <a:bodyPr>
            <a:normAutofit lnSpcReduction="10000"/>
          </a:bodyPr>
          <a:lstStyle/>
          <a:p>
            <a:pPr marL="111125" indent="-106363">
              <a:buNone/>
            </a:pPr>
            <a:r>
              <a:rPr lang="en-US" sz="2000" b="1" dirty="0" err="1" smtClean="0">
                <a:solidFill>
                  <a:srgbClr val="CCFF33"/>
                </a:solidFill>
              </a:rPr>
              <a:t>Utang</a:t>
            </a:r>
            <a:r>
              <a:rPr lang="en-US" sz="2000" b="1" dirty="0" smtClean="0">
                <a:solidFill>
                  <a:srgbClr val="CCFF33"/>
                </a:solidFill>
              </a:rPr>
              <a:t>/</a:t>
            </a:r>
            <a:r>
              <a:rPr lang="en-US" sz="2000" b="1" dirty="0" err="1" smtClean="0">
                <a:solidFill>
                  <a:srgbClr val="CCFF33"/>
                </a:solidFill>
              </a:rPr>
              <a:t>kewajiban</a:t>
            </a:r>
            <a:r>
              <a:rPr lang="en-US" sz="2000" b="1" dirty="0" smtClean="0">
                <a:solidFill>
                  <a:srgbClr val="CCFF33"/>
                </a:solidFill>
              </a:rPr>
              <a:t> (liabilities)</a:t>
            </a:r>
          </a:p>
          <a:p>
            <a:pPr marL="111125" indent="-106363">
              <a:buNone/>
            </a:pPr>
            <a:r>
              <a:rPr lang="en-US" sz="2000" dirty="0" err="1" smtClean="0">
                <a:solidFill>
                  <a:schemeClr val="accent6"/>
                </a:solidFill>
              </a:rPr>
              <a:t>Utang</a:t>
            </a:r>
            <a:r>
              <a:rPr lang="en-US" sz="2000" dirty="0" smtClean="0">
                <a:solidFill>
                  <a:schemeClr val="accent6"/>
                </a:solidFill>
              </a:rPr>
              <a:t> </a:t>
            </a:r>
            <a:r>
              <a:rPr lang="en-US" sz="2000" dirty="0" err="1" smtClean="0">
                <a:solidFill>
                  <a:schemeClr val="accent6"/>
                </a:solidFill>
              </a:rPr>
              <a:t>lancar</a:t>
            </a:r>
            <a:r>
              <a:rPr lang="en-US" sz="2000" dirty="0" smtClean="0">
                <a:solidFill>
                  <a:schemeClr val="accent6"/>
                </a:solidFill>
              </a:rPr>
              <a:t> (Current Liabilities)</a:t>
            </a:r>
          </a:p>
          <a:p>
            <a:pPr marL="111125" indent="-106363"/>
            <a:r>
              <a:rPr lang="en-US" sz="2000" dirty="0" err="1" smtClean="0">
                <a:solidFill>
                  <a:schemeClr val="accent6"/>
                </a:solidFill>
              </a:rPr>
              <a:t>Utang</a:t>
            </a:r>
            <a:r>
              <a:rPr lang="en-US" sz="2000" dirty="0" smtClean="0">
                <a:solidFill>
                  <a:schemeClr val="accent6"/>
                </a:solidFill>
              </a:rPr>
              <a:t> </a:t>
            </a:r>
            <a:r>
              <a:rPr lang="en-US" sz="2000" dirty="0" err="1" smtClean="0">
                <a:solidFill>
                  <a:schemeClr val="accent6"/>
                </a:solidFill>
              </a:rPr>
              <a:t>usaha</a:t>
            </a:r>
            <a:r>
              <a:rPr lang="en-US" sz="2000" dirty="0" smtClean="0">
                <a:solidFill>
                  <a:schemeClr val="accent6"/>
                </a:solidFill>
              </a:rPr>
              <a:t> (Account Payable)</a:t>
            </a:r>
          </a:p>
          <a:p>
            <a:pPr marL="111125" indent="-106363"/>
            <a:r>
              <a:rPr lang="en-US" sz="2000" dirty="0" err="1" smtClean="0">
                <a:solidFill>
                  <a:schemeClr val="accent6"/>
                </a:solidFill>
              </a:rPr>
              <a:t>Utang</a:t>
            </a:r>
            <a:r>
              <a:rPr lang="en-US" sz="2000" dirty="0" smtClean="0">
                <a:solidFill>
                  <a:schemeClr val="accent6"/>
                </a:solidFill>
              </a:rPr>
              <a:t> Wesel/Wesel </a:t>
            </a:r>
            <a:r>
              <a:rPr lang="en-US" sz="2000" dirty="0" err="1" smtClean="0">
                <a:solidFill>
                  <a:schemeClr val="accent6"/>
                </a:solidFill>
              </a:rPr>
              <a:t>bayar</a:t>
            </a:r>
            <a:r>
              <a:rPr lang="en-US" sz="2000" dirty="0" smtClean="0">
                <a:solidFill>
                  <a:schemeClr val="accent6"/>
                </a:solidFill>
              </a:rPr>
              <a:t> (Notes payable)</a:t>
            </a:r>
          </a:p>
          <a:p>
            <a:pPr marL="111125" indent="-106363"/>
            <a:r>
              <a:rPr lang="en-US" sz="2000" dirty="0" err="1" smtClean="0">
                <a:solidFill>
                  <a:schemeClr val="accent6"/>
                </a:solidFill>
              </a:rPr>
              <a:t>Utang</a:t>
            </a:r>
            <a:r>
              <a:rPr lang="en-US" sz="2000" dirty="0" smtClean="0">
                <a:solidFill>
                  <a:schemeClr val="accent6"/>
                </a:solidFill>
              </a:rPr>
              <a:t> </a:t>
            </a:r>
            <a:r>
              <a:rPr lang="en-US" sz="2000" dirty="0" err="1" smtClean="0">
                <a:solidFill>
                  <a:schemeClr val="accent6"/>
                </a:solidFill>
              </a:rPr>
              <a:t>Bunga</a:t>
            </a:r>
            <a:r>
              <a:rPr lang="en-US" sz="2000" dirty="0" smtClean="0">
                <a:solidFill>
                  <a:schemeClr val="accent6"/>
                </a:solidFill>
              </a:rPr>
              <a:t> (Interest payable)</a:t>
            </a:r>
          </a:p>
          <a:p>
            <a:pPr marL="111125" indent="-106363"/>
            <a:r>
              <a:rPr lang="en-US" sz="2000" dirty="0" err="1" smtClean="0">
                <a:solidFill>
                  <a:schemeClr val="accent6"/>
                </a:solidFill>
              </a:rPr>
              <a:t>Utang</a:t>
            </a:r>
            <a:r>
              <a:rPr lang="en-US" sz="2000" dirty="0" smtClean="0">
                <a:solidFill>
                  <a:schemeClr val="accent6"/>
                </a:solidFill>
              </a:rPr>
              <a:t> </a:t>
            </a:r>
            <a:r>
              <a:rPr lang="en-US" sz="2000" dirty="0" err="1" smtClean="0">
                <a:solidFill>
                  <a:schemeClr val="accent6"/>
                </a:solidFill>
              </a:rPr>
              <a:t>gaji</a:t>
            </a:r>
            <a:r>
              <a:rPr lang="en-US" sz="2000" dirty="0" smtClean="0">
                <a:solidFill>
                  <a:schemeClr val="accent6"/>
                </a:solidFill>
              </a:rPr>
              <a:t> (salaries payable)</a:t>
            </a:r>
          </a:p>
          <a:p>
            <a:pPr marL="111125" indent="-106363"/>
            <a:r>
              <a:rPr lang="en-US" sz="2000" dirty="0" err="1" smtClean="0">
                <a:solidFill>
                  <a:schemeClr val="accent6"/>
                </a:solidFill>
              </a:rPr>
              <a:t>Pendapatan</a:t>
            </a:r>
            <a:r>
              <a:rPr lang="en-US" sz="2000" dirty="0" smtClean="0">
                <a:solidFill>
                  <a:schemeClr val="accent6"/>
                </a:solidFill>
              </a:rPr>
              <a:t> </a:t>
            </a:r>
            <a:r>
              <a:rPr lang="en-US" sz="2000" dirty="0" err="1" smtClean="0">
                <a:solidFill>
                  <a:schemeClr val="accent6"/>
                </a:solidFill>
              </a:rPr>
              <a:t>diterima</a:t>
            </a:r>
            <a:r>
              <a:rPr lang="en-US" sz="2000" dirty="0" smtClean="0">
                <a:solidFill>
                  <a:schemeClr val="accent6"/>
                </a:solidFill>
              </a:rPr>
              <a:t> </a:t>
            </a:r>
            <a:r>
              <a:rPr lang="en-US" sz="2000" dirty="0" err="1" smtClean="0">
                <a:solidFill>
                  <a:schemeClr val="accent6"/>
                </a:solidFill>
              </a:rPr>
              <a:t>dimuka</a:t>
            </a:r>
            <a:r>
              <a:rPr lang="en-US" sz="2000" dirty="0" smtClean="0">
                <a:solidFill>
                  <a:schemeClr val="accent6"/>
                </a:solidFill>
              </a:rPr>
              <a:t> (Prepaid Income)</a:t>
            </a:r>
          </a:p>
          <a:p>
            <a:pPr marL="111125" indent="-106363"/>
            <a:r>
              <a:rPr lang="en-US" sz="2000" dirty="0" err="1" smtClean="0">
                <a:solidFill>
                  <a:schemeClr val="accent6"/>
                </a:solidFill>
              </a:rPr>
              <a:t>Utang</a:t>
            </a:r>
            <a:r>
              <a:rPr lang="en-US" sz="2000" dirty="0" smtClean="0">
                <a:solidFill>
                  <a:schemeClr val="accent6"/>
                </a:solidFill>
              </a:rPr>
              <a:t> </a:t>
            </a:r>
            <a:r>
              <a:rPr lang="en-US" sz="2000" dirty="0" err="1" smtClean="0">
                <a:solidFill>
                  <a:schemeClr val="accent6"/>
                </a:solidFill>
              </a:rPr>
              <a:t>pajak</a:t>
            </a:r>
            <a:r>
              <a:rPr lang="en-US" sz="2000" dirty="0" smtClean="0">
                <a:solidFill>
                  <a:schemeClr val="accent6"/>
                </a:solidFill>
              </a:rPr>
              <a:t> (tax payable)</a:t>
            </a:r>
          </a:p>
          <a:p>
            <a:pPr marL="111125" indent="-106363">
              <a:buNone/>
            </a:pPr>
            <a:r>
              <a:rPr lang="en-US" sz="2000" dirty="0" err="1" smtClean="0">
                <a:solidFill>
                  <a:schemeClr val="accent6">
                    <a:lumMod val="40000"/>
                    <a:lumOff val="60000"/>
                  </a:schemeClr>
                </a:solidFill>
              </a:rPr>
              <a:t>Utang</a:t>
            </a:r>
            <a:r>
              <a:rPr lang="en-US" sz="2000" dirty="0" smtClean="0">
                <a:solidFill>
                  <a:schemeClr val="accent6">
                    <a:lumMod val="40000"/>
                    <a:lumOff val="60000"/>
                  </a:schemeClr>
                </a:solidFill>
              </a:rPr>
              <a:t> </a:t>
            </a:r>
            <a:r>
              <a:rPr lang="en-US" sz="2000" dirty="0" err="1" smtClean="0">
                <a:solidFill>
                  <a:schemeClr val="accent6">
                    <a:lumMod val="40000"/>
                    <a:lumOff val="60000"/>
                  </a:schemeClr>
                </a:solidFill>
              </a:rPr>
              <a:t>Jangka</a:t>
            </a:r>
            <a:r>
              <a:rPr lang="en-US" sz="2000" dirty="0" smtClean="0">
                <a:solidFill>
                  <a:schemeClr val="accent6">
                    <a:lumMod val="40000"/>
                    <a:lumOff val="60000"/>
                  </a:schemeClr>
                </a:solidFill>
              </a:rPr>
              <a:t> </a:t>
            </a:r>
            <a:r>
              <a:rPr lang="en-US" sz="2000" dirty="0" err="1" smtClean="0">
                <a:solidFill>
                  <a:schemeClr val="accent6">
                    <a:lumMod val="40000"/>
                    <a:lumOff val="60000"/>
                  </a:schemeClr>
                </a:solidFill>
              </a:rPr>
              <a:t>panjang</a:t>
            </a:r>
            <a:r>
              <a:rPr lang="en-US" sz="2000" dirty="0" smtClean="0">
                <a:solidFill>
                  <a:schemeClr val="accent6">
                    <a:lumMod val="40000"/>
                    <a:lumOff val="60000"/>
                  </a:schemeClr>
                </a:solidFill>
              </a:rPr>
              <a:t> (long Term </a:t>
            </a:r>
            <a:r>
              <a:rPr lang="en-US" sz="2000" dirty="0" err="1" smtClean="0">
                <a:solidFill>
                  <a:schemeClr val="accent6">
                    <a:lumMod val="40000"/>
                    <a:lumOff val="60000"/>
                  </a:schemeClr>
                </a:solidFill>
              </a:rPr>
              <a:t>Liabilt</a:t>
            </a:r>
            <a:r>
              <a:rPr lang="en-US" sz="2000" dirty="0" smtClean="0">
                <a:solidFill>
                  <a:schemeClr val="accent6">
                    <a:lumMod val="40000"/>
                    <a:lumOff val="60000"/>
                  </a:schemeClr>
                </a:solidFill>
              </a:rPr>
              <a:t>.)</a:t>
            </a:r>
          </a:p>
          <a:p>
            <a:pPr marL="111125" indent="-106363"/>
            <a:r>
              <a:rPr lang="en-US" sz="2000" dirty="0" err="1" smtClean="0">
                <a:solidFill>
                  <a:schemeClr val="accent6">
                    <a:lumMod val="40000"/>
                    <a:lumOff val="60000"/>
                  </a:schemeClr>
                </a:solidFill>
              </a:rPr>
              <a:t>Utang</a:t>
            </a:r>
            <a:r>
              <a:rPr lang="en-US" sz="2000" dirty="0" smtClean="0">
                <a:solidFill>
                  <a:schemeClr val="accent6">
                    <a:lumMod val="40000"/>
                    <a:lumOff val="60000"/>
                  </a:schemeClr>
                </a:solidFill>
              </a:rPr>
              <a:t> </a:t>
            </a:r>
            <a:r>
              <a:rPr lang="en-US" sz="2000" dirty="0" err="1" smtClean="0">
                <a:solidFill>
                  <a:schemeClr val="accent6">
                    <a:lumMod val="40000"/>
                    <a:lumOff val="60000"/>
                  </a:schemeClr>
                </a:solidFill>
              </a:rPr>
              <a:t>hipotik</a:t>
            </a:r>
            <a:r>
              <a:rPr lang="en-US" sz="2000" dirty="0" smtClean="0">
                <a:solidFill>
                  <a:schemeClr val="accent6">
                    <a:lumMod val="40000"/>
                    <a:lumOff val="60000"/>
                  </a:schemeClr>
                </a:solidFill>
              </a:rPr>
              <a:t> (Mortgage payable)*</a:t>
            </a:r>
          </a:p>
          <a:p>
            <a:pPr marL="111125" indent="-106363"/>
            <a:r>
              <a:rPr lang="en-US" sz="2000" dirty="0" err="1" smtClean="0">
                <a:solidFill>
                  <a:schemeClr val="accent6">
                    <a:lumMod val="40000"/>
                    <a:lumOff val="60000"/>
                  </a:schemeClr>
                </a:solidFill>
              </a:rPr>
              <a:t>Utang</a:t>
            </a:r>
            <a:r>
              <a:rPr lang="en-US" sz="2000" dirty="0" smtClean="0">
                <a:solidFill>
                  <a:schemeClr val="accent6">
                    <a:lumMod val="40000"/>
                    <a:lumOff val="60000"/>
                  </a:schemeClr>
                </a:solidFill>
              </a:rPr>
              <a:t> </a:t>
            </a:r>
            <a:r>
              <a:rPr lang="en-US" sz="2000" dirty="0" err="1" smtClean="0">
                <a:solidFill>
                  <a:schemeClr val="accent6">
                    <a:lumMod val="40000"/>
                    <a:lumOff val="60000"/>
                  </a:schemeClr>
                </a:solidFill>
              </a:rPr>
              <a:t>Obligasi</a:t>
            </a:r>
            <a:r>
              <a:rPr lang="en-US" sz="2000" dirty="0" smtClean="0">
                <a:solidFill>
                  <a:schemeClr val="accent6">
                    <a:lumMod val="40000"/>
                    <a:lumOff val="60000"/>
                  </a:schemeClr>
                </a:solidFill>
              </a:rPr>
              <a:t> (Bonds Payable)</a:t>
            </a:r>
          </a:p>
          <a:p>
            <a:pPr marL="111125" indent="-106363">
              <a:buNone/>
            </a:pPr>
            <a:r>
              <a:rPr lang="en-US" sz="2000" b="1" dirty="0" smtClean="0">
                <a:solidFill>
                  <a:schemeClr val="accent6">
                    <a:lumMod val="40000"/>
                    <a:lumOff val="60000"/>
                  </a:schemeClr>
                </a:solidFill>
              </a:rPr>
              <a:t>Modal / </a:t>
            </a:r>
            <a:r>
              <a:rPr lang="en-US" sz="2000" b="1" dirty="0" err="1" smtClean="0">
                <a:solidFill>
                  <a:schemeClr val="accent6">
                    <a:lumMod val="40000"/>
                    <a:lumOff val="60000"/>
                  </a:schemeClr>
                </a:solidFill>
              </a:rPr>
              <a:t>Ekuitas</a:t>
            </a:r>
            <a:r>
              <a:rPr lang="en-US" sz="2000" b="1" dirty="0" smtClean="0">
                <a:solidFill>
                  <a:schemeClr val="accent6">
                    <a:lumMod val="40000"/>
                    <a:lumOff val="60000"/>
                  </a:schemeClr>
                </a:solidFill>
              </a:rPr>
              <a:t> (Capital)</a:t>
            </a:r>
          </a:p>
          <a:p>
            <a:pPr marL="111125" indent="-106363">
              <a:buNone/>
            </a:pPr>
            <a:r>
              <a:rPr lang="en-US" sz="2000" dirty="0" smtClean="0">
                <a:solidFill>
                  <a:srgbClr val="CC99FF"/>
                </a:solidFill>
              </a:rPr>
              <a:t>Modal </a:t>
            </a:r>
            <a:r>
              <a:rPr lang="en-US" sz="2000" dirty="0" err="1" smtClean="0">
                <a:solidFill>
                  <a:srgbClr val="CC99FF"/>
                </a:solidFill>
              </a:rPr>
              <a:t>setoran</a:t>
            </a:r>
            <a:r>
              <a:rPr lang="en-US" sz="2000" dirty="0" smtClean="0">
                <a:solidFill>
                  <a:srgbClr val="CC99FF"/>
                </a:solidFill>
              </a:rPr>
              <a:t> (paid in capital)</a:t>
            </a:r>
          </a:p>
          <a:p>
            <a:pPr marL="111125" indent="-106363">
              <a:buNone/>
            </a:pPr>
            <a:r>
              <a:rPr lang="en-US" sz="2000" dirty="0" err="1" smtClean="0">
                <a:solidFill>
                  <a:srgbClr val="CC99FF"/>
                </a:solidFill>
              </a:rPr>
              <a:t>Cadangan</a:t>
            </a:r>
            <a:r>
              <a:rPr lang="en-US" sz="2000" dirty="0" smtClean="0">
                <a:solidFill>
                  <a:srgbClr val="CC99FF"/>
                </a:solidFill>
              </a:rPr>
              <a:t> (Reserve)</a:t>
            </a:r>
          </a:p>
          <a:p>
            <a:pPr marL="111125" indent="-106363">
              <a:buNone/>
            </a:pPr>
            <a:r>
              <a:rPr lang="en-US" sz="2000" dirty="0" err="1" smtClean="0">
                <a:solidFill>
                  <a:srgbClr val="CC99FF"/>
                </a:solidFill>
              </a:rPr>
              <a:t>Laba</a:t>
            </a:r>
            <a:r>
              <a:rPr lang="en-US" sz="2000" dirty="0" smtClean="0">
                <a:solidFill>
                  <a:srgbClr val="CC99FF"/>
                </a:solidFill>
              </a:rPr>
              <a:t> yang </a:t>
            </a:r>
            <a:r>
              <a:rPr lang="en-US" sz="2000" dirty="0" err="1" smtClean="0">
                <a:solidFill>
                  <a:srgbClr val="CC99FF"/>
                </a:solidFill>
              </a:rPr>
              <a:t>ditahan</a:t>
            </a:r>
            <a:r>
              <a:rPr lang="en-US" sz="2000" dirty="0" smtClean="0">
                <a:solidFill>
                  <a:srgbClr val="CC99FF"/>
                </a:solidFill>
              </a:rPr>
              <a:t> (Retained Earnings)</a:t>
            </a:r>
          </a:p>
          <a:p>
            <a:pPr marL="111125" indent="-106363">
              <a:buNone/>
            </a:pPr>
            <a:r>
              <a:rPr lang="en-US" sz="2000" dirty="0" err="1" smtClean="0">
                <a:solidFill>
                  <a:srgbClr val="CC99FF"/>
                </a:solidFill>
              </a:rPr>
              <a:t>Pengambilan</a:t>
            </a:r>
            <a:r>
              <a:rPr lang="en-US" sz="2000" dirty="0" smtClean="0">
                <a:solidFill>
                  <a:srgbClr val="CC99FF"/>
                </a:solidFill>
              </a:rPr>
              <a:t> </a:t>
            </a:r>
            <a:r>
              <a:rPr lang="en-US" sz="2000" dirty="0" err="1" smtClean="0">
                <a:solidFill>
                  <a:srgbClr val="CC99FF"/>
                </a:solidFill>
              </a:rPr>
              <a:t>pribadi</a:t>
            </a:r>
            <a:r>
              <a:rPr lang="en-US" sz="2000" dirty="0" smtClean="0">
                <a:solidFill>
                  <a:srgbClr val="CC99FF"/>
                </a:solidFill>
              </a:rPr>
              <a:t> (</a:t>
            </a:r>
            <a:r>
              <a:rPr lang="en-US" sz="2000" dirty="0" err="1" smtClean="0">
                <a:solidFill>
                  <a:srgbClr val="CC99FF"/>
                </a:solidFill>
              </a:rPr>
              <a:t>Prive</a:t>
            </a:r>
            <a:r>
              <a:rPr lang="en-US" sz="2000" dirty="0" smtClean="0">
                <a:solidFill>
                  <a:srgbClr val="CC99FF"/>
                </a:solidFill>
              </a:rPr>
              <a:t>/Drawing)</a:t>
            </a: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001000" cy="563562"/>
          </a:xfrm>
          <a:ln>
            <a:solidFill>
              <a:srgbClr val="00FFFF"/>
            </a:solidFill>
          </a:ln>
        </p:spPr>
        <p:txBody>
          <a:bodyPr>
            <a:normAutofit fontScale="90000"/>
          </a:bodyPr>
          <a:lstStyle/>
          <a:p>
            <a:r>
              <a:rPr lang="en-US" dirty="0" err="1" smtClean="0">
                <a:solidFill>
                  <a:srgbClr val="FFFF00"/>
                </a:solidFill>
              </a:rPr>
              <a:t>Macam-Macam</a:t>
            </a:r>
            <a:r>
              <a:rPr lang="en-US" dirty="0" smtClean="0">
                <a:solidFill>
                  <a:srgbClr val="FFFF00"/>
                </a:solidFill>
              </a:rPr>
              <a:t> </a:t>
            </a:r>
            <a:r>
              <a:rPr lang="en-US" dirty="0" err="1" smtClean="0">
                <a:solidFill>
                  <a:srgbClr val="FFFF00"/>
                </a:solidFill>
              </a:rPr>
              <a:t>akun</a:t>
            </a:r>
            <a:r>
              <a:rPr lang="en-US" dirty="0" smtClean="0">
                <a:solidFill>
                  <a:srgbClr val="FFFF00"/>
                </a:solidFill>
              </a:rPr>
              <a:t> (</a:t>
            </a:r>
            <a:r>
              <a:rPr lang="en-US" dirty="0" err="1" smtClean="0">
                <a:solidFill>
                  <a:srgbClr val="FFFF00"/>
                </a:solidFill>
              </a:rPr>
              <a:t>Akun</a:t>
            </a:r>
            <a:r>
              <a:rPr lang="en-US" dirty="0" smtClean="0">
                <a:solidFill>
                  <a:srgbClr val="FFFF00"/>
                </a:solidFill>
              </a:rPr>
              <a:t> Nominal)</a:t>
            </a:r>
            <a:endParaRPr lang="en-US" dirty="0">
              <a:solidFill>
                <a:srgbClr val="FFFF00"/>
              </a:solidFill>
            </a:endParaRPr>
          </a:p>
        </p:txBody>
      </p:sp>
      <p:sp>
        <p:nvSpPr>
          <p:cNvPr id="5" name="Content Placeholder 4"/>
          <p:cNvSpPr>
            <a:spLocks noGrp="1"/>
          </p:cNvSpPr>
          <p:nvPr>
            <p:ph sz="half" idx="1"/>
          </p:nvPr>
        </p:nvSpPr>
        <p:spPr>
          <a:xfrm>
            <a:off x="0" y="990600"/>
            <a:ext cx="4419600" cy="5867400"/>
          </a:xfrm>
          <a:ln>
            <a:solidFill>
              <a:srgbClr val="CCFF33"/>
            </a:solidFill>
          </a:ln>
        </p:spPr>
        <p:txBody>
          <a:bodyPr>
            <a:normAutofit lnSpcReduction="10000"/>
          </a:bodyPr>
          <a:lstStyle/>
          <a:p>
            <a:pPr marL="0" indent="4763">
              <a:buNone/>
            </a:pPr>
            <a:r>
              <a:rPr lang="en-US" sz="2000" b="1" dirty="0" err="1" smtClean="0">
                <a:solidFill>
                  <a:srgbClr val="00FFFF"/>
                </a:solidFill>
                <a:latin typeface="Arial" pitchFamily="34" charset="0"/>
                <a:cs typeface="Arial" pitchFamily="34" charset="0"/>
              </a:rPr>
              <a:t>Pendapatan</a:t>
            </a:r>
            <a:r>
              <a:rPr lang="en-US" sz="2000" b="1" dirty="0" smtClean="0">
                <a:solidFill>
                  <a:srgbClr val="00FFFF"/>
                </a:solidFill>
                <a:latin typeface="Arial" pitchFamily="34" charset="0"/>
                <a:cs typeface="Arial" pitchFamily="34" charset="0"/>
              </a:rPr>
              <a:t> (revenue/income):</a:t>
            </a:r>
          </a:p>
          <a:p>
            <a:pPr marL="0" indent="4763"/>
            <a:r>
              <a:rPr lang="en-US" sz="2000" dirty="0" err="1" smtClean="0">
                <a:solidFill>
                  <a:srgbClr val="00FFFF"/>
                </a:solidFill>
                <a:latin typeface="Arial" pitchFamily="34" charset="0"/>
                <a:cs typeface="Arial" pitchFamily="34" charset="0"/>
              </a:rPr>
              <a:t>Pendapatan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jasa</a:t>
            </a:r>
            <a:r>
              <a:rPr lang="en-US" sz="2000" dirty="0" smtClean="0">
                <a:solidFill>
                  <a:srgbClr val="00FFFF"/>
                </a:solidFill>
                <a:latin typeface="Arial" pitchFamily="34" charset="0"/>
                <a:cs typeface="Arial" pitchFamily="34" charset="0"/>
              </a:rPr>
              <a:t>(Service revenue)</a:t>
            </a:r>
          </a:p>
          <a:p>
            <a:pPr marL="0" indent="4763"/>
            <a:r>
              <a:rPr lang="en-US" sz="2000" dirty="0" err="1" smtClean="0">
                <a:solidFill>
                  <a:srgbClr val="00FFFF"/>
                </a:solidFill>
                <a:latin typeface="Arial" pitchFamily="34" charset="0"/>
                <a:cs typeface="Arial" pitchFamily="34" charset="0"/>
              </a:rPr>
              <a:t>Pendapatan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bunga</a:t>
            </a:r>
            <a:r>
              <a:rPr lang="en-US" sz="2000" dirty="0" smtClean="0">
                <a:solidFill>
                  <a:srgbClr val="00FFFF"/>
                </a:solidFill>
                <a:latin typeface="Arial" pitchFamily="34" charset="0"/>
                <a:cs typeface="Arial" pitchFamily="34" charset="0"/>
              </a:rPr>
              <a:t> (Interest revenue)</a:t>
            </a:r>
          </a:p>
          <a:p>
            <a:pPr marL="0" indent="4763"/>
            <a:r>
              <a:rPr lang="en-US" sz="2000" dirty="0" err="1" smtClean="0">
                <a:solidFill>
                  <a:srgbClr val="00FFFF"/>
                </a:solidFill>
                <a:latin typeface="Arial" pitchFamily="34" charset="0"/>
                <a:cs typeface="Arial" pitchFamily="34" charset="0"/>
              </a:rPr>
              <a:t>Pendapatan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Komisi</a:t>
            </a:r>
            <a:r>
              <a:rPr lang="en-US" sz="2000" dirty="0" smtClean="0">
                <a:solidFill>
                  <a:srgbClr val="00FFFF"/>
                </a:solidFill>
                <a:latin typeface="Arial" pitchFamily="34" charset="0"/>
                <a:cs typeface="Arial" pitchFamily="34" charset="0"/>
              </a:rPr>
              <a:t> (Commission revenue)</a:t>
            </a:r>
          </a:p>
          <a:p>
            <a:pPr marL="0" indent="4763"/>
            <a:r>
              <a:rPr lang="en-US" sz="2000" dirty="0" err="1" smtClean="0">
                <a:solidFill>
                  <a:srgbClr val="00FFFF"/>
                </a:solidFill>
                <a:latin typeface="Arial" pitchFamily="34" charset="0"/>
                <a:cs typeface="Arial" pitchFamily="34" charset="0"/>
              </a:rPr>
              <a:t>Pendapatan</a:t>
            </a:r>
            <a:r>
              <a:rPr lang="en-US" sz="2000" dirty="0" smtClean="0">
                <a:solidFill>
                  <a:srgbClr val="00FFFF"/>
                </a:solidFill>
                <a:latin typeface="Arial" pitchFamily="34" charset="0"/>
                <a:cs typeface="Arial" pitchFamily="34" charset="0"/>
              </a:rPr>
              <a:t> </a:t>
            </a:r>
            <a:r>
              <a:rPr lang="en-US" sz="2000" dirty="0" err="1" smtClean="0">
                <a:solidFill>
                  <a:srgbClr val="00FFFF"/>
                </a:solidFill>
                <a:latin typeface="Arial" pitchFamily="34" charset="0"/>
                <a:cs typeface="Arial" pitchFamily="34" charset="0"/>
              </a:rPr>
              <a:t>Sewa</a:t>
            </a:r>
            <a:r>
              <a:rPr lang="en-US" sz="2000" dirty="0" smtClean="0">
                <a:solidFill>
                  <a:srgbClr val="00FFFF"/>
                </a:solidFill>
                <a:latin typeface="Arial" pitchFamily="34" charset="0"/>
                <a:cs typeface="Arial" pitchFamily="34" charset="0"/>
              </a:rPr>
              <a:t> (rent Income)</a:t>
            </a:r>
          </a:p>
        </p:txBody>
      </p:sp>
      <p:sp>
        <p:nvSpPr>
          <p:cNvPr id="6" name="Content Placeholder 5"/>
          <p:cNvSpPr>
            <a:spLocks noGrp="1"/>
          </p:cNvSpPr>
          <p:nvPr>
            <p:ph sz="half" idx="2"/>
          </p:nvPr>
        </p:nvSpPr>
        <p:spPr>
          <a:xfrm>
            <a:off x="4495800" y="990600"/>
            <a:ext cx="4648200" cy="5791200"/>
          </a:xfrm>
          <a:ln>
            <a:solidFill>
              <a:srgbClr val="FB5763"/>
            </a:solidFill>
          </a:ln>
        </p:spPr>
        <p:txBody>
          <a:bodyPr>
            <a:normAutofit lnSpcReduction="10000"/>
          </a:bodyPr>
          <a:lstStyle/>
          <a:p>
            <a:pPr marL="111125" indent="-106363">
              <a:buNone/>
            </a:pPr>
            <a:r>
              <a:rPr lang="en-US" sz="2200" dirty="0" err="1" smtClean="0">
                <a:solidFill>
                  <a:srgbClr val="CCFF33"/>
                </a:solidFill>
              </a:rPr>
              <a:t>Beban</a:t>
            </a:r>
            <a:r>
              <a:rPr lang="en-US" sz="2200" dirty="0" smtClean="0">
                <a:solidFill>
                  <a:srgbClr val="CCFF33"/>
                </a:solidFill>
              </a:rPr>
              <a:t>/</a:t>
            </a:r>
            <a:r>
              <a:rPr lang="en-US" sz="2200" dirty="0" err="1" smtClean="0">
                <a:solidFill>
                  <a:srgbClr val="CCFF33"/>
                </a:solidFill>
              </a:rPr>
              <a:t>Biaya</a:t>
            </a:r>
            <a:r>
              <a:rPr lang="en-US" sz="2200" dirty="0" smtClean="0">
                <a:solidFill>
                  <a:srgbClr val="CCFF33"/>
                </a:solidFill>
              </a:rPr>
              <a:t> (Expense)</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Operasional</a:t>
            </a:r>
            <a:r>
              <a:rPr lang="en-US" sz="2200" dirty="0" smtClean="0">
                <a:solidFill>
                  <a:srgbClr val="CCFF33"/>
                </a:solidFill>
              </a:rPr>
              <a:t> (Operational Exp.)</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gaji</a:t>
            </a:r>
            <a:r>
              <a:rPr lang="en-US" sz="2200" dirty="0" smtClean="0">
                <a:solidFill>
                  <a:srgbClr val="CCFF33"/>
                </a:solidFill>
              </a:rPr>
              <a:t> (Wages Expense)</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Sewa</a:t>
            </a:r>
            <a:r>
              <a:rPr lang="en-US" sz="2200" dirty="0" smtClean="0">
                <a:solidFill>
                  <a:srgbClr val="CCFF33"/>
                </a:solidFill>
              </a:rPr>
              <a:t> (Rent expense)</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penyusutan</a:t>
            </a:r>
            <a:r>
              <a:rPr lang="en-US" sz="2200" dirty="0" smtClean="0">
                <a:solidFill>
                  <a:srgbClr val="CCFF33"/>
                </a:solidFill>
              </a:rPr>
              <a:t> (Depreciation expense)</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Telepon</a:t>
            </a:r>
            <a:r>
              <a:rPr lang="en-US" sz="2200" dirty="0" smtClean="0">
                <a:solidFill>
                  <a:srgbClr val="CCFF33"/>
                </a:solidFill>
              </a:rPr>
              <a:t>, </a:t>
            </a:r>
            <a:r>
              <a:rPr lang="en-US" sz="2200" dirty="0" err="1" smtClean="0">
                <a:solidFill>
                  <a:srgbClr val="CCFF33"/>
                </a:solidFill>
              </a:rPr>
              <a:t>Listrik</a:t>
            </a:r>
            <a:r>
              <a:rPr lang="en-US" sz="2200" dirty="0" smtClean="0">
                <a:solidFill>
                  <a:srgbClr val="CCFF33"/>
                </a:solidFill>
              </a:rPr>
              <a:t>, Air</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asuransi</a:t>
            </a:r>
            <a:r>
              <a:rPr lang="en-US" sz="2200" dirty="0" smtClean="0">
                <a:solidFill>
                  <a:srgbClr val="CCFF33"/>
                </a:solidFill>
              </a:rPr>
              <a:t> (insurance expense)</a:t>
            </a:r>
          </a:p>
          <a:p>
            <a:pPr marL="111125" indent="-106363"/>
            <a:r>
              <a:rPr lang="en-US" sz="2200" dirty="0" err="1" smtClean="0">
                <a:solidFill>
                  <a:srgbClr val="CCFF33"/>
                </a:solidFill>
              </a:rPr>
              <a:t>Beban</a:t>
            </a:r>
            <a:r>
              <a:rPr lang="en-US" sz="2200" dirty="0" smtClean="0">
                <a:solidFill>
                  <a:srgbClr val="CCFF33"/>
                </a:solidFill>
              </a:rPr>
              <a:t> </a:t>
            </a:r>
            <a:r>
              <a:rPr lang="en-US" sz="2200" dirty="0" err="1" smtClean="0">
                <a:solidFill>
                  <a:srgbClr val="CCFF33"/>
                </a:solidFill>
              </a:rPr>
              <a:t>iklan</a:t>
            </a:r>
            <a:r>
              <a:rPr lang="en-US" sz="2200" dirty="0" smtClean="0">
                <a:solidFill>
                  <a:srgbClr val="CCFF33"/>
                </a:solidFill>
              </a:rPr>
              <a:t> (</a:t>
            </a:r>
            <a:r>
              <a:rPr lang="en-US" sz="2200" dirty="0" err="1" smtClean="0">
                <a:solidFill>
                  <a:srgbClr val="CCFF33"/>
                </a:solidFill>
              </a:rPr>
              <a:t>adversiting</a:t>
            </a:r>
            <a:r>
              <a:rPr lang="en-US" sz="2200" dirty="0" smtClean="0">
                <a:solidFill>
                  <a:srgbClr val="CCFF33"/>
                </a:solidFill>
              </a:rPr>
              <a:t> expense)</a:t>
            </a:r>
          </a:p>
          <a:p>
            <a:pPr marL="111125" indent="-106363">
              <a:buNone/>
            </a:pPr>
            <a:r>
              <a:rPr lang="en-US" sz="2200" dirty="0" err="1" smtClean="0">
                <a:solidFill>
                  <a:srgbClr val="00FF00"/>
                </a:solidFill>
              </a:rPr>
              <a:t>Beban</a:t>
            </a:r>
            <a:r>
              <a:rPr lang="en-US" sz="2200" dirty="0" smtClean="0">
                <a:solidFill>
                  <a:srgbClr val="00FF00"/>
                </a:solidFill>
              </a:rPr>
              <a:t> non </a:t>
            </a:r>
            <a:r>
              <a:rPr lang="en-US" sz="2200" dirty="0" err="1" smtClean="0">
                <a:solidFill>
                  <a:srgbClr val="00FF00"/>
                </a:solidFill>
              </a:rPr>
              <a:t>Operasional</a:t>
            </a:r>
            <a:r>
              <a:rPr lang="en-US" sz="2200" dirty="0" smtClean="0">
                <a:solidFill>
                  <a:srgbClr val="00FF00"/>
                </a:solidFill>
              </a:rPr>
              <a:t> (</a:t>
            </a:r>
            <a:r>
              <a:rPr lang="en-US" sz="2200" dirty="0" err="1" smtClean="0">
                <a:solidFill>
                  <a:srgbClr val="00FF00"/>
                </a:solidFill>
              </a:rPr>
              <a:t>Nonops</a:t>
            </a:r>
            <a:r>
              <a:rPr lang="en-US" sz="2200" dirty="0" smtClean="0">
                <a:solidFill>
                  <a:srgbClr val="00FF00"/>
                </a:solidFill>
              </a:rPr>
              <a:t>. Exp.)</a:t>
            </a:r>
          </a:p>
          <a:p>
            <a:pPr marL="111125" indent="-106363"/>
            <a:r>
              <a:rPr lang="en-US" sz="2200" dirty="0" err="1" smtClean="0">
                <a:solidFill>
                  <a:srgbClr val="00FF00"/>
                </a:solidFill>
              </a:rPr>
              <a:t>Beban</a:t>
            </a:r>
            <a:r>
              <a:rPr lang="en-US" sz="2200" dirty="0" smtClean="0">
                <a:solidFill>
                  <a:srgbClr val="00FF00"/>
                </a:solidFill>
              </a:rPr>
              <a:t> </a:t>
            </a:r>
            <a:r>
              <a:rPr lang="en-US" sz="2200" dirty="0" err="1" smtClean="0">
                <a:solidFill>
                  <a:srgbClr val="00FF00"/>
                </a:solidFill>
              </a:rPr>
              <a:t>bunga</a:t>
            </a:r>
            <a:r>
              <a:rPr lang="en-US" sz="2200" dirty="0" smtClean="0">
                <a:solidFill>
                  <a:srgbClr val="00FF00"/>
                </a:solidFill>
              </a:rPr>
              <a:t> (Interest expense)</a:t>
            </a:r>
          </a:p>
          <a:p>
            <a:pPr marL="111125" indent="-106363"/>
            <a:r>
              <a:rPr lang="en-US" sz="2200" dirty="0" err="1" smtClean="0">
                <a:solidFill>
                  <a:srgbClr val="00FF00"/>
                </a:solidFill>
              </a:rPr>
              <a:t>Kerugian</a:t>
            </a:r>
            <a:r>
              <a:rPr lang="en-US" sz="2200" dirty="0" smtClean="0">
                <a:solidFill>
                  <a:srgbClr val="00FF00"/>
                </a:solidFill>
              </a:rPr>
              <a:t> </a:t>
            </a:r>
            <a:r>
              <a:rPr lang="en-US" sz="2200" dirty="0" err="1" smtClean="0">
                <a:solidFill>
                  <a:srgbClr val="00FF00"/>
                </a:solidFill>
              </a:rPr>
              <a:t>piutang</a:t>
            </a:r>
            <a:r>
              <a:rPr lang="en-US" sz="2200" dirty="0" smtClean="0">
                <a:solidFill>
                  <a:srgbClr val="00FF00"/>
                </a:solidFill>
              </a:rPr>
              <a:t> </a:t>
            </a:r>
            <a:r>
              <a:rPr lang="en-US" sz="2200" dirty="0" err="1" smtClean="0">
                <a:solidFill>
                  <a:srgbClr val="00FF00"/>
                </a:solidFill>
              </a:rPr>
              <a:t>tak</a:t>
            </a:r>
            <a:r>
              <a:rPr lang="en-US" sz="2200" dirty="0" smtClean="0">
                <a:solidFill>
                  <a:srgbClr val="00FF00"/>
                </a:solidFill>
              </a:rPr>
              <a:t> </a:t>
            </a:r>
            <a:r>
              <a:rPr lang="en-US" sz="2200" dirty="0" err="1" smtClean="0">
                <a:solidFill>
                  <a:srgbClr val="00FF00"/>
                </a:solidFill>
              </a:rPr>
              <a:t>tertagih</a:t>
            </a:r>
            <a:r>
              <a:rPr lang="en-US" sz="2200" dirty="0" smtClean="0">
                <a:solidFill>
                  <a:srgbClr val="00FF00"/>
                </a:solidFill>
              </a:rPr>
              <a:t> (bad debt expense)</a:t>
            </a:r>
          </a:p>
          <a:p>
            <a:pPr marL="111125" indent="-106363"/>
            <a:r>
              <a:rPr lang="en-US" sz="2200" dirty="0" err="1" smtClean="0">
                <a:solidFill>
                  <a:srgbClr val="00FF00"/>
                </a:solidFill>
              </a:rPr>
              <a:t>Beban</a:t>
            </a:r>
            <a:r>
              <a:rPr lang="en-US" sz="2200" dirty="0" smtClean="0">
                <a:solidFill>
                  <a:srgbClr val="00FF00"/>
                </a:solidFill>
              </a:rPr>
              <a:t> </a:t>
            </a:r>
            <a:r>
              <a:rPr lang="en-US" sz="2200" dirty="0" err="1" smtClean="0">
                <a:solidFill>
                  <a:srgbClr val="00FF00"/>
                </a:solidFill>
              </a:rPr>
              <a:t>Pajak</a:t>
            </a:r>
            <a:r>
              <a:rPr lang="en-US" sz="2200" dirty="0" smtClean="0">
                <a:solidFill>
                  <a:srgbClr val="00FF00"/>
                </a:solidFill>
              </a:rPr>
              <a:t> (tax expenses)</a:t>
            </a:r>
          </a:p>
          <a:p>
            <a:pPr marL="111125" indent="-106363"/>
            <a:r>
              <a:rPr lang="en-US" sz="2200" dirty="0" err="1" smtClean="0">
                <a:solidFill>
                  <a:srgbClr val="00FF00"/>
                </a:solidFill>
              </a:rPr>
              <a:t>Beban</a:t>
            </a:r>
            <a:r>
              <a:rPr lang="en-US" sz="2200" dirty="0" smtClean="0">
                <a:solidFill>
                  <a:srgbClr val="00FF00"/>
                </a:solidFill>
              </a:rPr>
              <a:t> </a:t>
            </a:r>
            <a:r>
              <a:rPr lang="en-US" sz="2200" dirty="0" err="1" smtClean="0">
                <a:solidFill>
                  <a:srgbClr val="00FF00"/>
                </a:solidFill>
              </a:rPr>
              <a:t>serba-serbi</a:t>
            </a:r>
            <a:r>
              <a:rPr lang="en-US" sz="2200" dirty="0" smtClean="0">
                <a:solidFill>
                  <a:srgbClr val="00FF00"/>
                </a:solidFill>
              </a:rPr>
              <a:t>/lain-lain (</a:t>
            </a:r>
            <a:r>
              <a:rPr lang="en-US" sz="2200" dirty="0" err="1" smtClean="0">
                <a:solidFill>
                  <a:srgbClr val="00FF00"/>
                </a:solidFill>
              </a:rPr>
              <a:t>Misceleneuse</a:t>
            </a:r>
            <a:r>
              <a:rPr lang="en-US" sz="2200" dirty="0" smtClean="0">
                <a:solidFill>
                  <a:srgbClr val="00FF00"/>
                </a:solidFill>
              </a:rPr>
              <a:t> Expense)</a:t>
            </a: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152400" y="215900"/>
            <a:ext cx="3505200" cy="1079500"/>
          </a:xfrm>
          <a:prstGeom prst="rect">
            <a:avLst/>
          </a:prstGeom>
          <a:noFill/>
          <a:ln w="9525">
            <a:solidFill>
              <a:srgbClr val="00B0F0"/>
            </a:solidFill>
            <a:miter lim="800000"/>
            <a:headEnd/>
            <a:tailEnd/>
          </a:ln>
          <a:effectLst/>
        </p:spPr>
        <p:txBody>
          <a:bodyPr anchor="b"/>
          <a:lstStyle/>
          <a:p>
            <a:pPr algn="ctr">
              <a:defRPr/>
            </a:pPr>
            <a:r>
              <a:rPr lang="en-US" sz="3200" b="1" kern="0" dirty="0">
                <a:solidFill>
                  <a:srgbClr val="FFFF00"/>
                </a:solidFill>
                <a:latin typeface="+mj-lt"/>
                <a:ea typeface="+mj-ea"/>
                <a:cs typeface="+mj-cs"/>
              </a:rPr>
              <a:t>PENGERTIAN JURNAL</a:t>
            </a:r>
          </a:p>
        </p:txBody>
      </p:sp>
      <p:sp>
        <p:nvSpPr>
          <p:cNvPr id="3" name="Rectangle 3"/>
          <p:cNvSpPr txBox="1">
            <a:spLocks noChangeArrowheads="1"/>
          </p:cNvSpPr>
          <p:nvPr/>
        </p:nvSpPr>
        <p:spPr bwMode="auto">
          <a:xfrm>
            <a:off x="152400" y="1524000"/>
            <a:ext cx="3429000" cy="5029200"/>
          </a:xfrm>
          <a:prstGeom prst="rect">
            <a:avLst/>
          </a:prstGeom>
          <a:noFill/>
          <a:ln w="9525">
            <a:solidFill>
              <a:srgbClr val="FFFF00"/>
            </a:solidFill>
            <a:miter lim="800000"/>
            <a:headEnd/>
            <a:tailEnd/>
          </a:ln>
          <a:effectLst/>
        </p:spPr>
        <p:txBody>
          <a:bodyPr/>
          <a:lstStyle/>
          <a:p>
            <a:pPr marL="342900" indent="-342900">
              <a:spcBef>
                <a:spcPct val="20000"/>
              </a:spcBef>
              <a:buClr>
                <a:schemeClr val="hlink"/>
              </a:buClr>
              <a:buSzPct val="120000"/>
              <a:buFontTx/>
              <a:buChar char="•"/>
              <a:defRPr/>
            </a:pPr>
            <a:r>
              <a:rPr lang="en-US" sz="2400" kern="0" dirty="0" err="1">
                <a:solidFill>
                  <a:srgbClr val="00FFFF"/>
                </a:solidFill>
                <a:effectLst>
                  <a:outerShdw blurRad="38100" dist="38100" dir="2700000" algn="tl">
                    <a:srgbClr val="000000"/>
                  </a:outerShdw>
                </a:effectLst>
                <a:latin typeface="+mn-lt"/>
                <a:cs typeface="+mn-cs"/>
              </a:rPr>
              <a:t>Jurnal</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adalah</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suatu</a:t>
            </a:r>
            <a:r>
              <a:rPr lang="en-US" sz="2400" kern="0" dirty="0">
                <a:solidFill>
                  <a:srgbClr val="00FFFF"/>
                </a:solidFill>
                <a:effectLst>
                  <a:outerShdw blurRad="38100" dist="38100" dir="2700000" algn="tl">
                    <a:srgbClr val="000000"/>
                  </a:outerShdw>
                </a:effectLst>
                <a:latin typeface="+mn-lt"/>
                <a:cs typeface="+mn-cs"/>
              </a:rPr>
              <a:t> media </a:t>
            </a:r>
            <a:r>
              <a:rPr lang="en-US" sz="2400" kern="0" dirty="0" err="1">
                <a:solidFill>
                  <a:srgbClr val="00FFFF"/>
                </a:solidFill>
                <a:effectLst>
                  <a:outerShdw blurRad="38100" dist="38100" dir="2700000" algn="tl">
                    <a:srgbClr val="000000"/>
                  </a:outerShdw>
                </a:effectLst>
                <a:latin typeface="+mn-lt"/>
                <a:cs typeface="+mn-cs"/>
              </a:rPr>
              <a:t>pencatatan</a:t>
            </a:r>
            <a:r>
              <a:rPr lang="en-US" sz="2400" kern="0" dirty="0">
                <a:solidFill>
                  <a:srgbClr val="00FFFF"/>
                </a:solidFill>
                <a:effectLst>
                  <a:outerShdw blurRad="38100" dist="38100" dir="2700000" algn="tl">
                    <a:srgbClr val="000000"/>
                  </a:outerShdw>
                </a:effectLst>
                <a:latin typeface="+mn-lt"/>
                <a:cs typeface="+mn-cs"/>
              </a:rPr>
              <a:t> yang </a:t>
            </a:r>
            <a:r>
              <a:rPr lang="en-US" sz="2400" kern="0" dirty="0" err="1">
                <a:solidFill>
                  <a:srgbClr val="00FFFF"/>
                </a:solidFill>
                <a:effectLst>
                  <a:outerShdw blurRad="38100" dist="38100" dir="2700000" algn="tl">
                    <a:srgbClr val="000000"/>
                  </a:outerShdw>
                </a:effectLst>
                <a:latin typeface="+mn-lt"/>
                <a:cs typeface="+mn-cs"/>
              </a:rPr>
              <a:t>digunakan</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untuk</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mencatat</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secara</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ssitematis</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dan</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kronologis</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serta</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menganalisis</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transaksi</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secara</a:t>
            </a:r>
            <a:r>
              <a:rPr lang="en-US" sz="2400" kern="0" dirty="0">
                <a:solidFill>
                  <a:srgbClr val="00FFFF"/>
                </a:solidFill>
                <a:effectLst>
                  <a:outerShdw blurRad="38100" dist="38100" dir="2700000" algn="tl">
                    <a:srgbClr val="000000"/>
                  </a:outerShdw>
                </a:effectLst>
                <a:latin typeface="+mn-lt"/>
                <a:cs typeface="+mn-cs"/>
              </a:rPr>
              <a:t> debit </a:t>
            </a:r>
            <a:r>
              <a:rPr lang="en-US" sz="2400" kern="0" dirty="0" err="1">
                <a:solidFill>
                  <a:srgbClr val="00FFFF"/>
                </a:solidFill>
                <a:effectLst>
                  <a:outerShdw blurRad="38100" dist="38100" dir="2700000" algn="tl">
                    <a:srgbClr val="000000"/>
                  </a:outerShdw>
                </a:effectLst>
                <a:latin typeface="+mn-lt"/>
                <a:cs typeface="+mn-cs"/>
              </a:rPr>
              <a:t>dan</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kredit</a:t>
            </a:r>
            <a:r>
              <a:rPr lang="en-US" sz="2400" kern="0" dirty="0">
                <a:solidFill>
                  <a:srgbClr val="00FFFF"/>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buFontTx/>
              <a:buChar char="•"/>
              <a:defRPr/>
            </a:pPr>
            <a:r>
              <a:rPr lang="en-US" sz="2400" kern="0" dirty="0" err="1">
                <a:solidFill>
                  <a:srgbClr val="FFC000"/>
                </a:solidFill>
                <a:effectLst>
                  <a:outerShdw blurRad="38100" dist="38100" dir="2700000" algn="tl">
                    <a:srgbClr val="000000"/>
                  </a:outerShdw>
                </a:effectLst>
                <a:latin typeface="+mn-lt"/>
                <a:cs typeface="+mn-cs"/>
              </a:rPr>
              <a:t>Menjurnal</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adalah</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proses</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mencatat</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suatu</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transaksi</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ke</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dalam</a:t>
            </a:r>
            <a:r>
              <a:rPr lang="en-US" sz="2400" kern="0" dirty="0">
                <a:solidFill>
                  <a:srgbClr val="FFC000"/>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jurnal</a:t>
            </a:r>
            <a:r>
              <a:rPr lang="en-US" sz="2400" kern="0" dirty="0">
                <a:solidFill>
                  <a:srgbClr val="FFC000"/>
                </a:solidFill>
                <a:effectLst>
                  <a:outerShdw blurRad="38100" dist="38100" dir="2700000" algn="tl">
                    <a:srgbClr val="000000"/>
                  </a:outerShdw>
                </a:effectLst>
                <a:latin typeface="+mn-lt"/>
                <a:cs typeface="+mn-cs"/>
              </a:rPr>
              <a:t>.</a:t>
            </a:r>
          </a:p>
        </p:txBody>
      </p:sp>
      <p:sp>
        <p:nvSpPr>
          <p:cNvPr id="4" name="Rectangle 2"/>
          <p:cNvSpPr txBox="1">
            <a:spLocks noChangeArrowheads="1"/>
          </p:cNvSpPr>
          <p:nvPr/>
        </p:nvSpPr>
        <p:spPr bwMode="auto">
          <a:xfrm>
            <a:off x="4343400" y="292100"/>
            <a:ext cx="4343400" cy="1384300"/>
          </a:xfrm>
          <a:prstGeom prst="rect">
            <a:avLst/>
          </a:prstGeom>
          <a:noFill/>
          <a:ln w="9525">
            <a:solidFill>
              <a:srgbClr val="FFFF00"/>
            </a:solidFill>
            <a:miter lim="800000"/>
            <a:headEnd/>
            <a:tailEnd/>
          </a:ln>
          <a:effectLst/>
        </p:spPr>
        <p:txBody>
          <a:bodyPr anchor="b"/>
          <a:lstStyle/>
          <a:p>
            <a:pPr algn="ctr">
              <a:defRPr/>
            </a:pPr>
            <a:r>
              <a:rPr lang="en-US" sz="2400" b="1" kern="0" dirty="0">
                <a:solidFill>
                  <a:srgbClr val="00FF99"/>
                </a:solidFill>
                <a:effectLst>
                  <a:outerShdw blurRad="38100" dist="38100" dir="2700000" algn="tl">
                    <a:srgbClr val="000000"/>
                  </a:outerShdw>
                </a:effectLst>
                <a:latin typeface="+mj-lt"/>
                <a:ea typeface="+mj-ea"/>
                <a:cs typeface="+mj-cs"/>
              </a:rPr>
              <a:t>ATURAN </a:t>
            </a:r>
            <a:br>
              <a:rPr lang="en-US" sz="2400" b="1" kern="0" dirty="0">
                <a:solidFill>
                  <a:srgbClr val="00FF99"/>
                </a:solidFill>
                <a:effectLst>
                  <a:outerShdw blurRad="38100" dist="38100" dir="2700000" algn="tl">
                    <a:srgbClr val="000000"/>
                  </a:outerShdw>
                </a:effectLst>
                <a:latin typeface="+mj-lt"/>
                <a:ea typeface="+mj-ea"/>
                <a:cs typeface="+mj-cs"/>
              </a:rPr>
            </a:br>
            <a:r>
              <a:rPr lang="en-US" sz="2400" b="1" kern="0" dirty="0">
                <a:solidFill>
                  <a:srgbClr val="00FF99"/>
                </a:solidFill>
                <a:effectLst>
                  <a:outerShdw blurRad="38100" dist="38100" dir="2700000" algn="tl">
                    <a:srgbClr val="000000"/>
                  </a:outerShdw>
                </a:effectLst>
                <a:latin typeface="+mj-lt"/>
                <a:ea typeface="+mj-ea"/>
                <a:cs typeface="+mj-cs"/>
              </a:rPr>
              <a:t>PENCATATAN TRANSAKSI </a:t>
            </a:r>
          </a:p>
          <a:p>
            <a:pPr algn="ctr">
              <a:defRPr/>
            </a:pPr>
            <a:r>
              <a:rPr lang="en-US" sz="2400" b="1" kern="0" dirty="0">
                <a:solidFill>
                  <a:srgbClr val="00FF99"/>
                </a:solidFill>
                <a:effectLst>
                  <a:outerShdw blurRad="38100" dist="38100" dir="2700000" algn="tl">
                    <a:srgbClr val="000000"/>
                  </a:outerShdw>
                </a:effectLst>
                <a:latin typeface="+mj-lt"/>
                <a:ea typeface="+mj-ea"/>
                <a:cs typeface="+mj-cs"/>
              </a:rPr>
              <a:t>KE DALAM AKUN</a:t>
            </a:r>
          </a:p>
        </p:txBody>
      </p:sp>
      <p:sp>
        <p:nvSpPr>
          <p:cNvPr id="5" name="Rectangle 3"/>
          <p:cNvSpPr txBox="1">
            <a:spLocks noChangeArrowheads="1"/>
          </p:cNvSpPr>
          <p:nvPr/>
        </p:nvSpPr>
        <p:spPr bwMode="auto">
          <a:xfrm>
            <a:off x="3962400" y="1905000"/>
            <a:ext cx="4876800" cy="4495800"/>
          </a:xfrm>
          <a:prstGeom prst="rect">
            <a:avLst/>
          </a:prstGeom>
          <a:noFill/>
          <a:ln w="9525">
            <a:solidFill>
              <a:srgbClr val="FB5763"/>
            </a:solidFill>
            <a:miter lim="800000"/>
            <a:headEnd/>
            <a:tailEnd/>
          </a:ln>
          <a:effectLst/>
        </p:spPr>
        <p:txBody>
          <a:bodyPr/>
          <a:lstStyle/>
          <a:p>
            <a:pPr marL="342900" indent="-342900">
              <a:spcBef>
                <a:spcPct val="20000"/>
              </a:spcBef>
              <a:buClr>
                <a:schemeClr val="hlink"/>
              </a:buClr>
              <a:buSzPct val="120000"/>
              <a:buFontTx/>
              <a:buChar char="•"/>
              <a:defRPr/>
            </a:pPr>
            <a:r>
              <a:rPr lang="en-US" sz="2800" kern="0" dirty="0" err="1">
                <a:solidFill>
                  <a:srgbClr val="00B0F0"/>
                </a:solidFill>
                <a:effectLst>
                  <a:outerShdw blurRad="38100" dist="38100" dir="2700000" algn="tl">
                    <a:srgbClr val="000000"/>
                  </a:outerShdw>
                </a:effectLst>
                <a:latin typeface="+mn-lt"/>
                <a:cs typeface="+mn-cs"/>
              </a:rPr>
              <a:t>Kenaikan</a:t>
            </a:r>
            <a:r>
              <a:rPr lang="en-US" sz="2800" kern="0" dirty="0">
                <a:solidFill>
                  <a:srgbClr val="00B0F0"/>
                </a:solidFill>
                <a:effectLst>
                  <a:outerShdw blurRad="38100" dist="38100" dir="2700000" algn="tl">
                    <a:srgbClr val="000000"/>
                  </a:outerShdw>
                </a:effectLst>
                <a:latin typeface="+mn-lt"/>
                <a:cs typeface="+mn-cs"/>
              </a:rPr>
              <a:t> </a:t>
            </a:r>
            <a:r>
              <a:rPr lang="en-US" sz="2800" kern="0" dirty="0" err="1">
                <a:solidFill>
                  <a:srgbClr val="00B0F0"/>
                </a:solidFill>
                <a:effectLst>
                  <a:outerShdw blurRad="38100" dist="38100" dir="2700000" algn="tl">
                    <a:srgbClr val="000000"/>
                  </a:outerShdw>
                </a:effectLst>
                <a:latin typeface="+mn-lt"/>
                <a:cs typeface="+mn-cs"/>
              </a:rPr>
              <a:t>harta</a:t>
            </a:r>
            <a:r>
              <a:rPr lang="en-US" sz="2800" kern="0" dirty="0">
                <a:solidFill>
                  <a:srgbClr val="00B0F0"/>
                </a:solidFill>
                <a:effectLst>
                  <a:outerShdw blurRad="38100" dist="38100" dir="2700000" algn="tl">
                    <a:srgbClr val="000000"/>
                  </a:outerShdw>
                </a:effectLst>
                <a:latin typeface="+mn-lt"/>
                <a:cs typeface="+mn-cs"/>
              </a:rPr>
              <a:t>, </a:t>
            </a:r>
            <a:r>
              <a:rPr lang="en-US" sz="2800" kern="0" dirty="0" err="1">
                <a:solidFill>
                  <a:srgbClr val="00B0F0"/>
                </a:solidFill>
                <a:effectLst>
                  <a:outerShdw blurRad="38100" dist="38100" dir="2700000" algn="tl">
                    <a:srgbClr val="000000"/>
                  </a:outerShdw>
                </a:effectLst>
                <a:latin typeface="+mn-lt"/>
                <a:cs typeface="+mn-cs"/>
              </a:rPr>
              <a:t>beban</a:t>
            </a:r>
            <a:r>
              <a:rPr lang="en-US" sz="2800" kern="0" dirty="0">
                <a:solidFill>
                  <a:srgbClr val="00B0F0"/>
                </a:solidFill>
                <a:effectLst>
                  <a:outerShdw blurRad="38100" dist="38100" dir="2700000" algn="tl">
                    <a:srgbClr val="000000"/>
                  </a:outerShdw>
                </a:effectLst>
                <a:latin typeface="+mn-lt"/>
                <a:cs typeface="+mn-cs"/>
              </a:rPr>
              <a:t>, </a:t>
            </a:r>
            <a:r>
              <a:rPr lang="en-US" sz="2800" kern="0" dirty="0" err="1">
                <a:solidFill>
                  <a:srgbClr val="00B0F0"/>
                </a:solidFill>
                <a:effectLst>
                  <a:outerShdw blurRad="38100" dist="38100" dir="2700000" algn="tl">
                    <a:srgbClr val="000000"/>
                  </a:outerShdw>
                </a:effectLst>
                <a:latin typeface="+mn-lt"/>
                <a:cs typeface="+mn-cs"/>
              </a:rPr>
              <a:t>dan</a:t>
            </a:r>
            <a:r>
              <a:rPr lang="en-US" sz="2800" kern="0" dirty="0">
                <a:solidFill>
                  <a:srgbClr val="00B0F0"/>
                </a:solidFill>
                <a:effectLst>
                  <a:outerShdw blurRad="38100" dist="38100" dir="2700000" algn="tl">
                    <a:srgbClr val="000000"/>
                  </a:outerShdw>
                </a:effectLst>
                <a:latin typeface="+mn-lt"/>
                <a:cs typeface="+mn-cs"/>
              </a:rPr>
              <a:t> </a:t>
            </a:r>
            <a:r>
              <a:rPr lang="en-US" sz="2800" kern="0" dirty="0" err="1">
                <a:solidFill>
                  <a:srgbClr val="00B0F0"/>
                </a:solidFill>
                <a:effectLst>
                  <a:outerShdw blurRad="38100" dist="38100" dir="2700000" algn="tl">
                    <a:srgbClr val="000000"/>
                  </a:outerShdw>
                </a:effectLst>
                <a:latin typeface="+mn-lt"/>
                <a:cs typeface="+mn-cs"/>
              </a:rPr>
              <a:t>prive</a:t>
            </a:r>
            <a:r>
              <a:rPr lang="en-US" sz="2800" kern="0" dirty="0">
                <a:solidFill>
                  <a:srgbClr val="00B0F0"/>
                </a:solidFill>
                <a:effectLst>
                  <a:outerShdw blurRad="38100" dist="38100" dir="2700000" algn="tl">
                    <a:srgbClr val="000000"/>
                  </a:outerShdw>
                </a:effectLst>
                <a:latin typeface="+mn-lt"/>
                <a:cs typeface="+mn-cs"/>
              </a:rPr>
              <a:t> </a:t>
            </a:r>
            <a:r>
              <a:rPr lang="en-US" sz="2800" kern="0" dirty="0">
                <a:solidFill>
                  <a:srgbClr val="00B0F0"/>
                </a:solidFill>
                <a:effectLst>
                  <a:outerShdw blurRad="38100" dist="38100" dir="2700000" algn="tl">
                    <a:srgbClr val="000000"/>
                  </a:outerShdw>
                </a:effectLst>
                <a:latin typeface="+mn-lt"/>
                <a:cs typeface="+mn-cs"/>
                <a:sym typeface="Wingdings" pitchFamily="2" charset="2"/>
              </a:rPr>
              <a:t> </a:t>
            </a:r>
            <a:r>
              <a:rPr lang="en-US" sz="2800" kern="0" dirty="0" err="1">
                <a:solidFill>
                  <a:srgbClr val="00B0F0"/>
                </a:solidFill>
                <a:effectLst>
                  <a:outerShdw blurRad="38100" dist="38100" dir="2700000" algn="tl">
                    <a:srgbClr val="000000"/>
                  </a:outerShdw>
                </a:effectLst>
                <a:latin typeface="+mn-lt"/>
                <a:cs typeface="+mn-cs"/>
                <a:sym typeface="Wingdings" pitchFamily="2" charset="2"/>
              </a:rPr>
              <a:t>debet</a:t>
            </a:r>
            <a:endParaRPr lang="en-US" sz="2800" kern="0" dirty="0">
              <a:solidFill>
                <a:srgbClr val="00B0F0"/>
              </a:solidFill>
              <a:effectLst>
                <a:outerShdw blurRad="38100" dist="38100" dir="2700000" algn="tl">
                  <a:srgbClr val="000000"/>
                </a:outerShdw>
              </a:effectLst>
              <a:latin typeface="+mn-lt"/>
              <a:cs typeface="+mn-cs"/>
              <a:sym typeface="Wingdings" pitchFamily="2" charset="2"/>
            </a:endParaRPr>
          </a:p>
          <a:p>
            <a:pPr marL="342900" indent="-342900">
              <a:spcBef>
                <a:spcPct val="20000"/>
              </a:spcBef>
              <a:buClr>
                <a:schemeClr val="hlink"/>
              </a:buClr>
              <a:buSzPct val="120000"/>
              <a:buFontTx/>
              <a:buChar char="•"/>
              <a:defRPr/>
            </a:pPr>
            <a:r>
              <a:rPr lang="en-US" sz="2800" kern="0" dirty="0" err="1">
                <a:solidFill>
                  <a:srgbClr val="FFFF00"/>
                </a:solidFill>
                <a:effectLst>
                  <a:outerShdw blurRad="38100" dist="38100" dir="2700000" algn="tl">
                    <a:srgbClr val="000000"/>
                  </a:outerShdw>
                </a:effectLst>
                <a:latin typeface="+mn-lt"/>
                <a:cs typeface="+mn-cs"/>
                <a:sym typeface="Wingdings" pitchFamily="2" charset="2"/>
              </a:rPr>
              <a:t>Penurunan</a:t>
            </a:r>
            <a:r>
              <a:rPr lang="en-US" sz="2800" kern="0" dirty="0">
                <a:solidFill>
                  <a:srgbClr val="FFFF00"/>
                </a:solidFill>
                <a:effectLst>
                  <a:outerShdw blurRad="38100" dist="38100" dir="2700000" algn="tl">
                    <a:srgbClr val="000000"/>
                  </a:outerShdw>
                </a:effectLst>
                <a:latin typeface="+mn-lt"/>
                <a:cs typeface="+mn-cs"/>
                <a:sym typeface="Wingdings" pitchFamily="2" charset="2"/>
              </a:rPr>
              <a:t> </a:t>
            </a:r>
            <a:r>
              <a:rPr lang="en-US" sz="2800" kern="0" dirty="0" err="1">
                <a:solidFill>
                  <a:srgbClr val="FFFF00"/>
                </a:solidFill>
                <a:effectLst>
                  <a:outerShdw blurRad="38100" dist="38100" dir="2700000" algn="tl">
                    <a:srgbClr val="000000"/>
                  </a:outerShdw>
                </a:effectLst>
                <a:latin typeface="+mn-lt"/>
                <a:cs typeface="+mn-cs"/>
                <a:sym typeface="Wingdings" pitchFamily="2" charset="2"/>
              </a:rPr>
              <a:t>harta</a:t>
            </a:r>
            <a:r>
              <a:rPr lang="en-US" sz="2800" kern="0" dirty="0">
                <a:solidFill>
                  <a:srgbClr val="FFFF00"/>
                </a:solidFill>
                <a:effectLst>
                  <a:outerShdw blurRad="38100" dist="38100" dir="2700000" algn="tl">
                    <a:srgbClr val="000000"/>
                  </a:outerShdw>
                </a:effectLst>
                <a:latin typeface="+mn-lt"/>
                <a:cs typeface="+mn-cs"/>
                <a:sym typeface="Wingdings" pitchFamily="2" charset="2"/>
              </a:rPr>
              <a:t> </a:t>
            </a:r>
            <a:r>
              <a:rPr lang="en-US" sz="2800" kern="0" dirty="0">
                <a:solidFill>
                  <a:srgbClr val="FFFF00"/>
                </a:solidFill>
                <a:effectLst>
                  <a:outerShdw blurRad="38100" dist="38100" dir="2700000" algn="tl">
                    <a:srgbClr val="000000"/>
                  </a:outerShdw>
                </a:effectLst>
                <a:latin typeface="+mn-lt"/>
                <a:cs typeface="+mn-cs"/>
              </a:rPr>
              <a:t>, </a:t>
            </a:r>
            <a:r>
              <a:rPr lang="en-US" sz="2800" kern="0" dirty="0" err="1">
                <a:solidFill>
                  <a:srgbClr val="FFFF00"/>
                </a:solidFill>
                <a:effectLst>
                  <a:outerShdw blurRad="38100" dist="38100" dir="2700000" algn="tl">
                    <a:srgbClr val="000000"/>
                  </a:outerShdw>
                </a:effectLst>
                <a:latin typeface="+mn-lt"/>
                <a:cs typeface="+mn-cs"/>
              </a:rPr>
              <a:t>beban</a:t>
            </a:r>
            <a:r>
              <a:rPr lang="en-US" sz="2800" kern="0" dirty="0">
                <a:solidFill>
                  <a:srgbClr val="FFFF00"/>
                </a:solidFill>
                <a:effectLst>
                  <a:outerShdw blurRad="38100" dist="38100" dir="2700000" algn="tl">
                    <a:srgbClr val="000000"/>
                  </a:outerShdw>
                </a:effectLst>
                <a:latin typeface="+mn-lt"/>
                <a:cs typeface="+mn-cs"/>
              </a:rPr>
              <a:t>, </a:t>
            </a:r>
            <a:r>
              <a:rPr lang="en-US" sz="2800" kern="0" dirty="0" err="1">
                <a:solidFill>
                  <a:srgbClr val="FFFF00"/>
                </a:solidFill>
                <a:effectLst>
                  <a:outerShdw blurRad="38100" dist="38100" dir="2700000" algn="tl">
                    <a:srgbClr val="000000"/>
                  </a:outerShdw>
                </a:effectLst>
                <a:latin typeface="+mn-lt"/>
                <a:cs typeface="+mn-cs"/>
              </a:rPr>
              <a:t>dan</a:t>
            </a:r>
            <a:r>
              <a:rPr lang="en-US" sz="2800" kern="0" dirty="0">
                <a:solidFill>
                  <a:srgbClr val="FFFF00"/>
                </a:solidFill>
                <a:effectLst>
                  <a:outerShdw blurRad="38100" dist="38100" dir="2700000" algn="tl">
                    <a:srgbClr val="000000"/>
                  </a:outerShdw>
                </a:effectLst>
                <a:latin typeface="+mn-lt"/>
                <a:cs typeface="+mn-cs"/>
              </a:rPr>
              <a:t> </a:t>
            </a:r>
            <a:r>
              <a:rPr lang="en-US" sz="2800" kern="0" dirty="0" err="1">
                <a:solidFill>
                  <a:srgbClr val="FFFF00"/>
                </a:solidFill>
                <a:effectLst>
                  <a:outerShdw blurRad="38100" dist="38100" dir="2700000" algn="tl">
                    <a:srgbClr val="000000"/>
                  </a:outerShdw>
                </a:effectLst>
                <a:latin typeface="+mn-lt"/>
                <a:cs typeface="+mn-cs"/>
              </a:rPr>
              <a:t>prive</a:t>
            </a:r>
            <a:r>
              <a:rPr lang="en-US" sz="2800" kern="0" dirty="0">
                <a:solidFill>
                  <a:srgbClr val="FFFF00"/>
                </a:solidFill>
                <a:effectLst>
                  <a:outerShdw blurRad="38100" dist="38100" dir="2700000" algn="tl">
                    <a:srgbClr val="000000"/>
                  </a:outerShdw>
                </a:effectLst>
                <a:latin typeface="+mn-lt"/>
                <a:cs typeface="+mn-cs"/>
              </a:rPr>
              <a:t> </a:t>
            </a:r>
            <a:r>
              <a:rPr lang="en-US" sz="2800" kern="0" dirty="0">
                <a:solidFill>
                  <a:srgbClr val="FFFF00"/>
                </a:solidFill>
                <a:effectLst>
                  <a:outerShdw blurRad="38100" dist="38100" dir="2700000" algn="tl">
                    <a:srgbClr val="000000"/>
                  </a:outerShdw>
                </a:effectLst>
                <a:latin typeface="+mn-lt"/>
                <a:cs typeface="+mn-cs"/>
                <a:sym typeface="Wingdings" pitchFamily="2" charset="2"/>
              </a:rPr>
              <a:t> </a:t>
            </a:r>
            <a:r>
              <a:rPr lang="en-US" sz="2800" kern="0" dirty="0" err="1">
                <a:solidFill>
                  <a:srgbClr val="FFFF00"/>
                </a:solidFill>
                <a:effectLst>
                  <a:outerShdw blurRad="38100" dist="38100" dir="2700000" algn="tl">
                    <a:srgbClr val="000000"/>
                  </a:outerShdw>
                </a:effectLst>
                <a:latin typeface="+mn-lt"/>
                <a:cs typeface="+mn-cs"/>
                <a:sym typeface="Wingdings" pitchFamily="2" charset="2"/>
              </a:rPr>
              <a:t>kredit</a:t>
            </a:r>
            <a:endParaRPr lang="en-US" sz="2800" kern="0" dirty="0">
              <a:solidFill>
                <a:srgbClr val="FFFF00"/>
              </a:solidFill>
              <a:effectLst>
                <a:outerShdw blurRad="38100" dist="38100" dir="2700000" algn="tl">
                  <a:srgbClr val="000000"/>
                </a:outerShdw>
              </a:effectLst>
              <a:latin typeface="+mn-lt"/>
              <a:cs typeface="+mn-cs"/>
              <a:sym typeface="Wingdings" pitchFamily="2" charset="2"/>
            </a:endParaRPr>
          </a:p>
          <a:p>
            <a:pPr marL="342900" indent="-342900">
              <a:spcBef>
                <a:spcPct val="20000"/>
              </a:spcBef>
              <a:buClr>
                <a:schemeClr val="hlink"/>
              </a:buClr>
              <a:buSzPct val="120000"/>
              <a:buFontTx/>
              <a:buChar char="•"/>
              <a:defRPr/>
            </a:pPr>
            <a:r>
              <a:rPr lang="en-US" sz="2800" kern="0" dirty="0" err="1">
                <a:solidFill>
                  <a:srgbClr val="00FFFF"/>
                </a:solidFill>
                <a:effectLst>
                  <a:outerShdw blurRad="38100" dist="38100" dir="2700000" algn="tl">
                    <a:srgbClr val="000000"/>
                  </a:outerShdw>
                </a:effectLst>
                <a:latin typeface="+mn-lt"/>
                <a:cs typeface="+mn-cs"/>
                <a:sym typeface="Wingdings" pitchFamily="2" charset="2"/>
              </a:rPr>
              <a:t>Kenaikan</a:t>
            </a:r>
            <a:r>
              <a:rPr lang="en-US" sz="2800" kern="0" dirty="0">
                <a:solidFill>
                  <a:srgbClr val="00FFFF"/>
                </a:solidFill>
                <a:effectLst>
                  <a:outerShdw blurRad="38100" dist="38100" dir="2700000" algn="tl">
                    <a:srgbClr val="000000"/>
                  </a:outerShdw>
                </a:effectLst>
                <a:latin typeface="+mn-lt"/>
                <a:cs typeface="+mn-cs"/>
                <a:sym typeface="Wingdings" pitchFamily="2" charset="2"/>
              </a:rPr>
              <a:t> </a:t>
            </a:r>
            <a:r>
              <a:rPr lang="en-US" sz="2800" kern="0" dirty="0" err="1">
                <a:solidFill>
                  <a:srgbClr val="00FFFF"/>
                </a:solidFill>
                <a:effectLst>
                  <a:outerShdw blurRad="38100" dist="38100" dir="2700000" algn="tl">
                    <a:srgbClr val="000000"/>
                  </a:outerShdw>
                </a:effectLst>
                <a:latin typeface="+mn-lt"/>
                <a:cs typeface="+mn-cs"/>
                <a:sym typeface="Wingdings" pitchFamily="2" charset="2"/>
              </a:rPr>
              <a:t>utang</a:t>
            </a:r>
            <a:r>
              <a:rPr lang="en-US" sz="2800" kern="0" dirty="0">
                <a:solidFill>
                  <a:srgbClr val="00FFFF"/>
                </a:solidFill>
                <a:effectLst>
                  <a:outerShdw blurRad="38100" dist="38100" dir="2700000" algn="tl">
                    <a:srgbClr val="000000"/>
                  </a:outerShdw>
                </a:effectLst>
                <a:latin typeface="+mn-lt"/>
                <a:cs typeface="+mn-cs"/>
                <a:sym typeface="Wingdings" pitchFamily="2" charset="2"/>
              </a:rPr>
              <a:t>, </a:t>
            </a:r>
            <a:r>
              <a:rPr lang="en-US" sz="2800" kern="0" dirty="0" err="1">
                <a:solidFill>
                  <a:srgbClr val="00FFFF"/>
                </a:solidFill>
                <a:effectLst>
                  <a:outerShdw blurRad="38100" dist="38100" dir="2700000" algn="tl">
                    <a:srgbClr val="000000"/>
                  </a:outerShdw>
                </a:effectLst>
                <a:latin typeface="+mn-lt"/>
                <a:cs typeface="+mn-cs"/>
                <a:sym typeface="Wingdings" pitchFamily="2" charset="2"/>
              </a:rPr>
              <a:t>pendapatan</a:t>
            </a:r>
            <a:r>
              <a:rPr lang="en-US" sz="2800" kern="0" dirty="0">
                <a:solidFill>
                  <a:srgbClr val="00FFFF"/>
                </a:solidFill>
                <a:effectLst>
                  <a:outerShdw blurRad="38100" dist="38100" dir="2700000" algn="tl">
                    <a:srgbClr val="000000"/>
                  </a:outerShdw>
                </a:effectLst>
                <a:latin typeface="+mn-lt"/>
                <a:cs typeface="+mn-cs"/>
                <a:sym typeface="Wingdings" pitchFamily="2" charset="2"/>
              </a:rPr>
              <a:t>, </a:t>
            </a:r>
            <a:r>
              <a:rPr lang="en-US" sz="2800" kern="0" dirty="0" err="1">
                <a:solidFill>
                  <a:srgbClr val="00FFFF"/>
                </a:solidFill>
                <a:effectLst>
                  <a:outerShdw blurRad="38100" dist="38100" dir="2700000" algn="tl">
                    <a:srgbClr val="000000"/>
                  </a:outerShdw>
                </a:effectLst>
                <a:latin typeface="+mn-lt"/>
                <a:cs typeface="+mn-cs"/>
                <a:sym typeface="Wingdings" pitchFamily="2" charset="2"/>
              </a:rPr>
              <a:t>dan</a:t>
            </a:r>
            <a:r>
              <a:rPr lang="en-US" sz="2800" kern="0" dirty="0">
                <a:solidFill>
                  <a:srgbClr val="00FFFF"/>
                </a:solidFill>
                <a:effectLst>
                  <a:outerShdw blurRad="38100" dist="38100" dir="2700000" algn="tl">
                    <a:srgbClr val="000000"/>
                  </a:outerShdw>
                </a:effectLst>
                <a:latin typeface="+mn-lt"/>
                <a:cs typeface="+mn-cs"/>
                <a:sym typeface="Wingdings" pitchFamily="2" charset="2"/>
              </a:rPr>
              <a:t> modal  </a:t>
            </a:r>
            <a:r>
              <a:rPr lang="en-US" sz="2800" kern="0" dirty="0" err="1">
                <a:solidFill>
                  <a:srgbClr val="00FFFF"/>
                </a:solidFill>
                <a:effectLst>
                  <a:outerShdw blurRad="38100" dist="38100" dir="2700000" algn="tl">
                    <a:srgbClr val="000000"/>
                  </a:outerShdw>
                </a:effectLst>
                <a:latin typeface="+mn-lt"/>
                <a:cs typeface="+mn-cs"/>
                <a:sym typeface="Wingdings" pitchFamily="2" charset="2"/>
              </a:rPr>
              <a:t>kredit</a:t>
            </a:r>
            <a:endParaRPr lang="en-US" sz="2800" kern="0" dirty="0">
              <a:solidFill>
                <a:srgbClr val="00FFFF"/>
              </a:solidFill>
              <a:effectLst>
                <a:outerShdw blurRad="38100" dist="38100" dir="2700000" algn="tl">
                  <a:srgbClr val="000000"/>
                </a:outerShdw>
              </a:effectLst>
              <a:latin typeface="+mn-lt"/>
              <a:cs typeface="+mn-cs"/>
              <a:sym typeface="Wingdings" pitchFamily="2" charset="2"/>
            </a:endParaRPr>
          </a:p>
          <a:p>
            <a:pPr marL="342900" indent="-342900">
              <a:spcBef>
                <a:spcPct val="20000"/>
              </a:spcBef>
              <a:buClr>
                <a:schemeClr val="hlink"/>
              </a:buClr>
              <a:buSzPct val="120000"/>
              <a:buFontTx/>
              <a:buChar char="•"/>
              <a:defRPr/>
            </a:pPr>
            <a:r>
              <a:rPr lang="en-US" sz="2800" kern="0" dirty="0" err="1">
                <a:solidFill>
                  <a:srgbClr val="F6CD36"/>
                </a:solidFill>
                <a:effectLst>
                  <a:outerShdw blurRad="38100" dist="38100" dir="2700000" algn="tl">
                    <a:srgbClr val="000000"/>
                  </a:outerShdw>
                </a:effectLst>
                <a:latin typeface="+mn-lt"/>
                <a:cs typeface="+mn-cs"/>
                <a:sym typeface="Wingdings" pitchFamily="2" charset="2"/>
              </a:rPr>
              <a:t>Penurunan</a:t>
            </a:r>
            <a:r>
              <a:rPr lang="en-US" sz="2800" kern="0" dirty="0">
                <a:solidFill>
                  <a:srgbClr val="F6CD36"/>
                </a:solidFill>
                <a:effectLst>
                  <a:outerShdw blurRad="38100" dist="38100" dir="2700000" algn="tl">
                    <a:srgbClr val="000000"/>
                  </a:outerShdw>
                </a:effectLst>
                <a:latin typeface="+mn-lt"/>
                <a:cs typeface="+mn-cs"/>
                <a:sym typeface="Wingdings" pitchFamily="2" charset="2"/>
              </a:rPr>
              <a:t> </a:t>
            </a:r>
            <a:r>
              <a:rPr lang="en-US" sz="2800" kern="0" dirty="0" err="1">
                <a:solidFill>
                  <a:srgbClr val="F6CD36"/>
                </a:solidFill>
                <a:effectLst>
                  <a:outerShdw blurRad="38100" dist="38100" dir="2700000" algn="tl">
                    <a:srgbClr val="000000"/>
                  </a:outerShdw>
                </a:effectLst>
                <a:latin typeface="+mn-lt"/>
                <a:cs typeface="+mn-cs"/>
                <a:sym typeface="Wingdings" pitchFamily="2" charset="2"/>
              </a:rPr>
              <a:t>utang</a:t>
            </a:r>
            <a:r>
              <a:rPr lang="en-US" sz="2800" kern="0" dirty="0">
                <a:solidFill>
                  <a:srgbClr val="F6CD36"/>
                </a:solidFill>
                <a:effectLst>
                  <a:outerShdw blurRad="38100" dist="38100" dir="2700000" algn="tl">
                    <a:srgbClr val="000000"/>
                  </a:outerShdw>
                </a:effectLst>
                <a:latin typeface="+mn-lt"/>
                <a:cs typeface="+mn-cs"/>
                <a:sym typeface="Wingdings" pitchFamily="2" charset="2"/>
              </a:rPr>
              <a:t>, </a:t>
            </a:r>
            <a:r>
              <a:rPr lang="en-US" sz="2800" kern="0" dirty="0" err="1">
                <a:solidFill>
                  <a:srgbClr val="F6CD36"/>
                </a:solidFill>
                <a:effectLst>
                  <a:outerShdw blurRad="38100" dist="38100" dir="2700000" algn="tl">
                    <a:srgbClr val="000000"/>
                  </a:outerShdw>
                </a:effectLst>
                <a:latin typeface="+mn-lt"/>
                <a:cs typeface="+mn-cs"/>
                <a:sym typeface="Wingdings" pitchFamily="2" charset="2"/>
              </a:rPr>
              <a:t>pendapatan</a:t>
            </a:r>
            <a:r>
              <a:rPr lang="en-US" sz="2800" kern="0" dirty="0">
                <a:solidFill>
                  <a:srgbClr val="F6CD36"/>
                </a:solidFill>
                <a:effectLst>
                  <a:outerShdw blurRad="38100" dist="38100" dir="2700000" algn="tl">
                    <a:srgbClr val="000000"/>
                  </a:outerShdw>
                </a:effectLst>
                <a:latin typeface="+mn-lt"/>
                <a:cs typeface="+mn-cs"/>
                <a:sym typeface="Wingdings" pitchFamily="2" charset="2"/>
              </a:rPr>
              <a:t>, </a:t>
            </a:r>
            <a:r>
              <a:rPr lang="en-US" sz="2800" kern="0" dirty="0" err="1">
                <a:solidFill>
                  <a:srgbClr val="F6CD36"/>
                </a:solidFill>
                <a:effectLst>
                  <a:outerShdw blurRad="38100" dist="38100" dir="2700000" algn="tl">
                    <a:srgbClr val="000000"/>
                  </a:outerShdw>
                </a:effectLst>
                <a:latin typeface="+mn-lt"/>
                <a:cs typeface="+mn-cs"/>
                <a:sym typeface="Wingdings" pitchFamily="2" charset="2"/>
              </a:rPr>
              <a:t>dan</a:t>
            </a:r>
            <a:r>
              <a:rPr lang="en-US" sz="2800" kern="0" dirty="0">
                <a:solidFill>
                  <a:srgbClr val="F6CD36"/>
                </a:solidFill>
                <a:effectLst>
                  <a:outerShdw blurRad="38100" dist="38100" dir="2700000" algn="tl">
                    <a:srgbClr val="000000"/>
                  </a:outerShdw>
                </a:effectLst>
                <a:latin typeface="+mn-lt"/>
                <a:cs typeface="+mn-cs"/>
                <a:sym typeface="Wingdings" pitchFamily="2" charset="2"/>
              </a:rPr>
              <a:t> modal  </a:t>
            </a:r>
            <a:r>
              <a:rPr lang="en-US" sz="2800" kern="0" dirty="0" err="1">
                <a:solidFill>
                  <a:srgbClr val="F6CD36"/>
                </a:solidFill>
                <a:effectLst>
                  <a:outerShdw blurRad="38100" dist="38100" dir="2700000" algn="tl">
                    <a:srgbClr val="000000"/>
                  </a:outerShdw>
                </a:effectLst>
                <a:latin typeface="+mn-lt"/>
                <a:cs typeface="+mn-cs"/>
                <a:sym typeface="Wingdings" pitchFamily="2" charset="2"/>
              </a:rPr>
              <a:t>debet</a:t>
            </a:r>
            <a:endParaRPr lang="en-US" sz="2800" kern="0" dirty="0">
              <a:solidFill>
                <a:srgbClr val="F6CD36"/>
              </a:solidFill>
              <a:effectLst>
                <a:outerShdw blurRad="38100" dist="38100" dir="2700000" algn="tl">
                  <a:srgbClr val="000000"/>
                </a:outerShdw>
              </a:effectLst>
              <a:latin typeface="+mn-lt"/>
              <a:cs typeface="+mn-cs"/>
              <a:sym typeface="Wingdings" pitchFamily="2" charset="2"/>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228600" y="292100"/>
            <a:ext cx="3886200" cy="698500"/>
          </a:xfrm>
          <a:prstGeom prst="rect">
            <a:avLst/>
          </a:prstGeom>
          <a:noFill/>
          <a:ln w="9525">
            <a:solidFill>
              <a:schemeClr val="accent6"/>
            </a:solidFill>
            <a:miter lim="800000"/>
            <a:headEnd/>
            <a:tailEnd/>
          </a:ln>
          <a:effectLst/>
        </p:spPr>
        <p:txBody>
          <a:bodyPr anchor="b"/>
          <a:lstStyle/>
          <a:p>
            <a:pPr algn="ctr">
              <a:defRPr/>
            </a:pPr>
            <a:r>
              <a:rPr lang="en-US" sz="3600" b="1" kern="0" dirty="0">
                <a:solidFill>
                  <a:srgbClr val="00FFFF"/>
                </a:solidFill>
                <a:effectLst>
                  <a:outerShdw blurRad="38100" dist="38100" dir="2700000" algn="tl">
                    <a:srgbClr val="000000"/>
                  </a:outerShdw>
                </a:effectLst>
                <a:latin typeface="+mj-lt"/>
                <a:ea typeface="+mj-ea"/>
                <a:cs typeface="+mj-cs"/>
              </a:rPr>
              <a:t>FUNGSI JURNAL</a:t>
            </a:r>
          </a:p>
        </p:txBody>
      </p:sp>
      <p:sp>
        <p:nvSpPr>
          <p:cNvPr id="3" name="Rectangle 3"/>
          <p:cNvSpPr txBox="1">
            <a:spLocks noChangeArrowheads="1"/>
          </p:cNvSpPr>
          <p:nvPr/>
        </p:nvSpPr>
        <p:spPr bwMode="auto">
          <a:xfrm>
            <a:off x="228600" y="1524000"/>
            <a:ext cx="3810000" cy="4495800"/>
          </a:xfrm>
          <a:prstGeom prst="rect">
            <a:avLst/>
          </a:prstGeom>
          <a:noFill/>
          <a:ln w="9525">
            <a:solidFill>
              <a:srgbClr val="FF00FF"/>
            </a:solidFill>
            <a:miter lim="800000"/>
            <a:headEnd/>
            <a:tailEnd/>
          </a:ln>
          <a:effectLst/>
        </p:spPr>
        <p:txBody>
          <a:bodyPr/>
          <a:lstStyle/>
          <a:p>
            <a:pPr marL="342900" indent="-342900">
              <a:spcBef>
                <a:spcPct val="20000"/>
              </a:spcBef>
              <a:buClr>
                <a:schemeClr val="hlink"/>
              </a:buClr>
              <a:buSzPct val="120000"/>
              <a:buFontTx/>
              <a:buChar char="•"/>
              <a:defRPr/>
            </a:pPr>
            <a:r>
              <a:rPr lang="en-US" sz="2400" kern="0" dirty="0" err="1">
                <a:solidFill>
                  <a:schemeClr val="accent6"/>
                </a:solidFill>
                <a:effectLst>
                  <a:outerShdw blurRad="38100" dist="38100" dir="2700000" algn="tl">
                    <a:srgbClr val="000000"/>
                  </a:outerShdw>
                </a:effectLst>
                <a:latin typeface="+mn-lt"/>
                <a:cs typeface="+mn-cs"/>
              </a:rPr>
              <a:t>Dasar</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penentuan</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ke</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akun</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mana</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transaksi</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dicatat</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berapa</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jumlah</a:t>
            </a:r>
            <a:r>
              <a:rPr lang="en-US" sz="2400" kern="0" dirty="0">
                <a:solidFill>
                  <a:schemeClr val="accent6"/>
                </a:solidFill>
                <a:effectLst>
                  <a:outerShdw blurRad="38100" dist="38100" dir="2700000" algn="tl">
                    <a:srgbClr val="000000"/>
                  </a:outerShdw>
                </a:effectLst>
                <a:latin typeface="+mn-lt"/>
                <a:cs typeface="+mn-cs"/>
              </a:rPr>
              <a:t> yang </a:t>
            </a:r>
            <a:r>
              <a:rPr lang="en-US" sz="2400" kern="0" dirty="0" err="1">
                <a:solidFill>
                  <a:schemeClr val="accent6"/>
                </a:solidFill>
                <a:effectLst>
                  <a:outerShdw blurRad="38100" dist="38100" dir="2700000" algn="tl">
                    <a:srgbClr val="000000"/>
                  </a:outerShdw>
                </a:effectLst>
                <a:latin typeface="+mn-lt"/>
                <a:cs typeface="+mn-cs"/>
              </a:rPr>
              <a:t>dicatat</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dan</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di</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sisi</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mana</a:t>
            </a:r>
            <a:r>
              <a:rPr lang="en-US" sz="2400" kern="0" dirty="0">
                <a:solidFill>
                  <a:schemeClr val="accent6"/>
                </a:solidFill>
                <a:effectLst>
                  <a:outerShdw blurRad="38100" dist="38100" dir="2700000" algn="tl">
                    <a:srgbClr val="000000"/>
                  </a:outerShdw>
                </a:effectLst>
                <a:latin typeface="+mn-lt"/>
                <a:cs typeface="+mn-cs"/>
              </a:rPr>
              <a:t> </a:t>
            </a:r>
            <a:r>
              <a:rPr lang="en-US" sz="2400" kern="0" dirty="0" err="1">
                <a:solidFill>
                  <a:schemeClr val="accent6"/>
                </a:solidFill>
                <a:effectLst>
                  <a:outerShdw blurRad="38100" dist="38100" dir="2700000" algn="tl">
                    <a:srgbClr val="000000"/>
                  </a:outerShdw>
                </a:effectLst>
                <a:latin typeface="+mn-lt"/>
                <a:cs typeface="+mn-cs"/>
              </a:rPr>
              <a:t>dicatat</a:t>
            </a:r>
            <a:r>
              <a:rPr lang="en-US" sz="2400" kern="0" dirty="0">
                <a:solidFill>
                  <a:schemeClr val="accent6"/>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buFontTx/>
              <a:buChar char="•"/>
              <a:defRPr/>
            </a:pPr>
            <a:r>
              <a:rPr lang="en-US" sz="2400" kern="0" dirty="0" err="1">
                <a:solidFill>
                  <a:srgbClr val="00FFFF"/>
                </a:solidFill>
                <a:effectLst>
                  <a:outerShdw blurRad="38100" dist="38100" dir="2700000" algn="tl">
                    <a:srgbClr val="000000"/>
                  </a:outerShdw>
                </a:effectLst>
                <a:latin typeface="+mn-lt"/>
                <a:cs typeface="+mn-cs"/>
              </a:rPr>
              <a:t>Fungsi</a:t>
            </a:r>
            <a:r>
              <a:rPr lang="en-US" sz="2400" kern="0" dirty="0">
                <a:solidFill>
                  <a:srgbClr val="00FFFF"/>
                </a:solidFill>
                <a:effectLst>
                  <a:outerShdw blurRad="38100" dist="38100" dir="2700000" algn="tl">
                    <a:srgbClr val="000000"/>
                  </a:outerShdw>
                </a:effectLst>
                <a:latin typeface="+mn-lt"/>
                <a:cs typeface="+mn-cs"/>
              </a:rPr>
              <a:t> </a:t>
            </a:r>
            <a:r>
              <a:rPr lang="en-US" sz="2400" kern="0" dirty="0" err="1">
                <a:solidFill>
                  <a:srgbClr val="00FFFF"/>
                </a:solidFill>
                <a:effectLst>
                  <a:outerShdw blurRad="38100" dist="38100" dir="2700000" algn="tl">
                    <a:srgbClr val="000000"/>
                  </a:outerShdw>
                </a:effectLst>
                <a:latin typeface="+mn-lt"/>
                <a:cs typeface="+mn-cs"/>
              </a:rPr>
              <a:t>jurnal</a:t>
            </a:r>
            <a:r>
              <a:rPr lang="en-US" sz="2400" kern="0" dirty="0">
                <a:solidFill>
                  <a:srgbClr val="00FFFF"/>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defRPr/>
            </a:pPr>
            <a:r>
              <a:rPr lang="en-US" sz="2400" kern="0" dirty="0">
                <a:solidFill>
                  <a:srgbClr val="00FFFF"/>
                </a:solidFill>
                <a:effectLst>
                  <a:outerShdw blurRad="38100" dist="38100" dir="2700000" algn="tl">
                    <a:srgbClr val="000000"/>
                  </a:outerShdw>
                </a:effectLst>
                <a:latin typeface="+mn-lt"/>
                <a:cs typeface="+mn-cs"/>
              </a:rPr>
              <a:t>	</a:t>
            </a:r>
            <a:r>
              <a:rPr lang="en-US" sz="2400" kern="0" dirty="0">
                <a:solidFill>
                  <a:srgbClr val="FFFF00"/>
                </a:solidFill>
                <a:effectLst>
                  <a:outerShdw blurRad="38100" dist="38100" dir="2700000" algn="tl">
                    <a:srgbClr val="000000"/>
                  </a:outerShdw>
                </a:effectLst>
                <a:latin typeface="+mn-lt"/>
                <a:cs typeface="+mn-cs"/>
              </a:rPr>
              <a:t>- </a:t>
            </a:r>
            <a:r>
              <a:rPr lang="en-US" sz="2400" kern="0" dirty="0" err="1">
                <a:solidFill>
                  <a:srgbClr val="FFFF00"/>
                </a:solidFill>
                <a:effectLst>
                  <a:outerShdw blurRad="38100" dist="38100" dir="2700000" algn="tl">
                    <a:srgbClr val="000000"/>
                  </a:outerShdw>
                </a:effectLst>
                <a:latin typeface="+mn-lt"/>
                <a:cs typeface="+mn-cs"/>
              </a:rPr>
              <a:t>fungsi</a:t>
            </a:r>
            <a:r>
              <a:rPr lang="en-US" sz="2400" kern="0" dirty="0">
                <a:solidFill>
                  <a:srgbClr val="FFFF00"/>
                </a:solidFill>
                <a:effectLst>
                  <a:outerShdw blurRad="38100" dist="38100" dir="2700000" algn="tl">
                    <a:srgbClr val="000000"/>
                  </a:outerShdw>
                </a:effectLst>
                <a:latin typeface="+mn-lt"/>
                <a:cs typeface="+mn-cs"/>
              </a:rPr>
              <a:t> </a:t>
            </a:r>
            <a:r>
              <a:rPr lang="en-US" sz="2400" kern="0" dirty="0" err="1">
                <a:solidFill>
                  <a:srgbClr val="FFFF00"/>
                </a:solidFill>
                <a:effectLst>
                  <a:outerShdw blurRad="38100" dist="38100" dir="2700000" algn="tl">
                    <a:srgbClr val="000000"/>
                  </a:outerShdw>
                </a:effectLst>
                <a:latin typeface="+mn-lt"/>
                <a:cs typeface="+mn-cs"/>
              </a:rPr>
              <a:t>pencatatan</a:t>
            </a:r>
            <a:endParaRPr lang="en-US" sz="2400" kern="0" dirty="0">
              <a:solidFill>
                <a:srgbClr val="FFFF00"/>
              </a:solidFill>
              <a:effectLst>
                <a:outerShdw blurRad="38100" dist="38100" dir="2700000" algn="tl">
                  <a:srgbClr val="000000"/>
                </a:outerShdw>
              </a:effectLst>
              <a:latin typeface="+mn-lt"/>
              <a:cs typeface="+mn-cs"/>
            </a:endParaRPr>
          </a:p>
          <a:p>
            <a:pPr marL="342900" indent="-342900">
              <a:spcBef>
                <a:spcPct val="20000"/>
              </a:spcBef>
              <a:buClr>
                <a:schemeClr val="hlink"/>
              </a:buClr>
              <a:buSzPct val="120000"/>
              <a:defRPr/>
            </a:pPr>
            <a:r>
              <a:rPr lang="en-US" sz="2400" kern="0" dirty="0">
                <a:solidFill>
                  <a:srgbClr val="00FFFF"/>
                </a:solidFill>
                <a:effectLst>
                  <a:outerShdw blurRad="38100" dist="38100" dir="2700000" algn="tl">
                    <a:srgbClr val="000000"/>
                  </a:outerShdw>
                </a:effectLst>
                <a:latin typeface="+mn-lt"/>
                <a:cs typeface="+mn-cs"/>
              </a:rPr>
              <a:t>	</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6CD36"/>
                </a:solidFill>
                <a:effectLst>
                  <a:outerShdw blurRad="38100" dist="38100" dir="2700000" algn="tl">
                    <a:srgbClr val="000000"/>
                  </a:outerShdw>
                </a:effectLst>
                <a:latin typeface="+mn-lt"/>
                <a:cs typeface="+mn-cs"/>
              </a:rPr>
              <a:t>fungsi</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6CD36"/>
                </a:solidFill>
                <a:effectLst>
                  <a:outerShdw blurRad="38100" dist="38100" dir="2700000" algn="tl">
                    <a:srgbClr val="000000"/>
                  </a:outerShdw>
                </a:effectLst>
                <a:latin typeface="+mn-lt"/>
                <a:cs typeface="+mn-cs"/>
              </a:rPr>
              <a:t>historis</a:t>
            </a:r>
            <a:endParaRPr lang="en-US" sz="2400" kern="0" dirty="0">
              <a:solidFill>
                <a:srgbClr val="F6CD36"/>
              </a:solidFill>
              <a:effectLst>
                <a:outerShdw blurRad="38100" dist="38100" dir="2700000" algn="tl">
                  <a:srgbClr val="000000"/>
                </a:outerShdw>
              </a:effectLst>
              <a:latin typeface="+mn-lt"/>
              <a:cs typeface="+mn-cs"/>
            </a:endParaRPr>
          </a:p>
          <a:p>
            <a:pPr marL="342900" indent="-342900">
              <a:spcBef>
                <a:spcPct val="20000"/>
              </a:spcBef>
              <a:buClr>
                <a:schemeClr val="hlink"/>
              </a:buClr>
              <a:buSzPct val="120000"/>
              <a:defRPr/>
            </a:pPr>
            <a:r>
              <a:rPr lang="en-US" sz="2400" kern="0" dirty="0">
                <a:solidFill>
                  <a:srgbClr val="00FFFF"/>
                </a:solidFill>
                <a:effectLst>
                  <a:outerShdw blurRad="38100" dist="38100" dir="2700000" algn="tl">
                    <a:srgbClr val="000000"/>
                  </a:outerShdw>
                </a:effectLst>
                <a:latin typeface="+mn-lt"/>
                <a:cs typeface="+mn-cs"/>
              </a:rPr>
              <a:t>	</a:t>
            </a:r>
            <a:r>
              <a:rPr lang="en-US" sz="2400" kern="0" dirty="0">
                <a:solidFill>
                  <a:srgbClr val="FB5763"/>
                </a:solidFill>
                <a:effectLst>
                  <a:outerShdw blurRad="38100" dist="38100" dir="2700000" algn="tl">
                    <a:srgbClr val="000000"/>
                  </a:outerShdw>
                </a:effectLst>
                <a:latin typeface="+mn-lt"/>
                <a:cs typeface="+mn-cs"/>
              </a:rPr>
              <a:t>- </a:t>
            </a:r>
            <a:r>
              <a:rPr lang="en-US" sz="2400" kern="0" dirty="0" err="1">
                <a:solidFill>
                  <a:srgbClr val="FB5763"/>
                </a:solidFill>
                <a:effectLst>
                  <a:outerShdw blurRad="38100" dist="38100" dir="2700000" algn="tl">
                    <a:srgbClr val="000000"/>
                  </a:outerShdw>
                </a:effectLst>
                <a:latin typeface="+mn-lt"/>
                <a:cs typeface="+mn-cs"/>
              </a:rPr>
              <a:t>fungsi</a:t>
            </a:r>
            <a:r>
              <a:rPr lang="en-US" sz="2400" kern="0" dirty="0">
                <a:solidFill>
                  <a:srgbClr val="FB5763"/>
                </a:solidFill>
                <a:effectLst>
                  <a:outerShdw blurRad="38100" dist="38100" dir="2700000" algn="tl">
                    <a:srgbClr val="000000"/>
                  </a:outerShdw>
                </a:effectLst>
                <a:latin typeface="+mn-lt"/>
                <a:cs typeface="+mn-cs"/>
              </a:rPr>
              <a:t> </a:t>
            </a:r>
            <a:r>
              <a:rPr lang="en-US" sz="2400" kern="0" dirty="0" err="1">
                <a:solidFill>
                  <a:srgbClr val="FB5763"/>
                </a:solidFill>
                <a:effectLst>
                  <a:outerShdw blurRad="38100" dist="38100" dir="2700000" algn="tl">
                    <a:srgbClr val="000000"/>
                  </a:outerShdw>
                </a:effectLst>
                <a:latin typeface="+mn-lt"/>
                <a:cs typeface="+mn-cs"/>
              </a:rPr>
              <a:t>analisis</a:t>
            </a:r>
            <a:endParaRPr lang="en-US" sz="2400" kern="0" dirty="0">
              <a:solidFill>
                <a:srgbClr val="FB5763"/>
              </a:solidFill>
              <a:effectLst>
                <a:outerShdw blurRad="38100" dist="38100" dir="2700000" algn="tl">
                  <a:srgbClr val="000000"/>
                </a:outerShdw>
              </a:effectLst>
              <a:latin typeface="+mn-lt"/>
              <a:cs typeface="+mn-cs"/>
            </a:endParaRPr>
          </a:p>
          <a:p>
            <a:pPr marL="342900" indent="-342900">
              <a:spcBef>
                <a:spcPct val="20000"/>
              </a:spcBef>
              <a:buClr>
                <a:schemeClr val="hlink"/>
              </a:buClr>
              <a:buSzPct val="120000"/>
              <a:defRPr/>
            </a:pPr>
            <a:r>
              <a:rPr lang="en-US" sz="2400" kern="0" dirty="0">
                <a:solidFill>
                  <a:srgbClr val="00FFFF"/>
                </a:solidFill>
                <a:effectLst>
                  <a:outerShdw blurRad="38100" dist="38100" dir="2700000" algn="tl">
                    <a:srgbClr val="000000"/>
                  </a:outerShdw>
                </a:effectLst>
                <a:latin typeface="+mn-lt"/>
                <a:cs typeface="+mn-cs"/>
              </a:rPr>
              <a:t>	</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fungsi</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instruktif</a:t>
            </a:r>
            <a:endParaRPr lang="en-US" sz="2400" kern="0" dirty="0">
              <a:solidFill>
                <a:srgbClr val="CCFF33"/>
              </a:solidFill>
              <a:effectLst>
                <a:outerShdw blurRad="38100" dist="38100" dir="2700000" algn="tl">
                  <a:srgbClr val="000000"/>
                </a:outerShdw>
              </a:effectLst>
              <a:latin typeface="+mn-lt"/>
              <a:cs typeface="+mn-cs"/>
            </a:endParaRPr>
          </a:p>
          <a:p>
            <a:pPr marL="342900" indent="-342900">
              <a:spcBef>
                <a:spcPct val="20000"/>
              </a:spcBef>
              <a:buClr>
                <a:schemeClr val="hlink"/>
              </a:buClr>
              <a:buSzPct val="120000"/>
              <a:defRPr/>
            </a:pPr>
            <a:r>
              <a:rPr lang="en-US" sz="2400" kern="0" dirty="0">
                <a:solidFill>
                  <a:srgbClr val="11ED4B"/>
                </a:solidFill>
                <a:effectLst>
                  <a:outerShdw blurRad="38100" dist="38100" dir="2700000" algn="tl">
                    <a:srgbClr val="000000"/>
                  </a:outerShdw>
                </a:effectLst>
                <a:latin typeface="+mn-lt"/>
                <a:cs typeface="+mn-cs"/>
              </a:rPr>
              <a:t>	- </a:t>
            </a:r>
            <a:r>
              <a:rPr lang="en-US" sz="2400" kern="0" dirty="0" err="1">
                <a:solidFill>
                  <a:srgbClr val="11ED4B"/>
                </a:solidFill>
                <a:effectLst>
                  <a:outerShdw blurRad="38100" dist="38100" dir="2700000" algn="tl">
                    <a:srgbClr val="000000"/>
                  </a:outerShdw>
                </a:effectLst>
                <a:latin typeface="+mn-lt"/>
                <a:cs typeface="+mn-cs"/>
              </a:rPr>
              <a:t>fungsi</a:t>
            </a:r>
            <a:r>
              <a:rPr lang="en-US" sz="2400" kern="0" dirty="0">
                <a:solidFill>
                  <a:srgbClr val="11ED4B"/>
                </a:solidFill>
                <a:effectLst>
                  <a:outerShdw blurRad="38100" dist="38100" dir="2700000" algn="tl">
                    <a:srgbClr val="000000"/>
                  </a:outerShdw>
                </a:effectLst>
                <a:latin typeface="+mn-lt"/>
                <a:cs typeface="+mn-cs"/>
              </a:rPr>
              <a:t> </a:t>
            </a:r>
            <a:r>
              <a:rPr lang="en-US" sz="2400" kern="0" dirty="0" err="1">
                <a:solidFill>
                  <a:srgbClr val="11ED4B"/>
                </a:solidFill>
                <a:effectLst>
                  <a:outerShdw blurRad="38100" dist="38100" dir="2700000" algn="tl">
                    <a:srgbClr val="000000"/>
                  </a:outerShdw>
                </a:effectLst>
                <a:latin typeface="+mn-lt"/>
                <a:cs typeface="+mn-cs"/>
              </a:rPr>
              <a:t>informatif</a:t>
            </a:r>
            <a:endParaRPr lang="en-US" sz="2400" kern="0" dirty="0">
              <a:solidFill>
                <a:srgbClr val="11ED4B"/>
              </a:solidFill>
              <a:effectLst>
                <a:outerShdw blurRad="38100" dist="38100" dir="2700000" algn="tl">
                  <a:srgbClr val="000000"/>
                </a:outerShdw>
              </a:effectLst>
              <a:latin typeface="+mn-lt"/>
              <a:cs typeface="+mn-cs"/>
            </a:endParaRPr>
          </a:p>
        </p:txBody>
      </p:sp>
      <p:sp>
        <p:nvSpPr>
          <p:cNvPr id="4" name="Rectangle 2"/>
          <p:cNvSpPr txBox="1">
            <a:spLocks noChangeArrowheads="1"/>
          </p:cNvSpPr>
          <p:nvPr/>
        </p:nvSpPr>
        <p:spPr bwMode="auto">
          <a:xfrm>
            <a:off x="4343400" y="292099"/>
            <a:ext cx="4572000" cy="1079501"/>
          </a:xfrm>
          <a:prstGeom prst="rect">
            <a:avLst/>
          </a:prstGeom>
          <a:noFill/>
          <a:ln w="9525">
            <a:solidFill>
              <a:srgbClr val="00FFFF"/>
            </a:solidFill>
            <a:miter lim="800000"/>
            <a:headEnd/>
            <a:tailEnd/>
          </a:ln>
          <a:effectLst/>
        </p:spPr>
        <p:txBody>
          <a:bodyPr anchor="b"/>
          <a:lstStyle/>
          <a:p>
            <a:pPr algn="ctr">
              <a:defRPr/>
            </a:pPr>
            <a:r>
              <a:rPr lang="en-US" sz="2800" b="1" kern="0" dirty="0">
                <a:solidFill>
                  <a:srgbClr val="FFFF00"/>
                </a:solidFill>
                <a:effectLst>
                  <a:outerShdw blurRad="38100" dist="38100" dir="2700000" algn="tl">
                    <a:srgbClr val="000000"/>
                  </a:outerShdw>
                </a:effectLst>
                <a:latin typeface="+mj-lt"/>
                <a:ea typeface="+mj-ea"/>
                <a:cs typeface="+mj-cs"/>
              </a:rPr>
              <a:t>LANGKAH-LANGKAH MEMBUAT JURNAL</a:t>
            </a:r>
          </a:p>
        </p:txBody>
      </p:sp>
      <p:sp>
        <p:nvSpPr>
          <p:cNvPr id="5" name="Rectangle 3"/>
          <p:cNvSpPr txBox="1">
            <a:spLocks noChangeArrowheads="1"/>
          </p:cNvSpPr>
          <p:nvPr/>
        </p:nvSpPr>
        <p:spPr bwMode="auto">
          <a:xfrm>
            <a:off x="4343400" y="1905000"/>
            <a:ext cx="4572000" cy="4419600"/>
          </a:xfrm>
          <a:prstGeom prst="rect">
            <a:avLst/>
          </a:prstGeom>
          <a:noFill/>
          <a:ln w="9525">
            <a:solidFill>
              <a:srgbClr val="00FF00"/>
            </a:solidFill>
            <a:miter lim="800000"/>
            <a:headEnd/>
            <a:tailEnd/>
          </a:ln>
          <a:effectLst/>
        </p:spPr>
        <p:txBody>
          <a:bodyPr/>
          <a:lstStyle/>
          <a:p>
            <a:pPr marL="342900" indent="-342900">
              <a:spcBef>
                <a:spcPct val="20000"/>
              </a:spcBef>
              <a:buClr>
                <a:schemeClr val="hlink"/>
              </a:buClr>
              <a:buSzPct val="120000"/>
              <a:buFontTx/>
              <a:buChar char="•"/>
              <a:defRPr/>
            </a:pPr>
            <a:r>
              <a:rPr lang="en-US" sz="2400" kern="0" dirty="0" err="1">
                <a:solidFill>
                  <a:srgbClr val="00FF99"/>
                </a:solidFill>
                <a:effectLst>
                  <a:outerShdw blurRad="38100" dist="38100" dir="2700000" algn="tl">
                    <a:srgbClr val="000000"/>
                  </a:outerShdw>
                </a:effectLst>
                <a:latin typeface="+mn-lt"/>
                <a:cs typeface="+mn-cs"/>
              </a:rPr>
              <a:t>Langkah</a:t>
            </a:r>
            <a:r>
              <a:rPr lang="en-US" sz="2400" kern="0" dirty="0">
                <a:solidFill>
                  <a:srgbClr val="00FF99"/>
                </a:solidFill>
                <a:effectLst>
                  <a:outerShdw blurRad="38100" dist="38100" dir="2700000" algn="tl">
                    <a:srgbClr val="000000"/>
                  </a:outerShdw>
                </a:effectLst>
                <a:latin typeface="+mn-lt"/>
                <a:cs typeface="+mn-cs"/>
              </a:rPr>
              <a:t> 1: </a:t>
            </a:r>
            <a:r>
              <a:rPr lang="en-US" sz="2400" kern="0" dirty="0" err="1">
                <a:solidFill>
                  <a:srgbClr val="00FF99"/>
                </a:solidFill>
                <a:effectLst>
                  <a:outerShdw blurRad="38100" dist="38100" dir="2700000" algn="tl">
                    <a:srgbClr val="000000"/>
                  </a:outerShdw>
                </a:effectLst>
                <a:latin typeface="+mn-lt"/>
                <a:cs typeface="+mn-cs"/>
              </a:rPr>
              <a:t>catat</a:t>
            </a:r>
            <a:r>
              <a:rPr lang="en-US" sz="2400" kern="0" dirty="0">
                <a:solidFill>
                  <a:srgbClr val="00FF99"/>
                </a:solidFill>
                <a:effectLst>
                  <a:outerShdw blurRad="38100" dist="38100" dir="2700000" algn="tl">
                    <a:srgbClr val="000000"/>
                  </a:outerShdw>
                </a:effectLst>
                <a:latin typeface="+mn-lt"/>
                <a:cs typeface="+mn-cs"/>
              </a:rPr>
              <a:t> </a:t>
            </a:r>
            <a:r>
              <a:rPr lang="en-US" sz="2400" kern="0" dirty="0" err="1">
                <a:solidFill>
                  <a:srgbClr val="00FF99"/>
                </a:solidFill>
                <a:effectLst>
                  <a:outerShdw blurRad="38100" dist="38100" dir="2700000" algn="tl">
                    <a:srgbClr val="000000"/>
                  </a:outerShdw>
                </a:effectLst>
                <a:latin typeface="+mn-lt"/>
                <a:cs typeface="+mn-cs"/>
              </a:rPr>
              <a:t>tanggal</a:t>
            </a:r>
            <a:r>
              <a:rPr lang="en-US" sz="2400" kern="0" dirty="0">
                <a:solidFill>
                  <a:srgbClr val="00FF99"/>
                </a:solidFill>
                <a:effectLst>
                  <a:outerShdw blurRad="38100" dist="38100" dir="2700000" algn="tl">
                    <a:srgbClr val="000000"/>
                  </a:outerShdw>
                </a:effectLst>
                <a:latin typeface="+mn-lt"/>
                <a:cs typeface="+mn-cs"/>
              </a:rPr>
              <a:t> </a:t>
            </a:r>
            <a:r>
              <a:rPr lang="en-US" sz="2400" kern="0" dirty="0" err="1">
                <a:solidFill>
                  <a:srgbClr val="00FF99"/>
                </a:solidFill>
                <a:effectLst>
                  <a:outerShdw blurRad="38100" dist="38100" dir="2700000" algn="tl">
                    <a:srgbClr val="000000"/>
                  </a:outerShdw>
                </a:effectLst>
                <a:latin typeface="+mn-lt"/>
                <a:cs typeface="+mn-cs"/>
              </a:rPr>
              <a:t>terjadinya</a:t>
            </a:r>
            <a:r>
              <a:rPr lang="en-US" sz="2400" kern="0" dirty="0">
                <a:solidFill>
                  <a:srgbClr val="00FF99"/>
                </a:solidFill>
                <a:effectLst>
                  <a:outerShdw blurRad="38100" dist="38100" dir="2700000" algn="tl">
                    <a:srgbClr val="000000"/>
                  </a:outerShdw>
                </a:effectLst>
                <a:latin typeface="+mn-lt"/>
                <a:cs typeface="+mn-cs"/>
              </a:rPr>
              <a:t> </a:t>
            </a:r>
            <a:r>
              <a:rPr lang="en-US" sz="2400" kern="0" dirty="0" err="1">
                <a:solidFill>
                  <a:srgbClr val="00FF99"/>
                </a:solidFill>
                <a:effectLst>
                  <a:outerShdw blurRad="38100" dist="38100" dir="2700000" algn="tl">
                    <a:srgbClr val="000000"/>
                  </a:outerShdw>
                </a:effectLst>
                <a:latin typeface="+mn-lt"/>
                <a:cs typeface="+mn-cs"/>
              </a:rPr>
              <a:t>transaksi</a:t>
            </a:r>
            <a:r>
              <a:rPr lang="en-US" sz="2400" kern="0" dirty="0">
                <a:solidFill>
                  <a:srgbClr val="00FF99"/>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buFontTx/>
              <a:buChar char="•"/>
              <a:defRPr/>
            </a:pPr>
            <a:r>
              <a:rPr lang="en-US" sz="2400" kern="0" dirty="0" err="1">
                <a:solidFill>
                  <a:srgbClr val="CC99FF"/>
                </a:solidFill>
                <a:effectLst>
                  <a:outerShdw blurRad="38100" dist="38100" dir="2700000" algn="tl">
                    <a:srgbClr val="000000"/>
                  </a:outerShdw>
                </a:effectLst>
                <a:latin typeface="+mn-lt"/>
                <a:cs typeface="+mn-cs"/>
              </a:rPr>
              <a:t>Langkah</a:t>
            </a:r>
            <a:r>
              <a:rPr lang="en-US" sz="2400" kern="0" dirty="0">
                <a:solidFill>
                  <a:srgbClr val="CC99FF"/>
                </a:solidFill>
                <a:effectLst>
                  <a:outerShdw blurRad="38100" dist="38100" dir="2700000" algn="tl">
                    <a:srgbClr val="000000"/>
                  </a:outerShdw>
                </a:effectLst>
                <a:latin typeface="+mn-lt"/>
                <a:cs typeface="+mn-cs"/>
              </a:rPr>
              <a:t> 2: </a:t>
            </a:r>
            <a:r>
              <a:rPr lang="en-US" sz="2400" kern="0" dirty="0" err="1">
                <a:solidFill>
                  <a:srgbClr val="CC99FF"/>
                </a:solidFill>
                <a:effectLst>
                  <a:outerShdw blurRad="38100" dist="38100" dir="2700000" algn="tl">
                    <a:srgbClr val="000000"/>
                  </a:outerShdw>
                </a:effectLst>
                <a:latin typeface="+mn-lt"/>
                <a:cs typeface="+mn-cs"/>
              </a:rPr>
              <a:t>isi</a:t>
            </a:r>
            <a:r>
              <a:rPr lang="en-US" sz="2400" kern="0" dirty="0">
                <a:solidFill>
                  <a:srgbClr val="CC99FF"/>
                </a:solidFill>
                <a:effectLst>
                  <a:outerShdw blurRad="38100" dist="38100" dir="2700000" algn="tl">
                    <a:srgbClr val="000000"/>
                  </a:outerShdw>
                </a:effectLst>
                <a:latin typeface="+mn-lt"/>
                <a:cs typeface="+mn-cs"/>
              </a:rPr>
              <a:t> </a:t>
            </a:r>
            <a:r>
              <a:rPr lang="en-US" sz="2400" kern="0" dirty="0" err="1">
                <a:solidFill>
                  <a:srgbClr val="CC99FF"/>
                </a:solidFill>
                <a:effectLst>
                  <a:outerShdw blurRad="38100" dist="38100" dir="2700000" algn="tl">
                    <a:srgbClr val="000000"/>
                  </a:outerShdw>
                </a:effectLst>
                <a:latin typeface="+mn-lt"/>
                <a:cs typeface="+mn-cs"/>
              </a:rPr>
              <a:t>nomor</a:t>
            </a:r>
            <a:r>
              <a:rPr lang="en-US" sz="2400" kern="0" dirty="0">
                <a:solidFill>
                  <a:srgbClr val="CC99FF"/>
                </a:solidFill>
                <a:effectLst>
                  <a:outerShdw blurRad="38100" dist="38100" dir="2700000" algn="tl">
                    <a:srgbClr val="000000"/>
                  </a:outerShdw>
                </a:effectLst>
                <a:latin typeface="+mn-lt"/>
                <a:cs typeface="+mn-cs"/>
              </a:rPr>
              <a:t> </a:t>
            </a:r>
            <a:r>
              <a:rPr lang="en-US" sz="2400" kern="0" dirty="0" err="1">
                <a:solidFill>
                  <a:srgbClr val="CC99FF"/>
                </a:solidFill>
                <a:effectLst>
                  <a:outerShdw blurRad="38100" dist="38100" dir="2700000" algn="tl">
                    <a:srgbClr val="000000"/>
                  </a:outerShdw>
                </a:effectLst>
                <a:latin typeface="+mn-lt"/>
                <a:cs typeface="+mn-cs"/>
              </a:rPr>
              <a:t>bukti</a:t>
            </a:r>
            <a:r>
              <a:rPr lang="en-US" sz="2400" kern="0" dirty="0">
                <a:solidFill>
                  <a:srgbClr val="CC99FF"/>
                </a:solidFill>
                <a:effectLst>
                  <a:outerShdw blurRad="38100" dist="38100" dir="2700000" algn="tl">
                    <a:srgbClr val="000000"/>
                  </a:outerShdw>
                </a:effectLst>
                <a:latin typeface="+mn-lt"/>
                <a:cs typeface="+mn-cs"/>
              </a:rPr>
              <a:t> </a:t>
            </a:r>
            <a:r>
              <a:rPr lang="en-US" sz="2400" kern="0" dirty="0" err="1">
                <a:solidFill>
                  <a:srgbClr val="CC99FF"/>
                </a:solidFill>
                <a:effectLst>
                  <a:outerShdw blurRad="38100" dist="38100" dir="2700000" algn="tl">
                    <a:srgbClr val="000000"/>
                  </a:outerShdw>
                </a:effectLst>
                <a:latin typeface="+mn-lt"/>
                <a:cs typeface="+mn-cs"/>
              </a:rPr>
              <a:t>transaksi</a:t>
            </a:r>
            <a:r>
              <a:rPr lang="en-US" sz="2400" kern="0" dirty="0">
                <a:solidFill>
                  <a:srgbClr val="FFFF00"/>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buFontTx/>
              <a:buChar char="•"/>
              <a:defRPr/>
            </a:pPr>
            <a:r>
              <a:rPr lang="en-US" sz="2400" kern="0" dirty="0" err="1">
                <a:solidFill>
                  <a:srgbClr val="F6CD36"/>
                </a:solidFill>
                <a:effectLst>
                  <a:outerShdw blurRad="38100" dist="38100" dir="2700000" algn="tl">
                    <a:srgbClr val="000000"/>
                  </a:outerShdw>
                </a:effectLst>
                <a:latin typeface="+mn-lt"/>
                <a:cs typeface="+mn-cs"/>
              </a:rPr>
              <a:t>Langkah</a:t>
            </a:r>
            <a:r>
              <a:rPr lang="en-US" sz="2400" kern="0" dirty="0">
                <a:solidFill>
                  <a:srgbClr val="F6CD36"/>
                </a:solidFill>
                <a:effectLst>
                  <a:outerShdw blurRad="38100" dist="38100" dir="2700000" algn="tl">
                    <a:srgbClr val="000000"/>
                  </a:outerShdw>
                </a:effectLst>
                <a:latin typeface="+mn-lt"/>
                <a:cs typeface="+mn-cs"/>
              </a:rPr>
              <a:t> 3: </a:t>
            </a:r>
            <a:r>
              <a:rPr lang="en-US" sz="2400" kern="0" dirty="0" err="1">
                <a:solidFill>
                  <a:srgbClr val="F6CD36"/>
                </a:solidFill>
                <a:effectLst>
                  <a:outerShdw blurRad="38100" dist="38100" dir="2700000" algn="tl">
                    <a:srgbClr val="000000"/>
                  </a:outerShdw>
                </a:effectLst>
                <a:latin typeface="+mn-lt"/>
                <a:cs typeface="+mn-cs"/>
              </a:rPr>
              <a:t>catat</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6CD36"/>
                </a:solidFill>
                <a:effectLst>
                  <a:outerShdw blurRad="38100" dist="38100" dir="2700000" algn="tl">
                    <a:srgbClr val="000000"/>
                  </a:outerShdw>
                </a:effectLst>
                <a:latin typeface="+mn-lt"/>
                <a:cs typeface="+mn-cs"/>
              </a:rPr>
              <a:t>akun</a:t>
            </a:r>
            <a:r>
              <a:rPr lang="en-US" sz="2400" kern="0" dirty="0">
                <a:solidFill>
                  <a:srgbClr val="F6CD36"/>
                </a:solidFill>
                <a:effectLst>
                  <a:outerShdw blurRad="38100" dist="38100" dir="2700000" algn="tl">
                    <a:srgbClr val="000000"/>
                  </a:outerShdw>
                </a:effectLst>
                <a:latin typeface="+mn-lt"/>
                <a:cs typeface="+mn-cs"/>
              </a:rPr>
              <a:t> yang </a:t>
            </a:r>
            <a:r>
              <a:rPr lang="en-US" sz="2400" kern="0" dirty="0" err="1">
                <a:solidFill>
                  <a:srgbClr val="F6CD36"/>
                </a:solidFill>
                <a:effectLst>
                  <a:outerShdw blurRad="38100" dist="38100" dir="2700000" algn="tl">
                    <a:srgbClr val="000000"/>
                  </a:outerShdw>
                </a:effectLst>
                <a:latin typeface="+mn-lt"/>
                <a:cs typeface="+mn-cs"/>
              </a:rPr>
              <a:t>mengalami</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6CD36"/>
                </a:solidFill>
                <a:effectLst>
                  <a:outerShdw blurRad="38100" dist="38100" dir="2700000" algn="tl">
                    <a:srgbClr val="000000"/>
                  </a:outerShdw>
                </a:effectLst>
                <a:latin typeface="+mn-lt"/>
                <a:cs typeface="+mn-cs"/>
              </a:rPr>
              <a:t>perubahan</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6CD36"/>
                </a:solidFill>
                <a:effectLst>
                  <a:outerShdw blurRad="38100" dist="38100" dir="2700000" algn="tl">
                    <a:srgbClr val="000000"/>
                  </a:outerShdw>
                </a:effectLst>
                <a:latin typeface="+mn-lt"/>
                <a:cs typeface="+mn-cs"/>
              </a:rPr>
              <a:t>akibat</a:t>
            </a:r>
            <a:r>
              <a:rPr lang="en-US" sz="2400" kern="0" dirty="0">
                <a:solidFill>
                  <a:srgbClr val="F6CD36"/>
                </a:solidFill>
                <a:effectLst>
                  <a:outerShdw blurRad="38100" dist="38100" dir="2700000" algn="tl">
                    <a:srgbClr val="000000"/>
                  </a:outerShdw>
                </a:effectLst>
                <a:latin typeface="+mn-lt"/>
                <a:cs typeface="+mn-cs"/>
              </a:rPr>
              <a:t> </a:t>
            </a:r>
            <a:r>
              <a:rPr lang="en-US" sz="2400" kern="0" dirty="0" err="1">
                <a:solidFill>
                  <a:srgbClr val="FFC000"/>
                </a:solidFill>
                <a:effectLst>
                  <a:outerShdw blurRad="38100" dist="38100" dir="2700000" algn="tl">
                    <a:srgbClr val="000000"/>
                  </a:outerShdw>
                </a:effectLst>
                <a:latin typeface="+mn-lt"/>
                <a:cs typeface="+mn-cs"/>
              </a:rPr>
              <a:t>transaksi</a:t>
            </a:r>
            <a:r>
              <a:rPr lang="en-US" sz="2400" kern="0" dirty="0">
                <a:solidFill>
                  <a:srgbClr val="FFC000"/>
                </a:solidFill>
                <a:effectLst>
                  <a:outerShdw blurRad="38100" dist="38100" dir="2700000" algn="tl">
                    <a:srgbClr val="000000"/>
                  </a:outerShdw>
                </a:effectLst>
                <a:latin typeface="+mn-lt"/>
                <a:cs typeface="+mn-cs"/>
              </a:rPr>
              <a:t>.</a:t>
            </a:r>
          </a:p>
          <a:p>
            <a:pPr marL="342900" indent="-342900">
              <a:spcBef>
                <a:spcPct val="20000"/>
              </a:spcBef>
              <a:buClr>
                <a:schemeClr val="hlink"/>
              </a:buClr>
              <a:buSzPct val="120000"/>
              <a:buFontTx/>
              <a:buChar char="•"/>
              <a:defRPr/>
            </a:pPr>
            <a:r>
              <a:rPr lang="en-US" sz="2400" kern="0" dirty="0" err="1">
                <a:solidFill>
                  <a:srgbClr val="CCFF33"/>
                </a:solidFill>
                <a:effectLst>
                  <a:outerShdw blurRad="38100" dist="38100" dir="2700000" algn="tl">
                    <a:srgbClr val="000000"/>
                  </a:outerShdw>
                </a:effectLst>
                <a:latin typeface="+mn-lt"/>
                <a:cs typeface="+mn-cs"/>
              </a:rPr>
              <a:t>Langkah</a:t>
            </a:r>
            <a:r>
              <a:rPr lang="en-US" sz="2400" kern="0" dirty="0">
                <a:solidFill>
                  <a:srgbClr val="CCFF33"/>
                </a:solidFill>
                <a:effectLst>
                  <a:outerShdw blurRad="38100" dist="38100" dir="2700000" algn="tl">
                    <a:srgbClr val="000000"/>
                  </a:outerShdw>
                </a:effectLst>
                <a:latin typeface="+mn-lt"/>
                <a:cs typeface="+mn-cs"/>
              </a:rPr>
              <a:t> 4: </a:t>
            </a:r>
            <a:r>
              <a:rPr lang="en-US" sz="2400" kern="0" dirty="0" err="1">
                <a:solidFill>
                  <a:srgbClr val="CCFF33"/>
                </a:solidFill>
                <a:effectLst>
                  <a:outerShdw blurRad="38100" dist="38100" dir="2700000" algn="tl">
                    <a:srgbClr val="000000"/>
                  </a:outerShdw>
                </a:effectLst>
                <a:latin typeface="+mn-lt"/>
                <a:cs typeface="+mn-cs"/>
              </a:rPr>
              <a:t>isi</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kolom</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debet</a:t>
            </a:r>
            <a:r>
              <a:rPr lang="en-US" sz="2400" kern="0" dirty="0">
                <a:solidFill>
                  <a:srgbClr val="CCFF33"/>
                </a:solidFill>
                <a:effectLst>
                  <a:outerShdw blurRad="38100" dist="38100" dir="2700000" algn="tl">
                    <a:srgbClr val="000000"/>
                  </a:outerShdw>
                </a:effectLst>
                <a:latin typeface="+mn-lt"/>
                <a:cs typeface="+mn-cs"/>
              </a:rPr>
              <a:t>/</a:t>
            </a:r>
            <a:r>
              <a:rPr lang="en-US" sz="2400" kern="0" dirty="0" err="1">
                <a:solidFill>
                  <a:srgbClr val="CCFF33"/>
                </a:solidFill>
                <a:effectLst>
                  <a:outerShdw blurRad="38100" dist="38100" dir="2700000" algn="tl">
                    <a:srgbClr val="000000"/>
                  </a:outerShdw>
                </a:effectLst>
                <a:latin typeface="+mn-lt"/>
                <a:cs typeface="+mn-cs"/>
              </a:rPr>
              <a:t>kredit</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dengan</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jumlah</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uang</a:t>
            </a:r>
            <a:r>
              <a:rPr lang="en-US" sz="2400" kern="0" dirty="0">
                <a:solidFill>
                  <a:srgbClr val="CCFF33"/>
                </a:solidFill>
                <a:effectLst>
                  <a:outerShdw blurRad="38100" dist="38100" dir="2700000" algn="tl">
                    <a:srgbClr val="000000"/>
                  </a:outerShdw>
                </a:effectLst>
                <a:latin typeface="+mn-lt"/>
                <a:cs typeface="+mn-cs"/>
              </a:rPr>
              <a:t> yang </a:t>
            </a:r>
            <a:r>
              <a:rPr lang="en-US" sz="2400" kern="0" dirty="0" err="1">
                <a:solidFill>
                  <a:srgbClr val="CCFF33"/>
                </a:solidFill>
                <a:effectLst>
                  <a:outerShdw blurRad="38100" dist="38100" dir="2700000" algn="tl">
                    <a:srgbClr val="000000"/>
                  </a:outerShdw>
                </a:effectLst>
                <a:latin typeface="+mn-lt"/>
                <a:cs typeface="+mn-cs"/>
              </a:rPr>
              <a:t>terlibat</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dalam</a:t>
            </a:r>
            <a:r>
              <a:rPr lang="en-US" sz="2400" kern="0" dirty="0">
                <a:solidFill>
                  <a:srgbClr val="CCFF33"/>
                </a:solidFill>
                <a:effectLst>
                  <a:outerShdw blurRad="38100" dist="38100" dir="2700000" algn="tl">
                    <a:srgbClr val="000000"/>
                  </a:outerShdw>
                </a:effectLst>
                <a:latin typeface="+mn-lt"/>
                <a:cs typeface="+mn-cs"/>
              </a:rPr>
              <a:t> </a:t>
            </a:r>
            <a:r>
              <a:rPr lang="en-US" sz="2400" kern="0" dirty="0" err="1">
                <a:solidFill>
                  <a:srgbClr val="CCFF33"/>
                </a:solidFill>
                <a:effectLst>
                  <a:outerShdw blurRad="38100" dist="38100" dir="2700000" algn="tl">
                    <a:srgbClr val="000000"/>
                  </a:outerShdw>
                </a:effectLst>
                <a:latin typeface="+mn-lt"/>
                <a:cs typeface="+mn-cs"/>
              </a:rPr>
              <a:t>transaksi</a:t>
            </a:r>
            <a:r>
              <a:rPr lang="en-US" sz="2400" kern="0" dirty="0">
                <a:solidFill>
                  <a:srgbClr val="CCFF33"/>
                </a:solidFill>
                <a:effectLst>
                  <a:outerShdw blurRad="38100" dist="38100" dir="2700000" algn="tl">
                    <a:srgbClr val="000000"/>
                  </a:outerShdw>
                </a:effectLst>
                <a:latin typeface="+mn-lt"/>
                <a:cs typeface="+mn-cs"/>
              </a:rPr>
              <a:t>.</a:t>
            </a: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990600" y="0"/>
            <a:ext cx="7489825" cy="1938992"/>
          </a:xfrm>
          <a:prstGeom prst="rect">
            <a:avLst/>
          </a:prstGeom>
          <a:noFill/>
          <a:ln w="9525">
            <a:noFill/>
            <a:miter lim="800000"/>
            <a:headEnd/>
            <a:tailEnd/>
          </a:ln>
          <a:effectLst/>
        </p:spPr>
        <p:txBody>
          <a:bodyPr>
            <a:spAutoFit/>
          </a:bodyPr>
          <a:lstStyle/>
          <a:p>
            <a:pPr marL="342900" indent="-342900" algn="l"/>
            <a:r>
              <a:rPr lang="en-US" sz="2400" b="1" dirty="0">
                <a:solidFill>
                  <a:srgbClr val="FFFF00"/>
                </a:solidFill>
                <a:latin typeface="Albertus Medium" pitchFamily="34" charset="0"/>
              </a:rPr>
              <a:t>CONTOH</a:t>
            </a:r>
          </a:p>
          <a:p>
            <a:pPr marL="342900" indent="-342900" algn="l"/>
            <a:r>
              <a:rPr lang="en-US" sz="2400" b="1" dirty="0">
                <a:solidFill>
                  <a:srgbClr val="FFC000"/>
                </a:solidFill>
                <a:latin typeface="Arial Narrow" pitchFamily="34" charset="0"/>
              </a:rPr>
              <a:t>	</a:t>
            </a:r>
            <a:r>
              <a:rPr lang="en-US" sz="2400" b="1" dirty="0" err="1">
                <a:solidFill>
                  <a:srgbClr val="FFC000"/>
                </a:solidFill>
                <a:latin typeface="Arial Narrow" pitchFamily="34" charset="0"/>
              </a:rPr>
              <a:t>Tanggal</a:t>
            </a:r>
            <a:r>
              <a:rPr lang="en-US" sz="2400" b="1" dirty="0">
                <a:solidFill>
                  <a:srgbClr val="FFC000"/>
                </a:solidFill>
                <a:latin typeface="Arial Narrow" pitchFamily="34" charset="0"/>
              </a:rPr>
              <a:t> 1 </a:t>
            </a:r>
            <a:r>
              <a:rPr lang="en-US" sz="2400" b="1" dirty="0" err="1">
                <a:solidFill>
                  <a:srgbClr val="FFC000"/>
                </a:solidFill>
                <a:latin typeface="Arial Narrow" pitchFamily="34" charset="0"/>
              </a:rPr>
              <a:t>Februari</a:t>
            </a:r>
            <a:r>
              <a:rPr lang="en-US" sz="2400" b="1" dirty="0">
                <a:solidFill>
                  <a:srgbClr val="FFC000"/>
                </a:solidFill>
                <a:latin typeface="Arial Narrow" pitchFamily="34" charset="0"/>
              </a:rPr>
              <a:t> 2007 Tn. Ali </a:t>
            </a:r>
            <a:r>
              <a:rPr lang="en-US" sz="2400" b="1" dirty="0" err="1">
                <a:solidFill>
                  <a:srgbClr val="FFC000"/>
                </a:solidFill>
                <a:latin typeface="Arial Narrow" pitchFamily="34" charset="0"/>
              </a:rPr>
              <a:t>sebagai</a:t>
            </a:r>
            <a:r>
              <a:rPr lang="en-US" sz="2400" b="1" dirty="0">
                <a:solidFill>
                  <a:srgbClr val="FFC000"/>
                </a:solidFill>
                <a:latin typeface="Arial Narrow" pitchFamily="34" charset="0"/>
              </a:rPr>
              <a:t> </a:t>
            </a:r>
            <a:r>
              <a:rPr lang="en-US" sz="2400" b="1" dirty="0" err="1">
                <a:solidFill>
                  <a:srgbClr val="FFC000"/>
                </a:solidFill>
                <a:latin typeface="Arial Narrow" pitchFamily="34" charset="0"/>
              </a:rPr>
              <a:t>pemilik</a:t>
            </a:r>
            <a:r>
              <a:rPr lang="en-US" sz="2400" b="1" dirty="0">
                <a:solidFill>
                  <a:srgbClr val="FFC000"/>
                </a:solidFill>
                <a:latin typeface="Arial Narrow" pitchFamily="34" charset="0"/>
              </a:rPr>
              <a:t> </a:t>
            </a:r>
            <a:r>
              <a:rPr lang="en-US" sz="2400" b="1" dirty="0" err="1">
                <a:solidFill>
                  <a:srgbClr val="FFC000"/>
                </a:solidFill>
                <a:latin typeface="Arial Narrow" pitchFamily="34" charset="0"/>
              </a:rPr>
              <a:t>menyetorkan</a:t>
            </a:r>
            <a:r>
              <a:rPr lang="en-US" sz="2400" b="1" dirty="0">
                <a:solidFill>
                  <a:srgbClr val="FFC000"/>
                </a:solidFill>
                <a:latin typeface="Arial Narrow" pitchFamily="34" charset="0"/>
              </a:rPr>
              <a:t> </a:t>
            </a:r>
            <a:r>
              <a:rPr lang="en-US" sz="2400" b="1" dirty="0" err="1">
                <a:solidFill>
                  <a:srgbClr val="FFC000"/>
                </a:solidFill>
                <a:latin typeface="Arial Narrow" pitchFamily="34" charset="0"/>
              </a:rPr>
              <a:t>uang</a:t>
            </a:r>
            <a:r>
              <a:rPr lang="en-US" sz="2400" b="1" dirty="0">
                <a:solidFill>
                  <a:srgbClr val="FFC000"/>
                </a:solidFill>
                <a:latin typeface="Arial Narrow" pitchFamily="34" charset="0"/>
              </a:rPr>
              <a:t> </a:t>
            </a:r>
            <a:r>
              <a:rPr lang="en-US" sz="2400" b="1" dirty="0" err="1">
                <a:solidFill>
                  <a:srgbClr val="FFC000"/>
                </a:solidFill>
                <a:latin typeface="Arial Narrow" pitchFamily="34" charset="0"/>
              </a:rPr>
              <a:t>untuk</a:t>
            </a:r>
            <a:r>
              <a:rPr lang="en-US" sz="2400" b="1" dirty="0">
                <a:solidFill>
                  <a:srgbClr val="FFC000"/>
                </a:solidFill>
                <a:latin typeface="Arial Narrow" pitchFamily="34" charset="0"/>
              </a:rPr>
              <a:t> modal </a:t>
            </a:r>
            <a:r>
              <a:rPr lang="en-US" sz="2400" b="1" dirty="0" err="1">
                <a:solidFill>
                  <a:srgbClr val="FFC000"/>
                </a:solidFill>
                <a:latin typeface="Arial Narrow" pitchFamily="34" charset="0"/>
              </a:rPr>
              <a:t>sebesar</a:t>
            </a:r>
            <a:r>
              <a:rPr lang="en-US" sz="2400" b="1" dirty="0">
                <a:solidFill>
                  <a:srgbClr val="FFC000"/>
                </a:solidFill>
                <a:latin typeface="Arial Narrow" pitchFamily="34" charset="0"/>
              </a:rPr>
              <a:t> </a:t>
            </a:r>
            <a:r>
              <a:rPr lang="en-US" sz="2400" b="1" dirty="0" err="1">
                <a:solidFill>
                  <a:srgbClr val="FFC000"/>
                </a:solidFill>
                <a:latin typeface="Arial Narrow" pitchFamily="34" charset="0"/>
              </a:rPr>
              <a:t>Rp</a:t>
            </a:r>
            <a:r>
              <a:rPr lang="en-US" sz="2400" b="1" dirty="0">
                <a:solidFill>
                  <a:srgbClr val="FFC000"/>
                </a:solidFill>
                <a:latin typeface="Arial Narrow" pitchFamily="34" charset="0"/>
              </a:rPr>
              <a:t> 25.000.000,-</a:t>
            </a:r>
          </a:p>
          <a:p>
            <a:pPr marL="342900" indent="-342900" algn="l"/>
            <a:r>
              <a:rPr lang="en-US" sz="2400" b="1" dirty="0">
                <a:solidFill>
                  <a:srgbClr val="FFC000"/>
                </a:solidFill>
                <a:latin typeface="Arial Narrow" pitchFamily="34" charset="0"/>
              </a:rPr>
              <a:t>	</a:t>
            </a:r>
            <a:r>
              <a:rPr lang="en-US" sz="2400" b="1" dirty="0" err="1">
                <a:solidFill>
                  <a:srgbClr val="00FFFF"/>
                </a:solidFill>
                <a:latin typeface="Arial Narrow" pitchFamily="34" charset="0"/>
              </a:rPr>
              <a:t>Tanggal</a:t>
            </a:r>
            <a:r>
              <a:rPr lang="en-US" sz="2400" b="1" dirty="0">
                <a:solidFill>
                  <a:srgbClr val="00FFFF"/>
                </a:solidFill>
                <a:latin typeface="Arial Narrow" pitchFamily="34" charset="0"/>
              </a:rPr>
              <a:t> 3 </a:t>
            </a:r>
            <a:r>
              <a:rPr lang="en-US" sz="2400" b="1" dirty="0" err="1">
                <a:solidFill>
                  <a:srgbClr val="00FFFF"/>
                </a:solidFill>
                <a:latin typeface="Arial Narrow" pitchFamily="34" charset="0"/>
              </a:rPr>
              <a:t>Februari</a:t>
            </a:r>
            <a:r>
              <a:rPr lang="en-US" sz="2400" b="1" dirty="0">
                <a:solidFill>
                  <a:srgbClr val="00FFFF"/>
                </a:solidFill>
                <a:latin typeface="Arial Narrow" pitchFamily="34" charset="0"/>
              </a:rPr>
              <a:t> 2007 </a:t>
            </a:r>
            <a:r>
              <a:rPr lang="en-US" sz="2400" b="1" dirty="0" err="1">
                <a:solidFill>
                  <a:srgbClr val="00FFFF"/>
                </a:solidFill>
                <a:latin typeface="Arial Narrow" pitchFamily="34" charset="0"/>
              </a:rPr>
              <a:t>membeli</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komputer</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untuk</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kantor</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dari</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Toko</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Damai</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sebesar</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Rp</a:t>
            </a:r>
            <a:r>
              <a:rPr lang="en-US" sz="2400" b="1" dirty="0">
                <a:solidFill>
                  <a:srgbClr val="00FFFF"/>
                </a:solidFill>
                <a:latin typeface="Arial Narrow" pitchFamily="34" charset="0"/>
              </a:rPr>
              <a:t> 7.500.000,-</a:t>
            </a:r>
          </a:p>
        </p:txBody>
      </p:sp>
      <p:graphicFrame>
        <p:nvGraphicFramePr>
          <p:cNvPr id="3" name="Group 5"/>
          <p:cNvGraphicFramePr>
            <a:graphicFrameLocks noGrp="1"/>
          </p:cNvGraphicFramePr>
          <p:nvPr/>
        </p:nvGraphicFramePr>
        <p:xfrm>
          <a:off x="0" y="2514600"/>
          <a:ext cx="9144000" cy="4343401"/>
        </p:xfrm>
        <a:graphic>
          <a:graphicData uri="http://schemas.openxmlformats.org/drawingml/2006/table">
            <a:tbl>
              <a:tblPr/>
              <a:tblGrid>
                <a:gridCol w="871589"/>
                <a:gridCol w="522185"/>
                <a:gridCol w="3396123"/>
                <a:gridCol w="1219073"/>
                <a:gridCol w="1568475"/>
                <a:gridCol w="1566555"/>
              </a:tblGrid>
              <a:tr h="537328">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rial" charset="0"/>
                          <a:cs typeface="Arial" charset="0"/>
                        </a:rPr>
                        <a:t>Tgl</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Keterangan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Ref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Jumlah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537328">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Debit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Kredit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2687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2007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Feb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a:t>
                      </a: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Arial" charset="0"/>
                          <a:cs typeface="Arial" charset="0"/>
                        </a:rPr>
                        <a:t>Kas</a:t>
                      </a: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     Modal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Arial" charset="0"/>
                          <a:cs typeface="Arial" charset="0"/>
                        </a:rPr>
                        <a:t>Peralatan</a:t>
                      </a:r>
                      <a:r>
                        <a:rPr kumimoji="0" lang="en-US" sz="1600" b="0" i="0" u="none" strike="noStrike" cap="none" normalizeH="0" baseline="0" dirty="0" smtClean="0">
                          <a:ln>
                            <a:noFill/>
                          </a:ln>
                          <a:solidFill>
                            <a:schemeClr val="tx1"/>
                          </a:solidFill>
                          <a:effectLst/>
                          <a:latin typeface="Arial" charset="0"/>
                          <a:cs typeface="Arial" charset="0"/>
                        </a:rPr>
                        <a:t> Kantor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     </a:t>
                      </a:r>
                      <a:r>
                        <a:rPr kumimoji="0" lang="en-US" sz="1600" b="0" i="0" u="none" strike="noStrike" cap="none" normalizeH="0" baseline="0" dirty="0" err="1" smtClean="0">
                          <a:ln>
                            <a:noFill/>
                          </a:ln>
                          <a:solidFill>
                            <a:schemeClr val="tx1"/>
                          </a:solidFill>
                          <a:effectLst/>
                          <a:latin typeface="Arial" charset="0"/>
                          <a:cs typeface="Arial" charset="0"/>
                        </a:rPr>
                        <a:t>Kas</a:t>
                      </a: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510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25.000.000</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t>
                      </a: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7.500.000</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25.000.000</a:t>
                      </a: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7.500.000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4" name="Text Box 29"/>
          <p:cNvSpPr txBox="1">
            <a:spLocks noChangeArrowheads="1"/>
          </p:cNvSpPr>
          <p:nvPr/>
        </p:nvSpPr>
        <p:spPr bwMode="auto">
          <a:xfrm>
            <a:off x="0" y="2057400"/>
            <a:ext cx="9144000" cy="461665"/>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n-US" sz="2400" b="1"/>
              <a:t>JURNAL</a:t>
            </a: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360"/>
                                          </p:val>
                                        </p:tav>
                                        <p:tav tm="100000">
                                          <p:val>
                                            <p:fltVal val="0"/>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a:solidFill>
            <a:srgbClr val="CCFF33">
              <a:alpha val="32000"/>
            </a:srgbClr>
          </a:solidFill>
          <a:ln w="12700">
            <a:solidFill>
              <a:schemeClr val="tx1"/>
            </a:solidFill>
          </a:ln>
        </p:spPr>
        <p:txBody>
          <a:bodyPr>
            <a:noAutofit/>
          </a:bodyPr>
          <a:lstStyle/>
          <a:p>
            <a:r>
              <a:rPr lang="en-US" sz="3200" dirty="0" err="1" smtClean="0">
                <a:solidFill>
                  <a:srgbClr val="00FFFF"/>
                </a:solidFill>
              </a:rPr>
              <a:t>Barang-Barang</a:t>
            </a:r>
            <a:r>
              <a:rPr lang="en-US" sz="3200" dirty="0" smtClean="0">
                <a:solidFill>
                  <a:srgbClr val="00FFFF"/>
                </a:solidFill>
              </a:rPr>
              <a:t> yang </a:t>
            </a:r>
            <a:r>
              <a:rPr lang="en-US" sz="3200" dirty="0" err="1" smtClean="0">
                <a:solidFill>
                  <a:srgbClr val="00FFFF"/>
                </a:solidFill>
              </a:rPr>
              <a:t>melawan</a:t>
            </a:r>
            <a:r>
              <a:rPr lang="en-US" sz="3200" dirty="0" smtClean="0">
                <a:solidFill>
                  <a:srgbClr val="00FFFF"/>
                </a:solidFill>
              </a:rPr>
              <a:t> </a:t>
            </a:r>
            <a:r>
              <a:rPr lang="en-US" sz="3200" dirty="0" err="1" smtClean="0">
                <a:solidFill>
                  <a:srgbClr val="00FFFF"/>
                </a:solidFill>
              </a:rPr>
              <a:t>hukum</a:t>
            </a:r>
            <a:r>
              <a:rPr lang="en-US" sz="3200" dirty="0" smtClean="0">
                <a:solidFill>
                  <a:srgbClr val="00FFFF"/>
                </a:solidFill>
              </a:rPr>
              <a:t> </a:t>
            </a:r>
            <a:r>
              <a:rPr lang="en-US" sz="3200" dirty="0" err="1" smtClean="0">
                <a:solidFill>
                  <a:srgbClr val="00FFFF"/>
                </a:solidFill>
              </a:rPr>
              <a:t>permintaan</a:t>
            </a:r>
            <a:endParaRPr lang="en-US" sz="3200" dirty="0">
              <a:solidFill>
                <a:srgbClr val="00FFFF"/>
              </a:solidFill>
            </a:endParaRPr>
          </a:p>
        </p:txBody>
      </p:sp>
      <p:sp>
        <p:nvSpPr>
          <p:cNvPr id="4" name="Rectangle 3"/>
          <p:cNvSpPr/>
          <p:nvPr/>
        </p:nvSpPr>
        <p:spPr>
          <a:xfrm>
            <a:off x="152400" y="1371600"/>
            <a:ext cx="3657600" cy="1676400"/>
          </a:xfrm>
          <a:prstGeom prst="rect">
            <a:avLst/>
          </a:prstGeom>
          <a:solidFill>
            <a:schemeClr val="tx1"/>
          </a:solidFill>
          <a:ln w="28575">
            <a:solidFill>
              <a:srgbClr val="00FF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FFF00"/>
                </a:solidFill>
              </a:rPr>
              <a:t>Barang</a:t>
            </a:r>
            <a:r>
              <a:rPr lang="en-US" sz="2400" dirty="0" smtClean="0">
                <a:solidFill>
                  <a:srgbClr val="FFFF00"/>
                </a:solidFill>
              </a:rPr>
              <a:t> Inferior</a:t>
            </a:r>
          </a:p>
          <a:p>
            <a:r>
              <a:rPr lang="en-US" sz="2400" dirty="0" err="1" smtClean="0">
                <a:solidFill>
                  <a:srgbClr val="FF00FF"/>
                </a:solidFill>
              </a:rPr>
              <a:t>Barang</a:t>
            </a:r>
            <a:r>
              <a:rPr lang="en-US" sz="2400" dirty="0" smtClean="0">
                <a:solidFill>
                  <a:srgbClr val="FF00FF"/>
                </a:solidFill>
              </a:rPr>
              <a:t> yang </a:t>
            </a:r>
            <a:r>
              <a:rPr lang="en-US" sz="2400" dirty="0" err="1" smtClean="0">
                <a:solidFill>
                  <a:srgbClr val="FF00FF"/>
                </a:solidFill>
              </a:rPr>
              <a:t>permintaanya</a:t>
            </a:r>
            <a:r>
              <a:rPr lang="en-US" sz="2400" dirty="0" smtClean="0">
                <a:solidFill>
                  <a:srgbClr val="FF00FF"/>
                </a:solidFill>
              </a:rPr>
              <a:t> </a:t>
            </a:r>
            <a:r>
              <a:rPr lang="en-US" sz="2400" dirty="0" err="1" smtClean="0">
                <a:solidFill>
                  <a:srgbClr val="FF00FF"/>
                </a:solidFill>
              </a:rPr>
              <a:t>berkurang</a:t>
            </a:r>
            <a:r>
              <a:rPr lang="en-US" sz="2400" dirty="0" smtClean="0">
                <a:solidFill>
                  <a:srgbClr val="FF00FF"/>
                </a:solidFill>
              </a:rPr>
              <a:t> </a:t>
            </a:r>
            <a:r>
              <a:rPr lang="en-US" sz="2400" dirty="0" err="1" smtClean="0">
                <a:solidFill>
                  <a:srgbClr val="FF00FF"/>
                </a:solidFill>
              </a:rPr>
              <a:t>bila</a:t>
            </a:r>
            <a:r>
              <a:rPr lang="en-US" sz="2400" dirty="0" smtClean="0">
                <a:solidFill>
                  <a:srgbClr val="FF00FF"/>
                </a:solidFill>
              </a:rPr>
              <a:t> </a:t>
            </a:r>
            <a:r>
              <a:rPr lang="en-US" sz="2400" dirty="0" err="1" smtClean="0">
                <a:solidFill>
                  <a:srgbClr val="FF00FF"/>
                </a:solidFill>
              </a:rPr>
              <a:t>pendapatan</a:t>
            </a:r>
            <a:r>
              <a:rPr lang="en-US" sz="2400" dirty="0" smtClean="0">
                <a:solidFill>
                  <a:srgbClr val="FF00FF"/>
                </a:solidFill>
              </a:rPr>
              <a:t> </a:t>
            </a:r>
            <a:r>
              <a:rPr lang="en-US" sz="2400" dirty="0" err="1" smtClean="0">
                <a:solidFill>
                  <a:srgbClr val="FF00FF"/>
                </a:solidFill>
              </a:rPr>
              <a:t>konsumen</a:t>
            </a:r>
            <a:r>
              <a:rPr lang="en-US" sz="2400" dirty="0" smtClean="0">
                <a:solidFill>
                  <a:srgbClr val="FF00FF"/>
                </a:solidFill>
              </a:rPr>
              <a:t> </a:t>
            </a:r>
            <a:r>
              <a:rPr lang="en-US" sz="2400" dirty="0" err="1" smtClean="0">
                <a:solidFill>
                  <a:srgbClr val="FF00FF"/>
                </a:solidFill>
              </a:rPr>
              <a:t>naik</a:t>
            </a:r>
            <a:endParaRPr lang="en-US" sz="2400" dirty="0">
              <a:solidFill>
                <a:srgbClr val="FF00FF"/>
              </a:solidFill>
            </a:endParaRPr>
          </a:p>
        </p:txBody>
      </p:sp>
      <p:sp>
        <p:nvSpPr>
          <p:cNvPr id="5" name="Rectangle 4"/>
          <p:cNvSpPr/>
          <p:nvPr/>
        </p:nvSpPr>
        <p:spPr>
          <a:xfrm>
            <a:off x="5181600" y="1371600"/>
            <a:ext cx="3276600" cy="1676400"/>
          </a:xfrm>
          <a:prstGeom prst="rect">
            <a:avLst/>
          </a:prstGeom>
          <a:solidFill>
            <a:schemeClr val="tx1"/>
          </a:solidFill>
          <a:ln w="28575">
            <a:solidFill>
              <a:srgbClr val="FF33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FFF00"/>
                </a:solidFill>
              </a:rPr>
              <a:t>Barang</a:t>
            </a:r>
            <a:r>
              <a:rPr lang="en-US" sz="2400" dirty="0" smtClean="0">
                <a:solidFill>
                  <a:srgbClr val="FFFF00"/>
                </a:solidFill>
              </a:rPr>
              <a:t> </a:t>
            </a:r>
            <a:r>
              <a:rPr lang="en-US" sz="2400" dirty="0" err="1" smtClean="0">
                <a:solidFill>
                  <a:srgbClr val="FFFF00"/>
                </a:solidFill>
              </a:rPr>
              <a:t>Giffen</a:t>
            </a:r>
            <a:endParaRPr lang="en-US" sz="2400" dirty="0" smtClean="0">
              <a:solidFill>
                <a:srgbClr val="FFFF00"/>
              </a:solidFill>
            </a:endParaRPr>
          </a:p>
          <a:p>
            <a:r>
              <a:rPr lang="en-US" sz="2400" dirty="0" err="1" smtClean="0">
                <a:solidFill>
                  <a:srgbClr val="FF00FF"/>
                </a:solidFill>
              </a:rPr>
              <a:t>Barang</a:t>
            </a:r>
            <a:r>
              <a:rPr lang="en-US" sz="2400" dirty="0" smtClean="0">
                <a:solidFill>
                  <a:srgbClr val="FF00FF"/>
                </a:solidFill>
              </a:rPr>
              <a:t> yang </a:t>
            </a:r>
            <a:r>
              <a:rPr lang="en-US" sz="2400" dirty="0" err="1" smtClean="0">
                <a:solidFill>
                  <a:srgbClr val="FF00FF"/>
                </a:solidFill>
              </a:rPr>
              <a:t>harganya</a:t>
            </a:r>
            <a:r>
              <a:rPr lang="en-US" sz="2400" dirty="0" smtClean="0">
                <a:solidFill>
                  <a:srgbClr val="FF00FF"/>
                </a:solidFill>
              </a:rPr>
              <a:t> </a:t>
            </a:r>
            <a:r>
              <a:rPr lang="en-US" sz="2400" dirty="0" err="1" smtClean="0">
                <a:solidFill>
                  <a:srgbClr val="FF00FF"/>
                </a:solidFill>
              </a:rPr>
              <a:t>turun</a:t>
            </a:r>
            <a:r>
              <a:rPr lang="en-US" sz="2400" dirty="0" smtClean="0">
                <a:solidFill>
                  <a:srgbClr val="FF00FF"/>
                </a:solidFill>
              </a:rPr>
              <a:t> </a:t>
            </a:r>
            <a:r>
              <a:rPr lang="en-US" sz="2400" dirty="0" err="1" smtClean="0">
                <a:solidFill>
                  <a:srgbClr val="FF00FF"/>
                </a:solidFill>
              </a:rPr>
              <a:t>permintaanya</a:t>
            </a:r>
            <a:r>
              <a:rPr lang="en-US" sz="2400" dirty="0" smtClean="0">
                <a:solidFill>
                  <a:srgbClr val="FF00FF"/>
                </a:solidFill>
              </a:rPr>
              <a:t> </a:t>
            </a:r>
            <a:r>
              <a:rPr lang="en-US" sz="2400" dirty="0" err="1" smtClean="0">
                <a:solidFill>
                  <a:srgbClr val="FF00FF"/>
                </a:solidFill>
              </a:rPr>
              <a:t>juga</a:t>
            </a:r>
            <a:r>
              <a:rPr lang="en-US" sz="2400" dirty="0" smtClean="0">
                <a:solidFill>
                  <a:srgbClr val="FF00FF"/>
                </a:solidFill>
              </a:rPr>
              <a:t> </a:t>
            </a:r>
            <a:r>
              <a:rPr lang="en-US" sz="2400" dirty="0" err="1" smtClean="0">
                <a:solidFill>
                  <a:srgbClr val="FF00FF"/>
                </a:solidFill>
              </a:rPr>
              <a:t>turun</a:t>
            </a:r>
            <a:endParaRPr lang="en-US" sz="2400" dirty="0" smtClean="0">
              <a:solidFill>
                <a:srgbClr val="FF00FF"/>
              </a:solidFill>
            </a:endParaRPr>
          </a:p>
        </p:txBody>
      </p:sp>
      <p:sp>
        <p:nvSpPr>
          <p:cNvPr id="6" name="Rectangle 5"/>
          <p:cNvSpPr/>
          <p:nvPr/>
        </p:nvSpPr>
        <p:spPr>
          <a:xfrm>
            <a:off x="152400" y="4038600"/>
            <a:ext cx="3657600" cy="1981200"/>
          </a:xfrm>
          <a:prstGeom prst="rect">
            <a:avLst/>
          </a:prstGeom>
          <a:solidFill>
            <a:schemeClr val="tx1"/>
          </a:solidFill>
          <a:ln w="28575">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FFF00"/>
                </a:solidFill>
              </a:rPr>
              <a:t>Barang</a:t>
            </a:r>
            <a:r>
              <a:rPr lang="en-US" sz="2400" dirty="0" smtClean="0">
                <a:solidFill>
                  <a:srgbClr val="FFFF00"/>
                </a:solidFill>
              </a:rPr>
              <a:t> </a:t>
            </a:r>
            <a:r>
              <a:rPr lang="en-US" sz="2400" dirty="0" err="1" smtClean="0">
                <a:solidFill>
                  <a:srgbClr val="FFFF00"/>
                </a:solidFill>
              </a:rPr>
              <a:t>Prestise</a:t>
            </a:r>
            <a:endParaRPr lang="en-US" sz="2400" dirty="0" smtClean="0">
              <a:solidFill>
                <a:srgbClr val="FFFF00"/>
              </a:solidFill>
            </a:endParaRPr>
          </a:p>
          <a:p>
            <a:r>
              <a:rPr lang="en-US" sz="2400" dirty="0" err="1" smtClean="0">
                <a:solidFill>
                  <a:srgbClr val="FF00FF"/>
                </a:solidFill>
              </a:rPr>
              <a:t>Barang</a:t>
            </a:r>
            <a:r>
              <a:rPr lang="en-US" sz="2400" dirty="0" smtClean="0">
                <a:solidFill>
                  <a:srgbClr val="FF00FF"/>
                </a:solidFill>
              </a:rPr>
              <a:t> yang </a:t>
            </a:r>
            <a:r>
              <a:rPr lang="en-US" sz="2400" dirty="0" err="1" smtClean="0">
                <a:solidFill>
                  <a:srgbClr val="FF00FF"/>
                </a:solidFill>
              </a:rPr>
              <a:t>dapat</a:t>
            </a:r>
            <a:r>
              <a:rPr lang="en-US" sz="2400" dirty="0" smtClean="0">
                <a:solidFill>
                  <a:srgbClr val="FF00FF"/>
                </a:solidFill>
              </a:rPr>
              <a:t> </a:t>
            </a:r>
            <a:r>
              <a:rPr lang="en-US" sz="2400" dirty="0" err="1" smtClean="0">
                <a:solidFill>
                  <a:srgbClr val="FF00FF"/>
                </a:solidFill>
              </a:rPr>
              <a:t>menambah</a:t>
            </a:r>
            <a:r>
              <a:rPr lang="en-US" sz="2400" dirty="0" smtClean="0">
                <a:solidFill>
                  <a:srgbClr val="FF00FF"/>
                </a:solidFill>
              </a:rPr>
              <a:t> </a:t>
            </a:r>
            <a:r>
              <a:rPr lang="en-US" sz="2400" dirty="0" err="1" smtClean="0">
                <a:solidFill>
                  <a:srgbClr val="FF00FF"/>
                </a:solidFill>
              </a:rPr>
              <a:t>harga</a:t>
            </a:r>
            <a:r>
              <a:rPr lang="en-US" sz="2400" dirty="0" smtClean="0">
                <a:solidFill>
                  <a:srgbClr val="FF00FF"/>
                </a:solidFill>
              </a:rPr>
              <a:t> </a:t>
            </a:r>
            <a:r>
              <a:rPr lang="en-US" sz="2400" dirty="0" err="1" smtClean="0">
                <a:solidFill>
                  <a:srgbClr val="FF00FF"/>
                </a:solidFill>
              </a:rPr>
              <a:t>diri</a:t>
            </a:r>
            <a:r>
              <a:rPr lang="en-US" sz="2400" dirty="0" smtClean="0">
                <a:solidFill>
                  <a:srgbClr val="FF00FF"/>
                </a:solidFill>
              </a:rPr>
              <a:t> </a:t>
            </a:r>
            <a:r>
              <a:rPr lang="en-US" sz="2400" dirty="0" err="1" smtClean="0">
                <a:solidFill>
                  <a:srgbClr val="FF00FF"/>
                </a:solidFill>
              </a:rPr>
              <a:t>orang</a:t>
            </a:r>
            <a:endParaRPr lang="en-US" sz="2400" dirty="0" smtClean="0">
              <a:solidFill>
                <a:srgbClr val="FF00FF"/>
              </a:solidFill>
            </a:endParaRPr>
          </a:p>
          <a:p>
            <a:r>
              <a:rPr lang="en-US" sz="2400" dirty="0" err="1" smtClean="0">
                <a:solidFill>
                  <a:srgbClr val="FF00FF"/>
                </a:solidFill>
              </a:rPr>
              <a:t>Kalau</a:t>
            </a:r>
            <a:r>
              <a:rPr lang="en-US" sz="2400" dirty="0" smtClean="0">
                <a:solidFill>
                  <a:srgbClr val="FF00FF"/>
                </a:solidFill>
              </a:rPr>
              <a:t> </a:t>
            </a:r>
            <a:r>
              <a:rPr lang="en-US" sz="2400" dirty="0" err="1" smtClean="0">
                <a:solidFill>
                  <a:srgbClr val="FF00FF"/>
                </a:solidFill>
              </a:rPr>
              <a:t>harganya</a:t>
            </a:r>
            <a:r>
              <a:rPr lang="en-US" sz="2400" dirty="0" smtClean="0">
                <a:solidFill>
                  <a:srgbClr val="FF00FF"/>
                </a:solidFill>
              </a:rPr>
              <a:t> </a:t>
            </a:r>
            <a:r>
              <a:rPr lang="en-US" sz="2400" dirty="0" err="1" smtClean="0">
                <a:solidFill>
                  <a:srgbClr val="FF00FF"/>
                </a:solidFill>
              </a:rPr>
              <a:t>naik</a:t>
            </a:r>
            <a:r>
              <a:rPr lang="en-US" sz="2400" dirty="0" smtClean="0">
                <a:solidFill>
                  <a:srgbClr val="FF00FF"/>
                </a:solidFill>
              </a:rPr>
              <a:t> </a:t>
            </a:r>
            <a:r>
              <a:rPr lang="en-US" sz="2400" dirty="0" err="1" smtClean="0">
                <a:solidFill>
                  <a:srgbClr val="FF00FF"/>
                </a:solidFill>
              </a:rPr>
              <a:t>permintaanya</a:t>
            </a:r>
            <a:r>
              <a:rPr lang="en-US" sz="2400" dirty="0" smtClean="0">
                <a:solidFill>
                  <a:srgbClr val="FF00FF"/>
                </a:solidFill>
              </a:rPr>
              <a:t> </a:t>
            </a:r>
            <a:r>
              <a:rPr lang="en-US" sz="2400" dirty="0" err="1" smtClean="0">
                <a:solidFill>
                  <a:srgbClr val="FF00FF"/>
                </a:solidFill>
              </a:rPr>
              <a:t>justru</a:t>
            </a:r>
            <a:r>
              <a:rPr lang="en-US" sz="2400" dirty="0" smtClean="0">
                <a:solidFill>
                  <a:srgbClr val="FF00FF"/>
                </a:solidFill>
              </a:rPr>
              <a:t> </a:t>
            </a:r>
            <a:r>
              <a:rPr lang="en-US" sz="2400" dirty="0" err="1" smtClean="0">
                <a:solidFill>
                  <a:srgbClr val="FF00FF"/>
                </a:solidFill>
              </a:rPr>
              <a:t>naik</a:t>
            </a:r>
            <a:endParaRPr lang="en-US" sz="2400" dirty="0">
              <a:solidFill>
                <a:srgbClr val="FF00FF"/>
              </a:solidFill>
            </a:endParaRPr>
          </a:p>
        </p:txBody>
      </p:sp>
      <p:sp>
        <p:nvSpPr>
          <p:cNvPr id="7" name="Rectangle 6"/>
          <p:cNvSpPr/>
          <p:nvPr/>
        </p:nvSpPr>
        <p:spPr>
          <a:xfrm>
            <a:off x="5105400" y="4038600"/>
            <a:ext cx="3657600" cy="1981200"/>
          </a:xfrm>
          <a:prstGeom prst="rect">
            <a:avLst/>
          </a:prstGeom>
          <a:solidFill>
            <a:schemeClr val="tx1"/>
          </a:solidFill>
          <a:ln w="28575">
            <a:solidFill>
              <a:srgbClr val="F6CD3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FFF00"/>
                </a:solidFill>
              </a:rPr>
              <a:t>Barang</a:t>
            </a:r>
            <a:r>
              <a:rPr lang="en-US" sz="2400" dirty="0" smtClean="0">
                <a:solidFill>
                  <a:srgbClr val="FFFF00"/>
                </a:solidFill>
              </a:rPr>
              <a:t> </a:t>
            </a:r>
            <a:r>
              <a:rPr lang="en-US" sz="2400" dirty="0" err="1" smtClean="0">
                <a:solidFill>
                  <a:srgbClr val="FFFF00"/>
                </a:solidFill>
              </a:rPr>
              <a:t>Prestise</a:t>
            </a:r>
            <a:endParaRPr lang="en-US" sz="2400" dirty="0" smtClean="0">
              <a:solidFill>
                <a:srgbClr val="FFFF00"/>
              </a:solidFill>
            </a:endParaRPr>
          </a:p>
          <a:p>
            <a:r>
              <a:rPr lang="en-US" sz="2400" dirty="0" err="1" smtClean="0">
                <a:solidFill>
                  <a:srgbClr val="FF00FF"/>
                </a:solidFill>
              </a:rPr>
              <a:t>Barang</a:t>
            </a:r>
            <a:r>
              <a:rPr lang="en-US" sz="2400" dirty="0" smtClean="0">
                <a:solidFill>
                  <a:srgbClr val="FF00FF"/>
                </a:solidFill>
              </a:rPr>
              <a:t> yang </a:t>
            </a:r>
            <a:r>
              <a:rPr lang="en-US" sz="2400" dirty="0" err="1" smtClean="0">
                <a:solidFill>
                  <a:srgbClr val="FF00FF"/>
                </a:solidFill>
              </a:rPr>
              <a:t>dapat</a:t>
            </a:r>
            <a:r>
              <a:rPr lang="en-US" sz="2400" dirty="0" smtClean="0">
                <a:solidFill>
                  <a:srgbClr val="FF00FF"/>
                </a:solidFill>
              </a:rPr>
              <a:t> </a:t>
            </a:r>
            <a:r>
              <a:rPr lang="en-US" sz="2400" dirty="0" err="1" smtClean="0">
                <a:solidFill>
                  <a:srgbClr val="FF00FF"/>
                </a:solidFill>
              </a:rPr>
              <a:t>menambah</a:t>
            </a:r>
            <a:r>
              <a:rPr lang="en-US" sz="2400" dirty="0" smtClean="0">
                <a:solidFill>
                  <a:srgbClr val="FF00FF"/>
                </a:solidFill>
              </a:rPr>
              <a:t> </a:t>
            </a:r>
            <a:r>
              <a:rPr lang="en-US" sz="2400" dirty="0" err="1" smtClean="0">
                <a:solidFill>
                  <a:srgbClr val="FF00FF"/>
                </a:solidFill>
              </a:rPr>
              <a:t>harga</a:t>
            </a:r>
            <a:r>
              <a:rPr lang="en-US" sz="2400" dirty="0" smtClean="0">
                <a:solidFill>
                  <a:srgbClr val="FF00FF"/>
                </a:solidFill>
              </a:rPr>
              <a:t> </a:t>
            </a:r>
            <a:r>
              <a:rPr lang="en-US" sz="2400" dirty="0" err="1" smtClean="0">
                <a:solidFill>
                  <a:srgbClr val="FF00FF"/>
                </a:solidFill>
              </a:rPr>
              <a:t>diri</a:t>
            </a:r>
            <a:r>
              <a:rPr lang="en-US" sz="2400" dirty="0" smtClean="0">
                <a:solidFill>
                  <a:srgbClr val="FF00FF"/>
                </a:solidFill>
              </a:rPr>
              <a:t> </a:t>
            </a:r>
            <a:r>
              <a:rPr lang="en-US" sz="2400" dirty="0" err="1" smtClean="0">
                <a:solidFill>
                  <a:srgbClr val="FF00FF"/>
                </a:solidFill>
              </a:rPr>
              <a:t>orang</a:t>
            </a:r>
            <a:endParaRPr lang="en-US" sz="2400" dirty="0" smtClean="0">
              <a:solidFill>
                <a:srgbClr val="FF00FF"/>
              </a:solidFill>
            </a:endParaRPr>
          </a:p>
          <a:p>
            <a:r>
              <a:rPr lang="en-US" sz="2400" dirty="0" err="1" smtClean="0">
                <a:solidFill>
                  <a:srgbClr val="FF00FF"/>
                </a:solidFill>
              </a:rPr>
              <a:t>Kalau</a:t>
            </a:r>
            <a:r>
              <a:rPr lang="en-US" sz="2400" dirty="0" smtClean="0">
                <a:solidFill>
                  <a:srgbClr val="FF00FF"/>
                </a:solidFill>
              </a:rPr>
              <a:t> </a:t>
            </a:r>
            <a:r>
              <a:rPr lang="en-US" sz="2400" dirty="0" err="1" smtClean="0">
                <a:solidFill>
                  <a:srgbClr val="FF00FF"/>
                </a:solidFill>
              </a:rPr>
              <a:t>harganya</a:t>
            </a:r>
            <a:r>
              <a:rPr lang="en-US" sz="2400" dirty="0" smtClean="0">
                <a:solidFill>
                  <a:srgbClr val="FF00FF"/>
                </a:solidFill>
              </a:rPr>
              <a:t> </a:t>
            </a:r>
            <a:r>
              <a:rPr lang="en-US" sz="2400" dirty="0" err="1" smtClean="0">
                <a:solidFill>
                  <a:srgbClr val="FF00FF"/>
                </a:solidFill>
              </a:rPr>
              <a:t>naik</a:t>
            </a:r>
            <a:r>
              <a:rPr lang="en-US" sz="2400" dirty="0" smtClean="0">
                <a:solidFill>
                  <a:srgbClr val="FF00FF"/>
                </a:solidFill>
              </a:rPr>
              <a:t> </a:t>
            </a:r>
            <a:r>
              <a:rPr lang="en-US" sz="2400" dirty="0" err="1" smtClean="0">
                <a:solidFill>
                  <a:srgbClr val="FF00FF"/>
                </a:solidFill>
              </a:rPr>
              <a:t>permintaanya</a:t>
            </a:r>
            <a:r>
              <a:rPr lang="en-US" sz="2400" dirty="0" smtClean="0">
                <a:solidFill>
                  <a:srgbClr val="FF00FF"/>
                </a:solidFill>
              </a:rPr>
              <a:t> </a:t>
            </a:r>
            <a:r>
              <a:rPr lang="en-US" sz="2400" dirty="0" err="1" smtClean="0">
                <a:solidFill>
                  <a:srgbClr val="FF00FF"/>
                </a:solidFill>
              </a:rPr>
              <a:t>justru</a:t>
            </a:r>
            <a:r>
              <a:rPr lang="en-US" sz="2400" dirty="0" smtClean="0">
                <a:solidFill>
                  <a:srgbClr val="FF00FF"/>
                </a:solidFill>
              </a:rPr>
              <a:t> </a:t>
            </a:r>
            <a:r>
              <a:rPr lang="en-US" sz="2400" dirty="0" err="1" smtClean="0">
                <a:solidFill>
                  <a:srgbClr val="FF00FF"/>
                </a:solidFill>
              </a:rPr>
              <a:t>naik</a:t>
            </a:r>
            <a:endParaRPr lang="en-US" sz="2400" dirty="0">
              <a:solidFill>
                <a:srgbClr val="FF00FF"/>
              </a:solidFill>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066800" y="228601"/>
            <a:ext cx="7391400" cy="1323439"/>
          </a:xfrm>
          <a:prstGeom prst="rect">
            <a:avLst/>
          </a:prstGeom>
          <a:noFill/>
          <a:ln w="9525">
            <a:solidFill>
              <a:srgbClr val="FFFF00"/>
            </a:solidFill>
            <a:miter lim="800000"/>
            <a:headEnd/>
            <a:tailEnd/>
          </a:ln>
          <a:effectLst/>
        </p:spPr>
        <p:txBody>
          <a:bodyPr wrap="square">
            <a:spAutoFit/>
          </a:bodyPr>
          <a:lstStyle/>
          <a:p>
            <a:pPr marL="342900" indent="-342900" algn="l"/>
            <a:r>
              <a:rPr lang="en-US" sz="2000" b="1" dirty="0">
                <a:solidFill>
                  <a:srgbClr val="FFFF00"/>
                </a:solidFill>
                <a:latin typeface="Arial" pitchFamily="34" charset="0"/>
                <a:cs typeface="Arial" pitchFamily="34" charset="0"/>
              </a:rPr>
              <a:t>	Kumpulan </a:t>
            </a:r>
            <a:r>
              <a:rPr lang="en-US" sz="2000" b="1" dirty="0" err="1">
                <a:solidFill>
                  <a:srgbClr val="FFFF00"/>
                </a:solidFill>
                <a:latin typeface="Arial" pitchFamily="34" charset="0"/>
                <a:cs typeface="Arial" pitchFamily="34" charset="0"/>
              </a:rPr>
              <a:t>dari</a:t>
            </a:r>
            <a:r>
              <a:rPr lang="en-US" sz="2000" b="1" dirty="0">
                <a:solidFill>
                  <a:srgbClr val="FFFF00"/>
                </a:solidFill>
                <a:latin typeface="Arial" pitchFamily="34" charset="0"/>
                <a:cs typeface="Arial" pitchFamily="34" charset="0"/>
              </a:rPr>
              <a:t> </a:t>
            </a:r>
            <a:r>
              <a:rPr lang="en-US" sz="2000" b="1" dirty="0" err="1">
                <a:solidFill>
                  <a:srgbClr val="FFFF00"/>
                </a:solidFill>
                <a:latin typeface="Arial" pitchFamily="34" charset="0"/>
                <a:cs typeface="Arial" pitchFamily="34" charset="0"/>
              </a:rPr>
              <a:t>rekening-rekening</a:t>
            </a:r>
            <a:r>
              <a:rPr lang="en-US" sz="2000" b="1" dirty="0">
                <a:solidFill>
                  <a:srgbClr val="FFFF00"/>
                </a:solidFill>
                <a:latin typeface="Arial" pitchFamily="34" charset="0"/>
                <a:cs typeface="Arial" pitchFamily="34" charset="0"/>
              </a:rPr>
              <a:t> yang </a:t>
            </a:r>
            <a:r>
              <a:rPr lang="en-US" sz="2000" b="1" dirty="0" err="1">
                <a:solidFill>
                  <a:srgbClr val="FFFF00"/>
                </a:solidFill>
                <a:latin typeface="Arial" pitchFamily="34" charset="0"/>
                <a:cs typeface="Arial" pitchFamily="34" charset="0"/>
              </a:rPr>
              <a:t>ada</a:t>
            </a:r>
            <a:r>
              <a:rPr lang="en-US" sz="2000" b="1" dirty="0">
                <a:solidFill>
                  <a:srgbClr val="FFFF00"/>
                </a:solidFill>
                <a:latin typeface="Arial" pitchFamily="34" charset="0"/>
                <a:cs typeface="Arial" pitchFamily="34" charset="0"/>
              </a:rPr>
              <a:t> </a:t>
            </a:r>
            <a:r>
              <a:rPr lang="en-US" sz="2000" b="1" dirty="0" err="1">
                <a:solidFill>
                  <a:srgbClr val="FFFF00"/>
                </a:solidFill>
                <a:latin typeface="Arial" pitchFamily="34" charset="0"/>
                <a:cs typeface="Arial" pitchFamily="34" charset="0"/>
              </a:rPr>
              <a:t>dalam</a:t>
            </a:r>
            <a:r>
              <a:rPr lang="en-US" sz="2000" b="1" dirty="0">
                <a:solidFill>
                  <a:srgbClr val="FFFF00"/>
                </a:solidFill>
                <a:latin typeface="Arial" pitchFamily="34" charset="0"/>
                <a:cs typeface="Arial" pitchFamily="34" charset="0"/>
              </a:rPr>
              <a:t> </a:t>
            </a:r>
            <a:r>
              <a:rPr lang="en-US" sz="2000" b="1" dirty="0" err="1">
                <a:solidFill>
                  <a:srgbClr val="FFFF00"/>
                </a:solidFill>
                <a:latin typeface="Arial" pitchFamily="34" charset="0"/>
                <a:cs typeface="Arial" pitchFamily="34" charset="0"/>
              </a:rPr>
              <a:t>perusahaan</a:t>
            </a:r>
            <a:r>
              <a:rPr lang="en-US" sz="2000" b="1" dirty="0">
                <a:solidFill>
                  <a:srgbClr val="FFFF00"/>
                </a:solidFill>
                <a:latin typeface="Arial" pitchFamily="34" charset="0"/>
                <a:cs typeface="Arial" pitchFamily="34" charset="0"/>
              </a:rPr>
              <a:t> </a:t>
            </a:r>
            <a:r>
              <a:rPr lang="en-US" sz="2000" b="1" dirty="0" err="1">
                <a:solidFill>
                  <a:srgbClr val="FFFF00"/>
                </a:solidFill>
                <a:latin typeface="Arial" pitchFamily="34" charset="0"/>
                <a:cs typeface="Arial" pitchFamily="34" charset="0"/>
              </a:rPr>
              <a:t>disebut</a:t>
            </a:r>
            <a:r>
              <a:rPr lang="en-US" sz="2000" b="1" dirty="0">
                <a:solidFill>
                  <a:srgbClr val="FFFF00"/>
                </a:solidFill>
                <a:latin typeface="Arial" pitchFamily="34" charset="0"/>
                <a:cs typeface="Arial" pitchFamily="34" charset="0"/>
              </a:rPr>
              <a:t> </a:t>
            </a:r>
            <a:r>
              <a:rPr lang="en-US" sz="2000" b="1" dirty="0">
                <a:solidFill>
                  <a:srgbClr val="FF0000"/>
                </a:solidFill>
                <a:latin typeface="Arial" pitchFamily="34" charset="0"/>
                <a:cs typeface="Arial" pitchFamily="34" charset="0"/>
              </a:rPr>
              <a:t>BUKU </a:t>
            </a:r>
            <a:r>
              <a:rPr lang="en-US" sz="2000" b="1" dirty="0" smtClean="0">
                <a:solidFill>
                  <a:srgbClr val="FF0000"/>
                </a:solidFill>
                <a:latin typeface="Arial" pitchFamily="34" charset="0"/>
                <a:cs typeface="Arial" pitchFamily="34" charset="0"/>
              </a:rPr>
              <a:t>BESAR (Ledger)</a:t>
            </a:r>
            <a:endParaRPr lang="en-US" sz="2000" b="1" dirty="0">
              <a:solidFill>
                <a:srgbClr val="FF0000"/>
              </a:solidFill>
              <a:latin typeface="Arial" pitchFamily="34" charset="0"/>
              <a:cs typeface="Arial" pitchFamily="34" charset="0"/>
            </a:endParaRPr>
          </a:p>
          <a:p>
            <a:pPr marL="342900" indent="-342900" algn="l"/>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Pemindahan</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dari</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jurnal</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ke</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buku</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besar</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disebut</a:t>
            </a:r>
            <a:r>
              <a:rPr lang="en-US" sz="2000" b="1" dirty="0" smtClean="0">
                <a:solidFill>
                  <a:srgbClr val="FFFF00"/>
                </a:solidFill>
                <a:latin typeface="Arial" pitchFamily="34" charset="0"/>
                <a:cs typeface="Arial" pitchFamily="34" charset="0"/>
              </a:rPr>
              <a:t> </a:t>
            </a:r>
            <a:r>
              <a:rPr lang="en-US" sz="2000" b="1" dirty="0" smtClean="0">
                <a:solidFill>
                  <a:srgbClr val="FF0000"/>
                </a:solidFill>
                <a:latin typeface="Arial" pitchFamily="34" charset="0"/>
                <a:cs typeface="Arial" pitchFamily="34" charset="0"/>
              </a:rPr>
              <a:t>POSTING</a:t>
            </a:r>
            <a:endParaRPr lang="en-US" sz="2000" b="1" dirty="0">
              <a:solidFill>
                <a:srgbClr val="FF0000"/>
              </a:solidFill>
              <a:latin typeface="Arial" pitchFamily="34" charset="0"/>
              <a:cs typeface="Arial" pitchFamily="34" charset="0"/>
            </a:endParaRPr>
          </a:p>
          <a:p>
            <a:pPr marL="342900" indent="-342900" algn="ctr"/>
            <a:r>
              <a:rPr lang="en-US" sz="2000" b="1" dirty="0" smtClean="0">
                <a:solidFill>
                  <a:srgbClr val="00FFFF"/>
                </a:solidFill>
                <a:latin typeface="Arial" pitchFamily="34" charset="0"/>
                <a:cs typeface="Arial" pitchFamily="34" charset="0"/>
              </a:rPr>
              <a:t> </a:t>
            </a:r>
            <a:r>
              <a:rPr lang="en-US" sz="2000" b="1" dirty="0" err="1" smtClean="0">
                <a:solidFill>
                  <a:srgbClr val="00FFFF"/>
                </a:solidFill>
                <a:latin typeface="Arial" pitchFamily="34" charset="0"/>
                <a:cs typeface="Arial" pitchFamily="34" charset="0"/>
              </a:rPr>
              <a:t>Bentuk</a:t>
            </a:r>
            <a:r>
              <a:rPr lang="en-US" sz="2000" b="1" dirty="0" smtClean="0">
                <a:solidFill>
                  <a:srgbClr val="00FFFF"/>
                </a:solidFill>
                <a:latin typeface="Arial" pitchFamily="34" charset="0"/>
                <a:cs typeface="Arial" pitchFamily="34" charset="0"/>
              </a:rPr>
              <a:t> T </a:t>
            </a:r>
            <a:r>
              <a:rPr lang="en-US" sz="2000" b="1" dirty="0" err="1" smtClean="0">
                <a:solidFill>
                  <a:srgbClr val="00FFFF"/>
                </a:solidFill>
                <a:latin typeface="Arial" pitchFamily="34" charset="0"/>
                <a:cs typeface="Arial" pitchFamily="34" charset="0"/>
              </a:rPr>
              <a:t>scontro</a:t>
            </a:r>
            <a:endParaRPr lang="en-US" sz="2000" b="1" dirty="0">
              <a:solidFill>
                <a:srgbClr val="00FFFF"/>
              </a:solidFill>
              <a:latin typeface="Arial" pitchFamily="34" charset="0"/>
              <a:cs typeface="Arial" pitchFamily="34" charset="0"/>
            </a:endParaRPr>
          </a:p>
        </p:txBody>
      </p:sp>
      <p:sp>
        <p:nvSpPr>
          <p:cNvPr id="3" name="Text Box 5"/>
          <p:cNvSpPr txBox="1">
            <a:spLocks noChangeArrowheads="1"/>
          </p:cNvSpPr>
          <p:nvPr/>
        </p:nvSpPr>
        <p:spPr bwMode="auto">
          <a:xfrm>
            <a:off x="685800" y="1600200"/>
            <a:ext cx="7848600" cy="779462"/>
          </a:xfrm>
          <a:prstGeom prst="rect">
            <a:avLst/>
          </a:prstGeom>
          <a:noFill/>
          <a:ln w="9525">
            <a:noFill/>
            <a:miter lim="800000"/>
            <a:headEnd/>
            <a:tailEnd/>
          </a:ln>
          <a:effectLst/>
        </p:spPr>
        <p:txBody>
          <a:bodyPr>
            <a:spAutoFit/>
          </a:bodyPr>
          <a:lstStyle/>
          <a:p>
            <a:pPr>
              <a:spcBef>
                <a:spcPct val="50000"/>
              </a:spcBef>
            </a:pPr>
            <a:r>
              <a:rPr lang="en-US" dirty="0" smtClean="0">
                <a:solidFill>
                  <a:srgbClr val="FFFF00"/>
                </a:solidFill>
              </a:rPr>
              <a:t>NAMA REKENING					No:…………</a:t>
            </a:r>
            <a:endParaRPr lang="en-US" dirty="0">
              <a:solidFill>
                <a:srgbClr val="FFFF00"/>
              </a:solidFill>
            </a:endParaRPr>
          </a:p>
          <a:p>
            <a:pPr algn="l">
              <a:spcBef>
                <a:spcPct val="50000"/>
              </a:spcBef>
            </a:pPr>
            <a:r>
              <a:rPr lang="en-US" dirty="0" err="1">
                <a:solidFill>
                  <a:srgbClr val="FFFF00"/>
                </a:solidFill>
              </a:rPr>
              <a:t>Tgl</a:t>
            </a:r>
            <a:r>
              <a:rPr lang="en-US" dirty="0">
                <a:solidFill>
                  <a:srgbClr val="FFFF00"/>
                </a:solidFill>
              </a:rPr>
              <a:t>    </a:t>
            </a:r>
            <a:r>
              <a:rPr lang="en-US" dirty="0" err="1">
                <a:solidFill>
                  <a:srgbClr val="FFFF00"/>
                </a:solidFill>
              </a:rPr>
              <a:t>Keterangan</a:t>
            </a:r>
            <a:r>
              <a:rPr lang="en-US" dirty="0">
                <a:solidFill>
                  <a:srgbClr val="FFFF00"/>
                </a:solidFill>
              </a:rPr>
              <a:t> </a:t>
            </a:r>
            <a:r>
              <a:rPr lang="en-US" dirty="0" smtClean="0">
                <a:solidFill>
                  <a:srgbClr val="FFFF00"/>
                </a:solidFill>
              </a:rPr>
              <a:t>      Ref      </a:t>
            </a:r>
            <a:r>
              <a:rPr lang="en-US" dirty="0" err="1">
                <a:solidFill>
                  <a:srgbClr val="FFFF00"/>
                </a:solidFill>
              </a:rPr>
              <a:t>Jumlah</a:t>
            </a:r>
            <a:r>
              <a:rPr lang="en-US" dirty="0">
                <a:solidFill>
                  <a:srgbClr val="FFFF00"/>
                </a:solidFill>
              </a:rPr>
              <a:t>	</a:t>
            </a:r>
            <a:r>
              <a:rPr lang="en-US" dirty="0" err="1">
                <a:solidFill>
                  <a:srgbClr val="FFFF00"/>
                </a:solidFill>
              </a:rPr>
              <a:t>Tgl</a:t>
            </a:r>
            <a:r>
              <a:rPr lang="en-US" dirty="0">
                <a:solidFill>
                  <a:srgbClr val="FFFF00"/>
                </a:solidFill>
              </a:rPr>
              <a:t>      </a:t>
            </a:r>
            <a:r>
              <a:rPr lang="en-US" dirty="0" err="1" smtClean="0">
                <a:solidFill>
                  <a:srgbClr val="FFFF00"/>
                </a:solidFill>
              </a:rPr>
              <a:t>Keterangan</a:t>
            </a:r>
            <a:r>
              <a:rPr lang="en-US" dirty="0" smtClean="0">
                <a:solidFill>
                  <a:srgbClr val="FFFF00"/>
                </a:solidFill>
              </a:rPr>
              <a:t>         Ref      </a:t>
            </a:r>
            <a:r>
              <a:rPr lang="en-US" dirty="0" err="1">
                <a:solidFill>
                  <a:srgbClr val="FFFF00"/>
                </a:solidFill>
              </a:rPr>
              <a:t>Jumlah</a:t>
            </a:r>
            <a:endParaRPr lang="en-US" dirty="0">
              <a:solidFill>
                <a:srgbClr val="FFFF00"/>
              </a:solidFill>
            </a:endParaRPr>
          </a:p>
        </p:txBody>
      </p:sp>
      <p:sp>
        <p:nvSpPr>
          <p:cNvPr id="4" name="Line 6"/>
          <p:cNvSpPr>
            <a:spLocks noChangeShapeType="1"/>
          </p:cNvSpPr>
          <p:nvPr/>
        </p:nvSpPr>
        <p:spPr bwMode="auto">
          <a:xfrm>
            <a:off x="514350" y="2019300"/>
            <a:ext cx="7488238" cy="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5" name="Line 7"/>
          <p:cNvSpPr>
            <a:spLocks noChangeShapeType="1"/>
          </p:cNvSpPr>
          <p:nvPr/>
        </p:nvSpPr>
        <p:spPr bwMode="auto">
          <a:xfrm>
            <a:off x="514350" y="2524125"/>
            <a:ext cx="7561263" cy="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6" name="Line 8"/>
          <p:cNvSpPr>
            <a:spLocks noChangeShapeType="1"/>
          </p:cNvSpPr>
          <p:nvPr/>
        </p:nvSpPr>
        <p:spPr bwMode="auto">
          <a:xfrm>
            <a:off x="1090613"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7" name="Line 9"/>
          <p:cNvSpPr>
            <a:spLocks noChangeShapeType="1"/>
          </p:cNvSpPr>
          <p:nvPr/>
        </p:nvSpPr>
        <p:spPr bwMode="auto">
          <a:xfrm>
            <a:off x="730250" y="2524125"/>
            <a:ext cx="0" cy="10972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8" name="Line 10"/>
          <p:cNvSpPr>
            <a:spLocks noChangeShapeType="1"/>
          </p:cNvSpPr>
          <p:nvPr/>
        </p:nvSpPr>
        <p:spPr bwMode="auto">
          <a:xfrm>
            <a:off x="2459038" y="2019300"/>
            <a:ext cx="0" cy="146304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9" name="Line 11"/>
          <p:cNvSpPr>
            <a:spLocks noChangeShapeType="1"/>
          </p:cNvSpPr>
          <p:nvPr/>
        </p:nvSpPr>
        <p:spPr bwMode="auto">
          <a:xfrm>
            <a:off x="3035300"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0" name="Line 12"/>
          <p:cNvSpPr>
            <a:spLocks noChangeShapeType="1"/>
          </p:cNvSpPr>
          <p:nvPr/>
        </p:nvSpPr>
        <p:spPr bwMode="auto">
          <a:xfrm>
            <a:off x="4114800"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1" name="Line 13"/>
          <p:cNvSpPr>
            <a:spLocks noChangeShapeType="1"/>
          </p:cNvSpPr>
          <p:nvPr/>
        </p:nvSpPr>
        <p:spPr bwMode="auto">
          <a:xfrm>
            <a:off x="4835525"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2" name="Line 14"/>
          <p:cNvSpPr>
            <a:spLocks noChangeShapeType="1"/>
          </p:cNvSpPr>
          <p:nvPr/>
        </p:nvSpPr>
        <p:spPr bwMode="auto">
          <a:xfrm>
            <a:off x="6346825"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3" name="Line 15"/>
          <p:cNvSpPr>
            <a:spLocks noChangeShapeType="1"/>
          </p:cNvSpPr>
          <p:nvPr/>
        </p:nvSpPr>
        <p:spPr bwMode="auto">
          <a:xfrm>
            <a:off x="6923088" y="2019300"/>
            <a:ext cx="0" cy="155448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4" name="Line 16"/>
          <p:cNvSpPr>
            <a:spLocks noChangeShapeType="1"/>
          </p:cNvSpPr>
          <p:nvPr/>
        </p:nvSpPr>
        <p:spPr bwMode="auto">
          <a:xfrm>
            <a:off x="4546600" y="2524125"/>
            <a:ext cx="0" cy="1005840"/>
          </a:xfrm>
          <a:prstGeom prst="line">
            <a:avLst/>
          </a:prstGeom>
          <a:noFill/>
          <a:ln w="9525">
            <a:solidFill>
              <a:srgbClr val="FFFF00"/>
            </a:solidFill>
            <a:round/>
            <a:headEnd/>
            <a:tailEnd/>
          </a:ln>
          <a:effectLst/>
        </p:spPr>
        <p:txBody>
          <a:bodyPr/>
          <a:lstStyle/>
          <a:p>
            <a:endParaRPr lang="en-US">
              <a:solidFill>
                <a:srgbClr val="FFFF00"/>
              </a:solidFill>
            </a:endParaRPr>
          </a:p>
        </p:txBody>
      </p:sp>
      <p:sp>
        <p:nvSpPr>
          <p:cNvPr id="15" name="Text Box 4"/>
          <p:cNvSpPr txBox="1">
            <a:spLocks noChangeArrowheads="1"/>
          </p:cNvSpPr>
          <p:nvPr/>
        </p:nvSpPr>
        <p:spPr bwMode="auto">
          <a:xfrm>
            <a:off x="990600" y="3943290"/>
            <a:ext cx="2876550" cy="400110"/>
          </a:xfrm>
          <a:prstGeom prst="rect">
            <a:avLst/>
          </a:prstGeom>
          <a:noFill/>
          <a:ln w="9525">
            <a:solidFill>
              <a:srgbClr val="00FFFF"/>
            </a:solidFill>
            <a:miter lim="800000"/>
            <a:headEnd/>
            <a:tailEnd/>
          </a:ln>
          <a:effectLst/>
        </p:spPr>
        <p:txBody>
          <a:bodyPr wrap="square">
            <a:spAutoFit/>
          </a:bodyPr>
          <a:lstStyle/>
          <a:p>
            <a:pPr marL="342900" indent="-342900" algn="l"/>
            <a:r>
              <a:rPr lang="en-US" sz="2000" b="1" dirty="0" err="1" smtClean="0">
                <a:solidFill>
                  <a:srgbClr val="FFFF00"/>
                </a:solidFill>
                <a:latin typeface="Arial" pitchFamily="34" charset="0"/>
                <a:cs typeface="Arial" pitchFamily="34" charset="0"/>
              </a:rPr>
              <a:t>Bentuk</a:t>
            </a:r>
            <a:r>
              <a:rPr lang="en-US" sz="2000" b="1" dirty="0" smtClean="0">
                <a:solidFill>
                  <a:srgbClr val="FFFF00"/>
                </a:solidFill>
                <a:latin typeface="Arial" pitchFamily="34" charset="0"/>
                <a:cs typeface="Arial" pitchFamily="34" charset="0"/>
              </a:rPr>
              <a:t> </a:t>
            </a:r>
            <a:r>
              <a:rPr lang="en-US" sz="2000" b="1" dirty="0" err="1" smtClean="0">
                <a:solidFill>
                  <a:srgbClr val="FFFF00"/>
                </a:solidFill>
                <a:latin typeface="Arial" pitchFamily="34" charset="0"/>
                <a:cs typeface="Arial" pitchFamily="34" charset="0"/>
              </a:rPr>
              <a:t>Stafel</a:t>
            </a:r>
            <a:r>
              <a:rPr lang="en-US" sz="2000" b="1" dirty="0" smtClean="0">
                <a:solidFill>
                  <a:srgbClr val="FFFF00"/>
                </a:solidFill>
                <a:latin typeface="Arial" pitchFamily="34" charset="0"/>
                <a:cs typeface="Arial" pitchFamily="34" charset="0"/>
              </a:rPr>
              <a:t> / </a:t>
            </a:r>
            <a:r>
              <a:rPr lang="en-US" sz="2000" b="1" dirty="0" err="1" smtClean="0">
                <a:solidFill>
                  <a:srgbClr val="FFFF00"/>
                </a:solidFill>
                <a:latin typeface="Arial" pitchFamily="34" charset="0"/>
                <a:cs typeface="Arial" pitchFamily="34" charset="0"/>
              </a:rPr>
              <a:t>Kolom</a:t>
            </a:r>
            <a:endParaRPr lang="en-US" sz="2000" b="1" dirty="0">
              <a:solidFill>
                <a:srgbClr val="FFFF00"/>
              </a:solidFill>
              <a:latin typeface="Arial" pitchFamily="34" charset="0"/>
              <a:cs typeface="Arial" pitchFamily="34" charset="0"/>
            </a:endParaRPr>
          </a:p>
        </p:txBody>
      </p:sp>
      <p:sp>
        <p:nvSpPr>
          <p:cNvPr id="16" name="Text Box 5"/>
          <p:cNvSpPr txBox="1">
            <a:spLocks noChangeArrowheads="1"/>
          </p:cNvSpPr>
          <p:nvPr/>
        </p:nvSpPr>
        <p:spPr bwMode="auto">
          <a:xfrm>
            <a:off x="228600" y="4419600"/>
            <a:ext cx="7848600" cy="779462"/>
          </a:xfrm>
          <a:prstGeom prst="rect">
            <a:avLst/>
          </a:prstGeom>
          <a:noFill/>
          <a:ln w="9525">
            <a:noFill/>
            <a:miter lim="800000"/>
            <a:headEnd/>
            <a:tailEnd/>
          </a:ln>
          <a:effectLst/>
        </p:spPr>
        <p:txBody>
          <a:bodyPr>
            <a:spAutoFit/>
          </a:bodyPr>
          <a:lstStyle/>
          <a:p>
            <a:pPr>
              <a:spcBef>
                <a:spcPct val="50000"/>
              </a:spcBef>
            </a:pPr>
            <a:r>
              <a:rPr lang="en-US" dirty="0" smtClean="0">
                <a:solidFill>
                  <a:srgbClr val="FFFF00"/>
                </a:solidFill>
              </a:rPr>
              <a:t>NAMA REKENING			     No:…………</a:t>
            </a:r>
            <a:endParaRPr lang="en-US" dirty="0">
              <a:solidFill>
                <a:srgbClr val="FFFF00"/>
              </a:solidFill>
            </a:endParaRPr>
          </a:p>
          <a:p>
            <a:pPr algn="l">
              <a:spcBef>
                <a:spcPct val="50000"/>
              </a:spcBef>
            </a:pPr>
            <a:r>
              <a:rPr lang="en-US" dirty="0" err="1">
                <a:solidFill>
                  <a:srgbClr val="FFFF00"/>
                </a:solidFill>
              </a:rPr>
              <a:t>Tgl</a:t>
            </a:r>
            <a:r>
              <a:rPr lang="en-US" dirty="0">
                <a:solidFill>
                  <a:srgbClr val="FFFF00"/>
                </a:solidFill>
              </a:rPr>
              <a:t>    </a:t>
            </a:r>
            <a:r>
              <a:rPr lang="en-US" dirty="0" err="1" smtClean="0">
                <a:solidFill>
                  <a:srgbClr val="FFFF00"/>
                </a:solidFill>
              </a:rPr>
              <a:t>Keterangan</a:t>
            </a:r>
            <a:r>
              <a:rPr lang="en-US" dirty="0" smtClean="0">
                <a:solidFill>
                  <a:srgbClr val="FFFF00"/>
                </a:solidFill>
              </a:rPr>
              <a:t>       Ref      </a:t>
            </a:r>
            <a:r>
              <a:rPr lang="en-US" dirty="0" err="1" smtClean="0">
                <a:solidFill>
                  <a:srgbClr val="FFFF00"/>
                </a:solidFill>
              </a:rPr>
              <a:t>Debiit</a:t>
            </a:r>
            <a:r>
              <a:rPr lang="en-US" dirty="0" smtClean="0">
                <a:solidFill>
                  <a:srgbClr val="FFFF00"/>
                </a:solidFill>
              </a:rPr>
              <a:t>      </a:t>
            </a:r>
            <a:r>
              <a:rPr lang="en-US" dirty="0" err="1" smtClean="0">
                <a:solidFill>
                  <a:srgbClr val="FFFF00"/>
                </a:solidFill>
              </a:rPr>
              <a:t>Kredit</a:t>
            </a:r>
            <a:r>
              <a:rPr lang="en-US" dirty="0" smtClean="0">
                <a:solidFill>
                  <a:srgbClr val="FFFF00"/>
                </a:solidFill>
              </a:rPr>
              <a:t>      </a:t>
            </a:r>
            <a:r>
              <a:rPr lang="en-US" dirty="0" err="1" smtClean="0">
                <a:solidFill>
                  <a:srgbClr val="FFFF00"/>
                </a:solidFill>
              </a:rPr>
              <a:t>Saldo</a:t>
            </a:r>
            <a:endParaRPr lang="en-US" dirty="0">
              <a:solidFill>
                <a:srgbClr val="FFFF00"/>
              </a:solidFill>
            </a:endParaRPr>
          </a:p>
        </p:txBody>
      </p:sp>
      <p:sp>
        <p:nvSpPr>
          <p:cNvPr id="17" name="Line 6"/>
          <p:cNvSpPr>
            <a:spLocks noChangeShapeType="1"/>
          </p:cNvSpPr>
          <p:nvPr/>
        </p:nvSpPr>
        <p:spPr bwMode="auto">
          <a:xfrm>
            <a:off x="76200" y="4760852"/>
            <a:ext cx="5212080" cy="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8" name="Line 7"/>
          <p:cNvSpPr>
            <a:spLocks noChangeShapeType="1"/>
          </p:cNvSpPr>
          <p:nvPr/>
        </p:nvSpPr>
        <p:spPr bwMode="auto">
          <a:xfrm>
            <a:off x="76200" y="5265677"/>
            <a:ext cx="5212080" cy="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9" name="Line 8"/>
          <p:cNvSpPr>
            <a:spLocks noChangeShapeType="1"/>
          </p:cNvSpPr>
          <p:nvPr/>
        </p:nvSpPr>
        <p:spPr bwMode="auto">
          <a:xfrm>
            <a:off x="652463" y="4760852"/>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0" name="Line 9"/>
          <p:cNvSpPr>
            <a:spLocks noChangeShapeType="1"/>
          </p:cNvSpPr>
          <p:nvPr/>
        </p:nvSpPr>
        <p:spPr bwMode="auto">
          <a:xfrm>
            <a:off x="292100" y="5265677"/>
            <a:ext cx="0" cy="10972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1" name="Line 10"/>
          <p:cNvSpPr>
            <a:spLocks noChangeShapeType="1"/>
          </p:cNvSpPr>
          <p:nvPr/>
        </p:nvSpPr>
        <p:spPr bwMode="auto">
          <a:xfrm>
            <a:off x="2020888" y="4760852"/>
            <a:ext cx="0" cy="146304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2" name="Line 11"/>
          <p:cNvSpPr>
            <a:spLocks noChangeShapeType="1"/>
          </p:cNvSpPr>
          <p:nvPr/>
        </p:nvSpPr>
        <p:spPr bwMode="auto">
          <a:xfrm>
            <a:off x="2597150" y="4760852"/>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3" name="Line 12"/>
          <p:cNvSpPr>
            <a:spLocks noChangeShapeType="1"/>
          </p:cNvSpPr>
          <p:nvPr/>
        </p:nvSpPr>
        <p:spPr bwMode="auto">
          <a:xfrm>
            <a:off x="3581400" y="4760852"/>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4" name="Line 13"/>
          <p:cNvSpPr>
            <a:spLocks noChangeShapeType="1"/>
          </p:cNvSpPr>
          <p:nvPr/>
        </p:nvSpPr>
        <p:spPr bwMode="auto">
          <a:xfrm>
            <a:off x="4397375" y="4760852"/>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5" name="Line 14"/>
          <p:cNvSpPr>
            <a:spLocks noChangeShapeType="1"/>
          </p:cNvSpPr>
          <p:nvPr/>
        </p:nvSpPr>
        <p:spPr bwMode="auto">
          <a:xfrm>
            <a:off x="5257800" y="4818062"/>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29" name="Rectangle 28"/>
          <p:cNvSpPr/>
          <p:nvPr/>
        </p:nvSpPr>
        <p:spPr>
          <a:xfrm>
            <a:off x="5943600" y="4417874"/>
            <a:ext cx="3048000" cy="1754326"/>
          </a:xfrm>
          <a:prstGeom prst="rect">
            <a:avLst/>
          </a:prstGeom>
          <a:ln>
            <a:solidFill>
              <a:srgbClr val="FF00FF"/>
            </a:solidFill>
          </a:ln>
        </p:spPr>
        <p:txBody>
          <a:bodyPr wrap="square">
            <a:spAutoFit/>
          </a:bodyPr>
          <a:lstStyle/>
          <a:p>
            <a:pPr marL="342900" indent="-342900" algn="ctr"/>
            <a:r>
              <a:rPr lang="en-US" b="1" dirty="0" smtClean="0">
                <a:solidFill>
                  <a:srgbClr val="00FFFF"/>
                </a:solidFill>
                <a:latin typeface="Albertus Medium" pitchFamily="34" charset="0"/>
              </a:rPr>
              <a:t>NERACA SALDO</a:t>
            </a:r>
          </a:p>
          <a:p>
            <a:pPr marL="342900" indent="-342900" algn="ctr"/>
            <a:r>
              <a:rPr lang="en-US" b="1" dirty="0" smtClean="0">
                <a:solidFill>
                  <a:srgbClr val="00FFFF"/>
                </a:solidFill>
                <a:latin typeface="Albertus Medium" pitchFamily="34" charset="0"/>
              </a:rPr>
              <a:t>(Trial Balance)</a:t>
            </a:r>
          </a:p>
          <a:p>
            <a:r>
              <a:rPr lang="en-US" b="1" dirty="0" err="1" smtClean="0">
                <a:solidFill>
                  <a:srgbClr val="CCFF33"/>
                </a:solidFill>
                <a:latin typeface="Albertus Medium" pitchFamily="34" charset="0"/>
              </a:rPr>
              <a:t>Merupakan</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daftar</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saldo-saldo</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dari</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rekening-rekening</a:t>
            </a:r>
            <a:r>
              <a:rPr lang="en-US" b="1" dirty="0" smtClean="0">
                <a:solidFill>
                  <a:srgbClr val="CCFF33"/>
                </a:solidFill>
                <a:latin typeface="Albertus Medium" pitchFamily="34" charset="0"/>
              </a:rPr>
              <a:t> yang </a:t>
            </a:r>
            <a:r>
              <a:rPr lang="en-US" b="1" dirty="0" err="1" smtClean="0">
                <a:solidFill>
                  <a:srgbClr val="CCFF33"/>
                </a:solidFill>
                <a:latin typeface="Albertus Medium" pitchFamily="34" charset="0"/>
              </a:rPr>
              <a:t>ada</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dalam</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buku</a:t>
            </a:r>
            <a:r>
              <a:rPr lang="en-US" b="1" dirty="0" smtClean="0">
                <a:solidFill>
                  <a:srgbClr val="CCFF33"/>
                </a:solidFill>
                <a:latin typeface="Albertus Medium" pitchFamily="34" charset="0"/>
              </a:rPr>
              <a:t> </a:t>
            </a:r>
            <a:r>
              <a:rPr lang="en-US" b="1" dirty="0" err="1" smtClean="0">
                <a:solidFill>
                  <a:srgbClr val="CCFF33"/>
                </a:solidFill>
                <a:latin typeface="Albertus Medium" pitchFamily="34" charset="0"/>
              </a:rPr>
              <a:t>besar</a:t>
            </a:r>
            <a:endParaRPr lang="en-US" b="1" dirty="0">
              <a:solidFill>
                <a:srgbClr val="CCFF33"/>
              </a:solidFill>
              <a:latin typeface="Albertus Medium" pitchFamily="34" charset="0"/>
            </a:endParaRPr>
          </a:p>
        </p:txBody>
      </p:sp>
      <p:sp>
        <p:nvSpPr>
          <p:cNvPr id="27" name="Action Button: Home 2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609600" y="533400"/>
            <a:ext cx="7489825" cy="5262979"/>
          </a:xfrm>
          <a:prstGeom prst="rect">
            <a:avLst/>
          </a:prstGeom>
          <a:noFill/>
          <a:ln w="9525">
            <a:noFill/>
            <a:miter lim="800000"/>
            <a:headEnd/>
            <a:tailEnd/>
          </a:ln>
          <a:effectLst/>
        </p:spPr>
        <p:txBody>
          <a:bodyPr>
            <a:spAutoFit/>
          </a:bodyPr>
          <a:lstStyle/>
          <a:p>
            <a:pPr marL="342900" indent="-342900" algn="l"/>
            <a:r>
              <a:rPr lang="en-US" sz="2400" b="1" dirty="0" smtClean="0">
                <a:solidFill>
                  <a:srgbClr val="FF0000"/>
                </a:solidFill>
                <a:latin typeface="Albertus Medium" pitchFamily="34" charset="0"/>
              </a:rPr>
              <a:t>CONTOH</a:t>
            </a:r>
          </a:p>
          <a:p>
            <a:pPr marL="342900" indent="-342900" algn="l"/>
            <a:endParaRPr lang="en-US" sz="2400" b="1" dirty="0">
              <a:solidFill>
                <a:srgbClr val="FF0000"/>
              </a:solidFill>
              <a:latin typeface="Albertus Medium" pitchFamily="34" charset="0"/>
            </a:endParaRPr>
          </a:p>
          <a:p>
            <a:pPr marL="342900" indent="-342900" algn="l"/>
            <a:r>
              <a:rPr lang="en-US" sz="2400" b="1" dirty="0" err="1">
                <a:solidFill>
                  <a:srgbClr val="FFFF00"/>
                </a:solidFill>
              </a:rPr>
              <a:t>Pada</a:t>
            </a:r>
            <a:r>
              <a:rPr lang="en-US" sz="2400" b="1" dirty="0">
                <a:solidFill>
                  <a:srgbClr val="FFFF00"/>
                </a:solidFill>
              </a:rPr>
              <a:t> </a:t>
            </a:r>
            <a:r>
              <a:rPr lang="en-US" sz="2400" b="1" dirty="0" err="1">
                <a:solidFill>
                  <a:srgbClr val="FFFF00"/>
                </a:solidFill>
              </a:rPr>
              <a:t>tanggal</a:t>
            </a:r>
            <a:r>
              <a:rPr lang="en-US" sz="2400" b="1" dirty="0">
                <a:solidFill>
                  <a:srgbClr val="FFFF00"/>
                </a:solidFill>
              </a:rPr>
              <a:t> 1 </a:t>
            </a:r>
            <a:r>
              <a:rPr lang="en-US" sz="2400" b="1" dirty="0" err="1">
                <a:solidFill>
                  <a:srgbClr val="FFFF00"/>
                </a:solidFill>
              </a:rPr>
              <a:t>Januari</a:t>
            </a:r>
            <a:r>
              <a:rPr lang="en-US" sz="2400" b="1" dirty="0">
                <a:solidFill>
                  <a:srgbClr val="FFFF00"/>
                </a:solidFill>
              </a:rPr>
              <a:t> 2004 </a:t>
            </a:r>
            <a:r>
              <a:rPr lang="en-US" sz="2400" b="1" dirty="0" err="1">
                <a:solidFill>
                  <a:srgbClr val="FFFF00"/>
                </a:solidFill>
              </a:rPr>
              <a:t>pemilik</a:t>
            </a:r>
            <a:r>
              <a:rPr lang="en-US" sz="2400" b="1" dirty="0">
                <a:solidFill>
                  <a:srgbClr val="FFFF00"/>
                </a:solidFill>
              </a:rPr>
              <a:t> </a:t>
            </a:r>
            <a:r>
              <a:rPr lang="en-US" sz="2400" b="1" dirty="0" err="1">
                <a:solidFill>
                  <a:srgbClr val="FFFF00"/>
                </a:solidFill>
              </a:rPr>
              <a:t>menyetorkan</a:t>
            </a:r>
            <a:r>
              <a:rPr lang="en-US" sz="2400" b="1" dirty="0">
                <a:solidFill>
                  <a:srgbClr val="FFFF00"/>
                </a:solidFill>
              </a:rPr>
              <a:t> </a:t>
            </a:r>
            <a:r>
              <a:rPr lang="en-US" sz="2400" b="1" dirty="0" err="1">
                <a:solidFill>
                  <a:srgbClr val="FFFF00"/>
                </a:solidFill>
              </a:rPr>
              <a:t>modalnya</a:t>
            </a:r>
            <a:r>
              <a:rPr lang="en-US" sz="2400" b="1" dirty="0">
                <a:solidFill>
                  <a:srgbClr val="FFFF00"/>
                </a:solidFill>
              </a:rPr>
              <a:t> </a:t>
            </a:r>
            <a:r>
              <a:rPr lang="en-US" sz="2400" b="1" dirty="0" err="1">
                <a:solidFill>
                  <a:srgbClr val="FFFF00"/>
                </a:solidFill>
              </a:rPr>
              <a:t>ke</a:t>
            </a:r>
            <a:r>
              <a:rPr lang="en-US" sz="2400" b="1" dirty="0">
                <a:solidFill>
                  <a:srgbClr val="FFFF00"/>
                </a:solidFill>
              </a:rPr>
              <a:t> </a:t>
            </a:r>
            <a:r>
              <a:rPr lang="en-US" sz="2400" b="1" dirty="0" err="1">
                <a:solidFill>
                  <a:srgbClr val="FFFF00"/>
                </a:solidFill>
              </a:rPr>
              <a:t>perusahaan</a:t>
            </a:r>
            <a:r>
              <a:rPr lang="en-US" sz="2400" b="1" dirty="0">
                <a:solidFill>
                  <a:srgbClr val="FFFF00"/>
                </a:solidFill>
              </a:rPr>
              <a:t> </a:t>
            </a:r>
            <a:r>
              <a:rPr lang="en-US" sz="2400" b="1" dirty="0" err="1">
                <a:solidFill>
                  <a:srgbClr val="FFFF00"/>
                </a:solidFill>
              </a:rPr>
              <a:t>sebesar</a:t>
            </a:r>
            <a:r>
              <a:rPr lang="en-US" sz="2400" b="1" dirty="0">
                <a:solidFill>
                  <a:srgbClr val="FFFF00"/>
                </a:solidFill>
              </a:rPr>
              <a:t> </a:t>
            </a:r>
            <a:r>
              <a:rPr lang="en-US" sz="2400" b="1" dirty="0" err="1">
                <a:solidFill>
                  <a:srgbClr val="FFFF00"/>
                </a:solidFill>
              </a:rPr>
              <a:t>Rp</a:t>
            </a:r>
            <a:r>
              <a:rPr lang="en-US" sz="2400" b="1" dirty="0">
                <a:solidFill>
                  <a:srgbClr val="FFFF00"/>
                </a:solidFill>
              </a:rPr>
              <a:t> 25.000.000,-, </a:t>
            </a:r>
            <a:r>
              <a:rPr lang="en-US" sz="2400" b="1" dirty="0" err="1">
                <a:solidFill>
                  <a:srgbClr val="FFFF00"/>
                </a:solidFill>
              </a:rPr>
              <a:t>maka</a:t>
            </a:r>
            <a:r>
              <a:rPr lang="en-US" sz="2400" b="1" dirty="0">
                <a:solidFill>
                  <a:srgbClr val="FFFF00"/>
                </a:solidFill>
              </a:rPr>
              <a:t>:</a:t>
            </a:r>
          </a:p>
          <a:p>
            <a:pPr marL="342900" indent="-342900" algn="l">
              <a:buFontTx/>
              <a:buChar char="•"/>
            </a:pPr>
            <a:r>
              <a:rPr lang="en-US" sz="2400" b="1" dirty="0">
                <a:solidFill>
                  <a:srgbClr val="00FF00"/>
                </a:solidFill>
              </a:rPr>
              <a:t> </a:t>
            </a:r>
            <a:r>
              <a:rPr lang="en-US" sz="2400" b="1" dirty="0" err="1">
                <a:solidFill>
                  <a:srgbClr val="00FF00"/>
                </a:solidFill>
              </a:rPr>
              <a:t>Kas</a:t>
            </a:r>
            <a:r>
              <a:rPr lang="en-US" sz="2400" b="1" dirty="0">
                <a:solidFill>
                  <a:srgbClr val="00FF00"/>
                </a:solidFill>
              </a:rPr>
              <a:t> </a:t>
            </a:r>
            <a:r>
              <a:rPr lang="en-US" sz="2400" b="1" dirty="0" err="1">
                <a:solidFill>
                  <a:srgbClr val="00FF00"/>
                </a:solidFill>
              </a:rPr>
              <a:t>perusahaan</a:t>
            </a:r>
            <a:r>
              <a:rPr lang="en-US" sz="2400" b="1" dirty="0">
                <a:solidFill>
                  <a:srgbClr val="00FF00"/>
                </a:solidFill>
              </a:rPr>
              <a:t> </a:t>
            </a:r>
            <a:r>
              <a:rPr lang="en-US" sz="2400" b="1" dirty="0" err="1">
                <a:solidFill>
                  <a:srgbClr val="00FF00"/>
                </a:solidFill>
              </a:rPr>
              <a:t>bertambah</a:t>
            </a:r>
            <a:r>
              <a:rPr lang="en-US" sz="2400" b="1" dirty="0">
                <a:solidFill>
                  <a:srgbClr val="00FF00"/>
                </a:solidFill>
              </a:rPr>
              <a:t> </a:t>
            </a:r>
            <a:r>
              <a:rPr lang="en-US" sz="2400" b="1" dirty="0" err="1">
                <a:solidFill>
                  <a:srgbClr val="00FF00"/>
                </a:solidFill>
              </a:rPr>
              <a:t>berarti</a:t>
            </a:r>
            <a:r>
              <a:rPr lang="en-US" sz="2400" b="1" dirty="0">
                <a:solidFill>
                  <a:srgbClr val="00FF00"/>
                </a:solidFill>
              </a:rPr>
              <a:t> </a:t>
            </a:r>
            <a:r>
              <a:rPr lang="en-US" sz="2400" b="1" dirty="0" err="1">
                <a:solidFill>
                  <a:srgbClr val="00FF00"/>
                </a:solidFill>
              </a:rPr>
              <a:t>akan</a:t>
            </a:r>
            <a:r>
              <a:rPr lang="en-US" sz="2400" b="1" dirty="0">
                <a:solidFill>
                  <a:srgbClr val="00FF00"/>
                </a:solidFill>
              </a:rPr>
              <a:t> </a:t>
            </a:r>
            <a:r>
              <a:rPr lang="en-US" sz="2400" b="1" dirty="0" err="1">
                <a:solidFill>
                  <a:srgbClr val="00FF00"/>
                </a:solidFill>
              </a:rPr>
              <a:t>didebitkan</a:t>
            </a:r>
            <a:r>
              <a:rPr lang="en-US" sz="2400" b="1" dirty="0">
                <a:solidFill>
                  <a:srgbClr val="00FF00"/>
                </a:solidFill>
              </a:rPr>
              <a:t> </a:t>
            </a:r>
            <a:r>
              <a:rPr lang="en-US" sz="2400" b="1" dirty="0" err="1">
                <a:solidFill>
                  <a:srgbClr val="00FF00"/>
                </a:solidFill>
              </a:rPr>
              <a:t>sebesar</a:t>
            </a:r>
            <a:r>
              <a:rPr lang="en-US" sz="2400" b="1" dirty="0">
                <a:solidFill>
                  <a:srgbClr val="00FF00"/>
                </a:solidFill>
              </a:rPr>
              <a:t> </a:t>
            </a:r>
            <a:r>
              <a:rPr lang="en-US" sz="2400" b="1" dirty="0" err="1">
                <a:solidFill>
                  <a:srgbClr val="00FF00"/>
                </a:solidFill>
              </a:rPr>
              <a:t>Rp</a:t>
            </a:r>
            <a:r>
              <a:rPr lang="en-US" sz="2400" b="1" dirty="0">
                <a:solidFill>
                  <a:srgbClr val="00FF00"/>
                </a:solidFill>
              </a:rPr>
              <a:t> 25.000.000,-</a:t>
            </a:r>
          </a:p>
          <a:p>
            <a:pPr marL="342900" indent="-342900" algn="l">
              <a:buFontTx/>
              <a:buChar char="•"/>
            </a:pPr>
            <a:r>
              <a:rPr lang="en-US" sz="2400" b="1" dirty="0">
                <a:solidFill>
                  <a:srgbClr val="00FFFF"/>
                </a:solidFill>
              </a:rPr>
              <a:t> Modal </a:t>
            </a:r>
            <a:r>
              <a:rPr lang="en-US" sz="2400" b="1" dirty="0" err="1">
                <a:solidFill>
                  <a:srgbClr val="00FFFF"/>
                </a:solidFill>
              </a:rPr>
              <a:t>perusahaan</a:t>
            </a:r>
            <a:r>
              <a:rPr lang="en-US" sz="2400" b="1" dirty="0">
                <a:solidFill>
                  <a:srgbClr val="00FFFF"/>
                </a:solidFill>
              </a:rPr>
              <a:t> </a:t>
            </a:r>
            <a:r>
              <a:rPr lang="en-US" sz="2400" b="1" dirty="0" err="1">
                <a:solidFill>
                  <a:srgbClr val="00FFFF"/>
                </a:solidFill>
              </a:rPr>
              <a:t>bertambah</a:t>
            </a:r>
            <a:r>
              <a:rPr lang="en-US" sz="2400" b="1" dirty="0">
                <a:solidFill>
                  <a:srgbClr val="00FFFF"/>
                </a:solidFill>
              </a:rPr>
              <a:t> </a:t>
            </a:r>
            <a:r>
              <a:rPr lang="en-US" sz="2400" b="1" dirty="0" err="1">
                <a:solidFill>
                  <a:srgbClr val="00FFFF"/>
                </a:solidFill>
              </a:rPr>
              <a:t>berarti</a:t>
            </a:r>
            <a:r>
              <a:rPr lang="en-US" sz="2400" b="1" dirty="0">
                <a:solidFill>
                  <a:srgbClr val="00FFFF"/>
                </a:solidFill>
              </a:rPr>
              <a:t> </a:t>
            </a:r>
            <a:r>
              <a:rPr lang="en-US" sz="2400" b="1" dirty="0" err="1">
                <a:solidFill>
                  <a:srgbClr val="00FFFF"/>
                </a:solidFill>
              </a:rPr>
              <a:t>akan</a:t>
            </a:r>
            <a:r>
              <a:rPr lang="en-US" sz="2400" b="1" dirty="0">
                <a:solidFill>
                  <a:srgbClr val="00FFFF"/>
                </a:solidFill>
              </a:rPr>
              <a:t> </a:t>
            </a:r>
            <a:r>
              <a:rPr lang="en-US" sz="2400" b="1" dirty="0" err="1">
                <a:solidFill>
                  <a:srgbClr val="00FFFF"/>
                </a:solidFill>
              </a:rPr>
              <a:t>dikreditkan</a:t>
            </a:r>
            <a:r>
              <a:rPr lang="en-US" sz="2400" b="1" dirty="0">
                <a:solidFill>
                  <a:srgbClr val="00FFFF"/>
                </a:solidFill>
              </a:rPr>
              <a:t> </a:t>
            </a:r>
            <a:r>
              <a:rPr lang="en-US" sz="2400" b="1" dirty="0" err="1">
                <a:solidFill>
                  <a:srgbClr val="00FFFF"/>
                </a:solidFill>
              </a:rPr>
              <a:t>sebesar</a:t>
            </a:r>
            <a:r>
              <a:rPr lang="en-US" sz="2400" b="1" dirty="0">
                <a:solidFill>
                  <a:srgbClr val="00FFFF"/>
                </a:solidFill>
              </a:rPr>
              <a:t> </a:t>
            </a:r>
            <a:r>
              <a:rPr lang="en-US" sz="2400" b="1" dirty="0" err="1">
                <a:solidFill>
                  <a:srgbClr val="00FFFF"/>
                </a:solidFill>
              </a:rPr>
              <a:t>Rp</a:t>
            </a:r>
            <a:r>
              <a:rPr lang="en-US" sz="2400" b="1" dirty="0">
                <a:solidFill>
                  <a:srgbClr val="00FFFF"/>
                </a:solidFill>
              </a:rPr>
              <a:t> 25.000.000</a:t>
            </a:r>
            <a:r>
              <a:rPr lang="en-US" sz="2400" b="1" dirty="0" smtClean="0">
                <a:solidFill>
                  <a:srgbClr val="00FFFF"/>
                </a:solidFill>
              </a:rPr>
              <a:t>,-</a:t>
            </a:r>
          </a:p>
          <a:p>
            <a:pPr marL="342900" indent="-342900" algn="l">
              <a:buFontTx/>
              <a:buChar char="•"/>
            </a:pPr>
            <a:endParaRPr lang="en-US" sz="2400" b="1" dirty="0">
              <a:solidFill>
                <a:srgbClr val="00FFFF"/>
              </a:solidFill>
            </a:endParaRPr>
          </a:p>
          <a:p>
            <a:pPr marL="342900" indent="-342900" algn="l"/>
            <a:r>
              <a:rPr lang="en-US" sz="2400" b="1" dirty="0" err="1">
                <a:solidFill>
                  <a:srgbClr val="FFFF00"/>
                </a:solidFill>
              </a:rPr>
              <a:t>Tangaal</a:t>
            </a:r>
            <a:r>
              <a:rPr lang="en-US" sz="2400" b="1" dirty="0">
                <a:solidFill>
                  <a:srgbClr val="FFFF00"/>
                </a:solidFill>
              </a:rPr>
              <a:t> 3 </a:t>
            </a:r>
            <a:r>
              <a:rPr lang="en-US" sz="2400" b="1" dirty="0" err="1">
                <a:solidFill>
                  <a:srgbClr val="FFFF00"/>
                </a:solidFill>
              </a:rPr>
              <a:t>Januari</a:t>
            </a:r>
            <a:r>
              <a:rPr lang="en-US" sz="2400" b="1" dirty="0">
                <a:solidFill>
                  <a:srgbClr val="FFFF00"/>
                </a:solidFill>
              </a:rPr>
              <a:t> 2004 </a:t>
            </a:r>
            <a:r>
              <a:rPr lang="en-US" sz="2400" b="1" dirty="0" err="1">
                <a:solidFill>
                  <a:srgbClr val="FFFF00"/>
                </a:solidFill>
              </a:rPr>
              <a:t>membayar</a:t>
            </a:r>
            <a:r>
              <a:rPr lang="en-US" sz="2400" b="1" dirty="0">
                <a:solidFill>
                  <a:srgbClr val="FFFF00"/>
                </a:solidFill>
              </a:rPr>
              <a:t> </a:t>
            </a:r>
            <a:r>
              <a:rPr lang="en-US" sz="2400" b="1" dirty="0" err="1">
                <a:solidFill>
                  <a:srgbClr val="FFFF00"/>
                </a:solidFill>
              </a:rPr>
              <a:t>hutang</a:t>
            </a:r>
            <a:r>
              <a:rPr lang="en-US" sz="2400" b="1" dirty="0">
                <a:solidFill>
                  <a:srgbClr val="FFFF00"/>
                </a:solidFill>
              </a:rPr>
              <a:t> </a:t>
            </a:r>
            <a:r>
              <a:rPr lang="en-US" sz="2400" b="1" dirty="0" err="1">
                <a:solidFill>
                  <a:srgbClr val="FFFF00"/>
                </a:solidFill>
              </a:rPr>
              <a:t>sebesar</a:t>
            </a:r>
            <a:r>
              <a:rPr lang="en-US" sz="2400" b="1" dirty="0">
                <a:solidFill>
                  <a:srgbClr val="FFFF00"/>
                </a:solidFill>
              </a:rPr>
              <a:t> </a:t>
            </a:r>
            <a:r>
              <a:rPr lang="en-US" sz="2400" b="1" dirty="0" err="1">
                <a:solidFill>
                  <a:srgbClr val="FFFF00"/>
                </a:solidFill>
              </a:rPr>
              <a:t>Rp</a:t>
            </a:r>
            <a:r>
              <a:rPr lang="en-US" sz="2400" b="1" dirty="0">
                <a:solidFill>
                  <a:srgbClr val="FFFF00"/>
                </a:solidFill>
              </a:rPr>
              <a:t> 3.500.000,-</a:t>
            </a:r>
          </a:p>
          <a:p>
            <a:pPr marL="342900" indent="-342900" algn="l">
              <a:buFontTx/>
              <a:buChar char="•"/>
            </a:pPr>
            <a:r>
              <a:rPr lang="en-US" sz="2400" b="1" dirty="0">
                <a:solidFill>
                  <a:srgbClr val="FF00FF"/>
                </a:solidFill>
              </a:rPr>
              <a:t> </a:t>
            </a:r>
            <a:r>
              <a:rPr lang="en-US" sz="2400" b="1" dirty="0" err="1">
                <a:solidFill>
                  <a:srgbClr val="FF00FF"/>
                </a:solidFill>
              </a:rPr>
              <a:t>Hutang</a:t>
            </a:r>
            <a:r>
              <a:rPr lang="en-US" sz="2400" b="1" dirty="0">
                <a:solidFill>
                  <a:srgbClr val="FF00FF"/>
                </a:solidFill>
              </a:rPr>
              <a:t> </a:t>
            </a:r>
            <a:r>
              <a:rPr lang="en-US" sz="2400" b="1" dirty="0" err="1">
                <a:solidFill>
                  <a:srgbClr val="FF00FF"/>
                </a:solidFill>
              </a:rPr>
              <a:t>berkurang</a:t>
            </a:r>
            <a:r>
              <a:rPr lang="en-US" sz="2400" b="1" dirty="0">
                <a:solidFill>
                  <a:srgbClr val="FF00FF"/>
                </a:solidFill>
              </a:rPr>
              <a:t> </a:t>
            </a:r>
            <a:r>
              <a:rPr lang="en-US" sz="2400" b="1" dirty="0" err="1">
                <a:solidFill>
                  <a:srgbClr val="FF00FF"/>
                </a:solidFill>
              </a:rPr>
              <a:t>di</a:t>
            </a:r>
            <a:r>
              <a:rPr lang="en-US" sz="2400" b="1" dirty="0">
                <a:solidFill>
                  <a:srgbClr val="FF00FF"/>
                </a:solidFill>
              </a:rPr>
              <a:t> debit </a:t>
            </a:r>
            <a:r>
              <a:rPr lang="en-US" sz="2400" b="1" dirty="0" err="1">
                <a:solidFill>
                  <a:srgbClr val="FF00FF"/>
                </a:solidFill>
              </a:rPr>
              <a:t>sebesar</a:t>
            </a:r>
            <a:r>
              <a:rPr lang="en-US" sz="2400" b="1" dirty="0">
                <a:solidFill>
                  <a:srgbClr val="FF00FF"/>
                </a:solidFill>
              </a:rPr>
              <a:t> </a:t>
            </a:r>
            <a:r>
              <a:rPr lang="en-US" sz="2400" b="1" dirty="0" err="1">
                <a:solidFill>
                  <a:srgbClr val="FF00FF"/>
                </a:solidFill>
              </a:rPr>
              <a:t>Rp</a:t>
            </a:r>
            <a:r>
              <a:rPr lang="en-US" sz="2400" b="1" dirty="0">
                <a:solidFill>
                  <a:srgbClr val="FF00FF"/>
                </a:solidFill>
              </a:rPr>
              <a:t> 3.500.000,-</a:t>
            </a:r>
          </a:p>
          <a:p>
            <a:pPr marL="342900" indent="-342900" algn="l">
              <a:buFontTx/>
              <a:buChar char="•"/>
            </a:pPr>
            <a:r>
              <a:rPr lang="en-US" sz="2400" b="1" dirty="0">
                <a:solidFill>
                  <a:srgbClr val="F6CD36"/>
                </a:solidFill>
              </a:rPr>
              <a:t> </a:t>
            </a:r>
            <a:r>
              <a:rPr lang="en-US" sz="2400" b="1" dirty="0" err="1">
                <a:solidFill>
                  <a:srgbClr val="F6CD36"/>
                </a:solidFill>
              </a:rPr>
              <a:t>Kas</a:t>
            </a:r>
            <a:r>
              <a:rPr lang="en-US" sz="2400" b="1" dirty="0">
                <a:solidFill>
                  <a:srgbClr val="F6CD36"/>
                </a:solidFill>
              </a:rPr>
              <a:t> </a:t>
            </a:r>
            <a:r>
              <a:rPr lang="en-US" sz="2400" b="1" dirty="0" err="1">
                <a:solidFill>
                  <a:srgbClr val="F6CD36"/>
                </a:solidFill>
              </a:rPr>
              <a:t>berkurang</a:t>
            </a:r>
            <a:r>
              <a:rPr lang="en-US" sz="2400" b="1" dirty="0">
                <a:solidFill>
                  <a:srgbClr val="F6CD36"/>
                </a:solidFill>
              </a:rPr>
              <a:t> </a:t>
            </a:r>
            <a:r>
              <a:rPr lang="en-US" sz="2400" b="1" dirty="0" err="1">
                <a:solidFill>
                  <a:srgbClr val="F6CD36"/>
                </a:solidFill>
              </a:rPr>
              <a:t>di</a:t>
            </a:r>
            <a:r>
              <a:rPr lang="en-US" sz="2400" b="1" dirty="0">
                <a:solidFill>
                  <a:srgbClr val="F6CD36"/>
                </a:solidFill>
              </a:rPr>
              <a:t> </a:t>
            </a:r>
            <a:r>
              <a:rPr lang="en-US" sz="2400" b="1" dirty="0" err="1">
                <a:solidFill>
                  <a:srgbClr val="F6CD36"/>
                </a:solidFill>
              </a:rPr>
              <a:t>kredit</a:t>
            </a:r>
            <a:r>
              <a:rPr lang="en-US" sz="2400" b="1" dirty="0">
                <a:solidFill>
                  <a:srgbClr val="F6CD36"/>
                </a:solidFill>
              </a:rPr>
              <a:t> </a:t>
            </a:r>
            <a:r>
              <a:rPr lang="en-US" sz="2400" b="1" dirty="0" err="1">
                <a:solidFill>
                  <a:srgbClr val="F6CD36"/>
                </a:solidFill>
              </a:rPr>
              <a:t>Rp</a:t>
            </a:r>
            <a:r>
              <a:rPr lang="en-US" sz="2400" b="1" dirty="0">
                <a:solidFill>
                  <a:srgbClr val="F6CD36"/>
                </a:solidFill>
              </a:rPr>
              <a:t> 3.500.000,-</a:t>
            </a:r>
          </a:p>
        </p:txBody>
      </p:sp>
      <p:sp>
        <p:nvSpPr>
          <p:cNvPr id="3" name="Action Button: Home 2">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calcmode="lin" valueType="num">
                                      <p:cBhvr additive="base">
                                        <p:cTn id="3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04800" y="2017216"/>
            <a:ext cx="8534399" cy="4154984"/>
          </a:xfrm>
          <a:prstGeom prst="rect">
            <a:avLst/>
          </a:prstGeom>
          <a:noFill/>
          <a:ln w="9525">
            <a:noFill/>
            <a:miter lim="800000"/>
            <a:headEnd/>
            <a:tailEnd/>
          </a:ln>
          <a:effectLst/>
        </p:spPr>
        <p:txBody>
          <a:bodyPr wrap="square">
            <a:spAutoFit/>
          </a:bodyPr>
          <a:lstStyle/>
          <a:p>
            <a:pPr marL="342900" indent="-342900" algn="l"/>
            <a:r>
              <a:rPr lang="en-US" sz="2200" b="1" dirty="0" err="1" smtClean="0">
                <a:solidFill>
                  <a:srgbClr val="FFFF00"/>
                </a:solidFill>
                <a:latin typeface="Albertus Medium" pitchFamily="34" charset="0"/>
              </a:rPr>
              <a:t>Laporan</a:t>
            </a:r>
            <a:r>
              <a:rPr lang="en-US" sz="2200" b="1" dirty="0" smtClean="0">
                <a:solidFill>
                  <a:srgbClr val="FFFF00"/>
                </a:solidFill>
                <a:latin typeface="Albertus Medium" pitchFamily="34" charset="0"/>
              </a:rPr>
              <a:t> </a:t>
            </a:r>
            <a:r>
              <a:rPr lang="en-US" sz="2200" b="1" dirty="0" err="1" smtClean="0">
                <a:solidFill>
                  <a:srgbClr val="FFFF00"/>
                </a:solidFill>
                <a:latin typeface="Albertus Medium" pitchFamily="34" charset="0"/>
              </a:rPr>
              <a:t>keuangan</a:t>
            </a:r>
            <a:r>
              <a:rPr lang="en-US" sz="2200" b="1" dirty="0" smtClean="0">
                <a:solidFill>
                  <a:srgbClr val="FFFF00"/>
                </a:solidFill>
                <a:latin typeface="Albertus Medium" pitchFamily="34" charset="0"/>
              </a:rPr>
              <a:t> (Financial Statement)</a:t>
            </a:r>
          </a:p>
          <a:p>
            <a:pPr marL="342900" indent="-342900" algn="l">
              <a:buFontTx/>
              <a:buChar char="•"/>
            </a:pPr>
            <a:r>
              <a:rPr lang="en-US" sz="2200" b="1" dirty="0" err="1" smtClean="0">
                <a:solidFill>
                  <a:schemeClr val="accent6"/>
                </a:solidFill>
                <a:latin typeface="Albertus Medium" pitchFamily="34" charset="0"/>
              </a:rPr>
              <a:t>Neraca</a:t>
            </a:r>
            <a:r>
              <a:rPr lang="en-US" sz="2200" b="1" dirty="0" smtClean="0">
                <a:solidFill>
                  <a:schemeClr val="accent6"/>
                </a:solidFill>
                <a:latin typeface="Albertus Medium" pitchFamily="34" charset="0"/>
              </a:rPr>
              <a:t> / Balance Sheet</a:t>
            </a:r>
          </a:p>
          <a:p>
            <a:pPr marL="342900" indent="-342900" algn="l">
              <a:buFontTx/>
              <a:buChar char="•"/>
            </a:pPr>
            <a:r>
              <a:rPr lang="en-US" sz="2200" b="1" dirty="0" err="1" smtClean="0">
                <a:solidFill>
                  <a:srgbClr val="FF00FF"/>
                </a:solidFill>
                <a:latin typeface="Albertus Medium" pitchFamily="34" charset="0"/>
              </a:rPr>
              <a:t>Laporan</a:t>
            </a:r>
            <a:r>
              <a:rPr lang="en-US" sz="2200" b="1" dirty="0" smtClean="0">
                <a:solidFill>
                  <a:srgbClr val="FF00FF"/>
                </a:solidFill>
                <a:latin typeface="Albertus Medium" pitchFamily="34" charset="0"/>
              </a:rPr>
              <a:t> </a:t>
            </a:r>
            <a:r>
              <a:rPr lang="en-US" sz="2200" b="1" dirty="0" err="1" smtClean="0">
                <a:solidFill>
                  <a:srgbClr val="FF00FF"/>
                </a:solidFill>
                <a:latin typeface="Albertus Medium" pitchFamily="34" charset="0"/>
              </a:rPr>
              <a:t>rugi-laba</a:t>
            </a:r>
            <a:r>
              <a:rPr lang="en-US" sz="2200" b="1" dirty="0" smtClean="0">
                <a:solidFill>
                  <a:srgbClr val="FF00FF"/>
                </a:solidFill>
                <a:latin typeface="Albertus Medium" pitchFamily="34" charset="0"/>
              </a:rPr>
              <a:t> / Income Statement</a:t>
            </a:r>
          </a:p>
          <a:p>
            <a:pPr marL="342900" indent="-342900" algn="l">
              <a:buFontTx/>
              <a:buChar char="•"/>
            </a:pPr>
            <a:r>
              <a:rPr lang="en-US" sz="2200" b="1" dirty="0" err="1" smtClean="0">
                <a:solidFill>
                  <a:srgbClr val="FB5763"/>
                </a:solidFill>
                <a:latin typeface="Albertus Medium" pitchFamily="34" charset="0"/>
              </a:rPr>
              <a:t>Laporan</a:t>
            </a:r>
            <a:r>
              <a:rPr lang="en-US" sz="2200" b="1" dirty="0" smtClean="0">
                <a:solidFill>
                  <a:srgbClr val="FB5763"/>
                </a:solidFill>
                <a:latin typeface="Albertus Medium" pitchFamily="34" charset="0"/>
              </a:rPr>
              <a:t> </a:t>
            </a:r>
            <a:r>
              <a:rPr lang="en-US" sz="2200" b="1" dirty="0" err="1" smtClean="0">
                <a:solidFill>
                  <a:srgbClr val="FB5763"/>
                </a:solidFill>
                <a:latin typeface="Albertus Medium" pitchFamily="34" charset="0"/>
              </a:rPr>
              <a:t>perubahan</a:t>
            </a:r>
            <a:r>
              <a:rPr lang="en-US" sz="2200" b="1" dirty="0" smtClean="0">
                <a:solidFill>
                  <a:srgbClr val="FB5763"/>
                </a:solidFill>
                <a:latin typeface="Albertus Medium" pitchFamily="34" charset="0"/>
              </a:rPr>
              <a:t> modal / Capital Statement</a:t>
            </a:r>
          </a:p>
          <a:p>
            <a:pPr marL="342900" indent="-342900" algn="l"/>
            <a:endParaRPr lang="en-US" sz="2200" b="1" dirty="0">
              <a:solidFill>
                <a:srgbClr val="FFFF00"/>
              </a:solidFill>
              <a:latin typeface="Albertus Medium" pitchFamily="34" charset="0"/>
            </a:endParaRPr>
          </a:p>
          <a:p>
            <a:pPr marL="342900" indent="-342900" algn="l"/>
            <a:r>
              <a:rPr lang="en-US" sz="2200" b="1" dirty="0" smtClean="0">
                <a:solidFill>
                  <a:srgbClr val="FFFF00"/>
                </a:solidFill>
                <a:latin typeface="Albertus Medium" pitchFamily="34" charset="0"/>
              </a:rPr>
              <a:t>NERACA / Balance Sheet  </a:t>
            </a:r>
            <a:r>
              <a:rPr lang="en-US" sz="2200" b="1" dirty="0" smtClean="0">
                <a:solidFill>
                  <a:srgbClr val="00FFFF"/>
                </a:solidFill>
                <a:latin typeface="Albertus Medium" pitchFamily="34" charset="0"/>
              </a:rPr>
              <a:t>(</a:t>
            </a:r>
            <a:r>
              <a:rPr lang="en-US" sz="2200" b="1" dirty="0" err="1" smtClean="0">
                <a:solidFill>
                  <a:srgbClr val="00FFFF"/>
                </a:solidFill>
                <a:latin typeface="Albertus Medium" pitchFamily="34" charset="0"/>
              </a:rPr>
              <a:t>Aktiva</a:t>
            </a:r>
            <a:r>
              <a:rPr lang="en-US" sz="2200" b="1" dirty="0" smtClean="0">
                <a:solidFill>
                  <a:srgbClr val="00FFFF"/>
                </a:solidFill>
                <a:latin typeface="Albertus Medium" pitchFamily="34" charset="0"/>
              </a:rPr>
              <a:t> = </a:t>
            </a:r>
            <a:r>
              <a:rPr lang="en-US" sz="2200" b="1" dirty="0" err="1" smtClean="0">
                <a:solidFill>
                  <a:srgbClr val="00FFFF"/>
                </a:solidFill>
                <a:latin typeface="Albertus Medium" pitchFamily="34" charset="0"/>
              </a:rPr>
              <a:t>Pasiva</a:t>
            </a:r>
            <a:r>
              <a:rPr lang="en-US" sz="2200" b="1" dirty="0" smtClean="0">
                <a:solidFill>
                  <a:srgbClr val="00FFFF"/>
                </a:solidFill>
                <a:latin typeface="Albertus Medium" pitchFamily="34" charset="0"/>
              </a:rPr>
              <a:t>)</a:t>
            </a:r>
            <a:endParaRPr lang="en-US" sz="2200" b="1" dirty="0">
              <a:solidFill>
                <a:srgbClr val="00FFFF"/>
              </a:solidFill>
              <a:latin typeface="Albertus Medium" pitchFamily="34" charset="0"/>
            </a:endParaRPr>
          </a:p>
          <a:p>
            <a:pPr marL="342900" indent="-342900" algn="l"/>
            <a:r>
              <a:rPr lang="en-US" sz="2200" b="1" dirty="0">
                <a:solidFill>
                  <a:srgbClr val="FFFF00"/>
                </a:solidFill>
              </a:rPr>
              <a:t>	</a:t>
            </a:r>
            <a:r>
              <a:rPr lang="en-US" sz="2200" b="1" dirty="0" err="1">
                <a:solidFill>
                  <a:srgbClr val="FFFF00"/>
                </a:solidFill>
              </a:rPr>
              <a:t>Neraca</a:t>
            </a:r>
            <a:r>
              <a:rPr lang="en-US" sz="2200" b="1" dirty="0">
                <a:solidFill>
                  <a:srgbClr val="FFFF00"/>
                </a:solidFill>
              </a:rPr>
              <a:t> </a:t>
            </a:r>
            <a:r>
              <a:rPr lang="en-US" sz="2200" b="1" dirty="0" err="1">
                <a:solidFill>
                  <a:srgbClr val="FFFF00"/>
                </a:solidFill>
              </a:rPr>
              <a:t>adalah</a:t>
            </a:r>
            <a:r>
              <a:rPr lang="en-US" sz="2200" b="1" dirty="0">
                <a:solidFill>
                  <a:srgbClr val="FFFF00"/>
                </a:solidFill>
              </a:rPr>
              <a:t> </a:t>
            </a:r>
            <a:r>
              <a:rPr lang="en-US" sz="2200" b="1" dirty="0" err="1">
                <a:solidFill>
                  <a:srgbClr val="FFFF00"/>
                </a:solidFill>
              </a:rPr>
              <a:t>laporan</a:t>
            </a:r>
            <a:r>
              <a:rPr lang="en-US" sz="2200" b="1" dirty="0">
                <a:solidFill>
                  <a:srgbClr val="FFFF00"/>
                </a:solidFill>
              </a:rPr>
              <a:t> yang </a:t>
            </a:r>
            <a:r>
              <a:rPr lang="en-US" sz="2200" b="1" dirty="0" err="1">
                <a:solidFill>
                  <a:srgbClr val="FFFF00"/>
                </a:solidFill>
              </a:rPr>
              <a:t>menunjukkan</a:t>
            </a:r>
            <a:r>
              <a:rPr lang="en-US" sz="2200" b="1" dirty="0">
                <a:solidFill>
                  <a:srgbClr val="FFFF00"/>
                </a:solidFill>
              </a:rPr>
              <a:t> </a:t>
            </a:r>
            <a:r>
              <a:rPr lang="en-US" sz="2200" b="1" dirty="0" err="1">
                <a:solidFill>
                  <a:srgbClr val="FFFF00"/>
                </a:solidFill>
              </a:rPr>
              <a:t>posisi</a:t>
            </a:r>
            <a:r>
              <a:rPr lang="en-US" sz="2200" b="1" dirty="0">
                <a:solidFill>
                  <a:srgbClr val="FFFF00"/>
                </a:solidFill>
              </a:rPr>
              <a:t> </a:t>
            </a:r>
            <a:r>
              <a:rPr lang="en-US" sz="2200" b="1" dirty="0" err="1">
                <a:solidFill>
                  <a:srgbClr val="FFFF00"/>
                </a:solidFill>
              </a:rPr>
              <a:t>keuangan</a:t>
            </a:r>
            <a:r>
              <a:rPr lang="en-US" sz="2200" b="1" dirty="0">
                <a:solidFill>
                  <a:srgbClr val="FFFF00"/>
                </a:solidFill>
              </a:rPr>
              <a:t> </a:t>
            </a:r>
            <a:r>
              <a:rPr lang="en-US" sz="2200" b="1" dirty="0" err="1">
                <a:solidFill>
                  <a:srgbClr val="FFFF00"/>
                </a:solidFill>
              </a:rPr>
              <a:t>perusahaan</a:t>
            </a:r>
            <a:r>
              <a:rPr lang="en-US" sz="2200" b="1" dirty="0">
                <a:solidFill>
                  <a:srgbClr val="FFFF00"/>
                </a:solidFill>
              </a:rPr>
              <a:t> </a:t>
            </a:r>
            <a:r>
              <a:rPr lang="en-US" sz="2200" b="1" dirty="0" err="1">
                <a:solidFill>
                  <a:srgbClr val="FFFF00"/>
                </a:solidFill>
              </a:rPr>
              <a:t>pada</a:t>
            </a:r>
            <a:r>
              <a:rPr lang="en-US" sz="2200" b="1" dirty="0">
                <a:solidFill>
                  <a:srgbClr val="FFFF00"/>
                </a:solidFill>
              </a:rPr>
              <a:t> </a:t>
            </a:r>
            <a:r>
              <a:rPr lang="en-US" sz="2200" b="1" dirty="0" err="1">
                <a:solidFill>
                  <a:srgbClr val="FFFF00"/>
                </a:solidFill>
              </a:rPr>
              <a:t>suatu</a:t>
            </a:r>
            <a:r>
              <a:rPr lang="en-US" sz="2200" b="1" dirty="0">
                <a:solidFill>
                  <a:srgbClr val="FFFF00"/>
                </a:solidFill>
              </a:rPr>
              <a:t> </a:t>
            </a:r>
            <a:r>
              <a:rPr lang="en-US" sz="2200" b="1" dirty="0" err="1">
                <a:solidFill>
                  <a:srgbClr val="FFFF00"/>
                </a:solidFill>
              </a:rPr>
              <a:t>saat</a:t>
            </a:r>
            <a:r>
              <a:rPr lang="en-US" sz="2200" b="1" dirty="0">
                <a:solidFill>
                  <a:srgbClr val="FFFF00"/>
                </a:solidFill>
              </a:rPr>
              <a:t> </a:t>
            </a:r>
            <a:r>
              <a:rPr lang="en-US" sz="2200" b="1" dirty="0" err="1">
                <a:solidFill>
                  <a:srgbClr val="FFFF00"/>
                </a:solidFill>
              </a:rPr>
              <a:t>tertentu</a:t>
            </a:r>
            <a:endParaRPr lang="en-US" sz="2200" b="1" dirty="0">
              <a:solidFill>
                <a:srgbClr val="FFFF00"/>
              </a:solidFill>
            </a:endParaRPr>
          </a:p>
          <a:p>
            <a:pPr marL="342900" indent="-342900" algn="l"/>
            <a:endParaRPr lang="en-US" sz="2200" b="1" dirty="0">
              <a:solidFill>
                <a:srgbClr val="FF0000"/>
              </a:solidFill>
            </a:endParaRPr>
          </a:p>
          <a:p>
            <a:pPr marL="342900" indent="-342900" algn="l"/>
            <a:r>
              <a:rPr lang="en-US" sz="2200" b="1" dirty="0" err="1">
                <a:solidFill>
                  <a:schemeClr val="accent6"/>
                </a:solidFill>
              </a:rPr>
              <a:t>Neraca</a:t>
            </a:r>
            <a:r>
              <a:rPr lang="en-US" sz="2200" b="1" dirty="0">
                <a:solidFill>
                  <a:schemeClr val="accent6"/>
                </a:solidFill>
              </a:rPr>
              <a:t> </a:t>
            </a:r>
            <a:r>
              <a:rPr lang="en-US" sz="2200" b="1" dirty="0" err="1">
                <a:solidFill>
                  <a:schemeClr val="accent6"/>
                </a:solidFill>
              </a:rPr>
              <a:t>menunjukkan</a:t>
            </a:r>
            <a:r>
              <a:rPr lang="en-US" sz="2200" b="1" dirty="0">
                <a:solidFill>
                  <a:schemeClr val="accent6"/>
                </a:solidFill>
              </a:rPr>
              <a:t>:</a:t>
            </a:r>
          </a:p>
          <a:p>
            <a:pPr marL="342900" indent="-342900" algn="l">
              <a:buFontTx/>
              <a:buChar char="-"/>
            </a:pPr>
            <a:r>
              <a:rPr lang="en-US" sz="2200" b="1" dirty="0" err="1">
                <a:solidFill>
                  <a:schemeClr val="accent6"/>
                </a:solidFill>
              </a:rPr>
              <a:t>Kekayaan</a:t>
            </a:r>
            <a:r>
              <a:rPr lang="en-US" sz="2200" b="1" dirty="0">
                <a:solidFill>
                  <a:schemeClr val="accent6"/>
                </a:solidFill>
              </a:rPr>
              <a:t> </a:t>
            </a:r>
            <a:r>
              <a:rPr lang="en-US" sz="2200" b="1" dirty="0" err="1">
                <a:solidFill>
                  <a:schemeClr val="accent6"/>
                </a:solidFill>
              </a:rPr>
              <a:t>atau</a:t>
            </a:r>
            <a:r>
              <a:rPr lang="en-US" sz="2200" b="1" dirty="0">
                <a:solidFill>
                  <a:schemeClr val="accent6"/>
                </a:solidFill>
              </a:rPr>
              <a:t> </a:t>
            </a:r>
            <a:r>
              <a:rPr lang="en-US" sz="2200" b="1" dirty="0" err="1">
                <a:solidFill>
                  <a:schemeClr val="accent6"/>
                </a:solidFill>
              </a:rPr>
              <a:t>aktiva</a:t>
            </a:r>
            <a:r>
              <a:rPr lang="en-US" sz="2200" b="1" dirty="0">
                <a:solidFill>
                  <a:schemeClr val="accent6"/>
                </a:solidFill>
              </a:rPr>
              <a:t> (assets)</a:t>
            </a:r>
          </a:p>
          <a:p>
            <a:pPr marL="342900" indent="-342900" algn="l">
              <a:buFontTx/>
              <a:buChar char="-"/>
            </a:pPr>
            <a:r>
              <a:rPr lang="en-US" sz="2200" b="1" dirty="0" err="1">
                <a:solidFill>
                  <a:schemeClr val="accent6"/>
                </a:solidFill>
              </a:rPr>
              <a:t>Sumber</a:t>
            </a:r>
            <a:r>
              <a:rPr lang="en-US" sz="2200" b="1" dirty="0">
                <a:solidFill>
                  <a:schemeClr val="accent6"/>
                </a:solidFill>
              </a:rPr>
              <a:t> </a:t>
            </a:r>
            <a:r>
              <a:rPr lang="en-US" sz="2200" b="1" dirty="0" err="1">
                <a:solidFill>
                  <a:schemeClr val="accent6"/>
                </a:solidFill>
              </a:rPr>
              <a:t>kekayaan</a:t>
            </a:r>
            <a:endParaRPr lang="en-US" sz="2200" dirty="0">
              <a:solidFill>
                <a:schemeClr val="accent6"/>
              </a:solidFill>
            </a:endParaRPr>
          </a:p>
        </p:txBody>
      </p:sp>
      <p:sp>
        <p:nvSpPr>
          <p:cNvPr id="3" name="Rectangle 2"/>
          <p:cNvSpPr/>
          <p:nvPr/>
        </p:nvSpPr>
        <p:spPr>
          <a:xfrm>
            <a:off x="1524000" y="304800"/>
            <a:ext cx="6248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FFFF00"/>
                </a:solidFill>
              </a:rPr>
              <a:t>Persamaan</a:t>
            </a:r>
            <a:r>
              <a:rPr lang="en-US" sz="2800" dirty="0" smtClean="0">
                <a:solidFill>
                  <a:srgbClr val="FFFF00"/>
                </a:solidFill>
              </a:rPr>
              <a:t> </a:t>
            </a:r>
            <a:r>
              <a:rPr lang="en-US" sz="2800" dirty="0" err="1" smtClean="0">
                <a:solidFill>
                  <a:srgbClr val="FFFF00"/>
                </a:solidFill>
              </a:rPr>
              <a:t>Akuntansi</a:t>
            </a:r>
            <a:endParaRPr lang="en-US" sz="2800" dirty="0" smtClean="0">
              <a:solidFill>
                <a:srgbClr val="FFFF00"/>
              </a:solidFill>
            </a:endParaRPr>
          </a:p>
          <a:p>
            <a:pPr algn="ctr"/>
            <a:r>
              <a:rPr lang="en-US" sz="2800" dirty="0" err="1" smtClean="0">
                <a:solidFill>
                  <a:srgbClr val="00FFFF"/>
                </a:solidFill>
              </a:rPr>
              <a:t>Harta</a:t>
            </a:r>
            <a:r>
              <a:rPr lang="en-US" sz="2800" dirty="0" smtClean="0">
                <a:solidFill>
                  <a:srgbClr val="00FFFF"/>
                </a:solidFill>
              </a:rPr>
              <a:t> (</a:t>
            </a:r>
            <a:r>
              <a:rPr lang="en-US" sz="2800" dirty="0" err="1" smtClean="0">
                <a:solidFill>
                  <a:srgbClr val="00FFFF"/>
                </a:solidFill>
              </a:rPr>
              <a:t>Aktiva</a:t>
            </a:r>
            <a:r>
              <a:rPr lang="en-US" sz="2800" dirty="0" smtClean="0">
                <a:solidFill>
                  <a:srgbClr val="00FFFF"/>
                </a:solidFill>
              </a:rPr>
              <a:t>) = </a:t>
            </a:r>
            <a:r>
              <a:rPr lang="en-US" sz="2800" dirty="0" err="1" smtClean="0">
                <a:solidFill>
                  <a:srgbClr val="00FFFF"/>
                </a:solidFill>
              </a:rPr>
              <a:t>Utang+Modal</a:t>
            </a:r>
            <a:r>
              <a:rPr lang="en-US" sz="2800" dirty="0" smtClean="0">
                <a:solidFill>
                  <a:srgbClr val="00FFFF"/>
                </a:solidFill>
              </a:rPr>
              <a:t> (</a:t>
            </a:r>
            <a:r>
              <a:rPr lang="en-US" sz="2800" dirty="0" err="1" smtClean="0">
                <a:solidFill>
                  <a:srgbClr val="00FFFF"/>
                </a:solidFill>
              </a:rPr>
              <a:t>pasiva</a:t>
            </a:r>
            <a:r>
              <a:rPr lang="en-US" sz="2800" dirty="0" smtClean="0">
                <a:solidFill>
                  <a:srgbClr val="00FFFF"/>
                </a:solidFill>
              </a:rPr>
              <a:t>)</a:t>
            </a:r>
            <a:endParaRPr lang="en-US" sz="2800"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 calcmode="lin" valueType="num">
                                      <p:cBhvr additive="base">
                                        <p:cTn id="1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 calcmode="lin" valueType="num">
                                      <p:cBhvr additive="base">
                                        <p:cTn id="1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 calcmode="lin" valueType="num">
                                      <p:cBhvr additive="base">
                                        <p:cTn id="2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anim calcmode="lin" valueType="num">
                                      <p:cBhvr additive="base">
                                        <p:cTn id="3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990600" y="762001"/>
            <a:ext cx="7620000" cy="4972050"/>
          </a:xfrm>
          <a:prstGeom prst="rect">
            <a:avLst/>
          </a:prstGeom>
          <a:solidFill>
            <a:srgbClr val="FFFFFF"/>
          </a:solidFill>
          <a:ln w="9525">
            <a:solidFill>
              <a:srgbClr val="000000"/>
            </a:solidFill>
            <a:miter lim="800000"/>
            <a:headEnd/>
            <a:tailEnd/>
          </a:ln>
        </p:spPr>
        <p:txBody>
          <a:bodyPr/>
          <a:lstStyle/>
          <a:p>
            <a:r>
              <a:rPr lang="en-US" sz="1400" b="1">
                <a:latin typeface="Arial Narrow" pitchFamily="34" charset="0"/>
              </a:rPr>
              <a:t>Salon DEVI</a:t>
            </a:r>
          </a:p>
          <a:p>
            <a:r>
              <a:rPr lang="en-US" sz="1400" b="1">
                <a:latin typeface="Arial Narrow" pitchFamily="34" charset="0"/>
              </a:rPr>
              <a:t>NERACA</a:t>
            </a:r>
          </a:p>
          <a:p>
            <a:r>
              <a:rPr lang="en-US" sz="1400" b="1">
                <a:latin typeface="Arial Narrow" pitchFamily="34" charset="0"/>
              </a:rPr>
              <a:t>Per, 31 Desember 2005</a:t>
            </a:r>
          </a:p>
          <a:p>
            <a:pPr algn="l"/>
            <a:endParaRPr lang="en-US" sz="1400" b="1">
              <a:latin typeface="Arial Narrow" pitchFamily="34" charset="0"/>
            </a:endParaRPr>
          </a:p>
          <a:p>
            <a:pPr algn="l"/>
            <a:endParaRPr lang="en-US" sz="1400" b="1">
              <a:latin typeface="Arial Narrow" pitchFamily="34" charset="0"/>
            </a:endParaRPr>
          </a:p>
          <a:p>
            <a:pPr algn="l"/>
            <a:r>
              <a:rPr lang="en-US" sz="1400" b="1">
                <a:latin typeface="Arial Narrow" pitchFamily="34" charset="0"/>
              </a:rPr>
              <a:t>AKTIVA				PASIVA</a:t>
            </a:r>
          </a:p>
          <a:p>
            <a:pPr algn="l"/>
            <a:r>
              <a:rPr lang="en-US" sz="1400" b="1">
                <a:latin typeface="Arial Narrow" pitchFamily="34" charset="0"/>
              </a:rPr>
              <a:t>Kas			  75.000.000	Hutang Dagang	130.000.000</a:t>
            </a:r>
          </a:p>
          <a:p>
            <a:pPr algn="l"/>
            <a:r>
              <a:rPr lang="en-US" sz="1400" b="1">
                <a:latin typeface="Arial Narrow" pitchFamily="34" charset="0"/>
              </a:rPr>
              <a:t>Piutang Dagang	   	125.000.000	Hutang Hipotik	</a:t>
            </a:r>
            <a:r>
              <a:rPr lang="en-US" sz="1400" b="1" u="sng">
                <a:latin typeface="Arial Narrow" pitchFamily="34" charset="0"/>
              </a:rPr>
              <a:t>220.000.000</a:t>
            </a:r>
            <a:endParaRPr lang="en-US" sz="1400" b="1">
              <a:latin typeface="Arial Narrow" pitchFamily="34" charset="0"/>
            </a:endParaRPr>
          </a:p>
          <a:p>
            <a:pPr algn="l"/>
            <a:r>
              <a:rPr lang="en-US" sz="1400" b="1">
                <a:latin typeface="Arial Narrow" pitchFamily="34" charset="0"/>
              </a:rPr>
              <a:t>Perlengkapan Salon		120.000.000 			350.000.000</a:t>
            </a:r>
          </a:p>
          <a:p>
            <a:pPr algn="l"/>
            <a:r>
              <a:rPr lang="en-US" sz="1400" b="1">
                <a:latin typeface="Arial Narrow" pitchFamily="34" charset="0"/>
              </a:rPr>
              <a:t>Tanah &amp; Bangunan		200.000.000 	Modal Devi		470.000.000</a:t>
            </a:r>
          </a:p>
          <a:p>
            <a:pPr algn="l"/>
            <a:r>
              <a:rPr lang="en-US" sz="1400" b="1">
                <a:latin typeface="Arial Narrow" pitchFamily="34" charset="0"/>
              </a:rPr>
              <a:t>Peralatan Salon	   	250.000.000 </a:t>
            </a:r>
          </a:p>
          <a:p>
            <a:pPr algn="l"/>
            <a:r>
              <a:rPr lang="en-US" sz="1400" b="1">
                <a:latin typeface="Arial Narrow" pitchFamily="34" charset="0"/>
              </a:rPr>
              <a:t>Kendaraan			  50.000.000</a:t>
            </a:r>
          </a:p>
          <a:p>
            <a:pPr algn="l"/>
            <a:endParaRPr lang="en-US" sz="1400" b="1">
              <a:latin typeface="Arial Narrow" pitchFamily="34" charset="0"/>
            </a:endParaRPr>
          </a:p>
          <a:p>
            <a:pPr algn="l"/>
            <a:r>
              <a:rPr lang="en-US" sz="1400" b="1">
                <a:latin typeface="Arial Narrow" pitchFamily="34" charset="0"/>
              </a:rPr>
              <a:t>   Total Aktiva		820.000.000	 Total Pasiva		820.000.000</a:t>
            </a:r>
          </a:p>
          <a:p>
            <a:endParaRPr lang="en-US" sz="1400" b="1">
              <a:latin typeface="Arial Narrow" pitchFamily="34" charset="0"/>
            </a:endParaRPr>
          </a:p>
        </p:txBody>
      </p:sp>
      <p:sp>
        <p:nvSpPr>
          <p:cNvPr id="3" name="Text Box 5"/>
          <p:cNvSpPr txBox="1">
            <a:spLocks noChangeArrowheads="1"/>
          </p:cNvSpPr>
          <p:nvPr/>
        </p:nvSpPr>
        <p:spPr bwMode="auto">
          <a:xfrm>
            <a:off x="381000" y="228600"/>
            <a:ext cx="8458200" cy="6172200"/>
          </a:xfrm>
          <a:prstGeom prst="rect">
            <a:avLst/>
          </a:prstGeom>
          <a:solidFill>
            <a:srgbClr val="FFFFFF"/>
          </a:solidFill>
          <a:ln w="9525">
            <a:solidFill>
              <a:srgbClr val="000000"/>
            </a:solidFill>
            <a:miter lim="800000"/>
            <a:headEnd/>
            <a:tailEnd/>
          </a:ln>
        </p:spPr>
        <p:txBody>
          <a:bodyPr/>
          <a:lstStyle/>
          <a:p>
            <a:pPr algn="ctr"/>
            <a:r>
              <a:rPr lang="en-US" sz="1400" b="1" dirty="0">
                <a:latin typeface="Arial Narrow" pitchFamily="34" charset="0"/>
              </a:rPr>
              <a:t>Salon DEVI</a:t>
            </a:r>
          </a:p>
          <a:p>
            <a:pPr algn="ctr"/>
            <a:r>
              <a:rPr lang="en-US" sz="1400" b="1" dirty="0">
                <a:latin typeface="Arial Narrow" pitchFamily="34" charset="0"/>
              </a:rPr>
              <a:t>NERACA</a:t>
            </a:r>
          </a:p>
          <a:p>
            <a:pPr algn="ctr"/>
            <a:r>
              <a:rPr lang="en-US" sz="1400" b="1" dirty="0">
                <a:latin typeface="Arial Narrow" pitchFamily="34" charset="0"/>
              </a:rPr>
              <a:t>Per, 31 </a:t>
            </a:r>
            <a:r>
              <a:rPr lang="en-US" sz="1400" b="1" dirty="0" err="1">
                <a:latin typeface="Arial Narrow" pitchFamily="34" charset="0"/>
              </a:rPr>
              <a:t>Desember</a:t>
            </a:r>
            <a:r>
              <a:rPr lang="en-US" sz="1400" b="1" dirty="0">
                <a:latin typeface="Arial Narrow" pitchFamily="34" charset="0"/>
              </a:rPr>
              <a:t> 2005</a:t>
            </a:r>
          </a:p>
          <a:p>
            <a:pPr algn="l"/>
            <a:endParaRPr lang="en-US" sz="1400" b="1" dirty="0">
              <a:latin typeface="Arial Narrow" pitchFamily="34" charset="0"/>
            </a:endParaRPr>
          </a:p>
          <a:p>
            <a:pPr algn="l"/>
            <a:endParaRPr lang="en-US" sz="1400" b="1" dirty="0">
              <a:latin typeface="Arial Narrow" pitchFamily="34" charset="0"/>
            </a:endParaRPr>
          </a:p>
          <a:p>
            <a:pPr algn="l"/>
            <a:r>
              <a:rPr lang="en-US" sz="1400" b="1" dirty="0">
                <a:latin typeface="Arial Narrow" pitchFamily="34" charset="0"/>
              </a:rPr>
              <a:t>AKTIVA				PASIVA</a:t>
            </a:r>
          </a:p>
          <a:p>
            <a:pPr algn="l"/>
            <a:r>
              <a:rPr lang="en-US" sz="1400" b="1" dirty="0" err="1">
                <a:latin typeface="Arial Narrow" pitchFamily="34" charset="0"/>
              </a:rPr>
              <a:t>Kas</a:t>
            </a:r>
            <a:r>
              <a:rPr lang="en-US" sz="1400" b="1" dirty="0">
                <a:latin typeface="Arial Narrow" pitchFamily="34" charset="0"/>
              </a:rPr>
              <a:t>			  75.000.000	</a:t>
            </a:r>
            <a:r>
              <a:rPr lang="en-US" sz="1400" b="1" dirty="0" err="1">
                <a:latin typeface="Arial Narrow" pitchFamily="34" charset="0"/>
              </a:rPr>
              <a:t>Hutang</a:t>
            </a:r>
            <a:r>
              <a:rPr lang="en-US" sz="1400" b="1" dirty="0">
                <a:latin typeface="Arial Narrow" pitchFamily="34" charset="0"/>
              </a:rPr>
              <a:t> </a:t>
            </a:r>
            <a:r>
              <a:rPr lang="en-US" sz="1400" b="1" dirty="0" err="1">
                <a:latin typeface="Arial Narrow" pitchFamily="34" charset="0"/>
              </a:rPr>
              <a:t>Dagang</a:t>
            </a:r>
            <a:r>
              <a:rPr lang="en-US" sz="1400" b="1" dirty="0">
                <a:latin typeface="Arial Narrow" pitchFamily="34" charset="0"/>
              </a:rPr>
              <a:t>	130.000.000</a:t>
            </a:r>
          </a:p>
          <a:p>
            <a:pPr algn="l"/>
            <a:r>
              <a:rPr lang="en-US" sz="1400" b="1" dirty="0" err="1">
                <a:latin typeface="Arial Narrow" pitchFamily="34" charset="0"/>
              </a:rPr>
              <a:t>Piutang</a:t>
            </a:r>
            <a:r>
              <a:rPr lang="en-US" sz="1400" b="1" dirty="0">
                <a:latin typeface="Arial Narrow" pitchFamily="34" charset="0"/>
              </a:rPr>
              <a:t> </a:t>
            </a:r>
            <a:r>
              <a:rPr lang="en-US" sz="1400" b="1" dirty="0" err="1">
                <a:latin typeface="Arial Narrow" pitchFamily="34" charset="0"/>
              </a:rPr>
              <a:t>Dagang</a:t>
            </a:r>
            <a:r>
              <a:rPr lang="en-US" sz="1400" b="1" dirty="0">
                <a:latin typeface="Arial Narrow" pitchFamily="34" charset="0"/>
              </a:rPr>
              <a:t>	   	125.000.000	</a:t>
            </a:r>
            <a:r>
              <a:rPr lang="en-US" sz="1400" b="1" dirty="0" err="1">
                <a:latin typeface="Arial Narrow" pitchFamily="34" charset="0"/>
              </a:rPr>
              <a:t>Hutang</a:t>
            </a:r>
            <a:r>
              <a:rPr lang="en-US" sz="1400" b="1" dirty="0">
                <a:latin typeface="Arial Narrow" pitchFamily="34" charset="0"/>
              </a:rPr>
              <a:t> </a:t>
            </a:r>
            <a:r>
              <a:rPr lang="en-US" sz="1400" b="1" dirty="0" err="1">
                <a:latin typeface="Arial Narrow" pitchFamily="34" charset="0"/>
              </a:rPr>
              <a:t>Hipotik</a:t>
            </a:r>
            <a:r>
              <a:rPr lang="en-US" sz="1400" b="1" dirty="0">
                <a:latin typeface="Arial Narrow" pitchFamily="34" charset="0"/>
              </a:rPr>
              <a:t>	</a:t>
            </a:r>
            <a:r>
              <a:rPr lang="en-US" sz="1400" b="1" u="sng" dirty="0">
                <a:latin typeface="Arial Narrow" pitchFamily="34" charset="0"/>
              </a:rPr>
              <a:t>220.000.000</a:t>
            </a:r>
            <a:endParaRPr lang="en-US" sz="1400" b="1" dirty="0">
              <a:latin typeface="Arial Narrow" pitchFamily="34" charset="0"/>
            </a:endParaRPr>
          </a:p>
          <a:p>
            <a:pPr algn="l"/>
            <a:r>
              <a:rPr lang="en-US" sz="1400" b="1" dirty="0" err="1">
                <a:latin typeface="Arial Narrow" pitchFamily="34" charset="0"/>
              </a:rPr>
              <a:t>Perlengkapan</a:t>
            </a:r>
            <a:r>
              <a:rPr lang="en-US" sz="1400" b="1" dirty="0">
                <a:latin typeface="Arial Narrow" pitchFamily="34" charset="0"/>
              </a:rPr>
              <a:t> Salon		120.000.000 			350.000.000</a:t>
            </a:r>
          </a:p>
          <a:p>
            <a:pPr algn="l"/>
            <a:r>
              <a:rPr lang="en-US" sz="1400" b="1" dirty="0">
                <a:latin typeface="Arial Narrow" pitchFamily="34" charset="0"/>
              </a:rPr>
              <a:t>Tanah &amp; </a:t>
            </a:r>
            <a:r>
              <a:rPr lang="en-US" sz="1400" b="1" dirty="0" err="1">
                <a:latin typeface="Arial Narrow" pitchFamily="34" charset="0"/>
              </a:rPr>
              <a:t>Bangunan</a:t>
            </a:r>
            <a:r>
              <a:rPr lang="en-US" sz="1400" b="1" dirty="0">
                <a:latin typeface="Arial Narrow" pitchFamily="34" charset="0"/>
              </a:rPr>
              <a:t>		200.000.000 	Modal Devi		470.000.000</a:t>
            </a:r>
          </a:p>
          <a:p>
            <a:pPr algn="l"/>
            <a:r>
              <a:rPr lang="en-US" sz="1400" b="1" dirty="0" err="1">
                <a:latin typeface="Arial Narrow" pitchFamily="34" charset="0"/>
              </a:rPr>
              <a:t>Peralatan</a:t>
            </a:r>
            <a:r>
              <a:rPr lang="en-US" sz="1400" b="1" dirty="0">
                <a:latin typeface="Arial Narrow" pitchFamily="34" charset="0"/>
              </a:rPr>
              <a:t> Salon	   	250.000.000 </a:t>
            </a:r>
          </a:p>
          <a:p>
            <a:pPr algn="l"/>
            <a:r>
              <a:rPr lang="en-US" sz="1400" b="1" dirty="0" err="1">
                <a:latin typeface="Arial Narrow" pitchFamily="34" charset="0"/>
              </a:rPr>
              <a:t>Kendaraan</a:t>
            </a:r>
            <a:r>
              <a:rPr lang="en-US" sz="1400" b="1" dirty="0">
                <a:latin typeface="Arial Narrow" pitchFamily="34" charset="0"/>
              </a:rPr>
              <a:t>			  50.000.000</a:t>
            </a:r>
          </a:p>
          <a:p>
            <a:pPr algn="l"/>
            <a:endParaRPr lang="en-US" sz="1400" b="1" dirty="0">
              <a:latin typeface="Arial Narrow" pitchFamily="34" charset="0"/>
            </a:endParaRPr>
          </a:p>
          <a:p>
            <a:pPr algn="l"/>
            <a:r>
              <a:rPr lang="en-US" sz="1400" b="1" dirty="0">
                <a:latin typeface="Arial Narrow" pitchFamily="34" charset="0"/>
              </a:rPr>
              <a:t>   Total </a:t>
            </a:r>
            <a:r>
              <a:rPr lang="en-US" sz="1400" b="1" dirty="0" err="1">
                <a:latin typeface="Arial Narrow" pitchFamily="34" charset="0"/>
              </a:rPr>
              <a:t>Aktiva</a:t>
            </a:r>
            <a:r>
              <a:rPr lang="en-US" sz="1400" b="1" dirty="0">
                <a:latin typeface="Arial Narrow" pitchFamily="34" charset="0"/>
              </a:rPr>
              <a:t>		820.000.000	 Total </a:t>
            </a:r>
            <a:r>
              <a:rPr lang="en-US" sz="1400" b="1" dirty="0" err="1">
                <a:latin typeface="Arial Narrow" pitchFamily="34" charset="0"/>
              </a:rPr>
              <a:t>Pasiva</a:t>
            </a:r>
            <a:r>
              <a:rPr lang="en-US" sz="1400" b="1" dirty="0">
                <a:latin typeface="Arial Narrow" pitchFamily="34" charset="0"/>
              </a:rPr>
              <a:t>		820.000.000</a:t>
            </a:r>
          </a:p>
          <a:p>
            <a:endParaRPr lang="en-US" sz="1400" b="1" dirty="0">
              <a:latin typeface="Arial Narrow" pitchFamily="34" charset="0"/>
            </a:endParaRPr>
          </a:p>
        </p:txBody>
      </p:sp>
      <p:sp>
        <p:nvSpPr>
          <p:cNvPr id="4" name="Line 6"/>
          <p:cNvSpPr>
            <a:spLocks noChangeShapeType="1"/>
          </p:cNvSpPr>
          <p:nvPr/>
        </p:nvSpPr>
        <p:spPr bwMode="auto">
          <a:xfrm flipV="1">
            <a:off x="457200" y="1478281"/>
            <a:ext cx="7148952" cy="45719"/>
          </a:xfrm>
          <a:prstGeom prst="line">
            <a:avLst/>
          </a:prstGeom>
          <a:noFill/>
          <a:ln w="9525">
            <a:solidFill>
              <a:schemeClr val="tx1"/>
            </a:solidFill>
            <a:round/>
            <a:headEnd/>
            <a:tailEnd/>
          </a:ln>
          <a:effectLst/>
        </p:spPr>
        <p:txBody>
          <a:bodyPr/>
          <a:lstStyle/>
          <a:p>
            <a:endParaRPr lang="en-US"/>
          </a:p>
        </p:txBody>
      </p:sp>
      <p:sp>
        <p:nvSpPr>
          <p:cNvPr id="5" name="Line 7"/>
          <p:cNvSpPr>
            <a:spLocks noChangeShapeType="1"/>
          </p:cNvSpPr>
          <p:nvPr/>
        </p:nvSpPr>
        <p:spPr bwMode="auto">
          <a:xfrm flipH="1">
            <a:off x="4038600" y="1524000"/>
            <a:ext cx="47552" cy="2964772"/>
          </a:xfrm>
          <a:prstGeom prst="line">
            <a:avLst/>
          </a:prstGeom>
          <a:noFill/>
          <a:ln w="9525">
            <a:solidFill>
              <a:schemeClr val="tx1"/>
            </a:solidFill>
            <a:round/>
            <a:headEnd/>
            <a:tailEnd/>
          </a:ln>
          <a:effectLst/>
        </p:spPr>
        <p:txBody>
          <a:bodyPr/>
          <a:lstStyle/>
          <a:p>
            <a:endParaRPr lang="en-US"/>
          </a:p>
        </p:txBody>
      </p:sp>
      <p:sp>
        <p:nvSpPr>
          <p:cNvPr id="6" name="Line 8"/>
          <p:cNvSpPr>
            <a:spLocks noChangeShapeType="1"/>
          </p:cNvSpPr>
          <p:nvPr/>
        </p:nvSpPr>
        <p:spPr bwMode="auto">
          <a:xfrm>
            <a:off x="3098800" y="2895600"/>
            <a:ext cx="863600" cy="0"/>
          </a:xfrm>
          <a:prstGeom prst="line">
            <a:avLst/>
          </a:prstGeom>
          <a:noFill/>
          <a:ln w="9525">
            <a:solidFill>
              <a:schemeClr val="tx1"/>
            </a:solidFill>
            <a:round/>
            <a:headEnd/>
            <a:tailEnd/>
          </a:ln>
          <a:effectLst/>
        </p:spPr>
        <p:txBody>
          <a:bodyPr/>
          <a:lstStyle/>
          <a:p>
            <a:endParaRPr lang="en-US"/>
          </a:p>
        </p:txBody>
      </p:sp>
      <p:sp>
        <p:nvSpPr>
          <p:cNvPr id="7" name="Line 9"/>
          <p:cNvSpPr>
            <a:spLocks noChangeShapeType="1"/>
          </p:cNvSpPr>
          <p:nvPr/>
        </p:nvSpPr>
        <p:spPr bwMode="auto">
          <a:xfrm>
            <a:off x="3098800" y="3327400"/>
            <a:ext cx="863600" cy="0"/>
          </a:xfrm>
          <a:prstGeom prst="line">
            <a:avLst/>
          </a:prstGeom>
          <a:noFill/>
          <a:ln w="9525">
            <a:solidFill>
              <a:schemeClr val="tx1"/>
            </a:solidFill>
            <a:round/>
            <a:headEnd/>
            <a:tailEnd/>
          </a:ln>
          <a:effectLst/>
        </p:spPr>
        <p:txBody>
          <a:bodyPr/>
          <a:lstStyle/>
          <a:p>
            <a:endParaRPr lang="en-US"/>
          </a:p>
        </p:txBody>
      </p:sp>
      <p:sp>
        <p:nvSpPr>
          <p:cNvPr id="8" name="Line 10"/>
          <p:cNvSpPr>
            <a:spLocks noChangeShapeType="1"/>
          </p:cNvSpPr>
          <p:nvPr/>
        </p:nvSpPr>
        <p:spPr bwMode="auto">
          <a:xfrm>
            <a:off x="5945188" y="2921000"/>
            <a:ext cx="863600" cy="0"/>
          </a:xfrm>
          <a:prstGeom prst="line">
            <a:avLst/>
          </a:prstGeom>
          <a:noFill/>
          <a:ln w="9525">
            <a:solidFill>
              <a:schemeClr val="tx1"/>
            </a:solidFill>
            <a:round/>
            <a:headEnd/>
            <a:tailEnd/>
          </a:ln>
          <a:effectLst/>
        </p:spPr>
        <p:txBody>
          <a:bodyPr/>
          <a:lstStyle/>
          <a:p>
            <a:endParaRPr lang="en-US"/>
          </a:p>
        </p:txBody>
      </p:sp>
      <p:sp>
        <p:nvSpPr>
          <p:cNvPr id="9" name="Line 11"/>
          <p:cNvSpPr>
            <a:spLocks noChangeShapeType="1"/>
          </p:cNvSpPr>
          <p:nvPr/>
        </p:nvSpPr>
        <p:spPr bwMode="auto">
          <a:xfrm>
            <a:off x="5943600" y="3352800"/>
            <a:ext cx="863600" cy="0"/>
          </a:xfrm>
          <a:prstGeom prst="line">
            <a:avLst/>
          </a:prstGeom>
          <a:noFill/>
          <a:ln w="9525">
            <a:solidFill>
              <a:schemeClr val="tx1"/>
            </a:solidFill>
            <a:round/>
            <a:headEnd/>
            <a:tailEnd/>
          </a:ln>
          <a:effectLst/>
        </p:spPr>
        <p:txBody>
          <a:bodyPr/>
          <a:lstStyle/>
          <a:p>
            <a:endParaRPr lang="en-US"/>
          </a:p>
        </p:txBody>
      </p:sp>
      <p:sp>
        <p:nvSpPr>
          <p:cNvPr id="10" name="Rectangle 2"/>
          <p:cNvSpPr txBox="1">
            <a:spLocks noChangeArrowheads="1"/>
          </p:cNvSpPr>
          <p:nvPr/>
        </p:nvSpPr>
        <p:spPr bwMode="auto">
          <a:xfrm>
            <a:off x="2438400" y="6096000"/>
            <a:ext cx="3810000" cy="533401"/>
          </a:xfrm>
          <a:prstGeom prst="rect">
            <a:avLst/>
          </a:prstGeom>
          <a:solidFill>
            <a:srgbClr val="00FF99"/>
          </a:solidFill>
          <a:ln w="57150">
            <a:solidFill>
              <a:srgbClr val="FF00FF"/>
            </a:solidFill>
            <a:miter lim="800000"/>
            <a:headEnd/>
            <a:tailEnd/>
          </a:ln>
          <a:effectLst/>
        </p:spPr>
        <p:txBody>
          <a:bodyPr anchor="b"/>
          <a:lstStyle/>
          <a:p>
            <a:pPr algn="ctr">
              <a:defRPr/>
            </a:pPr>
            <a:r>
              <a:rPr lang="en-US" sz="3200" b="1" kern="0" dirty="0" err="1" smtClean="0">
                <a:solidFill>
                  <a:srgbClr val="FFFF00"/>
                </a:solidFill>
                <a:effectLst>
                  <a:outerShdw blurRad="38100" dist="38100" dir="2700000" algn="tl">
                    <a:srgbClr val="000000"/>
                  </a:outerShdw>
                </a:effectLst>
                <a:latin typeface="+mj-lt"/>
                <a:ea typeface="+mj-ea"/>
                <a:cs typeface="+mj-cs"/>
              </a:rPr>
              <a:t>Contoh</a:t>
            </a:r>
            <a:r>
              <a:rPr lang="en-US" sz="3200" b="1" kern="0" dirty="0" smtClean="0">
                <a:solidFill>
                  <a:srgbClr val="FFFF00"/>
                </a:solidFill>
                <a:effectLst>
                  <a:outerShdw blurRad="38100" dist="38100" dir="2700000" algn="tl">
                    <a:srgbClr val="000000"/>
                  </a:outerShdw>
                </a:effectLst>
                <a:latin typeface="+mj-lt"/>
                <a:ea typeface="+mj-ea"/>
                <a:cs typeface="+mj-cs"/>
              </a:rPr>
              <a:t> </a:t>
            </a:r>
            <a:r>
              <a:rPr lang="en-US" sz="3200" b="1" kern="0" dirty="0" err="1" smtClean="0">
                <a:solidFill>
                  <a:srgbClr val="FFFF00"/>
                </a:solidFill>
                <a:effectLst>
                  <a:outerShdw blurRad="38100" dist="38100" dir="2700000" algn="tl">
                    <a:srgbClr val="000000"/>
                  </a:outerShdw>
                </a:effectLst>
                <a:latin typeface="+mj-lt"/>
                <a:ea typeface="+mj-ea"/>
                <a:cs typeface="+mj-cs"/>
              </a:rPr>
              <a:t>Neraca</a:t>
            </a:r>
            <a:endParaRPr lang="en-US" sz="3200" b="1" kern="0" dirty="0">
              <a:solidFill>
                <a:srgbClr val="FFFF00"/>
              </a:solidFill>
              <a:effectLst>
                <a:outerShdw blurRad="38100" dist="38100" dir="2700000" algn="tl">
                  <a:srgbClr val="000000"/>
                </a:outerShdw>
              </a:effectLst>
              <a:latin typeface="+mj-lt"/>
              <a:ea typeface="+mj-ea"/>
              <a:cs typeface="+mj-cs"/>
            </a:endParaRPr>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57200" y="322957"/>
            <a:ext cx="8077200" cy="6370975"/>
          </a:xfrm>
          <a:prstGeom prst="rect">
            <a:avLst/>
          </a:prstGeom>
          <a:noFill/>
          <a:ln w="9525">
            <a:noFill/>
            <a:miter lim="800000"/>
            <a:headEnd/>
            <a:tailEnd/>
          </a:ln>
          <a:effectLst/>
        </p:spPr>
        <p:txBody>
          <a:bodyPr wrap="square">
            <a:spAutoFit/>
          </a:bodyPr>
          <a:lstStyle/>
          <a:p>
            <a:pPr marL="342900" indent="-342900" algn="l"/>
            <a:r>
              <a:rPr lang="en-US" sz="2400" b="1" dirty="0">
                <a:solidFill>
                  <a:srgbClr val="FFFF00"/>
                </a:solidFill>
                <a:latin typeface="Albertus Medium" pitchFamily="34" charset="0"/>
              </a:rPr>
              <a:t>LAPORAN </a:t>
            </a:r>
            <a:r>
              <a:rPr lang="en-US" sz="2400" b="1" dirty="0" smtClean="0">
                <a:solidFill>
                  <a:srgbClr val="FFFF00"/>
                </a:solidFill>
                <a:latin typeface="Albertus Medium" pitchFamily="34" charset="0"/>
              </a:rPr>
              <a:t>RUGI-LABA (Income Statement)</a:t>
            </a:r>
          </a:p>
          <a:p>
            <a:pPr marL="342900" indent="-342900" algn="ctr"/>
            <a:r>
              <a:rPr lang="en-US" sz="2400" b="1" dirty="0" smtClean="0">
                <a:solidFill>
                  <a:srgbClr val="00FFFF"/>
                </a:solidFill>
                <a:latin typeface="Albertus Medium" pitchFamily="34" charset="0"/>
              </a:rPr>
              <a:t>( = </a:t>
            </a:r>
            <a:r>
              <a:rPr lang="en-US" sz="2400" b="1" dirty="0" err="1" smtClean="0">
                <a:solidFill>
                  <a:srgbClr val="00FFFF"/>
                </a:solidFill>
                <a:latin typeface="Albertus Medium" pitchFamily="34" charset="0"/>
              </a:rPr>
              <a:t>Pendapatan</a:t>
            </a:r>
            <a:r>
              <a:rPr lang="en-US" sz="2400" b="1" dirty="0" smtClean="0">
                <a:solidFill>
                  <a:srgbClr val="00FFFF"/>
                </a:solidFill>
                <a:latin typeface="Albertus Medium" pitchFamily="34" charset="0"/>
              </a:rPr>
              <a:t> – </a:t>
            </a:r>
            <a:r>
              <a:rPr lang="en-US" sz="2400" b="1" dirty="0" err="1" smtClean="0">
                <a:solidFill>
                  <a:srgbClr val="00FFFF"/>
                </a:solidFill>
                <a:latin typeface="Albertus Medium" pitchFamily="34" charset="0"/>
              </a:rPr>
              <a:t>Beban</a:t>
            </a:r>
            <a:r>
              <a:rPr lang="en-US" sz="2400" b="1" dirty="0" smtClean="0">
                <a:solidFill>
                  <a:srgbClr val="00FFFF"/>
                </a:solidFill>
                <a:latin typeface="Albertus Medium" pitchFamily="34" charset="0"/>
              </a:rPr>
              <a:t>)</a:t>
            </a:r>
            <a:endParaRPr lang="en-US" sz="2400" b="1" dirty="0">
              <a:solidFill>
                <a:srgbClr val="00FFFF"/>
              </a:solidFill>
              <a:latin typeface="Albertus Medium" pitchFamily="34" charset="0"/>
            </a:endParaRPr>
          </a:p>
          <a:p>
            <a:pPr marL="342900" indent="-342900" algn="l"/>
            <a:r>
              <a:rPr lang="en-US" sz="2400" b="1" dirty="0">
                <a:solidFill>
                  <a:srgbClr val="FFFF00"/>
                </a:solidFill>
              </a:rPr>
              <a:t>	</a:t>
            </a:r>
            <a:r>
              <a:rPr lang="en-US" sz="2400" b="1" dirty="0" err="1">
                <a:solidFill>
                  <a:srgbClr val="FFFF00"/>
                </a:solidFill>
              </a:rPr>
              <a:t>Laporan</a:t>
            </a:r>
            <a:r>
              <a:rPr lang="en-US" sz="2400" b="1" dirty="0">
                <a:solidFill>
                  <a:srgbClr val="FFFF00"/>
                </a:solidFill>
              </a:rPr>
              <a:t> </a:t>
            </a:r>
            <a:r>
              <a:rPr lang="en-US" sz="2400" b="1" dirty="0" err="1">
                <a:solidFill>
                  <a:srgbClr val="FFFF00"/>
                </a:solidFill>
              </a:rPr>
              <a:t>Rugi-Laba</a:t>
            </a:r>
            <a:r>
              <a:rPr lang="en-US" sz="2400" b="1" dirty="0">
                <a:solidFill>
                  <a:srgbClr val="FFFF00"/>
                </a:solidFill>
              </a:rPr>
              <a:t> </a:t>
            </a:r>
            <a:r>
              <a:rPr lang="en-US" sz="2400" b="1" dirty="0" err="1">
                <a:solidFill>
                  <a:srgbClr val="FFFF00"/>
                </a:solidFill>
              </a:rPr>
              <a:t>adalah</a:t>
            </a:r>
            <a:r>
              <a:rPr lang="en-US" sz="2400" b="1" dirty="0">
                <a:solidFill>
                  <a:srgbClr val="FFFF00"/>
                </a:solidFill>
              </a:rPr>
              <a:t> </a:t>
            </a:r>
            <a:r>
              <a:rPr lang="en-US" sz="2400" b="1" dirty="0" err="1">
                <a:solidFill>
                  <a:srgbClr val="FFFF00"/>
                </a:solidFill>
              </a:rPr>
              <a:t>laporan</a:t>
            </a:r>
            <a:r>
              <a:rPr lang="en-US" sz="2400" b="1" dirty="0">
                <a:solidFill>
                  <a:srgbClr val="FFFF00"/>
                </a:solidFill>
              </a:rPr>
              <a:t> yang </a:t>
            </a:r>
            <a:r>
              <a:rPr lang="en-US" sz="2400" b="1" dirty="0" err="1">
                <a:solidFill>
                  <a:srgbClr val="FFFF00"/>
                </a:solidFill>
              </a:rPr>
              <a:t>menunjukkan</a:t>
            </a:r>
            <a:r>
              <a:rPr lang="en-US" sz="2400" b="1" dirty="0">
                <a:solidFill>
                  <a:srgbClr val="FFFF00"/>
                </a:solidFill>
              </a:rPr>
              <a:t> </a:t>
            </a:r>
            <a:r>
              <a:rPr lang="en-US" sz="2400" b="1" dirty="0" err="1">
                <a:solidFill>
                  <a:srgbClr val="FFFF00"/>
                </a:solidFill>
              </a:rPr>
              <a:t>hasil</a:t>
            </a:r>
            <a:r>
              <a:rPr lang="en-US" sz="2400" b="1" dirty="0">
                <a:solidFill>
                  <a:srgbClr val="FFFF00"/>
                </a:solidFill>
              </a:rPr>
              <a:t> </a:t>
            </a:r>
            <a:r>
              <a:rPr lang="en-US" sz="2400" b="1" dirty="0" err="1">
                <a:solidFill>
                  <a:srgbClr val="FFFF00"/>
                </a:solidFill>
              </a:rPr>
              <a:t>kegiatan</a:t>
            </a:r>
            <a:r>
              <a:rPr lang="en-US" sz="2400" b="1" dirty="0">
                <a:solidFill>
                  <a:srgbClr val="FFFF00"/>
                </a:solidFill>
              </a:rPr>
              <a:t> </a:t>
            </a:r>
            <a:r>
              <a:rPr lang="en-US" sz="2400" b="1" dirty="0" err="1">
                <a:solidFill>
                  <a:srgbClr val="FFFF00"/>
                </a:solidFill>
              </a:rPr>
              <a:t>operasi</a:t>
            </a:r>
            <a:r>
              <a:rPr lang="en-US" sz="2400" b="1" dirty="0">
                <a:solidFill>
                  <a:srgbClr val="FFFF00"/>
                </a:solidFill>
              </a:rPr>
              <a:t> </a:t>
            </a:r>
            <a:r>
              <a:rPr lang="en-US" sz="2400" b="1" dirty="0" err="1">
                <a:solidFill>
                  <a:srgbClr val="FFFF00"/>
                </a:solidFill>
              </a:rPr>
              <a:t>perusahaan</a:t>
            </a:r>
            <a:r>
              <a:rPr lang="en-US" sz="2400" b="1" dirty="0">
                <a:solidFill>
                  <a:srgbClr val="FFFF00"/>
                </a:solidFill>
              </a:rPr>
              <a:t> </a:t>
            </a:r>
            <a:r>
              <a:rPr lang="en-US" sz="2400" b="1" dirty="0" err="1">
                <a:solidFill>
                  <a:srgbClr val="FFFF00"/>
                </a:solidFill>
              </a:rPr>
              <a:t>selama</a:t>
            </a:r>
            <a:r>
              <a:rPr lang="en-US" sz="2400" b="1" dirty="0">
                <a:solidFill>
                  <a:srgbClr val="FFFF00"/>
                </a:solidFill>
              </a:rPr>
              <a:t> </a:t>
            </a:r>
            <a:r>
              <a:rPr lang="en-US" sz="2400" b="1" dirty="0" err="1">
                <a:solidFill>
                  <a:srgbClr val="FFFF00"/>
                </a:solidFill>
              </a:rPr>
              <a:t>satu</a:t>
            </a:r>
            <a:r>
              <a:rPr lang="en-US" sz="2400" b="1" dirty="0">
                <a:solidFill>
                  <a:srgbClr val="FFFF00"/>
                </a:solidFill>
              </a:rPr>
              <a:t> </a:t>
            </a:r>
            <a:r>
              <a:rPr lang="en-US" sz="2400" b="1" dirty="0" err="1">
                <a:solidFill>
                  <a:srgbClr val="FFFF00"/>
                </a:solidFill>
              </a:rPr>
              <a:t>periode</a:t>
            </a:r>
            <a:endParaRPr lang="en-US" sz="2400" b="1" dirty="0">
              <a:solidFill>
                <a:srgbClr val="FFFF00"/>
              </a:solidFill>
            </a:endParaRPr>
          </a:p>
          <a:p>
            <a:pPr marL="342900" indent="-342900" algn="l"/>
            <a:endParaRPr lang="en-US" sz="2400" b="1" dirty="0">
              <a:solidFill>
                <a:srgbClr val="CC99FF"/>
              </a:solidFill>
            </a:endParaRPr>
          </a:p>
          <a:p>
            <a:pPr marL="342900" indent="-342900" algn="l"/>
            <a:r>
              <a:rPr lang="en-US" sz="2400" b="1" dirty="0" err="1">
                <a:solidFill>
                  <a:srgbClr val="CC99FF"/>
                </a:solidFill>
              </a:rPr>
              <a:t>Unsur</a:t>
            </a:r>
            <a:r>
              <a:rPr lang="en-US" sz="2400" b="1" dirty="0">
                <a:solidFill>
                  <a:srgbClr val="CC99FF"/>
                </a:solidFill>
              </a:rPr>
              <a:t> </a:t>
            </a:r>
            <a:r>
              <a:rPr lang="en-US" sz="2400" b="1" dirty="0" err="1">
                <a:solidFill>
                  <a:srgbClr val="CC99FF"/>
                </a:solidFill>
              </a:rPr>
              <a:t>laporan</a:t>
            </a:r>
            <a:r>
              <a:rPr lang="en-US" sz="2400" b="1" dirty="0">
                <a:solidFill>
                  <a:srgbClr val="CC99FF"/>
                </a:solidFill>
              </a:rPr>
              <a:t> </a:t>
            </a:r>
            <a:r>
              <a:rPr lang="en-US" sz="2400" b="1" dirty="0" err="1">
                <a:solidFill>
                  <a:srgbClr val="CC99FF"/>
                </a:solidFill>
              </a:rPr>
              <a:t>rugi-laba</a:t>
            </a:r>
            <a:r>
              <a:rPr lang="en-US" sz="2400" b="1" dirty="0">
                <a:solidFill>
                  <a:srgbClr val="CC99FF"/>
                </a:solidFill>
              </a:rPr>
              <a:t>:</a:t>
            </a:r>
          </a:p>
          <a:p>
            <a:pPr marL="342900" indent="-342900" algn="l">
              <a:buFontTx/>
              <a:buAutoNum type="arabicPeriod"/>
            </a:pPr>
            <a:r>
              <a:rPr lang="en-US" sz="2400" b="1" i="1" dirty="0" err="1">
                <a:solidFill>
                  <a:srgbClr val="00FF00"/>
                </a:solidFill>
              </a:rPr>
              <a:t>Penghasilan</a:t>
            </a:r>
            <a:r>
              <a:rPr lang="en-US" sz="2400" b="1" dirty="0">
                <a:solidFill>
                  <a:srgbClr val="00FF00"/>
                </a:solidFill>
              </a:rPr>
              <a:t> </a:t>
            </a:r>
            <a:r>
              <a:rPr lang="en-US" sz="2400" b="1" dirty="0" err="1">
                <a:solidFill>
                  <a:srgbClr val="00FF00"/>
                </a:solidFill>
              </a:rPr>
              <a:t>atau</a:t>
            </a:r>
            <a:r>
              <a:rPr lang="en-US" sz="2400" b="1" dirty="0">
                <a:solidFill>
                  <a:srgbClr val="00FF00"/>
                </a:solidFill>
              </a:rPr>
              <a:t> </a:t>
            </a:r>
            <a:r>
              <a:rPr lang="en-US" sz="2400" b="1" i="1" dirty="0" err="1">
                <a:solidFill>
                  <a:srgbClr val="00FF00"/>
                </a:solidFill>
              </a:rPr>
              <a:t>Pendapatan</a:t>
            </a:r>
            <a:r>
              <a:rPr lang="en-US" sz="2400" b="1" dirty="0">
                <a:solidFill>
                  <a:srgbClr val="00FF00"/>
                </a:solidFill>
              </a:rPr>
              <a:t> </a:t>
            </a:r>
            <a:r>
              <a:rPr lang="en-US" sz="2400" b="1" dirty="0" err="1">
                <a:solidFill>
                  <a:srgbClr val="00FF00"/>
                </a:solidFill>
              </a:rPr>
              <a:t>atau</a:t>
            </a:r>
            <a:r>
              <a:rPr lang="en-US" sz="2400" b="1" dirty="0">
                <a:solidFill>
                  <a:srgbClr val="00FF00"/>
                </a:solidFill>
              </a:rPr>
              <a:t> </a:t>
            </a:r>
            <a:r>
              <a:rPr lang="en-US" sz="2400" b="1" i="1" dirty="0" err="1">
                <a:solidFill>
                  <a:srgbClr val="00FF00"/>
                </a:solidFill>
              </a:rPr>
              <a:t>Penjualan</a:t>
            </a:r>
            <a:r>
              <a:rPr lang="en-US" sz="2400" b="1" dirty="0">
                <a:solidFill>
                  <a:srgbClr val="00FF00"/>
                </a:solidFill>
              </a:rPr>
              <a:t> </a:t>
            </a:r>
            <a:r>
              <a:rPr lang="en-US" sz="2400" b="1" dirty="0" err="1">
                <a:solidFill>
                  <a:srgbClr val="00FF00"/>
                </a:solidFill>
              </a:rPr>
              <a:t>yakni</a:t>
            </a:r>
            <a:r>
              <a:rPr lang="en-US" sz="2400" b="1" dirty="0">
                <a:solidFill>
                  <a:srgbClr val="00FF00"/>
                </a:solidFill>
              </a:rPr>
              <a:t> </a:t>
            </a:r>
            <a:r>
              <a:rPr lang="en-US" sz="2400" b="1" dirty="0" err="1">
                <a:solidFill>
                  <a:srgbClr val="00FF00"/>
                </a:solidFill>
              </a:rPr>
              <a:t>aliran</a:t>
            </a:r>
            <a:r>
              <a:rPr lang="en-US" sz="2400" b="1" dirty="0">
                <a:solidFill>
                  <a:srgbClr val="00FF00"/>
                </a:solidFill>
              </a:rPr>
              <a:t> </a:t>
            </a:r>
            <a:r>
              <a:rPr lang="en-US" sz="2400" b="1" dirty="0" err="1">
                <a:solidFill>
                  <a:srgbClr val="00FF00"/>
                </a:solidFill>
              </a:rPr>
              <a:t>penerimaan</a:t>
            </a:r>
            <a:r>
              <a:rPr lang="en-US" sz="2400" b="1" dirty="0">
                <a:solidFill>
                  <a:srgbClr val="00FF00"/>
                </a:solidFill>
              </a:rPr>
              <a:t> </a:t>
            </a:r>
            <a:r>
              <a:rPr lang="en-US" sz="2400" b="1" dirty="0" err="1">
                <a:solidFill>
                  <a:srgbClr val="00FF00"/>
                </a:solidFill>
              </a:rPr>
              <a:t>kas</a:t>
            </a:r>
            <a:r>
              <a:rPr lang="en-US" sz="2400" b="1" dirty="0">
                <a:solidFill>
                  <a:srgbClr val="00FF00"/>
                </a:solidFill>
              </a:rPr>
              <a:t> </a:t>
            </a:r>
            <a:r>
              <a:rPr lang="en-US" sz="2400" b="1" dirty="0" err="1">
                <a:solidFill>
                  <a:srgbClr val="00FF00"/>
                </a:solidFill>
              </a:rPr>
              <a:t>atau</a:t>
            </a:r>
            <a:r>
              <a:rPr lang="en-US" sz="2400" b="1" dirty="0">
                <a:solidFill>
                  <a:srgbClr val="00FF00"/>
                </a:solidFill>
              </a:rPr>
              <a:t> </a:t>
            </a:r>
            <a:r>
              <a:rPr lang="en-US" sz="2400" b="1" dirty="0" err="1">
                <a:solidFill>
                  <a:srgbClr val="00FF00"/>
                </a:solidFill>
              </a:rPr>
              <a:t>harta</a:t>
            </a:r>
            <a:r>
              <a:rPr lang="en-US" sz="2400" b="1" dirty="0">
                <a:solidFill>
                  <a:srgbClr val="00FF00"/>
                </a:solidFill>
              </a:rPr>
              <a:t> lain yang </a:t>
            </a:r>
            <a:r>
              <a:rPr lang="en-US" sz="2400" b="1" dirty="0" err="1">
                <a:solidFill>
                  <a:srgbClr val="00FF00"/>
                </a:solidFill>
              </a:rPr>
              <a:t>diterima</a:t>
            </a:r>
            <a:r>
              <a:rPr lang="en-US" sz="2400" b="1" dirty="0">
                <a:solidFill>
                  <a:srgbClr val="00FF00"/>
                </a:solidFill>
              </a:rPr>
              <a:t> </a:t>
            </a:r>
            <a:r>
              <a:rPr lang="en-US" sz="2400" b="1" dirty="0" err="1">
                <a:solidFill>
                  <a:srgbClr val="00FF00"/>
                </a:solidFill>
              </a:rPr>
              <a:t>sebagai</a:t>
            </a:r>
            <a:r>
              <a:rPr lang="en-US" sz="2400" b="1" dirty="0">
                <a:solidFill>
                  <a:srgbClr val="00FF00"/>
                </a:solidFill>
              </a:rPr>
              <a:t> </a:t>
            </a:r>
            <a:r>
              <a:rPr lang="en-US" sz="2400" b="1" dirty="0" err="1">
                <a:solidFill>
                  <a:srgbClr val="00FF00"/>
                </a:solidFill>
              </a:rPr>
              <a:t>akibat</a:t>
            </a:r>
            <a:r>
              <a:rPr lang="en-US" sz="2400" b="1" dirty="0">
                <a:solidFill>
                  <a:srgbClr val="00FF00"/>
                </a:solidFill>
              </a:rPr>
              <a:t> </a:t>
            </a:r>
            <a:r>
              <a:rPr lang="en-US" sz="2400" b="1" dirty="0" err="1">
                <a:solidFill>
                  <a:srgbClr val="00FF00"/>
                </a:solidFill>
              </a:rPr>
              <a:t>penjualan</a:t>
            </a:r>
            <a:r>
              <a:rPr lang="en-US" sz="2400" b="1" dirty="0">
                <a:solidFill>
                  <a:srgbClr val="00FF00"/>
                </a:solidFill>
              </a:rPr>
              <a:t> </a:t>
            </a:r>
            <a:r>
              <a:rPr lang="en-US" sz="2400" b="1" dirty="0" err="1">
                <a:solidFill>
                  <a:srgbClr val="00FF00"/>
                </a:solidFill>
              </a:rPr>
              <a:t>barang</a:t>
            </a:r>
            <a:r>
              <a:rPr lang="en-US" sz="2400" b="1" dirty="0">
                <a:solidFill>
                  <a:srgbClr val="00FF00"/>
                </a:solidFill>
              </a:rPr>
              <a:t> </a:t>
            </a:r>
            <a:r>
              <a:rPr lang="en-US" sz="2400" b="1" dirty="0" err="1">
                <a:solidFill>
                  <a:srgbClr val="00FF00"/>
                </a:solidFill>
              </a:rPr>
              <a:t>dan</a:t>
            </a:r>
            <a:r>
              <a:rPr lang="en-US" sz="2400" b="1" dirty="0">
                <a:solidFill>
                  <a:srgbClr val="00FF00"/>
                </a:solidFill>
              </a:rPr>
              <a:t> </a:t>
            </a:r>
            <a:r>
              <a:rPr lang="en-US" sz="2400" b="1" dirty="0" err="1">
                <a:solidFill>
                  <a:srgbClr val="00FF00"/>
                </a:solidFill>
              </a:rPr>
              <a:t>atau</a:t>
            </a:r>
            <a:r>
              <a:rPr lang="en-US" sz="2400" b="1" dirty="0">
                <a:solidFill>
                  <a:srgbClr val="00FF00"/>
                </a:solidFill>
              </a:rPr>
              <a:t> </a:t>
            </a:r>
            <a:r>
              <a:rPr lang="en-US" sz="2400" b="1" dirty="0" err="1">
                <a:solidFill>
                  <a:srgbClr val="00FF00"/>
                </a:solidFill>
              </a:rPr>
              <a:t>jasa</a:t>
            </a:r>
            <a:r>
              <a:rPr lang="en-US" sz="2400" b="1" dirty="0">
                <a:solidFill>
                  <a:srgbClr val="00FF00"/>
                </a:solidFill>
              </a:rPr>
              <a:t>.</a:t>
            </a:r>
          </a:p>
          <a:p>
            <a:pPr marL="342900" indent="-342900" algn="l">
              <a:buFontTx/>
              <a:buAutoNum type="arabicPeriod"/>
            </a:pPr>
            <a:r>
              <a:rPr lang="en-US" sz="2400" b="1" i="1" dirty="0" err="1">
                <a:solidFill>
                  <a:srgbClr val="FB5763"/>
                </a:solidFill>
              </a:rPr>
              <a:t>Biaya</a:t>
            </a:r>
            <a:r>
              <a:rPr lang="en-US" sz="2400" b="1" i="1" dirty="0">
                <a:solidFill>
                  <a:srgbClr val="FB5763"/>
                </a:solidFill>
              </a:rPr>
              <a:t>,</a:t>
            </a:r>
            <a:r>
              <a:rPr lang="en-US" sz="2400" b="1" dirty="0">
                <a:solidFill>
                  <a:srgbClr val="FB5763"/>
                </a:solidFill>
              </a:rPr>
              <a:t> </a:t>
            </a:r>
            <a:r>
              <a:rPr lang="en-US" sz="2400" b="1" dirty="0" err="1">
                <a:solidFill>
                  <a:srgbClr val="FB5763"/>
                </a:solidFill>
              </a:rPr>
              <a:t>adalah</a:t>
            </a:r>
            <a:r>
              <a:rPr lang="en-US" sz="2400" b="1" dirty="0">
                <a:solidFill>
                  <a:srgbClr val="FB5763"/>
                </a:solidFill>
              </a:rPr>
              <a:t> </a:t>
            </a:r>
            <a:r>
              <a:rPr lang="en-US" sz="2400" b="1" dirty="0" err="1">
                <a:solidFill>
                  <a:srgbClr val="FB5763"/>
                </a:solidFill>
              </a:rPr>
              <a:t>harga</a:t>
            </a:r>
            <a:r>
              <a:rPr lang="en-US" sz="2400" b="1" dirty="0">
                <a:solidFill>
                  <a:srgbClr val="FB5763"/>
                </a:solidFill>
              </a:rPr>
              <a:t> </a:t>
            </a:r>
            <a:r>
              <a:rPr lang="en-US" sz="2400" b="1" dirty="0" err="1">
                <a:solidFill>
                  <a:srgbClr val="FB5763"/>
                </a:solidFill>
              </a:rPr>
              <a:t>pokok</a:t>
            </a:r>
            <a:r>
              <a:rPr lang="en-US" sz="2400" b="1" dirty="0">
                <a:solidFill>
                  <a:srgbClr val="FB5763"/>
                </a:solidFill>
              </a:rPr>
              <a:t> </a:t>
            </a:r>
            <a:r>
              <a:rPr lang="en-US" sz="2400" b="1" dirty="0" err="1">
                <a:solidFill>
                  <a:srgbClr val="FB5763"/>
                </a:solidFill>
              </a:rPr>
              <a:t>barang</a:t>
            </a:r>
            <a:r>
              <a:rPr lang="en-US" sz="2400" b="1" dirty="0">
                <a:solidFill>
                  <a:srgbClr val="FB5763"/>
                </a:solidFill>
              </a:rPr>
              <a:t> yang </a:t>
            </a:r>
            <a:r>
              <a:rPr lang="en-US" sz="2400" b="1" dirty="0" err="1">
                <a:solidFill>
                  <a:srgbClr val="FB5763"/>
                </a:solidFill>
              </a:rPr>
              <a:t>dijual</a:t>
            </a:r>
            <a:r>
              <a:rPr lang="en-US" sz="2400" b="1" dirty="0">
                <a:solidFill>
                  <a:srgbClr val="FB5763"/>
                </a:solidFill>
              </a:rPr>
              <a:t> </a:t>
            </a:r>
            <a:r>
              <a:rPr lang="en-US" sz="2400" b="1" dirty="0" err="1">
                <a:solidFill>
                  <a:srgbClr val="FB5763"/>
                </a:solidFill>
              </a:rPr>
              <a:t>dan</a:t>
            </a:r>
            <a:r>
              <a:rPr lang="en-US" sz="2400" b="1" dirty="0">
                <a:solidFill>
                  <a:srgbClr val="FB5763"/>
                </a:solidFill>
              </a:rPr>
              <a:t> </a:t>
            </a:r>
            <a:r>
              <a:rPr lang="en-US" sz="2400" b="1" dirty="0" err="1">
                <a:solidFill>
                  <a:srgbClr val="FB5763"/>
                </a:solidFill>
              </a:rPr>
              <a:t>pengeluaran-pengeluaran</a:t>
            </a:r>
            <a:r>
              <a:rPr lang="en-US" sz="2400" b="1" dirty="0">
                <a:solidFill>
                  <a:srgbClr val="FB5763"/>
                </a:solidFill>
              </a:rPr>
              <a:t> lain </a:t>
            </a:r>
            <a:r>
              <a:rPr lang="en-US" sz="2400" b="1" dirty="0" err="1">
                <a:solidFill>
                  <a:srgbClr val="FB5763"/>
                </a:solidFill>
              </a:rPr>
              <a:t>dalam</a:t>
            </a:r>
            <a:r>
              <a:rPr lang="en-US" sz="2400" b="1" dirty="0">
                <a:solidFill>
                  <a:srgbClr val="FB5763"/>
                </a:solidFill>
              </a:rPr>
              <a:t> </a:t>
            </a:r>
            <a:r>
              <a:rPr lang="en-US" sz="2400" b="1" dirty="0" err="1">
                <a:solidFill>
                  <a:srgbClr val="FB5763"/>
                </a:solidFill>
              </a:rPr>
              <a:t>rangka</a:t>
            </a:r>
            <a:r>
              <a:rPr lang="en-US" sz="2400" b="1" dirty="0">
                <a:solidFill>
                  <a:srgbClr val="FB5763"/>
                </a:solidFill>
              </a:rPr>
              <a:t> </a:t>
            </a:r>
            <a:r>
              <a:rPr lang="en-US" sz="2400" b="1" dirty="0" err="1">
                <a:solidFill>
                  <a:srgbClr val="FB5763"/>
                </a:solidFill>
              </a:rPr>
              <a:t>memperoleh</a:t>
            </a:r>
            <a:r>
              <a:rPr lang="en-US" sz="2400" b="1" dirty="0">
                <a:solidFill>
                  <a:srgbClr val="FB5763"/>
                </a:solidFill>
              </a:rPr>
              <a:t> </a:t>
            </a:r>
            <a:r>
              <a:rPr lang="en-US" sz="2400" b="1" dirty="0" err="1">
                <a:solidFill>
                  <a:srgbClr val="FB5763"/>
                </a:solidFill>
              </a:rPr>
              <a:t>penghasilan</a:t>
            </a:r>
            <a:r>
              <a:rPr lang="en-US" sz="2400" b="1" dirty="0">
                <a:solidFill>
                  <a:srgbClr val="FB5763"/>
                </a:solidFill>
              </a:rPr>
              <a:t>.</a:t>
            </a:r>
          </a:p>
          <a:p>
            <a:pPr marL="342900" indent="-342900" algn="l">
              <a:buFontTx/>
              <a:buAutoNum type="arabicPeriod"/>
            </a:pPr>
            <a:r>
              <a:rPr lang="en-US" sz="2400" b="1" i="1" dirty="0" err="1">
                <a:solidFill>
                  <a:srgbClr val="00FFFF"/>
                </a:solidFill>
              </a:rPr>
              <a:t>Laba</a:t>
            </a:r>
            <a:r>
              <a:rPr lang="en-US" sz="2400" b="1" i="1" dirty="0">
                <a:solidFill>
                  <a:srgbClr val="00FFFF"/>
                </a:solidFill>
              </a:rPr>
              <a:t> (</a:t>
            </a:r>
            <a:r>
              <a:rPr lang="en-US" sz="2400" b="1" i="1" dirty="0" err="1">
                <a:solidFill>
                  <a:srgbClr val="00FFFF"/>
                </a:solidFill>
              </a:rPr>
              <a:t>atau</a:t>
            </a:r>
            <a:r>
              <a:rPr lang="en-US" sz="2400" b="1" i="1" dirty="0">
                <a:solidFill>
                  <a:srgbClr val="00FFFF"/>
                </a:solidFill>
              </a:rPr>
              <a:t> </a:t>
            </a:r>
            <a:r>
              <a:rPr lang="en-US" sz="2400" b="1" i="1" dirty="0" err="1">
                <a:solidFill>
                  <a:srgbClr val="00FFFF"/>
                </a:solidFill>
              </a:rPr>
              <a:t>Rugi</a:t>
            </a:r>
            <a:r>
              <a:rPr lang="en-US" sz="2400" b="1" i="1" dirty="0">
                <a:solidFill>
                  <a:srgbClr val="00FFFF"/>
                </a:solidFill>
              </a:rPr>
              <a:t>)</a:t>
            </a:r>
            <a:r>
              <a:rPr lang="en-US" sz="2400" b="1" dirty="0">
                <a:solidFill>
                  <a:srgbClr val="00FFFF"/>
                </a:solidFill>
              </a:rPr>
              <a:t> </a:t>
            </a:r>
            <a:r>
              <a:rPr lang="en-US" sz="2400" b="1" dirty="0" err="1">
                <a:solidFill>
                  <a:srgbClr val="00FFFF"/>
                </a:solidFill>
              </a:rPr>
              <a:t>yaitu</a:t>
            </a:r>
            <a:r>
              <a:rPr lang="en-US" sz="2400" b="1" dirty="0">
                <a:solidFill>
                  <a:srgbClr val="00FFFF"/>
                </a:solidFill>
              </a:rPr>
              <a:t> </a:t>
            </a:r>
            <a:r>
              <a:rPr lang="en-US" sz="2400" b="1" dirty="0" err="1">
                <a:solidFill>
                  <a:srgbClr val="00FFFF"/>
                </a:solidFill>
              </a:rPr>
              <a:t>selisih</a:t>
            </a:r>
            <a:r>
              <a:rPr lang="en-US" sz="2400" b="1" dirty="0">
                <a:solidFill>
                  <a:srgbClr val="00FFFF"/>
                </a:solidFill>
              </a:rPr>
              <a:t> </a:t>
            </a:r>
            <a:r>
              <a:rPr lang="en-US" sz="2400" b="1" dirty="0" err="1">
                <a:solidFill>
                  <a:srgbClr val="00FFFF"/>
                </a:solidFill>
              </a:rPr>
              <a:t>antara</a:t>
            </a:r>
            <a:r>
              <a:rPr lang="en-US" sz="2400" b="1" dirty="0">
                <a:solidFill>
                  <a:srgbClr val="00FFFF"/>
                </a:solidFill>
              </a:rPr>
              <a:t> </a:t>
            </a:r>
            <a:r>
              <a:rPr lang="en-US" sz="2400" b="1" dirty="0" err="1">
                <a:solidFill>
                  <a:srgbClr val="00FFFF"/>
                </a:solidFill>
              </a:rPr>
              <a:t>penghasilan</a:t>
            </a:r>
            <a:r>
              <a:rPr lang="en-US" sz="2400" b="1" dirty="0">
                <a:solidFill>
                  <a:srgbClr val="00FFFF"/>
                </a:solidFill>
              </a:rPr>
              <a:t> yang </a:t>
            </a:r>
            <a:r>
              <a:rPr lang="en-US" sz="2400" b="1" dirty="0" err="1">
                <a:solidFill>
                  <a:srgbClr val="00FFFF"/>
                </a:solidFill>
              </a:rPr>
              <a:t>diterima</a:t>
            </a:r>
            <a:r>
              <a:rPr lang="en-US" sz="2400" b="1" dirty="0">
                <a:solidFill>
                  <a:srgbClr val="00FFFF"/>
                </a:solidFill>
              </a:rPr>
              <a:t> </a:t>
            </a:r>
            <a:r>
              <a:rPr lang="en-US" sz="2400" b="1" dirty="0" err="1">
                <a:solidFill>
                  <a:srgbClr val="00FFFF"/>
                </a:solidFill>
              </a:rPr>
              <a:t>perusahaan</a:t>
            </a:r>
            <a:r>
              <a:rPr lang="en-US" sz="2400" b="1" dirty="0">
                <a:solidFill>
                  <a:srgbClr val="00FFFF"/>
                </a:solidFill>
              </a:rPr>
              <a:t> </a:t>
            </a:r>
            <a:r>
              <a:rPr lang="en-US" sz="2400" b="1" dirty="0" err="1">
                <a:solidFill>
                  <a:srgbClr val="00FFFF"/>
                </a:solidFill>
              </a:rPr>
              <a:t>dengan</a:t>
            </a:r>
            <a:r>
              <a:rPr lang="en-US" sz="2400" b="1" dirty="0">
                <a:solidFill>
                  <a:srgbClr val="00FFFF"/>
                </a:solidFill>
              </a:rPr>
              <a:t> </a:t>
            </a:r>
            <a:r>
              <a:rPr lang="en-US" sz="2400" b="1" dirty="0" err="1">
                <a:solidFill>
                  <a:srgbClr val="00FFFF"/>
                </a:solidFill>
              </a:rPr>
              <a:t>biaya</a:t>
            </a:r>
            <a:r>
              <a:rPr lang="en-US" sz="2400" b="1" dirty="0">
                <a:solidFill>
                  <a:srgbClr val="00FFFF"/>
                </a:solidFill>
              </a:rPr>
              <a:t> yang </a:t>
            </a:r>
            <a:r>
              <a:rPr lang="en-US" sz="2400" b="1" dirty="0" err="1">
                <a:solidFill>
                  <a:srgbClr val="00FFFF"/>
                </a:solidFill>
              </a:rPr>
              <a:t>dikeluarkan</a:t>
            </a:r>
            <a:r>
              <a:rPr lang="en-US" sz="2400" b="1" dirty="0">
                <a:solidFill>
                  <a:srgbClr val="00FFFF"/>
                </a:solidFill>
              </a:rPr>
              <a:t>. </a:t>
            </a:r>
            <a:r>
              <a:rPr lang="en-US" sz="2400" b="1" dirty="0" err="1">
                <a:solidFill>
                  <a:srgbClr val="00FFFF"/>
                </a:solidFill>
              </a:rPr>
              <a:t>Jika</a:t>
            </a:r>
            <a:r>
              <a:rPr lang="en-US" sz="2400" b="1" dirty="0">
                <a:solidFill>
                  <a:srgbClr val="00FFFF"/>
                </a:solidFill>
              </a:rPr>
              <a:t> </a:t>
            </a:r>
            <a:r>
              <a:rPr lang="en-US" sz="2400" b="1" dirty="0" err="1">
                <a:solidFill>
                  <a:srgbClr val="00FFFF"/>
                </a:solidFill>
              </a:rPr>
              <a:t>penghasilan</a:t>
            </a:r>
            <a:r>
              <a:rPr lang="en-US" sz="2400" b="1" dirty="0">
                <a:solidFill>
                  <a:srgbClr val="00FFFF"/>
                </a:solidFill>
              </a:rPr>
              <a:t> yang </a:t>
            </a:r>
            <a:r>
              <a:rPr lang="en-US" sz="2400" b="1" dirty="0" err="1">
                <a:solidFill>
                  <a:srgbClr val="00FFFF"/>
                </a:solidFill>
              </a:rPr>
              <a:t>diterima</a:t>
            </a:r>
            <a:r>
              <a:rPr lang="en-US" sz="2400" b="1" dirty="0">
                <a:solidFill>
                  <a:srgbClr val="00FFFF"/>
                </a:solidFill>
              </a:rPr>
              <a:t> </a:t>
            </a:r>
            <a:r>
              <a:rPr lang="en-US" sz="2400" b="1" dirty="0" err="1">
                <a:solidFill>
                  <a:srgbClr val="00FFFF"/>
                </a:solidFill>
              </a:rPr>
              <a:t>lebih</a:t>
            </a:r>
            <a:r>
              <a:rPr lang="en-US" sz="2400" b="1" dirty="0">
                <a:solidFill>
                  <a:srgbClr val="00FFFF"/>
                </a:solidFill>
              </a:rPr>
              <a:t> </a:t>
            </a:r>
            <a:r>
              <a:rPr lang="en-US" sz="2400" b="1" dirty="0" err="1">
                <a:solidFill>
                  <a:srgbClr val="00FFFF"/>
                </a:solidFill>
              </a:rPr>
              <a:t>besar</a:t>
            </a:r>
            <a:r>
              <a:rPr lang="en-US" sz="2400" b="1" dirty="0">
                <a:solidFill>
                  <a:srgbClr val="00FFFF"/>
                </a:solidFill>
              </a:rPr>
              <a:t> </a:t>
            </a:r>
            <a:r>
              <a:rPr lang="en-US" sz="2400" b="1" dirty="0" err="1">
                <a:solidFill>
                  <a:srgbClr val="00FFFF"/>
                </a:solidFill>
              </a:rPr>
              <a:t>dibanding</a:t>
            </a:r>
            <a:r>
              <a:rPr lang="en-US" sz="2400" b="1" dirty="0">
                <a:solidFill>
                  <a:srgbClr val="00FFFF"/>
                </a:solidFill>
              </a:rPr>
              <a:t> </a:t>
            </a:r>
            <a:r>
              <a:rPr lang="en-US" sz="2400" b="1" dirty="0" err="1">
                <a:solidFill>
                  <a:srgbClr val="00FFFF"/>
                </a:solidFill>
              </a:rPr>
              <a:t>dengan</a:t>
            </a:r>
            <a:r>
              <a:rPr lang="en-US" sz="2400" b="1" dirty="0">
                <a:solidFill>
                  <a:srgbClr val="00FFFF"/>
                </a:solidFill>
              </a:rPr>
              <a:t> </a:t>
            </a:r>
            <a:r>
              <a:rPr lang="en-US" sz="2400" b="1" dirty="0" err="1">
                <a:solidFill>
                  <a:srgbClr val="00FFFF"/>
                </a:solidFill>
              </a:rPr>
              <a:t>biaya</a:t>
            </a:r>
            <a:r>
              <a:rPr lang="en-US" sz="2400" b="1" dirty="0">
                <a:solidFill>
                  <a:srgbClr val="00FFFF"/>
                </a:solidFill>
              </a:rPr>
              <a:t> yang </a:t>
            </a:r>
            <a:r>
              <a:rPr lang="en-US" sz="2400" b="1" dirty="0" err="1">
                <a:solidFill>
                  <a:srgbClr val="00FFFF"/>
                </a:solidFill>
              </a:rPr>
              <a:t>dikeluarkan</a:t>
            </a:r>
            <a:r>
              <a:rPr lang="en-US" sz="2400" b="1" dirty="0">
                <a:solidFill>
                  <a:srgbClr val="00FFFF"/>
                </a:solidFill>
              </a:rPr>
              <a:t>, </a:t>
            </a:r>
            <a:r>
              <a:rPr lang="en-US" sz="2400" b="1" dirty="0" err="1">
                <a:solidFill>
                  <a:srgbClr val="00FFFF"/>
                </a:solidFill>
              </a:rPr>
              <a:t>maka</a:t>
            </a:r>
            <a:r>
              <a:rPr lang="en-US" sz="2400" b="1" dirty="0">
                <a:solidFill>
                  <a:srgbClr val="00FFFF"/>
                </a:solidFill>
              </a:rPr>
              <a:t> </a:t>
            </a:r>
            <a:r>
              <a:rPr lang="en-US" sz="2400" b="1" dirty="0" err="1">
                <a:solidFill>
                  <a:srgbClr val="00FFFF"/>
                </a:solidFill>
              </a:rPr>
              <a:t>perusahaan</a:t>
            </a:r>
            <a:r>
              <a:rPr lang="en-US" sz="2400" b="1" dirty="0">
                <a:solidFill>
                  <a:srgbClr val="00FFFF"/>
                </a:solidFill>
              </a:rPr>
              <a:t> </a:t>
            </a:r>
            <a:r>
              <a:rPr lang="en-US" sz="2400" b="1" dirty="0" err="1">
                <a:solidFill>
                  <a:srgbClr val="00FFFF"/>
                </a:solidFill>
              </a:rPr>
              <a:t>memperoleh</a:t>
            </a:r>
            <a:r>
              <a:rPr lang="en-US" sz="2400" b="1" dirty="0">
                <a:solidFill>
                  <a:srgbClr val="00FFFF"/>
                </a:solidFill>
              </a:rPr>
              <a:t> </a:t>
            </a:r>
            <a:r>
              <a:rPr lang="en-US" sz="2400" b="1" dirty="0" err="1">
                <a:solidFill>
                  <a:srgbClr val="00FFFF"/>
                </a:solidFill>
              </a:rPr>
              <a:t>laba</a:t>
            </a:r>
            <a:r>
              <a:rPr lang="en-US" sz="2400" dirty="0">
                <a:solidFill>
                  <a:srgbClr val="00FFFF"/>
                </a:solidFill>
              </a:rPr>
              <a:t> </a:t>
            </a:r>
          </a:p>
        </p:txBody>
      </p:sp>
      <p:sp>
        <p:nvSpPr>
          <p:cNvPr id="3" name="Action Button: Home 2">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533400" y="838200"/>
            <a:ext cx="8077200" cy="5562599"/>
          </a:xfrm>
          <a:prstGeom prst="rect">
            <a:avLst/>
          </a:prstGeom>
          <a:solidFill>
            <a:srgbClr val="FFFFFF"/>
          </a:solidFill>
          <a:ln w="9525">
            <a:solidFill>
              <a:srgbClr val="000000"/>
            </a:solidFill>
            <a:miter lim="800000"/>
            <a:headEnd/>
            <a:tailEnd/>
          </a:ln>
        </p:spPr>
        <p:txBody>
          <a:bodyPr/>
          <a:lstStyle/>
          <a:p>
            <a:pPr algn="ctr"/>
            <a:r>
              <a:rPr lang="en-US" sz="1600" b="1" dirty="0"/>
              <a:t>Salon DEVI</a:t>
            </a:r>
          </a:p>
          <a:p>
            <a:pPr algn="ctr"/>
            <a:r>
              <a:rPr lang="en-US" sz="1600" b="1" dirty="0" err="1"/>
              <a:t>Laporan</a:t>
            </a:r>
            <a:r>
              <a:rPr lang="en-US" sz="1600" b="1" dirty="0"/>
              <a:t> </a:t>
            </a:r>
            <a:r>
              <a:rPr lang="en-US" sz="1600" b="1" dirty="0" err="1"/>
              <a:t>Rugi-Laba</a:t>
            </a:r>
            <a:endParaRPr lang="en-US" sz="1600" b="1" dirty="0"/>
          </a:p>
          <a:p>
            <a:pPr algn="ctr"/>
            <a:r>
              <a:rPr lang="en-US" sz="1600" b="1" dirty="0" err="1"/>
              <a:t>Desember</a:t>
            </a:r>
            <a:r>
              <a:rPr lang="en-US" sz="1600" b="1" dirty="0"/>
              <a:t> 2005</a:t>
            </a:r>
          </a:p>
          <a:p>
            <a:endParaRPr lang="en-US" sz="1600" dirty="0"/>
          </a:p>
          <a:p>
            <a:endParaRPr lang="en-US" sz="1600" dirty="0"/>
          </a:p>
          <a:p>
            <a:pPr algn="l"/>
            <a:r>
              <a:rPr lang="en-US" sz="1600" dirty="0" err="1"/>
              <a:t>Penghasilan</a:t>
            </a:r>
            <a:r>
              <a:rPr lang="en-US" sz="1600" dirty="0"/>
              <a:t> salon			 	      240.000.000</a:t>
            </a:r>
          </a:p>
          <a:p>
            <a:pPr algn="l"/>
            <a:r>
              <a:rPr lang="en-US" sz="1600" dirty="0" err="1"/>
              <a:t>Biaya-biaya</a:t>
            </a:r>
            <a:r>
              <a:rPr lang="en-US" sz="1600" dirty="0"/>
              <a:t>:</a:t>
            </a:r>
          </a:p>
          <a:p>
            <a:pPr algn="l"/>
            <a:r>
              <a:rPr lang="en-US" sz="1600" dirty="0" err="1"/>
              <a:t>Biaya</a:t>
            </a:r>
            <a:r>
              <a:rPr lang="en-US" sz="1600" dirty="0"/>
              <a:t> </a:t>
            </a:r>
            <a:r>
              <a:rPr lang="en-US" sz="1600" dirty="0" err="1"/>
              <a:t>Gaji</a:t>
            </a:r>
            <a:r>
              <a:rPr lang="en-US" sz="1600" dirty="0"/>
              <a:t> </a:t>
            </a:r>
            <a:r>
              <a:rPr lang="en-US" sz="1600" dirty="0" err="1"/>
              <a:t>Pegawai</a:t>
            </a:r>
            <a:r>
              <a:rPr lang="en-US" sz="1600" dirty="0"/>
              <a:t>			40.000.000</a:t>
            </a:r>
          </a:p>
          <a:p>
            <a:pPr algn="l"/>
            <a:r>
              <a:rPr lang="en-US" sz="1600" dirty="0" err="1"/>
              <a:t>Biaya</a:t>
            </a:r>
            <a:r>
              <a:rPr lang="en-US" sz="1600" dirty="0"/>
              <a:t> </a:t>
            </a:r>
            <a:r>
              <a:rPr lang="en-US" sz="1600" dirty="0" err="1"/>
              <a:t>Perlengkapan</a:t>
            </a:r>
            <a:r>
              <a:rPr lang="en-US" sz="1600" dirty="0"/>
              <a:t> Salon		70.000.000</a:t>
            </a:r>
          </a:p>
          <a:p>
            <a:pPr algn="l"/>
            <a:r>
              <a:rPr lang="en-US" sz="1600" dirty="0" err="1"/>
              <a:t>Biaya</a:t>
            </a:r>
            <a:r>
              <a:rPr lang="en-US" sz="1600" dirty="0"/>
              <a:t> </a:t>
            </a:r>
            <a:r>
              <a:rPr lang="en-US" sz="1600" dirty="0" err="1"/>
              <a:t>Telepon</a:t>
            </a:r>
            <a:r>
              <a:rPr lang="en-US" sz="1600" dirty="0"/>
              <a:t>			20.000.000 </a:t>
            </a:r>
          </a:p>
          <a:p>
            <a:pPr algn="l"/>
            <a:r>
              <a:rPr lang="en-US" sz="1600" dirty="0" err="1"/>
              <a:t>Biaya</a:t>
            </a:r>
            <a:r>
              <a:rPr lang="en-US" sz="1600" dirty="0"/>
              <a:t> </a:t>
            </a:r>
            <a:r>
              <a:rPr lang="en-US" sz="1600" dirty="0" err="1"/>
              <a:t>Listrik</a:t>
            </a:r>
            <a:r>
              <a:rPr lang="en-US" sz="1600" dirty="0"/>
              <a:t>			15.000.000 </a:t>
            </a:r>
          </a:p>
          <a:p>
            <a:pPr algn="l"/>
            <a:r>
              <a:rPr lang="en-US" sz="1600" dirty="0" err="1"/>
              <a:t>Penyusutan</a:t>
            </a:r>
            <a:r>
              <a:rPr lang="en-US" sz="1600" dirty="0"/>
              <a:t> </a:t>
            </a:r>
            <a:r>
              <a:rPr lang="en-US" sz="1600" dirty="0" err="1"/>
              <a:t>Peralatan</a:t>
            </a:r>
            <a:r>
              <a:rPr lang="en-US" sz="1600" dirty="0"/>
              <a:t> Salon		35.000.000 </a:t>
            </a:r>
          </a:p>
          <a:p>
            <a:pPr algn="l"/>
            <a:r>
              <a:rPr lang="en-US" sz="1600" dirty="0" err="1"/>
              <a:t>Biaya</a:t>
            </a:r>
            <a:r>
              <a:rPr lang="en-US" sz="1600" dirty="0"/>
              <a:t> Lain-lain			</a:t>
            </a:r>
            <a:r>
              <a:rPr lang="en-US" sz="1600" u="sng" dirty="0"/>
              <a:t>30.000.000</a:t>
            </a:r>
          </a:p>
          <a:p>
            <a:pPr algn="l"/>
            <a:r>
              <a:rPr lang="en-US" sz="1600" dirty="0"/>
              <a:t>					      </a:t>
            </a:r>
            <a:r>
              <a:rPr lang="en-US" sz="1600" u="sng" dirty="0"/>
              <a:t>210.000.000</a:t>
            </a:r>
          </a:p>
          <a:p>
            <a:pPr algn="l"/>
            <a:r>
              <a:rPr lang="en-US" sz="1600" dirty="0"/>
              <a:t>   LABA					      </a:t>
            </a:r>
            <a:r>
              <a:rPr lang="en-US" sz="1600" u="sng" dirty="0"/>
              <a:t>  30.000.000</a:t>
            </a:r>
            <a:endParaRPr lang="en-US" sz="1600" dirty="0"/>
          </a:p>
        </p:txBody>
      </p:sp>
      <p:sp>
        <p:nvSpPr>
          <p:cNvPr id="3" name="Line 6"/>
          <p:cNvSpPr>
            <a:spLocks noChangeShapeType="1"/>
          </p:cNvSpPr>
          <p:nvPr/>
        </p:nvSpPr>
        <p:spPr bwMode="auto">
          <a:xfrm flipV="1">
            <a:off x="685800" y="1676400"/>
            <a:ext cx="7569019" cy="51996"/>
          </a:xfrm>
          <a:prstGeom prst="line">
            <a:avLst/>
          </a:prstGeom>
          <a:noFill/>
          <a:ln w="9525">
            <a:solidFill>
              <a:schemeClr val="tx1"/>
            </a:solidFill>
            <a:round/>
            <a:headEnd/>
            <a:tailEnd/>
          </a:ln>
          <a:effectLst/>
        </p:spPr>
        <p:txBody>
          <a:bodyPr/>
          <a:lstStyle/>
          <a:p>
            <a:endParaRPr lang="en-US"/>
          </a:p>
        </p:txBody>
      </p:sp>
      <p:sp>
        <p:nvSpPr>
          <p:cNvPr id="4" name="Rectangle 2"/>
          <p:cNvSpPr txBox="1">
            <a:spLocks noChangeArrowheads="1"/>
          </p:cNvSpPr>
          <p:nvPr/>
        </p:nvSpPr>
        <p:spPr bwMode="auto">
          <a:xfrm>
            <a:off x="2362200" y="6019800"/>
            <a:ext cx="4800600" cy="533401"/>
          </a:xfrm>
          <a:prstGeom prst="rect">
            <a:avLst/>
          </a:prstGeom>
          <a:solidFill>
            <a:srgbClr val="00FF99"/>
          </a:solidFill>
          <a:ln w="57150">
            <a:solidFill>
              <a:srgbClr val="FF00FF"/>
            </a:solidFill>
            <a:miter lim="800000"/>
            <a:headEnd/>
            <a:tailEnd/>
          </a:ln>
          <a:effectLst/>
        </p:spPr>
        <p:txBody>
          <a:bodyPr anchor="b"/>
          <a:lstStyle/>
          <a:p>
            <a:pPr algn="ctr">
              <a:defRPr/>
            </a:pPr>
            <a:r>
              <a:rPr lang="en-US" sz="3200" b="1" kern="0" dirty="0" err="1" smtClean="0">
                <a:solidFill>
                  <a:srgbClr val="FFFF00"/>
                </a:solidFill>
                <a:effectLst>
                  <a:outerShdw blurRad="38100" dist="38100" dir="2700000" algn="tl">
                    <a:srgbClr val="000000"/>
                  </a:outerShdw>
                </a:effectLst>
                <a:latin typeface="+mj-lt"/>
                <a:ea typeface="+mj-ea"/>
                <a:cs typeface="+mj-cs"/>
              </a:rPr>
              <a:t>Contoh</a:t>
            </a:r>
            <a:r>
              <a:rPr lang="en-US" sz="3200" b="1" kern="0" dirty="0" smtClean="0">
                <a:solidFill>
                  <a:srgbClr val="FFFF00"/>
                </a:solidFill>
                <a:effectLst>
                  <a:outerShdw blurRad="38100" dist="38100" dir="2700000" algn="tl">
                    <a:srgbClr val="000000"/>
                  </a:outerShdw>
                </a:effectLst>
                <a:latin typeface="+mj-lt"/>
                <a:ea typeface="+mj-ea"/>
                <a:cs typeface="+mj-cs"/>
              </a:rPr>
              <a:t> </a:t>
            </a:r>
            <a:r>
              <a:rPr lang="en-US" sz="3200" b="1" kern="0" dirty="0" err="1" smtClean="0">
                <a:solidFill>
                  <a:srgbClr val="FFFF00"/>
                </a:solidFill>
                <a:effectLst>
                  <a:outerShdw blurRad="38100" dist="38100" dir="2700000" algn="tl">
                    <a:srgbClr val="000000"/>
                  </a:outerShdw>
                </a:effectLst>
                <a:latin typeface="+mj-lt"/>
                <a:ea typeface="+mj-ea"/>
                <a:cs typeface="+mj-cs"/>
              </a:rPr>
              <a:t>Laporan</a:t>
            </a:r>
            <a:r>
              <a:rPr lang="en-US" sz="3200" b="1" kern="0" dirty="0" smtClean="0">
                <a:solidFill>
                  <a:srgbClr val="FFFF00"/>
                </a:solidFill>
                <a:effectLst>
                  <a:outerShdw blurRad="38100" dist="38100" dir="2700000" algn="tl">
                    <a:srgbClr val="000000"/>
                  </a:outerShdw>
                </a:effectLst>
                <a:latin typeface="+mj-lt"/>
                <a:ea typeface="+mj-ea"/>
                <a:cs typeface="+mj-cs"/>
              </a:rPr>
              <a:t> </a:t>
            </a:r>
            <a:r>
              <a:rPr lang="en-US" sz="3200" b="1" kern="0" dirty="0" err="1" smtClean="0">
                <a:solidFill>
                  <a:srgbClr val="FFFF00"/>
                </a:solidFill>
                <a:effectLst>
                  <a:outerShdw blurRad="38100" dist="38100" dir="2700000" algn="tl">
                    <a:srgbClr val="000000"/>
                  </a:outerShdw>
                </a:effectLst>
                <a:latin typeface="+mj-lt"/>
                <a:ea typeface="+mj-ea"/>
                <a:cs typeface="+mj-cs"/>
              </a:rPr>
              <a:t>Rugi</a:t>
            </a:r>
            <a:r>
              <a:rPr lang="en-US" sz="3200" b="1" kern="0" dirty="0" smtClean="0">
                <a:solidFill>
                  <a:srgbClr val="FFFF00"/>
                </a:solidFill>
                <a:effectLst>
                  <a:outerShdw blurRad="38100" dist="38100" dir="2700000" algn="tl">
                    <a:srgbClr val="000000"/>
                  </a:outerShdw>
                </a:effectLst>
                <a:latin typeface="+mj-lt"/>
                <a:ea typeface="+mj-ea"/>
                <a:cs typeface="+mj-cs"/>
              </a:rPr>
              <a:t> </a:t>
            </a:r>
            <a:r>
              <a:rPr lang="en-US" sz="3200" b="1" kern="0" dirty="0" err="1" smtClean="0">
                <a:solidFill>
                  <a:srgbClr val="FFFF00"/>
                </a:solidFill>
                <a:effectLst>
                  <a:outerShdw blurRad="38100" dist="38100" dir="2700000" algn="tl">
                    <a:srgbClr val="000000"/>
                  </a:outerShdw>
                </a:effectLst>
                <a:latin typeface="+mj-lt"/>
                <a:ea typeface="+mj-ea"/>
                <a:cs typeface="+mj-cs"/>
              </a:rPr>
              <a:t>Laba</a:t>
            </a:r>
            <a:endParaRPr lang="en-US" sz="3200" b="1" kern="0" dirty="0">
              <a:solidFill>
                <a:srgbClr val="FFFF00"/>
              </a:solidFill>
              <a:effectLst>
                <a:outerShdw blurRad="38100" dist="38100" dir="2700000" algn="tl">
                  <a:srgbClr val="000000"/>
                </a:outerShdw>
              </a:effectLst>
              <a:latin typeface="+mj-lt"/>
              <a:ea typeface="+mj-ea"/>
              <a:cs typeface="+mj-cs"/>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57200" y="228600"/>
            <a:ext cx="7489825" cy="1538883"/>
          </a:xfrm>
          <a:prstGeom prst="rect">
            <a:avLst/>
          </a:prstGeom>
          <a:noFill/>
          <a:ln w="9525">
            <a:solidFill>
              <a:srgbClr val="FFC000"/>
            </a:solidFill>
            <a:miter lim="800000"/>
            <a:headEnd/>
            <a:tailEnd/>
          </a:ln>
          <a:effectLst/>
        </p:spPr>
        <p:txBody>
          <a:bodyPr>
            <a:spAutoFit/>
          </a:bodyPr>
          <a:lstStyle/>
          <a:p>
            <a:pPr marL="342900" indent="-342900" algn="l"/>
            <a:r>
              <a:rPr lang="en-US" sz="2000" b="1" dirty="0">
                <a:solidFill>
                  <a:srgbClr val="FF0000"/>
                </a:solidFill>
                <a:latin typeface="Albertus Medium" pitchFamily="34" charset="0"/>
              </a:rPr>
              <a:t>LAPORAN PERUBAHAN </a:t>
            </a:r>
            <a:r>
              <a:rPr lang="en-US" sz="2000" b="1" dirty="0" smtClean="0">
                <a:solidFill>
                  <a:srgbClr val="FF0000"/>
                </a:solidFill>
                <a:latin typeface="Albertus Medium" pitchFamily="34" charset="0"/>
              </a:rPr>
              <a:t>MODAL (Capital Statement)</a:t>
            </a:r>
            <a:endParaRPr lang="en-US" sz="2000" b="1" dirty="0">
              <a:solidFill>
                <a:srgbClr val="FF0000"/>
              </a:solidFill>
              <a:latin typeface="Albertus Medium" pitchFamily="34" charset="0"/>
            </a:endParaRPr>
          </a:p>
          <a:p>
            <a:pPr marL="342900" indent="-342900" algn="l"/>
            <a:r>
              <a:rPr lang="en-US" sz="2000" b="1" dirty="0">
                <a:solidFill>
                  <a:srgbClr val="FFFF00"/>
                </a:solidFill>
                <a:latin typeface="Albertus Medium" pitchFamily="34" charset="0"/>
              </a:rPr>
              <a:t>	</a:t>
            </a:r>
            <a:r>
              <a:rPr lang="en-US" b="1" dirty="0" err="1">
                <a:solidFill>
                  <a:srgbClr val="FFFF00"/>
                </a:solidFill>
                <a:latin typeface="Albertus Medium" pitchFamily="34" charset="0"/>
              </a:rPr>
              <a:t>Laporan</a:t>
            </a:r>
            <a:r>
              <a:rPr lang="en-US" b="1" dirty="0">
                <a:solidFill>
                  <a:srgbClr val="FFFF00"/>
                </a:solidFill>
                <a:latin typeface="Albertus Medium" pitchFamily="34" charset="0"/>
              </a:rPr>
              <a:t> yang </a:t>
            </a:r>
            <a:r>
              <a:rPr lang="en-US" b="1" dirty="0" err="1">
                <a:solidFill>
                  <a:srgbClr val="FFFF00"/>
                </a:solidFill>
                <a:latin typeface="Albertus Medium" pitchFamily="34" charset="0"/>
              </a:rPr>
              <a:t>menunjukkan</a:t>
            </a:r>
            <a:r>
              <a:rPr lang="en-US" b="1" dirty="0">
                <a:solidFill>
                  <a:srgbClr val="FFFF00"/>
                </a:solidFill>
                <a:latin typeface="Albertus Medium" pitchFamily="34" charset="0"/>
              </a:rPr>
              <a:t> </a:t>
            </a:r>
            <a:r>
              <a:rPr lang="en-US" b="1" dirty="0" err="1">
                <a:solidFill>
                  <a:srgbClr val="FFFF00"/>
                </a:solidFill>
                <a:latin typeface="Albertus Medium" pitchFamily="34" charset="0"/>
              </a:rPr>
              <a:t>perubahan</a:t>
            </a:r>
            <a:r>
              <a:rPr lang="en-US" b="1" dirty="0">
                <a:solidFill>
                  <a:srgbClr val="FFFF00"/>
                </a:solidFill>
                <a:latin typeface="Albertus Medium" pitchFamily="34" charset="0"/>
              </a:rPr>
              <a:t> </a:t>
            </a:r>
            <a:r>
              <a:rPr lang="en-US" b="1" dirty="0" err="1">
                <a:solidFill>
                  <a:srgbClr val="FFFF00"/>
                </a:solidFill>
                <a:latin typeface="Albertus Medium" pitchFamily="34" charset="0"/>
              </a:rPr>
              <a:t>dari</a:t>
            </a:r>
            <a:r>
              <a:rPr lang="en-US" b="1" dirty="0">
                <a:solidFill>
                  <a:srgbClr val="FFFF00"/>
                </a:solidFill>
                <a:latin typeface="Albertus Medium" pitchFamily="34" charset="0"/>
              </a:rPr>
              <a:t> modal </a:t>
            </a:r>
            <a:r>
              <a:rPr lang="en-US" b="1" dirty="0" err="1">
                <a:solidFill>
                  <a:srgbClr val="FFFF00"/>
                </a:solidFill>
                <a:latin typeface="Albertus Medium" pitchFamily="34" charset="0"/>
              </a:rPr>
              <a:t>awal</a:t>
            </a:r>
            <a:r>
              <a:rPr lang="en-US" b="1" dirty="0">
                <a:solidFill>
                  <a:srgbClr val="FFFF00"/>
                </a:solidFill>
                <a:latin typeface="Albertus Medium" pitchFamily="34" charset="0"/>
              </a:rPr>
              <a:t> yang </a:t>
            </a:r>
            <a:r>
              <a:rPr lang="en-US" b="1" dirty="0" err="1">
                <a:solidFill>
                  <a:srgbClr val="FFFF00"/>
                </a:solidFill>
                <a:latin typeface="Albertus Medium" pitchFamily="34" charset="0"/>
              </a:rPr>
              <a:t>disebabkan</a:t>
            </a:r>
            <a:r>
              <a:rPr lang="en-US" b="1" dirty="0">
                <a:solidFill>
                  <a:srgbClr val="FFFF00"/>
                </a:solidFill>
                <a:latin typeface="Albertus Medium" pitchFamily="34" charset="0"/>
              </a:rPr>
              <a:t> </a:t>
            </a:r>
            <a:r>
              <a:rPr lang="en-US" b="1" dirty="0" err="1">
                <a:solidFill>
                  <a:srgbClr val="FFFF00"/>
                </a:solidFill>
                <a:latin typeface="Albertus Medium" pitchFamily="34" charset="0"/>
              </a:rPr>
              <a:t>oleh</a:t>
            </a:r>
            <a:r>
              <a:rPr lang="en-US" b="1" dirty="0">
                <a:solidFill>
                  <a:srgbClr val="FFFF00"/>
                </a:solidFill>
                <a:latin typeface="Albertus Medium" pitchFamily="34" charset="0"/>
              </a:rPr>
              <a:t> </a:t>
            </a:r>
            <a:r>
              <a:rPr lang="en-US" b="1" dirty="0" err="1">
                <a:solidFill>
                  <a:srgbClr val="FFFF00"/>
                </a:solidFill>
                <a:latin typeface="Albertus Medium" pitchFamily="34" charset="0"/>
              </a:rPr>
              <a:t>laba</a:t>
            </a:r>
            <a:r>
              <a:rPr lang="en-US" b="1" dirty="0">
                <a:solidFill>
                  <a:srgbClr val="FFFF00"/>
                </a:solidFill>
                <a:latin typeface="Albertus Medium" pitchFamily="34" charset="0"/>
              </a:rPr>
              <a:t>, </a:t>
            </a:r>
            <a:r>
              <a:rPr lang="en-US" b="1" dirty="0" err="1">
                <a:solidFill>
                  <a:srgbClr val="FFFF00"/>
                </a:solidFill>
                <a:latin typeface="Albertus Medium" pitchFamily="34" charset="0"/>
              </a:rPr>
              <a:t>rugi</a:t>
            </a:r>
            <a:r>
              <a:rPr lang="en-US" b="1" dirty="0">
                <a:solidFill>
                  <a:srgbClr val="FFFF00"/>
                </a:solidFill>
                <a:latin typeface="Albertus Medium" pitchFamily="34" charset="0"/>
              </a:rPr>
              <a:t>, </a:t>
            </a:r>
            <a:r>
              <a:rPr lang="en-US" b="1" dirty="0" err="1">
                <a:solidFill>
                  <a:srgbClr val="FFFF00"/>
                </a:solidFill>
                <a:latin typeface="Albertus Medium" pitchFamily="34" charset="0"/>
              </a:rPr>
              <a:t>setoran</a:t>
            </a:r>
            <a:r>
              <a:rPr lang="en-US" b="1" dirty="0">
                <a:solidFill>
                  <a:srgbClr val="FFFF00"/>
                </a:solidFill>
                <a:latin typeface="Albertus Medium" pitchFamily="34" charset="0"/>
              </a:rPr>
              <a:t> </a:t>
            </a:r>
            <a:r>
              <a:rPr lang="en-US" b="1" dirty="0" err="1">
                <a:solidFill>
                  <a:srgbClr val="FFFF00"/>
                </a:solidFill>
                <a:latin typeface="Albertus Medium" pitchFamily="34" charset="0"/>
              </a:rPr>
              <a:t>modalmaupun</a:t>
            </a:r>
            <a:r>
              <a:rPr lang="en-US" b="1" dirty="0">
                <a:solidFill>
                  <a:srgbClr val="FFFF00"/>
                </a:solidFill>
                <a:latin typeface="Albertus Medium" pitchFamily="34" charset="0"/>
              </a:rPr>
              <a:t> </a:t>
            </a:r>
            <a:r>
              <a:rPr lang="en-US" b="1" dirty="0" err="1">
                <a:solidFill>
                  <a:srgbClr val="FFFF00"/>
                </a:solidFill>
                <a:latin typeface="Albertus Medium" pitchFamily="34" charset="0"/>
              </a:rPr>
              <a:t>pengambilan</a:t>
            </a:r>
            <a:r>
              <a:rPr lang="en-US" b="1" dirty="0">
                <a:solidFill>
                  <a:srgbClr val="FFFF00"/>
                </a:solidFill>
                <a:latin typeface="Albertus Medium" pitchFamily="34" charset="0"/>
              </a:rPr>
              <a:t> </a:t>
            </a:r>
            <a:r>
              <a:rPr lang="en-US" b="1" dirty="0" err="1">
                <a:solidFill>
                  <a:srgbClr val="FFFF00"/>
                </a:solidFill>
                <a:latin typeface="Albertus Medium" pitchFamily="34" charset="0"/>
              </a:rPr>
              <a:t>oleh</a:t>
            </a:r>
            <a:r>
              <a:rPr lang="en-US" b="1" dirty="0">
                <a:solidFill>
                  <a:srgbClr val="FFFF00"/>
                </a:solidFill>
                <a:latin typeface="Albertus Medium" pitchFamily="34" charset="0"/>
              </a:rPr>
              <a:t> </a:t>
            </a:r>
            <a:r>
              <a:rPr lang="en-US" b="1" dirty="0" err="1">
                <a:solidFill>
                  <a:srgbClr val="FFFF00"/>
                </a:solidFill>
                <a:latin typeface="Albertus Medium" pitchFamily="34" charset="0"/>
              </a:rPr>
              <a:t>pemilik</a:t>
            </a:r>
            <a:r>
              <a:rPr lang="en-US" b="1" dirty="0" smtClean="0">
                <a:solidFill>
                  <a:srgbClr val="FFFF00"/>
                </a:solidFill>
                <a:latin typeface="Albertus Medium" pitchFamily="34" charset="0"/>
              </a:rPr>
              <a:t>.</a:t>
            </a:r>
          </a:p>
          <a:p>
            <a:pPr marL="342900" indent="-342900" algn="l"/>
            <a:r>
              <a:rPr lang="en-US" b="1" dirty="0" smtClean="0">
                <a:solidFill>
                  <a:srgbClr val="00FFFF"/>
                </a:solidFill>
                <a:latin typeface="Albertus Medium" pitchFamily="34" charset="0"/>
              </a:rPr>
              <a:t>Modal </a:t>
            </a:r>
            <a:r>
              <a:rPr lang="en-US" b="1" dirty="0" err="1" smtClean="0">
                <a:solidFill>
                  <a:srgbClr val="00FFFF"/>
                </a:solidFill>
                <a:latin typeface="Albertus Medium" pitchFamily="34" charset="0"/>
              </a:rPr>
              <a:t>Akhir</a:t>
            </a:r>
            <a:r>
              <a:rPr lang="en-US" b="1" dirty="0" smtClean="0">
                <a:solidFill>
                  <a:srgbClr val="00FFFF"/>
                </a:solidFill>
                <a:latin typeface="Albertus Medium" pitchFamily="34" charset="0"/>
              </a:rPr>
              <a:t>  = Modal </a:t>
            </a:r>
            <a:r>
              <a:rPr lang="en-US" b="1" dirty="0" err="1" smtClean="0">
                <a:solidFill>
                  <a:srgbClr val="00FFFF"/>
                </a:solidFill>
                <a:latin typeface="Albertus Medium" pitchFamily="34" charset="0"/>
              </a:rPr>
              <a:t>awal</a:t>
            </a:r>
            <a:r>
              <a:rPr lang="en-US" b="1" dirty="0" smtClean="0">
                <a:solidFill>
                  <a:srgbClr val="00FFFF"/>
                </a:solidFill>
                <a:latin typeface="Albertus Medium" pitchFamily="34" charset="0"/>
              </a:rPr>
              <a:t> </a:t>
            </a:r>
            <a:r>
              <a:rPr lang="en-US" b="1" dirty="0" smtClean="0">
                <a:solidFill>
                  <a:srgbClr val="00FF00"/>
                </a:solidFill>
                <a:latin typeface="Albertus Medium" pitchFamily="34" charset="0"/>
              </a:rPr>
              <a:t>+ </a:t>
            </a:r>
            <a:r>
              <a:rPr lang="en-US" b="1" dirty="0" err="1" smtClean="0">
                <a:solidFill>
                  <a:srgbClr val="00FF00"/>
                </a:solidFill>
                <a:latin typeface="Albertus Medium" pitchFamily="34" charset="0"/>
              </a:rPr>
              <a:t>laba</a:t>
            </a:r>
            <a:r>
              <a:rPr lang="en-US" b="1" dirty="0" smtClean="0">
                <a:solidFill>
                  <a:srgbClr val="00FF00"/>
                </a:solidFill>
                <a:latin typeface="Albertus Medium" pitchFamily="34" charset="0"/>
              </a:rPr>
              <a:t>* </a:t>
            </a:r>
            <a:r>
              <a:rPr lang="en-US" b="1" dirty="0" smtClean="0">
                <a:solidFill>
                  <a:srgbClr val="00FFFF"/>
                </a:solidFill>
                <a:latin typeface="Albertus Medium" pitchFamily="34" charset="0"/>
              </a:rPr>
              <a:t>- </a:t>
            </a:r>
            <a:r>
              <a:rPr lang="en-US" b="1" dirty="0" err="1" smtClean="0">
                <a:solidFill>
                  <a:srgbClr val="00FFFF"/>
                </a:solidFill>
                <a:latin typeface="Albertus Medium" pitchFamily="34" charset="0"/>
              </a:rPr>
              <a:t>prive</a:t>
            </a:r>
            <a:endParaRPr lang="en-US" b="1" dirty="0">
              <a:solidFill>
                <a:srgbClr val="00FFFF"/>
              </a:solidFill>
              <a:latin typeface="Albertus Medium" pitchFamily="34" charset="0"/>
            </a:endParaRPr>
          </a:p>
        </p:txBody>
      </p:sp>
      <p:sp>
        <p:nvSpPr>
          <p:cNvPr id="3" name="Text Box 5"/>
          <p:cNvSpPr txBox="1">
            <a:spLocks noChangeArrowheads="1"/>
          </p:cNvSpPr>
          <p:nvPr/>
        </p:nvSpPr>
        <p:spPr bwMode="auto">
          <a:xfrm>
            <a:off x="381000" y="1905000"/>
            <a:ext cx="8458200" cy="4724400"/>
          </a:xfrm>
          <a:prstGeom prst="rect">
            <a:avLst/>
          </a:prstGeom>
          <a:solidFill>
            <a:srgbClr val="FFFFFF"/>
          </a:solidFill>
          <a:ln w="9525">
            <a:solidFill>
              <a:srgbClr val="000000"/>
            </a:solidFill>
            <a:miter lim="800000"/>
            <a:headEnd/>
            <a:tailEnd/>
          </a:ln>
        </p:spPr>
        <p:txBody>
          <a:bodyPr/>
          <a:lstStyle/>
          <a:p>
            <a:pPr algn="ctr"/>
            <a:r>
              <a:rPr lang="en-US" sz="2000" b="1" dirty="0"/>
              <a:t>Salon DEVI</a:t>
            </a:r>
          </a:p>
          <a:p>
            <a:pPr algn="ctr"/>
            <a:r>
              <a:rPr lang="en-US" sz="2000" b="1" dirty="0" err="1"/>
              <a:t>Laporan</a:t>
            </a:r>
            <a:r>
              <a:rPr lang="en-US" sz="2000" b="1" dirty="0"/>
              <a:t> </a:t>
            </a:r>
            <a:r>
              <a:rPr lang="en-US" sz="2000" b="1" dirty="0" err="1"/>
              <a:t>Perubahan</a:t>
            </a:r>
            <a:r>
              <a:rPr lang="en-US" sz="2000" b="1" dirty="0"/>
              <a:t> Modal</a:t>
            </a:r>
          </a:p>
          <a:p>
            <a:pPr algn="ctr"/>
            <a:r>
              <a:rPr lang="en-US" sz="2000" b="1" dirty="0"/>
              <a:t>Per, 31 </a:t>
            </a:r>
            <a:r>
              <a:rPr lang="en-US" sz="2000" b="1" dirty="0" err="1"/>
              <a:t>Desember</a:t>
            </a:r>
            <a:r>
              <a:rPr lang="en-US" sz="2000" b="1" dirty="0"/>
              <a:t> 2005</a:t>
            </a:r>
          </a:p>
          <a:p>
            <a:endParaRPr lang="en-US" dirty="0"/>
          </a:p>
          <a:p>
            <a:endParaRPr lang="en-US" sz="1100" dirty="0"/>
          </a:p>
          <a:p>
            <a:pPr algn="l"/>
            <a:r>
              <a:rPr lang="en-US" sz="2000" dirty="0"/>
              <a:t>Modal, 1 </a:t>
            </a:r>
            <a:r>
              <a:rPr lang="en-US" sz="2000" dirty="0" err="1"/>
              <a:t>Desember</a:t>
            </a:r>
            <a:r>
              <a:rPr lang="en-US" sz="2000" dirty="0"/>
              <a:t> 2005		 	       450.000.000</a:t>
            </a:r>
          </a:p>
          <a:p>
            <a:pPr algn="l"/>
            <a:r>
              <a:rPr lang="en-US" sz="2000" dirty="0" smtClean="0">
                <a:solidFill>
                  <a:srgbClr val="FF0000"/>
                </a:solidFill>
              </a:rPr>
              <a:t>(</a:t>
            </a:r>
            <a:r>
              <a:rPr lang="en-US" sz="2000" dirty="0" err="1" smtClean="0">
                <a:solidFill>
                  <a:srgbClr val="FF0000"/>
                </a:solidFill>
              </a:rPr>
              <a:t>Tambah</a:t>
            </a:r>
            <a:r>
              <a:rPr lang="en-US" sz="2000" dirty="0">
                <a:solidFill>
                  <a:srgbClr val="FF0000"/>
                </a:solidFill>
              </a:rPr>
              <a:t>)</a:t>
            </a:r>
            <a:r>
              <a:rPr lang="en-US" sz="2000" dirty="0" smtClean="0">
                <a:solidFill>
                  <a:srgbClr val="FF0000"/>
                </a:solidFill>
              </a:rPr>
              <a:t> </a:t>
            </a:r>
            <a:r>
              <a:rPr lang="en-US" sz="2000" dirty="0" err="1"/>
              <a:t>Laba</a:t>
            </a:r>
            <a:r>
              <a:rPr lang="en-US" sz="2000" dirty="0"/>
              <a:t> </a:t>
            </a:r>
            <a:r>
              <a:rPr lang="en-US" sz="2000" dirty="0" err="1"/>
              <a:t>tahun</a:t>
            </a:r>
            <a:r>
              <a:rPr lang="en-US" sz="2000" dirty="0"/>
              <a:t> 2005		</a:t>
            </a:r>
            <a:r>
              <a:rPr lang="en-US" sz="2000" dirty="0" smtClean="0"/>
              <a:t>         </a:t>
            </a:r>
            <a:r>
              <a:rPr lang="en-US" sz="2000" u="sng" dirty="0" smtClean="0"/>
              <a:t>30.000.000</a:t>
            </a:r>
            <a:endParaRPr lang="en-US" sz="2000" dirty="0"/>
          </a:p>
          <a:p>
            <a:pPr algn="l"/>
            <a:r>
              <a:rPr lang="en-US" sz="2000" dirty="0"/>
              <a:t>					       480.000.000</a:t>
            </a:r>
          </a:p>
          <a:p>
            <a:pPr algn="l"/>
            <a:r>
              <a:rPr lang="en-US" sz="2000" dirty="0" smtClean="0">
                <a:solidFill>
                  <a:srgbClr val="FF0000"/>
                </a:solidFill>
              </a:rPr>
              <a:t>(</a:t>
            </a:r>
            <a:r>
              <a:rPr lang="en-US" sz="2000" dirty="0" err="1" smtClean="0">
                <a:solidFill>
                  <a:srgbClr val="FF0000"/>
                </a:solidFill>
              </a:rPr>
              <a:t>Kurang</a:t>
            </a:r>
            <a:r>
              <a:rPr lang="en-US" sz="2000" dirty="0">
                <a:solidFill>
                  <a:srgbClr val="FF0000"/>
                </a:solidFill>
              </a:rPr>
              <a:t>)</a:t>
            </a:r>
            <a:r>
              <a:rPr lang="en-US" sz="2000" dirty="0" smtClean="0">
                <a:solidFill>
                  <a:srgbClr val="FF0000"/>
                </a:solidFill>
              </a:rPr>
              <a:t> </a:t>
            </a:r>
            <a:r>
              <a:rPr lang="en-US" sz="2000" dirty="0" smtClean="0"/>
              <a:t> </a:t>
            </a:r>
            <a:r>
              <a:rPr lang="en-US" sz="2000" dirty="0" err="1" smtClean="0"/>
              <a:t>Prive</a:t>
            </a:r>
            <a:r>
              <a:rPr lang="en-US" sz="2000" dirty="0" smtClean="0"/>
              <a:t>		</a:t>
            </a:r>
            <a:r>
              <a:rPr lang="en-US" sz="2000" dirty="0"/>
              <a:t>	</a:t>
            </a:r>
            <a:r>
              <a:rPr lang="en-US" sz="2000" dirty="0" smtClean="0"/>
              <a:t>	        </a:t>
            </a:r>
            <a:r>
              <a:rPr lang="en-US" sz="2000" u="sng" dirty="0" smtClean="0"/>
              <a:t> </a:t>
            </a:r>
            <a:r>
              <a:rPr lang="en-US" sz="2000" u="sng" dirty="0"/>
              <a:t>10.000.000</a:t>
            </a:r>
            <a:endParaRPr lang="en-US" sz="2000" dirty="0"/>
          </a:p>
          <a:p>
            <a:pPr algn="l"/>
            <a:r>
              <a:rPr lang="en-US" sz="2000" dirty="0"/>
              <a:t>Modal, 31 </a:t>
            </a:r>
            <a:r>
              <a:rPr lang="en-US" sz="2000" dirty="0" err="1"/>
              <a:t>Desember</a:t>
            </a:r>
            <a:r>
              <a:rPr lang="en-US" sz="2000" dirty="0"/>
              <a:t> 2005			       </a:t>
            </a:r>
            <a:r>
              <a:rPr lang="en-US" sz="2000" u="sng" dirty="0"/>
              <a:t>470.000.000</a:t>
            </a:r>
            <a:endParaRPr lang="en-US" sz="2000" dirty="0"/>
          </a:p>
          <a:p>
            <a:endParaRPr lang="en-US" sz="2000" dirty="0"/>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685800" y="1752600"/>
            <a:ext cx="7489825" cy="3416320"/>
          </a:xfrm>
          <a:prstGeom prst="rect">
            <a:avLst/>
          </a:prstGeom>
          <a:noFill/>
          <a:ln w="9525">
            <a:noFill/>
            <a:miter lim="800000"/>
            <a:headEnd/>
            <a:tailEnd/>
          </a:ln>
          <a:effectLst/>
        </p:spPr>
        <p:txBody>
          <a:bodyPr>
            <a:spAutoFit/>
          </a:bodyPr>
          <a:lstStyle/>
          <a:p>
            <a:pPr marL="342900" indent="-342900" algn="l"/>
            <a:r>
              <a:rPr lang="en-US" sz="2400" b="1" dirty="0">
                <a:solidFill>
                  <a:srgbClr val="CC99FF"/>
                </a:solidFill>
                <a:latin typeface="Albertus Medium" pitchFamily="34" charset="0"/>
              </a:rPr>
              <a:t>MENGAPA PERLU PENYESUAIAN?</a:t>
            </a:r>
          </a:p>
          <a:p>
            <a:pPr marL="342900" indent="-342900" algn="l"/>
            <a:endParaRPr lang="en-US" sz="2400" b="1" dirty="0">
              <a:solidFill>
                <a:srgbClr val="00FFFF"/>
              </a:solidFill>
              <a:latin typeface="Albertus Medium" pitchFamily="34" charset="0"/>
            </a:endParaRPr>
          </a:p>
          <a:p>
            <a:pPr marL="342900" indent="-342900" algn="l">
              <a:buFont typeface="Wingdings" pitchFamily="2" charset="2"/>
              <a:buChar char="q"/>
            </a:pPr>
            <a:r>
              <a:rPr lang="en-US" sz="2400" b="1" dirty="0">
                <a:solidFill>
                  <a:srgbClr val="FFFF00"/>
                </a:solidFill>
              </a:rPr>
              <a:t> Agar </a:t>
            </a:r>
            <a:r>
              <a:rPr lang="en-US" sz="2400" b="1" dirty="0" err="1">
                <a:solidFill>
                  <a:srgbClr val="FFFF00"/>
                </a:solidFill>
              </a:rPr>
              <a:t>setiap</a:t>
            </a:r>
            <a:r>
              <a:rPr lang="en-US" sz="2400" b="1" dirty="0">
                <a:solidFill>
                  <a:srgbClr val="FFFF00"/>
                </a:solidFill>
              </a:rPr>
              <a:t> </a:t>
            </a:r>
            <a:r>
              <a:rPr lang="en-US" sz="2400" b="1" dirty="0" err="1">
                <a:solidFill>
                  <a:srgbClr val="FFFF00"/>
                </a:solidFill>
              </a:rPr>
              <a:t>rekening</a:t>
            </a:r>
            <a:r>
              <a:rPr lang="en-US" sz="2400" b="1" dirty="0">
                <a:solidFill>
                  <a:srgbClr val="FFFF00"/>
                </a:solidFill>
              </a:rPr>
              <a:t> </a:t>
            </a:r>
            <a:r>
              <a:rPr lang="en-US" sz="2400" b="1" dirty="0" err="1">
                <a:solidFill>
                  <a:srgbClr val="FFFF00"/>
                </a:solidFill>
              </a:rPr>
              <a:t>riil</a:t>
            </a:r>
            <a:r>
              <a:rPr lang="en-US" sz="2400" b="1" dirty="0">
                <a:solidFill>
                  <a:srgbClr val="FFFF00"/>
                </a:solidFill>
              </a:rPr>
              <a:t>, </a:t>
            </a:r>
            <a:r>
              <a:rPr lang="en-US" sz="2400" b="1" dirty="0" err="1">
                <a:solidFill>
                  <a:srgbClr val="FFFF00"/>
                </a:solidFill>
              </a:rPr>
              <a:t>khususnya</a:t>
            </a:r>
            <a:r>
              <a:rPr lang="en-US" sz="2400" b="1" dirty="0">
                <a:solidFill>
                  <a:srgbClr val="FFFF00"/>
                </a:solidFill>
              </a:rPr>
              <a:t> </a:t>
            </a:r>
            <a:r>
              <a:rPr lang="en-US" sz="2400" b="1" dirty="0" err="1">
                <a:solidFill>
                  <a:srgbClr val="FFFF00"/>
                </a:solidFill>
              </a:rPr>
              <a:t>rekening-rekening</a:t>
            </a:r>
            <a:r>
              <a:rPr lang="en-US" sz="2400" b="1" dirty="0">
                <a:solidFill>
                  <a:srgbClr val="FFFF00"/>
                </a:solidFill>
              </a:rPr>
              <a:t> </a:t>
            </a:r>
            <a:r>
              <a:rPr lang="en-US" sz="2400" b="1" dirty="0" err="1">
                <a:solidFill>
                  <a:srgbClr val="FFFF00"/>
                </a:solidFill>
              </a:rPr>
              <a:t>aktiva</a:t>
            </a:r>
            <a:r>
              <a:rPr lang="en-US" sz="2400" b="1" dirty="0">
                <a:solidFill>
                  <a:srgbClr val="FFFF00"/>
                </a:solidFill>
              </a:rPr>
              <a:t> </a:t>
            </a:r>
            <a:r>
              <a:rPr lang="en-US" sz="2400" b="1" dirty="0" err="1">
                <a:solidFill>
                  <a:srgbClr val="FFFF00"/>
                </a:solidFill>
              </a:rPr>
              <a:t>dan</a:t>
            </a:r>
            <a:r>
              <a:rPr lang="en-US" sz="2400" b="1" dirty="0">
                <a:solidFill>
                  <a:srgbClr val="FFFF00"/>
                </a:solidFill>
              </a:rPr>
              <a:t> </a:t>
            </a:r>
            <a:r>
              <a:rPr lang="en-US" sz="2400" b="1" dirty="0" err="1">
                <a:solidFill>
                  <a:srgbClr val="FFFF00"/>
                </a:solidFill>
              </a:rPr>
              <a:t>rekening-rekening</a:t>
            </a:r>
            <a:r>
              <a:rPr lang="en-US" sz="2400" b="1" dirty="0">
                <a:solidFill>
                  <a:srgbClr val="FFFF00"/>
                </a:solidFill>
              </a:rPr>
              <a:t> </a:t>
            </a:r>
            <a:r>
              <a:rPr lang="en-US" sz="2400" b="1" dirty="0" err="1">
                <a:solidFill>
                  <a:srgbClr val="FFFF00"/>
                </a:solidFill>
              </a:rPr>
              <a:t>hutang</a:t>
            </a:r>
            <a:r>
              <a:rPr lang="en-US" sz="2400" b="1" dirty="0">
                <a:solidFill>
                  <a:srgbClr val="FFFF00"/>
                </a:solidFill>
              </a:rPr>
              <a:t> </a:t>
            </a:r>
            <a:r>
              <a:rPr lang="en-US" sz="2400" b="1" dirty="0" err="1">
                <a:solidFill>
                  <a:srgbClr val="FFFF00"/>
                </a:solidFill>
              </a:rPr>
              <a:t>menunjukkan</a:t>
            </a:r>
            <a:r>
              <a:rPr lang="en-US" sz="2400" b="1" dirty="0">
                <a:solidFill>
                  <a:srgbClr val="FFFF00"/>
                </a:solidFill>
              </a:rPr>
              <a:t> </a:t>
            </a:r>
            <a:r>
              <a:rPr lang="en-US" sz="2400" b="1" dirty="0" err="1">
                <a:solidFill>
                  <a:srgbClr val="FFFF00"/>
                </a:solidFill>
              </a:rPr>
              <a:t>jumlah</a:t>
            </a:r>
            <a:r>
              <a:rPr lang="en-US" sz="2400" b="1" dirty="0">
                <a:solidFill>
                  <a:srgbClr val="FFFF00"/>
                </a:solidFill>
              </a:rPr>
              <a:t> yang </a:t>
            </a:r>
            <a:r>
              <a:rPr lang="en-US" sz="2400" b="1" dirty="0" err="1">
                <a:solidFill>
                  <a:srgbClr val="FFFF00"/>
                </a:solidFill>
              </a:rPr>
              <a:t>sebenarnya</a:t>
            </a:r>
            <a:r>
              <a:rPr lang="en-US" sz="2400" b="1" dirty="0">
                <a:solidFill>
                  <a:srgbClr val="FFFF00"/>
                </a:solidFill>
              </a:rPr>
              <a:t> </a:t>
            </a:r>
            <a:r>
              <a:rPr lang="en-US" sz="2400" b="1" dirty="0" err="1">
                <a:solidFill>
                  <a:srgbClr val="FFFF00"/>
                </a:solidFill>
              </a:rPr>
              <a:t>pada</a:t>
            </a:r>
            <a:r>
              <a:rPr lang="en-US" sz="2400" b="1" dirty="0">
                <a:solidFill>
                  <a:srgbClr val="FFFF00"/>
                </a:solidFill>
              </a:rPr>
              <a:t> </a:t>
            </a:r>
            <a:r>
              <a:rPr lang="en-US" sz="2400" b="1" dirty="0" err="1">
                <a:solidFill>
                  <a:srgbClr val="FFFF00"/>
                </a:solidFill>
              </a:rPr>
              <a:t>akhir</a:t>
            </a:r>
            <a:r>
              <a:rPr lang="en-US" sz="2400" b="1" dirty="0">
                <a:solidFill>
                  <a:srgbClr val="FFFF00"/>
                </a:solidFill>
              </a:rPr>
              <a:t> </a:t>
            </a:r>
            <a:r>
              <a:rPr lang="en-US" sz="2400" b="1" dirty="0" err="1">
                <a:solidFill>
                  <a:srgbClr val="FFFF00"/>
                </a:solidFill>
              </a:rPr>
              <a:t>periode</a:t>
            </a:r>
            <a:endParaRPr lang="en-US" sz="2400" b="1" dirty="0">
              <a:solidFill>
                <a:srgbClr val="FFFF00"/>
              </a:solidFill>
            </a:endParaRPr>
          </a:p>
          <a:p>
            <a:pPr marL="342900" indent="-342900" algn="l">
              <a:buFont typeface="Wingdings" pitchFamily="2" charset="2"/>
              <a:buChar char="q"/>
            </a:pPr>
            <a:endParaRPr lang="en-US" sz="2400" b="1" dirty="0">
              <a:solidFill>
                <a:srgbClr val="00FFFF"/>
              </a:solidFill>
            </a:endParaRPr>
          </a:p>
          <a:p>
            <a:pPr marL="342900" indent="-342900" algn="l">
              <a:buFont typeface="Wingdings" pitchFamily="2" charset="2"/>
              <a:buChar char="q"/>
            </a:pPr>
            <a:r>
              <a:rPr lang="en-US" sz="2400" b="1" dirty="0">
                <a:solidFill>
                  <a:srgbClr val="00FF99"/>
                </a:solidFill>
              </a:rPr>
              <a:t>Agar </a:t>
            </a:r>
            <a:r>
              <a:rPr lang="en-US" sz="2400" b="1" dirty="0" err="1">
                <a:solidFill>
                  <a:srgbClr val="00FF99"/>
                </a:solidFill>
              </a:rPr>
              <a:t>setiap</a:t>
            </a:r>
            <a:r>
              <a:rPr lang="en-US" sz="2400" b="1" dirty="0">
                <a:solidFill>
                  <a:srgbClr val="00FF99"/>
                </a:solidFill>
              </a:rPr>
              <a:t> </a:t>
            </a:r>
            <a:r>
              <a:rPr lang="en-US" sz="2400" b="1" dirty="0" err="1">
                <a:solidFill>
                  <a:srgbClr val="00FF99"/>
                </a:solidFill>
              </a:rPr>
              <a:t>rekening</a:t>
            </a:r>
            <a:r>
              <a:rPr lang="en-US" sz="2400" b="1" dirty="0">
                <a:solidFill>
                  <a:srgbClr val="00FF99"/>
                </a:solidFill>
              </a:rPr>
              <a:t> nominal (</a:t>
            </a:r>
            <a:r>
              <a:rPr lang="en-US" sz="2400" b="1" dirty="0" err="1">
                <a:solidFill>
                  <a:srgbClr val="00FF99"/>
                </a:solidFill>
              </a:rPr>
              <a:t>rekening</a:t>
            </a:r>
            <a:r>
              <a:rPr lang="en-US" sz="2400" b="1" dirty="0">
                <a:solidFill>
                  <a:srgbClr val="00FF99"/>
                </a:solidFill>
              </a:rPr>
              <a:t> </a:t>
            </a:r>
            <a:r>
              <a:rPr lang="en-US" sz="2400" b="1" dirty="0" err="1">
                <a:solidFill>
                  <a:srgbClr val="00FF99"/>
                </a:solidFill>
              </a:rPr>
              <a:t>pendapatan</a:t>
            </a:r>
            <a:r>
              <a:rPr lang="en-US" sz="2400" b="1" dirty="0">
                <a:solidFill>
                  <a:srgbClr val="00FF99"/>
                </a:solidFill>
              </a:rPr>
              <a:t> </a:t>
            </a:r>
            <a:r>
              <a:rPr lang="en-US" sz="2400" b="1" dirty="0" err="1">
                <a:solidFill>
                  <a:srgbClr val="00FF99"/>
                </a:solidFill>
              </a:rPr>
              <a:t>dan</a:t>
            </a:r>
            <a:r>
              <a:rPr lang="en-US" sz="2400" b="1" dirty="0">
                <a:solidFill>
                  <a:srgbClr val="00FF99"/>
                </a:solidFill>
              </a:rPr>
              <a:t> </a:t>
            </a:r>
            <a:r>
              <a:rPr lang="en-US" sz="2400" b="1" dirty="0" err="1">
                <a:solidFill>
                  <a:srgbClr val="00FF99"/>
                </a:solidFill>
              </a:rPr>
              <a:t>biaya</a:t>
            </a:r>
            <a:r>
              <a:rPr lang="en-US" sz="2400" b="1" dirty="0">
                <a:solidFill>
                  <a:srgbClr val="00FF99"/>
                </a:solidFill>
              </a:rPr>
              <a:t>) </a:t>
            </a:r>
            <a:r>
              <a:rPr lang="en-US" sz="2400" b="1" dirty="0" err="1">
                <a:solidFill>
                  <a:srgbClr val="00FF99"/>
                </a:solidFill>
              </a:rPr>
              <a:t>menunjukkan</a:t>
            </a:r>
            <a:r>
              <a:rPr lang="en-US" sz="2400" b="1" dirty="0">
                <a:solidFill>
                  <a:srgbClr val="00FF99"/>
                </a:solidFill>
              </a:rPr>
              <a:t> </a:t>
            </a:r>
            <a:r>
              <a:rPr lang="en-US" sz="2400" b="1" dirty="0" err="1">
                <a:solidFill>
                  <a:srgbClr val="00FF99"/>
                </a:solidFill>
              </a:rPr>
              <a:t>pendapatan</a:t>
            </a:r>
            <a:r>
              <a:rPr lang="en-US" sz="2400" b="1" dirty="0">
                <a:solidFill>
                  <a:srgbClr val="00FF99"/>
                </a:solidFill>
              </a:rPr>
              <a:t> </a:t>
            </a:r>
            <a:r>
              <a:rPr lang="en-US" sz="2400" b="1" dirty="0" err="1">
                <a:solidFill>
                  <a:srgbClr val="00FF99"/>
                </a:solidFill>
              </a:rPr>
              <a:t>dan</a:t>
            </a:r>
            <a:r>
              <a:rPr lang="en-US" sz="2400" b="1" dirty="0">
                <a:solidFill>
                  <a:srgbClr val="00FF99"/>
                </a:solidFill>
              </a:rPr>
              <a:t> </a:t>
            </a:r>
            <a:r>
              <a:rPr lang="en-US" sz="2400" b="1" dirty="0" err="1">
                <a:solidFill>
                  <a:srgbClr val="00FF99"/>
                </a:solidFill>
              </a:rPr>
              <a:t>biaya</a:t>
            </a:r>
            <a:r>
              <a:rPr lang="en-US" sz="2400" b="1" dirty="0">
                <a:solidFill>
                  <a:srgbClr val="00FF99"/>
                </a:solidFill>
              </a:rPr>
              <a:t> yang </a:t>
            </a:r>
            <a:r>
              <a:rPr lang="en-US" sz="2400" b="1" dirty="0" err="1">
                <a:solidFill>
                  <a:srgbClr val="00FF99"/>
                </a:solidFill>
              </a:rPr>
              <a:t>seharusnya</a:t>
            </a:r>
            <a:r>
              <a:rPr lang="en-US" sz="2400" b="1" dirty="0">
                <a:solidFill>
                  <a:srgbClr val="00FF99"/>
                </a:solidFill>
              </a:rPr>
              <a:t> </a:t>
            </a:r>
            <a:r>
              <a:rPr lang="en-US" sz="2400" b="1" dirty="0" err="1">
                <a:solidFill>
                  <a:srgbClr val="00FF99"/>
                </a:solidFill>
              </a:rPr>
              <a:t>diakui</a:t>
            </a:r>
            <a:r>
              <a:rPr lang="en-US" sz="2400" b="1" dirty="0">
                <a:solidFill>
                  <a:srgbClr val="00FF99"/>
                </a:solidFill>
              </a:rPr>
              <a:t> </a:t>
            </a:r>
            <a:r>
              <a:rPr lang="en-US" sz="2400" b="1" dirty="0" err="1">
                <a:solidFill>
                  <a:srgbClr val="00FF99"/>
                </a:solidFill>
              </a:rPr>
              <a:t>dalam</a:t>
            </a:r>
            <a:r>
              <a:rPr lang="en-US" sz="2400" b="1" dirty="0">
                <a:solidFill>
                  <a:srgbClr val="00FF99"/>
                </a:solidFill>
              </a:rPr>
              <a:t> </a:t>
            </a:r>
            <a:r>
              <a:rPr lang="en-US" sz="2400" b="1" dirty="0" err="1">
                <a:solidFill>
                  <a:srgbClr val="00FF99"/>
                </a:solidFill>
              </a:rPr>
              <a:t>suatu</a:t>
            </a:r>
            <a:r>
              <a:rPr lang="en-US" sz="2400" b="1" dirty="0">
                <a:solidFill>
                  <a:srgbClr val="00FF99"/>
                </a:solidFill>
              </a:rPr>
              <a:t> </a:t>
            </a:r>
            <a:r>
              <a:rPr lang="en-US" sz="2400" b="1" dirty="0" err="1">
                <a:solidFill>
                  <a:srgbClr val="00FF99"/>
                </a:solidFill>
              </a:rPr>
              <a:t>periode</a:t>
            </a:r>
            <a:endParaRPr lang="en-US" sz="2400" b="1" dirty="0">
              <a:solidFill>
                <a:srgbClr val="00FF99"/>
              </a:solidFill>
            </a:endParaRPr>
          </a:p>
        </p:txBody>
      </p:sp>
      <p:sp>
        <p:nvSpPr>
          <p:cNvPr id="3" name="Title 2"/>
          <p:cNvSpPr>
            <a:spLocks noGrp="1"/>
          </p:cNvSpPr>
          <p:nvPr>
            <p:ph type="title"/>
          </p:nvPr>
        </p:nvSpPr>
        <p:spPr>
          <a:xfrm>
            <a:off x="457200" y="274638"/>
            <a:ext cx="8229600" cy="868362"/>
          </a:xfrm>
        </p:spPr>
        <p:txBody>
          <a:bodyPr>
            <a:normAutofit fontScale="90000"/>
          </a:bodyPr>
          <a:lstStyle/>
          <a:p>
            <a:r>
              <a:rPr lang="en-US" dirty="0" err="1" smtClean="0">
                <a:solidFill>
                  <a:srgbClr val="00FFFF"/>
                </a:solidFill>
              </a:rPr>
              <a:t>Jurnal</a:t>
            </a:r>
            <a:r>
              <a:rPr lang="en-US" dirty="0" smtClean="0">
                <a:solidFill>
                  <a:srgbClr val="00FFFF"/>
                </a:solidFill>
              </a:rPr>
              <a:t> </a:t>
            </a:r>
            <a:r>
              <a:rPr lang="en-US" dirty="0" err="1" smtClean="0">
                <a:solidFill>
                  <a:srgbClr val="00FFFF"/>
                </a:solidFill>
              </a:rPr>
              <a:t>Penyesuaian</a:t>
            </a:r>
            <a:r>
              <a:rPr lang="en-US" dirty="0" smtClean="0">
                <a:solidFill>
                  <a:srgbClr val="00FFFF"/>
                </a:solidFill>
              </a:rPr>
              <a:t/>
            </a:r>
            <a:br>
              <a:rPr lang="en-US" dirty="0" smtClean="0">
                <a:solidFill>
                  <a:srgbClr val="00FFFF"/>
                </a:solidFill>
              </a:rPr>
            </a:br>
            <a:r>
              <a:rPr lang="en-US" dirty="0" smtClean="0">
                <a:solidFill>
                  <a:srgbClr val="00FFFF"/>
                </a:solidFill>
              </a:rPr>
              <a:t>(Adjusting Entry)</a:t>
            </a:r>
            <a:endParaRPr lang="en-US"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563562"/>
          </a:xfrm>
          <a:ln>
            <a:solidFill>
              <a:srgbClr val="FF0000"/>
            </a:solidFill>
          </a:ln>
        </p:spPr>
        <p:txBody>
          <a:bodyPr>
            <a:normAutofit fontScale="90000"/>
          </a:bodyPr>
          <a:lstStyle/>
          <a:p>
            <a:r>
              <a:rPr lang="en-US" sz="3200" b="1" dirty="0" err="1" smtClean="0">
                <a:solidFill>
                  <a:srgbClr val="FFFF00"/>
                </a:solidFill>
                <a:latin typeface="Albertus Medium" pitchFamily="34" charset="0"/>
              </a:rPr>
              <a:t>Saldo</a:t>
            </a:r>
            <a:r>
              <a:rPr lang="en-US" sz="3200" b="1" dirty="0" smtClean="0">
                <a:solidFill>
                  <a:srgbClr val="FFFF00"/>
                </a:solidFill>
                <a:latin typeface="Albertus Medium" pitchFamily="34" charset="0"/>
              </a:rPr>
              <a:t> yang </a:t>
            </a:r>
            <a:r>
              <a:rPr lang="en-US" sz="3200" b="1" dirty="0" err="1" smtClean="0">
                <a:solidFill>
                  <a:srgbClr val="FFFF00"/>
                </a:solidFill>
                <a:latin typeface="Albertus Medium" pitchFamily="34" charset="0"/>
              </a:rPr>
              <a:t>memerlukan</a:t>
            </a:r>
            <a:r>
              <a:rPr lang="en-US" sz="3200" b="1" dirty="0" smtClean="0">
                <a:solidFill>
                  <a:srgbClr val="FFFF00"/>
                </a:solidFill>
                <a:latin typeface="Albertus Medium" pitchFamily="34" charset="0"/>
              </a:rPr>
              <a:t> </a:t>
            </a:r>
            <a:r>
              <a:rPr lang="en-US" sz="3200" b="1" dirty="0" err="1" smtClean="0">
                <a:solidFill>
                  <a:srgbClr val="FFFF00"/>
                </a:solidFill>
                <a:latin typeface="Albertus Medium" pitchFamily="34" charset="0"/>
              </a:rPr>
              <a:t>penyesuaian</a:t>
            </a:r>
            <a:endParaRPr lang="en-US" sz="3200" dirty="0"/>
          </a:p>
        </p:txBody>
      </p:sp>
      <p:sp>
        <p:nvSpPr>
          <p:cNvPr id="3" name="Text Box 4"/>
          <p:cNvSpPr txBox="1">
            <a:spLocks noChangeArrowheads="1"/>
          </p:cNvSpPr>
          <p:nvPr/>
        </p:nvSpPr>
        <p:spPr bwMode="auto">
          <a:xfrm>
            <a:off x="0" y="838200"/>
            <a:ext cx="9144000" cy="5632311"/>
          </a:xfrm>
          <a:prstGeom prst="rect">
            <a:avLst/>
          </a:prstGeom>
          <a:noFill/>
          <a:ln w="9525">
            <a:noFill/>
            <a:miter lim="800000"/>
            <a:headEnd/>
            <a:tailEnd/>
          </a:ln>
          <a:effectLst/>
        </p:spPr>
        <p:txBody>
          <a:bodyPr wrap="square">
            <a:spAutoFit/>
          </a:bodyPr>
          <a:lstStyle/>
          <a:p>
            <a:pPr marL="342900" indent="-342900" algn="l">
              <a:buFont typeface="Wingdings" pitchFamily="2" charset="2"/>
              <a:buChar char="ü"/>
            </a:pPr>
            <a:r>
              <a:rPr lang="en-US" sz="2400" dirty="0" err="1" smtClean="0">
                <a:solidFill>
                  <a:srgbClr val="FFC000"/>
                </a:solidFill>
              </a:rPr>
              <a:t>Piutang</a:t>
            </a:r>
            <a:r>
              <a:rPr lang="en-US" sz="2400" dirty="0" smtClean="0">
                <a:solidFill>
                  <a:srgbClr val="FFC000"/>
                </a:solidFill>
              </a:rPr>
              <a:t> </a:t>
            </a:r>
            <a:r>
              <a:rPr lang="en-US" sz="2400" dirty="0" err="1">
                <a:solidFill>
                  <a:srgbClr val="FFC000"/>
                </a:solidFill>
              </a:rPr>
              <a:t>pendapatan</a:t>
            </a:r>
            <a:r>
              <a:rPr lang="en-US" sz="2400" dirty="0">
                <a:solidFill>
                  <a:srgbClr val="FFC000"/>
                </a:solidFill>
              </a:rPr>
              <a:t>, </a:t>
            </a:r>
            <a:r>
              <a:rPr lang="en-US" sz="2400" dirty="0" err="1">
                <a:solidFill>
                  <a:srgbClr val="FFC000"/>
                </a:solidFill>
              </a:rPr>
              <a:t>yaitu</a:t>
            </a:r>
            <a:r>
              <a:rPr lang="en-US" sz="2400" dirty="0">
                <a:solidFill>
                  <a:srgbClr val="FFC000"/>
                </a:solidFill>
              </a:rPr>
              <a:t> </a:t>
            </a:r>
            <a:r>
              <a:rPr lang="en-US" sz="2400" dirty="0" err="1">
                <a:solidFill>
                  <a:srgbClr val="FFC000"/>
                </a:solidFill>
              </a:rPr>
              <a:t>pendapatan</a:t>
            </a:r>
            <a:r>
              <a:rPr lang="en-US" sz="2400" dirty="0">
                <a:solidFill>
                  <a:srgbClr val="FFC000"/>
                </a:solidFill>
              </a:rPr>
              <a:t> yang </a:t>
            </a:r>
            <a:r>
              <a:rPr lang="en-US" sz="2400" dirty="0" err="1">
                <a:solidFill>
                  <a:srgbClr val="FFC000"/>
                </a:solidFill>
              </a:rPr>
              <a:t>sudah</a:t>
            </a:r>
            <a:r>
              <a:rPr lang="en-US" sz="2400" dirty="0">
                <a:solidFill>
                  <a:srgbClr val="FFC000"/>
                </a:solidFill>
              </a:rPr>
              <a:t> </a:t>
            </a:r>
            <a:r>
              <a:rPr lang="en-US" sz="2400" dirty="0" err="1">
                <a:solidFill>
                  <a:srgbClr val="FFC000"/>
                </a:solidFill>
              </a:rPr>
              <a:t>menjadi</a:t>
            </a:r>
            <a:r>
              <a:rPr lang="en-US" sz="2400" dirty="0">
                <a:solidFill>
                  <a:srgbClr val="FFC000"/>
                </a:solidFill>
              </a:rPr>
              <a:t> </a:t>
            </a:r>
            <a:r>
              <a:rPr lang="en-US" sz="2400" dirty="0" err="1">
                <a:solidFill>
                  <a:srgbClr val="FFC000"/>
                </a:solidFill>
              </a:rPr>
              <a:t>hak</a:t>
            </a:r>
            <a:r>
              <a:rPr lang="en-US" sz="2400" dirty="0">
                <a:solidFill>
                  <a:srgbClr val="FFC000"/>
                </a:solidFill>
              </a:rPr>
              <a:t> </a:t>
            </a:r>
            <a:r>
              <a:rPr lang="en-US" sz="2400" dirty="0" err="1">
                <a:solidFill>
                  <a:srgbClr val="FFC000"/>
                </a:solidFill>
              </a:rPr>
              <a:t>perusahaan</a:t>
            </a:r>
            <a:r>
              <a:rPr lang="en-US" sz="2400" dirty="0">
                <a:solidFill>
                  <a:srgbClr val="FFC000"/>
                </a:solidFill>
              </a:rPr>
              <a:t> </a:t>
            </a:r>
            <a:r>
              <a:rPr lang="en-US" sz="2400" dirty="0" err="1">
                <a:solidFill>
                  <a:srgbClr val="FFC000"/>
                </a:solidFill>
              </a:rPr>
              <a:t>tetapi</a:t>
            </a:r>
            <a:r>
              <a:rPr lang="en-US" sz="2400" dirty="0">
                <a:solidFill>
                  <a:srgbClr val="FFC000"/>
                </a:solidFill>
              </a:rPr>
              <a:t> </a:t>
            </a:r>
            <a:r>
              <a:rPr lang="en-US" sz="2400" dirty="0" err="1">
                <a:solidFill>
                  <a:srgbClr val="FFC000"/>
                </a:solidFill>
              </a:rPr>
              <a:t>belum</a:t>
            </a:r>
            <a:r>
              <a:rPr lang="en-US" sz="2400" dirty="0">
                <a:solidFill>
                  <a:srgbClr val="FFC000"/>
                </a:solidFill>
              </a:rPr>
              <a:t> </a:t>
            </a:r>
            <a:r>
              <a:rPr lang="en-US" sz="2400" dirty="0" err="1">
                <a:solidFill>
                  <a:srgbClr val="FFC000"/>
                </a:solidFill>
              </a:rPr>
              <a:t>dicatat</a:t>
            </a:r>
            <a:endParaRPr lang="en-US" sz="2400" dirty="0">
              <a:solidFill>
                <a:srgbClr val="FFC000"/>
              </a:solidFill>
            </a:endParaRPr>
          </a:p>
          <a:p>
            <a:pPr marL="342900" indent="-342900" algn="l">
              <a:buFont typeface="Wingdings" pitchFamily="2" charset="2"/>
              <a:buChar char="ü"/>
            </a:pPr>
            <a:r>
              <a:rPr lang="en-US" sz="2400" dirty="0">
                <a:solidFill>
                  <a:srgbClr val="FFFF00"/>
                </a:solidFill>
              </a:rPr>
              <a:t> </a:t>
            </a:r>
            <a:r>
              <a:rPr lang="en-US" sz="2400" dirty="0" err="1">
                <a:solidFill>
                  <a:srgbClr val="FF00FF"/>
                </a:solidFill>
              </a:rPr>
              <a:t>Hutang</a:t>
            </a:r>
            <a:r>
              <a:rPr lang="en-US" sz="2400" dirty="0">
                <a:solidFill>
                  <a:srgbClr val="FF00FF"/>
                </a:solidFill>
              </a:rPr>
              <a:t> </a:t>
            </a:r>
            <a:r>
              <a:rPr lang="en-US" sz="2400" dirty="0" err="1">
                <a:solidFill>
                  <a:srgbClr val="FF00FF"/>
                </a:solidFill>
              </a:rPr>
              <a:t>Biaya</a:t>
            </a:r>
            <a:r>
              <a:rPr lang="en-US" sz="2400" dirty="0">
                <a:solidFill>
                  <a:srgbClr val="FF00FF"/>
                </a:solidFill>
              </a:rPr>
              <a:t>, </a:t>
            </a:r>
            <a:r>
              <a:rPr lang="en-US" sz="2400" dirty="0" err="1">
                <a:solidFill>
                  <a:srgbClr val="FF00FF"/>
                </a:solidFill>
              </a:rPr>
              <a:t>yaitu</a:t>
            </a:r>
            <a:r>
              <a:rPr lang="en-US" sz="2400" dirty="0">
                <a:solidFill>
                  <a:srgbClr val="FF00FF"/>
                </a:solidFill>
              </a:rPr>
              <a:t> </a:t>
            </a:r>
            <a:r>
              <a:rPr lang="en-US" sz="2400" dirty="0" err="1">
                <a:solidFill>
                  <a:srgbClr val="FF00FF"/>
                </a:solidFill>
              </a:rPr>
              <a:t>biaya-biaya</a:t>
            </a:r>
            <a:r>
              <a:rPr lang="en-US" sz="2400" dirty="0">
                <a:solidFill>
                  <a:srgbClr val="FF00FF"/>
                </a:solidFill>
              </a:rPr>
              <a:t> yang </a:t>
            </a:r>
            <a:r>
              <a:rPr lang="en-US" sz="2400" dirty="0" err="1">
                <a:solidFill>
                  <a:srgbClr val="FF00FF"/>
                </a:solidFill>
              </a:rPr>
              <a:t>sudah</a:t>
            </a:r>
            <a:r>
              <a:rPr lang="en-US" sz="2400" dirty="0">
                <a:solidFill>
                  <a:srgbClr val="FF00FF"/>
                </a:solidFill>
              </a:rPr>
              <a:t> </a:t>
            </a:r>
            <a:r>
              <a:rPr lang="en-US" sz="2400" dirty="0" err="1">
                <a:solidFill>
                  <a:srgbClr val="FF00FF"/>
                </a:solidFill>
              </a:rPr>
              <a:t>menjadi</a:t>
            </a:r>
            <a:r>
              <a:rPr lang="en-US" sz="2400" dirty="0">
                <a:solidFill>
                  <a:srgbClr val="FF00FF"/>
                </a:solidFill>
              </a:rPr>
              <a:t> </a:t>
            </a:r>
            <a:r>
              <a:rPr lang="en-US" sz="2400" dirty="0" err="1">
                <a:solidFill>
                  <a:srgbClr val="FF00FF"/>
                </a:solidFill>
              </a:rPr>
              <a:t>kewajiban</a:t>
            </a:r>
            <a:r>
              <a:rPr lang="en-US" sz="2400" dirty="0">
                <a:solidFill>
                  <a:srgbClr val="FF00FF"/>
                </a:solidFill>
              </a:rPr>
              <a:t> </a:t>
            </a:r>
            <a:r>
              <a:rPr lang="en-US" sz="2400" dirty="0" err="1">
                <a:solidFill>
                  <a:srgbClr val="FF00FF"/>
                </a:solidFill>
              </a:rPr>
              <a:t>perusahaan</a:t>
            </a:r>
            <a:r>
              <a:rPr lang="en-US" sz="2400" dirty="0">
                <a:solidFill>
                  <a:srgbClr val="FF00FF"/>
                </a:solidFill>
              </a:rPr>
              <a:t> </a:t>
            </a:r>
            <a:r>
              <a:rPr lang="en-US" sz="2400" dirty="0" err="1">
                <a:solidFill>
                  <a:srgbClr val="FF00FF"/>
                </a:solidFill>
              </a:rPr>
              <a:t>tapi</a:t>
            </a:r>
            <a:r>
              <a:rPr lang="en-US" sz="2400" dirty="0">
                <a:solidFill>
                  <a:srgbClr val="FF00FF"/>
                </a:solidFill>
              </a:rPr>
              <a:t> </a:t>
            </a:r>
            <a:r>
              <a:rPr lang="en-US" sz="2400" dirty="0" err="1">
                <a:solidFill>
                  <a:srgbClr val="FF00FF"/>
                </a:solidFill>
              </a:rPr>
              <a:t>belum</a:t>
            </a:r>
            <a:r>
              <a:rPr lang="en-US" sz="2400" dirty="0">
                <a:solidFill>
                  <a:srgbClr val="FF00FF"/>
                </a:solidFill>
              </a:rPr>
              <a:t> </a:t>
            </a:r>
            <a:r>
              <a:rPr lang="en-US" sz="2400" dirty="0" err="1">
                <a:solidFill>
                  <a:srgbClr val="FF00FF"/>
                </a:solidFill>
              </a:rPr>
              <a:t>dicatat</a:t>
            </a:r>
            <a:endParaRPr lang="en-US" sz="2400" dirty="0">
              <a:solidFill>
                <a:srgbClr val="FF00FF"/>
              </a:solidFill>
            </a:endParaRPr>
          </a:p>
          <a:p>
            <a:pPr marL="342900" indent="-342900" algn="l">
              <a:buFont typeface="Wingdings" pitchFamily="2" charset="2"/>
              <a:buChar char="ü"/>
            </a:pPr>
            <a:r>
              <a:rPr lang="en-US" sz="2400" dirty="0">
                <a:solidFill>
                  <a:srgbClr val="00FFFF"/>
                </a:solidFill>
              </a:rPr>
              <a:t> </a:t>
            </a:r>
            <a:r>
              <a:rPr lang="en-US" sz="2400" dirty="0" err="1">
                <a:solidFill>
                  <a:srgbClr val="00FFFF"/>
                </a:solidFill>
              </a:rPr>
              <a:t>Pendapatan</a:t>
            </a:r>
            <a:r>
              <a:rPr lang="en-US" sz="2400" dirty="0">
                <a:solidFill>
                  <a:srgbClr val="00FFFF"/>
                </a:solidFill>
              </a:rPr>
              <a:t> </a:t>
            </a:r>
            <a:r>
              <a:rPr lang="en-US" sz="2400" dirty="0" err="1">
                <a:solidFill>
                  <a:srgbClr val="00FFFF"/>
                </a:solidFill>
              </a:rPr>
              <a:t>diterima</a:t>
            </a:r>
            <a:r>
              <a:rPr lang="en-US" sz="2400" dirty="0">
                <a:solidFill>
                  <a:srgbClr val="00FFFF"/>
                </a:solidFill>
              </a:rPr>
              <a:t> </a:t>
            </a:r>
            <a:r>
              <a:rPr lang="en-US" sz="2400" dirty="0" err="1">
                <a:solidFill>
                  <a:srgbClr val="00FFFF"/>
                </a:solidFill>
              </a:rPr>
              <a:t>dimuka</a:t>
            </a:r>
            <a:r>
              <a:rPr lang="en-US" sz="2400" dirty="0">
                <a:solidFill>
                  <a:srgbClr val="00FFFF"/>
                </a:solidFill>
              </a:rPr>
              <a:t>, </a:t>
            </a:r>
            <a:r>
              <a:rPr lang="en-US" sz="2400" dirty="0" err="1">
                <a:solidFill>
                  <a:srgbClr val="00FFFF"/>
                </a:solidFill>
              </a:rPr>
              <a:t>adalah</a:t>
            </a:r>
            <a:r>
              <a:rPr lang="en-US" sz="2400" dirty="0">
                <a:solidFill>
                  <a:srgbClr val="00FFFF"/>
                </a:solidFill>
              </a:rPr>
              <a:t> </a:t>
            </a:r>
            <a:r>
              <a:rPr lang="en-US" sz="2400" dirty="0" err="1">
                <a:solidFill>
                  <a:srgbClr val="00FFFF"/>
                </a:solidFill>
              </a:rPr>
              <a:t>pendapatan</a:t>
            </a:r>
            <a:r>
              <a:rPr lang="en-US" sz="2400" dirty="0">
                <a:solidFill>
                  <a:srgbClr val="00FFFF"/>
                </a:solidFill>
              </a:rPr>
              <a:t> yang </a:t>
            </a:r>
            <a:r>
              <a:rPr lang="en-US" sz="2400" dirty="0" err="1">
                <a:solidFill>
                  <a:srgbClr val="00FFFF"/>
                </a:solidFill>
              </a:rPr>
              <a:t>telah</a:t>
            </a:r>
            <a:r>
              <a:rPr lang="en-US" sz="2400" dirty="0">
                <a:solidFill>
                  <a:srgbClr val="00FFFF"/>
                </a:solidFill>
              </a:rPr>
              <a:t> </a:t>
            </a:r>
            <a:r>
              <a:rPr lang="en-US" sz="2400" dirty="0" err="1">
                <a:solidFill>
                  <a:srgbClr val="00FFFF"/>
                </a:solidFill>
              </a:rPr>
              <a:t>diterima</a:t>
            </a:r>
            <a:r>
              <a:rPr lang="en-US" sz="2400" dirty="0">
                <a:solidFill>
                  <a:srgbClr val="00FFFF"/>
                </a:solidFill>
              </a:rPr>
              <a:t> </a:t>
            </a:r>
            <a:r>
              <a:rPr lang="en-US" sz="2400" dirty="0" err="1">
                <a:solidFill>
                  <a:srgbClr val="00FFFF"/>
                </a:solidFill>
              </a:rPr>
              <a:t>tetapi</a:t>
            </a:r>
            <a:r>
              <a:rPr lang="en-US" sz="2400" dirty="0">
                <a:solidFill>
                  <a:srgbClr val="00FFFF"/>
                </a:solidFill>
              </a:rPr>
              <a:t> </a:t>
            </a:r>
            <a:r>
              <a:rPr lang="en-US" sz="2400" dirty="0" err="1">
                <a:solidFill>
                  <a:srgbClr val="00FFFF"/>
                </a:solidFill>
              </a:rPr>
              <a:t>sebesarnya</a:t>
            </a:r>
            <a:r>
              <a:rPr lang="en-US" sz="2400" dirty="0">
                <a:solidFill>
                  <a:srgbClr val="00FFFF"/>
                </a:solidFill>
              </a:rPr>
              <a:t> </a:t>
            </a:r>
            <a:r>
              <a:rPr lang="en-US" sz="2400" dirty="0" err="1">
                <a:solidFill>
                  <a:srgbClr val="00FFFF"/>
                </a:solidFill>
              </a:rPr>
              <a:t>merupakan</a:t>
            </a:r>
            <a:r>
              <a:rPr lang="en-US" sz="2400" dirty="0">
                <a:solidFill>
                  <a:srgbClr val="00FFFF"/>
                </a:solidFill>
              </a:rPr>
              <a:t> </a:t>
            </a:r>
            <a:r>
              <a:rPr lang="en-US" sz="2400" dirty="0" err="1">
                <a:solidFill>
                  <a:srgbClr val="00FFFF"/>
                </a:solidFill>
              </a:rPr>
              <a:t>pendapatan</a:t>
            </a:r>
            <a:r>
              <a:rPr lang="en-US" sz="2400" dirty="0">
                <a:solidFill>
                  <a:srgbClr val="00FFFF"/>
                </a:solidFill>
              </a:rPr>
              <a:t> </a:t>
            </a:r>
            <a:r>
              <a:rPr lang="en-US" sz="2400" dirty="0" err="1">
                <a:solidFill>
                  <a:srgbClr val="00FFFF"/>
                </a:solidFill>
              </a:rPr>
              <a:t>untuk</a:t>
            </a:r>
            <a:r>
              <a:rPr lang="en-US" sz="2400" dirty="0">
                <a:solidFill>
                  <a:srgbClr val="00FFFF"/>
                </a:solidFill>
              </a:rPr>
              <a:t> </a:t>
            </a:r>
            <a:r>
              <a:rPr lang="en-US" sz="2400" dirty="0" err="1">
                <a:solidFill>
                  <a:srgbClr val="00FFFF"/>
                </a:solidFill>
              </a:rPr>
              <a:t>periode</a:t>
            </a:r>
            <a:r>
              <a:rPr lang="en-US" sz="2400" dirty="0">
                <a:solidFill>
                  <a:srgbClr val="00FFFF"/>
                </a:solidFill>
              </a:rPr>
              <a:t> yang </a:t>
            </a:r>
            <a:r>
              <a:rPr lang="en-US" sz="2400" dirty="0" err="1">
                <a:solidFill>
                  <a:srgbClr val="00FFFF"/>
                </a:solidFill>
              </a:rPr>
              <a:t>akan</a:t>
            </a:r>
            <a:r>
              <a:rPr lang="en-US" sz="2400" dirty="0">
                <a:solidFill>
                  <a:srgbClr val="00FFFF"/>
                </a:solidFill>
              </a:rPr>
              <a:t> </a:t>
            </a:r>
            <a:r>
              <a:rPr lang="en-US" sz="2400" dirty="0" err="1">
                <a:solidFill>
                  <a:srgbClr val="00FFFF"/>
                </a:solidFill>
              </a:rPr>
              <a:t>datang</a:t>
            </a:r>
            <a:endParaRPr lang="en-US" sz="2400" dirty="0">
              <a:solidFill>
                <a:srgbClr val="00FFFF"/>
              </a:solidFill>
            </a:endParaRPr>
          </a:p>
          <a:p>
            <a:pPr marL="342900" indent="-342900" algn="l">
              <a:buFont typeface="Wingdings" pitchFamily="2" charset="2"/>
              <a:buChar char="ü"/>
            </a:pPr>
            <a:r>
              <a:rPr lang="en-US" sz="2400" dirty="0">
                <a:solidFill>
                  <a:srgbClr val="00FF00"/>
                </a:solidFill>
              </a:rPr>
              <a:t> </a:t>
            </a:r>
            <a:r>
              <a:rPr lang="en-US" sz="2400" dirty="0" err="1">
                <a:solidFill>
                  <a:srgbClr val="00FF00"/>
                </a:solidFill>
              </a:rPr>
              <a:t>Biaya</a:t>
            </a:r>
            <a:r>
              <a:rPr lang="en-US" sz="2400" dirty="0">
                <a:solidFill>
                  <a:srgbClr val="00FF00"/>
                </a:solidFill>
              </a:rPr>
              <a:t> </a:t>
            </a:r>
            <a:r>
              <a:rPr lang="en-US" sz="2400" dirty="0" err="1">
                <a:solidFill>
                  <a:srgbClr val="00FF00"/>
                </a:solidFill>
              </a:rPr>
              <a:t>dibayar</a:t>
            </a:r>
            <a:r>
              <a:rPr lang="en-US" sz="2400" dirty="0">
                <a:solidFill>
                  <a:srgbClr val="00FF00"/>
                </a:solidFill>
              </a:rPr>
              <a:t> </a:t>
            </a:r>
            <a:r>
              <a:rPr lang="en-US" sz="2400" dirty="0" err="1">
                <a:solidFill>
                  <a:srgbClr val="00FF00"/>
                </a:solidFill>
              </a:rPr>
              <a:t>dimuka</a:t>
            </a:r>
            <a:r>
              <a:rPr lang="en-US" sz="2400" dirty="0">
                <a:solidFill>
                  <a:srgbClr val="00FF00"/>
                </a:solidFill>
              </a:rPr>
              <a:t>, </a:t>
            </a:r>
            <a:r>
              <a:rPr lang="en-US" sz="2400" dirty="0" err="1">
                <a:solidFill>
                  <a:srgbClr val="00FF00"/>
                </a:solidFill>
              </a:rPr>
              <a:t>yaitu</a:t>
            </a:r>
            <a:r>
              <a:rPr lang="en-US" sz="2400" dirty="0">
                <a:solidFill>
                  <a:srgbClr val="00FF00"/>
                </a:solidFill>
              </a:rPr>
              <a:t> </a:t>
            </a:r>
            <a:r>
              <a:rPr lang="en-US" sz="2400" dirty="0" err="1">
                <a:solidFill>
                  <a:srgbClr val="00FF00"/>
                </a:solidFill>
              </a:rPr>
              <a:t>biaya-biaya</a:t>
            </a:r>
            <a:r>
              <a:rPr lang="en-US" sz="2400" dirty="0">
                <a:solidFill>
                  <a:srgbClr val="00FF00"/>
                </a:solidFill>
              </a:rPr>
              <a:t> yang </a:t>
            </a:r>
            <a:r>
              <a:rPr lang="en-US" sz="2400" dirty="0" err="1">
                <a:solidFill>
                  <a:srgbClr val="00FF00"/>
                </a:solidFill>
              </a:rPr>
              <a:t>sudah</a:t>
            </a:r>
            <a:r>
              <a:rPr lang="en-US" sz="2400" dirty="0">
                <a:solidFill>
                  <a:srgbClr val="00FF00"/>
                </a:solidFill>
              </a:rPr>
              <a:t> </a:t>
            </a:r>
            <a:r>
              <a:rPr lang="en-US" sz="2400" dirty="0" err="1">
                <a:solidFill>
                  <a:srgbClr val="00FF00"/>
                </a:solidFill>
              </a:rPr>
              <a:t>dibayar</a:t>
            </a:r>
            <a:r>
              <a:rPr lang="en-US" sz="2400" dirty="0">
                <a:solidFill>
                  <a:srgbClr val="00FF00"/>
                </a:solidFill>
              </a:rPr>
              <a:t> </a:t>
            </a:r>
            <a:r>
              <a:rPr lang="en-US" sz="2400" dirty="0" err="1">
                <a:solidFill>
                  <a:srgbClr val="00FF00"/>
                </a:solidFill>
              </a:rPr>
              <a:t>tetapi</a:t>
            </a:r>
            <a:r>
              <a:rPr lang="en-US" sz="2400" dirty="0">
                <a:solidFill>
                  <a:srgbClr val="00FF00"/>
                </a:solidFill>
              </a:rPr>
              <a:t> </a:t>
            </a:r>
            <a:r>
              <a:rPr lang="en-US" sz="2400" dirty="0" err="1">
                <a:solidFill>
                  <a:srgbClr val="00FF00"/>
                </a:solidFill>
              </a:rPr>
              <a:t>sebenarnya</a:t>
            </a:r>
            <a:r>
              <a:rPr lang="en-US" sz="2400" dirty="0">
                <a:solidFill>
                  <a:srgbClr val="00FF00"/>
                </a:solidFill>
              </a:rPr>
              <a:t> </a:t>
            </a:r>
            <a:r>
              <a:rPr lang="en-US" sz="2400" dirty="0" err="1">
                <a:solidFill>
                  <a:srgbClr val="00FF00"/>
                </a:solidFill>
              </a:rPr>
              <a:t>harus</a:t>
            </a:r>
            <a:r>
              <a:rPr lang="en-US" sz="2400" dirty="0">
                <a:solidFill>
                  <a:srgbClr val="00FF00"/>
                </a:solidFill>
              </a:rPr>
              <a:t> </a:t>
            </a:r>
            <a:r>
              <a:rPr lang="en-US" sz="2400" dirty="0" err="1">
                <a:solidFill>
                  <a:srgbClr val="00FF00"/>
                </a:solidFill>
              </a:rPr>
              <a:t>dibebankan</a:t>
            </a:r>
            <a:r>
              <a:rPr lang="en-US" sz="2400" dirty="0">
                <a:solidFill>
                  <a:srgbClr val="00FF00"/>
                </a:solidFill>
              </a:rPr>
              <a:t> </a:t>
            </a:r>
            <a:r>
              <a:rPr lang="en-US" sz="2400" dirty="0" err="1">
                <a:solidFill>
                  <a:srgbClr val="00FF00"/>
                </a:solidFill>
              </a:rPr>
              <a:t>pada</a:t>
            </a:r>
            <a:r>
              <a:rPr lang="en-US" sz="2400" dirty="0">
                <a:solidFill>
                  <a:srgbClr val="00FF00"/>
                </a:solidFill>
              </a:rPr>
              <a:t> </a:t>
            </a:r>
            <a:r>
              <a:rPr lang="en-US" sz="2400" dirty="0" err="1">
                <a:solidFill>
                  <a:srgbClr val="00FF00"/>
                </a:solidFill>
              </a:rPr>
              <a:t>periode</a:t>
            </a:r>
            <a:r>
              <a:rPr lang="en-US" sz="2400" dirty="0">
                <a:solidFill>
                  <a:srgbClr val="00FF00"/>
                </a:solidFill>
              </a:rPr>
              <a:t> yang </a:t>
            </a:r>
            <a:r>
              <a:rPr lang="en-US" sz="2400" dirty="0" err="1">
                <a:solidFill>
                  <a:srgbClr val="00FF00"/>
                </a:solidFill>
              </a:rPr>
              <a:t>akan</a:t>
            </a:r>
            <a:r>
              <a:rPr lang="en-US" sz="2400" dirty="0">
                <a:solidFill>
                  <a:srgbClr val="00FF00"/>
                </a:solidFill>
              </a:rPr>
              <a:t> </a:t>
            </a:r>
            <a:r>
              <a:rPr lang="en-US" sz="2400" dirty="0" err="1">
                <a:solidFill>
                  <a:srgbClr val="00FF00"/>
                </a:solidFill>
              </a:rPr>
              <a:t>datang</a:t>
            </a:r>
            <a:endParaRPr lang="en-US" sz="2400" dirty="0">
              <a:solidFill>
                <a:srgbClr val="00FF00"/>
              </a:solidFill>
            </a:endParaRPr>
          </a:p>
          <a:p>
            <a:pPr marL="342900" indent="-342900" algn="l">
              <a:buFont typeface="Wingdings" pitchFamily="2" charset="2"/>
              <a:buChar char="ü"/>
            </a:pPr>
            <a:r>
              <a:rPr lang="en-US" sz="2400" dirty="0">
                <a:solidFill>
                  <a:srgbClr val="FFFF00"/>
                </a:solidFill>
              </a:rPr>
              <a:t> </a:t>
            </a:r>
            <a:r>
              <a:rPr lang="en-US" sz="2400" dirty="0" err="1">
                <a:solidFill>
                  <a:srgbClr val="FB5763"/>
                </a:solidFill>
              </a:rPr>
              <a:t>Kerugian</a:t>
            </a:r>
            <a:r>
              <a:rPr lang="en-US" sz="2400" dirty="0">
                <a:solidFill>
                  <a:srgbClr val="FB5763"/>
                </a:solidFill>
              </a:rPr>
              <a:t> </a:t>
            </a:r>
            <a:r>
              <a:rPr lang="en-US" sz="2400" dirty="0" err="1">
                <a:solidFill>
                  <a:srgbClr val="FB5763"/>
                </a:solidFill>
              </a:rPr>
              <a:t>Piutang</a:t>
            </a:r>
            <a:r>
              <a:rPr lang="en-US" sz="2400" dirty="0">
                <a:solidFill>
                  <a:srgbClr val="FB5763"/>
                </a:solidFill>
              </a:rPr>
              <a:t>, </a:t>
            </a:r>
            <a:r>
              <a:rPr lang="en-US" sz="2400" dirty="0" err="1">
                <a:solidFill>
                  <a:srgbClr val="FB5763"/>
                </a:solidFill>
              </a:rPr>
              <a:t>adalah</a:t>
            </a:r>
            <a:r>
              <a:rPr lang="en-US" sz="2400" dirty="0">
                <a:solidFill>
                  <a:srgbClr val="FB5763"/>
                </a:solidFill>
              </a:rPr>
              <a:t> </a:t>
            </a:r>
            <a:r>
              <a:rPr lang="en-US" sz="2400" dirty="0" err="1">
                <a:solidFill>
                  <a:srgbClr val="FB5763"/>
                </a:solidFill>
              </a:rPr>
              <a:t>taksiran</a:t>
            </a:r>
            <a:r>
              <a:rPr lang="en-US" sz="2400" dirty="0">
                <a:solidFill>
                  <a:srgbClr val="FB5763"/>
                </a:solidFill>
              </a:rPr>
              <a:t> </a:t>
            </a:r>
            <a:r>
              <a:rPr lang="en-US" sz="2400" dirty="0" err="1">
                <a:solidFill>
                  <a:srgbClr val="FB5763"/>
                </a:solidFill>
              </a:rPr>
              <a:t>kerugian</a:t>
            </a:r>
            <a:r>
              <a:rPr lang="en-US" sz="2400" dirty="0">
                <a:solidFill>
                  <a:srgbClr val="FB5763"/>
                </a:solidFill>
              </a:rPr>
              <a:t> yang </a:t>
            </a:r>
            <a:r>
              <a:rPr lang="en-US" sz="2400" dirty="0" err="1">
                <a:solidFill>
                  <a:srgbClr val="FB5763"/>
                </a:solidFill>
              </a:rPr>
              <a:t>timbul</a:t>
            </a:r>
            <a:r>
              <a:rPr lang="en-US" sz="2400" dirty="0">
                <a:solidFill>
                  <a:srgbClr val="FB5763"/>
                </a:solidFill>
              </a:rPr>
              <a:t> </a:t>
            </a:r>
            <a:r>
              <a:rPr lang="en-US" sz="2400" dirty="0" err="1">
                <a:solidFill>
                  <a:srgbClr val="FB5763"/>
                </a:solidFill>
              </a:rPr>
              <a:t>sebagai</a:t>
            </a:r>
            <a:r>
              <a:rPr lang="en-US" sz="2400" dirty="0">
                <a:solidFill>
                  <a:srgbClr val="FB5763"/>
                </a:solidFill>
              </a:rPr>
              <a:t> </a:t>
            </a:r>
            <a:r>
              <a:rPr lang="en-US" sz="2400" dirty="0" err="1">
                <a:solidFill>
                  <a:srgbClr val="FB5763"/>
                </a:solidFill>
              </a:rPr>
              <a:t>akibat</a:t>
            </a:r>
            <a:r>
              <a:rPr lang="en-US" sz="2400" dirty="0">
                <a:solidFill>
                  <a:srgbClr val="FB5763"/>
                </a:solidFill>
              </a:rPr>
              <a:t> </a:t>
            </a:r>
            <a:r>
              <a:rPr lang="en-US" sz="2400" dirty="0" err="1">
                <a:solidFill>
                  <a:srgbClr val="FB5763"/>
                </a:solidFill>
              </a:rPr>
              <a:t>adanya</a:t>
            </a:r>
            <a:r>
              <a:rPr lang="en-US" sz="2400" dirty="0">
                <a:solidFill>
                  <a:srgbClr val="FB5763"/>
                </a:solidFill>
              </a:rPr>
              <a:t> </a:t>
            </a:r>
            <a:r>
              <a:rPr lang="en-US" sz="2400" dirty="0" err="1">
                <a:solidFill>
                  <a:srgbClr val="FB5763"/>
                </a:solidFill>
              </a:rPr>
              <a:t>piutang</a:t>
            </a:r>
            <a:r>
              <a:rPr lang="en-US" sz="2400" dirty="0">
                <a:solidFill>
                  <a:srgbClr val="FB5763"/>
                </a:solidFill>
              </a:rPr>
              <a:t> yang </a:t>
            </a:r>
            <a:r>
              <a:rPr lang="en-US" sz="2400" dirty="0" err="1">
                <a:solidFill>
                  <a:srgbClr val="FB5763"/>
                </a:solidFill>
              </a:rPr>
              <a:t>tidak</a:t>
            </a:r>
            <a:r>
              <a:rPr lang="en-US" sz="2400" dirty="0">
                <a:solidFill>
                  <a:srgbClr val="FB5763"/>
                </a:solidFill>
              </a:rPr>
              <a:t> </a:t>
            </a:r>
            <a:r>
              <a:rPr lang="en-US" sz="2400" dirty="0" err="1">
                <a:solidFill>
                  <a:srgbClr val="FB5763"/>
                </a:solidFill>
              </a:rPr>
              <a:t>tertagih</a:t>
            </a:r>
            <a:endParaRPr lang="en-US" sz="2400" dirty="0">
              <a:solidFill>
                <a:srgbClr val="FB5763"/>
              </a:solidFill>
            </a:endParaRPr>
          </a:p>
          <a:p>
            <a:pPr marL="342900" indent="-342900" algn="l">
              <a:buFont typeface="Wingdings" pitchFamily="2" charset="2"/>
              <a:buChar char="ü"/>
            </a:pPr>
            <a:r>
              <a:rPr lang="en-US" sz="2400" dirty="0">
                <a:solidFill>
                  <a:schemeClr val="accent6"/>
                </a:solidFill>
              </a:rPr>
              <a:t> </a:t>
            </a:r>
            <a:r>
              <a:rPr lang="en-US" sz="2400" dirty="0" err="1">
                <a:solidFill>
                  <a:schemeClr val="accent6"/>
                </a:solidFill>
              </a:rPr>
              <a:t>Penyusutan</a:t>
            </a:r>
            <a:r>
              <a:rPr lang="en-US" sz="2400" dirty="0">
                <a:solidFill>
                  <a:schemeClr val="accent6"/>
                </a:solidFill>
              </a:rPr>
              <a:t> </a:t>
            </a:r>
            <a:r>
              <a:rPr lang="en-US" sz="2400" dirty="0" err="1">
                <a:solidFill>
                  <a:schemeClr val="accent6"/>
                </a:solidFill>
              </a:rPr>
              <a:t>Aktiva</a:t>
            </a:r>
            <a:r>
              <a:rPr lang="en-US" sz="2400" dirty="0">
                <a:solidFill>
                  <a:schemeClr val="accent6"/>
                </a:solidFill>
              </a:rPr>
              <a:t> </a:t>
            </a:r>
            <a:r>
              <a:rPr lang="en-US" sz="2400" dirty="0" err="1">
                <a:solidFill>
                  <a:schemeClr val="accent6"/>
                </a:solidFill>
              </a:rPr>
              <a:t>Tetap</a:t>
            </a:r>
            <a:r>
              <a:rPr lang="en-US" sz="2400" dirty="0">
                <a:solidFill>
                  <a:schemeClr val="accent6"/>
                </a:solidFill>
              </a:rPr>
              <a:t> </a:t>
            </a:r>
            <a:r>
              <a:rPr lang="en-US" sz="2400" dirty="0" err="1">
                <a:solidFill>
                  <a:schemeClr val="accent6"/>
                </a:solidFill>
              </a:rPr>
              <a:t>merupakan</a:t>
            </a:r>
            <a:r>
              <a:rPr lang="en-US" sz="2400" dirty="0">
                <a:solidFill>
                  <a:schemeClr val="accent6"/>
                </a:solidFill>
              </a:rPr>
              <a:t> </a:t>
            </a:r>
            <a:r>
              <a:rPr lang="en-US" sz="2400" dirty="0" err="1">
                <a:solidFill>
                  <a:schemeClr val="accent6"/>
                </a:solidFill>
              </a:rPr>
              <a:t>penyusutan</a:t>
            </a:r>
            <a:r>
              <a:rPr lang="en-US" sz="2400" dirty="0">
                <a:solidFill>
                  <a:schemeClr val="accent6"/>
                </a:solidFill>
              </a:rPr>
              <a:t> </a:t>
            </a:r>
            <a:r>
              <a:rPr lang="en-US" sz="2400" dirty="0" err="1">
                <a:solidFill>
                  <a:schemeClr val="accent6"/>
                </a:solidFill>
              </a:rPr>
              <a:t>aktiva</a:t>
            </a:r>
            <a:r>
              <a:rPr lang="en-US" sz="2400" dirty="0">
                <a:solidFill>
                  <a:schemeClr val="accent6"/>
                </a:solidFill>
              </a:rPr>
              <a:t> </a:t>
            </a:r>
            <a:r>
              <a:rPr lang="en-US" sz="2400" dirty="0" err="1">
                <a:solidFill>
                  <a:schemeClr val="accent6"/>
                </a:solidFill>
              </a:rPr>
              <a:t>tetap</a:t>
            </a:r>
            <a:r>
              <a:rPr lang="en-US" sz="2400" dirty="0">
                <a:solidFill>
                  <a:schemeClr val="accent6"/>
                </a:solidFill>
              </a:rPr>
              <a:t> yang </a:t>
            </a:r>
            <a:r>
              <a:rPr lang="en-US" sz="2400" dirty="0" err="1">
                <a:solidFill>
                  <a:schemeClr val="accent6"/>
                </a:solidFill>
              </a:rPr>
              <a:t>harus</a:t>
            </a:r>
            <a:r>
              <a:rPr lang="en-US" sz="2400" dirty="0">
                <a:solidFill>
                  <a:schemeClr val="accent6"/>
                </a:solidFill>
              </a:rPr>
              <a:t> </a:t>
            </a:r>
            <a:r>
              <a:rPr lang="en-US" sz="2400" dirty="0" err="1">
                <a:solidFill>
                  <a:schemeClr val="accent6"/>
                </a:solidFill>
              </a:rPr>
              <a:t>dibebankan</a:t>
            </a:r>
            <a:r>
              <a:rPr lang="en-US" sz="2400" dirty="0">
                <a:solidFill>
                  <a:schemeClr val="accent6"/>
                </a:solidFill>
              </a:rPr>
              <a:t> </a:t>
            </a:r>
            <a:r>
              <a:rPr lang="en-US" sz="2400" dirty="0" err="1">
                <a:solidFill>
                  <a:schemeClr val="accent6"/>
                </a:solidFill>
              </a:rPr>
              <a:t>pada</a:t>
            </a:r>
            <a:r>
              <a:rPr lang="en-US" sz="2400" dirty="0">
                <a:solidFill>
                  <a:schemeClr val="accent6"/>
                </a:solidFill>
              </a:rPr>
              <a:t> </a:t>
            </a:r>
            <a:r>
              <a:rPr lang="en-US" sz="2400" dirty="0" err="1">
                <a:solidFill>
                  <a:schemeClr val="accent6"/>
                </a:solidFill>
              </a:rPr>
              <a:t>suatu</a:t>
            </a:r>
            <a:r>
              <a:rPr lang="en-US" sz="2400" dirty="0">
                <a:solidFill>
                  <a:schemeClr val="accent6"/>
                </a:solidFill>
              </a:rPr>
              <a:t> </a:t>
            </a:r>
            <a:r>
              <a:rPr lang="en-US" sz="2400" dirty="0" err="1">
                <a:solidFill>
                  <a:schemeClr val="accent6"/>
                </a:solidFill>
              </a:rPr>
              <a:t>periode</a:t>
            </a:r>
            <a:r>
              <a:rPr lang="en-US" sz="2400" dirty="0">
                <a:solidFill>
                  <a:schemeClr val="accent6"/>
                </a:solidFill>
              </a:rPr>
              <a:t> </a:t>
            </a:r>
            <a:r>
              <a:rPr lang="en-US" sz="2400" dirty="0" err="1">
                <a:solidFill>
                  <a:schemeClr val="accent6"/>
                </a:solidFill>
              </a:rPr>
              <a:t>akuntansi</a:t>
            </a:r>
            <a:endParaRPr lang="en-US" sz="2400" dirty="0">
              <a:solidFill>
                <a:schemeClr val="accent6"/>
              </a:solidFill>
            </a:endParaRPr>
          </a:p>
          <a:p>
            <a:pPr marL="342900" indent="-342900" algn="l">
              <a:buFont typeface="Wingdings" pitchFamily="2" charset="2"/>
              <a:buChar char="ü"/>
            </a:pPr>
            <a:r>
              <a:rPr lang="en-US" sz="2400" dirty="0">
                <a:solidFill>
                  <a:srgbClr val="FFFF00"/>
                </a:solidFill>
              </a:rPr>
              <a:t> </a:t>
            </a:r>
            <a:r>
              <a:rPr lang="en-US" sz="2400" dirty="0" err="1">
                <a:solidFill>
                  <a:srgbClr val="FFFF00"/>
                </a:solidFill>
              </a:rPr>
              <a:t>Biaya</a:t>
            </a:r>
            <a:r>
              <a:rPr lang="en-US" sz="2400" dirty="0">
                <a:solidFill>
                  <a:srgbClr val="FFFF00"/>
                </a:solidFill>
              </a:rPr>
              <a:t> </a:t>
            </a:r>
            <a:r>
              <a:rPr lang="en-US" sz="2400" dirty="0" err="1">
                <a:solidFill>
                  <a:srgbClr val="FFFF00"/>
                </a:solidFill>
              </a:rPr>
              <a:t>pemakain</a:t>
            </a:r>
            <a:r>
              <a:rPr lang="en-US" sz="2400" dirty="0">
                <a:solidFill>
                  <a:srgbClr val="FFFF00"/>
                </a:solidFill>
              </a:rPr>
              <a:t> </a:t>
            </a:r>
            <a:r>
              <a:rPr lang="en-US" sz="2400" dirty="0" err="1">
                <a:solidFill>
                  <a:srgbClr val="FFFF00"/>
                </a:solidFill>
              </a:rPr>
              <a:t>perlengkapan</a:t>
            </a:r>
            <a:r>
              <a:rPr lang="en-US" sz="2400" dirty="0">
                <a:solidFill>
                  <a:srgbClr val="FFFF00"/>
                </a:solidFill>
              </a:rPr>
              <a:t> </a:t>
            </a:r>
            <a:r>
              <a:rPr lang="en-US" sz="2400" dirty="0" err="1">
                <a:solidFill>
                  <a:srgbClr val="FFFF00"/>
                </a:solidFill>
              </a:rPr>
              <a:t>adalah</a:t>
            </a:r>
            <a:r>
              <a:rPr lang="en-US" sz="2400" dirty="0">
                <a:solidFill>
                  <a:srgbClr val="FFFF00"/>
                </a:solidFill>
              </a:rPr>
              <a:t> </a:t>
            </a:r>
            <a:r>
              <a:rPr lang="en-US" sz="2400" dirty="0" err="1">
                <a:solidFill>
                  <a:srgbClr val="FFFF00"/>
                </a:solidFill>
              </a:rPr>
              <a:t>bagian</a:t>
            </a:r>
            <a:r>
              <a:rPr lang="en-US" sz="2400" dirty="0">
                <a:solidFill>
                  <a:srgbClr val="FFFF00"/>
                </a:solidFill>
              </a:rPr>
              <a:t> </a:t>
            </a:r>
            <a:r>
              <a:rPr lang="en-US" sz="2400" dirty="0" err="1">
                <a:solidFill>
                  <a:srgbClr val="FFFF00"/>
                </a:solidFill>
              </a:rPr>
              <a:t>dari</a:t>
            </a:r>
            <a:r>
              <a:rPr lang="en-US" sz="2400" dirty="0">
                <a:solidFill>
                  <a:srgbClr val="FFFF00"/>
                </a:solidFill>
              </a:rPr>
              <a:t> </a:t>
            </a:r>
            <a:r>
              <a:rPr lang="en-US" sz="2400" dirty="0" err="1">
                <a:solidFill>
                  <a:srgbClr val="FFFF00"/>
                </a:solidFill>
              </a:rPr>
              <a:t>harga</a:t>
            </a:r>
            <a:r>
              <a:rPr lang="en-US" sz="2400" dirty="0">
                <a:solidFill>
                  <a:srgbClr val="FFFF00"/>
                </a:solidFill>
              </a:rPr>
              <a:t> </a:t>
            </a:r>
            <a:r>
              <a:rPr lang="en-US" sz="2400" dirty="0" err="1">
                <a:solidFill>
                  <a:srgbClr val="FFFF00"/>
                </a:solidFill>
              </a:rPr>
              <a:t>beli</a:t>
            </a:r>
            <a:r>
              <a:rPr lang="en-US" sz="2400" dirty="0">
                <a:solidFill>
                  <a:srgbClr val="FFFF00"/>
                </a:solidFill>
              </a:rPr>
              <a:t> </a:t>
            </a:r>
            <a:r>
              <a:rPr lang="en-US" sz="2400" dirty="0" err="1">
                <a:solidFill>
                  <a:srgbClr val="FFFF00"/>
                </a:solidFill>
              </a:rPr>
              <a:t>perlengkapan</a:t>
            </a:r>
            <a:r>
              <a:rPr lang="en-US" sz="2400" b="1" dirty="0">
                <a:solidFill>
                  <a:srgbClr val="FFFF00"/>
                </a:solidFill>
              </a:rPr>
              <a:t> </a:t>
            </a:r>
            <a:r>
              <a:rPr lang="en-US" sz="2400" dirty="0">
                <a:solidFill>
                  <a:srgbClr val="FFFF00"/>
                </a:solidFill>
              </a:rPr>
              <a:t>yang </a:t>
            </a:r>
            <a:r>
              <a:rPr lang="en-US" sz="2400" dirty="0" err="1">
                <a:solidFill>
                  <a:srgbClr val="FFFF00"/>
                </a:solidFill>
              </a:rPr>
              <a:t>telah</a:t>
            </a:r>
            <a:r>
              <a:rPr lang="en-US" sz="2400" dirty="0">
                <a:solidFill>
                  <a:srgbClr val="FFFF00"/>
                </a:solidFill>
              </a:rPr>
              <a:t> </a:t>
            </a:r>
            <a:r>
              <a:rPr lang="en-US" sz="2400" dirty="0" err="1">
                <a:solidFill>
                  <a:srgbClr val="FFFF00"/>
                </a:solidFill>
              </a:rPr>
              <a:t>dikonsumsi</a:t>
            </a:r>
            <a:r>
              <a:rPr lang="en-US" sz="2400" dirty="0">
                <a:solidFill>
                  <a:srgbClr val="FFFF00"/>
                </a:solidFill>
              </a:rPr>
              <a:t> </a:t>
            </a:r>
            <a:r>
              <a:rPr lang="en-US" sz="2400" dirty="0" err="1">
                <a:solidFill>
                  <a:srgbClr val="FFFF00"/>
                </a:solidFill>
              </a:rPr>
              <a:t>selama</a:t>
            </a:r>
            <a:r>
              <a:rPr lang="en-US" sz="2400" dirty="0">
                <a:solidFill>
                  <a:srgbClr val="FFFF00"/>
                </a:solidFill>
              </a:rPr>
              <a:t> </a:t>
            </a:r>
            <a:r>
              <a:rPr lang="en-US" sz="2400" dirty="0" err="1">
                <a:solidFill>
                  <a:srgbClr val="FFFF00"/>
                </a:solidFill>
              </a:rPr>
              <a:t>periode</a:t>
            </a:r>
            <a:r>
              <a:rPr lang="en-US" sz="2400" dirty="0">
                <a:solidFill>
                  <a:srgbClr val="FFFF00"/>
                </a:solidFill>
              </a:rPr>
              <a:t> </a:t>
            </a:r>
            <a:r>
              <a:rPr lang="en-US" sz="2400" dirty="0" err="1">
                <a:solidFill>
                  <a:srgbClr val="FFFF00"/>
                </a:solidFill>
              </a:rPr>
              <a:t>akuntansi</a:t>
            </a:r>
            <a:r>
              <a:rPr lang="en-US" sz="2400" dirty="0">
                <a:solidFill>
                  <a:srgbClr val="FFFF00"/>
                </a:solidFill>
              </a:rPr>
              <a:t>.</a:t>
            </a: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76200"/>
            <a:ext cx="5715000" cy="487362"/>
          </a:xfrm>
        </p:spPr>
        <p:txBody>
          <a:bodyPr>
            <a:normAutofit fontScale="90000"/>
          </a:bodyPr>
          <a:lstStyle/>
          <a:p>
            <a:r>
              <a:rPr lang="en-US" dirty="0" err="1" smtClean="0">
                <a:solidFill>
                  <a:srgbClr val="CCFF33"/>
                </a:solidFill>
              </a:rPr>
              <a:t>Akun</a:t>
            </a:r>
            <a:r>
              <a:rPr lang="en-US" dirty="0" smtClean="0">
                <a:solidFill>
                  <a:srgbClr val="CCFF33"/>
                </a:solidFill>
              </a:rPr>
              <a:t> </a:t>
            </a:r>
            <a:r>
              <a:rPr lang="en-US" dirty="0" err="1" smtClean="0">
                <a:solidFill>
                  <a:srgbClr val="CCFF33"/>
                </a:solidFill>
              </a:rPr>
              <a:t>Jurnal</a:t>
            </a:r>
            <a:r>
              <a:rPr lang="en-US" dirty="0" smtClean="0">
                <a:solidFill>
                  <a:srgbClr val="CCFF33"/>
                </a:solidFill>
              </a:rPr>
              <a:t> </a:t>
            </a:r>
            <a:r>
              <a:rPr lang="en-US" dirty="0" err="1" smtClean="0">
                <a:solidFill>
                  <a:srgbClr val="CCFF33"/>
                </a:solidFill>
              </a:rPr>
              <a:t>Penyesuaian</a:t>
            </a:r>
            <a:endParaRPr lang="en-US" dirty="0">
              <a:solidFill>
                <a:srgbClr val="CCFF33"/>
              </a:solidFill>
            </a:endParaRPr>
          </a:p>
        </p:txBody>
      </p:sp>
      <p:graphicFrame>
        <p:nvGraphicFramePr>
          <p:cNvPr id="3" name="Table 2"/>
          <p:cNvGraphicFramePr>
            <a:graphicFrameLocks noGrp="1"/>
          </p:cNvGraphicFramePr>
          <p:nvPr/>
        </p:nvGraphicFramePr>
        <p:xfrm>
          <a:off x="0" y="762000"/>
          <a:ext cx="9144000" cy="6126480"/>
        </p:xfrm>
        <a:graphic>
          <a:graphicData uri="http://schemas.openxmlformats.org/drawingml/2006/table">
            <a:tbl>
              <a:tblPr firstRow="1" bandRow="1">
                <a:tableStyleId>{5C22544A-7EE6-4342-B048-85BDC9FD1C3A}</a:tableStyleId>
              </a:tblPr>
              <a:tblGrid>
                <a:gridCol w="4572000"/>
                <a:gridCol w="4572000"/>
              </a:tblGrid>
              <a:tr h="504828">
                <a:tc>
                  <a:txBody>
                    <a:bodyPr/>
                    <a:lstStyle/>
                    <a:p>
                      <a:pPr algn="ctr"/>
                      <a:r>
                        <a:rPr lang="en-US" sz="2800" dirty="0" err="1" smtClean="0"/>
                        <a:t>Jenis</a:t>
                      </a:r>
                      <a:endParaRPr lang="en-US" sz="2800" dirty="0"/>
                    </a:p>
                  </a:txBody>
                  <a:tcPr anchor="ctr"/>
                </a:tc>
                <a:tc>
                  <a:txBody>
                    <a:bodyPr/>
                    <a:lstStyle/>
                    <a:p>
                      <a:pPr algn="ctr"/>
                      <a:r>
                        <a:rPr lang="en-US" sz="2800" dirty="0" err="1" smtClean="0"/>
                        <a:t>Akun</a:t>
                      </a:r>
                      <a:r>
                        <a:rPr lang="en-US" sz="2800" dirty="0" smtClean="0"/>
                        <a:t> </a:t>
                      </a:r>
                      <a:r>
                        <a:rPr lang="en-US" sz="2800" dirty="0" err="1" smtClean="0"/>
                        <a:t>Jurnal</a:t>
                      </a:r>
                      <a:r>
                        <a:rPr lang="en-US" sz="2800" baseline="0" dirty="0" smtClean="0"/>
                        <a:t> </a:t>
                      </a:r>
                      <a:r>
                        <a:rPr lang="en-US" sz="2800" baseline="0" dirty="0" err="1" smtClean="0"/>
                        <a:t>Penyesuaian</a:t>
                      </a:r>
                      <a:endParaRPr lang="en-US" sz="2800" dirty="0"/>
                    </a:p>
                  </a:txBody>
                  <a:tcPr anchor="ctr"/>
                </a:tc>
              </a:tr>
              <a:tr h="665692">
                <a:tc>
                  <a:txBody>
                    <a:bodyPr/>
                    <a:lstStyle/>
                    <a:p>
                      <a:r>
                        <a:rPr lang="en-US" sz="2000" dirty="0" err="1" smtClean="0"/>
                        <a:t>Perlengkapan</a:t>
                      </a:r>
                      <a:r>
                        <a:rPr lang="en-US" sz="2000" dirty="0" smtClean="0"/>
                        <a:t> / BHP / Supplies</a:t>
                      </a:r>
                      <a:endParaRPr lang="en-US" sz="2000" dirty="0"/>
                    </a:p>
                  </a:txBody>
                  <a:tcPr/>
                </a:tc>
                <a:tc>
                  <a:txBody>
                    <a:bodyPr/>
                    <a:lstStyle/>
                    <a:p>
                      <a:r>
                        <a:rPr lang="en-US" sz="2000" dirty="0" smtClean="0"/>
                        <a:t>(Dr)</a:t>
                      </a:r>
                      <a:r>
                        <a:rPr lang="en-US" sz="2000" baseline="0" dirty="0" smtClean="0"/>
                        <a:t> </a:t>
                      </a:r>
                      <a:r>
                        <a:rPr lang="en-US" sz="2000" dirty="0" err="1" smtClean="0"/>
                        <a:t>Beban</a:t>
                      </a:r>
                      <a:r>
                        <a:rPr lang="en-US" sz="2000" dirty="0" smtClean="0"/>
                        <a:t> </a:t>
                      </a:r>
                      <a:r>
                        <a:rPr lang="en-US" sz="2000" dirty="0" err="1" smtClean="0"/>
                        <a:t>Perlengkapan</a:t>
                      </a:r>
                      <a:endParaRPr lang="en-US" sz="2000" dirty="0" smtClean="0"/>
                    </a:p>
                    <a:p>
                      <a:r>
                        <a:rPr lang="en-US" sz="2000" dirty="0" smtClean="0"/>
                        <a:t>            (Cr) </a:t>
                      </a:r>
                      <a:r>
                        <a:rPr lang="en-US" sz="2000" dirty="0" err="1" smtClean="0"/>
                        <a:t>Perlengkapan</a:t>
                      </a:r>
                      <a:r>
                        <a:rPr lang="en-US" sz="2000" dirty="0" smtClean="0"/>
                        <a:t>)</a:t>
                      </a:r>
                      <a:endParaRPr lang="en-US" sz="2000" dirty="0"/>
                    </a:p>
                  </a:txBody>
                  <a:tcPr/>
                </a:tc>
              </a:tr>
              <a:tr h="665692">
                <a:tc>
                  <a:txBody>
                    <a:bodyPr/>
                    <a:lstStyle/>
                    <a:p>
                      <a:r>
                        <a:rPr lang="en-US" sz="2000" dirty="0" err="1" smtClean="0"/>
                        <a:t>Beban</a:t>
                      </a:r>
                      <a:r>
                        <a:rPr lang="en-US" sz="2000" dirty="0" smtClean="0"/>
                        <a:t>(</a:t>
                      </a:r>
                      <a:r>
                        <a:rPr lang="en-US" sz="2000" dirty="0" err="1" smtClean="0"/>
                        <a:t>asuransi</a:t>
                      </a:r>
                      <a:r>
                        <a:rPr lang="en-US" sz="2000" dirty="0" smtClean="0"/>
                        <a:t>/</a:t>
                      </a:r>
                      <a:r>
                        <a:rPr lang="en-US" sz="2000" dirty="0" err="1" smtClean="0"/>
                        <a:t>sewa</a:t>
                      </a:r>
                      <a:r>
                        <a:rPr lang="en-US" sz="2000" dirty="0" smtClean="0"/>
                        <a:t>/</a:t>
                      </a:r>
                      <a:r>
                        <a:rPr lang="en-US" sz="2000" dirty="0" err="1" smtClean="0"/>
                        <a:t>iklan</a:t>
                      </a:r>
                      <a:r>
                        <a:rPr lang="en-US" sz="2000" dirty="0" smtClean="0"/>
                        <a:t>) </a:t>
                      </a:r>
                      <a:r>
                        <a:rPr lang="en-US" sz="2000" dirty="0" err="1" smtClean="0"/>
                        <a:t>dibayar</a:t>
                      </a:r>
                      <a:r>
                        <a:rPr lang="en-US" sz="2000" dirty="0" smtClean="0"/>
                        <a:t> </a:t>
                      </a:r>
                      <a:r>
                        <a:rPr lang="en-US" sz="2000" dirty="0" err="1" smtClean="0"/>
                        <a:t>di</a:t>
                      </a:r>
                      <a:r>
                        <a:rPr lang="en-US" sz="2000" dirty="0" smtClean="0"/>
                        <a:t> </a:t>
                      </a:r>
                      <a:r>
                        <a:rPr lang="en-US" sz="2000" dirty="0" err="1" smtClean="0"/>
                        <a:t>muka</a:t>
                      </a:r>
                      <a:r>
                        <a:rPr lang="en-US" sz="2000" dirty="0" smtClean="0"/>
                        <a:t> </a:t>
                      </a:r>
                      <a:r>
                        <a:rPr lang="en-US" sz="2000" baseline="0" dirty="0" smtClean="0"/>
                        <a:t>  </a:t>
                      </a:r>
                      <a:r>
                        <a:rPr lang="en-US" sz="2000" b="1" dirty="0" smtClean="0"/>
                        <a:t>-&gt;</a:t>
                      </a:r>
                      <a:r>
                        <a:rPr lang="en-US" sz="2000" b="1" dirty="0" err="1" smtClean="0"/>
                        <a:t>Pendekatan</a:t>
                      </a:r>
                      <a:r>
                        <a:rPr lang="en-US" sz="2000" b="1" dirty="0" smtClean="0"/>
                        <a:t> </a:t>
                      </a:r>
                      <a:r>
                        <a:rPr lang="en-US" sz="2000" b="1" dirty="0" err="1" smtClean="0"/>
                        <a:t>Harta</a:t>
                      </a:r>
                      <a:endParaRPr lang="en-US" sz="2000" b="1" dirty="0"/>
                    </a:p>
                  </a:txBody>
                  <a:tcPr/>
                </a:tc>
                <a:tc>
                  <a:txBody>
                    <a:bodyPr/>
                    <a:lstStyle/>
                    <a:p>
                      <a:r>
                        <a:rPr lang="en-US" sz="2000" dirty="0" smtClean="0"/>
                        <a:t>(Dr) </a:t>
                      </a:r>
                      <a:r>
                        <a:rPr lang="en-US" sz="2000" dirty="0" err="1" smtClean="0"/>
                        <a:t>Beban</a:t>
                      </a:r>
                      <a:r>
                        <a:rPr lang="en-US" sz="2000" baseline="0" dirty="0" smtClean="0"/>
                        <a:t> </a:t>
                      </a:r>
                      <a:r>
                        <a:rPr lang="en-US" sz="2000" baseline="0" dirty="0" err="1" smtClean="0">
                          <a:solidFill>
                            <a:srgbClr val="FF0000"/>
                          </a:solidFill>
                        </a:rPr>
                        <a:t>asuransi</a:t>
                      </a:r>
                      <a:endParaRPr lang="en-US" sz="2000" dirty="0" smtClean="0">
                        <a:solidFill>
                          <a:srgbClr val="FF0000"/>
                        </a:solidFill>
                      </a:endParaRPr>
                    </a:p>
                    <a:p>
                      <a:r>
                        <a:rPr lang="en-US" sz="2000" dirty="0" smtClean="0"/>
                        <a:t>            (Cr) </a:t>
                      </a:r>
                      <a:r>
                        <a:rPr lang="en-US" sz="2000" dirty="0" err="1" smtClean="0">
                          <a:solidFill>
                            <a:srgbClr val="FF0000"/>
                          </a:solidFill>
                        </a:rPr>
                        <a:t>Asuransi</a:t>
                      </a:r>
                      <a:r>
                        <a:rPr lang="en-US" sz="2000" baseline="0" dirty="0" smtClean="0">
                          <a:solidFill>
                            <a:srgbClr val="FF0000"/>
                          </a:solidFill>
                        </a:rPr>
                        <a:t> </a:t>
                      </a:r>
                      <a:r>
                        <a:rPr lang="en-US" sz="2000" dirty="0" err="1" smtClean="0"/>
                        <a:t>dibayar</a:t>
                      </a:r>
                      <a:r>
                        <a:rPr lang="en-US" sz="2000" dirty="0" smtClean="0"/>
                        <a:t> </a:t>
                      </a:r>
                      <a:r>
                        <a:rPr lang="en-US" sz="2000" dirty="0" err="1" smtClean="0"/>
                        <a:t>di</a:t>
                      </a:r>
                      <a:r>
                        <a:rPr lang="en-US" sz="2000" dirty="0" smtClean="0"/>
                        <a:t> </a:t>
                      </a:r>
                      <a:r>
                        <a:rPr lang="en-US" sz="2000" dirty="0" err="1" smtClean="0"/>
                        <a:t>muka</a:t>
                      </a:r>
                      <a:endParaRPr lang="en-US" sz="2000" dirty="0"/>
                    </a:p>
                  </a:txBody>
                  <a:tcPr/>
                </a:tc>
              </a:tr>
              <a:tr h="665692">
                <a:tc>
                  <a:txBody>
                    <a:bodyPr/>
                    <a:lstStyle/>
                    <a:p>
                      <a:r>
                        <a:rPr lang="en-US" sz="2000" dirty="0" err="1" smtClean="0"/>
                        <a:t>Beban</a:t>
                      </a:r>
                      <a:r>
                        <a:rPr lang="en-US" sz="2000" dirty="0" smtClean="0"/>
                        <a:t>(</a:t>
                      </a:r>
                      <a:r>
                        <a:rPr lang="en-US" sz="2000" dirty="0" err="1" smtClean="0"/>
                        <a:t>asuransi</a:t>
                      </a:r>
                      <a:r>
                        <a:rPr lang="en-US" sz="2000" dirty="0" smtClean="0"/>
                        <a:t>/</a:t>
                      </a:r>
                      <a:r>
                        <a:rPr lang="en-US" sz="2000" dirty="0" err="1" smtClean="0"/>
                        <a:t>sewa</a:t>
                      </a:r>
                      <a:r>
                        <a:rPr lang="en-US" sz="2000" dirty="0" smtClean="0"/>
                        <a:t>/</a:t>
                      </a:r>
                      <a:r>
                        <a:rPr lang="en-US" sz="2000" dirty="0" err="1" smtClean="0"/>
                        <a:t>iklan</a:t>
                      </a:r>
                      <a:r>
                        <a:rPr lang="en-US" sz="2000" dirty="0" smtClean="0"/>
                        <a:t>) </a:t>
                      </a:r>
                      <a:r>
                        <a:rPr lang="en-US" sz="2000" dirty="0" err="1" smtClean="0"/>
                        <a:t>dibayar</a:t>
                      </a:r>
                      <a:r>
                        <a:rPr lang="en-US" sz="2000" dirty="0" smtClean="0"/>
                        <a:t> </a:t>
                      </a:r>
                      <a:r>
                        <a:rPr lang="en-US" sz="2000" dirty="0" err="1" smtClean="0"/>
                        <a:t>di</a:t>
                      </a:r>
                      <a:r>
                        <a:rPr lang="en-US" sz="2000" dirty="0" smtClean="0"/>
                        <a:t> </a:t>
                      </a:r>
                      <a:r>
                        <a:rPr lang="en-US" sz="2000" dirty="0" err="1" smtClean="0"/>
                        <a:t>muka</a:t>
                      </a:r>
                      <a:r>
                        <a:rPr lang="en-US" sz="2000" dirty="0" smtClean="0"/>
                        <a:t> </a:t>
                      </a:r>
                      <a:r>
                        <a:rPr lang="en-US" sz="2000" baseline="0" dirty="0" smtClean="0"/>
                        <a:t>  </a:t>
                      </a:r>
                      <a:r>
                        <a:rPr lang="en-US" sz="2000" b="1" dirty="0" smtClean="0"/>
                        <a:t>-&gt;</a:t>
                      </a:r>
                      <a:r>
                        <a:rPr lang="en-US" sz="2000" b="1" dirty="0" err="1" smtClean="0"/>
                        <a:t>Pendekatan</a:t>
                      </a:r>
                      <a:r>
                        <a:rPr lang="en-US" sz="2000" b="1" dirty="0" smtClean="0"/>
                        <a:t> </a:t>
                      </a:r>
                      <a:r>
                        <a:rPr lang="en-US" sz="2000" b="1" dirty="0" err="1" smtClean="0"/>
                        <a:t>Beban</a:t>
                      </a:r>
                      <a:endParaRPr lang="en-US" sz="2000" dirty="0"/>
                    </a:p>
                  </a:txBody>
                  <a:tcPr/>
                </a:tc>
                <a:tc>
                  <a:txBody>
                    <a:bodyPr/>
                    <a:lstStyle/>
                    <a:p>
                      <a:r>
                        <a:rPr lang="en-US" sz="2000" dirty="0" smtClean="0"/>
                        <a:t>(Dr)</a:t>
                      </a:r>
                      <a:r>
                        <a:rPr lang="en-US" sz="2000" baseline="0" dirty="0" smtClean="0"/>
                        <a:t> </a:t>
                      </a:r>
                      <a:r>
                        <a:rPr lang="en-US" sz="2000" baseline="0" dirty="0" err="1" smtClean="0">
                          <a:solidFill>
                            <a:srgbClr val="FF0000"/>
                          </a:solidFill>
                        </a:rPr>
                        <a:t>asuransi</a:t>
                      </a:r>
                      <a:r>
                        <a:rPr lang="en-US" sz="2000" baseline="0" dirty="0" smtClean="0">
                          <a:solidFill>
                            <a:srgbClr val="FF0000"/>
                          </a:solidFill>
                        </a:rPr>
                        <a:t> </a:t>
                      </a:r>
                      <a:r>
                        <a:rPr lang="en-US" sz="2000" dirty="0" err="1" smtClean="0"/>
                        <a:t>di</a:t>
                      </a:r>
                      <a:r>
                        <a:rPr lang="en-US" sz="2000" dirty="0" smtClean="0"/>
                        <a:t> </a:t>
                      </a:r>
                      <a:r>
                        <a:rPr lang="en-US" sz="2000" dirty="0" err="1" smtClean="0"/>
                        <a:t>bayar</a:t>
                      </a:r>
                      <a:r>
                        <a:rPr lang="en-US" sz="2000" dirty="0" smtClean="0"/>
                        <a:t> </a:t>
                      </a:r>
                      <a:r>
                        <a:rPr lang="en-US" sz="2000" dirty="0" err="1" smtClean="0"/>
                        <a:t>di</a:t>
                      </a:r>
                      <a:r>
                        <a:rPr lang="en-US" sz="2000" dirty="0" smtClean="0"/>
                        <a:t> </a:t>
                      </a:r>
                      <a:r>
                        <a:rPr lang="en-US" sz="2000" dirty="0" err="1" smtClean="0"/>
                        <a:t>muka</a:t>
                      </a:r>
                      <a:endParaRPr lang="en-US" sz="2000" dirty="0" smtClean="0"/>
                    </a:p>
                    <a:p>
                      <a:r>
                        <a:rPr lang="en-US" sz="2000" dirty="0" smtClean="0"/>
                        <a:t>            (Cr) </a:t>
                      </a:r>
                      <a:r>
                        <a:rPr lang="en-US" sz="2000" dirty="0" err="1" smtClean="0"/>
                        <a:t>Beban</a:t>
                      </a:r>
                      <a:r>
                        <a:rPr lang="en-US" sz="2000" baseline="0" dirty="0" smtClean="0"/>
                        <a:t> </a:t>
                      </a:r>
                      <a:r>
                        <a:rPr lang="en-US" sz="2000" baseline="0" dirty="0" err="1" smtClean="0">
                          <a:solidFill>
                            <a:srgbClr val="FF0000"/>
                          </a:solidFill>
                        </a:rPr>
                        <a:t>Asuransi</a:t>
                      </a:r>
                      <a:endParaRPr lang="en-US" sz="2000" dirty="0">
                        <a:solidFill>
                          <a:srgbClr val="FF0000"/>
                        </a:solidFill>
                      </a:endParaRPr>
                    </a:p>
                  </a:txBody>
                  <a:tcPr/>
                </a:tc>
              </a:tr>
              <a:tr h="665692">
                <a:tc>
                  <a:txBody>
                    <a:bodyPr/>
                    <a:lstStyle/>
                    <a:p>
                      <a:r>
                        <a:rPr lang="en-US" sz="2000" dirty="0" err="1" smtClean="0"/>
                        <a:t>Pendapatan</a:t>
                      </a:r>
                      <a:r>
                        <a:rPr lang="en-US" sz="2000" dirty="0" smtClean="0"/>
                        <a:t> </a:t>
                      </a:r>
                      <a:r>
                        <a:rPr lang="en-US" sz="2000" dirty="0" err="1" smtClean="0"/>
                        <a:t>diterima</a:t>
                      </a:r>
                      <a:r>
                        <a:rPr lang="en-US" sz="2000" dirty="0" smtClean="0"/>
                        <a:t> </a:t>
                      </a:r>
                      <a:r>
                        <a:rPr lang="en-US" sz="2000" dirty="0" err="1" smtClean="0"/>
                        <a:t>di</a:t>
                      </a:r>
                      <a:r>
                        <a:rPr lang="en-US" sz="2000" dirty="0" smtClean="0"/>
                        <a:t> </a:t>
                      </a:r>
                      <a:r>
                        <a:rPr lang="en-US" sz="2000" dirty="0" err="1" smtClean="0"/>
                        <a:t>muka</a:t>
                      </a:r>
                      <a:r>
                        <a:rPr lang="en-US" sz="2000" dirty="0" smtClean="0"/>
                        <a:t> </a:t>
                      </a:r>
                      <a:r>
                        <a:rPr lang="en-US" sz="2000" b="1" dirty="0" err="1" smtClean="0"/>
                        <a:t>Sebagai</a:t>
                      </a:r>
                      <a:r>
                        <a:rPr lang="en-US" sz="2000" b="1" baseline="0" dirty="0" smtClean="0"/>
                        <a:t> </a:t>
                      </a:r>
                      <a:r>
                        <a:rPr lang="en-US" sz="2000" b="1" baseline="0" dirty="0" err="1" smtClean="0"/>
                        <a:t>Hutang</a:t>
                      </a:r>
                      <a:endParaRPr lang="en-US" sz="2000" dirty="0"/>
                    </a:p>
                  </a:txBody>
                  <a:tcPr/>
                </a:tc>
                <a:tc>
                  <a:txBody>
                    <a:bodyPr/>
                    <a:lstStyle/>
                    <a:p>
                      <a:r>
                        <a:rPr lang="en-US" sz="2000" dirty="0" smtClean="0"/>
                        <a:t>(Dr) </a:t>
                      </a:r>
                      <a:r>
                        <a:rPr lang="en-US" sz="2000" dirty="0" err="1" smtClean="0">
                          <a:solidFill>
                            <a:srgbClr val="FB5763"/>
                          </a:solidFill>
                        </a:rPr>
                        <a:t>Sewa</a:t>
                      </a:r>
                      <a:r>
                        <a:rPr lang="en-US" sz="2000" baseline="0" dirty="0" smtClean="0">
                          <a:solidFill>
                            <a:srgbClr val="FB5763"/>
                          </a:solidFill>
                        </a:rPr>
                        <a:t> </a:t>
                      </a:r>
                      <a:r>
                        <a:rPr lang="en-US" sz="2000" baseline="0" dirty="0" err="1" smtClean="0">
                          <a:solidFill>
                            <a:schemeClr val="tx1"/>
                          </a:solidFill>
                        </a:rPr>
                        <a:t>diterima</a:t>
                      </a:r>
                      <a:r>
                        <a:rPr lang="en-US" sz="2000" baseline="0" dirty="0" smtClean="0">
                          <a:solidFill>
                            <a:schemeClr val="tx1"/>
                          </a:solidFill>
                        </a:rPr>
                        <a:t> </a:t>
                      </a:r>
                      <a:r>
                        <a:rPr lang="en-US" sz="2000" baseline="0" dirty="0" err="1" smtClean="0">
                          <a:solidFill>
                            <a:schemeClr val="tx1"/>
                          </a:solidFill>
                        </a:rPr>
                        <a:t>di</a:t>
                      </a:r>
                      <a:r>
                        <a:rPr lang="en-US" sz="2000" baseline="0" dirty="0" smtClean="0">
                          <a:solidFill>
                            <a:schemeClr val="tx1"/>
                          </a:solidFill>
                        </a:rPr>
                        <a:t> </a:t>
                      </a:r>
                      <a:r>
                        <a:rPr lang="en-US" sz="2000" baseline="0" dirty="0" err="1" smtClean="0">
                          <a:solidFill>
                            <a:schemeClr val="tx1"/>
                          </a:solidFill>
                        </a:rPr>
                        <a:t>muka</a:t>
                      </a:r>
                      <a:endParaRPr lang="en-US" sz="2000" baseline="0" dirty="0" smtClean="0">
                        <a:solidFill>
                          <a:schemeClr val="tx1"/>
                        </a:solidFill>
                      </a:endParaRPr>
                    </a:p>
                    <a:p>
                      <a:r>
                        <a:rPr lang="en-US" sz="2000" baseline="0" dirty="0" smtClean="0">
                          <a:solidFill>
                            <a:schemeClr val="tx1"/>
                          </a:solidFill>
                        </a:rPr>
                        <a:t>            (Cr) </a:t>
                      </a:r>
                      <a:r>
                        <a:rPr lang="en-US" sz="2000" baseline="0" dirty="0" err="1" smtClean="0">
                          <a:solidFill>
                            <a:schemeClr val="tx1"/>
                          </a:solidFill>
                        </a:rPr>
                        <a:t>Pendapatan</a:t>
                      </a:r>
                      <a:r>
                        <a:rPr lang="en-US" sz="2000" baseline="0" dirty="0" smtClean="0">
                          <a:solidFill>
                            <a:schemeClr val="tx1"/>
                          </a:solidFill>
                        </a:rPr>
                        <a:t> </a:t>
                      </a:r>
                      <a:r>
                        <a:rPr lang="en-US" sz="2000" baseline="0" dirty="0" err="1" smtClean="0">
                          <a:solidFill>
                            <a:srgbClr val="FF0000"/>
                          </a:solidFill>
                        </a:rPr>
                        <a:t>sewa</a:t>
                      </a:r>
                      <a:endParaRPr lang="en-US" sz="2000" dirty="0">
                        <a:solidFill>
                          <a:srgbClr val="FF0000"/>
                        </a:solidFill>
                      </a:endParaRPr>
                    </a:p>
                  </a:txBody>
                  <a:tcPr/>
                </a:tc>
              </a:tr>
              <a:tr h="6656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t>Pendapatan</a:t>
                      </a:r>
                      <a:r>
                        <a:rPr lang="en-US" sz="2000" dirty="0" smtClean="0"/>
                        <a:t> </a:t>
                      </a:r>
                      <a:r>
                        <a:rPr lang="en-US" sz="2000" dirty="0" err="1" smtClean="0"/>
                        <a:t>diterima</a:t>
                      </a:r>
                      <a:r>
                        <a:rPr lang="en-US" sz="2000" dirty="0" smtClean="0"/>
                        <a:t> </a:t>
                      </a:r>
                      <a:r>
                        <a:rPr lang="en-US" sz="2000" dirty="0" err="1" smtClean="0"/>
                        <a:t>di</a:t>
                      </a:r>
                      <a:r>
                        <a:rPr lang="en-US" sz="2000" dirty="0" smtClean="0"/>
                        <a:t> </a:t>
                      </a:r>
                      <a:r>
                        <a:rPr lang="en-US" sz="2000" dirty="0" err="1" smtClean="0"/>
                        <a:t>muka</a:t>
                      </a:r>
                      <a:r>
                        <a:rPr lang="en-US" sz="2000" dirty="0" smtClean="0"/>
                        <a:t> </a:t>
                      </a:r>
                      <a:r>
                        <a:rPr lang="en-US" sz="2000" b="1" dirty="0" err="1" smtClean="0"/>
                        <a:t>Sebagai</a:t>
                      </a:r>
                      <a:r>
                        <a:rPr lang="en-US" sz="2000" b="1" baseline="0" dirty="0" smtClean="0"/>
                        <a:t> </a:t>
                      </a:r>
                      <a:r>
                        <a:rPr lang="en-US" sz="2000" b="1" baseline="0" dirty="0" err="1" smtClean="0"/>
                        <a:t>pendapatan</a:t>
                      </a:r>
                      <a:endParaRPr lang="en-US" sz="2000" dirty="0" smtClean="0"/>
                    </a:p>
                  </a:txBody>
                  <a:tcPr/>
                </a:tc>
                <a:tc>
                  <a:txBody>
                    <a:bodyPr/>
                    <a:lstStyle/>
                    <a:p>
                      <a:r>
                        <a:rPr lang="en-US" sz="2000" dirty="0" smtClean="0"/>
                        <a:t>(Dr) </a:t>
                      </a:r>
                      <a:r>
                        <a:rPr lang="en-US" sz="2000" dirty="0" err="1" smtClean="0"/>
                        <a:t>Pendapatan</a:t>
                      </a:r>
                      <a:r>
                        <a:rPr lang="en-US" sz="2000" dirty="0" smtClean="0"/>
                        <a:t> </a:t>
                      </a:r>
                      <a:r>
                        <a:rPr lang="en-US" sz="2000" dirty="0" err="1" smtClean="0">
                          <a:solidFill>
                            <a:srgbClr val="FF0000"/>
                          </a:solidFill>
                        </a:rPr>
                        <a:t>sewa</a:t>
                      </a:r>
                      <a:endParaRPr lang="en-US" sz="2000" dirty="0" smtClean="0">
                        <a:solidFill>
                          <a:srgbClr val="FF0000"/>
                        </a:solidFill>
                      </a:endParaRPr>
                    </a:p>
                    <a:p>
                      <a:r>
                        <a:rPr lang="en-US" sz="2000" dirty="0" smtClean="0"/>
                        <a:t>            (Cr</a:t>
                      </a:r>
                      <a:r>
                        <a:rPr lang="en-US" sz="2000" dirty="0" smtClean="0">
                          <a:solidFill>
                            <a:srgbClr val="FF0000"/>
                          </a:solidFill>
                        </a:rPr>
                        <a:t>) </a:t>
                      </a:r>
                      <a:r>
                        <a:rPr lang="en-US" sz="2000" dirty="0" err="1" smtClean="0">
                          <a:solidFill>
                            <a:srgbClr val="FF0000"/>
                          </a:solidFill>
                        </a:rPr>
                        <a:t>Sewa</a:t>
                      </a:r>
                      <a:r>
                        <a:rPr lang="en-US" sz="2000" dirty="0" smtClean="0">
                          <a:solidFill>
                            <a:srgbClr val="FF0000"/>
                          </a:solidFill>
                        </a:rPr>
                        <a:t> </a:t>
                      </a:r>
                      <a:r>
                        <a:rPr lang="en-US" sz="2000" dirty="0" err="1" smtClean="0"/>
                        <a:t>diterima</a:t>
                      </a:r>
                      <a:r>
                        <a:rPr lang="en-US" sz="2000" dirty="0" smtClean="0"/>
                        <a:t> </a:t>
                      </a:r>
                      <a:r>
                        <a:rPr lang="en-US" sz="2000" dirty="0" err="1" smtClean="0"/>
                        <a:t>di</a:t>
                      </a:r>
                      <a:r>
                        <a:rPr lang="en-US" sz="2000" dirty="0" smtClean="0"/>
                        <a:t> </a:t>
                      </a:r>
                      <a:r>
                        <a:rPr lang="en-US" sz="2000" dirty="0" err="1" smtClean="0"/>
                        <a:t>muka</a:t>
                      </a:r>
                      <a:endParaRPr lang="en-US" sz="2000" dirty="0"/>
                    </a:p>
                  </a:txBody>
                  <a:tcPr/>
                </a:tc>
              </a:tr>
              <a:tr h="665692">
                <a:tc>
                  <a:txBody>
                    <a:bodyPr/>
                    <a:lstStyle/>
                    <a:p>
                      <a:r>
                        <a:rPr lang="en-US" sz="2000" dirty="0" err="1" smtClean="0"/>
                        <a:t>Beban</a:t>
                      </a:r>
                      <a:r>
                        <a:rPr lang="en-US" sz="2000" dirty="0" smtClean="0"/>
                        <a:t> yang </a:t>
                      </a:r>
                      <a:r>
                        <a:rPr lang="en-US" sz="2000" dirty="0" err="1" smtClean="0"/>
                        <a:t>masih</a:t>
                      </a:r>
                      <a:r>
                        <a:rPr lang="en-US" sz="2000" dirty="0" smtClean="0"/>
                        <a:t> </a:t>
                      </a:r>
                      <a:r>
                        <a:rPr lang="en-US" sz="2000" dirty="0" err="1" smtClean="0"/>
                        <a:t>harus</a:t>
                      </a:r>
                      <a:r>
                        <a:rPr lang="en-US" sz="2000" dirty="0" smtClean="0"/>
                        <a:t> </a:t>
                      </a:r>
                      <a:r>
                        <a:rPr lang="en-US" sz="2000" dirty="0" err="1" smtClean="0"/>
                        <a:t>diterima</a:t>
                      </a:r>
                      <a:endParaRPr lang="en-US" sz="2000" dirty="0"/>
                    </a:p>
                  </a:txBody>
                  <a:tcPr/>
                </a:tc>
                <a:tc>
                  <a:txBody>
                    <a:bodyPr/>
                    <a:lstStyle/>
                    <a:p>
                      <a:r>
                        <a:rPr lang="en-US" sz="2000" dirty="0" smtClean="0"/>
                        <a:t>(Dr) </a:t>
                      </a:r>
                      <a:r>
                        <a:rPr lang="en-US" sz="2000" dirty="0" err="1" smtClean="0"/>
                        <a:t>Beban</a:t>
                      </a:r>
                      <a:r>
                        <a:rPr lang="en-US" sz="2000" dirty="0" smtClean="0"/>
                        <a:t> </a:t>
                      </a:r>
                      <a:r>
                        <a:rPr lang="en-US" sz="2000" dirty="0" err="1" smtClean="0">
                          <a:solidFill>
                            <a:srgbClr val="FF0000"/>
                          </a:solidFill>
                        </a:rPr>
                        <a:t>gaji</a:t>
                      </a:r>
                      <a:endParaRPr lang="en-US" sz="2000" dirty="0" smtClean="0">
                        <a:solidFill>
                          <a:srgbClr val="FF0000"/>
                        </a:solidFill>
                      </a:endParaRPr>
                    </a:p>
                    <a:p>
                      <a:r>
                        <a:rPr lang="en-US" sz="2000" dirty="0" smtClean="0"/>
                        <a:t>            (Cr) </a:t>
                      </a:r>
                      <a:r>
                        <a:rPr lang="en-US" sz="2000" dirty="0" err="1" smtClean="0"/>
                        <a:t>Utang</a:t>
                      </a:r>
                      <a:r>
                        <a:rPr lang="en-US" sz="2000" dirty="0" smtClean="0"/>
                        <a:t> </a:t>
                      </a:r>
                      <a:r>
                        <a:rPr lang="en-US" sz="2000" dirty="0" err="1" smtClean="0">
                          <a:solidFill>
                            <a:srgbClr val="FF0000"/>
                          </a:solidFill>
                        </a:rPr>
                        <a:t>gaji</a:t>
                      </a:r>
                      <a:endParaRPr lang="en-US" sz="2000" dirty="0">
                        <a:solidFill>
                          <a:srgbClr val="FF0000"/>
                        </a:solidFill>
                      </a:endParaRPr>
                    </a:p>
                  </a:txBody>
                  <a:tcPr/>
                </a:tc>
              </a:tr>
              <a:tr h="665692">
                <a:tc>
                  <a:txBody>
                    <a:bodyPr/>
                    <a:lstStyle/>
                    <a:p>
                      <a:r>
                        <a:rPr lang="en-US" sz="2000" dirty="0" err="1" smtClean="0"/>
                        <a:t>Pendapatan</a:t>
                      </a:r>
                      <a:r>
                        <a:rPr lang="en-US" sz="2000" dirty="0" smtClean="0"/>
                        <a:t> yang </a:t>
                      </a:r>
                      <a:r>
                        <a:rPr lang="en-US" sz="2000" dirty="0" err="1" smtClean="0"/>
                        <a:t>masih</a:t>
                      </a:r>
                      <a:r>
                        <a:rPr lang="en-US" sz="2000" dirty="0" smtClean="0"/>
                        <a:t> </a:t>
                      </a:r>
                      <a:r>
                        <a:rPr lang="en-US" sz="2000" dirty="0" err="1" smtClean="0"/>
                        <a:t>harus</a:t>
                      </a:r>
                      <a:r>
                        <a:rPr lang="en-US" sz="2000" dirty="0" smtClean="0"/>
                        <a:t> </a:t>
                      </a:r>
                      <a:r>
                        <a:rPr lang="en-US" sz="2000" dirty="0" err="1" smtClean="0"/>
                        <a:t>diterima</a:t>
                      </a:r>
                      <a:endParaRPr lang="en-US" sz="2000" dirty="0" smtClean="0"/>
                    </a:p>
                    <a:p>
                      <a:r>
                        <a:rPr lang="en-US" sz="2000" dirty="0" smtClean="0"/>
                        <a:t>(</a:t>
                      </a:r>
                      <a:r>
                        <a:rPr lang="en-US" sz="2000" dirty="0" err="1" smtClean="0"/>
                        <a:t>Piutang</a:t>
                      </a:r>
                      <a:r>
                        <a:rPr lang="en-US" sz="2000" dirty="0" smtClean="0"/>
                        <a:t>)</a:t>
                      </a:r>
                      <a:endParaRPr lang="en-US" sz="2000" dirty="0"/>
                    </a:p>
                  </a:txBody>
                  <a:tcPr/>
                </a:tc>
                <a:tc>
                  <a:txBody>
                    <a:bodyPr/>
                    <a:lstStyle/>
                    <a:p>
                      <a:r>
                        <a:rPr lang="en-US" sz="2000" dirty="0" smtClean="0"/>
                        <a:t>(Dr) </a:t>
                      </a:r>
                      <a:r>
                        <a:rPr lang="en-US" sz="2000" dirty="0" err="1" smtClean="0"/>
                        <a:t>Piutang</a:t>
                      </a:r>
                      <a:r>
                        <a:rPr lang="en-US" sz="2000" dirty="0" smtClean="0"/>
                        <a:t> </a:t>
                      </a:r>
                      <a:r>
                        <a:rPr lang="en-US" sz="2000" dirty="0" err="1" smtClean="0">
                          <a:solidFill>
                            <a:srgbClr val="FF0000"/>
                          </a:solidFill>
                        </a:rPr>
                        <a:t>Bunga</a:t>
                      </a:r>
                      <a:endParaRPr lang="en-US" sz="2000" dirty="0" smtClean="0">
                        <a:solidFill>
                          <a:srgbClr val="FF0000"/>
                        </a:solidFill>
                      </a:endParaRPr>
                    </a:p>
                    <a:p>
                      <a:r>
                        <a:rPr lang="en-US" sz="2000" dirty="0" smtClean="0"/>
                        <a:t>            (Cr) </a:t>
                      </a:r>
                      <a:r>
                        <a:rPr lang="en-US" sz="2000" dirty="0" err="1" smtClean="0"/>
                        <a:t>Pendapatan</a:t>
                      </a:r>
                      <a:r>
                        <a:rPr lang="en-US" sz="2000" dirty="0" smtClean="0"/>
                        <a:t> </a:t>
                      </a:r>
                      <a:r>
                        <a:rPr lang="en-US" sz="2000" dirty="0" err="1" smtClean="0">
                          <a:solidFill>
                            <a:srgbClr val="FF0000"/>
                          </a:solidFill>
                        </a:rPr>
                        <a:t>bunga</a:t>
                      </a:r>
                      <a:endParaRPr lang="en-US" sz="2000" dirty="0">
                        <a:solidFill>
                          <a:srgbClr val="FF0000"/>
                        </a:solidFill>
                      </a:endParaRPr>
                    </a:p>
                  </a:txBody>
                  <a:tcPr/>
                </a:tc>
              </a:tr>
              <a:tr h="665692">
                <a:tc>
                  <a:txBody>
                    <a:bodyPr/>
                    <a:lstStyle/>
                    <a:p>
                      <a:r>
                        <a:rPr lang="en-US" sz="2000" dirty="0" err="1" smtClean="0"/>
                        <a:t>Piutang</a:t>
                      </a:r>
                      <a:r>
                        <a:rPr lang="en-US" sz="2000" dirty="0" smtClean="0"/>
                        <a:t> </a:t>
                      </a:r>
                      <a:r>
                        <a:rPr lang="en-US" sz="2000" dirty="0" err="1" smtClean="0"/>
                        <a:t>tak</a:t>
                      </a:r>
                      <a:r>
                        <a:rPr lang="en-US" sz="2000" dirty="0" smtClean="0"/>
                        <a:t> </a:t>
                      </a:r>
                      <a:r>
                        <a:rPr lang="en-US" sz="2000" dirty="0" err="1" smtClean="0"/>
                        <a:t>tertagih</a:t>
                      </a:r>
                      <a:endParaRPr lang="en-US" sz="2000" dirty="0"/>
                    </a:p>
                  </a:txBody>
                  <a:tcPr/>
                </a:tc>
                <a:tc>
                  <a:txBody>
                    <a:bodyPr/>
                    <a:lstStyle/>
                    <a:p>
                      <a:r>
                        <a:rPr lang="en-US" sz="2000" dirty="0" smtClean="0"/>
                        <a:t>(Dr) </a:t>
                      </a:r>
                      <a:r>
                        <a:rPr lang="en-US" sz="2000" dirty="0" err="1" smtClean="0"/>
                        <a:t>Beban</a:t>
                      </a:r>
                      <a:r>
                        <a:rPr lang="en-US" sz="2000" dirty="0" smtClean="0"/>
                        <a:t> </a:t>
                      </a:r>
                      <a:r>
                        <a:rPr lang="en-US" sz="2000" dirty="0" err="1" smtClean="0"/>
                        <a:t>kerugian</a:t>
                      </a:r>
                      <a:r>
                        <a:rPr lang="en-US" sz="2000" dirty="0" smtClean="0"/>
                        <a:t> </a:t>
                      </a:r>
                      <a:r>
                        <a:rPr lang="en-US" sz="2000" dirty="0" err="1" smtClean="0"/>
                        <a:t>piutang</a:t>
                      </a:r>
                      <a:endParaRPr lang="en-US" sz="2000" dirty="0" smtClean="0"/>
                    </a:p>
                    <a:p>
                      <a:r>
                        <a:rPr lang="en-US" sz="2000" dirty="0" smtClean="0"/>
                        <a:t>            (Cr) </a:t>
                      </a:r>
                      <a:r>
                        <a:rPr lang="en-US" sz="2000" dirty="0" err="1" smtClean="0"/>
                        <a:t>Cadangan</a:t>
                      </a:r>
                      <a:r>
                        <a:rPr lang="en-US" sz="2000" dirty="0" smtClean="0"/>
                        <a:t> </a:t>
                      </a:r>
                      <a:r>
                        <a:rPr lang="en-US" sz="2000" dirty="0" err="1" smtClean="0"/>
                        <a:t>kerugian</a:t>
                      </a:r>
                      <a:r>
                        <a:rPr lang="en-US" sz="2000" dirty="0" smtClean="0"/>
                        <a:t> </a:t>
                      </a:r>
                      <a:r>
                        <a:rPr lang="en-US" sz="2000" dirty="0" err="1" smtClean="0"/>
                        <a:t>piutang</a:t>
                      </a:r>
                      <a:endParaRPr lang="en-US" sz="2000" dirty="0"/>
                    </a:p>
                  </a:txBody>
                  <a:tcP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50000"/>
          </a:schemeClr>
        </a:solidFill>
        <a:effectLst/>
      </p:bgPr>
    </p:bg>
    <p:spTree>
      <p:nvGrpSpPr>
        <p:cNvPr id="1" name=""/>
        <p:cNvGrpSpPr/>
        <p:nvPr/>
      </p:nvGrpSpPr>
      <p:grpSpPr>
        <a:xfrm>
          <a:off x="0" y="0"/>
          <a:ext cx="0" cy="0"/>
          <a:chOff x="0" y="0"/>
          <a:chExt cx="0" cy="0"/>
        </a:xfrm>
      </p:grpSpPr>
      <p:grpSp>
        <p:nvGrpSpPr>
          <p:cNvPr id="2" name="Group 39"/>
          <p:cNvGrpSpPr>
            <a:grpSpLocks/>
          </p:cNvGrpSpPr>
          <p:nvPr/>
        </p:nvGrpSpPr>
        <p:grpSpPr bwMode="auto">
          <a:xfrm>
            <a:off x="2411413" y="2262188"/>
            <a:ext cx="2346325" cy="3476625"/>
            <a:chOff x="1519" y="1425"/>
            <a:chExt cx="1478" cy="2190"/>
          </a:xfrm>
        </p:grpSpPr>
        <p:sp>
          <p:nvSpPr>
            <p:cNvPr id="6186" name="Freeform 8"/>
            <p:cNvSpPr>
              <a:spLocks/>
            </p:cNvSpPr>
            <p:nvPr/>
          </p:nvSpPr>
          <p:spPr bwMode="auto">
            <a:xfrm>
              <a:off x="1519" y="1797"/>
              <a:ext cx="1406" cy="1818"/>
            </a:xfrm>
            <a:custGeom>
              <a:avLst/>
              <a:gdLst>
                <a:gd name="T0" fmla="*/ 0 w 1843"/>
                <a:gd name="T1" fmla="*/ 0 h 1818"/>
                <a:gd name="T2" fmla="*/ 1406 w 1843"/>
                <a:gd name="T3" fmla="*/ 2 h 1818"/>
                <a:gd name="T4" fmla="*/ 1406 w 1843"/>
                <a:gd name="T5" fmla="*/ 1818 h 1818"/>
                <a:gd name="T6" fmla="*/ 0 60000 65536"/>
                <a:gd name="T7" fmla="*/ 0 60000 65536"/>
                <a:gd name="T8" fmla="*/ 0 60000 65536"/>
                <a:gd name="T9" fmla="*/ 0 w 1843"/>
                <a:gd name="T10" fmla="*/ 0 h 1818"/>
                <a:gd name="T11" fmla="*/ 1843 w 1843"/>
                <a:gd name="T12" fmla="*/ 1818 h 1818"/>
              </a:gdLst>
              <a:ahLst/>
              <a:cxnLst>
                <a:cxn ang="T6">
                  <a:pos x="T0" y="T1"/>
                </a:cxn>
                <a:cxn ang="T7">
                  <a:pos x="T2" y="T3"/>
                </a:cxn>
                <a:cxn ang="T8">
                  <a:pos x="T4" y="T5"/>
                </a:cxn>
              </a:cxnLst>
              <a:rect l="T9" t="T10" r="T11" b="T12"/>
              <a:pathLst>
                <a:path w="1843" h="1818">
                  <a:moveTo>
                    <a:pt x="0" y="0"/>
                  </a:moveTo>
                  <a:lnTo>
                    <a:pt x="1843" y="2"/>
                  </a:lnTo>
                  <a:lnTo>
                    <a:pt x="1843" y="1818"/>
                  </a:lnTo>
                </a:path>
              </a:pathLst>
            </a:custGeom>
            <a:noFill/>
            <a:ln w="31750">
              <a:solidFill>
                <a:srgbClr val="FFC000"/>
              </a:solidFill>
              <a:prstDash val="sysDot"/>
              <a:round/>
              <a:headEnd/>
              <a:tailEnd/>
            </a:ln>
          </p:spPr>
          <p:txBody>
            <a:bodyPr/>
            <a:lstStyle/>
            <a:p>
              <a:endParaRPr lang="id-ID"/>
            </a:p>
          </p:txBody>
        </p:sp>
        <p:sp>
          <p:nvSpPr>
            <p:cNvPr id="6187" name="Text Box 28"/>
            <p:cNvSpPr txBox="1">
              <a:spLocks noChangeArrowheads="1"/>
            </p:cNvSpPr>
            <p:nvPr/>
          </p:nvSpPr>
          <p:spPr bwMode="auto">
            <a:xfrm>
              <a:off x="2816" y="1425"/>
              <a:ext cx="181" cy="519"/>
            </a:xfrm>
            <a:prstGeom prst="rect">
              <a:avLst/>
            </a:prstGeom>
            <a:noFill/>
            <a:ln w="9525">
              <a:solidFill>
                <a:srgbClr val="FFC000"/>
              </a:solidFill>
              <a:miter lim="800000"/>
              <a:headEnd/>
              <a:tailEnd/>
            </a:ln>
          </p:spPr>
          <p:txBody>
            <a:bodyPr>
              <a:spAutoFit/>
            </a:bodyPr>
            <a:lstStyle/>
            <a:p>
              <a:pPr eaLnBrk="1" hangingPunct="1">
                <a:spcBef>
                  <a:spcPct val="50000"/>
                </a:spcBef>
              </a:pPr>
              <a:r>
                <a:rPr lang="en-US" sz="4800" b="1">
                  <a:solidFill>
                    <a:srgbClr val="0000CC"/>
                  </a:solidFill>
                </a:rPr>
                <a:t>.</a:t>
              </a:r>
              <a:endParaRPr lang="en-GB" sz="2400" b="1">
                <a:solidFill>
                  <a:srgbClr val="0000CC"/>
                </a:solidFill>
              </a:endParaRPr>
            </a:p>
          </p:txBody>
        </p:sp>
      </p:grpSp>
      <p:grpSp>
        <p:nvGrpSpPr>
          <p:cNvPr id="3" name="Group 40"/>
          <p:cNvGrpSpPr>
            <a:grpSpLocks/>
          </p:cNvGrpSpPr>
          <p:nvPr/>
        </p:nvGrpSpPr>
        <p:grpSpPr bwMode="auto">
          <a:xfrm>
            <a:off x="4648200" y="2259013"/>
            <a:ext cx="796925" cy="3463925"/>
            <a:chOff x="2928" y="1423"/>
            <a:chExt cx="502" cy="2182"/>
          </a:xfrm>
        </p:grpSpPr>
        <p:sp>
          <p:nvSpPr>
            <p:cNvPr id="6184" name="Freeform 26"/>
            <p:cNvSpPr>
              <a:spLocks/>
            </p:cNvSpPr>
            <p:nvPr/>
          </p:nvSpPr>
          <p:spPr bwMode="auto">
            <a:xfrm>
              <a:off x="2928" y="1792"/>
              <a:ext cx="444" cy="1813"/>
            </a:xfrm>
            <a:custGeom>
              <a:avLst/>
              <a:gdLst>
                <a:gd name="T0" fmla="*/ 0 w 444"/>
                <a:gd name="T1" fmla="*/ 4 h 1813"/>
                <a:gd name="T2" fmla="*/ 432 w 444"/>
                <a:gd name="T3" fmla="*/ 0 h 1813"/>
                <a:gd name="T4" fmla="*/ 444 w 444"/>
                <a:gd name="T5" fmla="*/ 1813 h 1813"/>
                <a:gd name="T6" fmla="*/ 0 60000 65536"/>
                <a:gd name="T7" fmla="*/ 0 60000 65536"/>
                <a:gd name="T8" fmla="*/ 0 60000 65536"/>
                <a:gd name="T9" fmla="*/ 0 w 444"/>
                <a:gd name="T10" fmla="*/ 0 h 1813"/>
                <a:gd name="T11" fmla="*/ 444 w 444"/>
                <a:gd name="T12" fmla="*/ 1813 h 1813"/>
              </a:gdLst>
              <a:ahLst/>
              <a:cxnLst>
                <a:cxn ang="T6">
                  <a:pos x="T0" y="T1"/>
                </a:cxn>
                <a:cxn ang="T7">
                  <a:pos x="T2" y="T3"/>
                </a:cxn>
                <a:cxn ang="T8">
                  <a:pos x="T4" y="T5"/>
                </a:cxn>
              </a:cxnLst>
              <a:rect l="T9" t="T10" r="T11" b="T12"/>
              <a:pathLst>
                <a:path w="444" h="1813">
                  <a:moveTo>
                    <a:pt x="0" y="4"/>
                  </a:moveTo>
                  <a:lnTo>
                    <a:pt x="432" y="0"/>
                  </a:lnTo>
                  <a:lnTo>
                    <a:pt x="444" y="1813"/>
                  </a:lnTo>
                </a:path>
              </a:pathLst>
            </a:custGeom>
            <a:noFill/>
            <a:ln w="31750">
              <a:solidFill>
                <a:srgbClr val="FFC000"/>
              </a:solidFill>
              <a:prstDash val="sysDot"/>
              <a:round/>
              <a:headEnd/>
              <a:tailEnd/>
            </a:ln>
          </p:spPr>
          <p:txBody>
            <a:bodyPr/>
            <a:lstStyle/>
            <a:p>
              <a:endParaRPr lang="id-ID"/>
            </a:p>
          </p:txBody>
        </p:sp>
        <p:sp>
          <p:nvSpPr>
            <p:cNvPr id="6185" name="Text Box 23"/>
            <p:cNvSpPr txBox="1">
              <a:spLocks noChangeArrowheads="1"/>
            </p:cNvSpPr>
            <p:nvPr/>
          </p:nvSpPr>
          <p:spPr bwMode="auto">
            <a:xfrm>
              <a:off x="3249" y="1423"/>
              <a:ext cx="181" cy="519"/>
            </a:xfrm>
            <a:prstGeom prst="rect">
              <a:avLst/>
            </a:prstGeom>
            <a:noFill/>
            <a:ln w="9525">
              <a:solidFill>
                <a:srgbClr val="FFC000"/>
              </a:solidFill>
              <a:miter lim="800000"/>
              <a:headEnd/>
              <a:tailEnd/>
            </a:ln>
          </p:spPr>
          <p:txBody>
            <a:bodyPr>
              <a:spAutoFit/>
            </a:bodyPr>
            <a:lstStyle/>
            <a:p>
              <a:pPr eaLnBrk="1" hangingPunct="1">
                <a:spcBef>
                  <a:spcPct val="50000"/>
                </a:spcBef>
              </a:pPr>
              <a:r>
                <a:rPr lang="en-US" sz="4800" b="1">
                  <a:solidFill>
                    <a:srgbClr val="A50021"/>
                  </a:solidFill>
                </a:rPr>
                <a:t>.</a:t>
              </a:r>
              <a:endParaRPr lang="en-GB" sz="2400" b="1">
                <a:solidFill>
                  <a:srgbClr val="A50021"/>
                </a:solidFill>
              </a:endParaRPr>
            </a:p>
          </p:txBody>
        </p:sp>
      </p:grpSp>
      <p:sp>
        <p:nvSpPr>
          <p:cNvPr id="71682" name="Text Box 2"/>
          <p:cNvSpPr txBox="1">
            <a:spLocks noChangeArrowheads="1"/>
          </p:cNvSpPr>
          <p:nvPr/>
        </p:nvSpPr>
        <p:spPr bwMode="auto">
          <a:xfrm>
            <a:off x="468313" y="404813"/>
            <a:ext cx="7921625" cy="1189037"/>
          </a:xfrm>
          <a:prstGeom prst="rect">
            <a:avLst/>
          </a:prstGeom>
          <a:noFill/>
          <a:ln w="9525">
            <a:noFill/>
            <a:miter lim="800000"/>
            <a:headEnd/>
            <a:tailEnd/>
          </a:ln>
        </p:spPr>
        <p:txBody>
          <a:bodyPr>
            <a:spAutoFit/>
          </a:bodyPr>
          <a:lstStyle/>
          <a:p>
            <a:pPr algn="ctr" eaLnBrk="1" hangingPunct="1">
              <a:spcBef>
                <a:spcPct val="25000"/>
              </a:spcBef>
            </a:pPr>
            <a:r>
              <a:rPr lang="en-US" sz="3200" b="1" dirty="0">
                <a:solidFill>
                  <a:schemeClr val="accent6">
                    <a:lumMod val="20000"/>
                    <a:lumOff val="80000"/>
                  </a:schemeClr>
                </a:solidFill>
                <a:latin typeface="Arial Rounded MT Bold" pitchFamily="34" charset="0"/>
              </a:rPr>
              <a:t>TERBENTUKNYA </a:t>
            </a:r>
          </a:p>
          <a:p>
            <a:pPr algn="ctr" eaLnBrk="1" hangingPunct="1">
              <a:spcBef>
                <a:spcPct val="25000"/>
              </a:spcBef>
            </a:pPr>
            <a:r>
              <a:rPr lang="en-US" sz="3200" b="1" dirty="0">
                <a:solidFill>
                  <a:schemeClr val="accent6">
                    <a:lumMod val="20000"/>
                    <a:lumOff val="80000"/>
                  </a:schemeClr>
                </a:solidFill>
                <a:latin typeface="Arial Rounded MT Bold" pitchFamily="34" charset="0"/>
              </a:rPr>
              <a:t>HARGA KESEIMBANGAN</a:t>
            </a:r>
            <a:endParaRPr lang="en-GB" sz="3200" b="1" dirty="0">
              <a:solidFill>
                <a:schemeClr val="accent6">
                  <a:lumMod val="20000"/>
                  <a:lumOff val="80000"/>
                </a:schemeClr>
              </a:solidFill>
              <a:latin typeface="Arial Rounded MT Bold" pitchFamily="34" charset="0"/>
            </a:endParaRPr>
          </a:p>
        </p:txBody>
      </p:sp>
      <p:sp>
        <p:nvSpPr>
          <p:cNvPr id="6150" name="Text Box 9"/>
          <p:cNvSpPr txBox="1">
            <a:spLocks noChangeArrowheads="1"/>
          </p:cNvSpPr>
          <p:nvPr/>
        </p:nvSpPr>
        <p:spPr bwMode="auto">
          <a:xfrm>
            <a:off x="4211638" y="2132013"/>
            <a:ext cx="431800" cy="366712"/>
          </a:xfrm>
          <a:prstGeom prst="rect">
            <a:avLst/>
          </a:prstGeom>
          <a:noFill/>
          <a:ln w="9525">
            <a:noFill/>
            <a:miter lim="800000"/>
            <a:headEnd/>
            <a:tailEnd/>
          </a:ln>
        </p:spPr>
        <p:txBody>
          <a:bodyPr>
            <a:spAutoFit/>
          </a:bodyPr>
          <a:lstStyle/>
          <a:p>
            <a:pPr eaLnBrk="1" hangingPunct="1">
              <a:spcBef>
                <a:spcPct val="50000"/>
              </a:spcBef>
            </a:pPr>
            <a:endParaRPr lang="id-ID"/>
          </a:p>
        </p:txBody>
      </p:sp>
      <p:grpSp>
        <p:nvGrpSpPr>
          <p:cNvPr id="6" name="Group 45"/>
          <p:cNvGrpSpPr>
            <a:grpSpLocks/>
          </p:cNvGrpSpPr>
          <p:nvPr/>
        </p:nvGrpSpPr>
        <p:grpSpPr bwMode="auto">
          <a:xfrm>
            <a:off x="4140200" y="2205038"/>
            <a:ext cx="2376488" cy="2446337"/>
            <a:chOff x="2608" y="1389"/>
            <a:chExt cx="1497" cy="1541"/>
          </a:xfrm>
        </p:grpSpPr>
        <p:sp>
          <p:nvSpPr>
            <p:cNvPr id="6176" name="Line 3"/>
            <p:cNvSpPr>
              <a:spLocks noChangeShapeType="1"/>
            </p:cNvSpPr>
            <p:nvPr/>
          </p:nvSpPr>
          <p:spPr bwMode="auto">
            <a:xfrm flipH="1" flipV="1">
              <a:off x="2790" y="1660"/>
              <a:ext cx="1315" cy="1270"/>
            </a:xfrm>
            <a:prstGeom prst="line">
              <a:avLst/>
            </a:prstGeom>
            <a:noFill/>
            <a:ln w="31750">
              <a:solidFill>
                <a:srgbClr val="0000CC"/>
              </a:solidFill>
              <a:round/>
              <a:headEnd/>
              <a:tailEnd/>
            </a:ln>
          </p:spPr>
          <p:txBody>
            <a:bodyPr/>
            <a:lstStyle/>
            <a:p>
              <a:endParaRPr lang="en-US"/>
            </a:p>
          </p:txBody>
        </p:sp>
        <p:sp>
          <p:nvSpPr>
            <p:cNvPr id="6177" name="Text Box 10"/>
            <p:cNvSpPr txBox="1">
              <a:spLocks noChangeArrowheads="1"/>
            </p:cNvSpPr>
            <p:nvPr/>
          </p:nvSpPr>
          <p:spPr bwMode="auto">
            <a:xfrm>
              <a:off x="2608" y="1389"/>
              <a:ext cx="227" cy="231"/>
            </a:xfrm>
            <a:prstGeom prst="rect">
              <a:avLst/>
            </a:prstGeom>
            <a:solidFill>
              <a:srgbClr val="33CCCC"/>
            </a:solidFill>
            <a:ln w="9525">
              <a:noFill/>
              <a:miter lim="800000"/>
              <a:headEnd/>
              <a:tailEnd/>
            </a:ln>
          </p:spPr>
          <p:txBody>
            <a:bodyPr>
              <a:spAutoFit/>
            </a:bodyPr>
            <a:lstStyle/>
            <a:p>
              <a:pPr eaLnBrk="1" hangingPunct="1">
                <a:spcBef>
                  <a:spcPct val="50000"/>
                </a:spcBef>
              </a:pPr>
              <a:r>
                <a:rPr lang="en-US" b="1">
                  <a:solidFill>
                    <a:srgbClr val="0000CC"/>
                  </a:solidFill>
                </a:rPr>
                <a:t>D</a:t>
              </a:r>
              <a:endParaRPr lang="en-GB" b="1">
                <a:solidFill>
                  <a:srgbClr val="0000CC"/>
                </a:solidFill>
              </a:endParaRPr>
            </a:p>
          </p:txBody>
        </p:sp>
      </p:grpSp>
      <p:grpSp>
        <p:nvGrpSpPr>
          <p:cNvPr id="7" name="Group 43"/>
          <p:cNvGrpSpPr>
            <a:grpSpLocks/>
          </p:cNvGrpSpPr>
          <p:nvPr/>
        </p:nvGrpSpPr>
        <p:grpSpPr bwMode="auto">
          <a:xfrm>
            <a:off x="3348038" y="2205038"/>
            <a:ext cx="2519362" cy="2519362"/>
            <a:chOff x="2109" y="1389"/>
            <a:chExt cx="1587" cy="1587"/>
          </a:xfrm>
        </p:grpSpPr>
        <p:sp>
          <p:nvSpPr>
            <p:cNvPr id="6174" name="Line 7"/>
            <p:cNvSpPr>
              <a:spLocks noChangeShapeType="1"/>
            </p:cNvSpPr>
            <p:nvPr/>
          </p:nvSpPr>
          <p:spPr bwMode="auto">
            <a:xfrm flipH="1">
              <a:off x="2109" y="1660"/>
              <a:ext cx="1406" cy="1316"/>
            </a:xfrm>
            <a:prstGeom prst="line">
              <a:avLst/>
            </a:prstGeom>
            <a:noFill/>
            <a:ln w="31750">
              <a:solidFill>
                <a:srgbClr val="A50021"/>
              </a:solidFill>
              <a:round/>
              <a:headEnd/>
              <a:tailEnd/>
            </a:ln>
          </p:spPr>
          <p:txBody>
            <a:bodyPr/>
            <a:lstStyle/>
            <a:p>
              <a:endParaRPr lang="en-US"/>
            </a:p>
          </p:txBody>
        </p:sp>
        <p:sp>
          <p:nvSpPr>
            <p:cNvPr id="6175" name="Text Box 11"/>
            <p:cNvSpPr txBox="1">
              <a:spLocks noChangeArrowheads="1"/>
            </p:cNvSpPr>
            <p:nvPr/>
          </p:nvSpPr>
          <p:spPr bwMode="auto">
            <a:xfrm>
              <a:off x="3470" y="1389"/>
              <a:ext cx="226" cy="231"/>
            </a:xfrm>
            <a:prstGeom prst="rect">
              <a:avLst/>
            </a:prstGeom>
            <a:solidFill>
              <a:srgbClr val="33CCCC"/>
            </a:solidFill>
            <a:ln w="9525">
              <a:noFill/>
              <a:miter lim="800000"/>
              <a:headEnd/>
              <a:tailEnd/>
            </a:ln>
          </p:spPr>
          <p:txBody>
            <a:bodyPr>
              <a:spAutoFit/>
            </a:bodyPr>
            <a:lstStyle/>
            <a:p>
              <a:pPr eaLnBrk="1" hangingPunct="1">
                <a:spcBef>
                  <a:spcPct val="50000"/>
                </a:spcBef>
              </a:pPr>
              <a:r>
                <a:rPr lang="en-US" b="1">
                  <a:solidFill>
                    <a:srgbClr val="A50021"/>
                  </a:solidFill>
                </a:rPr>
                <a:t>S</a:t>
              </a:r>
              <a:endParaRPr lang="en-GB" b="1">
                <a:solidFill>
                  <a:srgbClr val="A50021"/>
                </a:solidFill>
              </a:endParaRPr>
            </a:p>
          </p:txBody>
        </p:sp>
      </p:grpSp>
      <p:grpSp>
        <p:nvGrpSpPr>
          <p:cNvPr id="8" name="Group 32"/>
          <p:cNvGrpSpPr>
            <a:grpSpLocks/>
          </p:cNvGrpSpPr>
          <p:nvPr/>
        </p:nvGrpSpPr>
        <p:grpSpPr bwMode="auto">
          <a:xfrm>
            <a:off x="1619250" y="2892425"/>
            <a:ext cx="936625" cy="823913"/>
            <a:chOff x="1020" y="1822"/>
            <a:chExt cx="590" cy="519"/>
          </a:xfrm>
        </p:grpSpPr>
        <p:sp>
          <p:nvSpPr>
            <p:cNvPr id="6172" name="Text Box 12"/>
            <p:cNvSpPr txBox="1">
              <a:spLocks noChangeArrowheads="1"/>
            </p:cNvSpPr>
            <p:nvPr/>
          </p:nvSpPr>
          <p:spPr bwMode="auto">
            <a:xfrm>
              <a:off x="1429" y="1822"/>
              <a:ext cx="181" cy="519"/>
            </a:xfrm>
            <a:prstGeom prst="rect">
              <a:avLst/>
            </a:prstGeom>
            <a:noFill/>
            <a:ln w="9525">
              <a:noFill/>
              <a:miter lim="800000"/>
              <a:headEnd/>
              <a:tailEnd/>
            </a:ln>
          </p:spPr>
          <p:txBody>
            <a:bodyPr>
              <a:spAutoFit/>
            </a:bodyPr>
            <a:lstStyle/>
            <a:p>
              <a:pPr eaLnBrk="1" hangingPunct="1">
                <a:spcBef>
                  <a:spcPct val="50000"/>
                </a:spcBef>
              </a:pPr>
              <a:r>
                <a:rPr lang="en-US" sz="4800" b="1" dirty="0">
                  <a:solidFill>
                    <a:srgbClr val="FF0000"/>
                  </a:solidFill>
                </a:rPr>
                <a:t>.</a:t>
              </a:r>
              <a:endParaRPr lang="en-GB" sz="2400" b="1" dirty="0">
                <a:solidFill>
                  <a:srgbClr val="FF0000"/>
                </a:solidFill>
              </a:endParaRPr>
            </a:p>
          </p:txBody>
        </p:sp>
        <p:sp>
          <p:nvSpPr>
            <p:cNvPr id="6173" name="Text Box 19"/>
            <p:cNvSpPr txBox="1">
              <a:spLocks noChangeArrowheads="1"/>
            </p:cNvSpPr>
            <p:nvPr/>
          </p:nvSpPr>
          <p:spPr bwMode="auto">
            <a:xfrm>
              <a:off x="1020" y="2069"/>
              <a:ext cx="590" cy="231"/>
            </a:xfrm>
            <a:prstGeom prst="rect">
              <a:avLst/>
            </a:prstGeom>
            <a:noFill/>
            <a:ln w="9525">
              <a:noFill/>
              <a:miter lim="800000"/>
              <a:headEnd/>
              <a:tailEnd/>
            </a:ln>
          </p:spPr>
          <p:txBody>
            <a:bodyPr>
              <a:spAutoFit/>
            </a:bodyPr>
            <a:lstStyle/>
            <a:p>
              <a:pPr eaLnBrk="1" hangingPunct="1">
                <a:spcBef>
                  <a:spcPct val="50000"/>
                </a:spcBef>
              </a:pPr>
              <a:r>
                <a:rPr lang="en-US" b="1" dirty="0">
                  <a:solidFill>
                    <a:srgbClr val="FFFF00"/>
                  </a:solidFill>
                </a:rPr>
                <a:t>3.500</a:t>
              </a:r>
              <a:endParaRPr lang="en-GB" b="1" dirty="0">
                <a:solidFill>
                  <a:srgbClr val="FFFF00"/>
                </a:solidFill>
              </a:endParaRPr>
            </a:p>
          </p:txBody>
        </p:sp>
      </p:grpSp>
      <p:grpSp>
        <p:nvGrpSpPr>
          <p:cNvPr id="9" name="Group 35"/>
          <p:cNvGrpSpPr>
            <a:grpSpLocks/>
          </p:cNvGrpSpPr>
          <p:nvPr/>
        </p:nvGrpSpPr>
        <p:grpSpPr bwMode="auto">
          <a:xfrm>
            <a:off x="4354513" y="5124450"/>
            <a:ext cx="649287" cy="1046163"/>
            <a:chOff x="2743" y="3228"/>
            <a:chExt cx="409" cy="659"/>
          </a:xfrm>
        </p:grpSpPr>
        <p:sp>
          <p:nvSpPr>
            <p:cNvPr id="6170" name="Text Box 18"/>
            <p:cNvSpPr txBox="1">
              <a:spLocks noChangeArrowheads="1"/>
            </p:cNvSpPr>
            <p:nvPr/>
          </p:nvSpPr>
          <p:spPr bwMode="auto">
            <a:xfrm>
              <a:off x="2814" y="3228"/>
              <a:ext cx="181" cy="519"/>
            </a:xfrm>
            <a:prstGeom prst="rect">
              <a:avLst/>
            </a:prstGeom>
            <a:noFill/>
            <a:ln w="9525">
              <a:noFill/>
              <a:miter lim="800000"/>
              <a:headEnd/>
              <a:tailEnd/>
            </a:ln>
          </p:spPr>
          <p:txBody>
            <a:bodyPr>
              <a:spAutoFit/>
            </a:bodyPr>
            <a:lstStyle/>
            <a:p>
              <a:pPr eaLnBrk="1" hangingPunct="1">
                <a:spcBef>
                  <a:spcPct val="50000"/>
                </a:spcBef>
              </a:pPr>
              <a:r>
                <a:rPr lang="en-US" sz="4800" b="1" dirty="0">
                  <a:solidFill>
                    <a:srgbClr val="FF0000"/>
                  </a:solidFill>
                </a:rPr>
                <a:t>.</a:t>
              </a:r>
              <a:endParaRPr lang="en-GB" sz="2400" b="1" dirty="0">
                <a:solidFill>
                  <a:srgbClr val="FF0000"/>
                </a:solidFill>
              </a:endParaRPr>
            </a:p>
          </p:txBody>
        </p:sp>
        <p:sp>
          <p:nvSpPr>
            <p:cNvPr id="6171" name="Text Box 20"/>
            <p:cNvSpPr txBox="1">
              <a:spLocks noChangeArrowheads="1"/>
            </p:cNvSpPr>
            <p:nvPr/>
          </p:nvSpPr>
          <p:spPr bwMode="auto">
            <a:xfrm>
              <a:off x="2743" y="3656"/>
              <a:ext cx="409" cy="231"/>
            </a:xfrm>
            <a:prstGeom prst="rect">
              <a:avLst/>
            </a:prstGeom>
            <a:noFill/>
            <a:ln w="9525">
              <a:noFill/>
              <a:miter lim="800000"/>
              <a:headEnd/>
              <a:tailEnd/>
            </a:ln>
          </p:spPr>
          <p:txBody>
            <a:bodyPr>
              <a:spAutoFit/>
            </a:bodyPr>
            <a:lstStyle/>
            <a:p>
              <a:pPr eaLnBrk="1" hangingPunct="1">
                <a:spcBef>
                  <a:spcPct val="50000"/>
                </a:spcBef>
              </a:pPr>
              <a:r>
                <a:rPr lang="en-US" b="1" dirty="0">
                  <a:solidFill>
                    <a:srgbClr val="FFFF00"/>
                  </a:solidFill>
                </a:rPr>
                <a:t>175</a:t>
              </a:r>
              <a:endParaRPr lang="en-GB" b="1" dirty="0">
                <a:solidFill>
                  <a:srgbClr val="FFFF00"/>
                </a:solidFill>
              </a:endParaRPr>
            </a:p>
          </p:txBody>
        </p:sp>
      </p:grpSp>
      <p:grpSp>
        <p:nvGrpSpPr>
          <p:cNvPr id="10" name="Group 31"/>
          <p:cNvGrpSpPr>
            <a:grpSpLocks/>
          </p:cNvGrpSpPr>
          <p:nvPr/>
        </p:nvGrpSpPr>
        <p:grpSpPr bwMode="auto">
          <a:xfrm>
            <a:off x="1619250" y="2276475"/>
            <a:ext cx="936625" cy="823913"/>
            <a:chOff x="1020" y="1434"/>
            <a:chExt cx="590" cy="519"/>
          </a:xfrm>
        </p:grpSpPr>
        <p:sp>
          <p:nvSpPr>
            <p:cNvPr id="6168" name="Text Box 16"/>
            <p:cNvSpPr txBox="1">
              <a:spLocks noChangeArrowheads="1"/>
            </p:cNvSpPr>
            <p:nvPr/>
          </p:nvSpPr>
          <p:spPr bwMode="auto">
            <a:xfrm>
              <a:off x="1429" y="1434"/>
              <a:ext cx="181" cy="519"/>
            </a:xfrm>
            <a:prstGeom prst="rect">
              <a:avLst/>
            </a:prstGeom>
            <a:noFill/>
            <a:ln w="9525">
              <a:noFill/>
              <a:miter lim="800000"/>
              <a:headEnd/>
              <a:tailEnd/>
            </a:ln>
          </p:spPr>
          <p:txBody>
            <a:bodyPr>
              <a:spAutoFit/>
            </a:bodyPr>
            <a:lstStyle/>
            <a:p>
              <a:pPr eaLnBrk="1" hangingPunct="1">
                <a:spcBef>
                  <a:spcPct val="50000"/>
                </a:spcBef>
              </a:pPr>
              <a:r>
                <a:rPr lang="en-US" sz="4800" b="1" dirty="0">
                  <a:solidFill>
                    <a:srgbClr val="FF0000"/>
                  </a:solidFill>
                </a:rPr>
                <a:t>.</a:t>
              </a:r>
              <a:endParaRPr lang="en-GB" sz="2400" b="1" dirty="0">
                <a:solidFill>
                  <a:srgbClr val="FF0000"/>
                </a:solidFill>
              </a:endParaRPr>
            </a:p>
          </p:txBody>
        </p:sp>
        <p:sp>
          <p:nvSpPr>
            <p:cNvPr id="6169" name="Text Box 21"/>
            <p:cNvSpPr txBox="1">
              <a:spLocks noChangeArrowheads="1"/>
            </p:cNvSpPr>
            <p:nvPr/>
          </p:nvSpPr>
          <p:spPr bwMode="auto">
            <a:xfrm>
              <a:off x="1020" y="1706"/>
              <a:ext cx="590" cy="231"/>
            </a:xfrm>
            <a:prstGeom prst="rect">
              <a:avLst/>
            </a:prstGeom>
            <a:noFill/>
            <a:ln w="9525">
              <a:noFill/>
              <a:miter lim="800000"/>
              <a:headEnd/>
              <a:tailEnd/>
            </a:ln>
          </p:spPr>
          <p:txBody>
            <a:bodyPr>
              <a:spAutoFit/>
            </a:bodyPr>
            <a:lstStyle/>
            <a:p>
              <a:pPr eaLnBrk="1" hangingPunct="1">
                <a:spcBef>
                  <a:spcPct val="50000"/>
                </a:spcBef>
              </a:pPr>
              <a:r>
                <a:rPr lang="en-US" b="1" dirty="0">
                  <a:solidFill>
                    <a:srgbClr val="FFFF00"/>
                  </a:solidFill>
                </a:rPr>
                <a:t>4.500</a:t>
              </a:r>
              <a:endParaRPr lang="en-GB" b="1" dirty="0">
                <a:solidFill>
                  <a:srgbClr val="FFFF00"/>
                </a:solidFill>
              </a:endParaRPr>
            </a:p>
          </p:txBody>
        </p:sp>
      </p:grpSp>
      <p:grpSp>
        <p:nvGrpSpPr>
          <p:cNvPr id="11" name="Group 34"/>
          <p:cNvGrpSpPr>
            <a:grpSpLocks/>
          </p:cNvGrpSpPr>
          <p:nvPr/>
        </p:nvGrpSpPr>
        <p:grpSpPr bwMode="auto">
          <a:xfrm>
            <a:off x="5076825" y="5130800"/>
            <a:ext cx="574675" cy="1039813"/>
            <a:chOff x="3198" y="3232"/>
            <a:chExt cx="362" cy="655"/>
          </a:xfrm>
        </p:grpSpPr>
        <p:sp>
          <p:nvSpPr>
            <p:cNvPr id="6166" name="Text Box 17"/>
            <p:cNvSpPr txBox="1">
              <a:spLocks noChangeArrowheads="1"/>
            </p:cNvSpPr>
            <p:nvPr/>
          </p:nvSpPr>
          <p:spPr bwMode="auto">
            <a:xfrm>
              <a:off x="3257" y="3232"/>
              <a:ext cx="181" cy="519"/>
            </a:xfrm>
            <a:prstGeom prst="rect">
              <a:avLst/>
            </a:prstGeom>
            <a:noFill/>
            <a:ln w="9525">
              <a:noFill/>
              <a:miter lim="800000"/>
              <a:headEnd/>
              <a:tailEnd/>
            </a:ln>
          </p:spPr>
          <p:txBody>
            <a:bodyPr>
              <a:spAutoFit/>
            </a:bodyPr>
            <a:lstStyle/>
            <a:p>
              <a:pPr eaLnBrk="1" hangingPunct="1">
                <a:spcBef>
                  <a:spcPct val="50000"/>
                </a:spcBef>
              </a:pPr>
              <a:r>
                <a:rPr lang="en-US" sz="4800" b="1" dirty="0">
                  <a:solidFill>
                    <a:srgbClr val="FF0000"/>
                  </a:solidFill>
                </a:rPr>
                <a:t>.</a:t>
              </a:r>
              <a:endParaRPr lang="en-GB" sz="2400" b="1" dirty="0">
                <a:solidFill>
                  <a:srgbClr val="FF0000"/>
                </a:solidFill>
              </a:endParaRPr>
            </a:p>
          </p:txBody>
        </p:sp>
        <p:sp>
          <p:nvSpPr>
            <p:cNvPr id="6167" name="Text Box 22"/>
            <p:cNvSpPr txBox="1">
              <a:spLocks noChangeArrowheads="1"/>
            </p:cNvSpPr>
            <p:nvPr/>
          </p:nvSpPr>
          <p:spPr bwMode="auto">
            <a:xfrm>
              <a:off x="3198" y="3656"/>
              <a:ext cx="362" cy="231"/>
            </a:xfrm>
            <a:prstGeom prst="rect">
              <a:avLst/>
            </a:prstGeom>
            <a:noFill/>
            <a:ln w="9525">
              <a:noFill/>
              <a:miter lim="800000"/>
              <a:headEnd/>
              <a:tailEnd/>
            </a:ln>
          </p:spPr>
          <p:txBody>
            <a:bodyPr>
              <a:spAutoFit/>
            </a:bodyPr>
            <a:lstStyle/>
            <a:p>
              <a:pPr eaLnBrk="1" hangingPunct="1">
                <a:spcBef>
                  <a:spcPct val="50000"/>
                </a:spcBef>
              </a:pPr>
              <a:r>
                <a:rPr lang="en-US" b="1" dirty="0">
                  <a:solidFill>
                    <a:srgbClr val="FFFF00"/>
                  </a:solidFill>
                </a:rPr>
                <a:t>225</a:t>
              </a:r>
              <a:endParaRPr lang="en-GB" b="1" dirty="0">
                <a:solidFill>
                  <a:srgbClr val="FFFF00"/>
                </a:solidFill>
              </a:endParaRPr>
            </a:p>
          </p:txBody>
        </p:sp>
      </p:grpSp>
      <p:sp>
        <p:nvSpPr>
          <p:cNvPr id="71705" name="Text Box 25"/>
          <p:cNvSpPr txBox="1">
            <a:spLocks noChangeArrowheads="1"/>
          </p:cNvSpPr>
          <p:nvPr/>
        </p:nvSpPr>
        <p:spPr bwMode="auto">
          <a:xfrm>
            <a:off x="4822825" y="2578100"/>
            <a:ext cx="287338" cy="823913"/>
          </a:xfrm>
          <a:prstGeom prst="rect">
            <a:avLst/>
          </a:prstGeom>
          <a:noFill/>
          <a:ln w="9525">
            <a:noFill/>
            <a:miter lim="800000"/>
            <a:headEnd/>
            <a:tailEnd/>
          </a:ln>
        </p:spPr>
        <p:txBody>
          <a:bodyPr>
            <a:spAutoFit/>
          </a:bodyPr>
          <a:lstStyle/>
          <a:p>
            <a:pPr eaLnBrk="1" hangingPunct="1">
              <a:spcBef>
                <a:spcPct val="50000"/>
              </a:spcBef>
            </a:pPr>
            <a:r>
              <a:rPr lang="en-US" sz="4800" b="1">
                <a:solidFill>
                  <a:srgbClr val="000000"/>
                </a:solidFill>
              </a:rPr>
              <a:t>.</a:t>
            </a:r>
            <a:endParaRPr lang="en-GB" sz="2400" b="1">
              <a:solidFill>
                <a:srgbClr val="000000"/>
              </a:solidFill>
            </a:endParaRPr>
          </a:p>
        </p:txBody>
      </p:sp>
      <p:grpSp>
        <p:nvGrpSpPr>
          <p:cNvPr id="12" name="Group 42"/>
          <p:cNvGrpSpPr>
            <a:grpSpLocks/>
          </p:cNvGrpSpPr>
          <p:nvPr/>
        </p:nvGrpSpPr>
        <p:grpSpPr bwMode="auto">
          <a:xfrm>
            <a:off x="4648200" y="2921000"/>
            <a:ext cx="787400" cy="2794000"/>
            <a:chOff x="2928" y="1840"/>
            <a:chExt cx="496" cy="1760"/>
          </a:xfrm>
        </p:grpSpPr>
        <p:sp>
          <p:nvSpPr>
            <p:cNvPr id="6164" name="Freeform 29"/>
            <p:cNvSpPr>
              <a:spLocks/>
            </p:cNvSpPr>
            <p:nvPr/>
          </p:nvSpPr>
          <p:spPr bwMode="auto">
            <a:xfrm>
              <a:off x="2928" y="2200"/>
              <a:ext cx="440" cy="1400"/>
            </a:xfrm>
            <a:custGeom>
              <a:avLst/>
              <a:gdLst>
                <a:gd name="T0" fmla="*/ 0 w 440"/>
                <a:gd name="T1" fmla="*/ 0 h 1400"/>
                <a:gd name="T2" fmla="*/ 432 w 440"/>
                <a:gd name="T3" fmla="*/ 0 h 1400"/>
                <a:gd name="T4" fmla="*/ 440 w 440"/>
                <a:gd name="T5" fmla="*/ 1400 h 1400"/>
                <a:gd name="T6" fmla="*/ 0 60000 65536"/>
                <a:gd name="T7" fmla="*/ 0 60000 65536"/>
                <a:gd name="T8" fmla="*/ 0 60000 65536"/>
                <a:gd name="T9" fmla="*/ 0 w 440"/>
                <a:gd name="T10" fmla="*/ 0 h 1400"/>
                <a:gd name="T11" fmla="*/ 440 w 440"/>
                <a:gd name="T12" fmla="*/ 1400 h 1400"/>
              </a:gdLst>
              <a:ahLst/>
              <a:cxnLst>
                <a:cxn ang="T6">
                  <a:pos x="T0" y="T1"/>
                </a:cxn>
                <a:cxn ang="T7">
                  <a:pos x="T2" y="T3"/>
                </a:cxn>
                <a:cxn ang="T8">
                  <a:pos x="T4" y="T5"/>
                </a:cxn>
              </a:cxnLst>
              <a:rect l="T9" t="T10" r="T11" b="T12"/>
              <a:pathLst>
                <a:path w="440" h="1400">
                  <a:moveTo>
                    <a:pt x="0" y="0"/>
                  </a:moveTo>
                  <a:lnTo>
                    <a:pt x="432" y="0"/>
                  </a:lnTo>
                  <a:lnTo>
                    <a:pt x="440" y="1400"/>
                  </a:lnTo>
                </a:path>
              </a:pathLst>
            </a:custGeom>
            <a:noFill/>
            <a:ln w="31750">
              <a:solidFill>
                <a:srgbClr val="FFFF00"/>
              </a:solidFill>
              <a:prstDash val="dash"/>
              <a:round/>
              <a:headEnd/>
              <a:tailEnd/>
            </a:ln>
          </p:spPr>
          <p:txBody>
            <a:bodyPr/>
            <a:lstStyle/>
            <a:p>
              <a:endParaRPr lang="id-ID"/>
            </a:p>
          </p:txBody>
        </p:sp>
        <p:sp>
          <p:nvSpPr>
            <p:cNvPr id="6165" name="Text Box 27"/>
            <p:cNvSpPr txBox="1">
              <a:spLocks noChangeArrowheads="1"/>
            </p:cNvSpPr>
            <p:nvPr/>
          </p:nvSpPr>
          <p:spPr bwMode="auto">
            <a:xfrm>
              <a:off x="3243" y="1840"/>
              <a:ext cx="181" cy="519"/>
            </a:xfrm>
            <a:prstGeom prst="rect">
              <a:avLst/>
            </a:prstGeom>
            <a:noFill/>
            <a:ln w="9525">
              <a:noFill/>
              <a:miter lim="800000"/>
              <a:headEnd/>
              <a:tailEnd/>
            </a:ln>
          </p:spPr>
          <p:txBody>
            <a:bodyPr>
              <a:spAutoFit/>
            </a:bodyPr>
            <a:lstStyle/>
            <a:p>
              <a:pPr eaLnBrk="1" hangingPunct="1">
                <a:spcBef>
                  <a:spcPct val="50000"/>
                </a:spcBef>
              </a:pPr>
              <a:r>
                <a:rPr lang="en-US" sz="4800" b="1">
                  <a:solidFill>
                    <a:srgbClr val="0000CC"/>
                  </a:solidFill>
                </a:rPr>
                <a:t>.</a:t>
              </a:r>
              <a:endParaRPr lang="en-GB" sz="2400" b="1">
                <a:solidFill>
                  <a:srgbClr val="0000CC"/>
                </a:solidFill>
              </a:endParaRPr>
            </a:p>
          </p:txBody>
        </p:sp>
      </p:grpSp>
      <p:grpSp>
        <p:nvGrpSpPr>
          <p:cNvPr id="13" name="Group 41"/>
          <p:cNvGrpSpPr>
            <a:grpSpLocks/>
          </p:cNvGrpSpPr>
          <p:nvPr/>
        </p:nvGrpSpPr>
        <p:grpSpPr bwMode="auto">
          <a:xfrm>
            <a:off x="2411413" y="2906713"/>
            <a:ext cx="2343150" cy="2813050"/>
            <a:chOff x="1519" y="1831"/>
            <a:chExt cx="1476" cy="1772"/>
          </a:xfrm>
        </p:grpSpPr>
        <p:sp>
          <p:nvSpPr>
            <p:cNvPr id="6162" name="Freeform 6"/>
            <p:cNvSpPr>
              <a:spLocks/>
            </p:cNvSpPr>
            <p:nvPr/>
          </p:nvSpPr>
          <p:spPr bwMode="auto">
            <a:xfrm>
              <a:off x="1519" y="2197"/>
              <a:ext cx="1404" cy="1406"/>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sp>
          <p:nvSpPr>
            <p:cNvPr id="6163" name="Text Box 24"/>
            <p:cNvSpPr txBox="1">
              <a:spLocks noChangeArrowheads="1"/>
            </p:cNvSpPr>
            <p:nvPr/>
          </p:nvSpPr>
          <p:spPr bwMode="auto">
            <a:xfrm>
              <a:off x="2814" y="1831"/>
              <a:ext cx="181" cy="519"/>
            </a:xfrm>
            <a:prstGeom prst="rect">
              <a:avLst/>
            </a:prstGeom>
            <a:noFill/>
            <a:ln w="9525">
              <a:noFill/>
              <a:miter lim="800000"/>
              <a:headEnd/>
              <a:tailEnd/>
            </a:ln>
          </p:spPr>
          <p:txBody>
            <a:bodyPr>
              <a:spAutoFit/>
            </a:bodyPr>
            <a:lstStyle/>
            <a:p>
              <a:pPr eaLnBrk="1" hangingPunct="1">
                <a:spcBef>
                  <a:spcPct val="50000"/>
                </a:spcBef>
              </a:pPr>
              <a:r>
                <a:rPr lang="en-US" sz="4800" b="1">
                  <a:solidFill>
                    <a:srgbClr val="A50021"/>
                  </a:solidFill>
                </a:rPr>
                <a:t>.</a:t>
              </a:r>
              <a:endParaRPr lang="en-GB" sz="2400" b="1">
                <a:solidFill>
                  <a:srgbClr val="A50021"/>
                </a:solidFill>
              </a:endParaRPr>
            </a:p>
          </p:txBody>
        </p:sp>
      </p:grpSp>
      <p:sp>
        <p:nvSpPr>
          <p:cNvPr id="71727" name="AutoShape 47"/>
          <p:cNvSpPr>
            <a:spLocks noChangeArrowheads="1"/>
          </p:cNvSpPr>
          <p:nvPr/>
        </p:nvSpPr>
        <p:spPr bwMode="auto">
          <a:xfrm rot="10800000">
            <a:off x="5076825" y="3068638"/>
            <a:ext cx="792163" cy="215900"/>
          </a:xfrm>
          <a:custGeom>
            <a:avLst/>
            <a:gdLst>
              <a:gd name="T0" fmla="*/ 21788958 w 21600"/>
              <a:gd name="T1" fmla="*/ 0 h 21600"/>
              <a:gd name="T2" fmla="*/ 0 w 21600"/>
              <a:gd name="T3" fmla="*/ 1079000 h 21600"/>
              <a:gd name="T4" fmla="*/ 21788958 w 21600"/>
              <a:gd name="T5" fmla="*/ 2158000 h 21600"/>
              <a:gd name="T6" fmla="*/ 29051953 w 21600"/>
              <a:gd name="T7" fmla="*/ 10790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rgbClr val="000000"/>
            </a:solidFill>
            <a:miter lim="800000"/>
            <a:headEnd/>
            <a:tailEnd/>
          </a:ln>
        </p:spPr>
        <p:txBody>
          <a:bodyPr wrap="none" anchor="ctr"/>
          <a:lstStyle/>
          <a:p>
            <a:endParaRPr lang="id-ID"/>
          </a:p>
        </p:txBody>
      </p:sp>
      <p:sp>
        <p:nvSpPr>
          <p:cNvPr id="71729" name="Oval 49"/>
          <p:cNvSpPr>
            <a:spLocks noChangeArrowheads="1"/>
          </p:cNvSpPr>
          <p:nvPr/>
        </p:nvSpPr>
        <p:spPr bwMode="auto">
          <a:xfrm>
            <a:off x="5940425" y="2873375"/>
            <a:ext cx="1727200" cy="576263"/>
          </a:xfrm>
          <a:prstGeom prst="ellipse">
            <a:avLst/>
          </a:prstGeom>
          <a:solidFill>
            <a:schemeClr val="accent1"/>
          </a:solidFill>
          <a:ln w="9525">
            <a:solidFill>
              <a:srgbClr val="000000"/>
            </a:solidFill>
            <a:round/>
            <a:headEnd/>
            <a:tailEnd/>
          </a:ln>
        </p:spPr>
        <p:txBody>
          <a:bodyPr wrap="none" lIns="54000" tIns="0" rIns="54000" bIns="108000" anchor="ctr"/>
          <a:lstStyle/>
          <a:p>
            <a:pPr algn="ctr"/>
            <a:r>
              <a:rPr lang="en-US" sz="1400" b="1">
                <a:solidFill>
                  <a:srgbClr val="000000"/>
                </a:solidFill>
              </a:rPr>
              <a:t>HARGA </a:t>
            </a:r>
          </a:p>
          <a:p>
            <a:pPr algn="ctr"/>
            <a:r>
              <a:rPr lang="en-US" sz="1400" b="1">
                <a:solidFill>
                  <a:srgbClr val="000000"/>
                </a:solidFill>
              </a:rPr>
              <a:t>KESEIMBANGAN</a:t>
            </a:r>
            <a:endParaRPr lang="en-GB" sz="1400" b="1">
              <a:solidFill>
                <a:srgbClr val="000000"/>
              </a:solidFill>
            </a:endParaRPr>
          </a:p>
        </p:txBody>
      </p:sp>
      <p:grpSp>
        <p:nvGrpSpPr>
          <p:cNvPr id="44" name="Group 38"/>
          <p:cNvGrpSpPr>
            <a:grpSpLocks/>
          </p:cNvGrpSpPr>
          <p:nvPr/>
        </p:nvGrpSpPr>
        <p:grpSpPr bwMode="auto">
          <a:xfrm>
            <a:off x="1331913" y="2060575"/>
            <a:ext cx="6769100" cy="4265613"/>
            <a:chOff x="839" y="1298"/>
            <a:chExt cx="4264" cy="2687"/>
          </a:xfrm>
        </p:grpSpPr>
        <p:grpSp>
          <p:nvGrpSpPr>
            <p:cNvPr id="45" name="Group 33"/>
            <p:cNvGrpSpPr>
              <a:grpSpLocks/>
            </p:cNvGrpSpPr>
            <p:nvPr/>
          </p:nvGrpSpPr>
          <p:grpSpPr bwMode="auto">
            <a:xfrm>
              <a:off x="1428" y="1298"/>
              <a:ext cx="3195" cy="2465"/>
              <a:chOff x="1428" y="1298"/>
              <a:chExt cx="3195" cy="2465"/>
            </a:xfrm>
          </p:grpSpPr>
          <p:sp>
            <p:nvSpPr>
              <p:cNvPr id="49" name="Freeform 14"/>
              <p:cNvSpPr>
                <a:spLocks/>
              </p:cNvSpPr>
              <p:nvPr/>
            </p:nvSpPr>
            <p:spPr bwMode="auto">
              <a:xfrm>
                <a:off x="1537"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48" name="Text Box 4"/>
              <p:cNvSpPr txBox="1">
                <a:spLocks noChangeArrowheads="1"/>
              </p:cNvSpPr>
              <p:nvPr/>
            </p:nvSpPr>
            <p:spPr bwMode="auto">
              <a:xfrm>
                <a:off x="1428" y="1298"/>
                <a:ext cx="273" cy="288"/>
              </a:xfrm>
              <a:prstGeom prst="rect">
                <a:avLst/>
              </a:prstGeom>
              <a:noFill/>
              <a:ln w="9525">
                <a:solidFill>
                  <a:srgbClr val="92D050"/>
                </a:solidFill>
                <a:miter lim="800000"/>
                <a:headEnd/>
                <a:tailEnd/>
              </a:ln>
            </p:spPr>
            <p:txBody>
              <a:bodyPr>
                <a:spAutoFit/>
              </a:bodyPr>
              <a:lstStyle/>
              <a:p>
                <a:pPr eaLnBrk="1" hangingPunct="1">
                  <a:spcBef>
                    <a:spcPct val="50000"/>
                  </a:spcBef>
                </a:pPr>
                <a:r>
                  <a:rPr lang="en-US" sz="2400" b="1">
                    <a:solidFill>
                      <a:srgbClr val="000000"/>
                    </a:solidFill>
                  </a:rPr>
                  <a:t>P</a:t>
                </a:r>
                <a:endParaRPr lang="en-GB" sz="2400" b="1">
                  <a:solidFill>
                    <a:srgbClr val="000000"/>
                  </a:solidFill>
                </a:endParaRPr>
              </a:p>
            </p:txBody>
          </p:sp>
          <p:sp>
            <p:nvSpPr>
              <p:cNvPr id="50" name="Text Box 15"/>
              <p:cNvSpPr txBox="1">
                <a:spLocks noChangeArrowheads="1"/>
              </p:cNvSpPr>
              <p:nvPr/>
            </p:nvSpPr>
            <p:spPr bwMode="auto">
              <a:xfrm>
                <a:off x="4351" y="3475"/>
                <a:ext cx="272" cy="288"/>
              </a:xfrm>
              <a:prstGeom prst="rect">
                <a:avLst/>
              </a:prstGeom>
              <a:noFill/>
              <a:ln w="9525">
                <a:solidFill>
                  <a:srgbClr val="92D050"/>
                </a:solidFill>
                <a:miter lim="800000"/>
                <a:headEnd/>
                <a:tailEnd/>
              </a:ln>
            </p:spPr>
            <p:txBody>
              <a:bodyPr>
                <a:spAutoFit/>
              </a:bodyPr>
              <a:lstStyle/>
              <a:p>
                <a:pPr eaLnBrk="1" hangingPunct="1">
                  <a:spcBef>
                    <a:spcPct val="50000"/>
                  </a:spcBef>
                </a:pPr>
                <a:r>
                  <a:rPr lang="en-US" sz="2400" b="1">
                    <a:solidFill>
                      <a:srgbClr val="000000"/>
                    </a:solidFill>
                  </a:rPr>
                  <a:t>Q</a:t>
                </a:r>
                <a:endParaRPr lang="en-GB" sz="2400" b="1">
                  <a:solidFill>
                    <a:srgbClr val="000000"/>
                  </a:solidFill>
                </a:endParaRPr>
              </a:p>
            </p:txBody>
          </p:sp>
        </p:grpSp>
        <p:sp>
          <p:nvSpPr>
            <p:cNvPr id="46" name="Text Box 36"/>
            <p:cNvSpPr txBox="1">
              <a:spLocks noChangeArrowheads="1"/>
            </p:cNvSpPr>
            <p:nvPr/>
          </p:nvSpPr>
          <p:spPr bwMode="auto">
            <a:xfrm>
              <a:off x="3787" y="3748"/>
              <a:ext cx="1316" cy="237"/>
            </a:xfrm>
            <a:prstGeom prst="rect">
              <a:avLst/>
            </a:prstGeom>
            <a:solidFill>
              <a:srgbClr val="C0C0C0"/>
            </a:solidFill>
            <a:ln w="9525">
              <a:solidFill>
                <a:srgbClr val="92D050"/>
              </a:solidFill>
              <a:miter lim="800000"/>
              <a:headEnd/>
              <a:tailEnd/>
            </a:ln>
          </p:spPr>
          <p:txBody>
            <a:bodyPr>
              <a:spAutoFit/>
            </a:bodyPr>
            <a:lstStyle/>
            <a:p>
              <a:pPr algn="ctr">
                <a:spcBef>
                  <a:spcPct val="50000"/>
                </a:spcBef>
              </a:pPr>
              <a:r>
                <a:rPr lang="en-US">
                  <a:solidFill>
                    <a:srgbClr val="000000"/>
                  </a:solidFill>
                  <a:latin typeface="Trebuchet MS" pitchFamily="34" charset="0"/>
                </a:rPr>
                <a:t>Ribuan ton/bulan</a:t>
              </a:r>
              <a:endParaRPr lang="en-GB">
                <a:solidFill>
                  <a:srgbClr val="000000"/>
                </a:solidFill>
                <a:latin typeface="Trebuchet MS" pitchFamily="34" charset="0"/>
              </a:endParaRPr>
            </a:p>
          </p:txBody>
        </p:sp>
        <p:sp>
          <p:nvSpPr>
            <p:cNvPr id="47" name="Text Box 37"/>
            <p:cNvSpPr txBox="1">
              <a:spLocks noChangeArrowheads="1"/>
            </p:cNvSpPr>
            <p:nvPr/>
          </p:nvSpPr>
          <p:spPr bwMode="auto">
            <a:xfrm>
              <a:off x="839" y="1379"/>
              <a:ext cx="590" cy="237"/>
            </a:xfrm>
            <a:prstGeom prst="rect">
              <a:avLst/>
            </a:prstGeom>
            <a:solidFill>
              <a:srgbClr val="C0C0C0"/>
            </a:solidFill>
            <a:ln w="9525">
              <a:solidFill>
                <a:srgbClr val="92D050"/>
              </a:solidFill>
              <a:miter lim="800000"/>
              <a:headEnd/>
              <a:tailEnd/>
            </a:ln>
          </p:spPr>
          <p:txBody>
            <a:bodyPr>
              <a:spAutoFit/>
            </a:bodyPr>
            <a:lstStyle/>
            <a:p>
              <a:pPr algn="ctr">
                <a:spcBef>
                  <a:spcPct val="50000"/>
                </a:spcBef>
              </a:pPr>
              <a:r>
                <a:rPr lang="en-US">
                  <a:solidFill>
                    <a:srgbClr val="000000"/>
                  </a:solidFill>
                  <a:latin typeface="Trebuchet MS" pitchFamily="34" charset="0"/>
                </a:rPr>
                <a:t>rupiah</a:t>
              </a:r>
              <a:endParaRPr lang="en-GB">
                <a:solidFill>
                  <a:srgbClr val="000000"/>
                </a:solidFill>
                <a:latin typeface="Trebuchet MS" pitchFamily="34" charset="0"/>
              </a:endParaRPr>
            </a:p>
          </p:txBody>
        </p:sp>
      </p:grpSp>
      <p:sp>
        <p:nvSpPr>
          <p:cNvPr id="51" name="Action Button: Home 50">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71682"/>
                                        </p:tgtEl>
                                        <p:attrNameLst>
                                          <p:attrName>style.visibility</p:attrName>
                                        </p:attrNameLst>
                                      </p:cBhvr>
                                      <p:to>
                                        <p:strVal val="visible"/>
                                      </p:to>
                                    </p:set>
                                    <p:animEffect transition="in" filter="fade">
                                      <p:cBhvr>
                                        <p:cTn id="7" dur="1000"/>
                                        <p:tgtEl>
                                          <p:spTgt spid="71682"/>
                                        </p:tgtEl>
                                      </p:cBhvr>
                                    </p:animEffect>
                                    <p:anim calcmode="lin" valueType="num">
                                      <p:cBhvr>
                                        <p:cTn id="8" dur="1000" fill="hold"/>
                                        <p:tgtEl>
                                          <p:spTgt spid="71682"/>
                                        </p:tgtEl>
                                        <p:attrNameLst>
                                          <p:attrName>ppt_w</p:attrName>
                                        </p:attrNameLst>
                                      </p:cBhvr>
                                      <p:tavLst>
                                        <p:tav tm="0" fmla="#ppt_w*sin(2.5*pi*$)">
                                          <p:val>
                                            <p:fltVal val="0"/>
                                          </p:val>
                                        </p:tav>
                                        <p:tav tm="100000">
                                          <p:val>
                                            <p:fltVal val="1"/>
                                          </p:val>
                                        </p:tav>
                                      </p:tavLst>
                                    </p:anim>
                                    <p:anim calcmode="lin" valueType="num">
                                      <p:cBhvr>
                                        <p:cTn id="9" dur="1000" fill="hold"/>
                                        <p:tgtEl>
                                          <p:spTgt spid="71682"/>
                                        </p:tgtEl>
                                        <p:attrNameLst>
                                          <p:attrName>ppt_h</p:attrName>
                                        </p:attrNameLst>
                                      </p:cBhvr>
                                      <p:tavLst>
                                        <p:tav tm="0">
                                          <p:val>
                                            <p:strVal val="#ppt_h"/>
                                          </p:val>
                                        </p:tav>
                                        <p:tav tm="100000">
                                          <p:val>
                                            <p:strVal val="#ppt_h"/>
                                          </p:val>
                                        </p:tav>
                                      </p:tavLst>
                                    </p:anim>
                                  </p:childTnLst>
                                </p:cTn>
                              </p:par>
                            </p:childTnLst>
                          </p:cTn>
                        </p:par>
                        <p:par>
                          <p:cTn id="10" fill="hold">
                            <p:stCondLst>
                              <p:cond delay="3800"/>
                            </p:stCondLst>
                            <p:childTnLst>
                              <p:par>
                                <p:cTn id="11" presetID="29"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1000" fill="hold"/>
                                        <p:tgtEl>
                                          <p:spTgt spid="44"/>
                                        </p:tgtEl>
                                        <p:attrNameLst>
                                          <p:attrName>ppt_x</p:attrName>
                                        </p:attrNameLst>
                                      </p:cBhvr>
                                      <p:tavLst>
                                        <p:tav tm="0">
                                          <p:val>
                                            <p:strVal val="#ppt_x-.2"/>
                                          </p:val>
                                        </p:tav>
                                        <p:tav tm="100000">
                                          <p:val>
                                            <p:strVal val="#ppt_x"/>
                                          </p:val>
                                        </p:tav>
                                      </p:tavLst>
                                    </p:anim>
                                    <p:anim calcmode="lin" valueType="num">
                                      <p:cBhvr>
                                        <p:cTn id="14" dur="10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1000" fill="hold"/>
                                        <p:tgtEl>
                                          <p:spTgt spid="10"/>
                                        </p:tgtEl>
                                        <p:attrNameLst>
                                          <p:attrName>ppt_x</p:attrName>
                                        </p:attrNameLst>
                                      </p:cBhvr>
                                      <p:tavLst>
                                        <p:tav tm="0">
                                          <p:val>
                                            <p:strVal val="0-#ppt_w/2"/>
                                          </p:val>
                                        </p:tav>
                                        <p:tav tm="100000">
                                          <p:val>
                                            <p:strVal val="#ppt_x"/>
                                          </p:val>
                                        </p:tav>
                                      </p:tavLst>
                                    </p:anim>
                                    <p:anim calcmode="lin" valueType="num">
                                      <p:cBhvr additive="base">
                                        <p:cTn id="21"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ppt_x"/>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Scale>
                                      <p:cBhvr>
                                        <p:cTn id="32" dur="2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2000" decel="50000" fill="hold">
                                          <p:stCondLst>
                                            <p:cond delay="0"/>
                                          </p:stCondLst>
                                        </p:cTn>
                                        <p:tgtEl>
                                          <p:spTgt spid="2"/>
                                        </p:tgtEl>
                                        <p:attrNameLst>
                                          <p:attrName>ppt_x</p:attrName>
                                          <p:attrName>ppt_y</p:attrName>
                                        </p:attrNameLst>
                                      </p:cBhvr>
                                    </p:animMotion>
                                    <p:animEffect transition="in" filter="fade">
                                      <p:cBhvr>
                                        <p:cTn id="34" dur="20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000" fill="hold"/>
                                        <p:tgtEl>
                                          <p:spTgt spid="11"/>
                                        </p:tgtEl>
                                        <p:attrNameLst>
                                          <p:attrName>ppt_x</p:attrName>
                                        </p:attrNameLst>
                                      </p:cBhvr>
                                      <p:tavLst>
                                        <p:tav tm="0">
                                          <p:val>
                                            <p:strVal val="#ppt_x"/>
                                          </p:val>
                                        </p:tav>
                                        <p:tav tm="100000">
                                          <p:val>
                                            <p:strVal val="#ppt_x"/>
                                          </p:val>
                                        </p:tav>
                                      </p:tavLst>
                                    </p:anim>
                                    <p:anim calcmode="lin" valueType="num">
                                      <p:cBhvr additive="base">
                                        <p:cTn id="40"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2" presetClass="entr" presetSubtype="0"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Scale>
                                      <p:cBhvr>
                                        <p:cTn id="45"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2000" decel="50000" fill="hold">
                                          <p:stCondLst>
                                            <p:cond delay="0"/>
                                          </p:stCondLst>
                                        </p:cTn>
                                        <p:tgtEl>
                                          <p:spTgt spid="3"/>
                                        </p:tgtEl>
                                        <p:attrNameLst>
                                          <p:attrName>ppt_x</p:attrName>
                                          <p:attrName>ppt_y</p:attrName>
                                        </p:attrNameLst>
                                      </p:cBhvr>
                                    </p:animMotion>
                                    <p:animEffect transition="in" filter="fade">
                                      <p:cBhvr>
                                        <p:cTn id="47" dur="2000"/>
                                        <p:tgtEl>
                                          <p:spTgt spid="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1000" fill="hold"/>
                                        <p:tgtEl>
                                          <p:spTgt spid="8"/>
                                        </p:tgtEl>
                                        <p:attrNameLst>
                                          <p:attrName>ppt_x</p:attrName>
                                        </p:attrNameLst>
                                      </p:cBhvr>
                                      <p:tavLst>
                                        <p:tav tm="0">
                                          <p:val>
                                            <p:strVal val="0-#ppt_w/2"/>
                                          </p:val>
                                        </p:tav>
                                        <p:tav tm="100000">
                                          <p:val>
                                            <p:strVal val="#ppt_x"/>
                                          </p:val>
                                        </p:tav>
                                      </p:tavLst>
                                    </p:anim>
                                    <p:anim calcmode="lin" valueType="num">
                                      <p:cBhvr additive="base">
                                        <p:cTn id="53"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1000" fill="hold"/>
                                        <p:tgtEl>
                                          <p:spTgt spid="9"/>
                                        </p:tgtEl>
                                        <p:attrNameLst>
                                          <p:attrName>ppt_x</p:attrName>
                                        </p:attrNameLst>
                                      </p:cBhvr>
                                      <p:tavLst>
                                        <p:tav tm="0">
                                          <p:val>
                                            <p:strVal val="#ppt_x"/>
                                          </p:val>
                                        </p:tav>
                                        <p:tav tm="100000">
                                          <p:val>
                                            <p:strVal val="#ppt_x"/>
                                          </p:val>
                                        </p:tav>
                                      </p:tavLst>
                                    </p:anim>
                                    <p:anim calcmode="lin" valueType="num">
                                      <p:cBhvr additive="base">
                                        <p:cTn id="59"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2" presetClass="entr" presetSubtype="0" fill="hold" nodeType="clickEffect">
                                  <p:stCondLst>
                                    <p:cond delay="0"/>
                                  </p:stCondLst>
                                  <p:childTnLst>
                                    <p:set>
                                      <p:cBhvr>
                                        <p:cTn id="63" dur="1" fill="hold">
                                          <p:stCondLst>
                                            <p:cond delay="0"/>
                                          </p:stCondLst>
                                        </p:cTn>
                                        <p:tgtEl>
                                          <p:spTgt spid="13"/>
                                        </p:tgtEl>
                                        <p:attrNameLst>
                                          <p:attrName>style.visibility</p:attrName>
                                        </p:attrNameLst>
                                      </p:cBhvr>
                                      <p:to>
                                        <p:strVal val="visible"/>
                                      </p:to>
                                    </p:set>
                                    <p:animScale>
                                      <p:cBhvr>
                                        <p:cTn id="64" dur="2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2000" decel="50000" fill="hold">
                                          <p:stCondLst>
                                            <p:cond delay="0"/>
                                          </p:stCondLst>
                                        </p:cTn>
                                        <p:tgtEl>
                                          <p:spTgt spid="13"/>
                                        </p:tgtEl>
                                        <p:attrNameLst>
                                          <p:attrName>ppt_x</p:attrName>
                                          <p:attrName>ppt_y</p:attrName>
                                        </p:attrNameLst>
                                      </p:cBhvr>
                                    </p:animMotion>
                                    <p:animEffect transition="in" filter="fade">
                                      <p:cBhvr>
                                        <p:cTn id="66" dur="2000"/>
                                        <p:tgtEl>
                                          <p:spTgt spid="13"/>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1000" fill="hold"/>
                                        <p:tgtEl>
                                          <p:spTgt spid="11"/>
                                        </p:tgtEl>
                                        <p:attrNameLst>
                                          <p:attrName>ppt_x</p:attrName>
                                        </p:attrNameLst>
                                      </p:cBhvr>
                                      <p:tavLst>
                                        <p:tav tm="0">
                                          <p:val>
                                            <p:strVal val="#ppt_x"/>
                                          </p:val>
                                        </p:tav>
                                        <p:tav tm="100000">
                                          <p:val>
                                            <p:strVal val="#ppt_x"/>
                                          </p:val>
                                        </p:tav>
                                      </p:tavLst>
                                    </p:anim>
                                    <p:anim calcmode="lin" valueType="num">
                                      <p:cBhvr additive="base">
                                        <p:cTn id="7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Scale>
                                      <p:cBhvr>
                                        <p:cTn id="77" dur="2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2000" decel="50000" fill="hold">
                                          <p:stCondLst>
                                            <p:cond delay="0"/>
                                          </p:stCondLst>
                                        </p:cTn>
                                        <p:tgtEl>
                                          <p:spTgt spid="12"/>
                                        </p:tgtEl>
                                        <p:attrNameLst>
                                          <p:attrName>ppt_x</p:attrName>
                                          <p:attrName>ppt_y</p:attrName>
                                        </p:attrNameLst>
                                      </p:cBhvr>
                                    </p:animMotion>
                                    <p:animEffect transition="in" filter="fade">
                                      <p:cBhvr>
                                        <p:cTn id="79" dur="2000"/>
                                        <p:tgtEl>
                                          <p:spTgt spid="12"/>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1" fill="hold" nodeType="click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additive="base">
                                        <p:cTn id="84" dur="1000" fill="hold"/>
                                        <p:tgtEl>
                                          <p:spTgt spid="7"/>
                                        </p:tgtEl>
                                        <p:attrNameLst>
                                          <p:attrName>ppt_x</p:attrName>
                                        </p:attrNameLst>
                                      </p:cBhvr>
                                      <p:tavLst>
                                        <p:tav tm="0">
                                          <p:val>
                                            <p:strVal val="#ppt_x"/>
                                          </p:val>
                                        </p:tav>
                                        <p:tav tm="100000">
                                          <p:val>
                                            <p:strVal val="#ppt_x"/>
                                          </p:val>
                                        </p:tav>
                                      </p:tavLst>
                                    </p:anim>
                                    <p:anim calcmode="lin" valueType="num">
                                      <p:cBhvr additive="base">
                                        <p:cTn id="85"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1" fill="hold" nodeType="clickEffect">
                                  <p:stCondLst>
                                    <p:cond delay="0"/>
                                  </p:stCondLst>
                                  <p:childTnLst>
                                    <p:set>
                                      <p:cBhvr>
                                        <p:cTn id="89" dur="1" fill="hold">
                                          <p:stCondLst>
                                            <p:cond delay="0"/>
                                          </p:stCondLst>
                                        </p:cTn>
                                        <p:tgtEl>
                                          <p:spTgt spid="6"/>
                                        </p:tgtEl>
                                        <p:attrNameLst>
                                          <p:attrName>style.visibility</p:attrName>
                                        </p:attrNameLst>
                                      </p:cBhvr>
                                      <p:to>
                                        <p:strVal val="visible"/>
                                      </p:to>
                                    </p:set>
                                    <p:anim calcmode="lin" valueType="num">
                                      <p:cBhvr additive="base">
                                        <p:cTn id="90" dur="1000" fill="hold"/>
                                        <p:tgtEl>
                                          <p:spTgt spid="6"/>
                                        </p:tgtEl>
                                        <p:attrNameLst>
                                          <p:attrName>ppt_x</p:attrName>
                                        </p:attrNameLst>
                                      </p:cBhvr>
                                      <p:tavLst>
                                        <p:tav tm="0">
                                          <p:val>
                                            <p:strVal val="#ppt_x"/>
                                          </p:val>
                                        </p:tav>
                                        <p:tav tm="100000">
                                          <p:val>
                                            <p:strVal val="#ppt_x"/>
                                          </p:val>
                                        </p:tav>
                                      </p:tavLst>
                                    </p:anim>
                                    <p:anim calcmode="lin" valueType="num">
                                      <p:cBhvr additive="base">
                                        <p:cTn id="91" dur="1000" fill="hold"/>
                                        <p:tgtEl>
                                          <p:spTgt spid="6"/>
                                        </p:tgtEl>
                                        <p:attrNameLst>
                                          <p:attrName>ppt_y</p:attrName>
                                        </p:attrNameLst>
                                      </p:cBhvr>
                                      <p:tavLst>
                                        <p:tav tm="0">
                                          <p:val>
                                            <p:strVal val="0-#ppt_h/2"/>
                                          </p:val>
                                        </p:tav>
                                        <p:tav tm="100000">
                                          <p:val>
                                            <p:strVal val="#ppt_y"/>
                                          </p:val>
                                        </p:tav>
                                      </p:tavLst>
                                    </p:anim>
                                  </p:childTnLst>
                                </p:cTn>
                              </p:par>
                            </p:childTnLst>
                          </p:cTn>
                        </p:par>
                        <p:par>
                          <p:cTn id="92" fill="hold">
                            <p:stCondLst>
                              <p:cond delay="1000"/>
                            </p:stCondLst>
                            <p:childTnLst>
                              <p:par>
                                <p:cTn id="93" presetID="1" presetClass="entr" presetSubtype="0" fill="hold" grpId="0" nodeType="afterEffect">
                                  <p:stCondLst>
                                    <p:cond delay="0"/>
                                  </p:stCondLst>
                                  <p:childTnLst>
                                    <p:set>
                                      <p:cBhvr>
                                        <p:cTn id="94" dur="1" fill="hold">
                                          <p:stCondLst>
                                            <p:cond delay="0"/>
                                          </p:stCondLst>
                                        </p:cTn>
                                        <p:tgtEl>
                                          <p:spTgt spid="7170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2" presetClass="entr" presetSubtype="2" fill="hold" grpId="0" nodeType="clickEffect">
                                  <p:stCondLst>
                                    <p:cond delay="0"/>
                                  </p:stCondLst>
                                  <p:childTnLst>
                                    <p:set>
                                      <p:cBhvr>
                                        <p:cTn id="98" dur="1" fill="hold">
                                          <p:stCondLst>
                                            <p:cond delay="0"/>
                                          </p:stCondLst>
                                        </p:cTn>
                                        <p:tgtEl>
                                          <p:spTgt spid="71727"/>
                                        </p:tgtEl>
                                        <p:attrNameLst>
                                          <p:attrName>style.visibility</p:attrName>
                                        </p:attrNameLst>
                                      </p:cBhvr>
                                      <p:to>
                                        <p:strVal val="visible"/>
                                      </p:to>
                                    </p:set>
                                    <p:anim calcmode="lin" valueType="num">
                                      <p:cBhvr additive="base">
                                        <p:cTn id="99" dur="2000" fill="hold"/>
                                        <p:tgtEl>
                                          <p:spTgt spid="71727"/>
                                        </p:tgtEl>
                                        <p:attrNameLst>
                                          <p:attrName>ppt_x</p:attrName>
                                        </p:attrNameLst>
                                      </p:cBhvr>
                                      <p:tavLst>
                                        <p:tav tm="0">
                                          <p:val>
                                            <p:strVal val="1+#ppt_w/2"/>
                                          </p:val>
                                        </p:tav>
                                        <p:tav tm="100000">
                                          <p:val>
                                            <p:strVal val="#ppt_x"/>
                                          </p:val>
                                        </p:tav>
                                      </p:tavLst>
                                    </p:anim>
                                    <p:anim calcmode="lin" valueType="num">
                                      <p:cBhvr additive="base">
                                        <p:cTn id="100" dur="2000" fill="hold"/>
                                        <p:tgtEl>
                                          <p:spTgt spid="71727"/>
                                        </p:tgtEl>
                                        <p:attrNameLst>
                                          <p:attrName>ppt_y</p:attrName>
                                        </p:attrNameLst>
                                      </p:cBhvr>
                                      <p:tavLst>
                                        <p:tav tm="0">
                                          <p:val>
                                            <p:strVal val="#ppt_y"/>
                                          </p:val>
                                        </p:tav>
                                        <p:tav tm="100000">
                                          <p:val>
                                            <p:strVal val="#ppt_y"/>
                                          </p:val>
                                        </p:tav>
                                      </p:tavLst>
                                    </p:anim>
                                  </p:childTnLst>
                                </p:cTn>
                              </p:par>
                            </p:childTnLst>
                          </p:cTn>
                        </p:par>
                        <p:par>
                          <p:cTn id="101" fill="hold">
                            <p:stCondLst>
                              <p:cond delay="2000"/>
                            </p:stCondLst>
                            <p:childTnLst>
                              <p:par>
                                <p:cTn id="102" presetID="2" presetClass="entr" presetSubtype="2" fill="hold" grpId="0" nodeType="afterEffect">
                                  <p:stCondLst>
                                    <p:cond delay="0"/>
                                  </p:stCondLst>
                                  <p:childTnLst>
                                    <p:set>
                                      <p:cBhvr>
                                        <p:cTn id="103" dur="1" fill="hold">
                                          <p:stCondLst>
                                            <p:cond delay="0"/>
                                          </p:stCondLst>
                                        </p:cTn>
                                        <p:tgtEl>
                                          <p:spTgt spid="71729"/>
                                        </p:tgtEl>
                                        <p:attrNameLst>
                                          <p:attrName>style.visibility</p:attrName>
                                        </p:attrNameLst>
                                      </p:cBhvr>
                                      <p:to>
                                        <p:strVal val="visible"/>
                                      </p:to>
                                    </p:set>
                                    <p:anim calcmode="lin" valueType="num">
                                      <p:cBhvr additive="base">
                                        <p:cTn id="104" dur="2000" fill="hold"/>
                                        <p:tgtEl>
                                          <p:spTgt spid="71729"/>
                                        </p:tgtEl>
                                        <p:attrNameLst>
                                          <p:attrName>ppt_x</p:attrName>
                                        </p:attrNameLst>
                                      </p:cBhvr>
                                      <p:tavLst>
                                        <p:tav tm="0">
                                          <p:val>
                                            <p:strVal val="1+#ppt_w/2"/>
                                          </p:val>
                                        </p:tav>
                                        <p:tav tm="100000">
                                          <p:val>
                                            <p:strVal val="#ppt_x"/>
                                          </p:val>
                                        </p:tav>
                                      </p:tavLst>
                                    </p:anim>
                                    <p:anim calcmode="lin" valueType="num">
                                      <p:cBhvr additive="base">
                                        <p:cTn id="105" dur="2000" fill="hold"/>
                                        <p:tgtEl>
                                          <p:spTgt spid="71729"/>
                                        </p:tgtEl>
                                        <p:attrNameLst>
                                          <p:attrName>ppt_y</p:attrName>
                                        </p:attrNameLst>
                                      </p:cBhvr>
                                      <p:tavLst>
                                        <p:tav tm="0">
                                          <p:val>
                                            <p:strVal val="#ppt_y"/>
                                          </p:val>
                                        </p:tav>
                                        <p:tav tm="100000">
                                          <p:val>
                                            <p:strVal val="#ppt_y"/>
                                          </p:val>
                                        </p:tav>
                                      </p:tavLst>
                                    </p:anim>
                                  </p:childTnLst>
                                </p:cTn>
                              </p:par>
                            </p:childTnLst>
                          </p:cTn>
                        </p:par>
                        <p:par>
                          <p:cTn id="106" fill="hold">
                            <p:stCondLst>
                              <p:cond delay="4000"/>
                            </p:stCondLst>
                            <p:childTnLst>
                              <p:par>
                                <p:cTn id="107" presetID="23" presetClass="emph" presetSubtype="0" repeatCount="indefinite" fill="hold" grpId="1" nodeType="afterEffect">
                                  <p:stCondLst>
                                    <p:cond delay="0"/>
                                  </p:stCondLst>
                                  <p:endCondLst>
                                    <p:cond evt="onNext" delay="0">
                                      <p:tgtEl>
                                        <p:sldTgt/>
                                      </p:tgtEl>
                                    </p:cond>
                                  </p:endCondLst>
                                  <p:childTnLst>
                                    <p:animClr clrSpc="hsl" dir="cw">
                                      <p:cBhvr override="childStyle">
                                        <p:cTn id="108" dur="1000" fill="hold"/>
                                        <p:tgtEl>
                                          <p:spTgt spid="71727"/>
                                        </p:tgtEl>
                                        <p:attrNameLst>
                                          <p:attrName>style.color</p:attrName>
                                        </p:attrNameLst>
                                      </p:cBhvr>
                                      <p:by>
                                        <p:hsl h="10842353" s="0" l="0"/>
                                      </p:by>
                                    </p:animClr>
                                    <p:animClr clrSpc="hsl" dir="cw">
                                      <p:cBhvr>
                                        <p:cTn id="109" dur="1000" fill="hold"/>
                                        <p:tgtEl>
                                          <p:spTgt spid="71727"/>
                                        </p:tgtEl>
                                        <p:attrNameLst>
                                          <p:attrName>fillcolor</p:attrName>
                                        </p:attrNameLst>
                                      </p:cBhvr>
                                      <p:by>
                                        <p:hsl h="10842353" s="0" l="0"/>
                                      </p:by>
                                    </p:animClr>
                                    <p:animClr clrSpc="hsl" dir="cw">
                                      <p:cBhvr>
                                        <p:cTn id="110" dur="1000" fill="hold"/>
                                        <p:tgtEl>
                                          <p:spTgt spid="71727"/>
                                        </p:tgtEl>
                                        <p:attrNameLst>
                                          <p:attrName>stroke.color</p:attrName>
                                        </p:attrNameLst>
                                      </p:cBhvr>
                                      <p:by>
                                        <p:hsl h="10842353" s="0" l="0"/>
                                      </p:by>
                                    </p:animClr>
                                    <p:set>
                                      <p:cBhvr>
                                        <p:cTn id="111" dur="1000" fill="hold"/>
                                        <p:tgtEl>
                                          <p:spTgt spid="717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705" grpId="0"/>
      <p:bldP spid="71727" grpId="0" animBg="1"/>
      <p:bldP spid="71727" grpId="1" animBg="1"/>
      <p:bldP spid="71729" grpId="0" animBg="1"/>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76200"/>
            <a:ext cx="5715000" cy="487362"/>
          </a:xfrm>
        </p:spPr>
        <p:txBody>
          <a:bodyPr>
            <a:normAutofit fontScale="90000"/>
          </a:bodyPr>
          <a:lstStyle/>
          <a:p>
            <a:r>
              <a:rPr lang="en-US" dirty="0" err="1" smtClean="0">
                <a:solidFill>
                  <a:srgbClr val="CCFF33"/>
                </a:solidFill>
              </a:rPr>
              <a:t>Akun</a:t>
            </a:r>
            <a:r>
              <a:rPr lang="en-US" dirty="0" smtClean="0">
                <a:solidFill>
                  <a:srgbClr val="CCFF33"/>
                </a:solidFill>
              </a:rPr>
              <a:t> </a:t>
            </a:r>
            <a:r>
              <a:rPr lang="en-US" dirty="0" err="1" smtClean="0">
                <a:solidFill>
                  <a:srgbClr val="CCFF33"/>
                </a:solidFill>
              </a:rPr>
              <a:t>Jurnal</a:t>
            </a:r>
            <a:r>
              <a:rPr lang="en-US" dirty="0" smtClean="0">
                <a:solidFill>
                  <a:srgbClr val="CCFF33"/>
                </a:solidFill>
              </a:rPr>
              <a:t> </a:t>
            </a:r>
            <a:r>
              <a:rPr lang="en-US" dirty="0" err="1" smtClean="0">
                <a:solidFill>
                  <a:srgbClr val="CCFF33"/>
                </a:solidFill>
              </a:rPr>
              <a:t>Penyesuaian</a:t>
            </a:r>
            <a:endParaRPr lang="en-US" dirty="0">
              <a:solidFill>
                <a:srgbClr val="CCFF33"/>
              </a:solidFill>
            </a:endParaRPr>
          </a:p>
        </p:txBody>
      </p:sp>
      <p:graphicFrame>
        <p:nvGraphicFramePr>
          <p:cNvPr id="3" name="Table 2"/>
          <p:cNvGraphicFramePr>
            <a:graphicFrameLocks noGrp="1"/>
          </p:cNvGraphicFramePr>
          <p:nvPr/>
        </p:nvGraphicFramePr>
        <p:xfrm>
          <a:off x="0" y="685800"/>
          <a:ext cx="9144000" cy="1219200"/>
        </p:xfrm>
        <a:graphic>
          <a:graphicData uri="http://schemas.openxmlformats.org/drawingml/2006/table">
            <a:tbl>
              <a:tblPr firstRow="1" bandRow="1">
                <a:tableStyleId>{5C22544A-7EE6-4342-B048-85BDC9FD1C3A}</a:tableStyleId>
              </a:tblPr>
              <a:tblGrid>
                <a:gridCol w="4572000"/>
                <a:gridCol w="4572000"/>
              </a:tblGrid>
              <a:tr h="504828">
                <a:tc>
                  <a:txBody>
                    <a:bodyPr/>
                    <a:lstStyle/>
                    <a:p>
                      <a:pPr algn="ctr"/>
                      <a:r>
                        <a:rPr lang="en-US" sz="2800" dirty="0" err="1" smtClean="0"/>
                        <a:t>Jenis</a:t>
                      </a:r>
                      <a:endParaRPr lang="en-US" sz="2800" dirty="0"/>
                    </a:p>
                  </a:txBody>
                  <a:tcPr anchor="ctr"/>
                </a:tc>
                <a:tc>
                  <a:txBody>
                    <a:bodyPr/>
                    <a:lstStyle/>
                    <a:p>
                      <a:pPr algn="ctr"/>
                      <a:r>
                        <a:rPr lang="en-US" sz="2800" dirty="0" err="1" smtClean="0"/>
                        <a:t>Akun</a:t>
                      </a:r>
                      <a:r>
                        <a:rPr lang="en-US" sz="2800" dirty="0" smtClean="0"/>
                        <a:t> </a:t>
                      </a:r>
                      <a:r>
                        <a:rPr lang="en-US" sz="2800" dirty="0" err="1" smtClean="0"/>
                        <a:t>Jurnal</a:t>
                      </a:r>
                      <a:r>
                        <a:rPr lang="en-US" sz="2800" baseline="0" dirty="0" smtClean="0"/>
                        <a:t> </a:t>
                      </a:r>
                      <a:r>
                        <a:rPr lang="en-US" sz="2800" baseline="0" dirty="0" err="1" smtClean="0"/>
                        <a:t>Penyesuaian</a:t>
                      </a:r>
                      <a:endParaRPr lang="en-US" sz="2800" dirty="0"/>
                    </a:p>
                  </a:txBody>
                  <a:tcPr anchor="ctr"/>
                </a:tc>
              </a:tr>
              <a:tr h="665692">
                <a:tc>
                  <a:txBody>
                    <a:bodyPr/>
                    <a:lstStyle/>
                    <a:p>
                      <a:r>
                        <a:rPr lang="en-US" sz="2000" dirty="0" err="1" smtClean="0"/>
                        <a:t>Penyusutan</a:t>
                      </a:r>
                      <a:r>
                        <a:rPr lang="en-US" sz="2000" baseline="0" dirty="0" smtClean="0"/>
                        <a:t> </a:t>
                      </a:r>
                      <a:r>
                        <a:rPr lang="en-US" sz="2000" baseline="0" dirty="0" err="1" smtClean="0"/>
                        <a:t>Harta</a:t>
                      </a:r>
                      <a:r>
                        <a:rPr lang="en-US" sz="2000" baseline="0" dirty="0" smtClean="0"/>
                        <a:t> </a:t>
                      </a:r>
                      <a:r>
                        <a:rPr lang="en-US" sz="2000" baseline="0" dirty="0" err="1" smtClean="0"/>
                        <a:t>Tetap</a:t>
                      </a:r>
                      <a:endParaRPr lang="en-US" sz="2000" dirty="0"/>
                    </a:p>
                  </a:txBody>
                  <a:tcPr/>
                </a:tc>
                <a:tc>
                  <a:txBody>
                    <a:bodyPr/>
                    <a:lstStyle/>
                    <a:p>
                      <a:r>
                        <a:rPr lang="en-US" sz="2000" dirty="0" smtClean="0"/>
                        <a:t>(Dr)</a:t>
                      </a:r>
                      <a:r>
                        <a:rPr lang="en-US" sz="2000" baseline="0" dirty="0" smtClean="0"/>
                        <a:t> </a:t>
                      </a:r>
                      <a:r>
                        <a:rPr lang="en-US" sz="2000" dirty="0" err="1" smtClean="0"/>
                        <a:t>Beban</a:t>
                      </a:r>
                      <a:r>
                        <a:rPr lang="en-US" sz="2000" dirty="0" smtClean="0"/>
                        <a:t> </a:t>
                      </a:r>
                      <a:r>
                        <a:rPr lang="en-US" sz="2000" dirty="0" err="1" smtClean="0"/>
                        <a:t>Penyusutan</a:t>
                      </a:r>
                      <a:r>
                        <a:rPr lang="en-US" sz="2000" dirty="0" smtClean="0"/>
                        <a:t> ……..</a:t>
                      </a:r>
                    </a:p>
                    <a:p>
                      <a:r>
                        <a:rPr lang="en-US" sz="2000" dirty="0" smtClean="0"/>
                        <a:t>            (Cr) </a:t>
                      </a:r>
                      <a:r>
                        <a:rPr lang="en-US" sz="2000" dirty="0" err="1" smtClean="0"/>
                        <a:t>Akumulasi</a:t>
                      </a:r>
                      <a:r>
                        <a:rPr lang="en-US" sz="2000" baseline="0" dirty="0" smtClean="0"/>
                        <a:t> </a:t>
                      </a:r>
                      <a:r>
                        <a:rPr lang="en-US" sz="2000" baseline="0" dirty="0" err="1" smtClean="0"/>
                        <a:t>Penyusutan</a:t>
                      </a:r>
                      <a:r>
                        <a:rPr lang="en-US" sz="2000" baseline="0" dirty="0" smtClean="0"/>
                        <a:t> ……..</a:t>
                      </a:r>
                      <a:endParaRPr lang="en-US" sz="2000" dirty="0"/>
                    </a:p>
                  </a:txBody>
                  <a:tcPr/>
                </a:tc>
              </a:tr>
            </a:tbl>
          </a:graphicData>
        </a:graphic>
      </p:graphicFrame>
      <p:sp>
        <p:nvSpPr>
          <p:cNvPr id="4" name="Text Box 4"/>
          <p:cNvSpPr txBox="1">
            <a:spLocks noChangeArrowheads="1"/>
          </p:cNvSpPr>
          <p:nvPr/>
        </p:nvSpPr>
        <p:spPr bwMode="auto">
          <a:xfrm>
            <a:off x="228600" y="2133600"/>
            <a:ext cx="8686800" cy="3477875"/>
          </a:xfrm>
          <a:prstGeom prst="rect">
            <a:avLst/>
          </a:prstGeom>
          <a:noFill/>
          <a:ln w="9525">
            <a:noFill/>
            <a:miter lim="800000"/>
            <a:headEnd/>
            <a:tailEnd/>
          </a:ln>
          <a:effectLst/>
        </p:spPr>
        <p:txBody>
          <a:bodyPr wrap="square">
            <a:spAutoFit/>
          </a:bodyPr>
          <a:lstStyle/>
          <a:p>
            <a:pPr marL="342900" indent="-342900" algn="l"/>
            <a:r>
              <a:rPr lang="en-US" sz="2200" b="1" dirty="0" err="1" smtClean="0">
                <a:solidFill>
                  <a:schemeClr val="accent6"/>
                </a:solidFill>
              </a:rPr>
              <a:t>Metode</a:t>
            </a:r>
            <a:r>
              <a:rPr lang="en-US" sz="2200" b="1" dirty="0" smtClean="0">
                <a:solidFill>
                  <a:schemeClr val="accent6"/>
                </a:solidFill>
              </a:rPr>
              <a:t> </a:t>
            </a:r>
            <a:r>
              <a:rPr lang="en-US" sz="2200" b="1" dirty="0" err="1" smtClean="0">
                <a:solidFill>
                  <a:schemeClr val="accent6"/>
                </a:solidFill>
              </a:rPr>
              <a:t>Perhitungan</a:t>
            </a:r>
            <a:r>
              <a:rPr lang="en-US" sz="2200" b="1" dirty="0" smtClean="0">
                <a:solidFill>
                  <a:schemeClr val="accent6"/>
                </a:solidFill>
              </a:rPr>
              <a:t> </a:t>
            </a:r>
            <a:r>
              <a:rPr lang="en-US" sz="2200" b="1" dirty="0" err="1" smtClean="0">
                <a:solidFill>
                  <a:schemeClr val="accent6"/>
                </a:solidFill>
              </a:rPr>
              <a:t>Penyusutan</a:t>
            </a:r>
            <a:endParaRPr lang="en-US" sz="2200" b="1" dirty="0" smtClean="0">
              <a:solidFill>
                <a:schemeClr val="accent6"/>
              </a:solidFill>
            </a:endParaRPr>
          </a:p>
          <a:p>
            <a:pPr marL="346075" indent="-346075" algn="l">
              <a:buFont typeface="Wingdings" pitchFamily="2" charset="2"/>
              <a:buChar char="ü"/>
            </a:pPr>
            <a:r>
              <a:rPr lang="en-US" sz="2200" b="1" dirty="0" err="1" smtClean="0">
                <a:solidFill>
                  <a:srgbClr val="00FF99"/>
                </a:solidFill>
              </a:rPr>
              <a:t>Metode</a:t>
            </a:r>
            <a:r>
              <a:rPr lang="en-US" sz="2200" b="1" dirty="0" smtClean="0">
                <a:solidFill>
                  <a:srgbClr val="00FF99"/>
                </a:solidFill>
              </a:rPr>
              <a:t> </a:t>
            </a:r>
            <a:r>
              <a:rPr lang="en-US" sz="2200" b="1" dirty="0" err="1" smtClean="0">
                <a:solidFill>
                  <a:srgbClr val="00FF99"/>
                </a:solidFill>
              </a:rPr>
              <a:t>Garis</a:t>
            </a:r>
            <a:r>
              <a:rPr lang="en-US" sz="2200" b="1" dirty="0" smtClean="0">
                <a:solidFill>
                  <a:srgbClr val="00FF99"/>
                </a:solidFill>
              </a:rPr>
              <a:t> </a:t>
            </a:r>
            <a:r>
              <a:rPr lang="en-US" sz="2200" b="1" dirty="0" err="1" smtClean="0">
                <a:solidFill>
                  <a:srgbClr val="00FF99"/>
                </a:solidFill>
              </a:rPr>
              <a:t>Lurus</a:t>
            </a:r>
            <a:r>
              <a:rPr lang="en-US" sz="2200" b="1" dirty="0" smtClean="0">
                <a:solidFill>
                  <a:srgbClr val="00FF99"/>
                </a:solidFill>
              </a:rPr>
              <a:t> </a:t>
            </a:r>
            <a:r>
              <a:rPr lang="en-US" sz="2200" b="1" dirty="0" smtClean="0">
                <a:solidFill>
                  <a:srgbClr val="FFFF00"/>
                </a:solidFill>
              </a:rPr>
              <a:t>= (</a:t>
            </a:r>
            <a:r>
              <a:rPr lang="en-US" sz="2200" b="1" dirty="0" err="1" smtClean="0">
                <a:solidFill>
                  <a:srgbClr val="FFFF00"/>
                </a:solidFill>
              </a:rPr>
              <a:t>Nilai</a:t>
            </a:r>
            <a:r>
              <a:rPr lang="en-US" sz="2200" b="1" dirty="0" smtClean="0">
                <a:solidFill>
                  <a:srgbClr val="FFFF00"/>
                </a:solidFill>
              </a:rPr>
              <a:t> </a:t>
            </a:r>
            <a:r>
              <a:rPr lang="en-US" sz="2200" b="1" dirty="0" err="1" smtClean="0">
                <a:solidFill>
                  <a:srgbClr val="FFFF00"/>
                </a:solidFill>
              </a:rPr>
              <a:t>Perolehan-Nilai</a:t>
            </a:r>
            <a:r>
              <a:rPr lang="en-US" sz="2200" b="1" dirty="0" smtClean="0">
                <a:solidFill>
                  <a:srgbClr val="FFFF00"/>
                </a:solidFill>
              </a:rPr>
              <a:t> </a:t>
            </a:r>
            <a:r>
              <a:rPr lang="en-US" sz="2200" b="1" dirty="0" err="1" smtClean="0">
                <a:solidFill>
                  <a:srgbClr val="FFFF00"/>
                </a:solidFill>
              </a:rPr>
              <a:t>Residu</a:t>
            </a:r>
            <a:r>
              <a:rPr lang="en-US" sz="2200" b="1" dirty="0" smtClean="0">
                <a:solidFill>
                  <a:srgbClr val="FFFF00"/>
                </a:solidFill>
              </a:rPr>
              <a:t>) / </a:t>
            </a:r>
            <a:r>
              <a:rPr lang="en-US" sz="2200" b="1" dirty="0" err="1" smtClean="0">
                <a:solidFill>
                  <a:srgbClr val="FFFF00"/>
                </a:solidFill>
              </a:rPr>
              <a:t>Umur</a:t>
            </a:r>
            <a:r>
              <a:rPr lang="en-US" sz="2200" b="1" dirty="0" smtClean="0">
                <a:solidFill>
                  <a:srgbClr val="FFFF00"/>
                </a:solidFill>
              </a:rPr>
              <a:t> </a:t>
            </a:r>
            <a:r>
              <a:rPr lang="en-US" sz="2200" b="1" dirty="0" err="1" smtClean="0">
                <a:solidFill>
                  <a:srgbClr val="FFFF00"/>
                </a:solidFill>
              </a:rPr>
              <a:t>ekonomis</a:t>
            </a:r>
            <a:endParaRPr lang="en-US" sz="2200" b="1" dirty="0" smtClean="0">
              <a:solidFill>
                <a:srgbClr val="FFFF00"/>
              </a:solidFill>
            </a:endParaRPr>
          </a:p>
          <a:p>
            <a:pPr marL="346075" indent="-346075" algn="l"/>
            <a:r>
              <a:rPr lang="en-US" sz="2200" b="1" dirty="0" smtClean="0">
                <a:solidFill>
                  <a:srgbClr val="00FF99"/>
                </a:solidFill>
              </a:rPr>
              <a:t>	</a:t>
            </a:r>
            <a:r>
              <a:rPr lang="en-US" sz="2200" b="1" dirty="0" err="1" smtClean="0">
                <a:solidFill>
                  <a:srgbClr val="00FFFF"/>
                </a:solidFill>
              </a:rPr>
              <a:t>Nilai</a:t>
            </a:r>
            <a:r>
              <a:rPr lang="en-US" sz="2200" b="1" dirty="0" smtClean="0">
                <a:solidFill>
                  <a:srgbClr val="00FFFF"/>
                </a:solidFill>
              </a:rPr>
              <a:t> </a:t>
            </a:r>
            <a:r>
              <a:rPr lang="en-US" sz="2200" b="1" dirty="0" err="1" smtClean="0">
                <a:solidFill>
                  <a:srgbClr val="00FFFF"/>
                </a:solidFill>
              </a:rPr>
              <a:t>Perolehan</a:t>
            </a:r>
            <a:r>
              <a:rPr lang="en-US" sz="2200" b="1" dirty="0" smtClean="0">
                <a:solidFill>
                  <a:srgbClr val="00FFFF"/>
                </a:solidFill>
              </a:rPr>
              <a:t>= </a:t>
            </a:r>
            <a:r>
              <a:rPr lang="en-US" sz="2200" b="1" dirty="0" err="1" smtClean="0">
                <a:solidFill>
                  <a:srgbClr val="00FFFF"/>
                </a:solidFill>
              </a:rPr>
              <a:t>Harga</a:t>
            </a:r>
            <a:r>
              <a:rPr lang="en-US" sz="2200" b="1" dirty="0" smtClean="0">
                <a:solidFill>
                  <a:srgbClr val="00FFFF"/>
                </a:solidFill>
              </a:rPr>
              <a:t> </a:t>
            </a:r>
            <a:r>
              <a:rPr lang="en-US" sz="2200" b="1" dirty="0" err="1" smtClean="0">
                <a:solidFill>
                  <a:srgbClr val="00FFFF"/>
                </a:solidFill>
              </a:rPr>
              <a:t>barang</a:t>
            </a:r>
            <a:r>
              <a:rPr lang="en-US" sz="2200" b="1" dirty="0" smtClean="0">
                <a:solidFill>
                  <a:srgbClr val="00FFFF"/>
                </a:solidFill>
              </a:rPr>
              <a:t> + </a:t>
            </a:r>
            <a:r>
              <a:rPr lang="en-US" sz="2200" b="1" dirty="0" err="1" smtClean="0">
                <a:solidFill>
                  <a:srgbClr val="00FFFF"/>
                </a:solidFill>
              </a:rPr>
              <a:t>Biaya-Biaya</a:t>
            </a:r>
            <a:r>
              <a:rPr lang="en-US" sz="2200" b="1" dirty="0" smtClean="0">
                <a:solidFill>
                  <a:srgbClr val="00FFFF"/>
                </a:solidFill>
              </a:rPr>
              <a:t> </a:t>
            </a:r>
            <a:r>
              <a:rPr lang="en-US" sz="2200" b="1" dirty="0" err="1" smtClean="0">
                <a:solidFill>
                  <a:srgbClr val="00FFFF"/>
                </a:solidFill>
              </a:rPr>
              <a:t>barang</a:t>
            </a:r>
            <a:r>
              <a:rPr lang="en-US" sz="2200" b="1" dirty="0" smtClean="0">
                <a:solidFill>
                  <a:srgbClr val="00FFFF"/>
                </a:solidFill>
              </a:rPr>
              <a:t> 	</a:t>
            </a:r>
          </a:p>
          <a:p>
            <a:pPr marL="346075" indent="-346075" algn="l"/>
            <a:endParaRPr lang="en-US" sz="2200" b="1" dirty="0" smtClean="0">
              <a:solidFill>
                <a:srgbClr val="00FFFF"/>
              </a:solidFill>
            </a:endParaRPr>
          </a:p>
          <a:p>
            <a:pPr marL="346075" indent="-346075" algn="l">
              <a:buFont typeface="Wingdings" pitchFamily="2" charset="2"/>
              <a:buChar char="ü"/>
            </a:pPr>
            <a:r>
              <a:rPr lang="en-US" sz="2200" b="1" dirty="0" err="1" smtClean="0">
                <a:solidFill>
                  <a:srgbClr val="00FF99"/>
                </a:solidFill>
              </a:rPr>
              <a:t>Metode</a:t>
            </a:r>
            <a:r>
              <a:rPr lang="en-US" sz="2200" b="1" dirty="0" smtClean="0">
                <a:solidFill>
                  <a:srgbClr val="00FF99"/>
                </a:solidFill>
              </a:rPr>
              <a:t> </a:t>
            </a:r>
            <a:r>
              <a:rPr lang="en-US" sz="2200" b="1" dirty="0" err="1" smtClean="0">
                <a:solidFill>
                  <a:srgbClr val="00FF99"/>
                </a:solidFill>
              </a:rPr>
              <a:t>Jumlah</a:t>
            </a:r>
            <a:r>
              <a:rPr lang="en-US" sz="2200" b="1" dirty="0" smtClean="0">
                <a:solidFill>
                  <a:srgbClr val="00FF99"/>
                </a:solidFill>
              </a:rPr>
              <a:t> </a:t>
            </a:r>
            <a:r>
              <a:rPr lang="en-US" sz="2200" b="1" dirty="0" err="1" smtClean="0">
                <a:solidFill>
                  <a:srgbClr val="00FF99"/>
                </a:solidFill>
              </a:rPr>
              <a:t>Angka</a:t>
            </a:r>
            <a:r>
              <a:rPr lang="en-US" sz="2200" b="1" dirty="0" smtClean="0">
                <a:solidFill>
                  <a:srgbClr val="00FF99"/>
                </a:solidFill>
              </a:rPr>
              <a:t> </a:t>
            </a:r>
            <a:r>
              <a:rPr lang="en-US" sz="2200" b="1" dirty="0" err="1" smtClean="0">
                <a:solidFill>
                  <a:srgbClr val="00FF99"/>
                </a:solidFill>
              </a:rPr>
              <a:t>Tahun</a:t>
            </a:r>
            <a:r>
              <a:rPr lang="en-US" sz="2200" b="1" dirty="0" smtClean="0">
                <a:solidFill>
                  <a:srgbClr val="00FF99"/>
                </a:solidFill>
              </a:rPr>
              <a:t> /JAT</a:t>
            </a:r>
          </a:p>
          <a:p>
            <a:pPr marL="346075" indent="-346075" algn="l"/>
            <a:r>
              <a:rPr lang="en-US" sz="2200" b="1" dirty="0" smtClean="0">
                <a:solidFill>
                  <a:srgbClr val="00FF99"/>
                </a:solidFill>
              </a:rPr>
              <a:t>	</a:t>
            </a:r>
            <a:r>
              <a:rPr lang="en-US" sz="2200" b="1" dirty="0" smtClean="0">
                <a:solidFill>
                  <a:srgbClr val="FFFF00"/>
                </a:solidFill>
              </a:rPr>
              <a:t>= (</a:t>
            </a:r>
            <a:r>
              <a:rPr lang="en-US" sz="2200" b="1" dirty="0" err="1" smtClean="0">
                <a:solidFill>
                  <a:srgbClr val="FFFF00"/>
                </a:solidFill>
              </a:rPr>
              <a:t>umur</a:t>
            </a:r>
            <a:r>
              <a:rPr lang="en-US" sz="2200" b="1" dirty="0" smtClean="0">
                <a:solidFill>
                  <a:srgbClr val="FFFF00"/>
                </a:solidFill>
              </a:rPr>
              <a:t> </a:t>
            </a:r>
            <a:r>
              <a:rPr lang="en-US" sz="2200" b="1" dirty="0" err="1" smtClean="0">
                <a:solidFill>
                  <a:srgbClr val="FFFF00"/>
                </a:solidFill>
              </a:rPr>
              <a:t>ekonomis</a:t>
            </a:r>
            <a:r>
              <a:rPr lang="en-US" sz="2200" b="1" dirty="0" smtClean="0">
                <a:solidFill>
                  <a:srgbClr val="FFFF00"/>
                </a:solidFill>
              </a:rPr>
              <a:t>/JAT ) X (</a:t>
            </a:r>
            <a:r>
              <a:rPr lang="en-US" sz="2200" b="1" dirty="0" err="1" smtClean="0">
                <a:solidFill>
                  <a:srgbClr val="FFFF00"/>
                </a:solidFill>
              </a:rPr>
              <a:t>nilai</a:t>
            </a:r>
            <a:r>
              <a:rPr lang="en-US" sz="2200" b="1" dirty="0" smtClean="0">
                <a:solidFill>
                  <a:srgbClr val="FFFF00"/>
                </a:solidFill>
              </a:rPr>
              <a:t> </a:t>
            </a:r>
            <a:r>
              <a:rPr lang="en-US" sz="2200" b="1" dirty="0" err="1" smtClean="0">
                <a:solidFill>
                  <a:srgbClr val="FFFF00"/>
                </a:solidFill>
              </a:rPr>
              <a:t>perolehan-nilai</a:t>
            </a:r>
            <a:r>
              <a:rPr lang="en-US" sz="2200" b="1" dirty="0" smtClean="0">
                <a:solidFill>
                  <a:srgbClr val="FFFF00"/>
                </a:solidFill>
              </a:rPr>
              <a:t> </a:t>
            </a:r>
            <a:r>
              <a:rPr lang="en-US" sz="2200" b="1" dirty="0" err="1" smtClean="0">
                <a:solidFill>
                  <a:srgbClr val="FFFF00"/>
                </a:solidFill>
              </a:rPr>
              <a:t>residu</a:t>
            </a:r>
            <a:r>
              <a:rPr lang="en-US" sz="2200" b="1" dirty="0" smtClean="0">
                <a:solidFill>
                  <a:srgbClr val="FFFF00"/>
                </a:solidFill>
              </a:rPr>
              <a:t>)</a:t>
            </a:r>
          </a:p>
          <a:p>
            <a:pPr marL="346075" indent="-346075" algn="l"/>
            <a:r>
              <a:rPr lang="en-US" sz="2200" b="1" dirty="0" smtClean="0">
                <a:solidFill>
                  <a:srgbClr val="00FFFF"/>
                </a:solidFill>
              </a:rPr>
              <a:t>	JAT = ((a + </a:t>
            </a:r>
            <a:r>
              <a:rPr lang="en-US" sz="2200" b="1" dirty="0" err="1" smtClean="0">
                <a:solidFill>
                  <a:srgbClr val="00FFFF"/>
                </a:solidFill>
              </a:rPr>
              <a:t>Sn</a:t>
            </a:r>
            <a:r>
              <a:rPr lang="en-US" sz="2200" b="1" dirty="0" smtClean="0">
                <a:solidFill>
                  <a:srgbClr val="00FFFF"/>
                </a:solidFill>
              </a:rPr>
              <a:t>) / 2 ) X n*</a:t>
            </a:r>
          </a:p>
          <a:p>
            <a:pPr marL="346075" indent="-346075" algn="l"/>
            <a:endParaRPr lang="en-US" sz="2200" b="1" dirty="0" smtClean="0">
              <a:solidFill>
                <a:srgbClr val="00FFFF"/>
              </a:solidFill>
            </a:endParaRPr>
          </a:p>
          <a:p>
            <a:pPr marL="346075" indent="-346075" algn="l">
              <a:buFont typeface="Wingdings" pitchFamily="2" charset="2"/>
              <a:buChar char="ü"/>
            </a:pPr>
            <a:r>
              <a:rPr lang="en-US" sz="2200" b="1" dirty="0" err="1" smtClean="0">
                <a:solidFill>
                  <a:srgbClr val="00FF99"/>
                </a:solidFill>
              </a:rPr>
              <a:t>Metode</a:t>
            </a:r>
            <a:r>
              <a:rPr lang="en-US" sz="2200" b="1" dirty="0" smtClean="0">
                <a:solidFill>
                  <a:srgbClr val="00FF99"/>
                </a:solidFill>
              </a:rPr>
              <a:t> Unit </a:t>
            </a:r>
            <a:r>
              <a:rPr lang="en-US" sz="2200" b="1" dirty="0" err="1" smtClean="0">
                <a:solidFill>
                  <a:srgbClr val="00FF99"/>
                </a:solidFill>
              </a:rPr>
              <a:t>Satuan</a:t>
            </a:r>
            <a:r>
              <a:rPr lang="en-US" sz="2200" b="1" dirty="0" smtClean="0">
                <a:solidFill>
                  <a:srgbClr val="00FF99"/>
                </a:solidFill>
              </a:rPr>
              <a:t> </a:t>
            </a:r>
            <a:r>
              <a:rPr lang="en-US" sz="2200" b="1" dirty="0" err="1" smtClean="0">
                <a:solidFill>
                  <a:srgbClr val="00FF99"/>
                </a:solidFill>
              </a:rPr>
              <a:t>Produksi</a:t>
            </a:r>
            <a:endParaRPr lang="en-US" sz="2200" b="1" dirty="0" smtClean="0">
              <a:solidFill>
                <a:srgbClr val="00FF99"/>
              </a:solidFill>
            </a:endParaRPr>
          </a:p>
          <a:p>
            <a:pPr marL="346075" indent="-346075" algn="l"/>
            <a:r>
              <a:rPr lang="en-US" sz="2200" b="1" dirty="0" smtClean="0">
                <a:solidFill>
                  <a:srgbClr val="FFFF00"/>
                </a:solidFill>
              </a:rPr>
              <a:t>	=</a:t>
            </a:r>
            <a:r>
              <a:rPr lang="en-US" sz="2200" b="1" dirty="0" err="1" smtClean="0">
                <a:solidFill>
                  <a:srgbClr val="FFFF00"/>
                </a:solidFill>
              </a:rPr>
              <a:t>jumlah</a:t>
            </a:r>
            <a:r>
              <a:rPr lang="en-US" sz="2200" b="1" dirty="0" smtClean="0">
                <a:solidFill>
                  <a:srgbClr val="FFFF00"/>
                </a:solidFill>
              </a:rPr>
              <a:t> </a:t>
            </a:r>
            <a:r>
              <a:rPr lang="en-US" sz="2200" b="1" dirty="0" err="1" smtClean="0">
                <a:solidFill>
                  <a:srgbClr val="FFFF00"/>
                </a:solidFill>
              </a:rPr>
              <a:t>produksi</a:t>
            </a:r>
            <a:r>
              <a:rPr lang="en-US" sz="2200" b="1" dirty="0" smtClean="0">
                <a:solidFill>
                  <a:srgbClr val="FFFF00"/>
                </a:solidFill>
              </a:rPr>
              <a:t>/</a:t>
            </a:r>
            <a:r>
              <a:rPr lang="en-US" sz="2200" b="1" dirty="0" err="1" smtClean="0">
                <a:solidFill>
                  <a:srgbClr val="FFFF00"/>
                </a:solidFill>
              </a:rPr>
              <a:t>kapasitas</a:t>
            </a:r>
            <a:r>
              <a:rPr lang="en-US" sz="2200" b="1" dirty="0" smtClean="0">
                <a:solidFill>
                  <a:srgbClr val="FFFF00"/>
                </a:solidFill>
              </a:rPr>
              <a:t> </a:t>
            </a:r>
            <a:r>
              <a:rPr lang="en-US" sz="2200" b="1" dirty="0" err="1" smtClean="0">
                <a:solidFill>
                  <a:srgbClr val="FFFF00"/>
                </a:solidFill>
              </a:rPr>
              <a:t>produksi</a:t>
            </a:r>
            <a:r>
              <a:rPr lang="en-US" sz="2200" b="1" dirty="0" smtClean="0">
                <a:solidFill>
                  <a:srgbClr val="FFFF00"/>
                </a:solidFill>
              </a:rPr>
              <a:t> X (</a:t>
            </a:r>
            <a:r>
              <a:rPr lang="en-US" sz="2200" b="1" dirty="0" err="1" smtClean="0">
                <a:solidFill>
                  <a:srgbClr val="FFFF00"/>
                </a:solidFill>
              </a:rPr>
              <a:t>Harga</a:t>
            </a:r>
            <a:r>
              <a:rPr lang="en-US" sz="2200" b="1" dirty="0" smtClean="0">
                <a:solidFill>
                  <a:srgbClr val="FFFF00"/>
                </a:solidFill>
              </a:rPr>
              <a:t> </a:t>
            </a:r>
            <a:r>
              <a:rPr lang="en-US" sz="2200" b="1" dirty="0" err="1" smtClean="0">
                <a:solidFill>
                  <a:srgbClr val="FFFF00"/>
                </a:solidFill>
              </a:rPr>
              <a:t>perolehan-Nilai</a:t>
            </a:r>
            <a:r>
              <a:rPr lang="en-US" sz="2200" b="1" dirty="0" smtClean="0">
                <a:solidFill>
                  <a:srgbClr val="FFFF00"/>
                </a:solidFill>
              </a:rPr>
              <a:t> </a:t>
            </a:r>
            <a:r>
              <a:rPr lang="en-US" sz="2200" b="1" dirty="0" err="1" smtClean="0">
                <a:solidFill>
                  <a:srgbClr val="FFFF00"/>
                </a:solidFill>
              </a:rPr>
              <a:t>residu</a:t>
            </a:r>
            <a:r>
              <a:rPr lang="en-US" sz="2200" b="1" dirty="0" smtClean="0">
                <a:solidFill>
                  <a:srgbClr val="FFFF00"/>
                </a:solidFill>
              </a:rPr>
              <a:t>)</a:t>
            </a:r>
            <a:endParaRPr lang="en-US" sz="2200" b="1" dirty="0">
              <a:solidFill>
                <a:srgbClr val="FFFF00"/>
              </a:solidFill>
            </a:endParaRPr>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038"/>
            <a:ext cx="8839200" cy="487362"/>
          </a:xfrm>
        </p:spPr>
        <p:txBody>
          <a:bodyPr>
            <a:noAutofit/>
          </a:bodyPr>
          <a:lstStyle/>
          <a:p>
            <a:r>
              <a:rPr lang="en-US" sz="3200" dirty="0" err="1" smtClean="0">
                <a:solidFill>
                  <a:srgbClr val="CCFF33"/>
                </a:solidFill>
              </a:rPr>
              <a:t>Jurnal</a:t>
            </a:r>
            <a:r>
              <a:rPr lang="en-US" sz="3200" dirty="0" smtClean="0">
                <a:solidFill>
                  <a:srgbClr val="CCFF33"/>
                </a:solidFill>
              </a:rPr>
              <a:t> </a:t>
            </a:r>
            <a:r>
              <a:rPr lang="en-US" sz="3200" dirty="0" err="1" smtClean="0">
                <a:solidFill>
                  <a:srgbClr val="CCFF33"/>
                </a:solidFill>
              </a:rPr>
              <a:t>Penyesuaian</a:t>
            </a:r>
            <a:r>
              <a:rPr lang="en-US" sz="3200" dirty="0" smtClean="0">
                <a:solidFill>
                  <a:srgbClr val="CCFF33"/>
                </a:solidFill>
              </a:rPr>
              <a:t> </a:t>
            </a:r>
            <a:r>
              <a:rPr lang="en-US" sz="3200" dirty="0" err="1" smtClean="0">
                <a:solidFill>
                  <a:srgbClr val="CCFF33"/>
                </a:solidFill>
              </a:rPr>
              <a:t>Beban</a:t>
            </a:r>
            <a:r>
              <a:rPr lang="en-US" sz="3200" dirty="0" smtClean="0">
                <a:solidFill>
                  <a:srgbClr val="CCFF33"/>
                </a:solidFill>
              </a:rPr>
              <a:t> </a:t>
            </a:r>
            <a:r>
              <a:rPr lang="en-US" sz="3200" dirty="0" err="1" smtClean="0">
                <a:solidFill>
                  <a:srgbClr val="CCFF33"/>
                </a:solidFill>
              </a:rPr>
              <a:t>dibayar</a:t>
            </a:r>
            <a:r>
              <a:rPr lang="en-US" sz="3200" dirty="0" smtClean="0">
                <a:solidFill>
                  <a:srgbClr val="CCFF33"/>
                </a:solidFill>
              </a:rPr>
              <a:t> </a:t>
            </a:r>
            <a:r>
              <a:rPr lang="en-US" sz="3200" dirty="0" err="1" smtClean="0">
                <a:solidFill>
                  <a:srgbClr val="CCFF33"/>
                </a:solidFill>
              </a:rPr>
              <a:t>di</a:t>
            </a:r>
            <a:r>
              <a:rPr lang="en-US" sz="3200" dirty="0" smtClean="0">
                <a:solidFill>
                  <a:srgbClr val="CCFF33"/>
                </a:solidFill>
              </a:rPr>
              <a:t> </a:t>
            </a:r>
            <a:r>
              <a:rPr lang="en-US" sz="3200" dirty="0" err="1" smtClean="0">
                <a:solidFill>
                  <a:srgbClr val="CCFF33"/>
                </a:solidFill>
              </a:rPr>
              <a:t>muka</a:t>
            </a:r>
            <a:endParaRPr lang="en-US" sz="3200" dirty="0">
              <a:solidFill>
                <a:srgbClr val="CCFF33"/>
              </a:solidFill>
            </a:endParaRPr>
          </a:p>
        </p:txBody>
      </p:sp>
      <p:cxnSp>
        <p:nvCxnSpPr>
          <p:cNvPr id="6" name="Straight Connector 5"/>
          <p:cNvCxnSpPr/>
          <p:nvPr/>
        </p:nvCxnSpPr>
        <p:spPr>
          <a:xfrm>
            <a:off x="457200" y="3352800"/>
            <a:ext cx="8153400" cy="1588"/>
          </a:xfrm>
          <a:prstGeom prst="line">
            <a:avLst/>
          </a:prstGeom>
          <a:ln>
            <a:solidFill>
              <a:srgbClr val="FB5763"/>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427514"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rot="5400000">
            <a:off x="8839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0" name="Straight Connector 9"/>
          <p:cNvCxnSpPr/>
          <p:nvPr/>
        </p:nvCxnSpPr>
        <p:spPr>
          <a:xfrm rot="5400000">
            <a:off x="13411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1" name="Straight Connector 10"/>
          <p:cNvCxnSpPr/>
          <p:nvPr/>
        </p:nvCxnSpPr>
        <p:spPr>
          <a:xfrm rot="5400000">
            <a:off x="17983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rot="5400000">
            <a:off x="23317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Straight Connector 12"/>
          <p:cNvCxnSpPr/>
          <p:nvPr/>
        </p:nvCxnSpPr>
        <p:spPr>
          <a:xfrm rot="5400000">
            <a:off x="28651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4" name="Straight Connector 13"/>
          <p:cNvCxnSpPr/>
          <p:nvPr/>
        </p:nvCxnSpPr>
        <p:spPr>
          <a:xfrm rot="5400000">
            <a:off x="34747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5" name="Straight Connector 14"/>
          <p:cNvCxnSpPr/>
          <p:nvPr/>
        </p:nvCxnSpPr>
        <p:spPr>
          <a:xfrm rot="5400000">
            <a:off x="41605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6" name="Straight Connector 15"/>
          <p:cNvCxnSpPr/>
          <p:nvPr/>
        </p:nvCxnSpPr>
        <p:spPr>
          <a:xfrm rot="5400000">
            <a:off x="48463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7" name="Straight Connector 16"/>
          <p:cNvCxnSpPr/>
          <p:nvPr/>
        </p:nvCxnSpPr>
        <p:spPr>
          <a:xfrm rot="5400000">
            <a:off x="56083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8" name="Straight Connector 17"/>
          <p:cNvCxnSpPr/>
          <p:nvPr/>
        </p:nvCxnSpPr>
        <p:spPr>
          <a:xfrm rot="5400000">
            <a:off x="61417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9" name="Straight Connector 18"/>
          <p:cNvCxnSpPr/>
          <p:nvPr/>
        </p:nvCxnSpPr>
        <p:spPr>
          <a:xfrm rot="5400000">
            <a:off x="69037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Straight Connector 19"/>
          <p:cNvCxnSpPr/>
          <p:nvPr/>
        </p:nvCxnSpPr>
        <p:spPr>
          <a:xfrm rot="5400000">
            <a:off x="75133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21" name="Straight Connector 20"/>
          <p:cNvCxnSpPr/>
          <p:nvPr/>
        </p:nvCxnSpPr>
        <p:spPr>
          <a:xfrm rot="5400000">
            <a:off x="8199120" y="3307080"/>
            <a:ext cx="365760" cy="0"/>
          </a:xfrm>
          <a:prstGeom prst="line">
            <a:avLst/>
          </a:prstGeom>
        </p:spPr>
        <p:style>
          <a:lnRef idx="3">
            <a:schemeClr val="accent3"/>
          </a:lnRef>
          <a:fillRef idx="0">
            <a:schemeClr val="accent3"/>
          </a:fillRef>
          <a:effectRef idx="2">
            <a:schemeClr val="accent3"/>
          </a:effectRef>
          <a:fontRef idx="minor">
            <a:schemeClr val="tx1"/>
          </a:fontRef>
        </p:style>
      </p:cxnSp>
      <p:sp>
        <p:nvSpPr>
          <p:cNvPr id="23" name="TextBox 22"/>
          <p:cNvSpPr txBox="1"/>
          <p:nvPr/>
        </p:nvSpPr>
        <p:spPr>
          <a:xfrm>
            <a:off x="304800" y="2678668"/>
            <a:ext cx="533400" cy="369332"/>
          </a:xfrm>
          <a:prstGeom prst="rect">
            <a:avLst/>
          </a:prstGeom>
          <a:noFill/>
          <a:ln>
            <a:solidFill>
              <a:srgbClr val="FFFF00"/>
            </a:solidFill>
          </a:ln>
        </p:spPr>
        <p:txBody>
          <a:bodyPr wrap="square" rtlCol="0">
            <a:spAutoFit/>
          </a:bodyPr>
          <a:lstStyle/>
          <a:p>
            <a:r>
              <a:rPr lang="en-US" dirty="0" smtClean="0">
                <a:solidFill>
                  <a:srgbClr val="00FFFF"/>
                </a:solidFill>
              </a:rPr>
              <a:t>1/4</a:t>
            </a:r>
            <a:endParaRPr lang="en-US" dirty="0">
              <a:solidFill>
                <a:srgbClr val="00FFFF"/>
              </a:solidFill>
            </a:endParaRPr>
          </a:p>
        </p:txBody>
      </p:sp>
      <p:sp>
        <p:nvSpPr>
          <p:cNvPr id="24" name="TextBox 23"/>
          <p:cNvSpPr txBox="1"/>
          <p:nvPr/>
        </p:nvSpPr>
        <p:spPr>
          <a:xfrm>
            <a:off x="838200" y="2754868"/>
            <a:ext cx="533400" cy="369332"/>
          </a:xfrm>
          <a:prstGeom prst="rect">
            <a:avLst/>
          </a:prstGeom>
          <a:noFill/>
        </p:spPr>
        <p:txBody>
          <a:bodyPr wrap="square" rtlCol="0">
            <a:spAutoFit/>
          </a:bodyPr>
          <a:lstStyle/>
          <a:p>
            <a:r>
              <a:rPr lang="en-US" dirty="0" smtClean="0">
                <a:solidFill>
                  <a:srgbClr val="00FFFF"/>
                </a:solidFill>
              </a:rPr>
              <a:t>1/5</a:t>
            </a:r>
            <a:endParaRPr lang="en-US" dirty="0">
              <a:solidFill>
                <a:srgbClr val="00FFFF"/>
              </a:solidFill>
            </a:endParaRPr>
          </a:p>
        </p:txBody>
      </p:sp>
      <p:sp>
        <p:nvSpPr>
          <p:cNvPr id="25" name="TextBox 24"/>
          <p:cNvSpPr txBox="1"/>
          <p:nvPr/>
        </p:nvSpPr>
        <p:spPr>
          <a:xfrm>
            <a:off x="1295400" y="2678668"/>
            <a:ext cx="533400" cy="369332"/>
          </a:xfrm>
          <a:prstGeom prst="rect">
            <a:avLst/>
          </a:prstGeom>
          <a:noFill/>
        </p:spPr>
        <p:txBody>
          <a:bodyPr wrap="square" rtlCol="0">
            <a:spAutoFit/>
          </a:bodyPr>
          <a:lstStyle/>
          <a:p>
            <a:r>
              <a:rPr lang="en-US" dirty="0" smtClean="0">
                <a:solidFill>
                  <a:srgbClr val="00FFFF"/>
                </a:solidFill>
              </a:rPr>
              <a:t>1/6</a:t>
            </a:r>
            <a:endParaRPr lang="en-US" dirty="0">
              <a:solidFill>
                <a:srgbClr val="00FFFF"/>
              </a:solidFill>
            </a:endParaRPr>
          </a:p>
        </p:txBody>
      </p:sp>
      <p:sp>
        <p:nvSpPr>
          <p:cNvPr id="26" name="TextBox 25"/>
          <p:cNvSpPr txBox="1"/>
          <p:nvPr/>
        </p:nvSpPr>
        <p:spPr>
          <a:xfrm>
            <a:off x="4038600" y="2743200"/>
            <a:ext cx="762000" cy="369332"/>
          </a:xfrm>
          <a:prstGeom prst="rect">
            <a:avLst/>
          </a:prstGeom>
          <a:noFill/>
        </p:spPr>
        <p:txBody>
          <a:bodyPr wrap="square" rtlCol="0">
            <a:spAutoFit/>
          </a:bodyPr>
          <a:lstStyle/>
          <a:p>
            <a:r>
              <a:rPr lang="en-US" dirty="0" smtClean="0">
                <a:solidFill>
                  <a:srgbClr val="00FFFF"/>
                </a:solidFill>
              </a:rPr>
              <a:t>1/11</a:t>
            </a:r>
            <a:endParaRPr lang="en-US" dirty="0">
              <a:solidFill>
                <a:srgbClr val="00FFFF"/>
              </a:solidFill>
            </a:endParaRPr>
          </a:p>
        </p:txBody>
      </p:sp>
      <p:sp>
        <p:nvSpPr>
          <p:cNvPr id="27" name="TextBox 26"/>
          <p:cNvSpPr txBox="1"/>
          <p:nvPr/>
        </p:nvSpPr>
        <p:spPr>
          <a:xfrm>
            <a:off x="4724400" y="2678668"/>
            <a:ext cx="762000" cy="369332"/>
          </a:xfrm>
          <a:prstGeom prst="rect">
            <a:avLst/>
          </a:prstGeom>
          <a:noFill/>
        </p:spPr>
        <p:txBody>
          <a:bodyPr wrap="square" rtlCol="0">
            <a:spAutoFit/>
          </a:bodyPr>
          <a:lstStyle/>
          <a:p>
            <a:r>
              <a:rPr lang="en-US" dirty="0" smtClean="0">
                <a:solidFill>
                  <a:srgbClr val="00FFFF"/>
                </a:solidFill>
              </a:rPr>
              <a:t>1/12</a:t>
            </a:r>
            <a:endParaRPr lang="en-US" dirty="0">
              <a:solidFill>
                <a:srgbClr val="00FFFF"/>
              </a:solidFill>
            </a:endParaRPr>
          </a:p>
        </p:txBody>
      </p:sp>
      <p:sp>
        <p:nvSpPr>
          <p:cNvPr id="28" name="TextBox 27"/>
          <p:cNvSpPr txBox="1"/>
          <p:nvPr/>
        </p:nvSpPr>
        <p:spPr>
          <a:xfrm>
            <a:off x="5410200" y="2754868"/>
            <a:ext cx="762000" cy="369332"/>
          </a:xfrm>
          <a:prstGeom prst="rect">
            <a:avLst/>
          </a:prstGeom>
          <a:noFill/>
          <a:ln>
            <a:solidFill>
              <a:schemeClr val="accent6"/>
            </a:solidFill>
          </a:ln>
        </p:spPr>
        <p:txBody>
          <a:bodyPr wrap="square" rtlCol="0">
            <a:spAutoFit/>
          </a:bodyPr>
          <a:lstStyle/>
          <a:p>
            <a:r>
              <a:rPr lang="en-US" dirty="0" smtClean="0">
                <a:solidFill>
                  <a:srgbClr val="00FFFF"/>
                </a:solidFill>
              </a:rPr>
              <a:t>31/12</a:t>
            </a:r>
            <a:endParaRPr lang="en-US" dirty="0">
              <a:solidFill>
                <a:srgbClr val="00FFFF"/>
              </a:solidFill>
            </a:endParaRPr>
          </a:p>
        </p:txBody>
      </p:sp>
      <p:sp>
        <p:nvSpPr>
          <p:cNvPr id="29" name="TextBox 28"/>
          <p:cNvSpPr txBox="1"/>
          <p:nvPr/>
        </p:nvSpPr>
        <p:spPr>
          <a:xfrm>
            <a:off x="6248400" y="2667000"/>
            <a:ext cx="533400" cy="369332"/>
          </a:xfrm>
          <a:prstGeom prst="rect">
            <a:avLst/>
          </a:prstGeom>
          <a:noFill/>
        </p:spPr>
        <p:txBody>
          <a:bodyPr wrap="square" rtlCol="0">
            <a:spAutoFit/>
          </a:bodyPr>
          <a:lstStyle/>
          <a:p>
            <a:r>
              <a:rPr lang="en-US" dirty="0" smtClean="0">
                <a:solidFill>
                  <a:srgbClr val="00FFFF"/>
                </a:solidFill>
              </a:rPr>
              <a:t>1/1</a:t>
            </a:r>
            <a:endParaRPr lang="en-US" dirty="0">
              <a:solidFill>
                <a:srgbClr val="00FFFF"/>
              </a:solidFill>
            </a:endParaRPr>
          </a:p>
        </p:txBody>
      </p:sp>
      <p:sp>
        <p:nvSpPr>
          <p:cNvPr id="30" name="TextBox 29"/>
          <p:cNvSpPr txBox="1"/>
          <p:nvPr/>
        </p:nvSpPr>
        <p:spPr>
          <a:xfrm>
            <a:off x="6858000" y="2667000"/>
            <a:ext cx="533400" cy="369332"/>
          </a:xfrm>
          <a:prstGeom prst="rect">
            <a:avLst/>
          </a:prstGeom>
          <a:noFill/>
        </p:spPr>
        <p:txBody>
          <a:bodyPr wrap="square" rtlCol="0">
            <a:spAutoFit/>
          </a:bodyPr>
          <a:lstStyle/>
          <a:p>
            <a:r>
              <a:rPr lang="en-US" dirty="0" smtClean="0">
                <a:solidFill>
                  <a:srgbClr val="00FFFF"/>
                </a:solidFill>
              </a:rPr>
              <a:t>1/2</a:t>
            </a:r>
            <a:endParaRPr lang="en-US" dirty="0">
              <a:solidFill>
                <a:srgbClr val="00FFFF"/>
              </a:solidFill>
            </a:endParaRPr>
          </a:p>
        </p:txBody>
      </p:sp>
      <p:sp>
        <p:nvSpPr>
          <p:cNvPr id="31" name="TextBox 30"/>
          <p:cNvSpPr txBox="1"/>
          <p:nvPr/>
        </p:nvSpPr>
        <p:spPr>
          <a:xfrm>
            <a:off x="7391400" y="2667000"/>
            <a:ext cx="533400" cy="369332"/>
          </a:xfrm>
          <a:prstGeom prst="rect">
            <a:avLst/>
          </a:prstGeom>
          <a:noFill/>
        </p:spPr>
        <p:txBody>
          <a:bodyPr wrap="square" rtlCol="0">
            <a:spAutoFit/>
          </a:bodyPr>
          <a:lstStyle/>
          <a:p>
            <a:r>
              <a:rPr lang="en-US" dirty="0" smtClean="0">
                <a:solidFill>
                  <a:srgbClr val="00FFFF"/>
                </a:solidFill>
              </a:rPr>
              <a:t>1/3</a:t>
            </a:r>
            <a:endParaRPr lang="en-US" dirty="0">
              <a:solidFill>
                <a:srgbClr val="00FFFF"/>
              </a:solidFill>
            </a:endParaRPr>
          </a:p>
        </p:txBody>
      </p:sp>
      <p:sp>
        <p:nvSpPr>
          <p:cNvPr id="32" name="TextBox 31"/>
          <p:cNvSpPr txBox="1"/>
          <p:nvPr/>
        </p:nvSpPr>
        <p:spPr>
          <a:xfrm>
            <a:off x="8077200" y="2667000"/>
            <a:ext cx="533400" cy="369332"/>
          </a:xfrm>
          <a:prstGeom prst="rect">
            <a:avLst/>
          </a:prstGeom>
          <a:noFill/>
        </p:spPr>
        <p:txBody>
          <a:bodyPr wrap="square" rtlCol="0">
            <a:spAutoFit/>
          </a:bodyPr>
          <a:lstStyle/>
          <a:p>
            <a:r>
              <a:rPr lang="en-US" dirty="0" smtClean="0">
                <a:solidFill>
                  <a:srgbClr val="00FFFF"/>
                </a:solidFill>
              </a:rPr>
              <a:t>1/4</a:t>
            </a:r>
            <a:endParaRPr lang="en-US" dirty="0">
              <a:solidFill>
                <a:srgbClr val="00FFFF"/>
              </a:solidFill>
            </a:endParaRPr>
          </a:p>
        </p:txBody>
      </p:sp>
      <p:sp>
        <p:nvSpPr>
          <p:cNvPr id="34" name="TextBox 33"/>
          <p:cNvSpPr txBox="1"/>
          <p:nvPr/>
        </p:nvSpPr>
        <p:spPr>
          <a:xfrm>
            <a:off x="1752600" y="2743200"/>
            <a:ext cx="533400" cy="369332"/>
          </a:xfrm>
          <a:prstGeom prst="rect">
            <a:avLst/>
          </a:prstGeom>
          <a:noFill/>
        </p:spPr>
        <p:txBody>
          <a:bodyPr wrap="square" rtlCol="0">
            <a:spAutoFit/>
          </a:bodyPr>
          <a:lstStyle/>
          <a:p>
            <a:r>
              <a:rPr lang="en-US" dirty="0" smtClean="0">
                <a:solidFill>
                  <a:srgbClr val="00FFFF"/>
                </a:solidFill>
              </a:rPr>
              <a:t>1/7</a:t>
            </a:r>
            <a:endParaRPr lang="en-US" dirty="0">
              <a:solidFill>
                <a:srgbClr val="00FFFF"/>
              </a:solidFill>
            </a:endParaRPr>
          </a:p>
        </p:txBody>
      </p:sp>
      <p:sp>
        <p:nvSpPr>
          <p:cNvPr id="35" name="TextBox 34"/>
          <p:cNvSpPr txBox="1"/>
          <p:nvPr/>
        </p:nvSpPr>
        <p:spPr>
          <a:xfrm>
            <a:off x="2286000" y="2678668"/>
            <a:ext cx="533400" cy="369332"/>
          </a:xfrm>
          <a:prstGeom prst="rect">
            <a:avLst/>
          </a:prstGeom>
          <a:noFill/>
        </p:spPr>
        <p:txBody>
          <a:bodyPr wrap="square" rtlCol="0">
            <a:spAutoFit/>
          </a:bodyPr>
          <a:lstStyle/>
          <a:p>
            <a:r>
              <a:rPr lang="en-US" dirty="0" smtClean="0">
                <a:solidFill>
                  <a:srgbClr val="00FFFF"/>
                </a:solidFill>
              </a:rPr>
              <a:t>1/8</a:t>
            </a:r>
            <a:endParaRPr lang="en-US" dirty="0">
              <a:solidFill>
                <a:srgbClr val="00FFFF"/>
              </a:solidFill>
            </a:endParaRPr>
          </a:p>
        </p:txBody>
      </p:sp>
      <p:sp>
        <p:nvSpPr>
          <p:cNvPr id="36" name="TextBox 35"/>
          <p:cNvSpPr txBox="1"/>
          <p:nvPr/>
        </p:nvSpPr>
        <p:spPr>
          <a:xfrm>
            <a:off x="2819400" y="2743200"/>
            <a:ext cx="533400" cy="369332"/>
          </a:xfrm>
          <a:prstGeom prst="rect">
            <a:avLst/>
          </a:prstGeom>
          <a:noFill/>
        </p:spPr>
        <p:txBody>
          <a:bodyPr wrap="square" rtlCol="0">
            <a:spAutoFit/>
          </a:bodyPr>
          <a:lstStyle/>
          <a:p>
            <a:r>
              <a:rPr lang="en-US" dirty="0" smtClean="0">
                <a:solidFill>
                  <a:srgbClr val="00FFFF"/>
                </a:solidFill>
              </a:rPr>
              <a:t>1/9</a:t>
            </a:r>
            <a:endParaRPr lang="en-US" dirty="0">
              <a:solidFill>
                <a:srgbClr val="00FFFF"/>
              </a:solidFill>
            </a:endParaRPr>
          </a:p>
        </p:txBody>
      </p:sp>
      <p:sp>
        <p:nvSpPr>
          <p:cNvPr id="37" name="TextBox 36"/>
          <p:cNvSpPr txBox="1"/>
          <p:nvPr/>
        </p:nvSpPr>
        <p:spPr>
          <a:xfrm>
            <a:off x="3429000" y="2678668"/>
            <a:ext cx="685800" cy="369332"/>
          </a:xfrm>
          <a:prstGeom prst="rect">
            <a:avLst/>
          </a:prstGeom>
          <a:noFill/>
        </p:spPr>
        <p:txBody>
          <a:bodyPr wrap="square" rtlCol="0">
            <a:spAutoFit/>
          </a:bodyPr>
          <a:lstStyle/>
          <a:p>
            <a:r>
              <a:rPr lang="en-US" dirty="0" smtClean="0">
                <a:solidFill>
                  <a:srgbClr val="00FFFF"/>
                </a:solidFill>
              </a:rPr>
              <a:t>1/10</a:t>
            </a:r>
            <a:endParaRPr lang="en-US" dirty="0">
              <a:solidFill>
                <a:srgbClr val="00FFFF"/>
              </a:solidFill>
            </a:endParaRPr>
          </a:p>
        </p:txBody>
      </p:sp>
      <p:graphicFrame>
        <p:nvGraphicFramePr>
          <p:cNvPr id="38" name="Table 37"/>
          <p:cNvGraphicFramePr>
            <a:graphicFrameLocks noGrp="1"/>
          </p:cNvGraphicFramePr>
          <p:nvPr/>
        </p:nvGraphicFramePr>
        <p:xfrm>
          <a:off x="152400" y="685800"/>
          <a:ext cx="6324601" cy="1600200"/>
        </p:xfrm>
        <a:graphic>
          <a:graphicData uri="http://schemas.openxmlformats.org/drawingml/2006/table">
            <a:tbl>
              <a:tblPr firstRow="1" bandRow="1">
                <a:tableStyleId>{5C22544A-7EE6-4342-B048-85BDC9FD1C3A}</a:tableStyleId>
              </a:tblPr>
              <a:tblGrid>
                <a:gridCol w="1027748"/>
                <a:gridCol w="1897380"/>
                <a:gridCol w="632460"/>
                <a:gridCol w="1423035"/>
                <a:gridCol w="1343978"/>
              </a:tblGrid>
              <a:tr h="400050">
                <a:tc>
                  <a:txBody>
                    <a:bodyPr/>
                    <a:lstStyle/>
                    <a:p>
                      <a:pPr algn="ctr"/>
                      <a:r>
                        <a:rPr lang="en-US" sz="2000" dirty="0" err="1" smtClean="0"/>
                        <a:t>Tanggal</a:t>
                      </a:r>
                      <a:endParaRPr lang="en-US" sz="2000" dirty="0"/>
                    </a:p>
                  </a:txBody>
                  <a:tcPr anchor="ctr"/>
                </a:tc>
                <a:tc>
                  <a:txBody>
                    <a:bodyPr/>
                    <a:lstStyle/>
                    <a:p>
                      <a:pPr algn="ctr"/>
                      <a:r>
                        <a:rPr lang="en-US" sz="2000" dirty="0" err="1" smtClean="0"/>
                        <a:t>Akun</a:t>
                      </a:r>
                      <a:endParaRPr lang="en-US" sz="2000" dirty="0"/>
                    </a:p>
                  </a:txBody>
                  <a:tcPr anchor="ctr"/>
                </a:tc>
                <a:tc>
                  <a:txBody>
                    <a:bodyPr/>
                    <a:lstStyle/>
                    <a:p>
                      <a:pPr algn="ctr"/>
                      <a:r>
                        <a:rPr lang="en-US" sz="2000" dirty="0" smtClean="0"/>
                        <a:t>Ref</a:t>
                      </a:r>
                      <a:endParaRPr lang="en-US" sz="2000" dirty="0"/>
                    </a:p>
                  </a:txBody>
                  <a:tcPr anchor="ctr"/>
                </a:tc>
                <a:tc>
                  <a:txBody>
                    <a:bodyPr/>
                    <a:lstStyle/>
                    <a:p>
                      <a:pPr algn="ctr"/>
                      <a:r>
                        <a:rPr lang="en-US" sz="2000" dirty="0" smtClean="0"/>
                        <a:t>Debit </a:t>
                      </a:r>
                      <a:endParaRPr lang="en-US" sz="2000" dirty="0"/>
                    </a:p>
                  </a:txBody>
                  <a:tcPr anchor="ctr"/>
                </a:tc>
                <a:tc>
                  <a:txBody>
                    <a:bodyPr/>
                    <a:lstStyle/>
                    <a:p>
                      <a:pPr algn="ctr"/>
                      <a:r>
                        <a:rPr lang="en-US" sz="2000" dirty="0" err="1" smtClean="0"/>
                        <a:t>Kredit</a:t>
                      </a:r>
                      <a:endParaRPr lang="en-US" sz="2000" dirty="0"/>
                    </a:p>
                  </a:txBody>
                  <a:tcPr anchor="ctr"/>
                </a:tc>
              </a:tr>
              <a:tr h="400050">
                <a:tc>
                  <a:txBody>
                    <a:bodyPr/>
                    <a:lstStyle/>
                    <a:p>
                      <a:pPr algn="ctr"/>
                      <a:r>
                        <a:rPr lang="en-US" sz="2000" dirty="0" smtClean="0"/>
                        <a:t>1 April</a:t>
                      </a:r>
                      <a:endParaRPr lang="en-US" sz="2000" dirty="0"/>
                    </a:p>
                  </a:txBody>
                  <a:tcPr/>
                </a:tc>
                <a:tc>
                  <a:txBody>
                    <a:bodyPr/>
                    <a:lstStyle/>
                    <a:p>
                      <a:pPr algn="l"/>
                      <a:r>
                        <a:rPr lang="en-US" sz="2000" dirty="0" err="1" smtClean="0"/>
                        <a:t>Beban</a:t>
                      </a:r>
                      <a:r>
                        <a:rPr lang="en-US" sz="2000" baseline="0" dirty="0" smtClean="0"/>
                        <a:t> </a:t>
                      </a:r>
                      <a:r>
                        <a:rPr lang="en-US" sz="2000" baseline="0" dirty="0" err="1" smtClean="0"/>
                        <a:t>Sewa</a:t>
                      </a:r>
                      <a:endParaRPr lang="en-US" sz="2000" dirty="0"/>
                    </a:p>
                  </a:txBody>
                  <a:tcPr/>
                </a:tc>
                <a:tc>
                  <a:txBody>
                    <a:bodyPr/>
                    <a:lstStyle/>
                    <a:p>
                      <a:pPr algn="ctr"/>
                      <a:endParaRPr lang="en-US" sz="2000"/>
                    </a:p>
                  </a:txBody>
                  <a:tcPr/>
                </a:tc>
                <a:tc>
                  <a:txBody>
                    <a:bodyPr/>
                    <a:lstStyle/>
                    <a:p>
                      <a:pPr algn="ctr"/>
                      <a:r>
                        <a:rPr lang="en-US" sz="2000" dirty="0" smtClean="0"/>
                        <a:t>18.000.000</a:t>
                      </a:r>
                      <a:endParaRPr lang="en-US" sz="2000" dirty="0"/>
                    </a:p>
                  </a:txBody>
                  <a:tcPr/>
                </a:tc>
                <a:tc>
                  <a:txBody>
                    <a:bodyPr/>
                    <a:lstStyle/>
                    <a:p>
                      <a:pPr algn="ctr"/>
                      <a:endParaRPr lang="en-US" sz="2000"/>
                    </a:p>
                  </a:txBody>
                  <a:tcPr/>
                </a:tc>
              </a:tr>
              <a:tr h="400050">
                <a:tc>
                  <a:txBody>
                    <a:bodyPr/>
                    <a:lstStyle/>
                    <a:p>
                      <a:pPr algn="ctr"/>
                      <a:endParaRPr lang="en-US" sz="2000" dirty="0"/>
                    </a:p>
                  </a:txBody>
                  <a:tcPr/>
                </a:tc>
                <a:tc>
                  <a:txBody>
                    <a:bodyPr/>
                    <a:lstStyle/>
                    <a:p>
                      <a:pPr algn="l"/>
                      <a:r>
                        <a:rPr lang="en-US" sz="2000" dirty="0" smtClean="0"/>
                        <a:t>Prepaid</a:t>
                      </a:r>
                      <a:r>
                        <a:rPr lang="en-US" sz="2000" baseline="0" dirty="0" smtClean="0"/>
                        <a:t> rent</a:t>
                      </a:r>
                      <a:endParaRPr lang="en-US" sz="2000" dirty="0"/>
                    </a:p>
                  </a:txBody>
                  <a:tcPr/>
                </a:tc>
                <a:tc>
                  <a:txBody>
                    <a:bodyPr/>
                    <a:lstStyle/>
                    <a:p>
                      <a:pPr algn="ctr"/>
                      <a:endParaRPr lang="en-US"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18.000.000</a:t>
                      </a:r>
                    </a:p>
                  </a:txBody>
                  <a:tcPr/>
                </a:tc>
                <a:tc>
                  <a:txBody>
                    <a:bodyPr/>
                    <a:lstStyle/>
                    <a:p>
                      <a:pPr algn="ctr"/>
                      <a:endParaRPr lang="en-US" sz="2000" dirty="0"/>
                    </a:p>
                  </a:txBody>
                  <a:tcPr/>
                </a:tc>
              </a:tr>
              <a:tr h="400050">
                <a:tc>
                  <a:txBody>
                    <a:bodyPr/>
                    <a:lstStyle/>
                    <a:p>
                      <a:pPr algn="ctr"/>
                      <a:endParaRPr lang="en-US" sz="2000" dirty="0"/>
                    </a:p>
                  </a:txBody>
                  <a:tcPr/>
                </a:tc>
                <a:tc>
                  <a:txBody>
                    <a:bodyPr/>
                    <a:lstStyle/>
                    <a:p>
                      <a:pPr algn="l"/>
                      <a:r>
                        <a:rPr lang="en-US" sz="2000" dirty="0" smtClean="0"/>
                        <a:t>     </a:t>
                      </a:r>
                      <a:r>
                        <a:rPr lang="en-US" sz="2000" dirty="0" err="1" smtClean="0"/>
                        <a:t>Kas</a:t>
                      </a:r>
                      <a:endParaRPr lang="en-US" sz="2000" dirty="0"/>
                    </a:p>
                  </a:txBody>
                  <a:tcPr/>
                </a:tc>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18.000.000</a:t>
                      </a:r>
                      <a:endParaRPr lang="en-US" sz="2000" dirty="0"/>
                    </a:p>
                  </a:txBody>
                  <a:tcPr/>
                </a:tc>
              </a:tr>
            </a:tbl>
          </a:graphicData>
        </a:graphic>
      </p:graphicFrame>
      <p:graphicFrame>
        <p:nvGraphicFramePr>
          <p:cNvPr id="39" name="Table 38"/>
          <p:cNvGraphicFramePr>
            <a:graphicFrameLocks noGrp="1"/>
          </p:cNvGraphicFramePr>
          <p:nvPr/>
        </p:nvGraphicFramePr>
        <p:xfrm>
          <a:off x="228600" y="4267200"/>
          <a:ext cx="7239000" cy="1188720"/>
        </p:xfrm>
        <a:graphic>
          <a:graphicData uri="http://schemas.openxmlformats.org/drawingml/2006/table">
            <a:tbl>
              <a:tblPr firstRow="1" bandRow="1">
                <a:tableStyleId>{5C22544A-7EE6-4342-B048-85BDC9FD1C3A}</a:tableStyleId>
              </a:tblPr>
              <a:tblGrid>
                <a:gridCol w="1066800"/>
                <a:gridCol w="2667000"/>
                <a:gridCol w="533400"/>
                <a:gridCol w="1524000"/>
                <a:gridCol w="1447800"/>
              </a:tblGrid>
              <a:tr h="370840">
                <a:tc>
                  <a:txBody>
                    <a:bodyPr/>
                    <a:lstStyle/>
                    <a:p>
                      <a:pPr algn="ctr"/>
                      <a:r>
                        <a:rPr lang="en-US" sz="2000" dirty="0" err="1" smtClean="0"/>
                        <a:t>Tanggal</a:t>
                      </a:r>
                      <a:endParaRPr lang="en-US" sz="2000" dirty="0"/>
                    </a:p>
                  </a:txBody>
                  <a:tcPr anchor="ctr"/>
                </a:tc>
                <a:tc>
                  <a:txBody>
                    <a:bodyPr/>
                    <a:lstStyle/>
                    <a:p>
                      <a:pPr algn="ctr"/>
                      <a:r>
                        <a:rPr lang="en-US" sz="2000" dirty="0" err="1" smtClean="0"/>
                        <a:t>Akun</a:t>
                      </a:r>
                      <a:endParaRPr lang="en-US" sz="2000" dirty="0"/>
                    </a:p>
                  </a:txBody>
                  <a:tcPr anchor="ctr"/>
                </a:tc>
                <a:tc>
                  <a:txBody>
                    <a:bodyPr/>
                    <a:lstStyle/>
                    <a:p>
                      <a:pPr algn="ctr"/>
                      <a:r>
                        <a:rPr lang="en-US" sz="2000" dirty="0" smtClean="0"/>
                        <a:t>Ref</a:t>
                      </a:r>
                      <a:endParaRPr lang="en-US" sz="2000" dirty="0"/>
                    </a:p>
                  </a:txBody>
                  <a:tcPr anchor="ctr"/>
                </a:tc>
                <a:tc>
                  <a:txBody>
                    <a:bodyPr/>
                    <a:lstStyle/>
                    <a:p>
                      <a:pPr algn="ctr"/>
                      <a:r>
                        <a:rPr lang="en-US" sz="2000" dirty="0" smtClean="0"/>
                        <a:t>Debit </a:t>
                      </a:r>
                      <a:endParaRPr lang="en-US" sz="2000" dirty="0"/>
                    </a:p>
                  </a:txBody>
                  <a:tcPr anchor="ctr"/>
                </a:tc>
                <a:tc>
                  <a:txBody>
                    <a:bodyPr/>
                    <a:lstStyle/>
                    <a:p>
                      <a:pPr algn="ctr"/>
                      <a:r>
                        <a:rPr lang="en-US" sz="2000" dirty="0" err="1" smtClean="0"/>
                        <a:t>Kredit</a:t>
                      </a:r>
                      <a:endParaRPr lang="en-US" sz="2000" dirty="0"/>
                    </a:p>
                  </a:txBody>
                  <a:tcPr anchor="ctr"/>
                </a:tc>
              </a:tr>
              <a:tr h="370840">
                <a:tc>
                  <a:txBody>
                    <a:bodyPr/>
                    <a:lstStyle/>
                    <a:p>
                      <a:pPr algn="ctr"/>
                      <a:r>
                        <a:rPr lang="en-US" sz="2000" dirty="0" smtClean="0"/>
                        <a:t>31</a:t>
                      </a:r>
                      <a:r>
                        <a:rPr lang="en-US" sz="2000" baseline="0" dirty="0" smtClean="0"/>
                        <a:t> Des</a:t>
                      </a:r>
                      <a:endParaRPr lang="en-US" sz="2000" dirty="0"/>
                    </a:p>
                  </a:txBody>
                  <a:tcPr/>
                </a:tc>
                <a:tc>
                  <a:txBody>
                    <a:bodyPr/>
                    <a:lstStyle/>
                    <a:p>
                      <a:pPr algn="l"/>
                      <a:r>
                        <a:rPr lang="en-US" sz="2000" dirty="0" err="1" smtClean="0"/>
                        <a:t>Sewa</a:t>
                      </a:r>
                      <a:r>
                        <a:rPr lang="en-US" sz="2000" baseline="0" dirty="0" smtClean="0"/>
                        <a:t> </a:t>
                      </a:r>
                      <a:r>
                        <a:rPr lang="en-US" sz="2000" baseline="0" dirty="0" err="1" smtClean="0"/>
                        <a:t>Dibayar</a:t>
                      </a:r>
                      <a:r>
                        <a:rPr lang="en-US" sz="2000" baseline="0" dirty="0" smtClean="0"/>
                        <a:t> </a:t>
                      </a:r>
                      <a:r>
                        <a:rPr lang="en-US" sz="2000" baseline="0" dirty="0" err="1" smtClean="0"/>
                        <a:t>di</a:t>
                      </a:r>
                      <a:r>
                        <a:rPr lang="en-US" sz="2000" baseline="0" dirty="0" smtClean="0"/>
                        <a:t> </a:t>
                      </a:r>
                      <a:r>
                        <a:rPr lang="en-US" sz="2000" baseline="0" dirty="0" err="1" smtClean="0"/>
                        <a:t>muka</a:t>
                      </a:r>
                      <a:endParaRPr lang="en-US" sz="2000" dirty="0"/>
                    </a:p>
                  </a:txBody>
                  <a:tcPr/>
                </a:tc>
                <a:tc>
                  <a:txBody>
                    <a:bodyPr/>
                    <a:lstStyle/>
                    <a:p>
                      <a:pPr algn="ctr"/>
                      <a:endParaRPr lang="en-US" sz="2000"/>
                    </a:p>
                  </a:txBody>
                  <a:tcPr/>
                </a:tc>
                <a:tc>
                  <a:txBody>
                    <a:bodyPr/>
                    <a:lstStyle/>
                    <a:p>
                      <a:pPr algn="ctr"/>
                      <a:r>
                        <a:rPr lang="en-US" sz="2000" dirty="0" smtClean="0"/>
                        <a:t>4.500.000</a:t>
                      </a:r>
                      <a:endParaRPr lang="en-US" sz="2000" dirty="0"/>
                    </a:p>
                  </a:txBody>
                  <a:tcPr/>
                </a:tc>
                <a:tc>
                  <a:txBody>
                    <a:bodyPr/>
                    <a:lstStyle/>
                    <a:p>
                      <a:pPr algn="ctr"/>
                      <a:endParaRPr lang="en-US" sz="2000"/>
                    </a:p>
                  </a:txBody>
                  <a:tcPr/>
                </a:tc>
              </a:tr>
              <a:tr h="370840">
                <a:tc>
                  <a:txBody>
                    <a:bodyPr/>
                    <a:lstStyle/>
                    <a:p>
                      <a:pPr algn="ctr"/>
                      <a:endParaRPr lang="en-US" sz="2000"/>
                    </a:p>
                  </a:txBody>
                  <a:tcPr/>
                </a:tc>
                <a:tc>
                  <a:txBody>
                    <a:bodyPr/>
                    <a:lstStyle/>
                    <a:p>
                      <a:pPr algn="l"/>
                      <a:r>
                        <a:rPr lang="en-US" sz="2000" dirty="0" smtClean="0"/>
                        <a:t>     </a:t>
                      </a:r>
                      <a:r>
                        <a:rPr lang="en-US" sz="2000" dirty="0" err="1" smtClean="0"/>
                        <a:t>Beban</a:t>
                      </a:r>
                      <a:r>
                        <a:rPr lang="en-US" sz="2000" baseline="0" dirty="0" smtClean="0"/>
                        <a:t> </a:t>
                      </a:r>
                      <a:r>
                        <a:rPr lang="en-US" sz="2000" baseline="0" dirty="0" err="1" smtClean="0"/>
                        <a:t>Sewa</a:t>
                      </a: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4.500.000</a:t>
                      </a:r>
                      <a:endParaRPr lang="en-US" sz="2000" dirty="0"/>
                    </a:p>
                  </a:txBody>
                  <a:tcPr/>
                </a:tc>
              </a:tr>
            </a:tbl>
          </a:graphicData>
        </a:graphic>
      </p:graphicFrame>
      <p:sp>
        <p:nvSpPr>
          <p:cNvPr id="41" name="Left Brace 40"/>
          <p:cNvSpPr/>
          <p:nvPr/>
        </p:nvSpPr>
        <p:spPr>
          <a:xfrm rot="16200000">
            <a:off x="7181851" y="2647949"/>
            <a:ext cx="342901" cy="2057402"/>
          </a:xfrm>
          <a:prstGeom prst="leftBrace">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42" name="Table 41"/>
          <p:cNvGraphicFramePr>
            <a:graphicFrameLocks noGrp="1"/>
          </p:cNvGraphicFramePr>
          <p:nvPr/>
        </p:nvGraphicFramePr>
        <p:xfrm>
          <a:off x="228600" y="5593080"/>
          <a:ext cx="7239000" cy="1188720"/>
        </p:xfrm>
        <a:graphic>
          <a:graphicData uri="http://schemas.openxmlformats.org/drawingml/2006/table">
            <a:tbl>
              <a:tblPr firstRow="1" bandRow="1">
                <a:tableStyleId>{5C22544A-7EE6-4342-B048-85BDC9FD1C3A}</a:tableStyleId>
              </a:tblPr>
              <a:tblGrid>
                <a:gridCol w="1066800"/>
                <a:gridCol w="2667000"/>
                <a:gridCol w="533400"/>
                <a:gridCol w="1524000"/>
                <a:gridCol w="1447800"/>
              </a:tblGrid>
              <a:tr h="370840">
                <a:tc>
                  <a:txBody>
                    <a:bodyPr/>
                    <a:lstStyle/>
                    <a:p>
                      <a:pPr algn="ctr"/>
                      <a:r>
                        <a:rPr lang="en-US" sz="2000" dirty="0" err="1" smtClean="0"/>
                        <a:t>Tanggal</a:t>
                      </a:r>
                      <a:endParaRPr lang="en-US" sz="2000" dirty="0"/>
                    </a:p>
                  </a:txBody>
                  <a:tcPr anchor="ctr"/>
                </a:tc>
                <a:tc>
                  <a:txBody>
                    <a:bodyPr/>
                    <a:lstStyle/>
                    <a:p>
                      <a:pPr algn="ctr"/>
                      <a:r>
                        <a:rPr lang="en-US" sz="2000" dirty="0" err="1" smtClean="0"/>
                        <a:t>Akun</a:t>
                      </a:r>
                      <a:endParaRPr lang="en-US" sz="2000" dirty="0"/>
                    </a:p>
                  </a:txBody>
                  <a:tcPr anchor="ctr"/>
                </a:tc>
                <a:tc>
                  <a:txBody>
                    <a:bodyPr/>
                    <a:lstStyle/>
                    <a:p>
                      <a:pPr algn="ctr"/>
                      <a:r>
                        <a:rPr lang="en-US" sz="2000" dirty="0" smtClean="0"/>
                        <a:t>Ref</a:t>
                      </a:r>
                      <a:endParaRPr lang="en-US" sz="2000" dirty="0"/>
                    </a:p>
                  </a:txBody>
                  <a:tcPr anchor="ctr"/>
                </a:tc>
                <a:tc>
                  <a:txBody>
                    <a:bodyPr/>
                    <a:lstStyle/>
                    <a:p>
                      <a:pPr algn="ctr"/>
                      <a:r>
                        <a:rPr lang="en-US" sz="2000" dirty="0" smtClean="0"/>
                        <a:t>Debit </a:t>
                      </a:r>
                      <a:endParaRPr lang="en-US" sz="2000" dirty="0"/>
                    </a:p>
                  </a:txBody>
                  <a:tcPr anchor="ctr"/>
                </a:tc>
                <a:tc>
                  <a:txBody>
                    <a:bodyPr/>
                    <a:lstStyle/>
                    <a:p>
                      <a:pPr algn="ctr"/>
                      <a:r>
                        <a:rPr lang="en-US" sz="2000" dirty="0" err="1" smtClean="0"/>
                        <a:t>Kredit</a:t>
                      </a:r>
                      <a:endParaRPr lang="en-US" sz="2000" dirty="0"/>
                    </a:p>
                  </a:txBody>
                  <a:tcPr anchor="ctr"/>
                </a:tc>
              </a:tr>
              <a:tr h="370840">
                <a:tc>
                  <a:txBody>
                    <a:bodyPr/>
                    <a:lstStyle/>
                    <a:p>
                      <a:pPr algn="ctr"/>
                      <a:r>
                        <a:rPr lang="en-US" sz="2000" dirty="0" smtClean="0"/>
                        <a:t>31</a:t>
                      </a:r>
                      <a:r>
                        <a:rPr lang="en-US" sz="2000" baseline="0" dirty="0" smtClean="0"/>
                        <a:t> Des</a:t>
                      </a:r>
                      <a:endParaRPr lang="en-US" sz="2000" dirty="0"/>
                    </a:p>
                  </a:txBody>
                  <a:tcPr/>
                </a:tc>
                <a:tc>
                  <a:txBody>
                    <a:bodyPr/>
                    <a:lstStyle/>
                    <a:p>
                      <a:pPr algn="l"/>
                      <a:r>
                        <a:rPr lang="en-US" sz="2000" dirty="0" err="1" smtClean="0"/>
                        <a:t>Beban</a:t>
                      </a:r>
                      <a:r>
                        <a:rPr lang="en-US" sz="2000" baseline="0" dirty="0" smtClean="0"/>
                        <a:t> </a:t>
                      </a:r>
                      <a:r>
                        <a:rPr lang="en-US" sz="2000" baseline="0" dirty="0" err="1" smtClean="0"/>
                        <a:t>Sewa</a:t>
                      </a:r>
                      <a:endParaRPr lang="en-US" sz="2000" dirty="0"/>
                    </a:p>
                  </a:txBody>
                  <a:tcPr/>
                </a:tc>
                <a:tc>
                  <a:txBody>
                    <a:bodyPr/>
                    <a:lstStyle/>
                    <a:p>
                      <a:pPr algn="ctr"/>
                      <a:endParaRPr lang="en-US" sz="2000"/>
                    </a:p>
                  </a:txBody>
                  <a:tcPr/>
                </a:tc>
                <a:tc>
                  <a:txBody>
                    <a:bodyPr/>
                    <a:lstStyle/>
                    <a:p>
                      <a:pPr algn="ctr"/>
                      <a:r>
                        <a:rPr lang="en-US" sz="2000" dirty="0" smtClean="0"/>
                        <a:t>13.500.000</a:t>
                      </a:r>
                      <a:endParaRPr lang="en-US" sz="2000" dirty="0"/>
                    </a:p>
                  </a:txBody>
                  <a:tcPr/>
                </a:tc>
                <a:tc>
                  <a:txBody>
                    <a:bodyPr/>
                    <a:lstStyle/>
                    <a:p>
                      <a:pPr algn="ctr"/>
                      <a:endParaRPr lang="en-US" sz="2000"/>
                    </a:p>
                  </a:txBody>
                  <a:tcPr/>
                </a:tc>
              </a:tr>
              <a:tr h="370840">
                <a:tc>
                  <a:txBody>
                    <a:bodyPr/>
                    <a:lstStyle/>
                    <a:p>
                      <a:pPr algn="ctr"/>
                      <a:endParaRPr lang="en-US" sz="2000"/>
                    </a:p>
                  </a:txBody>
                  <a:tcPr/>
                </a:tc>
                <a:tc>
                  <a:txBody>
                    <a:bodyPr/>
                    <a:lstStyle/>
                    <a:p>
                      <a:pPr algn="l"/>
                      <a:r>
                        <a:rPr lang="en-US" sz="2000" dirty="0" smtClean="0"/>
                        <a:t>    </a:t>
                      </a:r>
                      <a:r>
                        <a:rPr lang="en-US" sz="2000" dirty="0" err="1" smtClean="0"/>
                        <a:t>Sewa</a:t>
                      </a:r>
                      <a:r>
                        <a:rPr lang="en-US" sz="2000" baseline="0" dirty="0" smtClean="0"/>
                        <a:t> </a:t>
                      </a:r>
                      <a:r>
                        <a:rPr lang="en-US" sz="2000" baseline="0" dirty="0" err="1" smtClean="0"/>
                        <a:t>dibayar</a:t>
                      </a:r>
                      <a:r>
                        <a:rPr lang="en-US" sz="2000" baseline="0" dirty="0" smtClean="0"/>
                        <a:t> </a:t>
                      </a:r>
                      <a:r>
                        <a:rPr lang="en-US" sz="2000" baseline="0" dirty="0" err="1" smtClean="0"/>
                        <a:t>di</a:t>
                      </a:r>
                      <a:r>
                        <a:rPr lang="en-US" sz="2000" baseline="0" dirty="0" smtClean="0"/>
                        <a:t> </a:t>
                      </a:r>
                      <a:r>
                        <a:rPr lang="en-US" sz="2000" baseline="0" dirty="0" err="1" smtClean="0"/>
                        <a:t>muka</a:t>
                      </a: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13.500.000</a:t>
                      </a:r>
                      <a:endParaRPr lang="en-US" sz="2000" dirty="0"/>
                    </a:p>
                  </a:txBody>
                  <a:tcPr/>
                </a:tc>
              </a:tr>
            </a:tbl>
          </a:graphicData>
        </a:graphic>
      </p:graphicFrame>
      <p:sp>
        <p:nvSpPr>
          <p:cNvPr id="43" name="TextBox 42"/>
          <p:cNvSpPr txBox="1"/>
          <p:nvPr/>
        </p:nvSpPr>
        <p:spPr>
          <a:xfrm>
            <a:off x="5791200" y="1066800"/>
            <a:ext cx="2895600" cy="369332"/>
          </a:xfrm>
          <a:prstGeom prst="rect">
            <a:avLst/>
          </a:prstGeom>
          <a:noFill/>
          <a:ln>
            <a:solidFill>
              <a:srgbClr val="FFFF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beban</a:t>
            </a:r>
            <a:r>
              <a:rPr lang="en-US" dirty="0" smtClean="0">
                <a:solidFill>
                  <a:srgbClr val="FF00FF"/>
                </a:solidFill>
              </a:rPr>
              <a:t>/</a:t>
            </a:r>
            <a:r>
              <a:rPr lang="en-US" dirty="0" err="1" smtClean="0">
                <a:solidFill>
                  <a:srgbClr val="FF00FF"/>
                </a:solidFill>
              </a:rPr>
              <a:t>laba-rugi</a:t>
            </a:r>
            <a:endParaRPr lang="en-US" dirty="0">
              <a:solidFill>
                <a:srgbClr val="FF00FF"/>
              </a:solidFill>
            </a:endParaRPr>
          </a:p>
        </p:txBody>
      </p:sp>
      <p:sp>
        <p:nvSpPr>
          <p:cNvPr id="44" name="TextBox 43"/>
          <p:cNvSpPr txBox="1"/>
          <p:nvPr/>
        </p:nvSpPr>
        <p:spPr>
          <a:xfrm>
            <a:off x="5943600" y="1524000"/>
            <a:ext cx="2590800" cy="381000"/>
          </a:xfrm>
          <a:prstGeom prst="rect">
            <a:avLst/>
          </a:prstGeom>
          <a:noFill/>
          <a:ln>
            <a:solidFill>
              <a:srgbClr val="FF00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Harta</a:t>
            </a:r>
            <a:r>
              <a:rPr lang="en-US" dirty="0" smtClean="0">
                <a:solidFill>
                  <a:srgbClr val="FF00FF"/>
                </a:solidFill>
              </a:rPr>
              <a:t>/</a:t>
            </a:r>
            <a:r>
              <a:rPr lang="en-US" dirty="0" err="1" smtClean="0">
                <a:solidFill>
                  <a:srgbClr val="FF00FF"/>
                </a:solidFill>
              </a:rPr>
              <a:t>neraca</a:t>
            </a:r>
            <a:endParaRPr lang="en-US" dirty="0">
              <a:solidFill>
                <a:srgbClr val="FF00FF"/>
              </a:solidFill>
            </a:endParaRPr>
          </a:p>
        </p:txBody>
      </p:sp>
      <p:sp>
        <p:nvSpPr>
          <p:cNvPr id="45" name="TextBox 44"/>
          <p:cNvSpPr txBox="1"/>
          <p:nvPr/>
        </p:nvSpPr>
        <p:spPr>
          <a:xfrm>
            <a:off x="7086600" y="4800600"/>
            <a:ext cx="2057400" cy="369332"/>
          </a:xfrm>
          <a:prstGeom prst="rect">
            <a:avLst/>
          </a:prstGeom>
          <a:noFill/>
          <a:ln>
            <a:solidFill>
              <a:srgbClr val="FFFF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beban</a:t>
            </a:r>
            <a:endParaRPr lang="en-US" dirty="0">
              <a:solidFill>
                <a:srgbClr val="FF00FF"/>
              </a:solidFill>
            </a:endParaRPr>
          </a:p>
        </p:txBody>
      </p:sp>
      <p:sp>
        <p:nvSpPr>
          <p:cNvPr id="46" name="TextBox 45"/>
          <p:cNvSpPr txBox="1"/>
          <p:nvPr/>
        </p:nvSpPr>
        <p:spPr>
          <a:xfrm>
            <a:off x="7086600" y="6019800"/>
            <a:ext cx="2057400" cy="369332"/>
          </a:xfrm>
          <a:prstGeom prst="rect">
            <a:avLst/>
          </a:prstGeom>
          <a:noFill/>
          <a:ln>
            <a:solidFill>
              <a:srgbClr val="FF00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Harta</a:t>
            </a:r>
            <a:endParaRPr lang="en-US" dirty="0">
              <a:solidFill>
                <a:srgbClr val="FF00FF"/>
              </a:solidFill>
            </a:endParaRPr>
          </a:p>
        </p:txBody>
      </p:sp>
      <p:sp>
        <p:nvSpPr>
          <p:cNvPr id="47" name="TextBox 46"/>
          <p:cNvSpPr txBox="1"/>
          <p:nvPr/>
        </p:nvSpPr>
        <p:spPr>
          <a:xfrm>
            <a:off x="6096000" y="3810000"/>
            <a:ext cx="2057400" cy="369332"/>
          </a:xfrm>
          <a:prstGeom prst="rect">
            <a:avLst/>
          </a:prstGeom>
          <a:noFill/>
          <a:ln>
            <a:solidFill>
              <a:srgbClr val="FFFF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beban</a:t>
            </a:r>
            <a:endParaRPr lang="en-US" dirty="0">
              <a:solidFill>
                <a:srgbClr val="FF00FF"/>
              </a:solidFill>
            </a:endParaRPr>
          </a:p>
        </p:txBody>
      </p:sp>
      <p:sp>
        <p:nvSpPr>
          <p:cNvPr id="48" name="Left Brace 47"/>
          <p:cNvSpPr/>
          <p:nvPr/>
        </p:nvSpPr>
        <p:spPr>
          <a:xfrm rot="16200000">
            <a:off x="3048000" y="1066800"/>
            <a:ext cx="304800" cy="5181600"/>
          </a:xfrm>
          <a:prstGeom prst="lef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a:off x="2286000" y="3821668"/>
            <a:ext cx="2057400" cy="369332"/>
          </a:xfrm>
          <a:prstGeom prst="rect">
            <a:avLst/>
          </a:prstGeom>
          <a:noFill/>
          <a:ln>
            <a:solidFill>
              <a:srgbClr val="FF0000"/>
            </a:solidFill>
          </a:ln>
        </p:spPr>
        <p:txBody>
          <a:bodyPr wrap="square" rtlCol="0">
            <a:spAutoFit/>
          </a:bodyPr>
          <a:lstStyle/>
          <a:p>
            <a:r>
              <a:rPr lang="en-US" dirty="0" err="1" smtClean="0">
                <a:solidFill>
                  <a:srgbClr val="FF00FF"/>
                </a:solidFill>
              </a:rPr>
              <a:t>Pendekatan</a:t>
            </a:r>
            <a:r>
              <a:rPr lang="en-US" dirty="0" smtClean="0">
                <a:solidFill>
                  <a:srgbClr val="FF00FF"/>
                </a:solidFill>
              </a:rPr>
              <a:t> </a:t>
            </a:r>
            <a:r>
              <a:rPr lang="en-US" dirty="0" err="1" smtClean="0">
                <a:solidFill>
                  <a:srgbClr val="FF00FF"/>
                </a:solidFill>
              </a:rPr>
              <a:t>Harta</a:t>
            </a:r>
            <a:endParaRPr lang="en-US" dirty="0">
              <a:solidFill>
                <a:srgbClr val="FF00FF"/>
              </a:solidFill>
            </a:endParaRPr>
          </a:p>
        </p:txBody>
      </p:sp>
      <p:sp>
        <p:nvSpPr>
          <p:cNvPr id="50" name="TextBox 49"/>
          <p:cNvSpPr txBox="1"/>
          <p:nvPr/>
        </p:nvSpPr>
        <p:spPr>
          <a:xfrm>
            <a:off x="304800" y="3821668"/>
            <a:ext cx="1905000" cy="369332"/>
          </a:xfrm>
          <a:prstGeom prst="rect">
            <a:avLst/>
          </a:prstGeom>
          <a:noFill/>
          <a:ln>
            <a:solidFill>
              <a:schemeClr val="accent6"/>
            </a:solidFill>
          </a:ln>
        </p:spPr>
        <p:txBody>
          <a:bodyPr wrap="square" rtlCol="0">
            <a:spAutoFit/>
          </a:bodyPr>
          <a:lstStyle/>
          <a:p>
            <a:r>
              <a:rPr lang="en-US" dirty="0" smtClean="0">
                <a:solidFill>
                  <a:srgbClr val="00FF00"/>
                </a:solidFill>
              </a:rPr>
              <a:t>9/12 X 18.000.000</a:t>
            </a:r>
            <a:endParaRPr lang="en-US" dirty="0">
              <a:solidFill>
                <a:srgbClr val="00FF00"/>
              </a:solidFill>
            </a:endParaRPr>
          </a:p>
        </p:txBody>
      </p:sp>
      <p:sp>
        <p:nvSpPr>
          <p:cNvPr id="51" name="TextBox 50"/>
          <p:cNvSpPr txBox="1"/>
          <p:nvPr/>
        </p:nvSpPr>
        <p:spPr>
          <a:xfrm>
            <a:off x="6781800" y="2297668"/>
            <a:ext cx="1905000" cy="369332"/>
          </a:xfrm>
          <a:prstGeom prst="rect">
            <a:avLst/>
          </a:prstGeom>
          <a:noFill/>
          <a:ln>
            <a:solidFill>
              <a:schemeClr val="accent6"/>
            </a:solidFill>
          </a:ln>
        </p:spPr>
        <p:txBody>
          <a:bodyPr wrap="square" rtlCol="0">
            <a:spAutoFit/>
          </a:bodyPr>
          <a:lstStyle/>
          <a:p>
            <a:r>
              <a:rPr lang="en-US" dirty="0" smtClean="0">
                <a:solidFill>
                  <a:srgbClr val="FFFF00"/>
                </a:solidFill>
              </a:rPr>
              <a:t>3/12 X 18.000.000</a:t>
            </a:r>
            <a:endParaRPr lang="en-US" dirty="0">
              <a:solidFill>
                <a:srgbClr val="FFFF00"/>
              </a:solidFill>
            </a:endParaRPr>
          </a:p>
        </p:txBody>
      </p:sp>
      <p:sp>
        <p:nvSpPr>
          <p:cNvPr id="52" name="Action Button: Home 51">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20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0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20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2000"/>
                                        <p:tgtEl>
                                          <p:spTgt spid="19"/>
                                        </p:tgtEl>
                                      </p:cBhvr>
                                    </p:animEffect>
                                  </p:childTnLst>
                                </p:cTn>
                              </p:par>
                              <p:par>
                                <p:cTn id="44" presetID="10" presetClass="entr" presetSubtype="0"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20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2000"/>
                                        <p:tgtEl>
                                          <p:spTgt spid="2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2000"/>
                                        <p:tgtEl>
                                          <p:spTgt spid="2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2000"/>
                                        <p:tgtEl>
                                          <p:spTgt spid="2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0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2000"/>
                                        <p:tgtEl>
                                          <p:spTgt spid="2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2000"/>
                                        <p:tgtEl>
                                          <p:spTgt spid="2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2000"/>
                                        <p:tgtEl>
                                          <p:spTgt spid="2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2000"/>
                                        <p:tgtEl>
                                          <p:spTgt spid="2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2000"/>
                                        <p:tgtEl>
                                          <p:spTgt spid="3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2000"/>
                                        <p:tgtEl>
                                          <p:spTgt spid="3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20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000"/>
                                        <p:tgtEl>
                                          <p:spTgt spid="3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2000"/>
                                        <p:tgtEl>
                                          <p:spTgt spid="3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2000"/>
                                        <p:tgtEl>
                                          <p:spTgt spid="3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2000"/>
                                        <p:tgtEl>
                                          <p:spTgt spid="3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2000"/>
                                        <p:tgtEl>
                                          <p:spTgt spid="4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2000"/>
                                        <p:tgtEl>
                                          <p:spTgt spid="5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fade">
                                      <p:cBhvr>
                                        <p:cTn id="100" dur="2000"/>
                                        <p:tgtEl>
                                          <p:spTgt spid="5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fade">
                                      <p:cBhvr>
                                        <p:cTn id="103" dur="2000"/>
                                        <p:tgtEl>
                                          <p:spTgt spid="4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fade">
                                      <p:cBhvr>
                                        <p:cTn id="106" dur="2000"/>
                                        <p:tgtEl>
                                          <p:spTgt spid="4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fade">
                                      <p:cBhvr>
                                        <p:cTn id="109" dur="2000"/>
                                        <p:tgtEl>
                                          <p:spTgt spid="49"/>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fade">
                                      <p:cBhvr>
                                        <p:cTn id="114" dur="2000"/>
                                        <p:tgtEl>
                                          <p:spTgt spid="3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5"/>
                                        </p:tgtEl>
                                        <p:attrNameLst>
                                          <p:attrName>style.visibility</p:attrName>
                                        </p:attrNameLst>
                                      </p:cBhvr>
                                      <p:to>
                                        <p:strVal val="visible"/>
                                      </p:to>
                                    </p:set>
                                    <p:animEffect transition="in" filter="fade">
                                      <p:cBhvr>
                                        <p:cTn id="117" dur="2000"/>
                                        <p:tgtEl>
                                          <p:spTgt spid="45"/>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0" fill="hold" nodeType="clickEffect">
                                  <p:stCondLst>
                                    <p:cond delay="0"/>
                                  </p:stCondLst>
                                  <p:childTnLst>
                                    <p:set>
                                      <p:cBhvr>
                                        <p:cTn id="121" dur="1" fill="hold">
                                          <p:stCondLst>
                                            <p:cond delay="0"/>
                                          </p:stCondLst>
                                        </p:cTn>
                                        <p:tgtEl>
                                          <p:spTgt spid="42"/>
                                        </p:tgtEl>
                                        <p:attrNameLst>
                                          <p:attrName>style.visibility</p:attrName>
                                        </p:attrNameLst>
                                      </p:cBhvr>
                                      <p:to>
                                        <p:strVal val="visible"/>
                                      </p:to>
                                    </p:set>
                                    <p:anim calcmode="lin" valueType="num">
                                      <p:cBhvr>
                                        <p:cTn id="122" dur="500" fill="hold"/>
                                        <p:tgtEl>
                                          <p:spTgt spid="42"/>
                                        </p:tgtEl>
                                        <p:attrNameLst>
                                          <p:attrName>ppt_w</p:attrName>
                                        </p:attrNameLst>
                                      </p:cBhvr>
                                      <p:tavLst>
                                        <p:tav tm="0">
                                          <p:val>
                                            <p:fltVal val="0"/>
                                          </p:val>
                                        </p:tav>
                                        <p:tav tm="100000">
                                          <p:val>
                                            <p:strVal val="#ppt_w"/>
                                          </p:val>
                                        </p:tav>
                                      </p:tavLst>
                                    </p:anim>
                                    <p:anim calcmode="lin" valueType="num">
                                      <p:cBhvr>
                                        <p:cTn id="123" dur="500" fill="hold"/>
                                        <p:tgtEl>
                                          <p:spTgt spid="42"/>
                                        </p:tgtEl>
                                        <p:attrNameLst>
                                          <p:attrName>ppt_h</p:attrName>
                                        </p:attrNameLst>
                                      </p:cBhvr>
                                      <p:tavLst>
                                        <p:tav tm="0">
                                          <p:val>
                                            <p:fltVal val="0"/>
                                          </p:val>
                                        </p:tav>
                                        <p:tav tm="100000">
                                          <p:val>
                                            <p:strVal val="#ppt_h"/>
                                          </p:val>
                                        </p:tav>
                                      </p:tavLst>
                                    </p:anim>
                                    <p:animEffect transition="in" filter="fade">
                                      <p:cBhvr>
                                        <p:cTn id="124" dur="500"/>
                                        <p:tgtEl>
                                          <p:spTgt spid="42"/>
                                        </p:tgtEl>
                                      </p:cBhvr>
                                    </p:animEffect>
                                  </p:childTnLst>
                                </p:cTn>
                              </p:par>
                              <p:par>
                                <p:cTn id="125" presetID="53"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 calcmode="lin" valueType="num">
                                      <p:cBhvr>
                                        <p:cTn id="127" dur="500" fill="hold"/>
                                        <p:tgtEl>
                                          <p:spTgt spid="46"/>
                                        </p:tgtEl>
                                        <p:attrNameLst>
                                          <p:attrName>ppt_w</p:attrName>
                                        </p:attrNameLst>
                                      </p:cBhvr>
                                      <p:tavLst>
                                        <p:tav tm="0">
                                          <p:val>
                                            <p:fltVal val="0"/>
                                          </p:val>
                                        </p:tav>
                                        <p:tav tm="100000">
                                          <p:val>
                                            <p:strVal val="#ppt_w"/>
                                          </p:val>
                                        </p:tav>
                                      </p:tavLst>
                                    </p:anim>
                                    <p:anim calcmode="lin" valueType="num">
                                      <p:cBhvr>
                                        <p:cTn id="128" dur="500" fill="hold"/>
                                        <p:tgtEl>
                                          <p:spTgt spid="46"/>
                                        </p:tgtEl>
                                        <p:attrNameLst>
                                          <p:attrName>ppt_h</p:attrName>
                                        </p:attrNameLst>
                                      </p:cBhvr>
                                      <p:tavLst>
                                        <p:tav tm="0">
                                          <p:val>
                                            <p:fltVal val="0"/>
                                          </p:val>
                                        </p:tav>
                                        <p:tav tm="100000">
                                          <p:val>
                                            <p:strVal val="#ppt_h"/>
                                          </p:val>
                                        </p:tav>
                                      </p:tavLst>
                                    </p:anim>
                                    <p:animEffect transition="in" filter="fade">
                                      <p:cBhvr>
                                        <p:cTn id="12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animBg="1"/>
      <p:bldP spid="29" grpId="0"/>
      <p:bldP spid="30" grpId="0"/>
      <p:bldP spid="31" grpId="0"/>
      <p:bldP spid="32" grpId="0"/>
      <p:bldP spid="34" grpId="0"/>
      <p:bldP spid="35" grpId="0"/>
      <p:bldP spid="36" grpId="0"/>
      <p:bldP spid="37" grpId="0"/>
      <p:bldP spid="41" grpId="0" animBg="1"/>
      <p:bldP spid="45" grpId="0" animBg="1"/>
      <p:bldP spid="46" grpId="0" animBg="1"/>
      <p:bldP spid="47" grpId="0" animBg="1"/>
      <p:bldP spid="48" grpId="0" animBg="1"/>
      <p:bldP spid="49" grpId="0" animBg="1"/>
      <p:bldP spid="50" grpId="0" animBg="1"/>
      <p:bldP spid="51" grpId="0" animBg="1"/>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solidFill>
                  <a:schemeClr val="accent6"/>
                </a:solidFill>
                <a:latin typeface="Albertus Medium" pitchFamily="34" charset="0"/>
              </a:rPr>
              <a:t>NERACA LAJUR / Work Sheet</a:t>
            </a:r>
            <a:endParaRPr lang="en-US" dirty="0">
              <a:solidFill>
                <a:schemeClr val="accent6"/>
              </a:solidFill>
            </a:endParaRPr>
          </a:p>
        </p:txBody>
      </p:sp>
      <p:sp>
        <p:nvSpPr>
          <p:cNvPr id="3" name="Text Box 4"/>
          <p:cNvSpPr txBox="1">
            <a:spLocks noChangeArrowheads="1"/>
          </p:cNvSpPr>
          <p:nvPr/>
        </p:nvSpPr>
        <p:spPr bwMode="auto">
          <a:xfrm>
            <a:off x="0" y="990600"/>
            <a:ext cx="9144000" cy="5262979"/>
          </a:xfrm>
          <a:prstGeom prst="rect">
            <a:avLst/>
          </a:prstGeom>
          <a:noFill/>
          <a:ln w="9525">
            <a:noFill/>
            <a:miter lim="800000"/>
            <a:headEnd/>
            <a:tailEnd/>
          </a:ln>
          <a:effectLst/>
        </p:spPr>
        <p:txBody>
          <a:bodyPr wrap="square">
            <a:spAutoFit/>
          </a:bodyPr>
          <a:lstStyle/>
          <a:p>
            <a:pPr marL="342900" indent="-342900" algn="l"/>
            <a:r>
              <a:rPr lang="en-US" sz="2400" dirty="0">
                <a:solidFill>
                  <a:srgbClr val="FFFF00"/>
                </a:solidFill>
              </a:rPr>
              <a:t>	</a:t>
            </a:r>
            <a:r>
              <a:rPr lang="en-US" sz="2400" dirty="0" err="1">
                <a:solidFill>
                  <a:srgbClr val="CCFF33"/>
                </a:solidFill>
              </a:rPr>
              <a:t>Neraca</a:t>
            </a:r>
            <a:r>
              <a:rPr lang="en-US" sz="2400" dirty="0">
                <a:solidFill>
                  <a:srgbClr val="CCFF33"/>
                </a:solidFill>
              </a:rPr>
              <a:t> </a:t>
            </a:r>
            <a:r>
              <a:rPr lang="en-US" sz="2400" dirty="0" err="1">
                <a:solidFill>
                  <a:srgbClr val="CCFF33"/>
                </a:solidFill>
              </a:rPr>
              <a:t>lajur</a:t>
            </a:r>
            <a:r>
              <a:rPr lang="en-US" sz="2400" dirty="0">
                <a:solidFill>
                  <a:srgbClr val="CCFF33"/>
                </a:solidFill>
              </a:rPr>
              <a:t> </a:t>
            </a:r>
            <a:r>
              <a:rPr lang="en-US" sz="2400" dirty="0" err="1">
                <a:solidFill>
                  <a:srgbClr val="CCFF33"/>
                </a:solidFill>
              </a:rPr>
              <a:t>merupakan</a:t>
            </a:r>
            <a:r>
              <a:rPr lang="en-US" sz="2400" dirty="0">
                <a:solidFill>
                  <a:srgbClr val="CCFF33"/>
                </a:solidFill>
              </a:rPr>
              <a:t> </a:t>
            </a:r>
            <a:r>
              <a:rPr lang="en-US" sz="2400" dirty="0" err="1">
                <a:solidFill>
                  <a:srgbClr val="CCFF33"/>
                </a:solidFill>
              </a:rPr>
              <a:t>landasan</a:t>
            </a:r>
            <a:r>
              <a:rPr lang="en-US" sz="2400" dirty="0">
                <a:solidFill>
                  <a:srgbClr val="CCFF33"/>
                </a:solidFill>
              </a:rPr>
              <a:t> </a:t>
            </a:r>
            <a:r>
              <a:rPr lang="en-US" sz="2400" dirty="0" err="1">
                <a:solidFill>
                  <a:srgbClr val="CCFF33"/>
                </a:solidFill>
              </a:rPr>
              <a:t>untuk</a:t>
            </a:r>
            <a:r>
              <a:rPr lang="en-US" sz="2400" dirty="0">
                <a:solidFill>
                  <a:srgbClr val="CCFF33"/>
                </a:solidFill>
              </a:rPr>
              <a:t> </a:t>
            </a:r>
            <a:r>
              <a:rPr lang="en-US" sz="2400" dirty="0" err="1">
                <a:solidFill>
                  <a:srgbClr val="CCFF33"/>
                </a:solidFill>
              </a:rPr>
              <a:t>memeriksa</a:t>
            </a:r>
            <a:r>
              <a:rPr lang="en-US" sz="2400" dirty="0">
                <a:solidFill>
                  <a:srgbClr val="CCFF33"/>
                </a:solidFill>
              </a:rPr>
              <a:t> </a:t>
            </a:r>
            <a:r>
              <a:rPr lang="en-US" sz="2400" dirty="0" err="1">
                <a:solidFill>
                  <a:srgbClr val="CCFF33"/>
                </a:solidFill>
              </a:rPr>
              <a:t>rekening-rekening</a:t>
            </a:r>
            <a:r>
              <a:rPr lang="en-US" sz="2400" dirty="0">
                <a:solidFill>
                  <a:srgbClr val="CCFF33"/>
                </a:solidFill>
              </a:rPr>
              <a:t> yang </a:t>
            </a:r>
            <a:r>
              <a:rPr lang="en-US" sz="2400" dirty="0" err="1">
                <a:solidFill>
                  <a:srgbClr val="CCFF33"/>
                </a:solidFill>
              </a:rPr>
              <a:t>ada</a:t>
            </a:r>
            <a:r>
              <a:rPr lang="en-US" sz="2400" dirty="0">
                <a:solidFill>
                  <a:srgbClr val="CCFF33"/>
                </a:solidFill>
              </a:rPr>
              <a:t> </a:t>
            </a:r>
            <a:r>
              <a:rPr lang="en-US" sz="2400" dirty="0" err="1">
                <a:solidFill>
                  <a:srgbClr val="CCFF33"/>
                </a:solidFill>
              </a:rPr>
              <a:t>dalam</a:t>
            </a:r>
            <a:r>
              <a:rPr lang="en-US" sz="2400" dirty="0">
                <a:solidFill>
                  <a:srgbClr val="CCFF33"/>
                </a:solidFill>
              </a:rPr>
              <a:t> </a:t>
            </a:r>
            <a:r>
              <a:rPr lang="en-US" sz="2400" dirty="0" err="1">
                <a:solidFill>
                  <a:srgbClr val="CCFF33"/>
                </a:solidFill>
              </a:rPr>
              <a:t>buku</a:t>
            </a:r>
            <a:r>
              <a:rPr lang="en-US" sz="2400" dirty="0">
                <a:solidFill>
                  <a:srgbClr val="CCFF33"/>
                </a:solidFill>
              </a:rPr>
              <a:t> </a:t>
            </a:r>
            <a:r>
              <a:rPr lang="en-US" sz="2400" dirty="0" err="1">
                <a:solidFill>
                  <a:srgbClr val="CCFF33"/>
                </a:solidFill>
              </a:rPr>
              <a:t>besar</a:t>
            </a:r>
            <a:r>
              <a:rPr lang="en-US" sz="2400" dirty="0">
                <a:solidFill>
                  <a:srgbClr val="CCFF33"/>
                </a:solidFill>
              </a:rPr>
              <a:t> yang </a:t>
            </a:r>
            <a:r>
              <a:rPr lang="en-US" sz="2400" dirty="0" err="1">
                <a:solidFill>
                  <a:srgbClr val="CCFF33"/>
                </a:solidFill>
              </a:rPr>
              <a:t>disesuaikan</a:t>
            </a:r>
            <a:r>
              <a:rPr lang="en-US" sz="2400" dirty="0">
                <a:solidFill>
                  <a:srgbClr val="CCFF33"/>
                </a:solidFill>
              </a:rPr>
              <a:t> </a:t>
            </a:r>
            <a:r>
              <a:rPr lang="en-US" sz="2400" dirty="0" err="1">
                <a:solidFill>
                  <a:srgbClr val="CCFF33"/>
                </a:solidFill>
              </a:rPr>
              <a:t>dan</a:t>
            </a:r>
            <a:r>
              <a:rPr lang="en-US" sz="2400" dirty="0">
                <a:solidFill>
                  <a:srgbClr val="CCFF33"/>
                </a:solidFill>
              </a:rPr>
              <a:t> </a:t>
            </a:r>
            <a:r>
              <a:rPr lang="en-US" sz="2400" dirty="0" err="1">
                <a:solidFill>
                  <a:srgbClr val="CCFF33"/>
                </a:solidFill>
              </a:rPr>
              <a:t>diseimbangkan</a:t>
            </a:r>
            <a:r>
              <a:rPr lang="en-US" sz="2400" dirty="0">
                <a:solidFill>
                  <a:srgbClr val="CCFF33"/>
                </a:solidFill>
              </a:rPr>
              <a:t> </a:t>
            </a:r>
            <a:r>
              <a:rPr lang="en-US" sz="2400" dirty="0" err="1">
                <a:solidFill>
                  <a:srgbClr val="CCFF33"/>
                </a:solidFill>
              </a:rPr>
              <a:t>dan</a:t>
            </a:r>
            <a:r>
              <a:rPr lang="en-US" sz="2400" dirty="0">
                <a:solidFill>
                  <a:srgbClr val="CCFF33"/>
                </a:solidFill>
              </a:rPr>
              <a:t> </a:t>
            </a:r>
            <a:r>
              <a:rPr lang="en-US" sz="2400" dirty="0" err="1">
                <a:solidFill>
                  <a:srgbClr val="CCFF33"/>
                </a:solidFill>
              </a:rPr>
              <a:t>disusun</a:t>
            </a:r>
            <a:r>
              <a:rPr lang="en-US" sz="2400" dirty="0">
                <a:solidFill>
                  <a:srgbClr val="CCFF33"/>
                </a:solidFill>
              </a:rPr>
              <a:t> </a:t>
            </a:r>
            <a:r>
              <a:rPr lang="en-US" sz="2400" dirty="0" err="1">
                <a:solidFill>
                  <a:srgbClr val="CCFF33"/>
                </a:solidFill>
              </a:rPr>
              <a:t>dengan</a:t>
            </a:r>
            <a:r>
              <a:rPr lang="en-US" sz="2400" dirty="0">
                <a:solidFill>
                  <a:srgbClr val="CCFF33"/>
                </a:solidFill>
              </a:rPr>
              <a:t> </a:t>
            </a:r>
            <a:r>
              <a:rPr lang="en-US" sz="2400" dirty="0" err="1">
                <a:solidFill>
                  <a:srgbClr val="CCFF33"/>
                </a:solidFill>
              </a:rPr>
              <a:t>cara-cara</a:t>
            </a:r>
            <a:r>
              <a:rPr lang="en-US" sz="2400" dirty="0">
                <a:solidFill>
                  <a:srgbClr val="CCFF33"/>
                </a:solidFill>
              </a:rPr>
              <a:t> yang </a:t>
            </a:r>
            <a:r>
              <a:rPr lang="en-US" sz="2400" dirty="0" err="1">
                <a:solidFill>
                  <a:srgbClr val="CCFF33"/>
                </a:solidFill>
              </a:rPr>
              <a:t>sesuai</a:t>
            </a:r>
            <a:r>
              <a:rPr lang="en-US" sz="2400" dirty="0">
                <a:solidFill>
                  <a:srgbClr val="CCFF33"/>
                </a:solidFill>
              </a:rPr>
              <a:t> </a:t>
            </a:r>
            <a:r>
              <a:rPr lang="en-US" sz="2400" dirty="0" err="1">
                <a:solidFill>
                  <a:srgbClr val="CCFF33"/>
                </a:solidFill>
              </a:rPr>
              <a:t>dengan</a:t>
            </a:r>
            <a:r>
              <a:rPr lang="en-US" sz="2400" dirty="0">
                <a:solidFill>
                  <a:srgbClr val="CCFF33"/>
                </a:solidFill>
              </a:rPr>
              <a:t> </a:t>
            </a:r>
            <a:r>
              <a:rPr lang="en-US" sz="2400" dirty="0" err="1">
                <a:solidFill>
                  <a:srgbClr val="CCFF33"/>
                </a:solidFill>
              </a:rPr>
              <a:t>penyusunan</a:t>
            </a:r>
            <a:r>
              <a:rPr lang="en-US" sz="2400" dirty="0">
                <a:solidFill>
                  <a:srgbClr val="CCFF33"/>
                </a:solidFill>
              </a:rPr>
              <a:t> </a:t>
            </a:r>
            <a:r>
              <a:rPr lang="en-US" sz="2400" dirty="0" err="1">
                <a:solidFill>
                  <a:srgbClr val="CCFF33"/>
                </a:solidFill>
              </a:rPr>
              <a:t>rekening-rekening</a:t>
            </a:r>
            <a:r>
              <a:rPr lang="en-US" sz="2400" dirty="0">
                <a:solidFill>
                  <a:srgbClr val="CCFF33"/>
                </a:solidFill>
              </a:rPr>
              <a:t> yang </a:t>
            </a:r>
            <a:r>
              <a:rPr lang="en-US" sz="2400" dirty="0" err="1">
                <a:solidFill>
                  <a:srgbClr val="CCFF33"/>
                </a:solidFill>
              </a:rPr>
              <a:t>ada</a:t>
            </a:r>
            <a:r>
              <a:rPr lang="en-US" sz="2400" dirty="0">
                <a:solidFill>
                  <a:srgbClr val="CCFF33"/>
                </a:solidFill>
              </a:rPr>
              <a:t> </a:t>
            </a:r>
            <a:r>
              <a:rPr lang="en-US" sz="2400" dirty="0" err="1">
                <a:solidFill>
                  <a:srgbClr val="CCFF33"/>
                </a:solidFill>
              </a:rPr>
              <a:t>di</a:t>
            </a:r>
            <a:r>
              <a:rPr lang="en-US" sz="2400" dirty="0">
                <a:solidFill>
                  <a:srgbClr val="CCFF33"/>
                </a:solidFill>
              </a:rPr>
              <a:t> </a:t>
            </a:r>
            <a:r>
              <a:rPr lang="en-US" sz="2400" dirty="0" err="1">
                <a:solidFill>
                  <a:srgbClr val="CCFF33"/>
                </a:solidFill>
              </a:rPr>
              <a:t>dalam</a:t>
            </a:r>
            <a:r>
              <a:rPr lang="en-US" sz="2400" dirty="0">
                <a:solidFill>
                  <a:srgbClr val="CCFF33"/>
                </a:solidFill>
              </a:rPr>
              <a:t> </a:t>
            </a:r>
            <a:r>
              <a:rPr lang="en-US" sz="2400" dirty="0" err="1">
                <a:solidFill>
                  <a:srgbClr val="CCFF33"/>
                </a:solidFill>
              </a:rPr>
              <a:t>laporan</a:t>
            </a:r>
            <a:r>
              <a:rPr lang="en-US" sz="2400" dirty="0">
                <a:solidFill>
                  <a:srgbClr val="CCFF33"/>
                </a:solidFill>
              </a:rPr>
              <a:t> </a:t>
            </a:r>
            <a:r>
              <a:rPr lang="en-US" sz="2400" dirty="0" err="1">
                <a:solidFill>
                  <a:srgbClr val="CCFF33"/>
                </a:solidFill>
              </a:rPr>
              <a:t>keuangan</a:t>
            </a:r>
            <a:endParaRPr lang="en-US" sz="2400" dirty="0">
              <a:solidFill>
                <a:srgbClr val="CCFF33"/>
              </a:solidFill>
            </a:endParaRPr>
          </a:p>
          <a:p>
            <a:pPr marL="342900" indent="-342900" algn="l"/>
            <a:endParaRPr lang="en-US" sz="2400" dirty="0">
              <a:solidFill>
                <a:srgbClr val="FFFF00"/>
              </a:solidFill>
            </a:endParaRPr>
          </a:p>
          <a:p>
            <a:pPr marL="342900" indent="-342900" algn="l"/>
            <a:r>
              <a:rPr lang="en-US" sz="2400" dirty="0">
                <a:solidFill>
                  <a:srgbClr val="FFFF00"/>
                </a:solidFill>
              </a:rPr>
              <a:t>TUJUAN</a:t>
            </a:r>
          </a:p>
          <a:p>
            <a:pPr marL="342900" indent="-342900" algn="l">
              <a:buFontTx/>
              <a:buBlip>
                <a:blip r:embed="rId2"/>
              </a:buBlip>
            </a:pPr>
            <a:r>
              <a:rPr lang="en-US" sz="2400" dirty="0">
                <a:solidFill>
                  <a:srgbClr val="FFFF00"/>
                </a:solidFill>
              </a:rPr>
              <a:t> </a:t>
            </a:r>
            <a:r>
              <a:rPr lang="en-US" sz="2400" dirty="0" err="1">
                <a:solidFill>
                  <a:srgbClr val="FF0000"/>
                </a:solidFill>
              </a:rPr>
              <a:t>Membantu</a:t>
            </a:r>
            <a:r>
              <a:rPr lang="en-US" sz="2400" dirty="0">
                <a:solidFill>
                  <a:srgbClr val="FF0000"/>
                </a:solidFill>
              </a:rPr>
              <a:t> </a:t>
            </a:r>
            <a:r>
              <a:rPr lang="en-US" sz="2400" dirty="0" err="1">
                <a:solidFill>
                  <a:srgbClr val="FF0000"/>
                </a:solidFill>
              </a:rPr>
              <a:t>mempermudah</a:t>
            </a:r>
            <a:r>
              <a:rPr lang="en-US" sz="2400" dirty="0">
                <a:solidFill>
                  <a:srgbClr val="FF0000"/>
                </a:solidFill>
              </a:rPr>
              <a:t> </a:t>
            </a:r>
            <a:r>
              <a:rPr lang="en-US" sz="2400" dirty="0" err="1">
                <a:solidFill>
                  <a:srgbClr val="FF0000"/>
                </a:solidFill>
              </a:rPr>
              <a:t>dalam</a:t>
            </a:r>
            <a:r>
              <a:rPr lang="en-US" sz="2400" dirty="0">
                <a:solidFill>
                  <a:srgbClr val="FF0000"/>
                </a:solidFill>
              </a:rPr>
              <a:t> </a:t>
            </a:r>
            <a:r>
              <a:rPr lang="en-US" sz="2400" dirty="0" err="1">
                <a:solidFill>
                  <a:srgbClr val="FF0000"/>
                </a:solidFill>
              </a:rPr>
              <a:t>penyusunan</a:t>
            </a:r>
            <a:r>
              <a:rPr lang="en-US" sz="2400" dirty="0">
                <a:solidFill>
                  <a:srgbClr val="FF0000"/>
                </a:solidFill>
              </a:rPr>
              <a:t> </a:t>
            </a:r>
            <a:r>
              <a:rPr lang="en-US" sz="2400" dirty="0" err="1">
                <a:solidFill>
                  <a:srgbClr val="FF0000"/>
                </a:solidFill>
              </a:rPr>
              <a:t>laporan</a:t>
            </a:r>
            <a:r>
              <a:rPr lang="en-US" sz="2400" dirty="0">
                <a:solidFill>
                  <a:srgbClr val="FF0000"/>
                </a:solidFill>
              </a:rPr>
              <a:t> </a:t>
            </a:r>
            <a:r>
              <a:rPr lang="en-US" sz="2400" dirty="0" err="1">
                <a:solidFill>
                  <a:srgbClr val="FF0000"/>
                </a:solidFill>
              </a:rPr>
              <a:t>keuangan</a:t>
            </a:r>
            <a:endParaRPr lang="en-US" sz="2400" dirty="0">
              <a:solidFill>
                <a:srgbClr val="FF0000"/>
              </a:solidFill>
            </a:endParaRPr>
          </a:p>
          <a:p>
            <a:pPr marL="342900" indent="-342900" algn="l"/>
            <a:r>
              <a:rPr lang="en-US" sz="2400" dirty="0">
                <a:solidFill>
                  <a:srgbClr val="FFFF00"/>
                </a:solidFill>
              </a:rPr>
              <a:t> </a:t>
            </a:r>
          </a:p>
          <a:p>
            <a:pPr marL="342900" indent="-342900" algn="l">
              <a:buFontTx/>
              <a:buBlip>
                <a:blip r:embed="rId2"/>
              </a:buBlip>
            </a:pPr>
            <a:r>
              <a:rPr lang="en-US" sz="2400" dirty="0" err="1">
                <a:solidFill>
                  <a:srgbClr val="00FFFF"/>
                </a:solidFill>
              </a:rPr>
              <a:t>Untuk</a:t>
            </a:r>
            <a:r>
              <a:rPr lang="en-US" sz="2400" dirty="0">
                <a:solidFill>
                  <a:srgbClr val="00FFFF"/>
                </a:solidFill>
              </a:rPr>
              <a:t> </a:t>
            </a:r>
            <a:r>
              <a:rPr lang="en-US" sz="2400" dirty="0" err="1">
                <a:solidFill>
                  <a:srgbClr val="00FFFF"/>
                </a:solidFill>
              </a:rPr>
              <a:t>meringkas</a:t>
            </a:r>
            <a:r>
              <a:rPr lang="en-US" sz="2400" dirty="0">
                <a:solidFill>
                  <a:srgbClr val="00FFFF"/>
                </a:solidFill>
              </a:rPr>
              <a:t> </a:t>
            </a:r>
            <a:r>
              <a:rPr lang="en-US" sz="2400" dirty="0" err="1">
                <a:solidFill>
                  <a:srgbClr val="00FFFF"/>
                </a:solidFill>
              </a:rPr>
              <a:t>informasi-informasi</a:t>
            </a:r>
            <a:r>
              <a:rPr lang="en-US" sz="2400" dirty="0">
                <a:solidFill>
                  <a:srgbClr val="00FFFF"/>
                </a:solidFill>
              </a:rPr>
              <a:t> yang </a:t>
            </a:r>
            <a:r>
              <a:rPr lang="en-US" sz="2400" dirty="0" err="1">
                <a:solidFill>
                  <a:srgbClr val="00FFFF"/>
                </a:solidFill>
              </a:rPr>
              <a:t>berasal</a:t>
            </a:r>
            <a:r>
              <a:rPr lang="en-US" sz="2400" dirty="0">
                <a:solidFill>
                  <a:srgbClr val="00FFFF"/>
                </a:solidFill>
              </a:rPr>
              <a:t> </a:t>
            </a:r>
            <a:r>
              <a:rPr lang="en-US" sz="2400" dirty="0" err="1">
                <a:solidFill>
                  <a:srgbClr val="00FFFF"/>
                </a:solidFill>
              </a:rPr>
              <a:t>dari</a:t>
            </a:r>
            <a:r>
              <a:rPr lang="en-US" sz="2400" dirty="0">
                <a:solidFill>
                  <a:srgbClr val="00FFFF"/>
                </a:solidFill>
              </a:rPr>
              <a:t> </a:t>
            </a:r>
            <a:r>
              <a:rPr lang="en-US" sz="2400" dirty="0" err="1">
                <a:solidFill>
                  <a:srgbClr val="00FFFF"/>
                </a:solidFill>
              </a:rPr>
              <a:t>neraca</a:t>
            </a:r>
            <a:r>
              <a:rPr lang="en-US" sz="2400" dirty="0">
                <a:solidFill>
                  <a:srgbClr val="00FFFF"/>
                </a:solidFill>
              </a:rPr>
              <a:t> </a:t>
            </a:r>
            <a:r>
              <a:rPr lang="en-US" sz="2400" dirty="0" err="1">
                <a:solidFill>
                  <a:srgbClr val="00FFFF"/>
                </a:solidFill>
              </a:rPr>
              <a:t>saldo</a:t>
            </a:r>
            <a:r>
              <a:rPr lang="en-US" sz="2400" dirty="0">
                <a:solidFill>
                  <a:srgbClr val="00FFFF"/>
                </a:solidFill>
              </a:rPr>
              <a:t> </a:t>
            </a:r>
            <a:r>
              <a:rPr lang="en-US" sz="2400" dirty="0" err="1">
                <a:solidFill>
                  <a:srgbClr val="00FFFF"/>
                </a:solidFill>
              </a:rPr>
              <a:t>dan</a:t>
            </a:r>
            <a:r>
              <a:rPr lang="en-US" sz="2400" dirty="0">
                <a:solidFill>
                  <a:srgbClr val="00FFFF"/>
                </a:solidFill>
              </a:rPr>
              <a:t> data-data </a:t>
            </a:r>
            <a:r>
              <a:rPr lang="en-US" sz="2400" dirty="0" err="1">
                <a:solidFill>
                  <a:srgbClr val="00FFFF"/>
                </a:solidFill>
              </a:rPr>
              <a:t>penyesuaian</a:t>
            </a:r>
            <a:r>
              <a:rPr lang="en-US" sz="2400" dirty="0">
                <a:solidFill>
                  <a:srgbClr val="00FFFF"/>
                </a:solidFill>
              </a:rPr>
              <a:t>, </a:t>
            </a:r>
            <a:r>
              <a:rPr lang="en-US" sz="2400" dirty="0" err="1">
                <a:solidFill>
                  <a:srgbClr val="00FFFF"/>
                </a:solidFill>
              </a:rPr>
              <a:t>sehingga</a:t>
            </a:r>
            <a:r>
              <a:rPr lang="en-US" sz="2400" dirty="0">
                <a:solidFill>
                  <a:srgbClr val="00FFFF"/>
                </a:solidFill>
              </a:rPr>
              <a:t> </a:t>
            </a:r>
            <a:r>
              <a:rPr lang="en-US" sz="2400" dirty="0" err="1">
                <a:solidFill>
                  <a:srgbClr val="00FFFF"/>
                </a:solidFill>
              </a:rPr>
              <a:t>neraca</a:t>
            </a:r>
            <a:r>
              <a:rPr lang="en-US" sz="2400" dirty="0">
                <a:solidFill>
                  <a:srgbClr val="00FFFF"/>
                </a:solidFill>
              </a:rPr>
              <a:t> </a:t>
            </a:r>
            <a:r>
              <a:rPr lang="en-US" sz="2400" dirty="0" err="1">
                <a:solidFill>
                  <a:srgbClr val="00FFFF"/>
                </a:solidFill>
              </a:rPr>
              <a:t>lajur</a:t>
            </a:r>
            <a:r>
              <a:rPr lang="en-US" sz="2400" dirty="0">
                <a:solidFill>
                  <a:srgbClr val="00FFFF"/>
                </a:solidFill>
              </a:rPr>
              <a:t> </a:t>
            </a:r>
            <a:r>
              <a:rPr lang="en-US" sz="2400" dirty="0" err="1">
                <a:solidFill>
                  <a:srgbClr val="00FFFF"/>
                </a:solidFill>
              </a:rPr>
              <a:t>menjadi</a:t>
            </a:r>
            <a:r>
              <a:rPr lang="en-US" sz="2400" dirty="0">
                <a:solidFill>
                  <a:srgbClr val="00FFFF"/>
                </a:solidFill>
              </a:rPr>
              <a:t> </a:t>
            </a:r>
            <a:r>
              <a:rPr lang="en-US" sz="2400" dirty="0" err="1">
                <a:solidFill>
                  <a:srgbClr val="00FFFF"/>
                </a:solidFill>
              </a:rPr>
              <a:t>kertas</a:t>
            </a:r>
            <a:r>
              <a:rPr lang="en-US" sz="2400" dirty="0">
                <a:solidFill>
                  <a:srgbClr val="00FFFF"/>
                </a:solidFill>
              </a:rPr>
              <a:t> </a:t>
            </a:r>
            <a:r>
              <a:rPr lang="en-US" sz="2400" dirty="0" err="1">
                <a:solidFill>
                  <a:srgbClr val="00FFFF"/>
                </a:solidFill>
              </a:rPr>
              <a:t>kerja</a:t>
            </a:r>
            <a:r>
              <a:rPr lang="en-US" sz="2400" dirty="0">
                <a:solidFill>
                  <a:srgbClr val="00FFFF"/>
                </a:solidFill>
              </a:rPr>
              <a:t> formal </a:t>
            </a:r>
            <a:r>
              <a:rPr lang="en-US" sz="2400" dirty="0" err="1">
                <a:solidFill>
                  <a:srgbClr val="00FFFF"/>
                </a:solidFill>
              </a:rPr>
              <a:t>untuk</a:t>
            </a:r>
            <a:r>
              <a:rPr lang="en-US" sz="2400" dirty="0">
                <a:solidFill>
                  <a:srgbClr val="00FFFF"/>
                </a:solidFill>
              </a:rPr>
              <a:t> </a:t>
            </a:r>
            <a:r>
              <a:rPr lang="en-US" sz="2400" dirty="0" err="1">
                <a:solidFill>
                  <a:srgbClr val="00FFFF"/>
                </a:solidFill>
              </a:rPr>
              <a:t>persiapan</a:t>
            </a:r>
            <a:r>
              <a:rPr lang="en-US" sz="2400" dirty="0">
                <a:solidFill>
                  <a:srgbClr val="00FFFF"/>
                </a:solidFill>
              </a:rPr>
              <a:t> </a:t>
            </a:r>
            <a:r>
              <a:rPr lang="en-US" sz="2400" dirty="0" err="1">
                <a:solidFill>
                  <a:srgbClr val="00FFFF"/>
                </a:solidFill>
              </a:rPr>
              <a:t>laporan</a:t>
            </a:r>
            <a:r>
              <a:rPr lang="en-US" sz="2400" dirty="0">
                <a:solidFill>
                  <a:srgbClr val="00FFFF"/>
                </a:solidFill>
              </a:rPr>
              <a:t> </a:t>
            </a:r>
            <a:r>
              <a:rPr lang="en-US" sz="2400" dirty="0" err="1">
                <a:solidFill>
                  <a:srgbClr val="00FFFF"/>
                </a:solidFill>
              </a:rPr>
              <a:t>keuangan</a:t>
            </a:r>
            <a:endParaRPr lang="en-US" sz="2400" dirty="0">
              <a:solidFill>
                <a:srgbClr val="00FFFF"/>
              </a:solidFill>
            </a:endParaRPr>
          </a:p>
          <a:p>
            <a:pPr marL="342900" indent="-342900" algn="l"/>
            <a:endParaRPr lang="en-US" sz="2400" dirty="0">
              <a:solidFill>
                <a:srgbClr val="FFFF00"/>
              </a:solidFill>
            </a:endParaRPr>
          </a:p>
          <a:p>
            <a:pPr marL="342900" indent="-342900" algn="l">
              <a:buFontTx/>
              <a:buBlip>
                <a:blip r:embed="rId2"/>
              </a:buBlip>
            </a:pPr>
            <a:r>
              <a:rPr lang="en-US" sz="2400" dirty="0">
                <a:solidFill>
                  <a:srgbClr val="00FF99"/>
                </a:solidFill>
              </a:rPr>
              <a:t> </a:t>
            </a:r>
            <a:r>
              <a:rPr lang="en-US" sz="2400" dirty="0" err="1">
                <a:solidFill>
                  <a:srgbClr val="00FF99"/>
                </a:solidFill>
              </a:rPr>
              <a:t>Untuk</a:t>
            </a:r>
            <a:r>
              <a:rPr lang="en-US" sz="2400" dirty="0">
                <a:solidFill>
                  <a:srgbClr val="00FF99"/>
                </a:solidFill>
              </a:rPr>
              <a:t> </a:t>
            </a:r>
            <a:r>
              <a:rPr lang="en-US" sz="2400" dirty="0" err="1">
                <a:solidFill>
                  <a:srgbClr val="00FF99"/>
                </a:solidFill>
              </a:rPr>
              <a:t>mempermudah</a:t>
            </a:r>
            <a:r>
              <a:rPr lang="en-US" sz="2400" dirty="0">
                <a:solidFill>
                  <a:srgbClr val="00FF99"/>
                </a:solidFill>
              </a:rPr>
              <a:t> </a:t>
            </a:r>
            <a:r>
              <a:rPr lang="en-US" sz="2400" dirty="0" err="1">
                <a:solidFill>
                  <a:srgbClr val="00FF99"/>
                </a:solidFill>
              </a:rPr>
              <a:t>dalam</a:t>
            </a:r>
            <a:r>
              <a:rPr lang="en-US" sz="2400" dirty="0">
                <a:solidFill>
                  <a:srgbClr val="00FF99"/>
                </a:solidFill>
              </a:rPr>
              <a:t> </a:t>
            </a:r>
            <a:r>
              <a:rPr lang="en-US" sz="2400" dirty="0" err="1">
                <a:solidFill>
                  <a:srgbClr val="00FF99"/>
                </a:solidFill>
              </a:rPr>
              <a:t>menemukan</a:t>
            </a:r>
            <a:r>
              <a:rPr lang="en-US" sz="2400" dirty="0">
                <a:solidFill>
                  <a:srgbClr val="00FF99"/>
                </a:solidFill>
              </a:rPr>
              <a:t> </a:t>
            </a:r>
            <a:r>
              <a:rPr lang="en-US" sz="2400" dirty="0" err="1">
                <a:solidFill>
                  <a:srgbClr val="00FF99"/>
                </a:solidFill>
              </a:rPr>
              <a:t>kemungkinan</a:t>
            </a:r>
            <a:r>
              <a:rPr lang="en-US" sz="2400" dirty="0">
                <a:solidFill>
                  <a:srgbClr val="00FF99"/>
                </a:solidFill>
              </a:rPr>
              <a:t> </a:t>
            </a:r>
            <a:r>
              <a:rPr lang="en-US" sz="2400" dirty="0" err="1">
                <a:solidFill>
                  <a:srgbClr val="00FF99"/>
                </a:solidFill>
              </a:rPr>
              <a:t>terjadi</a:t>
            </a:r>
            <a:r>
              <a:rPr lang="en-US" sz="2400" dirty="0">
                <a:solidFill>
                  <a:srgbClr val="00FF99"/>
                </a:solidFill>
              </a:rPr>
              <a:t> </a:t>
            </a:r>
            <a:r>
              <a:rPr lang="en-US" sz="2400" dirty="0" err="1">
                <a:solidFill>
                  <a:srgbClr val="00FF99"/>
                </a:solidFill>
              </a:rPr>
              <a:t>kesalahan</a:t>
            </a:r>
            <a:r>
              <a:rPr lang="en-US" sz="2400" dirty="0">
                <a:solidFill>
                  <a:srgbClr val="00FF99"/>
                </a:solidFill>
              </a:rPr>
              <a:t> yang </a:t>
            </a:r>
            <a:r>
              <a:rPr lang="en-US" sz="2400" dirty="0" err="1">
                <a:solidFill>
                  <a:srgbClr val="00FF99"/>
                </a:solidFill>
              </a:rPr>
              <a:t>dilakukan</a:t>
            </a:r>
            <a:r>
              <a:rPr lang="en-US" sz="2400" dirty="0">
                <a:solidFill>
                  <a:srgbClr val="00FF99"/>
                </a:solidFill>
              </a:rPr>
              <a:t> </a:t>
            </a:r>
            <a:r>
              <a:rPr lang="en-US" sz="2400" dirty="0" err="1">
                <a:solidFill>
                  <a:srgbClr val="00FF99"/>
                </a:solidFill>
              </a:rPr>
              <a:t>dalam</a:t>
            </a:r>
            <a:r>
              <a:rPr lang="en-US" sz="2400" dirty="0">
                <a:solidFill>
                  <a:srgbClr val="00FF99"/>
                </a:solidFill>
              </a:rPr>
              <a:t> </a:t>
            </a:r>
            <a:r>
              <a:rPr lang="en-US" sz="2400" dirty="0" err="1">
                <a:solidFill>
                  <a:srgbClr val="00FF99"/>
                </a:solidFill>
              </a:rPr>
              <a:t>membuat</a:t>
            </a:r>
            <a:r>
              <a:rPr lang="en-US" sz="2400" dirty="0">
                <a:solidFill>
                  <a:srgbClr val="00FF99"/>
                </a:solidFill>
              </a:rPr>
              <a:t> </a:t>
            </a:r>
            <a:r>
              <a:rPr lang="en-US" sz="2400" dirty="0" err="1">
                <a:solidFill>
                  <a:srgbClr val="00FF99"/>
                </a:solidFill>
              </a:rPr>
              <a:t>jurnal</a:t>
            </a:r>
            <a:r>
              <a:rPr lang="en-US" sz="2400" dirty="0">
                <a:solidFill>
                  <a:srgbClr val="00FF99"/>
                </a:solidFill>
              </a:rPr>
              <a:t> </a:t>
            </a:r>
            <a:r>
              <a:rPr lang="en-US" sz="2400" dirty="0" err="1">
                <a:solidFill>
                  <a:srgbClr val="00FF99"/>
                </a:solidFill>
              </a:rPr>
              <a:t>penyesuaian</a:t>
            </a:r>
            <a:r>
              <a:rPr lang="en-US" sz="2400" dirty="0">
                <a:solidFill>
                  <a:srgbClr val="00FF99"/>
                </a:solidFill>
              </a:rPr>
              <a:t>. </a:t>
            </a:r>
          </a:p>
        </p:txBody>
      </p:sp>
      <p:sp>
        <p:nvSpPr>
          <p:cNvPr id="4" name="Rectangle 3"/>
          <p:cNvSpPr/>
          <p:nvPr/>
        </p:nvSpPr>
        <p:spPr>
          <a:xfrm>
            <a:off x="304800" y="990600"/>
            <a:ext cx="8610600" cy="16002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362200" y="228600"/>
            <a:ext cx="4648200" cy="954107"/>
          </a:xfrm>
          <a:prstGeom prst="rect">
            <a:avLst/>
          </a:prstGeom>
          <a:noFill/>
          <a:ln w="9525">
            <a:solidFill>
              <a:srgbClr val="FB5763"/>
            </a:solidFill>
            <a:miter lim="800000"/>
            <a:headEnd/>
            <a:tailEnd/>
          </a:ln>
          <a:effectLst/>
        </p:spPr>
        <p:txBody>
          <a:bodyPr wrap="square">
            <a:spAutoFit/>
          </a:bodyPr>
          <a:lstStyle/>
          <a:p>
            <a:pPr marL="342900" indent="-342900"/>
            <a:r>
              <a:rPr lang="en-US" sz="2800" b="1" dirty="0" err="1" smtClean="0">
                <a:solidFill>
                  <a:srgbClr val="FFFF00"/>
                </a:solidFill>
                <a:latin typeface="Albertus Medium" pitchFamily="34" charset="0"/>
              </a:rPr>
              <a:t>Neraca</a:t>
            </a:r>
            <a:r>
              <a:rPr lang="en-US" sz="2800" b="1" dirty="0" smtClean="0">
                <a:solidFill>
                  <a:srgbClr val="FFFF00"/>
                </a:solidFill>
                <a:latin typeface="Albertus Medium" pitchFamily="34" charset="0"/>
              </a:rPr>
              <a:t> </a:t>
            </a:r>
            <a:r>
              <a:rPr lang="en-US" sz="2800" b="1" dirty="0" err="1" smtClean="0">
                <a:solidFill>
                  <a:srgbClr val="FFFF00"/>
                </a:solidFill>
                <a:latin typeface="Albertus Medium" pitchFamily="34" charset="0"/>
              </a:rPr>
              <a:t>Lajur</a:t>
            </a:r>
            <a:r>
              <a:rPr lang="en-US" sz="2800" b="1" dirty="0" smtClean="0">
                <a:solidFill>
                  <a:srgbClr val="FFFF00"/>
                </a:solidFill>
                <a:latin typeface="Albertus Medium" pitchFamily="34" charset="0"/>
              </a:rPr>
              <a:t>/ </a:t>
            </a:r>
            <a:r>
              <a:rPr lang="en-US" sz="2800" b="1" dirty="0" err="1" smtClean="0">
                <a:solidFill>
                  <a:srgbClr val="FFFF00"/>
                </a:solidFill>
                <a:latin typeface="Albertus Medium" pitchFamily="34" charset="0"/>
              </a:rPr>
              <a:t>Kertas</a:t>
            </a:r>
            <a:r>
              <a:rPr lang="en-US" sz="2800" b="1" dirty="0" smtClean="0">
                <a:solidFill>
                  <a:srgbClr val="FFFF00"/>
                </a:solidFill>
                <a:latin typeface="Albertus Medium" pitchFamily="34" charset="0"/>
              </a:rPr>
              <a:t> </a:t>
            </a:r>
            <a:r>
              <a:rPr lang="en-US" sz="2800" b="1" dirty="0" err="1" smtClean="0">
                <a:solidFill>
                  <a:srgbClr val="FFFF00"/>
                </a:solidFill>
                <a:latin typeface="Albertus Medium" pitchFamily="34" charset="0"/>
              </a:rPr>
              <a:t>kerja</a:t>
            </a:r>
            <a:endParaRPr lang="en-US" sz="2800" b="1" dirty="0" smtClean="0">
              <a:solidFill>
                <a:srgbClr val="FFFF00"/>
              </a:solidFill>
              <a:latin typeface="Albertus Medium" pitchFamily="34" charset="0"/>
            </a:endParaRPr>
          </a:p>
          <a:p>
            <a:pPr marL="342900" indent="-342900" algn="ctr"/>
            <a:r>
              <a:rPr lang="en-US" sz="2800" b="1" dirty="0" smtClean="0">
                <a:solidFill>
                  <a:srgbClr val="FFFF00"/>
                </a:solidFill>
                <a:latin typeface="Albertus Medium" pitchFamily="34" charset="0"/>
              </a:rPr>
              <a:t>(Work Sheet)</a:t>
            </a:r>
            <a:endParaRPr lang="en-US" sz="2800" b="1" dirty="0">
              <a:solidFill>
                <a:srgbClr val="FFFF00"/>
              </a:solidFill>
              <a:latin typeface="Albertus Medium" pitchFamily="34" charset="0"/>
            </a:endParaRPr>
          </a:p>
        </p:txBody>
      </p:sp>
      <p:graphicFrame>
        <p:nvGraphicFramePr>
          <p:cNvPr id="3" name="Group 113"/>
          <p:cNvGraphicFramePr>
            <a:graphicFrameLocks noGrp="1"/>
          </p:cNvGraphicFramePr>
          <p:nvPr/>
        </p:nvGraphicFramePr>
        <p:xfrm>
          <a:off x="-1" y="1371600"/>
          <a:ext cx="9144001" cy="5055752"/>
        </p:xfrm>
        <a:graphic>
          <a:graphicData uri="http://schemas.openxmlformats.org/drawingml/2006/table">
            <a:tbl>
              <a:tblPr>
                <a:tableStyleId>{35758FB7-9AC5-4552-8A53-C91805E547FA}</a:tableStyleId>
              </a:tblPr>
              <a:tblGrid>
                <a:gridCol w="457201"/>
                <a:gridCol w="1720620"/>
                <a:gridCol w="653346"/>
                <a:gridCol w="596287"/>
                <a:gridCol w="763547"/>
                <a:gridCol w="817987"/>
                <a:gridCol w="782213"/>
                <a:gridCol w="838200"/>
                <a:gridCol w="609600"/>
                <a:gridCol w="609600"/>
                <a:gridCol w="686592"/>
                <a:gridCol w="608808"/>
              </a:tblGrid>
              <a:tr h="838200">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No</a:t>
                      </a:r>
                    </a:p>
                  </a:txBody>
                  <a:tcPr anchor="ctr" horzOverflow="overflow"/>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KETERANGAN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(AKUN)</a:t>
                      </a:r>
                    </a:p>
                  </a:txBody>
                  <a:tcP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NERACA SALDO</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PENYESUAIAN PEMBUKUAN</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NS DISESUAIKAN</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RUGI-LABA</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NERACA</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hMerge="1">
                  <a:txBody>
                    <a:bodyPr/>
                    <a:lstStyle/>
                    <a:p>
                      <a:endParaRPr lang="en-US"/>
                    </a:p>
                  </a:txBody>
                  <a:tcPr/>
                </a:tc>
              </a:tr>
              <a:tr h="457200">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D</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K</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D</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K</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D</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K</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smtClean="0">
                          <a:ln>
                            <a:noFill/>
                          </a:ln>
                          <a:effectLst/>
                        </a:rPr>
                        <a:t>D</a:t>
                      </a:r>
                      <a:endParaRPr kumimoji="0" lang="en-US" sz="2000" b="1"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K</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D</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K</a:t>
                      </a: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tc>
              </a:tr>
              <a:tr h="35927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u="none" strike="noStrike" cap="none" normalizeH="0" baseline="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 Box 4"/>
          <p:cNvSpPr txBox="1">
            <a:spLocks noChangeArrowheads="1"/>
          </p:cNvSpPr>
          <p:nvPr/>
        </p:nvSpPr>
        <p:spPr bwMode="auto">
          <a:xfrm>
            <a:off x="304800" y="1839913"/>
            <a:ext cx="8610600" cy="4524315"/>
          </a:xfrm>
          <a:prstGeom prst="rect">
            <a:avLst/>
          </a:prstGeom>
          <a:noFill/>
          <a:ln w="9525">
            <a:noFill/>
            <a:miter lim="800000"/>
            <a:headEnd/>
            <a:tailEnd/>
          </a:ln>
          <a:effectLst/>
        </p:spPr>
        <p:txBody>
          <a:bodyPr wrap="square">
            <a:spAutoFit/>
          </a:bodyPr>
          <a:lstStyle/>
          <a:p>
            <a:pPr marL="342900" indent="-342900" algn="l"/>
            <a:r>
              <a:rPr lang="id-ID" sz="2400" b="1" dirty="0" smtClean="0">
                <a:solidFill>
                  <a:srgbClr val="00FFFF"/>
                </a:solidFill>
                <a:latin typeface="Arial Narrow" pitchFamily="34" charset="0"/>
              </a:rPr>
              <a:t>Untuk </a:t>
            </a:r>
            <a:r>
              <a:rPr lang="id-ID" sz="2400" b="1" dirty="0">
                <a:solidFill>
                  <a:srgbClr val="00FFFF"/>
                </a:solidFill>
                <a:latin typeface="Arial Narrow" pitchFamily="34" charset="0"/>
              </a:rPr>
              <a:t>memindahkan saldo-saldo rekening pendapatan, biaya, dan prive ke dalam rekening modal</a:t>
            </a:r>
            <a:endParaRPr lang="en-US" sz="2400" b="1" dirty="0">
              <a:solidFill>
                <a:srgbClr val="00FFFF"/>
              </a:solidFill>
              <a:latin typeface="Arial Narrow" pitchFamily="34" charset="0"/>
            </a:endParaRPr>
          </a:p>
          <a:p>
            <a:pPr marL="342900" indent="-342900" algn="l"/>
            <a:endParaRPr lang="en-US" sz="2400" b="1" dirty="0">
              <a:solidFill>
                <a:srgbClr val="FFFF00"/>
              </a:solidFill>
              <a:latin typeface="Arial Narrow" pitchFamily="34" charset="0"/>
            </a:endParaRPr>
          </a:p>
          <a:p>
            <a:pPr marL="342900" indent="-342900" algn="l"/>
            <a:r>
              <a:rPr lang="id-ID" sz="2400" b="1" dirty="0">
                <a:solidFill>
                  <a:srgbClr val="FFFF00"/>
                </a:solidFill>
                <a:latin typeface="Arial Narrow" pitchFamily="34" charset="0"/>
              </a:rPr>
              <a:t>Adapun tujuan jurnal penutup adalah:</a:t>
            </a:r>
          </a:p>
          <a:p>
            <a:pPr marL="342900" indent="-342900" algn="l">
              <a:buFont typeface="Wingdings" pitchFamily="2" charset="2"/>
              <a:buChar char="Ø"/>
            </a:pPr>
            <a:r>
              <a:rPr lang="id-ID" sz="2400" b="1" dirty="0">
                <a:solidFill>
                  <a:srgbClr val="00FF00"/>
                </a:solidFill>
                <a:latin typeface="Arial Narrow" pitchFamily="34" charset="0"/>
              </a:rPr>
              <a:t>Untuk memindahkan saldo-saldo rekening pendapatan, biaya, dan prive ke rekening modal agar saldo-saldo rekening pendapatan, biaya, dan prive pada akhir periode menjadi nol rupiah</a:t>
            </a:r>
            <a:endParaRPr lang="en-US" sz="2400" b="1" dirty="0">
              <a:solidFill>
                <a:srgbClr val="00FF00"/>
              </a:solidFill>
              <a:latin typeface="Arial Narrow" pitchFamily="34" charset="0"/>
            </a:endParaRPr>
          </a:p>
          <a:p>
            <a:pPr marL="342900" indent="-342900" algn="l">
              <a:buFont typeface="Wingdings" pitchFamily="2" charset="2"/>
              <a:buChar char="Ø"/>
            </a:pPr>
            <a:endParaRPr lang="en-US" sz="2400" b="1" dirty="0">
              <a:solidFill>
                <a:srgbClr val="FFFF00"/>
              </a:solidFill>
              <a:latin typeface="Arial Narrow" pitchFamily="34" charset="0"/>
            </a:endParaRPr>
          </a:p>
          <a:p>
            <a:pPr marL="342900" indent="-342900" algn="l">
              <a:buFont typeface="Wingdings" pitchFamily="2" charset="2"/>
              <a:buChar char="Ø"/>
            </a:pPr>
            <a:r>
              <a:rPr lang="id-ID" sz="2400" b="1" dirty="0">
                <a:solidFill>
                  <a:srgbClr val="FF00FF"/>
                </a:solidFill>
                <a:latin typeface="Arial Narrow" pitchFamily="34" charset="0"/>
              </a:rPr>
              <a:t>Agar rekening modal menunjukkan jumlah yang sebenarnya pada akhir periode dan sesuai dengan yang dicantumkan di dalam neraca</a:t>
            </a:r>
            <a:endParaRPr lang="en-US" sz="2400" b="1" dirty="0">
              <a:solidFill>
                <a:srgbClr val="FF00FF"/>
              </a:solidFill>
              <a:latin typeface="Arial Narrow" pitchFamily="34" charset="0"/>
            </a:endParaRPr>
          </a:p>
          <a:p>
            <a:pPr marL="342900" indent="-342900" algn="l"/>
            <a:endParaRPr lang="en-US" sz="2400" b="1" dirty="0">
              <a:solidFill>
                <a:srgbClr val="FFFF00"/>
              </a:solidFill>
              <a:latin typeface="Arial Narrow" pitchFamily="34" charset="0"/>
            </a:endParaRPr>
          </a:p>
        </p:txBody>
      </p:sp>
      <p:sp>
        <p:nvSpPr>
          <p:cNvPr id="5" name="Title 4"/>
          <p:cNvSpPr>
            <a:spLocks noGrp="1"/>
          </p:cNvSpPr>
          <p:nvPr>
            <p:ph type="title"/>
          </p:nvPr>
        </p:nvSpPr>
        <p:spPr/>
        <p:txBody>
          <a:bodyPr>
            <a:normAutofit fontScale="90000"/>
          </a:bodyPr>
          <a:lstStyle/>
          <a:p>
            <a:r>
              <a:rPr lang="en-US" b="1" dirty="0" smtClean="0">
                <a:solidFill>
                  <a:srgbClr val="FFFF00"/>
                </a:solidFill>
                <a:latin typeface="Albertus Medium" pitchFamily="34" charset="0"/>
              </a:rPr>
              <a:t>JURNAL PENUTUP</a:t>
            </a:r>
            <a:br>
              <a:rPr lang="en-US" b="1" dirty="0" smtClean="0">
                <a:solidFill>
                  <a:srgbClr val="FFFF00"/>
                </a:solidFill>
                <a:latin typeface="Albertus Medium" pitchFamily="34" charset="0"/>
              </a:rPr>
            </a:br>
            <a:r>
              <a:rPr lang="en-US" b="1" dirty="0" smtClean="0">
                <a:solidFill>
                  <a:srgbClr val="FFFF00"/>
                </a:solidFill>
                <a:latin typeface="Albertus Medium" pitchFamily="34" charset="0"/>
              </a:rPr>
              <a:t>(Closing Entries)</a:t>
            </a:r>
            <a:endParaRPr lang="en-US" dirty="0"/>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anim calcmode="lin" valueType="num">
                                      <p:cBhvr additive="base">
                                        <p:cTn id="7" dur="500" fill="hold"/>
                                        <p:tgtEl>
                                          <p:spTgt spid="522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22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anim calcmode="lin" valueType="num">
                                      <p:cBhvr additive="base">
                                        <p:cTn id="13" dur="500" fill="hold"/>
                                        <p:tgtEl>
                                          <p:spTgt spid="5222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222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anim calcmode="lin" valueType="num">
                                      <p:cBhvr additive="base">
                                        <p:cTn id="19" dur="500" fill="hold"/>
                                        <p:tgtEl>
                                          <p:spTgt spid="5222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222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2228">
                                            <p:txEl>
                                              <p:pRg st="5" end="5"/>
                                            </p:txEl>
                                          </p:spTgt>
                                        </p:tgtEl>
                                        <p:attrNameLst>
                                          <p:attrName>style.visibility</p:attrName>
                                        </p:attrNameLst>
                                      </p:cBhvr>
                                      <p:to>
                                        <p:strVal val="visible"/>
                                      </p:to>
                                    </p:set>
                                    <p:anim calcmode="lin" valueType="num">
                                      <p:cBhvr additive="base">
                                        <p:cTn id="25" dur="500" fill="hold"/>
                                        <p:tgtEl>
                                          <p:spTgt spid="52228">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222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p:cNvSpPr txBox="1">
            <a:spLocks noChangeArrowheads="1"/>
          </p:cNvSpPr>
          <p:nvPr/>
        </p:nvSpPr>
        <p:spPr bwMode="auto">
          <a:xfrm>
            <a:off x="228600" y="2057400"/>
            <a:ext cx="8610600" cy="4524315"/>
          </a:xfrm>
          <a:prstGeom prst="rect">
            <a:avLst/>
          </a:prstGeom>
          <a:noFill/>
          <a:ln w="9525">
            <a:noFill/>
            <a:miter lim="800000"/>
            <a:headEnd/>
            <a:tailEnd/>
          </a:ln>
          <a:effectLst/>
        </p:spPr>
        <p:txBody>
          <a:bodyPr wrap="square">
            <a:spAutoFit/>
          </a:bodyPr>
          <a:lstStyle/>
          <a:p>
            <a:pPr marL="342900" indent="-342900" algn="l">
              <a:buFont typeface="Wingdings" pitchFamily="2" charset="2"/>
              <a:buChar char="q"/>
            </a:pPr>
            <a:r>
              <a:rPr lang="id-ID" sz="2400" b="1" dirty="0" smtClean="0">
                <a:solidFill>
                  <a:srgbClr val="00FFFF"/>
                </a:solidFill>
                <a:latin typeface="Arial Narrow" pitchFamily="34" charset="0"/>
              </a:rPr>
              <a:t>Memindahkan </a:t>
            </a:r>
            <a:r>
              <a:rPr lang="id-ID" sz="2400" b="1" dirty="0">
                <a:solidFill>
                  <a:srgbClr val="00FFFF"/>
                </a:solidFill>
                <a:latin typeface="Arial Narrow" pitchFamily="34" charset="0"/>
              </a:rPr>
              <a:t>saldo-saldo rekening pendapatan ke rekening rugi-laba, sehingga saldo rekening pendapatan menjadi nol rupiah</a:t>
            </a:r>
            <a:endParaRPr lang="en-US" sz="2400" b="1" dirty="0">
              <a:solidFill>
                <a:srgbClr val="00FFFF"/>
              </a:solidFill>
              <a:latin typeface="Arial Narrow" pitchFamily="34" charset="0"/>
            </a:endParaRPr>
          </a:p>
          <a:p>
            <a:pPr marL="342900" indent="-342900" algn="l">
              <a:buFont typeface="Wingdings" pitchFamily="2" charset="2"/>
              <a:buChar char="q"/>
            </a:pPr>
            <a:endParaRPr lang="en-US" sz="2400" b="1" dirty="0">
              <a:solidFill>
                <a:srgbClr val="FFFF00"/>
              </a:solidFill>
              <a:latin typeface="Arial Narrow" pitchFamily="34" charset="0"/>
            </a:endParaRPr>
          </a:p>
          <a:p>
            <a:pPr marL="342900" indent="-342900" algn="l">
              <a:buFont typeface="Wingdings" pitchFamily="2" charset="2"/>
              <a:buChar char="q"/>
            </a:pPr>
            <a:r>
              <a:rPr lang="id-ID" sz="2400" b="1" dirty="0">
                <a:solidFill>
                  <a:srgbClr val="00FF99"/>
                </a:solidFill>
                <a:latin typeface="Arial Narrow" pitchFamily="34" charset="0"/>
              </a:rPr>
              <a:t>Memindahkan saldo-saldo rekening biaya ke rekening rugi-laba, sehingga saldo-saldo rekening biaya menjadi nol rupiah</a:t>
            </a:r>
            <a:endParaRPr lang="en-US" sz="2400" b="1" dirty="0">
              <a:solidFill>
                <a:srgbClr val="00FF99"/>
              </a:solidFill>
              <a:latin typeface="Arial Narrow" pitchFamily="34" charset="0"/>
            </a:endParaRPr>
          </a:p>
          <a:p>
            <a:pPr marL="342900" indent="-342900" algn="l">
              <a:buFont typeface="Wingdings" pitchFamily="2" charset="2"/>
              <a:buChar char="q"/>
            </a:pPr>
            <a:endParaRPr lang="en-US" sz="2400" b="1" dirty="0">
              <a:solidFill>
                <a:srgbClr val="FFFF00"/>
              </a:solidFill>
              <a:latin typeface="Arial Narrow" pitchFamily="34" charset="0"/>
            </a:endParaRPr>
          </a:p>
          <a:p>
            <a:pPr marL="342900" indent="-342900" algn="l">
              <a:buFont typeface="Wingdings" pitchFamily="2" charset="2"/>
              <a:buChar char="q"/>
            </a:pPr>
            <a:r>
              <a:rPr lang="id-ID" sz="2400" b="1" dirty="0">
                <a:solidFill>
                  <a:srgbClr val="F6CD36"/>
                </a:solidFill>
                <a:latin typeface="Arial Narrow" pitchFamily="34" charset="0"/>
              </a:rPr>
              <a:t>Memindahkan saldo rekening rugi-laba ke rekening modal, sehingga saldo rekening rugi-laba menjadi nol rupiah</a:t>
            </a:r>
            <a:endParaRPr lang="en-US" sz="2400" b="1" dirty="0">
              <a:solidFill>
                <a:srgbClr val="F6CD36"/>
              </a:solidFill>
              <a:latin typeface="Arial Narrow" pitchFamily="34" charset="0"/>
            </a:endParaRPr>
          </a:p>
          <a:p>
            <a:pPr marL="342900" indent="-342900" algn="l">
              <a:buFont typeface="Wingdings" pitchFamily="2" charset="2"/>
              <a:buChar char="q"/>
            </a:pPr>
            <a:endParaRPr lang="en-US" sz="2400" b="1" dirty="0">
              <a:solidFill>
                <a:srgbClr val="FFFF00"/>
              </a:solidFill>
              <a:latin typeface="Arial Narrow" pitchFamily="34" charset="0"/>
            </a:endParaRPr>
          </a:p>
          <a:p>
            <a:pPr marL="342900" indent="-342900" algn="l">
              <a:buFont typeface="Wingdings" pitchFamily="2" charset="2"/>
              <a:buChar char="q"/>
            </a:pPr>
            <a:r>
              <a:rPr lang="id-ID" sz="2400" b="1" dirty="0">
                <a:solidFill>
                  <a:schemeClr val="accent6"/>
                </a:solidFill>
                <a:latin typeface="Arial Narrow" pitchFamily="34" charset="0"/>
              </a:rPr>
              <a:t>Memindahkan saldo rekening prive ke rekening modal, sehingga saldo rekening prive menjadi nol rupiah</a:t>
            </a:r>
            <a:endParaRPr lang="en-US" sz="2400" b="1" dirty="0">
              <a:solidFill>
                <a:schemeClr val="accent6"/>
              </a:solidFill>
              <a:latin typeface="Arial Narrow" pitchFamily="34" charset="0"/>
            </a:endParaRPr>
          </a:p>
          <a:p>
            <a:pPr marL="342900" indent="-342900" algn="l"/>
            <a:endParaRPr lang="en-US" sz="2400" b="1" dirty="0">
              <a:solidFill>
                <a:srgbClr val="FFFF00"/>
              </a:solidFill>
              <a:latin typeface="Arial Narrow" pitchFamily="34" charset="0"/>
            </a:endParaRPr>
          </a:p>
        </p:txBody>
      </p:sp>
      <p:sp>
        <p:nvSpPr>
          <p:cNvPr id="5" name="Title 4"/>
          <p:cNvSpPr>
            <a:spLocks noGrp="1"/>
          </p:cNvSpPr>
          <p:nvPr>
            <p:ph type="title"/>
          </p:nvPr>
        </p:nvSpPr>
        <p:spPr/>
        <p:txBody>
          <a:bodyPr>
            <a:normAutofit/>
          </a:bodyPr>
          <a:lstStyle/>
          <a:p>
            <a:r>
              <a:rPr lang="id-ID" b="1" dirty="0" smtClean="0">
                <a:solidFill>
                  <a:srgbClr val="FFFF00"/>
                </a:solidFill>
                <a:latin typeface="Arial Narrow" pitchFamily="34" charset="0"/>
              </a:rPr>
              <a:t>P</a:t>
            </a:r>
            <a:r>
              <a:rPr lang="en-US" b="1" dirty="0" smtClean="0">
                <a:solidFill>
                  <a:srgbClr val="FFFF00"/>
                </a:solidFill>
                <a:latin typeface="Arial Narrow" pitchFamily="34" charset="0"/>
              </a:rPr>
              <a:t>ROSES PENUTUPAN BUKU</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anim calcmode="lin" valueType="num">
                                      <p:cBhvr additive="base">
                                        <p:cTn id="7" dur="500" fill="hold"/>
                                        <p:tgtEl>
                                          <p:spTgt spid="5427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276">
                                            <p:txEl>
                                              <p:pRg st="2" end="2"/>
                                            </p:txEl>
                                          </p:spTgt>
                                        </p:tgtEl>
                                        <p:attrNameLst>
                                          <p:attrName>style.visibility</p:attrName>
                                        </p:attrNameLst>
                                      </p:cBhvr>
                                      <p:to>
                                        <p:strVal val="visible"/>
                                      </p:to>
                                    </p:set>
                                    <p:anim calcmode="lin" valueType="num">
                                      <p:cBhvr additive="base">
                                        <p:cTn id="13" dur="500" fill="hold"/>
                                        <p:tgtEl>
                                          <p:spTgt spid="5427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427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4276">
                                            <p:txEl>
                                              <p:pRg st="4" end="4"/>
                                            </p:txEl>
                                          </p:spTgt>
                                        </p:tgtEl>
                                        <p:attrNameLst>
                                          <p:attrName>style.visibility</p:attrName>
                                        </p:attrNameLst>
                                      </p:cBhvr>
                                      <p:to>
                                        <p:strVal val="visible"/>
                                      </p:to>
                                    </p:set>
                                    <p:anim calcmode="lin" valueType="num">
                                      <p:cBhvr additive="base">
                                        <p:cTn id="19" dur="500" fill="hold"/>
                                        <p:tgtEl>
                                          <p:spTgt spid="5427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427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4276">
                                            <p:txEl>
                                              <p:pRg st="6" end="6"/>
                                            </p:txEl>
                                          </p:spTgt>
                                        </p:tgtEl>
                                        <p:attrNameLst>
                                          <p:attrName>style.visibility</p:attrName>
                                        </p:attrNameLst>
                                      </p:cBhvr>
                                      <p:to>
                                        <p:strVal val="visible"/>
                                      </p:to>
                                    </p:set>
                                    <p:anim calcmode="lin" valueType="num">
                                      <p:cBhvr additive="base">
                                        <p:cTn id="25" dur="500" fill="hold"/>
                                        <p:tgtEl>
                                          <p:spTgt spid="5427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427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3200" dirty="0" err="1" smtClean="0">
                <a:solidFill>
                  <a:srgbClr val="00FF00"/>
                </a:solidFill>
              </a:rPr>
              <a:t>Contoh</a:t>
            </a:r>
            <a:r>
              <a:rPr lang="en-US" sz="3200" dirty="0" smtClean="0">
                <a:solidFill>
                  <a:srgbClr val="00FF00"/>
                </a:solidFill>
              </a:rPr>
              <a:t> </a:t>
            </a:r>
            <a:r>
              <a:rPr lang="en-US" sz="3200" dirty="0" err="1" smtClean="0">
                <a:solidFill>
                  <a:srgbClr val="00FF00"/>
                </a:solidFill>
              </a:rPr>
              <a:t>Jurnal</a:t>
            </a:r>
            <a:r>
              <a:rPr lang="en-US" sz="3200" dirty="0" smtClean="0">
                <a:solidFill>
                  <a:srgbClr val="00FF00"/>
                </a:solidFill>
              </a:rPr>
              <a:t> </a:t>
            </a:r>
            <a:r>
              <a:rPr lang="en-US" sz="3200" dirty="0" err="1" smtClean="0">
                <a:solidFill>
                  <a:srgbClr val="00FF00"/>
                </a:solidFill>
              </a:rPr>
              <a:t>Penutup</a:t>
            </a:r>
            <a:endParaRPr lang="en-US" sz="3200" dirty="0">
              <a:solidFill>
                <a:srgbClr val="00FF00"/>
              </a:solidFill>
            </a:endParaRPr>
          </a:p>
        </p:txBody>
      </p:sp>
      <p:graphicFrame>
        <p:nvGraphicFramePr>
          <p:cNvPr id="4" name="Table 3"/>
          <p:cNvGraphicFramePr>
            <a:graphicFrameLocks noGrp="1"/>
          </p:cNvGraphicFramePr>
          <p:nvPr/>
        </p:nvGraphicFramePr>
        <p:xfrm>
          <a:off x="0" y="1234159"/>
          <a:ext cx="9144000" cy="5547641"/>
        </p:xfrm>
        <a:graphic>
          <a:graphicData uri="http://schemas.openxmlformats.org/drawingml/2006/table">
            <a:tbl>
              <a:tblPr firstRow="1" bandRow="1">
                <a:tableStyleId>{5C22544A-7EE6-4342-B048-85BDC9FD1C3A}</a:tableStyleId>
              </a:tblPr>
              <a:tblGrid>
                <a:gridCol w="762000"/>
                <a:gridCol w="3810000"/>
                <a:gridCol w="2286000"/>
                <a:gridCol w="2286000"/>
              </a:tblGrid>
              <a:tr h="504331">
                <a:tc>
                  <a:txBody>
                    <a:bodyPr/>
                    <a:lstStyle/>
                    <a:p>
                      <a:pPr algn="l"/>
                      <a:r>
                        <a:rPr lang="en-US" sz="2000" dirty="0" err="1" smtClean="0"/>
                        <a:t>Tgl</a:t>
                      </a:r>
                      <a:endParaRPr lang="en-US" sz="2000" dirty="0"/>
                    </a:p>
                  </a:txBody>
                  <a:tcPr/>
                </a:tc>
                <a:tc>
                  <a:txBody>
                    <a:bodyPr/>
                    <a:lstStyle/>
                    <a:p>
                      <a:pPr algn="l"/>
                      <a:r>
                        <a:rPr lang="en-US" dirty="0" err="1" smtClean="0"/>
                        <a:t>Nama</a:t>
                      </a:r>
                      <a:r>
                        <a:rPr lang="en-US" dirty="0" smtClean="0"/>
                        <a:t> </a:t>
                      </a:r>
                      <a:r>
                        <a:rPr lang="en-US" dirty="0" err="1" smtClean="0"/>
                        <a:t>Akun</a:t>
                      </a:r>
                      <a:endParaRPr lang="en-US" dirty="0"/>
                    </a:p>
                  </a:txBody>
                  <a:tcPr/>
                </a:tc>
                <a:tc>
                  <a:txBody>
                    <a:bodyPr/>
                    <a:lstStyle/>
                    <a:p>
                      <a:pPr algn="l"/>
                      <a:r>
                        <a:rPr lang="en-US" dirty="0" smtClean="0"/>
                        <a:t>Debit</a:t>
                      </a:r>
                      <a:endParaRPr lang="en-US" dirty="0"/>
                    </a:p>
                  </a:txBody>
                  <a:tcPr/>
                </a:tc>
                <a:tc>
                  <a:txBody>
                    <a:bodyPr/>
                    <a:lstStyle/>
                    <a:p>
                      <a:pPr algn="l"/>
                      <a:r>
                        <a:rPr lang="en-US" dirty="0" err="1" smtClean="0"/>
                        <a:t>Kredit</a:t>
                      </a:r>
                      <a:endParaRPr lang="en-US" dirty="0"/>
                    </a:p>
                  </a:txBody>
                  <a:tcPr/>
                </a:tc>
              </a:tr>
              <a:tr h="504331">
                <a:tc>
                  <a:txBody>
                    <a:bodyPr/>
                    <a:lstStyle/>
                    <a:p>
                      <a:pPr algn="l"/>
                      <a:endParaRPr lang="en-US" sz="2200" dirty="0"/>
                    </a:p>
                  </a:txBody>
                  <a:tcPr/>
                </a:tc>
                <a:tc>
                  <a:txBody>
                    <a:bodyPr/>
                    <a:lstStyle/>
                    <a:p>
                      <a:pPr algn="l"/>
                      <a:r>
                        <a:rPr lang="en-US" sz="2200" dirty="0" err="1" smtClean="0"/>
                        <a:t>Kas</a:t>
                      </a:r>
                      <a:endParaRPr lang="en-US" sz="2200" dirty="0"/>
                    </a:p>
                  </a:txBody>
                  <a:tcPr/>
                </a:tc>
                <a:tc>
                  <a:txBody>
                    <a:bodyPr/>
                    <a:lstStyle/>
                    <a:p>
                      <a:pPr algn="l"/>
                      <a:r>
                        <a:rPr lang="en-US" sz="2200" dirty="0" smtClean="0"/>
                        <a:t>9.000.000</a:t>
                      </a:r>
                      <a:endParaRPr lang="en-US" sz="2200" dirty="0"/>
                    </a:p>
                  </a:txBody>
                  <a:tcPr/>
                </a:tc>
                <a:tc>
                  <a:txBody>
                    <a:bodyPr/>
                    <a:lstStyle/>
                    <a:p>
                      <a:pPr algn="l"/>
                      <a:endParaRPr lang="en-US" sz="2200" dirty="0"/>
                    </a:p>
                  </a:txBody>
                  <a:tcPr/>
                </a:tc>
              </a:tr>
              <a:tr h="504331">
                <a:tc>
                  <a:txBody>
                    <a:bodyPr/>
                    <a:lstStyle/>
                    <a:p>
                      <a:pPr algn="l"/>
                      <a:endParaRPr lang="en-US" sz="2200" dirty="0"/>
                    </a:p>
                  </a:txBody>
                  <a:tcPr/>
                </a:tc>
                <a:tc>
                  <a:txBody>
                    <a:bodyPr/>
                    <a:lstStyle/>
                    <a:p>
                      <a:pPr algn="l"/>
                      <a:r>
                        <a:rPr lang="en-US" sz="2200" dirty="0" smtClean="0"/>
                        <a:t>       </a:t>
                      </a:r>
                      <a:r>
                        <a:rPr lang="en-US" sz="2200" dirty="0" err="1" smtClean="0"/>
                        <a:t>Ikhtisar</a:t>
                      </a:r>
                      <a:r>
                        <a:rPr lang="en-US" sz="2200" baseline="0" dirty="0" smtClean="0"/>
                        <a:t> </a:t>
                      </a:r>
                      <a:r>
                        <a:rPr lang="en-US" sz="2200" baseline="0" dirty="0" err="1" smtClean="0"/>
                        <a:t>Laba-Rugi</a:t>
                      </a:r>
                      <a:endParaRPr lang="en-US" sz="2200" dirty="0"/>
                    </a:p>
                  </a:txBody>
                  <a:tcPr/>
                </a:tc>
                <a:tc>
                  <a:txBody>
                    <a:bodyPr/>
                    <a:lstStyle/>
                    <a:p>
                      <a:pPr algn="l"/>
                      <a:endParaRPr lang="en-US" sz="2200" dirty="0"/>
                    </a:p>
                  </a:txBody>
                  <a:tcPr/>
                </a:tc>
                <a:tc>
                  <a:txBody>
                    <a:bodyPr/>
                    <a:lstStyle/>
                    <a:p>
                      <a:pPr algn="l"/>
                      <a:r>
                        <a:rPr lang="en-US" sz="2200" dirty="0" smtClean="0"/>
                        <a:t>9.000.000</a:t>
                      </a:r>
                      <a:endParaRPr lang="en-US" sz="2200" dirty="0"/>
                    </a:p>
                  </a:txBody>
                  <a:tcPr/>
                </a:tc>
              </a:tr>
              <a:tr h="504331">
                <a:tc>
                  <a:txBody>
                    <a:bodyPr/>
                    <a:lstStyle/>
                    <a:p>
                      <a:pPr algn="l"/>
                      <a:endParaRPr lang="en-US" sz="2200" dirty="0"/>
                    </a:p>
                  </a:txBody>
                  <a:tcPr/>
                </a:tc>
                <a:tc>
                  <a:txBody>
                    <a:bodyPr/>
                    <a:lstStyle/>
                    <a:p>
                      <a:pPr algn="l"/>
                      <a:endParaRPr lang="en-US" sz="2200" dirty="0"/>
                    </a:p>
                  </a:txBody>
                  <a:tcPr/>
                </a:tc>
                <a:tc>
                  <a:txBody>
                    <a:bodyPr/>
                    <a:lstStyle/>
                    <a:p>
                      <a:pPr algn="l"/>
                      <a:endParaRPr lang="en-US" sz="2200" dirty="0"/>
                    </a:p>
                  </a:txBody>
                  <a:tcPr/>
                </a:tc>
                <a:tc>
                  <a:txBody>
                    <a:bodyPr/>
                    <a:lstStyle/>
                    <a:p>
                      <a:pPr algn="l"/>
                      <a:endParaRPr lang="en-US" sz="2200" dirty="0"/>
                    </a:p>
                  </a:txBody>
                  <a:tcPr/>
                </a:tc>
              </a:tr>
              <a:tr h="504331">
                <a:tc>
                  <a:txBody>
                    <a:bodyPr/>
                    <a:lstStyle/>
                    <a:p>
                      <a:pPr algn="l"/>
                      <a:endParaRPr lang="en-US" sz="2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err="1" smtClean="0"/>
                        <a:t>Ikhtisar</a:t>
                      </a:r>
                      <a:r>
                        <a:rPr lang="en-US" sz="2200" baseline="0" dirty="0" smtClean="0"/>
                        <a:t> </a:t>
                      </a:r>
                      <a:r>
                        <a:rPr lang="en-US" sz="2200" baseline="0" dirty="0" err="1" smtClean="0"/>
                        <a:t>laba-rugi</a:t>
                      </a:r>
                      <a:endParaRPr lang="en-US" sz="2200" dirty="0" smtClean="0"/>
                    </a:p>
                  </a:txBody>
                  <a:tcPr/>
                </a:tc>
                <a:tc>
                  <a:txBody>
                    <a:bodyPr/>
                    <a:lstStyle/>
                    <a:p>
                      <a:pPr algn="l"/>
                      <a:r>
                        <a:rPr lang="en-US" sz="2200" dirty="0" smtClean="0"/>
                        <a:t>9.500.000</a:t>
                      </a:r>
                      <a:endParaRPr lang="en-US" sz="2200" dirty="0"/>
                    </a:p>
                  </a:txBody>
                  <a:tcPr/>
                </a:tc>
                <a:tc>
                  <a:txBody>
                    <a:bodyPr/>
                    <a:lstStyle/>
                    <a:p>
                      <a:pPr algn="l"/>
                      <a:endParaRPr lang="en-US" sz="2200" dirty="0"/>
                    </a:p>
                  </a:txBody>
                  <a:tcPr/>
                </a:tc>
              </a:tr>
              <a:tr h="504331">
                <a:tc>
                  <a:txBody>
                    <a:bodyPr/>
                    <a:lstStyle/>
                    <a:p>
                      <a:pPr algn="l"/>
                      <a:endParaRPr lang="en-US" sz="2200" dirty="0"/>
                    </a:p>
                  </a:txBody>
                  <a:tcPr/>
                </a:tc>
                <a:tc>
                  <a:txBody>
                    <a:bodyPr/>
                    <a:lstStyle/>
                    <a:p>
                      <a:pPr algn="l"/>
                      <a:r>
                        <a:rPr lang="en-US" sz="2200" dirty="0" smtClean="0"/>
                        <a:t>      </a:t>
                      </a:r>
                      <a:r>
                        <a:rPr lang="en-US" sz="2200" dirty="0" err="1" smtClean="0"/>
                        <a:t>Beban</a:t>
                      </a:r>
                      <a:r>
                        <a:rPr lang="en-US" sz="2200" dirty="0" smtClean="0"/>
                        <a:t> </a:t>
                      </a:r>
                      <a:r>
                        <a:rPr lang="en-US" sz="2200" dirty="0" err="1" smtClean="0"/>
                        <a:t>Sewa</a:t>
                      </a:r>
                      <a:endParaRPr lang="en-US" sz="2200" dirty="0"/>
                    </a:p>
                  </a:txBody>
                  <a:tcPr/>
                </a:tc>
                <a:tc>
                  <a:txBody>
                    <a:bodyPr/>
                    <a:lstStyle/>
                    <a:p>
                      <a:pPr algn="l"/>
                      <a:endParaRPr lang="en-US" sz="2200"/>
                    </a:p>
                  </a:txBody>
                  <a:tcPr/>
                </a:tc>
                <a:tc>
                  <a:txBody>
                    <a:bodyPr/>
                    <a:lstStyle/>
                    <a:p>
                      <a:pPr algn="l"/>
                      <a:r>
                        <a:rPr lang="en-US" sz="2200" dirty="0" smtClean="0"/>
                        <a:t>7.500.000</a:t>
                      </a:r>
                      <a:endParaRPr lang="en-US" sz="2200" dirty="0"/>
                    </a:p>
                  </a:txBody>
                  <a:tcPr/>
                </a:tc>
              </a:tr>
              <a:tr h="504331">
                <a:tc>
                  <a:txBody>
                    <a:bodyPr/>
                    <a:lstStyle/>
                    <a:p>
                      <a:pPr algn="l"/>
                      <a:endParaRPr lang="en-US" sz="2200" dirty="0"/>
                    </a:p>
                  </a:txBody>
                  <a:tcPr/>
                </a:tc>
                <a:tc>
                  <a:txBody>
                    <a:bodyPr/>
                    <a:lstStyle/>
                    <a:p>
                      <a:pPr algn="l"/>
                      <a:r>
                        <a:rPr lang="en-US" sz="2200" dirty="0" smtClean="0"/>
                        <a:t>      </a:t>
                      </a:r>
                      <a:r>
                        <a:rPr lang="en-US" sz="2200" dirty="0" err="1" smtClean="0"/>
                        <a:t>Beban</a:t>
                      </a:r>
                      <a:r>
                        <a:rPr lang="en-US" sz="2200" baseline="0" dirty="0" smtClean="0"/>
                        <a:t> BHP</a:t>
                      </a:r>
                      <a:endParaRPr lang="en-US" sz="2200" dirty="0"/>
                    </a:p>
                  </a:txBody>
                  <a:tcPr/>
                </a:tc>
                <a:tc>
                  <a:txBody>
                    <a:bodyPr/>
                    <a:lstStyle/>
                    <a:p>
                      <a:pPr algn="l"/>
                      <a:endParaRPr lang="en-US" sz="2200"/>
                    </a:p>
                  </a:txBody>
                  <a:tcPr/>
                </a:tc>
                <a:tc>
                  <a:txBody>
                    <a:bodyPr/>
                    <a:lstStyle/>
                    <a:p>
                      <a:pPr algn="l"/>
                      <a:r>
                        <a:rPr lang="en-US" sz="2200" dirty="0" smtClean="0"/>
                        <a:t>2.000.000</a:t>
                      </a:r>
                      <a:endParaRPr lang="en-US" sz="2200" dirty="0"/>
                    </a:p>
                  </a:txBody>
                  <a:tcPr/>
                </a:tc>
              </a:tr>
              <a:tr h="504331">
                <a:tc>
                  <a:txBody>
                    <a:bodyPr/>
                    <a:lstStyle/>
                    <a:p>
                      <a:pPr algn="l"/>
                      <a:endParaRPr lang="en-US" sz="2200" dirty="0"/>
                    </a:p>
                  </a:txBody>
                  <a:tcPr/>
                </a:tc>
                <a:tc>
                  <a:txBody>
                    <a:bodyPr/>
                    <a:lstStyle/>
                    <a:p>
                      <a:pPr algn="l"/>
                      <a:endParaRPr lang="en-US" sz="2200" dirty="0"/>
                    </a:p>
                  </a:txBody>
                  <a:tcPr/>
                </a:tc>
                <a:tc>
                  <a:txBody>
                    <a:bodyPr/>
                    <a:lstStyle/>
                    <a:p>
                      <a:pPr algn="l"/>
                      <a:endParaRPr lang="en-US" sz="2200" dirty="0"/>
                    </a:p>
                  </a:txBody>
                  <a:tcPr/>
                </a:tc>
                <a:tc>
                  <a:txBody>
                    <a:bodyPr/>
                    <a:lstStyle/>
                    <a:p>
                      <a:pPr algn="l"/>
                      <a:endParaRPr lang="en-US" sz="2200"/>
                    </a:p>
                  </a:txBody>
                  <a:tcPr/>
                </a:tc>
              </a:tr>
              <a:tr h="504331">
                <a:tc>
                  <a:txBody>
                    <a:bodyPr/>
                    <a:lstStyle/>
                    <a:p>
                      <a:pPr algn="l"/>
                      <a:endParaRPr lang="en-US" sz="2200"/>
                    </a:p>
                  </a:txBody>
                  <a:tcPr/>
                </a:tc>
                <a:tc>
                  <a:txBody>
                    <a:bodyPr/>
                    <a:lstStyle/>
                    <a:p>
                      <a:pPr algn="l"/>
                      <a:r>
                        <a:rPr lang="en-US" sz="2200" dirty="0" smtClean="0"/>
                        <a:t>Modal </a:t>
                      </a:r>
                      <a:r>
                        <a:rPr lang="en-US" sz="2200" dirty="0" err="1" smtClean="0"/>
                        <a:t>Rahayu</a:t>
                      </a:r>
                      <a:endParaRPr lang="en-US" sz="2200" dirty="0"/>
                    </a:p>
                  </a:txBody>
                  <a:tcPr/>
                </a:tc>
                <a:tc>
                  <a:txBody>
                    <a:bodyPr/>
                    <a:lstStyle/>
                    <a:p>
                      <a:pPr algn="l"/>
                      <a:r>
                        <a:rPr lang="en-US" sz="2200" dirty="0" smtClean="0"/>
                        <a:t>500.000</a:t>
                      </a:r>
                      <a:endParaRPr lang="en-US" sz="2200" dirty="0"/>
                    </a:p>
                  </a:txBody>
                  <a:tcPr/>
                </a:tc>
                <a:tc>
                  <a:txBody>
                    <a:bodyPr/>
                    <a:lstStyle/>
                    <a:p>
                      <a:pPr algn="l"/>
                      <a:endParaRPr lang="en-US" sz="2200"/>
                    </a:p>
                  </a:txBody>
                  <a:tcPr/>
                </a:tc>
              </a:tr>
              <a:tr h="504331">
                <a:tc>
                  <a:txBody>
                    <a:bodyPr/>
                    <a:lstStyle/>
                    <a:p>
                      <a:pPr algn="l"/>
                      <a:endParaRPr lang="en-US" sz="2200"/>
                    </a:p>
                  </a:txBody>
                  <a:tcPr/>
                </a:tc>
                <a:tc>
                  <a:txBody>
                    <a:bodyPr/>
                    <a:lstStyle/>
                    <a:p>
                      <a:pPr algn="l"/>
                      <a:r>
                        <a:rPr lang="en-US" sz="2200" dirty="0" smtClean="0"/>
                        <a:t>       </a:t>
                      </a:r>
                      <a:r>
                        <a:rPr lang="en-US" sz="2200" dirty="0" err="1" smtClean="0"/>
                        <a:t>Ikhtisar</a:t>
                      </a:r>
                      <a:r>
                        <a:rPr lang="en-US" sz="2200" dirty="0" smtClean="0"/>
                        <a:t> </a:t>
                      </a:r>
                      <a:r>
                        <a:rPr lang="en-US" sz="2200" dirty="0" err="1" smtClean="0"/>
                        <a:t>Laba-Rugi</a:t>
                      </a:r>
                      <a:endParaRPr lang="en-US" sz="2200" dirty="0"/>
                    </a:p>
                  </a:txBody>
                  <a:tcPr/>
                </a:tc>
                <a:tc>
                  <a:txBody>
                    <a:bodyPr/>
                    <a:lstStyle/>
                    <a:p>
                      <a:pPr algn="l"/>
                      <a:endParaRPr lang="en-US" sz="2200" dirty="0"/>
                    </a:p>
                  </a:txBody>
                  <a:tcPr/>
                </a:tc>
                <a:tc>
                  <a:txBody>
                    <a:bodyPr/>
                    <a:lstStyle/>
                    <a:p>
                      <a:pPr algn="l"/>
                      <a:r>
                        <a:rPr lang="en-US" sz="2200" dirty="0" smtClean="0"/>
                        <a:t>500.000</a:t>
                      </a:r>
                      <a:endParaRPr lang="en-US" sz="2200" dirty="0"/>
                    </a:p>
                  </a:txBody>
                  <a:tcPr/>
                </a:tc>
              </a:tr>
              <a:tr h="504331">
                <a:tc gridSpan="2">
                  <a:txBody>
                    <a:bodyPr/>
                    <a:lstStyle/>
                    <a:p>
                      <a:pPr algn="l"/>
                      <a:endParaRPr lang="en-US" sz="2200" dirty="0"/>
                    </a:p>
                  </a:txBody>
                  <a:tcPr/>
                </a:tc>
                <a:tc hMerge="1">
                  <a:txBody>
                    <a:bodyPr/>
                    <a:lstStyle/>
                    <a:p>
                      <a:endParaRPr lang="en-US" dirty="0"/>
                    </a:p>
                  </a:txBody>
                  <a:tcPr/>
                </a:tc>
                <a:tc>
                  <a:txBody>
                    <a:bodyPr/>
                    <a:lstStyle/>
                    <a:p>
                      <a:pPr algn="l"/>
                      <a:r>
                        <a:rPr lang="en-US" sz="2200" dirty="0" smtClean="0"/>
                        <a:t>19.000.000</a:t>
                      </a:r>
                      <a:endParaRPr lang="en-US" sz="2200" dirty="0"/>
                    </a:p>
                  </a:txBody>
                  <a:tcPr>
                    <a:solidFill>
                      <a:schemeClr val="accent5">
                        <a:lumMod val="60000"/>
                        <a:lumOff val="40000"/>
                      </a:schemeClr>
                    </a:solidFill>
                  </a:tcPr>
                </a:tc>
                <a:tc>
                  <a:txBody>
                    <a:bodyPr/>
                    <a:lstStyle/>
                    <a:p>
                      <a:pPr algn="l"/>
                      <a:r>
                        <a:rPr lang="en-US" sz="2200" dirty="0" smtClean="0"/>
                        <a:t>19.000.000</a:t>
                      </a:r>
                      <a:endParaRPr lang="en-US" sz="2200" dirty="0"/>
                    </a:p>
                  </a:txBody>
                  <a:tcPr>
                    <a:solidFill>
                      <a:schemeClr val="accent5">
                        <a:lumMod val="60000"/>
                        <a:lumOff val="40000"/>
                      </a:schemeClr>
                    </a:solidFill>
                  </a:tcPr>
                </a:tc>
              </a:tr>
            </a:tbl>
          </a:graphicData>
        </a:graphic>
      </p:graphicFrame>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3600" dirty="0" err="1" smtClean="0">
                <a:solidFill>
                  <a:srgbClr val="00FF00"/>
                </a:solidFill>
              </a:rPr>
              <a:t>Jurnal</a:t>
            </a:r>
            <a:r>
              <a:rPr lang="en-US" sz="3600" dirty="0" smtClean="0">
                <a:solidFill>
                  <a:srgbClr val="00FF00"/>
                </a:solidFill>
              </a:rPr>
              <a:t> </a:t>
            </a:r>
            <a:r>
              <a:rPr lang="en-US" sz="3600" dirty="0" err="1" smtClean="0">
                <a:solidFill>
                  <a:srgbClr val="00FF00"/>
                </a:solidFill>
              </a:rPr>
              <a:t>Pembalik</a:t>
            </a:r>
            <a:r>
              <a:rPr lang="en-US" sz="3600" dirty="0" smtClean="0">
                <a:solidFill>
                  <a:srgbClr val="00FF00"/>
                </a:solidFill>
              </a:rPr>
              <a:t> (Reversing Entries)</a:t>
            </a:r>
            <a:endParaRPr lang="en-US" sz="3600" dirty="0">
              <a:solidFill>
                <a:srgbClr val="00FF00"/>
              </a:solidFill>
            </a:endParaRPr>
          </a:p>
        </p:txBody>
      </p:sp>
      <p:sp>
        <p:nvSpPr>
          <p:cNvPr id="3" name="Rectangle 2"/>
          <p:cNvSpPr/>
          <p:nvPr/>
        </p:nvSpPr>
        <p:spPr>
          <a:xfrm>
            <a:off x="990600" y="1371600"/>
            <a:ext cx="6781800" cy="29718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FFFF00"/>
                </a:solidFill>
              </a:rPr>
              <a:t>Adalah</a:t>
            </a:r>
            <a:r>
              <a:rPr lang="en-US" sz="2800" dirty="0" smtClean="0">
                <a:solidFill>
                  <a:srgbClr val="FFFF00"/>
                </a:solidFill>
              </a:rPr>
              <a:t> </a:t>
            </a:r>
            <a:r>
              <a:rPr lang="en-US" sz="2800" dirty="0" err="1" smtClean="0">
                <a:solidFill>
                  <a:srgbClr val="FFFF00"/>
                </a:solidFill>
              </a:rPr>
              <a:t>jurnal</a:t>
            </a:r>
            <a:r>
              <a:rPr lang="en-US" sz="2800" dirty="0" smtClean="0">
                <a:solidFill>
                  <a:srgbClr val="FFFF00"/>
                </a:solidFill>
              </a:rPr>
              <a:t> </a:t>
            </a:r>
            <a:r>
              <a:rPr lang="en-US" sz="2800" dirty="0" err="1" smtClean="0">
                <a:solidFill>
                  <a:srgbClr val="FFFF00"/>
                </a:solidFill>
              </a:rPr>
              <a:t>kebalikanya</a:t>
            </a:r>
            <a:r>
              <a:rPr lang="en-US" sz="2800" dirty="0" smtClean="0">
                <a:solidFill>
                  <a:srgbClr val="FFFF00"/>
                </a:solidFill>
              </a:rPr>
              <a:t> </a:t>
            </a:r>
            <a:r>
              <a:rPr lang="en-US" sz="2800" dirty="0" err="1" smtClean="0">
                <a:solidFill>
                  <a:srgbClr val="FFFF00"/>
                </a:solidFill>
              </a:rPr>
              <a:t>dari</a:t>
            </a:r>
            <a:r>
              <a:rPr lang="en-US" sz="2800" dirty="0" smtClean="0">
                <a:solidFill>
                  <a:srgbClr val="FFFF00"/>
                </a:solidFill>
              </a:rPr>
              <a:t> </a:t>
            </a:r>
            <a:r>
              <a:rPr lang="en-US" sz="2800" dirty="0" err="1" smtClean="0">
                <a:solidFill>
                  <a:srgbClr val="FFFF00"/>
                </a:solidFill>
              </a:rPr>
              <a:t>jurnal</a:t>
            </a:r>
            <a:r>
              <a:rPr lang="en-US" sz="2800" dirty="0" smtClean="0">
                <a:solidFill>
                  <a:srgbClr val="FFFF00"/>
                </a:solidFill>
              </a:rPr>
              <a:t> </a:t>
            </a:r>
            <a:r>
              <a:rPr lang="en-US" sz="2800" dirty="0" err="1" smtClean="0">
                <a:solidFill>
                  <a:srgbClr val="FFFF00"/>
                </a:solidFill>
              </a:rPr>
              <a:t>penyesuaian</a:t>
            </a:r>
            <a:r>
              <a:rPr lang="en-US" sz="2800" dirty="0" smtClean="0">
                <a:solidFill>
                  <a:srgbClr val="FFFF00"/>
                </a:solidFill>
              </a:rPr>
              <a:t> </a:t>
            </a:r>
            <a:r>
              <a:rPr lang="en-US" sz="2800" dirty="0" err="1" smtClean="0">
                <a:solidFill>
                  <a:srgbClr val="FFFF00"/>
                </a:solidFill>
              </a:rPr>
              <a:t>antara</a:t>
            </a:r>
            <a:r>
              <a:rPr lang="en-US" sz="2800" dirty="0" smtClean="0">
                <a:solidFill>
                  <a:srgbClr val="FFFF00"/>
                </a:solidFill>
              </a:rPr>
              <a:t> lain </a:t>
            </a:r>
            <a:r>
              <a:rPr lang="en-US" sz="2800" dirty="0" err="1" smtClean="0">
                <a:solidFill>
                  <a:srgbClr val="FFFF00"/>
                </a:solidFill>
              </a:rPr>
              <a:t>untuk</a:t>
            </a:r>
            <a:r>
              <a:rPr lang="en-US" sz="2800" dirty="0" smtClean="0">
                <a:solidFill>
                  <a:srgbClr val="FFFF00"/>
                </a:solidFill>
              </a:rPr>
              <a:t> </a:t>
            </a:r>
            <a:r>
              <a:rPr lang="en-US" sz="2800" dirty="0" err="1" smtClean="0">
                <a:solidFill>
                  <a:srgbClr val="FFFF00"/>
                </a:solidFill>
              </a:rPr>
              <a:t>akun</a:t>
            </a:r>
            <a:r>
              <a:rPr lang="en-US" sz="2800" dirty="0" smtClean="0">
                <a:solidFill>
                  <a:srgbClr val="FFFF00"/>
                </a:solidFill>
              </a:rPr>
              <a:t>:</a:t>
            </a:r>
          </a:p>
          <a:p>
            <a:pPr algn="ctr"/>
            <a:endParaRPr lang="en-US" sz="2800" dirty="0" smtClean="0"/>
          </a:p>
          <a:p>
            <a:pPr marL="342900" indent="-342900">
              <a:buFont typeface="+mj-lt"/>
              <a:buAutoNum type="alphaLcPeriod"/>
            </a:pPr>
            <a:r>
              <a:rPr lang="en-US" sz="2800" dirty="0" err="1" smtClean="0">
                <a:solidFill>
                  <a:schemeClr val="accent6"/>
                </a:solidFill>
              </a:rPr>
              <a:t>Beban</a:t>
            </a:r>
            <a:r>
              <a:rPr lang="en-US" sz="2800" dirty="0" smtClean="0">
                <a:solidFill>
                  <a:schemeClr val="accent6"/>
                </a:solidFill>
              </a:rPr>
              <a:t> </a:t>
            </a:r>
            <a:r>
              <a:rPr lang="en-US" sz="2800" dirty="0" err="1" smtClean="0">
                <a:solidFill>
                  <a:schemeClr val="accent6"/>
                </a:solidFill>
              </a:rPr>
              <a:t>dibayar</a:t>
            </a:r>
            <a:r>
              <a:rPr lang="en-US" sz="2800" dirty="0" smtClean="0">
                <a:solidFill>
                  <a:schemeClr val="accent6"/>
                </a:solidFill>
              </a:rPr>
              <a:t> </a:t>
            </a:r>
            <a:r>
              <a:rPr lang="en-US" sz="2800" dirty="0" err="1" smtClean="0">
                <a:solidFill>
                  <a:schemeClr val="accent6"/>
                </a:solidFill>
              </a:rPr>
              <a:t>di</a:t>
            </a:r>
            <a:r>
              <a:rPr lang="en-US" sz="2800" dirty="0" smtClean="0">
                <a:solidFill>
                  <a:schemeClr val="accent6"/>
                </a:solidFill>
              </a:rPr>
              <a:t> </a:t>
            </a:r>
            <a:r>
              <a:rPr lang="en-US" sz="2800" dirty="0" err="1" smtClean="0">
                <a:solidFill>
                  <a:schemeClr val="accent6"/>
                </a:solidFill>
              </a:rPr>
              <a:t>muka</a:t>
            </a:r>
            <a:endParaRPr lang="en-US" sz="2800" dirty="0" smtClean="0">
              <a:solidFill>
                <a:schemeClr val="accent6"/>
              </a:solidFill>
            </a:endParaRPr>
          </a:p>
          <a:p>
            <a:pPr marL="342900" indent="-342900">
              <a:buFont typeface="+mj-lt"/>
              <a:buAutoNum type="alphaLcPeriod"/>
            </a:pPr>
            <a:r>
              <a:rPr lang="en-US" sz="2800" dirty="0" err="1" smtClean="0">
                <a:solidFill>
                  <a:srgbClr val="CCFF33"/>
                </a:solidFill>
              </a:rPr>
              <a:t>Pendapatan</a:t>
            </a:r>
            <a:r>
              <a:rPr lang="en-US" sz="2800" dirty="0" smtClean="0">
                <a:solidFill>
                  <a:srgbClr val="CCFF33"/>
                </a:solidFill>
              </a:rPr>
              <a:t> </a:t>
            </a:r>
            <a:r>
              <a:rPr lang="en-US" sz="2800" dirty="0" err="1" smtClean="0">
                <a:solidFill>
                  <a:srgbClr val="CCFF33"/>
                </a:solidFill>
              </a:rPr>
              <a:t>diterima</a:t>
            </a:r>
            <a:r>
              <a:rPr lang="en-US" sz="2800" dirty="0" smtClean="0">
                <a:solidFill>
                  <a:srgbClr val="CCFF33"/>
                </a:solidFill>
              </a:rPr>
              <a:t> </a:t>
            </a:r>
            <a:r>
              <a:rPr lang="en-US" sz="2800" dirty="0" err="1" smtClean="0">
                <a:solidFill>
                  <a:srgbClr val="CCFF33"/>
                </a:solidFill>
              </a:rPr>
              <a:t>di</a:t>
            </a:r>
            <a:r>
              <a:rPr lang="en-US" sz="2800" dirty="0" smtClean="0">
                <a:solidFill>
                  <a:srgbClr val="CCFF33"/>
                </a:solidFill>
              </a:rPr>
              <a:t> </a:t>
            </a:r>
            <a:r>
              <a:rPr lang="en-US" sz="2800" dirty="0" err="1" smtClean="0">
                <a:solidFill>
                  <a:srgbClr val="CCFF33"/>
                </a:solidFill>
              </a:rPr>
              <a:t>muka</a:t>
            </a:r>
            <a:endParaRPr lang="en-US" sz="2800" dirty="0" smtClean="0">
              <a:solidFill>
                <a:srgbClr val="CCFF33"/>
              </a:solidFill>
            </a:endParaRPr>
          </a:p>
          <a:p>
            <a:pPr marL="342900" indent="-342900">
              <a:buFont typeface="+mj-lt"/>
              <a:buAutoNum type="alphaLcPeriod"/>
            </a:pPr>
            <a:r>
              <a:rPr lang="en-US" sz="2800" dirty="0" err="1" smtClean="0">
                <a:solidFill>
                  <a:srgbClr val="F6CD36"/>
                </a:solidFill>
              </a:rPr>
              <a:t>Beban</a:t>
            </a:r>
            <a:r>
              <a:rPr lang="en-US" sz="2800" dirty="0" smtClean="0">
                <a:solidFill>
                  <a:srgbClr val="F6CD36"/>
                </a:solidFill>
              </a:rPr>
              <a:t> yang </a:t>
            </a:r>
            <a:r>
              <a:rPr lang="en-US" sz="2800" dirty="0" err="1" smtClean="0">
                <a:solidFill>
                  <a:srgbClr val="F6CD36"/>
                </a:solidFill>
              </a:rPr>
              <a:t>akan</a:t>
            </a:r>
            <a:r>
              <a:rPr lang="en-US" sz="2800" dirty="0" smtClean="0">
                <a:solidFill>
                  <a:srgbClr val="F6CD36"/>
                </a:solidFill>
              </a:rPr>
              <a:t> </a:t>
            </a:r>
            <a:r>
              <a:rPr lang="en-US" sz="2800" dirty="0" err="1" smtClean="0">
                <a:solidFill>
                  <a:srgbClr val="F6CD36"/>
                </a:solidFill>
              </a:rPr>
              <a:t>dibayar</a:t>
            </a:r>
            <a:endParaRPr lang="en-US" sz="2800" dirty="0" smtClean="0">
              <a:solidFill>
                <a:srgbClr val="F6CD36"/>
              </a:solidFill>
            </a:endParaRPr>
          </a:p>
          <a:p>
            <a:pPr marL="342900" indent="-342900">
              <a:buFont typeface="+mj-lt"/>
              <a:buAutoNum type="alphaLcPeriod"/>
            </a:pPr>
            <a:r>
              <a:rPr lang="en-US" sz="2800" dirty="0" err="1" smtClean="0">
                <a:solidFill>
                  <a:srgbClr val="00FF99"/>
                </a:solidFill>
              </a:rPr>
              <a:t>Pendapatan</a:t>
            </a:r>
            <a:r>
              <a:rPr lang="en-US" sz="2800" dirty="0" smtClean="0">
                <a:solidFill>
                  <a:srgbClr val="00FF99"/>
                </a:solidFill>
              </a:rPr>
              <a:t> yang </a:t>
            </a:r>
            <a:r>
              <a:rPr lang="en-US" sz="2800" dirty="0" err="1" smtClean="0">
                <a:solidFill>
                  <a:srgbClr val="00FF99"/>
                </a:solidFill>
              </a:rPr>
              <a:t>akan</a:t>
            </a:r>
            <a:r>
              <a:rPr lang="en-US" sz="2800" dirty="0" smtClean="0">
                <a:solidFill>
                  <a:srgbClr val="00FF99"/>
                </a:solidFill>
              </a:rPr>
              <a:t> </a:t>
            </a:r>
            <a:r>
              <a:rPr lang="en-US" sz="2800" dirty="0" err="1" smtClean="0">
                <a:solidFill>
                  <a:srgbClr val="00FF99"/>
                </a:solidFill>
              </a:rPr>
              <a:t>diterimac</a:t>
            </a:r>
            <a:endParaRPr lang="en-US" sz="2800" dirty="0">
              <a:solidFill>
                <a:srgbClr val="00FF99"/>
              </a:solidFill>
            </a:endParaRPr>
          </a:p>
        </p:txBody>
      </p:sp>
      <p:graphicFrame>
        <p:nvGraphicFramePr>
          <p:cNvPr id="4" name="Table 3"/>
          <p:cNvGraphicFramePr>
            <a:graphicFrameLocks noGrp="1"/>
          </p:cNvGraphicFramePr>
          <p:nvPr/>
        </p:nvGraphicFramePr>
        <p:xfrm>
          <a:off x="0" y="5257800"/>
          <a:ext cx="9144000" cy="1219200"/>
        </p:xfrm>
        <a:graphic>
          <a:graphicData uri="http://schemas.openxmlformats.org/drawingml/2006/table">
            <a:tbl>
              <a:tblPr firstRow="1" bandRow="1">
                <a:tableStyleId>{F5AB1C69-6EDB-4FF4-983F-18BD219EF322}</a:tableStyleId>
              </a:tblPr>
              <a:tblGrid>
                <a:gridCol w="4572000"/>
                <a:gridCol w="4572000"/>
              </a:tblGrid>
              <a:tr h="504828">
                <a:tc>
                  <a:txBody>
                    <a:bodyPr/>
                    <a:lstStyle/>
                    <a:p>
                      <a:pPr algn="ctr"/>
                      <a:r>
                        <a:rPr lang="en-US" sz="2800" dirty="0" err="1" smtClean="0"/>
                        <a:t>Jurnal</a:t>
                      </a:r>
                      <a:r>
                        <a:rPr lang="en-US" sz="2800" baseline="0" dirty="0" smtClean="0"/>
                        <a:t> </a:t>
                      </a:r>
                      <a:r>
                        <a:rPr lang="en-US" sz="2800" baseline="0" dirty="0" err="1" smtClean="0"/>
                        <a:t>Penyesuaian</a:t>
                      </a:r>
                      <a:endParaRPr lang="en-US" sz="2800" dirty="0"/>
                    </a:p>
                  </a:txBody>
                  <a:tcPr anchor="ctr"/>
                </a:tc>
                <a:tc>
                  <a:txBody>
                    <a:bodyPr/>
                    <a:lstStyle/>
                    <a:p>
                      <a:pPr algn="ctr"/>
                      <a:r>
                        <a:rPr lang="en-US" sz="2800" baseline="0" dirty="0" err="1" smtClean="0"/>
                        <a:t>Jurnal</a:t>
                      </a:r>
                      <a:r>
                        <a:rPr lang="en-US" sz="2800" baseline="0" dirty="0" smtClean="0"/>
                        <a:t> </a:t>
                      </a:r>
                      <a:r>
                        <a:rPr lang="en-US" sz="2800" baseline="0" dirty="0" err="1" smtClean="0"/>
                        <a:t>Pembalik</a:t>
                      </a:r>
                      <a:endParaRPr lang="en-US" sz="2800" dirty="0"/>
                    </a:p>
                  </a:txBody>
                  <a:tcPr anchor="ctr"/>
                </a:tc>
              </a:tr>
              <a:tr h="665692">
                <a:tc>
                  <a:txBody>
                    <a:bodyPr/>
                    <a:lstStyle/>
                    <a:p>
                      <a:r>
                        <a:rPr lang="en-US" sz="2000" dirty="0" smtClean="0"/>
                        <a:t>(Dr)………</a:t>
                      </a:r>
                      <a:r>
                        <a:rPr lang="en-US" sz="2000" baseline="0" dirty="0" smtClean="0"/>
                        <a:t> </a:t>
                      </a:r>
                      <a:r>
                        <a:rPr lang="en-US" sz="2000" baseline="0" dirty="0" err="1" smtClean="0"/>
                        <a:t>dibayar</a:t>
                      </a:r>
                      <a:r>
                        <a:rPr lang="en-US" sz="2000" baseline="0" dirty="0" smtClean="0"/>
                        <a:t> </a:t>
                      </a:r>
                      <a:r>
                        <a:rPr lang="en-US" sz="2000" baseline="0" dirty="0" err="1" smtClean="0"/>
                        <a:t>di</a:t>
                      </a:r>
                      <a:r>
                        <a:rPr lang="en-US" sz="2000" baseline="0" dirty="0" smtClean="0"/>
                        <a:t> </a:t>
                      </a:r>
                      <a:r>
                        <a:rPr lang="en-US" sz="2000" baseline="0" dirty="0" err="1" smtClean="0"/>
                        <a:t>muka</a:t>
                      </a:r>
                      <a:endParaRPr lang="en-US" sz="2000" baseline="0" dirty="0" smtClean="0"/>
                    </a:p>
                    <a:p>
                      <a:r>
                        <a:rPr lang="en-US" sz="2000" baseline="0" dirty="0" smtClean="0"/>
                        <a:t>          (Cr) </a:t>
                      </a:r>
                      <a:r>
                        <a:rPr lang="en-US" sz="2000" baseline="0" dirty="0" err="1" smtClean="0"/>
                        <a:t>Beban</a:t>
                      </a:r>
                      <a:r>
                        <a:rPr lang="en-US" sz="2000" baseline="0" dirty="0" smtClean="0"/>
                        <a:t> ………</a:t>
                      </a:r>
                      <a:endParaRPr lang="en-US" sz="2000" dirty="0"/>
                    </a:p>
                  </a:txBody>
                  <a:tcPr/>
                </a:tc>
                <a:tc>
                  <a:txBody>
                    <a:bodyPr/>
                    <a:lstStyle/>
                    <a:p>
                      <a:r>
                        <a:rPr lang="en-US" sz="2000" dirty="0" smtClean="0"/>
                        <a:t>(Dr)</a:t>
                      </a:r>
                      <a:r>
                        <a:rPr lang="en-US" sz="2000" baseline="0" dirty="0" smtClean="0"/>
                        <a:t> </a:t>
                      </a:r>
                      <a:r>
                        <a:rPr lang="en-US" sz="2000" dirty="0" err="1" smtClean="0"/>
                        <a:t>Beban</a:t>
                      </a:r>
                      <a:r>
                        <a:rPr lang="en-US" sz="2000" dirty="0" smtClean="0"/>
                        <a:t>  ……..</a:t>
                      </a:r>
                    </a:p>
                    <a:p>
                      <a:r>
                        <a:rPr lang="en-US" sz="2000" dirty="0" smtClean="0"/>
                        <a:t>            (Cr)</a:t>
                      </a:r>
                      <a:r>
                        <a:rPr lang="en-US" sz="2000" baseline="0" dirty="0" smtClean="0"/>
                        <a:t> ……. </a:t>
                      </a:r>
                      <a:r>
                        <a:rPr lang="en-US" sz="2000" baseline="0" dirty="0" err="1" smtClean="0"/>
                        <a:t>Dibayar</a:t>
                      </a:r>
                      <a:r>
                        <a:rPr lang="en-US" sz="2000" baseline="0" dirty="0" smtClean="0"/>
                        <a:t> </a:t>
                      </a:r>
                      <a:r>
                        <a:rPr lang="en-US" sz="2000" baseline="0" dirty="0" err="1" smtClean="0"/>
                        <a:t>di</a:t>
                      </a:r>
                      <a:r>
                        <a:rPr lang="en-US" sz="2000" baseline="0" dirty="0" smtClean="0"/>
                        <a:t> </a:t>
                      </a:r>
                      <a:r>
                        <a:rPr lang="en-US" sz="2000" baseline="0" dirty="0" err="1" smtClean="0"/>
                        <a:t>muka</a:t>
                      </a:r>
                      <a:endParaRPr lang="en-US" sz="2000" dirty="0"/>
                    </a:p>
                  </a:txBody>
                  <a:tcPr/>
                </a:tc>
              </a:tr>
            </a:tbl>
          </a:graphicData>
        </a:graphic>
      </p:graphicFrame>
      <p:sp>
        <p:nvSpPr>
          <p:cNvPr id="5" name="Rectangle 4"/>
          <p:cNvSpPr/>
          <p:nvPr/>
        </p:nvSpPr>
        <p:spPr>
          <a:xfrm>
            <a:off x="1066800" y="4724400"/>
            <a:ext cx="6781800" cy="4572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00FF99"/>
                </a:solidFill>
              </a:rPr>
              <a:t>Contoh</a:t>
            </a:r>
            <a:r>
              <a:rPr lang="en-US" sz="2800" dirty="0" smtClean="0">
                <a:solidFill>
                  <a:srgbClr val="00FF99"/>
                </a:solidFill>
              </a:rPr>
              <a:t> </a:t>
            </a:r>
            <a:r>
              <a:rPr lang="en-US" sz="2800" dirty="0" err="1" smtClean="0">
                <a:solidFill>
                  <a:srgbClr val="00FF99"/>
                </a:solidFill>
              </a:rPr>
              <a:t>dari</a:t>
            </a:r>
            <a:r>
              <a:rPr lang="en-US" sz="2800" dirty="0" smtClean="0">
                <a:solidFill>
                  <a:srgbClr val="00FF99"/>
                </a:solidFill>
              </a:rPr>
              <a:t> </a:t>
            </a:r>
            <a:r>
              <a:rPr lang="en-US" sz="2800" dirty="0" err="1" smtClean="0">
                <a:solidFill>
                  <a:srgbClr val="00FF99"/>
                </a:solidFill>
              </a:rPr>
              <a:t>pada</a:t>
            </a:r>
            <a:r>
              <a:rPr lang="en-US" sz="2800" dirty="0" smtClean="0">
                <a:solidFill>
                  <a:srgbClr val="00FF99"/>
                </a:solidFill>
              </a:rPr>
              <a:t> </a:t>
            </a:r>
            <a:r>
              <a:rPr lang="en-US" sz="2800" dirty="0" err="1" smtClean="0">
                <a:solidFill>
                  <a:srgbClr val="00FF99"/>
                </a:solidFill>
              </a:rPr>
              <a:t>jurnal</a:t>
            </a:r>
            <a:r>
              <a:rPr lang="en-US" sz="2800" dirty="0" smtClean="0">
                <a:solidFill>
                  <a:srgbClr val="00FF99"/>
                </a:solidFill>
              </a:rPr>
              <a:t> </a:t>
            </a:r>
            <a:r>
              <a:rPr lang="en-US" sz="2800" dirty="0" err="1" smtClean="0">
                <a:solidFill>
                  <a:srgbClr val="00FF99"/>
                </a:solidFill>
              </a:rPr>
              <a:t>pembalik</a:t>
            </a:r>
            <a:endParaRPr lang="en-US" sz="2800" dirty="0">
              <a:solidFill>
                <a:srgbClr val="00FF99"/>
              </a:solidFill>
            </a:endParaRPr>
          </a:p>
        </p:txBody>
      </p:sp>
      <p:sp>
        <p:nvSpPr>
          <p:cNvPr id="6" name="Right Arrow 5"/>
          <p:cNvSpPr/>
          <p:nvPr/>
        </p:nvSpPr>
        <p:spPr>
          <a:xfrm>
            <a:off x="4343400" y="5334000"/>
            <a:ext cx="533400" cy="3048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152400" y="2895600"/>
            <a:ext cx="896112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5425" indent="-225425" algn="just"/>
            <a:r>
              <a:rPr lang="en-US" sz="2000" dirty="0" smtClean="0"/>
              <a:t>3. UD </a:t>
            </a:r>
            <a:r>
              <a:rPr lang="en-US" sz="2000" dirty="0" err="1" smtClean="0"/>
              <a:t>Mandiri</a:t>
            </a:r>
            <a:r>
              <a:rPr lang="en-US" sz="2000" dirty="0" smtClean="0"/>
              <a:t> </a:t>
            </a:r>
            <a:r>
              <a:rPr lang="en-US" sz="2000" dirty="0" err="1" smtClean="0"/>
              <a:t>pada</a:t>
            </a:r>
            <a:r>
              <a:rPr lang="en-US" sz="2000" dirty="0" smtClean="0"/>
              <a:t> </a:t>
            </a:r>
            <a:r>
              <a:rPr lang="en-US" sz="2000" dirty="0" err="1" smtClean="0"/>
              <a:t>tanggal</a:t>
            </a:r>
            <a:r>
              <a:rPr lang="en-US" sz="2000" dirty="0" smtClean="0"/>
              <a:t> 5 April 2009 </a:t>
            </a:r>
            <a:r>
              <a:rPr lang="en-US" sz="2000" dirty="0" err="1" smtClean="0"/>
              <a:t>membayar</a:t>
            </a:r>
            <a:r>
              <a:rPr lang="en-US" sz="2000" dirty="0" smtClean="0"/>
              <a:t> </a:t>
            </a:r>
            <a:r>
              <a:rPr lang="en-US" sz="2000" dirty="0" err="1" smtClean="0"/>
              <a:t>angsuran</a:t>
            </a:r>
            <a:r>
              <a:rPr lang="en-US" sz="2000" dirty="0" smtClean="0"/>
              <a:t> bank </a:t>
            </a:r>
            <a:r>
              <a:rPr lang="en-US" sz="2000" dirty="0" err="1" smtClean="0"/>
              <a:t>Rp</a:t>
            </a:r>
            <a:r>
              <a:rPr lang="en-US" sz="2000" dirty="0" smtClean="0"/>
              <a:t> 400.000 </a:t>
            </a:r>
            <a:r>
              <a:rPr lang="en-US" sz="2000" dirty="0" err="1" smtClean="0"/>
              <a:t>dan</a:t>
            </a:r>
            <a:r>
              <a:rPr lang="en-US" sz="2000" dirty="0" smtClean="0"/>
              <a:t> </a:t>
            </a:r>
            <a:r>
              <a:rPr lang="en-US" sz="2000" dirty="0" err="1" smtClean="0"/>
              <a:t>bunganya</a:t>
            </a:r>
            <a:r>
              <a:rPr lang="en-US" sz="2000" dirty="0" smtClean="0"/>
              <a:t> </a:t>
            </a:r>
            <a:r>
              <a:rPr lang="en-US" sz="2000" dirty="0" err="1" smtClean="0"/>
              <a:t>Rp</a:t>
            </a:r>
            <a:r>
              <a:rPr lang="en-US" sz="2000" dirty="0" smtClean="0"/>
              <a:t> 80.000, </a:t>
            </a:r>
            <a:r>
              <a:rPr lang="en-US" sz="2000" dirty="0" err="1" smtClean="0"/>
              <a:t>maka</a:t>
            </a:r>
            <a:r>
              <a:rPr lang="en-US" sz="2000" dirty="0" smtClean="0"/>
              <a:t> </a:t>
            </a:r>
            <a:r>
              <a:rPr lang="en-US" sz="2000" dirty="0" err="1" smtClean="0"/>
              <a:t>pencatatan</a:t>
            </a:r>
            <a:r>
              <a:rPr lang="en-US" sz="2000" dirty="0" smtClean="0"/>
              <a:t> </a:t>
            </a:r>
            <a:r>
              <a:rPr lang="en-US" sz="2000" dirty="0" err="1" smtClean="0"/>
              <a:t>jurnal</a:t>
            </a:r>
            <a:r>
              <a:rPr lang="en-US" sz="2000" dirty="0" smtClean="0"/>
              <a:t> </a:t>
            </a:r>
            <a:r>
              <a:rPr lang="en-US" sz="2000" dirty="0" err="1" smtClean="0"/>
              <a:t>umumnya</a:t>
            </a:r>
            <a:r>
              <a:rPr lang="en-US" sz="2000" dirty="0" smtClean="0"/>
              <a:t> </a:t>
            </a:r>
            <a:r>
              <a:rPr lang="en-US" sz="2000" dirty="0" err="1" smtClean="0"/>
              <a:t>adalah</a:t>
            </a:r>
            <a:r>
              <a:rPr lang="en-US" sz="2000" dirty="0" smtClean="0"/>
              <a:t>: </a:t>
            </a:r>
            <a:r>
              <a:rPr lang="en-US" sz="2000" dirty="0" smtClean="0">
                <a:solidFill>
                  <a:srgbClr val="FFFF00"/>
                </a:solidFill>
              </a:rPr>
              <a:t>(UN 2010)</a:t>
            </a:r>
          </a:p>
          <a:p>
            <a:pPr marL="173038" indent="-173038">
              <a:buAutoNum type="alphaUcPeriod"/>
              <a:tabLst>
                <a:tab pos="63500" algn="l"/>
              </a:tabLst>
            </a:pPr>
            <a:r>
              <a:rPr lang="en-US" sz="2000" dirty="0" smtClean="0"/>
              <a:t> </a:t>
            </a:r>
            <a:r>
              <a:rPr lang="en-US" sz="2000" dirty="0" err="1" smtClean="0"/>
              <a:t>Angsuran</a:t>
            </a:r>
            <a:r>
              <a:rPr lang="en-US" sz="2000" dirty="0" smtClean="0"/>
              <a:t> bank	</a:t>
            </a:r>
            <a:r>
              <a:rPr lang="en-US" sz="2000" dirty="0" err="1" smtClean="0"/>
              <a:t>Rp</a:t>
            </a:r>
            <a:r>
              <a:rPr lang="en-US" sz="2000" dirty="0" smtClean="0"/>
              <a:t> 480.000		D. </a:t>
            </a:r>
            <a:r>
              <a:rPr lang="en-US" sz="2000" dirty="0" err="1" smtClean="0"/>
              <a:t>Utang</a:t>
            </a:r>
            <a:r>
              <a:rPr lang="en-US" sz="2000" dirty="0" smtClean="0"/>
              <a:t> Bank	</a:t>
            </a:r>
            <a:r>
              <a:rPr lang="en-US" sz="2000" dirty="0" err="1" smtClean="0"/>
              <a:t>Rp</a:t>
            </a:r>
            <a:r>
              <a:rPr lang="en-US" sz="2000" dirty="0" smtClean="0"/>
              <a:t> 480.000</a:t>
            </a:r>
          </a:p>
          <a:p>
            <a:pPr marL="630238" lvl="1" indent="-173038">
              <a:tabLst>
                <a:tab pos="63500" algn="l"/>
              </a:tabLst>
            </a:pPr>
            <a:r>
              <a:rPr lang="en-US" sz="2000" dirty="0" smtClean="0"/>
              <a:t>	</a:t>
            </a:r>
            <a:r>
              <a:rPr lang="en-US" sz="2000" dirty="0" err="1" smtClean="0"/>
              <a:t>Kas</a:t>
            </a:r>
            <a:r>
              <a:rPr lang="en-US" sz="2000" dirty="0" smtClean="0"/>
              <a:t>		</a:t>
            </a:r>
            <a:r>
              <a:rPr lang="en-US" sz="2000" dirty="0" err="1" smtClean="0"/>
              <a:t>Rp</a:t>
            </a:r>
            <a:r>
              <a:rPr lang="en-US" sz="2000" dirty="0" smtClean="0"/>
              <a:t> 480.000	         </a:t>
            </a:r>
            <a:r>
              <a:rPr lang="en-US" sz="2000" dirty="0" err="1" smtClean="0"/>
              <a:t>Kas</a:t>
            </a:r>
            <a:r>
              <a:rPr lang="en-US" sz="2000" dirty="0" smtClean="0"/>
              <a:t>			</a:t>
            </a:r>
            <a:r>
              <a:rPr lang="en-US" sz="2000" dirty="0" err="1" smtClean="0"/>
              <a:t>Rp</a:t>
            </a:r>
            <a:r>
              <a:rPr lang="en-US" sz="2000" dirty="0" smtClean="0"/>
              <a:t> 400.000</a:t>
            </a:r>
          </a:p>
          <a:p>
            <a:pPr marL="630238" lvl="1" indent="-173038">
              <a:tabLst>
                <a:tab pos="63500" algn="l"/>
              </a:tabLst>
            </a:pPr>
            <a:r>
              <a:rPr lang="en-US" sz="2000" dirty="0" smtClean="0"/>
              <a:t>						         </a:t>
            </a:r>
            <a:r>
              <a:rPr lang="en-US" sz="2000" dirty="0" err="1" smtClean="0"/>
              <a:t>Beban</a:t>
            </a:r>
            <a:r>
              <a:rPr lang="en-US" sz="2000" dirty="0" smtClean="0"/>
              <a:t> </a:t>
            </a:r>
            <a:r>
              <a:rPr lang="en-US" sz="2000" dirty="0" err="1" smtClean="0"/>
              <a:t>Bunga</a:t>
            </a:r>
            <a:r>
              <a:rPr lang="en-US" sz="2000" dirty="0" smtClean="0"/>
              <a:t>	</a:t>
            </a:r>
            <a:r>
              <a:rPr lang="en-US" sz="2000" dirty="0" err="1" smtClean="0"/>
              <a:t>Rp</a:t>
            </a:r>
            <a:r>
              <a:rPr lang="en-US" sz="2000" dirty="0" smtClean="0"/>
              <a:t>   80.000</a:t>
            </a:r>
            <a:endParaRPr lang="en-US" sz="2000" dirty="0"/>
          </a:p>
          <a:p>
            <a:pPr marL="284163" lvl="1" indent="-284163">
              <a:tabLst>
                <a:tab pos="63500" algn="l"/>
              </a:tabLst>
            </a:pPr>
            <a:r>
              <a:rPr lang="en-US" sz="2000" dirty="0" smtClean="0"/>
              <a:t>B. </a:t>
            </a:r>
            <a:r>
              <a:rPr lang="en-US" sz="2000" dirty="0" err="1" smtClean="0"/>
              <a:t>Utang</a:t>
            </a:r>
            <a:r>
              <a:rPr lang="en-US" sz="2000" dirty="0" smtClean="0"/>
              <a:t> bank	</a:t>
            </a:r>
            <a:r>
              <a:rPr lang="en-US" sz="2000" dirty="0" err="1" smtClean="0"/>
              <a:t>Rp</a:t>
            </a:r>
            <a:r>
              <a:rPr lang="en-US" sz="2000" dirty="0" smtClean="0"/>
              <a:t> 400.000			</a:t>
            </a:r>
          </a:p>
          <a:p>
            <a:pPr marL="284163" lvl="1" indent="-284163">
              <a:tabLst>
                <a:tab pos="63500" algn="l"/>
              </a:tabLst>
            </a:pPr>
            <a:r>
              <a:rPr lang="en-US" sz="2000" dirty="0" smtClean="0"/>
              <a:t>		</a:t>
            </a:r>
            <a:r>
              <a:rPr lang="en-US" sz="2000" dirty="0" err="1" smtClean="0"/>
              <a:t>Beban</a:t>
            </a:r>
            <a:r>
              <a:rPr lang="en-US" sz="2000" dirty="0" smtClean="0"/>
              <a:t> </a:t>
            </a:r>
            <a:r>
              <a:rPr lang="en-US" sz="2000" dirty="0" err="1" smtClean="0"/>
              <a:t>bunga</a:t>
            </a:r>
            <a:r>
              <a:rPr lang="en-US" sz="2000" dirty="0" smtClean="0"/>
              <a:t>	</a:t>
            </a:r>
            <a:r>
              <a:rPr lang="en-US" sz="2000" dirty="0" err="1" smtClean="0"/>
              <a:t>Rp</a:t>
            </a:r>
            <a:r>
              <a:rPr lang="en-US" sz="2000" dirty="0" smtClean="0"/>
              <a:t>  80.000		E. </a:t>
            </a:r>
            <a:r>
              <a:rPr lang="en-US" sz="2000" dirty="0" err="1" smtClean="0"/>
              <a:t>Kas</a:t>
            </a:r>
            <a:r>
              <a:rPr lang="en-US" sz="2000" dirty="0" smtClean="0"/>
              <a:t>		</a:t>
            </a:r>
            <a:r>
              <a:rPr lang="en-US" sz="2000" dirty="0" err="1" smtClean="0"/>
              <a:t>Rp</a:t>
            </a:r>
            <a:r>
              <a:rPr lang="en-US" sz="2000" dirty="0" smtClean="0"/>
              <a:t> 400.000</a:t>
            </a:r>
          </a:p>
          <a:p>
            <a:pPr marL="284163" lvl="1" indent="-284163">
              <a:tabLst>
                <a:tab pos="63500" algn="l"/>
              </a:tabLst>
            </a:pPr>
            <a:r>
              <a:rPr lang="en-US" sz="2000" dirty="0" smtClean="0"/>
              <a:t>		      </a:t>
            </a:r>
            <a:r>
              <a:rPr lang="en-US" sz="2000" dirty="0" err="1" smtClean="0"/>
              <a:t>Kas</a:t>
            </a:r>
            <a:r>
              <a:rPr lang="en-US" sz="2000" dirty="0" smtClean="0"/>
              <a:t>		</a:t>
            </a:r>
            <a:r>
              <a:rPr lang="en-US" sz="2000" dirty="0" err="1" smtClean="0"/>
              <a:t>Rp</a:t>
            </a:r>
            <a:r>
              <a:rPr lang="en-US" sz="2000" dirty="0" smtClean="0"/>
              <a:t> 480.000	    </a:t>
            </a:r>
            <a:r>
              <a:rPr lang="en-US" sz="2000" dirty="0" err="1" smtClean="0"/>
              <a:t>Beban</a:t>
            </a:r>
            <a:r>
              <a:rPr lang="en-US" sz="2000" dirty="0" smtClean="0"/>
              <a:t> </a:t>
            </a:r>
            <a:r>
              <a:rPr lang="en-US" sz="2000" dirty="0" err="1" smtClean="0"/>
              <a:t>bunga</a:t>
            </a:r>
            <a:r>
              <a:rPr lang="en-US" sz="2000" dirty="0" smtClean="0"/>
              <a:t>	</a:t>
            </a:r>
            <a:r>
              <a:rPr lang="en-US" sz="2000" dirty="0" err="1" smtClean="0"/>
              <a:t>Rp</a:t>
            </a:r>
            <a:r>
              <a:rPr lang="en-US" sz="2000" dirty="0" smtClean="0"/>
              <a:t>   80.000</a:t>
            </a:r>
          </a:p>
          <a:p>
            <a:pPr marL="284163" lvl="1" indent="-284163">
              <a:tabLst>
                <a:tab pos="63500" algn="l"/>
              </a:tabLst>
            </a:pPr>
            <a:r>
              <a:rPr lang="en-US" sz="2000" dirty="0" smtClean="0"/>
              <a:t>							         </a:t>
            </a:r>
            <a:r>
              <a:rPr lang="en-US" sz="2000" dirty="0" err="1" smtClean="0"/>
              <a:t>Utang</a:t>
            </a:r>
            <a:r>
              <a:rPr lang="en-US" sz="2000" dirty="0" smtClean="0"/>
              <a:t> </a:t>
            </a:r>
            <a:r>
              <a:rPr lang="en-US" sz="2000" dirty="0" err="1" smtClean="0"/>
              <a:t>bunga</a:t>
            </a:r>
            <a:r>
              <a:rPr lang="en-US" sz="2000" dirty="0" smtClean="0"/>
              <a:t>	</a:t>
            </a:r>
            <a:r>
              <a:rPr lang="en-US" sz="2000" dirty="0" err="1" smtClean="0"/>
              <a:t>Rp</a:t>
            </a:r>
            <a:r>
              <a:rPr lang="en-US" sz="2000" dirty="0" smtClean="0"/>
              <a:t> 480.000</a:t>
            </a:r>
          </a:p>
          <a:p>
            <a:pPr marL="284163" lvl="1" indent="-284163">
              <a:tabLst>
                <a:tab pos="63500" algn="l"/>
              </a:tabLst>
            </a:pPr>
            <a:r>
              <a:rPr lang="en-US" sz="2000" dirty="0" smtClean="0"/>
              <a:t>C. </a:t>
            </a:r>
            <a:r>
              <a:rPr lang="en-US" sz="2000" dirty="0" err="1" smtClean="0"/>
              <a:t>Kas</a:t>
            </a:r>
            <a:r>
              <a:rPr lang="en-US" sz="2000" dirty="0" smtClean="0"/>
              <a:t>		</a:t>
            </a:r>
            <a:r>
              <a:rPr lang="en-US" sz="2000" dirty="0" err="1" smtClean="0"/>
              <a:t>Rp</a:t>
            </a:r>
            <a:r>
              <a:rPr lang="en-US" sz="2000" dirty="0" smtClean="0"/>
              <a:t> 480.000</a:t>
            </a:r>
          </a:p>
          <a:p>
            <a:pPr marL="284163" lvl="1" indent="-284163">
              <a:tabLst>
                <a:tab pos="63500" algn="l"/>
              </a:tabLst>
            </a:pPr>
            <a:r>
              <a:rPr lang="en-US" sz="2000" dirty="0" smtClean="0"/>
              <a:t>		      </a:t>
            </a:r>
            <a:r>
              <a:rPr lang="en-US" sz="2000" dirty="0" err="1" smtClean="0"/>
              <a:t>Utang</a:t>
            </a:r>
            <a:r>
              <a:rPr lang="en-US" sz="2000" dirty="0" smtClean="0"/>
              <a:t> bank		</a:t>
            </a:r>
            <a:r>
              <a:rPr lang="en-US" sz="2000" dirty="0" err="1" smtClean="0"/>
              <a:t>Rp</a:t>
            </a:r>
            <a:r>
              <a:rPr lang="en-US" sz="2000" dirty="0" smtClean="0"/>
              <a:t> 400.000</a:t>
            </a:r>
          </a:p>
          <a:p>
            <a:pPr marL="284163" lvl="1" indent="-284163">
              <a:tabLst>
                <a:tab pos="63500" algn="l"/>
              </a:tabLst>
            </a:pPr>
            <a:r>
              <a:rPr lang="en-US" sz="2000" dirty="0" smtClean="0"/>
              <a:t>		      </a:t>
            </a:r>
            <a:r>
              <a:rPr lang="en-US" sz="2000" dirty="0" err="1" smtClean="0"/>
              <a:t>Beban</a:t>
            </a:r>
            <a:r>
              <a:rPr lang="en-US" sz="2000" dirty="0" smtClean="0"/>
              <a:t> </a:t>
            </a:r>
            <a:r>
              <a:rPr lang="en-US" sz="2000" dirty="0" err="1" smtClean="0"/>
              <a:t>bunga</a:t>
            </a:r>
            <a:r>
              <a:rPr lang="en-US" sz="2000" dirty="0" smtClean="0"/>
              <a:t>	</a:t>
            </a:r>
            <a:r>
              <a:rPr lang="en-US" sz="2000" dirty="0" err="1" smtClean="0"/>
              <a:t>Rp</a:t>
            </a:r>
            <a:r>
              <a:rPr lang="en-US" sz="2000" dirty="0" smtClean="0"/>
              <a:t>   80.000</a:t>
            </a:r>
          </a:p>
        </p:txBody>
      </p:sp>
      <p:sp>
        <p:nvSpPr>
          <p:cNvPr id="6" name="Rectangle 5"/>
          <p:cNvSpPr/>
          <p:nvPr/>
        </p:nvSpPr>
        <p:spPr>
          <a:xfrm>
            <a:off x="5105400" y="381000"/>
            <a:ext cx="3962400" cy="2377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2. A revenue account… </a:t>
            </a:r>
            <a:r>
              <a:rPr lang="en-US" sz="2200" dirty="0" smtClean="0">
                <a:solidFill>
                  <a:srgbClr val="FFFF00"/>
                </a:solidFill>
              </a:rPr>
              <a:t>(OSN </a:t>
            </a:r>
            <a:r>
              <a:rPr lang="en-US" sz="2200" dirty="0" err="1" smtClean="0">
                <a:solidFill>
                  <a:srgbClr val="FFFF00"/>
                </a:solidFill>
              </a:rPr>
              <a:t>Ekonomi</a:t>
            </a:r>
            <a:r>
              <a:rPr lang="en-US" sz="2200" dirty="0" smtClean="0">
                <a:solidFill>
                  <a:srgbClr val="FFFF00"/>
                </a:solidFill>
              </a:rPr>
              <a:t> </a:t>
            </a:r>
            <a:r>
              <a:rPr lang="en-US" sz="2200" dirty="0" err="1" smtClean="0">
                <a:solidFill>
                  <a:srgbClr val="FFFF00"/>
                </a:solidFill>
              </a:rPr>
              <a:t>Provinsi</a:t>
            </a:r>
            <a:r>
              <a:rPr lang="en-US" sz="2200" dirty="0" smtClean="0">
                <a:solidFill>
                  <a:srgbClr val="FFFF00"/>
                </a:solidFill>
              </a:rPr>
              <a:t> 2008)</a:t>
            </a:r>
          </a:p>
          <a:p>
            <a:pPr marL="284163" indent="-284163">
              <a:buAutoNum type="alphaUcPeriod"/>
              <a:tabLst>
                <a:tab pos="236538" algn="l"/>
                <a:tab pos="284163" algn="l"/>
              </a:tabLst>
            </a:pPr>
            <a:r>
              <a:rPr lang="en-US" sz="2200" dirty="0" smtClean="0">
                <a:solidFill>
                  <a:schemeClr val="bg1"/>
                </a:solidFill>
              </a:rPr>
              <a:t>Is </a:t>
            </a:r>
            <a:r>
              <a:rPr lang="en-US" sz="2200" dirty="0" err="1" smtClean="0">
                <a:solidFill>
                  <a:schemeClr val="bg1"/>
                </a:solidFill>
              </a:rPr>
              <a:t>incresed</a:t>
            </a:r>
            <a:r>
              <a:rPr lang="en-US" sz="2200" dirty="0" smtClean="0">
                <a:solidFill>
                  <a:schemeClr val="bg1"/>
                </a:solidFill>
              </a:rPr>
              <a:t> by debits</a:t>
            </a:r>
          </a:p>
          <a:p>
            <a:pPr marL="284163" indent="-284163">
              <a:buAutoNum type="alphaUcPeriod"/>
              <a:tabLst>
                <a:tab pos="236538" algn="l"/>
                <a:tab pos="284163" algn="l"/>
              </a:tabLst>
            </a:pPr>
            <a:r>
              <a:rPr lang="en-US" sz="2200" dirty="0" smtClean="0">
                <a:solidFill>
                  <a:schemeClr val="bg1"/>
                </a:solidFill>
              </a:rPr>
              <a:t>Is </a:t>
            </a:r>
            <a:r>
              <a:rPr lang="en-US" sz="2200" dirty="0" err="1" smtClean="0">
                <a:solidFill>
                  <a:schemeClr val="bg1"/>
                </a:solidFill>
              </a:rPr>
              <a:t>decresed</a:t>
            </a:r>
            <a:r>
              <a:rPr lang="en-US" sz="2200" dirty="0" smtClean="0">
                <a:solidFill>
                  <a:schemeClr val="bg1"/>
                </a:solidFill>
              </a:rPr>
              <a:t> by credits</a:t>
            </a:r>
          </a:p>
          <a:p>
            <a:pPr marL="284163" indent="-284163">
              <a:buAutoNum type="alphaUcPeriod"/>
              <a:tabLst>
                <a:tab pos="236538" algn="l"/>
                <a:tab pos="284163" algn="l"/>
              </a:tabLst>
            </a:pPr>
            <a:r>
              <a:rPr lang="en-US" sz="2200" dirty="0" smtClean="0">
                <a:solidFill>
                  <a:schemeClr val="bg1"/>
                </a:solidFill>
              </a:rPr>
              <a:t>Has a normal balance of debit</a:t>
            </a:r>
          </a:p>
          <a:p>
            <a:pPr marL="284163" indent="-284163">
              <a:buAutoNum type="alphaUcPeriod"/>
              <a:tabLst>
                <a:tab pos="236538" algn="l"/>
                <a:tab pos="284163" algn="l"/>
              </a:tabLst>
            </a:pPr>
            <a:r>
              <a:rPr lang="en-US" sz="2200" dirty="0" smtClean="0">
                <a:solidFill>
                  <a:schemeClr val="bg1"/>
                </a:solidFill>
              </a:rPr>
              <a:t>Is increased by credits</a:t>
            </a:r>
          </a:p>
          <a:p>
            <a:pPr marL="284163" indent="-284163">
              <a:buAutoNum type="alphaUcPeriod"/>
              <a:tabLst>
                <a:tab pos="236538" algn="l"/>
                <a:tab pos="284163" algn="l"/>
              </a:tabLst>
            </a:pPr>
            <a:r>
              <a:rPr lang="en-US" sz="2200" dirty="0" smtClean="0">
                <a:solidFill>
                  <a:schemeClr val="bg1"/>
                </a:solidFill>
              </a:rPr>
              <a:t>None of above</a:t>
            </a: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Rectangle 7"/>
          <p:cNvSpPr/>
          <p:nvPr/>
        </p:nvSpPr>
        <p:spPr>
          <a:xfrm>
            <a:off x="152400" y="396240"/>
            <a:ext cx="4876800" cy="2377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1. </a:t>
            </a:r>
            <a:r>
              <a:rPr lang="en-US" sz="2200" dirty="0" err="1" smtClean="0"/>
              <a:t>Akun</a:t>
            </a:r>
            <a:r>
              <a:rPr lang="en-US" sz="2200" dirty="0" smtClean="0"/>
              <a:t> yang </a:t>
            </a:r>
            <a:r>
              <a:rPr lang="en-US" sz="2200" dirty="0" err="1" smtClean="0"/>
              <a:t>termasuk</a:t>
            </a:r>
            <a:r>
              <a:rPr lang="en-US" sz="2200" dirty="0" smtClean="0"/>
              <a:t> </a:t>
            </a:r>
            <a:r>
              <a:rPr lang="en-US" sz="2200" dirty="0" err="1" smtClean="0"/>
              <a:t>akun</a:t>
            </a:r>
            <a:r>
              <a:rPr lang="en-US" sz="2200" dirty="0" smtClean="0"/>
              <a:t> nominal </a:t>
            </a:r>
            <a:r>
              <a:rPr lang="en-US" sz="2200" dirty="0" err="1" smtClean="0"/>
              <a:t>adalah</a:t>
            </a:r>
            <a:r>
              <a:rPr lang="en-US" sz="2200" dirty="0" smtClean="0"/>
              <a:t> …</a:t>
            </a:r>
            <a:r>
              <a:rPr lang="en-US" sz="2200" dirty="0" smtClean="0">
                <a:solidFill>
                  <a:srgbClr val="FFFF00"/>
                </a:solidFill>
              </a:rPr>
              <a:t>(SNMPTN 2011)</a:t>
            </a:r>
          </a:p>
          <a:p>
            <a:pPr marL="284163" indent="-284163">
              <a:buAutoNum type="alphaUcPeriod"/>
              <a:tabLst>
                <a:tab pos="236538" algn="l"/>
                <a:tab pos="284163" algn="l"/>
              </a:tabLst>
            </a:pPr>
            <a:r>
              <a:rPr lang="en-US" sz="2200" dirty="0" err="1" smtClean="0">
                <a:solidFill>
                  <a:schemeClr val="bg1"/>
                </a:solidFill>
              </a:rPr>
              <a:t>Pendapatan</a:t>
            </a:r>
            <a:r>
              <a:rPr lang="en-US" sz="2200" dirty="0" smtClean="0">
                <a:solidFill>
                  <a:schemeClr val="bg1"/>
                </a:solidFill>
              </a:rPr>
              <a:t> </a:t>
            </a:r>
            <a:r>
              <a:rPr lang="en-US" sz="2200" dirty="0" err="1" smtClean="0">
                <a:solidFill>
                  <a:schemeClr val="bg1"/>
                </a:solidFill>
              </a:rPr>
              <a:t>sewa</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Biaya</a:t>
            </a:r>
            <a:r>
              <a:rPr lang="en-US" sz="2200" dirty="0" smtClean="0">
                <a:solidFill>
                  <a:schemeClr val="bg1"/>
                </a:solidFill>
              </a:rPr>
              <a:t> </a:t>
            </a:r>
            <a:r>
              <a:rPr lang="en-US" sz="2200" dirty="0" err="1" smtClean="0">
                <a:solidFill>
                  <a:schemeClr val="bg1"/>
                </a:solidFill>
              </a:rPr>
              <a:t>dibayar</a:t>
            </a:r>
            <a:r>
              <a:rPr lang="en-US" sz="2200" dirty="0" smtClean="0">
                <a:solidFill>
                  <a:schemeClr val="bg1"/>
                </a:solidFill>
              </a:rPr>
              <a:t> </a:t>
            </a:r>
            <a:r>
              <a:rPr lang="en-US" sz="2200" dirty="0" err="1" smtClean="0">
                <a:solidFill>
                  <a:schemeClr val="bg1"/>
                </a:solidFill>
              </a:rPr>
              <a:t>di</a:t>
            </a:r>
            <a:r>
              <a:rPr lang="en-US" sz="2200" dirty="0" smtClean="0">
                <a:solidFill>
                  <a:schemeClr val="bg1"/>
                </a:solidFill>
              </a:rPr>
              <a:t> </a:t>
            </a:r>
            <a:r>
              <a:rPr lang="en-US" sz="2200" dirty="0" err="1" smtClean="0">
                <a:solidFill>
                  <a:schemeClr val="bg1"/>
                </a:solidFill>
              </a:rPr>
              <a:t>muka</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Persediaan</a:t>
            </a:r>
            <a:r>
              <a:rPr lang="en-US" sz="2200" dirty="0" smtClean="0">
                <a:solidFill>
                  <a:schemeClr val="bg1"/>
                </a:solidFill>
              </a:rPr>
              <a:t> </a:t>
            </a:r>
            <a:r>
              <a:rPr lang="en-US" sz="2200" dirty="0" err="1" smtClean="0">
                <a:solidFill>
                  <a:schemeClr val="bg1"/>
                </a:solidFill>
              </a:rPr>
              <a:t>barang</a:t>
            </a:r>
            <a:r>
              <a:rPr lang="en-US" sz="2200" dirty="0" smtClean="0">
                <a:solidFill>
                  <a:schemeClr val="bg1"/>
                </a:solidFill>
              </a:rPr>
              <a:t> </a:t>
            </a:r>
            <a:r>
              <a:rPr lang="en-US" sz="2200" dirty="0" err="1" smtClean="0">
                <a:solidFill>
                  <a:schemeClr val="bg1"/>
                </a:solidFill>
              </a:rPr>
              <a:t>dagangan</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Biaya</a:t>
            </a:r>
            <a:r>
              <a:rPr lang="en-US" sz="2200" dirty="0" smtClean="0">
                <a:solidFill>
                  <a:schemeClr val="bg1"/>
                </a:solidFill>
              </a:rPr>
              <a:t> yang </a:t>
            </a:r>
            <a:r>
              <a:rPr lang="en-US" sz="2200" dirty="0" err="1" smtClean="0">
                <a:solidFill>
                  <a:schemeClr val="bg1"/>
                </a:solidFill>
              </a:rPr>
              <a:t>masih</a:t>
            </a:r>
            <a:r>
              <a:rPr lang="en-US" sz="2200" dirty="0" smtClean="0">
                <a:solidFill>
                  <a:schemeClr val="bg1"/>
                </a:solidFill>
              </a:rPr>
              <a:t> </a:t>
            </a:r>
            <a:r>
              <a:rPr lang="en-US" sz="2200" dirty="0" err="1" smtClean="0">
                <a:solidFill>
                  <a:schemeClr val="bg1"/>
                </a:solidFill>
              </a:rPr>
              <a:t>harus</a:t>
            </a:r>
            <a:r>
              <a:rPr lang="en-US" sz="2200" dirty="0" smtClean="0">
                <a:solidFill>
                  <a:schemeClr val="bg1"/>
                </a:solidFill>
              </a:rPr>
              <a:t> </a:t>
            </a:r>
            <a:r>
              <a:rPr lang="en-US" sz="2200" dirty="0" err="1" smtClean="0">
                <a:solidFill>
                  <a:schemeClr val="bg1"/>
                </a:solidFill>
              </a:rPr>
              <a:t>dibaya</a:t>
            </a:r>
            <a:r>
              <a:rPr lang="en-US" sz="2200" dirty="0" smtClean="0">
                <a:solidFill>
                  <a:schemeClr val="bg1"/>
                </a:solidFill>
              </a:rPr>
              <a:t> </a:t>
            </a:r>
            <a:r>
              <a:rPr lang="en-US" sz="2200" dirty="0" err="1" smtClean="0">
                <a:solidFill>
                  <a:schemeClr val="bg1"/>
                </a:solidFill>
              </a:rPr>
              <a:t>di</a:t>
            </a:r>
            <a:r>
              <a:rPr lang="en-US" sz="2200" dirty="0" smtClean="0">
                <a:solidFill>
                  <a:schemeClr val="bg1"/>
                </a:solidFill>
              </a:rPr>
              <a:t> </a:t>
            </a:r>
            <a:r>
              <a:rPr lang="en-US" sz="2200" dirty="0" err="1" smtClean="0">
                <a:solidFill>
                  <a:schemeClr val="bg1"/>
                </a:solidFill>
              </a:rPr>
              <a:t>muka</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Pendapatan</a:t>
            </a:r>
            <a:r>
              <a:rPr lang="en-US" sz="2200" dirty="0" smtClean="0">
                <a:solidFill>
                  <a:schemeClr val="bg1"/>
                </a:solidFill>
              </a:rPr>
              <a:t> </a:t>
            </a:r>
            <a:r>
              <a:rPr lang="en-US" sz="2200" dirty="0" err="1" smtClean="0">
                <a:solidFill>
                  <a:schemeClr val="bg1"/>
                </a:solidFill>
              </a:rPr>
              <a:t>bunga</a:t>
            </a:r>
            <a:r>
              <a:rPr lang="en-US" sz="2200" dirty="0" smtClean="0">
                <a:solidFill>
                  <a:schemeClr val="bg1"/>
                </a:solidFill>
              </a:rPr>
              <a:t> </a:t>
            </a:r>
            <a:r>
              <a:rPr lang="en-US" sz="2200" dirty="0" err="1" smtClean="0">
                <a:solidFill>
                  <a:schemeClr val="bg1"/>
                </a:solidFill>
              </a:rPr>
              <a:t>diterima</a:t>
            </a:r>
            <a:r>
              <a:rPr lang="en-US" sz="2200" dirty="0" smtClean="0">
                <a:solidFill>
                  <a:schemeClr val="bg1"/>
                </a:solidFill>
              </a:rPr>
              <a:t> </a:t>
            </a:r>
            <a:r>
              <a:rPr lang="en-US" sz="2200" dirty="0" err="1" smtClean="0">
                <a:solidFill>
                  <a:schemeClr val="bg1"/>
                </a:solidFill>
              </a:rPr>
              <a:t>di</a:t>
            </a:r>
            <a:r>
              <a:rPr lang="en-US" sz="2200" dirty="0" smtClean="0">
                <a:solidFill>
                  <a:schemeClr val="bg1"/>
                </a:solidFill>
              </a:rPr>
              <a:t> </a:t>
            </a:r>
            <a:r>
              <a:rPr lang="en-US" sz="2200" dirty="0" err="1" smtClean="0">
                <a:solidFill>
                  <a:schemeClr val="bg1"/>
                </a:solidFill>
              </a:rPr>
              <a:t>muka</a:t>
            </a:r>
            <a:endParaRPr lang="en-US" sz="2200" dirty="0" smtClean="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wd">
                                    <p:tmPct val="10000"/>
                                  </p:iterate>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Curved Up Ribbon 3"/>
          <p:cNvSpPr/>
          <p:nvPr/>
        </p:nvSpPr>
        <p:spPr>
          <a:xfrm>
            <a:off x="990600" y="76200"/>
            <a:ext cx="7162800" cy="1600200"/>
          </a:xfrm>
          <a:prstGeom prst="ellipseRibbon2">
            <a:avLst>
              <a:gd name="adj1" fmla="val 22492"/>
              <a:gd name="adj2" fmla="val 65408"/>
              <a:gd name="adj3" fmla="val 8111"/>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4000" dirty="0" err="1" smtClean="0">
                <a:ln>
                  <a:solidFill>
                    <a:srgbClr val="FF0000"/>
                  </a:solidFill>
                </a:ln>
                <a:solidFill>
                  <a:srgbClr val="FFFF00"/>
                </a:solidFill>
              </a:rPr>
              <a:t>Materi</a:t>
            </a:r>
            <a:r>
              <a:rPr lang="en-US" sz="4000" dirty="0" smtClean="0">
                <a:ln>
                  <a:solidFill>
                    <a:srgbClr val="FF0000"/>
                  </a:solidFill>
                </a:ln>
                <a:solidFill>
                  <a:srgbClr val="FFFF00"/>
                </a:solidFill>
              </a:rPr>
              <a:t> </a:t>
            </a:r>
            <a:r>
              <a:rPr lang="en-US" sz="4000" dirty="0" err="1" smtClean="0">
                <a:ln>
                  <a:solidFill>
                    <a:srgbClr val="FF0000"/>
                  </a:solidFill>
                </a:ln>
                <a:solidFill>
                  <a:srgbClr val="FFFF00"/>
                </a:solidFill>
              </a:rPr>
              <a:t>Ekonomi</a:t>
            </a:r>
            <a:endParaRPr lang="en-US" sz="4000" dirty="0">
              <a:ln>
                <a:solidFill>
                  <a:srgbClr val="FF0000"/>
                </a:solidFill>
              </a:ln>
              <a:solidFill>
                <a:srgbClr val="FFFF00"/>
              </a:solidFill>
            </a:endParaRPr>
          </a:p>
        </p:txBody>
      </p:sp>
      <p:sp>
        <p:nvSpPr>
          <p:cNvPr id="5" name="5-Point Star 4"/>
          <p:cNvSpPr/>
          <p:nvPr/>
        </p:nvSpPr>
        <p:spPr>
          <a:xfrm>
            <a:off x="2286000" y="2057400"/>
            <a:ext cx="4572000" cy="2743200"/>
          </a:xfrm>
          <a:prstGeom prst="star5">
            <a:avLst>
              <a:gd name="adj" fmla="val 21697"/>
              <a:gd name="hf" fmla="val 105146"/>
              <a:gd name="vf" fmla="val 110557"/>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00B050"/>
                </a:solidFill>
              </a:rPr>
              <a:t>kelas</a:t>
            </a:r>
            <a:endParaRPr lang="en-US" sz="2800" dirty="0" smtClean="0">
              <a:solidFill>
                <a:srgbClr val="00B050"/>
              </a:solidFill>
            </a:endParaRPr>
          </a:p>
          <a:p>
            <a:pPr algn="ctr"/>
            <a:r>
              <a:rPr lang="en-US" sz="4600" dirty="0" smtClean="0">
                <a:solidFill>
                  <a:srgbClr val="00B050"/>
                </a:solidFill>
              </a:rPr>
              <a:t>12</a:t>
            </a:r>
            <a:endParaRPr lang="en-US" sz="4600" dirty="0">
              <a:solidFill>
                <a:srgbClr val="00B050"/>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7"/>
          <p:cNvSpPr>
            <a:spLocks noChangeArrowheads="1"/>
          </p:cNvSpPr>
          <p:nvPr/>
        </p:nvSpPr>
        <p:spPr bwMode="auto">
          <a:xfrm>
            <a:off x="2771775" y="3141663"/>
            <a:ext cx="3024188" cy="711200"/>
          </a:xfrm>
          <a:prstGeom prst="rect">
            <a:avLst/>
          </a:prstGeom>
          <a:solidFill>
            <a:srgbClr val="800080"/>
          </a:solidFill>
          <a:ln w="9525">
            <a:solidFill>
              <a:srgbClr val="000000"/>
            </a:solidFill>
            <a:miter lim="800000"/>
            <a:headEnd/>
            <a:tailEnd/>
          </a:ln>
        </p:spPr>
        <p:txBody>
          <a:bodyPr>
            <a:spAutoFit/>
          </a:bodyPr>
          <a:lstStyle/>
          <a:p>
            <a:pPr eaLnBrk="1" hangingPunct="1"/>
            <a:r>
              <a:rPr lang="en-US" sz="4000" b="1">
                <a:solidFill>
                  <a:srgbClr val="FFFF00"/>
                </a:solidFill>
              </a:rPr>
              <a:t>P = a + bQ</a:t>
            </a:r>
            <a:endParaRPr lang="en-GB" sz="4000" b="1">
              <a:solidFill>
                <a:srgbClr val="FFFF00"/>
              </a:solidFill>
            </a:endParaRPr>
          </a:p>
        </p:txBody>
      </p:sp>
      <p:sp>
        <p:nvSpPr>
          <p:cNvPr id="10243" name="Line 13"/>
          <p:cNvSpPr>
            <a:spLocks noChangeShapeType="1"/>
          </p:cNvSpPr>
          <p:nvPr/>
        </p:nvSpPr>
        <p:spPr bwMode="auto">
          <a:xfrm flipH="1">
            <a:off x="2987675" y="3716338"/>
            <a:ext cx="792163" cy="865187"/>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0244" name="Line 14"/>
          <p:cNvSpPr>
            <a:spLocks noChangeShapeType="1"/>
          </p:cNvSpPr>
          <p:nvPr/>
        </p:nvSpPr>
        <p:spPr bwMode="auto">
          <a:xfrm flipH="1" flipV="1">
            <a:off x="1763713" y="2420938"/>
            <a:ext cx="1223962" cy="792162"/>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0245" name="Line 15"/>
          <p:cNvSpPr>
            <a:spLocks noChangeShapeType="1"/>
          </p:cNvSpPr>
          <p:nvPr/>
        </p:nvSpPr>
        <p:spPr bwMode="auto">
          <a:xfrm flipV="1">
            <a:off x="4495800" y="2276475"/>
            <a:ext cx="360363" cy="936625"/>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0246" name="Oval 16"/>
          <p:cNvSpPr>
            <a:spLocks noChangeArrowheads="1"/>
          </p:cNvSpPr>
          <p:nvPr/>
        </p:nvSpPr>
        <p:spPr bwMode="auto">
          <a:xfrm>
            <a:off x="611188" y="1628775"/>
            <a:ext cx="1728787" cy="720725"/>
          </a:xfrm>
          <a:prstGeom prst="ellipse">
            <a:avLst/>
          </a:prstGeom>
          <a:solidFill>
            <a:srgbClr val="00CCFF">
              <a:alpha val="72156"/>
            </a:srgbClr>
          </a:solidFill>
          <a:ln w="9525">
            <a:solidFill>
              <a:schemeClr val="tx1"/>
            </a:solidFill>
            <a:round/>
            <a:headEnd/>
            <a:tailEnd/>
          </a:ln>
        </p:spPr>
        <p:txBody>
          <a:bodyPr wrap="none" anchor="ctr"/>
          <a:lstStyle/>
          <a:p>
            <a:pPr algn="ctr"/>
            <a:r>
              <a:rPr lang="en-US" sz="2400">
                <a:solidFill>
                  <a:srgbClr val="FFFF00"/>
                </a:solidFill>
                <a:latin typeface="Britannic Bold" pitchFamily="34" charset="0"/>
              </a:rPr>
              <a:t>harga</a:t>
            </a:r>
            <a:endParaRPr lang="en-GB" sz="2400">
              <a:solidFill>
                <a:srgbClr val="FFFF00"/>
              </a:solidFill>
              <a:latin typeface="Britannic Bold" pitchFamily="34" charset="0"/>
            </a:endParaRPr>
          </a:p>
        </p:txBody>
      </p:sp>
      <p:sp>
        <p:nvSpPr>
          <p:cNvPr id="10247" name="Oval 17"/>
          <p:cNvSpPr>
            <a:spLocks noChangeArrowheads="1"/>
          </p:cNvSpPr>
          <p:nvPr/>
        </p:nvSpPr>
        <p:spPr bwMode="auto">
          <a:xfrm>
            <a:off x="1692275" y="4724400"/>
            <a:ext cx="2087563" cy="647700"/>
          </a:xfrm>
          <a:prstGeom prst="ellipse">
            <a:avLst/>
          </a:prstGeom>
          <a:solidFill>
            <a:srgbClr val="3366FF"/>
          </a:solidFill>
          <a:ln w="9525">
            <a:solidFill>
              <a:schemeClr val="tx1"/>
            </a:solidFill>
            <a:round/>
            <a:headEnd/>
            <a:tailEnd/>
          </a:ln>
        </p:spPr>
        <p:txBody>
          <a:bodyPr wrap="none" anchor="ctr"/>
          <a:lstStyle/>
          <a:p>
            <a:pPr algn="ctr"/>
            <a:r>
              <a:rPr lang="en-US" sz="2400">
                <a:solidFill>
                  <a:srgbClr val="FFFF00"/>
                </a:solidFill>
                <a:latin typeface="Britannic Bold" pitchFamily="34" charset="0"/>
              </a:rPr>
              <a:t>konstanta</a:t>
            </a:r>
            <a:endParaRPr lang="en-GB" sz="2400">
              <a:solidFill>
                <a:srgbClr val="FFFF00"/>
              </a:solidFill>
              <a:latin typeface="Britannic Bold" pitchFamily="34" charset="0"/>
            </a:endParaRPr>
          </a:p>
        </p:txBody>
      </p:sp>
      <p:sp>
        <p:nvSpPr>
          <p:cNvPr id="10248" name="Oval 18"/>
          <p:cNvSpPr>
            <a:spLocks noChangeArrowheads="1"/>
          </p:cNvSpPr>
          <p:nvPr/>
        </p:nvSpPr>
        <p:spPr bwMode="auto">
          <a:xfrm>
            <a:off x="5435600" y="4581525"/>
            <a:ext cx="2952750" cy="649288"/>
          </a:xfrm>
          <a:prstGeom prst="ellipse">
            <a:avLst/>
          </a:prstGeom>
          <a:solidFill>
            <a:srgbClr val="FF9900">
              <a:alpha val="38039"/>
            </a:srgbClr>
          </a:solidFill>
          <a:ln w="9525">
            <a:solidFill>
              <a:schemeClr val="tx1"/>
            </a:solidFill>
            <a:round/>
            <a:headEnd/>
            <a:tailEnd/>
          </a:ln>
        </p:spPr>
        <p:txBody>
          <a:bodyPr wrap="none" tIns="226800" anchor="ctr"/>
          <a:lstStyle/>
          <a:p>
            <a:pPr algn="ctr" eaLnBrk="1" hangingPunct="1"/>
            <a:r>
              <a:rPr lang="en-US" sz="2400">
                <a:solidFill>
                  <a:srgbClr val="FFFF00"/>
                </a:solidFill>
                <a:latin typeface="Britannic Bold" pitchFamily="34" charset="0"/>
              </a:rPr>
              <a:t>jumlah produk</a:t>
            </a:r>
          </a:p>
          <a:p>
            <a:pPr algn="ctr"/>
            <a:endParaRPr lang="en-GB">
              <a:solidFill>
                <a:srgbClr val="FFFF00"/>
              </a:solidFill>
            </a:endParaRPr>
          </a:p>
        </p:txBody>
      </p:sp>
      <p:sp>
        <p:nvSpPr>
          <p:cNvPr id="10249" name="Oval 19"/>
          <p:cNvSpPr>
            <a:spLocks noChangeArrowheads="1"/>
          </p:cNvSpPr>
          <p:nvPr/>
        </p:nvSpPr>
        <p:spPr bwMode="auto">
          <a:xfrm>
            <a:off x="3635375" y="1052513"/>
            <a:ext cx="3240088" cy="1081087"/>
          </a:xfrm>
          <a:prstGeom prst="ellipse">
            <a:avLst/>
          </a:prstGeom>
          <a:solidFill>
            <a:schemeClr val="accent1"/>
          </a:solidFill>
          <a:ln w="9525">
            <a:solidFill>
              <a:schemeClr val="tx1"/>
            </a:solidFill>
            <a:round/>
            <a:headEnd/>
            <a:tailEnd/>
          </a:ln>
        </p:spPr>
        <p:txBody>
          <a:bodyPr wrap="none" tIns="262800" anchor="ctr"/>
          <a:lstStyle/>
          <a:p>
            <a:pPr algn="ctr"/>
            <a:r>
              <a:rPr lang="en-US" sz="2400">
                <a:solidFill>
                  <a:srgbClr val="FFFF00"/>
                </a:solidFill>
                <a:latin typeface="Britannic Bold" pitchFamily="34" charset="0"/>
              </a:rPr>
              <a:t>koefisien arah </a:t>
            </a:r>
          </a:p>
          <a:p>
            <a:pPr algn="ctr"/>
            <a:r>
              <a:rPr lang="en-US" sz="2400">
                <a:solidFill>
                  <a:srgbClr val="FFFF00"/>
                </a:solidFill>
                <a:latin typeface="Britannic Bold" pitchFamily="34" charset="0"/>
              </a:rPr>
              <a:t>persamaan fungsi</a:t>
            </a:r>
            <a:endParaRPr lang="en-GB" sz="2400">
              <a:solidFill>
                <a:srgbClr val="FFFF00"/>
              </a:solidFill>
              <a:latin typeface="Britannic Bold" pitchFamily="34" charset="0"/>
            </a:endParaRPr>
          </a:p>
          <a:p>
            <a:pPr algn="ctr"/>
            <a:endParaRPr lang="en-GB" sz="2400">
              <a:solidFill>
                <a:srgbClr val="FFFF00"/>
              </a:solidFill>
              <a:latin typeface="Britannic Bold" pitchFamily="34" charset="0"/>
            </a:endParaRPr>
          </a:p>
        </p:txBody>
      </p:sp>
      <p:sp>
        <p:nvSpPr>
          <p:cNvPr id="10250" name="Line 20"/>
          <p:cNvSpPr>
            <a:spLocks noChangeShapeType="1"/>
          </p:cNvSpPr>
          <p:nvPr/>
        </p:nvSpPr>
        <p:spPr bwMode="auto">
          <a:xfrm>
            <a:off x="5219700" y="3789363"/>
            <a:ext cx="1223963" cy="6477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1" name="Action Button: Home 10">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47800" y="76200"/>
            <a:ext cx="6477000" cy="685800"/>
          </a:xfrm>
          <a:prstGeom prst="rect">
            <a:avLst/>
          </a:prstGeom>
          <a:solidFill>
            <a:srgbClr val="92D050"/>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C00000"/>
                </a:solidFill>
                <a:effectLst/>
                <a:uLnTx/>
                <a:uFillTx/>
                <a:latin typeface="+mj-lt"/>
                <a:ea typeface="+mj-ea"/>
                <a:cs typeface="+mj-cs"/>
              </a:rPr>
              <a:t>Akuntansi</a:t>
            </a:r>
            <a:r>
              <a:rPr kumimoji="0" lang="en-US" sz="3600" b="0" i="0" u="none" strike="noStrike" kern="1200" cap="none" spc="0" normalizeH="0" noProof="0" dirty="0" smtClean="0">
                <a:ln>
                  <a:noFill/>
                </a:ln>
                <a:solidFill>
                  <a:srgbClr val="C00000"/>
                </a:solidFill>
                <a:effectLst/>
                <a:uLnTx/>
                <a:uFillTx/>
                <a:latin typeface="+mj-lt"/>
                <a:ea typeface="+mj-ea"/>
                <a:cs typeface="+mj-cs"/>
              </a:rPr>
              <a:t> Perusahaan </a:t>
            </a:r>
            <a:r>
              <a:rPr kumimoji="0" lang="en-US" sz="3600" b="0" i="0" u="none" strike="noStrike" kern="1200" cap="none" spc="0" normalizeH="0" noProof="0" dirty="0" err="1" smtClean="0">
                <a:ln>
                  <a:noFill/>
                </a:ln>
                <a:solidFill>
                  <a:srgbClr val="C00000"/>
                </a:solidFill>
                <a:effectLst/>
                <a:uLnTx/>
                <a:uFillTx/>
                <a:latin typeface="+mj-lt"/>
                <a:ea typeface="+mj-ea"/>
                <a:cs typeface="+mj-cs"/>
              </a:rPr>
              <a:t>Dagang</a:t>
            </a:r>
            <a:endParaRPr kumimoji="0" lang="en-US" sz="3600" b="0"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5" name="Text Box 4"/>
          <p:cNvSpPr txBox="1">
            <a:spLocks noChangeArrowheads="1"/>
          </p:cNvSpPr>
          <p:nvPr/>
        </p:nvSpPr>
        <p:spPr bwMode="auto">
          <a:xfrm>
            <a:off x="685800" y="914400"/>
            <a:ext cx="7489825" cy="5632311"/>
          </a:xfrm>
          <a:prstGeom prst="rect">
            <a:avLst/>
          </a:prstGeom>
          <a:noFill/>
          <a:ln w="9525">
            <a:noFill/>
            <a:miter lim="800000"/>
            <a:headEnd/>
            <a:tailEnd/>
          </a:ln>
          <a:effectLst/>
        </p:spPr>
        <p:txBody>
          <a:bodyPr wrap="square">
            <a:spAutoFit/>
          </a:bodyPr>
          <a:lstStyle/>
          <a:p>
            <a:pPr marL="342900" indent="-342900" algn="l">
              <a:buFont typeface="Wingdings" pitchFamily="2" charset="2"/>
              <a:buChar char="v"/>
            </a:pPr>
            <a:r>
              <a:rPr lang="en-US" sz="2400" b="1" dirty="0" smtClean="0">
                <a:solidFill>
                  <a:srgbClr val="00FFFF"/>
                </a:solidFill>
                <a:latin typeface="Arial Narrow" pitchFamily="34" charset="0"/>
              </a:rPr>
              <a:t>Perusahaan </a:t>
            </a:r>
            <a:r>
              <a:rPr lang="en-US" sz="2400" b="1" dirty="0" err="1">
                <a:solidFill>
                  <a:srgbClr val="00FFFF"/>
                </a:solidFill>
                <a:latin typeface="Arial Narrow" pitchFamily="34" charset="0"/>
              </a:rPr>
              <a:t>dagang</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merupakan</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perusahaan</a:t>
            </a:r>
            <a:r>
              <a:rPr lang="en-US" sz="2400" b="1" dirty="0">
                <a:solidFill>
                  <a:srgbClr val="00FFFF"/>
                </a:solidFill>
                <a:latin typeface="Arial Narrow" pitchFamily="34" charset="0"/>
              </a:rPr>
              <a:t> yang </a:t>
            </a:r>
            <a:r>
              <a:rPr lang="en-US" sz="2400" b="1" dirty="0" err="1">
                <a:solidFill>
                  <a:srgbClr val="00FFFF"/>
                </a:solidFill>
                <a:latin typeface="Arial Narrow" pitchFamily="34" charset="0"/>
              </a:rPr>
              <a:t>kegiatannya</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membeli</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barang-barang</a:t>
            </a:r>
            <a:r>
              <a:rPr lang="en-US" sz="2400" b="1" dirty="0">
                <a:solidFill>
                  <a:srgbClr val="00FFFF"/>
                </a:solidFill>
                <a:latin typeface="Arial Narrow" pitchFamily="34" charset="0"/>
              </a:rPr>
              <a:t> yang </a:t>
            </a:r>
            <a:r>
              <a:rPr lang="en-US" sz="2400" b="1" dirty="0" err="1">
                <a:solidFill>
                  <a:srgbClr val="00FFFF"/>
                </a:solidFill>
                <a:latin typeface="Arial Narrow" pitchFamily="34" charset="0"/>
              </a:rPr>
              <a:t>tujuannya</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untuk</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dijual</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lagi</a:t>
            </a:r>
            <a:r>
              <a:rPr lang="en-US" sz="2400" b="1" dirty="0">
                <a:solidFill>
                  <a:srgbClr val="00FFFF"/>
                </a:solidFill>
                <a:latin typeface="Arial Narrow" pitchFamily="34" charset="0"/>
              </a:rPr>
              <a:t> </a:t>
            </a:r>
            <a:endParaRPr lang="en-US" sz="2400" b="1" dirty="0" smtClean="0">
              <a:solidFill>
                <a:srgbClr val="00FFFF"/>
              </a:solidFill>
              <a:latin typeface="Arial Narrow" pitchFamily="34" charset="0"/>
            </a:endParaRPr>
          </a:p>
          <a:p>
            <a:pPr marL="342900" indent="-342900" algn="l"/>
            <a:endParaRPr lang="en-US" sz="2400" b="1" dirty="0">
              <a:solidFill>
                <a:srgbClr val="00FFFF"/>
              </a:solidFill>
              <a:latin typeface="Arial Narrow" pitchFamily="34" charset="0"/>
            </a:endParaRPr>
          </a:p>
          <a:p>
            <a:pPr marL="342900" indent="-342900" algn="l">
              <a:buFont typeface="Wingdings" pitchFamily="2" charset="2"/>
              <a:buChar char="v"/>
            </a:pPr>
            <a:r>
              <a:rPr lang="en-US" sz="2400" b="1" dirty="0" err="1">
                <a:solidFill>
                  <a:srgbClr val="00FF00"/>
                </a:solidFill>
                <a:latin typeface="Arial Narrow" pitchFamily="34" charset="0"/>
              </a:rPr>
              <a:t>Pada`dasarnya</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akuntansi</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perush</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dagang</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sama</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dengan</a:t>
            </a:r>
            <a:r>
              <a:rPr lang="en-US" sz="2400" b="1" dirty="0">
                <a:solidFill>
                  <a:srgbClr val="00FF00"/>
                </a:solidFill>
                <a:latin typeface="Arial Narrow" pitchFamily="34" charset="0"/>
              </a:rPr>
              <a:t> </a:t>
            </a:r>
            <a:r>
              <a:rPr lang="en-US" sz="2400" b="1" dirty="0" err="1">
                <a:solidFill>
                  <a:srgbClr val="00FF00"/>
                </a:solidFill>
                <a:latin typeface="Arial Narrow" pitchFamily="34" charset="0"/>
              </a:rPr>
              <a:t>perush</a:t>
            </a:r>
            <a:r>
              <a:rPr lang="en-US" sz="2400" b="1" dirty="0">
                <a:solidFill>
                  <a:srgbClr val="00FF00"/>
                </a:solidFill>
                <a:latin typeface="Arial Narrow" pitchFamily="34" charset="0"/>
              </a:rPr>
              <a:t> </a:t>
            </a:r>
            <a:r>
              <a:rPr lang="en-US" sz="2400" b="1" dirty="0" err="1" smtClean="0">
                <a:solidFill>
                  <a:srgbClr val="00FF00"/>
                </a:solidFill>
                <a:latin typeface="Arial Narrow" pitchFamily="34" charset="0"/>
              </a:rPr>
              <a:t>jasa</a:t>
            </a:r>
            <a:endParaRPr lang="en-US" sz="2400" b="1" dirty="0" smtClean="0">
              <a:solidFill>
                <a:srgbClr val="00FF00"/>
              </a:solidFill>
              <a:latin typeface="Arial Narrow" pitchFamily="34" charset="0"/>
            </a:endParaRPr>
          </a:p>
          <a:p>
            <a:pPr marL="342900" indent="-342900" algn="l">
              <a:buFont typeface="Wingdings" pitchFamily="2" charset="2"/>
              <a:buChar char="v"/>
            </a:pPr>
            <a:endParaRPr lang="en-US" sz="2400" b="1" dirty="0">
              <a:solidFill>
                <a:srgbClr val="00FF00"/>
              </a:solidFill>
              <a:latin typeface="Arial Narrow" pitchFamily="34" charset="0"/>
            </a:endParaRPr>
          </a:p>
          <a:p>
            <a:pPr marL="342900" indent="-342900" algn="l">
              <a:buFont typeface="Wingdings" pitchFamily="2" charset="2"/>
              <a:buChar char="v"/>
            </a:pPr>
            <a:r>
              <a:rPr lang="en-US" sz="2400" b="1" dirty="0" err="1">
                <a:solidFill>
                  <a:srgbClr val="00FF99"/>
                </a:solidFill>
                <a:latin typeface="Arial Narrow" pitchFamily="34" charset="0"/>
              </a:rPr>
              <a:t>Perbedaan</a:t>
            </a:r>
            <a:r>
              <a:rPr lang="en-US" sz="2400" b="1" dirty="0">
                <a:solidFill>
                  <a:srgbClr val="00FF99"/>
                </a:solidFill>
                <a:latin typeface="Arial Narrow" pitchFamily="34" charset="0"/>
              </a:rPr>
              <a:t> yang </a:t>
            </a:r>
            <a:r>
              <a:rPr lang="en-US" sz="2400" b="1" dirty="0" err="1">
                <a:solidFill>
                  <a:srgbClr val="00FF99"/>
                </a:solidFill>
                <a:latin typeface="Arial Narrow" pitchFamily="34" charset="0"/>
              </a:rPr>
              <a:t>mendasar</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adalah</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dibutuhkan</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rekening</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dan</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prosedur</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tertentu</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untuk</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mencatat</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pembelian</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dan</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penjualan</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barang</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dagangan</a:t>
            </a:r>
            <a:r>
              <a:rPr lang="en-US" sz="2400" b="1" dirty="0">
                <a:solidFill>
                  <a:srgbClr val="FFFF00"/>
                </a:solidFill>
                <a:latin typeface="Arial Narrow" pitchFamily="34" charset="0"/>
              </a:rPr>
              <a:t>. </a:t>
            </a:r>
            <a:endParaRPr lang="en-US" sz="2400" b="1" dirty="0" smtClean="0">
              <a:solidFill>
                <a:srgbClr val="FFFF00"/>
              </a:solidFill>
              <a:latin typeface="Arial Narrow" pitchFamily="34" charset="0"/>
            </a:endParaRPr>
          </a:p>
          <a:p>
            <a:pPr marL="342900" indent="-342900" algn="l">
              <a:buFont typeface="Wingdings" pitchFamily="2" charset="2"/>
              <a:buChar char="v"/>
            </a:pPr>
            <a:endParaRPr lang="en-US" sz="2400" b="1" dirty="0">
              <a:solidFill>
                <a:srgbClr val="FFFF00"/>
              </a:solidFill>
              <a:latin typeface="Arial Narrow" pitchFamily="34" charset="0"/>
            </a:endParaRPr>
          </a:p>
          <a:p>
            <a:pPr marL="342900" indent="-342900" algn="l">
              <a:buFont typeface="Wingdings" pitchFamily="2" charset="2"/>
              <a:buChar char="v"/>
            </a:pPr>
            <a:r>
              <a:rPr lang="en-US" sz="2400" b="1" dirty="0" err="1">
                <a:solidFill>
                  <a:schemeClr val="accent6"/>
                </a:solidFill>
                <a:latin typeface="Arial Narrow" pitchFamily="34" charset="0"/>
              </a:rPr>
              <a:t>Masalah</a:t>
            </a:r>
            <a:r>
              <a:rPr lang="en-US" sz="2400" b="1" dirty="0">
                <a:solidFill>
                  <a:schemeClr val="accent6"/>
                </a:solidFill>
                <a:latin typeface="Arial Narrow" pitchFamily="34" charset="0"/>
              </a:rPr>
              <a:t> yang </a:t>
            </a:r>
            <a:r>
              <a:rPr lang="en-US" sz="2400" b="1" dirty="0" err="1">
                <a:solidFill>
                  <a:schemeClr val="accent6"/>
                </a:solidFill>
                <a:latin typeface="Arial Narrow" pitchFamily="34" charset="0"/>
              </a:rPr>
              <a:t>muncul</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bagaimana</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akuntansi</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terhadap</a:t>
            </a:r>
            <a:r>
              <a:rPr lang="en-US" sz="2400" b="1" dirty="0">
                <a:solidFill>
                  <a:schemeClr val="accent6"/>
                </a:solidFill>
                <a:latin typeface="Arial Narrow" pitchFamily="34" charset="0"/>
              </a:rPr>
              <a:t> </a:t>
            </a:r>
          </a:p>
          <a:p>
            <a:pPr marL="800100" lvl="1" indent="-342900" algn="l">
              <a:buFont typeface="Wingdings" pitchFamily="2" charset="2"/>
              <a:buChar char="Ø"/>
            </a:pPr>
            <a:r>
              <a:rPr lang="en-US" sz="2400" b="1" dirty="0" err="1">
                <a:solidFill>
                  <a:schemeClr val="accent6"/>
                </a:solidFill>
                <a:latin typeface="Arial Narrow" pitchFamily="34" charset="0"/>
              </a:rPr>
              <a:t>pembelian</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barang</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dagangan</a:t>
            </a:r>
            <a:r>
              <a:rPr lang="en-US" sz="2400" b="1" dirty="0">
                <a:solidFill>
                  <a:schemeClr val="accent6"/>
                </a:solidFill>
                <a:latin typeface="Arial Narrow" pitchFamily="34" charset="0"/>
              </a:rPr>
              <a:t> </a:t>
            </a:r>
          </a:p>
          <a:p>
            <a:pPr marL="800100" lvl="1" indent="-342900" algn="l">
              <a:buFont typeface="Wingdings" pitchFamily="2" charset="2"/>
              <a:buChar char="Ø"/>
            </a:pPr>
            <a:r>
              <a:rPr lang="en-US" sz="2400" b="1" dirty="0" err="1">
                <a:solidFill>
                  <a:schemeClr val="accent6"/>
                </a:solidFill>
                <a:latin typeface="Arial Narrow" pitchFamily="34" charset="0"/>
              </a:rPr>
              <a:t>penjualan</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barang</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dagangan</a:t>
            </a:r>
            <a:r>
              <a:rPr lang="en-US" sz="2400" b="1" dirty="0">
                <a:solidFill>
                  <a:schemeClr val="accent6"/>
                </a:solidFill>
                <a:latin typeface="Arial Narrow" pitchFamily="34" charset="0"/>
              </a:rPr>
              <a:t> </a:t>
            </a:r>
          </a:p>
          <a:p>
            <a:pPr marL="800100" lvl="1" indent="-342900" algn="l">
              <a:buFont typeface="Wingdings" pitchFamily="2" charset="2"/>
              <a:buChar char="Ø"/>
            </a:pPr>
            <a:r>
              <a:rPr lang="en-US" sz="2400" b="1" dirty="0" err="1">
                <a:solidFill>
                  <a:schemeClr val="accent6"/>
                </a:solidFill>
                <a:latin typeface="Arial Narrow" pitchFamily="34" charset="0"/>
              </a:rPr>
              <a:t>retur</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potongan</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dan</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biaya</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angkut</a:t>
            </a:r>
            <a:r>
              <a:rPr lang="en-US" sz="2400" b="1" dirty="0">
                <a:solidFill>
                  <a:schemeClr val="accent6"/>
                </a:solidFill>
                <a:latin typeface="Arial Narrow" pitchFamily="34" charset="0"/>
              </a:rPr>
              <a:t> </a:t>
            </a:r>
            <a:r>
              <a:rPr lang="en-US" sz="2400" b="1" dirty="0" err="1">
                <a:solidFill>
                  <a:schemeClr val="accent6"/>
                </a:solidFill>
                <a:latin typeface="Arial Narrow" pitchFamily="34" charset="0"/>
              </a:rPr>
              <a:t>pembelian</a:t>
            </a:r>
            <a:r>
              <a:rPr lang="en-US" sz="2400" b="1" dirty="0">
                <a:solidFill>
                  <a:schemeClr val="accent6"/>
                </a:solidFill>
                <a:latin typeface="Arial Narrow" pitchFamily="34" charset="0"/>
              </a:rPr>
              <a:t> </a:t>
            </a: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28600" y="1038285"/>
            <a:ext cx="8520113" cy="5262979"/>
          </a:xfrm>
          <a:prstGeom prst="rect">
            <a:avLst/>
          </a:prstGeom>
          <a:noFill/>
          <a:ln w="9525">
            <a:noFill/>
            <a:miter lim="800000"/>
            <a:headEnd/>
            <a:tailEnd/>
          </a:ln>
          <a:effectLst/>
        </p:spPr>
        <p:txBody>
          <a:bodyPr wrap="square">
            <a:spAutoFit/>
          </a:bodyPr>
          <a:lstStyle/>
          <a:p>
            <a:pPr marL="342900" indent="-342900"/>
            <a:r>
              <a:rPr lang="en-US" sz="2400" dirty="0" smtClean="0">
                <a:solidFill>
                  <a:srgbClr val="FF0000"/>
                </a:solidFill>
              </a:rPr>
              <a:t>AKUN            SALDO NORMA    PENAMBAHAN       PENGURANGAN</a:t>
            </a:r>
            <a:endParaRPr lang="en-US" sz="2400" dirty="0">
              <a:solidFill>
                <a:srgbClr val="FF0000"/>
              </a:solidFill>
            </a:endParaRPr>
          </a:p>
          <a:p>
            <a:pPr marL="342900" indent="-342900"/>
            <a:r>
              <a:rPr lang="en-US" sz="2400" dirty="0" err="1" smtClean="0">
                <a:solidFill>
                  <a:srgbClr val="FFFF00"/>
                </a:solidFill>
              </a:rPr>
              <a:t>Harta</a:t>
            </a:r>
            <a:r>
              <a:rPr lang="en-US" sz="2400" dirty="0">
                <a:solidFill>
                  <a:srgbClr val="FFFF00"/>
                </a:solidFill>
              </a:rPr>
              <a:t>		        Debit	</a:t>
            </a:r>
            <a:r>
              <a:rPr lang="en-US" sz="2400" dirty="0" smtClean="0">
                <a:solidFill>
                  <a:srgbClr val="FFFF00"/>
                </a:solidFill>
              </a:rPr>
              <a:t>    </a:t>
            </a:r>
            <a:r>
              <a:rPr lang="en-US" sz="2400" dirty="0" err="1" smtClean="0">
                <a:solidFill>
                  <a:srgbClr val="FFFF00"/>
                </a:solidFill>
              </a:rPr>
              <a:t>Debit</a:t>
            </a:r>
            <a:r>
              <a:rPr lang="en-US" sz="2400" dirty="0">
                <a:solidFill>
                  <a:srgbClr val="FFFF00"/>
                </a:solidFill>
              </a:rPr>
              <a:t>		    </a:t>
            </a:r>
            <a:r>
              <a:rPr lang="en-US" sz="2400" dirty="0" err="1" smtClean="0">
                <a:solidFill>
                  <a:srgbClr val="FFFF00"/>
                </a:solidFill>
              </a:rPr>
              <a:t>Kredit</a:t>
            </a:r>
            <a:endParaRPr lang="en-US" sz="2400" dirty="0" smtClean="0">
              <a:solidFill>
                <a:srgbClr val="FFFF00"/>
              </a:solidFill>
            </a:endParaRPr>
          </a:p>
          <a:p>
            <a:pPr marL="342900" indent="-342900"/>
            <a:r>
              <a:rPr lang="en-US" sz="2400" dirty="0" err="1" smtClean="0">
                <a:solidFill>
                  <a:srgbClr val="FFC000"/>
                </a:solidFill>
              </a:rPr>
              <a:t>Akum</a:t>
            </a:r>
            <a:r>
              <a:rPr lang="en-US" sz="2400" dirty="0" smtClean="0">
                <a:solidFill>
                  <a:srgbClr val="FFC000"/>
                </a:solidFill>
              </a:rPr>
              <a:t>. </a:t>
            </a:r>
            <a:r>
              <a:rPr lang="en-US" sz="2400" dirty="0" err="1" smtClean="0">
                <a:solidFill>
                  <a:srgbClr val="FFC000"/>
                </a:solidFill>
              </a:rPr>
              <a:t>Penyusutan</a:t>
            </a:r>
            <a:r>
              <a:rPr lang="en-US" sz="2400" dirty="0" smtClean="0">
                <a:solidFill>
                  <a:srgbClr val="FFC000"/>
                </a:solidFill>
              </a:rPr>
              <a:t> </a:t>
            </a:r>
            <a:r>
              <a:rPr lang="en-US" sz="2400" dirty="0" err="1" smtClean="0">
                <a:solidFill>
                  <a:srgbClr val="FFC000"/>
                </a:solidFill>
              </a:rPr>
              <a:t>Kredit</a:t>
            </a:r>
            <a:r>
              <a:rPr lang="en-US" sz="2400" dirty="0" smtClean="0">
                <a:solidFill>
                  <a:srgbClr val="FFC000"/>
                </a:solidFill>
              </a:rPr>
              <a:t>	    </a:t>
            </a:r>
            <a:r>
              <a:rPr lang="en-US" sz="2400" dirty="0" err="1" smtClean="0">
                <a:solidFill>
                  <a:srgbClr val="FFC000"/>
                </a:solidFill>
              </a:rPr>
              <a:t>Kredit</a:t>
            </a:r>
            <a:r>
              <a:rPr lang="en-US" sz="2400" dirty="0" smtClean="0">
                <a:solidFill>
                  <a:srgbClr val="FFC000"/>
                </a:solidFill>
              </a:rPr>
              <a:t>		    Debit</a:t>
            </a:r>
            <a:endParaRPr lang="en-US" sz="2400" dirty="0">
              <a:solidFill>
                <a:srgbClr val="FFC000"/>
              </a:solidFill>
            </a:endParaRPr>
          </a:p>
          <a:p>
            <a:pPr marL="342900" indent="-342900"/>
            <a:r>
              <a:rPr lang="en-US" sz="2400" dirty="0" err="1">
                <a:solidFill>
                  <a:srgbClr val="FFFF00"/>
                </a:solidFill>
              </a:rPr>
              <a:t>Hutang</a:t>
            </a:r>
            <a:r>
              <a:rPr lang="en-US" sz="2400" dirty="0">
                <a:solidFill>
                  <a:srgbClr val="FFFF00"/>
                </a:solidFill>
              </a:rPr>
              <a:t>		        </a:t>
            </a:r>
            <a:r>
              <a:rPr lang="en-US" sz="2400" dirty="0" err="1">
                <a:solidFill>
                  <a:srgbClr val="FFFF00"/>
                </a:solidFill>
              </a:rPr>
              <a:t>Kredit</a:t>
            </a:r>
            <a:r>
              <a:rPr lang="en-US" sz="2400" dirty="0">
                <a:solidFill>
                  <a:srgbClr val="FFFF00"/>
                </a:solidFill>
              </a:rPr>
              <a:t>	</a:t>
            </a:r>
            <a:r>
              <a:rPr lang="en-US" sz="2400" dirty="0" smtClean="0">
                <a:solidFill>
                  <a:srgbClr val="FFFF00"/>
                </a:solidFill>
              </a:rPr>
              <a:t>    </a:t>
            </a:r>
            <a:r>
              <a:rPr lang="en-US" sz="2400" dirty="0" err="1" smtClean="0">
                <a:solidFill>
                  <a:srgbClr val="FFFF00"/>
                </a:solidFill>
              </a:rPr>
              <a:t>Kredit</a:t>
            </a:r>
            <a:r>
              <a:rPr lang="en-US" sz="2400" dirty="0">
                <a:solidFill>
                  <a:srgbClr val="FFFF00"/>
                </a:solidFill>
              </a:rPr>
              <a:t>		    Debit</a:t>
            </a:r>
          </a:p>
          <a:p>
            <a:pPr marL="342900" indent="-342900"/>
            <a:r>
              <a:rPr lang="en-US" sz="2400" dirty="0">
                <a:solidFill>
                  <a:srgbClr val="00FF00"/>
                </a:solidFill>
              </a:rPr>
              <a:t>Modal		        </a:t>
            </a:r>
            <a:r>
              <a:rPr lang="en-US" sz="2400" dirty="0" err="1">
                <a:solidFill>
                  <a:srgbClr val="00FF00"/>
                </a:solidFill>
              </a:rPr>
              <a:t>Kredit</a:t>
            </a:r>
            <a:r>
              <a:rPr lang="en-US" sz="2400" dirty="0">
                <a:solidFill>
                  <a:srgbClr val="00FF00"/>
                </a:solidFill>
              </a:rPr>
              <a:t>	</a:t>
            </a:r>
            <a:r>
              <a:rPr lang="en-US" sz="2400" dirty="0" smtClean="0">
                <a:solidFill>
                  <a:srgbClr val="00FF00"/>
                </a:solidFill>
              </a:rPr>
              <a:t>    </a:t>
            </a:r>
            <a:r>
              <a:rPr lang="en-US" sz="2400" dirty="0" err="1" smtClean="0">
                <a:solidFill>
                  <a:srgbClr val="00FF00"/>
                </a:solidFill>
              </a:rPr>
              <a:t>Kredit</a:t>
            </a:r>
            <a:r>
              <a:rPr lang="en-US" sz="2400" dirty="0">
                <a:solidFill>
                  <a:srgbClr val="00FF00"/>
                </a:solidFill>
              </a:rPr>
              <a:t>		    Debit</a:t>
            </a:r>
          </a:p>
          <a:p>
            <a:pPr marL="342900" indent="-342900"/>
            <a:r>
              <a:rPr lang="en-US" sz="2400" dirty="0" err="1" smtClean="0">
                <a:solidFill>
                  <a:srgbClr val="FFFF00"/>
                </a:solidFill>
              </a:rPr>
              <a:t>Pendapatan</a:t>
            </a:r>
            <a:r>
              <a:rPr lang="en-US" sz="2400" dirty="0">
                <a:solidFill>
                  <a:srgbClr val="FFFF00"/>
                </a:solidFill>
              </a:rPr>
              <a:t>	        </a:t>
            </a:r>
            <a:r>
              <a:rPr lang="en-US" sz="2400" dirty="0" err="1">
                <a:solidFill>
                  <a:srgbClr val="FFFF00"/>
                </a:solidFill>
              </a:rPr>
              <a:t>Kredit</a:t>
            </a:r>
            <a:r>
              <a:rPr lang="en-US" sz="2400" dirty="0">
                <a:solidFill>
                  <a:srgbClr val="FFFF00"/>
                </a:solidFill>
              </a:rPr>
              <a:t>	</a:t>
            </a:r>
            <a:r>
              <a:rPr lang="en-US" sz="2400" dirty="0" smtClean="0">
                <a:solidFill>
                  <a:srgbClr val="FFFF00"/>
                </a:solidFill>
              </a:rPr>
              <a:t>    </a:t>
            </a:r>
            <a:r>
              <a:rPr lang="en-US" sz="2400" dirty="0" err="1" smtClean="0">
                <a:solidFill>
                  <a:srgbClr val="FFFF00"/>
                </a:solidFill>
              </a:rPr>
              <a:t>Kredit</a:t>
            </a:r>
            <a:r>
              <a:rPr lang="en-US" sz="2400" dirty="0">
                <a:solidFill>
                  <a:srgbClr val="FFFF00"/>
                </a:solidFill>
              </a:rPr>
              <a:t>		    Debit</a:t>
            </a:r>
          </a:p>
          <a:p>
            <a:pPr marL="342900" indent="-342900"/>
            <a:r>
              <a:rPr lang="en-US" sz="2400" dirty="0" err="1" smtClean="0">
                <a:solidFill>
                  <a:srgbClr val="FFFF00"/>
                </a:solidFill>
              </a:rPr>
              <a:t>Beban</a:t>
            </a:r>
            <a:r>
              <a:rPr lang="en-US" sz="2400" dirty="0">
                <a:solidFill>
                  <a:srgbClr val="FFFF00"/>
                </a:solidFill>
              </a:rPr>
              <a:t>		        Debit	</a:t>
            </a:r>
            <a:r>
              <a:rPr lang="en-US" sz="2400" dirty="0" smtClean="0">
                <a:solidFill>
                  <a:srgbClr val="FFFF00"/>
                </a:solidFill>
              </a:rPr>
              <a:t>    </a:t>
            </a:r>
            <a:r>
              <a:rPr lang="en-US" sz="2400" dirty="0" err="1" smtClean="0">
                <a:solidFill>
                  <a:srgbClr val="FFFF00"/>
                </a:solidFill>
              </a:rPr>
              <a:t>Debit</a:t>
            </a:r>
            <a:r>
              <a:rPr lang="en-US" sz="2400" dirty="0">
                <a:solidFill>
                  <a:srgbClr val="FFFF00"/>
                </a:solidFill>
              </a:rPr>
              <a:t>		    </a:t>
            </a:r>
            <a:r>
              <a:rPr lang="en-US" sz="2400" dirty="0" err="1">
                <a:solidFill>
                  <a:srgbClr val="FFFF00"/>
                </a:solidFill>
              </a:rPr>
              <a:t>Kredit</a:t>
            </a:r>
            <a:endParaRPr lang="en-US" sz="2400" dirty="0">
              <a:solidFill>
                <a:srgbClr val="FFFF00"/>
              </a:solidFill>
            </a:endParaRPr>
          </a:p>
          <a:p>
            <a:pPr marL="342900" indent="-342900"/>
            <a:r>
              <a:rPr lang="en-US" sz="2400" dirty="0" err="1">
                <a:solidFill>
                  <a:srgbClr val="00FF00"/>
                </a:solidFill>
              </a:rPr>
              <a:t>Prive</a:t>
            </a:r>
            <a:r>
              <a:rPr lang="en-US" sz="2400" dirty="0">
                <a:solidFill>
                  <a:srgbClr val="00FF00"/>
                </a:solidFill>
              </a:rPr>
              <a:t>		        Debit	</a:t>
            </a:r>
            <a:r>
              <a:rPr lang="en-US" sz="2400" dirty="0" smtClean="0">
                <a:solidFill>
                  <a:srgbClr val="00FF00"/>
                </a:solidFill>
              </a:rPr>
              <a:t>    </a:t>
            </a:r>
            <a:r>
              <a:rPr lang="en-US" sz="2400" dirty="0" err="1" smtClean="0">
                <a:solidFill>
                  <a:srgbClr val="00FF00"/>
                </a:solidFill>
              </a:rPr>
              <a:t>Debit</a:t>
            </a:r>
            <a:r>
              <a:rPr lang="en-US" sz="2400" dirty="0">
                <a:solidFill>
                  <a:srgbClr val="00FF00"/>
                </a:solidFill>
              </a:rPr>
              <a:t>		    </a:t>
            </a:r>
            <a:r>
              <a:rPr lang="en-US" sz="2400" dirty="0" err="1" smtClean="0">
                <a:solidFill>
                  <a:srgbClr val="00FF00"/>
                </a:solidFill>
              </a:rPr>
              <a:t>Kredit</a:t>
            </a:r>
            <a:endParaRPr lang="en-US" sz="2400" dirty="0" smtClean="0">
              <a:solidFill>
                <a:srgbClr val="00FF00"/>
              </a:solidFill>
            </a:endParaRPr>
          </a:p>
          <a:p>
            <a:pPr marL="342900" indent="-342900"/>
            <a:r>
              <a:rPr lang="en-US" sz="2400" dirty="0" err="1" smtClean="0">
                <a:solidFill>
                  <a:srgbClr val="00FFFF"/>
                </a:solidFill>
              </a:rPr>
              <a:t>Pembelian</a:t>
            </a:r>
            <a:r>
              <a:rPr lang="en-US" sz="2400" dirty="0" smtClean="0">
                <a:solidFill>
                  <a:srgbClr val="00FFFF"/>
                </a:solidFill>
              </a:rPr>
              <a:t>	        Debit	    </a:t>
            </a:r>
            <a:r>
              <a:rPr lang="en-US" sz="2400" dirty="0" err="1" smtClean="0">
                <a:solidFill>
                  <a:srgbClr val="00FFFF"/>
                </a:solidFill>
              </a:rPr>
              <a:t>Debit</a:t>
            </a:r>
            <a:r>
              <a:rPr lang="en-US" sz="2400" dirty="0" smtClean="0">
                <a:solidFill>
                  <a:srgbClr val="00FFFF"/>
                </a:solidFill>
              </a:rPr>
              <a:t>		    </a:t>
            </a:r>
            <a:r>
              <a:rPr lang="en-US" sz="2400" dirty="0" err="1" smtClean="0">
                <a:solidFill>
                  <a:srgbClr val="00FFFF"/>
                </a:solidFill>
              </a:rPr>
              <a:t>Kredit</a:t>
            </a:r>
            <a:endParaRPr lang="en-US" sz="2400" dirty="0" smtClean="0">
              <a:solidFill>
                <a:srgbClr val="00FFFF"/>
              </a:solidFill>
            </a:endParaRPr>
          </a:p>
          <a:p>
            <a:pPr marL="342900" indent="-342900"/>
            <a:r>
              <a:rPr lang="en-US" sz="2400" dirty="0" err="1" smtClean="0">
                <a:solidFill>
                  <a:srgbClr val="FF00FF"/>
                </a:solidFill>
                <a:latin typeface="+mj-lt"/>
                <a:cs typeface="Arial" pitchFamily="34" charset="0"/>
              </a:rPr>
              <a:t>Penjualan</a:t>
            </a:r>
            <a:r>
              <a:rPr lang="en-US" sz="2400" dirty="0" smtClean="0">
                <a:solidFill>
                  <a:srgbClr val="FF00FF"/>
                </a:solidFill>
                <a:latin typeface="+mj-lt"/>
                <a:cs typeface="Arial" pitchFamily="34" charset="0"/>
              </a:rPr>
              <a:t>	        </a:t>
            </a:r>
            <a:r>
              <a:rPr lang="en-US" sz="2400" dirty="0" err="1" smtClean="0">
                <a:solidFill>
                  <a:srgbClr val="FF00FF"/>
                </a:solidFill>
                <a:latin typeface="+mj-lt"/>
                <a:cs typeface="Arial" pitchFamily="34" charset="0"/>
              </a:rPr>
              <a:t>Kredit</a:t>
            </a:r>
            <a:r>
              <a:rPr lang="en-US" sz="2400" dirty="0" smtClean="0">
                <a:solidFill>
                  <a:srgbClr val="FF00FF"/>
                </a:solidFill>
                <a:latin typeface="+mj-lt"/>
                <a:cs typeface="Arial" pitchFamily="34" charset="0"/>
              </a:rPr>
              <a:t>	    </a:t>
            </a:r>
            <a:r>
              <a:rPr lang="en-US" sz="2400" dirty="0" err="1" smtClean="0">
                <a:solidFill>
                  <a:srgbClr val="FF00FF"/>
                </a:solidFill>
                <a:latin typeface="+mj-lt"/>
                <a:cs typeface="Arial" pitchFamily="34" charset="0"/>
              </a:rPr>
              <a:t>Kredit</a:t>
            </a:r>
            <a:r>
              <a:rPr lang="en-US" sz="2400" dirty="0" smtClean="0">
                <a:solidFill>
                  <a:srgbClr val="FF00FF"/>
                </a:solidFill>
                <a:latin typeface="+mj-lt"/>
                <a:cs typeface="Arial" pitchFamily="34" charset="0"/>
              </a:rPr>
              <a:t>		    Debit</a:t>
            </a:r>
          </a:p>
          <a:p>
            <a:pPr marL="342900" indent="-342900"/>
            <a:r>
              <a:rPr lang="en-US" sz="2400" dirty="0" err="1" smtClean="0">
                <a:solidFill>
                  <a:srgbClr val="00FFFF"/>
                </a:solidFill>
                <a:latin typeface="+mj-lt"/>
                <a:cs typeface="Arial" pitchFamily="34" charset="0"/>
              </a:rPr>
              <a:t>Retur</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Pembelian</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Kredit</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Kredit</a:t>
            </a:r>
            <a:r>
              <a:rPr lang="en-US" sz="2400" dirty="0" smtClean="0">
                <a:solidFill>
                  <a:srgbClr val="00FFFF"/>
                </a:solidFill>
                <a:latin typeface="+mj-lt"/>
                <a:cs typeface="Arial" pitchFamily="34" charset="0"/>
              </a:rPr>
              <a:t>		    Debit</a:t>
            </a:r>
          </a:p>
          <a:p>
            <a:pPr marL="342900" indent="-342900"/>
            <a:r>
              <a:rPr lang="en-US" sz="2400" dirty="0" err="1" smtClean="0">
                <a:solidFill>
                  <a:srgbClr val="00FFFF"/>
                </a:solidFill>
                <a:latin typeface="+mj-lt"/>
                <a:cs typeface="Arial" pitchFamily="34" charset="0"/>
              </a:rPr>
              <a:t>Potongan</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Pemb</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Kredit</a:t>
            </a:r>
            <a:r>
              <a:rPr lang="en-US" sz="2400" dirty="0" smtClean="0">
                <a:solidFill>
                  <a:srgbClr val="00FFFF"/>
                </a:solidFill>
                <a:latin typeface="+mj-lt"/>
                <a:cs typeface="Arial" pitchFamily="34" charset="0"/>
              </a:rPr>
              <a:t>	    </a:t>
            </a:r>
            <a:r>
              <a:rPr lang="en-US" sz="2400" dirty="0" err="1" smtClean="0">
                <a:solidFill>
                  <a:srgbClr val="00FFFF"/>
                </a:solidFill>
                <a:latin typeface="+mj-lt"/>
                <a:cs typeface="Arial" pitchFamily="34" charset="0"/>
              </a:rPr>
              <a:t>Kredit</a:t>
            </a:r>
            <a:r>
              <a:rPr lang="en-US" sz="2400" dirty="0" smtClean="0">
                <a:solidFill>
                  <a:srgbClr val="00FFFF"/>
                </a:solidFill>
                <a:latin typeface="+mj-lt"/>
                <a:cs typeface="Arial" pitchFamily="34" charset="0"/>
              </a:rPr>
              <a:t>		    Debit</a:t>
            </a:r>
          </a:p>
          <a:p>
            <a:pPr marL="342900" indent="-342900"/>
            <a:r>
              <a:rPr lang="en-US" sz="2400" dirty="0" err="1" smtClean="0">
                <a:solidFill>
                  <a:srgbClr val="FF00FF"/>
                </a:solidFill>
                <a:cs typeface="Arial" pitchFamily="34" charset="0"/>
              </a:rPr>
              <a:t>Retur</a:t>
            </a:r>
            <a:r>
              <a:rPr lang="en-US" sz="2400" dirty="0" smtClean="0">
                <a:solidFill>
                  <a:srgbClr val="FF00FF"/>
                </a:solidFill>
                <a:cs typeface="Arial" pitchFamily="34" charset="0"/>
              </a:rPr>
              <a:t> </a:t>
            </a:r>
            <a:r>
              <a:rPr lang="en-US" sz="2400" dirty="0" err="1" smtClean="0">
                <a:solidFill>
                  <a:srgbClr val="FF00FF"/>
                </a:solidFill>
                <a:cs typeface="Arial" pitchFamily="34" charset="0"/>
              </a:rPr>
              <a:t>Penjualan</a:t>
            </a:r>
            <a:r>
              <a:rPr lang="en-US" sz="2400" dirty="0" smtClean="0">
                <a:solidFill>
                  <a:srgbClr val="FF00FF"/>
                </a:solidFill>
                <a:cs typeface="Arial" pitchFamily="34" charset="0"/>
              </a:rPr>
              <a:t>      Debit	    </a:t>
            </a:r>
            <a:r>
              <a:rPr lang="en-US" sz="2400" dirty="0" err="1" smtClean="0">
                <a:solidFill>
                  <a:srgbClr val="FF00FF"/>
                </a:solidFill>
                <a:cs typeface="Arial" pitchFamily="34" charset="0"/>
              </a:rPr>
              <a:t>Debit</a:t>
            </a:r>
            <a:r>
              <a:rPr lang="en-US" sz="2400" dirty="0" smtClean="0">
                <a:solidFill>
                  <a:srgbClr val="FF00FF"/>
                </a:solidFill>
                <a:cs typeface="Arial" pitchFamily="34" charset="0"/>
              </a:rPr>
              <a:t>		    </a:t>
            </a:r>
            <a:r>
              <a:rPr lang="en-US" sz="2400" dirty="0" err="1" smtClean="0">
                <a:solidFill>
                  <a:srgbClr val="FF00FF"/>
                </a:solidFill>
                <a:cs typeface="Arial" pitchFamily="34" charset="0"/>
              </a:rPr>
              <a:t>Kredit</a:t>
            </a:r>
            <a:endParaRPr lang="en-US" sz="2400" dirty="0" smtClean="0">
              <a:solidFill>
                <a:srgbClr val="FF00FF"/>
              </a:solidFill>
              <a:cs typeface="Arial" pitchFamily="34" charset="0"/>
            </a:endParaRPr>
          </a:p>
          <a:p>
            <a:pPr marL="342900" indent="-342900"/>
            <a:r>
              <a:rPr lang="en-US" sz="2400" dirty="0" err="1" smtClean="0">
                <a:solidFill>
                  <a:srgbClr val="FF00FF"/>
                </a:solidFill>
                <a:cs typeface="Arial" pitchFamily="34" charset="0"/>
              </a:rPr>
              <a:t>Potongan</a:t>
            </a:r>
            <a:r>
              <a:rPr lang="en-US" sz="2400" dirty="0" smtClean="0">
                <a:solidFill>
                  <a:srgbClr val="FF00FF"/>
                </a:solidFill>
                <a:cs typeface="Arial" pitchFamily="34" charset="0"/>
              </a:rPr>
              <a:t> </a:t>
            </a:r>
            <a:r>
              <a:rPr lang="en-US" sz="2400" dirty="0" err="1" smtClean="0">
                <a:solidFill>
                  <a:srgbClr val="FF00FF"/>
                </a:solidFill>
                <a:cs typeface="Arial" pitchFamily="34" charset="0"/>
              </a:rPr>
              <a:t>Penju</a:t>
            </a:r>
            <a:r>
              <a:rPr lang="en-US" sz="2400" dirty="0" smtClean="0">
                <a:solidFill>
                  <a:srgbClr val="FF00FF"/>
                </a:solidFill>
                <a:cs typeface="Arial" pitchFamily="34" charset="0"/>
              </a:rPr>
              <a:t>.     Debit	    </a:t>
            </a:r>
            <a:r>
              <a:rPr lang="en-US" sz="2400" dirty="0" err="1" smtClean="0">
                <a:solidFill>
                  <a:srgbClr val="FF00FF"/>
                </a:solidFill>
                <a:cs typeface="Arial" pitchFamily="34" charset="0"/>
              </a:rPr>
              <a:t>Debit</a:t>
            </a:r>
            <a:r>
              <a:rPr lang="en-US" sz="2400" dirty="0" smtClean="0">
                <a:solidFill>
                  <a:srgbClr val="FF00FF"/>
                </a:solidFill>
                <a:cs typeface="Arial" pitchFamily="34" charset="0"/>
              </a:rPr>
              <a:t>		    </a:t>
            </a:r>
            <a:r>
              <a:rPr lang="en-US" sz="2400" dirty="0" err="1" smtClean="0">
                <a:solidFill>
                  <a:srgbClr val="FF00FF"/>
                </a:solidFill>
                <a:cs typeface="Arial" pitchFamily="34" charset="0"/>
              </a:rPr>
              <a:t>Kredit</a:t>
            </a:r>
            <a:r>
              <a:rPr lang="en-US" sz="2400" dirty="0" smtClean="0">
                <a:solidFill>
                  <a:srgbClr val="FFFF00"/>
                </a:solidFill>
                <a:latin typeface="+mj-lt"/>
                <a:cs typeface="Arial" pitchFamily="34" charset="0"/>
              </a:rPr>
              <a:t>	    </a:t>
            </a:r>
          </a:p>
        </p:txBody>
      </p:sp>
      <p:sp>
        <p:nvSpPr>
          <p:cNvPr id="3" name="Title 2"/>
          <p:cNvSpPr>
            <a:spLocks noGrp="1"/>
          </p:cNvSpPr>
          <p:nvPr>
            <p:ph type="title"/>
          </p:nvPr>
        </p:nvSpPr>
        <p:spPr>
          <a:xfrm>
            <a:off x="457200" y="274638"/>
            <a:ext cx="8229600" cy="792162"/>
          </a:xfrm>
        </p:spPr>
        <p:txBody>
          <a:bodyPr/>
          <a:lstStyle/>
          <a:p>
            <a:r>
              <a:rPr lang="en-US" dirty="0" err="1" smtClean="0">
                <a:solidFill>
                  <a:srgbClr val="00FFFF"/>
                </a:solidFill>
              </a:rPr>
              <a:t>Aturan</a:t>
            </a:r>
            <a:r>
              <a:rPr lang="en-US" dirty="0" smtClean="0">
                <a:solidFill>
                  <a:srgbClr val="00FFFF"/>
                </a:solidFill>
              </a:rPr>
              <a:t> </a:t>
            </a:r>
            <a:r>
              <a:rPr lang="en-US" dirty="0" err="1" smtClean="0">
                <a:solidFill>
                  <a:srgbClr val="00FFFF"/>
                </a:solidFill>
              </a:rPr>
              <a:t>Akun</a:t>
            </a:r>
            <a:r>
              <a:rPr lang="en-US" dirty="0" smtClean="0">
                <a:solidFill>
                  <a:srgbClr val="00FFFF"/>
                </a:solidFill>
              </a:rPr>
              <a:t> </a:t>
            </a:r>
            <a:endParaRPr lang="en-US"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 calcmode="lin" valueType="num">
                                      <p:cBhvr additive="base">
                                        <p:cTn id="6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
                                            <p:txEl>
                                              <p:pRg st="11" end="11"/>
                                            </p:txEl>
                                          </p:spTgt>
                                        </p:tgtEl>
                                        <p:attrNameLst>
                                          <p:attrName>style.visibility</p:attrName>
                                        </p:attrNameLst>
                                      </p:cBhvr>
                                      <p:to>
                                        <p:strVal val="visible"/>
                                      </p:to>
                                    </p:set>
                                    <p:anim calcmode="lin" valueType="num">
                                      <p:cBhvr additive="base">
                                        <p:cTn id="7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anim calcmode="lin" valueType="num">
                                      <p:cBhvr additive="base">
                                        <p:cTn id="79"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2">
                                            <p:txEl>
                                              <p:pRg st="13" end="13"/>
                                            </p:txEl>
                                          </p:spTgt>
                                        </p:tgtEl>
                                        <p:attrNameLst>
                                          <p:attrName>style.visibility</p:attrName>
                                        </p:attrNameLst>
                                      </p:cBhvr>
                                      <p:to>
                                        <p:strVal val="visible"/>
                                      </p:to>
                                    </p:set>
                                    <p:anim calcmode="lin" valueType="num">
                                      <p:cBhvr additive="base">
                                        <p:cTn id="85"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162"/>
            <a:ext cx="8229600" cy="487362"/>
          </a:xfrm>
        </p:spPr>
        <p:txBody>
          <a:bodyPr>
            <a:noAutofit/>
          </a:bodyPr>
          <a:lstStyle/>
          <a:p>
            <a:r>
              <a:rPr lang="en-US" sz="3200" dirty="0" err="1" smtClean="0">
                <a:solidFill>
                  <a:srgbClr val="FFFF00"/>
                </a:solidFill>
              </a:rPr>
              <a:t>Syarat</a:t>
            </a:r>
            <a:r>
              <a:rPr lang="en-US" sz="3200" dirty="0" smtClean="0">
                <a:solidFill>
                  <a:srgbClr val="FFFF00"/>
                </a:solidFill>
              </a:rPr>
              <a:t> </a:t>
            </a:r>
            <a:r>
              <a:rPr lang="en-US" sz="3200" dirty="0" err="1" smtClean="0">
                <a:solidFill>
                  <a:srgbClr val="FFFF00"/>
                </a:solidFill>
              </a:rPr>
              <a:t>Pembayaran</a:t>
            </a:r>
            <a:r>
              <a:rPr lang="en-US" sz="3200" dirty="0" smtClean="0">
                <a:solidFill>
                  <a:srgbClr val="FFFF00"/>
                </a:solidFill>
              </a:rPr>
              <a:t> Perusahaan </a:t>
            </a:r>
            <a:r>
              <a:rPr lang="en-US" sz="3200" dirty="0" err="1" smtClean="0">
                <a:solidFill>
                  <a:srgbClr val="FFFF00"/>
                </a:solidFill>
              </a:rPr>
              <a:t>dagang</a:t>
            </a:r>
            <a:endParaRPr lang="en-US" sz="3200" dirty="0">
              <a:solidFill>
                <a:srgbClr val="FFFF00"/>
              </a:solidFill>
            </a:endParaRPr>
          </a:p>
        </p:txBody>
      </p:sp>
      <p:graphicFrame>
        <p:nvGraphicFramePr>
          <p:cNvPr id="3" name="Table 2"/>
          <p:cNvGraphicFramePr>
            <a:graphicFrameLocks noGrp="1"/>
          </p:cNvGraphicFramePr>
          <p:nvPr/>
        </p:nvGraphicFramePr>
        <p:xfrm>
          <a:off x="228600" y="457200"/>
          <a:ext cx="8839200" cy="2847924"/>
        </p:xfrm>
        <a:graphic>
          <a:graphicData uri="http://schemas.openxmlformats.org/drawingml/2006/table">
            <a:tbl>
              <a:tblPr firstRow="1" bandRow="1">
                <a:tableStyleId>{327F97BB-C833-4FB7-BDE5-3F7075034690}</a:tableStyleId>
              </a:tblPr>
              <a:tblGrid>
                <a:gridCol w="2209800"/>
                <a:gridCol w="6629400"/>
              </a:tblGrid>
              <a:tr h="1050636">
                <a:tc>
                  <a:txBody>
                    <a:bodyPr/>
                    <a:lstStyle/>
                    <a:p>
                      <a:r>
                        <a:rPr lang="en-US" sz="2400" b="1" dirty="0" err="1" smtClean="0">
                          <a:solidFill>
                            <a:srgbClr val="FB5763"/>
                          </a:solidFill>
                        </a:rPr>
                        <a:t>Syarat</a:t>
                      </a:r>
                      <a:r>
                        <a:rPr lang="en-US" sz="2400" b="1" baseline="0" dirty="0" smtClean="0">
                          <a:solidFill>
                            <a:srgbClr val="FB5763"/>
                          </a:solidFill>
                        </a:rPr>
                        <a:t> 2/10, n/30</a:t>
                      </a:r>
                      <a:endParaRPr lang="en-US" sz="2400" b="1" dirty="0">
                        <a:solidFill>
                          <a:srgbClr val="FB5763"/>
                        </a:solidFill>
                      </a:endParaRPr>
                    </a:p>
                  </a:txBody>
                  <a:tcPr/>
                </a:tc>
                <a:tc>
                  <a:txBody>
                    <a:bodyPr/>
                    <a:lstStyle/>
                    <a:p>
                      <a:r>
                        <a:rPr lang="en-US" sz="2400" b="0" dirty="0" err="1" smtClean="0">
                          <a:solidFill>
                            <a:srgbClr val="FFFF00"/>
                          </a:solidFill>
                        </a:rPr>
                        <a:t>Jika</a:t>
                      </a:r>
                      <a:r>
                        <a:rPr lang="en-US" sz="2400" b="0" dirty="0" smtClean="0">
                          <a:solidFill>
                            <a:srgbClr val="FFFF00"/>
                          </a:solidFill>
                        </a:rPr>
                        <a:t> </a:t>
                      </a:r>
                      <a:r>
                        <a:rPr lang="en-US" sz="2400" b="0" dirty="0" err="1" smtClean="0">
                          <a:solidFill>
                            <a:srgbClr val="FFFF00"/>
                          </a:solidFill>
                        </a:rPr>
                        <a:t>pembayaran</a:t>
                      </a:r>
                      <a:r>
                        <a:rPr lang="en-US" sz="2400" b="0" dirty="0" smtClean="0">
                          <a:solidFill>
                            <a:srgbClr val="FFFF00"/>
                          </a:solidFill>
                        </a:rPr>
                        <a:t> </a:t>
                      </a:r>
                      <a:r>
                        <a:rPr lang="en-US" sz="2400" b="0" dirty="0" err="1" smtClean="0">
                          <a:solidFill>
                            <a:srgbClr val="FFFF00"/>
                          </a:solidFill>
                        </a:rPr>
                        <a:t>dilakukan</a:t>
                      </a:r>
                      <a:r>
                        <a:rPr lang="en-US" sz="2400" b="0" dirty="0" smtClean="0">
                          <a:solidFill>
                            <a:srgbClr val="FFFF00"/>
                          </a:solidFill>
                        </a:rPr>
                        <a:t> </a:t>
                      </a:r>
                      <a:r>
                        <a:rPr lang="en-US" sz="2400" b="0" dirty="0" err="1" smtClean="0">
                          <a:solidFill>
                            <a:srgbClr val="FFFF00"/>
                          </a:solidFill>
                        </a:rPr>
                        <a:t>dalam</a:t>
                      </a:r>
                      <a:r>
                        <a:rPr lang="en-US" sz="2400" b="0" dirty="0" smtClean="0">
                          <a:solidFill>
                            <a:srgbClr val="FFFF00"/>
                          </a:solidFill>
                        </a:rPr>
                        <a:t> </a:t>
                      </a:r>
                      <a:r>
                        <a:rPr lang="en-US" sz="2400" b="0" dirty="0" err="1" smtClean="0">
                          <a:solidFill>
                            <a:srgbClr val="FFFF00"/>
                          </a:solidFill>
                        </a:rPr>
                        <a:t>jangka</a:t>
                      </a:r>
                      <a:r>
                        <a:rPr lang="en-US" sz="2400" b="0" dirty="0" smtClean="0">
                          <a:solidFill>
                            <a:srgbClr val="FFFF00"/>
                          </a:solidFill>
                        </a:rPr>
                        <a:t> </a:t>
                      </a:r>
                      <a:r>
                        <a:rPr lang="en-US" sz="2400" b="0" dirty="0" err="1" smtClean="0">
                          <a:solidFill>
                            <a:srgbClr val="FFFF00"/>
                          </a:solidFill>
                        </a:rPr>
                        <a:t>waktu</a:t>
                      </a:r>
                      <a:r>
                        <a:rPr lang="en-US" sz="2400" b="0" dirty="0" smtClean="0">
                          <a:solidFill>
                            <a:srgbClr val="FFFF00"/>
                          </a:solidFill>
                        </a:rPr>
                        <a:t> 10 </a:t>
                      </a:r>
                      <a:r>
                        <a:rPr lang="en-US" sz="2400" b="0" dirty="0" err="1" smtClean="0">
                          <a:solidFill>
                            <a:srgbClr val="FFFF00"/>
                          </a:solidFill>
                        </a:rPr>
                        <a:t>hari</a:t>
                      </a:r>
                      <a:r>
                        <a:rPr lang="en-US" sz="2400" b="0" dirty="0" smtClean="0">
                          <a:solidFill>
                            <a:srgbClr val="FFFF00"/>
                          </a:solidFill>
                        </a:rPr>
                        <a:t> </a:t>
                      </a:r>
                      <a:r>
                        <a:rPr lang="en-US" sz="2400" b="0" dirty="0" err="1" smtClean="0">
                          <a:solidFill>
                            <a:srgbClr val="FFFF00"/>
                          </a:solidFill>
                        </a:rPr>
                        <a:t>atau</a:t>
                      </a:r>
                      <a:r>
                        <a:rPr lang="en-US" sz="2400" b="0" dirty="0" smtClean="0">
                          <a:solidFill>
                            <a:srgbClr val="FFFF00"/>
                          </a:solidFill>
                        </a:rPr>
                        <a:t> </a:t>
                      </a:r>
                      <a:r>
                        <a:rPr lang="en-US" sz="2400" b="0" dirty="0" err="1" smtClean="0">
                          <a:solidFill>
                            <a:srgbClr val="FFFF00"/>
                          </a:solidFill>
                        </a:rPr>
                        <a:t>kurang</a:t>
                      </a:r>
                      <a:r>
                        <a:rPr lang="en-US" sz="2400" b="0" dirty="0" smtClean="0">
                          <a:solidFill>
                            <a:srgbClr val="FFFF00"/>
                          </a:solidFill>
                        </a:rPr>
                        <a:t> </a:t>
                      </a:r>
                      <a:r>
                        <a:rPr lang="en-US" sz="2400" b="0" dirty="0" err="1" smtClean="0">
                          <a:solidFill>
                            <a:srgbClr val="FFFF00"/>
                          </a:solidFill>
                        </a:rPr>
                        <a:t>akan</a:t>
                      </a:r>
                      <a:r>
                        <a:rPr lang="en-US" sz="2400" b="0" dirty="0" smtClean="0">
                          <a:solidFill>
                            <a:srgbClr val="FFFF00"/>
                          </a:solidFill>
                        </a:rPr>
                        <a:t> </a:t>
                      </a:r>
                      <a:r>
                        <a:rPr lang="en-US" sz="2400" b="0" dirty="0" err="1" smtClean="0">
                          <a:solidFill>
                            <a:srgbClr val="FFFF00"/>
                          </a:solidFill>
                        </a:rPr>
                        <a:t>mendapatkan</a:t>
                      </a:r>
                      <a:r>
                        <a:rPr lang="en-US" sz="2400" b="0" dirty="0" smtClean="0">
                          <a:solidFill>
                            <a:srgbClr val="FFFF00"/>
                          </a:solidFill>
                        </a:rPr>
                        <a:t> </a:t>
                      </a:r>
                      <a:r>
                        <a:rPr lang="en-US" sz="2400" b="0" dirty="0" err="1" smtClean="0">
                          <a:solidFill>
                            <a:srgbClr val="FFFF00"/>
                          </a:solidFill>
                        </a:rPr>
                        <a:t>potongan</a:t>
                      </a:r>
                      <a:r>
                        <a:rPr lang="en-US" sz="2400" b="0" dirty="0" smtClean="0">
                          <a:solidFill>
                            <a:srgbClr val="FFFF00"/>
                          </a:solidFill>
                        </a:rPr>
                        <a:t> 2% </a:t>
                      </a:r>
                      <a:r>
                        <a:rPr lang="en-US" sz="2400" b="0" dirty="0" err="1" smtClean="0">
                          <a:solidFill>
                            <a:srgbClr val="FFFF00"/>
                          </a:solidFill>
                        </a:rPr>
                        <a:t>dan</a:t>
                      </a:r>
                      <a:r>
                        <a:rPr lang="en-US" sz="2400" b="0" dirty="0" smtClean="0">
                          <a:solidFill>
                            <a:srgbClr val="FFFF00"/>
                          </a:solidFill>
                        </a:rPr>
                        <a:t> </a:t>
                      </a:r>
                      <a:r>
                        <a:rPr lang="en-US" sz="2400" b="0" dirty="0" err="1" smtClean="0">
                          <a:solidFill>
                            <a:srgbClr val="FFFF00"/>
                          </a:solidFill>
                        </a:rPr>
                        <a:t>pembayaran</a:t>
                      </a:r>
                      <a:r>
                        <a:rPr lang="en-US" sz="2400" b="0" dirty="0" smtClean="0">
                          <a:solidFill>
                            <a:srgbClr val="FFFF00"/>
                          </a:solidFill>
                        </a:rPr>
                        <a:t> </a:t>
                      </a:r>
                      <a:r>
                        <a:rPr lang="en-US" sz="2400" b="0" dirty="0" err="1" smtClean="0">
                          <a:solidFill>
                            <a:srgbClr val="FFFF00"/>
                          </a:solidFill>
                        </a:rPr>
                        <a:t>neto</a:t>
                      </a:r>
                      <a:r>
                        <a:rPr lang="en-US" sz="2400" b="0" dirty="0" smtClean="0">
                          <a:solidFill>
                            <a:srgbClr val="FFFF00"/>
                          </a:solidFill>
                        </a:rPr>
                        <a:t> </a:t>
                      </a:r>
                      <a:r>
                        <a:rPr lang="en-US" sz="2400" b="0" dirty="0" err="1" smtClean="0">
                          <a:solidFill>
                            <a:srgbClr val="FFFF00"/>
                          </a:solidFill>
                        </a:rPr>
                        <a:t>faktur</a:t>
                      </a:r>
                      <a:r>
                        <a:rPr lang="en-US" sz="2400" b="0" dirty="0" smtClean="0">
                          <a:solidFill>
                            <a:srgbClr val="FFFF00"/>
                          </a:solidFill>
                        </a:rPr>
                        <a:t> paling </a:t>
                      </a:r>
                      <a:r>
                        <a:rPr lang="en-US" sz="2400" b="0" dirty="0" err="1" smtClean="0">
                          <a:solidFill>
                            <a:srgbClr val="FFFF00"/>
                          </a:solidFill>
                        </a:rPr>
                        <a:t>lambat</a:t>
                      </a:r>
                      <a:r>
                        <a:rPr lang="en-US" sz="2400" b="0" dirty="0" smtClean="0">
                          <a:solidFill>
                            <a:srgbClr val="FFFF00"/>
                          </a:solidFill>
                        </a:rPr>
                        <a:t> 30 </a:t>
                      </a:r>
                      <a:r>
                        <a:rPr lang="en-US" sz="2400" b="0" dirty="0" err="1" smtClean="0">
                          <a:solidFill>
                            <a:srgbClr val="FFFF00"/>
                          </a:solidFill>
                        </a:rPr>
                        <a:t>hari</a:t>
                      </a:r>
                      <a:endParaRPr lang="en-US" sz="2400" b="0" dirty="0">
                        <a:solidFill>
                          <a:srgbClr val="FFFF00"/>
                        </a:solidFill>
                      </a:endParaRPr>
                    </a:p>
                  </a:txBody>
                  <a:tcPr/>
                </a:tc>
              </a:tr>
              <a:tr h="780120">
                <a:tc>
                  <a:txBody>
                    <a:bodyPr/>
                    <a:lstStyle/>
                    <a:p>
                      <a:r>
                        <a:rPr lang="en-US" sz="2400" b="1" dirty="0" err="1" smtClean="0">
                          <a:solidFill>
                            <a:srgbClr val="FB5763"/>
                          </a:solidFill>
                        </a:rPr>
                        <a:t>Syarat</a:t>
                      </a:r>
                      <a:r>
                        <a:rPr lang="en-US" sz="2400" b="1" baseline="0" dirty="0" smtClean="0">
                          <a:solidFill>
                            <a:srgbClr val="FB5763"/>
                          </a:solidFill>
                        </a:rPr>
                        <a:t> EOM</a:t>
                      </a:r>
                      <a:endParaRPr lang="en-US" sz="2400" b="1" dirty="0">
                        <a:solidFill>
                          <a:srgbClr val="FB5763"/>
                        </a:solidFill>
                      </a:endParaRPr>
                    </a:p>
                  </a:txBody>
                  <a:tcPr/>
                </a:tc>
                <a:tc>
                  <a:txBody>
                    <a:bodyPr/>
                    <a:lstStyle/>
                    <a:p>
                      <a:r>
                        <a:rPr lang="en-US" sz="2400" dirty="0" err="1" smtClean="0">
                          <a:solidFill>
                            <a:srgbClr val="FFFF00"/>
                          </a:solidFill>
                        </a:rPr>
                        <a:t>Harga</a:t>
                      </a:r>
                      <a:r>
                        <a:rPr lang="en-US" sz="2400" dirty="0" smtClean="0">
                          <a:solidFill>
                            <a:srgbClr val="FFFF00"/>
                          </a:solidFill>
                        </a:rPr>
                        <a:t> </a:t>
                      </a:r>
                      <a:r>
                        <a:rPr lang="en-US" sz="2400" dirty="0" err="1" smtClean="0">
                          <a:solidFill>
                            <a:srgbClr val="FFFF00"/>
                          </a:solidFill>
                        </a:rPr>
                        <a:t>neto</a:t>
                      </a:r>
                      <a:r>
                        <a:rPr lang="en-US" sz="2400" dirty="0" smtClean="0">
                          <a:solidFill>
                            <a:srgbClr val="FFFF00"/>
                          </a:solidFill>
                        </a:rPr>
                        <a:t> </a:t>
                      </a:r>
                      <a:r>
                        <a:rPr lang="en-US" sz="2400" dirty="0" err="1" smtClean="0">
                          <a:solidFill>
                            <a:srgbClr val="FFFF00"/>
                          </a:solidFill>
                        </a:rPr>
                        <a:t>faktur</a:t>
                      </a:r>
                      <a:r>
                        <a:rPr lang="en-US" sz="2400" dirty="0" smtClean="0">
                          <a:solidFill>
                            <a:srgbClr val="FFFF00"/>
                          </a:solidFill>
                        </a:rPr>
                        <a:t> paling </a:t>
                      </a:r>
                      <a:r>
                        <a:rPr lang="en-US" sz="2400" dirty="0" err="1" smtClean="0">
                          <a:solidFill>
                            <a:srgbClr val="FFFF00"/>
                          </a:solidFill>
                        </a:rPr>
                        <a:t>lambat</a:t>
                      </a:r>
                      <a:r>
                        <a:rPr lang="en-US" sz="2400" dirty="0" smtClean="0">
                          <a:solidFill>
                            <a:srgbClr val="FFFF00"/>
                          </a:solidFill>
                        </a:rPr>
                        <a:t> </a:t>
                      </a:r>
                      <a:r>
                        <a:rPr lang="en-US" sz="2400" dirty="0" err="1" smtClean="0">
                          <a:solidFill>
                            <a:srgbClr val="FFFF00"/>
                          </a:solidFill>
                        </a:rPr>
                        <a:t>dibayar</a:t>
                      </a:r>
                      <a:r>
                        <a:rPr lang="en-US" sz="2400" dirty="0" smtClean="0">
                          <a:solidFill>
                            <a:srgbClr val="FFFF00"/>
                          </a:solidFill>
                        </a:rPr>
                        <a:t> </a:t>
                      </a:r>
                      <a:r>
                        <a:rPr lang="en-US" sz="2400" dirty="0" err="1" smtClean="0">
                          <a:solidFill>
                            <a:srgbClr val="FFFF00"/>
                          </a:solidFill>
                        </a:rPr>
                        <a:t>pada</a:t>
                      </a:r>
                      <a:r>
                        <a:rPr lang="en-US" sz="2400" dirty="0" smtClean="0">
                          <a:solidFill>
                            <a:srgbClr val="FFFF00"/>
                          </a:solidFill>
                        </a:rPr>
                        <a:t> </a:t>
                      </a:r>
                      <a:r>
                        <a:rPr lang="en-US" sz="2400" dirty="0" err="1" smtClean="0">
                          <a:solidFill>
                            <a:srgbClr val="FFFF00"/>
                          </a:solidFill>
                        </a:rPr>
                        <a:t>akhir</a:t>
                      </a:r>
                      <a:r>
                        <a:rPr lang="en-US" sz="2400" dirty="0" smtClean="0">
                          <a:solidFill>
                            <a:srgbClr val="FFFF00"/>
                          </a:solidFill>
                        </a:rPr>
                        <a:t> </a:t>
                      </a:r>
                      <a:r>
                        <a:rPr lang="en-US" sz="2400" dirty="0" err="1" smtClean="0">
                          <a:solidFill>
                            <a:srgbClr val="FFFF00"/>
                          </a:solidFill>
                        </a:rPr>
                        <a:t>bulan</a:t>
                      </a:r>
                      <a:r>
                        <a:rPr lang="en-US" sz="2400" dirty="0" smtClean="0">
                          <a:solidFill>
                            <a:srgbClr val="FFFF00"/>
                          </a:solidFill>
                        </a:rPr>
                        <a:t> </a:t>
                      </a:r>
                      <a:r>
                        <a:rPr lang="en-US" sz="2400" dirty="0" err="1" smtClean="0">
                          <a:solidFill>
                            <a:srgbClr val="FFFF00"/>
                          </a:solidFill>
                        </a:rPr>
                        <a:t>dimana</a:t>
                      </a:r>
                      <a:r>
                        <a:rPr lang="en-US" sz="2400" baseline="0" dirty="0" smtClean="0">
                          <a:solidFill>
                            <a:srgbClr val="FFFF00"/>
                          </a:solidFill>
                        </a:rPr>
                        <a:t> </a:t>
                      </a:r>
                      <a:r>
                        <a:rPr lang="en-US" sz="2400" baseline="0" dirty="0" err="1" smtClean="0">
                          <a:solidFill>
                            <a:srgbClr val="FFFF00"/>
                          </a:solidFill>
                        </a:rPr>
                        <a:t>penjualan</a:t>
                      </a:r>
                      <a:r>
                        <a:rPr lang="en-US" sz="2400" baseline="0" dirty="0" smtClean="0">
                          <a:solidFill>
                            <a:srgbClr val="FFFF00"/>
                          </a:solidFill>
                        </a:rPr>
                        <a:t> </a:t>
                      </a:r>
                      <a:r>
                        <a:rPr lang="en-US" sz="2400" baseline="0" dirty="0" err="1" smtClean="0">
                          <a:solidFill>
                            <a:srgbClr val="FFFF00"/>
                          </a:solidFill>
                        </a:rPr>
                        <a:t>itu</a:t>
                      </a:r>
                      <a:r>
                        <a:rPr lang="en-US" sz="2400" baseline="0" dirty="0" smtClean="0">
                          <a:solidFill>
                            <a:srgbClr val="FFFF00"/>
                          </a:solidFill>
                        </a:rPr>
                        <a:t> </a:t>
                      </a:r>
                      <a:r>
                        <a:rPr lang="en-US" sz="2400" baseline="0" dirty="0" err="1" smtClean="0">
                          <a:solidFill>
                            <a:srgbClr val="FFFF00"/>
                          </a:solidFill>
                        </a:rPr>
                        <a:t>terjadi</a:t>
                      </a:r>
                      <a:endParaRPr lang="en-US" sz="2400" dirty="0">
                        <a:solidFill>
                          <a:srgbClr val="FFFF00"/>
                        </a:solidFill>
                      </a:endParaRPr>
                    </a:p>
                  </a:txBody>
                  <a:tcPr/>
                </a:tc>
              </a:tr>
              <a:tr h="836244">
                <a:tc>
                  <a:txBody>
                    <a:bodyPr/>
                    <a:lstStyle/>
                    <a:p>
                      <a:r>
                        <a:rPr lang="en-US" sz="2400" b="1" dirty="0" smtClean="0">
                          <a:solidFill>
                            <a:srgbClr val="FB5763"/>
                          </a:solidFill>
                        </a:rPr>
                        <a:t>n/15 EOM</a:t>
                      </a:r>
                      <a:endParaRPr lang="en-US" sz="2400" b="1" dirty="0">
                        <a:solidFill>
                          <a:srgbClr val="FB5763"/>
                        </a:solidFill>
                      </a:endParaRPr>
                    </a:p>
                  </a:txBody>
                  <a:tcPr/>
                </a:tc>
                <a:tc>
                  <a:txBody>
                    <a:bodyPr/>
                    <a:lstStyle/>
                    <a:p>
                      <a:r>
                        <a:rPr lang="en-US" sz="2400" dirty="0" err="1" smtClean="0">
                          <a:solidFill>
                            <a:srgbClr val="FFFF00"/>
                          </a:solidFill>
                        </a:rPr>
                        <a:t>Pembeli</a:t>
                      </a:r>
                      <a:r>
                        <a:rPr lang="en-US" sz="2400" dirty="0" smtClean="0">
                          <a:solidFill>
                            <a:srgbClr val="FFFF00"/>
                          </a:solidFill>
                        </a:rPr>
                        <a:t> </a:t>
                      </a:r>
                      <a:r>
                        <a:rPr lang="en-US" sz="2400" dirty="0" err="1" smtClean="0">
                          <a:solidFill>
                            <a:srgbClr val="FFFF00"/>
                          </a:solidFill>
                        </a:rPr>
                        <a:t>harus</a:t>
                      </a:r>
                      <a:r>
                        <a:rPr lang="en-US" sz="2400" dirty="0" smtClean="0">
                          <a:solidFill>
                            <a:srgbClr val="FFFF00"/>
                          </a:solidFill>
                        </a:rPr>
                        <a:t> </a:t>
                      </a:r>
                      <a:r>
                        <a:rPr lang="en-US" sz="2400" dirty="0" err="1" smtClean="0">
                          <a:solidFill>
                            <a:srgbClr val="FFFF00"/>
                          </a:solidFill>
                        </a:rPr>
                        <a:t>melunasi</a:t>
                      </a:r>
                      <a:r>
                        <a:rPr lang="en-US" sz="2400" dirty="0" smtClean="0">
                          <a:solidFill>
                            <a:srgbClr val="FFFF00"/>
                          </a:solidFill>
                        </a:rPr>
                        <a:t> </a:t>
                      </a:r>
                      <a:r>
                        <a:rPr lang="en-US" sz="2400" dirty="0" err="1" smtClean="0">
                          <a:solidFill>
                            <a:srgbClr val="FFFF00"/>
                          </a:solidFill>
                        </a:rPr>
                        <a:t>utangnya</a:t>
                      </a:r>
                      <a:r>
                        <a:rPr lang="en-US" sz="2400" dirty="0" smtClean="0">
                          <a:solidFill>
                            <a:srgbClr val="FFFF00"/>
                          </a:solidFill>
                        </a:rPr>
                        <a:t> paling </a:t>
                      </a:r>
                      <a:r>
                        <a:rPr lang="en-US" sz="2400" dirty="0" err="1" smtClean="0">
                          <a:solidFill>
                            <a:srgbClr val="FFFF00"/>
                          </a:solidFill>
                        </a:rPr>
                        <a:t>lambat</a:t>
                      </a:r>
                      <a:r>
                        <a:rPr lang="en-US" sz="2400" baseline="0" dirty="0" smtClean="0">
                          <a:solidFill>
                            <a:srgbClr val="FFFF00"/>
                          </a:solidFill>
                        </a:rPr>
                        <a:t> 15 </a:t>
                      </a:r>
                      <a:r>
                        <a:rPr lang="en-US" sz="2400" baseline="0" dirty="0" err="1" smtClean="0">
                          <a:solidFill>
                            <a:srgbClr val="FFFF00"/>
                          </a:solidFill>
                        </a:rPr>
                        <a:t>hari</a:t>
                      </a:r>
                      <a:r>
                        <a:rPr lang="en-US" sz="2400" baseline="0" dirty="0" smtClean="0">
                          <a:solidFill>
                            <a:srgbClr val="FFFF00"/>
                          </a:solidFill>
                        </a:rPr>
                        <a:t> </a:t>
                      </a:r>
                      <a:r>
                        <a:rPr lang="en-US" sz="2400" baseline="0" dirty="0" err="1" smtClean="0">
                          <a:solidFill>
                            <a:srgbClr val="FFFF00"/>
                          </a:solidFill>
                        </a:rPr>
                        <a:t>setelah</a:t>
                      </a:r>
                      <a:r>
                        <a:rPr lang="en-US" sz="2400" baseline="0" dirty="0" smtClean="0">
                          <a:solidFill>
                            <a:srgbClr val="FFFF00"/>
                          </a:solidFill>
                        </a:rPr>
                        <a:t> </a:t>
                      </a:r>
                      <a:r>
                        <a:rPr lang="en-US" sz="2400" baseline="0" dirty="0" err="1" smtClean="0">
                          <a:solidFill>
                            <a:srgbClr val="FFFF00"/>
                          </a:solidFill>
                        </a:rPr>
                        <a:t>akhir</a:t>
                      </a:r>
                      <a:r>
                        <a:rPr lang="en-US" sz="2400" baseline="0" dirty="0" smtClean="0">
                          <a:solidFill>
                            <a:srgbClr val="FFFF00"/>
                          </a:solidFill>
                        </a:rPr>
                        <a:t> </a:t>
                      </a:r>
                      <a:r>
                        <a:rPr lang="en-US" sz="2400" baseline="0" dirty="0" err="1" smtClean="0">
                          <a:solidFill>
                            <a:srgbClr val="FFFF00"/>
                          </a:solidFill>
                        </a:rPr>
                        <a:t>bulan</a:t>
                      </a:r>
                      <a:endParaRPr lang="en-US" sz="2400" dirty="0">
                        <a:solidFill>
                          <a:srgbClr val="FFFF00"/>
                        </a:solidFill>
                      </a:endParaRPr>
                    </a:p>
                  </a:txBody>
                  <a:tcPr/>
                </a:tc>
              </a:tr>
            </a:tbl>
          </a:graphicData>
        </a:graphic>
      </p:graphicFrame>
      <p:sp>
        <p:nvSpPr>
          <p:cNvPr id="4" name="Title 1"/>
          <p:cNvSpPr txBox="1">
            <a:spLocks/>
          </p:cNvSpPr>
          <p:nvPr/>
        </p:nvSpPr>
        <p:spPr>
          <a:xfrm>
            <a:off x="457200" y="3551238"/>
            <a:ext cx="8229600" cy="4873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Syarat</a:t>
            </a:r>
            <a:r>
              <a:rPr kumimoji="0" lang="en-US" sz="32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FFFF00"/>
                </a:solidFill>
                <a:effectLst/>
                <a:uLnTx/>
                <a:uFillTx/>
                <a:latin typeface="+mj-lt"/>
                <a:ea typeface="+mj-ea"/>
                <a:cs typeface="+mj-cs"/>
              </a:rPr>
              <a:t>Penyerahan</a:t>
            </a:r>
            <a:r>
              <a:rPr kumimoji="0" lang="en-US" sz="3200" b="0" i="0" u="none" strike="noStrike" kern="1200" cap="none" spc="0" normalizeH="0" noProof="0" dirty="0" smtClean="0">
                <a:ln>
                  <a:noFill/>
                </a:ln>
                <a:solidFill>
                  <a:srgbClr val="FFFF00"/>
                </a:solidFill>
                <a:effectLst/>
                <a:uLnTx/>
                <a:uFillTx/>
                <a:latin typeface="+mj-lt"/>
                <a:ea typeface="+mj-ea"/>
                <a:cs typeface="+mj-cs"/>
              </a:rPr>
              <a:t> </a:t>
            </a:r>
            <a:r>
              <a:rPr kumimoji="0" lang="en-US" sz="3200" b="0" i="0" u="none" strike="noStrike" kern="1200" cap="none" spc="0" normalizeH="0" noProof="0" dirty="0" err="1" smtClean="0">
                <a:ln>
                  <a:noFill/>
                </a:ln>
                <a:solidFill>
                  <a:srgbClr val="FFFF00"/>
                </a:solidFill>
                <a:effectLst/>
                <a:uLnTx/>
                <a:uFillTx/>
                <a:latin typeface="+mj-lt"/>
                <a:ea typeface="+mj-ea"/>
                <a:cs typeface="+mj-cs"/>
              </a:rPr>
              <a:t>Barang</a:t>
            </a: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graphicFrame>
        <p:nvGraphicFramePr>
          <p:cNvPr id="5" name="Table 4"/>
          <p:cNvGraphicFramePr>
            <a:graphicFrameLocks noGrp="1"/>
          </p:cNvGraphicFramePr>
          <p:nvPr/>
        </p:nvGraphicFramePr>
        <p:xfrm>
          <a:off x="0" y="4086276"/>
          <a:ext cx="9067800" cy="2390724"/>
        </p:xfrm>
        <a:graphic>
          <a:graphicData uri="http://schemas.openxmlformats.org/drawingml/2006/table">
            <a:tbl>
              <a:tblPr firstRow="1" bandRow="1">
                <a:tableStyleId>{E8B1032C-EA38-4F05-BA0D-38AFFFC7BED3}</a:tableStyleId>
              </a:tblPr>
              <a:tblGrid>
                <a:gridCol w="2362200"/>
                <a:gridCol w="6705600"/>
              </a:tblGrid>
              <a:tr h="1050636">
                <a:tc>
                  <a:txBody>
                    <a:bodyPr/>
                    <a:lstStyle/>
                    <a:p>
                      <a:r>
                        <a:rPr lang="en-US" sz="2400" b="1" dirty="0" smtClean="0"/>
                        <a:t>FOB</a:t>
                      </a:r>
                      <a:r>
                        <a:rPr lang="en-US" sz="2400" b="1" baseline="0" dirty="0" smtClean="0"/>
                        <a:t> Shipping Point (</a:t>
                      </a:r>
                      <a:r>
                        <a:rPr lang="en-US" sz="2400" b="1" baseline="0" dirty="0" err="1" smtClean="0"/>
                        <a:t>Franko</a:t>
                      </a:r>
                      <a:r>
                        <a:rPr lang="en-US" sz="2400" b="1" baseline="0" dirty="0" smtClean="0"/>
                        <a:t> </a:t>
                      </a:r>
                      <a:r>
                        <a:rPr lang="en-US" sz="2400" b="1" baseline="0" dirty="0" err="1" smtClean="0"/>
                        <a:t>Gudang</a:t>
                      </a:r>
                      <a:r>
                        <a:rPr lang="en-US" sz="2400" b="1" baseline="0" dirty="0" smtClean="0"/>
                        <a:t> </a:t>
                      </a:r>
                      <a:r>
                        <a:rPr lang="en-US" sz="2400" b="1" baseline="0" dirty="0" err="1" smtClean="0"/>
                        <a:t>Penjua</a:t>
                      </a:r>
                      <a:r>
                        <a:rPr lang="en-US" sz="2400" b="1" baseline="0" dirty="0" smtClean="0"/>
                        <a:t>)</a:t>
                      </a:r>
                      <a:endParaRPr lang="en-US" sz="2400" b="1" dirty="0">
                        <a:solidFill>
                          <a:srgbClr val="FF00FF"/>
                        </a:solidFill>
                      </a:endParaRPr>
                    </a:p>
                  </a:txBody>
                  <a:tcPr>
                    <a:solidFill>
                      <a:srgbClr val="00FFFF"/>
                    </a:solidFill>
                  </a:tcPr>
                </a:tc>
                <a:tc>
                  <a:txBody>
                    <a:bodyPr/>
                    <a:lstStyle/>
                    <a:p>
                      <a:r>
                        <a:rPr lang="en-US" sz="2400" b="0" dirty="0" err="1" smtClean="0"/>
                        <a:t>Transaksi</a:t>
                      </a:r>
                      <a:r>
                        <a:rPr lang="en-US" sz="2400" b="0" baseline="0" dirty="0" smtClean="0"/>
                        <a:t> </a:t>
                      </a:r>
                      <a:r>
                        <a:rPr lang="en-US" sz="2400" b="0" baseline="0" dirty="0" err="1" smtClean="0"/>
                        <a:t>dilaksanakan</a:t>
                      </a:r>
                      <a:r>
                        <a:rPr lang="en-US" sz="2400" b="0" baseline="0" dirty="0" smtClean="0"/>
                        <a:t> </a:t>
                      </a:r>
                      <a:r>
                        <a:rPr lang="en-US" sz="2400" b="0" baseline="0" dirty="0" err="1" smtClean="0"/>
                        <a:t>di</a:t>
                      </a:r>
                      <a:r>
                        <a:rPr lang="en-US" sz="2400" b="0" baseline="0" dirty="0" smtClean="0"/>
                        <a:t> </a:t>
                      </a:r>
                      <a:r>
                        <a:rPr lang="en-US" sz="2400" b="0" baseline="0" dirty="0" err="1" smtClean="0"/>
                        <a:t>gudang</a:t>
                      </a:r>
                      <a:r>
                        <a:rPr lang="en-US" sz="2400" b="0" baseline="0" dirty="0" smtClean="0"/>
                        <a:t> </a:t>
                      </a:r>
                      <a:r>
                        <a:rPr lang="en-US" sz="2400" b="0" baseline="0" dirty="0" err="1" smtClean="0"/>
                        <a:t>penjual</a:t>
                      </a:r>
                      <a:r>
                        <a:rPr lang="en-US" sz="2400" b="0" baseline="0" dirty="0" smtClean="0"/>
                        <a:t> </a:t>
                      </a:r>
                      <a:r>
                        <a:rPr lang="en-US" sz="2400" b="0" baseline="0" dirty="0" err="1" smtClean="0"/>
                        <a:t>artinya</a:t>
                      </a:r>
                      <a:r>
                        <a:rPr lang="en-US" sz="2400" b="0" baseline="0" dirty="0" smtClean="0"/>
                        <a:t> </a:t>
                      </a:r>
                      <a:r>
                        <a:rPr lang="en-US" sz="2400" b="0" baseline="0" dirty="0" err="1" smtClean="0"/>
                        <a:t>segala</a:t>
                      </a:r>
                      <a:r>
                        <a:rPr lang="en-US" sz="2400" b="0" baseline="0" dirty="0" smtClean="0"/>
                        <a:t> </a:t>
                      </a:r>
                      <a:r>
                        <a:rPr lang="en-US" sz="2400" b="0" baseline="0" dirty="0" err="1" smtClean="0"/>
                        <a:t>ongkos</a:t>
                      </a:r>
                      <a:r>
                        <a:rPr lang="en-US" sz="2400" b="0" baseline="0" dirty="0" smtClean="0"/>
                        <a:t> </a:t>
                      </a:r>
                      <a:r>
                        <a:rPr lang="en-US" sz="2400" b="0" baseline="0" dirty="0" err="1" smtClean="0"/>
                        <a:t>angkut</a:t>
                      </a:r>
                      <a:r>
                        <a:rPr lang="en-US" sz="2400" b="0" baseline="0" dirty="0" smtClean="0"/>
                        <a:t> </a:t>
                      </a:r>
                      <a:r>
                        <a:rPr lang="en-US" sz="2400" b="0" baseline="0" dirty="0" err="1" smtClean="0"/>
                        <a:t>ditanggung</a:t>
                      </a:r>
                      <a:r>
                        <a:rPr lang="en-US" sz="2400" b="0" baseline="0" dirty="0" smtClean="0"/>
                        <a:t> </a:t>
                      </a:r>
                      <a:r>
                        <a:rPr lang="en-US" sz="2400" b="0" baseline="0" dirty="0" err="1" smtClean="0"/>
                        <a:t>oleh</a:t>
                      </a:r>
                      <a:r>
                        <a:rPr lang="en-US" sz="2400" b="0" baseline="0" dirty="0" smtClean="0"/>
                        <a:t> </a:t>
                      </a:r>
                      <a:r>
                        <a:rPr lang="en-US" sz="2400" b="0" baseline="0" dirty="0" err="1" smtClean="0"/>
                        <a:t>pembeli</a:t>
                      </a:r>
                      <a:endParaRPr lang="en-US" sz="2400" b="0" dirty="0">
                        <a:solidFill>
                          <a:srgbClr val="FFFF00"/>
                        </a:solidFill>
                      </a:endParaRPr>
                    </a:p>
                  </a:txBody>
                  <a:tcPr>
                    <a:solidFill>
                      <a:srgbClr val="00FFFF"/>
                    </a:solidFill>
                  </a:tcPr>
                </a:tc>
              </a:tr>
              <a:tr h="1202004">
                <a:tc>
                  <a:txBody>
                    <a:bodyPr/>
                    <a:lstStyle/>
                    <a:p>
                      <a:r>
                        <a:rPr lang="en-US" sz="2400" b="1" dirty="0" smtClean="0"/>
                        <a:t>FOB</a:t>
                      </a:r>
                      <a:r>
                        <a:rPr lang="en-US" sz="2400" b="1" baseline="0" dirty="0" smtClean="0"/>
                        <a:t> Destination Point (</a:t>
                      </a:r>
                      <a:r>
                        <a:rPr lang="en-US" sz="2400" b="1" baseline="0" dirty="0" err="1" smtClean="0"/>
                        <a:t>franko</a:t>
                      </a:r>
                      <a:r>
                        <a:rPr lang="en-US" sz="2400" b="1" baseline="0" dirty="0" smtClean="0"/>
                        <a:t> </a:t>
                      </a:r>
                      <a:r>
                        <a:rPr lang="en-US" sz="2400" b="1" baseline="0" dirty="0" err="1" smtClean="0"/>
                        <a:t>Gudang</a:t>
                      </a:r>
                      <a:r>
                        <a:rPr lang="en-US" sz="2400" b="1" baseline="0" dirty="0" smtClean="0"/>
                        <a:t> </a:t>
                      </a:r>
                      <a:r>
                        <a:rPr lang="en-US" sz="2400" b="1" baseline="0" dirty="0" err="1" smtClean="0"/>
                        <a:t>Pembeli</a:t>
                      </a:r>
                      <a:r>
                        <a:rPr lang="en-US" sz="2400" b="1" baseline="0" dirty="0" smtClean="0"/>
                        <a:t>)</a:t>
                      </a:r>
                      <a:endParaRPr lang="en-US" sz="2400" b="1" dirty="0">
                        <a:solidFill>
                          <a:srgbClr val="FF00FF"/>
                        </a:solidFill>
                      </a:endParaRPr>
                    </a:p>
                  </a:txBody>
                  <a:tcPr>
                    <a:solidFill>
                      <a:srgbClr val="00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err="1" smtClean="0"/>
                        <a:t>Transaksi</a:t>
                      </a:r>
                      <a:r>
                        <a:rPr lang="en-US" sz="2400" baseline="0" dirty="0" smtClean="0"/>
                        <a:t> </a:t>
                      </a:r>
                      <a:r>
                        <a:rPr lang="en-US" sz="2400" baseline="0" dirty="0" err="1" smtClean="0"/>
                        <a:t>dilaksanakan</a:t>
                      </a:r>
                      <a:r>
                        <a:rPr lang="en-US" sz="2400" baseline="0" dirty="0" smtClean="0"/>
                        <a:t> </a:t>
                      </a:r>
                      <a:r>
                        <a:rPr lang="en-US" sz="2400" baseline="0" dirty="0" err="1" smtClean="0"/>
                        <a:t>di</a:t>
                      </a:r>
                      <a:r>
                        <a:rPr lang="en-US" sz="2400" baseline="0" dirty="0" smtClean="0"/>
                        <a:t> </a:t>
                      </a:r>
                      <a:r>
                        <a:rPr lang="en-US" sz="2400" baseline="0" dirty="0" err="1" smtClean="0"/>
                        <a:t>gudang</a:t>
                      </a:r>
                      <a:r>
                        <a:rPr lang="en-US" sz="2400" baseline="0" dirty="0" smtClean="0"/>
                        <a:t> </a:t>
                      </a:r>
                      <a:r>
                        <a:rPr lang="en-US" sz="2400" baseline="0" dirty="0" err="1" smtClean="0"/>
                        <a:t>pembeli</a:t>
                      </a:r>
                      <a:r>
                        <a:rPr lang="en-US" sz="2400" baseline="0" dirty="0" smtClean="0"/>
                        <a:t> </a:t>
                      </a:r>
                      <a:r>
                        <a:rPr lang="en-US" sz="2400" baseline="0" dirty="0" err="1" smtClean="0"/>
                        <a:t>artinya</a:t>
                      </a:r>
                      <a:r>
                        <a:rPr lang="en-US" sz="2400" baseline="0" dirty="0" smtClean="0"/>
                        <a:t> </a:t>
                      </a:r>
                      <a:r>
                        <a:rPr lang="en-US" sz="2400" baseline="0" dirty="0" err="1" smtClean="0"/>
                        <a:t>segala</a:t>
                      </a:r>
                      <a:r>
                        <a:rPr lang="en-US" sz="2400" baseline="0" dirty="0" smtClean="0"/>
                        <a:t> </a:t>
                      </a:r>
                      <a:r>
                        <a:rPr lang="en-US" sz="2400" baseline="0" dirty="0" err="1" smtClean="0"/>
                        <a:t>ongkos</a:t>
                      </a:r>
                      <a:r>
                        <a:rPr lang="en-US" sz="2400" baseline="0" dirty="0" smtClean="0"/>
                        <a:t> </a:t>
                      </a:r>
                      <a:r>
                        <a:rPr lang="en-US" sz="2400" baseline="0" dirty="0" err="1" smtClean="0"/>
                        <a:t>angkut</a:t>
                      </a:r>
                      <a:r>
                        <a:rPr lang="en-US" sz="2400" baseline="0" dirty="0" smtClean="0"/>
                        <a:t> </a:t>
                      </a:r>
                      <a:r>
                        <a:rPr lang="en-US" sz="2400" baseline="0" dirty="0" err="1" smtClean="0"/>
                        <a:t>ditanggung</a:t>
                      </a:r>
                      <a:r>
                        <a:rPr lang="en-US" sz="2400" baseline="0" dirty="0" smtClean="0"/>
                        <a:t> </a:t>
                      </a:r>
                      <a:r>
                        <a:rPr lang="en-US" sz="2400" baseline="0" dirty="0" err="1" smtClean="0"/>
                        <a:t>oleh</a:t>
                      </a:r>
                      <a:r>
                        <a:rPr lang="en-US" sz="2400" baseline="0" dirty="0" smtClean="0"/>
                        <a:t> </a:t>
                      </a:r>
                      <a:r>
                        <a:rPr lang="en-US" sz="2400" baseline="0" dirty="0" err="1" smtClean="0"/>
                        <a:t>penjual</a:t>
                      </a:r>
                      <a:endParaRPr lang="en-US" sz="2400" dirty="0" smtClean="0"/>
                    </a:p>
                    <a:p>
                      <a:endParaRPr lang="en-US" sz="2400" dirty="0">
                        <a:solidFill>
                          <a:srgbClr val="FFFF00"/>
                        </a:solidFill>
                      </a:endParaRPr>
                    </a:p>
                  </a:txBody>
                  <a:tcPr>
                    <a:solidFill>
                      <a:srgbClr val="00FFFF"/>
                    </a:solidFill>
                  </a:tcPr>
                </a:tc>
              </a:tr>
            </a:tbl>
          </a:graphicData>
        </a:graphic>
      </p:graphicFrame>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0" y="609600"/>
          <a:ext cx="9144000" cy="5516880"/>
        </p:xfrm>
        <a:graphic>
          <a:graphicData uri="http://schemas.openxmlformats.org/drawingml/2006/table">
            <a:tbl>
              <a:tblPr firstRow="1" bandRow="1">
                <a:tableStyleId>{E8B1032C-EA38-4F05-BA0D-38AFFFC7BED3}</a:tableStyleId>
              </a:tblPr>
              <a:tblGrid>
                <a:gridCol w="1905000"/>
                <a:gridCol w="7239000"/>
              </a:tblGrid>
              <a:tr h="1219200">
                <a:tc>
                  <a:txBody>
                    <a:bodyPr/>
                    <a:lstStyle/>
                    <a:p>
                      <a:r>
                        <a:rPr lang="en-US" sz="2400" b="1" dirty="0" err="1" smtClean="0">
                          <a:solidFill>
                            <a:srgbClr val="FB5763"/>
                          </a:solidFill>
                        </a:rPr>
                        <a:t>Jurnal</a:t>
                      </a:r>
                      <a:r>
                        <a:rPr lang="en-US" sz="2400" b="1" dirty="0" smtClean="0">
                          <a:solidFill>
                            <a:srgbClr val="FB5763"/>
                          </a:solidFill>
                        </a:rPr>
                        <a:t> </a:t>
                      </a:r>
                      <a:r>
                        <a:rPr lang="en-US" sz="2400" b="1" dirty="0" err="1" smtClean="0">
                          <a:solidFill>
                            <a:srgbClr val="FB5763"/>
                          </a:solidFill>
                        </a:rPr>
                        <a:t>Pembelian</a:t>
                      </a:r>
                      <a:endParaRPr lang="en-US" sz="2400" b="1" dirty="0" smtClean="0">
                        <a:solidFill>
                          <a:srgbClr val="FB5763"/>
                        </a:solidFill>
                      </a:endParaRPr>
                    </a:p>
                    <a:p>
                      <a:r>
                        <a:rPr lang="en-US" sz="2400" b="1" dirty="0" smtClean="0">
                          <a:solidFill>
                            <a:srgbClr val="FB5763"/>
                          </a:solidFill>
                        </a:rPr>
                        <a:t>(</a:t>
                      </a:r>
                      <a:r>
                        <a:rPr lang="en-US" sz="2400" b="1" dirty="0" err="1" smtClean="0">
                          <a:solidFill>
                            <a:srgbClr val="FB5763"/>
                          </a:solidFill>
                        </a:rPr>
                        <a:t>JPb</a:t>
                      </a:r>
                      <a:r>
                        <a:rPr lang="en-US" sz="2400" b="1" dirty="0" smtClean="0">
                          <a:solidFill>
                            <a:srgbClr val="FB5763"/>
                          </a:solidFill>
                        </a:rPr>
                        <a:t>)</a:t>
                      </a:r>
                      <a:endParaRPr lang="en-US" sz="2400" b="1" dirty="0">
                        <a:solidFill>
                          <a:srgbClr val="FB5763"/>
                        </a:solidFill>
                      </a:endParaRPr>
                    </a:p>
                  </a:txBody>
                  <a:tcPr>
                    <a:solidFill>
                      <a:srgbClr val="00FFFF"/>
                    </a:solidFill>
                  </a:tcPr>
                </a:tc>
                <a:tc>
                  <a:txBody>
                    <a:bodyPr/>
                    <a:lstStyle/>
                    <a:p>
                      <a:r>
                        <a:rPr lang="en-US" sz="2400" b="0" dirty="0" err="1" smtClean="0">
                          <a:solidFill>
                            <a:srgbClr val="00FFFF"/>
                          </a:solidFill>
                        </a:rPr>
                        <a:t>Mencatat</a:t>
                      </a:r>
                      <a:r>
                        <a:rPr lang="en-US" sz="2400" b="0" dirty="0" smtClean="0">
                          <a:solidFill>
                            <a:srgbClr val="00FFFF"/>
                          </a:solidFill>
                        </a:rPr>
                        <a:t> </a:t>
                      </a:r>
                      <a:r>
                        <a:rPr lang="en-US" sz="2400" b="0" dirty="0" err="1" smtClean="0">
                          <a:solidFill>
                            <a:srgbClr val="00FFFF"/>
                          </a:solidFill>
                        </a:rPr>
                        <a:t>semua</a:t>
                      </a:r>
                      <a:r>
                        <a:rPr lang="en-US" sz="2400" b="0" dirty="0" smtClean="0">
                          <a:solidFill>
                            <a:srgbClr val="00FFFF"/>
                          </a:solidFill>
                        </a:rPr>
                        <a:t> </a:t>
                      </a:r>
                      <a:r>
                        <a:rPr lang="en-US" sz="2400" b="0" dirty="0" err="1" smtClean="0">
                          <a:solidFill>
                            <a:srgbClr val="00FFFF"/>
                          </a:solidFill>
                        </a:rPr>
                        <a:t>transaksi</a:t>
                      </a:r>
                      <a:r>
                        <a:rPr lang="en-US" sz="2400" b="0" dirty="0" smtClean="0">
                          <a:solidFill>
                            <a:srgbClr val="00FFFF"/>
                          </a:solidFill>
                        </a:rPr>
                        <a:t> </a:t>
                      </a:r>
                      <a:r>
                        <a:rPr lang="en-US" sz="2400" b="0" dirty="0" err="1" smtClean="0">
                          <a:solidFill>
                            <a:srgbClr val="00FFFF"/>
                          </a:solidFill>
                        </a:rPr>
                        <a:t>pembelian</a:t>
                      </a:r>
                      <a:r>
                        <a:rPr lang="en-US" sz="2400" b="0" dirty="0" smtClean="0">
                          <a:solidFill>
                            <a:srgbClr val="00FFFF"/>
                          </a:solidFill>
                        </a:rPr>
                        <a:t> </a:t>
                      </a:r>
                      <a:r>
                        <a:rPr lang="en-US" sz="2400" b="0" dirty="0" err="1" smtClean="0">
                          <a:solidFill>
                            <a:srgbClr val="00FFFF"/>
                          </a:solidFill>
                        </a:rPr>
                        <a:t>secara</a:t>
                      </a:r>
                      <a:r>
                        <a:rPr lang="en-US" sz="2400" b="0" dirty="0" smtClean="0">
                          <a:solidFill>
                            <a:srgbClr val="00FFFF"/>
                          </a:solidFill>
                        </a:rPr>
                        <a:t> </a:t>
                      </a:r>
                      <a:r>
                        <a:rPr lang="en-US" sz="2400" b="0" dirty="0" err="1" smtClean="0">
                          <a:solidFill>
                            <a:srgbClr val="00FFFF"/>
                          </a:solidFill>
                        </a:rPr>
                        <a:t>kredit</a:t>
                      </a:r>
                      <a:endParaRPr lang="en-US" sz="2400" b="0" dirty="0" smtClean="0">
                        <a:solidFill>
                          <a:srgbClr val="00FFFF"/>
                        </a:solidFill>
                      </a:endParaRPr>
                    </a:p>
                    <a:p>
                      <a:r>
                        <a:rPr lang="en-US" sz="2400" b="0" dirty="0" err="1" smtClean="0">
                          <a:solidFill>
                            <a:srgbClr val="FFFF00"/>
                          </a:solidFill>
                        </a:rPr>
                        <a:t>Kolom</a:t>
                      </a:r>
                      <a:r>
                        <a:rPr lang="en-US" sz="2400" b="0" dirty="0" smtClean="0">
                          <a:solidFill>
                            <a:srgbClr val="FFFF00"/>
                          </a:solidFill>
                        </a:rPr>
                        <a:t> Debit: </a:t>
                      </a:r>
                      <a:r>
                        <a:rPr lang="en-US" sz="2400" b="0" dirty="0" err="1" smtClean="0">
                          <a:solidFill>
                            <a:srgbClr val="FFFF00"/>
                          </a:solidFill>
                        </a:rPr>
                        <a:t>Pembelian</a:t>
                      </a:r>
                      <a:r>
                        <a:rPr lang="en-US" sz="2400" b="0" dirty="0" smtClean="0">
                          <a:solidFill>
                            <a:srgbClr val="FFFF00"/>
                          </a:solidFill>
                        </a:rPr>
                        <a:t> </a:t>
                      </a:r>
                      <a:r>
                        <a:rPr lang="en-US" sz="2400" b="0" dirty="0" err="1" smtClean="0">
                          <a:solidFill>
                            <a:srgbClr val="FFFF00"/>
                          </a:solidFill>
                        </a:rPr>
                        <a:t>dan</a:t>
                      </a:r>
                      <a:r>
                        <a:rPr lang="en-US" sz="2400" b="0" dirty="0" smtClean="0">
                          <a:solidFill>
                            <a:srgbClr val="FFFF00"/>
                          </a:solidFill>
                        </a:rPr>
                        <a:t> </a:t>
                      </a:r>
                      <a:r>
                        <a:rPr lang="en-US" sz="2400" b="0" dirty="0" err="1" smtClean="0">
                          <a:solidFill>
                            <a:srgbClr val="FFFF00"/>
                          </a:solidFill>
                        </a:rPr>
                        <a:t>Serba-Serbi</a:t>
                      </a:r>
                      <a:endParaRPr lang="en-US" sz="2400" b="0" dirty="0" smtClean="0">
                        <a:solidFill>
                          <a:srgbClr val="FFFF00"/>
                        </a:solidFill>
                      </a:endParaRPr>
                    </a:p>
                    <a:p>
                      <a:r>
                        <a:rPr lang="en-US" sz="2400" b="0" dirty="0" err="1" smtClean="0">
                          <a:solidFill>
                            <a:srgbClr val="FFFF00"/>
                          </a:solidFill>
                        </a:rPr>
                        <a:t>Kolom</a:t>
                      </a:r>
                      <a:r>
                        <a:rPr lang="en-US" sz="2400" b="0" dirty="0" smtClean="0">
                          <a:solidFill>
                            <a:srgbClr val="FFFF00"/>
                          </a:solidFill>
                        </a:rPr>
                        <a:t> </a:t>
                      </a:r>
                      <a:r>
                        <a:rPr lang="en-US" sz="2400" b="0" dirty="0" err="1" smtClean="0">
                          <a:solidFill>
                            <a:srgbClr val="FFFF00"/>
                          </a:solidFill>
                        </a:rPr>
                        <a:t>Kredit</a:t>
                      </a:r>
                      <a:r>
                        <a:rPr lang="en-US" sz="2400" b="0" dirty="0" smtClean="0">
                          <a:solidFill>
                            <a:srgbClr val="FFFF00"/>
                          </a:solidFill>
                        </a:rPr>
                        <a:t>: </a:t>
                      </a:r>
                      <a:r>
                        <a:rPr lang="en-US" sz="2400" b="0" dirty="0" err="1" smtClean="0">
                          <a:solidFill>
                            <a:srgbClr val="FFFF00"/>
                          </a:solidFill>
                        </a:rPr>
                        <a:t>Utang</a:t>
                      </a:r>
                      <a:r>
                        <a:rPr lang="en-US" sz="2400" b="0" dirty="0" smtClean="0">
                          <a:solidFill>
                            <a:srgbClr val="FFFF00"/>
                          </a:solidFill>
                        </a:rPr>
                        <a:t> </a:t>
                      </a:r>
                      <a:r>
                        <a:rPr lang="en-US" sz="2400" b="0" dirty="0" err="1" smtClean="0">
                          <a:solidFill>
                            <a:srgbClr val="FFFF00"/>
                          </a:solidFill>
                        </a:rPr>
                        <a:t>Dagang</a:t>
                      </a:r>
                      <a:endParaRPr lang="en-US" sz="2400" b="0" dirty="0">
                        <a:solidFill>
                          <a:srgbClr val="FFFF00"/>
                        </a:solidFill>
                      </a:endParaRPr>
                    </a:p>
                  </a:txBody>
                  <a:tcPr>
                    <a:solidFill>
                      <a:srgbClr val="0070C0"/>
                    </a:solidFill>
                  </a:tcPr>
                </a:tc>
              </a:tr>
              <a:tr h="1066800">
                <a:tc>
                  <a:txBody>
                    <a:bodyPr/>
                    <a:lstStyle/>
                    <a:p>
                      <a:r>
                        <a:rPr lang="en-US" sz="2400" b="1" dirty="0" err="1" smtClean="0">
                          <a:solidFill>
                            <a:srgbClr val="FB5763"/>
                          </a:solidFill>
                        </a:rPr>
                        <a:t>Jurnal</a:t>
                      </a:r>
                      <a:r>
                        <a:rPr lang="en-US" sz="2400" b="1" dirty="0" smtClean="0">
                          <a:solidFill>
                            <a:srgbClr val="FB5763"/>
                          </a:solidFill>
                        </a:rPr>
                        <a:t> </a:t>
                      </a:r>
                      <a:r>
                        <a:rPr lang="en-US" sz="2400" b="1" dirty="0" err="1" smtClean="0">
                          <a:solidFill>
                            <a:srgbClr val="FB5763"/>
                          </a:solidFill>
                        </a:rPr>
                        <a:t>Penjualan</a:t>
                      </a:r>
                      <a:endParaRPr lang="en-US" sz="2400" b="1" dirty="0" smtClean="0">
                        <a:solidFill>
                          <a:srgbClr val="FB5763"/>
                        </a:solidFill>
                      </a:endParaRPr>
                    </a:p>
                    <a:p>
                      <a:r>
                        <a:rPr lang="en-US" sz="2400" b="1" dirty="0" smtClean="0">
                          <a:solidFill>
                            <a:srgbClr val="FB5763"/>
                          </a:solidFill>
                        </a:rPr>
                        <a:t>(</a:t>
                      </a:r>
                      <a:r>
                        <a:rPr lang="en-US" sz="2400" b="1" dirty="0" err="1" smtClean="0">
                          <a:solidFill>
                            <a:srgbClr val="FB5763"/>
                          </a:solidFill>
                        </a:rPr>
                        <a:t>JPn</a:t>
                      </a:r>
                      <a:r>
                        <a:rPr lang="en-US" sz="2400" b="1" dirty="0" smtClean="0">
                          <a:solidFill>
                            <a:srgbClr val="FB5763"/>
                          </a:solidFill>
                        </a:rPr>
                        <a:t>)</a:t>
                      </a:r>
                      <a:endParaRPr lang="en-US" sz="2400" b="1" dirty="0">
                        <a:solidFill>
                          <a:srgbClr val="FB5763"/>
                        </a:solidFill>
                      </a:endParaRPr>
                    </a:p>
                  </a:txBody>
                  <a:tcPr>
                    <a:solidFill>
                      <a:srgbClr val="00FFFF"/>
                    </a:solidFill>
                  </a:tcPr>
                </a:tc>
                <a:tc>
                  <a:txBody>
                    <a:bodyPr/>
                    <a:lstStyle/>
                    <a:p>
                      <a:r>
                        <a:rPr lang="en-US" sz="2400" dirty="0" err="1" smtClean="0">
                          <a:solidFill>
                            <a:srgbClr val="00FFFF"/>
                          </a:solidFill>
                        </a:rPr>
                        <a:t>Mencatat</a:t>
                      </a:r>
                      <a:r>
                        <a:rPr lang="en-US" sz="2400" dirty="0" smtClean="0">
                          <a:solidFill>
                            <a:srgbClr val="00FFFF"/>
                          </a:solidFill>
                        </a:rPr>
                        <a:t> </a:t>
                      </a:r>
                      <a:r>
                        <a:rPr lang="en-US" sz="2400" dirty="0" err="1" smtClean="0">
                          <a:solidFill>
                            <a:srgbClr val="00FFFF"/>
                          </a:solidFill>
                        </a:rPr>
                        <a:t>Semua</a:t>
                      </a:r>
                      <a:r>
                        <a:rPr lang="en-US" sz="2400" dirty="0" smtClean="0">
                          <a:solidFill>
                            <a:srgbClr val="00FFFF"/>
                          </a:solidFill>
                        </a:rPr>
                        <a:t>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Penjualan</a:t>
                      </a:r>
                      <a:r>
                        <a:rPr lang="en-US" sz="2400" dirty="0" smtClean="0">
                          <a:solidFill>
                            <a:srgbClr val="00FFFF"/>
                          </a:solidFill>
                        </a:rPr>
                        <a:t> </a:t>
                      </a:r>
                      <a:r>
                        <a:rPr lang="en-US" sz="2400" dirty="0" err="1" smtClean="0">
                          <a:solidFill>
                            <a:srgbClr val="00FFFF"/>
                          </a:solidFill>
                        </a:rPr>
                        <a:t>secara</a:t>
                      </a:r>
                      <a:r>
                        <a:rPr lang="en-US" sz="2400" dirty="0" smtClean="0">
                          <a:solidFill>
                            <a:srgbClr val="00FFFF"/>
                          </a:solidFill>
                        </a:rPr>
                        <a:t> </a:t>
                      </a:r>
                      <a:r>
                        <a:rPr lang="en-US" sz="2400" dirty="0" err="1" smtClean="0">
                          <a:solidFill>
                            <a:srgbClr val="00FFFF"/>
                          </a:solidFill>
                        </a:rPr>
                        <a:t>kredit</a:t>
                      </a:r>
                      <a:endParaRPr lang="en-US" sz="2400" dirty="0" smtClean="0">
                        <a:solidFill>
                          <a:srgbClr val="00FFFF"/>
                        </a:solidFill>
                      </a:endParaRPr>
                    </a:p>
                    <a:p>
                      <a:r>
                        <a:rPr lang="en-US" sz="2400" dirty="0" err="1" smtClean="0">
                          <a:solidFill>
                            <a:srgbClr val="FFFF00"/>
                          </a:solidFill>
                        </a:rPr>
                        <a:t>Kolom</a:t>
                      </a:r>
                      <a:r>
                        <a:rPr lang="en-US" sz="2400" dirty="0" smtClean="0">
                          <a:solidFill>
                            <a:srgbClr val="FFFF00"/>
                          </a:solidFill>
                        </a:rPr>
                        <a:t> Debit:</a:t>
                      </a:r>
                      <a:r>
                        <a:rPr lang="en-US" sz="2400" baseline="0" dirty="0" smtClean="0">
                          <a:solidFill>
                            <a:srgbClr val="FFFF00"/>
                          </a:solidFill>
                        </a:rPr>
                        <a:t> </a:t>
                      </a:r>
                      <a:r>
                        <a:rPr lang="en-US" sz="2400" baseline="0" dirty="0" err="1" smtClean="0">
                          <a:solidFill>
                            <a:srgbClr val="FFFF00"/>
                          </a:solidFill>
                        </a:rPr>
                        <a:t>Piutang</a:t>
                      </a:r>
                      <a:r>
                        <a:rPr lang="en-US" sz="2400" baseline="0" dirty="0" smtClean="0">
                          <a:solidFill>
                            <a:srgbClr val="FFFF00"/>
                          </a:solidFill>
                        </a:rPr>
                        <a:t> (</a:t>
                      </a:r>
                      <a:r>
                        <a:rPr lang="en-US" sz="2400" baseline="0" dirty="0" err="1" smtClean="0">
                          <a:solidFill>
                            <a:srgbClr val="FFFF00"/>
                          </a:solidFill>
                        </a:rPr>
                        <a:t>sebelah</a:t>
                      </a:r>
                      <a:r>
                        <a:rPr lang="en-US" sz="2400" baseline="0" dirty="0" smtClean="0">
                          <a:solidFill>
                            <a:srgbClr val="FFFF00"/>
                          </a:solidFill>
                        </a:rPr>
                        <a:t> </a:t>
                      </a:r>
                      <a:r>
                        <a:rPr lang="en-US" sz="2400" baseline="0" dirty="0" err="1" smtClean="0">
                          <a:solidFill>
                            <a:srgbClr val="FFFF00"/>
                          </a:solidFill>
                        </a:rPr>
                        <a:t>kanan</a:t>
                      </a:r>
                      <a:r>
                        <a:rPr lang="en-US" sz="2400" baseline="0" dirty="0" smtClean="0">
                          <a:solidFill>
                            <a:srgbClr val="FFFF00"/>
                          </a:solidFill>
                        </a:rPr>
                        <a:t> </a:t>
                      </a:r>
                      <a:r>
                        <a:rPr lang="en-US" sz="2400" baseline="0" dirty="0" err="1" smtClean="0">
                          <a:solidFill>
                            <a:srgbClr val="FFFF00"/>
                          </a:solidFill>
                        </a:rPr>
                        <a:t>ada</a:t>
                      </a:r>
                      <a:r>
                        <a:rPr lang="en-US" sz="2400" baseline="0" dirty="0" smtClean="0">
                          <a:solidFill>
                            <a:srgbClr val="FFFF00"/>
                          </a:solidFill>
                        </a:rPr>
                        <a:t> </a:t>
                      </a:r>
                      <a:r>
                        <a:rPr lang="en-US" sz="2400" baseline="0" dirty="0" err="1" smtClean="0">
                          <a:solidFill>
                            <a:srgbClr val="FFFF00"/>
                          </a:solidFill>
                        </a:rPr>
                        <a:t>kolom</a:t>
                      </a:r>
                      <a:r>
                        <a:rPr lang="en-US" sz="2400" baseline="0" dirty="0" smtClean="0">
                          <a:solidFill>
                            <a:srgbClr val="FFFF00"/>
                          </a:solidFill>
                        </a:rPr>
                        <a:t> </a:t>
                      </a:r>
                      <a:r>
                        <a:rPr lang="en-US" sz="2400" baseline="0" dirty="0" err="1" smtClean="0">
                          <a:solidFill>
                            <a:srgbClr val="FFFF00"/>
                          </a:solidFill>
                        </a:rPr>
                        <a:t>syarat</a:t>
                      </a:r>
                      <a:r>
                        <a:rPr lang="en-US" sz="2400" baseline="0" dirty="0" smtClean="0">
                          <a:solidFill>
                            <a:srgbClr val="FFFF00"/>
                          </a:solidFill>
                        </a:rPr>
                        <a:t>) </a:t>
                      </a:r>
                    </a:p>
                    <a:p>
                      <a:r>
                        <a:rPr lang="en-US" sz="2400" baseline="0" dirty="0" err="1" smtClean="0">
                          <a:solidFill>
                            <a:srgbClr val="FFFF00"/>
                          </a:solidFill>
                        </a:rPr>
                        <a:t>Kolom</a:t>
                      </a:r>
                      <a:r>
                        <a:rPr lang="en-US" sz="2400" baseline="0" dirty="0" smtClean="0">
                          <a:solidFill>
                            <a:srgbClr val="FFFF00"/>
                          </a:solidFill>
                        </a:rPr>
                        <a:t> </a:t>
                      </a:r>
                      <a:r>
                        <a:rPr lang="en-US" sz="2400" baseline="0" dirty="0" err="1" smtClean="0">
                          <a:solidFill>
                            <a:srgbClr val="FFFF00"/>
                          </a:solidFill>
                        </a:rPr>
                        <a:t>Kredit</a:t>
                      </a:r>
                      <a:r>
                        <a:rPr lang="en-US" sz="2400" baseline="0" dirty="0" smtClean="0">
                          <a:solidFill>
                            <a:srgbClr val="FFFF00"/>
                          </a:solidFill>
                        </a:rPr>
                        <a:t>: </a:t>
                      </a:r>
                      <a:r>
                        <a:rPr lang="en-US" sz="2400" baseline="0" dirty="0" err="1" smtClean="0">
                          <a:solidFill>
                            <a:srgbClr val="FFFF00"/>
                          </a:solidFill>
                        </a:rPr>
                        <a:t>Penjualan</a:t>
                      </a:r>
                      <a:r>
                        <a:rPr lang="en-US" sz="2400" baseline="0" dirty="0" smtClean="0">
                          <a:solidFill>
                            <a:srgbClr val="FFFF00"/>
                          </a:solidFill>
                        </a:rPr>
                        <a:t> -&gt; </a:t>
                      </a:r>
                      <a:r>
                        <a:rPr lang="en-US" sz="2400" baseline="0" dirty="0" err="1" smtClean="0">
                          <a:solidFill>
                            <a:srgbClr val="FFFF00"/>
                          </a:solidFill>
                        </a:rPr>
                        <a:t>kedua</a:t>
                      </a:r>
                      <a:r>
                        <a:rPr lang="en-US" sz="2400" baseline="0" dirty="0" smtClean="0">
                          <a:solidFill>
                            <a:srgbClr val="FFFF00"/>
                          </a:solidFill>
                        </a:rPr>
                        <a:t> </a:t>
                      </a:r>
                      <a:r>
                        <a:rPr lang="en-US" sz="2400" baseline="0" dirty="0" err="1" smtClean="0">
                          <a:solidFill>
                            <a:srgbClr val="FFFF00"/>
                          </a:solidFill>
                        </a:rPr>
                        <a:t>kolom</a:t>
                      </a:r>
                      <a:r>
                        <a:rPr lang="en-US" sz="2400" baseline="0" dirty="0" smtClean="0">
                          <a:solidFill>
                            <a:srgbClr val="FFFF00"/>
                          </a:solidFill>
                        </a:rPr>
                        <a:t> </a:t>
                      </a:r>
                      <a:r>
                        <a:rPr lang="en-US" sz="2400" baseline="0" dirty="0" err="1" smtClean="0">
                          <a:solidFill>
                            <a:srgbClr val="FFFF00"/>
                          </a:solidFill>
                        </a:rPr>
                        <a:t>digabung</a:t>
                      </a:r>
                      <a:endParaRPr lang="en-US" sz="2400" dirty="0">
                        <a:solidFill>
                          <a:srgbClr val="FFFF00"/>
                        </a:solidFill>
                      </a:endParaRPr>
                    </a:p>
                  </a:txBody>
                  <a:tcPr>
                    <a:solidFill>
                      <a:srgbClr val="0070C0"/>
                    </a:solidFill>
                  </a:tcPr>
                </a:tc>
              </a:tr>
              <a:tr h="1447800">
                <a:tc>
                  <a:txBody>
                    <a:bodyPr/>
                    <a:lstStyle/>
                    <a:p>
                      <a:r>
                        <a:rPr lang="en-US" sz="2400" b="1" dirty="0" err="1" smtClean="0">
                          <a:solidFill>
                            <a:srgbClr val="FB5763"/>
                          </a:solidFill>
                        </a:rPr>
                        <a:t>Jurnal</a:t>
                      </a:r>
                      <a:r>
                        <a:rPr lang="en-US" sz="2400" b="1" dirty="0" smtClean="0">
                          <a:solidFill>
                            <a:srgbClr val="FB5763"/>
                          </a:solidFill>
                        </a:rPr>
                        <a:t> </a:t>
                      </a:r>
                      <a:r>
                        <a:rPr lang="en-US" sz="2400" b="1" dirty="0" err="1" smtClean="0">
                          <a:solidFill>
                            <a:srgbClr val="FB5763"/>
                          </a:solidFill>
                        </a:rPr>
                        <a:t>Penerimaan</a:t>
                      </a:r>
                      <a:r>
                        <a:rPr lang="en-US" sz="2400" b="1" dirty="0" smtClean="0">
                          <a:solidFill>
                            <a:srgbClr val="FB5763"/>
                          </a:solidFill>
                        </a:rPr>
                        <a:t> </a:t>
                      </a:r>
                      <a:r>
                        <a:rPr lang="en-US" sz="2400" b="1" dirty="0" err="1" smtClean="0">
                          <a:solidFill>
                            <a:srgbClr val="FB5763"/>
                          </a:solidFill>
                        </a:rPr>
                        <a:t>Kas</a:t>
                      </a:r>
                      <a:endParaRPr lang="en-US" sz="2400" b="1" dirty="0" smtClean="0">
                        <a:solidFill>
                          <a:srgbClr val="FB5763"/>
                        </a:solidFill>
                      </a:endParaRPr>
                    </a:p>
                    <a:p>
                      <a:r>
                        <a:rPr lang="en-US" sz="2400" b="1" dirty="0" smtClean="0">
                          <a:solidFill>
                            <a:srgbClr val="FB5763"/>
                          </a:solidFill>
                        </a:rPr>
                        <a:t>(JKM)</a:t>
                      </a:r>
                      <a:endParaRPr lang="en-US" sz="2400" b="1" dirty="0">
                        <a:solidFill>
                          <a:srgbClr val="FB5763"/>
                        </a:solidFill>
                      </a:endParaRPr>
                    </a:p>
                  </a:txBody>
                  <a:tcPr>
                    <a:solidFill>
                      <a:srgbClr val="00FFFF"/>
                    </a:solidFill>
                  </a:tcPr>
                </a:tc>
                <a:tc>
                  <a:txBody>
                    <a:bodyPr/>
                    <a:lstStyle/>
                    <a:p>
                      <a:r>
                        <a:rPr lang="en-US" sz="2400" dirty="0" err="1" smtClean="0">
                          <a:solidFill>
                            <a:srgbClr val="00FFFF"/>
                          </a:solidFill>
                        </a:rPr>
                        <a:t>Mencatat</a:t>
                      </a:r>
                      <a:r>
                        <a:rPr lang="en-US" sz="2400" dirty="0" smtClean="0">
                          <a:solidFill>
                            <a:srgbClr val="00FFFF"/>
                          </a:solidFill>
                        </a:rPr>
                        <a:t> </a:t>
                      </a:r>
                      <a:r>
                        <a:rPr lang="en-US" sz="2400" dirty="0" err="1" smtClean="0">
                          <a:solidFill>
                            <a:srgbClr val="00FFFF"/>
                          </a:solidFill>
                        </a:rPr>
                        <a:t>semua</a:t>
                      </a:r>
                      <a:r>
                        <a:rPr lang="en-US" sz="2400" dirty="0" smtClean="0">
                          <a:solidFill>
                            <a:srgbClr val="00FFFF"/>
                          </a:solidFill>
                        </a:rPr>
                        <a:t>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penerimaan</a:t>
                      </a:r>
                      <a:r>
                        <a:rPr lang="en-US" sz="2400" dirty="0" smtClean="0">
                          <a:solidFill>
                            <a:srgbClr val="00FFFF"/>
                          </a:solidFill>
                        </a:rPr>
                        <a:t> yang </a:t>
                      </a:r>
                      <a:r>
                        <a:rPr lang="en-US" sz="2400" dirty="0" err="1" smtClean="0">
                          <a:solidFill>
                            <a:srgbClr val="00FFFF"/>
                          </a:solidFill>
                        </a:rPr>
                        <a:t>bersifat</a:t>
                      </a:r>
                      <a:r>
                        <a:rPr lang="en-US" sz="2400" dirty="0" smtClean="0">
                          <a:solidFill>
                            <a:srgbClr val="00FFFF"/>
                          </a:solidFill>
                        </a:rPr>
                        <a:t> </a:t>
                      </a:r>
                      <a:r>
                        <a:rPr lang="en-US" sz="2400" dirty="0" err="1" smtClean="0">
                          <a:solidFill>
                            <a:srgbClr val="00FFFF"/>
                          </a:solidFill>
                        </a:rPr>
                        <a:t>tunai</a:t>
                      </a:r>
                      <a:r>
                        <a:rPr lang="en-US" sz="2400" dirty="0" smtClean="0">
                          <a:solidFill>
                            <a:srgbClr val="00FFFF"/>
                          </a:solidFill>
                        </a:rPr>
                        <a:t>, </a:t>
                      </a:r>
                      <a:r>
                        <a:rPr lang="en-US" sz="2400" dirty="0" err="1" smtClean="0">
                          <a:solidFill>
                            <a:srgbClr val="00FFFF"/>
                          </a:solidFill>
                        </a:rPr>
                        <a:t>Retur</a:t>
                      </a:r>
                      <a:r>
                        <a:rPr lang="en-US" sz="2400" baseline="0" dirty="0" smtClean="0">
                          <a:solidFill>
                            <a:srgbClr val="00FFFF"/>
                          </a:solidFill>
                        </a:rPr>
                        <a:t> </a:t>
                      </a:r>
                      <a:r>
                        <a:rPr lang="en-US" sz="2400" baseline="0" dirty="0" err="1" smtClean="0">
                          <a:solidFill>
                            <a:srgbClr val="00FFFF"/>
                          </a:solidFill>
                        </a:rPr>
                        <a:t>Pembelian</a:t>
                      </a:r>
                      <a:r>
                        <a:rPr lang="en-US" sz="2400" baseline="0" dirty="0" smtClean="0">
                          <a:solidFill>
                            <a:srgbClr val="00FFFF"/>
                          </a:solidFill>
                        </a:rPr>
                        <a:t> </a:t>
                      </a:r>
                      <a:r>
                        <a:rPr lang="en-US" sz="2400" baseline="0" dirty="0" err="1" smtClean="0">
                          <a:solidFill>
                            <a:srgbClr val="00FFFF"/>
                          </a:solidFill>
                        </a:rPr>
                        <a:t>Tunai</a:t>
                      </a:r>
                      <a:endParaRPr lang="en-US" sz="2400" dirty="0" smtClean="0">
                        <a:solidFill>
                          <a:srgbClr val="00FFFF"/>
                        </a:solidFill>
                      </a:endParaRPr>
                    </a:p>
                    <a:p>
                      <a:r>
                        <a:rPr lang="en-US" sz="2400" dirty="0" err="1" smtClean="0">
                          <a:solidFill>
                            <a:srgbClr val="FFFF00"/>
                          </a:solidFill>
                        </a:rPr>
                        <a:t>Kolom</a:t>
                      </a:r>
                      <a:r>
                        <a:rPr lang="en-US" sz="2400" dirty="0" smtClean="0">
                          <a:solidFill>
                            <a:srgbClr val="FFFF00"/>
                          </a:solidFill>
                        </a:rPr>
                        <a:t> Debit: </a:t>
                      </a:r>
                      <a:r>
                        <a:rPr lang="en-US" sz="2400" dirty="0" err="1" smtClean="0">
                          <a:solidFill>
                            <a:srgbClr val="FFFF00"/>
                          </a:solidFill>
                        </a:rPr>
                        <a:t>Potongan</a:t>
                      </a:r>
                      <a:r>
                        <a:rPr lang="en-US" sz="2400" dirty="0" smtClean="0">
                          <a:solidFill>
                            <a:srgbClr val="FFFF00"/>
                          </a:solidFill>
                        </a:rPr>
                        <a:t> </a:t>
                      </a:r>
                      <a:r>
                        <a:rPr lang="en-US" sz="2400" dirty="0" err="1" smtClean="0">
                          <a:solidFill>
                            <a:srgbClr val="FFFF00"/>
                          </a:solidFill>
                        </a:rPr>
                        <a:t>Penjualan</a:t>
                      </a:r>
                      <a:r>
                        <a:rPr lang="en-US" sz="2400" dirty="0" smtClean="0">
                          <a:solidFill>
                            <a:srgbClr val="FFFF00"/>
                          </a:solidFill>
                        </a:rPr>
                        <a:t>,</a:t>
                      </a:r>
                      <a:r>
                        <a:rPr lang="en-US" sz="2400" baseline="0" dirty="0" smtClean="0">
                          <a:solidFill>
                            <a:srgbClr val="FFFF00"/>
                          </a:solidFill>
                        </a:rPr>
                        <a:t> </a:t>
                      </a:r>
                      <a:r>
                        <a:rPr lang="en-US" sz="2400" baseline="0" dirty="0" err="1" smtClean="0">
                          <a:solidFill>
                            <a:srgbClr val="FFFF00"/>
                          </a:solidFill>
                        </a:rPr>
                        <a:t>Kas</a:t>
                      </a:r>
                      <a:endParaRPr lang="en-US" sz="2400" baseline="0" dirty="0" smtClean="0">
                        <a:solidFill>
                          <a:srgbClr val="FFFF00"/>
                        </a:solidFill>
                      </a:endParaRPr>
                    </a:p>
                    <a:p>
                      <a:r>
                        <a:rPr lang="en-US" sz="2400" baseline="0" dirty="0" err="1" smtClean="0">
                          <a:solidFill>
                            <a:srgbClr val="FFFF00"/>
                          </a:solidFill>
                        </a:rPr>
                        <a:t>Kolom</a:t>
                      </a:r>
                      <a:r>
                        <a:rPr lang="en-US" sz="2400" baseline="0" dirty="0" smtClean="0">
                          <a:solidFill>
                            <a:srgbClr val="FFFF00"/>
                          </a:solidFill>
                        </a:rPr>
                        <a:t> </a:t>
                      </a:r>
                      <a:r>
                        <a:rPr lang="en-US" sz="2400" baseline="0" dirty="0" err="1" smtClean="0">
                          <a:solidFill>
                            <a:srgbClr val="FFFF00"/>
                          </a:solidFill>
                        </a:rPr>
                        <a:t>Kredit</a:t>
                      </a:r>
                      <a:r>
                        <a:rPr lang="en-US" sz="2400" baseline="0" dirty="0" smtClean="0">
                          <a:solidFill>
                            <a:srgbClr val="FFFF00"/>
                          </a:solidFill>
                        </a:rPr>
                        <a:t>: </a:t>
                      </a:r>
                      <a:r>
                        <a:rPr lang="en-US" sz="2400" baseline="0" dirty="0" err="1" smtClean="0">
                          <a:solidFill>
                            <a:srgbClr val="FFFF00"/>
                          </a:solidFill>
                        </a:rPr>
                        <a:t>Serba-serbi</a:t>
                      </a:r>
                      <a:r>
                        <a:rPr lang="en-US" sz="2400" baseline="0" dirty="0" smtClean="0">
                          <a:solidFill>
                            <a:srgbClr val="FFFF00"/>
                          </a:solidFill>
                        </a:rPr>
                        <a:t>, </a:t>
                      </a:r>
                      <a:r>
                        <a:rPr lang="en-US" sz="2400" baseline="0" dirty="0" err="1" smtClean="0">
                          <a:solidFill>
                            <a:srgbClr val="FFFF00"/>
                          </a:solidFill>
                        </a:rPr>
                        <a:t>Penjualan</a:t>
                      </a:r>
                      <a:r>
                        <a:rPr lang="en-US" sz="2400" baseline="0" dirty="0" smtClean="0">
                          <a:solidFill>
                            <a:srgbClr val="FFFF00"/>
                          </a:solidFill>
                        </a:rPr>
                        <a:t>, </a:t>
                      </a:r>
                      <a:r>
                        <a:rPr lang="en-US" sz="2400" baseline="0" dirty="0" err="1" smtClean="0">
                          <a:solidFill>
                            <a:srgbClr val="FFFF00"/>
                          </a:solidFill>
                        </a:rPr>
                        <a:t>Piutang</a:t>
                      </a:r>
                      <a:r>
                        <a:rPr lang="en-US" sz="2400" baseline="0" dirty="0" smtClean="0">
                          <a:solidFill>
                            <a:srgbClr val="FFFF00"/>
                          </a:solidFill>
                        </a:rPr>
                        <a:t> </a:t>
                      </a:r>
                      <a:r>
                        <a:rPr lang="en-US" sz="2400" baseline="0" dirty="0" err="1" smtClean="0">
                          <a:solidFill>
                            <a:srgbClr val="FFFF00"/>
                          </a:solidFill>
                        </a:rPr>
                        <a:t>dagang</a:t>
                      </a:r>
                      <a:endParaRPr lang="en-US" sz="2400" dirty="0">
                        <a:solidFill>
                          <a:srgbClr val="FFFF00"/>
                        </a:solidFill>
                      </a:endParaRPr>
                    </a:p>
                  </a:txBody>
                  <a:tcPr>
                    <a:solidFill>
                      <a:srgbClr val="0070C0"/>
                    </a:solidFill>
                  </a:tcPr>
                </a:tc>
              </a:tr>
              <a:tr h="1447800">
                <a:tc>
                  <a:txBody>
                    <a:bodyPr/>
                    <a:lstStyle/>
                    <a:p>
                      <a:r>
                        <a:rPr lang="en-US" sz="2400" b="1" baseline="0" dirty="0" err="1" smtClean="0">
                          <a:solidFill>
                            <a:srgbClr val="FB5763"/>
                          </a:solidFill>
                        </a:rPr>
                        <a:t>Jurnal</a:t>
                      </a:r>
                      <a:r>
                        <a:rPr lang="en-US" sz="2400" b="1" baseline="0" dirty="0" smtClean="0">
                          <a:solidFill>
                            <a:srgbClr val="FB5763"/>
                          </a:solidFill>
                        </a:rPr>
                        <a:t> </a:t>
                      </a:r>
                      <a:r>
                        <a:rPr lang="en-US" sz="2400" b="1" baseline="0" dirty="0" err="1" smtClean="0">
                          <a:solidFill>
                            <a:srgbClr val="FB5763"/>
                          </a:solidFill>
                        </a:rPr>
                        <a:t>Pengeluaran</a:t>
                      </a:r>
                      <a:r>
                        <a:rPr lang="en-US" sz="2400" b="1" baseline="0" dirty="0" smtClean="0">
                          <a:solidFill>
                            <a:srgbClr val="FB5763"/>
                          </a:solidFill>
                        </a:rPr>
                        <a:t> </a:t>
                      </a:r>
                      <a:r>
                        <a:rPr lang="en-US" sz="2400" b="1" baseline="0" dirty="0" err="1" smtClean="0">
                          <a:solidFill>
                            <a:srgbClr val="FB5763"/>
                          </a:solidFill>
                        </a:rPr>
                        <a:t>Kas</a:t>
                      </a:r>
                      <a:endParaRPr lang="en-US" sz="2400" b="1" baseline="0" dirty="0" smtClean="0">
                        <a:solidFill>
                          <a:srgbClr val="FB5763"/>
                        </a:solidFill>
                      </a:endParaRPr>
                    </a:p>
                    <a:p>
                      <a:r>
                        <a:rPr lang="en-US" sz="2400" b="1" baseline="0" dirty="0" smtClean="0">
                          <a:solidFill>
                            <a:srgbClr val="FB5763"/>
                          </a:solidFill>
                        </a:rPr>
                        <a:t>(JKK)</a:t>
                      </a:r>
                      <a:endParaRPr lang="en-US" sz="2400" b="1" dirty="0">
                        <a:solidFill>
                          <a:srgbClr val="FB5763"/>
                        </a:solidFill>
                      </a:endParaRPr>
                    </a:p>
                  </a:txBody>
                  <a:tcPr>
                    <a:solidFill>
                      <a:srgbClr val="00FFFF"/>
                    </a:solidFill>
                  </a:tcPr>
                </a:tc>
                <a:tc>
                  <a:txBody>
                    <a:bodyPr/>
                    <a:lstStyle/>
                    <a:p>
                      <a:r>
                        <a:rPr lang="en-US" sz="2400" dirty="0" err="1" smtClean="0">
                          <a:solidFill>
                            <a:srgbClr val="00FFFF"/>
                          </a:solidFill>
                        </a:rPr>
                        <a:t>Mencatat</a:t>
                      </a:r>
                      <a:r>
                        <a:rPr lang="en-US" sz="2400" dirty="0" smtClean="0">
                          <a:solidFill>
                            <a:srgbClr val="00FFFF"/>
                          </a:solidFill>
                        </a:rPr>
                        <a:t> </a:t>
                      </a:r>
                      <a:r>
                        <a:rPr lang="en-US" sz="2400" dirty="0" err="1" smtClean="0">
                          <a:solidFill>
                            <a:srgbClr val="00FFFF"/>
                          </a:solidFill>
                        </a:rPr>
                        <a:t>semua</a:t>
                      </a:r>
                      <a:r>
                        <a:rPr lang="en-US" sz="2400" dirty="0" smtClean="0">
                          <a:solidFill>
                            <a:srgbClr val="00FFFF"/>
                          </a:solidFill>
                        </a:rPr>
                        <a:t> </a:t>
                      </a:r>
                      <a:r>
                        <a:rPr lang="en-US" sz="2400" dirty="0" err="1" smtClean="0">
                          <a:solidFill>
                            <a:srgbClr val="00FFFF"/>
                          </a:solidFill>
                        </a:rPr>
                        <a:t>Transaksi</a:t>
                      </a:r>
                      <a:r>
                        <a:rPr lang="en-US" sz="2400" dirty="0" smtClean="0">
                          <a:solidFill>
                            <a:srgbClr val="00FFFF"/>
                          </a:solidFill>
                        </a:rPr>
                        <a:t> </a:t>
                      </a:r>
                      <a:r>
                        <a:rPr lang="en-US" sz="2400" dirty="0" err="1" smtClean="0">
                          <a:solidFill>
                            <a:srgbClr val="00FFFF"/>
                          </a:solidFill>
                        </a:rPr>
                        <a:t>pengeluaran</a:t>
                      </a:r>
                      <a:r>
                        <a:rPr lang="en-US" sz="2400" dirty="0" smtClean="0">
                          <a:solidFill>
                            <a:srgbClr val="00FFFF"/>
                          </a:solidFill>
                        </a:rPr>
                        <a:t> </a:t>
                      </a:r>
                      <a:r>
                        <a:rPr lang="en-US" sz="2400" dirty="0" err="1" smtClean="0">
                          <a:solidFill>
                            <a:srgbClr val="00FFFF"/>
                          </a:solidFill>
                        </a:rPr>
                        <a:t>secara</a:t>
                      </a:r>
                      <a:r>
                        <a:rPr lang="en-US" sz="2400" dirty="0" smtClean="0">
                          <a:solidFill>
                            <a:srgbClr val="00FFFF"/>
                          </a:solidFill>
                        </a:rPr>
                        <a:t> </a:t>
                      </a:r>
                      <a:r>
                        <a:rPr lang="en-US" sz="2400" dirty="0" err="1" smtClean="0">
                          <a:solidFill>
                            <a:srgbClr val="00FFFF"/>
                          </a:solidFill>
                        </a:rPr>
                        <a:t>tunai</a:t>
                      </a:r>
                      <a:r>
                        <a:rPr lang="en-US" sz="2400" dirty="0" smtClean="0">
                          <a:solidFill>
                            <a:srgbClr val="00FFFF"/>
                          </a:solidFill>
                        </a:rPr>
                        <a:t>, </a:t>
                      </a:r>
                      <a:r>
                        <a:rPr lang="en-US" sz="2400" dirty="0" err="1" smtClean="0">
                          <a:solidFill>
                            <a:srgbClr val="00FFFF"/>
                          </a:solidFill>
                        </a:rPr>
                        <a:t>Retur</a:t>
                      </a:r>
                      <a:r>
                        <a:rPr lang="en-US" sz="2400" dirty="0" smtClean="0">
                          <a:solidFill>
                            <a:srgbClr val="00FFFF"/>
                          </a:solidFill>
                        </a:rPr>
                        <a:t> </a:t>
                      </a:r>
                      <a:r>
                        <a:rPr lang="en-US" sz="2400" dirty="0" err="1" smtClean="0">
                          <a:solidFill>
                            <a:srgbClr val="00FFFF"/>
                          </a:solidFill>
                        </a:rPr>
                        <a:t>Penjualan</a:t>
                      </a:r>
                      <a:r>
                        <a:rPr lang="en-US" sz="2400" dirty="0" smtClean="0">
                          <a:solidFill>
                            <a:srgbClr val="00FFFF"/>
                          </a:solidFill>
                        </a:rPr>
                        <a:t> </a:t>
                      </a:r>
                      <a:r>
                        <a:rPr lang="en-US" sz="2400" dirty="0" err="1" smtClean="0">
                          <a:solidFill>
                            <a:srgbClr val="00FFFF"/>
                          </a:solidFill>
                        </a:rPr>
                        <a:t>Tunai</a:t>
                      </a:r>
                      <a:r>
                        <a:rPr lang="en-US" sz="2400" dirty="0" smtClean="0">
                          <a:solidFill>
                            <a:srgbClr val="00FFFF"/>
                          </a:solidFill>
                        </a:rPr>
                        <a:t>*</a:t>
                      </a:r>
                    </a:p>
                    <a:p>
                      <a:r>
                        <a:rPr lang="en-US" sz="2400" dirty="0" err="1" smtClean="0">
                          <a:solidFill>
                            <a:srgbClr val="FFFF00"/>
                          </a:solidFill>
                        </a:rPr>
                        <a:t>Kolom</a:t>
                      </a:r>
                      <a:r>
                        <a:rPr lang="en-US" sz="2400" dirty="0" smtClean="0">
                          <a:solidFill>
                            <a:srgbClr val="FFFF00"/>
                          </a:solidFill>
                        </a:rPr>
                        <a:t> Debit: </a:t>
                      </a:r>
                      <a:r>
                        <a:rPr lang="en-US" sz="2400" dirty="0" err="1" smtClean="0">
                          <a:solidFill>
                            <a:srgbClr val="FFFF00"/>
                          </a:solidFill>
                        </a:rPr>
                        <a:t>Pembelian</a:t>
                      </a:r>
                      <a:r>
                        <a:rPr lang="en-US" sz="2400" dirty="0" smtClean="0">
                          <a:solidFill>
                            <a:srgbClr val="FFFF00"/>
                          </a:solidFill>
                        </a:rPr>
                        <a:t>, </a:t>
                      </a:r>
                      <a:r>
                        <a:rPr lang="en-US" sz="2400" dirty="0" err="1" smtClean="0">
                          <a:solidFill>
                            <a:srgbClr val="FFFF00"/>
                          </a:solidFill>
                        </a:rPr>
                        <a:t>Utang</a:t>
                      </a:r>
                      <a:r>
                        <a:rPr lang="en-US" sz="2400" dirty="0" smtClean="0">
                          <a:solidFill>
                            <a:srgbClr val="FFFF00"/>
                          </a:solidFill>
                        </a:rPr>
                        <a:t> </a:t>
                      </a:r>
                      <a:r>
                        <a:rPr lang="en-US" sz="2400" dirty="0" err="1" smtClean="0">
                          <a:solidFill>
                            <a:srgbClr val="FFFF00"/>
                          </a:solidFill>
                        </a:rPr>
                        <a:t>Dagang</a:t>
                      </a:r>
                      <a:r>
                        <a:rPr lang="en-US" sz="2400" dirty="0" smtClean="0">
                          <a:solidFill>
                            <a:srgbClr val="FFFF00"/>
                          </a:solidFill>
                        </a:rPr>
                        <a:t>, </a:t>
                      </a:r>
                      <a:r>
                        <a:rPr lang="en-US" sz="2400" dirty="0" err="1" smtClean="0">
                          <a:solidFill>
                            <a:srgbClr val="FFFF00"/>
                          </a:solidFill>
                        </a:rPr>
                        <a:t>Serba-Serbi</a:t>
                      </a:r>
                      <a:endParaRPr lang="en-US" sz="2400" dirty="0" smtClean="0">
                        <a:solidFill>
                          <a:srgbClr val="FFFF00"/>
                        </a:solidFill>
                      </a:endParaRPr>
                    </a:p>
                    <a:p>
                      <a:r>
                        <a:rPr lang="en-US" sz="2400" dirty="0" err="1" smtClean="0">
                          <a:solidFill>
                            <a:srgbClr val="FFFF00"/>
                          </a:solidFill>
                        </a:rPr>
                        <a:t>Kolom</a:t>
                      </a:r>
                      <a:r>
                        <a:rPr lang="en-US" sz="2400" dirty="0" smtClean="0">
                          <a:solidFill>
                            <a:srgbClr val="FFFF00"/>
                          </a:solidFill>
                        </a:rPr>
                        <a:t> </a:t>
                      </a:r>
                      <a:r>
                        <a:rPr lang="en-US" sz="2400" dirty="0" err="1" smtClean="0">
                          <a:solidFill>
                            <a:srgbClr val="FFFF00"/>
                          </a:solidFill>
                        </a:rPr>
                        <a:t>Kredit</a:t>
                      </a:r>
                      <a:r>
                        <a:rPr lang="en-US" sz="2400" dirty="0" smtClean="0">
                          <a:solidFill>
                            <a:srgbClr val="FFFF00"/>
                          </a:solidFill>
                        </a:rPr>
                        <a:t>: </a:t>
                      </a:r>
                      <a:r>
                        <a:rPr lang="en-US" sz="2400" dirty="0" err="1" smtClean="0">
                          <a:solidFill>
                            <a:srgbClr val="FFFF00"/>
                          </a:solidFill>
                        </a:rPr>
                        <a:t>Potongan</a:t>
                      </a:r>
                      <a:r>
                        <a:rPr lang="en-US" sz="2400" dirty="0" smtClean="0">
                          <a:solidFill>
                            <a:srgbClr val="FFFF00"/>
                          </a:solidFill>
                        </a:rPr>
                        <a:t> </a:t>
                      </a:r>
                      <a:r>
                        <a:rPr lang="en-US" sz="2400" dirty="0" err="1" smtClean="0">
                          <a:solidFill>
                            <a:srgbClr val="FFFF00"/>
                          </a:solidFill>
                        </a:rPr>
                        <a:t>Pembelian</a:t>
                      </a:r>
                      <a:r>
                        <a:rPr lang="en-US" sz="2400" dirty="0" smtClean="0">
                          <a:solidFill>
                            <a:srgbClr val="FFFF00"/>
                          </a:solidFill>
                        </a:rPr>
                        <a:t>, </a:t>
                      </a:r>
                      <a:r>
                        <a:rPr lang="en-US" sz="2400" dirty="0" err="1" smtClean="0">
                          <a:solidFill>
                            <a:srgbClr val="FFFF00"/>
                          </a:solidFill>
                        </a:rPr>
                        <a:t>Kas</a:t>
                      </a:r>
                      <a:endParaRPr lang="en-US" sz="2400" dirty="0">
                        <a:solidFill>
                          <a:srgbClr val="FFFF00"/>
                        </a:solidFill>
                      </a:endParaRPr>
                    </a:p>
                  </a:txBody>
                  <a:tcPr>
                    <a:solidFill>
                      <a:srgbClr val="0070C0"/>
                    </a:solidFill>
                  </a:tcPr>
                </a:tc>
              </a:tr>
            </a:tbl>
          </a:graphicData>
        </a:graphic>
      </p:graphicFrame>
      <p:sp>
        <p:nvSpPr>
          <p:cNvPr id="6" name="Title 5"/>
          <p:cNvSpPr>
            <a:spLocks noGrp="1"/>
          </p:cNvSpPr>
          <p:nvPr>
            <p:ph type="title"/>
          </p:nvPr>
        </p:nvSpPr>
        <p:spPr>
          <a:xfrm>
            <a:off x="457200" y="76200"/>
            <a:ext cx="8229600" cy="487362"/>
          </a:xfrm>
        </p:spPr>
        <p:txBody>
          <a:bodyPr>
            <a:normAutofit fontScale="90000"/>
          </a:bodyPr>
          <a:lstStyle/>
          <a:p>
            <a:r>
              <a:rPr lang="en-US" dirty="0" err="1" smtClean="0">
                <a:solidFill>
                  <a:srgbClr val="00FFFF"/>
                </a:solidFill>
              </a:rPr>
              <a:t>Jurnal</a:t>
            </a:r>
            <a:r>
              <a:rPr lang="en-US" dirty="0" smtClean="0">
                <a:solidFill>
                  <a:srgbClr val="00FFFF"/>
                </a:solidFill>
              </a:rPr>
              <a:t> </a:t>
            </a:r>
            <a:r>
              <a:rPr lang="en-US" dirty="0" err="1" smtClean="0">
                <a:solidFill>
                  <a:srgbClr val="00FFFF"/>
                </a:solidFill>
              </a:rPr>
              <a:t>Khusus</a:t>
            </a:r>
            <a:endParaRPr lang="en-US" dirty="0">
              <a:solidFill>
                <a:srgbClr val="00FFFF"/>
              </a:solidFill>
            </a:endParaRPr>
          </a:p>
        </p:txBody>
      </p:sp>
      <p:sp>
        <p:nvSpPr>
          <p:cNvPr id="7" name="Rectangle 6"/>
          <p:cNvSpPr/>
          <p:nvPr/>
        </p:nvSpPr>
        <p:spPr>
          <a:xfrm>
            <a:off x="1752600" y="6248400"/>
            <a:ext cx="36576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Keterengan</a:t>
            </a:r>
            <a:r>
              <a:rPr lang="en-US" dirty="0" smtClean="0"/>
              <a:t> </a:t>
            </a:r>
            <a:r>
              <a:rPr lang="en-US" dirty="0" err="1" smtClean="0"/>
              <a:t>di</a:t>
            </a:r>
            <a:r>
              <a:rPr lang="en-US" dirty="0" smtClean="0"/>
              <a:t> </a:t>
            </a:r>
            <a:r>
              <a:rPr lang="en-US" dirty="0" err="1" smtClean="0"/>
              <a:t>jurnal</a:t>
            </a:r>
            <a:r>
              <a:rPr lang="en-US" dirty="0" smtClean="0"/>
              <a:t> </a:t>
            </a:r>
            <a:r>
              <a:rPr lang="en-US" dirty="0" err="1" smtClean="0"/>
              <a:t>khusus</a:t>
            </a:r>
            <a:r>
              <a:rPr lang="en-US" dirty="0" smtClean="0"/>
              <a:t> </a:t>
            </a:r>
            <a:r>
              <a:rPr lang="en-US" dirty="0" err="1" smtClean="0"/>
              <a:t>berisi</a:t>
            </a:r>
            <a:r>
              <a:rPr lang="en-US" dirty="0" smtClean="0"/>
              <a:t> </a:t>
            </a:r>
            <a:r>
              <a:rPr lang="en-US" dirty="0" err="1" smtClean="0"/>
              <a:t>nama</a:t>
            </a:r>
            <a:r>
              <a:rPr lang="en-US" dirty="0" smtClean="0"/>
              <a:t> </a:t>
            </a:r>
            <a:r>
              <a:rPr lang="en-US" dirty="0" err="1" smtClean="0"/>
              <a:t>pihak</a:t>
            </a:r>
            <a:r>
              <a:rPr lang="en-US" dirty="0" smtClean="0"/>
              <a:t> yang </a:t>
            </a:r>
            <a:r>
              <a:rPr lang="en-US" dirty="0" err="1" smtClean="0"/>
              <a:t>bertransaksi</a:t>
            </a:r>
            <a:endParaRPr lang="en-US" dirty="0"/>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 y="3937000"/>
          <a:ext cx="9144002" cy="2595880"/>
        </p:xfrm>
        <a:graphic>
          <a:graphicData uri="http://schemas.openxmlformats.org/drawingml/2006/table">
            <a:tbl>
              <a:tblPr firstRow="1" bandRow="1">
                <a:tableStyleId>{BDBED569-4797-4DF1-A0F4-6AAB3CD982D8}</a:tableStyleId>
              </a:tblPr>
              <a:tblGrid>
                <a:gridCol w="762001"/>
                <a:gridCol w="1030940"/>
                <a:gridCol w="627531"/>
                <a:gridCol w="1304862"/>
                <a:gridCol w="1025962"/>
                <a:gridCol w="1039905"/>
                <a:gridCol w="515941"/>
                <a:gridCol w="945620"/>
                <a:gridCol w="945620"/>
                <a:gridCol w="945620"/>
              </a:tblGrid>
              <a:tr h="370840">
                <a:tc rowSpan="3">
                  <a:txBody>
                    <a:bodyPr/>
                    <a:lstStyle/>
                    <a:p>
                      <a:pPr algn="ctr"/>
                      <a:r>
                        <a:rPr lang="en-US" dirty="0" err="1" smtClean="0"/>
                        <a:t>Tgl</a:t>
                      </a:r>
                      <a:endParaRPr lang="en-US" dirty="0"/>
                    </a:p>
                  </a:txBody>
                  <a:tcPr anchor="ctr">
                    <a:solidFill>
                      <a:schemeClr val="accent6">
                        <a:lumMod val="20000"/>
                        <a:lumOff val="80000"/>
                      </a:schemeClr>
                    </a:solidFill>
                  </a:tcPr>
                </a:tc>
                <a:tc rowSpan="3">
                  <a:txBody>
                    <a:bodyPr/>
                    <a:lstStyle/>
                    <a:p>
                      <a:pPr algn="ctr"/>
                      <a:r>
                        <a:rPr lang="en-US" dirty="0" err="1" smtClean="0"/>
                        <a:t>Akun</a:t>
                      </a:r>
                      <a:endParaRPr lang="en-US" dirty="0" smtClean="0"/>
                    </a:p>
                    <a:p>
                      <a:pPr algn="ctr"/>
                      <a:r>
                        <a:rPr lang="en-US" dirty="0" smtClean="0"/>
                        <a:t>Di Debit</a:t>
                      </a:r>
                      <a:endParaRPr lang="en-US" dirty="0"/>
                    </a:p>
                  </a:txBody>
                  <a:tcPr anchor="ctr">
                    <a:solidFill>
                      <a:schemeClr val="accent6">
                        <a:lumMod val="20000"/>
                        <a:lumOff val="80000"/>
                      </a:schemeClr>
                    </a:solidFill>
                  </a:tcPr>
                </a:tc>
                <a:tc rowSpan="3">
                  <a:txBody>
                    <a:bodyPr/>
                    <a:lstStyle/>
                    <a:p>
                      <a:pPr algn="ctr"/>
                      <a:r>
                        <a:rPr lang="en-US" dirty="0" smtClean="0"/>
                        <a:t>Ref</a:t>
                      </a:r>
                      <a:endParaRPr lang="en-US" dirty="0"/>
                    </a:p>
                  </a:txBody>
                  <a:tcPr anchor="ctr">
                    <a:solidFill>
                      <a:schemeClr val="accent6">
                        <a:lumMod val="20000"/>
                        <a:lumOff val="80000"/>
                      </a:schemeClr>
                    </a:solidFill>
                  </a:tcPr>
                </a:tc>
                <a:tc gridSpan="5">
                  <a:txBody>
                    <a:bodyPr/>
                    <a:lstStyle/>
                    <a:p>
                      <a:pPr algn="ctr"/>
                      <a:r>
                        <a:rPr lang="en-US" dirty="0" smtClean="0"/>
                        <a:t>Debit</a:t>
                      </a:r>
                      <a:endParaRPr lang="en-US" dirty="0"/>
                    </a:p>
                  </a:txBody>
                  <a:tcPr anchor="ctr">
                    <a:solidFill>
                      <a:schemeClr val="accent6">
                        <a:lumMod val="20000"/>
                        <a:lumOff val="80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gridSpan="2">
                  <a:txBody>
                    <a:bodyPr/>
                    <a:lstStyle/>
                    <a:p>
                      <a:pPr algn="ctr"/>
                      <a:r>
                        <a:rPr lang="en-US" dirty="0" err="1" smtClean="0"/>
                        <a:t>Kredit</a:t>
                      </a:r>
                      <a:endParaRPr lang="en-US" dirty="0"/>
                    </a:p>
                  </a:txBody>
                  <a:tcPr anchor="ctr">
                    <a:solidFill>
                      <a:schemeClr val="accent6">
                        <a:lumMod val="20000"/>
                        <a:lumOff val="80000"/>
                      </a:schemeClr>
                    </a:solidFill>
                  </a:tcPr>
                </a:tc>
                <a:tc hMerge="1">
                  <a:txBody>
                    <a:bodyPr/>
                    <a:lstStyle/>
                    <a:p>
                      <a:endParaRPr lang="en-US" dirty="0"/>
                    </a:p>
                  </a:txBody>
                  <a:tcPr>
                    <a:solidFill>
                      <a:schemeClr val="accent6">
                        <a:lumMod val="20000"/>
                        <a:lumOff val="80000"/>
                      </a:schemeClr>
                    </a:solidFill>
                  </a:tcPr>
                </a:tc>
              </a:tr>
              <a:tr h="370840">
                <a:tc vMerge="1">
                  <a:txBody>
                    <a:bodyPr/>
                    <a:lstStyle/>
                    <a:p>
                      <a:endParaRPr lang="en-US" dirty="0"/>
                    </a:p>
                  </a:txBody>
                  <a:tcPr/>
                </a:tc>
                <a:tc vMerge="1">
                  <a:txBody>
                    <a:bodyPr/>
                    <a:lstStyle/>
                    <a:p>
                      <a:endParaRPr lang="en-US" dirty="0"/>
                    </a:p>
                  </a:txBody>
                  <a:tcPr/>
                </a:tc>
                <a:tc vMerge="1">
                  <a:txBody>
                    <a:bodyPr/>
                    <a:lstStyle/>
                    <a:p>
                      <a:endParaRPr lang="en-US" dirty="0"/>
                    </a:p>
                  </a:txBody>
                  <a:tcPr/>
                </a:tc>
                <a:tc rowSpan="2">
                  <a:txBody>
                    <a:bodyPr/>
                    <a:lstStyle/>
                    <a:p>
                      <a:pPr algn="ctr"/>
                      <a:r>
                        <a:rPr lang="en-US" dirty="0" err="1" smtClean="0"/>
                        <a:t>Pembelian</a:t>
                      </a:r>
                      <a:endParaRPr lang="en-US" dirty="0"/>
                    </a:p>
                  </a:txBody>
                  <a:tcPr anchor="ctr">
                    <a:solidFill>
                      <a:schemeClr val="accent6">
                        <a:lumMod val="20000"/>
                        <a:lumOff val="80000"/>
                      </a:schemeClr>
                    </a:solidFill>
                  </a:tcPr>
                </a:tc>
                <a:tc rowSpan="2">
                  <a:txBody>
                    <a:bodyPr/>
                    <a:lstStyle/>
                    <a:p>
                      <a:pPr algn="ctr"/>
                      <a:r>
                        <a:rPr lang="en-US" dirty="0" err="1" smtClean="0"/>
                        <a:t>Utang</a:t>
                      </a:r>
                      <a:endParaRPr lang="en-US" dirty="0" smtClean="0"/>
                    </a:p>
                    <a:p>
                      <a:pPr algn="ctr"/>
                      <a:r>
                        <a:rPr lang="en-US" dirty="0" err="1" smtClean="0"/>
                        <a:t>Dagang</a:t>
                      </a:r>
                      <a:endParaRPr lang="en-US" dirty="0"/>
                    </a:p>
                  </a:txBody>
                  <a:tcPr anchor="ctr">
                    <a:solidFill>
                      <a:schemeClr val="accent6">
                        <a:lumMod val="20000"/>
                        <a:lumOff val="80000"/>
                      </a:schemeClr>
                    </a:solidFill>
                  </a:tcPr>
                </a:tc>
                <a:tc gridSpan="3">
                  <a:txBody>
                    <a:bodyPr/>
                    <a:lstStyle/>
                    <a:p>
                      <a:pPr algn="ctr"/>
                      <a:r>
                        <a:rPr lang="en-US" dirty="0" err="1" smtClean="0"/>
                        <a:t>Serba-Serbi</a:t>
                      </a:r>
                      <a:endParaRPr lang="en-US" dirty="0"/>
                    </a:p>
                  </a:txBody>
                  <a:tcPr anchor="ctr">
                    <a:solidFill>
                      <a:schemeClr val="accent6">
                        <a:lumMod val="20000"/>
                        <a:lumOff val="80000"/>
                      </a:schemeClr>
                    </a:solidFill>
                  </a:tcPr>
                </a:tc>
                <a:tc hMerge="1">
                  <a:txBody>
                    <a:bodyPr/>
                    <a:lstStyle/>
                    <a:p>
                      <a:endParaRPr lang="en-US" dirty="0"/>
                    </a:p>
                  </a:txBody>
                  <a:tcPr/>
                </a:tc>
                <a:tc hMerge="1">
                  <a:txBody>
                    <a:bodyPr/>
                    <a:lstStyle/>
                    <a:p>
                      <a:endParaRPr lang="en-US" dirty="0"/>
                    </a:p>
                  </a:txBody>
                  <a:tcPr/>
                </a:tc>
                <a:tc rowSpan="2">
                  <a:txBody>
                    <a:bodyPr/>
                    <a:lstStyle/>
                    <a:p>
                      <a:pPr algn="ctr"/>
                      <a:r>
                        <a:rPr lang="en-US" dirty="0" smtClean="0"/>
                        <a:t>Pot.</a:t>
                      </a:r>
                    </a:p>
                    <a:p>
                      <a:pPr algn="ctr"/>
                      <a:r>
                        <a:rPr lang="en-US" dirty="0" err="1" smtClean="0"/>
                        <a:t>Pemb</a:t>
                      </a:r>
                      <a:r>
                        <a:rPr lang="en-US" dirty="0" smtClean="0"/>
                        <a:t>.</a:t>
                      </a:r>
                      <a:endParaRPr lang="en-US" dirty="0"/>
                    </a:p>
                  </a:txBody>
                  <a:tcPr anchor="ctr">
                    <a:solidFill>
                      <a:schemeClr val="accent6">
                        <a:lumMod val="20000"/>
                        <a:lumOff val="80000"/>
                      </a:schemeClr>
                    </a:solidFill>
                  </a:tcPr>
                </a:tc>
                <a:tc rowSpan="2">
                  <a:txBody>
                    <a:bodyPr/>
                    <a:lstStyle/>
                    <a:p>
                      <a:pPr algn="ctr"/>
                      <a:r>
                        <a:rPr lang="en-US" dirty="0" err="1" smtClean="0"/>
                        <a:t>Kas</a:t>
                      </a:r>
                      <a:endParaRPr lang="en-US" dirty="0"/>
                    </a:p>
                  </a:txBody>
                  <a:tcPr anchor="ctr">
                    <a:solidFill>
                      <a:schemeClr val="accent6">
                        <a:lumMod val="20000"/>
                        <a:lumOff val="80000"/>
                      </a:schemeClr>
                    </a:solidFill>
                  </a:tcPr>
                </a:tc>
              </a:tr>
              <a:tr h="370840">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a:txBody>
                    <a:bodyPr/>
                    <a:lstStyle/>
                    <a:p>
                      <a:pPr algn="ctr"/>
                      <a:r>
                        <a:rPr lang="en-US" dirty="0" err="1" smtClean="0"/>
                        <a:t>Akun</a:t>
                      </a:r>
                      <a:endParaRPr lang="en-US" dirty="0"/>
                    </a:p>
                  </a:txBody>
                  <a:tcPr anchor="ctr">
                    <a:solidFill>
                      <a:schemeClr val="accent6">
                        <a:lumMod val="20000"/>
                        <a:lumOff val="80000"/>
                      </a:schemeClr>
                    </a:solidFill>
                  </a:tcPr>
                </a:tc>
                <a:tc>
                  <a:txBody>
                    <a:bodyPr/>
                    <a:lstStyle/>
                    <a:p>
                      <a:pPr algn="ctr"/>
                      <a:r>
                        <a:rPr lang="en-US" dirty="0" smtClean="0"/>
                        <a:t>Ref</a:t>
                      </a:r>
                      <a:endParaRPr lang="en-US" dirty="0"/>
                    </a:p>
                  </a:txBody>
                  <a:tcPr anchor="ctr">
                    <a:solidFill>
                      <a:schemeClr val="accent6">
                        <a:lumMod val="20000"/>
                        <a:lumOff val="80000"/>
                      </a:schemeClr>
                    </a:solidFill>
                  </a:tcPr>
                </a:tc>
                <a:tc>
                  <a:txBody>
                    <a:bodyPr/>
                    <a:lstStyle/>
                    <a:p>
                      <a:pPr algn="ctr"/>
                      <a:r>
                        <a:rPr lang="en-US" dirty="0" err="1" smtClean="0"/>
                        <a:t>Jumlah</a:t>
                      </a:r>
                      <a:endParaRPr lang="en-US" dirty="0"/>
                    </a:p>
                  </a:txBody>
                  <a:tcPr anchor="ctr">
                    <a:solidFill>
                      <a:schemeClr val="accent6">
                        <a:lumMod val="20000"/>
                        <a:lumOff val="80000"/>
                      </a:schemeClr>
                    </a:solidFill>
                  </a:tcPr>
                </a:tc>
                <a:tc vMerge="1">
                  <a:txBody>
                    <a:bodyPr/>
                    <a:lstStyle/>
                    <a:p>
                      <a:endParaRPr lang="en-US" dirty="0"/>
                    </a:p>
                  </a:txBody>
                  <a:tcPr/>
                </a:tc>
                <a:tc vMerge="1">
                  <a:txBody>
                    <a:bodyPr/>
                    <a:lstStyle/>
                    <a:p>
                      <a:endParaRPr lang="en-US" dirty="0"/>
                    </a:p>
                  </a:txBody>
                  <a:tcPr/>
                </a:tc>
              </a:tr>
              <a:tr h="370840">
                <a:tc>
                  <a:txBody>
                    <a:bodyPr/>
                    <a:lstStyle/>
                    <a:p>
                      <a:pPr algn="ctr"/>
                      <a:r>
                        <a:rPr lang="en-US" dirty="0" smtClean="0"/>
                        <a:t>4</a:t>
                      </a:r>
                      <a:r>
                        <a:rPr lang="en-US" baseline="0" dirty="0" smtClean="0"/>
                        <a:t> Des</a:t>
                      </a:r>
                      <a:endParaRPr lang="en-US" dirty="0"/>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r>
                        <a:rPr lang="en-US" dirty="0" smtClean="0"/>
                        <a:t>B. </a:t>
                      </a:r>
                      <a:r>
                        <a:rPr lang="en-US" dirty="0" err="1" smtClean="0"/>
                        <a:t>Listrik</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100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100</a:t>
                      </a:r>
                      <a:endParaRPr lang="en-US" dirty="0"/>
                    </a:p>
                  </a:txBody>
                  <a:tcPr anchor="ctr">
                    <a:solidFill>
                      <a:schemeClr val="accent6">
                        <a:lumMod val="20000"/>
                        <a:lumOff val="80000"/>
                      </a:schemeClr>
                    </a:solidFill>
                  </a:tcPr>
                </a:tc>
              </a:tr>
              <a:tr h="370840">
                <a:tc>
                  <a:txBody>
                    <a:bodyPr/>
                    <a:lstStyle/>
                    <a:p>
                      <a:pPr algn="ctr"/>
                      <a:r>
                        <a:rPr lang="en-US" baseline="0" dirty="0" smtClean="0"/>
                        <a:t>6 Des</a:t>
                      </a:r>
                      <a:endParaRPr lang="en-US" dirty="0"/>
                    </a:p>
                  </a:txBody>
                  <a:tcPr anchor="ctr">
                    <a:solidFill>
                      <a:schemeClr val="accent6">
                        <a:lumMod val="20000"/>
                        <a:lumOff val="80000"/>
                      </a:schemeClr>
                    </a:solidFill>
                  </a:tcPr>
                </a:tc>
                <a:tc>
                  <a:txBody>
                    <a:bodyPr/>
                    <a:lstStyle/>
                    <a:p>
                      <a:pPr algn="ctr"/>
                      <a:r>
                        <a:rPr lang="en-US" dirty="0" smtClean="0"/>
                        <a:t>PT.</a:t>
                      </a:r>
                      <a:r>
                        <a:rPr lang="en-US" baseline="0" dirty="0" smtClean="0"/>
                        <a:t> ABC</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r>
                        <a:rPr lang="en-US" dirty="0" smtClean="0"/>
                        <a:t>5400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108</a:t>
                      </a:r>
                      <a:endParaRPr lang="en-US" dirty="0"/>
                    </a:p>
                  </a:txBody>
                  <a:tcPr anchor="ctr">
                    <a:solidFill>
                      <a:schemeClr val="accent6">
                        <a:lumMod val="20000"/>
                        <a:lumOff val="80000"/>
                      </a:schemeClr>
                    </a:solidFill>
                  </a:tcPr>
                </a:tc>
                <a:tc>
                  <a:txBody>
                    <a:bodyPr/>
                    <a:lstStyle/>
                    <a:p>
                      <a:pPr algn="ctr"/>
                      <a:r>
                        <a:rPr lang="en-US" dirty="0" smtClean="0"/>
                        <a:t>5292</a:t>
                      </a:r>
                      <a:endParaRPr lang="en-US" dirty="0"/>
                    </a:p>
                  </a:txBody>
                  <a:tcPr anchor="ctr">
                    <a:solidFill>
                      <a:schemeClr val="accent6">
                        <a:lumMod val="20000"/>
                        <a:lumOff val="80000"/>
                      </a:schemeClr>
                    </a:solidFill>
                  </a:tcPr>
                </a:tc>
              </a:tr>
              <a:tr h="370840">
                <a:tc>
                  <a:txBody>
                    <a:bodyPr/>
                    <a:lstStyle/>
                    <a:p>
                      <a:pPr algn="ctr"/>
                      <a:r>
                        <a:rPr lang="en-US" baseline="0" dirty="0" smtClean="0"/>
                        <a:t>9 Des</a:t>
                      </a:r>
                      <a:endParaRPr lang="en-US" dirty="0"/>
                    </a:p>
                  </a:txBody>
                  <a:tcPr anchor="ctr">
                    <a:solidFill>
                      <a:schemeClr val="accent6">
                        <a:lumMod val="20000"/>
                        <a:lumOff val="80000"/>
                      </a:schemeClr>
                    </a:solidFill>
                  </a:tcPr>
                </a:tc>
                <a:tc>
                  <a:txBody>
                    <a:bodyPr/>
                    <a:lstStyle/>
                    <a:p>
                      <a:pPr algn="ctr"/>
                      <a:r>
                        <a:rPr lang="en-US" dirty="0" smtClean="0"/>
                        <a:t>CV </a:t>
                      </a:r>
                      <a:r>
                        <a:rPr lang="en-US" dirty="0" err="1" smtClean="0"/>
                        <a:t>jor</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2000</a:t>
                      </a:r>
                      <a:endParaRPr lang="en-US" dirty="0"/>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r>
                        <a:rPr lang="en-US" dirty="0" smtClean="0"/>
                        <a:t>2000</a:t>
                      </a:r>
                      <a:endParaRPr lang="en-US" dirty="0"/>
                    </a:p>
                  </a:txBody>
                  <a:tcPr anchor="ctr">
                    <a:solidFill>
                      <a:schemeClr val="accent6">
                        <a:lumMod val="20000"/>
                        <a:lumOff val="80000"/>
                      </a:schemeClr>
                    </a:solidFill>
                  </a:tcPr>
                </a:tc>
              </a:tr>
              <a:tr h="370840">
                <a:tc gridSpan="3">
                  <a:txBody>
                    <a:bodyPr/>
                    <a:lstStyle/>
                    <a:p>
                      <a:pPr algn="ctr"/>
                      <a:endParaRPr lang="en-US" dirty="0"/>
                    </a:p>
                  </a:txBody>
                  <a:tcPr anchor="ctr">
                    <a:solidFill>
                      <a:schemeClr val="accent6">
                        <a:lumMod val="20000"/>
                        <a:lumOff val="80000"/>
                      </a:schemeClr>
                    </a:solidFill>
                  </a:tcPr>
                </a:tc>
                <a:tc hMerge="1">
                  <a:txBody>
                    <a:bodyPr/>
                    <a:lstStyle/>
                    <a:p>
                      <a:pPr algn="ctr"/>
                      <a:endParaRPr lang="en-US" dirty="0"/>
                    </a:p>
                  </a:txBody>
                  <a:tcPr anchor="ctr">
                    <a:solidFill>
                      <a:schemeClr val="accent6">
                        <a:lumMod val="20000"/>
                        <a:lumOff val="80000"/>
                      </a:schemeClr>
                    </a:solidFill>
                  </a:tcPr>
                </a:tc>
                <a:tc hMerge="1">
                  <a:txBody>
                    <a:bodyPr/>
                    <a:lstStyle/>
                    <a:p>
                      <a:pPr algn="ctr"/>
                      <a:endParaRPr lang="en-US" dirty="0"/>
                    </a:p>
                  </a:txBody>
                  <a:tcPr anchor="ctr">
                    <a:solidFill>
                      <a:schemeClr val="accent6">
                        <a:lumMod val="20000"/>
                        <a:lumOff val="80000"/>
                      </a:schemeClr>
                    </a:solidFill>
                  </a:tcPr>
                </a:tc>
                <a:tc>
                  <a:txBody>
                    <a:bodyPr/>
                    <a:lstStyle/>
                    <a:p>
                      <a:pPr algn="ctr"/>
                      <a:r>
                        <a:rPr lang="en-US" dirty="0" smtClean="0"/>
                        <a:t>2000</a:t>
                      </a:r>
                      <a:endParaRPr lang="en-US" dirty="0"/>
                    </a:p>
                  </a:txBody>
                  <a:tcPr anchor="ctr">
                    <a:solidFill>
                      <a:schemeClr val="accent6">
                        <a:lumMod val="20000"/>
                        <a:lumOff val="80000"/>
                      </a:schemeClr>
                    </a:solidFill>
                  </a:tcPr>
                </a:tc>
                <a:tc>
                  <a:txBody>
                    <a:bodyPr/>
                    <a:lstStyle/>
                    <a:p>
                      <a:pPr algn="ctr"/>
                      <a:r>
                        <a:rPr lang="en-US" dirty="0" smtClean="0"/>
                        <a:t>5400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100</a:t>
                      </a:r>
                      <a:endParaRPr lang="en-US" dirty="0"/>
                    </a:p>
                  </a:txBody>
                  <a:tcPr anchor="ctr">
                    <a:solidFill>
                      <a:schemeClr val="accent6">
                        <a:lumMod val="20000"/>
                        <a:lumOff val="80000"/>
                      </a:schemeClr>
                    </a:solidFill>
                  </a:tcPr>
                </a:tc>
                <a:tc>
                  <a:txBody>
                    <a:bodyPr/>
                    <a:lstStyle/>
                    <a:p>
                      <a:pPr algn="ctr"/>
                      <a:r>
                        <a:rPr lang="en-US" dirty="0" smtClean="0"/>
                        <a:t>108</a:t>
                      </a:r>
                      <a:endParaRPr lang="en-US" dirty="0"/>
                    </a:p>
                  </a:txBody>
                  <a:tcPr anchor="ctr">
                    <a:solidFill>
                      <a:schemeClr val="accent6">
                        <a:lumMod val="20000"/>
                        <a:lumOff val="80000"/>
                      </a:schemeClr>
                    </a:solidFill>
                  </a:tcPr>
                </a:tc>
                <a:tc>
                  <a:txBody>
                    <a:bodyPr/>
                    <a:lstStyle/>
                    <a:p>
                      <a:pPr algn="ctr"/>
                      <a:r>
                        <a:rPr lang="en-US" dirty="0" smtClean="0"/>
                        <a:t>7392</a:t>
                      </a:r>
                      <a:endParaRPr lang="en-US" dirty="0"/>
                    </a:p>
                  </a:txBody>
                  <a:tcPr anchor="ctr">
                    <a:solidFill>
                      <a:schemeClr val="accent6">
                        <a:lumMod val="20000"/>
                        <a:lumOff val="80000"/>
                      </a:schemeClr>
                    </a:solidFill>
                  </a:tcPr>
                </a:tc>
              </a:tr>
            </a:tbl>
          </a:graphicData>
        </a:graphic>
      </p:graphicFrame>
      <p:sp>
        <p:nvSpPr>
          <p:cNvPr id="4" name="Title 5"/>
          <p:cNvSpPr>
            <a:spLocks noGrp="1"/>
          </p:cNvSpPr>
          <p:nvPr>
            <p:ph type="title"/>
          </p:nvPr>
        </p:nvSpPr>
        <p:spPr>
          <a:xfrm>
            <a:off x="381000" y="3475038"/>
            <a:ext cx="8229600" cy="487362"/>
          </a:xfrm>
        </p:spPr>
        <p:txBody>
          <a:bodyPr>
            <a:noAutofit/>
          </a:bodyPr>
          <a:lstStyle/>
          <a:p>
            <a:r>
              <a:rPr lang="en-US" sz="3200" dirty="0" err="1" smtClean="0">
                <a:solidFill>
                  <a:srgbClr val="00FFFF"/>
                </a:solidFill>
              </a:rPr>
              <a:t>Jurnal</a:t>
            </a:r>
            <a:r>
              <a:rPr lang="en-US" sz="3200" dirty="0" smtClean="0">
                <a:solidFill>
                  <a:srgbClr val="00FFFF"/>
                </a:solidFill>
              </a:rPr>
              <a:t> </a:t>
            </a:r>
            <a:r>
              <a:rPr lang="en-US" sz="3200" dirty="0" err="1" smtClean="0">
                <a:solidFill>
                  <a:srgbClr val="00FFFF"/>
                </a:solidFill>
              </a:rPr>
              <a:t>Pengeluaran</a:t>
            </a:r>
            <a:r>
              <a:rPr lang="en-US" sz="3200" dirty="0" smtClean="0">
                <a:solidFill>
                  <a:srgbClr val="00FFFF"/>
                </a:solidFill>
              </a:rPr>
              <a:t> </a:t>
            </a:r>
            <a:r>
              <a:rPr lang="en-US" sz="3200" dirty="0" err="1" smtClean="0">
                <a:solidFill>
                  <a:srgbClr val="00FFFF"/>
                </a:solidFill>
              </a:rPr>
              <a:t>Kas</a:t>
            </a:r>
            <a:endParaRPr lang="en-US" sz="3200" dirty="0">
              <a:solidFill>
                <a:srgbClr val="00FFFF"/>
              </a:solidFill>
            </a:endParaRPr>
          </a:p>
        </p:txBody>
      </p:sp>
      <p:graphicFrame>
        <p:nvGraphicFramePr>
          <p:cNvPr id="5" name="Table 4"/>
          <p:cNvGraphicFramePr>
            <a:graphicFrameLocks noGrp="1"/>
          </p:cNvGraphicFramePr>
          <p:nvPr/>
        </p:nvGraphicFramePr>
        <p:xfrm>
          <a:off x="380999" y="584200"/>
          <a:ext cx="8153401" cy="2595880"/>
        </p:xfrm>
        <a:graphic>
          <a:graphicData uri="http://schemas.openxmlformats.org/drawingml/2006/table">
            <a:tbl>
              <a:tblPr firstRow="1" bandRow="1">
                <a:tableStyleId>{BDBED569-4797-4DF1-A0F4-6AAB3CD982D8}</a:tableStyleId>
              </a:tblPr>
              <a:tblGrid>
                <a:gridCol w="762000"/>
                <a:gridCol w="1981200"/>
                <a:gridCol w="609600"/>
                <a:gridCol w="1219200"/>
                <a:gridCol w="1143000"/>
                <a:gridCol w="533400"/>
                <a:gridCol w="914400"/>
                <a:gridCol w="990601"/>
              </a:tblGrid>
              <a:tr h="370840">
                <a:tc rowSpan="3">
                  <a:txBody>
                    <a:bodyPr/>
                    <a:lstStyle/>
                    <a:p>
                      <a:pPr algn="ctr"/>
                      <a:r>
                        <a:rPr lang="en-US" dirty="0" err="1" smtClean="0"/>
                        <a:t>Tgl</a:t>
                      </a:r>
                      <a:endParaRPr lang="en-US" dirty="0"/>
                    </a:p>
                  </a:txBody>
                  <a:tcPr anchor="ctr">
                    <a:solidFill>
                      <a:schemeClr val="accent6">
                        <a:lumMod val="20000"/>
                        <a:lumOff val="80000"/>
                      </a:schemeClr>
                    </a:solidFill>
                  </a:tcPr>
                </a:tc>
                <a:tc rowSpan="3">
                  <a:txBody>
                    <a:bodyPr/>
                    <a:lstStyle/>
                    <a:p>
                      <a:pPr algn="ctr"/>
                      <a:r>
                        <a:rPr lang="en-US" dirty="0" err="1" smtClean="0"/>
                        <a:t>Ket</a:t>
                      </a:r>
                      <a:r>
                        <a:rPr lang="en-US" dirty="0" smtClean="0"/>
                        <a:t>.</a:t>
                      </a:r>
                      <a:endParaRPr lang="en-US" dirty="0"/>
                    </a:p>
                  </a:txBody>
                  <a:tcPr anchor="ctr">
                    <a:solidFill>
                      <a:schemeClr val="accent6">
                        <a:lumMod val="20000"/>
                        <a:lumOff val="80000"/>
                      </a:schemeClr>
                    </a:solidFill>
                  </a:tcPr>
                </a:tc>
                <a:tc rowSpan="3">
                  <a:txBody>
                    <a:bodyPr/>
                    <a:lstStyle/>
                    <a:p>
                      <a:pPr algn="ctr"/>
                      <a:r>
                        <a:rPr lang="en-US" dirty="0" smtClean="0"/>
                        <a:t>Ref</a:t>
                      </a:r>
                      <a:endParaRPr lang="en-US" dirty="0"/>
                    </a:p>
                  </a:txBody>
                  <a:tcPr anchor="ctr">
                    <a:solidFill>
                      <a:schemeClr val="accent6">
                        <a:lumMod val="20000"/>
                        <a:lumOff val="80000"/>
                      </a:schemeClr>
                    </a:solidFill>
                  </a:tcPr>
                </a:tc>
                <a:tc gridSpan="4">
                  <a:txBody>
                    <a:bodyPr/>
                    <a:lstStyle/>
                    <a:p>
                      <a:pPr algn="ctr"/>
                      <a:r>
                        <a:rPr lang="en-US" dirty="0" smtClean="0"/>
                        <a:t>Debit</a:t>
                      </a:r>
                      <a:endParaRPr lang="en-US" dirty="0"/>
                    </a:p>
                  </a:txBody>
                  <a:tcPr anchor="ctr">
                    <a:solidFill>
                      <a:schemeClr val="accent6">
                        <a:lumMod val="20000"/>
                        <a:lumOff val="80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r>
                        <a:rPr lang="en-US" dirty="0" err="1" smtClean="0"/>
                        <a:t>Kredit</a:t>
                      </a:r>
                      <a:endParaRPr lang="en-US" dirty="0"/>
                    </a:p>
                  </a:txBody>
                  <a:tcPr anchor="ctr">
                    <a:solidFill>
                      <a:schemeClr val="accent6">
                        <a:lumMod val="20000"/>
                        <a:lumOff val="80000"/>
                      </a:schemeClr>
                    </a:solidFill>
                  </a:tcPr>
                </a:tc>
              </a:tr>
              <a:tr h="370840">
                <a:tc vMerge="1">
                  <a:txBody>
                    <a:bodyPr/>
                    <a:lstStyle/>
                    <a:p>
                      <a:endParaRPr lang="en-US" dirty="0"/>
                    </a:p>
                  </a:txBody>
                  <a:tcPr/>
                </a:tc>
                <a:tc vMerge="1">
                  <a:txBody>
                    <a:bodyPr/>
                    <a:lstStyle/>
                    <a:p>
                      <a:endParaRPr lang="en-US" dirty="0"/>
                    </a:p>
                  </a:txBody>
                  <a:tcPr/>
                </a:tc>
                <a:tc vMerge="1">
                  <a:txBody>
                    <a:bodyPr/>
                    <a:lstStyle/>
                    <a:p>
                      <a:endParaRPr lang="en-US" dirty="0"/>
                    </a:p>
                  </a:txBody>
                  <a:tcPr/>
                </a:tc>
                <a:tc rowSpan="2">
                  <a:txBody>
                    <a:bodyPr/>
                    <a:lstStyle/>
                    <a:p>
                      <a:pPr algn="ctr"/>
                      <a:r>
                        <a:rPr lang="en-US" dirty="0" err="1" smtClean="0"/>
                        <a:t>Pembelian</a:t>
                      </a:r>
                      <a:endParaRPr lang="en-US" dirty="0"/>
                    </a:p>
                  </a:txBody>
                  <a:tcPr anchor="ctr">
                    <a:solidFill>
                      <a:schemeClr val="accent6">
                        <a:lumMod val="20000"/>
                        <a:lumOff val="80000"/>
                      </a:schemeClr>
                    </a:solidFill>
                  </a:tcPr>
                </a:tc>
                <a:tc gridSpan="3">
                  <a:txBody>
                    <a:bodyPr/>
                    <a:lstStyle/>
                    <a:p>
                      <a:pPr algn="ctr"/>
                      <a:r>
                        <a:rPr lang="en-US" dirty="0" err="1" smtClean="0"/>
                        <a:t>Serba-Serbi</a:t>
                      </a:r>
                      <a:endParaRPr lang="en-US" dirty="0"/>
                    </a:p>
                  </a:txBody>
                  <a:tcPr anchor="ctr">
                    <a:solidFill>
                      <a:schemeClr val="accent6">
                        <a:lumMod val="20000"/>
                        <a:lumOff val="80000"/>
                      </a:schemeClr>
                    </a:solidFill>
                  </a:tcPr>
                </a:tc>
                <a:tc hMerge="1">
                  <a:txBody>
                    <a:bodyPr/>
                    <a:lstStyle/>
                    <a:p>
                      <a:endParaRPr lang="en-US" dirty="0"/>
                    </a:p>
                  </a:txBody>
                  <a:tcPr/>
                </a:tc>
                <a:tc hMerge="1">
                  <a:txBody>
                    <a:bodyPr/>
                    <a:lstStyle/>
                    <a:p>
                      <a:endParaRPr lang="en-US" dirty="0"/>
                    </a:p>
                  </a:txBody>
                  <a:tcPr/>
                </a:tc>
                <a:tc rowSpan="2">
                  <a:txBody>
                    <a:bodyPr/>
                    <a:lstStyle/>
                    <a:p>
                      <a:pPr algn="ctr"/>
                      <a:r>
                        <a:rPr lang="en-US" dirty="0" err="1" smtClean="0"/>
                        <a:t>Utang</a:t>
                      </a:r>
                      <a:endParaRPr lang="en-US" dirty="0" smtClean="0"/>
                    </a:p>
                    <a:p>
                      <a:pPr algn="ctr"/>
                      <a:r>
                        <a:rPr lang="en-US" dirty="0" err="1" smtClean="0"/>
                        <a:t>Dagang</a:t>
                      </a:r>
                      <a:endParaRPr lang="en-US" dirty="0"/>
                    </a:p>
                  </a:txBody>
                  <a:tcPr anchor="ctr">
                    <a:solidFill>
                      <a:schemeClr val="accent6">
                        <a:lumMod val="20000"/>
                        <a:lumOff val="80000"/>
                      </a:schemeClr>
                    </a:solidFill>
                  </a:tcPr>
                </a:tc>
              </a:tr>
              <a:tr h="370840">
                <a:tc vMerge="1">
                  <a:txBody>
                    <a:bodyPr/>
                    <a:lstStyle/>
                    <a:p>
                      <a:endParaRPr lang="en-US" dirty="0"/>
                    </a:p>
                  </a:txBody>
                  <a:tcPr/>
                </a:tc>
                <a:tc vMerge="1">
                  <a:txBody>
                    <a:bodyPr/>
                    <a:lstStyle/>
                    <a:p>
                      <a:endParaRPr lang="en-US" dirty="0"/>
                    </a:p>
                  </a:txBody>
                  <a:tcPr/>
                </a:tc>
                <a:tc vMerge="1">
                  <a:txBody>
                    <a:bodyPr/>
                    <a:lstStyle/>
                    <a:p>
                      <a:endParaRPr lang="en-US" dirty="0"/>
                    </a:p>
                  </a:txBody>
                  <a:tcPr/>
                </a:tc>
                <a:tc vMerge="1">
                  <a:txBody>
                    <a:bodyPr/>
                    <a:lstStyle/>
                    <a:p>
                      <a:endParaRPr lang="en-US" dirty="0"/>
                    </a:p>
                  </a:txBody>
                  <a:tcPr/>
                </a:tc>
                <a:tc>
                  <a:txBody>
                    <a:bodyPr/>
                    <a:lstStyle/>
                    <a:p>
                      <a:pPr algn="ctr"/>
                      <a:r>
                        <a:rPr lang="en-US" dirty="0" err="1" smtClean="0"/>
                        <a:t>Akun</a:t>
                      </a:r>
                      <a:endParaRPr lang="en-US" dirty="0"/>
                    </a:p>
                  </a:txBody>
                  <a:tcPr anchor="ctr">
                    <a:solidFill>
                      <a:schemeClr val="accent6">
                        <a:lumMod val="20000"/>
                        <a:lumOff val="80000"/>
                      </a:schemeClr>
                    </a:solidFill>
                  </a:tcPr>
                </a:tc>
                <a:tc>
                  <a:txBody>
                    <a:bodyPr/>
                    <a:lstStyle/>
                    <a:p>
                      <a:pPr algn="ctr"/>
                      <a:r>
                        <a:rPr lang="en-US" dirty="0" smtClean="0"/>
                        <a:t>Ref</a:t>
                      </a:r>
                      <a:endParaRPr lang="en-US" dirty="0"/>
                    </a:p>
                  </a:txBody>
                  <a:tcPr anchor="ctr">
                    <a:solidFill>
                      <a:schemeClr val="accent6">
                        <a:lumMod val="20000"/>
                        <a:lumOff val="80000"/>
                      </a:schemeClr>
                    </a:solidFill>
                  </a:tcPr>
                </a:tc>
                <a:tc>
                  <a:txBody>
                    <a:bodyPr/>
                    <a:lstStyle/>
                    <a:p>
                      <a:pPr algn="ctr"/>
                      <a:r>
                        <a:rPr lang="en-US" dirty="0" err="1" smtClean="0"/>
                        <a:t>Jumlah</a:t>
                      </a:r>
                      <a:endParaRPr lang="en-US" dirty="0"/>
                    </a:p>
                  </a:txBody>
                  <a:tcPr anchor="ctr">
                    <a:solidFill>
                      <a:schemeClr val="accent6">
                        <a:lumMod val="20000"/>
                        <a:lumOff val="80000"/>
                      </a:schemeClr>
                    </a:solidFill>
                  </a:tcPr>
                </a:tc>
                <a:tc vMerge="1">
                  <a:txBody>
                    <a:bodyPr/>
                    <a:lstStyle/>
                    <a:p>
                      <a:endParaRPr lang="en-US" dirty="0"/>
                    </a:p>
                  </a:txBody>
                  <a:tcPr/>
                </a:tc>
              </a:tr>
              <a:tr h="370840">
                <a:tc>
                  <a:txBody>
                    <a:bodyPr/>
                    <a:lstStyle/>
                    <a:p>
                      <a:pPr algn="ctr"/>
                      <a:r>
                        <a:rPr lang="en-US" baseline="0" dirty="0" smtClean="0"/>
                        <a:t>2 Des</a:t>
                      </a:r>
                      <a:endParaRPr lang="en-US" dirty="0"/>
                    </a:p>
                  </a:txBody>
                  <a:tcPr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PT.</a:t>
                      </a:r>
                      <a:r>
                        <a:rPr lang="en-US" baseline="0" dirty="0" smtClean="0"/>
                        <a:t> ABC 2/10,n/30</a:t>
                      </a:r>
                      <a:endParaRPr lang="en-US" dirty="0" smtClean="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5000</a:t>
                      </a:r>
                      <a:endParaRPr lang="en-US" dirty="0"/>
                    </a:p>
                  </a:txBody>
                  <a:tcPr anchor="ctr">
                    <a:solidFill>
                      <a:schemeClr val="accent6">
                        <a:lumMod val="20000"/>
                        <a:lumOff val="80000"/>
                      </a:schemeClr>
                    </a:solidFill>
                  </a:tcPr>
                </a:tc>
                <a:tc>
                  <a:txBody>
                    <a:bodyPr/>
                    <a:lstStyle/>
                    <a:p>
                      <a:pPr algn="ctr"/>
                      <a:r>
                        <a:rPr lang="en-US" dirty="0" smtClean="0"/>
                        <a:t>BHP</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400</a:t>
                      </a:r>
                      <a:endParaRPr lang="en-US" dirty="0"/>
                    </a:p>
                  </a:txBody>
                  <a:tcPr anchor="ctr">
                    <a:solidFill>
                      <a:schemeClr val="accent6">
                        <a:lumMod val="20000"/>
                        <a:lumOff val="80000"/>
                      </a:schemeClr>
                    </a:solidFill>
                  </a:tcPr>
                </a:tc>
                <a:tc>
                  <a:txBody>
                    <a:bodyPr/>
                    <a:lstStyle/>
                    <a:p>
                      <a:pPr algn="ctr"/>
                      <a:r>
                        <a:rPr lang="en-US" dirty="0" smtClean="0"/>
                        <a:t>5400</a:t>
                      </a:r>
                      <a:endParaRPr lang="en-US" dirty="0"/>
                    </a:p>
                  </a:txBody>
                  <a:tcPr anchor="ctr">
                    <a:solidFill>
                      <a:schemeClr val="accent6">
                        <a:lumMod val="20000"/>
                        <a:lumOff val="80000"/>
                      </a:schemeClr>
                    </a:solidFill>
                  </a:tcPr>
                </a:tc>
              </a:tr>
              <a:tr h="370840">
                <a:tc>
                  <a:txBody>
                    <a:bodyPr/>
                    <a:lstStyle/>
                    <a:p>
                      <a:pPr algn="ctr"/>
                      <a:r>
                        <a:rPr lang="en-US" baseline="0" dirty="0" smtClean="0"/>
                        <a:t>3 Des</a:t>
                      </a:r>
                      <a:endParaRPr lang="en-US" dirty="0"/>
                    </a:p>
                  </a:txBody>
                  <a:tcPr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CV </a:t>
                      </a:r>
                      <a:r>
                        <a:rPr lang="en-US" dirty="0" err="1" smtClean="0"/>
                        <a:t>Pradana</a:t>
                      </a:r>
                      <a:r>
                        <a:rPr lang="en-US" dirty="0" smtClean="0"/>
                        <a:t> EOM</a:t>
                      </a:r>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2000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2000</a:t>
                      </a:r>
                      <a:endParaRPr lang="en-US" dirty="0"/>
                    </a:p>
                  </a:txBody>
                  <a:tcPr anchor="ctr">
                    <a:solidFill>
                      <a:schemeClr val="accent6">
                        <a:lumMod val="20000"/>
                        <a:lumOff val="80000"/>
                      </a:schemeClr>
                    </a:solidFill>
                  </a:tcPr>
                </a:tc>
              </a:tr>
              <a:tr h="370840">
                <a:tc>
                  <a:txBody>
                    <a:bodyPr/>
                    <a:lstStyle/>
                    <a:p>
                      <a:pPr algn="ctr"/>
                      <a:r>
                        <a:rPr lang="en-US" baseline="0" dirty="0" smtClean="0"/>
                        <a:t>9 Des</a:t>
                      </a:r>
                      <a:endParaRPr lang="en-US" dirty="0"/>
                    </a:p>
                  </a:txBody>
                  <a:tcPr anchor="ctr">
                    <a:solidFill>
                      <a:schemeClr val="accent6">
                        <a:lumMod val="20000"/>
                        <a:lumOff val="80000"/>
                      </a:schemeClr>
                    </a:solidFill>
                  </a:tcPr>
                </a:tc>
                <a:tc>
                  <a:txBody>
                    <a:bodyPr/>
                    <a:lstStyle/>
                    <a:p>
                      <a:pPr algn="ctr"/>
                      <a:r>
                        <a:rPr lang="en-US" dirty="0" err="1" smtClean="0"/>
                        <a:t>Fa</a:t>
                      </a:r>
                      <a:r>
                        <a:rPr lang="en-US" dirty="0" smtClean="0"/>
                        <a:t>.</a:t>
                      </a:r>
                      <a:r>
                        <a:rPr lang="en-US" baseline="0" dirty="0" smtClean="0"/>
                        <a:t> Roy 2/10,n/30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1500</a:t>
                      </a:r>
                      <a:endParaRPr lang="en-US" dirty="0"/>
                    </a:p>
                  </a:txBody>
                  <a:tcPr anchor="ctr">
                    <a:solidFill>
                      <a:schemeClr val="accent6">
                        <a:lumMod val="20000"/>
                        <a:lumOff val="80000"/>
                      </a:schemeClr>
                    </a:solidFill>
                  </a:tcPr>
                </a:tc>
                <a:tc>
                  <a:txBody>
                    <a:bodyPr/>
                    <a:lstStyle/>
                    <a:p>
                      <a:pPr algn="ct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1500</a:t>
                      </a:r>
                      <a:endParaRPr lang="en-US" dirty="0"/>
                    </a:p>
                  </a:txBody>
                  <a:tcPr anchor="ctr">
                    <a:solidFill>
                      <a:schemeClr val="accent6">
                        <a:lumMod val="20000"/>
                        <a:lumOff val="80000"/>
                      </a:schemeClr>
                    </a:solidFill>
                  </a:tcPr>
                </a:tc>
              </a:tr>
              <a:tr h="370840">
                <a:tc gridSpan="3">
                  <a:txBody>
                    <a:bodyPr/>
                    <a:lstStyle/>
                    <a:p>
                      <a:pPr algn="ctr"/>
                      <a:endParaRPr lang="en-US" dirty="0"/>
                    </a:p>
                  </a:txBody>
                  <a:tcPr anchor="ctr">
                    <a:solidFill>
                      <a:schemeClr val="accent6">
                        <a:lumMod val="20000"/>
                        <a:lumOff val="80000"/>
                      </a:schemeClr>
                    </a:solidFill>
                  </a:tcPr>
                </a:tc>
                <a:tc hMerge="1">
                  <a:txBody>
                    <a:bodyPr/>
                    <a:lstStyle/>
                    <a:p>
                      <a:pPr algn="ctr"/>
                      <a:endParaRPr lang="en-US" dirty="0"/>
                    </a:p>
                  </a:txBody>
                  <a:tcPr anchor="ctr">
                    <a:solidFill>
                      <a:schemeClr val="accent6">
                        <a:lumMod val="20000"/>
                        <a:lumOff val="80000"/>
                      </a:schemeClr>
                    </a:solidFill>
                  </a:tcPr>
                </a:tc>
                <a:tc hMerge="1">
                  <a:txBody>
                    <a:bodyPr/>
                    <a:lstStyle/>
                    <a:p>
                      <a:pPr algn="ctr"/>
                      <a:endParaRPr lang="en-US" dirty="0"/>
                    </a:p>
                  </a:txBody>
                  <a:tcPr anchor="ctr">
                    <a:solidFill>
                      <a:schemeClr val="accent6">
                        <a:lumMod val="20000"/>
                        <a:lumOff val="80000"/>
                      </a:schemeClr>
                    </a:solidFill>
                  </a:tcPr>
                </a:tc>
                <a:tc>
                  <a:txBody>
                    <a:bodyPr/>
                    <a:lstStyle/>
                    <a:p>
                      <a:pPr algn="ctr"/>
                      <a:r>
                        <a:rPr lang="en-US" dirty="0" smtClean="0"/>
                        <a:t>8500</a:t>
                      </a:r>
                      <a:endParaRPr lang="en-US" dirty="0"/>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endParaRPr lang="en-US"/>
                    </a:p>
                  </a:txBody>
                  <a:tcPr anchor="ctr">
                    <a:solidFill>
                      <a:schemeClr val="accent6">
                        <a:lumMod val="20000"/>
                        <a:lumOff val="80000"/>
                      </a:schemeClr>
                    </a:solidFill>
                  </a:tcPr>
                </a:tc>
                <a:tc>
                  <a:txBody>
                    <a:bodyPr/>
                    <a:lstStyle/>
                    <a:p>
                      <a:pPr algn="ctr"/>
                      <a:r>
                        <a:rPr lang="en-US" dirty="0" smtClean="0"/>
                        <a:t>400</a:t>
                      </a:r>
                      <a:endParaRPr lang="en-US" dirty="0"/>
                    </a:p>
                  </a:txBody>
                  <a:tcPr anchor="ctr">
                    <a:solidFill>
                      <a:schemeClr val="accent6">
                        <a:lumMod val="20000"/>
                        <a:lumOff val="80000"/>
                      </a:schemeClr>
                    </a:solidFill>
                  </a:tcPr>
                </a:tc>
                <a:tc>
                  <a:txBody>
                    <a:bodyPr/>
                    <a:lstStyle/>
                    <a:p>
                      <a:pPr algn="ctr"/>
                      <a:r>
                        <a:rPr lang="en-US" dirty="0" smtClean="0"/>
                        <a:t>8900</a:t>
                      </a:r>
                      <a:endParaRPr lang="en-US" dirty="0"/>
                    </a:p>
                  </a:txBody>
                  <a:tcPr anchor="ctr">
                    <a:solidFill>
                      <a:schemeClr val="accent6">
                        <a:lumMod val="20000"/>
                        <a:lumOff val="80000"/>
                      </a:schemeClr>
                    </a:solidFill>
                  </a:tcPr>
                </a:tc>
              </a:tr>
            </a:tbl>
          </a:graphicData>
        </a:graphic>
      </p:graphicFrame>
      <p:sp>
        <p:nvSpPr>
          <p:cNvPr id="6" name="Title 5"/>
          <p:cNvSpPr txBox="1">
            <a:spLocks/>
          </p:cNvSpPr>
          <p:nvPr/>
        </p:nvSpPr>
        <p:spPr>
          <a:xfrm>
            <a:off x="381001" y="46038"/>
            <a:ext cx="8229600" cy="4873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Contoh</a:t>
            </a: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Jurnal</a:t>
            </a: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Pembelian</a:t>
            </a:r>
            <a:endParaRPr kumimoji="0" lang="en-US" sz="3200" b="0" i="0" u="none" strike="noStrike" kern="1200" cap="none" spc="0" normalizeH="0" baseline="0" noProof="0" dirty="0">
              <a:ln>
                <a:noFill/>
              </a:ln>
              <a:solidFill>
                <a:srgbClr val="00FFFF"/>
              </a:solidFill>
              <a:effectLst/>
              <a:uLnTx/>
              <a:uFillTx/>
              <a:latin typeface="+mj-lt"/>
              <a:ea typeface="+mj-ea"/>
              <a:cs typeface="+mj-cs"/>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400" y="3581400"/>
          <a:ext cx="8915400" cy="3252864"/>
        </p:xfrm>
        <a:graphic>
          <a:graphicData uri="http://schemas.openxmlformats.org/drawingml/2006/table">
            <a:tbl>
              <a:tblPr firstRow="1" bandRow="1">
                <a:tableStyleId>{BDBED569-4797-4DF1-A0F4-6AAB3CD982D8}</a:tableStyleId>
              </a:tblPr>
              <a:tblGrid>
                <a:gridCol w="879979"/>
                <a:gridCol w="1482221"/>
                <a:gridCol w="762000"/>
                <a:gridCol w="1447800"/>
                <a:gridCol w="1219200"/>
                <a:gridCol w="990600"/>
                <a:gridCol w="1143000"/>
                <a:gridCol w="990600"/>
              </a:tblGrid>
              <a:tr h="354624">
                <a:tc rowSpan="2">
                  <a:txBody>
                    <a:bodyPr/>
                    <a:lstStyle/>
                    <a:p>
                      <a:pPr algn="ctr"/>
                      <a:r>
                        <a:rPr lang="en-US" dirty="0" err="1" smtClean="0"/>
                        <a:t>Tgl</a:t>
                      </a:r>
                      <a:endParaRPr lang="en-US" dirty="0"/>
                    </a:p>
                  </a:txBody>
                  <a:tcPr anchor="ctr">
                    <a:solidFill>
                      <a:schemeClr val="accent5">
                        <a:lumMod val="20000"/>
                        <a:lumOff val="80000"/>
                      </a:schemeClr>
                    </a:solidFill>
                  </a:tcPr>
                </a:tc>
                <a:tc rowSpan="2">
                  <a:txBody>
                    <a:bodyPr/>
                    <a:lstStyle/>
                    <a:p>
                      <a:pPr algn="ctr"/>
                      <a:r>
                        <a:rPr lang="en-US" dirty="0" err="1" smtClean="0"/>
                        <a:t>Akun</a:t>
                      </a:r>
                      <a:endParaRPr lang="en-US" dirty="0" smtClean="0"/>
                    </a:p>
                    <a:p>
                      <a:pPr algn="ctr"/>
                      <a:r>
                        <a:rPr lang="en-US" dirty="0" smtClean="0"/>
                        <a:t>Di </a:t>
                      </a:r>
                      <a:r>
                        <a:rPr lang="en-US" dirty="0" err="1" smtClean="0"/>
                        <a:t>krebit</a:t>
                      </a:r>
                      <a:endParaRPr lang="en-US" dirty="0"/>
                    </a:p>
                  </a:txBody>
                  <a:tcPr anchor="ctr">
                    <a:solidFill>
                      <a:schemeClr val="accent5">
                        <a:lumMod val="20000"/>
                        <a:lumOff val="80000"/>
                      </a:schemeClr>
                    </a:solidFill>
                  </a:tcPr>
                </a:tc>
                <a:tc rowSpan="2">
                  <a:txBody>
                    <a:bodyPr/>
                    <a:lstStyle/>
                    <a:p>
                      <a:pPr algn="ctr"/>
                      <a:r>
                        <a:rPr lang="en-US" dirty="0" smtClean="0"/>
                        <a:t>Ref</a:t>
                      </a:r>
                      <a:endParaRPr lang="en-US" dirty="0"/>
                    </a:p>
                  </a:txBody>
                  <a:tcPr anchor="ctr">
                    <a:solidFill>
                      <a:schemeClr val="accent5">
                        <a:lumMod val="20000"/>
                        <a:lumOff val="80000"/>
                      </a:schemeClr>
                    </a:solidFill>
                  </a:tcPr>
                </a:tc>
                <a:tc gridSpan="2">
                  <a:txBody>
                    <a:bodyPr/>
                    <a:lstStyle/>
                    <a:p>
                      <a:pPr algn="ctr"/>
                      <a:r>
                        <a:rPr lang="en-US" dirty="0" smtClean="0"/>
                        <a:t>Debit</a:t>
                      </a:r>
                      <a:endParaRPr lang="en-US" dirty="0"/>
                    </a:p>
                  </a:txBody>
                  <a:tcPr anchor="ctr">
                    <a:solidFill>
                      <a:schemeClr val="accent5">
                        <a:lumMod val="20000"/>
                        <a:lumOff val="80000"/>
                      </a:schemeClr>
                    </a:solidFill>
                  </a:tcPr>
                </a:tc>
                <a:tc hMerge="1">
                  <a:txBody>
                    <a:bodyPr/>
                    <a:lstStyle/>
                    <a:p>
                      <a:endParaRPr lang="en-US" dirty="0"/>
                    </a:p>
                  </a:txBody>
                  <a:tcPr/>
                </a:tc>
                <a:tc gridSpan="3">
                  <a:txBody>
                    <a:bodyPr/>
                    <a:lstStyle/>
                    <a:p>
                      <a:pPr algn="ctr"/>
                      <a:r>
                        <a:rPr lang="en-US" dirty="0" err="1" smtClean="0"/>
                        <a:t>Kredit</a:t>
                      </a:r>
                      <a:endParaRPr lang="en-US" dirty="0"/>
                    </a:p>
                  </a:txBody>
                  <a:tcPr anchor="ctr">
                    <a:solidFill>
                      <a:schemeClr val="accent5">
                        <a:lumMod val="20000"/>
                        <a:lumOff val="80000"/>
                      </a:schemeClr>
                    </a:solidFill>
                  </a:tcPr>
                </a:tc>
                <a:tc hMerge="1">
                  <a:txBody>
                    <a:bodyPr/>
                    <a:lstStyle/>
                    <a:p>
                      <a:pPr algn="ctr"/>
                      <a:endParaRPr lang="en-US" dirty="0"/>
                    </a:p>
                  </a:txBody>
                  <a:tcPr anchor="ctr">
                    <a:solidFill>
                      <a:schemeClr val="accent6">
                        <a:lumMod val="20000"/>
                        <a:lumOff val="80000"/>
                      </a:schemeClr>
                    </a:solidFill>
                  </a:tcPr>
                </a:tc>
                <a:tc hMerge="1">
                  <a:txBody>
                    <a:bodyPr/>
                    <a:lstStyle/>
                    <a:p>
                      <a:endParaRPr lang="en-US" dirty="0"/>
                    </a:p>
                  </a:txBody>
                  <a:tcPr>
                    <a:solidFill>
                      <a:schemeClr val="accent6">
                        <a:lumMod val="20000"/>
                        <a:lumOff val="80000"/>
                      </a:schemeClr>
                    </a:solidFill>
                  </a:tcPr>
                </a:tc>
              </a:tr>
              <a:tr h="629377">
                <a:tc vMerge="1">
                  <a:txBody>
                    <a:bodyPr/>
                    <a:lstStyle/>
                    <a:p>
                      <a:endParaRPr lang="en-US" dirty="0"/>
                    </a:p>
                  </a:txBody>
                  <a:tcPr/>
                </a:tc>
                <a:tc vMerge="1">
                  <a:txBody>
                    <a:bodyPr/>
                    <a:lstStyle/>
                    <a:p>
                      <a:endParaRPr lang="en-US" dirty="0"/>
                    </a:p>
                  </a:txBody>
                  <a:tcPr/>
                </a:tc>
                <a:tc vMerge="1">
                  <a:txBody>
                    <a:bodyPr/>
                    <a:lstStyle/>
                    <a:p>
                      <a:endParaRPr lang="en-US" dirty="0"/>
                    </a:p>
                  </a:txBody>
                  <a:tcPr/>
                </a:tc>
                <a:tc>
                  <a:txBody>
                    <a:bodyPr/>
                    <a:lstStyle/>
                    <a:p>
                      <a:pPr algn="ctr"/>
                      <a:r>
                        <a:rPr lang="en-US" dirty="0" err="1" smtClean="0"/>
                        <a:t>Potongan</a:t>
                      </a:r>
                      <a:endParaRPr lang="en-US" dirty="0" smtClean="0"/>
                    </a:p>
                    <a:p>
                      <a:pPr algn="ctr"/>
                      <a:r>
                        <a:rPr lang="en-US" dirty="0" err="1" smtClean="0"/>
                        <a:t>Penjualan</a:t>
                      </a:r>
                      <a:endParaRPr lang="en-US" dirty="0"/>
                    </a:p>
                  </a:txBody>
                  <a:tcPr anchor="ctr">
                    <a:solidFill>
                      <a:schemeClr val="accent5">
                        <a:lumMod val="20000"/>
                        <a:lumOff val="80000"/>
                      </a:schemeClr>
                    </a:solidFill>
                  </a:tcPr>
                </a:tc>
                <a:tc>
                  <a:txBody>
                    <a:bodyPr/>
                    <a:lstStyle/>
                    <a:p>
                      <a:pPr algn="ctr"/>
                      <a:r>
                        <a:rPr lang="en-US" dirty="0" err="1" smtClean="0"/>
                        <a:t>Kas</a:t>
                      </a:r>
                      <a:endParaRPr lang="en-US" dirty="0"/>
                    </a:p>
                  </a:txBody>
                  <a:tcPr anchor="ctr">
                    <a:solidFill>
                      <a:schemeClr val="accent5">
                        <a:lumMod val="20000"/>
                        <a:lumOff val="80000"/>
                      </a:schemeClr>
                    </a:solidFill>
                  </a:tcPr>
                </a:tc>
                <a:tc>
                  <a:txBody>
                    <a:bodyPr/>
                    <a:lstStyle/>
                    <a:p>
                      <a:pPr algn="ctr"/>
                      <a:r>
                        <a:rPr lang="en-US" dirty="0" err="1" smtClean="0"/>
                        <a:t>Serba-Serbi</a:t>
                      </a:r>
                      <a:endParaRPr lang="en-US" dirty="0"/>
                    </a:p>
                  </a:txBody>
                  <a:tcPr anchor="ctr">
                    <a:solidFill>
                      <a:schemeClr val="accent5">
                        <a:lumMod val="20000"/>
                        <a:lumOff val="80000"/>
                      </a:schemeClr>
                    </a:solidFill>
                  </a:tcPr>
                </a:tc>
                <a:tc>
                  <a:txBody>
                    <a:bodyPr/>
                    <a:lstStyle/>
                    <a:p>
                      <a:pPr algn="ctr"/>
                      <a:r>
                        <a:rPr lang="en-US" dirty="0" err="1" smtClean="0"/>
                        <a:t>Penjualan</a:t>
                      </a:r>
                      <a:endParaRPr lang="en-US" dirty="0" smtClean="0"/>
                    </a:p>
                  </a:txBody>
                  <a:tcPr anchor="ctr">
                    <a:solidFill>
                      <a:schemeClr val="accent5">
                        <a:lumMod val="20000"/>
                        <a:lumOff val="80000"/>
                      </a:schemeClr>
                    </a:solidFill>
                  </a:tcPr>
                </a:tc>
                <a:tc>
                  <a:txBody>
                    <a:bodyPr/>
                    <a:lstStyle/>
                    <a:p>
                      <a:pPr algn="ctr"/>
                      <a:r>
                        <a:rPr lang="en-US" dirty="0" err="1" smtClean="0"/>
                        <a:t>Piutang</a:t>
                      </a:r>
                      <a:endParaRPr lang="en-US" dirty="0" smtClean="0"/>
                    </a:p>
                    <a:p>
                      <a:pPr algn="ctr"/>
                      <a:r>
                        <a:rPr lang="en-US" dirty="0" err="1" smtClean="0"/>
                        <a:t>Dagang</a:t>
                      </a:r>
                      <a:endParaRPr lang="en-US" dirty="0"/>
                    </a:p>
                  </a:txBody>
                  <a:tcPr anchor="ctr">
                    <a:solidFill>
                      <a:schemeClr val="accent5">
                        <a:lumMod val="20000"/>
                        <a:lumOff val="80000"/>
                      </a:schemeClr>
                    </a:solidFill>
                  </a:tcPr>
                </a:tc>
              </a:tr>
              <a:tr h="620592">
                <a:tc>
                  <a:txBody>
                    <a:bodyPr/>
                    <a:lstStyle/>
                    <a:p>
                      <a:pPr algn="ctr"/>
                      <a:r>
                        <a:rPr lang="en-US" baseline="0" dirty="0" smtClean="0"/>
                        <a:t>5 Des</a:t>
                      </a:r>
                      <a:endParaRPr lang="en-US" dirty="0"/>
                    </a:p>
                  </a:txBody>
                  <a:tcPr anchor="ctr">
                    <a:solidFill>
                      <a:schemeClr val="accent5">
                        <a:lumMod val="20000"/>
                        <a:lumOff val="80000"/>
                      </a:schemeClr>
                    </a:solidFill>
                  </a:tcPr>
                </a:tc>
                <a:tc>
                  <a:txBody>
                    <a:bodyPr/>
                    <a:lstStyle/>
                    <a:p>
                      <a:pPr algn="ctr"/>
                      <a:r>
                        <a:rPr lang="en-US" dirty="0" err="1" smtClean="0"/>
                        <a:t>Toko</a:t>
                      </a:r>
                      <a:r>
                        <a:rPr lang="en-US" dirty="0" smtClean="0"/>
                        <a:t> </a:t>
                      </a:r>
                      <a:r>
                        <a:rPr lang="en-US" dirty="0" err="1" smtClean="0"/>
                        <a:t>Ambalat</a:t>
                      </a:r>
                      <a:endParaRPr lang="en-US" dirty="0"/>
                    </a:p>
                  </a:txBody>
                  <a:tcPr anchor="ctr">
                    <a:solidFill>
                      <a:schemeClr val="accent5">
                        <a:lumMod val="20000"/>
                        <a:lumOff val="80000"/>
                      </a:schemeClr>
                    </a:solidFill>
                  </a:tcPr>
                </a:tc>
                <a:tc>
                  <a:txBody>
                    <a:bodyPr/>
                    <a:lstStyle/>
                    <a:p>
                      <a:pPr algn="ctr"/>
                      <a:endParaRPr lang="en-US"/>
                    </a:p>
                  </a:txBody>
                  <a:tcPr anchor="ctr">
                    <a:solidFill>
                      <a:schemeClr val="accent5">
                        <a:lumMod val="20000"/>
                        <a:lumOff val="80000"/>
                      </a:schemeClr>
                    </a:solidFill>
                  </a:tcPr>
                </a:tc>
                <a:tc>
                  <a:txBody>
                    <a:bodyPr/>
                    <a:lstStyle/>
                    <a:p>
                      <a:pPr algn="ctr"/>
                      <a:r>
                        <a:rPr lang="en-US" dirty="0" smtClean="0"/>
                        <a:t>60</a:t>
                      </a:r>
                      <a:endParaRPr lang="en-US" dirty="0"/>
                    </a:p>
                  </a:txBody>
                  <a:tcPr anchor="ctr">
                    <a:solidFill>
                      <a:schemeClr val="accent5">
                        <a:lumMod val="20000"/>
                        <a:lumOff val="80000"/>
                      </a:schemeClr>
                    </a:solidFill>
                  </a:tcPr>
                </a:tc>
                <a:tc>
                  <a:txBody>
                    <a:bodyPr/>
                    <a:lstStyle/>
                    <a:p>
                      <a:pPr algn="ctr"/>
                      <a:r>
                        <a:rPr lang="en-US" dirty="0" smtClean="0"/>
                        <a:t>2940</a:t>
                      </a:r>
                      <a:endParaRPr lang="en-US" dirty="0"/>
                    </a:p>
                  </a:txBody>
                  <a:tcPr anchor="ctr">
                    <a:solidFill>
                      <a:schemeClr val="accent5">
                        <a:lumMod val="20000"/>
                        <a:lumOff val="80000"/>
                      </a:schemeClr>
                    </a:solidFill>
                  </a:tcPr>
                </a:tc>
                <a:tc>
                  <a:txBody>
                    <a:bodyPr/>
                    <a:lstStyle/>
                    <a:p>
                      <a:pPr algn="ctr"/>
                      <a:endParaRPr lang="en-US"/>
                    </a:p>
                  </a:txBody>
                  <a:tcPr anchor="ctr">
                    <a:solidFill>
                      <a:schemeClr val="accent5">
                        <a:lumMod val="20000"/>
                        <a:lumOff val="80000"/>
                      </a:schemeClr>
                    </a:solidFill>
                  </a:tcPr>
                </a:tc>
                <a:tc>
                  <a:txBody>
                    <a:bodyPr/>
                    <a:lstStyle/>
                    <a:p>
                      <a:pPr algn="ctr"/>
                      <a:endParaRPr lang="en-US"/>
                    </a:p>
                  </a:txBody>
                  <a:tcPr anchor="ctr">
                    <a:solidFill>
                      <a:schemeClr val="accent5">
                        <a:lumMod val="20000"/>
                        <a:lumOff val="80000"/>
                      </a:schemeClr>
                    </a:solidFill>
                  </a:tcPr>
                </a:tc>
                <a:tc>
                  <a:txBody>
                    <a:bodyPr/>
                    <a:lstStyle/>
                    <a:p>
                      <a:pPr algn="ctr"/>
                      <a:r>
                        <a:rPr lang="en-US" dirty="0" smtClean="0"/>
                        <a:t>3000</a:t>
                      </a:r>
                      <a:endParaRPr lang="en-US" dirty="0"/>
                    </a:p>
                  </a:txBody>
                  <a:tcPr anchor="ctr">
                    <a:solidFill>
                      <a:schemeClr val="accent5">
                        <a:lumMod val="20000"/>
                        <a:lumOff val="80000"/>
                      </a:schemeClr>
                    </a:solidFill>
                  </a:tcPr>
                </a:tc>
              </a:tr>
              <a:tr h="620592">
                <a:tc>
                  <a:txBody>
                    <a:bodyPr/>
                    <a:lstStyle/>
                    <a:p>
                      <a:pPr algn="ctr"/>
                      <a:r>
                        <a:rPr lang="en-US" baseline="0" dirty="0" smtClean="0"/>
                        <a:t>23 Des</a:t>
                      </a:r>
                      <a:endParaRPr lang="en-US" dirty="0"/>
                    </a:p>
                  </a:txBody>
                  <a:tcPr anchor="ctr">
                    <a:solidFill>
                      <a:schemeClr val="accent5">
                        <a:lumMod val="20000"/>
                        <a:lumOff val="80000"/>
                      </a:schemeClr>
                    </a:solidFill>
                  </a:tcPr>
                </a:tc>
                <a:tc>
                  <a:txBody>
                    <a:bodyPr/>
                    <a:lstStyle/>
                    <a:p>
                      <a:pPr algn="ctr"/>
                      <a:r>
                        <a:rPr lang="en-US" dirty="0" err="1" smtClean="0"/>
                        <a:t>Fa</a:t>
                      </a:r>
                      <a:r>
                        <a:rPr lang="en-US" dirty="0" smtClean="0"/>
                        <a:t>.</a:t>
                      </a:r>
                      <a:r>
                        <a:rPr lang="en-US" baseline="0" dirty="0" smtClean="0"/>
                        <a:t> </a:t>
                      </a:r>
                      <a:r>
                        <a:rPr lang="en-US" baseline="0" dirty="0" err="1" smtClean="0"/>
                        <a:t>Gogo</a:t>
                      </a:r>
                      <a:endParaRPr lang="en-US" dirty="0"/>
                    </a:p>
                  </a:txBody>
                  <a:tcPr anchor="ctr">
                    <a:solidFill>
                      <a:schemeClr val="accent5">
                        <a:lumMod val="20000"/>
                        <a:lumOff val="80000"/>
                      </a:schemeClr>
                    </a:solidFill>
                  </a:tcPr>
                </a:tc>
                <a:tc>
                  <a:txBody>
                    <a:bodyPr/>
                    <a:lstStyle/>
                    <a:p>
                      <a:pPr algn="ctr"/>
                      <a:endParaRPr lang="en-US"/>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2000</a:t>
                      </a:r>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r>
                        <a:rPr lang="en-US" dirty="0" smtClean="0"/>
                        <a:t>2000</a:t>
                      </a: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r>
              <a:tr h="620592">
                <a:tc>
                  <a:txBody>
                    <a:bodyPr/>
                    <a:lstStyle/>
                    <a:p>
                      <a:pPr algn="ctr"/>
                      <a:r>
                        <a:rPr lang="en-US" dirty="0" smtClean="0"/>
                        <a:t>29 Des</a:t>
                      </a:r>
                      <a:endParaRPr lang="en-US" dirty="0"/>
                    </a:p>
                  </a:txBody>
                  <a:tcPr anchor="ctr">
                    <a:solidFill>
                      <a:schemeClr val="accent5">
                        <a:lumMod val="20000"/>
                        <a:lumOff val="80000"/>
                      </a:schemeClr>
                    </a:solidFill>
                  </a:tcPr>
                </a:tc>
                <a:tc>
                  <a:txBody>
                    <a:bodyPr/>
                    <a:lstStyle/>
                    <a:p>
                      <a:pPr algn="ctr"/>
                      <a:r>
                        <a:rPr lang="en-US" dirty="0" err="1" smtClean="0"/>
                        <a:t>Pendapatan</a:t>
                      </a:r>
                      <a:r>
                        <a:rPr lang="en-US" dirty="0" smtClean="0"/>
                        <a:t> </a:t>
                      </a:r>
                      <a:r>
                        <a:rPr lang="en-US" dirty="0" err="1" smtClean="0"/>
                        <a:t>bunga</a:t>
                      </a:r>
                      <a:endParaRPr lang="en-US" dirty="0"/>
                    </a:p>
                  </a:txBody>
                  <a:tcPr anchor="ctr">
                    <a:solidFill>
                      <a:schemeClr val="accent5">
                        <a:lumMod val="20000"/>
                        <a:lumOff val="80000"/>
                      </a:schemeClr>
                    </a:solidFill>
                  </a:tcPr>
                </a:tc>
                <a:tc>
                  <a:txBody>
                    <a:bodyPr/>
                    <a:lstStyle/>
                    <a:p>
                      <a:pPr algn="ctr"/>
                      <a:endParaRPr lang="en-US"/>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r>
                        <a:rPr lang="en-US" dirty="0" smtClean="0"/>
                        <a:t>100</a:t>
                      </a:r>
                      <a:endParaRPr lang="en-US" dirty="0"/>
                    </a:p>
                  </a:txBody>
                  <a:tcPr anchor="ctr">
                    <a:solidFill>
                      <a:schemeClr val="accent5">
                        <a:lumMod val="20000"/>
                        <a:lumOff val="80000"/>
                      </a:schemeClr>
                    </a:solidFill>
                  </a:tcPr>
                </a:tc>
                <a:tc>
                  <a:txBody>
                    <a:bodyPr/>
                    <a:lstStyle/>
                    <a:p>
                      <a:pPr algn="ctr"/>
                      <a:r>
                        <a:rPr lang="en-US" dirty="0" smtClean="0"/>
                        <a:t>100</a:t>
                      </a: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c>
                  <a:txBody>
                    <a:bodyPr/>
                    <a:lstStyle/>
                    <a:p>
                      <a:pPr algn="ctr"/>
                      <a:endParaRPr lang="en-US" dirty="0"/>
                    </a:p>
                  </a:txBody>
                  <a:tcPr anchor="ctr">
                    <a:solidFill>
                      <a:schemeClr val="accent5">
                        <a:lumMod val="20000"/>
                        <a:lumOff val="80000"/>
                      </a:schemeClr>
                    </a:solidFill>
                  </a:tcPr>
                </a:tc>
              </a:tr>
              <a:tr h="354624">
                <a:tc gridSpan="3">
                  <a:txBody>
                    <a:bodyPr/>
                    <a:lstStyle/>
                    <a:p>
                      <a:pPr algn="ctr"/>
                      <a:endParaRPr lang="en-US" dirty="0"/>
                    </a:p>
                  </a:txBody>
                  <a:tcPr anchor="ctr">
                    <a:solidFill>
                      <a:schemeClr val="accent5">
                        <a:lumMod val="20000"/>
                        <a:lumOff val="80000"/>
                      </a:schemeClr>
                    </a:solidFill>
                  </a:tcPr>
                </a:tc>
                <a:tc hMerge="1">
                  <a:txBody>
                    <a:bodyPr/>
                    <a:lstStyle/>
                    <a:p>
                      <a:pPr algn="ctr"/>
                      <a:endParaRPr lang="en-US" dirty="0"/>
                    </a:p>
                  </a:txBody>
                  <a:tcPr anchor="ctr">
                    <a:solidFill>
                      <a:schemeClr val="accent6">
                        <a:lumMod val="20000"/>
                        <a:lumOff val="80000"/>
                      </a:schemeClr>
                    </a:solidFill>
                  </a:tcPr>
                </a:tc>
                <a:tc hMerge="1">
                  <a:txBody>
                    <a:bodyPr/>
                    <a:lstStyle/>
                    <a:p>
                      <a:pPr algn="ctr"/>
                      <a:endParaRPr lang="en-US" dirty="0"/>
                    </a:p>
                  </a:txBody>
                  <a:tcPr anchor="ctr">
                    <a:solidFill>
                      <a:schemeClr val="accent6">
                        <a:lumMod val="20000"/>
                        <a:lumOff val="80000"/>
                      </a:schemeClr>
                    </a:solidFill>
                  </a:tcPr>
                </a:tc>
                <a:tc>
                  <a:txBody>
                    <a:bodyPr/>
                    <a:lstStyle/>
                    <a:p>
                      <a:pPr algn="ctr"/>
                      <a:r>
                        <a:rPr lang="en-US" dirty="0" smtClean="0"/>
                        <a:t>60</a:t>
                      </a:r>
                      <a:endParaRPr lang="en-US" dirty="0"/>
                    </a:p>
                  </a:txBody>
                  <a:tcPr anchor="ctr">
                    <a:solidFill>
                      <a:schemeClr val="accent5">
                        <a:lumMod val="20000"/>
                        <a:lumOff val="80000"/>
                      </a:schemeClr>
                    </a:solidFill>
                  </a:tcPr>
                </a:tc>
                <a:tc>
                  <a:txBody>
                    <a:bodyPr/>
                    <a:lstStyle/>
                    <a:p>
                      <a:pPr algn="ctr"/>
                      <a:r>
                        <a:rPr lang="en-US" dirty="0" smtClean="0"/>
                        <a:t>5040</a:t>
                      </a:r>
                      <a:endParaRPr lang="en-US" dirty="0"/>
                    </a:p>
                  </a:txBody>
                  <a:tcPr anchor="ctr">
                    <a:solidFill>
                      <a:schemeClr val="accent5">
                        <a:lumMod val="20000"/>
                        <a:lumOff val="80000"/>
                      </a:schemeClr>
                    </a:solidFill>
                  </a:tcPr>
                </a:tc>
                <a:tc>
                  <a:txBody>
                    <a:bodyPr/>
                    <a:lstStyle/>
                    <a:p>
                      <a:pPr algn="ctr"/>
                      <a:r>
                        <a:rPr lang="en-US" dirty="0" smtClean="0"/>
                        <a:t>100</a:t>
                      </a:r>
                      <a:endParaRPr lang="en-US" dirty="0"/>
                    </a:p>
                  </a:txBody>
                  <a:tcPr anchor="ctr">
                    <a:solidFill>
                      <a:schemeClr val="accent5">
                        <a:lumMod val="20000"/>
                        <a:lumOff val="80000"/>
                      </a:schemeClr>
                    </a:solidFill>
                  </a:tcPr>
                </a:tc>
                <a:tc>
                  <a:txBody>
                    <a:bodyPr/>
                    <a:lstStyle/>
                    <a:p>
                      <a:pPr algn="ctr"/>
                      <a:r>
                        <a:rPr lang="en-US" dirty="0" smtClean="0"/>
                        <a:t>2000</a:t>
                      </a:r>
                      <a:endParaRPr lang="en-US" dirty="0"/>
                    </a:p>
                  </a:txBody>
                  <a:tcPr anchor="ctr">
                    <a:solidFill>
                      <a:schemeClr val="accent5">
                        <a:lumMod val="20000"/>
                        <a:lumOff val="80000"/>
                      </a:schemeClr>
                    </a:solidFill>
                  </a:tcPr>
                </a:tc>
                <a:tc>
                  <a:txBody>
                    <a:bodyPr/>
                    <a:lstStyle/>
                    <a:p>
                      <a:pPr algn="ctr"/>
                      <a:r>
                        <a:rPr lang="en-US" dirty="0" smtClean="0"/>
                        <a:t>3000</a:t>
                      </a:r>
                      <a:endParaRPr lang="en-US" dirty="0"/>
                    </a:p>
                  </a:txBody>
                  <a:tcPr anchor="ctr">
                    <a:solidFill>
                      <a:schemeClr val="accent5">
                        <a:lumMod val="20000"/>
                        <a:lumOff val="80000"/>
                      </a:schemeClr>
                    </a:solidFill>
                  </a:tcPr>
                </a:tc>
              </a:tr>
            </a:tbl>
          </a:graphicData>
        </a:graphic>
      </p:graphicFrame>
      <p:sp>
        <p:nvSpPr>
          <p:cNvPr id="4" name="Title 5"/>
          <p:cNvSpPr>
            <a:spLocks noGrp="1"/>
          </p:cNvSpPr>
          <p:nvPr>
            <p:ph type="title"/>
          </p:nvPr>
        </p:nvSpPr>
        <p:spPr>
          <a:xfrm>
            <a:off x="381000" y="2971800"/>
            <a:ext cx="8229600" cy="487362"/>
          </a:xfrm>
        </p:spPr>
        <p:txBody>
          <a:bodyPr>
            <a:noAutofit/>
          </a:bodyPr>
          <a:lstStyle/>
          <a:p>
            <a:r>
              <a:rPr lang="en-US" sz="3200" dirty="0" err="1" smtClean="0">
                <a:solidFill>
                  <a:srgbClr val="00FFFF"/>
                </a:solidFill>
              </a:rPr>
              <a:t>Jurnal</a:t>
            </a:r>
            <a:r>
              <a:rPr lang="en-US" sz="3200" dirty="0" smtClean="0">
                <a:solidFill>
                  <a:srgbClr val="00FFFF"/>
                </a:solidFill>
              </a:rPr>
              <a:t> </a:t>
            </a:r>
            <a:r>
              <a:rPr lang="en-US" sz="3200" dirty="0" err="1" smtClean="0">
                <a:solidFill>
                  <a:srgbClr val="00FFFF"/>
                </a:solidFill>
              </a:rPr>
              <a:t>Penerimaan</a:t>
            </a:r>
            <a:r>
              <a:rPr lang="en-US" sz="3200" dirty="0" smtClean="0">
                <a:solidFill>
                  <a:srgbClr val="00FFFF"/>
                </a:solidFill>
              </a:rPr>
              <a:t> </a:t>
            </a:r>
            <a:r>
              <a:rPr lang="en-US" sz="3200" dirty="0" err="1" smtClean="0">
                <a:solidFill>
                  <a:srgbClr val="00FFFF"/>
                </a:solidFill>
              </a:rPr>
              <a:t>Kas</a:t>
            </a:r>
            <a:endParaRPr lang="en-US" sz="3200" dirty="0">
              <a:solidFill>
                <a:srgbClr val="00FFFF"/>
              </a:solidFill>
            </a:endParaRPr>
          </a:p>
        </p:txBody>
      </p:sp>
      <p:sp>
        <p:nvSpPr>
          <p:cNvPr id="6" name="Title 5"/>
          <p:cNvSpPr txBox="1">
            <a:spLocks/>
          </p:cNvSpPr>
          <p:nvPr/>
        </p:nvSpPr>
        <p:spPr>
          <a:xfrm>
            <a:off x="381001" y="46038"/>
            <a:ext cx="8229600" cy="4873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Contoh</a:t>
            </a: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Jurnal</a:t>
            </a:r>
            <a:r>
              <a:rPr kumimoji="0" lang="en-US" sz="3200" b="0" i="0" u="none" strike="noStrike" kern="1200" cap="none" spc="0" normalizeH="0" baseline="0" noProof="0" dirty="0" smtClean="0">
                <a:ln>
                  <a:noFill/>
                </a:ln>
                <a:solidFill>
                  <a:srgbClr val="00FFFF"/>
                </a:solidFill>
                <a:effectLst/>
                <a:uLnTx/>
                <a:uFillTx/>
                <a:latin typeface="+mj-lt"/>
                <a:ea typeface="+mj-ea"/>
                <a:cs typeface="+mj-cs"/>
              </a:rPr>
              <a:t> </a:t>
            </a:r>
            <a:r>
              <a:rPr kumimoji="0" lang="en-US" sz="3200" b="0" i="0" u="none" strike="noStrike" kern="1200" cap="none" spc="0" normalizeH="0" baseline="0" noProof="0" dirty="0" err="1" smtClean="0">
                <a:ln>
                  <a:noFill/>
                </a:ln>
                <a:solidFill>
                  <a:srgbClr val="00FFFF"/>
                </a:solidFill>
                <a:effectLst/>
                <a:uLnTx/>
                <a:uFillTx/>
                <a:latin typeface="+mj-lt"/>
                <a:ea typeface="+mj-ea"/>
                <a:cs typeface="+mj-cs"/>
              </a:rPr>
              <a:t>Penjualan</a:t>
            </a:r>
            <a:endParaRPr kumimoji="0" lang="en-US" sz="3200" b="0" i="0" u="none" strike="noStrike" kern="1200" cap="none" spc="0" normalizeH="0" baseline="0" noProof="0" dirty="0">
              <a:ln>
                <a:noFill/>
              </a:ln>
              <a:solidFill>
                <a:srgbClr val="00FFFF"/>
              </a:solidFill>
              <a:effectLst/>
              <a:uLnTx/>
              <a:uFillTx/>
              <a:latin typeface="+mj-lt"/>
              <a:ea typeface="+mj-ea"/>
              <a:cs typeface="+mj-cs"/>
            </a:endParaRPr>
          </a:p>
        </p:txBody>
      </p:sp>
      <p:graphicFrame>
        <p:nvGraphicFramePr>
          <p:cNvPr id="7" name="Table 6"/>
          <p:cNvGraphicFramePr>
            <a:graphicFrameLocks noGrp="1"/>
          </p:cNvGraphicFramePr>
          <p:nvPr/>
        </p:nvGraphicFramePr>
        <p:xfrm>
          <a:off x="0" y="609600"/>
          <a:ext cx="8839200" cy="2240280"/>
        </p:xfrm>
        <a:graphic>
          <a:graphicData uri="http://schemas.openxmlformats.org/drawingml/2006/table">
            <a:tbl>
              <a:tblPr firstRow="1" bandRow="1">
                <a:tableStyleId>{5C22544A-7EE6-4342-B048-85BDC9FD1C3A}</a:tableStyleId>
              </a:tblPr>
              <a:tblGrid>
                <a:gridCol w="838200"/>
                <a:gridCol w="561340"/>
                <a:gridCol w="2725420"/>
                <a:gridCol w="1767840"/>
                <a:gridCol w="2946400"/>
              </a:tblGrid>
              <a:tr h="685800">
                <a:tc gridSpan="2">
                  <a:txBody>
                    <a:bodyPr/>
                    <a:lstStyle/>
                    <a:p>
                      <a:pPr algn="ctr"/>
                      <a:r>
                        <a:rPr lang="en-US" sz="2400" dirty="0" err="1" smtClean="0"/>
                        <a:t>Tanggal</a:t>
                      </a:r>
                      <a:endParaRPr lang="en-US" sz="2400" dirty="0"/>
                    </a:p>
                  </a:txBody>
                  <a:tcPr anchor="ctr"/>
                </a:tc>
                <a:tc hMerge="1">
                  <a:txBody>
                    <a:bodyPr/>
                    <a:lstStyle/>
                    <a:p>
                      <a:endParaRPr lang="en-US"/>
                    </a:p>
                  </a:txBody>
                  <a:tcPr/>
                </a:tc>
                <a:tc>
                  <a:txBody>
                    <a:bodyPr/>
                    <a:lstStyle/>
                    <a:p>
                      <a:pPr algn="ctr"/>
                      <a:r>
                        <a:rPr lang="en-US" sz="2400" dirty="0" err="1" smtClean="0"/>
                        <a:t>Akun</a:t>
                      </a:r>
                      <a:r>
                        <a:rPr lang="en-US" sz="2400" dirty="0" smtClean="0"/>
                        <a:t> Yang </a:t>
                      </a:r>
                      <a:r>
                        <a:rPr lang="en-US" sz="2400" dirty="0" err="1" smtClean="0"/>
                        <a:t>didebit</a:t>
                      </a:r>
                      <a:endParaRPr lang="en-US" sz="2400" dirty="0"/>
                    </a:p>
                  </a:txBody>
                  <a:tcPr anchor="ctr"/>
                </a:tc>
                <a:tc>
                  <a:txBody>
                    <a:bodyPr/>
                    <a:lstStyle/>
                    <a:p>
                      <a:pPr algn="ctr"/>
                      <a:r>
                        <a:rPr lang="en-US" sz="2400" dirty="0" err="1" smtClean="0"/>
                        <a:t>Syarat</a:t>
                      </a:r>
                      <a:endParaRPr lang="en-US" sz="2400" dirty="0"/>
                    </a:p>
                  </a:txBody>
                  <a:tcPr anchor="ctr"/>
                </a:tc>
                <a:tc>
                  <a:txBody>
                    <a:bodyPr/>
                    <a:lstStyle/>
                    <a:p>
                      <a:pPr algn="ctr"/>
                      <a:r>
                        <a:rPr lang="en-US" sz="2400" dirty="0" smtClean="0"/>
                        <a:t>Debit</a:t>
                      </a:r>
                      <a:r>
                        <a:rPr lang="en-US" sz="2400" baseline="0" dirty="0" smtClean="0"/>
                        <a:t> :</a:t>
                      </a:r>
                      <a:r>
                        <a:rPr lang="en-US" sz="2400" dirty="0" smtClean="0"/>
                        <a:t> </a:t>
                      </a:r>
                      <a:r>
                        <a:rPr lang="en-US" sz="2400" dirty="0" err="1" smtClean="0"/>
                        <a:t>piutang</a:t>
                      </a:r>
                      <a:endParaRPr lang="en-US" sz="2400" dirty="0" smtClean="0"/>
                    </a:p>
                    <a:p>
                      <a:pPr algn="ctr"/>
                      <a:r>
                        <a:rPr lang="en-US" sz="2400" dirty="0" err="1" smtClean="0"/>
                        <a:t>Kredit</a:t>
                      </a:r>
                      <a:r>
                        <a:rPr lang="en-US" sz="2400" dirty="0" smtClean="0"/>
                        <a:t>:</a:t>
                      </a:r>
                      <a:r>
                        <a:rPr lang="en-US" sz="2400" baseline="0" dirty="0" smtClean="0"/>
                        <a:t> </a:t>
                      </a:r>
                      <a:r>
                        <a:rPr lang="en-US" sz="2400" dirty="0" err="1" smtClean="0"/>
                        <a:t>Penjualan</a:t>
                      </a:r>
                      <a:endParaRPr lang="en-US" sz="2400" dirty="0"/>
                    </a:p>
                  </a:txBody>
                  <a:tcPr anchor="ctr"/>
                </a:tc>
              </a:tr>
              <a:tr h="472440">
                <a:tc>
                  <a:txBody>
                    <a:bodyPr/>
                    <a:lstStyle/>
                    <a:p>
                      <a:r>
                        <a:rPr lang="en-US" sz="2400" dirty="0" smtClean="0"/>
                        <a:t>2010</a:t>
                      </a:r>
                      <a:endParaRPr lang="en-US" sz="2400" dirty="0"/>
                    </a:p>
                  </a:txBody>
                  <a:tcPr/>
                </a:tc>
                <a:tc>
                  <a:txBody>
                    <a:bodyPr/>
                    <a:lstStyle/>
                    <a:p>
                      <a:r>
                        <a:rPr lang="en-US" sz="2400" dirty="0" smtClean="0"/>
                        <a:t>3</a:t>
                      </a:r>
                      <a:endParaRPr lang="en-US" sz="2400" dirty="0"/>
                    </a:p>
                  </a:txBody>
                  <a:tcPr/>
                </a:tc>
                <a:tc>
                  <a:txBody>
                    <a:bodyPr/>
                    <a:lstStyle/>
                    <a:p>
                      <a:r>
                        <a:rPr lang="en-US" sz="2400" dirty="0" smtClean="0"/>
                        <a:t>PD. </a:t>
                      </a:r>
                      <a:r>
                        <a:rPr lang="en-US" sz="2400" dirty="0" err="1" smtClean="0"/>
                        <a:t>Ambalat</a:t>
                      </a:r>
                      <a:endParaRPr lang="en-US" sz="2400" dirty="0"/>
                    </a:p>
                  </a:txBody>
                  <a:tcPr/>
                </a:tc>
                <a:tc>
                  <a:txBody>
                    <a:bodyPr/>
                    <a:lstStyle/>
                    <a:p>
                      <a:pPr algn="ctr"/>
                      <a:r>
                        <a:rPr lang="en-US" sz="2400" dirty="0" smtClean="0"/>
                        <a:t>2/10, n/30</a:t>
                      </a:r>
                      <a:endParaRPr lang="en-US" sz="2400" dirty="0"/>
                    </a:p>
                  </a:txBody>
                  <a:tcPr/>
                </a:tc>
                <a:tc>
                  <a:txBody>
                    <a:bodyPr/>
                    <a:lstStyle/>
                    <a:p>
                      <a:pPr algn="ctr"/>
                      <a:r>
                        <a:rPr lang="en-US" sz="2400" dirty="0" smtClean="0"/>
                        <a:t> 3000</a:t>
                      </a:r>
                      <a:endParaRPr lang="en-US" sz="2400" dirty="0"/>
                    </a:p>
                  </a:txBody>
                  <a:tcPr/>
                </a:tc>
              </a:tr>
              <a:tr h="472440">
                <a:tc>
                  <a:txBody>
                    <a:bodyPr/>
                    <a:lstStyle/>
                    <a:p>
                      <a:r>
                        <a:rPr lang="en-US" sz="2400" dirty="0" smtClean="0"/>
                        <a:t>Des</a:t>
                      </a:r>
                      <a:endParaRPr lang="en-US" sz="2400" dirty="0"/>
                    </a:p>
                  </a:txBody>
                  <a:tcPr/>
                </a:tc>
                <a:tc>
                  <a:txBody>
                    <a:bodyPr/>
                    <a:lstStyle/>
                    <a:p>
                      <a:r>
                        <a:rPr lang="en-US" sz="2400" dirty="0" smtClean="0"/>
                        <a:t>14</a:t>
                      </a:r>
                      <a:endParaRPr lang="en-US" sz="2400" dirty="0"/>
                    </a:p>
                  </a:txBody>
                  <a:tcPr/>
                </a:tc>
                <a:tc>
                  <a:txBody>
                    <a:bodyPr/>
                    <a:lstStyle/>
                    <a:p>
                      <a:r>
                        <a:rPr lang="en-US" sz="2400" dirty="0" err="1" smtClean="0"/>
                        <a:t>Fa</a:t>
                      </a:r>
                      <a:r>
                        <a:rPr lang="en-US" sz="2400" dirty="0" smtClean="0"/>
                        <a:t> </a:t>
                      </a:r>
                      <a:r>
                        <a:rPr lang="en-US" sz="2400" dirty="0" err="1" smtClean="0"/>
                        <a:t>Pradana</a:t>
                      </a:r>
                      <a:endParaRPr lang="en-US" sz="2400" dirty="0"/>
                    </a:p>
                  </a:txBody>
                  <a:tcPr/>
                </a:tc>
                <a:tc>
                  <a:txBody>
                    <a:bodyPr/>
                    <a:lstStyle/>
                    <a:p>
                      <a:pPr algn="ctr"/>
                      <a:r>
                        <a:rPr lang="en-US" sz="2400" dirty="0" smtClean="0"/>
                        <a:t>EOM</a:t>
                      </a:r>
                      <a:endParaRPr lang="en-US" sz="2400" dirty="0"/>
                    </a:p>
                  </a:txBody>
                  <a:tcPr/>
                </a:tc>
                <a:tc>
                  <a:txBody>
                    <a:bodyPr/>
                    <a:lstStyle/>
                    <a:p>
                      <a:pPr algn="ctr"/>
                      <a:r>
                        <a:rPr lang="en-US" sz="2400" dirty="0" smtClean="0"/>
                        <a:t>2000</a:t>
                      </a:r>
                      <a:endParaRPr lang="en-US" sz="2400" dirty="0"/>
                    </a:p>
                  </a:txBody>
                  <a:tcPr/>
                </a:tc>
              </a:tr>
              <a:tr h="472440">
                <a:tc gridSpan="4">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pPr algn="ctr"/>
                      <a:endParaRPr lang="en-US" sz="2400" dirty="0"/>
                    </a:p>
                  </a:txBody>
                  <a:tcPr/>
                </a:tc>
                <a:tc>
                  <a:txBody>
                    <a:bodyPr/>
                    <a:lstStyle/>
                    <a:p>
                      <a:pPr algn="ctr"/>
                      <a:r>
                        <a:rPr lang="en-US" sz="2400" dirty="0" smtClean="0"/>
                        <a:t>5000</a:t>
                      </a:r>
                      <a:endParaRPr lang="en-US" sz="2400" dirty="0"/>
                    </a:p>
                  </a:txBody>
                  <a:tcPr/>
                </a:tc>
              </a:tr>
            </a:tbl>
          </a:graphicData>
        </a:graphic>
      </p:graphicFrame>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fontScale="90000"/>
          </a:bodyPr>
          <a:lstStyle/>
          <a:p>
            <a:r>
              <a:rPr lang="en-US" dirty="0" err="1" smtClean="0">
                <a:solidFill>
                  <a:srgbClr val="FFFF00"/>
                </a:solidFill>
              </a:rPr>
              <a:t>Jurnal</a:t>
            </a:r>
            <a:r>
              <a:rPr lang="en-US" dirty="0" smtClean="0">
                <a:solidFill>
                  <a:srgbClr val="FFFF00"/>
                </a:solidFill>
              </a:rPr>
              <a:t> </a:t>
            </a:r>
            <a:r>
              <a:rPr lang="en-US" dirty="0" err="1" smtClean="0">
                <a:solidFill>
                  <a:srgbClr val="FFFF00"/>
                </a:solidFill>
              </a:rPr>
              <a:t>Penyesuaian</a:t>
            </a:r>
            <a:endParaRPr lang="en-US" dirty="0">
              <a:solidFill>
                <a:srgbClr val="FFFF00"/>
              </a:solidFill>
            </a:endParaRPr>
          </a:p>
        </p:txBody>
      </p:sp>
      <p:graphicFrame>
        <p:nvGraphicFramePr>
          <p:cNvPr id="3" name="Table 2"/>
          <p:cNvGraphicFramePr>
            <a:graphicFrameLocks noGrp="1"/>
          </p:cNvGraphicFramePr>
          <p:nvPr/>
        </p:nvGraphicFramePr>
        <p:xfrm>
          <a:off x="0" y="838200"/>
          <a:ext cx="9067800" cy="5943600"/>
        </p:xfrm>
        <a:graphic>
          <a:graphicData uri="http://schemas.openxmlformats.org/drawingml/2006/table">
            <a:tbl>
              <a:tblPr firstRow="1" bandRow="1">
                <a:tableStyleId>{E8B1032C-EA38-4F05-BA0D-38AFFFC7BED3}</a:tableStyleId>
              </a:tblPr>
              <a:tblGrid>
                <a:gridCol w="2362200"/>
                <a:gridCol w="6705600"/>
              </a:tblGrid>
              <a:tr h="659757">
                <a:tc>
                  <a:txBody>
                    <a:bodyPr/>
                    <a:lstStyle/>
                    <a:p>
                      <a:pPr algn="ctr"/>
                      <a:r>
                        <a:rPr lang="en-US" sz="3200" b="1" dirty="0" err="1" smtClean="0">
                          <a:solidFill>
                            <a:srgbClr val="FFFF00"/>
                          </a:solidFill>
                        </a:rPr>
                        <a:t>Jenis</a:t>
                      </a:r>
                      <a:endParaRPr lang="en-US" sz="3200" b="1" dirty="0">
                        <a:solidFill>
                          <a:srgbClr val="FFFF00"/>
                        </a:solidFill>
                      </a:endParaRPr>
                    </a:p>
                  </a:txBody>
                  <a:tcPr>
                    <a:solidFill>
                      <a:srgbClr val="00B050"/>
                    </a:solidFill>
                  </a:tcPr>
                </a:tc>
                <a:tc>
                  <a:txBody>
                    <a:bodyPr/>
                    <a:lstStyle/>
                    <a:p>
                      <a:pPr algn="ctr"/>
                      <a:r>
                        <a:rPr lang="en-US" sz="2800" b="1" dirty="0" err="1" smtClean="0">
                          <a:solidFill>
                            <a:srgbClr val="FFFF00"/>
                          </a:solidFill>
                        </a:rPr>
                        <a:t>Akun</a:t>
                      </a:r>
                      <a:r>
                        <a:rPr lang="en-US" sz="2800" b="1" dirty="0" smtClean="0">
                          <a:solidFill>
                            <a:srgbClr val="FFFF00"/>
                          </a:solidFill>
                        </a:rPr>
                        <a:t> </a:t>
                      </a:r>
                      <a:r>
                        <a:rPr lang="en-US" sz="2800" b="1" dirty="0" err="1" smtClean="0">
                          <a:solidFill>
                            <a:srgbClr val="FFFF00"/>
                          </a:solidFill>
                        </a:rPr>
                        <a:t>Jurnal</a:t>
                      </a:r>
                      <a:r>
                        <a:rPr lang="en-US" sz="2800" b="1" dirty="0" smtClean="0">
                          <a:solidFill>
                            <a:srgbClr val="FFFF00"/>
                          </a:solidFill>
                        </a:rPr>
                        <a:t> </a:t>
                      </a:r>
                      <a:r>
                        <a:rPr lang="en-US" sz="2800" b="1" dirty="0" err="1" smtClean="0">
                          <a:solidFill>
                            <a:srgbClr val="FFFF00"/>
                          </a:solidFill>
                        </a:rPr>
                        <a:t>Penyesuaian</a:t>
                      </a:r>
                      <a:endParaRPr lang="en-US" sz="2800" b="1" dirty="0">
                        <a:solidFill>
                          <a:srgbClr val="FFFF00"/>
                        </a:solidFill>
                      </a:endParaRPr>
                    </a:p>
                  </a:txBody>
                  <a:tcPr>
                    <a:solidFill>
                      <a:srgbClr val="00B050"/>
                    </a:solidFill>
                  </a:tcPr>
                </a:tc>
              </a:tr>
              <a:tr h="1626243">
                <a:tc>
                  <a:txBody>
                    <a:bodyPr/>
                    <a:lstStyle/>
                    <a:p>
                      <a:r>
                        <a:rPr lang="en-US" sz="2000" b="1" dirty="0" err="1" smtClean="0">
                          <a:solidFill>
                            <a:srgbClr val="FF0000"/>
                          </a:solidFill>
                        </a:rPr>
                        <a:t>Persediaan</a:t>
                      </a:r>
                      <a:r>
                        <a:rPr lang="en-US" sz="2000" b="1" baseline="0" dirty="0" smtClean="0">
                          <a:solidFill>
                            <a:srgbClr val="FF0000"/>
                          </a:solidFill>
                        </a:rPr>
                        <a:t> </a:t>
                      </a:r>
                      <a:r>
                        <a:rPr lang="en-US" sz="2000" b="1" baseline="0" dirty="0" err="1" smtClean="0">
                          <a:solidFill>
                            <a:srgbClr val="FF0000"/>
                          </a:solidFill>
                        </a:rPr>
                        <a:t>barang</a:t>
                      </a:r>
                      <a:r>
                        <a:rPr lang="en-US" sz="2000" b="1" baseline="0" dirty="0" smtClean="0">
                          <a:solidFill>
                            <a:srgbClr val="FF0000"/>
                          </a:solidFill>
                        </a:rPr>
                        <a:t> </a:t>
                      </a:r>
                      <a:r>
                        <a:rPr lang="en-US" sz="2000" b="1" baseline="0" dirty="0" err="1" smtClean="0">
                          <a:solidFill>
                            <a:srgbClr val="FF0000"/>
                          </a:solidFill>
                        </a:rPr>
                        <a:t>dagang</a:t>
                      </a:r>
                      <a:r>
                        <a:rPr lang="en-US" sz="2000" b="1" baseline="0" dirty="0" smtClean="0">
                          <a:solidFill>
                            <a:srgbClr val="FF0000"/>
                          </a:solidFill>
                        </a:rPr>
                        <a:t> </a:t>
                      </a:r>
                      <a:r>
                        <a:rPr lang="en-US" sz="2000" b="1" baseline="0" dirty="0" err="1" smtClean="0">
                          <a:solidFill>
                            <a:srgbClr val="FF0000"/>
                          </a:solidFill>
                        </a:rPr>
                        <a:t>menggunakan</a:t>
                      </a:r>
                      <a:r>
                        <a:rPr lang="en-US" sz="2000" b="1" baseline="0" dirty="0" smtClean="0">
                          <a:solidFill>
                            <a:srgbClr val="FF0000"/>
                          </a:solidFill>
                        </a:rPr>
                        <a:t> </a:t>
                      </a:r>
                      <a:r>
                        <a:rPr lang="en-US" sz="2000" b="1" baseline="0" dirty="0" err="1" smtClean="0">
                          <a:solidFill>
                            <a:srgbClr val="FF0000"/>
                          </a:solidFill>
                        </a:rPr>
                        <a:t>pendekatan</a:t>
                      </a:r>
                      <a:r>
                        <a:rPr lang="en-US" sz="2000" b="1" baseline="0" dirty="0" smtClean="0">
                          <a:solidFill>
                            <a:srgbClr val="FF0000"/>
                          </a:solidFill>
                        </a:rPr>
                        <a:t> </a:t>
                      </a:r>
                      <a:r>
                        <a:rPr lang="en-US" sz="2000" b="1" baseline="0" dirty="0" err="1" smtClean="0">
                          <a:solidFill>
                            <a:srgbClr val="FF0000"/>
                          </a:solidFill>
                        </a:rPr>
                        <a:t>Ikhtisar</a:t>
                      </a:r>
                      <a:r>
                        <a:rPr lang="en-US" sz="2000" b="1" baseline="0" dirty="0" smtClean="0">
                          <a:solidFill>
                            <a:srgbClr val="FF0000"/>
                          </a:solidFill>
                        </a:rPr>
                        <a:t> </a:t>
                      </a:r>
                      <a:r>
                        <a:rPr lang="en-US" sz="2000" b="1" baseline="0" dirty="0" err="1" smtClean="0">
                          <a:solidFill>
                            <a:srgbClr val="FF00FF"/>
                          </a:solidFill>
                        </a:rPr>
                        <a:t>Laba</a:t>
                      </a:r>
                      <a:r>
                        <a:rPr lang="en-US" sz="2000" b="1" baseline="0" dirty="0" smtClean="0">
                          <a:solidFill>
                            <a:srgbClr val="FF00FF"/>
                          </a:solidFill>
                        </a:rPr>
                        <a:t> </a:t>
                      </a:r>
                      <a:r>
                        <a:rPr lang="en-US" sz="2000" b="1" baseline="0" dirty="0" err="1" smtClean="0">
                          <a:solidFill>
                            <a:srgbClr val="FF00FF"/>
                          </a:solidFill>
                        </a:rPr>
                        <a:t>Rugi</a:t>
                      </a:r>
                      <a:endParaRPr lang="en-US" sz="2000" b="1" dirty="0">
                        <a:solidFill>
                          <a:srgbClr val="FF00FF"/>
                        </a:solidFill>
                      </a:endParaRPr>
                    </a:p>
                  </a:txBody>
                  <a:tcPr>
                    <a:solidFill>
                      <a:srgbClr val="00CC99"/>
                    </a:solidFill>
                  </a:tcPr>
                </a:tc>
                <a:tc>
                  <a:txBody>
                    <a:bodyPr/>
                    <a:lstStyle/>
                    <a:p>
                      <a:r>
                        <a:rPr lang="en-US" sz="2400" b="0" dirty="0" smtClean="0">
                          <a:solidFill>
                            <a:schemeClr val="tx1"/>
                          </a:solidFill>
                        </a:rPr>
                        <a:t>(Dr) </a:t>
                      </a:r>
                      <a:r>
                        <a:rPr lang="en-US" sz="2400" b="0" dirty="0" err="1" smtClean="0">
                          <a:solidFill>
                            <a:schemeClr val="tx1"/>
                          </a:solidFill>
                        </a:rPr>
                        <a:t>Ikhtisar</a:t>
                      </a:r>
                      <a:r>
                        <a:rPr lang="en-US" sz="2400" b="0" dirty="0" smtClean="0">
                          <a:solidFill>
                            <a:schemeClr val="tx1"/>
                          </a:solidFill>
                        </a:rPr>
                        <a:t> L/R                                       </a:t>
                      </a:r>
                      <a:r>
                        <a:rPr lang="en-US" sz="2400" b="0" dirty="0" err="1" smtClean="0">
                          <a:solidFill>
                            <a:schemeClr val="tx1"/>
                          </a:solidFill>
                        </a:rPr>
                        <a:t>Rp</a:t>
                      </a:r>
                      <a:r>
                        <a:rPr lang="en-US" sz="2400" b="0" dirty="0" smtClean="0">
                          <a:solidFill>
                            <a:schemeClr val="tx1"/>
                          </a:solidFill>
                        </a:rPr>
                        <a:t>……</a:t>
                      </a:r>
                    </a:p>
                    <a:p>
                      <a:r>
                        <a:rPr lang="en-US" sz="2400" b="0" dirty="0" smtClean="0">
                          <a:solidFill>
                            <a:schemeClr val="tx1"/>
                          </a:solidFill>
                        </a:rPr>
                        <a:t>        (Cr) Pers. </a:t>
                      </a:r>
                      <a:r>
                        <a:rPr lang="en-US" sz="2400" b="0" dirty="0" err="1" smtClean="0">
                          <a:solidFill>
                            <a:schemeClr val="tx1"/>
                          </a:solidFill>
                        </a:rPr>
                        <a:t>Barang</a:t>
                      </a:r>
                      <a:r>
                        <a:rPr lang="en-US" sz="2400" b="0" baseline="0" dirty="0" smtClean="0">
                          <a:solidFill>
                            <a:schemeClr val="tx1"/>
                          </a:solidFill>
                        </a:rPr>
                        <a:t> </a:t>
                      </a:r>
                      <a:r>
                        <a:rPr lang="en-US" sz="2400" b="0" baseline="0" dirty="0" err="1" smtClean="0">
                          <a:solidFill>
                            <a:schemeClr val="tx1"/>
                          </a:solidFill>
                        </a:rPr>
                        <a:t>Dagang</a:t>
                      </a:r>
                      <a:r>
                        <a:rPr lang="en-US" sz="2400" b="0" baseline="0" dirty="0" smtClean="0">
                          <a:solidFill>
                            <a:schemeClr val="tx1"/>
                          </a:solidFill>
                        </a:rPr>
                        <a:t> </a:t>
                      </a:r>
                      <a:r>
                        <a:rPr lang="en-US" sz="2400" b="0" baseline="0" dirty="0" err="1" smtClean="0">
                          <a:solidFill>
                            <a:schemeClr val="tx1"/>
                          </a:solidFill>
                        </a:rPr>
                        <a:t>awal</a:t>
                      </a:r>
                      <a:r>
                        <a:rPr lang="en-US" sz="2400" b="0" baseline="0" dirty="0" smtClean="0">
                          <a:solidFill>
                            <a:schemeClr val="tx1"/>
                          </a:solidFill>
                        </a:rPr>
                        <a:t>                   </a:t>
                      </a:r>
                      <a:r>
                        <a:rPr lang="en-US" sz="2400" b="0" baseline="0" dirty="0" err="1" smtClean="0">
                          <a:solidFill>
                            <a:schemeClr val="tx1"/>
                          </a:solidFill>
                        </a:rPr>
                        <a:t>Rp</a:t>
                      </a:r>
                      <a:r>
                        <a:rPr lang="en-US" sz="2400" b="0" baseline="0" dirty="0" smtClean="0">
                          <a:solidFill>
                            <a:schemeClr val="tx1"/>
                          </a:solidFill>
                        </a:rPr>
                        <a:t>……</a:t>
                      </a:r>
                    </a:p>
                    <a:p>
                      <a:r>
                        <a:rPr lang="en-US" sz="2400" b="0" baseline="0" dirty="0" smtClean="0">
                          <a:solidFill>
                            <a:schemeClr val="tx1"/>
                          </a:solidFill>
                        </a:rPr>
                        <a:t>(Dr) Pers. </a:t>
                      </a:r>
                      <a:r>
                        <a:rPr lang="en-US" sz="2400" b="0" baseline="0" dirty="0" err="1" smtClean="0">
                          <a:solidFill>
                            <a:schemeClr val="tx1"/>
                          </a:solidFill>
                        </a:rPr>
                        <a:t>Akhir</a:t>
                      </a:r>
                      <a:r>
                        <a:rPr lang="en-US" sz="2400" b="0" baseline="0" dirty="0" smtClean="0">
                          <a:solidFill>
                            <a:schemeClr val="tx1"/>
                          </a:solidFill>
                        </a:rPr>
                        <a:t> </a:t>
                      </a:r>
                      <a:r>
                        <a:rPr lang="en-US" sz="2400" b="0" baseline="0" dirty="0" err="1" smtClean="0">
                          <a:solidFill>
                            <a:schemeClr val="tx1"/>
                          </a:solidFill>
                        </a:rPr>
                        <a:t>Barang</a:t>
                      </a:r>
                      <a:r>
                        <a:rPr lang="en-US" sz="2400" b="0" baseline="0" dirty="0" smtClean="0">
                          <a:solidFill>
                            <a:schemeClr val="tx1"/>
                          </a:solidFill>
                        </a:rPr>
                        <a:t> </a:t>
                      </a:r>
                      <a:r>
                        <a:rPr lang="en-US" sz="2400" b="0" baseline="0" dirty="0" err="1" smtClean="0">
                          <a:solidFill>
                            <a:schemeClr val="tx1"/>
                          </a:solidFill>
                        </a:rPr>
                        <a:t>Dagang</a:t>
                      </a:r>
                      <a:r>
                        <a:rPr lang="en-US" sz="2400" b="0" baseline="0" dirty="0" smtClean="0">
                          <a:solidFill>
                            <a:schemeClr val="tx1"/>
                          </a:solidFill>
                        </a:rPr>
                        <a:t>            </a:t>
                      </a:r>
                      <a:r>
                        <a:rPr lang="en-US" sz="2400" b="0" baseline="0" dirty="0" err="1" smtClean="0">
                          <a:solidFill>
                            <a:schemeClr val="tx1"/>
                          </a:solidFill>
                        </a:rPr>
                        <a:t>Rp</a:t>
                      </a:r>
                      <a:r>
                        <a:rPr lang="en-US" sz="2400" b="0" baseline="0" dirty="0" smtClean="0">
                          <a:solidFill>
                            <a:schemeClr val="tx1"/>
                          </a:solidFill>
                        </a:rPr>
                        <a:t>…….</a:t>
                      </a:r>
                    </a:p>
                    <a:p>
                      <a:r>
                        <a:rPr lang="en-US" sz="2400" b="0" baseline="0" dirty="0" smtClean="0">
                          <a:solidFill>
                            <a:schemeClr val="tx1"/>
                          </a:solidFill>
                        </a:rPr>
                        <a:t>        (Cr) </a:t>
                      </a:r>
                      <a:r>
                        <a:rPr lang="en-US" sz="2400" b="0" baseline="0" dirty="0" err="1" smtClean="0">
                          <a:solidFill>
                            <a:schemeClr val="tx1"/>
                          </a:solidFill>
                        </a:rPr>
                        <a:t>Ikhtisar</a:t>
                      </a:r>
                      <a:r>
                        <a:rPr lang="en-US" sz="2400" b="0" baseline="0" dirty="0" smtClean="0">
                          <a:solidFill>
                            <a:schemeClr val="tx1"/>
                          </a:solidFill>
                        </a:rPr>
                        <a:t> R/L                                             </a:t>
                      </a:r>
                      <a:r>
                        <a:rPr lang="en-US" sz="2400" b="0" baseline="0" dirty="0" err="1" smtClean="0">
                          <a:solidFill>
                            <a:schemeClr val="tx1"/>
                          </a:solidFill>
                        </a:rPr>
                        <a:t>Rp</a:t>
                      </a:r>
                      <a:r>
                        <a:rPr lang="en-US" sz="2400" b="0" baseline="0" dirty="0" smtClean="0">
                          <a:solidFill>
                            <a:schemeClr val="tx1"/>
                          </a:solidFill>
                        </a:rPr>
                        <a:t>……</a:t>
                      </a:r>
                      <a:endParaRPr lang="en-US" sz="2400" b="0" dirty="0">
                        <a:solidFill>
                          <a:schemeClr val="tx1"/>
                        </a:solidFill>
                      </a:endParaRPr>
                    </a:p>
                  </a:txBody>
                  <a:tcPr>
                    <a:solidFill>
                      <a:srgbClr val="00CC99"/>
                    </a:solidFill>
                  </a:tcPr>
                </a:tc>
              </a:tr>
              <a:tr h="3657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err="1" smtClean="0">
                          <a:solidFill>
                            <a:srgbClr val="FF0000"/>
                          </a:solidFill>
                        </a:rPr>
                        <a:t>Persediaan</a:t>
                      </a:r>
                      <a:r>
                        <a:rPr lang="en-US" sz="2400" b="1" baseline="0" dirty="0" smtClean="0">
                          <a:solidFill>
                            <a:srgbClr val="FF0000"/>
                          </a:solidFill>
                        </a:rPr>
                        <a:t> </a:t>
                      </a:r>
                      <a:r>
                        <a:rPr lang="en-US" sz="2400" b="1" baseline="0" dirty="0" err="1" smtClean="0">
                          <a:solidFill>
                            <a:srgbClr val="FF0000"/>
                          </a:solidFill>
                        </a:rPr>
                        <a:t>barang</a:t>
                      </a:r>
                      <a:r>
                        <a:rPr lang="en-US" sz="2400" b="1" baseline="0" dirty="0" smtClean="0">
                          <a:solidFill>
                            <a:srgbClr val="FF0000"/>
                          </a:solidFill>
                        </a:rPr>
                        <a:t> </a:t>
                      </a:r>
                      <a:r>
                        <a:rPr lang="en-US" sz="2400" b="1" baseline="0" dirty="0" err="1" smtClean="0">
                          <a:solidFill>
                            <a:srgbClr val="FF0000"/>
                          </a:solidFill>
                        </a:rPr>
                        <a:t>dagang</a:t>
                      </a:r>
                      <a:r>
                        <a:rPr lang="en-US" sz="2400" b="1" baseline="0" dirty="0" smtClean="0">
                          <a:solidFill>
                            <a:srgbClr val="FF0000"/>
                          </a:solidFill>
                        </a:rPr>
                        <a:t> </a:t>
                      </a:r>
                      <a:r>
                        <a:rPr lang="en-US" sz="2400" b="1" baseline="0" dirty="0" err="1" smtClean="0">
                          <a:solidFill>
                            <a:srgbClr val="FF0000"/>
                          </a:solidFill>
                        </a:rPr>
                        <a:t>menggunakan</a:t>
                      </a:r>
                      <a:r>
                        <a:rPr lang="en-US" sz="2400" b="1" baseline="0" dirty="0" smtClean="0">
                          <a:solidFill>
                            <a:srgbClr val="FF0000"/>
                          </a:solidFill>
                        </a:rPr>
                        <a:t> </a:t>
                      </a:r>
                      <a:r>
                        <a:rPr lang="en-US" sz="2400" b="1" baseline="0" dirty="0" err="1" smtClean="0">
                          <a:solidFill>
                            <a:srgbClr val="FF0000"/>
                          </a:solidFill>
                        </a:rPr>
                        <a:t>pendekatan</a:t>
                      </a:r>
                      <a:r>
                        <a:rPr lang="en-US" sz="2400" b="1" baseline="0" dirty="0" smtClean="0">
                          <a:solidFill>
                            <a:srgbClr val="FF0000"/>
                          </a:solidFill>
                        </a:rPr>
                        <a:t> </a:t>
                      </a:r>
                      <a:r>
                        <a:rPr lang="en-US" sz="2400" b="1" baseline="0" dirty="0" err="1" smtClean="0">
                          <a:solidFill>
                            <a:srgbClr val="FF0000"/>
                          </a:solidFill>
                        </a:rPr>
                        <a:t>Ikhtisar</a:t>
                      </a:r>
                      <a:r>
                        <a:rPr lang="en-US" sz="2400" b="1" baseline="0" dirty="0" smtClean="0">
                          <a:solidFill>
                            <a:srgbClr val="FF0000"/>
                          </a:solidFill>
                        </a:rPr>
                        <a:t> </a:t>
                      </a:r>
                      <a:r>
                        <a:rPr lang="en-US" sz="2400" b="1" baseline="0" dirty="0" smtClean="0">
                          <a:solidFill>
                            <a:srgbClr val="FF00FF"/>
                          </a:solidFill>
                        </a:rPr>
                        <a:t>HPP</a:t>
                      </a:r>
                      <a:endParaRPr lang="en-US" sz="2400" b="1" dirty="0">
                        <a:solidFill>
                          <a:srgbClr val="FF00FF"/>
                        </a:solidFill>
                      </a:endParaRPr>
                    </a:p>
                  </a:txBody>
                  <a:tcPr>
                    <a:solidFill>
                      <a:srgbClr val="00CC99"/>
                    </a:solidFill>
                  </a:tcPr>
                </a:tc>
                <a:tc>
                  <a:txBody>
                    <a:bodyPr/>
                    <a:lstStyle/>
                    <a:p>
                      <a:r>
                        <a:rPr lang="en-US" sz="2400" dirty="0" smtClean="0">
                          <a:solidFill>
                            <a:schemeClr val="tx1"/>
                          </a:solidFill>
                        </a:rPr>
                        <a:t>(Dr) HPP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     (Cr) Pers. </a:t>
                      </a:r>
                      <a:r>
                        <a:rPr lang="en-US" sz="2400" dirty="0" err="1" smtClean="0">
                          <a:solidFill>
                            <a:schemeClr val="tx1"/>
                          </a:solidFill>
                        </a:rPr>
                        <a:t>Barang</a:t>
                      </a:r>
                      <a:r>
                        <a:rPr lang="en-US" sz="2400" dirty="0" smtClean="0">
                          <a:solidFill>
                            <a:schemeClr val="tx1"/>
                          </a:solidFill>
                        </a:rPr>
                        <a:t> </a:t>
                      </a:r>
                      <a:r>
                        <a:rPr lang="en-US" sz="2400" dirty="0" err="1" smtClean="0">
                          <a:solidFill>
                            <a:schemeClr val="tx1"/>
                          </a:solidFill>
                        </a:rPr>
                        <a:t>Dagang</a:t>
                      </a:r>
                      <a:r>
                        <a:rPr lang="en-US" sz="2400" dirty="0" smtClean="0">
                          <a:solidFill>
                            <a:schemeClr val="tx1"/>
                          </a:solidFill>
                        </a:rPr>
                        <a:t> </a:t>
                      </a:r>
                      <a:r>
                        <a:rPr lang="en-US" sz="2400" dirty="0" err="1" smtClean="0">
                          <a:solidFill>
                            <a:schemeClr val="tx1"/>
                          </a:solidFill>
                        </a:rPr>
                        <a:t>Awal</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     (Cr) </a:t>
                      </a:r>
                      <a:r>
                        <a:rPr lang="en-US" sz="2400" dirty="0" err="1" smtClean="0">
                          <a:solidFill>
                            <a:schemeClr val="tx1"/>
                          </a:solidFill>
                        </a:rPr>
                        <a:t>Pembelian</a:t>
                      </a:r>
                      <a:r>
                        <a:rPr lang="en-US" sz="2400" baseline="0" dirty="0" smtClean="0">
                          <a:solidFill>
                            <a:schemeClr val="tx1"/>
                          </a:solidFill>
                        </a:rPr>
                        <a:t>                            </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     (Cr) </a:t>
                      </a:r>
                      <a:r>
                        <a:rPr lang="en-US" sz="2400" dirty="0" err="1" smtClean="0">
                          <a:solidFill>
                            <a:schemeClr val="tx1"/>
                          </a:solidFill>
                        </a:rPr>
                        <a:t>Beban</a:t>
                      </a:r>
                      <a:r>
                        <a:rPr lang="en-US" sz="2400" dirty="0" smtClean="0">
                          <a:solidFill>
                            <a:schemeClr val="tx1"/>
                          </a:solidFill>
                        </a:rPr>
                        <a:t> </a:t>
                      </a:r>
                      <a:r>
                        <a:rPr lang="en-US" sz="2400" dirty="0" err="1" smtClean="0">
                          <a:solidFill>
                            <a:schemeClr val="tx1"/>
                          </a:solidFill>
                        </a:rPr>
                        <a:t>angkut</a:t>
                      </a:r>
                      <a:r>
                        <a:rPr lang="en-US" sz="2400" dirty="0" smtClean="0">
                          <a:solidFill>
                            <a:schemeClr val="tx1"/>
                          </a:solidFill>
                        </a:rPr>
                        <a:t> </a:t>
                      </a:r>
                      <a:r>
                        <a:rPr lang="en-US" sz="2400" dirty="0" err="1" smtClean="0">
                          <a:solidFill>
                            <a:schemeClr val="tx1"/>
                          </a:solidFill>
                        </a:rPr>
                        <a:t>Pemblian</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endParaRPr lang="en-US" sz="2400" dirty="0" smtClean="0">
                        <a:solidFill>
                          <a:schemeClr val="tx1"/>
                        </a:solidFill>
                      </a:endParaRPr>
                    </a:p>
                    <a:p>
                      <a:r>
                        <a:rPr lang="en-US" sz="2400" dirty="0" smtClean="0">
                          <a:solidFill>
                            <a:schemeClr val="tx1"/>
                          </a:solidFill>
                        </a:rPr>
                        <a:t>(Dr) Pers. </a:t>
                      </a:r>
                      <a:r>
                        <a:rPr lang="en-US" sz="2400" dirty="0" err="1" smtClean="0">
                          <a:solidFill>
                            <a:schemeClr val="tx1"/>
                          </a:solidFill>
                        </a:rPr>
                        <a:t>Barang</a:t>
                      </a:r>
                      <a:r>
                        <a:rPr lang="en-US" sz="2400" dirty="0" smtClean="0">
                          <a:solidFill>
                            <a:schemeClr val="tx1"/>
                          </a:solidFill>
                        </a:rPr>
                        <a:t> </a:t>
                      </a:r>
                      <a:r>
                        <a:rPr lang="en-US" sz="2400" dirty="0" err="1" smtClean="0">
                          <a:solidFill>
                            <a:schemeClr val="tx1"/>
                          </a:solidFill>
                        </a:rPr>
                        <a:t>Dagang</a:t>
                      </a:r>
                      <a:r>
                        <a:rPr lang="en-US" sz="2400" dirty="0" smtClean="0">
                          <a:solidFill>
                            <a:schemeClr val="tx1"/>
                          </a:solidFill>
                        </a:rPr>
                        <a:t> </a:t>
                      </a:r>
                      <a:r>
                        <a:rPr lang="en-US" sz="2400" dirty="0" err="1" smtClean="0">
                          <a:solidFill>
                            <a:schemeClr val="tx1"/>
                          </a:solidFill>
                        </a:rPr>
                        <a:t>Akhir</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(Dr) </a:t>
                      </a:r>
                      <a:r>
                        <a:rPr lang="en-US" sz="2400" dirty="0" err="1" smtClean="0">
                          <a:solidFill>
                            <a:schemeClr val="tx1"/>
                          </a:solidFill>
                        </a:rPr>
                        <a:t>Retur</a:t>
                      </a:r>
                      <a:r>
                        <a:rPr lang="en-US" sz="2400" dirty="0" smtClean="0">
                          <a:solidFill>
                            <a:schemeClr val="tx1"/>
                          </a:solidFill>
                        </a:rPr>
                        <a:t> </a:t>
                      </a:r>
                      <a:r>
                        <a:rPr lang="en-US" sz="2400" dirty="0" err="1" smtClean="0">
                          <a:solidFill>
                            <a:schemeClr val="tx1"/>
                          </a:solidFill>
                        </a:rPr>
                        <a:t>Pembelian</a:t>
                      </a:r>
                      <a:r>
                        <a:rPr lang="en-US" sz="2400" baseline="0" dirty="0" smtClean="0">
                          <a:solidFill>
                            <a:schemeClr val="tx1"/>
                          </a:solidFill>
                        </a:rPr>
                        <a:t>                            </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(Dr) </a:t>
                      </a:r>
                      <a:r>
                        <a:rPr lang="en-US" sz="2400" dirty="0" err="1" smtClean="0">
                          <a:solidFill>
                            <a:schemeClr val="tx1"/>
                          </a:solidFill>
                        </a:rPr>
                        <a:t>Potongan</a:t>
                      </a:r>
                      <a:r>
                        <a:rPr lang="en-US" sz="2400" baseline="0" dirty="0" smtClean="0">
                          <a:solidFill>
                            <a:schemeClr val="tx1"/>
                          </a:solidFill>
                        </a:rPr>
                        <a:t> </a:t>
                      </a:r>
                      <a:r>
                        <a:rPr lang="en-US" sz="2400" dirty="0" err="1" smtClean="0">
                          <a:solidFill>
                            <a:schemeClr val="tx1"/>
                          </a:solidFill>
                        </a:rPr>
                        <a:t>Pembelian</a:t>
                      </a:r>
                      <a:r>
                        <a:rPr lang="en-US" sz="2400" dirty="0" smtClean="0">
                          <a:solidFill>
                            <a:schemeClr val="tx1"/>
                          </a:solidFill>
                        </a:rPr>
                        <a:t>                      </a:t>
                      </a:r>
                      <a:r>
                        <a:rPr lang="en-US" sz="2400" dirty="0" err="1" smtClean="0">
                          <a:solidFill>
                            <a:schemeClr val="tx1"/>
                          </a:solidFill>
                        </a:rPr>
                        <a:t>Rp</a:t>
                      </a:r>
                      <a:r>
                        <a:rPr lang="en-US" sz="2400" dirty="0" smtClean="0">
                          <a:solidFill>
                            <a:schemeClr val="tx1"/>
                          </a:solidFill>
                        </a:rPr>
                        <a:t>……</a:t>
                      </a:r>
                    </a:p>
                    <a:p>
                      <a:r>
                        <a:rPr lang="en-US" sz="2400" dirty="0" smtClean="0">
                          <a:solidFill>
                            <a:schemeClr val="tx1"/>
                          </a:solidFill>
                        </a:rPr>
                        <a:t>       (Cr)</a:t>
                      </a:r>
                      <a:r>
                        <a:rPr lang="en-US" sz="2400" baseline="0" dirty="0" smtClean="0">
                          <a:solidFill>
                            <a:schemeClr val="tx1"/>
                          </a:solidFill>
                        </a:rPr>
                        <a:t> </a:t>
                      </a:r>
                      <a:r>
                        <a:rPr lang="en-US" sz="2400" dirty="0" smtClean="0">
                          <a:solidFill>
                            <a:schemeClr val="tx1"/>
                          </a:solidFill>
                        </a:rPr>
                        <a:t>HPP                                                         </a:t>
                      </a:r>
                      <a:r>
                        <a:rPr lang="en-US" sz="2400" dirty="0" err="1" smtClean="0">
                          <a:solidFill>
                            <a:schemeClr val="tx1"/>
                          </a:solidFill>
                        </a:rPr>
                        <a:t>Rp</a:t>
                      </a:r>
                      <a:r>
                        <a:rPr lang="en-US" sz="2400" dirty="0" smtClean="0">
                          <a:solidFill>
                            <a:schemeClr val="tx1"/>
                          </a:solidFill>
                        </a:rPr>
                        <a:t>…….</a:t>
                      </a:r>
                      <a:endParaRPr lang="en-US" sz="2400" dirty="0">
                        <a:solidFill>
                          <a:schemeClr val="tx1"/>
                        </a:solidFill>
                      </a:endParaRPr>
                    </a:p>
                  </a:txBody>
                  <a:tcPr>
                    <a:solidFill>
                      <a:srgbClr val="00CC99"/>
                    </a:solidFill>
                  </a:tcP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a:bodyPr>
          <a:lstStyle/>
          <a:p>
            <a:r>
              <a:rPr lang="en-US" sz="3600" dirty="0" err="1" smtClean="0">
                <a:solidFill>
                  <a:srgbClr val="00FFFF"/>
                </a:solidFill>
              </a:rPr>
              <a:t>Buku</a:t>
            </a:r>
            <a:r>
              <a:rPr lang="en-US" sz="3600" dirty="0" smtClean="0">
                <a:solidFill>
                  <a:srgbClr val="00FFFF"/>
                </a:solidFill>
              </a:rPr>
              <a:t> </a:t>
            </a:r>
            <a:r>
              <a:rPr lang="en-US" sz="3600" dirty="0" err="1" smtClean="0">
                <a:solidFill>
                  <a:srgbClr val="00FFFF"/>
                </a:solidFill>
              </a:rPr>
              <a:t>Besar</a:t>
            </a:r>
            <a:r>
              <a:rPr lang="en-US" sz="3600" dirty="0" smtClean="0">
                <a:solidFill>
                  <a:srgbClr val="00FFFF"/>
                </a:solidFill>
              </a:rPr>
              <a:t> </a:t>
            </a:r>
            <a:r>
              <a:rPr lang="en-US" sz="3600" dirty="0" err="1" smtClean="0">
                <a:solidFill>
                  <a:srgbClr val="00FFFF"/>
                </a:solidFill>
              </a:rPr>
              <a:t>Pembantu</a:t>
            </a:r>
            <a:r>
              <a:rPr lang="en-US" sz="3600" dirty="0" smtClean="0">
                <a:solidFill>
                  <a:srgbClr val="00FFFF"/>
                </a:solidFill>
              </a:rPr>
              <a:t> (Subsidiary Ledger)</a:t>
            </a:r>
            <a:endParaRPr lang="en-US" sz="3600" dirty="0">
              <a:solidFill>
                <a:srgbClr val="00FFFF"/>
              </a:solidFill>
            </a:endParaRPr>
          </a:p>
        </p:txBody>
      </p:sp>
      <p:sp>
        <p:nvSpPr>
          <p:cNvPr id="3" name="Rectangle 2"/>
          <p:cNvSpPr/>
          <p:nvPr/>
        </p:nvSpPr>
        <p:spPr>
          <a:xfrm>
            <a:off x="304800" y="914400"/>
            <a:ext cx="3810000" cy="19050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F6CD36"/>
                </a:solidFill>
              </a:rPr>
              <a:t>Buku</a:t>
            </a:r>
            <a:r>
              <a:rPr lang="en-US" sz="2400" dirty="0" smtClean="0">
                <a:solidFill>
                  <a:srgbClr val="F6CD36"/>
                </a:solidFill>
              </a:rPr>
              <a:t> yang </a:t>
            </a:r>
            <a:r>
              <a:rPr lang="en-US" sz="2400" dirty="0" err="1" smtClean="0">
                <a:solidFill>
                  <a:srgbClr val="F6CD36"/>
                </a:solidFill>
              </a:rPr>
              <a:t>dibuat</a:t>
            </a:r>
            <a:r>
              <a:rPr lang="en-US" sz="2400" dirty="0" smtClean="0">
                <a:solidFill>
                  <a:srgbClr val="F6CD36"/>
                </a:solidFill>
              </a:rPr>
              <a:t> </a:t>
            </a:r>
            <a:r>
              <a:rPr lang="en-US" sz="2400" dirty="0" err="1" smtClean="0">
                <a:solidFill>
                  <a:srgbClr val="F6CD36"/>
                </a:solidFill>
              </a:rPr>
              <a:t>untuk</a:t>
            </a:r>
            <a:r>
              <a:rPr lang="en-US" sz="2400" dirty="0" smtClean="0">
                <a:solidFill>
                  <a:srgbClr val="F6CD36"/>
                </a:solidFill>
              </a:rPr>
              <a:t> </a:t>
            </a:r>
            <a:r>
              <a:rPr lang="en-US" sz="2400" dirty="0" err="1" smtClean="0">
                <a:solidFill>
                  <a:srgbClr val="F6CD36"/>
                </a:solidFill>
              </a:rPr>
              <a:t>memerinci</a:t>
            </a:r>
            <a:r>
              <a:rPr lang="en-US" sz="2400" dirty="0" smtClean="0">
                <a:solidFill>
                  <a:srgbClr val="F6CD36"/>
                </a:solidFill>
              </a:rPr>
              <a:t> </a:t>
            </a:r>
            <a:r>
              <a:rPr lang="en-US" sz="2400" dirty="0" err="1" smtClean="0">
                <a:solidFill>
                  <a:srgbClr val="F6CD36"/>
                </a:solidFill>
              </a:rPr>
              <a:t>bagian</a:t>
            </a:r>
            <a:r>
              <a:rPr lang="en-US" sz="2400" dirty="0" smtClean="0">
                <a:solidFill>
                  <a:srgbClr val="F6CD36"/>
                </a:solidFill>
              </a:rPr>
              <a:t> </a:t>
            </a:r>
            <a:r>
              <a:rPr lang="en-US" sz="2400" dirty="0" err="1" smtClean="0">
                <a:solidFill>
                  <a:srgbClr val="F6CD36"/>
                </a:solidFill>
              </a:rPr>
              <a:t>dari</a:t>
            </a:r>
            <a:r>
              <a:rPr lang="en-US" sz="2400" dirty="0" smtClean="0">
                <a:solidFill>
                  <a:srgbClr val="F6CD36"/>
                </a:solidFill>
              </a:rPr>
              <a:t> </a:t>
            </a:r>
            <a:r>
              <a:rPr lang="en-US" sz="2400" dirty="0" err="1" smtClean="0">
                <a:solidFill>
                  <a:srgbClr val="F6CD36"/>
                </a:solidFill>
              </a:rPr>
              <a:t>Harta</a:t>
            </a:r>
            <a:r>
              <a:rPr lang="en-US" sz="2400" dirty="0" smtClean="0">
                <a:solidFill>
                  <a:srgbClr val="F6CD36"/>
                </a:solidFill>
              </a:rPr>
              <a:t> </a:t>
            </a:r>
            <a:r>
              <a:rPr lang="en-US" sz="2400" dirty="0" err="1" smtClean="0">
                <a:solidFill>
                  <a:srgbClr val="F6CD36"/>
                </a:solidFill>
              </a:rPr>
              <a:t>atau</a:t>
            </a:r>
            <a:r>
              <a:rPr lang="en-US" sz="2400" dirty="0" smtClean="0">
                <a:solidFill>
                  <a:srgbClr val="F6CD36"/>
                </a:solidFill>
              </a:rPr>
              <a:t> </a:t>
            </a:r>
            <a:r>
              <a:rPr lang="en-US" sz="2400" dirty="0" err="1" smtClean="0">
                <a:solidFill>
                  <a:srgbClr val="F6CD36"/>
                </a:solidFill>
              </a:rPr>
              <a:t>Hutang</a:t>
            </a:r>
            <a:r>
              <a:rPr lang="en-US" sz="2400" dirty="0" smtClean="0">
                <a:solidFill>
                  <a:srgbClr val="F6CD36"/>
                </a:solidFill>
              </a:rPr>
              <a:t> agar </a:t>
            </a:r>
            <a:r>
              <a:rPr lang="en-US" sz="2400" dirty="0" err="1" smtClean="0">
                <a:solidFill>
                  <a:srgbClr val="F6CD36"/>
                </a:solidFill>
              </a:rPr>
              <a:t>posisi</a:t>
            </a:r>
            <a:r>
              <a:rPr lang="en-US" sz="2400" dirty="0" smtClean="0">
                <a:solidFill>
                  <a:srgbClr val="F6CD36"/>
                </a:solidFill>
              </a:rPr>
              <a:t> </a:t>
            </a:r>
            <a:r>
              <a:rPr lang="en-US" sz="2400" dirty="0" err="1" smtClean="0">
                <a:solidFill>
                  <a:srgbClr val="F6CD36"/>
                </a:solidFill>
              </a:rPr>
              <a:t>utang</a:t>
            </a:r>
            <a:r>
              <a:rPr lang="en-US" sz="2400" dirty="0" smtClean="0">
                <a:solidFill>
                  <a:srgbClr val="F6CD36"/>
                </a:solidFill>
              </a:rPr>
              <a:t> </a:t>
            </a:r>
            <a:r>
              <a:rPr lang="en-US" sz="2400" dirty="0" err="1" smtClean="0">
                <a:solidFill>
                  <a:srgbClr val="F6CD36"/>
                </a:solidFill>
              </a:rPr>
              <a:t>atau</a:t>
            </a:r>
            <a:r>
              <a:rPr lang="en-US" sz="2400" dirty="0" smtClean="0">
                <a:solidFill>
                  <a:srgbClr val="F6CD36"/>
                </a:solidFill>
              </a:rPr>
              <a:t> </a:t>
            </a:r>
            <a:r>
              <a:rPr lang="en-US" sz="2400" dirty="0" err="1" smtClean="0">
                <a:solidFill>
                  <a:srgbClr val="F6CD36"/>
                </a:solidFill>
              </a:rPr>
              <a:t>Harta</a:t>
            </a:r>
            <a:r>
              <a:rPr lang="en-US" sz="2400" dirty="0" smtClean="0">
                <a:solidFill>
                  <a:srgbClr val="F6CD36"/>
                </a:solidFill>
              </a:rPr>
              <a:t> </a:t>
            </a:r>
            <a:r>
              <a:rPr lang="en-US" sz="2400" dirty="0" err="1" smtClean="0">
                <a:solidFill>
                  <a:srgbClr val="F6CD36"/>
                </a:solidFill>
              </a:rPr>
              <a:t>tersebut</a:t>
            </a:r>
            <a:r>
              <a:rPr lang="en-US" sz="2400" dirty="0" smtClean="0">
                <a:solidFill>
                  <a:srgbClr val="F6CD36"/>
                </a:solidFill>
              </a:rPr>
              <a:t> </a:t>
            </a:r>
            <a:r>
              <a:rPr lang="en-US" sz="2400" dirty="0" err="1" smtClean="0">
                <a:solidFill>
                  <a:srgbClr val="F6CD36"/>
                </a:solidFill>
              </a:rPr>
              <a:t>dapat</a:t>
            </a:r>
            <a:r>
              <a:rPr lang="en-US" sz="2400" dirty="0" smtClean="0">
                <a:solidFill>
                  <a:srgbClr val="F6CD36"/>
                </a:solidFill>
              </a:rPr>
              <a:t> </a:t>
            </a:r>
            <a:r>
              <a:rPr lang="en-US" sz="2400" dirty="0" err="1" smtClean="0">
                <a:solidFill>
                  <a:srgbClr val="F6CD36"/>
                </a:solidFill>
              </a:rPr>
              <a:t>diketahui</a:t>
            </a:r>
            <a:r>
              <a:rPr lang="en-US" sz="2400" dirty="0" smtClean="0">
                <a:solidFill>
                  <a:srgbClr val="F6CD36"/>
                </a:solidFill>
              </a:rPr>
              <a:t> </a:t>
            </a:r>
            <a:r>
              <a:rPr lang="en-US" sz="2400" dirty="0" err="1" smtClean="0">
                <a:solidFill>
                  <a:srgbClr val="F6CD36"/>
                </a:solidFill>
              </a:rPr>
              <a:t>setiap</a:t>
            </a:r>
            <a:r>
              <a:rPr lang="en-US" sz="2400" dirty="0" smtClean="0">
                <a:solidFill>
                  <a:srgbClr val="F6CD36"/>
                </a:solidFill>
              </a:rPr>
              <a:t> </a:t>
            </a:r>
            <a:r>
              <a:rPr lang="en-US" sz="2400" dirty="0" err="1" smtClean="0">
                <a:solidFill>
                  <a:srgbClr val="F6CD36"/>
                </a:solidFill>
              </a:rPr>
              <a:t>saat</a:t>
            </a:r>
            <a:endParaRPr lang="en-US" sz="2400" dirty="0">
              <a:solidFill>
                <a:srgbClr val="F6CD36"/>
              </a:solidFill>
            </a:endParaRPr>
          </a:p>
        </p:txBody>
      </p:sp>
      <p:sp>
        <p:nvSpPr>
          <p:cNvPr id="4" name="Rectangle 3"/>
          <p:cNvSpPr/>
          <p:nvPr/>
        </p:nvSpPr>
        <p:spPr>
          <a:xfrm>
            <a:off x="4572000" y="914400"/>
            <a:ext cx="4038600" cy="19050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11ED4B"/>
                </a:solidFill>
              </a:rPr>
              <a:t>Buku</a:t>
            </a:r>
            <a:r>
              <a:rPr lang="en-US" sz="2400" dirty="0" smtClean="0">
                <a:solidFill>
                  <a:srgbClr val="11ED4B"/>
                </a:solidFill>
              </a:rPr>
              <a:t> </a:t>
            </a:r>
            <a:r>
              <a:rPr lang="en-US" sz="2400" dirty="0" err="1" smtClean="0">
                <a:solidFill>
                  <a:srgbClr val="11ED4B"/>
                </a:solidFill>
              </a:rPr>
              <a:t>Besar</a:t>
            </a:r>
            <a:r>
              <a:rPr lang="en-US" sz="2400" dirty="0" smtClean="0">
                <a:solidFill>
                  <a:srgbClr val="11ED4B"/>
                </a:solidFill>
              </a:rPr>
              <a:t> </a:t>
            </a:r>
            <a:r>
              <a:rPr lang="en-US" sz="2400" dirty="0" err="1" smtClean="0">
                <a:solidFill>
                  <a:srgbClr val="11ED4B"/>
                </a:solidFill>
              </a:rPr>
              <a:t>Pembantu</a:t>
            </a:r>
            <a:r>
              <a:rPr lang="en-US" sz="2400" dirty="0" smtClean="0">
                <a:solidFill>
                  <a:srgbClr val="11ED4B"/>
                </a:solidFill>
              </a:rPr>
              <a:t> </a:t>
            </a:r>
            <a:r>
              <a:rPr lang="en-US" sz="2400" dirty="0" err="1" smtClean="0">
                <a:solidFill>
                  <a:srgbClr val="11ED4B"/>
                </a:solidFill>
              </a:rPr>
              <a:t>Terdiri</a:t>
            </a:r>
            <a:r>
              <a:rPr lang="en-US" sz="2400" dirty="0" smtClean="0"/>
              <a:t>:</a:t>
            </a:r>
          </a:p>
          <a:p>
            <a:r>
              <a:rPr lang="en-US" sz="2400" dirty="0" err="1" smtClean="0">
                <a:solidFill>
                  <a:srgbClr val="FFFF00"/>
                </a:solidFill>
              </a:rPr>
              <a:t>Piutang</a:t>
            </a:r>
            <a:r>
              <a:rPr lang="en-US" sz="2400" dirty="0" smtClean="0">
                <a:solidFill>
                  <a:srgbClr val="FFFF00"/>
                </a:solidFill>
              </a:rPr>
              <a:t> </a:t>
            </a:r>
            <a:r>
              <a:rPr lang="en-US" sz="2400" dirty="0" err="1" smtClean="0">
                <a:solidFill>
                  <a:srgbClr val="FFFF00"/>
                </a:solidFill>
              </a:rPr>
              <a:t>dagang</a:t>
            </a:r>
            <a:endParaRPr lang="en-US" sz="2400" dirty="0" smtClean="0">
              <a:solidFill>
                <a:srgbClr val="FFFF00"/>
              </a:solidFill>
            </a:endParaRPr>
          </a:p>
          <a:p>
            <a:r>
              <a:rPr lang="en-US" sz="2400" dirty="0" err="1" smtClean="0">
                <a:solidFill>
                  <a:srgbClr val="FFFF00"/>
                </a:solidFill>
              </a:rPr>
              <a:t>Hutang</a:t>
            </a:r>
            <a:r>
              <a:rPr lang="en-US" sz="2400" dirty="0" smtClean="0">
                <a:solidFill>
                  <a:srgbClr val="FFFF00"/>
                </a:solidFill>
              </a:rPr>
              <a:t> </a:t>
            </a:r>
            <a:r>
              <a:rPr lang="en-US" sz="2400" dirty="0" err="1" smtClean="0">
                <a:solidFill>
                  <a:srgbClr val="FFFF00"/>
                </a:solidFill>
              </a:rPr>
              <a:t>dagangan</a:t>
            </a:r>
            <a:endParaRPr lang="en-US" sz="2400" dirty="0" smtClean="0">
              <a:solidFill>
                <a:srgbClr val="FFFF00"/>
              </a:solidFill>
            </a:endParaRPr>
          </a:p>
          <a:p>
            <a:r>
              <a:rPr lang="en-US" sz="2400" dirty="0" err="1" smtClean="0">
                <a:solidFill>
                  <a:schemeClr val="bg1"/>
                </a:solidFill>
              </a:rPr>
              <a:t>Barang</a:t>
            </a:r>
            <a:r>
              <a:rPr lang="en-US" sz="2400" dirty="0" smtClean="0">
                <a:solidFill>
                  <a:schemeClr val="bg1"/>
                </a:solidFill>
              </a:rPr>
              <a:t> </a:t>
            </a:r>
            <a:r>
              <a:rPr lang="en-US" sz="2400" dirty="0" err="1" smtClean="0">
                <a:solidFill>
                  <a:schemeClr val="bg1"/>
                </a:solidFill>
              </a:rPr>
              <a:t>dagangan</a:t>
            </a:r>
            <a:endParaRPr lang="en-US" sz="2400" dirty="0">
              <a:solidFill>
                <a:schemeClr val="bg1"/>
              </a:solidFill>
            </a:endParaRPr>
          </a:p>
        </p:txBody>
      </p:sp>
      <p:sp>
        <p:nvSpPr>
          <p:cNvPr id="5" name="Text Box 5"/>
          <p:cNvSpPr txBox="1">
            <a:spLocks noChangeArrowheads="1"/>
          </p:cNvSpPr>
          <p:nvPr/>
        </p:nvSpPr>
        <p:spPr bwMode="auto">
          <a:xfrm>
            <a:off x="228600" y="3457258"/>
            <a:ext cx="7848600" cy="779462"/>
          </a:xfrm>
          <a:prstGeom prst="rect">
            <a:avLst/>
          </a:prstGeom>
          <a:noFill/>
          <a:ln w="9525">
            <a:noFill/>
            <a:miter lim="800000"/>
            <a:headEnd/>
            <a:tailEnd/>
          </a:ln>
          <a:effectLst/>
        </p:spPr>
        <p:txBody>
          <a:bodyPr>
            <a:spAutoFit/>
          </a:bodyPr>
          <a:lstStyle/>
          <a:p>
            <a:pPr>
              <a:spcBef>
                <a:spcPct val="50000"/>
              </a:spcBef>
            </a:pPr>
            <a:r>
              <a:rPr lang="en-US" dirty="0" err="1" smtClean="0">
                <a:solidFill>
                  <a:srgbClr val="FFFF00"/>
                </a:solidFill>
              </a:rPr>
              <a:t>Nama</a:t>
            </a:r>
            <a:r>
              <a:rPr lang="en-US" dirty="0" smtClean="0">
                <a:solidFill>
                  <a:srgbClr val="FFFF00"/>
                </a:solidFill>
              </a:rPr>
              <a:t> Perusahaan			     No:…………</a:t>
            </a:r>
            <a:endParaRPr lang="en-US" dirty="0">
              <a:solidFill>
                <a:srgbClr val="FFFF00"/>
              </a:solidFill>
            </a:endParaRPr>
          </a:p>
          <a:p>
            <a:pPr algn="l">
              <a:spcBef>
                <a:spcPct val="50000"/>
              </a:spcBef>
            </a:pPr>
            <a:r>
              <a:rPr lang="en-US" dirty="0" err="1">
                <a:solidFill>
                  <a:srgbClr val="FFFF00"/>
                </a:solidFill>
              </a:rPr>
              <a:t>Tgl</a:t>
            </a:r>
            <a:r>
              <a:rPr lang="en-US" dirty="0">
                <a:solidFill>
                  <a:srgbClr val="FFFF00"/>
                </a:solidFill>
              </a:rPr>
              <a:t>    </a:t>
            </a:r>
            <a:r>
              <a:rPr lang="en-US" dirty="0" err="1" smtClean="0">
                <a:solidFill>
                  <a:srgbClr val="FFFF00"/>
                </a:solidFill>
              </a:rPr>
              <a:t>Keterangan</a:t>
            </a:r>
            <a:r>
              <a:rPr lang="en-US" dirty="0" smtClean="0">
                <a:solidFill>
                  <a:srgbClr val="FFFF00"/>
                </a:solidFill>
              </a:rPr>
              <a:t>       Ref      </a:t>
            </a:r>
            <a:r>
              <a:rPr lang="en-US" dirty="0" err="1" smtClean="0">
                <a:solidFill>
                  <a:srgbClr val="FFFF00"/>
                </a:solidFill>
              </a:rPr>
              <a:t>Debiit</a:t>
            </a:r>
            <a:r>
              <a:rPr lang="en-US" dirty="0" smtClean="0">
                <a:solidFill>
                  <a:srgbClr val="FFFF00"/>
                </a:solidFill>
              </a:rPr>
              <a:t>      </a:t>
            </a:r>
            <a:r>
              <a:rPr lang="en-US" dirty="0" err="1" smtClean="0">
                <a:solidFill>
                  <a:srgbClr val="FFFF00"/>
                </a:solidFill>
              </a:rPr>
              <a:t>Kredit</a:t>
            </a:r>
            <a:r>
              <a:rPr lang="en-US" dirty="0" smtClean="0">
                <a:solidFill>
                  <a:srgbClr val="FFFF00"/>
                </a:solidFill>
              </a:rPr>
              <a:t>      </a:t>
            </a:r>
            <a:r>
              <a:rPr lang="en-US" dirty="0" err="1" smtClean="0">
                <a:solidFill>
                  <a:srgbClr val="FFFF00"/>
                </a:solidFill>
              </a:rPr>
              <a:t>Saldo</a:t>
            </a:r>
            <a:endParaRPr lang="en-US" dirty="0">
              <a:solidFill>
                <a:srgbClr val="FFFF00"/>
              </a:solidFill>
            </a:endParaRPr>
          </a:p>
        </p:txBody>
      </p:sp>
      <p:sp>
        <p:nvSpPr>
          <p:cNvPr id="6" name="Line 6"/>
          <p:cNvSpPr>
            <a:spLocks noChangeShapeType="1"/>
          </p:cNvSpPr>
          <p:nvPr/>
        </p:nvSpPr>
        <p:spPr bwMode="auto">
          <a:xfrm>
            <a:off x="76200" y="3798510"/>
            <a:ext cx="5212080" cy="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7" name="Line 7"/>
          <p:cNvSpPr>
            <a:spLocks noChangeShapeType="1"/>
          </p:cNvSpPr>
          <p:nvPr/>
        </p:nvSpPr>
        <p:spPr bwMode="auto">
          <a:xfrm>
            <a:off x="76200" y="4303335"/>
            <a:ext cx="5212080" cy="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8" name="Line 8"/>
          <p:cNvSpPr>
            <a:spLocks noChangeShapeType="1"/>
          </p:cNvSpPr>
          <p:nvPr/>
        </p:nvSpPr>
        <p:spPr bwMode="auto">
          <a:xfrm>
            <a:off x="652463" y="3798510"/>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9" name="Line 9"/>
          <p:cNvSpPr>
            <a:spLocks noChangeShapeType="1"/>
          </p:cNvSpPr>
          <p:nvPr/>
        </p:nvSpPr>
        <p:spPr bwMode="auto">
          <a:xfrm>
            <a:off x="292100" y="4303335"/>
            <a:ext cx="0" cy="10972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0" name="Line 10"/>
          <p:cNvSpPr>
            <a:spLocks noChangeShapeType="1"/>
          </p:cNvSpPr>
          <p:nvPr/>
        </p:nvSpPr>
        <p:spPr bwMode="auto">
          <a:xfrm>
            <a:off x="2020888" y="3798510"/>
            <a:ext cx="0" cy="146304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1" name="Line 11"/>
          <p:cNvSpPr>
            <a:spLocks noChangeShapeType="1"/>
          </p:cNvSpPr>
          <p:nvPr/>
        </p:nvSpPr>
        <p:spPr bwMode="auto">
          <a:xfrm>
            <a:off x="2597150" y="3798510"/>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2" name="Line 12"/>
          <p:cNvSpPr>
            <a:spLocks noChangeShapeType="1"/>
          </p:cNvSpPr>
          <p:nvPr/>
        </p:nvSpPr>
        <p:spPr bwMode="auto">
          <a:xfrm>
            <a:off x="3581400" y="3798510"/>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3" name="Line 13"/>
          <p:cNvSpPr>
            <a:spLocks noChangeShapeType="1"/>
          </p:cNvSpPr>
          <p:nvPr/>
        </p:nvSpPr>
        <p:spPr bwMode="auto">
          <a:xfrm>
            <a:off x="4397375" y="3798510"/>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4" name="Line 14"/>
          <p:cNvSpPr>
            <a:spLocks noChangeShapeType="1"/>
          </p:cNvSpPr>
          <p:nvPr/>
        </p:nvSpPr>
        <p:spPr bwMode="auto">
          <a:xfrm>
            <a:off x="5257800" y="3855720"/>
            <a:ext cx="0" cy="1554480"/>
          </a:xfrm>
          <a:prstGeom prst="line">
            <a:avLst/>
          </a:prstGeom>
          <a:noFill/>
          <a:ln w="9525">
            <a:solidFill>
              <a:srgbClr val="00FFFF"/>
            </a:solidFill>
            <a:round/>
            <a:headEnd/>
            <a:tailEnd/>
          </a:ln>
          <a:effectLst/>
        </p:spPr>
        <p:txBody>
          <a:bodyPr/>
          <a:lstStyle/>
          <a:p>
            <a:endParaRPr lang="en-US">
              <a:solidFill>
                <a:srgbClr val="FFFF00"/>
              </a:solidFill>
            </a:endParaRPr>
          </a:p>
        </p:txBody>
      </p:sp>
      <p:sp>
        <p:nvSpPr>
          <p:cNvPr id="15" name="Rectangle 14"/>
          <p:cNvSpPr/>
          <p:nvPr/>
        </p:nvSpPr>
        <p:spPr>
          <a:xfrm>
            <a:off x="609600" y="4267200"/>
            <a:ext cx="4648200"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000" dirty="0" err="1" smtClean="0">
                <a:solidFill>
                  <a:srgbClr val="11ED4B"/>
                </a:solidFill>
              </a:rPr>
              <a:t>Penjualan</a:t>
            </a:r>
            <a:r>
              <a:rPr lang="en-US" sz="2000" dirty="0" smtClean="0">
                <a:solidFill>
                  <a:srgbClr val="11ED4B"/>
                </a:solidFill>
              </a:rPr>
              <a:t>	    4500		   4500</a:t>
            </a:r>
          </a:p>
          <a:p>
            <a:r>
              <a:rPr lang="en-US" sz="2000" dirty="0" err="1" smtClean="0">
                <a:solidFill>
                  <a:srgbClr val="11ED4B"/>
                </a:solidFill>
              </a:rPr>
              <a:t>Pelunasan</a:t>
            </a:r>
            <a:r>
              <a:rPr lang="en-US" sz="2000" dirty="0" smtClean="0">
                <a:solidFill>
                  <a:srgbClr val="11ED4B"/>
                </a:solidFill>
              </a:rPr>
              <a:t>		     4500	       -</a:t>
            </a:r>
            <a:endParaRPr lang="en-US" sz="2000" dirty="0">
              <a:solidFill>
                <a:schemeClr val="bg1"/>
              </a:solidFill>
            </a:endParaRPr>
          </a:p>
        </p:txBody>
      </p:sp>
      <p:sp>
        <p:nvSpPr>
          <p:cNvPr id="16" name="Action Button: Home 1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rgbClr val="FF00FF"/>
                </a:solidFill>
              </a:rPr>
              <a:t>Harga</a:t>
            </a:r>
            <a:r>
              <a:rPr lang="en-US" b="1" dirty="0" smtClean="0">
                <a:solidFill>
                  <a:srgbClr val="FF00FF"/>
                </a:solidFill>
              </a:rPr>
              <a:t> </a:t>
            </a:r>
            <a:r>
              <a:rPr lang="en-US" b="1" dirty="0" err="1" smtClean="0">
                <a:solidFill>
                  <a:srgbClr val="FF00FF"/>
                </a:solidFill>
              </a:rPr>
              <a:t>Pokok</a:t>
            </a:r>
            <a:r>
              <a:rPr lang="en-US" b="1" dirty="0" smtClean="0">
                <a:solidFill>
                  <a:srgbClr val="FF00FF"/>
                </a:solidFill>
              </a:rPr>
              <a:t> </a:t>
            </a:r>
            <a:r>
              <a:rPr lang="en-US" b="1" dirty="0" err="1" smtClean="0">
                <a:solidFill>
                  <a:srgbClr val="FF00FF"/>
                </a:solidFill>
              </a:rPr>
              <a:t>Pembelian</a:t>
            </a:r>
            <a:endParaRPr lang="en-US" dirty="0"/>
          </a:p>
        </p:txBody>
      </p:sp>
      <p:sp>
        <p:nvSpPr>
          <p:cNvPr id="3" name="Text Box 4"/>
          <p:cNvSpPr txBox="1">
            <a:spLocks noChangeArrowheads="1"/>
          </p:cNvSpPr>
          <p:nvPr/>
        </p:nvSpPr>
        <p:spPr bwMode="auto">
          <a:xfrm>
            <a:off x="0" y="2057400"/>
            <a:ext cx="9144000" cy="3477875"/>
          </a:xfrm>
          <a:prstGeom prst="rect">
            <a:avLst/>
          </a:prstGeom>
          <a:noFill/>
          <a:ln w="9525">
            <a:noFill/>
            <a:miter lim="800000"/>
            <a:headEnd/>
            <a:tailEnd/>
          </a:ln>
          <a:effectLst/>
        </p:spPr>
        <p:txBody>
          <a:bodyPr wrap="square">
            <a:spAutoFit/>
          </a:bodyPr>
          <a:lstStyle/>
          <a:p>
            <a:pPr marL="342900" indent="-342900"/>
            <a:endParaRPr lang="en-US" sz="2200" dirty="0">
              <a:solidFill>
                <a:srgbClr val="00FFFF"/>
              </a:solidFill>
            </a:endParaRPr>
          </a:p>
          <a:p>
            <a:pPr marL="342900" indent="-342900" algn="l"/>
            <a:r>
              <a:rPr lang="en-US" sz="2200" b="1" dirty="0" err="1">
                <a:solidFill>
                  <a:srgbClr val="00FFFF"/>
                </a:solidFill>
              </a:rPr>
              <a:t>Pembelian</a:t>
            </a:r>
            <a:r>
              <a:rPr lang="en-US" sz="2200" b="1" dirty="0">
                <a:solidFill>
                  <a:srgbClr val="00FFFF"/>
                </a:solidFill>
              </a:rPr>
              <a:t>	</a:t>
            </a:r>
            <a:r>
              <a:rPr lang="en-US" sz="2200" b="1" dirty="0" smtClean="0">
                <a:solidFill>
                  <a:srgbClr val="00FFFF"/>
                </a:solidFill>
              </a:rPr>
              <a:t>				</a:t>
            </a:r>
            <a:r>
              <a:rPr lang="en-US" sz="2200" b="1" dirty="0" err="1" smtClean="0">
                <a:solidFill>
                  <a:srgbClr val="00FFFF"/>
                </a:solidFill>
              </a:rPr>
              <a:t>Rp</a:t>
            </a:r>
            <a:r>
              <a:rPr lang="en-US" sz="2200" b="1" dirty="0" smtClean="0">
                <a:solidFill>
                  <a:srgbClr val="00FFFF"/>
                </a:solidFill>
              </a:rPr>
              <a:t> 357.450.000,-</a:t>
            </a:r>
          </a:p>
          <a:p>
            <a:pPr marL="342900" indent="-342900" algn="l"/>
            <a:r>
              <a:rPr lang="en-US" sz="2200" b="1" dirty="0" err="1" smtClean="0">
                <a:solidFill>
                  <a:srgbClr val="00FFFF"/>
                </a:solidFill>
              </a:rPr>
              <a:t>Tambah</a:t>
            </a:r>
            <a:r>
              <a:rPr lang="en-US" sz="2200" b="1" dirty="0" smtClean="0">
                <a:solidFill>
                  <a:srgbClr val="00FFFF"/>
                </a:solidFill>
              </a:rPr>
              <a:t>:</a:t>
            </a:r>
          </a:p>
          <a:p>
            <a:pPr marL="342900" indent="-342900" algn="l"/>
            <a:r>
              <a:rPr lang="en-US" sz="2200" b="1" dirty="0" err="1" smtClean="0">
                <a:solidFill>
                  <a:srgbClr val="00FFFF"/>
                </a:solidFill>
              </a:rPr>
              <a:t>Biaya</a:t>
            </a:r>
            <a:r>
              <a:rPr lang="en-US" sz="2200" b="1" dirty="0" smtClean="0">
                <a:solidFill>
                  <a:srgbClr val="00FFFF"/>
                </a:solidFill>
              </a:rPr>
              <a:t> </a:t>
            </a:r>
            <a:r>
              <a:rPr lang="en-US" sz="2200" b="1" dirty="0" err="1" smtClean="0">
                <a:solidFill>
                  <a:srgbClr val="00FFFF"/>
                </a:solidFill>
              </a:rPr>
              <a:t>Angkut</a:t>
            </a:r>
            <a:r>
              <a:rPr lang="en-US" sz="2200" b="1" dirty="0" smtClean="0">
                <a:solidFill>
                  <a:srgbClr val="00FFFF"/>
                </a:solidFill>
              </a:rPr>
              <a:t> </a:t>
            </a:r>
            <a:r>
              <a:rPr lang="en-US" sz="2200" b="1" dirty="0" err="1" smtClean="0">
                <a:solidFill>
                  <a:srgbClr val="00FFFF"/>
                </a:solidFill>
              </a:rPr>
              <a:t>Pembelian</a:t>
            </a:r>
            <a:r>
              <a:rPr lang="en-US" sz="2200" b="1" dirty="0" smtClean="0">
                <a:solidFill>
                  <a:srgbClr val="00FFFF"/>
                </a:solidFill>
              </a:rPr>
              <a:t>			</a:t>
            </a:r>
            <a:r>
              <a:rPr lang="en-US" sz="2200" b="1" u="sng" dirty="0" err="1" smtClean="0">
                <a:solidFill>
                  <a:srgbClr val="00FFFF"/>
                </a:solidFill>
              </a:rPr>
              <a:t>Rp</a:t>
            </a:r>
            <a:r>
              <a:rPr lang="en-US" sz="2200" b="1" u="sng" dirty="0" smtClean="0">
                <a:solidFill>
                  <a:srgbClr val="00FFFF"/>
                </a:solidFill>
              </a:rPr>
              <a:t>     9.650.000,-</a:t>
            </a:r>
            <a:endParaRPr lang="en-US" sz="2200" b="1" dirty="0" smtClean="0">
              <a:solidFill>
                <a:srgbClr val="00FFFF"/>
              </a:solidFill>
            </a:endParaRPr>
          </a:p>
          <a:p>
            <a:pPr marL="342900" indent="-342900" algn="l"/>
            <a:r>
              <a:rPr lang="en-US" sz="2200" b="1" dirty="0">
                <a:solidFill>
                  <a:srgbClr val="00FFFF"/>
                </a:solidFill>
              </a:rPr>
              <a:t>							</a:t>
            </a:r>
            <a:r>
              <a:rPr lang="en-US" sz="2200" b="1" dirty="0" err="1">
                <a:solidFill>
                  <a:srgbClr val="00FFFF"/>
                </a:solidFill>
              </a:rPr>
              <a:t>Rp</a:t>
            </a:r>
            <a:r>
              <a:rPr lang="en-US" sz="2200" b="1" dirty="0">
                <a:solidFill>
                  <a:srgbClr val="00FFFF"/>
                </a:solidFill>
              </a:rPr>
              <a:t> 367.100.000,-</a:t>
            </a:r>
          </a:p>
          <a:p>
            <a:pPr marL="342900" indent="-342900" algn="l"/>
            <a:r>
              <a:rPr lang="en-US" sz="2200" b="1" dirty="0" err="1">
                <a:solidFill>
                  <a:srgbClr val="00FFFF"/>
                </a:solidFill>
              </a:rPr>
              <a:t>Kurang</a:t>
            </a:r>
            <a:r>
              <a:rPr lang="en-US" sz="2200" b="1" dirty="0">
                <a:solidFill>
                  <a:srgbClr val="00FFFF"/>
                </a:solidFill>
              </a:rPr>
              <a:t>:</a:t>
            </a:r>
          </a:p>
          <a:p>
            <a:pPr marL="342900" indent="-342900" algn="l"/>
            <a:r>
              <a:rPr lang="en-US" sz="2200" b="1" dirty="0" err="1">
                <a:solidFill>
                  <a:srgbClr val="00FFFF"/>
                </a:solidFill>
              </a:rPr>
              <a:t>Retur</a:t>
            </a:r>
            <a:r>
              <a:rPr lang="en-US" sz="2200" b="1" dirty="0">
                <a:solidFill>
                  <a:srgbClr val="00FFFF"/>
                </a:solidFill>
              </a:rPr>
              <a:t> </a:t>
            </a:r>
            <a:r>
              <a:rPr lang="en-US" sz="2200" b="1" dirty="0" err="1">
                <a:solidFill>
                  <a:srgbClr val="00FFFF"/>
                </a:solidFill>
              </a:rPr>
              <a:t>Pembelian</a:t>
            </a:r>
            <a:r>
              <a:rPr lang="en-US" sz="2200" b="1" dirty="0">
                <a:solidFill>
                  <a:srgbClr val="00FFFF"/>
                </a:solidFill>
              </a:rPr>
              <a:t>		</a:t>
            </a:r>
            <a:r>
              <a:rPr lang="en-US" sz="2200" b="1" dirty="0" err="1" smtClean="0">
                <a:solidFill>
                  <a:srgbClr val="00FFFF"/>
                </a:solidFill>
              </a:rPr>
              <a:t>Rp</a:t>
            </a:r>
            <a:r>
              <a:rPr lang="en-US" sz="2200" b="1" dirty="0" smtClean="0">
                <a:solidFill>
                  <a:srgbClr val="00FFFF"/>
                </a:solidFill>
              </a:rPr>
              <a:t> </a:t>
            </a:r>
            <a:r>
              <a:rPr lang="en-US" sz="2200" b="1" dirty="0">
                <a:solidFill>
                  <a:srgbClr val="00FFFF"/>
                </a:solidFill>
              </a:rPr>
              <a:t>13.700.000,-</a:t>
            </a:r>
          </a:p>
          <a:p>
            <a:pPr marL="342900" indent="-342900" algn="l"/>
            <a:r>
              <a:rPr lang="en-US" sz="2200" b="1" dirty="0" err="1">
                <a:solidFill>
                  <a:srgbClr val="00FFFF"/>
                </a:solidFill>
              </a:rPr>
              <a:t>Potongan</a:t>
            </a:r>
            <a:r>
              <a:rPr lang="en-US" sz="2200" b="1" dirty="0">
                <a:solidFill>
                  <a:srgbClr val="00FFFF"/>
                </a:solidFill>
              </a:rPr>
              <a:t> </a:t>
            </a:r>
            <a:r>
              <a:rPr lang="en-US" sz="2200" b="1" dirty="0" err="1">
                <a:solidFill>
                  <a:srgbClr val="00FFFF"/>
                </a:solidFill>
              </a:rPr>
              <a:t>Pembelian</a:t>
            </a:r>
            <a:r>
              <a:rPr lang="en-US" sz="2200" b="1" dirty="0">
                <a:solidFill>
                  <a:srgbClr val="00FFFF"/>
                </a:solidFill>
              </a:rPr>
              <a:t>		</a:t>
            </a:r>
            <a:r>
              <a:rPr lang="en-US" sz="2200" b="1" u="sng" dirty="0" err="1">
                <a:solidFill>
                  <a:srgbClr val="00FFFF"/>
                </a:solidFill>
              </a:rPr>
              <a:t>Rp</a:t>
            </a:r>
            <a:r>
              <a:rPr lang="en-US" sz="2200" b="1" u="sng" dirty="0">
                <a:solidFill>
                  <a:srgbClr val="00FFFF"/>
                </a:solidFill>
              </a:rPr>
              <a:t> 24.600.000,-</a:t>
            </a:r>
            <a:endParaRPr lang="en-US" sz="2200" b="1" dirty="0">
              <a:solidFill>
                <a:srgbClr val="00FFFF"/>
              </a:solidFill>
            </a:endParaRPr>
          </a:p>
          <a:p>
            <a:pPr marL="342900" indent="-342900" algn="l"/>
            <a:r>
              <a:rPr lang="en-US" sz="2200" b="1" dirty="0">
                <a:solidFill>
                  <a:srgbClr val="00FFFF"/>
                </a:solidFill>
              </a:rPr>
              <a:t>							</a:t>
            </a:r>
            <a:r>
              <a:rPr lang="en-US" sz="2200" b="1" u="sng" dirty="0" err="1">
                <a:solidFill>
                  <a:srgbClr val="00FFFF"/>
                </a:solidFill>
              </a:rPr>
              <a:t>Rp</a:t>
            </a:r>
            <a:r>
              <a:rPr lang="en-US" sz="2200" b="1" u="sng" dirty="0">
                <a:solidFill>
                  <a:srgbClr val="00FFFF"/>
                </a:solidFill>
              </a:rPr>
              <a:t>   38.300.000,</a:t>
            </a:r>
          </a:p>
          <a:p>
            <a:pPr marL="342900" indent="-342900" algn="l"/>
            <a:r>
              <a:rPr lang="en-US" sz="2200" b="1" dirty="0" err="1" smtClean="0">
                <a:solidFill>
                  <a:srgbClr val="00FFFF"/>
                </a:solidFill>
              </a:rPr>
              <a:t>Harga</a:t>
            </a:r>
            <a:r>
              <a:rPr lang="en-US" sz="2200" b="1" dirty="0" smtClean="0">
                <a:solidFill>
                  <a:srgbClr val="00FFFF"/>
                </a:solidFill>
              </a:rPr>
              <a:t> </a:t>
            </a:r>
            <a:r>
              <a:rPr lang="en-US" sz="2200" b="1" dirty="0" err="1" smtClean="0">
                <a:solidFill>
                  <a:srgbClr val="00FFFF"/>
                </a:solidFill>
              </a:rPr>
              <a:t>Pokok</a:t>
            </a:r>
            <a:r>
              <a:rPr lang="en-US" sz="2200" b="1" dirty="0" smtClean="0">
                <a:solidFill>
                  <a:srgbClr val="00FFFF"/>
                </a:solidFill>
              </a:rPr>
              <a:t> </a:t>
            </a:r>
            <a:r>
              <a:rPr lang="en-US" sz="2200" b="1" dirty="0" err="1" smtClean="0">
                <a:solidFill>
                  <a:srgbClr val="00FFFF"/>
                </a:solidFill>
              </a:rPr>
              <a:t>Pembelian</a:t>
            </a:r>
            <a:r>
              <a:rPr lang="en-US" sz="2200" b="1" dirty="0" smtClean="0">
                <a:solidFill>
                  <a:srgbClr val="00FFFF"/>
                </a:solidFill>
              </a:rPr>
              <a:t>				</a:t>
            </a:r>
            <a:r>
              <a:rPr lang="en-US" sz="2200" b="1" u="sng" dirty="0" err="1" smtClean="0">
                <a:solidFill>
                  <a:srgbClr val="00FFFF"/>
                </a:solidFill>
              </a:rPr>
              <a:t>Rp</a:t>
            </a:r>
            <a:r>
              <a:rPr lang="en-US" sz="2200" b="1" u="sng" dirty="0" smtClean="0">
                <a:solidFill>
                  <a:srgbClr val="00FFFF"/>
                </a:solidFill>
              </a:rPr>
              <a:t> 328.800.000,-</a:t>
            </a:r>
            <a:endParaRPr lang="en-US" sz="2200" b="1" u="sng" dirty="0">
              <a:solidFill>
                <a:srgbClr val="00FFFF"/>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FF00"/>
                </a:solidFill>
              </a:rPr>
              <a:t>Penyajian</a:t>
            </a:r>
            <a:r>
              <a:rPr lang="en-US" dirty="0" smtClean="0">
                <a:solidFill>
                  <a:srgbClr val="FFFF00"/>
                </a:solidFill>
              </a:rPr>
              <a:t> HPP</a:t>
            </a:r>
            <a:endParaRPr lang="en-US" dirty="0">
              <a:solidFill>
                <a:srgbClr val="FFFF00"/>
              </a:solidFill>
            </a:endParaRPr>
          </a:p>
        </p:txBody>
      </p:sp>
      <p:sp>
        <p:nvSpPr>
          <p:cNvPr id="4" name="Text Box 4"/>
          <p:cNvSpPr txBox="1">
            <a:spLocks noChangeArrowheads="1"/>
          </p:cNvSpPr>
          <p:nvPr/>
        </p:nvSpPr>
        <p:spPr bwMode="auto">
          <a:xfrm>
            <a:off x="0" y="1676400"/>
            <a:ext cx="9144000" cy="3416320"/>
          </a:xfrm>
          <a:prstGeom prst="rect">
            <a:avLst/>
          </a:prstGeom>
          <a:noFill/>
          <a:ln w="9525">
            <a:noFill/>
            <a:miter lim="800000"/>
            <a:headEnd/>
            <a:tailEnd/>
          </a:ln>
          <a:effectLst/>
        </p:spPr>
        <p:txBody>
          <a:bodyPr wrap="square">
            <a:spAutoFit/>
          </a:bodyPr>
          <a:lstStyle/>
          <a:p>
            <a:pPr marL="342900" indent="-342900" algn="l"/>
            <a:endParaRPr lang="en-US" sz="2400" b="1" dirty="0">
              <a:solidFill>
                <a:srgbClr val="00FFFF"/>
              </a:solidFill>
            </a:endParaRPr>
          </a:p>
          <a:p>
            <a:pPr marL="342900" indent="-342900" algn="l"/>
            <a:r>
              <a:rPr lang="en-US" sz="2400" b="1" dirty="0" err="1">
                <a:solidFill>
                  <a:srgbClr val="00FFFF"/>
                </a:solidFill>
                <a:latin typeface="Arial Narrow" pitchFamily="34" charset="0"/>
              </a:rPr>
              <a:t>Persediaan</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Awal</a:t>
            </a:r>
            <a:r>
              <a:rPr lang="en-US" sz="2400" b="1" dirty="0">
                <a:solidFill>
                  <a:srgbClr val="00FFFF"/>
                </a:solidFill>
                <a:latin typeface="Arial Narrow" pitchFamily="34" charset="0"/>
              </a:rPr>
              <a:t> ………………………………….	</a:t>
            </a:r>
            <a:r>
              <a:rPr lang="en-US" sz="2400" b="1" dirty="0" err="1">
                <a:solidFill>
                  <a:srgbClr val="00FFFF"/>
                </a:solidFill>
                <a:latin typeface="Arial Narrow" pitchFamily="34" charset="0"/>
              </a:rPr>
              <a:t>Rp</a:t>
            </a:r>
            <a:r>
              <a:rPr lang="en-US" sz="2400" b="1" dirty="0">
                <a:solidFill>
                  <a:srgbClr val="00FFFF"/>
                </a:solidFill>
                <a:latin typeface="Arial Narrow" pitchFamily="34" charset="0"/>
              </a:rPr>
              <a:t> 157.500.000,-</a:t>
            </a:r>
          </a:p>
          <a:p>
            <a:pPr marL="342900" indent="-342900" algn="l"/>
            <a:r>
              <a:rPr lang="en-US" sz="2400" b="1" dirty="0" err="1">
                <a:solidFill>
                  <a:srgbClr val="00FF99"/>
                </a:solidFill>
                <a:latin typeface="Arial Narrow" pitchFamily="34" charset="0"/>
              </a:rPr>
              <a:t>Tambah</a:t>
            </a:r>
            <a:r>
              <a:rPr lang="en-US" sz="2400" b="1" dirty="0">
                <a:solidFill>
                  <a:srgbClr val="00FF99"/>
                </a:solidFill>
                <a:latin typeface="Arial Narrow" pitchFamily="34" charset="0"/>
              </a:rPr>
              <a:t>:</a:t>
            </a:r>
          </a:p>
          <a:p>
            <a:pPr marL="342900" indent="-342900" algn="l"/>
            <a:r>
              <a:rPr lang="en-US" sz="2400" b="1" dirty="0" err="1" smtClean="0">
                <a:solidFill>
                  <a:srgbClr val="00FF99"/>
                </a:solidFill>
                <a:latin typeface="Arial Narrow" pitchFamily="34" charset="0"/>
              </a:rPr>
              <a:t>Pembelian</a:t>
            </a:r>
            <a:r>
              <a:rPr lang="en-US" sz="2400" b="1" dirty="0" smtClean="0">
                <a:solidFill>
                  <a:srgbClr val="00FF99"/>
                </a:solidFill>
                <a:latin typeface="Arial Narrow" pitchFamily="34" charset="0"/>
              </a:rPr>
              <a:t> 		 </a:t>
            </a:r>
            <a:r>
              <a:rPr lang="en-US" sz="2400" b="1" dirty="0">
                <a:solidFill>
                  <a:srgbClr val="00FF99"/>
                </a:solidFill>
                <a:latin typeface="Arial Narrow" pitchFamily="34" charset="0"/>
              </a:rPr>
              <a:t>…………………........	</a:t>
            </a:r>
            <a:r>
              <a:rPr lang="en-US" sz="2400" b="1" u="sng" dirty="0" err="1">
                <a:solidFill>
                  <a:srgbClr val="00FF99"/>
                </a:solidFill>
                <a:latin typeface="Arial Narrow" pitchFamily="34" charset="0"/>
              </a:rPr>
              <a:t>Rp</a:t>
            </a:r>
            <a:r>
              <a:rPr lang="en-US" sz="2400" b="1" u="sng" dirty="0">
                <a:solidFill>
                  <a:srgbClr val="00FF99"/>
                </a:solidFill>
                <a:latin typeface="Arial Narrow" pitchFamily="34" charset="0"/>
              </a:rPr>
              <a:t> 818.500.000,-</a:t>
            </a:r>
          </a:p>
          <a:p>
            <a:pPr marL="342900" indent="-342900" algn="l"/>
            <a:r>
              <a:rPr lang="en-US" sz="2400" b="1" dirty="0" err="1">
                <a:solidFill>
                  <a:srgbClr val="00FF99"/>
                </a:solidFill>
                <a:latin typeface="Arial Narrow" pitchFamily="34" charset="0"/>
              </a:rPr>
              <a:t>Harga</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Pokok</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Tersedia</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dijual</a:t>
            </a:r>
            <a:r>
              <a:rPr lang="en-US" sz="2400" b="1" dirty="0">
                <a:solidFill>
                  <a:srgbClr val="00FF99"/>
                </a:solidFill>
                <a:latin typeface="Arial Narrow" pitchFamily="34" charset="0"/>
              </a:rPr>
              <a:t>……………………	</a:t>
            </a:r>
            <a:r>
              <a:rPr lang="en-US" sz="2400" b="1" dirty="0" err="1">
                <a:solidFill>
                  <a:srgbClr val="00FF99"/>
                </a:solidFill>
                <a:latin typeface="Arial Narrow" pitchFamily="34" charset="0"/>
              </a:rPr>
              <a:t>Rp</a:t>
            </a:r>
            <a:r>
              <a:rPr lang="en-US" sz="2400" b="1" dirty="0">
                <a:solidFill>
                  <a:srgbClr val="00FF99"/>
                </a:solidFill>
                <a:latin typeface="Arial Narrow" pitchFamily="34" charset="0"/>
              </a:rPr>
              <a:t> 976.000.000,-</a:t>
            </a:r>
          </a:p>
          <a:p>
            <a:pPr marL="342900" indent="-342900" algn="l"/>
            <a:r>
              <a:rPr lang="en-US" sz="2400" b="1" dirty="0" err="1">
                <a:solidFill>
                  <a:srgbClr val="FF00FF"/>
                </a:solidFill>
                <a:latin typeface="Arial Narrow" pitchFamily="34" charset="0"/>
              </a:rPr>
              <a:t>Kurang</a:t>
            </a:r>
            <a:r>
              <a:rPr lang="en-US" sz="2400" b="1" dirty="0">
                <a:solidFill>
                  <a:srgbClr val="FF00FF"/>
                </a:solidFill>
                <a:latin typeface="Arial Narrow" pitchFamily="34" charset="0"/>
              </a:rPr>
              <a:t>:</a:t>
            </a:r>
          </a:p>
          <a:p>
            <a:pPr marL="342900" indent="-342900" algn="l"/>
            <a:r>
              <a:rPr lang="en-US" sz="2400" b="1" dirty="0" err="1">
                <a:solidFill>
                  <a:srgbClr val="FF00FF"/>
                </a:solidFill>
                <a:latin typeface="Arial Narrow" pitchFamily="34" charset="0"/>
              </a:rPr>
              <a:t>Persediaan</a:t>
            </a:r>
            <a:r>
              <a:rPr lang="en-US" sz="2400" b="1" dirty="0">
                <a:solidFill>
                  <a:srgbClr val="FF00FF"/>
                </a:solidFill>
                <a:latin typeface="Arial Narrow" pitchFamily="34" charset="0"/>
              </a:rPr>
              <a:t> </a:t>
            </a:r>
            <a:r>
              <a:rPr lang="en-US" sz="2400" b="1" dirty="0" err="1">
                <a:solidFill>
                  <a:srgbClr val="FF00FF"/>
                </a:solidFill>
                <a:latin typeface="Arial Narrow" pitchFamily="34" charset="0"/>
              </a:rPr>
              <a:t>Akhir</a:t>
            </a:r>
            <a:r>
              <a:rPr lang="en-US" sz="2400" b="1" dirty="0">
                <a:solidFill>
                  <a:srgbClr val="FF00FF"/>
                </a:solidFill>
                <a:latin typeface="Arial Narrow" pitchFamily="34" charset="0"/>
              </a:rPr>
              <a:t>  </a:t>
            </a:r>
            <a:r>
              <a:rPr lang="en-US" sz="2400" b="1" dirty="0" smtClean="0">
                <a:solidFill>
                  <a:srgbClr val="FF00FF"/>
                </a:solidFill>
                <a:latin typeface="Arial Narrow" pitchFamily="34" charset="0"/>
              </a:rPr>
              <a:t>………………………..		</a:t>
            </a:r>
            <a:r>
              <a:rPr lang="en-US" sz="2400" b="1" u="sng" dirty="0" err="1" smtClean="0">
                <a:solidFill>
                  <a:srgbClr val="FF00FF"/>
                </a:solidFill>
                <a:latin typeface="Arial Narrow" pitchFamily="34" charset="0"/>
              </a:rPr>
              <a:t>Rp</a:t>
            </a:r>
            <a:r>
              <a:rPr lang="en-US" sz="2400" b="1" u="sng" dirty="0" smtClean="0">
                <a:solidFill>
                  <a:srgbClr val="FF00FF"/>
                </a:solidFill>
                <a:latin typeface="Arial Narrow" pitchFamily="34" charset="0"/>
              </a:rPr>
              <a:t> </a:t>
            </a:r>
            <a:r>
              <a:rPr lang="en-US" sz="2400" b="1" u="sng" dirty="0">
                <a:solidFill>
                  <a:srgbClr val="FF00FF"/>
                </a:solidFill>
                <a:latin typeface="Arial Narrow" pitchFamily="34" charset="0"/>
              </a:rPr>
              <a:t>173.500.000,-</a:t>
            </a:r>
          </a:p>
          <a:p>
            <a:pPr marL="342900" indent="-342900" algn="l"/>
            <a:r>
              <a:rPr lang="en-US" sz="2400" b="1" dirty="0" err="1">
                <a:solidFill>
                  <a:srgbClr val="00FFFF"/>
                </a:solidFill>
                <a:latin typeface="Arial Narrow" pitchFamily="34" charset="0"/>
              </a:rPr>
              <a:t>Harga</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Pokok</a:t>
            </a:r>
            <a:r>
              <a:rPr lang="en-US" sz="2400" b="1" dirty="0">
                <a:solidFill>
                  <a:srgbClr val="00FFFF"/>
                </a:solidFill>
                <a:latin typeface="Arial Narrow" pitchFamily="34" charset="0"/>
              </a:rPr>
              <a:t> </a:t>
            </a:r>
            <a:r>
              <a:rPr lang="en-US" sz="2400" b="1" dirty="0" err="1">
                <a:solidFill>
                  <a:srgbClr val="00FFFF"/>
                </a:solidFill>
                <a:latin typeface="Arial Narrow" pitchFamily="34" charset="0"/>
              </a:rPr>
              <a:t>Penjualan</a:t>
            </a:r>
            <a:r>
              <a:rPr lang="en-US" sz="2400" b="1" dirty="0">
                <a:solidFill>
                  <a:srgbClr val="00FFFF"/>
                </a:solidFill>
                <a:latin typeface="Arial Narrow" pitchFamily="34" charset="0"/>
              </a:rPr>
              <a:t>  …………………………	</a:t>
            </a:r>
            <a:r>
              <a:rPr lang="en-US" sz="2400" b="1" u="sng" dirty="0" err="1">
                <a:solidFill>
                  <a:srgbClr val="00FFFF"/>
                </a:solidFill>
                <a:latin typeface="Arial Narrow" pitchFamily="34" charset="0"/>
              </a:rPr>
              <a:t>Rp</a:t>
            </a:r>
            <a:r>
              <a:rPr lang="en-US" sz="2400" b="1" u="sng" dirty="0">
                <a:solidFill>
                  <a:srgbClr val="00FFFF"/>
                </a:solidFill>
                <a:latin typeface="Arial Narrow" pitchFamily="34" charset="0"/>
              </a:rPr>
              <a:t> 802.500.000,-</a:t>
            </a:r>
          </a:p>
          <a:p>
            <a:pPr marL="342900" indent="-342900" algn="l"/>
            <a:endParaRPr lang="en-US" sz="2400" b="1" u="sng" dirty="0">
              <a:solidFill>
                <a:srgbClr val="00FFFF"/>
              </a:solidFill>
              <a:latin typeface="Arial Narrow" pitchFamily="34" charset="0"/>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Text Box 8"/>
          <p:cNvSpPr txBox="1">
            <a:spLocks noChangeArrowheads="1"/>
          </p:cNvSpPr>
          <p:nvPr/>
        </p:nvSpPr>
        <p:spPr bwMode="auto">
          <a:xfrm>
            <a:off x="2987675" y="2997200"/>
            <a:ext cx="1441450" cy="1014413"/>
          </a:xfrm>
          <a:prstGeom prst="rect">
            <a:avLst/>
          </a:prstGeom>
          <a:noFill/>
          <a:ln w="9525">
            <a:solidFill>
              <a:srgbClr val="FF0000"/>
            </a:solidFill>
            <a:miter lim="800000"/>
            <a:headEnd/>
            <a:tailEnd/>
          </a:ln>
        </p:spPr>
        <p:txBody>
          <a:bodyPr>
            <a:spAutoFit/>
          </a:bodyPr>
          <a:lstStyle/>
          <a:p>
            <a:pPr algn="ctr" eaLnBrk="1" hangingPunct="1">
              <a:spcBef>
                <a:spcPct val="50000"/>
              </a:spcBef>
            </a:pPr>
            <a:r>
              <a:rPr lang="en-US" sz="2400" b="1">
                <a:solidFill>
                  <a:srgbClr val="FFFF00"/>
                </a:solidFill>
              </a:rPr>
              <a:t>  P – P1</a:t>
            </a:r>
          </a:p>
          <a:p>
            <a:pPr algn="ctr" eaLnBrk="1" hangingPunct="1">
              <a:spcBef>
                <a:spcPct val="50000"/>
              </a:spcBef>
            </a:pPr>
            <a:r>
              <a:rPr lang="en-US" sz="2400" b="1">
                <a:solidFill>
                  <a:srgbClr val="FFFF00"/>
                </a:solidFill>
              </a:rPr>
              <a:t>P2 – P1</a:t>
            </a:r>
            <a:endParaRPr lang="en-GB" sz="2400" b="1">
              <a:solidFill>
                <a:srgbClr val="FFFF00"/>
              </a:solidFill>
            </a:endParaRPr>
          </a:p>
        </p:txBody>
      </p:sp>
      <p:sp>
        <p:nvSpPr>
          <p:cNvPr id="11267" name="Text Box 9"/>
          <p:cNvSpPr txBox="1">
            <a:spLocks noChangeArrowheads="1"/>
          </p:cNvSpPr>
          <p:nvPr/>
        </p:nvSpPr>
        <p:spPr bwMode="auto">
          <a:xfrm>
            <a:off x="4643438" y="3284538"/>
            <a:ext cx="4318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1268" name="Text Box 10"/>
          <p:cNvSpPr txBox="1">
            <a:spLocks noChangeArrowheads="1"/>
          </p:cNvSpPr>
          <p:nvPr/>
        </p:nvSpPr>
        <p:spPr bwMode="auto">
          <a:xfrm>
            <a:off x="5076825" y="2997200"/>
            <a:ext cx="1655763" cy="1014413"/>
          </a:xfrm>
          <a:prstGeom prst="rect">
            <a:avLst/>
          </a:prstGeom>
          <a:noFill/>
          <a:ln w="9525">
            <a:solidFill>
              <a:srgbClr val="FF0000"/>
            </a:solidFill>
            <a:miter lim="800000"/>
            <a:headEnd/>
            <a:tailEnd/>
          </a:ln>
        </p:spPr>
        <p:txBody>
          <a:bodyPr>
            <a:spAutoFit/>
          </a:bodyPr>
          <a:lstStyle/>
          <a:p>
            <a:pPr algn="ctr" eaLnBrk="1" hangingPunct="1">
              <a:spcBef>
                <a:spcPct val="50000"/>
              </a:spcBef>
            </a:pPr>
            <a:r>
              <a:rPr lang="en-US" sz="2400" b="1">
                <a:solidFill>
                  <a:srgbClr val="FFFF00"/>
                </a:solidFill>
              </a:rPr>
              <a:t>  Q – Q1</a:t>
            </a:r>
          </a:p>
          <a:p>
            <a:pPr algn="ctr" eaLnBrk="1" hangingPunct="1">
              <a:spcBef>
                <a:spcPct val="50000"/>
              </a:spcBef>
            </a:pPr>
            <a:r>
              <a:rPr lang="en-US" sz="2400" b="1">
                <a:solidFill>
                  <a:srgbClr val="FFFF00"/>
                </a:solidFill>
              </a:rPr>
              <a:t>Q2 – Q1</a:t>
            </a:r>
            <a:endParaRPr lang="en-GB" sz="2400" b="1">
              <a:solidFill>
                <a:srgbClr val="FFFF00"/>
              </a:solidFill>
            </a:endParaRPr>
          </a:p>
        </p:txBody>
      </p:sp>
      <p:sp>
        <p:nvSpPr>
          <p:cNvPr id="11269" name="Line 11"/>
          <p:cNvSpPr>
            <a:spLocks noChangeShapeType="1"/>
          </p:cNvSpPr>
          <p:nvPr/>
        </p:nvSpPr>
        <p:spPr bwMode="auto">
          <a:xfrm>
            <a:off x="3203575" y="3500438"/>
            <a:ext cx="1152525"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1270" name="Line 12"/>
          <p:cNvSpPr>
            <a:spLocks noChangeShapeType="1"/>
          </p:cNvSpPr>
          <p:nvPr/>
        </p:nvSpPr>
        <p:spPr bwMode="auto">
          <a:xfrm>
            <a:off x="5292725" y="3500438"/>
            <a:ext cx="1152525"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1271" name="Rectangle 15"/>
          <p:cNvSpPr>
            <a:spLocks noChangeArrowheads="1"/>
          </p:cNvSpPr>
          <p:nvPr/>
        </p:nvSpPr>
        <p:spPr bwMode="auto">
          <a:xfrm>
            <a:off x="971550" y="1989138"/>
            <a:ext cx="2908300" cy="457200"/>
          </a:xfrm>
          <a:prstGeom prst="rect">
            <a:avLst/>
          </a:prstGeom>
          <a:noFill/>
          <a:ln w="9525">
            <a:solidFill>
              <a:srgbClr val="FF0000"/>
            </a:solidFill>
            <a:miter lim="800000"/>
            <a:headEnd/>
            <a:tailEnd/>
          </a:ln>
        </p:spPr>
        <p:txBody>
          <a:bodyPr>
            <a:spAutoFit/>
          </a:bodyPr>
          <a:lstStyle/>
          <a:p>
            <a:pPr eaLnBrk="1" hangingPunct="1"/>
            <a:r>
              <a:rPr lang="en-US" sz="2400" b="1">
                <a:solidFill>
                  <a:srgbClr val="FFFF00"/>
                </a:solidFill>
              </a:rPr>
              <a:t>harga mula - mula</a:t>
            </a:r>
            <a:endParaRPr lang="en-GB" sz="2400" b="1">
              <a:solidFill>
                <a:srgbClr val="FFFF00"/>
              </a:solidFill>
            </a:endParaRPr>
          </a:p>
        </p:txBody>
      </p:sp>
      <p:sp>
        <p:nvSpPr>
          <p:cNvPr id="11272" name="Rectangle 16"/>
          <p:cNvSpPr>
            <a:spLocks noChangeArrowheads="1"/>
          </p:cNvSpPr>
          <p:nvPr/>
        </p:nvSpPr>
        <p:spPr bwMode="auto">
          <a:xfrm>
            <a:off x="539750" y="4652963"/>
            <a:ext cx="1966885" cy="830997"/>
          </a:xfrm>
          <a:prstGeom prst="rect">
            <a:avLst/>
          </a:prstGeom>
          <a:noFill/>
          <a:ln w="9525">
            <a:solidFill>
              <a:srgbClr val="FF0000"/>
            </a:solidFill>
            <a:miter lim="800000"/>
            <a:headEnd/>
            <a:tailEnd/>
          </a:ln>
        </p:spPr>
        <p:txBody>
          <a:bodyPr wrap="none">
            <a:spAutoFit/>
          </a:bodyPr>
          <a:lstStyle/>
          <a:p>
            <a:pPr algn="ctr" eaLnBrk="1" hangingPunct="1"/>
            <a:r>
              <a:rPr lang="en-US" sz="2400" b="1">
                <a:solidFill>
                  <a:srgbClr val="FFFF00"/>
                </a:solidFill>
              </a:rPr>
              <a:t>harga setelah </a:t>
            </a:r>
          </a:p>
          <a:p>
            <a:pPr algn="ctr" eaLnBrk="1" hangingPunct="1"/>
            <a:r>
              <a:rPr lang="en-US" sz="2400" b="1">
                <a:solidFill>
                  <a:srgbClr val="FFFF00"/>
                </a:solidFill>
              </a:rPr>
              <a:t>perubahan</a:t>
            </a:r>
            <a:endParaRPr lang="en-GB" sz="2400" b="1">
              <a:solidFill>
                <a:srgbClr val="FFFF00"/>
              </a:solidFill>
            </a:endParaRPr>
          </a:p>
        </p:txBody>
      </p:sp>
      <p:sp>
        <p:nvSpPr>
          <p:cNvPr id="11273" name="Rectangle 17"/>
          <p:cNvSpPr>
            <a:spLocks noChangeArrowheads="1"/>
          </p:cNvSpPr>
          <p:nvPr/>
        </p:nvSpPr>
        <p:spPr bwMode="auto">
          <a:xfrm>
            <a:off x="5508625" y="1484313"/>
            <a:ext cx="2305050" cy="830997"/>
          </a:xfrm>
          <a:prstGeom prst="rect">
            <a:avLst/>
          </a:prstGeom>
          <a:noFill/>
          <a:ln w="9525">
            <a:solidFill>
              <a:srgbClr val="FF0000"/>
            </a:solidFill>
            <a:miter lim="800000"/>
            <a:headEnd/>
            <a:tailEnd/>
          </a:ln>
        </p:spPr>
        <p:txBody>
          <a:bodyPr>
            <a:spAutoFit/>
          </a:bodyPr>
          <a:lstStyle/>
          <a:p>
            <a:pPr algn="ctr" eaLnBrk="1" hangingPunct="1"/>
            <a:r>
              <a:rPr lang="en-US" sz="2400" b="1">
                <a:solidFill>
                  <a:srgbClr val="FFFF00"/>
                </a:solidFill>
              </a:rPr>
              <a:t>jumlah produk mula - mula</a:t>
            </a:r>
            <a:endParaRPr lang="en-GB" sz="2400" b="1">
              <a:solidFill>
                <a:srgbClr val="FFFF00"/>
              </a:solidFill>
            </a:endParaRPr>
          </a:p>
        </p:txBody>
      </p:sp>
      <p:sp>
        <p:nvSpPr>
          <p:cNvPr id="11274" name="Rectangle 18"/>
          <p:cNvSpPr>
            <a:spLocks noChangeArrowheads="1"/>
          </p:cNvSpPr>
          <p:nvPr/>
        </p:nvSpPr>
        <p:spPr bwMode="auto">
          <a:xfrm>
            <a:off x="4211638" y="4868863"/>
            <a:ext cx="3024187" cy="830997"/>
          </a:xfrm>
          <a:prstGeom prst="rect">
            <a:avLst/>
          </a:prstGeom>
          <a:noFill/>
          <a:ln w="9525">
            <a:solidFill>
              <a:srgbClr val="FF0000"/>
            </a:solidFill>
            <a:miter lim="800000"/>
            <a:headEnd/>
            <a:tailEnd/>
          </a:ln>
        </p:spPr>
        <p:txBody>
          <a:bodyPr>
            <a:spAutoFit/>
          </a:bodyPr>
          <a:lstStyle/>
          <a:p>
            <a:pPr algn="ctr" eaLnBrk="1" hangingPunct="1"/>
            <a:r>
              <a:rPr lang="en-US" sz="2400" b="1">
                <a:solidFill>
                  <a:srgbClr val="FFFF00"/>
                </a:solidFill>
              </a:rPr>
              <a:t>jumlah produk setelah  perubahan</a:t>
            </a:r>
            <a:endParaRPr lang="en-GB" sz="2400" b="1">
              <a:solidFill>
                <a:srgbClr val="FFFF00"/>
              </a:solidFill>
            </a:endParaRPr>
          </a:p>
        </p:txBody>
      </p:sp>
      <p:sp>
        <p:nvSpPr>
          <p:cNvPr id="11275" name="Text Box 19"/>
          <p:cNvSpPr txBox="1">
            <a:spLocks noChangeArrowheads="1"/>
          </p:cNvSpPr>
          <p:nvPr/>
        </p:nvSpPr>
        <p:spPr bwMode="auto">
          <a:xfrm>
            <a:off x="323850" y="908050"/>
            <a:ext cx="1871663" cy="519113"/>
          </a:xfrm>
          <a:prstGeom prst="rect">
            <a:avLst/>
          </a:prstGeom>
          <a:noFill/>
          <a:ln w="9525">
            <a:solidFill>
              <a:srgbClr val="FF0000"/>
            </a:solidFill>
            <a:miter lim="800000"/>
            <a:headEnd/>
            <a:tailEnd/>
          </a:ln>
        </p:spPr>
        <p:txBody>
          <a:bodyPr>
            <a:spAutoFit/>
          </a:bodyPr>
          <a:lstStyle/>
          <a:p>
            <a:pPr eaLnBrk="1" hangingPunct="1">
              <a:spcBef>
                <a:spcPct val="50000"/>
              </a:spcBef>
            </a:pPr>
            <a:r>
              <a:rPr lang="en-US" sz="2800" b="1" dirty="0">
                <a:solidFill>
                  <a:srgbClr val="FFFF00"/>
                </a:solidFill>
              </a:rPr>
              <a:t>RUMUS :</a:t>
            </a:r>
            <a:endParaRPr lang="en-GB" sz="2800" b="1" dirty="0">
              <a:solidFill>
                <a:srgbClr val="FFFF00"/>
              </a:solidFill>
            </a:endParaRPr>
          </a:p>
        </p:txBody>
      </p:sp>
      <p:sp>
        <p:nvSpPr>
          <p:cNvPr id="11276" name="Line 21"/>
          <p:cNvSpPr>
            <a:spLocks noChangeShapeType="1"/>
          </p:cNvSpPr>
          <p:nvPr/>
        </p:nvSpPr>
        <p:spPr bwMode="auto">
          <a:xfrm flipH="1" flipV="1">
            <a:off x="2700338" y="2420938"/>
            <a:ext cx="1223962" cy="576262"/>
          </a:xfrm>
          <a:prstGeom prst="line">
            <a:avLst/>
          </a:prstGeom>
          <a:noFill/>
          <a:ln w="19050">
            <a:solidFill>
              <a:srgbClr val="FF0000"/>
            </a:solidFill>
            <a:round/>
            <a:headEnd/>
            <a:tailEnd type="triangle" w="med" len="med"/>
          </a:ln>
        </p:spPr>
        <p:txBody>
          <a:bodyPr/>
          <a:lstStyle/>
          <a:p>
            <a:endParaRPr lang="en-US">
              <a:solidFill>
                <a:srgbClr val="FFFF00"/>
              </a:solidFill>
            </a:endParaRPr>
          </a:p>
        </p:txBody>
      </p:sp>
      <p:sp>
        <p:nvSpPr>
          <p:cNvPr id="11277" name="Line 22"/>
          <p:cNvSpPr>
            <a:spLocks noChangeShapeType="1"/>
          </p:cNvSpPr>
          <p:nvPr/>
        </p:nvSpPr>
        <p:spPr bwMode="auto">
          <a:xfrm flipH="1">
            <a:off x="1763713" y="4005263"/>
            <a:ext cx="1512887" cy="719137"/>
          </a:xfrm>
          <a:prstGeom prst="line">
            <a:avLst/>
          </a:prstGeom>
          <a:noFill/>
          <a:ln w="19050">
            <a:solidFill>
              <a:srgbClr val="FF0000"/>
            </a:solidFill>
            <a:round/>
            <a:headEnd/>
            <a:tailEnd type="triangle" w="med" len="med"/>
          </a:ln>
        </p:spPr>
        <p:txBody>
          <a:bodyPr/>
          <a:lstStyle/>
          <a:p>
            <a:endParaRPr lang="en-US">
              <a:solidFill>
                <a:srgbClr val="FFFF00"/>
              </a:solidFill>
            </a:endParaRPr>
          </a:p>
        </p:txBody>
      </p:sp>
      <p:sp>
        <p:nvSpPr>
          <p:cNvPr id="11278" name="Line 23"/>
          <p:cNvSpPr>
            <a:spLocks noChangeShapeType="1"/>
          </p:cNvSpPr>
          <p:nvPr/>
        </p:nvSpPr>
        <p:spPr bwMode="auto">
          <a:xfrm flipV="1">
            <a:off x="6300788" y="2349500"/>
            <a:ext cx="215900" cy="719138"/>
          </a:xfrm>
          <a:prstGeom prst="line">
            <a:avLst/>
          </a:prstGeom>
          <a:noFill/>
          <a:ln w="19050">
            <a:solidFill>
              <a:srgbClr val="FF0000"/>
            </a:solidFill>
            <a:round/>
            <a:headEnd/>
            <a:tailEnd type="triangle" w="med" len="med"/>
          </a:ln>
        </p:spPr>
        <p:txBody>
          <a:bodyPr/>
          <a:lstStyle/>
          <a:p>
            <a:endParaRPr lang="en-US">
              <a:solidFill>
                <a:srgbClr val="FFFF00"/>
              </a:solidFill>
            </a:endParaRPr>
          </a:p>
        </p:txBody>
      </p:sp>
      <p:sp>
        <p:nvSpPr>
          <p:cNvPr id="11279" name="Line 24"/>
          <p:cNvSpPr>
            <a:spLocks noChangeShapeType="1"/>
          </p:cNvSpPr>
          <p:nvPr/>
        </p:nvSpPr>
        <p:spPr bwMode="auto">
          <a:xfrm>
            <a:off x="5508625" y="4006850"/>
            <a:ext cx="287338" cy="935038"/>
          </a:xfrm>
          <a:prstGeom prst="line">
            <a:avLst/>
          </a:prstGeom>
          <a:noFill/>
          <a:ln w="19050">
            <a:solidFill>
              <a:srgbClr val="FF0000"/>
            </a:solidFill>
            <a:round/>
            <a:headEnd/>
            <a:tailEnd type="triangle" w="med" len="med"/>
          </a:ln>
        </p:spPr>
        <p:txBody>
          <a:bodyPr/>
          <a:lstStyle/>
          <a:p>
            <a:endParaRPr lang="en-US">
              <a:solidFill>
                <a:srgbClr val="FFFF00"/>
              </a:solidFill>
            </a:endParaRPr>
          </a:p>
        </p:txBody>
      </p:sp>
      <p:sp>
        <p:nvSpPr>
          <p:cNvPr id="16" name="Action Button: Home 1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76200"/>
            <a:ext cx="7086600" cy="715962"/>
          </a:xfrm>
        </p:spPr>
        <p:txBody>
          <a:bodyPr>
            <a:normAutofit/>
          </a:bodyPr>
          <a:lstStyle/>
          <a:p>
            <a:r>
              <a:rPr lang="en-US" sz="3200" dirty="0" err="1" smtClean="0">
                <a:solidFill>
                  <a:srgbClr val="00FFFF"/>
                </a:solidFill>
              </a:rPr>
              <a:t>Laporan</a:t>
            </a:r>
            <a:r>
              <a:rPr lang="en-US" sz="3200" dirty="0" smtClean="0">
                <a:solidFill>
                  <a:srgbClr val="00FFFF"/>
                </a:solidFill>
              </a:rPr>
              <a:t> </a:t>
            </a:r>
            <a:r>
              <a:rPr lang="en-US" sz="3200" dirty="0" err="1" smtClean="0">
                <a:solidFill>
                  <a:srgbClr val="00FFFF"/>
                </a:solidFill>
              </a:rPr>
              <a:t>Keuangan</a:t>
            </a:r>
            <a:r>
              <a:rPr lang="en-US" sz="3200" dirty="0" smtClean="0">
                <a:solidFill>
                  <a:srgbClr val="00FFFF"/>
                </a:solidFill>
              </a:rPr>
              <a:t> (</a:t>
            </a:r>
            <a:r>
              <a:rPr lang="en-US" sz="3200" dirty="0" err="1" smtClean="0">
                <a:solidFill>
                  <a:srgbClr val="00FFFF"/>
                </a:solidFill>
              </a:rPr>
              <a:t>Pendekatan</a:t>
            </a:r>
            <a:r>
              <a:rPr lang="en-US" sz="3200" dirty="0" smtClean="0">
                <a:solidFill>
                  <a:srgbClr val="00FFFF"/>
                </a:solidFill>
              </a:rPr>
              <a:t> HPP)</a:t>
            </a:r>
            <a:endParaRPr lang="en-US" sz="3200" dirty="0">
              <a:solidFill>
                <a:srgbClr val="00FFFF"/>
              </a:solidFill>
            </a:endParaRPr>
          </a:p>
        </p:txBody>
      </p:sp>
      <p:sp>
        <p:nvSpPr>
          <p:cNvPr id="3" name="Explosion 2 2"/>
          <p:cNvSpPr/>
          <p:nvPr/>
        </p:nvSpPr>
        <p:spPr>
          <a:xfrm>
            <a:off x="0" y="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4" name="Rectangle 3"/>
          <p:cNvSpPr/>
          <p:nvPr/>
        </p:nvSpPr>
        <p:spPr>
          <a:xfrm>
            <a:off x="76200" y="1219200"/>
            <a:ext cx="8915400" cy="9144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Penjualan</a:t>
            </a:r>
            <a:r>
              <a:rPr lang="en-US" sz="2400" b="1" dirty="0" smtClean="0">
                <a:solidFill>
                  <a:srgbClr val="00FF99"/>
                </a:solidFill>
              </a:rPr>
              <a:t> </a:t>
            </a:r>
            <a:r>
              <a:rPr lang="en-US" sz="2400" b="1" dirty="0" err="1" smtClean="0">
                <a:solidFill>
                  <a:srgbClr val="00FF99"/>
                </a:solidFill>
              </a:rPr>
              <a:t>Bersih</a:t>
            </a:r>
            <a:r>
              <a:rPr lang="en-US" sz="2400" b="1" dirty="0" smtClean="0">
                <a:solidFill>
                  <a:srgbClr val="00FF99"/>
                </a:solidFill>
              </a:rPr>
              <a:t>:</a:t>
            </a:r>
          </a:p>
          <a:p>
            <a:r>
              <a:rPr lang="en-US" sz="2400" dirty="0" smtClean="0"/>
              <a:t>= </a:t>
            </a:r>
            <a:r>
              <a:rPr lang="en-US" sz="2400" dirty="0" err="1" smtClean="0"/>
              <a:t>Penjualan</a:t>
            </a:r>
            <a:r>
              <a:rPr lang="en-US" sz="2400" dirty="0" smtClean="0"/>
              <a:t> – (</a:t>
            </a:r>
            <a:r>
              <a:rPr lang="en-US" sz="2400" dirty="0" err="1" smtClean="0"/>
              <a:t>Retur</a:t>
            </a:r>
            <a:r>
              <a:rPr lang="en-US" sz="2400" dirty="0" smtClean="0"/>
              <a:t> </a:t>
            </a:r>
            <a:r>
              <a:rPr lang="en-US" sz="2400" dirty="0" err="1" smtClean="0"/>
              <a:t>Penjualan+Potongan</a:t>
            </a:r>
            <a:r>
              <a:rPr lang="en-US" sz="2400" dirty="0" smtClean="0"/>
              <a:t> </a:t>
            </a:r>
            <a:r>
              <a:rPr lang="en-US" sz="2400" dirty="0" err="1" smtClean="0"/>
              <a:t>Penjualan</a:t>
            </a:r>
            <a:r>
              <a:rPr lang="en-US" sz="2400" dirty="0" smtClean="0"/>
              <a:t>)</a:t>
            </a:r>
            <a:endParaRPr lang="en-US" sz="2400" dirty="0"/>
          </a:p>
        </p:txBody>
      </p:sp>
      <p:sp>
        <p:nvSpPr>
          <p:cNvPr id="5" name="Rectangle 4"/>
          <p:cNvSpPr/>
          <p:nvPr/>
        </p:nvSpPr>
        <p:spPr>
          <a:xfrm>
            <a:off x="457200" y="2286000"/>
            <a:ext cx="7696200" cy="9144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00FF99"/>
                </a:solidFill>
              </a:rPr>
              <a:t>HPP:</a:t>
            </a:r>
          </a:p>
          <a:p>
            <a:r>
              <a:rPr lang="en-US" sz="2400" dirty="0" smtClean="0"/>
              <a:t>= </a:t>
            </a:r>
            <a:r>
              <a:rPr lang="en-US" sz="2400" dirty="0" err="1" smtClean="0"/>
              <a:t>Persediaan</a:t>
            </a:r>
            <a:r>
              <a:rPr lang="en-US" sz="2400" dirty="0" smtClean="0"/>
              <a:t> </a:t>
            </a:r>
            <a:r>
              <a:rPr lang="en-US" sz="2400" dirty="0" err="1" smtClean="0"/>
              <a:t>Awal</a:t>
            </a:r>
            <a:r>
              <a:rPr lang="en-US" sz="2400" dirty="0" smtClean="0"/>
              <a:t> – </a:t>
            </a:r>
            <a:r>
              <a:rPr lang="en-US" sz="2400" dirty="0" err="1" smtClean="0"/>
              <a:t>Persediaan</a:t>
            </a:r>
            <a:r>
              <a:rPr lang="en-US" sz="2400" dirty="0" smtClean="0"/>
              <a:t> </a:t>
            </a:r>
            <a:r>
              <a:rPr lang="en-US" sz="2400" dirty="0" err="1" smtClean="0"/>
              <a:t>Akhir</a:t>
            </a:r>
            <a:r>
              <a:rPr lang="en-US" sz="2400" dirty="0" smtClean="0"/>
              <a:t> + </a:t>
            </a:r>
            <a:r>
              <a:rPr lang="en-US" sz="2400" dirty="0" err="1" smtClean="0"/>
              <a:t>Pembelian</a:t>
            </a:r>
            <a:r>
              <a:rPr lang="en-US" sz="2400" dirty="0" smtClean="0"/>
              <a:t> </a:t>
            </a:r>
            <a:r>
              <a:rPr lang="en-US" sz="2400" dirty="0" err="1" smtClean="0"/>
              <a:t>Bersih</a:t>
            </a:r>
            <a:endParaRPr lang="en-US" sz="2400" dirty="0"/>
          </a:p>
        </p:txBody>
      </p:sp>
      <p:sp>
        <p:nvSpPr>
          <p:cNvPr id="6" name="Rectangle 5"/>
          <p:cNvSpPr/>
          <p:nvPr/>
        </p:nvSpPr>
        <p:spPr>
          <a:xfrm>
            <a:off x="457200" y="3352800"/>
            <a:ext cx="8153400" cy="9144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Pembelian</a:t>
            </a:r>
            <a:r>
              <a:rPr lang="en-US" sz="2400" b="1" dirty="0" smtClean="0">
                <a:solidFill>
                  <a:srgbClr val="00FF99"/>
                </a:solidFill>
              </a:rPr>
              <a:t> </a:t>
            </a:r>
            <a:r>
              <a:rPr lang="en-US" sz="2400" b="1" dirty="0" err="1" smtClean="0">
                <a:solidFill>
                  <a:srgbClr val="00FF99"/>
                </a:solidFill>
              </a:rPr>
              <a:t>Bersih</a:t>
            </a:r>
            <a:r>
              <a:rPr lang="en-US" sz="2400" b="1" dirty="0" smtClean="0">
                <a:solidFill>
                  <a:srgbClr val="00FF99"/>
                </a:solidFill>
              </a:rPr>
              <a:t>:</a:t>
            </a:r>
          </a:p>
          <a:p>
            <a:r>
              <a:rPr lang="en-US" sz="2400" dirty="0" smtClean="0"/>
              <a:t>= </a:t>
            </a:r>
            <a:r>
              <a:rPr lang="en-US" sz="2400" dirty="0" err="1" smtClean="0"/>
              <a:t>Pembelian+Biaya</a:t>
            </a:r>
            <a:r>
              <a:rPr lang="en-US" sz="2400" dirty="0" smtClean="0"/>
              <a:t> </a:t>
            </a:r>
            <a:r>
              <a:rPr lang="en-US" sz="2400" dirty="0" err="1" smtClean="0"/>
              <a:t>angkut</a:t>
            </a:r>
            <a:r>
              <a:rPr lang="en-US" sz="2400" dirty="0" smtClean="0"/>
              <a:t> </a:t>
            </a:r>
            <a:r>
              <a:rPr lang="en-US" sz="2400" dirty="0" err="1" smtClean="0"/>
              <a:t>Pemb</a:t>
            </a:r>
            <a:r>
              <a:rPr lang="en-US" sz="2400" dirty="0" smtClean="0"/>
              <a:t>,-(</a:t>
            </a:r>
            <a:r>
              <a:rPr lang="en-US" sz="2400" dirty="0" err="1" smtClean="0"/>
              <a:t>Retur</a:t>
            </a:r>
            <a:r>
              <a:rPr lang="en-US" sz="2400" dirty="0" smtClean="0"/>
              <a:t> </a:t>
            </a:r>
            <a:r>
              <a:rPr lang="en-US" sz="2400" dirty="0" err="1" smtClean="0"/>
              <a:t>pemb.+Pot</a:t>
            </a:r>
            <a:r>
              <a:rPr lang="en-US" sz="2400" dirty="0" smtClean="0"/>
              <a:t>. </a:t>
            </a:r>
            <a:r>
              <a:rPr lang="en-US" sz="2400" dirty="0" err="1" smtClean="0"/>
              <a:t>Pembelian</a:t>
            </a:r>
            <a:r>
              <a:rPr lang="en-US" sz="2400" dirty="0" smtClean="0"/>
              <a:t>)</a:t>
            </a:r>
            <a:endParaRPr lang="en-US" sz="2400" dirty="0"/>
          </a:p>
        </p:txBody>
      </p:sp>
      <p:sp>
        <p:nvSpPr>
          <p:cNvPr id="7" name="Rectangle 6"/>
          <p:cNvSpPr/>
          <p:nvPr/>
        </p:nvSpPr>
        <p:spPr>
          <a:xfrm>
            <a:off x="457200" y="4343400"/>
            <a:ext cx="4953000" cy="9144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Barang</a:t>
            </a:r>
            <a:r>
              <a:rPr lang="en-US" sz="2400" b="1" dirty="0" smtClean="0">
                <a:solidFill>
                  <a:srgbClr val="00FF99"/>
                </a:solidFill>
              </a:rPr>
              <a:t> </a:t>
            </a:r>
            <a:r>
              <a:rPr lang="en-US" sz="2400" b="1" dirty="0" err="1" smtClean="0">
                <a:solidFill>
                  <a:srgbClr val="00FF99"/>
                </a:solidFill>
              </a:rPr>
              <a:t>Tersedia</a:t>
            </a:r>
            <a:r>
              <a:rPr lang="en-US" sz="2400" b="1" dirty="0" smtClean="0">
                <a:solidFill>
                  <a:srgbClr val="00FF99"/>
                </a:solidFill>
              </a:rPr>
              <a:t> </a:t>
            </a:r>
            <a:r>
              <a:rPr lang="en-US" sz="2400" b="1" dirty="0" err="1" smtClean="0">
                <a:solidFill>
                  <a:srgbClr val="00FF99"/>
                </a:solidFill>
              </a:rPr>
              <a:t>Untuk</a:t>
            </a:r>
            <a:r>
              <a:rPr lang="en-US" sz="2400" b="1" dirty="0" smtClean="0">
                <a:solidFill>
                  <a:srgbClr val="00FF99"/>
                </a:solidFill>
              </a:rPr>
              <a:t> </a:t>
            </a:r>
            <a:r>
              <a:rPr lang="en-US" sz="2400" b="1" dirty="0" err="1" smtClean="0">
                <a:solidFill>
                  <a:srgbClr val="00FF99"/>
                </a:solidFill>
              </a:rPr>
              <a:t>dijual</a:t>
            </a:r>
            <a:r>
              <a:rPr lang="en-US" sz="2400" b="1" dirty="0" smtClean="0">
                <a:solidFill>
                  <a:srgbClr val="00FF99"/>
                </a:solidFill>
              </a:rPr>
              <a:t> (BTUD):</a:t>
            </a:r>
          </a:p>
          <a:p>
            <a:r>
              <a:rPr lang="en-US" sz="2400" dirty="0" smtClean="0"/>
              <a:t>= </a:t>
            </a:r>
            <a:r>
              <a:rPr lang="en-US" sz="2400" dirty="0" err="1" smtClean="0"/>
              <a:t>Persediaan</a:t>
            </a:r>
            <a:r>
              <a:rPr lang="en-US" sz="2400" dirty="0" smtClean="0"/>
              <a:t> </a:t>
            </a:r>
            <a:r>
              <a:rPr lang="en-US" sz="2400" dirty="0" err="1" smtClean="0"/>
              <a:t>Awal</a:t>
            </a:r>
            <a:r>
              <a:rPr lang="en-US" sz="2400" dirty="0" smtClean="0"/>
              <a:t> + </a:t>
            </a:r>
            <a:r>
              <a:rPr lang="en-US" sz="2400" dirty="0" err="1" smtClean="0"/>
              <a:t>Pembelian</a:t>
            </a:r>
            <a:r>
              <a:rPr lang="en-US" sz="2400" dirty="0" smtClean="0"/>
              <a:t> </a:t>
            </a:r>
            <a:r>
              <a:rPr lang="en-US" sz="2400" dirty="0" err="1" smtClean="0"/>
              <a:t>Bersih</a:t>
            </a:r>
            <a:endParaRPr lang="en-US" sz="2400" dirty="0"/>
          </a:p>
        </p:txBody>
      </p:sp>
      <p:sp>
        <p:nvSpPr>
          <p:cNvPr id="8" name="Rectangle 7"/>
          <p:cNvSpPr/>
          <p:nvPr/>
        </p:nvSpPr>
        <p:spPr>
          <a:xfrm>
            <a:off x="5562600" y="4343400"/>
            <a:ext cx="3276600" cy="9144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Laba</a:t>
            </a:r>
            <a:r>
              <a:rPr lang="en-US" sz="2400" b="1" dirty="0" smtClean="0">
                <a:solidFill>
                  <a:srgbClr val="00FF99"/>
                </a:solidFill>
              </a:rPr>
              <a:t> </a:t>
            </a:r>
            <a:r>
              <a:rPr lang="en-US" sz="2400" b="1" dirty="0" err="1" smtClean="0">
                <a:solidFill>
                  <a:srgbClr val="00FF99"/>
                </a:solidFill>
              </a:rPr>
              <a:t>Kotor</a:t>
            </a:r>
            <a:r>
              <a:rPr lang="en-US" sz="2400" b="1" dirty="0" smtClean="0">
                <a:solidFill>
                  <a:srgbClr val="00FF99"/>
                </a:solidFill>
              </a:rPr>
              <a:t>:</a:t>
            </a:r>
          </a:p>
          <a:p>
            <a:r>
              <a:rPr lang="en-US" sz="2400" dirty="0" smtClean="0"/>
              <a:t>= </a:t>
            </a:r>
            <a:r>
              <a:rPr lang="en-US" sz="2400" dirty="0" err="1" smtClean="0"/>
              <a:t>Penjualan</a:t>
            </a:r>
            <a:r>
              <a:rPr lang="en-US" sz="2400" dirty="0" smtClean="0"/>
              <a:t> </a:t>
            </a:r>
            <a:r>
              <a:rPr lang="en-US" sz="2400" dirty="0" err="1" smtClean="0"/>
              <a:t>Bersih</a:t>
            </a:r>
            <a:r>
              <a:rPr lang="en-US" sz="2400" dirty="0" smtClean="0"/>
              <a:t> - HPP</a:t>
            </a:r>
            <a:endParaRPr lang="en-US" sz="2400" dirty="0"/>
          </a:p>
        </p:txBody>
      </p:sp>
      <p:sp>
        <p:nvSpPr>
          <p:cNvPr id="9" name="Rectangle 8"/>
          <p:cNvSpPr/>
          <p:nvPr/>
        </p:nvSpPr>
        <p:spPr>
          <a:xfrm>
            <a:off x="228600" y="5410200"/>
            <a:ext cx="3657600" cy="9144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Laba</a:t>
            </a:r>
            <a:r>
              <a:rPr lang="en-US" sz="2400" b="1" dirty="0" smtClean="0">
                <a:solidFill>
                  <a:srgbClr val="00FF99"/>
                </a:solidFill>
              </a:rPr>
              <a:t> Usaha:</a:t>
            </a:r>
          </a:p>
          <a:p>
            <a:r>
              <a:rPr lang="en-US" sz="2400" dirty="0" smtClean="0"/>
              <a:t>= </a:t>
            </a:r>
            <a:r>
              <a:rPr lang="en-US" sz="2400" dirty="0" err="1" smtClean="0"/>
              <a:t>Laba</a:t>
            </a:r>
            <a:r>
              <a:rPr lang="en-US" sz="2400" dirty="0" smtClean="0"/>
              <a:t> </a:t>
            </a:r>
            <a:r>
              <a:rPr lang="en-US" sz="2400" dirty="0" err="1" smtClean="0"/>
              <a:t>Kotor</a:t>
            </a:r>
            <a:r>
              <a:rPr lang="en-US" sz="2400" dirty="0" smtClean="0"/>
              <a:t> – </a:t>
            </a:r>
            <a:r>
              <a:rPr lang="en-US" sz="2400" dirty="0" err="1" smtClean="0"/>
              <a:t>Beban</a:t>
            </a:r>
            <a:r>
              <a:rPr lang="en-US" sz="2400" dirty="0" smtClean="0"/>
              <a:t> Usaha</a:t>
            </a:r>
            <a:endParaRPr lang="en-US" sz="2400" dirty="0"/>
          </a:p>
        </p:txBody>
      </p:sp>
      <p:sp>
        <p:nvSpPr>
          <p:cNvPr id="10" name="Rectangle 9"/>
          <p:cNvSpPr/>
          <p:nvPr/>
        </p:nvSpPr>
        <p:spPr>
          <a:xfrm>
            <a:off x="4038600" y="5410200"/>
            <a:ext cx="3733800" cy="914400"/>
          </a:xfrm>
          <a:prstGeom prst="rect">
            <a:avLst/>
          </a:prstGeom>
          <a:noFill/>
          <a:ln>
            <a:solidFill>
              <a:srgbClr val="CC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rgbClr val="00FF99"/>
                </a:solidFill>
              </a:rPr>
              <a:t>Laba</a:t>
            </a:r>
            <a:r>
              <a:rPr lang="en-US" sz="2400" b="1" dirty="0" smtClean="0">
                <a:solidFill>
                  <a:srgbClr val="00FF99"/>
                </a:solidFill>
              </a:rPr>
              <a:t> </a:t>
            </a:r>
            <a:r>
              <a:rPr lang="en-US" sz="2400" b="1" dirty="0" err="1" smtClean="0">
                <a:solidFill>
                  <a:srgbClr val="00FF99"/>
                </a:solidFill>
              </a:rPr>
              <a:t>Bersih</a:t>
            </a:r>
            <a:r>
              <a:rPr lang="en-US" sz="2400" b="1" dirty="0" smtClean="0">
                <a:solidFill>
                  <a:srgbClr val="00FF99"/>
                </a:solidFill>
              </a:rPr>
              <a:t> (</a:t>
            </a:r>
            <a:r>
              <a:rPr lang="en-US" sz="2400" b="1" dirty="0" err="1" smtClean="0">
                <a:solidFill>
                  <a:srgbClr val="00FF99"/>
                </a:solidFill>
              </a:rPr>
              <a:t>Setelah</a:t>
            </a:r>
            <a:r>
              <a:rPr lang="en-US" sz="2400" b="1" dirty="0" smtClean="0">
                <a:solidFill>
                  <a:srgbClr val="00FF99"/>
                </a:solidFill>
              </a:rPr>
              <a:t> </a:t>
            </a:r>
            <a:r>
              <a:rPr lang="en-US" sz="2400" b="1" dirty="0" err="1" smtClean="0">
                <a:solidFill>
                  <a:srgbClr val="00FF99"/>
                </a:solidFill>
              </a:rPr>
              <a:t>Pajak</a:t>
            </a:r>
            <a:r>
              <a:rPr lang="en-US" sz="2400" b="1" dirty="0" smtClean="0">
                <a:solidFill>
                  <a:srgbClr val="00FF99"/>
                </a:solidFill>
              </a:rPr>
              <a:t>):</a:t>
            </a:r>
          </a:p>
          <a:p>
            <a:r>
              <a:rPr lang="en-US" sz="2400" dirty="0" smtClean="0"/>
              <a:t>= </a:t>
            </a:r>
            <a:r>
              <a:rPr lang="en-US" sz="2400" dirty="0" err="1" smtClean="0"/>
              <a:t>Laba</a:t>
            </a:r>
            <a:r>
              <a:rPr lang="en-US" sz="2400" dirty="0" smtClean="0"/>
              <a:t> Usaha – </a:t>
            </a:r>
            <a:r>
              <a:rPr lang="en-US" sz="2400" dirty="0" err="1" smtClean="0"/>
              <a:t>Pajak</a:t>
            </a:r>
            <a:endParaRPr lang="en-US" sz="2400" dirty="0"/>
          </a:p>
        </p:txBody>
      </p:sp>
      <p:sp>
        <p:nvSpPr>
          <p:cNvPr id="11" name="Action Button: Home 10">
            <a:hlinkClick r:id="rId2" action="ppaction://hlinksldjump" highlightClick="1"/>
          </p:cNvPr>
          <p:cNvSpPr/>
          <p:nvPr/>
        </p:nvSpPr>
        <p:spPr>
          <a:xfrm>
            <a:off x="8686800" y="640080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76200" y="457200"/>
            <a:ext cx="896112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5425" indent="-225425" algn="just">
              <a:buAutoNum type="arabicPeriod"/>
            </a:pPr>
            <a:r>
              <a:rPr lang="en-US" sz="2000" dirty="0" err="1" smtClean="0"/>
              <a:t>Persediaan</a:t>
            </a:r>
            <a:r>
              <a:rPr lang="en-US" sz="2000" dirty="0" smtClean="0"/>
              <a:t> per 1 </a:t>
            </a:r>
            <a:r>
              <a:rPr lang="en-US" sz="2000" dirty="0" err="1" smtClean="0"/>
              <a:t>Januari</a:t>
            </a:r>
            <a:r>
              <a:rPr lang="en-US" sz="2000" dirty="0" smtClean="0"/>
              <a:t> 2009 </a:t>
            </a:r>
            <a:r>
              <a:rPr lang="en-US" sz="2000" dirty="0" err="1" smtClean="0"/>
              <a:t>Rp</a:t>
            </a:r>
            <a:r>
              <a:rPr lang="en-US" sz="2000" dirty="0" smtClean="0"/>
              <a:t> 3.250.000 </a:t>
            </a:r>
            <a:r>
              <a:rPr lang="en-US" sz="2000" dirty="0" err="1" smtClean="0"/>
              <a:t>dan</a:t>
            </a:r>
            <a:r>
              <a:rPr lang="en-US" sz="2000" dirty="0" smtClean="0"/>
              <a:t> per 31 </a:t>
            </a:r>
            <a:r>
              <a:rPr lang="en-US" sz="2000" dirty="0" err="1" smtClean="0"/>
              <a:t>desember</a:t>
            </a:r>
            <a:r>
              <a:rPr lang="en-US" sz="2000" dirty="0" smtClean="0"/>
              <a:t> 2009 </a:t>
            </a:r>
            <a:r>
              <a:rPr lang="en-US" sz="2000" dirty="0" err="1" smtClean="0"/>
              <a:t>mencatat</a:t>
            </a:r>
            <a:r>
              <a:rPr lang="en-US" sz="2000" dirty="0" smtClean="0"/>
              <a:t> </a:t>
            </a:r>
            <a:r>
              <a:rPr lang="en-US" sz="2000" dirty="0" err="1" smtClean="0"/>
              <a:t>persediaan</a:t>
            </a:r>
            <a:r>
              <a:rPr lang="en-US" sz="2000" dirty="0" smtClean="0"/>
              <a:t> Rp2.500.000 </a:t>
            </a:r>
            <a:r>
              <a:rPr lang="en-US" sz="2000" dirty="0" err="1" smtClean="0"/>
              <a:t>jurnal</a:t>
            </a:r>
            <a:r>
              <a:rPr lang="en-US" sz="2000" dirty="0" smtClean="0"/>
              <a:t> </a:t>
            </a:r>
            <a:r>
              <a:rPr lang="en-US" sz="2000" dirty="0" err="1" smtClean="0"/>
              <a:t>penyesuaian</a:t>
            </a:r>
            <a:r>
              <a:rPr lang="en-US" sz="2000" dirty="0" smtClean="0"/>
              <a:t> </a:t>
            </a:r>
            <a:r>
              <a:rPr lang="en-US" sz="2000" dirty="0" err="1" smtClean="0"/>
              <a:t>untuk</a:t>
            </a:r>
            <a:r>
              <a:rPr lang="en-US" sz="2000" dirty="0" smtClean="0"/>
              <a:t> </a:t>
            </a:r>
            <a:r>
              <a:rPr lang="en-US" sz="2000" dirty="0" err="1" smtClean="0"/>
              <a:t>persediaan</a:t>
            </a:r>
            <a:r>
              <a:rPr lang="en-US" sz="2000" dirty="0" smtClean="0"/>
              <a:t> </a:t>
            </a:r>
            <a:r>
              <a:rPr lang="en-US" sz="2000" dirty="0" err="1" smtClean="0"/>
              <a:t>akhir</a:t>
            </a:r>
            <a:r>
              <a:rPr lang="en-US" sz="2000" dirty="0" smtClean="0"/>
              <a:t> </a:t>
            </a:r>
            <a:r>
              <a:rPr lang="en-US" sz="2000" dirty="0" err="1" smtClean="0"/>
              <a:t>barang</a:t>
            </a:r>
            <a:r>
              <a:rPr lang="en-US" sz="2000" dirty="0" smtClean="0"/>
              <a:t> </a:t>
            </a:r>
            <a:r>
              <a:rPr lang="en-US" sz="2000" dirty="0" err="1" smtClean="0"/>
              <a:t>dagang</a:t>
            </a:r>
            <a:r>
              <a:rPr lang="en-US" sz="2000" dirty="0" smtClean="0"/>
              <a:t> </a:t>
            </a:r>
            <a:r>
              <a:rPr lang="en-US" sz="2000" dirty="0" err="1" smtClean="0"/>
              <a:t>dengan</a:t>
            </a:r>
            <a:r>
              <a:rPr lang="en-US" sz="2000" dirty="0" smtClean="0"/>
              <a:t> </a:t>
            </a:r>
            <a:r>
              <a:rPr lang="en-US" sz="2000" dirty="0" err="1" smtClean="0"/>
              <a:t>pendekatan</a:t>
            </a:r>
            <a:r>
              <a:rPr lang="en-US" sz="2000" dirty="0" smtClean="0"/>
              <a:t> HPP </a:t>
            </a:r>
            <a:r>
              <a:rPr lang="en-US" sz="2000" dirty="0" err="1" smtClean="0"/>
              <a:t>adalah</a:t>
            </a:r>
            <a:r>
              <a:rPr lang="en-US" sz="2000" dirty="0" smtClean="0"/>
              <a:t>: </a:t>
            </a:r>
            <a:r>
              <a:rPr lang="en-US" sz="2000" dirty="0" smtClean="0">
                <a:solidFill>
                  <a:srgbClr val="FFFF00"/>
                </a:solidFill>
              </a:rPr>
              <a:t>(UN 2012)</a:t>
            </a:r>
          </a:p>
          <a:p>
            <a:pPr marL="173038" indent="-173038">
              <a:buAutoNum type="alphaUcPeriod"/>
              <a:tabLst>
                <a:tab pos="63500" algn="l"/>
              </a:tabLst>
            </a:pPr>
            <a:r>
              <a:rPr lang="en-US" sz="2000" dirty="0" smtClean="0"/>
              <a:t> </a:t>
            </a:r>
            <a:r>
              <a:rPr lang="en-US" sz="2000" dirty="0" err="1" smtClean="0"/>
              <a:t>Persediaan</a:t>
            </a:r>
            <a:r>
              <a:rPr lang="en-US" sz="2000" dirty="0" smtClean="0"/>
              <a:t> </a:t>
            </a:r>
            <a:r>
              <a:rPr lang="en-US" sz="2000" dirty="0" err="1" smtClean="0"/>
              <a:t>barang</a:t>
            </a:r>
            <a:r>
              <a:rPr lang="en-US" sz="2000" dirty="0" smtClean="0"/>
              <a:t> </a:t>
            </a:r>
            <a:r>
              <a:rPr lang="en-US" sz="2000" dirty="0" err="1" smtClean="0"/>
              <a:t>dagang</a:t>
            </a:r>
            <a:r>
              <a:rPr lang="en-US" sz="2000" dirty="0" smtClean="0"/>
              <a:t> 	</a:t>
            </a:r>
            <a:r>
              <a:rPr lang="en-US" sz="2000" dirty="0" err="1" smtClean="0"/>
              <a:t>Rp</a:t>
            </a:r>
            <a:r>
              <a:rPr lang="en-US" sz="2000" dirty="0" smtClean="0"/>
              <a:t> 2.500.000</a:t>
            </a:r>
          </a:p>
          <a:p>
            <a:pPr marL="630238" lvl="1" indent="-173038">
              <a:tabLst>
                <a:tab pos="63500" algn="l"/>
              </a:tabLst>
            </a:pPr>
            <a:r>
              <a:rPr lang="en-US" sz="2000" dirty="0" smtClean="0"/>
              <a:t>	HPP				</a:t>
            </a:r>
            <a:r>
              <a:rPr lang="en-US" sz="2000" dirty="0" err="1" smtClean="0"/>
              <a:t>Rp</a:t>
            </a:r>
            <a:r>
              <a:rPr lang="en-US" sz="2000" dirty="0" smtClean="0"/>
              <a:t> 2.500.000</a:t>
            </a:r>
            <a:endParaRPr lang="en-US" sz="2000" dirty="0"/>
          </a:p>
          <a:p>
            <a:pPr marL="284163" lvl="1" indent="-284163">
              <a:tabLst>
                <a:tab pos="63500" algn="l"/>
              </a:tabLst>
            </a:pPr>
            <a:r>
              <a:rPr lang="en-US" sz="2000" dirty="0" smtClean="0"/>
              <a:t>B. HPP			       	</a:t>
            </a:r>
            <a:r>
              <a:rPr lang="en-US" sz="2000" dirty="0" err="1" smtClean="0"/>
              <a:t>Rp</a:t>
            </a:r>
            <a:r>
              <a:rPr lang="en-US" sz="2000" dirty="0" smtClean="0"/>
              <a:t> 2.500.000</a:t>
            </a:r>
          </a:p>
          <a:p>
            <a:pPr marL="284163" lvl="1" indent="-284163">
              <a:tabLst>
                <a:tab pos="63500" algn="l"/>
              </a:tabLst>
            </a:pPr>
            <a:r>
              <a:rPr lang="en-US" sz="2000" dirty="0" smtClean="0"/>
              <a:t>		      </a:t>
            </a:r>
            <a:r>
              <a:rPr lang="en-US" sz="2000" dirty="0" err="1" smtClean="0"/>
              <a:t>Persediaan</a:t>
            </a:r>
            <a:r>
              <a:rPr lang="en-US" sz="2000" dirty="0" smtClean="0"/>
              <a:t> </a:t>
            </a:r>
            <a:r>
              <a:rPr lang="en-US" sz="2000" dirty="0" err="1" smtClean="0"/>
              <a:t>barang</a:t>
            </a:r>
            <a:r>
              <a:rPr lang="en-US" sz="2000" dirty="0" smtClean="0"/>
              <a:t> </a:t>
            </a:r>
            <a:r>
              <a:rPr lang="en-US" sz="2000" dirty="0" err="1" smtClean="0"/>
              <a:t>dagang</a:t>
            </a:r>
            <a:r>
              <a:rPr lang="en-US" sz="2000" dirty="0" smtClean="0"/>
              <a:t>		Rp2.500.000</a:t>
            </a:r>
          </a:p>
          <a:p>
            <a:pPr marL="284163" lvl="1" indent="-284163">
              <a:tabLst>
                <a:tab pos="63500" algn="l"/>
              </a:tabLst>
            </a:pPr>
            <a:r>
              <a:rPr lang="en-US" sz="2000" dirty="0" smtClean="0"/>
              <a:t>C. HPP			      	 </a:t>
            </a:r>
            <a:r>
              <a:rPr lang="en-US" sz="2000" dirty="0" err="1" smtClean="0"/>
              <a:t>Rp</a:t>
            </a:r>
            <a:r>
              <a:rPr lang="en-US" sz="2000" dirty="0" smtClean="0"/>
              <a:t> 3.250.000</a:t>
            </a:r>
          </a:p>
          <a:p>
            <a:pPr marL="284163" lvl="1" indent="-284163">
              <a:tabLst>
                <a:tab pos="63500" algn="l"/>
              </a:tabLst>
            </a:pPr>
            <a:r>
              <a:rPr lang="en-US" sz="2000" dirty="0" smtClean="0"/>
              <a:t>		      </a:t>
            </a:r>
            <a:r>
              <a:rPr lang="en-US" sz="2000" dirty="0" err="1" smtClean="0"/>
              <a:t>Persediaan</a:t>
            </a:r>
            <a:r>
              <a:rPr lang="en-US" sz="2000" dirty="0" smtClean="0"/>
              <a:t> </a:t>
            </a:r>
            <a:r>
              <a:rPr lang="en-US" sz="2000" dirty="0" err="1" smtClean="0"/>
              <a:t>barang</a:t>
            </a:r>
            <a:r>
              <a:rPr lang="en-US" sz="2000" dirty="0" smtClean="0"/>
              <a:t> </a:t>
            </a:r>
            <a:r>
              <a:rPr lang="en-US" sz="2000" dirty="0" err="1" smtClean="0"/>
              <a:t>dagang</a:t>
            </a:r>
            <a:r>
              <a:rPr lang="en-US" sz="2000" dirty="0" smtClean="0"/>
              <a:t>		Rp3.250.000</a:t>
            </a:r>
          </a:p>
          <a:p>
            <a:pPr marL="284163" lvl="1" indent="-284163">
              <a:tabLst>
                <a:tab pos="63500" algn="l"/>
              </a:tabLst>
            </a:pPr>
            <a:r>
              <a:rPr lang="en-US" sz="2000" dirty="0" smtClean="0"/>
              <a:t>D. </a:t>
            </a:r>
            <a:r>
              <a:rPr lang="en-US" sz="2000" dirty="0" err="1" smtClean="0"/>
              <a:t>Persediaan</a:t>
            </a:r>
            <a:r>
              <a:rPr lang="en-US" sz="2000" dirty="0" smtClean="0"/>
              <a:t> </a:t>
            </a:r>
            <a:r>
              <a:rPr lang="en-US" sz="2000" dirty="0" err="1" smtClean="0"/>
              <a:t>barang</a:t>
            </a:r>
            <a:r>
              <a:rPr lang="en-US" sz="2000" dirty="0" smtClean="0"/>
              <a:t> </a:t>
            </a:r>
            <a:r>
              <a:rPr lang="en-US" sz="2000" dirty="0" err="1" smtClean="0"/>
              <a:t>dagang</a:t>
            </a:r>
            <a:r>
              <a:rPr lang="en-US" sz="2000" dirty="0" smtClean="0"/>
              <a:t>   	</a:t>
            </a:r>
            <a:r>
              <a:rPr lang="en-US" sz="2000" dirty="0" err="1" smtClean="0"/>
              <a:t>Rp</a:t>
            </a:r>
            <a:r>
              <a:rPr lang="en-US" sz="2000" dirty="0" smtClean="0"/>
              <a:t> 3.250.000</a:t>
            </a:r>
          </a:p>
          <a:p>
            <a:pPr marL="284163" lvl="1" indent="-284163">
              <a:tabLst>
                <a:tab pos="63500" algn="l"/>
              </a:tabLst>
            </a:pPr>
            <a:r>
              <a:rPr lang="en-US" sz="2000" dirty="0" smtClean="0"/>
              <a:t>		      HPP				</a:t>
            </a:r>
            <a:r>
              <a:rPr lang="en-US" sz="2000" dirty="0" err="1" smtClean="0"/>
              <a:t>Rp</a:t>
            </a:r>
            <a:r>
              <a:rPr lang="en-US" sz="2000" dirty="0" smtClean="0"/>
              <a:t> 3.250.000</a:t>
            </a:r>
          </a:p>
          <a:p>
            <a:pPr marL="284163" lvl="1" indent="-284163">
              <a:tabLst>
                <a:tab pos="63500" algn="l"/>
              </a:tabLst>
            </a:pPr>
            <a:r>
              <a:rPr lang="en-US" sz="2000" dirty="0" smtClean="0"/>
              <a:t>E. </a:t>
            </a:r>
            <a:r>
              <a:rPr lang="en-US" sz="2000" dirty="0" err="1" smtClean="0"/>
              <a:t>Persediaan</a:t>
            </a:r>
            <a:r>
              <a:rPr lang="en-US" sz="2000" dirty="0" smtClean="0"/>
              <a:t> </a:t>
            </a:r>
            <a:r>
              <a:rPr lang="en-US" sz="2000" dirty="0" err="1" smtClean="0"/>
              <a:t>barang</a:t>
            </a:r>
            <a:r>
              <a:rPr lang="en-US" sz="2000" dirty="0" smtClean="0"/>
              <a:t> </a:t>
            </a:r>
            <a:r>
              <a:rPr lang="en-US" sz="2000" dirty="0" err="1" smtClean="0"/>
              <a:t>dagang</a:t>
            </a:r>
            <a:r>
              <a:rPr lang="en-US" sz="2000" dirty="0" smtClean="0"/>
              <a:t>   	</a:t>
            </a:r>
            <a:r>
              <a:rPr lang="en-US" sz="2000" dirty="0" err="1" smtClean="0"/>
              <a:t>Rp</a:t>
            </a:r>
            <a:r>
              <a:rPr lang="en-US" sz="2000" dirty="0" smtClean="0"/>
              <a:t> 750.000</a:t>
            </a:r>
          </a:p>
          <a:p>
            <a:pPr marL="284163" lvl="1" indent="-284163">
              <a:tabLst>
                <a:tab pos="63500" algn="l"/>
              </a:tabLst>
            </a:pPr>
            <a:r>
              <a:rPr lang="en-US" sz="2000" dirty="0" smtClean="0"/>
              <a:t>		      HPP				Rp750.000  </a:t>
            </a:r>
          </a:p>
        </p:txBody>
      </p:sp>
      <p:sp>
        <p:nvSpPr>
          <p:cNvPr id="6" name="Rectangle 5"/>
          <p:cNvSpPr/>
          <p:nvPr/>
        </p:nvSpPr>
        <p:spPr>
          <a:xfrm>
            <a:off x="1524000" y="4419600"/>
            <a:ext cx="5181600" cy="2377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2. </a:t>
            </a:r>
            <a:r>
              <a:rPr lang="en-US" sz="2200" dirty="0" err="1" smtClean="0"/>
              <a:t>Jurnal</a:t>
            </a:r>
            <a:r>
              <a:rPr lang="en-US" sz="2200" dirty="0" smtClean="0"/>
              <a:t> </a:t>
            </a:r>
            <a:r>
              <a:rPr lang="en-US" sz="2200" dirty="0" err="1" smtClean="0"/>
              <a:t>Pembelian</a:t>
            </a:r>
            <a:r>
              <a:rPr lang="en-US" sz="2200" dirty="0" smtClean="0"/>
              <a:t> </a:t>
            </a:r>
            <a:r>
              <a:rPr lang="en-US" sz="2200" dirty="0" err="1" smtClean="0"/>
              <a:t>hanya</a:t>
            </a:r>
            <a:r>
              <a:rPr lang="en-US" sz="2200" dirty="0" smtClean="0"/>
              <a:t> </a:t>
            </a:r>
            <a:r>
              <a:rPr lang="en-US" sz="2200" dirty="0" err="1" smtClean="0"/>
              <a:t>digunakan</a:t>
            </a:r>
            <a:r>
              <a:rPr lang="en-US" sz="2200" dirty="0" smtClean="0"/>
              <a:t> </a:t>
            </a:r>
            <a:r>
              <a:rPr lang="en-US" sz="2200" dirty="0" err="1" smtClean="0"/>
              <a:t>untuk</a:t>
            </a:r>
            <a:r>
              <a:rPr lang="en-US" sz="2200" dirty="0" smtClean="0"/>
              <a:t> </a:t>
            </a:r>
            <a:r>
              <a:rPr lang="en-US" sz="2200" dirty="0" err="1" smtClean="0"/>
              <a:t>mencatat</a:t>
            </a:r>
            <a:r>
              <a:rPr lang="en-US" sz="2200" dirty="0" smtClean="0"/>
              <a:t> </a:t>
            </a:r>
            <a:r>
              <a:rPr lang="en-US" sz="2200" dirty="0" err="1" smtClean="0"/>
              <a:t>pembelian</a:t>
            </a:r>
            <a:r>
              <a:rPr lang="en-US" sz="2200" dirty="0" smtClean="0">
                <a:solidFill>
                  <a:srgbClr val="FFFF00"/>
                </a:solidFill>
              </a:rPr>
              <a:t> (SNMPTN 2011)</a:t>
            </a:r>
          </a:p>
          <a:p>
            <a:pPr marL="284163" indent="-284163">
              <a:buAutoNum type="alphaUcPeriod"/>
              <a:tabLst>
                <a:tab pos="236538" algn="l"/>
                <a:tab pos="284163" algn="l"/>
              </a:tabLst>
            </a:pPr>
            <a:r>
              <a:rPr lang="en-US" sz="2200" dirty="0" err="1" smtClean="0">
                <a:solidFill>
                  <a:schemeClr val="bg1"/>
                </a:solidFill>
              </a:rPr>
              <a:t>Tunai</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Kredit</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Tunai</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Kredit</a:t>
            </a:r>
          </a:p>
          <a:p>
            <a:pPr marL="284163" indent="-284163">
              <a:buAutoNum type="alphaUcPeriod"/>
              <a:tabLst>
                <a:tab pos="236538" algn="l"/>
                <a:tab pos="284163" algn="l"/>
              </a:tabLst>
            </a:pPr>
            <a:r>
              <a:rPr lang="en-US" sz="2200" dirty="0" err="1" smtClean="0">
                <a:solidFill>
                  <a:schemeClr val="bg1"/>
                </a:solidFill>
              </a:rPr>
              <a:t>Tunai</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Potongan</a:t>
            </a:r>
            <a:r>
              <a:rPr lang="en-US" sz="2200" dirty="0" smtClean="0">
                <a:solidFill>
                  <a:schemeClr val="bg1"/>
                </a:solidFill>
              </a:rPr>
              <a:t> </a:t>
            </a:r>
            <a:r>
              <a:rPr lang="en-US" sz="2200" dirty="0" err="1" smtClean="0">
                <a:solidFill>
                  <a:schemeClr val="bg1"/>
                </a:solidFill>
              </a:rPr>
              <a:t>Pembelian</a:t>
            </a:r>
            <a:endParaRPr lang="en-US" sz="2200" dirty="0" smtClean="0">
              <a:solidFill>
                <a:schemeClr val="bg1"/>
              </a:solidFill>
            </a:endParaRPr>
          </a:p>
          <a:p>
            <a:pPr marL="284163" indent="-284163">
              <a:buAutoNum type="alphaUcPeriod"/>
              <a:tabLst>
                <a:tab pos="236538" algn="l"/>
                <a:tab pos="284163" algn="l"/>
              </a:tabLst>
            </a:pPr>
            <a:r>
              <a:rPr lang="en-US" sz="2200" dirty="0" err="1" smtClean="0">
                <a:solidFill>
                  <a:schemeClr val="bg1"/>
                </a:solidFill>
              </a:rPr>
              <a:t>Kredit</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retur</a:t>
            </a:r>
            <a:r>
              <a:rPr lang="en-US" sz="2200" dirty="0" smtClean="0">
                <a:solidFill>
                  <a:schemeClr val="bg1"/>
                </a:solidFill>
              </a:rPr>
              <a:t> </a:t>
            </a:r>
            <a:r>
              <a:rPr lang="en-US" sz="2200" dirty="0" err="1" smtClean="0">
                <a:solidFill>
                  <a:schemeClr val="bg1"/>
                </a:solidFill>
              </a:rPr>
              <a:t>pembelian</a:t>
            </a:r>
            <a:endParaRPr lang="en-US" sz="2200" dirty="0" smtClean="0">
              <a:solidFill>
                <a:schemeClr val="bg1"/>
              </a:solidFill>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rved Up Ribbon 2"/>
          <p:cNvSpPr/>
          <p:nvPr/>
        </p:nvSpPr>
        <p:spPr>
          <a:xfrm>
            <a:off x="1371600" y="914400"/>
            <a:ext cx="6324600" cy="1066800"/>
          </a:xfrm>
          <a:prstGeom prst="ellipseRibbon2">
            <a:avLst>
              <a:gd name="adj1" fmla="val 25000"/>
              <a:gd name="adj2" fmla="val 100000"/>
              <a:gd name="adj3" fmla="val 12500"/>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4000" b="1" dirty="0" err="1" smtClean="0"/>
              <a:t>Manajemen</a:t>
            </a:r>
            <a:r>
              <a:rPr lang="en-US" sz="4000" b="1" dirty="0" smtClean="0"/>
              <a:t>.</a:t>
            </a:r>
            <a:endParaRPr lang="en-US" sz="4000" dirty="0"/>
          </a:p>
        </p:txBody>
      </p:sp>
      <p:sp>
        <p:nvSpPr>
          <p:cNvPr id="4" name="Horizontal Scroll 3"/>
          <p:cNvSpPr/>
          <p:nvPr/>
        </p:nvSpPr>
        <p:spPr>
          <a:xfrm>
            <a:off x="304800" y="2057400"/>
            <a:ext cx="5638800" cy="76200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Konsep</a:t>
            </a:r>
            <a:r>
              <a:rPr lang="en-US" sz="4000" dirty="0" smtClean="0"/>
              <a:t> </a:t>
            </a:r>
            <a:r>
              <a:rPr lang="en-US" sz="4000" dirty="0" err="1" smtClean="0"/>
              <a:t>Manajemen</a:t>
            </a:r>
            <a:endParaRPr lang="en-US" sz="4000" dirty="0"/>
          </a:p>
        </p:txBody>
      </p:sp>
      <p:sp>
        <p:nvSpPr>
          <p:cNvPr id="5" name="Flowchart: Process 4"/>
          <p:cNvSpPr/>
          <p:nvPr/>
        </p:nvSpPr>
        <p:spPr>
          <a:xfrm>
            <a:off x="990600" y="2971800"/>
            <a:ext cx="7315200" cy="685800"/>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pPr marL="457200" indent="-457200">
              <a:lnSpc>
                <a:spcPct val="90000"/>
              </a:lnSpc>
            </a:pPr>
            <a:r>
              <a:rPr lang="en-US" sz="2800" b="1" dirty="0" smtClean="0"/>
              <a:t>	</a:t>
            </a:r>
            <a:r>
              <a:rPr lang="en-US" sz="2800" b="1" dirty="0" err="1" smtClean="0"/>
              <a:t>Istilah</a:t>
            </a:r>
            <a:r>
              <a:rPr lang="en-US" sz="2800" b="1" dirty="0" smtClean="0"/>
              <a:t> </a:t>
            </a:r>
            <a:r>
              <a:rPr lang="en-US" sz="2800" b="1" dirty="0" err="1" smtClean="0"/>
              <a:t>manajemen</a:t>
            </a:r>
            <a:r>
              <a:rPr lang="en-US" sz="2800" b="1" dirty="0" smtClean="0"/>
              <a:t> </a:t>
            </a:r>
            <a:r>
              <a:rPr lang="en-US" sz="2800" b="1" dirty="0" err="1" smtClean="0"/>
              <a:t>mengandung</a:t>
            </a:r>
            <a:r>
              <a:rPr lang="en-US" sz="2800" b="1" dirty="0" smtClean="0"/>
              <a:t> 3 (</a:t>
            </a:r>
            <a:r>
              <a:rPr lang="en-US" sz="2800" b="1" dirty="0" err="1" smtClean="0"/>
              <a:t>tiga</a:t>
            </a:r>
            <a:r>
              <a:rPr lang="en-US" sz="2800" b="1" dirty="0" smtClean="0"/>
              <a:t>) </a:t>
            </a:r>
            <a:r>
              <a:rPr lang="en-US" sz="2800" b="1" dirty="0" err="1" smtClean="0"/>
              <a:t>pengertian</a:t>
            </a:r>
            <a:r>
              <a:rPr lang="en-US" sz="2800" b="1" dirty="0" smtClean="0"/>
              <a:t>, </a:t>
            </a:r>
            <a:r>
              <a:rPr lang="en-US" sz="2800" b="1" dirty="0" err="1" smtClean="0"/>
              <a:t>yaitu</a:t>
            </a:r>
            <a:r>
              <a:rPr lang="en-US" sz="2800" b="1" dirty="0" smtClean="0"/>
              <a:t>:</a:t>
            </a:r>
            <a:endParaRPr lang="en-US" sz="2800" b="1" dirty="0"/>
          </a:p>
        </p:txBody>
      </p:sp>
      <p:sp>
        <p:nvSpPr>
          <p:cNvPr id="7" name="Flowchart: Process 6"/>
          <p:cNvSpPr/>
          <p:nvPr/>
        </p:nvSpPr>
        <p:spPr>
          <a:xfrm>
            <a:off x="228600" y="4495800"/>
            <a:ext cx="2667000" cy="1981200"/>
          </a:xfrm>
          <a:prstGeom prst="flowChartProces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None/>
            </a:pPr>
            <a:r>
              <a:rPr lang="en-US" sz="2800" b="1" dirty="0" err="1" smtClean="0">
                <a:solidFill>
                  <a:srgbClr val="FF0000"/>
                </a:solidFill>
              </a:rPr>
              <a:t>Manajemen</a:t>
            </a:r>
            <a:r>
              <a:rPr lang="en-US" sz="2800" b="1" dirty="0" smtClean="0">
                <a:solidFill>
                  <a:srgbClr val="FF0000"/>
                </a:solidFill>
              </a:rPr>
              <a:t> </a:t>
            </a:r>
            <a:r>
              <a:rPr lang="en-US" sz="2800" b="1" dirty="0" err="1" smtClean="0">
                <a:solidFill>
                  <a:srgbClr val="FF0000"/>
                </a:solidFill>
              </a:rPr>
              <a:t>sebagai</a:t>
            </a:r>
            <a:r>
              <a:rPr lang="en-US" sz="2800" b="1" dirty="0" smtClean="0">
                <a:solidFill>
                  <a:srgbClr val="FF0000"/>
                </a:solidFill>
              </a:rPr>
              <a:t> </a:t>
            </a:r>
            <a:r>
              <a:rPr lang="en-US" sz="2800" b="1" dirty="0" err="1" smtClean="0">
                <a:solidFill>
                  <a:srgbClr val="FF0000"/>
                </a:solidFill>
              </a:rPr>
              <a:t>suatu</a:t>
            </a:r>
            <a:r>
              <a:rPr lang="en-US" sz="2800" b="1" dirty="0" smtClean="0">
                <a:solidFill>
                  <a:srgbClr val="FF0000"/>
                </a:solidFill>
              </a:rPr>
              <a:t> </a:t>
            </a:r>
            <a:r>
              <a:rPr lang="en-US" sz="2800" b="1" dirty="0" err="1" smtClean="0">
                <a:solidFill>
                  <a:srgbClr val="FF0000"/>
                </a:solidFill>
              </a:rPr>
              <a:t>proses</a:t>
            </a:r>
            <a:r>
              <a:rPr lang="en-US" sz="2800" b="1" dirty="0" smtClean="0">
                <a:solidFill>
                  <a:srgbClr val="FF0000"/>
                </a:solidFill>
              </a:rPr>
              <a:t>.</a:t>
            </a:r>
          </a:p>
        </p:txBody>
      </p:sp>
      <p:sp>
        <p:nvSpPr>
          <p:cNvPr id="8" name="Rectangle 7"/>
          <p:cNvSpPr/>
          <p:nvPr/>
        </p:nvSpPr>
        <p:spPr>
          <a:xfrm>
            <a:off x="3048000" y="4495800"/>
            <a:ext cx="3124200" cy="19812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None/>
            </a:pPr>
            <a:r>
              <a:rPr lang="en-US" sz="2400" b="1" dirty="0" err="1" smtClean="0">
                <a:solidFill>
                  <a:srgbClr val="FFFF00"/>
                </a:solidFill>
              </a:rPr>
              <a:t>Manajemen</a:t>
            </a:r>
            <a:r>
              <a:rPr lang="en-US" sz="2400" b="1" dirty="0" smtClean="0">
                <a:solidFill>
                  <a:srgbClr val="FFFF00"/>
                </a:solidFill>
              </a:rPr>
              <a:t> </a:t>
            </a:r>
            <a:r>
              <a:rPr lang="en-US" sz="2400" b="1" dirty="0" err="1" smtClean="0">
                <a:solidFill>
                  <a:srgbClr val="FFFF00"/>
                </a:solidFill>
              </a:rPr>
              <a:t>sebagai</a:t>
            </a:r>
            <a:r>
              <a:rPr lang="en-US" sz="2400" b="1" dirty="0" smtClean="0">
                <a:solidFill>
                  <a:srgbClr val="FFFF00"/>
                </a:solidFill>
              </a:rPr>
              <a:t> </a:t>
            </a:r>
            <a:r>
              <a:rPr lang="en-US" sz="2400" b="1" dirty="0" err="1" smtClean="0">
                <a:solidFill>
                  <a:srgbClr val="FFFF00"/>
                </a:solidFill>
              </a:rPr>
              <a:t>kolektivitas</a:t>
            </a:r>
            <a:r>
              <a:rPr lang="en-US" sz="2400" b="1" dirty="0" smtClean="0">
                <a:solidFill>
                  <a:srgbClr val="FFFF00"/>
                </a:solidFill>
              </a:rPr>
              <a:t> </a:t>
            </a:r>
            <a:r>
              <a:rPr lang="en-US" sz="2400" b="1" dirty="0" err="1" smtClean="0">
                <a:solidFill>
                  <a:srgbClr val="FFFF00"/>
                </a:solidFill>
              </a:rPr>
              <a:t>orang-orang</a:t>
            </a:r>
            <a:r>
              <a:rPr lang="en-US" sz="2400" b="1" dirty="0" smtClean="0">
                <a:solidFill>
                  <a:srgbClr val="FFFF00"/>
                </a:solidFill>
              </a:rPr>
              <a:t> </a:t>
            </a:r>
            <a:r>
              <a:rPr lang="en-US" sz="2400" b="1" dirty="0" err="1" smtClean="0">
                <a:solidFill>
                  <a:srgbClr val="FFFF00"/>
                </a:solidFill>
              </a:rPr>
              <a:t>yangmelakukan</a:t>
            </a:r>
            <a:r>
              <a:rPr lang="en-US" sz="2400" b="1" dirty="0" smtClean="0">
                <a:solidFill>
                  <a:srgbClr val="FFFF00"/>
                </a:solidFill>
              </a:rPr>
              <a:t>  </a:t>
            </a:r>
            <a:r>
              <a:rPr lang="en-US" sz="2400" b="1" dirty="0" err="1" smtClean="0">
                <a:solidFill>
                  <a:srgbClr val="FFFF00"/>
                </a:solidFill>
              </a:rPr>
              <a:t>aktivitas</a:t>
            </a:r>
            <a:r>
              <a:rPr lang="en-US" sz="2400" b="1" dirty="0" smtClean="0">
                <a:solidFill>
                  <a:srgbClr val="FFFF00"/>
                </a:solidFill>
              </a:rPr>
              <a:t> </a:t>
            </a:r>
            <a:r>
              <a:rPr lang="en-US" sz="2400" b="1" dirty="0" err="1" smtClean="0">
                <a:solidFill>
                  <a:srgbClr val="FFFF00"/>
                </a:solidFill>
              </a:rPr>
              <a:t>manajemen</a:t>
            </a:r>
            <a:r>
              <a:rPr lang="en-US" sz="2400" b="1" dirty="0" smtClean="0">
                <a:solidFill>
                  <a:srgbClr val="FFFF00"/>
                </a:solidFill>
              </a:rPr>
              <a:t>.</a:t>
            </a:r>
            <a:endParaRPr lang="en-US" sz="2400" b="1" dirty="0">
              <a:solidFill>
                <a:srgbClr val="FFFF00"/>
              </a:solidFill>
            </a:endParaRPr>
          </a:p>
        </p:txBody>
      </p:sp>
      <p:sp>
        <p:nvSpPr>
          <p:cNvPr id="9" name="Rectangle 8"/>
          <p:cNvSpPr/>
          <p:nvPr/>
        </p:nvSpPr>
        <p:spPr>
          <a:xfrm>
            <a:off x="6324600" y="4495800"/>
            <a:ext cx="2590800" cy="19812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None/>
            </a:pPr>
            <a:r>
              <a:rPr lang="en-US" sz="2400" b="1" dirty="0" err="1" smtClean="0">
                <a:solidFill>
                  <a:srgbClr val="FFFF00"/>
                </a:solidFill>
              </a:rPr>
              <a:t>Manajemen</a:t>
            </a:r>
            <a:r>
              <a:rPr lang="en-US" sz="2400" b="1" dirty="0" smtClean="0">
                <a:solidFill>
                  <a:srgbClr val="FFFF00"/>
                </a:solidFill>
              </a:rPr>
              <a:t> </a:t>
            </a:r>
            <a:r>
              <a:rPr lang="en-US" sz="2400" b="1" dirty="0" err="1" smtClean="0">
                <a:solidFill>
                  <a:srgbClr val="FFFF00"/>
                </a:solidFill>
              </a:rPr>
              <a:t>sebagai</a:t>
            </a:r>
            <a:r>
              <a:rPr lang="en-US" sz="2400" b="1" dirty="0" smtClean="0">
                <a:solidFill>
                  <a:srgbClr val="FFFF00"/>
                </a:solidFill>
              </a:rPr>
              <a:t> </a:t>
            </a:r>
            <a:r>
              <a:rPr lang="en-US" sz="2400" b="1" dirty="0" err="1" smtClean="0">
                <a:solidFill>
                  <a:srgbClr val="FFFF00"/>
                </a:solidFill>
              </a:rPr>
              <a:t>suatu</a:t>
            </a:r>
            <a:r>
              <a:rPr lang="en-US" sz="2400" b="1" dirty="0" smtClean="0">
                <a:solidFill>
                  <a:srgbClr val="FFFF00"/>
                </a:solidFill>
              </a:rPr>
              <a:t> </a:t>
            </a:r>
            <a:r>
              <a:rPr lang="en-US" sz="2400" b="1" dirty="0" err="1" smtClean="0">
                <a:solidFill>
                  <a:srgbClr val="FFFF00"/>
                </a:solidFill>
              </a:rPr>
              <a:t>seni</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sebagai</a:t>
            </a:r>
            <a:r>
              <a:rPr lang="en-US" sz="2400" b="1" dirty="0" smtClean="0">
                <a:solidFill>
                  <a:srgbClr val="FFFF00"/>
                </a:solidFill>
              </a:rPr>
              <a:t> </a:t>
            </a:r>
            <a:r>
              <a:rPr lang="en-US" sz="2400" b="1" dirty="0" err="1" smtClean="0">
                <a:solidFill>
                  <a:srgbClr val="FFFF00"/>
                </a:solidFill>
              </a:rPr>
              <a:t>suatu</a:t>
            </a:r>
            <a:r>
              <a:rPr lang="en-US" sz="2400" b="1" dirty="0" smtClean="0">
                <a:solidFill>
                  <a:srgbClr val="FFFF00"/>
                </a:solidFill>
              </a:rPr>
              <a:t> </a:t>
            </a:r>
            <a:r>
              <a:rPr lang="en-US" sz="2400" b="1" dirty="0" err="1" smtClean="0">
                <a:solidFill>
                  <a:srgbClr val="FFFF00"/>
                </a:solidFill>
              </a:rPr>
              <a:t>ilmu</a:t>
            </a:r>
            <a:r>
              <a:rPr lang="en-US" sz="2400" b="1" dirty="0" smtClean="0">
                <a:solidFill>
                  <a:srgbClr val="FFFF00"/>
                </a:solidFill>
              </a:rPr>
              <a:t>.</a:t>
            </a:r>
            <a:endParaRPr lang="en-US" sz="2400" b="1" dirty="0">
              <a:solidFill>
                <a:srgbClr val="FFFF00"/>
              </a:solidFill>
            </a:endParaRPr>
          </a:p>
        </p:txBody>
      </p:sp>
      <p:cxnSp>
        <p:nvCxnSpPr>
          <p:cNvPr id="11" name="Curved Connector 10"/>
          <p:cNvCxnSpPr>
            <a:stCxn id="5" idx="2"/>
            <a:endCxn id="8" idx="0"/>
          </p:cNvCxnSpPr>
          <p:nvPr/>
        </p:nvCxnSpPr>
        <p:spPr>
          <a:xfrm rot="5400000">
            <a:off x="4210050" y="4057650"/>
            <a:ext cx="838200" cy="38100"/>
          </a:xfrm>
          <a:prstGeom prst="curvedConnector3">
            <a:avLst>
              <a:gd name="adj1" fmla="val 50000"/>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3" name="Curved Connector 12"/>
          <p:cNvCxnSpPr>
            <a:stCxn id="5" idx="2"/>
            <a:endCxn id="7" idx="0"/>
          </p:cNvCxnSpPr>
          <p:nvPr/>
        </p:nvCxnSpPr>
        <p:spPr>
          <a:xfrm rot="5400000">
            <a:off x="2686050" y="2533650"/>
            <a:ext cx="838200" cy="3086100"/>
          </a:xfrm>
          <a:prstGeom prst="curvedConnector3">
            <a:avLst>
              <a:gd name="adj1" fmla="val 50000"/>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5" name="Curved Connector 14"/>
          <p:cNvCxnSpPr>
            <a:stCxn id="5" idx="2"/>
            <a:endCxn id="9" idx="0"/>
          </p:cNvCxnSpPr>
          <p:nvPr/>
        </p:nvCxnSpPr>
        <p:spPr>
          <a:xfrm rot="16200000" flipH="1">
            <a:off x="5715000" y="2590800"/>
            <a:ext cx="838200" cy="2971800"/>
          </a:xfrm>
          <a:prstGeom prst="curvedConnector3">
            <a:avLst>
              <a:gd name="adj1" fmla="val 50000"/>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12" name="Title 1"/>
          <p:cNvSpPr txBox="1">
            <a:spLocks/>
          </p:cNvSpPr>
          <p:nvPr/>
        </p:nvSpPr>
        <p:spPr>
          <a:xfrm>
            <a:off x="1447800" y="76200"/>
            <a:ext cx="6477000" cy="685800"/>
          </a:xfrm>
          <a:prstGeom prst="rect">
            <a:avLst/>
          </a:prstGeom>
          <a:solidFill>
            <a:srgbClr val="92D050"/>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C00000"/>
                </a:solidFill>
                <a:effectLst/>
                <a:uLnTx/>
                <a:uFillTx/>
                <a:latin typeface="+mj-lt"/>
                <a:ea typeface="+mj-ea"/>
                <a:cs typeface="+mj-cs"/>
              </a:rPr>
              <a:t>Manajemen</a:t>
            </a:r>
            <a:r>
              <a:rPr kumimoji="0" lang="en-US" sz="3600" b="0" i="0" u="none" strike="noStrike" kern="1200" cap="none" spc="0" normalizeH="0" noProof="0" dirty="0" smtClean="0">
                <a:ln>
                  <a:noFill/>
                </a:ln>
                <a:solidFill>
                  <a:srgbClr val="C00000"/>
                </a:solidFill>
                <a:effectLst/>
                <a:uLnTx/>
                <a:uFillTx/>
                <a:latin typeface="+mj-lt"/>
                <a:ea typeface="+mj-ea"/>
                <a:cs typeface="+mj-cs"/>
              </a:rPr>
              <a:t> </a:t>
            </a:r>
            <a:r>
              <a:rPr kumimoji="0" lang="en-US" sz="3600" b="0" i="0" u="none" strike="noStrike" kern="1200" cap="none" spc="0" normalizeH="0" noProof="0" dirty="0" err="1" smtClean="0">
                <a:ln>
                  <a:noFill/>
                </a:ln>
                <a:solidFill>
                  <a:srgbClr val="C00000"/>
                </a:solidFill>
                <a:effectLst/>
                <a:uLnTx/>
                <a:uFillTx/>
                <a:latin typeface="+mj-lt"/>
                <a:ea typeface="+mj-ea"/>
                <a:cs typeface="+mj-cs"/>
              </a:rPr>
              <a:t>dan</a:t>
            </a:r>
            <a:r>
              <a:rPr kumimoji="0" lang="en-US" sz="3600" b="0" i="0" u="none" strike="noStrike" kern="1200" cap="none" spc="0" normalizeH="0" noProof="0" dirty="0" smtClean="0">
                <a:ln>
                  <a:noFill/>
                </a:ln>
                <a:solidFill>
                  <a:srgbClr val="C00000"/>
                </a:solidFill>
                <a:effectLst/>
                <a:uLnTx/>
                <a:uFillTx/>
                <a:latin typeface="+mj-lt"/>
                <a:ea typeface="+mj-ea"/>
                <a:cs typeface="+mj-cs"/>
              </a:rPr>
              <a:t> </a:t>
            </a:r>
            <a:r>
              <a:rPr kumimoji="0" lang="en-US" sz="3600" b="0" i="0" u="none" strike="noStrike" kern="1200" cap="none" spc="0" normalizeH="0" noProof="0" dirty="0" err="1" smtClean="0">
                <a:ln>
                  <a:noFill/>
                </a:ln>
                <a:solidFill>
                  <a:srgbClr val="C00000"/>
                </a:solidFill>
                <a:effectLst/>
                <a:uLnTx/>
                <a:uFillTx/>
                <a:latin typeface="+mj-lt"/>
                <a:ea typeface="+mj-ea"/>
                <a:cs typeface="+mj-cs"/>
              </a:rPr>
              <a:t>Badan</a:t>
            </a:r>
            <a:r>
              <a:rPr kumimoji="0" lang="en-US" sz="3600" b="0" i="0" u="none" strike="noStrike" kern="1200" cap="none" spc="0" normalizeH="0" noProof="0" dirty="0" smtClean="0">
                <a:ln>
                  <a:noFill/>
                </a:ln>
                <a:solidFill>
                  <a:srgbClr val="C00000"/>
                </a:solidFill>
                <a:effectLst/>
                <a:uLnTx/>
                <a:uFillTx/>
                <a:latin typeface="+mj-lt"/>
                <a:ea typeface="+mj-ea"/>
                <a:cs typeface="+mj-cs"/>
              </a:rPr>
              <a:t> Usaha</a:t>
            </a:r>
            <a:endParaRPr kumimoji="0" lang="en-US" sz="3600" b="0"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14" name="Action Button: Home 1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467600" cy="715962"/>
          </a:xfrm>
        </p:spPr>
        <p:style>
          <a:lnRef idx="1">
            <a:schemeClr val="accent2"/>
          </a:lnRef>
          <a:fillRef idx="2">
            <a:schemeClr val="accent2"/>
          </a:fillRef>
          <a:effectRef idx="1">
            <a:schemeClr val="accent2"/>
          </a:effectRef>
          <a:fontRef idx="minor">
            <a:schemeClr val="dk1"/>
          </a:fontRef>
        </p:style>
        <p:txBody>
          <a:bodyPr>
            <a:normAutofit/>
          </a:bodyPr>
          <a:lstStyle/>
          <a:p>
            <a:r>
              <a:rPr lang="en-US" sz="4000" dirty="0" err="1" smtClean="0"/>
              <a:t>Definisi</a:t>
            </a:r>
            <a:r>
              <a:rPr lang="en-US" sz="4000" dirty="0" smtClean="0"/>
              <a:t> </a:t>
            </a:r>
            <a:r>
              <a:rPr lang="en-US" sz="4000" dirty="0" err="1" smtClean="0"/>
              <a:t>Manajemen</a:t>
            </a:r>
            <a:r>
              <a:rPr lang="en-US" sz="4000" dirty="0" smtClean="0"/>
              <a:t> </a:t>
            </a:r>
            <a:r>
              <a:rPr lang="en-US" sz="4000" dirty="0" err="1" smtClean="0"/>
              <a:t>dari</a:t>
            </a:r>
            <a:r>
              <a:rPr lang="en-US" sz="4000" dirty="0" smtClean="0"/>
              <a:t> </a:t>
            </a:r>
            <a:r>
              <a:rPr lang="en-US" sz="4000" dirty="0" err="1" smtClean="0"/>
              <a:t>para</a:t>
            </a:r>
            <a:r>
              <a:rPr lang="en-US" sz="4000" dirty="0" smtClean="0"/>
              <a:t> </a:t>
            </a:r>
            <a:r>
              <a:rPr lang="en-US" sz="4000" dirty="0" err="1" smtClean="0"/>
              <a:t>ahli</a:t>
            </a:r>
            <a:r>
              <a:rPr lang="en-US" sz="4000" dirty="0" smtClean="0"/>
              <a:t>:</a:t>
            </a:r>
            <a:endParaRPr lang="en-US" sz="4000" dirty="0"/>
          </a:p>
        </p:txBody>
      </p:sp>
      <p:sp>
        <p:nvSpPr>
          <p:cNvPr id="3" name="Content Placeholder 2"/>
          <p:cNvSpPr>
            <a:spLocks noGrp="1"/>
          </p:cNvSpPr>
          <p:nvPr>
            <p:ph idx="1"/>
          </p:nvPr>
        </p:nvSpPr>
        <p:spPr>
          <a:xfrm>
            <a:off x="1066800" y="3810000"/>
            <a:ext cx="7467600" cy="4525963"/>
          </a:xfrm>
        </p:spPr>
        <p:txBody>
          <a:bodyPr/>
          <a:lstStyle/>
          <a:p>
            <a:pPr>
              <a:buNone/>
            </a:pPr>
            <a:r>
              <a:rPr lang="en-US" sz="3200" dirty="0" smtClean="0"/>
              <a:t>	</a:t>
            </a:r>
            <a:endParaRPr lang="en-US" dirty="0"/>
          </a:p>
        </p:txBody>
      </p:sp>
      <p:sp>
        <p:nvSpPr>
          <p:cNvPr id="4" name="Pentagon 3"/>
          <p:cNvSpPr/>
          <p:nvPr/>
        </p:nvSpPr>
        <p:spPr>
          <a:xfrm>
            <a:off x="228600" y="1295400"/>
            <a:ext cx="3124200" cy="685800"/>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4000" dirty="0" smtClean="0"/>
              <a:t>A.F. Stoner</a:t>
            </a:r>
            <a:endParaRPr lang="en-US" sz="4000" dirty="0"/>
          </a:p>
        </p:txBody>
      </p:sp>
      <p:sp>
        <p:nvSpPr>
          <p:cNvPr id="5" name="Rectangle 4"/>
          <p:cNvSpPr/>
          <p:nvPr/>
        </p:nvSpPr>
        <p:spPr>
          <a:xfrm>
            <a:off x="3657600" y="1143000"/>
            <a:ext cx="5181600" cy="2362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sz="2600" dirty="0" err="1" smtClean="0">
                <a:solidFill>
                  <a:srgbClr val="FFFF00"/>
                </a:solidFill>
              </a:rPr>
              <a:t>Manajemen</a:t>
            </a:r>
            <a:r>
              <a:rPr lang="en-US" sz="2600" dirty="0" smtClean="0">
                <a:solidFill>
                  <a:srgbClr val="FFFF00"/>
                </a:solidFill>
              </a:rPr>
              <a:t> </a:t>
            </a:r>
            <a:r>
              <a:rPr lang="en-US" sz="2600" dirty="0" err="1" smtClean="0">
                <a:solidFill>
                  <a:srgbClr val="FFFF00"/>
                </a:solidFill>
              </a:rPr>
              <a:t>adalah</a:t>
            </a:r>
            <a:r>
              <a:rPr lang="en-US" sz="2600" dirty="0" smtClean="0">
                <a:solidFill>
                  <a:srgbClr val="FFFF00"/>
                </a:solidFill>
              </a:rPr>
              <a:t> </a:t>
            </a:r>
            <a:r>
              <a:rPr lang="en-US" sz="2600" dirty="0" err="1" smtClean="0">
                <a:solidFill>
                  <a:srgbClr val="FFFF00"/>
                </a:solidFill>
              </a:rPr>
              <a:t>proses</a:t>
            </a:r>
            <a:r>
              <a:rPr lang="en-US" sz="2600" dirty="0" smtClean="0">
                <a:solidFill>
                  <a:srgbClr val="FFFF00"/>
                </a:solidFill>
              </a:rPr>
              <a:t> </a:t>
            </a:r>
            <a:r>
              <a:rPr lang="en-US" sz="2600" dirty="0" err="1" smtClean="0">
                <a:solidFill>
                  <a:srgbClr val="FFFF00"/>
                </a:solidFill>
              </a:rPr>
              <a:t>perencanaan</a:t>
            </a:r>
            <a:r>
              <a:rPr lang="en-US" sz="2600" dirty="0" smtClean="0">
                <a:solidFill>
                  <a:srgbClr val="FFFF00"/>
                </a:solidFill>
              </a:rPr>
              <a:t>, </a:t>
            </a:r>
            <a:r>
              <a:rPr lang="en-US" sz="2600" dirty="0" err="1" smtClean="0">
                <a:solidFill>
                  <a:srgbClr val="FFFF00"/>
                </a:solidFill>
              </a:rPr>
              <a:t>pengorganisasian</a:t>
            </a:r>
            <a:r>
              <a:rPr lang="en-US" sz="2600" dirty="0" smtClean="0">
                <a:solidFill>
                  <a:srgbClr val="FFFF00"/>
                </a:solidFill>
              </a:rPr>
              <a:t>, </a:t>
            </a:r>
            <a:r>
              <a:rPr lang="en-US" sz="2600" dirty="0" err="1" smtClean="0">
                <a:solidFill>
                  <a:srgbClr val="FFFF00"/>
                </a:solidFill>
              </a:rPr>
              <a:t>kepemimpinan</a:t>
            </a:r>
            <a:r>
              <a:rPr lang="en-US" sz="2600" dirty="0" smtClean="0">
                <a:solidFill>
                  <a:srgbClr val="FFFF00"/>
                </a:solidFill>
              </a:rPr>
              <a:t> </a:t>
            </a:r>
            <a:r>
              <a:rPr lang="en-US" sz="2600" dirty="0" err="1" smtClean="0">
                <a:solidFill>
                  <a:srgbClr val="FFFF00"/>
                </a:solidFill>
              </a:rPr>
              <a:t>dan</a:t>
            </a:r>
            <a:r>
              <a:rPr lang="en-US" sz="2600" dirty="0" smtClean="0">
                <a:solidFill>
                  <a:srgbClr val="FFFF00"/>
                </a:solidFill>
              </a:rPr>
              <a:t> </a:t>
            </a:r>
            <a:r>
              <a:rPr lang="en-US" sz="2600" dirty="0" err="1" smtClean="0">
                <a:solidFill>
                  <a:srgbClr val="FFFF00"/>
                </a:solidFill>
              </a:rPr>
              <a:t>pengawasan</a:t>
            </a:r>
            <a:r>
              <a:rPr lang="en-US" sz="2600" dirty="0" smtClean="0">
                <a:solidFill>
                  <a:srgbClr val="FFFF00"/>
                </a:solidFill>
              </a:rPr>
              <a:t> </a:t>
            </a:r>
            <a:r>
              <a:rPr lang="en-US" sz="2600" dirty="0" err="1" smtClean="0">
                <a:solidFill>
                  <a:srgbClr val="FFFF00"/>
                </a:solidFill>
              </a:rPr>
              <a:t>dari</a:t>
            </a:r>
            <a:r>
              <a:rPr lang="en-US" sz="2600" dirty="0" smtClean="0">
                <a:solidFill>
                  <a:srgbClr val="FFFF00"/>
                </a:solidFill>
              </a:rPr>
              <a:t> </a:t>
            </a:r>
            <a:r>
              <a:rPr lang="en-US" sz="2600" dirty="0" err="1" smtClean="0">
                <a:solidFill>
                  <a:srgbClr val="FFFF00"/>
                </a:solidFill>
              </a:rPr>
              <a:t>usaha</a:t>
            </a:r>
            <a:r>
              <a:rPr lang="en-US" sz="2600" dirty="0" smtClean="0">
                <a:solidFill>
                  <a:srgbClr val="FFFF00"/>
                </a:solidFill>
              </a:rPr>
              <a:t> </a:t>
            </a:r>
            <a:r>
              <a:rPr lang="en-US" sz="2600" dirty="0" err="1" smtClean="0">
                <a:solidFill>
                  <a:srgbClr val="FFFF00"/>
                </a:solidFill>
              </a:rPr>
              <a:t>organisasi</a:t>
            </a:r>
            <a:r>
              <a:rPr lang="en-US" sz="2600" dirty="0" smtClean="0">
                <a:solidFill>
                  <a:srgbClr val="FFFF00"/>
                </a:solidFill>
              </a:rPr>
              <a:t> </a:t>
            </a:r>
            <a:r>
              <a:rPr lang="en-US" sz="2600" dirty="0" err="1" smtClean="0">
                <a:solidFill>
                  <a:srgbClr val="FFFF00"/>
                </a:solidFill>
              </a:rPr>
              <a:t>untuk</a:t>
            </a:r>
            <a:r>
              <a:rPr lang="en-US" sz="2600" dirty="0" smtClean="0">
                <a:solidFill>
                  <a:srgbClr val="FFFF00"/>
                </a:solidFill>
              </a:rPr>
              <a:t> </a:t>
            </a:r>
            <a:r>
              <a:rPr lang="en-US" sz="2600" dirty="0" err="1" smtClean="0">
                <a:solidFill>
                  <a:srgbClr val="FFFF00"/>
                </a:solidFill>
              </a:rPr>
              <a:t>mencapai</a:t>
            </a:r>
            <a:r>
              <a:rPr lang="en-US" sz="2600" dirty="0" smtClean="0">
                <a:solidFill>
                  <a:srgbClr val="FFFF00"/>
                </a:solidFill>
              </a:rPr>
              <a:t> </a:t>
            </a:r>
            <a:r>
              <a:rPr lang="en-US" sz="2600" dirty="0" err="1" smtClean="0">
                <a:solidFill>
                  <a:srgbClr val="FFFF00"/>
                </a:solidFill>
              </a:rPr>
              <a:t>tujuan</a:t>
            </a:r>
            <a:r>
              <a:rPr lang="en-US" sz="2600" dirty="0" smtClean="0">
                <a:solidFill>
                  <a:srgbClr val="FFFF00"/>
                </a:solidFill>
              </a:rPr>
              <a:t> yang </a:t>
            </a:r>
            <a:r>
              <a:rPr lang="en-US" sz="2600" dirty="0" err="1" smtClean="0">
                <a:solidFill>
                  <a:srgbClr val="FFFF00"/>
                </a:solidFill>
              </a:rPr>
              <a:t>telah</a:t>
            </a:r>
            <a:r>
              <a:rPr lang="en-US" sz="2600" dirty="0" smtClean="0">
                <a:solidFill>
                  <a:srgbClr val="FFFF00"/>
                </a:solidFill>
              </a:rPr>
              <a:t> </a:t>
            </a:r>
            <a:r>
              <a:rPr lang="en-US" sz="2600" dirty="0" err="1" smtClean="0">
                <a:solidFill>
                  <a:srgbClr val="FFFF00"/>
                </a:solidFill>
              </a:rPr>
              <a:t>ditetapkan</a:t>
            </a:r>
            <a:r>
              <a:rPr lang="en-US" sz="2600" dirty="0" smtClean="0">
                <a:solidFill>
                  <a:srgbClr val="FFFF00"/>
                </a:solidFill>
              </a:rPr>
              <a:t>.</a:t>
            </a:r>
            <a:endParaRPr lang="en-US" sz="2600" dirty="0">
              <a:solidFill>
                <a:srgbClr val="FFFF00"/>
              </a:solidFill>
            </a:endParaRPr>
          </a:p>
        </p:txBody>
      </p:sp>
      <p:sp>
        <p:nvSpPr>
          <p:cNvPr id="6" name="Rectangle 5"/>
          <p:cNvSpPr/>
          <p:nvPr/>
        </p:nvSpPr>
        <p:spPr>
          <a:xfrm>
            <a:off x="1371600" y="4648200"/>
            <a:ext cx="4572000" cy="338554"/>
          </a:xfrm>
          <a:prstGeom prst="rect">
            <a:avLst/>
          </a:prstGeom>
        </p:spPr>
        <p:txBody>
          <a:bodyPr>
            <a:spAutoFit/>
          </a:bodyPr>
          <a:lstStyle/>
          <a:p>
            <a:endParaRPr lang="en-US" dirty="0"/>
          </a:p>
        </p:txBody>
      </p:sp>
      <p:sp>
        <p:nvSpPr>
          <p:cNvPr id="7" name="Pentagon 6"/>
          <p:cNvSpPr/>
          <p:nvPr/>
        </p:nvSpPr>
        <p:spPr>
          <a:xfrm>
            <a:off x="228600" y="3886200"/>
            <a:ext cx="3124200" cy="68580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3200" dirty="0" smtClean="0"/>
              <a:t>George F Terry</a:t>
            </a:r>
            <a:endParaRPr lang="en-US" sz="3200" dirty="0"/>
          </a:p>
        </p:txBody>
      </p:sp>
      <p:sp>
        <p:nvSpPr>
          <p:cNvPr id="8" name="Rectangle 7"/>
          <p:cNvSpPr/>
          <p:nvPr/>
        </p:nvSpPr>
        <p:spPr>
          <a:xfrm>
            <a:off x="3657600" y="3733800"/>
            <a:ext cx="5181600" cy="2362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300" dirty="0" err="1" smtClean="0">
                <a:solidFill>
                  <a:srgbClr val="FFFF00"/>
                </a:solidFill>
              </a:rPr>
              <a:t>Dalam</a:t>
            </a:r>
            <a:r>
              <a:rPr lang="en-US" sz="2300" dirty="0" smtClean="0">
                <a:solidFill>
                  <a:srgbClr val="FFFF00"/>
                </a:solidFill>
              </a:rPr>
              <a:t> </a:t>
            </a:r>
            <a:r>
              <a:rPr lang="en-US" sz="2300" dirty="0" err="1" smtClean="0">
                <a:solidFill>
                  <a:srgbClr val="FFFF00"/>
                </a:solidFill>
              </a:rPr>
              <a:t>bukunya</a:t>
            </a:r>
            <a:r>
              <a:rPr lang="en-US" sz="2300" dirty="0" smtClean="0">
                <a:solidFill>
                  <a:srgbClr val="FFFF00"/>
                </a:solidFill>
              </a:rPr>
              <a:t> </a:t>
            </a:r>
            <a:r>
              <a:rPr lang="en-US" sz="2300" i="1" dirty="0" smtClean="0">
                <a:solidFill>
                  <a:srgbClr val="FFFF00"/>
                </a:solidFill>
              </a:rPr>
              <a:t>Principles of Management,</a:t>
            </a:r>
            <a:r>
              <a:rPr lang="en-US" sz="2300" dirty="0" smtClean="0">
                <a:solidFill>
                  <a:srgbClr val="FFFF00"/>
                </a:solidFill>
              </a:rPr>
              <a:t> </a:t>
            </a:r>
            <a:r>
              <a:rPr lang="en-US" sz="2300" dirty="0" err="1" smtClean="0">
                <a:solidFill>
                  <a:srgbClr val="FFFF00"/>
                </a:solidFill>
              </a:rPr>
              <a:t>Manajemen</a:t>
            </a:r>
            <a:r>
              <a:rPr lang="en-US" sz="2300" dirty="0" smtClean="0">
                <a:solidFill>
                  <a:srgbClr val="FFFF00"/>
                </a:solidFill>
              </a:rPr>
              <a:t> </a:t>
            </a:r>
            <a:r>
              <a:rPr lang="en-US" sz="2300" dirty="0" err="1" smtClean="0">
                <a:solidFill>
                  <a:srgbClr val="FFFF00"/>
                </a:solidFill>
              </a:rPr>
              <a:t>adalah</a:t>
            </a:r>
            <a:r>
              <a:rPr lang="en-US" sz="2300" dirty="0" smtClean="0">
                <a:solidFill>
                  <a:srgbClr val="FFFF00"/>
                </a:solidFill>
              </a:rPr>
              <a:t> </a:t>
            </a:r>
            <a:r>
              <a:rPr lang="en-US" sz="2300" dirty="0" err="1" smtClean="0">
                <a:solidFill>
                  <a:srgbClr val="FFFF00"/>
                </a:solidFill>
              </a:rPr>
              <a:t>suatu</a:t>
            </a:r>
            <a:r>
              <a:rPr lang="en-US" sz="2300" dirty="0" smtClean="0">
                <a:solidFill>
                  <a:srgbClr val="FFFF00"/>
                </a:solidFill>
              </a:rPr>
              <a:t> </a:t>
            </a:r>
            <a:r>
              <a:rPr lang="en-US" sz="2300" dirty="0" err="1" smtClean="0">
                <a:solidFill>
                  <a:srgbClr val="FFFF00"/>
                </a:solidFill>
              </a:rPr>
              <a:t>proses</a:t>
            </a:r>
            <a:r>
              <a:rPr lang="en-US" sz="2300" dirty="0" smtClean="0">
                <a:solidFill>
                  <a:srgbClr val="FFFF00"/>
                </a:solidFill>
              </a:rPr>
              <a:t> </a:t>
            </a:r>
            <a:r>
              <a:rPr lang="en-US" sz="2300" dirty="0" err="1" smtClean="0">
                <a:solidFill>
                  <a:srgbClr val="FFFF00"/>
                </a:solidFill>
              </a:rPr>
              <a:t>untuk</a:t>
            </a:r>
            <a:r>
              <a:rPr lang="en-US" sz="2300" dirty="0" smtClean="0">
                <a:solidFill>
                  <a:srgbClr val="FFFF00"/>
                </a:solidFill>
              </a:rPr>
              <a:t> </a:t>
            </a:r>
            <a:r>
              <a:rPr lang="en-US" sz="2300" dirty="0" err="1" smtClean="0">
                <a:solidFill>
                  <a:srgbClr val="FFFF00"/>
                </a:solidFill>
              </a:rPr>
              <a:t>mencapai</a:t>
            </a:r>
            <a:r>
              <a:rPr lang="en-US" sz="2300" dirty="0" smtClean="0">
                <a:solidFill>
                  <a:srgbClr val="FFFF00"/>
                </a:solidFill>
              </a:rPr>
              <a:t> </a:t>
            </a:r>
            <a:r>
              <a:rPr lang="en-US" sz="2300" dirty="0" err="1" smtClean="0">
                <a:solidFill>
                  <a:srgbClr val="FFFF00"/>
                </a:solidFill>
              </a:rPr>
              <a:t>tujuan</a:t>
            </a:r>
            <a:r>
              <a:rPr lang="en-US" sz="2300" dirty="0" smtClean="0">
                <a:solidFill>
                  <a:srgbClr val="FFFF00"/>
                </a:solidFill>
              </a:rPr>
              <a:t> yang </a:t>
            </a:r>
            <a:r>
              <a:rPr lang="en-US" sz="2300" dirty="0" err="1" smtClean="0">
                <a:solidFill>
                  <a:srgbClr val="FFFF00"/>
                </a:solidFill>
              </a:rPr>
              <a:t>telah</a:t>
            </a:r>
            <a:r>
              <a:rPr lang="en-US" sz="2300" dirty="0" smtClean="0">
                <a:solidFill>
                  <a:srgbClr val="FFFF00"/>
                </a:solidFill>
              </a:rPr>
              <a:t> </a:t>
            </a:r>
            <a:r>
              <a:rPr lang="en-US" sz="2300" dirty="0" err="1" smtClean="0">
                <a:solidFill>
                  <a:srgbClr val="FFFF00"/>
                </a:solidFill>
              </a:rPr>
              <a:t>ditetapkan</a:t>
            </a:r>
            <a:r>
              <a:rPr lang="en-US" sz="2300" dirty="0" smtClean="0">
                <a:solidFill>
                  <a:srgbClr val="FFFF00"/>
                </a:solidFill>
              </a:rPr>
              <a:t> </a:t>
            </a:r>
            <a:r>
              <a:rPr lang="en-US" sz="2300" dirty="0" err="1" smtClean="0">
                <a:solidFill>
                  <a:srgbClr val="FFFF00"/>
                </a:solidFill>
              </a:rPr>
              <a:t>terlebih</a:t>
            </a:r>
            <a:r>
              <a:rPr lang="en-US" sz="2300" dirty="0" smtClean="0">
                <a:solidFill>
                  <a:srgbClr val="FFFF00"/>
                </a:solidFill>
              </a:rPr>
              <a:t> </a:t>
            </a:r>
            <a:r>
              <a:rPr lang="en-US" sz="2300" dirty="0" err="1" smtClean="0">
                <a:solidFill>
                  <a:srgbClr val="FFFF00"/>
                </a:solidFill>
              </a:rPr>
              <a:t>dahulu</a:t>
            </a:r>
            <a:r>
              <a:rPr lang="en-US" sz="2300" dirty="0" smtClean="0">
                <a:solidFill>
                  <a:srgbClr val="FFFF00"/>
                </a:solidFill>
              </a:rPr>
              <a:t>, </a:t>
            </a:r>
            <a:r>
              <a:rPr lang="en-US" sz="2300" dirty="0" err="1" smtClean="0">
                <a:solidFill>
                  <a:srgbClr val="FFFF00"/>
                </a:solidFill>
              </a:rPr>
              <a:t>melalui</a:t>
            </a:r>
            <a:r>
              <a:rPr lang="en-US" sz="2300" dirty="0" smtClean="0">
                <a:solidFill>
                  <a:srgbClr val="FFFF00"/>
                </a:solidFill>
              </a:rPr>
              <a:t> </a:t>
            </a:r>
            <a:r>
              <a:rPr lang="en-US" sz="2300" dirty="0" err="1" smtClean="0">
                <a:solidFill>
                  <a:srgbClr val="FFFF00"/>
                </a:solidFill>
              </a:rPr>
              <a:t>pemanfaatan</a:t>
            </a:r>
            <a:r>
              <a:rPr lang="en-US" sz="2300" dirty="0" smtClean="0">
                <a:solidFill>
                  <a:srgbClr val="FFFF00"/>
                </a:solidFill>
              </a:rPr>
              <a:t> </a:t>
            </a:r>
            <a:r>
              <a:rPr lang="en-US" sz="2300" dirty="0" err="1" smtClean="0">
                <a:solidFill>
                  <a:srgbClr val="FFFF00"/>
                </a:solidFill>
              </a:rPr>
              <a:t>sumber</a:t>
            </a:r>
            <a:r>
              <a:rPr lang="en-US" sz="2300" dirty="0" smtClean="0">
                <a:solidFill>
                  <a:srgbClr val="FFFF00"/>
                </a:solidFill>
              </a:rPr>
              <a:t> </a:t>
            </a:r>
            <a:r>
              <a:rPr lang="en-US" sz="2300" dirty="0" err="1" smtClean="0">
                <a:solidFill>
                  <a:srgbClr val="FFFF00"/>
                </a:solidFill>
              </a:rPr>
              <a:t>daya</a:t>
            </a:r>
            <a:r>
              <a:rPr lang="en-US" sz="2300" dirty="0" smtClean="0">
                <a:solidFill>
                  <a:srgbClr val="FFFF00"/>
                </a:solidFill>
              </a:rPr>
              <a:t> </a:t>
            </a:r>
            <a:r>
              <a:rPr lang="en-US" sz="2300" dirty="0" err="1" smtClean="0">
                <a:solidFill>
                  <a:srgbClr val="FFFF00"/>
                </a:solidFill>
              </a:rPr>
              <a:t>manusia</a:t>
            </a:r>
            <a:r>
              <a:rPr lang="en-US" sz="2300" dirty="0" smtClean="0">
                <a:solidFill>
                  <a:srgbClr val="FFFF00"/>
                </a:solidFill>
              </a:rPr>
              <a:t> </a:t>
            </a:r>
            <a:r>
              <a:rPr lang="en-US" sz="2300" dirty="0" err="1" smtClean="0">
                <a:solidFill>
                  <a:srgbClr val="FFFF00"/>
                </a:solidFill>
              </a:rPr>
              <a:t>dan</a:t>
            </a:r>
            <a:r>
              <a:rPr lang="en-US" sz="2300" dirty="0" smtClean="0">
                <a:solidFill>
                  <a:srgbClr val="FFFF00"/>
                </a:solidFill>
              </a:rPr>
              <a:t> </a:t>
            </a:r>
            <a:r>
              <a:rPr lang="en-US" sz="2300" dirty="0" err="1" smtClean="0">
                <a:solidFill>
                  <a:srgbClr val="FFFF00"/>
                </a:solidFill>
              </a:rPr>
              <a:t>sumber</a:t>
            </a:r>
            <a:r>
              <a:rPr lang="en-US" sz="2300" dirty="0" smtClean="0">
                <a:solidFill>
                  <a:srgbClr val="FFFF00"/>
                </a:solidFill>
              </a:rPr>
              <a:t> </a:t>
            </a:r>
            <a:r>
              <a:rPr lang="en-US" sz="2300" dirty="0" err="1" smtClean="0">
                <a:solidFill>
                  <a:srgbClr val="FFFF00"/>
                </a:solidFill>
              </a:rPr>
              <a:t>daya</a:t>
            </a:r>
            <a:r>
              <a:rPr lang="en-US" sz="2300" dirty="0" smtClean="0">
                <a:solidFill>
                  <a:srgbClr val="FFFF00"/>
                </a:solidFill>
              </a:rPr>
              <a:t> </a:t>
            </a:r>
            <a:r>
              <a:rPr lang="en-US" sz="2300" dirty="0" err="1" smtClean="0">
                <a:solidFill>
                  <a:srgbClr val="FFFF00"/>
                </a:solidFill>
              </a:rPr>
              <a:t>lainnya</a:t>
            </a:r>
            <a:r>
              <a:rPr lang="en-US" sz="2300" dirty="0" smtClean="0">
                <a:solidFill>
                  <a:srgbClr val="FFFF00"/>
                </a:solidFill>
              </a:rPr>
              <a:t>.</a:t>
            </a:r>
            <a:r>
              <a:rPr lang="en-US" sz="2300" i="1" dirty="0" smtClean="0">
                <a:solidFill>
                  <a:srgbClr val="FFFF00"/>
                </a:solidFill>
              </a:rPr>
              <a:t> </a:t>
            </a:r>
            <a:endParaRPr lang="en-US" sz="2300" dirty="0" smtClean="0">
              <a:solidFill>
                <a:srgbClr val="FFFF00"/>
              </a:solidFill>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62000" y="228600"/>
            <a:ext cx="7467600" cy="715962"/>
          </a:xfrm>
        </p:spPr>
        <p:txBody>
          <a:bodyPr>
            <a:normAutofit/>
          </a:bodyPr>
          <a:lstStyle/>
          <a:p>
            <a:r>
              <a:rPr lang="en-US" sz="4000" dirty="0" err="1" smtClean="0">
                <a:solidFill>
                  <a:srgbClr val="FFFF00"/>
                </a:solidFill>
              </a:rPr>
              <a:t>Definisi</a:t>
            </a:r>
            <a:r>
              <a:rPr lang="en-US" sz="4000" dirty="0" smtClean="0">
                <a:solidFill>
                  <a:srgbClr val="FFFF00"/>
                </a:solidFill>
              </a:rPr>
              <a:t> </a:t>
            </a:r>
            <a:r>
              <a:rPr lang="en-US" sz="4000" dirty="0" err="1" smtClean="0">
                <a:solidFill>
                  <a:srgbClr val="FFFF00"/>
                </a:solidFill>
              </a:rPr>
              <a:t>Manajemen</a:t>
            </a:r>
            <a:r>
              <a:rPr lang="en-US" sz="4000" dirty="0" smtClean="0">
                <a:solidFill>
                  <a:srgbClr val="FFFF00"/>
                </a:solidFill>
              </a:rPr>
              <a:t> </a:t>
            </a:r>
            <a:r>
              <a:rPr lang="en-US" sz="4000" dirty="0" err="1" smtClean="0">
                <a:solidFill>
                  <a:srgbClr val="FFFF00"/>
                </a:solidFill>
              </a:rPr>
              <a:t>dari</a:t>
            </a:r>
            <a:r>
              <a:rPr lang="en-US" sz="4000" dirty="0" smtClean="0">
                <a:solidFill>
                  <a:srgbClr val="FFFF00"/>
                </a:solidFill>
              </a:rPr>
              <a:t> </a:t>
            </a:r>
            <a:r>
              <a:rPr lang="en-US" sz="4000" dirty="0" err="1" smtClean="0">
                <a:solidFill>
                  <a:srgbClr val="FFFF00"/>
                </a:solidFill>
              </a:rPr>
              <a:t>para</a:t>
            </a:r>
            <a:r>
              <a:rPr lang="en-US" sz="4000" dirty="0" smtClean="0">
                <a:solidFill>
                  <a:srgbClr val="FFFF00"/>
                </a:solidFill>
              </a:rPr>
              <a:t> </a:t>
            </a:r>
            <a:r>
              <a:rPr lang="en-US" sz="4000" dirty="0" err="1" smtClean="0">
                <a:solidFill>
                  <a:srgbClr val="FFFF00"/>
                </a:solidFill>
              </a:rPr>
              <a:t>ahli</a:t>
            </a:r>
            <a:r>
              <a:rPr lang="en-US" sz="4000" dirty="0" smtClean="0">
                <a:solidFill>
                  <a:srgbClr val="FFFF00"/>
                </a:solidFill>
              </a:rPr>
              <a:t>:</a:t>
            </a:r>
            <a:endParaRPr lang="en-US" sz="4000" dirty="0">
              <a:solidFill>
                <a:srgbClr val="FFFF00"/>
              </a:solidFill>
            </a:endParaRPr>
          </a:p>
        </p:txBody>
      </p:sp>
      <p:sp>
        <p:nvSpPr>
          <p:cNvPr id="6" name="Pentagon 5"/>
          <p:cNvSpPr/>
          <p:nvPr/>
        </p:nvSpPr>
        <p:spPr>
          <a:xfrm>
            <a:off x="228600" y="1295400"/>
            <a:ext cx="3124200" cy="6858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200" dirty="0" smtClean="0"/>
              <a:t>Harold Koontz</a:t>
            </a:r>
          </a:p>
          <a:p>
            <a:pPr algn="ctr"/>
            <a:r>
              <a:rPr lang="en-US" sz="2200" dirty="0" smtClean="0"/>
              <a:t>Cyril </a:t>
            </a:r>
            <a:r>
              <a:rPr lang="en-US" sz="2200" dirty="0" err="1" smtClean="0"/>
              <a:t>O”Donnell</a:t>
            </a:r>
            <a:endParaRPr lang="en-US" sz="2200" dirty="0"/>
          </a:p>
        </p:txBody>
      </p:sp>
      <p:sp>
        <p:nvSpPr>
          <p:cNvPr id="7" name="Rectangle 6"/>
          <p:cNvSpPr/>
          <p:nvPr/>
        </p:nvSpPr>
        <p:spPr>
          <a:xfrm>
            <a:off x="3657600" y="1143000"/>
            <a:ext cx="5257800" cy="12954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r>
              <a:rPr lang="en-US" sz="2600" dirty="0" err="1" smtClean="0"/>
              <a:t>Manajemen</a:t>
            </a:r>
            <a:r>
              <a:rPr lang="en-US" sz="2600" dirty="0" smtClean="0"/>
              <a:t> </a:t>
            </a:r>
            <a:r>
              <a:rPr lang="en-US" sz="2600" dirty="0" err="1" smtClean="0"/>
              <a:t>adalah</a:t>
            </a:r>
            <a:r>
              <a:rPr lang="en-US" sz="2600" dirty="0" smtClean="0"/>
              <a:t> </a:t>
            </a:r>
            <a:r>
              <a:rPr lang="en-US" sz="2600" dirty="0" err="1" smtClean="0"/>
              <a:t>cara</a:t>
            </a:r>
            <a:r>
              <a:rPr lang="en-US" sz="2600" dirty="0" smtClean="0"/>
              <a:t> </a:t>
            </a:r>
            <a:r>
              <a:rPr lang="en-US" sz="2600" dirty="0" err="1" smtClean="0"/>
              <a:t>mencapai</a:t>
            </a:r>
            <a:r>
              <a:rPr lang="en-US" sz="2600" dirty="0" smtClean="0"/>
              <a:t> </a:t>
            </a:r>
            <a:r>
              <a:rPr lang="en-US" sz="2600" dirty="0" err="1" smtClean="0"/>
              <a:t>suatu</a:t>
            </a:r>
            <a:r>
              <a:rPr lang="en-US" sz="2600" dirty="0" smtClean="0"/>
              <a:t> </a:t>
            </a:r>
            <a:r>
              <a:rPr lang="en-US" sz="2600" dirty="0" err="1" smtClean="0"/>
              <a:t>tujuan</a:t>
            </a:r>
            <a:r>
              <a:rPr lang="en-US" sz="2600" dirty="0" smtClean="0"/>
              <a:t> </a:t>
            </a:r>
            <a:r>
              <a:rPr lang="en-US" sz="2600" dirty="0" err="1" smtClean="0"/>
              <a:t>tertentu</a:t>
            </a:r>
            <a:r>
              <a:rPr lang="en-US" sz="2600" dirty="0" smtClean="0"/>
              <a:t> </a:t>
            </a:r>
            <a:r>
              <a:rPr lang="en-US" sz="2600" dirty="0" err="1" smtClean="0"/>
              <a:t>melalui</a:t>
            </a:r>
            <a:r>
              <a:rPr lang="en-US" sz="2600" dirty="0" smtClean="0"/>
              <a:t> </a:t>
            </a:r>
            <a:r>
              <a:rPr lang="en-US" sz="2600" dirty="0" err="1" smtClean="0"/>
              <a:t>kegiatan</a:t>
            </a:r>
            <a:r>
              <a:rPr lang="en-US" sz="2600" dirty="0" smtClean="0"/>
              <a:t> </a:t>
            </a:r>
            <a:r>
              <a:rPr lang="en-US" sz="2600" dirty="0" err="1" smtClean="0"/>
              <a:t>orang</a:t>
            </a:r>
            <a:r>
              <a:rPr lang="en-US" sz="2600" dirty="0" smtClean="0"/>
              <a:t> lain.</a:t>
            </a:r>
            <a:endParaRPr lang="en-US" sz="2600" dirty="0">
              <a:solidFill>
                <a:srgbClr val="FFFF00"/>
              </a:solidFill>
            </a:endParaRPr>
          </a:p>
        </p:txBody>
      </p:sp>
      <p:sp>
        <p:nvSpPr>
          <p:cNvPr id="8" name="Pentagon 7"/>
          <p:cNvSpPr/>
          <p:nvPr/>
        </p:nvSpPr>
        <p:spPr>
          <a:xfrm>
            <a:off x="228600" y="2819400"/>
            <a:ext cx="3124200" cy="685800"/>
          </a:xfrm>
          <a:prstGeom prst="homePlat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800" dirty="0" smtClean="0">
                <a:solidFill>
                  <a:srgbClr val="FF0000"/>
                </a:solidFill>
              </a:rPr>
              <a:t>Mary Parker </a:t>
            </a:r>
            <a:r>
              <a:rPr lang="en-US" sz="2800" dirty="0" err="1" smtClean="0">
                <a:solidFill>
                  <a:srgbClr val="FF0000"/>
                </a:solidFill>
              </a:rPr>
              <a:t>Follet</a:t>
            </a:r>
            <a:endParaRPr lang="en-US" sz="2800" dirty="0">
              <a:solidFill>
                <a:srgbClr val="FF0000"/>
              </a:solidFill>
            </a:endParaRPr>
          </a:p>
        </p:txBody>
      </p:sp>
      <p:sp>
        <p:nvSpPr>
          <p:cNvPr id="9" name="Rectangle 8"/>
          <p:cNvSpPr/>
          <p:nvPr/>
        </p:nvSpPr>
        <p:spPr>
          <a:xfrm>
            <a:off x="3657600" y="2667000"/>
            <a:ext cx="5257800" cy="12954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800" dirty="0" err="1" smtClean="0">
                <a:solidFill>
                  <a:srgbClr val="FF0000"/>
                </a:solidFill>
              </a:rPr>
              <a:t>Manajemen</a:t>
            </a:r>
            <a:r>
              <a:rPr lang="en-US" sz="2800" dirty="0" smtClean="0">
                <a:solidFill>
                  <a:srgbClr val="FF0000"/>
                </a:solidFill>
              </a:rPr>
              <a:t> </a:t>
            </a:r>
            <a:r>
              <a:rPr lang="en-US" sz="2800" dirty="0" err="1" smtClean="0">
                <a:solidFill>
                  <a:srgbClr val="FF0000"/>
                </a:solidFill>
              </a:rPr>
              <a:t>adalah</a:t>
            </a:r>
            <a:r>
              <a:rPr lang="en-US" sz="2800" dirty="0" smtClean="0">
                <a:solidFill>
                  <a:srgbClr val="FF0000"/>
                </a:solidFill>
              </a:rPr>
              <a:t> </a:t>
            </a:r>
            <a:r>
              <a:rPr lang="en-US" sz="2800" dirty="0" err="1" smtClean="0">
                <a:solidFill>
                  <a:srgbClr val="FF0000"/>
                </a:solidFill>
              </a:rPr>
              <a:t>suatu</a:t>
            </a:r>
            <a:r>
              <a:rPr lang="en-US" sz="2800" dirty="0" smtClean="0">
                <a:solidFill>
                  <a:srgbClr val="FF0000"/>
                </a:solidFill>
              </a:rPr>
              <a:t> </a:t>
            </a:r>
            <a:r>
              <a:rPr lang="en-US" sz="2800" dirty="0" err="1" smtClean="0">
                <a:solidFill>
                  <a:srgbClr val="FF0000"/>
                </a:solidFill>
              </a:rPr>
              <a:t>seni</a:t>
            </a:r>
            <a:r>
              <a:rPr lang="en-US" sz="2800" dirty="0" smtClean="0">
                <a:solidFill>
                  <a:srgbClr val="FF0000"/>
                </a:solidFill>
              </a:rPr>
              <a:t> </a:t>
            </a:r>
            <a:r>
              <a:rPr lang="en-US" sz="2800" dirty="0" err="1" smtClean="0">
                <a:solidFill>
                  <a:srgbClr val="FF0000"/>
                </a:solidFill>
              </a:rPr>
              <a:t>untuk</a:t>
            </a:r>
            <a:r>
              <a:rPr lang="en-US" sz="2800" dirty="0" smtClean="0">
                <a:solidFill>
                  <a:srgbClr val="FF0000"/>
                </a:solidFill>
              </a:rPr>
              <a:t> </a:t>
            </a:r>
            <a:r>
              <a:rPr lang="en-US" sz="2800" dirty="0" err="1" smtClean="0">
                <a:solidFill>
                  <a:srgbClr val="FF0000"/>
                </a:solidFill>
              </a:rPr>
              <a:t>melakukan</a:t>
            </a:r>
            <a:r>
              <a:rPr lang="en-US" sz="2800" dirty="0" smtClean="0">
                <a:solidFill>
                  <a:srgbClr val="FF0000"/>
                </a:solidFill>
              </a:rPr>
              <a:t> </a:t>
            </a:r>
            <a:r>
              <a:rPr lang="en-US" sz="2800" dirty="0" err="1" smtClean="0">
                <a:solidFill>
                  <a:srgbClr val="FF0000"/>
                </a:solidFill>
              </a:rPr>
              <a:t>pekerjaan</a:t>
            </a:r>
            <a:r>
              <a:rPr lang="en-US" sz="2800" dirty="0" smtClean="0">
                <a:solidFill>
                  <a:srgbClr val="FF0000"/>
                </a:solidFill>
              </a:rPr>
              <a:t> </a:t>
            </a:r>
            <a:r>
              <a:rPr lang="en-US" sz="2800" dirty="0" err="1" smtClean="0">
                <a:solidFill>
                  <a:srgbClr val="FF0000"/>
                </a:solidFill>
              </a:rPr>
              <a:t>melalui</a:t>
            </a:r>
            <a:r>
              <a:rPr lang="en-US" sz="2800" dirty="0" smtClean="0">
                <a:solidFill>
                  <a:srgbClr val="FF0000"/>
                </a:solidFill>
              </a:rPr>
              <a:t> </a:t>
            </a:r>
            <a:r>
              <a:rPr lang="en-US" sz="2800" dirty="0" err="1" smtClean="0">
                <a:solidFill>
                  <a:srgbClr val="FF0000"/>
                </a:solidFill>
              </a:rPr>
              <a:t>orang</a:t>
            </a:r>
            <a:r>
              <a:rPr lang="en-US" sz="2800" dirty="0" smtClean="0">
                <a:solidFill>
                  <a:srgbClr val="FF0000"/>
                </a:solidFill>
              </a:rPr>
              <a:t> lain</a:t>
            </a:r>
            <a:endParaRPr lang="en-US" sz="2600" dirty="0">
              <a:solidFill>
                <a:srgbClr val="FF0000"/>
              </a:solidFill>
            </a:endParaRPr>
          </a:p>
        </p:txBody>
      </p:sp>
      <p:sp>
        <p:nvSpPr>
          <p:cNvPr id="10" name="Pentagon 9"/>
          <p:cNvSpPr/>
          <p:nvPr/>
        </p:nvSpPr>
        <p:spPr>
          <a:xfrm>
            <a:off x="228600" y="4343400"/>
            <a:ext cx="3124200" cy="6858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solidFill>
                  <a:srgbClr val="FFFF00"/>
                </a:solidFill>
              </a:rPr>
              <a:t>Prof. Dr. A. </a:t>
            </a:r>
            <a:r>
              <a:rPr lang="en-US" sz="2400" dirty="0" err="1" smtClean="0">
                <a:solidFill>
                  <a:srgbClr val="FFFF00"/>
                </a:solidFill>
              </a:rPr>
              <a:t>Sanusi</a:t>
            </a:r>
            <a:r>
              <a:rPr lang="en-US" sz="2400" dirty="0" smtClean="0">
                <a:solidFill>
                  <a:srgbClr val="FFFF00"/>
                </a:solidFill>
              </a:rPr>
              <a:t>, SH</a:t>
            </a:r>
            <a:endParaRPr lang="en-US" sz="2400" dirty="0">
              <a:solidFill>
                <a:srgbClr val="FFFF00"/>
              </a:solidFill>
            </a:endParaRPr>
          </a:p>
        </p:txBody>
      </p:sp>
      <p:sp>
        <p:nvSpPr>
          <p:cNvPr id="11" name="Rectangle 10"/>
          <p:cNvSpPr/>
          <p:nvPr/>
        </p:nvSpPr>
        <p:spPr>
          <a:xfrm>
            <a:off x="3657600" y="4191000"/>
            <a:ext cx="5257800" cy="2362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en-US" sz="2400" dirty="0" err="1" smtClean="0">
                <a:solidFill>
                  <a:srgbClr val="FFFF00"/>
                </a:solidFill>
              </a:rPr>
              <a:t>Manajemen</a:t>
            </a:r>
            <a:r>
              <a:rPr lang="en-US" sz="2400" dirty="0" smtClean="0">
                <a:solidFill>
                  <a:srgbClr val="FFFF00"/>
                </a:solidFill>
              </a:rPr>
              <a:t> </a:t>
            </a:r>
            <a:r>
              <a:rPr lang="en-US" sz="2400" dirty="0" err="1" smtClean="0">
                <a:solidFill>
                  <a:srgbClr val="FFFF00"/>
                </a:solidFill>
              </a:rPr>
              <a:t>adalah</a:t>
            </a:r>
            <a:r>
              <a:rPr lang="en-US" sz="2400" dirty="0" smtClean="0">
                <a:solidFill>
                  <a:srgbClr val="FFFF00"/>
                </a:solidFill>
              </a:rPr>
              <a:t> </a:t>
            </a:r>
            <a:r>
              <a:rPr lang="en-US" sz="2400" dirty="0" err="1" smtClean="0">
                <a:solidFill>
                  <a:srgbClr val="FFFF00"/>
                </a:solidFill>
              </a:rPr>
              <a:t>suatu</a:t>
            </a:r>
            <a:r>
              <a:rPr lang="en-US" sz="2400" dirty="0" smtClean="0">
                <a:solidFill>
                  <a:srgbClr val="FFFF00"/>
                </a:solidFill>
              </a:rPr>
              <a:t> </a:t>
            </a:r>
            <a:r>
              <a:rPr lang="en-US" sz="2400" dirty="0" err="1" smtClean="0">
                <a:solidFill>
                  <a:srgbClr val="FFFF00"/>
                </a:solidFill>
              </a:rPr>
              <a:t>sistim</a:t>
            </a:r>
            <a:r>
              <a:rPr lang="en-US" sz="2400" dirty="0" smtClean="0">
                <a:solidFill>
                  <a:srgbClr val="FFFF00"/>
                </a:solidFill>
              </a:rPr>
              <a:t> </a:t>
            </a:r>
            <a:r>
              <a:rPr lang="en-US" sz="2400" dirty="0" err="1" smtClean="0">
                <a:solidFill>
                  <a:srgbClr val="FFFF00"/>
                </a:solidFill>
              </a:rPr>
              <a:t>tingkah</a:t>
            </a:r>
            <a:r>
              <a:rPr lang="en-US" sz="2400" dirty="0" smtClean="0">
                <a:solidFill>
                  <a:srgbClr val="FFFF00"/>
                </a:solidFill>
              </a:rPr>
              <a:t> </a:t>
            </a:r>
            <a:r>
              <a:rPr lang="en-US" sz="2400" dirty="0" err="1" smtClean="0">
                <a:solidFill>
                  <a:srgbClr val="FFFF00"/>
                </a:solidFill>
              </a:rPr>
              <a:t>laku</a:t>
            </a:r>
            <a:r>
              <a:rPr lang="en-US" sz="2400" dirty="0" smtClean="0">
                <a:solidFill>
                  <a:srgbClr val="FFFF00"/>
                </a:solidFill>
              </a:rPr>
              <a:t> </a:t>
            </a:r>
            <a:r>
              <a:rPr lang="en-US" sz="2400" dirty="0" err="1" smtClean="0">
                <a:solidFill>
                  <a:srgbClr val="FFFF00"/>
                </a:solidFill>
              </a:rPr>
              <a:t>manusia</a:t>
            </a:r>
            <a:r>
              <a:rPr lang="en-US" sz="2400" dirty="0" smtClean="0">
                <a:solidFill>
                  <a:srgbClr val="FFFF00"/>
                </a:solidFill>
              </a:rPr>
              <a:t> yang </a:t>
            </a:r>
            <a:r>
              <a:rPr lang="en-US" sz="2400" dirty="0" err="1" smtClean="0">
                <a:solidFill>
                  <a:srgbClr val="FFFF00"/>
                </a:solidFill>
              </a:rPr>
              <a:t>kooperatif</a:t>
            </a:r>
            <a:r>
              <a:rPr lang="en-US" sz="2400" dirty="0" smtClean="0">
                <a:solidFill>
                  <a:srgbClr val="FFFF00"/>
                </a:solidFill>
              </a:rPr>
              <a:t>, yang </a:t>
            </a:r>
            <a:r>
              <a:rPr lang="en-US" sz="2400" dirty="0" err="1" smtClean="0">
                <a:solidFill>
                  <a:srgbClr val="FFFF00"/>
                </a:solidFill>
              </a:rPr>
              <a:t>dipimpin</a:t>
            </a:r>
            <a:r>
              <a:rPr lang="en-US" sz="2400" dirty="0" smtClean="0">
                <a:solidFill>
                  <a:srgbClr val="FFFF00"/>
                </a:solidFill>
              </a:rPr>
              <a:t> </a:t>
            </a:r>
            <a:r>
              <a:rPr lang="en-US" sz="2400" dirty="0" err="1" smtClean="0">
                <a:solidFill>
                  <a:srgbClr val="FFFF00"/>
                </a:solidFill>
              </a:rPr>
              <a:t>secara</a:t>
            </a:r>
            <a:r>
              <a:rPr lang="en-US" sz="2400" dirty="0" smtClean="0">
                <a:solidFill>
                  <a:srgbClr val="FFFF00"/>
                </a:solidFill>
              </a:rPr>
              <a:t> </a:t>
            </a:r>
            <a:r>
              <a:rPr lang="en-US" sz="2400" dirty="0" err="1" smtClean="0">
                <a:solidFill>
                  <a:srgbClr val="FFFF00"/>
                </a:solidFill>
              </a:rPr>
              <a:t>teratur</a:t>
            </a:r>
            <a:r>
              <a:rPr lang="en-US" sz="2400" dirty="0" smtClean="0">
                <a:solidFill>
                  <a:srgbClr val="FFFF00"/>
                </a:solidFill>
              </a:rPr>
              <a:t> </a:t>
            </a:r>
            <a:r>
              <a:rPr lang="en-US" sz="2400" dirty="0" err="1" smtClean="0">
                <a:solidFill>
                  <a:srgbClr val="FFFF00"/>
                </a:solidFill>
              </a:rPr>
              <a:t>melalui</a:t>
            </a:r>
            <a:r>
              <a:rPr lang="en-US" sz="2400" dirty="0" smtClean="0">
                <a:solidFill>
                  <a:srgbClr val="FFFF00"/>
                </a:solidFill>
              </a:rPr>
              <a:t> </a:t>
            </a:r>
            <a:r>
              <a:rPr lang="en-US" sz="2400" dirty="0" err="1" smtClean="0">
                <a:solidFill>
                  <a:srgbClr val="FFFF00"/>
                </a:solidFill>
              </a:rPr>
              <a:t>usaha</a:t>
            </a:r>
            <a:r>
              <a:rPr lang="en-US" sz="2400" dirty="0" smtClean="0">
                <a:solidFill>
                  <a:srgbClr val="FFFF00"/>
                </a:solidFill>
              </a:rPr>
              <a:t> yang </a:t>
            </a:r>
            <a:r>
              <a:rPr lang="en-US" sz="2400" dirty="0" err="1" smtClean="0">
                <a:solidFill>
                  <a:srgbClr val="FFFF00"/>
                </a:solidFill>
              </a:rPr>
              <a:t>terus</a:t>
            </a:r>
            <a:r>
              <a:rPr lang="en-US" sz="2400" dirty="0" smtClean="0">
                <a:solidFill>
                  <a:srgbClr val="FFFF00"/>
                </a:solidFill>
              </a:rPr>
              <a:t> </a:t>
            </a:r>
            <a:r>
              <a:rPr lang="en-US" sz="2400" dirty="0" err="1" smtClean="0">
                <a:solidFill>
                  <a:srgbClr val="FFFF00"/>
                </a:solidFill>
              </a:rPr>
              <a:t>menerus</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merupakan</a:t>
            </a:r>
            <a:r>
              <a:rPr lang="en-US" sz="2400" dirty="0" smtClean="0">
                <a:solidFill>
                  <a:srgbClr val="FFFF00"/>
                </a:solidFill>
              </a:rPr>
              <a:t> </a:t>
            </a:r>
            <a:r>
              <a:rPr lang="en-US" sz="2400" dirty="0" err="1" smtClean="0">
                <a:solidFill>
                  <a:srgbClr val="FFFF00"/>
                </a:solidFill>
              </a:rPr>
              <a:t>tindakan</a:t>
            </a:r>
            <a:r>
              <a:rPr lang="en-US" sz="2400" dirty="0" smtClean="0">
                <a:solidFill>
                  <a:srgbClr val="FFFF00"/>
                </a:solidFill>
              </a:rPr>
              <a:t> </a:t>
            </a:r>
            <a:r>
              <a:rPr lang="en-US" sz="2400" dirty="0" err="1" smtClean="0">
                <a:solidFill>
                  <a:srgbClr val="FFFF00"/>
                </a:solidFill>
              </a:rPr>
              <a:t>rasional</a:t>
            </a:r>
            <a:endParaRPr lang="en-US" sz="2400" dirty="0">
              <a:solidFill>
                <a:srgbClr val="FFFF00"/>
              </a:solidFill>
            </a:endParaRPr>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p:cNvSpPr>
          <p:nvPr>
            <p:ph type="title"/>
          </p:nvPr>
        </p:nvSpPr>
        <p:spPr>
          <a:xfrm>
            <a:off x="152400" y="152400"/>
            <a:ext cx="8839200" cy="304800"/>
          </a:xfrm>
        </p:spPr>
        <p:txBody>
          <a:bodyPr>
            <a:normAutofit fontScale="90000"/>
          </a:bodyPr>
          <a:lstStyle/>
          <a:p>
            <a:r>
              <a:rPr lang="en-US" sz="2000" dirty="0" smtClean="0">
                <a:solidFill>
                  <a:srgbClr val="FF0000"/>
                </a:solidFill>
              </a:rPr>
              <a:t>TEORI –TEORI MENEJEMEN</a:t>
            </a:r>
          </a:p>
        </p:txBody>
      </p:sp>
      <p:sp>
        <p:nvSpPr>
          <p:cNvPr id="6" name="Rectangle 5"/>
          <p:cNvSpPr/>
          <p:nvPr/>
        </p:nvSpPr>
        <p:spPr>
          <a:xfrm>
            <a:off x="304800" y="533399"/>
            <a:ext cx="8610600" cy="5647700"/>
          </a:xfrm>
          <a:prstGeom prst="rect">
            <a:avLst/>
          </a:prstGeom>
        </p:spPr>
        <p:txBody>
          <a:bodyPr wrap="square">
            <a:spAutoFit/>
          </a:bodyPr>
          <a:lstStyle/>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Klasik</a:t>
            </a:r>
            <a:r>
              <a:rPr lang="en-US" sz="1900" dirty="0" smtClean="0">
                <a:solidFill>
                  <a:srgbClr val="FFFF00"/>
                </a:solidFill>
              </a:rPr>
              <a:t>, </a:t>
            </a:r>
            <a:r>
              <a:rPr lang="en-US" sz="1900" dirty="0" err="1" smtClean="0">
                <a:solidFill>
                  <a:srgbClr val="FFFF00"/>
                </a:solidFill>
              </a:rPr>
              <a:t>mendefinisikan</a:t>
            </a:r>
            <a:r>
              <a:rPr lang="en-US" sz="1900" dirty="0" smtClean="0">
                <a:solidFill>
                  <a:srgbClr val="FFFF00"/>
                </a:solidFill>
              </a:rPr>
              <a:t> </a:t>
            </a:r>
            <a:r>
              <a:rPr lang="en-US" sz="1900" dirty="0" err="1" smtClean="0">
                <a:solidFill>
                  <a:srgbClr val="FFFF00"/>
                </a:solidFill>
              </a:rPr>
              <a:t>menejemen</a:t>
            </a:r>
            <a:r>
              <a:rPr lang="en-US" sz="1900" dirty="0" smtClean="0">
                <a:solidFill>
                  <a:srgbClr val="FFFF00"/>
                </a:solidFill>
              </a:rPr>
              <a:t> </a:t>
            </a:r>
            <a:r>
              <a:rPr lang="en-US" sz="1900" dirty="0" err="1" smtClean="0">
                <a:solidFill>
                  <a:srgbClr val="FFFF00"/>
                </a:solidFill>
              </a:rPr>
              <a:t>sebagai</a:t>
            </a:r>
            <a:r>
              <a:rPr lang="en-US" sz="1900" dirty="0" smtClean="0">
                <a:solidFill>
                  <a:srgbClr val="FFFF00"/>
                </a:solidFill>
              </a:rPr>
              <a:t> </a:t>
            </a:r>
            <a:r>
              <a:rPr lang="en-US" sz="1900" dirty="0" err="1" smtClean="0">
                <a:solidFill>
                  <a:srgbClr val="FFFF00"/>
                </a:solidFill>
              </a:rPr>
              <a:t>fungsi-fungsi</a:t>
            </a:r>
            <a:r>
              <a:rPr lang="en-US" sz="1900" dirty="0" smtClean="0">
                <a:solidFill>
                  <a:srgbClr val="FFFF00"/>
                </a:solidFill>
              </a:rPr>
              <a:t>. </a:t>
            </a:r>
            <a:r>
              <a:rPr lang="en-US" sz="1900" dirty="0" err="1" smtClean="0">
                <a:solidFill>
                  <a:srgbClr val="FFFF00"/>
                </a:solidFill>
              </a:rPr>
              <a:t>Tokohnya</a:t>
            </a:r>
            <a:r>
              <a:rPr lang="en-US" sz="1900" dirty="0" smtClean="0">
                <a:solidFill>
                  <a:srgbClr val="FFFF00"/>
                </a:solidFill>
              </a:rPr>
              <a:t>: Robert Owen </a:t>
            </a:r>
            <a:r>
              <a:rPr lang="en-US" sz="1900" dirty="0" err="1" smtClean="0">
                <a:solidFill>
                  <a:srgbClr val="FFFF00"/>
                </a:solidFill>
              </a:rPr>
              <a:t>dan</a:t>
            </a:r>
            <a:r>
              <a:rPr lang="en-US" sz="1900" dirty="0" smtClean="0">
                <a:solidFill>
                  <a:srgbClr val="FFFF00"/>
                </a:solidFill>
              </a:rPr>
              <a:t> Charles </a:t>
            </a:r>
            <a:r>
              <a:rPr lang="en-US" sz="1900" dirty="0" err="1" smtClean="0">
                <a:solidFill>
                  <a:srgbClr val="FFFF00"/>
                </a:solidFill>
              </a:rPr>
              <a:t>Babagge</a:t>
            </a:r>
            <a:endParaRPr lang="en-US" sz="1900" dirty="0" smtClean="0">
              <a:solidFill>
                <a:srgbClr val="FFFF00"/>
              </a:solidFill>
            </a:endParaRPr>
          </a:p>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Menejemen</a:t>
            </a:r>
            <a:r>
              <a:rPr lang="en-US" sz="1900" dirty="0" smtClean="0">
                <a:solidFill>
                  <a:srgbClr val="00FF99"/>
                </a:solidFill>
              </a:rPr>
              <a:t> </a:t>
            </a:r>
            <a:r>
              <a:rPr lang="en-US" sz="1900" dirty="0" err="1" smtClean="0">
                <a:solidFill>
                  <a:srgbClr val="00FF99"/>
                </a:solidFill>
              </a:rPr>
              <a:t>Ilmiah</a:t>
            </a:r>
            <a:r>
              <a:rPr lang="en-US" sz="1900" dirty="0" smtClean="0">
                <a:solidFill>
                  <a:srgbClr val="FFFF00"/>
                </a:solidFill>
              </a:rPr>
              <a:t>, </a:t>
            </a:r>
            <a:r>
              <a:rPr lang="en-US" sz="1900" dirty="0" err="1" smtClean="0">
                <a:solidFill>
                  <a:srgbClr val="FFFF00"/>
                </a:solidFill>
              </a:rPr>
              <a:t>menekankan</a:t>
            </a:r>
            <a:r>
              <a:rPr lang="en-US" sz="1900" dirty="0" smtClean="0">
                <a:solidFill>
                  <a:srgbClr val="FFFF00"/>
                </a:solidFill>
              </a:rPr>
              <a:t> </a:t>
            </a:r>
            <a:r>
              <a:rPr lang="en-US" sz="1900" dirty="0" err="1" smtClean="0">
                <a:solidFill>
                  <a:srgbClr val="FFFF00"/>
                </a:solidFill>
              </a:rPr>
              <a:t>pada</a:t>
            </a:r>
            <a:r>
              <a:rPr lang="en-US" sz="1900" dirty="0" smtClean="0">
                <a:solidFill>
                  <a:srgbClr val="FFFF00"/>
                </a:solidFill>
              </a:rPr>
              <a:t> </a:t>
            </a:r>
            <a:r>
              <a:rPr lang="en-US" sz="1900" dirty="0" err="1" smtClean="0">
                <a:solidFill>
                  <a:srgbClr val="FFFF00"/>
                </a:solidFill>
              </a:rPr>
              <a:t>efesiensi</a:t>
            </a:r>
            <a:r>
              <a:rPr lang="en-US" sz="1900" dirty="0" smtClean="0">
                <a:solidFill>
                  <a:srgbClr val="FFFF00"/>
                </a:solidFill>
              </a:rPr>
              <a:t> </a:t>
            </a:r>
            <a:r>
              <a:rPr lang="en-US" sz="1900" dirty="0" err="1" smtClean="0">
                <a:solidFill>
                  <a:srgbClr val="FFFF00"/>
                </a:solidFill>
              </a:rPr>
              <a:t>dalam</a:t>
            </a:r>
            <a:r>
              <a:rPr lang="en-US" sz="1900" dirty="0" smtClean="0">
                <a:solidFill>
                  <a:srgbClr val="FFFF00"/>
                </a:solidFill>
              </a:rPr>
              <a:t> </a:t>
            </a:r>
            <a:r>
              <a:rPr lang="en-US" sz="1900" dirty="0" err="1" smtClean="0">
                <a:solidFill>
                  <a:srgbClr val="FFFF00"/>
                </a:solidFill>
              </a:rPr>
              <a:t>upaya</a:t>
            </a:r>
            <a:r>
              <a:rPr lang="en-US" sz="1900" dirty="0" smtClean="0">
                <a:solidFill>
                  <a:srgbClr val="FFFF00"/>
                </a:solidFill>
              </a:rPr>
              <a:t> </a:t>
            </a:r>
            <a:r>
              <a:rPr lang="en-US" sz="1900" dirty="0" err="1" smtClean="0">
                <a:solidFill>
                  <a:srgbClr val="FFFF00"/>
                </a:solidFill>
              </a:rPr>
              <a:t>peningkatan</a:t>
            </a:r>
            <a:r>
              <a:rPr lang="en-US" sz="1900" dirty="0" smtClean="0">
                <a:solidFill>
                  <a:srgbClr val="FFFF00"/>
                </a:solidFill>
              </a:rPr>
              <a:t> </a:t>
            </a:r>
            <a:r>
              <a:rPr lang="en-US" sz="1900" dirty="0" err="1" smtClean="0">
                <a:solidFill>
                  <a:srgbClr val="FFFF00"/>
                </a:solidFill>
              </a:rPr>
              <a:t>produktifitas</a:t>
            </a:r>
            <a:r>
              <a:rPr lang="en-US" sz="1900" dirty="0" smtClean="0">
                <a:solidFill>
                  <a:srgbClr val="FFFF00"/>
                </a:solidFill>
              </a:rPr>
              <a:t>. </a:t>
            </a:r>
            <a:r>
              <a:rPr lang="en-US" sz="1900" dirty="0" err="1" smtClean="0">
                <a:solidFill>
                  <a:srgbClr val="FFFF00"/>
                </a:solidFill>
              </a:rPr>
              <a:t>Tokohnya</a:t>
            </a:r>
            <a:r>
              <a:rPr lang="en-US" sz="1900" dirty="0" smtClean="0">
                <a:solidFill>
                  <a:srgbClr val="FFFF00"/>
                </a:solidFill>
              </a:rPr>
              <a:t>: FW. Taylor, Frank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Lilian</a:t>
            </a:r>
            <a:r>
              <a:rPr lang="en-US" sz="1900" dirty="0" smtClean="0">
                <a:solidFill>
                  <a:srgbClr val="FFFF00"/>
                </a:solidFill>
              </a:rPr>
              <a:t> Gilbert, Henry L Gantt, Harrington Emerson.</a:t>
            </a:r>
          </a:p>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Organisasi</a:t>
            </a:r>
            <a:r>
              <a:rPr lang="en-US" sz="1900" dirty="0" smtClean="0">
                <a:solidFill>
                  <a:srgbClr val="00FF99"/>
                </a:solidFill>
              </a:rPr>
              <a:t> </a:t>
            </a:r>
            <a:r>
              <a:rPr lang="en-US" sz="1900" dirty="0" err="1" smtClean="0">
                <a:solidFill>
                  <a:srgbClr val="00FF99"/>
                </a:solidFill>
              </a:rPr>
              <a:t>Klasik</a:t>
            </a:r>
            <a:r>
              <a:rPr lang="en-US" sz="1900" dirty="0" smtClean="0">
                <a:solidFill>
                  <a:srgbClr val="FFFF00"/>
                </a:solidFill>
              </a:rPr>
              <a:t>, </a:t>
            </a:r>
            <a:r>
              <a:rPr lang="en-US" sz="1900" dirty="0" err="1" smtClean="0">
                <a:solidFill>
                  <a:srgbClr val="FFFF00"/>
                </a:solidFill>
              </a:rPr>
              <a:t>menekankan</a:t>
            </a:r>
            <a:r>
              <a:rPr lang="en-US" sz="1900" dirty="0" smtClean="0">
                <a:solidFill>
                  <a:srgbClr val="FFFF00"/>
                </a:solidFill>
              </a:rPr>
              <a:t> </a:t>
            </a:r>
            <a:r>
              <a:rPr lang="en-US" sz="1900" dirty="0" err="1" smtClean="0">
                <a:solidFill>
                  <a:srgbClr val="FFFF00"/>
                </a:solidFill>
              </a:rPr>
              <a:t>pada</a:t>
            </a:r>
            <a:r>
              <a:rPr lang="en-US" sz="1900" dirty="0" smtClean="0">
                <a:solidFill>
                  <a:srgbClr val="FFFF00"/>
                </a:solidFill>
              </a:rPr>
              <a:t> </a:t>
            </a:r>
            <a:r>
              <a:rPr lang="en-US" sz="1900" dirty="0" err="1" smtClean="0">
                <a:solidFill>
                  <a:srgbClr val="FFFF00"/>
                </a:solidFill>
              </a:rPr>
              <a:t>upaya</a:t>
            </a:r>
            <a:r>
              <a:rPr lang="en-US" sz="1900" dirty="0" smtClean="0">
                <a:solidFill>
                  <a:srgbClr val="FFFF00"/>
                </a:solidFill>
              </a:rPr>
              <a:t> </a:t>
            </a:r>
            <a:r>
              <a:rPr lang="en-US" sz="1900" dirty="0" err="1" smtClean="0">
                <a:solidFill>
                  <a:srgbClr val="FFFF00"/>
                </a:solidFill>
              </a:rPr>
              <a:t>peningkatan</a:t>
            </a:r>
            <a:r>
              <a:rPr lang="en-US" sz="1900" dirty="0" smtClean="0">
                <a:solidFill>
                  <a:srgbClr val="FFFF00"/>
                </a:solidFill>
              </a:rPr>
              <a:t> </a:t>
            </a:r>
            <a:r>
              <a:rPr lang="en-US" sz="1900" dirty="0" err="1" smtClean="0">
                <a:solidFill>
                  <a:srgbClr val="FFFF00"/>
                </a:solidFill>
              </a:rPr>
              <a:t>produktifitas</a:t>
            </a:r>
            <a:r>
              <a:rPr lang="en-US" sz="1900" dirty="0" smtClean="0">
                <a:solidFill>
                  <a:srgbClr val="FFFF00"/>
                </a:solidFill>
              </a:rPr>
              <a:t> </a:t>
            </a:r>
            <a:r>
              <a:rPr lang="en-US" sz="1900" dirty="0" err="1" smtClean="0">
                <a:solidFill>
                  <a:srgbClr val="FFFF00"/>
                </a:solidFill>
              </a:rPr>
              <a:t>kreatifitas</a:t>
            </a:r>
            <a:r>
              <a:rPr lang="en-US" sz="1900" dirty="0" smtClean="0">
                <a:solidFill>
                  <a:srgbClr val="FFFF00"/>
                </a:solidFill>
              </a:rPr>
              <a:t> </a:t>
            </a:r>
            <a:r>
              <a:rPr lang="en-US" sz="1900" dirty="0" err="1" smtClean="0">
                <a:solidFill>
                  <a:srgbClr val="FFFF00"/>
                </a:solidFill>
              </a:rPr>
              <a:t>dalam</a:t>
            </a:r>
            <a:r>
              <a:rPr lang="en-US" sz="1900" dirty="0" smtClean="0">
                <a:solidFill>
                  <a:srgbClr val="FFFF00"/>
                </a:solidFill>
              </a:rPr>
              <a:t> </a:t>
            </a:r>
            <a:r>
              <a:rPr lang="en-US" sz="1900" dirty="0" err="1" smtClean="0">
                <a:solidFill>
                  <a:srgbClr val="FFFF00"/>
                </a:solidFill>
              </a:rPr>
              <a:t>bekerja</a:t>
            </a:r>
            <a:r>
              <a:rPr lang="en-US" sz="1900" dirty="0" smtClean="0">
                <a:solidFill>
                  <a:srgbClr val="FFFF00"/>
                </a:solidFill>
              </a:rPr>
              <a:t> </a:t>
            </a:r>
            <a:r>
              <a:rPr lang="en-US" sz="1900" dirty="0" err="1" smtClean="0">
                <a:solidFill>
                  <a:srgbClr val="FFFF00"/>
                </a:solidFill>
              </a:rPr>
              <a:t>dengan</a:t>
            </a:r>
            <a:r>
              <a:rPr lang="en-US" sz="1900" dirty="0" smtClean="0">
                <a:solidFill>
                  <a:srgbClr val="FFFF00"/>
                </a:solidFill>
              </a:rPr>
              <a:t> </a:t>
            </a:r>
            <a:r>
              <a:rPr lang="en-US" sz="1900" dirty="0" err="1" smtClean="0">
                <a:solidFill>
                  <a:srgbClr val="FFFF00"/>
                </a:solidFill>
              </a:rPr>
              <a:t>standarisasi</a:t>
            </a:r>
            <a:r>
              <a:rPr lang="en-US" sz="1900" dirty="0" smtClean="0">
                <a:solidFill>
                  <a:srgbClr val="FFFF00"/>
                </a:solidFill>
              </a:rPr>
              <a:t>, </a:t>
            </a:r>
            <a:r>
              <a:rPr lang="en-US" sz="1900" dirty="0" err="1" smtClean="0">
                <a:solidFill>
                  <a:srgbClr val="FFFF00"/>
                </a:solidFill>
              </a:rPr>
              <a:t>profesionalisme</a:t>
            </a:r>
            <a:r>
              <a:rPr lang="en-US" sz="1900" dirty="0" smtClean="0">
                <a:solidFill>
                  <a:srgbClr val="FFFF00"/>
                </a:solidFill>
              </a:rPr>
              <a:t>, </a:t>
            </a:r>
            <a:r>
              <a:rPr lang="en-US" sz="1900" dirty="0" err="1" smtClean="0">
                <a:solidFill>
                  <a:srgbClr val="FFFF00"/>
                </a:solidFill>
              </a:rPr>
              <a:t>pendidikan</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latihan</a:t>
            </a:r>
            <a:r>
              <a:rPr lang="en-US" sz="1900" dirty="0" smtClean="0">
                <a:solidFill>
                  <a:srgbClr val="FFFF00"/>
                </a:solidFill>
              </a:rPr>
              <a:t> </a:t>
            </a:r>
            <a:r>
              <a:rPr lang="en-US" sz="1900" dirty="0" err="1" smtClean="0">
                <a:solidFill>
                  <a:srgbClr val="FFFF00"/>
                </a:solidFill>
              </a:rPr>
              <a:t>serta</a:t>
            </a:r>
            <a:r>
              <a:rPr lang="en-US" sz="1900" dirty="0" smtClean="0">
                <a:solidFill>
                  <a:srgbClr val="FFFF00"/>
                </a:solidFill>
              </a:rPr>
              <a:t> </a:t>
            </a:r>
            <a:r>
              <a:rPr lang="en-US" sz="1900" dirty="0" err="1" smtClean="0">
                <a:solidFill>
                  <a:srgbClr val="FFFF00"/>
                </a:solidFill>
              </a:rPr>
              <a:t>penerapan</a:t>
            </a:r>
            <a:r>
              <a:rPr lang="en-US" sz="1900" dirty="0" smtClean="0">
                <a:solidFill>
                  <a:srgbClr val="FFFF00"/>
                </a:solidFill>
              </a:rPr>
              <a:t> </a:t>
            </a:r>
            <a:r>
              <a:rPr lang="en-US" sz="1900" dirty="0" err="1" smtClean="0">
                <a:solidFill>
                  <a:srgbClr val="FFFF00"/>
                </a:solidFill>
              </a:rPr>
              <a:t>fungsi</a:t>
            </a:r>
            <a:r>
              <a:rPr lang="en-US" sz="1900" dirty="0" smtClean="0">
                <a:solidFill>
                  <a:srgbClr val="FFFF00"/>
                </a:solidFill>
              </a:rPr>
              <a:t> </a:t>
            </a:r>
            <a:r>
              <a:rPr lang="en-US" sz="1900" dirty="0" err="1" smtClean="0">
                <a:solidFill>
                  <a:srgbClr val="FFFF00"/>
                </a:solidFill>
              </a:rPr>
              <a:t>ekonomi</a:t>
            </a:r>
            <a:r>
              <a:rPr lang="en-US" sz="1900" dirty="0" smtClean="0">
                <a:solidFill>
                  <a:srgbClr val="FFFF00"/>
                </a:solidFill>
              </a:rPr>
              <a:t>. </a:t>
            </a:r>
            <a:r>
              <a:rPr lang="en-US" sz="1900" dirty="0" err="1" smtClean="0">
                <a:solidFill>
                  <a:srgbClr val="FFFF00"/>
                </a:solidFill>
              </a:rPr>
              <a:t>Tokoh</a:t>
            </a:r>
            <a:r>
              <a:rPr lang="en-US" sz="1900" dirty="0" smtClean="0">
                <a:solidFill>
                  <a:srgbClr val="FFFF00"/>
                </a:solidFill>
              </a:rPr>
              <a:t>: Henry </a:t>
            </a:r>
            <a:r>
              <a:rPr lang="en-US" sz="1900" dirty="0" err="1" smtClean="0">
                <a:solidFill>
                  <a:srgbClr val="FFFF00"/>
                </a:solidFill>
              </a:rPr>
              <a:t>Fayol</a:t>
            </a:r>
            <a:r>
              <a:rPr lang="en-US" sz="1900" dirty="0" smtClean="0">
                <a:solidFill>
                  <a:srgbClr val="FFFF00"/>
                </a:solidFill>
              </a:rPr>
              <a:t>, JD. Mooney, M. Parker F </a:t>
            </a:r>
            <a:r>
              <a:rPr lang="en-US" sz="1900" dirty="0" err="1" smtClean="0">
                <a:solidFill>
                  <a:srgbClr val="FFFF00"/>
                </a:solidFill>
              </a:rPr>
              <a:t>dan</a:t>
            </a:r>
            <a:r>
              <a:rPr lang="en-US" sz="1900" dirty="0" smtClean="0">
                <a:solidFill>
                  <a:srgbClr val="FFFF00"/>
                </a:solidFill>
              </a:rPr>
              <a:t> CI Barnard.</a:t>
            </a:r>
          </a:p>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Hubungan</a:t>
            </a:r>
            <a:r>
              <a:rPr lang="en-US" sz="1900" dirty="0" smtClean="0">
                <a:solidFill>
                  <a:srgbClr val="00FF99"/>
                </a:solidFill>
              </a:rPr>
              <a:t> </a:t>
            </a:r>
            <a:r>
              <a:rPr lang="en-US" sz="1900" dirty="0" err="1" smtClean="0">
                <a:solidFill>
                  <a:srgbClr val="00FF99"/>
                </a:solidFill>
              </a:rPr>
              <a:t>Manusia</a:t>
            </a:r>
            <a:r>
              <a:rPr lang="en-US" sz="1900" dirty="0" smtClean="0">
                <a:solidFill>
                  <a:srgbClr val="FFFF00"/>
                </a:solidFill>
              </a:rPr>
              <a:t>, </a:t>
            </a:r>
            <a:r>
              <a:rPr lang="en-US" sz="1900" dirty="0" err="1" smtClean="0">
                <a:solidFill>
                  <a:srgbClr val="FFFF00"/>
                </a:solidFill>
              </a:rPr>
              <a:t>menekankan</a:t>
            </a:r>
            <a:r>
              <a:rPr lang="en-US" sz="1900" dirty="0" smtClean="0">
                <a:solidFill>
                  <a:srgbClr val="FFFF00"/>
                </a:solidFill>
              </a:rPr>
              <a:t> </a:t>
            </a:r>
            <a:r>
              <a:rPr lang="en-US" sz="1900" dirty="0" err="1" smtClean="0">
                <a:solidFill>
                  <a:srgbClr val="FFFF00"/>
                </a:solidFill>
              </a:rPr>
              <a:t>pada</a:t>
            </a:r>
            <a:r>
              <a:rPr lang="en-US" sz="1900" dirty="0" smtClean="0">
                <a:solidFill>
                  <a:srgbClr val="FFFF00"/>
                </a:solidFill>
              </a:rPr>
              <a:t> </a:t>
            </a:r>
            <a:r>
              <a:rPr lang="en-US" sz="1900" dirty="0" err="1" smtClean="0">
                <a:solidFill>
                  <a:srgbClr val="FFFF00"/>
                </a:solidFill>
              </a:rPr>
              <a:t>efesiensi</a:t>
            </a:r>
            <a:r>
              <a:rPr lang="en-US" sz="1900" dirty="0" smtClean="0">
                <a:solidFill>
                  <a:srgbClr val="FFFF00"/>
                </a:solidFill>
              </a:rPr>
              <a:t> </a:t>
            </a:r>
            <a:r>
              <a:rPr lang="en-US" sz="1900" dirty="0" err="1" smtClean="0">
                <a:solidFill>
                  <a:srgbClr val="FFFF00"/>
                </a:solidFill>
              </a:rPr>
              <a:t>produksi</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keharmonisan</a:t>
            </a:r>
            <a:r>
              <a:rPr lang="en-US" sz="1900" dirty="0" smtClean="0">
                <a:solidFill>
                  <a:srgbClr val="FFFF00"/>
                </a:solidFill>
              </a:rPr>
              <a:t> </a:t>
            </a:r>
            <a:r>
              <a:rPr lang="en-US" sz="1900" dirty="0" err="1" smtClean="0">
                <a:solidFill>
                  <a:srgbClr val="FFFF00"/>
                </a:solidFill>
              </a:rPr>
              <a:t>kerja</a:t>
            </a:r>
            <a:r>
              <a:rPr lang="en-US" sz="1900" dirty="0" smtClean="0">
                <a:solidFill>
                  <a:srgbClr val="FFFF00"/>
                </a:solidFill>
              </a:rPr>
              <a:t> </a:t>
            </a:r>
            <a:r>
              <a:rPr lang="en-US" sz="1900" dirty="0" err="1" smtClean="0">
                <a:solidFill>
                  <a:srgbClr val="FFFF00"/>
                </a:solidFill>
              </a:rPr>
              <a:t>melalui</a:t>
            </a:r>
            <a:r>
              <a:rPr lang="en-US" sz="1900" dirty="0" smtClean="0">
                <a:solidFill>
                  <a:srgbClr val="FFFF00"/>
                </a:solidFill>
              </a:rPr>
              <a:t>: </a:t>
            </a:r>
            <a:r>
              <a:rPr lang="en-US" sz="1900" dirty="0" err="1" smtClean="0">
                <a:solidFill>
                  <a:srgbClr val="FFFF00"/>
                </a:solidFill>
              </a:rPr>
              <a:t>pentingnya</a:t>
            </a:r>
            <a:r>
              <a:rPr lang="en-US" sz="1900" dirty="0" smtClean="0">
                <a:solidFill>
                  <a:srgbClr val="FFFF00"/>
                </a:solidFill>
              </a:rPr>
              <a:t> </a:t>
            </a:r>
            <a:r>
              <a:rPr lang="en-US" sz="1900" dirty="0" err="1" smtClean="0">
                <a:solidFill>
                  <a:srgbClr val="FFFF00"/>
                </a:solidFill>
              </a:rPr>
              <a:t>psykologi</a:t>
            </a:r>
            <a:r>
              <a:rPr lang="en-US" sz="1900" dirty="0" smtClean="0">
                <a:solidFill>
                  <a:srgbClr val="FFFF00"/>
                </a:solidFill>
              </a:rPr>
              <a:t> </a:t>
            </a:r>
            <a:r>
              <a:rPr lang="en-US" sz="1900" dirty="0" err="1" smtClean="0">
                <a:solidFill>
                  <a:srgbClr val="FFFF00"/>
                </a:solidFill>
              </a:rPr>
              <a:t>antarmanusia</a:t>
            </a:r>
            <a:r>
              <a:rPr lang="en-US" sz="1900" dirty="0" smtClean="0">
                <a:solidFill>
                  <a:srgbClr val="FFFF00"/>
                </a:solidFill>
              </a:rPr>
              <a:t>, </a:t>
            </a:r>
            <a:r>
              <a:rPr lang="en-US" sz="1900" dirty="0" err="1" smtClean="0">
                <a:solidFill>
                  <a:srgbClr val="FFFF00"/>
                </a:solidFill>
              </a:rPr>
              <a:t>pemahaman</a:t>
            </a:r>
            <a:r>
              <a:rPr lang="en-US" sz="1900" dirty="0" smtClean="0">
                <a:solidFill>
                  <a:srgbClr val="FFFF00"/>
                </a:solidFill>
              </a:rPr>
              <a:t> </a:t>
            </a:r>
            <a:r>
              <a:rPr lang="en-US" sz="1900" dirty="0" err="1" smtClean="0">
                <a:solidFill>
                  <a:srgbClr val="FFFF00"/>
                </a:solidFill>
              </a:rPr>
              <a:t>humaniora</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peningkatan</a:t>
            </a:r>
            <a:r>
              <a:rPr lang="en-US" sz="1900" dirty="0" smtClean="0">
                <a:solidFill>
                  <a:srgbClr val="FFFF00"/>
                </a:solidFill>
              </a:rPr>
              <a:t> </a:t>
            </a:r>
            <a:r>
              <a:rPr lang="en-US" sz="1900" dirty="0" err="1" smtClean="0">
                <a:solidFill>
                  <a:srgbClr val="FFFF00"/>
                </a:solidFill>
              </a:rPr>
              <a:t>kegiatan</a:t>
            </a:r>
            <a:r>
              <a:rPr lang="en-US" sz="1900" dirty="0" smtClean="0">
                <a:solidFill>
                  <a:srgbClr val="FFFF00"/>
                </a:solidFill>
              </a:rPr>
              <a:t> </a:t>
            </a:r>
            <a:r>
              <a:rPr lang="en-US" sz="1900" dirty="0" err="1" smtClean="0">
                <a:solidFill>
                  <a:srgbClr val="FFFF00"/>
                </a:solidFill>
              </a:rPr>
              <a:t>sosial</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kemasyarakatan</a:t>
            </a:r>
            <a:r>
              <a:rPr lang="en-US" sz="1900" dirty="0" smtClean="0">
                <a:solidFill>
                  <a:srgbClr val="FFFF00"/>
                </a:solidFill>
              </a:rPr>
              <a:t>. </a:t>
            </a:r>
            <a:r>
              <a:rPr lang="en-US" sz="1900" dirty="0" err="1" smtClean="0">
                <a:solidFill>
                  <a:srgbClr val="FFFF00"/>
                </a:solidFill>
              </a:rPr>
              <a:t>Tokoh</a:t>
            </a:r>
            <a:r>
              <a:rPr lang="en-US" sz="1900" dirty="0" smtClean="0">
                <a:solidFill>
                  <a:srgbClr val="FFFF00"/>
                </a:solidFill>
              </a:rPr>
              <a:t>: H. Munsterberg </a:t>
            </a:r>
            <a:r>
              <a:rPr lang="en-US" sz="1900" dirty="0" err="1" smtClean="0">
                <a:solidFill>
                  <a:srgbClr val="FFFF00"/>
                </a:solidFill>
              </a:rPr>
              <a:t>dan</a:t>
            </a:r>
            <a:r>
              <a:rPr lang="en-US" sz="1900" dirty="0" smtClean="0">
                <a:solidFill>
                  <a:srgbClr val="FFFF00"/>
                </a:solidFill>
              </a:rPr>
              <a:t> Elton Mayo</a:t>
            </a:r>
          </a:p>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Kuantitatif</a:t>
            </a:r>
            <a:r>
              <a:rPr lang="en-US" sz="1900" dirty="0" smtClean="0">
                <a:solidFill>
                  <a:srgbClr val="FFFF00"/>
                </a:solidFill>
              </a:rPr>
              <a:t>, </a:t>
            </a:r>
            <a:r>
              <a:rPr lang="en-US" sz="1900" dirty="0" err="1" smtClean="0">
                <a:solidFill>
                  <a:srgbClr val="FFFF00"/>
                </a:solidFill>
              </a:rPr>
              <a:t>ciri-cirinya</a:t>
            </a:r>
            <a:r>
              <a:rPr lang="en-US" sz="1900" dirty="0" smtClean="0">
                <a:solidFill>
                  <a:srgbClr val="FFFF00"/>
                </a:solidFill>
              </a:rPr>
              <a:t> </a:t>
            </a:r>
            <a:r>
              <a:rPr lang="en-US" sz="1900" dirty="0" err="1" smtClean="0">
                <a:solidFill>
                  <a:srgbClr val="FFFF00"/>
                </a:solidFill>
              </a:rPr>
              <a:t>adalah</a:t>
            </a:r>
            <a:r>
              <a:rPr lang="en-US" sz="1900" dirty="0" smtClean="0">
                <a:solidFill>
                  <a:srgbClr val="FFFF00"/>
                </a:solidFill>
              </a:rPr>
              <a:t> </a:t>
            </a:r>
            <a:r>
              <a:rPr lang="en-US" sz="1900" dirty="0" err="1" smtClean="0">
                <a:solidFill>
                  <a:srgbClr val="FFFF00"/>
                </a:solidFill>
              </a:rPr>
              <a:t>Penerapan</a:t>
            </a:r>
            <a:r>
              <a:rPr lang="en-US" sz="1900" dirty="0" smtClean="0">
                <a:solidFill>
                  <a:srgbClr val="FFFF00"/>
                </a:solidFill>
              </a:rPr>
              <a:t> </a:t>
            </a:r>
            <a:r>
              <a:rPr lang="en-US" sz="1900" dirty="0" err="1" smtClean="0">
                <a:solidFill>
                  <a:srgbClr val="FFFF00"/>
                </a:solidFill>
              </a:rPr>
              <a:t>operasi</a:t>
            </a:r>
            <a:r>
              <a:rPr lang="en-US" sz="1900" dirty="0" smtClean="0">
                <a:solidFill>
                  <a:srgbClr val="FFFF00"/>
                </a:solidFill>
              </a:rPr>
              <a:t> </a:t>
            </a:r>
            <a:r>
              <a:rPr lang="en-US" sz="1900" dirty="0" err="1" smtClean="0">
                <a:solidFill>
                  <a:srgbClr val="FFFF00"/>
                </a:solidFill>
              </a:rPr>
              <a:t>menejemen</a:t>
            </a:r>
            <a:r>
              <a:rPr lang="en-US" sz="1900" dirty="0" smtClean="0">
                <a:solidFill>
                  <a:srgbClr val="FFFF00"/>
                </a:solidFill>
              </a:rPr>
              <a:t>, </a:t>
            </a:r>
            <a:r>
              <a:rPr lang="en-US" sz="1900" dirty="0" err="1" smtClean="0">
                <a:solidFill>
                  <a:srgbClr val="FFFF00"/>
                </a:solidFill>
              </a:rPr>
              <a:t>perlunya</a:t>
            </a:r>
            <a:r>
              <a:rPr lang="en-US" sz="1900" dirty="0" smtClean="0">
                <a:solidFill>
                  <a:srgbClr val="FFFF00"/>
                </a:solidFill>
              </a:rPr>
              <a:t> </a:t>
            </a:r>
            <a:r>
              <a:rPr lang="en-US" sz="1900" dirty="0" err="1" smtClean="0">
                <a:solidFill>
                  <a:srgbClr val="FFFF00"/>
                </a:solidFill>
              </a:rPr>
              <a:t>analisa</a:t>
            </a:r>
            <a:r>
              <a:rPr lang="en-US" sz="1900" dirty="0" smtClean="0">
                <a:solidFill>
                  <a:srgbClr val="FFFF00"/>
                </a:solidFill>
              </a:rPr>
              <a:t> </a:t>
            </a:r>
            <a:r>
              <a:rPr lang="en-US" sz="1900" dirty="0" err="1" smtClean="0">
                <a:solidFill>
                  <a:srgbClr val="FFFF00"/>
                </a:solidFill>
              </a:rPr>
              <a:t>sistem</a:t>
            </a:r>
            <a:r>
              <a:rPr lang="en-US" sz="1900" dirty="0" smtClean="0">
                <a:solidFill>
                  <a:srgbClr val="FFFF00"/>
                </a:solidFill>
              </a:rPr>
              <a:t>, </a:t>
            </a:r>
            <a:r>
              <a:rPr lang="en-US" sz="1900" dirty="0" err="1" smtClean="0">
                <a:solidFill>
                  <a:srgbClr val="FFFF00"/>
                </a:solidFill>
              </a:rPr>
              <a:t>pemahaman</a:t>
            </a:r>
            <a:r>
              <a:rPr lang="en-US" sz="1900" dirty="0" smtClean="0">
                <a:solidFill>
                  <a:srgbClr val="FFFF00"/>
                </a:solidFill>
              </a:rPr>
              <a:t> </a:t>
            </a:r>
            <a:r>
              <a:rPr lang="en-US" sz="1900" dirty="0" err="1" smtClean="0">
                <a:solidFill>
                  <a:srgbClr val="FFFF00"/>
                </a:solidFill>
              </a:rPr>
              <a:t>teori</a:t>
            </a:r>
            <a:r>
              <a:rPr lang="en-US" sz="1900" dirty="0" smtClean="0">
                <a:solidFill>
                  <a:srgbClr val="FFFF00"/>
                </a:solidFill>
              </a:rPr>
              <a:t> </a:t>
            </a:r>
            <a:r>
              <a:rPr lang="en-US" sz="1900" dirty="0" err="1" smtClean="0">
                <a:solidFill>
                  <a:srgbClr val="FFFF00"/>
                </a:solidFill>
              </a:rPr>
              <a:t>pengambilan</a:t>
            </a:r>
            <a:r>
              <a:rPr lang="en-US" sz="1900" dirty="0" smtClean="0">
                <a:solidFill>
                  <a:srgbClr val="FFFF00"/>
                </a:solidFill>
              </a:rPr>
              <a:t> </a:t>
            </a:r>
            <a:r>
              <a:rPr lang="en-US" sz="1900" dirty="0" err="1" smtClean="0">
                <a:solidFill>
                  <a:srgbClr val="FFFF00"/>
                </a:solidFill>
              </a:rPr>
              <a:t>keputusan</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pentingnya</a:t>
            </a:r>
            <a:r>
              <a:rPr lang="en-US" sz="1900" dirty="0" smtClean="0">
                <a:solidFill>
                  <a:srgbClr val="FFFF00"/>
                </a:solidFill>
              </a:rPr>
              <a:t> </a:t>
            </a:r>
            <a:r>
              <a:rPr lang="en-US" sz="1900" dirty="0" err="1" smtClean="0">
                <a:solidFill>
                  <a:srgbClr val="FFFF00"/>
                </a:solidFill>
              </a:rPr>
              <a:t>pemecahan</a:t>
            </a:r>
            <a:r>
              <a:rPr lang="en-US" sz="1900" dirty="0" smtClean="0">
                <a:solidFill>
                  <a:srgbClr val="FFFF00"/>
                </a:solidFill>
              </a:rPr>
              <a:t> </a:t>
            </a:r>
            <a:r>
              <a:rPr lang="en-US" sz="1900" dirty="0" err="1" smtClean="0">
                <a:solidFill>
                  <a:srgbClr val="FFFF00"/>
                </a:solidFill>
              </a:rPr>
              <a:t>masalah</a:t>
            </a:r>
            <a:r>
              <a:rPr lang="en-US" sz="1900" dirty="0" smtClean="0">
                <a:solidFill>
                  <a:srgbClr val="FFFF00"/>
                </a:solidFill>
              </a:rPr>
              <a:t>. </a:t>
            </a:r>
          </a:p>
          <a:p>
            <a:pPr marL="495300" indent="-495300">
              <a:buFont typeface="Wingdings 2" pitchFamily="18" charset="2"/>
              <a:buAutoNum type="arabicPeriod"/>
            </a:pPr>
            <a:r>
              <a:rPr lang="en-US" sz="1900" dirty="0" err="1" smtClean="0">
                <a:solidFill>
                  <a:srgbClr val="00FF99"/>
                </a:solidFill>
              </a:rPr>
              <a:t>Aliran</a:t>
            </a:r>
            <a:r>
              <a:rPr lang="en-US" sz="1900" dirty="0" smtClean="0">
                <a:solidFill>
                  <a:srgbClr val="00FF99"/>
                </a:solidFill>
              </a:rPr>
              <a:t> </a:t>
            </a:r>
            <a:r>
              <a:rPr lang="en-US" sz="1900" dirty="0" err="1" smtClean="0">
                <a:solidFill>
                  <a:srgbClr val="00FF99"/>
                </a:solidFill>
              </a:rPr>
              <a:t>Menejemen</a:t>
            </a:r>
            <a:r>
              <a:rPr lang="en-US" sz="1900" dirty="0" smtClean="0">
                <a:solidFill>
                  <a:srgbClr val="00FF99"/>
                </a:solidFill>
              </a:rPr>
              <a:t> Modern</a:t>
            </a:r>
            <a:r>
              <a:rPr lang="en-US" sz="1900" dirty="0" smtClean="0">
                <a:solidFill>
                  <a:srgbClr val="FFFF00"/>
                </a:solidFill>
              </a:rPr>
              <a:t>, </a:t>
            </a:r>
            <a:r>
              <a:rPr lang="en-US" sz="1900" dirty="0" err="1" smtClean="0">
                <a:solidFill>
                  <a:srgbClr val="FFFF00"/>
                </a:solidFill>
              </a:rPr>
              <a:t>berkembang</a:t>
            </a:r>
            <a:r>
              <a:rPr lang="en-US" sz="1900" dirty="0" smtClean="0">
                <a:solidFill>
                  <a:srgbClr val="FFFF00"/>
                </a:solidFill>
              </a:rPr>
              <a:t>, </a:t>
            </a:r>
            <a:r>
              <a:rPr lang="en-US" sz="1900" dirty="0" err="1" smtClean="0">
                <a:solidFill>
                  <a:srgbClr val="FFFF00"/>
                </a:solidFill>
              </a:rPr>
              <a:t>melalui</a:t>
            </a:r>
            <a:r>
              <a:rPr lang="en-US" sz="1900" dirty="0" smtClean="0">
                <a:solidFill>
                  <a:srgbClr val="FFFF00"/>
                </a:solidFill>
              </a:rPr>
              <a:t> </a:t>
            </a:r>
            <a:r>
              <a:rPr lang="en-US" sz="1900" dirty="0" err="1" smtClean="0">
                <a:solidFill>
                  <a:srgbClr val="FFFF00"/>
                </a:solidFill>
              </a:rPr>
              <a:t>jalur</a:t>
            </a:r>
            <a:r>
              <a:rPr lang="en-US" sz="1900" dirty="0" smtClean="0">
                <a:solidFill>
                  <a:srgbClr val="FFFF00"/>
                </a:solidFill>
              </a:rPr>
              <a:t> </a:t>
            </a:r>
            <a:r>
              <a:rPr lang="en-US" sz="1900" dirty="0" err="1" smtClean="0">
                <a:solidFill>
                  <a:srgbClr val="FFFF00"/>
                </a:solidFill>
              </a:rPr>
              <a:t>pengembangan</a:t>
            </a:r>
            <a:r>
              <a:rPr lang="en-US" sz="1900" dirty="0" smtClean="0">
                <a:solidFill>
                  <a:srgbClr val="FFFF00"/>
                </a:solidFill>
              </a:rPr>
              <a:t> </a:t>
            </a:r>
            <a:r>
              <a:rPr lang="en-US" sz="1900" dirty="0" err="1" smtClean="0">
                <a:solidFill>
                  <a:srgbClr val="FFFF00"/>
                </a:solidFill>
              </a:rPr>
              <a:t>dari</a:t>
            </a:r>
            <a:r>
              <a:rPr lang="en-US" sz="1900" dirty="0" smtClean="0">
                <a:solidFill>
                  <a:srgbClr val="FFFF00"/>
                </a:solidFill>
              </a:rPr>
              <a:t> </a:t>
            </a:r>
            <a:r>
              <a:rPr lang="en-US" sz="1900" dirty="0" err="1" smtClean="0">
                <a:solidFill>
                  <a:srgbClr val="FFFF00"/>
                </a:solidFill>
              </a:rPr>
              <a:t>aliran</a:t>
            </a:r>
            <a:r>
              <a:rPr lang="en-US" sz="1900" dirty="0" smtClean="0">
                <a:solidFill>
                  <a:srgbClr val="FFFF00"/>
                </a:solidFill>
              </a:rPr>
              <a:t> </a:t>
            </a:r>
            <a:r>
              <a:rPr lang="en-US" sz="1900" dirty="0" err="1" smtClean="0">
                <a:solidFill>
                  <a:srgbClr val="FFFF00"/>
                </a:solidFill>
              </a:rPr>
              <a:t>hubungan</a:t>
            </a:r>
            <a:r>
              <a:rPr lang="en-US" sz="1900" dirty="0" smtClean="0">
                <a:solidFill>
                  <a:srgbClr val="FFFF00"/>
                </a:solidFill>
              </a:rPr>
              <a:t> </a:t>
            </a:r>
            <a:r>
              <a:rPr lang="en-US" sz="1900" dirty="0" err="1" smtClean="0">
                <a:solidFill>
                  <a:srgbClr val="FFFF00"/>
                </a:solidFill>
              </a:rPr>
              <a:t>manusia</a:t>
            </a:r>
            <a:r>
              <a:rPr lang="en-US" sz="1900" dirty="0" smtClean="0">
                <a:solidFill>
                  <a:srgbClr val="FFFF00"/>
                </a:solidFill>
              </a:rPr>
              <a:t> (</a:t>
            </a:r>
            <a:r>
              <a:rPr lang="en-US" sz="1900" dirty="0" err="1" smtClean="0">
                <a:solidFill>
                  <a:srgbClr val="FFFF00"/>
                </a:solidFill>
              </a:rPr>
              <a:t>prilaku</a:t>
            </a:r>
            <a:r>
              <a:rPr lang="en-US" sz="1900" dirty="0" smtClean="0">
                <a:solidFill>
                  <a:srgbClr val="FFFF00"/>
                </a:solidFill>
              </a:rPr>
              <a:t> </a:t>
            </a:r>
            <a:r>
              <a:rPr lang="en-US" sz="1900" dirty="0" err="1" smtClean="0">
                <a:solidFill>
                  <a:srgbClr val="FFFF00"/>
                </a:solidFill>
              </a:rPr>
              <a:t>organisasi</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menejemen</a:t>
            </a:r>
            <a:r>
              <a:rPr lang="en-US" sz="1900" dirty="0" smtClean="0">
                <a:solidFill>
                  <a:srgbClr val="FFFF00"/>
                </a:solidFill>
              </a:rPr>
              <a:t> </a:t>
            </a:r>
            <a:r>
              <a:rPr lang="en-US" sz="1900" dirty="0" err="1" smtClean="0">
                <a:solidFill>
                  <a:srgbClr val="FFFF00"/>
                </a:solidFill>
              </a:rPr>
              <a:t>ilmiah</a:t>
            </a:r>
            <a:r>
              <a:rPr lang="en-US" sz="1900" dirty="0" smtClean="0">
                <a:solidFill>
                  <a:srgbClr val="FFFF00"/>
                </a:solidFill>
              </a:rPr>
              <a:t> (</a:t>
            </a:r>
            <a:r>
              <a:rPr lang="en-US" sz="1900" dirty="0" err="1" smtClean="0">
                <a:solidFill>
                  <a:srgbClr val="FFFF00"/>
                </a:solidFill>
              </a:rPr>
              <a:t>aliran</a:t>
            </a:r>
            <a:r>
              <a:rPr lang="en-US" sz="1900" dirty="0" smtClean="0">
                <a:solidFill>
                  <a:srgbClr val="FFFF00"/>
                </a:solidFill>
              </a:rPr>
              <a:t> </a:t>
            </a:r>
            <a:r>
              <a:rPr lang="en-US" sz="1900" dirty="0" err="1" smtClean="0">
                <a:solidFill>
                  <a:srgbClr val="FFFF00"/>
                </a:solidFill>
              </a:rPr>
              <a:t>kuantitatif</a:t>
            </a:r>
            <a:r>
              <a:rPr lang="en-US" sz="1900" dirty="0" smtClean="0">
                <a:solidFill>
                  <a:srgbClr val="FFFF00"/>
                </a:solidFill>
              </a:rPr>
              <a:t>). </a:t>
            </a:r>
            <a:r>
              <a:rPr lang="en-US" sz="1900" dirty="0" err="1" smtClean="0">
                <a:solidFill>
                  <a:srgbClr val="FFFF00"/>
                </a:solidFill>
              </a:rPr>
              <a:t>Tokoh</a:t>
            </a:r>
            <a:r>
              <a:rPr lang="en-US" sz="1900" dirty="0" smtClean="0">
                <a:solidFill>
                  <a:srgbClr val="FFFF00"/>
                </a:solidFill>
              </a:rPr>
              <a:t>: A. Maslow, D. Mc. </a:t>
            </a:r>
            <a:r>
              <a:rPr lang="en-US" sz="1900" dirty="0" err="1" smtClean="0">
                <a:solidFill>
                  <a:srgbClr val="FFFF00"/>
                </a:solidFill>
              </a:rPr>
              <a:t>Gregor</a:t>
            </a:r>
            <a:r>
              <a:rPr lang="en-US" sz="1900" dirty="0" smtClean="0">
                <a:solidFill>
                  <a:srgbClr val="FFFF00"/>
                </a:solidFill>
              </a:rPr>
              <a:t>, </a:t>
            </a:r>
            <a:r>
              <a:rPr lang="en-US" sz="1900" dirty="0" err="1" smtClean="0">
                <a:solidFill>
                  <a:srgbClr val="FFFF00"/>
                </a:solidFill>
              </a:rPr>
              <a:t>Fd.Black</a:t>
            </a:r>
            <a:r>
              <a:rPr lang="en-US" sz="1900" dirty="0" smtClean="0">
                <a:solidFill>
                  <a:srgbClr val="FFFF00"/>
                </a:solidFill>
              </a:rPr>
              <a:t>. Herzberg, Robert  </a:t>
            </a: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9" name="Rectangle 3"/>
          <p:cNvSpPr>
            <a:spLocks noGrp="1" noChangeArrowheads="1"/>
          </p:cNvSpPr>
          <p:nvPr>
            <p:ph idx="1"/>
          </p:nvPr>
        </p:nvSpPr>
        <p:spPr>
          <a:xfrm>
            <a:off x="457200" y="3352800"/>
            <a:ext cx="8229600" cy="3121025"/>
          </a:xfrm>
        </p:spPr>
        <p:txBody>
          <a:bodyPr/>
          <a:lstStyle/>
          <a:p>
            <a:pPr>
              <a:lnSpc>
                <a:spcPct val="80000"/>
              </a:lnSpc>
              <a:buFontTx/>
              <a:buNone/>
            </a:pPr>
            <a:endParaRPr lang="en-US" sz="1600" b="1" dirty="0"/>
          </a:p>
        </p:txBody>
      </p:sp>
      <p:sp>
        <p:nvSpPr>
          <p:cNvPr id="3" name="Pentagon 2"/>
          <p:cNvSpPr/>
          <p:nvPr/>
        </p:nvSpPr>
        <p:spPr>
          <a:xfrm>
            <a:off x="228600" y="228600"/>
            <a:ext cx="2819400" cy="8382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200" dirty="0" err="1" smtClean="0"/>
              <a:t>Tujuan</a:t>
            </a:r>
            <a:endParaRPr lang="en-US" sz="3200" dirty="0"/>
          </a:p>
        </p:txBody>
      </p:sp>
      <p:sp>
        <p:nvSpPr>
          <p:cNvPr id="4" name="Chevron 3"/>
          <p:cNvSpPr/>
          <p:nvPr/>
        </p:nvSpPr>
        <p:spPr>
          <a:xfrm>
            <a:off x="3124200" y="228600"/>
            <a:ext cx="5410200" cy="838200"/>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solidFill>
                  <a:srgbClr val="FFFF00"/>
                </a:solidFill>
              </a:rPr>
              <a:t>Manager </a:t>
            </a:r>
            <a:r>
              <a:rPr lang="en-US" sz="3200" dirty="0" err="1" smtClean="0">
                <a:solidFill>
                  <a:srgbClr val="FFFF00"/>
                </a:solidFill>
              </a:rPr>
              <a:t>dan</a:t>
            </a:r>
            <a:r>
              <a:rPr lang="en-US" sz="3200" dirty="0" smtClean="0">
                <a:solidFill>
                  <a:srgbClr val="FFFF00"/>
                </a:solidFill>
              </a:rPr>
              <a:t> </a:t>
            </a:r>
            <a:r>
              <a:rPr lang="en-US" sz="3200" dirty="0" err="1" smtClean="0">
                <a:solidFill>
                  <a:srgbClr val="FFFF00"/>
                </a:solidFill>
              </a:rPr>
              <a:t>organisasi</a:t>
            </a:r>
            <a:endParaRPr lang="en-US" sz="3200" dirty="0">
              <a:solidFill>
                <a:srgbClr val="FFFF00"/>
              </a:solidFill>
            </a:endParaRPr>
          </a:p>
        </p:txBody>
      </p:sp>
      <p:sp>
        <p:nvSpPr>
          <p:cNvPr id="5" name="Folded Corner 4"/>
          <p:cNvSpPr/>
          <p:nvPr/>
        </p:nvSpPr>
        <p:spPr>
          <a:xfrm>
            <a:off x="228600" y="1295400"/>
            <a:ext cx="7924800" cy="2057400"/>
          </a:xfrm>
          <a:prstGeom prst="foldedCorner">
            <a:avLst>
              <a:gd name="adj" fmla="val 7550"/>
            </a:avLst>
          </a:prstGeom>
        </p:spPr>
        <p:style>
          <a:lnRef idx="1">
            <a:schemeClr val="accent6"/>
          </a:lnRef>
          <a:fillRef idx="3">
            <a:schemeClr val="accent6"/>
          </a:fillRef>
          <a:effectRef idx="2">
            <a:schemeClr val="accent6"/>
          </a:effectRef>
          <a:fontRef idx="minor">
            <a:schemeClr val="lt1"/>
          </a:fontRef>
        </p:style>
        <p:txBody>
          <a:bodyPr rtlCol="0" anchor="ctr"/>
          <a:lstStyle/>
          <a:p>
            <a:pPr>
              <a:lnSpc>
                <a:spcPct val="80000"/>
              </a:lnSpc>
            </a:pPr>
            <a:r>
              <a:rPr lang="en-US" sz="2400" b="1" dirty="0" err="1" smtClean="0">
                <a:solidFill>
                  <a:srgbClr val="00FF99"/>
                </a:solidFill>
              </a:rPr>
              <a:t>Selain</a:t>
            </a:r>
            <a:r>
              <a:rPr lang="en-US" sz="2400" b="1" dirty="0" smtClean="0">
                <a:solidFill>
                  <a:srgbClr val="00FF99"/>
                </a:solidFill>
              </a:rPr>
              <a:t> </a:t>
            </a:r>
            <a:r>
              <a:rPr lang="en-US" sz="2400" b="1" dirty="0" err="1" smtClean="0">
                <a:solidFill>
                  <a:srgbClr val="00FF99"/>
                </a:solidFill>
              </a:rPr>
              <a:t>mencapai</a:t>
            </a:r>
            <a:r>
              <a:rPr lang="en-US" sz="2400" b="1" dirty="0" smtClean="0">
                <a:solidFill>
                  <a:srgbClr val="00FF99"/>
                </a:solidFill>
              </a:rPr>
              <a:t> </a:t>
            </a:r>
            <a:r>
              <a:rPr lang="en-US" sz="2400" b="1" dirty="0" err="1" smtClean="0">
                <a:solidFill>
                  <a:srgbClr val="00FF99"/>
                </a:solidFill>
              </a:rPr>
              <a:t>hasil</a:t>
            </a:r>
            <a:r>
              <a:rPr lang="en-US" sz="2400" b="1" dirty="0" smtClean="0">
                <a:solidFill>
                  <a:srgbClr val="00FF99"/>
                </a:solidFill>
              </a:rPr>
              <a:t> yang  </a:t>
            </a:r>
            <a:r>
              <a:rPr lang="en-US" sz="2400" b="1" dirty="0" err="1" smtClean="0">
                <a:solidFill>
                  <a:srgbClr val="00FF99"/>
                </a:solidFill>
              </a:rPr>
              <a:t>lebih</a:t>
            </a:r>
            <a:r>
              <a:rPr lang="en-US" sz="2400" b="1" dirty="0" smtClean="0">
                <a:solidFill>
                  <a:srgbClr val="00FF99"/>
                </a:solidFill>
              </a:rPr>
              <a:t> </a:t>
            </a:r>
            <a:r>
              <a:rPr lang="en-US" sz="2400" b="1" dirty="0" err="1" smtClean="0">
                <a:solidFill>
                  <a:srgbClr val="00FF99"/>
                </a:solidFill>
              </a:rPr>
              <a:t>atau</a:t>
            </a:r>
            <a:r>
              <a:rPr lang="en-US" sz="2400" b="1" dirty="0" smtClean="0">
                <a:solidFill>
                  <a:srgbClr val="00FF99"/>
                </a:solidFill>
              </a:rPr>
              <a:t> surplus, </a:t>
            </a:r>
            <a:r>
              <a:rPr lang="en-US" sz="2400" b="1" dirty="0" err="1" smtClean="0">
                <a:solidFill>
                  <a:srgbClr val="00FF99"/>
                </a:solidFill>
              </a:rPr>
              <a:t>menejer</a:t>
            </a:r>
            <a:r>
              <a:rPr lang="en-US" sz="2400" b="1" dirty="0" smtClean="0">
                <a:solidFill>
                  <a:srgbClr val="00FF99"/>
                </a:solidFill>
              </a:rPr>
              <a:t> </a:t>
            </a:r>
            <a:r>
              <a:rPr lang="en-US" sz="2400" b="1" dirty="0" err="1" smtClean="0">
                <a:solidFill>
                  <a:srgbClr val="00FF99"/>
                </a:solidFill>
              </a:rPr>
              <a:t>harus</a:t>
            </a:r>
            <a:r>
              <a:rPr lang="en-US" sz="2400" b="1" dirty="0" smtClean="0">
                <a:solidFill>
                  <a:srgbClr val="00FF99"/>
                </a:solidFill>
              </a:rPr>
              <a:t> </a:t>
            </a:r>
            <a:r>
              <a:rPr lang="en-US" sz="2400" b="1" dirty="0" err="1" smtClean="0">
                <a:solidFill>
                  <a:srgbClr val="00FF99"/>
                </a:solidFill>
              </a:rPr>
              <a:t>dapat</a:t>
            </a:r>
            <a:r>
              <a:rPr lang="en-US" sz="2400" b="1" dirty="0" smtClean="0">
                <a:solidFill>
                  <a:srgbClr val="00FF99"/>
                </a:solidFill>
              </a:rPr>
              <a:t> </a:t>
            </a:r>
            <a:r>
              <a:rPr lang="en-US" sz="2400" b="1" dirty="0" err="1" smtClean="0">
                <a:solidFill>
                  <a:srgbClr val="00FF99"/>
                </a:solidFill>
              </a:rPr>
              <a:t>menciptakan</a:t>
            </a:r>
            <a:r>
              <a:rPr lang="en-US" sz="2400" b="1" dirty="0" smtClean="0">
                <a:solidFill>
                  <a:srgbClr val="00FF99"/>
                </a:solidFill>
              </a:rPr>
              <a:t> </a:t>
            </a:r>
            <a:r>
              <a:rPr lang="en-US" sz="2400" b="1" dirty="0" err="1" smtClean="0">
                <a:solidFill>
                  <a:srgbClr val="00FF99"/>
                </a:solidFill>
              </a:rPr>
              <a:t>lingkungan</a:t>
            </a:r>
            <a:r>
              <a:rPr lang="en-US" sz="2400" b="1" dirty="0" smtClean="0">
                <a:solidFill>
                  <a:srgbClr val="00FF99"/>
                </a:solidFill>
              </a:rPr>
              <a:t> </a:t>
            </a:r>
            <a:r>
              <a:rPr lang="en-US" sz="2400" b="1" dirty="0" err="1" smtClean="0">
                <a:solidFill>
                  <a:srgbClr val="00FF99"/>
                </a:solidFill>
              </a:rPr>
              <a:t>kerja</a:t>
            </a:r>
            <a:r>
              <a:rPr lang="en-US" sz="2400" b="1" dirty="0" smtClean="0">
                <a:solidFill>
                  <a:srgbClr val="00FF99"/>
                </a:solidFill>
              </a:rPr>
              <a:t> yang </a:t>
            </a:r>
            <a:r>
              <a:rPr lang="en-US" sz="2400" b="1" dirty="0" err="1" smtClean="0">
                <a:solidFill>
                  <a:srgbClr val="00FF99"/>
                </a:solidFill>
              </a:rPr>
              <a:t>kondusif</a:t>
            </a:r>
            <a:r>
              <a:rPr lang="en-US" sz="2400" b="1" dirty="0" smtClean="0">
                <a:solidFill>
                  <a:srgbClr val="00FF99"/>
                </a:solidFill>
              </a:rPr>
              <a:t>, </a:t>
            </a:r>
            <a:r>
              <a:rPr lang="en-US" sz="2400" b="1" dirty="0" err="1" smtClean="0">
                <a:solidFill>
                  <a:srgbClr val="00FF99"/>
                </a:solidFill>
              </a:rPr>
              <a:t>dimana</a:t>
            </a:r>
            <a:r>
              <a:rPr lang="en-US" sz="2400" b="1" dirty="0" smtClean="0">
                <a:solidFill>
                  <a:srgbClr val="00FF99"/>
                </a:solidFill>
              </a:rPr>
              <a:t> </a:t>
            </a:r>
            <a:r>
              <a:rPr lang="en-US" sz="2400" b="1" dirty="0" err="1" smtClean="0">
                <a:solidFill>
                  <a:srgbClr val="00FF99"/>
                </a:solidFill>
              </a:rPr>
              <a:t>anggotanya</a:t>
            </a:r>
            <a:r>
              <a:rPr lang="en-US" sz="2400" b="1" dirty="0" smtClean="0">
                <a:solidFill>
                  <a:srgbClr val="00FF99"/>
                </a:solidFill>
              </a:rPr>
              <a:t> </a:t>
            </a:r>
            <a:r>
              <a:rPr lang="en-US" sz="2400" b="1" dirty="0" err="1" smtClean="0">
                <a:solidFill>
                  <a:srgbClr val="00FF99"/>
                </a:solidFill>
              </a:rPr>
              <a:t>dapat</a:t>
            </a:r>
            <a:r>
              <a:rPr lang="en-US" sz="2400" b="1" dirty="0" smtClean="0">
                <a:solidFill>
                  <a:srgbClr val="00FF99"/>
                </a:solidFill>
              </a:rPr>
              <a:t> </a:t>
            </a:r>
            <a:r>
              <a:rPr lang="en-US" sz="2400" b="1" dirty="0" err="1" smtClean="0">
                <a:solidFill>
                  <a:srgbClr val="00FF99"/>
                </a:solidFill>
              </a:rPr>
              <a:t>mencapai</a:t>
            </a:r>
            <a:r>
              <a:rPr lang="en-US" sz="2400" b="1" dirty="0" smtClean="0">
                <a:solidFill>
                  <a:srgbClr val="00FF99"/>
                </a:solidFill>
              </a:rPr>
              <a:t> </a:t>
            </a:r>
            <a:r>
              <a:rPr lang="en-US" sz="2400" b="1" dirty="0" err="1" smtClean="0">
                <a:solidFill>
                  <a:srgbClr val="00FF99"/>
                </a:solidFill>
              </a:rPr>
              <a:t>tujuan</a:t>
            </a:r>
            <a:r>
              <a:rPr lang="en-US" sz="2400" b="1" dirty="0" smtClean="0">
                <a:solidFill>
                  <a:srgbClr val="00FF99"/>
                </a:solidFill>
              </a:rPr>
              <a:t> </a:t>
            </a:r>
            <a:r>
              <a:rPr lang="en-US" sz="2400" b="1" dirty="0" err="1" smtClean="0">
                <a:solidFill>
                  <a:srgbClr val="00FF99"/>
                </a:solidFill>
              </a:rPr>
              <a:t>bersama</a:t>
            </a:r>
            <a:r>
              <a:rPr lang="en-US" sz="2400" b="1" dirty="0" smtClean="0">
                <a:solidFill>
                  <a:srgbClr val="00FF99"/>
                </a:solidFill>
              </a:rPr>
              <a:t> </a:t>
            </a:r>
            <a:r>
              <a:rPr lang="en-US" sz="2400" b="1" dirty="0" err="1" smtClean="0">
                <a:solidFill>
                  <a:srgbClr val="00FF99"/>
                </a:solidFill>
              </a:rPr>
              <a:t>waktu</a:t>
            </a:r>
            <a:r>
              <a:rPr lang="en-US" sz="2400" b="1" dirty="0" smtClean="0">
                <a:solidFill>
                  <a:srgbClr val="00FF99"/>
                </a:solidFill>
              </a:rPr>
              <a:t>, </a:t>
            </a:r>
            <a:r>
              <a:rPr lang="en-US" sz="2400" b="1" dirty="0" err="1" smtClean="0">
                <a:solidFill>
                  <a:srgbClr val="00FF99"/>
                </a:solidFill>
              </a:rPr>
              <a:t>uang</a:t>
            </a:r>
            <a:r>
              <a:rPr lang="en-US" sz="2400" b="1" dirty="0" smtClean="0">
                <a:solidFill>
                  <a:srgbClr val="00FF99"/>
                </a:solidFill>
              </a:rPr>
              <a:t>/</a:t>
            </a:r>
            <a:r>
              <a:rPr lang="en-US" sz="2400" b="1" dirty="0" err="1" smtClean="0">
                <a:solidFill>
                  <a:srgbClr val="00FF99"/>
                </a:solidFill>
              </a:rPr>
              <a:t>materi</a:t>
            </a:r>
            <a:r>
              <a:rPr lang="en-US" sz="2400" b="1" dirty="0" smtClean="0">
                <a:solidFill>
                  <a:srgbClr val="00FF99"/>
                </a:solidFill>
              </a:rPr>
              <a:t> </a:t>
            </a:r>
            <a:r>
              <a:rPr lang="en-US" sz="2400" b="1" dirty="0" err="1" smtClean="0">
                <a:solidFill>
                  <a:srgbClr val="00FF99"/>
                </a:solidFill>
              </a:rPr>
              <a:t>dan</a:t>
            </a:r>
            <a:r>
              <a:rPr lang="en-US" sz="2400" b="1" dirty="0" smtClean="0">
                <a:solidFill>
                  <a:srgbClr val="00FF99"/>
                </a:solidFill>
              </a:rPr>
              <a:t> </a:t>
            </a:r>
            <a:r>
              <a:rPr lang="en-US" sz="2400" b="1" dirty="0" err="1" smtClean="0">
                <a:solidFill>
                  <a:srgbClr val="00FF99"/>
                </a:solidFill>
              </a:rPr>
              <a:t>ketidakpuasan</a:t>
            </a:r>
            <a:r>
              <a:rPr lang="en-US" sz="2400" b="1" dirty="0" smtClean="0">
                <a:solidFill>
                  <a:srgbClr val="00FF99"/>
                </a:solidFill>
              </a:rPr>
              <a:t> </a:t>
            </a:r>
            <a:r>
              <a:rPr lang="en-US" sz="2400" b="1" dirty="0" err="1" smtClean="0">
                <a:solidFill>
                  <a:srgbClr val="00FF99"/>
                </a:solidFill>
              </a:rPr>
              <a:t>kerja</a:t>
            </a:r>
            <a:r>
              <a:rPr lang="en-US" sz="2400" b="1" dirty="0" smtClean="0">
                <a:solidFill>
                  <a:srgbClr val="00FF99"/>
                </a:solidFill>
              </a:rPr>
              <a:t> </a:t>
            </a:r>
            <a:r>
              <a:rPr lang="en-US" sz="2400" b="1" dirty="0" err="1" smtClean="0">
                <a:solidFill>
                  <a:srgbClr val="00FF99"/>
                </a:solidFill>
              </a:rPr>
              <a:t>seminimal</a:t>
            </a:r>
            <a:r>
              <a:rPr lang="en-US" sz="2400" b="1" dirty="0" smtClean="0">
                <a:solidFill>
                  <a:srgbClr val="00FF99"/>
                </a:solidFill>
              </a:rPr>
              <a:t> </a:t>
            </a:r>
            <a:r>
              <a:rPr lang="en-US" sz="2400" b="1" dirty="0" err="1" smtClean="0">
                <a:solidFill>
                  <a:srgbClr val="00FF99"/>
                </a:solidFill>
              </a:rPr>
              <a:t>mungkin</a:t>
            </a:r>
            <a:r>
              <a:rPr lang="en-US" sz="2400" b="1" dirty="0" smtClean="0">
                <a:solidFill>
                  <a:srgbClr val="00FF99"/>
                </a:solidFill>
              </a:rPr>
              <a:t> </a:t>
            </a:r>
            <a:r>
              <a:rPr lang="en-US" sz="2400" b="1" dirty="0" err="1" smtClean="0">
                <a:solidFill>
                  <a:srgbClr val="00FF99"/>
                </a:solidFill>
              </a:rPr>
              <a:t>dengan</a:t>
            </a:r>
            <a:r>
              <a:rPr lang="en-US" sz="2400" b="1" dirty="0" smtClean="0">
                <a:solidFill>
                  <a:srgbClr val="00FF99"/>
                </a:solidFill>
              </a:rPr>
              <a:t> </a:t>
            </a:r>
            <a:r>
              <a:rPr lang="en-US" sz="2400" b="1" dirty="0" err="1" smtClean="0">
                <a:solidFill>
                  <a:srgbClr val="00FF99"/>
                </a:solidFill>
              </a:rPr>
              <a:t>sumber</a:t>
            </a:r>
            <a:r>
              <a:rPr lang="en-US" sz="2400" b="1" dirty="0" smtClean="0">
                <a:solidFill>
                  <a:srgbClr val="00FF99"/>
                </a:solidFill>
              </a:rPr>
              <a:t> </a:t>
            </a:r>
            <a:r>
              <a:rPr lang="en-US" sz="2400" b="1" dirty="0" err="1" smtClean="0">
                <a:solidFill>
                  <a:srgbClr val="00FF99"/>
                </a:solidFill>
              </a:rPr>
              <a:t>daya</a:t>
            </a:r>
            <a:r>
              <a:rPr lang="en-US" sz="2400" b="1" dirty="0" smtClean="0">
                <a:solidFill>
                  <a:srgbClr val="00FF99"/>
                </a:solidFill>
              </a:rPr>
              <a:t> yang </a:t>
            </a:r>
            <a:r>
              <a:rPr lang="en-US" sz="2400" b="1" dirty="0" err="1" smtClean="0">
                <a:solidFill>
                  <a:srgbClr val="00FF99"/>
                </a:solidFill>
              </a:rPr>
              <a:t>tersedia</a:t>
            </a:r>
            <a:r>
              <a:rPr lang="en-US" sz="2400" b="1" dirty="0" smtClean="0">
                <a:solidFill>
                  <a:srgbClr val="00FF99"/>
                </a:solidFill>
              </a:rPr>
              <a:t>.</a:t>
            </a:r>
            <a:endParaRPr lang="en-US" sz="2400" b="1" dirty="0">
              <a:solidFill>
                <a:srgbClr val="00FF99"/>
              </a:solidFill>
            </a:endParaRPr>
          </a:p>
        </p:txBody>
      </p:sp>
      <p:sp>
        <p:nvSpPr>
          <p:cNvPr id="6" name="Pentagon 5"/>
          <p:cNvSpPr/>
          <p:nvPr/>
        </p:nvSpPr>
        <p:spPr>
          <a:xfrm>
            <a:off x="304800" y="3505200"/>
            <a:ext cx="2819400" cy="609600"/>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t>Unsur</a:t>
            </a:r>
            <a:endParaRPr lang="en-US" sz="3200" dirty="0"/>
          </a:p>
        </p:txBody>
      </p:sp>
      <p:sp>
        <p:nvSpPr>
          <p:cNvPr id="7" name="Chevron 6"/>
          <p:cNvSpPr/>
          <p:nvPr/>
        </p:nvSpPr>
        <p:spPr>
          <a:xfrm>
            <a:off x="3200400" y="3505200"/>
            <a:ext cx="5410200" cy="60960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rgbClr val="FFFF00"/>
                </a:solidFill>
              </a:rPr>
              <a:t>Manajemen</a:t>
            </a:r>
            <a:r>
              <a:rPr lang="en-US" sz="3200" dirty="0" smtClean="0">
                <a:solidFill>
                  <a:srgbClr val="FFFF00"/>
                </a:solidFill>
              </a:rPr>
              <a:t> (6 M)</a:t>
            </a:r>
            <a:endParaRPr lang="en-US" sz="3200" dirty="0">
              <a:solidFill>
                <a:srgbClr val="FFFF00"/>
              </a:solidFill>
            </a:endParaRPr>
          </a:p>
        </p:txBody>
      </p:sp>
      <p:sp>
        <p:nvSpPr>
          <p:cNvPr id="8" name="Rectangle 7"/>
          <p:cNvSpPr/>
          <p:nvPr/>
        </p:nvSpPr>
        <p:spPr>
          <a:xfrm>
            <a:off x="2057400" y="4419600"/>
            <a:ext cx="3429000" cy="1981200"/>
          </a:xfrm>
          <a:prstGeom prst="rect">
            <a:avLst/>
          </a:prstGeom>
          <a:noFill/>
          <a:ln w="38100">
            <a:solidFill>
              <a:srgbClr val="FF006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80000"/>
              </a:lnSpc>
            </a:pPr>
            <a:r>
              <a:rPr lang="en-US" sz="2200" b="1" dirty="0" smtClean="0">
                <a:solidFill>
                  <a:srgbClr val="FF0000"/>
                </a:solidFill>
              </a:rPr>
              <a:t>Man (</a:t>
            </a:r>
            <a:r>
              <a:rPr lang="en-US" sz="2200" b="1" dirty="0" err="1" smtClean="0">
                <a:solidFill>
                  <a:srgbClr val="FF0000"/>
                </a:solidFill>
              </a:rPr>
              <a:t>manusia</a:t>
            </a:r>
            <a:r>
              <a:rPr lang="en-US" sz="2200" b="1" dirty="0" smtClean="0">
                <a:solidFill>
                  <a:srgbClr val="FF0000"/>
                </a:solidFill>
              </a:rPr>
              <a:t>)</a:t>
            </a:r>
          </a:p>
          <a:p>
            <a:pPr marL="342900" indent="-342900">
              <a:lnSpc>
                <a:spcPct val="80000"/>
              </a:lnSpc>
            </a:pPr>
            <a:r>
              <a:rPr lang="en-US" sz="2200" b="1" dirty="0" smtClean="0">
                <a:solidFill>
                  <a:srgbClr val="33FB33"/>
                </a:solidFill>
              </a:rPr>
              <a:t>Money (</a:t>
            </a:r>
            <a:r>
              <a:rPr lang="en-US" sz="2200" b="1" dirty="0" err="1" smtClean="0">
                <a:solidFill>
                  <a:srgbClr val="33FB33"/>
                </a:solidFill>
              </a:rPr>
              <a:t>uang</a:t>
            </a:r>
            <a:r>
              <a:rPr lang="en-US" sz="2200" b="1" dirty="0" smtClean="0">
                <a:solidFill>
                  <a:srgbClr val="33FB33"/>
                </a:solidFill>
              </a:rPr>
              <a:t>)</a:t>
            </a:r>
          </a:p>
          <a:p>
            <a:pPr>
              <a:lnSpc>
                <a:spcPct val="80000"/>
              </a:lnSpc>
            </a:pPr>
            <a:r>
              <a:rPr lang="en-US" sz="2200" b="1" dirty="0" smtClean="0">
                <a:solidFill>
                  <a:srgbClr val="00B0F0"/>
                </a:solidFill>
              </a:rPr>
              <a:t>Material (</a:t>
            </a:r>
            <a:r>
              <a:rPr lang="en-US" sz="2200" b="1" dirty="0" err="1" smtClean="0">
                <a:solidFill>
                  <a:srgbClr val="00B0F0"/>
                </a:solidFill>
              </a:rPr>
              <a:t>bahan-bahan</a:t>
            </a:r>
            <a:r>
              <a:rPr lang="en-US" sz="2200" b="1" dirty="0" smtClean="0">
                <a:solidFill>
                  <a:srgbClr val="00B0F0"/>
                </a:solidFill>
              </a:rPr>
              <a:t>)</a:t>
            </a:r>
          </a:p>
          <a:p>
            <a:pPr>
              <a:lnSpc>
                <a:spcPct val="80000"/>
              </a:lnSpc>
            </a:pPr>
            <a:r>
              <a:rPr lang="en-US" sz="2200" b="1" dirty="0" smtClean="0">
                <a:solidFill>
                  <a:schemeClr val="tx2"/>
                </a:solidFill>
              </a:rPr>
              <a:t>Machines (</a:t>
            </a:r>
            <a:r>
              <a:rPr lang="en-US" sz="2200" b="1" dirty="0" err="1" smtClean="0">
                <a:solidFill>
                  <a:schemeClr val="tx2"/>
                </a:solidFill>
              </a:rPr>
              <a:t>mesin</a:t>
            </a:r>
            <a:r>
              <a:rPr lang="en-US" sz="2200" b="1" dirty="0" smtClean="0">
                <a:solidFill>
                  <a:schemeClr val="tx2"/>
                </a:solidFill>
              </a:rPr>
              <a:t>)</a:t>
            </a:r>
          </a:p>
          <a:p>
            <a:pPr>
              <a:lnSpc>
                <a:spcPct val="80000"/>
              </a:lnSpc>
            </a:pPr>
            <a:r>
              <a:rPr lang="en-US" sz="2200" b="1" dirty="0" smtClean="0">
                <a:solidFill>
                  <a:srgbClr val="FFC000"/>
                </a:solidFill>
              </a:rPr>
              <a:t>Methods (</a:t>
            </a:r>
            <a:r>
              <a:rPr lang="en-US" sz="2200" b="1" dirty="0" err="1" smtClean="0">
                <a:solidFill>
                  <a:srgbClr val="FFC000"/>
                </a:solidFill>
              </a:rPr>
              <a:t>cara</a:t>
            </a:r>
            <a:r>
              <a:rPr lang="en-US" sz="2200" b="1" dirty="0" smtClean="0">
                <a:solidFill>
                  <a:srgbClr val="FFC000"/>
                </a:solidFill>
              </a:rPr>
              <a:t>)</a:t>
            </a:r>
          </a:p>
          <a:p>
            <a:pPr>
              <a:lnSpc>
                <a:spcPct val="80000"/>
              </a:lnSpc>
            </a:pPr>
            <a:r>
              <a:rPr lang="en-US" sz="2200" b="1" dirty="0" smtClean="0">
                <a:solidFill>
                  <a:srgbClr val="FB61FF"/>
                </a:solidFill>
              </a:rPr>
              <a:t>Market (</a:t>
            </a:r>
            <a:r>
              <a:rPr lang="en-US" sz="2200" b="1" dirty="0" err="1" smtClean="0">
                <a:solidFill>
                  <a:srgbClr val="FB61FF"/>
                </a:solidFill>
              </a:rPr>
              <a:t>pasar</a:t>
            </a:r>
            <a:r>
              <a:rPr lang="en-US" sz="2200" b="1" dirty="0" smtClean="0">
                <a:solidFill>
                  <a:srgbClr val="FB61FF"/>
                </a:solidFill>
              </a:rPr>
              <a:t>)</a:t>
            </a:r>
            <a:endParaRPr lang="en-US" sz="2200" b="1" dirty="0">
              <a:solidFill>
                <a:srgbClr val="FB61FF"/>
              </a:solidFill>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Point Star 3"/>
          <p:cNvSpPr/>
          <p:nvPr/>
        </p:nvSpPr>
        <p:spPr>
          <a:xfrm>
            <a:off x="3124200" y="2133600"/>
            <a:ext cx="2667000" cy="2514600"/>
          </a:xfrm>
          <a:prstGeom prst="star7">
            <a:avLst>
              <a:gd name="adj" fmla="val 39964"/>
              <a:gd name="hf" fmla="val 102572"/>
              <a:gd name="vf" fmla="val 10521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800" dirty="0" err="1" smtClean="0"/>
              <a:t>Prinsip</a:t>
            </a:r>
            <a:r>
              <a:rPr lang="en-US" sz="1800" dirty="0" smtClean="0"/>
              <a:t> </a:t>
            </a:r>
            <a:r>
              <a:rPr lang="en-US" sz="1800" dirty="0" err="1" smtClean="0"/>
              <a:t>Manajemen</a:t>
            </a:r>
            <a:r>
              <a:rPr lang="en-US" sz="1800" dirty="0" smtClean="0"/>
              <a:t> (Henry </a:t>
            </a:r>
            <a:r>
              <a:rPr lang="en-US" sz="1800" dirty="0" err="1" smtClean="0"/>
              <a:t>Fayol</a:t>
            </a:r>
            <a:r>
              <a:rPr lang="en-US" sz="1800" dirty="0" smtClean="0"/>
              <a:t>)</a:t>
            </a:r>
            <a:endParaRPr lang="en-US" sz="1800" dirty="0"/>
          </a:p>
        </p:txBody>
      </p:sp>
      <p:sp>
        <p:nvSpPr>
          <p:cNvPr id="5" name="Rectangle 4"/>
          <p:cNvSpPr/>
          <p:nvPr/>
        </p:nvSpPr>
        <p:spPr>
          <a:xfrm>
            <a:off x="381000" y="1371600"/>
            <a:ext cx="3657600" cy="7620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nSpc>
                <a:spcPct val="80000"/>
              </a:lnSpc>
            </a:pPr>
            <a:r>
              <a:rPr lang="en-US" sz="2000" b="1" dirty="0" err="1" smtClean="0"/>
              <a:t>Mengutamakan</a:t>
            </a:r>
            <a:r>
              <a:rPr lang="en-US" sz="2000" b="1" dirty="0" smtClean="0"/>
              <a:t> </a:t>
            </a:r>
            <a:r>
              <a:rPr lang="en-US" sz="2000" b="1" dirty="0" err="1" smtClean="0"/>
              <a:t>kepentingan</a:t>
            </a:r>
            <a:r>
              <a:rPr lang="en-US" sz="2000" b="1" dirty="0" smtClean="0"/>
              <a:t> </a:t>
            </a:r>
            <a:r>
              <a:rPr lang="en-US" sz="2000" b="1" dirty="0" err="1" smtClean="0"/>
              <a:t>bersamadiatas</a:t>
            </a:r>
            <a:r>
              <a:rPr lang="en-US" sz="2000" b="1" dirty="0" smtClean="0"/>
              <a:t> </a:t>
            </a:r>
            <a:r>
              <a:rPr lang="en-US" sz="2000" b="1" dirty="0" err="1" smtClean="0"/>
              <a:t>kepentingan</a:t>
            </a:r>
            <a:r>
              <a:rPr lang="en-US" sz="2000" b="1" dirty="0" smtClean="0"/>
              <a:t> </a:t>
            </a:r>
            <a:r>
              <a:rPr lang="en-US" sz="2000" b="1" dirty="0" err="1" smtClean="0"/>
              <a:t>pribadi</a:t>
            </a:r>
            <a:r>
              <a:rPr lang="en-US" sz="2000" b="1" dirty="0" smtClean="0"/>
              <a:t>  </a:t>
            </a:r>
          </a:p>
        </p:txBody>
      </p:sp>
      <p:sp>
        <p:nvSpPr>
          <p:cNvPr id="11" name="Rectangle 10"/>
          <p:cNvSpPr/>
          <p:nvPr/>
        </p:nvSpPr>
        <p:spPr>
          <a:xfrm>
            <a:off x="1371600" y="5715000"/>
            <a:ext cx="25908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800" b="1" dirty="0" smtClean="0"/>
              <a:t>Tata </a:t>
            </a:r>
            <a:r>
              <a:rPr lang="en-US" sz="1800" b="1" dirty="0" err="1" smtClean="0"/>
              <a:t>Tertib</a:t>
            </a:r>
            <a:r>
              <a:rPr lang="en-US" sz="1800" b="1" dirty="0" smtClean="0"/>
              <a:t> (Order)</a:t>
            </a:r>
            <a:endParaRPr lang="en-US" sz="1800" dirty="0"/>
          </a:p>
        </p:txBody>
      </p:sp>
      <p:sp>
        <p:nvSpPr>
          <p:cNvPr id="12" name="Rectangle 11"/>
          <p:cNvSpPr/>
          <p:nvPr/>
        </p:nvSpPr>
        <p:spPr>
          <a:xfrm>
            <a:off x="5334000" y="4876800"/>
            <a:ext cx="2590800" cy="6096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800" b="1" dirty="0" err="1" smtClean="0"/>
              <a:t>Pemusatan</a:t>
            </a:r>
            <a:r>
              <a:rPr lang="en-US" sz="1800" b="1" dirty="0" smtClean="0"/>
              <a:t> (Centralization)</a:t>
            </a:r>
            <a:endParaRPr lang="en-US" sz="1800" dirty="0"/>
          </a:p>
        </p:txBody>
      </p:sp>
      <p:sp>
        <p:nvSpPr>
          <p:cNvPr id="13" name="Rectangle 12"/>
          <p:cNvSpPr/>
          <p:nvPr/>
        </p:nvSpPr>
        <p:spPr>
          <a:xfrm>
            <a:off x="381000" y="3962400"/>
            <a:ext cx="25908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800" b="1" dirty="0" err="1" smtClean="0"/>
              <a:t>Kestabilan</a:t>
            </a:r>
            <a:r>
              <a:rPr lang="en-US" sz="1800" b="1" dirty="0" smtClean="0"/>
              <a:t> Staff (Stability of Staff)</a:t>
            </a:r>
            <a:endParaRPr lang="en-US" sz="1800" dirty="0"/>
          </a:p>
        </p:txBody>
      </p:sp>
      <p:sp>
        <p:nvSpPr>
          <p:cNvPr id="14" name="Rectangle 13"/>
          <p:cNvSpPr/>
          <p:nvPr/>
        </p:nvSpPr>
        <p:spPr>
          <a:xfrm>
            <a:off x="457200" y="2362200"/>
            <a:ext cx="2590800" cy="6096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800" b="1" dirty="0" err="1" smtClean="0"/>
              <a:t>Semangat</a:t>
            </a:r>
            <a:r>
              <a:rPr lang="en-US" sz="1800" b="1" dirty="0" smtClean="0"/>
              <a:t> </a:t>
            </a:r>
            <a:r>
              <a:rPr lang="en-US" sz="1800" b="1" dirty="0" err="1" smtClean="0"/>
              <a:t>Korps</a:t>
            </a:r>
            <a:r>
              <a:rPr lang="en-US" sz="1800" b="1" dirty="0" smtClean="0"/>
              <a:t> (Esprit de Corps)</a:t>
            </a:r>
            <a:endParaRPr lang="en-US" sz="1800" dirty="0"/>
          </a:p>
        </p:txBody>
      </p:sp>
      <p:sp>
        <p:nvSpPr>
          <p:cNvPr id="15" name="Rectangle 14"/>
          <p:cNvSpPr/>
          <p:nvPr/>
        </p:nvSpPr>
        <p:spPr>
          <a:xfrm>
            <a:off x="228600" y="3200400"/>
            <a:ext cx="2590800"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00" b="1" dirty="0" err="1" smtClean="0"/>
              <a:t>Inisiatif</a:t>
            </a:r>
            <a:r>
              <a:rPr lang="en-US" sz="1800" b="1" dirty="0" smtClean="0"/>
              <a:t> (Initiative)</a:t>
            </a:r>
            <a:endParaRPr lang="en-US" sz="1800" dirty="0"/>
          </a:p>
        </p:txBody>
      </p:sp>
      <p:sp>
        <p:nvSpPr>
          <p:cNvPr id="16" name="Rectangle 15"/>
          <p:cNvSpPr/>
          <p:nvPr/>
        </p:nvSpPr>
        <p:spPr>
          <a:xfrm>
            <a:off x="838200" y="4876800"/>
            <a:ext cx="2590800" cy="609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800" b="1" dirty="0" smtClean="0"/>
              <a:t>. </a:t>
            </a:r>
            <a:r>
              <a:rPr lang="en-US" sz="1800" b="1" dirty="0" err="1" smtClean="0"/>
              <a:t>Kesamaan</a:t>
            </a:r>
            <a:r>
              <a:rPr lang="en-US" sz="1800" b="1" dirty="0" smtClean="0"/>
              <a:t> (Equity)</a:t>
            </a:r>
            <a:endParaRPr lang="en-US" sz="1800" dirty="0"/>
          </a:p>
        </p:txBody>
      </p:sp>
      <p:sp>
        <p:nvSpPr>
          <p:cNvPr id="17" name="Rectangle 16"/>
          <p:cNvSpPr/>
          <p:nvPr/>
        </p:nvSpPr>
        <p:spPr>
          <a:xfrm>
            <a:off x="4572000" y="5715000"/>
            <a:ext cx="2590800" cy="6096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800" b="1" dirty="0" err="1" smtClean="0"/>
              <a:t>Jenjang</a:t>
            </a:r>
            <a:r>
              <a:rPr lang="en-US" sz="1800" b="1" dirty="0" smtClean="0"/>
              <a:t> </a:t>
            </a:r>
            <a:r>
              <a:rPr lang="en-US" sz="1800" b="1" dirty="0" err="1" smtClean="0"/>
              <a:t>Jabatan</a:t>
            </a:r>
            <a:r>
              <a:rPr lang="en-US" sz="1800" b="1" dirty="0" smtClean="0"/>
              <a:t> (The Hierarchy)</a:t>
            </a:r>
            <a:endParaRPr lang="en-US" sz="1800" dirty="0"/>
          </a:p>
        </p:txBody>
      </p:sp>
      <p:sp>
        <p:nvSpPr>
          <p:cNvPr id="18" name="Rectangle 17"/>
          <p:cNvSpPr/>
          <p:nvPr/>
        </p:nvSpPr>
        <p:spPr>
          <a:xfrm>
            <a:off x="5867400" y="4038600"/>
            <a:ext cx="2590800" cy="6096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800" b="1" dirty="0" err="1" smtClean="0"/>
              <a:t>Pemberian</a:t>
            </a:r>
            <a:r>
              <a:rPr lang="en-US" sz="1800" b="1" dirty="0" smtClean="0"/>
              <a:t> </a:t>
            </a:r>
            <a:r>
              <a:rPr lang="en-US" sz="1800" b="1" dirty="0" err="1" smtClean="0"/>
              <a:t>Upah</a:t>
            </a:r>
            <a:r>
              <a:rPr lang="en-US" sz="1800" b="1" dirty="0" smtClean="0"/>
              <a:t> (</a:t>
            </a:r>
            <a:r>
              <a:rPr lang="en-US" sz="1800" b="1" dirty="0" err="1" smtClean="0"/>
              <a:t>Renumeration</a:t>
            </a:r>
            <a:r>
              <a:rPr lang="en-US" sz="1800" b="1" dirty="0" smtClean="0"/>
              <a:t>)</a:t>
            </a:r>
            <a:endParaRPr lang="en-US" sz="1800" dirty="0"/>
          </a:p>
        </p:txBody>
      </p:sp>
      <p:sp>
        <p:nvSpPr>
          <p:cNvPr id="19" name="Rectangle 18"/>
          <p:cNvSpPr/>
          <p:nvPr/>
        </p:nvSpPr>
        <p:spPr>
          <a:xfrm>
            <a:off x="6096000" y="2971800"/>
            <a:ext cx="2590800" cy="6096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800" b="1" dirty="0" err="1" smtClean="0"/>
              <a:t>Kesatuan</a:t>
            </a:r>
            <a:r>
              <a:rPr lang="en-US" sz="1800" b="1" dirty="0" smtClean="0"/>
              <a:t> </a:t>
            </a:r>
            <a:r>
              <a:rPr lang="en-US" sz="1800" b="1" dirty="0" err="1" smtClean="0"/>
              <a:t>arah</a:t>
            </a:r>
            <a:r>
              <a:rPr lang="en-US" sz="1800" b="1" dirty="0" smtClean="0"/>
              <a:t> (Unity of Direction)</a:t>
            </a:r>
            <a:endParaRPr lang="en-US" sz="1800" dirty="0"/>
          </a:p>
        </p:txBody>
      </p:sp>
      <p:sp>
        <p:nvSpPr>
          <p:cNvPr id="20" name="Rectangle 19"/>
          <p:cNvSpPr/>
          <p:nvPr/>
        </p:nvSpPr>
        <p:spPr>
          <a:xfrm>
            <a:off x="5867400" y="2057400"/>
            <a:ext cx="25908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800" b="1" dirty="0" err="1" smtClean="0"/>
              <a:t>Kesatuan</a:t>
            </a:r>
            <a:r>
              <a:rPr lang="en-US" sz="1800" b="1" dirty="0" smtClean="0"/>
              <a:t> </a:t>
            </a:r>
            <a:r>
              <a:rPr lang="en-US" sz="1800" b="1" dirty="0" err="1" smtClean="0"/>
              <a:t>Perintah</a:t>
            </a:r>
            <a:r>
              <a:rPr lang="en-US" sz="1800" b="1" dirty="0" smtClean="0"/>
              <a:t> (Unity of Command)</a:t>
            </a:r>
            <a:endParaRPr lang="en-US" sz="1800" dirty="0"/>
          </a:p>
        </p:txBody>
      </p:sp>
      <p:sp>
        <p:nvSpPr>
          <p:cNvPr id="21" name="Rectangle 20"/>
          <p:cNvSpPr/>
          <p:nvPr/>
        </p:nvSpPr>
        <p:spPr>
          <a:xfrm>
            <a:off x="5562600" y="1219200"/>
            <a:ext cx="2590800" cy="609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800" b="1" dirty="0" err="1" smtClean="0"/>
              <a:t>Disiplin</a:t>
            </a:r>
            <a:r>
              <a:rPr lang="en-US" sz="1800" b="1" dirty="0" smtClean="0"/>
              <a:t> (Discipline)</a:t>
            </a:r>
            <a:endParaRPr lang="en-US" sz="1800" dirty="0"/>
          </a:p>
        </p:txBody>
      </p:sp>
      <p:sp>
        <p:nvSpPr>
          <p:cNvPr id="22" name="Rectangle 21"/>
          <p:cNvSpPr/>
          <p:nvPr/>
        </p:nvSpPr>
        <p:spPr>
          <a:xfrm>
            <a:off x="4648200" y="457200"/>
            <a:ext cx="2590800" cy="6096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800" b="1" dirty="0" smtClean="0"/>
              <a:t> </a:t>
            </a:r>
            <a:r>
              <a:rPr lang="en-US" sz="1800" b="1" dirty="0" err="1" smtClean="0"/>
              <a:t>Otoritas</a:t>
            </a:r>
            <a:r>
              <a:rPr lang="en-US" sz="1800" b="1" dirty="0" smtClean="0"/>
              <a:t>/</a:t>
            </a:r>
            <a:r>
              <a:rPr lang="en-US" sz="1800" b="1" dirty="0" err="1" smtClean="0"/>
              <a:t>wewenang</a:t>
            </a:r>
            <a:r>
              <a:rPr lang="en-US" sz="1800" b="1" dirty="0" smtClean="0"/>
              <a:t> (Authority)</a:t>
            </a:r>
            <a:endParaRPr lang="en-US" sz="1800" dirty="0"/>
          </a:p>
        </p:txBody>
      </p:sp>
      <p:sp>
        <p:nvSpPr>
          <p:cNvPr id="23" name="Rectangle 22"/>
          <p:cNvSpPr/>
          <p:nvPr/>
        </p:nvSpPr>
        <p:spPr>
          <a:xfrm>
            <a:off x="1371600" y="457200"/>
            <a:ext cx="2590800" cy="6096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800" b="1" dirty="0" err="1" smtClean="0"/>
              <a:t>Pembagian</a:t>
            </a:r>
            <a:r>
              <a:rPr lang="en-US" sz="1800" b="1" dirty="0" smtClean="0"/>
              <a:t> </a:t>
            </a:r>
            <a:r>
              <a:rPr lang="en-US" sz="1800" b="1" dirty="0" err="1" smtClean="0"/>
              <a:t>Kerja</a:t>
            </a:r>
            <a:r>
              <a:rPr lang="en-US" sz="1800" b="1" dirty="0" smtClean="0"/>
              <a:t> (Division of </a:t>
            </a:r>
            <a:r>
              <a:rPr lang="en-US" sz="1800" b="1" dirty="0" err="1" smtClean="0"/>
              <a:t>Labour</a:t>
            </a:r>
            <a:r>
              <a:rPr lang="en-US" sz="1800" b="1" dirty="0" smtClean="0"/>
              <a:t>)</a:t>
            </a:r>
            <a:endParaRPr lang="en-US" sz="1800" dirty="0"/>
          </a:p>
        </p:txBody>
      </p:sp>
      <p:sp>
        <p:nvSpPr>
          <p:cNvPr id="24" name="Action Button: Home 2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Effect transition="in" filter="fade">
                                      <p:cBhvr>
                                        <p:cTn id="65" dur="500"/>
                                        <p:tgtEl>
                                          <p:spTgt spid="17"/>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p:cTn id="77" dur="500" fill="hold"/>
                                        <p:tgtEl>
                                          <p:spTgt spid="19"/>
                                        </p:tgtEl>
                                        <p:attrNameLst>
                                          <p:attrName>ppt_w</p:attrName>
                                        </p:attrNameLst>
                                      </p:cBhvr>
                                      <p:tavLst>
                                        <p:tav tm="0">
                                          <p:val>
                                            <p:fltVal val="0"/>
                                          </p:val>
                                        </p:tav>
                                        <p:tav tm="100000">
                                          <p:val>
                                            <p:strVal val="#ppt_w"/>
                                          </p:val>
                                        </p:tav>
                                      </p:tavLst>
                                    </p:anim>
                                    <p:anim calcmode="lin" valueType="num">
                                      <p:cBhvr>
                                        <p:cTn id="78" dur="500" fill="hold"/>
                                        <p:tgtEl>
                                          <p:spTgt spid="19"/>
                                        </p:tgtEl>
                                        <p:attrNameLst>
                                          <p:attrName>ppt_h</p:attrName>
                                        </p:attrNameLst>
                                      </p:cBhvr>
                                      <p:tavLst>
                                        <p:tav tm="0">
                                          <p:val>
                                            <p:fltVal val="0"/>
                                          </p:val>
                                        </p:tav>
                                        <p:tav tm="100000">
                                          <p:val>
                                            <p:strVal val="#ppt_h"/>
                                          </p:val>
                                        </p:tav>
                                      </p:tavLst>
                                    </p:anim>
                                    <p:animEffect transition="in" filter="fade">
                                      <p:cBhvr>
                                        <p:cTn id="79" dur="500"/>
                                        <p:tgtEl>
                                          <p:spTgt spid="19"/>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p:cTn id="84" dur="500" fill="hold"/>
                                        <p:tgtEl>
                                          <p:spTgt spid="20"/>
                                        </p:tgtEl>
                                        <p:attrNameLst>
                                          <p:attrName>ppt_w</p:attrName>
                                        </p:attrNameLst>
                                      </p:cBhvr>
                                      <p:tavLst>
                                        <p:tav tm="0">
                                          <p:val>
                                            <p:fltVal val="0"/>
                                          </p:val>
                                        </p:tav>
                                        <p:tav tm="100000">
                                          <p:val>
                                            <p:strVal val="#ppt_w"/>
                                          </p:val>
                                        </p:tav>
                                      </p:tavLst>
                                    </p:anim>
                                    <p:anim calcmode="lin" valueType="num">
                                      <p:cBhvr>
                                        <p:cTn id="85" dur="500" fill="hold"/>
                                        <p:tgtEl>
                                          <p:spTgt spid="20"/>
                                        </p:tgtEl>
                                        <p:attrNameLst>
                                          <p:attrName>ppt_h</p:attrName>
                                        </p:attrNameLst>
                                      </p:cBhvr>
                                      <p:tavLst>
                                        <p:tav tm="0">
                                          <p:val>
                                            <p:fltVal val="0"/>
                                          </p:val>
                                        </p:tav>
                                        <p:tav tm="100000">
                                          <p:val>
                                            <p:strVal val="#ppt_h"/>
                                          </p:val>
                                        </p:tav>
                                      </p:tavLst>
                                    </p:anim>
                                    <p:animEffect transition="in" filter="fade">
                                      <p:cBhvr>
                                        <p:cTn id="86" dur="500"/>
                                        <p:tgtEl>
                                          <p:spTgt spid="20"/>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fltVal val="0"/>
                                          </p:val>
                                        </p:tav>
                                        <p:tav tm="100000">
                                          <p:val>
                                            <p:strVal val="#ppt_h"/>
                                          </p:val>
                                        </p:tav>
                                      </p:tavLst>
                                    </p:anim>
                                    <p:animEffect transition="in" filter="fade">
                                      <p:cBhvr>
                                        <p:cTn id="93" dur="500"/>
                                        <p:tgtEl>
                                          <p:spTgt spid="21"/>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0" fill="hold" grpId="0" nodeType="click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500" fill="hold"/>
                                        <p:tgtEl>
                                          <p:spTgt spid="23"/>
                                        </p:tgtEl>
                                        <p:attrNameLst>
                                          <p:attrName>ppt_w</p:attrName>
                                        </p:attrNameLst>
                                      </p:cBhvr>
                                      <p:tavLst>
                                        <p:tav tm="0">
                                          <p:val>
                                            <p:fltVal val="0"/>
                                          </p:val>
                                        </p:tav>
                                        <p:tav tm="100000">
                                          <p:val>
                                            <p:strVal val="#ppt_w"/>
                                          </p:val>
                                        </p:tav>
                                      </p:tavLst>
                                    </p:anim>
                                    <p:anim calcmode="lin" valueType="num">
                                      <p:cBhvr>
                                        <p:cTn id="106" dur="500" fill="hold"/>
                                        <p:tgtEl>
                                          <p:spTgt spid="23"/>
                                        </p:tgtEl>
                                        <p:attrNameLst>
                                          <p:attrName>ppt_h</p:attrName>
                                        </p:attrNameLst>
                                      </p:cBhvr>
                                      <p:tavLst>
                                        <p:tav tm="0">
                                          <p:val>
                                            <p:fltVal val="0"/>
                                          </p:val>
                                        </p:tav>
                                        <p:tav tm="100000">
                                          <p:val>
                                            <p:strVal val="#ppt_h"/>
                                          </p:val>
                                        </p:tav>
                                      </p:tavLst>
                                    </p:anim>
                                    <p:animEffect transition="in" filter="fade">
                                      <p:cBhvr>
                                        <p:cTn id="10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flipV="1">
            <a:off x="457200" y="200025"/>
            <a:ext cx="7467600" cy="74613"/>
          </a:xfrm>
        </p:spPr>
        <p:txBody>
          <a:bodyPr>
            <a:normAutofit fontScale="90000"/>
          </a:bodyPr>
          <a:lstStyle/>
          <a:p>
            <a:endParaRPr lang="en-US" sz="4000"/>
          </a:p>
        </p:txBody>
      </p:sp>
      <p:sp>
        <p:nvSpPr>
          <p:cNvPr id="4" name="Title 1"/>
          <p:cNvSpPr txBox="1">
            <a:spLocks/>
          </p:cNvSpPr>
          <p:nvPr/>
        </p:nvSpPr>
        <p:spPr>
          <a:xfrm>
            <a:off x="762000" y="228600"/>
            <a:ext cx="7467600" cy="5334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chemeClr val="dk1"/>
                </a:solidFill>
                <a:effectLst/>
                <a:uLnTx/>
                <a:uFillTx/>
                <a:latin typeface="+mn-lt"/>
                <a:ea typeface="+mn-ea"/>
                <a:cs typeface="+mn-cs"/>
              </a:rPr>
              <a:t>Fungsi</a:t>
            </a:r>
            <a:r>
              <a:rPr kumimoji="0" lang="en-US" sz="4000" b="0" i="0" u="none" strike="noStrike" kern="1200" cap="none" spc="0" normalizeH="0" noProof="0" dirty="0" smtClean="0">
                <a:ln>
                  <a:noFill/>
                </a:ln>
                <a:solidFill>
                  <a:schemeClr val="dk1"/>
                </a:solidFill>
                <a:effectLst/>
                <a:uLnTx/>
                <a:uFillTx/>
                <a:latin typeface="+mn-lt"/>
                <a:ea typeface="+mn-ea"/>
                <a:cs typeface="+mn-cs"/>
              </a:rPr>
              <a:t> </a:t>
            </a:r>
            <a:r>
              <a:rPr kumimoji="0" lang="en-US" sz="4000" b="0" i="0" u="none" strike="noStrike" kern="1200" cap="none" spc="0" normalizeH="0" noProof="0" dirty="0" err="1" smtClean="0">
                <a:ln>
                  <a:noFill/>
                </a:ln>
                <a:solidFill>
                  <a:schemeClr val="dk1"/>
                </a:solidFill>
                <a:effectLst/>
                <a:uLnTx/>
                <a:uFillTx/>
                <a:latin typeface="+mn-lt"/>
                <a:ea typeface="+mn-ea"/>
                <a:cs typeface="+mn-cs"/>
              </a:rPr>
              <a:t>Manajemen</a:t>
            </a:r>
            <a:endParaRPr kumimoji="0" lang="en-US" sz="4000" b="0" i="0" u="none" strike="noStrike" kern="1200" cap="none" spc="0" normalizeH="0" baseline="0" noProof="0" dirty="0">
              <a:ln>
                <a:noFill/>
              </a:ln>
              <a:solidFill>
                <a:schemeClr val="dk1"/>
              </a:solidFill>
              <a:effectLst/>
              <a:uLnTx/>
              <a:uFillTx/>
              <a:latin typeface="+mn-lt"/>
              <a:ea typeface="+mn-ea"/>
              <a:cs typeface="+mn-cs"/>
            </a:endParaRPr>
          </a:p>
        </p:txBody>
      </p:sp>
      <p:sp>
        <p:nvSpPr>
          <p:cNvPr id="6" name="Rectangle 5"/>
          <p:cNvSpPr/>
          <p:nvPr/>
        </p:nvSpPr>
        <p:spPr>
          <a:xfrm>
            <a:off x="4648200" y="2971800"/>
            <a:ext cx="4419600" cy="3645293"/>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indent="36513">
              <a:lnSpc>
                <a:spcPct val="80000"/>
              </a:lnSpc>
            </a:pPr>
            <a:r>
              <a:rPr lang="en-US" sz="2400" b="1" dirty="0" smtClean="0">
                <a:solidFill>
                  <a:srgbClr val="FFFF00"/>
                </a:solidFill>
              </a:rPr>
              <a:t> </a:t>
            </a:r>
            <a:r>
              <a:rPr lang="en-US" sz="2400" b="1" dirty="0" err="1" smtClean="0">
                <a:solidFill>
                  <a:srgbClr val="FFFF00"/>
                </a:solidFill>
              </a:rPr>
              <a:t>Manfaat</a:t>
            </a:r>
            <a:r>
              <a:rPr lang="en-US" sz="2400" b="1" dirty="0" smtClean="0">
                <a:solidFill>
                  <a:srgbClr val="FFFF00"/>
                </a:solidFill>
              </a:rPr>
              <a:t> </a:t>
            </a:r>
            <a:r>
              <a:rPr lang="en-US" sz="2400" b="1" dirty="0" err="1" smtClean="0">
                <a:solidFill>
                  <a:srgbClr val="FFFF00"/>
                </a:solidFill>
              </a:rPr>
              <a:t>Perencanaan</a:t>
            </a:r>
            <a:r>
              <a:rPr lang="en-US" sz="2400" b="1" dirty="0" smtClean="0">
                <a:solidFill>
                  <a:srgbClr val="FFFF00"/>
                </a:solidFill>
              </a:rPr>
              <a:t>:</a:t>
            </a:r>
          </a:p>
          <a:p>
            <a:pPr indent="36513">
              <a:lnSpc>
                <a:spcPct val="80000"/>
              </a:lnSpc>
              <a:buAutoNum type="arabicPeriod"/>
            </a:pPr>
            <a:r>
              <a:rPr lang="en-US" sz="2400" b="1" dirty="0" err="1" smtClean="0">
                <a:solidFill>
                  <a:srgbClr val="FFFF00"/>
                </a:solidFill>
              </a:rPr>
              <a:t>Dapat</a:t>
            </a:r>
            <a:r>
              <a:rPr lang="en-US" sz="2400" b="1" dirty="0" smtClean="0">
                <a:solidFill>
                  <a:srgbClr val="FFFF00"/>
                </a:solidFill>
              </a:rPr>
              <a:t> </a:t>
            </a:r>
            <a:r>
              <a:rPr lang="en-US" sz="2400" b="1" dirty="0" err="1" smtClean="0">
                <a:solidFill>
                  <a:srgbClr val="FFFF00"/>
                </a:solidFill>
              </a:rPr>
              <a:t>membuat</a:t>
            </a:r>
            <a:r>
              <a:rPr lang="en-US" sz="2400" b="1" dirty="0" smtClean="0">
                <a:solidFill>
                  <a:srgbClr val="FFFF00"/>
                </a:solidFill>
              </a:rPr>
              <a:t> </a:t>
            </a:r>
            <a:r>
              <a:rPr lang="en-US" sz="2400" b="1" dirty="0" err="1" smtClean="0">
                <a:solidFill>
                  <a:srgbClr val="FFFF00"/>
                </a:solidFill>
              </a:rPr>
              <a:t>pelaksanaan</a:t>
            </a:r>
            <a:r>
              <a:rPr lang="en-US" sz="2400" b="1" dirty="0" smtClean="0">
                <a:solidFill>
                  <a:srgbClr val="FFFF00"/>
                </a:solidFill>
              </a:rPr>
              <a:t> </a:t>
            </a:r>
            <a:r>
              <a:rPr lang="en-US" sz="2400" b="1" dirty="0" err="1" smtClean="0">
                <a:solidFill>
                  <a:srgbClr val="FFFF00"/>
                </a:solidFill>
              </a:rPr>
              <a:t>tugas</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kegiatan</a:t>
            </a:r>
            <a:r>
              <a:rPr lang="en-US" sz="2400" b="1" dirty="0" smtClean="0">
                <a:solidFill>
                  <a:srgbClr val="FFFF00"/>
                </a:solidFill>
              </a:rPr>
              <a:t> </a:t>
            </a:r>
            <a:r>
              <a:rPr lang="en-US" sz="2400" b="1" dirty="0" err="1" smtClean="0">
                <a:solidFill>
                  <a:srgbClr val="FFFF00"/>
                </a:solidFill>
              </a:rPr>
              <a:t>tiap</a:t>
            </a:r>
            <a:r>
              <a:rPr lang="en-US" sz="2400" b="1" dirty="0" smtClean="0">
                <a:solidFill>
                  <a:srgbClr val="FFFF00"/>
                </a:solidFill>
              </a:rPr>
              <a:t> unit </a:t>
            </a:r>
            <a:r>
              <a:rPr lang="en-US" sz="2400" b="1" dirty="0" err="1" smtClean="0">
                <a:solidFill>
                  <a:srgbClr val="FFFF00"/>
                </a:solidFill>
              </a:rPr>
              <a:t>akan</a:t>
            </a:r>
            <a:r>
              <a:rPr lang="en-US" sz="2400" b="1" dirty="0" smtClean="0">
                <a:solidFill>
                  <a:srgbClr val="FFFF00"/>
                </a:solidFill>
              </a:rPr>
              <a:t> </a:t>
            </a:r>
            <a:r>
              <a:rPr lang="en-US" sz="2400" b="1" dirty="0" err="1" smtClean="0">
                <a:solidFill>
                  <a:srgbClr val="FFFF00"/>
                </a:solidFill>
              </a:rPr>
              <a:t>terorganisir</a:t>
            </a:r>
            <a:r>
              <a:rPr lang="en-US" sz="2400" b="1" dirty="0" smtClean="0">
                <a:solidFill>
                  <a:srgbClr val="FFFF00"/>
                </a:solidFill>
              </a:rPr>
              <a:t> </a:t>
            </a:r>
            <a:r>
              <a:rPr lang="en-US" sz="2400" b="1" dirty="0" err="1" smtClean="0">
                <a:solidFill>
                  <a:srgbClr val="FFFF00"/>
                </a:solidFill>
              </a:rPr>
              <a:t>menuju</a:t>
            </a:r>
            <a:r>
              <a:rPr lang="en-US" sz="2400" b="1" dirty="0" smtClean="0">
                <a:solidFill>
                  <a:srgbClr val="FFFF00"/>
                </a:solidFill>
              </a:rPr>
              <a:t> </a:t>
            </a:r>
            <a:r>
              <a:rPr lang="en-US" sz="2400" b="1" dirty="0" err="1" smtClean="0">
                <a:solidFill>
                  <a:srgbClr val="FFFF00"/>
                </a:solidFill>
              </a:rPr>
              <a:t>arah</a:t>
            </a:r>
            <a:r>
              <a:rPr lang="en-US" sz="2400" b="1" dirty="0" smtClean="0">
                <a:solidFill>
                  <a:srgbClr val="FFFF00"/>
                </a:solidFill>
              </a:rPr>
              <a:t> yang </a:t>
            </a:r>
            <a:r>
              <a:rPr lang="en-US" sz="2400" b="1" dirty="0" err="1" smtClean="0">
                <a:solidFill>
                  <a:srgbClr val="FFFF00"/>
                </a:solidFill>
              </a:rPr>
              <a:t>tepat</a:t>
            </a:r>
            <a:r>
              <a:rPr lang="en-US" sz="2400" b="1" dirty="0" smtClean="0">
                <a:solidFill>
                  <a:srgbClr val="FFFF00"/>
                </a:solidFill>
              </a:rPr>
              <a:t>.</a:t>
            </a:r>
          </a:p>
          <a:p>
            <a:pPr indent="36513">
              <a:lnSpc>
                <a:spcPct val="80000"/>
              </a:lnSpc>
              <a:buAutoNum type="arabicPeriod"/>
            </a:pPr>
            <a:r>
              <a:rPr lang="en-US" sz="2400" b="1" dirty="0" err="1" smtClean="0">
                <a:solidFill>
                  <a:srgbClr val="FFFF00"/>
                </a:solidFill>
              </a:rPr>
              <a:t>Dapat</a:t>
            </a:r>
            <a:r>
              <a:rPr lang="en-US" sz="2400" b="1" dirty="0" smtClean="0">
                <a:solidFill>
                  <a:srgbClr val="FFFF00"/>
                </a:solidFill>
              </a:rPr>
              <a:t> </a:t>
            </a:r>
            <a:r>
              <a:rPr lang="en-US" sz="2400" b="1" dirty="0" err="1" smtClean="0">
                <a:solidFill>
                  <a:srgbClr val="FFFF00"/>
                </a:solidFill>
              </a:rPr>
              <a:t>menghindari</a:t>
            </a:r>
            <a:r>
              <a:rPr lang="en-US" sz="2400" b="1" dirty="0" smtClean="0">
                <a:solidFill>
                  <a:srgbClr val="FFFF00"/>
                </a:solidFill>
              </a:rPr>
              <a:t> </a:t>
            </a:r>
            <a:r>
              <a:rPr lang="en-US" sz="2400" b="1" dirty="0" err="1" smtClean="0">
                <a:solidFill>
                  <a:srgbClr val="FFFF00"/>
                </a:solidFill>
              </a:rPr>
              <a:t>kesalahan-kesalahan</a:t>
            </a:r>
            <a:r>
              <a:rPr lang="en-US" sz="2400" b="1" dirty="0" smtClean="0">
                <a:solidFill>
                  <a:srgbClr val="FFFF00"/>
                </a:solidFill>
              </a:rPr>
              <a:t> yang </a:t>
            </a:r>
            <a:r>
              <a:rPr lang="en-US" sz="2400" b="1" dirty="0" err="1" smtClean="0">
                <a:solidFill>
                  <a:srgbClr val="FFFF00"/>
                </a:solidFill>
              </a:rPr>
              <a:t>mungkin</a:t>
            </a:r>
            <a:r>
              <a:rPr lang="en-US" sz="2400" b="1" dirty="0" smtClean="0">
                <a:solidFill>
                  <a:srgbClr val="FFFF00"/>
                </a:solidFill>
              </a:rPr>
              <a:t> </a:t>
            </a:r>
            <a:r>
              <a:rPr lang="en-US" sz="2400" b="1" dirty="0" err="1" smtClean="0">
                <a:solidFill>
                  <a:srgbClr val="FFFF00"/>
                </a:solidFill>
              </a:rPr>
              <a:t>terjadi</a:t>
            </a:r>
            <a:r>
              <a:rPr lang="en-US" sz="2400" b="1" dirty="0" smtClean="0">
                <a:solidFill>
                  <a:srgbClr val="FFFF00"/>
                </a:solidFill>
              </a:rPr>
              <a:t>.</a:t>
            </a:r>
          </a:p>
          <a:p>
            <a:pPr indent="36513">
              <a:lnSpc>
                <a:spcPct val="80000"/>
              </a:lnSpc>
              <a:buAutoNum type="arabicPeriod"/>
            </a:pPr>
            <a:r>
              <a:rPr lang="en-US" sz="2400" b="1" dirty="0" err="1" smtClean="0">
                <a:solidFill>
                  <a:srgbClr val="FFFF00"/>
                </a:solidFill>
              </a:rPr>
              <a:t>Memuat</a:t>
            </a:r>
            <a:r>
              <a:rPr lang="en-US" sz="2400" b="1" dirty="0" smtClean="0">
                <a:solidFill>
                  <a:srgbClr val="FFFF00"/>
                </a:solidFill>
              </a:rPr>
              <a:t> standard </a:t>
            </a:r>
            <a:r>
              <a:rPr lang="en-US" sz="2400" b="1" dirty="0" err="1" smtClean="0">
                <a:solidFill>
                  <a:srgbClr val="FFFF00"/>
                </a:solidFill>
              </a:rPr>
              <a:t>atau</a:t>
            </a:r>
            <a:r>
              <a:rPr lang="en-US" sz="2400" b="1" dirty="0" smtClean="0">
                <a:solidFill>
                  <a:srgbClr val="FFFF00"/>
                </a:solidFill>
              </a:rPr>
              <a:t> </a:t>
            </a:r>
            <a:r>
              <a:rPr lang="en-US" sz="2400" b="1" dirty="0" err="1" smtClean="0">
                <a:solidFill>
                  <a:srgbClr val="FFFF00"/>
                </a:solidFill>
              </a:rPr>
              <a:t>batas</a:t>
            </a:r>
            <a:r>
              <a:rPr lang="en-US" sz="2400" b="1" dirty="0" smtClean="0">
                <a:solidFill>
                  <a:srgbClr val="FFFF00"/>
                </a:solidFill>
              </a:rPr>
              <a:t> </a:t>
            </a:r>
            <a:r>
              <a:rPr lang="en-US" sz="2400" b="1" dirty="0" err="1" smtClean="0">
                <a:solidFill>
                  <a:srgbClr val="FFFF00"/>
                </a:solidFill>
              </a:rPr>
              <a:t>tindakan</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biaya</a:t>
            </a:r>
            <a:r>
              <a:rPr lang="en-US" sz="2400" b="1" dirty="0" smtClean="0">
                <a:solidFill>
                  <a:srgbClr val="FFFF00"/>
                </a:solidFill>
              </a:rPr>
              <a:t>, </a:t>
            </a:r>
            <a:r>
              <a:rPr lang="en-US" sz="2400" b="1" dirty="0" err="1" smtClean="0">
                <a:solidFill>
                  <a:srgbClr val="FFFF00"/>
                </a:solidFill>
              </a:rPr>
              <a:t>sehingga</a:t>
            </a:r>
            <a:r>
              <a:rPr lang="en-US" sz="2400" b="1" dirty="0" smtClean="0">
                <a:solidFill>
                  <a:srgbClr val="FFFF00"/>
                </a:solidFill>
              </a:rPr>
              <a:t> </a:t>
            </a:r>
            <a:r>
              <a:rPr lang="en-US" sz="2400" b="1" dirty="0" err="1" smtClean="0">
                <a:solidFill>
                  <a:srgbClr val="FFFF00"/>
                </a:solidFill>
              </a:rPr>
              <a:t>memudahkan</a:t>
            </a:r>
            <a:r>
              <a:rPr lang="en-US" sz="2400" b="1" dirty="0" smtClean="0">
                <a:solidFill>
                  <a:srgbClr val="FFFF00"/>
                </a:solidFill>
              </a:rPr>
              <a:t> </a:t>
            </a:r>
            <a:r>
              <a:rPr lang="en-US" sz="2400" b="1" dirty="0" err="1" smtClean="0">
                <a:solidFill>
                  <a:srgbClr val="FFFF00"/>
                </a:solidFill>
              </a:rPr>
              <a:t>pengawasan</a:t>
            </a:r>
            <a:endParaRPr lang="en-US" sz="2400" b="1" dirty="0" smtClean="0">
              <a:solidFill>
                <a:srgbClr val="FFFF00"/>
              </a:solidFill>
            </a:endParaRPr>
          </a:p>
          <a:p>
            <a:pPr indent="36513">
              <a:lnSpc>
                <a:spcPct val="80000"/>
              </a:lnSpc>
              <a:buAutoNum type="arabicPeriod"/>
            </a:pPr>
            <a:r>
              <a:rPr lang="en-US" sz="2400" b="1" dirty="0" smtClean="0">
                <a:solidFill>
                  <a:srgbClr val="FFFF00"/>
                </a:solidFill>
              </a:rPr>
              <a:t> </a:t>
            </a:r>
            <a:r>
              <a:rPr lang="en-US" sz="2400" b="1" dirty="0" err="1" smtClean="0">
                <a:solidFill>
                  <a:srgbClr val="FFFF00"/>
                </a:solidFill>
              </a:rPr>
              <a:t>Dapat</a:t>
            </a:r>
            <a:r>
              <a:rPr lang="en-US" sz="2400" b="1" dirty="0" smtClean="0">
                <a:solidFill>
                  <a:srgbClr val="FFFF00"/>
                </a:solidFill>
              </a:rPr>
              <a:t> </a:t>
            </a:r>
            <a:r>
              <a:rPr lang="en-US" sz="2400" b="1" dirty="0" err="1" smtClean="0">
                <a:solidFill>
                  <a:srgbClr val="FFFF00"/>
                </a:solidFill>
              </a:rPr>
              <a:t>menjadi</a:t>
            </a:r>
            <a:r>
              <a:rPr lang="en-US" sz="2400" b="1" dirty="0" smtClean="0">
                <a:solidFill>
                  <a:srgbClr val="FFFF00"/>
                </a:solidFill>
              </a:rPr>
              <a:t> </a:t>
            </a:r>
            <a:r>
              <a:rPr lang="en-US" sz="2400" b="1" dirty="0" err="1" smtClean="0">
                <a:solidFill>
                  <a:srgbClr val="FFFF00"/>
                </a:solidFill>
              </a:rPr>
              <a:t>pedoman</a:t>
            </a:r>
            <a:r>
              <a:rPr lang="en-US" sz="2400" b="1" dirty="0" smtClean="0">
                <a:solidFill>
                  <a:srgbClr val="FFFF00"/>
                </a:solidFill>
              </a:rPr>
              <a:t> </a:t>
            </a:r>
            <a:r>
              <a:rPr lang="en-US" sz="2400" b="1" dirty="0" err="1" smtClean="0">
                <a:solidFill>
                  <a:srgbClr val="FFFF00"/>
                </a:solidFill>
              </a:rPr>
              <a:t>dalam</a:t>
            </a:r>
            <a:r>
              <a:rPr lang="en-US" sz="2400" b="1" dirty="0" smtClean="0">
                <a:solidFill>
                  <a:srgbClr val="FFFF00"/>
                </a:solidFill>
              </a:rPr>
              <a:t> </a:t>
            </a:r>
            <a:r>
              <a:rPr lang="en-US" sz="2400" b="1" dirty="0" err="1" smtClean="0">
                <a:solidFill>
                  <a:srgbClr val="FFFF00"/>
                </a:solidFill>
              </a:rPr>
              <a:t>melaksanakan</a:t>
            </a:r>
            <a:r>
              <a:rPr lang="en-US" sz="2400" b="1" dirty="0" smtClean="0">
                <a:solidFill>
                  <a:srgbClr val="FFFF00"/>
                </a:solidFill>
              </a:rPr>
              <a:t> </a:t>
            </a:r>
            <a:r>
              <a:rPr lang="en-US" sz="2400" b="1" dirty="0" err="1" smtClean="0">
                <a:solidFill>
                  <a:srgbClr val="FFFF00"/>
                </a:solidFill>
              </a:rPr>
              <a:t>kegiatan</a:t>
            </a:r>
            <a:r>
              <a:rPr lang="en-US" sz="2400" b="1" dirty="0" smtClean="0">
                <a:solidFill>
                  <a:srgbClr val="FFFF00"/>
                </a:solidFill>
              </a:rPr>
              <a:t>.</a:t>
            </a:r>
          </a:p>
        </p:txBody>
      </p:sp>
      <p:sp>
        <p:nvSpPr>
          <p:cNvPr id="10" name="Rectangle 9"/>
          <p:cNvSpPr/>
          <p:nvPr/>
        </p:nvSpPr>
        <p:spPr>
          <a:xfrm>
            <a:off x="121920" y="838200"/>
            <a:ext cx="429768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6513">
              <a:lnSpc>
                <a:spcPct val="80000"/>
              </a:lnSpc>
            </a:pPr>
            <a:r>
              <a:rPr lang="en-US" sz="2400" b="1" dirty="0" err="1" smtClean="0">
                <a:solidFill>
                  <a:srgbClr val="FF0000"/>
                </a:solidFill>
              </a:rPr>
              <a:t>Perencanaan</a:t>
            </a:r>
            <a:r>
              <a:rPr lang="en-US" sz="2400" b="1" dirty="0" smtClean="0">
                <a:solidFill>
                  <a:srgbClr val="FF0000"/>
                </a:solidFill>
              </a:rPr>
              <a:t> (Planning)</a:t>
            </a:r>
            <a:r>
              <a:rPr lang="en-US" sz="2400" b="1" dirty="0" smtClean="0">
                <a:solidFill>
                  <a:srgbClr val="FFFF00"/>
                </a:solidFill>
              </a:rPr>
              <a:t>, </a:t>
            </a:r>
            <a:r>
              <a:rPr lang="en-US" sz="2400" b="1" dirty="0" err="1" smtClean="0">
                <a:solidFill>
                  <a:srgbClr val="FFFF00"/>
                </a:solidFill>
              </a:rPr>
              <a:t>adalah</a:t>
            </a:r>
            <a:r>
              <a:rPr lang="en-US" sz="2400" b="1" dirty="0" smtClean="0">
                <a:solidFill>
                  <a:srgbClr val="FFFF00"/>
                </a:solidFill>
              </a:rPr>
              <a:t> </a:t>
            </a:r>
            <a:r>
              <a:rPr lang="en-US" sz="2400" b="1" dirty="0" err="1" smtClean="0">
                <a:solidFill>
                  <a:srgbClr val="FFFF00"/>
                </a:solidFill>
              </a:rPr>
              <a:t>proses</a:t>
            </a:r>
            <a:r>
              <a:rPr lang="en-US" sz="2400" b="1" dirty="0" smtClean="0">
                <a:solidFill>
                  <a:srgbClr val="FFFF00"/>
                </a:solidFill>
              </a:rPr>
              <a:t> </a:t>
            </a:r>
            <a:r>
              <a:rPr lang="en-US" sz="2400" b="1" dirty="0" err="1" smtClean="0">
                <a:solidFill>
                  <a:srgbClr val="FFFF00"/>
                </a:solidFill>
              </a:rPr>
              <a:t>dasar</a:t>
            </a:r>
            <a:r>
              <a:rPr lang="en-US" sz="2400" b="1" dirty="0" smtClean="0">
                <a:solidFill>
                  <a:srgbClr val="FFFF00"/>
                </a:solidFill>
              </a:rPr>
              <a:t> </a:t>
            </a:r>
            <a:r>
              <a:rPr lang="en-US" sz="2400" b="1" dirty="0" err="1" smtClean="0">
                <a:solidFill>
                  <a:srgbClr val="FFFF00"/>
                </a:solidFill>
              </a:rPr>
              <a:t>menejemen</a:t>
            </a:r>
            <a:r>
              <a:rPr lang="en-US" sz="2400" b="1" dirty="0" smtClean="0">
                <a:solidFill>
                  <a:srgbClr val="FFFF00"/>
                </a:solidFill>
              </a:rPr>
              <a:t> </a:t>
            </a:r>
            <a:r>
              <a:rPr lang="en-US" sz="2400" b="1" dirty="0" err="1" smtClean="0">
                <a:solidFill>
                  <a:srgbClr val="FFFF00"/>
                </a:solidFill>
              </a:rPr>
              <a:t>untuK</a:t>
            </a:r>
            <a:r>
              <a:rPr lang="en-US" sz="2400" b="1" dirty="0" smtClean="0">
                <a:solidFill>
                  <a:srgbClr val="FFFF00"/>
                </a:solidFill>
              </a:rPr>
              <a:t> </a:t>
            </a:r>
            <a:r>
              <a:rPr lang="en-US" sz="2400" b="1" dirty="0" err="1" smtClean="0">
                <a:solidFill>
                  <a:srgbClr val="FFFF00"/>
                </a:solidFill>
              </a:rPr>
              <a:t>menentukan</a:t>
            </a:r>
            <a:r>
              <a:rPr lang="en-US" sz="2400" b="1" dirty="0" smtClean="0">
                <a:solidFill>
                  <a:srgbClr val="FFFF00"/>
                </a:solidFill>
              </a:rPr>
              <a:t> </a:t>
            </a:r>
            <a:r>
              <a:rPr lang="en-US" sz="2400" b="1" dirty="0" err="1" smtClean="0">
                <a:solidFill>
                  <a:srgbClr val="FFFF00"/>
                </a:solidFill>
              </a:rPr>
              <a:t>tujuan</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dirty="0" err="1" smtClean="0">
                <a:solidFill>
                  <a:srgbClr val="FFFF00"/>
                </a:solidFill>
              </a:rPr>
              <a:t>langkah-langkah</a:t>
            </a:r>
            <a:r>
              <a:rPr lang="en-US" sz="2400" b="1" dirty="0" smtClean="0">
                <a:solidFill>
                  <a:srgbClr val="FFFF00"/>
                </a:solidFill>
              </a:rPr>
              <a:t> yang </a:t>
            </a:r>
            <a:r>
              <a:rPr lang="en-US" sz="2400" b="1" dirty="0" err="1" smtClean="0">
                <a:solidFill>
                  <a:srgbClr val="FFFF00"/>
                </a:solidFill>
              </a:rPr>
              <a:t>harus</a:t>
            </a:r>
            <a:r>
              <a:rPr lang="en-US" sz="2400" b="1" dirty="0" smtClean="0">
                <a:solidFill>
                  <a:srgbClr val="FFFF00"/>
                </a:solidFill>
              </a:rPr>
              <a:t> </a:t>
            </a:r>
            <a:r>
              <a:rPr lang="en-US" sz="2400" b="1" dirty="0" err="1" smtClean="0">
                <a:solidFill>
                  <a:srgbClr val="FFFF00"/>
                </a:solidFill>
              </a:rPr>
              <a:t>dilakukan</a:t>
            </a:r>
            <a:r>
              <a:rPr lang="en-US" sz="2400" b="1" dirty="0" smtClean="0">
                <a:solidFill>
                  <a:srgbClr val="FFFF00"/>
                </a:solidFill>
              </a:rPr>
              <a:t> agar </a:t>
            </a:r>
            <a:r>
              <a:rPr lang="en-US" sz="2400" b="1" dirty="0" err="1" smtClean="0">
                <a:solidFill>
                  <a:srgbClr val="FFFF00"/>
                </a:solidFill>
              </a:rPr>
              <a:t>tujuan</a:t>
            </a:r>
            <a:r>
              <a:rPr lang="en-US" sz="2400" b="1" dirty="0" smtClean="0">
                <a:solidFill>
                  <a:srgbClr val="FFFF00"/>
                </a:solidFill>
              </a:rPr>
              <a:t> </a:t>
            </a:r>
            <a:r>
              <a:rPr lang="en-US" sz="2400" b="1" dirty="0" err="1" smtClean="0">
                <a:solidFill>
                  <a:srgbClr val="FFFF00"/>
                </a:solidFill>
              </a:rPr>
              <a:t>dapat</a:t>
            </a:r>
            <a:r>
              <a:rPr lang="en-US" sz="2400" b="1" dirty="0" smtClean="0">
                <a:solidFill>
                  <a:srgbClr val="FFFF00"/>
                </a:solidFill>
              </a:rPr>
              <a:t> </a:t>
            </a:r>
            <a:r>
              <a:rPr lang="en-US" sz="2400" b="1" dirty="0" err="1" smtClean="0">
                <a:solidFill>
                  <a:srgbClr val="FFFF00"/>
                </a:solidFill>
              </a:rPr>
              <a:t>dicapai</a:t>
            </a:r>
            <a:r>
              <a:rPr lang="en-US" sz="2400" b="1" dirty="0" smtClean="0">
                <a:solidFill>
                  <a:srgbClr val="FFFF00"/>
                </a:solidFill>
              </a:rPr>
              <a:t>. </a:t>
            </a:r>
            <a:r>
              <a:rPr lang="en-US" sz="2400" b="1" dirty="0" err="1" smtClean="0">
                <a:solidFill>
                  <a:srgbClr val="FFFF00"/>
                </a:solidFill>
              </a:rPr>
              <a:t>Perencanaan</a:t>
            </a:r>
            <a:r>
              <a:rPr lang="en-US" sz="2400" b="1" dirty="0" smtClean="0">
                <a:solidFill>
                  <a:srgbClr val="FFFF00"/>
                </a:solidFill>
              </a:rPr>
              <a:t> </a:t>
            </a:r>
            <a:r>
              <a:rPr lang="en-US" sz="2400" b="1" dirty="0" err="1" smtClean="0">
                <a:solidFill>
                  <a:srgbClr val="FFFF00"/>
                </a:solidFill>
              </a:rPr>
              <a:t>seorang</a:t>
            </a:r>
            <a:r>
              <a:rPr lang="en-US" sz="2400" b="1" dirty="0" smtClean="0">
                <a:solidFill>
                  <a:srgbClr val="FFFF00"/>
                </a:solidFill>
              </a:rPr>
              <a:t> </a:t>
            </a:r>
            <a:r>
              <a:rPr lang="en-US" sz="2400" b="1" dirty="0" err="1" smtClean="0">
                <a:solidFill>
                  <a:srgbClr val="FFFF00"/>
                </a:solidFill>
              </a:rPr>
              <a:t>menejer</a:t>
            </a:r>
            <a:r>
              <a:rPr lang="en-US" sz="2400" b="1" dirty="0" smtClean="0">
                <a:solidFill>
                  <a:srgbClr val="FFFF00"/>
                </a:solidFill>
              </a:rPr>
              <a:t> </a:t>
            </a:r>
            <a:r>
              <a:rPr lang="en-US" sz="2400" b="1" dirty="0" err="1" smtClean="0">
                <a:solidFill>
                  <a:srgbClr val="FFFF00"/>
                </a:solidFill>
              </a:rPr>
              <a:t>diawali</a:t>
            </a:r>
            <a:r>
              <a:rPr lang="en-US" sz="2400" b="1" dirty="0" smtClean="0">
                <a:solidFill>
                  <a:srgbClr val="FFFF00"/>
                </a:solidFill>
              </a:rPr>
              <a:t> </a:t>
            </a:r>
            <a:r>
              <a:rPr lang="en-US" sz="2400" b="1" dirty="0" err="1" smtClean="0">
                <a:solidFill>
                  <a:srgbClr val="FFFF00"/>
                </a:solidFill>
              </a:rPr>
              <a:t>dengan</a:t>
            </a:r>
            <a:r>
              <a:rPr lang="en-US" sz="2400" b="1" dirty="0" smtClean="0">
                <a:solidFill>
                  <a:srgbClr val="FFFF00"/>
                </a:solidFill>
              </a:rPr>
              <a:t> 5 W </a:t>
            </a:r>
            <a:r>
              <a:rPr lang="en-US" sz="2400" b="1" dirty="0" err="1" smtClean="0">
                <a:solidFill>
                  <a:srgbClr val="FFFF00"/>
                </a:solidFill>
              </a:rPr>
              <a:t>dan</a:t>
            </a:r>
            <a:r>
              <a:rPr lang="en-US" sz="2400" b="1" dirty="0" smtClean="0">
                <a:solidFill>
                  <a:srgbClr val="FFFF00"/>
                </a:solidFill>
              </a:rPr>
              <a:t> 1 H, </a:t>
            </a:r>
            <a:r>
              <a:rPr lang="en-US" sz="2400" b="1" dirty="0" err="1" smtClean="0">
                <a:solidFill>
                  <a:srgbClr val="FFFF00"/>
                </a:solidFill>
              </a:rPr>
              <a:t>yaitu</a:t>
            </a:r>
            <a:r>
              <a:rPr lang="en-US" sz="2400" b="1" dirty="0" smtClean="0">
                <a:solidFill>
                  <a:srgbClr val="FFFF00"/>
                </a:solidFill>
              </a:rPr>
              <a:t>   </a:t>
            </a:r>
            <a:r>
              <a:rPr lang="en-US" sz="2400" b="1" i="1" dirty="0" smtClean="0">
                <a:solidFill>
                  <a:srgbClr val="FFFF00"/>
                </a:solidFill>
              </a:rPr>
              <a:t>What, Why, Where, When, Who </a:t>
            </a:r>
            <a:r>
              <a:rPr lang="en-US" sz="2400" b="1" dirty="0" smtClean="0">
                <a:solidFill>
                  <a:srgbClr val="FFFF00"/>
                </a:solidFill>
              </a:rPr>
              <a:t> </a:t>
            </a:r>
            <a:r>
              <a:rPr lang="en-US" sz="2400" b="1" dirty="0" err="1" smtClean="0">
                <a:solidFill>
                  <a:srgbClr val="FFFF00"/>
                </a:solidFill>
              </a:rPr>
              <a:t>dan</a:t>
            </a:r>
            <a:r>
              <a:rPr lang="en-US" sz="2400" b="1" dirty="0" smtClean="0">
                <a:solidFill>
                  <a:srgbClr val="FFFF00"/>
                </a:solidFill>
              </a:rPr>
              <a:t> </a:t>
            </a:r>
            <a:r>
              <a:rPr lang="en-US" sz="2400" b="1" i="1" dirty="0" smtClean="0">
                <a:solidFill>
                  <a:srgbClr val="FFFF00"/>
                </a:solidFill>
              </a:rPr>
              <a:t>How</a:t>
            </a:r>
            <a:r>
              <a:rPr lang="en-US" sz="2400" b="1" dirty="0" smtClean="0">
                <a:solidFill>
                  <a:srgbClr val="FFFF00"/>
                </a:solidFill>
              </a:rPr>
              <a:t>. </a:t>
            </a:r>
            <a:endParaRPr lang="en-US" sz="2400" dirty="0"/>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61120" cy="1005840"/>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n-US" sz="2000" b="1" dirty="0" err="1" smtClean="0">
                <a:solidFill>
                  <a:srgbClr val="FF0000"/>
                </a:solidFill>
              </a:rPr>
              <a:t>Organisasi</a:t>
            </a:r>
            <a:r>
              <a:rPr lang="en-US" sz="2000" b="1" dirty="0" smtClean="0">
                <a:solidFill>
                  <a:srgbClr val="FF0000"/>
                </a:solidFill>
              </a:rPr>
              <a:t> (Organizing),</a:t>
            </a:r>
            <a:r>
              <a:rPr lang="en-US" sz="2000" b="1" dirty="0" smtClean="0">
                <a:solidFill>
                  <a:srgbClr val="FFFF00"/>
                </a:solidFill>
              </a:rPr>
              <a:t> </a:t>
            </a:r>
            <a:r>
              <a:rPr lang="en-US" sz="2000" dirty="0" err="1" smtClean="0">
                <a:solidFill>
                  <a:srgbClr val="FFFF00"/>
                </a:solidFill>
              </a:rPr>
              <a:t>adalah</a:t>
            </a:r>
            <a:r>
              <a:rPr lang="en-US" sz="2000" dirty="0" smtClean="0">
                <a:solidFill>
                  <a:srgbClr val="FFFF00"/>
                </a:solidFill>
              </a:rPr>
              <a:t> </a:t>
            </a:r>
            <a:r>
              <a:rPr lang="en-US" sz="2000" dirty="0" err="1" smtClean="0">
                <a:solidFill>
                  <a:srgbClr val="FFFF00"/>
                </a:solidFill>
              </a:rPr>
              <a:t>keseluruhan</a:t>
            </a:r>
            <a:r>
              <a:rPr lang="en-US" sz="2000" dirty="0" smtClean="0">
                <a:solidFill>
                  <a:srgbClr val="FFFF00"/>
                </a:solidFill>
              </a:rPr>
              <a:t> </a:t>
            </a:r>
            <a:r>
              <a:rPr lang="en-US" sz="2000" dirty="0" err="1" smtClean="0">
                <a:solidFill>
                  <a:srgbClr val="FFFF00"/>
                </a:solidFill>
              </a:rPr>
              <a:t>proses</a:t>
            </a:r>
            <a:r>
              <a:rPr lang="en-US" sz="2000" dirty="0" smtClean="0">
                <a:solidFill>
                  <a:srgbClr val="FFFF00"/>
                </a:solidFill>
              </a:rPr>
              <a:t> </a:t>
            </a:r>
            <a:r>
              <a:rPr lang="en-US" sz="2000" dirty="0" err="1" smtClean="0">
                <a:solidFill>
                  <a:srgbClr val="FFFF00"/>
                </a:solidFill>
              </a:rPr>
              <a:t>pengelompokan</a:t>
            </a:r>
            <a:r>
              <a:rPr lang="en-US" sz="2000" dirty="0" smtClean="0">
                <a:solidFill>
                  <a:srgbClr val="FFFF00"/>
                </a:solidFill>
              </a:rPr>
              <a:t> </a:t>
            </a:r>
            <a:r>
              <a:rPr lang="en-US" sz="2000" dirty="0" err="1" smtClean="0">
                <a:solidFill>
                  <a:srgbClr val="FFFF00"/>
                </a:solidFill>
              </a:rPr>
              <a:t>orang</a:t>
            </a:r>
            <a:r>
              <a:rPr lang="en-US" sz="2000" dirty="0" smtClean="0">
                <a:solidFill>
                  <a:srgbClr val="FFFF00"/>
                </a:solidFill>
              </a:rPr>
              <a:t>, </a:t>
            </a:r>
            <a:r>
              <a:rPr lang="en-US" sz="2000" dirty="0" err="1" smtClean="0">
                <a:solidFill>
                  <a:srgbClr val="FFFF00"/>
                </a:solidFill>
              </a:rPr>
              <a:t>alat</a:t>
            </a:r>
            <a:r>
              <a:rPr lang="en-US" sz="2000" dirty="0" smtClean="0">
                <a:solidFill>
                  <a:srgbClr val="FFFF00"/>
                </a:solidFill>
              </a:rPr>
              <a:t>, </a:t>
            </a:r>
            <a:r>
              <a:rPr lang="en-US" sz="2000" dirty="0" err="1" smtClean="0">
                <a:solidFill>
                  <a:srgbClr val="FFFF00"/>
                </a:solidFill>
              </a:rPr>
              <a:t>tugas</a:t>
            </a:r>
            <a:r>
              <a:rPr lang="en-US" sz="2000" dirty="0" smtClean="0">
                <a:solidFill>
                  <a:srgbClr val="FFFF00"/>
                </a:solidFill>
              </a:rPr>
              <a:t>,  </a:t>
            </a:r>
            <a:r>
              <a:rPr lang="en-US" sz="2000" dirty="0" err="1" smtClean="0">
                <a:solidFill>
                  <a:srgbClr val="FFFF00"/>
                </a:solidFill>
              </a:rPr>
              <a:t>tanggung</a:t>
            </a:r>
            <a:r>
              <a:rPr lang="en-US" sz="2000" dirty="0" smtClean="0">
                <a:solidFill>
                  <a:srgbClr val="FFFF00"/>
                </a:solidFill>
              </a:rPr>
              <a:t> </a:t>
            </a:r>
            <a:r>
              <a:rPr lang="en-US" sz="2000" dirty="0" err="1" smtClean="0">
                <a:solidFill>
                  <a:srgbClr val="FFFF00"/>
                </a:solidFill>
              </a:rPr>
              <a:t>jawab</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wewenang</a:t>
            </a:r>
            <a:r>
              <a:rPr lang="en-US" sz="2000" dirty="0" smtClean="0">
                <a:solidFill>
                  <a:srgbClr val="FFFF00"/>
                </a:solidFill>
              </a:rPr>
              <a:t>, </a:t>
            </a:r>
            <a:r>
              <a:rPr lang="en-US" sz="2000" dirty="0" err="1" smtClean="0">
                <a:solidFill>
                  <a:srgbClr val="FFFF00"/>
                </a:solidFill>
              </a:rPr>
              <a:t>sehingga</a:t>
            </a:r>
            <a:r>
              <a:rPr lang="en-US" sz="2000" dirty="0" smtClean="0">
                <a:solidFill>
                  <a:srgbClr val="FFFF00"/>
                </a:solidFill>
              </a:rPr>
              <a:t> </a:t>
            </a:r>
            <a:r>
              <a:rPr lang="en-US" sz="2000" dirty="0" err="1" smtClean="0">
                <a:solidFill>
                  <a:srgbClr val="FFFF00"/>
                </a:solidFill>
              </a:rPr>
              <a:t>tercipta</a:t>
            </a:r>
            <a:r>
              <a:rPr lang="en-US" sz="2000" dirty="0" smtClean="0">
                <a:solidFill>
                  <a:srgbClr val="FFFF00"/>
                </a:solidFill>
              </a:rPr>
              <a:t> </a:t>
            </a:r>
            <a:r>
              <a:rPr lang="en-US" sz="2000" dirty="0" err="1" smtClean="0">
                <a:solidFill>
                  <a:srgbClr val="FFFF00"/>
                </a:solidFill>
              </a:rPr>
              <a:t>satu</a:t>
            </a:r>
            <a:r>
              <a:rPr lang="en-US" sz="2000" dirty="0" smtClean="0">
                <a:solidFill>
                  <a:srgbClr val="FFFF00"/>
                </a:solidFill>
              </a:rPr>
              <a:t> </a:t>
            </a:r>
            <a:r>
              <a:rPr lang="en-US" sz="2000" dirty="0" err="1" smtClean="0">
                <a:solidFill>
                  <a:srgbClr val="FFFF00"/>
                </a:solidFill>
              </a:rPr>
              <a:t>kesatuan</a:t>
            </a:r>
            <a:r>
              <a:rPr lang="en-US" sz="2000" dirty="0" smtClean="0">
                <a:solidFill>
                  <a:srgbClr val="FFFF00"/>
                </a:solidFill>
              </a:rPr>
              <a:t> yang </a:t>
            </a:r>
            <a:r>
              <a:rPr lang="en-US" sz="2000" dirty="0" err="1" smtClean="0">
                <a:solidFill>
                  <a:srgbClr val="FFFF00"/>
                </a:solidFill>
              </a:rPr>
              <a:t>dapat</a:t>
            </a:r>
            <a:r>
              <a:rPr lang="en-US" sz="2000" dirty="0" smtClean="0">
                <a:solidFill>
                  <a:srgbClr val="FFFF00"/>
                </a:solidFill>
              </a:rPr>
              <a:t> </a:t>
            </a:r>
            <a:r>
              <a:rPr lang="en-US" sz="2000" dirty="0" err="1" smtClean="0">
                <a:solidFill>
                  <a:srgbClr val="FFFF00"/>
                </a:solidFill>
              </a:rPr>
              <a:t>digerakan</a:t>
            </a:r>
            <a:r>
              <a:rPr lang="en-US" sz="2000" dirty="0" smtClean="0">
                <a:solidFill>
                  <a:srgbClr val="FFFF00"/>
                </a:solidFill>
              </a:rPr>
              <a:t>  </a:t>
            </a:r>
            <a:r>
              <a:rPr lang="en-US" sz="2000" dirty="0" err="1" smtClean="0">
                <a:solidFill>
                  <a:srgbClr val="FFFF00"/>
                </a:solidFill>
              </a:rPr>
              <a:t>untuk</a:t>
            </a:r>
            <a:r>
              <a:rPr lang="en-US" sz="2000" dirty="0" smtClean="0">
                <a:solidFill>
                  <a:srgbClr val="FFFF00"/>
                </a:solidFill>
              </a:rPr>
              <a:t> </a:t>
            </a:r>
            <a:r>
              <a:rPr lang="en-US" sz="2000" dirty="0" err="1" smtClean="0">
                <a:solidFill>
                  <a:srgbClr val="FFFF00"/>
                </a:solidFill>
              </a:rPr>
              <a:t>mencapai</a:t>
            </a:r>
            <a:r>
              <a:rPr lang="en-US" sz="2000" dirty="0" smtClean="0">
                <a:solidFill>
                  <a:srgbClr val="FFFF00"/>
                </a:solidFill>
              </a:rPr>
              <a:t> </a:t>
            </a:r>
            <a:r>
              <a:rPr lang="en-US" sz="2000" dirty="0" err="1" smtClean="0">
                <a:solidFill>
                  <a:srgbClr val="FFFF00"/>
                </a:solidFill>
              </a:rPr>
              <a:t>tujuan</a:t>
            </a:r>
            <a:r>
              <a:rPr lang="en-US" sz="2000" dirty="0" smtClean="0">
                <a:solidFill>
                  <a:srgbClr val="FFFF00"/>
                </a:solidFill>
              </a:rPr>
              <a:t> yang </a:t>
            </a:r>
            <a:r>
              <a:rPr lang="en-US" sz="2000" dirty="0" err="1" smtClean="0">
                <a:solidFill>
                  <a:srgbClr val="FFFF00"/>
                </a:solidFill>
              </a:rPr>
              <a:t>telah</a:t>
            </a:r>
            <a:r>
              <a:rPr lang="en-US" sz="2000" dirty="0" smtClean="0">
                <a:solidFill>
                  <a:srgbClr val="FFFF00"/>
                </a:solidFill>
              </a:rPr>
              <a:t> </a:t>
            </a:r>
            <a:r>
              <a:rPr lang="en-US" sz="2000" dirty="0" err="1" smtClean="0">
                <a:solidFill>
                  <a:srgbClr val="FFFF00"/>
                </a:solidFill>
              </a:rPr>
              <a:t>ditetapkan</a:t>
            </a:r>
            <a:endParaRPr lang="en-US" sz="2000" dirty="0" smtClean="0">
              <a:solidFill>
                <a:srgbClr val="FFFF00"/>
              </a:solidFill>
            </a:endParaRPr>
          </a:p>
          <a:p>
            <a:r>
              <a:rPr lang="en-US" sz="2000" dirty="0" smtClean="0">
                <a:solidFill>
                  <a:srgbClr val="FF0000"/>
                </a:solidFill>
              </a:rPr>
              <a:t> </a:t>
            </a:r>
          </a:p>
          <a:p>
            <a:r>
              <a:rPr lang="en-US" sz="2000" b="1" dirty="0" smtClean="0">
                <a:solidFill>
                  <a:srgbClr val="FF0000"/>
                </a:solidFill>
              </a:rPr>
              <a:t> </a:t>
            </a:r>
          </a:p>
          <a:p>
            <a:pPr indent="36513">
              <a:lnSpc>
                <a:spcPct val="80000"/>
              </a:lnSpc>
            </a:pPr>
            <a:endParaRPr lang="en-US" sz="2000" b="1" dirty="0" smtClean="0">
              <a:solidFill>
                <a:srgbClr val="FF0000"/>
              </a:solidFill>
            </a:endParaRPr>
          </a:p>
        </p:txBody>
      </p:sp>
      <p:sp>
        <p:nvSpPr>
          <p:cNvPr id="5" name="Rectangle 4"/>
          <p:cNvSpPr/>
          <p:nvPr/>
        </p:nvSpPr>
        <p:spPr>
          <a:xfrm>
            <a:off x="76200" y="1295399"/>
            <a:ext cx="4206240" cy="4703467"/>
          </a:xfrm>
          <a:prstGeom prst="rect">
            <a:avLst/>
          </a:prstGeom>
          <a:noFill/>
          <a:ln w="28575">
            <a:solidFill>
              <a:srgbClr val="00B0F0"/>
            </a:solidFill>
          </a:ln>
        </p:spPr>
        <p:style>
          <a:lnRef idx="0">
            <a:schemeClr val="accent5"/>
          </a:lnRef>
          <a:fillRef idx="3">
            <a:schemeClr val="accent5"/>
          </a:fillRef>
          <a:effectRef idx="3">
            <a:schemeClr val="accent5"/>
          </a:effectRef>
          <a:fontRef idx="minor">
            <a:schemeClr val="lt1"/>
          </a:fontRef>
        </p:style>
        <p:txBody>
          <a:bodyPr>
            <a:spAutoFit/>
          </a:bodyPr>
          <a:lstStyle/>
          <a:p>
            <a:pPr indent="36513">
              <a:lnSpc>
                <a:spcPct val="80000"/>
              </a:lnSpc>
            </a:pPr>
            <a:r>
              <a:rPr lang="en-US" sz="2200" b="1" dirty="0" err="1" smtClean="0">
                <a:solidFill>
                  <a:srgbClr val="FF0000"/>
                </a:solidFill>
              </a:rPr>
              <a:t>Unsur</a:t>
            </a:r>
            <a:r>
              <a:rPr lang="en-US" sz="2200" b="1" dirty="0" smtClean="0">
                <a:solidFill>
                  <a:srgbClr val="FF0000"/>
                </a:solidFill>
              </a:rPr>
              <a:t> </a:t>
            </a:r>
            <a:r>
              <a:rPr lang="en-US" sz="2200" b="1" dirty="0" err="1" smtClean="0">
                <a:solidFill>
                  <a:srgbClr val="FF0000"/>
                </a:solidFill>
              </a:rPr>
              <a:t>Organisasi</a:t>
            </a:r>
            <a:r>
              <a:rPr lang="en-US" sz="2200" b="1" dirty="0" smtClean="0">
                <a:solidFill>
                  <a:srgbClr val="FF0000"/>
                </a:solidFill>
              </a:rPr>
              <a:t>: </a:t>
            </a:r>
          </a:p>
          <a:p>
            <a:pPr marL="252413" indent="-252413">
              <a:lnSpc>
                <a:spcPct val="80000"/>
              </a:lnSpc>
              <a:buAutoNum type="alphaLcPeriod"/>
              <a:tabLst>
                <a:tab pos="350838" algn="l"/>
              </a:tabLst>
            </a:pPr>
            <a:r>
              <a:rPr lang="en-US" sz="2200" b="1" dirty="0" err="1" smtClean="0">
                <a:solidFill>
                  <a:srgbClr val="FFFF00"/>
                </a:solidFill>
              </a:rPr>
              <a:t>Sekelompok</a:t>
            </a:r>
            <a:r>
              <a:rPr lang="en-US" sz="2200" b="1" dirty="0" smtClean="0">
                <a:solidFill>
                  <a:srgbClr val="FFFF00"/>
                </a:solidFill>
              </a:rPr>
              <a:t> </a:t>
            </a:r>
            <a:r>
              <a:rPr lang="en-US" sz="2200" b="1" dirty="0" err="1" smtClean="0">
                <a:solidFill>
                  <a:srgbClr val="FFFF00"/>
                </a:solidFill>
              </a:rPr>
              <a:t>orang</a:t>
            </a:r>
            <a:r>
              <a:rPr lang="en-US" sz="2200" b="1" dirty="0" smtClean="0">
                <a:solidFill>
                  <a:srgbClr val="FFFF00"/>
                </a:solidFill>
              </a:rPr>
              <a:t> yang </a:t>
            </a:r>
            <a:r>
              <a:rPr lang="en-US" sz="2200" b="1" dirty="0" err="1" smtClean="0">
                <a:solidFill>
                  <a:srgbClr val="FFFF00"/>
                </a:solidFill>
              </a:rPr>
              <a:t>diarahkan</a:t>
            </a:r>
            <a:r>
              <a:rPr lang="en-US" sz="2200" b="1" dirty="0" smtClean="0">
                <a:solidFill>
                  <a:srgbClr val="FFFF00"/>
                </a:solidFill>
              </a:rPr>
              <a:t> </a:t>
            </a:r>
            <a:r>
              <a:rPr lang="en-US" sz="2200" b="1" dirty="0" err="1" smtClean="0">
                <a:solidFill>
                  <a:srgbClr val="FFFF00"/>
                </a:solidFill>
              </a:rPr>
              <a:t>untuk</a:t>
            </a:r>
            <a:r>
              <a:rPr lang="en-US" sz="2200" b="1" dirty="0" smtClean="0">
                <a:solidFill>
                  <a:srgbClr val="FFFF00"/>
                </a:solidFill>
              </a:rPr>
              <a:t>    </a:t>
            </a:r>
            <a:r>
              <a:rPr lang="en-US" sz="2200" b="1" dirty="0" err="1" smtClean="0">
                <a:solidFill>
                  <a:srgbClr val="FFFF00"/>
                </a:solidFill>
              </a:rPr>
              <a:t>bekerja</a:t>
            </a:r>
            <a:r>
              <a:rPr lang="en-US" sz="2200" b="1" dirty="0" smtClean="0">
                <a:solidFill>
                  <a:srgbClr val="FFFF00"/>
                </a:solidFill>
              </a:rPr>
              <a:t> </a:t>
            </a:r>
            <a:r>
              <a:rPr lang="en-US" sz="2200" b="1" dirty="0" err="1" smtClean="0">
                <a:solidFill>
                  <a:srgbClr val="FFFF00"/>
                </a:solidFill>
              </a:rPr>
              <a:t>sama</a:t>
            </a:r>
            <a:r>
              <a:rPr lang="en-US" sz="2200" b="1" dirty="0" smtClean="0">
                <a:solidFill>
                  <a:srgbClr val="FFFF00"/>
                </a:solidFill>
              </a:rPr>
              <a:t>.</a:t>
            </a:r>
          </a:p>
          <a:p>
            <a:pPr indent="36513">
              <a:lnSpc>
                <a:spcPct val="80000"/>
              </a:lnSpc>
            </a:pPr>
            <a:r>
              <a:rPr lang="en-US" sz="2200" b="1" dirty="0" smtClean="0">
                <a:solidFill>
                  <a:srgbClr val="FFFF00"/>
                </a:solidFill>
              </a:rPr>
              <a:t>b. </a:t>
            </a:r>
            <a:r>
              <a:rPr lang="en-US" sz="2200" b="1" dirty="0" err="1" smtClean="0">
                <a:solidFill>
                  <a:srgbClr val="FFFF00"/>
                </a:solidFill>
              </a:rPr>
              <a:t>Melakukan</a:t>
            </a:r>
            <a:r>
              <a:rPr lang="en-US" sz="2200" b="1" dirty="0" smtClean="0">
                <a:solidFill>
                  <a:srgbClr val="FFFF00"/>
                </a:solidFill>
              </a:rPr>
              <a:t> </a:t>
            </a:r>
            <a:r>
              <a:rPr lang="en-US" sz="2200" b="1" dirty="0" err="1" smtClean="0">
                <a:solidFill>
                  <a:srgbClr val="FFFF00"/>
                </a:solidFill>
              </a:rPr>
              <a:t>kegiatan</a:t>
            </a:r>
            <a:r>
              <a:rPr lang="en-US" sz="2200" b="1" dirty="0" smtClean="0">
                <a:solidFill>
                  <a:srgbClr val="FFFF00"/>
                </a:solidFill>
              </a:rPr>
              <a:t> yang </a:t>
            </a:r>
            <a:r>
              <a:rPr lang="en-US" sz="2200" b="1" dirty="0" err="1" smtClean="0">
                <a:solidFill>
                  <a:srgbClr val="FFFF00"/>
                </a:solidFill>
              </a:rPr>
              <a:t>telah</a:t>
            </a:r>
            <a:r>
              <a:rPr lang="en-US" sz="2200" b="1" dirty="0" smtClean="0">
                <a:solidFill>
                  <a:srgbClr val="FFFF00"/>
                </a:solidFill>
              </a:rPr>
              <a:t> </a:t>
            </a:r>
            <a:r>
              <a:rPr lang="en-US" sz="2200" b="1" dirty="0" err="1" smtClean="0">
                <a:solidFill>
                  <a:srgbClr val="FFFF00"/>
                </a:solidFill>
              </a:rPr>
              <a:t>ditetapkan</a:t>
            </a:r>
            <a:endParaRPr lang="en-US" sz="2200" b="1" dirty="0" smtClean="0">
              <a:solidFill>
                <a:srgbClr val="FFFF00"/>
              </a:solidFill>
            </a:endParaRPr>
          </a:p>
          <a:p>
            <a:pPr indent="36513">
              <a:lnSpc>
                <a:spcPct val="80000"/>
              </a:lnSpc>
            </a:pPr>
            <a:r>
              <a:rPr lang="en-US" sz="2200" b="1" dirty="0" smtClean="0">
                <a:solidFill>
                  <a:srgbClr val="FFFF00"/>
                </a:solidFill>
              </a:rPr>
              <a:t>c. </a:t>
            </a:r>
            <a:r>
              <a:rPr lang="en-US" sz="2200" b="1" dirty="0" err="1" smtClean="0">
                <a:solidFill>
                  <a:srgbClr val="FFFF00"/>
                </a:solidFill>
              </a:rPr>
              <a:t>Kegiatan</a:t>
            </a:r>
            <a:r>
              <a:rPr lang="en-US" sz="2200" b="1" dirty="0" smtClean="0">
                <a:solidFill>
                  <a:srgbClr val="FFFF00"/>
                </a:solidFill>
              </a:rPr>
              <a:t> </a:t>
            </a:r>
            <a:r>
              <a:rPr lang="en-US" sz="2200" b="1" dirty="0" err="1" smtClean="0">
                <a:solidFill>
                  <a:srgbClr val="FFFF00"/>
                </a:solidFill>
              </a:rPr>
              <a:t>diarahkan</a:t>
            </a:r>
            <a:r>
              <a:rPr lang="en-US" sz="2200" b="1" dirty="0" smtClean="0">
                <a:solidFill>
                  <a:srgbClr val="FFFF00"/>
                </a:solidFill>
              </a:rPr>
              <a:t> </a:t>
            </a:r>
            <a:r>
              <a:rPr lang="en-US" sz="2200" b="1" dirty="0" err="1" smtClean="0">
                <a:solidFill>
                  <a:srgbClr val="FFFF00"/>
                </a:solidFill>
              </a:rPr>
              <a:t>untuk</a:t>
            </a:r>
            <a:r>
              <a:rPr lang="en-US" sz="2200" b="1" dirty="0" smtClean="0">
                <a:solidFill>
                  <a:srgbClr val="FFFF00"/>
                </a:solidFill>
              </a:rPr>
              <a:t> </a:t>
            </a:r>
            <a:r>
              <a:rPr lang="en-US" sz="2200" b="1" dirty="0" err="1" smtClean="0">
                <a:solidFill>
                  <a:srgbClr val="FFFF00"/>
                </a:solidFill>
              </a:rPr>
              <a:t>mencapai</a:t>
            </a:r>
            <a:r>
              <a:rPr lang="en-US" sz="2200" b="1" dirty="0" smtClean="0">
                <a:solidFill>
                  <a:srgbClr val="FFFF00"/>
                </a:solidFill>
              </a:rPr>
              <a:t> </a:t>
            </a:r>
            <a:r>
              <a:rPr lang="en-US" sz="2200" b="1" dirty="0" err="1" smtClean="0">
                <a:solidFill>
                  <a:srgbClr val="FFFF00"/>
                </a:solidFill>
              </a:rPr>
              <a:t>tujuan</a:t>
            </a:r>
            <a:endParaRPr lang="en-US" sz="2200" b="1" dirty="0" smtClean="0">
              <a:solidFill>
                <a:srgbClr val="FFFF00"/>
              </a:solidFill>
            </a:endParaRPr>
          </a:p>
          <a:p>
            <a:pPr indent="36513">
              <a:lnSpc>
                <a:spcPct val="80000"/>
              </a:lnSpc>
            </a:pPr>
            <a:endParaRPr lang="en-US" sz="2200" b="1" dirty="0" smtClean="0">
              <a:solidFill>
                <a:srgbClr val="FF0000"/>
              </a:solidFill>
            </a:endParaRPr>
          </a:p>
          <a:p>
            <a:pPr indent="36513">
              <a:lnSpc>
                <a:spcPct val="80000"/>
              </a:lnSpc>
            </a:pPr>
            <a:r>
              <a:rPr lang="en-US" sz="2200" b="1" dirty="0" smtClean="0">
                <a:solidFill>
                  <a:srgbClr val="FF0000"/>
                </a:solidFill>
              </a:rPr>
              <a:t> </a:t>
            </a:r>
            <a:r>
              <a:rPr lang="en-US" sz="2200" b="1" dirty="0" err="1" smtClean="0">
                <a:solidFill>
                  <a:srgbClr val="FF0000"/>
                </a:solidFill>
              </a:rPr>
              <a:t>Manfaat</a:t>
            </a:r>
            <a:r>
              <a:rPr lang="en-US" sz="2200" b="1" dirty="0" smtClean="0">
                <a:solidFill>
                  <a:srgbClr val="FF0000"/>
                </a:solidFill>
              </a:rPr>
              <a:t> </a:t>
            </a:r>
            <a:r>
              <a:rPr lang="en-US" sz="2200" b="1" dirty="0" err="1" smtClean="0">
                <a:solidFill>
                  <a:srgbClr val="FF0000"/>
                </a:solidFill>
              </a:rPr>
              <a:t>Pengorganisasian</a:t>
            </a:r>
            <a:r>
              <a:rPr lang="en-US" sz="2200" b="1" dirty="0" smtClean="0">
                <a:solidFill>
                  <a:srgbClr val="FF0000"/>
                </a:solidFill>
              </a:rPr>
              <a:t>:</a:t>
            </a:r>
          </a:p>
          <a:p>
            <a:pPr indent="36513">
              <a:lnSpc>
                <a:spcPct val="80000"/>
              </a:lnSpc>
            </a:pPr>
            <a:r>
              <a:rPr lang="en-US" sz="2200" b="1" dirty="0" smtClean="0">
                <a:solidFill>
                  <a:srgbClr val="FFFF00"/>
                </a:solidFill>
              </a:rPr>
              <a:t> a. </a:t>
            </a:r>
            <a:r>
              <a:rPr lang="en-US" sz="2200" b="1" dirty="0" err="1" smtClean="0">
                <a:solidFill>
                  <a:srgbClr val="FFFF00"/>
                </a:solidFill>
              </a:rPr>
              <a:t>memungkinkan</a:t>
            </a:r>
            <a:r>
              <a:rPr lang="en-US" sz="2200" b="1" dirty="0" smtClean="0">
                <a:solidFill>
                  <a:srgbClr val="FFFF00"/>
                </a:solidFill>
              </a:rPr>
              <a:t> </a:t>
            </a:r>
            <a:r>
              <a:rPr lang="en-US" sz="2200" b="1" dirty="0" err="1" smtClean="0">
                <a:solidFill>
                  <a:srgbClr val="FFFF00"/>
                </a:solidFill>
              </a:rPr>
              <a:t>pembagian</a:t>
            </a:r>
            <a:r>
              <a:rPr lang="en-US" sz="2200" b="1" dirty="0" smtClean="0">
                <a:solidFill>
                  <a:srgbClr val="FFFF00"/>
                </a:solidFill>
              </a:rPr>
              <a:t> </a:t>
            </a:r>
            <a:r>
              <a:rPr lang="en-US" sz="2200" b="1" dirty="0" err="1" smtClean="0">
                <a:solidFill>
                  <a:srgbClr val="FFFF00"/>
                </a:solidFill>
              </a:rPr>
              <a:t>tugas</a:t>
            </a:r>
            <a:r>
              <a:rPr lang="en-US" sz="2200" b="1" dirty="0" smtClean="0">
                <a:solidFill>
                  <a:srgbClr val="FFFF00"/>
                </a:solidFill>
              </a:rPr>
              <a:t> </a:t>
            </a:r>
            <a:r>
              <a:rPr lang="en-US" sz="2200" b="1" dirty="0" err="1" smtClean="0">
                <a:solidFill>
                  <a:srgbClr val="FFFF00"/>
                </a:solidFill>
              </a:rPr>
              <a:t>sesuai</a:t>
            </a:r>
            <a:r>
              <a:rPr lang="en-US" sz="2200" b="1" dirty="0" smtClean="0">
                <a:solidFill>
                  <a:srgbClr val="FFFF00"/>
                </a:solidFill>
              </a:rPr>
              <a:t> </a:t>
            </a:r>
            <a:r>
              <a:rPr lang="en-US" sz="2200" b="1" dirty="0" err="1" smtClean="0">
                <a:solidFill>
                  <a:srgbClr val="FFFF00"/>
                </a:solidFill>
              </a:rPr>
              <a:t>dgn</a:t>
            </a:r>
            <a:r>
              <a:rPr lang="en-US" sz="2200" b="1" dirty="0" smtClean="0">
                <a:solidFill>
                  <a:srgbClr val="FFFF00"/>
                </a:solidFill>
              </a:rPr>
              <a:t> </a:t>
            </a:r>
            <a:r>
              <a:rPr lang="en-US" sz="2200" b="1" dirty="0" err="1" smtClean="0">
                <a:solidFill>
                  <a:srgbClr val="FFFF00"/>
                </a:solidFill>
              </a:rPr>
              <a:t>keadaan</a:t>
            </a:r>
            <a:r>
              <a:rPr lang="en-US" sz="2200" b="1" dirty="0" smtClean="0">
                <a:solidFill>
                  <a:srgbClr val="FFFF00"/>
                </a:solidFill>
              </a:rPr>
              <a:t> </a:t>
            </a:r>
            <a:r>
              <a:rPr lang="en-US" sz="2200" b="1" dirty="0" err="1" smtClean="0">
                <a:solidFill>
                  <a:srgbClr val="FFFF00"/>
                </a:solidFill>
              </a:rPr>
              <a:t>perusahaan</a:t>
            </a:r>
            <a:endParaRPr lang="en-US" sz="2200" b="1" dirty="0" smtClean="0">
              <a:solidFill>
                <a:srgbClr val="FFFF00"/>
              </a:solidFill>
            </a:endParaRPr>
          </a:p>
          <a:p>
            <a:pPr indent="36513">
              <a:lnSpc>
                <a:spcPct val="80000"/>
              </a:lnSpc>
            </a:pPr>
            <a:r>
              <a:rPr lang="en-US" sz="2200" b="1" dirty="0" smtClean="0">
                <a:solidFill>
                  <a:srgbClr val="FFFF00"/>
                </a:solidFill>
              </a:rPr>
              <a:t>b. </a:t>
            </a:r>
            <a:r>
              <a:rPr lang="en-US" sz="2200" b="1" dirty="0" err="1" smtClean="0">
                <a:solidFill>
                  <a:srgbClr val="FFFF00"/>
                </a:solidFill>
              </a:rPr>
              <a:t>menciptakan</a:t>
            </a:r>
            <a:r>
              <a:rPr lang="en-US" sz="2200" b="1" dirty="0" smtClean="0">
                <a:solidFill>
                  <a:srgbClr val="FFFF00"/>
                </a:solidFill>
              </a:rPr>
              <a:t> </a:t>
            </a:r>
            <a:r>
              <a:rPr lang="en-US" sz="2200" b="1" dirty="0" err="1" smtClean="0">
                <a:solidFill>
                  <a:srgbClr val="FFFF00"/>
                </a:solidFill>
              </a:rPr>
              <a:t>spesialisasi</a:t>
            </a:r>
            <a:r>
              <a:rPr lang="en-US" sz="2200" b="1" dirty="0" smtClean="0">
                <a:solidFill>
                  <a:srgbClr val="FFFF00"/>
                </a:solidFill>
              </a:rPr>
              <a:t> </a:t>
            </a:r>
            <a:r>
              <a:rPr lang="en-US" sz="2200" b="1" dirty="0" err="1" smtClean="0">
                <a:solidFill>
                  <a:srgbClr val="FFFF00"/>
                </a:solidFill>
              </a:rPr>
              <a:t>dalam</a:t>
            </a:r>
            <a:r>
              <a:rPr lang="en-US" sz="2200" b="1" dirty="0" smtClean="0">
                <a:solidFill>
                  <a:srgbClr val="FFFF00"/>
                </a:solidFill>
              </a:rPr>
              <a:t> </a:t>
            </a:r>
            <a:r>
              <a:rPr lang="en-US" sz="2200" b="1" dirty="0" err="1" smtClean="0">
                <a:solidFill>
                  <a:srgbClr val="FFFF00"/>
                </a:solidFill>
              </a:rPr>
              <a:t>melaksanakan</a:t>
            </a:r>
            <a:r>
              <a:rPr lang="en-US" sz="2200" b="1" dirty="0" smtClean="0">
                <a:solidFill>
                  <a:srgbClr val="FFFF00"/>
                </a:solidFill>
              </a:rPr>
              <a:t> </a:t>
            </a:r>
            <a:r>
              <a:rPr lang="en-US" sz="2200" b="1" dirty="0" err="1" smtClean="0">
                <a:solidFill>
                  <a:srgbClr val="FFFF00"/>
                </a:solidFill>
              </a:rPr>
              <a:t>tugas</a:t>
            </a:r>
            <a:endParaRPr lang="en-US" sz="2200" b="1" dirty="0" smtClean="0">
              <a:solidFill>
                <a:srgbClr val="FFFF00"/>
              </a:solidFill>
            </a:endParaRPr>
          </a:p>
          <a:p>
            <a:pPr indent="36513">
              <a:lnSpc>
                <a:spcPct val="80000"/>
              </a:lnSpc>
            </a:pPr>
            <a:r>
              <a:rPr lang="en-US" sz="2200" b="1" dirty="0" smtClean="0">
                <a:solidFill>
                  <a:srgbClr val="FFFF00"/>
                </a:solidFill>
              </a:rPr>
              <a:t>c. </a:t>
            </a:r>
            <a:r>
              <a:rPr lang="en-US" sz="2200" b="1" dirty="0" err="1" smtClean="0">
                <a:solidFill>
                  <a:srgbClr val="FFFF00"/>
                </a:solidFill>
              </a:rPr>
              <a:t>anggota</a:t>
            </a:r>
            <a:r>
              <a:rPr lang="en-US" sz="2200" b="1" dirty="0" smtClean="0">
                <a:solidFill>
                  <a:srgbClr val="FFFF00"/>
                </a:solidFill>
              </a:rPr>
              <a:t> </a:t>
            </a:r>
            <a:r>
              <a:rPr lang="en-US" sz="2200" b="1" dirty="0" err="1" smtClean="0">
                <a:solidFill>
                  <a:srgbClr val="FFFF00"/>
                </a:solidFill>
              </a:rPr>
              <a:t>organisasi</a:t>
            </a:r>
            <a:r>
              <a:rPr lang="en-US" sz="2200" b="1" dirty="0" smtClean="0">
                <a:solidFill>
                  <a:srgbClr val="FFFF00"/>
                </a:solidFill>
              </a:rPr>
              <a:t> </a:t>
            </a:r>
            <a:r>
              <a:rPr lang="en-US" sz="2200" b="1" dirty="0" err="1" smtClean="0">
                <a:solidFill>
                  <a:srgbClr val="FFFF00"/>
                </a:solidFill>
              </a:rPr>
              <a:t>mengetahui</a:t>
            </a:r>
            <a:r>
              <a:rPr lang="en-US" sz="2200" b="1" dirty="0" smtClean="0">
                <a:solidFill>
                  <a:srgbClr val="FFFF00"/>
                </a:solidFill>
              </a:rPr>
              <a:t> </a:t>
            </a:r>
            <a:r>
              <a:rPr lang="en-US" sz="2200" b="1" dirty="0" err="1" smtClean="0">
                <a:solidFill>
                  <a:srgbClr val="FFFF00"/>
                </a:solidFill>
              </a:rPr>
              <a:t>tugas</a:t>
            </a:r>
            <a:r>
              <a:rPr lang="en-US" sz="2200" b="1" dirty="0" smtClean="0">
                <a:solidFill>
                  <a:srgbClr val="FFFF00"/>
                </a:solidFill>
              </a:rPr>
              <a:t> </a:t>
            </a:r>
            <a:r>
              <a:rPr lang="en-US" sz="2200" b="1" dirty="0" err="1" smtClean="0">
                <a:solidFill>
                  <a:srgbClr val="FFFF00"/>
                </a:solidFill>
              </a:rPr>
              <a:t>dan</a:t>
            </a:r>
            <a:r>
              <a:rPr lang="en-US" sz="2200" b="1" dirty="0" smtClean="0">
                <a:solidFill>
                  <a:srgbClr val="FFFF00"/>
                </a:solidFill>
              </a:rPr>
              <a:t> </a:t>
            </a:r>
            <a:r>
              <a:rPr lang="en-US" sz="2200" b="1" dirty="0" err="1" smtClean="0">
                <a:solidFill>
                  <a:srgbClr val="FFFF00"/>
                </a:solidFill>
              </a:rPr>
              <a:t>tanggung</a:t>
            </a:r>
            <a:r>
              <a:rPr lang="en-US" sz="2200" b="1" dirty="0" smtClean="0">
                <a:solidFill>
                  <a:srgbClr val="FFFF00"/>
                </a:solidFill>
              </a:rPr>
              <a:t> </a:t>
            </a:r>
            <a:r>
              <a:rPr lang="en-US" sz="2200" b="1" dirty="0" err="1" smtClean="0">
                <a:solidFill>
                  <a:srgbClr val="FFFF00"/>
                </a:solidFill>
              </a:rPr>
              <a:t>jawab</a:t>
            </a:r>
            <a:r>
              <a:rPr lang="en-US" sz="2200" b="1" dirty="0" smtClean="0">
                <a:solidFill>
                  <a:srgbClr val="FFFF00"/>
                </a:solidFill>
              </a:rPr>
              <a:t> yang </a:t>
            </a:r>
            <a:r>
              <a:rPr lang="en-US" sz="2200" b="1" dirty="0" err="1" smtClean="0">
                <a:solidFill>
                  <a:srgbClr val="FFFF00"/>
                </a:solidFill>
              </a:rPr>
              <a:t>akan</a:t>
            </a:r>
            <a:r>
              <a:rPr lang="en-US" sz="2200" b="1" dirty="0" smtClean="0">
                <a:solidFill>
                  <a:srgbClr val="FFFF00"/>
                </a:solidFill>
              </a:rPr>
              <a:t> </a:t>
            </a:r>
            <a:r>
              <a:rPr lang="en-US" sz="2200" b="1" dirty="0" err="1" smtClean="0">
                <a:solidFill>
                  <a:srgbClr val="FFFF00"/>
                </a:solidFill>
              </a:rPr>
              <a:t>dikerjakan</a:t>
            </a:r>
            <a:r>
              <a:rPr lang="en-US" sz="2200" b="1" dirty="0" smtClean="0">
                <a:solidFill>
                  <a:srgbClr val="FFFF00"/>
                </a:solidFill>
              </a:rPr>
              <a:t> </a:t>
            </a:r>
            <a:endParaRPr lang="en-US" sz="2200" dirty="0"/>
          </a:p>
        </p:txBody>
      </p:sp>
      <p:sp>
        <p:nvSpPr>
          <p:cNvPr id="6" name="Rectangle 5"/>
          <p:cNvSpPr/>
          <p:nvPr/>
        </p:nvSpPr>
        <p:spPr>
          <a:xfrm>
            <a:off x="4343400" y="1172623"/>
            <a:ext cx="4572000" cy="5755422"/>
          </a:xfrm>
          <a:prstGeom prst="rect">
            <a:avLst/>
          </a:prstGeom>
          <a:noFill/>
        </p:spPr>
        <p:style>
          <a:lnRef idx="1">
            <a:schemeClr val="accent6"/>
          </a:lnRef>
          <a:fillRef idx="3">
            <a:schemeClr val="accent6"/>
          </a:fillRef>
          <a:effectRef idx="2">
            <a:schemeClr val="accent6"/>
          </a:effectRef>
          <a:fontRef idx="minor">
            <a:schemeClr val="lt1"/>
          </a:fontRef>
        </p:style>
        <p:txBody>
          <a:bodyPr>
            <a:spAutoFit/>
          </a:bodyPr>
          <a:lstStyle/>
          <a:p>
            <a:pPr>
              <a:lnSpc>
                <a:spcPct val="80000"/>
              </a:lnSpc>
            </a:pPr>
            <a:r>
              <a:rPr lang="en-US" sz="2000" b="1" dirty="0" err="1" smtClean="0">
                <a:solidFill>
                  <a:srgbClr val="FF0000"/>
                </a:solidFill>
              </a:rPr>
              <a:t>Fungsi</a:t>
            </a:r>
            <a:r>
              <a:rPr lang="en-US" sz="2000" b="1" dirty="0" smtClean="0">
                <a:solidFill>
                  <a:srgbClr val="FF0000"/>
                </a:solidFill>
              </a:rPr>
              <a:t> </a:t>
            </a:r>
            <a:r>
              <a:rPr lang="en-US" sz="2000" b="1" dirty="0" err="1" smtClean="0">
                <a:solidFill>
                  <a:srgbClr val="FF0000"/>
                </a:solidFill>
              </a:rPr>
              <a:t>Pengorganisasian</a:t>
            </a:r>
            <a:r>
              <a:rPr lang="en-US" sz="2000" b="1" dirty="0" smtClean="0">
                <a:solidFill>
                  <a:srgbClr val="FF0000"/>
                </a:solidFill>
              </a:rPr>
              <a:t>:</a:t>
            </a:r>
          </a:p>
          <a:p>
            <a:pPr marL="225425" indent="-225425">
              <a:lnSpc>
                <a:spcPct val="80000"/>
              </a:lnSpc>
            </a:pPr>
            <a:r>
              <a:rPr lang="en-US" sz="2000" b="1" dirty="0" smtClean="0">
                <a:solidFill>
                  <a:srgbClr val="FFFF00"/>
                </a:solidFill>
              </a:rPr>
              <a:t> </a:t>
            </a:r>
            <a:r>
              <a:rPr lang="en-US" sz="2000" b="1" dirty="0" smtClean="0">
                <a:solidFill>
                  <a:srgbClr val="FFC000"/>
                </a:solidFill>
              </a:rPr>
              <a:t>a. </a:t>
            </a:r>
            <a:r>
              <a:rPr lang="en-US" sz="2000" b="1" dirty="0" err="1" smtClean="0">
                <a:solidFill>
                  <a:srgbClr val="FFC000"/>
                </a:solidFill>
              </a:rPr>
              <a:t>adanya</a:t>
            </a:r>
            <a:r>
              <a:rPr lang="en-US" sz="2000" b="1" dirty="0" smtClean="0">
                <a:solidFill>
                  <a:srgbClr val="FFC000"/>
                </a:solidFill>
              </a:rPr>
              <a:t> </a:t>
            </a:r>
            <a:r>
              <a:rPr lang="en-US" sz="2000" b="1" dirty="0" err="1" smtClean="0">
                <a:solidFill>
                  <a:srgbClr val="FFC000"/>
                </a:solidFill>
              </a:rPr>
              <a:t>pendelegasian</a:t>
            </a:r>
            <a:r>
              <a:rPr lang="en-US" sz="2000" b="1" dirty="0" smtClean="0">
                <a:solidFill>
                  <a:srgbClr val="FFC000"/>
                </a:solidFill>
              </a:rPr>
              <a:t> </a:t>
            </a:r>
            <a:r>
              <a:rPr lang="en-US" sz="2000" b="1" dirty="0" err="1" smtClean="0">
                <a:solidFill>
                  <a:srgbClr val="FFC000"/>
                </a:solidFill>
              </a:rPr>
              <a:t>wewenang</a:t>
            </a:r>
            <a:r>
              <a:rPr lang="en-US" sz="2000" b="1" dirty="0" smtClean="0">
                <a:solidFill>
                  <a:srgbClr val="FFC000"/>
                </a:solidFill>
              </a:rPr>
              <a:t> </a:t>
            </a:r>
            <a:r>
              <a:rPr lang="en-US" sz="2000" b="1" dirty="0" err="1" smtClean="0">
                <a:solidFill>
                  <a:srgbClr val="FFC000"/>
                </a:solidFill>
              </a:rPr>
              <a:t>dari</a:t>
            </a:r>
            <a:r>
              <a:rPr lang="en-US" sz="2000" b="1" dirty="0" smtClean="0">
                <a:solidFill>
                  <a:srgbClr val="FFC000"/>
                </a:solidFill>
              </a:rPr>
              <a:t> top </a:t>
            </a:r>
            <a:r>
              <a:rPr lang="en-US" sz="2000" b="1" dirty="0" err="1" smtClean="0">
                <a:solidFill>
                  <a:srgbClr val="FFC000"/>
                </a:solidFill>
              </a:rPr>
              <a:t>menejemen</a:t>
            </a:r>
            <a:r>
              <a:rPr lang="en-US" sz="2000" b="1" dirty="0" smtClean="0">
                <a:solidFill>
                  <a:srgbClr val="FFC000"/>
                </a:solidFill>
              </a:rPr>
              <a:t> </a:t>
            </a:r>
            <a:r>
              <a:rPr lang="en-US" sz="2000" b="1" dirty="0" err="1" smtClean="0">
                <a:solidFill>
                  <a:srgbClr val="FFC000"/>
                </a:solidFill>
              </a:rPr>
              <a:t>kepada</a:t>
            </a:r>
            <a:r>
              <a:rPr lang="en-US" sz="2000" b="1" dirty="0" smtClean="0">
                <a:solidFill>
                  <a:srgbClr val="FFC000"/>
                </a:solidFill>
              </a:rPr>
              <a:t> lower </a:t>
            </a:r>
            <a:r>
              <a:rPr lang="en-US" sz="2000" b="1" dirty="0" err="1" smtClean="0">
                <a:solidFill>
                  <a:srgbClr val="FFC000"/>
                </a:solidFill>
              </a:rPr>
              <a:t>menejemen</a:t>
            </a:r>
            <a:endParaRPr lang="en-US" sz="2000" b="1" dirty="0" smtClean="0">
              <a:solidFill>
                <a:srgbClr val="FFC000"/>
              </a:solidFill>
            </a:endParaRPr>
          </a:p>
          <a:p>
            <a:pPr marL="120650" indent="-120650">
              <a:lnSpc>
                <a:spcPct val="80000"/>
              </a:lnSpc>
            </a:pPr>
            <a:r>
              <a:rPr lang="en-US" sz="2000" b="1" dirty="0" smtClean="0">
                <a:solidFill>
                  <a:srgbClr val="FFC000"/>
                </a:solidFill>
              </a:rPr>
              <a:t> b. </a:t>
            </a:r>
            <a:r>
              <a:rPr lang="en-US" sz="2000" b="1" dirty="0" err="1" smtClean="0">
                <a:solidFill>
                  <a:srgbClr val="FFC000"/>
                </a:solidFill>
              </a:rPr>
              <a:t>adanya</a:t>
            </a:r>
            <a:r>
              <a:rPr lang="en-US" sz="2000" b="1" dirty="0" smtClean="0">
                <a:solidFill>
                  <a:srgbClr val="FFC000"/>
                </a:solidFill>
              </a:rPr>
              <a:t> </a:t>
            </a:r>
            <a:r>
              <a:rPr lang="en-US" sz="2000" b="1" dirty="0" err="1" smtClean="0">
                <a:solidFill>
                  <a:srgbClr val="FFC000"/>
                </a:solidFill>
              </a:rPr>
              <a:t>pembagian</a:t>
            </a:r>
            <a:r>
              <a:rPr lang="en-US" sz="2000" b="1" dirty="0" smtClean="0">
                <a:solidFill>
                  <a:srgbClr val="FFC000"/>
                </a:solidFill>
              </a:rPr>
              <a:t> </a:t>
            </a:r>
            <a:r>
              <a:rPr lang="en-US" sz="2000" b="1" dirty="0" err="1" smtClean="0">
                <a:solidFill>
                  <a:srgbClr val="FFC000"/>
                </a:solidFill>
              </a:rPr>
              <a:t>tugas</a:t>
            </a:r>
            <a:r>
              <a:rPr lang="en-US" sz="2000" b="1" dirty="0" smtClean="0">
                <a:solidFill>
                  <a:srgbClr val="FFC000"/>
                </a:solidFill>
              </a:rPr>
              <a:t> yang </a:t>
            </a:r>
            <a:r>
              <a:rPr lang="en-US" sz="2000" b="1" dirty="0" err="1" smtClean="0">
                <a:solidFill>
                  <a:srgbClr val="FFC000"/>
                </a:solidFill>
              </a:rPr>
              <a:t>jelas</a:t>
            </a:r>
            <a:endParaRPr lang="en-US" sz="2000" b="1" dirty="0" smtClean="0">
              <a:solidFill>
                <a:srgbClr val="FFC000"/>
              </a:solidFill>
            </a:endParaRPr>
          </a:p>
          <a:p>
            <a:pPr marL="225425" indent="-225425">
              <a:lnSpc>
                <a:spcPct val="80000"/>
              </a:lnSpc>
              <a:tabLst>
                <a:tab pos="225425" algn="l"/>
              </a:tabLst>
            </a:pPr>
            <a:r>
              <a:rPr lang="en-US" sz="2000" b="1" dirty="0" smtClean="0">
                <a:solidFill>
                  <a:srgbClr val="FFC000"/>
                </a:solidFill>
              </a:rPr>
              <a:t> c. </a:t>
            </a:r>
            <a:r>
              <a:rPr lang="en-US" sz="2000" b="1" dirty="0" err="1" smtClean="0">
                <a:solidFill>
                  <a:srgbClr val="FFC000"/>
                </a:solidFill>
              </a:rPr>
              <a:t>memiliki</a:t>
            </a:r>
            <a:r>
              <a:rPr lang="en-US" sz="2000" b="1" dirty="0" smtClean="0">
                <a:solidFill>
                  <a:srgbClr val="FFC000"/>
                </a:solidFill>
              </a:rPr>
              <a:t> top </a:t>
            </a:r>
            <a:r>
              <a:rPr lang="en-US" sz="2000" b="1" dirty="0" err="1" smtClean="0">
                <a:solidFill>
                  <a:srgbClr val="FFC000"/>
                </a:solidFill>
              </a:rPr>
              <a:t>menejer</a:t>
            </a:r>
            <a:r>
              <a:rPr lang="en-US" sz="2000" b="1" dirty="0" smtClean="0">
                <a:solidFill>
                  <a:srgbClr val="FFC000"/>
                </a:solidFill>
              </a:rPr>
              <a:t> </a:t>
            </a:r>
            <a:r>
              <a:rPr lang="en-US" sz="2000" b="1" dirty="0" err="1" smtClean="0">
                <a:solidFill>
                  <a:srgbClr val="FFC000"/>
                </a:solidFill>
              </a:rPr>
              <a:t>yg</a:t>
            </a:r>
            <a:r>
              <a:rPr lang="en-US" sz="2000" b="1" dirty="0" smtClean="0">
                <a:solidFill>
                  <a:srgbClr val="FFC000"/>
                </a:solidFill>
              </a:rPr>
              <a:t> professional </a:t>
            </a:r>
            <a:r>
              <a:rPr lang="en-US" sz="2000" b="1" dirty="0" err="1" smtClean="0">
                <a:solidFill>
                  <a:srgbClr val="FFC000"/>
                </a:solidFill>
              </a:rPr>
              <a:t>untuk</a:t>
            </a:r>
            <a:r>
              <a:rPr lang="en-US" sz="2000" b="1" dirty="0" smtClean="0">
                <a:solidFill>
                  <a:srgbClr val="FFC000"/>
                </a:solidFill>
              </a:rPr>
              <a:t> </a:t>
            </a:r>
            <a:r>
              <a:rPr lang="en-US" sz="2000" b="1" dirty="0" err="1" smtClean="0">
                <a:solidFill>
                  <a:srgbClr val="FFC000"/>
                </a:solidFill>
              </a:rPr>
              <a:t>mengkoordinasikan</a:t>
            </a:r>
            <a:r>
              <a:rPr lang="en-US" sz="2000" b="1" dirty="0" smtClean="0">
                <a:solidFill>
                  <a:srgbClr val="FFC000"/>
                </a:solidFill>
              </a:rPr>
              <a:t> </a:t>
            </a:r>
            <a:r>
              <a:rPr lang="en-US" sz="2000" b="1" dirty="0" err="1" smtClean="0">
                <a:solidFill>
                  <a:srgbClr val="FFC000"/>
                </a:solidFill>
              </a:rPr>
              <a:t>seluruh</a:t>
            </a:r>
            <a:r>
              <a:rPr lang="en-US" sz="2000" b="1" dirty="0" smtClean="0">
                <a:solidFill>
                  <a:srgbClr val="FFC000"/>
                </a:solidFill>
              </a:rPr>
              <a:t> </a:t>
            </a:r>
            <a:r>
              <a:rPr lang="en-US" sz="2000" b="1" dirty="0" err="1" smtClean="0">
                <a:solidFill>
                  <a:srgbClr val="FFC000"/>
                </a:solidFill>
              </a:rPr>
              <a:t>kegiatan</a:t>
            </a:r>
            <a:endParaRPr lang="en-US" sz="2000" b="1" dirty="0" smtClean="0">
              <a:solidFill>
                <a:srgbClr val="FFC000"/>
              </a:solidFill>
            </a:endParaRPr>
          </a:p>
          <a:p>
            <a:pPr>
              <a:lnSpc>
                <a:spcPct val="80000"/>
              </a:lnSpc>
            </a:pPr>
            <a:r>
              <a:rPr lang="en-US" sz="2000" b="1" dirty="0" smtClean="0">
                <a:solidFill>
                  <a:srgbClr val="FFFF00"/>
                </a:solidFill>
              </a:rPr>
              <a:t>		   </a:t>
            </a:r>
          </a:p>
          <a:p>
            <a:pPr>
              <a:lnSpc>
                <a:spcPct val="80000"/>
              </a:lnSpc>
            </a:pPr>
            <a:r>
              <a:rPr lang="en-US" sz="2000" b="1" dirty="0" err="1" smtClean="0">
                <a:solidFill>
                  <a:srgbClr val="FF0000"/>
                </a:solidFill>
              </a:rPr>
              <a:t>Bentuk</a:t>
            </a:r>
            <a:r>
              <a:rPr lang="en-US" sz="2000" b="1" dirty="0" smtClean="0">
                <a:solidFill>
                  <a:srgbClr val="FF0000"/>
                </a:solidFill>
              </a:rPr>
              <a:t> </a:t>
            </a:r>
            <a:r>
              <a:rPr lang="en-US" sz="2000" b="1" dirty="0" err="1" smtClean="0">
                <a:solidFill>
                  <a:srgbClr val="FF0000"/>
                </a:solidFill>
              </a:rPr>
              <a:t>Organisasi</a:t>
            </a:r>
            <a:r>
              <a:rPr lang="en-US" sz="2000" b="1" dirty="0" smtClean="0">
                <a:solidFill>
                  <a:srgbClr val="FF0000"/>
                </a:solidFill>
              </a:rPr>
              <a:t>:</a:t>
            </a:r>
          </a:p>
          <a:p>
            <a:pPr>
              <a:lnSpc>
                <a:spcPct val="80000"/>
              </a:lnSpc>
            </a:pPr>
            <a:r>
              <a:rPr lang="en-US" sz="2000" b="1" dirty="0" smtClean="0">
                <a:solidFill>
                  <a:srgbClr val="FFFF00"/>
                </a:solidFill>
              </a:rPr>
              <a:t> </a:t>
            </a:r>
            <a:r>
              <a:rPr lang="en-US" sz="2000" b="1" dirty="0" smtClean="0">
                <a:solidFill>
                  <a:srgbClr val="00FF99"/>
                </a:solidFill>
              </a:rPr>
              <a:t>a.  </a:t>
            </a:r>
            <a:r>
              <a:rPr lang="en-US" sz="2000" b="1" dirty="0" err="1" smtClean="0">
                <a:solidFill>
                  <a:srgbClr val="0070C0"/>
                </a:solidFill>
              </a:rPr>
              <a:t>Organisasi</a:t>
            </a:r>
            <a:r>
              <a:rPr lang="en-US" sz="2000" b="1" dirty="0" smtClean="0">
                <a:solidFill>
                  <a:srgbClr val="0070C0"/>
                </a:solidFill>
              </a:rPr>
              <a:t> </a:t>
            </a:r>
            <a:r>
              <a:rPr lang="en-US" sz="2000" b="1" dirty="0" err="1" smtClean="0">
                <a:solidFill>
                  <a:srgbClr val="0070C0"/>
                </a:solidFill>
              </a:rPr>
              <a:t>Garis</a:t>
            </a:r>
            <a:r>
              <a:rPr lang="en-US" sz="2000" b="1" dirty="0" smtClean="0">
                <a:solidFill>
                  <a:srgbClr val="0070C0"/>
                </a:solidFill>
              </a:rPr>
              <a:t>,</a:t>
            </a:r>
            <a:r>
              <a:rPr lang="en-US" sz="2000" b="1" dirty="0" smtClean="0">
                <a:solidFill>
                  <a:srgbClr val="00FF99"/>
                </a:solidFill>
              </a:rPr>
              <a:t> </a:t>
            </a:r>
            <a:r>
              <a:rPr lang="en-US" sz="2000" b="1" dirty="0" err="1" smtClean="0">
                <a:solidFill>
                  <a:srgbClr val="FFFF00"/>
                </a:solidFill>
              </a:rPr>
              <a:t>dimana</a:t>
            </a:r>
            <a:r>
              <a:rPr lang="en-US" sz="2000" b="1" dirty="0" smtClean="0">
                <a:solidFill>
                  <a:srgbClr val="FFFF00"/>
                </a:solidFill>
              </a:rPr>
              <a:t> </a:t>
            </a:r>
            <a:r>
              <a:rPr lang="en-US" sz="2000" b="1" dirty="0" err="1" smtClean="0">
                <a:solidFill>
                  <a:srgbClr val="FFFF00"/>
                </a:solidFill>
              </a:rPr>
              <a:t>wewenang</a:t>
            </a:r>
            <a:r>
              <a:rPr lang="en-US" sz="2000" b="1" dirty="0" smtClean="0">
                <a:solidFill>
                  <a:srgbClr val="FFFF00"/>
                </a:solidFill>
              </a:rPr>
              <a:t> </a:t>
            </a:r>
            <a:r>
              <a:rPr lang="en-US" sz="2000" b="1" dirty="0" err="1" smtClean="0">
                <a:solidFill>
                  <a:srgbClr val="FFFF00"/>
                </a:solidFill>
              </a:rPr>
              <a:t>pimpinan</a:t>
            </a:r>
            <a:r>
              <a:rPr lang="en-US" sz="2000" b="1" dirty="0" smtClean="0">
                <a:solidFill>
                  <a:srgbClr val="FFFF00"/>
                </a:solidFill>
              </a:rPr>
              <a:t> </a:t>
            </a:r>
            <a:r>
              <a:rPr lang="en-US" sz="2000" b="1" dirty="0" err="1" smtClean="0">
                <a:solidFill>
                  <a:srgbClr val="FFFF00"/>
                </a:solidFill>
              </a:rPr>
              <a:t>langsung</a:t>
            </a:r>
            <a:r>
              <a:rPr lang="en-US" sz="2000" b="1" dirty="0" smtClean="0">
                <a:solidFill>
                  <a:srgbClr val="FFFF00"/>
                </a:solidFill>
              </a:rPr>
              <a:t> </a:t>
            </a:r>
            <a:r>
              <a:rPr lang="en-US" sz="2000" b="1" dirty="0" err="1" smtClean="0">
                <a:solidFill>
                  <a:srgbClr val="FFFF00"/>
                </a:solidFill>
              </a:rPr>
              <a:t>ditujukan</a:t>
            </a:r>
            <a:r>
              <a:rPr lang="en-US" sz="2000" b="1" dirty="0" smtClean="0">
                <a:solidFill>
                  <a:srgbClr val="FFFF00"/>
                </a:solidFill>
              </a:rPr>
              <a:t> </a:t>
            </a:r>
            <a:r>
              <a:rPr lang="en-US" sz="2000" b="1" dirty="0" err="1" smtClean="0">
                <a:solidFill>
                  <a:srgbClr val="FFFF00"/>
                </a:solidFill>
              </a:rPr>
              <a:t>kepada</a:t>
            </a:r>
            <a:r>
              <a:rPr lang="en-US" sz="2000" b="1" dirty="0" smtClean="0">
                <a:solidFill>
                  <a:srgbClr val="FFFF00"/>
                </a:solidFill>
              </a:rPr>
              <a:t> </a:t>
            </a:r>
            <a:r>
              <a:rPr lang="en-US" sz="2000" b="1" dirty="0" err="1" smtClean="0">
                <a:solidFill>
                  <a:srgbClr val="FFFF00"/>
                </a:solidFill>
              </a:rPr>
              <a:t>bawahan</a:t>
            </a:r>
            <a:r>
              <a:rPr lang="en-US" sz="2000" b="1" dirty="0" smtClean="0">
                <a:solidFill>
                  <a:srgbClr val="FFFF00"/>
                </a:solidFill>
              </a:rPr>
              <a:t>, </a:t>
            </a:r>
            <a:r>
              <a:rPr lang="en-US" sz="2000" b="1" dirty="0" err="1" smtClean="0">
                <a:solidFill>
                  <a:srgbClr val="FFFF00"/>
                </a:solidFill>
              </a:rPr>
              <a:t>bawahan</a:t>
            </a:r>
            <a:r>
              <a:rPr lang="en-US" sz="2000" b="1" dirty="0" smtClean="0">
                <a:solidFill>
                  <a:srgbClr val="FFFF00"/>
                </a:solidFill>
              </a:rPr>
              <a:t> </a:t>
            </a:r>
            <a:r>
              <a:rPr lang="en-US" sz="2000" b="1" dirty="0" err="1" smtClean="0">
                <a:solidFill>
                  <a:srgbClr val="FFFF00"/>
                </a:solidFill>
              </a:rPr>
              <a:t>langsung</a:t>
            </a:r>
            <a:r>
              <a:rPr lang="en-US" sz="2000" b="1" dirty="0" smtClean="0">
                <a:solidFill>
                  <a:srgbClr val="FFFF00"/>
                </a:solidFill>
              </a:rPr>
              <a:t> </a:t>
            </a:r>
            <a:r>
              <a:rPr lang="en-US" sz="2000" b="1" dirty="0" err="1" smtClean="0">
                <a:solidFill>
                  <a:srgbClr val="FFFF00"/>
                </a:solidFill>
              </a:rPr>
              <a:t>bertanggung</a:t>
            </a:r>
            <a:r>
              <a:rPr lang="en-US" sz="2000" b="1" dirty="0" smtClean="0">
                <a:solidFill>
                  <a:srgbClr val="FFFF00"/>
                </a:solidFill>
              </a:rPr>
              <a:t> </a:t>
            </a:r>
            <a:r>
              <a:rPr lang="en-US" sz="2000" b="1" dirty="0" err="1" smtClean="0">
                <a:solidFill>
                  <a:srgbClr val="FFFF00"/>
                </a:solidFill>
              </a:rPr>
              <a:t>jawab</a:t>
            </a:r>
            <a:r>
              <a:rPr lang="en-US" sz="2000" b="1" dirty="0" smtClean="0">
                <a:solidFill>
                  <a:srgbClr val="FFFF00"/>
                </a:solidFill>
              </a:rPr>
              <a:t> </a:t>
            </a:r>
            <a:r>
              <a:rPr lang="en-US" sz="2000" b="1" dirty="0" err="1" smtClean="0">
                <a:solidFill>
                  <a:srgbClr val="FFFF00"/>
                </a:solidFill>
              </a:rPr>
              <a:t>kepada</a:t>
            </a:r>
            <a:r>
              <a:rPr lang="en-US" sz="2000" b="1" dirty="0" smtClean="0">
                <a:solidFill>
                  <a:srgbClr val="FFFF00"/>
                </a:solidFill>
              </a:rPr>
              <a:t> </a:t>
            </a:r>
            <a:r>
              <a:rPr lang="en-US" sz="2000" b="1" dirty="0" err="1" smtClean="0">
                <a:solidFill>
                  <a:srgbClr val="FFFF00"/>
                </a:solidFill>
              </a:rPr>
              <a:t>atasan</a:t>
            </a:r>
            <a:r>
              <a:rPr lang="en-US" sz="2000" b="1" dirty="0" smtClean="0">
                <a:solidFill>
                  <a:srgbClr val="FFFF00"/>
                </a:solidFill>
              </a:rPr>
              <a:t>.</a:t>
            </a:r>
          </a:p>
          <a:p>
            <a:pPr>
              <a:lnSpc>
                <a:spcPct val="80000"/>
              </a:lnSpc>
              <a:buFont typeface="Wingdings" pitchFamily="2" charset="2"/>
              <a:buNone/>
            </a:pPr>
            <a:r>
              <a:rPr lang="en-US" sz="2000" b="1" dirty="0" smtClean="0">
                <a:solidFill>
                  <a:srgbClr val="00FF99"/>
                </a:solidFill>
              </a:rPr>
              <a:t> b</a:t>
            </a:r>
            <a:r>
              <a:rPr lang="en-US" sz="2000" b="1" dirty="0" smtClean="0">
                <a:solidFill>
                  <a:srgbClr val="0070C0"/>
                </a:solidFill>
              </a:rPr>
              <a:t>.  </a:t>
            </a:r>
            <a:r>
              <a:rPr lang="en-US" sz="2000" b="1" dirty="0" err="1" smtClean="0">
                <a:solidFill>
                  <a:srgbClr val="0070C0"/>
                </a:solidFill>
              </a:rPr>
              <a:t>Organisasi</a:t>
            </a:r>
            <a:r>
              <a:rPr lang="en-US" sz="2000" b="1" dirty="0" smtClean="0">
                <a:solidFill>
                  <a:srgbClr val="0070C0"/>
                </a:solidFill>
              </a:rPr>
              <a:t> </a:t>
            </a:r>
            <a:r>
              <a:rPr lang="en-US" sz="2000" b="1" dirty="0" err="1" smtClean="0">
                <a:solidFill>
                  <a:srgbClr val="0070C0"/>
                </a:solidFill>
              </a:rPr>
              <a:t>Fungsional</a:t>
            </a:r>
            <a:r>
              <a:rPr lang="en-US" sz="2000" b="1" dirty="0" smtClean="0">
                <a:solidFill>
                  <a:srgbClr val="00FF99"/>
                </a:solidFill>
              </a:rPr>
              <a:t>, </a:t>
            </a:r>
            <a:r>
              <a:rPr lang="en-US" sz="2000" b="1" dirty="0" err="1" smtClean="0">
                <a:solidFill>
                  <a:srgbClr val="FFFF00"/>
                </a:solidFill>
              </a:rPr>
              <a:t>organisasi</a:t>
            </a:r>
            <a:r>
              <a:rPr lang="en-US" sz="2000" b="1" dirty="0" smtClean="0">
                <a:solidFill>
                  <a:srgbClr val="FFFF00"/>
                </a:solidFill>
              </a:rPr>
              <a:t> </a:t>
            </a:r>
            <a:r>
              <a:rPr lang="en-US" sz="2000" b="1" dirty="0" err="1" smtClean="0">
                <a:solidFill>
                  <a:srgbClr val="FFFF00"/>
                </a:solidFill>
              </a:rPr>
              <a:t>yg</a:t>
            </a:r>
            <a:r>
              <a:rPr lang="en-US" sz="2000" b="1" dirty="0" smtClean="0">
                <a:solidFill>
                  <a:srgbClr val="FFFF00"/>
                </a:solidFill>
              </a:rPr>
              <a:t> </a:t>
            </a:r>
            <a:r>
              <a:rPr lang="en-US" sz="2000" b="1" dirty="0" err="1" smtClean="0">
                <a:solidFill>
                  <a:srgbClr val="FFFF00"/>
                </a:solidFill>
              </a:rPr>
              <a:t>disusun</a:t>
            </a:r>
            <a:r>
              <a:rPr lang="en-US" sz="2000" b="1" dirty="0" smtClean="0">
                <a:solidFill>
                  <a:srgbClr val="FFFF00"/>
                </a:solidFill>
              </a:rPr>
              <a:t> </a:t>
            </a:r>
            <a:r>
              <a:rPr lang="en-US" sz="2000" b="1" dirty="0" err="1" smtClean="0">
                <a:solidFill>
                  <a:srgbClr val="FFFF00"/>
                </a:solidFill>
              </a:rPr>
              <a:t>berdasarkan</a:t>
            </a:r>
            <a:r>
              <a:rPr lang="en-US" sz="2000" b="1" dirty="0" smtClean="0">
                <a:solidFill>
                  <a:srgbClr val="FFFF00"/>
                </a:solidFill>
              </a:rPr>
              <a:t> </a:t>
            </a:r>
            <a:r>
              <a:rPr lang="en-US" sz="2000" b="1" dirty="0" err="1" smtClean="0">
                <a:solidFill>
                  <a:srgbClr val="FFFF00"/>
                </a:solidFill>
              </a:rPr>
              <a:t>sifat</a:t>
            </a:r>
            <a:r>
              <a:rPr lang="en-US" sz="2000" b="1" dirty="0" smtClean="0">
                <a:solidFill>
                  <a:srgbClr val="FFFF00"/>
                </a:solidFill>
              </a:rPr>
              <a:t> </a:t>
            </a:r>
            <a:r>
              <a:rPr lang="en-US" sz="2000" b="1" dirty="0" err="1" smtClean="0">
                <a:solidFill>
                  <a:srgbClr val="FFFF00"/>
                </a:solidFill>
              </a:rPr>
              <a:t>dan</a:t>
            </a:r>
            <a:r>
              <a:rPr lang="en-US" sz="2000" b="1" dirty="0" smtClean="0">
                <a:solidFill>
                  <a:srgbClr val="FFFF00"/>
                </a:solidFill>
              </a:rPr>
              <a:t> </a:t>
            </a:r>
            <a:r>
              <a:rPr lang="en-US" sz="2000" b="1" dirty="0" err="1" smtClean="0">
                <a:solidFill>
                  <a:srgbClr val="FFFF00"/>
                </a:solidFill>
              </a:rPr>
              <a:t>jenis</a:t>
            </a:r>
            <a:r>
              <a:rPr lang="en-US" sz="2000" b="1" dirty="0" smtClean="0">
                <a:solidFill>
                  <a:srgbClr val="FFFF00"/>
                </a:solidFill>
              </a:rPr>
              <a:t> </a:t>
            </a:r>
            <a:r>
              <a:rPr lang="en-US" sz="2000" b="1" dirty="0" err="1" smtClean="0">
                <a:solidFill>
                  <a:srgbClr val="FFFF00"/>
                </a:solidFill>
              </a:rPr>
              <a:t>fungsi</a:t>
            </a:r>
            <a:r>
              <a:rPr lang="en-US" sz="2000" b="1" dirty="0" smtClean="0">
                <a:solidFill>
                  <a:srgbClr val="FFFF00"/>
                </a:solidFill>
              </a:rPr>
              <a:t> yang </a:t>
            </a:r>
            <a:r>
              <a:rPr lang="en-US" sz="2000" b="1" dirty="0" err="1" smtClean="0">
                <a:solidFill>
                  <a:srgbClr val="FFFF00"/>
                </a:solidFill>
              </a:rPr>
              <a:t>harus</a:t>
            </a:r>
            <a:r>
              <a:rPr lang="en-US" sz="2000" b="1" dirty="0" smtClean="0">
                <a:solidFill>
                  <a:srgbClr val="FFFF00"/>
                </a:solidFill>
              </a:rPr>
              <a:t> </a:t>
            </a:r>
            <a:r>
              <a:rPr lang="en-US" sz="2000" b="1" dirty="0" err="1" smtClean="0">
                <a:solidFill>
                  <a:srgbClr val="FFFF00"/>
                </a:solidFill>
              </a:rPr>
              <a:t>silaksanakan</a:t>
            </a:r>
            <a:r>
              <a:rPr lang="en-US" sz="2000" b="1" dirty="0" smtClean="0">
                <a:solidFill>
                  <a:srgbClr val="FFFF00"/>
                </a:solidFill>
              </a:rPr>
              <a:t>. </a:t>
            </a:r>
          </a:p>
          <a:p>
            <a:pPr>
              <a:lnSpc>
                <a:spcPct val="80000"/>
              </a:lnSpc>
            </a:pPr>
            <a:r>
              <a:rPr lang="en-US" sz="2000" b="1" dirty="0" smtClean="0">
                <a:solidFill>
                  <a:srgbClr val="00FF99"/>
                </a:solidFill>
              </a:rPr>
              <a:t>  c.  </a:t>
            </a:r>
            <a:r>
              <a:rPr lang="en-US" sz="2000" b="1" dirty="0" err="1" smtClean="0">
                <a:solidFill>
                  <a:srgbClr val="0070C0"/>
                </a:solidFill>
              </a:rPr>
              <a:t>Organisasi</a:t>
            </a:r>
            <a:r>
              <a:rPr lang="en-US" sz="2000" b="1" dirty="0" smtClean="0">
                <a:solidFill>
                  <a:srgbClr val="0070C0"/>
                </a:solidFill>
              </a:rPr>
              <a:t> </a:t>
            </a:r>
            <a:r>
              <a:rPr lang="en-US" sz="2000" b="1" dirty="0" err="1" smtClean="0">
                <a:solidFill>
                  <a:srgbClr val="0070C0"/>
                </a:solidFill>
              </a:rPr>
              <a:t>Garis</a:t>
            </a:r>
            <a:r>
              <a:rPr lang="en-US" sz="2000" b="1" dirty="0" smtClean="0">
                <a:solidFill>
                  <a:srgbClr val="0070C0"/>
                </a:solidFill>
              </a:rPr>
              <a:t> </a:t>
            </a:r>
            <a:r>
              <a:rPr lang="en-US" sz="2000" b="1" dirty="0" err="1" smtClean="0">
                <a:solidFill>
                  <a:srgbClr val="0070C0"/>
                </a:solidFill>
              </a:rPr>
              <a:t>dan</a:t>
            </a:r>
            <a:r>
              <a:rPr lang="en-US" sz="2000" b="1" dirty="0" smtClean="0">
                <a:solidFill>
                  <a:srgbClr val="0070C0"/>
                </a:solidFill>
              </a:rPr>
              <a:t> </a:t>
            </a:r>
            <a:r>
              <a:rPr lang="en-US" sz="2000" b="1" dirty="0" err="1" smtClean="0">
                <a:solidFill>
                  <a:srgbClr val="0070C0"/>
                </a:solidFill>
              </a:rPr>
              <a:t>Staf</a:t>
            </a:r>
            <a:r>
              <a:rPr lang="en-US" sz="2000" b="1" dirty="0" smtClean="0">
                <a:solidFill>
                  <a:srgbClr val="00FF99"/>
                </a:solidFill>
              </a:rPr>
              <a:t>, </a:t>
            </a:r>
            <a:r>
              <a:rPr lang="en-US" sz="2000" b="1" dirty="0" err="1" smtClean="0">
                <a:solidFill>
                  <a:srgbClr val="FFFF00"/>
                </a:solidFill>
              </a:rPr>
              <a:t>sistim</a:t>
            </a:r>
            <a:r>
              <a:rPr lang="en-US" sz="2000" b="1" dirty="0" smtClean="0">
                <a:solidFill>
                  <a:srgbClr val="FFFF00"/>
                </a:solidFill>
              </a:rPr>
              <a:t> </a:t>
            </a:r>
            <a:r>
              <a:rPr lang="en-US" sz="2000" b="1" dirty="0" err="1" smtClean="0">
                <a:solidFill>
                  <a:srgbClr val="FFFF00"/>
                </a:solidFill>
              </a:rPr>
              <a:t>organisasi</a:t>
            </a:r>
            <a:r>
              <a:rPr lang="en-US" sz="2000" b="1" dirty="0" smtClean="0">
                <a:solidFill>
                  <a:srgbClr val="FFFF00"/>
                </a:solidFill>
              </a:rPr>
              <a:t> yang </a:t>
            </a:r>
            <a:r>
              <a:rPr lang="en-US" sz="2000" b="1" dirty="0" err="1" smtClean="0">
                <a:solidFill>
                  <a:srgbClr val="FFFF00"/>
                </a:solidFill>
              </a:rPr>
              <a:t>memberi</a:t>
            </a:r>
            <a:r>
              <a:rPr lang="en-US" sz="2000" b="1" dirty="0" smtClean="0">
                <a:solidFill>
                  <a:srgbClr val="FFFF00"/>
                </a:solidFill>
              </a:rPr>
              <a:t> </a:t>
            </a:r>
            <a:r>
              <a:rPr lang="en-US" sz="2000" b="1" dirty="0" err="1" smtClean="0">
                <a:solidFill>
                  <a:srgbClr val="FFFF00"/>
                </a:solidFill>
              </a:rPr>
              <a:t>wewenang</a:t>
            </a:r>
            <a:r>
              <a:rPr lang="en-US" sz="2000" b="1" dirty="0" smtClean="0">
                <a:solidFill>
                  <a:srgbClr val="FFFF00"/>
                </a:solidFill>
              </a:rPr>
              <a:t> </a:t>
            </a:r>
            <a:r>
              <a:rPr lang="en-US" sz="2000" b="1" dirty="0" err="1" smtClean="0">
                <a:solidFill>
                  <a:srgbClr val="FFFF00"/>
                </a:solidFill>
              </a:rPr>
              <a:t>pada</a:t>
            </a:r>
            <a:r>
              <a:rPr lang="en-US" sz="2000" b="1" dirty="0" smtClean="0">
                <a:solidFill>
                  <a:srgbClr val="FFFF00"/>
                </a:solidFill>
              </a:rPr>
              <a:t> </a:t>
            </a:r>
            <a:r>
              <a:rPr lang="en-US" sz="2000" b="1" dirty="0" err="1" smtClean="0">
                <a:solidFill>
                  <a:srgbClr val="FFFF00"/>
                </a:solidFill>
              </a:rPr>
              <a:t>pimpinan</a:t>
            </a:r>
            <a:r>
              <a:rPr lang="en-US" sz="2000" b="1" dirty="0" smtClean="0">
                <a:solidFill>
                  <a:srgbClr val="FFFF00"/>
                </a:solidFill>
              </a:rPr>
              <a:t> </a:t>
            </a:r>
            <a:r>
              <a:rPr lang="en-US" sz="2000" b="1" dirty="0" err="1" smtClean="0">
                <a:solidFill>
                  <a:srgbClr val="FFFF00"/>
                </a:solidFill>
              </a:rPr>
              <a:t>untuk</a:t>
            </a:r>
            <a:r>
              <a:rPr lang="en-US" sz="2000" b="1" dirty="0" smtClean="0">
                <a:solidFill>
                  <a:srgbClr val="FFFF00"/>
                </a:solidFill>
              </a:rPr>
              <a:t> </a:t>
            </a:r>
            <a:r>
              <a:rPr lang="en-US" sz="2000" b="1" dirty="0" err="1" smtClean="0">
                <a:solidFill>
                  <a:srgbClr val="FFFF00"/>
                </a:solidFill>
              </a:rPr>
              <a:t>memberi</a:t>
            </a:r>
            <a:r>
              <a:rPr lang="en-US" sz="2000" b="1" dirty="0" smtClean="0">
                <a:solidFill>
                  <a:srgbClr val="FFFF00"/>
                </a:solidFill>
              </a:rPr>
              <a:t> </a:t>
            </a:r>
            <a:r>
              <a:rPr lang="en-US" sz="2000" b="1" dirty="0" err="1" smtClean="0">
                <a:solidFill>
                  <a:srgbClr val="FFFF00"/>
                </a:solidFill>
              </a:rPr>
              <a:t>komamdo</a:t>
            </a:r>
            <a:r>
              <a:rPr lang="en-US" sz="2000" b="1" dirty="0" smtClean="0">
                <a:solidFill>
                  <a:srgbClr val="FFFF00"/>
                </a:solidFill>
              </a:rPr>
              <a:t> </a:t>
            </a:r>
            <a:r>
              <a:rPr lang="en-US" sz="2000" b="1" dirty="0" err="1" smtClean="0">
                <a:solidFill>
                  <a:srgbClr val="FFFF00"/>
                </a:solidFill>
              </a:rPr>
              <a:t>pada</a:t>
            </a:r>
            <a:r>
              <a:rPr lang="en-US" sz="2000" b="1" dirty="0" smtClean="0">
                <a:solidFill>
                  <a:srgbClr val="FFFF00"/>
                </a:solidFill>
              </a:rPr>
              <a:t> </a:t>
            </a:r>
            <a:r>
              <a:rPr lang="en-US" sz="2000" b="1" dirty="0" err="1" smtClean="0">
                <a:solidFill>
                  <a:srgbClr val="FFFF00"/>
                </a:solidFill>
              </a:rPr>
              <a:t>bawahan</a:t>
            </a:r>
            <a:r>
              <a:rPr lang="en-US" sz="2000" b="1" dirty="0" smtClean="0">
                <a:solidFill>
                  <a:srgbClr val="FFFF00"/>
                </a:solidFill>
              </a:rPr>
              <a:t> </a:t>
            </a:r>
            <a:r>
              <a:rPr lang="en-US" sz="2000" b="1" dirty="0" err="1" smtClean="0">
                <a:solidFill>
                  <a:srgbClr val="FFFF00"/>
                </a:solidFill>
              </a:rPr>
              <a:t>dan</a:t>
            </a:r>
            <a:r>
              <a:rPr lang="en-US" sz="2000" b="1" dirty="0" smtClean="0">
                <a:solidFill>
                  <a:srgbClr val="FFFF00"/>
                </a:solidFill>
              </a:rPr>
              <a:t> </a:t>
            </a:r>
            <a:r>
              <a:rPr lang="en-US" sz="2000" b="1" dirty="0" err="1" smtClean="0">
                <a:solidFill>
                  <a:srgbClr val="FFFF00"/>
                </a:solidFill>
              </a:rPr>
              <a:t>pimpinan</a:t>
            </a:r>
            <a:r>
              <a:rPr lang="en-US" sz="2000" b="1" dirty="0" smtClean="0">
                <a:solidFill>
                  <a:srgbClr val="FFFF00"/>
                </a:solidFill>
              </a:rPr>
              <a:t> </a:t>
            </a:r>
            <a:r>
              <a:rPr lang="en-US" sz="2000" b="1" dirty="0" err="1" smtClean="0">
                <a:solidFill>
                  <a:srgbClr val="FFFF00"/>
                </a:solidFill>
              </a:rPr>
              <a:t>dibantu</a:t>
            </a:r>
            <a:r>
              <a:rPr lang="en-US" sz="2000" b="1" dirty="0" smtClean="0">
                <a:solidFill>
                  <a:srgbClr val="FFFF00"/>
                </a:solidFill>
              </a:rPr>
              <a:t> </a:t>
            </a:r>
            <a:r>
              <a:rPr lang="en-US" sz="2000" b="1" dirty="0" err="1" smtClean="0">
                <a:solidFill>
                  <a:srgbClr val="FFFF00"/>
                </a:solidFill>
              </a:rPr>
              <a:t>oleh</a:t>
            </a:r>
            <a:r>
              <a:rPr lang="en-US" sz="2000" b="1" dirty="0" smtClean="0">
                <a:solidFill>
                  <a:srgbClr val="FFFF00"/>
                </a:solidFill>
              </a:rPr>
              <a:t> </a:t>
            </a:r>
            <a:r>
              <a:rPr lang="en-US" sz="2000" b="1" dirty="0" err="1" smtClean="0">
                <a:solidFill>
                  <a:srgbClr val="FFFF00"/>
                </a:solidFill>
              </a:rPr>
              <a:t>staf</a:t>
            </a:r>
            <a:r>
              <a:rPr lang="en-US" sz="2000" b="1" dirty="0" smtClean="0">
                <a:solidFill>
                  <a:srgbClr val="FFFF00"/>
                </a:solidFill>
              </a:rPr>
              <a:t> </a:t>
            </a:r>
            <a:r>
              <a:rPr lang="en-US" sz="2000" b="1" dirty="0" err="1" smtClean="0">
                <a:solidFill>
                  <a:srgbClr val="FFFF00"/>
                </a:solidFill>
              </a:rPr>
              <a:t>dalam</a:t>
            </a:r>
            <a:r>
              <a:rPr lang="en-US" sz="2000" b="1" dirty="0" smtClean="0">
                <a:solidFill>
                  <a:srgbClr val="FFFF00"/>
                </a:solidFill>
              </a:rPr>
              <a:t> </a:t>
            </a:r>
            <a:r>
              <a:rPr lang="en-US" sz="2000" b="1" dirty="0" err="1" smtClean="0">
                <a:solidFill>
                  <a:srgbClr val="FFFF00"/>
                </a:solidFill>
              </a:rPr>
              <a:t>melaksanakan</a:t>
            </a:r>
            <a:r>
              <a:rPr lang="en-US" sz="2000" b="1" dirty="0" smtClean="0">
                <a:solidFill>
                  <a:srgbClr val="FFFF00"/>
                </a:solidFill>
              </a:rPr>
              <a:t> </a:t>
            </a:r>
            <a:r>
              <a:rPr lang="en-US" sz="2000" b="1" dirty="0" err="1" smtClean="0">
                <a:solidFill>
                  <a:srgbClr val="FFFF00"/>
                </a:solidFill>
              </a:rPr>
              <a:t>tugasnya</a:t>
            </a:r>
            <a:r>
              <a:rPr lang="en-US" sz="2000" b="1" dirty="0" smtClean="0">
                <a:solidFill>
                  <a:srgbClr val="FFFF00"/>
                </a:solidFill>
              </a:rPr>
              <a:t>.</a:t>
            </a:r>
            <a:endParaRPr lang="en-US" sz="2000" b="1" dirty="0">
              <a:solidFill>
                <a:srgbClr val="FFFF00"/>
              </a:solidFill>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395288" y="1052513"/>
            <a:ext cx="8208962" cy="4783138"/>
            <a:chOff x="249" y="391"/>
            <a:chExt cx="5171" cy="3013"/>
          </a:xfrm>
        </p:grpSpPr>
        <p:grpSp>
          <p:nvGrpSpPr>
            <p:cNvPr id="3" name="Group 19"/>
            <p:cNvGrpSpPr>
              <a:grpSpLocks/>
            </p:cNvGrpSpPr>
            <p:nvPr/>
          </p:nvGrpSpPr>
          <p:grpSpPr bwMode="auto">
            <a:xfrm>
              <a:off x="930" y="391"/>
              <a:ext cx="3720" cy="1504"/>
              <a:chOff x="884" y="1842"/>
              <a:chExt cx="3720" cy="1504"/>
            </a:xfrm>
          </p:grpSpPr>
          <p:sp>
            <p:nvSpPr>
              <p:cNvPr id="12294" name="Text Box 9"/>
              <p:cNvSpPr txBox="1">
                <a:spLocks noChangeArrowheads="1"/>
              </p:cNvSpPr>
              <p:nvPr/>
            </p:nvSpPr>
            <p:spPr bwMode="auto">
              <a:xfrm>
                <a:off x="884" y="1845"/>
                <a:ext cx="1520" cy="64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P – 4.500</a:t>
                </a:r>
              </a:p>
              <a:p>
                <a:pPr algn="ctr" eaLnBrk="1" hangingPunct="1">
                  <a:spcBef>
                    <a:spcPct val="50000"/>
                  </a:spcBef>
                </a:pPr>
                <a:r>
                  <a:rPr lang="en-US" sz="2400" b="1">
                    <a:solidFill>
                      <a:srgbClr val="FFFF00"/>
                    </a:solidFill>
                  </a:rPr>
                  <a:t>3.500 – 4.500</a:t>
                </a:r>
                <a:endParaRPr lang="en-GB" sz="2400" b="1">
                  <a:solidFill>
                    <a:srgbClr val="FFFF00"/>
                  </a:solidFill>
                </a:endParaRPr>
              </a:p>
            </p:txBody>
          </p:sp>
          <p:sp>
            <p:nvSpPr>
              <p:cNvPr id="12295" name="Text Box 10"/>
              <p:cNvSpPr txBox="1">
                <a:spLocks noChangeArrowheads="1"/>
              </p:cNvSpPr>
              <p:nvPr/>
            </p:nvSpPr>
            <p:spPr bwMode="auto">
              <a:xfrm>
                <a:off x="2517" y="2024"/>
                <a:ext cx="272" cy="288"/>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2296" name="Text Box 11"/>
              <p:cNvSpPr txBox="1">
                <a:spLocks noChangeArrowheads="1"/>
              </p:cNvSpPr>
              <p:nvPr/>
            </p:nvSpPr>
            <p:spPr bwMode="auto">
              <a:xfrm>
                <a:off x="2789" y="1842"/>
                <a:ext cx="1814" cy="64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Q – 175.000</a:t>
                </a:r>
              </a:p>
              <a:p>
                <a:pPr algn="ctr" eaLnBrk="1" hangingPunct="1">
                  <a:spcBef>
                    <a:spcPct val="50000"/>
                  </a:spcBef>
                </a:pPr>
                <a:r>
                  <a:rPr lang="en-US" sz="2400" b="1">
                    <a:solidFill>
                      <a:srgbClr val="FFFF00"/>
                    </a:solidFill>
                  </a:rPr>
                  <a:t>225.000 – 175.000</a:t>
                </a:r>
                <a:endParaRPr lang="en-GB" sz="2400" b="1">
                  <a:solidFill>
                    <a:srgbClr val="FFFF00"/>
                  </a:solidFill>
                </a:endParaRPr>
              </a:p>
            </p:txBody>
          </p:sp>
          <p:sp>
            <p:nvSpPr>
              <p:cNvPr id="12297" name="Line 12"/>
              <p:cNvSpPr>
                <a:spLocks noChangeShapeType="1"/>
              </p:cNvSpPr>
              <p:nvPr/>
            </p:nvSpPr>
            <p:spPr bwMode="auto">
              <a:xfrm>
                <a:off x="1066" y="2160"/>
                <a:ext cx="1224"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2298" name="Line 13"/>
              <p:cNvSpPr>
                <a:spLocks noChangeShapeType="1"/>
              </p:cNvSpPr>
              <p:nvPr/>
            </p:nvSpPr>
            <p:spPr bwMode="auto">
              <a:xfrm>
                <a:off x="2880" y="2160"/>
                <a:ext cx="1633"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2299" name="Text Box 14"/>
              <p:cNvSpPr txBox="1">
                <a:spLocks noChangeArrowheads="1"/>
              </p:cNvSpPr>
              <p:nvPr/>
            </p:nvSpPr>
            <p:spPr bwMode="auto">
              <a:xfrm>
                <a:off x="1020" y="2706"/>
                <a:ext cx="1248" cy="64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P – 4.500</a:t>
                </a:r>
              </a:p>
              <a:p>
                <a:pPr algn="ctr" eaLnBrk="1" hangingPunct="1">
                  <a:spcBef>
                    <a:spcPct val="50000"/>
                  </a:spcBef>
                </a:pPr>
                <a:r>
                  <a:rPr lang="en-US" sz="2400" b="1">
                    <a:solidFill>
                      <a:srgbClr val="FFFF00"/>
                    </a:solidFill>
                  </a:rPr>
                  <a:t>1000</a:t>
                </a:r>
                <a:endParaRPr lang="en-GB" sz="2400" b="1">
                  <a:solidFill>
                    <a:srgbClr val="FFFF00"/>
                  </a:solidFill>
                </a:endParaRPr>
              </a:p>
            </p:txBody>
          </p:sp>
          <p:sp>
            <p:nvSpPr>
              <p:cNvPr id="12300" name="Text Box 15"/>
              <p:cNvSpPr txBox="1">
                <a:spLocks noChangeArrowheads="1"/>
              </p:cNvSpPr>
              <p:nvPr/>
            </p:nvSpPr>
            <p:spPr bwMode="auto">
              <a:xfrm>
                <a:off x="2517" y="2870"/>
                <a:ext cx="272" cy="288"/>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2301" name="Text Box 16"/>
              <p:cNvSpPr txBox="1">
                <a:spLocks noChangeArrowheads="1"/>
              </p:cNvSpPr>
              <p:nvPr/>
            </p:nvSpPr>
            <p:spPr bwMode="auto">
              <a:xfrm>
                <a:off x="3288" y="2704"/>
                <a:ext cx="1316" cy="640"/>
              </a:xfrm>
              <a:prstGeom prst="rect">
                <a:avLst/>
              </a:prstGeom>
              <a:noFill/>
              <a:ln w="9525">
                <a:noFill/>
                <a:miter lim="800000"/>
                <a:headEnd/>
                <a:tailEnd/>
              </a:ln>
            </p:spPr>
            <p:txBody>
              <a:bodyPr>
                <a:spAutoFit/>
              </a:bodyPr>
              <a:lstStyle/>
              <a:p>
                <a:pPr algn="ctr" eaLnBrk="1" hangingPunct="1">
                  <a:spcBef>
                    <a:spcPct val="50000"/>
                  </a:spcBef>
                </a:pPr>
                <a:r>
                  <a:rPr lang="en-US" sz="2400" b="1" dirty="0">
                    <a:solidFill>
                      <a:srgbClr val="FFFF00"/>
                    </a:solidFill>
                  </a:rPr>
                  <a:t>  Q – 175.000</a:t>
                </a:r>
              </a:p>
              <a:p>
                <a:pPr algn="ctr" eaLnBrk="1" hangingPunct="1">
                  <a:spcBef>
                    <a:spcPct val="50000"/>
                  </a:spcBef>
                </a:pPr>
                <a:r>
                  <a:rPr lang="en-US" sz="2400" b="1" dirty="0">
                    <a:solidFill>
                      <a:srgbClr val="FFFF00"/>
                    </a:solidFill>
                  </a:rPr>
                  <a:t>50.000</a:t>
                </a:r>
                <a:endParaRPr lang="en-GB" sz="2400" b="1" dirty="0">
                  <a:solidFill>
                    <a:srgbClr val="FFFF00"/>
                  </a:solidFill>
                </a:endParaRPr>
              </a:p>
            </p:txBody>
          </p:sp>
          <p:sp>
            <p:nvSpPr>
              <p:cNvPr id="12302" name="Line 17"/>
              <p:cNvSpPr>
                <a:spLocks noChangeShapeType="1"/>
              </p:cNvSpPr>
              <p:nvPr/>
            </p:nvSpPr>
            <p:spPr bwMode="auto">
              <a:xfrm>
                <a:off x="1066" y="3022"/>
                <a:ext cx="1224"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2303" name="Line 18"/>
              <p:cNvSpPr>
                <a:spLocks noChangeShapeType="1"/>
              </p:cNvSpPr>
              <p:nvPr/>
            </p:nvSpPr>
            <p:spPr bwMode="auto">
              <a:xfrm>
                <a:off x="2925" y="3022"/>
                <a:ext cx="1633" cy="0"/>
              </a:xfrm>
              <a:prstGeom prst="line">
                <a:avLst/>
              </a:prstGeom>
              <a:noFill/>
              <a:ln w="25400">
                <a:solidFill>
                  <a:srgbClr val="FF0000"/>
                </a:solidFill>
                <a:round/>
                <a:headEnd/>
                <a:tailEnd/>
              </a:ln>
            </p:spPr>
            <p:txBody>
              <a:bodyPr/>
              <a:lstStyle/>
              <a:p>
                <a:endParaRPr lang="en-US">
                  <a:solidFill>
                    <a:srgbClr val="FFFF00"/>
                  </a:solidFill>
                </a:endParaRPr>
              </a:p>
            </p:txBody>
          </p:sp>
        </p:grpSp>
        <p:sp>
          <p:nvSpPr>
            <p:cNvPr id="12292" name="Rectangle 20"/>
            <p:cNvSpPr>
              <a:spLocks noChangeArrowheads="1"/>
            </p:cNvSpPr>
            <p:nvPr/>
          </p:nvSpPr>
          <p:spPr bwMode="auto">
            <a:xfrm>
              <a:off x="249" y="2160"/>
              <a:ext cx="5171" cy="576"/>
            </a:xfrm>
            <a:prstGeom prst="rect">
              <a:avLst/>
            </a:prstGeom>
            <a:noFill/>
            <a:ln w="9525">
              <a:noFill/>
              <a:miter lim="800000"/>
              <a:headEnd/>
              <a:tailEnd/>
            </a:ln>
          </p:spPr>
          <p:txBody>
            <a:bodyPr>
              <a:spAutoFit/>
            </a:bodyPr>
            <a:lstStyle/>
            <a:p>
              <a:pPr eaLnBrk="1" hangingPunct="1">
                <a:spcBef>
                  <a:spcPct val="25000"/>
                </a:spcBef>
                <a:tabLst>
                  <a:tab pos="3671888" algn="l"/>
                  <a:tab pos="4041775" algn="l"/>
                </a:tabLst>
              </a:pPr>
              <a:r>
                <a:rPr lang="en-US" sz="2400" b="1">
                  <a:solidFill>
                    <a:srgbClr val="FFFF00"/>
                  </a:solidFill>
                </a:rPr>
                <a:t>50.000 P  –  225.000.000	=  –1.000 Q + 175.000.000</a:t>
              </a:r>
              <a:endParaRPr lang="en-GB" sz="2400" b="1">
                <a:solidFill>
                  <a:srgbClr val="FFFF00"/>
                </a:solidFill>
              </a:endParaRPr>
            </a:p>
            <a:p>
              <a:pPr eaLnBrk="1" hangingPunct="1">
                <a:spcBef>
                  <a:spcPct val="25000"/>
                </a:spcBef>
                <a:tabLst>
                  <a:tab pos="3671888" algn="l"/>
                  <a:tab pos="4041775" algn="l"/>
                </a:tabLst>
              </a:pPr>
              <a:r>
                <a:rPr lang="en-US" sz="2400" b="1">
                  <a:solidFill>
                    <a:srgbClr val="FFFF00"/>
                  </a:solidFill>
                </a:rPr>
                <a:t>50.000 P                             =  –1.000 Q + 400.000.000</a:t>
              </a:r>
              <a:endParaRPr lang="en-GB" sz="2400" b="1">
                <a:solidFill>
                  <a:srgbClr val="FFFF00"/>
                </a:solidFill>
              </a:endParaRPr>
            </a:p>
          </p:txBody>
        </p:sp>
        <p:sp>
          <p:nvSpPr>
            <p:cNvPr id="12293" name="Rectangle 21"/>
            <p:cNvSpPr>
              <a:spLocks noChangeArrowheads="1"/>
            </p:cNvSpPr>
            <p:nvPr/>
          </p:nvSpPr>
          <p:spPr bwMode="auto">
            <a:xfrm>
              <a:off x="1973" y="3113"/>
              <a:ext cx="2428" cy="291"/>
            </a:xfrm>
            <a:prstGeom prst="rect">
              <a:avLst/>
            </a:prstGeom>
            <a:solidFill>
              <a:schemeClr val="accent5">
                <a:lumMod val="50000"/>
              </a:schemeClr>
            </a:solidFill>
            <a:ln w="9525">
              <a:solidFill>
                <a:srgbClr val="FF0000"/>
              </a:solidFill>
              <a:miter lim="800000"/>
              <a:headEnd/>
              <a:tailEnd/>
            </a:ln>
          </p:spPr>
          <p:txBody>
            <a:bodyPr wrap="none">
              <a:spAutoFit/>
            </a:bodyPr>
            <a:lstStyle/>
            <a:p>
              <a:pPr eaLnBrk="1" hangingPunct="1"/>
              <a:r>
                <a:rPr lang="en-US" sz="2400" b="1">
                  <a:solidFill>
                    <a:srgbClr val="FFFF00"/>
                  </a:solidFill>
                </a:rPr>
                <a:t>P</a:t>
              </a:r>
              <a:r>
                <a:rPr lang="en-US" sz="2400" b="1" baseline="-25000">
                  <a:solidFill>
                    <a:srgbClr val="FFFF00"/>
                  </a:solidFill>
                </a:rPr>
                <a:t>D</a:t>
              </a:r>
              <a:r>
                <a:rPr lang="en-US" sz="2400" b="1">
                  <a:solidFill>
                    <a:srgbClr val="FFFF00"/>
                  </a:solidFill>
                </a:rPr>
                <a:t>	=	8.000 – 0,02 Q</a:t>
              </a:r>
            </a:p>
          </p:txBody>
        </p:sp>
      </p:grpSp>
      <p:sp>
        <p:nvSpPr>
          <p:cNvPr id="16" name="Action Button: Home 1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1" name="Rectangle 3"/>
          <p:cNvSpPr>
            <a:spLocks noGrp="1"/>
          </p:cNvSpPr>
          <p:nvPr>
            <p:ph type="body" idx="1"/>
          </p:nvPr>
        </p:nvSpPr>
        <p:spPr>
          <a:xfrm>
            <a:off x="381000" y="1219200"/>
            <a:ext cx="8153400" cy="5334000"/>
          </a:xfrm>
        </p:spPr>
        <p:txBody>
          <a:bodyPr>
            <a:noAutofit/>
          </a:bodyPr>
          <a:lstStyle/>
          <a:p>
            <a:pPr>
              <a:lnSpc>
                <a:spcPct val="80000"/>
              </a:lnSpc>
            </a:pPr>
            <a:r>
              <a:rPr lang="en-US" sz="2200" b="1" dirty="0" smtClean="0">
                <a:solidFill>
                  <a:srgbClr val="FF0000"/>
                </a:solidFill>
              </a:rPr>
              <a:t>3. </a:t>
            </a:r>
            <a:r>
              <a:rPr lang="en-US" sz="2200" b="1" dirty="0" err="1" smtClean="0">
                <a:solidFill>
                  <a:srgbClr val="FF0000"/>
                </a:solidFill>
              </a:rPr>
              <a:t>Pelaksanaan</a:t>
            </a:r>
            <a:r>
              <a:rPr lang="en-US" sz="2200" b="1" dirty="0" smtClean="0">
                <a:solidFill>
                  <a:srgbClr val="FF0000"/>
                </a:solidFill>
              </a:rPr>
              <a:t> (Actuating)</a:t>
            </a:r>
            <a:r>
              <a:rPr lang="en-US" sz="2200" b="1" dirty="0" smtClean="0">
                <a:solidFill>
                  <a:srgbClr val="FFFF00"/>
                </a:solidFill>
              </a:rPr>
              <a:t>, </a:t>
            </a:r>
            <a:r>
              <a:rPr lang="en-US" sz="2200" b="1" dirty="0" err="1" smtClean="0">
                <a:solidFill>
                  <a:srgbClr val="FFFF00"/>
                </a:solidFill>
              </a:rPr>
              <a:t>adalah</a:t>
            </a:r>
            <a:r>
              <a:rPr lang="en-US" sz="2200" b="1" dirty="0" smtClean="0">
                <a:solidFill>
                  <a:srgbClr val="FFFF00"/>
                </a:solidFill>
              </a:rPr>
              <a:t> </a:t>
            </a:r>
            <a:r>
              <a:rPr lang="en-US" sz="2200" b="1" dirty="0" err="1" smtClean="0">
                <a:solidFill>
                  <a:srgbClr val="FFFF00"/>
                </a:solidFill>
              </a:rPr>
              <a:t>proses</a:t>
            </a:r>
            <a:r>
              <a:rPr lang="en-US" sz="2200" b="1" dirty="0" smtClean="0">
                <a:solidFill>
                  <a:srgbClr val="FFFF00"/>
                </a:solidFill>
              </a:rPr>
              <a:t> </a:t>
            </a:r>
            <a:r>
              <a:rPr lang="en-US" sz="2200" b="1" dirty="0" err="1" smtClean="0">
                <a:solidFill>
                  <a:srgbClr val="FFFF00"/>
                </a:solidFill>
              </a:rPr>
              <a:t>mempengaruhi</a:t>
            </a:r>
            <a:r>
              <a:rPr lang="en-US" sz="2200" b="1" dirty="0" smtClean="0">
                <a:solidFill>
                  <a:srgbClr val="FFFF00"/>
                </a:solidFill>
              </a:rPr>
              <a:t> </a:t>
            </a:r>
            <a:r>
              <a:rPr lang="en-US" sz="2200" b="1" dirty="0" err="1" smtClean="0">
                <a:solidFill>
                  <a:srgbClr val="FFFF00"/>
                </a:solidFill>
              </a:rPr>
              <a:t>orang</a:t>
            </a:r>
            <a:r>
              <a:rPr lang="en-US" sz="2200" b="1" dirty="0" smtClean="0">
                <a:solidFill>
                  <a:srgbClr val="FFFF00"/>
                </a:solidFill>
              </a:rPr>
              <a:t> lain,     </a:t>
            </a:r>
          </a:p>
          <a:p>
            <a:pPr marL="344488">
              <a:lnSpc>
                <a:spcPct val="80000"/>
              </a:lnSpc>
              <a:tabLst>
                <a:tab pos="344488" algn="l"/>
              </a:tabLst>
            </a:pPr>
            <a:r>
              <a:rPr lang="en-US" sz="2200" b="1" dirty="0" err="1" smtClean="0">
                <a:solidFill>
                  <a:srgbClr val="FFFF00"/>
                </a:solidFill>
              </a:rPr>
              <a:t>sehingga</a:t>
            </a:r>
            <a:r>
              <a:rPr lang="en-US" sz="2200" b="1" dirty="0" smtClean="0">
                <a:solidFill>
                  <a:srgbClr val="FFFF00"/>
                </a:solidFill>
              </a:rPr>
              <a:t> </a:t>
            </a:r>
            <a:r>
              <a:rPr lang="en-US" sz="2200" b="1" dirty="0" err="1" smtClean="0">
                <a:solidFill>
                  <a:srgbClr val="FFFF00"/>
                </a:solidFill>
              </a:rPr>
              <a:t>mereka</a:t>
            </a:r>
            <a:r>
              <a:rPr lang="en-US" sz="2200" b="1" dirty="0" smtClean="0">
                <a:solidFill>
                  <a:srgbClr val="FFFF00"/>
                </a:solidFill>
              </a:rPr>
              <a:t> </a:t>
            </a:r>
            <a:r>
              <a:rPr lang="en-US" sz="2200" b="1" dirty="0" err="1" smtClean="0">
                <a:solidFill>
                  <a:srgbClr val="FFFF00"/>
                </a:solidFill>
              </a:rPr>
              <a:t>mau</a:t>
            </a:r>
            <a:r>
              <a:rPr lang="en-US" sz="2200" b="1" dirty="0" smtClean="0">
                <a:solidFill>
                  <a:srgbClr val="FFFF00"/>
                </a:solidFill>
              </a:rPr>
              <a:t> </a:t>
            </a:r>
            <a:r>
              <a:rPr lang="en-US" sz="2200" b="1" dirty="0" err="1" smtClean="0">
                <a:solidFill>
                  <a:srgbClr val="FFFF00"/>
                </a:solidFill>
              </a:rPr>
              <a:t>bekerjasama</a:t>
            </a:r>
            <a:r>
              <a:rPr lang="en-US" sz="2200" b="1" dirty="0" smtClean="0">
                <a:solidFill>
                  <a:srgbClr val="FFFF00"/>
                </a:solidFill>
              </a:rPr>
              <a:t> </a:t>
            </a:r>
            <a:r>
              <a:rPr lang="en-US" sz="2200" b="1" dirty="0" err="1" smtClean="0">
                <a:solidFill>
                  <a:srgbClr val="FFFF00"/>
                </a:solidFill>
              </a:rPr>
              <a:t>dengan</a:t>
            </a:r>
            <a:r>
              <a:rPr lang="en-US" sz="2200" b="1" dirty="0" smtClean="0">
                <a:solidFill>
                  <a:srgbClr val="FFFF00"/>
                </a:solidFill>
              </a:rPr>
              <a:t> </a:t>
            </a:r>
            <a:r>
              <a:rPr lang="en-US" sz="2200" b="1" dirty="0" err="1" smtClean="0">
                <a:solidFill>
                  <a:srgbClr val="FFFF00"/>
                </a:solidFill>
              </a:rPr>
              <a:t>baik</a:t>
            </a:r>
            <a:r>
              <a:rPr lang="en-US" sz="2200" b="1" dirty="0" smtClean="0">
                <a:solidFill>
                  <a:srgbClr val="FFFF00"/>
                </a:solidFill>
              </a:rPr>
              <a:t> </a:t>
            </a:r>
            <a:r>
              <a:rPr lang="en-US" sz="2200" b="1" dirty="0" err="1" smtClean="0">
                <a:solidFill>
                  <a:srgbClr val="FFFF00"/>
                </a:solidFill>
              </a:rPr>
              <a:t>sesuai</a:t>
            </a:r>
            <a:r>
              <a:rPr lang="en-US" sz="2200" b="1" dirty="0" smtClean="0">
                <a:solidFill>
                  <a:srgbClr val="FFFF00"/>
                </a:solidFill>
              </a:rPr>
              <a:t> </a:t>
            </a:r>
            <a:r>
              <a:rPr lang="en-US" sz="2200" b="1" dirty="0" err="1" smtClean="0">
                <a:solidFill>
                  <a:srgbClr val="FFFF00"/>
                </a:solidFill>
              </a:rPr>
              <a:t>dengan</a:t>
            </a:r>
            <a:r>
              <a:rPr lang="en-US" sz="2200" b="1" dirty="0" smtClean="0">
                <a:solidFill>
                  <a:srgbClr val="FFFF00"/>
                </a:solidFill>
              </a:rPr>
              <a:t> </a:t>
            </a:r>
            <a:r>
              <a:rPr lang="en-US" sz="2200" b="1" dirty="0" err="1" smtClean="0">
                <a:solidFill>
                  <a:srgbClr val="FFFF00"/>
                </a:solidFill>
              </a:rPr>
              <a:t>tujuan</a:t>
            </a:r>
            <a:r>
              <a:rPr lang="en-US" sz="2200" b="1" dirty="0" smtClean="0">
                <a:solidFill>
                  <a:srgbClr val="FFFF00"/>
                </a:solidFill>
              </a:rPr>
              <a:t> yang </a:t>
            </a:r>
            <a:r>
              <a:rPr lang="en-US" sz="2200" b="1" dirty="0" err="1" smtClean="0">
                <a:solidFill>
                  <a:srgbClr val="FFFF00"/>
                </a:solidFill>
              </a:rPr>
              <a:t>telah</a:t>
            </a:r>
            <a:r>
              <a:rPr lang="en-US" sz="2200" b="1" dirty="0" smtClean="0">
                <a:solidFill>
                  <a:srgbClr val="FFFF00"/>
                </a:solidFill>
              </a:rPr>
              <a:t> </a:t>
            </a:r>
            <a:r>
              <a:rPr lang="en-US" sz="2200" b="1" dirty="0" err="1" smtClean="0">
                <a:solidFill>
                  <a:srgbClr val="FFFF00"/>
                </a:solidFill>
              </a:rPr>
              <a:t>ditetapkan</a:t>
            </a:r>
            <a:r>
              <a:rPr lang="en-US" sz="2200" b="1" dirty="0" smtClean="0">
                <a:solidFill>
                  <a:srgbClr val="FFFF00"/>
                </a:solidFill>
              </a:rPr>
              <a:t>. </a:t>
            </a:r>
            <a:r>
              <a:rPr lang="en-US" sz="2200" b="1" dirty="0" err="1" smtClean="0">
                <a:solidFill>
                  <a:srgbClr val="FFFF00"/>
                </a:solidFill>
              </a:rPr>
              <a:t>Untuk</a:t>
            </a:r>
            <a:r>
              <a:rPr lang="en-US" sz="2200" b="1" dirty="0" smtClean="0">
                <a:solidFill>
                  <a:srgbClr val="FFFF00"/>
                </a:solidFill>
              </a:rPr>
              <a:t> </a:t>
            </a:r>
            <a:r>
              <a:rPr lang="en-US" sz="2200" b="1" dirty="0" err="1" smtClean="0">
                <a:solidFill>
                  <a:srgbClr val="FFFF00"/>
                </a:solidFill>
              </a:rPr>
              <a:t>menggerakan</a:t>
            </a:r>
            <a:r>
              <a:rPr lang="en-US" sz="2200" b="1" dirty="0" smtClean="0">
                <a:solidFill>
                  <a:srgbClr val="FFFF00"/>
                </a:solidFill>
              </a:rPr>
              <a:t> </a:t>
            </a:r>
            <a:r>
              <a:rPr lang="en-US" sz="2200" b="1" dirty="0" err="1" smtClean="0">
                <a:solidFill>
                  <a:srgbClr val="FFFF00"/>
                </a:solidFill>
              </a:rPr>
              <a:t>orang-orang</a:t>
            </a:r>
            <a:r>
              <a:rPr lang="en-US" sz="2200" b="1" dirty="0" smtClean="0">
                <a:solidFill>
                  <a:srgbClr val="FFFF00"/>
                </a:solidFill>
              </a:rPr>
              <a:t> agar  </a:t>
            </a:r>
            <a:r>
              <a:rPr lang="en-US" sz="2200" b="1" dirty="0" err="1" smtClean="0">
                <a:solidFill>
                  <a:srgbClr val="FFFF00"/>
                </a:solidFill>
              </a:rPr>
              <a:t>bekerjasama</a:t>
            </a:r>
            <a:r>
              <a:rPr lang="en-US" sz="2200" b="1" dirty="0" smtClean="0">
                <a:solidFill>
                  <a:srgbClr val="FFFF00"/>
                </a:solidFill>
              </a:rPr>
              <a:t> </a:t>
            </a:r>
            <a:r>
              <a:rPr lang="en-US" sz="2200" b="1" dirty="0" err="1" smtClean="0">
                <a:solidFill>
                  <a:srgbClr val="FFFF00"/>
                </a:solidFill>
              </a:rPr>
              <a:t>dibutuhkan</a:t>
            </a:r>
            <a:r>
              <a:rPr lang="en-US" sz="2200" b="1" dirty="0" smtClean="0">
                <a:solidFill>
                  <a:srgbClr val="FFFF00"/>
                </a:solidFill>
              </a:rPr>
              <a:t> </a:t>
            </a:r>
            <a:r>
              <a:rPr lang="en-US" sz="2200" b="1" dirty="0" err="1" smtClean="0">
                <a:solidFill>
                  <a:srgbClr val="FFFF00"/>
                </a:solidFill>
              </a:rPr>
              <a:t>kepemimpinan</a:t>
            </a:r>
            <a:r>
              <a:rPr lang="en-US" sz="2200" b="1" dirty="0" smtClean="0">
                <a:solidFill>
                  <a:srgbClr val="FFFF00"/>
                </a:solidFill>
              </a:rPr>
              <a:t>.</a:t>
            </a:r>
          </a:p>
          <a:p>
            <a:pPr>
              <a:lnSpc>
                <a:spcPct val="80000"/>
              </a:lnSpc>
            </a:pPr>
            <a:endParaRPr lang="en-US" sz="2200" b="1" dirty="0" smtClean="0">
              <a:solidFill>
                <a:srgbClr val="FFFF00"/>
              </a:solidFill>
            </a:endParaRPr>
          </a:p>
          <a:p>
            <a:pPr>
              <a:lnSpc>
                <a:spcPct val="80000"/>
              </a:lnSpc>
            </a:pPr>
            <a:r>
              <a:rPr lang="en-US" sz="2200" b="1" dirty="0" smtClean="0">
                <a:solidFill>
                  <a:srgbClr val="FFFF00"/>
                </a:solidFill>
              </a:rPr>
              <a:t>	</a:t>
            </a:r>
            <a:r>
              <a:rPr lang="en-US" sz="2200" b="1" dirty="0" err="1" smtClean="0">
                <a:solidFill>
                  <a:srgbClr val="FFFF00"/>
                </a:solidFill>
              </a:rPr>
              <a:t>Ada</a:t>
            </a:r>
            <a:r>
              <a:rPr lang="en-US" sz="2200" b="1" dirty="0" smtClean="0">
                <a:solidFill>
                  <a:srgbClr val="FFFF00"/>
                </a:solidFill>
              </a:rPr>
              <a:t> </a:t>
            </a:r>
            <a:r>
              <a:rPr lang="en-US" sz="2200" b="1" dirty="0" err="1" smtClean="0">
                <a:solidFill>
                  <a:srgbClr val="FF0000"/>
                </a:solidFill>
              </a:rPr>
              <a:t>tiga</a:t>
            </a:r>
            <a:r>
              <a:rPr lang="en-US" sz="2200" b="1" dirty="0" smtClean="0">
                <a:solidFill>
                  <a:srgbClr val="FF0000"/>
                </a:solidFill>
              </a:rPr>
              <a:t> </a:t>
            </a:r>
            <a:r>
              <a:rPr lang="en-US" sz="2200" b="1" dirty="0" err="1" smtClean="0">
                <a:solidFill>
                  <a:srgbClr val="FF0000"/>
                </a:solidFill>
              </a:rPr>
              <a:t>tipe</a:t>
            </a:r>
            <a:r>
              <a:rPr lang="en-US" sz="2200" b="1" dirty="0" smtClean="0">
                <a:solidFill>
                  <a:srgbClr val="FF0000"/>
                </a:solidFill>
              </a:rPr>
              <a:t> </a:t>
            </a:r>
            <a:r>
              <a:rPr lang="en-US" sz="2200" b="1" dirty="0" err="1" smtClean="0">
                <a:solidFill>
                  <a:srgbClr val="FF0000"/>
                </a:solidFill>
              </a:rPr>
              <a:t>kepemimpinan</a:t>
            </a:r>
            <a:r>
              <a:rPr lang="en-US" sz="2200" b="1" dirty="0" smtClean="0">
                <a:solidFill>
                  <a:srgbClr val="FFFF00"/>
                </a:solidFill>
              </a:rPr>
              <a:t>, </a:t>
            </a:r>
            <a:r>
              <a:rPr lang="en-US" sz="2200" b="1" dirty="0" err="1" smtClean="0">
                <a:solidFill>
                  <a:srgbClr val="FFFF00"/>
                </a:solidFill>
              </a:rPr>
              <a:t>yaitu</a:t>
            </a:r>
            <a:r>
              <a:rPr lang="en-US" sz="2200" b="1" dirty="0" smtClean="0">
                <a:solidFill>
                  <a:srgbClr val="FFFF00"/>
                </a:solidFill>
              </a:rPr>
              <a:t>:</a:t>
            </a:r>
          </a:p>
          <a:p>
            <a:pPr lvl="1">
              <a:lnSpc>
                <a:spcPct val="80000"/>
              </a:lnSpc>
            </a:pPr>
            <a:r>
              <a:rPr lang="en-US" sz="2200" b="1" dirty="0" smtClean="0">
                <a:solidFill>
                  <a:srgbClr val="FFFF00"/>
                </a:solidFill>
              </a:rPr>
              <a:t>A. </a:t>
            </a:r>
            <a:r>
              <a:rPr lang="en-US" sz="2200" b="1" dirty="0" err="1" smtClean="0">
                <a:solidFill>
                  <a:srgbClr val="FFFF00"/>
                </a:solidFill>
              </a:rPr>
              <a:t>Otoriter</a:t>
            </a:r>
            <a:endParaRPr lang="en-US" sz="2200" b="1" dirty="0" smtClean="0">
              <a:solidFill>
                <a:srgbClr val="FFFF00"/>
              </a:solidFill>
            </a:endParaRPr>
          </a:p>
          <a:p>
            <a:pPr lvl="1">
              <a:lnSpc>
                <a:spcPct val="80000"/>
              </a:lnSpc>
            </a:pPr>
            <a:r>
              <a:rPr lang="en-US" sz="2200" b="1" dirty="0" smtClean="0">
                <a:solidFill>
                  <a:srgbClr val="FFFF00"/>
                </a:solidFill>
              </a:rPr>
              <a:t>B. </a:t>
            </a:r>
            <a:r>
              <a:rPr lang="en-US" sz="2200" b="1" dirty="0" err="1" smtClean="0">
                <a:solidFill>
                  <a:srgbClr val="FFFF00"/>
                </a:solidFill>
              </a:rPr>
              <a:t>Demokratis</a:t>
            </a:r>
            <a:endParaRPr lang="en-US" sz="2200" b="1" dirty="0" smtClean="0">
              <a:solidFill>
                <a:srgbClr val="FFFF00"/>
              </a:solidFill>
            </a:endParaRPr>
          </a:p>
          <a:p>
            <a:pPr lvl="1">
              <a:lnSpc>
                <a:spcPct val="80000"/>
              </a:lnSpc>
            </a:pPr>
            <a:r>
              <a:rPr lang="en-US" sz="2200" b="1" dirty="0" smtClean="0">
                <a:solidFill>
                  <a:srgbClr val="FFFF00"/>
                </a:solidFill>
              </a:rPr>
              <a:t>C. Liberal / </a:t>
            </a:r>
            <a:r>
              <a:rPr lang="en-US" sz="2200" b="1" dirty="0" err="1" smtClean="0">
                <a:solidFill>
                  <a:srgbClr val="FFFF00"/>
                </a:solidFill>
              </a:rPr>
              <a:t>Bebas</a:t>
            </a:r>
            <a:endParaRPr lang="en-US" sz="2200" b="1" dirty="0" smtClean="0">
              <a:solidFill>
                <a:srgbClr val="FFFF00"/>
              </a:solidFill>
            </a:endParaRPr>
          </a:p>
          <a:p>
            <a:pPr lvl="1">
              <a:lnSpc>
                <a:spcPct val="80000"/>
              </a:lnSpc>
            </a:pPr>
            <a:r>
              <a:rPr lang="en-US" sz="2200" b="1" dirty="0" smtClean="0">
                <a:solidFill>
                  <a:srgbClr val="FFFF00"/>
                </a:solidFill>
              </a:rPr>
              <a:t>	</a:t>
            </a:r>
          </a:p>
          <a:p>
            <a:pPr lvl="2">
              <a:lnSpc>
                <a:spcPct val="80000"/>
              </a:lnSpc>
            </a:pPr>
            <a:r>
              <a:rPr lang="en-US" sz="2200" b="1" dirty="0" err="1" smtClean="0">
                <a:solidFill>
                  <a:srgbClr val="FF0000"/>
                </a:solidFill>
              </a:rPr>
              <a:t>Jenis</a:t>
            </a:r>
            <a:r>
              <a:rPr lang="en-US" sz="2200" b="1" dirty="0" smtClean="0">
                <a:solidFill>
                  <a:srgbClr val="FF0000"/>
                </a:solidFill>
              </a:rPr>
              <a:t> </a:t>
            </a:r>
            <a:r>
              <a:rPr lang="en-US" sz="2200" b="1" dirty="0" err="1" smtClean="0">
                <a:solidFill>
                  <a:srgbClr val="FF0000"/>
                </a:solidFill>
              </a:rPr>
              <a:t>kegiatan</a:t>
            </a:r>
            <a:r>
              <a:rPr lang="en-US" sz="2200" b="1" dirty="0" smtClean="0">
                <a:solidFill>
                  <a:srgbClr val="FF0000"/>
                </a:solidFill>
              </a:rPr>
              <a:t> </a:t>
            </a:r>
            <a:r>
              <a:rPr lang="en-US" sz="2200" b="1" dirty="0" err="1" smtClean="0">
                <a:solidFill>
                  <a:srgbClr val="FF0000"/>
                </a:solidFill>
              </a:rPr>
              <a:t>menejer</a:t>
            </a:r>
            <a:r>
              <a:rPr lang="en-US" sz="2200" b="1" dirty="0" smtClean="0">
                <a:solidFill>
                  <a:srgbClr val="FF0000"/>
                </a:solidFill>
              </a:rPr>
              <a:t>:</a:t>
            </a:r>
          </a:p>
          <a:p>
            <a:pPr lvl="1">
              <a:lnSpc>
                <a:spcPct val="80000"/>
              </a:lnSpc>
            </a:pPr>
            <a:r>
              <a:rPr lang="en-US" sz="2200" b="1" dirty="0" smtClean="0">
                <a:solidFill>
                  <a:srgbClr val="FFFF00"/>
                </a:solidFill>
              </a:rPr>
              <a:t>A. </a:t>
            </a:r>
            <a:r>
              <a:rPr lang="en-US" sz="2200" b="1" dirty="0" smtClean="0">
                <a:solidFill>
                  <a:srgbClr val="00FF99"/>
                </a:solidFill>
              </a:rPr>
              <a:t>Board of Manager</a:t>
            </a:r>
            <a:r>
              <a:rPr lang="en-US" sz="2200" b="1" dirty="0" smtClean="0">
                <a:solidFill>
                  <a:srgbClr val="FFFF00"/>
                </a:solidFill>
              </a:rPr>
              <a:t>, </a:t>
            </a:r>
            <a:r>
              <a:rPr lang="en-US" sz="2200" b="1" dirty="0" err="1" smtClean="0">
                <a:solidFill>
                  <a:srgbClr val="FFFF00"/>
                </a:solidFill>
              </a:rPr>
              <a:t>yaitu</a:t>
            </a:r>
            <a:r>
              <a:rPr lang="en-US" sz="2200" b="1" dirty="0" smtClean="0">
                <a:solidFill>
                  <a:srgbClr val="FFFF00"/>
                </a:solidFill>
              </a:rPr>
              <a:t> </a:t>
            </a:r>
            <a:r>
              <a:rPr lang="en-US" sz="2200" b="1" dirty="0" err="1" smtClean="0">
                <a:solidFill>
                  <a:srgbClr val="FFFF00"/>
                </a:solidFill>
              </a:rPr>
              <a:t>pimpinan</a:t>
            </a:r>
            <a:r>
              <a:rPr lang="en-US" sz="2200" b="1" dirty="0" smtClean="0">
                <a:solidFill>
                  <a:srgbClr val="FFFF00"/>
                </a:solidFill>
              </a:rPr>
              <a:t> </a:t>
            </a:r>
            <a:r>
              <a:rPr lang="en-US" sz="2200" b="1" dirty="0" err="1" smtClean="0">
                <a:solidFill>
                  <a:srgbClr val="FFFF00"/>
                </a:solidFill>
              </a:rPr>
              <a:t>organisasi</a:t>
            </a:r>
            <a:r>
              <a:rPr lang="en-US" sz="2200" b="1" dirty="0" smtClean="0">
                <a:solidFill>
                  <a:srgbClr val="FFFF00"/>
                </a:solidFill>
              </a:rPr>
              <a:t>/</a:t>
            </a:r>
            <a:r>
              <a:rPr lang="en-US" sz="2200" b="1" dirty="0" err="1" smtClean="0">
                <a:solidFill>
                  <a:srgbClr val="FFFF00"/>
                </a:solidFill>
              </a:rPr>
              <a:t>perusahaan</a:t>
            </a:r>
            <a:r>
              <a:rPr lang="en-US" sz="2200" b="1" dirty="0" smtClean="0">
                <a:solidFill>
                  <a:srgbClr val="FFFF00"/>
                </a:solidFill>
              </a:rPr>
              <a:t> </a:t>
            </a:r>
            <a:r>
              <a:rPr lang="en-US" sz="2200" b="1" dirty="0" err="1" smtClean="0">
                <a:solidFill>
                  <a:srgbClr val="FFFF00"/>
                </a:solidFill>
              </a:rPr>
              <a:t>secara</a:t>
            </a:r>
            <a:r>
              <a:rPr lang="en-US" sz="2200" b="1" dirty="0" smtClean="0">
                <a:solidFill>
                  <a:srgbClr val="FFFF00"/>
                </a:solidFill>
              </a:rPr>
              <a:t>  </a:t>
            </a:r>
            <a:r>
              <a:rPr lang="en-US" sz="2200" b="1" dirty="0" err="1" smtClean="0">
                <a:solidFill>
                  <a:srgbClr val="FFFF00"/>
                </a:solidFill>
              </a:rPr>
              <a:t>keseluruhan</a:t>
            </a:r>
            <a:r>
              <a:rPr lang="en-US" sz="2200" b="1" dirty="0" smtClean="0">
                <a:solidFill>
                  <a:srgbClr val="FFFF00"/>
                </a:solidFill>
              </a:rPr>
              <a:t>.</a:t>
            </a:r>
          </a:p>
          <a:p>
            <a:pPr marL="515938" lvl="1">
              <a:lnSpc>
                <a:spcPct val="80000"/>
              </a:lnSpc>
              <a:tabLst>
                <a:tab pos="793750" algn="l"/>
              </a:tabLst>
            </a:pPr>
            <a:r>
              <a:rPr lang="en-US" sz="2200" b="1" dirty="0" smtClean="0">
                <a:solidFill>
                  <a:srgbClr val="FFFF00"/>
                </a:solidFill>
              </a:rPr>
              <a:t>B. </a:t>
            </a:r>
            <a:r>
              <a:rPr lang="en-US" sz="2200" b="1" dirty="0" smtClean="0">
                <a:solidFill>
                  <a:srgbClr val="00FF99"/>
                </a:solidFill>
              </a:rPr>
              <a:t>President of Manager,</a:t>
            </a:r>
            <a:r>
              <a:rPr lang="en-US" sz="2200" b="1" dirty="0" smtClean="0">
                <a:solidFill>
                  <a:srgbClr val="FFFF00"/>
                </a:solidFill>
              </a:rPr>
              <a:t> </a:t>
            </a:r>
            <a:r>
              <a:rPr lang="en-US" sz="2200" b="1" dirty="0" err="1" smtClean="0">
                <a:solidFill>
                  <a:srgbClr val="FFFF00"/>
                </a:solidFill>
              </a:rPr>
              <a:t>yaitu</a:t>
            </a:r>
            <a:r>
              <a:rPr lang="en-US" sz="2200" b="1" dirty="0" smtClean="0">
                <a:solidFill>
                  <a:srgbClr val="FFFF00"/>
                </a:solidFill>
              </a:rPr>
              <a:t> </a:t>
            </a:r>
            <a:r>
              <a:rPr lang="en-US" sz="2200" b="1" dirty="0" err="1" smtClean="0">
                <a:solidFill>
                  <a:srgbClr val="FFFF00"/>
                </a:solidFill>
              </a:rPr>
              <a:t>memimpin</a:t>
            </a:r>
            <a:r>
              <a:rPr lang="en-US" sz="2200" b="1" dirty="0" smtClean="0">
                <a:solidFill>
                  <a:srgbClr val="FFFF00"/>
                </a:solidFill>
              </a:rPr>
              <a:t> </a:t>
            </a:r>
            <a:r>
              <a:rPr lang="en-US" sz="2200" b="1" dirty="0" err="1" smtClean="0">
                <a:solidFill>
                  <a:srgbClr val="FFFF00"/>
                </a:solidFill>
              </a:rPr>
              <a:t>para</a:t>
            </a:r>
            <a:r>
              <a:rPr lang="en-US" sz="2200" b="1" dirty="0" smtClean="0">
                <a:solidFill>
                  <a:srgbClr val="FFFF00"/>
                </a:solidFill>
              </a:rPr>
              <a:t> manager agar </a:t>
            </a:r>
            <a:r>
              <a:rPr lang="en-US" sz="2200" b="1" dirty="0" err="1" smtClean="0">
                <a:solidFill>
                  <a:srgbClr val="FFFF00"/>
                </a:solidFill>
              </a:rPr>
              <a:t>terbentuk</a:t>
            </a:r>
            <a:r>
              <a:rPr lang="en-US" sz="2200" b="1" dirty="0" smtClean="0">
                <a:solidFill>
                  <a:srgbClr val="FFFF00"/>
                </a:solidFill>
              </a:rPr>
              <a:t> Teamwork.</a:t>
            </a:r>
          </a:p>
          <a:p>
            <a:pPr lvl="1">
              <a:lnSpc>
                <a:spcPct val="80000"/>
              </a:lnSpc>
            </a:pPr>
            <a:r>
              <a:rPr lang="en-US" sz="2200" b="1" dirty="0" smtClean="0">
                <a:solidFill>
                  <a:srgbClr val="FFFF00"/>
                </a:solidFill>
              </a:rPr>
              <a:t>C. </a:t>
            </a:r>
            <a:r>
              <a:rPr lang="en-US" sz="2200" b="1" dirty="0" smtClean="0">
                <a:solidFill>
                  <a:srgbClr val="00FF99"/>
                </a:solidFill>
              </a:rPr>
              <a:t>Divisions Heads,</a:t>
            </a:r>
            <a:r>
              <a:rPr lang="en-US" sz="2200" b="1" dirty="0" smtClean="0">
                <a:solidFill>
                  <a:srgbClr val="FFFF00"/>
                </a:solidFill>
              </a:rPr>
              <a:t> </a:t>
            </a:r>
            <a:r>
              <a:rPr lang="en-US" sz="2200" b="1" dirty="0" err="1" smtClean="0">
                <a:solidFill>
                  <a:srgbClr val="FFFF00"/>
                </a:solidFill>
              </a:rPr>
              <a:t>yaitu</a:t>
            </a:r>
            <a:r>
              <a:rPr lang="en-US" sz="2200" b="1" dirty="0" smtClean="0">
                <a:solidFill>
                  <a:srgbClr val="FFFF00"/>
                </a:solidFill>
              </a:rPr>
              <a:t> </a:t>
            </a:r>
            <a:r>
              <a:rPr lang="en-US" sz="2200" b="1" dirty="0" err="1" smtClean="0">
                <a:solidFill>
                  <a:srgbClr val="FFFF00"/>
                </a:solidFill>
              </a:rPr>
              <a:t>pemimpin</a:t>
            </a:r>
            <a:r>
              <a:rPr lang="en-US" sz="2200" b="1" dirty="0" smtClean="0">
                <a:solidFill>
                  <a:srgbClr val="FFFF00"/>
                </a:solidFill>
              </a:rPr>
              <a:t> </a:t>
            </a:r>
            <a:r>
              <a:rPr lang="en-US" sz="2200" b="1" dirty="0" err="1" smtClean="0">
                <a:solidFill>
                  <a:srgbClr val="FFFF00"/>
                </a:solidFill>
              </a:rPr>
              <a:t>karyawan</a:t>
            </a:r>
            <a:r>
              <a:rPr lang="en-US" sz="2200" b="1" dirty="0" smtClean="0">
                <a:solidFill>
                  <a:srgbClr val="FFFF00"/>
                </a:solidFill>
              </a:rPr>
              <a:t> </a:t>
            </a:r>
            <a:r>
              <a:rPr lang="en-US" sz="2200" b="1" dirty="0" err="1" smtClean="0">
                <a:solidFill>
                  <a:srgbClr val="FFFF00"/>
                </a:solidFill>
              </a:rPr>
              <a:t>diberbagai</a:t>
            </a:r>
            <a:r>
              <a:rPr lang="en-US" sz="2200" b="1" dirty="0" smtClean="0">
                <a:solidFill>
                  <a:srgbClr val="FFFF00"/>
                </a:solidFill>
              </a:rPr>
              <a:t> </a:t>
            </a:r>
            <a:r>
              <a:rPr lang="en-US" sz="2200" b="1" dirty="0" err="1" smtClean="0">
                <a:solidFill>
                  <a:srgbClr val="FFFF00"/>
                </a:solidFill>
              </a:rPr>
              <a:t>bidang</a:t>
            </a:r>
            <a:r>
              <a:rPr lang="en-US" sz="2200" b="1" dirty="0" smtClean="0">
                <a:solidFill>
                  <a:srgbClr val="FFFF00"/>
                </a:solidFill>
              </a:rPr>
              <a:t>.</a:t>
            </a:r>
          </a:p>
          <a:p>
            <a:pPr lvl="1">
              <a:lnSpc>
                <a:spcPct val="80000"/>
              </a:lnSpc>
            </a:pPr>
            <a:r>
              <a:rPr lang="en-US" sz="2200" b="1" dirty="0" smtClean="0">
                <a:solidFill>
                  <a:srgbClr val="FFFF00"/>
                </a:solidFill>
              </a:rPr>
              <a:t>D. </a:t>
            </a:r>
            <a:r>
              <a:rPr lang="en-US" sz="2200" b="1" dirty="0" smtClean="0">
                <a:solidFill>
                  <a:srgbClr val="00FF99"/>
                </a:solidFill>
              </a:rPr>
              <a:t>Superintendent, </a:t>
            </a:r>
            <a:r>
              <a:rPr lang="en-US" sz="2200" b="1" i="1" dirty="0" smtClean="0">
                <a:solidFill>
                  <a:srgbClr val="00FF99"/>
                </a:solidFill>
              </a:rPr>
              <a:t>General Foreman </a:t>
            </a:r>
            <a:r>
              <a:rPr lang="en-US" sz="2200" b="1" dirty="0" err="1" smtClean="0">
                <a:solidFill>
                  <a:srgbClr val="00FF99"/>
                </a:solidFill>
              </a:rPr>
              <a:t>dan</a:t>
            </a:r>
            <a:r>
              <a:rPr lang="en-US" sz="2200" b="1" dirty="0" smtClean="0">
                <a:solidFill>
                  <a:srgbClr val="00FF99"/>
                </a:solidFill>
              </a:rPr>
              <a:t> </a:t>
            </a:r>
            <a:r>
              <a:rPr lang="en-US" sz="2200" b="1" i="1" dirty="0" smtClean="0">
                <a:solidFill>
                  <a:srgbClr val="00FF99"/>
                </a:solidFill>
              </a:rPr>
              <a:t>Foreman,</a:t>
            </a:r>
            <a:r>
              <a:rPr lang="en-US" sz="2200" b="1" i="1" dirty="0" smtClean="0">
                <a:solidFill>
                  <a:srgbClr val="FFFF00"/>
                </a:solidFill>
              </a:rPr>
              <a:t> </a:t>
            </a:r>
            <a:r>
              <a:rPr lang="en-US" sz="2200" b="1" dirty="0" err="1" smtClean="0">
                <a:solidFill>
                  <a:srgbClr val="FFFF00"/>
                </a:solidFill>
              </a:rPr>
              <a:t>pengawas</a:t>
            </a:r>
            <a:r>
              <a:rPr lang="en-US" sz="2200" b="1" dirty="0" smtClean="0">
                <a:solidFill>
                  <a:srgbClr val="FFFF00"/>
                </a:solidFill>
              </a:rPr>
              <a:t>/</a:t>
            </a:r>
            <a:r>
              <a:rPr lang="en-US" sz="2200" b="1" dirty="0" err="1" smtClean="0">
                <a:solidFill>
                  <a:srgbClr val="FFFF00"/>
                </a:solidFill>
              </a:rPr>
              <a:t>memimpin</a:t>
            </a:r>
            <a:r>
              <a:rPr lang="en-US" sz="2200" b="1" dirty="0" smtClean="0">
                <a:solidFill>
                  <a:srgbClr val="FFFF00"/>
                </a:solidFill>
              </a:rPr>
              <a:t> </a:t>
            </a:r>
            <a:r>
              <a:rPr lang="en-US" sz="2200" b="1" dirty="0" err="1" smtClean="0">
                <a:solidFill>
                  <a:srgbClr val="FFFF00"/>
                </a:solidFill>
              </a:rPr>
              <a:t>para</a:t>
            </a:r>
            <a:r>
              <a:rPr lang="en-US" sz="2200" b="1" dirty="0" smtClean="0">
                <a:solidFill>
                  <a:srgbClr val="FFFF00"/>
                </a:solidFill>
              </a:rPr>
              <a:t> </a:t>
            </a:r>
            <a:r>
              <a:rPr lang="en-US" sz="2200" b="1" dirty="0" err="1" smtClean="0">
                <a:solidFill>
                  <a:srgbClr val="FFFF00"/>
                </a:solidFill>
              </a:rPr>
              <a:t>karyawan</a:t>
            </a:r>
            <a:r>
              <a:rPr lang="en-US" sz="2200" b="1" dirty="0" smtClean="0">
                <a:solidFill>
                  <a:srgbClr val="FFFF00"/>
                </a:solidFill>
              </a:rPr>
              <a:t>  agar </a:t>
            </a:r>
            <a:r>
              <a:rPr lang="en-US" sz="2200" b="1" dirty="0" err="1" smtClean="0">
                <a:solidFill>
                  <a:srgbClr val="FFFF00"/>
                </a:solidFill>
              </a:rPr>
              <a:t>melaksanakan</a:t>
            </a:r>
            <a:r>
              <a:rPr lang="en-US" sz="2200" b="1" dirty="0" smtClean="0">
                <a:solidFill>
                  <a:srgbClr val="FFFF00"/>
                </a:solidFill>
              </a:rPr>
              <a:t> </a:t>
            </a:r>
            <a:r>
              <a:rPr lang="en-US" sz="2200" b="1" dirty="0" err="1" smtClean="0">
                <a:solidFill>
                  <a:srgbClr val="FFFF00"/>
                </a:solidFill>
              </a:rPr>
              <a:t>pekerjaannya</a:t>
            </a:r>
            <a:r>
              <a:rPr lang="en-US" sz="2200" b="1" dirty="0" smtClean="0">
                <a:solidFill>
                  <a:srgbClr val="FFFF00"/>
                </a:solidFill>
              </a:rPr>
              <a:t> </a:t>
            </a:r>
            <a:r>
              <a:rPr lang="en-US" sz="2200" b="1" dirty="0" err="1" smtClean="0">
                <a:solidFill>
                  <a:srgbClr val="FFFF00"/>
                </a:solidFill>
              </a:rPr>
              <a:t>sesuai</a:t>
            </a:r>
            <a:r>
              <a:rPr lang="en-US" sz="2200" b="1" dirty="0" smtClean="0">
                <a:solidFill>
                  <a:srgbClr val="FFFF00"/>
                </a:solidFill>
              </a:rPr>
              <a:t> </a:t>
            </a:r>
            <a:r>
              <a:rPr lang="en-US" sz="2200" b="1" dirty="0" err="1" smtClean="0">
                <a:solidFill>
                  <a:srgbClr val="FFFF00"/>
                </a:solidFill>
              </a:rPr>
              <a:t>dengan</a:t>
            </a:r>
            <a:r>
              <a:rPr lang="en-US" sz="2200" b="1" dirty="0" smtClean="0">
                <a:solidFill>
                  <a:srgbClr val="FFFF00"/>
                </a:solidFill>
              </a:rPr>
              <a:t> </a:t>
            </a:r>
            <a:r>
              <a:rPr lang="en-US" sz="2200" b="1" dirty="0" err="1" smtClean="0">
                <a:solidFill>
                  <a:srgbClr val="FFFF00"/>
                </a:solidFill>
              </a:rPr>
              <a:t>tujuan</a:t>
            </a:r>
            <a:r>
              <a:rPr lang="en-US" sz="2200" b="1" dirty="0" smtClean="0">
                <a:solidFill>
                  <a:srgbClr val="FFFF00"/>
                </a:solidFill>
              </a:rPr>
              <a:t> </a:t>
            </a:r>
            <a:r>
              <a:rPr lang="en-US" sz="2200" b="1" dirty="0" err="1" smtClean="0">
                <a:solidFill>
                  <a:srgbClr val="FFFF00"/>
                </a:solidFill>
              </a:rPr>
              <a:t>organisasi</a:t>
            </a:r>
            <a:endParaRPr lang="en-US" sz="2200" b="1" dirty="0" smtClean="0">
              <a:solidFill>
                <a:srgbClr val="FFFF00"/>
              </a:solidFill>
            </a:endParaRPr>
          </a:p>
        </p:txBody>
      </p:sp>
      <p:sp>
        <p:nvSpPr>
          <p:cNvPr id="3" name="Rectangle 2"/>
          <p:cNvSpPr/>
          <p:nvPr/>
        </p:nvSpPr>
        <p:spPr>
          <a:xfrm>
            <a:off x="304800" y="380999"/>
            <a:ext cx="8458200" cy="1567721"/>
          </a:xfrm>
          <a:prstGeom prst="rect">
            <a:avLst/>
          </a:prstGeom>
          <a:no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53440" y="2057400"/>
            <a:ext cx="4937760" cy="1567721"/>
          </a:xfrm>
          <a:prstGeom prst="rect">
            <a:avLst/>
          </a:prstGeom>
          <a:noFill/>
          <a:ln w="381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62000" y="3766278"/>
            <a:ext cx="7772400" cy="2834640"/>
          </a:xfrm>
          <a:prstGeom prst="rect">
            <a:avLst/>
          </a:prstGeom>
          <a:noFill/>
          <a:ln w="3810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914400"/>
            <a:ext cx="7863840" cy="4918269"/>
          </a:xfrm>
          <a:prstGeom prst="rect">
            <a:avLst/>
          </a:prstGeom>
        </p:spPr>
        <p:txBody>
          <a:bodyPr>
            <a:spAutoFit/>
          </a:bodyPr>
          <a:lstStyle/>
          <a:p>
            <a:pPr>
              <a:lnSpc>
                <a:spcPct val="80000"/>
              </a:lnSpc>
            </a:pPr>
            <a:r>
              <a:rPr lang="en-US" sz="2800" b="1" dirty="0" smtClean="0">
                <a:solidFill>
                  <a:srgbClr val="FF0000"/>
                </a:solidFill>
              </a:rPr>
              <a:t>4. </a:t>
            </a:r>
            <a:r>
              <a:rPr lang="en-US" sz="2800" b="1" dirty="0" err="1" smtClean="0">
                <a:solidFill>
                  <a:srgbClr val="FF0000"/>
                </a:solidFill>
              </a:rPr>
              <a:t>Pengawasan</a:t>
            </a:r>
            <a:r>
              <a:rPr lang="en-US" sz="2800" b="1" dirty="0" smtClean="0">
                <a:solidFill>
                  <a:srgbClr val="FF0000"/>
                </a:solidFill>
              </a:rPr>
              <a:t> (Controlling),</a:t>
            </a:r>
            <a:r>
              <a:rPr lang="en-US" sz="2800" b="1" dirty="0" smtClean="0">
                <a:solidFill>
                  <a:srgbClr val="FFFF00"/>
                </a:solidFill>
              </a:rPr>
              <a:t> </a:t>
            </a:r>
            <a:r>
              <a:rPr lang="en-US" sz="2800" b="1" dirty="0" err="1" smtClean="0">
                <a:solidFill>
                  <a:srgbClr val="FFFF00"/>
                </a:solidFill>
              </a:rPr>
              <a:t>adalah</a:t>
            </a:r>
            <a:r>
              <a:rPr lang="en-US" sz="2800" b="1" dirty="0" smtClean="0">
                <a:solidFill>
                  <a:srgbClr val="FFFF00"/>
                </a:solidFill>
              </a:rPr>
              <a:t> </a:t>
            </a:r>
            <a:r>
              <a:rPr lang="en-US" sz="2800" b="1" dirty="0" err="1" smtClean="0">
                <a:solidFill>
                  <a:srgbClr val="FFFF00"/>
                </a:solidFill>
              </a:rPr>
              <a:t>proses</a:t>
            </a:r>
            <a:r>
              <a:rPr lang="en-US" sz="2800" b="1" dirty="0" smtClean="0">
                <a:solidFill>
                  <a:srgbClr val="FFFF00"/>
                </a:solidFill>
              </a:rPr>
              <a:t> </a:t>
            </a:r>
            <a:r>
              <a:rPr lang="en-US" sz="2800" b="1" dirty="0" err="1" smtClean="0">
                <a:solidFill>
                  <a:srgbClr val="FFFF00"/>
                </a:solidFill>
              </a:rPr>
              <a:t>untuk</a:t>
            </a:r>
            <a:r>
              <a:rPr lang="en-US" sz="2800" b="1" dirty="0" smtClean="0">
                <a:solidFill>
                  <a:srgbClr val="FFFF00"/>
                </a:solidFill>
              </a:rPr>
              <a:t> </a:t>
            </a:r>
            <a:r>
              <a:rPr lang="en-US" sz="2800" b="1" dirty="0" err="1" smtClean="0">
                <a:solidFill>
                  <a:srgbClr val="FFFF00"/>
                </a:solidFill>
              </a:rPr>
              <a:t>menetapkan</a:t>
            </a:r>
            <a:r>
              <a:rPr lang="en-US" sz="2800" b="1" dirty="0" smtClean="0">
                <a:solidFill>
                  <a:srgbClr val="FFFF00"/>
                </a:solidFill>
              </a:rPr>
              <a:t> </a:t>
            </a:r>
            <a:r>
              <a:rPr lang="en-US" sz="2800" b="1" dirty="0" err="1" smtClean="0">
                <a:solidFill>
                  <a:srgbClr val="FFFF00"/>
                </a:solidFill>
              </a:rPr>
              <a:t>apakah</a:t>
            </a:r>
            <a:r>
              <a:rPr lang="en-US" sz="2800" b="1" dirty="0" smtClean="0">
                <a:solidFill>
                  <a:srgbClr val="FFFF00"/>
                </a:solidFill>
              </a:rPr>
              <a:t> </a:t>
            </a:r>
            <a:r>
              <a:rPr lang="en-US" sz="2800" b="1" dirty="0" err="1" smtClean="0">
                <a:solidFill>
                  <a:srgbClr val="FFFF00"/>
                </a:solidFill>
              </a:rPr>
              <a:t>suatu</a:t>
            </a:r>
            <a:r>
              <a:rPr lang="en-US" sz="2800" b="1" dirty="0" smtClean="0">
                <a:solidFill>
                  <a:srgbClr val="FFFF00"/>
                </a:solidFill>
              </a:rPr>
              <a:t> </a:t>
            </a:r>
            <a:r>
              <a:rPr lang="en-US" sz="2800" b="1" dirty="0" err="1" smtClean="0">
                <a:solidFill>
                  <a:srgbClr val="FFFF00"/>
                </a:solidFill>
              </a:rPr>
              <a:t>pekerjaan</a:t>
            </a:r>
            <a:r>
              <a:rPr lang="en-US" sz="2800" b="1" dirty="0" smtClean="0">
                <a:solidFill>
                  <a:srgbClr val="FFFF00"/>
                </a:solidFill>
              </a:rPr>
              <a:t> </a:t>
            </a:r>
            <a:r>
              <a:rPr lang="en-US" sz="2800" b="1" dirty="0" err="1" smtClean="0">
                <a:solidFill>
                  <a:srgbClr val="FFFF00"/>
                </a:solidFill>
              </a:rPr>
              <a:t>sudah</a:t>
            </a:r>
            <a:r>
              <a:rPr lang="en-US" sz="2800" b="1" dirty="0" smtClean="0">
                <a:solidFill>
                  <a:srgbClr val="FFFF00"/>
                </a:solidFill>
              </a:rPr>
              <a:t> </a:t>
            </a:r>
            <a:r>
              <a:rPr lang="en-US" sz="2800" b="1" dirty="0" err="1" smtClean="0">
                <a:solidFill>
                  <a:srgbClr val="FFFF00"/>
                </a:solidFill>
              </a:rPr>
              <a:t>dilaksanakan</a:t>
            </a:r>
            <a:r>
              <a:rPr lang="en-US" sz="2800" b="1" dirty="0" smtClean="0">
                <a:solidFill>
                  <a:srgbClr val="FFFF00"/>
                </a:solidFill>
              </a:rPr>
              <a:t>, </a:t>
            </a:r>
            <a:r>
              <a:rPr lang="en-US" sz="2800" b="1" dirty="0" err="1" smtClean="0">
                <a:solidFill>
                  <a:srgbClr val="FFFF00"/>
                </a:solidFill>
              </a:rPr>
              <a:t>serta</a:t>
            </a:r>
            <a:r>
              <a:rPr lang="en-US" sz="2800" b="1" dirty="0" smtClean="0">
                <a:solidFill>
                  <a:srgbClr val="FFFF00"/>
                </a:solidFill>
              </a:rPr>
              <a:t> </a:t>
            </a:r>
            <a:r>
              <a:rPr lang="en-US" sz="2800" b="1" dirty="0" err="1" smtClean="0">
                <a:solidFill>
                  <a:srgbClr val="FFFF00"/>
                </a:solidFill>
              </a:rPr>
              <a:t>menilai</a:t>
            </a:r>
            <a:r>
              <a:rPr lang="en-US" sz="2800" b="1" dirty="0" smtClean="0">
                <a:solidFill>
                  <a:srgbClr val="FFFF00"/>
                </a:solidFill>
              </a:rPr>
              <a:t> </a:t>
            </a:r>
            <a:r>
              <a:rPr lang="en-US" sz="2800" b="1" dirty="0" err="1" smtClean="0">
                <a:solidFill>
                  <a:srgbClr val="FFFF00"/>
                </a:solidFill>
              </a:rPr>
              <a:t>dan</a:t>
            </a:r>
            <a:r>
              <a:rPr lang="en-US" sz="2800" b="1" dirty="0" smtClean="0">
                <a:solidFill>
                  <a:srgbClr val="FFFF00"/>
                </a:solidFill>
              </a:rPr>
              <a:t> </a:t>
            </a:r>
            <a:r>
              <a:rPr lang="en-US" sz="2800" b="1" dirty="0" err="1" smtClean="0">
                <a:solidFill>
                  <a:srgbClr val="FFFF00"/>
                </a:solidFill>
              </a:rPr>
              <a:t>mengoreksi</a:t>
            </a:r>
            <a:r>
              <a:rPr lang="en-US" sz="2800" b="1" dirty="0" smtClean="0">
                <a:solidFill>
                  <a:srgbClr val="FFFF00"/>
                </a:solidFill>
              </a:rPr>
              <a:t> </a:t>
            </a:r>
            <a:r>
              <a:rPr lang="en-US" sz="2800" b="1" dirty="0" err="1" smtClean="0">
                <a:solidFill>
                  <a:srgbClr val="FFFF00"/>
                </a:solidFill>
              </a:rPr>
              <a:t>kesesuaian</a:t>
            </a:r>
            <a:r>
              <a:rPr lang="en-US" sz="2800" b="1" dirty="0" smtClean="0">
                <a:solidFill>
                  <a:srgbClr val="FFFF00"/>
                </a:solidFill>
              </a:rPr>
              <a:t> </a:t>
            </a:r>
            <a:r>
              <a:rPr lang="en-US" sz="2800" b="1" dirty="0" err="1" smtClean="0">
                <a:solidFill>
                  <a:srgbClr val="FFFF00"/>
                </a:solidFill>
              </a:rPr>
              <a:t>hasil</a:t>
            </a:r>
            <a:r>
              <a:rPr lang="en-US" sz="2800" b="1" dirty="0" smtClean="0">
                <a:solidFill>
                  <a:srgbClr val="FFFF00"/>
                </a:solidFill>
              </a:rPr>
              <a:t> </a:t>
            </a:r>
            <a:r>
              <a:rPr lang="en-US" sz="2800" b="1" dirty="0" err="1" smtClean="0">
                <a:solidFill>
                  <a:srgbClr val="FFFF00"/>
                </a:solidFill>
              </a:rPr>
              <a:t>dengan</a:t>
            </a:r>
            <a:r>
              <a:rPr lang="en-US" sz="2800" b="1" dirty="0" smtClean="0">
                <a:solidFill>
                  <a:srgbClr val="FFFF00"/>
                </a:solidFill>
              </a:rPr>
              <a:t> </a:t>
            </a:r>
            <a:r>
              <a:rPr lang="en-US" sz="2800" b="1" dirty="0" err="1" smtClean="0">
                <a:solidFill>
                  <a:srgbClr val="FFFF00"/>
                </a:solidFill>
              </a:rPr>
              <a:t>rencana</a:t>
            </a:r>
            <a:r>
              <a:rPr lang="en-US" sz="2800" b="1" dirty="0" smtClean="0">
                <a:solidFill>
                  <a:srgbClr val="FFFF00"/>
                </a:solidFill>
              </a:rPr>
              <a:t> yang </a:t>
            </a:r>
            <a:r>
              <a:rPr lang="en-US" sz="2800" b="1" dirty="0" err="1" smtClean="0">
                <a:solidFill>
                  <a:srgbClr val="FFFF00"/>
                </a:solidFill>
              </a:rPr>
              <a:t>telah</a:t>
            </a:r>
            <a:r>
              <a:rPr lang="en-US" sz="2800" b="1" dirty="0" smtClean="0">
                <a:solidFill>
                  <a:srgbClr val="FFFF00"/>
                </a:solidFill>
              </a:rPr>
              <a:t> </a:t>
            </a:r>
            <a:r>
              <a:rPr lang="en-US" sz="2800" b="1" dirty="0" err="1" smtClean="0">
                <a:solidFill>
                  <a:srgbClr val="FFFF00"/>
                </a:solidFill>
              </a:rPr>
              <a:t>ditetapkan</a:t>
            </a:r>
            <a:r>
              <a:rPr lang="en-US" sz="2800" b="1" dirty="0" smtClean="0">
                <a:solidFill>
                  <a:srgbClr val="FFFF00"/>
                </a:solidFill>
              </a:rPr>
              <a:t>.</a:t>
            </a:r>
          </a:p>
          <a:p>
            <a:pPr>
              <a:lnSpc>
                <a:spcPct val="80000"/>
              </a:lnSpc>
            </a:pPr>
            <a:endParaRPr lang="en-US" sz="2800" b="1" dirty="0" smtClean="0">
              <a:solidFill>
                <a:srgbClr val="FFFF00"/>
              </a:solidFill>
            </a:endParaRPr>
          </a:p>
          <a:p>
            <a:pPr>
              <a:lnSpc>
                <a:spcPct val="80000"/>
              </a:lnSpc>
            </a:pPr>
            <a:endParaRPr lang="en-US" sz="2800" b="1" dirty="0" smtClean="0">
              <a:solidFill>
                <a:srgbClr val="FFC000"/>
              </a:solidFill>
            </a:endParaRPr>
          </a:p>
          <a:p>
            <a:pPr>
              <a:lnSpc>
                <a:spcPct val="80000"/>
              </a:lnSpc>
            </a:pPr>
            <a:r>
              <a:rPr lang="en-US" sz="2800" b="1" dirty="0" err="1" smtClean="0">
                <a:solidFill>
                  <a:srgbClr val="FFC000"/>
                </a:solidFill>
              </a:rPr>
              <a:t>Empat</a:t>
            </a:r>
            <a:r>
              <a:rPr lang="en-US" sz="2800" b="1" dirty="0" smtClean="0">
                <a:solidFill>
                  <a:srgbClr val="FFC000"/>
                </a:solidFill>
              </a:rPr>
              <a:t> </a:t>
            </a:r>
            <a:r>
              <a:rPr lang="en-US" sz="2800" b="1" dirty="0" err="1" smtClean="0">
                <a:solidFill>
                  <a:srgbClr val="FFC000"/>
                </a:solidFill>
              </a:rPr>
              <a:t>langkah</a:t>
            </a:r>
            <a:r>
              <a:rPr lang="en-US" sz="2800" b="1" dirty="0" smtClean="0">
                <a:solidFill>
                  <a:srgbClr val="FFC000"/>
                </a:solidFill>
              </a:rPr>
              <a:t> </a:t>
            </a:r>
            <a:r>
              <a:rPr lang="en-US" sz="2800" b="1" dirty="0" err="1" smtClean="0">
                <a:solidFill>
                  <a:srgbClr val="FFC000"/>
                </a:solidFill>
              </a:rPr>
              <a:t>dasar</a:t>
            </a:r>
            <a:r>
              <a:rPr lang="en-US" sz="2800" b="1" dirty="0" smtClean="0">
                <a:solidFill>
                  <a:srgbClr val="FFC000"/>
                </a:solidFill>
              </a:rPr>
              <a:t> </a:t>
            </a:r>
            <a:r>
              <a:rPr lang="en-US" sz="2800" b="1" dirty="0" err="1" smtClean="0">
                <a:solidFill>
                  <a:srgbClr val="FFC000"/>
                </a:solidFill>
              </a:rPr>
              <a:t>dalam</a:t>
            </a:r>
            <a:r>
              <a:rPr lang="en-US" sz="2800" b="1" dirty="0" smtClean="0">
                <a:solidFill>
                  <a:srgbClr val="FFC000"/>
                </a:solidFill>
              </a:rPr>
              <a:t> </a:t>
            </a:r>
            <a:r>
              <a:rPr lang="en-US" sz="2800" b="1" dirty="0" err="1" smtClean="0">
                <a:solidFill>
                  <a:srgbClr val="FFC000"/>
                </a:solidFill>
              </a:rPr>
              <a:t>pengawasan</a:t>
            </a:r>
            <a:r>
              <a:rPr lang="en-US" sz="2800" b="1" dirty="0" smtClean="0">
                <a:solidFill>
                  <a:srgbClr val="FFC000"/>
                </a:solidFill>
              </a:rPr>
              <a:t>:</a:t>
            </a:r>
          </a:p>
          <a:p>
            <a:pPr>
              <a:lnSpc>
                <a:spcPct val="80000"/>
              </a:lnSpc>
            </a:pPr>
            <a:r>
              <a:rPr lang="en-US" sz="2800" b="1" dirty="0" smtClean="0">
                <a:solidFill>
                  <a:srgbClr val="FFFF00"/>
                </a:solidFill>
              </a:rPr>
              <a:t>    A. </a:t>
            </a:r>
            <a:r>
              <a:rPr lang="en-US" sz="2800" b="1" dirty="0" err="1" smtClean="0">
                <a:solidFill>
                  <a:srgbClr val="FFFF00"/>
                </a:solidFill>
              </a:rPr>
              <a:t>Menentuan</a:t>
            </a:r>
            <a:r>
              <a:rPr lang="en-US" sz="2800" b="1" dirty="0" smtClean="0">
                <a:solidFill>
                  <a:srgbClr val="FFFF00"/>
                </a:solidFill>
              </a:rPr>
              <a:t> </a:t>
            </a:r>
            <a:r>
              <a:rPr lang="en-US" sz="2800" b="1" dirty="0" err="1" smtClean="0">
                <a:solidFill>
                  <a:srgbClr val="FFFF00"/>
                </a:solidFill>
              </a:rPr>
              <a:t>Standar</a:t>
            </a:r>
            <a:r>
              <a:rPr lang="en-US" sz="2800" b="1" dirty="0" smtClean="0">
                <a:solidFill>
                  <a:srgbClr val="FFFF00"/>
                </a:solidFill>
              </a:rPr>
              <a:t>.</a:t>
            </a:r>
          </a:p>
          <a:p>
            <a:pPr>
              <a:lnSpc>
                <a:spcPct val="80000"/>
              </a:lnSpc>
            </a:pPr>
            <a:r>
              <a:rPr lang="en-US" sz="2800" b="1" dirty="0" smtClean="0">
                <a:solidFill>
                  <a:srgbClr val="FFFF00"/>
                </a:solidFill>
              </a:rPr>
              <a:t>    B. </a:t>
            </a:r>
            <a:r>
              <a:rPr lang="en-US" sz="2800" b="1" dirty="0" err="1" smtClean="0">
                <a:solidFill>
                  <a:srgbClr val="FFFF00"/>
                </a:solidFill>
              </a:rPr>
              <a:t>Memonitor</a:t>
            </a:r>
            <a:r>
              <a:rPr lang="en-US" sz="2800" b="1" dirty="0" smtClean="0">
                <a:solidFill>
                  <a:srgbClr val="FFFF00"/>
                </a:solidFill>
              </a:rPr>
              <a:t> </a:t>
            </a:r>
            <a:r>
              <a:rPr lang="en-US" sz="2800" b="1" dirty="0" err="1" smtClean="0">
                <a:solidFill>
                  <a:srgbClr val="FFFF00"/>
                </a:solidFill>
              </a:rPr>
              <a:t>Kerja</a:t>
            </a:r>
            <a:endParaRPr lang="en-US" sz="2800" b="1" dirty="0" smtClean="0">
              <a:solidFill>
                <a:srgbClr val="FFFF00"/>
              </a:solidFill>
            </a:endParaRPr>
          </a:p>
          <a:p>
            <a:pPr>
              <a:lnSpc>
                <a:spcPct val="80000"/>
              </a:lnSpc>
            </a:pPr>
            <a:r>
              <a:rPr lang="en-US" sz="2800" b="1" dirty="0" smtClean="0">
                <a:solidFill>
                  <a:srgbClr val="FFFF00"/>
                </a:solidFill>
              </a:rPr>
              <a:t>    C. </a:t>
            </a:r>
            <a:r>
              <a:rPr lang="en-US" sz="2800" b="1" dirty="0" err="1" smtClean="0">
                <a:solidFill>
                  <a:srgbClr val="FFFF00"/>
                </a:solidFill>
              </a:rPr>
              <a:t>Membandingkan</a:t>
            </a:r>
            <a:r>
              <a:rPr lang="en-US" sz="2800" b="1" dirty="0" smtClean="0">
                <a:solidFill>
                  <a:srgbClr val="FFFF00"/>
                </a:solidFill>
              </a:rPr>
              <a:t> </a:t>
            </a:r>
            <a:r>
              <a:rPr lang="en-US" sz="2800" b="1" dirty="0" err="1" smtClean="0">
                <a:solidFill>
                  <a:srgbClr val="FFFF00"/>
                </a:solidFill>
              </a:rPr>
              <a:t>hasil</a:t>
            </a:r>
            <a:r>
              <a:rPr lang="en-US" sz="2800" b="1" dirty="0" smtClean="0">
                <a:solidFill>
                  <a:srgbClr val="FFFF00"/>
                </a:solidFill>
              </a:rPr>
              <a:t> </a:t>
            </a:r>
            <a:r>
              <a:rPr lang="en-US" sz="2800" b="1" dirty="0" err="1" smtClean="0">
                <a:solidFill>
                  <a:srgbClr val="FFFF00"/>
                </a:solidFill>
              </a:rPr>
              <a:t>dengan</a:t>
            </a:r>
            <a:r>
              <a:rPr lang="en-US" sz="2800" b="1" dirty="0" smtClean="0">
                <a:solidFill>
                  <a:srgbClr val="FFFF00"/>
                </a:solidFill>
              </a:rPr>
              <a:t> </a:t>
            </a:r>
            <a:r>
              <a:rPr lang="en-US" sz="2800" b="1" dirty="0" err="1" smtClean="0">
                <a:solidFill>
                  <a:srgbClr val="FFFF00"/>
                </a:solidFill>
              </a:rPr>
              <a:t>standar</a:t>
            </a:r>
            <a:r>
              <a:rPr lang="en-US" sz="2800" b="1" dirty="0" smtClean="0">
                <a:solidFill>
                  <a:srgbClr val="FFFF00"/>
                </a:solidFill>
              </a:rPr>
              <a:t> yang</a:t>
            </a:r>
          </a:p>
          <a:p>
            <a:pPr>
              <a:lnSpc>
                <a:spcPct val="80000"/>
              </a:lnSpc>
            </a:pPr>
            <a:r>
              <a:rPr lang="en-US" sz="2800" b="1" dirty="0" smtClean="0">
                <a:solidFill>
                  <a:srgbClr val="FFFF00"/>
                </a:solidFill>
              </a:rPr>
              <a:t>        </a:t>
            </a:r>
            <a:r>
              <a:rPr lang="en-US" sz="2800" b="1" dirty="0" err="1" smtClean="0">
                <a:solidFill>
                  <a:srgbClr val="FFFF00"/>
                </a:solidFill>
              </a:rPr>
              <a:t>telah</a:t>
            </a:r>
            <a:r>
              <a:rPr lang="en-US" sz="2800" b="1" dirty="0" smtClean="0">
                <a:solidFill>
                  <a:srgbClr val="FFFF00"/>
                </a:solidFill>
              </a:rPr>
              <a:t> </a:t>
            </a:r>
            <a:r>
              <a:rPr lang="en-US" sz="2800" b="1" dirty="0" err="1" smtClean="0">
                <a:solidFill>
                  <a:srgbClr val="FFFF00"/>
                </a:solidFill>
              </a:rPr>
              <a:t>ditetapkan</a:t>
            </a:r>
            <a:r>
              <a:rPr lang="en-US" sz="2800" b="1" dirty="0" smtClean="0">
                <a:solidFill>
                  <a:srgbClr val="FFFF00"/>
                </a:solidFill>
              </a:rPr>
              <a:t>/</a:t>
            </a:r>
            <a:r>
              <a:rPr lang="en-US" sz="2800" b="1" dirty="0" err="1" smtClean="0">
                <a:solidFill>
                  <a:srgbClr val="FFFF00"/>
                </a:solidFill>
              </a:rPr>
              <a:t>direncanakan</a:t>
            </a:r>
            <a:endParaRPr lang="en-US" sz="2800" b="1" dirty="0" smtClean="0">
              <a:solidFill>
                <a:srgbClr val="FFFF00"/>
              </a:solidFill>
            </a:endParaRPr>
          </a:p>
          <a:p>
            <a:pPr marL="625475" indent="-625475">
              <a:lnSpc>
                <a:spcPct val="80000"/>
              </a:lnSpc>
            </a:pPr>
            <a:r>
              <a:rPr lang="en-US" sz="2800" b="1" dirty="0" smtClean="0">
                <a:solidFill>
                  <a:srgbClr val="FFFF00"/>
                </a:solidFill>
              </a:rPr>
              <a:t>    D. </a:t>
            </a:r>
            <a:r>
              <a:rPr lang="en-US" sz="2800" b="1" dirty="0" err="1" smtClean="0">
                <a:solidFill>
                  <a:srgbClr val="FFFF00"/>
                </a:solidFill>
              </a:rPr>
              <a:t>Bila</a:t>
            </a:r>
            <a:r>
              <a:rPr lang="en-US" sz="2800" b="1" dirty="0" smtClean="0">
                <a:solidFill>
                  <a:srgbClr val="FFFF00"/>
                </a:solidFill>
              </a:rPr>
              <a:t> </a:t>
            </a:r>
            <a:r>
              <a:rPr lang="en-US" sz="2800" b="1" dirty="0" err="1" smtClean="0">
                <a:solidFill>
                  <a:srgbClr val="FFFF00"/>
                </a:solidFill>
              </a:rPr>
              <a:t>terjadi</a:t>
            </a:r>
            <a:r>
              <a:rPr lang="en-US" sz="2800" b="1" dirty="0" smtClean="0">
                <a:solidFill>
                  <a:srgbClr val="FFFF00"/>
                </a:solidFill>
              </a:rPr>
              <a:t> </a:t>
            </a:r>
            <a:r>
              <a:rPr lang="en-US" sz="2800" b="1" dirty="0" err="1" smtClean="0">
                <a:solidFill>
                  <a:srgbClr val="FFFF00"/>
                </a:solidFill>
              </a:rPr>
              <a:t>penyimpangan</a:t>
            </a:r>
            <a:r>
              <a:rPr lang="en-US" sz="2800" b="1" dirty="0" smtClean="0">
                <a:solidFill>
                  <a:srgbClr val="FFFF00"/>
                </a:solidFill>
              </a:rPr>
              <a:t>, </a:t>
            </a:r>
            <a:r>
              <a:rPr lang="en-US" sz="2800" b="1" dirty="0" err="1" smtClean="0">
                <a:solidFill>
                  <a:srgbClr val="FFFF00"/>
                </a:solidFill>
              </a:rPr>
              <a:t>harus</a:t>
            </a:r>
            <a:r>
              <a:rPr lang="en-US" sz="2800" b="1" dirty="0" smtClean="0">
                <a:solidFill>
                  <a:srgbClr val="FFFF00"/>
                </a:solidFill>
              </a:rPr>
              <a:t> </a:t>
            </a:r>
            <a:r>
              <a:rPr lang="en-US" sz="2800" b="1" dirty="0" err="1" smtClean="0">
                <a:solidFill>
                  <a:srgbClr val="FFFF00"/>
                </a:solidFill>
              </a:rPr>
              <a:t>dicari</a:t>
            </a:r>
            <a:r>
              <a:rPr lang="en-US" sz="2800" b="1" dirty="0" smtClean="0">
                <a:solidFill>
                  <a:srgbClr val="FFFF00"/>
                </a:solidFill>
              </a:rPr>
              <a:t>      </a:t>
            </a:r>
            <a:r>
              <a:rPr lang="en-US" sz="2800" b="1" dirty="0" err="1" smtClean="0">
                <a:solidFill>
                  <a:srgbClr val="FFFF00"/>
                </a:solidFill>
              </a:rPr>
              <a:t>penyebabnya</a:t>
            </a:r>
            <a:r>
              <a:rPr lang="en-US" sz="2800" b="1" dirty="0" smtClean="0">
                <a:solidFill>
                  <a:srgbClr val="FFFF00"/>
                </a:solidFill>
              </a:rPr>
              <a:t> </a:t>
            </a:r>
            <a:r>
              <a:rPr lang="en-US" sz="2800" b="1" dirty="0" err="1" smtClean="0">
                <a:solidFill>
                  <a:srgbClr val="FFFF00"/>
                </a:solidFill>
              </a:rPr>
              <a:t>dan</a:t>
            </a:r>
            <a:r>
              <a:rPr lang="en-US" sz="2800" b="1" dirty="0" smtClean="0">
                <a:solidFill>
                  <a:srgbClr val="FFFF00"/>
                </a:solidFill>
              </a:rPr>
              <a:t> </a:t>
            </a:r>
            <a:r>
              <a:rPr lang="en-US" sz="2800" b="1" dirty="0" err="1" smtClean="0">
                <a:solidFill>
                  <a:srgbClr val="FFFF00"/>
                </a:solidFill>
              </a:rPr>
              <a:t>solusinya</a:t>
            </a:r>
            <a:r>
              <a:rPr lang="en-US" sz="2800" b="1" dirty="0" smtClean="0">
                <a:solidFill>
                  <a:srgbClr val="FFFF00"/>
                </a:solidFill>
              </a:rPr>
              <a:t>.</a:t>
            </a:r>
          </a:p>
        </p:txBody>
      </p:sp>
      <p:sp>
        <p:nvSpPr>
          <p:cNvPr id="5" name="Rectangle 4"/>
          <p:cNvSpPr/>
          <p:nvPr/>
        </p:nvSpPr>
        <p:spPr>
          <a:xfrm>
            <a:off x="457200" y="609600"/>
            <a:ext cx="7772400" cy="2209800"/>
          </a:xfrm>
          <a:prstGeom prst="rect">
            <a:avLst/>
          </a:prstGeom>
          <a:no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33400" y="3200400"/>
            <a:ext cx="7772400" cy="274320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9" name="Rectangle 3"/>
          <p:cNvSpPr>
            <a:spLocks noGrp="1"/>
          </p:cNvSpPr>
          <p:nvPr>
            <p:ph type="body" idx="1"/>
          </p:nvPr>
        </p:nvSpPr>
        <p:spPr>
          <a:xfrm>
            <a:off x="228600" y="152400"/>
            <a:ext cx="8686800" cy="6553200"/>
          </a:xfrm>
        </p:spPr>
        <p:txBody>
          <a:bodyPr/>
          <a:lstStyle/>
          <a:p>
            <a:pPr>
              <a:buFont typeface="Wingdings 2" pitchFamily="18" charset="2"/>
              <a:buNone/>
            </a:pPr>
            <a:r>
              <a:rPr lang="en-US" dirty="0" smtClean="0"/>
              <a:t>B. :</a:t>
            </a:r>
          </a:p>
          <a:p>
            <a:endParaRPr lang="en-US" dirty="0" smtClean="0"/>
          </a:p>
          <a:p>
            <a:pPr>
              <a:buFont typeface="Wingdings 2" pitchFamily="18" charset="2"/>
              <a:buNone/>
            </a:pPr>
            <a:endParaRPr lang="en-US" dirty="0" smtClean="0"/>
          </a:p>
        </p:txBody>
      </p:sp>
      <p:sp>
        <p:nvSpPr>
          <p:cNvPr id="3" name="Horizontal Scroll 2"/>
          <p:cNvSpPr/>
          <p:nvPr/>
        </p:nvSpPr>
        <p:spPr>
          <a:xfrm>
            <a:off x="304800" y="0"/>
            <a:ext cx="6781800" cy="1143000"/>
          </a:xfrm>
          <a:prstGeom prst="horizontalScroll">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t>Bidang-bidang</a:t>
            </a:r>
            <a:r>
              <a:rPr lang="en-US" sz="2800" dirty="0" smtClean="0"/>
              <a:t> </a:t>
            </a:r>
            <a:r>
              <a:rPr lang="en-US" sz="2800" dirty="0" err="1" smtClean="0"/>
              <a:t>Menejemen</a:t>
            </a:r>
            <a:r>
              <a:rPr lang="en-US" sz="2800" dirty="0" smtClean="0"/>
              <a:t>:</a:t>
            </a:r>
            <a:endParaRPr lang="en-US" sz="2800" dirty="0"/>
          </a:p>
        </p:txBody>
      </p:sp>
      <p:sp>
        <p:nvSpPr>
          <p:cNvPr id="4" name="Flowchart: Alternate Process 3"/>
          <p:cNvSpPr/>
          <p:nvPr/>
        </p:nvSpPr>
        <p:spPr>
          <a:xfrm>
            <a:off x="2667000" y="1219200"/>
            <a:ext cx="6096000" cy="3810000"/>
          </a:xfrm>
          <a:prstGeom prst="flowChartAlternateProcess">
            <a:avLst/>
          </a:prstGeom>
        </p:spPr>
        <p:style>
          <a:lnRef idx="1">
            <a:schemeClr val="accent4"/>
          </a:lnRef>
          <a:fillRef idx="3">
            <a:schemeClr val="accent4"/>
          </a:fillRef>
          <a:effectRef idx="2">
            <a:schemeClr val="accent4"/>
          </a:effectRef>
          <a:fontRef idx="minor">
            <a:schemeClr val="lt1"/>
          </a:fontRef>
        </p:style>
        <p:txBody>
          <a:bodyPr rtlCol="0" anchor="ctr"/>
          <a:lstStyle/>
          <a:p>
            <a:pPr marL="63500"/>
            <a:r>
              <a:rPr lang="en-US" sz="2200" dirty="0" err="1" smtClean="0"/>
              <a:t>Perencanaan</a:t>
            </a:r>
            <a:r>
              <a:rPr lang="en-US" sz="2200" dirty="0" smtClean="0"/>
              <a:t> </a:t>
            </a:r>
            <a:r>
              <a:rPr lang="en-US" sz="2200" dirty="0" err="1" smtClean="0"/>
              <a:t>Sistim</a:t>
            </a:r>
            <a:r>
              <a:rPr lang="en-US" sz="2200" dirty="0" smtClean="0"/>
              <a:t> </a:t>
            </a:r>
            <a:r>
              <a:rPr lang="en-US" sz="2200" dirty="0" err="1" smtClean="0"/>
              <a:t>Produksi</a:t>
            </a:r>
            <a:r>
              <a:rPr lang="en-US" sz="2200" dirty="0" smtClean="0"/>
              <a:t>: </a:t>
            </a:r>
            <a:r>
              <a:rPr lang="en-US" sz="2200" dirty="0" err="1" smtClean="0"/>
              <a:t>Perencanaan</a:t>
            </a:r>
            <a:r>
              <a:rPr lang="en-US" sz="2200" dirty="0" smtClean="0"/>
              <a:t> </a:t>
            </a:r>
            <a:r>
              <a:rPr lang="en-US" sz="2200" dirty="0" err="1" smtClean="0"/>
              <a:t>lokasi</a:t>
            </a:r>
            <a:r>
              <a:rPr lang="en-US" sz="2200" dirty="0" smtClean="0"/>
              <a:t> </a:t>
            </a:r>
            <a:r>
              <a:rPr lang="en-US" sz="2200" dirty="0" err="1" smtClean="0"/>
              <a:t>pabrik</a:t>
            </a:r>
            <a:r>
              <a:rPr lang="en-US" sz="2200" dirty="0" smtClean="0"/>
              <a:t>, </a:t>
            </a:r>
            <a:r>
              <a:rPr lang="en-US" sz="2200" dirty="0" err="1" smtClean="0"/>
              <a:t>Infrastruktur</a:t>
            </a:r>
            <a:r>
              <a:rPr lang="en-US" sz="2200" dirty="0" smtClean="0"/>
              <a:t>, </a:t>
            </a:r>
            <a:r>
              <a:rPr lang="en-US" sz="2200" dirty="0" err="1" smtClean="0"/>
              <a:t>fasilitas</a:t>
            </a:r>
            <a:r>
              <a:rPr lang="en-US" sz="2200" dirty="0" smtClean="0"/>
              <a:t>, </a:t>
            </a:r>
            <a:r>
              <a:rPr lang="en-US" sz="2200" dirty="0" err="1" smtClean="0"/>
              <a:t>lingkungan</a:t>
            </a:r>
            <a:r>
              <a:rPr lang="en-US" sz="2200" dirty="0" smtClean="0"/>
              <a:t>, </a:t>
            </a:r>
            <a:r>
              <a:rPr lang="en-US" sz="2200" dirty="0" err="1" smtClean="0"/>
              <a:t>standar</a:t>
            </a:r>
            <a:r>
              <a:rPr lang="en-US" sz="2200" dirty="0" smtClean="0"/>
              <a:t> </a:t>
            </a:r>
            <a:r>
              <a:rPr lang="en-US" sz="2200" dirty="0" err="1" smtClean="0"/>
              <a:t>produksi</a:t>
            </a:r>
            <a:r>
              <a:rPr lang="en-US" sz="2200" dirty="0" smtClean="0"/>
              <a:t> </a:t>
            </a:r>
            <a:r>
              <a:rPr lang="en-US" sz="2200" dirty="0" err="1" smtClean="0"/>
              <a:t>dan</a:t>
            </a:r>
            <a:r>
              <a:rPr lang="en-US" sz="2200" dirty="0" smtClean="0"/>
              <a:t> </a:t>
            </a:r>
            <a:r>
              <a:rPr lang="en-US" sz="2200" dirty="0" err="1" smtClean="0"/>
              <a:t>produksi</a:t>
            </a:r>
            <a:r>
              <a:rPr lang="en-US" sz="2200" dirty="0" smtClean="0"/>
              <a:t>.</a:t>
            </a:r>
          </a:p>
          <a:p>
            <a:pPr marL="63500"/>
            <a:r>
              <a:rPr lang="en-US" sz="2200" dirty="0" err="1" smtClean="0"/>
              <a:t>Pengendalian</a:t>
            </a:r>
            <a:r>
              <a:rPr lang="en-US" sz="2200" dirty="0" smtClean="0"/>
              <a:t> </a:t>
            </a:r>
            <a:r>
              <a:rPr lang="en-US" sz="2200" dirty="0" err="1" smtClean="0"/>
              <a:t>Produksi</a:t>
            </a:r>
            <a:r>
              <a:rPr lang="en-US" sz="2200" dirty="0" smtClean="0"/>
              <a:t>: </a:t>
            </a:r>
            <a:r>
              <a:rPr lang="en-US" sz="2200" dirty="0" err="1" smtClean="0"/>
              <a:t>Pengendalian</a:t>
            </a:r>
            <a:r>
              <a:rPr lang="en-US" sz="2200" dirty="0" smtClean="0"/>
              <a:t> </a:t>
            </a:r>
            <a:r>
              <a:rPr lang="en-US" sz="2200" dirty="0" err="1" smtClean="0"/>
              <a:t>bahan</a:t>
            </a:r>
            <a:r>
              <a:rPr lang="en-US" sz="2200" dirty="0" smtClean="0"/>
              <a:t>, </a:t>
            </a:r>
            <a:r>
              <a:rPr lang="en-US" sz="2200" dirty="0" err="1" smtClean="0"/>
              <a:t>harga</a:t>
            </a:r>
            <a:r>
              <a:rPr lang="en-US" sz="2200" dirty="0" smtClean="0"/>
              <a:t> </a:t>
            </a:r>
            <a:r>
              <a:rPr lang="en-US" sz="2200" dirty="0" err="1" smtClean="0"/>
              <a:t>beli</a:t>
            </a:r>
            <a:r>
              <a:rPr lang="en-US" sz="2200" dirty="0" smtClean="0"/>
              <a:t>, </a:t>
            </a:r>
            <a:r>
              <a:rPr lang="en-US" sz="2200" dirty="0" err="1" smtClean="0"/>
              <a:t>proses</a:t>
            </a:r>
            <a:r>
              <a:rPr lang="en-US" sz="2200" dirty="0" smtClean="0"/>
              <a:t> </a:t>
            </a:r>
            <a:r>
              <a:rPr lang="en-US" sz="2200" dirty="0" err="1" smtClean="0"/>
              <a:t>produksi</a:t>
            </a:r>
            <a:r>
              <a:rPr lang="en-US" sz="2200" dirty="0" smtClean="0"/>
              <a:t>, </a:t>
            </a:r>
            <a:r>
              <a:rPr lang="en-US" sz="2200" dirty="0" err="1" smtClean="0"/>
              <a:t>tenaga</a:t>
            </a:r>
            <a:r>
              <a:rPr lang="en-US" sz="2200" dirty="0" smtClean="0"/>
              <a:t> </a:t>
            </a:r>
            <a:r>
              <a:rPr lang="en-US" sz="2200" dirty="0" err="1" smtClean="0"/>
              <a:t>kerja</a:t>
            </a:r>
            <a:r>
              <a:rPr lang="en-US" sz="2200" dirty="0" smtClean="0"/>
              <a:t>, </a:t>
            </a:r>
            <a:r>
              <a:rPr lang="en-US" sz="2200" dirty="0" err="1" smtClean="0"/>
              <a:t>kualitas</a:t>
            </a:r>
            <a:r>
              <a:rPr lang="en-US" sz="2200" dirty="0" smtClean="0"/>
              <a:t> </a:t>
            </a:r>
            <a:r>
              <a:rPr lang="en-US" sz="2200" dirty="0" err="1" smtClean="0"/>
              <a:t>produksi</a:t>
            </a:r>
            <a:r>
              <a:rPr lang="en-US" sz="2200" dirty="0" smtClean="0"/>
              <a:t>, </a:t>
            </a:r>
            <a:r>
              <a:rPr lang="en-US" sz="2200" dirty="0" err="1" smtClean="0"/>
              <a:t>biaya</a:t>
            </a:r>
            <a:r>
              <a:rPr lang="en-US" sz="2200" dirty="0" smtClean="0"/>
              <a:t> </a:t>
            </a:r>
            <a:r>
              <a:rPr lang="en-US" sz="2200" dirty="0" err="1" smtClean="0"/>
              <a:t>dan</a:t>
            </a:r>
            <a:r>
              <a:rPr lang="en-US" sz="2200" dirty="0" smtClean="0"/>
              <a:t> </a:t>
            </a:r>
            <a:r>
              <a:rPr lang="en-US" sz="2200" dirty="0" err="1" smtClean="0"/>
              <a:t>pemeliharaan</a:t>
            </a:r>
            <a:r>
              <a:rPr lang="en-US" sz="2200" dirty="0" smtClean="0"/>
              <a:t> </a:t>
            </a:r>
            <a:r>
              <a:rPr lang="en-US" sz="2200" dirty="0" err="1" smtClean="0"/>
              <a:t>alat</a:t>
            </a:r>
            <a:r>
              <a:rPr lang="en-US" sz="2200" dirty="0" smtClean="0"/>
              <a:t>.</a:t>
            </a:r>
          </a:p>
          <a:p>
            <a:pPr marL="63500"/>
            <a:r>
              <a:rPr lang="en-US" sz="2200" dirty="0" err="1" smtClean="0"/>
              <a:t>Sistim</a:t>
            </a:r>
            <a:r>
              <a:rPr lang="en-US" sz="2200" dirty="0" smtClean="0"/>
              <a:t> </a:t>
            </a:r>
            <a:r>
              <a:rPr lang="en-US" sz="2200" dirty="0" err="1" smtClean="0"/>
              <a:t>Informasi</a:t>
            </a:r>
            <a:r>
              <a:rPr lang="en-US" sz="2200" dirty="0" smtClean="0"/>
              <a:t> </a:t>
            </a:r>
            <a:r>
              <a:rPr lang="en-US" sz="2200" dirty="0" err="1" smtClean="0"/>
              <a:t>Produksi</a:t>
            </a:r>
            <a:r>
              <a:rPr lang="en-US" sz="2200" dirty="0" smtClean="0"/>
              <a:t>: </a:t>
            </a:r>
            <a:r>
              <a:rPr lang="en-US" sz="2200" dirty="0" err="1" smtClean="0"/>
              <a:t>Struktur</a:t>
            </a:r>
            <a:r>
              <a:rPr lang="en-US" sz="2200" dirty="0" smtClean="0"/>
              <a:t> </a:t>
            </a:r>
            <a:r>
              <a:rPr lang="en-US" sz="2200" dirty="0" err="1" smtClean="0"/>
              <a:t>produksi</a:t>
            </a:r>
            <a:r>
              <a:rPr lang="en-US" sz="2200" dirty="0" smtClean="0"/>
              <a:t>, </a:t>
            </a:r>
            <a:r>
              <a:rPr lang="en-US" sz="2200" dirty="0" err="1" smtClean="0"/>
              <a:t>produk</a:t>
            </a:r>
            <a:r>
              <a:rPr lang="en-US" sz="2200" dirty="0" smtClean="0"/>
              <a:t> </a:t>
            </a:r>
            <a:r>
              <a:rPr lang="en-US" sz="2200" dirty="0" err="1" smtClean="0"/>
              <a:t>berdasarkan</a:t>
            </a:r>
            <a:r>
              <a:rPr lang="en-US" sz="2200" dirty="0" smtClean="0"/>
              <a:t> </a:t>
            </a:r>
            <a:r>
              <a:rPr lang="en-US" sz="2200" dirty="0" err="1" smtClean="0"/>
              <a:t>pesanan</a:t>
            </a:r>
            <a:r>
              <a:rPr lang="en-US" sz="2200" dirty="0" smtClean="0"/>
              <a:t> </a:t>
            </a:r>
            <a:r>
              <a:rPr lang="en-US" sz="2200" dirty="0" err="1" smtClean="0"/>
              <a:t>dan</a:t>
            </a:r>
            <a:r>
              <a:rPr lang="en-US" sz="2200" dirty="0" smtClean="0"/>
              <a:t> </a:t>
            </a:r>
            <a:r>
              <a:rPr lang="en-US" sz="2200" dirty="0" err="1" smtClean="0"/>
              <a:t>berdasarkan</a:t>
            </a:r>
            <a:r>
              <a:rPr lang="en-US" sz="2200" dirty="0" smtClean="0"/>
              <a:t> </a:t>
            </a:r>
            <a:r>
              <a:rPr lang="en-US" sz="2200" dirty="0" err="1" smtClean="0"/>
              <a:t>pasar</a:t>
            </a:r>
            <a:r>
              <a:rPr lang="en-US" sz="2200" dirty="0" smtClean="0"/>
              <a:t>, </a:t>
            </a:r>
            <a:r>
              <a:rPr lang="en-US" sz="2200" dirty="0" err="1" smtClean="0"/>
              <a:t>advertasi</a:t>
            </a:r>
            <a:r>
              <a:rPr lang="en-US" sz="2200" dirty="0" smtClean="0"/>
              <a:t>.</a:t>
            </a:r>
          </a:p>
        </p:txBody>
      </p:sp>
      <p:sp>
        <p:nvSpPr>
          <p:cNvPr id="5" name="Pentagon 4"/>
          <p:cNvSpPr/>
          <p:nvPr/>
        </p:nvSpPr>
        <p:spPr>
          <a:xfrm>
            <a:off x="152400" y="2667000"/>
            <a:ext cx="2286000" cy="1066800"/>
          </a:xfrm>
          <a:prstGeom prst="homePlate">
            <a:avLst>
              <a:gd name="adj" fmla="val 18966"/>
            </a:avLst>
          </a:prstGeom>
        </p:spPr>
        <p:style>
          <a:lnRef idx="1">
            <a:schemeClr val="accent4"/>
          </a:lnRef>
          <a:fillRef idx="3">
            <a:schemeClr val="accent4"/>
          </a:fillRef>
          <a:effectRef idx="2">
            <a:schemeClr val="accent4"/>
          </a:effectRef>
          <a:fontRef idx="minor">
            <a:schemeClr val="lt1"/>
          </a:fontRef>
        </p:style>
        <p:txBody>
          <a:bodyPr rtlCol="0" anchor="ctr"/>
          <a:lstStyle/>
          <a:p>
            <a:pPr>
              <a:buFont typeface="Wingdings 2" pitchFamily="18" charset="2"/>
              <a:buNone/>
            </a:pPr>
            <a:r>
              <a:rPr lang="en-US" sz="2800" dirty="0" err="1" smtClean="0"/>
              <a:t>Menejemen</a:t>
            </a:r>
            <a:r>
              <a:rPr lang="en-US" sz="2800" dirty="0" smtClean="0"/>
              <a:t> </a:t>
            </a:r>
            <a:r>
              <a:rPr lang="en-US" sz="2800" dirty="0" err="1" smtClean="0"/>
              <a:t>Produksi</a:t>
            </a:r>
            <a:r>
              <a:rPr lang="en-US" sz="2800" dirty="0" smtClean="0"/>
              <a:t>.</a:t>
            </a:r>
          </a:p>
        </p:txBody>
      </p:sp>
      <p:sp>
        <p:nvSpPr>
          <p:cNvPr id="6" name="Pentagon 5"/>
          <p:cNvSpPr/>
          <p:nvPr/>
        </p:nvSpPr>
        <p:spPr>
          <a:xfrm>
            <a:off x="152400" y="5562600"/>
            <a:ext cx="2286000" cy="1066800"/>
          </a:xfrm>
          <a:prstGeom prst="homePlate">
            <a:avLst>
              <a:gd name="adj" fmla="val 18966"/>
            </a:avLst>
          </a:prstGeom>
        </p:spPr>
        <p:style>
          <a:lnRef idx="0">
            <a:schemeClr val="accent3"/>
          </a:lnRef>
          <a:fillRef idx="3">
            <a:schemeClr val="accent3"/>
          </a:fillRef>
          <a:effectRef idx="3">
            <a:schemeClr val="accent3"/>
          </a:effectRef>
          <a:fontRef idx="minor">
            <a:schemeClr val="lt1"/>
          </a:fontRef>
        </p:style>
        <p:txBody>
          <a:bodyPr rtlCol="0" anchor="ctr"/>
          <a:lstStyle/>
          <a:p>
            <a:pPr>
              <a:buFont typeface="Wingdings 2" pitchFamily="18" charset="2"/>
              <a:buNone/>
            </a:pPr>
            <a:r>
              <a:rPr lang="en-US" sz="2800" dirty="0" err="1" smtClean="0"/>
              <a:t>Menejemen</a:t>
            </a:r>
            <a:r>
              <a:rPr lang="en-US" sz="2800" dirty="0" smtClean="0"/>
              <a:t> </a:t>
            </a:r>
            <a:r>
              <a:rPr lang="en-US" sz="2800" dirty="0" err="1" smtClean="0"/>
              <a:t>Keuangan</a:t>
            </a:r>
            <a:endParaRPr lang="en-US" sz="2800" dirty="0" smtClean="0"/>
          </a:p>
        </p:txBody>
      </p:sp>
      <p:sp>
        <p:nvSpPr>
          <p:cNvPr id="7" name="Flowchart: Alternate Process 6"/>
          <p:cNvSpPr/>
          <p:nvPr/>
        </p:nvSpPr>
        <p:spPr>
          <a:xfrm>
            <a:off x="2667000" y="5257800"/>
            <a:ext cx="6324600" cy="1600200"/>
          </a:xfrm>
          <a:prstGeom prst="flowChartAlternateProcess">
            <a:avLst/>
          </a:prstGeom>
        </p:spPr>
        <p:style>
          <a:lnRef idx="0">
            <a:schemeClr val="accent3"/>
          </a:lnRef>
          <a:fillRef idx="3">
            <a:schemeClr val="accent3"/>
          </a:fillRef>
          <a:effectRef idx="3">
            <a:schemeClr val="accent3"/>
          </a:effectRef>
          <a:fontRef idx="minor">
            <a:schemeClr val="lt1"/>
          </a:fontRef>
        </p:style>
        <p:txBody>
          <a:bodyPr rtlCol="0" anchor="ctr"/>
          <a:lstStyle/>
          <a:p>
            <a:pPr>
              <a:buFont typeface="Wingdings 2" pitchFamily="18" charset="2"/>
              <a:buNone/>
            </a:pPr>
            <a:r>
              <a:rPr lang="en-US" sz="2200" dirty="0" err="1" smtClean="0"/>
              <a:t>Menentukan</a:t>
            </a:r>
            <a:r>
              <a:rPr lang="en-US" sz="2200" dirty="0" smtClean="0"/>
              <a:t> </a:t>
            </a:r>
            <a:r>
              <a:rPr lang="en-US" sz="2200" dirty="0" err="1" smtClean="0"/>
              <a:t>keputusan</a:t>
            </a:r>
            <a:r>
              <a:rPr lang="en-US" sz="2200" dirty="0" smtClean="0"/>
              <a:t> </a:t>
            </a:r>
            <a:r>
              <a:rPr lang="en-US" sz="2200" dirty="0" err="1" smtClean="0"/>
              <a:t>investasi</a:t>
            </a:r>
            <a:r>
              <a:rPr lang="en-US" sz="2200" dirty="0" smtClean="0"/>
              <a:t> </a:t>
            </a:r>
            <a:r>
              <a:rPr lang="en-US" sz="2200" dirty="0" err="1" smtClean="0"/>
              <a:t>tentang</a:t>
            </a:r>
            <a:r>
              <a:rPr lang="en-US" sz="2200" dirty="0" smtClean="0"/>
              <a:t> </a:t>
            </a:r>
            <a:r>
              <a:rPr lang="en-US" sz="2200" dirty="0" err="1" smtClean="0"/>
              <a:t>penggunaan</a:t>
            </a:r>
            <a:r>
              <a:rPr lang="en-US" sz="2200" dirty="0" smtClean="0"/>
              <a:t> </a:t>
            </a:r>
            <a:r>
              <a:rPr lang="en-US" sz="2200" dirty="0" err="1" smtClean="0"/>
              <a:t>dana</a:t>
            </a:r>
            <a:r>
              <a:rPr lang="en-US" sz="2200" dirty="0" smtClean="0"/>
              <a:t>, </a:t>
            </a:r>
            <a:r>
              <a:rPr lang="en-US" sz="2200" dirty="0" err="1" smtClean="0"/>
              <a:t>Pembelanjaan</a:t>
            </a:r>
            <a:r>
              <a:rPr lang="en-US" sz="2200" dirty="0" smtClean="0"/>
              <a:t> yang </a:t>
            </a:r>
            <a:r>
              <a:rPr lang="en-US" sz="2200" dirty="0" err="1" smtClean="0"/>
              <a:t>menyangkut</a:t>
            </a:r>
            <a:r>
              <a:rPr lang="en-US" sz="2200" dirty="0" smtClean="0"/>
              <a:t> </a:t>
            </a:r>
            <a:r>
              <a:rPr lang="en-US" sz="2200" dirty="0" err="1" smtClean="0"/>
              <a:t>masalah</a:t>
            </a:r>
            <a:r>
              <a:rPr lang="en-US" sz="2200" dirty="0" smtClean="0"/>
              <a:t> </a:t>
            </a:r>
            <a:r>
              <a:rPr lang="en-US" sz="2200" dirty="0" err="1" smtClean="0"/>
              <a:t>sumber</a:t>
            </a:r>
            <a:r>
              <a:rPr lang="en-US" sz="2200" dirty="0" smtClean="0"/>
              <a:t> </a:t>
            </a:r>
            <a:r>
              <a:rPr lang="en-US" sz="2200" dirty="0" err="1" smtClean="0"/>
              <a:t>dana</a:t>
            </a:r>
            <a:r>
              <a:rPr lang="en-US" sz="2200" dirty="0" smtClean="0"/>
              <a:t>, </a:t>
            </a:r>
            <a:r>
              <a:rPr lang="en-US" sz="2200" dirty="0" err="1" smtClean="0"/>
              <a:t>Kebijakan</a:t>
            </a:r>
            <a:r>
              <a:rPr lang="en-US" sz="2200" dirty="0" smtClean="0"/>
              <a:t> </a:t>
            </a:r>
            <a:r>
              <a:rPr lang="en-US" sz="2200" dirty="0" err="1" smtClean="0"/>
              <a:t>deviden</a:t>
            </a:r>
            <a:r>
              <a:rPr lang="en-US" sz="2200" dirty="0" smtClean="0"/>
              <a:t> </a:t>
            </a:r>
            <a:r>
              <a:rPr lang="en-US" sz="2200" dirty="0" err="1" smtClean="0"/>
              <a:t>tentang</a:t>
            </a:r>
            <a:r>
              <a:rPr lang="en-US" sz="2200" dirty="0" smtClean="0"/>
              <a:t> </a:t>
            </a:r>
            <a:r>
              <a:rPr lang="en-US" sz="2200" dirty="0" err="1" smtClean="0"/>
              <a:t>laba</a:t>
            </a:r>
            <a:r>
              <a:rPr lang="en-US" sz="2200" dirty="0" smtClean="0"/>
              <a:t> </a:t>
            </a:r>
            <a:r>
              <a:rPr lang="en-US" sz="2200" dirty="0" err="1" smtClean="0"/>
              <a:t>apakah</a:t>
            </a:r>
            <a:r>
              <a:rPr lang="en-US" sz="2200" dirty="0" smtClean="0"/>
              <a:t> </a:t>
            </a:r>
            <a:r>
              <a:rPr lang="en-US" sz="2200" dirty="0" err="1" smtClean="0"/>
              <a:t>akan</a:t>
            </a:r>
            <a:r>
              <a:rPr lang="en-US" sz="2200" dirty="0" smtClean="0"/>
              <a:t> </a:t>
            </a:r>
            <a:r>
              <a:rPr lang="en-US" sz="2200" dirty="0" err="1" smtClean="0"/>
              <a:t>dibagi</a:t>
            </a:r>
            <a:r>
              <a:rPr lang="en-US" sz="2200" dirty="0" smtClean="0"/>
              <a:t> </a:t>
            </a:r>
            <a:r>
              <a:rPr lang="en-US" sz="2200" dirty="0" err="1" smtClean="0"/>
              <a:t>atau</a:t>
            </a:r>
            <a:r>
              <a:rPr lang="en-US" sz="2200" dirty="0" smtClean="0"/>
              <a:t> </a:t>
            </a:r>
            <a:r>
              <a:rPr lang="en-US" sz="2200" dirty="0" err="1" smtClean="0"/>
              <a:t>ditahan</a:t>
            </a:r>
            <a:r>
              <a:rPr lang="en-US" sz="2200" dirty="0" smtClean="0"/>
              <a:t>.</a:t>
            </a: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Horizontal Scroll 2"/>
          <p:cNvSpPr/>
          <p:nvPr/>
        </p:nvSpPr>
        <p:spPr>
          <a:xfrm>
            <a:off x="304800" y="0"/>
            <a:ext cx="6781800" cy="1143000"/>
          </a:xfrm>
          <a:prstGeom prst="horizontalScroll">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err="1" smtClean="0"/>
              <a:t>Bidang-bidang</a:t>
            </a:r>
            <a:r>
              <a:rPr lang="en-US" sz="2800" dirty="0" smtClean="0"/>
              <a:t> </a:t>
            </a:r>
            <a:r>
              <a:rPr lang="en-US" sz="2800" dirty="0" err="1" smtClean="0"/>
              <a:t>Menejemen</a:t>
            </a:r>
            <a:r>
              <a:rPr lang="en-US" sz="2800" dirty="0" smtClean="0"/>
              <a:t>:</a:t>
            </a:r>
            <a:endParaRPr lang="en-US" sz="2800" dirty="0"/>
          </a:p>
        </p:txBody>
      </p:sp>
      <p:sp>
        <p:nvSpPr>
          <p:cNvPr id="4" name="Pentagon 3"/>
          <p:cNvSpPr/>
          <p:nvPr/>
        </p:nvSpPr>
        <p:spPr>
          <a:xfrm>
            <a:off x="152400" y="1524000"/>
            <a:ext cx="2286000" cy="1066800"/>
          </a:xfrm>
          <a:prstGeom prst="homePlate">
            <a:avLst>
              <a:gd name="adj" fmla="val 18966"/>
            </a:avLst>
          </a:prstGeom>
        </p:spPr>
        <p:style>
          <a:lnRef idx="1">
            <a:schemeClr val="accent5"/>
          </a:lnRef>
          <a:fillRef idx="3">
            <a:schemeClr val="accent5"/>
          </a:fillRef>
          <a:effectRef idx="2">
            <a:schemeClr val="accent5"/>
          </a:effectRef>
          <a:fontRef idx="minor">
            <a:schemeClr val="lt1"/>
          </a:fontRef>
        </p:style>
        <p:txBody>
          <a:bodyPr rtlCol="0" anchor="ctr"/>
          <a:lstStyle/>
          <a:p>
            <a:pPr>
              <a:buFont typeface="Wingdings 2" pitchFamily="18" charset="2"/>
              <a:buNone/>
            </a:pPr>
            <a:r>
              <a:rPr lang="en-US" sz="2800" dirty="0" err="1" smtClean="0"/>
              <a:t>Menejemen</a:t>
            </a:r>
            <a:r>
              <a:rPr lang="en-US" sz="2800" dirty="0" smtClean="0"/>
              <a:t> </a:t>
            </a:r>
            <a:r>
              <a:rPr lang="en-US" sz="2800" dirty="0" err="1" smtClean="0"/>
              <a:t>Personalia</a:t>
            </a:r>
            <a:endParaRPr lang="en-US" sz="2800" dirty="0" smtClean="0"/>
          </a:p>
        </p:txBody>
      </p:sp>
      <p:sp>
        <p:nvSpPr>
          <p:cNvPr id="5" name="Flowchart: Alternate Process 4"/>
          <p:cNvSpPr/>
          <p:nvPr/>
        </p:nvSpPr>
        <p:spPr>
          <a:xfrm>
            <a:off x="2667000" y="1219200"/>
            <a:ext cx="6324600" cy="1600200"/>
          </a:xfrm>
          <a:prstGeom prst="flowChartAlternateProcess">
            <a:avLst/>
          </a:prstGeom>
        </p:spPr>
        <p:style>
          <a:lnRef idx="1">
            <a:schemeClr val="accent5"/>
          </a:lnRef>
          <a:fillRef idx="3">
            <a:schemeClr val="accent5"/>
          </a:fillRef>
          <a:effectRef idx="2">
            <a:schemeClr val="accent5"/>
          </a:effectRef>
          <a:fontRef idx="minor">
            <a:schemeClr val="lt1"/>
          </a:fontRef>
        </p:style>
        <p:txBody>
          <a:bodyPr rtlCol="0" anchor="ctr"/>
          <a:lstStyle/>
          <a:p>
            <a:pPr>
              <a:buFont typeface="Wingdings 2" pitchFamily="18" charset="2"/>
              <a:buNone/>
            </a:pPr>
            <a:r>
              <a:rPr lang="en-US" sz="2000" dirty="0" err="1" smtClean="0"/>
              <a:t>Seleksi</a:t>
            </a:r>
            <a:r>
              <a:rPr lang="en-US" sz="2000" dirty="0" smtClean="0"/>
              <a:t> </a:t>
            </a:r>
            <a:r>
              <a:rPr lang="en-US" sz="2000" dirty="0" err="1" smtClean="0"/>
              <a:t>penerimaan</a:t>
            </a:r>
            <a:r>
              <a:rPr lang="en-US" sz="2000" dirty="0" smtClean="0"/>
              <a:t> </a:t>
            </a:r>
            <a:r>
              <a:rPr lang="en-US" sz="2000" dirty="0" err="1" smtClean="0"/>
              <a:t>dan</a:t>
            </a:r>
            <a:r>
              <a:rPr lang="en-US" sz="2000" dirty="0" smtClean="0"/>
              <a:t> </a:t>
            </a:r>
            <a:r>
              <a:rPr lang="en-US" sz="2000" dirty="0" err="1" smtClean="0"/>
              <a:t>penempatan</a:t>
            </a:r>
            <a:r>
              <a:rPr lang="en-US" sz="2000" dirty="0" smtClean="0"/>
              <a:t> </a:t>
            </a:r>
            <a:r>
              <a:rPr lang="en-US" sz="2000" dirty="0" err="1" smtClean="0"/>
              <a:t>pegawai</a:t>
            </a:r>
            <a:r>
              <a:rPr lang="en-US" sz="2000" dirty="0" smtClean="0"/>
              <a:t>, </a:t>
            </a:r>
            <a:r>
              <a:rPr lang="en-US" sz="2000" dirty="0" err="1" smtClean="0"/>
              <a:t>Pelaksanaan</a:t>
            </a:r>
            <a:r>
              <a:rPr lang="en-US" sz="2000" dirty="0" smtClean="0"/>
              <a:t> </a:t>
            </a:r>
            <a:r>
              <a:rPr lang="en-US" sz="2000" dirty="0" err="1" smtClean="0"/>
              <a:t>mutasi</a:t>
            </a:r>
            <a:r>
              <a:rPr lang="en-US" sz="2000" dirty="0" smtClean="0"/>
              <a:t>, </a:t>
            </a:r>
            <a:r>
              <a:rPr lang="en-US" sz="2000" dirty="0" err="1" smtClean="0"/>
              <a:t>promosi</a:t>
            </a:r>
            <a:r>
              <a:rPr lang="en-US" sz="2000" dirty="0" smtClean="0"/>
              <a:t> </a:t>
            </a:r>
            <a:r>
              <a:rPr lang="en-US" sz="2000" dirty="0" err="1" smtClean="0"/>
              <a:t>dan</a:t>
            </a:r>
            <a:r>
              <a:rPr lang="en-US" sz="2000" dirty="0" smtClean="0"/>
              <a:t> </a:t>
            </a:r>
            <a:r>
              <a:rPr lang="en-US" sz="2000" dirty="0" err="1" smtClean="0"/>
              <a:t>pemberhentian</a:t>
            </a:r>
            <a:r>
              <a:rPr lang="en-US" sz="2000" dirty="0" smtClean="0"/>
              <a:t>, </a:t>
            </a:r>
            <a:r>
              <a:rPr lang="en-US" sz="2000" dirty="0" err="1" smtClean="0"/>
              <a:t>Pemanfaatan</a:t>
            </a:r>
            <a:r>
              <a:rPr lang="en-US" sz="2000" dirty="0" smtClean="0"/>
              <a:t> </a:t>
            </a:r>
            <a:r>
              <a:rPr lang="en-US" sz="2000" dirty="0" err="1" smtClean="0"/>
              <a:t>sumber</a:t>
            </a:r>
            <a:r>
              <a:rPr lang="en-US" sz="2000" dirty="0" smtClean="0"/>
              <a:t> </a:t>
            </a:r>
            <a:r>
              <a:rPr lang="en-US" sz="2000" dirty="0" err="1" smtClean="0"/>
              <a:t>tenaga</a:t>
            </a:r>
            <a:r>
              <a:rPr lang="en-US" sz="2000" dirty="0" smtClean="0"/>
              <a:t> </a:t>
            </a:r>
            <a:r>
              <a:rPr lang="en-US" sz="2000" dirty="0" err="1" smtClean="0"/>
              <a:t>kerja</a:t>
            </a:r>
            <a:r>
              <a:rPr lang="en-US" sz="2000" dirty="0" smtClean="0"/>
              <a:t>, </a:t>
            </a:r>
            <a:r>
              <a:rPr lang="en-US" sz="2000" dirty="0" err="1" smtClean="0"/>
              <a:t>Pemberian</a:t>
            </a:r>
            <a:r>
              <a:rPr lang="en-US" sz="2000" dirty="0" smtClean="0"/>
              <a:t> </a:t>
            </a:r>
            <a:r>
              <a:rPr lang="en-US" sz="2000" dirty="0" err="1" smtClean="0"/>
              <a:t>kesempatan</a:t>
            </a:r>
            <a:r>
              <a:rPr lang="en-US" sz="2000" dirty="0" smtClean="0"/>
              <a:t> </a:t>
            </a:r>
            <a:r>
              <a:rPr lang="en-US" sz="2000" dirty="0" err="1" smtClean="0"/>
              <a:t>pendidikan</a:t>
            </a:r>
            <a:r>
              <a:rPr lang="en-US" sz="2000" dirty="0" smtClean="0"/>
              <a:t> </a:t>
            </a:r>
            <a:r>
              <a:rPr lang="en-US" sz="2000" dirty="0" err="1" smtClean="0"/>
              <a:t>dan</a:t>
            </a:r>
            <a:r>
              <a:rPr lang="en-US" sz="2000" dirty="0" smtClean="0"/>
              <a:t> </a:t>
            </a:r>
            <a:r>
              <a:rPr lang="en-US" sz="2000" dirty="0" err="1" smtClean="0"/>
              <a:t>pelatihan</a:t>
            </a:r>
            <a:r>
              <a:rPr lang="en-US" sz="2000" dirty="0" smtClean="0"/>
              <a:t>, </a:t>
            </a:r>
            <a:r>
              <a:rPr lang="en-US" sz="2000" dirty="0" err="1" smtClean="0"/>
              <a:t>Pelaksanaan</a:t>
            </a:r>
            <a:r>
              <a:rPr lang="en-US" sz="2000" dirty="0" smtClean="0"/>
              <a:t> </a:t>
            </a:r>
            <a:r>
              <a:rPr lang="en-US" sz="2000" dirty="0" err="1" smtClean="0"/>
              <a:t>pelimpahan</a:t>
            </a:r>
            <a:r>
              <a:rPr lang="en-US" sz="2000" dirty="0" smtClean="0"/>
              <a:t> </a:t>
            </a:r>
            <a:r>
              <a:rPr lang="en-US" sz="2000" dirty="0" err="1" smtClean="0"/>
              <a:t>wewenang</a:t>
            </a:r>
            <a:r>
              <a:rPr lang="en-US" sz="2000" dirty="0" smtClean="0"/>
              <a:t> </a:t>
            </a:r>
            <a:r>
              <a:rPr lang="en-US" sz="2000" dirty="0" err="1" smtClean="0"/>
              <a:t>dan</a:t>
            </a:r>
            <a:r>
              <a:rPr lang="en-US" sz="2000" dirty="0" smtClean="0"/>
              <a:t> </a:t>
            </a:r>
            <a:r>
              <a:rPr lang="en-US" sz="2000" dirty="0" err="1" smtClean="0"/>
              <a:t>tanggung</a:t>
            </a:r>
            <a:r>
              <a:rPr lang="en-US" sz="2000" dirty="0" smtClean="0"/>
              <a:t> </a:t>
            </a:r>
            <a:r>
              <a:rPr lang="en-US" sz="2000" dirty="0" err="1" smtClean="0"/>
              <a:t>jawab</a:t>
            </a:r>
            <a:r>
              <a:rPr lang="en-US" sz="2000" dirty="0" smtClean="0"/>
              <a:t>.</a:t>
            </a:r>
          </a:p>
        </p:txBody>
      </p:sp>
      <p:sp>
        <p:nvSpPr>
          <p:cNvPr id="6" name="Pentagon 5"/>
          <p:cNvSpPr/>
          <p:nvPr/>
        </p:nvSpPr>
        <p:spPr>
          <a:xfrm>
            <a:off x="152400" y="3276600"/>
            <a:ext cx="2286000" cy="1066800"/>
          </a:xfrm>
          <a:prstGeom prst="homePlate">
            <a:avLst>
              <a:gd name="adj" fmla="val 18966"/>
            </a:avLst>
          </a:prstGeom>
        </p:spPr>
        <p:style>
          <a:lnRef idx="0">
            <a:schemeClr val="accent6"/>
          </a:lnRef>
          <a:fillRef idx="3">
            <a:schemeClr val="accent6"/>
          </a:fillRef>
          <a:effectRef idx="3">
            <a:schemeClr val="accent6"/>
          </a:effectRef>
          <a:fontRef idx="minor">
            <a:schemeClr val="lt1"/>
          </a:fontRef>
        </p:style>
        <p:txBody>
          <a:bodyPr rtlCol="0" anchor="ctr"/>
          <a:lstStyle/>
          <a:p>
            <a:pPr>
              <a:buFont typeface="Wingdings 2" pitchFamily="18" charset="2"/>
              <a:buNone/>
            </a:pPr>
            <a:r>
              <a:rPr lang="en-US" sz="2800" dirty="0" err="1" smtClean="0"/>
              <a:t>Menejemen</a:t>
            </a:r>
            <a:r>
              <a:rPr lang="en-US" sz="2800" dirty="0" smtClean="0"/>
              <a:t> </a:t>
            </a:r>
            <a:r>
              <a:rPr lang="en-US" sz="2800" dirty="0" err="1" smtClean="0"/>
              <a:t>Adminitrasi</a:t>
            </a:r>
            <a:endParaRPr lang="en-US" sz="2800" dirty="0" smtClean="0"/>
          </a:p>
        </p:txBody>
      </p:sp>
      <p:sp>
        <p:nvSpPr>
          <p:cNvPr id="7" name="Flowchart: Alternate Process 6"/>
          <p:cNvSpPr/>
          <p:nvPr/>
        </p:nvSpPr>
        <p:spPr>
          <a:xfrm>
            <a:off x="2667000" y="3200400"/>
            <a:ext cx="6324600" cy="1371600"/>
          </a:xfrm>
          <a:prstGeom prst="flowChartAlternateProcess">
            <a:avLst/>
          </a:prstGeom>
        </p:spPr>
        <p:style>
          <a:lnRef idx="0">
            <a:schemeClr val="accent6"/>
          </a:lnRef>
          <a:fillRef idx="3">
            <a:schemeClr val="accent6"/>
          </a:fillRef>
          <a:effectRef idx="3">
            <a:schemeClr val="accent6"/>
          </a:effectRef>
          <a:fontRef idx="minor">
            <a:schemeClr val="lt1"/>
          </a:fontRef>
        </p:style>
        <p:txBody>
          <a:bodyPr rtlCol="0" anchor="ctr"/>
          <a:lstStyle/>
          <a:p>
            <a:pPr>
              <a:buFont typeface="Wingdings 2" pitchFamily="18" charset="2"/>
              <a:buNone/>
            </a:pPr>
            <a:r>
              <a:rPr lang="en-US" sz="2300" dirty="0" err="1" smtClean="0"/>
              <a:t>Perencanaan</a:t>
            </a:r>
            <a:r>
              <a:rPr lang="en-US" sz="2300" dirty="0" smtClean="0"/>
              <a:t> </a:t>
            </a:r>
            <a:r>
              <a:rPr lang="en-US" sz="2300" dirty="0" err="1" smtClean="0"/>
              <a:t>perkantoran</a:t>
            </a:r>
            <a:r>
              <a:rPr lang="en-US" sz="2300" dirty="0" smtClean="0"/>
              <a:t>, </a:t>
            </a:r>
            <a:r>
              <a:rPr lang="en-US" sz="2300" dirty="0" err="1" smtClean="0"/>
              <a:t>Otomatisasi</a:t>
            </a:r>
            <a:r>
              <a:rPr lang="en-US" sz="2300" dirty="0" smtClean="0"/>
              <a:t> </a:t>
            </a:r>
            <a:r>
              <a:rPr lang="en-US" sz="2300" dirty="0" err="1" smtClean="0"/>
              <a:t>perkantoran</a:t>
            </a:r>
            <a:r>
              <a:rPr lang="en-US" sz="2300" dirty="0" smtClean="0"/>
              <a:t>, </a:t>
            </a:r>
            <a:r>
              <a:rPr lang="en-US" sz="2300" dirty="0" err="1" smtClean="0"/>
              <a:t>Jasa-jasa</a:t>
            </a:r>
            <a:r>
              <a:rPr lang="en-US" sz="2300" dirty="0" smtClean="0"/>
              <a:t> </a:t>
            </a:r>
            <a:r>
              <a:rPr lang="en-US" sz="2300" dirty="0" err="1" smtClean="0"/>
              <a:t>perkantoran</a:t>
            </a:r>
            <a:r>
              <a:rPr lang="en-US" sz="2300" dirty="0" smtClean="0"/>
              <a:t>, </a:t>
            </a:r>
            <a:r>
              <a:rPr lang="en-US" sz="2300" dirty="0" err="1" smtClean="0"/>
              <a:t>Fasilitas</a:t>
            </a:r>
            <a:r>
              <a:rPr lang="en-US" sz="2300" dirty="0" smtClean="0"/>
              <a:t> </a:t>
            </a:r>
            <a:r>
              <a:rPr lang="en-US" sz="2300" dirty="0" err="1" smtClean="0"/>
              <a:t>fisik</a:t>
            </a:r>
            <a:r>
              <a:rPr lang="en-US" sz="2300" dirty="0" smtClean="0"/>
              <a:t> </a:t>
            </a:r>
            <a:r>
              <a:rPr lang="en-US" sz="2300" dirty="0" err="1" smtClean="0"/>
              <a:t>perkantoran</a:t>
            </a:r>
            <a:r>
              <a:rPr lang="en-US" sz="2300" dirty="0" smtClean="0"/>
              <a:t>, </a:t>
            </a:r>
            <a:r>
              <a:rPr lang="en-US" sz="2300" dirty="0" err="1" smtClean="0"/>
              <a:t>Pengawasan</a:t>
            </a:r>
            <a:r>
              <a:rPr lang="en-US" sz="2300" dirty="0" smtClean="0"/>
              <a:t> </a:t>
            </a:r>
            <a:r>
              <a:rPr lang="en-US" sz="2300" dirty="0" err="1" smtClean="0"/>
              <a:t>perkantoran</a:t>
            </a:r>
            <a:r>
              <a:rPr lang="en-US" sz="2300" dirty="0" smtClean="0"/>
              <a:t>, </a:t>
            </a:r>
            <a:r>
              <a:rPr lang="en-US" sz="2300" dirty="0" err="1" smtClean="0"/>
              <a:t>Personil</a:t>
            </a:r>
            <a:r>
              <a:rPr lang="en-US" sz="2300" dirty="0" smtClean="0"/>
              <a:t> </a:t>
            </a:r>
            <a:r>
              <a:rPr lang="en-US" sz="2300" dirty="0" err="1" smtClean="0"/>
              <a:t>perkantoran</a:t>
            </a:r>
            <a:r>
              <a:rPr lang="en-US" sz="2300" dirty="0" smtClean="0"/>
              <a:t>.</a:t>
            </a:r>
          </a:p>
        </p:txBody>
      </p:sp>
      <p:sp>
        <p:nvSpPr>
          <p:cNvPr id="8" name="Pentagon 7"/>
          <p:cNvSpPr/>
          <p:nvPr/>
        </p:nvSpPr>
        <p:spPr>
          <a:xfrm>
            <a:off x="152400" y="4953000"/>
            <a:ext cx="2286000" cy="1066800"/>
          </a:xfrm>
          <a:prstGeom prst="homePlate">
            <a:avLst>
              <a:gd name="adj" fmla="val 18966"/>
            </a:avLst>
          </a:prstGeom>
        </p:spPr>
        <p:style>
          <a:lnRef idx="1">
            <a:schemeClr val="accent1"/>
          </a:lnRef>
          <a:fillRef idx="3">
            <a:schemeClr val="accent1"/>
          </a:fillRef>
          <a:effectRef idx="2">
            <a:schemeClr val="accent1"/>
          </a:effectRef>
          <a:fontRef idx="minor">
            <a:schemeClr val="lt1"/>
          </a:fontRef>
        </p:style>
        <p:txBody>
          <a:bodyPr rtlCol="0" anchor="ctr"/>
          <a:lstStyle/>
          <a:p>
            <a:pPr>
              <a:buFont typeface="Wingdings 2" pitchFamily="18" charset="2"/>
              <a:buNone/>
            </a:pPr>
            <a:r>
              <a:rPr lang="en-US" sz="2800" dirty="0" err="1" smtClean="0"/>
              <a:t>Menejemen</a:t>
            </a:r>
            <a:r>
              <a:rPr lang="en-US" sz="2800" dirty="0" smtClean="0"/>
              <a:t> </a:t>
            </a:r>
            <a:r>
              <a:rPr lang="en-US" sz="2800" dirty="0" err="1" smtClean="0"/>
              <a:t>Pemasaran</a:t>
            </a:r>
            <a:endParaRPr lang="en-US" sz="2800" dirty="0" smtClean="0"/>
          </a:p>
        </p:txBody>
      </p:sp>
      <p:sp>
        <p:nvSpPr>
          <p:cNvPr id="9" name="Flowchart: Alternate Process 8"/>
          <p:cNvSpPr/>
          <p:nvPr/>
        </p:nvSpPr>
        <p:spPr>
          <a:xfrm>
            <a:off x="2667000" y="4724400"/>
            <a:ext cx="6324600" cy="1752600"/>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buFont typeface="Wingdings 2" pitchFamily="18" charset="2"/>
              <a:buNone/>
            </a:pPr>
            <a:r>
              <a:rPr lang="en-US" sz="2200" dirty="0" err="1" smtClean="0"/>
              <a:t>Pembelian</a:t>
            </a:r>
            <a:r>
              <a:rPr lang="en-US" sz="2200" dirty="0" smtClean="0"/>
              <a:t> </a:t>
            </a:r>
            <a:r>
              <a:rPr lang="en-US" sz="2200" dirty="0" err="1" smtClean="0"/>
              <a:t>dan</a:t>
            </a:r>
            <a:r>
              <a:rPr lang="en-US" sz="2200" dirty="0" smtClean="0"/>
              <a:t> </a:t>
            </a:r>
            <a:r>
              <a:rPr lang="en-US" sz="2200" dirty="0" err="1" smtClean="0"/>
              <a:t>penjualan</a:t>
            </a:r>
            <a:r>
              <a:rPr lang="en-US" sz="2200" dirty="0" smtClean="0"/>
              <a:t>, </a:t>
            </a:r>
            <a:r>
              <a:rPr lang="en-US" sz="2200" dirty="0" err="1" smtClean="0"/>
              <a:t>Pengangkutan</a:t>
            </a:r>
            <a:r>
              <a:rPr lang="en-US" sz="2200" dirty="0" smtClean="0"/>
              <a:t> </a:t>
            </a:r>
            <a:r>
              <a:rPr lang="en-US" sz="2200" dirty="0" err="1" smtClean="0"/>
              <a:t>dan</a:t>
            </a:r>
            <a:r>
              <a:rPr lang="en-US" sz="2200" dirty="0" smtClean="0"/>
              <a:t> </a:t>
            </a:r>
            <a:r>
              <a:rPr lang="en-US" sz="2200" dirty="0" err="1" smtClean="0"/>
              <a:t>pergudangan</a:t>
            </a:r>
            <a:r>
              <a:rPr lang="en-US" sz="2200" dirty="0" smtClean="0"/>
              <a:t>, </a:t>
            </a:r>
            <a:r>
              <a:rPr lang="en-US" sz="2200" dirty="0" err="1" smtClean="0"/>
              <a:t>Standarisasi</a:t>
            </a:r>
            <a:r>
              <a:rPr lang="en-US" sz="2200" dirty="0" smtClean="0"/>
              <a:t> </a:t>
            </a:r>
            <a:r>
              <a:rPr lang="en-US" sz="2200" dirty="0" err="1" smtClean="0"/>
              <a:t>dan</a:t>
            </a:r>
            <a:r>
              <a:rPr lang="en-US" sz="2200" dirty="0" smtClean="0"/>
              <a:t> </a:t>
            </a:r>
            <a:r>
              <a:rPr lang="en-US" sz="2200" dirty="0" err="1" smtClean="0"/>
              <a:t>pemilihan</a:t>
            </a:r>
            <a:r>
              <a:rPr lang="en-US" sz="2200" dirty="0" smtClean="0"/>
              <a:t>, </a:t>
            </a:r>
            <a:r>
              <a:rPr lang="en-US" sz="2200" dirty="0" err="1" smtClean="0"/>
              <a:t>Pembelanjaan</a:t>
            </a:r>
            <a:r>
              <a:rPr lang="en-US" sz="2200" dirty="0" smtClean="0"/>
              <a:t> </a:t>
            </a:r>
            <a:r>
              <a:rPr lang="en-US" sz="2200" dirty="0" err="1" smtClean="0"/>
              <a:t>dan</a:t>
            </a:r>
            <a:r>
              <a:rPr lang="en-US" sz="2200" dirty="0" smtClean="0"/>
              <a:t> </a:t>
            </a:r>
            <a:r>
              <a:rPr lang="en-US" sz="2200" dirty="0" err="1" smtClean="0"/>
              <a:t>distribusi</a:t>
            </a:r>
            <a:r>
              <a:rPr lang="en-US" sz="2200" dirty="0" smtClean="0"/>
              <a:t>, </a:t>
            </a:r>
            <a:r>
              <a:rPr lang="en-US" sz="2200" dirty="0" err="1" smtClean="0"/>
              <a:t>Pembukusan</a:t>
            </a:r>
            <a:r>
              <a:rPr lang="en-US" sz="2200" dirty="0" smtClean="0"/>
              <a:t> </a:t>
            </a:r>
            <a:r>
              <a:rPr lang="en-US" sz="2200" dirty="0" err="1" smtClean="0"/>
              <a:t>dan</a:t>
            </a:r>
            <a:r>
              <a:rPr lang="en-US" sz="2200" dirty="0" smtClean="0"/>
              <a:t> </a:t>
            </a:r>
            <a:r>
              <a:rPr lang="en-US" sz="2200" dirty="0" err="1" smtClean="0"/>
              <a:t>pengepakan</a:t>
            </a:r>
            <a:r>
              <a:rPr lang="en-US" sz="2200" dirty="0" smtClean="0"/>
              <a:t>, </a:t>
            </a:r>
            <a:r>
              <a:rPr lang="en-US" sz="2200" dirty="0" err="1" smtClean="0"/>
              <a:t>Penanggungan</a:t>
            </a:r>
            <a:r>
              <a:rPr lang="en-US" sz="2200" dirty="0" smtClean="0"/>
              <a:t> </a:t>
            </a:r>
            <a:r>
              <a:rPr lang="en-US" sz="2200" dirty="0" err="1" smtClean="0"/>
              <a:t>resiko</a:t>
            </a:r>
            <a:r>
              <a:rPr lang="en-US" sz="2200" dirty="0" smtClean="0"/>
              <a:t>, </a:t>
            </a:r>
            <a:r>
              <a:rPr lang="en-US" sz="2200" dirty="0" err="1" smtClean="0"/>
              <a:t>Informasi</a:t>
            </a:r>
            <a:r>
              <a:rPr lang="en-US" sz="2200" dirty="0" smtClean="0"/>
              <a:t> </a:t>
            </a:r>
            <a:r>
              <a:rPr lang="en-US" sz="2200" dirty="0" err="1" smtClean="0"/>
              <a:t>pemasaran</a:t>
            </a:r>
            <a:r>
              <a:rPr lang="en-US" sz="2200" dirty="0" smtClean="0"/>
              <a:t>.</a:t>
            </a: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rved Up Ribbon 3"/>
          <p:cNvSpPr/>
          <p:nvPr/>
        </p:nvSpPr>
        <p:spPr>
          <a:xfrm>
            <a:off x="685800" y="228600"/>
            <a:ext cx="7543800" cy="1066800"/>
          </a:xfrm>
          <a:prstGeom prst="ellipseRibbon2">
            <a:avLst>
              <a:gd name="adj1" fmla="val 17611"/>
              <a:gd name="adj2" fmla="val 72571"/>
              <a:gd name="adj3"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Badan</a:t>
            </a:r>
            <a:r>
              <a:rPr lang="en-US" sz="4000" dirty="0" smtClean="0"/>
              <a:t> Usaha</a:t>
            </a:r>
            <a:endParaRPr lang="en-US" sz="4000" dirty="0"/>
          </a:p>
        </p:txBody>
      </p:sp>
      <p:sp>
        <p:nvSpPr>
          <p:cNvPr id="6" name="Pentagon 5"/>
          <p:cNvSpPr/>
          <p:nvPr/>
        </p:nvSpPr>
        <p:spPr>
          <a:xfrm>
            <a:off x="228600" y="1524000"/>
            <a:ext cx="2590800" cy="609600"/>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dirty="0" err="1" smtClean="0"/>
              <a:t>Pengertian</a:t>
            </a:r>
            <a:endParaRPr lang="en-US" sz="2800" dirty="0"/>
          </a:p>
        </p:txBody>
      </p:sp>
      <p:sp>
        <p:nvSpPr>
          <p:cNvPr id="7" name="Chevron 6"/>
          <p:cNvSpPr/>
          <p:nvPr/>
        </p:nvSpPr>
        <p:spPr>
          <a:xfrm>
            <a:off x="2819400" y="1524000"/>
            <a:ext cx="3352800" cy="609600"/>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dirty="0" err="1" smtClean="0">
                <a:solidFill>
                  <a:schemeClr val="tx1"/>
                </a:solidFill>
              </a:rPr>
              <a:t>Badan</a:t>
            </a:r>
            <a:r>
              <a:rPr lang="en-US" sz="2800" dirty="0" smtClean="0">
                <a:solidFill>
                  <a:schemeClr val="tx1"/>
                </a:solidFill>
              </a:rPr>
              <a:t> Usaha</a:t>
            </a:r>
            <a:endParaRPr lang="en-US" sz="2800" dirty="0">
              <a:solidFill>
                <a:schemeClr val="tx1"/>
              </a:solidFill>
            </a:endParaRPr>
          </a:p>
        </p:txBody>
      </p:sp>
      <p:sp>
        <p:nvSpPr>
          <p:cNvPr id="8" name="Flowchart: Process 7"/>
          <p:cNvSpPr/>
          <p:nvPr/>
        </p:nvSpPr>
        <p:spPr>
          <a:xfrm>
            <a:off x="228600" y="2286000"/>
            <a:ext cx="8001000" cy="762000"/>
          </a:xfrm>
          <a:prstGeom prst="flowChartProces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400" dirty="0" err="1" smtClean="0">
                <a:solidFill>
                  <a:srgbClr val="002060"/>
                </a:solidFill>
              </a:rPr>
              <a:t>kesatuan</a:t>
            </a:r>
            <a:r>
              <a:rPr lang="en-US" sz="2400" dirty="0" smtClean="0">
                <a:solidFill>
                  <a:srgbClr val="002060"/>
                </a:solidFill>
              </a:rPr>
              <a:t> </a:t>
            </a:r>
            <a:r>
              <a:rPr lang="en-US" sz="2400" dirty="0" err="1" smtClean="0">
                <a:solidFill>
                  <a:srgbClr val="002060"/>
                </a:solidFill>
              </a:rPr>
              <a:t>yuridis</a:t>
            </a:r>
            <a:r>
              <a:rPr lang="en-US" sz="2400" dirty="0" smtClean="0">
                <a:solidFill>
                  <a:srgbClr val="002060"/>
                </a:solidFill>
              </a:rPr>
              <a:t> </a:t>
            </a:r>
            <a:r>
              <a:rPr lang="en-US" sz="2400" dirty="0" err="1" smtClean="0">
                <a:solidFill>
                  <a:srgbClr val="002060"/>
                </a:solidFill>
              </a:rPr>
              <a:t>ekonomis</a:t>
            </a:r>
            <a:r>
              <a:rPr lang="en-US" sz="2400" dirty="0" smtClean="0">
                <a:solidFill>
                  <a:srgbClr val="002060"/>
                </a:solidFill>
              </a:rPr>
              <a:t> yang </a:t>
            </a:r>
            <a:r>
              <a:rPr lang="en-US" sz="2400" dirty="0" err="1" smtClean="0">
                <a:solidFill>
                  <a:srgbClr val="002060"/>
                </a:solidFill>
              </a:rPr>
              <a:t>tujuannya</a:t>
            </a:r>
            <a:r>
              <a:rPr lang="en-US" sz="2400" dirty="0" smtClean="0">
                <a:solidFill>
                  <a:srgbClr val="002060"/>
                </a:solidFill>
              </a:rPr>
              <a:t> </a:t>
            </a:r>
            <a:r>
              <a:rPr lang="en-US" sz="2400" dirty="0" err="1" smtClean="0">
                <a:solidFill>
                  <a:srgbClr val="002060"/>
                </a:solidFill>
              </a:rPr>
              <a:t>mencari</a:t>
            </a:r>
            <a:r>
              <a:rPr lang="en-US" sz="2400" dirty="0" smtClean="0">
                <a:solidFill>
                  <a:srgbClr val="002060"/>
                </a:solidFill>
              </a:rPr>
              <a:t> </a:t>
            </a:r>
            <a:r>
              <a:rPr lang="en-US" sz="2400" dirty="0" err="1" smtClean="0">
                <a:solidFill>
                  <a:srgbClr val="002060"/>
                </a:solidFill>
              </a:rPr>
              <a:t>keuntungan</a:t>
            </a:r>
            <a:r>
              <a:rPr lang="en-US" sz="2400" dirty="0" smtClean="0">
                <a:solidFill>
                  <a:srgbClr val="002060"/>
                </a:solidFill>
              </a:rPr>
              <a:t>.</a:t>
            </a:r>
            <a:endParaRPr lang="en-US" sz="2400" dirty="0">
              <a:solidFill>
                <a:srgbClr val="002060"/>
              </a:solidFill>
            </a:endParaRPr>
          </a:p>
        </p:txBody>
      </p:sp>
      <p:sp>
        <p:nvSpPr>
          <p:cNvPr id="9" name="Chevron 8"/>
          <p:cNvSpPr/>
          <p:nvPr/>
        </p:nvSpPr>
        <p:spPr>
          <a:xfrm>
            <a:off x="2819400" y="3124200"/>
            <a:ext cx="3352800" cy="60960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smtClean="0">
                <a:solidFill>
                  <a:schemeClr val="tx1"/>
                </a:solidFill>
              </a:rPr>
              <a:t>Perusahaan</a:t>
            </a:r>
            <a:endParaRPr lang="en-US" sz="2800" dirty="0">
              <a:solidFill>
                <a:schemeClr val="tx1"/>
              </a:solidFill>
            </a:endParaRPr>
          </a:p>
        </p:txBody>
      </p:sp>
      <p:sp>
        <p:nvSpPr>
          <p:cNvPr id="10" name="Flowchart: Process 9"/>
          <p:cNvSpPr/>
          <p:nvPr/>
        </p:nvSpPr>
        <p:spPr>
          <a:xfrm>
            <a:off x="304800" y="3810000"/>
            <a:ext cx="7924800" cy="838200"/>
          </a:xfrm>
          <a:prstGeom prst="flowChartProces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dirty="0" err="1" smtClean="0">
                <a:solidFill>
                  <a:srgbClr val="FFFF00"/>
                </a:solidFill>
              </a:rPr>
              <a:t>kesatuan</a:t>
            </a:r>
            <a:r>
              <a:rPr lang="en-US" sz="2400" dirty="0" smtClean="0">
                <a:solidFill>
                  <a:srgbClr val="FFFF00"/>
                </a:solidFill>
              </a:rPr>
              <a:t> </a:t>
            </a:r>
            <a:r>
              <a:rPr lang="en-US" sz="2400" dirty="0" err="1" smtClean="0">
                <a:solidFill>
                  <a:srgbClr val="FFFF00"/>
                </a:solidFill>
              </a:rPr>
              <a:t>teknis</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produksi</a:t>
            </a:r>
            <a:r>
              <a:rPr lang="en-US" sz="2400" dirty="0" smtClean="0">
                <a:solidFill>
                  <a:srgbClr val="FFFF00"/>
                </a:solidFill>
              </a:rPr>
              <a:t> yang </a:t>
            </a:r>
            <a:r>
              <a:rPr lang="en-US" sz="2400" dirty="0" err="1" smtClean="0">
                <a:solidFill>
                  <a:srgbClr val="FFFF00"/>
                </a:solidFill>
              </a:rPr>
              <a:t>tujuannya</a:t>
            </a:r>
            <a:r>
              <a:rPr lang="en-US" sz="2400" dirty="0" smtClean="0">
                <a:solidFill>
                  <a:srgbClr val="FFFF00"/>
                </a:solidFill>
              </a:rPr>
              <a:t> </a:t>
            </a:r>
            <a:r>
              <a:rPr lang="en-US" sz="2400" dirty="0" err="1" smtClean="0">
                <a:solidFill>
                  <a:srgbClr val="FFFF00"/>
                </a:solidFill>
              </a:rPr>
              <a:t>menghasilkan</a:t>
            </a:r>
            <a:r>
              <a:rPr lang="en-US" sz="2400" dirty="0" smtClean="0">
                <a:solidFill>
                  <a:srgbClr val="FFFF00"/>
                </a:solidFill>
              </a:rPr>
              <a:t> </a:t>
            </a:r>
            <a:r>
              <a:rPr lang="en-US" sz="2400" dirty="0" err="1" smtClean="0">
                <a:solidFill>
                  <a:srgbClr val="FFFF00"/>
                </a:solidFill>
              </a:rPr>
              <a:t>barang</a:t>
            </a:r>
            <a:r>
              <a:rPr lang="en-US" sz="2400" dirty="0" smtClean="0">
                <a:solidFill>
                  <a:srgbClr val="FFFF00"/>
                </a:solidFill>
              </a:rPr>
              <a:t>/</a:t>
            </a:r>
            <a:r>
              <a:rPr lang="en-US" sz="2400" dirty="0" err="1" smtClean="0">
                <a:solidFill>
                  <a:srgbClr val="FFFF00"/>
                </a:solidFill>
              </a:rPr>
              <a:t>jasa</a:t>
            </a:r>
            <a:r>
              <a:rPr lang="en-US" sz="2400" dirty="0" smtClean="0">
                <a:solidFill>
                  <a:srgbClr val="FFFF00"/>
                </a:solidFill>
              </a:rPr>
              <a:t>.</a:t>
            </a:r>
            <a:endParaRPr lang="en-US" sz="2400" dirty="0">
              <a:solidFill>
                <a:srgbClr val="FFFF00"/>
              </a:solidFill>
            </a:endParaRPr>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8583" name="Picture 55" descr="anibird3"/>
          <p:cNvPicPr>
            <a:picLocks noChangeAspect="1" noChangeArrowheads="1" noCrop="1"/>
          </p:cNvPicPr>
          <p:nvPr/>
        </p:nvPicPr>
        <p:blipFill>
          <a:blip r:embed="rId2"/>
          <a:srcRect/>
          <a:stretch>
            <a:fillRect/>
          </a:stretch>
        </p:blipFill>
        <p:spPr bwMode="auto">
          <a:xfrm>
            <a:off x="7905750" y="5334000"/>
            <a:ext cx="1238250" cy="990600"/>
          </a:xfrm>
          <a:prstGeom prst="rect">
            <a:avLst/>
          </a:prstGeom>
          <a:noFill/>
        </p:spPr>
      </p:pic>
      <p:sp>
        <p:nvSpPr>
          <p:cNvPr id="7" name="Rectangle 22"/>
          <p:cNvSpPr txBox="1">
            <a:spLocks/>
          </p:cNvSpPr>
          <p:nvPr/>
        </p:nvSpPr>
        <p:spPr bwMode="auto">
          <a:xfrm>
            <a:off x="152400" y="4114800"/>
            <a:ext cx="8839200" cy="2438400"/>
          </a:xfrm>
          <a:prstGeom prst="rect">
            <a:avLst/>
          </a:prstGeom>
          <a:noFill/>
          <a:ln w="9525">
            <a:solidFill>
              <a:srgbClr val="FFFF00"/>
            </a:solidFill>
            <a:miter lim="800000"/>
            <a:headEnd/>
            <a:tailEnd/>
          </a:ln>
        </p:spPr>
        <p:txBody>
          <a:bodyPr vert="horz" wrap="square" lIns="45720" tIns="0" rIns="4572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kern="1200" cap="none" spc="0" normalizeH="0" baseline="0" noProof="0" dirty="0"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3 </a:t>
            </a:r>
            <a:r>
              <a:rPr kumimoji="0" lang="en-US" sz="2200" b="0" i="0" u="none" strike="noStrike" kern="1200" cap="none" spc="0" normalizeH="0" baseline="0" noProof="0" dirty="0" err="1"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sektor</a:t>
            </a:r>
            <a:r>
              <a:rPr kumimoji="0" lang="en-US" sz="2200" b="0" i="0" u="none" strike="noStrike" kern="1200" cap="none" spc="0" normalizeH="0" baseline="0" noProof="0" dirty="0"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pelaku</a:t>
            </a:r>
            <a:r>
              <a:rPr kumimoji="0" lang="en-US" sz="2200" b="0" i="0" u="none" strike="noStrike" kern="1200" cap="none" spc="0" normalizeH="0" baseline="0" noProof="0" dirty="0"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ekonomi</a:t>
            </a:r>
            <a:r>
              <a:rPr kumimoji="0" lang="en-US" sz="2200" b="0" i="0" u="none" strike="noStrike" kern="1200" cap="none" spc="0" normalizeH="0" baseline="0" noProof="0" dirty="0" smtClean="0">
                <a:ln w="5000" cmpd="sng">
                  <a:solidFill>
                    <a:srgbClr val="00FF99"/>
                  </a:solid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Indonesia:</a:t>
            </a:r>
            <a: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t/>
            </a:r>
            <a:b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a.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Sektor</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ekonomi</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swasta</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yang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berorientasi</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pada</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keuntungan</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maksimal</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b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atau</a:t>
            </a:r>
            <a:r>
              <a:rPr kumimoji="0" lang="en-US" sz="2200" b="0" i="0" u="none" strike="noStrike" kern="1200" cap="none" spc="0" normalizeH="0" baseline="0" noProof="0" dirty="0" smtClean="0">
                <a:ln w="5000" cmpd="sng">
                  <a:noFill/>
                  <a:prstDash val="solid"/>
                </a:ln>
                <a:solidFill>
                  <a:srgbClr val="FFC000"/>
                </a:solidFill>
                <a:effectLst>
                  <a:outerShdw blurRad="50800" dist="38100" dir="5400000" algn="t" rotWithShape="0">
                    <a:prstClr val="black">
                      <a:alpha val="50000"/>
                    </a:prstClr>
                  </a:outerShdw>
                </a:effectLst>
                <a:uLnTx/>
                <a:uFillTx/>
                <a:latin typeface="+mj-lt"/>
                <a:ea typeface="+mj-ea"/>
                <a:cs typeface="+mj-cs"/>
              </a:rPr>
              <a:t> BUMS</a:t>
            </a:r>
            <a: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t/>
            </a:r>
            <a:b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b.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Sektor</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ekonomi</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negara</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yang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berorientasi</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pada</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pelayanan</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dan</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b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perlindungan</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kepentingan</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umum</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dan</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rakyat</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banyak</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atau</a:t>
            </a:r>
            <a:r>
              <a:rPr kumimoji="0" lang="en-US" sz="2200" b="0" i="0" u="none" strike="noStrike" kern="1200" cap="none" spc="0" normalizeH="0" baseline="0" noProof="0" dirty="0" smtClean="0">
                <a:ln w="5000" cmpd="sng">
                  <a:noFill/>
                  <a:prstDash val="solid"/>
                </a:ln>
                <a:solidFill>
                  <a:srgbClr val="00FFFF"/>
                </a:solidFill>
                <a:effectLst>
                  <a:outerShdw blurRad="50800" dist="38100" dir="5400000" algn="t" rotWithShape="0">
                    <a:prstClr val="black">
                      <a:alpha val="50000"/>
                    </a:prstClr>
                  </a:outerShdw>
                </a:effectLst>
                <a:uLnTx/>
                <a:uFillTx/>
                <a:latin typeface="+mj-lt"/>
                <a:ea typeface="+mj-ea"/>
                <a:cs typeface="+mj-cs"/>
              </a:rPr>
              <a:t> BUMD</a:t>
            </a:r>
            <a:r>
              <a:rPr kumimoji="0" lang="en-US" sz="2200" b="0" i="0" u="none" strike="noStrike" kern="1200" cap="none" spc="0" normalizeH="0" baseline="0" noProof="0" dirty="0" smtClean="0">
                <a:ln w="5000" cmpd="sng">
                  <a:no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t/>
            </a:r>
            <a:br>
              <a:rPr kumimoji="0" lang="en-US" sz="2200" b="0" i="0" u="none" strike="noStrike" kern="1200" cap="none" spc="0" normalizeH="0" baseline="0" noProof="0" dirty="0" smtClean="0">
                <a:ln w="5000" cmpd="sng">
                  <a:no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c.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Sektor</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Ekonomi</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Koperasi</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yang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berorientasi</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pada</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kerjasama</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untuk</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b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memajukan</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kepentingan</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ekonomi</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dan</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sosial</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 </a:t>
            </a:r>
            <a:r>
              <a:rPr kumimoji="0" lang="en-US" sz="2200" b="0" i="0" u="none" strike="noStrike" kern="1200" cap="none" spc="0" normalizeH="0" baseline="0" noProof="0" dirty="0" err="1"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anggotanya</a:t>
            </a:r>
            <a:r>
              <a:rPr kumimoji="0" lang="en-US" sz="2200" b="0" i="0" u="none" strike="noStrike" kern="1200" cap="none" spc="0" normalizeH="0" baseline="0" noProof="0" dirty="0" smtClean="0">
                <a:ln w="5000" cmpd="sng">
                  <a:noFill/>
                  <a:prstDash val="solid"/>
                </a:ln>
                <a:solidFill>
                  <a:srgbClr val="FF0000"/>
                </a:solidFill>
                <a:effectLst>
                  <a:outerShdw blurRad="50800" dist="38100" dir="5400000" algn="t" rotWithShape="0">
                    <a:prstClr val="black">
                      <a:alpha val="50000"/>
                    </a:prstClr>
                  </a:outerShdw>
                </a:effectLst>
                <a:uLnTx/>
                <a:uFillTx/>
                <a:latin typeface="+mj-lt"/>
                <a:ea typeface="+mj-ea"/>
                <a:cs typeface="+mj-cs"/>
              </a:rPr>
              <a:t>.</a:t>
            </a:r>
            <a: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t/>
            </a:r>
            <a:b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br>
            <a: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t/>
            </a:r>
            <a:br>
              <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rPr>
            </a:br>
            <a:endParaRPr kumimoji="0" lang="en-US" sz="2200" b="0" i="0" u="none" strike="noStrike" kern="1200" cap="none" spc="0" normalizeH="0" baseline="0" noProof="0" dirty="0" smtClean="0">
              <a:ln w="5000" cmpd="sng">
                <a:solidFill>
                  <a:schemeClr val="accent1">
                    <a:tint val="80000"/>
                    <a:shade val="99000"/>
                    <a:satMod val="500000"/>
                  </a:schemeClr>
                </a:solidFill>
                <a:prstDash val="solid"/>
              </a:ln>
              <a:solidFill>
                <a:srgbClr val="FFFF00"/>
              </a:solidFill>
              <a:effectLst>
                <a:outerShdw blurRad="50800" dist="38100" dir="5400000" algn="t" rotWithShape="0">
                  <a:prstClr val="black">
                    <a:alpha val="50000"/>
                  </a:prstClr>
                </a:outerShdw>
              </a:effectLst>
              <a:uLnTx/>
              <a:uFillTx/>
              <a:latin typeface="+mj-lt"/>
              <a:ea typeface="+mj-ea"/>
              <a:cs typeface="+mj-cs"/>
            </a:endParaRPr>
          </a:p>
        </p:txBody>
      </p:sp>
      <p:graphicFrame>
        <p:nvGraphicFramePr>
          <p:cNvPr id="5" name="Group 52"/>
          <p:cNvGraphicFramePr>
            <a:graphicFrameLocks/>
          </p:cNvGraphicFramePr>
          <p:nvPr/>
        </p:nvGraphicFramePr>
        <p:xfrm>
          <a:off x="228600" y="819913"/>
          <a:ext cx="8610600" cy="3066288"/>
        </p:xfrm>
        <a:graphic>
          <a:graphicData uri="http://schemas.openxmlformats.org/drawingml/2006/table">
            <a:tbl>
              <a:tblPr>
                <a:tableStyleId>{775DCB02-9BB8-47FD-8907-85C794F793BA}</a:tableStyleId>
              </a:tblPr>
              <a:tblGrid>
                <a:gridCol w="533400"/>
                <a:gridCol w="1371600"/>
                <a:gridCol w="3436938"/>
                <a:gridCol w="3268662"/>
              </a:tblGrid>
              <a:tr h="361950">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No</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Aspek</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ukur</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Badan</a:t>
                      </a:r>
                      <a:r>
                        <a:rPr kumimoji="0" lang="en-US" sz="2200" u="none" strike="noStrike" cap="none" normalizeH="0" baseline="0" dirty="0" smtClean="0">
                          <a:ln>
                            <a:noFill/>
                          </a:ln>
                          <a:effectLst/>
                        </a:rPr>
                        <a:t> Usaha</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Perusahaan</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r>
              <a:tr h="2286000">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1.</a:t>
                      </a:r>
                    </a:p>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2. </a:t>
                      </a:r>
                    </a:p>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3. </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Tujuan</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Fungsi</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Bentuk</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Mencari</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keuntungan</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Lembaga</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tertinggi</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dalam</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mengurus</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dan</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mengelola</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peruhaan</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smtClean="0">
                          <a:ln>
                            <a:noFill/>
                          </a:ln>
                          <a:effectLst/>
                        </a:rPr>
                        <a:t>PT, CV, Firma, </a:t>
                      </a:r>
                      <a:r>
                        <a:rPr kumimoji="0" lang="en-US" sz="2200" u="none" strike="noStrike" cap="none" normalizeH="0" baseline="0" dirty="0" err="1" smtClean="0">
                          <a:ln>
                            <a:noFill/>
                          </a:ln>
                          <a:effectLst/>
                        </a:rPr>
                        <a:t>Koperasi</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Memproduksi</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barang</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dan</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jasa</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Alat</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badan</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usaha</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untuk</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mencari</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keuntungan</a:t>
                      </a: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en-US" sz="2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u="none" strike="noStrike" cap="none" normalizeH="0" baseline="0" dirty="0" err="1" smtClean="0">
                          <a:ln>
                            <a:noFill/>
                          </a:ln>
                          <a:effectLst/>
                        </a:rPr>
                        <a:t>Pabrik</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Toko</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Kios</a:t>
                      </a:r>
                      <a:r>
                        <a:rPr kumimoji="0" lang="en-US" sz="2200" u="none" strike="noStrike" cap="none" normalizeH="0" baseline="0" dirty="0" smtClean="0">
                          <a:ln>
                            <a:noFill/>
                          </a:ln>
                          <a:effectLst/>
                        </a:rPr>
                        <a:t> </a:t>
                      </a:r>
                      <a:r>
                        <a:rPr kumimoji="0" lang="en-US" sz="2200" u="none" strike="noStrike" cap="none" normalizeH="0" baseline="0" dirty="0" err="1" smtClean="0">
                          <a:ln>
                            <a:noFill/>
                          </a:ln>
                          <a:effectLst/>
                        </a:rPr>
                        <a:t>dll</a:t>
                      </a:r>
                      <a:endParaRPr kumimoji="0" lang="en-US" sz="2200" b="0" i="0" u="none" strike="noStrike" cap="none" normalizeH="0" baseline="0" dirty="0" smtClean="0">
                        <a:ln>
                          <a:noFill/>
                        </a:ln>
                        <a:solidFill>
                          <a:schemeClr val="hlink"/>
                        </a:solidFill>
                        <a:effectLst/>
                        <a:latin typeface="Constantia" pitchFamily="18" charset="0"/>
                      </a:endParaRPr>
                    </a:p>
                  </a:txBody>
                  <a:tcPr horzOverflow="overflow"/>
                </a:tc>
              </a:tr>
            </a:tbl>
          </a:graphicData>
        </a:graphic>
      </p:graphicFrame>
      <p:sp>
        <p:nvSpPr>
          <p:cNvPr id="6" name="Rectangle 5"/>
          <p:cNvSpPr/>
          <p:nvPr/>
        </p:nvSpPr>
        <p:spPr>
          <a:xfrm>
            <a:off x="1447800" y="152400"/>
            <a:ext cx="6309360" cy="548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err="1" smtClean="0"/>
              <a:t>Perbedaan</a:t>
            </a:r>
            <a:r>
              <a:rPr lang="en-US" sz="2600" dirty="0" smtClean="0"/>
              <a:t> </a:t>
            </a:r>
            <a:r>
              <a:rPr lang="en-US" sz="2600" dirty="0" err="1" smtClean="0"/>
              <a:t>badan</a:t>
            </a:r>
            <a:r>
              <a:rPr lang="en-US" sz="2600" dirty="0" smtClean="0"/>
              <a:t> </a:t>
            </a:r>
            <a:r>
              <a:rPr lang="en-US" sz="2600" dirty="0" err="1" smtClean="0"/>
              <a:t>usaha</a:t>
            </a:r>
            <a:r>
              <a:rPr lang="en-US" sz="2600" dirty="0" smtClean="0"/>
              <a:t> </a:t>
            </a:r>
            <a:r>
              <a:rPr lang="en-US" sz="2600" dirty="0" err="1" smtClean="0"/>
              <a:t>dengan</a:t>
            </a:r>
            <a:r>
              <a:rPr lang="en-US" sz="2600" dirty="0" smtClean="0"/>
              <a:t> </a:t>
            </a:r>
            <a:r>
              <a:rPr lang="en-US" sz="2600" dirty="0" err="1" smtClean="0"/>
              <a:t>perusahaan</a:t>
            </a:r>
            <a:endParaRPr lang="en-US" sz="2600" dirty="0"/>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9557" name="Picture 5" descr="anibird2"/>
          <p:cNvPicPr>
            <a:picLocks noChangeAspect="1" noChangeArrowheads="1" noCrop="1"/>
          </p:cNvPicPr>
          <p:nvPr/>
        </p:nvPicPr>
        <p:blipFill>
          <a:blip r:embed="rId2"/>
          <a:srcRect/>
          <a:stretch>
            <a:fillRect/>
          </a:stretch>
        </p:blipFill>
        <p:spPr bwMode="auto">
          <a:xfrm>
            <a:off x="7239000" y="2057400"/>
            <a:ext cx="1238250" cy="990600"/>
          </a:xfrm>
          <a:prstGeom prst="rect">
            <a:avLst/>
          </a:prstGeom>
          <a:noFill/>
        </p:spPr>
      </p:pic>
      <p:sp>
        <p:nvSpPr>
          <p:cNvPr id="279554" name="Rectangle 2"/>
          <p:cNvSpPr>
            <a:spLocks noGrp="1"/>
          </p:cNvSpPr>
          <p:nvPr>
            <p:ph type="title"/>
          </p:nvPr>
        </p:nvSpPr>
        <p:spPr>
          <a:xfrm>
            <a:off x="228600" y="0"/>
            <a:ext cx="8915400" cy="381000"/>
          </a:xfrm>
        </p:spPr>
        <p:txBody>
          <a:bodyPr>
            <a:normAutofit fontScale="90000"/>
          </a:bodyPr>
          <a:lstStyle/>
          <a:p>
            <a:r>
              <a:rPr lang="en-US" sz="2000" dirty="0" smtClean="0"/>
              <a:t>ARTI DAN PERAN KE 3 SEKTOR EKONOMI</a:t>
            </a:r>
          </a:p>
        </p:txBody>
      </p:sp>
      <p:sp>
        <p:nvSpPr>
          <p:cNvPr id="279555" name="Rectangle 3"/>
          <p:cNvSpPr>
            <a:spLocks noGrp="1"/>
          </p:cNvSpPr>
          <p:nvPr>
            <p:ph type="body" idx="1"/>
          </p:nvPr>
        </p:nvSpPr>
        <p:spPr>
          <a:xfrm>
            <a:off x="152400" y="0"/>
            <a:ext cx="8763000" cy="6629400"/>
          </a:xfrm>
        </p:spPr>
        <p:txBody>
          <a:bodyPr>
            <a:normAutofit/>
          </a:bodyPr>
          <a:lstStyle/>
          <a:p>
            <a:pPr marL="495300" indent="-495300">
              <a:buFont typeface="Wingdings 2" pitchFamily="18" charset="2"/>
              <a:buNone/>
            </a:pPr>
            <a:r>
              <a:rPr lang="en-US" sz="2100" dirty="0" smtClean="0">
                <a:solidFill>
                  <a:srgbClr val="33FB33"/>
                </a:solidFill>
              </a:rPr>
              <a:t>BUMN </a:t>
            </a:r>
            <a:r>
              <a:rPr lang="en-US" sz="2100" dirty="0" err="1" smtClean="0">
                <a:solidFill>
                  <a:srgbClr val="33FB33"/>
                </a:solidFill>
              </a:rPr>
              <a:t>dan</a:t>
            </a:r>
            <a:r>
              <a:rPr lang="en-US" sz="2100" dirty="0" smtClean="0">
                <a:solidFill>
                  <a:srgbClr val="33FB33"/>
                </a:solidFill>
              </a:rPr>
              <a:t> BUMD, </a:t>
            </a:r>
            <a:r>
              <a:rPr lang="en-US" sz="2100" dirty="0" err="1" smtClean="0">
                <a:solidFill>
                  <a:srgbClr val="33FB33"/>
                </a:solidFill>
              </a:rPr>
              <a:t>adalah</a:t>
            </a:r>
            <a:r>
              <a:rPr lang="en-US" sz="2100" dirty="0" smtClean="0">
                <a:solidFill>
                  <a:srgbClr val="33FB33"/>
                </a:solidFill>
              </a:rPr>
              <a:t> </a:t>
            </a:r>
            <a:r>
              <a:rPr lang="en-US" sz="2100" dirty="0" err="1" smtClean="0">
                <a:solidFill>
                  <a:srgbClr val="33FB33"/>
                </a:solidFill>
              </a:rPr>
              <a:t>lembaga</a:t>
            </a:r>
            <a:r>
              <a:rPr lang="en-US" sz="2100" dirty="0" smtClean="0">
                <a:solidFill>
                  <a:srgbClr val="33FB33"/>
                </a:solidFill>
              </a:rPr>
              <a:t> </a:t>
            </a:r>
            <a:r>
              <a:rPr lang="en-US" sz="2100" dirty="0" err="1" smtClean="0">
                <a:solidFill>
                  <a:srgbClr val="33FB33"/>
                </a:solidFill>
              </a:rPr>
              <a:t>ekonomi</a:t>
            </a:r>
            <a:r>
              <a:rPr lang="en-US" sz="2100" dirty="0" smtClean="0">
                <a:solidFill>
                  <a:srgbClr val="33FB33"/>
                </a:solidFill>
              </a:rPr>
              <a:t> yang </a:t>
            </a:r>
            <a:r>
              <a:rPr lang="en-US" sz="2100" dirty="0" err="1" smtClean="0">
                <a:solidFill>
                  <a:srgbClr val="33FB33"/>
                </a:solidFill>
              </a:rPr>
              <a:t>modalnya</a:t>
            </a:r>
            <a:r>
              <a:rPr lang="en-US" sz="2100" dirty="0" smtClean="0">
                <a:solidFill>
                  <a:srgbClr val="33FB33"/>
                </a:solidFill>
              </a:rPr>
              <a:t> </a:t>
            </a:r>
            <a:r>
              <a:rPr lang="en-US" sz="2100" dirty="0" err="1" smtClean="0">
                <a:solidFill>
                  <a:srgbClr val="33FB33"/>
                </a:solidFill>
              </a:rPr>
              <a:t>berasal</a:t>
            </a:r>
            <a:r>
              <a:rPr lang="en-US" sz="2100" dirty="0" smtClean="0">
                <a:solidFill>
                  <a:srgbClr val="33FB33"/>
                </a:solidFill>
              </a:rPr>
              <a:t> </a:t>
            </a:r>
            <a:r>
              <a:rPr lang="en-US" sz="2100" dirty="0" err="1" smtClean="0">
                <a:solidFill>
                  <a:srgbClr val="33FB33"/>
                </a:solidFill>
              </a:rPr>
              <a:t>dari</a:t>
            </a:r>
            <a:r>
              <a:rPr lang="en-US" sz="2100" dirty="0" smtClean="0">
                <a:solidFill>
                  <a:srgbClr val="33FB33"/>
                </a:solidFill>
              </a:rPr>
              <a:t> </a:t>
            </a:r>
            <a:r>
              <a:rPr lang="en-US" sz="2100" dirty="0" err="1" smtClean="0">
                <a:solidFill>
                  <a:srgbClr val="33FB33"/>
                </a:solidFill>
              </a:rPr>
              <a:t>negara</a:t>
            </a:r>
            <a:r>
              <a:rPr lang="en-US" sz="2100" dirty="0" smtClean="0">
                <a:solidFill>
                  <a:srgbClr val="33FB33"/>
                </a:solidFill>
              </a:rPr>
              <a:t> </a:t>
            </a:r>
            <a:r>
              <a:rPr lang="en-US" sz="2100" dirty="0" err="1" smtClean="0">
                <a:solidFill>
                  <a:srgbClr val="33FB33"/>
                </a:solidFill>
              </a:rPr>
              <a:t>dengan</a:t>
            </a:r>
            <a:r>
              <a:rPr lang="en-US" sz="2100" dirty="0" smtClean="0">
                <a:solidFill>
                  <a:srgbClr val="33FB33"/>
                </a:solidFill>
              </a:rPr>
              <a:t> </a:t>
            </a:r>
            <a:r>
              <a:rPr lang="en-US" sz="2100" dirty="0" err="1" smtClean="0">
                <a:solidFill>
                  <a:srgbClr val="33FB33"/>
                </a:solidFill>
              </a:rPr>
              <a:t>misi</a:t>
            </a:r>
            <a:r>
              <a:rPr lang="en-US" sz="2100" dirty="0" smtClean="0">
                <a:solidFill>
                  <a:srgbClr val="33FB33"/>
                </a:solidFill>
              </a:rPr>
              <a:t> </a:t>
            </a:r>
            <a:r>
              <a:rPr lang="en-US" sz="2100" dirty="0" err="1" smtClean="0">
                <a:solidFill>
                  <a:srgbClr val="33FB33"/>
                </a:solidFill>
              </a:rPr>
              <a:t>utama</a:t>
            </a:r>
            <a:r>
              <a:rPr lang="en-US" sz="2100" dirty="0" smtClean="0">
                <a:solidFill>
                  <a:srgbClr val="33FB33"/>
                </a:solidFill>
              </a:rPr>
              <a:t> </a:t>
            </a:r>
            <a:r>
              <a:rPr lang="en-US" sz="2100" dirty="0" err="1" smtClean="0">
                <a:solidFill>
                  <a:srgbClr val="33FB33"/>
                </a:solidFill>
              </a:rPr>
              <a:t>memprodiksi</a:t>
            </a:r>
            <a:r>
              <a:rPr lang="en-US" sz="2100" dirty="0" smtClean="0">
                <a:solidFill>
                  <a:srgbClr val="33FB33"/>
                </a:solidFill>
              </a:rPr>
              <a:t> </a:t>
            </a:r>
            <a:r>
              <a:rPr lang="en-US" sz="2100" dirty="0" err="1" smtClean="0">
                <a:solidFill>
                  <a:srgbClr val="33FB33"/>
                </a:solidFill>
              </a:rPr>
              <a:t>barang</a:t>
            </a:r>
            <a:r>
              <a:rPr lang="en-US" sz="2100" dirty="0" smtClean="0">
                <a:solidFill>
                  <a:srgbClr val="33FB33"/>
                </a:solidFill>
              </a:rPr>
              <a:t> </a:t>
            </a:r>
            <a:r>
              <a:rPr lang="en-US" sz="2100" dirty="0" err="1" smtClean="0">
                <a:solidFill>
                  <a:srgbClr val="33FB33"/>
                </a:solidFill>
              </a:rPr>
              <a:t>dan</a:t>
            </a:r>
            <a:r>
              <a:rPr lang="en-US" sz="2100" dirty="0" smtClean="0">
                <a:solidFill>
                  <a:srgbClr val="33FB33"/>
                </a:solidFill>
              </a:rPr>
              <a:t> </a:t>
            </a:r>
            <a:r>
              <a:rPr lang="en-US" sz="2100" dirty="0" err="1" smtClean="0">
                <a:solidFill>
                  <a:srgbClr val="33FB33"/>
                </a:solidFill>
              </a:rPr>
              <a:t>jasa</a:t>
            </a:r>
            <a:r>
              <a:rPr lang="en-US" sz="2100" dirty="0" smtClean="0">
                <a:solidFill>
                  <a:srgbClr val="33FB33"/>
                </a:solidFill>
              </a:rPr>
              <a:t> yang </a:t>
            </a:r>
            <a:r>
              <a:rPr lang="en-US" sz="2100" dirty="0" err="1" smtClean="0">
                <a:solidFill>
                  <a:srgbClr val="33FB33"/>
                </a:solidFill>
              </a:rPr>
              <a:t>penting</a:t>
            </a:r>
            <a:r>
              <a:rPr lang="en-US" sz="2100" dirty="0" smtClean="0">
                <a:solidFill>
                  <a:srgbClr val="33FB33"/>
                </a:solidFill>
              </a:rPr>
              <a:t> </a:t>
            </a:r>
            <a:r>
              <a:rPr lang="en-US" sz="2100" dirty="0" err="1" smtClean="0">
                <a:solidFill>
                  <a:srgbClr val="33FB33"/>
                </a:solidFill>
              </a:rPr>
              <a:t>bagi</a:t>
            </a:r>
            <a:r>
              <a:rPr lang="en-US" sz="2100" dirty="0" smtClean="0">
                <a:solidFill>
                  <a:srgbClr val="33FB33"/>
                </a:solidFill>
              </a:rPr>
              <a:t> </a:t>
            </a:r>
            <a:r>
              <a:rPr lang="en-US" sz="2100" dirty="0" err="1" smtClean="0">
                <a:solidFill>
                  <a:srgbClr val="33FB33"/>
                </a:solidFill>
              </a:rPr>
              <a:t>negara</a:t>
            </a:r>
            <a:r>
              <a:rPr lang="en-US" sz="2100" dirty="0" smtClean="0">
                <a:solidFill>
                  <a:srgbClr val="33FB33"/>
                </a:solidFill>
              </a:rPr>
              <a:t>, </a:t>
            </a:r>
            <a:r>
              <a:rPr lang="en-US" sz="2100" dirty="0" err="1" smtClean="0">
                <a:solidFill>
                  <a:srgbClr val="33FB33"/>
                </a:solidFill>
              </a:rPr>
              <a:t>dan</a:t>
            </a:r>
            <a:r>
              <a:rPr lang="en-US" sz="2100" dirty="0" smtClean="0">
                <a:solidFill>
                  <a:srgbClr val="33FB33"/>
                </a:solidFill>
              </a:rPr>
              <a:t> </a:t>
            </a:r>
            <a:r>
              <a:rPr lang="en-US" sz="2100" dirty="0" err="1" smtClean="0">
                <a:solidFill>
                  <a:srgbClr val="33FB33"/>
                </a:solidFill>
              </a:rPr>
              <a:t>menguasai</a:t>
            </a:r>
            <a:r>
              <a:rPr lang="en-US" sz="2100" dirty="0" smtClean="0">
                <a:solidFill>
                  <a:srgbClr val="33FB33"/>
                </a:solidFill>
              </a:rPr>
              <a:t> </a:t>
            </a:r>
            <a:r>
              <a:rPr lang="en-US" sz="2100" dirty="0" err="1" smtClean="0">
                <a:solidFill>
                  <a:srgbClr val="33FB33"/>
                </a:solidFill>
              </a:rPr>
              <a:t>hajat</a:t>
            </a:r>
            <a:r>
              <a:rPr lang="en-US" sz="2100" dirty="0" smtClean="0">
                <a:solidFill>
                  <a:srgbClr val="33FB33"/>
                </a:solidFill>
              </a:rPr>
              <a:t> </a:t>
            </a:r>
            <a:r>
              <a:rPr lang="en-US" sz="2100" dirty="0" err="1" smtClean="0">
                <a:solidFill>
                  <a:srgbClr val="33FB33"/>
                </a:solidFill>
              </a:rPr>
              <a:t>hidup</a:t>
            </a:r>
            <a:r>
              <a:rPr lang="en-US" sz="2100" dirty="0" smtClean="0">
                <a:solidFill>
                  <a:srgbClr val="33FB33"/>
                </a:solidFill>
              </a:rPr>
              <a:t> </a:t>
            </a:r>
            <a:r>
              <a:rPr lang="en-US" sz="2100" dirty="0" err="1" smtClean="0">
                <a:solidFill>
                  <a:srgbClr val="33FB33"/>
                </a:solidFill>
              </a:rPr>
              <a:t>orang</a:t>
            </a:r>
            <a:r>
              <a:rPr lang="en-US" sz="2100" dirty="0" smtClean="0">
                <a:solidFill>
                  <a:srgbClr val="33FB33"/>
                </a:solidFill>
              </a:rPr>
              <a:t> </a:t>
            </a:r>
            <a:r>
              <a:rPr lang="en-US" sz="2100" dirty="0" err="1" smtClean="0">
                <a:solidFill>
                  <a:srgbClr val="33FB33"/>
                </a:solidFill>
              </a:rPr>
              <a:t>banyak</a:t>
            </a:r>
            <a:r>
              <a:rPr lang="en-US" sz="2100" dirty="0" smtClean="0">
                <a:solidFill>
                  <a:srgbClr val="33FB33"/>
                </a:solidFill>
              </a:rPr>
              <a:t>.</a:t>
            </a:r>
          </a:p>
          <a:p>
            <a:pPr marL="495300" indent="-495300"/>
            <a:r>
              <a:rPr lang="en-US" sz="2100" dirty="0" err="1" smtClean="0">
                <a:solidFill>
                  <a:srgbClr val="33FB33"/>
                </a:solidFill>
              </a:rPr>
              <a:t>Badan</a:t>
            </a:r>
            <a:r>
              <a:rPr lang="en-US" sz="2100" dirty="0" smtClean="0">
                <a:solidFill>
                  <a:srgbClr val="33FB33"/>
                </a:solidFill>
              </a:rPr>
              <a:t> Usaha </a:t>
            </a:r>
            <a:r>
              <a:rPr lang="en-US" sz="2100" dirty="0" err="1" smtClean="0">
                <a:solidFill>
                  <a:srgbClr val="33FB33"/>
                </a:solidFill>
              </a:rPr>
              <a:t>Milik</a:t>
            </a:r>
            <a:r>
              <a:rPr lang="en-US" sz="2100" dirty="0" smtClean="0">
                <a:solidFill>
                  <a:srgbClr val="33FB33"/>
                </a:solidFill>
              </a:rPr>
              <a:t> Negara (BUMN).</a:t>
            </a:r>
          </a:p>
          <a:p>
            <a:pPr marL="495300" indent="-495300">
              <a:buFont typeface="Wingdings 2" pitchFamily="18" charset="2"/>
              <a:buNone/>
            </a:pPr>
            <a:r>
              <a:rPr lang="en-US" sz="2100" dirty="0" err="1" smtClean="0">
                <a:solidFill>
                  <a:srgbClr val="FFC000"/>
                </a:solidFill>
              </a:rPr>
              <a:t>Alasan</a:t>
            </a:r>
            <a:r>
              <a:rPr lang="en-US" sz="2100" dirty="0" smtClean="0">
                <a:solidFill>
                  <a:srgbClr val="FFC000"/>
                </a:solidFill>
              </a:rPr>
              <a:t> </a:t>
            </a:r>
            <a:r>
              <a:rPr lang="en-US" sz="2100" dirty="0" err="1" smtClean="0">
                <a:solidFill>
                  <a:srgbClr val="FFC000"/>
                </a:solidFill>
              </a:rPr>
              <a:t>pemerintah</a:t>
            </a:r>
            <a:r>
              <a:rPr lang="en-US" sz="2100" dirty="0" smtClean="0">
                <a:solidFill>
                  <a:srgbClr val="FFC000"/>
                </a:solidFill>
              </a:rPr>
              <a:t> </a:t>
            </a:r>
            <a:r>
              <a:rPr lang="en-US" sz="2100" dirty="0" err="1" smtClean="0">
                <a:solidFill>
                  <a:srgbClr val="FFC000"/>
                </a:solidFill>
              </a:rPr>
              <a:t>mendirikan</a:t>
            </a:r>
            <a:r>
              <a:rPr lang="en-US" sz="2100" dirty="0" smtClean="0">
                <a:solidFill>
                  <a:srgbClr val="FFC000"/>
                </a:solidFill>
              </a:rPr>
              <a:t> BUMN </a:t>
            </a:r>
            <a:r>
              <a:rPr lang="en-US" sz="2100" dirty="0" err="1" smtClean="0">
                <a:solidFill>
                  <a:srgbClr val="FFC000"/>
                </a:solidFill>
              </a:rPr>
              <a:t>dan</a:t>
            </a:r>
            <a:r>
              <a:rPr lang="en-US" sz="2100" dirty="0" smtClean="0">
                <a:solidFill>
                  <a:srgbClr val="FFC000"/>
                </a:solidFill>
              </a:rPr>
              <a:t> BUMD </a:t>
            </a:r>
            <a:r>
              <a:rPr lang="en-US" sz="2100" dirty="0" err="1" smtClean="0">
                <a:solidFill>
                  <a:srgbClr val="FFC000"/>
                </a:solidFill>
              </a:rPr>
              <a:t>adalah</a:t>
            </a:r>
            <a:r>
              <a:rPr lang="en-US" sz="2100" dirty="0" smtClean="0">
                <a:solidFill>
                  <a:srgbClr val="FFC000"/>
                </a:solidFill>
              </a:rPr>
              <a:t>:</a:t>
            </a:r>
          </a:p>
          <a:p>
            <a:pPr marL="495300" indent="-495300">
              <a:buFont typeface="Wingdings 2" pitchFamily="18" charset="2"/>
              <a:buAutoNum type="arabicPeriod"/>
            </a:pPr>
            <a:r>
              <a:rPr lang="en-US" sz="2100" dirty="0" err="1" smtClean="0">
                <a:solidFill>
                  <a:srgbClr val="FFC000"/>
                </a:solidFill>
              </a:rPr>
              <a:t>Memenuhi</a:t>
            </a:r>
            <a:r>
              <a:rPr lang="en-US" sz="2100" dirty="0" smtClean="0">
                <a:solidFill>
                  <a:srgbClr val="FFC000"/>
                </a:solidFill>
              </a:rPr>
              <a:t> </a:t>
            </a:r>
            <a:r>
              <a:rPr lang="en-US" sz="2100" dirty="0" err="1" smtClean="0">
                <a:solidFill>
                  <a:srgbClr val="FFC000"/>
                </a:solidFill>
              </a:rPr>
              <a:t>kepentingan</a:t>
            </a:r>
            <a:r>
              <a:rPr lang="en-US" sz="2100" dirty="0" smtClean="0">
                <a:solidFill>
                  <a:srgbClr val="FFC000"/>
                </a:solidFill>
              </a:rPr>
              <a:t> </a:t>
            </a:r>
            <a:r>
              <a:rPr lang="en-US" sz="2100" dirty="0" err="1" smtClean="0">
                <a:solidFill>
                  <a:srgbClr val="FFC000"/>
                </a:solidFill>
              </a:rPr>
              <a:t>masyarakat</a:t>
            </a:r>
            <a:r>
              <a:rPr lang="en-US" sz="2100" dirty="0" smtClean="0">
                <a:solidFill>
                  <a:srgbClr val="FFC000"/>
                </a:solidFill>
              </a:rPr>
              <a:t> </a:t>
            </a:r>
            <a:r>
              <a:rPr lang="en-US" sz="2100" dirty="0" err="1" smtClean="0">
                <a:solidFill>
                  <a:srgbClr val="FFC000"/>
                </a:solidFill>
              </a:rPr>
              <a:t>umum</a:t>
            </a:r>
            <a:r>
              <a:rPr lang="en-US" sz="2100" dirty="0" smtClean="0">
                <a:solidFill>
                  <a:srgbClr val="FFC000"/>
                </a:solidFill>
              </a:rPr>
              <a:t>.</a:t>
            </a:r>
          </a:p>
          <a:p>
            <a:pPr marL="495300" indent="-495300">
              <a:buFont typeface="Wingdings 2" pitchFamily="18" charset="2"/>
              <a:buAutoNum type="arabicPeriod"/>
            </a:pPr>
            <a:r>
              <a:rPr lang="en-US" sz="2100" dirty="0" err="1" smtClean="0">
                <a:solidFill>
                  <a:srgbClr val="FFC000"/>
                </a:solidFill>
              </a:rPr>
              <a:t>Mencegah</a:t>
            </a:r>
            <a:r>
              <a:rPr lang="en-US" sz="2100" dirty="0" smtClean="0">
                <a:solidFill>
                  <a:srgbClr val="FFC000"/>
                </a:solidFill>
              </a:rPr>
              <a:t> </a:t>
            </a:r>
            <a:r>
              <a:rPr lang="en-US" sz="2100" dirty="0" err="1" smtClean="0">
                <a:solidFill>
                  <a:srgbClr val="FFC000"/>
                </a:solidFill>
              </a:rPr>
              <a:t>monopoli</a:t>
            </a:r>
            <a:r>
              <a:rPr lang="en-US" sz="2100" dirty="0" smtClean="0">
                <a:solidFill>
                  <a:srgbClr val="FFC000"/>
                </a:solidFill>
              </a:rPr>
              <a:t> </a:t>
            </a:r>
            <a:r>
              <a:rPr lang="en-US" sz="2100" dirty="0" err="1" smtClean="0">
                <a:solidFill>
                  <a:srgbClr val="FFC000"/>
                </a:solidFill>
              </a:rPr>
              <a:t>swasta</a:t>
            </a:r>
            <a:endParaRPr lang="en-US" sz="2100" dirty="0" smtClean="0">
              <a:solidFill>
                <a:srgbClr val="FFC000"/>
              </a:solidFill>
            </a:endParaRPr>
          </a:p>
          <a:p>
            <a:pPr marL="495300" indent="-495300">
              <a:buFont typeface="Wingdings 2" pitchFamily="18" charset="2"/>
              <a:buAutoNum type="arabicPeriod"/>
            </a:pPr>
            <a:r>
              <a:rPr lang="en-US" sz="2100" dirty="0" err="1" smtClean="0">
                <a:solidFill>
                  <a:srgbClr val="FFC000"/>
                </a:solidFill>
              </a:rPr>
              <a:t>Sumber</a:t>
            </a:r>
            <a:r>
              <a:rPr lang="en-US" sz="2100" dirty="0" smtClean="0">
                <a:solidFill>
                  <a:srgbClr val="FFC000"/>
                </a:solidFill>
              </a:rPr>
              <a:t> </a:t>
            </a:r>
            <a:r>
              <a:rPr lang="en-US" sz="2100" dirty="0" err="1" smtClean="0">
                <a:solidFill>
                  <a:srgbClr val="FFC000"/>
                </a:solidFill>
              </a:rPr>
              <a:t>pendapatan</a:t>
            </a:r>
            <a:r>
              <a:rPr lang="en-US" sz="2100" dirty="0" smtClean="0">
                <a:solidFill>
                  <a:srgbClr val="FFC000"/>
                </a:solidFill>
              </a:rPr>
              <a:t> </a:t>
            </a:r>
            <a:r>
              <a:rPr lang="en-US" sz="2100" dirty="0" err="1" smtClean="0">
                <a:solidFill>
                  <a:srgbClr val="FFC000"/>
                </a:solidFill>
              </a:rPr>
              <a:t>pemerintah</a:t>
            </a:r>
            <a:endParaRPr lang="en-US" sz="2100" dirty="0" smtClean="0">
              <a:solidFill>
                <a:srgbClr val="FFC000"/>
              </a:solidFill>
            </a:endParaRPr>
          </a:p>
          <a:p>
            <a:pPr marL="495300" indent="-495300">
              <a:buFont typeface="Wingdings 2" pitchFamily="18" charset="2"/>
              <a:buNone/>
            </a:pPr>
            <a:r>
              <a:rPr lang="en-US" sz="2100" dirty="0" err="1" smtClean="0">
                <a:solidFill>
                  <a:srgbClr val="FFFF00"/>
                </a:solidFill>
              </a:rPr>
              <a:t>Ciri</a:t>
            </a:r>
            <a:r>
              <a:rPr lang="en-US" sz="2100" dirty="0" smtClean="0">
                <a:solidFill>
                  <a:srgbClr val="FFFF00"/>
                </a:solidFill>
              </a:rPr>
              <a:t> BUMN:</a:t>
            </a:r>
          </a:p>
          <a:p>
            <a:pPr marL="495300" indent="-495300">
              <a:buFont typeface="Wingdings 2" pitchFamily="18" charset="2"/>
              <a:buAutoNum type="arabicPeriod"/>
            </a:pPr>
            <a:r>
              <a:rPr lang="en-US" sz="2100" dirty="0" err="1" smtClean="0">
                <a:solidFill>
                  <a:srgbClr val="FFFF00"/>
                </a:solidFill>
              </a:rPr>
              <a:t>Didirikan</a:t>
            </a:r>
            <a:r>
              <a:rPr lang="en-US" sz="2100" dirty="0" smtClean="0">
                <a:solidFill>
                  <a:srgbClr val="FFFF00"/>
                </a:solidFill>
              </a:rPr>
              <a:t> </a:t>
            </a:r>
            <a:r>
              <a:rPr lang="en-US" sz="2100" dirty="0" err="1" smtClean="0">
                <a:solidFill>
                  <a:srgbClr val="FFFF00"/>
                </a:solidFill>
              </a:rPr>
              <a:t>berdasarkan</a:t>
            </a:r>
            <a:r>
              <a:rPr lang="en-US" sz="2100" dirty="0" smtClean="0">
                <a:solidFill>
                  <a:srgbClr val="FFFF00"/>
                </a:solidFill>
              </a:rPr>
              <a:t> </a:t>
            </a:r>
            <a:r>
              <a:rPr lang="en-US" sz="2100" dirty="0" err="1" smtClean="0">
                <a:solidFill>
                  <a:srgbClr val="FFFF00"/>
                </a:solidFill>
              </a:rPr>
              <a:t>uu</a:t>
            </a:r>
            <a:r>
              <a:rPr lang="en-US" sz="2100" dirty="0" smtClean="0">
                <a:solidFill>
                  <a:srgbClr val="FFFF00"/>
                </a:solidFill>
              </a:rPr>
              <a:t> yang </a:t>
            </a:r>
            <a:r>
              <a:rPr lang="en-US" sz="2100" dirty="0" err="1" smtClean="0">
                <a:solidFill>
                  <a:srgbClr val="FFFF00"/>
                </a:solidFill>
              </a:rPr>
              <a:t>berlaku</a:t>
            </a:r>
            <a:r>
              <a:rPr lang="en-US" sz="2100" dirty="0" smtClean="0">
                <a:solidFill>
                  <a:srgbClr val="FFFF00"/>
                </a:solidFill>
              </a:rPr>
              <a:t>, </a:t>
            </a:r>
            <a:r>
              <a:rPr lang="en-US" sz="2100" dirty="0" err="1" smtClean="0">
                <a:solidFill>
                  <a:srgbClr val="FFFF00"/>
                </a:solidFill>
              </a:rPr>
              <a:t>dimiliki</a:t>
            </a:r>
            <a:r>
              <a:rPr lang="en-US" sz="2100" dirty="0" smtClean="0">
                <a:solidFill>
                  <a:srgbClr val="FFFF00"/>
                </a:solidFill>
              </a:rPr>
              <a:t>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dikelola</a:t>
            </a:r>
            <a:r>
              <a:rPr lang="en-US" sz="2100" dirty="0" smtClean="0">
                <a:solidFill>
                  <a:srgbClr val="FFFF00"/>
                </a:solidFill>
              </a:rPr>
              <a:t> </a:t>
            </a:r>
            <a:r>
              <a:rPr lang="en-US" sz="2100" dirty="0" err="1" smtClean="0">
                <a:solidFill>
                  <a:srgbClr val="FFFF00"/>
                </a:solidFill>
              </a:rPr>
              <a:t>oleh</a:t>
            </a:r>
            <a:r>
              <a:rPr lang="en-US" sz="2100" dirty="0" smtClean="0">
                <a:solidFill>
                  <a:srgbClr val="FFFF00"/>
                </a:solidFill>
              </a:rPr>
              <a:t> </a:t>
            </a:r>
            <a:r>
              <a:rPr lang="en-US" sz="2100" dirty="0" err="1" smtClean="0">
                <a:solidFill>
                  <a:srgbClr val="FFFF00"/>
                </a:solidFill>
              </a:rPr>
              <a:t>pemerintah</a:t>
            </a:r>
            <a:endParaRPr lang="en-US" sz="2100" dirty="0" smtClean="0">
              <a:solidFill>
                <a:srgbClr val="FFFF00"/>
              </a:solidFill>
            </a:endParaRPr>
          </a:p>
          <a:p>
            <a:pPr marL="495300" indent="-495300">
              <a:buFont typeface="Wingdings 2" pitchFamily="18" charset="2"/>
              <a:buAutoNum type="arabicPeriod"/>
            </a:pPr>
            <a:r>
              <a:rPr lang="en-US" sz="2100" dirty="0" err="1" smtClean="0">
                <a:solidFill>
                  <a:srgbClr val="FFFF00"/>
                </a:solidFill>
              </a:rPr>
              <a:t>Didirikan</a:t>
            </a:r>
            <a:r>
              <a:rPr lang="en-US" sz="2100" dirty="0" smtClean="0">
                <a:solidFill>
                  <a:srgbClr val="FFFF00"/>
                </a:solidFill>
              </a:rPr>
              <a:t> </a:t>
            </a:r>
            <a:r>
              <a:rPr lang="en-US" sz="2100" dirty="0" err="1" smtClean="0">
                <a:solidFill>
                  <a:srgbClr val="FFFF00"/>
                </a:solidFill>
              </a:rPr>
              <a:t>dng</a:t>
            </a:r>
            <a:r>
              <a:rPr lang="en-US" sz="2100" dirty="0" smtClean="0">
                <a:solidFill>
                  <a:srgbClr val="FFFF00"/>
                </a:solidFill>
              </a:rPr>
              <a:t> </a:t>
            </a:r>
            <a:r>
              <a:rPr lang="en-US" sz="2100" dirty="0" err="1" smtClean="0">
                <a:solidFill>
                  <a:srgbClr val="FFFF00"/>
                </a:solidFill>
              </a:rPr>
              <a:t>tujuan</a:t>
            </a:r>
            <a:r>
              <a:rPr lang="en-US" sz="2100" dirty="0" smtClean="0">
                <a:solidFill>
                  <a:srgbClr val="FFFF00"/>
                </a:solidFill>
              </a:rPr>
              <a:t> </a:t>
            </a:r>
            <a:r>
              <a:rPr lang="en-US" sz="2100" dirty="0" err="1" smtClean="0">
                <a:solidFill>
                  <a:srgbClr val="FFFF00"/>
                </a:solidFill>
              </a:rPr>
              <a:t>melindungi</a:t>
            </a:r>
            <a:r>
              <a:rPr lang="en-US" sz="2100" dirty="0" smtClean="0">
                <a:solidFill>
                  <a:srgbClr val="FFFF00"/>
                </a:solidFill>
              </a:rPr>
              <a:t> </a:t>
            </a:r>
            <a:r>
              <a:rPr lang="en-US" sz="2100" dirty="0" err="1" smtClean="0">
                <a:solidFill>
                  <a:srgbClr val="FFFF00"/>
                </a:solidFill>
              </a:rPr>
              <a:t>keselamatan</a:t>
            </a:r>
            <a:r>
              <a:rPr lang="en-US" sz="2100" dirty="0" smtClean="0">
                <a:solidFill>
                  <a:srgbClr val="FFFF00"/>
                </a:solidFill>
              </a:rPr>
              <a:t>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kesejahteraan</a:t>
            </a:r>
            <a:r>
              <a:rPr lang="en-US" sz="2100" dirty="0" smtClean="0">
                <a:solidFill>
                  <a:srgbClr val="FFFF00"/>
                </a:solidFill>
              </a:rPr>
              <a:t> </a:t>
            </a:r>
            <a:r>
              <a:rPr lang="en-US" sz="2100" dirty="0" err="1" smtClean="0">
                <a:solidFill>
                  <a:srgbClr val="FFFF00"/>
                </a:solidFill>
              </a:rPr>
              <a:t>masyarakat</a:t>
            </a:r>
            <a:endParaRPr lang="en-US" sz="2100" dirty="0" smtClean="0">
              <a:solidFill>
                <a:srgbClr val="FFFF00"/>
              </a:solidFill>
            </a:endParaRPr>
          </a:p>
          <a:p>
            <a:pPr marL="495300" indent="-495300">
              <a:buFont typeface="Wingdings 2" pitchFamily="18" charset="2"/>
              <a:buAutoNum type="arabicPeriod"/>
            </a:pPr>
            <a:r>
              <a:rPr lang="en-US" sz="2100" dirty="0" err="1" smtClean="0">
                <a:solidFill>
                  <a:srgbClr val="FFFF00"/>
                </a:solidFill>
              </a:rPr>
              <a:t>Dibentuk</a:t>
            </a:r>
            <a:r>
              <a:rPr lang="en-US" sz="2100" dirty="0" smtClean="0">
                <a:solidFill>
                  <a:srgbClr val="FFFF00"/>
                </a:solidFill>
              </a:rPr>
              <a:t> </a:t>
            </a:r>
            <a:r>
              <a:rPr lang="en-US" sz="2100" dirty="0" err="1" smtClean="0">
                <a:solidFill>
                  <a:srgbClr val="FFFF00"/>
                </a:solidFill>
              </a:rPr>
              <a:t>untuk</a:t>
            </a:r>
            <a:r>
              <a:rPr lang="en-US" sz="2100" dirty="0" smtClean="0">
                <a:solidFill>
                  <a:srgbClr val="FFFF00"/>
                </a:solidFill>
              </a:rPr>
              <a:t> </a:t>
            </a:r>
            <a:r>
              <a:rPr lang="en-US" sz="2100" dirty="0" err="1" smtClean="0">
                <a:solidFill>
                  <a:srgbClr val="FFFF00"/>
                </a:solidFill>
              </a:rPr>
              <a:t>melaksanakan</a:t>
            </a:r>
            <a:r>
              <a:rPr lang="en-US" sz="2100" dirty="0" smtClean="0">
                <a:solidFill>
                  <a:srgbClr val="FFFF00"/>
                </a:solidFill>
              </a:rPr>
              <a:t> </a:t>
            </a:r>
            <a:r>
              <a:rPr lang="en-US" sz="2100" dirty="0" err="1" smtClean="0">
                <a:solidFill>
                  <a:srgbClr val="FFFF00"/>
                </a:solidFill>
              </a:rPr>
              <a:t>kebijakan</a:t>
            </a:r>
            <a:r>
              <a:rPr lang="en-US" sz="2100" dirty="0" smtClean="0">
                <a:solidFill>
                  <a:srgbClr val="FFFF00"/>
                </a:solidFill>
              </a:rPr>
              <a:t> </a:t>
            </a:r>
            <a:r>
              <a:rPr lang="en-US" sz="2100" dirty="0" err="1" smtClean="0">
                <a:solidFill>
                  <a:srgbClr val="FFFF00"/>
                </a:solidFill>
              </a:rPr>
              <a:t>pemerintah</a:t>
            </a:r>
            <a:endParaRPr lang="en-US" sz="2100" dirty="0" smtClean="0">
              <a:solidFill>
                <a:srgbClr val="FFFF00"/>
              </a:solidFill>
            </a:endParaRPr>
          </a:p>
          <a:p>
            <a:pPr marL="495300" indent="-495300">
              <a:buFont typeface="Wingdings 2" pitchFamily="18" charset="2"/>
              <a:buAutoNum type="arabicPeriod"/>
            </a:pPr>
            <a:r>
              <a:rPr lang="en-US" sz="2100" dirty="0" smtClean="0">
                <a:solidFill>
                  <a:srgbClr val="FFFF00"/>
                </a:solidFill>
              </a:rPr>
              <a:t> </a:t>
            </a:r>
            <a:r>
              <a:rPr lang="en-US" sz="2100" dirty="0" err="1" smtClean="0">
                <a:solidFill>
                  <a:srgbClr val="FFFF00"/>
                </a:solidFill>
              </a:rPr>
              <a:t>membantu</a:t>
            </a:r>
            <a:r>
              <a:rPr lang="en-US" sz="2100" dirty="0" smtClean="0">
                <a:solidFill>
                  <a:srgbClr val="FFFF00"/>
                </a:solidFill>
              </a:rPr>
              <a:t> </a:t>
            </a:r>
            <a:r>
              <a:rPr lang="en-US" sz="2100" dirty="0" err="1" smtClean="0">
                <a:solidFill>
                  <a:srgbClr val="FFFF00"/>
                </a:solidFill>
              </a:rPr>
              <a:t>pemerintah</a:t>
            </a:r>
            <a:r>
              <a:rPr lang="en-US" sz="2100" dirty="0" smtClean="0">
                <a:solidFill>
                  <a:srgbClr val="FFFF00"/>
                </a:solidFill>
              </a:rPr>
              <a:t> </a:t>
            </a:r>
            <a:r>
              <a:rPr lang="en-US" sz="2100" dirty="0" err="1" smtClean="0">
                <a:solidFill>
                  <a:srgbClr val="FFFF00"/>
                </a:solidFill>
              </a:rPr>
              <a:t>memberikan</a:t>
            </a:r>
            <a:r>
              <a:rPr lang="en-US" sz="2100" dirty="0" smtClean="0">
                <a:solidFill>
                  <a:srgbClr val="FFFF00"/>
                </a:solidFill>
              </a:rPr>
              <a:t> </a:t>
            </a:r>
            <a:r>
              <a:rPr lang="en-US" sz="2100" dirty="0" err="1" smtClean="0">
                <a:solidFill>
                  <a:srgbClr val="FFFF00"/>
                </a:solidFill>
              </a:rPr>
              <a:t>pelayanan</a:t>
            </a:r>
            <a:r>
              <a:rPr lang="en-US" sz="2100" dirty="0" smtClean="0">
                <a:solidFill>
                  <a:srgbClr val="FFFF00"/>
                </a:solidFill>
              </a:rPr>
              <a:t> </a:t>
            </a:r>
            <a:r>
              <a:rPr lang="en-US" sz="2100" dirty="0" err="1" smtClean="0">
                <a:solidFill>
                  <a:srgbClr val="FFFF00"/>
                </a:solidFill>
              </a:rPr>
              <a:t>kepada</a:t>
            </a:r>
            <a:r>
              <a:rPr lang="en-US" sz="2100" dirty="0" smtClean="0">
                <a:solidFill>
                  <a:srgbClr val="FFFF00"/>
                </a:solidFill>
              </a:rPr>
              <a:t> </a:t>
            </a:r>
            <a:r>
              <a:rPr lang="en-US" sz="2100" dirty="0" err="1" smtClean="0">
                <a:solidFill>
                  <a:srgbClr val="FFFF00"/>
                </a:solidFill>
              </a:rPr>
              <a:t>masyarakat</a:t>
            </a:r>
            <a:r>
              <a:rPr lang="en-US" sz="2100" dirty="0" smtClean="0">
                <a:solidFill>
                  <a:srgbClr val="FFFF00"/>
                </a:solidFill>
              </a:rPr>
              <a:t> (</a:t>
            </a:r>
            <a:r>
              <a:rPr lang="en-US" sz="2100" dirty="0" err="1" smtClean="0">
                <a:solidFill>
                  <a:srgbClr val="FFFF00"/>
                </a:solidFill>
              </a:rPr>
              <a:t>publik</a:t>
            </a:r>
            <a:r>
              <a:rPr lang="en-US" sz="2100" dirty="0" smtClean="0">
                <a:solidFill>
                  <a:srgbClr val="FFFF00"/>
                </a:solidFill>
              </a:rPr>
              <a:t> utility)</a:t>
            </a:r>
          </a:p>
          <a:p>
            <a:pPr marL="495300" indent="-495300">
              <a:buFont typeface="Wingdings 2" pitchFamily="18" charset="2"/>
              <a:buAutoNum type="arabicPeriod"/>
            </a:pPr>
            <a:r>
              <a:rPr lang="en-US" sz="2100" dirty="0" err="1" smtClean="0">
                <a:solidFill>
                  <a:srgbClr val="FFFF00"/>
                </a:solidFill>
              </a:rPr>
              <a:t>Menghasilkan</a:t>
            </a:r>
            <a:r>
              <a:rPr lang="en-US" sz="2100" dirty="0" smtClean="0">
                <a:solidFill>
                  <a:srgbClr val="FFFF00"/>
                </a:solidFill>
              </a:rPr>
              <a:t> </a:t>
            </a:r>
            <a:r>
              <a:rPr lang="en-US" sz="2100" dirty="0" err="1" smtClean="0">
                <a:solidFill>
                  <a:srgbClr val="FFFF00"/>
                </a:solidFill>
              </a:rPr>
              <a:t>barang</a:t>
            </a:r>
            <a:r>
              <a:rPr lang="en-US" sz="2100" dirty="0" smtClean="0">
                <a:solidFill>
                  <a:srgbClr val="FFFF00"/>
                </a:solidFill>
              </a:rPr>
              <a:t>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jasa</a:t>
            </a:r>
            <a:r>
              <a:rPr lang="en-US" sz="2100" dirty="0" smtClean="0">
                <a:solidFill>
                  <a:srgbClr val="FFFF00"/>
                </a:solidFill>
              </a:rPr>
              <a:t> </a:t>
            </a:r>
            <a:r>
              <a:rPr lang="en-US" sz="2100" dirty="0" err="1" smtClean="0">
                <a:solidFill>
                  <a:srgbClr val="FFFF00"/>
                </a:solidFill>
              </a:rPr>
              <a:t>untuk</a:t>
            </a:r>
            <a:r>
              <a:rPr lang="en-US" sz="2100" dirty="0" smtClean="0">
                <a:solidFill>
                  <a:srgbClr val="FFFF00"/>
                </a:solidFill>
              </a:rPr>
              <a:t> </a:t>
            </a:r>
            <a:r>
              <a:rPr lang="en-US" sz="2100" dirty="0" err="1" smtClean="0">
                <a:solidFill>
                  <a:srgbClr val="FFFF00"/>
                </a:solidFill>
              </a:rPr>
              <a:t>ptmtrintah</a:t>
            </a:r>
            <a:r>
              <a:rPr lang="en-US" sz="2100" dirty="0" smtClean="0">
                <a:solidFill>
                  <a:srgbClr val="FFFF00"/>
                </a:solidFill>
              </a:rPr>
              <a:t> yang </a:t>
            </a:r>
            <a:r>
              <a:rPr lang="en-US" sz="2100" dirty="0" err="1" smtClean="0">
                <a:solidFill>
                  <a:srgbClr val="FFFF00"/>
                </a:solidFill>
              </a:rPr>
              <a:t>karena</a:t>
            </a:r>
            <a:r>
              <a:rPr lang="en-US" sz="2100" dirty="0" smtClean="0">
                <a:solidFill>
                  <a:srgbClr val="FFFF00"/>
                </a:solidFill>
              </a:rPr>
              <a:t> </a:t>
            </a:r>
            <a:r>
              <a:rPr lang="en-US" sz="2100" dirty="0" err="1" smtClean="0">
                <a:solidFill>
                  <a:srgbClr val="FFFF00"/>
                </a:solidFill>
              </a:rPr>
              <a:t>kerahasiaanya</a:t>
            </a:r>
            <a:r>
              <a:rPr lang="en-US" sz="2100" dirty="0" smtClean="0">
                <a:solidFill>
                  <a:srgbClr val="FFFF00"/>
                </a:solidFill>
              </a:rPr>
              <a:t> or </a:t>
            </a:r>
            <a:r>
              <a:rPr lang="en-US" sz="2100" dirty="0" err="1" smtClean="0">
                <a:solidFill>
                  <a:srgbClr val="FFFF00"/>
                </a:solidFill>
              </a:rPr>
              <a:t>keamanannya</a:t>
            </a:r>
            <a:r>
              <a:rPr lang="en-US" sz="2100" dirty="0" smtClean="0">
                <a:solidFill>
                  <a:srgbClr val="FFFF00"/>
                </a:solidFill>
              </a:rPr>
              <a:t> </a:t>
            </a:r>
            <a:r>
              <a:rPr lang="en-US" sz="2100" dirty="0" err="1" smtClean="0">
                <a:solidFill>
                  <a:srgbClr val="FFFF00"/>
                </a:solidFill>
              </a:rPr>
              <a:t>tidak</a:t>
            </a:r>
            <a:r>
              <a:rPr lang="en-US" sz="2100" dirty="0" smtClean="0">
                <a:solidFill>
                  <a:srgbClr val="FFFF00"/>
                </a:solidFill>
              </a:rPr>
              <a:t> </a:t>
            </a:r>
            <a:r>
              <a:rPr lang="en-US" sz="2100" dirty="0" err="1" smtClean="0">
                <a:solidFill>
                  <a:srgbClr val="FFFF00"/>
                </a:solidFill>
              </a:rPr>
              <a:t>diserahkan</a:t>
            </a:r>
            <a:r>
              <a:rPr lang="en-US" sz="2100" dirty="0" smtClean="0">
                <a:solidFill>
                  <a:srgbClr val="FFFF00"/>
                </a:solidFill>
              </a:rPr>
              <a:t> </a:t>
            </a:r>
            <a:r>
              <a:rPr lang="en-US" sz="2100" dirty="0" err="1" smtClean="0">
                <a:solidFill>
                  <a:srgbClr val="FFFF00"/>
                </a:solidFill>
              </a:rPr>
              <a:t>kepada</a:t>
            </a:r>
            <a:r>
              <a:rPr lang="en-US" sz="2100" dirty="0" smtClean="0">
                <a:solidFill>
                  <a:srgbClr val="FFFF00"/>
                </a:solidFill>
              </a:rPr>
              <a:t> </a:t>
            </a:r>
            <a:r>
              <a:rPr lang="en-US" sz="2100" dirty="0" err="1" smtClean="0">
                <a:solidFill>
                  <a:srgbClr val="FFFF00"/>
                </a:solidFill>
              </a:rPr>
              <a:t>swasta</a:t>
            </a:r>
            <a:r>
              <a:rPr lang="en-US" sz="2100" dirty="0" smtClean="0">
                <a:solidFill>
                  <a:srgbClr val="FFFF00"/>
                </a:solidFill>
              </a:rPr>
              <a:t>.</a:t>
            </a:r>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79554"/>
                                        </p:tgtEl>
                                        <p:attrNameLst>
                                          <p:attrName>style.visibility</p:attrName>
                                        </p:attrNameLst>
                                      </p:cBhvr>
                                      <p:to>
                                        <p:strVal val="visible"/>
                                      </p:to>
                                    </p:set>
                                    <p:anim calcmode="lin" valueType="num">
                                      <p:cBhvr>
                                        <p:cTn id="7" dur="1000" fill="hold"/>
                                        <p:tgtEl>
                                          <p:spTgt spid="279554"/>
                                        </p:tgtEl>
                                        <p:attrNameLst>
                                          <p:attrName>ppt_x</p:attrName>
                                        </p:attrNameLst>
                                      </p:cBhvr>
                                      <p:tavLst>
                                        <p:tav tm="0">
                                          <p:val>
                                            <p:strVal val="#ppt_x-.2"/>
                                          </p:val>
                                        </p:tav>
                                        <p:tav tm="100000">
                                          <p:val>
                                            <p:strVal val="#ppt_x"/>
                                          </p:val>
                                        </p:tav>
                                      </p:tavLst>
                                    </p:anim>
                                    <p:anim calcmode="lin" valueType="num">
                                      <p:cBhvr>
                                        <p:cTn id="8" dur="1000" fill="hold"/>
                                        <p:tgtEl>
                                          <p:spTgt spid="2795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955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79555">
                                            <p:txEl>
                                              <p:pRg st="0" end="0"/>
                                            </p:txEl>
                                          </p:spTgt>
                                        </p:tgtEl>
                                        <p:attrNameLst>
                                          <p:attrName>style.visibility</p:attrName>
                                        </p:attrNameLst>
                                      </p:cBhvr>
                                      <p:to>
                                        <p:strVal val="visible"/>
                                      </p:to>
                                    </p:set>
                                    <p:animEffect transition="in" filter="fade">
                                      <p:cBhvr>
                                        <p:cTn id="14" dur="500"/>
                                        <p:tgtEl>
                                          <p:spTgt spid="279555">
                                            <p:txEl>
                                              <p:pRg st="0" end="0"/>
                                            </p:txEl>
                                          </p:spTgt>
                                        </p:tgtEl>
                                      </p:cBhvr>
                                    </p:animEffect>
                                    <p:anim calcmode="lin" valueType="num">
                                      <p:cBhvr>
                                        <p:cTn id="15" dur="500" fill="hold"/>
                                        <p:tgtEl>
                                          <p:spTgt spid="2795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7955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79555">
                                            <p:txEl>
                                              <p:pRg st="1" end="1"/>
                                            </p:txEl>
                                          </p:spTgt>
                                        </p:tgtEl>
                                        <p:attrNameLst>
                                          <p:attrName>style.visibility</p:attrName>
                                        </p:attrNameLst>
                                      </p:cBhvr>
                                      <p:to>
                                        <p:strVal val="visible"/>
                                      </p:to>
                                    </p:set>
                                    <p:animEffect transition="in" filter="fade">
                                      <p:cBhvr>
                                        <p:cTn id="21" dur="500"/>
                                        <p:tgtEl>
                                          <p:spTgt spid="279555">
                                            <p:txEl>
                                              <p:pRg st="1" end="1"/>
                                            </p:txEl>
                                          </p:spTgt>
                                        </p:tgtEl>
                                      </p:cBhvr>
                                    </p:animEffect>
                                    <p:anim calcmode="lin" valueType="num">
                                      <p:cBhvr>
                                        <p:cTn id="22" dur="500" fill="hold"/>
                                        <p:tgtEl>
                                          <p:spTgt spid="27955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7955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79555">
                                            <p:txEl>
                                              <p:pRg st="2" end="2"/>
                                            </p:txEl>
                                          </p:spTgt>
                                        </p:tgtEl>
                                        <p:attrNameLst>
                                          <p:attrName>style.visibility</p:attrName>
                                        </p:attrNameLst>
                                      </p:cBhvr>
                                      <p:to>
                                        <p:strVal val="visible"/>
                                      </p:to>
                                    </p:set>
                                    <p:animEffect transition="in" filter="fade">
                                      <p:cBhvr>
                                        <p:cTn id="28" dur="500"/>
                                        <p:tgtEl>
                                          <p:spTgt spid="279555">
                                            <p:txEl>
                                              <p:pRg st="2" end="2"/>
                                            </p:txEl>
                                          </p:spTgt>
                                        </p:tgtEl>
                                      </p:cBhvr>
                                    </p:animEffect>
                                    <p:anim calcmode="lin" valueType="num">
                                      <p:cBhvr>
                                        <p:cTn id="29" dur="500" fill="hold"/>
                                        <p:tgtEl>
                                          <p:spTgt spid="27955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7955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79555">
                                            <p:txEl>
                                              <p:pRg st="3" end="3"/>
                                            </p:txEl>
                                          </p:spTgt>
                                        </p:tgtEl>
                                        <p:attrNameLst>
                                          <p:attrName>style.visibility</p:attrName>
                                        </p:attrNameLst>
                                      </p:cBhvr>
                                      <p:to>
                                        <p:strVal val="visible"/>
                                      </p:to>
                                    </p:set>
                                    <p:animEffect transition="in" filter="fade">
                                      <p:cBhvr>
                                        <p:cTn id="35" dur="500"/>
                                        <p:tgtEl>
                                          <p:spTgt spid="279555">
                                            <p:txEl>
                                              <p:pRg st="3" end="3"/>
                                            </p:txEl>
                                          </p:spTgt>
                                        </p:tgtEl>
                                      </p:cBhvr>
                                    </p:animEffect>
                                    <p:anim calcmode="lin" valueType="num">
                                      <p:cBhvr>
                                        <p:cTn id="36" dur="500" fill="hold"/>
                                        <p:tgtEl>
                                          <p:spTgt spid="279555">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79555">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279555">
                                            <p:txEl>
                                              <p:pRg st="4" end="4"/>
                                            </p:txEl>
                                          </p:spTgt>
                                        </p:tgtEl>
                                        <p:attrNameLst>
                                          <p:attrName>style.visibility</p:attrName>
                                        </p:attrNameLst>
                                      </p:cBhvr>
                                      <p:to>
                                        <p:strVal val="visible"/>
                                      </p:to>
                                    </p:set>
                                    <p:animEffect transition="in" filter="fade">
                                      <p:cBhvr>
                                        <p:cTn id="42" dur="500"/>
                                        <p:tgtEl>
                                          <p:spTgt spid="279555">
                                            <p:txEl>
                                              <p:pRg st="4" end="4"/>
                                            </p:txEl>
                                          </p:spTgt>
                                        </p:tgtEl>
                                      </p:cBhvr>
                                    </p:animEffect>
                                    <p:anim calcmode="lin" valueType="num">
                                      <p:cBhvr>
                                        <p:cTn id="43" dur="500" fill="hold"/>
                                        <p:tgtEl>
                                          <p:spTgt spid="279555">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79555">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279555">
                                            <p:txEl>
                                              <p:pRg st="5" end="5"/>
                                            </p:txEl>
                                          </p:spTgt>
                                        </p:tgtEl>
                                        <p:attrNameLst>
                                          <p:attrName>style.visibility</p:attrName>
                                        </p:attrNameLst>
                                      </p:cBhvr>
                                      <p:to>
                                        <p:strVal val="visible"/>
                                      </p:to>
                                    </p:set>
                                    <p:animEffect transition="in" filter="fade">
                                      <p:cBhvr>
                                        <p:cTn id="49" dur="500"/>
                                        <p:tgtEl>
                                          <p:spTgt spid="279555">
                                            <p:txEl>
                                              <p:pRg st="5" end="5"/>
                                            </p:txEl>
                                          </p:spTgt>
                                        </p:tgtEl>
                                      </p:cBhvr>
                                    </p:animEffect>
                                    <p:anim calcmode="lin" valueType="num">
                                      <p:cBhvr>
                                        <p:cTn id="50" dur="500" fill="hold"/>
                                        <p:tgtEl>
                                          <p:spTgt spid="279555">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279555">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279555">
                                            <p:txEl>
                                              <p:pRg st="6" end="6"/>
                                            </p:txEl>
                                          </p:spTgt>
                                        </p:tgtEl>
                                        <p:attrNameLst>
                                          <p:attrName>style.visibility</p:attrName>
                                        </p:attrNameLst>
                                      </p:cBhvr>
                                      <p:to>
                                        <p:strVal val="visible"/>
                                      </p:to>
                                    </p:set>
                                    <p:animEffect transition="in" filter="fade">
                                      <p:cBhvr>
                                        <p:cTn id="56" dur="500"/>
                                        <p:tgtEl>
                                          <p:spTgt spid="279555">
                                            <p:txEl>
                                              <p:pRg st="6" end="6"/>
                                            </p:txEl>
                                          </p:spTgt>
                                        </p:tgtEl>
                                      </p:cBhvr>
                                    </p:animEffect>
                                    <p:anim calcmode="lin" valueType="num">
                                      <p:cBhvr>
                                        <p:cTn id="57" dur="500" fill="hold"/>
                                        <p:tgtEl>
                                          <p:spTgt spid="279555">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279555">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279555">
                                            <p:txEl>
                                              <p:pRg st="7" end="7"/>
                                            </p:txEl>
                                          </p:spTgt>
                                        </p:tgtEl>
                                        <p:attrNameLst>
                                          <p:attrName>style.visibility</p:attrName>
                                        </p:attrNameLst>
                                      </p:cBhvr>
                                      <p:to>
                                        <p:strVal val="visible"/>
                                      </p:to>
                                    </p:set>
                                    <p:animEffect transition="in" filter="fade">
                                      <p:cBhvr>
                                        <p:cTn id="63" dur="500"/>
                                        <p:tgtEl>
                                          <p:spTgt spid="279555">
                                            <p:txEl>
                                              <p:pRg st="7" end="7"/>
                                            </p:txEl>
                                          </p:spTgt>
                                        </p:tgtEl>
                                      </p:cBhvr>
                                    </p:animEffect>
                                    <p:anim calcmode="lin" valueType="num">
                                      <p:cBhvr>
                                        <p:cTn id="64" dur="500" fill="hold"/>
                                        <p:tgtEl>
                                          <p:spTgt spid="279555">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279555">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279555">
                                            <p:txEl>
                                              <p:pRg st="8" end="8"/>
                                            </p:txEl>
                                          </p:spTgt>
                                        </p:tgtEl>
                                        <p:attrNameLst>
                                          <p:attrName>style.visibility</p:attrName>
                                        </p:attrNameLst>
                                      </p:cBhvr>
                                      <p:to>
                                        <p:strVal val="visible"/>
                                      </p:to>
                                    </p:set>
                                    <p:animEffect transition="in" filter="fade">
                                      <p:cBhvr>
                                        <p:cTn id="70" dur="500"/>
                                        <p:tgtEl>
                                          <p:spTgt spid="279555">
                                            <p:txEl>
                                              <p:pRg st="8" end="8"/>
                                            </p:txEl>
                                          </p:spTgt>
                                        </p:tgtEl>
                                      </p:cBhvr>
                                    </p:animEffect>
                                    <p:anim calcmode="lin" valueType="num">
                                      <p:cBhvr>
                                        <p:cTn id="71" dur="500" fill="hold"/>
                                        <p:tgtEl>
                                          <p:spTgt spid="279555">
                                            <p:txEl>
                                              <p:pRg st="8" end="8"/>
                                            </p:txEl>
                                          </p:spTgt>
                                        </p:tgtEl>
                                        <p:attrNameLst>
                                          <p:attrName>ppt_x</p:attrName>
                                        </p:attrNameLst>
                                      </p:cBhvr>
                                      <p:tavLst>
                                        <p:tav tm="0">
                                          <p:val>
                                            <p:strVal val="#ppt_x"/>
                                          </p:val>
                                        </p:tav>
                                        <p:tav tm="100000">
                                          <p:val>
                                            <p:strVal val="#ppt_x"/>
                                          </p:val>
                                        </p:tav>
                                      </p:tavLst>
                                    </p:anim>
                                    <p:anim calcmode="lin" valueType="num">
                                      <p:cBhvr>
                                        <p:cTn id="72" dur="500" fill="hold"/>
                                        <p:tgtEl>
                                          <p:spTgt spid="279555">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4" presetClass="entr" presetSubtype="0" fill="hold" grpId="0" nodeType="clickEffect">
                                  <p:stCondLst>
                                    <p:cond delay="0"/>
                                  </p:stCondLst>
                                  <p:childTnLst>
                                    <p:set>
                                      <p:cBhvr>
                                        <p:cTn id="76" dur="1" fill="hold">
                                          <p:stCondLst>
                                            <p:cond delay="0"/>
                                          </p:stCondLst>
                                        </p:cTn>
                                        <p:tgtEl>
                                          <p:spTgt spid="279555">
                                            <p:txEl>
                                              <p:pRg st="9" end="9"/>
                                            </p:txEl>
                                          </p:spTgt>
                                        </p:tgtEl>
                                        <p:attrNameLst>
                                          <p:attrName>style.visibility</p:attrName>
                                        </p:attrNameLst>
                                      </p:cBhvr>
                                      <p:to>
                                        <p:strVal val="visible"/>
                                      </p:to>
                                    </p:set>
                                    <p:animEffect transition="in" filter="fade">
                                      <p:cBhvr>
                                        <p:cTn id="77" dur="500"/>
                                        <p:tgtEl>
                                          <p:spTgt spid="279555">
                                            <p:txEl>
                                              <p:pRg st="9" end="9"/>
                                            </p:txEl>
                                          </p:spTgt>
                                        </p:tgtEl>
                                      </p:cBhvr>
                                    </p:animEffect>
                                    <p:anim calcmode="lin" valueType="num">
                                      <p:cBhvr>
                                        <p:cTn id="78" dur="500" fill="hold"/>
                                        <p:tgtEl>
                                          <p:spTgt spid="279555">
                                            <p:txEl>
                                              <p:pRg st="9" end="9"/>
                                            </p:txEl>
                                          </p:spTgt>
                                        </p:tgtEl>
                                        <p:attrNameLst>
                                          <p:attrName>ppt_x</p:attrName>
                                        </p:attrNameLst>
                                      </p:cBhvr>
                                      <p:tavLst>
                                        <p:tav tm="0">
                                          <p:val>
                                            <p:strVal val="#ppt_x"/>
                                          </p:val>
                                        </p:tav>
                                        <p:tav tm="100000">
                                          <p:val>
                                            <p:strVal val="#ppt_x"/>
                                          </p:val>
                                        </p:tav>
                                      </p:tavLst>
                                    </p:anim>
                                    <p:anim calcmode="lin" valueType="num">
                                      <p:cBhvr>
                                        <p:cTn id="79" dur="500" fill="hold"/>
                                        <p:tgtEl>
                                          <p:spTgt spid="279555">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4" presetClass="entr" presetSubtype="0" fill="hold" grpId="0" nodeType="clickEffect">
                                  <p:stCondLst>
                                    <p:cond delay="0"/>
                                  </p:stCondLst>
                                  <p:childTnLst>
                                    <p:set>
                                      <p:cBhvr>
                                        <p:cTn id="83" dur="1" fill="hold">
                                          <p:stCondLst>
                                            <p:cond delay="0"/>
                                          </p:stCondLst>
                                        </p:cTn>
                                        <p:tgtEl>
                                          <p:spTgt spid="279555">
                                            <p:txEl>
                                              <p:pRg st="10" end="10"/>
                                            </p:txEl>
                                          </p:spTgt>
                                        </p:tgtEl>
                                        <p:attrNameLst>
                                          <p:attrName>style.visibility</p:attrName>
                                        </p:attrNameLst>
                                      </p:cBhvr>
                                      <p:to>
                                        <p:strVal val="visible"/>
                                      </p:to>
                                    </p:set>
                                    <p:animEffect transition="in" filter="fade">
                                      <p:cBhvr>
                                        <p:cTn id="84" dur="500"/>
                                        <p:tgtEl>
                                          <p:spTgt spid="279555">
                                            <p:txEl>
                                              <p:pRg st="10" end="10"/>
                                            </p:txEl>
                                          </p:spTgt>
                                        </p:tgtEl>
                                      </p:cBhvr>
                                    </p:animEffect>
                                    <p:anim calcmode="lin" valueType="num">
                                      <p:cBhvr>
                                        <p:cTn id="85" dur="500" fill="hold"/>
                                        <p:tgtEl>
                                          <p:spTgt spid="279555">
                                            <p:txEl>
                                              <p:pRg st="10" end="10"/>
                                            </p:txEl>
                                          </p:spTgt>
                                        </p:tgtEl>
                                        <p:attrNameLst>
                                          <p:attrName>ppt_x</p:attrName>
                                        </p:attrNameLst>
                                      </p:cBhvr>
                                      <p:tavLst>
                                        <p:tav tm="0">
                                          <p:val>
                                            <p:strVal val="#ppt_x"/>
                                          </p:val>
                                        </p:tav>
                                        <p:tav tm="100000">
                                          <p:val>
                                            <p:strVal val="#ppt_x"/>
                                          </p:val>
                                        </p:tav>
                                      </p:tavLst>
                                    </p:anim>
                                    <p:anim calcmode="lin" valueType="num">
                                      <p:cBhvr>
                                        <p:cTn id="86" dur="500" fill="hold"/>
                                        <p:tgtEl>
                                          <p:spTgt spid="279555">
                                            <p:txEl>
                                              <p:pRg st="10" end="10"/>
                                            </p:txEl>
                                          </p:spTgt>
                                        </p:tgtEl>
                                        <p:attrNameLst>
                                          <p:attrName>ppt_y</p:attrName>
                                        </p:attrNameLst>
                                      </p:cBhvr>
                                      <p:tavLst>
                                        <p:tav tm="0">
                                          <p:val>
                                            <p:strVal val="#ppt_y+.05"/>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4" presetClass="entr" presetSubtype="0" fill="hold" grpId="0" nodeType="clickEffect">
                                  <p:stCondLst>
                                    <p:cond delay="0"/>
                                  </p:stCondLst>
                                  <p:childTnLst>
                                    <p:set>
                                      <p:cBhvr>
                                        <p:cTn id="90" dur="1" fill="hold">
                                          <p:stCondLst>
                                            <p:cond delay="0"/>
                                          </p:stCondLst>
                                        </p:cTn>
                                        <p:tgtEl>
                                          <p:spTgt spid="279555">
                                            <p:txEl>
                                              <p:pRg st="11" end="11"/>
                                            </p:txEl>
                                          </p:spTgt>
                                        </p:tgtEl>
                                        <p:attrNameLst>
                                          <p:attrName>style.visibility</p:attrName>
                                        </p:attrNameLst>
                                      </p:cBhvr>
                                      <p:to>
                                        <p:strVal val="visible"/>
                                      </p:to>
                                    </p:set>
                                    <p:animEffect transition="in" filter="fade">
                                      <p:cBhvr>
                                        <p:cTn id="91" dur="500"/>
                                        <p:tgtEl>
                                          <p:spTgt spid="279555">
                                            <p:txEl>
                                              <p:pRg st="11" end="11"/>
                                            </p:txEl>
                                          </p:spTgt>
                                        </p:tgtEl>
                                      </p:cBhvr>
                                    </p:animEffect>
                                    <p:anim calcmode="lin" valueType="num">
                                      <p:cBhvr>
                                        <p:cTn id="92" dur="500" fill="hold"/>
                                        <p:tgtEl>
                                          <p:spTgt spid="279555">
                                            <p:txEl>
                                              <p:pRg st="11" end="11"/>
                                            </p:txEl>
                                          </p:spTgt>
                                        </p:tgtEl>
                                        <p:attrNameLst>
                                          <p:attrName>ppt_x</p:attrName>
                                        </p:attrNameLst>
                                      </p:cBhvr>
                                      <p:tavLst>
                                        <p:tav tm="0">
                                          <p:val>
                                            <p:strVal val="#ppt_x"/>
                                          </p:val>
                                        </p:tav>
                                        <p:tav tm="100000">
                                          <p:val>
                                            <p:strVal val="#ppt_x"/>
                                          </p:val>
                                        </p:tav>
                                      </p:tavLst>
                                    </p:anim>
                                    <p:anim calcmode="lin" valueType="num">
                                      <p:cBhvr>
                                        <p:cTn id="93" dur="500" fill="hold"/>
                                        <p:tgtEl>
                                          <p:spTgt spid="279555">
                                            <p:txEl>
                                              <p:pRg st="11" end="1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4" grpId="0"/>
      <p:bldP spid="279555" grpId="0" build="p"/>
    </p:bldLst>
  </p:timing>
</p:sld>
</file>

<file path=ppt/slides/slide2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p:cNvSpPr>
          <p:nvPr>
            <p:ph type="title"/>
          </p:nvPr>
        </p:nvSpPr>
        <p:spPr>
          <a:xfrm>
            <a:off x="228600" y="-76200"/>
            <a:ext cx="8763000" cy="762000"/>
          </a:xfrm>
        </p:spPr>
        <p:txBody>
          <a:bodyPr/>
          <a:lstStyle/>
          <a:p>
            <a:r>
              <a:rPr lang="en-US" sz="2000" dirty="0" smtClean="0">
                <a:solidFill>
                  <a:srgbClr val="FF0000"/>
                </a:solidFill>
              </a:rPr>
              <a:t>BENTUK BADAN USAHA MILIK NEGARA</a:t>
            </a:r>
            <a:br>
              <a:rPr lang="en-US" sz="2000" dirty="0" smtClean="0">
                <a:solidFill>
                  <a:srgbClr val="FF0000"/>
                </a:solidFill>
              </a:rPr>
            </a:br>
            <a:r>
              <a:rPr lang="en-US" sz="1800" dirty="0" err="1" smtClean="0">
                <a:solidFill>
                  <a:srgbClr val="FF0000"/>
                </a:solidFill>
              </a:rPr>
              <a:t>Berdasarkan</a:t>
            </a:r>
            <a:r>
              <a:rPr lang="en-US" sz="1800" dirty="0" smtClean="0">
                <a:solidFill>
                  <a:srgbClr val="FF0000"/>
                </a:solidFill>
              </a:rPr>
              <a:t> UU RI No.19 </a:t>
            </a:r>
            <a:r>
              <a:rPr lang="en-US" sz="1800" dirty="0" err="1" smtClean="0">
                <a:solidFill>
                  <a:srgbClr val="FF0000"/>
                </a:solidFill>
              </a:rPr>
              <a:t>Tahun</a:t>
            </a:r>
            <a:r>
              <a:rPr lang="en-US" sz="1800" dirty="0" smtClean="0">
                <a:solidFill>
                  <a:srgbClr val="FF0000"/>
                </a:solidFill>
              </a:rPr>
              <a:t> 2003 </a:t>
            </a:r>
            <a:r>
              <a:rPr lang="en-US" sz="1800" dirty="0" err="1" smtClean="0">
                <a:solidFill>
                  <a:srgbClr val="FF0000"/>
                </a:solidFill>
              </a:rPr>
              <a:t>tentang</a:t>
            </a:r>
            <a:r>
              <a:rPr lang="en-US" sz="1800" dirty="0" smtClean="0">
                <a:solidFill>
                  <a:srgbClr val="FF0000"/>
                </a:solidFill>
              </a:rPr>
              <a:t> BUMN, BUMN</a:t>
            </a:r>
            <a:endParaRPr lang="en-US" sz="2000" dirty="0" smtClean="0">
              <a:solidFill>
                <a:srgbClr val="FF0000"/>
              </a:solidFill>
            </a:endParaRPr>
          </a:p>
        </p:txBody>
      </p:sp>
      <p:graphicFrame>
        <p:nvGraphicFramePr>
          <p:cNvPr id="324698" name="Group 90"/>
          <p:cNvGraphicFramePr>
            <a:graphicFrameLocks noGrp="1"/>
          </p:cNvGraphicFramePr>
          <p:nvPr>
            <p:ph idx="4294967295"/>
          </p:nvPr>
        </p:nvGraphicFramePr>
        <p:xfrm>
          <a:off x="0" y="609600"/>
          <a:ext cx="8991600" cy="6208562"/>
        </p:xfrm>
        <a:graphic>
          <a:graphicData uri="http://schemas.openxmlformats.org/drawingml/2006/table">
            <a:tbl>
              <a:tblPr>
                <a:tableStyleId>{35758FB7-9AC5-4552-8A53-C91805E547FA}</a:tableStyleId>
              </a:tblPr>
              <a:tblGrid>
                <a:gridCol w="3276600"/>
                <a:gridCol w="2971800"/>
                <a:gridCol w="2743200"/>
              </a:tblGrid>
              <a:tr h="349323">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PERJAN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PERUM</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PESERO</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92964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Tujuan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utama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melayani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kepentingan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umum</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sekaligus</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mencari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keuntungan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Tujuan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memberi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pelayanan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kepada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masyarakat</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mencari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keuntungan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Tujuan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mencari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keuntungan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611316">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Mempunyai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fungsi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sosial</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ekonomi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Mempunyai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fungsi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sosial</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ekonomi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Mempunyai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fungsi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komersial</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ekonomi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1141284">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Permodalan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pembiayaan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termasuk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dalam</a:t>
                      </a:r>
                      <a:r>
                        <a:rPr kumimoji="0" lang="en-US" sz="1800" u="none" strike="noStrike" cap="none" normalizeH="0" baseline="0" dirty="0" smtClean="0">
                          <a:ln>
                            <a:noFill/>
                          </a:ln>
                          <a:effectLst/>
                        </a:rPr>
                        <a:t> APBN yang </a:t>
                      </a:r>
                      <a:r>
                        <a:rPr kumimoji="0" lang="en-US" sz="1800" u="none" strike="noStrike" cap="none" normalizeH="0" baseline="0" dirty="0" err="1" smtClean="0">
                          <a:ln>
                            <a:noFill/>
                          </a:ln>
                          <a:effectLst/>
                        </a:rPr>
                        <a:t>menjadi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hak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departemen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dirjen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ataub</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pemda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ybs</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Modal </a:t>
                      </a:r>
                      <a:r>
                        <a:rPr kumimoji="0" lang="en-US" sz="1800" u="none" strike="noStrike" cap="none" normalizeH="0" baseline="0" dirty="0" err="1" smtClean="0">
                          <a:ln>
                            <a:noFill/>
                          </a:ln>
                          <a:effectLst/>
                        </a:rPr>
                        <a:t>keseluruhan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adalah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milik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negara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pinjaman-pinjaman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Modal </a:t>
                      </a:r>
                      <a:r>
                        <a:rPr kumimoji="0" lang="en-US" sz="1800" u="none" strike="noStrike" cap="none" normalizeH="0" baseline="0" dirty="0" err="1" smtClean="0">
                          <a:ln>
                            <a:noFill/>
                          </a:ln>
                          <a:effectLst/>
                        </a:rPr>
                        <a:t>berasal</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penjualan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saham</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peranan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pemerintah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sebagai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pemegang</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saham</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918566">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Dipimpin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oleh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seorang</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kepala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yanbg</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merupakan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bagian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dari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suatu</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departemen</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Dipimpin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oleh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direksi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Dipimpin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oleh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direksi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873309">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Status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adalah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negeri</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Status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adalah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perusahaan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negera</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smtClean="0">
                          <a:ln>
                            <a:noFill/>
                          </a:ln>
                          <a:effectLst/>
                        </a:rPr>
                        <a:t>Status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adalah</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pegawai</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perusahaan</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swasta</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611316">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Bergerak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pada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jasa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jasa</a:t>
                      </a:r>
                      <a:r>
                        <a:rPr kumimoji="0" lang="en-US" sz="1800" u="none" strike="noStrike" cap="none" normalizeH="0" baseline="0" dirty="0" smtClean="0">
                          <a:ln>
                            <a:noFill/>
                          </a:ln>
                          <a:effectLst/>
                        </a:rPr>
                        <a:t> vital</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Bergerak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pada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jasa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jasa</a:t>
                      </a:r>
                      <a:r>
                        <a:rPr kumimoji="0" lang="en-US" sz="1800" u="none" strike="noStrike" cap="none" normalizeH="0" baseline="0" dirty="0" smtClean="0">
                          <a:ln>
                            <a:noFill/>
                          </a:ln>
                          <a:effectLst/>
                        </a:rPr>
                        <a:t> vital</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Bergerak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pada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usaha</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jasa</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r h="611316">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Mendapat</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fasilitas</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negara</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Mendapat</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fasilitas</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negara</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1800" u="none" strike="noStrike" cap="none" normalizeH="0" baseline="0" dirty="0" err="1" smtClean="0">
                          <a:ln>
                            <a:noFill/>
                          </a:ln>
                          <a:effectLst/>
                        </a:rPr>
                        <a:t>Tidak</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mendpt</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fasilitas</a:t>
                      </a:r>
                      <a:r>
                        <a:rPr kumimoji="0" lang="en-US" sz="1800" u="none" strike="noStrike" cap="none" normalizeH="0" baseline="0" dirty="0" smtClean="0">
                          <a:ln>
                            <a:noFill/>
                          </a:ln>
                          <a:effectLst/>
                        </a:rPr>
                        <a:t> </a:t>
                      </a:r>
                      <a:r>
                        <a:rPr kumimoji="0" lang="en-US" sz="1800" u="none" strike="noStrike" cap="none" normalizeH="0" baseline="0" dirty="0" err="1" smtClean="0">
                          <a:ln>
                            <a:noFill/>
                          </a:ln>
                          <a:effectLst/>
                        </a:rPr>
                        <a:t>negara</a:t>
                      </a:r>
                      <a:endParaRPr kumimoji="0" lang="en-US" sz="1800" b="0" i="0" u="none" strike="noStrike" cap="none" normalizeH="0" baseline="0" dirty="0" smtClean="0">
                        <a:ln>
                          <a:noFill/>
                        </a:ln>
                        <a:solidFill>
                          <a:schemeClr val="tx1"/>
                        </a:solidFill>
                        <a:effectLst/>
                        <a:latin typeface="Constantia" pitchFamily="18" charset="0"/>
                      </a:endParaRPr>
                    </a:p>
                  </a:txBody>
                  <a:tcPr horzOverflow="overflow"/>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24610"/>
                                        </p:tgtEl>
                                        <p:attrNameLst>
                                          <p:attrName>style.visibility</p:attrName>
                                        </p:attrNameLst>
                                      </p:cBhvr>
                                      <p:to>
                                        <p:strVal val="visible"/>
                                      </p:to>
                                    </p:set>
                                    <p:anim calcmode="lin" valueType="num">
                                      <p:cBhvr>
                                        <p:cTn id="7" dur="2000" fill="hold"/>
                                        <p:tgtEl>
                                          <p:spTgt spid="324610"/>
                                        </p:tgtEl>
                                        <p:attrNameLst>
                                          <p:attrName>ppt_w</p:attrName>
                                        </p:attrNameLst>
                                      </p:cBhvr>
                                      <p:tavLst>
                                        <p:tav tm="0">
                                          <p:val>
                                            <p:strVal val="#ppt_w*2.5"/>
                                          </p:val>
                                        </p:tav>
                                        <p:tav tm="100000">
                                          <p:val>
                                            <p:strVal val="#ppt_w"/>
                                          </p:val>
                                        </p:tav>
                                      </p:tavLst>
                                    </p:anim>
                                    <p:anim calcmode="lin" valueType="num">
                                      <p:cBhvr>
                                        <p:cTn id="8" dur="2000" fill="hold"/>
                                        <p:tgtEl>
                                          <p:spTgt spid="324610"/>
                                        </p:tgtEl>
                                        <p:attrNameLst>
                                          <p:attrName>ppt_h</p:attrName>
                                        </p:attrNameLst>
                                      </p:cBhvr>
                                      <p:tavLst>
                                        <p:tav tm="0">
                                          <p:val>
                                            <p:strVal val="#ppt_h"/>
                                          </p:val>
                                        </p:tav>
                                        <p:tav tm="100000">
                                          <p:val>
                                            <p:strVal val="#ppt_h"/>
                                          </p:val>
                                        </p:tav>
                                      </p:tavLst>
                                    </p:anim>
                                    <p:anim calcmode="lin" valueType="num">
                                      <p:cBhvr>
                                        <p:cTn id="9" dur="2000" fill="hold"/>
                                        <p:tgtEl>
                                          <p:spTgt spid="32461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32461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324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p:bldLst>
  </p:timing>
</p:sld>
</file>

<file path=ppt/slides/slide2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5637" name="Picture 5" descr="Acti1"/>
          <p:cNvPicPr>
            <a:picLocks noChangeAspect="1" noChangeArrowheads="1" noCrop="1"/>
          </p:cNvPicPr>
          <p:nvPr/>
        </p:nvPicPr>
        <p:blipFill>
          <a:blip r:embed="rId2"/>
          <a:srcRect/>
          <a:stretch>
            <a:fillRect/>
          </a:stretch>
        </p:blipFill>
        <p:spPr bwMode="auto">
          <a:xfrm>
            <a:off x="7610475" y="1676400"/>
            <a:ext cx="1762125" cy="3114675"/>
          </a:xfrm>
          <a:prstGeom prst="rect">
            <a:avLst/>
          </a:prstGeom>
          <a:noFill/>
        </p:spPr>
      </p:pic>
      <p:sp>
        <p:nvSpPr>
          <p:cNvPr id="325635" name="Rectangle 3"/>
          <p:cNvSpPr>
            <a:spLocks noGrp="1"/>
          </p:cNvSpPr>
          <p:nvPr>
            <p:ph type="body" idx="1"/>
          </p:nvPr>
        </p:nvSpPr>
        <p:spPr>
          <a:xfrm>
            <a:off x="228600" y="228600"/>
            <a:ext cx="8305800" cy="6553200"/>
          </a:xfrm>
        </p:spPr>
        <p:txBody>
          <a:bodyPr>
            <a:normAutofit/>
          </a:bodyPr>
          <a:lstStyle/>
          <a:p>
            <a:pPr marL="495300" indent="-495300">
              <a:buFont typeface="Wingdings 2" pitchFamily="18" charset="2"/>
              <a:buNone/>
            </a:pPr>
            <a:r>
              <a:rPr lang="en-US" sz="2100" dirty="0" err="1" smtClean="0">
                <a:solidFill>
                  <a:srgbClr val="00B0F0"/>
                </a:solidFill>
              </a:rPr>
              <a:t>Peranan</a:t>
            </a:r>
            <a:r>
              <a:rPr lang="en-US" sz="2100" dirty="0" smtClean="0">
                <a:solidFill>
                  <a:srgbClr val="00B0F0"/>
                </a:solidFill>
              </a:rPr>
              <a:t> BUMN:</a:t>
            </a:r>
          </a:p>
          <a:p>
            <a:pPr marL="495300" indent="-495300"/>
            <a:r>
              <a:rPr lang="en-US" sz="2100" dirty="0" err="1" smtClean="0">
                <a:solidFill>
                  <a:srgbClr val="00B0F0"/>
                </a:solidFill>
              </a:rPr>
              <a:t>Penyedia</a:t>
            </a:r>
            <a:r>
              <a:rPr lang="en-US" sz="2100" dirty="0" smtClean="0">
                <a:solidFill>
                  <a:srgbClr val="00B0F0"/>
                </a:solidFill>
              </a:rPr>
              <a:t> </a:t>
            </a:r>
            <a:r>
              <a:rPr lang="en-US" sz="2100" dirty="0" err="1" smtClean="0">
                <a:solidFill>
                  <a:srgbClr val="00B0F0"/>
                </a:solidFill>
              </a:rPr>
              <a:t>barang</a:t>
            </a:r>
            <a:r>
              <a:rPr lang="en-US" sz="2100" dirty="0" smtClean="0">
                <a:solidFill>
                  <a:srgbClr val="00B0F0"/>
                </a:solidFill>
              </a:rPr>
              <a:t> </a:t>
            </a:r>
            <a:r>
              <a:rPr lang="en-US" sz="2100" dirty="0" err="1" smtClean="0">
                <a:solidFill>
                  <a:srgbClr val="00B0F0"/>
                </a:solidFill>
              </a:rPr>
              <a:t>dan</a:t>
            </a:r>
            <a:r>
              <a:rPr lang="en-US" sz="2100" dirty="0" smtClean="0">
                <a:solidFill>
                  <a:srgbClr val="00B0F0"/>
                </a:solidFill>
              </a:rPr>
              <a:t> </a:t>
            </a:r>
            <a:r>
              <a:rPr lang="en-US" sz="2100" dirty="0" err="1" smtClean="0">
                <a:solidFill>
                  <a:srgbClr val="00B0F0"/>
                </a:solidFill>
              </a:rPr>
              <a:t>jasa</a:t>
            </a:r>
            <a:r>
              <a:rPr lang="en-US" sz="2100" dirty="0" smtClean="0">
                <a:solidFill>
                  <a:srgbClr val="00B0F0"/>
                </a:solidFill>
              </a:rPr>
              <a:t> </a:t>
            </a:r>
            <a:r>
              <a:rPr lang="en-US" sz="2100" dirty="0" err="1" smtClean="0">
                <a:solidFill>
                  <a:srgbClr val="00B0F0"/>
                </a:solidFill>
              </a:rPr>
              <a:t>yg</a:t>
            </a:r>
            <a:r>
              <a:rPr lang="en-US" sz="2100" dirty="0" smtClean="0">
                <a:solidFill>
                  <a:srgbClr val="00B0F0"/>
                </a:solidFill>
              </a:rPr>
              <a:t> </a:t>
            </a:r>
            <a:r>
              <a:rPr lang="en-US" sz="2100" dirty="0" err="1" smtClean="0">
                <a:solidFill>
                  <a:srgbClr val="00B0F0"/>
                </a:solidFill>
              </a:rPr>
              <a:t>penting</a:t>
            </a:r>
            <a:r>
              <a:rPr lang="en-US" sz="2100" dirty="0" smtClean="0">
                <a:solidFill>
                  <a:srgbClr val="00B0F0"/>
                </a:solidFill>
              </a:rPr>
              <a:t> </a:t>
            </a:r>
            <a:r>
              <a:rPr lang="en-US" sz="2100" dirty="0" err="1" smtClean="0">
                <a:solidFill>
                  <a:srgbClr val="00B0F0"/>
                </a:solidFill>
              </a:rPr>
              <a:t>bagi</a:t>
            </a:r>
            <a:r>
              <a:rPr lang="en-US" sz="2100" dirty="0" smtClean="0">
                <a:solidFill>
                  <a:srgbClr val="00B0F0"/>
                </a:solidFill>
              </a:rPr>
              <a:t> </a:t>
            </a:r>
            <a:r>
              <a:rPr lang="en-US" sz="2100" dirty="0" err="1" smtClean="0">
                <a:solidFill>
                  <a:srgbClr val="00B0F0"/>
                </a:solidFill>
              </a:rPr>
              <a:t>negara</a:t>
            </a:r>
            <a:r>
              <a:rPr lang="en-US" sz="2100" dirty="0" smtClean="0">
                <a:solidFill>
                  <a:srgbClr val="00B0F0"/>
                </a:solidFill>
              </a:rPr>
              <a:t> </a:t>
            </a:r>
            <a:r>
              <a:rPr lang="en-US" sz="2100" dirty="0" err="1" smtClean="0">
                <a:solidFill>
                  <a:srgbClr val="00B0F0"/>
                </a:solidFill>
              </a:rPr>
              <a:t>dan</a:t>
            </a:r>
            <a:r>
              <a:rPr lang="en-US" sz="2100" dirty="0" smtClean="0">
                <a:solidFill>
                  <a:srgbClr val="00B0F0"/>
                </a:solidFill>
              </a:rPr>
              <a:t> </a:t>
            </a:r>
            <a:r>
              <a:rPr lang="en-US" sz="2100" dirty="0" err="1" smtClean="0">
                <a:solidFill>
                  <a:srgbClr val="00B0F0"/>
                </a:solidFill>
              </a:rPr>
              <a:t>menguasai</a:t>
            </a:r>
            <a:r>
              <a:rPr lang="en-US" sz="2100" dirty="0" smtClean="0">
                <a:solidFill>
                  <a:srgbClr val="00B0F0"/>
                </a:solidFill>
              </a:rPr>
              <a:t> </a:t>
            </a:r>
            <a:r>
              <a:rPr lang="en-US" sz="2100" dirty="0" err="1" smtClean="0">
                <a:solidFill>
                  <a:srgbClr val="00B0F0"/>
                </a:solidFill>
              </a:rPr>
              <a:t>hajat</a:t>
            </a:r>
            <a:r>
              <a:rPr lang="en-US" sz="2100" dirty="0" smtClean="0">
                <a:solidFill>
                  <a:srgbClr val="00B0F0"/>
                </a:solidFill>
              </a:rPr>
              <a:t> </a:t>
            </a:r>
            <a:r>
              <a:rPr lang="en-US" sz="2100" dirty="0" err="1" smtClean="0">
                <a:solidFill>
                  <a:srgbClr val="00B0F0"/>
                </a:solidFill>
              </a:rPr>
              <a:t>hidup</a:t>
            </a:r>
            <a:r>
              <a:rPr lang="en-US" sz="2100" dirty="0" smtClean="0">
                <a:solidFill>
                  <a:srgbClr val="00B0F0"/>
                </a:solidFill>
              </a:rPr>
              <a:t> </a:t>
            </a:r>
            <a:r>
              <a:rPr lang="en-US" sz="2100" dirty="0" err="1" smtClean="0">
                <a:solidFill>
                  <a:srgbClr val="00B0F0"/>
                </a:solidFill>
              </a:rPr>
              <a:t>orang</a:t>
            </a:r>
            <a:r>
              <a:rPr lang="en-US" sz="2100" dirty="0" smtClean="0">
                <a:solidFill>
                  <a:srgbClr val="00B0F0"/>
                </a:solidFill>
              </a:rPr>
              <a:t> </a:t>
            </a:r>
            <a:r>
              <a:rPr lang="en-US" sz="2100" dirty="0" err="1" smtClean="0">
                <a:solidFill>
                  <a:srgbClr val="00B0F0"/>
                </a:solidFill>
              </a:rPr>
              <a:t>banyak</a:t>
            </a:r>
            <a:r>
              <a:rPr lang="en-US" sz="2100" dirty="0" smtClean="0">
                <a:solidFill>
                  <a:srgbClr val="00B0F0"/>
                </a:solidFill>
              </a:rPr>
              <a:t> </a:t>
            </a:r>
          </a:p>
          <a:p>
            <a:pPr marL="495300" indent="-495300"/>
            <a:r>
              <a:rPr lang="en-US" sz="2100" dirty="0" err="1" smtClean="0">
                <a:solidFill>
                  <a:srgbClr val="00B0F0"/>
                </a:solidFill>
              </a:rPr>
              <a:t>Pendorong</a:t>
            </a:r>
            <a:r>
              <a:rPr lang="en-US" sz="2100" dirty="0" smtClean="0">
                <a:solidFill>
                  <a:srgbClr val="00B0F0"/>
                </a:solidFill>
              </a:rPr>
              <a:t> </a:t>
            </a:r>
            <a:r>
              <a:rPr lang="en-US" sz="2100" dirty="0" err="1" smtClean="0">
                <a:solidFill>
                  <a:srgbClr val="00B0F0"/>
                </a:solidFill>
              </a:rPr>
              <a:t>perkembangan</a:t>
            </a:r>
            <a:r>
              <a:rPr lang="en-US" sz="2100" dirty="0" smtClean="0">
                <a:solidFill>
                  <a:srgbClr val="00B0F0"/>
                </a:solidFill>
              </a:rPr>
              <a:t> </a:t>
            </a:r>
            <a:r>
              <a:rPr lang="en-US" sz="2100" dirty="0" err="1" smtClean="0">
                <a:solidFill>
                  <a:srgbClr val="00B0F0"/>
                </a:solidFill>
              </a:rPr>
              <a:t>sektor</a:t>
            </a:r>
            <a:r>
              <a:rPr lang="en-US" sz="2100" dirty="0" smtClean="0">
                <a:solidFill>
                  <a:srgbClr val="00B0F0"/>
                </a:solidFill>
              </a:rPr>
              <a:t> </a:t>
            </a:r>
            <a:r>
              <a:rPr lang="en-US" sz="2100" dirty="0" err="1" smtClean="0">
                <a:solidFill>
                  <a:srgbClr val="00B0F0"/>
                </a:solidFill>
              </a:rPr>
              <a:t>swasta</a:t>
            </a:r>
            <a:r>
              <a:rPr lang="en-US" sz="2100" dirty="0" smtClean="0">
                <a:solidFill>
                  <a:srgbClr val="00B0F0"/>
                </a:solidFill>
              </a:rPr>
              <a:t> </a:t>
            </a:r>
            <a:r>
              <a:rPr lang="en-US" sz="2100" dirty="0" err="1" smtClean="0">
                <a:solidFill>
                  <a:srgbClr val="00B0F0"/>
                </a:solidFill>
              </a:rPr>
              <a:t>dan</a:t>
            </a:r>
            <a:r>
              <a:rPr lang="en-US" sz="2100" dirty="0" smtClean="0">
                <a:solidFill>
                  <a:srgbClr val="00B0F0"/>
                </a:solidFill>
              </a:rPr>
              <a:t> </a:t>
            </a:r>
            <a:r>
              <a:rPr lang="en-US" sz="2100" dirty="0" err="1" smtClean="0">
                <a:solidFill>
                  <a:srgbClr val="00B0F0"/>
                </a:solidFill>
              </a:rPr>
              <a:t>atau</a:t>
            </a:r>
            <a:r>
              <a:rPr lang="en-US" sz="2100" dirty="0" smtClean="0">
                <a:solidFill>
                  <a:srgbClr val="00B0F0"/>
                </a:solidFill>
              </a:rPr>
              <a:t> </a:t>
            </a:r>
            <a:r>
              <a:rPr lang="en-US" sz="2100" dirty="0" err="1" smtClean="0">
                <a:solidFill>
                  <a:srgbClr val="00B0F0"/>
                </a:solidFill>
              </a:rPr>
              <a:t>koperasi</a:t>
            </a:r>
            <a:endParaRPr lang="en-US" sz="2100" dirty="0" smtClean="0">
              <a:solidFill>
                <a:srgbClr val="00B0F0"/>
              </a:solidFill>
            </a:endParaRPr>
          </a:p>
          <a:p>
            <a:pPr marL="495300" indent="-495300"/>
            <a:r>
              <a:rPr lang="en-US" sz="2100" dirty="0" err="1" smtClean="0">
                <a:solidFill>
                  <a:srgbClr val="00B0F0"/>
                </a:solidFill>
              </a:rPr>
              <a:t>Sarana</a:t>
            </a:r>
            <a:r>
              <a:rPr lang="en-US" sz="2100" dirty="0" smtClean="0">
                <a:solidFill>
                  <a:srgbClr val="00B0F0"/>
                </a:solidFill>
              </a:rPr>
              <a:t> vital yang </a:t>
            </a:r>
            <a:r>
              <a:rPr lang="en-US" sz="2100" dirty="0" err="1" smtClean="0">
                <a:solidFill>
                  <a:srgbClr val="00B0F0"/>
                </a:solidFill>
              </a:rPr>
              <a:t>efektif</a:t>
            </a:r>
            <a:r>
              <a:rPr lang="en-US" sz="2100" dirty="0" smtClean="0">
                <a:solidFill>
                  <a:srgbClr val="00B0F0"/>
                </a:solidFill>
              </a:rPr>
              <a:t> </a:t>
            </a:r>
            <a:r>
              <a:rPr lang="en-US" sz="2100" dirty="0" err="1" smtClean="0">
                <a:solidFill>
                  <a:srgbClr val="00B0F0"/>
                </a:solidFill>
              </a:rPr>
              <a:t>untuk</a:t>
            </a:r>
            <a:r>
              <a:rPr lang="en-US" sz="2100" dirty="0" smtClean="0">
                <a:solidFill>
                  <a:srgbClr val="00B0F0"/>
                </a:solidFill>
              </a:rPr>
              <a:t> </a:t>
            </a:r>
            <a:r>
              <a:rPr lang="en-US" sz="2100" dirty="0" err="1" smtClean="0">
                <a:solidFill>
                  <a:srgbClr val="00B0F0"/>
                </a:solidFill>
              </a:rPr>
              <a:t>melaksanakan</a:t>
            </a:r>
            <a:r>
              <a:rPr lang="en-US" sz="2100" dirty="0" smtClean="0">
                <a:solidFill>
                  <a:srgbClr val="00B0F0"/>
                </a:solidFill>
              </a:rPr>
              <a:t> </a:t>
            </a:r>
            <a:r>
              <a:rPr lang="en-US" sz="2100" dirty="0" err="1" smtClean="0">
                <a:solidFill>
                  <a:srgbClr val="00B0F0"/>
                </a:solidFill>
              </a:rPr>
              <a:t>pembangunan</a:t>
            </a:r>
            <a:r>
              <a:rPr lang="en-US" sz="2100" dirty="0" smtClean="0">
                <a:solidFill>
                  <a:srgbClr val="00B0F0"/>
                </a:solidFill>
              </a:rPr>
              <a:t> </a:t>
            </a:r>
            <a:r>
              <a:rPr lang="en-US" sz="2100" dirty="0" err="1" smtClean="0">
                <a:solidFill>
                  <a:srgbClr val="00B0F0"/>
                </a:solidFill>
              </a:rPr>
              <a:t>nasional</a:t>
            </a:r>
            <a:endParaRPr lang="en-US" sz="2100" dirty="0" smtClean="0">
              <a:solidFill>
                <a:srgbClr val="00B0F0"/>
              </a:solidFill>
            </a:endParaRPr>
          </a:p>
          <a:p>
            <a:pPr marL="495300" indent="-495300"/>
            <a:r>
              <a:rPr lang="en-US" sz="2100" dirty="0" err="1" smtClean="0">
                <a:solidFill>
                  <a:srgbClr val="00B0F0"/>
                </a:solidFill>
              </a:rPr>
              <a:t>Agen</a:t>
            </a:r>
            <a:r>
              <a:rPr lang="en-US" sz="2100" dirty="0" smtClean="0">
                <a:solidFill>
                  <a:srgbClr val="00B0F0"/>
                </a:solidFill>
              </a:rPr>
              <a:t> </a:t>
            </a:r>
            <a:r>
              <a:rPr lang="en-US" sz="2100" dirty="0" err="1" smtClean="0">
                <a:solidFill>
                  <a:srgbClr val="00B0F0"/>
                </a:solidFill>
              </a:rPr>
              <a:t>pembangunan</a:t>
            </a:r>
            <a:r>
              <a:rPr lang="en-US" sz="2100" dirty="0" smtClean="0">
                <a:solidFill>
                  <a:srgbClr val="00B0F0"/>
                </a:solidFill>
              </a:rPr>
              <a:t>, </a:t>
            </a:r>
            <a:r>
              <a:rPr lang="en-US" sz="2100" dirty="0" err="1" smtClean="0">
                <a:solidFill>
                  <a:srgbClr val="00B0F0"/>
                </a:solidFill>
              </a:rPr>
              <a:t>seluruh</a:t>
            </a:r>
            <a:r>
              <a:rPr lang="en-US" sz="2100" dirty="0" smtClean="0">
                <a:solidFill>
                  <a:srgbClr val="00B0F0"/>
                </a:solidFill>
              </a:rPr>
              <a:t> </a:t>
            </a:r>
            <a:r>
              <a:rPr lang="en-US" sz="2100" dirty="0" err="1" smtClean="0">
                <a:solidFill>
                  <a:srgbClr val="00B0F0"/>
                </a:solidFill>
              </a:rPr>
              <a:t>daya</a:t>
            </a:r>
            <a:r>
              <a:rPr lang="en-US" sz="2100" dirty="0" smtClean="0">
                <a:solidFill>
                  <a:srgbClr val="00B0F0"/>
                </a:solidFill>
              </a:rPr>
              <a:t> </a:t>
            </a:r>
            <a:r>
              <a:rPr lang="en-US" sz="2100" dirty="0" err="1" smtClean="0">
                <a:solidFill>
                  <a:srgbClr val="00B0F0"/>
                </a:solidFill>
              </a:rPr>
              <a:t>dan</a:t>
            </a:r>
            <a:r>
              <a:rPr lang="en-US" sz="2100" dirty="0" smtClean="0">
                <a:solidFill>
                  <a:srgbClr val="00B0F0"/>
                </a:solidFill>
              </a:rPr>
              <a:t> </a:t>
            </a:r>
            <a:r>
              <a:rPr lang="en-US" sz="2100" dirty="0" err="1" smtClean="0">
                <a:solidFill>
                  <a:srgbClr val="00B0F0"/>
                </a:solidFill>
              </a:rPr>
              <a:t>kemampuannya</a:t>
            </a:r>
            <a:r>
              <a:rPr lang="en-US" sz="2100" dirty="0" smtClean="0">
                <a:solidFill>
                  <a:srgbClr val="00B0F0"/>
                </a:solidFill>
              </a:rPr>
              <a:t> </a:t>
            </a:r>
            <a:r>
              <a:rPr lang="en-US" sz="2100" dirty="0" err="1" smtClean="0">
                <a:solidFill>
                  <a:srgbClr val="00B0F0"/>
                </a:solidFill>
              </a:rPr>
              <a:t>diarahkan</a:t>
            </a:r>
            <a:r>
              <a:rPr lang="en-US" sz="2100" dirty="0" smtClean="0">
                <a:solidFill>
                  <a:srgbClr val="00B0F0"/>
                </a:solidFill>
              </a:rPr>
              <a:t> </a:t>
            </a:r>
            <a:r>
              <a:rPr lang="en-US" sz="2100" dirty="0" err="1" smtClean="0">
                <a:solidFill>
                  <a:srgbClr val="00B0F0"/>
                </a:solidFill>
              </a:rPr>
              <a:t>pada</a:t>
            </a:r>
            <a:r>
              <a:rPr lang="en-US" sz="2100" dirty="0" smtClean="0">
                <a:solidFill>
                  <a:srgbClr val="00B0F0"/>
                </a:solidFill>
              </a:rPr>
              <a:t> </a:t>
            </a:r>
            <a:r>
              <a:rPr lang="en-US" sz="2100" dirty="0" err="1" smtClean="0">
                <a:solidFill>
                  <a:srgbClr val="00B0F0"/>
                </a:solidFill>
              </a:rPr>
              <a:t>pembangunan</a:t>
            </a:r>
            <a:endParaRPr lang="en-US" sz="2100" dirty="0" smtClean="0">
              <a:solidFill>
                <a:srgbClr val="00B0F0"/>
              </a:solidFill>
            </a:endParaRPr>
          </a:p>
          <a:p>
            <a:pPr marL="495300" indent="-495300"/>
            <a:endParaRPr lang="en-US" sz="2100" dirty="0" smtClean="0">
              <a:solidFill>
                <a:srgbClr val="FFFF00"/>
              </a:solidFill>
            </a:endParaRPr>
          </a:p>
          <a:p>
            <a:pPr marL="495300" indent="-495300">
              <a:buFont typeface="Wingdings 2" pitchFamily="18" charset="2"/>
              <a:buNone/>
            </a:pPr>
            <a:r>
              <a:rPr lang="en-US" sz="2100" dirty="0" smtClean="0">
                <a:solidFill>
                  <a:srgbClr val="FFFF00"/>
                </a:solidFill>
              </a:rPr>
              <a:t>JENIS BADAN USAHA:</a:t>
            </a:r>
          </a:p>
          <a:p>
            <a:pPr marL="495300" indent="-495300"/>
            <a:r>
              <a:rPr lang="en-US" sz="2100" dirty="0" err="1" smtClean="0">
                <a:solidFill>
                  <a:srgbClr val="FFFF00"/>
                </a:solidFill>
              </a:rPr>
              <a:t>Berdasarkan</a:t>
            </a:r>
            <a:r>
              <a:rPr lang="en-US" sz="2100" dirty="0" smtClean="0">
                <a:solidFill>
                  <a:srgbClr val="FFFF00"/>
                </a:solidFill>
              </a:rPr>
              <a:t> </a:t>
            </a:r>
            <a:r>
              <a:rPr lang="en-US" sz="2100" dirty="0" err="1" smtClean="0">
                <a:solidFill>
                  <a:srgbClr val="FFFF00"/>
                </a:solidFill>
              </a:rPr>
              <a:t>kegiatan</a:t>
            </a:r>
            <a:r>
              <a:rPr lang="en-US" sz="2100" dirty="0" smtClean="0">
                <a:solidFill>
                  <a:srgbClr val="FFFF00"/>
                </a:solidFill>
              </a:rPr>
              <a:t> yang </a:t>
            </a:r>
            <a:r>
              <a:rPr lang="en-US" sz="2100" dirty="0" err="1" smtClean="0">
                <a:solidFill>
                  <a:srgbClr val="FFFF00"/>
                </a:solidFill>
              </a:rPr>
              <a:t>dilakukan</a:t>
            </a:r>
            <a:r>
              <a:rPr lang="en-US" sz="2100" dirty="0" smtClean="0">
                <a:solidFill>
                  <a:srgbClr val="FFFF00"/>
                </a:solidFill>
              </a:rPr>
              <a:t>: </a:t>
            </a:r>
            <a:r>
              <a:rPr lang="en-US" sz="2100" dirty="0" err="1" smtClean="0">
                <a:solidFill>
                  <a:srgbClr val="FFFF00"/>
                </a:solidFill>
              </a:rPr>
              <a:t>Ekstraktif</a:t>
            </a:r>
            <a:r>
              <a:rPr lang="en-US" sz="2100" dirty="0" smtClean="0">
                <a:solidFill>
                  <a:srgbClr val="FFFF00"/>
                </a:solidFill>
              </a:rPr>
              <a:t>, </a:t>
            </a:r>
            <a:r>
              <a:rPr lang="en-US" sz="2100" dirty="0" err="1" smtClean="0">
                <a:solidFill>
                  <a:srgbClr val="FFFF00"/>
                </a:solidFill>
              </a:rPr>
              <a:t>Agraris</a:t>
            </a:r>
            <a:r>
              <a:rPr lang="en-US" sz="2100" dirty="0" smtClean="0">
                <a:solidFill>
                  <a:srgbClr val="FFFF00"/>
                </a:solidFill>
              </a:rPr>
              <a:t>, </a:t>
            </a:r>
            <a:r>
              <a:rPr lang="en-US" sz="2100" dirty="0" err="1" smtClean="0">
                <a:solidFill>
                  <a:srgbClr val="FFFF00"/>
                </a:solidFill>
              </a:rPr>
              <a:t>Industri</a:t>
            </a:r>
            <a:r>
              <a:rPr lang="en-US" sz="2100" dirty="0" smtClean="0">
                <a:solidFill>
                  <a:srgbClr val="FFFF00"/>
                </a:solidFill>
              </a:rPr>
              <a:t>, </a:t>
            </a:r>
            <a:r>
              <a:rPr lang="en-US" sz="2100" dirty="0" err="1" smtClean="0">
                <a:solidFill>
                  <a:srgbClr val="FFFF00"/>
                </a:solidFill>
              </a:rPr>
              <a:t>Perdagangan</a:t>
            </a:r>
            <a:r>
              <a:rPr lang="en-US" sz="2100" dirty="0" smtClean="0">
                <a:solidFill>
                  <a:srgbClr val="FFFF00"/>
                </a:solidFill>
              </a:rPr>
              <a:t>,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jasa</a:t>
            </a:r>
            <a:r>
              <a:rPr lang="en-US" sz="2100" dirty="0" smtClean="0">
                <a:solidFill>
                  <a:srgbClr val="FFFF00"/>
                </a:solidFill>
              </a:rPr>
              <a:t>.</a:t>
            </a:r>
          </a:p>
          <a:p>
            <a:pPr marL="495300" indent="-495300"/>
            <a:r>
              <a:rPr lang="en-US" sz="2100" dirty="0" err="1" smtClean="0">
                <a:solidFill>
                  <a:srgbClr val="FFFF00"/>
                </a:solidFill>
              </a:rPr>
              <a:t>Berdasarkan</a:t>
            </a:r>
            <a:r>
              <a:rPr lang="en-US" sz="2100" dirty="0" smtClean="0">
                <a:solidFill>
                  <a:srgbClr val="FFFF00"/>
                </a:solidFill>
              </a:rPr>
              <a:t> </a:t>
            </a:r>
            <a:r>
              <a:rPr lang="en-US" sz="2100" dirty="0" err="1" smtClean="0">
                <a:solidFill>
                  <a:srgbClr val="FFFF00"/>
                </a:solidFill>
              </a:rPr>
              <a:t>Kepemilikan</a:t>
            </a:r>
            <a:r>
              <a:rPr lang="en-US" sz="2100" dirty="0" smtClean="0">
                <a:solidFill>
                  <a:srgbClr val="FFFF00"/>
                </a:solidFill>
              </a:rPr>
              <a:t> Modal: BUMN, BUMD, BUMD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Campuran</a:t>
            </a:r>
            <a:r>
              <a:rPr lang="en-US" sz="2100" dirty="0" smtClean="0">
                <a:solidFill>
                  <a:srgbClr val="FFFF00"/>
                </a:solidFill>
              </a:rPr>
              <a:t>.</a:t>
            </a:r>
          </a:p>
          <a:p>
            <a:pPr marL="495300" indent="-495300"/>
            <a:r>
              <a:rPr lang="en-US" sz="2100" dirty="0" err="1" smtClean="0">
                <a:solidFill>
                  <a:srgbClr val="FFFF00"/>
                </a:solidFill>
              </a:rPr>
              <a:t>Berdasarkan</a:t>
            </a:r>
            <a:r>
              <a:rPr lang="en-US" sz="2100" dirty="0" smtClean="0">
                <a:solidFill>
                  <a:srgbClr val="FFFF00"/>
                </a:solidFill>
              </a:rPr>
              <a:t> Wilayah Negara: BU PMDN </a:t>
            </a:r>
            <a:r>
              <a:rPr lang="en-US" sz="2100" dirty="0" err="1" smtClean="0">
                <a:solidFill>
                  <a:srgbClr val="FFFF00"/>
                </a:solidFill>
              </a:rPr>
              <a:t>dan</a:t>
            </a:r>
            <a:r>
              <a:rPr lang="en-US" sz="2100" dirty="0" smtClean="0">
                <a:solidFill>
                  <a:srgbClr val="FFFF00"/>
                </a:solidFill>
              </a:rPr>
              <a:t> BU PMA.</a:t>
            </a:r>
          </a:p>
          <a:p>
            <a:pPr marL="495300" indent="-495300"/>
            <a:endParaRPr lang="en-US" sz="2100" dirty="0" smtClean="0">
              <a:solidFill>
                <a:srgbClr val="FFFF00"/>
              </a:solidFill>
            </a:endParaRPr>
          </a:p>
          <a:p>
            <a:pPr marL="495300" indent="-495300">
              <a:buFont typeface="Wingdings 2" pitchFamily="18" charset="2"/>
              <a:buNone/>
            </a:pPr>
            <a:r>
              <a:rPr lang="en-US" sz="2100" dirty="0" err="1" smtClean="0">
                <a:solidFill>
                  <a:srgbClr val="FF0000"/>
                </a:solidFill>
              </a:rPr>
              <a:t>Badan</a:t>
            </a:r>
            <a:r>
              <a:rPr lang="en-US" sz="2100" dirty="0" smtClean="0">
                <a:solidFill>
                  <a:srgbClr val="FF0000"/>
                </a:solidFill>
              </a:rPr>
              <a:t> Usaha </a:t>
            </a:r>
            <a:r>
              <a:rPr lang="en-US" sz="2100" dirty="0" err="1" smtClean="0">
                <a:solidFill>
                  <a:srgbClr val="FF0000"/>
                </a:solidFill>
              </a:rPr>
              <a:t>Milik</a:t>
            </a:r>
            <a:r>
              <a:rPr lang="en-US" sz="2100" dirty="0" smtClean="0">
                <a:solidFill>
                  <a:srgbClr val="FF0000"/>
                </a:solidFill>
              </a:rPr>
              <a:t> </a:t>
            </a:r>
            <a:r>
              <a:rPr lang="en-US" sz="2100" dirty="0" err="1" smtClean="0">
                <a:solidFill>
                  <a:srgbClr val="FF0000"/>
                </a:solidFill>
              </a:rPr>
              <a:t>Swasta</a:t>
            </a:r>
            <a:r>
              <a:rPr lang="en-US" sz="2100" dirty="0" smtClean="0">
                <a:solidFill>
                  <a:srgbClr val="FF0000"/>
                </a:solidFill>
              </a:rPr>
              <a:t> (BUMS), </a:t>
            </a:r>
            <a:r>
              <a:rPr lang="en-US" sz="2100" dirty="0" err="1" smtClean="0">
                <a:solidFill>
                  <a:srgbClr val="FF0000"/>
                </a:solidFill>
              </a:rPr>
              <a:t>adalah</a:t>
            </a:r>
            <a:r>
              <a:rPr lang="en-US" sz="2100" dirty="0" smtClean="0">
                <a:solidFill>
                  <a:srgbClr val="FF0000"/>
                </a:solidFill>
              </a:rPr>
              <a:t> </a:t>
            </a:r>
            <a:r>
              <a:rPr lang="en-US" sz="2100" dirty="0" err="1" smtClean="0">
                <a:solidFill>
                  <a:srgbClr val="FF0000"/>
                </a:solidFill>
              </a:rPr>
              <a:t>badan</a:t>
            </a:r>
            <a:r>
              <a:rPr lang="en-US" sz="2100" dirty="0" smtClean="0">
                <a:solidFill>
                  <a:srgbClr val="FF0000"/>
                </a:solidFill>
              </a:rPr>
              <a:t> </a:t>
            </a:r>
            <a:r>
              <a:rPr lang="en-US" sz="2100" dirty="0" err="1" smtClean="0">
                <a:solidFill>
                  <a:srgbClr val="FF0000"/>
                </a:solidFill>
              </a:rPr>
              <a:t>usaha</a:t>
            </a:r>
            <a:r>
              <a:rPr lang="en-US" sz="2100" dirty="0" smtClean="0">
                <a:solidFill>
                  <a:srgbClr val="FF0000"/>
                </a:solidFill>
              </a:rPr>
              <a:t> yang </a:t>
            </a:r>
            <a:r>
              <a:rPr lang="en-US" sz="2100" dirty="0" err="1" smtClean="0">
                <a:solidFill>
                  <a:srgbClr val="FF0000"/>
                </a:solidFill>
              </a:rPr>
              <a:t>kepemilikan</a:t>
            </a:r>
            <a:r>
              <a:rPr lang="en-US" sz="2100" dirty="0" smtClean="0">
                <a:solidFill>
                  <a:srgbClr val="FF0000"/>
                </a:solidFill>
              </a:rPr>
              <a:t> </a:t>
            </a:r>
            <a:r>
              <a:rPr lang="en-US" sz="2100" dirty="0" err="1" smtClean="0">
                <a:solidFill>
                  <a:srgbClr val="FF0000"/>
                </a:solidFill>
              </a:rPr>
              <a:t>modalnya</a:t>
            </a:r>
            <a:r>
              <a:rPr lang="en-US" sz="2100" dirty="0" smtClean="0">
                <a:solidFill>
                  <a:srgbClr val="FF0000"/>
                </a:solidFill>
              </a:rPr>
              <a:t> </a:t>
            </a:r>
            <a:r>
              <a:rPr lang="en-US" sz="2100" dirty="0" err="1" smtClean="0">
                <a:solidFill>
                  <a:srgbClr val="FF0000"/>
                </a:solidFill>
              </a:rPr>
              <a:t>baik</a:t>
            </a:r>
            <a:r>
              <a:rPr lang="en-US" sz="2100" dirty="0" smtClean="0">
                <a:solidFill>
                  <a:srgbClr val="FF0000"/>
                </a:solidFill>
              </a:rPr>
              <a:t> </a:t>
            </a:r>
            <a:r>
              <a:rPr lang="en-US" sz="2100" dirty="0" err="1" smtClean="0">
                <a:solidFill>
                  <a:srgbClr val="FF0000"/>
                </a:solidFill>
              </a:rPr>
              <a:t>seluruhnya</a:t>
            </a:r>
            <a:r>
              <a:rPr lang="en-US" sz="2100" dirty="0" smtClean="0">
                <a:solidFill>
                  <a:srgbClr val="FF0000"/>
                </a:solidFill>
              </a:rPr>
              <a:t> </a:t>
            </a:r>
            <a:r>
              <a:rPr lang="en-US" sz="2100" dirty="0" err="1" smtClean="0">
                <a:solidFill>
                  <a:srgbClr val="FF0000"/>
                </a:solidFill>
              </a:rPr>
              <a:t>atau</a:t>
            </a:r>
            <a:r>
              <a:rPr lang="en-US" sz="2100" dirty="0" smtClean="0">
                <a:solidFill>
                  <a:srgbClr val="FF0000"/>
                </a:solidFill>
              </a:rPr>
              <a:t> </a:t>
            </a:r>
            <a:r>
              <a:rPr lang="en-US" sz="2100" dirty="0" err="1" smtClean="0">
                <a:solidFill>
                  <a:srgbClr val="FF0000"/>
                </a:solidFill>
              </a:rPr>
              <a:t>mayoritas</a:t>
            </a:r>
            <a:r>
              <a:rPr lang="en-US" sz="2100" dirty="0" smtClean="0">
                <a:solidFill>
                  <a:srgbClr val="FF0000"/>
                </a:solidFill>
              </a:rPr>
              <a:t> </a:t>
            </a:r>
            <a:r>
              <a:rPr lang="en-US" sz="2100" dirty="0" err="1" smtClean="0">
                <a:solidFill>
                  <a:srgbClr val="FF0000"/>
                </a:solidFill>
              </a:rPr>
              <a:t>dimiliki</a:t>
            </a:r>
            <a:r>
              <a:rPr lang="en-US" sz="2100" dirty="0" smtClean="0">
                <a:solidFill>
                  <a:srgbClr val="FF0000"/>
                </a:solidFill>
              </a:rPr>
              <a:t> </a:t>
            </a:r>
            <a:r>
              <a:rPr lang="en-US" sz="2100" dirty="0" err="1" smtClean="0">
                <a:solidFill>
                  <a:srgbClr val="FF0000"/>
                </a:solidFill>
              </a:rPr>
              <a:t>oleh</a:t>
            </a:r>
            <a:r>
              <a:rPr lang="en-US" sz="2100" dirty="0" smtClean="0">
                <a:solidFill>
                  <a:srgbClr val="FF0000"/>
                </a:solidFill>
              </a:rPr>
              <a:t> </a:t>
            </a:r>
            <a:r>
              <a:rPr lang="en-US" sz="2100" dirty="0" err="1" smtClean="0">
                <a:solidFill>
                  <a:srgbClr val="FF0000"/>
                </a:solidFill>
              </a:rPr>
              <a:t>swasta</a:t>
            </a:r>
            <a:r>
              <a:rPr lang="en-US" sz="2100" dirty="0" smtClean="0">
                <a:solidFill>
                  <a:srgbClr val="FF0000"/>
                </a:solidFill>
              </a:rPr>
              <a:t> </a:t>
            </a:r>
            <a:r>
              <a:rPr lang="en-US" sz="2100" dirty="0" err="1" smtClean="0">
                <a:solidFill>
                  <a:srgbClr val="FF0000"/>
                </a:solidFill>
              </a:rPr>
              <a:t>baik</a:t>
            </a:r>
            <a:r>
              <a:rPr lang="en-US" sz="2100" dirty="0" smtClean="0">
                <a:solidFill>
                  <a:srgbClr val="FF0000"/>
                </a:solidFill>
              </a:rPr>
              <a:t> </a:t>
            </a:r>
            <a:r>
              <a:rPr lang="en-US" sz="2100" dirty="0" err="1" smtClean="0">
                <a:solidFill>
                  <a:srgbClr val="FF0000"/>
                </a:solidFill>
              </a:rPr>
              <a:t>perorangan</a:t>
            </a:r>
            <a:r>
              <a:rPr lang="en-US" sz="2100" dirty="0" smtClean="0">
                <a:solidFill>
                  <a:srgbClr val="FF0000"/>
                </a:solidFill>
              </a:rPr>
              <a:t> </a:t>
            </a:r>
            <a:r>
              <a:rPr lang="en-US" sz="2100" dirty="0" err="1" smtClean="0">
                <a:solidFill>
                  <a:srgbClr val="FF0000"/>
                </a:solidFill>
              </a:rPr>
              <a:t>atau</a:t>
            </a:r>
            <a:r>
              <a:rPr lang="en-US" sz="2100" dirty="0" smtClean="0">
                <a:solidFill>
                  <a:srgbClr val="FF0000"/>
                </a:solidFill>
              </a:rPr>
              <a:t> </a:t>
            </a:r>
            <a:r>
              <a:rPr lang="en-US" sz="2100" dirty="0" err="1" smtClean="0">
                <a:solidFill>
                  <a:srgbClr val="FF0000"/>
                </a:solidFill>
              </a:rPr>
              <a:t>kerja</a:t>
            </a:r>
            <a:r>
              <a:rPr lang="en-US" sz="2100" dirty="0" smtClean="0">
                <a:solidFill>
                  <a:srgbClr val="FF0000"/>
                </a:solidFill>
              </a:rPr>
              <a:t> </a:t>
            </a:r>
            <a:r>
              <a:rPr lang="en-US" sz="2100" dirty="0" err="1" smtClean="0">
                <a:solidFill>
                  <a:srgbClr val="FF0000"/>
                </a:solidFill>
              </a:rPr>
              <a:t>sama</a:t>
            </a:r>
            <a:r>
              <a:rPr lang="en-US" sz="2100" dirty="0" smtClean="0">
                <a:solidFill>
                  <a:srgbClr val="FF0000"/>
                </a:solidFill>
              </a:rPr>
              <a:t> </a:t>
            </a:r>
            <a:r>
              <a:rPr lang="en-US" sz="2100" dirty="0" err="1" smtClean="0">
                <a:solidFill>
                  <a:srgbClr val="FF0000"/>
                </a:solidFill>
              </a:rPr>
              <a:t>antar</a:t>
            </a:r>
            <a:r>
              <a:rPr lang="en-US" sz="2100" dirty="0" smtClean="0">
                <a:solidFill>
                  <a:srgbClr val="FF0000"/>
                </a:solidFill>
              </a:rPr>
              <a:t> </a:t>
            </a:r>
            <a:r>
              <a:rPr lang="en-US" sz="2100" dirty="0" err="1" smtClean="0">
                <a:solidFill>
                  <a:srgbClr val="FF0000"/>
                </a:solidFill>
              </a:rPr>
              <a:t>beberapa</a:t>
            </a:r>
            <a:r>
              <a:rPr lang="en-US" sz="2100" dirty="0" smtClean="0">
                <a:solidFill>
                  <a:srgbClr val="FF0000"/>
                </a:solidFill>
              </a:rPr>
              <a:t> </a:t>
            </a:r>
            <a:r>
              <a:rPr lang="en-US" sz="2100" dirty="0" err="1" smtClean="0">
                <a:solidFill>
                  <a:srgbClr val="FF0000"/>
                </a:solidFill>
              </a:rPr>
              <a:t>orang</a:t>
            </a:r>
            <a:r>
              <a:rPr lang="en-US" sz="2100" dirty="0" smtClean="0">
                <a:solidFill>
                  <a:srgbClr val="FF0000"/>
                </a:solidFill>
              </a:rPr>
              <a:t>.</a:t>
            </a:r>
          </a:p>
          <a:p>
            <a:pPr marL="495300" indent="-495300">
              <a:buFont typeface="Wingdings 2" pitchFamily="18" charset="2"/>
              <a:buNone/>
            </a:pPr>
            <a:endParaRPr lang="en-US" sz="2100" dirty="0" smtClean="0">
              <a:solidFill>
                <a:srgbClr val="FFFF00"/>
              </a:solidFill>
            </a:endParaRPr>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4" presetClass="entr" presetSubtype="0" fill="hold" grpId="0" nodeType="clickEffect">
                                  <p:stCondLst>
                                    <p:cond delay="0"/>
                                  </p:stCondLst>
                                  <p:childTnLst>
                                    <p:set>
                                      <p:cBhvr>
                                        <p:cTn id="6" dur="1" fill="hold">
                                          <p:stCondLst>
                                            <p:cond delay="0"/>
                                          </p:stCondLst>
                                        </p:cTn>
                                        <p:tgtEl>
                                          <p:spTgt spid="325635">
                                            <p:txEl>
                                              <p:pRg st="0" end="0"/>
                                            </p:txEl>
                                          </p:spTgt>
                                        </p:tgtEl>
                                        <p:attrNameLst>
                                          <p:attrName>style.visibility</p:attrName>
                                        </p:attrNameLst>
                                      </p:cBhvr>
                                      <p:to>
                                        <p:strVal val="visible"/>
                                      </p:to>
                                    </p:set>
                                    <p:animEffect transition="in" filter="fade">
                                      <p:cBhvr>
                                        <p:cTn id="7" dur="500"/>
                                        <p:tgtEl>
                                          <p:spTgt spid="325635">
                                            <p:txEl>
                                              <p:pRg st="0" end="0"/>
                                            </p:txEl>
                                          </p:spTgt>
                                        </p:tgtEl>
                                      </p:cBhvr>
                                    </p:animEffect>
                                    <p:anim calcmode="lin" valueType="num">
                                      <p:cBhvr>
                                        <p:cTn id="8" dur="500" fill="hold"/>
                                        <p:tgtEl>
                                          <p:spTgt spid="32563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2563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25635">
                                            <p:txEl>
                                              <p:pRg st="1" end="1"/>
                                            </p:txEl>
                                          </p:spTgt>
                                        </p:tgtEl>
                                        <p:attrNameLst>
                                          <p:attrName>style.visibility</p:attrName>
                                        </p:attrNameLst>
                                      </p:cBhvr>
                                      <p:to>
                                        <p:strVal val="visible"/>
                                      </p:to>
                                    </p:set>
                                    <p:animEffect transition="in" filter="fade">
                                      <p:cBhvr>
                                        <p:cTn id="14" dur="500"/>
                                        <p:tgtEl>
                                          <p:spTgt spid="325635">
                                            <p:txEl>
                                              <p:pRg st="1" end="1"/>
                                            </p:txEl>
                                          </p:spTgt>
                                        </p:tgtEl>
                                      </p:cBhvr>
                                    </p:animEffect>
                                    <p:anim calcmode="lin" valueType="num">
                                      <p:cBhvr>
                                        <p:cTn id="15" dur="500" fill="hold"/>
                                        <p:tgtEl>
                                          <p:spTgt spid="32563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2563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325635">
                                            <p:txEl>
                                              <p:pRg st="2" end="2"/>
                                            </p:txEl>
                                          </p:spTgt>
                                        </p:tgtEl>
                                        <p:attrNameLst>
                                          <p:attrName>style.visibility</p:attrName>
                                        </p:attrNameLst>
                                      </p:cBhvr>
                                      <p:to>
                                        <p:strVal val="visible"/>
                                      </p:to>
                                    </p:set>
                                    <p:animEffect transition="in" filter="fade">
                                      <p:cBhvr>
                                        <p:cTn id="21" dur="500"/>
                                        <p:tgtEl>
                                          <p:spTgt spid="325635">
                                            <p:txEl>
                                              <p:pRg st="2" end="2"/>
                                            </p:txEl>
                                          </p:spTgt>
                                        </p:tgtEl>
                                      </p:cBhvr>
                                    </p:animEffect>
                                    <p:anim calcmode="lin" valueType="num">
                                      <p:cBhvr>
                                        <p:cTn id="22" dur="500" fill="hold"/>
                                        <p:tgtEl>
                                          <p:spTgt spid="32563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32563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325635">
                                            <p:txEl>
                                              <p:pRg st="3" end="3"/>
                                            </p:txEl>
                                          </p:spTgt>
                                        </p:tgtEl>
                                        <p:attrNameLst>
                                          <p:attrName>style.visibility</p:attrName>
                                        </p:attrNameLst>
                                      </p:cBhvr>
                                      <p:to>
                                        <p:strVal val="visible"/>
                                      </p:to>
                                    </p:set>
                                    <p:animEffect transition="in" filter="fade">
                                      <p:cBhvr>
                                        <p:cTn id="28" dur="500"/>
                                        <p:tgtEl>
                                          <p:spTgt spid="325635">
                                            <p:txEl>
                                              <p:pRg st="3" end="3"/>
                                            </p:txEl>
                                          </p:spTgt>
                                        </p:tgtEl>
                                      </p:cBhvr>
                                    </p:animEffect>
                                    <p:anim calcmode="lin" valueType="num">
                                      <p:cBhvr>
                                        <p:cTn id="29" dur="500" fill="hold"/>
                                        <p:tgtEl>
                                          <p:spTgt spid="32563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25635">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325635">
                                            <p:txEl>
                                              <p:pRg st="4" end="4"/>
                                            </p:txEl>
                                          </p:spTgt>
                                        </p:tgtEl>
                                        <p:attrNameLst>
                                          <p:attrName>style.visibility</p:attrName>
                                        </p:attrNameLst>
                                      </p:cBhvr>
                                      <p:to>
                                        <p:strVal val="visible"/>
                                      </p:to>
                                    </p:set>
                                    <p:animEffect transition="in" filter="fade">
                                      <p:cBhvr>
                                        <p:cTn id="35" dur="500"/>
                                        <p:tgtEl>
                                          <p:spTgt spid="325635">
                                            <p:txEl>
                                              <p:pRg st="4" end="4"/>
                                            </p:txEl>
                                          </p:spTgt>
                                        </p:tgtEl>
                                      </p:cBhvr>
                                    </p:animEffect>
                                    <p:anim calcmode="lin" valueType="num">
                                      <p:cBhvr>
                                        <p:cTn id="36" dur="500" fill="hold"/>
                                        <p:tgtEl>
                                          <p:spTgt spid="32563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325635">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325635">
                                            <p:txEl>
                                              <p:pRg st="6" end="6"/>
                                            </p:txEl>
                                          </p:spTgt>
                                        </p:tgtEl>
                                        <p:attrNameLst>
                                          <p:attrName>style.visibility</p:attrName>
                                        </p:attrNameLst>
                                      </p:cBhvr>
                                      <p:to>
                                        <p:strVal val="visible"/>
                                      </p:to>
                                    </p:set>
                                    <p:animEffect transition="in" filter="fade">
                                      <p:cBhvr>
                                        <p:cTn id="42" dur="500"/>
                                        <p:tgtEl>
                                          <p:spTgt spid="325635">
                                            <p:txEl>
                                              <p:pRg st="6" end="6"/>
                                            </p:txEl>
                                          </p:spTgt>
                                        </p:tgtEl>
                                      </p:cBhvr>
                                    </p:animEffect>
                                    <p:anim calcmode="lin" valueType="num">
                                      <p:cBhvr>
                                        <p:cTn id="43" dur="500" fill="hold"/>
                                        <p:tgtEl>
                                          <p:spTgt spid="32563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25635">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325635">
                                            <p:txEl>
                                              <p:pRg st="7" end="7"/>
                                            </p:txEl>
                                          </p:spTgt>
                                        </p:tgtEl>
                                        <p:attrNameLst>
                                          <p:attrName>style.visibility</p:attrName>
                                        </p:attrNameLst>
                                      </p:cBhvr>
                                      <p:to>
                                        <p:strVal val="visible"/>
                                      </p:to>
                                    </p:set>
                                    <p:animEffect transition="in" filter="fade">
                                      <p:cBhvr>
                                        <p:cTn id="49" dur="500"/>
                                        <p:tgtEl>
                                          <p:spTgt spid="325635">
                                            <p:txEl>
                                              <p:pRg st="7" end="7"/>
                                            </p:txEl>
                                          </p:spTgt>
                                        </p:tgtEl>
                                      </p:cBhvr>
                                    </p:animEffect>
                                    <p:anim calcmode="lin" valueType="num">
                                      <p:cBhvr>
                                        <p:cTn id="50" dur="500" fill="hold"/>
                                        <p:tgtEl>
                                          <p:spTgt spid="325635">
                                            <p:txEl>
                                              <p:pRg st="7" end="7"/>
                                            </p:txEl>
                                          </p:spTgt>
                                        </p:tgtEl>
                                        <p:attrNameLst>
                                          <p:attrName>ppt_x</p:attrName>
                                        </p:attrNameLst>
                                      </p:cBhvr>
                                      <p:tavLst>
                                        <p:tav tm="0">
                                          <p:val>
                                            <p:strVal val="#ppt_x"/>
                                          </p:val>
                                        </p:tav>
                                        <p:tav tm="100000">
                                          <p:val>
                                            <p:strVal val="#ppt_x"/>
                                          </p:val>
                                        </p:tav>
                                      </p:tavLst>
                                    </p:anim>
                                    <p:anim calcmode="lin" valueType="num">
                                      <p:cBhvr>
                                        <p:cTn id="51" dur="500" fill="hold"/>
                                        <p:tgtEl>
                                          <p:spTgt spid="325635">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325635">
                                            <p:txEl>
                                              <p:pRg st="8" end="8"/>
                                            </p:txEl>
                                          </p:spTgt>
                                        </p:tgtEl>
                                        <p:attrNameLst>
                                          <p:attrName>style.visibility</p:attrName>
                                        </p:attrNameLst>
                                      </p:cBhvr>
                                      <p:to>
                                        <p:strVal val="visible"/>
                                      </p:to>
                                    </p:set>
                                    <p:animEffect transition="in" filter="fade">
                                      <p:cBhvr>
                                        <p:cTn id="56" dur="500"/>
                                        <p:tgtEl>
                                          <p:spTgt spid="325635">
                                            <p:txEl>
                                              <p:pRg st="8" end="8"/>
                                            </p:txEl>
                                          </p:spTgt>
                                        </p:tgtEl>
                                      </p:cBhvr>
                                    </p:animEffect>
                                    <p:anim calcmode="lin" valueType="num">
                                      <p:cBhvr>
                                        <p:cTn id="57" dur="500" fill="hold"/>
                                        <p:tgtEl>
                                          <p:spTgt spid="325635">
                                            <p:txEl>
                                              <p:pRg st="8" end="8"/>
                                            </p:txEl>
                                          </p:spTgt>
                                        </p:tgtEl>
                                        <p:attrNameLst>
                                          <p:attrName>ppt_x</p:attrName>
                                        </p:attrNameLst>
                                      </p:cBhvr>
                                      <p:tavLst>
                                        <p:tav tm="0">
                                          <p:val>
                                            <p:strVal val="#ppt_x"/>
                                          </p:val>
                                        </p:tav>
                                        <p:tav tm="100000">
                                          <p:val>
                                            <p:strVal val="#ppt_x"/>
                                          </p:val>
                                        </p:tav>
                                      </p:tavLst>
                                    </p:anim>
                                    <p:anim calcmode="lin" valueType="num">
                                      <p:cBhvr>
                                        <p:cTn id="58" dur="500" fill="hold"/>
                                        <p:tgtEl>
                                          <p:spTgt spid="325635">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325635">
                                            <p:txEl>
                                              <p:pRg st="9" end="9"/>
                                            </p:txEl>
                                          </p:spTgt>
                                        </p:tgtEl>
                                        <p:attrNameLst>
                                          <p:attrName>style.visibility</p:attrName>
                                        </p:attrNameLst>
                                      </p:cBhvr>
                                      <p:to>
                                        <p:strVal val="visible"/>
                                      </p:to>
                                    </p:set>
                                    <p:animEffect transition="in" filter="fade">
                                      <p:cBhvr>
                                        <p:cTn id="63" dur="500"/>
                                        <p:tgtEl>
                                          <p:spTgt spid="325635">
                                            <p:txEl>
                                              <p:pRg st="9" end="9"/>
                                            </p:txEl>
                                          </p:spTgt>
                                        </p:tgtEl>
                                      </p:cBhvr>
                                    </p:animEffect>
                                    <p:anim calcmode="lin" valueType="num">
                                      <p:cBhvr>
                                        <p:cTn id="64" dur="500" fill="hold"/>
                                        <p:tgtEl>
                                          <p:spTgt spid="325635">
                                            <p:txEl>
                                              <p:pRg st="9" end="9"/>
                                            </p:txEl>
                                          </p:spTgt>
                                        </p:tgtEl>
                                        <p:attrNameLst>
                                          <p:attrName>ppt_x</p:attrName>
                                        </p:attrNameLst>
                                      </p:cBhvr>
                                      <p:tavLst>
                                        <p:tav tm="0">
                                          <p:val>
                                            <p:strVal val="#ppt_x"/>
                                          </p:val>
                                        </p:tav>
                                        <p:tav tm="100000">
                                          <p:val>
                                            <p:strVal val="#ppt_x"/>
                                          </p:val>
                                        </p:tav>
                                      </p:tavLst>
                                    </p:anim>
                                    <p:anim calcmode="lin" valueType="num">
                                      <p:cBhvr>
                                        <p:cTn id="65" dur="500" fill="hold"/>
                                        <p:tgtEl>
                                          <p:spTgt spid="325635">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325635">
                                            <p:txEl>
                                              <p:pRg st="11" end="11"/>
                                            </p:txEl>
                                          </p:spTgt>
                                        </p:tgtEl>
                                        <p:attrNameLst>
                                          <p:attrName>style.visibility</p:attrName>
                                        </p:attrNameLst>
                                      </p:cBhvr>
                                      <p:to>
                                        <p:strVal val="visible"/>
                                      </p:to>
                                    </p:set>
                                    <p:animEffect transition="in" filter="fade">
                                      <p:cBhvr>
                                        <p:cTn id="70" dur="500"/>
                                        <p:tgtEl>
                                          <p:spTgt spid="325635">
                                            <p:txEl>
                                              <p:pRg st="11" end="11"/>
                                            </p:txEl>
                                          </p:spTgt>
                                        </p:tgtEl>
                                      </p:cBhvr>
                                    </p:animEffect>
                                    <p:anim calcmode="lin" valueType="num">
                                      <p:cBhvr>
                                        <p:cTn id="71" dur="500" fill="hold"/>
                                        <p:tgtEl>
                                          <p:spTgt spid="325635">
                                            <p:txEl>
                                              <p:pRg st="11" end="11"/>
                                            </p:txEl>
                                          </p:spTgt>
                                        </p:tgtEl>
                                        <p:attrNameLst>
                                          <p:attrName>ppt_x</p:attrName>
                                        </p:attrNameLst>
                                      </p:cBhvr>
                                      <p:tavLst>
                                        <p:tav tm="0">
                                          <p:val>
                                            <p:strVal val="#ppt_x"/>
                                          </p:val>
                                        </p:tav>
                                        <p:tav tm="100000">
                                          <p:val>
                                            <p:strVal val="#ppt_x"/>
                                          </p:val>
                                        </p:tav>
                                      </p:tavLst>
                                    </p:anim>
                                    <p:anim calcmode="lin" valueType="num">
                                      <p:cBhvr>
                                        <p:cTn id="72" dur="500" fill="hold"/>
                                        <p:tgtEl>
                                          <p:spTgt spid="325635">
                                            <p:txEl>
                                              <p:pRg st="11" end="1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5" grpId="0" build="p"/>
    </p:bldLst>
  </p:timing>
</p:sld>
</file>

<file path=ppt/slides/slide2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6661" name="Picture 5" descr="cathammock"/>
          <p:cNvPicPr>
            <a:picLocks noChangeAspect="1" noChangeArrowheads="1" noCrop="1"/>
          </p:cNvPicPr>
          <p:nvPr/>
        </p:nvPicPr>
        <p:blipFill>
          <a:blip r:embed="rId2"/>
          <a:srcRect/>
          <a:stretch>
            <a:fillRect/>
          </a:stretch>
        </p:blipFill>
        <p:spPr bwMode="auto">
          <a:xfrm>
            <a:off x="7391400" y="2499360"/>
            <a:ext cx="1463040" cy="1463040"/>
          </a:xfrm>
          <a:prstGeom prst="rect">
            <a:avLst/>
          </a:prstGeom>
          <a:noFill/>
        </p:spPr>
      </p:pic>
      <p:sp>
        <p:nvSpPr>
          <p:cNvPr id="326658" name="Rectangle 2"/>
          <p:cNvSpPr>
            <a:spLocks noGrp="1"/>
          </p:cNvSpPr>
          <p:nvPr>
            <p:ph type="title"/>
          </p:nvPr>
        </p:nvSpPr>
        <p:spPr>
          <a:xfrm>
            <a:off x="457200" y="6934200"/>
            <a:ext cx="8229600" cy="76200"/>
          </a:xfrm>
        </p:spPr>
        <p:txBody>
          <a:bodyPr>
            <a:normAutofit fontScale="90000"/>
          </a:bodyPr>
          <a:lstStyle/>
          <a:p>
            <a:endParaRPr lang="en-US" sz="4600" smtClean="0"/>
          </a:p>
        </p:txBody>
      </p:sp>
      <p:sp>
        <p:nvSpPr>
          <p:cNvPr id="326659" name="Rectangle 3"/>
          <p:cNvSpPr>
            <a:spLocks noGrp="1"/>
          </p:cNvSpPr>
          <p:nvPr>
            <p:ph type="body" idx="1"/>
          </p:nvPr>
        </p:nvSpPr>
        <p:spPr>
          <a:xfrm>
            <a:off x="152400" y="76200"/>
            <a:ext cx="8839200" cy="6705600"/>
          </a:xfrm>
        </p:spPr>
        <p:txBody>
          <a:bodyPr/>
          <a:lstStyle/>
          <a:p>
            <a:pPr marL="495300" indent="-495300">
              <a:lnSpc>
                <a:spcPct val="90000"/>
              </a:lnSpc>
              <a:buFont typeface="Wingdings 2" pitchFamily="18" charset="2"/>
              <a:buNone/>
            </a:pPr>
            <a:r>
              <a:rPr lang="en-US" sz="2000" dirty="0" err="1" smtClean="0">
                <a:solidFill>
                  <a:srgbClr val="FF00FF"/>
                </a:solidFill>
              </a:rPr>
              <a:t>Fungsi</a:t>
            </a:r>
            <a:r>
              <a:rPr lang="en-US" sz="2000" dirty="0" smtClean="0">
                <a:solidFill>
                  <a:srgbClr val="FF00FF"/>
                </a:solidFill>
              </a:rPr>
              <a:t> </a:t>
            </a:r>
            <a:r>
              <a:rPr lang="en-US" sz="2000" dirty="0" err="1" smtClean="0">
                <a:solidFill>
                  <a:srgbClr val="FF00FF"/>
                </a:solidFill>
              </a:rPr>
              <a:t>Badan</a:t>
            </a:r>
            <a:r>
              <a:rPr lang="en-US" sz="2000" dirty="0" smtClean="0">
                <a:solidFill>
                  <a:srgbClr val="FF00FF"/>
                </a:solidFill>
              </a:rPr>
              <a:t> Usaha:</a:t>
            </a:r>
          </a:p>
          <a:p>
            <a:pPr marL="495300" indent="-495300">
              <a:lnSpc>
                <a:spcPct val="90000"/>
              </a:lnSpc>
              <a:buFont typeface="Wingdings 2" pitchFamily="18" charset="2"/>
              <a:buAutoNum type="arabicPeriod"/>
            </a:pPr>
            <a:r>
              <a:rPr lang="en-US" sz="2000" dirty="0" smtClean="0">
                <a:solidFill>
                  <a:srgbClr val="FF00FF"/>
                </a:solidFill>
              </a:rPr>
              <a:t>F. </a:t>
            </a:r>
            <a:r>
              <a:rPr lang="en-US" sz="2000" dirty="0" err="1" smtClean="0">
                <a:solidFill>
                  <a:srgbClr val="FF00FF"/>
                </a:solidFill>
              </a:rPr>
              <a:t>Penguasaan</a:t>
            </a:r>
            <a:r>
              <a:rPr lang="en-US" sz="2000" dirty="0" smtClean="0">
                <a:solidFill>
                  <a:srgbClr val="FF00FF"/>
                </a:solidFill>
              </a:rPr>
              <a:t>, </a:t>
            </a:r>
            <a:r>
              <a:rPr lang="en-US" sz="2000" dirty="0" err="1" smtClean="0">
                <a:solidFill>
                  <a:srgbClr val="FF00FF"/>
                </a:solidFill>
              </a:rPr>
              <a:t>berkaitan</a:t>
            </a:r>
            <a:r>
              <a:rPr lang="en-US" sz="2000" dirty="0" smtClean="0">
                <a:solidFill>
                  <a:srgbClr val="FF00FF"/>
                </a:solidFill>
              </a:rPr>
              <a:t> </a:t>
            </a:r>
            <a:r>
              <a:rPr lang="en-US" sz="2000" dirty="0" err="1" smtClean="0">
                <a:solidFill>
                  <a:srgbClr val="FF00FF"/>
                </a:solidFill>
              </a:rPr>
              <a:t>dengan</a:t>
            </a:r>
            <a:r>
              <a:rPr lang="en-US" sz="2000" dirty="0" smtClean="0">
                <a:solidFill>
                  <a:srgbClr val="FF00FF"/>
                </a:solidFill>
              </a:rPr>
              <a:t> </a:t>
            </a:r>
            <a:r>
              <a:rPr lang="en-US" sz="2000" dirty="0" err="1" smtClean="0">
                <a:solidFill>
                  <a:srgbClr val="FF00FF"/>
                </a:solidFill>
              </a:rPr>
              <a:t>tugas</a:t>
            </a:r>
            <a:r>
              <a:rPr lang="en-US" sz="2000" dirty="0" smtClean="0">
                <a:solidFill>
                  <a:srgbClr val="FF00FF"/>
                </a:solidFill>
              </a:rPr>
              <a:t> </a:t>
            </a:r>
            <a:r>
              <a:rPr lang="en-US" sz="2000" dirty="0" err="1" smtClean="0">
                <a:solidFill>
                  <a:srgbClr val="FF00FF"/>
                </a:solidFill>
              </a:rPr>
              <a:t>memimpin</a:t>
            </a:r>
            <a:r>
              <a:rPr lang="en-US" sz="2000" dirty="0" smtClean="0">
                <a:solidFill>
                  <a:srgbClr val="FF00FF"/>
                </a:solidFill>
              </a:rPr>
              <a:t> </a:t>
            </a:r>
            <a:r>
              <a:rPr lang="en-US" sz="2000" dirty="0" err="1" smtClean="0">
                <a:solidFill>
                  <a:srgbClr val="FF00FF"/>
                </a:solidFill>
              </a:rPr>
              <a:t>perusahaan</a:t>
            </a:r>
            <a:r>
              <a:rPr lang="en-US" sz="2000" dirty="0" smtClean="0">
                <a:solidFill>
                  <a:srgbClr val="FF00FF"/>
                </a:solidFill>
              </a:rPr>
              <a:t>.</a:t>
            </a:r>
          </a:p>
          <a:p>
            <a:pPr marL="495300" indent="-495300">
              <a:lnSpc>
                <a:spcPct val="90000"/>
              </a:lnSpc>
              <a:buFont typeface="Wingdings 2" pitchFamily="18" charset="2"/>
              <a:buAutoNum type="arabicPeriod"/>
            </a:pPr>
            <a:r>
              <a:rPr lang="en-US" sz="2000" dirty="0" smtClean="0">
                <a:solidFill>
                  <a:srgbClr val="FF00FF"/>
                </a:solidFill>
              </a:rPr>
              <a:t>F. </a:t>
            </a:r>
            <a:r>
              <a:rPr lang="en-US" sz="2000" dirty="0" err="1" smtClean="0">
                <a:solidFill>
                  <a:srgbClr val="FF00FF"/>
                </a:solidFill>
              </a:rPr>
              <a:t>Teknis</a:t>
            </a:r>
            <a:r>
              <a:rPr lang="en-US" sz="2000" dirty="0" smtClean="0">
                <a:solidFill>
                  <a:srgbClr val="FF00FF"/>
                </a:solidFill>
              </a:rPr>
              <a:t>, </a:t>
            </a:r>
            <a:r>
              <a:rPr lang="en-US" sz="2000" dirty="0" err="1" smtClean="0">
                <a:solidFill>
                  <a:srgbClr val="FF00FF"/>
                </a:solidFill>
              </a:rPr>
              <a:t>berkaitan</a:t>
            </a:r>
            <a:r>
              <a:rPr lang="en-US" sz="2000" dirty="0" smtClean="0">
                <a:solidFill>
                  <a:srgbClr val="FF00FF"/>
                </a:solidFill>
              </a:rPr>
              <a:t> </a:t>
            </a:r>
            <a:r>
              <a:rPr lang="en-US" sz="2000" dirty="0" err="1" smtClean="0">
                <a:solidFill>
                  <a:srgbClr val="FF00FF"/>
                </a:solidFill>
              </a:rPr>
              <a:t>dengan</a:t>
            </a:r>
            <a:r>
              <a:rPr lang="en-US" sz="2000" dirty="0" smtClean="0">
                <a:solidFill>
                  <a:srgbClr val="FF00FF"/>
                </a:solidFill>
              </a:rPr>
              <a:t> </a:t>
            </a:r>
            <a:r>
              <a:rPr lang="en-US" sz="2000" dirty="0" err="1" smtClean="0">
                <a:solidFill>
                  <a:srgbClr val="FF00FF"/>
                </a:solidFill>
              </a:rPr>
              <a:t>tempat</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pembagian</a:t>
            </a:r>
            <a:r>
              <a:rPr lang="en-US" sz="2000" dirty="0" smtClean="0">
                <a:solidFill>
                  <a:srgbClr val="FF00FF"/>
                </a:solidFill>
              </a:rPr>
              <a:t> </a:t>
            </a:r>
            <a:r>
              <a:rPr lang="en-US" sz="2000" dirty="0" err="1" smtClean="0">
                <a:solidFill>
                  <a:srgbClr val="FF00FF"/>
                </a:solidFill>
              </a:rPr>
              <a:t>kerja</a:t>
            </a:r>
            <a:r>
              <a:rPr lang="en-US" sz="2000" dirty="0" smtClean="0">
                <a:solidFill>
                  <a:srgbClr val="FF00FF"/>
                </a:solidFill>
              </a:rPr>
              <a:t>.</a:t>
            </a:r>
          </a:p>
          <a:p>
            <a:pPr marL="495300" indent="-495300">
              <a:lnSpc>
                <a:spcPct val="90000"/>
              </a:lnSpc>
              <a:buFont typeface="Wingdings 2" pitchFamily="18" charset="2"/>
              <a:buAutoNum type="arabicPeriod"/>
            </a:pPr>
            <a:r>
              <a:rPr lang="en-US" sz="2000" dirty="0" smtClean="0">
                <a:solidFill>
                  <a:srgbClr val="FF00FF"/>
                </a:solidFill>
              </a:rPr>
              <a:t>F. </a:t>
            </a:r>
            <a:r>
              <a:rPr lang="en-US" sz="2000" dirty="0" err="1" smtClean="0">
                <a:solidFill>
                  <a:srgbClr val="FF00FF"/>
                </a:solidFill>
              </a:rPr>
              <a:t>Sosial</a:t>
            </a:r>
            <a:r>
              <a:rPr lang="en-US" sz="2000" dirty="0" smtClean="0">
                <a:solidFill>
                  <a:srgbClr val="FF00FF"/>
                </a:solidFill>
              </a:rPr>
              <a:t>, </a:t>
            </a:r>
            <a:r>
              <a:rPr lang="en-US" sz="2000" dirty="0" err="1" smtClean="0">
                <a:solidFill>
                  <a:srgbClr val="FF00FF"/>
                </a:solidFill>
              </a:rPr>
              <a:t>berkaitan</a:t>
            </a:r>
            <a:r>
              <a:rPr lang="en-US" sz="2000" dirty="0" smtClean="0">
                <a:solidFill>
                  <a:srgbClr val="FF00FF"/>
                </a:solidFill>
              </a:rPr>
              <a:t> </a:t>
            </a:r>
            <a:r>
              <a:rPr lang="en-US" sz="2000" dirty="0" err="1" smtClean="0">
                <a:solidFill>
                  <a:srgbClr val="FF00FF"/>
                </a:solidFill>
              </a:rPr>
              <a:t>dengan</a:t>
            </a:r>
            <a:r>
              <a:rPr lang="en-US" sz="2000" dirty="0" smtClean="0">
                <a:solidFill>
                  <a:srgbClr val="FF00FF"/>
                </a:solidFill>
              </a:rPr>
              <a:t> </a:t>
            </a:r>
            <a:r>
              <a:rPr lang="en-US" sz="2000" dirty="0" err="1" smtClean="0">
                <a:solidFill>
                  <a:srgbClr val="FF00FF"/>
                </a:solidFill>
              </a:rPr>
              <a:t>kesejahteraan</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kesehatan</a:t>
            </a:r>
            <a:r>
              <a:rPr lang="en-US" sz="2000" dirty="0" smtClean="0">
                <a:solidFill>
                  <a:srgbClr val="FF00FF"/>
                </a:solidFill>
              </a:rPr>
              <a:t> </a:t>
            </a:r>
            <a:r>
              <a:rPr lang="en-US" sz="2000" dirty="0" err="1" smtClean="0">
                <a:solidFill>
                  <a:srgbClr val="FF00FF"/>
                </a:solidFill>
              </a:rPr>
              <a:t>pegawai</a:t>
            </a:r>
            <a:r>
              <a:rPr lang="en-US" sz="2000" dirty="0" smtClean="0">
                <a:solidFill>
                  <a:srgbClr val="FF00FF"/>
                </a:solidFill>
              </a:rPr>
              <a:t> </a:t>
            </a:r>
            <a:r>
              <a:rPr lang="en-US" sz="2000" dirty="0" err="1" smtClean="0">
                <a:solidFill>
                  <a:srgbClr val="FF00FF"/>
                </a:solidFill>
              </a:rPr>
              <a:t>serta</a:t>
            </a:r>
            <a:r>
              <a:rPr lang="en-US" sz="2000" dirty="0" smtClean="0">
                <a:solidFill>
                  <a:srgbClr val="FF00FF"/>
                </a:solidFill>
              </a:rPr>
              <a:t> </a:t>
            </a:r>
            <a:r>
              <a:rPr lang="en-US" sz="2000" dirty="0" err="1" smtClean="0">
                <a:solidFill>
                  <a:srgbClr val="FF00FF"/>
                </a:solidFill>
              </a:rPr>
              <a:t>masyarakat</a:t>
            </a:r>
            <a:r>
              <a:rPr lang="en-US" sz="2000" dirty="0" smtClean="0">
                <a:solidFill>
                  <a:srgbClr val="FF00FF"/>
                </a:solidFill>
              </a:rPr>
              <a:t> </a:t>
            </a:r>
            <a:r>
              <a:rPr lang="en-US" sz="2000" dirty="0" err="1" smtClean="0">
                <a:solidFill>
                  <a:srgbClr val="FF00FF"/>
                </a:solidFill>
              </a:rPr>
              <a:t>sekitarnya</a:t>
            </a:r>
            <a:endParaRPr lang="en-US" sz="2000" dirty="0" smtClean="0">
              <a:solidFill>
                <a:srgbClr val="FF00FF"/>
              </a:solidFill>
            </a:endParaRPr>
          </a:p>
          <a:p>
            <a:pPr marL="495300" indent="-495300">
              <a:lnSpc>
                <a:spcPct val="90000"/>
              </a:lnSpc>
              <a:buFont typeface="Wingdings 2" pitchFamily="18" charset="2"/>
              <a:buAutoNum type="arabicPeriod"/>
            </a:pPr>
            <a:r>
              <a:rPr lang="en-US" sz="2000" dirty="0" smtClean="0">
                <a:solidFill>
                  <a:srgbClr val="FF00FF"/>
                </a:solidFill>
              </a:rPr>
              <a:t>F. </a:t>
            </a:r>
            <a:r>
              <a:rPr lang="en-US" sz="2000" dirty="0" err="1" smtClean="0">
                <a:solidFill>
                  <a:srgbClr val="FF00FF"/>
                </a:solidFill>
              </a:rPr>
              <a:t>Keuangan</a:t>
            </a:r>
            <a:r>
              <a:rPr lang="en-US" sz="2000" dirty="0" smtClean="0">
                <a:solidFill>
                  <a:srgbClr val="FF00FF"/>
                </a:solidFill>
              </a:rPr>
              <a:t>, </a:t>
            </a:r>
            <a:r>
              <a:rPr lang="en-US" sz="2000" dirty="0" err="1" smtClean="0">
                <a:solidFill>
                  <a:srgbClr val="FF00FF"/>
                </a:solidFill>
              </a:rPr>
              <a:t>bagaimana</a:t>
            </a:r>
            <a:r>
              <a:rPr lang="en-US" sz="2000" dirty="0" smtClean="0">
                <a:solidFill>
                  <a:srgbClr val="FF00FF"/>
                </a:solidFill>
              </a:rPr>
              <a:t> </a:t>
            </a:r>
            <a:r>
              <a:rPr lang="en-US" sz="2000" dirty="0" err="1" smtClean="0">
                <a:solidFill>
                  <a:srgbClr val="FF00FF"/>
                </a:solidFill>
              </a:rPr>
              <a:t>perusahaan</a:t>
            </a:r>
            <a:r>
              <a:rPr lang="en-US" sz="2000" dirty="0" smtClean="0">
                <a:solidFill>
                  <a:srgbClr val="FF00FF"/>
                </a:solidFill>
              </a:rPr>
              <a:t> </a:t>
            </a:r>
            <a:r>
              <a:rPr lang="en-US" sz="2000" dirty="0" err="1" smtClean="0">
                <a:solidFill>
                  <a:srgbClr val="FF00FF"/>
                </a:solidFill>
              </a:rPr>
              <a:t>memperoleh</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menggunakan</a:t>
            </a:r>
            <a:r>
              <a:rPr lang="en-US" sz="2000" dirty="0" smtClean="0">
                <a:solidFill>
                  <a:srgbClr val="FF00FF"/>
                </a:solidFill>
              </a:rPr>
              <a:t> </a:t>
            </a:r>
            <a:r>
              <a:rPr lang="en-US" sz="2000" dirty="0" err="1" smtClean="0">
                <a:solidFill>
                  <a:srgbClr val="FF00FF"/>
                </a:solidFill>
              </a:rPr>
              <a:t>dana</a:t>
            </a:r>
            <a:r>
              <a:rPr lang="en-US" sz="2000" dirty="0" smtClean="0">
                <a:solidFill>
                  <a:srgbClr val="FF00FF"/>
                </a:solidFill>
              </a:rPr>
              <a:t> </a:t>
            </a:r>
            <a:r>
              <a:rPr lang="en-US" sz="2000" dirty="0" err="1" smtClean="0">
                <a:solidFill>
                  <a:srgbClr val="FF00FF"/>
                </a:solidFill>
              </a:rPr>
              <a:t>secara</a:t>
            </a:r>
            <a:r>
              <a:rPr lang="en-US" sz="2000" dirty="0" smtClean="0">
                <a:solidFill>
                  <a:srgbClr val="FF00FF"/>
                </a:solidFill>
              </a:rPr>
              <a:t> </a:t>
            </a:r>
            <a:r>
              <a:rPr lang="en-US" sz="2000" dirty="0" err="1" smtClean="0">
                <a:solidFill>
                  <a:srgbClr val="FF00FF"/>
                </a:solidFill>
              </a:rPr>
              <a:t>efektif</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efesien</a:t>
            </a:r>
            <a:endParaRPr lang="en-US" sz="2000" dirty="0" smtClean="0">
              <a:solidFill>
                <a:srgbClr val="FF00FF"/>
              </a:solidFill>
            </a:endParaRPr>
          </a:p>
          <a:p>
            <a:pPr marL="495300" indent="-495300">
              <a:lnSpc>
                <a:spcPct val="90000"/>
              </a:lnSpc>
              <a:buFont typeface="Wingdings 2" pitchFamily="18" charset="2"/>
              <a:buAutoNum type="arabicPeriod"/>
            </a:pPr>
            <a:r>
              <a:rPr lang="en-US" sz="2000" dirty="0" smtClean="0">
                <a:solidFill>
                  <a:srgbClr val="FF00FF"/>
                </a:solidFill>
              </a:rPr>
              <a:t>F. </a:t>
            </a:r>
            <a:r>
              <a:rPr lang="en-US" sz="2000" dirty="0" err="1" smtClean="0">
                <a:solidFill>
                  <a:srgbClr val="FF00FF"/>
                </a:solidFill>
              </a:rPr>
              <a:t>Komersial</a:t>
            </a:r>
            <a:r>
              <a:rPr lang="en-US" sz="2000" dirty="0" smtClean="0">
                <a:solidFill>
                  <a:srgbClr val="FF00FF"/>
                </a:solidFill>
              </a:rPr>
              <a:t>, </a:t>
            </a:r>
            <a:r>
              <a:rPr lang="en-US" sz="2000" dirty="0" err="1" smtClean="0">
                <a:solidFill>
                  <a:srgbClr val="FF00FF"/>
                </a:solidFill>
              </a:rPr>
              <a:t>berkaiatan</a:t>
            </a:r>
            <a:r>
              <a:rPr lang="en-US" sz="2000" dirty="0" smtClean="0">
                <a:solidFill>
                  <a:srgbClr val="FF00FF"/>
                </a:solidFill>
              </a:rPr>
              <a:t> </a:t>
            </a:r>
            <a:r>
              <a:rPr lang="en-US" sz="2000" dirty="0" err="1" smtClean="0">
                <a:solidFill>
                  <a:srgbClr val="FF00FF"/>
                </a:solidFill>
              </a:rPr>
              <a:t>dng</a:t>
            </a:r>
            <a:r>
              <a:rPr lang="en-US" sz="2000" dirty="0" smtClean="0">
                <a:solidFill>
                  <a:srgbClr val="FF00FF"/>
                </a:solidFill>
              </a:rPr>
              <a:t> </a:t>
            </a:r>
            <a:r>
              <a:rPr lang="en-US" sz="2000" dirty="0" err="1" smtClean="0">
                <a:solidFill>
                  <a:srgbClr val="FF00FF"/>
                </a:solidFill>
              </a:rPr>
              <a:t>tujuan</a:t>
            </a:r>
            <a:r>
              <a:rPr lang="en-US" sz="2000" dirty="0" smtClean="0">
                <a:solidFill>
                  <a:srgbClr val="FF00FF"/>
                </a:solidFill>
              </a:rPr>
              <a:t> </a:t>
            </a:r>
            <a:r>
              <a:rPr lang="en-US" sz="2000" dirty="0" err="1" smtClean="0">
                <a:solidFill>
                  <a:srgbClr val="FF00FF"/>
                </a:solidFill>
              </a:rPr>
              <a:t>mencari</a:t>
            </a:r>
            <a:r>
              <a:rPr lang="en-US" sz="2000" dirty="0" smtClean="0">
                <a:solidFill>
                  <a:srgbClr val="FF00FF"/>
                </a:solidFill>
              </a:rPr>
              <a:t> </a:t>
            </a:r>
            <a:r>
              <a:rPr lang="en-US" sz="2000" dirty="0" err="1" smtClean="0">
                <a:solidFill>
                  <a:srgbClr val="FF00FF"/>
                </a:solidFill>
              </a:rPr>
              <a:t>laba</a:t>
            </a:r>
            <a:r>
              <a:rPr lang="en-US" sz="2000" dirty="0" smtClean="0">
                <a:solidFill>
                  <a:srgbClr val="FF00FF"/>
                </a:solidFill>
              </a:rPr>
              <a:t> </a:t>
            </a:r>
            <a:r>
              <a:rPr lang="en-US" sz="2000" dirty="0" err="1" smtClean="0">
                <a:solidFill>
                  <a:srgbClr val="FF00FF"/>
                </a:solidFill>
              </a:rPr>
              <a:t>sebesar-besarnya</a:t>
            </a:r>
            <a:r>
              <a:rPr lang="en-US" sz="2000" dirty="0" smtClean="0">
                <a:solidFill>
                  <a:srgbClr val="FF00FF"/>
                </a:solidFill>
              </a:rPr>
              <a:t> </a:t>
            </a:r>
          </a:p>
          <a:p>
            <a:pPr marL="495300" indent="-495300">
              <a:lnSpc>
                <a:spcPct val="90000"/>
              </a:lnSpc>
              <a:buFont typeface="Wingdings 2" pitchFamily="18" charset="2"/>
              <a:buNone/>
            </a:pPr>
            <a:r>
              <a:rPr lang="en-US" sz="2000" dirty="0" err="1" smtClean="0">
                <a:solidFill>
                  <a:srgbClr val="FFFF00"/>
                </a:solidFill>
              </a:rPr>
              <a:t>Prinsip</a:t>
            </a:r>
            <a:r>
              <a:rPr lang="en-US" sz="2000" dirty="0" smtClean="0">
                <a:solidFill>
                  <a:srgbClr val="FFFF00"/>
                </a:solidFill>
              </a:rPr>
              <a:t> </a:t>
            </a:r>
            <a:r>
              <a:rPr lang="en-US" sz="2000" dirty="0" err="1" smtClean="0">
                <a:solidFill>
                  <a:srgbClr val="FFFF00"/>
                </a:solidFill>
              </a:rPr>
              <a:t>pengelolaan</a:t>
            </a:r>
            <a:r>
              <a:rPr lang="en-US" sz="2000" dirty="0" smtClean="0">
                <a:solidFill>
                  <a:srgbClr val="FFFF00"/>
                </a:solidFill>
              </a:rPr>
              <a:t> BUMN:</a:t>
            </a:r>
          </a:p>
          <a:p>
            <a:pPr marL="495300" indent="-495300">
              <a:lnSpc>
                <a:spcPct val="90000"/>
              </a:lnSpc>
              <a:buFont typeface="Wingdings 2" pitchFamily="18" charset="2"/>
              <a:buAutoNum type="arabicPeriod"/>
            </a:pPr>
            <a:r>
              <a:rPr lang="en-US" sz="2000" dirty="0" err="1" smtClean="0">
                <a:solidFill>
                  <a:srgbClr val="FFFF00"/>
                </a:solidFill>
              </a:rPr>
              <a:t>Mengutamakan</a:t>
            </a:r>
            <a:r>
              <a:rPr lang="en-US" sz="2000" dirty="0" smtClean="0">
                <a:solidFill>
                  <a:srgbClr val="FFFF00"/>
                </a:solidFill>
              </a:rPr>
              <a:t> </a:t>
            </a:r>
            <a:r>
              <a:rPr lang="en-US" sz="2000" dirty="0" err="1" smtClean="0">
                <a:solidFill>
                  <a:srgbClr val="FFFF00"/>
                </a:solidFill>
              </a:rPr>
              <a:t>kepentingan</a:t>
            </a:r>
            <a:r>
              <a:rPr lang="en-US" sz="2000" dirty="0" smtClean="0">
                <a:solidFill>
                  <a:srgbClr val="FFFF00"/>
                </a:solidFill>
              </a:rPr>
              <a:t> </a:t>
            </a:r>
            <a:r>
              <a:rPr lang="en-US" sz="2000" dirty="0" err="1" smtClean="0">
                <a:solidFill>
                  <a:srgbClr val="FFFF00"/>
                </a:solidFill>
              </a:rPr>
              <a:t>umum</a:t>
            </a:r>
            <a:r>
              <a:rPr lang="en-US" sz="2000" dirty="0" smtClean="0">
                <a:solidFill>
                  <a:srgbClr val="FFFF00"/>
                </a:solidFill>
              </a:rPr>
              <a:t> (social/product oriented)</a:t>
            </a:r>
          </a:p>
          <a:p>
            <a:pPr marL="495300" indent="-495300">
              <a:lnSpc>
                <a:spcPct val="90000"/>
              </a:lnSpc>
              <a:buFont typeface="Wingdings 2" pitchFamily="18" charset="2"/>
              <a:buAutoNum type="arabicPeriod"/>
            </a:pPr>
            <a:r>
              <a:rPr lang="en-US" sz="2000" dirty="0" err="1" smtClean="0">
                <a:solidFill>
                  <a:srgbClr val="FFFF00"/>
                </a:solidFill>
              </a:rPr>
              <a:t>Keuntungan</a:t>
            </a:r>
            <a:r>
              <a:rPr lang="en-US" sz="2000" dirty="0" smtClean="0">
                <a:solidFill>
                  <a:srgbClr val="FFFF00"/>
                </a:solidFill>
              </a:rPr>
              <a:t> </a:t>
            </a:r>
            <a:r>
              <a:rPr lang="en-US" sz="2000" dirty="0" err="1" smtClean="0">
                <a:solidFill>
                  <a:srgbClr val="FFFF00"/>
                </a:solidFill>
              </a:rPr>
              <a:t>ditujukan</a:t>
            </a:r>
            <a:r>
              <a:rPr lang="en-US" sz="2000" dirty="0" smtClean="0">
                <a:solidFill>
                  <a:srgbClr val="FFFF00"/>
                </a:solidFill>
              </a:rPr>
              <a:t> </a:t>
            </a:r>
            <a:r>
              <a:rPr lang="en-US" sz="2000" dirty="0" err="1" smtClean="0">
                <a:solidFill>
                  <a:srgbClr val="FFFF00"/>
                </a:solidFill>
              </a:rPr>
              <a:t>bagi</a:t>
            </a:r>
            <a:r>
              <a:rPr lang="en-US" sz="2000" dirty="0" smtClean="0">
                <a:solidFill>
                  <a:srgbClr val="FFFF00"/>
                </a:solidFill>
              </a:rPr>
              <a:t> </a:t>
            </a:r>
            <a:r>
              <a:rPr lang="en-US" sz="2000" dirty="0" err="1" smtClean="0">
                <a:solidFill>
                  <a:srgbClr val="FFFF00"/>
                </a:solidFill>
              </a:rPr>
              <a:t>kepentingan</a:t>
            </a:r>
            <a:r>
              <a:rPr lang="en-US" sz="2000" dirty="0" smtClean="0">
                <a:solidFill>
                  <a:srgbClr val="FFFF00"/>
                </a:solidFill>
              </a:rPr>
              <a:t> </a:t>
            </a:r>
            <a:r>
              <a:rPr lang="en-US" sz="2000" dirty="0" err="1" smtClean="0">
                <a:solidFill>
                  <a:srgbClr val="FFFF00"/>
                </a:solidFill>
              </a:rPr>
              <a:t>masyarakat</a:t>
            </a:r>
            <a:endParaRPr lang="en-US" sz="2000" dirty="0" smtClean="0">
              <a:solidFill>
                <a:srgbClr val="FFFF00"/>
              </a:solidFill>
            </a:endParaRPr>
          </a:p>
          <a:p>
            <a:pPr marL="495300" indent="-495300">
              <a:lnSpc>
                <a:spcPct val="90000"/>
              </a:lnSpc>
              <a:buFont typeface="Wingdings 2" pitchFamily="18" charset="2"/>
              <a:buAutoNum type="arabicPeriod"/>
            </a:pPr>
            <a:r>
              <a:rPr lang="en-US" sz="2000" dirty="0" err="1" smtClean="0">
                <a:solidFill>
                  <a:srgbClr val="FFFF00"/>
                </a:solidFill>
              </a:rPr>
              <a:t>Selama</a:t>
            </a:r>
            <a:r>
              <a:rPr lang="en-US" sz="2000" dirty="0" smtClean="0">
                <a:solidFill>
                  <a:srgbClr val="FFFF00"/>
                </a:solidFill>
              </a:rPr>
              <a:t> </a:t>
            </a:r>
            <a:r>
              <a:rPr lang="en-US" sz="2000" dirty="0" err="1" smtClean="0">
                <a:solidFill>
                  <a:srgbClr val="FFFF00"/>
                </a:solidFill>
              </a:rPr>
              <a:t>masih</a:t>
            </a:r>
            <a:r>
              <a:rPr lang="en-US" sz="2000" dirty="0" smtClean="0">
                <a:solidFill>
                  <a:srgbClr val="FFFF00"/>
                </a:solidFill>
              </a:rPr>
              <a:t> </a:t>
            </a:r>
            <a:r>
              <a:rPr lang="en-US" sz="2000" dirty="0" err="1" smtClean="0">
                <a:solidFill>
                  <a:srgbClr val="FFFF00"/>
                </a:solidFill>
              </a:rPr>
              <a:t>diperlukan</a:t>
            </a:r>
            <a:r>
              <a:rPr lang="en-US" sz="2000" dirty="0" smtClean="0">
                <a:solidFill>
                  <a:srgbClr val="FFFF00"/>
                </a:solidFill>
              </a:rPr>
              <a:t>, </a:t>
            </a:r>
            <a:r>
              <a:rPr lang="en-US" sz="2000" dirty="0" err="1" smtClean="0">
                <a:solidFill>
                  <a:srgbClr val="FFFF00"/>
                </a:solidFill>
              </a:rPr>
              <a:t>kegiatan</a:t>
            </a:r>
            <a:r>
              <a:rPr lang="en-US" sz="2000" dirty="0" smtClean="0">
                <a:solidFill>
                  <a:srgbClr val="FFFF00"/>
                </a:solidFill>
              </a:rPr>
              <a:t> </a:t>
            </a:r>
            <a:r>
              <a:rPr lang="en-US" sz="2000" dirty="0" err="1" smtClean="0">
                <a:solidFill>
                  <a:srgbClr val="FFFF00"/>
                </a:solidFill>
              </a:rPr>
              <a:t>harus</a:t>
            </a:r>
            <a:r>
              <a:rPr lang="en-US" sz="2000" dirty="0" smtClean="0">
                <a:solidFill>
                  <a:srgbClr val="FFFF00"/>
                </a:solidFill>
              </a:rPr>
              <a:t> </a:t>
            </a:r>
            <a:r>
              <a:rPr lang="en-US" sz="2000" dirty="0" err="1" smtClean="0">
                <a:solidFill>
                  <a:srgbClr val="FFFF00"/>
                </a:solidFill>
              </a:rPr>
              <a:t>tetap</a:t>
            </a:r>
            <a:r>
              <a:rPr lang="en-US" sz="2000" dirty="0" smtClean="0">
                <a:solidFill>
                  <a:srgbClr val="FFFF00"/>
                </a:solidFill>
              </a:rPr>
              <a:t> </a:t>
            </a:r>
            <a:r>
              <a:rPr lang="en-US" sz="2000" dirty="0" err="1" smtClean="0">
                <a:solidFill>
                  <a:srgbClr val="FFFF00"/>
                </a:solidFill>
              </a:rPr>
              <a:t>dijalankan</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jenisnya</a:t>
            </a:r>
            <a:r>
              <a:rPr lang="en-US" sz="2000" dirty="0" smtClean="0">
                <a:solidFill>
                  <a:srgbClr val="FFFF00"/>
                </a:solidFill>
              </a:rPr>
              <a:t> </a:t>
            </a:r>
            <a:r>
              <a:rPr lang="en-US" sz="2000" dirty="0" err="1" smtClean="0">
                <a:solidFill>
                  <a:srgbClr val="FFFF00"/>
                </a:solidFill>
              </a:rPr>
              <a:t>harus</a:t>
            </a:r>
            <a:r>
              <a:rPr lang="en-US" sz="2000" dirty="0" smtClean="0">
                <a:solidFill>
                  <a:srgbClr val="FFFF00"/>
                </a:solidFill>
              </a:rPr>
              <a:t> </a:t>
            </a:r>
            <a:r>
              <a:rPr lang="en-US" sz="2000" dirty="0" err="1" smtClean="0">
                <a:solidFill>
                  <a:srgbClr val="FFFF00"/>
                </a:solidFill>
              </a:rPr>
              <a:t>bersifat</a:t>
            </a:r>
            <a:r>
              <a:rPr lang="en-US" sz="2000" dirty="0" smtClean="0">
                <a:solidFill>
                  <a:srgbClr val="FFFF00"/>
                </a:solidFill>
              </a:rPr>
              <a:t> </a:t>
            </a:r>
            <a:r>
              <a:rPr lang="en-US" sz="2000" dirty="0" err="1" smtClean="0">
                <a:solidFill>
                  <a:srgbClr val="FFFF00"/>
                </a:solidFill>
              </a:rPr>
              <a:t>tetap</a:t>
            </a:r>
            <a:r>
              <a:rPr lang="en-US" sz="2000" dirty="0" smtClean="0">
                <a:solidFill>
                  <a:srgbClr val="FFFF00"/>
                </a:solidFill>
              </a:rPr>
              <a:t>.</a:t>
            </a:r>
          </a:p>
          <a:p>
            <a:pPr marL="495300" indent="-495300">
              <a:lnSpc>
                <a:spcPct val="90000"/>
              </a:lnSpc>
              <a:buFont typeface="Wingdings 2" pitchFamily="18" charset="2"/>
              <a:buNone/>
            </a:pPr>
            <a:r>
              <a:rPr lang="en-US" sz="2000" dirty="0" err="1" smtClean="0">
                <a:solidFill>
                  <a:srgbClr val="00FF99"/>
                </a:solidFill>
              </a:rPr>
              <a:t>Prinsip</a:t>
            </a:r>
            <a:r>
              <a:rPr lang="en-US" sz="2000" dirty="0" smtClean="0">
                <a:solidFill>
                  <a:srgbClr val="00FF99"/>
                </a:solidFill>
              </a:rPr>
              <a:t> </a:t>
            </a:r>
            <a:r>
              <a:rPr lang="en-US" sz="2000" dirty="0" err="1" smtClean="0">
                <a:solidFill>
                  <a:srgbClr val="00FF99"/>
                </a:solidFill>
              </a:rPr>
              <a:t>pengelolaan</a:t>
            </a:r>
            <a:r>
              <a:rPr lang="en-US" sz="2000" dirty="0" smtClean="0">
                <a:solidFill>
                  <a:srgbClr val="00FF99"/>
                </a:solidFill>
              </a:rPr>
              <a:t> BUMS:</a:t>
            </a:r>
          </a:p>
          <a:p>
            <a:pPr marL="495300" indent="-495300">
              <a:lnSpc>
                <a:spcPct val="90000"/>
              </a:lnSpc>
              <a:buFont typeface="Wingdings 2" pitchFamily="18" charset="2"/>
              <a:buAutoNum type="arabicPeriod"/>
            </a:pPr>
            <a:r>
              <a:rPr lang="en-US" sz="2000" dirty="0" err="1" smtClean="0">
                <a:solidFill>
                  <a:srgbClr val="00FF99"/>
                </a:solidFill>
              </a:rPr>
              <a:t>Mengutamakan</a:t>
            </a:r>
            <a:r>
              <a:rPr lang="en-US" sz="2000" dirty="0" smtClean="0">
                <a:solidFill>
                  <a:srgbClr val="00FF99"/>
                </a:solidFill>
              </a:rPr>
              <a:t> </a:t>
            </a:r>
            <a:r>
              <a:rPr lang="en-US" sz="2000" dirty="0" err="1" smtClean="0">
                <a:solidFill>
                  <a:srgbClr val="00FF99"/>
                </a:solidFill>
              </a:rPr>
              <a:t>mencari</a:t>
            </a:r>
            <a:r>
              <a:rPr lang="en-US" sz="2000" dirty="0" smtClean="0">
                <a:solidFill>
                  <a:srgbClr val="00FF99"/>
                </a:solidFill>
              </a:rPr>
              <a:t> </a:t>
            </a:r>
            <a:r>
              <a:rPr lang="en-US" sz="2000" dirty="0" err="1" smtClean="0">
                <a:solidFill>
                  <a:srgbClr val="00FF99"/>
                </a:solidFill>
              </a:rPr>
              <a:t>keuntungan</a:t>
            </a:r>
            <a:r>
              <a:rPr lang="en-US" sz="2000" dirty="0" smtClean="0">
                <a:solidFill>
                  <a:srgbClr val="00FF99"/>
                </a:solidFill>
              </a:rPr>
              <a:t> (profit oriented)</a:t>
            </a:r>
          </a:p>
          <a:p>
            <a:pPr marL="495300" indent="-495300">
              <a:lnSpc>
                <a:spcPct val="90000"/>
              </a:lnSpc>
              <a:buFont typeface="Wingdings 2" pitchFamily="18" charset="2"/>
              <a:buAutoNum type="arabicPeriod"/>
            </a:pPr>
            <a:r>
              <a:rPr lang="en-US" sz="2000" dirty="0" err="1" smtClean="0">
                <a:solidFill>
                  <a:srgbClr val="00FF99"/>
                </a:solidFill>
              </a:rPr>
              <a:t>Kegiatan</a:t>
            </a:r>
            <a:r>
              <a:rPr lang="en-US" sz="2000" dirty="0" smtClean="0">
                <a:solidFill>
                  <a:srgbClr val="00FF99"/>
                </a:solidFill>
              </a:rPr>
              <a:t> </a:t>
            </a:r>
            <a:r>
              <a:rPr lang="en-US" sz="2000" dirty="0" err="1" smtClean="0">
                <a:solidFill>
                  <a:srgbClr val="00FF99"/>
                </a:solidFill>
              </a:rPr>
              <a:t>terus</a:t>
            </a:r>
            <a:r>
              <a:rPr lang="en-US" sz="2000" dirty="0" smtClean="0">
                <a:solidFill>
                  <a:srgbClr val="00FF99"/>
                </a:solidFill>
              </a:rPr>
              <a:t> </a:t>
            </a:r>
            <a:r>
              <a:rPr lang="en-US" sz="2000" dirty="0" err="1" smtClean="0">
                <a:solidFill>
                  <a:srgbClr val="00FF99"/>
                </a:solidFill>
              </a:rPr>
              <a:t>dilaksanakan</a:t>
            </a:r>
            <a:r>
              <a:rPr lang="en-US" sz="2000" dirty="0" smtClean="0">
                <a:solidFill>
                  <a:srgbClr val="00FF99"/>
                </a:solidFill>
              </a:rPr>
              <a:t>, </a:t>
            </a:r>
            <a:r>
              <a:rPr lang="en-US" sz="2000" dirty="0" err="1" smtClean="0">
                <a:solidFill>
                  <a:srgbClr val="00FF99"/>
                </a:solidFill>
              </a:rPr>
              <a:t>selama</a:t>
            </a:r>
            <a:r>
              <a:rPr lang="en-US" sz="2000" dirty="0" smtClean="0">
                <a:solidFill>
                  <a:srgbClr val="00FF99"/>
                </a:solidFill>
              </a:rPr>
              <a:t> </a:t>
            </a:r>
            <a:r>
              <a:rPr lang="en-US" sz="2000" dirty="0" err="1" smtClean="0">
                <a:solidFill>
                  <a:srgbClr val="00FF99"/>
                </a:solidFill>
              </a:rPr>
              <a:t>masih</a:t>
            </a:r>
            <a:r>
              <a:rPr lang="en-US" sz="2000" dirty="0" smtClean="0">
                <a:solidFill>
                  <a:srgbClr val="00FF99"/>
                </a:solidFill>
              </a:rPr>
              <a:t> </a:t>
            </a:r>
            <a:r>
              <a:rPr lang="en-US" sz="2000" dirty="0" err="1" smtClean="0">
                <a:solidFill>
                  <a:srgbClr val="00FF99"/>
                </a:solidFill>
              </a:rPr>
              <a:t>memberikan</a:t>
            </a:r>
            <a:r>
              <a:rPr lang="en-US" sz="2000" dirty="0" smtClean="0">
                <a:solidFill>
                  <a:srgbClr val="00FF99"/>
                </a:solidFill>
              </a:rPr>
              <a:t> </a:t>
            </a:r>
            <a:r>
              <a:rPr lang="en-US" sz="2000" dirty="0" err="1" smtClean="0">
                <a:solidFill>
                  <a:srgbClr val="00FF99"/>
                </a:solidFill>
              </a:rPr>
              <a:t>keuntungan</a:t>
            </a:r>
            <a:r>
              <a:rPr lang="en-US" sz="2000" dirty="0" smtClean="0">
                <a:solidFill>
                  <a:srgbClr val="00FF99"/>
                </a:solidFill>
              </a:rPr>
              <a:t> </a:t>
            </a:r>
            <a:r>
              <a:rPr lang="en-US" sz="2000" dirty="0" err="1" smtClean="0">
                <a:solidFill>
                  <a:srgbClr val="00FF99"/>
                </a:solidFill>
              </a:rPr>
              <a:t>bagi</a:t>
            </a:r>
            <a:r>
              <a:rPr lang="en-US" sz="2000" dirty="0" smtClean="0">
                <a:solidFill>
                  <a:srgbClr val="00FF99"/>
                </a:solidFill>
              </a:rPr>
              <a:t> </a:t>
            </a:r>
            <a:r>
              <a:rPr lang="en-US" sz="2000" dirty="0" err="1" smtClean="0">
                <a:solidFill>
                  <a:srgbClr val="00FF99"/>
                </a:solidFill>
              </a:rPr>
              <a:t>badan</a:t>
            </a:r>
            <a:r>
              <a:rPr lang="en-US" sz="2000" dirty="0" smtClean="0">
                <a:solidFill>
                  <a:srgbClr val="00FF99"/>
                </a:solidFill>
              </a:rPr>
              <a:t> </a:t>
            </a:r>
            <a:r>
              <a:rPr lang="en-US" sz="2000" dirty="0" err="1" smtClean="0">
                <a:solidFill>
                  <a:srgbClr val="00FF99"/>
                </a:solidFill>
              </a:rPr>
              <a:t>usaha</a:t>
            </a:r>
            <a:endParaRPr lang="en-US" sz="2000" dirty="0" smtClean="0">
              <a:solidFill>
                <a:srgbClr val="00FF99"/>
              </a:solidFill>
            </a:endParaRPr>
          </a:p>
          <a:p>
            <a:pPr marL="495300" indent="-495300">
              <a:lnSpc>
                <a:spcPct val="90000"/>
              </a:lnSpc>
              <a:buFont typeface="Wingdings 2" pitchFamily="18" charset="2"/>
              <a:buAutoNum type="arabicPeriod"/>
            </a:pPr>
            <a:r>
              <a:rPr lang="en-US" sz="2000" dirty="0" err="1" smtClean="0">
                <a:solidFill>
                  <a:srgbClr val="00FF99"/>
                </a:solidFill>
              </a:rPr>
              <a:t>Dapat</a:t>
            </a:r>
            <a:r>
              <a:rPr lang="en-US" sz="2000" dirty="0" smtClean="0">
                <a:solidFill>
                  <a:srgbClr val="00FF99"/>
                </a:solidFill>
              </a:rPr>
              <a:t> </a:t>
            </a:r>
            <a:r>
              <a:rPr lang="en-US" sz="2000" dirty="0" err="1" smtClean="0">
                <a:solidFill>
                  <a:srgbClr val="00FF99"/>
                </a:solidFill>
              </a:rPr>
              <a:t>melakukan</a:t>
            </a:r>
            <a:r>
              <a:rPr lang="en-US" sz="2000" dirty="0" smtClean="0">
                <a:solidFill>
                  <a:srgbClr val="00FF99"/>
                </a:solidFill>
              </a:rPr>
              <a:t> </a:t>
            </a:r>
            <a:r>
              <a:rPr lang="en-US" sz="2000" dirty="0" err="1" smtClean="0">
                <a:solidFill>
                  <a:srgbClr val="00FF99"/>
                </a:solidFill>
              </a:rPr>
              <a:t>ekspansi</a:t>
            </a:r>
            <a:r>
              <a:rPr lang="en-US" sz="2000" dirty="0" smtClean="0">
                <a:solidFill>
                  <a:srgbClr val="00FF99"/>
                </a:solidFill>
              </a:rPr>
              <a:t>, </a:t>
            </a:r>
            <a:r>
              <a:rPr lang="en-US" sz="2000" dirty="0" err="1" smtClean="0">
                <a:solidFill>
                  <a:srgbClr val="00FF99"/>
                </a:solidFill>
              </a:rPr>
              <a:t>selama</a:t>
            </a:r>
            <a:r>
              <a:rPr lang="en-US" sz="2000" dirty="0" smtClean="0">
                <a:solidFill>
                  <a:srgbClr val="00FF99"/>
                </a:solidFill>
              </a:rPr>
              <a:t> </a:t>
            </a:r>
            <a:r>
              <a:rPr lang="en-US" sz="2000" dirty="0" err="1" smtClean="0">
                <a:solidFill>
                  <a:srgbClr val="00FF99"/>
                </a:solidFill>
              </a:rPr>
              <a:t>kondisi</a:t>
            </a:r>
            <a:r>
              <a:rPr lang="en-US" sz="2000" dirty="0" smtClean="0">
                <a:solidFill>
                  <a:srgbClr val="00FF99"/>
                </a:solidFill>
              </a:rPr>
              <a:t> </a:t>
            </a:r>
            <a:r>
              <a:rPr lang="en-US" sz="2000" dirty="0" err="1" smtClean="0">
                <a:solidFill>
                  <a:srgbClr val="00FF99"/>
                </a:solidFill>
              </a:rPr>
              <a:t>keuangan</a:t>
            </a:r>
            <a:r>
              <a:rPr lang="en-US" sz="2000" dirty="0" smtClean="0">
                <a:solidFill>
                  <a:srgbClr val="00FF99"/>
                </a:solidFill>
              </a:rPr>
              <a:t> </a:t>
            </a:r>
            <a:r>
              <a:rPr lang="en-US" sz="2000" dirty="0" err="1" smtClean="0">
                <a:solidFill>
                  <a:srgbClr val="00FF99"/>
                </a:solidFill>
              </a:rPr>
              <a:t>masih</a:t>
            </a:r>
            <a:r>
              <a:rPr lang="en-US" sz="2000" dirty="0" smtClean="0">
                <a:solidFill>
                  <a:srgbClr val="00FF99"/>
                </a:solidFill>
              </a:rPr>
              <a:t> </a:t>
            </a:r>
            <a:r>
              <a:rPr lang="en-US" sz="2000" dirty="0" err="1" smtClean="0">
                <a:solidFill>
                  <a:srgbClr val="00FF99"/>
                </a:solidFill>
              </a:rPr>
              <a:t>memungkinkan</a:t>
            </a:r>
            <a:r>
              <a:rPr lang="en-US" sz="2000" dirty="0" smtClean="0">
                <a:solidFill>
                  <a:srgbClr val="00FF99"/>
                </a:solidFill>
              </a:rPr>
              <a:t> </a:t>
            </a:r>
            <a:r>
              <a:rPr lang="en-US" sz="2000" dirty="0" err="1" smtClean="0">
                <a:solidFill>
                  <a:srgbClr val="00FF99"/>
                </a:solidFill>
              </a:rPr>
              <a:t>dan</a:t>
            </a:r>
            <a:r>
              <a:rPr lang="en-US" sz="2000" dirty="0" smtClean="0">
                <a:solidFill>
                  <a:srgbClr val="00FF99"/>
                </a:solidFill>
              </a:rPr>
              <a:t> </a:t>
            </a:r>
            <a:r>
              <a:rPr lang="en-US" sz="2000" dirty="0" err="1" smtClean="0">
                <a:solidFill>
                  <a:srgbClr val="00FF99"/>
                </a:solidFill>
              </a:rPr>
              <a:t>menguntungkan</a:t>
            </a:r>
            <a:endParaRPr lang="en-US" sz="2000" dirty="0" smtClean="0">
              <a:solidFill>
                <a:srgbClr val="00FF99"/>
              </a:solidFill>
            </a:endParaRPr>
          </a:p>
          <a:p>
            <a:pPr marL="495300" indent="-495300">
              <a:lnSpc>
                <a:spcPct val="90000"/>
              </a:lnSpc>
              <a:buFont typeface="Wingdings 2" pitchFamily="18" charset="2"/>
              <a:buAutoNum type="arabicPeriod"/>
            </a:pPr>
            <a:r>
              <a:rPr lang="en-US" sz="2000" dirty="0" err="1" smtClean="0">
                <a:solidFill>
                  <a:srgbClr val="00FF99"/>
                </a:solidFill>
              </a:rPr>
              <a:t>Dalam</a:t>
            </a:r>
            <a:r>
              <a:rPr lang="en-US" sz="2000" dirty="0" smtClean="0">
                <a:solidFill>
                  <a:srgbClr val="00FF99"/>
                </a:solidFill>
              </a:rPr>
              <a:t> </a:t>
            </a:r>
            <a:r>
              <a:rPr lang="en-US" sz="2000" dirty="0" err="1" smtClean="0">
                <a:solidFill>
                  <a:srgbClr val="00FF99"/>
                </a:solidFill>
              </a:rPr>
              <a:t>kegiatannya</a:t>
            </a:r>
            <a:r>
              <a:rPr lang="en-US" sz="2000" dirty="0" smtClean="0">
                <a:solidFill>
                  <a:srgbClr val="00FF99"/>
                </a:solidFill>
              </a:rPr>
              <a:t> </a:t>
            </a:r>
            <a:r>
              <a:rPr lang="en-US" sz="2000" dirty="0" err="1" smtClean="0">
                <a:solidFill>
                  <a:srgbClr val="00FF99"/>
                </a:solidFill>
              </a:rPr>
              <a:t>harus</a:t>
            </a:r>
            <a:r>
              <a:rPr lang="en-US" sz="2000" dirty="0" smtClean="0">
                <a:solidFill>
                  <a:srgbClr val="00FF99"/>
                </a:solidFill>
              </a:rPr>
              <a:t> </a:t>
            </a:r>
            <a:r>
              <a:rPr lang="en-US" sz="2000" dirty="0" err="1" smtClean="0">
                <a:solidFill>
                  <a:srgbClr val="00FF99"/>
                </a:solidFill>
              </a:rPr>
              <a:t>memperhatikan</a:t>
            </a:r>
            <a:r>
              <a:rPr lang="en-US" sz="2000" dirty="0" smtClean="0">
                <a:solidFill>
                  <a:srgbClr val="00FF99"/>
                </a:solidFill>
              </a:rPr>
              <a:t> </a:t>
            </a:r>
            <a:r>
              <a:rPr lang="en-US" sz="2000" dirty="0" err="1" smtClean="0">
                <a:solidFill>
                  <a:srgbClr val="00FF99"/>
                </a:solidFill>
              </a:rPr>
              <a:t>ketentuan</a:t>
            </a:r>
            <a:r>
              <a:rPr lang="en-US" sz="2000" dirty="0" smtClean="0">
                <a:solidFill>
                  <a:srgbClr val="00FF99"/>
                </a:solidFill>
              </a:rPr>
              <a:t> </a:t>
            </a:r>
            <a:r>
              <a:rPr lang="en-US" sz="2000" dirty="0" err="1" smtClean="0">
                <a:solidFill>
                  <a:srgbClr val="00FF99"/>
                </a:solidFill>
              </a:rPr>
              <a:t>atau</a:t>
            </a:r>
            <a:r>
              <a:rPr lang="en-US" sz="2000" dirty="0" smtClean="0">
                <a:solidFill>
                  <a:srgbClr val="00FF99"/>
                </a:solidFill>
              </a:rPr>
              <a:t> </a:t>
            </a:r>
            <a:r>
              <a:rPr lang="en-US" sz="2000" dirty="0" err="1" smtClean="0">
                <a:solidFill>
                  <a:srgbClr val="00FF99"/>
                </a:solidFill>
              </a:rPr>
              <a:t>peraturan</a:t>
            </a:r>
            <a:r>
              <a:rPr lang="en-US" sz="2000" dirty="0" smtClean="0">
                <a:solidFill>
                  <a:srgbClr val="00FF99"/>
                </a:solidFill>
              </a:rPr>
              <a:t> </a:t>
            </a:r>
            <a:r>
              <a:rPr lang="en-US" sz="2000" dirty="0" err="1" smtClean="0">
                <a:solidFill>
                  <a:srgbClr val="00FF99"/>
                </a:solidFill>
              </a:rPr>
              <a:t>pemerintah</a:t>
            </a:r>
            <a:r>
              <a:rPr lang="en-US" sz="2000" dirty="0" smtClean="0">
                <a:solidFill>
                  <a:srgbClr val="00FF99"/>
                </a:solidFill>
              </a:rPr>
              <a:t> yang </a:t>
            </a:r>
            <a:r>
              <a:rPr lang="en-US" sz="2000" dirty="0" err="1" smtClean="0">
                <a:solidFill>
                  <a:srgbClr val="00FF99"/>
                </a:solidFill>
              </a:rPr>
              <a:t>berkenaan</a:t>
            </a:r>
            <a:r>
              <a:rPr lang="en-US" sz="2000" dirty="0" smtClean="0">
                <a:solidFill>
                  <a:srgbClr val="00FF99"/>
                </a:solidFill>
              </a:rPr>
              <a:t> </a:t>
            </a:r>
            <a:r>
              <a:rPr lang="en-US" sz="2000" dirty="0" err="1" smtClean="0">
                <a:solidFill>
                  <a:srgbClr val="00FF99"/>
                </a:solidFill>
              </a:rPr>
              <a:t>dengan</a:t>
            </a:r>
            <a:r>
              <a:rPr lang="en-US" sz="2000" dirty="0" smtClean="0">
                <a:solidFill>
                  <a:srgbClr val="00FF99"/>
                </a:solidFill>
              </a:rPr>
              <a:t> </a:t>
            </a:r>
            <a:r>
              <a:rPr lang="en-US" sz="2000" dirty="0" err="1" smtClean="0">
                <a:solidFill>
                  <a:srgbClr val="00FF99"/>
                </a:solidFill>
              </a:rPr>
              <a:t>penyelenggaraan</a:t>
            </a:r>
            <a:r>
              <a:rPr lang="en-US" sz="2000" dirty="0" smtClean="0">
                <a:solidFill>
                  <a:srgbClr val="00FF99"/>
                </a:solidFill>
              </a:rPr>
              <a:t> </a:t>
            </a:r>
            <a:r>
              <a:rPr lang="en-US" sz="2000" dirty="0" err="1" smtClean="0">
                <a:solidFill>
                  <a:srgbClr val="00FF99"/>
                </a:solidFill>
              </a:rPr>
              <a:t>badan</a:t>
            </a:r>
            <a:r>
              <a:rPr lang="en-US" sz="2000" dirty="0" smtClean="0">
                <a:solidFill>
                  <a:srgbClr val="00FF99"/>
                </a:solidFill>
              </a:rPr>
              <a:t> </a:t>
            </a:r>
            <a:r>
              <a:rPr lang="en-US" sz="2000" dirty="0" err="1" smtClean="0">
                <a:solidFill>
                  <a:srgbClr val="00FF99"/>
                </a:solidFill>
              </a:rPr>
              <a:t>usaha</a:t>
            </a:r>
            <a:endParaRPr lang="en-US" sz="2000" dirty="0" smtClean="0">
              <a:solidFill>
                <a:srgbClr val="00FF99"/>
              </a:solidFill>
            </a:endParaRPr>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nodePh="1">
                                  <p:stCondLst>
                                    <p:cond delay="0"/>
                                  </p:stCondLst>
                                  <p:endCondLst>
                                    <p:cond evt="begin" delay="0">
                                      <p:tn val="5"/>
                                    </p:cond>
                                  </p:endCondLst>
                                  <p:childTnLst>
                                    <p:set>
                                      <p:cBhvr>
                                        <p:cTn id="6" dur="1" fill="hold">
                                          <p:stCondLst>
                                            <p:cond delay="0"/>
                                          </p:stCondLst>
                                        </p:cTn>
                                        <p:tgtEl>
                                          <p:spTgt spid="326658"/>
                                        </p:tgtEl>
                                        <p:attrNameLst>
                                          <p:attrName>style.visibility</p:attrName>
                                        </p:attrNameLst>
                                      </p:cBhvr>
                                      <p:to>
                                        <p:strVal val="visible"/>
                                      </p:to>
                                    </p:set>
                                    <p:anim calcmode="lin" valueType="num">
                                      <p:cBhvr>
                                        <p:cTn id="7" dur="1000" fill="hold"/>
                                        <p:tgtEl>
                                          <p:spTgt spid="326658"/>
                                        </p:tgtEl>
                                        <p:attrNameLst>
                                          <p:attrName>ppt_x</p:attrName>
                                        </p:attrNameLst>
                                      </p:cBhvr>
                                      <p:tavLst>
                                        <p:tav tm="0">
                                          <p:val>
                                            <p:strVal val="#ppt_x-.2"/>
                                          </p:val>
                                        </p:tav>
                                        <p:tav tm="100000">
                                          <p:val>
                                            <p:strVal val="#ppt_x"/>
                                          </p:val>
                                        </p:tav>
                                      </p:tavLst>
                                    </p:anim>
                                    <p:anim calcmode="lin" valueType="num">
                                      <p:cBhvr>
                                        <p:cTn id="8" dur="1000" fill="hold"/>
                                        <p:tgtEl>
                                          <p:spTgt spid="3266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2665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26659">
                                            <p:txEl>
                                              <p:pRg st="0" end="0"/>
                                            </p:txEl>
                                          </p:spTgt>
                                        </p:tgtEl>
                                        <p:attrNameLst>
                                          <p:attrName>style.visibility</p:attrName>
                                        </p:attrNameLst>
                                      </p:cBhvr>
                                      <p:to>
                                        <p:strVal val="visible"/>
                                      </p:to>
                                    </p:set>
                                    <p:animEffect transition="in" filter="fade">
                                      <p:cBhvr>
                                        <p:cTn id="14" dur="500"/>
                                        <p:tgtEl>
                                          <p:spTgt spid="326659">
                                            <p:txEl>
                                              <p:pRg st="0" end="0"/>
                                            </p:txEl>
                                          </p:spTgt>
                                        </p:tgtEl>
                                      </p:cBhvr>
                                    </p:animEffect>
                                    <p:anim calcmode="lin" valueType="num">
                                      <p:cBhvr>
                                        <p:cTn id="15" dur="500" fill="hold"/>
                                        <p:tgtEl>
                                          <p:spTgt spid="32665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2665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326659">
                                            <p:txEl>
                                              <p:pRg st="1" end="1"/>
                                            </p:txEl>
                                          </p:spTgt>
                                        </p:tgtEl>
                                        <p:attrNameLst>
                                          <p:attrName>style.visibility</p:attrName>
                                        </p:attrNameLst>
                                      </p:cBhvr>
                                      <p:to>
                                        <p:strVal val="visible"/>
                                      </p:to>
                                    </p:set>
                                    <p:animEffect transition="in" filter="fade">
                                      <p:cBhvr>
                                        <p:cTn id="21" dur="500"/>
                                        <p:tgtEl>
                                          <p:spTgt spid="326659">
                                            <p:txEl>
                                              <p:pRg st="1" end="1"/>
                                            </p:txEl>
                                          </p:spTgt>
                                        </p:tgtEl>
                                      </p:cBhvr>
                                    </p:animEffect>
                                    <p:anim calcmode="lin" valueType="num">
                                      <p:cBhvr>
                                        <p:cTn id="22" dur="500" fill="hold"/>
                                        <p:tgtEl>
                                          <p:spTgt spid="32665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32665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326659">
                                            <p:txEl>
                                              <p:pRg st="2" end="2"/>
                                            </p:txEl>
                                          </p:spTgt>
                                        </p:tgtEl>
                                        <p:attrNameLst>
                                          <p:attrName>style.visibility</p:attrName>
                                        </p:attrNameLst>
                                      </p:cBhvr>
                                      <p:to>
                                        <p:strVal val="visible"/>
                                      </p:to>
                                    </p:set>
                                    <p:animEffect transition="in" filter="fade">
                                      <p:cBhvr>
                                        <p:cTn id="28" dur="500"/>
                                        <p:tgtEl>
                                          <p:spTgt spid="326659">
                                            <p:txEl>
                                              <p:pRg st="2" end="2"/>
                                            </p:txEl>
                                          </p:spTgt>
                                        </p:tgtEl>
                                      </p:cBhvr>
                                    </p:animEffect>
                                    <p:anim calcmode="lin" valueType="num">
                                      <p:cBhvr>
                                        <p:cTn id="29" dur="500" fill="hold"/>
                                        <p:tgtEl>
                                          <p:spTgt spid="32665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32665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326659">
                                            <p:txEl>
                                              <p:pRg st="3" end="3"/>
                                            </p:txEl>
                                          </p:spTgt>
                                        </p:tgtEl>
                                        <p:attrNameLst>
                                          <p:attrName>style.visibility</p:attrName>
                                        </p:attrNameLst>
                                      </p:cBhvr>
                                      <p:to>
                                        <p:strVal val="visible"/>
                                      </p:to>
                                    </p:set>
                                    <p:animEffect transition="in" filter="fade">
                                      <p:cBhvr>
                                        <p:cTn id="35" dur="500"/>
                                        <p:tgtEl>
                                          <p:spTgt spid="326659">
                                            <p:txEl>
                                              <p:pRg st="3" end="3"/>
                                            </p:txEl>
                                          </p:spTgt>
                                        </p:tgtEl>
                                      </p:cBhvr>
                                    </p:animEffect>
                                    <p:anim calcmode="lin" valueType="num">
                                      <p:cBhvr>
                                        <p:cTn id="36" dur="500" fill="hold"/>
                                        <p:tgtEl>
                                          <p:spTgt spid="326659">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32665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326659">
                                            <p:txEl>
                                              <p:pRg st="4" end="4"/>
                                            </p:txEl>
                                          </p:spTgt>
                                        </p:tgtEl>
                                        <p:attrNameLst>
                                          <p:attrName>style.visibility</p:attrName>
                                        </p:attrNameLst>
                                      </p:cBhvr>
                                      <p:to>
                                        <p:strVal val="visible"/>
                                      </p:to>
                                    </p:set>
                                    <p:animEffect transition="in" filter="fade">
                                      <p:cBhvr>
                                        <p:cTn id="42" dur="500"/>
                                        <p:tgtEl>
                                          <p:spTgt spid="326659">
                                            <p:txEl>
                                              <p:pRg st="4" end="4"/>
                                            </p:txEl>
                                          </p:spTgt>
                                        </p:tgtEl>
                                      </p:cBhvr>
                                    </p:animEffect>
                                    <p:anim calcmode="lin" valueType="num">
                                      <p:cBhvr>
                                        <p:cTn id="43" dur="500" fill="hold"/>
                                        <p:tgtEl>
                                          <p:spTgt spid="326659">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326659">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326659">
                                            <p:txEl>
                                              <p:pRg st="5" end="5"/>
                                            </p:txEl>
                                          </p:spTgt>
                                        </p:tgtEl>
                                        <p:attrNameLst>
                                          <p:attrName>style.visibility</p:attrName>
                                        </p:attrNameLst>
                                      </p:cBhvr>
                                      <p:to>
                                        <p:strVal val="visible"/>
                                      </p:to>
                                    </p:set>
                                    <p:animEffect transition="in" filter="fade">
                                      <p:cBhvr>
                                        <p:cTn id="49" dur="500"/>
                                        <p:tgtEl>
                                          <p:spTgt spid="326659">
                                            <p:txEl>
                                              <p:pRg st="5" end="5"/>
                                            </p:txEl>
                                          </p:spTgt>
                                        </p:tgtEl>
                                      </p:cBhvr>
                                    </p:animEffect>
                                    <p:anim calcmode="lin" valueType="num">
                                      <p:cBhvr>
                                        <p:cTn id="50" dur="500" fill="hold"/>
                                        <p:tgtEl>
                                          <p:spTgt spid="326659">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326659">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326659">
                                            <p:txEl>
                                              <p:pRg st="6" end="6"/>
                                            </p:txEl>
                                          </p:spTgt>
                                        </p:tgtEl>
                                        <p:attrNameLst>
                                          <p:attrName>style.visibility</p:attrName>
                                        </p:attrNameLst>
                                      </p:cBhvr>
                                      <p:to>
                                        <p:strVal val="visible"/>
                                      </p:to>
                                    </p:set>
                                    <p:animEffect transition="in" filter="fade">
                                      <p:cBhvr>
                                        <p:cTn id="56" dur="500"/>
                                        <p:tgtEl>
                                          <p:spTgt spid="326659">
                                            <p:txEl>
                                              <p:pRg st="6" end="6"/>
                                            </p:txEl>
                                          </p:spTgt>
                                        </p:tgtEl>
                                      </p:cBhvr>
                                    </p:animEffect>
                                    <p:anim calcmode="lin" valueType="num">
                                      <p:cBhvr>
                                        <p:cTn id="57" dur="500" fill="hold"/>
                                        <p:tgtEl>
                                          <p:spTgt spid="326659">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326659">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326659">
                                            <p:txEl>
                                              <p:pRg st="7" end="7"/>
                                            </p:txEl>
                                          </p:spTgt>
                                        </p:tgtEl>
                                        <p:attrNameLst>
                                          <p:attrName>style.visibility</p:attrName>
                                        </p:attrNameLst>
                                      </p:cBhvr>
                                      <p:to>
                                        <p:strVal val="visible"/>
                                      </p:to>
                                    </p:set>
                                    <p:animEffect transition="in" filter="fade">
                                      <p:cBhvr>
                                        <p:cTn id="63" dur="500"/>
                                        <p:tgtEl>
                                          <p:spTgt spid="326659">
                                            <p:txEl>
                                              <p:pRg st="7" end="7"/>
                                            </p:txEl>
                                          </p:spTgt>
                                        </p:tgtEl>
                                      </p:cBhvr>
                                    </p:animEffect>
                                    <p:anim calcmode="lin" valueType="num">
                                      <p:cBhvr>
                                        <p:cTn id="64" dur="500" fill="hold"/>
                                        <p:tgtEl>
                                          <p:spTgt spid="326659">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326659">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326659">
                                            <p:txEl>
                                              <p:pRg st="8" end="8"/>
                                            </p:txEl>
                                          </p:spTgt>
                                        </p:tgtEl>
                                        <p:attrNameLst>
                                          <p:attrName>style.visibility</p:attrName>
                                        </p:attrNameLst>
                                      </p:cBhvr>
                                      <p:to>
                                        <p:strVal val="visible"/>
                                      </p:to>
                                    </p:set>
                                    <p:animEffect transition="in" filter="fade">
                                      <p:cBhvr>
                                        <p:cTn id="70" dur="500"/>
                                        <p:tgtEl>
                                          <p:spTgt spid="326659">
                                            <p:txEl>
                                              <p:pRg st="8" end="8"/>
                                            </p:txEl>
                                          </p:spTgt>
                                        </p:tgtEl>
                                      </p:cBhvr>
                                    </p:animEffect>
                                    <p:anim calcmode="lin" valueType="num">
                                      <p:cBhvr>
                                        <p:cTn id="71" dur="500" fill="hold"/>
                                        <p:tgtEl>
                                          <p:spTgt spid="326659">
                                            <p:txEl>
                                              <p:pRg st="8" end="8"/>
                                            </p:txEl>
                                          </p:spTgt>
                                        </p:tgtEl>
                                        <p:attrNameLst>
                                          <p:attrName>ppt_x</p:attrName>
                                        </p:attrNameLst>
                                      </p:cBhvr>
                                      <p:tavLst>
                                        <p:tav tm="0">
                                          <p:val>
                                            <p:strVal val="#ppt_x"/>
                                          </p:val>
                                        </p:tav>
                                        <p:tav tm="100000">
                                          <p:val>
                                            <p:strVal val="#ppt_x"/>
                                          </p:val>
                                        </p:tav>
                                      </p:tavLst>
                                    </p:anim>
                                    <p:anim calcmode="lin" valueType="num">
                                      <p:cBhvr>
                                        <p:cTn id="72" dur="500" fill="hold"/>
                                        <p:tgtEl>
                                          <p:spTgt spid="326659">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4" presetClass="entr" presetSubtype="0" fill="hold" grpId="0" nodeType="clickEffect">
                                  <p:stCondLst>
                                    <p:cond delay="0"/>
                                  </p:stCondLst>
                                  <p:childTnLst>
                                    <p:set>
                                      <p:cBhvr>
                                        <p:cTn id="76" dur="1" fill="hold">
                                          <p:stCondLst>
                                            <p:cond delay="0"/>
                                          </p:stCondLst>
                                        </p:cTn>
                                        <p:tgtEl>
                                          <p:spTgt spid="326659">
                                            <p:txEl>
                                              <p:pRg st="9" end="9"/>
                                            </p:txEl>
                                          </p:spTgt>
                                        </p:tgtEl>
                                        <p:attrNameLst>
                                          <p:attrName>style.visibility</p:attrName>
                                        </p:attrNameLst>
                                      </p:cBhvr>
                                      <p:to>
                                        <p:strVal val="visible"/>
                                      </p:to>
                                    </p:set>
                                    <p:animEffect transition="in" filter="fade">
                                      <p:cBhvr>
                                        <p:cTn id="77" dur="500"/>
                                        <p:tgtEl>
                                          <p:spTgt spid="326659">
                                            <p:txEl>
                                              <p:pRg st="9" end="9"/>
                                            </p:txEl>
                                          </p:spTgt>
                                        </p:tgtEl>
                                      </p:cBhvr>
                                    </p:animEffect>
                                    <p:anim calcmode="lin" valueType="num">
                                      <p:cBhvr>
                                        <p:cTn id="78" dur="500" fill="hold"/>
                                        <p:tgtEl>
                                          <p:spTgt spid="326659">
                                            <p:txEl>
                                              <p:pRg st="9" end="9"/>
                                            </p:txEl>
                                          </p:spTgt>
                                        </p:tgtEl>
                                        <p:attrNameLst>
                                          <p:attrName>ppt_x</p:attrName>
                                        </p:attrNameLst>
                                      </p:cBhvr>
                                      <p:tavLst>
                                        <p:tav tm="0">
                                          <p:val>
                                            <p:strVal val="#ppt_x"/>
                                          </p:val>
                                        </p:tav>
                                        <p:tav tm="100000">
                                          <p:val>
                                            <p:strVal val="#ppt_x"/>
                                          </p:val>
                                        </p:tav>
                                      </p:tavLst>
                                    </p:anim>
                                    <p:anim calcmode="lin" valueType="num">
                                      <p:cBhvr>
                                        <p:cTn id="79" dur="500" fill="hold"/>
                                        <p:tgtEl>
                                          <p:spTgt spid="326659">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4" presetClass="entr" presetSubtype="0" fill="hold" grpId="0" nodeType="clickEffect">
                                  <p:stCondLst>
                                    <p:cond delay="0"/>
                                  </p:stCondLst>
                                  <p:childTnLst>
                                    <p:set>
                                      <p:cBhvr>
                                        <p:cTn id="83" dur="1" fill="hold">
                                          <p:stCondLst>
                                            <p:cond delay="0"/>
                                          </p:stCondLst>
                                        </p:cTn>
                                        <p:tgtEl>
                                          <p:spTgt spid="326659">
                                            <p:txEl>
                                              <p:pRg st="10" end="10"/>
                                            </p:txEl>
                                          </p:spTgt>
                                        </p:tgtEl>
                                        <p:attrNameLst>
                                          <p:attrName>style.visibility</p:attrName>
                                        </p:attrNameLst>
                                      </p:cBhvr>
                                      <p:to>
                                        <p:strVal val="visible"/>
                                      </p:to>
                                    </p:set>
                                    <p:animEffect transition="in" filter="fade">
                                      <p:cBhvr>
                                        <p:cTn id="84" dur="500"/>
                                        <p:tgtEl>
                                          <p:spTgt spid="326659">
                                            <p:txEl>
                                              <p:pRg st="10" end="10"/>
                                            </p:txEl>
                                          </p:spTgt>
                                        </p:tgtEl>
                                      </p:cBhvr>
                                    </p:animEffect>
                                    <p:anim calcmode="lin" valueType="num">
                                      <p:cBhvr>
                                        <p:cTn id="85" dur="500" fill="hold"/>
                                        <p:tgtEl>
                                          <p:spTgt spid="326659">
                                            <p:txEl>
                                              <p:pRg st="10" end="10"/>
                                            </p:txEl>
                                          </p:spTgt>
                                        </p:tgtEl>
                                        <p:attrNameLst>
                                          <p:attrName>ppt_x</p:attrName>
                                        </p:attrNameLst>
                                      </p:cBhvr>
                                      <p:tavLst>
                                        <p:tav tm="0">
                                          <p:val>
                                            <p:strVal val="#ppt_x"/>
                                          </p:val>
                                        </p:tav>
                                        <p:tav tm="100000">
                                          <p:val>
                                            <p:strVal val="#ppt_x"/>
                                          </p:val>
                                        </p:tav>
                                      </p:tavLst>
                                    </p:anim>
                                    <p:anim calcmode="lin" valueType="num">
                                      <p:cBhvr>
                                        <p:cTn id="86" dur="500" fill="hold"/>
                                        <p:tgtEl>
                                          <p:spTgt spid="326659">
                                            <p:txEl>
                                              <p:pRg st="10" end="10"/>
                                            </p:txEl>
                                          </p:spTgt>
                                        </p:tgtEl>
                                        <p:attrNameLst>
                                          <p:attrName>ppt_y</p:attrName>
                                        </p:attrNameLst>
                                      </p:cBhvr>
                                      <p:tavLst>
                                        <p:tav tm="0">
                                          <p:val>
                                            <p:strVal val="#ppt_y+.05"/>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4" presetClass="entr" presetSubtype="0" fill="hold" grpId="0" nodeType="clickEffect">
                                  <p:stCondLst>
                                    <p:cond delay="0"/>
                                  </p:stCondLst>
                                  <p:childTnLst>
                                    <p:set>
                                      <p:cBhvr>
                                        <p:cTn id="90" dur="1" fill="hold">
                                          <p:stCondLst>
                                            <p:cond delay="0"/>
                                          </p:stCondLst>
                                        </p:cTn>
                                        <p:tgtEl>
                                          <p:spTgt spid="326659">
                                            <p:txEl>
                                              <p:pRg st="11" end="11"/>
                                            </p:txEl>
                                          </p:spTgt>
                                        </p:tgtEl>
                                        <p:attrNameLst>
                                          <p:attrName>style.visibility</p:attrName>
                                        </p:attrNameLst>
                                      </p:cBhvr>
                                      <p:to>
                                        <p:strVal val="visible"/>
                                      </p:to>
                                    </p:set>
                                    <p:animEffect transition="in" filter="fade">
                                      <p:cBhvr>
                                        <p:cTn id="91" dur="500"/>
                                        <p:tgtEl>
                                          <p:spTgt spid="326659">
                                            <p:txEl>
                                              <p:pRg st="11" end="11"/>
                                            </p:txEl>
                                          </p:spTgt>
                                        </p:tgtEl>
                                      </p:cBhvr>
                                    </p:animEffect>
                                    <p:anim calcmode="lin" valueType="num">
                                      <p:cBhvr>
                                        <p:cTn id="92" dur="500" fill="hold"/>
                                        <p:tgtEl>
                                          <p:spTgt spid="326659">
                                            <p:txEl>
                                              <p:pRg st="11" end="11"/>
                                            </p:txEl>
                                          </p:spTgt>
                                        </p:tgtEl>
                                        <p:attrNameLst>
                                          <p:attrName>ppt_x</p:attrName>
                                        </p:attrNameLst>
                                      </p:cBhvr>
                                      <p:tavLst>
                                        <p:tav tm="0">
                                          <p:val>
                                            <p:strVal val="#ppt_x"/>
                                          </p:val>
                                        </p:tav>
                                        <p:tav tm="100000">
                                          <p:val>
                                            <p:strVal val="#ppt_x"/>
                                          </p:val>
                                        </p:tav>
                                      </p:tavLst>
                                    </p:anim>
                                    <p:anim calcmode="lin" valueType="num">
                                      <p:cBhvr>
                                        <p:cTn id="93" dur="500" fill="hold"/>
                                        <p:tgtEl>
                                          <p:spTgt spid="326659">
                                            <p:txEl>
                                              <p:pRg st="11" end="11"/>
                                            </p:txEl>
                                          </p:spTgt>
                                        </p:tgtEl>
                                        <p:attrNameLst>
                                          <p:attrName>ppt_y</p:attrName>
                                        </p:attrNameLst>
                                      </p:cBhvr>
                                      <p:tavLst>
                                        <p:tav tm="0">
                                          <p:val>
                                            <p:strVal val="#ppt_y+.05"/>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4" presetClass="entr" presetSubtype="0" fill="hold" grpId="0" nodeType="clickEffect">
                                  <p:stCondLst>
                                    <p:cond delay="0"/>
                                  </p:stCondLst>
                                  <p:childTnLst>
                                    <p:set>
                                      <p:cBhvr>
                                        <p:cTn id="97" dur="1" fill="hold">
                                          <p:stCondLst>
                                            <p:cond delay="0"/>
                                          </p:stCondLst>
                                        </p:cTn>
                                        <p:tgtEl>
                                          <p:spTgt spid="326659">
                                            <p:txEl>
                                              <p:pRg st="12" end="12"/>
                                            </p:txEl>
                                          </p:spTgt>
                                        </p:tgtEl>
                                        <p:attrNameLst>
                                          <p:attrName>style.visibility</p:attrName>
                                        </p:attrNameLst>
                                      </p:cBhvr>
                                      <p:to>
                                        <p:strVal val="visible"/>
                                      </p:to>
                                    </p:set>
                                    <p:animEffect transition="in" filter="fade">
                                      <p:cBhvr>
                                        <p:cTn id="98" dur="500"/>
                                        <p:tgtEl>
                                          <p:spTgt spid="326659">
                                            <p:txEl>
                                              <p:pRg st="12" end="12"/>
                                            </p:txEl>
                                          </p:spTgt>
                                        </p:tgtEl>
                                      </p:cBhvr>
                                    </p:animEffect>
                                    <p:anim calcmode="lin" valueType="num">
                                      <p:cBhvr>
                                        <p:cTn id="99" dur="500" fill="hold"/>
                                        <p:tgtEl>
                                          <p:spTgt spid="326659">
                                            <p:txEl>
                                              <p:pRg st="12" end="12"/>
                                            </p:txEl>
                                          </p:spTgt>
                                        </p:tgtEl>
                                        <p:attrNameLst>
                                          <p:attrName>ppt_x</p:attrName>
                                        </p:attrNameLst>
                                      </p:cBhvr>
                                      <p:tavLst>
                                        <p:tav tm="0">
                                          <p:val>
                                            <p:strVal val="#ppt_x"/>
                                          </p:val>
                                        </p:tav>
                                        <p:tav tm="100000">
                                          <p:val>
                                            <p:strVal val="#ppt_x"/>
                                          </p:val>
                                        </p:tav>
                                      </p:tavLst>
                                    </p:anim>
                                    <p:anim calcmode="lin" valueType="num">
                                      <p:cBhvr>
                                        <p:cTn id="100" dur="500" fill="hold"/>
                                        <p:tgtEl>
                                          <p:spTgt spid="326659">
                                            <p:txEl>
                                              <p:pRg st="12" end="12"/>
                                            </p:txEl>
                                          </p:spTgt>
                                        </p:tgtEl>
                                        <p:attrNameLst>
                                          <p:attrName>ppt_y</p:attrName>
                                        </p:attrNameLst>
                                      </p:cBhvr>
                                      <p:tavLst>
                                        <p:tav tm="0">
                                          <p:val>
                                            <p:strVal val="#ppt_y+.05"/>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4" presetClass="entr" presetSubtype="0" fill="hold" grpId="0" nodeType="clickEffect">
                                  <p:stCondLst>
                                    <p:cond delay="0"/>
                                  </p:stCondLst>
                                  <p:childTnLst>
                                    <p:set>
                                      <p:cBhvr>
                                        <p:cTn id="104" dur="1" fill="hold">
                                          <p:stCondLst>
                                            <p:cond delay="0"/>
                                          </p:stCondLst>
                                        </p:cTn>
                                        <p:tgtEl>
                                          <p:spTgt spid="326659">
                                            <p:txEl>
                                              <p:pRg st="13" end="13"/>
                                            </p:txEl>
                                          </p:spTgt>
                                        </p:tgtEl>
                                        <p:attrNameLst>
                                          <p:attrName>style.visibility</p:attrName>
                                        </p:attrNameLst>
                                      </p:cBhvr>
                                      <p:to>
                                        <p:strVal val="visible"/>
                                      </p:to>
                                    </p:set>
                                    <p:animEffect transition="in" filter="fade">
                                      <p:cBhvr>
                                        <p:cTn id="105" dur="500"/>
                                        <p:tgtEl>
                                          <p:spTgt spid="326659">
                                            <p:txEl>
                                              <p:pRg st="13" end="13"/>
                                            </p:txEl>
                                          </p:spTgt>
                                        </p:tgtEl>
                                      </p:cBhvr>
                                    </p:animEffect>
                                    <p:anim calcmode="lin" valueType="num">
                                      <p:cBhvr>
                                        <p:cTn id="106" dur="500" fill="hold"/>
                                        <p:tgtEl>
                                          <p:spTgt spid="326659">
                                            <p:txEl>
                                              <p:pRg st="13" end="13"/>
                                            </p:txEl>
                                          </p:spTgt>
                                        </p:tgtEl>
                                        <p:attrNameLst>
                                          <p:attrName>ppt_x</p:attrName>
                                        </p:attrNameLst>
                                      </p:cBhvr>
                                      <p:tavLst>
                                        <p:tav tm="0">
                                          <p:val>
                                            <p:strVal val="#ppt_x"/>
                                          </p:val>
                                        </p:tav>
                                        <p:tav tm="100000">
                                          <p:val>
                                            <p:strVal val="#ppt_x"/>
                                          </p:val>
                                        </p:tav>
                                      </p:tavLst>
                                    </p:anim>
                                    <p:anim calcmode="lin" valueType="num">
                                      <p:cBhvr>
                                        <p:cTn id="107" dur="500" fill="hold"/>
                                        <p:tgtEl>
                                          <p:spTgt spid="326659">
                                            <p:txEl>
                                              <p:pRg st="13" end="13"/>
                                            </p:txEl>
                                          </p:spTgt>
                                        </p:tgtEl>
                                        <p:attrNameLst>
                                          <p:attrName>ppt_y</p:attrName>
                                        </p:attrNameLst>
                                      </p:cBhvr>
                                      <p:tavLst>
                                        <p:tav tm="0">
                                          <p:val>
                                            <p:strVal val="#ppt_y+.05"/>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4" presetClass="entr" presetSubtype="0" fill="hold" grpId="0" nodeType="clickEffect">
                                  <p:stCondLst>
                                    <p:cond delay="0"/>
                                  </p:stCondLst>
                                  <p:childTnLst>
                                    <p:set>
                                      <p:cBhvr>
                                        <p:cTn id="111" dur="1" fill="hold">
                                          <p:stCondLst>
                                            <p:cond delay="0"/>
                                          </p:stCondLst>
                                        </p:cTn>
                                        <p:tgtEl>
                                          <p:spTgt spid="326659">
                                            <p:txEl>
                                              <p:pRg st="14" end="14"/>
                                            </p:txEl>
                                          </p:spTgt>
                                        </p:tgtEl>
                                        <p:attrNameLst>
                                          <p:attrName>style.visibility</p:attrName>
                                        </p:attrNameLst>
                                      </p:cBhvr>
                                      <p:to>
                                        <p:strVal val="visible"/>
                                      </p:to>
                                    </p:set>
                                    <p:animEffect transition="in" filter="fade">
                                      <p:cBhvr>
                                        <p:cTn id="112" dur="500"/>
                                        <p:tgtEl>
                                          <p:spTgt spid="326659">
                                            <p:txEl>
                                              <p:pRg st="14" end="14"/>
                                            </p:txEl>
                                          </p:spTgt>
                                        </p:tgtEl>
                                      </p:cBhvr>
                                    </p:animEffect>
                                    <p:anim calcmode="lin" valueType="num">
                                      <p:cBhvr>
                                        <p:cTn id="113" dur="500" fill="hold"/>
                                        <p:tgtEl>
                                          <p:spTgt spid="326659">
                                            <p:txEl>
                                              <p:pRg st="14" end="14"/>
                                            </p:txEl>
                                          </p:spTgt>
                                        </p:tgtEl>
                                        <p:attrNameLst>
                                          <p:attrName>ppt_x</p:attrName>
                                        </p:attrNameLst>
                                      </p:cBhvr>
                                      <p:tavLst>
                                        <p:tav tm="0">
                                          <p:val>
                                            <p:strVal val="#ppt_x"/>
                                          </p:val>
                                        </p:tav>
                                        <p:tav tm="100000">
                                          <p:val>
                                            <p:strVal val="#ppt_x"/>
                                          </p:val>
                                        </p:tav>
                                      </p:tavLst>
                                    </p:anim>
                                    <p:anim calcmode="lin" valueType="num">
                                      <p:cBhvr>
                                        <p:cTn id="114" dur="500" fill="hold"/>
                                        <p:tgtEl>
                                          <p:spTgt spid="326659">
                                            <p:txEl>
                                              <p:pRg st="14" end="1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p:bldP spid="3266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1692275" y="912813"/>
            <a:ext cx="2413000" cy="1015663"/>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P – 4.500</a:t>
            </a:r>
          </a:p>
          <a:p>
            <a:pPr algn="ctr" eaLnBrk="1" hangingPunct="1">
              <a:spcBef>
                <a:spcPct val="50000"/>
              </a:spcBef>
            </a:pPr>
            <a:r>
              <a:rPr lang="en-US" sz="2400" b="1">
                <a:solidFill>
                  <a:srgbClr val="FFFF00"/>
                </a:solidFill>
              </a:rPr>
              <a:t>3.500 – 4.500</a:t>
            </a:r>
            <a:endParaRPr lang="en-GB" sz="2400" b="1">
              <a:solidFill>
                <a:srgbClr val="FFFF00"/>
              </a:solidFill>
            </a:endParaRPr>
          </a:p>
        </p:txBody>
      </p:sp>
      <p:sp>
        <p:nvSpPr>
          <p:cNvPr id="14339" name="Text Box 6"/>
          <p:cNvSpPr txBox="1">
            <a:spLocks noChangeArrowheads="1"/>
          </p:cNvSpPr>
          <p:nvPr/>
        </p:nvSpPr>
        <p:spPr bwMode="auto">
          <a:xfrm>
            <a:off x="4284663" y="1196975"/>
            <a:ext cx="4318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4340" name="Text Box 7"/>
          <p:cNvSpPr txBox="1">
            <a:spLocks noChangeArrowheads="1"/>
          </p:cNvSpPr>
          <p:nvPr/>
        </p:nvSpPr>
        <p:spPr bwMode="auto">
          <a:xfrm>
            <a:off x="4716463" y="908050"/>
            <a:ext cx="2879725" cy="1015663"/>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Q – 225.000</a:t>
            </a:r>
          </a:p>
          <a:p>
            <a:pPr algn="ctr" eaLnBrk="1" hangingPunct="1">
              <a:spcBef>
                <a:spcPct val="50000"/>
              </a:spcBef>
            </a:pPr>
            <a:r>
              <a:rPr lang="en-US" sz="2400" b="1">
                <a:solidFill>
                  <a:srgbClr val="FFFF00"/>
                </a:solidFill>
              </a:rPr>
              <a:t>175.000 – 225.000</a:t>
            </a:r>
            <a:endParaRPr lang="en-GB" sz="2400" b="1">
              <a:solidFill>
                <a:srgbClr val="FFFF00"/>
              </a:solidFill>
            </a:endParaRPr>
          </a:p>
        </p:txBody>
      </p:sp>
      <p:sp>
        <p:nvSpPr>
          <p:cNvPr id="14341" name="Line 8"/>
          <p:cNvSpPr>
            <a:spLocks noChangeShapeType="1"/>
          </p:cNvSpPr>
          <p:nvPr/>
        </p:nvSpPr>
        <p:spPr bwMode="auto">
          <a:xfrm>
            <a:off x="1981200" y="1412875"/>
            <a:ext cx="1943100"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4342" name="Line 9"/>
          <p:cNvSpPr>
            <a:spLocks noChangeShapeType="1"/>
          </p:cNvSpPr>
          <p:nvPr/>
        </p:nvSpPr>
        <p:spPr bwMode="auto">
          <a:xfrm>
            <a:off x="4860925" y="1412875"/>
            <a:ext cx="2592388"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4343" name="Text Box 10"/>
          <p:cNvSpPr txBox="1">
            <a:spLocks noChangeArrowheads="1"/>
          </p:cNvSpPr>
          <p:nvPr/>
        </p:nvSpPr>
        <p:spPr bwMode="auto">
          <a:xfrm>
            <a:off x="1908175" y="2279650"/>
            <a:ext cx="1981200" cy="1015663"/>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P – 4.500</a:t>
            </a:r>
          </a:p>
          <a:p>
            <a:pPr algn="ctr" eaLnBrk="1" hangingPunct="1">
              <a:spcBef>
                <a:spcPct val="50000"/>
              </a:spcBef>
            </a:pPr>
            <a:r>
              <a:rPr lang="en-US" sz="2400" b="1">
                <a:solidFill>
                  <a:srgbClr val="FFFF00"/>
                </a:solidFill>
              </a:rPr>
              <a:t>1000</a:t>
            </a:r>
            <a:endParaRPr lang="en-GB" sz="2400" b="1">
              <a:solidFill>
                <a:srgbClr val="FFFF00"/>
              </a:solidFill>
            </a:endParaRPr>
          </a:p>
        </p:txBody>
      </p:sp>
      <p:sp>
        <p:nvSpPr>
          <p:cNvPr id="14344" name="Text Box 11"/>
          <p:cNvSpPr txBox="1">
            <a:spLocks noChangeArrowheads="1"/>
          </p:cNvSpPr>
          <p:nvPr/>
        </p:nvSpPr>
        <p:spPr bwMode="auto">
          <a:xfrm>
            <a:off x="4284663" y="2540000"/>
            <a:ext cx="4318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4345" name="Text Box 12"/>
          <p:cNvSpPr txBox="1">
            <a:spLocks noChangeArrowheads="1"/>
          </p:cNvSpPr>
          <p:nvPr/>
        </p:nvSpPr>
        <p:spPr bwMode="auto">
          <a:xfrm>
            <a:off x="5464175" y="2276475"/>
            <a:ext cx="2089150" cy="1015663"/>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FF00"/>
                </a:solidFill>
              </a:rPr>
              <a:t>  Q – 225.000</a:t>
            </a:r>
          </a:p>
          <a:p>
            <a:pPr algn="just">
              <a:spcBef>
                <a:spcPct val="50000"/>
              </a:spcBef>
            </a:pPr>
            <a:r>
              <a:rPr lang="nl-NL" sz="2400" b="1">
                <a:solidFill>
                  <a:srgbClr val="FFFF00"/>
                </a:solidFill>
              </a:rPr>
              <a:t>–  50.000</a:t>
            </a:r>
            <a:r>
              <a:rPr lang="nl-NL" sz="2400">
                <a:solidFill>
                  <a:srgbClr val="FFFF00"/>
                </a:solidFill>
              </a:rPr>
              <a:t>               </a:t>
            </a:r>
            <a:r>
              <a:rPr lang="en-US" sz="2400">
                <a:solidFill>
                  <a:srgbClr val="FFFF00"/>
                </a:solidFill>
              </a:rPr>
              <a:t>  </a:t>
            </a:r>
          </a:p>
        </p:txBody>
      </p:sp>
      <p:sp>
        <p:nvSpPr>
          <p:cNvPr id="14346" name="Line 13"/>
          <p:cNvSpPr>
            <a:spLocks noChangeShapeType="1"/>
          </p:cNvSpPr>
          <p:nvPr/>
        </p:nvSpPr>
        <p:spPr bwMode="auto">
          <a:xfrm>
            <a:off x="1981200" y="2781300"/>
            <a:ext cx="1943100"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4347" name="Line 14"/>
          <p:cNvSpPr>
            <a:spLocks noChangeShapeType="1"/>
          </p:cNvSpPr>
          <p:nvPr/>
        </p:nvSpPr>
        <p:spPr bwMode="auto">
          <a:xfrm>
            <a:off x="4932363" y="2781300"/>
            <a:ext cx="2592387" cy="0"/>
          </a:xfrm>
          <a:prstGeom prst="line">
            <a:avLst/>
          </a:prstGeom>
          <a:noFill/>
          <a:ln w="25400">
            <a:solidFill>
              <a:srgbClr val="FF0000"/>
            </a:solidFill>
            <a:round/>
            <a:headEnd/>
            <a:tailEnd/>
          </a:ln>
        </p:spPr>
        <p:txBody>
          <a:bodyPr/>
          <a:lstStyle/>
          <a:p>
            <a:endParaRPr lang="en-US">
              <a:solidFill>
                <a:srgbClr val="FFFF00"/>
              </a:solidFill>
            </a:endParaRPr>
          </a:p>
        </p:txBody>
      </p:sp>
      <p:sp>
        <p:nvSpPr>
          <p:cNvPr id="14348" name="Rectangle 15"/>
          <p:cNvSpPr>
            <a:spLocks noChangeArrowheads="1"/>
          </p:cNvSpPr>
          <p:nvPr/>
        </p:nvSpPr>
        <p:spPr bwMode="auto">
          <a:xfrm>
            <a:off x="611188" y="3644900"/>
            <a:ext cx="8208962" cy="914400"/>
          </a:xfrm>
          <a:prstGeom prst="rect">
            <a:avLst/>
          </a:prstGeom>
          <a:noFill/>
          <a:ln w="9525">
            <a:noFill/>
            <a:miter lim="800000"/>
            <a:headEnd/>
            <a:tailEnd/>
          </a:ln>
        </p:spPr>
        <p:txBody>
          <a:bodyPr>
            <a:spAutoFit/>
          </a:bodyPr>
          <a:lstStyle/>
          <a:p>
            <a:pPr eaLnBrk="1" hangingPunct="1">
              <a:spcBef>
                <a:spcPct val="25000"/>
              </a:spcBef>
              <a:tabLst>
                <a:tab pos="3671888" algn="l"/>
                <a:tab pos="4041775" algn="l"/>
              </a:tabLst>
            </a:pPr>
            <a:r>
              <a:rPr lang="en-US" sz="2400" b="1" dirty="0">
                <a:solidFill>
                  <a:srgbClr val="FFFF00"/>
                </a:solidFill>
              </a:rPr>
              <a:t>–50.000 P +  225.000.000	=  –1.000 Q + 225.000.000</a:t>
            </a:r>
            <a:endParaRPr lang="en-GB" sz="2400" b="1" dirty="0">
              <a:solidFill>
                <a:srgbClr val="FFFF00"/>
              </a:solidFill>
            </a:endParaRPr>
          </a:p>
          <a:p>
            <a:pPr eaLnBrk="1" hangingPunct="1">
              <a:spcBef>
                <a:spcPct val="25000"/>
              </a:spcBef>
              <a:tabLst>
                <a:tab pos="3671888" algn="l"/>
                <a:tab pos="4041775" algn="l"/>
              </a:tabLst>
            </a:pPr>
            <a:r>
              <a:rPr lang="en-US" sz="2400" b="1" dirty="0">
                <a:solidFill>
                  <a:srgbClr val="FFFF00"/>
                </a:solidFill>
              </a:rPr>
              <a:t>50.000 P                             =    1.000 Q + 0</a:t>
            </a:r>
            <a:endParaRPr lang="en-GB" sz="2400" b="1" dirty="0">
              <a:solidFill>
                <a:srgbClr val="FFFF00"/>
              </a:solidFill>
            </a:endParaRPr>
          </a:p>
        </p:txBody>
      </p:sp>
      <p:sp>
        <p:nvSpPr>
          <p:cNvPr id="14349" name="Rectangle 16"/>
          <p:cNvSpPr>
            <a:spLocks noChangeArrowheads="1"/>
          </p:cNvSpPr>
          <p:nvPr/>
        </p:nvSpPr>
        <p:spPr bwMode="auto">
          <a:xfrm>
            <a:off x="3376613" y="5157788"/>
            <a:ext cx="2936875" cy="466725"/>
          </a:xfrm>
          <a:prstGeom prst="rect">
            <a:avLst/>
          </a:prstGeom>
          <a:solidFill>
            <a:srgbClr val="00CCFF"/>
          </a:solidFill>
          <a:ln w="9525">
            <a:solidFill>
              <a:srgbClr val="000000"/>
            </a:solidFill>
            <a:miter lim="800000"/>
            <a:headEnd/>
            <a:tailEnd/>
          </a:ln>
        </p:spPr>
        <p:txBody>
          <a:bodyPr wrap="none">
            <a:spAutoFit/>
          </a:bodyPr>
          <a:lstStyle/>
          <a:p>
            <a:pPr eaLnBrk="1" hangingPunct="1"/>
            <a:r>
              <a:rPr lang="en-US" sz="2400" b="1" dirty="0"/>
              <a:t>P</a:t>
            </a:r>
            <a:r>
              <a:rPr lang="en-US" sz="2400" b="1" baseline="-25000" dirty="0"/>
              <a:t>D</a:t>
            </a:r>
            <a:r>
              <a:rPr lang="en-US" sz="2400" b="1" dirty="0"/>
              <a:t>	=	0,02 Q</a:t>
            </a:r>
          </a:p>
        </p:txBody>
      </p:sp>
      <p:sp>
        <p:nvSpPr>
          <p:cNvPr id="14" name="Action Button: Home 13">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6116" name="Picture 4" descr="dance"/>
          <p:cNvPicPr>
            <a:picLocks noChangeAspect="1" noChangeArrowheads="1" noCrop="1"/>
          </p:cNvPicPr>
          <p:nvPr/>
        </p:nvPicPr>
        <p:blipFill>
          <a:blip r:embed="rId2"/>
          <a:srcRect/>
          <a:stretch>
            <a:fillRect/>
          </a:stretch>
        </p:blipFill>
        <p:spPr bwMode="auto">
          <a:xfrm>
            <a:off x="6934200" y="304800"/>
            <a:ext cx="1866900" cy="3276600"/>
          </a:xfrm>
          <a:prstGeom prst="rect">
            <a:avLst/>
          </a:prstGeom>
          <a:noFill/>
        </p:spPr>
      </p:pic>
      <p:sp>
        <p:nvSpPr>
          <p:cNvPr id="346114" name="Rectangle 2"/>
          <p:cNvSpPr>
            <a:spLocks noGrp="1"/>
          </p:cNvSpPr>
          <p:nvPr>
            <p:ph type="title"/>
          </p:nvPr>
        </p:nvSpPr>
        <p:spPr>
          <a:xfrm>
            <a:off x="457200" y="0"/>
            <a:ext cx="8229600" cy="76200"/>
          </a:xfrm>
        </p:spPr>
        <p:txBody>
          <a:bodyPr>
            <a:normAutofit fontScale="90000"/>
          </a:bodyPr>
          <a:lstStyle/>
          <a:p>
            <a:endParaRPr lang="en-US" sz="4600" smtClean="0"/>
          </a:p>
        </p:txBody>
      </p:sp>
      <p:sp>
        <p:nvSpPr>
          <p:cNvPr id="5" name="Flowchart: Process 4"/>
          <p:cNvSpPr/>
          <p:nvPr/>
        </p:nvSpPr>
        <p:spPr>
          <a:xfrm>
            <a:off x="152400" y="228600"/>
            <a:ext cx="5394960" cy="2103120"/>
          </a:xfrm>
          <a:prstGeom prst="flowChartProcess">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idx="1"/>
          </p:nvPr>
        </p:nvSpPr>
        <p:spPr/>
        <p:txBody>
          <a:bodyPr/>
          <a:lstStyle/>
          <a:p>
            <a:endParaRPr lang="en-US"/>
          </a:p>
        </p:txBody>
      </p:sp>
      <p:sp>
        <p:nvSpPr>
          <p:cNvPr id="7" name="Rectangle 3"/>
          <p:cNvSpPr txBox="1">
            <a:spLocks/>
          </p:cNvSpPr>
          <p:nvPr/>
        </p:nvSpPr>
        <p:spPr>
          <a:xfrm>
            <a:off x="228600" y="381000"/>
            <a:ext cx="8686800" cy="6629400"/>
          </a:xfrm>
          <a:prstGeom prst="rect">
            <a:avLst/>
          </a:prstGeom>
        </p:spPr>
        <p:txBody>
          <a:bodyPr vert="horz" lIns="91440" tIns="45720" rIns="91440" bIns="45720" rtlCol="0" anchor="b">
            <a:normAutofit lnSpcReduction="10000"/>
          </a:bodyPr>
          <a:lstStyle/>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err="1" smtClean="0">
                <a:ln>
                  <a:noFill/>
                </a:ln>
                <a:solidFill>
                  <a:srgbClr val="00FF99"/>
                </a:solidFill>
                <a:effectLst/>
                <a:uLnTx/>
                <a:uFillTx/>
                <a:latin typeface="+mn-lt"/>
                <a:ea typeface="+mn-ea"/>
                <a:cs typeface="+mn-cs"/>
              </a:rPr>
              <a:t>Pertimbangan</a:t>
            </a:r>
            <a:r>
              <a:rPr kumimoji="0" lang="en-US" sz="200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FF99"/>
                </a:solidFill>
                <a:effectLst/>
                <a:uLnTx/>
                <a:uFillTx/>
                <a:latin typeface="+mn-lt"/>
                <a:ea typeface="+mn-ea"/>
                <a:cs typeface="+mn-cs"/>
              </a:rPr>
              <a:t>pemilihan</a:t>
            </a:r>
            <a:r>
              <a:rPr kumimoji="0" lang="en-US" sz="200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FF99"/>
                </a:solidFill>
                <a:effectLst/>
                <a:uLnTx/>
                <a:uFillTx/>
                <a:latin typeface="+mn-lt"/>
                <a:ea typeface="+mn-ea"/>
                <a:cs typeface="+mn-cs"/>
              </a:rPr>
              <a:t>bentuk</a:t>
            </a:r>
            <a:r>
              <a:rPr kumimoji="0" lang="en-US" sz="200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FF99"/>
                </a:solidFill>
                <a:effectLst/>
                <a:uLnTx/>
                <a:uFillTx/>
                <a:latin typeface="+mn-lt"/>
                <a:ea typeface="+mn-ea"/>
                <a:cs typeface="+mn-cs"/>
              </a:rPr>
              <a:t>badan</a:t>
            </a:r>
            <a:r>
              <a:rPr kumimoji="0" lang="en-US" sz="2000" b="0" i="0" u="none" strike="noStrike" kern="1200" cap="none" spc="0" normalizeH="0" baseline="0" noProof="0" dirty="0" smtClean="0">
                <a:ln>
                  <a:noFill/>
                </a:ln>
                <a:solidFill>
                  <a:srgbClr val="00FF99"/>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FF99"/>
                </a:solidFill>
                <a:effectLst/>
                <a:uLnTx/>
                <a:uFillTx/>
                <a:latin typeface="+mn-lt"/>
                <a:ea typeface="+mn-ea"/>
                <a:cs typeface="+mn-cs"/>
              </a:rPr>
              <a:t>usaha</a:t>
            </a:r>
            <a:r>
              <a:rPr kumimoji="0" lang="en-US" sz="2000" b="0" i="0" u="none" strike="noStrike" kern="1200" cap="none" spc="0" normalizeH="0" baseline="0" noProof="0" dirty="0" smtClean="0">
                <a:ln>
                  <a:noFill/>
                </a:ln>
                <a:solidFill>
                  <a:srgbClr val="00FF99"/>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rabicPeriod"/>
              <a:tabLst/>
              <a:defRPr/>
            </a:pPr>
            <a:r>
              <a:rPr kumimoji="0" lang="en-US" sz="20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Modal yang </a:t>
            </a:r>
            <a:r>
              <a:rPr kumimoji="0" lang="en-US" sz="20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diperlukan</a:t>
            </a:r>
            <a:endParaRPr kumimoji="0" lang="en-US" sz="20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rabicPeriod"/>
              <a:tabLst/>
              <a:defRPr/>
            </a:pP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Bidang</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usaha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kegiatan</a:t>
            </a:r>
            <a:endParaRPr kumimoji="0" lang="en-US" sz="2000" b="0" i="0" u="none" strike="noStrike" kern="1200" cap="none" spc="0" normalizeH="0" baseline="0" noProof="0" dirty="0" smtClean="0">
              <a:ln>
                <a:noFill/>
              </a:ln>
              <a:solidFill>
                <a:schemeClr val="accent5"/>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rabicPeriod"/>
              <a:tabLst/>
              <a:defRPr/>
            </a:pP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Tingkat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resiko</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yang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dihadapi</a:t>
            </a:r>
            <a:endParaRPr kumimoji="0" lang="en-US" sz="2000" b="0" i="0" u="none" strike="noStrike" kern="1200" cap="none" spc="0" normalizeH="0" baseline="0" noProof="0" dirty="0" smtClean="0">
              <a:ln>
                <a:noFill/>
              </a:ln>
              <a:solidFill>
                <a:schemeClr val="accent6"/>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rabicPeriod"/>
              <a:tabLst/>
              <a:defRPr/>
            </a:pP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Undang-undang</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Peraturan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Pemerintah</a:t>
            </a:r>
            <a:endParaRPr kumimoji="0" lang="en-US" sz="2000" b="0" i="0" u="none" strike="noStrike" kern="1200" cap="none" spc="0" normalizeH="0" baseline="0" noProof="0" dirty="0" smtClean="0">
              <a:ln>
                <a:noFill/>
              </a:ln>
              <a:solidFill>
                <a:srgbClr val="FFFF00"/>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rabicPeriod"/>
              <a:tabLst/>
              <a:defRPr/>
            </a:pPr>
            <a:r>
              <a:rPr kumimoji="0" lang="en-US" sz="2000" b="0" i="0" u="none" strike="noStrike" kern="1200" cap="none" spc="0" normalizeH="0" baseline="0" noProof="0" dirty="0" smtClean="0">
                <a:ln>
                  <a:noFill/>
                </a:ln>
                <a:solidFill>
                  <a:srgbClr val="FF00FF"/>
                </a:solidFill>
                <a:effectLst/>
                <a:uLnTx/>
                <a:uFillTx/>
                <a:latin typeface="+mn-lt"/>
                <a:ea typeface="+mn-ea"/>
                <a:cs typeface="+mn-cs"/>
              </a:rPr>
              <a:t>Cara </a:t>
            </a:r>
            <a:r>
              <a:rPr kumimoji="0" lang="en-US" sz="2000" b="0" i="0" u="none" strike="noStrike" kern="1200" cap="none" spc="0" normalizeH="0" baseline="0" noProof="0" dirty="0" err="1" smtClean="0">
                <a:ln>
                  <a:noFill/>
                </a:ln>
                <a:solidFill>
                  <a:srgbClr val="FF00FF"/>
                </a:solidFill>
                <a:effectLst/>
                <a:uLnTx/>
                <a:uFillTx/>
                <a:latin typeface="+mn-lt"/>
                <a:ea typeface="+mn-ea"/>
                <a:cs typeface="+mn-cs"/>
              </a:rPr>
              <a:t>pembagian</a:t>
            </a:r>
            <a:r>
              <a:rPr kumimoji="0" lang="en-US" sz="2000" b="0" i="0" u="none" strike="noStrike" kern="1200" cap="none" spc="0" normalizeH="0" baseline="0" noProof="0" dirty="0" smtClean="0">
                <a:ln>
                  <a:noFill/>
                </a:ln>
                <a:solidFill>
                  <a:srgbClr val="FF00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00FF"/>
                </a:solidFill>
                <a:effectLst/>
                <a:uLnTx/>
                <a:uFillTx/>
                <a:latin typeface="+mn-lt"/>
                <a:ea typeface="+mn-ea"/>
                <a:cs typeface="+mn-cs"/>
              </a:rPr>
              <a:t>keuntungan</a:t>
            </a:r>
            <a:endParaRPr kumimoji="0" lang="en-US" sz="2000" b="0" i="0" u="none" strike="noStrike" kern="1200" cap="none" spc="0" normalizeH="0" baseline="0" noProof="0" dirty="0" smtClean="0">
              <a:ln>
                <a:noFill/>
              </a:ln>
              <a:solidFill>
                <a:srgbClr val="FF00FF"/>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accent5"/>
              </a:solidFill>
              <a:effectLst/>
              <a:uLnTx/>
              <a:uFillTx/>
              <a:latin typeface="+mn-lt"/>
              <a:ea typeface="+mn-ea"/>
              <a:cs typeface="+mn-cs"/>
            </a:endParaRP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Bentuk</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badan</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usaha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milik</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swasta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Perusahaan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Perseorangan</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firma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Fa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Perseroan</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Komanditer</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(CV)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dan</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Perseroan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Terbatas</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(PT).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Bentuk</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badan</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usaha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5"/>
                </a:solidFill>
                <a:effectLst/>
                <a:uLnTx/>
                <a:uFillTx/>
                <a:latin typeface="+mn-lt"/>
                <a:ea typeface="+mn-ea"/>
                <a:cs typeface="+mn-cs"/>
              </a:rPr>
              <a:t>lainnya</a:t>
            </a:r>
            <a:r>
              <a:rPr kumimoji="0" lang="en-US" sz="2000" b="0" i="0" u="none" strike="noStrike" kern="1200" cap="none" spc="0" normalizeH="0" baseline="0" noProof="0" dirty="0" smtClean="0">
                <a:ln>
                  <a:noFill/>
                </a:ln>
                <a:solidFill>
                  <a:schemeClr val="accent5"/>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lphaUcPeriod"/>
              <a:tabLst/>
              <a:defRPr/>
            </a:pP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Gabungan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Vertikal</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badan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usaha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disatukan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karena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urutan-urutan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hubungan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kegiatan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AutoNum type="alphaUcPeriod"/>
              <a:tabLst/>
              <a:defRPr/>
            </a:pP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Gabungan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Horizontal,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penggabungan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dari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beberapa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badan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usaha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yang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memiliki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kegiatan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yang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sama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untuk</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tujuan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tertentu</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1. Trust,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gabungan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dari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beberapa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BU yang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dilebur</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disatukan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menjadi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BU yang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lebih</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besar</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kuat</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2.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Kartel</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gabungan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dari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beberapa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BU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dengan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tujuan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tertentu</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Ex: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kartel</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daerah</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kartel</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produksi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kartel</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harga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dll</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Wingdings 2" pitchFamily="18" charset="2"/>
              <a:buNone/>
              <a:tabLst/>
              <a:defRPr/>
            </a:pP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3. Holding Company,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penggabungan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BU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dengan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cara</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menguasai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sebagian</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besar</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saham</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dari</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 BU </a:t>
            </a:r>
            <a:r>
              <a:rPr kumimoji="0" lang="en-US" sz="2000" b="0" i="0" u="none" strike="noStrike" kern="1200" cap="none" spc="0" normalizeH="0" baseline="0" noProof="0" dirty="0" err="1" smtClean="0">
                <a:ln>
                  <a:noFill/>
                </a:ln>
                <a:solidFill>
                  <a:schemeClr val="accent6"/>
                </a:solidFill>
                <a:effectLst/>
                <a:uLnTx/>
                <a:uFillTx/>
                <a:latin typeface="+mn-lt"/>
                <a:ea typeface="+mn-ea"/>
                <a:cs typeface="+mn-cs"/>
              </a:rPr>
              <a:t>tersebut</a:t>
            </a:r>
            <a:r>
              <a:rPr kumimoji="0" lang="en-US" sz="2000" b="0" i="0" u="none" strike="noStrike" kern="1200" cap="none" spc="0" normalizeH="0" baseline="0" noProof="0" dirty="0" smtClean="0">
                <a:ln>
                  <a:noFill/>
                </a:ln>
                <a:solidFill>
                  <a:schemeClr val="accent6"/>
                </a:solidFill>
                <a:effectLst/>
                <a:uLnTx/>
                <a:uFillTx/>
                <a:latin typeface="+mn-lt"/>
                <a:ea typeface="+mn-ea"/>
                <a:cs typeface="+mn-cs"/>
              </a:rPr>
              <a:t>.</a:t>
            </a:r>
          </a:p>
          <a:p>
            <a:pPr marL="495300" marR="0" lvl="0" indent="-4953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4"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anim calcmode="lin" valueType="num">
                                      <p:cBhvr>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4" presetClass="entr" presetSubtype="0" fill="hold" grpId="0" nodeType="click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Effect transition="in" filter="fade">
                                      <p:cBhvr>
                                        <p:cTn id="22" dur="500"/>
                                        <p:tgtEl>
                                          <p:spTgt spid="7">
                                            <p:txEl>
                                              <p:pRg st="1" end="1"/>
                                            </p:txEl>
                                          </p:spTgt>
                                        </p:tgtEl>
                                      </p:cBhvr>
                                    </p:animEffect>
                                    <p:anim calcmode="lin" valueType="num">
                                      <p:cBhvr>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4" presetClass="entr" presetSubtype="0" fill="hold" grpId="0"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500"/>
                                        <p:tgtEl>
                                          <p:spTgt spid="7">
                                            <p:txEl>
                                              <p:pRg st="2" end="2"/>
                                            </p:txEl>
                                          </p:spTgt>
                                        </p:tgtEl>
                                      </p:cBhvr>
                                    </p:animEffect>
                                    <p:anim calcmode="lin" valueType="num">
                                      <p:cBhvr>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4" presetClass="entr" presetSubtype="0" fill="hold" grpId="0" nodeType="click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Effect transition="in" filter="fade">
                                      <p:cBhvr>
                                        <p:cTn id="36" dur="500"/>
                                        <p:tgtEl>
                                          <p:spTgt spid="7">
                                            <p:txEl>
                                              <p:pRg st="3" end="3"/>
                                            </p:txEl>
                                          </p:spTgt>
                                        </p:tgtEl>
                                      </p:cBhvr>
                                    </p:animEffect>
                                    <p:anim calcmode="lin" valueType="num">
                                      <p:cBhvr>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8" dur="500" fill="hold"/>
                                        <p:tgtEl>
                                          <p:spTgt spid="7">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4" presetClass="entr" presetSubtype="0" fill="hold" grpId="0" nodeType="click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Effect transition="in" filter="fade">
                                      <p:cBhvr>
                                        <p:cTn id="43" dur="500"/>
                                        <p:tgtEl>
                                          <p:spTgt spid="7">
                                            <p:txEl>
                                              <p:pRg st="5" end="5"/>
                                            </p:txEl>
                                          </p:spTgt>
                                        </p:tgtEl>
                                      </p:cBhvr>
                                    </p:animEffect>
                                    <p:anim calcmode="lin" valueType="num">
                                      <p:cBhvr>
                                        <p:cTn id="44"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5" dur="500" fill="hold"/>
                                        <p:tgtEl>
                                          <p:spTgt spid="7">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4" presetClass="entr" presetSubtype="0" fill="hold" grpId="0" nodeType="clickEffect">
                                  <p:stCondLst>
                                    <p:cond delay="0"/>
                                  </p:stCondLst>
                                  <p:childTnLst>
                                    <p:set>
                                      <p:cBhvr>
                                        <p:cTn id="49" dur="1" fill="hold">
                                          <p:stCondLst>
                                            <p:cond delay="0"/>
                                          </p:stCondLst>
                                        </p:cTn>
                                        <p:tgtEl>
                                          <p:spTgt spid="7">
                                            <p:txEl>
                                              <p:pRg st="4" end="4"/>
                                            </p:txEl>
                                          </p:spTgt>
                                        </p:tgtEl>
                                        <p:attrNameLst>
                                          <p:attrName>style.visibility</p:attrName>
                                        </p:attrNameLst>
                                      </p:cBhvr>
                                      <p:to>
                                        <p:strVal val="visible"/>
                                      </p:to>
                                    </p:set>
                                    <p:animEffect transition="in" filter="fade">
                                      <p:cBhvr>
                                        <p:cTn id="50" dur="500"/>
                                        <p:tgtEl>
                                          <p:spTgt spid="7">
                                            <p:txEl>
                                              <p:pRg st="4" end="4"/>
                                            </p:txEl>
                                          </p:spTgt>
                                        </p:tgtEl>
                                      </p:cBhvr>
                                    </p:animEffect>
                                    <p:anim calcmode="lin" valueType="num">
                                      <p:cBhvr>
                                        <p:cTn id="5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52" dur="500" fill="hold"/>
                                        <p:tgtEl>
                                          <p:spTgt spid="7">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4" presetClass="entr" presetSubtype="0" fill="hold" grpId="0" nodeType="clickEffect">
                                  <p:stCondLst>
                                    <p:cond delay="0"/>
                                  </p:stCondLst>
                                  <p:childTnLst>
                                    <p:set>
                                      <p:cBhvr>
                                        <p:cTn id="56" dur="1" fill="hold">
                                          <p:stCondLst>
                                            <p:cond delay="0"/>
                                          </p:stCondLst>
                                        </p:cTn>
                                        <p:tgtEl>
                                          <p:spTgt spid="7">
                                            <p:txEl>
                                              <p:pRg st="7" end="7"/>
                                            </p:txEl>
                                          </p:spTgt>
                                        </p:tgtEl>
                                        <p:attrNameLst>
                                          <p:attrName>style.visibility</p:attrName>
                                        </p:attrNameLst>
                                      </p:cBhvr>
                                      <p:to>
                                        <p:strVal val="visible"/>
                                      </p:to>
                                    </p:set>
                                    <p:animEffect transition="in" filter="fade">
                                      <p:cBhvr>
                                        <p:cTn id="57" dur="500"/>
                                        <p:tgtEl>
                                          <p:spTgt spid="7">
                                            <p:txEl>
                                              <p:pRg st="7" end="7"/>
                                            </p:txEl>
                                          </p:spTgt>
                                        </p:tgtEl>
                                      </p:cBhvr>
                                    </p:animEffect>
                                    <p:anim calcmode="lin" valueType="num">
                                      <p:cBhvr>
                                        <p:cTn id="58"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59" dur="500" fill="hold"/>
                                        <p:tgtEl>
                                          <p:spTgt spid="7">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4" presetClass="entr" presetSubtype="0" fill="hold" grpId="0" nodeType="clickEffect">
                                  <p:stCondLst>
                                    <p:cond delay="0"/>
                                  </p:stCondLst>
                                  <p:childTnLst>
                                    <p:set>
                                      <p:cBhvr>
                                        <p:cTn id="63" dur="1" fill="hold">
                                          <p:stCondLst>
                                            <p:cond delay="0"/>
                                          </p:stCondLst>
                                        </p:cTn>
                                        <p:tgtEl>
                                          <p:spTgt spid="7">
                                            <p:txEl>
                                              <p:pRg st="8" end="8"/>
                                            </p:txEl>
                                          </p:spTgt>
                                        </p:tgtEl>
                                        <p:attrNameLst>
                                          <p:attrName>style.visibility</p:attrName>
                                        </p:attrNameLst>
                                      </p:cBhvr>
                                      <p:to>
                                        <p:strVal val="visible"/>
                                      </p:to>
                                    </p:set>
                                    <p:animEffect transition="in" filter="fade">
                                      <p:cBhvr>
                                        <p:cTn id="64" dur="500"/>
                                        <p:tgtEl>
                                          <p:spTgt spid="7">
                                            <p:txEl>
                                              <p:pRg st="8" end="8"/>
                                            </p:txEl>
                                          </p:spTgt>
                                        </p:tgtEl>
                                      </p:cBhvr>
                                    </p:animEffect>
                                    <p:anim calcmode="lin" valueType="num">
                                      <p:cBhvr>
                                        <p:cTn id="6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66" dur="500" fill="hold"/>
                                        <p:tgtEl>
                                          <p:spTgt spid="7">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4" presetClass="entr" presetSubtype="0" fill="hold" grpId="0" nodeType="clickEffect">
                                  <p:stCondLst>
                                    <p:cond delay="0"/>
                                  </p:stCondLst>
                                  <p:childTnLst>
                                    <p:set>
                                      <p:cBhvr>
                                        <p:cTn id="70" dur="1" fill="hold">
                                          <p:stCondLst>
                                            <p:cond delay="0"/>
                                          </p:stCondLst>
                                        </p:cTn>
                                        <p:tgtEl>
                                          <p:spTgt spid="7">
                                            <p:txEl>
                                              <p:pRg st="9" end="9"/>
                                            </p:txEl>
                                          </p:spTgt>
                                        </p:tgtEl>
                                        <p:attrNameLst>
                                          <p:attrName>style.visibility</p:attrName>
                                        </p:attrNameLst>
                                      </p:cBhvr>
                                      <p:to>
                                        <p:strVal val="visible"/>
                                      </p:to>
                                    </p:set>
                                    <p:animEffect transition="in" filter="fade">
                                      <p:cBhvr>
                                        <p:cTn id="71" dur="500"/>
                                        <p:tgtEl>
                                          <p:spTgt spid="7">
                                            <p:txEl>
                                              <p:pRg st="9" end="9"/>
                                            </p:txEl>
                                          </p:spTgt>
                                        </p:tgtEl>
                                      </p:cBhvr>
                                    </p:animEffect>
                                    <p:anim calcmode="lin" valueType="num">
                                      <p:cBhvr>
                                        <p:cTn id="72"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73" dur="500" fill="hold"/>
                                        <p:tgtEl>
                                          <p:spTgt spid="7">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4" presetClass="entr" presetSubtype="0" fill="hold" grpId="0" nodeType="clickEffect">
                                  <p:stCondLst>
                                    <p:cond delay="0"/>
                                  </p:stCondLst>
                                  <p:childTnLst>
                                    <p:set>
                                      <p:cBhvr>
                                        <p:cTn id="77" dur="1" fill="hold">
                                          <p:stCondLst>
                                            <p:cond delay="0"/>
                                          </p:stCondLst>
                                        </p:cTn>
                                        <p:tgtEl>
                                          <p:spTgt spid="7">
                                            <p:txEl>
                                              <p:pRg st="10" end="10"/>
                                            </p:txEl>
                                          </p:spTgt>
                                        </p:tgtEl>
                                        <p:attrNameLst>
                                          <p:attrName>style.visibility</p:attrName>
                                        </p:attrNameLst>
                                      </p:cBhvr>
                                      <p:to>
                                        <p:strVal val="visible"/>
                                      </p:to>
                                    </p:set>
                                    <p:animEffect transition="in" filter="fade">
                                      <p:cBhvr>
                                        <p:cTn id="78" dur="500"/>
                                        <p:tgtEl>
                                          <p:spTgt spid="7">
                                            <p:txEl>
                                              <p:pRg st="10" end="10"/>
                                            </p:txEl>
                                          </p:spTgt>
                                        </p:tgtEl>
                                      </p:cBhvr>
                                    </p:animEffect>
                                    <p:anim calcmode="lin" valueType="num">
                                      <p:cBhvr>
                                        <p:cTn id="7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80" dur="500" fill="hold"/>
                                        <p:tgtEl>
                                          <p:spTgt spid="7">
                                            <p:txEl>
                                              <p:pRg st="10" end="10"/>
                                            </p:txEl>
                                          </p:spTgt>
                                        </p:tgtEl>
                                        <p:attrNameLst>
                                          <p:attrName>ppt_y</p:attrName>
                                        </p:attrNameLst>
                                      </p:cBhvr>
                                      <p:tavLst>
                                        <p:tav tm="0">
                                          <p:val>
                                            <p:strVal val="#ppt_y+.05"/>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4" presetClass="entr" presetSubtype="0" fill="hold" grpId="0" nodeType="clickEffect">
                                  <p:stCondLst>
                                    <p:cond delay="0"/>
                                  </p:stCondLst>
                                  <p:childTnLst>
                                    <p:set>
                                      <p:cBhvr>
                                        <p:cTn id="84" dur="1" fill="hold">
                                          <p:stCondLst>
                                            <p:cond delay="0"/>
                                          </p:stCondLst>
                                        </p:cTn>
                                        <p:tgtEl>
                                          <p:spTgt spid="7">
                                            <p:txEl>
                                              <p:pRg st="11" end="11"/>
                                            </p:txEl>
                                          </p:spTgt>
                                        </p:tgtEl>
                                        <p:attrNameLst>
                                          <p:attrName>style.visibility</p:attrName>
                                        </p:attrNameLst>
                                      </p:cBhvr>
                                      <p:to>
                                        <p:strVal val="visible"/>
                                      </p:to>
                                    </p:set>
                                    <p:animEffect transition="in" filter="fade">
                                      <p:cBhvr>
                                        <p:cTn id="85" dur="500"/>
                                        <p:tgtEl>
                                          <p:spTgt spid="7">
                                            <p:txEl>
                                              <p:pRg st="11" end="11"/>
                                            </p:txEl>
                                          </p:spTgt>
                                        </p:tgtEl>
                                      </p:cBhvr>
                                    </p:animEffect>
                                    <p:anim calcmode="lin" valueType="num">
                                      <p:cBhvr>
                                        <p:cTn id="86"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p:cTn id="87" dur="500" fill="hold"/>
                                        <p:tgtEl>
                                          <p:spTgt spid="7">
                                            <p:txEl>
                                              <p:pRg st="11" end="11"/>
                                            </p:txEl>
                                          </p:spTgt>
                                        </p:tgtEl>
                                        <p:attrNameLst>
                                          <p:attrName>ppt_y</p:attrName>
                                        </p:attrNameLst>
                                      </p:cBhvr>
                                      <p:tavLst>
                                        <p:tav tm="0">
                                          <p:val>
                                            <p:strVal val="#ppt_y+.05"/>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4" presetClass="entr" presetSubtype="0" fill="hold" grpId="0" nodeType="clickEffect">
                                  <p:stCondLst>
                                    <p:cond delay="0"/>
                                  </p:stCondLst>
                                  <p:childTnLst>
                                    <p:set>
                                      <p:cBhvr>
                                        <p:cTn id="91" dur="1" fill="hold">
                                          <p:stCondLst>
                                            <p:cond delay="0"/>
                                          </p:stCondLst>
                                        </p:cTn>
                                        <p:tgtEl>
                                          <p:spTgt spid="7">
                                            <p:txEl>
                                              <p:pRg st="12" end="12"/>
                                            </p:txEl>
                                          </p:spTgt>
                                        </p:tgtEl>
                                        <p:attrNameLst>
                                          <p:attrName>style.visibility</p:attrName>
                                        </p:attrNameLst>
                                      </p:cBhvr>
                                      <p:to>
                                        <p:strVal val="visible"/>
                                      </p:to>
                                    </p:set>
                                    <p:animEffect transition="in" filter="fade">
                                      <p:cBhvr>
                                        <p:cTn id="92" dur="500"/>
                                        <p:tgtEl>
                                          <p:spTgt spid="7">
                                            <p:txEl>
                                              <p:pRg st="12" end="12"/>
                                            </p:txEl>
                                          </p:spTgt>
                                        </p:tgtEl>
                                      </p:cBhvr>
                                    </p:animEffect>
                                    <p:anim calcmode="lin" valueType="num">
                                      <p:cBhvr>
                                        <p:cTn id="93" dur="500" fill="hold"/>
                                        <p:tgtEl>
                                          <p:spTgt spid="7">
                                            <p:txEl>
                                              <p:pRg st="12" end="12"/>
                                            </p:txEl>
                                          </p:spTgt>
                                        </p:tgtEl>
                                        <p:attrNameLst>
                                          <p:attrName>ppt_x</p:attrName>
                                        </p:attrNameLst>
                                      </p:cBhvr>
                                      <p:tavLst>
                                        <p:tav tm="0">
                                          <p:val>
                                            <p:strVal val="#ppt_x"/>
                                          </p:val>
                                        </p:tav>
                                        <p:tav tm="100000">
                                          <p:val>
                                            <p:strVal val="#ppt_x"/>
                                          </p:val>
                                        </p:tav>
                                      </p:tavLst>
                                    </p:anim>
                                    <p:anim calcmode="lin" valueType="num">
                                      <p:cBhvr>
                                        <p:cTn id="94" dur="500" fill="hold"/>
                                        <p:tgtEl>
                                          <p:spTgt spid="7">
                                            <p:txEl>
                                              <p:pRg st="12" end="12"/>
                                            </p:txEl>
                                          </p:spTgt>
                                        </p:tgtEl>
                                        <p:attrNameLst>
                                          <p:attrName>ppt_y</p:attrName>
                                        </p:attrNameLst>
                                      </p:cBhvr>
                                      <p:tavLst>
                                        <p:tav tm="0">
                                          <p:val>
                                            <p:strVal val="#ppt_y+.05"/>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4" presetClass="entr" presetSubtype="0" fill="hold" grpId="0" nodeType="clickEffect">
                                  <p:stCondLst>
                                    <p:cond delay="0"/>
                                  </p:stCondLst>
                                  <p:childTnLst>
                                    <p:set>
                                      <p:cBhvr>
                                        <p:cTn id="98" dur="1" fill="hold">
                                          <p:stCondLst>
                                            <p:cond delay="0"/>
                                          </p:stCondLst>
                                        </p:cTn>
                                        <p:tgtEl>
                                          <p:spTgt spid="7">
                                            <p:txEl>
                                              <p:pRg st="13" end="13"/>
                                            </p:txEl>
                                          </p:spTgt>
                                        </p:tgtEl>
                                        <p:attrNameLst>
                                          <p:attrName>style.visibility</p:attrName>
                                        </p:attrNameLst>
                                      </p:cBhvr>
                                      <p:to>
                                        <p:strVal val="visible"/>
                                      </p:to>
                                    </p:set>
                                    <p:animEffect transition="in" filter="fade">
                                      <p:cBhvr>
                                        <p:cTn id="99" dur="500"/>
                                        <p:tgtEl>
                                          <p:spTgt spid="7">
                                            <p:txEl>
                                              <p:pRg st="13" end="13"/>
                                            </p:txEl>
                                          </p:spTgt>
                                        </p:tgtEl>
                                      </p:cBhvr>
                                    </p:animEffect>
                                    <p:anim calcmode="lin" valueType="num">
                                      <p:cBhvr>
                                        <p:cTn id="100" dur="500" fill="hold"/>
                                        <p:tgtEl>
                                          <p:spTgt spid="7">
                                            <p:txEl>
                                              <p:pRg st="13" end="13"/>
                                            </p:txEl>
                                          </p:spTgt>
                                        </p:tgtEl>
                                        <p:attrNameLst>
                                          <p:attrName>ppt_x</p:attrName>
                                        </p:attrNameLst>
                                      </p:cBhvr>
                                      <p:tavLst>
                                        <p:tav tm="0">
                                          <p:val>
                                            <p:strVal val="#ppt_x"/>
                                          </p:val>
                                        </p:tav>
                                        <p:tav tm="100000">
                                          <p:val>
                                            <p:strVal val="#ppt_x"/>
                                          </p:val>
                                        </p:tav>
                                      </p:tavLst>
                                    </p:anim>
                                    <p:anim calcmode="lin" valueType="num">
                                      <p:cBhvr>
                                        <p:cTn id="101" dur="500" fill="hold"/>
                                        <p:tgtEl>
                                          <p:spTgt spid="7">
                                            <p:txEl>
                                              <p:pRg st="13" end="13"/>
                                            </p:txEl>
                                          </p:spTgt>
                                        </p:tgtEl>
                                        <p:attrNameLst>
                                          <p:attrName>ppt_y</p:attrName>
                                        </p:attrNameLst>
                                      </p:cBhvr>
                                      <p:tavLst>
                                        <p:tav tm="0">
                                          <p:val>
                                            <p:strVal val="#ppt_y+.05"/>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4" presetClass="entr" presetSubtype="0" fill="hold" grpId="0" nodeType="clickEffect">
                                  <p:stCondLst>
                                    <p:cond delay="0"/>
                                  </p:stCondLst>
                                  <p:childTnLst>
                                    <p:set>
                                      <p:cBhvr>
                                        <p:cTn id="105" dur="1" fill="hold">
                                          <p:stCondLst>
                                            <p:cond delay="0"/>
                                          </p:stCondLst>
                                        </p:cTn>
                                        <p:tgtEl>
                                          <p:spTgt spid="7">
                                            <p:txEl>
                                              <p:pRg st="14" end="14"/>
                                            </p:txEl>
                                          </p:spTgt>
                                        </p:tgtEl>
                                        <p:attrNameLst>
                                          <p:attrName>style.visibility</p:attrName>
                                        </p:attrNameLst>
                                      </p:cBhvr>
                                      <p:to>
                                        <p:strVal val="visible"/>
                                      </p:to>
                                    </p:set>
                                    <p:animEffect transition="in" filter="fade">
                                      <p:cBhvr>
                                        <p:cTn id="106" dur="500"/>
                                        <p:tgtEl>
                                          <p:spTgt spid="7">
                                            <p:txEl>
                                              <p:pRg st="14" end="14"/>
                                            </p:txEl>
                                          </p:spTgt>
                                        </p:tgtEl>
                                      </p:cBhvr>
                                    </p:animEffect>
                                    <p:anim calcmode="lin" valueType="num">
                                      <p:cBhvr>
                                        <p:cTn id="107" dur="500" fill="hold"/>
                                        <p:tgtEl>
                                          <p:spTgt spid="7">
                                            <p:txEl>
                                              <p:pRg st="14" end="14"/>
                                            </p:txEl>
                                          </p:spTgt>
                                        </p:tgtEl>
                                        <p:attrNameLst>
                                          <p:attrName>ppt_x</p:attrName>
                                        </p:attrNameLst>
                                      </p:cBhvr>
                                      <p:tavLst>
                                        <p:tav tm="0">
                                          <p:val>
                                            <p:strVal val="#ppt_x"/>
                                          </p:val>
                                        </p:tav>
                                        <p:tav tm="100000">
                                          <p:val>
                                            <p:strVal val="#ppt_x"/>
                                          </p:val>
                                        </p:tav>
                                      </p:tavLst>
                                    </p:anim>
                                    <p:anim calcmode="lin" valueType="num">
                                      <p:cBhvr>
                                        <p:cTn id="108" dur="500" fill="hold"/>
                                        <p:tgtEl>
                                          <p:spTgt spid="7">
                                            <p:txEl>
                                              <p:pRg st="14" end="1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build="p"/>
    </p:bldLst>
  </p:timing>
</p:sld>
</file>

<file path=ppt/slides/slide2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7141" name="Picture 5" descr="brum1806"/>
          <p:cNvPicPr>
            <a:picLocks noChangeAspect="1" noChangeArrowheads="1" noCrop="1"/>
          </p:cNvPicPr>
          <p:nvPr/>
        </p:nvPicPr>
        <p:blipFill>
          <a:blip r:embed="rId2"/>
          <a:srcRect/>
          <a:stretch>
            <a:fillRect/>
          </a:stretch>
        </p:blipFill>
        <p:spPr bwMode="auto">
          <a:xfrm>
            <a:off x="7162800" y="0"/>
            <a:ext cx="1981200" cy="3629025"/>
          </a:xfrm>
          <a:prstGeom prst="rect">
            <a:avLst/>
          </a:prstGeom>
          <a:noFill/>
        </p:spPr>
      </p:pic>
      <p:sp>
        <p:nvSpPr>
          <p:cNvPr id="347140" name="Rectangle 4"/>
          <p:cNvSpPr>
            <a:spLocks noGrp="1"/>
          </p:cNvSpPr>
          <p:nvPr>
            <p:ph type="title"/>
          </p:nvPr>
        </p:nvSpPr>
        <p:spPr>
          <a:xfrm>
            <a:off x="152400" y="76200"/>
            <a:ext cx="8686800" cy="6781800"/>
          </a:xfrm>
        </p:spPr>
        <p:txBody>
          <a:bodyPr>
            <a:normAutofit fontScale="90000"/>
          </a:bodyPr>
          <a:lstStyle/>
          <a:p>
            <a:r>
              <a:rPr lang="en-US" sz="2100" dirty="0" err="1" smtClean="0">
                <a:solidFill>
                  <a:srgbClr val="FFFF00"/>
                </a:solidFill>
              </a:rPr>
              <a:t>Jenis-jenis</a:t>
            </a:r>
            <a:r>
              <a:rPr lang="en-US" sz="2100" dirty="0" smtClean="0">
                <a:solidFill>
                  <a:srgbClr val="FFFF00"/>
                </a:solidFill>
              </a:rPr>
              <a:t> BUMS:</a:t>
            </a:r>
            <a:br>
              <a:rPr lang="en-US" sz="2100" dirty="0" smtClean="0">
                <a:solidFill>
                  <a:srgbClr val="FFFF00"/>
                </a:solidFill>
              </a:rPr>
            </a:br>
            <a:r>
              <a:rPr lang="en-US" sz="2100" dirty="0" smtClean="0">
                <a:solidFill>
                  <a:srgbClr val="FFFF00"/>
                </a:solidFill>
              </a:rPr>
              <a:t>A. BU </a:t>
            </a:r>
            <a:r>
              <a:rPr lang="en-US" sz="2100" dirty="0" err="1" smtClean="0">
                <a:solidFill>
                  <a:srgbClr val="FFFF00"/>
                </a:solidFill>
              </a:rPr>
              <a:t>Perseorangan</a:t>
            </a:r>
            <a:r>
              <a:rPr lang="en-US" sz="2100" dirty="0" smtClean="0">
                <a:solidFill>
                  <a:srgbClr val="FFFF00"/>
                </a:solidFill>
              </a:rPr>
              <a:t>, BU </a:t>
            </a:r>
            <a:r>
              <a:rPr lang="en-US" sz="2100" dirty="0" err="1" smtClean="0">
                <a:solidFill>
                  <a:srgbClr val="FFFF00"/>
                </a:solidFill>
              </a:rPr>
              <a:t>yg</a:t>
            </a:r>
            <a:r>
              <a:rPr lang="en-US" sz="2100" dirty="0" smtClean="0">
                <a:solidFill>
                  <a:srgbClr val="FFFF00"/>
                </a:solidFill>
              </a:rPr>
              <a:t> </a:t>
            </a:r>
            <a:r>
              <a:rPr lang="en-US" sz="2100" dirty="0" err="1" smtClean="0">
                <a:solidFill>
                  <a:srgbClr val="FFFF00"/>
                </a:solidFill>
              </a:rPr>
              <a:t>didirikan</a:t>
            </a:r>
            <a:r>
              <a:rPr lang="en-US" sz="2100" dirty="0" smtClean="0">
                <a:solidFill>
                  <a:srgbClr val="FFFF00"/>
                </a:solidFill>
              </a:rPr>
              <a:t> </a:t>
            </a:r>
            <a:r>
              <a:rPr lang="en-US" sz="2100" dirty="0" err="1" smtClean="0">
                <a:solidFill>
                  <a:srgbClr val="FFFF00"/>
                </a:solidFill>
              </a:rPr>
              <a:t>dan</a:t>
            </a:r>
            <a:r>
              <a:rPr lang="en-US" sz="2100" dirty="0" smtClean="0">
                <a:solidFill>
                  <a:srgbClr val="FFFF00"/>
                </a:solidFill>
              </a:rPr>
              <a:t> </a:t>
            </a:r>
            <a:r>
              <a:rPr lang="en-US" sz="2100" dirty="0" err="1" smtClean="0">
                <a:solidFill>
                  <a:srgbClr val="FFFF00"/>
                </a:solidFill>
              </a:rPr>
              <a:t>modalnya</a:t>
            </a:r>
            <a:r>
              <a:rPr lang="en-US" sz="2100" dirty="0" smtClean="0">
                <a:solidFill>
                  <a:srgbClr val="FFFF00"/>
                </a:solidFill>
              </a:rPr>
              <a:t> </a:t>
            </a:r>
            <a:r>
              <a:rPr lang="en-US" sz="2100" dirty="0" err="1" smtClean="0">
                <a:solidFill>
                  <a:srgbClr val="FFFF00"/>
                </a:solidFill>
              </a:rPr>
              <a:t>dimiliki</a:t>
            </a:r>
            <a:r>
              <a:rPr lang="en-US" sz="2100" dirty="0" smtClean="0">
                <a:solidFill>
                  <a:srgbClr val="FFFF00"/>
                </a:solidFill>
              </a:rPr>
              <a:t> </a:t>
            </a:r>
            <a:r>
              <a:rPr lang="en-US" sz="2100" dirty="0" err="1" smtClean="0">
                <a:solidFill>
                  <a:srgbClr val="FFFF00"/>
                </a:solidFill>
              </a:rPr>
              <a:t>oleh</a:t>
            </a:r>
            <a:r>
              <a:rPr lang="en-US" sz="2100" dirty="0" smtClean="0">
                <a:solidFill>
                  <a:srgbClr val="FFFF00"/>
                </a:solidFill>
              </a:rPr>
              <a:t> </a:t>
            </a:r>
            <a:br>
              <a:rPr lang="en-US" sz="2100" dirty="0" smtClean="0">
                <a:solidFill>
                  <a:srgbClr val="FFFF00"/>
                </a:solidFill>
              </a:rPr>
            </a:br>
            <a:r>
              <a:rPr lang="en-US" sz="2100" dirty="0" smtClean="0">
                <a:solidFill>
                  <a:srgbClr val="FFFF00"/>
                </a:solidFill>
              </a:rPr>
              <a:t>    </a:t>
            </a:r>
            <a:r>
              <a:rPr lang="en-US" sz="2100" dirty="0" err="1" smtClean="0">
                <a:solidFill>
                  <a:srgbClr val="FFFF00"/>
                </a:solidFill>
              </a:rPr>
              <a:t>perorangan</a:t>
            </a:r>
            <a:r>
              <a:rPr lang="en-US" sz="2100" dirty="0" smtClean="0">
                <a:solidFill>
                  <a:srgbClr val="FFFF00"/>
                </a:solidFill>
              </a:rPr>
              <a:t>. </a:t>
            </a:r>
            <a:br>
              <a:rPr lang="en-US" sz="2100" dirty="0" smtClean="0">
                <a:solidFill>
                  <a:srgbClr val="FFFF00"/>
                </a:solidFill>
              </a:rPr>
            </a:br>
            <a:r>
              <a:rPr lang="en-US" sz="2100" dirty="0" smtClean="0">
                <a:solidFill>
                  <a:srgbClr val="FF00FF"/>
                </a:solidFill>
              </a:rPr>
              <a:t>    </a:t>
            </a:r>
            <a:r>
              <a:rPr lang="en-US" sz="2100" dirty="0" err="1" smtClean="0">
                <a:solidFill>
                  <a:srgbClr val="FF00FF"/>
                </a:solidFill>
              </a:rPr>
              <a:t>Dengan</a:t>
            </a:r>
            <a:r>
              <a:rPr lang="en-US" sz="2100" dirty="0" smtClean="0">
                <a:solidFill>
                  <a:srgbClr val="FF00FF"/>
                </a:solidFill>
              </a:rPr>
              <a:t> </a:t>
            </a:r>
            <a:r>
              <a:rPr lang="en-US" sz="2100" dirty="0" err="1" smtClean="0">
                <a:solidFill>
                  <a:srgbClr val="FF00FF"/>
                </a:solidFill>
              </a:rPr>
              <a:t>ciri-ciri</a:t>
            </a:r>
            <a:r>
              <a:rPr lang="en-US" sz="2100" dirty="0" smtClean="0">
                <a:solidFill>
                  <a:srgbClr val="FF00FF"/>
                </a:solidFill>
              </a:rPr>
              <a:t>:</a:t>
            </a:r>
            <a:br>
              <a:rPr lang="en-US" sz="2100" dirty="0" smtClean="0">
                <a:solidFill>
                  <a:srgbClr val="FF00FF"/>
                </a:solidFill>
              </a:rPr>
            </a:br>
            <a:r>
              <a:rPr lang="en-US" sz="2100" dirty="0" smtClean="0">
                <a:solidFill>
                  <a:srgbClr val="FF00FF"/>
                </a:solidFill>
              </a:rPr>
              <a:t>    a. modal </a:t>
            </a:r>
            <a:r>
              <a:rPr lang="en-US" sz="2100" dirty="0" err="1" smtClean="0">
                <a:solidFill>
                  <a:srgbClr val="FF00FF"/>
                </a:solidFill>
              </a:rPr>
              <a:t>berasal</a:t>
            </a:r>
            <a:r>
              <a:rPr lang="en-US" sz="2100" dirty="0" smtClean="0">
                <a:solidFill>
                  <a:srgbClr val="FF00FF"/>
                </a:solidFill>
              </a:rPr>
              <a:t> </a:t>
            </a:r>
            <a:r>
              <a:rPr lang="en-US" sz="2100" dirty="0" err="1" smtClean="0">
                <a:solidFill>
                  <a:srgbClr val="FF00FF"/>
                </a:solidFill>
              </a:rPr>
              <a:t>dari</a:t>
            </a:r>
            <a:r>
              <a:rPr lang="en-US" sz="2100" dirty="0" smtClean="0">
                <a:solidFill>
                  <a:srgbClr val="FF00FF"/>
                </a:solidFill>
              </a:rPr>
              <a:t> </a:t>
            </a:r>
            <a:r>
              <a:rPr lang="en-US" sz="2100" dirty="0" err="1" smtClean="0">
                <a:solidFill>
                  <a:srgbClr val="FF00FF"/>
                </a:solidFill>
              </a:rPr>
              <a:t>seseorang</a:t>
            </a:r>
            <a:r>
              <a:rPr lang="en-US" sz="2100" dirty="0" smtClean="0">
                <a:solidFill>
                  <a:srgbClr val="FF00FF"/>
                </a:solidFill>
              </a:rPr>
              <a:t> </a:t>
            </a:r>
            <a:r>
              <a:rPr lang="en-US" sz="2100" dirty="0" err="1" smtClean="0">
                <a:solidFill>
                  <a:srgbClr val="FF00FF"/>
                </a:solidFill>
              </a:rPr>
              <a:t>sebagai</a:t>
            </a:r>
            <a:r>
              <a:rPr lang="en-US" sz="2100" dirty="0" smtClean="0">
                <a:solidFill>
                  <a:srgbClr val="FF00FF"/>
                </a:solidFill>
              </a:rPr>
              <a:t> </a:t>
            </a:r>
            <a:r>
              <a:rPr lang="en-US" sz="2100" dirty="0" err="1" smtClean="0">
                <a:solidFill>
                  <a:srgbClr val="FF00FF"/>
                </a:solidFill>
              </a:rPr>
              <a:t>pemilik</a:t>
            </a:r>
            <a:r>
              <a:rPr lang="en-US" sz="2100" dirty="0" smtClean="0">
                <a:solidFill>
                  <a:srgbClr val="FF00FF"/>
                </a:solidFill>
              </a:rPr>
              <a:t/>
            </a:r>
            <a:br>
              <a:rPr lang="en-US" sz="2100" dirty="0" smtClean="0">
                <a:solidFill>
                  <a:srgbClr val="FF00FF"/>
                </a:solidFill>
              </a:rPr>
            </a:br>
            <a:r>
              <a:rPr lang="en-US" sz="2100" dirty="0" smtClean="0">
                <a:solidFill>
                  <a:srgbClr val="FF00FF"/>
                </a:solidFill>
              </a:rPr>
              <a:t>    b. </a:t>
            </a:r>
            <a:r>
              <a:rPr lang="en-US" sz="2100" dirty="0" err="1" smtClean="0">
                <a:solidFill>
                  <a:srgbClr val="FF00FF"/>
                </a:solidFill>
              </a:rPr>
              <a:t>umumnya</a:t>
            </a:r>
            <a:r>
              <a:rPr lang="en-US" sz="2100" dirty="0" smtClean="0">
                <a:solidFill>
                  <a:srgbClr val="FF00FF"/>
                </a:solidFill>
              </a:rPr>
              <a:t> </a:t>
            </a:r>
            <a:r>
              <a:rPr lang="en-US" sz="2100" dirty="0" err="1" smtClean="0">
                <a:solidFill>
                  <a:srgbClr val="FF00FF"/>
                </a:solidFill>
              </a:rPr>
              <a:t>skala</a:t>
            </a:r>
            <a:r>
              <a:rPr lang="en-US" sz="2100" dirty="0" smtClean="0">
                <a:solidFill>
                  <a:srgbClr val="FF00FF"/>
                </a:solidFill>
              </a:rPr>
              <a:t> </a:t>
            </a:r>
            <a:r>
              <a:rPr lang="en-US" sz="2100" dirty="0" err="1" smtClean="0">
                <a:solidFill>
                  <a:srgbClr val="FF00FF"/>
                </a:solidFill>
              </a:rPr>
              <a:t>usahanya</a:t>
            </a:r>
            <a:r>
              <a:rPr lang="en-US" sz="2100" dirty="0" smtClean="0">
                <a:solidFill>
                  <a:srgbClr val="FF00FF"/>
                </a:solidFill>
              </a:rPr>
              <a:t> </a:t>
            </a:r>
            <a:r>
              <a:rPr lang="en-US" sz="2100" dirty="0" err="1" smtClean="0">
                <a:solidFill>
                  <a:srgbClr val="FF00FF"/>
                </a:solidFill>
              </a:rPr>
              <a:t>kecil</a:t>
            </a:r>
            <a:r>
              <a:rPr lang="en-US" sz="2100" dirty="0" smtClean="0">
                <a:solidFill>
                  <a:srgbClr val="FF00FF"/>
                </a:solidFill>
              </a:rPr>
              <a:t/>
            </a:r>
            <a:br>
              <a:rPr lang="en-US" sz="2100" dirty="0" smtClean="0">
                <a:solidFill>
                  <a:srgbClr val="FF00FF"/>
                </a:solidFill>
              </a:rPr>
            </a:br>
            <a:r>
              <a:rPr lang="en-US" sz="2100" dirty="0" smtClean="0">
                <a:solidFill>
                  <a:srgbClr val="FF00FF"/>
                </a:solidFill>
              </a:rPr>
              <a:t>    c. </a:t>
            </a:r>
            <a:r>
              <a:rPr lang="en-US" sz="2100" dirty="0" err="1" smtClean="0">
                <a:solidFill>
                  <a:srgbClr val="FF00FF"/>
                </a:solidFill>
              </a:rPr>
              <a:t>pengelolaannya</a:t>
            </a:r>
            <a:r>
              <a:rPr lang="en-US" sz="2100" dirty="0" smtClean="0">
                <a:solidFill>
                  <a:srgbClr val="FF00FF"/>
                </a:solidFill>
              </a:rPr>
              <a:t> </a:t>
            </a:r>
            <a:r>
              <a:rPr lang="en-US" sz="2100" dirty="0" err="1" smtClean="0">
                <a:solidFill>
                  <a:srgbClr val="FF00FF"/>
                </a:solidFill>
              </a:rPr>
              <a:t>bergantung</a:t>
            </a:r>
            <a:r>
              <a:rPr lang="en-US" sz="2100" dirty="0" smtClean="0">
                <a:solidFill>
                  <a:srgbClr val="FF00FF"/>
                </a:solidFill>
              </a:rPr>
              <a:t> </a:t>
            </a:r>
            <a:r>
              <a:rPr lang="en-US" sz="2100" dirty="0" err="1" smtClean="0">
                <a:solidFill>
                  <a:srgbClr val="FF00FF"/>
                </a:solidFill>
              </a:rPr>
              <a:t>kepada</a:t>
            </a:r>
            <a:r>
              <a:rPr lang="en-US" sz="2100" dirty="0" smtClean="0">
                <a:solidFill>
                  <a:srgbClr val="FF00FF"/>
                </a:solidFill>
              </a:rPr>
              <a:t> </a:t>
            </a:r>
            <a:r>
              <a:rPr lang="en-US" sz="2100" dirty="0" err="1" smtClean="0">
                <a:solidFill>
                  <a:srgbClr val="FF00FF"/>
                </a:solidFill>
              </a:rPr>
              <a:t>pemilik</a:t>
            </a:r>
            <a:r>
              <a:rPr lang="en-US" sz="2100" dirty="0" smtClean="0">
                <a:solidFill>
                  <a:srgbClr val="FF00FF"/>
                </a:solidFill>
              </a:rPr>
              <a:t/>
            </a:r>
            <a:br>
              <a:rPr lang="en-US" sz="2100" dirty="0" smtClean="0">
                <a:solidFill>
                  <a:srgbClr val="FF00FF"/>
                </a:solidFill>
              </a:rPr>
            </a:br>
            <a:r>
              <a:rPr lang="en-US" sz="2100" dirty="0" smtClean="0">
                <a:solidFill>
                  <a:srgbClr val="FF00FF"/>
                </a:solidFill>
              </a:rPr>
              <a:t>    d. </a:t>
            </a:r>
            <a:r>
              <a:rPr lang="en-US" sz="2100" dirty="0" err="1" smtClean="0">
                <a:solidFill>
                  <a:srgbClr val="FF00FF"/>
                </a:solidFill>
              </a:rPr>
              <a:t>keuntungan</a:t>
            </a:r>
            <a:r>
              <a:rPr lang="en-US" sz="2100" dirty="0" smtClean="0">
                <a:solidFill>
                  <a:srgbClr val="FF00FF"/>
                </a:solidFill>
              </a:rPr>
              <a:t> </a:t>
            </a:r>
            <a:r>
              <a:rPr lang="en-US" sz="2100" dirty="0" err="1" smtClean="0">
                <a:solidFill>
                  <a:srgbClr val="FF00FF"/>
                </a:solidFill>
              </a:rPr>
              <a:t>dan</a:t>
            </a:r>
            <a:r>
              <a:rPr lang="en-US" sz="2100" dirty="0" smtClean="0">
                <a:solidFill>
                  <a:srgbClr val="FF00FF"/>
                </a:solidFill>
              </a:rPr>
              <a:t> </a:t>
            </a:r>
            <a:r>
              <a:rPr lang="en-US" sz="2100" dirty="0" err="1" smtClean="0">
                <a:solidFill>
                  <a:srgbClr val="FF00FF"/>
                </a:solidFill>
              </a:rPr>
              <a:t>kerugian</a:t>
            </a:r>
            <a:r>
              <a:rPr lang="en-US" sz="2100" dirty="0" smtClean="0">
                <a:solidFill>
                  <a:srgbClr val="FF00FF"/>
                </a:solidFill>
              </a:rPr>
              <a:t> </a:t>
            </a:r>
            <a:r>
              <a:rPr lang="en-US" sz="2100" dirty="0" err="1" smtClean="0">
                <a:solidFill>
                  <a:srgbClr val="FF00FF"/>
                </a:solidFill>
              </a:rPr>
              <a:t>ditanggung</a:t>
            </a:r>
            <a:r>
              <a:rPr lang="en-US" sz="2100" dirty="0" smtClean="0">
                <a:solidFill>
                  <a:srgbClr val="FF00FF"/>
                </a:solidFill>
              </a:rPr>
              <a:t> </a:t>
            </a:r>
            <a:r>
              <a:rPr lang="en-US" sz="2100" dirty="0" err="1" smtClean="0">
                <a:solidFill>
                  <a:srgbClr val="FF00FF"/>
                </a:solidFill>
              </a:rPr>
              <a:t>pemilik</a:t>
            </a:r>
            <a:r>
              <a:rPr lang="en-US" sz="2100" dirty="0" smtClean="0">
                <a:solidFill>
                  <a:srgbClr val="FF00FF"/>
                </a:solidFill>
              </a:rPr>
              <a:t> </a:t>
            </a:r>
            <a:r>
              <a:rPr lang="en-US" sz="2100" dirty="0" err="1" smtClean="0">
                <a:solidFill>
                  <a:srgbClr val="FF00FF"/>
                </a:solidFill>
              </a:rPr>
              <a:t>sendiri</a:t>
            </a:r>
            <a:r>
              <a:rPr lang="en-US" sz="2100" dirty="0" smtClean="0">
                <a:solidFill>
                  <a:srgbClr val="FFFF00"/>
                </a:solidFill>
              </a:rPr>
              <a:t/>
            </a:r>
            <a:br>
              <a:rPr lang="en-US" sz="2100" dirty="0" smtClean="0">
                <a:solidFill>
                  <a:srgbClr val="FFFF00"/>
                </a:solidFill>
              </a:rPr>
            </a:br>
            <a:r>
              <a:rPr lang="en-US" sz="2100" dirty="0" smtClean="0">
                <a:solidFill>
                  <a:srgbClr val="00FF99"/>
                </a:solidFill>
              </a:rPr>
              <a:t>    </a:t>
            </a:r>
            <a:r>
              <a:rPr lang="en-US" sz="2100" dirty="0" err="1" smtClean="0">
                <a:solidFill>
                  <a:srgbClr val="00FF99"/>
                </a:solidFill>
              </a:rPr>
              <a:t>Kebaikan</a:t>
            </a:r>
            <a:r>
              <a:rPr lang="en-US" sz="2100" dirty="0" smtClean="0">
                <a:solidFill>
                  <a:srgbClr val="00FF99"/>
                </a:solidFill>
              </a:rPr>
              <a:t>:</a:t>
            </a:r>
            <a:br>
              <a:rPr lang="en-US" sz="2100" dirty="0" smtClean="0">
                <a:solidFill>
                  <a:srgbClr val="00FF99"/>
                </a:solidFill>
              </a:rPr>
            </a:br>
            <a:r>
              <a:rPr lang="en-US" sz="2100" dirty="0" smtClean="0">
                <a:solidFill>
                  <a:srgbClr val="00FF99"/>
                </a:solidFill>
              </a:rPr>
              <a:t>    a.  </a:t>
            </a:r>
            <a:r>
              <a:rPr lang="en-US" sz="2100" dirty="0" err="1" smtClean="0">
                <a:solidFill>
                  <a:srgbClr val="00FF99"/>
                </a:solidFill>
              </a:rPr>
              <a:t>Organisasinya</a:t>
            </a:r>
            <a:r>
              <a:rPr lang="en-US" sz="2100" dirty="0" smtClean="0">
                <a:solidFill>
                  <a:srgbClr val="00FF99"/>
                </a:solidFill>
              </a:rPr>
              <a:t> </a:t>
            </a:r>
            <a:r>
              <a:rPr lang="en-US" sz="2100" dirty="0" err="1" smtClean="0">
                <a:solidFill>
                  <a:srgbClr val="00FF99"/>
                </a:solidFill>
              </a:rPr>
              <a:t>sederhana</a:t>
            </a:r>
            <a:r>
              <a:rPr lang="en-US" sz="2100" dirty="0" smtClean="0">
                <a:solidFill>
                  <a:srgbClr val="00FF99"/>
                </a:solidFill>
              </a:rPr>
              <a:t/>
            </a:r>
            <a:br>
              <a:rPr lang="en-US" sz="2100" dirty="0" smtClean="0">
                <a:solidFill>
                  <a:srgbClr val="00FF99"/>
                </a:solidFill>
              </a:rPr>
            </a:br>
            <a:r>
              <a:rPr lang="en-US" sz="2100" dirty="0" smtClean="0">
                <a:solidFill>
                  <a:srgbClr val="00FF99"/>
                </a:solidFill>
              </a:rPr>
              <a:t>    b. </a:t>
            </a:r>
            <a:r>
              <a:rPr lang="en-US" sz="2100" dirty="0" err="1" smtClean="0">
                <a:solidFill>
                  <a:srgbClr val="00FF99"/>
                </a:solidFill>
              </a:rPr>
              <a:t>tidak</a:t>
            </a:r>
            <a:r>
              <a:rPr lang="en-US" sz="2100" dirty="0" smtClean="0">
                <a:solidFill>
                  <a:srgbClr val="00FF99"/>
                </a:solidFill>
              </a:rPr>
              <a:t> </a:t>
            </a:r>
            <a:r>
              <a:rPr lang="en-US" sz="2100" dirty="0" err="1" smtClean="0">
                <a:solidFill>
                  <a:srgbClr val="00FF99"/>
                </a:solidFill>
              </a:rPr>
              <a:t>ada</a:t>
            </a:r>
            <a:r>
              <a:rPr lang="en-US" sz="2100" dirty="0" smtClean="0">
                <a:solidFill>
                  <a:srgbClr val="00FF99"/>
                </a:solidFill>
              </a:rPr>
              <a:t> </a:t>
            </a:r>
            <a:r>
              <a:rPr lang="en-US" sz="2100" dirty="0" err="1" smtClean="0">
                <a:solidFill>
                  <a:srgbClr val="00FF99"/>
                </a:solidFill>
              </a:rPr>
              <a:t>undang-undang</a:t>
            </a:r>
            <a:r>
              <a:rPr lang="en-US" sz="2100" dirty="0" smtClean="0">
                <a:solidFill>
                  <a:srgbClr val="00FF99"/>
                </a:solidFill>
              </a:rPr>
              <a:t> yang </a:t>
            </a:r>
            <a:r>
              <a:rPr lang="en-US" sz="2100" dirty="0" err="1" smtClean="0">
                <a:solidFill>
                  <a:srgbClr val="00FF99"/>
                </a:solidFill>
              </a:rPr>
              <a:t>mengatur</a:t>
            </a:r>
            <a:r>
              <a:rPr lang="en-US" sz="2100" dirty="0" smtClean="0">
                <a:solidFill>
                  <a:srgbClr val="00FF99"/>
                </a:solidFill>
              </a:rPr>
              <a:t> </a:t>
            </a:r>
            <a:r>
              <a:rPr lang="en-US" sz="2100" dirty="0" err="1" smtClean="0">
                <a:solidFill>
                  <a:srgbClr val="00FF99"/>
                </a:solidFill>
              </a:rPr>
              <a:t>pendiriannya</a:t>
            </a:r>
            <a:r>
              <a:rPr lang="en-US" sz="2100" dirty="0" smtClean="0">
                <a:solidFill>
                  <a:srgbClr val="00FF99"/>
                </a:solidFill>
              </a:rPr>
              <a:t/>
            </a:r>
            <a:br>
              <a:rPr lang="en-US" sz="2100" dirty="0" smtClean="0">
                <a:solidFill>
                  <a:srgbClr val="00FF99"/>
                </a:solidFill>
              </a:rPr>
            </a:br>
            <a:r>
              <a:rPr lang="en-US" sz="2100" dirty="0" smtClean="0">
                <a:solidFill>
                  <a:srgbClr val="00FF99"/>
                </a:solidFill>
              </a:rPr>
              <a:t>    c. </a:t>
            </a:r>
            <a:r>
              <a:rPr lang="en-US" sz="2100" dirty="0" err="1" smtClean="0">
                <a:solidFill>
                  <a:srgbClr val="00FF99"/>
                </a:solidFill>
              </a:rPr>
              <a:t>sifat</a:t>
            </a:r>
            <a:r>
              <a:rPr lang="en-US" sz="2100" dirty="0" smtClean="0">
                <a:solidFill>
                  <a:srgbClr val="00FF99"/>
                </a:solidFill>
              </a:rPr>
              <a:t> </a:t>
            </a:r>
            <a:r>
              <a:rPr lang="en-US" sz="2100" dirty="0" err="1" smtClean="0">
                <a:solidFill>
                  <a:srgbClr val="00FF99"/>
                </a:solidFill>
              </a:rPr>
              <a:t>kerahasiaan</a:t>
            </a:r>
            <a:r>
              <a:rPr lang="en-US" sz="2100" dirty="0" smtClean="0">
                <a:solidFill>
                  <a:srgbClr val="00FF99"/>
                </a:solidFill>
              </a:rPr>
              <a:t> </a:t>
            </a:r>
            <a:r>
              <a:rPr lang="en-US" sz="2100" dirty="0" err="1" smtClean="0">
                <a:solidFill>
                  <a:srgbClr val="00FF99"/>
                </a:solidFill>
              </a:rPr>
              <a:t>terjamin</a:t>
            </a:r>
            <a:r>
              <a:rPr lang="en-US" sz="2100" dirty="0" smtClean="0">
                <a:solidFill>
                  <a:srgbClr val="00FF99"/>
                </a:solidFill>
              </a:rPr>
              <a:t/>
            </a:r>
            <a:br>
              <a:rPr lang="en-US" sz="2100" dirty="0" smtClean="0">
                <a:solidFill>
                  <a:srgbClr val="00FF99"/>
                </a:solidFill>
              </a:rPr>
            </a:br>
            <a:r>
              <a:rPr lang="en-US" sz="2100" dirty="0" smtClean="0">
                <a:solidFill>
                  <a:srgbClr val="00FF99"/>
                </a:solidFill>
              </a:rPr>
              <a:t>    d. </a:t>
            </a:r>
            <a:r>
              <a:rPr lang="en-US" sz="2100" dirty="0" err="1" smtClean="0">
                <a:solidFill>
                  <a:srgbClr val="00FF99"/>
                </a:solidFill>
              </a:rPr>
              <a:t>seluruh</a:t>
            </a:r>
            <a:r>
              <a:rPr lang="en-US" sz="2100" dirty="0" smtClean="0">
                <a:solidFill>
                  <a:srgbClr val="00FF99"/>
                </a:solidFill>
              </a:rPr>
              <a:t> </a:t>
            </a:r>
            <a:r>
              <a:rPr lang="en-US" sz="2100" dirty="0" err="1" smtClean="0">
                <a:solidFill>
                  <a:srgbClr val="00FF99"/>
                </a:solidFill>
              </a:rPr>
              <a:t>keuntungan</a:t>
            </a:r>
            <a:r>
              <a:rPr lang="en-US" sz="2100" dirty="0" smtClean="0">
                <a:solidFill>
                  <a:srgbClr val="00FF99"/>
                </a:solidFill>
              </a:rPr>
              <a:t> </a:t>
            </a:r>
            <a:r>
              <a:rPr lang="en-US" sz="2100" dirty="0" err="1" smtClean="0">
                <a:solidFill>
                  <a:srgbClr val="00FF99"/>
                </a:solidFill>
              </a:rPr>
              <a:t>menjadi</a:t>
            </a:r>
            <a:r>
              <a:rPr lang="en-US" sz="2100" dirty="0" smtClean="0">
                <a:solidFill>
                  <a:srgbClr val="00FF99"/>
                </a:solidFill>
              </a:rPr>
              <a:t> </a:t>
            </a:r>
            <a:r>
              <a:rPr lang="en-US" sz="2100" dirty="0" err="1" smtClean="0">
                <a:solidFill>
                  <a:srgbClr val="00FF99"/>
                </a:solidFill>
              </a:rPr>
              <a:t>pemilik</a:t>
            </a:r>
            <a:r>
              <a:rPr lang="en-US" sz="2100" dirty="0" smtClean="0">
                <a:solidFill>
                  <a:srgbClr val="00FF99"/>
                </a:solidFill>
              </a:rPr>
              <a:t/>
            </a:r>
            <a:br>
              <a:rPr lang="en-US" sz="2100" dirty="0" smtClean="0">
                <a:solidFill>
                  <a:srgbClr val="00FF99"/>
                </a:solidFill>
              </a:rPr>
            </a:br>
            <a:r>
              <a:rPr lang="en-US" sz="2100" dirty="0" smtClean="0">
                <a:solidFill>
                  <a:srgbClr val="00FF99"/>
                </a:solidFill>
              </a:rPr>
              <a:t>    e. </a:t>
            </a:r>
            <a:r>
              <a:rPr lang="en-US" sz="2100" dirty="0" err="1" smtClean="0">
                <a:solidFill>
                  <a:srgbClr val="00FF99"/>
                </a:solidFill>
              </a:rPr>
              <a:t>adanya</a:t>
            </a:r>
            <a:r>
              <a:rPr lang="en-US" sz="2100" dirty="0" smtClean="0">
                <a:solidFill>
                  <a:srgbClr val="00FF99"/>
                </a:solidFill>
              </a:rPr>
              <a:t> </a:t>
            </a:r>
            <a:r>
              <a:rPr lang="en-US" sz="2100" dirty="0" err="1" smtClean="0">
                <a:solidFill>
                  <a:srgbClr val="00FF99"/>
                </a:solidFill>
              </a:rPr>
              <a:t>kebebasan</a:t>
            </a:r>
            <a:r>
              <a:rPr lang="en-US" sz="2100" dirty="0" smtClean="0">
                <a:solidFill>
                  <a:srgbClr val="00FF99"/>
                </a:solidFill>
              </a:rPr>
              <a:t> </a:t>
            </a:r>
            <a:r>
              <a:rPr lang="en-US" sz="2100" dirty="0" err="1" smtClean="0">
                <a:solidFill>
                  <a:srgbClr val="00FF99"/>
                </a:solidFill>
              </a:rPr>
              <a:t>bergerak</a:t>
            </a:r>
            <a:r>
              <a:rPr lang="en-US" sz="2100" dirty="0" smtClean="0">
                <a:solidFill>
                  <a:srgbClr val="FFFF00"/>
                </a:solidFill>
              </a:rPr>
              <a:t/>
            </a:r>
            <a:br>
              <a:rPr lang="en-US" sz="2100" dirty="0" smtClean="0">
                <a:solidFill>
                  <a:srgbClr val="FFFF00"/>
                </a:solidFill>
              </a:rPr>
            </a:br>
            <a:r>
              <a:rPr lang="en-US" sz="2100" dirty="0" smtClean="0">
                <a:solidFill>
                  <a:srgbClr val="FFFF00"/>
                </a:solidFill>
              </a:rPr>
              <a:t>    </a:t>
            </a:r>
            <a:r>
              <a:rPr lang="en-US" sz="2100" dirty="0" err="1" smtClean="0">
                <a:solidFill>
                  <a:schemeClr val="accent6"/>
                </a:solidFill>
              </a:rPr>
              <a:t>Keburukan</a:t>
            </a:r>
            <a:r>
              <a:rPr lang="en-US" sz="2100" dirty="0" smtClean="0">
                <a:solidFill>
                  <a:schemeClr val="accent6"/>
                </a:solidFill>
              </a:rPr>
              <a:t>:</a:t>
            </a:r>
            <a:br>
              <a:rPr lang="en-US" sz="2100" dirty="0" smtClean="0">
                <a:solidFill>
                  <a:schemeClr val="accent6"/>
                </a:solidFill>
              </a:rPr>
            </a:br>
            <a:r>
              <a:rPr lang="en-US" sz="2100" dirty="0" smtClean="0">
                <a:solidFill>
                  <a:schemeClr val="accent6"/>
                </a:solidFill>
              </a:rPr>
              <a:t>    a. </a:t>
            </a:r>
            <a:r>
              <a:rPr lang="en-US" sz="2100" dirty="0" err="1" smtClean="0">
                <a:solidFill>
                  <a:schemeClr val="accent6"/>
                </a:solidFill>
              </a:rPr>
              <a:t>tanggung</a:t>
            </a:r>
            <a:r>
              <a:rPr lang="en-US" sz="2100" dirty="0" smtClean="0">
                <a:solidFill>
                  <a:schemeClr val="accent6"/>
                </a:solidFill>
              </a:rPr>
              <a:t> </a:t>
            </a:r>
            <a:r>
              <a:rPr lang="en-US" sz="2100" dirty="0" err="1" smtClean="0">
                <a:solidFill>
                  <a:schemeClr val="accent6"/>
                </a:solidFill>
              </a:rPr>
              <a:t>jawab</a:t>
            </a:r>
            <a:r>
              <a:rPr lang="en-US" sz="2100" dirty="0" smtClean="0">
                <a:solidFill>
                  <a:schemeClr val="accent6"/>
                </a:solidFill>
              </a:rPr>
              <a:t> </a:t>
            </a:r>
            <a:r>
              <a:rPr lang="en-US" sz="2100" dirty="0" err="1" smtClean="0">
                <a:solidFill>
                  <a:schemeClr val="accent6"/>
                </a:solidFill>
              </a:rPr>
              <a:t>terhadap</a:t>
            </a:r>
            <a:r>
              <a:rPr lang="en-US" sz="2100" dirty="0" smtClean="0">
                <a:solidFill>
                  <a:schemeClr val="accent6"/>
                </a:solidFill>
              </a:rPr>
              <a:t> </a:t>
            </a:r>
            <a:r>
              <a:rPr lang="en-US" sz="2100" dirty="0" err="1" smtClean="0">
                <a:solidFill>
                  <a:schemeClr val="accent6"/>
                </a:solidFill>
              </a:rPr>
              <a:t>perusahaan</a:t>
            </a:r>
            <a:r>
              <a:rPr lang="en-US" sz="2100" dirty="0" smtClean="0">
                <a:solidFill>
                  <a:schemeClr val="accent6"/>
                </a:solidFill>
              </a:rPr>
              <a:t> </a:t>
            </a:r>
            <a:r>
              <a:rPr lang="en-US" sz="2100" dirty="0" err="1" smtClean="0">
                <a:solidFill>
                  <a:schemeClr val="accent6"/>
                </a:solidFill>
              </a:rPr>
              <a:t>tidak</a:t>
            </a:r>
            <a:r>
              <a:rPr lang="en-US" sz="2100" dirty="0" smtClean="0">
                <a:solidFill>
                  <a:schemeClr val="accent6"/>
                </a:solidFill>
              </a:rPr>
              <a:t> </a:t>
            </a:r>
            <a:r>
              <a:rPr lang="en-US" sz="2100" dirty="0" err="1" smtClean="0">
                <a:solidFill>
                  <a:schemeClr val="accent6"/>
                </a:solidFill>
              </a:rPr>
              <a:t>terbatas</a:t>
            </a:r>
            <a:r>
              <a:rPr lang="en-US" sz="2100" dirty="0" smtClean="0">
                <a:solidFill>
                  <a:schemeClr val="accent6"/>
                </a:solidFill>
              </a:rPr>
              <a:t/>
            </a:r>
            <a:br>
              <a:rPr lang="en-US" sz="2100" dirty="0" smtClean="0">
                <a:solidFill>
                  <a:schemeClr val="accent6"/>
                </a:solidFill>
              </a:rPr>
            </a:br>
            <a:r>
              <a:rPr lang="en-US" sz="2100" dirty="0" smtClean="0">
                <a:solidFill>
                  <a:schemeClr val="accent6"/>
                </a:solidFill>
              </a:rPr>
              <a:t>    b. </a:t>
            </a:r>
            <a:r>
              <a:rPr lang="en-US" sz="2100" dirty="0" err="1" smtClean="0">
                <a:solidFill>
                  <a:schemeClr val="accent6"/>
                </a:solidFill>
              </a:rPr>
              <a:t>besarnya</a:t>
            </a:r>
            <a:r>
              <a:rPr lang="en-US" sz="2100" dirty="0" smtClean="0">
                <a:solidFill>
                  <a:schemeClr val="accent6"/>
                </a:solidFill>
              </a:rPr>
              <a:t> </a:t>
            </a:r>
            <a:r>
              <a:rPr lang="en-US" sz="2100" dirty="0" err="1" smtClean="0">
                <a:solidFill>
                  <a:schemeClr val="accent6"/>
                </a:solidFill>
              </a:rPr>
              <a:t>perusahaan</a:t>
            </a:r>
            <a:r>
              <a:rPr lang="en-US" sz="2100" dirty="0" smtClean="0">
                <a:solidFill>
                  <a:schemeClr val="accent6"/>
                </a:solidFill>
              </a:rPr>
              <a:t> </a:t>
            </a:r>
            <a:r>
              <a:rPr lang="en-US" sz="2100" dirty="0" err="1" smtClean="0">
                <a:solidFill>
                  <a:schemeClr val="accent6"/>
                </a:solidFill>
              </a:rPr>
              <a:t>terbatas</a:t>
            </a:r>
            <a:r>
              <a:rPr lang="en-US" sz="2100" dirty="0" smtClean="0">
                <a:solidFill>
                  <a:schemeClr val="accent6"/>
                </a:solidFill>
              </a:rPr>
              <a:t>, </a:t>
            </a:r>
            <a:r>
              <a:rPr lang="en-US" sz="2100" dirty="0" err="1" smtClean="0">
                <a:solidFill>
                  <a:schemeClr val="accent6"/>
                </a:solidFill>
              </a:rPr>
              <a:t>dan</a:t>
            </a:r>
            <a:r>
              <a:rPr lang="en-US" sz="2100" dirty="0" smtClean="0">
                <a:solidFill>
                  <a:schemeClr val="accent6"/>
                </a:solidFill>
              </a:rPr>
              <a:t> </a:t>
            </a:r>
            <a:r>
              <a:rPr lang="en-US" sz="2100" dirty="0" err="1" smtClean="0">
                <a:solidFill>
                  <a:schemeClr val="accent6"/>
                </a:solidFill>
              </a:rPr>
              <a:t>kontiunuitas</a:t>
            </a:r>
            <a:r>
              <a:rPr lang="en-US" sz="2100" dirty="0" smtClean="0">
                <a:solidFill>
                  <a:schemeClr val="accent6"/>
                </a:solidFill>
              </a:rPr>
              <a:t> </a:t>
            </a:r>
            <a:r>
              <a:rPr lang="en-US" sz="2100" dirty="0" err="1" smtClean="0">
                <a:solidFill>
                  <a:schemeClr val="accent6"/>
                </a:solidFill>
              </a:rPr>
              <a:t>tidak</a:t>
            </a:r>
            <a:r>
              <a:rPr lang="en-US" sz="2100" dirty="0" smtClean="0">
                <a:solidFill>
                  <a:schemeClr val="accent6"/>
                </a:solidFill>
              </a:rPr>
              <a:t> </a:t>
            </a:r>
            <a:r>
              <a:rPr lang="en-US" sz="2100" dirty="0" err="1" smtClean="0">
                <a:solidFill>
                  <a:schemeClr val="accent6"/>
                </a:solidFill>
              </a:rPr>
              <a:t>terjamin</a:t>
            </a:r>
            <a:r>
              <a:rPr lang="en-US" sz="2100" dirty="0" smtClean="0">
                <a:solidFill>
                  <a:schemeClr val="accent6"/>
                </a:solidFill>
              </a:rPr>
              <a:t/>
            </a:r>
            <a:br>
              <a:rPr lang="en-US" sz="2100" dirty="0" smtClean="0">
                <a:solidFill>
                  <a:schemeClr val="accent6"/>
                </a:solidFill>
              </a:rPr>
            </a:br>
            <a:r>
              <a:rPr lang="en-US" sz="2100" dirty="0" smtClean="0">
                <a:solidFill>
                  <a:schemeClr val="accent6"/>
                </a:solidFill>
              </a:rPr>
              <a:t>    c. </a:t>
            </a:r>
            <a:r>
              <a:rPr lang="en-US" sz="2100" dirty="0" err="1" smtClean="0">
                <a:solidFill>
                  <a:schemeClr val="accent6"/>
                </a:solidFill>
              </a:rPr>
              <a:t>kemampuan</a:t>
            </a:r>
            <a:r>
              <a:rPr lang="en-US" sz="2100" dirty="0" smtClean="0">
                <a:solidFill>
                  <a:schemeClr val="accent6"/>
                </a:solidFill>
              </a:rPr>
              <a:t> </a:t>
            </a:r>
            <a:r>
              <a:rPr lang="en-US" sz="2100" dirty="0" err="1" smtClean="0">
                <a:solidFill>
                  <a:schemeClr val="accent6"/>
                </a:solidFill>
              </a:rPr>
              <a:t>menejerial</a:t>
            </a:r>
            <a:r>
              <a:rPr lang="en-US" sz="2100" dirty="0" smtClean="0">
                <a:solidFill>
                  <a:schemeClr val="accent6"/>
                </a:solidFill>
              </a:rPr>
              <a:t> yang </a:t>
            </a:r>
            <a:r>
              <a:rPr lang="en-US" sz="2100" dirty="0" err="1" smtClean="0">
                <a:solidFill>
                  <a:schemeClr val="accent6"/>
                </a:solidFill>
              </a:rPr>
              <a:t>terbatas</a:t>
            </a:r>
            <a:r>
              <a:rPr lang="en-US" sz="2100" dirty="0" smtClean="0">
                <a:solidFill>
                  <a:srgbClr val="FFFF00"/>
                </a:solidFill>
              </a:rPr>
              <a:t/>
            </a:r>
            <a:br>
              <a:rPr lang="en-US" sz="2100" dirty="0" smtClean="0">
                <a:solidFill>
                  <a:srgbClr val="FFFF00"/>
                </a:solidFill>
              </a:rPr>
            </a:br>
            <a:r>
              <a:rPr lang="en-US" sz="2100" dirty="0" smtClean="0">
                <a:solidFill>
                  <a:srgbClr val="FFFF00"/>
                </a:solidFill>
              </a:rPr>
              <a:t/>
            </a:r>
            <a:br>
              <a:rPr lang="en-US" sz="2100" dirty="0" smtClean="0">
                <a:solidFill>
                  <a:srgbClr val="FFFF00"/>
                </a:solidFill>
              </a:rPr>
            </a:br>
            <a:r>
              <a:rPr lang="en-US" sz="2100" b="0" dirty="0" smtClean="0">
                <a:solidFill>
                  <a:srgbClr val="00FFFF"/>
                </a:solidFill>
              </a:rPr>
              <a:t>B. Persekutuan Firma (</a:t>
            </a:r>
            <a:r>
              <a:rPr lang="en-US" sz="2100" b="0" dirty="0" err="1" smtClean="0">
                <a:solidFill>
                  <a:srgbClr val="00FFFF"/>
                </a:solidFill>
              </a:rPr>
              <a:t>Fa</a:t>
            </a:r>
            <a:r>
              <a:rPr lang="en-US" sz="2100" b="0" dirty="0" smtClean="0">
                <a:solidFill>
                  <a:srgbClr val="00FFFF"/>
                </a:solidFill>
              </a:rPr>
              <a:t>), </a:t>
            </a:r>
            <a:r>
              <a:rPr lang="en-US" sz="2100" b="0" dirty="0" err="1" smtClean="0">
                <a:solidFill>
                  <a:srgbClr val="00FFFF"/>
                </a:solidFill>
              </a:rPr>
              <a:t>persekutuan</a:t>
            </a:r>
            <a:r>
              <a:rPr lang="en-US" sz="2100" b="0" dirty="0" smtClean="0">
                <a:solidFill>
                  <a:srgbClr val="00FFFF"/>
                </a:solidFill>
              </a:rPr>
              <a:t> </a:t>
            </a:r>
            <a:r>
              <a:rPr lang="en-US" sz="2100" b="0" dirty="0" err="1" smtClean="0">
                <a:solidFill>
                  <a:srgbClr val="00FFFF"/>
                </a:solidFill>
              </a:rPr>
              <a:t>antara</a:t>
            </a:r>
            <a:r>
              <a:rPr lang="en-US" sz="2100" b="0" dirty="0" smtClean="0">
                <a:solidFill>
                  <a:srgbClr val="00FFFF"/>
                </a:solidFill>
              </a:rPr>
              <a:t> </a:t>
            </a:r>
            <a:r>
              <a:rPr lang="en-US" sz="2100" b="0" dirty="0" err="1" smtClean="0">
                <a:solidFill>
                  <a:srgbClr val="00FFFF"/>
                </a:solidFill>
              </a:rPr>
              <a:t>dua</a:t>
            </a:r>
            <a:r>
              <a:rPr lang="en-US" sz="2100" b="0" dirty="0" smtClean="0">
                <a:solidFill>
                  <a:srgbClr val="00FFFF"/>
                </a:solidFill>
              </a:rPr>
              <a:t> </a:t>
            </a:r>
            <a:r>
              <a:rPr lang="en-US" sz="2100" b="0" dirty="0" err="1" smtClean="0">
                <a:solidFill>
                  <a:srgbClr val="00FFFF"/>
                </a:solidFill>
              </a:rPr>
              <a:t>orang</a:t>
            </a:r>
            <a:r>
              <a:rPr lang="en-US" sz="2100" b="0" dirty="0" smtClean="0">
                <a:solidFill>
                  <a:srgbClr val="00FFFF"/>
                </a:solidFill>
              </a:rPr>
              <a:t> </a:t>
            </a:r>
            <a:r>
              <a:rPr lang="en-US" sz="2100" b="0" dirty="0" err="1" smtClean="0">
                <a:solidFill>
                  <a:srgbClr val="00FFFF"/>
                </a:solidFill>
              </a:rPr>
              <a:t>atau</a:t>
            </a:r>
            <a:r>
              <a:rPr lang="en-US" sz="2100" b="0" dirty="0" smtClean="0">
                <a:solidFill>
                  <a:srgbClr val="00FFFF"/>
                </a:solidFill>
              </a:rPr>
              <a:t> </a:t>
            </a:r>
            <a:r>
              <a:rPr lang="en-US" sz="2100" b="0" dirty="0" err="1" smtClean="0">
                <a:solidFill>
                  <a:srgbClr val="00FFFF"/>
                </a:solidFill>
              </a:rPr>
              <a:t>lebih</a:t>
            </a:r>
            <a:r>
              <a:rPr lang="en-US" sz="2100" b="0" dirty="0" smtClean="0">
                <a:solidFill>
                  <a:srgbClr val="00FFFF"/>
                </a:solidFill>
              </a:rPr>
              <a:t> </a:t>
            </a:r>
            <a:br>
              <a:rPr lang="en-US" sz="2100" b="0" dirty="0" smtClean="0">
                <a:solidFill>
                  <a:srgbClr val="00FFFF"/>
                </a:solidFill>
              </a:rPr>
            </a:br>
            <a:r>
              <a:rPr lang="en-US" sz="2100" b="0" dirty="0" smtClean="0">
                <a:solidFill>
                  <a:srgbClr val="00FFFF"/>
                </a:solidFill>
              </a:rPr>
              <a:t>    </a:t>
            </a:r>
            <a:r>
              <a:rPr lang="en-US" sz="2100" b="0" dirty="0" err="1" smtClean="0">
                <a:solidFill>
                  <a:srgbClr val="00FFFF"/>
                </a:solidFill>
              </a:rPr>
              <a:t>dengan</a:t>
            </a:r>
            <a:r>
              <a:rPr lang="en-US" sz="2100" b="0" dirty="0" smtClean="0">
                <a:solidFill>
                  <a:srgbClr val="00FFFF"/>
                </a:solidFill>
              </a:rPr>
              <a:t>  </a:t>
            </a:r>
            <a:r>
              <a:rPr lang="en-US" sz="2100" b="0" dirty="0" err="1" smtClean="0">
                <a:solidFill>
                  <a:srgbClr val="00FFFF"/>
                </a:solidFill>
              </a:rPr>
              <a:t>nama</a:t>
            </a:r>
            <a:r>
              <a:rPr lang="en-US" sz="2100" b="0" dirty="0" smtClean="0">
                <a:solidFill>
                  <a:srgbClr val="00FFFF"/>
                </a:solidFill>
              </a:rPr>
              <a:t> </a:t>
            </a:r>
            <a:r>
              <a:rPr lang="en-US" sz="2100" b="0" dirty="0" err="1" smtClean="0">
                <a:solidFill>
                  <a:srgbClr val="00FFFF"/>
                </a:solidFill>
              </a:rPr>
              <a:t>bersama</a:t>
            </a:r>
            <a:r>
              <a:rPr lang="en-US" sz="2100" b="0" dirty="0" smtClean="0">
                <a:solidFill>
                  <a:srgbClr val="00FFFF"/>
                </a:solidFill>
              </a:rPr>
              <a:t> </a:t>
            </a:r>
            <a:r>
              <a:rPr lang="en-US" sz="2100" b="0" dirty="0" err="1" smtClean="0">
                <a:solidFill>
                  <a:srgbClr val="00FFFF"/>
                </a:solidFill>
              </a:rPr>
              <a:t>untuk</a:t>
            </a:r>
            <a:r>
              <a:rPr lang="en-US" sz="2100" b="0" dirty="0" smtClean="0">
                <a:solidFill>
                  <a:srgbClr val="00FFFF"/>
                </a:solidFill>
              </a:rPr>
              <a:t> </a:t>
            </a:r>
            <a:r>
              <a:rPr lang="en-US" sz="2100" b="0" dirty="0" err="1" smtClean="0">
                <a:solidFill>
                  <a:srgbClr val="00FFFF"/>
                </a:solidFill>
              </a:rPr>
              <a:t>menjalankan</a:t>
            </a:r>
            <a:r>
              <a:rPr lang="en-US" sz="2100" b="0" dirty="0" smtClean="0">
                <a:solidFill>
                  <a:srgbClr val="00FFFF"/>
                </a:solidFill>
              </a:rPr>
              <a:t> </a:t>
            </a:r>
            <a:r>
              <a:rPr lang="en-US" sz="2100" b="0" dirty="0" err="1" smtClean="0">
                <a:solidFill>
                  <a:srgbClr val="00FFFF"/>
                </a:solidFill>
              </a:rPr>
              <a:t>usaha</a:t>
            </a:r>
            <a:r>
              <a:rPr lang="en-US" sz="2100" b="0" dirty="0" smtClean="0">
                <a:solidFill>
                  <a:srgbClr val="00FFFF"/>
                </a:solidFill>
              </a:rPr>
              <a:t>, </a:t>
            </a:r>
            <a:r>
              <a:rPr lang="en-US" sz="2100" b="0" dirty="0" err="1" smtClean="0">
                <a:solidFill>
                  <a:srgbClr val="00FFFF"/>
                </a:solidFill>
              </a:rPr>
              <a:t>dimana</a:t>
            </a:r>
            <a:r>
              <a:rPr lang="en-US" sz="2100" b="0" dirty="0" smtClean="0">
                <a:solidFill>
                  <a:srgbClr val="00FFFF"/>
                </a:solidFill>
              </a:rPr>
              <a:t> </a:t>
            </a:r>
            <a:r>
              <a:rPr lang="en-US" sz="2100" b="0" dirty="0" err="1" smtClean="0">
                <a:solidFill>
                  <a:srgbClr val="00FFFF"/>
                </a:solidFill>
              </a:rPr>
              <a:t>tanggung</a:t>
            </a:r>
            <a:r>
              <a:rPr lang="en-US" sz="2100" b="0" dirty="0" smtClean="0">
                <a:solidFill>
                  <a:srgbClr val="00FFFF"/>
                </a:solidFill>
              </a:rPr>
              <a:t> </a:t>
            </a:r>
            <a:br>
              <a:rPr lang="en-US" sz="2100" b="0" dirty="0" smtClean="0">
                <a:solidFill>
                  <a:srgbClr val="00FFFF"/>
                </a:solidFill>
              </a:rPr>
            </a:br>
            <a:r>
              <a:rPr lang="en-US" sz="2100" b="0" dirty="0" smtClean="0">
                <a:solidFill>
                  <a:srgbClr val="00FFFF"/>
                </a:solidFill>
              </a:rPr>
              <a:t>    </a:t>
            </a:r>
            <a:r>
              <a:rPr lang="en-US" sz="2100" b="0" dirty="0" err="1" smtClean="0">
                <a:solidFill>
                  <a:srgbClr val="00FFFF"/>
                </a:solidFill>
              </a:rPr>
              <a:t>jawab</a:t>
            </a:r>
            <a:r>
              <a:rPr lang="en-US" sz="2100" b="0" dirty="0" smtClean="0">
                <a:solidFill>
                  <a:srgbClr val="00FFFF"/>
                </a:solidFill>
              </a:rPr>
              <a:t> </a:t>
            </a:r>
            <a:r>
              <a:rPr lang="en-US" sz="2100" b="0" dirty="0" err="1" smtClean="0">
                <a:solidFill>
                  <a:srgbClr val="00FFFF"/>
                </a:solidFill>
              </a:rPr>
              <a:t>masing</a:t>
            </a:r>
            <a:r>
              <a:rPr lang="en-US" sz="2100" b="0" dirty="0" smtClean="0">
                <a:solidFill>
                  <a:srgbClr val="00FFFF"/>
                </a:solidFill>
              </a:rPr>
              <a:t> </a:t>
            </a:r>
            <a:r>
              <a:rPr lang="en-US" sz="2100" b="0" dirty="0" err="1" smtClean="0">
                <a:solidFill>
                  <a:srgbClr val="00FFFF"/>
                </a:solidFill>
              </a:rPr>
              <a:t>anggota</a:t>
            </a:r>
            <a:r>
              <a:rPr lang="en-US" sz="2100" b="0" dirty="0" smtClean="0">
                <a:solidFill>
                  <a:srgbClr val="00FFFF"/>
                </a:solidFill>
              </a:rPr>
              <a:t> </a:t>
            </a:r>
            <a:r>
              <a:rPr lang="en-US" sz="2100" b="0" dirty="0" err="1" smtClean="0">
                <a:solidFill>
                  <a:srgbClr val="00FFFF"/>
                </a:solidFill>
              </a:rPr>
              <a:t>tidak</a:t>
            </a:r>
            <a:r>
              <a:rPr lang="en-US" sz="2100" b="0" dirty="0" smtClean="0">
                <a:solidFill>
                  <a:srgbClr val="00FFFF"/>
                </a:solidFill>
              </a:rPr>
              <a:t> </a:t>
            </a:r>
            <a:r>
              <a:rPr lang="en-US" sz="2100" b="0" dirty="0" err="1" smtClean="0">
                <a:solidFill>
                  <a:srgbClr val="00FFFF"/>
                </a:solidFill>
              </a:rPr>
              <a:t>terbatas</a:t>
            </a:r>
            <a:r>
              <a:rPr lang="en-US" sz="2100" b="0" dirty="0" smtClean="0">
                <a:solidFill>
                  <a:srgbClr val="00FFFF"/>
                </a:solidFill>
              </a:rPr>
              <a:t>.</a:t>
            </a:r>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9059" name="Rectangle 3"/>
          <p:cNvSpPr>
            <a:spLocks noGrp="1" noChangeArrowheads="1"/>
          </p:cNvSpPr>
          <p:nvPr>
            <p:ph idx="1"/>
          </p:nvPr>
        </p:nvSpPr>
        <p:spPr>
          <a:xfrm>
            <a:off x="152400" y="152400"/>
            <a:ext cx="8839200" cy="6629400"/>
          </a:xfrm>
        </p:spPr>
        <p:txBody>
          <a:bodyPr>
            <a:noAutofit/>
          </a:bodyPr>
          <a:lstStyle/>
          <a:p>
            <a:pPr marL="609600" indent="-609600">
              <a:lnSpc>
                <a:spcPct val="80000"/>
              </a:lnSpc>
              <a:buFont typeface="Wingdings" pitchFamily="2" charset="2"/>
              <a:buNone/>
            </a:pPr>
            <a:r>
              <a:rPr lang="en-US" sz="2000" dirty="0">
                <a:solidFill>
                  <a:srgbClr val="00FFFF"/>
                </a:solidFill>
              </a:rPr>
              <a:t>   </a:t>
            </a:r>
            <a:r>
              <a:rPr lang="en-US" sz="2000" dirty="0" err="1">
                <a:solidFill>
                  <a:srgbClr val="00FFFF"/>
                </a:solidFill>
              </a:rPr>
              <a:t>Kebaikan</a:t>
            </a:r>
            <a:r>
              <a:rPr lang="en-US" sz="2000" dirty="0">
                <a:solidFill>
                  <a:srgbClr val="00FFFF"/>
                </a:solidFill>
              </a:rPr>
              <a:t> Firma:</a:t>
            </a:r>
          </a:p>
          <a:p>
            <a:pPr marL="609600" indent="-609600">
              <a:lnSpc>
                <a:spcPct val="80000"/>
              </a:lnSpc>
              <a:buFont typeface="Wingdings" pitchFamily="2" charset="2"/>
              <a:buAutoNum type="arabicPeriod"/>
            </a:pPr>
            <a:r>
              <a:rPr lang="en-US" sz="2000" dirty="0" err="1">
                <a:solidFill>
                  <a:srgbClr val="00FFFF"/>
                </a:solidFill>
              </a:rPr>
              <a:t>Kemudahan</a:t>
            </a:r>
            <a:r>
              <a:rPr lang="en-US" sz="2000" dirty="0">
                <a:solidFill>
                  <a:srgbClr val="00FFFF"/>
                </a:solidFill>
              </a:rPr>
              <a:t> </a:t>
            </a:r>
            <a:r>
              <a:rPr lang="en-US" sz="2000" dirty="0" err="1">
                <a:solidFill>
                  <a:srgbClr val="00FFFF"/>
                </a:solidFill>
              </a:rPr>
              <a:t>dalam</a:t>
            </a:r>
            <a:r>
              <a:rPr lang="en-US" sz="2000" dirty="0">
                <a:solidFill>
                  <a:srgbClr val="00FFFF"/>
                </a:solidFill>
              </a:rPr>
              <a:t> </a:t>
            </a:r>
            <a:r>
              <a:rPr lang="en-US" sz="2000" dirty="0" err="1">
                <a:solidFill>
                  <a:srgbClr val="00FFFF"/>
                </a:solidFill>
              </a:rPr>
              <a:t>permodalan</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Segala</a:t>
            </a:r>
            <a:r>
              <a:rPr lang="en-US" sz="2000" dirty="0">
                <a:solidFill>
                  <a:srgbClr val="00FFFF"/>
                </a:solidFill>
              </a:rPr>
              <a:t> </a:t>
            </a:r>
            <a:r>
              <a:rPr lang="en-US" sz="2000" dirty="0" err="1">
                <a:solidFill>
                  <a:srgbClr val="00FFFF"/>
                </a:solidFill>
              </a:rPr>
              <a:t>keputusan</a:t>
            </a:r>
            <a:r>
              <a:rPr lang="en-US" sz="2000" dirty="0">
                <a:solidFill>
                  <a:srgbClr val="00FFFF"/>
                </a:solidFill>
              </a:rPr>
              <a:t> </a:t>
            </a:r>
            <a:r>
              <a:rPr lang="en-US" sz="2000" dirty="0" err="1">
                <a:solidFill>
                  <a:srgbClr val="00FFFF"/>
                </a:solidFill>
              </a:rPr>
              <a:t>merupakan</a:t>
            </a:r>
            <a:r>
              <a:rPr lang="en-US" sz="2000" dirty="0">
                <a:solidFill>
                  <a:srgbClr val="00FFFF"/>
                </a:solidFill>
              </a:rPr>
              <a:t> </a:t>
            </a:r>
            <a:r>
              <a:rPr lang="en-US" sz="2000" dirty="0" err="1">
                <a:solidFill>
                  <a:srgbClr val="00FFFF"/>
                </a:solidFill>
              </a:rPr>
              <a:t>hasil</a:t>
            </a:r>
            <a:r>
              <a:rPr lang="en-US" sz="2000" dirty="0">
                <a:solidFill>
                  <a:srgbClr val="00FFFF"/>
                </a:solidFill>
              </a:rPr>
              <a:t> </a:t>
            </a:r>
            <a:r>
              <a:rPr lang="en-US" sz="2000" dirty="0" err="1">
                <a:solidFill>
                  <a:srgbClr val="00FFFF"/>
                </a:solidFill>
              </a:rPr>
              <a:t>musyawarah</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Ada</a:t>
            </a:r>
            <a:r>
              <a:rPr lang="en-US" sz="2000" dirty="0">
                <a:solidFill>
                  <a:srgbClr val="00FFFF"/>
                </a:solidFill>
              </a:rPr>
              <a:t> </a:t>
            </a:r>
            <a:r>
              <a:rPr lang="en-US" sz="2000" dirty="0" err="1">
                <a:solidFill>
                  <a:srgbClr val="00FFFF"/>
                </a:solidFill>
              </a:rPr>
              <a:t>pembagian</a:t>
            </a:r>
            <a:r>
              <a:rPr lang="en-US" sz="2000" dirty="0">
                <a:solidFill>
                  <a:srgbClr val="00FFFF"/>
                </a:solidFill>
              </a:rPr>
              <a:t> </a:t>
            </a:r>
            <a:r>
              <a:rPr lang="en-US" sz="2000" dirty="0" err="1">
                <a:solidFill>
                  <a:srgbClr val="00FFFF"/>
                </a:solidFill>
              </a:rPr>
              <a:t>kerja</a:t>
            </a:r>
            <a:r>
              <a:rPr lang="en-US" sz="2000" dirty="0">
                <a:solidFill>
                  <a:srgbClr val="00FFFF"/>
                </a:solidFill>
              </a:rPr>
              <a:t> </a:t>
            </a:r>
            <a:r>
              <a:rPr lang="en-US" sz="2000" dirty="0" err="1">
                <a:solidFill>
                  <a:srgbClr val="00FFFF"/>
                </a:solidFill>
              </a:rPr>
              <a:t>antar</a:t>
            </a:r>
            <a:r>
              <a:rPr lang="en-US" sz="2000" dirty="0">
                <a:solidFill>
                  <a:srgbClr val="00FFFF"/>
                </a:solidFill>
              </a:rPr>
              <a:t> </a:t>
            </a:r>
            <a:r>
              <a:rPr lang="en-US" sz="2000" dirty="0" err="1">
                <a:solidFill>
                  <a:srgbClr val="00FFFF"/>
                </a:solidFill>
              </a:rPr>
              <a:t>sekutu</a:t>
            </a:r>
            <a:r>
              <a:rPr lang="en-US" sz="2000" dirty="0">
                <a:solidFill>
                  <a:srgbClr val="00FFFF"/>
                </a:solidFill>
              </a:rPr>
              <a:t> </a:t>
            </a:r>
            <a:r>
              <a:rPr lang="en-US" sz="2000" dirty="0" err="1">
                <a:solidFill>
                  <a:srgbClr val="00FFFF"/>
                </a:solidFill>
              </a:rPr>
              <a:t>berdasarkan</a:t>
            </a:r>
            <a:r>
              <a:rPr lang="en-US" sz="2000" dirty="0">
                <a:solidFill>
                  <a:srgbClr val="00FFFF"/>
                </a:solidFill>
              </a:rPr>
              <a:t> </a:t>
            </a:r>
            <a:r>
              <a:rPr lang="en-US" sz="2000" dirty="0" err="1">
                <a:solidFill>
                  <a:srgbClr val="00FFFF"/>
                </a:solidFill>
              </a:rPr>
              <a:t>keahlian</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Kepedulian</a:t>
            </a:r>
            <a:r>
              <a:rPr lang="en-US" sz="2000" dirty="0">
                <a:solidFill>
                  <a:srgbClr val="00FFFF"/>
                </a:solidFill>
              </a:rPr>
              <a:t> </a:t>
            </a:r>
            <a:r>
              <a:rPr lang="en-US" sz="2000" dirty="0" err="1">
                <a:solidFill>
                  <a:srgbClr val="00FFFF"/>
                </a:solidFill>
              </a:rPr>
              <a:t>sekutu</a:t>
            </a:r>
            <a:r>
              <a:rPr lang="en-US" sz="2000" dirty="0">
                <a:solidFill>
                  <a:srgbClr val="00FFFF"/>
                </a:solidFill>
              </a:rPr>
              <a:t> </a:t>
            </a:r>
            <a:r>
              <a:rPr lang="en-US" sz="2000" dirty="0" err="1">
                <a:solidFill>
                  <a:srgbClr val="00FFFF"/>
                </a:solidFill>
              </a:rPr>
              <a:t>terhadap</a:t>
            </a:r>
            <a:r>
              <a:rPr lang="en-US" sz="2000" dirty="0">
                <a:solidFill>
                  <a:srgbClr val="00FFFF"/>
                </a:solidFill>
              </a:rPr>
              <a:t> firma </a:t>
            </a:r>
            <a:r>
              <a:rPr lang="en-US" sz="2000" dirty="0" err="1">
                <a:solidFill>
                  <a:srgbClr val="00FFFF"/>
                </a:solidFill>
              </a:rPr>
              <a:t>cukup</a:t>
            </a:r>
            <a:r>
              <a:rPr lang="en-US" sz="2000" dirty="0">
                <a:solidFill>
                  <a:srgbClr val="00FFFF"/>
                </a:solidFill>
              </a:rPr>
              <a:t> </a:t>
            </a:r>
            <a:r>
              <a:rPr lang="en-US" sz="2000" dirty="0" err="1">
                <a:solidFill>
                  <a:srgbClr val="00FFFF"/>
                </a:solidFill>
              </a:rPr>
              <a:t>besar</a:t>
            </a:r>
            <a:endParaRPr lang="en-US" sz="2000" dirty="0">
              <a:solidFill>
                <a:srgbClr val="00FFFF"/>
              </a:solidFill>
            </a:endParaRPr>
          </a:p>
          <a:p>
            <a:pPr marL="609600" indent="-609600">
              <a:lnSpc>
                <a:spcPct val="80000"/>
              </a:lnSpc>
              <a:buFont typeface="Wingdings" pitchFamily="2" charset="2"/>
              <a:buNone/>
            </a:pPr>
            <a:r>
              <a:rPr lang="en-US" sz="2000" dirty="0">
                <a:solidFill>
                  <a:srgbClr val="00FFFF"/>
                </a:solidFill>
              </a:rPr>
              <a:t>   </a:t>
            </a:r>
            <a:r>
              <a:rPr lang="en-US" sz="2000" dirty="0" err="1">
                <a:solidFill>
                  <a:srgbClr val="00FFFF"/>
                </a:solidFill>
              </a:rPr>
              <a:t>Kekurangan</a:t>
            </a:r>
            <a:r>
              <a:rPr lang="en-US" sz="2000" dirty="0">
                <a:solidFill>
                  <a:srgbClr val="00FFFF"/>
                </a:solidFill>
              </a:rPr>
              <a:t> Firma:</a:t>
            </a:r>
          </a:p>
          <a:p>
            <a:pPr marL="609600" indent="-609600">
              <a:lnSpc>
                <a:spcPct val="80000"/>
              </a:lnSpc>
              <a:buFont typeface="Wingdings" pitchFamily="2" charset="2"/>
              <a:buAutoNum type="arabicPeriod"/>
            </a:pPr>
            <a:r>
              <a:rPr lang="en-US" sz="2000" dirty="0" err="1">
                <a:solidFill>
                  <a:srgbClr val="00FFFF"/>
                </a:solidFill>
              </a:rPr>
              <a:t>Tanggung</a:t>
            </a:r>
            <a:r>
              <a:rPr lang="en-US" sz="2000" dirty="0">
                <a:solidFill>
                  <a:srgbClr val="00FFFF"/>
                </a:solidFill>
              </a:rPr>
              <a:t> </a:t>
            </a:r>
            <a:r>
              <a:rPr lang="en-US" sz="2000" dirty="0" err="1">
                <a:solidFill>
                  <a:srgbClr val="00FFFF"/>
                </a:solidFill>
              </a:rPr>
              <a:t>jawab</a:t>
            </a:r>
            <a:r>
              <a:rPr lang="en-US" sz="2000" dirty="0">
                <a:solidFill>
                  <a:srgbClr val="00FFFF"/>
                </a:solidFill>
              </a:rPr>
              <a:t> </a:t>
            </a:r>
            <a:r>
              <a:rPr lang="en-US" sz="2000" dirty="0" err="1">
                <a:solidFill>
                  <a:srgbClr val="00FFFF"/>
                </a:solidFill>
              </a:rPr>
              <a:t>sekutu</a:t>
            </a:r>
            <a:r>
              <a:rPr lang="en-US" sz="2000" dirty="0">
                <a:solidFill>
                  <a:srgbClr val="00FFFF"/>
                </a:solidFill>
              </a:rPr>
              <a:t> </a:t>
            </a:r>
            <a:r>
              <a:rPr lang="en-US" sz="2000" dirty="0" err="1">
                <a:solidFill>
                  <a:srgbClr val="00FFFF"/>
                </a:solidFill>
              </a:rPr>
              <a:t>tidak</a:t>
            </a:r>
            <a:r>
              <a:rPr lang="en-US" sz="2000" dirty="0">
                <a:solidFill>
                  <a:srgbClr val="00FFFF"/>
                </a:solidFill>
              </a:rPr>
              <a:t> </a:t>
            </a:r>
            <a:r>
              <a:rPr lang="en-US" sz="2000" dirty="0" err="1">
                <a:solidFill>
                  <a:srgbClr val="00FFFF"/>
                </a:solidFill>
              </a:rPr>
              <a:t>terbatas</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Kontinuitas</a:t>
            </a:r>
            <a:r>
              <a:rPr lang="en-US" sz="2000" dirty="0">
                <a:solidFill>
                  <a:srgbClr val="00FFFF"/>
                </a:solidFill>
              </a:rPr>
              <a:t> </a:t>
            </a:r>
            <a:r>
              <a:rPr lang="en-US" sz="2000" dirty="0" err="1">
                <a:solidFill>
                  <a:srgbClr val="00FFFF"/>
                </a:solidFill>
              </a:rPr>
              <a:t>hidup</a:t>
            </a:r>
            <a:r>
              <a:rPr lang="en-US" sz="2000" dirty="0">
                <a:solidFill>
                  <a:srgbClr val="00FFFF"/>
                </a:solidFill>
              </a:rPr>
              <a:t> firma </a:t>
            </a:r>
            <a:r>
              <a:rPr lang="en-US" sz="2000" dirty="0" err="1">
                <a:solidFill>
                  <a:srgbClr val="00FFFF"/>
                </a:solidFill>
              </a:rPr>
              <a:t>tidak</a:t>
            </a:r>
            <a:r>
              <a:rPr lang="en-US" sz="2000" dirty="0">
                <a:solidFill>
                  <a:srgbClr val="00FFFF"/>
                </a:solidFill>
              </a:rPr>
              <a:t> </a:t>
            </a:r>
            <a:r>
              <a:rPr lang="en-US" sz="2000" dirty="0" err="1">
                <a:solidFill>
                  <a:srgbClr val="00FFFF"/>
                </a:solidFill>
              </a:rPr>
              <a:t>terjamin</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Peluang</a:t>
            </a:r>
            <a:r>
              <a:rPr lang="en-US" sz="2000" dirty="0">
                <a:solidFill>
                  <a:srgbClr val="00FFFF"/>
                </a:solidFill>
              </a:rPr>
              <a:t> </a:t>
            </a:r>
            <a:r>
              <a:rPr lang="en-US" sz="2000" dirty="0" err="1">
                <a:solidFill>
                  <a:srgbClr val="00FFFF"/>
                </a:solidFill>
              </a:rPr>
              <a:t>terjadinya</a:t>
            </a:r>
            <a:r>
              <a:rPr lang="en-US" sz="2000" dirty="0">
                <a:solidFill>
                  <a:srgbClr val="00FFFF"/>
                </a:solidFill>
              </a:rPr>
              <a:t> </a:t>
            </a:r>
            <a:r>
              <a:rPr lang="en-US" sz="2000" dirty="0" err="1">
                <a:solidFill>
                  <a:srgbClr val="00FFFF"/>
                </a:solidFill>
              </a:rPr>
              <a:t>perselisihan</a:t>
            </a:r>
            <a:r>
              <a:rPr lang="en-US" sz="2000" dirty="0">
                <a:solidFill>
                  <a:srgbClr val="00FFFF"/>
                </a:solidFill>
              </a:rPr>
              <a:t> </a:t>
            </a:r>
            <a:r>
              <a:rPr lang="en-US" sz="2000" dirty="0" err="1">
                <a:solidFill>
                  <a:srgbClr val="00FFFF"/>
                </a:solidFill>
              </a:rPr>
              <a:t>antar</a:t>
            </a:r>
            <a:r>
              <a:rPr lang="en-US" sz="2000" dirty="0">
                <a:solidFill>
                  <a:srgbClr val="00FFFF"/>
                </a:solidFill>
              </a:rPr>
              <a:t> </a:t>
            </a:r>
            <a:r>
              <a:rPr lang="en-US" sz="2000" dirty="0" err="1">
                <a:solidFill>
                  <a:srgbClr val="00FFFF"/>
                </a:solidFill>
              </a:rPr>
              <a:t>sekutu</a:t>
            </a:r>
            <a:r>
              <a:rPr lang="en-US" sz="2000" dirty="0">
                <a:solidFill>
                  <a:srgbClr val="00FFFF"/>
                </a:solidFill>
              </a:rPr>
              <a:t> </a:t>
            </a:r>
            <a:r>
              <a:rPr lang="en-US" sz="2000" dirty="0" err="1">
                <a:solidFill>
                  <a:srgbClr val="00FFFF"/>
                </a:solidFill>
              </a:rPr>
              <a:t>cukup</a:t>
            </a:r>
            <a:r>
              <a:rPr lang="en-US" sz="2000" dirty="0">
                <a:solidFill>
                  <a:srgbClr val="00FFFF"/>
                </a:solidFill>
              </a:rPr>
              <a:t> </a:t>
            </a:r>
            <a:r>
              <a:rPr lang="en-US" sz="2000" dirty="0" err="1">
                <a:solidFill>
                  <a:srgbClr val="00FFFF"/>
                </a:solidFill>
              </a:rPr>
              <a:t>besar</a:t>
            </a:r>
            <a:endParaRPr lang="en-US" sz="2000" dirty="0">
              <a:solidFill>
                <a:srgbClr val="00FFFF"/>
              </a:solidFill>
            </a:endParaRPr>
          </a:p>
          <a:p>
            <a:pPr marL="609600" indent="-609600">
              <a:lnSpc>
                <a:spcPct val="80000"/>
              </a:lnSpc>
              <a:buFont typeface="Wingdings" pitchFamily="2" charset="2"/>
              <a:buAutoNum type="arabicPeriod"/>
            </a:pPr>
            <a:r>
              <a:rPr lang="en-US" sz="2000" dirty="0" err="1">
                <a:solidFill>
                  <a:srgbClr val="00FFFF"/>
                </a:solidFill>
              </a:rPr>
              <a:t>Sulit</a:t>
            </a:r>
            <a:r>
              <a:rPr lang="en-US" sz="2000" dirty="0">
                <a:solidFill>
                  <a:srgbClr val="00FFFF"/>
                </a:solidFill>
              </a:rPr>
              <a:t> </a:t>
            </a:r>
            <a:r>
              <a:rPr lang="en-US" sz="2000" dirty="0" err="1">
                <a:solidFill>
                  <a:srgbClr val="00FFFF"/>
                </a:solidFill>
              </a:rPr>
              <a:t>untuk</a:t>
            </a:r>
            <a:r>
              <a:rPr lang="en-US" sz="2000" dirty="0">
                <a:solidFill>
                  <a:srgbClr val="00FFFF"/>
                </a:solidFill>
              </a:rPr>
              <a:t> </a:t>
            </a:r>
            <a:r>
              <a:rPr lang="en-US" sz="2000" dirty="0" err="1">
                <a:solidFill>
                  <a:srgbClr val="00FFFF"/>
                </a:solidFill>
              </a:rPr>
              <a:t>menarik</a:t>
            </a:r>
            <a:r>
              <a:rPr lang="en-US" sz="2000" dirty="0">
                <a:solidFill>
                  <a:srgbClr val="00FFFF"/>
                </a:solidFill>
              </a:rPr>
              <a:t> modal yang </a:t>
            </a:r>
            <a:r>
              <a:rPr lang="en-US" sz="2000" dirty="0" err="1">
                <a:solidFill>
                  <a:srgbClr val="00FFFF"/>
                </a:solidFill>
              </a:rPr>
              <a:t>sudah</a:t>
            </a:r>
            <a:r>
              <a:rPr lang="en-US" sz="2000" dirty="0">
                <a:solidFill>
                  <a:srgbClr val="00FFFF"/>
                </a:solidFill>
              </a:rPr>
              <a:t> </a:t>
            </a:r>
            <a:r>
              <a:rPr lang="en-US" sz="2000" dirty="0" err="1">
                <a:solidFill>
                  <a:srgbClr val="00FFFF"/>
                </a:solidFill>
              </a:rPr>
              <a:t>diinvestasikan</a:t>
            </a:r>
            <a:endParaRPr lang="en-US" sz="2000" dirty="0">
              <a:solidFill>
                <a:srgbClr val="00FFFF"/>
              </a:solidFill>
            </a:endParaRPr>
          </a:p>
          <a:p>
            <a:pPr marL="609600" indent="-609600">
              <a:lnSpc>
                <a:spcPct val="80000"/>
              </a:lnSpc>
              <a:buFont typeface="Wingdings" pitchFamily="2" charset="2"/>
              <a:buNone/>
            </a:pPr>
            <a:r>
              <a:rPr lang="en-US" sz="2000" dirty="0">
                <a:solidFill>
                  <a:srgbClr val="92D050"/>
                </a:solidFill>
              </a:rPr>
              <a:t>C .Persekutuan </a:t>
            </a:r>
            <a:r>
              <a:rPr lang="en-US" sz="2000" dirty="0" err="1">
                <a:solidFill>
                  <a:srgbClr val="92D050"/>
                </a:solidFill>
              </a:rPr>
              <a:t>Komaditer</a:t>
            </a:r>
            <a:r>
              <a:rPr lang="en-US" sz="2000" dirty="0">
                <a:solidFill>
                  <a:srgbClr val="92D050"/>
                </a:solidFill>
              </a:rPr>
              <a:t> (CV), </a:t>
            </a:r>
            <a:r>
              <a:rPr lang="en-US" sz="2000" dirty="0" err="1">
                <a:solidFill>
                  <a:srgbClr val="92D050"/>
                </a:solidFill>
              </a:rPr>
              <a:t>adalah</a:t>
            </a:r>
            <a:r>
              <a:rPr lang="en-US" sz="2000" dirty="0">
                <a:solidFill>
                  <a:srgbClr val="92D050"/>
                </a:solidFill>
              </a:rPr>
              <a:t> </a:t>
            </a:r>
            <a:r>
              <a:rPr lang="en-US" sz="2000" dirty="0" err="1">
                <a:solidFill>
                  <a:srgbClr val="92D050"/>
                </a:solidFill>
              </a:rPr>
              <a:t>badan</a:t>
            </a:r>
            <a:r>
              <a:rPr lang="en-US" sz="2000" dirty="0">
                <a:solidFill>
                  <a:srgbClr val="92D050"/>
                </a:solidFill>
              </a:rPr>
              <a:t> </a:t>
            </a:r>
            <a:r>
              <a:rPr lang="en-US" sz="2000" dirty="0" err="1">
                <a:solidFill>
                  <a:srgbClr val="92D050"/>
                </a:solidFill>
              </a:rPr>
              <a:t>usaha</a:t>
            </a:r>
            <a:r>
              <a:rPr lang="en-US" sz="2000" dirty="0">
                <a:solidFill>
                  <a:srgbClr val="92D050"/>
                </a:solidFill>
              </a:rPr>
              <a:t> yang </a:t>
            </a:r>
            <a:r>
              <a:rPr lang="en-US" sz="2000" dirty="0" err="1">
                <a:solidFill>
                  <a:srgbClr val="92D050"/>
                </a:solidFill>
              </a:rPr>
              <a:t>didirikan</a:t>
            </a:r>
            <a:r>
              <a:rPr lang="en-US" sz="2000" dirty="0">
                <a:solidFill>
                  <a:srgbClr val="92D050"/>
                </a:solidFill>
              </a:rPr>
              <a:t> </a:t>
            </a:r>
            <a:r>
              <a:rPr lang="en-US" sz="2000" dirty="0" err="1">
                <a:solidFill>
                  <a:srgbClr val="92D050"/>
                </a:solidFill>
              </a:rPr>
              <a:t>oleh</a:t>
            </a:r>
            <a:endParaRPr lang="en-US" sz="2000" dirty="0">
              <a:solidFill>
                <a:srgbClr val="92D050"/>
              </a:solidFill>
            </a:endParaRPr>
          </a:p>
          <a:p>
            <a:pPr marL="609600" indent="-609600">
              <a:lnSpc>
                <a:spcPct val="80000"/>
              </a:lnSpc>
              <a:buFont typeface="Wingdings" pitchFamily="2" charset="2"/>
              <a:buNone/>
            </a:pPr>
            <a:r>
              <a:rPr lang="en-US" sz="2000" dirty="0">
                <a:solidFill>
                  <a:srgbClr val="92D050"/>
                </a:solidFill>
              </a:rPr>
              <a:t>    </a:t>
            </a:r>
            <a:r>
              <a:rPr lang="en-US" sz="2000" dirty="0" err="1">
                <a:solidFill>
                  <a:srgbClr val="92D050"/>
                </a:solidFill>
              </a:rPr>
              <a:t>beberapa</a:t>
            </a:r>
            <a:r>
              <a:rPr lang="en-US" sz="2000" dirty="0">
                <a:solidFill>
                  <a:srgbClr val="92D050"/>
                </a:solidFill>
              </a:rPr>
              <a:t> </a:t>
            </a:r>
            <a:r>
              <a:rPr lang="en-US" sz="2000" dirty="0" err="1">
                <a:solidFill>
                  <a:srgbClr val="92D050"/>
                </a:solidFill>
              </a:rPr>
              <a:t>orang</a:t>
            </a:r>
            <a:r>
              <a:rPr lang="en-US" sz="2000" dirty="0">
                <a:solidFill>
                  <a:srgbClr val="92D050"/>
                </a:solidFill>
              </a:rPr>
              <a:t> yang </a:t>
            </a:r>
            <a:r>
              <a:rPr lang="en-US" sz="2000" dirty="0" err="1">
                <a:solidFill>
                  <a:srgbClr val="92D050"/>
                </a:solidFill>
              </a:rPr>
              <a:t>terbagi</a:t>
            </a:r>
            <a:r>
              <a:rPr lang="en-US" sz="2000" dirty="0">
                <a:solidFill>
                  <a:srgbClr val="92D050"/>
                </a:solidFill>
              </a:rPr>
              <a:t> </a:t>
            </a:r>
            <a:r>
              <a:rPr lang="en-US" sz="2000" dirty="0" err="1">
                <a:solidFill>
                  <a:srgbClr val="92D050"/>
                </a:solidFill>
              </a:rPr>
              <a:t>dalam</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aktif</a:t>
            </a:r>
            <a:r>
              <a:rPr lang="en-US" sz="2000" dirty="0">
                <a:solidFill>
                  <a:srgbClr val="92D050"/>
                </a:solidFill>
              </a:rPr>
              <a:t> (</a:t>
            </a:r>
            <a:r>
              <a:rPr lang="en-US" sz="2000" dirty="0" err="1">
                <a:solidFill>
                  <a:srgbClr val="92D050"/>
                </a:solidFill>
              </a:rPr>
              <a:t>sekutukomplementer</a:t>
            </a:r>
            <a:r>
              <a:rPr lang="en-US" sz="2000" dirty="0">
                <a:solidFill>
                  <a:srgbClr val="92D050"/>
                </a:solidFill>
              </a:rPr>
              <a:t>)</a:t>
            </a:r>
          </a:p>
          <a:p>
            <a:pPr marL="609600" indent="-609600">
              <a:lnSpc>
                <a:spcPct val="80000"/>
              </a:lnSpc>
              <a:buFont typeface="Wingdings" pitchFamily="2" charset="2"/>
              <a:buNone/>
            </a:pPr>
            <a:r>
              <a:rPr lang="en-US" sz="2000" dirty="0">
                <a:solidFill>
                  <a:srgbClr val="92D050"/>
                </a:solidFill>
              </a:rPr>
              <a:t>    </a:t>
            </a:r>
            <a:r>
              <a:rPr lang="en-US" sz="2000" dirty="0" err="1">
                <a:solidFill>
                  <a:srgbClr val="92D050"/>
                </a:solidFill>
              </a:rPr>
              <a:t>dan</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pasif</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komanditer</a:t>
            </a:r>
            <a:r>
              <a:rPr lang="en-US" sz="2000" dirty="0">
                <a:solidFill>
                  <a:srgbClr val="92D050"/>
                </a:solidFill>
              </a:rPr>
              <a:t>).</a:t>
            </a:r>
          </a:p>
          <a:p>
            <a:pPr marL="609600" indent="-609600">
              <a:lnSpc>
                <a:spcPct val="80000"/>
              </a:lnSpc>
              <a:buFont typeface="Wingdings" pitchFamily="2" charset="2"/>
              <a:buNone/>
            </a:pPr>
            <a:r>
              <a:rPr lang="en-US" sz="2000" dirty="0">
                <a:solidFill>
                  <a:srgbClr val="92D050"/>
                </a:solidFill>
              </a:rPr>
              <a:t>    </a:t>
            </a:r>
            <a:r>
              <a:rPr lang="en-US" sz="2000" dirty="0" err="1">
                <a:solidFill>
                  <a:srgbClr val="92D050"/>
                </a:solidFill>
              </a:rPr>
              <a:t>Kebaikan</a:t>
            </a:r>
            <a:r>
              <a:rPr lang="en-US" sz="2000" dirty="0">
                <a:solidFill>
                  <a:srgbClr val="92D050"/>
                </a:solidFill>
              </a:rPr>
              <a:t> CV :</a:t>
            </a:r>
          </a:p>
          <a:p>
            <a:pPr marL="609600" indent="-609600">
              <a:lnSpc>
                <a:spcPct val="80000"/>
              </a:lnSpc>
              <a:buFont typeface="Wingdings" pitchFamily="2" charset="2"/>
              <a:buAutoNum type="arabicPeriod"/>
            </a:pPr>
            <a:r>
              <a:rPr lang="en-US" sz="2000" dirty="0" err="1">
                <a:solidFill>
                  <a:srgbClr val="92D050"/>
                </a:solidFill>
              </a:rPr>
              <a:t>Mudah</a:t>
            </a:r>
            <a:r>
              <a:rPr lang="en-US" sz="2000" dirty="0">
                <a:solidFill>
                  <a:srgbClr val="92D050"/>
                </a:solidFill>
              </a:rPr>
              <a:t>  </a:t>
            </a:r>
            <a:r>
              <a:rPr lang="en-US" sz="2000" dirty="0" err="1">
                <a:solidFill>
                  <a:srgbClr val="92D050"/>
                </a:solidFill>
              </a:rPr>
              <a:t>dalam</a:t>
            </a:r>
            <a:r>
              <a:rPr lang="en-US" sz="2000" dirty="0">
                <a:solidFill>
                  <a:srgbClr val="92D050"/>
                </a:solidFill>
              </a:rPr>
              <a:t> </a:t>
            </a:r>
            <a:r>
              <a:rPr lang="en-US" sz="2000" dirty="0" err="1">
                <a:solidFill>
                  <a:srgbClr val="92D050"/>
                </a:solidFill>
              </a:rPr>
              <a:t>pendirian</a:t>
            </a:r>
            <a:r>
              <a:rPr lang="en-US" sz="2000" dirty="0">
                <a:solidFill>
                  <a:srgbClr val="92D050"/>
                </a:solidFill>
              </a:rPr>
              <a:t> </a:t>
            </a:r>
            <a:r>
              <a:rPr lang="en-US" sz="2000" dirty="0" err="1">
                <a:solidFill>
                  <a:srgbClr val="92D050"/>
                </a:solidFill>
              </a:rPr>
              <a:t>dan</a:t>
            </a:r>
            <a:r>
              <a:rPr lang="en-US" sz="2000" dirty="0">
                <a:solidFill>
                  <a:srgbClr val="92D050"/>
                </a:solidFill>
              </a:rPr>
              <a:t> </a:t>
            </a:r>
            <a:r>
              <a:rPr lang="en-US" sz="2000" dirty="0" err="1">
                <a:solidFill>
                  <a:srgbClr val="92D050"/>
                </a:solidFill>
              </a:rPr>
              <a:t>permodalannya</a:t>
            </a:r>
            <a:endParaRPr lang="en-US" sz="2000" dirty="0">
              <a:solidFill>
                <a:srgbClr val="92D050"/>
              </a:solidFill>
            </a:endParaRPr>
          </a:p>
          <a:p>
            <a:pPr marL="609600" indent="-609600">
              <a:lnSpc>
                <a:spcPct val="80000"/>
              </a:lnSpc>
              <a:buFont typeface="Wingdings" pitchFamily="2" charset="2"/>
              <a:buAutoNum type="arabicPeriod"/>
            </a:pPr>
            <a:r>
              <a:rPr lang="en-US" sz="2000" dirty="0" err="1">
                <a:solidFill>
                  <a:srgbClr val="92D050"/>
                </a:solidFill>
              </a:rPr>
              <a:t>Kemampuan</a:t>
            </a:r>
            <a:r>
              <a:rPr lang="en-US" sz="2000" dirty="0">
                <a:solidFill>
                  <a:srgbClr val="92D050"/>
                </a:solidFill>
              </a:rPr>
              <a:t> </a:t>
            </a:r>
            <a:r>
              <a:rPr lang="en-US" sz="2000" dirty="0" err="1">
                <a:solidFill>
                  <a:srgbClr val="92D050"/>
                </a:solidFill>
              </a:rPr>
              <a:t>mendapatkan</a:t>
            </a:r>
            <a:r>
              <a:rPr lang="en-US" sz="2000" dirty="0">
                <a:solidFill>
                  <a:srgbClr val="92D050"/>
                </a:solidFill>
              </a:rPr>
              <a:t> </a:t>
            </a:r>
            <a:r>
              <a:rPr lang="en-US" sz="2000" dirty="0" err="1">
                <a:solidFill>
                  <a:srgbClr val="92D050"/>
                </a:solidFill>
              </a:rPr>
              <a:t>kredit</a:t>
            </a:r>
            <a:r>
              <a:rPr lang="en-US" sz="2000" dirty="0">
                <a:solidFill>
                  <a:srgbClr val="92D050"/>
                </a:solidFill>
              </a:rPr>
              <a:t> </a:t>
            </a:r>
            <a:r>
              <a:rPr lang="en-US" sz="2000" dirty="0" err="1">
                <a:solidFill>
                  <a:srgbClr val="92D050"/>
                </a:solidFill>
              </a:rPr>
              <a:t>lebih</a:t>
            </a:r>
            <a:r>
              <a:rPr lang="en-US" sz="2000" dirty="0">
                <a:solidFill>
                  <a:srgbClr val="92D050"/>
                </a:solidFill>
              </a:rPr>
              <a:t> </a:t>
            </a:r>
            <a:r>
              <a:rPr lang="en-US" sz="2000" dirty="0" err="1">
                <a:solidFill>
                  <a:srgbClr val="92D050"/>
                </a:solidFill>
              </a:rPr>
              <a:t>mudah</a:t>
            </a:r>
            <a:endParaRPr lang="en-US" sz="2000" dirty="0">
              <a:solidFill>
                <a:srgbClr val="92D050"/>
              </a:solidFill>
            </a:endParaRPr>
          </a:p>
          <a:p>
            <a:pPr marL="609600" indent="-609600">
              <a:lnSpc>
                <a:spcPct val="80000"/>
              </a:lnSpc>
              <a:buFont typeface="Wingdings" pitchFamily="2" charset="2"/>
              <a:buAutoNum type="arabicPeriod"/>
            </a:pPr>
            <a:r>
              <a:rPr lang="en-US" sz="2000" dirty="0" err="1">
                <a:solidFill>
                  <a:srgbClr val="92D050"/>
                </a:solidFill>
              </a:rPr>
              <a:t>Kemampuan</a:t>
            </a:r>
            <a:r>
              <a:rPr lang="en-US" sz="2000" dirty="0">
                <a:solidFill>
                  <a:srgbClr val="92D050"/>
                </a:solidFill>
              </a:rPr>
              <a:t> </a:t>
            </a:r>
            <a:r>
              <a:rPr lang="en-US" sz="2000" dirty="0" err="1">
                <a:solidFill>
                  <a:srgbClr val="92D050"/>
                </a:solidFill>
              </a:rPr>
              <a:t>manajemen</a:t>
            </a:r>
            <a:r>
              <a:rPr lang="en-US" sz="2000" dirty="0">
                <a:solidFill>
                  <a:srgbClr val="92D050"/>
                </a:solidFill>
              </a:rPr>
              <a:t> </a:t>
            </a:r>
            <a:r>
              <a:rPr lang="en-US" sz="2000" dirty="0" err="1">
                <a:solidFill>
                  <a:srgbClr val="92D050"/>
                </a:solidFill>
              </a:rPr>
              <a:t>lebih</a:t>
            </a:r>
            <a:r>
              <a:rPr lang="en-US" sz="2000" dirty="0">
                <a:solidFill>
                  <a:srgbClr val="92D050"/>
                </a:solidFill>
              </a:rPr>
              <a:t> </a:t>
            </a:r>
            <a:r>
              <a:rPr lang="en-US" sz="2000" dirty="0" err="1">
                <a:solidFill>
                  <a:srgbClr val="92D050"/>
                </a:solidFill>
              </a:rPr>
              <a:t>terjamin</a:t>
            </a:r>
            <a:endParaRPr lang="en-US" sz="2000" dirty="0">
              <a:solidFill>
                <a:srgbClr val="92D050"/>
              </a:solidFill>
            </a:endParaRPr>
          </a:p>
          <a:p>
            <a:pPr marL="609600" indent="-609600">
              <a:lnSpc>
                <a:spcPct val="80000"/>
              </a:lnSpc>
              <a:buFont typeface="Wingdings" pitchFamily="2" charset="2"/>
              <a:buNone/>
            </a:pPr>
            <a:r>
              <a:rPr lang="en-US" sz="2000" dirty="0">
                <a:solidFill>
                  <a:srgbClr val="92D050"/>
                </a:solidFill>
              </a:rPr>
              <a:t>    </a:t>
            </a:r>
            <a:r>
              <a:rPr lang="en-US" sz="2000" dirty="0" err="1">
                <a:solidFill>
                  <a:srgbClr val="92D050"/>
                </a:solidFill>
              </a:rPr>
              <a:t>Kelemahan</a:t>
            </a:r>
            <a:r>
              <a:rPr lang="en-US" sz="2000" dirty="0">
                <a:solidFill>
                  <a:srgbClr val="92D050"/>
                </a:solidFill>
              </a:rPr>
              <a:t> CV:</a:t>
            </a:r>
          </a:p>
          <a:p>
            <a:pPr marL="609600" indent="-609600">
              <a:lnSpc>
                <a:spcPct val="80000"/>
              </a:lnSpc>
              <a:buFont typeface="Wingdings" pitchFamily="2" charset="2"/>
              <a:buAutoNum type="arabicPeriod"/>
            </a:pPr>
            <a:r>
              <a:rPr lang="en-US" sz="2000" dirty="0" err="1">
                <a:solidFill>
                  <a:srgbClr val="92D050"/>
                </a:solidFill>
              </a:rPr>
              <a:t>Kelangsungan</a:t>
            </a:r>
            <a:r>
              <a:rPr lang="en-US" sz="2000" dirty="0">
                <a:solidFill>
                  <a:srgbClr val="92D050"/>
                </a:solidFill>
              </a:rPr>
              <a:t> </a:t>
            </a:r>
            <a:r>
              <a:rPr lang="en-US" sz="2000" dirty="0" err="1">
                <a:solidFill>
                  <a:srgbClr val="92D050"/>
                </a:solidFill>
              </a:rPr>
              <a:t>hidup</a:t>
            </a:r>
            <a:r>
              <a:rPr lang="en-US" sz="2000" dirty="0">
                <a:solidFill>
                  <a:srgbClr val="92D050"/>
                </a:solidFill>
              </a:rPr>
              <a:t> CV </a:t>
            </a:r>
            <a:r>
              <a:rPr lang="en-US" sz="2000" dirty="0" err="1">
                <a:solidFill>
                  <a:srgbClr val="92D050"/>
                </a:solidFill>
              </a:rPr>
              <a:t>sangat</a:t>
            </a:r>
            <a:r>
              <a:rPr lang="en-US" sz="2000" dirty="0">
                <a:solidFill>
                  <a:srgbClr val="92D050"/>
                </a:solidFill>
              </a:rPr>
              <a:t> </a:t>
            </a:r>
            <a:r>
              <a:rPr lang="en-US" sz="2000" dirty="0" err="1">
                <a:solidFill>
                  <a:srgbClr val="92D050"/>
                </a:solidFill>
              </a:rPr>
              <a:t>tergantung</a:t>
            </a:r>
            <a:r>
              <a:rPr lang="en-US" sz="2000" dirty="0">
                <a:solidFill>
                  <a:srgbClr val="92D050"/>
                </a:solidFill>
              </a:rPr>
              <a:t> </a:t>
            </a:r>
            <a:r>
              <a:rPr lang="en-US" sz="2000" dirty="0" err="1">
                <a:solidFill>
                  <a:srgbClr val="92D050"/>
                </a:solidFill>
              </a:rPr>
              <a:t>pada</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komplementer</a:t>
            </a:r>
            <a:endParaRPr lang="en-US" sz="2000" dirty="0">
              <a:solidFill>
                <a:srgbClr val="92D050"/>
              </a:solidFill>
            </a:endParaRPr>
          </a:p>
          <a:p>
            <a:pPr marL="609600" indent="-609600">
              <a:lnSpc>
                <a:spcPct val="80000"/>
              </a:lnSpc>
              <a:buFont typeface="Wingdings" pitchFamily="2" charset="2"/>
              <a:buAutoNum type="arabicPeriod"/>
            </a:pPr>
            <a:r>
              <a:rPr lang="en-US" sz="2000" dirty="0" err="1">
                <a:solidFill>
                  <a:srgbClr val="92D050"/>
                </a:solidFill>
              </a:rPr>
              <a:t>Sulit</a:t>
            </a:r>
            <a:r>
              <a:rPr lang="en-US" sz="2000" dirty="0">
                <a:solidFill>
                  <a:srgbClr val="92D050"/>
                </a:solidFill>
              </a:rPr>
              <a:t> </a:t>
            </a:r>
            <a:r>
              <a:rPr lang="en-US" sz="2000" dirty="0" err="1">
                <a:solidFill>
                  <a:srgbClr val="92D050"/>
                </a:solidFill>
              </a:rPr>
              <a:t>menarik</a:t>
            </a:r>
            <a:r>
              <a:rPr lang="en-US" sz="2000" dirty="0">
                <a:solidFill>
                  <a:srgbClr val="92D050"/>
                </a:solidFill>
              </a:rPr>
              <a:t> modal </a:t>
            </a:r>
            <a:r>
              <a:rPr lang="en-US" sz="2000" dirty="0" err="1">
                <a:solidFill>
                  <a:srgbClr val="92D050"/>
                </a:solidFill>
              </a:rPr>
              <a:t>terutama</a:t>
            </a:r>
            <a:r>
              <a:rPr lang="en-US" sz="2000" dirty="0">
                <a:solidFill>
                  <a:srgbClr val="92D050"/>
                </a:solidFill>
              </a:rPr>
              <a:t> </a:t>
            </a:r>
            <a:r>
              <a:rPr lang="en-US" sz="2000" dirty="0" err="1">
                <a:solidFill>
                  <a:srgbClr val="92D050"/>
                </a:solidFill>
              </a:rPr>
              <a:t>bagi</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komplementer</a:t>
            </a:r>
            <a:endParaRPr lang="en-US" sz="2000" dirty="0">
              <a:solidFill>
                <a:srgbClr val="92D050"/>
              </a:solidFill>
            </a:endParaRPr>
          </a:p>
          <a:p>
            <a:pPr marL="609600" indent="-609600">
              <a:lnSpc>
                <a:spcPct val="80000"/>
              </a:lnSpc>
              <a:buFont typeface="Wingdings" pitchFamily="2" charset="2"/>
              <a:buAutoNum type="arabicPeriod"/>
            </a:pPr>
            <a:r>
              <a:rPr lang="en-US" sz="2000" dirty="0" err="1">
                <a:solidFill>
                  <a:srgbClr val="92D050"/>
                </a:solidFill>
              </a:rPr>
              <a:t>Sebagian</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sekutu</a:t>
            </a:r>
            <a:r>
              <a:rPr lang="en-US" sz="2000" dirty="0">
                <a:solidFill>
                  <a:srgbClr val="92D050"/>
                </a:solidFill>
              </a:rPr>
              <a:t> </a:t>
            </a:r>
            <a:r>
              <a:rPr lang="en-US" sz="2000" dirty="0" err="1">
                <a:solidFill>
                  <a:srgbClr val="92D050"/>
                </a:solidFill>
              </a:rPr>
              <a:t>koplementer</a:t>
            </a:r>
            <a:r>
              <a:rPr lang="en-US" sz="2000" dirty="0">
                <a:solidFill>
                  <a:srgbClr val="92D050"/>
                </a:solidFill>
              </a:rPr>
              <a:t>) </a:t>
            </a:r>
            <a:r>
              <a:rPr lang="en-US" sz="2000" dirty="0" err="1">
                <a:solidFill>
                  <a:srgbClr val="92D050"/>
                </a:solidFill>
              </a:rPr>
              <a:t>memiliki</a:t>
            </a:r>
            <a:r>
              <a:rPr lang="en-US" sz="2000" dirty="0">
                <a:solidFill>
                  <a:srgbClr val="92D050"/>
                </a:solidFill>
              </a:rPr>
              <a:t> </a:t>
            </a:r>
            <a:r>
              <a:rPr lang="en-US" sz="2000" dirty="0" err="1">
                <a:solidFill>
                  <a:srgbClr val="92D050"/>
                </a:solidFill>
              </a:rPr>
              <a:t>tanggung</a:t>
            </a:r>
            <a:r>
              <a:rPr lang="en-US" sz="2000" dirty="0">
                <a:solidFill>
                  <a:srgbClr val="92D050"/>
                </a:solidFill>
              </a:rPr>
              <a:t> </a:t>
            </a:r>
            <a:r>
              <a:rPr lang="en-US" sz="2000" dirty="0" err="1">
                <a:solidFill>
                  <a:srgbClr val="92D050"/>
                </a:solidFill>
              </a:rPr>
              <a:t>jawab</a:t>
            </a:r>
            <a:r>
              <a:rPr lang="en-US" sz="2000" dirty="0">
                <a:solidFill>
                  <a:srgbClr val="92D050"/>
                </a:solidFill>
              </a:rPr>
              <a:t> </a:t>
            </a:r>
            <a:r>
              <a:rPr lang="en-US" sz="2000" dirty="0" err="1">
                <a:solidFill>
                  <a:srgbClr val="92D050"/>
                </a:solidFill>
              </a:rPr>
              <a:t>tidak</a:t>
            </a:r>
            <a:r>
              <a:rPr lang="en-US" sz="2000" dirty="0">
                <a:solidFill>
                  <a:srgbClr val="92D050"/>
                </a:solidFill>
              </a:rPr>
              <a:t> </a:t>
            </a:r>
            <a:r>
              <a:rPr lang="en-US" sz="2000" dirty="0" err="1">
                <a:solidFill>
                  <a:srgbClr val="92D050"/>
                </a:solidFill>
              </a:rPr>
              <a:t>terbatas</a:t>
            </a:r>
            <a:r>
              <a:rPr lang="en-US" sz="2000" dirty="0">
                <a:solidFill>
                  <a:srgbClr val="92D050"/>
                </a:solidFill>
              </a:rPr>
              <a:t> </a:t>
            </a:r>
          </a:p>
          <a:p>
            <a:pPr marL="609600" indent="-609600">
              <a:lnSpc>
                <a:spcPct val="80000"/>
              </a:lnSpc>
              <a:buFont typeface="Wingdings" pitchFamily="2" charset="2"/>
              <a:buNone/>
            </a:pPr>
            <a:endParaRPr lang="en-US" sz="2000" dirty="0">
              <a:solidFill>
                <a:srgbClr val="92D050"/>
              </a:solidFill>
            </a:endParaRPr>
          </a:p>
          <a:p>
            <a:pPr marL="609600" indent="-609600">
              <a:lnSpc>
                <a:spcPct val="80000"/>
              </a:lnSpc>
              <a:buFont typeface="Wingdings" pitchFamily="2" charset="2"/>
              <a:buNone/>
            </a:pPr>
            <a:endParaRPr lang="en-US" sz="2000" dirty="0">
              <a:solidFill>
                <a:srgbClr val="92D050"/>
              </a:solidFill>
            </a:endParaRPr>
          </a:p>
          <a:p>
            <a:pPr marL="609600" indent="-609600">
              <a:lnSpc>
                <a:spcPct val="80000"/>
              </a:lnSpc>
              <a:buFont typeface="Wingdings" pitchFamily="2" charset="2"/>
              <a:buNone/>
            </a:pPr>
            <a:endParaRPr lang="en-US" sz="2000" dirty="0">
              <a:solidFill>
                <a:srgbClr val="92D050"/>
              </a:solidFill>
            </a:endParaRPr>
          </a:p>
          <a:p>
            <a:pPr marL="609600" indent="-609600">
              <a:lnSpc>
                <a:spcPct val="80000"/>
              </a:lnSpc>
              <a:buFont typeface="Wingdings" pitchFamily="2" charset="2"/>
              <a:buNone/>
            </a:pPr>
            <a:endParaRPr lang="en-US" sz="2000" dirty="0">
              <a:solidFill>
                <a:srgbClr val="92D050"/>
              </a:solidFill>
            </a:endParaRPr>
          </a:p>
        </p:txBody>
      </p:sp>
      <p:pic>
        <p:nvPicPr>
          <p:cNvPr id="429060" name="Picture 4" descr="anicharlieskates"/>
          <p:cNvPicPr>
            <a:picLocks noChangeAspect="1" noChangeArrowheads="1" noCrop="1"/>
          </p:cNvPicPr>
          <p:nvPr/>
        </p:nvPicPr>
        <p:blipFill>
          <a:blip r:embed="rId2"/>
          <a:srcRect/>
          <a:stretch>
            <a:fillRect/>
          </a:stretch>
        </p:blipFill>
        <p:spPr bwMode="auto">
          <a:xfrm>
            <a:off x="7391400" y="304800"/>
            <a:ext cx="1323975" cy="2286000"/>
          </a:xfrm>
          <a:prstGeom prst="rect">
            <a:avLst/>
          </a:prstGeom>
          <a:noFill/>
        </p:spPr>
      </p:pic>
      <p:pic>
        <p:nvPicPr>
          <p:cNvPr id="429062" name="Picture 6" descr="anibird2"/>
          <p:cNvPicPr>
            <a:picLocks noChangeAspect="1" noChangeArrowheads="1" noCrop="1"/>
          </p:cNvPicPr>
          <p:nvPr/>
        </p:nvPicPr>
        <p:blipFill>
          <a:blip r:embed="rId3"/>
          <a:srcRect/>
          <a:stretch>
            <a:fillRect/>
          </a:stretch>
        </p:blipFill>
        <p:spPr bwMode="auto">
          <a:xfrm>
            <a:off x="6019800" y="3886200"/>
            <a:ext cx="1238250" cy="990600"/>
          </a:xfrm>
          <a:prstGeom prst="rect">
            <a:avLst/>
          </a:prstGeom>
          <a:noFill/>
        </p:spPr>
      </p:pic>
      <p:sp>
        <p:nvSpPr>
          <p:cNvPr id="5" name="Action Button: Home 4">
            <a:hlinkClick r:id="rId4"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28039" name="Picture 7" descr="anilucy"/>
          <p:cNvPicPr>
            <a:picLocks noChangeAspect="1" noChangeArrowheads="1" noCrop="1"/>
          </p:cNvPicPr>
          <p:nvPr/>
        </p:nvPicPr>
        <p:blipFill>
          <a:blip r:embed="rId2"/>
          <a:srcRect/>
          <a:stretch>
            <a:fillRect/>
          </a:stretch>
        </p:blipFill>
        <p:spPr bwMode="auto">
          <a:xfrm>
            <a:off x="7924800" y="1828800"/>
            <a:ext cx="1219200" cy="3262312"/>
          </a:xfrm>
          <a:prstGeom prst="rect">
            <a:avLst/>
          </a:prstGeom>
          <a:noFill/>
        </p:spPr>
      </p:pic>
      <p:sp>
        <p:nvSpPr>
          <p:cNvPr id="428035" name="Rectangle 3"/>
          <p:cNvSpPr>
            <a:spLocks noGrp="1" noChangeArrowheads="1"/>
          </p:cNvSpPr>
          <p:nvPr>
            <p:ph idx="1"/>
          </p:nvPr>
        </p:nvSpPr>
        <p:spPr>
          <a:xfrm>
            <a:off x="152400" y="76200"/>
            <a:ext cx="8534400" cy="6740525"/>
          </a:xfrm>
        </p:spPr>
        <p:txBody>
          <a:bodyPr/>
          <a:lstStyle/>
          <a:p>
            <a:pPr marL="609600" indent="-609600">
              <a:lnSpc>
                <a:spcPct val="90000"/>
              </a:lnSpc>
              <a:buFont typeface="Wingdings" pitchFamily="2" charset="2"/>
              <a:buNone/>
            </a:pPr>
            <a:r>
              <a:rPr lang="en-US" sz="2000" dirty="0">
                <a:solidFill>
                  <a:srgbClr val="CCFF33"/>
                </a:solidFill>
              </a:rPr>
              <a:t>D. Perseroan </a:t>
            </a:r>
            <a:r>
              <a:rPr lang="en-US" sz="2000" dirty="0" err="1">
                <a:solidFill>
                  <a:srgbClr val="CCFF33"/>
                </a:solidFill>
              </a:rPr>
              <a:t>Terbatas</a:t>
            </a:r>
            <a:r>
              <a:rPr lang="en-US" sz="2000" dirty="0">
                <a:solidFill>
                  <a:srgbClr val="CCFF33"/>
                </a:solidFill>
              </a:rPr>
              <a:t>, </a:t>
            </a:r>
            <a:r>
              <a:rPr lang="en-US" sz="2000" dirty="0" err="1">
                <a:solidFill>
                  <a:srgbClr val="CCFF33"/>
                </a:solidFill>
              </a:rPr>
              <a:t>suatu</a:t>
            </a:r>
            <a:r>
              <a:rPr lang="en-US" sz="2000" dirty="0">
                <a:solidFill>
                  <a:srgbClr val="CCFF33"/>
                </a:solidFill>
              </a:rPr>
              <a:t> </a:t>
            </a:r>
            <a:r>
              <a:rPr lang="en-US" sz="2000" dirty="0" err="1">
                <a:solidFill>
                  <a:srgbClr val="CCFF33"/>
                </a:solidFill>
              </a:rPr>
              <a:t>persekutuan</a:t>
            </a:r>
            <a:r>
              <a:rPr lang="en-US" sz="2000" dirty="0">
                <a:solidFill>
                  <a:srgbClr val="CCFF33"/>
                </a:solidFill>
              </a:rPr>
              <a:t> </a:t>
            </a:r>
            <a:r>
              <a:rPr lang="en-US" sz="2000" dirty="0" err="1">
                <a:solidFill>
                  <a:srgbClr val="CCFF33"/>
                </a:solidFill>
              </a:rPr>
              <a:t>untuk</a:t>
            </a:r>
            <a:r>
              <a:rPr lang="en-US" sz="2000" dirty="0">
                <a:solidFill>
                  <a:srgbClr val="CCFF33"/>
                </a:solidFill>
              </a:rPr>
              <a:t> </a:t>
            </a:r>
            <a:r>
              <a:rPr lang="en-US" sz="2000" dirty="0" err="1">
                <a:solidFill>
                  <a:srgbClr val="CCFF33"/>
                </a:solidFill>
              </a:rPr>
              <a:t>menjalankan</a:t>
            </a:r>
            <a:endParaRPr lang="en-US" sz="2000" dirty="0">
              <a:solidFill>
                <a:srgbClr val="CCFF33"/>
              </a:solidFill>
            </a:endParaRPr>
          </a:p>
          <a:p>
            <a:pPr marL="609600" indent="-609600">
              <a:lnSpc>
                <a:spcPct val="90000"/>
              </a:lnSpc>
              <a:buFont typeface="Wingdings" pitchFamily="2" charset="2"/>
              <a:buNone/>
            </a:pPr>
            <a:r>
              <a:rPr lang="en-US" sz="2000" dirty="0">
                <a:solidFill>
                  <a:srgbClr val="CCFF33"/>
                </a:solidFill>
              </a:rPr>
              <a:t>    </a:t>
            </a:r>
            <a:r>
              <a:rPr lang="en-US" sz="2000" dirty="0" err="1">
                <a:solidFill>
                  <a:srgbClr val="CCFF33"/>
                </a:solidFill>
              </a:rPr>
              <a:t>usaha</a:t>
            </a:r>
            <a:r>
              <a:rPr lang="en-US" sz="2000" dirty="0">
                <a:solidFill>
                  <a:srgbClr val="CCFF33"/>
                </a:solidFill>
              </a:rPr>
              <a:t> yang </a:t>
            </a:r>
            <a:r>
              <a:rPr lang="en-US" sz="2000" dirty="0" err="1">
                <a:solidFill>
                  <a:srgbClr val="CCFF33"/>
                </a:solidFill>
              </a:rPr>
              <a:t>modalnya</a:t>
            </a:r>
            <a:r>
              <a:rPr lang="en-US" sz="2000" dirty="0">
                <a:solidFill>
                  <a:srgbClr val="CCFF33"/>
                </a:solidFill>
              </a:rPr>
              <a:t> </a:t>
            </a:r>
            <a:r>
              <a:rPr lang="en-US" sz="2000" dirty="0" err="1">
                <a:solidFill>
                  <a:srgbClr val="CCFF33"/>
                </a:solidFill>
              </a:rPr>
              <a:t>terbagi</a:t>
            </a:r>
            <a:r>
              <a:rPr lang="en-US" sz="2000" dirty="0">
                <a:solidFill>
                  <a:srgbClr val="CCFF33"/>
                </a:solidFill>
              </a:rPr>
              <a:t> </a:t>
            </a:r>
            <a:r>
              <a:rPr lang="en-US" sz="2000" dirty="0" err="1">
                <a:solidFill>
                  <a:srgbClr val="CCFF33"/>
                </a:solidFill>
              </a:rPr>
              <a:t>atas</a:t>
            </a:r>
            <a:r>
              <a:rPr lang="en-US" sz="2000" dirty="0">
                <a:solidFill>
                  <a:srgbClr val="CCFF33"/>
                </a:solidFill>
              </a:rPr>
              <a:t> </a:t>
            </a:r>
            <a:r>
              <a:rPr lang="en-US" sz="2000" dirty="0" err="1">
                <a:solidFill>
                  <a:srgbClr val="CCFF33"/>
                </a:solidFill>
              </a:rPr>
              <a:t>beberapa</a:t>
            </a:r>
            <a:r>
              <a:rPr lang="en-US" sz="2000" dirty="0">
                <a:solidFill>
                  <a:srgbClr val="CCFF33"/>
                </a:solidFill>
              </a:rPr>
              <a:t> </a:t>
            </a:r>
            <a:r>
              <a:rPr lang="en-US" sz="2000" dirty="0" err="1">
                <a:solidFill>
                  <a:srgbClr val="CCFF33"/>
                </a:solidFill>
              </a:rPr>
              <a:t>saham</a:t>
            </a:r>
            <a:r>
              <a:rPr lang="en-US" sz="2000" dirty="0">
                <a:solidFill>
                  <a:srgbClr val="CCFF33"/>
                </a:solidFill>
              </a:rPr>
              <a:t>, </a:t>
            </a:r>
            <a:r>
              <a:rPr lang="en-US" sz="2000" dirty="0" err="1">
                <a:solidFill>
                  <a:srgbClr val="CCFF33"/>
                </a:solidFill>
              </a:rPr>
              <a:t>dan</a:t>
            </a:r>
            <a:r>
              <a:rPr lang="en-US" sz="2000" dirty="0">
                <a:solidFill>
                  <a:srgbClr val="CCFF33"/>
                </a:solidFill>
              </a:rPr>
              <a:t> </a:t>
            </a:r>
            <a:r>
              <a:rPr lang="en-US" sz="2000" dirty="0" err="1">
                <a:solidFill>
                  <a:srgbClr val="CCFF33"/>
                </a:solidFill>
              </a:rPr>
              <a:t>setiap</a:t>
            </a:r>
            <a:endParaRPr lang="en-US" sz="2000" dirty="0">
              <a:solidFill>
                <a:srgbClr val="CCFF33"/>
              </a:solidFill>
            </a:endParaRPr>
          </a:p>
          <a:p>
            <a:pPr marL="609600" indent="-609600">
              <a:lnSpc>
                <a:spcPct val="90000"/>
              </a:lnSpc>
              <a:buFont typeface="Wingdings" pitchFamily="2" charset="2"/>
              <a:buNone/>
            </a:pPr>
            <a:r>
              <a:rPr lang="en-US" sz="2000" dirty="0">
                <a:solidFill>
                  <a:srgbClr val="CCFF33"/>
                </a:solidFill>
              </a:rPr>
              <a:t>    </a:t>
            </a:r>
            <a:r>
              <a:rPr lang="en-US" sz="2000" dirty="0" err="1">
                <a:solidFill>
                  <a:srgbClr val="CCFF33"/>
                </a:solidFill>
              </a:rPr>
              <a:t>pemegang</a:t>
            </a:r>
            <a:r>
              <a:rPr lang="en-US" sz="2000" dirty="0">
                <a:solidFill>
                  <a:srgbClr val="CCFF33"/>
                </a:solidFill>
              </a:rPr>
              <a:t> </a:t>
            </a:r>
            <a:r>
              <a:rPr lang="en-US" sz="2000" dirty="0" err="1">
                <a:solidFill>
                  <a:srgbClr val="CCFF33"/>
                </a:solidFill>
              </a:rPr>
              <a:t>saham</a:t>
            </a:r>
            <a:r>
              <a:rPr lang="en-US" sz="2000" dirty="0">
                <a:solidFill>
                  <a:srgbClr val="CCFF33"/>
                </a:solidFill>
              </a:rPr>
              <a:t> </a:t>
            </a:r>
            <a:r>
              <a:rPr lang="en-US" sz="2000" dirty="0" err="1">
                <a:solidFill>
                  <a:srgbClr val="CCFF33"/>
                </a:solidFill>
              </a:rPr>
              <a:t>mempunyai</a:t>
            </a:r>
            <a:r>
              <a:rPr lang="en-US" sz="2000" dirty="0">
                <a:solidFill>
                  <a:srgbClr val="CCFF33"/>
                </a:solidFill>
              </a:rPr>
              <a:t> </a:t>
            </a:r>
            <a:r>
              <a:rPr lang="en-US" sz="2000" dirty="0" err="1">
                <a:solidFill>
                  <a:srgbClr val="CCFF33"/>
                </a:solidFill>
              </a:rPr>
              <a:t>tanggung</a:t>
            </a:r>
            <a:r>
              <a:rPr lang="en-US" sz="2000" dirty="0">
                <a:solidFill>
                  <a:srgbClr val="CCFF33"/>
                </a:solidFill>
              </a:rPr>
              <a:t> </a:t>
            </a:r>
            <a:r>
              <a:rPr lang="en-US" sz="2000" dirty="0" err="1">
                <a:solidFill>
                  <a:srgbClr val="CCFF33"/>
                </a:solidFill>
              </a:rPr>
              <a:t>jawab</a:t>
            </a:r>
            <a:r>
              <a:rPr lang="en-US" sz="2000" dirty="0">
                <a:solidFill>
                  <a:srgbClr val="CCFF33"/>
                </a:solidFill>
              </a:rPr>
              <a:t> </a:t>
            </a:r>
            <a:r>
              <a:rPr lang="en-US" sz="2000" dirty="0" err="1">
                <a:solidFill>
                  <a:srgbClr val="CCFF33"/>
                </a:solidFill>
              </a:rPr>
              <a:t>sebatas</a:t>
            </a:r>
            <a:r>
              <a:rPr lang="en-US" sz="2000" dirty="0">
                <a:solidFill>
                  <a:srgbClr val="CCFF33"/>
                </a:solidFill>
              </a:rPr>
              <a:t> </a:t>
            </a:r>
            <a:r>
              <a:rPr lang="en-US" sz="2000" dirty="0" err="1">
                <a:solidFill>
                  <a:srgbClr val="CCFF33"/>
                </a:solidFill>
              </a:rPr>
              <a:t>saham</a:t>
            </a:r>
            <a:endParaRPr lang="en-US" sz="2000" dirty="0">
              <a:solidFill>
                <a:srgbClr val="CCFF33"/>
              </a:solidFill>
            </a:endParaRPr>
          </a:p>
          <a:p>
            <a:pPr marL="609600" indent="-609600">
              <a:lnSpc>
                <a:spcPct val="90000"/>
              </a:lnSpc>
              <a:buFont typeface="Wingdings" pitchFamily="2" charset="2"/>
              <a:buNone/>
            </a:pPr>
            <a:r>
              <a:rPr lang="en-US" sz="2000" dirty="0">
                <a:solidFill>
                  <a:srgbClr val="CCFF33"/>
                </a:solidFill>
              </a:rPr>
              <a:t>    yang </a:t>
            </a:r>
            <a:r>
              <a:rPr lang="en-US" sz="2000" dirty="0" err="1">
                <a:solidFill>
                  <a:srgbClr val="CCFF33"/>
                </a:solidFill>
              </a:rPr>
              <a:t>dimilikinya</a:t>
            </a:r>
            <a:r>
              <a:rPr lang="en-US" sz="2000" dirty="0">
                <a:solidFill>
                  <a:srgbClr val="CCFF33"/>
                </a:solidFill>
              </a:rPr>
              <a:t> (UU RI No.1 1995)</a:t>
            </a:r>
          </a:p>
          <a:p>
            <a:pPr marL="609600" indent="-609600">
              <a:lnSpc>
                <a:spcPct val="90000"/>
              </a:lnSpc>
              <a:buFont typeface="Wingdings" pitchFamily="2" charset="2"/>
              <a:buNone/>
            </a:pPr>
            <a:endParaRPr lang="en-US" sz="2000" dirty="0">
              <a:solidFill>
                <a:srgbClr val="FFFF00"/>
              </a:solidFill>
            </a:endParaRPr>
          </a:p>
          <a:p>
            <a:pPr marL="609600" indent="-609600">
              <a:lnSpc>
                <a:spcPct val="90000"/>
              </a:lnSpc>
              <a:buFont typeface="Wingdings" pitchFamily="2" charset="2"/>
              <a:buNone/>
            </a:pPr>
            <a:r>
              <a:rPr lang="en-US" sz="2000" dirty="0" err="1">
                <a:solidFill>
                  <a:srgbClr val="FFFF00"/>
                </a:solidFill>
              </a:rPr>
              <a:t>Jenis</a:t>
            </a:r>
            <a:r>
              <a:rPr lang="en-US" sz="2000" dirty="0">
                <a:solidFill>
                  <a:srgbClr val="FFFF00"/>
                </a:solidFill>
              </a:rPr>
              <a:t> PT: PT </a:t>
            </a:r>
            <a:r>
              <a:rPr lang="en-US" sz="2000" dirty="0" err="1">
                <a:solidFill>
                  <a:srgbClr val="FFFF00"/>
                </a:solidFill>
              </a:rPr>
              <a:t>tertutup</a:t>
            </a:r>
            <a:r>
              <a:rPr lang="en-US" sz="2000" dirty="0">
                <a:solidFill>
                  <a:srgbClr val="FFFF00"/>
                </a:solidFill>
              </a:rPr>
              <a:t>, PT </a:t>
            </a:r>
            <a:r>
              <a:rPr lang="en-US" sz="2000" dirty="0" err="1">
                <a:solidFill>
                  <a:srgbClr val="FFFF00"/>
                </a:solidFill>
              </a:rPr>
              <a:t>kosong</a:t>
            </a:r>
            <a:r>
              <a:rPr lang="en-US" sz="2000" dirty="0">
                <a:solidFill>
                  <a:srgbClr val="FFFF00"/>
                </a:solidFill>
              </a:rPr>
              <a:t> </a:t>
            </a:r>
            <a:r>
              <a:rPr lang="en-US" sz="2000" dirty="0" err="1">
                <a:solidFill>
                  <a:srgbClr val="FFFF00"/>
                </a:solidFill>
              </a:rPr>
              <a:t>dan</a:t>
            </a:r>
            <a:r>
              <a:rPr lang="en-US" sz="2000" dirty="0">
                <a:solidFill>
                  <a:srgbClr val="FFFF00"/>
                </a:solidFill>
              </a:rPr>
              <a:t> PT </a:t>
            </a:r>
            <a:r>
              <a:rPr lang="en-US" sz="2000" dirty="0" err="1">
                <a:solidFill>
                  <a:srgbClr val="FFFF00"/>
                </a:solidFill>
              </a:rPr>
              <a:t>terbuka</a:t>
            </a:r>
            <a:r>
              <a:rPr lang="en-US" sz="2000" dirty="0">
                <a:solidFill>
                  <a:srgbClr val="FFFF00"/>
                </a:solidFill>
              </a:rPr>
              <a:t>.</a:t>
            </a:r>
          </a:p>
          <a:p>
            <a:pPr marL="609600" indent="-609600">
              <a:lnSpc>
                <a:spcPct val="90000"/>
              </a:lnSpc>
              <a:buFont typeface="Wingdings" pitchFamily="2" charset="2"/>
              <a:buNone/>
            </a:pPr>
            <a:r>
              <a:rPr lang="en-US" sz="2000" dirty="0" err="1">
                <a:solidFill>
                  <a:srgbClr val="FFFF00"/>
                </a:solidFill>
              </a:rPr>
              <a:t>Jenis-jenis</a:t>
            </a:r>
            <a:r>
              <a:rPr lang="en-US" sz="2000" dirty="0">
                <a:solidFill>
                  <a:srgbClr val="FFFF00"/>
                </a:solidFill>
              </a:rPr>
              <a:t> </a:t>
            </a:r>
            <a:r>
              <a:rPr lang="en-US" sz="2000" dirty="0" err="1">
                <a:solidFill>
                  <a:srgbClr val="FFFF00"/>
                </a:solidFill>
              </a:rPr>
              <a:t>Saham</a:t>
            </a:r>
            <a:r>
              <a:rPr lang="en-US" sz="2000" dirty="0">
                <a:solidFill>
                  <a:srgbClr val="FFFF00"/>
                </a:solidFill>
              </a:rPr>
              <a:t>:</a:t>
            </a:r>
          </a:p>
          <a:p>
            <a:pPr marL="609600" indent="-609600">
              <a:lnSpc>
                <a:spcPct val="90000"/>
              </a:lnSpc>
              <a:buFont typeface="Wingdings" pitchFamily="2" charset="2"/>
              <a:buNone/>
            </a:pPr>
            <a:r>
              <a:rPr lang="en-US" sz="2000" dirty="0">
                <a:solidFill>
                  <a:srgbClr val="FFFF00"/>
                </a:solidFill>
              </a:rPr>
              <a:t>1. </a:t>
            </a:r>
            <a:r>
              <a:rPr lang="en-US" sz="2000" dirty="0" err="1">
                <a:solidFill>
                  <a:srgbClr val="FFFF00"/>
                </a:solidFill>
              </a:rPr>
              <a:t>Saham</a:t>
            </a:r>
            <a:r>
              <a:rPr lang="en-US" sz="2000" dirty="0">
                <a:solidFill>
                  <a:srgbClr val="FFFF00"/>
                </a:solidFill>
              </a:rPr>
              <a:t> </a:t>
            </a:r>
            <a:r>
              <a:rPr lang="en-US" sz="2000" dirty="0" err="1">
                <a:solidFill>
                  <a:srgbClr val="FFFF00"/>
                </a:solidFill>
              </a:rPr>
              <a:t>biasa</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devidennya</a:t>
            </a:r>
            <a:r>
              <a:rPr lang="en-US" sz="2000" dirty="0">
                <a:solidFill>
                  <a:srgbClr val="FFFF00"/>
                </a:solidFill>
              </a:rPr>
              <a:t> </a:t>
            </a:r>
            <a:r>
              <a:rPr lang="en-US" sz="2000" dirty="0" err="1">
                <a:solidFill>
                  <a:srgbClr val="FFFF00"/>
                </a:solidFill>
              </a:rPr>
              <a:t>diterima</a:t>
            </a:r>
            <a:r>
              <a:rPr lang="en-US" sz="2000" dirty="0">
                <a:solidFill>
                  <a:srgbClr val="FFFF00"/>
                </a:solidFill>
              </a:rPr>
              <a:t> </a:t>
            </a:r>
            <a:r>
              <a:rPr lang="en-US" sz="2000" dirty="0" err="1">
                <a:solidFill>
                  <a:srgbClr val="FFFF00"/>
                </a:solidFill>
              </a:rPr>
              <a:t>oleh</a:t>
            </a:r>
            <a:r>
              <a:rPr lang="en-US" sz="2000" dirty="0">
                <a:solidFill>
                  <a:srgbClr val="FFFF00"/>
                </a:solidFill>
              </a:rPr>
              <a:t> </a:t>
            </a:r>
            <a:r>
              <a:rPr lang="en-US" sz="2000" dirty="0" err="1">
                <a:solidFill>
                  <a:srgbClr val="FFFF00"/>
                </a:solidFill>
              </a:rPr>
              <a:t>pemegang</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saham</a:t>
            </a:r>
            <a:r>
              <a:rPr lang="en-US" sz="2000" dirty="0">
                <a:solidFill>
                  <a:srgbClr val="FFFF00"/>
                </a:solidFill>
              </a:rPr>
              <a:t> </a:t>
            </a:r>
            <a:r>
              <a:rPr lang="en-US" sz="2000" dirty="0" err="1">
                <a:solidFill>
                  <a:srgbClr val="FFFF00"/>
                </a:solidFill>
              </a:rPr>
              <a:t>apabila</a:t>
            </a:r>
            <a:r>
              <a:rPr lang="en-US" sz="2000" dirty="0">
                <a:solidFill>
                  <a:srgbClr val="FFFF00"/>
                </a:solidFill>
              </a:rPr>
              <a:t> </a:t>
            </a:r>
            <a:r>
              <a:rPr lang="en-US" sz="2000" dirty="0" err="1">
                <a:solidFill>
                  <a:srgbClr val="FFFF00"/>
                </a:solidFill>
              </a:rPr>
              <a:t>perusahaan</a:t>
            </a:r>
            <a:r>
              <a:rPr lang="en-US" sz="2000" dirty="0">
                <a:solidFill>
                  <a:srgbClr val="FFFF00"/>
                </a:solidFill>
              </a:rPr>
              <a:t> </a:t>
            </a:r>
            <a:r>
              <a:rPr lang="en-US" sz="2000" dirty="0" err="1">
                <a:solidFill>
                  <a:srgbClr val="FFFF00"/>
                </a:solidFill>
              </a:rPr>
              <a:t>berlaba</a:t>
            </a:r>
            <a:r>
              <a:rPr lang="en-US" sz="2000" dirty="0">
                <a:solidFill>
                  <a:srgbClr val="FFFF00"/>
                </a:solidFill>
              </a:rPr>
              <a:t> (common stock).</a:t>
            </a:r>
          </a:p>
          <a:p>
            <a:pPr marL="609600" indent="-609600">
              <a:lnSpc>
                <a:spcPct val="90000"/>
              </a:lnSpc>
              <a:buFont typeface="Wingdings" pitchFamily="2" charset="2"/>
              <a:buNone/>
            </a:pPr>
            <a:r>
              <a:rPr lang="en-US" sz="2000" dirty="0">
                <a:solidFill>
                  <a:srgbClr val="FFFF00"/>
                </a:solidFill>
              </a:rPr>
              <a:t>2. </a:t>
            </a:r>
            <a:r>
              <a:rPr lang="en-US" sz="2000" dirty="0" err="1">
                <a:solidFill>
                  <a:srgbClr val="FFFF00"/>
                </a:solidFill>
              </a:rPr>
              <a:t>Saham</a:t>
            </a:r>
            <a:r>
              <a:rPr lang="en-US" sz="2000" dirty="0">
                <a:solidFill>
                  <a:srgbClr val="FFFF00"/>
                </a:solidFill>
              </a:rPr>
              <a:t> </a:t>
            </a:r>
            <a:r>
              <a:rPr lang="en-US" sz="2000" dirty="0" err="1">
                <a:solidFill>
                  <a:srgbClr val="FFFF00"/>
                </a:solidFill>
              </a:rPr>
              <a:t>freferen</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memiliki</a:t>
            </a:r>
            <a:r>
              <a:rPr lang="en-US" sz="2000" dirty="0">
                <a:solidFill>
                  <a:srgbClr val="FFFF00"/>
                </a:solidFill>
              </a:rPr>
              <a:t> </a:t>
            </a:r>
            <a:r>
              <a:rPr lang="en-US" sz="2000" dirty="0" err="1">
                <a:solidFill>
                  <a:srgbClr val="FFFF00"/>
                </a:solidFill>
              </a:rPr>
              <a:t>hak</a:t>
            </a:r>
            <a:r>
              <a:rPr lang="en-US" sz="2000" dirty="0">
                <a:solidFill>
                  <a:srgbClr val="FFFF00"/>
                </a:solidFill>
              </a:rPr>
              <a:t> </a:t>
            </a:r>
            <a:r>
              <a:rPr lang="en-US" sz="2000" dirty="0" err="1">
                <a:solidFill>
                  <a:srgbClr val="FFFF00"/>
                </a:solidFill>
              </a:rPr>
              <a:t>istimewa</a:t>
            </a:r>
            <a:r>
              <a:rPr lang="en-US" sz="2000" dirty="0">
                <a:solidFill>
                  <a:srgbClr val="FFFF00"/>
                </a:solidFill>
              </a:rPr>
              <a:t>, </a:t>
            </a:r>
            <a:r>
              <a:rPr lang="en-US" sz="2000" dirty="0" err="1">
                <a:solidFill>
                  <a:srgbClr val="FFFF00"/>
                </a:solidFill>
              </a:rPr>
              <a:t>antara</a:t>
            </a:r>
            <a:r>
              <a:rPr lang="en-US" sz="2000" dirty="0">
                <a:solidFill>
                  <a:srgbClr val="FFFF00"/>
                </a:solidFill>
              </a:rPr>
              <a:t> lain </a:t>
            </a: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hak</a:t>
            </a:r>
            <a:r>
              <a:rPr lang="en-US" sz="2000" dirty="0">
                <a:solidFill>
                  <a:srgbClr val="FFFF00"/>
                </a:solidFill>
              </a:rPr>
              <a:t> </a:t>
            </a:r>
            <a:r>
              <a:rPr lang="en-US" sz="2000" dirty="0" err="1">
                <a:solidFill>
                  <a:srgbClr val="FFFF00"/>
                </a:solidFill>
              </a:rPr>
              <a:t>mendapat</a:t>
            </a:r>
            <a:r>
              <a:rPr lang="en-US" sz="2000" dirty="0">
                <a:solidFill>
                  <a:srgbClr val="FFFF00"/>
                </a:solidFill>
              </a:rPr>
              <a:t> </a:t>
            </a:r>
            <a:r>
              <a:rPr lang="en-US" sz="2000" dirty="0" err="1">
                <a:solidFill>
                  <a:srgbClr val="FFFF00"/>
                </a:solidFill>
              </a:rPr>
              <a:t>deviden</a:t>
            </a:r>
            <a:r>
              <a:rPr lang="en-US" sz="2000" dirty="0">
                <a:solidFill>
                  <a:srgbClr val="FFFF00"/>
                </a:solidFill>
              </a:rPr>
              <a:t> </a:t>
            </a:r>
            <a:r>
              <a:rPr lang="en-US" sz="2000" dirty="0" err="1">
                <a:solidFill>
                  <a:srgbClr val="FFFF00"/>
                </a:solidFill>
              </a:rPr>
              <a:t>lebih</a:t>
            </a:r>
            <a:r>
              <a:rPr lang="en-US" sz="2000" dirty="0">
                <a:solidFill>
                  <a:srgbClr val="FFFF00"/>
                </a:solidFill>
              </a:rPr>
              <a:t> </a:t>
            </a:r>
            <a:r>
              <a:rPr lang="en-US" sz="2000" dirty="0" err="1">
                <a:solidFill>
                  <a:srgbClr val="FFFF00"/>
                </a:solidFill>
              </a:rPr>
              <a:t>dulu</a:t>
            </a:r>
            <a:r>
              <a:rPr lang="en-US" sz="2000" dirty="0">
                <a:solidFill>
                  <a:srgbClr val="FFFF00"/>
                </a:solidFill>
              </a:rPr>
              <a:t> </a:t>
            </a:r>
            <a:r>
              <a:rPr lang="en-US" sz="2000" dirty="0" err="1">
                <a:solidFill>
                  <a:srgbClr val="FFFF00"/>
                </a:solidFill>
              </a:rPr>
              <a:t>dari</a:t>
            </a:r>
            <a:r>
              <a:rPr lang="en-US" sz="2000" dirty="0">
                <a:solidFill>
                  <a:srgbClr val="FFFF00"/>
                </a:solidFill>
              </a:rPr>
              <a:t> </a:t>
            </a:r>
            <a:r>
              <a:rPr lang="en-US" sz="2000" dirty="0" err="1">
                <a:solidFill>
                  <a:srgbClr val="FFFF00"/>
                </a:solidFill>
              </a:rPr>
              <a:t>pemegang</a:t>
            </a:r>
            <a:r>
              <a:rPr lang="en-US" sz="2000" dirty="0">
                <a:solidFill>
                  <a:srgbClr val="FFFF00"/>
                </a:solidFill>
              </a:rPr>
              <a:t> </a:t>
            </a:r>
            <a:r>
              <a:rPr lang="en-US" sz="2000" dirty="0" err="1">
                <a:solidFill>
                  <a:srgbClr val="FFFF00"/>
                </a:solidFill>
              </a:rPr>
              <a:t>saham</a:t>
            </a:r>
            <a:r>
              <a:rPr lang="en-US" sz="2000" dirty="0">
                <a:solidFill>
                  <a:srgbClr val="FFFF00"/>
                </a:solidFill>
              </a:rPr>
              <a:t> </a:t>
            </a:r>
            <a:r>
              <a:rPr lang="en-US" sz="2000" dirty="0" err="1">
                <a:solidFill>
                  <a:srgbClr val="FFFF00"/>
                </a:solidFill>
              </a:rPr>
              <a:t>biasa</a:t>
            </a:r>
            <a:r>
              <a:rPr lang="en-US" sz="2000" dirty="0">
                <a:solidFill>
                  <a:srgbClr val="FFFF00"/>
                </a:solidFill>
              </a:rPr>
              <a:t>,</a:t>
            </a: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serta</a:t>
            </a:r>
            <a:r>
              <a:rPr lang="en-US" sz="2000" dirty="0">
                <a:solidFill>
                  <a:srgbClr val="FFFF00"/>
                </a:solidFill>
              </a:rPr>
              <a:t> </a:t>
            </a:r>
            <a:r>
              <a:rPr lang="en-US" sz="2000" dirty="0" err="1">
                <a:solidFill>
                  <a:srgbClr val="FFFF00"/>
                </a:solidFill>
              </a:rPr>
              <a:t>mendapatkan</a:t>
            </a:r>
            <a:r>
              <a:rPr lang="en-US" sz="2000" dirty="0">
                <a:solidFill>
                  <a:srgbClr val="FFFF00"/>
                </a:solidFill>
              </a:rPr>
              <a:t> </a:t>
            </a:r>
            <a:r>
              <a:rPr lang="en-US" sz="2000" dirty="0" err="1">
                <a:solidFill>
                  <a:srgbClr val="FFFF00"/>
                </a:solidFill>
              </a:rPr>
              <a:t>deviden</a:t>
            </a:r>
            <a:r>
              <a:rPr lang="en-US" sz="2000" dirty="0">
                <a:solidFill>
                  <a:srgbClr val="FFFF00"/>
                </a:solidFill>
              </a:rPr>
              <a:t> </a:t>
            </a:r>
            <a:r>
              <a:rPr lang="en-US" sz="2000" dirty="0" err="1">
                <a:solidFill>
                  <a:srgbClr val="FFFF00"/>
                </a:solidFill>
              </a:rPr>
              <a:t>pada</a:t>
            </a:r>
            <a:r>
              <a:rPr lang="en-US" sz="2000" dirty="0">
                <a:solidFill>
                  <a:srgbClr val="FFFF00"/>
                </a:solidFill>
              </a:rPr>
              <a:t> </a:t>
            </a:r>
            <a:r>
              <a:rPr lang="en-US" sz="2000" dirty="0" err="1">
                <a:solidFill>
                  <a:srgbClr val="FFFF00"/>
                </a:solidFill>
              </a:rPr>
              <a:t>setiap</a:t>
            </a:r>
            <a:r>
              <a:rPr lang="en-US" sz="2000" dirty="0">
                <a:solidFill>
                  <a:srgbClr val="FFFF00"/>
                </a:solidFill>
              </a:rPr>
              <a:t> </a:t>
            </a:r>
            <a:r>
              <a:rPr lang="en-US" sz="2000" dirty="0" err="1">
                <a:solidFill>
                  <a:srgbClr val="FFFF00"/>
                </a:solidFill>
              </a:rPr>
              <a:t>periode</a:t>
            </a:r>
            <a:r>
              <a:rPr lang="en-US" sz="2000" dirty="0">
                <a:solidFill>
                  <a:srgbClr val="FFFF00"/>
                </a:solidFill>
              </a:rPr>
              <a:t>.</a:t>
            </a:r>
          </a:p>
          <a:p>
            <a:pPr marL="609600" indent="-609600">
              <a:lnSpc>
                <a:spcPct val="90000"/>
              </a:lnSpc>
              <a:buFont typeface="Wingdings" pitchFamily="2" charset="2"/>
              <a:buNone/>
            </a:pPr>
            <a:r>
              <a:rPr lang="en-US" sz="2000" dirty="0">
                <a:solidFill>
                  <a:srgbClr val="FFFF00"/>
                </a:solidFill>
              </a:rPr>
              <a:t>3. </a:t>
            </a:r>
            <a:r>
              <a:rPr lang="en-US" sz="2000" dirty="0" err="1">
                <a:solidFill>
                  <a:srgbClr val="FFFF00"/>
                </a:solidFill>
              </a:rPr>
              <a:t>Saham</a:t>
            </a:r>
            <a:r>
              <a:rPr lang="en-US" sz="2000" dirty="0">
                <a:solidFill>
                  <a:srgbClr val="FFFF00"/>
                </a:solidFill>
              </a:rPr>
              <a:t> bonus, </a:t>
            </a:r>
            <a:r>
              <a:rPr lang="en-US" sz="2000" dirty="0" err="1">
                <a:solidFill>
                  <a:srgbClr val="FFFF00"/>
                </a:solidFill>
              </a:rPr>
              <a:t>saham</a:t>
            </a:r>
            <a:r>
              <a:rPr lang="en-US" sz="2000" dirty="0">
                <a:solidFill>
                  <a:srgbClr val="FFFF00"/>
                </a:solidFill>
              </a:rPr>
              <a:t> yang </a:t>
            </a:r>
            <a:r>
              <a:rPr lang="en-US" sz="2000" dirty="0" err="1">
                <a:solidFill>
                  <a:srgbClr val="FFFF00"/>
                </a:solidFill>
              </a:rPr>
              <a:t>diberikan</a:t>
            </a:r>
            <a:r>
              <a:rPr lang="en-US" sz="2000" dirty="0">
                <a:solidFill>
                  <a:srgbClr val="FFFF00"/>
                </a:solidFill>
              </a:rPr>
              <a:t> </a:t>
            </a:r>
            <a:r>
              <a:rPr lang="en-US" sz="2000" dirty="0" err="1">
                <a:solidFill>
                  <a:srgbClr val="FFFF00"/>
                </a:solidFill>
              </a:rPr>
              <a:t>pada</a:t>
            </a:r>
            <a:r>
              <a:rPr lang="en-US" sz="2000" dirty="0">
                <a:solidFill>
                  <a:srgbClr val="FFFF00"/>
                </a:solidFill>
              </a:rPr>
              <a:t> </a:t>
            </a:r>
            <a:r>
              <a:rPr lang="en-US" sz="2000" dirty="0" err="1">
                <a:solidFill>
                  <a:srgbClr val="FFFF00"/>
                </a:solidFill>
              </a:rPr>
              <a:t>pemegang</a:t>
            </a:r>
            <a:r>
              <a:rPr lang="en-US" sz="2000" dirty="0">
                <a:solidFill>
                  <a:srgbClr val="FFFF00"/>
                </a:solidFill>
              </a:rPr>
              <a:t> </a:t>
            </a:r>
            <a:r>
              <a:rPr lang="en-US" sz="2000" dirty="0" err="1">
                <a:solidFill>
                  <a:srgbClr val="FFFF00"/>
                </a:solidFill>
              </a:rPr>
              <a:t>saham</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secara</a:t>
            </a:r>
            <a:r>
              <a:rPr lang="en-US" sz="2000" dirty="0">
                <a:solidFill>
                  <a:srgbClr val="FFFF00"/>
                </a:solidFill>
              </a:rPr>
              <a:t> </a:t>
            </a:r>
            <a:r>
              <a:rPr lang="en-US" sz="2000" dirty="0" err="1">
                <a:solidFill>
                  <a:srgbClr val="FFFF00"/>
                </a:solidFill>
              </a:rPr>
              <a:t>cuma-cuma</a:t>
            </a:r>
            <a:r>
              <a:rPr lang="en-US" sz="2000" dirty="0">
                <a:solidFill>
                  <a:srgbClr val="FFFF00"/>
                </a:solidFill>
              </a:rPr>
              <a:t>, </a:t>
            </a:r>
            <a:r>
              <a:rPr lang="en-US" sz="2000" dirty="0" err="1">
                <a:solidFill>
                  <a:srgbClr val="FFFF00"/>
                </a:solidFill>
              </a:rPr>
              <a:t>untuk</a:t>
            </a:r>
            <a:r>
              <a:rPr lang="en-US" sz="2000" dirty="0">
                <a:solidFill>
                  <a:srgbClr val="FFFF00"/>
                </a:solidFill>
              </a:rPr>
              <a:t> </a:t>
            </a:r>
            <a:r>
              <a:rPr lang="en-US" sz="2000" dirty="0" err="1">
                <a:solidFill>
                  <a:srgbClr val="FFFF00"/>
                </a:solidFill>
              </a:rPr>
              <a:t>mengurangi</a:t>
            </a:r>
            <a:r>
              <a:rPr lang="en-US" sz="2000" dirty="0">
                <a:solidFill>
                  <a:srgbClr val="FFFF00"/>
                </a:solidFill>
              </a:rPr>
              <a:t> </a:t>
            </a:r>
            <a:r>
              <a:rPr lang="en-US" sz="2000" dirty="0" err="1">
                <a:solidFill>
                  <a:srgbClr val="FFFF00"/>
                </a:solidFill>
              </a:rPr>
              <a:t>cadangan</a:t>
            </a:r>
            <a:r>
              <a:rPr lang="en-US" sz="2000" dirty="0">
                <a:solidFill>
                  <a:srgbClr val="FFFF00"/>
                </a:solidFill>
              </a:rPr>
              <a:t> yang </a:t>
            </a:r>
            <a:r>
              <a:rPr lang="en-US" sz="2000" dirty="0" err="1">
                <a:solidFill>
                  <a:srgbClr val="FFFF00"/>
                </a:solidFill>
              </a:rPr>
              <a:t>sudah</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terlalu</a:t>
            </a:r>
            <a:r>
              <a:rPr lang="en-US" sz="2000" dirty="0">
                <a:solidFill>
                  <a:srgbClr val="FFFF00"/>
                </a:solidFill>
              </a:rPr>
              <a:t> </a:t>
            </a:r>
            <a:r>
              <a:rPr lang="en-US" sz="2000" dirty="0" err="1">
                <a:solidFill>
                  <a:srgbClr val="FFFF00"/>
                </a:solidFill>
              </a:rPr>
              <a:t>besar</a:t>
            </a:r>
            <a:r>
              <a:rPr lang="en-US" sz="2000" dirty="0">
                <a:solidFill>
                  <a:srgbClr val="FFFF00"/>
                </a:solidFill>
              </a:rPr>
              <a:t>.</a:t>
            </a:r>
          </a:p>
          <a:p>
            <a:pPr marL="609600" indent="-609600">
              <a:lnSpc>
                <a:spcPct val="90000"/>
              </a:lnSpc>
              <a:buFont typeface="Wingdings" pitchFamily="2" charset="2"/>
              <a:buNone/>
            </a:pPr>
            <a:r>
              <a:rPr lang="en-US" sz="2000" dirty="0">
                <a:solidFill>
                  <a:srgbClr val="FFFF00"/>
                </a:solidFill>
              </a:rPr>
              <a:t>4. </a:t>
            </a:r>
            <a:r>
              <a:rPr lang="en-US" sz="2000" dirty="0" err="1">
                <a:solidFill>
                  <a:srgbClr val="FFFF00"/>
                </a:solidFill>
              </a:rPr>
              <a:t>Saham</a:t>
            </a:r>
            <a:r>
              <a:rPr lang="en-US" sz="2000" dirty="0">
                <a:solidFill>
                  <a:srgbClr val="FFFF00"/>
                </a:solidFill>
              </a:rPr>
              <a:t> </a:t>
            </a:r>
            <a:r>
              <a:rPr lang="en-US" sz="2000" dirty="0" err="1">
                <a:solidFill>
                  <a:srgbClr val="FFFF00"/>
                </a:solidFill>
              </a:rPr>
              <a:t>pendiri</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diberikan</a:t>
            </a:r>
            <a:r>
              <a:rPr lang="en-US" sz="2000" dirty="0">
                <a:solidFill>
                  <a:srgbClr val="FFFF00"/>
                </a:solidFill>
              </a:rPr>
              <a:t> </a:t>
            </a:r>
            <a:r>
              <a:rPr lang="en-US" sz="2000" dirty="0" err="1">
                <a:solidFill>
                  <a:srgbClr val="FFFF00"/>
                </a:solidFill>
              </a:rPr>
              <a:t>kepada</a:t>
            </a:r>
            <a:r>
              <a:rPr lang="en-US" sz="2000" dirty="0">
                <a:solidFill>
                  <a:srgbClr val="FFFF00"/>
                </a:solidFill>
              </a:rPr>
              <a:t> </a:t>
            </a:r>
            <a:r>
              <a:rPr lang="en-US" sz="2000" dirty="0" err="1">
                <a:solidFill>
                  <a:srgbClr val="FFFF00"/>
                </a:solidFill>
              </a:rPr>
              <a:t>pendiri</a:t>
            </a:r>
            <a:r>
              <a:rPr lang="en-US" sz="2000" dirty="0">
                <a:solidFill>
                  <a:srgbClr val="FFFF00"/>
                </a:solidFill>
              </a:rPr>
              <a:t> </a:t>
            </a:r>
            <a:r>
              <a:rPr lang="en-US" sz="2000" dirty="0" err="1">
                <a:solidFill>
                  <a:srgbClr val="FFFF00"/>
                </a:solidFill>
              </a:rPr>
              <a:t>secara</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cuma-cuma</a:t>
            </a:r>
            <a:r>
              <a:rPr lang="en-US" sz="2000" dirty="0">
                <a:solidFill>
                  <a:srgbClr val="FFFF00"/>
                </a:solidFill>
              </a:rPr>
              <a:t>.</a:t>
            </a:r>
          </a:p>
          <a:p>
            <a:pPr marL="609600" indent="-609600">
              <a:lnSpc>
                <a:spcPct val="90000"/>
              </a:lnSpc>
              <a:buFont typeface="Wingdings" pitchFamily="2" charset="2"/>
              <a:buNone/>
            </a:pPr>
            <a:r>
              <a:rPr lang="en-US" sz="2000" dirty="0">
                <a:solidFill>
                  <a:srgbClr val="FFFF00"/>
                </a:solidFill>
              </a:rPr>
              <a:t>5. </a:t>
            </a:r>
            <a:r>
              <a:rPr lang="en-US" sz="2000" dirty="0" err="1">
                <a:solidFill>
                  <a:srgbClr val="FFFF00"/>
                </a:solidFill>
              </a:rPr>
              <a:t>Saham</a:t>
            </a:r>
            <a:r>
              <a:rPr lang="en-US" sz="2000" dirty="0">
                <a:solidFill>
                  <a:srgbClr val="FFFF00"/>
                </a:solidFill>
              </a:rPr>
              <a:t> </a:t>
            </a:r>
            <a:r>
              <a:rPr lang="en-US" sz="2000" dirty="0" err="1">
                <a:solidFill>
                  <a:srgbClr val="FFFF00"/>
                </a:solidFill>
              </a:rPr>
              <a:t>kosong</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dibeli</a:t>
            </a:r>
            <a:r>
              <a:rPr lang="en-US" sz="2000" dirty="0">
                <a:solidFill>
                  <a:srgbClr val="FFFF00"/>
                </a:solidFill>
              </a:rPr>
              <a:t> </a:t>
            </a:r>
            <a:r>
              <a:rPr lang="en-US" sz="2000" dirty="0" err="1">
                <a:solidFill>
                  <a:srgbClr val="FFFF00"/>
                </a:solidFill>
              </a:rPr>
              <a:t>kembali</a:t>
            </a:r>
            <a:r>
              <a:rPr lang="en-US" sz="2000" dirty="0">
                <a:solidFill>
                  <a:srgbClr val="FFFF00"/>
                </a:solidFill>
              </a:rPr>
              <a:t> </a:t>
            </a:r>
            <a:r>
              <a:rPr lang="en-US" sz="2000" dirty="0" err="1">
                <a:solidFill>
                  <a:srgbClr val="FFFF00"/>
                </a:solidFill>
              </a:rPr>
              <a:t>oleh</a:t>
            </a:r>
            <a:r>
              <a:rPr lang="en-US" sz="2000" dirty="0">
                <a:solidFill>
                  <a:srgbClr val="FFFF00"/>
                </a:solidFill>
              </a:rPr>
              <a:t> </a:t>
            </a:r>
            <a:r>
              <a:rPr lang="en-US" sz="2000" dirty="0" err="1">
                <a:solidFill>
                  <a:srgbClr val="FFFF00"/>
                </a:solidFill>
              </a:rPr>
              <a:t>perseroan</a:t>
            </a:r>
            <a:r>
              <a:rPr lang="en-US" sz="2000" dirty="0">
                <a:solidFill>
                  <a:srgbClr val="FFFF00"/>
                </a:solidFill>
              </a:rPr>
              <a:t> </a:t>
            </a:r>
            <a:r>
              <a:rPr lang="en-US" sz="2000" dirty="0" err="1">
                <a:solidFill>
                  <a:srgbClr val="FFFF00"/>
                </a:solidFill>
              </a:rPr>
              <a:t>dari</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pemegang</a:t>
            </a:r>
            <a:r>
              <a:rPr lang="en-US" sz="2000" dirty="0">
                <a:solidFill>
                  <a:srgbClr val="FFFF00"/>
                </a:solidFill>
              </a:rPr>
              <a:t> </a:t>
            </a:r>
            <a:r>
              <a:rPr lang="en-US" sz="2000" dirty="0" err="1">
                <a:solidFill>
                  <a:srgbClr val="FFFF00"/>
                </a:solidFill>
              </a:rPr>
              <a:t>saham</a:t>
            </a:r>
            <a:r>
              <a:rPr lang="en-US" sz="2000" dirty="0">
                <a:solidFill>
                  <a:srgbClr val="FFFF00"/>
                </a:solidFill>
              </a:rPr>
              <a:t> </a:t>
            </a:r>
            <a:r>
              <a:rPr lang="en-US" sz="2000" dirty="0" err="1">
                <a:solidFill>
                  <a:srgbClr val="FFFF00"/>
                </a:solidFill>
              </a:rPr>
              <a:t>dan</a:t>
            </a:r>
            <a:r>
              <a:rPr lang="en-US" sz="2000" dirty="0">
                <a:solidFill>
                  <a:srgbClr val="FFFF00"/>
                </a:solidFill>
              </a:rPr>
              <a:t> </a:t>
            </a:r>
            <a:r>
              <a:rPr lang="en-US" sz="2000" dirty="0" err="1">
                <a:solidFill>
                  <a:srgbClr val="FFFF00"/>
                </a:solidFill>
              </a:rPr>
              <a:t>tidak</a:t>
            </a:r>
            <a:r>
              <a:rPr lang="en-US" sz="2000" dirty="0">
                <a:solidFill>
                  <a:srgbClr val="FFFF00"/>
                </a:solidFill>
              </a:rPr>
              <a:t> </a:t>
            </a:r>
            <a:r>
              <a:rPr lang="en-US" sz="2000" dirty="0" err="1">
                <a:solidFill>
                  <a:srgbClr val="FFFF00"/>
                </a:solidFill>
              </a:rPr>
              <a:t>diikutsertakan</a:t>
            </a:r>
            <a:r>
              <a:rPr lang="en-US" sz="2000" dirty="0">
                <a:solidFill>
                  <a:srgbClr val="FFFF00"/>
                </a:solidFill>
              </a:rPr>
              <a:t> </a:t>
            </a:r>
            <a:r>
              <a:rPr lang="en-US" sz="2000" dirty="0" err="1">
                <a:solidFill>
                  <a:srgbClr val="FFFF00"/>
                </a:solidFill>
              </a:rPr>
              <a:t>dalam</a:t>
            </a:r>
            <a:r>
              <a:rPr lang="en-US" sz="2000" dirty="0">
                <a:solidFill>
                  <a:srgbClr val="FFFF00"/>
                </a:solidFill>
              </a:rPr>
              <a:t> </a:t>
            </a:r>
            <a:r>
              <a:rPr lang="en-US" sz="2000" dirty="0" err="1">
                <a:solidFill>
                  <a:srgbClr val="FFFF00"/>
                </a:solidFill>
              </a:rPr>
              <a:t>permodalan</a:t>
            </a:r>
            <a:endParaRPr lang="en-US" sz="2000" dirty="0">
              <a:solidFill>
                <a:srgbClr val="FFFF00"/>
              </a:solidFill>
            </a:endParaRPr>
          </a:p>
          <a:p>
            <a:pPr marL="609600" indent="-609600">
              <a:lnSpc>
                <a:spcPct val="90000"/>
              </a:lnSpc>
              <a:buFont typeface="Wingdings" pitchFamily="2" charset="2"/>
              <a:buNone/>
            </a:pPr>
            <a:r>
              <a:rPr lang="en-US" sz="2000" dirty="0">
                <a:solidFill>
                  <a:srgbClr val="FFFF00"/>
                </a:solidFill>
              </a:rPr>
              <a:t>    </a:t>
            </a:r>
            <a:r>
              <a:rPr lang="en-US" sz="2000" dirty="0" err="1">
                <a:solidFill>
                  <a:srgbClr val="FFFF00"/>
                </a:solidFill>
              </a:rPr>
              <a:t>perseroan</a:t>
            </a:r>
            <a:r>
              <a:rPr lang="en-US" sz="2000" dirty="0">
                <a:solidFill>
                  <a:srgbClr val="FFFF00"/>
                </a:solidFill>
              </a:rPr>
              <a:t>. </a:t>
            </a:r>
          </a:p>
          <a:p>
            <a:pPr marL="609600" indent="-609600">
              <a:lnSpc>
                <a:spcPct val="90000"/>
              </a:lnSpc>
              <a:buFont typeface="Wingdings" pitchFamily="2" charset="2"/>
              <a:buNone/>
            </a:pPr>
            <a:endParaRPr lang="en-US" sz="2000" dirty="0">
              <a:solidFill>
                <a:srgbClr val="FFFF00"/>
              </a:solidFill>
            </a:endParaRPr>
          </a:p>
          <a:p>
            <a:pPr marL="609600" indent="-609600">
              <a:lnSpc>
                <a:spcPct val="90000"/>
              </a:lnSpc>
            </a:pPr>
            <a:endParaRPr lang="en-US" sz="2000" dirty="0">
              <a:solidFill>
                <a:srgbClr val="FFFF00"/>
              </a:solidFill>
            </a:endParaRPr>
          </a:p>
          <a:p>
            <a:pPr marL="609600" indent="-609600">
              <a:lnSpc>
                <a:spcPct val="90000"/>
              </a:lnSpc>
              <a:buFont typeface="Wingdings" pitchFamily="2" charset="2"/>
              <a:buNone/>
            </a:pPr>
            <a:endParaRPr lang="en-US" sz="2000" dirty="0"/>
          </a:p>
          <a:p>
            <a:pPr marL="609600" indent="-609600">
              <a:lnSpc>
                <a:spcPct val="90000"/>
              </a:lnSpc>
              <a:buFont typeface="Wingdings" pitchFamily="2" charset="2"/>
              <a:buNone/>
            </a:pPr>
            <a:endParaRPr lang="en-US" sz="2000" dirty="0"/>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400"/>
                                  </p:stCondLst>
                                  <p:childTnLst>
                                    <p:set>
                                      <p:cBhvr>
                                        <p:cTn id="6" dur="1" fill="hold">
                                          <p:stCondLst>
                                            <p:cond delay="0"/>
                                          </p:stCondLst>
                                        </p:cTn>
                                        <p:tgtEl>
                                          <p:spTgt spid="428035">
                                            <p:txEl>
                                              <p:pRg st="0" end="0"/>
                                            </p:txEl>
                                          </p:spTgt>
                                        </p:tgtEl>
                                        <p:attrNameLst>
                                          <p:attrName>style.visibility</p:attrName>
                                        </p:attrNameLst>
                                      </p:cBhvr>
                                      <p:to>
                                        <p:strVal val="visible"/>
                                      </p:to>
                                    </p:set>
                                    <p:anim calcmode="lin" valueType="num">
                                      <p:cBhvr>
                                        <p:cTn id="7" dur="500" fill="hold"/>
                                        <p:tgtEl>
                                          <p:spTgt spid="42803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2803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28035">
                                            <p:txEl>
                                              <p:pRg st="1" end="1"/>
                                            </p:txEl>
                                          </p:spTgt>
                                        </p:tgtEl>
                                        <p:attrNameLst>
                                          <p:attrName>style.visibility</p:attrName>
                                        </p:attrNameLst>
                                      </p:cBhvr>
                                      <p:to>
                                        <p:strVal val="visible"/>
                                      </p:to>
                                    </p:set>
                                    <p:anim calcmode="lin" valueType="num">
                                      <p:cBhvr>
                                        <p:cTn id="13" dur="500" fill="hold"/>
                                        <p:tgtEl>
                                          <p:spTgt spid="42803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2803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28035">
                                            <p:txEl>
                                              <p:pRg st="2" end="2"/>
                                            </p:txEl>
                                          </p:spTgt>
                                        </p:tgtEl>
                                        <p:attrNameLst>
                                          <p:attrName>style.visibility</p:attrName>
                                        </p:attrNameLst>
                                      </p:cBhvr>
                                      <p:to>
                                        <p:strVal val="visible"/>
                                      </p:to>
                                    </p:set>
                                    <p:anim calcmode="lin" valueType="num">
                                      <p:cBhvr>
                                        <p:cTn id="19" dur="500" fill="hold"/>
                                        <p:tgtEl>
                                          <p:spTgt spid="42803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280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28035">
                                            <p:txEl>
                                              <p:pRg st="3" end="3"/>
                                            </p:txEl>
                                          </p:spTgt>
                                        </p:tgtEl>
                                        <p:attrNameLst>
                                          <p:attrName>style.visibility</p:attrName>
                                        </p:attrNameLst>
                                      </p:cBhvr>
                                      <p:to>
                                        <p:strVal val="visible"/>
                                      </p:to>
                                    </p:set>
                                    <p:anim calcmode="lin" valueType="num">
                                      <p:cBhvr>
                                        <p:cTn id="25" dur="500" fill="hold"/>
                                        <p:tgtEl>
                                          <p:spTgt spid="42803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2803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28035">
                                            <p:txEl>
                                              <p:pRg st="5" end="5"/>
                                            </p:txEl>
                                          </p:spTgt>
                                        </p:tgtEl>
                                        <p:attrNameLst>
                                          <p:attrName>style.visibility</p:attrName>
                                        </p:attrNameLst>
                                      </p:cBhvr>
                                      <p:to>
                                        <p:strVal val="visible"/>
                                      </p:to>
                                    </p:set>
                                    <p:anim calcmode="lin" valueType="num">
                                      <p:cBhvr>
                                        <p:cTn id="31" dur="500" fill="hold"/>
                                        <p:tgtEl>
                                          <p:spTgt spid="428035">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428035">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28035">
                                            <p:txEl>
                                              <p:pRg st="6" end="6"/>
                                            </p:txEl>
                                          </p:spTgt>
                                        </p:tgtEl>
                                        <p:attrNameLst>
                                          <p:attrName>style.visibility</p:attrName>
                                        </p:attrNameLst>
                                      </p:cBhvr>
                                      <p:to>
                                        <p:strVal val="visible"/>
                                      </p:to>
                                    </p:set>
                                    <p:anim calcmode="lin" valueType="num">
                                      <p:cBhvr>
                                        <p:cTn id="37" dur="500" fill="hold"/>
                                        <p:tgtEl>
                                          <p:spTgt spid="428035">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42803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428035">
                                            <p:txEl>
                                              <p:pRg st="7" end="7"/>
                                            </p:txEl>
                                          </p:spTgt>
                                        </p:tgtEl>
                                        <p:attrNameLst>
                                          <p:attrName>style.visibility</p:attrName>
                                        </p:attrNameLst>
                                      </p:cBhvr>
                                      <p:to>
                                        <p:strVal val="visible"/>
                                      </p:to>
                                    </p:set>
                                    <p:anim calcmode="lin" valueType="num">
                                      <p:cBhvr>
                                        <p:cTn id="43" dur="500" fill="hold"/>
                                        <p:tgtEl>
                                          <p:spTgt spid="428035">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428035">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428035">
                                            <p:txEl>
                                              <p:pRg st="8" end="8"/>
                                            </p:txEl>
                                          </p:spTgt>
                                        </p:tgtEl>
                                        <p:attrNameLst>
                                          <p:attrName>style.visibility</p:attrName>
                                        </p:attrNameLst>
                                      </p:cBhvr>
                                      <p:to>
                                        <p:strVal val="visible"/>
                                      </p:to>
                                    </p:set>
                                    <p:anim calcmode="lin" valueType="num">
                                      <p:cBhvr>
                                        <p:cTn id="49" dur="500" fill="hold"/>
                                        <p:tgtEl>
                                          <p:spTgt spid="428035">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428035">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428035">
                                            <p:txEl>
                                              <p:pRg st="9" end="9"/>
                                            </p:txEl>
                                          </p:spTgt>
                                        </p:tgtEl>
                                        <p:attrNameLst>
                                          <p:attrName>style.visibility</p:attrName>
                                        </p:attrNameLst>
                                      </p:cBhvr>
                                      <p:to>
                                        <p:strVal val="visible"/>
                                      </p:to>
                                    </p:set>
                                    <p:anim calcmode="lin" valueType="num">
                                      <p:cBhvr>
                                        <p:cTn id="55" dur="500" fill="hold"/>
                                        <p:tgtEl>
                                          <p:spTgt spid="428035">
                                            <p:txEl>
                                              <p:pRg st="9" end="9"/>
                                            </p:txEl>
                                          </p:spTgt>
                                        </p:tgtEl>
                                        <p:attrNameLst>
                                          <p:attrName>ppt_w</p:attrName>
                                        </p:attrNameLst>
                                      </p:cBhvr>
                                      <p:tavLst>
                                        <p:tav tm="0">
                                          <p:val>
                                            <p:fltVal val="0"/>
                                          </p:val>
                                        </p:tav>
                                        <p:tav tm="100000">
                                          <p:val>
                                            <p:strVal val="#ppt_w"/>
                                          </p:val>
                                        </p:tav>
                                      </p:tavLst>
                                    </p:anim>
                                    <p:anim calcmode="lin" valueType="num">
                                      <p:cBhvr>
                                        <p:cTn id="56" dur="500" fill="hold"/>
                                        <p:tgtEl>
                                          <p:spTgt spid="428035">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428035">
                                            <p:txEl>
                                              <p:pRg st="10" end="10"/>
                                            </p:txEl>
                                          </p:spTgt>
                                        </p:tgtEl>
                                        <p:attrNameLst>
                                          <p:attrName>style.visibility</p:attrName>
                                        </p:attrNameLst>
                                      </p:cBhvr>
                                      <p:to>
                                        <p:strVal val="visible"/>
                                      </p:to>
                                    </p:set>
                                    <p:anim calcmode="lin" valueType="num">
                                      <p:cBhvr>
                                        <p:cTn id="61" dur="500" fill="hold"/>
                                        <p:tgtEl>
                                          <p:spTgt spid="428035">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428035">
                                            <p:txEl>
                                              <p:pRg st="10" end="10"/>
                                            </p:txEl>
                                          </p:spTgt>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428035">
                                            <p:txEl>
                                              <p:pRg st="11" end="11"/>
                                            </p:txEl>
                                          </p:spTgt>
                                        </p:tgtEl>
                                        <p:attrNameLst>
                                          <p:attrName>style.visibility</p:attrName>
                                        </p:attrNameLst>
                                      </p:cBhvr>
                                      <p:to>
                                        <p:strVal val="visible"/>
                                      </p:to>
                                    </p:set>
                                    <p:anim calcmode="lin" valueType="num">
                                      <p:cBhvr>
                                        <p:cTn id="67" dur="500" fill="hold"/>
                                        <p:tgtEl>
                                          <p:spTgt spid="428035">
                                            <p:txEl>
                                              <p:pRg st="11" end="11"/>
                                            </p:txEl>
                                          </p:spTgt>
                                        </p:tgtEl>
                                        <p:attrNameLst>
                                          <p:attrName>ppt_w</p:attrName>
                                        </p:attrNameLst>
                                      </p:cBhvr>
                                      <p:tavLst>
                                        <p:tav tm="0">
                                          <p:val>
                                            <p:fltVal val="0"/>
                                          </p:val>
                                        </p:tav>
                                        <p:tav tm="100000">
                                          <p:val>
                                            <p:strVal val="#ppt_w"/>
                                          </p:val>
                                        </p:tav>
                                      </p:tavLst>
                                    </p:anim>
                                    <p:anim calcmode="lin" valueType="num">
                                      <p:cBhvr>
                                        <p:cTn id="68" dur="500" fill="hold"/>
                                        <p:tgtEl>
                                          <p:spTgt spid="428035">
                                            <p:txEl>
                                              <p:pRg st="11" end="11"/>
                                            </p:txEl>
                                          </p:spTgt>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428035">
                                            <p:txEl>
                                              <p:pRg st="12" end="12"/>
                                            </p:txEl>
                                          </p:spTgt>
                                        </p:tgtEl>
                                        <p:attrNameLst>
                                          <p:attrName>style.visibility</p:attrName>
                                        </p:attrNameLst>
                                      </p:cBhvr>
                                      <p:to>
                                        <p:strVal val="visible"/>
                                      </p:to>
                                    </p:set>
                                    <p:anim calcmode="lin" valueType="num">
                                      <p:cBhvr>
                                        <p:cTn id="73" dur="500" fill="hold"/>
                                        <p:tgtEl>
                                          <p:spTgt spid="428035">
                                            <p:txEl>
                                              <p:pRg st="12" end="12"/>
                                            </p:txEl>
                                          </p:spTgt>
                                        </p:tgtEl>
                                        <p:attrNameLst>
                                          <p:attrName>ppt_w</p:attrName>
                                        </p:attrNameLst>
                                      </p:cBhvr>
                                      <p:tavLst>
                                        <p:tav tm="0">
                                          <p:val>
                                            <p:fltVal val="0"/>
                                          </p:val>
                                        </p:tav>
                                        <p:tav tm="100000">
                                          <p:val>
                                            <p:strVal val="#ppt_w"/>
                                          </p:val>
                                        </p:tav>
                                      </p:tavLst>
                                    </p:anim>
                                    <p:anim calcmode="lin" valueType="num">
                                      <p:cBhvr>
                                        <p:cTn id="74" dur="500" fill="hold"/>
                                        <p:tgtEl>
                                          <p:spTgt spid="428035">
                                            <p:txEl>
                                              <p:pRg st="12" end="12"/>
                                            </p:tx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428035">
                                            <p:txEl>
                                              <p:pRg st="13" end="13"/>
                                            </p:txEl>
                                          </p:spTgt>
                                        </p:tgtEl>
                                        <p:attrNameLst>
                                          <p:attrName>style.visibility</p:attrName>
                                        </p:attrNameLst>
                                      </p:cBhvr>
                                      <p:to>
                                        <p:strVal val="visible"/>
                                      </p:to>
                                    </p:set>
                                    <p:anim calcmode="lin" valueType="num">
                                      <p:cBhvr>
                                        <p:cTn id="79" dur="500" fill="hold"/>
                                        <p:tgtEl>
                                          <p:spTgt spid="428035">
                                            <p:txEl>
                                              <p:pRg st="13" end="13"/>
                                            </p:txEl>
                                          </p:spTgt>
                                        </p:tgtEl>
                                        <p:attrNameLst>
                                          <p:attrName>ppt_w</p:attrName>
                                        </p:attrNameLst>
                                      </p:cBhvr>
                                      <p:tavLst>
                                        <p:tav tm="0">
                                          <p:val>
                                            <p:fltVal val="0"/>
                                          </p:val>
                                        </p:tav>
                                        <p:tav tm="100000">
                                          <p:val>
                                            <p:strVal val="#ppt_w"/>
                                          </p:val>
                                        </p:tav>
                                      </p:tavLst>
                                    </p:anim>
                                    <p:anim calcmode="lin" valueType="num">
                                      <p:cBhvr>
                                        <p:cTn id="80" dur="500" fill="hold"/>
                                        <p:tgtEl>
                                          <p:spTgt spid="428035">
                                            <p:txEl>
                                              <p:pRg st="13" end="13"/>
                                            </p:txEl>
                                          </p:spTgt>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428035">
                                            <p:txEl>
                                              <p:pRg st="14" end="14"/>
                                            </p:txEl>
                                          </p:spTgt>
                                        </p:tgtEl>
                                        <p:attrNameLst>
                                          <p:attrName>style.visibility</p:attrName>
                                        </p:attrNameLst>
                                      </p:cBhvr>
                                      <p:to>
                                        <p:strVal val="visible"/>
                                      </p:to>
                                    </p:set>
                                    <p:anim calcmode="lin" valueType="num">
                                      <p:cBhvr>
                                        <p:cTn id="85" dur="500" fill="hold"/>
                                        <p:tgtEl>
                                          <p:spTgt spid="428035">
                                            <p:txEl>
                                              <p:pRg st="14" end="14"/>
                                            </p:txEl>
                                          </p:spTgt>
                                        </p:tgtEl>
                                        <p:attrNameLst>
                                          <p:attrName>ppt_w</p:attrName>
                                        </p:attrNameLst>
                                      </p:cBhvr>
                                      <p:tavLst>
                                        <p:tav tm="0">
                                          <p:val>
                                            <p:fltVal val="0"/>
                                          </p:val>
                                        </p:tav>
                                        <p:tav tm="100000">
                                          <p:val>
                                            <p:strVal val="#ppt_w"/>
                                          </p:val>
                                        </p:tav>
                                      </p:tavLst>
                                    </p:anim>
                                    <p:anim calcmode="lin" valueType="num">
                                      <p:cBhvr>
                                        <p:cTn id="86" dur="500" fill="hold"/>
                                        <p:tgtEl>
                                          <p:spTgt spid="428035">
                                            <p:txEl>
                                              <p:pRg st="14" end="14"/>
                                            </p:txEl>
                                          </p:spTgt>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23" presetClass="entr" presetSubtype="16" fill="hold" grpId="0" nodeType="clickEffect">
                                  <p:stCondLst>
                                    <p:cond delay="0"/>
                                  </p:stCondLst>
                                  <p:childTnLst>
                                    <p:set>
                                      <p:cBhvr>
                                        <p:cTn id="90" dur="1" fill="hold">
                                          <p:stCondLst>
                                            <p:cond delay="0"/>
                                          </p:stCondLst>
                                        </p:cTn>
                                        <p:tgtEl>
                                          <p:spTgt spid="428035">
                                            <p:txEl>
                                              <p:pRg st="15" end="15"/>
                                            </p:txEl>
                                          </p:spTgt>
                                        </p:tgtEl>
                                        <p:attrNameLst>
                                          <p:attrName>style.visibility</p:attrName>
                                        </p:attrNameLst>
                                      </p:cBhvr>
                                      <p:to>
                                        <p:strVal val="visible"/>
                                      </p:to>
                                    </p:set>
                                    <p:anim calcmode="lin" valueType="num">
                                      <p:cBhvr>
                                        <p:cTn id="91" dur="500" fill="hold"/>
                                        <p:tgtEl>
                                          <p:spTgt spid="428035">
                                            <p:txEl>
                                              <p:pRg st="15" end="15"/>
                                            </p:txEl>
                                          </p:spTgt>
                                        </p:tgtEl>
                                        <p:attrNameLst>
                                          <p:attrName>ppt_w</p:attrName>
                                        </p:attrNameLst>
                                      </p:cBhvr>
                                      <p:tavLst>
                                        <p:tav tm="0">
                                          <p:val>
                                            <p:fltVal val="0"/>
                                          </p:val>
                                        </p:tav>
                                        <p:tav tm="100000">
                                          <p:val>
                                            <p:strVal val="#ppt_w"/>
                                          </p:val>
                                        </p:tav>
                                      </p:tavLst>
                                    </p:anim>
                                    <p:anim calcmode="lin" valueType="num">
                                      <p:cBhvr>
                                        <p:cTn id="92" dur="500" fill="hold"/>
                                        <p:tgtEl>
                                          <p:spTgt spid="428035">
                                            <p:txEl>
                                              <p:pRg st="15" end="15"/>
                                            </p:txEl>
                                          </p:spTgt>
                                        </p:tgtEl>
                                        <p:attrNameLst>
                                          <p:attrName>ppt_h</p:attrName>
                                        </p:attrNameLst>
                                      </p:cBhvr>
                                      <p:tavLst>
                                        <p:tav tm="0">
                                          <p:val>
                                            <p:fltVal val="0"/>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23" presetClass="entr" presetSubtype="16" fill="hold" grpId="0" nodeType="clickEffect">
                                  <p:stCondLst>
                                    <p:cond delay="0"/>
                                  </p:stCondLst>
                                  <p:childTnLst>
                                    <p:set>
                                      <p:cBhvr>
                                        <p:cTn id="96" dur="1" fill="hold">
                                          <p:stCondLst>
                                            <p:cond delay="0"/>
                                          </p:stCondLst>
                                        </p:cTn>
                                        <p:tgtEl>
                                          <p:spTgt spid="428035">
                                            <p:txEl>
                                              <p:pRg st="16" end="16"/>
                                            </p:txEl>
                                          </p:spTgt>
                                        </p:tgtEl>
                                        <p:attrNameLst>
                                          <p:attrName>style.visibility</p:attrName>
                                        </p:attrNameLst>
                                      </p:cBhvr>
                                      <p:to>
                                        <p:strVal val="visible"/>
                                      </p:to>
                                    </p:set>
                                    <p:anim calcmode="lin" valueType="num">
                                      <p:cBhvr>
                                        <p:cTn id="97" dur="500" fill="hold"/>
                                        <p:tgtEl>
                                          <p:spTgt spid="428035">
                                            <p:txEl>
                                              <p:pRg st="16" end="16"/>
                                            </p:txEl>
                                          </p:spTgt>
                                        </p:tgtEl>
                                        <p:attrNameLst>
                                          <p:attrName>ppt_w</p:attrName>
                                        </p:attrNameLst>
                                      </p:cBhvr>
                                      <p:tavLst>
                                        <p:tav tm="0">
                                          <p:val>
                                            <p:fltVal val="0"/>
                                          </p:val>
                                        </p:tav>
                                        <p:tav tm="100000">
                                          <p:val>
                                            <p:strVal val="#ppt_w"/>
                                          </p:val>
                                        </p:tav>
                                      </p:tavLst>
                                    </p:anim>
                                    <p:anim calcmode="lin" valueType="num">
                                      <p:cBhvr>
                                        <p:cTn id="98" dur="500" fill="hold"/>
                                        <p:tgtEl>
                                          <p:spTgt spid="428035">
                                            <p:txEl>
                                              <p:pRg st="16" end="16"/>
                                            </p:txEl>
                                          </p:spTgt>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23" presetClass="entr" presetSubtype="16" fill="hold" grpId="0" nodeType="clickEffect">
                                  <p:stCondLst>
                                    <p:cond delay="0"/>
                                  </p:stCondLst>
                                  <p:childTnLst>
                                    <p:set>
                                      <p:cBhvr>
                                        <p:cTn id="102" dur="1" fill="hold">
                                          <p:stCondLst>
                                            <p:cond delay="0"/>
                                          </p:stCondLst>
                                        </p:cTn>
                                        <p:tgtEl>
                                          <p:spTgt spid="428035">
                                            <p:txEl>
                                              <p:pRg st="17" end="17"/>
                                            </p:txEl>
                                          </p:spTgt>
                                        </p:tgtEl>
                                        <p:attrNameLst>
                                          <p:attrName>style.visibility</p:attrName>
                                        </p:attrNameLst>
                                      </p:cBhvr>
                                      <p:to>
                                        <p:strVal val="visible"/>
                                      </p:to>
                                    </p:set>
                                    <p:anim calcmode="lin" valueType="num">
                                      <p:cBhvr>
                                        <p:cTn id="103" dur="500" fill="hold"/>
                                        <p:tgtEl>
                                          <p:spTgt spid="428035">
                                            <p:txEl>
                                              <p:pRg st="17" end="17"/>
                                            </p:txEl>
                                          </p:spTgt>
                                        </p:tgtEl>
                                        <p:attrNameLst>
                                          <p:attrName>ppt_w</p:attrName>
                                        </p:attrNameLst>
                                      </p:cBhvr>
                                      <p:tavLst>
                                        <p:tav tm="0">
                                          <p:val>
                                            <p:fltVal val="0"/>
                                          </p:val>
                                        </p:tav>
                                        <p:tav tm="100000">
                                          <p:val>
                                            <p:strVal val="#ppt_w"/>
                                          </p:val>
                                        </p:tav>
                                      </p:tavLst>
                                    </p:anim>
                                    <p:anim calcmode="lin" valueType="num">
                                      <p:cBhvr>
                                        <p:cTn id="104" dur="500" fill="hold"/>
                                        <p:tgtEl>
                                          <p:spTgt spid="428035">
                                            <p:txEl>
                                              <p:pRg st="17" end="17"/>
                                            </p:txEl>
                                          </p:spTgt>
                                        </p:tgtEl>
                                        <p:attrNameLst>
                                          <p:attrName>ppt_h</p:attrName>
                                        </p:attrNameLst>
                                      </p:cBhvr>
                                      <p:tavLst>
                                        <p:tav tm="0">
                                          <p:val>
                                            <p:fltVal val="0"/>
                                          </p:val>
                                        </p:tav>
                                        <p:tav tm="100000">
                                          <p:val>
                                            <p:strVal val="#ppt_h"/>
                                          </p:val>
                                        </p:tav>
                                      </p:tavLst>
                                    </p:anim>
                                  </p:childTnLst>
                                </p:cTn>
                              </p:par>
                            </p:childTnLst>
                          </p:cTn>
                        </p:par>
                      </p:childTnLst>
                    </p:cTn>
                  </p:par>
                  <p:par>
                    <p:cTn id="105" fill="hold">
                      <p:stCondLst>
                        <p:cond delay="indefinite"/>
                      </p:stCondLst>
                      <p:childTnLst>
                        <p:par>
                          <p:cTn id="106" fill="hold">
                            <p:stCondLst>
                              <p:cond delay="0"/>
                            </p:stCondLst>
                            <p:childTnLst>
                              <p:par>
                                <p:cTn id="107" presetID="23" presetClass="entr" presetSubtype="16" fill="hold" grpId="0" nodeType="clickEffect">
                                  <p:stCondLst>
                                    <p:cond delay="0"/>
                                  </p:stCondLst>
                                  <p:childTnLst>
                                    <p:set>
                                      <p:cBhvr>
                                        <p:cTn id="108" dur="1" fill="hold">
                                          <p:stCondLst>
                                            <p:cond delay="0"/>
                                          </p:stCondLst>
                                        </p:cTn>
                                        <p:tgtEl>
                                          <p:spTgt spid="428035">
                                            <p:txEl>
                                              <p:pRg st="18" end="18"/>
                                            </p:txEl>
                                          </p:spTgt>
                                        </p:tgtEl>
                                        <p:attrNameLst>
                                          <p:attrName>style.visibility</p:attrName>
                                        </p:attrNameLst>
                                      </p:cBhvr>
                                      <p:to>
                                        <p:strVal val="visible"/>
                                      </p:to>
                                    </p:set>
                                    <p:anim calcmode="lin" valueType="num">
                                      <p:cBhvr>
                                        <p:cTn id="109" dur="500" fill="hold"/>
                                        <p:tgtEl>
                                          <p:spTgt spid="428035">
                                            <p:txEl>
                                              <p:pRg st="18" end="18"/>
                                            </p:txEl>
                                          </p:spTgt>
                                        </p:tgtEl>
                                        <p:attrNameLst>
                                          <p:attrName>ppt_w</p:attrName>
                                        </p:attrNameLst>
                                      </p:cBhvr>
                                      <p:tavLst>
                                        <p:tav tm="0">
                                          <p:val>
                                            <p:fltVal val="0"/>
                                          </p:val>
                                        </p:tav>
                                        <p:tav tm="100000">
                                          <p:val>
                                            <p:strVal val="#ppt_w"/>
                                          </p:val>
                                        </p:tav>
                                      </p:tavLst>
                                    </p:anim>
                                    <p:anim calcmode="lin" valueType="num">
                                      <p:cBhvr>
                                        <p:cTn id="110" dur="500" fill="hold"/>
                                        <p:tgtEl>
                                          <p:spTgt spid="428035">
                                            <p:txEl>
                                              <p:pRg st="18" end="18"/>
                                            </p:txEl>
                                          </p:spTgt>
                                        </p:tgtEl>
                                        <p:attrNameLst>
                                          <p:attrName>ppt_h</p:attrName>
                                        </p:attrNameLst>
                                      </p:cBhvr>
                                      <p:tavLst>
                                        <p:tav tm="0">
                                          <p:val>
                                            <p:fltVal val="0"/>
                                          </p:val>
                                        </p:tav>
                                        <p:tav tm="100000">
                                          <p:val>
                                            <p:strVal val="#ppt_h"/>
                                          </p:val>
                                        </p:tav>
                                      </p:tavLst>
                                    </p:anim>
                                  </p:childTnLst>
                                </p:cTn>
                              </p:par>
                            </p:childTnLst>
                          </p:cTn>
                        </p:par>
                      </p:childTnLst>
                    </p:cTn>
                  </p:par>
                  <p:par>
                    <p:cTn id="111" fill="hold">
                      <p:stCondLst>
                        <p:cond delay="indefinite"/>
                      </p:stCondLst>
                      <p:childTnLst>
                        <p:par>
                          <p:cTn id="112" fill="hold">
                            <p:stCondLst>
                              <p:cond delay="0"/>
                            </p:stCondLst>
                            <p:childTnLst>
                              <p:par>
                                <p:cTn id="113" presetID="23" presetClass="entr" presetSubtype="16" fill="hold" grpId="0" nodeType="clickEffect">
                                  <p:stCondLst>
                                    <p:cond delay="0"/>
                                  </p:stCondLst>
                                  <p:childTnLst>
                                    <p:set>
                                      <p:cBhvr>
                                        <p:cTn id="114" dur="1" fill="hold">
                                          <p:stCondLst>
                                            <p:cond delay="0"/>
                                          </p:stCondLst>
                                        </p:cTn>
                                        <p:tgtEl>
                                          <p:spTgt spid="428035">
                                            <p:txEl>
                                              <p:pRg st="19" end="19"/>
                                            </p:txEl>
                                          </p:spTgt>
                                        </p:tgtEl>
                                        <p:attrNameLst>
                                          <p:attrName>style.visibility</p:attrName>
                                        </p:attrNameLst>
                                      </p:cBhvr>
                                      <p:to>
                                        <p:strVal val="visible"/>
                                      </p:to>
                                    </p:set>
                                    <p:anim calcmode="lin" valueType="num">
                                      <p:cBhvr>
                                        <p:cTn id="115" dur="500" fill="hold"/>
                                        <p:tgtEl>
                                          <p:spTgt spid="428035">
                                            <p:txEl>
                                              <p:pRg st="19" end="19"/>
                                            </p:txEl>
                                          </p:spTgt>
                                        </p:tgtEl>
                                        <p:attrNameLst>
                                          <p:attrName>ppt_w</p:attrName>
                                        </p:attrNameLst>
                                      </p:cBhvr>
                                      <p:tavLst>
                                        <p:tav tm="0">
                                          <p:val>
                                            <p:fltVal val="0"/>
                                          </p:val>
                                        </p:tav>
                                        <p:tav tm="100000">
                                          <p:val>
                                            <p:strVal val="#ppt_w"/>
                                          </p:val>
                                        </p:tav>
                                      </p:tavLst>
                                    </p:anim>
                                    <p:anim calcmode="lin" valueType="num">
                                      <p:cBhvr>
                                        <p:cTn id="116" dur="500" fill="hold"/>
                                        <p:tgtEl>
                                          <p:spTgt spid="428035">
                                            <p:txEl>
                                              <p:pRg st="19" end="19"/>
                                            </p:txEl>
                                          </p:spTgt>
                                        </p:tgtEl>
                                        <p:attrNameLst>
                                          <p:attrName>ppt_h</p:attrName>
                                        </p:attrNameLst>
                                      </p:cBhvr>
                                      <p:tavLst>
                                        <p:tav tm="0">
                                          <p:val>
                                            <p:fltVal val="0"/>
                                          </p:val>
                                        </p:tav>
                                        <p:tav tm="100000">
                                          <p:val>
                                            <p:strVal val="#ppt_h"/>
                                          </p:val>
                                        </p:tav>
                                      </p:tavLst>
                                    </p:anim>
                                  </p:childTnLst>
                                </p:cTn>
                              </p:par>
                              <p:par>
                                <p:cTn id="117" presetID="23" presetClass="exit" presetSubtype="32" fill="hold" grpId="1" nodeType="withEffect">
                                  <p:stCondLst>
                                    <p:cond delay="0"/>
                                  </p:stCondLst>
                                  <p:childTnLst>
                                    <p:anim calcmode="lin" valueType="num">
                                      <p:cBhvr>
                                        <p:cTn id="118" dur="500" fill="hold"/>
                                        <p:tgtEl>
                                          <p:spTgt spid="428035">
                                            <p:txEl>
                                              <p:pRg st="0" end="0"/>
                                            </p:txEl>
                                          </p:spTgt>
                                        </p:tgtEl>
                                        <p:attrNameLst>
                                          <p:attrName>ppt_w</p:attrName>
                                        </p:attrNameLst>
                                      </p:cBhvr>
                                      <p:tavLst>
                                        <p:tav tm="0">
                                          <p:val>
                                            <p:strVal val="ppt_w"/>
                                          </p:val>
                                        </p:tav>
                                        <p:tav tm="100000">
                                          <p:val>
                                            <p:fltVal val="0"/>
                                          </p:val>
                                        </p:tav>
                                      </p:tavLst>
                                    </p:anim>
                                    <p:anim calcmode="lin" valueType="num">
                                      <p:cBhvr>
                                        <p:cTn id="119" dur="500" fill="hold"/>
                                        <p:tgtEl>
                                          <p:spTgt spid="428035">
                                            <p:txEl>
                                              <p:pRg st="0" end="0"/>
                                            </p:txEl>
                                          </p:spTgt>
                                        </p:tgtEl>
                                        <p:attrNameLst>
                                          <p:attrName>ppt_h</p:attrName>
                                        </p:attrNameLst>
                                      </p:cBhvr>
                                      <p:tavLst>
                                        <p:tav tm="0">
                                          <p:val>
                                            <p:strVal val="ppt_h"/>
                                          </p:val>
                                        </p:tav>
                                        <p:tav tm="100000">
                                          <p:val>
                                            <p:fltVal val="0"/>
                                          </p:val>
                                        </p:tav>
                                      </p:tavLst>
                                    </p:anim>
                                    <p:set>
                                      <p:cBhvr>
                                        <p:cTn id="120" dur="1" fill="hold">
                                          <p:stCondLst>
                                            <p:cond delay="499"/>
                                          </p:stCondLst>
                                        </p:cTn>
                                        <p:tgtEl>
                                          <p:spTgt spid="428035">
                                            <p:txEl>
                                              <p:pRg st="0" end="0"/>
                                            </p:txEl>
                                          </p:spTgt>
                                        </p:tgtEl>
                                        <p:attrNameLst>
                                          <p:attrName>style.visibility</p:attrName>
                                        </p:attrNameLst>
                                      </p:cBhvr>
                                      <p:to>
                                        <p:strVal val="hidden"/>
                                      </p:to>
                                    </p:set>
                                  </p:childTnLst>
                                </p:cTn>
                              </p:par>
                              <p:par>
                                <p:cTn id="121" presetID="23" presetClass="exit" presetSubtype="32" fill="hold" grpId="1" nodeType="withEffect">
                                  <p:stCondLst>
                                    <p:cond delay="0"/>
                                  </p:stCondLst>
                                  <p:childTnLst>
                                    <p:anim calcmode="lin" valueType="num">
                                      <p:cBhvr>
                                        <p:cTn id="122" dur="500" fill="hold"/>
                                        <p:tgtEl>
                                          <p:spTgt spid="428035">
                                            <p:txEl>
                                              <p:pRg st="1" end="1"/>
                                            </p:txEl>
                                          </p:spTgt>
                                        </p:tgtEl>
                                        <p:attrNameLst>
                                          <p:attrName>ppt_w</p:attrName>
                                        </p:attrNameLst>
                                      </p:cBhvr>
                                      <p:tavLst>
                                        <p:tav tm="0">
                                          <p:val>
                                            <p:strVal val="ppt_w"/>
                                          </p:val>
                                        </p:tav>
                                        <p:tav tm="100000">
                                          <p:val>
                                            <p:fltVal val="0"/>
                                          </p:val>
                                        </p:tav>
                                      </p:tavLst>
                                    </p:anim>
                                    <p:anim calcmode="lin" valueType="num">
                                      <p:cBhvr>
                                        <p:cTn id="123" dur="500" fill="hold"/>
                                        <p:tgtEl>
                                          <p:spTgt spid="428035">
                                            <p:txEl>
                                              <p:pRg st="1" end="1"/>
                                            </p:txEl>
                                          </p:spTgt>
                                        </p:tgtEl>
                                        <p:attrNameLst>
                                          <p:attrName>ppt_h</p:attrName>
                                        </p:attrNameLst>
                                      </p:cBhvr>
                                      <p:tavLst>
                                        <p:tav tm="0">
                                          <p:val>
                                            <p:strVal val="ppt_h"/>
                                          </p:val>
                                        </p:tav>
                                        <p:tav tm="100000">
                                          <p:val>
                                            <p:fltVal val="0"/>
                                          </p:val>
                                        </p:tav>
                                      </p:tavLst>
                                    </p:anim>
                                    <p:set>
                                      <p:cBhvr>
                                        <p:cTn id="124" dur="1" fill="hold">
                                          <p:stCondLst>
                                            <p:cond delay="499"/>
                                          </p:stCondLst>
                                        </p:cTn>
                                        <p:tgtEl>
                                          <p:spTgt spid="428035">
                                            <p:txEl>
                                              <p:pRg st="1" end="1"/>
                                            </p:txEl>
                                          </p:spTgt>
                                        </p:tgtEl>
                                        <p:attrNameLst>
                                          <p:attrName>style.visibility</p:attrName>
                                        </p:attrNameLst>
                                      </p:cBhvr>
                                      <p:to>
                                        <p:strVal val="hidden"/>
                                      </p:to>
                                    </p:set>
                                  </p:childTnLst>
                                </p:cTn>
                              </p:par>
                              <p:par>
                                <p:cTn id="125" presetID="23" presetClass="exit" presetSubtype="32" fill="hold" grpId="1" nodeType="withEffect">
                                  <p:stCondLst>
                                    <p:cond delay="0"/>
                                  </p:stCondLst>
                                  <p:childTnLst>
                                    <p:anim calcmode="lin" valueType="num">
                                      <p:cBhvr>
                                        <p:cTn id="126" dur="500" fill="hold"/>
                                        <p:tgtEl>
                                          <p:spTgt spid="428035">
                                            <p:txEl>
                                              <p:pRg st="2" end="2"/>
                                            </p:txEl>
                                          </p:spTgt>
                                        </p:tgtEl>
                                        <p:attrNameLst>
                                          <p:attrName>ppt_w</p:attrName>
                                        </p:attrNameLst>
                                      </p:cBhvr>
                                      <p:tavLst>
                                        <p:tav tm="0">
                                          <p:val>
                                            <p:strVal val="ppt_w"/>
                                          </p:val>
                                        </p:tav>
                                        <p:tav tm="100000">
                                          <p:val>
                                            <p:fltVal val="0"/>
                                          </p:val>
                                        </p:tav>
                                      </p:tavLst>
                                    </p:anim>
                                    <p:anim calcmode="lin" valueType="num">
                                      <p:cBhvr>
                                        <p:cTn id="127" dur="500" fill="hold"/>
                                        <p:tgtEl>
                                          <p:spTgt spid="428035">
                                            <p:txEl>
                                              <p:pRg st="2" end="2"/>
                                            </p:txEl>
                                          </p:spTgt>
                                        </p:tgtEl>
                                        <p:attrNameLst>
                                          <p:attrName>ppt_h</p:attrName>
                                        </p:attrNameLst>
                                      </p:cBhvr>
                                      <p:tavLst>
                                        <p:tav tm="0">
                                          <p:val>
                                            <p:strVal val="ppt_h"/>
                                          </p:val>
                                        </p:tav>
                                        <p:tav tm="100000">
                                          <p:val>
                                            <p:fltVal val="0"/>
                                          </p:val>
                                        </p:tav>
                                      </p:tavLst>
                                    </p:anim>
                                    <p:set>
                                      <p:cBhvr>
                                        <p:cTn id="128" dur="1" fill="hold">
                                          <p:stCondLst>
                                            <p:cond delay="499"/>
                                          </p:stCondLst>
                                        </p:cTn>
                                        <p:tgtEl>
                                          <p:spTgt spid="428035">
                                            <p:txEl>
                                              <p:pRg st="2" end="2"/>
                                            </p:txEl>
                                          </p:spTgt>
                                        </p:tgtEl>
                                        <p:attrNameLst>
                                          <p:attrName>style.visibility</p:attrName>
                                        </p:attrNameLst>
                                      </p:cBhvr>
                                      <p:to>
                                        <p:strVal val="hidden"/>
                                      </p:to>
                                    </p:set>
                                  </p:childTnLst>
                                </p:cTn>
                              </p:par>
                              <p:par>
                                <p:cTn id="129" presetID="23" presetClass="exit" presetSubtype="32" fill="hold" grpId="1" nodeType="withEffect">
                                  <p:stCondLst>
                                    <p:cond delay="0"/>
                                  </p:stCondLst>
                                  <p:childTnLst>
                                    <p:anim calcmode="lin" valueType="num">
                                      <p:cBhvr>
                                        <p:cTn id="130" dur="500" fill="hold"/>
                                        <p:tgtEl>
                                          <p:spTgt spid="428035">
                                            <p:txEl>
                                              <p:pRg st="3" end="3"/>
                                            </p:txEl>
                                          </p:spTgt>
                                        </p:tgtEl>
                                        <p:attrNameLst>
                                          <p:attrName>ppt_w</p:attrName>
                                        </p:attrNameLst>
                                      </p:cBhvr>
                                      <p:tavLst>
                                        <p:tav tm="0">
                                          <p:val>
                                            <p:strVal val="ppt_w"/>
                                          </p:val>
                                        </p:tav>
                                        <p:tav tm="100000">
                                          <p:val>
                                            <p:fltVal val="0"/>
                                          </p:val>
                                        </p:tav>
                                      </p:tavLst>
                                    </p:anim>
                                    <p:anim calcmode="lin" valueType="num">
                                      <p:cBhvr>
                                        <p:cTn id="131" dur="500" fill="hold"/>
                                        <p:tgtEl>
                                          <p:spTgt spid="428035">
                                            <p:txEl>
                                              <p:pRg st="3" end="3"/>
                                            </p:txEl>
                                          </p:spTgt>
                                        </p:tgtEl>
                                        <p:attrNameLst>
                                          <p:attrName>ppt_h</p:attrName>
                                        </p:attrNameLst>
                                      </p:cBhvr>
                                      <p:tavLst>
                                        <p:tav tm="0">
                                          <p:val>
                                            <p:strVal val="ppt_h"/>
                                          </p:val>
                                        </p:tav>
                                        <p:tav tm="100000">
                                          <p:val>
                                            <p:fltVal val="0"/>
                                          </p:val>
                                        </p:tav>
                                      </p:tavLst>
                                    </p:anim>
                                    <p:set>
                                      <p:cBhvr>
                                        <p:cTn id="132" dur="1" fill="hold">
                                          <p:stCondLst>
                                            <p:cond delay="499"/>
                                          </p:stCondLst>
                                        </p:cTn>
                                        <p:tgtEl>
                                          <p:spTgt spid="428035">
                                            <p:txEl>
                                              <p:pRg st="3" end="3"/>
                                            </p:txEl>
                                          </p:spTgt>
                                        </p:tgtEl>
                                        <p:attrNameLst>
                                          <p:attrName>style.visibility</p:attrName>
                                        </p:attrNameLst>
                                      </p:cBhvr>
                                      <p:to>
                                        <p:strVal val="hidden"/>
                                      </p:to>
                                    </p:set>
                                  </p:childTnLst>
                                </p:cTn>
                              </p:par>
                              <p:par>
                                <p:cTn id="133" presetID="23" presetClass="exit" presetSubtype="32" fill="hold" grpId="1" nodeType="withEffect">
                                  <p:stCondLst>
                                    <p:cond delay="0"/>
                                  </p:stCondLst>
                                  <p:childTnLst>
                                    <p:anim calcmode="lin" valueType="num">
                                      <p:cBhvr>
                                        <p:cTn id="134" dur="500" fill="hold"/>
                                        <p:tgtEl>
                                          <p:spTgt spid="428035">
                                            <p:txEl>
                                              <p:pRg st="5" end="5"/>
                                            </p:txEl>
                                          </p:spTgt>
                                        </p:tgtEl>
                                        <p:attrNameLst>
                                          <p:attrName>ppt_w</p:attrName>
                                        </p:attrNameLst>
                                      </p:cBhvr>
                                      <p:tavLst>
                                        <p:tav tm="0">
                                          <p:val>
                                            <p:strVal val="ppt_w"/>
                                          </p:val>
                                        </p:tav>
                                        <p:tav tm="100000">
                                          <p:val>
                                            <p:fltVal val="0"/>
                                          </p:val>
                                        </p:tav>
                                      </p:tavLst>
                                    </p:anim>
                                    <p:anim calcmode="lin" valueType="num">
                                      <p:cBhvr>
                                        <p:cTn id="135" dur="500" fill="hold"/>
                                        <p:tgtEl>
                                          <p:spTgt spid="428035">
                                            <p:txEl>
                                              <p:pRg st="5" end="5"/>
                                            </p:txEl>
                                          </p:spTgt>
                                        </p:tgtEl>
                                        <p:attrNameLst>
                                          <p:attrName>ppt_h</p:attrName>
                                        </p:attrNameLst>
                                      </p:cBhvr>
                                      <p:tavLst>
                                        <p:tav tm="0">
                                          <p:val>
                                            <p:strVal val="ppt_h"/>
                                          </p:val>
                                        </p:tav>
                                        <p:tav tm="100000">
                                          <p:val>
                                            <p:fltVal val="0"/>
                                          </p:val>
                                        </p:tav>
                                      </p:tavLst>
                                    </p:anim>
                                    <p:set>
                                      <p:cBhvr>
                                        <p:cTn id="136" dur="1" fill="hold">
                                          <p:stCondLst>
                                            <p:cond delay="499"/>
                                          </p:stCondLst>
                                        </p:cTn>
                                        <p:tgtEl>
                                          <p:spTgt spid="428035">
                                            <p:txEl>
                                              <p:pRg st="5" end="5"/>
                                            </p:txEl>
                                          </p:spTgt>
                                        </p:tgtEl>
                                        <p:attrNameLst>
                                          <p:attrName>style.visibility</p:attrName>
                                        </p:attrNameLst>
                                      </p:cBhvr>
                                      <p:to>
                                        <p:strVal val="hidden"/>
                                      </p:to>
                                    </p:set>
                                  </p:childTnLst>
                                </p:cTn>
                              </p:par>
                              <p:par>
                                <p:cTn id="137" presetID="23" presetClass="exit" presetSubtype="32" fill="hold" grpId="1" nodeType="withEffect">
                                  <p:stCondLst>
                                    <p:cond delay="0"/>
                                  </p:stCondLst>
                                  <p:childTnLst>
                                    <p:anim calcmode="lin" valueType="num">
                                      <p:cBhvr>
                                        <p:cTn id="138" dur="500" fill="hold"/>
                                        <p:tgtEl>
                                          <p:spTgt spid="428035">
                                            <p:txEl>
                                              <p:pRg st="6" end="6"/>
                                            </p:txEl>
                                          </p:spTgt>
                                        </p:tgtEl>
                                        <p:attrNameLst>
                                          <p:attrName>ppt_w</p:attrName>
                                        </p:attrNameLst>
                                      </p:cBhvr>
                                      <p:tavLst>
                                        <p:tav tm="0">
                                          <p:val>
                                            <p:strVal val="ppt_w"/>
                                          </p:val>
                                        </p:tav>
                                        <p:tav tm="100000">
                                          <p:val>
                                            <p:fltVal val="0"/>
                                          </p:val>
                                        </p:tav>
                                      </p:tavLst>
                                    </p:anim>
                                    <p:anim calcmode="lin" valueType="num">
                                      <p:cBhvr>
                                        <p:cTn id="139" dur="500" fill="hold"/>
                                        <p:tgtEl>
                                          <p:spTgt spid="428035">
                                            <p:txEl>
                                              <p:pRg st="6" end="6"/>
                                            </p:txEl>
                                          </p:spTgt>
                                        </p:tgtEl>
                                        <p:attrNameLst>
                                          <p:attrName>ppt_h</p:attrName>
                                        </p:attrNameLst>
                                      </p:cBhvr>
                                      <p:tavLst>
                                        <p:tav tm="0">
                                          <p:val>
                                            <p:strVal val="ppt_h"/>
                                          </p:val>
                                        </p:tav>
                                        <p:tav tm="100000">
                                          <p:val>
                                            <p:fltVal val="0"/>
                                          </p:val>
                                        </p:tav>
                                      </p:tavLst>
                                    </p:anim>
                                    <p:set>
                                      <p:cBhvr>
                                        <p:cTn id="140" dur="1" fill="hold">
                                          <p:stCondLst>
                                            <p:cond delay="499"/>
                                          </p:stCondLst>
                                        </p:cTn>
                                        <p:tgtEl>
                                          <p:spTgt spid="428035">
                                            <p:txEl>
                                              <p:pRg st="6" end="6"/>
                                            </p:txEl>
                                          </p:spTgt>
                                        </p:tgtEl>
                                        <p:attrNameLst>
                                          <p:attrName>style.visibility</p:attrName>
                                        </p:attrNameLst>
                                      </p:cBhvr>
                                      <p:to>
                                        <p:strVal val="hidden"/>
                                      </p:to>
                                    </p:set>
                                  </p:childTnLst>
                                </p:cTn>
                              </p:par>
                              <p:par>
                                <p:cTn id="141" presetID="23" presetClass="exit" presetSubtype="32" fill="hold" grpId="1" nodeType="withEffect">
                                  <p:stCondLst>
                                    <p:cond delay="0"/>
                                  </p:stCondLst>
                                  <p:childTnLst>
                                    <p:anim calcmode="lin" valueType="num">
                                      <p:cBhvr>
                                        <p:cTn id="142" dur="500" fill="hold"/>
                                        <p:tgtEl>
                                          <p:spTgt spid="428035">
                                            <p:txEl>
                                              <p:pRg st="7" end="7"/>
                                            </p:txEl>
                                          </p:spTgt>
                                        </p:tgtEl>
                                        <p:attrNameLst>
                                          <p:attrName>ppt_w</p:attrName>
                                        </p:attrNameLst>
                                      </p:cBhvr>
                                      <p:tavLst>
                                        <p:tav tm="0">
                                          <p:val>
                                            <p:strVal val="ppt_w"/>
                                          </p:val>
                                        </p:tav>
                                        <p:tav tm="100000">
                                          <p:val>
                                            <p:fltVal val="0"/>
                                          </p:val>
                                        </p:tav>
                                      </p:tavLst>
                                    </p:anim>
                                    <p:anim calcmode="lin" valueType="num">
                                      <p:cBhvr>
                                        <p:cTn id="143" dur="500" fill="hold"/>
                                        <p:tgtEl>
                                          <p:spTgt spid="428035">
                                            <p:txEl>
                                              <p:pRg st="7" end="7"/>
                                            </p:txEl>
                                          </p:spTgt>
                                        </p:tgtEl>
                                        <p:attrNameLst>
                                          <p:attrName>ppt_h</p:attrName>
                                        </p:attrNameLst>
                                      </p:cBhvr>
                                      <p:tavLst>
                                        <p:tav tm="0">
                                          <p:val>
                                            <p:strVal val="ppt_h"/>
                                          </p:val>
                                        </p:tav>
                                        <p:tav tm="100000">
                                          <p:val>
                                            <p:fltVal val="0"/>
                                          </p:val>
                                        </p:tav>
                                      </p:tavLst>
                                    </p:anim>
                                    <p:set>
                                      <p:cBhvr>
                                        <p:cTn id="144" dur="1" fill="hold">
                                          <p:stCondLst>
                                            <p:cond delay="499"/>
                                          </p:stCondLst>
                                        </p:cTn>
                                        <p:tgtEl>
                                          <p:spTgt spid="428035">
                                            <p:txEl>
                                              <p:pRg st="7" end="7"/>
                                            </p:txEl>
                                          </p:spTgt>
                                        </p:tgtEl>
                                        <p:attrNameLst>
                                          <p:attrName>style.visibility</p:attrName>
                                        </p:attrNameLst>
                                      </p:cBhvr>
                                      <p:to>
                                        <p:strVal val="hidden"/>
                                      </p:to>
                                    </p:set>
                                  </p:childTnLst>
                                </p:cTn>
                              </p:par>
                              <p:par>
                                <p:cTn id="145" presetID="23" presetClass="exit" presetSubtype="32" fill="hold" grpId="1" nodeType="withEffect">
                                  <p:stCondLst>
                                    <p:cond delay="0"/>
                                  </p:stCondLst>
                                  <p:childTnLst>
                                    <p:anim calcmode="lin" valueType="num">
                                      <p:cBhvr>
                                        <p:cTn id="146" dur="500" fill="hold"/>
                                        <p:tgtEl>
                                          <p:spTgt spid="428035">
                                            <p:txEl>
                                              <p:pRg st="8" end="8"/>
                                            </p:txEl>
                                          </p:spTgt>
                                        </p:tgtEl>
                                        <p:attrNameLst>
                                          <p:attrName>ppt_w</p:attrName>
                                        </p:attrNameLst>
                                      </p:cBhvr>
                                      <p:tavLst>
                                        <p:tav tm="0">
                                          <p:val>
                                            <p:strVal val="ppt_w"/>
                                          </p:val>
                                        </p:tav>
                                        <p:tav tm="100000">
                                          <p:val>
                                            <p:fltVal val="0"/>
                                          </p:val>
                                        </p:tav>
                                      </p:tavLst>
                                    </p:anim>
                                    <p:anim calcmode="lin" valueType="num">
                                      <p:cBhvr>
                                        <p:cTn id="147" dur="500" fill="hold"/>
                                        <p:tgtEl>
                                          <p:spTgt spid="428035">
                                            <p:txEl>
                                              <p:pRg st="8" end="8"/>
                                            </p:txEl>
                                          </p:spTgt>
                                        </p:tgtEl>
                                        <p:attrNameLst>
                                          <p:attrName>ppt_h</p:attrName>
                                        </p:attrNameLst>
                                      </p:cBhvr>
                                      <p:tavLst>
                                        <p:tav tm="0">
                                          <p:val>
                                            <p:strVal val="ppt_h"/>
                                          </p:val>
                                        </p:tav>
                                        <p:tav tm="100000">
                                          <p:val>
                                            <p:fltVal val="0"/>
                                          </p:val>
                                        </p:tav>
                                      </p:tavLst>
                                    </p:anim>
                                    <p:set>
                                      <p:cBhvr>
                                        <p:cTn id="148" dur="1" fill="hold">
                                          <p:stCondLst>
                                            <p:cond delay="499"/>
                                          </p:stCondLst>
                                        </p:cTn>
                                        <p:tgtEl>
                                          <p:spTgt spid="428035">
                                            <p:txEl>
                                              <p:pRg st="8" end="8"/>
                                            </p:txEl>
                                          </p:spTgt>
                                        </p:tgtEl>
                                        <p:attrNameLst>
                                          <p:attrName>style.visibility</p:attrName>
                                        </p:attrNameLst>
                                      </p:cBhvr>
                                      <p:to>
                                        <p:strVal val="hidden"/>
                                      </p:to>
                                    </p:set>
                                  </p:childTnLst>
                                </p:cTn>
                              </p:par>
                              <p:par>
                                <p:cTn id="149" presetID="23" presetClass="exit" presetSubtype="32" fill="hold" grpId="1" nodeType="withEffect">
                                  <p:stCondLst>
                                    <p:cond delay="0"/>
                                  </p:stCondLst>
                                  <p:childTnLst>
                                    <p:anim calcmode="lin" valueType="num">
                                      <p:cBhvr>
                                        <p:cTn id="150" dur="500" fill="hold"/>
                                        <p:tgtEl>
                                          <p:spTgt spid="428035">
                                            <p:txEl>
                                              <p:pRg st="9" end="9"/>
                                            </p:txEl>
                                          </p:spTgt>
                                        </p:tgtEl>
                                        <p:attrNameLst>
                                          <p:attrName>ppt_w</p:attrName>
                                        </p:attrNameLst>
                                      </p:cBhvr>
                                      <p:tavLst>
                                        <p:tav tm="0">
                                          <p:val>
                                            <p:strVal val="ppt_w"/>
                                          </p:val>
                                        </p:tav>
                                        <p:tav tm="100000">
                                          <p:val>
                                            <p:fltVal val="0"/>
                                          </p:val>
                                        </p:tav>
                                      </p:tavLst>
                                    </p:anim>
                                    <p:anim calcmode="lin" valueType="num">
                                      <p:cBhvr>
                                        <p:cTn id="151" dur="500" fill="hold"/>
                                        <p:tgtEl>
                                          <p:spTgt spid="428035">
                                            <p:txEl>
                                              <p:pRg st="9" end="9"/>
                                            </p:txEl>
                                          </p:spTgt>
                                        </p:tgtEl>
                                        <p:attrNameLst>
                                          <p:attrName>ppt_h</p:attrName>
                                        </p:attrNameLst>
                                      </p:cBhvr>
                                      <p:tavLst>
                                        <p:tav tm="0">
                                          <p:val>
                                            <p:strVal val="ppt_h"/>
                                          </p:val>
                                        </p:tav>
                                        <p:tav tm="100000">
                                          <p:val>
                                            <p:fltVal val="0"/>
                                          </p:val>
                                        </p:tav>
                                      </p:tavLst>
                                    </p:anim>
                                    <p:set>
                                      <p:cBhvr>
                                        <p:cTn id="152" dur="1" fill="hold">
                                          <p:stCondLst>
                                            <p:cond delay="499"/>
                                          </p:stCondLst>
                                        </p:cTn>
                                        <p:tgtEl>
                                          <p:spTgt spid="428035">
                                            <p:txEl>
                                              <p:pRg st="9" end="9"/>
                                            </p:txEl>
                                          </p:spTgt>
                                        </p:tgtEl>
                                        <p:attrNameLst>
                                          <p:attrName>style.visibility</p:attrName>
                                        </p:attrNameLst>
                                      </p:cBhvr>
                                      <p:to>
                                        <p:strVal val="hidden"/>
                                      </p:to>
                                    </p:set>
                                  </p:childTnLst>
                                </p:cTn>
                              </p:par>
                              <p:par>
                                <p:cTn id="153" presetID="23" presetClass="exit" presetSubtype="32" fill="hold" grpId="1" nodeType="withEffect">
                                  <p:stCondLst>
                                    <p:cond delay="0"/>
                                  </p:stCondLst>
                                  <p:childTnLst>
                                    <p:anim calcmode="lin" valueType="num">
                                      <p:cBhvr>
                                        <p:cTn id="154" dur="500" fill="hold"/>
                                        <p:tgtEl>
                                          <p:spTgt spid="428035">
                                            <p:txEl>
                                              <p:pRg st="10" end="10"/>
                                            </p:txEl>
                                          </p:spTgt>
                                        </p:tgtEl>
                                        <p:attrNameLst>
                                          <p:attrName>ppt_w</p:attrName>
                                        </p:attrNameLst>
                                      </p:cBhvr>
                                      <p:tavLst>
                                        <p:tav tm="0">
                                          <p:val>
                                            <p:strVal val="ppt_w"/>
                                          </p:val>
                                        </p:tav>
                                        <p:tav tm="100000">
                                          <p:val>
                                            <p:fltVal val="0"/>
                                          </p:val>
                                        </p:tav>
                                      </p:tavLst>
                                    </p:anim>
                                    <p:anim calcmode="lin" valueType="num">
                                      <p:cBhvr>
                                        <p:cTn id="155" dur="500" fill="hold"/>
                                        <p:tgtEl>
                                          <p:spTgt spid="428035">
                                            <p:txEl>
                                              <p:pRg st="10" end="10"/>
                                            </p:txEl>
                                          </p:spTgt>
                                        </p:tgtEl>
                                        <p:attrNameLst>
                                          <p:attrName>ppt_h</p:attrName>
                                        </p:attrNameLst>
                                      </p:cBhvr>
                                      <p:tavLst>
                                        <p:tav tm="0">
                                          <p:val>
                                            <p:strVal val="ppt_h"/>
                                          </p:val>
                                        </p:tav>
                                        <p:tav tm="100000">
                                          <p:val>
                                            <p:fltVal val="0"/>
                                          </p:val>
                                        </p:tav>
                                      </p:tavLst>
                                    </p:anim>
                                    <p:set>
                                      <p:cBhvr>
                                        <p:cTn id="156" dur="1" fill="hold">
                                          <p:stCondLst>
                                            <p:cond delay="499"/>
                                          </p:stCondLst>
                                        </p:cTn>
                                        <p:tgtEl>
                                          <p:spTgt spid="428035">
                                            <p:txEl>
                                              <p:pRg st="10" end="10"/>
                                            </p:txEl>
                                          </p:spTgt>
                                        </p:tgtEl>
                                        <p:attrNameLst>
                                          <p:attrName>style.visibility</p:attrName>
                                        </p:attrNameLst>
                                      </p:cBhvr>
                                      <p:to>
                                        <p:strVal val="hidden"/>
                                      </p:to>
                                    </p:set>
                                  </p:childTnLst>
                                </p:cTn>
                              </p:par>
                              <p:par>
                                <p:cTn id="157" presetID="23" presetClass="exit" presetSubtype="32" fill="hold" grpId="1" nodeType="withEffect">
                                  <p:stCondLst>
                                    <p:cond delay="0"/>
                                  </p:stCondLst>
                                  <p:childTnLst>
                                    <p:anim calcmode="lin" valueType="num">
                                      <p:cBhvr>
                                        <p:cTn id="158" dur="500" fill="hold"/>
                                        <p:tgtEl>
                                          <p:spTgt spid="428035">
                                            <p:txEl>
                                              <p:pRg st="11" end="11"/>
                                            </p:txEl>
                                          </p:spTgt>
                                        </p:tgtEl>
                                        <p:attrNameLst>
                                          <p:attrName>ppt_w</p:attrName>
                                        </p:attrNameLst>
                                      </p:cBhvr>
                                      <p:tavLst>
                                        <p:tav tm="0">
                                          <p:val>
                                            <p:strVal val="ppt_w"/>
                                          </p:val>
                                        </p:tav>
                                        <p:tav tm="100000">
                                          <p:val>
                                            <p:fltVal val="0"/>
                                          </p:val>
                                        </p:tav>
                                      </p:tavLst>
                                    </p:anim>
                                    <p:anim calcmode="lin" valueType="num">
                                      <p:cBhvr>
                                        <p:cTn id="159" dur="500" fill="hold"/>
                                        <p:tgtEl>
                                          <p:spTgt spid="428035">
                                            <p:txEl>
                                              <p:pRg st="11" end="11"/>
                                            </p:txEl>
                                          </p:spTgt>
                                        </p:tgtEl>
                                        <p:attrNameLst>
                                          <p:attrName>ppt_h</p:attrName>
                                        </p:attrNameLst>
                                      </p:cBhvr>
                                      <p:tavLst>
                                        <p:tav tm="0">
                                          <p:val>
                                            <p:strVal val="ppt_h"/>
                                          </p:val>
                                        </p:tav>
                                        <p:tav tm="100000">
                                          <p:val>
                                            <p:fltVal val="0"/>
                                          </p:val>
                                        </p:tav>
                                      </p:tavLst>
                                    </p:anim>
                                    <p:set>
                                      <p:cBhvr>
                                        <p:cTn id="160" dur="1" fill="hold">
                                          <p:stCondLst>
                                            <p:cond delay="499"/>
                                          </p:stCondLst>
                                        </p:cTn>
                                        <p:tgtEl>
                                          <p:spTgt spid="428035">
                                            <p:txEl>
                                              <p:pRg st="11" end="11"/>
                                            </p:txEl>
                                          </p:spTgt>
                                        </p:tgtEl>
                                        <p:attrNameLst>
                                          <p:attrName>style.visibility</p:attrName>
                                        </p:attrNameLst>
                                      </p:cBhvr>
                                      <p:to>
                                        <p:strVal val="hidden"/>
                                      </p:to>
                                    </p:set>
                                  </p:childTnLst>
                                </p:cTn>
                              </p:par>
                              <p:par>
                                <p:cTn id="161" presetID="23" presetClass="exit" presetSubtype="32" fill="hold" grpId="1" nodeType="withEffect">
                                  <p:stCondLst>
                                    <p:cond delay="0"/>
                                  </p:stCondLst>
                                  <p:childTnLst>
                                    <p:anim calcmode="lin" valueType="num">
                                      <p:cBhvr>
                                        <p:cTn id="162" dur="500" fill="hold"/>
                                        <p:tgtEl>
                                          <p:spTgt spid="428035">
                                            <p:txEl>
                                              <p:pRg st="12" end="12"/>
                                            </p:txEl>
                                          </p:spTgt>
                                        </p:tgtEl>
                                        <p:attrNameLst>
                                          <p:attrName>ppt_w</p:attrName>
                                        </p:attrNameLst>
                                      </p:cBhvr>
                                      <p:tavLst>
                                        <p:tav tm="0">
                                          <p:val>
                                            <p:strVal val="ppt_w"/>
                                          </p:val>
                                        </p:tav>
                                        <p:tav tm="100000">
                                          <p:val>
                                            <p:fltVal val="0"/>
                                          </p:val>
                                        </p:tav>
                                      </p:tavLst>
                                    </p:anim>
                                    <p:anim calcmode="lin" valueType="num">
                                      <p:cBhvr>
                                        <p:cTn id="163" dur="500" fill="hold"/>
                                        <p:tgtEl>
                                          <p:spTgt spid="428035">
                                            <p:txEl>
                                              <p:pRg st="12" end="12"/>
                                            </p:txEl>
                                          </p:spTgt>
                                        </p:tgtEl>
                                        <p:attrNameLst>
                                          <p:attrName>ppt_h</p:attrName>
                                        </p:attrNameLst>
                                      </p:cBhvr>
                                      <p:tavLst>
                                        <p:tav tm="0">
                                          <p:val>
                                            <p:strVal val="ppt_h"/>
                                          </p:val>
                                        </p:tav>
                                        <p:tav tm="100000">
                                          <p:val>
                                            <p:fltVal val="0"/>
                                          </p:val>
                                        </p:tav>
                                      </p:tavLst>
                                    </p:anim>
                                    <p:set>
                                      <p:cBhvr>
                                        <p:cTn id="164" dur="1" fill="hold">
                                          <p:stCondLst>
                                            <p:cond delay="499"/>
                                          </p:stCondLst>
                                        </p:cTn>
                                        <p:tgtEl>
                                          <p:spTgt spid="428035">
                                            <p:txEl>
                                              <p:pRg st="12" end="12"/>
                                            </p:txEl>
                                          </p:spTgt>
                                        </p:tgtEl>
                                        <p:attrNameLst>
                                          <p:attrName>style.visibility</p:attrName>
                                        </p:attrNameLst>
                                      </p:cBhvr>
                                      <p:to>
                                        <p:strVal val="hidden"/>
                                      </p:to>
                                    </p:set>
                                  </p:childTnLst>
                                </p:cTn>
                              </p:par>
                              <p:par>
                                <p:cTn id="165" presetID="23" presetClass="exit" presetSubtype="32" fill="hold" grpId="1" nodeType="withEffect">
                                  <p:stCondLst>
                                    <p:cond delay="0"/>
                                  </p:stCondLst>
                                  <p:childTnLst>
                                    <p:anim calcmode="lin" valueType="num">
                                      <p:cBhvr>
                                        <p:cTn id="166" dur="500" fill="hold"/>
                                        <p:tgtEl>
                                          <p:spTgt spid="428035">
                                            <p:txEl>
                                              <p:pRg st="13" end="13"/>
                                            </p:txEl>
                                          </p:spTgt>
                                        </p:tgtEl>
                                        <p:attrNameLst>
                                          <p:attrName>ppt_w</p:attrName>
                                        </p:attrNameLst>
                                      </p:cBhvr>
                                      <p:tavLst>
                                        <p:tav tm="0">
                                          <p:val>
                                            <p:strVal val="ppt_w"/>
                                          </p:val>
                                        </p:tav>
                                        <p:tav tm="100000">
                                          <p:val>
                                            <p:fltVal val="0"/>
                                          </p:val>
                                        </p:tav>
                                      </p:tavLst>
                                    </p:anim>
                                    <p:anim calcmode="lin" valueType="num">
                                      <p:cBhvr>
                                        <p:cTn id="167" dur="500" fill="hold"/>
                                        <p:tgtEl>
                                          <p:spTgt spid="428035">
                                            <p:txEl>
                                              <p:pRg st="13" end="13"/>
                                            </p:txEl>
                                          </p:spTgt>
                                        </p:tgtEl>
                                        <p:attrNameLst>
                                          <p:attrName>ppt_h</p:attrName>
                                        </p:attrNameLst>
                                      </p:cBhvr>
                                      <p:tavLst>
                                        <p:tav tm="0">
                                          <p:val>
                                            <p:strVal val="ppt_h"/>
                                          </p:val>
                                        </p:tav>
                                        <p:tav tm="100000">
                                          <p:val>
                                            <p:fltVal val="0"/>
                                          </p:val>
                                        </p:tav>
                                      </p:tavLst>
                                    </p:anim>
                                    <p:set>
                                      <p:cBhvr>
                                        <p:cTn id="168" dur="1" fill="hold">
                                          <p:stCondLst>
                                            <p:cond delay="499"/>
                                          </p:stCondLst>
                                        </p:cTn>
                                        <p:tgtEl>
                                          <p:spTgt spid="428035">
                                            <p:txEl>
                                              <p:pRg st="13" end="13"/>
                                            </p:txEl>
                                          </p:spTgt>
                                        </p:tgtEl>
                                        <p:attrNameLst>
                                          <p:attrName>style.visibility</p:attrName>
                                        </p:attrNameLst>
                                      </p:cBhvr>
                                      <p:to>
                                        <p:strVal val="hidden"/>
                                      </p:to>
                                    </p:set>
                                  </p:childTnLst>
                                </p:cTn>
                              </p:par>
                              <p:par>
                                <p:cTn id="169" presetID="23" presetClass="exit" presetSubtype="32" fill="hold" grpId="1" nodeType="withEffect">
                                  <p:stCondLst>
                                    <p:cond delay="0"/>
                                  </p:stCondLst>
                                  <p:childTnLst>
                                    <p:anim calcmode="lin" valueType="num">
                                      <p:cBhvr>
                                        <p:cTn id="170" dur="500" fill="hold"/>
                                        <p:tgtEl>
                                          <p:spTgt spid="428035">
                                            <p:txEl>
                                              <p:pRg st="14" end="14"/>
                                            </p:txEl>
                                          </p:spTgt>
                                        </p:tgtEl>
                                        <p:attrNameLst>
                                          <p:attrName>ppt_w</p:attrName>
                                        </p:attrNameLst>
                                      </p:cBhvr>
                                      <p:tavLst>
                                        <p:tav tm="0">
                                          <p:val>
                                            <p:strVal val="ppt_w"/>
                                          </p:val>
                                        </p:tav>
                                        <p:tav tm="100000">
                                          <p:val>
                                            <p:fltVal val="0"/>
                                          </p:val>
                                        </p:tav>
                                      </p:tavLst>
                                    </p:anim>
                                    <p:anim calcmode="lin" valueType="num">
                                      <p:cBhvr>
                                        <p:cTn id="171" dur="500" fill="hold"/>
                                        <p:tgtEl>
                                          <p:spTgt spid="428035">
                                            <p:txEl>
                                              <p:pRg st="14" end="14"/>
                                            </p:txEl>
                                          </p:spTgt>
                                        </p:tgtEl>
                                        <p:attrNameLst>
                                          <p:attrName>ppt_h</p:attrName>
                                        </p:attrNameLst>
                                      </p:cBhvr>
                                      <p:tavLst>
                                        <p:tav tm="0">
                                          <p:val>
                                            <p:strVal val="ppt_h"/>
                                          </p:val>
                                        </p:tav>
                                        <p:tav tm="100000">
                                          <p:val>
                                            <p:fltVal val="0"/>
                                          </p:val>
                                        </p:tav>
                                      </p:tavLst>
                                    </p:anim>
                                    <p:set>
                                      <p:cBhvr>
                                        <p:cTn id="172" dur="1" fill="hold">
                                          <p:stCondLst>
                                            <p:cond delay="499"/>
                                          </p:stCondLst>
                                        </p:cTn>
                                        <p:tgtEl>
                                          <p:spTgt spid="428035">
                                            <p:txEl>
                                              <p:pRg st="14" end="14"/>
                                            </p:txEl>
                                          </p:spTgt>
                                        </p:tgtEl>
                                        <p:attrNameLst>
                                          <p:attrName>style.visibility</p:attrName>
                                        </p:attrNameLst>
                                      </p:cBhvr>
                                      <p:to>
                                        <p:strVal val="hidden"/>
                                      </p:to>
                                    </p:set>
                                  </p:childTnLst>
                                </p:cTn>
                              </p:par>
                              <p:par>
                                <p:cTn id="173" presetID="23" presetClass="exit" presetSubtype="32" fill="hold" grpId="1" nodeType="withEffect">
                                  <p:stCondLst>
                                    <p:cond delay="0"/>
                                  </p:stCondLst>
                                  <p:childTnLst>
                                    <p:anim calcmode="lin" valueType="num">
                                      <p:cBhvr>
                                        <p:cTn id="174" dur="500" fill="hold"/>
                                        <p:tgtEl>
                                          <p:spTgt spid="428035">
                                            <p:txEl>
                                              <p:pRg st="15" end="15"/>
                                            </p:txEl>
                                          </p:spTgt>
                                        </p:tgtEl>
                                        <p:attrNameLst>
                                          <p:attrName>ppt_w</p:attrName>
                                        </p:attrNameLst>
                                      </p:cBhvr>
                                      <p:tavLst>
                                        <p:tav tm="0">
                                          <p:val>
                                            <p:strVal val="ppt_w"/>
                                          </p:val>
                                        </p:tav>
                                        <p:tav tm="100000">
                                          <p:val>
                                            <p:fltVal val="0"/>
                                          </p:val>
                                        </p:tav>
                                      </p:tavLst>
                                    </p:anim>
                                    <p:anim calcmode="lin" valueType="num">
                                      <p:cBhvr>
                                        <p:cTn id="175" dur="500" fill="hold"/>
                                        <p:tgtEl>
                                          <p:spTgt spid="428035">
                                            <p:txEl>
                                              <p:pRg st="15" end="15"/>
                                            </p:txEl>
                                          </p:spTgt>
                                        </p:tgtEl>
                                        <p:attrNameLst>
                                          <p:attrName>ppt_h</p:attrName>
                                        </p:attrNameLst>
                                      </p:cBhvr>
                                      <p:tavLst>
                                        <p:tav tm="0">
                                          <p:val>
                                            <p:strVal val="ppt_h"/>
                                          </p:val>
                                        </p:tav>
                                        <p:tav tm="100000">
                                          <p:val>
                                            <p:fltVal val="0"/>
                                          </p:val>
                                        </p:tav>
                                      </p:tavLst>
                                    </p:anim>
                                    <p:set>
                                      <p:cBhvr>
                                        <p:cTn id="176" dur="1" fill="hold">
                                          <p:stCondLst>
                                            <p:cond delay="499"/>
                                          </p:stCondLst>
                                        </p:cTn>
                                        <p:tgtEl>
                                          <p:spTgt spid="428035">
                                            <p:txEl>
                                              <p:pRg st="15" end="15"/>
                                            </p:txEl>
                                          </p:spTgt>
                                        </p:tgtEl>
                                        <p:attrNameLst>
                                          <p:attrName>style.visibility</p:attrName>
                                        </p:attrNameLst>
                                      </p:cBhvr>
                                      <p:to>
                                        <p:strVal val="hidden"/>
                                      </p:to>
                                    </p:set>
                                  </p:childTnLst>
                                </p:cTn>
                              </p:par>
                              <p:par>
                                <p:cTn id="177" presetID="23" presetClass="exit" presetSubtype="32" fill="hold" grpId="1" nodeType="withEffect">
                                  <p:stCondLst>
                                    <p:cond delay="0"/>
                                  </p:stCondLst>
                                  <p:childTnLst>
                                    <p:anim calcmode="lin" valueType="num">
                                      <p:cBhvr>
                                        <p:cTn id="178" dur="500" fill="hold"/>
                                        <p:tgtEl>
                                          <p:spTgt spid="428035">
                                            <p:txEl>
                                              <p:pRg st="16" end="16"/>
                                            </p:txEl>
                                          </p:spTgt>
                                        </p:tgtEl>
                                        <p:attrNameLst>
                                          <p:attrName>ppt_w</p:attrName>
                                        </p:attrNameLst>
                                      </p:cBhvr>
                                      <p:tavLst>
                                        <p:tav tm="0">
                                          <p:val>
                                            <p:strVal val="ppt_w"/>
                                          </p:val>
                                        </p:tav>
                                        <p:tav tm="100000">
                                          <p:val>
                                            <p:fltVal val="0"/>
                                          </p:val>
                                        </p:tav>
                                      </p:tavLst>
                                    </p:anim>
                                    <p:anim calcmode="lin" valueType="num">
                                      <p:cBhvr>
                                        <p:cTn id="179" dur="500" fill="hold"/>
                                        <p:tgtEl>
                                          <p:spTgt spid="428035">
                                            <p:txEl>
                                              <p:pRg st="16" end="16"/>
                                            </p:txEl>
                                          </p:spTgt>
                                        </p:tgtEl>
                                        <p:attrNameLst>
                                          <p:attrName>ppt_h</p:attrName>
                                        </p:attrNameLst>
                                      </p:cBhvr>
                                      <p:tavLst>
                                        <p:tav tm="0">
                                          <p:val>
                                            <p:strVal val="ppt_h"/>
                                          </p:val>
                                        </p:tav>
                                        <p:tav tm="100000">
                                          <p:val>
                                            <p:fltVal val="0"/>
                                          </p:val>
                                        </p:tav>
                                      </p:tavLst>
                                    </p:anim>
                                    <p:set>
                                      <p:cBhvr>
                                        <p:cTn id="180" dur="1" fill="hold">
                                          <p:stCondLst>
                                            <p:cond delay="499"/>
                                          </p:stCondLst>
                                        </p:cTn>
                                        <p:tgtEl>
                                          <p:spTgt spid="428035">
                                            <p:txEl>
                                              <p:pRg st="16" end="16"/>
                                            </p:txEl>
                                          </p:spTgt>
                                        </p:tgtEl>
                                        <p:attrNameLst>
                                          <p:attrName>style.visibility</p:attrName>
                                        </p:attrNameLst>
                                      </p:cBhvr>
                                      <p:to>
                                        <p:strVal val="hidden"/>
                                      </p:to>
                                    </p:set>
                                  </p:childTnLst>
                                </p:cTn>
                              </p:par>
                              <p:par>
                                <p:cTn id="181" presetID="23" presetClass="exit" presetSubtype="32" fill="hold" grpId="1" nodeType="withEffect">
                                  <p:stCondLst>
                                    <p:cond delay="0"/>
                                  </p:stCondLst>
                                  <p:childTnLst>
                                    <p:anim calcmode="lin" valueType="num">
                                      <p:cBhvr>
                                        <p:cTn id="182" dur="500" fill="hold"/>
                                        <p:tgtEl>
                                          <p:spTgt spid="428035">
                                            <p:txEl>
                                              <p:pRg st="17" end="17"/>
                                            </p:txEl>
                                          </p:spTgt>
                                        </p:tgtEl>
                                        <p:attrNameLst>
                                          <p:attrName>ppt_w</p:attrName>
                                        </p:attrNameLst>
                                      </p:cBhvr>
                                      <p:tavLst>
                                        <p:tav tm="0">
                                          <p:val>
                                            <p:strVal val="ppt_w"/>
                                          </p:val>
                                        </p:tav>
                                        <p:tav tm="100000">
                                          <p:val>
                                            <p:fltVal val="0"/>
                                          </p:val>
                                        </p:tav>
                                      </p:tavLst>
                                    </p:anim>
                                    <p:anim calcmode="lin" valueType="num">
                                      <p:cBhvr>
                                        <p:cTn id="183" dur="500" fill="hold"/>
                                        <p:tgtEl>
                                          <p:spTgt spid="428035">
                                            <p:txEl>
                                              <p:pRg st="17" end="17"/>
                                            </p:txEl>
                                          </p:spTgt>
                                        </p:tgtEl>
                                        <p:attrNameLst>
                                          <p:attrName>ppt_h</p:attrName>
                                        </p:attrNameLst>
                                      </p:cBhvr>
                                      <p:tavLst>
                                        <p:tav tm="0">
                                          <p:val>
                                            <p:strVal val="ppt_h"/>
                                          </p:val>
                                        </p:tav>
                                        <p:tav tm="100000">
                                          <p:val>
                                            <p:fltVal val="0"/>
                                          </p:val>
                                        </p:tav>
                                      </p:tavLst>
                                    </p:anim>
                                    <p:set>
                                      <p:cBhvr>
                                        <p:cTn id="184" dur="1" fill="hold">
                                          <p:stCondLst>
                                            <p:cond delay="499"/>
                                          </p:stCondLst>
                                        </p:cTn>
                                        <p:tgtEl>
                                          <p:spTgt spid="428035">
                                            <p:txEl>
                                              <p:pRg st="17" end="17"/>
                                            </p:txEl>
                                          </p:spTgt>
                                        </p:tgtEl>
                                        <p:attrNameLst>
                                          <p:attrName>style.visibility</p:attrName>
                                        </p:attrNameLst>
                                      </p:cBhvr>
                                      <p:to>
                                        <p:strVal val="hidden"/>
                                      </p:to>
                                    </p:set>
                                  </p:childTnLst>
                                </p:cTn>
                              </p:par>
                              <p:par>
                                <p:cTn id="185" presetID="23" presetClass="exit" presetSubtype="32" fill="hold" grpId="1" nodeType="withEffect">
                                  <p:stCondLst>
                                    <p:cond delay="0"/>
                                  </p:stCondLst>
                                  <p:childTnLst>
                                    <p:anim calcmode="lin" valueType="num">
                                      <p:cBhvr>
                                        <p:cTn id="186" dur="500" fill="hold"/>
                                        <p:tgtEl>
                                          <p:spTgt spid="428035">
                                            <p:txEl>
                                              <p:pRg st="18" end="18"/>
                                            </p:txEl>
                                          </p:spTgt>
                                        </p:tgtEl>
                                        <p:attrNameLst>
                                          <p:attrName>ppt_w</p:attrName>
                                        </p:attrNameLst>
                                      </p:cBhvr>
                                      <p:tavLst>
                                        <p:tav tm="0">
                                          <p:val>
                                            <p:strVal val="ppt_w"/>
                                          </p:val>
                                        </p:tav>
                                        <p:tav tm="100000">
                                          <p:val>
                                            <p:fltVal val="0"/>
                                          </p:val>
                                        </p:tav>
                                      </p:tavLst>
                                    </p:anim>
                                    <p:anim calcmode="lin" valueType="num">
                                      <p:cBhvr>
                                        <p:cTn id="187" dur="500" fill="hold"/>
                                        <p:tgtEl>
                                          <p:spTgt spid="428035">
                                            <p:txEl>
                                              <p:pRg st="18" end="18"/>
                                            </p:txEl>
                                          </p:spTgt>
                                        </p:tgtEl>
                                        <p:attrNameLst>
                                          <p:attrName>ppt_h</p:attrName>
                                        </p:attrNameLst>
                                      </p:cBhvr>
                                      <p:tavLst>
                                        <p:tav tm="0">
                                          <p:val>
                                            <p:strVal val="ppt_h"/>
                                          </p:val>
                                        </p:tav>
                                        <p:tav tm="100000">
                                          <p:val>
                                            <p:fltVal val="0"/>
                                          </p:val>
                                        </p:tav>
                                      </p:tavLst>
                                    </p:anim>
                                    <p:set>
                                      <p:cBhvr>
                                        <p:cTn id="188" dur="1" fill="hold">
                                          <p:stCondLst>
                                            <p:cond delay="499"/>
                                          </p:stCondLst>
                                        </p:cTn>
                                        <p:tgtEl>
                                          <p:spTgt spid="428035">
                                            <p:txEl>
                                              <p:pRg st="18" end="18"/>
                                            </p:txEl>
                                          </p:spTgt>
                                        </p:tgtEl>
                                        <p:attrNameLst>
                                          <p:attrName>style.visibility</p:attrName>
                                        </p:attrNameLst>
                                      </p:cBhvr>
                                      <p:to>
                                        <p:strVal val="hidden"/>
                                      </p:to>
                                    </p:set>
                                  </p:childTnLst>
                                </p:cTn>
                              </p:par>
                              <p:par>
                                <p:cTn id="189" presetID="23" presetClass="exit" presetSubtype="32" fill="hold" grpId="1" nodeType="withEffect">
                                  <p:stCondLst>
                                    <p:cond delay="0"/>
                                  </p:stCondLst>
                                  <p:childTnLst>
                                    <p:anim calcmode="lin" valueType="num">
                                      <p:cBhvr>
                                        <p:cTn id="190" dur="500" fill="hold"/>
                                        <p:tgtEl>
                                          <p:spTgt spid="428035">
                                            <p:txEl>
                                              <p:pRg st="19" end="19"/>
                                            </p:txEl>
                                          </p:spTgt>
                                        </p:tgtEl>
                                        <p:attrNameLst>
                                          <p:attrName>ppt_w</p:attrName>
                                        </p:attrNameLst>
                                      </p:cBhvr>
                                      <p:tavLst>
                                        <p:tav tm="0">
                                          <p:val>
                                            <p:strVal val="ppt_w"/>
                                          </p:val>
                                        </p:tav>
                                        <p:tav tm="100000">
                                          <p:val>
                                            <p:fltVal val="0"/>
                                          </p:val>
                                        </p:tav>
                                      </p:tavLst>
                                    </p:anim>
                                    <p:anim calcmode="lin" valueType="num">
                                      <p:cBhvr>
                                        <p:cTn id="191" dur="500" fill="hold"/>
                                        <p:tgtEl>
                                          <p:spTgt spid="428035">
                                            <p:txEl>
                                              <p:pRg st="19" end="19"/>
                                            </p:txEl>
                                          </p:spTgt>
                                        </p:tgtEl>
                                        <p:attrNameLst>
                                          <p:attrName>ppt_h</p:attrName>
                                        </p:attrNameLst>
                                      </p:cBhvr>
                                      <p:tavLst>
                                        <p:tav tm="0">
                                          <p:val>
                                            <p:strVal val="ppt_h"/>
                                          </p:val>
                                        </p:tav>
                                        <p:tav tm="100000">
                                          <p:val>
                                            <p:fltVal val="0"/>
                                          </p:val>
                                        </p:tav>
                                      </p:tavLst>
                                    </p:anim>
                                    <p:set>
                                      <p:cBhvr>
                                        <p:cTn id="192" dur="1" fill="hold">
                                          <p:stCondLst>
                                            <p:cond delay="499"/>
                                          </p:stCondLst>
                                        </p:cTn>
                                        <p:tgtEl>
                                          <p:spTgt spid="428035">
                                            <p:txEl>
                                              <p:pRg st="19" end="19"/>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035" grpId="0" build="p"/>
      <p:bldP spid="428035" grpId="1" build="allAtOnce"/>
    </p:bld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1" name="Rectangle 3"/>
          <p:cNvSpPr>
            <a:spLocks noGrp="1" noChangeArrowheads="1"/>
          </p:cNvSpPr>
          <p:nvPr>
            <p:ph idx="1"/>
          </p:nvPr>
        </p:nvSpPr>
        <p:spPr>
          <a:xfrm>
            <a:off x="152400" y="0"/>
            <a:ext cx="8839200" cy="6664325"/>
          </a:xfrm>
        </p:spPr>
        <p:txBody>
          <a:bodyPr>
            <a:normAutofit lnSpcReduction="10000"/>
          </a:bodyPr>
          <a:lstStyle/>
          <a:p>
            <a:pPr marL="609600" indent="-609600">
              <a:buFont typeface="Wingdings" pitchFamily="2" charset="2"/>
              <a:buNone/>
            </a:pPr>
            <a:r>
              <a:rPr lang="en-US" sz="2000" dirty="0">
                <a:solidFill>
                  <a:srgbClr val="FFFF00"/>
                </a:solidFill>
              </a:rPr>
              <a:t>6. </a:t>
            </a:r>
            <a:r>
              <a:rPr lang="en-US" sz="2000" dirty="0" err="1">
                <a:solidFill>
                  <a:srgbClr val="FFFF00"/>
                </a:solidFill>
              </a:rPr>
              <a:t>Saham</a:t>
            </a:r>
            <a:r>
              <a:rPr lang="en-US" sz="2000" dirty="0">
                <a:solidFill>
                  <a:srgbClr val="FFFF00"/>
                </a:solidFill>
              </a:rPr>
              <a:t> </a:t>
            </a:r>
            <a:r>
              <a:rPr lang="en-US" sz="2000" dirty="0" err="1">
                <a:solidFill>
                  <a:srgbClr val="FFFF00"/>
                </a:solidFill>
              </a:rPr>
              <a:t>atas</a:t>
            </a:r>
            <a:r>
              <a:rPr lang="en-US" sz="2000" dirty="0">
                <a:solidFill>
                  <a:srgbClr val="FFFF00"/>
                </a:solidFill>
              </a:rPr>
              <a:t> </a:t>
            </a:r>
            <a:r>
              <a:rPr lang="en-US" sz="2000" dirty="0" err="1">
                <a:solidFill>
                  <a:srgbClr val="FFFF00"/>
                </a:solidFill>
              </a:rPr>
              <a:t>nama</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tidak</a:t>
            </a:r>
            <a:r>
              <a:rPr lang="en-US" sz="2000" dirty="0">
                <a:solidFill>
                  <a:srgbClr val="FFFF00"/>
                </a:solidFill>
              </a:rPr>
              <a:t> </a:t>
            </a:r>
            <a:r>
              <a:rPr lang="en-US" sz="2000" dirty="0" err="1">
                <a:solidFill>
                  <a:srgbClr val="FFFF00"/>
                </a:solidFill>
              </a:rPr>
              <a:t>dapat</a:t>
            </a:r>
            <a:r>
              <a:rPr lang="en-US" sz="2000" dirty="0">
                <a:solidFill>
                  <a:srgbClr val="FFFF00"/>
                </a:solidFill>
              </a:rPr>
              <a:t> </a:t>
            </a:r>
            <a:r>
              <a:rPr lang="en-US" sz="2000" dirty="0" err="1">
                <a:solidFill>
                  <a:srgbClr val="FFFF00"/>
                </a:solidFill>
              </a:rPr>
              <a:t>dipindahtangankan</a:t>
            </a:r>
            <a:r>
              <a:rPr lang="en-US" sz="2000" dirty="0">
                <a:solidFill>
                  <a:srgbClr val="FFFF00"/>
                </a:solidFill>
              </a:rPr>
              <a:t> </a:t>
            </a:r>
            <a:r>
              <a:rPr lang="en-US" sz="2000" dirty="0" err="1">
                <a:solidFill>
                  <a:srgbClr val="FFFF00"/>
                </a:solidFill>
              </a:rPr>
              <a:t>karena</a:t>
            </a:r>
            <a:r>
              <a:rPr lang="en-US" sz="2000" dirty="0">
                <a:solidFill>
                  <a:srgbClr val="FFFF00"/>
                </a:solidFill>
              </a:rPr>
              <a:t> </a:t>
            </a:r>
            <a:r>
              <a:rPr lang="en-US" sz="2000" dirty="0" err="1">
                <a:solidFill>
                  <a:srgbClr val="FFFF00"/>
                </a:solidFill>
              </a:rPr>
              <a:t>tertera</a:t>
            </a:r>
            <a:r>
              <a:rPr lang="en-US" sz="2000" dirty="0">
                <a:solidFill>
                  <a:srgbClr val="FFFF00"/>
                </a:solidFill>
              </a:rPr>
              <a:t> </a:t>
            </a:r>
            <a:r>
              <a:rPr lang="en-US" sz="2000" dirty="0" err="1">
                <a:solidFill>
                  <a:srgbClr val="FFFF00"/>
                </a:solidFill>
              </a:rPr>
              <a:t>nama</a:t>
            </a:r>
            <a:r>
              <a:rPr lang="en-US" sz="2000" dirty="0">
                <a:solidFill>
                  <a:srgbClr val="FFFF00"/>
                </a:solidFill>
              </a:rPr>
              <a:t> </a:t>
            </a:r>
            <a:r>
              <a:rPr lang="en-US" sz="2000" dirty="0" err="1">
                <a:solidFill>
                  <a:srgbClr val="FFFF00"/>
                </a:solidFill>
              </a:rPr>
              <a:t>pemilik</a:t>
            </a:r>
            <a:endParaRPr lang="en-US" sz="2000" dirty="0">
              <a:solidFill>
                <a:srgbClr val="FFFF00"/>
              </a:solidFill>
            </a:endParaRPr>
          </a:p>
          <a:p>
            <a:pPr marL="609600" indent="-609600">
              <a:buFont typeface="Wingdings" pitchFamily="2" charset="2"/>
              <a:buNone/>
            </a:pPr>
            <a:r>
              <a:rPr lang="en-US" sz="2000" dirty="0">
                <a:solidFill>
                  <a:srgbClr val="FFFF00"/>
                </a:solidFill>
              </a:rPr>
              <a:t>7. </a:t>
            </a:r>
            <a:r>
              <a:rPr lang="en-US" sz="2000" dirty="0" err="1">
                <a:solidFill>
                  <a:srgbClr val="FFFF00"/>
                </a:solidFill>
              </a:rPr>
              <a:t>Saham</a:t>
            </a:r>
            <a:r>
              <a:rPr lang="en-US" sz="2000" dirty="0">
                <a:solidFill>
                  <a:srgbClr val="FFFF00"/>
                </a:solidFill>
              </a:rPr>
              <a:t> </a:t>
            </a:r>
            <a:r>
              <a:rPr lang="en-US" sz="2000" dirty="0" err="1">
                <a:solidFill>
                  <a:srgbClr val="FFFF00"/>
                </a:solidFill>
              </a:rPr>
              <a:t>atas</a:t>
            </a:r>
            <a:r>
              <a:rPr lang="en-US" sz="2000" dirty="0">
                <a:solidFill>
                  <a:srgbClr val="FFFF00"/>
                </a:solidFill>
              </a:rPr>
              <a:t> </a:t>
            </a:r>
            <a:r>
              <a:rPr lang="en-US" sz="2000" dirty="0" err="1">
                <a:solidFill>
                  <a:srgbClr val="FFFF00"/>
                </a:solidFill>
              </a:rPr>
              <a:t>unjuk</a:t>
            </a:r>
            <a:r>
              <a:rPr lang="en-US" sz="2000" dirty="0">
                <a:solidFill>
                  <a:srgbClr val="FFFF00"/>
                </a:solidFill>
              </a:rPr>
              <a:t>, </a:t>
            </a:r>
            <a:r>
              <a:rPr lang="en-US" sz="2000" dirty="0" err="1">
                <a:solidFill>
                  <a:srgbClr val="FFFF00"/>
                </a:solidFill>
              </a:rPr>
              <a:t>saham</a:t>
            </a:r>
            <a:r>
              <a:rPr lang="en-US" sz="2000" dirty="0">
                <a:solidFill>
                  <a:srgbClr val="FFFF00"/>
                </a:solidFill>
              </a:rPr>
              <a:t> yang </a:t>
            </a:r>
            <a:r>
              <a:rPr lang="en-US" sz="2000" dirty="0" err="1">
                <a:solidFill>
                  <a:srgbClr val="FFFF00"/>
                </a:solidFill>
              </a:rPr>
              <a:t>dapat</a:t>
            </a:r>
            <a:r>
              <a:rPr lang="en-US" sz="2000" dirty="0">
                <a:solidFill>
                  <a:srgbClr val="FFFF00"/>
                </a:solidFill>
              </a:rPr>
              <a:t> </a:t>
            </a:r>
            <a:r>
              <a:rPr lang="en-US" sz="2000" dirty="0" err="1">
                <a:solidFill>
                  <a:srgbClr val="FFFF00"/>
                </a:solidFill>
              </a:rPr>
              <a:t>dipindahtangankan</a:t>
            </a:r>
            <a:r>
              <a:rPr lang="en-US" sz="2000" dirty="0">
                <a:solidFill>
                  <a:srgbClr val="FFFF00"/>
                </a:solidFill>
              </a:rPr>
              <a:t>.</a:t>
            </a:r>
          </a:p>
          <a:p>
            <a:pPr marL="609600" indent="-609600">
              <a:buFont typeface="Wingdings" pitchFamily="2" charset="2"/>
              <a:buNone/>
            </a:pPr>
            <a:r>
              <a:rPr lang="en-US" sz="2000" dirty="0" err="1">
                <a:solidFill>
                  <a:srgbClr val="00FFFF"/>
                </a:solidFill>
              </a:rPr>
              <a:t>Hak-hak</a:t>
            </a:r>
            <a:r>
              <a:rPr lang="en-US" sz="2000" dirty="0">
                <a:solidFill>
                  <a:srgbClr val="00FFFF"/>
                </a:solidFill>
              </a:rPr>
              <a:t> </a:t>
            </a:r>
            <a:r>
              <a:rPr lang="en-US" sz="2000" dirty="0" err="1">
                <a:solidFill>
                  <a:srgbClr val="00FFFF"/>
                </a:solidFill>
              </a:rPr>
              <a:t>pemegang</a:t>
            </a:r>
            <a:r>
              <a:rPr lang="en-US" sz="2000" dirty="0">
                <a:solidFill>
                  <a:srgbClr val="00FFFF"/>
                </a:solidFill>
              </a:rPr>
              <a:t> </a:t>
            </a:r>
            <a:r>
              <a:rPr lang="en-US" sz="2000" dirty="0" err="1">
                <a:solidFill>
                  <a:srgbClr val="00FFFF"/>
                </a:solidFill>
              </a:rPr>
              <a:t>saham</a:t>
            </a:r>
            <a:r>
              <a:rPr lang="en-US" sz="2000" dirty="0">
                <a:solidFill>
                  <a:srgbClr val="00FFFF"/>
                </a:solidFill>
              </a:rPr>
              <a:t>:</a:t>
            </a:r>
          </a:p>
          <a:p>
            <a:pPr marL="609600" indent="-609600">
              <a:buFont typeface="Wingdings" pitchFamily="2" charset="2"/>
              <a:buAutoNum type="alphaLcPeriod"/>
            </a:pPr>
            <a:r>
              <a:rPr lang="en-US" sz="2000" dirty="0" err="1">
                <a:solidFill>
                  <a:srgbClr val="00FFFF"/>
                </a:solidFill>
              </a:rPr>
              <a:t>Mengumumkan</a:t>
            </a:r>
            <a:r>
              <a:rPr lang="en-US" sz="2000" dirty="0">
                <a:solidFill>
                  <a:srgbClr val="00FFFF"/>
                </a:solidFill>
              </a:rPr>
              <a:t> </a:t>
            </a:r>
            <a:r>
              <a:rPr lang="en-US" sz="2000" dirty="0" err="1">
                <a:solidFill>
                  <a:srgbClr val="00FFFF"/>
                </a:solidFill>
              </a:rPr>
              <a:t>pembagian</a:t>
            </a:r>
            <a:r>
              <a:rPr lang="en-US" sz="2000" dirty="0">
                <a:solidFill>
                  <a:srgbClr val="00FFFF"/>
                </a:solidFill>
              </a:rPr>
              <a:t> </a:t>
            </a:r>
            <a:r>
              <a:rPr lang="en-US" sz="2000" dirty="0" err="1">
                <a:solidFill>
                  <a:srgbClr val="00FFFF"/>
                </a:solidFill>
              </a:rPr>
              <a:t>laba</a:t>
            </a:r>
            <a:r>
              <a:rPr lang="en-US" sz="2000" dirty="0">
                <a:solidFill>
                  <a:srgbClr val="00FFFF"/>
                </a:solidFill>
              </a:rPr>
              <a:t> (</a:t>
            </a:r>
            <a:r>
              <a:rPr lang="en-US" sz="2000" dirty="0" err="1">
                <a:solidFill>
                  <a:srgbClr val="00FFFF"/>
                </a:solidFill>
              </a:rPr>
              <a:t>deviden</a:t>
            </a:r>
            <a:r>
              <a:rPr lang="en-US" sz="2000" dirty="0">
                <a:solidFill>
                  <a:srgbClr val="00FFFF"/>
                </a:solidFill>
              </a:rPr>
              <a:t>)</a:t>
            </a:r>
          </a:p>
          <a:p>
            <a:pPr marL="609600" indent="-609600">
              <a:buFont typeface="Wingdings" pitchFamily="2" charset="2"/>
              <a:buAutoNum type="alphaLcPeriod"/>
            </a:pPr>
            <a:r>
              <a:rPr lang="en-US" sz="2000" dirty="0" err="1">
                <a:solidFill>
                  <a:srgbClr val="00FFFF"/>
                </a:solidFill>
              </a:rPr>
              <a:t>Menentukan</a:t>
            </a:r>
            <a:r>
              <a:rPr lang="en-US" sz="2000" dirty="0">
                <a:solidFill>
                  <a:srgbClr val="00FFFF"/>
                </a:solidFill>
              </a:rPr>
              <a:t> </a:t>
            </a:r>
            <a:r>
              <a:rPr lang="en-US" sz="2000" dirty="0" err="1">
                <a:solidFill>
                  <a:srgbClr val="00FFFF"/>
                </a:solidFill>
              </a:rPr>
              <a:t>menejemen</a:t>
            </a:r>
            <a:r>
              <a:rPr lang="en-US" sz="2000" dirty="0">
                <a:solidFill>
                  <a:srgbClr val="00FFFF"/>
                </a:solidFill>
              </a:rPr>
              <a:t> </a:t>
            </a:r>
            <a:r>
              <a:rPr lang="en-US" sz="2000" dirty="0" err="1">
                <a:solidFill>
                  <a:srgbClr val="00FFFF"/>
                </a:solidFill>
              </a:rPr>
              <a:t>yanmg</a:t>
            </a:r>
            <a:r>
              <a:rPr lang="en-US" sz="2000" dirty="0">
                <a:solidFill>
                  <a:srgbClr val="00FFFF"/>
                </a:solidFill>
              </a:rPr>
              <a:t> </a:t>
            </a:r>
            <a:r>
              <a:rPr lang="en-US" sz="2000" dirty="0" err="1">
                <a:solidFill>
                  <a:srgbClr val="00FFFF"/>
                </a:solidFill>
              </a:rPr>
              <a:t>tidak</a:t>
            </a:r>
            <a:r>
              <a:rPr lang="en-US" sz="2000" dirty="0">
                <a:solidFill>
                  <a:srgbClr val="00FFFF"/>
                </a:solidFill>
              </a:rPr>
              <a:t> </a:t>
            </a:r>
            <a:r>
              <a:rPr lang="en-US" sz="2000" dirty="0" err="1">
                <a:solidFill>
                  <a:srgbClr val="00FFFF"/>
                </a:solidFill>
              </a:rPr>
              <a:t>memihak</a:t>
            </a:r>
            <a:endParaRPr lang="en-US" sz="2000" dirty="0">
              <a:solidFill>
                <a:srgbClr val="00FFFF"/>
              </a:solidFill>
            </a:endParaRPr>
          </a:p>
          <a:p>
            <a:pPr marL="609600" indent="-609600">
              <a:buFont typeface="Wingdings" pitchFamily="2" charset="2"/>
              <a:buAutoNum type="alphaLcPeriod"/>
            </a:pPr>
            <a:r>
              <a:rPr lang="en-US" sz="2000" dirty="0" err="1">
                <a:solidFill>
                  <a:srgbClr val="00FFFF"/>
                </a:solidFill>
              </a:rPr>
              <a:t>Menyetujui</a:t>
            </a:r>
            <a:r>
              <a:rPr lang="en-US" sz="2000" dirty="0">
                <a:solidFill>
                  <a:srgbClr val="00FFFF"/>
                </a:solidFill>
              </a:rPr>
              <a:t> </a:t>
            </a:r>
            <a:r>
              <a:rPr lang="en-US" sz="2000" dirty="0" err="1">
                <a:solidFill>
                  <a:srgbClr val="00FFFF"/>
                </a:solidFill>
              </a:rPr>
              <a:t>penambahan</a:t>
            </a:r>
            <a:r>
              <a:rPr lang="en-US" sz="2000" dirty="0">
                <a:solidFill>
                  <a:srgbClr val="00FFFF"/>
                </a:solidFill>
              </a:rPr>
              <a:t> </a:t>
            </a:r>
            <a:r>
              <a:rPr lang="en-US" sz="2000" dirty="0" err="1">
                <a:solidFill>
                  <a:srgbClr val="00FFFF"/>
                </a:solidFill>
              </a:rPr>
              <a:t>saham</a:t>
            </a:r>
            <a:r>
              <a:rPr lang="en-US" sz="2000" dirty="0">
                <a:solidFill>
                  <a:srgbClr val="00FFFF"/>
                </a:solidFill>
              </a:rPr>
              <a:t>, </a:t>
            </a:r>
            <a:r>
              <a:rPr lang="en-US" sz="2000" dirty="0" err="1">
                <a:solidFill>
                  <a:srgbClr val="00FFFF"/>
                </a:solidFill>
              </a:rPr>
              <a:t>sebelum</a:t>
            </a:r>
            <a:r>
              <a:rPr lang="en-US" sz="2000" dirty="0">
                <a:solidFill>
                  <a:srgbClr val="00FFFF"/>
                </a:solidFill>
              </a:rPr>
              <a:t> </a:t>
            </a:r>
            <a:r>
              <a:rPr lang="en-US" sz="2000" dirty="0" err="1">
                <a:solidFill>
                  <a:srgbClr val="00FFFF"/>
                </a:solidFill>
              </a:rPr>
              <a:t>saham</a:t>
            </a:r>
            <a:r>
              <a:rPr lang="en-US" sz="2000" dirty="0">
                <a:solidFill>
                  <a:srgbClr val="00FFFF"/>
                </a:solidFill>
              </a:rPr>
              <a:t> </a:t>
            </a:r>
            <a:r>
              <a:rPr lang="en-US" sz="2000" dirty="0" err="1">
                <a:solidFill>
                  <a:srgbClr val="00FFFF"/>
                </a:solidFill>
              </a:rPr>
              <a:t>dijual</a:t>
            </a:r>
            <a:endParaRPr lang="en-US" sz="2000" dirty="0">
              <a:solidFill>
                <a:srgbClr val="00FFFF"/>
              </a:solidFill>
            </a:endParaRPr>
          </a:p>
          <a:p>
            <a:pPr marL="609600" indent="-609600">
              <a:buFont typeface="Wingdings" pitchFamily="2" charset="2"/>
              <a:buAutoNum type="alphaLcPeriod"/>
            </a:pPr>
            <a:r>
              <a:rPr lang="en-US" sz="2000" dirty="0" err="1">
                <a:solidFill>
                  <a:srgbClr val="00FFFF"/>
                </a:solidFill>
              </a:rPr>
              <a:t>Meneliti</a:t>
            </a:r>
            <a:r>
              <a:rPr lang="en-US" sz="2000" dirty="0">
                <a:solidFill>
                  <a:srgbClr val="00FFFF"/>
                </a:solidFill>
              </a:rPr>
              <a:t> </a:t>
            </a:r>
            <a:r>
              <a:rPr lang="en-US" sz="2000" dirty="0" err="1">
                <a:solidFill>
                  <a:srgbClr val="00FFFF"/>
                </a:solidFill>
              </a:rPr>
              <a:t>jalannya</a:t>
            </a:r>
            <a:r>
              <a:rPr lang="en-US" sz="2000" dirty="0">
                <a:solidFill>
                  <a:srgbClr val="00FFFF"/>
                </a:solidFill>
              </a:rPr>
              <a:t> </a:t>
            </a:r>
            <a:r>
              <a:rPr lang="en-US" sz="2000" dirty="0" err="1">
                <a:solidFill>
                  <a:srgbClr val="00FFFF"/>
                </a:solidFill>
              </a:rPr>
              <a:t>perusahaan</a:t>
            </a:r>
            <a:endParaRPr lang="en-US" sz="2000" dirty="0">
              <a:solidFill>
                <a:srgbClr val="00FFFF"/>
              </a:solidFill>
            </a:endParaRPr>
          </a:p>
          <a:p>
            <a:pPr marL="609600" indent="-609600">
              <a:buFont typeface="Wingdings" pitchFamily="2" charset="2"/>
              <a:buAutoNum type="alphaLcPeriod"/>
            </a:pPr>
            <a:r>
              <a:rPr lang="en-US" sz="2000" dirty="0" err="1">
                <a:solidFill>
                  <a:srgbClr val="00FFFF"/>
                </a:solidFill>
              </a:rPr>
              <a:t>Memilih</a:t>
            </a:r>
            <a:r>
              <a:rPr lang="en-US" sz="2000" dirty="0">
                <a:solidFill>
                  <a:srgbClr val="00FFFF"/>
                </a:solidFill>
              </a:rPr>
              <a:t> </a:t>
            </a:r>
            <a:r>
              <a:rPr lang="en-US" sz="2000" dirty="0" err="1">
                <a:solidFill>
                  <a:srgbClr val="00FFFF"/>
                </a:solidFill>
              </a:rPr>
              <a:t>direksi</a:t>
            </a:r>
            <a:endParaRPr lang="en-US" sz="2000" dirty="0">
              <a:solidFill>
                <a:srgbClr val="00FFFF"/>
              </a:solidFill>
            </a:endParaRPr>
          </a:p>
          <a:p>
            <a:pPr marL="609600" indent="-609600">
              <a:buFont typeface="Wingdings" pitchFamily="2" charset="2"/>
              <a:buNone/>
            </a:pPr>
            <a:r>
              <a:rPr lang="en-US" sz="2000" dirty="0" err="1">
                <a:solidFill>
                  <a:srgbClr val="FFC000"/>
                </a:solidFill>
              </a:rPr>
              <a:t>Keunggulan</a:t>
            </a:r>
            <a:r>
              <a:rPr lang="en-US" sz="2000" dirty="0">
                <a:solidFill>
                  <a:srgbClr val="FFC000"/>
                </a:solidFill>
              </a:rPr>
              <a:t> PT:</a:t>
            </a:r>
          </a:p>
          <a:p>
            <a:pPr marL="609600" indent="-609600">
              <a:buFont typeface="Wingdings" pitchFamily="2" charset="2"/>
              <a:buAutoNum type="alphaLcPeriod"/>
            </a:pPr>
            <a:r>
              <a:rPr lang="en-US" sz="2000" dirty="0" err="1">
                <a:solidFill>
                  <a:srgbClr val="FFC000"/>
                </a:solidFill>
              </a:rPr>
              <a:t>Adanya</a:t>
            </a:r>
            <a:r>
              <a:rPr lang="en-US" sz="2000" dirty="0">
                <a:solidFill>
                  <a:srgbClr val="FFC000"/>
                </a:solidFill>
              </a:rPr>
              <a:t> </a:t>
            </a:r>
            <a:r>
              <a:rPr lang="en-US" sz="2000" dirty="0" err="1">
                <a:solidFill>
                  <a:srgbClr val="FFC000"/>
                </a:solidFill>
              </a:rPr>
              <a:t>pembatasan</a:t>
            </a:r>
            <a:r>
              <a:rPr lang="en-US" sz="2000" dirty="0">
                <a:solidFill>
                  <a:srgbClr val="FFC000"/>
                </a:solidFill>
              </a:rPr>
              <a:t> </a:t>
            </a:r>
            <a:r>
              <a:rPr lang="en-US" sz="2000" dirty="0" err="1">
                <a:solidFill>
                  <a:srgbClr val="FFC000"/>
                </a:solidFill>
              </a:rPr>
              <a:t>tanggungjawab</a:t>
            </a:r>
            <a:r>
              <a:rPr lang="en-US" sz="2000" dirty="0">
                <a:solidFill>
                  <a:srgbClr val="FFC000"/>
                </a:solidFill>
              </a:rPr>
              <a:t> </a:t>
            </a:r>
            <a:r>
              <a:rPr lang="en-US" sz="2000" dirty="0" err="1">
                <a:solidFill>
                  <a:srgbClr val="FFC000"/>
                </a:solidFill>
              </a:rPr>
              <a:t>atas</a:t>
            </a:r>
            <a:r>
              <a:rPr lang="en-US" sz="2000" dirty="0">
                <a:solidFill>
                  <a:srgbClr val="FFC000"/>
                </a:solidFill>
              </a:rPr>
              <a:t> </a:t>
            </a:r>
            <a:r>
              <a:rPr lang="en-US" sz="2000" dirty="0" err="1">
                <a:solidFill>
                  <a:srgbClr val="FFC000"/>
                </a:solidFill>
              </a:rPr>
              <a:t>utang</a:t>
            </a:r>
            <a:r>
              <a:rPr lang="en-US" sz="2000" dirty="0">
                <a:solidFill>
                  <a:srgbClr val="FFC000"/>
                </a:solidFill>
              </a:rPr>
              <a:t> </a:t>
            </a:r>
            <a:r>
              <a:rPr lang="en-US" sz="2000" dirty="0" err="1">
                <a:solidFill>
                  <a:srgbClr val="FFC000"/>
                </a:solidFill>
              </a:rPr>
              <a:t>perusahaan</a:t>
            </a:r>
            <a:endParaRPr lang="en-US" sz="2000" dirty="0">
              <a:solidFill>
                <a:srgbClr val="FFC000"/>
              </a:solidFill>
            </a:endParaRPr>
          </a:p>
          <a:p>
            <a:pPr marL="609600" indent="-609600">
              <a:buFont typeface="Wingdings" pitchFamily="2" charset="2"/>
              <a:buAutoNum type="alphaLcPeriod"/>
            </a:pPr>
            <a:r>
              <a:rPr lang="en-US" sz="2000" dirty="0" err="1">
                <a:solidFill>
                  <a:srgbClr val="FFC000"/>
                </a:solidFill>
              </a:rPr>
              <a:t>Kelangsungan</a:t>
            </a:r>
            <a:r>
              <a:rPr lang="en-US" sz="2000" dirty="0">
                <a:solidFill>
                  <a:srgbClr val="FFC000"/>
                </a:solidFill>
              </a:rPr>
              <a:t> </a:t>
            </a:r>
            <a:r>
              <a:rPr lang="en-US" sz="2000" dirty="0" err="1">
                <a:solidFill>
                  <a:srgbClr val="FFC000"/>
                </a:solidFill>
              </a:rPr>
              <a:t>hidup</a:t>
            </a:r>
            <a:r>
              <a:rPr lang="en-US" sz="2000" dirty="0">
                <a:solidFill>
                  <a:srgbClr val="FFC000"/>
                </a:solidFill>
              </a:rPr>
              <a:t> </a:t>
            </a:r>
            <a:r>
              <a:rPr lang="en-US" sz="2000" dirty="0" err="1">
                <a:solidFill>
                  <a:srgbClr val="FFC000"/>
                </a:solidFill>
              </a:rPr>
              <a:t>perusahaan</a:t>
            </a:r>
            <a:r>
              <a:rPr lang="en-US" sz="2000" dirty="0">
                <a:solidFill>
                  <a:srgbClr val="FFC000"/>
                </a:solidFill>
              </a:rPr>
              <a:t> </a:t>
            </a:r>
            <a:r>
              <a:rPr lang="en-US" sz="2000" dirty="0" err="1">
                <a:solidFill>
                  <a:srgbClr val="FFC000"/>
                </a:solidFill>
              </a:rPr>
              <a:t>lebih</a:t>
            </a:r>
            <a:r>
              <a:rPr lang="en-US" sz="2000" dirty="0">
                <a:solidFill>
                  <a:srgbClr val="FFC000"/>
                </a:solidFill>
              </a:rPr>
              <a:t> </a:t>
            </a:r>
            <a:r>
              <a:rPr lang="en-US" sz="2000" dirty="0" err="1">
                <a:solidFill>
                  <a:srgbClr val="FFC000"/>
                </a:solidFill>
              </a:rPr>
              <a:t>terjamin</a:t>
            </a:r>
            <a:endParaRPr lang="en-US" sz="2000" dirty="0">
              <a:solidFill>
                <a:srgbClr val="FFC000"/>
              </a:solidFill>
            </a:endParaRPr>
          </a:p>
          <a:p>
            <a:pPr marL="609600" indent="-609600">
              <a:buFont typeface="Wingdings" pitchFamily="2" charset="2"/>
              <a:buAutoNum type="alphaLcPeriod"/>
            </a:pPr>
            <a:r>
              <a:rPr lang="en-US" sz="2000" dirty="0" err="1">
                <a:solidFill>
                  <a:srgbClr val="FFC000"/>
                </a:solidFill>
              </a:rPr>
              <a:t>Pemilikan</a:t>
            </a:r>
            <a:r>
              <a:rPr lang="en-US" sz="2000" dirty="0">
                <a:solidFill>
                  <a:srgbClr val="FFC000"/>
                </a:solidFill>
              </a:rPr>
              <a:t> </a:t>
            </a:r>
            <a:r>
              <a:rPr lang="en-US" sz="2000" dirty="0" err="1">
                <a:solidFill>
                  <a:srgbClr val="FFC000"/>
                </a:solidFill>
              </a:rPr>
              <a:t>saham</a:t>
            </a:r>
            <a:r>
              <a:rPr lang="en-US" sz="2000" dirty="0">
                <a:solidFill>
                  <a:srgbClr val="FFC000"/>
                </a:solidFill>
              </a:rPr>
              <a:t> </a:t>
            </a:r>
            <a:r>
              <a:rPr lang="en-US" sz="2000" dirty="0" err="1">
                <a:solidFill>
                  <a:srgbClr val="FFC000"/>
                </a:solidFill>
              </a:rPr>
              <a:t>dapat</a:t>
            </a:r>
            <a:r>
              <a:rPr lang="en-US" sz="2000" dirty="0">
                <a:solidFill>
                  <a:srgbClr val="FFC000"/>
                </a:solidFill>
              </a:rPr>
              <a:t> </a:t>
            </a:r>
            <a:r>
              <a:rPr lang="en-US" sz="2000" dirty="0" err="1">
                <a:solidFill>
                  <a:srgbClr val="FFC000"/>
                </a:solidFill>
              </a:rPr>
              <a:t>terjangkau</a:t>
            </a:r>
            <a:r>
              <a:rPr lang="en-US" sz="2000" dirty="0">
                <a:solidFill>
                  <a:srgbClr val="FFC000"/>
                </a:solidFill>
              </a:rPr>
              <a:t> </a:t>
            </a:r>
            <a:r>
              <a:rPr lang="en-US" sz="2000" dirty="0" err="1">
                <a:solidFill>
                  <a:srgbClr val="FFC000"/>
                </a:solidFill>
              </a:rPr>
              <a:t>oleh</a:t>
            </a:r>
            <a:r>
              <a:rPr lang="en-US" sz="2000" dirty="0">
                <a:solidFill>
                  <a:srgbClr val="FFC000"/>
                </a:solidFill>
              </a:rPr>
              <a:t> </a:t>
            </a:r>
            <a:r>
              <a:rPr lang="en-US" sz="2000" dirty="0" err="1">
                <a:solidFill>
                  <a:srgbClr val="FFC000"/>
                </a:solidFill>
              </a:rPr>
              <a:t>masyarakat</a:t>
            </a:r>
            <a:r>
              <a:rPr lang="en-US" sz="2000" dirty="0">
                <a:solidFill>
                  <a:srgbClr val="FFC000"/>
                </a:solidFill>
              </a:rPr>
              <a:t> </a:t>
            </a:r>
            <a:r>
              <a:rPr lang="en-US" sz="2000" dirty="0" err="1">
                <a:solidFill>
                  <a:srgbClr val="FFC000"/>
                </a:solidFill>
              </a:rPr>
              <a:t>kecil</a:t>
            </a:r>
            <a:endParaRPr lang="en-US" sz="2000" dirty="0">
              <a:solidFill>
                <a:srgbClr val="FFC000"/>
              </a:solidFill>
            </a:endParaRPr>
          </a:p>
          <a:p>
            <a:pPr marL="609600" indent="-609600">
              <a:buFont typeface="Wingdings" pitchFamily="2" charset="2"/>
              <a:buAutoNum type="alphaLcPeriod"/>
            </a:pPr>
            <a:r>
              <a:rPr lang="en-US" sz="2000" dirty="0" err="1">
                <a:solidFill>
                  <a:srgbClr val="FFC000"/>
                </a:solidFill>
              </a:rPr>
              <a:t>Saham</a:t>
            </a:r>
            <a:r>
              <a:rPr lang="en-US" sz="2000" dirty="0">
                <a:solidFill>
                  <a:srgbClr val="FFC000"/>
                </a:solidFill>
              </a:rPr>
              <a:t> </a:t>
            </a:r>
            <a:r>
              <a:rPr lang="en-US" sz="2000" dirty="0" err="1">
                <a:solidFill>
                  <a:srgbClr val="FFC000"/>
                </a:solidFill>
              </a:rPr>
              <a:t>mudah</a:t>
            </a:r>
            <a:r>
              <a:rPr lang="en-US" sz="2000" dirty="0">
                <a:solidFill>
                  <a:srgbClr val="FFC000"/>
                </a:solidFill>
              </a:rPr>
              <a:t> </a:t>
            </a:r>
            <a:r>
              <a:rPr lang="en-US" sz="2000" dirty="0" err="1">
                <a:solidFill>
                  <a:srgbClr val="FFC000"/>
                </a:solidFill>
              </a:rPr>
              <a:t>diperjualbelikan</a:t>
            </a:r>
            <a:endParaRPr lang="en-US" sz="2000" dirty="0">
              <a:solidFill>
                <a:srgbClr val="FFC000"/>
              </a:solidFill>
            </a:endParaRPr>
          </a:p>
          <a:p>
            <a:pPr marL="609600" indent="-609600">
              <a:buFont typeface="Wingdings" pitchFamily="2" charset="2"/>
              <a:buAutoNum type="alphaLcPeriod"/>
            </a:pPr>
            <a:r>
              <a:rPr lang="en-US" sz="2000" dirty="0" err="1">
                <a:solidFill>
                  <a:srgbClr val="FFC000"/>
                </a:solidFill>
              </a:rPr>
              <a:t>Mudah</a:t>
            </a:r>
            <a:r>
              <a:rPr lang="en-US" sz="2000" dirty="0">
                <a:solidFill>
                  <a:srgbClr val="FFC000"/>
                </a:solidFill>
              </a:rPr>
              <a:t> </a:t>
            </a:r>
            <a:r>
              <a:rPr lang="en-US" sz="2000" dirty="0" err="1">
                <a:solidFill>
                  <a:srgbClr val="FFC000"/>
                </a:solidFill>
              </a:rPr>
              <a:t>menarik</a:t>
            </a:r>
            <a:r>
              <a:rPr lang="en-US" sz="2000" dirty="0">
                <a:solidFill>
                  <a:srgbClr val="FFC000"/>
                </a:solidFill>
              </a:rPr>
              <a:t> modal yang </a:t>
            </a:r>
            <a:r>
              <a:rPr lang="en-US" sz="2000" dirty="0" err="1">
                <a:solidFill>
                  <a:srgbClr val="FFC000"/>
                </a:solidFill>
              </a:rPr>
              <a:t>besar</a:t>
            </a:r>
            <a:r>
              <a:rPr lang="en-US" sz="2000" dirty="0">
                <a:solidFill>
                  <a:srgbClr val="FFC000"/>
                </a:solidFill>
              </a:rPr>
              <a:t> </a:t>
            </a:r>
            <a:r>
              <a:rPr lang="en-US" sz="2000" dirty="0" err="1">
                <a:solidFill>
                  <a:srgbClr val="FFC000"/>
                </a:solidFill>
              </a:rPr>
              <a:t>dari</a:t>
            </a:r>
            <a:r>
              <a:rPr lang="en-US" sz="2000" dirty="0">
                <a:solidFill>
                  <a:srgbClr val="FFC000"/>
                </a:solidFill>
              </a:rPr>
              <a:t> </a:t>
            </a:r>
            <a:r>
              <a:rPr lang="en-US" sz="2000" dirty="0" err="1">
                <a:solidFill>
                  <a:srgbClr val="FFC000"/>
                </a:solidFill>
              </a:rPr>
              <a:t>masyarakat</a:t>
            </a:r>
            <a:endParaRPr lang="en-US" sz="2000" dirty="0">
              <a:solidFill>
                <a:srgbClr val="FFC000"/>
              </a:solidFill>
            </a:endParaRPr>
          </a:p>
          <a:p>
            <a:pPr marL="609600" indent="-609600">
              <a:buFont typeface="Wingdings" pitchFamily="2" charset="2"/>
              <a:buNone/>
            </a:pPr>
            <a:r>
              <a:rPr lang="en-US" sz="2000" dirty="0" err="1" smtClean="0">
                <a:solidFill>
                  <a:srgbClr val="FF0000"/>
                </a:solidFill>
              </a:rPr>
              <a:t>Kelemahan</a:t>
            </a:r>
            <a:r>
              <a:rPr lang="en-US" sz="2000" dirty="0" smtClean="0">
                <a:solidFill>
                  <a:srgbClr val="FF0000"/>
                </a:solidFill>
              </a:rPr>
              <a:t> </a:t>
            </a:r>
            <a:r>
              <a:rPr lang="en-US" sz="2000" dirty="0">
                <a:solidFill>
                  <a:srgbClr val="FF0000"/>
                </a:solidFill>
              </a:rPr>
              <a:t>PT:</a:t>
            </a:r>
          </a:p>
          <a:p>
            <a:pPr marL="609600" indent="-609600">
              <a:buFont typeface="Wingdings" pitchFamily="2" charset="2"/>
              <a:buAutoNum type="alphaLcPeriod"/>
            </a:pPr>
            <a:r>
              <a:rPr lang="en-US" sz="2000" dirty="0" err="1">
                <a:solidFill>
                  <a:srgbClr val="FF0000"/>
                </a:solidFill>
              </a:rPr>
              <a:t>Biaya</a:t>
            </a:r>
            <a:r>
              <a:rPr lang="en-US" sz="2000" dirty="0">
                <a:solidFill>
                  <a:srgbClr val="FF0000"/>
                </a:solidFill>
              </a:rPr>
              <a:t> </a:t>
            </a:r>
            <a:r>
              <a:rPr lang="en-US" sz="2000" dirty="0" err="1">
                <a:solidFill>
                  <a:srgbClr val="FF0000"/>
                </a:solidFill>
              </a:rPr>
              <a:t>pendirian</a:t>
            </a:r>
            <a:r>
              <a:rPr lang="en-US" sz="2000" dirty="0">
                <a:solidFill>
                  <a:srgbClr val="FF0000"/>
                </a:solidFill>
              </a:rPr>
              <a:t> </a:t>
            </a:r>
            <a:r>
              <a:rPr lang="en-US" sz="2000" dirty="0" err="1">
                <a:solidFill>
                  <a:srgbClr val="FF0000"/>
                </a:solidFill>
              </a:rPr>
              <a:t>relatif</a:t>
            </a:r>
            <a:r>
              <a:rPr lang="en-US" sz="2000" dirty="0">
                <a:solidFill>
                  <a:srgbClr val="FF0000"/>
                </a:solidFill>
              </a:rPr>
              <a:t> </a:t>
            </a:r>
            <a:r>
              <a:rPr lang="en-US" sz="2000" dirty="0" err="1">
                <a:solidFill>
                  <a:srgbClr val="FF0000"/>
                </a:solidFill>
              </a:rPr>
              <a:t>tinggi</a:t>
            </a:r>
            <a:endParaRPr lang="en-US" sz="2000" dirty="0">
              <a:solidFill>
                <a:srgbClr val="FF0000"/>
              </a:solidFill>
            </a:endParaRPr>
          </a:p>
          <a:p>
            <a:pPr marL="609600" indent="-609600">
              <a:buFont typeface="Wingdings" pitchFamily="2" charset="2"/>
              <a:buAutoNum type="alphaLcPeriod"/>
            </a:pPr>
            <a:r>
              <a:rPr lang="en-US" sz="2000" dirty="0" err="1">
                <a:solidFill>
                  <a:srgbClr val="FF0000"/>
                </a:solidFill>
              </a:rPr>
              <a:t>Harus</a:t>
            </a:r>
            <a:r>
              <a:rPr lang="en-US" sz="2000" dirty="0">
                <a:solidFill>
                  <a:srgbClr val="FF0000"/>
                </a:solidFill>
              </a:rPr>
              <a:t> </a:t>
            </a:r>
            <a:r>
              <a:rPr lang="en-US" sz="2000" dirty="0" err="1">
                <a:solidFill>
                  <a:srgbClr val="FF0000"/>
                </a:solidFill>
              </a:rPr>
              <a:t>mengadakan</a:t>
            </a:r>
            <a:r>
              <a:rPr lang="en-US" sz="2000" dirty="0">
                <a:solidFill>
                  <a:srgbClr val="FF0000"/>
                </a:solidFill>
              </a:rPr>
              <a:t> </a:t>
            </a:r>
            <a:r>
              <a:rPr lang="en-US" sz="2000" dirty="0" err="1">
                <a:solidFill>
                  <a:srgbClr val="FF0000"/>
                </a:solidFill>
              </a:rPr>
              <a:t>laporan</a:t>
            </a:r>
            <a:r>
              <a:rPr lang="en-US" sz="2000" dirty="0">
                <a:solidFill>
                  <a:srgbClr val="FF0000"/>
                </a:solidFill>
              </a:rPr>
              <a:t> </a:t>
            </a:r>
            <a:r>
              <a:rPr lang="en-US" sz="2000" dirty="0" err="1">
                <a:solidFill>
                  <a:srgbClr val="FF0000"/>
                </a:solidFill>
              </a:rPr>
              <a:t>pajak</a:t>
            </a:r>
            <a:r>
              <a:rPr lang="en-US" sz="2000" dirty="0">
                <a:solidFill>
                  <a:srgbClr val="FF0000"/>
                </a:solidFill>
              </a:rPr>
              <a:t> </a:t>
            </a:r>
            <a:r>
              <a:rPr lang="en-US" sz="2000" dirty="0" err="1">
                <a:solidFill>
                  <a:srgbClr val="FF0000"/>
                </a:solidFill>
              </a:rPr>
              <a:t>kepada</a:t>
            </a:r>
            <a:r>
              <a:rPr lang="en-US" sz="2000" dirty="0">
                <a:solidFill>
                  <a:srgbClr val="FF0000"/>
                </a:solidFill>
              </a:rPr>
              <a:t> </a:t>
            </a:r>
            <a:r>
              <a:rPr lang="en-US" sz="2000" dirty="0" err="1">
                <a:solidFill>
                  <a:srgbClr val="FF0000"/>
                </a:solidFill>
              </a:rPr>
              <a:t>masyarakat</a:t>
            </a:r>
            <a:r>
              <a:rPr lang="en-US" sz="2000" dirty="0">
                <a:solidFill>
                  <a:srgbClr val="FF0000"/>
                </a:solidFill>
              </a:rPr>
              <a:t> </a:t>
            </a:r>
          </a:p>
          <a:p>
            <a:pPr marL="609600" indent="-609600">
              <a:buFont typeface="Wingdings" pitchFamily="2" charset="2"/>
              <a:buAutoNum type="alphaLcPeriod"/>
            </a:pPr>
            <a:r>
              <a:rPr lang="en-US" sz="2000" dirty="0" err="1">
                <a:solidFill>
                  <a:srgbClr val="FF0000"/>
                </a:solidFill>
              </a:rPr>
              <a:t>Tidk</a:t>
            </a:r>
            <a:r>
              <a:rPr lang="en-US" sz="2000" dirty="0">
                <a:solidFill>
                  <a:srgbClr val="FF0000"/>
                </a:solidFill>
              </a:rPr>
              <a:t> </a:t>
            </a:r>
            <a:r>
              <a:rPr lang="en-US" sz="2000" dirty="0" err="1">
                <a:solidFill>
                  <a:srgbClr val="FF0000"/>
                </a:solidFill>
              </a:rPr>
              <a:t>ada</a:t>
            </a:r>
            <a:r>
              <a:rPr lang="en-US" sz="2000" dirty="0">
                <a:solidFill>
                  <a:srgbClr val="FF0000"/>
                </a:solidFill>
              </a:rPr>
              <a:t> </a:t>
            </a:r>
            <a:r>
              <a:rPr lang="en-US" sz="2000" dirty="0" err="1">
                <a:solidFill>
                  <a:srgbClr val="FF0000"/>
                </a:solidFill>
              </a:rPr>
              <a:t>alat</a:t>
            </a:r>
            <a:r>
              <a:rPr lang="en-US" sz="2000" dirty="0">
                <a:solidFill>
                  <a:srgbClr val="FF0000"/>
                </a:solidFill>
              </a:rPr>
              <a:t> </a:t>
            </a:r>
            <a:r>
              <a:rPr lang="en-US" sz="2000" dirty="0" err="1">
                <a:solidFill>
                  <a:srgbClr val="FF0000"/>
                </a:solidFill>
              </a:rPr>
              <a:t>yg</a:t>
            </a:r>
            <a:r>
              <a:rPr lang="en-US" sz="2000" dirty="0">
                <a:solidFill>
                  <a:srgbClr val="FF0000"/>
                </a:solidFill>
              </a:rPr>
              <a:t> </a:t>
            </a:r>
            <a:r>
              <a:rPr lang="en-US" sz="2000" dirty="0" err="1">
                <a:solidFill>
                  <a:srgbClr val="FF0000"/>
                </a:solidFill>
              </a:rPr>
              <a:t>efektif</a:t>
            </a:r>
            <a:r>
              <a:rPr lang="en-US" sz="2000" dirty="0">
                <a:solidFill>
                  <a:srgbClr val="FF0000"/>
                </a:solidFill>
              </a:rPr>
              <a:t> </a:t>
            </a:r>
            <a:r>
              <a:rPr lang="en-US" sz="2000" dirty="0" err="1">
                <a:solidFill>
                  <a:srgbClr val="FF0000"/>
                </a:solidFill>
              </a:rPr>
              <a:t>untuk</a:t>
            </a:r>
            <a:r>
              <a:rPr lang="en-US" sz="2000" dirty="0">
                <a:solidFill>
                  <a:srgbClr val="FF0000"/>
                </a:solidFill>
              </a:rPr>
              <a:t> </a:t>
            </a:r>
            <a:r>
              <a:rPr lang="en-US" sz="2000" dirty="0" err="1">
                <a:solidFill>
                  <a:srgbClr val="FF0000"/>
                </a:solidFill>
              </a:rPr>
              <a:t>melindungi</a:t>
            </a:r>
            <a:r>
              <a:rPr lang="en-US" sz="2000" dirty="0">
                <a:solidFill>
                  <a:srgbClr val="FF0000"/>
                </a:solidFill>
              </a:rPr>
              <a:t> </a:t>
            </a:r>
            <a:r>
              <a:rPr lang="en-US" sz="2000" dirty="0" err="1">
                <a:solidFill>
                  <a:srgbClr val="FF0000"/>
                </a:solidFill>
              </a:rPr>
              <a:t>pemegang</a:t>
            </a:r>
            <a:r>
              <a:rPr lang="en-US" sz="2000" dirty="0">
                <a:solidFill>
                  <a:srgbClr val="FF0000"/>
                </a:solidFill>
              </a:rPr>
              <a:t> </a:t>
            </a:r>
            <a:r>
              <a:rPr lang="en-US" sz="2000" dirty="0" err="1">
                <a:solidFill>
                  <a:srgbClr val="FF0000"/>
                </a:solidFill>
              </a:rPr>
              <a:t>saham</a:t>
            </a:r>
            <a:endParaRPr lang="en-US" sz="2000" b="1" dirty="0">
              <a:solidFill>
                <a:srgbClr val="FF0000"/>
              </a:solidFill>
            </a:endParaRPr>
          </a:p>
        </p:txBody>
      </p:sp>
      <p:sp>
        <p:nvSpPr>
          <p:cNvPr id="3" name="Action Button: Home 2">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76200" y="533400"/>
            <a:ext cx="8961120" cy="2377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5425" indent="-225425" algn="just">
              <a:buAutoNum type="arabicPeriod"/>
            </a:pPr>
            <a:r>
              <a:rPr lang="en-US" sz="2000" dirty="0" smtClean="0"/>
              <a:t>SMA </a:t>
            </a:r>
            <a:r>
              <a:rPr lang="en-US" sz="2000" dirty="0" err="1" smtClean="0"/>
              <a:t>Pelita</a:t>
            </a:r>
            <a:r>
              <a:rPr lang="en-US" sz="2000" dirty="0" smtClean="0"/>
              <a:t> </a:t>
            </a:r>
            <a:r>
              <a:rPr lang="en-US" sz="2000" dirty="0" err="1" smtClean="0"/>
              <a:t>Harapan</a:t>
            </a:r>
            <a:r>
              <a:rPr lang="en-US" sz="2000" dirty="0" smtClean="0"/>
              <a:t> </a:t>
            </a:r>
            <a:r>
              <a:rPr lang="en-US" sz="2000" dirty="0" err="1" smtClean="0"/>
              <a:t>memiliki</a:t>
            </a:r>
            <a:r>
              <a:rPr lang="en-US" sz="2000" dirty="0" smtClean="0"/>
              <a:t> </a:t>
            </a:r>
            <a:r>
              <a:rPr lang="en-US" sz="2000" dirty="0" err="1" smtClean="0"/>
              <a:t>rencana</a:t>
            </a:r>
            <a:r>
              <a:rPr lang="en-US" sz="2000" dirty="0" smtClean="0"/>
              <a:t> </a:t>
            </a:r>
            <a:r>
              <a:rPr lang="en-US" sz="2000" dirty="0" err="1" smtClean="0"/>
              <a:t>tahunan</a:t>
            </a:r>
            <a:r>
              <a:rPr lang="en-US" sz="2000" dirty="0" smtClean="0"/>
              <a:t> </a:t>
            </a:r>
            <a:r>
              <a:rPr lang="en-US" sz="2000" dirty="0" err="1" smtClean="0"/>
              <a:t>berupa</a:t>
            </a:r>
            <a:r>
              <a:rPr lang="en-US" sz="2000" dirty="0" smtClean="0"/>
              <a:t> </a:t>
            </a:r>
            <a:r>
              <a:rPr lang="en-US" sz="2000" dirty="0" err="1" smtClean="0"/>
              <a:t>pentas</a:t>
            </a:r>
            <a:r>
              <a:rPr lang="en-US" sz="2000" dirty="0" smtClean="0"/>
              <a:t> </a:t>
            </a:r>
            <a:r>
              <a:rPr lang="en-US" sz="2000" dirty="0" err="1" smtClean="0"/>
              <a:t>seni</a:t>
            </a:r>
            <a:r>
              <a:rPr lang="en-US" sz="2000" dirty="0" smtClean="0"/>
              <a:t> </a:t>
            </a:r>
            <a:r>
              <a:rPr lang="en-US" sz="2000" dirty="0" err="1" smtClean="0"/>
              <a:t>untuk</a:t>
            </a:r>
            <a:r>
              <a:rPr lang="en-US" sz="2000" dirty="0" smtClean="0"/>
              <a:t> </a:t>
            </a:r>
            <a:r>
              <a:rPr lang="en-US" sz="2000" dirty="0" err="1" smtClean="0"/>
              <a:t>menyalurkan</a:t>
            </a:r>
            <a:r>
              <a:rPr lang="en-US" sz="2000" dirty="0" smtClean="0"/>
              <a:t> </a:t>
            </a:r>
            <a:r>
              <a:rPr lang="en-US" sz="2000" dirty="0" err="1" smtClean="0"/>
              <a:t>aspirasi</a:t>
            </a:r>
            <a:r>
              <a:rPr lang="en-US" sz="2000" dirty="0" smtClean="0"/>
              <a:t> </a:t>
            </a:r>
            <a:r>
              <a:rPr lang="en-US" sz="2000" dirty="0" err="1" smtClean="0"/>
              <a:t>dan</a:t>
            </a:r>
            <a:r>
              <a:rPr lang="en-US" sz="2000" dirty="0" smtClean="0"/>
              <a:t> </a:t>
            </a:r>
            <a:r>
              <a:rPr lang="en-US" sz="2000" dirty="0" err="1" smtClean="0"/>
              <a:t>bakat</a:t>
            </a:r>
            <a:r>
              <a:rPr lang="en-US" sz="2000" dirty="0" smtClean="0"/>
              <a:t> </a:t>
            </a:r>
            <a:r>
              <a:rPr lang="en-US" sz="2000" dirty="0" err="1" smtClean="0"/>
              <a:t>seni</a:t>
            </a:r>
            <a:r>
              <a:rPr lang="en-US" sz="2000" dirty="0" smtClean="0"/>
              <a:t> </a:t>
            </a:r>
            <a:r>
              <a:rPr lang="en-US" sz="2000" dirty="0" err="1" smtClean="0"/>
              <a:t>warga</a:t>
            </a:r>
            <a:r>
              <a:rPr lang="en-US" sz="2000" dirty="0" smtClean="0"/>
              <a:t> </a:t>
            </a:r>
            <a:r>
              <a:rPr lang="en-US" sz="2000" dirty="0" err="1" smtClean="0"/>
              <a:t>sekolah</a:t>
            </a:r>
            <a:r>
              <a:rPr lang="en-US" sz="2000" dirty="0" smtClean="0"/>
              <a:t>. </a:t>
            </a:r>
            <a:r>
              <a:rPr lang="en-US" sz="2000" dirty="0" err="1" smtClean="0"/>
              <a:t>Oleh</a:t>
            </a:r>
            <a:r>
              <a:rPr lang="en-US" sz="2000" dirty="0" smtClean="0"/>
              <a:t> </a:t>
            </a:r>
            <a:r>
              <a:rPr lang="en-US" sz="2000" dirty="0" err="1" smtClean="0"/>
              <a:t>karena</a:t>
            </a:r>
            <a:r>
              <a:rPr lang="en-US" sz="2000" dirty="0" smtClean="0"/>
              <a:t> </a:t>
            </a:r>
            <a:r>
              <a:rPr lang="en-US" sz="2000" dirty="0" err="1" smtClean="0"/>
              <a:t>itu</a:t>
            </a:r>
            <a:r>
              <a:rPr lang="en-US" sz="2000" dirty="0" smtClean="0"/>
              <a:t>, </a:t>
            </a:r>
            <a:r>
              <a:rPr lang="en-US" sz="2000" dirty="0" err="1" smtClean="0"/>
              <a:t>dua</a:t>
            </a:r>
            <a:r>
              <a:rPr lang="en-US" sz="2000" dirty="0" smtClean="0"/>
              <a:t> </a:t>
            </a:r>
            <a:r>
              <a:rPr lang="en-US" sz="2000" dirty="0" err="1" smtClean="0"/>
              <a:t>bulan</a:t>
            </a:r>
            <a:r>
              <a:rPr lang="en-US" sz="2000" dirty="0" smtClean="0"/>
              <a:t> </a:t>
            </a:r>
            <a:r>
              <a:rPr lang="en-US" sz="2000" dirty="0" err="1" smtClean="0"/>
              <a:t>sebelum</a:t>
            </a:r>
            <a:r>
              <a:rPr lang="en-US" sz="2000" dirty="0" smtClean="0"/>
              <a:t> </a:t>
            </a:r>
            <a:r>
              <a:rPr lang="en-US" sz="2000" dirty="0" err="1" smtClean="0"/>
              <a:t>acara</a:t>
            </a:r>
            <a:r>
              <a:rPr lang="en-US" sz="2000" dirty="0" smtClean="0"/>
              <a:t> </a:t>
            </a:r>
            <a:r>
              <a:rPr lang="en-US" sz="2000" dirty="0" err="1" smtClean="0"/>
              <a:t>dilaksanakan</a:t>
            </a:r>
            <a:r>
              <a:rPr lang="en-US" sz="2000" dirty="0" smtClean="0"/>
              <a:t>, </a:t>
            </a:r>
            <a:r>
              <a:rPr lang="en-US" sz="2000" dirty="0" err="1" smtClean="0"/>
              <a:t>panitia</a:t>
            </a:r>
            <a:r>
              <a:rPr lang="en-US" sz="2000" dirty="0" smtClean="0"/>
              <a:t> </a:t>
            </a:r>
            <a:r>
              <a:rPr lang="en-US" sz="2000" dirty="0" err="1" smtClean="0"/>
              <a:t>menyusun</a:t>
            </a:r>
            <a:r>
              <a:rPr lang="en-US" sz="2000" dirty="0" smtClean="0"/>
              <a:t> </a:t>
            </a:r>
            <a:r>
              <a:rPr lang="en-US" sz="2000" dirty="0" err="1" smtClean="0"/>
              <a:t>dan</a:t>
            </a:r>
            <a:r>
              <a:rPr lang="en-US" sz="2000" dirty="0" smtClean="0"/>
              <a:t> </a:t>
            </a:r>
            <a:r>
              <a:rPr lang="en-US" sz="2000" dirty="0" err="1" smtClean="0"/>
              <a:t>mengajukan</a:t>
            </a:r>
            <a:r>
              <a:rPr lang="en-US" sz="2000" dirty="0" smtClean="0"/>
              <a:t> proposal yang </a:t>
            </a:r>
            <a:r>
              <a:rPr lang="en-US" sz="2000" dirty="0" err="1" smtClean="0"/>
              <a:t>berisi</a:t>
            </a:r>
            <a:r>
              <a:rPr lang="en-US" sz="2000" dirty="0" smtClean="0"/>
              <a:t> </a:t>
            </a:r>
            <a:r>
              <a:rPr lang="en-US" sz="2000" dirty="0" err="1" smtClean="0"/>
              <a:t>acara</a:t>
            </a:r>
            <a:r>
              <a:rPr lang="en-US" sz="2000" dirty="0" smtClean="0"/>
              <a:t> seta </a:t>
            </a:r>
            <a:r>
              <a:rPr lang="en-US" sz="2000" dirty="0" err="1" smtClean="0"/>
              <a:t>anggaran</a:t>
            </a:r>
            <a:r>
              <a:rPr lang="en-US" sz="2000" dirty="0" smtClean="0"/>
              <a:t> </a:t>
            </a:r>
            <a:r>
              <a:rPr lang="en-US" sz="2000" dirty="0" err="1" smtClean="0"/>
              <a:t>penerimaan</a:t>
            </a:r>
            <a:r>
              <a:rPr lang="en-US" sz="2000" dirty="0" smtClean="0"/>
              <a:t> </a:t>
            </a:r>
            <a:r>
              <a:rPr lang="en-US" sz="2000" dirty="0" err="1" smtClean="0"/>
              <a:t>dan</a:t>
            </a:r>
            <a:r>
              <a:rPr lang="en-US" sz="2000" dirty="0" smtClean="0"/>
              <a:t> </a:t>
            </a:r>
            <a:r>
              <a:rPr lang="en-US" sz="2000" dirty="0" err="1" smtClean="0"/>
              <a:t>pengeluaran</a:t>
            </a:r>
            <a:r>
              <a:rPr lang="en-US" sz="2000" dirty="0" smtClean="0"/>
              <a:t> </a:t>
            </a:r>
            <a:r>
              <a:rPr lang="en-US" sz="2000" dirty="0" err="1" smtClean="0"/>
              <a:t>dana</a:t>
            </a:r>
            <a:r>
              <a:rPr lang="en-US" sz="2000" dirty="0" smtClean="0"/>
              <a:t> </a:t>
            </a:r>
            <a:r>
              <a:rPr lang="en-US" sz="2000" dirty="0" err="1" smtClean="0"/>
              <a:t>kepada</a:t>
            </a:r>
            <a:r>
              <a:rPr lang="en-US" sz="2000" dirty="0" smtClean="0"/>
              <a:t> </a:t>
            </a:r>
            <a:r>
              <a:rPr lang="en-US" sz="2000" dirty="0" err="1" smtClean="0"/>
              <a:t>kepala</a:t>
            </a:r>
            <a:r>
              <a:rPr lang="en-US" sz="2000" dirty="0" smtClean="0"/>
              <a:t> </a:t>
            </a:r>
            <a:r>
              <a:rPr lang="en-US" sz="2000" dirty="0" err="1" smtClean="0"/>
              <a:t>sekolah</a:t>
            </a:r>
            <a:r>
              <a:rPr lang="en-US" sz="2000" dirty="0" smtClean="0"/>
              <a:t>. </a:t>
            </a:r>
            <a:r>
              <a:rPr lang="en-US" sz="2000" dirty="0" err="1" smtClean="0"/>
              <a:t>Kegiatan</a:t>
            </a:r>
            <a:r>
              <a:rPr lang="en-US" sz="2000" dirty="0" smtClean="0"/>
              <a:t> yang </a:t>
            </a:r>
            <a:r>
              <a:rPr lang="en-US" sz="2000" dirty="0" err="1" smtClean="0"/>
              <a:t>dilakukan</a:t>
            </a:r>
            <a:r>
              <a:rPr lang="en-US" sz="2000" dirty="0" smtClean="0"/>
              <a:t> </a:t>
            </a:r>
            <a:r>
              <a:rPr lang="en-US" sz="2000" dirty="0" err="1" smtClean="0"/>
              <a:t>panitia</a:t>
            </a:r>
            <a:r>
              <a:rPr lang="en-US" sz="2000" dirty="0" smtClean="0"/>
              <a:t> </a:t>
            </a:r>
            <a:r>
              <a:rPr lang="en-US" sz="2000" dirty="0" err="1" smtClean="0"/>
              <a:t>pentas</a:t>
            </a:r>
            <a:r>
              <a:rPr lang="en-US" sz="2000" dirty="0" smtClean="0"/>
              <a:t> </a:t>
            </a:r>
            <a:r>
              <a:rPr lang="en-US" sz="2000" dirty="0" err="1" smtClean="0"/>
              <a:t>seni</a:t>
            </a:r>
            <a:r>
              <a:rPr lang="en-US" sz="2000" dirty="0" smtClean="0"/>
              <a:t> SMA </a:t>
            </a:r>
            <a:r>
              <a:rPr lang="en-US" sz="2000" dirty="0" err="1" smtClean="0"/>
              <a:t>Pelita</a:t>
            </a:r>
            <a:r>
              <a:rPr lang="en-US" sz="2000" dirty="0" smtClean="0"/>
              <a:t> </a:t>
            </a:r>
            <a:r>
              <a:rPr lang="en-US" sz="2000" dirty="0" err="1" smtClean="0"/>
              <a:t>Harapan</a:t>
            </a:r>
            <a:r>
              <a:rPr lang="en-US" sz="2000" dirty="0" smtClean="0"/>
              <a:t> </a:t>
            </a:r>
            <a:r>
              <a:rPr lang="en-US" sz="2000" dirty="0" err="1" smtClean="0"/>
              <a:t>merupakan</a:t>
            </a:r>
            <a:r>
              <a:rPr lang="en-US" sz="2000" dirty="0" smtClean="0"/>
              <a:t> </a:t>
            </a:r>
            <a:r>
              <a:rPr lang="en-US" sz="2000" dirty="0" err="1" smtClean="0"/>
              <a:t>penerapan</a:t>
            </a:r>
            <a:r>
              <a:rPr lang="en-US" sz="2000" dirty="0" smtClean="0"/>
              <a:t> </a:t>
            </a:r>
            <a:r>
              <a:rPr lang="en-US" sz="2000" dirty="0" err="1" smtClean="0"/>
              <a:t>salah</a:t>
            </a:r>
            <a:r>
              <a:rPr lang="en-US" sz="2000" dirty="0" smtClean="0"/>
              <a:t> </a:t>
            </a:r>
            <a:r>
              <a:rPr lang="en-US" sz="2000" dirty="0" err="1" smtClean="0"/>
              <a:t>satu</a:t>
            </a:r>
            <a:r>
              <a:rPr lang="en-US" sz="2000" dirty="0" smtClean="0"/>
              <a:t> </a:t>
            </a:r>
            <a:r>
              <a:rPr lang="en-US" sz="2000" dirty="0" err="1" smtClean="0"/>
              <a:t>fungsi</a:t>
            </a:r>
            <a:r>
              <a:rPr lang="en-US" sz="2000" dirty="0" smtClean="0"/>
              <a:t> </a:t>
            </a:r>
            <a:r>
              <a:rPr lang="en-US" sz="2000" dirty="0" err="1" smtClean="0"/>
              <a:t>manajemen</a:t>
            </a:r>
            <a:r>
              <a:rPr lang="en-US" sz="2000" dirty="0" smtClean="0"/>
              <a:t> </a:t>
            </a:r>
            <a:r>
              <a:rPr lang="en-US" sz="2000" dirty="0" err="1" smtClean="0"/>
              <a:t>yaitu</a:t>
            </a:r>
            <a:r>
              <a:rPr lang="en-US" sz="2000" dirty="0" smtClean="0"/>
              <a:t>: </a:t>
            </a:r>
            <a:r>
              <a:rPr lang="en-US" sz="2000" dirty="0" smtClean="0">
                <a:solidFill>
                  <a:srgbClr val="FFFF00"/>
                </a:solidFill>
              </a:rPr>
              <a:t>(UN 2011)</a:t>
            </a:r>
          </a:p>
          <a:p>
            <a:pPr marL="225425" indent="-225425">
              <a:buAutoNum type="alphaUcPeriod"/>
            </a:pPr>
            <a:r>
              <a:rPr lang="en-US" sz="2000" dirty="0" smtClean="0"/>
              <a:t>   Forecasting		C.  Organizing		E.  Controlling</a:t>
            </a:r>
          </a:p>
          <a:p>
            <a:pPr marL="342900" indent="-342900">
              <a:buAutoNum type="alphaUcPeriod"/>
            </a:pPr>
            <a:r>
              <a:rPr lang="en-US" sz="2000" dirty="0" smtClean="0"/>
              <a:t>Planning		D.  Actuating</a:t>
            </a:r>
            <a:endParaRPr lang="en-US" sz="2000" dirty="0"/>
          </a:p>
        </p:txBody>
      </p:sp>
      <p:sp>
        <p:nvSpPr>
          <p:cNvPr id="6" name="Rectangle 5"/>
          <p:cNvSpPr/>
          <p:nvPr/>
        </p:nvSpPr>
        <p:spPr>
          <a:xfrm>
            <a:off x="76200" y="3048000"/>
            <a:ext cx="4114800" cy="3749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2. </a:t>
            </a:r>
            <a:r>
              <a:rPr lang="en-US" sz="2200" dirty="0" err="1" smtClean="0"/>
              <a:t>Peranan</a:t>
            </a:r>
            <a:r>
              <a:rPr lang="en-US" sz="2200" dirty="0" smtClean="0"/>
              <a:t> </a:t>
            </a:r>
            <a:r>
              <a:rPr lang="en-US" sz="2200" dirty="0" err="1" smtClean="0"/>
              <a:t>badan</a:t>
            </a:r>
            <a:r>
              <a:rPr lang="en-US" sz="2200" dirty="0" smtClean="0"/>
              <a:t> </a:t>
            </a:r>
            <a:r>
              <a:rPr lang="en-US" sz="2200" dirty="0" err="1" smtClean="0"/>
              <a:t>usaha</a:t>
            </a:r>
            <a:r>
              <a:rPr lang="en-US" sz="2200" dirty="0" smtClean="0"/>
              <a:t> </a:t>
            </a:r>
            <a:r>
              <a:rPr lang="en-US" sz="2200" dirty="0" err="1" smtClean="0"/>
              <a:t>milik</a:t>
            </a:r>
            <a:r>
              <a:rPr lang="en-US" sz="2200" dirty="0" smtClean="0"/>
              <a:t> </a:t>
            </a:r>
            <a:r>
              <a:rPr lang="en-US" sz="2200" dirty="0" err="1" smtClean="0"/>
              <a:t>negara</a:t>
            </a:r>
            <a:r>
              <a:rPr lang="en-US" sz="2200" dirty="0" smtClean="0"/>
              <a:t> (BUMN) </a:t>
            </a:r>
            <a:r>
              <a:rPr lang="en-US" sz="2200" dirty="0" err="1" smtClean="0"/>
              <a:t>dalam</a:t>
            </a:r>
            <a:r>
              <a:rPr lang="en-US" sz="2200" dirty="0" smtClean="0"/>
              <a:t> </a:t>
            </a:r>
            <a:r>
              <a:rPr lang="en-US" sz="2200" dirty="0" err="1" smtClean="0"/>
              <a:t>perekonomian</a:t>
            </a:r>
            <a:r>
              <a:rPr lang="en-US" sz="2200" dirty="0" smtClean="0"/>
              <a:t> Indonesia </a:t>
            </a:r>
            <a:r>
              <a:rPr lang="en-US" sz="2200" dirty="0" err="1" smtClean="0"/>
              <a:t>antara</a:t>
            </a:r>
            <a:r>
              <a:rPr lang="en-US" sz="2200" dirty="0" smtClean="0"/>
              <a:t> lain </a:t>
            </a:r>
            <a:r>
              <a:rPr lang="en-US" sz="2200" dirty="0" err="1" smtClean="0"/>
              <a:t>sebagai</a:t>
            </a:r>
            <a:r>
              <a:rPr lang="en-US" sz="2200" dirty="0" smtClean="0">
                <a:solidFill>
                  <a:srgbClr val="FFFF00"/>
                </a:solidFill>
              </a:rPr>
              <a:t> (UN 2010)</a:t>
            </a:r>
          </a:p>
          <a:p>
            <a:pPr marL="457200" indent="-457200">
              <a:buAutoNum type="alphaUcPeriod"/>
            </a:pPr>
            <a:r>
              <a:rPr lang="en-US" sz="2200" dirty="0" err="1" smtClean="0">
                <a:solidFill>
                  <a:schemeClr val="bg1"/>
                </a:solidFill>
              </a:rPr>
              <a:t>Penambah</a:t>
            </a:r>
            <a:r>
              <a:rPr lang="en-US" sz="2200" dirty="0" smtClean="0">
                <a:solidFill>
                  <a:schemeClr val="bg1"/>
                </a:solidFill>
              </a:rPr>
              <a:t> </a:t>
            </a:r>
            <a:r>
              <a:rPr lang="en-US" sz="2200" dirty="0" err="1" smtClean="0">
                <a:solidFill>
                  <a:schemeClr val="bg1"/>
                </a:solidFill>
              </a:rPr>
              <a:t>Produksi</a:t>
            </a:r>
            <a:r>
              <a:rPr lang="en-US" sz="2200" dirty="0" smtClean="0">
                <a:solidFill>
                  <a:schemeClr val="bg1"/>
                </a:solidFill>
              </a:rPr>
              <a:t> </a:t>
            </a:r>
            <a:r>
              <a:rPr lang="en-US" sz="2200" dirty="0" err="1" smtClean="0">
                <a:solidFill>
                  <a:schemeClr val="bg1"/>
                </a:solidFill>
              </a:rPr>
              <a:t>Nasional</a:t>
            </a:r>
            <a:endParaRPr lang="en-US" sz="2200" dirty="0" smtClean="0">
              <a:solidFill>
                <a:schemeClr val="bg1"/>
              </a:solidFill>
            </a:endParaRPr>
          </a:p>
          <a:p>
            <a:pPr marL="457200" indent="-457200">
              <a:buAutoNum type="alphaUcPeriod"/>
            </a:pPr>
            <a:r>
              <a:rPr lang="en-US" sz="2200" dirty="0" err="1" smtClean="0">
                <a:solidFill>
                  <a:schemeClr val="bg1"/>
                </a:solidFill>
              </a:rPr>
              <a:t>Pelaksana</a:t>
            </a:r>
            <a:r>
              <a:rPr lang="en-US" sz="2200" dirty="0" smtClean="0">
                <a:solidFill>
                  <a:schemeClr val="bg1"/>
                </a:solidFill>
              </a:rPr>
              <a:t> </a:t>
            </a:r>
            <a:r>
              <a:rPr lang="en-US" sz="2200" dirty="0" err="1" smtClean="0">
                <a:solidFill>
                  <a:schemeClr val="bg1"/>
                </a:solidFill>
              </a:rPr>
              <a:t>pelayanan</a:t>
            </a:r>
            <a:r>
              <a:rPr lang="en-US" sz="2200" dirty="0" smtClean="0">
                <a:solidFill>
                  <a:schemeClr val="bg1"/>
                </a:solidFill>
              </a:rPr>
              <a:t> </a:t>
            </a:r>
            <a:r>
              <a:rPr lang="en-US" sz="2200" dirty="0" err="1" smtClean="0">
                <a:solidFill>
                  <a:schemeClr val="bg1"/>
                </a:solidFill>
              </a:rPr>
              <a:t>publik</a:t>
            </a:r>
            <a:endParaRPr lang="en-US" sz="2200" dirty="0" smtClean="0">
              <a:solidFill>
                <a:schemeClr val="bg1"/>
              </a:solidFill>
            </a:endParaRPr>
          </a:p>
          <a:p>
            <a:pPr marL="457200" indent="-457200">
              <a:buAutoNum type="alphaUcPeriod"/>
            </a:pPr>
            <a:r>
              <a:rPr lang="en-US" sz="2200" dirty="0" err="1" smtClean="0">
                <a:solidFill>
                  <a:schemeClr val="bg1"/>
                </a:solidFill>
              </a:rPr>
              <a:t>Pemacu</a:t>
            </a:r>
            <a:r>
              <a:rPr lang="en-US" sz="2200" dirty="0" smtClean="0">
                <a:solidFill>
                  <a:schemeClr val="bg1"/>
                </a:solidFill>
              </a:rPr>
              <a:t> </a:t>
            </a:r>
            <a:r>
              <a:rPr lang="en-US" sz="2200" dirty="0" err="1" smtClean="0">
                <a:solidFill>
                  <a:schemeClr val="bg1"/>
                </a:solidFill>
              </a:rPr>
              <a:t>pendapatan</a:t>
            </a:r>
            <a:r>
              <a:rPr lang="en-US" sz="2200" dirty="0" smtClean="0">
                <a:solidFill>
                  <a:schemeClr val="bg1"/>
                </a:solidFill>
              </a:rPr>
              <a:t> </a:t>
            </a:r>
            <a:r>
              <a:rPr lang="en-US" sz="2200" dirty="0" err="1" smtClean="0">
                <a:solidFill>
                  <a:schemeClr val="bg1"/>
                </a:solidFill>
              </a:rPr>
              <a:t>nasional</a:t>
            </a:r>
            <a:endParaRPr lang="en-US" sz="2200" dirty="0" smtClean="0">
              <a:solidFill>
                <a:schemeClr val="bg1"/>
              </a:solidFill>
            </a:endParaRPr>
          </a:p>
          <a:p>
            <a:pPr marL="457200" indent="-457200">
              <a:buAutoNum type="alphaUcPeriod"/>
            </a:pPr>
            <a:r>
              <a:rPr lang="en-US" sz="2200" dirty="0" err="1" smtClean="0">
                <a:solidFill>
                  <a:schemeClr val="bg1"/>
                </a:solidFill>
              </a:rPr>
              <a:t>Sebagai</a:t>
            </a:r>
            <a:r>
              <a:rPr lang="en-US" sz="2200" dirty="0" smtClean="0">
                <a:solidFill>
                  <a:schemeClr val="bg1"/>
                </a:solidFill>
              </a:rPr>
              <a:t> </a:t>
            </a:r>
            <a:r>
              <a:rPr lang="en-US" sz="2200" dirty="0" err="1" smtClean="0">
                <a:solidFill>
                  <a:schemeClr val="bg1"/>
                </a:solidFill>
              </a:rPr>
              <a:t>mitra</a:t>
            </a:r>
            <a:r>
              <a:rPr lang="en-US" sz="2200" dirty="0" smtClean="0">
                <a:solidFill>
                  <a:schemeClr val="bg1"/>
                </a:solidFill>
              </a:rPr>
              <a:t> BUMS</a:t>
            </a:r>
          </a:p>
          <a:p>
            <a:pPr marL="457200" indent="-457200">
              <a:buAutoNum type="alphaUcPeriod"/>
            </a:pPr>
            <a:r>
              <a:rPr lang="en-US" sz="2200" dirty="0" err="1" smtClean="0">
                <a:solidFill>
                  <a:schemeClr val="bg1"/>
                </a:solidFill>
              </a:rPr>
              <a:t>Penanam</a:t>
            </a:r>
            <a:r>
              <a:rPr lang="en-US" sz="2200" dirty="0" smtClean="0">
                <a:solidFill>
                  <a:schemeClr val="bg1"/>
                </a:solidFill>
              </a:rPr>
              <a:t> modal</a:t>
            </a:r>
          </a:p>
        </p:txBody>
      </p:sp>
      <p:sp>
        <p:nvSpPr>
          <p:cNvPr id="5" name="Rectangle 4"/>
          <p:cNvSpPr/>
          <p:nvPr/>
        </p:nvSpPr>
        <p:spPr>
          <a:xfrm>
            <a:off x="4267200" y="3048000"/>
            <a:ext cx="4754880" cy="3749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3. </a:t>
            </a:r>
            <a:r>
              <a:rPr lang="en-US" sz="2200" dirty="0" err="1" smtClean="0"/>
              <a:t>Ditinjau</a:t>
            </a:r>
            <a:r>
              <a:rPr lang="en-US" sz="2200" dirty="0" smtClean="0"/>
              <a:t> </a:t>
            </a:r>
            <a:r>
              <a:rPr lang="en-US" sz="2200" dirty="0" err="1" smtClean="0"/>
              <a:t>berdasar</a:t>
            </a:r>
            <a:r>
              <a:rPr lang="en-US" sz="2200" dirty="0" err="1" smtClean="0">
                <a:solidFill>
                  <a:schemeClr val="bg1"/>
                </a:solidFill>
              </a:rPr>
              <a:t>kan</a:t>
            </a:r>
            <a:r>
              <a:rPr lang="en-US" sz="2200" dirty="0" smtClean="0">
                <a:solidFill>
                  <a:schemeClr val="bg1"/>
                </a:solidFill>
              </a:rPr>
              <a:t> status </a:t>
            </a:r>
            <a:r>
              <a:rPr lang="en-US" sz="2200" dirty="0" err="1" smtClean="0">
                <a:solidFill>
                  <a:schemeClr val="bg1"/>
                </a:solidFill>
              </a:rPr>
              <a:t>badan</a:t>
            </a:r>
            <a:r>
              <a:rPr lang="en-US" sz="2200" dirty="0" smtClean="0">
                <a:solidFill>
                  <a:schemeClr val="bg1"/>
                </a:solidFill>
              </a:rPr>
              <a:t> </a:t>
            </a:r>
            <a:r>
              <a:rPr lang="en-US" sz="2200" dirty="0" err="1" smtClean="0">
                <a:solidFill>
                  <a:schemeClr val="bg1"/>
                </a:solidFill>
              </a:rPr>
              <a:t>hukumnya</a:t>
            </a:r>
            <a:r>
              <a:rPr lang="en-US" sz="2200" dirty="0" smtClean="0">
                <a:solidFill>
                  <a:schemeClr val="bg1"/>
                </a:solidFill>
              </a:rPr>
              <a:t>  BUMN yang </a:t>
            </a:r>
            <a:r>
              <a:rPr lang="en-US" sz="2200" dirty="0" err="1" smtClean="0">
                <a:solidFill>
                  <a:schemeClr val="bg1"/>
                </a:solidFill>
              </a:rPr>
              <a:t>ada</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beroperasi</a:t>
            </a:r>
            <a:r>
              <a:rPr lang="en-US" sz="2200" dirty="0" smtClean="0">
                <a:solidFill>
                  <a:schemeClr val="bg1"/>
                </a:solidFill>
              </a:rPr>
              <a:t> </a:t>
            </a:r>
            <a:r>
              <a:rPr lang="en-US" sz="2200" dirty="0" err="1" smtClean="0">
                <a:solidFill>
                  <a:schemeClr val="bg1"/>
                </a:solidFill>
              </a:rPr>
              <a:t>di</a:t>
            </a:r>
            <a:r>
              <a:rPr lang="en-US" sz="2200" dirty="0" smtClean="0">
                <a:solidFill>
                  <a:schemeClr val="bg1"/>
                </a:solidFill>
              </a:rPr>
              <a:t> </a:t>
            </a:r>
            <a:r>
              <a:rPr lang="en-US" sz="2200" dirty="0" err="1" smtClean="0">
                <a:solidFill>
                  <a:schemeClr val="bg1"/>
                </a:solidFill>
              </a:rPr>
              <a:t>indonesia</a:t>
            </a:r>
            <a:r>
              <a:rPr lang="en-US" sz="2200" dirty="0" smtClean="0">
                <a:solidFill>
                  <a:schemeClr val="bg1"/>
                </a:solidFill>
              </a:rPr>
              <a:t> </a:t>
            </a:r>
            <a:r>
              <a:rPr lang="en-US" sz="2200" dirty="0" err="1" smtClean="0">
                <a:solidFill>
                  <a:schemeClr val="bg1"/>
                </a:solidFill>
              </a:rPr>
              <a:t>saat</a:t>
            </a:r>
            <a:r>
              <a:rPr lang="en-US" sz="2200" dirty="0" smtClean="0">
                <a:solidFill>
                  <a:schemeClr val="bg1"/>
                </a:solidFill>
              </a:rPr>
              <a:t> </a:t>
            </a:r>
            <a:r>
              <a:rPr lang="en-US" sz="2200" dirty="0" err="1" smtClean="0">
                <a:solidFill>
                  <a:schemeClr val="bg1"/>
                </a:solidFill>
              </a:rPr>
              <a:t>ini</a:t>
            </a:r>
            <a:r>
              <a:rPr lang="en-US" sz="2200" dirty="0" smtClean="0">
                <a:solidFill>
                  <a:schemeClr val="bg1"/>
                </a:solidFill>
              </a:rPr>
              <a:t> </a:t>
            </a:r>
            <a:r>
              <a:rPr lang="en-US" sz="2200" dirty="0" err="1" smtClean="0">
                <a:solidFill>
                  <a:schemeClr val="bg1"/>
                </a:solidFill>
              </a:rPr>
              <a:t>berbentuk</a:t>
            </a:r>
            <a:r>
              <a:rPr lang="en-US" sz="2200" dirty="0" smtClean="0">
                <a:solidFill>
                  <a:schemeClr val="bg1"/>
                </a:solidFill>
              </a:rPr>
              <a:t> </a:t>
            </a:r>
            <a:r>
              <a:rPr lang="en-US" sz="2200" dirty="0" smtClean="0">
                <a:solidFill>
                  <a:srgbClr val="FFFF00"/>
                </a:solidFill>
              </a:rPr>
              <a:t>(OSN </a:t>
            </a:r>
            <a:r>
              <a:rPr lang="en-US" sz="2200" dirty="0" err="1" smtClean="0">
                <a:solidFill>
                  <a:srgbClr val="FFFF00"/>
                </a:solidFill>
              </a:rPr>
              <a:t>Ekonomi</a:t>
            </a:r>
            <a:r>
              <a:rPr lang="en-US" sz="2200" dirty="0" smtClean="0">
                <a:solidFill>
                  <a:srgbClr val="FFFF00"/>
                </a:solidFill>
              </a:rPr>
              <a:t> Tingkat </a:t>
            </a:r>
            <a:r>
              <a:rPr lang="en-US" sz="2200" dirty="0" err="1" smtClean="0">
                <a:solidFill>
                  <a:srgbClr val="FFFF00"/>
                </a:solidFill>
              </a:rPr>
              <a:t>Nasional</a:t>
            </a:r>
            <a:r>
              <a:rPr lang="en-US" sz="2200" dirty="0" smtClean="0">
                <a:solidFill>
                  <a:srgbClr val="FFFF00"/>
                </a:solidFill>
              </a:rPr>
              <a:t> 2006)</a:t>
            </a:r>
          </a:p>
          <a:p>
            <a:pPr marL="457200" indent="-457200">
              <a:buAutoNum type="alphaUcPeriod"/>
            </a:pPr>
            <a:r>
              <a:rPr lang="en-US" sz="2200" dirty="0" err="1" smtClean="0">
                <a:solidFill>
                  <a:schemeClr val="bg1"/>
                </a:solidFill>
              </a:rPr>
              <a:t>Perum</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Persero</a:t>
            </a:r>
            <a:endParaRPr lang="en-US" sz="2200" dirty="0" smtClean="0">
              <a:solidFill>
                <a:schemeClr val="bg1"/>
              </a:solidFill>
            </a:endParaRPr>
          </a:p>
          <a:p>
            <a:pPr marL="457200" indent="-457200">
              <a:buAutoNum type="alphaUcPeriod"/>
            </a:pPr>
            <a:r>
              <a:rPr lang="en-US" sz="2200" dirty="0" err="1" smtClean="0">
                <a:solidFill>
                  <a:schemeClr val="bg1"/>
                </a:solidFill>
              </a:rPr>
              <a:t>Perjan</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Persero</a:t>
            </a:r>
            <a:endParaRPr lang="en-US" sz="2200" dirty="0" smtClean="0">
              <a:solidFill>
                <a:schemeClr val="bg1"/>
              </a:solidFill>
            </a:endParaRPr>
          </a:p>
          <a:p>
            <a:pPr marL="457200" indent="-457200">
              <a:buAutoNum type="alphaUcPeriod"/>
            </a:pPr>
            <a:r>
              <a:rPr lang="en-US" sz="2200" dirty="0" smtClean="0">
                <a:solidFill>
                  <a:schemeClr val="bg1"/>
                </a:solidFill>
              </a:rPr>
              <a:t>BUMN </a:t>
            </a:r>
            <a:r>
              <a:rPr lang="en-US" sz="2200" dirty="0" err="1" smtClean="0">
                <a:solidFill>
                  <a:schemeClr val="bg1"/>
                </a:solidFill>
              </a:rPr>
              <a:t>dan</a:t>
            </a:r>
            <a:r>
              <a:rPr lang="en-US" sz="2200" dirty="0" smtClean="0">
                <a:solidFill>
                  <a:schemeClr val="bg1"/>
                </a:solidFill>
              </a:rPr>
              <a:t> BUMD</a:t>
            </a:r>
          </a:p>
          <a:p>
            <a:pPr marL="457200" indent="-457200">
              <a:buAutoNum type="alphaUcPeriod"/>
            </a:pPr>
            <a:r>
              <a:rPr lang="en-US" sz="2200" dirty="0" err="1" smtClean="0">
                <a:solidFill>
                  <a:schemeClr val="bg1"/>
                </a:solidFill>
              </a:rPr>
              <a:t>Persero</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PT Terbuka (</a:t>
            </a:r>
            <a:r>
              <a:rPr lang="en-US" sz="2200" dirty="0" err="1" smtClean="0">
                <a:solidFill>
                  <a:schemeClr val="bg1"/>
                </a:solidFill>
              </a:rPr>
              <a:t>Tbk</a:t>
            </a:r>
            <a:r>
              <a:rPr lang="en-US" sz="2200" dirty="0" smtClean="0">
                <a:solidFill>
                  <a:schemeClr val="bg1"/>
                </a:solidFill>
              </a:rPr>
              <a:t>)</a:t>
            </a:r>
          </a:p>
          <a:p>
            <a:pPr marL="457200" indent="-457200">
              <a:buAutoNum type="alphaUcPeriod"/>
            </a:pPr>
            <a:r>
              <a:rPr lang="en-US" sz="2200" dirty="0" smtClean="0">
                <a:solidFill>
                  <a:schemeClr val="bg1"/>
                </a:solidFill>
              </a:rPr>
              <a:t>BUMN </a:t>
            </a:r>
            <a:r>
              <a:rPr lang="en-US" sz="2200" dirty="0" err="1" smtClean="0">
                <a:solidFill>
                  <a:schemeClr val="bg1"/>
                </a:solidFill>
              </a:rPr>
              <a:t>keuangan</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BUMN non </a:t>
            </a:r>
            <a:r>
              <a:rPr lang="en-US" sz="2200" dirty="0" err="1" smtClean="0">
                <a:solidFill>
                  <a:schemeClr val="bg1"/>
                </a:solidFill>
              </a:rPr>
              <a:t>keuangan</a:t>
            </a:r>
            <a:endParaRPr lang="en-US" sz="2200" dirty="0" smtClean="0">
              <a:solidFill>
                <a:schemeClr val="bg1"/>
              </a:solidFill>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type="wd">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 grpId="0" animBg="1"/>
    </p:bld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rved Up Ribbon 2"/>
          <p:cNvSpPr/>
          <p:nvPr/>
        </p:nvSpPr>
        <p:spPr>
          <a:xfrm>
            <a:off x="1524000" y="1295400"/>
            <a:ext cx="5867400" cy="838200"/>
          </a:xfrm>
          <a:prstGeom prst="ellipseRibbon2">
            <a:avLst>
              <a:gd name="adj1" fmla="val 25000"/>
              <a:gd name="adj2" fmla="val 100000"/>
              <a:gd name="adj3" fmla="val 125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3200" dirty="0" err="1" smtClean="0"/>
              <a:t>Koperasi</a:t>
            </a:r>
            <a:endParaRPr lang="en-US" sz="3200" dirty="0"/>
          </a:p>
        </p:txBody>
      </p:sp>
      <p:sp>
        <p:nvSpPr>
          <p:cNvPr id="4" name="Pentagon 3"/>
          <p:cNvSpPr/>
          <p:nvPr/>
        </p:nvSpPr>
        <p:spPr>
          <a:xfrm>
            <a:off x="1447800" y="2438400"/>
            <a:ext cx="1995617" cy="533400"/>
          </a:xfrm>
          <a:prstGeom prst="homePlat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err="1" smtClean="0"/>
              <a:t>Pengertian</a:t>
            </a:r>
            <a:endParaRPr lang="en-US" sz="2400" dirty="0"/>
          </a:p>
        </p:txBody>
      </p:sp>
      <p:sp>
        <p:nvSpPr>
          <p:cNvPr id="5" name="Chevron 4"/>
          <p:cNvSpPr/>
          <p:nvPr/>
        </p:nvSpPr>
        <p:spPr>
          <a:xfrm>
            <a:off x="3505200" y="2438400"/>
            <a:ext cx="4267200" cy="533400"/>
          </a:xfrm>
          <a:prstGeom prst="chevron">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smtClean="0">
                <a:solidFill>
                  <a:srgbClr val="FFFF00"/>
                </a:solidFill>
              </a:rPr>
              <a:t>UU No. 25 </a:t>
            </a:r>
            <a:r>
              <a:rPr lang="en-US" sz="2400" dirty="0" err="1" smtClean="0">
                <a:solidFill>
                  <a:srgbClr val="FFFF00"/>
                </a:solidFill>
              </a:rPr>
              <a:t>Tahun</a:t>
            </a:r>
            <a:r>
              <a:rPr lang="en-US" sz="2400" dirty="0" smtClean="0">
                <a:solidFill>
                  <a:srgbClr val="FFFF00"/>
                </a:solidFill>
              </a:rPr>
              <a:t> 1992</a:t>
            </a:r>
            <a:endParaRPr lang="en-US" sz="2400" dirty="0">
              <a:solidFill>
                <a:srgbClr val="FFFF00"/>
              </a:solidFill>
            </a:endParaRPr>
          </a:p>
        </p:txBody>
      </p:sp>
      <p:sp>
        <p:nvSpPr>
          <p:cNvPr id="6" name="Horizontal Scroll 5"/>
          <p:cNvSpPr/>
          <p:nvPr/>
        </p:nvSpPr>
        <p:spPr>
          <a:xfrm>
            <a:off x="533400" y="3048000"/>
            <a:ext cx="7696200" cy="2362200"/>
          </a:xfrm>
          <a:prstGeom prst="horizontalScroll">
            <a:avLst/>
          </a:prstGeom>
        </p:spPr>
        <p:style>
          <a:lnRef idx="0">
            <a:schemeClr val="accent5"/>
          </a:lnRef>
          <a:fillRef idx="3">
            <a:schemeClr val="accent5"/>
          </a:fillRef>
          <a:effectRef idx="3">
            <a:schemeClr val="accent5"/>
          </a:effectRef>
          <a:fontRef idx="minor">
            <a:schemeClr val="lt1"/>
          </a:fontRef>
        </p:style>
        <p:txBody>
          <a:bodyPr rtlCol="0" anchor="ctr"/>
          <a:lstStyle/>
          <a:p>
            <a:r>
              <a:rPr lang="en-US" sz="2400" dirty="0" err="1" smtClean="0">
                <a:solidFill>
                  <a:srgbClr val="FF0000"/>
                </a:solidFill>
              </a:rPr>
              <a:t>badan</a:t>
            </a:r>
            <a:r>
              <a:rPr lang="en-US" sz="2400" dirty="0" smtClean="0">
                <a:solidFill>
                  <a:srgbClr val="FF0000"/>
                </a:solidFill>
              </a:rPr>
              <a:t> </a:t>
            </a:r>
            <a:r>
              <a:rPr lang="en-US" sz="2400" dirty="0" err="1" smtClean="0">
                <a:solidFill>
                  <a:srgbClr val="FF0000"/>
                </a:solidFill>
              </a:rPr>
              <a:t>usaha</a:t>
            </a:r>
            <a:r>
              <a:rPr lang="en-US" sz="2400" dirty="0" smtClean="0">
                <a:solidFill>
                  <a:srgbClr val="FF0000"/>
                </a:solidFill>
              </a:rPr>
              <a:t> yang </a:t>
            </a:r>
            <a:r>
              <a:rPr lang="en-US" sz="2400" dirty="0" err="1" smtClean="0">
                <a:solidFill>
                  <a:srgbClr val="FF0000"/>
                </a:solidFill>
              </a:rPr>
              <a:t>beranggotakan</a:t>
            </a:r>
            <a:r>
              <a:rPr lang="en-US" sz="2400" dirty="0" smtClean="0">
                <a:solidFill>
                  <a:srgbClr val="FF0000"/>
                </a:solidFill>
              </a:rPr>
              <a:t> </a:t>
            </a:r>
            <a:r>
              <a:rPr lang="en-US" sz="2400" dirty="0" err="1" smtClean="0">
                <a:solidFill>
                  <a:srgbClr val="FF0000"/>
                </a:solidFill>
              </a:rPr>
              <a:t>orang-seorang</a:t>
            </a:r>
            <a:r>
              <a:rPr lang="en-US" sz="2400" dirty="0" smtClean="0">
                <a:solidFill>
                  <a:srgbClr val="FF0000"/>
                </a:solidFill>
              </a:rPr>
              <a:t> </a:t>
            </a:r>
            <a:r>
              <a:rPr lang="en-US" sz="2400" dirty="0" err="1" smtClean="0">
                <a:solidFill>
                  <a:srgbClr val="FF0000"/>
                </a:solidFill>
              </a:rPr>
              <a:t>atau</a:t>
            </a:r>
            <a:r>
              <a:rPr lang="en-US" sz="2400" dirty="0" smtClean="0">
                <a:solidFill>
                  <a:srgbClr val="FF0000"/>
                </a:solidFill>
              </a:rPr>
              <a:t> </a:t>
            </a:r>
            <a:r>
              <a:rPr lang="en-US" sz="2400" dirty="0" err="1" smtClean="0">
                <a:solidFill>
                  <a:srgbClr val="FF0000"/>
                </a:solidFill>
              </a:rPr>
              <a:t>badan</a:t>
            </a:r>
            <a:r>
              <a:rPr lang="en-US" sz="2400" dirty="0" smtClean="0">
                <a:solidFill>
                  <a:srgbClr val="FF0000"/>
                </a:solidFill>
              </a:rPr>
              <a:t> </a:t>
            </a:r>
            <a:r>
              <a:rPr lang="en-US" sz="2400" dirty="0" err="1" smtClean="0">
                <a:solidFill>
                  <a:srgbClr val="FF0000"/>
                </a:solidFill>
              </a:rPr>
              <a:t>hukum</a:t>
            </a:r>
            <a:r>
              <a:rPr lang="en-US" sz="2400" dirty="0" smtClean="0">
                <a:solidFill>
                  <a:srgbClr val="FF0000"/>
                </a:solidFill>
              </a:rPr>
              <a:t> </a:t>
            </a:r>
            <a:r>
              <a:rPr lang="en-US" sz="2400" dirty="0" err="1" smtClean="0">
                <a:solidFill>
                  <a:srgbClr val="FF0000"/>
                </a:solidFill>
              </a:rPr>
              <a:t>koperasi</a:t>
            </a:r>
            <a:r>
              <a:rPr lang="en-US" sz="2400" dirty="0" smtClean="0">
                <a:solidFill>
                  <a:srgbClr val="FF0000"/>
                </a:solidFill>
              </a:rPr>
              <a:t>, </a:t>
            </a:r>
            <a:r>
              <a:rPr lang="en-US" sz="2400" dirty="0" err="1" smtClean="0">
                <a:solidFill>
                  <a:srgbClr val="FF0000"/>
                </a:solidFill>
              </a:rPr>
              <a:t>dengan</a:t>
            </a:r>
            <a:r>
              <a:rPr lang="en-US" sz="2400" dirty="0" smtClean="0">
                <a:solidFill>
                  <a:srgbClr val="FF0000"/>
                </a:solidFill>
              </a:rPr>
              <a:t> </a:t>
            </a:r>
            <a:r>
              <a:rPr lang="en-US" sz="2400" dirty="0" err="1" smtClean="0">
                <a:solidFill>
                  <a:srgbClr val="FF0000"/>
                </a:solidFill>
              </a:rPr>
              <a:t>melandaskan</a:t>
            </a:r>
            <a:r>
              <a:rPr lang="en-US" sz="2400" dirty="0" smtClean="0">
                <a:solidFill>
                  <a:srgbClr val="FF0000"/>
                </a:solidFill>
              </a:rPr>
              <a:t> </a:t>
            </a:r>
            <a:r>
              <a:rPr lang="en-US" sz="2400" dirty="0" err="1" smtClean="0">
                <a:solidFill>
                  <a:srgbClr val="FF0000"/>
                </a:solidFill>
              </a:rPr>
              <a:t>kegiatannya</a:t>
            </a:r>
            <a:r>
              <a:rPr lang="en-US" sz="2400" dirty="0" smtClean="0">
                <a:solidFill>
                  <a:srgbClr val="FF0000"/>
                </a:solidFill>
              </a:rPr>
              <a:t> </a:t>
            </a:r>
            <a:r>
              <a:rPr lang="en-US" sz="2400" dirty="0" err="1" smtClean="0">
                <a:solidFill>
                  <a:srgbClr val="FF0000"/>
                </a:solidFill>
              </a:rPr>
              <a:t>berdasarkan</a:t>
            </a:r>
            <a:r>
              <a:rPr lang="en-US" sz="2400" dirty="0" smtClean="0">
                <a:solidFill>
                  <a:srgbClr val="FF0000"/>
                </a:solidFill>
              </a:rPr>
              <a:t> </a:t>
            </a:r>
            <a:r>
              <a:rPr lang="en-US" sz="2400" dirty="0" err="1" smtClean="0">
                <a:solidFill>
                  <a:srgbClr val="FF0000"/>
                </a:solidFill>
              </a:rPr>
              <a:t>prinsip</a:t>
            </a:r>
            <a:r>
              <a:rPr lang="en-US" sz="2400" dirty="0" smtClean="0">
                <a:solidFill>
                  <a:srgbClr val="FF0000"/>
                </a:solidFill>
              </a:rPr>
              <a:t> </a:t>
            </a:r>
            <a:r>
              <a:rPr lang="en-US" sz="2400" dirty="0" err="1" smtClean="0">
                <a:solidFill>
                  <a:srgbClr val="FF0000"/>
                </a:solidFill>
              </a:rPr>
              <a:t>koperasi</a:t>
            </a:r>
            <a:r>
              <a:rPr lang="en-US" sz="2400" dirty="0" smtClean="0">
                <a:solidFill>
                  <a:srgbClr val="FF0000"/>
                </a:solidFill>
              </a:rPr>
              <a:t> </a:t>
            </a:r>
            <a:r>
              <a:rPr lang="en-US" sz="2400" dirty="0" err="1" smtClean="0">
                <a:solidFill>
                  <a:srgbClr val="FF0000"/>
                </a:solidFill>
              </a:rPr>
              <a:t>sekaligus</a:t>
            </a:r>
            <a:r>
              <a:rPr lang="en-US" sz="2400" dirty="0" smtClean="0">
                <a:solidFill>
                  <a:srgbClr val="FF0000"/>
                </a:solidFill>
              </a:rPr>
              <a:t> </a:t>
            </a:r>
            <a:r>
              <a:rPr lang="en-US" sz="2400" dirty="0" err="1" smtClean="0">
                <a:solidFill>
                  <a:srgbClr val="FF0000"/>
                </a:solidFill>
              </a:rPr>
              <a:t>sebagai</a:t>
            </a:r>
            <a:r>
              <a:rPr lang="en-US" sz="2400" dirty="0" smtClean="0">
                <a:solidFill>
                  <a:srgbClr val="FF0000"/>
                </a:solidFill>
              </a:rPr>
              <a:t> </a:t>
            </a:r>
            <a:r>
              <a:rPr lang="en-US" sz="2400" dirty="0" err="1" smtClean="0">
                <a:solidFill>
                  <a:srgbClr val="FF0000"/>
                </a:solidFill>
              </a:rPr>
              <a:t>gerakan</a:t>
            </a:r>
            <a:r>
              <a:rPr lang="en-US" sz="2400" dirty="0" smtClean="0">
                <a:solidFill>
                  <a:srgbClr val="FF0000"/>
                </a:solidFill>
              </a:rPr>
              <a:t> </a:t>
            </a:r>
            <a:r>
              <a:rPr lang="en-US" sz="2400" dirty="0" err="1" smtClean="0">
                <a:solidFill>
                  <a:srgbClr val="FF0000"/>
                </a:solidFill>
              </a:rPr>
              <a:t>ekonomi</a:t>
            </a:r>
            <a:r>
              <a:rPr lang="en-US" sz="2400" dirty="0" smtClean="0">
                <a:solidFill>
                  <a:srgbClr val="FF0000"/>
                </a:solidFill>
              </a:rPr>
              <a:t> </a:t>
            </a:r>
            <a:r>
              <a:rPr lang="en-US" sz="2400" dirty="0" err="1" smtClean="0">
                <a:solidFill>
                  <a:srgbClr val="FF0000"/>
                </a:solidFill>
              </a:rPr>
              <a:t>rakyat</a:t>
            </a:r>
            <a:r>
              <a:rPr lang="en-US" sz="2400" dirty="0" smtClean="0">
                <a:solidFill>
                  <a:srgbClr val="FF0000"/>
                </a:solidFill>
              </a:rPr>
              <a:t>, </a:t>
            </a:r>
            <a:r>
              <a:rPr lang="en-US" sz="2400" dirty="0" err="1" smtClean="0">
                <a:solidFill>
                  <a:srgbClr val="FF0000"/>
                </a:solidFill>
              </a:rPr>
              <a:t>berdasarkan</a:t>
            </a:r>
            <a:r>
              <a:rPr lang="en-US" sz="2400" dirty="0" smtClean="0">
                <a:solidFill>
                  <a:srgbClr val="FF0000"/>
                </a:solidFill>
              </a:rPr>
              <a:t> </a:t>
            </a:r>
            <a:r>
              <a:rPr lang="en-US" sz="2400" dirty="0" err="1" smtClean="0">
                <a:solidFill>
                  <a:srgbClr val="FF0000"/>
                </a:solidFill>
              </a:rPr>
              <a:t>atas</a:t>
            </a:r>
            <a:r>
              <a:rPr lang="en-US" sz="2400" dirty="0" smtClean="0">
                <a:solidFill>
                  <a:srgbClr val="FF0000"/>
                </a:solidFill>
              </a:rPr>
              <a:t> </a:t>
            </a:r>
            <a:r>
              <a:rPr lang="en-US" sz="2400" dirty="0" err="1" smtClean="0">
                <a:solidFill>
                  <a:srgbClr val="FF0000"/>
                </a:solidFill>
              </a:rPr>
              <a:t>asas</a:t>
            </a:r>
            <a:r>
              <a:rPr lang="en-US" sz="2400" dirty="0" smtClean="0">
                <a:solidFill>
                  <a:srgbClr val="FF0000"/>
                </a:solidFill>
              </a:rPr>
              <a:t> </a:t>
            </a:r>
            <a:r>
              <a:rPr lang="en-US" sz="2400" dirty="0" err="1" smtClean="0">
                <a:solidFill>
                  <a:srgbClr val="FF0000"/>
                </a:solidFill>
              </a:rPr>
              <a:t>kekeluargaan</a:t>
            </a:r>
            <a:r>
              <a:rPr lang="en-US" sz="2400" dirty="0" smtClean="0">
                <a:solidFill>
                  <a:srgbClr val="FF0000"/>
                </a:solidFill>
              </a:rPr>
              <a:t>.</a:t>
            </a:r>
            <a:endParaRPr lang="en-US" sz="2400" dirty="0">
              <a:solidFill>
                <a:srgbClr val="FF0000"/>
              </a:solidFill>
            </a:endParaRPr>
          </a:p>
        </p:txBody>
      </p:sp>
      <p:sp>
        <p:nvSpPr>
          <p:cNvPr id="7" name="Title 1"/>
          <p:cNvSpPr txBox="1">
            <a:spLocks/>
          </p:cNvSpPr>
          <p:nvPr/>
        </p:nvSpPr>
        <p:spPr>
          <a:xfrm>
            <a:off x="1447800" y="76200"/>
            <a:ext cx="6477000" cy="685800"/>
          </a:xfrm>
          <a:prstGeom prst="rect">
            <a:avLst/>
          </a:prstGeom>
          <a:solidFill>
            <a:srgbClr val="92D050"/>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C00000"/>
                </a:solidFill>
                <a:effectLst/>
                <a:uLnTx/>
                <a:uFillTx/>
                <a:latin typeface="+mj-lt"/>
                <a:ea typeface="+mj-ea"/>
                <a:cs typeface="+mj-cs"/>
              </a:rPr>
              <a:t>Koperasi</a:t>
            </a:r>
            <a:r>
              <a:rPr kumimoji="0" lang="en-US" sz="3600" b="0" i="0" u="none" strike="noStrike" kern="1200" cap="none" spc="0" normalizeH="0" noProof="0" dirty="0" smtClean="0">
                <a:ln>
                  <a:noFill/>
                </a:ln>
                <a:solidFill>
                  <a:srgbClr val="C00000"/>
                </a:solidFill>
                <a:effectLst/>
                <a:uLnTx/>
                <a:uFillTx/>
                <a:latin typeface="+mj-lt"/>
                <a:ea typeface="+mj-ea"/>
                <a:cs typeface="+mj-cs"/>
              </a:rPr>
              <a:t> </a:t>
            </a:r>
            <a:r>
              <a:rPr kumimoji="0" lang="en-US" sz="3600" b="0" i="0" u="none" strike="noStrike" kern="1200" cap="none" spc="0" normalizeH="0" noProof="0" dirty="0" err="1" smtClean="0">
                <a:ln>
                  <a:noFill/>
                </a:ln>
                <a:solidFill>
                  <a:srgbClr val="C00000"/>
                </a:solidFill>
                <a:effectLst/>
                <a:uLnTx/>
                <a:uFillTx/>
                <a:latin typeface="+mj-lt"/>
                <a:ea typeface="+mj-ea"/>
                <a:cs typeface="+mj-cs"/>
              </a:rPr>
              <a:t>dan</a:t>
            </a:r>
            <a:r>
              <a:rPr kumimoji="0" lang="en-US" sz="3600" b="0" i="0" u="none" strike="noStrike" kern="1200" cap="none" spc="0" normalizeH="0" noProof="0" dirty="0" smtClean="0">
                <a:ln>
                  <a:noFill/>
                </a:ln>
                <a:solidFill>
                  <a:srgbClr val="C00000"/>
                </a:solidFill>
                <a:effectLst/>
                <a:uLnTx/>
                <a:uFillTx/>
                <a:latin typeface="+mj-lt"/>
                <a:ea typeface="+mj-ea"/>
                <a:cs typeface="+mj-cs"/>
              </a:rPr>
              <a:t> </a:t>
            </a:r>
            <a:r>
              <a:rPr kumimoji="0" lang="en-US" sz="3600" b="0" i="0" u="none" strike="noStrike" kern="1200" cap="none" spc="0" normalizeH="0" noProof="0" dirty="0" err="1" smtClean="0">
                <a:ln>
                  <a:noFill/>
                </a:ln>
                <a:solidFill>
                  <a:srgbClr val="C00000"/>
                </a:solidFill>
                <a:effectLst/>
                <a:uLnTx/>
                <a:uFillTx/>
                <a:latin typeface="+mj-lt"/>
                <a:ea typeface="+mj-ea"/>
                <a:cs typeface="+mj-cs"/>
              </a:rPr>
              <a:t>kewirausahaan</a:t>
            </a:r>
            <a:endParaRPr kumimoji="0" lang="en-US" sz="3600" b="0"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txBox="1">
            <a:spLocks noChangeArrowheads="1"/>
          </p:cNvSpPr>
          <p:nvPr/>
        </p:nvSpPr>
        <p:spPr>
          <a:xfrm>
            <a:off x="0" y="1600200"/>
            <a:ext cx="9067800" cy="4911725"/>
          </a:xfrm>
          <a:prstGeom prst="rect">
            <a:avLst/>
          </a:prstGeom>
        </p:spPr>
        <p:txBody>
          <a:bodyPr vert="horz">
            <a:normAutofit/>
          </a:bodyPr>
          <a:lstStyle/>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Idiil</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Pancasila</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Pasal</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2),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maksudnya</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setiap</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kegiatan</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koperasi</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harus</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dapat</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mencerminkan</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nilai2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luhur</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33FB33"/>
                </a:solidFill>
                <a:effectLst/>
                <a:uLnTx/>
                <a:uFillTx/>
                <a:latin typeface="+mn-lt"/>
                <a:ea typeface="+mn-ea"/>
                <a:cs typeface="+mn-cs"/>
              </a:rPr>
              <a:t>Pancasila</a:t>
            </a:r>
            <a:r>
              <a:rPr kumimoji="0" lang="en-US" sz="2000" b="0" i="0" u="none" strike="noStrike" kern="1200" cap="none" spc="0" normalizeH="0" baseline="0" noProof="0" dirty="0" smtClean="0">
                <a:ln>
                  <a:noFill/>
                </a:ln>
                <a:solidFill>
                  <a:srgbClr val="33FB33"/>
                </a:solidFill>
                <a:effectLst/>
                <a:uLnTx/>
                <a:uFillTx/>
                <a:latin typeface="+mn-lt"/>
                <a:ea typeface="+mn-ea"/>
                <a:cs typeface="+mn-cs"/>
              </a:rPr>
              <a:t>.</a:t>
            </a: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Struktural</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UUD 1945,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dasar</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berpijak</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koperasi</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dalam</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struktur</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kehidupan</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00B0F0"/>
                </a:solidFill>
                <a:effectLst/>
                <a:uLnTx/>
                <a:uFillTx/>
                <a:latin typeface="+mn-lt"/>
                <a:ea typeface="+mn-ea"/>
                <a:cs typeface="+mn-cs"/>
              </a:rPr>
              <a:t>masyarakat</a:t>
            </a:r>
            <a:r>
              <a:rPr kumimoji="0" lang="en-US" sz="2000" b="0" i="0" u="none" strike="noStrike" kern="1200" cap="none" spc="0" normalizeH="0" baseline="0" noProof="0" dirty="0" smtClean="0">
                <a:ln>
                  <a:noFill/>
                </a:ln>
                <a:solidFill>
                  <a:srgbClr val="00B0F0"/>
                </a:solidFill>
                <a:effectLst/>
                <a:uLnTx/>
                <a:uFillTx/>
                <a:latin typeface="+mn-lt"/>
                <a:ea typeface="+mn-ea"/>
                <a:cs typeface="+mn-cs"/>
              </a:rPr>
              <a:t>.</a:t>
            </a: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Gerak</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UU No.25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Thn</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1992 (UU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Perkoperasian</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ketentuan</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operasional</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yang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harus</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ditaati</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dipatuhi</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oleh</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semua</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anggota</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pengurus</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&amp;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penyelenggara</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koperasi</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dalam</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melaksanakan</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tugas</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fungsi</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&amp;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tanggung</a:t>
            </a:r>
            <a:r>
              <a:rPr kumimoji="0" lang="en-US" sz="2000" b="0" i="0" u="none" strike="noStrike" kern="1200" cap="none" spc="0" normalizeH="0" baseline="0" noProof="0" dirty="0" smtClean="0">
                <a:ln>
                  <a:noFill/>
                </a:ln>
                <a:solidFill>
                  <a:srgbClr val="FB61FF"/>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B61FF"/>
                </a:solidFill>
                <a:effectLst/>
                <a:uLnTx/>
                <a:uFillTx/>
                <a:latin typeface="+mn-lt"/>
                <a:ea typeface="+mn-ea"/>
                <a:cs typeface="+mn-cs"/>
              </a:rPr>
              <a:t>jawab</a:t>
            </a:r>
            <a:endParaRPr kumimoji="0" lang="en-US" sz="2000" b="0" i="0" u="none" strike="noStrike" kern="1200" cap="none" spc="0" normalizeH="0" baseline="0" noProof="0" dirty="0" smtClean="0">
              <a:ln>
                <a:noFill/>
              </a:ln>
              <a:solidFill>
                <a:srgbClr val="FB61FF"/>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r>
              <a:rPr kumimoji="0" lang="en-US" sz="2000" b="0" i="0" u="none" strike="noStrike" kern="1200" cap="none" spc="0" normalizeH="0" baseline="0" noProof="0" dirty="0" smtClean="0">
                <a:ln>
                  <a:noFill/>
                </a:ln>
                <a:solidFill>
                  <a:srgbClr val="92D050"/>
                </a:solidFill>
                <a:effectLst/>
                <a:uLnTx/>
                <a:uFillTx/>
                <a:latin typeface="+mn-lt"/>
                <a:ea typeface="+mn-ea"/>
                <a:cs typeface="+mn-cs"/>
              </a:rPr>
              <a:t>Mental: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Kesetiakawanan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&amp;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kesadaran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pribadi</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rasa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kesetiakawanan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harus</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diikuti</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oleh</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kesadaran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diri</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untuk</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maju</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dan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berkembang</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dalam</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rangka</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mencapai</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taraf</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kesejahteraan</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yang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lebih</a:t>
            </a:r>
            <a:r>
              <a:rPr kumimoji="0" lang="en-US" sz="2000" b="0" i="0" u="none" strike="noStrike" kern="1200" cap="none" spc="0" normalizeH="0" baseline="0" noProof="0" dirty="0" smtClean="0">
                <a:ln>
                  <a:noFill/>
                </a:ln>
                <a:solidFill>
                  <a:srgbClr val="92D05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92D050"/>
                </a:solidFill>
                <a:effectLst/>
                <a:uLnTx/>
                <a:uFillTx/>
                <a:latin typeface="+mn-lt"/>
                <a:ea typeface="+mn-ea"/>
                <a:cs typeface="+mn-cs"/>
              </a:rPr>
              <a:t>baik</a:t>
            </a:r>
            <a:endParaRPr kumimoji="0" lang="en-US" sz="2000" b="0" i="0" u="none" strike="noStrike" kern="1200" cap="none" spc="0" normalizeH="0" baseline="0" noProof="0" dirty="0" smtClean="0">
              <a:ln>
                <a:noFill/>
              </a:ln>
              <a:solidFill>
                <a:srgbClr val="92D050"/>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auto" latinLnBrk="0" hangingPunct="1">
              <a:lnSpc>
                <a:spcPct val="80000"/>
              </a:lnSpc>
              <a:spcBef>
                <a:spcPct val="20000"/>
              </a:spcBef>
              <a:spcAft>
                <a:spcPts val="0"/>
              </a:spcAft>
              <a:buClr>
                <a:schemeClr val="accent1"/>
              </a:buClr>
              <a:buSzPct val="80000"/>
              <a:buFont typeface="Wingdings" pitchFamily="2" charset="2"/>
              <a:buAutoNum type="alphaLcPeriod"/>
              <a:tabLst/>
              <a:defRPr/>
            </a:pP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Prinsip</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pedoman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atau</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acuan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menjiwai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mendasari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setiap</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gerak</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langkah</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usaha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koperasi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Pada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dasarnya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merupakan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jati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diri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atau</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ciri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khas</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koperasi</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yang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dapat</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membedakan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dengan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badan</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a:t>
            </a:r>
            <a:r>
              <a:rPr kumimoji="0" lang="en-US" sz="2000" b="0" i="0" u="none" strike="noStrike" kern="1200" cap="none" spc="0" normalizeH="0" baseline="0" noProof="0" dirty="0" err="1" smtClean="0">
                <a:ln>
                  <a:noFill/>
                </a:ln>
                <a:solidFill>
                  <a:srgbClr val="FFFF00"/>
                </a:solidFill>
                <a:effectLst/>
                <a:uLnTx/>
                <a:uFillTx/>
                <a:latin typeface="+mn-lt"/>
                <a:ea typeface="+mn-ea"/>
                <a:cs typeface="+mn-cs"/>
              </a:rPr>
              <a:t>usaha</a:t>
            </a:r>
            <a:r>
              <a:rPr kumimoji="0" lang="en-US" sz="2000" b="0" i="0" u="none" strike="noStrike" kern="1200" cap="none" spc="0" normalizeH="0" baseline="0" noProof="0" dirty="0" smtClean="0">
                <a:ln>
                  <a:noFill/>
                </a:ln>
                <a:solidFill>
                  <a:srgbClr val="FFFF00"/>
                </a:solidFill>
                <a:effectLst/>
                <a:uLnTx/>
                <a:uFillTx/>
                <a:latin typeface="+mn-lt"/>
                <a:ea typeface="+mn-ea"/>
                <a:cs typeface="+mn-cs"/>
              </a:rPr>
              <a:t> lain. </a:t>
            </a:r>
            <a:endParaRPr kumimoji="0" lang="en-US" sz="2000" b="0" i="0" u="none" strike="noStrike" kern="1200" cap="none" spc="0" normalizeH="0" baseline="0" noProof="0" dirty="0">
              <a:ln>
                <a:noFill/>
              </a:ln>
              <a:solidFill>
                <a:srgbClr val="FFFF00"/>
              </a:solidFill>
              <a:effectLst/>
              <a:uLnTx/>
              <a:uFillTx/>
              <a:latin typeface="+mn-lt"/>
              <a:ea typeface="+mn-ea"/>
              <a:cs typeface="+mn-cs"/>
            </a:endParaRPr>
          </a:p>
        </p:txBody>
      </p:sp>
      <p:sp>
        <p:nvSpPr>
          <p:cNvPr id="5" name="Horizontal Scroll 4"/>
          <p:cNvSpPr/>
          <p:nvPr/>
        </p:nvSpPr>
        <p:spPr>
          <a:xfrm>
            <a:off x="304800" y="152400"/>
            <a:ext cx="4953000" cy="6858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err="1" smtClean="0"/>
              <a:t>Landasan</a:t>
            </a:r>
            <a:r>
              <a:rPr lang="en-US" sz="2800" dirty="0" smtClean="0"/>
              <a:t> </a:t>
            </a:r>
            <a:r>
              <a:rPr lang="en-US" sz="2800" dirty="0" err="1" smtClean="0"/>
              <a:t>Koperasi</a:t>
            </a:r>
            <a:endParaRPr lang="en-US" sz="2800" dirty="0"/>
          </a:p>
        </p:txBody>
      </p:sp>
      <p:sp>
        <p:nvSpPr>
          <p:cNvPr id="6" name="Rectangle 5"/>
          <p:cNvSpPr/>
          <p:nvPr/>
        </p:nvSpPr>
        <p:spPr>
          <a:xfrm>
            <a:off x="60960" y="1447800"/>
            <a:ext cx="8854440" cy="685800"/>
          </a:xfrm>
          <a:prstGeom prst="rect">
            <a:avLst/>
          </a:prstGeom>
          <a:noFill/>
          <a:ln w="28575">
            <a:solidFill>
              <a:srgbClr val="FF00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 y="2286000"/>
            <a:ext cx="8854440" cy="762000"/>
          </a:xfrm>
          <a:prstGeom prst="rect">
            <a:avLst/>
          </a:prstGeom>
          <a:noFill/>
          <a:ln w="2857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6200" y="3200400"/>
            <a:ext cx="8854440" cy="914400"/>
          </a:xfrm>
          <a:prstGeom prst="rect">
            <a:avLst/>
          </a:prstGeom>
          <a:no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6200" y="4191000"/>
            <a:ext cx="8854440" cy="1066800"/>
          </a:xfrm>
          <a:prstGeom prst="rect">
            <a:avLst/>
          </a:prstGeom>
          <a:noFill/>
          <a:ln w="285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200" y="5486400"/>
            <a:ext cx="8854440" cy="762000"/>
          </a:xfrm>
          <a:prstGeom prst="rect">
            <a:avLst/>
          </a:prstGeom>
          <a:noFill/>
          <a:ln w="28575">
            <a:solidFill>
              <a:srgbClr val="33FB3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228600"/>
            <a:ext cx="2743200" cy="914400"/>
          </a:xfrm>
          <a:prstGeom prst="rect">
            <a:avLst/>
          </a:prstGeom>
          <a:noFill/>
          <a:ln w="38100">
            <a:solidFill>
              <a:srgbClr val="FF00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FF00"/>
                </a:solidFill>
              </a:rPr>
              <a:t>Prinsip</a:t>
            </a:r>
            <a:r>
              <a:rPr lang="en-US" sz="3200" dirty="0" smtClean="0">
                <a:solidFill>
                  <a:srgbClr val="FFFF00"/>
                </a:solidFill>
              </a:rPr>
              <a:t> </a:t>
            </a:r>
            <a:r>
              <a:rPr lang="en-US" sz="3200" dirty="0" err="1" smtClean="0">
                <a:solidFill>
                  <a:srgbClr val="FFFF00"/>
                </a:solidFill>
              </a:rPr>
              <a:t>Koperasi</a:t>
            </a:r>
            <a:endParaRPr lang="en-US" sz="3200" dirty="0">
              <a:solidFill>
                <a:srgbClr val="FFFF00"/>
              </a:solidFill>
            </a:endParaRPr>
          </a:p>
        </p:txBody>
      </p:sp>
      <p:sp>
        <p:nvSpPr>
          <p:cNvPr id="5" name="Rectangle 4"/>
          <p:cNvSpPr/>
          <p:nvPr/>
        </p:nvSpPr>
        <p:spPr>
          <a:xfrm>
            <a:off x="5638800" y="228600"/>
            <a:ext cx="2743200" cy="914400"/>
          </a:xfrm>
          <a:prstGeom prst="rect">
            <a:avLst/>
          </a:prstGeom>
          <a:noFill/>
          <a:ln w="38100">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33FB33"/>
                </a:solidFill>
              </a:rPr>
              <a:t>Peran</a:t>
            </a:r>
            <a:r>
              <a:rPr lang="en-US" sz="3200" dirty="0" smtClean="0">
                <a:solidFill>
                  <a:srgbClr val="33FB33"/>
                </a:solidFill>
              </a:rPr>
              <a:t> </a:t>
            </a:r>
            <a:r>
              <a:rPr lang="en-US" sz="3200" dirty="0" err="1" smtClean="0">
                <a:solidFill>
                  <a:srgbClr val="33FB33"/>
                </a:solidFill>
              </a:rPr>
              <a:t>Koperasi</a:t>
            </a:r>
            <a:endParaRPr lang="en-US" sz="3200" dirty="0">
              <a:solidFill>
                <a:srgbClr val="33FB33"/>
              </a:solidFill>
            </a:endParaRPr>
          </a:p>
        </p:txBody>
      </p:sp>
      <p:sp>
        <p:nvSpPr>
          <p:cNvPr id="8" name="Rectangle 7"/>
          <p:cNvSpPr/>
          <p:nvPr/>
        </p:nvSpPr>
        <p:spPr>
          <a:xfrm>
            <a:off x="228600" y="1447800"/>
            <a:ext cx="4114800" cy="4413516"/>
          </a:xfrm>
          <a:prstGeom prst="rect">
            <a:avLst/>
          </a:prstGeom>
          <a:ln w="38100">
            <a:solidFill>
              <a:srgbClr val="FF0066"/>
            </a:solidFill>
            <a:prstDash val="dash"/>
          </a:ln>
        </p:spPr>
        <p:txBody>
          <a:bodyPr wrap="square">
            <a:spAutoFit/>
          </a:bodyPr>
          <a:lstStyle/>
          <a:p>
            <a:pPr marL="346075" indent="-346075">
              <a:lnSpc>
                <a:spcPct val="90000"/>
              </a:lnSpc>
              <a:buFont typeface="Wingdings" pitchFamily="2" charset="2"/>
              <a:buAutoNum type="alphaLcPeriod"/>
            </a:pPr>
            <a:r>
              <a:rPr lang="en-US" sz="2400" dirty="0" err="1" smtClean="0">
                <a:solidFill>
                  <a:srgbClr val="FB61FF"/>
                </a:solidFill>
              </a:rPr>
              <a:t>Keanggotaan</a:t>
            </a:r>
            <a:r>
              <a:rPr lang="en-US" sz="2400" dirty="0" smtClean="0">
                <a:solidFill>
                  <a:srgbClr val="FB61FF"/>
                </a:solidFill>
              </a:rPr>
              <a:t> </a:t>
            </a:r>
            <a:r>
              <a:rPr lang="en-US" sz="2400" dirty="0" err="1" smtClean="0">
                <a:solidFill>
                  <a:srgbClr val="FB61FF"/>
                </a:solidFill>
              </a:rPr>
              <a:t>bersifat</a:t>
            </a:r>
            <a:r>
              <a:rPr lang="en-US" sz="2400" dirty="0" smtClean="0">
                <a:solidFill>
                  <a:srgbClr val="FB61FF"/>
                </a:solidFill>
              </a:rPr>
              <a:t> </a:t>
            </a:r>
            <a:r>
              <a:rPr lang="en-US" sz="2400" dirty="0" err="1" smtClean="0">
                <a:solidFill>
                  <a:srgbClr val="FB61FF"/>
                </a:solidFill>
              </a:rPr>
              <a:t>sukarela</a:t>
            </a:r>
            <a:r>
              <a:rPr lang="en-US" sz="2400" dirty="0" smtClean="0">
                <a:solidFill>
                  <a:srgbClr val="FB61FF"/>
                </a:solidFill>
              </a:rPr>
              <a:t> </a:t>
            </a:r>
            <a:r>
              <a:rPr lang="en-US" sz="2400" dirty="0" err="1" smtClean="0">
                <a:solidFill>
                  <a:srgbClr val="FB61FF"/>
                </a:solidFill>
              </a:rPr>
              <a:t>dan</a:t>
            </a:r>
            <a:r>
              <a:rPr lang="en-US" sz="2400" dirty="0" smtClean="0">
                <a:solidFill>
                  <a:srgbClr val="FB61FF"/>
                </a:solidFill>
              </a:rPr>
              <a:t> </a:t>
            </a:r>
            <a:r>
              <a:rPr lang="en-US" sz="2400" dirty="0" err="1" smtClean="0">
                <a:solidFill>
                  <a:srgbClr val="FB61FF"/>
                </a:solidFill>
              </a:rPr>
              <a:t>terbuka</a:t>
            </a:r>
            <a:endParaRPr lang="en-US" sz="2400" dirty="0" smtClean="0">
              <a:solidFill>
                <a:srgbClr val="FB61FF"/>
              </a:solidFill>
            </a:endParaRPr>
          </a:p>
          <a:p>
            <a:pPr marL="346075" indent="-346075">
              <a:lnSpc>
                <a:spcPct val="90000"/>
              </a:lnSpc>
              <a:buFont typeface="Wingdings" pitchFamily="2" charset="2"/>
              <a:buAutoNum type="alphaLcPeriod"/>
            </a:pPr>
            <a:r>
              <a:rPr lang="en-US" sz="2400" dirty="0" err="1" smtClean="0">
                <a:solidFill>
                  <a:srgbClr val="92D050"/>
                </a:solidFill>
              </a:rPr>
              <a:t>Pengelolaan</a:t>
            </a:r>
            <a:r>
              <a:rPr lang="en-US" sz="2400" dirty="0" smtClean="0">
                <a:solidFill>
                  <a:srgbClr val="92D050"/>
                </a:solidFill>
              </a:rPr>
              <a:t> </a:t>
            </a:r>
            <a:r>
              <a:rPr lang="en-US" sz="2400" dirty="0" err="1" smtClean="0">
                <a:solidFill>
                  <a:srgbClr val="92D050"/>
                </a:solidFill>
              </a:rPr>
              <a:t>dilakukan</a:t>
            </a:r>
            <a:r>
              <a:rPr lang="en-US" sz="2400" dirty="0" smtClean="0">
                <a:solidFill>
                  <a:srgbClr val="92D050"/>
                </a:solidFill>
              </a:rPr>
              <a:t> </a:t>
            </a:r>
            <a:r>
              <a:rPr lang="en-US" sz="2400" dirty="0" err="1" smtClean="0">
                <a:solidFill>
                  <a:srgbClr val="92D050"/>
                </a:solidFill>
              </a:rPr>
              <a:t>secara</a:t>
            </a:r>
            <a:r>
              <a:rPr lang="en-US" sz="2400" dirty="0" smtClean="0">
                <a:solidFill>
                  <a:srgbClr val="92D050"/>
                </a:solidFill>
              </a:rPr>
              <a:t> </a:t>
            </a:r>
            <a:r>
              <a:rPr lang="en-US" sz="2400" dirty="0" err="1" smtClean="0">
                <a:solidFill>
                  <a:srgbClr val="92D050"/>
                </a:solidFill>
              </a:rPr>
              <a:t>demokratis</a:t>
            </a:r>
            <a:endParaRPr lang="en-US" sz="2400" dirty="0" smtClean="0">
              <a:solidFill>
                <a:srgbClr val="92D050"/>
              </a:solidFill>
            </a:endParaRPr>
          </a:p>
          <a:p>
            <a:pPr marL="346075" indent="-346075">
              <a:lnSpc>
                <a:spcPct val="90000"/>
              </a:lnSpc>
              <a:buFont typeface="Wingdings" pitchFamily="2" charset="2"/>
              <a:buAutoNum type="alphaLcPeriod"/>
            </a:pPr>
            <a:r>
              <a:rPr lang="en-US" sz="2400" dirty="0" err="1" smtClean="0">
                <a:solidFill>
                  <a:srgbClr val="FFFF00"/>
                </a:solidFill>
              </a:rPr>
              <a:t>Pembagian</a:t>
            </a:r>
            <a:r>
              <a:rPr lang="en-US" sz="2400" dirty="0" smtClean="0">
                <a:solidFill>
                  <a:srgbClr val="FFFF00"/>
                </a:solidFill>
              </a:rPr>
              <a:t> SHU </a:t>
            </a:r>
            <a:r>
              <a:rPr lang="en-US" sz="2400" dirty="0" err="1" smtClean="0">
                <a:solidFill>
                  <a:srgbClr val="FFFF00"/>
                </a:solidFill>
              </a:rPr>
              <a:t>adil</a:t>
            </a:r>
            <a:r>
              <a:rPr lang="en-US" sz="2400" dirty="0" smtClean="0">
                <a:solidFill>
                  <a:srgbClr val="FFFF00"/>
                </a:solidFill>
              </a:rPr>
              <a:t>, </a:t>
            </a:r>
            <a:r>
              <a:rPr lang="en-US" sz="2400" dirty="0" err="1" smtClean="0">
                <a:solidFill>
                  <a:srgbClr val="FFFF00"/>
                </a:solidFill>
              </a:rPr>
              <a:t>sesuai</a:t>
            </a:r>
            <a:r>
              <a:rPr lang="en-US" sz="2400" dirty="0" smtClean="0">
                <a:solidFill>
                  <a:srgbClr val="FFFF00"/>
                </a:solidFill>
              </a:rPr>
              <a:t> </a:t>
            </a:r>
            <a:r>
              <a:rPr lang="en-US" sz="2400" dirty="0" err="1" smtClean="0">
                <a:solidFill>
                  <a:srgbClr val="FFFF00"/>
                </a:solidFill>
              </a:rPr>
              <a:t>dengan</a:t>
            </a:r>
            <a:r>
              <a:rPr lang="en-US" sz="2400" dirty="0" smtClean="0">
                <a:solidFill>
                  <a:srgbClr val="FFFF00"/>
                </a:solidFill>
              </a:rPr>
              <a:t> </a:t>
            </a:r>
            <a:r>
              <a:rPr lang="en-US" sz="2400" dirty="0" err="1" smtClean="0">
                <a:solidFill>
                  <a:srgbClr val="FFFF00"/>
                </a:solidFill>
              </a:rPr>
              <a:t>besarnya</a:t>
            </a:r>
            <a:r>
              <a:rPr lang="en-US" sz="2400" dirty="0" smtClean="0">
                <a:solidFill>
                  <a:srgbClr val="FFFF00"/>
                </a:solidFill>
              </a:rPr>
              <a:t> </a:t>
            </a:r>
            <a:r>
              <a:rPr lang="en-US" sz="2400" dirty="0" err="1" smtClean="0">
                <a:solidFill>
                  <a:srgbClr val="FFFF00"/>
                </a:solidFill>
              </a:rPr>
              <a:t>jasa</a:t>
            </a:r>
            <a:r>
              <a:rPr lang="en-US" sz="2400" dirty="0" smtClean="0">
                <a:solidFill>
                  <a:srgbClr val="FFFF00"/>
                </a:solidFill>
              </a:rPr>
              <a:t> </a:t>
            </a:r>
            <a:r>
              <a:rPr lang="en-US" sz="2400" dirty="0" err="1" smtClean="0">
                <a:solidFill>
                  <a:srgbClr val="FFFF00"/>
                </a:solidFill>
              </a:rPr>
              <a:t>anggota</a:t>
            </a:r>
            <a:endParaRPr lang="en-US" sz="2400" dirty="0" smtClean="0">
              <a:solidFill>
                <a:srgbClr val="FFFF00"/>
              </a:solidFill>
            </a:endParaRPr>
          </a:p>
          <a:p>
            <a:pPr marL="346075" indent="-346075">
              <a:lnSpc>
                <a:spcPct val="90000"/>
              </a:lnSpc>
              <a:buFont typeface="Wingdings" pitchFamily="2" charset="2"/>
              <a:buAutoNum type="alphaLcPeriod"/>
            </a:pPr>
            <a:r>
              <a:rPr lang="en-US" sz="2400" dirty="0" err="1" smtClean="0">
                <a:solidFill>
                  <a:srgbClr val="FFC000"/>
                </a:solidFill>
              </a:rPr>
              <a:t>Pemberian</a:t>
            </a:r>
            <a:r>
              <a:rPr lang="en-US" sz="2400" dirty="0" smtClean="0">
                <a:solidFill>
                  <a:srgbClr val="FFC000"/>
                </a:solidFill>
              </a:rPr>
              <a:t> </a:t>
            </a:r>
            <a:r>
              <a:rPr lang="en-US" sz="2400" dirty="0" err="1" smtClean="0">
                <a:solidFill>
                  <a:srgbClr val="FFC000"/>
                </a:solidFill>
              </a:rPr>
              <a:t>balas</a:t>
            </a:r>
            <a:r>
              <a:rPr lang="en-US" sz="2400" dirty="0" smtClean="0">
                <a:solidFill>
                  <a:srgbClr val="FFC000"/>
                </a:solidFill>
              </a:rPr>
              <a:t> </a:t>
            </a:r>
            <a:r>
              <a:rPr lang="en-US" sz="2400" dirty="0" err="1" smtClean="0">
                <a:solidFill>
                  <a:srgbClr val="FFC000"/>
                </a:solidFill>
              </a:rPr>
              <a:t>jasa</a:t>
            </a:r>
            <a:r>
              <a:rPr lang="en-US" sz="2400" dirty="0" smtClean="0">
                <a:solidFill>
                  <a:srgbClr val="FFC000"/>
                </a:solidFill>
              </a:rPr>
              <a:t> yang </a:t>
            </a:r>
            <a:r>
              <a:rPr lang="en-US" sz="2400" dirty="0" err="1" smtClean="0">
                <a:solidFill>
                  <a:srgbClr val="FFC000"/>
                </a:solidFill>
              </a:rPr>
              <a:t>terbatas</a:t>
            </a:r>
            <a:r>
              <a:rPr lang="en-US" sz="2400" dirty="0" smtClean="0">
                <a:solidFill>
                  <a:srgbClr val="FFC000"/>
                </a:solidFill>
              </a:rPr>
              <a:t> </a:t>
            </a:r>
            <a:r>
              <a:rPr lang="en-US" sz="2400" dirty="0" err="1" smtClean="0">
                <a:solidFill>
                  <a:srgbClr val="FFC000"/>
                </a:solidFill>
              </a:rPr>
              <a:t>terhadap</a:t>
            </a:r>
            <a:r>
              <a:rPr lang="en-US" sz="2400" dirty="0" smtClean="0">
                <a:solidFill>
                  <a:srgbClr val="FFC000"/>
                </a:solidFill>
              </a:rPr>
              <a:t> modal</a:t>
            </a:r>
          </a:p>
          <a:p>
            <a:pPr marL="346075" indent="-346075">
              <a:lnSpc>
                <a:spcPct val="90000"/>
              </a:lnSpc>
              <a:buFont typeface="Wingdings" pitchFamily="2" charset="2"/>
              <a:buAutoNum type="alphaLcPeriod"/>
            </a:pPr>
            <a:r>
              <a:rPr lang="en-US" sz="2400" dirty="0" err="1" smtClean="0">
                <a:solidFill>
                  <a:srgbClr val="00B0F0"/>
                </a:solidFill>
              </a:rPr>
              <a:t>Kemandirian</a:t>
            </a:r>
            <a:endParaRPr lang="en-US" sz="2400" dirty="0" smtClean="0">
              <a:solidFill>
                <a:srgbClr val="00B0F0"/>
              </a:solidFill>
            </a:endParaRPr>
          </a:p>
          <a:p>
            <a:pPr marL="346075" indent="-346075">
              <a:lnSpc>
                <a:spcPct val="90000"/>
              </a:lnSpc>
              <a:buFont typeface="Wingdings" pitchFamily="2" charset="2"/>
              <a:buAutoNum type="alphaLcPeriod"/>
            </a:pPr>
            <a:r>
              <a:rPr lang="en-US" sz="2400" dirty="0" err="1" smtClean="0">
                <a:solidFill>
                  <a:srgbClr val="00B050"/>
                </a:solidFill>
              </a:rPr>
              <a:t>Pendidikan</a:t>
            </a:r>
            <a:r>
              <a:rPr lang="en-US" sz="2400" dirty="0" smtClean="0">
                <a:solidFill>
                  <a:srgbClr val="00B050"/>
                </a:solidFill>
              </a:rPr>
              <a:t> </a:t>
            </a:r>
            <a:r>
              <a:rPr lang="en-US" sz="2400" dirty="0" err="1" smtClean="0">
                <a:solidFill>
                  <a:srgbClr val="00B050"/>
                </a:solidFill>
              </a:rPr>
              <a:t>perkoperasian</a:t>
            </a:r>
            <a:endParaRPr lang="en-US" sz="2400" dirty="0" smtClean="0">
              <a:solidFill>
                <a:srgbClr val="00B050"/>
              </a:solidFill>
            </a:endParaRPr>
          </a:p>
          <a:p>
            <a:pPr marL="346075" indent="-346075">
              <a:lnSpc>
                <a:spcPct val="90000"/>
              </a:lnSpc>
              <a:buFont typeface="Wingdings" pitchFamily="2" charset="2"/>
              <a:buAutoNum type="alphaLcPeriod"/>
            </a:pPr>
            <a:r>
              <a:rPr lang="en-US" sz="2400" dirty="0" err="1" smtClean="0">
                <a:solidFill>
                  <a:schemeClr val="accent6">
                    <a:lumMod val="20000"/>
                    <a:lumOff val="80000"/>
                  </a:schemeClr>
                </a:solidFill>
              </a:rPr>
              <a:t>Kerja</a:t>
            </a:r>
            <a:r>
              <a:rPr lang="en-US" sz="2400" dirty="0" smtClean="0">
                <a:solidFill>
                  <a:schemeClr val="accent6">
                    <a:lumMod val="20000"/>
                    <a:lumOff val="80000"/>
                  </a:schemeClr>
                </a:solidFill>
              </a:rPr>
              <a:t> </a:t>
            </a:r>
            <a:r>
              <a:rPr lang="en-US" sz="2400" dirty="0" err="1" smtClean="0">
                <a:solidFill>
                  <a:schemeClr val="accent6">
                    <a:lumMod val="20000"/>
                    <a:lumOff val="80000"/>
                  </a:schemeClr>
                </a:solidFill>
              </a:rPr>
              <a:t>sama</a:t>
            </a:r>
            <a:r>
              <a:rPr lang="en-US" sz="2400" dirty="0" smtClean="0">
                <a:solidFill>
                  <a:schemeClr val="accent6">
                    <a:lumMod val="20000"/>
                    <a:lumOff val="80000"/>
                  </a:schemeClr>
                </a:solidFill>
              </a:rPr>
              <a:t> </a:t>
            </a:r>
            <a:r>
              <a:rPr lang="en-US" sz="2400" dirty="0" err="1" smtClean="0">
                <a:solidFill>
                  <a:schemeClr val="accent6">
                    <a:lumMod val="20000"/>
                    <a:lumOff val="80000"/>
                  </a:schemeClr>
                </a:solidFill>
              </a:rPr>
              <a:t>antar</a:t>
            </a:r>
            <a:r>
              <a:rPr lang="en-US" sz="2400" dirty="0" smtClean="0">
                <a:solidFill>
                  <a:schemeClr val="accent6">
                    <a:lumMod val="20000"/>
                    <a:lumOff val="80000"/>
                  </a:schemeClr>
                </a:solidFill>
              </a:rPr>
              <a:t> </a:t>
            </a:r>
            <a:r>
              <a:rPr lang="en-US" sz="2400" dirty="0" err="1" smtClean="0">
                <a:solidFill>
                  <a:schemeClr val="accent6">
                    <a:lumMod val="20000"/>
                    <a:lumOff val="80000"/>
                  </a:schemeClr>
                </a:solidFill>
              </a:rPr>
              <a:t>koperasi</a:t>
            </a:r>
            <a:endParaRPr lang="en-US" sz="2400" dirty="0">
              <a:solidFill>
                <a:schemeClr val="accent6">
                  <a:lumMod val="20000"/>
                  <a:lumOff val="80000"/>
                </a:schemeClr>
              </a:solidFill>
            </a:endParaRPr>
          </a:p>
        </p:txBody>
      </p:sp>
      <p:sp>
        <p:nvSpPr>
          <p:cNvPr id="10" name="Rectangle 9"/>
          <p:cNvSpPr/>
          <p:nvPr/>
        </p:nvSpPr>
        <p:spPr>
          <a:xfrm>
            <a:off x="4495800" y="1371600"/>
            <a:ext cx="4495800" cy="5355312"/>
          </a:xfrm>
          <a:prstGeom prst="rect">
            <a:avLst/>
          </a:prstGeom>
          <a:ln w="38100">
            <a:solidFill>
              <a:srgbClr val="FFFF00"/>
            </a:solidFill>
            <a:prstDash val="dash"/>
          </a:ln>
        </p:spPr>
        <p:txBody>
          <a:bodyPr wrap="square">
            <a:spAutoFit/>
          </a:bodyPr>
          <a:lstStyle/>
          <a:p>
            <a:pPr marL="284163" indent="-284163">
              <a:lnSpc>
                <a:spcPct val="90000"/>
              </a:lnSpc>
              <a:buFont typeface="Wingdings" pitchFamily="2" charset="2"/>
              <a:buAutoNum type="alphaLcPeriod"/>
              <a:tabLst>
                <a:tab pos="284163" algn="l"/>
              </a:tabLst>
            </a:pPr>
            <a:r>
              <a:rPr lang="en-US" sz="1900" dirty="0" err="1" smtClean="0">
                <a:solidFill>
                  <a:schemeClr val="accent1">
                    <a:lumMod val="20000"/>
                    <a:lumOff val="80000"/>
                  </a:schemeClr>
                </a:solidFill>
              </a:rPr>
              <a:t>Membangun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dan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mengembangkan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potensi</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serta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kemampuan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ekonomi</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anggota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pada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khususnya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dan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masyarakat</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pada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umumnya</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untuk</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meningkatkan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kesejahteraan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ekonomi</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dan</a:t>
            </a:r>
            <a:r>
              <a:rPr lang="en-US" sz="1900" dirty="0" smtClean="0">
                <a:solidFill>
                  <a:schemeClr val="accent1">
                    <a:lumMod val="20000"/>
                    <a:lumOff val="80000"/>
                  </a:schemeClr>
                </a:solidFill>
              </a:rPr>
              <a:t> </a:t>
            </a:r>
            <a:r>
              <a:rPr lang="en-US" sz="1900" dirty="0" err="1" smtClean="0">
                <a:solidFill>
                  <a:schemeClr val="accent1">
                    <a:lumMod val="20000"/>
                    <a:lumOff val="80000"/>
                  </a:schemeClr>
                </a:solidFill>
              </a:rPr>
              <a:t>sosial</a:t>
            </a:r>
            <a:endParaRPr lang="en-US" sz="1900" dirty="0" smtClean="0">
              <a:solidFill>
                <a:schemeClr val="accent1">
                  <a:lumMod val="20000"/>
                  <a:lumOff val="80000"/>
                </a:schemeClr>
              </a:solidFill>
            </a:endParaRPr>
          </a:p>
          <a:p>
            <a:pPr marL="284163" indent="-284163">
              <a:lnSpc>
                <a:spcPct val="90000"/>
              </a:lnSpc>
              <a:buFont typeface="Wingdings" pitchFamily="2" charset="2"/>
              <a:buAutoNum type="alphaLcPeriod"/>
              <a:tabLst>
                <a:tab pos="284163" algn="l"/>
              </a:tabLst>
            </a:pPr>
            <a:r>
              <a:rPr lang="en-US" sz="1900" dirty="0" err="1" smtClean="0">
                <a:solidFill>
                  <a:schemeClr val="accent2">
                    <a:lumMod val="60000"/>
                    <a:lumOff val="40000"/>
                  </a:schemeClr>
                </a:solidFill>
              </a:rPr>
              <a:t>Berperan</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serta</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secara</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aktif</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dalam</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upaya</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mempertinggi</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kualitas</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kehidupan</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manusia</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dan</a:t>
            </a:r>
            <a:r>
              <a:rPr lang="en-US" sz="1900" dirty="0" smtClean="0">
                <a:solidFill>
                  <a:schemeClr val="accent2">
                    <a:lumMod val="60000"/>
                    <a:lumOff val="40000"/>
                  </a:schemeClr>
                </a:solidFill>
              </a:rPr>
              <a:t> </a:t>
            </a:r>
            <a:r>
              <a:rPr lang="en-US" sz="1900" dirty="0" err="1" smtClean="0">
                <a:solidFill>
                  <a:schemeClr val="accent2">
                    <a:lumMod val="60000"/>
                    <a:lumOff val="40000"/>
                  </a:schemeClr>
                </a:solidFill>
              </a:rPr>
              <a:t>masyarakat</a:t>
            </a:r>
            <a:endParaRPr lang="en-US" sz="1900" dirty="0" smtClean="0">
              <a:solidFill>
                <a:schemeClr val="accent2">
                  <a:lumMod val="60000"/>
                  <a:lumOff val="40000"/>
                </a:schemeClr>
              </a:solidFill>
            </a:endParaRPr>
          </a:p>
          <a:p>
            <a:pPr marL="284163" indent="-284163">
              <a:lnSpc>
                <a:spcPct val="90000"/>
              </a:lnSpc>
              <a:buFont typeface="Wingdings" pitchFamily="2" charset="2"/>
              <a:buAutoNum type="alphaLcPeriod"/>
              <a:tabLst>
                <a:tab pos="284163" algn="l"/>
              </a:tabLst>
            </a:pPr>
            <a:r>
              <a:rPr lang="en-US" sz="1900" dirty="0" err="1" smtClean="0">
                <a:solidFill>
                  <a:srgbClr val="71DAFF"/>
                </a:solidFill>
              </a:rPr>
              <a:t>Memperkukuh</a:t>
            </a:r>
            <a:r>
              <a:rPr lang="en-US" sz="1900" dirty="0" smtClean="0">
                <a:solidFill>
                  <a:srgbClr val="71DAFF"/>
                </a:solidFill>
              </a:rPr>
              <a:t> </a:t>
            </a:r>
            <a:r>
              <a:rPr lang="en-US" sz="1900" dirty="0" err="1" smtClean="0">
                <a:solidFill>
                  <a:srgbClr val="71DAFF"/>
                </a:solidFill>
              </a:rPr>
              <a:t>perekonomian</a:t>
            </a:r>
            <a:r>
              <a:rPr lang="en-US" sz="1900" dirty="0" smtClean="0">
                <a:solidFill>
                  <a:srgbClr val="71DAFF"/>
                </a:solidFill>
              </a:rPr>
              <a:t> </a:t>
            </a:r>
            <a:r>
              <a:rPr lang="en-US" sz="1900" dirty="0" err="1" smtClean="0">
                <a:solidFill>
                  <a:srgbClr val="71DAFF"/>
                </a:solidFill>
              </a:rPr>
              <a:t>rakyat</a:t>
            </a:r>
            <a:r>
              <a:rPr lang="en-US" sz="1900" dirty="0" smtClean="0">
                <a:solidFill>
                  <a:srgbClr val="71DAFF"/>
                </a:solidFill>
              </a:rPr>
              <a:t> </a:t>
            </a:r>
            <a:r>
              <a:rPr lang="en-US" sz="1900" dirty="0" err="1" smtClean="0">
                <a:solidFill>
                  <a:srgbClr val="71DAFF"/>
                </a:solidFill>
              </a:rPr>
              <a:t>sebagai</a:t>
            </a:r>
            <a:r>
              <a:rPr lang="en-US" sz="1900" dirty="0" smtClean="0">
                <a:solidFill>
                  <a:srgbClr val="71DAFF"/>
                </a:solidFill>
              </a:rPr>
              <a:t> </a:t>
            </a:r>
            <a:r>
              <a:rPr lang="en-US" sz="1900" dirty="0" err="1" smtClean="0">
                <a:solidFill>
                  <a:srgbClr val="71DAFF"/>
                </a:solidFill>
              </a:rPr>
              <a:t>dasar</a:t>
            </a:r>
            <a:r>
              <a:rPr lang="en-US" sz="1900" dirty="0" smtClean="0">
                <a:solidFill>
                  <a:srgbClr val="71DAFF"/>
                </a:solidFill>
              </a:rPr>
              <a:t> </a:t>
            </a:r>
            <a:r>
              <a:rPr lang="en-US" sz="1900" dirty="0" err="1" smtClean="0">
                <a:solidFill>
                  <a:srgbClr val="71DAFF"/>
                </a:solidFill>
              </a:rPr>
              <a:t>kekuatan</a:t>
            </a:r>
            <a:r>
              <a:rPr lang="en-US" sz="1900" dirty="0" smtClean="0">
                <a:solidFill>
                  <a:srgbClr val="71DAFF"/>
                </a:solidFill>
              </a:rPr>
              <a:t> </a:t>
            </a:r>
            <a:r>
              <a:rPr lang="en-US" sz="1900" dirty="0" err="1" smtClean="0">
                <a:solidFill>
                  <a:srgbClr val="71DAFF"/>
                </a:solidFill>
              </a:rPr>
              <a:t>dan</a:t>
            </a:r>
            <a:r>
              <a:rPr lang="en-US" sz="1900" dirty="0" smtClean="0">
                <a:solidFill>
                  <a:srgbClr val="71DAFF"/>
                </a:solidFill>
              </a:rPr>
              <a:t> </a:t>
            </a:r>
            <a:r>
              <a:rPr lang="en-US" sz="1900" dirty="0" err="1" smtClean="0">
                <a:solidFill>
                  <a:srgbClr val="71DAFF"/>
                </a:solidFill>
              </a:rPr>
              <a:t>ketahanan</a:t>
            </a:r>
            <a:r>
              <a:rPr lang="en-US" sz="1900" dirty="0" smtClean="0">
                <a:solidFill>
                  <a:srgbClr val="71DAFF"/>
                </a:solidFill>
              </a:rPr>
              <a:t> </a:t>
            </a:r>
            <a:r>
              <a:rPr lang="en-US" sz="1900" dirty="0" err="1" smtClean="0">
                <a:solidFill>
                  <a:srgbClr val="71DAFF"/>
                </a:solidFill>
              </a:rPr>
              <a:t>perekonomian</a:t>
            </a:r>
            <a:r>
              <a:rPr lang="en-US" sz="1900" dirty="0" smtClean="0">
                <a:solidFill>
                  <a:srgbClr val="71DAFF"/>
                </a:solidFill>
              </a:rPr>
              <a:t> </a:t>
            </a:r>
            <a:r>
              <a:rPr lang="en-US" sz="1900" dirty="0" err="1" smtClean="0">
                <a:solidFill>
                  <a:srgbClr val="71DAFF"/>
                </a:solidFill>
              </a:rPr>
              <a:t>nasional</a:t>
            </a:r>
            <a:r>
              <a:rPr lang="en-US" sz="1900" dirty="0" smtClean="0">
                <a:solidFill>
                  <a:srgbClr val="71DAFF"/>
                </a:solidFill>
              </a:rPr>
              <a:t> </a:t>
            </a:r>
            <a:r>
              <a:rPr lang="en-US" sz="1900" dirty="0" err="1" smtClean="0">
                <a:solidFill>
                  <a:srgbClr val="71DAFF"/>
                </a:solidFill>
              </a:rPr>
              <a:t>dengan</a:t>
            </a:r>
            <a:r>
              <a:rPr lang="en-US" sz="1900" dirty="0" smtClean="0">
                <a:solidFill>
                  <a:srgbClr val="71DAFF"/>
                </a:solidFill>
              </a:rPr>
              <a:t> </a:t>
            </a:r>
            <a:r>
              <a:rPr lang="en-US" sz="1900" dirty="0" err="1" smtClean="0">
                <a:solidFill>
                  <a:srgbClr val="71DAFF"/>
                </a:solidFill>
              </a:rPr>
              <a:t>koperasi</a:t>
            </a:r>
            <a:r>
              <a:rPr lang="en-US" sz="1900" dirty="0" smtClean="0">
                <a:solidFill>
                  <a:srgbClr val="71DAFF"/>
                </a:solidFill>
              </a:rPr>
              <a:t> </a:t>
            </a:r>
            <a:r>
              <a:rPr lang="en-US" sz="1900" dirty="0" err="1" smtClean="0">
                <a:solidFill>
                  <a:srgbClr val="71DAFF"/>
                </a:solidFill>
              </a:rPr>
              <a:t>sebagai</a:t>
            </a:r>
            <a:r>
              <a:rPr lang="en-US" sz="1900" dirty="0" smtClean="0">
                <a:solidFill>
                  <a:srgbClr val="71DAFF"/>
                </a:solidFill>
              </a:rPr>
              <a:t> </a:t>
            </a:r>
            <a:r>
              <a:rPr lang="en-US" sz="1900" dirty="0" err="1" smtClean="0">
                <a:solidFill>
                  <a:srgbClr val="71DAFF"/>
                </a:solidFill>
              </a:rPr>
              <a:t>soko</a:t>
            </a:r>
            <a:r>
              <a:rPr lang="en-US" sz="1900" dirty="0" smtClean="0">
                <a:solidFill>
                  <a:srgbClr val="71DAFF"/>
                </a:solidFill>
              </a:rPr>
              <a:t> </a:t>
            </a:r>
            <a:r>
              <a:rPr lang="en-US" sz="1900" dirty="0" err="1" smtClean="0">
                <a:solidFill>
                  <a:srgbClr val="71DAFF"/>
                </a:solidFill>
              </a:rPr>
              <a:t>gurunya</a:t>
            </a:r>
            <a:endParaRPr lang="en-US" sz="1900" dirty="0" smtClean="0">
              <a:solidFill>
                <a:srgbClr val="71DAFF"/>
              </a:solidFill>
            </a:endParaRPr>
          </a:p>
          <a:p>
            <a:pPr marL="284163" indent="-284163">
              <a:lnSpc>
                <a:spcPct val="90000"/>
              </a:lnSpc>
              <a:buFont typeface="Wingdings" pitchFamily="2" charset="2"/>
              <a:buAutoNum type="alphaLcPeriod"/>
              <a:tabLst>
                <a:tab pos="284163" algn="l"/>
              </a:tabLst>
            </a:pPr>
            <a:r>
              <a:rPr lang="en-US" sz="1900" dirty="0" err="1" smtClean="0">
                <a:solidFill>
                  <a:srgbClr val="FF0000"/>
                </a:solidFill>
              </a:rPr>
              <a:t>Berusaha</a:t>
            </a:r>
            <a:r>
              <a:rPr lang="en-US" sz="1900" dirty="0" smtClean="0">
                <a:solidFill>
                  <a:srgbClr val="FF0000"/>
                </a:solidFill>
              </a:rPr>
              <a:t> </a:t>
            </a:r>
            <a:r>
              <a:rPr lang="en-US" sz="1900" dirty="0" err="1" smtClean="0">
                <a:solidFill>
                  <a:srgbClr val="FF0000"/>
                </a:solidFill>
              </a:rPr>
              <a:t>untuk</a:t>
            </a:r>
            <a:r>
              <a:rPr lang="en-US" sz="1900" dirty="0" smtClean="0">
                <a:solidFill>
                  <a:srgbClr val="FF0000"/>
                </a:solidFill>
              </a:rPr>
              <a:t> </a:t>
            </a:r>
            <a:r>
              <a:rPr lang="en-US" sz="1900" dirty="0" err="1" smtClean="0">
                <a:solidFill>
                  <a:srgbClr val="FF0000"/>
                </a:solidFill>
              </a:rPr>
              <a:t>mewujudkan</a:t>
            </a:r>
            <a:r>
              <a:rPr lang="en-US" sz="1900" dirty="0" smtClean="0">
                <a:solidFill>
                  <a:srgbClr val="FF0000"/>
                </a:solidFill>
              </a:rPr>
              <a:t> </a:t>
            </a:r>
            <a:r>
              <a:rPr lang="en-US" sz="1900" dirty="0" err="1" smtClean="0">
                <a:solidFill>
                  <a:srgbClr val="FF0000"/>
                </a:solidFill>
              </a:rPr>
              <a:t>dan</a:t>
            </a:r>
            <a:r>
              <a:rPr lang="en-US" sz="1900" dirty="0" smtClean="0">
                <a:solidFill>
                  <a:srgbClr val="FF0000"/>
                </a:solidFill>
              </a:rPr>
              <a:t> </a:t>
            </a:r>
            <a:r>
              <a:rPr lang="en-US" sz="1900" dirty="0" err="1" smtClean="0">
                <a:solidFill>
                  <a:srgbClr val="FF0000"/>
                </a:solidFill>
              </a:rPr>
              <a:t>mengembangkan</a:t>
            </a:r>
            <a:r>
              <a:rPr lang="en-US" sz="1900" dirty="0" smtClean="0">
                <a:solidFill>
                  <a:srgbClr val="FF0000"/>
                </a:solidFill>
              </a:rPr>
              <a:t> </a:t>
            </a:r>
            <a:r>
              <a:rPr lang="en-US" sz="1900" dirty="0" err="1" smtClean="0">
                <a:solidFill>
                  <a:srgbClr val="FF0000"/>
                </a:solidFill>
              </a:rPr>
              <a:t>perekonomian</a:t>
            </a:r>
            <a:r>
              <a:rPr lang="en-US" sz="1900" dirty="0" smtClean="0">
                <a:solidFill>
                  <a:srgbClr val="FF0000"/>
                </a:solidFill>
              </a:rPr>
              <a:t> </a:t>
            </a:r>
            <a:r>
              <a:rPr lang="en-US" sz="1900" dirty="0" err="1" smtClean="0">
                <a:solidFill>
                  <a:srgbClr val="FF0000"/>
                </a:solidFill>
              </a:rPr>
              <a:t>nasional</a:t>
            </a:r>
            <a:r>
              <a:rPr lang="en-US" sz="1900" dirty="0" smtClean="0">
                <a:solidFill>
                  <a:srgbClr val="FF0000"/>
                </a:solidFill>
              </a:rPr>
              <a:t> yang </a:t>
            </a:r>
            <a:r>
              <a:rPr lang="en-US" sz="1900" dirty="0" err="1" smtClean="0">
                <a:solidFill>
                  <a:srgbClr val="FF0000"/>
                </a:solidFill>
              </a:rPr>
              <a:t>merupakan</a:t>
            </a:r>
            <a:r>
              <a:rPr lang="en-US" sz="1900" dirty="0" smtClean="0">
                <a:solidFill>
                  <a:srgbClr val="FF0000"/>
                </a:solidFill>
              </a:rPr>
              <a:t> </a:t>
            </a:r>
            <a:r>
              <a:rPr lang="en-US" sz="1900" dirty="0" err="1" smtClean="0">
                <a:solidFill>
                  <a:srgbClr val="FF0000"/>
                </a:solidFill>
              </a:rPr>
              <a:t>usaha</a:t>
            </a:r>
            <a:r>
              <a:rPr lang="en-US" sz="1900" dirty="0" smtClean="0">
                <a:solidFill>
                  <a:srgbClr val="FF0000"/>
                </a:solidFill>
              </a:rPr>
              <a:t> </a:t>
            </a:r>
            <a:r>
              <a:rPr lang="en-US" sz="1900" dirty="0" err="1" smtClean="0">
                <a:solidFill>
                  <a:srgbClr val="FF0000"/>
                </a:solidFill>
              </a:rPr>
              <a:t>bersama</a:t>
            </a:r>
            <a:r>
              <a:rPr lang="en-US" sz="1900" dirty="0" smtClean="0">
                <a:solidFill>
                  <a:srgbClr val="FF0000"/>
                </a:solidFill>
              </a:rPr>
              <a:t> </a:t>
            </a:r>
            <a:r>
              <a:rPr lang="en-US" sz="1900" dirty="0" err="1" smtClean="0">
                <a:solidFill>
                  <a:srgbClr val="FF0000"/>
                </a:solidFill>
              </a:rPr>
              <a:t>atas</a:t>
            </a:r>
            <a:r>
              <a:rPr lang="en-US" sz="1900" dirty="0" smtClean="0">
                <a:solidFill>
                  <a:srgbClr val="FF0000"/>
                </a:solidFill>
              </a:rPr>
              <a:t> </a:t>
            </a:r>
            <a:r>
              <a:rPr lang="en-US" sz="1900" dirty="0" err="1" smtClean="0">
                <a:solidFill>
                  <a:srgbClr val="FF0000"/>
                </a:solidFill>
              </a:rPr>
              <a:t>dasar</a:t>
            </a:r>
            <a:r>
              <a:rPr lang="en-US" sz="1900" dirty="0" smtClean="0">
                <a:solidFill>
                  <a:srgbClr val="FF0000"/>
                </a:solidFill>
              </a:rPr>
              <a:t> </a:t>
            </a:r>
            <a:r>
              <a:rPr lang="en-US" sz="1900" dirty="0" err="1" smtClean="0">
                <a:solidFill>
                  <a:srgbClr val="FF0000"/>
                </a:solidFill>
              </a:rPr>
              <a:t>asas</a:t>
            </a:r>
            <a:r>
              <a:rPr lang="en-US" sz="1900" dirty="0" smtClean="0">
                <a:solidFill>
                  <a:srgbClr val="FF0000"/>
                </a:solidFill>
              </a:rPr>
              <a:t> </a:t>
            </a:r>
            <a:r>
              <a:rPr lang="en-US" sz="1900" dirty="0" err="1" smtClean="0">
                <a:solidFill>
                  <a:srgbClr val="FF0000"/>
                </a:solidFill>
              </a:rPr>
              <a:t>kekeluargaan</a:t>
            </a:r>
            <a:r>
              <a:rPr lang="en-US" sz="1900" dirty="0" smtClean="0">
                <a:solidFill>
                  <a:srgbClr val="FF0000"/>
                </a:solidFill>
              </a:rPr>
              <a:t> </a:t>
            </a:r>
            <a:r>
              <a:rPr lang="en-US" sz="1900" dirty="0" err="1" smtClean="0">
                <a:solidFill>
                  <a:srgbClr val="FF0000"/>
                </a:solidFill>
              </a:rPr>
              <a:t>dan</a:t>
            </a:r>
            <a:r>
              <a:rPr lang="en-US" sz="1900" dirty="0" smtClean="0">
                <a:solidFill>
                  <a:srgbClr val="FF0000"/>
                </a:solidFill>
              </a:rPr>
              <a:t> </a:t>
            </a:r>
            <a:r>
              <a:rPr lang="en-US" sz="1900" dirty="0" err="1" smtClean="0">
                <a:solidFill>
                  <a:srgbClr val="FF0000"/>
                </a:solidFill>
              </a:rPr>
              <a:t>demokrasi</a:t>
            </a:r>
            <a:r>
              <a:rPr lang="en-US" sz="1900" dirty="0" smtClean="0">
                <a:solidFill>
                  <a:srgbClr val="FF0000"/>
                </a:solidFill>
              </a:rPr>
              <a:t> </a:t>
            </a:r>
            <a:r>
              <a:rPr lang="en-US" sz="1900" dirty="0" err="1" smtClean="0">
                <a:solidFill>
                  <a:srgbClr val="FF0000"/>
                </a:solidFill>
              </a:rPr>
              <a:t>ekonomi</a:t>
            </a:r>
            <a:endParaRPr lang="en-US" sz="1900" dirty="0">
              <a:solidFill>
                <a:srgbClr val="FF0000"/>
              </a:solidFill>
            </a:endParaRPr>
          </a:p>
        </p:txBody>
      </p:sp>
      <p:pic>
        <p:nvPicPr>
          <p:cNvPr id="11" name="Picture 6" descr="anibird2"/>
          <p:cNvPicPr>
            <a:picLocks noChangeAspect="1" noChangeArrowheads="1" noCrop="1"/>
          </p:cNvPicPr>
          <p:nvPr/>
        </p:nvPicPr>
        <p:blipFill>
          <a:blip r:embed="rId2"/>
          <a:srcRect/>
          <a:stretch>
            <a:fillRect/>
          </a:stretch>
        </p:blipFill>
        <p:spPr bwMode="auto">
          <a:xfrm>
            <a:off x="3962400" y="228600"/>
            <a:ext cx="1238250" cy="990600"/>
          </a:xfrm>
          <a:prstGeom prst="rect">
            <a:avLst/>
          </a:prstGeom>
          <a:noFill/>
        </p:spPr>
      </p:pic>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9" name="Rectangle 3"/>
          <p:cNvSpPr>
            <a:spLocks noGrp="1" noChangeArrowheads="1"/>
          </p:cNvSpPr>
          <p:nvPr>
            <p:ph idx="1"/>
          </p:nvPr>
        </p:nvSpPr>
        <p:spPr>
          <a:xfrm>
            <a:off x="76200" y="-34925"/>
            <a:ext cx="9067800" cy="6892925"/>
          </a:xfrm>
        </p:spPr>
        <p:txBody>
          <a:bodyPr/>
          <a:lstStyle/>
          <a:p>
            <a:pPr marL="609600" indent="-609600">
              <a:buFont typeface="Wingdings" pitchFamily="2" charset="2"/>
              <a:buNone/>
            </a:pPr>
            <a:endParaRPr lang="en-US" sz="2000" dirty="0" smtClean="0"/>
          </a:p>
          <a:p>
            <a:pPr marL="609600" indent="-609600">
              <a:buFont typeface="Wingdings" pitchFamily="2" charset="2"/>
              <a:buNone/>
            </a:pPr>
            <a:r>
              <a:rPr lang="en-US" sz="2000" b="1" dirty="0" err="1" smtClean="0">
                <a:solidFill>
                  <a:schemeClr val="accent1">
                    <a:lumMod val="20000"/>
                    <a:lumOff val="80000"/>
                  </a:schemeClr>
                </a:solidFill>
              </a:rPr>
              <a:t>Kekuatan</a:t>
            </a:r>
            <a:r>
              <a:rPr lang="en-US" sz="2000" b="1" dirty="0" smtClean="0">
                <a:solidFill>
                  <a:schemeClr val="accent1">
                    <a:lumMod val="20000"/>
                    <a:lumOff val="80000"/>
                  </a:schemeClr>
                </a:solidFill>
              </a:rPr>
              <a:t> </a:t>
            </a:r>
            <a:r>
              <a:rPr lang="en-US" sz="2000" b="1" dirty="0">
                <a:solidFill>
                  <a:schemeClr val="accent1">
                    <a:lumMod val="20000"/>
                    <a:lumOff val="80000"/>
                  </a:schemeClr>
                </a:solidFill>
              </a:rPr>
              <a:t>yang </a:t>
            </a:r>
            <a:r>
              <a:rPr lang="en-US" sz="2000" b="1" dirty="0" err="1">
                <a:solidFill>
                  <a:schemeClr val="accent1">
                    <a:lumMod val="20000"/>
                    <a:lumOff val="80000"/>
                  </a:schemeClr>
                </a:solidFill>
              </a:rPr>
              <a:t>dimiliki</a:t>
            </a:r>
            <a:r>
              <a:rPr lang="en-US" sz="2000" b="1" dirty="0">
                <a:solidFill>
                  <a:schemeClr val="accent1">
                    <a:lumMod val="20000"/>
                    <a:lumOff val="80000"/>
                  </a:schemeClr>
                </a:solidFill>
              </a:rPr>
              <a:t> </a:t>
            </a:r>
            <a:r>
              <a:rPr lang="en-US" sz="2000" b="1" dirty="0" err="1">
                <a:solidFill>
                  <a:schemeClr val="accent1">
                    <a:lumMod val="20000"/>
                    <a:lumOff val="80000"/>
                  </a:schemeClr>
                </a:solidFill>
              </a:rPr>
              <a:t>koperasi</a:t>
            </a:r>
            <a:r>
              <a:rPr lang="en-US" sz="2000" b="1" dirty="0">
                <a:solidFill>
                  <a:schemeClr val="accent1">
                    <a:lumMod val="20000"/>
                    <a:lumOff val="80000"/>
                  </a:schemeClr>
                </a:solidFill>
              </a:rPr>
              <a:t>:</a:t>
            </a:r>
          </a:p>
          <a:p>
            <a:pPr marL="609600" indent="-609600">
              <a:buFont typeface="Wingdings" pitchFamily="2" charset="2"/>
              <a:buAutoNum type="arabicPeriod"/>
            </a:pPr>
            <a:r>
              <a:rPr lang="en-US" sz="2000" dirty="0">
                <a:solidFill>
                  <a:srgbClr val="FF0000"/>
                </a:solidFill>
              </a:rPr>
              <a:t>Usaha </a:t>
            </a:r>
            <a:r>
              <a:rPr lang="en-US" sz="2000" dirty="0" err="1">
                <a:solidFill>
                  <a:srgbClr val="FF0000"/>
                </a:solidFill>
              </a:rPr>
              <a:t>koperasi</a:t>
            </a:r>
            <a:r>
              <a:rPr lang="en-US" sz="2000" dirty="0">
                <a:solidFill>
                  <a:srgbClr val="FF0000"/>
                </a:solidFill>
              </a:rPr>
              <a:t> </a:t>
            </a:r>
            <a:r>
              <a:rPr lang="en-US" sz="2000" dirty="0" err="1">
                <a:solidFill>
                  <a:srgbClr val="FF0000"/>
                </a:solidFill>
              </a:rPr>
              <a:t>dibangun</a:t>
            </a:r>
            <a:r>
              <a:rPr lang="en-US" sz="2000" dirty="0">
                <a:solidFill>
                  <a:srgbClr val="FF0000"/>
                </a:solidFill>
              </a:rPr>
              <a:t> </a:t>
            </a:r>
            <a:r>
              <a:rPr lang="en-US" sz="2000" dirty="0" err="1">
                <a:solidFill>
                  <a:srgbClr val="FF0000"/>
                </a:solidFill>
              </a:rPr>
              <a:t>atas</a:t>
            </a:r>
            <a:r>
              <a:rPr lang="en-US" sz="2000" dirty="0">
                <a:solidFill>
                  <a:srgbClr val="FF0000"/>
                </a:solidFill>
              </a:rPr>
              <a:t> </a:t>
            </a:r>
            <a:r>
              <a:rPr lang="en-US" sz="2000" dirty="0" err="1">
                <a:solidFill>
                  <a:srgbClr val="FF0000"/>
                </a:solidFill>
              </a:rPr>
              <a:t>dasar</a:t>
            </a:r>
            <a:r>
              <a:rPr lang="en-US" sz="2000" dirty="0">
                <a:solidFill>
                  <a:srgbClr val="FF0000"/>
                </a:solidFill>
              </a:rPr>
              <a:t> </a:t>
            </a:r>
            <a:r>
              <a:rPr lang="en-US" sz="2000" dirty="0" err="1">
                <a:solidFill>
                  <a:srgbClr val="FF0000"/>
                </a:solidFill>
              </a:rPr>
              <a:t>kepentingan</a:t>
            </a:r>
            <a:r>
              <a:rPr lang="en-US" sz="2000" dirty="0">
                <a:solidFill>
                  <a:srgbClr val="FF0000"/>
                </a:solidFill>
              </a:rPr>
              <a:t> yang </a:t>
            </a:r>
            <a:r>
              <a:rPr lang="en-US" sz="2000" dirty="0" err="1">
                <a:solidFill>
                  <a:srgbClr val="FF0000"/>
                </a:solidFill>
              </a:rPr>
              <a:t>sama</a:t>
            </a:r>
            <a:r>
              <a:rPr lang="en-US" sz="2000" dirty="0">
                <a:solidFill>
                  <a:srgbClr val="FF0000"/>
                </a:solidFill>
              </a:rPr>
              <a:t> </a:t>
            </a:r>
            <a:r>
              <a:rPr lang="en-US" sz="2000" dirty="0" err="1">
                <a:solidFill>
                  <a:srgbClr val="FF0000"/>
                </a:solidFill>
              </a:rPr>
              <a:t>dari</a:t>
            </a:r>
            <a:r>
              <a:rPr lang="en-US" sz="2000" dirty="0">
                <a:solidFill>
                  <a:srgbClr val="FF0000"/>
                </a:solidFill>
              </a:rPr>
              <a:t> </a:t>
            </a:r>
            <a:r>
              <a:rPr lang="en-US" sz="2000" dirty="0" err="1">
                <a:solidFill>
                  <a:srgbClr val="FF0000"/>
                </a:solidFill>
              </a:rPr>
              <a:t>para</a:t>
            </a:r>
            <a:r>
              <a:rPr lang="en-US" sz="2000" dirty="0">
                <a:solidFill>
                  <a:srgbClr val="FF0000"/>
                </a:solidFill>
              </a:rPr>
              <a:t> </a:t>
            </a:r>
            <a:r>
              <a:rPr lang="en-US" sz="2000" dirty="0" err="1">
                <a:solidFill>
                  <a:srgbClr val="FF0000"/>
                </a:solidFill>
              </a:rPr>
              <a:t>anggotanya</a:t>
            </a:r>
            <a:endParaRPr lang="en-US" sz="2000" dirty="0">
              <a:solidFill>
                <a:srgbClr val="FF0000"/>
              </a:solidFill>
            </a:endParaRPr>
          </a:p>
          <a:p>
            <a:pPr marL="609600" indent="-609600">
              <a:buFont typeface="Wingdings" pitchFamily="2" charset="2"/>
              <a:buAutoNum type="arabicPeriod"/>
            </a:pPr>
            <a:r>
              <a:rPr lang="en-US" sz="2000" dirty="0" err="1">
                <a:solidFill>
                  <a:srgbClr val="FFFF00"/>
                </a:solidFill>
              </a:rPr>
              <a:t>Selain</a:t>
            </a:r>
            <a:r>
              <a:rPr lang="en-US" sz="2000" dirty="0">
                <a:solidFill>
                  <a:srgbClr val="FFFF00"/>
                </a:solidFill>
              </a:rPr>
              <a:t> </a:t>
            </a:r>
            <a:r>
              <a:rPr lang="en-US" sz="2000" dirty="0" err="1">
                <a:solidFill>
                  <a:srgbClr val="FFFF00"/>
                </a:solidFill>
              </a:rPr>
              <a:t>sebagai</a:t>
            </a:r>
            <a:r>
              <a:rPr lang="en-US" sz="2000" dirty="0">
                <a:solidFill>
                  <a:srgbClr val="FFFF00"/>
                </a:solidFill>
              </a:rPr>
              <a:t> </a:t>
            </a:r>
            <a:r>
              <a:rPr lang="en-US" sz="2000" dirty="0" err="1">
                <a:solidFill>
                  <a:srgbClr val="FFFF00"/>
                </a:solidFill>
              </a:rPr>
              <a:t>pemilik</a:t>
            </a:r>
            <a:r>
              <a:rPr lang="en-US" sz="2000" dirty="0">
                <a:solidFill>
                  <a:srgbClr val="FFFF00"/>
                </a:solidFill>
              </a:rPr>
              <a:t>, </a:t>
            </a:r>
            <a:r>
              <a:rPr lang="en-US" sz="2000" dirty="0" err="1">
                <a:solidFill>
                  <a:srgbClr val="FFFF00"/>
                </a:solidFill>
              </a:rPr>
              <a:t>anggota</a:t>
            </a:r>
            <a:r>
              <a:rPr lang="en-US" sz="2000" dirty="0">
                <a:solidFill>
                  <a:srgbClr val="FFFF00"/>
                </a:solidFill>
              </a:rPr>
              <a:t> </a:t>
            </a:r>
            <a:r>
              <a:rPr lang="en-US" sz="2000" dirty="0" err="1">
                <a:solidFill>
                  <a:srgbClr val="FFFF00"/>
                </a:solidFill>
              </a:rPr>
              <a:t>juga</a:t>
            </a:r>
            <a:r>
              <a:rPr lang="en-US" sz="2000" dirty="0">
                <a:solidFill>
                  <a:srgbClr val="FFFF00"/>
                </a:solidFill>
              </a:rPr>
              <a:t> </a:t>
            </a:r>
            <a:r>
              <a:rPr lang="en-US" sz="2000" dirty="0" err="1">
                <a:solidFill>
                  <a:srgbClr val="FFFF00"/>
                </a:solidFill>
              </a:rPr>
              <a:t>sebagai</a:t>
            </a:r>
            <a:r>
              <a:rPr lang="en-US" sz="2000" dirty="0">
                <a:solidFill>
                  <a:srgbClr val="FFFF00"/>
                </a:solidFill>
              </a:rPr>
              <a:t> </a:t>
            </a:r>
            <a:r>
              <a:rPr lang="en-US" sz="2000" dirty="0" err="1">
                <a:solidFill>
                  <a:srgbClr val="FFFF00"/>
                </a:solidFill>
              </a:rPr>
              <a:t>pelanggan</a:t>
            </a:r>
            <a:endParaRPr lang="en-US" sz="2000" dirty="0">
              <a:solidFill>
                <a:srgbClr val="FFFF00"/>
              </a:solidFill>
            </a:endParaRPr>
          </a:p>
          <a:p>
            <a:pPr marL="609600" indent="-609600">
              <a:buFont typeface="Wingdings" pitchFamily="2" charset="2"/>
              <a:buAutoNum type="arabicPeriod"/>
            </a:pPr>
            <a:r>
              <a:rPr lang="en-US" sz="2000" dirty="0" err="1">
                <a:solidFill>
                  <a:srgbClr val="00B0F0"/>
                </a:solidFill>
              </a:rPr>
              <a:t>Pendirian</a:t>
            </a:r>
            <a:r>
              <a:rPr lang="en-US" sz="2000" dirty="0">
                <a:solidFill>
                  <a:srgbClr val="00B0F0"/>
                </a:solidFill>
              </a:rPr>
              <a:t> </a:t>
            </a:r>
            <a:r>
              <a:rPr lang="en-US" sz="2000" dirty="0" err="1">
                <a:solidFill>
                  <a:srgbClr val="00B0F0"/>
                </a:solidFill>
              </a:rPr>
              <a:t>Koperasi</a:t>
            </a:r>
            <a:r>
              <a:rPr lang="en-US" sz="2000" dirty="0">
                <a:solidFill>
                  <a:srgbClr val="00B0F0"/>
                </a:solidFill>
              </a:rPr>
              <a:t> </a:t>
            </a:r>
            <a:r>
              <a:rPr lang="en-US" sz="2000" dirty="0" err="1">
                <a:solidFill>
                  <a:srgbClr val="00B0F0"/>
                </a:solidFill>
              </a:rPr>
              <a:t>mempunyai</a:t>
            </a:r>
            <a:r>
              <a:rPr lang="en-US" sz="2000" dirty="0">
                <a:solidFill>
                  <a:srgbClr val="00B0F0"/>
                </a:solidFill>
              </a:rPr>
              <a:t> </a:t>
            </a:r>
            <a:r>
              <a:rPr lang="en-US" sz="2000" dirty="0" err="1">
                <a:solidFill>
                  <a:srgbClr val="00B0F0"/>
                </a:solidFill>
              </a:rPr>
              <a:t>dasar</a:t>
            </a:r>
            <a:r>
              <a:rPr lang="en-US" sz="2000" dirty="0">
                <a:solidFill>
                  <a:srgbClr val="00B0F0"/>
                </a:solidFill>
              </a:rPr>
              <a:t> </a:t>
            </a:r>
            <a:r>
              <a:rPr lang="en-US" sz="2000" dirty="0" err="1">
                <a:solidFill>
                  <a:srgbClr val="00B0F0"/>
                </a:solidFill>
              </a:rPr>
              <a:t>hukum</a:t>
            </a:r>
            <a:r>
              <a:rPr lang="en-US" sz="2000" dirty="0">
                <a:solidFill>
                  <a:srgbClr val="00B0F0"/>
                </a:solidFill>
              </a:rPr>
              <a:t> yang </a:t>
            </a:r>
            <a:r>
              <a:rPr lang="en-US" sz="2000" dirty="0" err="1">
                <a:solidFill>
                  <a:srgbClr val="00B0F0"/>
                </a:solidFill>
              </a:rPr>
              <a:t>jelas</a:t>
            </a:r>
            <a:r>
              <a:rPr lang="en-US" sz="2000" dirty="0">
                <a:solidFill>
                  <a:srgbClr val="00B0F0"/>
                </a:solidFill>
              </a:rPr>
              <a:t> </a:t>
            </a:r>
            <a:r>
              <a:rPr lang="en-US" sz="2000" dirty="0" err="1">
                <a:solidFill>
                  <a:srgbClr val="00B0F0"/>
                </a:solidFill>
              </a:rPr>
              <a:t>dan</a:t>
            </a:r>
            <a:r>
              <a:rPr lang="en-US" sz="2000" dirty="0">
                <a:solidFill>
                  <a:srgbClr val="00B0F0"/>
                </a:solidFill>
              </a:rPr>
              <a:t> </a:t>
            </a:r>
            <a:r>
              <a:rPr lang="en-US" sz="2000" dirty="0" err="1">
                <a:solidFill>
                  <a:srgbClr val="00B0F0"/>
                </a:solidFill>
              </a:rPr>
              <a:t>kuat</a:t>
            </a:r>
            <a:endParaRPr lang="en-US" sz="2000" dirty="0">
              <a:solidFill>
                <a:srgbClr val="00B0F0"/>
              </a:solidFill>
            </a:endParaRPr>
          </a:p>
          <a:p>
            <a:pPr marL="609600" indent="-609600">
              <a:buFont typeface="Wingdings" pitchFamily="2" charset="2"/>
              <a:buAutoNum type="arabicPeriod"/>
            </a:pPr>
            <a:r>
              <a:rPr lang="en-US" sz="2000" dirty="0" err="1">
                <a:solidFill>
                  <a:srgbClr val="33FB33"/>
                </a:solidFill>
              </a:rPr>
              <a:t>Setiap</a:t>
            </a:r>
            <a:r>
              <a:rPr lang="en-US" sz="2000" dirty="0">
                <a:solidFill>
                  <a:srgbClr val="33FB33"/>
                </a:solidFill>
              </a:rPr>
              <a:t> </a:t>
            </a:r>
            <a:r>
              <a:rPr lang="en-US" sz="2000" dirty="0" err="1">
                <a:solidFill>
                  <a:srgbClr val="33FB33"/>
                </a:solidFill>
              </a:rPr>
              <a:t>anggota</a:t>
            </a:r>
            <a:r>
              <a:rPr lang="en-US" sz="2000" dirty="0">
                <a:solidFill>
                  <a:srgbClr val="33FB33"/>
                </a:solidFill>
              </a:rPr>
              <a:t> </a:t>
            </a:r>
            <a:r>
              <a:rPr lang="en-US" sz="2000" dirty="0" err="1">
                <a:solidFill>
                  <a:srgbClr val="33FB33"/>
                </a:solidFill>
              </a:rPr>
              <a:t>mempunyai</a:t>
            </a:r>
            <a:r>
              <a:rPr lang="en-US" sz="2000" dirty="0">
                <a:solidFill>
                  <a:srgbClr val="33FB33"/>
                </a:solidFill>
              </a:rPr>
              <a:t> </a:t>
            </a:r>
            <a:r>
              <a:rPr lang="en-US" sz="2000" dirty="0" err="1">
                <a:solidFill>
                  <a:srgbClr val="33FB33"/>
                </a:solidFill>
              </a:rPr>
              <a:t>hak</a:t>
            </a:r>
            <a:r>
              <a:rPr lang="en-US" sz="2000" dirty="0">
                <a:solidFill>
                  <a:srgbClr val="33FB33"/>
                </a:solidFill>
              </a:rPr>
              <a:t> </a:t>
            </a:r>
            <a:r>
              <a:rPr lang="en-US" sz="2000" dirty="0" err="1">
                <a:solidFill>
                  <a:srgbClr val="33FB33"/>
                </a:solidFill>
              </a:rPr>
              <a:t>dan</a:t>
            </a:r>
            <a:r>
              <a:rPr lang="en-US" sz="2000" dirty="0">
                <a:solidFill>
                  <a:srgbClr val="33FB33"/>
                </a:solidFill>
              </a:rPr>
              <a:t> </a:t>
            </a:r>
            <a:r>
              <a:rPr lang="en-US" sz="2000" dirty="0" err="1">
                <a:solidFill>
                  <a:srgbClr val="33FB33"/>
                </a:solidFill>
              </a:rPr>
              <a:t>kewajiban</a:t>
            </a:r>
            <a:r>
              <a:rPr lang="en-US" sz="2000" dirty="0">
                <a:solidFill>
                  <a:srgbClr val="33FB33"/>
                </a:solidFill>
              </a:rPr>
              <a:t> yang </a:t>
            </a:r>
            <a:r>
              <a:rPr lang="en-US" sz="2000" dirty="0" err="1" smtClean="0">
                <a:solidFill>
                  <a:srgbClr val="33FB33"/>
                </a:solidFill>
              </a:rPr>
              <a:t>sama</a:t>
            </a:r>
            <a:endParaRPr lang="en-US" sz="2000" dirty="0" smtClean="0">
              <a:solidFill>
                <a:srgbClr val="33FB33"/>
              </a:solidFill>
            </a:endParaRPr>
          </a:p>
          <a:p>
            <a:pPr marL="609600" indent="-609600">
              <a:buFont typeface="Wingdings" pitchFamily="2" charset="2"/>
              <a:buAutoNum type="arabicPeriod"/>
            </a:pPr>
            <a:endParaRPr lang="en-US" sz="2000" dirty="0" smtClean="0"/>
          </a:p>
          <a:p>
            <a:pPr marL="609600" indent="-609600">
              <a:buNone/>
            </a:pPr>
            <a:endParaRPr lang="en-US" sz="2000" dirty="0"/>
          </a:p>
          <a:p>
            <a:pPr marL="609600" indent="-609600">
              <a:buFont typeface="Wingdings" pitchFamily="2" charset="2"/>
              <a:buNone/>
            </a:pPr>
            <a:r>
              <a:rPr lang="en-US" sz="2000" b="1" dirty="0" err="1">
                <a:solidFill>
                  <a:srgbClr val="FF0066"/>
                </a:solidFill>
              </a:rPr>
              <a:t>Kelemahan</a:t>
            </a:r>
            <a:r>
              <a:rPr lang="en-US" sz="2000" b="1" dirty="0">
                <a:solidFill>
                  <a:srgbClr val="FF0066"/>
                </a:solidFill>
              </a:rPr>
              <a:t>: </a:t>
            </a:r>
          </a:p>
          <a:p>
            <a:pPr marL="609600" indent="-609600">
              <a:buFont typeface="Wingdings" pitchFamily="2" charset="2"/>
              <a:buAutoNum type="arabicPeriod"/>
            </a:pPr>
            <a:r>
              <a:rPr lang="en-US" sz="2000" dirty="0" err="1">
                <a:solidFill>
                  <a:srgbClr val="FFFF00"/>
                </a:solidFill>
              </a:rPr>
              <a:t>Belum</a:t>
            </a:r>
            <a:r>
              <a:rPr lang="en-US" sz="2000" dirty="0">
                <a:solidFill>
                  <a:srgbClr val="FFFF00"/>
                </a:solidFill>
              </a:rPr>
              <a:t> </a:t>
            </a:r>
            <a:r>
              <a:rPr lang="en-US" sz="2000" dirty="0" err="1">
                <a:solidFill>
                  <a:srgbClr val="FFFF00"/>
                </a:solidFill>
              </a:rPr>
              <a:t>diperolehnya</a:t>
            </a:r>
            <a:r>
              <a:rPr lang="en-US" sz="2000" dirty="0">
                <a:solidFill>
                  <a:srgbClr val="FFFF00"/>
                </a:solidFill>
              </a:rPr>
              <a:t> </a:t>
            </a:r>
            <a:r>
              <a:rPr lang="en-US" sz="2000" dirty="0" err="1">
                <a:solidFill>
                  <a:srgbClr val="FFFF00"/>
                </a:solidFill>
              </a:rPr>
              <a:t>keuntungan</a:t>
            </a:r>
            <a:r>
              <a:rPr lang="en-US" sz="2000" dirty="0">
                <a:solidFill>
                  <a:srgbClr val="FFFF00"/>
                </a:solidFill>
              </a:rPr>
              <a:t> </a:t>
            </a:r>
            <a:r>
              <a:rPr lang="en-US" sz="2000" dirty="0" err="1">
                <a:solidFill>
                  <a:srgbClr val="FFFF00"/>
                </a:solidFill>
              </a:rPr>
              <a:t>kompetitif</a:t>
            </a:r>
            <a:r>
              <a:rPr lang="en-US" sz="2000" dirty="0">
                <a:solidFill>
                  <a:srgbClr val="FFFF00"/>
                </a:solidFill>
              </a:rPr>
              <a:t> </a:t>
            </a:r>
            <a:r>
              <a:rPr lang="en-US" sz="2000" dirty="0" err="1">
                <a:solidFill>
                  <a:srgbClr val="FFFF00"/>
                </a:solidFill>
              </a:rPr>
              <a:t>melalui</a:t>
            </a:r>
            <a:r>
              <a:rPr lang="en-US" sz="2000" dirty="0">
                <a:solidFill>
                  <a:srgbClr val="FFFF00"/>
                </a:solidFill>
              </a:rPr>
              <a:t> </a:t>
            </a:r>
            <a:r>
              <a:rPr lang="en-US" sz="2000" dirty="0" err="1">
                <a:solidFill>
                  <a:srgbClr val="FFFF00"/>
                </a:solidFill>
              </a:rPr>
              <a:t>nama</a:t>
            </a:r>
            <a:r>
              <a:rPr lang="en-US" sz="2000" dirty="0">
                <a:solidFill>
                  <a:srgbClr val="FFFF00"/>
                </a:solidFill>
              </a:rPr>
              <a:t> </a:t>
            </a:r>
            <a:r>
              <a:rPr lang="en-US" sz="2000" dirty="0" err="1">
                <a:solidFill>
                  <a:srgbClr val="FFFF00"/>
                </a:solidFill>
              </a:rPr>
              <a:t>baik</a:t>
            </a:r>
            <a:r>
              <a:rPr lang="en-US" sz="2000" dirty="0">
                <a:solidFill>
                  <a:srgbClr val="FFFF00"/>
                </a:solidFill>
              </a:rPr>
              <a:t> </a:t>
            </a:r>
            <a:r>
              <a:rPr lang="en-US" sz="2000" dirty="0" err="1">
                <a:solidFill>
                  <a:srgbClr val="FFFF00"/>
                </a:solidFill>
              </a:rPr>
              <a:t>koperasi</a:t>
            </a:r>
            <a:endParaRPr lang="en-US" sz="2000" dirty="0">
              <a:solidFill>
                <a:srgbClr val="FFFF00"/>
              </a:solidFill>
            </a:endParaRPr>
          </a:p>
          <a:p>
            <a:pPr marL="609600" indent="-609600">
              <a:buFont typeface="Wingdings" pitchFamily="2" charset="2"/>
              <a:buAutoNum type="arabicPeriod"/>
            </a:pPr>
            <a:r>
              <a:rPr lang="en-US" sz="2000" dirty="0" err="1">
                <a:solidFill>
                  <a:srgbClr val="FFC000"/>
                </a:solidFill>
              </a:rPr>
              <a:t>Belum</a:t>
            </a:r>
            <a:r>
              <a:rPr lang="en-US" sz="2000" dirty="0">
                <a:solidFill>
                  <a:srgbClr val="FFC000"/>
                </a:solidFill>
              </a:rPr>
              <a:t> </a:t>
            </a:r>
            <a:r>
              <a:rPr lang="en-US" sz="2000" dirty="0" err="1">
                <a:solidFill>
                  <a:srgbClr val="FFC000"/>
                </a:solidFill>
              </a:rPr>
              <a:t>mampu</a:t>
            </a:r>
            <a:r>
              <a:rPr lang="en-US" sz="2000" dirty="0">
                <a:solidFill>
                  <a:srgbClr val="FFC000"/>
                </a:solidFill>
              </a:rPr>
              <a:t> </a:t>
            </a:r>
            <a:r>
              <a:rPr lang="en-US" sz="2000" dirty="0" err="1">
                <a:solidFill>
                  <a:srgbClr val="FFC000"/>
                </a:solidFill>
              </a:rPr>
              <a:t>bersaing</a:t>
            </a:r>
            <a:r>
              <a:rPr lang="en-US" sz="2000" dirty="0">
                <a:solidFill>
                  <a:srgbClr val="FFC000"/>
                </a:solidFill>
              </a:rPr>
              <a:t> </a:t>
            </a:r>
            <a:r>
              <a:rPr lang="en-US" sz="2000" dirty="0" err="1">
                <a:solidFill>
                  <a:srgbClr val="FFC000"/>
                </a:solidFill>
              </a:rPr>
              <a:t>dengan</a:t>
            </a:r>
            <a:r>
              <a:rPr lang="en-US" sz="2000" dirty="0">
                <a:solidFill>
                  <a:srgbClr val="FFC000"/>
                </a:solidFill>
              </a:rPr>
              <a:t> </a:t>
            </a:r>
            <a:r>
              <a:rPr lang="en-US" sz="2000" dirty="0" err="1">
                <a:solidFill>
                  <a:srgbClr val="FFC000"/>
                </a:solidFill>
              </a:rPr>
              <a:t>pelaku</a:t>
            </a:r>
            <a:r>
              <a:rPr lang="en-US" sz="2000" dirty="0">
                <a:solidFill>
                  <a:srgbClr val="FFC000"/>
                </a:solidFill>
              </a:rPr>
              <a:t> </a:t>
            </a:r>
            <a:r>
              <a:rPr lang="en-US" sz="2000" dirty="0" err="1">
                <a:solidFill>
                  <a:srgbClr val="FFC000"/>
                </a:solidFill>
              </a:rPr>
              <a:t>ekonomi</a:t>
            </a:r>
            <a:r>
              <a:rPr lang="en-US" sz="2000" dirty="0">
                <a:solidFill>
                  <a:srgbClr val="FFC000"/>
                </a:solidFill>
              </a:rPr>
              <a:t> yang lain, </a:t>
            </a:r>
            <a:r>
              <a:rPr lang="en-US" sz="2000" dirty="0" err="1">
                <a:solidFill>
                  <a:srgbClr val="FFC000"/>
                </a:solidFill>
              </a:rPr>
              <a:t>hal</a:t>
            </a:r>
            <a:r>
              <a:rPr lang="en-US" sz="2000" dirty="0">
                <a:solidFill>
                  <a:srgbClr val="FFC000"/>
                </a:solidFill>
              </a:rPr>
              <a:t> </a:t>
            </a:r>
            <a:r>
              <a:rPr lang="en-US" sz="2000" dirty="0" err="1">
                <a:solidFill>
                  <a:srgbClr val="FFC000"/>
                </a:solidFill>
              </a:rPr>
              <a:t>ini</a:t>
            </a:r>
            <a:r>
              <a:rPr lang="en-US" sz="2000" dirty="0">
                <a:solidFill>
                  <a:srgbClr val="FFC000"/>
                </a:solidFill>
              </a:rPr>
              <a:t> </a:t>
            </a:r>
            <a:r>
              <a:rPr lang="en-US" sz="2000" dirty="0" err="1">
                <a:solidFill>
                  <a:srgbClr val="FFC000"/>
                </a:solidFill>
              </a:rPr>
              <a:t>disebabkan</a:t>
            </a:r>
            <a:r>
              <a:rPr lang="en-US" sz="2000" dirty="0">
                <a:solidFill>
                  <a:srgbClr val="FFC000"/>
                </a:solidFill>
              </a:rPr>
              <a:t> </a:t>
            </a:r>
            <a:r>
              <a:rPr lang="en-US" sz="2000" dirty="0" err="1">
                <a:solidFill>
                  <a:srgbClr val="FFC000"/>
                </a:solidFill>
              </a:rPr>
              <a:t>oleh</a:t>
            </a:r>
            <a:r>
              <a:rPr lang="en-US" sz="2000" dirty="0">
                <a:solidFill>
                  <a:srgbClr val="FFC000"/>
                </a:solidFill>
              </a:rPr>
              <a:t>:</a:t>
            </a:r>
            <a:endParaRPr lang="en-US" sz="2000" dirty="0">
              <a:solidFill>
                <a:srgbClr val="00FFFF"/>
              </a:solidFill>
            </a:endParaRPr>
          </a:p>
          <a:p>
            <a:pPr marL="609600" indent="-609600">
              <a:buFont typeface="Wingdings" pitchFamily="2" charset="2"/>
              <a:buNone/>
            </a:pPr>
            <a:r>
              <a:rPr lang="en-US" sz="2000" dirty="0">
                <a:solidFill>
                  <a:srgbClr val="00FFFF"/>
                </a:solidFill>
              </a:rPr>
              <a:t>	a. </a:t>
            </a:r>
            <a:r>
              <a:rPr lang="en-US" sz="2000" dirty="0" err="1">
                <a:solidFill>
                  <a:srgbClr val="00FFFF"/>
                </a:solidFill>
              </a:rPr>
              <a:t>masih</a:t>
            </a:r>
            <a:r>
              <a:rPr lang="en-US" sz="2000" dirty="0">
                <a:solidFill>
                  <a:srgbClr val="00FFFF"/>
                </a:solidFill>
              </a:rPr>
              <a:t> </a:t>
            </a:r>
            <a:r>
              <a:rPr lang="en-US" sz="2000" dirty="0" err="1">
                <a:solidFill>
                  <a:srgbClr val="00FFFF"/>
                </a:solidFill>
              </a:rPr>
              <a:t>lemahnya</a:t>
            </a:r>
            <a:r>
              <a:rPr lang="en-US" sz="2000" dirty="0">
                <a:solidFill>
                  <a:srgbClr val="00FFFF"/>
                </a:solidFill>
              </a:rPr>
              <a:t> managerial skill yang </a:t>
            </a:r>
            <a:r>
              <a:rPr lang="en-US" sz="2000" dirty="0" err="1">
                <a:solidFill>
                  <a:srgbClr val="00FFFF"/>
                </a:solidFill>
              </a:rPr>
              <a:t>dimiliki</a:t>
            </a:r>
            <a:r>
              <a:rPr lang="en-US" sz="2000" dirty="0">
                <a:solidFill>
                  <a:srgbClr val="00FFFF"/>
                </a:solidFill>
              </a:rPr>
              <a:t> </a:t>
            </a:r>
            <a:r>
              <a:rPr lang="en-US" sz="2000" dirty="0" err="1">
                <a:solidFill>
                  <a:srgbClr val="00FFFF"/>
                </a:solidFill>
              </a:rPr>
              <a:t>koperasi</a:t>
            </a:r>
            <a:endParaRPr lang="en-US" sz="2000" dirty="0">
              <a:solidFill>
                <a:srgbClr val="00FFFF"/>
              </a:solidFill>
            </a:endParaRPr>
          </a:p>
          <a:p>
            <a:pPr marL="609600" indent="-609600">
              <a:buFont typeface="Wingdings" pitchFamily="2" charset="2"/>
              <a:buNone/>
            </a:pPr>
            <a:r>
              <a:rPr lang="en-US" sz="2000" dirty="0">
                <a:solidFill>
                  <a:srgbClr val="00FFFF"/>
                </a:solidFill>
              </a:rPr>
              <a:t>	b. </a:t>
            </a:r>
            <a:r>
              <a:rPr lang="en-US" sz="2000" dirty="0" err="1">
                <a:solidFill>
                  <a:srgbClr val="00FFFF"/>
                </a:solidFill>
              </a:rPr>
              <a:t>lemahnya</a:t>
            </a:r>
            <a:r>
              <a:rPr lang="en-US" sz="2000" dirty="0">
                <a:solidFill>
                  <a:srgbClr val="00FFFF"/>
                </a:solidFill>
              </a:rPr>
              <a:t> </a:t>
            </a:r>
            <a:r>
              <a:rPr lang="en-US" sz="2000" dirty="0" err="1">
                <a:solidFill>
                  <a:srgbClr val="00FFFF"/>
                </a:solidFill>
              </a:rPr>
              <a:t>fungsi</a:t>
            </a:r>
            <a:r>
              <a:rPr lang="en-US" sz="2000" dirty="0">
                <a:solidFill>
                  <a:srgbClr val="00FFFF"/>
                </a:solidFill>
              </a:rPr>
              <a:t> </a:t>
            </a:r>
            <a:r>
              <a:rPr lang="en-US" sz="2000" dirty="0" err="1">
                <a:solidFill>
                  <a:srgbClr val="00FFFF"/>
                </a:solidFill>
              </a:rPr>
              <a:t>pengawasan</a:t>
            </a:r>
            <a:r>
              <a:rPr lang="en-US" sz="2000" dirty="0">
                <a:solidFill>
                  <a:srgbClr val="00FFFF"/>
                </a:solidFill>
              </a:rPr>
              <a:t> </a:t>
            </a:r>
            <a:r>
              <a:rPr lang="en-US" sz="2000" dirty="0" err="1">
                <a:solidFill>
                  <a:srgbClr val="00FFFF"/>
                </a:solidFill>
              </a:rPr>
              <a:t>organisasi</a:t>
            </a:r>
            <a:endParaRPr lang="en-US" sz="2000" dirty="0">
              <a:solidFill>
                <a:srgbClr val="00FFFF"/>
              </a:solidFill>
            </a:endParaRPr>
          </a:p>
          <a:p>
            <a:pPr marL="609600" indent="-609600">
              <a:buFont typeface="Wingdings" pitchFamily="2" charset="2"/>
              <a:buNone/>
            </a:pPr>
            <a:r>
              <a:rPr lang="en-US" sz="2000" dirty="0">
                <a:solidFill>
                  <a:srgbClr val="00FFFF"/>
                </a:solidFill>
              </a:rPr>
              <a:t>	c. </a:t>
            </a:r>
            <a:r>
              <a:rPr lang="en-US" sz="2000" dirty="0" err="1">
                <a:solidFill>
                  <a:srgbClr val="00FFFF"/>
                </a:solidFill>
              </a:rPr>
              <a:t>keterbatasan</a:t>
            </a:r>
            <a:r>
              <a:rPr lang="en-US" sz="2000" dirty="0">
                <a:solidFill>
                  <a:srgbClr val="00FFFF"/>
                </a:solidFill>
              </a:rPr>
              <a:t> modal </a:t>
            </a:r>
            <a:r>
              <a:rPr lang="en-US" sz="2000" dirty="0" err="1">
                <a:solidFill>
                  <a:srgbClr val="00FFFF"/>
                </a:solidFill>
              </a:rPr>
              <a:t>usaha</a:t>
            </a:r>
            <a:endParaRPr lang="en-US" sz="2000" dirty="0">
              <a:solidFill>
                <a:srgbClr val="00FFFF"/>
              </a:solidFill>
            </a:endParaRPr>
          </a:p>
          <a:p>
            <a:pPr marL="609600" indent="-609600">
              <a:buFont typeface="Wingdings" pitchFamily="2" charset="2"/>
              <a:buNone/>
            </a:pPr>
            <a:r>
              <a:rPr lang="en-US" sz="2000" dirty="0">
                <a:solidFill>
                  <a:srgbClr val="00FFFF"/>
                </a:solidFill>
              </a:rPr>
              <a:t>	d. </a:t>
            </a:r>
            <a:r>
              <a:rPr lang="en-US" sz="2000" dirty="0" err="1">
                <a:solidFill>
                  <a:srgbClr val="00FFFF"/>
                </a:solidFill>
              </a:rPr>
              <a:t>profesionalisme</a:t>
            </a:r>
            <a:r>
              <a:rPr lang="en-US" sz="2000" dirty="0">
                <a:solidFill>
                  <a:srgbClr val="00FFFF"/>
                </a:solidFill>
              </a:rPr>
              <a:t> yang </a:t>
            </a:r>
            <a:r>
              <a:rPr lang="en-US" sz="2000" dirty="0" err="1">
                <a:solidFill>
                  <a:srgbClr val="00FFFF"/>
                </a:solidFill>
              </a:rPr>
              <a:t>rendah</a:t>
            </a:r>
            <a:endParaRPr lang="en-US" sz="2000" dirty="0">
              <a:solidFill>
                <a:srgbClr val="00FFFF"/>
              </a:solidFill>
            </a:endParaRPr>
          </a:p>
          <a:p>
            <a:pPr marL="609600" indent="-609600">
              <a:buFont typeface="Wingdings" pitchFamily="2" charset="2"/>
              <a:buAutoNum type="arabicPeriod"/>
            </a:pPr>
            <a:endParaRPr lang="en-US" sz="2000" dirty="0"/>
          </a:p>
          <a:p>
            <a:pPr marL="609600" indent="-609600">
              <a:buFont typeface="Wingdings" pitchFamily="2" charset="2"/>
              <a:buAutoNum type="arabicPeriod"/>
            </a:pPr>
            <a:endParaRPr lang="en-US" sz="2000" dirty="0"/>
          </a:p>
        </p:txBody>
      </p:sp>
      <p:sp>
        <p:nvSpPr>
          <p:cNvPr id="3" name="Rectangle 2"/>
          <p:cNvSpPr/>
          <p:nvPr/>
        </p:nvSpPr>
        <p:spPr>
          <a:xfrm>
            <a:off x="60960" y="228600"/>
            <a:ext cx="8778240" cy="2590800"/>
          </a:xfrm>
          <a:prstGeom prst="rect">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6200" y="3200400"/>
            <a:ext cx="8778240" cy="3048000"/>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8077200" y="2057400"/>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lus 4"/>
          <p:cNvSpPr/>
          <p:nvPr/>
        </p:nvSpPr>
        <p:spPr>
          <a:xfrm>
            <a:off x="8153400" y="2133600"/>
            <a:ext cx="533400" cy="533400"/>
          </a:xfrm>
          <a:prstGeom prst="mathPlu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077200" y="5410200"/>
            <a:ext cx="685800" cy="6858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inus 8"/>
          <p:cNvSpPr/>
          <p:nvPr/>
        </p:nvSpPr>
        <p:spPr>
          <a:xfrm>
            <a:off x="8153400" y="5334000"/>
            <a:ext cx="533400" cy="838200"/>
          </a:xfrm>
          <a:prstGeom prst="mathMin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3733" name="Text Box 5"/>
          <p:cNvSpPr txBox="1">
            <a:spLocks noChangeArrowheads="1"/>
          </p:cNvSpPr>
          <p:nvPr/>
        </p:nvSpPr>
        <p:spPr bwMode="auto">
          <a:xfrm>
            <a:off x="971550" y="404813"/>
            <a:ext cx="7345363" cy="579437"/>
          </a:xfrm>
          <a:prstGeom prst="rect">
            <a:avLst/>
          </a:prstGeom>
          <a:noFill/>
          <a:ln w="9525">
            <a:noFill/>
            <a:miter lim="800000"/>
            <a:headEnd/>
            <a:tailEnd/>
          </a:ln>
          <a:effectLst>
            <a:outerShdw dist="35921" dir="2700000" algn="ctr" rotWithShape="0">
              <a:schemeClr val="bg2"/>
            </a:outerShdw>
          </a:effectLst>
        </p:spPr>
        <p:txBody>
          <a:bodyPr>
            <a:spAutoFit/>
          </a:bodyPr>
          <a:lstStyle/>
          <a:p>
            <a:pPr eaLnBrk="1" hangingPunct="1">
              <a:spcBef>
                <a:spcPct val="50000"/>
              </a:spcBef>
              <a:defRPr/>
            </a:pPr>
            <a:r>
              <a:rPr lang="en-US" sz="3200" b="1" dirty="0" err="1">
                <a:solidFill>
                  <a:schemeClr val="accent3"/>
                </a:solidFill>
                <a:latin typeface="Algerian" pitchFamily="82" charset="0"/>
              </a:rPr>
              <a:t>Menghitung</a:t>
            </a:r>
            <a:r>
              <a:rPr lang="en-US" sz="3200" b="1" dirty="0">
                <a:solidFill>
                  <a:schemeClr val="accent3"/>
                </a:solidFill>
                <a:latin typeface="Algerian" pitchFamily="82" charset="0"/>
              </a:rPr>
              <a:t> </a:t>
            </a:r>
            <a:r>
              <a:rPr lang="en-US" sz="3200" b="1" dirty="0" err="1">
                <a:solidFill>
                  <a:schemeClr val="accent3"/>
                </a:solidFill>
                <a:latin typeface="Algerian" pitchFamily="82" charset="0"/>
              </a:rPr>
              <a:t>Harga</a:t>
            </a:r>
            <a:r>
              <a:rPr lang="en-US" sz="3200" b="1" dirty="0">
                <a:solidFill>
                  <a:schemeClr val="accent3"/>
                </a:solidFill>
                <a:latin typeface="Algerian" pitchFamily="82" charset="0"/>
              </a:rPr>
              <a:t> </a:t>
            </a:r>
            <a:r>
              <a:rPr lang="en-US" sz="3200" b="1" dirty="0" err="1">
                <a:solidFill>
                  <a:schemeClr val="accent3"/>
                </a:solidFill>
                <a:latin typeface="Algerian" pitchFamily="82" charset="0"/>
              </a:rPr>
              <a:t>Keseimbangan</a:t>
            </a:r>
            <a:endParaRPr lang="en-GB" sz="3200" b="1" dirty="0">
              <a:solidFill>
                <a:schemeClr val="accent3"/>
              </a:solidFill>
              <a:latin typeface="Algerian" pitchFamily="82" charset="0"/>
            </a:endParaRPr>
          </a:p>
        </p:txBody>
      </p:sp>
      <p:sp>
        <p:nvSpPr>
          <p:cNvPr id="73746" name="Text Box 18"/>
          <p:cNvSpPr txBox="1">
            <a:spLocks noChangeArrowheads="1"/>
          </p:cNvSpPr>
          <p:nvPr/>
        </p:nvSpPr>
        <p:spPr bwMode="auto">
          <a:xfrm>
            <a:off x="250825" y="1268413"/>
            <a:ext cx="6337300" cy="519112"/>
          </a:xfrm>
          <a:prstGeom prst="rect">
            <a:avLst/>
          </a:prstGeom>
          <a:noFill/>
          <a:ln w="9525">
            <a:noFill/>
            <a:miter lim="800000"/>
            <a:headEnd/>
            <a:tailEnd/>
          </a:ln>
        </p:spPr>
        <p:txBody>
          <a:bodyPr>
            <a:spAutoFit/>
          </a:bodyPr>
          <a:lstStyle/>
          <a:p>
            <a:pPr eaLnBrk="1" hangingPunct="1">
              <a:spcBef>
                <a:spcPct val="50000"/>
              </a:spcBef>
            </a:pPr>
            <a:r>
              <a:rPr lang="en-US" sz="2800" b="1" dirty="0">
                <a:solidFill>
                  <a:srgbClr val="FFFF00"/>
                </a:solidFill>
                <a:latin typeface="Berlin Sans FB Demi" pitchFamily="34" charset="0"/>
              </a:rPr>
              <a:t>1. </a:t>
            </a:r>
            <a:r>
              <a:rPr lang="en-US" sz="2800" b="1" dirty="0" err="1">
                <a:solidFill>
                  <a:srgbClr val="FFFF00"/>
                </a:solidFill>
                <a:latin typeface="Berlin Sans FB Demi" pitchFamily="34" charset="0"/>
              </a:rPr>
              <a:t>Fungsi</a:t>
            </a:r>
            <a:r>
              <a:rPr lang="en-US" sz="2800" b="1" dirty="0">
                <a:solidFill>
                  <a:srgbClr val="FFFF00"/>
                </a:solidFill>
                <a:latin typeface="Berlin Sans FB Demi" pitchFamily="34" charset="0"/>
              </a:rPr>
              <a:t> </a:t>
            </a:r>
            <a:r>
              <a:rPr lang="en-US" sz="2800" b="1" dirty="0" err="1">
                <a:solidFill>
                  <a:srgbClr val="FFFF00"/>
                </a:solidFill>
                <a:latin typeface="Berlin Sans FB Demi" pitchFamily="34" charset="0"/>
              </a:rPr>
              <a:t>Permintaan</a:t>
            </a:r>
            <a:r>
              <a:rPr lang="en-US" sz="2800" b="1" dirty="0">
                <a:solidFill>
                  <a:srgbClr val="FFFF00"/>
                </a:solidFill>
                <a:latin typeface="Berlin Sans FB Demi" pitchFamily="34" charset="0"/>
              </a:rPr>
              <a:t> </a:t>
            </a:r>
            <a:r>
              <a:rPr lang="en-US" sz="2800" b="1" dirty="0" err="1" smtClean="0">
                <a:solidFill>
                  <a:srgbClr val="FFFF00"/>
                </a:solidFill>
                <a:latin typeface="Berlin Sans FB Demi" pitchFamily="34" charset="0"/>
              </a:rPr>
              <a:t>dan</a:t>
            </a:r>
            <a:r>
              <a:rPr lang="en-US" sz="2800" b="1" dirty="0" smtClean="0">
                <a:solidFill>
                  <a:srgbClr val="FFFF00"/>
                </a:solidFill>
                <a:latin typeface="Berlin Sans FB Demi" pitchFamily="34" charset="0"/>
              </a:rPr>
              <a:t> </a:t>
            </a:r>
            <a:r>
              <a:rPr lang="en-US" sz="2800" b="1" u="sng" dirty="0" err="1" smtClean="0">
                <a:solidFill>
                  <a:schemeClr val="accent5">
                    <a:lumMod val="20000"/>
                    <a:lumOff val="80000"/>
                  </a:schemeClr>
                </a:solidFill>
                <a:latin typeface="Berlin Sans FB Demi" pitchFamily="34" charset="0"/>
              </a:rPr>
              <a:t>Penawaran</a:t>
            </a:r>
            <a:endParaRPr lang="en-GB" sz="2800" b="1" u="sng" dirty="0">
              <a:solidFill>
                <a:schemeClr val="accent5">
                  <a:lumMod val="20000"/>
                  <a:lumOff val="80000"/>
                </a:schemeClr>
              </a:solidFill>
              <a:latin typeface="Berlin Sans FB Demi" pitchFamily="34" charset="0"/>
            </a:endParaRPr>
          </a:p>
        </p:txBody>
      </p:sp>
      <p:sp>
        <p:nvSpPr>
          <p:cNvPr id="73747" name="Rectangle 19"/>
          <p:cNvSpPr>
            <a:spLocks noChangeArrowheads="1"/>
          </p:cNvSpPr>
          <p:nvPr/>
        </p:nvSpPr>
        <p:spPr bwMode="auto">
          <a:xfrm>
            <a:off x="611188" y="1916113"/>
            <a:ext cx="2954655" cy="461665"/>
          </a:xfrm>
          <a:prstGeom prst="rect">
            <a:avLst/>
          </a:prstGeom>
          <a:noFill/>
          <a:ln w="9525">
            <a:noFill/>
            <a:miter lim="800000"/>
            <a:headEnd/>
            <a:tailEnd/>
          </a:ln>
        </p:spPr>
        <p:txBody>
          <a:bodyPr wrap="none">
            <a:spAutoFit/>
          </a:bodyPr>
          <a:lstStyle/>
          <a:p>
            <a:r>
              <a:rPr lang="en-US" sz="2400" b="1" u="sng" dirty="0" err="1">
                <a:solidFill>
                  <a:srgbClr val="FFFF00"/>
                </a:solidFill>
              </a:rPr>
              <a:t>Fungsi</a:t>
            </a:r>
            <a:r>
              <a:rPr lang="en-US" sz="2400" b="1" u="sng" dirty="0">
                <a:solidFill>
                  <a:srgbClr val="FFFF00"/>
                </a:solidFill>
              </a:rPr>
              <a:t> </a:t>
            </a:r>
            <a:r>
              <a:rPr lang="en-US" sz="2400" b="1" u="sng" dirty="0" err="1">
                <a:solidFill>
                  <a:srgbClr val="FFFF00"/>
                </a:solidFill>
              </a:rPr>
              <a:t>permintaan</a:t>
            </a:r>
            <a:r>
              <a:rPr lang="en-US" sz="2400" b="1" dirty="0">
                <a:solidFill>
                  <a:srgbClr val="FFFF00"/>
                </a:solidFill>
              </a:rPr>
              <a:t>    :</a:t>
            </a:r>
            <a:r>
              <a:rPr lang="en-US" sz="2400" dirty="0">
                <a:solidFill>
                  <a:srgbClr val="FFFF00"/>
                </a:solidFill>
              </a:rPr>
              <a:t>	</a:t>
            </a:r>
            <a:endParaRPr lang="en-GB" sz="2400" b="1" dirty="0">
              <a:solidFill>
                <a:srgbClr val="FFFF00"/>
              </a:solidFill>
            </a:endParaRPr>
          </a:p>
        </p:txBody>
      </p:sp>
      <p:sp>
        <p:nvSpPr>
          <p:cNvPr id="73781" name="Rectangle 53">
            <a:hlinkClick r:id="" action="ppaction://hlinkshowjump?jump=nextslide" highlightClick="1"/>
          </p:cNvPr>
          <p:cNvSpPr>
            <a:spLocks noChangeArrowheads="1"/>
          </p:cNvSpPr>
          <p:nvPr/>
        </p:nvSpPr>
        <p:spPr bwMode="auto">
          <a:xfrm>
            <a:off x="4356100" y="1916113"/>
            <a:ext cx="1590500" cy="461665"/>
          </a:xfrm>
          <a:prstGeom prst="rect">
            <a:avLst/>
          </a:prstGeom>
          <a:solidFill>
            <a:srgbClr val="800080"/>
          </a:solidFill>
          <a:ln w="9525">
            <a:solidFill>
              <a:srgbClr val="000000"/>
            </a:solidFill>
            <a:miter lim="800000"/>
            <a:headEnd/>
            <a:tailEnd/>
          </a:ln>
        </p:spPr>
        <p:txBody>
          <a:bodyPr wrap="none">
            <a:spAutoFit/>
          </a:bodyPr>
          <a:lstStyle/>
          <a:p>
            <a:r>
              <a:rPr lang="en-US" sz="2400" b="1">
                <a:solidFill>
                  <a:srgbClr val="FFFF00"/>
                </a:solidFill>
              </a:rPr>
              <a:t>P</a:t>
            </a:r>
            <a:r>
              <a:rPr lang="en-US" sz="2400" b="1" baseline="-25000">
                <a:solidFill>
                  <a:srgbClr val="FFFF00"/>
                </a:solidFill>
              </a:rPr>
              <a:t>D</a:t>
            </a:r>
            <a:r>
              <a:rPr lang="en-US" sz="2400" b="1">
                <a:solidFill>
                  <a:srgbClr val="FFFF00"/>
                </a:solidFill>
              </a:rPr>
              <a:t> = a + bQ</a:t>
            </a:r>
            <a:endParaRPr lang="en-GB" sz="2400" b="1">
              <a:solidFill>
                <a:srgbClr val="FFFF00"/>
              </a:solidFill>
            </a:endParaRPr>
          </a:p>
        </p:txBody>
      </p:sp>
      <p:sp>
        <p:nvSpPr>
          <p:cNvPr id="73773" name="Rectangle 45"/>
          <p:cNvSpPr>
            <a:spLocks noChangeArrowheads="1"/>
          </p:cNvSpPr>
          <p:nvPr/>
        </p:nvSpPr>
        <p:spPr bwMode="auto">
          <a:xfrm>
            <a:off x="3203575" y="5084763"/>
            <a:ext cx="2989263" cy="466725"/>
          </a:xfrm>
          <a:prstGeom prst="rect">
            <a:avLst/>
          </a:prstGeom>
          <a:solidFill>
            <a:srgbClr val="00CCFF"/>
          </a:solidFill>
          <a:ln w="9525">
            <a:solidFill>
              <a:srgbClr val="000000"/>
            </a:solidFill>
            <a:miter lim="800000"/>
            <a:headEnd/>
            <a:tailEnd/>
          </a:ln>
        </p:spPr>
        <p:txBody>
          <a:bodyPr wrap="none">
            <a:spAutoFit/>
          </a:bodyPr>
          <a:lstStyle/>
          <a:p>
            <a:pPr eaLnBrk="1" hangingPunct="1"/>
            <a:r>
              <a:rPr lang="en-US" sz="2400" b="1">
                <a:solidFill>
                  <a:srgbClr val="000000"/>
                </a:solidFill>
              </a:rPr>
              <a:t>P</a:t>
            </a:r>
            <a:r>
              <a:rPr lang="en-US" sz="2400" b="1" baseline="-25000">
                <a:solidFill>
                  <a:srgbClr val="000000"/>
                </a:solidFill>
              </a:rPr>
              <a:t>D</a:t>
            </a:r>
            <a:r>
              <a:rPr lang="en-US" sz="2400" b="1">
                <a:solidFill>
                  <a:srgbClr val="000000"/>
                </a:solidFill>
              </a:rPr>
              <a:t>  = 8.000 – 0,02 Q</a:t>
            </a:r>
          </a:p>
        </p:txBody>
      </p:sp>
      <p:sp>
        <p:nvSpPr>
          <p:cNvPr id="73774" name="Text Box 46"/>
          <p:cNvSpPr txBox="1">
            <a:spLocks noChangeArrowheads="1"/>
          </p:cNvSpPr>
          <p:nvPr/>
        </p:nvSpPr>
        <p:spPr bwMode="auto">
          <a:xfrm>
            <a:off x="611188" y="3213100"/>
            <a:ext cx="1871662" cy="519113"/>
          </a:xfrm>
          <a:prstGeom prst="rect">
            <a:avLst/>
          </a:prstGeom>
          <a:noFill/>
          <a:ln w="9525">
            <a:noFill/>
            <a:miter lim="800000"/>
            <a:headEnd/>
            <a:tailEnd/>
          </a:ln>
        </p:spPr>
        <p:txBody>
          <a:bodyPr>
            <a:spAutoFit/>
          </a:bodyPr>
          <a:lstStyle/>
          <a:p>
            <a:pPr eaLnBrk="1" hangingPunct="1">
              <a:spcBef>
                <a:spcPct val="50000"/>
              </a:spcBef>
            </a:pPr>
            <a:r>
              <a:rPr lang="en-US" sz="2800" b="1">
                <a:hlinkClick r:id="rId3" action="ppaction://hlinksldjump">
                  <a:snd r:embed="rId4" name="bomb.wav"/>
                </a:hlinkClick>
              </a:rPr>
              <a:t>RUMUS :</a:t>
            </a:r>
            <a:endParaRPr lang="en-GB" sz="2800" b="1"/>
          </a:p>
        </p:txBody>
      </p:sp>
      <p:sp>
        <p:nvSpPr>
          <p:cNvPr id="73776" name="Text Box 48"/>
          <p:cNvSpPr txBox="1">
            <a:spLocks noChangeArrowheads="1"/>
          </p:cNvSpPr>
          <p:nvPr/>
        </p:nvSpPr>
        <p:spPr bwMode="auto">
          <a:xfrm>
            <a:off x="2987675" y="2997200"/>
            <a:ext cx="1441450" cy="1014413"/>
          </a:xfrm>
          <a:prstGeom prst="rect">
            <a:avLst/>
          </a:prstGeom>
          <a:noFill/>
          <a:ln w="9525">
            <a:solidFill>
              <a:schemeClr val="accent6"/>
            </a:solidFill>
            <a:miter lim="800000"/>
            <a:headEnd/>
            <a:tailEnd/>
          </a:ln>
        </p:spPr>
        <p:txBody>
          <a:bodyPr>
            <a:spAutoFit/>
          </a:bodyPr>
          <a:lstStyle/>
          <a:p>
            <a:pPr algn="ctr" eaLnBrk="1" hangingPunct="1">
              <a:spcBef>
                <a:spcPct val="50000"/>
              </a:spcBef>
            </a:pPr>
            <a:r>
              <a:rPr lang="en-US" sz="2400" b="1">
                <a:solidFill>
                  <a:srgbClr val="FFFF00"/>
                </a:solidFill>
              </a:rPr>
              <a:t>  P – P1</a:t>
            </a:r>
          </a:p>
          <a:p>
            <a:pPr algn="ctr" eaLnBrk="1" hangingPunct="1">
              <a:spcBef>
                <a:spcPct val="50000"/>
              </a:spcBef>
            </a:pPr>
            <a:r>
              <a:rPr lang="en-US" sz="2400" b="1">
                <a:solidFill>
                  <a:srgbClr val="FFFF00"/>
                </a:solidFill>
              </a:rPr>
              <a:t>P2 – P1</a:t>
            </a:r>
            <a:endParaRPr lang="en-GB" sz="2400" b="1">
              <a:solidFill>
                <a:srgbClr val="FFFF00"/>
              </a:solidFill>
            </a:endParaRPr>
          </a:p>
        </p:txBody>
      </p:sp>
      <p:sp>
        <p:nvSpPr>
          <p:cNvPr id="73777" name="Text Box 49"/>
          <p:cNvSpPr txBox="1">
            <a:spLocks noChangeArrowheads="1"/>
          </p:cNvSpPr>
          <p:nvPr/>
        </p:nvSpPr>
        <p:spPr bwMode="auto">
          <a:xfrm>
            <a:off x="4643438" y="3284538"/>
            <a:ext cx="4318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73778" name="Text Box 50">
            <a:hlinkClick r:id="" action="ppaction://noaction" highlightClick="1"/>
          </p:cNvPr>
          <p:cNvSpPr txBox="1">
            <a:spLocks noChangeArrowheads="1"/>
          </p:cNvSpPr>
          <p:nvPr/>
        </p:nvSpPr>
        <p:spPr bwMode="auto">
          <a:xfrm>
            <a:off x="5149850" y="2997200"/>
            <a:ext cx="1582738" cy="1014413"/>
          </a:xfrm>
          <a:prstGeom prst="rect">
            <a:avLst/>
          </a:prstGeom>
          <a:noFill/>
          <a:ln w="9525">
            <a:solidFill>
              <a:schemeClr val="accent6"/>
            </a:solidFill>
            <a:miter lim="800000"/>
            <a:headEnd/>
            <a:tailEnd/>
          </a:ln>
        </p:spPr>
        <p:txBody>
          <a:bodyPr>
            <a:spAutoFit/>
          </a:bodyPr>
          <a:lstStyle/>
          <a:p>
            <a:pPr algn="ctr" eaLnBrk="1" hangingPunct="1">
              <a:spcBef>
                <a:spcPct val="50000"/>
              </a:spcBef>
            </a:pPr>
            <a:r>
              <a:rPr lang="en-US" sz="2400" b="1">
                <a:solidFill>
                  <a:srgbClr val="FFFF00"/>
                </a:solidFill>
              </a:rPr>
              <a:t>  Q – Q1</a:t>
            </a:r>
          </a:p>
          <a:p>
            <a:pPr algn="ctr" eaLnBrk="1" hangingPunct="1">
              <a:spcBef>
                <a:spcPct val="50000"/>
              </a:spcBef>
            </a:pPr>
            <a:r>
              <a:rPr lang="en-US" sz="2400" b="1">
                <a:solidFill>
                  <a:srgbClr val="FFFF00"/>
                </a:solidFill>
              </a:rPr>
              <a:t>Q2 – Q1</a:t>
            </a:r>
            <a:endParaRPr lang="en-GB" sz="2400" b="1">
              <a:solidFill>
                <a:srgbClr val="FFFF00"/>
              </a:solidFill>
            </a:endParaRPr>
          </a:p>
        </p:txBody>
      </p:sp>
      <p:sp>
        <p:nvSpPr>
          <p:cNvPr id="9227" name="Line 51"/>
          <p:cNvSpPr>
            <a:spLocks noChangeShapeType="1"/>
          </p:cNvSpPr>
          <p:nvPr/>
        </p:nvSpPr>
        <p:spPr bwMode="auto">
          <a:xfrm>
            <a:off x="3203575" y="3500438"/>
            <a:ext cx="1152525" cy="0"/>
          </a:xfrm>
          <a:prstGeom prst="line">
            <a:avLst/>
          </a:prstGeom>
          <a:noFill/>
          <a:ln w="25400">
            <a:solidFill>
              <a:srgbClr val="FF0000"/>
            </a:solidFill>
            <a:round/>
            <a:headEnd/>
            <a:tailEnd/>
          </a:ln>
        </p:spPr>
        <p:txBody>
          <a:bodyPr/>
          <a:lstStyle/>
          <a:p>
            <a:endParaRPr lang="en-US"/>
          </a:p>
        </p:txBody>
      </p:sp>
      <p:sp>
        <p:nvSpPr>
          <p:cNvPr id="9228" name="Line 52"/>
          <p:cNvSpPr>
            <a:spLocks noChangeShapeType="1"/>
          </p:cNvSpPr>
          <p:nvPr/>
        </p:nvSpPr>
        <p:spPr bwMode="auto">
          <a:xfrm>
            <a:off x="5292725" y="3500438"/>
            <a:ext cx="1152525" cy="0"/>
          </a:xfrm>
          <a:prstGeom prst="line">
            <a:avLst/>
          </a:prstGeom>
          <a:noFill/>
          <a:ln w="25400">
            <a:solidFill>
              <a:srgbClr val="FF0000"/>
            </a:solidFill>
            <a:round/>
            <a:headEnd/>
            <a:tailEnd/>
          </a:ln>
        </p:spPr>
        <p:txBody>
          <a:bodyPr/>
          <a:lstStyle/>
          <a:p>
            <a:endParaRPr lang="en-US"/>
          </a:p>
        </p:txBody>
      </p:sp>
      <p:sp>
        <p:nvSpPr>
          <p:cNvPr id="73783" name="AutoShape 55">
            <a:hlinkClick r:id="rId5" action="ppaction://hlinksldjump" highlightClick="1"/>
          </p:cNvPr>
          <p:cNvSpPr>
            <a:spLocks noChangeArrowheads="1"/>
          </p:cNvSpPr>
          <p:nvPr/>
        </p:nvSpPr>
        <p:spPr bwMode="auto">
          <a:xfrm rot="5400000">
            <a:off x="4345782" y="4282281"/>
            <a:ext cx="976312" cy="485775"/>
          </a:xfrm>
          <a:custGeom>
            <a:avLst/>
            <a:gdLst>
              <a:gd name="T0" fmla="*/ 33096705 w 21600"/>
              <a:gd name="T1" fmla="*/ 0 h 21600"/>
              <a:gd name="T2" fmla="*/ 0 w 21600"/>
              <a:gd name="T3" fmla="*/ 5462449 h 21600"/>
              <a:gd name="T4" fmla="*/ 33096705 w 21600"/>
              <a:gd name="T5" fmla="*/ 10924876 h 21600"/>
              <a:gd name="T6" fmla="*/ 44128936 w 21600"/>
              <a:gd name="T7" fmla="*/ 546244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FF99">
              <a:alpha val="72156"/>
            </a:srgbClr>
          </a:solidFill>
          <a:ln w="9525">
            <a:solidFill>
              <a:schemeClr val="tx1"/>
            </a:solidFill>
            <a:miter lim="800000"/>
            <a:headEnd/>
            <a:tailEnd/>
          </a:ln>
        </p:spPr>
        <p:txBody>
          <a:bodyPr rot="10800000" vert="eaVert" wrap="none" anchor="ctr"/>
          <a:lstStyle/>
          <a:p>
            <a:pPr algn="ctr" eaLnBrk="1" hangingPunct="1"/>
            <a:endParaRPr lang="id-ID" sz="2400"/>
          </a:p>
        </p:txBody>
      </p:sp>
      <p:sp>
        <p:nvSpPr>
          <p:cNvPr id="14" name="Action Button: Home 13">
            <a:hlinkClick r:id="rId6"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3733"/>
                                        </p:tgtEl>
                                        <p:attrNameLst>
                                          <p:attrName>style.visibility</p:attrName>
                                        </p:attrNameLst>
                                      </p:cBhvr>
                                      <p:to>
                                        <p:strVal val="visible"/>
                                      </p:to>
                                    </p:set>
                                    <p:animEffect transition="in" filter="wipe(down)">
                                      <p:cBhvr>
                                        <p:cTn id="7" dur="870">
                                          <p:stCondLst>
                                            <p:cond delay="0"/>
                                          </p:stCondLst>
                                        </p:cTn>
                                        <p:tgtEl>
                                          <p:spTgt spid="73733"/>
                                        </p:tgtEl>
                                      </p:cBhvr>
                                    </p:animEffect>
                                    <p:anim calcmode="lin" valueType="num">
                                      <p:cBhvr>
                                        <p:cTn id="8" dur="2733" tmFilter="0,0; 0.14,0.36; 0.43,0.73; 0.71,0.91; 1.0,1.0">
                                          <p:stCondLst>
                                            <p:cond delay="0"/>
                                          </p:stCondLst>
                                        </p:cTn>
                                        <p:tgtEl>
                                          <p:spTgt spid="73733"/>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73733"/>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73733"/>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73733"/>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73733"/>
                                        </p:tgtEl>
                                        <p:attrNameLst>
                                          <p:attrName>ppt_y</p:attrName>
                                        </p:attrNameLst>
                                      </p:cBhvr>
                                      <p:tavLst>
                                        <p:tav tm="0" fmla="#ppt_y-sin(pi*$)/81">
                                          <p:val>
                                            <p:fltVal val="0"/>
                                          </p:val>
                                        </p:tav>
                                        <p:tav tm="100000">
                                          <p:val>
                                            <p:fltVal val="1"/>
                                          </p:val>
                                        </p:tav>
                                      </p:tavLst>
                                    </p:anim>
                                    <p:animScale>
                                      <p:cBhvr>
                                        <p:cTn id="13" dur="39">
                                          <p:stCondLst>
                                            <p:cond delay="975"/>
                                          </p:stCondLst>
                                        </p:cTn>
                                        <p:tgtEl>
                                          <p:spTgt spid="73733"/>
                                        </p:tgtEl>
                                      </p:cBhvr>
                                      <p:to x="100000" y="60000"/>
                                    </p:animScale>
                                    <p:animScale>
                                      <p:cBhvr>
                                        <p:cTn id="14" dur="249" decel="50000">
                                          <p:stCondLst>
                                            <p:cond delay="1014"/>
                                          </p:stCondLst>
                                        </p:cTn>
                                        <p:tgtEl>
                                          <p:spTgt spid="73733"/>
                                        </p:tgtEl>
                                      </p:cBhvr>
                                      <p:to x="100000" y="100000"/>
                                    </p:animScale>
                                    <p:animScale>
                                      <p:cBhvr>
                                        <p:cTn id="15" dur="39">
                                          <p:stCondLst>
                                            <p:cond delay="1968"/>
                                          </p:stCondLst>
                                        </p:cTn>
                                        <p:tgtEl>
                                          <p:spTgt spid="73733"/>
                                        </p:tgtEl>
                                      </p:cBhvr>
                                      <p:to x="100000" y="80000"/>
                                    </p:animScale>
                                    <p:animScale>
                                      <p:cBhvr>
                                        <p:cTn id="16" dur="249" decel="50000">
                                          <p:stCondLst>
                                            <p:cond delay="2007"/>
                                          </p:stCondLst>
                                        </p:cTn>
                                        <p:tgtEl>
                                          <p:spTgt spid="73733"/>
                                        </p:tgtEl>
                                      </p:cBhvr>
                                      <p:to x="100000" y="100000"/>
                                    </p:animScale>
                                    <p:animScale>
                                      <p:cBhvr>
                                        <p:cTn id="17" dur="39">
                                          <p:stCondLst>
                                            <p:cond delay="2463"/>
                                          </p:stCondLst>
                                        </p:cTn>
                                        <p:tgtEl>
                                          <p:spTgt spid="73733"/>
                                        </p:tgtEl>
                                      </p:cBhvr>
                                      <p:to x="100000" y="90000"/>
                                    </p:animScale>
                                    <p:animScale>
                                      <p:cBhvr>
                                        <p:cTn id="18" dur="249" decel="50000">
                                          <p:stCondLst>
                                            <p:cond delay="2502"/>
                                          </p:stCondLst>
                                        </p:cTn>
                                        <p:tgtEl>
                                          <p:spTgt spid="73733"/>
                                        </p:tgtEl>
                                      </p:cBhvr>
                                      <p:to x="100000" y="100000"/>
                                    </p:animScale>
                                    <p:animScale>
                                      <p:cBhvr>
                                        <p:cTn id="19" dur="39">
                                          <p:stCondLst>
                                            <p:cond delay="2712"/>
                                          </p:stCondLst>
                                        </p:cTn>
                                        <p:tgtEl>
                                          <p:spTgt spid="73733"/>
                                        </p:tgtEl>
                                      </p:cBhvr>
                                      <p:to x="100000" y="95000"/>
                                    </p:animScale>
                                    <p:animScale>
                                      <p:cBhvr>
                                        <p:cTn id="20" dur="249" decel="50000">
                                          <p:stCondLst>
                                            <p:cond delay="2751"/>
                                          </p:stCondLst>
                                        </p:cTn>
                                        <p:tgtEl>
                                          <p:spTgt spid="7373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73746"/>
                                        </p:tgtEl>
                                        <p:attrNameLst>
                                          <p:attrName>style.visibility</p:attrName>
                                        </p:attrNameLst>
                                      </p:cBhvr>
                                      <p:to>
                                        <p:strVal val="visible"/>
                                      </p:to>
                                    </p:set>
                                    <p:anim calcmode="lin" valueType="num">
                                      <p:cBhvr additive="base">
                                        <p:cTn id="25" dur="2000" fill="hold"/>
                                        <p:tgtEl>
                                          <p:spTgt spid="73746"/>
                                        </p:tgtEl>
                                        <p:attrNameLst>
                                          <p:attrName>ppt_x</p:attrName>
                                        </p:attrNameLst>
                                      </p:cBhvr>
                                      <p:tavLst>
                                        <p:tav tm="0">
                                          <p:val>
                                            <p:strVal val="#ppt_x"/>
                                          </p:val>
                                        </p:tav>
                                        <p:tav tm="100000">
                                          <p:val>
                                            <p:strVal val="#ppt_x"/>
                                          </p:val>
                                        </p:tav>
                                      </p:tavLst>
                                    </p:anim>
                                    <p:anim calcmode="lin" valueType="num">
                                      <p:cBhvr additive="base">
                                        <p:cTn id="26" dur="2000" fill="hold"/>
                                        <p:tgtEl>
                                          <p:spTgt spid="7374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73747"/>
                                        </p:tgtEl>
                                        <p:attrNameLst>
                                          <p:attrName>style.visibility</p:attrName>
                                        </p:attrNameLst>
                                      </p:cBhvr>
                                      <p:to>
                                        <p:strVal val="visible"/>
                                      </p:to>
                                    </p:set>
                                    <p:anim calcmode="lin" valueType="num">
                                      <p:cBhvr additive="base">
                                        <p:cTn id="30" dur="2000" fill="hold"/>
                                        <p:tgtEl>
                                          <p:spTgt spid="73747"/>
                                        </p:tgtEl>
                                        <p:attrNameLst>
                                          <p:attrName>ppt_x</p:attrName>
                                        </p:attrNameLst>
                                      </p:cBhvr>
                                      <p:tavLst>
                                        <p:tav tm="0">
                                          <p:val>
                                            <p:strVal val="0-#ppt_w/2"/>
                                          </p:val>
                                        </p:tav>
                                        <p:tav tm="100000">
                                          <p:val>
                                            <p:strVal val="#ppt_x"/>
                                          </p:val>
                                        </p:tav>
                                      </p:tavLst>
                                    </p:anim>
                                    <p:anim calcmode="lin" valueType="num">
                                      <p:cBhvr additive="base">
                                        <p:cTn id="31" dur="2000" fill="hold"/>
                                        <p:tgtEl>
                                          <p:spTgt spid="73747"/>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73781"/>
                                        </p:tgtEl>
                                        <p:attrNameLst>
                                          <p:attrName>style.visibility</p:attrName>
                                        </p:attrNameLst>
                                      </p:cBhvr>
                                      <p:to>
                                        <p:strVal val="visible"/>
                                      </p:to>
                                    </p:set>
                                    <p:anim calcmode="lin" valueType="num">
                                      <p:cBhvr additive="base">
                                        <p:cTn id="34" dur="2000" fill="hold"/>
                                        <p:tgtEl>
                                          <p:spTgt spid="73781"/>
                                        </p:tgtEl>
                                        <p:attrNameLst>
                                          <p:attrName>ppt_x</p:attrName>
                                        </p:attrNameLst>
                                      </p:cBhvr>
                                      <p:tavLst>
                                        <p:tav tm="0">
                                          <p:val>
                                            <p:strVal val="1+#ppt_w/2"/>
                                          </p:val>
                                        </p:tav>
                                        <p:tav tm="100000">
                                          <p:val>
                                            <p:strVal val="#ppt_x"/>
                                          </p:val>
                                        </p:tav>
                                      </p:tavLst>
                                    </p:anim>
                                    <p:anim calcmode="lin" valueType="num">
                                      <p:cBhvr additive="base">
                                        <p:cTn id="35" dur="2000" fill="hold"/>
                                        <p:tgtEl>
                                          <p:spTgt spid="73781"/>
                                        </p:tgtEl>
                                        <p:attrNameLst>
                                          <p:attrName>ppt_y</p:attrName>
                                        </p:attrNameLst>
                                      </p:cBhvr>
                                      <p:tavLst>
                                        <p:tav tm="0">
                                          <p:val>
                                            <p:strVal val="#ppt_y"/>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73776"/>
                                        </p:tgtEl>
                                        <p:attrNameLst>
                                          <p:attrName>style.visibility</p:attrName>
                                        </p:attrNameLst>
                                      </p:cBhvr>
                                      <p:to>
                                        <p:strVal val="visible"/>
                                      </p:to>
                                    </p:set>
                                    <p:anim calcmode="lin" valueType="num">
                                      <p:cBhvr additive="base">
                                        <p:cTn id="38" dur="1000" fill="hold"/>
                                        <p:tgtEl>
                                          <p:spTgt spid="73776"/>
                                        </p:tgtEl>
                                        <p:attrNameLst>
                                          <p:attrName>ppt_x</p:attrName>
                                        </p:attrNameLst>
                                      </p:cBhvr>
                                      <p:tavLst>
                                        <p:tav tm="0">
                                          <p:val>
                                            <p:strVal val="#ppt_x"/>
                                          </p:val>
                                        </p:tav>
                                        <p:tav tm="100000">
                                          <p:val>
                                            <p:strVal val="#ppt_x"/>
                                          </p:val>
                                        </p:tav>
                                      </p:tavLst>
                                    </p:anim>
                                    <p:anim calcmode="lin" valueType="num">
                                      <p:cBhvr additive="base">
                                        <p:cTn id="39" dur="1000" fill="hold"/>
                                        <p:tgtEl>
                                          <p:spTgt spid="7377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73778"/>
                                        </p:tgtEl>
                                        <p:attrNameLst>
                                          <p:attrName>style.visibility</p:attrName>
                                        </p:attrNameLst>
                                      </p:cBhvr>
                                      <p:to>
                                        <p:strVal val="visible"/>
                                      </p:to>
                                    </p:set>
                                    <p:anim calcmode="lin" valueType="num">
                                      <p:cBhvr additive="base">
                                        <p:cTn id="42" dur="1000" fill="hold"/>
                                        <p:tgtEl>
                                          <p:spTgt spid="73778"/>
                                        </p:tgtEl>
                                        <p:attrNameLst>
                                          <p:attrName>ppt_x</p:attrName>
                                        </p:attrNameLst>
                                      </p:cBhvr>
                                      <p:tavLst>
                                        <p:tav tm="0">
                                          <p:val>
                                            <p:strVal val="#ppt_x"/>
                                          </p:val>
                                        </p:tav>
                                        <p:tav tm="100000">
                                          <p:val>
                                            <p:strVal val="#ppt_x"/>
                                          </p:val>
                                        </p:tav>
                                      </p:tavLst>
                                    </p:anim>
                                    <p:anim calcmode="lin" valueType="num">
                                      <p:cBhvr additive="base">
                                        <p:cTn id="43" dur="1000" fill="hold"/>
                                        <p:tgtEl>
                                          <p:spTgt spid="73778"/>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73777"/>
                                        </p:tgtEl>
                                        <p:attrNameLst>
                                          <p:attrName>style.visibility</p:attrName>
                                        </p:attrNameLst>
                                      </p:cBhvr>
                                      <p:to>
                                        <p:strVal val="visible"/>
                                      </p:to>
                                    </p:set>
                                    <p:anim calcmode="lin" valueType="num">
                                      <p:cBhvr additive="base">
                                        <p:cTn id="46" dur="1000" fill="hold"/>
                                        <p:tgtEl>
                                          <p:spTgt spid="73777"/>
                                        </p:tgtEl>
                                        <p:attrNameLst>
                                          <p:attrName>ppt_x</p:attrName>
                                        </p:attrNameLst>
                                      </p:cBhvr>
                                      <p:tavLst>
                                        <p:tav tm="0">
                                          <p:val>
                                            <p:strVal val="#ppt_x"/>
                                          </p:val>
                                        </p:tav>
                                        <p:tav tm="100000">
                                          <p:val>
                                            <p:strVal val="#ppt_x"/>
                                          </p:val>
                                        </p:tav>
                                      </p:tavLst>
                                    </p:anim>
                                    <p:anim calcmode="lin" valueType="num">
                                      <p:cBhvr additive="base">
                                        <p:cTn id="47" dur="1000" fill="hold"/>
                                        <p:tgtEl>
                                          <p:spTgt spid="73777"/>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73783"/>
                                        </p:tgtEl>
                                        <p:attrNameLst>
                                          <p:attrName>style.visibility</p:attrName>
                                        </p:attrNameLst>
                                      </p:cBhvr>
                                      <p:to>
                                        <p:strVal val="visible"/>
                                      </p:to>
                                    </p:set>
                                    <p:anim calcmode="lin" valueType="num">
                                      <p:cBhvr additive="base">
                                        <p:cTn id="50" dur="1000" fill="hold"/>
                                        <p:tgtEl>
                                          <p:spTgt spid="73783"/>
                                        </p:tgtEl>
                                        <p:attrNameLst>
                                          <p:attrName>ppt_x</p:attrName>
                                        </p:attrNameLst>
                                      </p:cBhvr>
                                      <p:tavLst>
                                        <p:tav tm="0">
                                          <p:val>
                                            <p:strVal val="#ppt_x"/>
                                          </p:val>
                                        </p:tav>
                                        <p:tav tm="100000">
                                          <p:val>
                                            <p:strVal val="#ppt_x"/>
                                          </p:val>
                                        </p:tav>
                                      </p:tavLst>
                                    </p:anim>
                                    <p:anim calcmode="lin" valueType="num">
                                      <p:cBhvr additive="base">
                                        <p:cTn id="51" dur="1000" fill="hold"/>
                                        <p:tgtEl>
                                          <p:spTgt spid="73783"/>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0"/>
                                  </p:stCondLst>
                                  <p:childTnLst>
                                    <p:set>
                                      <p:cBhvr>
                                        <p:cTn id="53" dur="1" fill="hold">
                                          <p:stCondLst>
                                            <p:cond delay="0"/>
                                          </p:stCondLst>
                                        </p:cTn>
                                        <p:tgtEl>
                                          <p:spTgt spid="73773"/>
                                        </p:tgtEl>
                                        <p:attrNameLst>
                                          <p:attrName>style.visibility</p:attrName>
                                        </p:attrNameLst>
                                      </p:cBhvr>
                                      <p:to>
                                        <p:strVal val="visible"/>
                                      </p:to>
                                    </p:set>
                                    <p:anim calcmode="lin" valueType="num">
                                      <p:cBhvr additive="base">
                                        <p:cTn id="54" dur="1000" fill="hold"/>
                                        <p:tgtEl>
                                          <p:spTgt spid="73773"/>
                                        </p:tgtEl>
                                        <p:attrNameLst>
                                          <p:attrName>ppt_x</p:attrName>
                                        </p:attrNameLst>
                                      </p:cBhvr>
                                      <p:tavLst>
                                        <p:tav tm="0">
                                          <p:val>
                                            <p:strVal val="#ppt_x"/>
                                          </p:val>
                                        </p:tav>
                                        <p:tav tm="100000">
                                          <p:val>
                                            <p:strVal val="#ppt_x"/>
                                          </p:val>
                                        </p:tav>
                                      </p:tavLst>
                                    </p:anim>
                                    <p:anim calcmode="lin" valueType="num">
                                      <p:cBhvr additive="base">
                                        <p:cTn id="55" dur="1000" fill="hold"/>
                                        <p:tgtEl>
                                          <p:spTgt spid="73773"/>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73774"/>
                                        </p:tgtEl>
                                        <p:attrNameLst>
                                          <p:attrName>style.visibility</p:attrName>
                                        </p:attrNameLst>
                                      </p:cBhvr>
                                      <p:to>
                                        <p:strVal val="visible"/>
                                      </p:to>
                                    </p:set>
                                    <p:anim calcmode="lin" valueType="num">
                                      <p:cBhvr additive="base">
                                        <p:cTn id="58" dur="1000" fill="hold"/>
                                        <p:tgtEl>
                                          <p:spTgt spid="73774"/>
                                        </p:tgtEl>
                                        <p:attrNameLst>
                                          <p:attrName>ppt_x</p:attrName>
                                        </p:attrNameLst>
                                      </p:cBhvr>
                                      <p:tavLst>
                                        <p:tav tm="0">
                                          <p:val>
                                            <p:strVal val="#ppt_x"/>
                                          </p:val>
                                        </p:tav>
                                        <p:tav tm="100000">
                                          <p:val>
                                            <p:strVal val="#ppt_x"/>
                                          </p:val>
                                        </p:tav>
                                      </p:tavLst>
                                    </p:anim>
                                    <p:anim calcmode="lin" valueType="num">
                                      <p:cBhvr additive="base">
                                        <p:cTn id="59" dur="1000" fill="hold"/>
                                        <p:tgtEl>
                                          <p:spTgt spid="7377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3" grpId="0"/>
      <p:bldP spid="73746" grpId="0"/>
      <p:bldP spid="73747" grpId="0"/>
      <p:bldP spid="73781" grpId="0" animBg="1"/>
      <p:bldP spid="73773" grpId="0" animBg="1"/>
      <p:bldP spid="73774" grpId="0"/>
      <p:bldP spid="73776" grpId="0" animBg="1"/>
      <p:bldP spid="73777" grpId="0"/>
      <p:bldP spid="73778" grpId="0" animBg="1"/>
      <p:bldP spid="73783" grpId="0" animBg="1"/>
    </p:bldLst>
  </p:timing>
</p:sld>
</file>

<file path=ppt/slides/slide27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77187" name="Rectangle 3"/>
          <p:cNvSpPr>
            <a:spLocks noGrp="1" noChangeArrowheads="1"/>
          </p:cNvSpPr>
          <p:nvPr>
            <p:ph idx="1"/>
          </p:nvPr>
        </p:nvSpPr>
        <p:spPr>
          <a:xfrm>
            <a:off x="0" y="41275"/>
            <a:ext cx="9144000" cy="6816725"/>
          </a:xfrm>
        </p:spPr>
        <p:txBody>
          <a:bodyPr/>
          <a:lstStyle/>
          <a:p>
            <a:pPr marL="609600" indent="-609600">
              <a:buFont typeface="Wingdings" pitchFamily="2" charset="2"/>
              <a:buNone/>
            </a:pPr>
            <a:r>
              <a:rPr lang="en-US" sz="2000" dirty="0" smtClean="0">
                <a:solidFill>
                  <a:srgbClr val="00FF99"/>
                </a:solidFill>
              </a:rPr>
              <a:t>ORGANISASI DAN PENGELOLAAN KOPERASI</a:t>
            </a:r>
          </a:p>
          <a:p>
            <a:pPr marL="609600" indent="-609600">
              <a:buFont typeface="Wingdings" pitchFamily="2" charset="2"/>
              <a:buNone/>
            </a:pPr>
            <a:r>
              <a:rPr lang="en-US" sz="2000" dirty="0" err="1" smtClean="0">
                <a:solidFill>
                  <a:srgbClr val="00FF99"/>
                </a:solidFill>
              </a:rPr>
              <a:t>Organisasi</a:t>
            </a:r>
            <a:r>
              <a:rPr lang="en-US" sz="2000" dirty="0" smtClean="0">
                <a:solidFill>
                  <a:srgbClr val="00FF99"/>
                </a:solidFill>
              </a:rPr>
              <a:t> </a:t>
            </a:r>
            <a:r>
              <a:rPr lang="en-US" sz="2000" dirty="0" err="1">
                <a:solidFill>
                  <a:srgbClr val="00FF99"/>
                </a:solidFill>
              </a:rPr>
              <a:t>Koperasi</a:t>
            </a:r>
            <a:endParaRPr lang="en-US" sz="2000" dirty="0">
              <a:solidFill>
                <a:srgbClr val="00FF99"/>
              </a:solidFill>
            </a:endParaRPr>
          </a:p>
          <a:p>
            <a:pPr marL="609600" indent="-609600">
              <a:buFont typeface="Wingdings" pitchFamily="2" charset="2"/>
              <a:buNone/>
            </a:pPr>
            <a:r>
              <a:rPr lang="en-US" sz="2000" dirty="0">
                <a:solidFill>
                  <a:srgbClr val="00FF99"/>
                </a:solidFill>
              </a:rPr>
              <a:t>	</a:t>
            </a:r>
            <a:r>
              <a:rPr lang="en-US" sz="2000" dirty="0" err="1">
                <a:solidFill>
                  <a:srgbClr val="00FF99"/>
                </a:solidFill>
              </a:rPr>
              <a:t>Struktur</a:t>
            </a:r>
            <a:r>
              <a:rPr lang="en-US" sz="2000" dirty="0">
                <a:solidFill>
                  <a:srgbClr val="00FF99"/>
                </a:solidFill>
              </a:rPr>
              <a:t> </a:t>
            </a:r>
            <a:r>
              <a:rPr lang="en-US" sz="2000" dirty="0" err="1">
                <a:solidFill>
                  <a:srgbClr val="00FF99"/>
                </a:solidFill>
              </a:rPr>
              <a:t>organisasi</a:t>
            </a:r>
            <a:r>
              <a:rPr lang="en-US" sz="2000" dirty="0">
                <a:solidFill>
                  <a:srgbClr val="00FF99"/>
                </a:solidFill>
              </a:rPr>
              <a:t> </a:t>
            </a:r>
            <a:r>
              <a:rPr lang="en-US" sz="2000" dirty="0" err="1">
                <a:solidFill>
                  <a:srgbClr val="00FF99"/>
                </a:solidFill>
              </a:rPr>
              <a:t>Koperasi</a:t>
            </a:r>
            <a:r>
              <a:rPr lang="en-US" sz="2000" dirty="0">
                <a:solidFill>
                  <a:srgbClr val="00FF99"/>
                </a:solidFill>
              </a:rPr>
              <a:t> </a:t>
            </a:r>
            <a:r>
              <a:rPr lang="en-US" sz="2000" dirty="0" err="1">
                <a:solidFill>
                  <a:srgbClr val="00FF99"/>
                </a:solidFill>
              </a:rPr>
              <a:t>dapat</a:t>
            </a:r>
            <a:r>
              <a:rPr lang="en-US" sz="2000" dirty="0">
                <a:solidFill>
                  <a:srgbClr val="00FF99"/>
                </a:solidFill>
              </a:rPr>
              <a:t> </a:t>
            </a:r>
            <a:r>
              <a:rPr lang="en-US" sz="2000" dirty="0" err="1">
                <a:solidFill>
                  <a:srgbClr val="00FF99"/>
                </a:solidFill>
              </a:rPr>
              <a:t>dibentuk</a:t>
            </a:r>
            <a:r>
              <a:rPr lang="en-US" sz="2000" dirty="0">
                <a:solidFill>
                  <a:srgbClr val="00FF99"/>
                </a:solidFill>
              </a:rPr>
              <a:t> </a:t>
            </a:r>
            <a:r>
              <a:rPr lang="en-US" sz="2000" dirty="0" err="1">
                <a:solidFill>
                  <a:srgbClr val="00FF99"/>
                </a:solidFill>
              </a:rPr>
              <a:t>dari</a:t>
            </a:r>
            <a:r>
              <a:rPr lang="en-US" sz="2000" dirty="0">
                <a:solidFill>
                  <a:srgbClr val="00FF99"/>
                </a:solidFill>
              </a:rPr>
              <a:t> </a:t>
            </a:r>
            <a:r>
              <a:rPr lang="en-US" sz="2000" dirty="0" err="1">
                <a:solidFill>
                  <a:srgbClr val="00FF99"/>
                </a:solidFill>
              </a:rPr>
              <a:t>segi</a:t>
            </a:r>
            <a:r>
              <a:rPr lang="en-US" sz="2000" dirty="0">
                <a:solidFill>
                  <a:srgbClr val="00FF99"/>
                </a:solidFill>
              </a:rPr>
              <a:t> internal </a:t>
            </a:r>
            <a:r>
              <a:rPr lang="en-US" sz="2000" dirty="0" err="1">
                <a:solidFill>
                  <a:srgbClr val="00FF99"/>
                </a:solidFill>
              </a:rPr>
              <a:t>dan</a:t>
            </a:r>
            <a:r>
              <a:rPr lang="en-US" sz="2000" dirty="0">
                <a:solidFill>
                  <a:srgbClr val="00FF99"/>
                </a:solidFill>
              </a:rPr>
              <a:t> </a:t>
            </a:r>
            <a:r>
              <a:rPr lang="en-US" sz="2000" dirty="0" err="1">
                <a:solidFill>
                  <a:srgbClr val="00FF99"/>
                </a:solidFill>
              </a:rPr>
              <a:t>eksternal</a:t>
            </a:r>
            <a:r>
              <a:rPr lang="en-US" sz="2000" dirty="0">
                <a:solidFill>
                  <a:srgbClr val="00FF99"/>
                </a:solidFill>
              </a:rPr>
              <a:t> </a:t>
            </a:r>
            <a:r>
              <a:rPr lang="en-US" sz="2000" dirty="0" err="1">
                <a:solidFill>
                  <a:srgbClr val="00FF99"/>
                </a:solidFill>
              </a:rPr>
              <a:t>organisasi</a:t>
            </a:r>
            <a:r>
              <a:rPr lang="en-US" sz="2000" dirty="0">
                <a:solidFill>
                  <a:srgbClr val="00FF99"/>
                </a:solidFill>
              </a:rPr>
              <a:t>.</a:t>
            </a:r>
          </a:p>
          <a:p>
            <a:pPr marL="609600" indent="-609600">
              <a:buFont typeface="Wingdings" pitchFamily="2" charset="2"/>
              <a:buNone/>
            </a:pPr>
            <a:r>
              <a:rPr lang="en-US" sz="2000" dirty="0" err="1">
                <a:solidFill>
                  <a:schemeClr val="accent6"/>
                </a:solidFill>
              </a:rPr>
              <a:t>Struktur</a:t>
            </a:r>
            <a:r>
              <a:rPr lang="en-US" sz="2000" dirty="0">
                <a:solidFill>
                  <a:schemeClr val="accent6"/>
                </a:solidFill>
              </a:rPr>
              <a:t> internal </a:t>
            </a:r>
            <a:r>
              <a:rPr lang="en-US" sz="2000" dirty="0" err="1">
                <a:solidFill>
                  <a:schemeClr val="accent6"/>
                </a:solidFill>
              </a:rPr>
              <a:t>organisasi</a:t>
            </a:r>
            <a:r>
              <a:rPr lang="en-US" sz="2000" dirty="0">
                <a:solidFill>
                  <a:schemeClr val="accent6"/>
                </a:solidFill>
              </a:rPr>
              <a:t> </a:t>
            </a:r>
            <a:r>
              <a:rPr lang="en-US" sz="2000" dirty="0" err="1">
                <a:solidFill>
                  <a:schemeClr val="accent6"/>
                </a:solidFill>
              </a:rPr>
              <a:t>koperasi</a:t>
            </a:r>
            <a:r>
              <a:rPr lang="en-US" sz="2000" dirty="0">
                <a:solidFill>
                  <a:schemeClr val="accent6"/>
                </a:solidFill>
              </a:rPr>
              <a:t> </a:t>
            </a:r>
            <a:r>
              <a:rPr lang="en-US" sz="2000" dirty="0" err="1">
                <a:solidFill>
                  <a:schemeClr val="accent6"/>
                </a:solidFill>
              </a:rPr>
              <a:t>melibatkan</a:t>
            </a:r>
            <a:r>
              <a:rPr lang="en-US" sz="2000" dirty="0">
                <a:solidFill>
                  <a:schemeClr val="accent6"/>
                </a:solidFill>
              </a:rPr>
              <a:t> </a:t>
            </a:r>
            <a:r>
              <a:rPr lang="en-US" sz="2000" dirty="0" err="1">
                <a:solidFill>
                  <a:schemeClr val="accent6"/>
                </a:solidFill>
              </a:rPr>
              <a:t>perangkat</a:t>
            </a:r>
            <a:r>
              <a:rPr lang="en-US" sz="2000" dirty="0">
                <a:solidFill>
                  <a:schemeClr val="accent6"/>
                </a:solidFill>
              </a:rPr>
              <a:t> </a:t>
            </a:r>
            <a:r>
              <a:rPr lang="en-US" sz="2000" dirty="0" err="1">
                <a:solidFill>
                  <a:schemeClr val="accent6"/>
                </a:solidFill>
              </a:rPr>
              <a:t>organisasi</a:t>
            </a:r>
            <a:r>
              <a:rPr lang="en-US" sz="2000" dirty="0">
                <a:solidFill>
                  <a:schemeClr val="accent6"/>
                </a:solidFill>
              </a:rPr>
              <a:t> </a:t>
            </a:r>
            <a:r>
              <a:rPr lang="en-US" sz="2000" dirty="0" err="1">
                <a:solidFill>
                  <a:schemeClr val="accent6"/>
                </a:solidFill>
              </a:rPr>
              <a:t>antara</a:t>
            </a:r>
            <a:r>
              <a:rPr lang="en-US" sz="2000" dirty="0">
                <a:solidFill>
                  <a:schemeClr val="accent6"/>
                </a:solidFill>
              </a:rPr>
              <a:t> lain: </a:t>
            </a:r>
            <a:r>
              <a:rPr lang="en-US" sz="2000" i="1" dirty="0" err="1">
                <a:solidFill>
                  <a:schemeClr val="accent6"/>
                </a:solidFill>
              </a:rPr>
              <a:t>rapat</a:t>
            </a:r>
            <a:r>
              <a:rPr lang="en-US" sz="2000" i="1" dirty="0">
                <a:solidFill>
                  <a:schemeClr val="accent6"/>
                </a:solidFill>
              </a:rPr>
              <a:t> </a:t>
            </a:r>
            <a:r>
              <a:rPr lang="en-US" sz="2000" i="1" dirty="0" err="1">
                <a:solidFill>
                  <a:schemeClr val="accent6"/>
                </a:solidFill>
              </a:rPr>
              <a:t>anggota</a:t>
            </a:r>
            <a:r>
              <a:rPr lang="en-US" sz="2000" i="1" dirty="0">
                <a:solidFill>
                  <a:schemeClr val="accent6"/>
                </a:solidFill>
              </a:rPr>
              <a:t>, </a:t>
            </a:r>
            <a:r>
              <a:rPr lang="en-US" sz="2000" i="1" dirty="0" err="1">
                <a:solidFill>
                  <a:schemeClr val="accent6"/>
                </a:solidFill>
              </a:rPr>
              <a:t>pengurus</a:t>
            </a:r>
            <a:r>
              <a:rPr lang="en-US" sz="2000" i="1" dirty="0">
                <a:solidFill>
                  <a:schemeClr val="accent6"/>
                </a:solidFill>
              </a:rPr>
              <a:t>, </a:t>
            </a:r>
            <a:r>
              <a:rPr lang="en-US" sz="2000" i="1" dirty="0" err="1">
                <a:solidFill>
                  <a:schemeClr val="accent6"/>
                </a:solidFill>
              </a:rPr>
              <a:t>pengawas</a:t>
            </a:r>
            <a:r>
              <a:rPr lang="en-US" sz="2000" i="1" dirty="0">
                <a:solidFill>
                  <a:schemeClr val="accent6"/>
                </a:solidFill>
              </a:rPr>
              <a:t> </a:t>
            </a:r>
            <a:r>
              <a:rPr lang="en-US" sz="2000" i="1" dirty="0" err="1">
                <a:solidFill>
                  <a:schemeClr val="accent6"/>
                </a:solidFill>
              </a:rPr>
              <a:t>dan</a:t>
            </a:r>
            <a:r>
              <a:rPr lang="en-US" sz="2000" i="1" dirty="0">
                <a:solidFill>
                  <a:schemeClr val="accent6"/>
                </a:solidFill>
              </a:rPr>
              <a:t> </a:t>
            </a:r>
            <a:r>
              <a:rPr lang="en-US" sz="2000" i="1" dirty="0" err="1">
                <a:solidFill>
                  <a:schemeClr val="accent6"/>
                </a:solidFill>
              </a:rPr>
              <a:t>pengelola</a:t>
            </a:r>
            <a:r>
              <a:rPr lang="en-US" sz="2000" i="1" dirty="0">
                <a:solidFill>
                  <a:schemeClr val="accent6"/>
                </a:solidFill>
              </a:rPr>
              <a:t>. </a:t>
            </a:r>
            <a:r>
              <a:rPr lang="en-US" sz="2000" dirty="0" err="1">
                <a:solidFill>
                  <a:schemeClr val="accent6"/>
                </a:solidFill>
              </a:rPr>
              <a:t>Diantara</a:t>
            </a:r>
            <a:r>
              <a:rPr lang="en-US" sz="2000" dirty="0">
                <a:solidFill>
                  <a:schemeClr val="accent6"/>
                </a:solidFill>
              </a:rPr>
              <a:t> </a:t>
            </a:r>
            <a:r>
              <a:rPr lang="en-US" sz="2000" dirty="0" err="1">
                <a:solidFill>
                  <a:schemeClr val="accent6"/>
                </a:solidFill>
              </a:rPr>
              <a:t>rapat</a:t>
            </a:r>
            <a:r>
              <a:rPr lang="en-US" sz="2000" dirty="0">
                <a:solidFill>
                  <a:schemeClr val="accent6"/>
                </a:solidFill>
              </a:rPr>
              <a:t> </a:t>
            </a:r>
            <a:r>
              <a:rPr lang="en-US" sz="2000" dirty="0" err="1">
                <a:solidFill>
                  <a:schemeClr val="accent6"/>
                </a:solidFill>
              </a:rPr>
              <a:t>anggota</a:t>
            </a:r>
            <a:r>
              <a:rPr lang="en-US" sz="2000" dirty="0">
                <a:solidFill>
                  <a:schemeClr val="accent6"/>
                </a:solidFill>
              </a:rPr>
              <a:t>, </a:t>
            </a:r>
            <a:r>
              <a:rPr lang="en-US" sz="2000" dirty="0" err="1">
                <a:solidFill>
                  <a:schemeClr val="accent6"/>
                </a:solidFill>
              </a:rPr>
              <a:t>pengurus</a:t>
            </a:r>
            <a:r>
              <a:rPr lang="en-US" sz="2000" dirty="0">
                <a:solidFill>
                  <a:schemeClr val="accent6"/>
                </a:solidFill>
              </a:rPr>
              <a:t> </a:t>
            </a:r>
            <a:r>
              <a:rPr lang="en-US" sz="2000" dirty="0" err="1">
                <a:solidFill>
                  <a:schemeClr val="accent6"/>
                </a:solidFill>
              </a:rPr>
              <a:t>dan</a:t>
            </a:r>
            <a:r>
              <a:rPr lang="en-US" sz="2000" dirty="0">
                <a:solidFill>
                  <a:schemeClr val="accent6"/>
                </a:solidFill>
              </a:rPr>
              <a:t> </a:t>
            </a:r>
            <a:r>
              <a:rPr lang="en-US" sz="2000" dirty="0" err="1">
                <a:solidFill>
                  <a:schemeClr val="accent6"/>
                </a:solidFill>
              </a:rPr>
              <a:t>pengelola</a:t>
            </a:r>
            <a:r>
              <a:rPr lang="en-US" sz="2000" dirty="0">
                <a:solidFill>
                  <a:schemeClr val="accent6"/>
                </a:solidFill>
              </a:rPr>
              <a:t> </a:t>
            </a:r>
            <a:r>
              <a:rPr lang="en-US" sz="2000" dirty="0" err="1">
                <a:solidFill>
                  <a:schemeClr val="accent6"/>
                </a:solidFill>
              </a:rPr>
              <a:t>terjalin</a:t>
            </a:r>
            <a:r>
              <a:rPr lang="en-US" sz="2000" dirty="0">
                <a:solidFill>
                  <a:schemeClr val="accent6"/>
                </a:solidFill>
              </a:rPr>
              <a:t> </a:t>
            </a:r>
            <a:r>
              <a:rPr lang="en-US" sz="2000" dirty="0" err="1">
                <a:solidFill>
                  <a:schemeClr val="accent6"/>
                </a:solidFill>
              </a:rPr>
              <a:t>hubungan</a:t>
            </a:r>
            <a:r>
              <a:rPr lang="en-US" sz="2000" dirty="0">
                <a:solidFill>
                  <a:schemeClr val="accent6"/>
                </a:solidFill>
              </a:rPr>
              <a:t> </a:t>
            </a:r>
            <a:r>
              <a:rPr lang="en-US" sz="2000" dirty="0" err="1">
                <a:solidFill>
                  <a:schemeClr val="accent6"/>
                </a:solidFill>
              </a:rPr>
              <a:t>perintah</a:t>
            </a:r>
            <a:r>
              <a:rPr lang="en-US" sz="2000" dirty="0">
                <a:solidFill>
                  <a:schemeClr val="accent6"/>
                </a:solidFill>
              </a:rPr>
              <a:t> </a:t>
            </a:r>
            <a:r>
              <a:rPr lang="en-US" sz="2000" dirty="0" err="1">
                <a:solidFill>
                  <a:schemeClr val="accent6"/>
                </a:solidFill>
              </a:rPr>
              <a:t>dan</a:t>
            </a:r>
            <a:r>
              <a:rPr lang="en-US" sz="2000" dirty="0">
                <a:solidFill>
                  <a:schemeClr val="accent6"/>
                </a:solidFill>
              </a:rPr>
              <a:t> </a:t>
            </a:r>
            <a:r>
              <a:rPr lang="en-US" sz="2000" dirty="0" err="1">
                <a:solidFill>
                  <a:schemeClr val="accent6"/>
                </a:solidFill>
              </a:rPr>
              <a:t>tanggung</a:t>
            </a:r>
            <a:r>
              <a:rPr lang="en-US" sz="2000" dirty="0">
                <a:solidFill>
                  <a:schemeClr val="accent6"/>
                </a:solidFill>
              </a:rPr>
              <a:t> </a:t>
            </a:r>
            <a:r>
              <a:rPr lang="en-US" sz="2000" dirty="0" err="1">
                <a:solidFill>
                  <a:schemeClr val="accent6"/>
                </a:solidFill>
              </a:rPr>
              <a:t>jawab</a:t>
            </a:r>
            <a:r>
              <a:rPr lang="en-US" sz="2000" dirty="0">
                <a:solidFill>
                  <a:schemeClr val="accent6"/>
                </a:solidFill>
              </a:rPr>
              <a:t>. </a:t>
            </a:r>
            <a:r>
              <a:rPr lang="en-US" sz="2000" dirty="0" err="1">
                <a:solidFill>
                  <a:schemeClr val="accent6"/>
                </a:solidFill>
              </a:rPr>
              <a:t>Sedang</a:t>
            </a:r>
            <a:r>
              <a:rPr lang="en-US" sz="2000" dirty="0">
                <a:solidFill>
                  <a:schemeClr val="accent6"/>
                </a:solidFill>
              </a:rPr>
              <a:t> </a:t>
            </a:r>
            <a:r>
              <a:rPr lang="en-US" sz="2000" dirty="0" err="1">
                <a:solidFill>
                  <a:schemeClr val="accent6"/>
                </a:solidFill>
              </a:rPr>
              <a:t>pengawas</a:t>
            </a:r>
            <a:r>
              <a:rPr lang="en-US" sz="2000" dirty="0">
                <a:solidFill>
                  <a:schemeClr val="accent6"/>
                </a:solidFill>
              </a:rPr>
              <a:t> </a:t>
            </a:r>
            <a:r>
              <a:rPr lang="en-US" sz="2000" dirty="0" err="1">
                <a:solidFill>
                  <a:schemeClr val="accent6"/>
                </a:solidFill>
              </a:rPr>
              <a:t>hanya</a:t>
            </a:r>
            <a:r>
              <a:rPr lang="en-US" sz="2000" dirty="0">
                <a:solidFill>
                  <a:schemeClr val="accent6"/>
                </a:solidFill>
              </a:rPr>
              <a:t> </a:t>
            </a:r>
            <a:r>
              <a:rPr lang="en-US" sz="2000" dirty="0" err="1">
                <a:solidFill>
                  <a:schemeClr val="accent6"/>
                </a:solidFill>
              </a:rPr>
              <a:t>memiliki</a:t>
            </a:r>
            <a:r>
              <a:rPr lang="en-US" sz="2000" dirty="0">
                <a:solidFill>
                  <a:schemeClr val="accent6"/>
                </a:solidFill>
              </a:rPr>
              <a:t> </a:t>
            </a:r>
            <a:r>
              <a:rPr lang="en-US" sz="2000" dirty="0" err="1">
                <a:solidFill>
                  <a:schemeClr val="accent6"/>
                </a:solidFill>
              </a:rPr>
              <a:t>hubungan</a:t>
            </a:r>
            <a:r>
              <a:rPr lang="en-US" sz="2000" dirty="0">
                <a:solidFill>
                  <a:schemeClr val="accent6"/>
                </a:solidFill>
              </a:rPr>
              <a:t> </a:t>
            </a:r>
            <a:r>
              <a:rPr lang="en-US" sz="2000" dirty="0" err="1">
                <a:solidFill>
                  <a:schemeClr val="accent6"/>
                </a:solidFill>
              </a:rPr>
              <a:t>satu</a:t>
            </a:r>
            <a:r>
              <a:rPr lang="en-US" sz="2000" dirty="0">
                <a:solidFill>
                  <a:schemeClr val="accent6"/>
                </a:solidFill>
              </a:rPr>
              <a:t> </a:t>
            </a:r>
            <a:r>
              <a:rPr lang="en-US" sz="2000" dirty="0" err="1">
                <a:solidFill>
                  <a:schemeClr val="accent6"/>
                </a:solidFill>
              </a:rPr>
              <a:t>arah</a:t>
            </a:r>
            <a:r>
              <a:rPr lang="en-US" sz="2000" dirty="0">
                <a:solidFill>
                  <a:schemeClr val="accent6"/>
                </a:solidFill>
              </a:rPr>
              <a:t>, </a:t>
            </a:r>
            <a:r>
              <a:rPr lang="en-US" sz="2000" dirty="0" err="1">
                <a:solidFill>
                  <a:schemeClr val="accent6"/>
                </a:solidFill>
              </a:rPr>
              <a:t>yaitu</a:t>
            </a:r>
            <a:r>
              <a:rPr lang="en-US" sz="2000" dirty="0">
                <a:solidFill>
                  <a:schemeClr val="accent6"/>
                </a:solidFill>
              </a:rPr>
              <a:t> </a:t>
            </a:r>
            <a:r>
              <a:rPr lang="en-US" sz="2000" dirty="0" err="1">
                <a:solidFill>
                  <a:schemeClr val="accent6"/>
                </a:solidFill>
              </a:rPr>
              <a:t>bertanggung</a:t>
            </a:r>
            <a:r>
              <a:rPr lang="en-US" sz="2000" dirty="0">
                <a:solidFill>
                  <a:schemeClr val="accent6"/>
                </a:solidFill>
              </a:rPr>
              <a:t> </a:t>
            </a:r>
            <a:r>
              <a:rPr lang="en-US" sz="2000" dirty="0" err="1">
                <a:solidFill>
                  <a:schemeClr val="accent6"/>
                </a:solidFill>
              </a:rPr>
              <a:t>jawab</a:t>
            </a:r>
            <a:r>
              <a:rPr lang="en-US" sz="2000" dirty="0">
                <a:solidFill>
                  <a:schemeClr val="accent6"/>
                </a:solidFill>
              </a:rPr>
              <a:t> </a:t>
            </a:r>
            <a:r>
              <a:rPr lang="en-US" sz="2000" dirty="0" err="1">
                <a:solidFill>
                  <a:schemeClr val="accent6"/>
                </a:solidFill>
              </a:rPr>
              <a:t>terhadap</a:t>
            </a:r>
            <a:r>
              <a:rPr lang="en-US" sz="2000" dirty="0">
                <a:solidFill>
                  <a:schemeClr val="accent6"/>
                </a:solidFill>
              </a:rPr>
              <a:t> </a:t>
            </a:r>
            <a:r>
              <a:rPr lang="en-US" sz="2000" dirty="0" err="1">
                <a:solidFill>
                  <a:schemeClr val="accent6"/>
                </a:solidFill>
              </a:rPr>
              <a:t>anggota</a:t>
            </a:r>
            <a:r>
              <a:rPr lang="en-US" sz="2000" dirty="0">
                <a:solidFill>
                  <a:schemeClr val="accent6"/>
                </a:solidFill>
              </a:rPr>
              <a:t>.</a:t>
            </a:r>
          </a:p>
          <a:p>
            <a:pPr marL="609600" indent="-609600">
              <a:buFont typeface="Wingdings" pitchFamily="2" charset="2"/>
              <a:buNone/>
            </a:pPr>
            <a:r>
              <a:rPr lang="en-US" sz="2000" dirty="0" err="1">
                <a:solidFill>
                  <a:srgbClr val="FFFF00"/>
                </a:solidFill>
              </a:rPr>
              <a:t>Bagan</a:t>
            </a:r>
            <a:r>
              <a:rPr lang="en-US" sz="2000" dirty="0">
                <a:solidFill>
                  <a:srgbClr val="FFFF00"/>
                </a:solidFill>
              </a:rPr>
              <a:t> </a:t>
            </a:r>
            <a:r>
              <a:rPr lang="en-US" sz="2000" dirty="0" err="1">
                <a:solidFill>
                  <a:srgbClr val="FFFF00"/>
                </a:solidFill>
              </a:rPr>
              <a:t>struktur</a:t>
            </a:r>
            <a:r>
              <a:rPr lang="en-US" sz="2000" dirty="0">
                <a:solidFill>
                  <a:srgbClr val="FFFF00"/>
                </a:solidFill>
              </a:rPr>
              <a:t> internal </a:t>
            </a:r>
            <a:r>
              <a:rPr lang="en-US" sz="2000" dirty="0" err="1">
                <a:solidFill>
                  <a:srgbClr val="FFFF00"/>
                </a:solidFill>
              </a:rPr>
              <a:t>koperasi</a:t>
            </a:r>
            <a:r>
              <a:rPr lang="en-US" sz="2000" dirty="0">
                <a:solidFill>
                  <a:srgbClr val="FFFF00"/>
                </a:solidFill>
              </a:rPr>
              <a:t>:</a:t>
            </a:r>
          </a:p>
          <a:p>
            <a:pPr marL="609600" indent="-609600">
              <a:buFont typeface="Wingdings" pitchFamily="2" charset="2"/>
              <a:buNone/>
            </a:pPr>
            <a:r>
              <a:rPr lang="en-US" sz="2000" dirty="0">
                <a:solidFill>
                  <a:srgbClr val="FFFF00"/>
                </a:solidFill>
              </a:rPr>
              <a:t>	</a:t>
            </a:r>
            <a:r>
              <a:rPr lang="en-US" sz="2000" dirty="0" err="1">
                <a:solidFill>
                  <a:srgbClr val="FFFF00"/>
                </a:solidFill>
              </a:rPr>
              <a:t>Anggota</a:t>
            </a:r>
            <a:r>
              <a:rPr lang="en-US" sz="2000" dirty="0">
                <a:solidFill>
                  <a:srgbClr val="FFFF00"/>
                </a:solidFill>
              </a:rPr>
              <a:t> </a:t>
            </a:r>
            <a:r>
              <a:rPr lang="en-US" sz="2000" dirty="0" err="1">
                <a:solidFill>
                  <a:srgbClr val="FFFF00"/>
                </a:solidFill>
              </a:rPr>
              <a:t>Koperasi</a:t>
            </a:r>
            <a:endParaRPr lang="en-US" sz="2000" dirty="0">
              <a:solidFill>
                <a:srgbClr val="FFFF00"/>
              </a:solidFill>
            </a:endParaRPr>
          </a:p>
          <a:p>
            <a:pPr marL="609600" indent="-609600">
              <a:buFont typeface="Wingdings" pitchFamily="2" charset="2"/>
              <a:buNone/>
            </a:pPr>
            <a:endParaRPr lang="en-US" sz="2000" dirty="0" smtClean="0">
              <a:solidFill>
                <a:srgbClr val="FFFF00"/>
              </a:solidFill>
            </a:endParaRPr>
          </a:p>
          <a:p>
            <a:pPr marL="609600" indent="-609600">
              <a:buFont typeface="Wingdings" pitchFamily="2" charset="2"/>
              <a:buNone/>
            </a:pPr>
            <a:endParaRPr lang="en-US" sz="2000" dirty="0" smtClean="0">
              <a:solidFill>
                <a:srgbClr val="FFFF00"/>
              </a:solidFill>
            </a:endParaRPr>
          </a:p>
          <a:p>
            <a:pPr marL="609600" indent="-609600">
              <a:buFont typeface="Wingdings" pitchFamily="2" charset="2"/>
              <a:buNone/>
            </a:pPr>
            <a:r>
              <a:rPr lang="en-US" sz="2000" dirty="0" smtClean="0">
                <a:solidFill>
                  <a:srgbClr val="FFFF00"/>
                </a:solidFill>
              </a:rPr>
              <a:t>	</a:t>
            </a:r>
            <a:r>
              <a:rPr lang="en-US" sz="2000" dirty="0" err="1" smtClean="0">
                <a:solidFill>
                  <a:srgbClr val="FFFF00"/>
                </a:solidFill>
              </a:rPr>
              <a:t>Rapat</a:t>
            </a:r>
            <a:r>
              <a:rPr lang="en-US" sz="2000" dirty="0" smtClean="0">
                <a:solidFill>
                  <a:srgbClr val="FFFF00"/>
                </a:solidFill>
              </a:rPr>
              <a:t> </a:t>
            </a:r>
            <a:r>
              <a:rPr lang="en-US" sz="2000" dirty="0" err="1">
                <a:solidFill>
                  <a:srgbClr val="FFFF00"/>
                </a:solidFill>
              </a:rPr>
              <a:t>Anggota</a:t>
            </a:r>
            <a:endParaRPr lang="en-US" sz="2000" dirty="0">
              <a:solidFill>
                <a:srgbClr val="FFFF00"/>
              </a:solidFill>
            </a:endParaRPr>
          </a:p>
          <a:p>
            <a:pPr marL="609600" indent="-609600">
              <a:buFont typeface="Wingdings" pitchFamily="2" charset="2"/>
              <a:buNone/>
            </a:pPr>
            <a:endParaRPr lang="en-US" sz="2000" dirty="0">
              <a:solidFill>
                <a:srgbClr val="FFFF00"/>
              </a:solidFill>
            </a:endParaRPr>
          </a:p>
          <a:p>
            <a:pPr marL="609600" indent="-609600">
              <a:buFont typeface="Wingdings" pitchFamily="2" charset="2"/>
              <a:buNone/>
            </a:pPr>
            <a:r>
              <a:rPr lang="en-US" sz="2000" dirty="0">
                <a:solidFill>
                  <a:srgbClr val="FFFF00"/>
                </a:solidFill>
              </a:rPr>
              <a:t>	</a:t>
            </a:r>
            <a:r>
              <a:rPr lang="en-US" sz="2000" dirty="0" err="1">
                <a:solidFill>
                  <a:srgbClr val="FFFF00"/>
                </a:solidFill>
              </a:rPr>
              <a:t>Pengurus</a:t>
            </a:r>
            <a:endParaRPr lang="en-US" sz="2000" dirty="0">
              <a:solidFill>
                <a:srgbClr val="FFFF00"/>
              </a:solidFill>
            </a:endParaRPr>
          </a:p>
          <a:p>
            <a:pPr marL="609600" indent="-609600">
              <a:buFont typeface="Wingdings" pitchFamily="2" charset="2"/>
              <a:buNone/>
            </a:pPr>
            <a:r>
              <a:rPr lang="en-US" sz="2000" dirty="0">
                <a:solidFill>
                  <a:srgbClr val="FFFF00"/>
                </a:solidFill>
              </a:rPr>
              <a:t>						</a:t>
            </a:r>
            <a:r>
              <a:rPr lang="en-US" sz="2000" dirty="0" err="1">
                <a:solidFill>
                  <a:srgbClr val="FFFF00"/>
                </a:solidFill>
              </a:rPr>
              <a:t>Pengawas</a:t>
            </a:r>
            <a:r>
              <a:rPr lang="en-US" sz="2000" dirty="0">
                <a:solidFill>
                  <a:srgbClr val="FFFF00"/>
                </a:solidFill>
              </a:rPr>
              <a:t>		</a:t>
            </a:r>
          </a:p>
          <a:p>
            <a:pPr marL="609600" indent="-609600">
              <a:buFont typeface="Wingdings" pitchFamily="2" charset="2"/>
              <a:buNone/>
            </a:pPr>
            <a:r>
              <a:rPr lang="en-US" sz="2000" dirty="0">
                <a:solidFill>
                  <a:srgbClr val="FFFF00"/>
                </a:solidFill>
              </a:rPr>
              <a:t>	</a:t>
            </a:r>
            <a:r>
              <a:rPr lang="en-US" sz="2000" dirty="0" err="1">
                <a:solidFill>
                  <a:srgbClr val="FFFF00"/>
                </a:solidFill>
              </a:rPr>
              <a:t>Pengelola</a:t>
            </a:r>
            <a:r>
              <a:rPr lang="en-US" sz="2000" dirty="0">
                <a:solidFill>
                  <a:srgbClr val="FFFF00"/>
                </a:solidFill>
              </a:rPr>
              <a:t> </a:t>
            </a:r>
          </a:p>
        </p:txBody>
      </p:sp>
      <p:sp>
        <p:nvSpPr>
          <p:cNvPr id="477188" name="Line 4"/>
          <p:cNvSpPr>
            <a:spLocks noChangeShapeType="1"/>
          </p:cNvSpPr>
          <p:nvPr/>
        </p:nvSpPr>
        <p:spPr bwMode="auto">
          <a:xfrm>
            <a:off x="1524000" y="3886200"/>
            <a:ext cx="0" cy="640080"/>
          </a:xfrm>
          <a:prstGeom prst="line">
            <a:avLst/>
          </a:prstGeom>
          <a:noFill/>
          <a:ln w="9525">
            <a:solidFill>
              <a:schemeClr val="bg1"/>
            </a:solidFill>
            <a:round/>
            <a:headEnd/>
            <a:tailEnd type="triangle" w="med" len="med"/>
          </a:ln>
          <a:effectLst/>
        </p:spPr>
        <p:txBody>
          <a:bodyPr/>
          <a:lstStyle/>
          <a:p>
            <a:endParaRPr lang="en-US"/>
          </a:p>
        </p:txBody>
      </p:sp>
      <p:sp>
        <p:nvSpPr>
          <p:cNvPr id="477189" name="Line 5"/>
          <p:cNvSpPr>
            <a:spLocks noChangeShapeType="1"/>
          </p:cNvSpPr>
          <p:nvPr/>
        </p:nvSpPr>
        <p:spPr bwMode="auto">
          <a:xfrm>
            <a:off x="1447800" y="4848225"/>
            <a:ext cx="0" cy="381000"/>
          </a:xfrm>
          <a:prstGeom prst="line">
            <a:avLst/>
          </a:prstGeom>
          <a:noFill/>
          <a:ln w="9525">
            <a:solidFill>
              <a:schemeClr val="bg1"/>
            </a:solidFill>
            <a:round/>
            <a:headEnd/>
            <a:tailEnd type="triangle" w="med" len="med"/>
          </a:ln>
          <a:effectLst/>
        </p:spPr>
        <p:txBody>
          <a:bodyPr/>
          <a:lstStyle/>
          <a:p>
            <a:endParaRPr lang="en-US"/>
          </a:p>
        </p:txBody>
      </p:sp>
      <p:sp>
        <p:nvSpPr>
          <p:cNvPr id="477190" name="Line 6"/>
          <p:cNvSpPr>
            <a:spLocks noChangeShapeType="1"/>
          </p:cNvSpPr>
          <p:nvPr/>
        </p:nvSpPr>
        <p:spPr bwMode="auto">
          <a:xfrm>
            <a:off x="1447800" y="5562600"/>
            <a:ext cx="0" cy="381000"/>
          </a:xfrm>
          <a:prstGeom prst="line">
            <a:avLst/>
          </a:prstGeom>
          <a:noFill/>
          <a:ln w="9525">
            <a:solidFill>
              <a:schemeClr val="bg1"/>
            </a:solidFill>
            <a:round/>
            <a:headEnd/>
            <a:tailEnd type="triangle" w="med" len="med"/>
          </a:ln>
          <a:effectLst/>
        </p:spPr>
        <p:txBody>
          <a:bodyPr/>
          <a:lstStyle/>
          <a:p>
            <a:endParaRPr lang="en-US"/>
          </a:p>
        </p:txBody>
      </p:sp>
      <p:sp>
        <p:nvSpPr>
          <p:cNvPr id="477191" name="Line 7"/>
          <p:cNvSpPr>
            <a:spLocks noChangeShapeType="1"/>
          </p:cNvSpPr>
          <p:nvPr/>
        </p:nvSpPr>
        <p:spPr bwMode="auto">
          <a:xfrm>
            <a:off x="4953000" y="4919663"/>
            <a:ext cx="0" cy="685800"/>
          </a:xfrm>
          <a:prstGeom prst="line">
            <a:avLst/>
          </a:prstGeom>
          <a:noFill/>
          <a:ln w="9525">
            <a:solidFill>
              <a:schemeClr val="bg1"/>
            </a:solidFill>
            <a:round/>
            <a:headEnd/>
            <a:tailEnd type="triangle" w="med" len="med"/>
          </a:ln>
          <a:effectLst/>
        </p:spPr>
        <p:txBody>
          <a:bodyPr/>
          <a:lstStyle/>
          <a:p>
            <a:endParaRPr lang="en-US"/>
          </a:p>
        </p:txBody>
      </p:sp>
      <p:sp>
        <p:nvSpPr>
          <p:cNvPr id="477192" name="Line 8"/>
          <p:cNvSpPr>
            <a:spLocks noChangeShapeType="1"/>
          </p:cNvSpPr>
          <p:nvPr/>
        </p:nvSpPr>
        <p:spPr bwMode="auto">
          <a:xfrm>
            <a:off x="1447800" y="4933950"/>
            <a:ext cx="3505200" cy="0"/>
          </a:xfrm>
          <a:prstGeom prst="line">
            <a:avLst/>
          </a:prstGeom>
          <a:noFill/>
          <a:ln w="9525">
            <a:solidFill>
              <a:schemeClr val="bg1"/>
            </a:solidFill>
            <a:round/>
            <a:headEnd/>
            <a:tailEnd/>
          </a:ln>
          <a:effectLst/>
        </p:spPr>
        <p:txBody>
          <a:bodyPr/>
          <a:lstStyle/>
          <a:p>
            <a:endParaRPr lang="en-US"/>
          </a:p>
        </p:txBody>
      </p:sp>
      <p:sp>
        <p:nvSpPr>
          <p:cNvPr id="477193" name="Line 9"/>
          <p:cNvSpPr>
            <a:spLocks noChangeShapeType="1"/>
          </p:cNvSpPr>
          <p:nvPr/>
        </p:nvSpPr>
        <p:spPr bwMode="auto">
          <a:xfrm flipV="1">
            <a:off x="1143000" y="5562600"/>
            <a:ext cx="0" cy="381000"/>
          </a:xfrm>
          <a:prstGeom prst="line">
            <a:avLst/>
          </a:prstGeom>
          <a:noFill/>
          <a:ln w="9525">
            <a:solidFill>
              <a:srgbClr val="FFFF00"/>
            </a:solidFill>
            <a:round/>
            <a:headEnd/>
            <a:tailEnd type="triangle" w="med" len="med"/>
          </a:ln>
          <a:effectLst/>
        </p:spPr>
        <p:txBody>
          <a:bodyPr/>
          <a:lstStyle/>
          <a:p>
            <a:endParaRPr lang="en-US"/>
          </a:p>
        </p:txBody>
      </p:sp>
      <p:sp>
        <p:nvSpPr>
          <p:cNvPr id="477194" name="Line 10"/>
          <p:cNvSpPr>
            <a:spLocks noChangeShapeType="1"/>
          </p:cNvSpPr>
          <p:nvPr/>
        </p:nvSpPr>
        <p:spPr bwMode="auto">
          <a:xfrm flipV="1">
            <a:off x="1143000" y="4800600"/>
            <a:ext cx="0" cy="381000"/>
          </a:xfrm>
          <a:prstGeom prst="line">
            <a:avLst/>
          </a:prstGeom>
          <a:noFill/>
          <a:ln w="9525">
            <a:solidFill>
              <a:srgbClr val="FFFF00"/>
            </a:solidFill>
            <a:round/>
            <a:headEnd/>
            <a:tailEnd type="triangle" w="med" len="med"/>
          </a:ln>
          <a:effectLst/>
        </p:spPr>
        <p:txBody>
          <a:bodyPr/>
          <a:lstStyle/>
          <a:p>
            <a:endParaRPr lang="en-US"/>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1" name="Rectangle 3"/>
          <p:cNvSpPr>
            <a:spLocks noGrp="1" noChangeArrowheads="1"/>
          </p:cNvSpPr>
          <p:nvPr>
            <p:ph idx="1"/>
          </p:nvPr>
        </p:nvSpPr>
        <p:spPr>
          <a:xfrm>
            <a:off x="0" y="0"/>
            <a:ext cx="9296400" cy="6892925"/>
          </a:xfrm>
          <a:solidFill>
            <a:schemeClr val="tx1"/>
          </a:solidFill>
          <a:ln>
            <a:solidFill>
              <a:srgbClr val="FFFF00"/>
            </a:solidFill>
          </a:ln>
        </p:spPr>
        <p:txBody>
          <a:bodyPr>
            <a:normAutofit/>
          </a:bodyPr>
          <a:lstStyle/>
          <a:p>
            <a:pPr>
              <a:lnSpc>
                <a:spcPct val="90000"/>
              </a:lnSpc>
              <a:buFont typeface="Wingdings" pitchFamily="2" charset="2"/>
              <a:buNone/>
            </a:pPr>
            <a:r>
              <a:rPr lang="en-US" sz="2000" dirty="0" err="1">
                <a:solidFill>
                  <a:srgbClr val="00FF99"/>
                </a:solidFill>
              </a:rPr>
              <a:t>Struktur</a:t>
            </a:r>
            <a:r>
              <a:rPr lang="en-US" sz="2000" dirty="0">
                <a:solidFill>
                  <a:srgbClr val="00FF99"/>
                </a:solidFill>
              </a:rPr>
              <a:t> </a:t>
            </a:r>
            <a:r>
              <a:rPr lang="en-US" sz="2000" dirty="0" err="1">
                <a:solidFill>
                  <a:srgbClr val="00FF99"/>
                </a:solidFill>
              </a:rPr>
              <a:t>eksternal</a:t>
            </a:r>
            <a:r>
              <a:rPr lang="en-US" sz="2000" dirty="0">
                <a:solidFill>
                  <a:srgbClr val="00FF99"/>
                </a:solidFill>
              </a:rPr>
              <a:t> </a:t>
            </a:r>
            <a:r>
              <a:rPr lang="en-US" sz="2000" dirty="0" err="1">
                <a:solidFill>
                  <a:srgbClr val="00FF99"/>
                </a:solidFill>
              </a:rPr>
              <a:t>organisasi</a:t>
            </a:r>
            <a:r>
              <a:rPr lang="en-US" sz="2000" dirty="0">
                <a:solidFill>
                  <a:srgbClr val="00FF99"/>
                </a:solidFill>
              </a:rPr>
              <a:t> </a:t>
            </a:r>
            <a:r>
              <a:rPr lang="en-US" sz="2000" dirty="0" err="1">
                <a:solidFill>
                  <a:srgbClr val="00FF99"/>
                </a:solidFill>
              </a:rPr>
              <a:t>koperasi</a:t>
            </a:r>
            <a:endParaRPr lang="en-US" sz="2000" dirty="0">
              <a:solidFill>
                <a:srgbClr val="00FF99"/>
              </a:solidFill>
            </a:endParaRPr>
          </a:p>
          <a:p>
            <a:pPr>
              <a:lnSpc>
                <a:spcPct val="90000"/>
              </a:lnSpc>
              <a:buFont typeface="Wingdings" pitchFamily="2" charset="2"/>
              <a:buNone/>
            </a:pPr>
            <a:r>
              <a:rPr lang="en-US" sz="2000" dirty="0">
                <a:solidFill>
                  <a:srgbClr val="00FF99"/>
                </a:solidFill>
              </a:rPr>
              <a:t>	</a:t>
            </a:r>
            <a:r>
              <a:rPr lang="en-US" sz="2000" dirty="0" err="1">
                <a:solidFill>
                  <a:srgbClr val="00FF99"/>
                </a:solidFill>
              </a:rPr>
              <a:t>ini</a:t>
            </a:r>
            <a:r>
              <a:rPr lang="en-US" sz="2000" dirty="0">
                <a:solidFill>
                  <a:srgbClr val="00FF99"/>
                </a:solidFill>
              </a:rPr>
              <a:t> </a:t>
            </a:r>
            <a:r>
              <a:rPr lang="en-US" sz="2000" dirty="0" err="1">
                <a:solidFill>
                  <a:srgbClr val="00FF99"/>
                </a:solidFill>
              </a:rPr>
              <a:t>berhubungan</a:t>
            </a:r>
            <a:r>
              <a:rPr lang="en-US" sz="2000" dirty="0">
                <a:solidFill>
                  <a:srgbClr val="00FF99"/>
                </a:solidFill>
              </a:rPr>
              <a:t> </a:t>
            </a:r>
            <a:r>
              <a:rPr lang="en-US" sz="2000" dirty="0" err="1">
                <a:solidFill>
                  <a:srgbClr val="00FF99"/>
                </a:solidFill>
              </a:rPr>
              <a:t>dng</a:t>
            </a:r>
            <a:r>
              <a:rPr lang="en-US" sz="2000" dirty="0">
                <a:solidFill>
                  <a:srgbClr val="00FF99"/>
                </a:solidFill>
              </a:rPr>
              <a:t> </a:t>
            </a:r>
            <a:r>
              <a:rPr lang="en-US" sz="2000" dirty="0" err="1">
                <a:solidFill>
                  <a:srgbClr val="00FF99"/>
                </a:solidFill>
              </a:rPr>
              <a:t>adanya</a:t>
            </a:r>
            <a:r>
              <a:rPr lang="en-US" sz="2000" dirty="0">
                <a:solidFill>
                  <a:srgbClr val="00FF99"/>
                </a:solidFill>
              </a:rPr>
              <a:t> </a:t>
            </a:r>
            <a:r>
              <a:rPr lang="en-US" sz="2000" dirty="0" err="1">
                <a:solidFill>
                  <a:srgbClr val="00FF99"/>
                </a:solidFill>
              </a:rPr>
              <a:t>penggabungan</a:t>
            </a:r>
            <a:r>
              <a:rPr lang="en-US" sz="2000" dirty="0">
                <a:solidFill>
                  <a:srgbClr val="00FF99"/>
                </a:solidFill>
              </a:rPr>
              <a:t> </a:t>
            </a:r>
            <a:r>
              <a:rPr lang="en-US" sz="2000" dirty="0" err="1">
                <a:solidFill>
                  <a:srgbClr val="00FF99"/>
                </a:solidFill>
              </a:rPr>
              <a:t>koperasi</a:t>
            </a:r>
            <a:r>
              <a:rPr lang="en-US" sz="2000" dirty="0">
                <a:solidFill>
                  <a:srgbClr val="00FF99"/>
                </a:solidFill>
              </a:rPr>
              <a:t> </a:t>
            </a:r>
            <a:r>
              <a:rPr lang="en-US" sz="2000" dirty="0" err="1">
                <a:solidFill>
                  <a:srgbClr val="00FF99"/>
                </a:solidFill>
              </a:rPr>
              <a:t>sejenis</a:t>
            </a:r>
            <a:r>
              <a:rPr lang="en-US" sz="2000" dirty="0">
                <a:solidFill>
                  <a:srgbClr val="00FF99"/>
                </a:solidFill>
              </a:rPr>
              <a:t> </a:t>
            </a:r>
            <a:r>
              <a:rPr lang="en-US" sz="2000" dirty="0" err="1">
                <a:solidFill>
                  <a:srgbClr val="00FF99"/>
                </a:solidFill>
              </a:rPr>
              <a:t>pada</a:t>
            </a:r>
            <a:r>
              <a:rPr lang="en-US" sz="2000" dirty="0">
                <a:solidFill>
                  <a:srgbClr val="00FF99"/>
                </a:solidFill>
              </a:rPr>
              <a:t> </a:t>
            </a:r>
            <a:r>
              <a:rPr lang="en-US" sz="2000" dirty="0" err="1">
                <a:solidFill>
                  <a:srgbClr val="00FF99"/>
                </a:solidFill>
              </a:rPr>
              <a:t>suatu</a:t>
            </a:r>
            <a:r>
              <a:rPr lang="en-US" sz="2000" dirty="0">
                <a:solidFill>
                  <a:srgbClr val="00FF99"/>
                </a:solidFill>
              </a:rPr>
              <a:t> </a:t>
            </a:r>
            <a:r>
              <a:rPr lang="en-US" sz="2000" dirty="0" err="1">
                <a:solidFill>
                  <a:srgbClr val="00FF99"/>
                </a:solidFill>
              </a:rPr>
              <a:t>wilayah</a:t>
            </a:r>
            <a:r>
              <a:rPr lang="en-US" sz="2000" dirty="0">
                <a:solidFill>
                  <a:srgbClr val="00FF99"/>
                </a:solidFill>
              </a:rPr>
              <a:t> </a:t>
            </a:r>
            <a:r>
              <a:rPr lang="en-US" sz="2000" dirty="0" err="1">
                <a:solidFill>
                  <a:srgbClr val="00FF99"/>
                </a:solidFill>
              </a:rPr>
              <a:t>tertentu</a:t>
            </a:r>
            <a:r>
              <a:rPr lang="en-US" sz="2000" dirty="0">
                <a:solidFill>
                  <a:srgbClr val="00FF99"/>
                </a:solidFill>
              </a:rPr>
              <a:t>. Hal </a:t>
            </a:r>
            <a:r>
              <a:rPr lang="en-US" sz="2000" dirty="0" err="1">
                <a:solidFill>
                  <a:srgbClr val="00FF99"/>
                </a:solidFill>
              </a:rPr>
              <a:t>ini</a:t>
            </a:r>
            <a:r>
              <a:rPr lang="en-US" sz="2000" dirty="0">
                <a:solidFill>
                  <a:srgbClr val="00FF99"/>
                </a:solidFill>
              </a:rPr>
              <a:t> </a:t>
            </a:r>
            <a:r>
              <a:rPr lang="en-US" sz="2000" dirty="0" err="1">
                <a:solidFill>
                  <a:srgbClr val="00FF99"/>
                </a:solidFill>
              </a:rPr>
              <a:t>diperlukan</a:t>
            </a:r>
            <a:r>
              <a:rPr lang="en-US" sz="2000" dirty="0">
                <a:solidFill>
                  <a:srgbClr val="00FF99"/>
                </a:solidFill>
              </a:rPr>
              <a:t> </a:t>
            </a:r>
            <a:r>
              <a:rPr lang="en-US" sz="2000" dirty="0" err="1">
                <a:solidFill>
                  <a:srgbClr val="00FF99"/>
                </a:solidFill>
              </a:rPr>
              <a:t>utk</a:t>
            </a:r>
            <a:r>
              <a:rPr lang="en-US" sz="2000" dirty="0">
                <a:solidFill>
                  <a:srgbClr val="00FF99"/>
                </a:solidFill>
              </a:rPr>
              <a:t> </a:t>
            </a:r>
            <a:r>
              <a:rPr lang="en-US" sz="2000" dirty="0" err="1">
                <a:solidFill>
                  <a:srgbClr val="00FF99"/>
                </a:solidFill>
              </a:rPr>
              <a:t>pembinaan</a:t>
            </a:r>
            <a:r>
              <a:rPr lang="en-US" sz="2000" dirty="0">
                <a:solidFill>
                  <a:srgbClr val="00FF99"/>
                </a:solidFill>
              </a:rPr>
              <a:t>, </a:t>
            </a:r>
            <a:r>
              <a:rPr lang="en-US" sz="2000" dirty="0" err="1">
                <a:solidFill>
                  <a:srgbClr val="00FF99"/>
                </a:solidFill>
              </a:rPr>
              <a:t>pelatihan</a:t>
            </a:r>
            <a:r>
              <a:rPr lang="en-US" sz="2000" dirty="0">
                <a:solidFill>
                  <a:srgbClr val="00FF99"/>
                </a:solidFill>
              </a:rPr>
              <a:t>, </a:t>
            </a:r>
            <a:r>
              <a:rPr lang="en-US" sz="2000" dirty="0" err="1">
                <a:solidFill>
                  <a:srgbClr val="00FF99"/>
                </a:solidFill>
              </a:rPr>
              <a:t>kemudahan</a:t>
            </a:r>
            <a:r>
              <a:rPr lang="en-US" sz="2000" dirty="0">
                <a:solidFill>
                  <a:srgbClr val="00FF99"/>
                </a:solidFill>
              </a:rPr>
              <a:t> </a:t>
            </a:r>
            <a:r>
              <a:rPr lang="en-US" sz="2000" dirty="0" err="1">
                <a:solidFill>
                  <a:srgbClr val="00FF99"/>
                </a:solidFill>
              </a:rPr>
              <a:t>mendapatkan</a:t>
            </a:r>
            <a:r>
              <a:rPr lang="en-US" sz="2000" dirty="0">
                <a:solidFill>
                  <a:srgbClr val="00FF99"/>
                </a:solidFill>
              </a:rPr>
              <a:t> modal </a:t>
            </a:r>
            <a:r>
              <a:rPr lang="en-US" sz="2000" dirty="0" err="1">
                <a:solidFill>
                  <a:srgbClr val="00FF99"/>
                </a:solidFill>
              </a:rPr>
              <a:t>dan</a:t>
            </a:r>
            <a:r>
              <a:rPr lang="en-US" sz="2000" dirty="0">
                <a:solidFill>
                  <a:srgbClr val="00FF99"/>
                </a:solidFill>
              </a:rPr>
              <a:t> </a:t>
            </a:r>
            <a:r>
              <a:rPr lang="en-US" sz="2000" dirty="0" err="1">
                <a:solidFill>
                  <a:srgbClr val="00FF99"/>
                </a:solidFill>
              </a:rPr>
              <a:t>kemudahan</a:t>
            </a:r>
            <a:r>
              <a:rPr lang="en-US" sz="2000" dirty="0">
                <a:solidFill>
                  <a:srgbClr val="00FF99"/>
                </a:solidFill>
              </a:rPr>
              <a:t> lain. </a:t>
            </a:r>
            <a:r>
              <a:rPr lang="en-US" sz="2000" dirty="0" err="1">
                <a:solidFill>
                  <a:srgbClr val="00FF99"/>
                </a:solidFill>
              </a:rPr>
              <a:t>Untuk</a:t>
            </a:r>
            <a:r>
              <a:rPr lang="en-US" sz="2000" dirty="0">
                <a:solidFill>
                  <a:srgbClr val="00FF99"/>
                </a:solidFill>
              </a:rPr>
              <a:t> </a:t>
            </a:r>
            <a:r>
              <a:rPr lang="en-US" sz="2000" dirty="0" err="1">
                <a:solidFill>
                  <a:srgbClr val="00FF99"/>
                </a:solidFill>
              </a:rPr>
              <a:t>itu</a:t>
            </a:r>
            <a:r>
              <a:rPr lang="en-US" sz="2000" dirty="0">
                <a:solidFill>
                  <a:srgbClr val="00FF99"/>
                </a:solidFill>
              </a:rPr>
              <a:t> </a:t>
            </a:r>
            <a:r>
              <a:rPr lang="en-US" sz="2000" dirty="0" err="1">
                <a:solidFill>
                  <a:srgbClr val="00FF99"/>
                </a:solidFill>
              </a:rPr>
              <a:t>dibentuklah</a:t>
            </a:r>
            <a:r>
              <a:rPr lang="en-US" sz="2000" dirty="0">
                <a:solidFill>
                  <a:srgbClr val="00FF99"/>
                </a:solidFill>
              </a:rPr>
              <a:t>: </a:t>
            </a:r>
            <a:r>
              <a:rPr lang="en-US" sz="2000" dirty="0" err="1">
                <a:solidFill>
                  <a:srgbClr val="00FF99"/>
                </a:solidFill>
              </a:rPr>
              <a:t>Koperasi</a:t>
            </a:r>
            <a:r>
              <a:rPr lang="en-US" sz="2000" dirty="0">
                <a:solidFill>
                  <a:srgbClr val="00FF99"/>
                </a:solidFill>
              </a:rPr>
              <a:t> Primer, </a:t>
            </a:r>
            <a:r>
              <a:rPr lang="en-US" sz="2000" dirty="0" err="1">
                <a:solidFill>
                  <a:srgbClr val="00FF99"/>
                </a:solidFill>
              </a:rPr>
              <a:t>Koperasi</a:t>
            </a:r>
            <a:r>
              <a:rPr lang="en-US" sz="2000" dirty="0">
                <a:solidFill>
                  <a:srgbClr val="00FF99"/>
                </a:solidFill>
              </a:rPr>
              <a:t> </a:t>
            </a:r>
            <a:r>
              <a:rPr lang="en-US" sz="2000" dirty="0" err="1">
                <a:solidFill>
                  <a:srgbClr val="00FF99"/>
                </a:solidFill>
              </a:rPr>
              <a:t>Pusat</a:t>
            </a:r>
            <a:r>
              <a:rPr lang="en-US" sz="2000" dirty="0">
                <a:solidFill>
                  <a:srgbClr val="00FF99"/>
                </a:solidFill>
              </a:rPr>
              <a:t>, </a:t>
            </a:r>
            <a:r>
              <a:rPr lang="en-US" sz="2000" dirty="0" err="1">
                <a:solidFill>
                  <a:srgbClr val="00FF99"/>
                </a:solidFill>
              </a:rPr>
              <a:t>Koperasi</a:t>
            </a:r>
            <a:r>
              <a:rPr lang="en-US" sz="2000" dirty="0">
                <a:solidFill>
                  <a:srgbClr val="00FF99"/>
                </a:solidFill>
              </a:rPr>
              <a:t> </a:t>
            </a:r>
            <a:r>
              <a:rPr lang="en-US" sz="2000" dirty="0" err="1">
                <a:solidFill>
                  <a:srgbClr val="00FF99"/>
                </a:solidFill>
              </a:rPr>
              <a:t>Gabungan</a:t>
            </a:r>
            <a:r>
              <a:rPr lang="en-US" sz="2000" dirty="0">
                <a:solidFill>
                  <a:srgbClr val="00FF99"/>
                </a:solidFill>
              </a:rPr>
              <a:t> </a:t>
            </a:r>
            <a:r>
              <a:rPr lang="en-US" sz="2000" dirty="0" err="1">
                <a:solidFill>
                  <a:srgbClr val="00FF99"/>
                </a:solidFill>
              </a:rPr>
              <a:t>dan</a:t>
            </a:r>
            <a:r>
              <a:rPr lang="en-US" sz="2000" dirty="0">
                <a:solidFill>
                  <a:srgbClr val="00FF99"/>
                </a:solidFill>
              </a:rPr>
              <a:t> </a:t>
            </a:r>
            <a:r>
              <a:rPr lang="en-US" sz="2000" dirty="0" err="1">
                <a:solidFill>
                  <a:srgbClr val="00FF99"/>
                </a:solidFill>
              </a:rPr>
              <a:t>Koperasi</a:t>
            </a:r>
            <a:r>
              <a:rPr lang="en-US" sz="2000" dirty="0">
                <a:solidFill>
                  <a:srgbClr val="00FF99"/>
                </a:solidFill>
              </a:rPr>
              <a:t> </a:t>
            </a:r>
            <a:r>
              <a:rPr lang="en-US" sz="2000" dirty="0" err="1">
                <a:solidFill>
                  <a:srgbClr val="00FF99"/>
                </a:solidFill>
              </a:rPr>
              <a:t>Induk</a:t>
            </a:r>
            <a:r>
              <a:rPr lang="en-US" sz="2000" dirty="0">
                <a:solidFill>
                  <a:srgbClr val="00FF99"/>
                </a:solidFill>
              </a:rPr>
              <a:t>.</a:t>
            </a:r>
          </a:p>
          <a:p>
            <a:pPr>
              <a:lnSpc>
                <a:spcPct val="90000"/>
              </a:lnSpc>
              <a:buFont typeface="Wingdings" pitchFamily="2" charset="2"/>
              <a:buNone/>
            </a:pPr>
            <a:r>
              <a:rPr lang="en-US" sz="2000" dirty="0" smtClean="0">
                <a:solidFill>
                  <a:schemeClr val="accent6"/>
                </a:solidFill>
              </a:rPr>
              <a:t>				</a:t>
            </a:r>
            <a:r>
              <a:rPr lang="en-US" sz="2000" dirty="0" err="1" smtClean="0">
                <a:solidFill>
                  <a:schemeClr val="accent6"/>
                </a:solidFill>
              </a:rPr>
              <a:t>Struktur</a:t>
            </a:r>
            <a:r>
              <a:rPr lang="en-US" sz="2000" dirty="0" smtClean="0">
                <a:solidFill>
                  <a:schemeClr val="accent6"/>
                </a:solidFill>
              </a:rPr>
              <a:t> </a:t>
            </a:r>
            <a:r>
              <a:rPr lang="en-US" sz="2000" dirty="0" err="1">
                <a:solidFill>
                  <a:schemeClr val="accent6"/>
                </a:solidFill>
              </a:rPr>
              <a:t>eksternal</a:t>
            </a:r>
            <a:r>
              <a:rPr lang="en-US" sz="2000" dirty="0">
                <a:solidFill>
                  <a:schemeClr val="accent6"/>
                </a:solidFill>
              </a:rPr>
              <a:t> </a:t>
            </a:r>
            <a:r>
              <a:rPr lang="en-US" sz="2000" dirty="0" err="1">
                <a:solidFill>
                  <a:schemeClr val="accent6"/>
                </a:solidFill>
              </a:rPr>
              <a:t>organisasi</a:t>
            </a:r>
            <a:r>
              <a:rPr lang="en-US" sz="2000" dirty="0">
                <a:solidFill>
                  <a:schemeClr val="accent6"/>
                </a:solidFill>
              </a:rPr>
              <a:t> </a:t>
            </a:r>
            <a:r>
              <a:rPr lang="en-US" sz="2000" dirty="0" err="1">
                <a:solidFill>
                  <a:schemeClr val="accent6"/>
                </a:solidFill>
              </a:rPr>
              <a:t>koperasi</a:t>
            </a:r>
            <a:r>
              <a:rPr lang="en-US" sz="2000" dirty="0">
                <a:solidFill>
                  <a:schemeClr val="accent6"/>
                </a:solidFill>
              </a:rPr>
              <a:t> </a:t>
            </a:r>
          </a:p>
          <a:p>
            <a:pPr>
              <a:lnSpc>
                <a:spcPct val="90000"/>
              </a:lnSpc>
              <a:buFont typeface="Wingdings" pitchFamily="2" charset="2"/>
              <a:buNone/>
            </a:pPr>
            <a:endParaRPr lang="en-US" sz="2000" dirty="0">
              <a:solidFill>
                <a:schemeClr val="accent6"/>
              </a:solidFill>
            </a:endParaRPr>
          </a:p>
          <a:p>
            <a:pPr algn="ctr">
              <a:lnSpc>
                <a:spcPct val="90000"/>
              </a:lnSpc>
              <a:buFont typeface="Wingdings" pitchFamily="2" charset="2"/>
              <a:buNone/>
            </a:pPr>
            <a:r>
              <a:rPr lang="en-US" sz="2000" dirty="0" err="1">
                <a:solidFill>
                  <a:schemeClr val="accent6"/>
                </a:solidFill>
              </a:rPr>
              <a:t>Koperasi</a:t>
            </a:r>
            <a:r>
              <a:rPr lang="en-US" sz="2000" dirty="0">
                <a:solidFill>
                  <a:schemeClr val="accent6"/>
                </a:solidFill>
              </a:rPr>
              <a:t> </a:t>
            </a:r>
            <a:r>
              <a:rPr lang="en-US" sz="2000" dirty="0" err="1">
                <a:solidFill>
                  <a:schemeClr val="accent6"/>
                </a:solidFill>
              </a:rPr>
              <a:t>Induk</a:t>
            </a:r>
            <a:endParaRPr lang="en-US" sz="2000" dirty="0">
              <a:solidFill>
                <a:schemeClr val="accent6"/>
              </a:solidFill>
            </a:endParaRPr>
          </a:p>
          <a:p>
            <a:pPr algn="ctr">
              <a:lnSpc>
                <a:spcPct val="90000"/>
              </a:lnSpc>
              <a:buFont typeface="Wingdings" pitchFamily="2" charset="2"/>
              <a:buNone/>
            </a:pPr>
            <a:endParaRPr lang="en-US" sz="2000" dirty="0" smtClean="0">
              <a:solidFill>
                <a:schemeClr val="accent6"/>
              </a:solidFill>
            </a:endParaRPr>
          </a:p>
          <a:p>
            <a:pPr algn="ctr">
              <a:lnSpc>
                <a:spcPct val="90000"/>
              </a:lnSpc>
              <a:buFont typeface="Wingdings" pitchFamily="2" charset="2"/>
              <a:buNone/>
            </a:pPr>
            <a:r>
              <a:rPr lang="en-US" sz="2000" dirty="0" smtClean="0">
                <a:solidFill>
                  <a:schemeClr val="accent6"/>
                </a:solidFill>
              </a:rPr>
              <a:t> </a:t>
            </a:r>
            <a:endParaRPr lang="en-US" sz="2000" dirty="0">
              <a:solidFill>
                <a:schemeClr val="accent6"/>
              </a:solidFill>
            </a:endParaRPr>
          </a:p>
          <a:p>
            <a:pPr>
              <a:lnSpc>
                <a:spcPct val="90000"/>
              </a:lnSpc>
              <a:buFont typeface="Wingdings" pitchFamily="2" charset="2"/>
              <a:buNone/>
            </a:pPr>
            <a:r>
              <a:rPr lang="en-US" sz="1800" dirty="0" err="1">
                <a:solidFill>
                  <a:schemeClr val="accent6"/>
                </a:solidFill>
              </a:rPr>
              <a:t>Koperasi</a:t>
            </a:r>
            <a:r>
              <a:rPr lang="en-US" sz="1800" dirty="0">
                <a:solidFill>
                  <a:schemeClr val="accent6"/>
                </a:solidFill>
              </a:rPr>
              <a:t> </a:t>
            </a:r>
            <a:r>
              <a:rPr lang="en-US" sz="1800" dirty="0" err="1">
                <a:solidFill>
                  <a:schemeClr val="accent6"/>
                </a:solidFill>
              </a:rPr>
              <a:t>Gabungan</a:t>
            </a:r>
            <a:r>
              <a:rPr lang="en-US" sz="1800" dirty="0">
                <a:solidFill>
                  <a:schemeClr val="accent6"/>
                </a:solidFill>
              </a:rPr>
              <a:t>	  </a:t>
            </a:r>
            <a:r>
              <a:rPr lang="en-US" sz="1800" dirty="0" smtClean="0">
                <a:solidFill>
                  <a:schemeClr val="accent6"/>
                </a:solidFill>
              </a:rPr>
              <a:t>	             </a:t>
            </a:r>
            <a:r>
              <a:rPr lang="en-US" sz="1800" dirty="0" err="1">
                <a:solidFill>
                  <a:schemeClr val="accent6"/>
                </a:solidFill>
              </a:rPr>
              <a:t>Koperasi</a:t>
            </a:r>
            <a:r>
              <a:rPr lang="en-US" sz="1800" dirty="0">
                <a:solidFill>
                  <a:schemeClr val="accent6"/>
                </a:solidFill>
              </a:rPr>
              <a:t> </a:t>
            </a:r>
            <a:r>
              <a:rPr lang="en-US" sz="1800" dirty="0" err="1">
                <a:solidFill>
                  <a:schemeClr val="accent6"/>
                </a:solidFill>
              </a:rPr>
              <a:t>Gabungan</a:t>
            </a:r>
            <a:r>
              <a:rPr lang="en-US" sz="1800" dirty="0">
                <a:solidFill>
                  <a:schemeClr val="accent6"/>
                </a:solidFill>
              </a:rPr>
              <a:t>	</a:t>
            </a:r>
            <a:r>
              <a:rPr lang="en-US" sz="1800" dirty="0" smtClean="0">
                <a:solidFill>
                  <a:schemeClr val="accent6"/>
                </a:solidFill>
              </a:rPr>
              <a:t>                  </a:t>
            </a:r>
            <a:r>
              <a:rPr lang="en-US" sz="1800" dirty="0" err="1">
                <a:solidFill>
                  <a:schemeClr val="accent6"/>
                </a:solidFill>
              </a:rPr>
              <a:t>Koperasi</a:t>
            </a:r>
            <a:r>
              <a:rPr lang="en-US" sz="1800" dirty="0">
                <a:solidFill>
                  <a:schemeClr val="accent6"/>
                </a:solidFill>
              </a:rPr>
              <a:t> </a:t>
            </a:r>
            <a:r>
              <a:rPr lang="en-US" sz="1800" dirty="0" err="1">
                <a:solidFill>
                  <a:schemeClr val="accent6"/>
                </a:solidFill>
              </a:rPr>
              <a:t>Gabungan</a:t>
            </a:r>
            <a:endParaRPr lang="en-US" sz="1800" dirty="0">
              <a:solidFill>
                <a:schemeClr val="accent6"/>
              </a:solidFill>
            </a:endParaRPr>
          </a:p>
          <a:p>
            <a:pPr>
              <a:lnSpc>
                <a:spcPct val="90000"/>
              </a:lnSpc>
              <a:buFont typeface="Wingdings" pitchFamily="2" charset="2"/>
              <a:buNone/>
            </a:pPr>
            <a:endParaRPr lang="en-US" sz="1800" dirty="0">
              <a:solidFill>
                <a:schemeClr val="accent6"/>
              </a:solidFill>
            </a:endParaRPr>
          </a:p>
          <a:p>
            <a:pPr>
              <a:lnSpc>
                <a:spcPct val="90000"/>
              </a:lnSpc>
              <a:buFont typeface="Wingdings" pitchFamily="2" charset="2"/>
              <a:buNone/>
            </a:pPr>
            <a:r>
              <a:rPr lang="en-US" sz="1800" dirty="0" err="1">
                <a:solidFill>
                  <a:schemeClr val="accent6"/>
                </a:solidFill>
              </a:rPr>
              <a:t>Koperasi</a:t>
            </a:r>
            <a:r>
              <a:rPr lang="en-US" sz="1800" dirty="0">
                <a:solidFill>
                  <a:schemeClr val="accent6"/>
                </a:solidFill>
              </a:rPr>
              <a:t> </a:t>
            </a:r>
            <a:r>
              <a:rPr lang="en-US" sz="1800" dirty="0" err="1">
                <a:solidFill>
                  <a:schemeClr val="accent6"/>
                </a:solidFill>
              </a:rPr>
              <a:t>Pusat</a:t>
            </a:r>
            <a:r>
              <a:rPr lang="en-US" sz="1800" dirty="0">
                <a:solidFill>
                  <a:schemeClr val="accent6"/>
                </a:solidFill>
              </a:rPr>
              <a:t>		      </a:t>
            </a:r>
            <a:r>
              <a:rPr lang="en-US" sz="1800" dirty="0" smtClean="0">
                <a:solidFill>
                  <a:schemeClr val="accent6"/>
                </a:solidFill>
              </a:rPr>
              <a:t>	 </a:t>
            </a:r>
            <a:r>
              <a:rPr lang="en-US" sz="1800" dirty="0" err="1">
                <a:solidFill>
                  <a:schemeClr val="accent6"/>
                </a:solidFill>
              </a:rPr>
              <a:t>Koperasi</a:t>
            </a:r>
            <a:r>
              <a:rPr lang="en-US" sz="1800" dirty="0">
                <a:solidFill>
                  <a:schemeClr val="accent6"/>
                </a:solidFill>
              </a:rPr>
              <a:t> </a:t>
            </a:r>
            <a:r>
              <a:rPr lang="en-US" sz="1800" dirty="0" err="1">
                <a:solidFill>
                  <a:schemeClr val="accent6"/>
                </a:solidFill>
              </a:rPr>
              <a:t>Pusat</a:t>
            </a:r>
            <a:r>
              <a:rPr lang="en-US" sz="1800" dirty="0">
                <a:solidFill>
                  <a:schemeClr val="accent6"/>
                </a:solidFill>
              </a:rPr>
              <a:t>		 </a:t>
            </a:r>
            <a:r>
              <a:rPr lang="en-US" sz="1800" dirty="0" smtClean="0">
                <a:solidFill>
                  <a:schemeClr val="accent6"/>
                </a:solidFill>
              </a:rPr>
              <a:t>        </a:t>
            </a:r>
            <a:r>
              <a:rPr lang="en-US" sz="1800" dirty="0" err="1" smtClean="0">
                <a:solidFill>
                  <a:schemeClr val="accent6"/>
                </a:solidFill>
              </a:rPr>
              <a:t>Koperasi</a:t>
            </a:r>
            <a:r>
              <a:rPr lang="en-US" sz="1800" dirty="0" smtClean="0">
                <a:solidFill>
                  <a:schemeClr val="accent6"/>
                </a:solidFill>
              </a:rPr>
              <a:t> </a:t>
            </a:r>
            <a:r>
              <a:rPr lang="en-US" sz="1800" dirty="0" err="1">
                <a:solidFill>
                  <a:schemeClr val="accent6"/>
                </a:solidFill>
              </a:rPr>
              <a:t>Pusat</a:t>
            </a:r>
            <a:endParaRPr lang="en-US" sz="1800" dirty="0">
              <a:solidFill>
                <a:schemeClr val="accent6"/>
              </a:solidFill>
            </a:endParaRPr>
          </a:p>
          <a:p>
            <a:pPr>
              <a:lnSpc>
                <a:spcPct val="90000"/>
              </a:lnSpc>
              <a:buFont typeface="Wingdings" pitchFamily="2" charset="2"/>
              <a:buNone/>
            </a:pPr>
            <a:endParaRPr lang="en-US" sz="1800" dirty="0">
              <a:solidFill>
                <a:schemeClr val="accent6"/>
              </a:solidFill>
            </a:endParaRPr>
          </a:p>
          <a:p>
            <a:pPr>
              <a:lnSpc>
                <a:spcPct val="90000"/>
              </a:lnSpc>
              <a:buFont typeface="Wingdings" pitchFamily="2" charset="2"/>
              <a:buNone/>
            </a:pPr>
            <a:r>
              <a:rPr lang="en-US" sz="1800" dirty="0" err="1">
                <a:solidFill>
                  <a:schemeClr val="accent6"/>
                </a:solidFill>
              </a:rPr>
              <a:t>Koperasi</a:t>
            </a:r>
            <a:r>
              <a:rPr lang="en-US" sz="1800" dirty="0">
                <a:solidFill>
                  <a:schemeClr val="accent6"/>
                </a:solidFill>
              </a:rPr>
              <a:t> 	</a:t>
            </a:r>
            <a:r>
              <a:rPr lang="en-US" sz="1800" dirty="0" smtClean="0">
                <a:solidFill>
                  <a:schemeClr val="accent6"/>
                </a:solidFill>
              </a:rPr>
              <a:t>	</a:t>
            </a:r>
            <a:r>
              <a:rPr lang="en-US" sz="1800" dirty="0" err="1" smtClean="0">
                <a:solidFill>
                  <a:schemeClr val="accent6"/>
                </a:solidFill>
              </a:rPr>
              <a:t>Koperasi</a:t>
            </a:r>
            <a:r>
              <a:rPr lang="en-US" sz="1800" dirty="0" smtClean="0">
                <a:solidFill>
                  <a:schemeClr val="accent6"/>
                </a:solidFill>
              </a:rPr>
              <a:t> </a:t>
            </a:r>
            <a:r>
              <a:rPr lang="en-US" sz="1800" dirty="0">
                <a:solidFill>
                  <a:schemeClr val="accent6"/>
                </a:solidFill>
              </a:rPr>
              <a:t>	</a:t>
            </a:r>
            <a:r>
              <a:rPr lang="en-US" sz="1800" dirty="0" smtClean="0">
                <a:solidFill>
                  <a:schemeClr val="accent6"/>
                </a:solidFill>
              </a:rPr>
              <a:t>	</a:t>
            </a:r>
            <a:r>
              <a:rPr lang="en-US" sz="1800" dirty="0" err="1" smtClean="0">
                <a:solidFill>
                  <a:schemeClr val="accent6"/>
                </a:solidFill>
              </a:rPr>
              <a:t>Koperasi</a:t>
            </a:r>
            <a:r>
              <a:rPr lang="en-US" sz="1800" dirty="0" smtClean="0">
                <a:solidFill>
                  <a:schemeClr val="accent6"/>
                </a:solidFill>
              </a:rPr>
              <a:t> </a:t>
            </a:r>
            <a:r>
              <a:rPr lang="en-US" sz="1800" dirty="0">
                <a:solidFill>
                  <a:schemeClr val="accent6"/>
                </a:solidFill>
              </a:rPr>
              <a:t>	 </a:t>
            </a:r>
            <a:r>
              <a:rPr lang="en-US" sz="1800" dirty="0" smtClean="0">
                <a:solidFill>
                  <a:schemeClr val="accent6"/>
                </a:solidFill>
              </a:rPr>
              <a:t>	</a:t>
            </a:r>
            <a:r>
              <a:rPr lang="en-US" sz="1800" dirty="0" err="1" smtClean="0">
                <a:solidFill>
                  <a:schemeClr val="accent6"/>
                </a:solidFill>
              </a:rPr>
              <a:t>Koperasi</a:t>
            </a:r>
            <a:r>
              <a:rPr lang="en-US" sz="1800" dirty="0" smtClean="0">
                <a:solidFill>
                  <a:schemeClr val="accent6"/>
                </a:solidFill>
              </a:rPr>
              <a:t>		 </a:t>
            </a:r>
            <a:r>
              <a:rPr lang="en-US" sz="1800" dirty="0" err="1">
                <a:solidFill>
                  <a:schemeClr val="accent6"/>
                </a:solidFill>
              </a:rPr>
              <a:t>Koperasi</a:t>
            </a:r>
            <a:endParaRPr lang="en-US" sz="1800" dirty="0">
              <a:solidFill>
                <a:schemeClr val="accent6"/>
              </a:solidFill>
            </a:endParaRPr>
          </a:p>
          <a:p>
            <a:pPr>
              <a:lnSpc>
                <a:spcPct val="90000"/>
              </a:lnSpc>
              <a:buFont typeface="Wingdings" pitchFamily="2" charset="2"/>
              <a:buNone/>
            </a:pPr>
            <a:r>
              <a:rPr lang="en-US" sz="1800" dirty="0">
                <a:solidFill>
                  <a:schemeClr val="accent6"/>
                </a:solidFill>
              </a:rPr>
              <a:t>Primer		 </a:t>
            </a:r>
            <a:r>
              <a:rPr lang="en-US" sz="1800" dirty="0" err="1">
                <a:solidFill>
                  <a:schemeClr val="accent6"/>
                </a:solidFill>
              </a:rPr>
              <a:t>Primer</a:t>
            </a:r>
            <a:r>
              <a:rPr lang="en-US" sz="1800" dirty="0">
                <a:solidFill>
                  <a:schemeClr val="accent6"/>
                </a:solidFill>
              </a:rPr>
              <a:t>		 </a:t>
            </a:r>
            <a:r>
              <a:rPr lang="en-US" sz="1800" dirty="0" err="1">
                <a:solidFill>
                  <a:schemeClr val="accent6"/>
                </a:solidFill>
              </a:rPr>
              <a:t>Primer</a:t>
            </a:r>
            <a:r>
              <a:rPr lang="en-US" sz="1800" dirty="0">
                <a:solidFill>
                  <a:schemeClr val="accent6"/>
                </a:solidFill>
              </a:rPr>
              <a:t>		  </a:t>
            </a:r>
            <a:r>
              <a:rPr lang="en-US" sz="1800" dirty="0" err="1">
                <a:solidFill>
                  <a:schemeClr val="accent6"/>
                </a:solidFill>
              </a:rPr>
              <a:t>Primer</a:t>
            </a:r>
            <a:r>
              <a:rPr lang="en-US" sz="1800" dirty="0">
                <a:solidFill>
                  <a:schemeClr val="accent6"/>
                </a:solidFill>
              </a:rPr>
              <a:t>	</a:t>
            </a:r>
            <a:r>
              <a:rPr lang="en-US" sz="1800" dirty="0" smtClean="0">
                <a:solidFill>
                  <a:schemeClr val="accent6"/>
                </a:solidFill>
              </a:rPr>
              <a:t>	  </a:t>
            </a:r>
            <a:r>
              <a:rPr lang="en-US" sz="1800" dirty="0" err="1">
                <a:solidFill>
                  <a:schemeClr val="accent6"/>
                </a:solidFill>
              </a:rPr>
              <a:t>Primer</a:t>
            </a:r>
            <a:endParaRPr lang="en-US" sz="1800" dirty="0">
              <a:solidFill>
                <a:schemeClr val="accent6"/>
              </a:solidFill>
            </a:endParaRPr>
          </a:p>
          <a:p>
            <a:pPr>
              <a:lnSpc>
                <a:spcPct val="90000"/>
              </a:lnSpc>
              <a:buFont typeface="Wingdings" pitchFamily="2" charset="2"/>
              <a:buNone/>
            </a:pPr>
            <a:endParaRPr lang="en-US" sz="1800" dirty="0">
              <a:solidFill>
                <a:srgbClr val="00FF99"/>
              </a:solidFill>
            </a:endParaRPr>
          </a:p>
          <a:p>
            <a:pPr>
              <a:lnSpc>
                <a:spcPct val="90000"/>
              </a:lnSpc>
              <a:buFont typeface="Wingdings" pitchFamily="2" charset="2"/>
              <a:buNone/>
            </a:pPr>
            <a:r>
              <a:rPr lang="en-US" sz="1800" dirty="0">
                <a:solidFill>
                  <a:srgbClr val="FFFF00"/>
                </a:solidFill>
              </a:rPr>
              <a:t>Modal </a:t>
            </a:r>
            <a:r>
              <a:rPr lang="en-US" sz="1800" dirty="0" err="1">
                <a:solidFill>
                  <a:srgbClr val="FFFF00"/>
                </a:solidFill>
              </a:rPr>
              <a:t>Koperasi</a:t>
            </a:r>
            <a:r>
              <a:rPr lang="en-US" sz="1800" dirty="0">
                <a:solidFill>
                  <a:srgbClr val="FFFF00"/>
                </a:solidFill>
              </a:rPr>
              <a:t>:</a:t>
            </a:r>
          </a:p>
          <a:p>
            <a:pPr>
              <a:lnSpc>
                <a:spcPct val="90000"/>
              </a:lnSpc>
              <a:buFont typeface="Wingdings" pitchFamily="2" charset="2"/>
              <a:buNone/>
            </a:pPr>
            <a:r>
              <a:rPr lang="en-US" sz="1800" dirty="0">
                <a:solidFill>
                  <a:srgbClr val="FFFF00"/>
                </a:solidFill>
              </a:rPr>
              <a:t>1. </a:t>
            </a:r>
            <a:r>
              <a:rPr lang="en-US" sz="1800" i="1" dirty="0">
                <a:solidFill>
                  <a:srgbClr val="FFFF00"/>
                </a:solidFill>
              </a:rPr>
              <a:t>Modal </a:t>
            </a:r>
            <a:r>
              <a:rPr lang="en-US" sz="1800" i="1" dirty="0" err="1">
                <a:solidFill>
                  <a:srgbClr val="FFFF00"/>
                </a:solidFill>
              </a:rPr>
              <a:t>sendiri</a:t>
            </a:r>
            <a:r>
              <a:rPr lang="en-US" sz="1800" i="1" dirty="0">
                <a:solidFill>
                  <a:srgbClr val="FFFF00"/>
                </a:solidFill>
              </a:rPr>
              <a:t> </a:t>
            </a:r>
            <a:r>
              <a:rPr lang="en-US" sz="1800" dirty="0">
                <a:solidFill>
                  <a:srgbClr val="FFFF00"/>
                </a:solidFill>
              </a:rPr>
              <a:t>(</a:t>
            </a:r>
            <a:r>
              <a:rPr lang="en-US" sz="1800" dirty="0" err="1">
                <a:solidFill>
                  <a:srgbClr val="FFFF00"/>
                </a:solidFill>
              </a:rPr>
              <a:t>simpanan</a:t>
            </a:r>
            <a:r>
              <a:rPr lang="en-US" sz="1800" dirty="0">
                <a:solidFill>
                  <a:srgbClr val="FFFF00"/>
                </a:solidFill>
              </a:rPr>
              <a:t> </a:t>
            </a:r>
            <a:r>
              <a:rPr lang="en-US" sz="1800" dirty="0" err="1">
                <a:solidFill>
                  <a:srgbClr val="FFFF00"/>
                </a:solidFill>
              </a:rPr>
              <a:t>pokok</a:t>
            </a:r>
            <a:r>
              <a:rPr lang="en-US" sz="1800" dirty="0">
                <a:solidFill>
                  <a:srgbClr val="FFFF00"/>
                </a:solidFill>
              </a:rPr>
              <a:t>, </a:t>
            </a:r>
            <a:r>
              <a:rPr lang="en-US" sz="1800" dirty="0" err="1">
                <a:solidFill>
                  <a:srgbClr val="FFFF00"/>
                </a:solidFill>
              </a:rPr>
              <a:t>wajib</a:t>
            </a:r>
            <a:r>
              <a:rPr lang="en-US" sz="1800" dirty="0">
                <a:solidFill>
                  <a:srgbClr val="FFFF00"/>
                </a:solidFill>
              </a:rPr>
              <a:t>, </a:t>
            </a:r>
            <a:r>
              <a:rPr lang="en-US" sz="1800" dirty="0" err="1">
                <a:solidFill>
                  <a:srgbClr val="FFFF00"/>
                </a:solidFill>
              </a:rPr>
              <a:t>sukarela</a:t>
            </a:r>
            <a:r>
              <a:rPr lang="en-US" sz="1800" dirty="0">
                <a:solidFill>
                  <a:srgbClr val="FFFF00"/>
                </a:solidFill>
              </a:rPr>
              <a:t>, </a:t>
            </a:r>
            <a:r>
              <a:rPr lang="en-US" sz="1800" dirty="0" err="1">
                <a:solidFill>
                  <a:srgbClr val="FFFF00"/>
                </a:solidFill>
              </a:rPr>
              <a:t>dana</a:t>
            </a:r>
            <a:r>
              <a:rPr lang="en-US" sz="1800" dirty="0">
                <a:solidFill>
                  <a:srgbClr val="FFFF00"/>
                </a:solidFill>
              </a:rPr>
              <a:t> </a:t>
            </a:r>
            <a:r>
              <a:rPr lang="en-US" sz="1800" dirty="0" err="1">
                <a:solidFill>
                  <a:srgbClr val="FFFF00"/>
                </a:solidFill>
              </a:rPr>
              <a:t>cadangan</a:t>
            </a:r>
            <a:r>
              <a:rPr lang="en-US" sz="1800" dirty="0">
                <a:solidFill>
                  <a:srgbClr val="FFFF00"/>
                </a:solidFill>
              </a:rPr>
              <a:t>, </a:t>
            </a:r>
            <a:r>
              <a:rPr lang="en-US" sz="1800" dirty="0" err="1">
                <a:solidFill>
                  <a:srgbClr val="FFFF00"/>
                </a:solidFill>
              </a:rPr>
              <a:t>dan</a:t>
            </a:r>
            <a:r>
              <a:rPr lang="en-US" sz="1800" dirty="0">
                <a:solidFill>
                  <a:srgbClr val="FFFF00"/>
                </a:solidFill>
              </a:rPr>
              <a:t> </a:t>
            </a:r>
            <a:r>
              <a:rPr lang="en-US" sz="1800" dirty="0" err="1">
                <a:solidFill>
                  <a:srgbClr val="FFFF00"/>
                </a:solidFill>
              </a:rPr>
              <a:t>hibah</a:t>
            </a:r>
            <a:endParaRPr lang="en-US" sz="1800" dirty="0">
              <a:solidFill>
                <a:srgbClr val="FFFF00"/>
              </a:solidFill>
            </a:endParaRPr>
          </a:p>
          <a:p>
            <a:pPr>
              <a:lnSpc>
                <a:spcPct val="90000"/>
              </a:lnSpc>
              <a:buFont typeface="Wingdings" pitchFamily="2" charset="2"/>
              <a:buNone/>
            </a:pPr>
            <a:r>
              <a:rPr lang="en-US" sz="1800" dirty="0">
                <a:solidFill>
                  <a:srgbClr val="FFFF00"/>
                </a:solidFill>
              </a:rPr>
              <a:t>2. </a:t>
            </a:r>
            <a:r>
              <a:rPr lang="en-US" sz="1800" i="1" dirty="0">
                <a:solidFill>
                  <a:srgbClr val="FFFF00"/>
                </a:solidFill>
              </a:rPr>
              <a:t>Modal </a:t>
            </a:r>
            <a:r>
              <a:rPr lang="en-US" sz="1800" i="1" dirty="0" err="1">
                <a:solidFill>
                  <a:srgbClr val="FFFF00"/>
                </a:solidFill>
              </a:rPr>
              <a:t>pinjaman</a:t>
            </a:r>
            <a:r>
              <a:rPr lang="en-US" sz="1800" i="1" dirty="0">
                <a:solidFill>
                  <a:srgbClr val="FFFF00"/>
                </a:solidFill>
              </a:rPr>
              <a:t> </a:t>
            </a:r>
            <a:r>
              <a:rPr lang="en-US" sz="1800" dirty="0">
                <a:solidFill>
                  <a:srgbClr val="FFFF00"/>
                </a:solidFill>
              </a:rPr>
              <a:t>(</a:t>
            </a:r>
            <a:r>
              <a:rPr lang="en-US" sz="1800" dirty="0" err="1">
                <a:solidFill>
                  <a:srgbClr val="FFFF00"/>
                </a:solidFill>
              </a:rPr>
              <a:t>dari</a:t>
            </a:r>
            <a:r>
              <a:rPr lang="en-US" sz="1800" dirty="0">
                <a:solidFill>
                  <a:srgbClr val="FFFF00"/>
                </a:solidFill>
              </a:rPr>
              <a:t> </a:t>
            </a:r>
            <a:r>
              <a:rPr lang="en-US" sz="1800" dirty="0" err="1">
                <a:solidFill>
                  <a:srgbClr val="FFFF00"/>
                </a:solidFill>
              </a:rPr>
              <a:t>anggota</a:t>
            </a:r>
            <a:r>
              <a:rPr lang="en-US" sz="1800" dirty="0">
                <a:solidFill>
                  <a:srgbClr val="FFFF00"/>
                </a:solidFill>
              </a:rPr>
              <a:t>, </a:t>
            </a:r>
            <a:r>
              <a:rPr lang="en-US" sz="1800" dirty="0" err="1">
                <a:solidFill>
                  <a:srgbClr val="FFFF00"/>
                </a:solidFill>
              </a:rPr>
              <a:t>koperasi</a:t>
            </a:r>
            <a:r>
              <a:rPr lang="en-US" sz="1800" dirty="0">
                <a:solidFill>
                  <a:srgbClr val="FFFF00"/>
                </a:solidFill>
              </a:rPr>
              <a:t> lain, bank, </a:t>
            </a:r>
            <a:r>
              <a:rPr lang="en-US" sz="1800" dirty="0" err="1">
                <a:solidFill>
                  <a:srgbClr val="FFFF00"/>
                </a:solidFill>
              </a:rPr>
              <a:t>lembaga</a:t>
            </a:r>
            <a:r>
              <a:rPr lang="en-US" sz="1800" dirty="0">
                <a:solidFill>
                  <a:srgbClr val="FFFF00"/>
                </a:solidFill>
              </a:rPr>
              <a:t> </a:t>
            </a:r>
            <a:r>
              <a:rPr lang="en-US" sz="1800" dirty="0" err="1">
                <a:solidFill>
                  <a:srgbClr val="FFFF00"/>
                </a:solidFill>
              </a:rPr>
              <a:t>keuangan</a:t>
            </a:r>
            <a:r>
              <a:rPr lang="en-US" sz="1800" dirty="0">
                <a:solidFill>
                  <a:srgbClr val="FFFF00"/>
                </a:solidFill>
              </a:rPr>
              <a:t> lain, </a:t>
            </a:r>
            <a:r>
              <a:rPr lang="en-US" sz="1800" dirty="0" err="1">
                <a:solidFill>
                  <a:srgbClr val="FFFF00"/>
                </a:solidFill>
              </a:rPr>
              <a:t>penerbitan</a:t>
            </a:r>
            <a:r>
              <a:rPr lang="en-US" sz="1800" dirty="0">
                <a:solidFill>
                  <a:srgbClr val="FFFF00"/>
                </a:solidFill>
              </a:rPr>
              <a:t> </a:t>
            </a:r>
            <a:r>
              <a:rPr lang="en-US" sz="1800" dirty="0" err="1">
                <a:solidFill>
                  <a:srgbClr val="FFFF00"/>
                </a:solidFill>
              </a:rPr>
              <a:t>obligasi</a:t>
            </a:r>
            <a:r>
              <a:rPr lang="en-US" sz="1800" dirty="0">
                <a:solidFill>
                  <a:srgbClr val="FFFF00"/>
                </a:solidFill>
              </a:rPr>
              <a:t>, </a:t>
            </a:r>
            <a:r>
              <a:rPr lang="en-US" sz="1800" dirty="0" err="1">
                <a:solidFill>
                  <a:srgbClr val="FFFF00"/>
                </a:solidFill>
              </a:rPr>
              <a:t>surat</a:t>
            </a:r>
            <a:r>
              <a:rPr lang="en-US" sz="1800" dirty="0">
                <a:solidFill>
                  <a:srgbClr val="FFFF00"/>
                </a:solidFill>
              </a:rPr>
              <a:t> </a:t>
            </a:r>
            <a:r>
              <a:rPr lang="en-US" sz="1800" dirty="0" err="1">
                <a:solidFill>
                  <a:srgbClr val="FFFF00"/>
                </a:solidFill>
              </a:rPr>
              <a:t>utang</a:t>
            </a:r>
            <a:r>
              <a:rPr lang="en-US" sz="1800" dirty="0">
                <a:solidFill>
                  <a:srgbClr val="FFFF00"/>
                </a:solidFill>
              </a:rPr>
              <a:t> </a:t>
            </a:r>
            <a:r>
              <a:rPr lang="en-US" sz="1800" dirty="0" err="1">
                <a:solidFill>
                  <a:srgbClr val="FFFF00"/>
                </a:solidFill>
              </a:rPr>
              <a:t>lainnya</a:t>
            </a:r>
            <a:r>
              <a:rPr lang="en-US" sz="1800" dirty="0">
                <a:solidFill>
                  <a:srgbClr val="FFFF00"/>
                </a:solidFill>
              </a:rPr>
              <a:t>.</a:t>
            </a:r>
          </a:p>
          <a:p>
            <a:pPr>
              <a:lnSpc>
                <a:spcPct val="90000"/>
              </a:lnSpc>
              <a:buFont typeface="Wingdings" pitchFamily="2" charset="2"/>
              <a:buNone/>
            </a:pPr>
            <a:r>
              <a:rPr lang="en-US" sz="1800" dirty="0">
                <a:solidFill>
                  <a:srgbClr val="FFFF00"/>
                </a:solidFill>
              </a:rPr>
              <a:t>3. </a:t>
            </a:r>
            <a:r>
              <a:rPr lang="en-US" sz="1800" i="1" dirty="0">
                <a:solidFill>
                  <a:srgbClr val="FFFF00"/>
                </a:solidFill>
              </a:rPr>
              <a:t>Modal </a:t>
            </a:r>
            <a:r>
              <a:rPr lang="en-US" sz="1800" i="1" dirty="0" err="1">
                <a:solidFill>
                  <a:srgbClr val="FFFF00"/>
                </a:solidFill>
              </a:rPr>
              <a:t>penyertaan</a:t>
            </a:r>
            <a:r>
              <a:rPr lang="en-US" sz="1800" i="1" dirty="0">
                <a:solidFill>
                  <a:srgbClr val="FFFF00"/>
                </a:solidFill>
              </a:rPr>
              <a:t> </a:t>
            </a:r>
            <a:r>
              <a:rPr lang="en-US" sz="1800" dirty="0">
                <a:solidFill>
                  <a:srgbClr val="FFFF00"/>
                </a:solidFill>
              </a:rPr>
              <a:t>(modal yang </a:t>
            </a:r>
            <a:r>
              <a:rPr lang="en-US" sz="1800" dirty="0" err="1">
                <a:solidFill>
                  <a:srgbClr val="FFFF00"/>
                </a:solidFill>
              </a:rPr>
              <a:t>berasal</a:t>
            </a:r>
            <a:r>
              <a:rPr lang="en-US" sz="1800" dirty="0">
                <a:solidFill>
                  <a:srgbClr val="FFFF00"/>
                </a:solidFill>
              </a:rPr>
              <a:t> </a:t>
            </a:r>
            <a:r>
              <a:rPr lang="en-US" sz="1800" dirty="0" err="1">
                <a:solidFill>
                  <a:srgbClr val="FFFF00"/>
                </a:solidFill>
              </a:rPr>
              <a:t>dari</a:t>
            </a:r>
            <a:r>
              <a:rPr lang="en-US" sz="1800" dirty="0">
                <a:solidFill>
                  <a:srgbClr val="FFFF00"/>
                </a:solidFill>
              </a:rPr>
              <a:t> </a:t>
            </a:r>
            <a:r>
              <a:rPr lang="en-US" sz="1800" dirty="0" err="1">
                <a:solidFill>
                  <a:srgbClr val="FFFF00"/>
                </a:solidFill>
              </a:rPr>
              <a:t>pemerintah</a:t>
            </a:r>
            <a:r>
              <a:rPr lang="en-US" sz="1800" dirty="0">
                <a:solidFill>
                  <a:srgbClr val="FFFF00"/>
                </a:solidFill>
              </a:rPr>
              <a:t> </a:t>
            </a:r>
            <a:r>
              <a:rPr lang="en-US" sz="1800" dirty="0" err="1">
                <a:solidFill>
                  <a:srgbClr val="FFFF00"/>
                </a:solidFill>
              </a:rPr>
              <a:t>atau</a:t>
            </a:r>
            <a:r>
              <a:rPr lang="en-US" sz="1800" dirty="0">
                <a:solidFill>
                  <a:srgbClr val="FFFF00"/>
                </a:solidFill>
              </a:rPr>
              <a:t> </a:t>
            </a:r>
            <a:r>
              <a:rPr lang="en-US" sz="1800" dirty="0" err="1">
                <a:solidFill>
                  <a:srgbClr val="FFFF00"/>
                </a:solidFill>
              </a:rPr>
              <a:t>masyarakat</a:t>
            </a:r>
            <a:r>
              <a:rPr lang="en-US" sz="1800" dirty="0">
                <a:solidFill>
                  <a:srgbClr val="FFFF00"/>
                </a:solidFill>
              </a:rPr>
              <a:t>)</a:t>
            </a:r>
            <a:endParaRPr lang="en-US" sz="1800" i="1" dirty="0">
              <a:solidFill>
                <a:srgbClr val="FFFF00"/>
              </a:solidFill>
            </a:endParaRPr>
          </a:p>
          <a:p>
            <a:pPr>
              <a:lnSpc>
                <a:spcPct val="90000"/>
              </a:lnSpc>
              <a:buFont typeface="Wingdings" pitchFamily="2" charset="2"/>
              <a:buNone/>
            </a:pPr>
            <a:endParaRPr lang="en-US" sz="2000" dirty="0">
              <a:solidFill>
                <a:srgbClr val="00FF99"/>
              </a:solidFill>
            </a:endParaRPr>
          </a:p>
        </p:txBody>
      </p:sp>
      <p:sp>
        <p:nvSpPr>
          <p:cNvPr id="478212" name="Line 4"/>
          <p:cNvSpPr>
            <a:spLocks noChangeShapeType="1"/>
          </p:cNvSpPr>
          <p:nvPr/>
        </p:nvSpPr>
        <p:spPr bwMode="auto">
          <a:xfrm>
            <a:off x="4495800" y="2743200"/>
            <a:ext cx="0" cy="381000"/>
          </a:xfrm>
          <a:prstGeom prst="line">
            <a:avLst/>
          </a:prstGeom>
          <a:noFill/>
          <a:ln w="9525">
            <a:solidFill>
              <a:schemeClr val="bg1"/>
            </a:solidFill>
            <a:round/>
            <a:headEnd/>
            <a:tailEnd/>
          </a:ln>
          <a:effectLst/>
        </p:spPr>
        <p:txBody>
          <a:bodyPr/>
          <a:lstStyle/>
          <a:p>
            <a:endParaRPr lang="en-US"/>
          </a:p>
        </p:txBody>
      </p:sp>
      <p:sp>
        <p:nvSpPr>
          <p:cNvPr id="478214" name="Line 6"/>
          <p:cNvSpPr>
            <a:spLocks noChangeShapeType="1"/>
          </p:cNvSpPr>
          <p:nvPr/>
        </p:nvSpPr>
        <p:spPr bwMode="auto">
          <a:xfrm>
            <a:off x="4495800" y="3352800"/>
            <a:ext cx="0" cy="381000"/>
          </a:xfrm>
          <a:prstGeom prst="line">
            <a:avLst/>
          </a:prstGeom>
          <a:noFill/>
          <a:ln w="9525">
            <a:solidFill>
              <a:schemeClr val="bg1"/>
            </a:solidFill>
            <a:round/>
            <a:headEnd/>
            <a:tailEnd/>
          </a:ln>
          <a:effectLst/>
        </p:spPr>
        <p:txBody>
          <a:bodyPr/>
          <a:lstStyle/>
          <a:p>
            <a:endParaRPr lang="en-US"/>
          </a:p>
        </p:txBody>
      </p:sp>
      <p:sp>
        <p:nvSpPr>
          <p:cNvPr id="478215" name="Line 7"/>
          <p:cNvSpPr>
            <a:spLocks noChangeShapeType="1"/>
          </p:cNvSpPr>
          <p:nvPr/>
        </p:nvSpPr>
        <p:spPr bwMode="auto">
          <a:xfrm>
            <a:off x="4495800" y="4071938"/>
            <a:ext cx="0" cy="381000"/>
          </a:xfrm>
          <a:prstGeom prst="line">
            <a:avLst/>
          </a:prstGeom>
          <a:noFill/>
          <a:ln w="9525">
            <a:solidFill>
              <a:schemeClr val="bg1"/>
            </a:solidFill>
            <a:round/>
            <a:headEnd/>
            <a:tailEnd/>
          </a:ln>
          <a:effectLst/>
        </p:spPr>
        <p:txBody>
          <a:bodyPr/>
          <a:lstStyle/>
          <a:p>
            <a:endParaRPr lang="en-US"/>
          </a:p>
        </p:txBody>
      </p:sp>
      <p:sp>
        <p:nvSpPr>
          <p:cNvPr id="478216" name="Line 8"/>
          <p:cNvSpPr>
            <a:spLocks noChangeShapeType="1"/>
          </p:cNvSpPr>
          <p:nvPr/>
        </p:nvSpPr>
        <p:spPr bwMode="auto">
          <a:xfrm flipV="1">
            <a:off x="1143000" y="2971800"/>
            <a:ext cx="0" cy="152400"/>
          </a:xfrm>
          <a:prstGeom prst="line">
            <a:avLst/>
          </a:prstGeom>
          <a:noFill/>
          <a:ln w="9525">
            <a:solidFill>
              <a:schemeClr val="bg1"/>
            </a:solidFill>
            <a:round/>
            <a:headEnd/>
            <a:tailEnd/>
          </a:ln>
          <a:effectLst/>
        </p:spPr>
        <p:txBody>
          <a:bodyPr/>
          <a:lstStyle/>
          <a:p>
            <a:endParaRPr lang="en-US"/>
          </a:p>
        </p:txBody>
      </p:sp>
      <p:sp>
        <p:nvSpPr>
          <p:cNvPr id="478217" name="Line 9"/>
          <p:cNvSpPr>
            <a:spLocks noChangeShapeType="1"/>
          </p:cNvSpPr>
          <p:nvPr/>
        </p:nvSpPr>
        <p:spPr bwMode="auto">
          <a:xfrm flipV="1">
            <a:off x="7620000" y="2971800"/>
            <a:ext cx="0" cy="152400"/>
          </a:xfrm>
          <a:prstGeom prst="line">
            <a:avLst/>
          </a:prstGeom>
          <a:noFill/>
          <a:ln w="9525">
            <a:solidFill>
              <a:schemeClr val="bg1"/>
            </a:solidFill>
            <a:round/>
            <a:headEnd/>
            <a:tailEnd/>
          </a:ln>
          <a:effectLst/>
        </p:spPr>
        <p:txBody>
          <a:bodyPr/>
          <a:lstStyle/>
          <a:p>
            <a:endParaRPr lang="en-US"/>
          </a:p>
        </p:txBody>
      </p:sp>
      <p:sp>
        <p:nvSpPr>
          <p:cNvPr id="478218" name="Line 10"/>
          <p:cNvSpPr>
            <a:spLocks noChangeShapeType="1"/>
          </p:cNvSpPr>
          <p:nvPr/>
        </p:nvSpPr>
        <p:spPr bwMode="auto">
          <a:xfrm flipV="1">
            <a:off x="1143000" y="3657600"/>
            <a:ext cx="0" cy="152400"/>
          </a:xfrm>
          <a:prstGeom prst="line">
            <a:avLst/>
          </a:prstGeom>
          <a:noFill/>
          <a:ln w="9525">
            <a:solidFill>
              <a:schemeClr val="bg1"/>
            </a:solidFill>
            <a:round/>
            <a:headEnd/>
            <a:tailEnd/>
          </a:ln>
          <a:effectLst/>
        </p:spPr>
        <p:txBody>
          <a:bodyPr/>
          <a:lstStyle/>
          <a:p>
            <a:endParaRPr lang="en-US"/>
          </a:p>
        </p:txBody>
      </p:sp>
      <p:sp>
        <p:nvSpPr>
          <p:cNvPr id="478219" name="Line 11"/>
          <p:cNvSpPr>
            <a:spLocks noChangeShapeType="1"/>
          </p:cNvSpPr>
          <p:nvPr/>
        </p:nvSpPr>
        <p:spPr bwMode="auto">
          <a:xfrm flipV="1">
            <a:off x="7620000" y="3657600"/>
            <a:ext cx="0" cy="152400"/>
          </a:xfrm>
          <a:prstGeom prst="line">
            <a:avLst/>
          </a:prstGeom>
          <a:noFill/>
          <a:ln w="9525">
            <a:solidFill>
              <a:schemeClr val="bg1"/>
            </a:solidFill>
            <a:round/>
            <a:headEnd/>
            <a:tailEnd/>
          </a:ln>
          <a:effectLst/>
        </p:spPr>
        <p:txBody>
          <a:bodyPr/>
          <a:lstStyle/>
          <a:p>
            <a:endParaRPr lang="en-US"/>
          </a:p>
        </p:txBody>
      </p:sp>
      <p:sp>
        <p:nvSpPr>
          <p:cNvPr id="478220" name="Line 12"/>
          <p:cNvSpPr>
            <a:spLocks noChangeShapeType="1"/>
          </p:cNvSpPr>
          <p:nvPr/>
        </p:nvSpPr>
        <p:spPr bwMode="auto">
          <a:xfrm flipV="1">
            <a:off x="609600" y="4267200"/>
            <a:ext cx="0" cy="152400"/>
          </a:xfrm>
          <a:prstGeom prst="line">
            <a:avLst/>
          </a:prstGeom>
          <a:noFill/>
          <a:ln w="9525">
            <a:solidFill>
              <a:schemeClr val="bg1"/>
            </a:solidFill>
            <a:round/>
            <a:headEnd/>
            <a:tailEnd/>
          </a:ln>
          <a:effectLst/>
        </p:spPr>
        <p:txBody>
          <a:bodyPr/>
          <a:lstStyle/>
          <a:p>
            <a:endParaRPr lang="en-US"/>
          </a:p>
        </p:txBody>
      </p:sp>
      <p:sp>
        <p:nvSpPr>
          <p:cNvPr id="478221" name="Line 13"/>
          <p:cNvSpPr>
            <a:spLocks noChangeShapeType="1"/>
          </p:cNvSpPr>
          <p:nvPr/>
        </p:nvSpPr>
        <p:spPr bwMode="auto">
          <a:xfrm flipV="1">
            <a:off x="2438400" y="4267200"/>
            <a:ext cx="0" cy="152400"/>
          </a:xfrm>
          <a:prstGeom prst="line">
            <a:avLst/>
          </a:prstGeom>
          <a:noFill/>
          <a:ln w="9525">
            <a:solidFill>
              <a:schemeClr val="bg1"/>
            </a:solidFill>
            <a:round/>
            <a:headEnd/>
            <a:tailEnd/>
          </a:ln>
          <a:effectLst/>
        </p:spPr>
        <p:txBody>
          <a:bodyPr/>
          <a:lstStyle/>
          <a:p>
            <a:endParaRPr lang="en-US"/>
          </a:p>
        </p:txBody>
      </p:sp>
      <p:sp>
        <p:nvSpPr>
          <p:cNvPr id="478223" name="Line 15"/>
          <p:cNvSpPr>
            <a:spLocks noChangeShapeType="1"/>
          </p:cNvSpPr>
          <p:nvPr/>
        </p:nvSpPr>
        <p:spPr bwMode="auto">
          <a:xfrm flipV="1">
            <a:off x="6172200" y="4267200"/>
            <a:ext cx="0" cy="152400"/>
          </a:xfrm>
          <a:prstGeom prst="line">
            <a:avLst/>
          </a:prstGeom>
          <a:noFill/>
          <a:ln w="9525">
            <a:solidFill>
              <a:schemeClr val="bg1"/>
            </a:solidFill>
            <a:round/>
            <a:headEnd/>
            <a:tailEnd/>
          </a:ln>
          <a:effectLst/>
        </p:spPr>
        <p:txBody>
          <a:bodyPr/>
          <a:lstStyle/>
          <a:p>
            <a:endParaRPr lang="en-US"/>
          </a:p>
        </p:txBody>
      </p:sp>
      <p:sp>
        <p:nvSpPr>
          <p:cNvPr id="478224" name="Line 16"/>
          <p:cNvSpPr>
            <a:spLocks noChangeShapeType="1"/>
          </p:cNvSpPr>
          <p:nvPr/>
        </p:nvSpPr>
        <p:spPr bwMode="auto">
          <a:xfrm flipV="1">
            <a:off x="8001000" y="4267200"/>
            <a:ext cx="0" cy="152400"/>
          </a:xfrm>
          <a:prstGeom prst="line">
            <a:avLst/>
          </a:prstGeom>
          <a:noFill/>
          <a:ln w="9525">
            <a:solidFill>
              <a:schemeClr val="bg1"/>
            </a:solidFill>
            <a:round/>
            <a:headEnd/>
            <a:tailEnd/>
          </a:ln>
          <a:effectLst/>
        </p:spPr>
        <p:txBody>
          <a:bodyPr/>
          <a:lstStyle/>
          <a:p>
            <a:endParaRPr lang="en-US"/>
          </a:p>
        </p:txBody>
      </p:sp>
      <p:sp>
        <p:nvSpPr>
          <p:cNvPr id="478225" name="Line 17"/>
          <p:cNvSpPr>
            <a:spLocks noChangeShapeType="1"/>
          </p:cNvSpPr>
          <p:nvPr/>
        </p:nvSpPr>
        <p:spPr bwMode="auto">
          <a:xfrm>
            <a:off x="1143000" y="2971800"/>
            <a:ext cx="6477000" cy="0"/>
          </a:xfrm>
          <a:prstGeom prst="line">
            <a:avLst/>
          </a:prstGeom>
          <a:noFill/>
          <a:ln w="9525">
            <a:solidFill>
              <a:schemeClr val="bg1"/>
            </a:solidFill>
            <a:round/>
            <a:headEnd/>
            <a:tailEnd/>
          </a:ln>
          <a:effectLst/>
        </p:spPr>
        <p:txBody>
          <a:bodyPr/>
          <a:lstStyle/>
          <a:p>
            <a:endParaRPr lang="en-US"/>
          </a:p>
        </p:txBody>
      </p:sp>
      <p:sp>
        <p:nvSpPr>
          <p:cNvPr id="478226" name="Line 18"/>
          <p:cNvSpPr>
            <a:spLocks noChangeShapeType="1"/>
          </p:cNvSpPr>
          <p:nvPr/>
        </p:nvSpPr>
        <p:spPr bwMode="auto">
          <a:xfrm>
            <a:off x="1143000" y="3657600"/>
            <a:ext cx="6477000" cy="0"/>
          </a:xfrm>
          <a:prstGeom prst="line">
            <a:avLst/>
          </a:prstGeom>
          <a:noFill/>
          <a:ln w="9525">
            <a:solidFill>
              <a:schemeClr val="bg1"/>
            </a:solidFill>
            <a:round/>
            <a:headEnd/>
            <a:tailEnd/>
          </a:ln>
          <a:effectLst/>
        </p:spPr>
        <p:txBody>
          <a:bodyPr/>
          <a:lstStyle/>
          <a:p>
            <a:endParaRPr lang="en-US"/>
          </a:p>
        </p:txBody>
      </p:sp>
      <p:sp>
        <p:nvSpPr>
          <p:cNvPr id="478227" name="Line 19"/>
          <p:cNvSpPr>
            <a:spLocks noChangeShapeType="1"/>
          </p:cNvSpPr>
          <p:nvPr/>
        </p:nvSpPr>
        <p:spPr bwMode="auto">
          <a:xfrm>
            <a:off x="609600" y="4267200"/>
            <a:ext cx="7391400" cy="0"/>
          </a:xfrm>
          <a:prstGeom prst="line">
            <a:avLst/>
          </a:prstGeom>
          <a:noFill/>
          <a:ln w="9525">
            <a:solidFill>
              <a:schemeClr val="bg1"/>
            </a:solidFill>
            <a:round/>
            <a:headEnd/>
            <a:tailEnd/>
          </a:ln>
          <a:effectLst/>
        </p:spPr>
        <p:txBody>
          <a:bodyPr/>
          <a:lstStyle/>
          <a:p>
            <a:endParaRPr lang="en-US"/>
          </a:p>
        </p:txBody>
      </p:sp>
      <p:sp>
        <p:nvSpPr>
          <p:cNvPr id="17" name="Action Button: Home 1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3" name="Rectangle 3"/>
          <p:cNvSpPr>
            <a:spLocks noGrp="1" noChangeArrowheads="1"/>
          </p:cNvSpPr>
          <p:nvPr>
            <p:ph idx="1"/>
          </p:nvPr>
        </p:nvSpPr>
        <p:spPr>
          <a:xfrm>
            <a:off x="0" y="-34925"/>
            <a:ext cx="9144000" cy="6892925"/>
          </a:xfrm>
        </p:spPr>
        <p:txBody>
          <a:bodyPr/>
          <a:lstStyle/>
          <a:p>
            <a:pPr marL="609600" indent="-609600">
              <a:buFont typeface="Wingdings" pitchFamily="2" charset="2"/>
              <a:buNone/>
            </a:pPr>
            <a:endParaRPr lang="en-US" sz="2000" b="1" dirty="0" smtClean="0">
              <a:solidFill>
                <a:srgbClr val="FFFF00"/>
              </a:solidFill>
            </a:endParaRPr>
          </a:p>
          <a:p>
            <a:pPr marL="609600" indent="-498475">
              <a:buFont typeface="Wingdings" pitchFamily="2" charset="2"/>
              <a:buNone/>
            </a:pPr>
            <a:r>
              <a:rPr lang="en-US" sz="2000" b="1" dirty="0" err="1" smtClean="0">
                <a:solidFill>
                  <a:srgbClr val="FFFF00"/>
                </a:solidFill>
              </a:rPr>
              <a:t>Faktor</a:t>
            </a:r>
            <a:r>
              <a:rPr lang="en-US" sz="2000" b="1" dirty="0" smtClean="0">
                <a:solidFill>
                  <a:srgbClr val="FFFF00"/>
                </a:solidFill>
              </a:rPr>
              <a:t> </a:t>
            </a:r>
            <a:r>
              <a:rPr lang="en-US" sz="2000" b="1" dirty="0">
                <a:solidFill>
                  <a:srgbClr val="FFFF00"/>
                </a:solidFill>
              </a:rPr>
              <a:t>yang </a:t>
            </a:r>
            <a:r>
              <a:rPr lang="en-US" sz="2000" b="1" dirty="0" err="1">
                <a:solidFill>
                  <a:srgbClr val="FFFF00"/>
                </a:solidFill>
              </a:rPr>
              <a:t>mempengaruhi</a:t>
            </a:r>
            <a:r>
              <a:rPr lang="en-US" sz="2000" b="1" dirty="0">
                <a:solidFill>
                  <a:srgbClr val="FFFF00"/>
                </a:solidFill>
              </a:rPr>
              <a:t> </a:t>
            </a:r>
            <a:r>
              <a:rPr lang="en-US" sz="2000" b="1" dirty="0" err="1">
                <a:solidFill>
                  <a:srgbClr val="FFFF00"/>
                </a:solidFill>
              </a:rPr>
              <a:t>kehidupan</a:t>
            </a:r>
            <a:r>
              <a:rPr lang="en-US" sz="2000" b="1" dirty="0">
                <a:solidFill>
                  <a:srgbClr val="FFFF00"/>
                </a:solidFill>
              </a:rPr>
              <a:t> </a:t>
            </a:r>
            <a:r>
              <a:rPr lang="en-US" sz="2000" b="1" dirty="0" err="1">
                <a:solidFill>
                  <a:srgbClr val="FFFF00"/>
                </a:solidFill>
              </a:rPr>
              <a:t>koperasi</a:t>
            </a:r>
            <a:r>
              <a:rPr lang="en-US" sz="2000" b="1" dirty="0">
                <a:solidFill>
                  <a:srgbClr val="FFFF00"/>
                </a:solidFill>
              </a:rPr>
              <a:t>:</a:t>
            </a:r>
          </a:p>
          <a:p>
            <a:pPr marL="609600" indent="-498475">
              <a:buFont typeface="Wingdings" pitchFamily="2" charset="2"/>
              <a:buAutoNum type="alphaLcPeriod"/>
            </a:pPr>
            <a:r>
              <a:rPr lang="en-US" sz="2000" dirty="0" err="1">
                <a:solidFill>
                  <a:srgbClr val="FF0066"/>
                </a:solidFill>
              </a:rPr>
              <a:t>Kesadaran</a:t>
            </a:r>
            <a:r>
              <a:rPr lang="en-US" sz="2000" dirty="0">
                <a:solidFill>
                  <a:srgbClr val="FF0066"/>
                </a:solidFill>
              </a:rPr>
              <a:t> </a:t>
            </a:r>
            <a:r>
              <a:rPr lang="en-US" sz="2000" dirty="0" err="1">
                <a:solidFill>
                  <a:srgbClr val="FF0066"/>
                </a:solidFill>
              </a:rPr>
              <a:t>berkoperasi</a:t>
            </a:r>
            <a:endParaRPr lang="en-US" sz="2000" dirty="0">
              <a:solidFill>
                <a:srgbClr val="FF0066"/>
              </a:solidFill>
            </a:endParaRPr>
          </a:p>
          <a:p>
            <a:pPr marL="609600" indent="-498475">
              <a:buFont typeface="Wingdings" pitchFamily="2" charset="2"/>
              <a:buAutoNum type="alphaLcPeriod"/>
            </a:pPr>
            <a:r>
              <a:rPr lang="en-US" sz="2000" dirty="0" err="1">
                <a:solidFill>
                  <a:srgbClr val="FFC000"/>
                </a:solidFill>
              </a:rPr>
              <a:t>Pengetahuan</a:t>
            </a:r>
            <a:r>
              <a:rPr lang="en-US" sz="2000" dirty="0">
                <a:solidFill>
                  <a:srgbClr val="FFC000"/>
                </a:solidFill>
              </a:rPr>
              <a:t> </a:t>
            </a:r>
            <a:r>
              <a:rPr lang="en-US" sz="2000" dirty="0" err="1">
                <a:solidFill>
                  <a:srgbClr val="FFC000"/>
                </a:solidFill>
              </a:rPr>
              <a:t>dan</a:t>
            </a:r>
            <a:r>
              <a:rPr lang="en-US" sz="2000" dirty="0">
                <a:solidFill>
                  <a:srgbClr val="FFC000"/>
                </a:solidFill>
              </a:rPr>
              <a:t> </a:t>
            </a:r>
            <a:r>
              <a:rPr lang="en-US" sz="2000" dirty="0" err="1">
                <a:solidFill>
                  <a:srgbClr val="FFC000"/>
                </a:solidFill>
              </a:rPr>
              <a:t>keterampilan</a:t>
            </a:r>
            <a:r>
              <a:rPr lang="en-US" sz="2000" dirty="0">
                <a:solidFill>
                  <a:srgbClr val="FFC000"/>
                </a:solidFill>
              </a:rPr>
              <a:t> </a:t>
            </a:r>
            <a:r>
              <a:rPr lang="en-US" sz="2000" dirty="0" err="1">
                <a:solidFill>
                  <a:srgbClr val="FFC000"/>
                </a:solidFill>
              </a:rPr>
              <a:t>pengurus</a:t>
            </a:r>
            <a:endParaRPr lang="en-US" sz="2000" dirty="0">
              <a:solidFill>
                <a:srgbClr val="00B0F0"/>
              </a:solidFill>
            </a:endParaRPr>
          </a:p>
          <a:p>
            <a:pPr marL="609600" indent="-498475">
              <a:buFont typeface="Wingdings" pitchFamily="2" charset="2"/>
              <a:buAutoNum type="alphaLcPeriod"/>
            </a:pPr>
            <a:r>
              <a:rPr lang="en-US" sz="2000" dirty="0">
                <a:solidFill>
                  <a:srgbClr val="00B0F0"/>
                </a:solidFill>
              </a:rPr>
              <a:t>Modal</a:t>
            </a:r>
          </a:p>
          <a:p>
            <a:pPr marL="609600" indent="-498475">
              <a:buFont typeface="Wingdings" pitchFamily="2" charset="2"/>
              <a:buAutoNum type="alphaLcPeriod"/>
            </a:pPr>
            <a:r>
              <a:rPr lang="en-US" sz="2000" dirty="0" err="1">
                <a:solidFill>
                  <a:srgbClr val="33FB33"/>
                </a:solidFill>
              </a:rPr>
              <a:t>Peranan</a:t>
            </a:r>
            <a:r>
              <a:rPr lang="en-US" sz="2000" dirty="0">
                <a:solidFill>
                  <a:srgbClr val="33FB33"/>
                </a:solidFill>
              </a:rPr>
              <a:t> </a:t>
            </a:r>
            <a:r>
              <a:rPr lang="en-US" sz="2000" dirty="0" err="1">
                <a:solidFill>
                  <a:srgbClr val="33FB33"/>
                </a:solidFill>
              </a:rPr>
              <a:t>pemerintah</a:t>
            </a:r>
            <a:endParaRPr lang="en-US" sz="2000" dirty="0">
              <a:solidFill>
                <a:srgbClr val="33FB33"/>
              </a:solidFill>
            </a:endParaRPr>
          </a:p>
          <a:p>
            <a:pPr marL="609600" indent="-498475">
              <a:buFont typeface="Wingdings" pitchFamily="2" charset="2"/>
              <a:buNone/>
            </a:pPr>
            <a:r>
              <a:rPr lang="en-US" sz="2000" dirty="0"/>
              <a:t>	</a:t>
            </a:r>
            <a:r>
              <a:rPr lang="en-US" sz="2000" dirty="0">
                <a:solidFill>
                  <a:srgbClr val="00FF99"/>
                </a:solidFill>
              </a:rPr>
              <a:t>1. </a:t>
            </a:r>
            <a:r>
              <a:rPr lang="en-US" sz="2000" dirty="0" err="1">
                <a:solidFill>
                  <a:srgbClr val="00FF99"/>
                </a:solidFill>
              </a:rPr>
              <a:t>menciptakan</a:t>
            </a:r>
            <a:r>
              <a:rPr lang="en-US" sz="2000" dirty="0">
                <a:solidFill>
                  <a:srgbClr val="00FF99"/>
                </a:solidFill>
              </a:rPr>
              <a:t> </a:t>
            </a:r>
            <a:r>
              <a:rPr lang="en-US" sz="2000" dirty="0" err="1">
                <a:solidFill>
                  <a:srgbClr val="00FF99"/>
                </a:solidFill>
              </a:rPr>
              <a:t>iklim</a:t>
            </a:r>
            <a:r>
              <a:rPr lang="en-US" sz="2000" dirty="0">
                <a:solidFill>
                  <a:srgbClr val="00FF99"/>
                </a:solidFill>
              </a:rPr>
              <a:t> </a:t>
            </a:r>
            <a:r>
              <a:rPr lang="en-US" sz="2000" dirty="0" err="1">
                <a:solidFill>
                  <a:srgbClr val="00FF99"/>
                </a:solidFill>
              </a:rPr>
              <a:t>yg</a:t>
            </a:r>
            <a:r>
              <a:rPr lang="en-US" sz="2000" dirty="0">
                <a:solidFill>
                  <a:srgbClr val="00FF99"/>
                </a:solidFill>
              </a:rPr>
              <a:t> </a:t>
            </a:r>
            <a:r>
              <a:rPr lang="en-US" sz="2000" dirty="0" err="1">
                <a:solidFill>
                  <a:srgbClr val="00FF99"/>
                </a:solidFill>
              </a:rPr>
              <a:t>kondusif</a:t>
            </a:r>
            <a:r>
              <a:rPr lang="en-US" sz="2000" dirty="0">
                <a:solidFill>
                  <a:srgbClr val="00FF99"/>
                </a:solidFill>
              </a:rPr>
              <a:t> bag </a:t>
            </a:r>
            <a:r>
              <a:rPr lang="en-US" sz="2000" dirty="0" err="1">
                <a:solidFill>
                  <a:srgbClr val="00FF99"/>
                </a:solidFill>
              </a:rPr>
              <a:t>pertumbuhan</a:t>
            </a:r>
            <a:r>
              <a:rPr lang="en-US" sz="2000" dirty="0">
                <a:solidFill>
                  <a:srgbClr val="00FF99"/>
                </a:solidFill>
              </a:rPr>
              <a:t> </a:t>
            </a:r>
            <a:r>
              <a:rPr lang="en-US" sz="2000" dirty="0" err="1">
                <a:solidFill>
                  <a:srgbClr val="00FF99"/>
                </a:solidFill>
              </a:rPr>
              <a:t>dan</a:t>
            </a:r>
            <a:r>
              <a:rPr lang="en-US" sz="2000" dirty="0">
                <a:solidFill>
                  <a:srgbClr val="00FF99"/>
                </a:solidFill>
              </a:rPr>
              <a:t> </a:t>
            </a:r>
            <a:r>
              <a:rPr lang="en-US" sz="2000" dirty="0" err="1">
                <a:solidFill>
                  <a:srgbClr val="00FF99"/>
                </a:solidFill>
              </a:rPr>
              <a:t>perkembangan</a:t>
            </a:r>
            <a:r>
              <a:rPr lang="en-US" sz="2000" dirty="0">
                <a:solidFill>
                  <a:srgbClr val="00FF99"/>
                </a:solidFill>
              </a:rPr>
              <a:t> </a:t>
            </a:r>
            <a:r>
              <a:rPr lang="en-US" sz="2000" dirty="0" err="1">
                <a:solidFill>
                  <a:srgbClr val="00FF99"/>
                </a:solidFill>
              </a:rPr>
              <a:t>koperasi</a:t>
            </a:r>
            <a:endParaRPr lang="en-US" sz="2000" dirty="0">
              <a:solidFill>
                <a:srgbClr val="00FF99"/>
              </a:solidFill>
            </a:endParaRPr>
          </a:p>
          <a:p>
            <a:pPr marL="609600" indent="-498475">
              <a:buFont typeface="Wingdings" pitchFamily="2" charset="2"/>
              <a:buNone/>
            </a:pPr>
            <a:r>
              <a:rPr lang="en-US" sz="2000" dirty="0">
                <a:solidFill>
                  <a:srgbClr val="00FF99"/>
                </a:solidFill>
              </a:rPr>
              <a:t>	2. </a:t>
            </a:r>
            <a:r>
              <a:rPr lang="en-US" sz="2000" dirty="0" err="1">
                <a:solidFill>
                  <a:srgbClr val="00FF99"/>
                </a:solidFill>
              </a:rPr>
              <a:t>menjamin</a:t>
            </a:r>
            <a:r>
              <a:rPr lang="en-US" sz="2000" dirty="0">
                <a:solidFill>
                  <a:srgbClr val="00FF99"/>
                </a:solidFill>
              </a:rPr>
              <a:t> </a:t>
            </a:r>
            <a:r>
              <a:rPr lang="en-US" sz="2000" dirty="0" err="1">
                <a:solidFill>
                  <a:srgbClr val="00FF99"/>
                </a:solidFill>
              </a:rPr>
              <a:t>ketersediaanya</a:t>
            </a:r>
            <a:r>
              <a:rPr lang="en-US" sz="2000" dirty="0">
                <a:solidFill>
                  <a:srgbClr val="00FF99"/>
                </a:solidFill>
              </a:rPr>
              <a:t> </a:t>
            </a:r>
            <a:r>
              <a:rPr lang="en-US" sz="2000" dirty="0" err="1">
                <a:solidFill>
                  <a:srgbClr val="00FF99"/>
                </a:solidFill>
              </a:rPr>
              <a:t>pasar</a:t>
            </a:r>
            <a:r>
              <a:rPr lang="en-US" sz="2000" dirty="0">
                <a:solidFill>
                  <a:srgbClr val="00FF99"/>
                </a:solidFill>
              </a:rPr>
              <a:t> </a:t>
            </a:r>
            <a:r>
              <a:rPr lang="en-US" sz="2000" dirty="0" err="1">
                <a:solidFill>
                  <a:srgbClr val="00FF99"/>
                </a:solidFill>
              </a:rPr>
              <a:t>dan</a:t>
            </a:r>
            <a:r>
              <a:rPr lang="en-US" sz="2000" dirty="0">
                <a:solidFill>
                  <a:srgbClr val="00FF99"/>
                </a:solidFill>
              </a:rPr>
              <a:t> </a:t>
            </a:r>
            <a:r>
              <a:rPr lang="en-US" sz="2000" dirty="0" err="1">
                <a:solidFill>
                  <a:srgbClr val="00FF99"/>
                </a:solidFill>
              </a:rPr>
              <a:t>kelayakan</a:t>
            </a:r>
            <a:r>
              <a:rPr lang="en-US" sz="2000" dirty="0">
                <a:solidFill>
                  <a:srgbClr val="00FF99"/>
                </a:solidFill>
              </a:rPr>
              <a:t> </a:t>
            </a:r>
            <a:r>
              <a:rPr lang="en-US" sz="2000" dirty="0" err="1">
                <a:solidFill>
                  <a:srgbClr val="00FF99"/>
                </a:solidFill>
              </a:rPr>
              <a:t>harga</a:t>
            </a:r>
            <a:r>
              <a:rPr lang="en-US" sz="2000" dirty="0">
                <a:solidFill>
                  <a:srgbClr val="00FF99"/>
                </a:solidFill>
              </a:rPr>
              <a:t> </a:t>
            </a:r>
            <a:r>
              <a:rPr lang="en-US" sz="2000" dirty="0" err="1">
                <a:solidFill>
                  <a:srgbClr val="00FF99"/>
                </a:solidFill>
              </a:rPr>
              <a:t>bagi</a:t>
            </a:r>
            <a:r>
              <a:rPr lang="en-US" sz="2000" dirty="0">
                <a:solidFill>
                  <a:srgbClr val="00FF99"/>
                </a:solidFill>
              </a:rPr>
              <a:t> </a:t>
            </a:r>
            <a:r>
              <a:rPr lang="en-US" sz="2000" dirty="0" err="1">
                <a:solidFill>
                  <a:srgbClr val="00FF99"/>
                </a:solidFill>
              </a:rPr>
              <a:t>produk</a:t>
            </a:r>
            <a:r>
              <a:rPr lang="en-US" sz="2000" dirty="0">
                <a:solidFill>
                  <a:srgbClr val="00FF99"/>
                </a:solidFill>
              </a:rPr>
              <a:t> </a:t>
            </a:r>
            <a:r>
              <a:rPr lang="en-US" sz="2000" dirty="0" err="1">
                <a:solidFill>
                  <a:srgbClr val="00FF99"/>
                </a:solidFill>
              </a:rPr>
              <a:t>koperasi</a:t>
            </a:r>
            <a:endParaRPr lang="en-US" sz="2000" dirty="0">
              <a:solidFill>
                <a:srgbClr val="00FF99"/>
              </a:solidFill>
            </a:endParaRPr>
          </a:p>
          <a:p>
            <a:pPr marL="609600" indent="-498475">
              <a:buFont typeface="Wingdings" pitchFamily="2" charset="2"/>
              <a:buNone/>
            </a:pPr>
            <a:r>
              <a:rPr lang="en-US" sz="2000" dirty="0">
                <a:solidFill>
                  <a:srgbClr val="00FF99"/>
                </a:solidFill>
              </a:rPr>
              <a:t>	3. </a:t>
            </a:r>
            <a:r>
              <a:rPr lang="en-US" sz="2000" dirty="0" err="1">
                <a:solidFill>
                  <a:srgbClr val="00FF99"/>
                </a:solidFill>
              </a:rPr>
              <a:t>menciptakan</a:t>
            </a:r>
            <a:r>
              <a:rPr lang="en-US" sz="2000" dirty="0">
                <a:solidFill>
                  <a:srgbClr val="00FF99"/>
                </a:solidFill>
              </a:rPr>
              <a:t> </a:t>
            </a:r>
            <a:r>
              <a:rPr lang="en-US" sz="2000" dirty="0" err="1">
                <a:solidFill>
                  <a:srgbClr val="00FF99"/>
                </a:solidFill>
              </a:rPr>
              <a:t>organisasi</a:t>
            </a:r>
            <a:r>
              <a:rPr lang="en-US" sz="2000" dirty="0">
                <a:solidFill>
                  <a:srgbClr val="00FF99"/>
                </a:solidFill>
              </a:rPr>
              <a:t> </a:t>
            </a:r>
            <a:r>
              <a:rPr lang="en-US" sz="2000" dirty="0" err="1">
                <a:solidFill>
                  <a:srgbClr val="00FF99"/>
                </a:solidFill>
              </a:rPr>
              <a:t>dan</a:t>
            </a:r>
            <a:r>
              <a:rPr lang="en-US" sz="2000" dirty="0">
                <a:solidFill>
                  <a:srgbClr val="00FF99"/>
                </a:solidFill>
              </a:rPr>
              <a:t> </a:t>
            </a:r>
            <a:r>
              <a:rPr lang="en-US" sz="2000" dirty="0" err="1">
                <a:solidFill>
                  <a:srgbClr val="00FF99"/>
                </a:solidFill>
              </a:rPr>
              <a:t>menejemen</a:t>
            </a:r>
            <a:r>
              <a:rPr lang="en-US" sz="2000" dirty="0">
                <a:solidFill>
                  <a:srgbClr val="00FF99"/>
                </a:solidFill>
              </a:rPr>
              <a:t> </a:t>
            </a:r>
            <a:r>
              <a:rPr lang="en-US" sz="2000" dirty="0" err="1">
                <a:solidFill>
                  <a:srgbClr val="00FF99"/>
                </a:solidFill>
              </a:rPr>
              <a:t>koperasi</a:t>
            </a:r>
            <a:r>
              <a:rPr lang="en-US" sz="2000" dirty="0">
                <a:solidFill>
                  <a:srgbClr val="00FF99"/>
                </a:solidFill>
              </a:rPr>
              <a:t> yang </a:t>
            </a:r>
            <a:r>
              <a:rPr lang="en-US" sz="2000" dirty="0" err="1">
                <a:solidFill>
                  <a:srgbClr val="00FF99"/>
                </a:solidFill>
              </a:rPr>
              <a:t>profesional</a:t>
            </a:r>
            <a:endParaRPr lang="en-US" sz="2000" dirty="0">
              <a:solidFill>
                <a:srgbClr val="00FF99"/>
              </a:solidFill>
            </a:endParaRPr>
          </a:p>
          <a:p>
            <a:pPr marL="609600" indent="-498475">
              <a:buFont typeface="Wingdings" pitchFamily="2" charset="2"/>
              <a:buNone/>
            </a:pPr>
            <a:r>
              <a:rPr lang="en-US" sz="2000" dirty="0">
                <a:solidFill>
                  <a:srgbClr val="00FF99"/>
                </a:solidFill>
              </a:rPr>
              <a:t>	4. </a:t>
            </a:r>
            <a:r>
              <a:rPr lang="en-US" sz="2000" dirty="0" err="1">
                <a:solidFill>
                  <a:srgbClr val="00FF99"/>
                </a:solidFill>
              </a:rPr>
              <a:t>memberikan</a:t>
            </a:r>
            <a:r>
              <a:rPr lang="en-US" sz="2000" dirty="0">
                <a:solidFill>
                  <a:srgbClr val="00FF99"/>
                </a:solidFill>
              </a:rPr>
              <a:t> </a:t>
            </a:r>
            <a:r>
              <a:rPr lang="en-US" sz="2000" dirty="0" err="1">
                <a:solidFill>
                  <a:srgbClr val="00FF99"/>
                </a:solidFill>
              </a:rPr>
              <a:t>penyuluhan</a:t>
            </a:r>
            <a:r>
              <a:rPr lang="en-US" sz="2000" dirty="0">
                <a:solidFill>
                  <a:srgbClr val="00FF99"/>
                </a:solidFill>
              </a:rPr>
              <a:t> </a:t>
            </a:r>
            <a:r>
              <a:rPr lang="en-US" sz="2000" dirty="0" err="1">
                <a:solidFill>
                  <a:srgbClr val="00FF99"/>
                </a:solidFill>
              </a:rPr>
              <a:t>tentang</a:t>
            </a:r>
            <a:r>
              <a:rPr lang="en-US" sz="2000" dirty="0">
                <a:solidFill>
                  <a:srgbClr val="00FF99"/>
                </a:solidFill>
              </a:rPr>
              <a:t> </a:t>
            </a:r>
            <a:r>
              <a:rPr lang="en-US" sz="2000" dirty="0" err="1">
                <a:solidFill>
                  <a:srgbClr val="00FF99"/>
                </a:solidFill>
              </a:rPr>
              <a:t>kesadaran</a:t>
            </a:r>
            <a:r>
              <a:rPr lang="en-US" sz="2000" dirty="0">
                <a:solidFill>
                  <a:srgbClr val="00FF99"/>
                </a:solidFill>
              </a:rPr>
              <a:t> </a:t>
            </a:r>
            <a:r>
              <a:rPr lang="en-US" sz="2000" dirty="0" err="1">
                <a:solidFill>
                  <a:srgbClr val="00FF99"/>
                </a:solidFill>
              </a:rPr>
              <a:t>berkoperasi</a:t>
            </a:r>
            <a:endParaRPr lang="en-US" sz="2000" dirty="0">
              <a:solidFill>
                <a:srgbClr val="00FF99"/>
              </a:solidFill>
            </a:endParaRPr>
          </a:p>
          <a:p>
            <a:pPr marL="609600" indent="-498475">
              <a:buFont typeface="Wingdings" pitchFamily="2" charset="2"/>
              <a:buNone/>
            </a:pPr>
            <a:r>
              <a:rPr lang="en-US" sz="2000" dirty="0">
                <a:solidFill>
                  <a:srgbClr val="00FF99"/>
                </a:solidFill>
              </a:rPr>
              <a:t>	5. </a:t>
            </a:r>
            <a:r>
              <a:rPr lang="en-US" sz="2000" dirty="0" err="1">
                <a:solidFill>
                  <a:srgbClr val="00FF99"/>
                </a:solidFill>
              </a:rPr>
              <a:t>menyediakan</a:t>
            </a:r>
            <a:r>
              <a:rPr lang="en-US" sz="2000" dirty="0">
                <a:solidFill>
                  <a:srgbClr val="00FF99"/>
                </a:solidFill>
              </a:rPr>
              <a:t> </a:t>
            </a:r>
            <a:r>
              <a:rPr lang="en-US" sz="2000" dirty="0" smtClean="0">
                <a:solidFill>
                  <a:srgbClr val="00FF99"/>
                </a:solidFill>
              </a:rPr>
              <a:t>modal</a:t>
            </a:r>
          </a:p>
          <a:p>
            <a:pPr marL="609600" indent="-498475">
              <a:buFont typeface="Wingdings" pitchFamily="2" charset="2"/>
              <a:buNone/>
            </a:pPr>
            <a:endParaRPr lang="en-US" sz="2000" b="1" dirty="0">
              <a:solidFill>
                <a:srgbClr val="00B050"/>
              </a:solidFill>
            </a:endParaRPr>
          </a:p>
          <a:p>
            <a:pPr marL="609600" indent="-498475">
              <a:buFont typeface="Wingdings" pitchFamily="2" charset="2"/>
              <a:buNone/>
            </a:pPr>
            <a:r>
              <a:rPr lang="en-US" sz="2000" b="1" dirty="0">
                <a:solidFill>
                  <a:srgbClr val="00B050"/>
                </a:solidFill>
              </a:rPr>
              <a:t>Usaha </a:t>
            </a:r>
            <a:r>
              <a:rPr lang="en-US" sz="2000" b="1" dirty="0" err="1">
                <a:solidFill>
                  <a:srgbClr val="00B050"/>
                </a:solidFill>
              </a:rPr>
              <a:t>pengembangan</a:t>
            </a:r>
            <a:r>
              <a:rPr lang="en-US" sz="2000" b="1" dirty="0">
                <a:solidFill>
                  <a:srgbClr val="00B050"/>
                </a:solidFill>
              </a:rPr>
              <a:t> </a:t>
            </a:r>
            <a:r>
              <a:rPr lang="en-US" sz="2000" b="1" dirty="0" err="1">
                <a:solidFill>
                  <a:srgbClr val="00B050"/>
                </a:solidFill>
              </a:rPr>
              <a:t>koperasi</a:t>
            </a:r>
            <a:endParaRPr lang="en-US" sz="2000" b="1" dirty="0">
              <a:solidFill>
                <a:srgbClr val="00B050"/>
              </a:solidFill>
            </a:endParaRPr>
          </a:p>
          <a:p>
            <a:pPr marL="609600" indent="-498475">
              <a:buFont typeface="Wingdings" pitchFamily="2" charset="2"/>
              <a:buAutoNum type="alphaLcPeriod"/>
            </a:pPr>
            <a:r>
              <a:rPr lang="en-US" sz="2000" dirty="0" err="1">
                <a:solidFill>
                  <a:srgbClr val="00B0F0"/>
                </a:solidFill>
              </a:rPr>
              <a:t>Memberikan</a:t>
            </a:r>
            <a:r>
              <a:rPr lang="en-US" sz="2000" dirty="0">
                <a:solidFill>
                  <a:srgbClr val="00B0F0"/>
                </a:solidFill>
              </a:rPr>
              <a:t> </a:t>
            </a:r>
            <a:r>
              <a:rPr lang="en-US" sz="2000" dirty="0" err="1">
                <a:solidFill>
                  <a:srgbClr val="00B0F0"/>
                </a:solidFill>
              </a:rPr>
              <a:t>penyuluhan</a:t>
            </a:r>
            <a:r>
              <a:rPr lang="en-US" sz="2000" dirty="0">
                <a:solidFill>
                  <a:srgbClr val="00B0F0"/>
                </a:solidFill>
              </a:rPr>
              <a:t> </a:t>
            </a:r>
            <a:r>
              <a:rPr lang="en-US" sz="2000" dirty="0" err="1">
                <a:solidFill>
                  <a:srgbClr val="00B0F0"/>
                </a:solidFill>
              </a:rPr>
              <a:t>tentang</a:t>
            </a:r>
            <a:r>
              <a:rPr lang="en-US" sz="2000" dirty="0">
                <a:solidFill>
                  <a:srgbClr val="00B0F0"/>
                </a:solidFill>
              </a:rPr>
              <a:t> </a:t>
            </a:r>
            <a:r>
              <a:rPr lang="en-US" sz="2000" dirty="0" err="1">
                <a:solidFill>
                  <a:srgbClr val="00B0F0"/>
                </a:solidFill>
              </a:rPr>
              <a:t>koperasi</a:t>
            </a:r>
            <a:endParaRPr lang="en-US" sz="2000" dirty="0">
              <a:solidFill>
                <a:srgbClr val="00B0F0"/>
              </a:solidFill>
            </a:endParaRPr>
          </a:p>
          <a:p>
            <a:pPr marL="609600" indent="-498475">
              <a:buFont typeface="Wingdings" pitchFamily="2" charset="2"/>
              <a:buAutoNum type="alphaLcPeriod"/>
            </a:pPr>
            <a:r>
              <a:rPr lang="en-US" sz="2000" dirty="0" err="1">
                <a:solidFill>
                  <a:srgbClr val="92D050"/>
                </a:solidFill>
              </a:rPr>
              <a:t>Meningkatkan</a:t>
            </a:r>
            <a:r>
              <a:rPr lang="en-US" sz="2000" dirty="0">
                <a:solidFill>
                  <a:srgbClr val="92D050"/>
                </a:solidFill>
              </a:rPr>
              <a:t> </a:t>
            </a:r>
            <a:r>
              <a:rPr lang="en-US" sz="2000" dirty="0" err="1">
                <a:solidFill>
                  <a:srgbClr val="92D050"/>
                </a:solidFill>
              </a:rPr>
              <a:t>pengetahuan</a:t>
            </a:r>
            <a:r>
              <a:rPr lang="en-US" sz="2000" dirty="0">
                <a:solidFill>
                  <a:srgbClr val="92D050"/>
                </a:solidFill>
              </a:rPr>
              <a:t> </a:t>
            </a:r>
            <a:r>
              <a:rPr lang="en-US" sz="2000" dirty="0" err="1">
                <a:solidFill>
                  <a:srgbClr val="92D050"/>
                </a:solidFill>
              </a:rPr>
              <a:t>dan</a:t>
            </a:r>
            <a:r>
              <a:rPr lang="en-US" sz="2000" dirty="0">
                <a:solidFill>
                  <a:srgbClr val="92D050"/>
                </a:solidFill>
              </a:rPr>
              <a:t> </a:t>
            </a:r>
            <a:r>
              <a:rPr lang="en-US" sz="2000" dirty="0" err="1">
                <a:solidFill>
                  <a:srgbClr val="92D050"/>
                </a:solidFill>
              </a:rPr>
              <a:t>keterampilan</a:t>
            </a:r>
            <a:r>
              <a:rPr lang="en-US" sz="2000" dirty="0">
                <a:solidFill>
                  <a:srgbClr val="92D050"/>
                </a:solidFill>
              </a:rPr>
              <a:t> </a:t>
            </a:r>
            <a:r>
              <a:rPr lang="en-US" sz="2000" dirty="0" err="1">
                <a:solidFill>
                  <a:srgbClr val="92D050"/>
                </a:solidFill>
              </a:rPr>
              <a:t>pengurus</a:t>
            </a:r>
            <a:endParaRPr lang="en-US" sz="2000" dirty="0">
              <a:solidFill>
                <a:srgbClr val="92D050"/>
              </a:solidFill>
            </a:endParaRPr>
          </a:p>
          <a:p>
            <a:pPr marL="609600" indent="-498475">
              <a:buFont typeface="Wingdings" pitchFamily="2" charset="2"/>
              <a:buAutoNum type="alphaLcPeriod"/>
            </a:pPr>
            <a:r>
              <a:rPr lang="en-US" sz="2000" dirty="0" err="1">
                <a:solidFill>
                  <a:srgbClr val="FFFF00"/>
                </a:solidFill>
              </a:rPr>
              <a:t>Meningkatkan</a:t>
            </a:r>
            <a:r>
              <a:rPr lang="en-US" sz="2000" dirty="0">
                <a:solidFill>
                  <a:srgbClr val="FFFF00"/>
                </a:solidFill>
              </a:rPr>
              <a:t> </a:t>
            </a:r>
            <a:r>
              <a:rPr lang="en-US" sz="2000" dirty="0" err="1">
                <a:solidFill>
                  <a:srgbClr val="FFFF00"/>
                </a:solidFill>
              </a:rPr>
              <a:t>permodalan</a:t>
            </a:r>
            <a:r>
              <a:rPr lang="en-US" sz="2000" dirty="0">
                <a:solidFill>
                  <a:srgbClr val="FFFF00"/>
                </a:solidFill>
              </a:rPr>
              <a:t> </a:t>
            </a:r>
            <a:r>
              <a:rPr lang="en-US" sz="2000" dirty="0" err="1">
                <a:solidFill>
                  <a:srgbClr val="FFFF00"/>
                </a:solidFill>
              </a:rPr>
              <a:t>koperasi</a:t>
            </a:r>
            <a:endParaRPr lang="en-US" sz="2000" dirty="0">
              <a:solidFill>
                <a:srgbClr val="FFFF00"/>
              </a:solidFill>
            </a:endParaRPr>
          </a:p>
          <a:p>
            <a:pPr marL="609600" indent="-498475">
              <a:buFont typeface="Wingdings" pitchFamily="2" charset="2"/>
              <a:buAutoNum type="alphaLcPeriod"/>
            </a:pPr>
            <a:r>
              <a:rPr lang="en-US" sz="2000" dirty="0" err="1">
                <a:solidFill>
                  <a:srgbClr val="FF0000"/>
                </a:solidFill>
              </a:rPr>
              <a:t>Peranan</a:t>
            </a:r>
            <a:r>
              <a:rPr lang="en-US" sz="2000" dirty="0">
                <a:solidFill>
                  <a:srgbClr val="FF0000"/>
                </a:solidFill>
              </a:rPr>
              <a:t> </a:t>
            </a:r>
            <a:r>
              <a:rPr lang="en-US" sz="2000" dirty="0" err="1">
                <a:solidFill>
                  <a:srgbClr val="FF0000"/>
                </a:solidFill>
              </a:rPr>
              <a:t>pemerintah</a:t>
            </a:r>
            <a:endParaRPr lang="en-US" sz="2000" dirty="0">
              <a:solidFill>
                <a:srgbClr val="FF0000"/>
              </a:solidFill>
            </a:endParaRPr>
          </a:p>
          <a:p>
            <a:pPr marL="609600" indent="-609600">
              <a:buFont typeface="Wingdings" pitchFamily="2" charset="2"/>
              <a:buAutoNum type="alphaLcPeriod"/>
            </a:pPr>
            <a:endParaRPr lang="en-US" sz="2000" dirty="0"/>
          </a:p>
          <a:p>
            <a:pPr marL="609600" indent="-609600">
              <a:buFont typeface="Wingdings" pitchFamily="2" charset="2"/>
              <a:buAutoNum type="alphaLcPeriod"/>
            </a:pPr>
            <a:endParaRPr lang="en-US" sz="2000" dirty="0"/>
          </a:p>
        </p:txBody>
      </p:sp>
      <p:sp>
        <p:nvSpPr>
          <p:cNvPr id="3" name="Rectangle 2"/>
          <p:cNvSpPr/>
          <p:nvPr/>
        </p:nvSpPr>
        <p:spPr>
          <a:xfrm>
            <a:off x="152400" y="228600"/>
            <a:ext cx="8686800" cy="3962400"/>
          </a:xfrm>
          <a:prstGeom prst="rect">
            <a:avLst/>
          </a:prstGeom>
          <a:noFill/>
          <a:ln w="28575">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52400" y="4343400"/>
            <a:ext cx="7315200" cy="2514600"/>
          </a:xfrm>
          <a:prstGeom prst="rect">
            <a:avLst/>
          </a:prstGeom>
          <a:noFill/>
          <a:ln w="28575">
            <a:solidFill>
              <a:srgbClr val="33FB3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686800" cy="6629400"/>
          </a:xfrm>
        </p:spPr>
        <p:txBody>
          <a:bodyPr>
            <a:normAutofit lnSpcReduction="10000"/>
          </a:bodyPr>
          <a:lstStyle/>
          <a:p>
            <a:pPr algn="ctr"/>
            <a:r>
              <a:rPr lang="en-US" sz="2000" b="1" dirty="0" smtClean="0">
                <a:solidFill>
                  <a:srgbClr val="00FF99"/>
                </a:solidFill>
              </a:rPr>
              <a:t>KOPERASI   SEKOLAH</a:t>
            </a:r>
          </a:p>
          <a:p>
            <a:pPr algn="ctr">
              <a:buNone/>
            </a:pPr>
            <a:endParaRPr lang="en-US" sz="2000" b="1" dirty="0" smtClean="0">
              <a:solidFill>
                <a:srgbClr val="00FF99"/>
              </a:solidFill>
            </a:endParaRPr>
          </a:p>
          <a:p>
            <a:pPr>
              <a:buFont typeface="Wingdings" pitchFamily="2" charset="2"/>
              <a:buChar char="q"/>
            </a:pPr>
            <a:r>
              <a:rPr lang="en-US" sz="2000" b="1" dirty="0" smtClean="0">
                <a:solidFill>
                  <a:srgbClr val="00FF99"/>
                </a:solidFill>
              </a:rPr>
              <a:t>ALASAN KEBERADAAN KOPERASI DI SEKOLAH:</a:t>
            </a:r>
          </a:p>
          <a:p>
            <a:pPr marL="493776" indent="-457200">
              <a:buAutoNum type="arabicPeriod"/>
            </a:pPr>
            <a:r>
              <a:rPr lang="en-US" sz="2000" dirty="0" err="1" smtClean="0">
                <a:solidFill>
                  <a:srgbClr val="00FF99"/>
                </a:solidFill>
              </a:rPr>
              <a:t>Salah</a:t>
            </a:r>
            <a:r>
              <a:rPr lang="en-US" sz="2000" dirty="0" smtClean="0">
                <a:solidFill>
                  <a:srgbClr val="00FF99"/>
                </a:solidFill>
              </a:rPr>
              <a:t> </a:t>
            </a:r>
            <a:r>
              <a:rPr lang="en-US" sz="2000" dirty="0" err="1" smtClean="0">
                <a:solidFill>
                  <a:srgbClr val="00FF99"/>
                </a:solidFill>
              </a:rPr>
              <a:t>satu</a:t>
            </a:r>
            <a:r>
              <a:rPr lang="en-US" sz="2000" dirty="0" smtClean="0">
                <a:solidFill>
                  <a:srgbClr val="00FF99"/>
                </a:solidFill>
              </a:rPr>
              <a:t> </a:t>
            </a:r>
            <a:r>
              <a:rPr lang="en-US" sz="2000" dirty="0" err="1" smtClean="0">
                <a:solidFill>
                  <a:srgbClr val="00FF99"/>
                </a:solidFill>
              </a:rPr>
              <a:t>usaha</a:t>
            </a:r>
            <a:r>
              <a:rPr lang="en-US" sz="2000" dirty="0" smtClean="0">
                <a:solidFill>
                  <a:srgbClr val="00FF99"/>
                </a:solidFill>
              </a:rPr>
              <a:t> </a:t>
            </a:r>
            <a:r>
              <a:rPr lang="en-US" sz="2000" dirty="0" err="1" smtClean="0">
                <a:solidFill>
                  <a:srgbClr val="00FF99"/>
                </a:solidFill>
              </a:rPr>
              <a:t>menumbuhkembangkan</a:t>
            </a:r>
            <a:r>
              <a:rPr lang="en-US" sz="2000" dirty="0" smtClean="0">
                <a:solidFill>
                  <a:srgbClr val="00FF99"/>
                </a:solidFill>
              </a:rPr>
              <a:t> </a:t>
            </a:r>
            <a:r>
              <a:rPr lang="en-US" sz="2000" dirty="0" err="1" smtClean="0">
                <a:solidFill>
                  <a:srgbClr val="00FF99"/>
                </a:solidFill>
              </a:rPr>
              <a:t>jiwa</a:t>
            </a:r>
            <a:r>
              <a:rPr lang="en-US" sz="2000" dirty="0" smtClean="0">
                <a:solidFill>
                  <a:srgbClr val="00FF99"/>
                </a:solidFill>
              </a:rPr>
              <a:t> </a:t>
            </a:r>
            <a:r>
              <a:rPr lang="en-US" sz="2000" dirty="0" err="1" smtClean="0">
                <a:solidFill>
                  <a:srgbClr val="00FF99"/>
                </a:solidFill>
              </a:rPr>
              <a:t>koperasi</a:t>
            </a:r>
            <a:r>
              <a:rPr lang="en-US" sz="2000" dirty="0" smtClean="0">
                <a:solidFill>
                  <a:srgbClr val="00FF99"/>
                </a:solidFill>
              </a:rPr>
              <a:t> </a:t>
            </a:r>
            <a:r>
              <a:rPr lang="en-US" sz="2000" dirty="0" err="1" smtClean="0">
                <a:solidFill>
                  <a:srgbClr val="00FF99"/>
                </a:solidFill>
              </a:rPr>
              <a:t>kepada</a:t>
            </a:r>
            <a:r>
              <a:rPr lang="en-US" sz="2000" dirty="0" smtClean="0">
                <a:solidFill>
                  <a:srgbClr val="00FF99"/>
                </a:solidFill>
              </a:rPr>
              <a:t> </a:t>
            </a:r>
            <a:r>
              <a:rPr lang="en-US" sz="2000" dirty="0" err="1" smtClean="0">
                <a:solidFill>
                  <a:srgbClr val="00FF99"/>
                </a:solidFill>
              </a:rPr>
              <a:t>siswa</a:t>
            </a:r>
            <a:r>
              <a:rPr lang="en-US" sz="2000" dirty="0" smtClean="0">
                <a:solidFill>
                  <a:srgbClr val="00FF99"/>
                </a:solidFill>
              </a:rPr>
              <a:t> yang </a:t>
            </a:r>
            <a:r>
              <a:rPr lang="en-US" sz="2000" dirty="0" err="1" smtClean="0">
                <a:solidFill>
                  <a:srgbClr val="00FF99"/>
                </a:solidFill>
              </a:rPr>
              <a:t>kelak</a:t>
            </a:r>
            <a:r>
              <a:rPr lang="en-US" sz="2000" dirty="0" smtClean="0">
                <a:solidFill>
                  <a:srgbClr val="00FF99"/>
                </a:solidFill>
              </a:rPr>
              <a:t> </a:t>
            </a:r>
            <a:r>
              <a:rPr lang="en-US" sz="2000" dirty="0" err="1" smtClean="0">
                <a:solidFill>
                  <a:srgbClr val="00FF99"/>
                </a:solidFill>
              </a:rPr>
              <a:t>akan</a:t>
            </a:r>
            <a:r>
              <a:rPr lang="en-US" sz="2000" dirty="0" smtClean="0">
                <a:solidFill>
                  <a:srgbClr val="00FF99"/>
                </a:solidFill>
              </a:rPr>
              <a:t> </a:t>
            </a:r>
            <a:r>
              <a:rPr lang="en-US" sz="2000" dirty="0" err="1" smtClean="0">
                <a:solidFill>
                  <a:srgbClr val="00FF99"/>
                </a:solidFill>
              </a:rPr>
              <a:t>menjadi</a:t>
            </a:r>
            <a:r>
              <a:rPr lang="en-US" sz="2000" dirty="0" smtClean="0">
                <a:solidFill>
                  <a:srgbClr val="00FF99"/>
                </a:solidFill>
              </a:rPr>
              <a:t> </a:t>
            </a:r>
            <a:r>
              <a:rPr lang="en-US" sz="2000" dirty="0" err="1" smtClean="0">
                <a:solidFill>
                  <a:srgbClr val="00FF99"/>
                </a:solidFill>
              </a:rPr>
              <a:t>penerus</a:t>
            </a:r>
            <a:r>
              <a:rPr lang="en-US" sz="2000" dirty="0" smtClean="0">
                <a:solidFill>
                  <a:srgbClr val="00FF99"/>
                </a:solidFill>
              </a:rPr>
              <a:t> </a:t>
            </a:r>
            <a:r>
              <a:rPr lang="en-US" sz="2000" dirty="0" err="1" smtClean="0">
                <a:solidFill>
                  <a:srgbClr val="00FF99"/>
                </a:solidFill>
              </a:rPr>
              <a:t>pembangunan</a:t>
            </a:r>
            <a:r>
              <a:rPr lang="en-US" sz="2000" dirty="0" smtClean="0">
                <a:solidFill>
                  <a:srgbClr val="00FF99"/>
                </a:solidFill>
              </a:rPr>
              <a:t> </a:t>
            </a:r>
            <a:r>
              <a:rPr lang="en-US" sz="2000" dirty="0" err="1" smtClean="0">
                <a:solidFill>
                  <a:srgbClr val="00FF99"/>
                </a:solidFill>
              </a:rPr>
              <a:t>bangsa</a:t>
            </a:r>
            <a:r>
              <a:rPr lang="en-US" sz="2000" dirty="0" smtClean="0">
                <a:solidFill>
                  <a:srgbClr val="00FF99"/>
                </a:solidFill>
              </a:rPr>
              <a:t> </a:t>
            </a:r>
            <a:r>
              <a:rPr lang="en-US" sz="2000" dirty="0" err="1" smtClean="0">
                <a:solidFill>
                  <a:srgbClr val="00FF99"/>
                </a:solidFill>
              </a:rPr>
              <a:t>dan</a:t>
            </a:r>
            <a:r>
              <a:rPr lang="en-US" sz="2000" dirty="0" smtClean="0">
                <a:solidFill>
                  <a:srgbClr val="00FF99"/>
                </a:solidFill>
              </a:rPr>
              <a:t> </a:t>
            </a:r>
            <a:r>
              <a:rPr lang="en-US" sz="2000" dirty="0" err="1" smtClean="0">
                <a:solidFill>
                  <a:srgbClr val="00FF99"/>
                </a:solidFill>
              </a:rPr>
              <a:t>negara</a:t>
            </a:r>
            <a:r>
              <a:rPr lang="en-US" sz="2000" dirty="0" smtClean="0">
                <a:solidFill>
                  <a:srgbClr val="00FF99"/>
                </a:solidFill>
              </a:rPr>
              <a:t>.</a:t>
            </a:r>
          </a:p>
          <a:p>
            <a:pPr marL="493776" indent="-457200">
              <a:buAutoNum type="arabicPeriod"/>
            </a:pPr>
            <a:r>
              <a:rPr lang="en-US" sz="2000" dirty="0" err="1" smtClean="0">
                <a:solidFill>
                  <a:srgbClr val="00FF99"/>
                </a:solidFill>
              </a:rPr>
              <a:t>Menjadi</a:t>
            </a:r>
            <a:r>
              <a:rPr lang="en-US" sz="2000" dirty="0" smtClean="0">
                <a:solidFill>
                  <a:srgbClr val="00FF99"/>
                </a:solidFill>
              </a:rPr>
              <a:t> </a:t>
            </a:r>
            <a:r>
              <a:rPr lang="en-US" sz="2000" dirty="0" err="1" smtClean="0">
                <a:solidFill>
                  <a:srgbClr val="00FF99"/>
                </a:solidFill>
              </a:rPr>
              <a:t>sarana</a:t>
            </a:r>
            <a:r>
              <a:rPr lang="en-US" sz="2000" dirty="0" smtClean="0">
                <a:solidFill>
                  <a:srgbClr val="00FF99"/>
                </a:solidFill>
              </a:rPr>
              <a:t> </a:t>
            </a:r>
            <a:r>
              <a:rPr lang="en-US" sz="2000" dirty="0" err="1" smtClean="0">
                <a:solidFill>
                  <a:srgbClr val="00FF99"/>
                </a:solidFill>
              </a:rPr>
              <a:t>bagi</a:t>
            </a:r>
            <a:r>
              <a:rPr lang="en-US" sz="2000" dirty="0" smtClean="0">
                <a:solidFill>
                  <a:srgbClr val="00FF99"/>
                </a:solidFill>
              </a:rPr>
              <a:t> </a:t>
            </a:r>
            <a:r>
              <a:rPr lang="en-US" sz="2000" dirty="0" err="1" smtClean="0">
                <a:solidFill>
                  <a:srgbClr val="00FF99"/>
                </a:solidFill>
              </a:rPr>
              <a:t>siswa</a:t>
            </a:r>
            <a:r>
              <a:rPr lang="en-US" sz="2000" dirty="0" smtClean="0">
                <a:solidFill>
                  <a:srgbClr val="00FF99"/>
                </a:solidFill>
              </a:rPr>
              <a:t> </a:t>
            </a:r>
            <a:r>
              <a:rPr lang="en-US" sz="2000" dirty="0" err="1" smtClean="0">
                <a:solidFill>
                  <a:srgbClr val="00FF99"/>
                </a:solidFill>
              </a:rPr>
              <a:t>untuk</a:t>
            </a:r>
            <a:r>
              <a:rPr lang="en-US" sz="2000" dirty="0" smtClean="0">
                <a:solidFill>
                  <a:srgbClr val="00FF99"/>
                </a:solidFill>
              </a:rPr>
              <a:t> </a:t>
            </a:r>
            <a:r>
              <a:rPr lang="en-US" sz="2000" dirty="0" err="1" smtClean="0">
                <a:solidFill>
                  <a:srgbClr val="00FF99"/>
                </a:solidFill>
              </a:rPr>
              <a:t>melihat</a:t>
            </a:r>
            <a:r>
              <a:rPr lang="en-US" sz="2000" dirty="0" smtClean="0">
                <a:solidFill>
                  <a:srgbClr val="00FF99"/>
                </a:solidFill>
              </a:rPr>
              <a:t> </a:t>
            </a:r>
            <a:r>
              <a:rPr lang="en-US" sz="2000" dirty="0" err="1" smtClean="0">
                <a:solidFill>
                  <a:srgbClr val="00FF99"/>
                </a:solidFill>
              </a:rPr>
              <a:t>secara</a:t>
            </a:r>
            <a:r>
              <a:rPr lang="en-US" sz="2000" dirty="0" smtClean="0">
                <a:solidFill>
                  <a:srgbClr val="00FF99"/>
                </a:solidFill>
              </a:rPr>
              <a:t> </a:t>
            </a:r>
            <a:r>
              <a:rPr lang="en-US" sz="2000" dirty="0" err="1" smtClean="0">
                <a:solidFill>
                  <a:srgbClr val="00FF99"/>
                </a:solidFill>
              </a:rPr>
              <a:t>nyata</a:t>
            </a:r>
            <a:r>
              <a:rPr lang="en-US" sz="2000" dirty="0" smtClean="0">
                <a:solidFill>
                  <a:srgbClr val="00FF99"/>
                </a:solidFill>
              </a:rPr>
              <a:t> </a:t>
            </a:r>
            <a:r>
              <a:rPr lang="en-US" sz="2000" dirty="0" err="1" smtClean="0">
                <a:solidFill>
                  <a:srgbClr val="00FF99"/>
                </a:solidFill>
              </a:rPr>
              <a:t>ilmu</a:t>
            </a:r>
            <a:r>
              <a:rPr lang="en-US" sz="2000" dirty="0" smtClean="0">
                <a:solidFill>
                  <a:srgbClr val="00FF99"/>
                </a:solidFill>
              </a:rPr>
              <a:t> </a:t>
            </a:r>
            <a:r>
              <a:rPr lang="en-US" sz="2000" dirty="0" err="1" smtClean="0">
                <a:solidFill>
                  <a:srgbClr val="00FF99"/>
                </a:solidFill>
              </a:rPr>
              <a:t>dan</a:t>
            </a:r>
            <a:r>
              <a:rPr lang="en-US" sz="2000" dirty="0" smtClean="0">
                <a:solidFill>
                  <a:srgbClr val="00FF99"/>
                </a:solidFill>
              </a:rPr>
              <a:t> </a:t>
            </a:r>
            <a:r>
              <a:rPr lang="en-US" sz="2000" dirty="0" err="1" smtClean="0">
                <a:solidFill>
                  <a:srgbClr val="00FF99"/>
                </a:solidFill>
              </a:rPr>
              <a:t>pengetahuan</a:t>
            </a:r>
            <a:r>
              <a:rPr lang="en-US" sz="2000" dirty="0" smtClean="0">
                <a:solidFill>
                  <a:srgbClr val="00FF99"/>
                </a:solidFill>
              </a:rPr>
              <a:t> </a:t>
            </a:r>
            <a:r>
              <a:rPr lang="en-US" sz="2000" dirty="0" err="1" smtClean="0">
                <a:solidFill>
                  <a:srgbClr val="00FF99"/>
                </a:solidFill>
              </a:rPr>
              <a:t>koperasi</a:t>
            </a:r>
            <a:r>
              <a:rPr lang="en-US" sz="2000" dirty="0" smtClean="0">
                <a:solidFill>
                  <a:srgbClr val="00FF99"/>
                </a:solidFill>
              </a:rPr>
              <a:t> </a:t>
            </a:r>
            <a:r>
              <a:rPr lang="en-US" sz="2000" dirty="0" err="1" smtClean="0">
                <a:solidFill>
                  <a:srgbClr val="00FF99"/>
                </a:solidFill>
              </a:rPr>
              <a:t>khususnya</a:t>
            </a:r>
            <a:r>
              <a:rPr lang="en-US" sz="2000" dirty="0" smtClean="0">
                <a:solidFill>
                  <a:srgbClr val="00FF99"/>
                </a:solidFill>
              </a:rPr>
              <a:t> </a:t>
            </a:r>
            <a:r>
              <a:rPr lang="en-US" sz="2000" dirty="0" err="1" smtClean="0">
                <a:solidFill>
                  <a:srgbClr val="00FF99"/>
                </a:solidFill>
              </a:rPr>
              <a:t>dan</a:t>
            </a:r>
            <a:r>
              <a:rPr lang="en-US" sz="2000" dirty="0" smtClean="0">
                <a:solidFill>
                  <a:srgbClr val="00FF99"/>
                </a:solidFill>
              </a:rPr>
              <a:t> </a:t>
            </a:r>
            <a:r>
              <a:rPr lang="en-US" sz="2000" dirty="0" err="1" smtClean="0">
                <a:solidFill>
                  <a:srgbClr val="00FF99"/>
                </a:solidFill>
              </a:rPr>
              <a:t>ekonomi</a:t>
            </a:r>
            <a:r>
              <a:rPr lang="en-US" sz="2000" dirty="0" smtClean="0">
                <a:solidFill>
                  <a:srgbClr val="00FF99"/>
                </a:solidFill>
              </a:rPr>
              <a:t> </a:t>
            </a:r>
            <a:r>
              <a:rPr lang="en-US" sz="2000" dirty="0" err="1" smtClean="0">
                <a:solidFill>
                  <a:srgbClr val="00FF99"/>
                </a:solidFill>
              </a:rPr>
              <a:t>pada</a:t>
            </a:r>
            <a:r>
              <a:rPr lang="en-US" sz="2000" dirty="0" smtClean="0">
                <a:solidFill>
                  <a:srgbClr val="00FF99"/>
                </a:solidFill>
              </a:rPr>
              <a:t> </a:t>
            </a:r>
            <a:r>
              <a:rPr lang="en-US" sz="2000" dirty="0" err="1" smtClean="0">
                <a:solidFill>
                  <a:srgbClr val="00FF99"/>
                </a:solidFill>
              </a:rPr>
              <a:t>umumnya</a:t>
            </a:r>
            <a:r>
              <a:rPr lang="en-US" sz="2000" dirty="0" smtClean="0">
                <a:solidFill>
                  <a:srgbClr val="00FF99"/>
                </a:solidFill>
              </a:rPr>
              <a:t>.</a:t>
            </a:r>
          </a:p>
          <a:p>
            <a:pPr marL="493776" indent="-457200">
              <a:buAutoNum type="arabicPeriod"/>
            </a:pPr>
            <a:r>
              <a:rPr lang="en-US" sz="2000" dirty="0" err="1" smtClean="0">
                <a:solidFill>
                  <a:srgbClr val="00FF99"/>
                </a:solidFill>
              </a:rPr>
              <a:t>Sarana</a:t>
            </a:r>
            <a:r>
              <a:rPr lang="en-US" sz="2000" dirty="0" smtClean="0">
                <a:solidFill>
                  <a:srgbClr val="00FF99"/>
                </a:solidFill>
              </a:rPr>
              <a:t> </a:t>
            </a:r>
            <a:r>
              <a:rPr lang="en-US" sz="2000" dirty="0" err="1" smtClean="0">
                <a:solidFill>
                  <a:srgbClr val="00FF99"/>
                </a:solidFill>
              </a:rPr>
              <a:t>untuk</a:t>
            </a:r>
            <a:r>
              <a:rPr lang="en-US" sz="2000" dirty="0" smtClean="0">
                <a:solidFill>
                  <a:srgbClr val="00FF99"/>
                </a:solidFill>
              </a:rPr>
              <a:t> </a:t>
            </a:r>
            <a:r>
              <a:rPr lang="en-US" sz="2000" dirty="0" err="1" smtClean="0">
                <a:solidFill>
                  <a:srgbClr val="00FF99"/>
                </a:solidFill>
              </a:rPr>
              <a:t>belajar</a:t>
            </a:r>
            <a:r>
              <a:rPr lang="en-US" sz="2000" dirty="0" smtClean="0">
                <a:solidFill>
                  <a:srgbClr val="00FF99"/>
                </a:solidFill>
              </a:rPr>
              <a:t> </a:t>
            </a:r>
            <a:r>
              <a:rPr lang="en-US" sz="2000" dirty="0" err="1" smtClean="0">
                <a:solidFill>
                  <a:srgbClr val="00FF99"/>
                </a:solidFill>
              </a:rPr>
              <a:t>berorganisasi</a:t>
            </a:r>
            <a:r>
              <a:rPr lang="en-US" sz="2000" dirty="0" smtClean="0">
                <a:solidFill>
                  <a:srgbClr val="00FF99"/>
                </a:solidFill>
              </a:rPr>
              <a:t>, </a:t>
            </a:r>
            <a:r>
              <a:rPr lang="en-US" sz="2000" dirty="0" err="1" smtClean="0">
                <a:solidFill>
                  <a:srgbClr val="00FF99"/>
                </a:solidFill>
              </a:rPr>
              <a:t>menumbuhkan</a:t>
            </a:r>
            <a:r>
              <a:rPr lang="en-US" sz="2000" dirty="0" smtClean="0">
                <a:solidFill>
                  <a:srgbClr val="00FF99"/>
                </a:solidFill>
              </a:rPr>
              <a:t> </a:t>
            </a:r>
            <a:r>
              <a:rPr lang="en-US" sz="2000" dirty="0" err="1" smtClean="0">
                <a:solidFill>
                  <a:srgbClr val="00FF99"/>
                </a:solidFill>
              </a:rPr>
              <a:t>toleransi</a:t>
            </a:r>
            <a:r>
              <a:rPr lang="en-US" sz="2000" dirty="0" smtClean="0">
                <a:solidFill>
                  <a:srgbClr val="00FF99"/>
                </a:solidFill>
              </a:rPr>
              <a:t> </a:t>
            </a:r>
            <a:r>
              <a:rPr lang="en-US" sz="2000" dirty="0" err="1" smtClean="0">
                <a:solidFill>
                  <a:srgbClr val="00FF99"/>
                </a:solidFill>
              </a:rPr>
              <a:t>dan</a:t>
            </a:r>
            <a:r>
              <a:rPr lang="en-US" sz="2000" dirty="0" smtClean="0">
                <a:solidFill>
                  <a:srgbClr val="00FF99"/>
                </a:solidFill>
              </a:rPr>
              <a:t> </a:t>
            </a:r>
            <a:r>
              <a:rPr lang="en-US" sz="2000" dirty="0" err="1" smtClean="0">
                <a:solidFill>
                  <a:srgbClr val="00FF99"/>
                </a:solidFill>
              </a:rPr>
              <a:t>menyuburkan</a:t>
            </a:r>
            <a:r>
              <a:rPr lang="en-US" sz="2000" dirty="0" smtClean="0">
                <a:solidFill>
                  <a:srgbClr val="00FF99"/>
                </a:solidFill>
              </a:rPr>
              <a:t> rasa </a:t>
            </a:r>
            <a:r>
              <a:rPr lang="en-US" sz="2000" dirty="0" err="1" smtClean="0">
                <a:solidFill>
                  <a:srgbClr val="00FF99"/>
                </a:solidFill>
              </a:rPr>
              <a:t>kekeluargaan</a:t>
            </a:r>
            <a:r>
              <a:rPr lang="en-US" sz="2000" dirty="0" smtClean="0">
                <a:solidFill>
                  <a:srgbClr val="00FF99"/>
                </a:solidFill>
              </a:rPr>
              <a:t>.</a:t>
            </a:r>
          </a:p>
          <a:p>
            <a:pPr marL="493776" indent="-457200">
              <a:buAutoNum type="arabicPeriod"/>
            </a:pPr>
            <a:endParaRPr lang="en-US" sz="2000" dirty="0" smtClean="0">
              <a:solidFill>
                <a:srgbClr val="00FF99"/>
              </a:solidFill>
            </a:endParaRPr>
          </a:p>
          <a:p>
            <a:pPr marL="493776" indent="-457200">
              <a:buFont typeface="Wingdings" pitchFamily="2" charset="2"/>
              <a:buChar char="q"/>
            </a:pPr>
            <a:r>
              <a:rPr lang="en-US" sz="2000" b="1" dirty="0" smtClean="0">
                <a:solidFill>
                  <a:srgbClr val="FFFF00"/>
                </a:solidFill>
              </a:rPr>
              <a:t>DASAR PENDIRIAN:</a:t>
            </a:r>
          </a:p>
          <a:p>
            <a:pPr marL="493776" indent="-457200">
              <a:buFont typeface="+mj-lt"/>
              <a:buAutoNum type="arabicPeriod"/>
            </a:pPr>
            <a:r>
              <a:rPr lang="en-US" sz="2000" dirty="0" err="1" smtClean="0">
                <a:solidFill>
                  <a:srgbClr val="FFFF00"/>
                </a:solidFill>
              </a:rPr>
              <a:t>Surat</a:t>
            </a:r>
            <a:r>
              <a:rPr lang="en-US" sz="2000" dirty="0" smtClean="0">
                <a:solidFill>
                  <a:srgbClr val="FFFF00"/>
                </a:solidFill>
              </a:rPr>
              <a:t> </a:t>
            </a:r>
            <a:r>
              <a:rPr lang="en-US" sz="2000" dirty="0" err="1" smtClean="0">
                <a:solidFill>
                  <a:srgbClr val="FFFF00"/>
                </a:solidFill>
              </a:rPr>
              <a:t>keputusan</a:t>
            </a:r>
            <a:r>
              <a:rPr lang="en-US" sz="2000" dirty="0" smtClean="0">
                <a:solidFill>
                  <a:srgbClr val="FFFF00"/>
                </a:solidFill>
              </a:rPr>
              <a:t> </a:t>
            </a:r>
            <a:r>
              <a:rPr lang="en-US" sz="2000" dirty="0" err="1" smtClean="0">
                <a:solidFill>
                  <a:srgbClr val="FFFF00"/>
                </a:solidFill>
              </a:rPr>
              <a:t>Departemen</a:t>
            </a:r>
            <a:r>
              <a:rPr lang="en-US" sz="2000" dirty="0" smtClean="0">
                <a:solidFill>
                  <a:srgbClr val="FFFF00"/>
                </a:solidFill>
              </a:rPr>
              <a:t> P&amp;K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Departemen</a:t>
            </a:r>
            <a:r>
              <a:rPr lang="en-US" sz="2000" dirty="0" smtClean="0">
                <a:solidFill>
                  <a:srgbClr val="FFFF00"/>
                </a:solidFill>
              </a:rPr>
              <a:t> </a:t>
            </a:r>
            <a:r>
              <a:rPr lang="en-US" sz="2000" dirty="0" err="1" smtClean="0">
                <a:solidFill>
                  <a:srgbClr val="FFFF00"/>
                </a:solidFill>
              </a:rPr>
              <a:t>Transmigrasi</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tertanggal</a:t>
            </a:r>
            <a:r>
              <a:rPr lang="en-US" sz="2000" dirty="0" smtClean="0">
                <a:solidFill>
                  <a:srgbClr val="FFFF00"/>
                </a:solidFill>
              </a:rPr>
              <a:t> 18 </a:t>
            </a:r>
            <a:r>
              <a:rPr lang="en-US" sz="2000" dirty="0" err="1" smtClean="0">
                <a:solidFill>
                  <a:srgbClr val="FFFF00"/>
                </a:solidFill>
              </a:rPr>
              <a:t>Juli</a:t>
            </a:r>
            <a:r>
              <a:rPr lang="en-US" sz="2000" dirty="0" smtClean="0">
                <a:solidFill>
                  <a:srgbClr val="FFFF00"/>
                </a:solidFill>
              </a:rPr>
              <a:t> 1972 No.275/KPTS/</a:t>
            </a:r>
            <a:r>
              <a:rPr lang="en-US" sz="2000" dirty="0" err="1" smtClean="0">
                <a:solidFill>
                  <a:srgbClr val="FFFF00"/>
                </a:solidFill>
              </a:rPr>
              <a:t>mentranskop</a:t>
            </a:r>
            <a:r>
              <a:rPr lang="en-US" sz="2000" dirty="0" smtClean="0">
                <a:solidFill>
                  <a:srgbClr val="FFFF00"/>
                </a:solidFill>
              </a:rPr>
              <a:t>/72.</a:t>
            </a:r>
          </a:p>
          <a:p>
            <a:pPr marL="493776" indent="-457200">
              <a:buFont typeface="+mj-lt"/>
              <a:buAutoNum type="arabicPeriod"/>
            </a:pPr>
            <a:r>
              <a:rPr lang="en-US" sz="2000" dirty="0" err="1" smtClean="0">
                <a:solidFill>
                  <a:srgbClr val="FFFF00"/>
                </a:solidFill>
              </a:rPr>
              <a:t>Surat</a:t>
            </a:r>
            <a:r>
              <a:rPr lang="en-US" sz="2000" dirty="0" smtClean="0">
                <a:solidFill>
                  <a:srgbClr val="FFFF00"/>
                </a:solidFill>
              </a:rPr>
              <a:t> </a:t>
            </a:r>
            <a:r>
              <a:rPr lang="en-US" sz="2000" dirty="0" err="1" smtClean="0">
                <a:solidFill>
                  <a:srgbClr val="FFFF00"/>
                </a:solidFill>
              </a:rPr>
              <a:t>edaran</a:t>
            </a:r>
            <a:r>
              <a:rPr lang="en-US" sz="2000" dirty="0" smtClean="0">
                <a:solidFill>
                  <a:srgbClr val="FFFF00"/>
                </a:solidFill>
              </a:rPr>
              <a:t> </a:t>
            </a:r>
            <a:r>
              <a:rPr lang="en-US" sz="2000" dirty="0" err="1" smtClean="0">
                <a:solidFill>
                  <a:srgbClr val="FFFF00"/>
                </a:solidFill>
              </a:rPr>
              <a:t>Dir.Jen</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pada</a:t>
            </a:r>
            <a:r>
              <a:rPr lang="en-US" sz="2000" dirty="0" smtClean="0">
                <a:solidFill>
                  <a:srgbClr val="FFFF00"/>
                </a:solidFill>
              </a:rPr>
              <a:t> </a:t>
            </a:r>
            <a:r>
              <a:rPr lang="en-US" sz="2000" dirty="0" err="1" smtClean="0">
                <a:solidFill>
                  <a:srgbClr val="FFFF00"/>
                </a:solidFill>
              </a:rPr>
              <a:t>tanggal</a:t>
            </a:r>
            <a:r>
              <a:rPr lang="en-US" sz="2000" dirty="0" smtClean="0">
                <a:solidFill>
                  <a:srgbClr val="FFFF00"/>
                </a:solidFill>
              </a:rPr>
              <a:t> 31 Mei 1974 No. 717/DK/A/VI/1974</a:t>
            </a:r>
          </a:p>
          <a:p>
            <a:pPr marL="493776" indent="-457200">
              <a:buFont typeface="+mj-lt"/>
              <a:buAutoNum type="arabicPeriod"/>
            </a:pPr>
            <a:r>
              <a:rPr lang="en-US" sz="2000" dirty="0" err="1" smtClean="0">
                <a:solidFill>
                  <a:srgbClr val="FFFF00"/>
                </a:solidFill>
              </a:rPr>
              <a:t>Surat</a:t>
            </a:r>
            <a:r>
              <a:rPr lang="en-US" sz="2000" dirty="0" smtClean="0">
                <a:solidFill>
                  <a:srgbClr val="FFFF00"/>
                </a:solidFill>
              </a:rPr>
              <a:t> </a:t>
            </a:r>
            <a:r>
              <a:rPr lang="en-US" sz="2000" dirty="0" err="1" smtClean="0">
                <a:solidFill>
                  <a:srgbClr val="FFFF00"/>
                </a:solidFill>
              </a:rPr>
              <a:t>Keputusan</a:t>
            </a:r>
            <a:r>
              <a:rPr lang="en-US" sz="2000" dirty="0" smtClean="0">
                <a:solidFill>
                  <a:srgbClr val="FFFF00"/>
                </a:solidFill>
              </a:rPr>
              <a:t> </a:t>
            </a:r>
            <a:r>
              <a:rPr lang="en-US" sz="2000" dirty="0" err="1" smtClean="0">
                <a:solidFill>
                  <a:srgbClr val="FFFF00"/>
                </a:solidFill>
              </a:rPr>
              <a:t>Bersama</a:t>
            </a:r>
            <a:r>
              <a:rPr lang="en-US" sz="2000" dirty="0" smtClean="0">
                <a:solidFill>
                  <a:srgbClr val="FFFF00"/>
                </a:solidFill>
              </a:rPr>
              <a:t> </a:t>
            </a:r>
            <a:r>
              <a:rPr lang="en-US" sz="2000" dirty="0" err="1" smtClean="0">
                <a:solidFill>
                  <a:srgbClr val="FFFF00"/>
                </a:solidFill>
              </a:rPr>
              <a:t>antara</a:t>
            </a:r>
            <a:r>
              <a:rPr lang="en-US" sz="2000" dirty="0" smtClean="0">
                <a:solidFill>
                  <a:srgbClr val="FFFF00"/>
                </a:solidFill>
              </a:rPr>
              <a:t> </a:t>
            </a:r>
            <a:r>
              <a:rPr lang="en-US" sz="2000" dirty="0" err="1" smtClean="0">
                <a:solidFill>
                  <a:srgbClr val="FFFF00"/>
                </a:solidFill>
              </a:rPr>
              <a:t>Menteri</a:t>
            </a:r>
            <a:r>
              <a:rPr lang="en-US" sz="2000" dirty="0" smtClean="0">
                <a:solidFill>
                  <a:srgbClr val="FFFF00"/>
                </a:solidFill>
              </a:rPr>
              <a:t> </a:t>
            </a:r>
            <a:r>
              <a:rPr lang="en-US" sz="2000" dirty="0" err="1" smtClean="0">
                <a:solidFill>
                  <a:srgbClr val="FFFF00"/>
                </a:solidFill>
              </a:rPr>
              <a:t>Perindustrian</a:t>
            </a:r>
            <a:r>
              <a:rPr lang="en-US" sz="2000" dirty="0" smtClean="0">
                <a:solidFill>
                  <a:srgbClr val="FFFF00"/>
                </a:solidFill>
              </a:rPr>
              <a:t>, </a:t>
            </a:r>
            <a:r>
              <a:rPr lang="en-US" sz="2000" dirty="0" err="1" smtClean="0">
                <a:solidFill>
                  <a:srgbClr val="FFFF00"/>
                </a:solidFill>
              </a:rPr>
              <a:t>Menteri</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Menteri</a:t>
            </a:r>
            <a:r>
              <a:rPr lang="en-US" sz="2000" dirty="0" smtClean="0">
                <a:solidFill>
                  <a:srgbClr val="FFFF00"/>
                </a:solidFill>
              </a:rPr>
              <a:t> </a:t>
            </a:r>
            <a:r>
              <a:rPr lang="en-US" sz="2000" dirty="0" err="1" smtClean="0">
                <a:solidFill>
                  <a:srgbClr val="FFFF00"/>
                </a:solidFill>
              </a:rPr>
              <a:t>Pendidikan</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Kebudayaan</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Mentri</a:t>
            </a:r>
            <a:r>
              <a:rPr lang="en-US" sz="2000" dirty="0" smtClean="0">
                <a:solidFill>
                  <a:srgbClr val="FFFF00"/>
                </a:solidFill>
              </a:rPr>
              <a:t> </a:t>
            </a:r>
            <a:r>
              <a:rPr lang="en-US" sz="2000" dirty="0" err="1" smtClean="0">
                <a:solidFill>
                  <a:srgbClr val="FFFF00"/>
                </a:solidFill>
              </a:rPr>
              <a:t>Dalam</a:t>
            </a:r>
            <a:r>
              <a:rPr lang="en-US" sz="2000" dirty="0" smtClean="0">
                <a:solidFill>
                  <a:srgbClr val="FFFF00"/>
                </a:solidFill>
              </a:rPr>
              <a:t> </a:t>
            </a:r>
            <a:r>
              <a:rPr lang="en-US" sz="2000" dirty="0" err="1" smtClean="0">
                <a:solidFill>
                  <a:srgbClr val="FFFF00"/>
                </a:solidFill>
              </a:rPr>
              <a:t>Negeri</a:t>
            </a:r>
            <a:r>
              <a:rPr lang="en-US" sz="2000" dirty="0" smtClean="0">
                <a:solidFill>
                  <a:srgbClr val="FFFF00"/>
                </a:solidFill>
              </a:rPr>
              <a:t>, No. 331/M/SK/10/1984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Menperindag</a:t>
            </a:r>
            <a:r>
              <a:rPr lang="en-US" sz="2000" dirty="0" smtClean="0">
                <a:solidFill>
                  <a:srgbClr val="FFFF00"/>
                </a:solidFill>
              </a:rPr>
              <a:t>), No. 126/M/KPTS/X/SK/10/1984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Mentranskop</a:t>
            </a:r>
            <a:r>
              <a:rPr lang="en-US" sz="2000" dirty="0" smtClean="0">
                <a:solidFill>
                  <a:srgbClr val="FFFF00"/>
                </a:solidFill>
              </a:rPr>
              <a:t>), No. 0477/M/1984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Mendikbud</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No. 72/1984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Mendagri</a:t>
            </a:r>
            <a:r>
              <a:rPr lang="en-US" sz="2000" dirty="0" smtClean="0">
                <a:solidFill>
                  <a:srgbClr val="FFFF00"/>
                </a:solidFill>
              </a:rPr>
              <a:t>).</a:t>
            </a:r>
          </a:p>
          <a:p>
            <a:pPr marL="493776" indent="-457200">
              <a:buFont typeface="+mj-lt"/>
              <a:buAutoNum type="arabicPeriod"/>
            </a:pPr>
            <a:r>
              <a:rPr lang="en-US" sz="2000" dirty="0" smtClean="0">
                <a:solidFill>
                  <a:srgbClr val="FFFF00"/>
                </a:solidFill>
              </a:rPr>
              <a:t>UU </a:t>
            </a:r>
            <a:r>
              <a:rPr lang="en-US" sz="2000" dirty="0" err="1" smtClean="0">
                <a:solidFill>
                  <a:srgbClr val="FFFF00"/>
                </a:solidFill>
              </a:rPr>
              <a:t>Perkoperasian</a:t>
            </a:r>
            <a:r>
              <a:rPr lang="en-US" sz="2000" dirty="0" smtClean="0">
                <a:solidFill>
                  <a:srgbClr val="FFFF00"/>
                </a:solidFill>
              </a:rPr>
              <a:t> No. 25 </a:t>
            </a:r>
            <a:r>
              <a:rPr lang="en-US" sz="2000" dirty="0" err="1" smtClean="0">
                <a:solidFill>
                  <a:srgbClr val="FFFF00"/>
                </a:solidFill>
              </a:rPr>
              <a:t>Tahun</a:t>
            </a:r>
            <a:r>
              <a:rPr lang="en-US" sz="2000" dirty="0" smtClean="0">
                <a:solidFill>
                  <a:srgbClr val="FFFF00"/>
                </a:solidFill>
              </a:rPr>
              <a:t> 1992.</a:t>
            </a:r>
            <a:endParaRPr lang="en-US" sz="2000" dirty="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839200" cy="6858000"/>
          </a:xfrm>
        </p:spPr>
        <p:txBody>
          <a:bodyPr>
            <a:normAutofit fontScale="92500" lnSpcReduction="20000"/>
          </a:bodyPr>
          <a:lstStyle/>
          <a:p>
            <a:pPr>
              <a:buFont typeface="Wingdings" pitchFamily="2" charset="2"/>
              <a:buChar char="q"/>
            </a:pPr>
            <a:r>
              <a:rPr lang="en-US" sz="2000" b="1" dirty="0" smtClean="0">
                <a:solidFill>
                  <a:srgbClr val="FF00FF"/>
                </a:solidFill>
              </a:rPr>
              <a:t>TUJUAN KOPERASI SEKOLAH</a:t>
            </a:r>
          </a:p>
          <a:p>
            <a:pPr marL="493776" indent="-457200">
              <a:buFont typeface="+mj-lt"/>
              <a:buAutoNum type="arabicPeriod"/>
            </a:pPr>
            <a:r>
              <a:rPr lang="en-US" sz="2000" dirty="0" err="1" smtClean="0">
                <a:solidFill>
                  <a:srgbClr val="FF00FF"/>
                </a:solidFill>
              </a:rPr>
              <a:t>Mendidik</a:t>
            </a:r>
            <a:r>
              <a:rPr lang="en-US" sz="2000" dirty="0" smtClean="0">
                <a:solidFill>
                  <a:srgbClr val="FF00FF"/>
                </a:solidFill>
              </a:rPr>
              <a:t>, </a:t>
            </a:r>
            <a:r>
              <a:rPr lang="en-US" sz="2000" dirty="0" err="1" smtClean="0">
                <a:solidFill>
                  <a:srgbClr val="FF00FF"/>
                </a:solidFill>
              </a:rPr>
              <a:t>menanamkan</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memelihara</a:t>
            </a:r>
            <a:r>
              <a:rPr lang="en-US" sz="2000" dirty="0" smtClean="0">
                <a:solidFill>
                  <a:srgbClr val="FF00FF"/>
                </a:solidFill>
              </a:rPr>
              <a:t> </a:t>
            </a:r>
            <a:r>
              <a:rPr lang="en-US" sz="2000" dirty="0" err="1" smtClean="0">
                <a:solidFill>
                  <a:srgbClr val="FF00FF"/>
                </a:solidFill>
              </a:rPr>
              <a:t>kesadaran</a:t>
            </a:r>
            <a:r>
              <a:rPr lang="en-US" sz="2000" dirty="0" smtClean="0">
                <a:solidFill>
                  <a:srgbClr val="FF00FF"/>
                </a:solidFill>
              </a:rPr>
              <a:t> </a:t>
            </a:r>
            <a:r>
              <a:rPr lang="en-US" sz="2000" dirty="0" err="1" smtClean="0">
                <a:solidFill>
                  <a:srgbClr val="FF00FF"/>
                </a:solidFill>
              </a:rPr>
              <a:t>hidup</a:t>
            </a:r>
            <a:r>
              <a:rPr lang="en-US" sz="2000" dirty="0" smtClean="0">
                <a:solidFill>
                  <a:srgbClr val="FF00FF"/>
                </a:solidFill>
              </a:rPr>
              <a:t> </a:t>
            </a:r>
            <a:r>
              <a:rPr lang="en-US" sz="2000" dirty="0" err="1" smtClean="0">
                <a:solidFill>
                  <a:srgbClr val="FF00FF"/>
                </a:solidFill>
              </a:rPr>
              <a:t>bergotong</a:t>
            </a:r>
            <a:r>
              <a:rPr lang="en-US" sz="2000" dirty="0" smtClean="0">
                <a:solidFill>
                  <a:srgbClr val="FF00FF"/>
                </a:solidFill>
              </a:rPr>
              <a:t> </a:t>
            </a:r>
            <a:r>
              <a:rPr lang="en-US" sz="2000" dirty="0" err="1" smtClean="0">
                <a:solidFill>
                  <a:srgbClr val="FF00FF"/>
                </a:solidFill>
              </a:rPr>
              <a:t>royong</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rasa </a:t>
            </a:r>
            <a:r>
              <a:rPr lang="en-US" sz="2000" dirty="0" err="1" smtClean="0">
                <a:solidFill>
                  <a:srgbClr val="FF00FF"/>
                </a:solidFill>
              </a:rPr>
              <a:t>setia</a:t>
            </a:r>
            <a:r>
              <a:rPr lang="en-US" sz="2000" dirty="0" smtClean="0">
                <a:solidFill>
                  <a:srgbClr val="FF00FF"/>
                </a:solidFill>
              </a:rPr>
              <a:t> </a:t>
            </a:r>
            <a:r>
              <a:rPr lang="en-US" sz="2000" dirty="0" err="1" smtClean="0">
                <a:solidFill>
                  <a:srgbClr val="FF00FF"/>
                </a:solidFill>
              </a:rPr>
              <a:t>kawan</a:t>
            </a:r>
            <a:r>
              <a:rPr lang="en-US" sz="2000" dirty="0" smtClean="0">
                <a:solidFill>
                  <a:srgbClr val="FF00FF"/>
                </a:solidFill>
              </a:rPr>
              <a:t> </a:t>
            </a:r>
            <a:r>
              <a:rPr lang="en-US" sz="2000" dirty="0" err="1" smtClean="0">
                <a:solidFill>
                  <a:srgbClr val="FF00FF"/>
                </a:solidFill>
              </a:rPr>
              <a:t>diantara</a:t>
            </a:r>
            <a:r>
              <a:rPr lang="en-US" sz="2000" dirty="0" smtClean="0">
                <a:solidFill>
                  <a:srgbClr val="FF00FF"/>
                </a:solidFill>
              </a:rPr>
              <a:t> </a:t>
            </a:r>
            <a:r>
              <a:rPr lang="en-US" sz="2000" dirty="0" err="1" smtClean="0">
                <a:solidFill>
                  <a:srgbClr val="FF00FF"/>
                </a:solidFill>
              </a:rPr>
              <a:t>siswa</a:t>
            </a:r>
            <a:r>
              <a:rPr lang="en-US" sz="2000" dirty="0" smtClean="0">
                <a:solidFill>
                  <a:srgbClr val="FF00FF"/>
                </a:solidFill>
              </a:rPr>
              <a:t>.</a:t>
            </a:r>
          </a:p>
          <a:p>
            <a:pPr marL="493776" indent="-457200">
              <a:buFont typeface="+mj-lt"/>
              <a:buAutoNum type="arabicPeriod"/>
            </a:pPr>
            <a:r>
              <a:rPr lang="en-US" sz="2000" dirty="0" err="1" smtClean="0">
                <a:solidFill>
                  <a:srgbClr val="FF00FF"/>
                </a:solidFill>
              </a:rPr>
              <a:t>Memupuk</a:t>
            </a:r>
            <a:r>
              <a:rPr lang="en-US" sz="2000" dirty="0" smtClean="0">
                <a:solidFill>
                  <a:srgbClr val="FF00FF"/>
                </a:solidFill>
              </a:rPr>
              <a:t> rasa </a:t>
            </a:r>
            <a:r>
              <a:rPr lang="en-US" sz="2000" dirty="0" err="1" smtClean="0">
                <a:solidFill>
                  <a:srgbClr val="FF00FF"/>
                </a:solidFill>
              </a:rPr>
              <a:t>cinta</a:t>
            </a:r>
            <a:r>
              <a:rPr lang="en-US" sz="2000" dirty="0" smtClean="0">
                <a:solidFill>
                  <a:srgbClr val="FF00FF"/>
                </a:solidFill>
              </a:rPr>
              <a:t> </a:t>
            </a:r>
            <a:r>
              <a:rPr lang="en-US" sz="2000" dirty="0" err="1" smtClean="0">
                <a:solidFill>
                  <a:srgbClr val="FF00FF"/>
                </a:solidFill>
              </a:rPr>
              <a:t>pada</a:t>
            </a:r>
            <a:r>
              <a:rPr lang="en-US" sz="2000" dirty="0" smtClean="0">
                <a:solidFill>
                  <a:srgbClr val="FF00FF"/>
                </a:solidFill>
              </a:rPr>
              <a:t> </a:t>
            </a:r>
            <a:r>
              <a:rPr lang="en-US" sz="2000" dirty="0" err="1" smtClean="0">
                <a:solidFill>
                  <a:srgbClr val="FF00FF"/>
                </a:solidFill>
              </a:rPr>
              <a:t>sekolah</a:t>
            </a:r>
            <a:r>
              <a:rPr lang="en-US" sz="2000" dirty="0" smtClean="0">
                <a:solidFill>
                  <a:srgbClr val="FF00FF"/>
                </a:solidFill>
              </a:rPr>
              <a:t>.</a:t>
            </a:r>
          </a:p>
          <a:p>
            <a:pPr marL="493776" indent="-457200">
              <a:buFont typeface="+mj-lt"/>
              <a:buAutoNum type="arabicPeriod"/>
            </a:pPr>
            <a:r>
              <a:rPr lang="en-US" sz="2000" dirty="0" err="1" smtClean="0">
                <a:solidFill>
                  <a:srgbClr val="FF00FF"/>
                </a:solidFill>
              </a:rPr>
              <a:t>Memelihara</a:t>
            </a:r>
            <a:r>
              <a:rPr lang="en-US" sz="2000" dirty="0" smtClean="0">
                <a:solidFill>
                  <a:srgbClr val="FF00FF"/>
                </a:solidFill>
              </a:rPr>
              <a:t>, </a:t>
            </a:r>
            <a:r>
              <a:rPr lang="en-US" sz="2000" dirty="0" err="1" smtClean="0">
                <a:solidFill>
                  <a:srgbClr val="FF00FF"/>
                </a:solidFill>
              </a:rPr>
              <a:t>mengembangkan</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mempertinggi</a:t>
            </a:r>
            <a:r>
              <a:rPr lang="en-US" sz="2000" dirty="0" smtClean="0">
                <a:solidFill>
                  <a:srgbClr val="FF00FF"/>
                </a:solidFill>
              </a:rPr>
              <a:t> </a:t>
            </a:r>
            <a:r>
              <a:rPr lang="en-US" sz="2000" dirty="0" err="1" smtClean="0">
                <a:solidFill>
                  <a:srgbClr val="FF00FF"/>
                </a:solidFill>
              </a:rPr>
              <a:t>mutu</a:t>
            </a:r>
            <a:r>
              <a:rPr lang="en-US" sz="2000" dirty="0" smtClean="0">
                <a:solidFill>
                  <a:srgbClr val="FF00FF"/>
                </a:solidFill>
              </a:rPr>
              <a:t> </a:t>
            </a:r>
            <a:r>
              <a:rPr lang="en-US" sz="2000" dirty="0" err="1" smtClean="0">
                <a:solidFill>
                  <a:srgbClr val="FF00FF"/>
                </a:solidFill>
              </a:rPr>
              <a:t>pengetahuan</a:t>
            </a:r>
            <a:r>
              <a:rPr lang="en-US" sz="2000" dirty="0" smtClean="0">
                <a:solidFill>
                  <a:srgbClr val="FF00FF"/>
                </a:solidFill>
              </a:rPr>
              <a:t> </a:t>
            </a:r>
            <a:r>
              <a:rPr lang="en-US" sz="2000" dirty="0" err="1" smtClean="0">
                <a:solidFill>
                  <a:srgbClr val="FF00FF"/>
                </a:solidFill>
              </a:rPr>
              <a:t>serta</a:t>
            </a:r>
            <a:r>
              <a:rPr lang="en-US" sz="2000" dirty="0" smtClean="0">
                <a:solidFill>
                  <a:srgbClr val="FF00FF"/>
                </a:solidFill>
              </a:rPr>
              <a:t> </a:t>
            </a:r>
            <a:r>
              <a:rPr lang="en-US" sz="2000" dirty="0" err="1" smtClean="0">
                <a:solidFill>
                  <a:srgbClr val="FF00FF"/>
                </a:solidFill>
              </a:rPr>
              <a:t>keterampilan</a:t>
            </a:r>
            <a:r>
              <a:rPr lang="en-US" sz="2000" dirty="0" smtClean="0">
                <a:solidFill>
                  <a:srgbClr val="FF00FF"/>
                </a:solidFill>
              </a:rPr>
              <a:t> </a:t>
            </a:r>
            <a:r>
              <a:rPr lang="en-US" sz="2000" dirty="0" err="1" smtClean="0">
                <a:solidFill>
                  <a:srgbClr val="FF00FF"/>
                </a:solidFill>
              </a:rPr>
              <a:t>berusaha</a:t>
            </a:r>
            <a:r>
              <a:rPr lang="en-US" sz="2000" dirty="0" smtClean="0">
                <a:solidFill>
                  <a:srgbClr val="FF00FF"/>
                </a:solidFill>
              </a:rPr>
              <a:t> </a:t>
            </a:r>
            <a:r>
              <a:rPr lang="en-US" sz="2000" dirty="0" err="1" smtClean="0">
                <a:solidFill>
                  <a:srgbClr val="FF00FF"/>
                </a:solidFill>
              </a:rPr>
              <a:t>dalam</a:t>
            </a:r>
            <a:r>
              <a:rPr lang="en-US" sz="2000" dirty="0" smtClean="0">
                <a:solidFill>
                  <a:srgbClr val="FF00FF"/>
                </a:solidFill>
              </a:rPr>
              <a:t> </a:t>
            </a:r>
            <a:r>
              <a:rPr lang="en-US" sz="2000" dirty="0" err="1" smtClean="0">
                <a:solidFill>
                  <a:srgbClr val="FF00FF"/>
                </a:solidFill>
              </a:rPr>
              <a:t>bentuk</a:t>
            </a:r>
            <a:r>
              <a:rPr lang="en-US" sz="2000" dirty="0" smtClean="0">
                <a:solidFill>
                  <a:srgbClr val="FF00FF"/>
                </a:solidFill>
              </a:rPr>
              <a:t> </a:t>
            </a:r>
            <a:r>
              <a:rPr lang="en-US" sz="2000" dirty="0" err="1" smtClean="0">
                <a:solidFill>
                  <a:srgbClr val="FF00FF"/>
                </a:solidFill>
              </a:rPr>
              <a:t>koperasi</a:t>
            </a:r>
            <a:r>
              <a:rPr lang="en-US" sz="2000" dirty="0" smtClean="0">
                <a:solidFill>
                  <a:srgbClr val="FF00FF"/>
                </a:solidFill>
              </a:rPr>
              <a:t>.</a:t>
            </a:r>
          </a:p>
          <a:p>
            <a:pPr marL="493776" indent="-457200">
              <a:buFont typeface="+mj-lt"/>
              <a:buAutoNum type="arabicPeriod"/>
            </a:pPr>
            <a:r>
              <a:rPr lang="en-US" sz="2000" dirty="0" err="1" smtClean="0">
                <a:solidFill>
                  <a:srgbClr val="FF00FF"/>
                </a:solidFill>
              </a:rPr>
              <a:t>Menanam</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memupuk</a:t>
            </a:r>
            <a:r>
              <a:rPr lang="en-US" sz="2000" dirty="0" smtClean="0">
                <a:solidFill>
                  <a:srgbClr val="FF00FF"/>
                </a:solidFill>
              </a:rPr>
              <a:t> rasa </a:t>
            </a:r>
            <a:r>
              <a:rPr lang="en-US" sz="2000" dirty="0" err="1" smtClean="0">
                <a:solidFill>
                  <a:srgbClr val="FF00FF"/>
                </a:solidFill>
              </a:rPr>
              <a:t>tanggung</a:t>
            </a:r>
            <a:r>
              <a:rPr lang="en-US" sz="2000" dirty="0" smtClean="0">
                <a:solidFill>
                  <a:srgbClr val="FF00FF"/>
                </a:solidFill>
              </a:rPr>
              <a:t> </a:t>
            </a:r>
            <a:r>
              <a:rPr lang="en-US" sz="2000" dirty="0" err="1" smtClean="0">
                <a:solidFill>
                  <a:srgbClr val="FF00FF"/>
                </a:solidFill>
              </a:rPr>
              <a:t>jawab</a:t>
            </a:r>
            <a:r>
              <a:rPr lang="en-US" sz="2000" dirty="0" smtClean="0">
                <a:solidFill>
                  <a:srgbClr val="FF00FF"/>
                </a:solidFill>
              </a:rPr>
              <a:t> </a:t>
            </a:r>
            <a:r>
              <a:rPr lang="en-US" sz="2000" dirty="0" err="1" smtClean="0">
                <a:solidFill>
                  <a:srgbClr val="FF00FF"/>
                </a:solidFill>
              </a:rPr>
              <a:t>serta</a:t>
            </a:r>
            <a:r>
              <a:rPr lang="en-US" sz="2000" dirty="0" smtClean="0">
                <a:solidFill>
                  <a:srgbClr val="FF00FF"/>
                </a:solidFill>
              </a:rPr>
              <a:t> </a:t>
            </a:r>
            <a:r>
              <a:rPr lang="en-US" sz="2000" dirty="0" err="1" smtClean="0">
                <a:solidFill>
                  <a:srgbClr val="FF00FF"/>
                </a:solidFill>
              </a:rPr>
              <a:t>disiplin</a:t>
            </a:r>
            <a:r>
              <a:rPr lang="en-US" sz="2000" dirty="0" smtClean="0">
                <a:solidFill>
                  <a:srgbClr val="FF00FF"/>
                </a:solidFill>
              </a:rPr>
              <a:t> </a:t>
            </a:r>
            <a:r>
              <a:rPr lang="en-US" sz="2000" dirty="0" err="1" smtClean="0">
                <a:solidFill>
                  <a:srgbClr val="FF00FF"/>
                </a:solidFill>
              </a:rPr>
              <a:t>dalam</a:t>
            </a:r>
            <a:r>
              <a:rPr lang="en-US" sz="2000" dirty="0" smtClean="0">
                <a:solidFill>
                  <a:srgbClr val="FF00FF"/>
                </a:solidFill>
              </a:rPr>
              <a:t> </a:t>
            </a:r>
            <a:r>
              <a:rPr lang="en-US" sz="2000" dirty="0" err="1" smtClean="0">
                <a:solidFill>
                  <a:srgbClr val="FF00FF"/>
                </a:solidFill>
              </a:rPr>
              <a:t>hidup</a:t>
            </a:r>
            <a:r>
              <a:rPr lang="en-US" sz="2000" dirty="0" smtClean="0">
                <a:solidFill>
                  <a:srgbClr val="FF00FF"/>
                </a:solidFill>
              </a:rPr>
              <a:t> </a:t>
            </a:r>
            <a:r>
              <a:rPr lang="en-US" sz="2000" dirty="0" err="1" smtClean="0">
                <a:solidFill>
                  <a:srgbClr val="FF00FF"/>
                </a:solidFill>
              </a:rPr>
              <a:t>bergotong</a:t>
            </a:r>
            <a:r>
              <a:rPr lang="en-US" sz="2000" dirty="0" smtClean="0">
                <a:solidFill>
                  <a:srgbClr val="FF00FF"/>
                </a:solidFill>
              </a:rPr>
              <a:t> </a:t>
            </a:r>
            <a:r>
              <a:rPr lang="en-US" sz="2000" dirty="0" err="1" smtClean="0">
                <a:solidFill>
                  <a:srgbClr val="FF00FF"/>
                </a:solidFill>
              </a:rPr>
              <a:t>royong</a:t>
            </a:r>
            <a:endParaRPr lang="en-US" sz="2000" dirty="0" smtClean="0">
              <a:solidFill>
                <a:srgbClr val="FF00FF"/>
              </a:solidFill>
            </a:endParaRPr>
          </a:p>
          <a:p>
            <a:pPr marL="493776" indent="-457200">
              <a:buFont typeface="+mj-lt"/>
              <a:buAutoNum type="arabicPeriod"/>
            </a:pPr>
            <a:r>
              <a:rPr lang="en-US" sz="2000" dirty="0" err="1" smtClean="0">
                <a:solidFill>
                  <a:srgbClr val="FF00FF"/>
                </a:solidFill>
              </a:rPr>
              <a:t>Memelihara</a:t>
            </a:r>
            <a:r>
              <a:rPr lang="en-US" sz="2000" dirty="0" smtClean="0">
                <a:solidFill>
                  <a:srgbClr val="FF00FF"/>
                </a:solidFill>
              </a:rPr>
              <a:t> </a:t>
            </a:r>
            <a:r>
              <a:rPr lang="en-US" sz="2000" dirty="0" err="1" smtClean="0">
                <a:solidFill>
                  <a:srgbClr val="FF00FF"/>
                </a:solidFill>
              </a:rPr>
              <a:t>hubungan</a:t>
            </a:r>
            <a:r>
              <a:rPr lang="en-US" sz="2000" dirty="0" smtClean="0">
                <a:solidFill>
                  <a:srgbClr val="FF00FF"/>
                </a:solidFill>
              </a:rPr>
              <a:t> </a:t>
            </a:r>
            <a:r>
              <a:rPr lang="en-US" sz="2000" dirty="0" err="1" smtClean="0">
                <a:solidFill>
                  <a:srgbClr val="FF00FF"/>
                </a:solidFill>
              </a:rPr>
              <a:t>baik</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saling</a:t>
            </a:r>
            <a:r>
              <a:rPr lang="en-US" sz="2000" dirty="0" smtClean="0">
                <a:solidFill>
                  <a:srgbClr val="FF00FF"/>
                </a:solidFill>
              </a:rPr>
              <a:t> </a:t>
            </a:r>
            <a:r>
              <a:rPr lang="en-US" sz="2000" dirty="0" err="1" smtClean="0">
                <a:solidFill>
                  <a:srgbClr val="FF00FF"/>
                </a:solidFill>
              </a:rPr>
              <a:t>pengertian</a:t>
            </a:r>
            <a:r>
              <a:rPr lang="en-US" sz="2000" dirty="0" smtClean="0">
                <a:solidFill>
                  <a:srgbClr val="FF00FF"/>
                </a:solidFill>
              </a:rPr>
              <a:t> </a:t>
            </a:r>
            <a:r>
              <a:rPr lang="en-US" sz="2000" dirty="0" err="1" smtClean="0">
                <a:solidFill>
                  <a:srgbClr val="FF00FF"/>
                </a:solidFill>
              </a:rPr>
              <a:t>diantara</a:t>
            </a:r>
            <a:r>
              <a:rPr lang="en-US" sz="2000" dirty="0" smtClean="0">
                <a:solidFill>
                  <a:srgbClr val="FF00FF"/>
                </a:solidFill>
              </a:rPr>
              <a:t> </a:t>
            </a:r>
            <a:r>
              <a:rPr lang="en-US" sz="2000" dirty="0" err="1" smtClean="0">
                <a:solidFill>
                  <a:srgbClr val="FF00FF"/>
                </a:solidFill>
              </a:rPr>
              <a:t>siswa</a:t>
            </a:r>
            <a:endParaRPr lang="en-US" sz="2000" dirty="0" smtClean="0">
              <a:solidFill>
                <a:srgbClr val="FF00FF"/>
              </a:solidFill>
            </a:endParaRPr>
          </a:p>
          <a:p>
            <a:pPr marL="493776" indent="-457200">
              <a:buFont typeface="+mj-lt"/>
              <a:buAutoNum type="arabicPeriod"/>
            </a:pPr>
            <a:r>
              <a:rPr lang="en-US" sz="2000" dirty="0" err="1" smtClean="0">
                <a:solidFill>
                  <a:srgbClr val="FF00FF"/>
                </a:solidFill>
              </a:rPr>
              <a:t>Menanamkan</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menumbuhkan</a:t>
            </a:r>
            <a:r>
              <a:rPr lang="en-US" sz="2000" dirty="0" smtClean="0">
                <a:solidFill>
                  <a:srgbClr val="FF00FF"/>
                </a:solidFill>
              </a:rPr>
              <a:t> rasa </a:t>
            </a:r>
            <a:r>
              <a:rPr lang="en-US" sz="2000" dirty="0" err="1" smtClean="0">
                <a:solidFill>
                  <a:srgbClr val="FF00FF"/>
                </a:solidFill>
              </a:rPr>
              <a:t>harga</a:t>
            </a:r>
            <a:r>
              <a:rPr lang="en-US" sz="2000" dirty="0" smtClean="0">
                <a:solidFill>
                  <a:srgbClr val="FF00FF"/>
                </a:solidFill>
              </a:rPr>
              <a:t> </a:t>
            </a:r>
            <a:r>
              <a:rPr lang="en-US" sz="2000" dirty="0" err="1" smtClean="0">
                <a:solidFill>
                  <a:srgbClr val="FF00FF"/>
                </a:solidFill>
              </a:rPr>
              <a:t>diri</a:t>
            </a:r>
            <a:r>
              <a:rPr lang="en-US" sz="2000" dirty="0" smtClean="0">
                <a:solidFill>
                  <a:srgbClr val="FF00FF"/>
                </a:solidFill>
              </a:rPr>
              <a:t>, </a:t>
            </a:r>
            <a:r>
              <a:rPr lang="en-US" sz="2000" dirty="0" err="1" smtClean="0">
                <a:solidFill>
                  <a:srgbClr val="FF00FF"/>
                </a:solidFill>
              </a:rPr>
              <a:t>jiwa</a:t>
            </a:r>
            <a:r>
              <a:rPr lang="en-US" sz="2000" dirty="0" smtClean="0">
                <a:solidFill>
                  <a:srgbClr val="FF00FF"/>
                </a:solidFill>
              </a:rPr>
              <a:t> </a:t>
            </a:r>
            <a:r>
              <a:rPr lang="en-US" sz="2000" dirty="0" err="1" smtClean="0">
                <a:solidFill>
                  <a:srgbClr val="FF00FF"/>
                </a:solidFill>
              </a:rPr>
              <a:t>demokrasi</a:t>
            </a:r>
            <a:r>
              <a:rPr lang="en-US" sz="2000" dirty="0" smtClean="0">
                <a:solidFill>
                  <a:srgbClr val="FF00FF"/>
                </a:solidFill>
              </a:rPr>
              <a:t>, </a:t>
            </a:r>
            <a:r>
              <a:rPr lang="en-US" sz="2000" dirty="0" err="1" smtClean="0">
                <a:solidFill>
                  <a:srgbClr val="FF00FF"/>
                </a:solidFill>
              </a:rPr>
              <a:t>berani</a:t>
            </a:r>
            <a:r>
              <a:rPr lang="en-US" sz="2000" dirty="0" smtClean="0">
                <a:solidFill>
                  <a:srgbClr val="FF00FF"/>
                </a:solidFill>
              </a:rPr>
              <a:t> </a:t>
            </a:r>
            <a:r>
              <a:rPr lang="en-US" sz="2000" dirty="0" err="1" smtClean="0">
                <a:solidFill>
                  <a:srgbClr val="FF00FF"/>
                </a:solidFill>
              </a:rPr>
              <a:t>berpendapat</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kesamaan</a:t>
            </a:r>
            <a:r>
              <a:rPr lang="en-US" sz="2000" dirty="0" smtClean="0">
                <a:solidFill>
                  <a:srgbClr val="FF00FF"/>
                </a:solidFill>
              </a:rPr>
              <a:t> </a:t>
            </a:r>
            <a:r>
              <a:rPr lang="en-US" sz="2000" dirty="0" err="1" smtClean="0">
                <a:solidFill>
                  <a:srgbClr val="FF00FF"/>
                </a:solidFill>
              </a:rPr>
              <a:t>derajat</a:t>
            </a:r>
            <a:r>
              <a:rPr lang="en-US" sz="2000" dirty="0" smtClean="0">
                <a:solidFill>
                  <a:srgbClr val="FF00FF"/>
                </a:solidFill>
              </a:rPr>
              <a:t>.</a:t>
            </a:r>
          </a:p>
          <a:p>
            <a:pPr marL="493776" indent="-457200">
              <a:buFont typeface="+mj-lt"/>
              <a:buAutoNum type="arabicPeriod"/>
            </a:pPr>
            <a:r>
              <a:rPr lang="en-US" sz="2000" dirty="0" err="1" smtClean="0">
                <a:solidFill>
                  <a:srgbClr val="FF00FF"/>
                </a:solidFill>
              </a:rPr>
              <a:t>Sebagai</a:t>
            </a:r>
            <a:r>
              <a:rPr lang="en-US" sz="2000" dirty="0" smtClean="0">
                <a:solidFill>
                  <a:srgbClr val="FF00FF"/>
                </a:solidFill>
              </a:rPr>
              <a:t> </a:t>
            </a:r>
            <a:r>
              <a:rPr lang="en-US" sz="2000" dirty="0" err="1" smtClean="0">
                <a:solidFill>
                  <a:srgbClr val="FF00FF"/>
                </a:solidFill>
              </a:rPr>
              <a:t>sarana</a:t>
            </a:r>
            <a:r>
              <a:rPr lang="en-US" sz="2000" dirty="0" smtClean="0">
                <a:solidFill>
                  <a:srgbClr val="FF00FF"/>
                </a:solidFill>
              </a:rPr>
              <a:t> </a:t>
            </a:r>
            <a:r>
              <a:rPr lang="en-US" sz="2000" dirty="0" err="1" smtClean="0">
                <a:solidFill>
                  <a:srgbClr val="FF00FF"/>
                </a:solidFill>
              </a:rPr>
              <a:t>belajar</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berkarya</a:t>
            </a:r>
            <a:r>
              <a:rPr lang="en-US" sz="2000" dirty="0" smtClean="0">
                <a:solidFill>
                  <a:srgbClr val="FF00FF"/>
                </a:solidFill>
              </a:rPr>
              <a:t>, </a:t>
            </a:r>
            <a:r>
              <a:rPr lang="en-US" sz="2000" dirty="0" err="1" smtClean="0">
                <a:solidFill>
                  <a:srgbClr val="FF00FF"/>
                </a:solidFill>
              </a:rPr>
              <a:t>serta</a:t>
            </a:r>
            <a:r>
              <a:rPr lang="en-US" sz="2000" dirty="0" smtClean="0">
                <a:solidFill>
                  <a:srgbClr val="FF00FF"/>
                </a:solidFill>
              </a:rPr>
              <a:t> </a:t>
            </a:r>
            <a:r>
              <a:rPr lang="en-US" sz="2000" dirty="0" err="1" smtClean="0">
                <a:solidFill>
                  <a:srgbClr val="FF00FF"/>
                </a:solidFill>
              </a:rPr>
              <a:t>sarana</a:t>
            </a:r>
            <a:r>
              <a:rPr lang="en-US" sz="2000" dirty="0" smtClean="0">
                <a:solidFill>
                  <a:srgbClr val="FF00FF"/>
                </a:solidFill>
              </a:rPr>
              <a:t> </a:t>
            </a:r>
            <a:r>
              <a:rPr lang="en-US" sz="2000" dirty="0" err="1" smtClean="0">
                <a:solidFill>
                  <a:srgbClr val="FF00FF"/>
                </a:solidFill>
              </a:rPr>
              <a:t>untuk</a:t>
            </a:r>
            <a:r>
              <a:rPr lang="en-US" sz="2000" dirty="0" smtClean="0">
                <a:solidFill>
                  <a:srgbClr val="FF00FF"/>
                </a:solidFill>
              </a:rPr>
              <a:t> </a:t>
            </a:r>
            <a:r>
              <a:rPr lang="en-US" sz="2000" dirty="0" err="1" smtClean="0">
                <a:solidFill>
                  <a:srgbClr val="FF00FF"/>
                </a:solidFill>
              </a:rPr>
              <a:t>mendapatkan</a:t>
            </a:r>
            <a:r>
              <a:rPr lang="en-US" sz="2000" dirty="0" smtClean="0">
                <a:solidFill>
                  <a:srgbClr val="FF00FF"/>
                </a:solidFill>
              </a:rPr>
              <a:t> </a:t>
            </a:r>
            <a:r>
              <a:rPr lang="en-US" sz="2000" dirty="0" err="1" smtClean="0">
                <a:solidFill>
                  <a:srgbClr val="FF00FF"/>
                </a:solidFill>
              </a:rPr>
              <a:t>alat-alat</a:t>
            </a:r>
            <a:r>
              <a:rPr lang="en-US" sz="2000" dirty="0" smtClean="0">
                <a:solidFill>
                  <a:srgbClr val="FF00FF"/>
                </a:solidFill>
              </a:rPr>
              <a:t> </a:t>
            </a:r>
            <a:r>
              <a:rPr lang="en-US" sz="2000" dirty="0" err="1" smtClean="0">
                <a:solidFill>
                  <a:srgbClr val="FF00FF"/>
                </a:solidFill>
              </a:rPr>
              <a:t>kebutuhan</a:t>
            </a:r>
            <a:r>
              <a:rPr lang="en-US" sz="2000" dirty="0" smtClean="0">
                <a:solidFill>
                  <a:srgbClr val="FF00FF"/>
                </a:solidFill>
              </a:rPr>
              <a:t> </a:t>
            </a:r>
            <a:r>
              <a:rPr lang="en-US" sz="2000" dirty="0" err="1" smtClean="0">
                <a:solidFill>
                  <a:srgbClr val="FF00FF"/>
                </a:solidFill>
              </a:rPr>
              <a:t>siswa</a:t>
            </a:r>
            <a:r>
              <a:rPr lang="en-US" sz="2000" dirty="0" smtClean="0">
                <a:solidFill>
                  <a:srgbClr val="FF00FF"/>
                </a:solidFill>
              </a:rPr>
              <a:t>.</a:t>
            </a:r>
          </a:p>
          <a:p>
            <a:pPr marL="493776" indent="-457200">
              <a:buFont typeface="+mj-lt"/>
              <a:buAutoNum type="arabicPeriod"/>
            </a:pPr>
            <a:endParaRPr lang="en-US" sz="2000" dirty="0" smtClean="0">
              <a:solidFill>
                <a:srgbClr val="FFFF00"/>
              </a:solidFill>
            </a:endParaRPr>
          </a:p>
          <a:p>
            <a:pPr marL="493776" indent="-457200">
              <a:buFont typeface="Wingdings" pitchFamily="2" charset="2"/>
              <a:buChar char="q"/>
            </a:pPr>
            <a:r>
              <a:rPr lang="en-US" sz="2000" b="1" dirty="0" smtClean="0">
                <a:solidFill>
                  <a:srgbClr val="FFFF00"/>
                </a:solidFill>
              </a:rPr>
              <a:t>CIRI KOPERASI SEKOLAH</a:t>
            </a:r>
          </a:p>
          <a:p>
            <a:pPr marL="493776" indent="-457200">
              <a:buFont typeface="+mj-lt"/>
              <a:buAutoNum type="arabicPeriod"/>
            </a:pPr>
            <a:r>
              <a:rPr lang="en-US" sz="2000" dirty="0" err="1" smtClean="0">
                <a:solidFill>
                  <a:srgbClr val="FFFF00"/>
                </a:solidFill>
              </a:rPr>
              <a:t>Didirikan</a:t>
            </a:r>
            <a:r>
              <a:rPr lang="en-US" sz="2000" dirty="0" smtClean="0">
                <a:solidFill>
                  <a:srgbClr val="FFFF00"/>
                </a:solidFill>
              </a:rPr>
              <a:t> </a:t>
            </a:r>
            <a:r>
              <a:rPr lang="en-US" sz="2000" dirty="0" err="1" smtClean="0">
                <a:solidFill>
                  <a:srgbClr val="FFFF00"/>
                </a:solidFill>
              </a:rPr>
              <a:t>dengan</a:t>
            </a:r>
            <a:r>
              <a:rPr lang="en-US" sz="2000" dirty="0" smtClean="0">
                <a:solidFill>
                  <a:srgbClr val="FFFF00"/>
                </a:solidFill>
              </a:rPr>
              <a:t> </a:t>
            </a:r>
            <a:r>
              <a:rPr lang="en-US" sz="2000" dirty="0" err="1" smtClean="0">
                <a:solidFill>
                  <a:srgbClr val="FFFF00"/>
                </a:solidFill>
              </a:rPr>
              <a:t>surat</a:t>
            </a:r>
            <a:r>
              <a:rPr lang="en-US" sz="2000" dirty="0" smtClean="0">
                <a:solidFill>
                  <a:srgbClr val="FFFF00"/>
                </a:solidFill>
              </a:rPr>
              <a:t> </a:t>
            </a:r>
            <a:r>
              <a:rPr lang="en-US" sz="2000" dirty="0" err="1" smtClean="0">
                <a:solidFill>
                  <a:srgbClr val="FFFF00"/>
                </a:solidFill>
              </a:rPr>
              <a:t>keputusan</a:t>
            </a:r>
            <a:r>
              <a:rPr lang="en-US" sz="2000" dirty="0" smtClean="0">
                <a:solidFill>
                  <a:srgbClr val="FFFF00"/>
                </a:solidFill>
              </a:rPr>
              <a:t> </a:t>
            </a:r>
            <a:r>
              <a:rPr lang="en-US" sz="2000" dirty="0" err="1" smtClean="0">
                <a:solidFill>
                  <a:srgbClr val="FFFF00"/>
                </a:solidFill>
              </a:rPr>
              <a:t>beberapa</a:t>
            </a:r>
            <a:r>
              <a:rPr lang="en-US" sz="2000" dirty="0" smtClean="0">
                <a:solidFill>
                  <a:srgbClr val="FFFF00"/>
                </a:solidFill>
              </a:rPr>
              <a:t> </a:t>
            </a:r>
            <a:r>
              <a:rPr lang="en-US" sz="2000" dirty="0" err="1" smtClean="0">
                <a:solidFill>
                  <a:srgbClr val="FFFF00"/>
                </a:solidFill>
              </a:rPr>
              <a:t>departemen</a:t>
            </a:r>
            <a:r>
              <a:rPr lang="en-US" sz="2000" dirty="0" smtClean="0">
                <a:solidFill>
                  <a:srgbClr val="FFFF00"/>
                </a:solidFill>
              </a:rPr>
              <a:t>.</a:t>
            </a:r>
          </a:p>
          <a:p>
            <a:pPr marL="493776" indent="-457200">
              <a:buFont typeface="+mj-lt"/>
              <a:buAutoNum type="arabicPeriod"/>
            </a:pP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sekolah</a:t>
            </a:r>
            <a:r>
              <a:rPr lang="en-US" sz="2000" dirty="0" smtClean="0">
                <a:solidFill>
                  <a:srgbClr val="FFFF00"/>
                </a:solidFill>
              </a:rPr>
              <a:t> </a:t>
            </a:r>
            <a:r>
              <a:rPr lang="en-US" sz="2000" dirty="0" err="1" smtClean="0">
                <a:solidFill>
                  <a:srgbClr val="FFFF00"/>
                </a:solidFill>
              </a:rPr>
              <a:t>tidak</a:t>
            </a:r>
            <a:r>
              <a:rPr lang="en-US" sz="2000" dirty="0" smtClean="0">
                <a:solidFill>
                  <a:srgbClr val="FFFF00"/>
                </a:solidFill>
              </a:rPr>
              <a:t> </a:t>
            </a:r>
            <a:r>
              <a:rPr lang="en-US" sz="2000" dirty="0" err="1" smtClean="0">
                <a:solidFill>
                  <a:srgbClr val="FFFF00"/>
                </a:solidFill>
              </a:rPr>
              <a:t>berbadan</a:t>
            </a:r>
            <a:r>
              <a:rPr lang="en-US" sz="2000" dirty="0" smtClean="0">
                <a:solidFill>
                  <a:srgbClr val="FFFF00"/>
                </a:solidFill>
              </a:rPr>
              <a:t> </a:t>
            </a:r>
            <a:r>
              <a:rPr lang="en-US" sz="2000" dirty="0" err="1" smtClean="0">
                <a:solidFill>
                  <a:srgbClr val="FFFF00"/>
                </a:solidFill>
              </a:rPr>
              <a:t>hukum</a:t>
            </a:r>
            <a:r>
              <a:rPr lang="en-US" sz="2000" dirty="0" smtClean="0">
                <a:solidFill>
                  <a:srgbClr val="FFFF00"/>
                </a:solidFill>
              </a:rPr>
              <a:t>, </a:t>
            </a:r>
            <a:r>
              <a:rPr lang="en-US" sz="2000" dirty="0" err="1" smtClean="0">
                <a:solidFill>
                  <a:srgbClr val="FFFF00"/>
                </a:solidFill>
              </a:rPr>
              <a:t>tetapi</a:t>
            </a:r>
            <a:r>
              <a:rPr lang="en-US" sz="2000" dirty="0" smtClean="0">
                <a:solidFill>
                  <a:srgbClr val="FFFF00"/>
                </a:solidFill>
              </a:rPr>
              <a:t> </a:t>
            </a:r>
            <a:r>
              <a:rPr lang="en-US" sz="2000" dirty="0" err="1" smtClean="0">
                <a:solidFill>
                  <a:srgbClr val="FFFF00"/>
                </a:solidFill>
              </a:rPr>
              <a:t>diakui</a:t>
            </a:r>
            <a:r>
              <a:rPr lang="en-US" sz="2000" dirty="0" smtClean="0">
                <a:solidFill>
                  <a:srgbClr val="FFFF00"/>
                </a:solidFill>
              </a:rPr>
              <a:t>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pemerintah</a:t>
            </a:r>
            <a:r>
              <a:rPr lang="en-US" sz="2000" dirty="0" smtClean="0">
                <a:solidFill>
                  <a:srgbClr val="FFFF00"/>
                </a:solidFill>
              </a:rPr>
              <a:t> </a:t>
            </a:r>
            <a:r>
              <a:rPr lang="en-US" sz="2000" dirty="0" err="1" smtClean="0">
                <a:solidFill>
                  <a:srgbClr val="FFFF00"/>
                </a:solidFill>
              </a:rPr>
              <a:t>melalui</a:t>
            </a:r>
            <a:r>
              <a:rPr lang="en-US" sz="2000" dirty="0" smtClean="0">
                <a:solidFill>
                  <a:srgbClr val="FFFF00"/>
                </a:solidFill>
              </a:rPr>
              <a:t> </a:t>
            </a:r>
            <a:r>
              <a:rPr lang="en-US" sz="2000" dirty="0" err="1" smtClean="0">
                <a:solidFill>
                  <a:srgbClr val="FFFF00"/>
                </a:solidFill>
              </a:rPr>
              <a:t>surat</a:t>
            </a:r>
            <a:r>
              <a:rPr lang="en-US" sz="2000" dirty="0" smtClean="0">
                <a:solidFill>
                  <a:srgbClr val="FFFF00"/>
                </a:solidFill>
              </a:rPr>
              <a:t> </a:t>
            </a:r>
            <a:r>
              <a:rPr lang="en-US" sz="2000" dirty="0" err="1" smtClean="0">
                <a:solidFill>
                  <a:srgbClr val="FFFF00"/>
                </a:solidFill>
              </a:rPr>
              <a:t>keputusan</a:t>
            </a:r>
            <a:r>
              <a:rPr lang="en-US" sz="2000" dirty="0" smtClean="0">
                <a:solidFill>
                  <a:srgbClr val="FFFF00"/>
                </a:solidFill>
              </a:rPr>
              <a:t> </a:t>
            </a:r>
            <a:r>
              <a:rPr lang="en-US" sz="2000" dirty="0" err="1" smtClean="0">
                <a:solidFill>
                  <a:srgbClr val="FFFF00"/>
                </a:solidFill>
              </a:rPr>
              <a:t>beberapa</a:t>
            </a:r>
            <a:r>
              <a:rPr lang="en-US" sz="2000" dirty="0" smtClean="0">
                <a:solidFill>
                  <a:srgbClr val="FFFF00"/>
                </a:solidFill>
              </a:rPr>
              <a:t> </a:t>
            </a:r>
            <a:r>
              <a:rPr lang="en-US" sz="2000" dirty="0" err="1" smtClean="0">
                <a:solidFill>
                  <a:srgbClr val="FFFF00"/>
                </a:solidFill>
              </a:rPr>
              <a:t>menteri</a:t>
            </a:r>
            <a:r>
              <a:rPr lang="en-US" sz="2000" dirty="0" smtClean="0">
                <a:solidFill>
                  <a:srgbClr val="FFFF00"/>
                </a:solidFill>
              </a:rPr>
              <a:t>.</a:t>
            </a:r>
          </a:p>
          <a:p>
            <a:pPr marL="493776" indent="-457200">
              <a:buFont typeface="+mj-lt"/>
              <a:buAutoNum type="arabicPeriod"/>
            </a:pPr>
            <a:r>
              <a:rPr lang="en-US" sz="2000" dirty="0" err="1" smtClean="0">
                <a:solidFill>
                  <a:srgbClr val="FFFF00"/>
                </a:solidFill>
              </a:rPr>
              <a:t>Keanggotaannya</a:t>
            </a:r>
            <a:r>
              <a:rPr lang="en-US" sz="2000" dirty="0" smtClean="0">
                <a:solidFill>
                  <a:srgbClr val="FFFF00"/>
                </a:solidFill>
              </a:rPr>
              <a:t> </a:t>
            </a:r>
            <a:r>
              <a:rPr lang="en-US" sz="2000" dirty="0" err="1" smtClean="0">
                <a:solidFill>
                  <a:srgbClr val="FFFF00"/>
                </a:solidFill>
              </a:rPr>
              <a:t>mempunyai</a:t>
            </a:r>
            <a:r>
              <a:rPr lang="en-US" sz="2000" dirty="0" smtClean="0">
                <a:solidFill>
                  <a:srgbClr val="FFFF00"/>
                </a:solidFill>
              </a:rPr>
              <a:t> </a:t>
            </a:r>
            <a:r>
              <a:rPr lang="en-US" sz="2000" dirty="0" err="1" smtClean="0">
                <a:solidFill>
                  <a:srgbClr val="FFFF00"/>
                </a:solidFill>
              </a:rPr>
              <a:t>jangka</a:t>
            </a:r>
            <a:r>
              <a:rPr lang="en-US" sz="2000" dirty="0" smtClean="0">
                <a:solidFill>
                  <a:srgbClr val="FFFF00"/>
                </a:solidFill>
              </a:rPr>
              <a:t> </a:t>
            </a:r>
            <a:r>
              <a:rPr lang="en-US" sz="2000" dirty="0" err="1" smtClean="0">
                <a:solidFill>
                  <a:srgbClr val="FFFF00"/>
                </a:solidFill>
              </a:rPr>
              <a:t>waktu</a:t>
            </a:r>
            <a:r>
              <a:rPr lang="en-US" sz="2000" dirty="0" smtClean="0">
                <a:solidFill>
                  <a:srgbClr val="FFFF00"/>
                </a:solidFill>
              </a:rPr>
              <a:t> yang </a:t>
            </a:r>
            <a:r>
              <a:rPr lang="en-US" sz="2000" dirty="0" err="1" smtClean="0">
                <a:solidFill>
                  <a:srgbClr val="FFFF00"/>
                </a:solidFill>
              </a:rPr>
              <a:t>terbatas</a:t>
            </a:r>
            <a:r>
              <a:rPr lang="en-US" sz="2000" dirty="0" smtClean="0">
                <a:solidFill>
                  <a:srgbClr val="FFFF00"/>
                </a:solidFill>
              </a:rPr>
              <a:t>.</a:t>
            </a:r>
          </a:p>
          <a:p>
            <a:pPr marL="493776" indent="-457200">
              <a:buFont typeface="+mj-lt"/>
              <a:buAutoNum type="arabicPeriod"/>
            </a:pPr>
            <a:r>
              <a:rPr lang="en-US" sz="2000" dirty="0" err="1" smtClean="0">
                <a:solidFill>
                  <a:srgbClr val="FFFF00"/>
                </a:solidFill>
              </a:rPr>
              <a:t>Penyelenggaraan</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sekolah</a:t>
            </a:r>
            <a:r>
              <a:rPr lang="en-US" sz="2000" dirty="0" smtClean="0">
                <a:solidFill>
                  <a:srgbClr val="FFFF00"/>
                </a:solidFill>
              </a:rPr>
              <a:t> </a:t>
            </a:r>
            <a:r>
              <a:rPr lang="en-US" sz="2000" dirty="0" err="1" smtClean="0">
                <a:solidFill>
                  <a:srgbClr val="FFFF00"/>
                </a:solidFill>
              </a:rPr>
              <a:t>disesuaikan</a:t>
            </a:r>
            <a:r>
              <a:rPr lang="en-US" sz="2000" dirty="0" smtClean="0">
                <a:solidFill>
                  <a:srgbClr val="FFFF00"/>
                </a:solidFill>
              </a:rPr>
              <a:t> </a:t>
            </a:r>
            <a:r>
              <a:rPr lang="en-US" sz="2000" dirty="0" err="1" smtClean="0">
                <a:solidFill>
                  <a:srgbClr val="FFFF00"/>
                </a:solidFill>
              </a:rPr>
              <a:t>dengan</a:t>
            </a:r>
            <a:r>
              <a:rPr lang="en-US" sz="2000" dirty="0" smtClean="0">
                <a:solidFill>
                  <a:srgbClr val="FFFF00"/>
                </a:solidFill>
              </a:rPr>
              <a:t> </a:t>
            </a:r>
            <a:r>
              <a:rPr lang="en-US" sz="2000" dirty="0" err="1" smtClean="0">
                <a:solidFill>
                  <a:srgbClr val="FFFF00"/>
                </a:solidFill>
              </a:rPr>
              <a:t>tugas</a:t>
            </a:r>
            <a:r>
              <a:rPr lang="en-US" sz="2000" dirty="0" smtClean="0">
                <a:solidFill>
                  <a:srgbClr val="FFFF00"/>
                </a:solidFill>
              </a:rPr>
              <a:t> </a:t>
            </a:r>
            <a:r>
              <a:rPr lang="en-US" sz="2000" dirty="0" err="1" smtClean="0">
                <a:solidFill>
                  <a:srgbClr val="FFFF00"/>
                </a:solidFill>
              </a:rPr>
              <a:t>siswa</a:t>
            </a:r>
            <a:r>
              <a:rPr lang="en-US" sz="2000" dirty="0" smtClean="0">
                <a:solidFill>
                  <a:srgbClr val="FFFF00"/>
                </a:solidFill>
              </a:rPr>
              <a:t>, </a:t>
            </a:r>
            <a:r>
              <a:rPr lang="en-US" sz="2000" dirty="0" err="1" smtClean="0">
                <a:solidFill>
                  <a:srgbClr val="FFFF00"/>
                </a:solidFill>
              </a:rPr>
              <a:t>sehingga</a:t>
            </a:r>
            <a:r>
              <a:rPr lang="en-US" sz="2000" dirty="0" smtClean="0">
                <a:solidFill>
                  <a:srgbClr val="FFFF00"/>
                </a:solidFill>
              </a:rPr>
              <a:t> </a:t>
            </a:r>
            <a:r>
              <a:rPr lang="en-US" sz="2000" dirty="0" err="1" smtClean="0">
                <a:solidFill>
                  <a:srgbClr val="FFFF00"/>
                </a:solidFill>
              </a:rPr>
              <a:t>tidak</a:t>
            </a:r>
            <a:r>
              <a:rPr lang="en-US" sz="2000" dirty="0" smtClean="0">
                <a:solidFill>
                  <a:srgbClr val="FFFF00"/>
                </a:solidFill>
              </a:rPr>
              <a:t> </a:t>
            </a:r>
            <a:r>
              <a:rPr lang="en-US" sz="2000" dirty="0" err="1" smtClean="0">
                <a:solidFill>
                  <a:srgbClr val="FFFF00"/>
                </a:solidFill>
              </a:rPr>
              <a:t>mengganggu</a:t>
            </a:r>
            <a:r>
              <a:rPr lang="en-US" sz="2000" dirty="0" smtClean="0">
                <a:solidFill>
                  <a:srgbClr val="FFFF00"/>
                </a:solidFill>
              </a:rPr>
              <a:t> jam </a:t>
            </a:r>
            <a:r>
              <a:rPr lang="en-US" sz="2000" dirty="0" err="1" smtClean="0">
                <a:solidFill>
                  <a:srgbClr val="FFFF00"/>
                </a:solidFill>
              </a:rPr>
              <a:t>pelajaran</a:t>
            </a:r>
            <a:r>
              <a:rPr lang="en-US" sz="2000" dirty="0" smtClean="0">
                <a:solidFill>
                  <a:srgbClr val="FFFF00"/>
                </a:solidFill>
              </a:rPr>
              <a:t>.</a:t>
            </a:r>
          </a:p>
          <a:p>
            <a:pPr marL="493776" indent="-457200">
              <a:buFont typeface="+mj-lt"/>
              <a:buAutoNum type="arabicPeriod"/>
            </a:pPr>
            <a:r>
              <a:rPr lang="en-US" sz="2000" dirty="0" err="1" smtClean="0">
                <a:solidFill>
                  <a:srgbClr val="FFFF00"/>
                </a:solidFill>
              </a:rPr>
              <a:t>Merupakan</a:t>
            </a:r>
            <a:r>
              <a:rPr lang="en-US" sz="2000" dirty="0" smtClean="0">
                <a:solidFill>
                  <a:srgbClr val="FFFF00"/>
                </a:solidFill>
              </a:rPr>
              <a:t> </a:t>
            </a:r>
            <a:r>
              <a:rPr lang="en-US" sz="2000" dirty="0" err="1" smtClean="0">
                <a:solidFill>
                  <a:srgbClr val="FFFF00"/>
                </a:solidFill>
              </a:rPr>
              <a:t>sarana</a:t>
            </a:r>
            <a:r>
              <a:rPr lang="en-US" sz="2000" dirty="0" smtClean="0">
                <a:solidFill>
                  <a:srgbClr val="FFFF00"/>
                </a:solidFill>
              </a:rPr>
              <a:t> </a:t>
            </a:r>
            <a:r>
              <a:rPr lang="en-US" sz="2000" dirty="0" err="1" smtClean="0">
                <a:solidFill>
                  <a:srgbClr val="FFFF00"/>
                </a:solidFill>
              </a:rPr>
              <a:t>untuk</a:t>
            </a:r>
            <a:r>
              <a:rPr lang="en-US" sz="2000" dirty="0" smtClean="0">
                <a:solidFill>
                  <a:srgbClr val="FFFF00"/>
                </a:solidFill>
              </a:rPr>
              <a:t> </a:t>
            </a:r>
            <a:r>
              <a:rPr lang="en-US" sz="2000" dirty="0" err="1" smtClean="0">
                <a:solidFill>
                  <a:srgbClr val="FFFF00"/>
                </a:solidFill>
              </a:rPr>
              <a:t>mendidik</a:t>
            </a:r>
            <a:r>
              <a:rPr lang="en-US" sz="2000" dirty="0" smtClean="0">
                <a:solidFill>
                  <a:srgbClr val="FFFF00"/>
                </a:solidFill>
              </a:rPr>
              <a:t> </a:t>
            </a:r>
            <a:r>
              <a:rPr lang="en-US" sz="2000" dirty="0" err="1" smtClean="0">
                <a:solidFill>
                  <a:srgbClr val="FFFF00"/>
                </a:solidFill>
              </a:rPr>
              <a:t>siswa</a:t>
            </a:r>
            <a:r>
              <a:rPr lang="en-US" sz="2000" dirty="0" smtClean="0">
                <a:solidFill>
                  <a:srgbClr val="FFFF00"/>
                </a:solidFill>
              </a:rPr>
              <a:t> </a:t>
            </a:r>
            <a:r>
              <a:rPr lang="en-US" sz="2000" dirty="0" err="1" smtClean="0">
                <a:solidFill>
                  <a:srgbClr val="FFFF00"/>
                </a:solidFill>
              </a:rPr>
              <a:t>menyadari</a:t>
            </a:r>
            <a:r>
              <a:rPr lang="en-US" sz="2000" dirty="0" smtClean="0">
                <a:solidFill>
                  <a:srgbClr val="FFFF00"/>
                </a:solidFill>
              </a:rPr>
              <a:t> </a:t>
            </a:r>
            <a:r>
              <a:rPr lang="en-US" sz="2000" dirty="0" err="1" smtClean="0">
                <a:solidFill>
                  <a:srgbClr val="FFFF00"/>
                </a:solidFill>
              </a:rPr>
              <a:t>dirinya</a:t>
            </a:r>
            <a:r>
              <a:rPr lang="en-US" sz="2000" dirty="0" smtClean="0">
                <a:solidFill>
                  <a:srgbClr val="FFFF00"/>
                </a:solidFill>
              </a:rPr>
              <a:t> </a:t>
            </a:r>
            <a:r>
              <a:rPr lang="en-US" sz="2000" dirty="0" err="1" smtClean="0">
                <a:solidFill>
                  <a:srgbClr val="FFFF00"/>
                </a:solidFill>
              </a:rPr>
              <a:t>sebagai</a:t>
            </a:r>
            <a:r>
              <a:rPr lang="en-US" sz="2000" dirty="0" smtClean="0">
                <a:solidFill>
                  <a:srgbClr val="FFFF00"/>
                </a:solidFill>
              </a:rPr>
              <a:t> </a:t>
            </a:r>
            <a:r>
              <a:rPr lang="en-US" sz="2000" dirty="0" err="1" smtClean="0">
                <a:solidFill>
                  <a:srgbClr val="FFFF00"/>
                </a:solidFill>
              </a:rPr>
              <a:t>mahluk</a:t>
            </a:r>
            <a:r>
              <a:rPr lang="en-US" sz="2000" dirty="0" smtClean="0">
                <a:solidFill>
                  <a:srgbClr val="FFFF00"/>
                </a:solidFill>
              </a:rPr>
              <a:t> </a:t>
            </a:r>
            <a:r>
              <a:rPr lang="en-US" sz="2000" dirty="0" err="1" smtClean="0">
                <a:solidFill>
                  <a:srgbClr val="FFFF00"/>
                </a:solidFill>
              </a:rPr>
              <a:t>berfikir</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mahluk</a:t>
            </a:r>
            <a:r>
              <a:rPr lang="en-US" sz="2000" dirty="0" smtClean="0">
                <a:solidFill>
                  <a:srgbClr val="FFFF00"/>
                </a:solidFill>
              </a:rPr>
              <a:t> </a:t>
            </a:r>
            <a:r>
              <a:rPr lang="en-US" sz="2000" dirty="0" err="1" smtClean="0">
                <a:solidFill>
                  <a:srgbClr val="FFFF00"/>
                </a:solidFill>
              </a:rPr>
              <a:t>sosial</a:t>
            </a:r>
            <a:r>
              <a:rPr lang="en-US" sz="2000" dirty="0" smtClean="0">
                <a:solidFill>
                  <a:srgbClr val="FFFF00"/>
                </a:solidFill>
              </a:rPr>
              <a:t>.</a:t>
            </a:r>
          </a:p>
          <a:p>
            <a:pPr marL="493776" indent="-457200">
              <a:buFont typeface="+mj-lt"/>
              <a:buAutoNum type="arabicPeriod"/>
            </a:pPr>
            <a:r>
              <a:rPr lang="en-US" sz="2000" dirty="0" err="1" smtClean="0">
                <a:solidFill>
                  <a:srgbClr val="FFFF00"/>
                </a:solidFill>
              </a:rPr>
              <a:t>Anggota</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sekolah</a:t>
            </a:r>
            <a:r>
              <a:rPr lang="en-US" sz="2000" dirty="0" smtClean="0">
                <a:solidFill>
                  <a:srgbClr val="FFFF00"/>
                </a:solidFill>
              </a:rPr>
              <a:t> </a:t>
            </a:r>
            <a:r>
              <a:rPr lang="en-US" sz="2000" dirty="0" err="1" smtClean="0">
                <a:solidFill>
                  <a:srgbClr val="FFFF00"/>
                </a:solidFill>
              </a:rPr>
              <a:t>terdiri</a:t>
            </a:r>
            <a:r>
              <a:rPr lang="en-US" sz="2000" dirty="0" smtClean="0">
                <a:solidFill>
                  <a:srgbClr val="FFFF00"/>
                </a:solidFill>
              </a:rPr>
              <a:t> </a:t>
            </a:r>
            <a:r>
              <a:rPr lang="en-US" sz="2000" dirty="0" err="1" smtClean="0">
                <a:solidFill>
                  <a:srgbClr val="FFFF00"/>
                </a:solidFill>
              </a:rPr>
              <a:t>atas</a:t>
            </a:r>
            <a:r>
              <a:rPr lang="en-US" sz="2000" dirty="0" smtClean="0">
                <a:solidFill>
                  <a:srgbClr val="FFFF00"/>
                </a:solidFill>
              </a:rPr>
              <a:t> </a:t>
            </a:r>
            <a:r>
              <a:rPr lang="en-US" sz="2000" dirty="0" err="1" smtClean="0">
                <a:solidFill>
                  <a:srgbClr val="FFFF00"/>
                </a:solidFill>
              </a:rPr>
              <a:t>siswa</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kalau</a:t>
            </a:r>
            <a:r>
              <a:rPr lang="en-US" sz="2000" dirty="0" smtClean="0">
                <a:solidFill>
                  <a:srgbClr val="FFFF00"/>
                </a:solidFill>
              </a:rPr>
              <a:t> </a:t>
            </a:r>
            <a:r>
              <a:rPr lang="en-US" sz="2000" dirty="0" err="1" smtClean="0">
                <a:solidFill>
                  <a:srgbClr val="FFFF00"/>
                </a:solidFill>
              </a:rPr>
              <a:t>memungkan</a:t>
            </a:r>
            <a:r>
              <a:rPr lang="en-US" sz="2000" dirty="0" smtClean="0">
                <a:solidFill>
                  <a:srgbClr val="FFFF00"/>
                </a:solidFill>
              </a:rPr>
              <a:t> yang </a:t>
            </a:r>
            <a:r>
              <a:rPr lang="en-US" sz="2000" dirty="0" err="1" smtClean="0">
                <a:solidFill>
                  <a:srgbClr val="FFFF00"/>
                </a:solidFill>
              </a:rPr>
              <a:t>mengurusnya</a:t>
            </a:r>
            <a:r>
              <a:rPr lang="en-US" sz="2000" dirty="0" smtClean="0">
                <a:solidFill>
                  <a:srgbClr val="FFFF00"/>
                </a:solidFill>
              </a:rPr>
              <a:t> </a:t>
            </a:r>
            <a:r>
              <a:rPr lang="en-US" sz="2000" dirty="0" err="1" smtClean="0">
                <a:solidFill>
                  <a:srgbClr val="FFFF00"/>
                </a:solidFill>
              </a:rPr>
              <a:t>juga</a:t>
            </a:r>
            <a:r>
              <a:rPr lang="en-US" sz="2000" dirty="0" smtClean="0">
                <a:solidFill>
                  <a:srgbClr val="FFFF00"/>
                </a:solidFill>
              </a:rPr>
              <a:t> </a:t>
            </a:r>
            <a:r>
              <a:rPr lang="en-US" sz="2000" dirty="0" err="1" smtClean="0">
                <a:solidFill>
                  <a:srgbClr val="FFFF00"/>
                </a:solidFill>
              </a:rPr>
              <a:t>siswa</a:t>
            </a:r>
            <a:r>
              <a:rPr lang="en-US" sz="2000" dirty="0" smtClean="0">
                <a:solidFill>
                  <a:srgbClr val="FFFF00"/>
                </a:solidFill>
              </a:rPr>
              <a:t>.</a:t>
            </a:r>
          </a:p>
          <a:p>
            <a:pPr marL="493776" indent="-457200">
              <a:buFont typeface="+mj-lt"/>
              <a:buAutoNum type="arabicPeriod"/>
            </a:pPr>
            <a:endParaRPr lang="en-US" sz="2000" dirty="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0" y="46673"/>
          <a:ext cx="8477568" cy="6681069"/>
        </p:xfrm>
        <a:graphic>
          <a:graphicData uri="http://schemas.openxmlformats.org/drawingml/2006/table">
            <a:tbl>
              <a:tblPr firstRow="1" bandRow="1">
                <a:tableStyleId>{21E4AEA4-8DFA-4A89-87EB-49C32662AFE0}</a:tableStyleId>
              </a:tblPr>
              <a:tblGrid>
                <a:gridCol w="2483168"/>
                <a:gridCol w="2997200"/>
                <a:gridCol w="2997200"/>
              </a:tblGrid>
              <a:tr h="356744">
                <a:tc>
                  <a:txBody>
                    <a:bodyPr/>
                    <a:lstStyle/>
                    <a:p>
                      <a:r>
                        <a:rPr lang="en-US" sz="1600" dirty="0" smtClean="0"/>
                        <a:t>KOMPONEN</a:t>
                      </a:r>
                      <a:endParaRPr lang="en-US" sz="1600" dirty="0">
                        <a:solidFill>
                          <a:srgbClr val="7030A0"/>
                        </a:solidFill>
                      </a:endParaRPr>
                    </a:p>
                  </a:txBody>
                  <a:tcPr/>
                </a:tc>
                <a:tc>
                  <a:txBody>
                    <a:bodyPr/>
                    <a:lstStyle/>
                    <a:p>
                      <a:r>
                        <a:rPr lang="en-US" sz="1600" dirty="0" smtClean="0"/>
                        <a:t>KOPERASI</a:t>
                      </a:r>
                      <a:endParaRPr lang="en-US" sz="1600" dirty="0">
                        <a:solidFill>
                          <a:srgbClr val="7030A0"/>
                        </a:solidFill>
                      </a:endParaRPr>
                    </a:p>
                  </a:txBody>
                  <a:tcPr/>
                </a:tc>
                <a:tc>
                  <a:txBody>
                    <a:bodyPr/>
                    <a:lstStyle/>
                    <a:p>
                      <a:r>
                        <a:rPr lang="en-US" sz="1600" dirty="0" smtClean="0"/>
                        <a:t>BADAN USAHA LAIN</a:t>
                      </a:r>
                      <a:endParaRPr lang="en-US" sz="1600" dirty="0">
                        <a:solidFill>
                          <a:srgbClr val="7030A0"/>
                        </a:solidFill>
                      </a:endParaRPr>
                    </a:p>
                  </a:txBody>
                  <a:tcPr/>
                </a:tc>
              </a:tr>
              <a:tr h="807367">
                <a:tc>
                  <a:txBody>
                    <a:bodyPr/>
                    <a:lstStyle/>
                    <a:p>
                      <a:r>
                        <a:rPr lang="en-US" sz="1600" dirty="0" err="1" smtClean="0"/>
                        <a:t>Tujuan</a:t>
                      </a:r>
                      <a:endParaRPr lang="en-US" sz="1600" dirty="0">
                        <a:solidFill>
                          <a:srgbClr val="7030A0"/>
                        </a:solidFill>
                      </a:endParaRPr>
                    </a:p>
                  </a:txBody>
                  <a:tcPr/>
                </a:tc>
                <a:tc>
                  <a:txBody>
                    <a:bodyPr/>
                    <a:lstStyle/>
                    <a:p>
                      <a:r>
                        <a:rPr lang="en-US" sz="1600" dirty="0" err="1" smtClean="0"/>
                        <a:t>Mensejahterakan</a:t>
                      </a:r>
                      <a:r>
                        <a:rPr lang="en-US" sz="1600" dirty="0" smtClean="0"/>
                        <a:t> </a:t>
                      </a:r>
                      <a:r>
                        <a:rPr lang="en-US" sz="1600" dirty="0" err="1" smtClean="0"/>
                        <a:t>anggota</a:t>
                      </a:r>
                      <a:r>
                        <a:rPr lang="en-US" sz="1600" dirty="0" smtClean="0"/>
                        <a:t>  </a:t>
                      </a:r>
                      <a:r>
                        <a:rPr lang="en-US" sz="1600" dirty="0" err="1" smtClean="0"/>
                        <a:t>pada</a:t>
                      </a:r>
                      <a:r>
                        <a:rPr lang="en-US" sz="1600" dirty="0" smtClean="0"/>
                        <a:t> </a:t>
                      </a:r>
                      <a:r>
                        <a:rPr lang="en-US" sz="1600" dirty="0" err="1" smtClean="0"/>
                        <a:t>khususnya</a:t>
                      </a:r>
                      <a:r>
                        <a:rPr lang="en-US" sz="1600" baseline="0" dirty="0" smtClean="0"/>
                        <a:t> </a:t>
                      </a:r>
                      <a:r>
                        <a:rPr lang="en-US" sz="1600" baseline="0" dirty="0" err="1" smtClean="0"/>
                        <a:t>dan</a:t>
                      </a:r>
                      <a:r>
                        <a:rPr lang="en-US" sz="1600" baseline="0" dirty="0" smtClean="0"/>
                        <a:t> </a:t>
                      </a:r>
                      <a:r>
                        <a:rPr lang="en-US" sz="1600" baseline="0" dirty="0" err="1" smtClean="0"/>
                        <a:t>masyarakat</a:t>
                      </a:r>
                      <a:r>
                        <a:rPr lang="en-US" sz="1600" baseline="0" dirty="0" smtClean="0"/>
                        <a:t> </a:t>
                      </a:r>
                      <a:r>
                        <a:rPr lang="en-US" sz="1600" baseline="0" dirty="0" err="1" smtClean="0"/>
                        <a:t>pada</a:t>
                      </a:r>
                      <a:r>
                        <a:rPr lang="en-US" sz="1600" baseline="0" dirty="0" smtClean="0"/>
                        <a:t> </a:t>
                      </a:r>
                      <a:r>
                        <a:rPr lang="en-US" sz="1600" baseline="0" dirty="0" err="1" smtClean="0"/>
                        <a:t>umumnya</a:t>
                      </a:r>
                      <a:endParaRPr lang="en-US" sz="1600" dirty="0">
                        <a:solidFill>
                          <a:srgbClr val="7030A0"/>
                        </a:solidFill>
                      </a:endParaRPr>
                    </a:p>
                  </a:txBody>
                  <a:tcPr/>
                </a:tc>
                <a:tc>
                  <a:txBody>
                    <a:bodyPr/>
                    <a:lstStyle/>
                    <a:p>
                      <a:r>
                        <a:rPr lang="en-US" sz="1600" dirty="0" err="1" smtClean="0"/>
                        <a:t>Mencari</a:t>
                      </a:r>
                      <a:r>
                        <a:rPr lang="en-US" sz="1600" dirty="0" smtClean="0"/>
                        <a:t> </a:t>
                      </a:r>
                      <a:r>
                        <a:rPr lang="en-US" sz="1600" dirty="0" err="1" smtClean="0"/>
                        <a:t>keuntungan</a:t>
                      </a:r>
                      <a:r>
                        <a:rPr lang="en-US" sz="1600" dirty="0" smtClean="0"/>
                        <a:t> </a:t>
                      </a:r>
                      <a:r>
                        <a:rPr lang="en-US" sz="1600" dirty="0" err="1" smtClean="0"/>
                        <a:t>sebesar-besarnya</a:t>
                      </a:r>
                      <a:endParaRPr lang="en-US" sz="1600" dirty="0">
                        <a:solidFill>
                          <a:srgbClr val="7030A0"/>
                        </a:solidFill>
                      </a:endParaRPr>
                    </a:p>
                  </a:txBody>
                  <a:tcPr/>
                </a:tc>
              </a:tr>
              <a:tr h="807367">
                <a:tc>
                  <a:txBody>
                    <a:bodyPr/>
                    <a:lstStyle/>
                    <a:p>
                      <a:r>
                        <a:rPr lang="en-US" sz="1600" dirty="0" err="1" smtClean="0"/>
                        <a:t>Sifat</a:t>
                      </a:r>
                      <a:r>
                        <a:rPr lang="en-US" sz="1600" dirty="0" smtClean="0"/>
                        <a:t> </a:t>
                      </a:r>
                      <a:r>
                        <a:rPr lang="en-US" sz="1600" dirty="0" err="1" smtClean="0"/>
                        <a:t>Keanggotaan</a:t>
                      </a:r>
                      <a:endParaRPr lang="en-US" sz="1600" dirty="0">
                        <a:solidFill>
                          <a:srgbClr val="7030A0"/>
                        </a:solidFill>
                      </a:endParaRPr>
                    </a:p>
                  </a:txBody>
                  <a:tcPr/>
                </a:tc>
                <a:tc>
                  <a:txBody>
                    <a:bodyPr/>
                    <a:lstStyle/>
                    <a:p>
                      <a:r>
                        <a:rPr lang="en-US" sz="1600" dirty="0" smtClean="0"/>
                        <a:t>Terbuka </a:t>
                      </a:r>
                      <a:r>
                        <a:rPr lang="en-US" sz="1600" dirty="0" err="1" smtClean="0"/>
                        <a:t>dan</a:t>
                      </a:r>
                      <a:r>
                        <a:rPr lang="en-US" sz="1600" dirty="0" smtClean="0"/>
                        <a:t> </a:t>
                      </a:r>
                      <a:r>
                        <a:rPr lang="en-US" sz="1600" dirty="0" err="1" smtClean="0"/>
                        <a:t>sukarela</a:t>
                      </a:r>
                      <a:r>
                        <a:rPr lang="en-US" sz="1600" baseline="0" dirty="0" smtClean="0"/>
                        <a:t> yang </a:t>
                      </a:r>
                      <a:r>
                        <a:rPr lang="en-US" sz="1600" baseline="0" dirty="0" err="1" smtClean="0"/>
                        <a:t>dilandasi</a:t>
                      </a:r>
                      <a:r>
                        <a:rPr lang="en-US" sz="1600" baseline="0" dirty="0" smtClean="0"/>
                        <a:t> </a:t>
                      </a:r>
                      <a:r>
                        <a:rPr lang="en-US" sz="1600" baseline="0" dirty="0" err="1" smtClean="0"/>
                        <a:t>oleh</a:t>
                      </a:r>
                      <a:r>
                        <a:rPr lang="en-US" sz="1600" baseline="0" dirty="0" smtClean="0"/>
                        <a:t> </a:t>
                      </a:r>
                      <a:r>
                        <a:rPr lang="en-US" sz="1600" baseline="0" dirty="0" err="1" smtClean="0"/>
                        <a:t>kepentingan</a:t>
                      </a:r>
                      <a:r>
                        <a:rPr lang="en-US" sz="1600" baseline="0" dirty="0" smtClean="0"/>
                        <a:t> </a:t>
                      </a:r>
                      <a:r>
                        <a:rPr lang="en-US" sz="1600" baseline="0" dirty="0" err="1" smtClean="0"/>
                        <a:t>bersama</a:t>
                      </a:r>
                      <a:endParaRPr lang="en-US" sz="1600" dirty="0">
                        <a:solidFill>
                          <a:srgbClr val="7030A0"/>
                        </a:solidFill>
                      </a:endParaRPr>
                    </a:p>
                  </a:txBody>
                  <a:tcPr/>
                </a:tc>
                <a:tc>
                  <a:txBody>
                    <a:bodyPr/>
                    <a:lstStyle/>
                    <a:p>
                      <a:r>
                        <a:rPr lang="en-US" sz="1600" dirty="0" err="1" smtClean="0"/>
                        <a:t>Menurut</a:t>
                      </a:r>
                      <a:r>
                        <a:rPr lang="en-US" sz="1600" dirty="0" smtClean="0"/>
                        <a:t> </a:t>
                      </a:r>
                      <a:r>
                        <a:rPr lang="en-US" sz="1600" dirty="0" err="1" smtClean="0"/>
                        <a:t>kriteria</a:t>
                      </a:r>
                      <a:r>
                        <a:rPr lang="en-US" sz="1600" dirty="0" smtClean="0"/>
                        <a:t> yang </a:t>
                      </a:r>
                      <a:r>
                        <a:rPr lang="en-US" sz="1600" dirty="0" err="1" smtClean="0"/>
                        <a:t>ditentukan</a:t>
                      </a:r>
                      <a:r>
                        <a:rPr lang="en-US" sz="1600" dirty="0" smtClean="0"/>
                        <a:t> </a:t>
                      </a:r>
                      <a:r>
                        <a:rPr lang="en-US" sz="1600" dirty="0" err="1" smtClean="0"/>
                        <a:t>olehg</a:t>
                      </a:r>
                      <a:r>
                        <a:rPr lang="en-US" sz="1600" dirty="0" smtClean="0"/>
                        <a:t> </a:t>
                      </a:r>
                      <a:r>
                        <a:rPr lang="en-US" sz="1600" dirty="0" err="1" smtClean="0"/>
                        <a:t>pemilik</a:t>
                      </a:r>
                      <a:endParaRPr lang="en-US" sz="1600" dirty="0">
                        <a:solidFill>
                          <a:srgbClr val="7030A0"/>
                        </a:solidFill>
                      </a:endParaRPr>
                    </a:p>
                  </a:txBody>
                  <a:tcPr/>
                </a:tc>
              </a:tr>
              <a:tr h="552091">
                <a:tc>
                  <a:txBody>
                    <a:bodyPr/>
                    <a:lstStyle/>
                    <a:p>
                      <a:r>
                        <a:rPr lang="en-US" sz="1600" dirty="0" err="1" smtClean="0"/>
                        <a:t>Kekuasaan</a:t>
                      </a:r>
                      <a:r>
                        <a:rPr lang="en-US" sz="1600" dirty="0" smtClean="0"/>
                        <a:t> </a:t>
                      </a:r>
                      <a:r>
                        <a:rPr lang="en-US" sz="1600" dirty="0" err="1" smtClean="0"/>
                        <a:t>Tertinggi</a:t>
                      </a:r>
                      <a:endParaRPr lang="en-US" sz="1600" dirty="0">
                        <a:solidFill>
                          <a:srgbClr val="7030A0"/>
                        </a:solidFill>
                      </a:endParaRPr>
                    </a:p>
                  </a:txBody>
                  <a:tcPr/>
                </a:tc>
                <a:tc>
                  <a:txBody>
                    <a:bodyPr/>
                    <a:lstStyle/>
                    <a:p>
                      <a:r>
                        <a:rPr lang="en-US" sz="1600" dirty="0" err="1" smtClean="0"/>
                        <a:t>Rapat</a:t>
                      </a:r>
                      <a:r>
                        <a:rPr lang="en-US" sz="1600" dirty="0" smtClean="0"/>
                        <a:t> </a:t>
                      </a:r>
                      <a:r>
                        <a:rPr lang="en-US" sz="1600" dirty="0" err="1" smtClean="0"/>
                        <a:t>anggota</a:t>
                      </a:r>
                      <a:endParaRPr lang="en-US" sz="1600" dirty="0">
                        <a:solidFill>
                          <a:srgbClr val="7030A0"/>
                        </a:solidFill>
                      </a:endParaRPr>
                    </a:p>
                  </a:txBody>
                  <a:tcPr/>
                </a:tc>
                <a:tc>
                  <a:txBody>
                    <a:bodyPr/>
                    <a:lstStyle/>
                    <a:p>
                      <a:r>
                        <a:rPr lang="en-US" sz="1600" dirty="0" err="1" smtClean="0"/>
                        <a:t>Rapat</a:t>
                      </a:r>
                      <a:r>
                        <a:rPr lang="en-US" sz="1600" dirty="0" smtClean="0"/>
                        <a:t> </a:t>
                      </a:r>
                      <a:r>
                        <a:rPr lang="en-US" sz="1600" dirty="0" err="1" smtClean="0"/>
                        <a:t>umum</a:t>
                      </a:r>
                      <a:r>
                        <a:rPr lang="en-US" sz="1600" dirty="0" smtClean="0"/>
                        <a:t> </a:t>
                      </a:r>
                      <a:r>
                        <a:rPr lang="en-US" sz="1600" dirty="0" err="1" smtClean="0"/>
                        <a:t>pemegang</a:t>
                      </a:r>
                      <a:r>
                        <a:rPr lang="en-US" sz="1600" dirty="0" smtClean="0"/>
                        <a:t> </a:t>
                      </a:r>
                      <a:r>
                        <a:rPr lang="en-US" sz="1600" dirty="0" err="1" smtClean="0"/>
                        <a:t>saham</a:t>
                      </a:r>
                      <a:r>
                        <a:rPr lang="en-US" sz="1600" dirty="0" smtClean="0"/>
                        <a:t> </a:t>
                      </a:r>
                      <a:endParaRPr lang="en-US" sz="1600" dirty="0">
                        <a:solidFill>
                          <a:srgbClr val="7030A0"/>
                        </a:solidFill>
                      </a:endParaRPr>
                    </a:p>
                  </a:txBody>
                  <a:tcPr/>
                </a:tc>
              </a:tr>
              <a:tr h="552091">
                <a:tc>
                  <a:txBody>
                    <a:bodyPr/>
                    <a:lstStyle/>
                    <a:p>
                      <a:r>
                        <a:rPr lang="en-US" sz="1600" dirty="0" err="1" smtClean="0"/>
                        <a:t>Hak</a:t>
                      </a:r>
                      <a:r>
                        <a:rPr lang="en-US" sz="1600" dirty="0" smtClean="0"/>
                        <a:t> </a:t>
                      </a:r>
                      <a:r>
                        <a:rPr lang="en-US" sz="1600" dirty="0" err="1" smtClean="0"/>
                        <a:t>Suara</a:t>
                      </a:r>
                      <a:endParaRPr lang="en-US" sz="1600" dirty="0">
                        <a:solidFill>
                          <a:srgbClr val="7030A0"/>
                        </a:solidFill>
                      </a:endParaRPr>
                    </a:p>
                  </a:txBody>
                  <a:tcPr/>
                </a:tc>
                <a:tc>
                  <a:txBody>
                    <a:bodyPr/>
                    <a:lstStyle/>
                    <a:p>
                      <a:r>
                        <a:rPr lang="en-US" sz="1600" dirty="0" err="1" smtClean="0"/>
                        <a:t>Satu</a:t>
                      </a:r>
                      <a:r>
                        <a:rPr lang="en-US" sz="1600" dirty="0" smtClean="0"/>
                        <a:t> </a:t>
                      </a:r>
                      <a:r>
                        <a:rPr lang="en-US" sz="1600" dirty="0" err="1" smtClean="0"/>
                        <a:t>anggota</a:t>
                      </a:r>
                      <a:r>
                        <a:rPr lang="en-US" sz="1600" dirty="0" smtClean="0"/>
                        <a:t> </a:t>
                      </a:r>
                      <a:r>
                        <a:rPr lang="en-US" sz="1600" dirty="0" err="1" smtClean="0"/>
                        <a:t>memiliki</a:t>
                      </a:r>
                      <a:r>
                        <a:rPr lang="en-US" sz="1600" dirty="0" smtClean="0"/>
                        <a:t> </a:t>
                      </a:r>
                      <a:r>
                        <a:rPr lang="en-US" sz="1600" dirty="0" err="1" smtClean="0"/>
                        <a:t>satu</a:t>
                      </a:r>
                      <a:r>
                        <a:rPr lang="en-US" sz="1600" dirty="0" smtClean="0"/>
                        <a:t> </a:t>
                      </a:r>
                      <a:r>
                        <a:rPr lang="en-US" sz="1600" dirty="0" err="1" smtClean="0"/>
                        <a:t>suara</a:t>
                      </a:r>
                      <a:endParaRPr lang="en-US" sz="1600" dirty="0">
                        <a:solidFill>
                          <a:srgbClr val="7030A0"/>
                        </a:solidFill>
                      </a:endParaRPr>
                    </a:p>
                  </a:txBody>
                  <a:tcPr/>
                </a:tc>
                <a:tc>
                  <a:txBody>
                    <a:bodyPr/>
                    <a:lstStyle/>
                    <a:p>
                      <a:r>
                        <a:rPr lang="en-US" sz="1600" dirty="0" err="1" smtClean="0"/>
                        <a:t>Ditentukan</a:t>
                      </a:r>
                      <a:r>
                        <a:rPr lang="en-US" sz="1600" dirty="0" smtClean="0"/>
                        <a:t> </a:t>
                      </a:r>
                      <a:r>
                        <a:rPr lang="en-US" sz="1600" dirty="0" err="1" smtClean="0"/>
                        <a:t>oleh</a:t>
                      </a:r>
                      <a:r>
                        <a:rPr lang="en-US" sz="1600" dirty="0" smtClean="0"/>
                        <a:t> </a:t>
                      </a:r>
                      <a:r>
                        <a:rPr lang="en-US" sz="1600" dirty="0" err="1" smtClean="0"/>
                        <a:t>jumlah</a:t>
                      </a:r>
                      <a:r>
                        <a:rPr lang="en-US" sz="1600" dirty="0" smtClean="0"/>
                        <a:t> </a:t>
                      </a:r>
                      <a:r>
                        <a:rPr lang="en-US" sz="1600" dirty="0" err="1" smtClean="0"/>
                        <a:t>saham</a:t>
                      </a:r>
                      <a:r>
                        <a:rPr lang="en-US" sz="1600" dirty="0" smtClean="0"/>
                        <a:t> yang </a:t>
                      </a:r>
                      <a:r>
                        <a:rPr lang="en-US" sz="1600" dirty="0" err="1" smtClean="0"/>
                        <a:t>dimiliki</a:t>
                      </a:r>
                      <a:endParaRPr lang="en-US" sz="1600" dirty="0">
                        <a:solidFill>
                          <a:srgbClr val="7030A0"/>
                        </a:solidFill>
                      </a:endParaRPr>
                    </a:p>
                  </a:txBody>
                  <a:tcPr/>
                </a:tc>
              </a:tr>
              <a:tr h="807367">
                <a:tc>
                  <a:txBody>
                    <a:bodyPr/>
                    <a:lstStyle/>
                    <a:p>
                      <a:r>
                        <a:rPr lang="en-US" sz="1600" dirty="0" err="1" smtClean="0"/>
                        <a:t>Permodalan</a:t>
                      </a:r>
                      <a:endParaRPr lang="en-US" sz="1600" dirty="0">
                        <a:solidFill>
                          <a:srgbClr val="7030A0"/>
                        </a:solidFill>
                      </a:endParaRPr>
                    </a:p>
                  </a:txBody>
                  <a:tcPr/>
                </a:tc>
                <a:tc>
                  <a:txBody>
                    <a:bodyPr/>
                    <a:lstStyle/>
                    <a:p>
                      <a:r>
                        <a:rPr lang="en-US" sz="1600" dirty="0" smtClean="0"/>
                        <a:t>Modal </a:t>
                      </a:r>
                      <a:r>
                        <a:rPr lang="en-US" sz="1600" dirty="0" err="1" smtClean="0"/>
                        <a:t>sendiri</a:t>
                      </a:r>
                      <a:r>
                        <a:rPr lang="en-US" sz="1600" dirty="0" smtClean="0"/>
                        <a:t>: </a:t>
                      </a:r>
                      <a:r>
                        <a:rPr lang="en-US" sz="1600" dirty="0" err="1" smtClean="0"/>
                        <a:t>dari</a:t>
                      </a:r>
                      <a:r>
                        <a:rPr lang="en-US" sz="1600" dirty="0" smtClean="0"/>
                        <a:t> </a:t>
                      </a:r>
                      <a:r>
                        <a:rPr lang="en-US" sz="1600" dirty="0" err="1" smtClean="0"/>
                        <a:t>simpanan</a:t>
                      </a:r>
                      <a:r>
                        <a:rPr lang="en-US" sz="1600" dirty="0" smtClean="0"/>
                        <a:t> </a:t>
                      </a:r>
                      <a:r>
                        <a:rPr lang="en-US" sz="1600" dirty="0" err="1" smtClean="0"/>
                        <a:t>pokok</a:t>
                      </a:r>
                      <a:r>
                        <a:rPr lang="en-US" sz="1600" dirty="0" smtClean="0"/>
                        <a:t>, </a:t>
                      </a:r>
                      <a:r>
                        <a:rPr lang="en-US" sz="1600" dirty="0" err="1" smtClean="0"/>
                        <a:t>simpanan</a:t>
                      </a:r>
                      <a:r>
                        <a:rPr lang="en-US" sz="1600" dirty="0" smtClean="0"/>
                        <a:t> </a:t>
                      </a:r>
                      <a:r>
                        <a:rPr lang="en-US" sz="1600" dirty="0" err="1" smtClean="0"/>
                        <a:t>wajib</a:t>
                      </a:r>
                      <a:r>
                        <a:rPr lang="en-US" sz="1600" dirty="0" smtClean="0"/>
                        <a:t>, </a:t>
                      </a:r>
                      <a:r>
                        <a:rPr lang="en-US" sz="1600" dirty="0" err="1" smtClean="0"/>
                        <a:t>cadangan</a:t>
                      </a:r>
                      <a:r>
                        <a:rPr lang="en-US" sz="1600" baseline="0" dirty="0" smtClean="0"/>
                        <a:t> </a:t>
                      </a:r>
                      <a:r>
                        <a:rPr lang="en-US" sz="1600" baseline="0" dirty="0" err="1" smtClean="0"/>
                        <a:t>dan</a:t>
                      </a:r>
                      <a:r>
                        <a:rPr lang="en-US" sz="1600" baseline="0" dirty="0" smtClean="0"/>
                        <a:t> </a:t>
                      </a:r>
                      <a:r>
                        <a:rPr lang="en-US" sz="1600" baseline="0" dirty="0" err="1" smtClean="0"/>
                        <a:t>hibah</a:t>
                      </a:r>
                      <a:endParaRPr lang="en-US" sz="1600" dirty="0">
                        <a:solidFill>
                          <a:srgbClr val="7030A0"/>
                        </a:solidFill>
                      </a:endParaRPr>
                    </a:p>
                  </a:txBody>
                  <a:tcPr/>
                </a:tc>
                <a:tc>
                  <a:txBody>
                    <a:bodyPr/>
                    <a:lstStyle/>
                    <a:p>
                      <a:r>
                        <a:rPr lang="en-US" sz="1600" dirty="0" smtClean="0"/>
                        <a:t>Modal </a:t>
                      </a:r>
                      <a:r>
                        <a:rPr lang="en-US" sz="1600" dirty="0" err="1" smtClean="0"/>
                        <a:t>sendiri</a:t>
                      </a:r>
                      <a:r>
                        <a:rPr lang="en-US" sz="1600" dirty="0" smtClean="0"/>
                        <a:t> </a:t>
                      </a:r>
                      <a:r>
                        <a:rPr lang="en-US" sz="1600" dirty="0" err="1" smtClean="0"/>
                        <a:t>terdiri</a:t>
                      </a:r>
                      <a:r>
                        <a:rPr lang="en-US" sz="1600" baseline="0" dirty="0" smtClean="0"/>
                        <a:t> </a:t>
                      </a:r>
                      <a:r>
                        <a:rPr lang="en-US" sz="1600" baseline="0" dirty="0" err="1" smtClean="0"/>
                        <a:t>dari</a:t>
                      </a:r>
                      <a:r>
                        <a:rPr lang="en-US" sz="1600" baseline="0" dirty="0" smtClean="0"/>
                        <a:t> </a:t>
                      </a:r>
                      <a:r>
                        <a:rPr lang="en-US" sz="1600" baseline="0" dirty="0" err="1" smtClean="0"/>
                        <a:t>saham-saham</a:t>
                      </a:r>
                      <a:endParaRPr lang="en-US" sz="1600" dirty="0">
                        <a:solidFill>
                          <a:srgbClr val="7030A0"/>
                        </a:solidFill>
                      </a:endParaRPr>
                    </a:p>
                  </a:txBody>
                  <a:tcPr/>
                </a:tc>
              </a:tr>
              <a:tr h="552091">
                <a:tc>
                  <a:txBody>
                    <a:bodyPr/>
                    <a:lstStyle/>
                    <a:p>
                      <a:r>
                        <a:rPr lang="en-US" sz="1600" dirty="0" err="1" smtClean="0"/>
                        <a:t>Pembagian</a:t>
                      </a:r>
                      <a:r>
                        <a:rPr lang="en-US" sz="1600" dirty="0" smtClean="0"/>
                        <a:t> </a:t>
                      </a:r>
                      <a:r>
                        <a:rPr lang="en-US" sz="1600" dirty="0" err="1" smtClean="0"/>
                        <a:t>Laba</a:t>
                      </a:r>
                      <a:endParaRPr lang="en-US" sz="1600" dirty="0">
                        <a:solidFill>
                          <a:srgbClr val="7030A0"/>
                        </a:solidFill>
                      </a:endParaRPr>
                    </a:p>
                  </a:txBody>
                  <a:tcPr/>
                </a:tc>
                <a:tc>
                  <a:txBody>
                    <a:bodyPr/>
                    <a:lstStyle/>
                    <a:p>
                      <a:r>
                        <a:rPr lang="en-US" sz="1600" dirty="0" err="1" smtClean="0"/>
                        <a:t>Berdasarkan</a:t>
                      </a:r>
                      <a:r>
                        <a:rPr lang="en-US" sz="1600" dirty="0" smtClean="0"/>
                        <a:t> </a:t>
                      </a:r>
                      <a:r>
                        <a:rPr lang="en-US" sz="1600" dirty="0" err="1" smtClean="0"/>
                        <a:t>jasa</a:t>
                      </a:r>
                      <a:r>
                        <a:rPr lang="en-US" sz="1600" dirty="0" smtClean="0"/>
                        <a:t> </a:t>
                      </a:r>
                      <a:r>
                        <a:rPr lang="en-US" sz="1600" dirty="0" err="1" smtClean="0"/>
                        <a:t>para</a:t>
                      </a:r>
                      <a:r>
                        <a:rPr lang="en-US" sz="1600" dirty="0" smtClean="0"/>
                        <a:t> </a:t>
                      </a:r>
                      <a:r>
                        <a:rPr lang="en-US" sz="1600" dirty="0" err="1" smtClean="0"/>
                        <a:t>anggota</a:t>
                      </a:r>
                      <a:endParaRPr lang="en-US" sz="1600" dirty="0">
                        <a:solidFill>
                          <a:srgbClr val="7030A0"/>
                        </a:solidFill>
                      </a:endParaRPr>
                    </a:p>
                  </a:txBody>
                  <a:tcPr/>
                </a:tc>
                <a:tc>
                  <a:txBody>
                    <a:bodyPr/>
                    <a:lstStyle/>
                    <a:p>
                      <a:r>
                        <a:rPr lang="en-US" sz="1600" dirty="0" err="1" smtClean="0"/>
                        <a:t>Berdasarkan</a:t>
                      </a:r>
                      <a:r>
                        <a:rPr lang="en-US" sz="1600" dirty="0" smtClean="0"/>
                        <a:t> </a:t>
                      </a:r>
                      <a:r>
                        <a:rPr lang="en-US" sz="1600" dirty="0" err="1" smtClean="0"/>
                        <a:t>jumlah</a:t>
                      </a:r>
                      <a:r>
                        <a:rPr lang="en-US" sz="1600" dirty="0" smtClean="0"/>
                        <a:t> </a:t>
                      </a:r>
                      <a:r>
                        <a:rPr lang="en-US" sz="1600" dirty="0" err="1" smtClean="0"/>
                        <a:t>saham</a:t>
                      </a:r>
                      <a:r>
                        <a:rPr lang="en-US" sz="1600" dirty="0" smtClean="0"/>
                        <a:t>/modal</a:t>
                      </a:r>
                      <a:endParaRPr lang="en-US" sz="1600" dirty="0">
                        <a:solidFill>
                          <a:srgbClr val="7030A0"/>
                        </a:solidFill>
                      </a:endParaRPr>
                    </a:p>
                  </a:txBody>
                  <a:tcPr/>
                </a:tc>
              </a:tr>
              <a:tr h="356744">
                <a:tc>
                  <a:txBody>
                    <a:bodyPr/>
                    <a:lstStyle/>
                    <a:p>
                      <a:r>
                        <a:rPr lang="en-US" sz="1600" dirty="0" err="1" smtClean="0"/>
                        <a:t>Suku</a:t>
                      </a:r>
                      <a:r>
                        <a:rPr lang="en-US" sz="1600" baseline="0" dirty="0" smtClean="0"/>
                        <a:t> </a:t>
                      </a:r>
                      <a:r>
                        <a:rPr lang="en-US" sz="1600" baseline="0" dirty="0" err="1" smtClean="0"/>
                        <a:t>bunga</a:t>
                      </a:r>
                      <a:r>
                        <a:rPr lang="en-US" sz="1600" baseline="0" dirty="0" smtClean="0"/>
                        <a:t> </a:t>
                      </a:r>
                      <a:r>
                        <a:rPr lang="en-US" sz="1600" baseline="0" dirty="0" err="1" smtClean="0"/>
                        <a:t>atas</a:t>
                      </a:r>
                      <a:r>
                        <a:rPr lang="en-US" sz="1600" baseline="0" dirty="0" smtClean="0"/>
                        <a:t> modal</a:t>
                      </a:r>
                      <a:endParaRPr lang="en-US" sz="1600" dirty="0">
                        <a:solidFill>
                          <a:srgbClr val="7030A0"/>
                        </a:solidFill>
                      </a:endParaRPr>
                    </a:p>
                  </a:txBody>
                  <a:tcPr/>
                </a:tc>
                <a:tc>
                  <a:txBody>
                    <a:bodyPr/>
                    <a:lstStyle/>
                    <a:p>
                      <a:r>
                        <a:rPr lang="en-US" sz="1600" dirty="0" err="1" smtClean="0"/>
                        <a:t>dibatasi</a:t>
                      </a:r>
                      <a:endParaRPr lang="en-US" sz="1600" dirty="0">
                        <a:solidFill>
                          <a:srgbClr val="7030A0"/>
                        </a:solidFill>
                      </a:endParaRPr>
                    </a:p>
                  </a:txBody>
                  <a:tcPr/>
                </a:tc>
                <a:tc>
                  <a:txBody>
                    <a:bodyPr/>
                    <a:lstStyle/>
                    <a:p>
                      <a:r>
                        <a:rPr lang="en-US" sz="1600" dirty="0" err="1" smtClean="0"/>
                        <a:t>Tidak</a:t>
                      </a:r>
                      <a:r>
                        <a:rPr lang="en-US" sz="1600" dirty="0" smtClean="0"/>
                        <a:t> </a:t>
                      </a:r>
                      <a:r>
                        <a:rPr lang="en-US" sz="1600" dirty="0" err="1" smtClean="0"/>
                        <a:t>dibatasi</a:t>
                      </a:r>
                      <a:endParaRPr lang="en-US" sz="1600" dirty="0">
                        <a:solidFill>
                          <a:srgbClr val="7030A0"/>
                        </a:solidFill>
                      </a:endParaRPr>
                    </a:p>
                  </a:txBody>
                  <a:tcPr/>
                </a:tc>
              </a:tr>
              <a:tr h="552091">
                <a:tc>
                  <a:txBody>
                    <a:bodyPr/>
                    <a:lstStyle/>
                    <a:p>
                      <a:r>
                        <a:rPr lang="en-US" sz="1600" dirty="0" err="1" smtClean="0"/>
                        <a:t>Pengelolaan</a:t>
                      </a:r>
                      <a:r>
                        <a:rPr lang="en-US" sz="1600" dirty="0" smtClean="0"/>
                        <a:t> </a:t>
                      </a:r>
                      <a:r>
                        <a:rPr lang="en-US" sz="1600" dirty="0" err="1" smtClean="0"/>
                        <a:t>Menejemen</a:t>
                      </a:r>
                      <a:endParaRPr lang="en-US" sz="1600" dirty="0">
                        <a:solidFill>
                          <a:srgbClr val="7030A0"/>
                        </a:solidFill>
                      </a:endParaRPr>
                    </a:p>
                  </a:txBody>
                  <a:tcPr/>
                </a:tc>
                <a:tc>
                  <a:txBody>
                    <a:bodyPr/>
                    <a:lstStyle/>
                    <a:p>
                      <a:r>
                        <a:rPr lang="en-US" sz="1600" dirty="0" err="1" smtClean="0"/>
                        <a:t>Bersifat</a:t>
                      </a:r>
                      <a:r>
                        <a:rPr lang="en-US" sz="1600" dirty="0" smtClean="0"/>
                        <a:t> </a:t>
                      </a:r>
                      <a:r>
                        <a:rPr lang="en-US" sz="1600" dirty="0" err="1" smtClean="0"/>
                        <a:t>terbuka</a:t>
                      </a:r>
                      <a:r>
                        <a:rPr lang="en-US" sz="1600" dirty="0" smtClean="0"/>
                        <a:t> </a:t>
                      </a:r>
                      <a:r>
                        <a:rPr lang="en-US" sz="1600" dirty="0" err="1" smtClean="0"/>
                        <a:t>dan</a:t>
                      </a:r>
                      <a:r>
                        <a:rPr lang="en-US" sz="1600" dirty="0" smtClean="0"/>
                        <a:t> </a:t>
                      </a:r>
                      <a:r>
                        <a:rPr lang="en-US" sz="1600" dirty="0" err="1" smtClean="0"/>
                        <a:t>demokratis</a:t>
                      </a:r>
                      <a:endParaRPr lang="en-US" sz="1600" dirty="0">
                        <a:solidFill>
                          <a:srgbClr val="7030A0"/>
                        </a:solidFill>
                      </a:endParaRPr>
                    </a:p>
                  </a:txBody>
                  <a:tcPr/>
                </a:tc>
                <a:tc>
                  <a:txBody>
                    <a:bodyPr/>
                    <a:lstStyle/>
                    <a:p>
                      <a:r>
                        <a:rPr lang="en-US" sz="1600" dirty="0" err="1" smtClean="0"/>
                        <a:t>Bersifat</a:t>
                      </a:r>
                      <a:r>
                        <a:rPr lang="en-US" sz="1600" dirty="0" smtClean="0"/>
                        <a:t> </a:t>
                      </a:r>
                      <a:r>
                        <a:rPr lang="en-US" sz="1600" dirty="0" err="1" smtClean="0"/>
                        <a:t>rahasia</a:t>
                      </a:r>
                      <a:r>
                        <a:rPr lang="en-US" sz="1600" dirty="0" smtClean="0"/>
                        <a:t>, </a:t>
                      </a:r>
                      <a:r>
                        <a:rPr lang="en-US" sz="1600" dirty="0" err="1" smtClean="0"/>
                        <a:t>kecuali</a:t>
                      </a:r>
                      <a:r>
                        <a:rPr lang="en-US" sz="1600" dirty="0" smtClean="0"/>
                        <a:t> </a:t>
                      </a:r>
                      <a:r>
                        <a:rPr lang="en-US" sz="1600" dirty="0" err="1" smtClean="0"/>
                        <a:t>kepada</a:t>
                      </a:r>
                      <a:r>
                        <a:rPr lang="en-US" sz="1600" dirty="0" smtClean="0"/>
                        <a:t> </a:t>
                      </a:r>
                      <a:r>
                        <a:rPr lang="en-US" sz="1600" dirty="0" err="1" smtClean="0"/>
                        <a:t>pihak</a:t>
                      </a:r>
                      <a:r>
                        <a:rPr lang="en-US" sz="1600" baseline="0" dirty="0" smtClean="0"/>
                        <a:t> </a:t>
                      </a:r>
                      <a:r>
                        <a:rPr lang="en-US" sz="1600" baseline="0" dirty="0" err="1" smtClean="0"/>
                        <a:t>tertentu</a:t>
                      </a:r>
                      <a:endParaRPr lang="en-US" sz="1600" dirty="0">
                        <a:solidFill>
                          <a:srgbClr val="7030A0"/>
                        </a:solidFill>
                      </a:endParaRPr>
                    </a:p>
                  </a:txBody>
                  <a:tcPr/>
                </a:tc>
              </a:tr>
              <a:tr h="657159">
                <a:tc>
                  <a:txBody>
                    <a:bodyPr/>
                    <a:lstStyle/>
                    <a:p>
                      <a:r>
                        <a:rPr lang="en-US" sz="1600" dirty="0" err="1" smtClean="0"/>
                        <a:t>Jenis</a:t>
                      </a:r>
                      <a:r>
                        <a:rPr lang="en-US" sz="1600" dirty="0" smtClean="0"/>
                        <a:t> </a:t>
                      </a:r>
                      <a:r>
                        <a:rPr lang="en-US" sz="1600" dirty="0" err="1" smtClean="0"/>
                        <a:t>usaha</a:t>
                      </a:r>
                      <a:endParaRPr lang="en-US" sz="1600" dirty="0">
                        <a:solidFill>
                          <a:srgbClr val="7030A0"/>
                        </a:solidFill>
                      </a:endParaRPr>
                    </a:p>
                  </a:txBody>
                  <a:tcPr/>
                </a:tc>
                <a:tc>
                  <a:txBody>
                    <a:bodyPr/>
                    <a:lstStyle/>
                    <a:p>
                      <a:r>
                        <a:rPr lang="en-US" sz="1600" dirty="0" err="1" smtClean="0"/>
                        <a:t>Berhubungan</a:t>
                      </a:r>
                      <a:r>
                        <a:rPr lang="en-US" sz="1600" dirty="0" smtClean="0"/>
                        <a:t> </a:t>
                      </a:r>
                      <a:r>
                        <a:rPr lang="en-US" sz="1600" dirty="0" err="1" smtClean="0"/>
                        <a:t>dengan</a:t>
                      </a:r>
                      <a:r>
                        <a:rPr lang="en-US" sz="1600" dirty="0" smtClean="0"/>
                        <a:t> </a:t>
                      </a:r>
                      <a:r>
                        <a:rPr lang="en-US" sz="1600" dirty="0" err="1" smtClean="0"/>
                        <a:t>kebutuhan</a:t>
                      </a:r>
                      <a:r>
                        <a:rPr lang="en-US" sz="1600" dirty="0" smtClean="0"/>
                        <a:t> </a:t>
                      </a:r>
                      <a:r>
                        <a:rPr lang="en-US" sz="1600" dirty="0" err="1" smtClean="0"/>
                        <a:t>anggota</a:t>
                      </a:r>
                      <a:endParaRPr lang="en-US" sz="1600" dirty="0">
                        <a:solidFill>
                          <a:srgbClr val="7030A0"/>
                        </a:solidFill>
                      </a:endParaRPr>
                    </a:p>
                  </a:txBody>
                  <a:tcPr/>
                </a:tc>
                <a:tc>
                  <a:txBody>
                    <a:bodyPr/>
                    <a:lstStyle/>
                    <a:p>
                      <a:r>
                        <a:rPr lang="en-US" sz="1600" dirty="0" err="1" smtClean="0"/>
                        <a:t>Berdasarkan</a:t>
                      </a:r>
                      <a:r>
                        <a:rPr lang="en-US" sz="1600" dirty="0" smtClean="0"/>
                        <a:t> </a:t>
                      </a:r>
                      <a:r>
                        <a:rPr lang="en-US" sz="1600" dirty="0" err="1" smtClean="0"/>
                        <a:t>kebutuhan</a:t>
                      </a:r>
                      <a:r>
                        <a:rPr lang="en-US" sz="1600" dirty="0" smtClean="0"/>
                        <a:t> </a:t>
                      </a:r>
                      <a:r>
                        <a:rPr lang="en-US" sz="1600" dirty="0" err="1" smtClean="0"/>
                        <a:t>pasar</a:t>
                      </a:r>
                      <a:endParaRPr lang="en-US" sz="1600" dirty="0">
                        <a:solidFill>
                          <a:srgbClr val="7030A0"/>
                        </a:solidFill>
                      </a:endParaRPr>
                    </a:p>
                  </a:txBody>
                  <a:tcPr/>
                </a:tc>
              </a:tr>
              <a:tr h="552091">
                <a:tc>
                  <a:txBody>
                    <a:bodyPr/>
                    <a:lstStyle/>
                    <a:p>
                      <a:r>
                        <a:rPr lang="en-US" sz="1600" dirty="0" err="1" smtClean="0"/>
                        <a:t>Dasar</a:t>
                      </a:r>
                      <a:r>
                        <a:rPr lang="en-US" sz="1600" dirty="0" smtClean="0"/>
                        <a:t> </a:t>
                      </a:r>
                      <a:r>
                        <a:rPr lang="en-US" sz="1600" dirty="0" err="1" smtClean="0"/>
                        <a:t>keyakinan</a:t>
                      </a:r>
                      <a:r>
                        <a:rPr lang="en-US" sz="1600" dirty="0" smtClean="0"/>
                        <a:t> </a:t>
                      </a:r>
                      <a:r>
                        <a:rPr lang="en-US" sz="1600" dirty="0" err="1" smtClean="0"/>
                        <a:t>usaha</a:t>
                      </a:r>
                      <a:endParaRPr lang="en-US" sz="1600" dirty="0">
                        <a:solidFill>
                          <a:srgbClr val="7030A0"/>
                        </a:solidFill>
                      </a:endParaRPr>
                    </a:p>
                  </a:txBody>
                  <a:tcPr/>
                </a:tc>
                <a:tc>
                  <a:txBody>
                    <a:bodyPr/>
                    <a:lstStyle/>
                    <a:p>
                      <a:r>
                        <a:rPr lang="en-US" sz="1600" dirty="0" err="1" smtClean="0"/>
                        <a:t>Mengutamakan</a:t>
                      </a:r>
                      <a:r>
                        <a:rPr lang="en-US" sz="1600" dirty="0" smtClean="0"/>
                        <a:t> </a:t>
                      </a:r>
                      <a:r>
                        <a:rPr lang="en-US" sz="1600" dirty="0" err="1" smtClean="0"/>
                        <a:t>kekuatan</a:t>
                      </a:r>
                      <a:r>
                        <a:rPr lang="en-US" sz="1600" baseline="0" dirty="0" smtClean="0"/>
                        <a:t> </a:t>
                      </a:r>
                      <a:r>
                        <a:rPr lang="en-US" sz="1600" baseline="0" dirty="0" err="1" smtClean="0"/>
                        <a:t>sendiri</a:t>
                      </a:r>
                      <a:endParaRPr lang="en-US" sz="1600" dirty="0">
                        <a:solidFill>
                          <a:srgbClr val="7030A0"/>
                        </a:solidFill>
                      </a:endParaRPr>
                    </a:p>
                  </a:txBody>
                  <a:tcPr/>
                </a:tc>
                <a:tc>
                  <a:txBody>
                    <a:bodyPr/>
                    <a:lstStyle/>
                    <a:p>
                      <a:r>
                        <a:rPr lang="en-US" sz="1600" dirty="0" err="1" smtClean="0"/>
                        <a:t>Mengutamakan</a:t>
                      </a:r>
                      <a:r>
                        <a:rPr lang="en-US" sz="1600" dirty="0" smtClean="0"/>
                        <a:t> </a:t>
                      </a:r>
                      <a:r>
                        <a:rPr lang="en-US" sz="1600" dirty="0" err="1" smtClean="0"/>
                        <a:t>kekuatan</a:t>
                      </a:r>
                      <a:r>
                        <a:rPr lang="en-US" sz="1600" dirty="0" smtClean="0"/>
                        <a:t> modal</a:t>
                      </a:r>
                      <a:endParaRPr lang="en-US" sz="1600" dirty="0">
                        <a:solidFill>
                          <a:srgbClr val="7030A0"/>
                        </a:solidFill>
                      </a:endParaRPr>
                    </a:p>
                  </a:txBody>
                  <a:tcPr/>
                </a:tc>
              </a:tr>
            </a:tbl>
          </a:graphicData>
        </a:graphic>
      </p:graphicFrame>
      <p:sp>
        <p:nvSpPr>
          <p:cNvPr id="3" name="Rectangle 2"/>
          <p:cNvSpPr/>
          <p:nvPr/>
        </p:nvSpPr>
        <p:spPr>
          <a:xfrm>
            <a:off x="8610600" y="228600"/>
            <a:ext cx="457200" cy="6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600" b="1" spc="50" dirty="0" err="1" smtClean="0">
                <a:ln w="11430"/>
                <a:solidFill>
                  <a:srgbClr val="FF0000"/>
                </a:solidFill>
                <a:effectLst>
                  <a:outerShdw blurRad="76200" dist="50800" dir="5400000" algn="tl" rotWithShape="0">
                    <a:srgbClr val="000000">
                      <a:alpha val="65000"/>
                    </a:srgbClr>
                  </a:outerShdw>
                </a:effectLst>
              </a:rPr>
              <a:t>Perbandingan</a:t>
            </a:r>
            <a:endParaRPr lang="en-US" sz="3600" b="1" spc="50" dirty="0">
              <a:ln w="11430"/>
              <a:solidFill>
                <a:srgbClr val="FF0000"/>
              </a:solidFill>
              <a:effectLst>
                <a:outerShdw blurRad="76200" dist="50800" dir="5400000" algn="tl" rotWithShape="0">
                  <a:srgbClr val="000000">
                    <a:alpha val="65000"/>
                  </a:srgbClr>
                </a:outerShdw>
              </a:effectLst>
            </a:endParaRPr>
          </a:p>
        </p:txBody>
      </p:sp>
      <p:sp>
        <p:nvSpPr>
          <p:cNvPr id="5" name="Action Button: Home 4">
            <a:hlinkClick r:id="rId2" action="ppaction://hlinksldjump" highlightClick="1"/>
          </p:cNvPr>
          <p:cNvSpPr/>
          <p:nvPr/>
        </p:nvSpPr>
        <p:spPr>
          <a:xfrm>
            <a:off x="81534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0"/>
            <a:ext cx="9067800" cy="6858000"/>
          </a:xfrm>
        </p:spPr>
        <p:txBody>
          <a:bodyPr>
            <a:normAutofit/>
          </a:bodyPr>
          <a:lstStyle/>
          <a:p>
            <a:pPr algn="ctr">
              <a:buNone/>
            </a:pPr>
            <a:r>
              <a:rPr lang="en-US" sz="2000" dirty="0" smtClean="0">
                <a:latin typeface="Arial Black" pitchFamily="34" charset="0"/>
              </a:rPr>
              <a:t>SHU ( </a:t>
            </a:r>
            <a:r>
              <a:rPr lang="en-US" sz="2000" dirty="0" err="1" smtClean="0">
                <a:solidFill>
                  <a:srgbClr val="FF00FF"/>
                </a:solidFill>
                <a:latin typeface="Arial Black" pitchFamily="34" charset="0"/>
              </a:rPr>
              <a:t>Sisa</a:t>
            </a:r>
            <a:r>
              <a:rPr lang="en-US" sz="2000" dirty="0" smtClean="0">
                <a:latin typeface="Arial Black" pitchFamily="34" charset="0"/>
              </a:rPr>
              <a:t> </a:t>
            </a:r>
            <a:r>
              <a:rPr lang="en-US" sz="2000" dirty="0" err="1" smtClean="0">
                <a:solidFill>
                  <a:srgbClr val="FF00FF"/>
                </a:solidFill>
                <a:latin typeface="Arial Black" pitchFamily="34" charset="0"/>
              </a:rPr>
              <a:t>Hasil</a:t>
            </a:r>
            <a:r>
              <a:rPr lang="en-US" sz="2000" dirty="0" smtClean="0">
                <a:latin typeface="Arial Black" pitchFamily="34" charset="0"/>
              </a:rPr>
              <a:t> </a:t>
            </a:r>
            <a:r>
              <a:rPr lang="en-US" sz="2000" dirty="0" smtClean="0">
                <a:solidFill>
                  <a:srgbClr val="FF00FF"/>
                </a:solidFill>
                <a:latin typeface="Arial Black" pitchFamily="34" charset="0"/>
              </a:rPr>
              <a:t>Usaha</a:t>
            </a:r>
            <a:r>
              <a:rPr lang="en-US" sz="2000" dirty="0" smtClean="0">
                <a:latin typeface="Arial Black" pitchFamily="34" charset="0"/>
              </a:rPr>
              <a:t>)</a:t>
            </a:r>
          </a:p>
          <a:p>
            <a:pPr algn="ctr">
              <a:buNone/>
            </a:pPr>
            <a:endParaRPr lang="en-US" sz="2000" dirty="0" smtClean="0">
              <a:solidFill>
                <a:srgbClr val="FF00FF"/>
              </a:solidFill>
              <a:latin typeface="Arial Black" pitchFamily="34" charset="0"/>
            </a:endParaRPr>
          </a:p>
          <a:p>
            <a:pPr>
              <a:buNone/>
            </a:pPr>
            <a:r>
              <a:rPr lang="en-US" sz="2000" dirty="0" smtClean="0">
                <a:solidFill>
                  <a:srgbClr val="FF0000"/>
                </a:solidFill>
              </a:rPr>
              <a:t>SHU </a:t>
            </a:r>
            <a:r>
              <a:rPr lang="en-US" sz="2000" dirty="0" err="1" smtClean="0">
                <a:solidFill>
                  <a:srgbClr val="FF0000"/>
                </a:solidFill>
              </a:rPr>
              <a:t>menurut</a:t>
            </a:r>
            <a:r>
              <a:rPr lang="en-US" sz="2000" dirty="0" smtClean="0">
                <a:solidFill>
                  <a:srgbClr val="FF0000"/>
                </a:solidFill>
              </a:rPr>
              <a:t> </a:t>
            </a:r>
            <a:r>
              <a:rPr lang="en-US" sz="2000" dirty="0" err="1" smtClean="0">
                <a:solidFill>
                  <a:srgbClr val="FF0000"/>
                </a:solidFill>
              </a:rPr>
              <a:t>Pasal</a:t>
            </a:r>
            <a:r>
              <a:rPr lang="en-US" sz="2000" dirty="0" smtClean="0">
                <a:solidFill>
                  <a:srgbClr val="FF0000"/>
                </a:solidFill>
              </a:rPr>
              <a:t> 45 UU No.25 </a:t>
            </a:r>
            <a:r>
              <a:rPr lang="en-US" sz="2000" dirty="0" err="1" smtClean="0">
                <a:solidFill>
                  <a:srgbClr val="FF0000"/>
                </a:solidFill>
              </a:rPr>
              <a:t>Tahun</a:t>
            </a:r>
            <a:r>
              <a:rPr lang="en-US" sz="2000" dirty="0" smtClean="0">
                <a:solidFill>
                  <a:srgbClr val="FF0000"/>
                </a:solidFill>
              </a:rPr>
              <a:t> 1992</a:t>
            </a:r>
          </a:p>
          <a:p>
            <a:pPr marL="493776" indent="-457200">
              <a:buFont typeface="+mj-lt"/>
              <a:buAutoNum type="alphaLcParenR"/>
            </a:pPr>
            <a:r>
              <a:rPr lang="en-US" sz="2000" i="1" dirty="0" smtClean="0">
                <a:solidFill>
                  <a:srgbClr val="00B0F0"/>
                </a:solidFill>
              </a:rPr>
              <a:t>SHU </a:t>
            </a:r>
            <a:r>
              <a:rPr lang="en-US" sz="2000" i="1" dirty="0" err="1" smtClean="0">
                <a:solidFill>
                  <a:srgbClr val="00B0F0"/>
                </a:solidFill>
              </a:rPr>
              <a:t>Koperasi</a:t>
            </a:r>
            <a:r>
              <a:rPr lang="en-US" sz="2000" i="1" dirty="0" smtClean="0">
                <a:solidFill>
                  <a:srgbClr val="00B0F0"/>
                </a:solidFill>
              </a:rPr>
              <a:t> </a:t>
            </a:r>
            <a:r>
              <a:rPr lang="en-US" sz="2000" i="1" dirty="0" err="1" smtClean="0">
                <a:solidFill>
                  <a:srgbClr val="00B0F0"/>
                </a:solidFill>
              </a:rPr>
              <a:t>adalah</a:t>
            </a:r>
            <a:r>
              <a:rPr lang="en-US" sz="2000" i="1" dirty="0" smtClean="0">
                <a:solidFill>
                  <a:srgbClr val="00B0F0"/>
                </a:solidFill>
              </a:rPr>
              <a:t> </a:t>
            </a:r>
            <a:r>
              <a:rPr lang="en-US" sz="2000" i="1" dirty="0" err="1" smtClean="0">
                <a:solidFill>
                  <a:srgbClr val="00B0F0"/>
                </a:solidFill>
              </a:rPr>
              <a:t>pendapatan</a:t>
            </a:r>
            <a:r>
              <a:rPr lang="en-US" sz="2000" i="1" dirty="0" smtClean="0">
                <a:solidFill>
                  <a:srgbClr val="00B0F0"/>
                </a:solidFill>
              </a:rPr>
              <a:t> </a:t>
            </a:r>
            <a:r>
              <a:rPr lang="en-US" sz="2000" i="1" dirty="0" err="1" smtClean="0">
                <a:solidFill>
                  <a:srgbClr val="00B0F0"/>
                </a:solidFill>
              </a:rPr>
              <a:t>koperasi</a:t>
            </a:r>
            <a:r>
              <a:rPr lang="en-US" sz="2000" i="1" dirty="0" smtClean="0">
                <a:solidFill>
                  <a:srgbClr val="00B0F0"/>
                </a:solidFill>
              </a:rPr>
              <a:t> yang </a:t>
            </a:r>
            <a:r>
              <a:rPr lang="en-US" sz="2000" i="1" dirty="0" err="1" smtClean="0">
                <a:solidFill>
                  <a:srgbClr val="00B0F0"/>
                </a:solidFill>
              </a:rPr>
              <a:t>diperoleh</a:t>
            </a:r>
            <a:r>
              <a:rPr lang="en-US" sz="2000" i="1" dirty="0" smtClean="0">
                <a:solidFill>
                  <a:srgbClr val="00B0F0"/>
                </a:solidFill>
              </a:rPr>
              <a:t> </a:t>
            </a:r>
            <a:r>
              <a:rPr lang="en-US" sz="2000" i="1" dirty="0" err="1" smtClean="0">
                <a:solidFill>
                  <a:srgbClr val="00B0F0"/>
                </a:solidFill>
              </a:rPr>
              <a:t>dalam</a:t>
            </a:r>
            <a:r>
              <a:rPr lang="en-US" sz="2000" i="1" dirty="0" smtClean="0">
                <a:solidFill>
                  <a:srgbClr val="00B0F0"/>
                </a:solidFill>
              </a:rPr>
              <a:t> </a:t>
            </a:r>
            <a:r>
              <a:rPr lang="en-US" sz="2000" i="1" dirty="0" err="1" smtClean="0">
                <a:solidFill>
                  <a:srgbClr val="00B0F0"/>
                </a:solidFill>
              </a:rPr>
              <a:t>satu</a:t>
            </a:r>
            <a:r>
              <a:rPr lang="en-US" sz="2000" i="1" dirty="0" smtClean="0">
                <a:solidFill>
                  <a:srgbClr val="00B0F0"/>
                </a:solidFill>
              </a:rPr>
              <a:t> </a:t>
            </a:r>
            <a:r>
              <a:rPr lang="en-US" sz="2000" i="1" dirty="0" err="1" smtClean="0">
                <a:solidFill>
                  <a:srgbClr val="00B0F0"/>
                </a:solidFill>
              </a:rPr>
              <a:t>tahun</a:t>
            </a:r>
            <a:r>
              <a:rPr lang="en-US" sz="2000" i="1" dirty="0" smtClean="0">
                <a:solidFill>
                  <a:srgbClr val="00B0F0"/>
                </a:solidFill>
              </a:rPr>
              <a:t> </a:t>
            </a:r>
            <a:r>
              <a:rPr lang="en-US" sz="2000" i="1" dirty="0" err="1" smtClean="0">
                <a:solidFill>
                  <a:srgbClr val="00B0F0"/>
                </a:solidFill>
              </a:rPr>
              <a:t>buku</a:t>
            </a:r>
            <a:r>
              <a:rPr lang="en-US" sz="2000" i="1" dirty="0" smtClean="0">
                <a:solidFill>
                  <a:srgbClr val="00B0F0"/>
                </a:solidFill>
              </a:rPr>
              <a:t> </a:t>
            </a:r>
            <a:r>
              <a:rPr lang="en-US" sz="2000" i="1" dirty="0" err="1" smtClean="0">
                <a:solidFill>
                  <a:srgbClr val="00B0F0"/>
                </a:solidFill>
              </a:rPr>
              <a:t>dikurangi</a:t>
            </a:r>
            <a:r>
              <a:rPr lang="en-US" sz="2000" i="1" dirty="0" smtClean="0">
                <a:solidFill>
                  <a:srgbClr val="00B0F0"/>
                </a:solidFill>
              </a:rPr>
              <a:t> </a:t>
            </a:r>
            <a:r>
              <a:rPr lang="en-US" sz="2000" i="1" dirty="0" err="1" smtClean="0">
                <a:solidFill>
                  <a:srgbClr val="00B0F0"/>
                </a:solidFill>
              </a:rPr>
              <a:t>dengan</a:t>
            </a:r>
            <a:r>
              <a:rPr lang="en-US" sz="2000" i="1" dirty="0" smtClean="0">
                <a:solidFill>
                  <a:srgbClr val="00B0F0"/>
                </a:solidFill>
              </a:rPr>
              <a:t> </a:t>
            </a:r>
            <a:r>
              <a:rPr lang="en-US" sz="2000" i="1" dirty="0" err="1" smtClean="0">
                <a:solidFill>
                  <a:srgbClr val="00B0F0"/>
                </a:solidFill>
              </a:rPr>
              <a:t>biaya</a:t>
            </a:r>
            <a:r>
              <a:rPr lang="en-US" sz="2000" i="1" dirty="0" smtClean="0">
                <a:solidFill>
                  <a:srgbClr val="00B0F0"/>
                </a:solidFill>
              </a:rPr>
              <a:t>, </a:t>
            </a:r>
            <a:r>
              <a:rPr lang="en-US" sz="2000" i="1" dirty="0" err="1" smtClean="0">
                <a:solidFill>
                  <a:srgbClr val="00B0F0"/>
                </a:solidFill>
              </a:rPr>
              <a:t>penyusutan</a:t>
            </a:r>
            <a:r>
              <a:rPr lang="en-US" sz="2000" i="1" dirty="0" smtClean="0">
                <a:solidFill>
                  <a:srgbClr val="00B0F0"/>
                </a:solidFill>
              </a:rPr>
              <a:t>, </a:t>
            </a:r>
            <a:r>
              <a:rPr lang="en-US" sz="2000" i="1" dirty="0" err="1" smtClean="0">
                <a:solidFill>
                  <a:srgbClr val="00B0F0"/>
                </a:solidFill>
              </a:rPr>
              <a:t>dan</a:t>
            </a:r>
            <a:r>
              <a:rPr lang="en-US" sz="2000" i="1" dirty="0" smtClean="0">
                <a:solidFill>
                  <a:srgbClr val="00B0F0"/>
                </a:solidFill>
              </a:rPr>
              <a:t> </a:t>
            </a:r>
            <a:r>
              <a:rPr lang="en-US" sz="2000" i="1" dirty="0" err="1" smtClean="0">
                <a:solidFill>
                  <a:srgbClr val="00B0F0"/>
                </a:solidFill>
              </a:rPr>
              <a:t>kewajiban</a:t>
            </a:r>
            <a:r>
              <a:rPr lang="en-US" sz="2000" i="1" dirty="0" smtClean="0">
                <a:solidFill>
                  <a:srgbClr val="00B0F0"/>
                </a:solidFill>
              </a:rPr>
              <a:t> lain </a:t>
            </a:r>
            <a:r>
              <a:rPr lang="en-US" sz="2000" i="1" dirty="0" err="1" smtClean="0">
                <a:solidFill>
                  <a:srgbClr val="00B0F0"/>
                </a:solidFill>
              </a:rPr>
              <a:t>termasuk</a:t>
            </a:r>
            <a:r>
              <a:rPr lang="en-US" sz="2000" i="1" dirty="0" smtClean="0">
                <a:solidFill>
                  <a:srgbClr val="00B0F0"/>
                </a:solidFill>
              </a:rPr>
              <a:t> </a:t>
            </a:r>
            <a:r>
              <a:rPr lang="en-US" sz="2000" i="1" dirty="0" err="1" smtClean="0">
                <a:solidFill>
                  <a:srgbClr val="00B0F0"/>
                </a:solidFill>
              </a:rPr>
              <a:t>pajak</a:t>
            </a:r>
            <a:r>
              <a:rPr lang="en-US" sz="2000" i="1" dirty="0" smtClean="0">
                <a:solidFill>
                  <a:srgbClr val="00B0F0"/>
                </a:solidFill>
              </a:rPr>
              <a:t> </a:t>
            </a:r>
            <a:r>
              <a:rPr lang="en-US" sz="2000" i="1" dirty="0" err="1" smtClean="0">
                <a:solidFill>
                  <a:srgbClr val="00B0F0"/>
                </a:solidFill>
              </a:rPr>
              <a:t>dalam</a:t>
            </a:r>
            <a:r>
              <a:rPr lang="en-US" sz="2000" i="1" dirty="0" smtClean="0">
                <a:solidFill>
                  <a:srgbClr val="00B0F0"/>
                </a:solidFill>
              </a:rPr>
              <a:t> </a:t>
            </a:r>
            <a:r>
              <a:rPr lang="en-US" sz="2000" i="1" dirty="0" err="1" smtClean="0">
                <a:solidFill>
                  <a:srgbClr val="00B0F0"/>
                </a:solidFill>
              </a:rPr>
              <a:t>tahun</a:t>
            </a:r>
            <a:r>
              <a:rPr lang="en-US" sz="2000" i="1" dirty="0" smtClean="0">
                <a:solidFill>
                  <a:srgbClr val="00B0F0"/>
                </a:solidFill>
              </a:rPr>
              <a:t> </a:t>
            </a:r>
            <a:r>
              <a:rPr lang="en-US" sz="2000" i="1" dirty="0" err="1" smtClean="0">
                <a:solidFill>
                  <a:srgbClr val="00B0F0"/>
                </a:solidFill>
              </a:rPr>
              <a:t>buku</a:t>
            </a:r>
            <a:r>
              <a:rPr lang="en-US" sz="2000" i="1" dirty="0" smtClean="0">
                <a:solidFill>
                  <a:srgbClr val="00B0F0"/>
                </a:solidFill>
              </a:rPr>
              <a:t> yang </a:t>
            </a:r>
            <a:r>
              <a:rPr lang="en-US" sz="2000" i="1" dirty="0" err="1" smtClean="0">
                <a:solidFill>
                  <a:srgbClr val="00B0F0"/>
                </a:solidFill>
              </a:rPr>
              <a:t>bersangkutan</a:t>
            </a:r>
            <a:r>
              <a:rPr lang="en-US" sz="2000" i="1" dirty="0" smtClean="0">
                <a:solidFill>
                  <a:srgbClr val="00B0F0"/>
                </a:solidFill>
              </a:rPr>
              <a:t>.</a:t>
            </a:r>
            <a:endParaRPr lang="en-US" sz="2000" i="1" dirty="0" smtClean="0">
              <a:solidFill>
                <a:srgbClr val="FFFF00"/>
              </a:solidFill>
            </a:endParaRPr>
          </a:p>
          <a:p>
            <a:pPr marL="493776" indent="-457200">
              <a:buFont typeface="+mj-lt"/>
              <a:buAutoNum type="alphaLcParenR"/>
            </a:pPr>
            <a:r>
              <a:rPr lang="en-US" sz="2000" dirty="0" smtClean="0">
                <a:solidFill>
                  <a:srgbClr val="FFFF00"/>
                </a:solidFill>
              </a:rPr>
              <a:t>SHU </a:t>
            </a:r>
            <a:r>
              <a:rPr lang="en-US" sz="2000" dirty="0" err="1" smtClean="0">
                <a:solidFill>
                  <a:srgbClr val="FFFF00"/>
                </a:solidFill>
              </a:rPr>
              <a:t>setelah</a:t>
            </a:r>
            <a:r>
              <a:rPr lang="en-US" sz="2000" dirty="0" smtClean="0">
                <a:solidFill>
                  <a:srgbClr val="FFFF00"/>
                </a:solidFill>
              </a:rPr>
              <a:t> </a:t>
            </a:r>
            <a:r>
              <a:rPr lang="en-US" sz="2000" dirty="0" err="1" smtClean="0">
                <a:solidFill>
                  <a:srgbClr val="FFFF00"/>
                </a:solidFill>
              </a:rPr>
              <a:t>dikurangi</a:t>
            </a:r>
            <a:r>
              <a:rPr lang="en-US" sz="2000" dirty="0" smtClean="0">
                <a:solidFill>
                  <a:srgbClr val="FFFF00"/>
                </a:solidFill>
              </a:rPr>
              <a:t> </a:t>
            </a:r>
            <a:r>
              <a:rPr lang="en-US" sz="2000" dirty="0" err="1" smtClean="0">
                <a:solidFill>
                  <a:srgbClr val="FFFF00"/>
                </a:solidFill>
              </a:rPr>
              <a:t>dana</a:t>
            </a:r>
            <a:r>
              <a:rPr lang="en-US" sz="2000" dirty="0" smtClean="0">
                <a:solidFill>
                  <a:srgbClr val="FFFF00"/>
                </a:solidFill>
              </a:rPr>
              <a:t> </a:t>
            </a:r>
            <a:r>
              <a:rPr lang="en-US" sz="2000" dirty="0" err="1" smtClean="0">
                <a:solidFill>
                  <a:srgbClr val="FFFF00"/>
                </a:solidFill>
              </a:rPr>
              <a:t>cadangan</a:t>
            </a:r>
            <a:r>
              <a:rPr lang="en-US" sz="2000" dirty="0" smtClean="0">
                <a:solidFill>
                  <a:srgbClr val="FFFF00"/>
                </a:solidFill>
              </a:rPr>
              <a:t>, </a:t>
            </a:r>
            <a:r>
              <a:rPr lang="en-US" sz="2000" dirty="0" err="1" smtClean="0">
                <a:solidFill>
                  <a:srgbClr val="FFFF00"/>
                </a:solidFill>
              </a:rPr>
              <a:t>dibagikan</a:t>
            </a:r>
            <a:r>
              <a:rPr lang="en-US" sz="2000" dirty="0" smtClean="0">
                <a:solidFill>
                  <a:srgbClr val="FFFF00"/>
                </a:solidFill>
              </a:rPr>
              <a:t> </a:t>
            </a:r>
            <a:r>
              <a:rPr lang="en-US" sz="2000" dirty="0" err="1" smtClean="0">
                <a:solidFill>
                  <a:srgbClr val="FFFF00"/>
                </a:solidFill>
              </a:rPr>
              <a:t>kepada</a:t>
            </a:r>
            <a:r>
              <a:rPr lang="en-US" sz="2000" dirty="0" smtClean="0">
                <a:solidFill>
                  <a:srgbClr val="FFFF00"/>
                </a:solidFill>
              </a:rPr>
              <a:t> </a:t>
            </a:r>
            <a:r>
              <a:rPr lang="en-US" sz="2000" dirty="0" err="1" smtClean="0">
                <a:solidFill>
                  <a:srgbClr val="FFFF00"/>
                </a:solidFill>
              </a:rPr>
              <a:t>anggota</a:t>
            </a:r>
            <a:r>
              <a:rPr lang="en-US" sz="2000" dirty="0" smtClean="0">
                <a:solidFill>
                  <a:srgbClr val="FFFF00"/>
                </a:solidFill>
              </a:rPr>
              <a:t> </a:t>
            </a:r>
            <a:r>
              <a:rPr lang="en-US" sz="2000" dirty="0" err="1" smtClean="0">
                <a:solidFill>
                  <a:srgbClr val="FFFF00"/>
                </a:solidFill>
              </a:rPr>
              <a:t>sebanding</a:t>
            </a:r>
            <a:r>
              <a:rPr lang="en-US" sz="2000" dirty="0" smtClean="0">
                <a:solidFill>
                  <a:srgbClr val="FFFF00"/>
                </a:solidFill>
              </a:rPr>
              <a:t> </a:t>
            </a:r>
            <a:r>
              <a:rPr lang="en-US" sz="2000" dirty="0" err="1" smtClean="0">
                <a:solidFill>
                  <a:srgbClr val="FFFF00"/>
                </a:solidFill>
              </a:rPr>
              <a:t>dengan</a:t>
            </a:r>
            <a:r>
              <a:rPr lang="en-US" sz="2000" dirty="0" smtClean="0">
                <a:solidFill>
                  <a:srgbClr val="FFFF00"/>
                </a:solidFill>
              </a:rPr>
              <a:t> </a:t>
            </a:r>
            <a:r>
              <a:rPr lang="en-US" sz="2000" dirty="0" err="1" smtClean="0">
                <a:solidFill>
                  <a:srgbClr val="FFFF00"/>
                </a:solidFill>
              </a:rPr>
              <a:t>jasa</a:t>
            </a:r>
            <a:r>
              <a:rPr lang="en-US" sz="2000" dirty="0" smtClean="0">
                <a:solidFill>
                  <a:srgbClr val="FFFF00"/>
                </a:solidFill>
              </a:rPr>
              <a:t> </a:t>
            </a:r>
            <a:r>
              <a:rPr lang="en-US" sz="2000" dirty="0" err="1" smtClean="0">
                <a:solidFill>
                  <a:srgbClr val="FFFF00"/>
                </a:solidFill>
              </a:rPr>
              <a:t>usaha</a:t>
            </a:r>
            <a:r>
              <a:rPr lang="en-US" sz="2000" dirty="0" smtClean="0">
                <a:solidFill>
                  <a:srgbClr val="FFFF00"/>
                </a:solidFill>
              </a:rPr>
              <a:t> yang </a:t>
            </a:r>
            <a:r>
              <a:rPr lang="en-US" sz="2000" dirty="0" err="1" smtClean="0">
                <a:solidFill>
                  <a:srgbClr val="FFFF00"/>
                </a:solidFill>
              </a:rPr>
              <a:t>dilakukan</a:t>
            </a:r>
            <a:r>
              <a:rPr lang="en-US" sz="2000" dirty="0" smtClean="0">
                <a:solidFill>
                  <a:srgbClr val="FFFF00"/>
                </a:solidFill>
              </a:rPr>
              <a:t> </a:t>
            </a:r>
            <a:r>
              <a:rPr lang="en-US" sz="2000" dirty="0" err="1" smtClean="0">
                <a:solidFill>
                  <a:srgbClr val="FFFF00"/>
                </a:solidFill>
              </a:rPr>
              <a:t>oleh</a:t>
            </a:r>
            <a:r>
              <a:rPr lang="en-US" sz="2000" dirty="0" smtClean="0">
                <a:solidFill>
                  <a:srgbClr val="FFFF00"/>
                </a:solidFill>
              </a:rPr>
              <a:t> </a:t>
            </a:r>
            <a:r>
              <a:rPr lang="en-US" sz="2000" dirty="0" err="1" smtClean="0">
                <a:solidFill>
                  <a:srgbClr val="FFFF00"/>
                </a:solidFill>
              </a:rPr>
              <a:t>masing-masing</a:t>
            </a:r>
            <a:r>
              <a:rPr lang="en-US" sz="2000" dirty="0" smtClean="0">
                <a:solidFill>
                  <a:srgbClr val="FFFF00"/>
                </a:solidFill>
              </a:rPr>
              <a:t> </a:t>
            </a:r>
            <a:r>
              <a:rPr lang="en-US" sz="2000" dirty="0" err="1" smtClean="0">
                <a:solidFill>
                  <a:srgbClr val="FFFF00"/>
                </a:solidFill>
              </a:rPr>
              <a:t>anggota</a:t>
            </a:r>
            <a:r>
              <a:rPr lang="en-US" sz="2000" dirty="0" smtClean="0">
                <a:solidFill>
                  <a:srgbClr val="FFFF00"/>
                </a:solidFill>
              </a:rPr>
              <a:t> </a:t>
            </a:r>
            <a:r>
              <a:rPr lang="en-US" sz="2000" dirty="0" err="1" smtClean="0">
                <a:solidFill>
                  <a:srgbClr val="FFFF00"/>
                </a:solidFill>
              </a:rPr>
              <a:t>dalam</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serta</a:t>
            </a:r>
            <a:r>
              <a:rPr lang="en-US" sz="2000" dirty="0" smtClean="0">
                <a:solidFill>
                  <a:srgbClr val="FFFF00"/>
                </a:solidFill>
              </a:rPr>
              <a:t> </a:t>
            </a:r>
            <a:r>
              <a:rPr lang="en-US" sz="2000" dirty="0" err="1" smtClean="0">
                <a:solidFill>
                  <a:srgbClr val="FFFF00"/>
                </a:solidFill>
              </a:rPr>
              <a:t>digunakan</a:t>
            </a:r>
            <a:r>
              <a:rPr lang="en-US" sz="2000" dirty="0" smtClean="0">
                <a:solidFill>
                  <a:srgbClr val="FFFF00"/>
                </a:solidFill>
              </a:rPr>
              <a:t> </a:t>
            </a:r>
            <a:r>
              <a:rPr lang="en-US" sz="2000" dirty="0" err="1" smtClean="0">
                <a:solidFill>
                  <a:srgbClr val="FFFF00"/>
                </a:solidFill>
              </a:rPr>
              <a:t>untuk</a:t>
            </a:r>
            <a:r>
              <a:rPr lang="en-US" sz="2000" dirty="0" smtClean="0">
                <a:solidFill>
                  <a:srgbClr val="FFFF00"/>
                </a:solidFill>
              </a:rPr>
              <a:t> </a:t>
            </a:r>
            <a:r>
              <a:rPr lang="en-US" sz="2000" dirty="0" err="1" smtClean="0">
                <a:solidFill>
                  <a:srgbClr val="FFFF00"/>
                </a:solidFill>
              </a:rPr>
              <a:t>keperluan</a:t>
            </a:r>
            <a:r>
              <a:rPr lang="en-US" sz="2000" dirty="0" smtClean="0">
                <a:solidFill>
                  <a:srgbClr val="FFFF00"/>
                </a:solidFill>
              </a:rPr>
              <a:t> </a:t>
            </a:r>
            <a:r>
              <a:rPr lang="en-US" sz="2000" dirty="0" err="1" smtClean="0">
                <a:solidFill>
                  <a:srgbClr val="FFFF00"/>
                </a:solidFill>
              </a:rPr>
              <a:t>pendidikan</a:t>
            </a:r>
            <a:r>
              <a:rPr lang="en-US" sz="2000" dirty="0" smtClean="0">
                <a:solidFill>
                  <a:srgbClr val="FFFF00"/>
                </a:solidFill>
              </a:rPr>
              <a:t> </a:t>
            </a:r>
            <a:r>
              <a:rPr lang="en-US" sz="2000" dirty="0" err="1" smtClean="0">
                <a:solidFill>
                  <a:srgbClr val="FFFF00"/>
                </a:solidFill>
              </a:rPr>
              <a:t>perkoperasian</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keperluan</a:t>
            </a:r>
            <a:r>
              <a:rPr lang="en-US" sz="2000" dirty="0" smtClean="0">
                <a:solidFill>
                  <a:srgbClr val="FFFF00"/>
                </a:solidFill>
              </a:rPr>
              <a:t> </a:t>
            </a:r>
            <a:r>
              <a:rPr lang="en-US" sz="2000" dirty="0" err="1" smtClean="0">
                <a:solidFill>
                  <a:srgbClr val="FFFF00"/>
                </a:solidFill>
              </a:rPr>
              <a:t>koperasi</a:t>
            </a:r>
            <a:r>
              <a:rPr lang="en-US" sz="2000" dirty="0" smtClean="0">
                <a:solidFill>
                  <a:srgbClr val="FFFF00"/>
                </a:solidFill>
              </a:rPr>
              <a:t> </a:t>
            </a:r>
            <a:r>
              <a:rPr lang="en-US" sz="2000" dirty="0" err="1" smtClean="0">
                <a:solidFill>
                  <a:srgbClr val="FFFF00"/>
                </a:solidFill>
              </a:rPr>
              <a:t>sesuai</a:t>
            </a:r>
            <a:r>
              <a:rPr lang="en-US" sz="2000" dirty="0" smtClean="0">
                <a:solidFill>
                  <a:srgbClr val="FFFF00"/>
                </a:solidFill>
              </a:rPr>
              <a:t> </a:t>
            </a:r>
            <a:r>
              <a:rPr lang="en-US" sz="2000" dirty="0" err="1" smtClean="0">
                <a:solidFill>
                  <a:srgbClr val="FFFF00"/>
                </a:solidFill>
              </a:rPr>
              <a:t>dengan</a:t>
            </a:r>
            <a:r>
              <a:rPr lang="en-US" sz="2000" dirty="0" smtClean="0">
                <a:solidFill>
                  <a:srgbClr val="FFFF00"/>
                </a:solidFill>
              </a:rPr>
              <a:t> </a:t>
            </a:r>
            <a:r>
              <a:rPr lang="en-US" sz="2000" dirty="0" err="1" smtClean="0">
                <a:solidFill>
                  <a:srgbClr val="FFFF00"/>
                </a:solidFill>
              </a:rPr>
              <a:t>keputusan</a:t>
            </a:r>
            <a:r>
              <a:rPr lang="en-US" sz="2000" dirty="0" smtClean="0">
                <a:solidFill>
                  <a:srgbClr val="FFFF00"/>
                </a:solidFill>
              </a:rPr>
              <a:t> </a:t>
            </a:r>
            <a:r>
              <a:rPr lang="en-US" sz="2000" dirty="0" err="1" smtClean="0">
                <a:solidFill>
                  <a:srgbClr val="FFFF00"/>
                </a:solidFill>
              </a:rPr>
              <a:t>rapat</a:t>
            </a:r>
            <a:r>
              <a:rPr lang="en-US" sz="2000" dirty="0" smtClean="0">
                <a:solidFill>
                  <a:srgbClr val="FFFF00"/>
                </a:solidFill>
              </a:rPr>
              <a:t> </a:t>
            </a:r>
            <a:r>
              <a:rPr lang="en-US" sz="2000" dirty="0" err="1" smtClean="0">
                <a:solidFill>
                  <a:srgbClr val="FFFF00"/>
                </a:solidFill>
              </a:rPr>
              <a:t>anggota</a:t>
            </a:r>
            <a:r>
              <a:rPr lang="en-US" sz="2000" dirty="0" smtClean="0">
                <a:solidFill>
                  <a:srgbClr val="FFFF00"/>
                </a:solidFill>
              </a:rPr>
              <a:t>.</a:t>
            </a:r>
          </a:p>
          <a:p>
            <a:pPr marL="493776" indent="-457200">
              <a:buFont typeface="+mj-lt"/>
              <a:buAutoNum type="alphaLcParenR"/>
            </a:pPr>
            <a:r>
              <a:rPr lang="en-US" sz="2000" dirty="0" err="1" smtClean="0">
                <a:solidFill>
                  <a:srgbClr val="FFFF00"/>
                </a:solidFill>
              </a:rPr>
              <a:t>Besarnya</a:t>
            </a:r>
            <a:r>
              <a:rPr lang="en-US" sz="2000" dirty="0" smtClean="0">
                <a:solidFill>
                  <a:srgbClr val="FFFF00"/>
                </a:solidFill>
              </a:rPr>
              <a:t> </a:t>
            </a:r>
            <a:r>
              <a:rPr lang="en-US" sz="2000" dirty="0" err="1" smtClean="0">
                <a:solidFill>
                  <a:srgbClr val="FFFF00"/>
                </a:solidFill>
              </a:rPr>
              <a:t>pemupukan</a:t>
            </a:r>
            <a:r>
              <a:rPr lang="en-US" sz="2000" dirty="0" smtClean="0">
                <a:solidFill>
                  <a:srgbClr val="FFFF00"/>
                </a:solidFill>
              </a:rPr>
              <a:t> modal </a:t>
            </a:r>
            <a:r>
              <a:rPr lang="en-US" sz="2000" dirty="0" err="1" smtClean="0">
                <a:solidFill>
                  <a:srgbClr val="FFFF00"/>
                </a:solidFill>
              </a:rPr>
              <a:t>dana</a:t>
            </a:r>
            <a:r>
              <a:rPr lang="en-US" sz="2000" dirty="0" smtClean="0">
                <a:solidFill>
                  <a:srgbClr val="FFFF00"/>
                </a:solidFill>
              </a:rPr>
              <a:t> </a:t>
            </a:r>
            <a:r>
              <a:rPr lang="en-US" sz="2000" dirty="0" err="1" smtClean="0">
                <a:solidFill>
                  <a:srgbClr val="FFFF00"/>
                </a:solidFill>
              </a:rPr>
              <a:t>cadangan</a:t>
            </a:r>
            <a:r>
              <a:rPr lang="en-US" sz="2000" dirty="0" smtClean="0">
                <a:solidFill>
                  <a:srgbClr val="FFFF00"/>
                </a:solidFill>
              </a:rPr>
              <a:t> </a:t>
            </a:r>
            <a:r>
              <a:rPr lang="en-US" sz="2000" dirty="0" err="1" smtClean="0">
                <a:solidFill>
                  <a:srgbClr val="FFFF00"/>
                </a:solidFill>
              </a:rPr>
              <a:t>ditetapkan</a:t>
            </a:r>
            <a:r>
              <a:rPr lang="en-US" sz="2000" dirty="0" smtClean="0">
                <a:solidFill>
                  <a:srgbClr val="FFFF00"/>
                </a:solidFill>
              </a:rPr>
              <a:t> </a:t>
            </a:r>
            <a:r>
              <a:rPr lang="en-US" sz="2000" dirty="0" err="1" smtClean="0">
                <a:solidFill>
                  <a:srgbClr val="FFFF00"/>
                </a:solidFill>
              </a:rPr>
              <a:t>dalam</a:t>
            </a:r>
            <a:r>
              <a:rPr lang="en-US" sz="2000" dirty="0" smtClean="0">
                <a:solidFill>
                  <a:srgbClr val="FFFF00"/>
                </a:solidFill>
              </a:rPr>
              <a:t> </a:t>
            </a:r>
            <a:r>
              <a:rPr lang="en-US" sz="2000" dirty="0" err="1" smtClean="0">
                <a:solidFill>
                  <a:srgbClr val="FFFF00"/>
                </a:solidFill>
              </a:rPr>
              <a:t>rapat</a:t>
            </a:r>
            <a:r>
              <a:rPr lang="en-US" sz="2000" dirty="0" smtClean="0">
                <a:solidFill>
                  <a:srgbClr val="FFFF00"/>
                </a:solidFill>
              </a:rPr>
              <a:t> </a:t>
            </a:r>
            <a:r>
              <a:rPr lang="en-US" sz="2000" dirty="0" err="1" smtClean="0">
                <a:solidFill>
                  <a:srgbClr val="FFFF00"/>
                </a:solidFill>
              </a:rPr>
              <a:t>anggota</a:t>
            </a:r>
            <a:r>
              <a:rPr lang="en-US" sz="2000" dirty="0" smtClean="0">
                <a:solidFill>
                  <a:srgbClr val="FFFF00"/>
                </a:solidFill>
              </a:rPr>
              <a:t>.</a:t>
            </a:r>
          </a:p>
          <a:p>
            <a:pPr marL="493776" indent="-457200">
              <a:buNone/>
            </a:pPr>
            <a:endParaRPr lang="en-US" sz="2000" dirty="0" smtClean="0">
              <a:solidFill>
                <a:srgbClr val="FFFF00"/>
              </a:solidFill>
            </a:endParaRPr>
          </a:p>
          <a:p>
            <a:pPr marL="493776" indent="-457200">
              <a:buNone/>
            </a:pPr>
            <a:r>
              <a:rPr lang="en-US" sz="2000" dirty="0" err="1" smtClean="0">
                <a:solidFill>
                  <a:srgbClr val="FF0000"/>
                </a:solidFill>
              </a:rPr>
              <a:t>Rumus</a:t>
            </a:r>
            <a:r>
              <a:rPr lang="en-US" sz="2000" dirty="0" smtClean="0">
                <a:solidFill>
                  <a:srgbClr val="FF0000"/>
                </a:solidFill>
              </a:rPr>
              <a:t> </a:t>
            </a:r>
            <a:r>
              <a:rPr lang="en-US" sz="2000" dirty="0" err="1" smtClean="0">
                <a:solidFill>
                  <a:srgbClr val="FF0000"/>
                </a:solidFill>
              </a:rPr>
              <a:t>Pembagian</a:t>
            </a:r>
            <a:r>
              <a:rPr lang="en-US" sz="2000" dirty="0" smtClean="0">
                <a:solidFill>
                  <a:srgbClr val="FF0000"/>
                </a:solidFill>
              </a:rPr>
              <a:t> SHU.</a:t>
            </a:r>
          </a:p>
          <a:p>
            <a:pPr marL="493776" indent="-457200">
              <a:buNone/>
            </a:pPr>
            <a:r>
              <a:rPr lang="en-US" sz="2000" dirty="0" err="1" smtClean="0">
                <a:solidFill>
                  <a:srgbClr val="33FB33"/>
                </a:solidFill>
              </a:rPr>
              <a:t>Dasar</a:t>
            </a:r>
            <a:r>
              <a:rPr lang="en-US" sz="2000" dirty="0" smtClean="0">
                <a:solidFill>
                  <a:srgbClr val="33FB33"/>
                </a:solidFill>
              </a:rPr>
              <a:t> </a:t>
            </a:r>
            <a:r>
              <a:rPr lang="en-US" sz="2000" dirty="0" err="1" smtClean="0">
                <a:solidFill>
                  <a:srgbClr val="33FB33"/>
                </a:solidFill>
              </a:rPr>
              <a:t>hukumnya</a:t>
            </a:r>
            <a:r>
              <a:rPr lang="en-US" sz="2000" dirty="0" smtClean="0">
                <a:solidFill>
                  <a:srgbClr val="33FB33"/>
                </a:solidFill>
              </a:rPr>
              <a:t> </a:t>
            </a:r>
            <a:r>
              <a:rPr lang="en-US" sz="2000" dirty="0" err="1" smtClean="0">
                <a:solidFill>
                  <a:srgbClr val="33FB33"/>
                </a:solidFill>
              </a:rPr>
              <a:t>adalah</a:t>
            </a:r>
            <a:r>
              <a:rPr lang="en-US" sz="2000" dirty="0" smtClean="0">
                <a:solidFill>
                  <a:srgbClr val="33FB33"/>
                </a:solidFill>
              </a:rPr>
              <a:t> </a:t>
            </a:r>
            <a:r>
              <a:rPr lang="en-US" sz="2000" dirty="0" err="1" smtClean="0">
                <a:solidFill>
                  <a:srgbClr val="33FB33"/>
                </a:solidFill>
              </a:rPr>
              <a:t>Pasal</a:t>
            </a:r>
            <a:r>
              <a:rPr lang="en-US" sz="2000" dirty="0" smtClean="0">
                <a:solidFill>
                  <a:srgbClr val="33FB33"/>
                </a:solidFill>
              </a:rPr>
              <a:t> 5 </a:t>
            </a:r>
            <a:r>
              <a:rPr lang="en-US" sz="2000" dirty="0" err="1" smtClean="0">
                <a:solidFill>
                  <a:srgbClr val="33FB33"/>
                </a:solidFill>
              </a:rPr>
              <a:t>ayat</a:t>
            </a:r>
            <a:r>
              <a:rPr lang="en-US" sz="2000" dirty="0" smtClean="0">
                <a:solidFill>
                  <a:srgbClr val="33FB33"/>
                </a:solidFill>
              </a:rPr>
              <a:t> 1 UU No.25 </a:t>
            </a:r>
            <a:r>
              <a:rPr lang="en-US" sz="2000" dirty="0" err="1" smtClean="0">
                <a:solidFill>
                  <a:srgbClr val="33FB33"/>
                </a:solidFill>
              </a:rPr>
              <a:t>Tahun</a:t>
            </a:r>
            <a:r>
              <a:rPr lang="en-US" sz="2000" dirty="0" smtClean="0">
                <a:solidFill>
                  <a:srgbClr val="33FB33"/>
                </a:solidFill>
              </a:rPr>
              <a:t> 1992, </a:t>
            </a:r>
            <a:r>
              <a:rPr lang="en-US" sz="2000" dirty="0" err="1" smtClean="0">
                <a:solidFill>
                  <a:srgbClr val="33FB33"/>
                </a:solidFill>
              </a:rPr>
              <a:t>isinya</a:t>
            </a:r>
            <a:r>
              <a:rPr lang="en-US" sz="2000" dirty="0" smtClean="0">
                <a:solidFill>
                  <a:srgbClr val="33FB33"/>
                </a:solidFill>
              </a:rPr>
              <a:t>:</a:t>
            </a:r>
          </a:p>
          <a:p>
            <a:pPr marL="493776" indent="-457200">
              <a:buNone/>
            </a:pPr>
            <a:r>
              <a:rPr lang="en-US" sz="2000" i="1" dirty="0" err="1" smtClean="0">
                <a:solidFill>
                  <a:srgbClr val="FFFF00"/>
                </a:solidFill>
              </a:rPr>
              <a:t>Pebagian</a:t>
            </a:r>
            <a:r>
              <a:rPr lang="en-US" sz="2000" i="1" dirty="0" smtClean="0">
                <a:solidFill>
                  <a:srgbClr val="FFFF00"/>
                </a:solidFill>
              </a:rPr>
              <a:t> SHU </a:t>
            </a:r>
            <a:r>
              <a:rPr lang="en-US" sz="2000" i="1" dirty="0" err="1" smtClean="0">
                <a:solidFill>
                  <a:srgbClr val="FFFF00"/>
                </a:solidFill>
              </a:rPr>
              <a:t>kepada</a:t>
            </a:r>
            <a:r>
              <a:rPr lang="en-US" sz="2000" i="1" dirty="0" smtClean="0">
                <a:solidFill>
                  <a:srgbClr val="FFFF00"/>
                </a:solidFill>
              </a:rPr>
              <a:t> </a:t>
            </a:r>
            <a:r>
              <a:rPr lang="en-US" sz="2000" i="1" dirty="0" err="1" smtClean="0">
                <a:solidFill>
                  <a:srgbClr val="FFFF00"/>
                </a:solidFill>
              </a:rPr>
              <a:t>anggota</a:t>
            </a:r>
            <a:r>
              <a:rPr lang="en-US" sz="2000" i="1" dirty="0" smtClean="0">
                <a:solidFill>
                  <a:srgbClr val="FFFF00"/>
                </a:solidFill>
              </a:rPr>
              <a:t> </a:t>
            </a:r>
            <a:r>
              <a:rPr lang="en-US" sz="2000" i="1" dirty="0" err="1" smtClean="0">
                <a:solidFill>
                  <a:srgbClr val="FFFF00"/>
                </a:solidFill>
              </a:rPr>
              <a:t>dilakukan</a:t>
            </a:r>
            <a:r>
              <a:rPr lang="en-US" sz="2000" i="1" dirty="0" smtClean="0">
                <a:solidFill>
                  <a:srgbClr val="FFFF00"/>
                </a:solidFill>
              </a:rPr>
              <a:t> </a:t>
            </a:r>
            <a:r>
              <a:rPr lang="en-US" sz="2000" i="1" dirty="0" err="1" smtClean="0">
                <a:solidFill>
                  <a:srgbClr val="FFFF00"/>
                </a:solidFill>
              </a:rPr>
              <a:t>tidak</a:t>
            </a:r>
            <a:r>
              <a:rPr lang="en-US" sz="2000" i="1" dirty="0" smtClean="0">
                <a:solidFill>
                  <a:srgbClr val="FFFF00"/>
                </a:solidFill>
              </a:rPr>
              <a:t> </a:t>
            </a:r>
            <a:r>
              <a:rPr lang="en-US" sz="2000" i="1" dirty="0" err="1" smtClean="0">
                <a:solidFill>
                  <a:srgbClr val="FFFF00"/>
                </a:solidFill>
              </a:rPr>
              <a:t>semata-mata</a:t>
            </a:r>
            <a:r>
              <a:rPr lang="en-US" sz="2000" i="1" dirty="0" smtClean="0">
                <a:solidFill>
                  <a:srgbClr val="FFFF00"/>
                </a:solidFill>
              </a:rPr>
              <a:t> </a:t>
            </a:r>
            <a:r>
              <a:rPr lang="en-US" sz="2000" i="1" dirty="0" err="1" smtClean="0">
                <a:solidFill>
                  <a:srgbClr val="FFFF00"/>
                </a:solidFill>
              </a:rPr>
              <a:t>berdasarkan</a:t>
            </a:r>
            <a:r>
              <a:rPr lang="en-US" sz="2000" i="1" dirty="0" smtClean="0">
                <a:solidFill>
                  <a:srgbClr val="FFFF00"/>
                </a:solidFill>
              </a:rPr>
              <a:t> </a:t>
            </a:r>
          </a:p>
          <a:p>
            <a:pPr marL="493776" indent="-457200">
              <a:buNone/>
            </a:pPr>
            <a:r>
              <a:rPr lang="en-US" sz="2000" i="1" dirty="0" smtClean="0">
                <a:solidFill>
                  <a:srgbClr val="FFFF00"/>
                </a:solidFill>
              </a:rPr>
              <a:t>modal yang </a:t>
            </a:r>
            <a:r>
              <a:rPr lang="en-US" sz="2000" i="1" dirty="0" err="1" smtClean="0">
                <a:solidFill>
                  <a:srgbClr val="FFFF00"/>
                </a:solidFill>
              </a:rPr>
              <a:t>dimiliki</a:t>
            </a:r>
            <a:r>
              <a:rPr lang="en-US" sz="2000" i="1" dirty="0" smtClean="0">
                <a:solidFill>
                  <a:srgbClr val="FFFF00"/>
                </a:solidFill>
              </a:rPr>
              <a:t> </a:t>
            </a:r>
            <a:r>
              <a:rPr lang="en-US" sz="2000" i="1" dirty="0" err="1" smtClean="0">
                <a:solidFill>
                  <a:srgbClr val="FFFF00"/>
                </a:solidFill>
              </a:rPr>
              <a:t>seseorang</a:t>
            </a:r>
            <a:r>
              <a:rPr lang="en-US" sz="2000" i="1" dirty="0" smtClean="0">
                <a:solidFill>
                  <a:srgbClr val="FFFF00"/>
                </a:solidFill>
              </a:rPr>
              <a:t> </a:t>
            </a:r>
            <a:r>
              <a:rPr lang="en-US" sz="2000" i="1" dirty="0" err="1" smtClean="0">
                <a:solidFill>
                  <a:srgbClr val="FFFF00"/>
                </a:solidFill>
              </a:rPr>
              <a:t>dalam</a:t>
            </a:r>
            <a:r>
              <a:rPr lang="en-US" sz="2000" i="1" dirty="0" smtClean="0">
                <a:solidFill>
                  <a:srgbClr val="FFFF00"/>
                </a:solidFill>
              </a:rPr>
              <a:t> </a:t>
            </a:r>
            <a:r>
              <a:rPr lang="en-US" sz="2000" i="1" dirty="0" err="1" smtClean="0">
                <a:solidFill>
                  <a:srgbClr val="FFFF00"/>
                </a:solidFill>
              </a:rPr>
              <a:t>koperasi</a:t>
            </a:r>
            <a:r>
              <a:rPr lang="en-US" sz="2000" i="1" dirty="0" smtClean="0">
                <a:solidFill>
                  <a:srgbClr val="FFFF00"/>
                </a:solidFill>
              </a:rPr>
              <a:t>, </a:t>
            </a:r>
            <a:r>
              <a:rPr lang="en-US" sz="2000" i="1" dirty="0" err="1" smtClean="0">
                <a:solidFill>
                  <a:srgbClr val="FFFF00"/>
                </a:solidFill>
              </a:rPr>
              <a:t>tetapi</a:t>
            </a:r>
            <a:r>
              <a:rPr lang="en-US" sz="2000" i="1" dirty="0" smtClean="0">
                <a:solidFill>
                  <a:srgbClr val="FFFF00"/>
                </a:solidFill>
              </a:rPr>
              <a:t> </a:t>
            </a:r>
            <a:r>
              <a:rPr lang="en-US" sz="2000" i="1" dirty="0" err="1" smtClean="0">
                <a:solidFill>
                  <a:srgbClr val="FFFF00"/>
                </a:solidFill>
              </a:rPr>
              <a:t>juga</a:t>
            </a:r>
            <a:r>
              <a:rPr lang="en-US" sz="2000" i="1" dirty="0" smtClean="0">
                <a:solidFill>
                  <a:srgbClr val="FFFF00"/>
                </a:solidFill>
              </a:rPr>
              <a:t> </a:t>
            </a:r>
            <a:r>
              <a:rPr lang="en-US" sz="2000" i="1" dirty="0" err="1" smtClean="0">
                <a:solidFill>
                  <a:srgbClr val="FFFF00"/>
                </a:solidFill>
              </a:rPr>
              <a:t>berdasarkan</a:t>
            </a:r>
            <a:endParaRPr lang="en-US" sz="2000" i="1" dirty="0" smtClean="0">
              <a:solidFill>
                <a:srgbClr val="FFFF00"/>
              </a:solidFill>
            </a:endParaRPr>
          </a:p>
          <a:p>
            <a:pPr marL="493776" indent="-457200">
              <a:buNone/>
            </a:pPr>
            <a:r>
              <a:rPr lang="en-US" sz="2000" i="1" dirty="0" err="1" smtClean="0">
                <a:solidFill>
                  <a:srgbClr val="FFFF00"/>
                </a:solidFill>
              </a:rPr>
              <a:t>Perimbangan</a:t>
            </a:r>
            <a:r>
              <a:rPr lang="en-US" sz="2000" i="1" dirty="0" smtClean="0">
                <a:solidFill>
                  <a:srgbClr val="FFFF00"/>
                </a:solidFill>
              </a:rPr>
              <a:t> </a:t>
            </a:r>
            <a:r>
              <a:rPr lang="en-US" sz="2000" i="1" dirty="0" err="1" smtClean="0">
                <a:solidFill>
                  <a:srgbClr val="FFFF00"/>
                </a:solidFill>
              </a:rPr>
              <a:t>jasa</a:t>
            </a:r>
            <a:r>
              <a:rPr lang="en-US" sz="2000" i="1" dirty="0" smtClean="0">
                <a:solidFill>
                  <a:srgbClr val="FFFF00"/>
                </a:solidFill>
              </a:rPr>
              <a:t> </a:t>
            </a:r>
            <a:r>
              <a:rPr lang="en-US" sz="2000" i="1" dirty="0" err="1" smtClean="0">
                <a:solidFill>
                  <a:srgbClr val="FFFF00"/>
                </a:solidFill>
              </a:rPr>
              <a:t>usaha</a:t>
            </a:r>
            <a:r>
              <a:rPr lang="en-US" sz="2000" i="1" dirty="0" smtClean="0">
                <a:solidFill>
                  <a:srgbClr val="FFFF00"/>
                </a:solidFill>
              </a:rPr>
              <a:t> </a:t>
            </a:r>
            <a:r>
              <a:rPr lang="en-US" sz="2000" i="1" dirty="0" err="1" smtClean="0">
                <a:solidFill>
                  <a:srgbClr val="FFFF00"/>
                </a:solidFill>
              </a:rPr>
              <a:t>anggota</a:t>
            </a:r>
            <a:r>
              <a:rPr lang="en-US" sz="2000" i="1" dirty="0" smtClean="0">
                <a:solidFill>
                  <a:srgbClr val="FFFF00"/>
                </a:solidFill>
              </a:rPr>
              <a:t> </a:t>
            </a:r>
            <a:r>
              <a:rPr lang="en-US" sz="2000" i="1" dirty="0" err="1" smtClean="0">
                <a:solidFill>
                  <a:srgbClr val="FFFF00"/>
                </a:solidFill>
              </a:rPr>
              <a:t>terhadap</a:t>
            </a:r>
            <a:r>
              <a:rPr lang="en-US" sz="2000" i="1" dirty="0" smtClean="0">
                <a:solidFill>
                  <a:srgbClr val="FFFF00"/>
                </a:solidFill>
              </a:rPr>
              <a:t> </a:t>
            </a:r>
            <a:r>
              <a:rPr lang="en-US" sz="2000" i="1" dirty="0" err="1" smtClean="0">
                <a:solidFill>
                  <a:srgbClr val="FFFF00"/>
                </a:solidFill>
              </a:rPr>
              <a:t>koperasi</a:t>
            </a:r>
            <a:r>
              <a:rPr lang="en-US" sz="2000" i="1" dirty="0" smtClean="0">
                <a:solidFill>
                  <a:srgbClr val="FFFF00"/>
                </a:solidFill>
              </a:rPr>
              <a:t>. </a:t>
            </a:r>
            <a:r>
              <a:rPr lang="en-US" sz="2000" i="1" dirty="0" err="1" smtClean="0">
                <a:solidFill>
                  <a:srgbClr val="FFFF00"/>
                </a:solidFill>
              </a:rPr>
              <a:t>Ketentuan</a:t>
            </a:r>
            <a:r>
              <a:rPr lang="en-US" sz="2000" i="1" dirty="0" smtClean="0">
                <a:solidFill>
                  <a:srgbClr val="FFFF00"/>
                </a:solidFill>
              </a:rPr>
              <a:t> </a:t>
            </a:r>
            <a:r>
              <a:rPr lang="en-US" sz="2000" i="1" dirty="0" err="1" smtClean="0">
                <a:solidFill>
                  <a:srgbClr val="FFFF00"/>
                </a:solidFill>
              </a:rPr>
              <a:t>ini</a:t>
            </a:r>
            <a:endParaRPr lang="en-US" sz="2000" i="1" dirty="0" smtClean="0">
              <a:solidFill>
                <a:srgbClr val="FFFF00"/>
              </a:solidFill>
            </a:endParaRPr>
          </a:p>
          <a:p>
            <a:pPr marL="493776" indent="-457200">
              <a:buNone/>
            </a:pPr>
            <a:r>
              <a:rPr lang="en-US" sz="2000" i="1" dirty="0" err="1" smtClean="0">
                <a:solidFill>
                  <a:srgbClr val="FFFF00"/>
                </a:solidFill>
              </a:rPr>
              <a:t>Merupakan</a:t>
            </a:r>
            <a:r>
              <a:rPr lang="en-US" sz="2000" i="1" dirty="0" smtClean="0">
                <a:solidFill>
                  <a:srgbClr val="FFFF00"/>
                </a:solidFill>
              </a:rPr>
              <a:t> </a:t>
            </a:r>
            <a:r>
              <a:rPr lang="en-US" sz="2000" i="1" dirty="0" err="1" smtClean="0">
                <a:solidFill>
                  <a:srgbClr val="FFFF00"/>
                </a:solidFill>
              </a:rPr>
              <a:t>perwujudan</a:t>
            </a:r>
            <a:r>
              <a:rPr lang="en-US" sz="2000" i="1" dirty="0" smtClean="0">
                <a:solidFill>
                  <a:srgbClr val="FFFF00"/>
                </a:solidFill>
              </a:rPr>
              <a:t> </a:t>
            </a:r>
            <a:r>
              <a:rPr lang="en-US" sz="2000" i="1" dirty="0" err="1" smtClean="0">
                <a:solidFill>
                  <a:srgbClr val="FFFF00"/>
                </a:solidFill>
              </a:rPr>
              <a:t>kekeluargaan</a:t>
            </a:r>
            <a:r>
              <a:rPr lang="en-US" sz="2000" i="1" dirty="0" smtClean="0">
                <a:solidFill>
                  <a:srgbClr val="FFFF00"/>
                </a:solidFill>
              </a:rPr>
              <a:t> </a:t>
            </a:r>
            <a:r>
              <a:rPr lang="en-US" sz="2000" i="1" dirty="0" err="1" smtClean="0">
                <a:solidFill>
                  <a:srgbClr val="FFFF00"/>
                </a:solidFill>
              </a:rPr>
              <a:t>dan</a:t>
            </a:r>
            <a:r>
              <a:rPr lang="en-US" sz="2000" i="1" dirty="0" smtClean="0">
                <a:solidFill>
                  <a:srgbClr val="FFFF00"/>
                </a:solidFill>
              </a:rPr>
              <a:t> </a:t>
            </a:r>
            <a:r>
              <a:rPr lang="en-US" sz="2000" i="1" dirty="0" err="1" smtClean="0">
                <a:solidFill>
                  <a:srgbClr val="FFFF00"/>
                </a:solidFill>
              </a:rPr>
              <a:t>keadilan</a:t>
            </a:r>
            <a:r>
              <a:rPr lang="en-US" sz="2000" i="1" dirty="0" smtClean="0">
                <a:solidFill>
                  <a:srgbClr val="FFFF00"/>
                </a:solidFill>
              </a:rPr>
              <a:t>.</a:t>
            </a:r>
            <a:endParaRPr lang="en-US" sz="2000" i="1" dirty="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0"/>
            <a:ext cx="9067800" cy="6858000"/>
          </a:xfrm>
        </p:spPr>
        <p:txBody>
          <a:bodyPr>
            <a:normAutofit/>
          </a:bodyPr>
          <a:lstStyle/>
          <a:p>
            <a:pPr algn="ctr">
              <a:buNone/>
            </a:pPr>
            <a:r>
              <a:rPr lang="en-US" sz="2000" dirty="0" smtClean="0">
                <a:solidFill>
                  <a:srgbClr val="00FF99"/>
                </a:solidFill>
                <a:latin typeface="Arial Black" pitchFamily="34" charset="0"/>
              </a:rPr>
              <a:t>SHU ( </a:t>
            </a:r>
            <a:r>
              <a:rPr lang="en-US" sz="2000" dirty="0" err="1" smtClean="0">
                <a:solidFill>
                  <a:srgbClr val="00FF99"/>
                </a:solidFill>
                <a:latin typeface="Arial Black" pitchFamily="34" charset="0"/>
              </a:rPr>
              <a:t>Sisa</a:t>
            </a:r>
            <a:r>
              <a:rPr lang="en-US" sz="2000" dirty="0" smtClean="0">
                <a:solidFill>
                  <a:srgbClr val="00FF99"/>
                </a:solidFill>
                <a:latin typeface="Arial Black" pitchFamily="34" charset="0"/>
              </a:rPr>
              <a:t> </a:t>
            </a:r>
            <a:r>
              <a:rPr lang="en-US" sz="2000" dirty="0" err="1" smtClean="0">
                <a:solidFill>
                  <a:srgbClr val="00FF99"/>
                </a:solidFill>
                <a:latin typeface="Arial Black" pitchFamily="34" charset="0"/>
              </a:rPr>
              <a:t>Hasil</a:t>
            </a:r>
            <a:r>
              <a:rPr lang="en-US" sz="2000" dirty="0" smtClean="0">
                <a:solidFill>
                  <a:srgbClr val="00FF99"/>
                </a:solidFill>
                <a:latin typeface="Arial Black" pitchFamily="34" charset="0"/>
              </a:rPr>
              <a:t> Usaha)</a:t>
            </a:r>
          </a:p>
          <a:p>
            <a:pPr>
              <a:buNone/>
            </a:pPr>
            <a:r>
              <a:rPr lang="en-US" sz="2000" dirty="0" smtClean="0">
                <a:solidFill>
                  <a:srgbClr val="00FF99"/>
                </a:solidFill>
              </a:rPr>
              <a:t>SHU </a:t>
            </a:r>
            <a:r>
              <a:rPr lang="en-US" sz="2000" dirty="0" err="1" smtClean="0">
                <a:solidFill>
                  <a:srgbClr val="00FF99"/>
                </a:solidFill>
              </a:rPr>
              <a:t>koperasi</a:t>
            </a:r>
            <a:r>
              <a:rPr lang="en-US" sz="2000" dirty="0" smtClean="0">
                <a:solidFill>
                  <a:srgbClr val="00FF99"/>
                </a:solidFill>
              </a:rPr>
              <a:t> yang </a:t>
            </a:r>
            <a:r>
              <a:rPr lang="en-US" sz="2000" dirty="0" err="1" smtClean="0">
                <a:solidFill>
                  <a:srgbClr val="00FF99"/>
                </a:solidFill>
              </a:rPr>
              <a:t>diterima</a:t>
            </a:r>
            <a:r>
              <a:rPr lang="en-US" sz="2000" dirty="0" smtClean="0">
                <a:solidFill>
                  <a:srgbClr val="00FF99"/>
                </a:solidFill>
              </a:rPr>
              <a:t> </a:t>
            </a:r>
            <a:r>
              <a:rPr lang="en-US" sz="2000" dirty="0" err="1" smtClean="0">
                <a:solidFill>
                  <a:srgbClr val="00FF99"/>
                </a:solidFill>
              </a:rPr>
              <a:t>anggota</a:t>
            </a:r>
            <a:r>
              <a:rPr lang="en-US" sz="2000" dirty="0" smtClean="0">
                <a:solidFill>
                  <a:srgbClr val="00FF99"/>
                </a:solidFill>
              </a:rPr>
              <a:t> </a:t>
            </a:r>
            <a:r>
              <a:rPr lang="en-US" sz="2000" dirty="0" err="1" smtClean="0">
                <a:solidFill>
                  <a:srgbClr val="00FF99"/>
                </a:solidFill>
              </a:rPr>
              <a:t>bersumber</a:t>
            </a:r>
            <a:r>
              <a:rPr lang="en-US" sz="2000" dirty="0" smtClean="0">
                <a:solidFill>
                  <a:srgbClr val="00FF99"/>
                </a:solidFill>
              </a:rPr>
              <a:t> </a:t>
            </a:r>
            <a:r>
              <a:rPr lang="en-US" sz="2000" dirty="0" err="1" smtClean="0">
                <a:solidFill>
                  <a:srgbClr val="00FF99"/>
                </a:solidFill>
              </a:rPr>
              <a:t>dari</a:t>
            </a:r>
            <a:r>
              <a:rPr lang="en-US" sz="2000" dirty="0" smtClean="0">
                <a:solidFill>
                  <a:srgbClr val="00FF99"/>
                </a:solidFill>
              </a:rPr>
              <a:t> </a:t>
            </a:r>
            <a:r>
              <a:rPr lang="en-US" sz="2000" dirty="0" err="1" smtClean="0">
                <a:solidFill>
                  <a:srgbClr val="00FF99"/>
                </a:solidFill>
              </a:rPr>
              <a:t>dua</a:t>
            </a:r>
            <a:r>
              <a:rPr lang="en-US" sz="2000" dirty="0" smtClean="0">
                <a:solidFill>
                  <a:srgbClr val="00FF99"/>
                </a:solidFill>
              </a:rPr>
              <a:t> </a:t>
            </a:r>
            <a:r>
              <a:rPr lang="en-US" sz="2000" dirty="0" err="1" smtClean="0">
                <a:solidFill>
                  <a:srgbClr val="00FF99"/>
                </a:solidFill>
              </a:rPr>
              <a:t>kegiatan</a:t>
            </a:r>
            <a:r>
              <a:rPr lang="en-US" sz="2000" dirty="0" smtClean="0">
                <a:solidFill>
                  <a:srgbClr val="00FF99"/>
                </a:solidFill>
              </a:rPr>
              <a:t> yang </a:t>
            </a:r>
          </a:p>
          <a:p>
            <a:pPr>
              <a:buNone/>
            </a:pPr>
            <a:r>
              <a:rPr lang="en-US" sz="2000" dirty="0" err="1" smtClean="0">
                <a:solidFill>
                  <a:srgbClr val="00FF99"/>
                </a:solidFill>
              </a:rPr>
              <a:t>dilakukan</a:t>
            </a:r>
            <a:r>
              <a:rPr lang="en-US" sz="2000" dirty="0" smtClean="0">
                <a:solidFill>
                  <a:srgbClr val="00FF99"/>
                </a:solidFill>
              </a:rPr>
              <a:t> </a:t>
            </a:r>
            <a:r>
              <a:rPr lang="en-US" sz="2000" dirty="0" err="1" smtClean="0">
                <a:solidFill>
                  <a:srgbClr val="00FF99"/>
                </a:solidFill>
              </a:rPr>
              <a:t>anggota</a:t>
            </a:r>
            <a:r>
              <a:rPr lang="en-US" sz="2000" dirty="0" smtClean="0">
                <a:solidFill>
                  <a:srgbClr val="00FF99"/>
                </a:solidFill>
              </a:rPr>
              <a:t> </a:t>
            </a:r>
            <a:r>
              <a:rPr lang="en-US" sz="2000" dirty="0" err="1" smtClean="0">
                <a:solidFill>
                  <a:srgbClr val="00FF99"/>
                </a:solidFill>
              </a:rPr>
              <a:t>itu</a:t>
            </a:r>
            <a:r>
              <a:rPr lang="en-US" sz="2000" dirty="0" smtClean="0">
                <a:solidFill>
                  <a:srgbClr val="00FF99"/>
                </a:solidFill>
              </a:rPr>
              <a:t> </a:t>
            </a:r>
            <a:r>
              <a:rPr lang="en-US" sz="2000" dirty="0" err="1" smtClean="0">
                <a:solidFill>
                  <a:srgbClr val="00FF99"/>
                </a:solidFill>
              </a:rPr>
              <a:t>sendiri</a:t>
            </a:r>
            <a:r>
              <a:rPr lang="en-US" sz="2000" dirty="0" smtClean="0">
                <a:solidFill>
                  <a:srgbClr val="00FF99"/>
                </a:solidFill>
              </a:rPr>
              <a:t>, </a:t>
            </a:r>
            <a:r>
              <a:rPr lang="en-US" sz="2000" dirty="0" err="1" smtClean="0">
                <a:solidFill>
                  <a:srgbClr val="00FF99"/>
                </a:solidFill>
              </a:rPr>
              <a:t>yaitu</a:t>
            </a:r>
            <a:r>
              <a:rPr lang="en-US" sz="2000" dirty="0" smtClean="0">
                <a:solidFill>
                  <a:srgbClr val="00FF99"/>
                </a:solidFill>
              </a:rPr>
              <a:t>:</a:t>
            </a:r>
          </a:p>
          <a:p>
            <a:pPr marL="493776" indent="-457200">
              <a:buFont typeface="+mj-lt"/>
              <a:buAutoNum type="arabicPeriod"/>
            </a:pPr>
            <a:r>
              <a:rPr lang="en-US" sz="2000" dirty="0" smtClean="0">
                <a:solidFill>
                  <a:srgbClr val="00FF99"/>
                </a:solidFill>
              </a:rPr>
              <a:t>SHU </a:t>
            </a:r>
            <a:r>
              <a:rPr lang="en-US" sz="2000" dirty="0" err="1" smtClean="0">
                <a:solidFill>
                  <a:srgbClr val="00FF99"/>
                </a:solidFill>
              </a:rPr>
              <a:t>atas</a:t>
            </a:r>
            <a:r>
              <a:rPr lang="en-US" sz="2000" dirty="0" smtClean="0">
                <a:solidFill>
                  <a:srgbClr val="00FF99"/>
                </a:solidFill>
              </a:rPr>
              <a:t> </a:t>
            </a:r>
            <a:r>
              <a:rPr lang="en-US" sz="2000" dirty="0" err="1" smtClean="0">
                <a:solidFill>
                  <a:srgbClr val="00FF99"/>
                </a:solidFill>
              </a:rPr>
              <a:t>jasa</a:t>
            </a:r>
            <a:r>
              <a:rPr lang="en-US" sz="2000" dirty="0" smtClean="0">
                <a:solidFill>
                  <a:srgbClr val="00FF99"/>
                </a:solidFill>
              </a:rPr>
              <a:t> modal</a:t>
            </a:r>
          </a:p>
          <a:p>
            <a:pPr marL="493776" indent="-457200">
              <a:buFont typeface="+mj-lt"/>
              <a:buAutoNum type="arabicPeriod"/>
            </a:pPr>
            <a:r>
              <a:rPr lang="en-US" sz="2000" dirty="0" smtClean="0">
                <a:solidFill>
                  <a:srgbClr val="00FF99"/>
                </a:solidFill>
              </a:rPr>
              <a:t>SHU </a:t>
            </a:r>
            <a:r>
              <a:rPr lang="en-US" sz="2000" dirty="0" err="1" smtClean="0">
                <a:solidFill>
                  <a:srgbClr val="00FF99"/>
                </a:solidFill>
              </a:rPr>
              <a:t>atas</a:t>
            </a:r>
            <a:r>
              <a:rPr lang="en-US" sz="2000" dirty="0" smtClean="0">
                <a:solidFill>
                  <a:srgbClr val="00FF99"/>
                </a:solidFill>
              </a:rPr>
              <a:t> </a:t>
            </a:r>
            <a:r>
              <a:rPr lang="en-US" sz="2000" dirty="0" err="1" smtClean="0">
                <a:solidFill>
                  <a:srgbClr val="00FF99"/>
                </a:solidFill>
              </a:rPr>
              <a:t>jasa</a:t>
            </a:r>
            <a:r>
              <a:rPr lang="en-US" sz="2000" dirty="0" smtClean="0">
                <a:solidFill>
                  <a:srgbClr val="00FF99"/>
                </a:solidFill>
              </a:rPr>
              <a:t> </a:t>
            </a:r>
            <a:r>
              <a:rPr lang="en-US" sz="2000" dirty="0" err="1" smtClean="0">
                <a:solidFill>
                  <a:srgbClr val="00FF99"/>
                </a:solidFill>
              </a:rPr>
              <a:t>usaha</a:t>
            </a:r>
            <a:endParaRPr lang="en-US" sz="2000" dirty="0" smtClean="0">
              <a:solidFill>
                <a:srgbClr val="00FF99"/>
              </a:solidFill>
            </a:endParaRPr>
          </a:p>
          <a:p>
            <a:pPr marL="493776" indent="-457200">
              <a:buNone/>
            </a:pPr>
            <a:endParaRPr lang="en-US" sz="2000" dirty="0" smtClean="0">
              <a:solidFill>
                <a:srgbClr val="00FF99"/>
              </a:solidFill>
            </a:endParaRPr>
          </a:p>
          <a:p>
            <a:pPr marL="609600" indent="-609600">
              <a:lnSpc>
                <a:spcPct val="90000"/>
              </a:lnSpc>
              <a:buNone/>
            </a:pPr>
            <a:r>
              <a:rPr lang="en-US" sz="2400" dirty="0" smtClean="0">
                <a:solidFill>
                  <a:srgbClr val="00B0F0"/>
                </a:solidFill>
                <a:latin typeface="Arial Black" pitchFamily="34" charset="0"/>
              </a:rPr>
              <a:t>	</a:t>
            </a:r>
            <a:r>
              <a:rPr lang="en-US" sz="2400" dirty="0" err="1" smtClean="0">
                <a:solidFill>
                  <a:srgbClr val="00B0F0"/>
                </a:solidFill>
                <a:latin typeface="Arial Black" pitchFamily="34" charset="0"/>
              </a:rPr>
              <a:t>Rumus</a:t>
            </a:r>
            <a:r>
              <a:rPr lang="en-US" sz="2400" dirty="0" smtClean="0">
                <a:solidFill>
                  <a:srgbClr val="00FF99"/>
                </a:solidFill>
                <a:latin typeface="Arial Black" pitchFamily="34" charset="0"/>
              </a:rPr>
              <a:t> </a:t>
            </a:r>
          </a:p>
          <a:p>
            <a:pPr marL="609600" indent="-609600">
              <a:lnSpc>
                <a:spcPct val="90000"/>
              </a:lnSpc>
              <a:buNone/>
            </a:pPr>
            <a:r>
              <a:rPr lang="en-US" sz="2400" dirty="0" smtClean="0">
                <a:latin typeface="Arial Black" pitchFamily="34" charset="0"/>
              </a:rPr>
              <a:t>	</a:t>
            </a:r>
            <a:r>
              <a:rPr lang="en-US" sz="2000" dirty="0" smtClean="0">
                <a:solidFill>
                  <a:srgbClr val="FF0000"/>
                </a:solidFill>
                <a:latin typeface="Comic Sans MS" pitchFamily="66" charset="0"/>
              </a:rPr>
              <a:t>SHU pa</a:t>
            </a:r>
            <a:r>
              <a:rPr lang="en-US" sz="2000" dirty="0" smtClean="0">
                <a:latin typeface="Comic Sans MS" pitchFamily="66" charset="0"/>
              </a:rPr>
              <a:t> = </a:t>
            </a:r>
            <a:r>
              <a:rPr lang="en-US" sz="2000" dirty="0" smtClean="0">
                <a:solidFill>
                  <a:srgbClr val="FFFF00"/>
                </a:solidFill>
                <a:latin typeface="Comic Sans MS" pitchFamily="66" charset="0"/>
              </a:rPr>
              <a:t>JUA (</a:t>
            </a:r>
            <a:r>
              <a:rPr lang="en-US" sz="2000" dirty="0" err="1" smtClean="0">
                <a:solidFill>
                  <a:srgbClr val="FFFF00"/>
                </a:solidFill>
                <a:latin typeface="Comic Sans MS" pitchFamily="66" charset="0"/>
              </a:rPr>
              <a:t>Jasa</a:t>
            </a:r>
            <a:r>
              <a:rPr lang="en-US" sz="2000" dirty="0" smtClean="0">
                <a:solidFill>
                  <a:srgbClr val="FFFF00"/>
                </a:solidFill>
                <a:latin typeface="Comic Sans MS" pitchFamily="66" charset="0"/>
              </a:rPr>
              <a:t> Usaha </a:t>
            </a:r>
            <a:r>
              <a:rPr lang="en-US" sz="2000" dirty="0" err="1" smtClean="0">
                <a:solidFill>
                  <a:srgbClr val="FFFF00"/>
                </a:solidFill>
                <a:latin typeface="Comic Sans MS" pitchFamily="66" charset="0"/>
              </a:rPr>
              <a:t>Anggota</a:t>
            </a:r>
            <a:r>
              <a:rPr lang="en-US" sz="2000" dirty="0" smtClean="0">
                <a:solidFill>
                  <a:srgbClr val="FFFF00"/>
                </a:solidFill>
                <a:latin typeface="Comic Sans MS" pitchFamily="66" charset="0"/>
              </a:rPr>
              <a:t>)</a:t>
            </a:r>
            <a:r>
              <a:rPr lang="en-US" sz="2000" dirty="0" smtClean="0">
                <a:latin typeface="Comic Sans MS" pitchFamily="66" charset="0"/>
              </a:rPr>
              <a:t>  </a:t>
            </a:r>
            <a:r>
              <a:rPr lang="en-US" sz="2000" dirty="0" smtClean="0">
                <a:solidFill>
                  <a:srgbClr val="00FF99"/>
                </a:solidFill>
                <a:latin typeface="Comic Sans MS" pitchFamily="66" charset="0"/>
              </a:rPr>
              <a:t>+ </a:t>
            </a:r>
            <a:r>
              <a:rPr lang="en-US" sz="2000" dirty="0" smtClean="0">
                <a:solidFill>
                  <a:srgbClr val="00B0F0"/>
                </a:solidFill>
                <a:latin typeface="Comic Sans MS" pitchFamily="66" charset="0"/>
              </a:rPr>
              <a:t>JMA (</a:t>
            </a:r>
            <a:r>
              <a:rPr lang="en-US" sz="2000" dirty="0" err="1" smtClean="0">
                <a:solidFill>
                  <a:srgbClr val="00B0F0"/>
                </a:solidFill>
                <a:latin typeface="Comic Sans MS" pitchFamily="66" charset="0"/>
              </a:rPr>
              <a:t>Jasa</a:t>
            </a:r>
            <a:r>
              <a:rPr lang="en-US" sz="2000" dirty="0" smtClean="0">
                <a:solidFill>
                  <a:srgbClr val="00B0F0"/>
                </a:solidFill>
                <a:latin typeface="Comic Sans MS" pitchFamily="66" charset="0"/>
              </a:rPr>
              <a:t> Modal </a:t>
            </a:r>
            <a:r>
              <a:rPr lang="en-US" sz="2000" dirty="0" err="1" smtClean="0">
                <a:solidFill>
                  <a:srgbClr val="00B0F0"/>
                </a:solidFill>
                <a:latin typeface="Comic Sans MS" pitchFamily="66" charset="0"/>
              </a:rPr>
              <a:t>Anggota</a:t>
            </a:r>
            <a:r>
              <a:rPr lang="en-US" sz="2000" dirty="0" smtClean="0">
                <a:solidFill>
                  <a:srgbClr val="00B0F0"/>
                </a:solidFill>
                <a:latin typeface="Comic Sans MS" pitchFamily="66" charset="0"/>
              </a:rPr>
              <a:t>)</a:t>
            </a:r>
            <a:endParaRPr lang="en-US" sz="2000" dirty="0" smtClean="0">
              <a:solidFill>
                <a:srgbClr val="00B0F0"/>
              </a:solidFill>
              <a:latin typeface="Arial Black" pitchFamily="34" charset="0"/>
            </a:endParaRPr>
          </a:p>
          <a:p>
            <a:pPr marL="609600" indent="-609600">
              <a:lnSpc>
                <a:spcPct val="90000"/>
              </a:lnSpc>
              <a:buNone/>
            </a:pPr>
            <a:r>
              <a:rPr lang="en-US" sz="2400" dirty="0" smtClean="0">
                <a:latin typeface="Arial Black" pitchFamily="34" charset="0"/>
              </a:rPr>
              <a:t>	</a:t>
            </a:r>
            <a:r>
              <a:rPr lang="en-US" sz="2000" dirty="0" smtClean="0">
                <a:solidFill>
                  <a:srgbClr val="FF0000"/>
                </a:solidFill>
                <a:latin typeface="Comic Sans MS" pitchFamily="66" charset="0"/>
              </a:rPr>
              <a:t>SHU pa</a:t>
            </a:r>
            <a:r>
              <a:rPr lang="en-US" sz="2000" dirty="0" smtClean="0">
                <a:latin typeface="Comic Sans MS" pitchFamily="66" charset="0"/>
              </a:rPr>
              <a:t> = </a:t>
            </a:r>
            <a:r>
              <a:rPr lang="en-US" sz="2000" u="sng" dirty="0" smtClean="0">
                <a:solidFill>
                  <a:srgbClr val="FFFF00"/>
                </a:solidFill>
                <a:latin typeface="Comic Sans MS" pitchFamily="66" charset="0"/>
              </a:rPr>
              <a:t>VA </a:t>
            </a:r>
            <a:r>
              <a:rPr lang="en-US" sz="2000" dirty="0" smtClean="0">
                <a:solidFill>
                  <a:srgbClr val="FFFF00"/>
                </a:solidFill>
                <a:latin typeface="Comic Sans MS" pitchFamily="66" charset="0"/>
              </a:rPr>
              <a:t> x JUA</a:t>
            </a:r>
            <a:r>
              <a:rPr lang="en-US" sz="2000" dirty="0" smtClean="0">
                <a:solidFill>
                  <a:srgbClr val="00FF99"/>
                </a:solidFill>
                <a:latin typeface="Comic Sans MS" pitchFamily="66" charset="0"/>
              </a:rPr>
              <a:t> + </a:t>
            </a:r>
            <a:r>
              <a:rPr lang="en-US" sz="2000" u="sng" dirty="0" smtClean="0">
                <a:solidFill>
                  <a:srgbClr val="00B0F0"/>
                </a:solidFill>
                <a:latin typeface="Comic Sans MS" pitchFamily="66" charset="0"/>
              </a:rPr>
              <a:t>SA </a:t>
            </a:r>
            <a:r>
              <a:rPr lang="en-US" sz="2000" dirty="0" smtClean="0">
                <a:solidFill>
                  <a:srgbClr val="00B0F0"/>
                </a:solidFill>
                <a:latin typeface="Comic Sans MS" pitchFamily="66" charset="0"/>
              </a:rPr>
              <a:t> x JMA</a:t>
            </a:r>
          </a:p>
          <a:p>
            <a:pPr marL="609600" indent="-609600">
              <a:lnSpc>
                <a:spcPct val="90000"/>
              </a:lnSpc>
              <a:buNone/>
            </a:pPr>
            <a:r>
              <a:rPr lang="en-US" sz="2000" dirty="0" smtClean="0">
                <a:latin typeface="Comic Sans MS" pitchFamily="66" charset="0"/>
              </a:rPr>
              <a:t>                       </a:t>
            </a:r>
            <a:r>
              <a:rPr lang="en-US" sz="2000" dirty="0" smtClean="0">
                <a:solidFill>
                  <a:srgbClr val="FFFF00"/>
                </a:solidFill>
                <a:latin typeface="Comic Sans MS" pitchFamily="66" charset="0"/>
              </a:rPr>
              <a:t>VUK</a:t>
            </a:r>
            <a:r>
              <a:rPr lang="en-US" sz="2000" dirty="0" smtClean="0">
                <a:latin typeface="Comic Sans MS" pitchFamily="66" charset="0"/>
              </a:rPr>
              <a:t>              </a:t>
            </a:r>
            <a:r>
              <a:rPr lang="en-US" sz="2000" dirty="0" smtClean="0">
                <a:solidFill>
                  <a:srgbClr val="00B0F0"/>
                </a:solidFill>
                <a:latin typeface="Comic Sans MS" pitchFamily="66" charset="0"/>
              </a:rPr>
              <a:t>TMS</a:t>
            </a:r>
            <a:endParaRPr lang="en-US" sz="2400" u="sng" dirty="0" smtClean="0">
              <a:solidFill>
                <a:srgbClr val="00B0F0"/>
              </a:solidFill>
              <a:latin typeface="Arial Black" pitchFamily="34" charset="0"/>
            </a:endParaRPr>
          </a:p>
          <a:p>
            <a:pPr marL="609600" indent="-609600">
              <a:lnSpc>
                <a:spcPct val="90000"/>
              </a:lnSpc>
              <a:buNone/>
            </a:pPr>
            <a:r>
              <a:rPr lang="en-US" sz="2400" dirty="0" smtClean="0">
                <a:latin typeface="Times New Roman" pitchFamily="18" charset="0"/>
                <a:cs typeface="Times New Roman" pitchFamily="18" charset="0"/>
              </a:rPr>
              <a:t>	</a:t>
            </a:r>
            <a:r>
              <a:rPr lang="en-US" sz="2400" dirty="0" err="1" smtClean="0">
                <a:solidFill>
                  <a:srgbClr val="00FF99"/>
                </a:solidFill>
                <a:latin typeface="Times New Roman" pitchFamily="18" charset="0"/>
                <a:cs typeface="Times New Roman" pitchFamily="18" charset="0"/>
              </a:rPr>
              <a:t>Keterangan</a:t>
            </a:r>
            <a:r>
              <a:rPr lang="en-US" sz="2400" dirty="0" smtClean="0">
                <a:solidFill>
                  <a:srgbClr val="00FF99"/>
                </a:solidFill>
                <a:latin typeface="Times New Roman" pitchFamily="18" charset="0"/>
                <a:cs typeface="Times New Roman" pitchFamily="18" charset="0"/>
              </a:rPr>
              <a:t>:</a:t>
            </a:r>
            <a:endParaRPr lang="en-US" sz="2400" dirty="0" smtClean="0">
              <a:solidFill>
                <a:srgbClr val="FF0000"/>
              </a:solidFill>
              <a:latin typeface="Times New Roman" pitchFamily="18" charset="0"/>
              <a:cs typeface="Times New Roman" pitchFamily="18" charset="0"/>
            </a:endParaRPr>
          </a:p>
          <a:p>
            <a:pPr marL="609600" indent="-609600">
              <a:lnSpc>
                <a:spcPct val="90000"/>
              </a:lnSpc>
              <a:buNone/>
            </a:pPr>
            <a:r>
              <a:rPr lang="en-US" sz="2000" dirty="0" smtClean="0">
                <a:solidFill>
                  <a:srgbClr val="FF0000"/>
                </a:solidFill>
                <a:latin typeface="Times New Roman" pitchFamily="18" charset="0"/>
                <a:cs typeface="Times New Roman" pitchFamily="18" charset="0"/>
              </a:rPr>
              <a:t>SHU pa : </a:t>
            </a:r>
            <a:r>
              <a:rPr lang="en-US" sz="2000" dirty="0" err="1" smtClean="0">
                <a:solidFill>
                  <a:srgbClr val="FF0000"/>
                </a:solidFill>
                <a:latin typeface="Times New Roman" pitchFamily="18" charset="0"/>
                <a:cs typeface="Times New Roman" pitchFamily="18" charset="0"/>
              </a:rPr>
              <a:t>Sisa</a:t>
            </a:r>
            <a:r>
              <a:rPr lang="en-US" sz="2000" dirty="0" smtClean="0">
                <a:solidFill>
                  <a:srgbClr val="FF0000"/>
                </a:solidFill>
                <a:latin typeface="Times New Roman" pitchFamily="18" charset="0"/>
                <a:cs typeface="Times New Roman" pitchFamily="18" charset="0"/>
              </a:rPr>
              <a:t> </a:t>
            </a:r>
            <a:r>
              <a:rPr lang="en-US" sz="2000" dirty="0" err="1" smtClean="0">
                <a:solidFill>
                  <a:srgbClr val="FF0000"/>
                </a:solidFill>
                <a:latin typeface="Times New Roman" pitchFamily="18" charset="0"/>
                <a:cs typeface="Times New Roman" pitchFamily="18" charset="0"/>
              </a:rPr>
              <a:t>Hasil</a:t>
            </a:r>
            <a:r>
              <a:rPr lang="en-US" sz="2000" dirty="0" smtClean="0">
                <a:solidFill>
                  <a:srgbClr val="FF0000"/>
                </a:solidFill>
                <a:latin typeface="Times New Roman" pitchFamily="18" charset="0"/>
                <a:cs typeface="Times New Roman" pitchFamily="18" charset="0"/>
              </a:rPr>
              <a:t> Usaha per </a:t>
            </a:r>
            <a:r>
              <a:rPr lang="en-US" sz="2000" dirty="0" err="1" smtClean="0">
                <a:solidFill>
                  <a:srgbClr val="FF0000"/>
                </a:solidFill>
                <a:latin typeface="Times New Roman" pitchFamily="18" charset="0"/>
                <a:cs typeface="Times New Roman" pitchFamily="18" charset="0"/>
              </a:rPr>
              <a:t>anggota</a:t>
            </a:r>
            <a:endParaRPr lang="en-US" sz="2000" dirty="0" smtClean="0">
              <a:solidFill>
                <a:srgbClr val="FF0000"/>
              </a:solidFill>
              <a:latin typeface="Times New Roman" pitchFamily="18" charset="0"/>
              <a:cs typeface="Times New Roman" pitchFamily="18" charset="0"/>
            </a:endParaRPr>
          </a:p>
          <a:p>
            <a:pPr marL="609600" indent="-609600">
              <a:lnSpc>
                <a:spcPct val="90000"/>
              </a:lnSpc>
              <a:buNone/>
            </a:pPr>
            <a:r>
              <a:rPr lang="en-US" sz="2000" dirty="0" smtClean="0">
                <a:solidFill>
                  <a:srgbClr val="FFFF00"/>
                </a:solidFill>
                <a:latin typeface="Times New Roman" pitchFamily="18" charset="0"/>
                <a:cs typeface="Times New Roman" pitchFamily="18" charset="0"/>
              </a:rPr>
              <a:t>JUA       : </a:t>
            </a:r>
            <a:r>
              <a:rPr lang="en-US" sz="2000" dirty="0" err="1" smtClean="0">
                <a:solidFill>
                  <a:srgbClr val="FFFF00"/>
                </a:solidFill>
                <a:latin typeface="Times New Roman" pitchFamily="18" charset="0"/>
                <a:cs typeface="Times New Roman" pitchFamily="18" charset="0"/>
              </a:rPr>
              <a:t>Jasa</a:t>
            </a:r>
            <a:r>
              <a:rPr lang="en-US" sz="2000" dirty="0" smtClean="0">
                <a:solidFill>
                  <a:srgbClr val="FFFF00"/>
                </a:solidFill>
                <a:latin typeface="Times New Roman" pitchFamily="18" charset="0"/>
                <a:cs typeface="Times New Roman" pitchFamily="18" charset="0"/>
              </a:rPr>
              <a:t> Usaha </a:t>
            </a:r>
            <a:r>
              <a:rPr lang="en-US" sz="2000" dirty="0" err="1" smtClean="0">
                <a:solidFill>
                  <a:srgbClr val="FFFF00"/>
                </a:solidFill>
                <a:latin typeface="Times New Roman" pitchFamily="18" charset="0"/>
                <a:cs typeface="Times New Roman" pitchFamily="18" charset="0"/>
              </a:rPr>
              <a:t>Anggota</a:t>
            </a:r>
            <a:endParaRPr lang="en-US" sz="2000" dirty="0" smtClean="0">
              <a:solidFill>
                <a:srgbClr val="00B0F0"/>
              </a:solidFill>
              <a:latin typeface="Times New Roman" pitchFamily="18" charset="0"/>
              <a:cs typeface="Times New Roman" pitchFamily="18" charset="0"/>
            </a:endParaRPr>
          </a:p>
          <a:p>
            <a:pPr marL="609600" indent="-609600">
              <a:lnSpc>
                <a:spcPct val="90000"/>
              </a:lnSpc>
              <a:buNone/>
            </a:pPr>
            <a:r>
              <a:rPr lang="en-US" sz="2000" dirty="0" smtClean="0">
                <a:solidFill>
                  <a:srgbClr val="00B0F0"/>
                </a:solidFill>
                <a:latin typeface="Times New Roman" pitchFamily="18" charset="0"/>
                <a:cs typeface="Times New Roman" pitchFamily="18" charset="0"/>
              </a:rPr>
              <a:t>JMA      : </a:t>
            </a:r>
            <a:r>
              <a:rPr lang="en-US" sz="2000" dirty="0" err="1" smtClean="0">
                <a:solidFill>
                  <a:srgbClr val="00B0F0"/>
                </a:solidFill>
                <a:latin typeface="Times New Roman" pitchFamily="18" charset="0"/>
                <a:cs typeface="Times New Roman" pitchFamily="18" charset="0"/>
              </a:rPr>
              <a:t>Jasa</a:t>
            </a:r>
            <a:r>
              <a:rPr lang="en-US" sz="2000" dirty="0" smtClean="0">
                <a:solidFill>
                  <a:srgbClr val="00B0F0"/>
                </a:solidFill>
                <a:latin typeface="Times New Roman" pitchFamily="18" charset="0"/>
                <a:cs typeface="Times New Roman" pitchFamily="18" charset="0"/>
              </a:rPr>
              <a:t> Modal </a:t>
            </a:r>
            <a:r>
              <a:rPr lang="en-US" sz="2000" dirty="0" err="1" smtClean="0">
                <a:solidFill>
                  <a:srgbClr val="00B0F0"/>
                </a:solidFill>
                <a:latin typeface="Times New Roman" pitchFamily="18" charset="0"/>
                <a:cs typeface="Times New Roman" pitchFamily="18" charset="0"/>
              </a:rPr>
              <a:t>Anggota</a:t>
            </a:r>
            <a:endParaRPr lang="en-US" sz="2000" dirty="0" smtClean="0">
              <a:solidFill>
                <a:srgbClr val="00B0F0"/>
              </a:solidFill>
              <a:latin typeface="Times New Roman" pitchFamily="18" charset="0"/>
              <a:cs typeface="Times New Roman" pitchFamily="18" charset="0"/>
            </a:endParaRPr>
          </a:p>
          <a:p>
            <a:pPr marL="609600" indent="-609600">
              <a:lnSpc>
                <a:spcPct val="90000"/>
              </a:lnSpc>
              <a:buNone/>
            </a:pPr>
            <a:r>
              <a:rPr lang="en-US" sz="2000" dirty="0" smtClean="0">
                <a:solidFill>
                  <a:srgbClr val="FFFF00"/>
                </a:solidFill>
                <a:latin typeface="Times New Roman" pitchFamily="18" charset="0"/>
                <a:cs typeface="Times New Roman" pitchFamily="18" charset="0"/>
              </a:rPr>
              <a:t>VA         : Volume Usaha </a:t>
            </a:r>
            <a:r>
              <a:rPr lang="en-US" sz="2000" dirty="0" err="1" smtClean="0">
                <a:solidFill>
                  <a:srgbClr val="FFFF00"/>
                </a:solidFill>
                <a:latin typeface="Times New Roman" pitchFamily="18" charset="0"/>
                <a:cs typeface="Times New Roman" pitchFamily="18" charset="0"/>
              </a:rPr>
              <a:t>Anggota</a:t>
            </a:r>
            <a:r>
              <a:rPr lang="en-US" sz="2000" dirty="0" smtClean="0">
                <a:solidFill>
                  <a:srgbClr val="FFFF00"/>
                </a:solidFill>
                <a:latin typeface="Times New Roman" pitchFamily="18" charset="0"/>
                <a:cs typeface="Times New Roman" pitchFamily="18" charset="0"/>
              </a:rPr>
              <a:t> (Total </a:t>
            </a:r>
            <a:r>
              <a:rPr lang="en-US" sz="2000" dirty="0" err="1" smtClean="0">
                <a:solidFill>
                  <a:srgbClr val="FFFF00"/>
                </a:solidFill>
                <a:latin typeface="Times New Roman" pitchFamily="18" charset="0"/>
                <a:cs typeface="Times New Roman" pitchFamily="18" charset="0"/>
              </a:rPr>
              <a:t>transaksi</a:t>
            </a:r>
            <a:r>
              <a:rPr lang="en-US" sz="2000" dirty="0" smtClean="0">
                <a:solidFill>
                  <a:srgbClr val="FFFF00"/>
                </a:solidFill>
                <a:latin typeface="Times New Roman" pitchFamily="18" charset="0"/>
                <a:cs typeface="Times New Roman" pitchFamily="18" charset="0"/>
              </a:rPr>
              <a:t> </a:t>
            </a:r>
            <a:r>
              <a:rPr lang="en-US" sz="2000" dirty="0" err="1" smtClean="0">
                <a:solidFill>
                  <a:srgbClr val="FFFF00"/>
                </a:solidFill>
                <a:latin typeface="Times New Roman" pitchFamily="18" charset="0"/>
                <a:cs typeface="Times New Roman" pitchFamily="18" charset="0"/>
              </a:rPr>
              <a:t>anggota</a:t>
            </a:r>
            <a:r>
              <a:rPr lang="en-US" sz="2000" dirty="0" smtClean="0">
                <a:solidFill>
                  <a:srgbClr val="FFFF00"/>
                </a:solidFill>
                <a:latin typeface="Times New Roman" pitchFamily="18" charset="0"/>
                <a:cs typeface="Times New Roman" pitchFamily="18" charset="0"/>
              </a:rPr>
              <a:t>)</a:t>
            </a:r>
          </a:p>
          <a:p>
            <a:pPr marL="609600" indent="-609600">
              <a:lnSpc>
                <a:spcPct val="90000"/>
              </a:lnSpc>
              <a:buNone/>
            </a:pPr>
            <a:r>
              <a:rPr lang="en-US" sz="2000" dirty="0" smtClean="0">
                <a:solidFill>
                  <a:srgbClr val="FFFF00"/>
                </a:solidFill>
                <a:latin typeface="Times New Roman" pitchFamily="18" charset="0"/>
                <a:cs typeface="Times New Roman" pitchFamily="18" charset="0"/>
              </a:rPr>
              <a:t>VUK     : Volume Usaha Total </a:t>
            </a:r>
            <a:r>
              <a:rPr lang="en-US" sz="2000" dirty="0" err="1" smtClean="0">
                <a:solidFill>
                  <a:srgbClr val="FFFF00"/>
                </a:solidFill>
                <a:latin typeface="Times New Roman" pitchFamily="18" charset="0"/>
                <a:cs typeface="Times New Roman" pitchFamily="18" charset="0"/>
              </a:rPr>
              <a:t>Koperasi</a:t>
            </a:r>
            <a:r>
              <a:rPr lang="en-US" sz="2000" dirty="0" smtClean="0">
                <a:solidFill>
                  <a:srgbClr val="FFFF00"/>
                </a:solidFill>
                <a:latin typeface="Times New Roman" pitchFamily="18" charset="0"/>
                <a:cs typeface="Times New Roman" pitchFamily="18" charset="0"/>
              </a:rPr>
              <a:t> (Total </a:t>
            </a:r>
            <a:r>
              <a:rPr lang="en-US" sz="2000" dirty="0" err="1" smtClean="0">
                <a:solidFill>
                  <a:srgbClr val="FFFF00"/>
                </a:solidFill>
                <a:latin typeface="Times New Roman" pitchFamily="18" charset="0"/>
                <a:cs typeface="Times New Roman" pitchFamily="18" charset="0"/>
              </a:rPr>
              <a:t>transaksi</a:t>
            </a:r>
            <a:r>
              <a:rPr lang="en-US" sz="2000" dirty="0" smtClean="0">
                <a:solidFill>
                  <a:srgbClr val="FFFF00"/>
                </a:solidFill>
                <a:latin typeface="Times New Roman" pitchFamily="18" charset="0"/>
                <a:cs typeface="Times New Roman" pitchFamily="18" charset="0"/>
              </a:rPr>
              <a:t> </a:t>
            </a:r>
            <a:r>
              <a:rPr lang="en-US" sz="2000" dirty="0" err="1" smtClean="0">
                <a:solidFill>
                  <a:srgbClr val="FFFF00"/>
                </a:solidFill>
                <a:latin typeface="Times New Roman" pitchFamily="18" charset="0"/>
                <a:cs typeface="Times New Roman" pitchFamily="18" charset="0"/>
              </a:rPr>
              <a:t>koperasi</a:t>
            </a:r>
            <a:r>
              <a:rPr lang="en-US" sz="2000" dirty="0" smtClean="0">
                <a:solidFill>
                  <a:srgbClr val="FFFF00"/>
                </a:solidFill>
                <a:latin typeface="Times New Roman" pitchFamily="18" charset="0"/>
                <a:cs typeface="Times New Roman" pitchFamily="18" charset="0"/>
              </a:rPr>
              <a:t>)</a:t>
            </a:r>
          </a:p>
          <a:p>
            <a:pPr marL="609600" indent="-609600">
              <a:lnSpc>
                <a:spcPct val="90000"/>
              </a:lnSpc>
              <a:buNone/>
            </a:pPr>
            <a:r>
              <a:rPr lang="en-US" sz="2000" dirty="0" smtClean="0">
                <a:solidFill>
                  <a:srgbClr val="00B0F0"/>
                </a:solidFill>
                <a:latin typeface="Times New Roman" pitchFamily="18" charset="0"/>
                <a:cs typeface="Times New Roman" pitchFamily="18" charset="0"/>
              </a:rPr>
              <a:t>SA         : </a:t>
            </a:r>
            <a:r>
              <a:rPr lang="en-US" sz="2000" dirty="0" err="1" smtClean="0">
                <a:solidFill>
                  <a:srgbClr val="00B0F0"/>
                </a:solidFill>
                <a:latin typeface="Times New Roman" pitchFamily="18" charset="0"/>
                <a:cs typeface="Times New Roman" pitchFamily="18" charset="0"/>
              </a:rPr>
              <a:t>Jumlah</a:t>
            </a:r>
            <a:r>
              <a:rPr lang="en-US" sz="2000" dirty="0" smtClean="0">
                <a:solidFill>
                  <a:srgbClr val="00B0F0"/>
                </a:solidFill>
                <a:latin typeface="Times New Roman" pitchFamily="18" charset="0"/>
                <a:cs typeface="Times New Roman" pitchFamily="18" charset="0"/>
              </a:rPr>
              <a:t> </a:t>
            </a:r>
            <a:r>
              <a:rPr lang="en-US" sz="2000" dirty="0" err="1" smtClean="0">
                <a:solidFill>
                  <a:srgbClr val="00B0F0"/>
                </a:solidFill>
                <a:latin typeface="Times New Roman" pitchFamily="18" charset="0"/>
                <a:cs typeface="Times New Roman" pitchFamily="18" charset="0"/>
              </a:rPr>
              <a:t>Simpanan</a:t>
            </a:r>
            <a:r>
              <a:rPr lang="en-US" sz="2000" dirty="0" smtClean="0">
                <a:solidFill>
                  <a:srgbClr val="00B0F0"/>
                </a:solidFill>
                <a:latin typeface="Times New Roman" pitchFamily="18" charset="0"/>
                <a:cs typeface="Times New Roman" pitchFamily="18" charset="0"/>
              </a:rPr>
              <a:t> </a:t>
            </a:r>
            <a:r>
              <a:rPr lang="en-US" sz="2000" dirty="0" err="1" smtClean="0">
                <a:solidFill>
                  <a:srgbClr val="00B0F0"/>
                </a:solidFill>
                <a:latin typeface="Times New Roman" pitchFamily="18" charset="0"/>
                <a:cs typeface="Times New Roman" pitchFamily="18" charset="0"/>
              </a:rPr>
              <a:t>Anggota</a:t>
            </a:r>
            <a:endParaRPr lang="en-US" sz="2000" dirty="0" smtClean="0">
              <a:solidFill>
                <a:srgbClr val="00B0F0"/>
              </a:solidFill>
              <a:latin typeface="Times New Roman" pitchFamily="18" charset="0"/>
              <a:cs typeface="Times New Roman" pitchFamily="18" charset="0"/>
            </a:endParaRPr>
          </a:p>
          <a:p>
            <a:pPr marL="609600" indent="-609600">
              <a:lnSpc>
                <a:spcPct val="90000"/>
              </a:lnSpc>
              <a:buNone/>
            </a:pPr>
            <a:r>
              <a:rPr lang="en-US" sz="2000" dirty="0" smtClean="0">
                <a:solidFill>
                  <a:srgbClr val="00B0F0"/>
                </a:solidFill>
                <a:latin typeface="Times New Roman" pitchFamily="18" charset="0"/>
                <a:cs typeface="Times New Roman" pitchFamily="18" charset="0"/>
              </a:rPr>
              <a:t>TMS      : Total Modal </a:t>
            </a:r>
            <a:r>
              <a:rPr lang="en-US" sz="2000" dirty="0" err="1" smtClean="0">
                <a:solidFill>
                  <a:srgbClr val="00B0F0"/>
                </a:solidFill>
                <a:latin typeface="Times New Roman" pitchFamily="18" charset="0"/>
                <a:cs typeface="Times New Roman" pitchFamily="18" charset="0"/>
              </a:rPr>
              <a:t>Sendiri</a:t>
            </a:r>
            <a:r>
              <a:rPr lang="en-US" sz="2000" dirty="0" smtClean="0">
                <a:solidFill>
                  <a:srgbClr val="00B0F0"/>
                </a:solidFill>
                <a:latin typeface="Times New Roman" pitchFamily="18" charset="0"/>
                <a:cs typeface="Times New Roman" pitchFamily="18" charset="0"/>
              </a:rPr>
              <a:t> (</a:t>
            </a:r>
            <a:r>
              <a:rPr lang="en-US" sz="2000" dirty="0" err="1" smtClean="0">
                <a:solidFill>
                  <a:srgbClr val="00B0F0"/>
                </a:solidFill>
                <a:latin typeface="Times New Roman" pitchFamily="18" charset="0"/>
                <a:cs typeface="Times New Roman" pitchFamily="18" charset="0"/>
              </a:rPr>
              <a:t>Simpanan</a:t>
            </a:r>
            <a:r>
              <a:rPr lang="en-US" sz="2000" dirty="0" smtClean="0">
                <a:solidFill>
                  <a:srgbClr val="00B0F0"/>
                </a:solidFill>
                <a:latin typeface="Times New Roman" pitchFamily="18" charset="0"/>
                <a:cs typeface="Times New Roman" pitchFamily="18" charset="0"/>
              </a:rPr>
              <a:t> </a:t>
            </a:r>
            <a:r>
              <a:rPr lang="en-US" sz="2000" dirty="0" err="1" smtClean="0">
                <a:solidFill>
                  <a:srgbClr val="00B0F0"/>
                </a:solidFill>
                <a:latin typeface="Times New Roman" pitchFamily="18" charset="0"/>
                <a:cs typeface="Times New Roman" pitchFamily="18" charset="0"/>
              </a:rPr>
              <a:t>anggota</a:t>
            </a:r>
            <a:r>
              <a:rPr lang="en-US" sz="2000" dirty="0" smtClean="0">
                <a:solidFill>
                  <a:srgbClr val="00B0F0"/>
                </a:solidFill>
                <a:latin typeface="Times New Roman" pitchFamily="18" charset="0"/>
                <a:cs typeface="Times New Roman" pitchFamily="18" charset="0"/>
              </a:rPr>
              <a:t> total)</a:t>
            </a:r>
          </a:p>
          <a:p>
            <a:pPr marL="609600" indent="-609600">
              <a:lnSpc>
                <a:spcPct val="90000"/>
              </a:lnSpc>
              <a:buNone/>
            </a:pPr>
            <a:endParaRPr lang="en-US" sz="2000" dirty="0" smtClean="0">
              <a:latin typeface="Times New Roman" pitchFamily="18" charset="0"/>
              <a:cs typeface="Times New Roman" pitchFamily="18" charset="0"/>
            </a:endParaRPr>
          </a:p>
          <a:p>
            <a:pPr marL="609600" indent="-609600">
              <a:lnSpc>
                <a:spcPct val="90000"/>
              </a:lnSpc>
              <a:buNone/>
            </a:pPr>
            <a:endParaRPr lang="en-US" sz="2000" dirty="0" smtClean="0">
              <a:latin typeface="Times New Roman" pitchFamily="18" charset="0"/>
              <a:cs typeface="Times New Roman" pitchFamily="18" charset="0"/>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0"/>
            <a:ext cx="9067800" cy="6858000"/>
          </a:xfrm>
        </p:spPr>
        <p:txBody>
          <a:bodyPr>
            <a:noAutofit/>
          </a:bodyPr>
          <a:lstStyle/>
          <a:p>
            <a:pPr algn="ctr">
              <a:buNone/>
            </a:pPr>
            <a:r>
              <a:rPr lang="en-US" sz="2100" dirty="0" smtClean="0">
                <a:solidFill>
                  <a:srgbClr val="FFFF00"/>
                </a:solidFill>
                <a:latin typeface="Arial Black" pitchFamily="34" charset="0"/>
              </a:rPr>
              <a:t>SHU ( </a:t>
            </a:r>
            <a:r>
              <a:rPr lang="en-US" sz="2100" dirty="0" err="1" smtClean="0">
                <a:solidFill>
                  <a:srgbClr val="FFFF00"/>
                </a:solidFill>
                <a:latin typeface="Arial Black" pitchFamily="34" charset="0"/>
              </a:rPr>
              <a:t>Sisa</a:t>
            </a:r>
            <a:r>
              <a:rPr lang="en-US" sz="2100" dirty="0" smtClean="0">
                <a:solidFill>
                  <a:srgbClr val="FFFF00"/>
                </a:solidFill>
                <a:latin typeface="Arial Black" pitchFamily="34" charset="0"/>
              </a:rPr>
              <a:t> </a:t>
            </a:r>
            <a:r>
              <a:rPr lang="en-US" sz="2100" dirty="0" err="1" smtClean="0">
                <a:solidFill>
                  <a:srgbClr val="FFFF00"/>
                </a:solidFill>
                <a:latin typeface="Arial Black" pitchFamily="34" charset="0"/>
              </a:rPr>
              <a:t>Hasil</a:t>
            </a:r>
            <a:r>
              <a:rPr lang="en-US" sz="2100" dirty="0" smtClean="0">
                <a:solidFill>
                  <a:srgbClr val="FFFF00"/>
                </a:solidFill>
                <a:latin typeface="Arial Black" pitchFamily="34" charset="0"/>
              </a:rPr>
              <a:t> Usaha)</a:t>
            </a:r>
          </a:p>
          <a:p>
            <a:pPr algn="ctr">
              <a:buNone/>
            </a:pPr>
            <a:endParaRPr lang="en-US" sz="2100" dirty="0" smtClean="0">
              <a:solidFill>
                <a:srgbClr val="FFFF00"/>
              </a:solidFill>
              <a:latin typeface="Arial Black" pitchFamily="34" charset="0"/>
            </a:endParaRPr>
          </a:p>
          <a:p>
            <a:pPr marL="609600" indent="-609600">
              <a:lnSpc>
                <a:spcPct val="90000"/>
              </a:lnSpc>
              <a:tabLst>
                <a:tab pos="4976813" algn="l"/>
              </a:tabLst>
            </a:pPr>
            <a:r>
              <a:rPr lang="en-US" sz="2100" dirty="0" err="1" smtClean="0">
                <a:solidFill>
                  <a:srgbClr val="00B0F0"/>
                </a:solidFill>
                <a:latin typeface="Times New Roman" pitchFamily="18" charset="0"/>
                <a:cs typeface="Times New Roman" pitchFamily="18" charset="0"/>
              </a:rPr>
              <a:t>Prinsip-prinsip</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pembagian</a:t>
            </a:r>
            <a:endParaRPr lang="en-US" sz="2100" dirty="0" smtClean="0">
              <a:solidFill>
                <a:srgbClr val="00B0F0"/>
              </a:solidFill>
              <a:latin typeface="Times New Roman" pitchFamily="18" charset="0"/>
              <a:cs typeface="Times New Roman" pitchFamily="18" charset="0"/>
            </a:endParaRPr>
          </a:p>
          <a:p>
            <a:pPr marL="609600" indent="-609600">
              <a:lnSpc>
                <a:spcPct val="90000"/>
              </a:lnSpc>
              <a:buFont typeface="Wingdings" pitchFamily="2" charset="2"/>
              <a:buAutoNum type="arabicParenR"/>
              <a:tabLst>
                <a:tab pos="4976813" algn="l"/>
              </a:tabLst>
            </a:pPr>
            <a:r>
              <a:rPr lang="en-US" sz="2100" dirty="0" smtClean="0">
                <a:solidFill>
                  <a:schemeClr val="accent4">
                    <a:lumMod val="20000"/>
                    <a:lumOff val="80000"/>
                  </a:schemeClr>
                </a:solidFill>
                <a:latin typeface="Times New Roman" pitchFamily="18" charset="0"/>
                <a:cs typeface="Times New Roman" pitchFamily="18" charset="0"/>
              </a:rPr>
              <a:t>SHU yang </a:t>
            </a:r>
            <a:r>
              <a:rPr lang="en-US" sz="2100" dirty="0" err="1" smtClean="0">
                <a:solidFill>
                  <a:schemeClr val="accent4">
                    <a:lumMod val="20000"/>
                    <a:lumOff val="80000"/>
                  </a:schemeClr>
                </a:solidFill>
                <a:latin typeface="Times New Roman" pitchFamily="18" charset="0"/>
                <a:cs typeface="Times New Roman" pitchFamily="18" charset="0"/>
              </a:rPr>
              <a:t>dibagi</a:t>
            </a:r>
            <a:r>
              <a:rPr lang="en-US" sz="2100" dirty="0" smtClean="0">
                <a:solidFill>
                  <a:schemeClr val="accent4">
                    <a:lumMod val="20000"/>
                    <a:lumOff val="80000"/>
                  </a:schemeClr>
                </a:solidFill>
                <a:latin typeface="Times New Roman" pitchFamily="18" charset="0"/>
                <a:cs typeface="Times New Roman" pitchFamily="18" charset="0"/>
              </a:rPr>
              <a:t> </a:t>
            </a:r>
            <a:r>
              <a:rPr lang="en-US" sz="2100" dirty="0" err="1" smtClean="0">
                <a:solidFill>
                  <a:schemeClr val="accent4">
                    <a:lumMod val="20000"/>
                    <a:lumOff val="80000"/>
                  </a:schemeClr>
                </a:solidFill>
                <a:latin typeface="Times New Roman" pitchFamily="18" charset="0"/>
                <a:cs typeface="Times New Roman" pitchFamily="18" charset="0"/>
              </a:rPr>
              <a:t>adalah</a:t>
            </a:r>
            <a:r>
              <a:rPr lang="en-US" sz="2100" dirty="0" smtClean="0">
                <a:solidFill>
                  <a:schemeClr val="accent4">
                    <a:lumMod val="20000"/>
                    <a:lumOff val="80000"/>
                  </a:schemeClr>
                </a:solidFill>
                <a:latin typeface="Times New Roman" pitchFamily="18" charset="0"/>
                <a:cs typeface="Times New Roman" pitchFamily="18" charset="0"/>
              </a:rPr>
              <a:t> yang </a:t>
            </a:r>
            <a:r>
              <a:rPr lang="en-US" sz="2100" dirty="0" err="1" smtClean="0">
                <a:solidFill>
                  <a:schemeClr val="accent4">
                    <a:lumMod val="20000"/>
                    <a:lumOff val="80000"/>
                  </a:schemeClr>
                </a:solidFill>
                <a:latin typeface="Times New Roman" pitchFamily="18" charset="0"/>
                <a:cs typeface="Times New Roman" pitchFamily="18" charset="0"/>
              </a:rPr>
              <a:t>bersumber</a:t>
            </a:r>
            <a:r>
              <a:rPr lang="en-US" sz="2100" dirty="0" smtClean="0">
                <a:solidFill>
                  <a:schemeClr val="accent4">
                    <a:lumMod val="20000"/>
                    <a:lumOff val="80000"/>
                  </a:schemeClr>
                </a:solidFill>
                <a:latin typeface="Times New Roman" pitchFamily="18" charset="0"/>
                <a:cs typeface="Times New Roman" pitchFamily="18" charset="0"/>
              </a:rPr>
              <a:t> </a:t>
            </a:r>
            <a:r>
              <a:rPr lang="en-US" sz="2100" dirty="0" err="1" smtClean="0">
                <a:solidFill>
                  <a:schemeClr val="accent4">
                    <a:lumMod val="20000"/>
                    <a:lumOff val="80000"/>
                  </a:schemeClr>
                </a:solidFill>
                <a:latin typeface="Times New Roman" pitchFamily="18" charset="0"/>
                <a:cs typeface="Times New Roman" pitchFamily="18" charset="0"/>
              </a:rPr>
              <a:t>dari</a:t>
            </a:r>
            <a:r>
              <a:rPr lang="en-US" sz="2100" dirty="0" smtClean="0">
                <a:solidFill>
                  <a:schemeClr val="accent4">
                    <a:lumMod val="20000"/>
                    <a:lumOff val="80000"/>
                  </a:schemeClr>
                </a:solidFill>
                <a:latin typeface="Times New Roman" pitchFamily="18" charset="0"/>
                <a:cs typeface="Times New Roman" pitchFamily="18" charset="0"/>
              </a:rPr>
              <a:t> </a:t>
            </a:r>
            <a:r>
              <a:rPr lang="en-US" sz="2100" dirty="0" err="1" smtClean="0">
                <a:solidFill>
                  <a:schemeClr val="accent4">
                    <a:lumMod val="20000"/>
                    <a:lumOff val="80000"/>
                  </a:schemeClr>
                </a:solidFill>
                <a:latin typeface="Times New Roman" pitchFamily="18" charset="0"/>
                <a:cs typeface="Times New Roman" pitchFamily="18" charset="0"/>
              </a:rPr>
              <a:t>anggota</a:t>
            </a:r>
            <a:endParaRPr lang="en-US" sz="2100" dirty="0" smtClean="0">
              <a:solidFill>
                <a:schemeClr val="accent4">
                  <a:lumMod val="20000"/>
                  <a:lumOff val="80000"/>
                </a:schemeClr>
              </a:solidFill>
              <a:latin typeface="Times New Roman" pitchFamily="18" charset="0"/>
              <a:cs typeface="Times New Roman" pitchFamily="18" charset="0"/>
            </a:endParaRPr>
          </a:p>
          <a:p>
            <a:pPr marL="609600" indent="-609600">
              <a:lnSpc>
                <a:spcPct val="90000"/>
              </a:lnSpc>
              <a:buFont typeface="Wingdings" pitchFamily="2" charset="2"/>
              <a:buAutoNum type="arabicParenR"/>
            </a:pPr>
            <a:r>
              <a:rPr lang="en-US" sz="2100" dirty="0" err="1" smtClean="0">
                <a:solidFill>
                  <a:srgbClr val="00FF99"/>
                </a:solidFill>
                <a:latin typeface="Times New Roman" pitchFamily="18" charset="0"/>
                <a:cs typeface="Times New Roman" pitchFamily="18" charset="0"/>
              </a:rPr>
              <a:t>Dilakukan</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secara</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transparan</a:t>
            </a:r>
            <a:endParaRPr lang="en-US" sz="2100" dirty="0" smtClean="0">
              <a:solidFill>
                <a:srgbClr val="00FF99"/>
              </a:solidFill>
              <a:latin typeface="Times New Roman" pitchFamily="18" charset="0"/>
              <a:cs typeface="Times New Roman" pitchFamily="18" charset="0"/>
            </a:endParaRPr>
          </a:p>
          <a:p>
            <a:pPr marL="609600" indent="-609600">
              <a:lnSpc>
                <a:spcPct val="90000"/>
              </a:lnSpc>
              <a:buFont typeface="Wingdings" pitchFamily="2" charset="2"/>
              <a:buAutoNum type="arabicParenR"/>
            </a:pPr>
            <a:r>
              <a:rPr lang="en-US" sz="2100" dirty="0" err="1" smtClean="0">
                <a:solidFill>
                  <a:srgbClr val="FF0000"/>
                </a:solidFill>
                <a:latin typeface="Times New Roman" pitchFamily="18" charset="0"/>
                <a:cs typeface="Times New Roman" pitchFamily="18" charset="0"/>
              </a:rPr>
              <a:t>Dibayar</a:t>
            </a:r>
            <a:r>
              <a:rPr lang="en-US" sz="2100" dirty="0" smtClean="0">
                <a:solidFill>
                  <a:srgbClr val="FF0000"/>
                </a:solidFill>
                <a:latin typeface="Times New Roman" pitchFamily="18" charset="0"/>
                <a:cs typeface="Times New Roman" pitchFamily="18" charset="0"/>
              </a:rPr>
              <a:t> </a:t>
            </a:r>
            <a:r>
              <a:rPr lang="en-US" sz="2100" dirty="0" err="1" smtClean="0">
                <a:solidFill>
                  <a:srgbClr val="FF0000"/>
                </a:solidFill>
                <a:latin typeface="Times New Roman" pitchFamily="18" charset="0"/>
                <a:cs typeface="Times New Roman" pitchFamily="18" charset="0"/>
              </a:rPr>
              <a:t>secara</a:t>
            </a:r>
            <a:r>
              <a:rPr lang="en-US" sz="2100" dirty="0" smtClean="0">
                <a:solidFill>
                  <a:srgbClr val="FF0000"/>
                </a:solidFill>
                <a:latin typeface="Times New Roman" pitchFamily="18" charset="0"/>
                <a:cs typeface="Times New Roman" pitchFamily="18" charset="0"/>
              </a:rPr>
              <a:t> </a:t>
            </a:r>
            <a:r>
              <a:rPr lang="en-US" sz="2100" dirty="0" err="1" smtClean="0">
                <a:solidFill>
                  <a:srgbClr val="FF0000"/>
                </a:solidFill>
                <a:latin typeface="Times New Roman" pitchFamily="18" charset="0"/>
                <a:cs typeface="Times New Roman" pitchFamily="18" charset="0"/>
              </a:rPr>
              <a:t>tunai</a:t>
            </a:r>
            <a:endParaRPr lang="en-US" sz="2100" dirty="0" smtClean="0">
              <a:solidFill>
                <a:srgbClr val="FF0000"/>
              </a:solidFill>
              <a:latin typeface="Times New Roman" pitchFamily="18" charset="0"/>
              <a:cs typeface="Times New Roman" pitchFamily="18" charset="0"/>
            </a:endParaRPr>
          </a:p>
          <a:p>
            <a:pPr marL="609600" indent="-609600">
              <a:lnSpc>
                <a:spcPct val="90000"/>
              </a:lnSpc>
              <a:buFont typeface="Wingdings" pitchFamily="2" charset="2"/>
              <a:buAutoNum type="arabicParenR"/>
            </a:pPr>
            <a:r>
              <a:rPr lang="en-US" sz="2100" dirty="0" smtClean="0">
                <a:solidFill>
                  <a:srgbClr val="FFC000"/>
                </a:solidFill>
                <a:latin typeface="Times New Roman" pitchFamily="18" charset="0"/>
                <a:cs typeface="Times New Roman" pitchFamily="18" charset="0"/>
              </a:rPr>
              <a:t>SHU </a:t>
            </a:r>
            <a:r>
              <a:rPr lang="en-US" sz="2100" dirty="0" err="1" smtClean="0">
                <a:solidFill>
                  <a:srgbClr val="FFC000"/>
                </a:solidFill>
                <a:latin typeface="Times New Roman" pitchFamily="18" charset="0"/>
                <a:cs typeface="Times New Roman" pitchFamily="18" charset="0"/>
              </a:rPr>
              <a:t>anggota</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adalah</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jasa</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dari</a:t>
            </a:r>
            <a:r>
              <a:rPr lang="en-US" sz="2100" dirty="0" smtClean="0">
                <a:solidFill>
                  <a:srgbClr val="FFC000"/>
                </a:solidFill>
                <a:latin typeface="Times New Roman" pitchFamily="18" charset="0"/>
                <a:cs typeface="Times New Roman" pitchFamily="18" charset="0"/>
              </a:rPr>
              <a:t> modal </a:t>
            </a:r>
            <a:r>
              <a:rPr lang="en-US" sz="2100" dirty="0" err="1" smtClean="0">
                <a:solidFill>
                  <a:srgbClr val="FFC000"/>
                </a:solidFill>
                <a:latin typeface="Times New Roman" pitchFamily="18" charset="0"/>
                <a:cs typeface="Times New Roman" pitchFamily="18" charset="0"/>
              </a:rPr>
              <a:t>dan</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transaksi</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usaha</a:t>
            </a:r>
            <a:r>
              <a:rPr lang="en-US" sz="2100" dirty="0" smtClean="0">
                <a:solidFill>
                  <a:srgbClr val="FFC000"/>
                </a:solidFill>
                <a:latin typeface="Times New Roman" pitchFamily="18" charset="0"/>
                <a:cs typeface="Times New Roman" pitchFamily="18" charset="0"/>
              </a:rPr>
              <a:t> yang </a:t>
            </a:r>
            <a:r>
              <a:rPr lang="en-US" sz="2100" dirty="0" err="1" smtClean="0">
                <a:solidFill>
                  <a:srgbClr val="FFC000"/>
                </a:solidFill>
                <a:latin typeface="Times New Roman" pitchFamily="18" charset="0"/>
                <a:cs typeface="Times New Roman" pitchFamily="18" charset="0"/>
              </a:rPr>
              <a:t>dilakukan</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anggota</a:t>
            </a:r>
            <a:r>
              <a:rPr lang="en-US" sz="2100" dirty="0" smtClean="0">
                <a:solidFill>
                  <a:srgbClr val="FFC000"/>
                </a:solidFill>
                <a:latin typeface="Times New Roman" pitchFamily="18" charset="0"/>
                <a:cs typeface="Times New Roman" pitchFamily="18" charset="0"/>
              </a:rPr>
              <a:t> </a:t>
            </a:r>
            <a:r>
              <a:rPr lang="en-US" sz="2100" dirty="0" err="1" smtClean="0">
                <a:solidFill>
                  <a:srgbClr val="FFC000"/>
                </a:solidFill>
                <a:latin typeface="Times New Roman" pitchFamily="18" charset="0"/>
                <a:cs typeface="Times New Roman" pitchFamily="18" charset="0"/>
              </a:rPr>
              <a:t>sendiri</a:t>
            </a:r>
            <a:endParaRPr lang="en-US" sz="2100" dirty="0" smtClean="0">
              <a:solidFill>
                <a:srgbClr val="FFC000"/>
              </a:solidFill>
              <a:latin typeface="Times New Roman" pitchFamily="18" charset="0"/>
              <a:cs typeface="Times New Roman" pitchFamily="18" charset="0"/>
            </a:endParaRPr>
          </a:p>
          <a:p>
            <a:pPr>
              <a:buNone/>
            </a:pPr>
            <a:endParaRPr lang="en-US" sz="2100" dirty="0" smtClean="0">
              <a:solidFill>
                <a:srgbClr val="FFFF00"/>
              </a:solidFill>
              <a:latin typeface="Times New Roman" pitchFamily="18" charset="0"/>
              <a:cs typeface="Times New Roman" pitchFamily="18" charset="0"/>
            </a:endParaRPr>
          </a:p>
          <a:p>
            <a:pPr>
              <a:buNone/>
            </a:pPr>
            <a:r>
              <a:rPr lang="en-US" sz="2100" dirty="0" err="1" smtClean="0">
                <a:solidFill>
                  <a:srgbClr val="FFFF00"/>
                </a:solidFill>
                <a:latin typeface="Times New Roman" pitchFamily="18" charset="0"/>
                <a:cs typeface="Times New Roman" pitchFamily="18" charset="0"/>
              </a:rPr>
              <a:t>Contoh</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soal</a:t>
            </a:r>
            <a:r>
              <a:rPr lang="en-US" sz="2100" dirty="0" smtClean="0">
                <a:solidFill>
                  <a:srgbClr val="FFFF00"/>
                </a:solidFill>
                <a:latin typeface="Times New Roman" pitchFamily="18" charset="0"/>
                <a:cs typeface="Times New Roman" pitchFamily="18" charset="0"/>
              </a:rPr>
              <a:t>:</a:t>
            </a:r>
          </a:p>
          <a:p>
            <a:pPr marL="493776" indent="-457200">
              <a:buAutoNum type="arabicPeriod"/>
            </a:pPr>
            <a:r>
              <a:rPr lang="en-US" sz="2100" dirty="0" err="1" smtClean="0">
                <a:solidFill>
                  <a:srgbClr val="FFFF00"/>
                </a:solidFill>
                <a:latin typeface="Times New Roman" pitchFamily="18" charset="0"/>
                <a:cs typeface="Times New Roman" pitchFamily="18" charset="0"/>
              </a:rPr>
              <a:t>Koperasi</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mitra</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tani</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selama</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th</a:t>
            </a:r>
            <a:r>
              <a:rPr lang="en-US" sz="2100" dirty="0" smtClean="0">
                <a:solidFill>
                  <a:srgbClr val="FFFF00"/>
                </a:solidFill>
                <a:latin typeface="Times New Roman" pitchFamily="18" charset="0"/>
                <a:cs typeface="Times New Roman" pitchFamily="18" charset="0"/>
              </a:rPr>
              <a:t> 2012 </a:t>
            </a:r>
            <a:r>
              <a:rPr lang="en-US" sz="2100" dirty="0" err="1" smtClean="0">
                <a:solidFill>
                  <a:srgbClr val="FFFF00"/>
                </a:solidFill>
                <a:latin typeface="Times New Roman" pitchFamily="18" charset="0"/>
                <a:cs typeface="Times New Roman" pitchFamily="18" charset="0"/>
              </a:rPr>
              <a:t>memperoleh</a:t>
            </a:r>
            <a:r>
              <a:rPr lang="en-US" sz="2100" dirty="0" smtClean="0">
                <a:solidFill>
                  <a:srgbClr val="FFFF00"/>
                </a:solidFill>
                <a:latin typeface="Times New Roman" pitchFamily="18" charset="0"/>
                <a:cs typeface="Times New Roman" pitchFamily="18" charset="0"/>
              </a:rPr>
              <a:t> </a:t>
            </a:r>
            <a:r>
              <a:rPr lang="en-US" sz="2100" dirty="0" smtClean="0">
                <a:solidFill>
                  <a:srgbClr val="FF00FF"/>
                </a:solidFill>
                <a:latin typeface="Times New Roman" pitchFamily="18" charset="0"/>
                <a:cs typeface="Times New Roman" pitchFamily="18" charset="0"/>
              </a:rPr>
              <a:t>SHU </a:t>
            </a:r>
            <a:r>
              <a:rPr lang="en-US" sz="2100" dirty="0" err="1" smtClean="0">
                <a:solidFill>
                  <a:srgbClr val="FF00FF"/>
                </a:solidFill>
                <a:latin typeface="Times New Roman" pitchFamily="18" charset="0"/>
                <a:cs typeface="Times New Roman" pitchFamily="18" charset="0"/>
              </a:rPr>
              <a:t>sebesar</a:t>
            </a:r>
            <a:r>
              <a:rPr lang="en-US" sz="2100" dirty="0" smtClean="0">
                <a:solidFill>
                  <a:srgbClr val="FF00FF"/>
                </a:solidFill>
                <a:latin typeface="Times New Roman" pitchFamily="18" charset="0"/>
                <a:cs typeface="Times New Roman" pitchFamily="18" charset="0"/>
              </a:rPr>
              <a:t> </a:t>
            </a:r>
            <a:r>
              <a:rPr lang="en-US" sz="2100" dirty="0" err="1" smtClean="0">
                <a:solidFill>
                  <a:srgbClr val="FF00FF"/>
                </a:solidFill>
                <a:latin typeface="Times New Roman" pitchFamily="18" charset="0"/>
                <a:cs typeface="Times New Roman" pitchFamily="18" charset="0"/>
              </a:rPr>
              <a:t>Rp</a:t>
            </a:r>
            <a:r>
              <a:rPr lang="en-US" sz="2100" dirty="0" smtClean="0">
                <a:solidFill>
                  <a:srgbClr val="FF00FF"/>
                </a:solidFill>
                <a:latin typeface="Times New Roman" pitchFamily="18" charset="0"/>
                <a:cs typeface="Times New Roman" pitchFamily="18" charset="0"/>
              </a:rPr>
              <a:t>. 150.000.000,-</a:t>
            </a:r>
          </a:p>
          <a:p>
            <a:pPr marL="493776" indent="-457200">
              <a:buNone/>
            </a:pP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dialokasikan</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untuk</a:t>
            </a:r>
            <a:r>
              <a:rPr lang="en-US" sz="2100" dirty="0" smtClean="0">
                <a:solidFill>
                  <a:srgbClr val="FFFF00"/>
                </a:solidFill>
                <a:latin typeface="Times New Roman" pitchFamily="18" charset="0"/>
                <a:cs typeface="Times New Roman" pitchFamily="18" charset="0"/>
              </a:rPr>
              <a:t> </a:t>
            </a:r>
            <a:r>
              <a:rPr lang="en-US" sz="2100" dirty="0" err="1" smtClean="0">
                <a:solidFill>
                  <a:srgbClr val="FF00FF"/>
                </a:solidFill>
                <a:latin typeface="Times New Roman" pitchFamily="18" charset="0"/>
                <a:cs typeface="Times New Roman" pitchFamily="18" charset="0"/>
              </a:rPr>
              <a:t>jasa</a:t>
            </a:r>
            <a:r>
              <a:rPr lang="en-US" sz="2100" dirty="0" smtClean="0">
                <a:solidFill>
                  <a:srgbClr val="FF00FF"/>
                </a:solidFill>
                <a:latin typeface="Times New Roman" pitchFamily="18" charset="0"/>
                <a:cs typeface="Times New Roman" pitchFamily="18" charset="0"/>
              </a:rPr>
              <a:t> modal 40%</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dan</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untuk</a:t>
            </a:r>
            <a:r>
              <a:rPr lang="en-US" sz="2100" dirty="0" smtClean="0">
                <a:solidFill>
                  <a:srgbClr val="FFFF00"/>
                </a:solidFill>
                <a:latin typeface="Times New Roman" pitchFamily="18" charset="0"/>
                <a:cs typeface="Times New Roman" pitchFamily="18" charset="0"/>
              </a:rPr>
              <a:t> </a:t>
            </a:r>
            <a:r>
              <a:rPr lang="en-US" sz="2100" dirty="0" err="1" smtClean="0">
                <a:solidFill>
                  <a:srgbClr val="FF00FF"/>
                </a:solidFill>
                <a:latin typeface="Times New Roman" pitchFamily="18" charset="0"/>
                <a:cs typeface="Times New Roman" pitchFamily="18" charset="0"/>
              </a:rPr>
              <a:t>jasa</a:t>
            </a:r>
            <a:r>
              <a:rPr lang="en-US" sz="2100" dirty="0" smtClean="0">
                <a:solidFill>
                  <a:srgbClr val="FF00FF"/>
                </a:solidFill>
                <a:latin typeface="Times New Roman" pitchFamily="18" charset="0"/>
                <a:cs typeface="Times New Roman" pitchFamily="18" charset="0"/>
              </a:rPr>
              <a:t> </a:t>
            </a:r>
            <a:r>
              <a:rPr lang="en-US" sz="2100" dirty="0" err="1" smtClean="0">
                <a:solidFill>
                  <a:srgbClr val="FF00FF"/>
                </a:solidFill>
                <a:latin typeface="Times New Roman" pitchFamily="18" charset="0"/>
                <a:cs typeface="Times New Roman" pitchFamily="18" charset="0"/>
              </a:rPr>
              <a:t>simpanan</a:t>
            </a:r>
            <a:r>
              <a:rPr lang="en-US" sz="2100" dirty="0" smtClean="0">
                <a:solidFill>
                  <a:srgbClr val="FF00FF"/>
                </a:solidFill>
                <a:latin typeface="Times New Roman" pitchFamily="18" charset="0"/>
                <a:cs typeface="Times New Roman" pitchFamily="18" charset="0"/>
              </a:rPr>
              <a:t> 60%</a:t>
            </a:r>
            <a:r>
              <a:rPr lang="en-US" sz="2100" dirty="0" smtClean="0">
                <a:solidFill>
                  <a:srgbClr val="FFFF00"/>
                </a:solidFill>
                <a:latin typeface="Times New Roman" pitchFamily="18" charset="0"/>
                <a:cs typeface="Times New Roman" pitchFamily="18" charset="0"/>
              </a:rPr>
              <a:t>. </a:t>
            </a:r>
          </a:p>
          <a:p>
            <a:pPr marL="493776" indent="-457200">
              <a:buNone/>
            </a:pP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Diketahui</a:t>
            </a:r>
            <a:r>
              <a:rPr lang="en-US" sz="2100" dirty="0" smtClean="0">
                <a:solidFill>
                  <a:srgbClr val="FFFF00"/>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simpanan</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seluruh</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anggota</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sebesar</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Rp</a:t>
            </a:r>
            <a:r>
              <a:rPr lang="en-US" sz="2100" dirty="0" smtClean="0">
                <a:solidFill>
                  <a:srgbClr val="00FF99"/>
                </a:solidFill>
                <a:latin typeface="Times New Roman" pitchFamily="18" charset="0"/>
                <a:cs typeface="Times New Roman" pitchFamily="18" charset="0"/>
              </a:rPr>
              <a:t>. 100.000.000,</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dan</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omset</a:t>
            </a:r>
            <a:r>
              <a:rPr lang="en-US" sz="2100" dirty="0" smtClean="0">
                <a:solidFill>
                  <a:srgbClr val="FFFF00"/>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penjualan</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selama</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satu</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tahun</a:t>
            </a:r>
            <a:r>
              <a:rPr lang="en-US" sz="2100" dirty="0" smtClean="0">
                <a:solidFill>
                  <a:srgbClr val="00FF99"/>
                </a:solidFill>
                <a:latin typeface="Times New Roman" pitchFamily="18" charset="0"/>
                <a:cs typeface="Times New Roman" pitchFamily="18" charset="0"/>
              </a:rPr>
              <a:t> </a:t>
            </a:r>
            <a:r>
              <a:rPr lang="en-US" sz="2100" dirty="0" err="1" smtClean="0">
                <a:solidFill>
                  <a:srgbClr val="00FF99"/>
                </a:solidFill>
                <a:latin typeface="Times New Roman" pitchFamily="18" charset="0"/>
                <a:cs typeface="Times New Roman" pitchFamily="18" charset="0"/>
              </a:rPr>
              <a:t>Rp</a:t>
            </a:r>
            <a:r>
              <a:rPr lang="en-US" sz="2100" dirty="0" smtClean="0">
                <a:solidFill>
                  <a:srgbClr val="00FF99"/>
                </a:solidFill>
                <a:latin typeface="Times New Roman" pitchFamily="18" charset="0"/>
                <a:cs typeface="Times New Roman" pitchFamily="18" charset="0"/>
              </a:rPr>
              <a:t>. 150.000.000,-</a:t>
            </a:r>
          </a:p>
          <a:p>
            <a:pPr marL="493776" indent="-457200">
              <a:buNone/>
            </a:pPr>
            <a:r>
              <a:rPr lang="en-US" sz="2100" dirty="0" smtClean="0">
                <a:solidFill>
                  <a:srgbClr val="FFFF00"/>
                </a:solidFill>
                <a:latin typeface="Times New Roman" pitchFamily="18" charset="0"/>
                <a:cs typeface="Times New Roman" pitchFamily="18" charset="0"/>
              </a:rPr>
              <a:t>	Dari data </a:t>
            </a:r>
            <a:r>
              <a:rPr lang="en-US" sz="2100" dirty="0" err="1" smtClean="0">
                <a:solidFill>
                  <a:srgbClr val="FFFF00"/>
                </a:solidFill>
                <a:latin typeface="Times New Roman" pitchFamily="18" charset="0"/>
                <a:cs typeface="Times New Roman" pitchFamily="18" charset="0"/>
              </a:rPr>
              <a:t>tersebut</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tentukan</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besarnya</a:t>
            </a:r>
            <a:r>
              <a:rPr lang="en-US" sz="2100" dirty="0" smtClean="0">
                <a:solidFill>
                  <a:srgbClr val="FFFF00"/>
                </a:solidFill>
                <a:latin typeface="Times New Roman" pitchFamily="18" charset="0"/>
                <a:cs typeface="Times New Roman" pitchFamily="18" charset="0"/>
              </a:rPr>
              <a:t> SHU </a:t>
            </a:r>
            <a:r>
              <a:rPr lang="en-US" sz="2100" dirty="0" err="1" smtClean="0">
                <a:solidFill>
                  <a:srgbClr val="FFFF00"/>
                </a:solidFill>
                <a:latin typeface="Times New Roman" pitchFamily="18" charset="0"/>
                <a:cs typeface="Times New Roman" pitchFamily="18" charset="0"/>
              </a:rPr>
              <a:t>Ani</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apabila</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mempunyai</a:t>
            </a:r>
            <a:r>
              <a:rPr lang="en-US" sz="2100" dirty="0" smtClean="0">
                <a:solidFill>
                  <a:srgbClr val="FFFF0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Simpanan</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Pokok</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sebesar</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Rp</a:t>
            </a:r>
            <a:r>
              <a:rPr lang="en-US" sz="2100" dirty="0" smtClean="0">
                <a:solidFill>
                  <a:srgbClr val="00B0F0"/>
                </a:solidFill>
                <a:latin typeface="Times New Roman" pitchFamily="18" charset="0"/>
                <a:cs typeface="Times New Roman" pitchFamily="18" charset="0"/>
              </a:rPr>
              <a:t>. 100.000,-</a:t>
            </a:r>
            <a:r>
              <a:rPr lang="en-US" sz="2100" dirty="0" smtClean="0">
                <a:solidFill>
                  <a:srgbClr val="FFFF0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simpanan</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wajib</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Rp</a:t>
            </a:r>
            <a:r>
              <a:rPr lang="en-US" sz="2100" dirty="0" smtClean="0">
                <a:solidFill>
                  <a:srgbClr val="00B0F0"/>
                </a:solidFill>
                <a:latin typeface="Times New Roman" pitchFamily="18" charset="0"/>
                <a:cs typeface="Times New Roman" pitchFamily="18" charset="0"/>
              </a:rPr>
              <a:t>. 500.000,- </a:t>
            </a:r>
            <a:r>
              <a:rPr lang="en-US" sz="2100" dirty="0" err="1" smtClean="0">
                <a:solidFill>
                  <a:srgbClr val="FFFF00"/>
                </a:solidFill>
                <a:latin typeface="Times New Roman" pitchFamily="18" charset="0"/>
                <a:cs typeface="Times New Roman" pitchFamily="18" charset="0"/>
              </a:rPr>
              <a:t>dan</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ia</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melakukan</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pembelian</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sebesar</a:t>
            </a:r>
            <a:r>
              <a:rPr lang="en-US" sz="2100" dirty="0" smtClean="0">
                <a:solidFill>
                  <a:srgbClr val="00B0F0"/>
                </a:solidFill>
                <a:latin typeface="Times New Roman" pitchFamily="18" charset="0"/>
                <a:cs typeface="Times New Roman" pitchFamily="18" charset="0"/>
              </a:rPr>
              <a:t> </a:t>
            </a:r>
            <a:r>
              <a:rPr lang="en-US" sz="2100" dirty="0" err="1" smtClean="0">
                <a:solidFill>
                  <a:srgbClr val="00B0F0"/>
                </a:solidFill>
                <a:latin typeface="Times New Roman" pitchFamily="18" charset="0"/>
                <a:cs typeface="Times New Roman" pitchFamily="18" charset="0"/>
              </a:rPr>
              <a:t>Rp</a:t>
            </a:r>
            <a:r>
              <a:rPr lang="en-US" sz="2100" dirty="0" smtClean="0">
                <a:solidFill>
                  <a:srgbClr val="00B0F0"/>
                </a:solidFill>
                <a:latin typeface="Times New Roman" pitchFamily="18" charset="0"/>
                <a:cs typeface="Times New Roman" pitchFamily="18" charset="0"/>
              </a:rPr>
              <a:t>. 3.000.000,-</a:t>
            </a:r>
          </a:p>
          <a:p>
            <a:pPr marL="493776" indent="-457200">
              <a:buNone/>
            </a:pP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Tentukan</a:t>
            </a:r>
            <a:r>
              <a:rPr lang="en-US" sz="2100" dirty="0" smtClean="0">
                <a:solidFill>
                  <a:srgbClr val="FFFF00"/>
                </a:solidFill>
                <a:latin typeface="Times New Roman" pitchFamily="18" charset="0"/>
                <a:cs typeface="Times New Roman" pitchFamily="18" charset="0"/>
              </a:rPr>
              <a:t> SHU yang </a:t>
            </a:r>
            <a:r>
              <a:rPr lang="en-US" sz="2100" dirty="0" err="1" smtClean="0">
                <a:solidFill>
                  <a:srgbClr val="FFFF00"/>
                </a:solidFill>
                <a:latin typeface="Times New Roman" pitchFamily="18" charset="0"/>
                <a:cs typeface="Times New Roman" pitchFamily="18" charset="0"/>
              </a:rPr>
              <a:t>diperoleh</a:t>
            </a:r>
            <a:r>
              <a:rPr lang="en-US" sz="2100" dirty="0" smtClean="0">
                <a:solidFill>
                  <a:srgbClr val="FFFF00"/>
                </a:solidFill>
                <a:latin typeface="Times New Roman" pitchFamily="18" charset="0"/>
                <a:cs typeface="Times New Roman" pitchFamily="18" charset="0"/>
              </a:rPr>
              <a:t> </a:t>
            </a:r>
            <a:r>
              <a:rPr lang="en-US" sz="2100" dirty="0" err="1" smtClean="0">
                <a:solidFill>
                  <a:srgbClr val="FFFF00"/>
                </a:solidFill>
                <a:latin typeface="Times New Roman" pitchFamily="18" charset="0"/>
                <a:cs typeface="Times New Roman" pitchFamily="18" charset="0"/>
              </a:rPr>
              <a:t>Ani</a:t>
            </a:r>
            <a:r>
              <a:rPr lang="en-US" sz="2100" dirty="0" smtClean="0">
                <a:solidFill>
                  <a:srgbClr val="FFFF00"/>
                </a:solidFill>
                <a:latin typeface="Times New Roman" pitchFamily="18" charset="0"/>
                <a:cs typeface="Times New Roman" pitchFamily="18" charset="0"/>
              </a:rPr>
              <a:t> </a:t>
            </a:r>
          </a:p>
          <a:p>
            <a:pPr marL="493776" indent="-457200">
              <a:buNone/>
            </a:pPr>
            <a:r>
              <a:rPr lang="en-US" sz="2100" dirty="0" smtClean="0">
                <a:solidFill>
                  <a:srgbClr val="FFFF00"/>
                </a:solidFill>
                <a:latin typeface="Times New Roman" pitchFamily="18" charset="0"/>
                <a:cs typeface="Times New Roman" pitchFamily="18" charset="0"/>
              </a:rPr>
              <a:t>	</a:t>
            </a:r>
            <a:endParaRPr lang="en-US" sz="2100" dirty="0" smtClean="0">
              <a:solidFill>
                <a:srgbClr val="FFFF00"/>
              </a:solidFill>
              <a:latin typeface="Arial Black" pitchFamily="34" charset="0"/>
            </a:endParaRPr>
          </a:p>
          <a:p>
            <a:pPr>
              <a:buNone/>
            </a:pPr>
            <a:endParaRPr lang="en-US" sz="2100" dirty="0" smtClean="0">
              <a:solidFill>
                <a:srgbClr val="FFFF00"/>
              </a:solidFill>
              <a:latin typeface="Arial Black" pitchFamily="34" charset="0"/>
            </a:endParaRPr>
          </a:p>
          <a:p>
            <a:pPr marL="493776" indent="-457200">
              <a:buNone/>
            </a:pPr>
            <a:endParaRPr lang="en-US" sz="2100" dirty="0" smtClean="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rved Up Ribbon 3"/>
          <p:cNvSpPr/>
          <p:nvPr/>
        </p:nvSpPr>
        <p:spPr>
          <a:xfrm>
            <a:off x="1524000" y="0"/>
            <a:ext cx="5867400" cy="838200"/>
          </a:xfrm>
          <a:prstGeom prst="ellipseRibbon2">
            <a:avLst>
              <a:gd name="adj1" fmla="val 25000"/>
              <a:gd name="adj2" fmla="val 100000"/>
              <a:gd name="adj3" fmla="val 125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3200" dirty="0" err="1" smtClean="0"/>
              <a:t>Kewirausahaan</a:t>
            </a:r>
            <a:endParaRPr lang="en-US" sz="3200" dirty="0"/>
          </a:p>
        </p:txBody>
      </p:sp>
      <p:sp>
        <p:nvSpPr>
          <p:cNvPr id="5" name="Pentagon 4"/>
          <p:cNvSpPr/>
          <p:nvPr/>
        </p:nvSpPr>
        <p:spPr>
          <a:xfrm>
            <a:off x="304800" y="990600"/>
            <a:ext cx="1995617" cy="533400"/>
          </a:xfrm>
          <a:prstGeom prst="homePlat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err="1" smtClean="0"/>
              <a:t>Pengertian</a:t>
            </a:r>
            <a:endParaRPr lang="en-US" sz="2400" dirty="0"/>
          </a:p>
        </p:txBody>
      </p:sp>
      <p:sp>
        <p:nvSpPr>
          <p:cNvPr id="6" name="Chevron 5"/>
          <p:cNvSpPr/>
          <p:nvPr/>
        </p:nvSpPr>
        <p:spPr>
          <a:xfrm>
            <a:off x="2438400" y="990600"/>
            <a:ext cx="5334000" cy="533400"/>
          </a:xfrm>
          <a:prstGeom prst="chevron">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dirty="0" err="1" smtClean="0">
                <a:solidFill>
                  <a:schemeClr val="tx1"/>
                </a:solidFill>
              </a:rPr>
              <a:t>Kamus</a:t>
            </a:r>
            <a:r>
              <a:rPr lang="en-US" sz="2400" dirty="0" smtClean="0">
                <a:solidFill>
                  <a:schemeClr val="tx1"/>
                </a:solidFill>
              </a:rPr>
              <a:t> </a:t>
            </a:r>
            <a:r>
              <a:rPr lang="en-US" sz="2400" dirty="0" err="1" smtClean="0">
                <a:solidFill>
                  <a:schemeClr val="tx1"/>
                </a:solidFill>
              </a:rPr>
              <a:t>Besar</a:t>
            </a:r>
            <a:r>
              <a:rPr lang="en-US" sz="2400" dirty="0" smtClean="0">
                <a:solidFill>
                  <a:schemeClr val="tx1"/>
                </a:solidFill>
              </a:rPr>
              <a:t> </a:t>
            </a:r>
            <a:r>
              <a:rPr lang="en-US" sz="2400" dirty="0" err="1" smtClean="0">
                <a:solidFill>
                  <a:schemeClr val="tx1"/>
                </a:solidFill>
              </a:rPr>
              <a:t>Bahasa</a:t>
            </a:r>
            <a:r>
              <a:rPr lang="en-US" sz="2400" dirty="0" smtClean="0">
                <a:solidFill>
                  <a:schemeClr val="tx1"/>
                </a:solidFill>
              </a:rPr>
              <a:t> Indonesia</a:t>
            </a:r>
            <a:endParaRPr lang="en-US" sz="2400" dirty="0">
              <a:solidFill>
                <a:schemeClr val="tx1"/>
              </a:solidFill>
            </a:endParaRPr>
          </a:p>
        </p:txBody>
      </p:sp>
      <p:sp>
        <p:nvSpPr>
          <p:cNvPr id="7" name="Rectangle 6"/>
          <p:cNvSpPr/>
          <p:nvPr/>
        </p:nvSpPr>
        <p:spPr>
          <a:xfrm>
            <a:off x="304800" y="1676400"/>
            <a:ext cx="8229600" cy="1524000"/>
          </a:xfrm>
          <a:prstGeom prst="rect">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err="1" smtClean="0"/>
              <a:t>Wirausahawan</a:t>
            </a:r>
            <a:r>
              <a:rPr lang="en-US" sz="2400" dirty="0" smtClean="0"/>
              <a:t> </a:t>
            </a:r>
            <a:r>
              <a:rPr lang="en-US" sz="2400" dirty="0" err="1" smtClean="0"/>
              <a:t>adalah</a:t>
            </a:r>
            <a:r>
              <a:rPr lang="en-US" sz="2400" dirty="0" smtClean="0"/>
              <a:t> </a:t>
            </a:r>
            <a:r>
              <a:rPr lang="en-US" sz="2400" dirty="0" err="1" smtClean="0"/>
              <a:t>orang</a:t>
            </a:r>
            <a:r>
              <a:rPr lang="en-US" sz="2400" dirty="0" smtClean="0"/>
              <a:t> yang </a:t>
            </a:r>
            <a:r>
              <a:rPr lang="en-US" sz="2400" dirty="0" err="1" smtClean="0"/>
              <a:t>pandai</a:t>
            </a:r>
            <a:r>
              <a:rPr lang="en-US" sz="2400" dirty="0" smtClean="0"/>
              <a:t> </a:t>
            </a:r>
            <a:r>
              <a:rPr lang="en-US" sz="2400" dirty="0" err="1" smtClean="0"/>
              <a:t>mengenal</a:t>
            </a:r>
            <a:r>
              <a:rPr lang="en-US" sz="2400" dirty="0" smtClean="0"/>
              <a:t> </a:t>
            </a:r>
            <a:r>
              <a:rPr lang="en-US" sz="2400" dirty="0" err="1" smtClean="0"/>
              <a:t>produk</a:t>
            </a:r>
            <a:r>
              <a:rPr lang="en-US" sz="2400" dirty="0" smtClean="0"/>
              <a:t> </a:t>
            </a:r>
            <a:r>
              <a:rPr lang="en-US" sz="2400" dirty="0" err="1" smtClean="0"/>
              <a:t>baru</a:t>
            </a:r>
            <a:r>
              <a:rPr lang="en-US" sz="2400" dirty="0" smtClean="0"/>
              <a:t>, </a:t>
            </a:r>
            <a:r>
              <a:rPr lang="en-US" sz="2400" dirty="0" err="1" smtClean="0"/>
              <a:t>menentukan</a:t>
            </a:r>
            <a:r>
              <a:rPr lang="en-US" sz="2400" dirty="0" smtClean="0"/>
              <a:t> </a:t>
            </a:r>
            <a:r>
              <a:rPr lang="en-US" sz="2400" dirty="0" err="1" smtClean="0"/>
              <a:t>cara</a:t>
            </a:r>
            <a:r>
              <a:rPr lang="en-US" sz="2400" dirty="0" smtClean="0"/>
              <a:t> </a:t>
            </a:r>
            <a:r>
              <a:rPr lang="en-US" sz="2400" dirty="0" err="1" smtClean="0"/>
              <a:t>produksi</a:t>
            </a:r>
            <a:r>
              <a:rPr lang="en-US" sz="2400" dirty="0" smtClean="0"/>
              <a:t> </a:t>
            </a:r>
            <a:r>
              <a:rPr lang="en-US" sz="2400" dirty="0" err="1" smtClean="0"/>
              <a:t>baru</a:t>
            </a:r>
            <a:r>
              <a:rPr lang="en-US" sz="2400" dirty="0" smtClean="0"/>
              <a:t>, </a:t>
            </a:r>
            <a:r>
              <a:rPr lang="en-US" sz="2400" dirty="0" err="1" smtClean="0"/>
              <a:t>menyusun</a:t>
            </a:r>
            <a:r>
              <a:rPr lang="en-US" sz="2400" dirty="0" smtClean="0"/>
              <a:t> </a:t>
            </a:r>
            <a:r>
              <a:rPr lang="en-US" sz="2400" dirty="0" err="1" smtClean="0"/>
              <a:t>operasi</a:t>
            </a:r>
            <a:r>
              <a:rPr lang="en-US" sz="2400" dirty="0" smtClean="0"/>
              <a:t> </a:t>
            </a:r>
            <a:r>
              <a:rPr lang="en-US" sz="2400" dirty="0" err="1" smtClean="0"/>
              <a:t>untuk</a:t>
            </a:r>
            <a:r>
              <a:rPr lang="en-US" sz="2400" dirty="0" smtClean="0"/>
              <a:t> </a:t>
            </a:r>
            <a:r>
              <a:rPr lang="en-US" sz="2400" dirty="0" err="1" smtClean="0"/>
              <a:t>pengadaan</a:t>
            </a:r>
            <a:r>
              <a:rPr lang="en-US" sz="2400" dirty="0" smtClean="0"/>
              <a:t> </a:t>
            </a:r>
            <a:r>
              <a:rPr lang="en-US" sz="2400" dirty="0" err="1" smtClean="0"/>
              <a:t>produk</a:t>
            </a:r>
            <a:r>
              <a:rPr lang="en-US" sz="2400" dirty="0" smtClean="0"/>
              <a:t> </a:t>
            </a:r>
            <a:r>
              <a:rPr lang="en-US" sz="2400" dirty="0" err="1" smtClean="0"/>
              <a:t>baru</a:t>
            </a:r>
            <a:r>
              <a:rPr lang="en-US" sz="2400" dirty="0" smtClean="0"/>
              <a:t>, </a:t>
            </a:r>
            <a:r>
              <a:rPr lang="en-US" sz="2400" dirty="0" err="1" smtClean="0"/>
              <a:t>memasarkan</a:t>
            </a:r>
            <a:r>
              <a:rPr lang="en-US" sz="2400" dirty="0" smtClean="0"/>
              <a:t> </a:t>
            </a:r>
            <a:r>
              <a:rPr lang="en-US" sz="2400" dirty="0" err="1" smtClean="0"/>
              <a:t>produk</a:t>
            </a:r>
            <a:r>
              <a:rPr lang="en-US" sz="2400" dirty="0" smtClean="0"/>
              <a:t> </a:t>
            </a:r>
            <a:r>
              <a:rPr lang="en-US" sz="2400" dirty="0" err="1" smtClean="0"/>
              <a:t>baru</a:t>
            </a:r>
            <a:r>
              <a:rPr lang="en-US" sz="2400" dirty="0" smtClean="0"/>
              <a:t> </a:t>
            </a:r>
            <a:r>
              <a:rPr lang="en-US" sz="2400" dirty="0" err="1" smtClean="0"/>
              <a:t>dan</a:t>
            </a:r>
            <a:r>
              <a:rPr lang="en-US" sz="2400" dirty="0" smtClean="0"/>
              <a:t> </a:t>
            </a:r>
            <a:r>
              <a:rPr lang="en-US" sz="2400" dirty="0" err="1" smtClean="0"/>
              <a:t>mengatur</a:t>
            </a:r>
            <a:r>
              <a:rPr lang="en-US" sz="2400" dirty="0" smtClean="0"/>
              <a:t> </a:t>
            </a:r>
            <a:r>
              <a:rPr lang="en-US" sz="2400" dirty="0" err="1" smtClean="0"/>
              <a:t>permodalan</a:t>
            </a:r>
            <a:r>
              <a:rPr lang="en-US" sz="2400" dirty="0" smtClean="0"/>
              <a:t> </a:t>
            </a:r>
            <a:r>
              <a:rPr lang="en-US" sz="2400" dirty="0" err="1" smtClean="0"/>
              <a:t>perusahaan</a:t>
            </a:r>
            <a:r>
              <a:rPr lang="en-US" sz="2400" dirty="0" smtClean="0"/>
              <a:t>.</a:t>
            </a:r>
            <a:endParaRPr lang="en-US" sz="2400" dirty="0"/>
          </a:p>
        </p:txBody>
      </p:sp>
      <p:sp>
        <p:nvSpPr>
          <p:cNvPr id="8" name="Chevron 7"/>
          <p:cNvSpPr/>
          <p:nvPr/>
        </p:nvSpPr>
        <p:spPr>
          <a:xfrm>
            <a:off x="2590800" y="3352800"/>
            <a:ext cx="5334000" cy="53340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400" dirty="0" smtClean="0">
                <a:solidFill>
                  <a:schemeClr val="tx1"/>
                </a:solidFill>
              </a:rPr>
              <a:t>Encyclopedia of Americana</a:t>
            </a:r>
            <a:endParaRPr lang="en-US" sz="2400" dirty="0">
              <a:solidFill>
                <a:schemeClr val="tx1"/>
              </a:solidFill>
            </a:endParaRPr>
          </a:p>
        </p:txBody>
      </p:sp>
      <p:sp>
        <p:nvSpPr>
          <p:cNvPr id="9" name="Rectangle 8"/>
          <p:cNvSpPr/>
          <p:nvPr/>
        </p:nvSpPr>
        <p:spPr>
          <a:xfrm>
            <a:off x="304800" y="4038600"/>
            <a:ext cx="8382000" cy="990600"/>
          </a:xfrm>
          <a:prstGeom prst="rect">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err="1" smtClean="0"/>
              <a:t>seseorang</a:t>
            </a:r>
            <a:r>
              <a:rPr lang="en-US" sz="2400" dirty="0" smtClean="0"/>
              <a:t> yang </a:t>
            </a:r>
            <a:r>
              <a:rPr lang="en-US" sz="2400" dirty="0" err="1" smtClean="0"/>
              <a:t>berani</a:t>
            </a:r>
            <a:r>
              <a:rPr lang="en-US" sz="2400" dirty="0" smtClean="0"/>
              <a:t> </a:t>
            </a:r>
            <a:r>
              <a:rPr lang="en-US" sz="2400" dirty="0" err="1" smtClean="0"/>
              <a:t>mengambil</a:t>
            </a:r>
            <a:r>
              <a:rPr lang="en-US" sz="2400" dirty="0" smtClean="0"/>
              <a:t> </a:t>
            </a:r>
            <a:r>
              <a:rPr lang="en-US" sz="2400" dirty="0" err="1" smtClean="0"/>
              <a:t>resiko</a:t>
            </a:r>
            <a:r>
              <a:rPr lang="en-US" sz="2400" dirty="0" smtClean="0"/>
              <a:t> </a:t>
            </a:r>
            <a:r>
              <a:rPr lang="en-US" sz="2400" dirty="0" err="1" smtClean="0"/>
              <a:t>dengan</a:t>
            </a:r>
            <a:r>
              <a:rPr lang="en-US" sz="2400" dirty="0" smtClean="0"/>
              <a:t> </a:t>
            </a:r>
            <a:r>
              <a:rPr lang="en-US" sz="2400" dirty="0" err="1" smtClean="0"/>
              <a:t>menyatukan</a:t>
            </a:r>
            <a:r>
              <a:rPr lang="en-US" sz="2400" dirty="0" smtClean="0"/>
              <a:t> </a:t>
            </a:r>
            <a:r>
              <a:rPr lang="en-US" sz="2400" dirty="0" err="1" smtClean="0"/>
              <a:t>berbagai</a:t>
            </a:r>
            <a:r>
              <a:rPr lang="en-US" sz="2400" dirty="0" smtClean="0"/>
              <a:t> </a:t>
            </a:r>
            <a:r>
              <a:rPr lang="en-US" sz="2400" dirty="0" err="1" smtClean="0"/>
              <a:t>fungsi</a:t>
            </a:r>
            <a:r>
              <a:rPr lang="en-US" sz="2400" dirty="0" smtClean="0"/>
              <a:t> </a:t>
            </a:r>
            <a:r>
              <a:rPr lang="en-US" sz="2400" dirty="0" err="1" smtClean="0"/>
              <a:t>produksi</a:t>
            </a:r>
            <a:r>
              <a:rPr lang="en-US" sz="2400" dirty="0" smtClean="0"/>
              <a:t> </a:t>
            </a:r>
            <a:r>
              <a:rPr lang="en-US" sz="2400" dirty="0" err="1" smtClean="0"/>
              <a:t>dan</a:t>
            </a:r>
            <a:r>
              <a:rPr lang="en-US" sz="2400" dirty="0" smtClean="0"/>
              <a:t> </a:t>
            </a:r>
            <a:r>
              <a:rPr lang="en-US" sz="2400" dirty="0" err="1" smtClean="0"/>
              <a:t>menerima</a:t>
            </a:r>
            <a:r>
              <a:rPr lang="en-US" sz="2400" dirty="0" smtClean="0"/>
              <a:t> </a:t>
            </a:r>
            <a:r>
              <a:rPr lang="en-US" sz="2400" dirty="0" err="1" smtClean="0"/>
              <a:t>imbalan</a:t>
            </a:r>
            <a:r>
              <a:rPr lang="en-US" sz="2400" dirty="0" smtClean="0"/>
              <a:t> </a:t>
            </a:r>
            <a:r>
              <a:rPr lang="en-US" sz="2400" dirty="0" err="1" smtClean="0"/>
              <a:t>dalam</a:t>
            </a:r>
            <a:r>
              <a:rPr lang="en-US" sz="2400" dirty="0" smtClean="0"/>
              <a:t> </a:t>
            </a:r>
            <a:r>
              <a:rPr lang="en-US" sz="2400" dirty="0" err="1" smtClean="0"/>
              <a:t>bentuk</a:t>
            </a:r>
            <a:r>
              <a:rPr lang="en-US" sz="2400" dirty="0" smtClean="0"/>
              <a:t> </a:t>
            </a:r>
            <a:r>
              <a:rPr lang="en-US" sz="2400" dirty="0" err="1" smtClean="0"/>
              <a:t>laba</a:t>
            </a:r>
            <a:r>
              <a:rPr lang="en-US" sz="2400" dirty="0" smtClean="0"/>
              <a:t> </a:t>
            </a:r>
            <a:r>
              <a:rPr lang="en-US" sz="2400" dirty="0" err="1" smtClean="0"/>
              <a:t>dari</a:t>
            </a:r>
            <a:r>
              <a:rPr lang="en-US" sz="2400" dirty="0" smtClean="0"/>
              <a:t> </a:t>
            </a:r>
            <a:r>
              <a:rPr lang="en-US" sz="2400" dirty="0" err="1" smtClean="0"/>
              <a:t>nilai</a:t>
            </a:r>
            <a:r>
              <a:rPr lang="en-US" sz="2400" dirty="0" smtClean="0"/>
              <a:t> </a:t>
            </a:r>
            <a:r>
              <a:rPr lang="en-US" sz="2400" dirty="0" err="1" smtClean="0"/>
              <a:t>pasar</a:t>
            </a:r>
            <a:r>
              <a:rPr lang="en-US" sz="2400" dirty="0" smtClean="0"/>
              <a:t> yang </a:t>
            </a:r>
            <a:r>
              <a:rPr lang="en-US" sz="2400" dirty="0" err="1" smtClean="0"/>
              <a:t>dihasilkan</a:t>
            </a:r>
            <a:endParaRPr lang="en-US" sz="2400" dirty="0"/>
          </a:p>
        </p:txBody>
      </p:sp>
      <p:sp>
        <p:nvSpPr>
          <p:cNvPr id="10" name="Chevron 9"/>
          <p:cNvSpPr/>
          <p:nvPr/>
        </p:nvSpPr>
        <p:spPr>
          <a:xfrm>
            <a:off x="2667000" y="5105400"/>
            <a:ext cx="5334000" cy="533400"/>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2400" dirty="0" smtClean="0"/>
              <a:t>Joseph A. Schumpeter</a:t>
            </a:r>
            <a:endParaRPr lang="en-US" sz="2400" dirty="0">
              <a:solidFill>
                <a:schemeClr val="tx1"/>
              </a:solidFill>
            </a:endParaRPr>
          </a:p>
        </p:txBody>
      </p:sp>
      <p:sp>
        <p:nvSpPr>
          <p:cNvPr id="11" name="Rectangle 10"/>
          <p:cNvSpPr/>
          <p:nvPr/>
        </p:nvSpPr>
        <p:spPr>
          <a:xfrm>
            <a:off x="381000" y="5791200"/>
            <a:ext cx="8382000" cy="990600"/>
          </a:xfrm>
          <a:prstGeom prst="rect">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err="1" smtClean="0"/>
              <a:t>orang</a:t>
            </a:r>
            <a:r>
              <a:rPr lang="en-US" sz="2400" dirty="0" smtClean="0"/>
              <a:t> yang </a:t>
            </a:r>
            <a:r>
              <a:rPr lang="en-US" sz="2400" dirty="0" err="1" smtClean="0"/>
              <a:t>selalu</a:t>
            </a:r>
            <a:r>
              <a:rPr lang="en-US" sz="2400" dirty="0" smtClean="0"/>
              <a:t> </a:t>
            </a:r>
            <a:r>
              <a:rPr lang="en-US" sz="2400" dirty="0" err="1" smtClean="0"/>
              <a:t>mencoba</a:t>
            </a:r>
            <a:r>
              <a:rPr lang="en-US" sz="2400" dirty="0" smtClean="0"/>
              <a:t> </a:t>
            </a:r>
            <a:r>
              <a:rPr lang="en-US" sz="2400" dirty="0" err="1" smtClean="0"/>
              <a:t>dan</a:t>
            </a:r>
            <a:r>
              <a:rPr lang="en-US" sz="2400" dirty="0" smtClean="0"/>
              <a:t> </a:t>
            </a:r>
            <a:r>
              <a:rPr lang="en-US" sz="2400" dirty="0" err="1" smtClean="0"/>
              <a:t>melakukan</a:t>
            </a:r>
            <a:r>
              <a:rPr lang="en-US" sz="2400" dirty="0" smtClean="0"/>
              <a:t> </a:t>
            </a:r>
            <a:r>
              <a:rPr lang="en-US" sz="2400" dirty="0" err="1" smtClean="0"/>
              <a:t>kemungkinan</a:t>
            </a:r>
            <a:r>
              <a:rPr lang="en-US" sz="2400" dirty="0" smtClean="0"/>
              <a:t> </a:t>
            </a:r>
            <a:r>
              <a:rPr lang="en-US" sz="2400" dirty="0" err="1" smtClean="0"/>
              <a:t>peluang</a:t>
            </a:r>
            <a:r>
              <a:rPr lang="en-US" sz="2400" dirty="0" smtClean="0"/>
              <a:t> </a:t>
            </a:r>
            <a:r>
              <a:rPr lang="en-US" sz="2400" dirty="0" err="1" smtClean="0"/>
              <a:t>bisnis</a:t>
            </a:r>
            <a:r>
              <a:rPr lang="en-US" sz="2400" dirty="0" smtClean="0"/>
              <a:t> yang </a:t>
            </a:r>
            <a:r>
              <a:rPr lang="en-US" sz="2400" dirty="0" err="1" smtClean="0"/>
              <a:t>baru</a:t>
            </a:r>
            <a:r>
              <a:rPr lang="en-US" sz="2400" dirty="0" smtClean="0"/>
              <a:t> </a:t>
            </a:r>
            <a:r>
              <a:rPr lang="en-US" sz="2400" dirty="0" err="1" smtClean="0"/>
              <a:t>dan</a:t>
            </a:r>
            <a:r>
              <a:rPr lang="en-US" sz="2400" dirty="0" smtClean="0"/>
              <a:t> </a:t>
            </a:r>
            <a:r>
              <a:rPr lang="en-US" sz="2400" dirty="0" err="1" smtClean="0"/>
              <a:t>belum</a:t>
            </a:r>
            <a:r>
              <a:rPr lang="en-US" sz="2400" dirty="0" smtClean="0"/>
              <a:t> </a:t>
            </a:r>
            <a:r>
              <a:rPr lang="en-US" sz="2400" dirty="0" err="1" smtClean="0"/>
              <a:t>pernah</a:t>
            </a:r>
            <a:r>
              <a:rPr lang="en-US" sz="2400" dirty="0" smtClean="0"/>
              <a:t> </a:t>
            </a:r>
            <a:r>
              <a:rPr lang="en-US" sz="2400" dirty="0" err="1" smtClean="0"/>
              <a:t>dicoba</a:t>
            </a:r>
            <a:r>
              <a:rPr lang="en-US" sz="2400" dirty="0" smtClean="0"/>
              <a:t> </a:t>
            </a:r>
            <a:r>
              <a:rPr lang="en-US" sz="2400" dirty="0" err="1" smtClean="0"/>
              <a:t>sebelumnya</a:t>
            </a:r>
            <a:r>
              <a:rPr lang="en-US" sz="2400" dirty="0" smtClean="0"/>
              <a:t>.</a:t>
            </a:r>
            <a:endParaRPr lang="en-US" sz="2400" dirty="0"/>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6815" name="Rectangle 15"/>
          <p:cNvSpPr>
            <a:spLocks noChangeArrowheads="1"/>
          </p:cNvSpPr>
          <p:nvPr/>
        </p:nvSpPr>
        <p:spPr bwMode="auto">
          <a:xfrm>
            <a:off x="395288" y="549275"/>
            <a:ext cx="3455987" cy="884238"/>
          </a:xfrm>
          <a:prstGeom prst="rect">
            <a:avLst/>
          </a:prstGeom>
          <a:noFill/>
          <a:ln w="9525">
            <a:noFill/>
            <a:miter lim="800000"/>
            <a:headEnd/>
            <a:tailEnd/>
          </a:ln>
        </p:spPr>
        <p:txBody>
          <a:bodyPr>
            <a:spAutoFit/>
          </a:bodyPr>
          <a:lstStyle/>
          <a:p>
            <a:r>
              <a:rPr lang="en-US" sz="2800" b="1" dirty="0" err="1">
                <a:solidFill>
                  <a:srgbClr val="FFFF00"/>
                </a:solidFill>
                <a:latin typeface="Trebuchet MS" pitchFamily="34" charset="0"/>
              </a:rPr>
              <a:t>Fungsi</a:t>
            </a:r>
            <a:r>
              <a:rPr lang="en-US" sz="2800" b="1" dirty="0">
                <a:solidFill>
                  <a:srgbClr val="FFFF00"/>
                </a:solidFill>
                <a:latin typeface="Trebuchet MS" pitchFamily="34" charset="0"/>
              </a:rPr>
              <a:t> </a:t>
            </a:r>
            <a:r>
              <a:rPr lang="en-US" sz="2800" b="1" dirty="0" err="1">
                <a:solidFill>
                  <a:srgbClr val="FFFF00"/>
                </a:solidFill>
                <a:latin typeface="Trebuchet MS" pitchFamily="34" charset="0"/>
              </a:rPr>
              <a:t>Penawaran</a:t>
            </a:r>
            <a:r>
              <a:rPr lang="en-US" sz="2400" dirty="0">
                <a:solidFill>
                  <a:srgbClr val="FFFF00"/>
                </a:solidFill>
              </a:rPr>
              <a:t>  :	</a:t>
            </a:r>
            <a:endParaRPr lang="en-GB" sz="2400" b="1" dirty="0">
              <a:solidFill>
                <a:srgbClr val="FFFF00"/>
              </a:solidFill>
            </a:endParaRPr>
          </a:p>
        </p:txBody>
      </p:sp>
      <p:sp>
        <p:nvSpPr>
          <p:cNvPr id="76823" name="Rectangle 23">
            <a:hlinkClick r:id="rId3" action="ppaction://hlinksldjump"/>
          </p:cNvPr>
          <p:cNvSpPr>
            <a:spLocks noChangeArrowheads="1"/>
          </p:cNvSpPr>
          <p:nvPr/>
        </p:nvSpPr>
        <p:spPr bwMode="auto">
          <a:xfrm>
            <a:off x="4067175" y="606425"/>
            <a:ext cx="1981200" cy="528638"/>
          </a:xfrm>
          <a:prstGeom prst="rect">
            <a:avLst/>
          </a:prstGeom>
          <a:solidFill>
            <a:srgbClr val="800080"/>
          </a:solidFill>
          <a:ln w="9525">
            <a:solidFill>
              <a:srgbClr val="000000"/>
            </a:solidFill>
            <a:miter lim="800000"/>
            <a:headEnd/>
            <a:tailEnd/>
          </a:ln>
        </p:spPr>
        <p:txBody>
          <a:bodyPr wrap="none">
            <a:spAutoFit/>
          </a:bodyPr>
          <a:lstStyle/>
          <a:p>
            <a:r>
              <a:rPr lang="en-US" sz="2800" b="1">
                <a:solidFill>
                  <a:srgbClr val="FFFF00"/>
                </a:solidFill>
                <a:latin typeface="Trebuchet MS" pitchFamily="34" charset="0"/>
              </a:rPr>
              <a:t>P</a:t>
            </a:r>
            <a:r>
              <a:rPr lang="en-US" sz="2800" b="1" baseline="-25000">
                <a:solidFill>
                  <a:srgbClr val="FFFF00"/>
                </a:solidFill>
                <a:latin typeface="Trebuchet MS" pitchFamily="34" charset="0"/>
              </a:rPr>
              <a:t>S </a:t>
            </a:r>
            <a:r>
              <a:rPr lang="en-US" sz="2800" b="1">
                <a:solidFill>
                  <a:srgbClr val="FFFF00"/>
                </a:solidFill>
                <a:latin typeface="Trebuchet MS" pitchFamily="34" charset="0"/>
              </a:rPr>
              <a:t>= a + bQ</a:t>
            </a:r>
            <a:endParaRPr lang="en-GB" sz="2800" b="1">
              <a:solidFill>
                <a:srgbClr val="FFFF00"/>
              </a:solidFill>
              <a:latin typeface="Trebuchet MS" pitchFamily="34" charset="0"/>
            </a:endParaRPr>
          </a:p>
        </p:txBody>
      </p:sp>
      <p:sp>
        <p:nvSpPr>
          <p:cNvPr id="13316" name="Text Box 18"/>
          <p:cNvSpPr txBox="1">
            <a:spLocks noChangeArrowheads="1"/>
          </p:cNvSpPr>
          <p:nvPr/>
        </p:nvSpPr>
        <p:spPr bwMode="auto">
          <a:xfrm>
            <a:off x="3059113" y="2990850"/>
            <a:ext cx="1441450" cy="1014413"/>
          </a:xfrm>
          <a:prstGeom prst="rect">
            <a:avLst/>
          </a:prstGeom>
          <a:noFill/>
          <a:ln w="9525">
            <a:solidFill>
              <a:srgbClr val="000000"/>
            </a:solidFill>
            <a:miter lim="800000"/>
            <a:headEnd/>
            <a:tailEnd/>
          </a:ln>
        </p:spPr>
        <p:txBody>
          <a:bodyPr>
            <a:spAutoFit/>
          </a:bodyPr>
          <a:lstStyle/>
          <a:p>
            <a:pPr algn="ctr" eaLnBrk="1" hangingPunct="1">
              <a:spcBef>
                <a:spcPct val="50000"/>
              </a:spcBef>
            </a:pPr>
            <a:r>
              <a:rPr lang="en-US" sz="2400" b="1">
                <a:solidFill>
                  <a:srgbClr val="FFFF00"/>
                </a:solidFill>
              </a:rPr>
              <a:t>  </a:t>
            </a:r>
            <a:r>
              <a:rPr lang="en-US" sz="2400" b="1">
                <a:solidFill>
                  <a:srgbClr val="FFFF00"/>
                </a:solidFill>
                <a:latin typeface="Trebuchet MS" pitchFamily="34" charset="0"/>
              </a:rPr>
              <a:t>P – P1</a:t>
            </a:r>
          </a:p>
          <a:p>
            <a:pPr algn="ctr" eaLnBrk="1" hangingPunct="1">
              <a:spcBef>
                <a:spcPct val="50000"/>
              </a:spcBef>
            </a:pPr>
            <a:r>
              <a:rPr lang="en-US" sz="2400" b="1">
                <a:solidFill>
                  <a:srgbClr val="FFFF00"/>
                </a:solidFill>
                <a:latin typeface="Trebuchet MS" pitchFamily="34" charset="0"/>
              </a:rPr>
              <a:t>P2 – P1</a:t>
            </a:r>
            <a:endParaRPr lang="en-GB" sz="2400" b="1">
              <a:solidFill>
                <a:srgbClr val="FFFF00"/>
              </a:solidFill>
              <a:latin typeface="Trebuchet MS" pitchFamily="34" charset="0"/>
            </a:endParaRPr>
          </a:p>
        </p:txBody>
      </p:sp>
      <p:sp>
        <p:nvSpPr>
          <p:cNvPr id="13317" name="Text Box 20"/>
          <p:cNvSpPr txBox="1">
            <a:spLocks noChangeArrowheads="1"/>
          </p:cNvSpPr>
          <p:nvPr/>
        </p:nvSpPr>
        <p:spPr bwMode="auto">
          <a:xfrm>
            <a:off x="5148263" y="2990850"/>
            <a:ext cx="1582737" cy="1014413"/>
          </a:xfrm>
          <a:prstGeom prst="rect">
            <a:avLst/>
          </a:prstGeom>
          <a:noFill/>
          <a:ln w="9525">
            <a:solidFill>
              <a:srgbClr val="000000"/>
            </a:solidFill>
            <a:miter lim="800000"/>
            <a:headEnd/>
            <a:tailEnd/>
          </a:ln>
        </p:spPr>
        <p:txBody>
          <a:bodyPr>
            <a:spAutoFit/>
          </a:bodyPr>
          <a:lstStyle/>
          <a:p>
            <a:pPr algn="ctr" eaLnBrk="1" hangingPunct="1">
              <a:spcBef>
                <a:spcPct val="50000"/>
              </a:spcBef>
            </a:pPr>
            <a:r>
              <a:rPr lang="en-US" sz="2400" b="1">
                <a:solidFill>
                  <a:srgbClr val="FFFF00"/>
                </a:solidFill>
              </a:rPr>
              <a:t>  </a:t>
            </a:r>
            <a:r>
              <a:rPr lang="en-US" sz="2400" b="1">
                <a:solidFill>
                  <a:srgbClr val="FFFF00"/>
                </a:solidFill>
                <a:latin typeface="Trebuchet MS" pitchFamily="34" charset="0"/>
              </a:rPr>
              <a:t>Q – Q1</a:t>
            </a:r>
          </a:p>
          <a:p>
            <a:pPr algn="ctr" eaLnBrk="1" hangingPunct="1">
              <a:spcBef>
                <a:spcPct val="50000"/>
              </a:spcBef>
            </a:pPr>
            <a:r>
              <a:rPr lang="en-US" sz="2400" b="1">
                <a:solidFill>
                  <a:srgbClr val="FFFF00"/>
                </a:solidFill>
                <a:latin typeface="Trebuchet MS" pitchFamily="34" charset="0"/>
              </a:rPr>
              <a:t>Q2 – Q1</a:t>
            </a:r>
            <a:endParaRPr lang="en-GB" sz="2400" b="1">
              <a:solidFill>
                <a:srgbClr val="FFFF00"/>
              </a:solidFill>
              <a:latin typeface="Trebuchet MS" pitchFamily="34" charset="0"/>
            </a:endParaRPr>
          </a:p>
        </p:txBody>
      </p:sp>
      <p:sp>
        <p:nvSpPr>
          <p:cNvPr id="13318" name="Line 21"/>
          <p:cNvSpPr>
            <a:spLocks noChangeShapeType="1"/>
          </p:cNvSpPr>
          <p:nvPr/>
        </p:nvSpPr>
        <p:spPr bwMode="auto">
          <a:xfrm>
            <a:off x="3203575" y="3500438"/>
            <a:ext cx="1152525" cy="0"/>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3319" name="Line 22"/>
          <p:cNvSpPr>
            <a:spLocks noChangeShapeType="1"/>
          </p:cNvSpPr>
          <p:nvPr/>
        </p:nvSpPr>
        <p:spPr bwMode="auto">
          <a:xfrm>
            <a:off x="5292725" y="3500438"/>
            <a:ext cx="1152525" cy="0"/>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srgbClr val="FFFF00"/>
              </a:solidFill>
            </a:endParaRPr>
          </a:p>
        </p:txBody>
      </p:sp>
      <p:sp>
        <p:nvSpPr>
          <p:cNvPr id="13320" name="Rectangle 16"/>
          <p:cNvSpPr>
            <a:spLocks noChangeArrowheads="1"/>
          </p:cNvSpPr>
          <p:nvPr/>
        </p:nvSpPr>
        <p:spPr bwMode="auto">
          <a:xfrm>
            <a:off x="3203575" y="5084763"/>
            <a:ext cx="2978150" cy="466725"/>
          </a:xfrm>
          <a:prstGeom prst="rect">
            <a:avLst/>
          </a:prstGeom>
          <a:solidFill>
            <a:srgbClr val="00CCFF"/>
          </a:solidFill>
          <a:ln w="9525">
            <a:solidFill>
              <a:srgbClr val="000000"/>
            </a:solidFill>
            <a:miter lim="800000"/>
            <a:headEnd/>
            <a:tailEnd/>
          </a:ln>
        </p:spPr>
        <p:txBody>
          <a:bodyPr wrap="none">
            <a:spAutoFit/>
          </a:bodyPr>
          <a:lstStyle/>
          <a:p>
            <a:pPr eaLnBrk="1" hangingPunct="1"/>
            <a:r>
              <a:rPr lang="en-US" sz="2400" b="1">
                <a:solidFill>
                  <a:srgbClr val="FFFF00"/>
                </a:solidFill>
                <a:latin typeface="Trebuchet MS" pitchFamily="34" charset="0"/>
              </a:rPr>
              <a:t>PS = 8.000 – 0,02 Q</a:t>
            </a:r>
          </a:p>
        </p:txBody>
      </p:sp>
      <p:sp>
        <p:nvSpPr>
          <p:cNvPr id="13321" name="Text Box 17"/>
          <p:cNvSpPr txBox="1">
            <a:spLocks noChangeArrowheads="1"/>
          </p:cNvSpPr>
          <p:nvPr/>
        </p:nvSpPr>
        <p:spPr bwMode="auto">
          <a:xfrm>
            <a:off x="611188" y="3213100"/>
            <a:ext cx="1871662" cy="519113"/>
          </a:xfrm>
          <a:prstGeom prst="rect">
            <a:avLst/>
          </a:prstGeom>
          <a:noFill/>
          <a:ln w="9525">
            <a:noFill/>
            <a:miter lim="800000"/>
            <a:headEnd/>
            <a:tailEnd/>
          </a:ln>
        </p:spPr>
        <p:txBody>
          <a:bodyPr>
            <a:spAutoFit/>
          </a:bodyPr>
          <a:lstStyle/>
          <a:p>
            <a:pPr eaLnBrk="1" hangingPunct="1">
              <a:spcBef>
                <a:spcPct val="50000"/>
              </a:spcBef>
            </a:pPr>
            <a:r>
              <a:rPr lang="en-US" sz="2800" b="1" dirty="0">
                <a:solidFill>
                  <a:srgbClr val="FFFF00"/>
                </a:solidFill>
                <a:latin typeface="Trebuchet MS" pitchFamily="34" charset="0"/>
              </a:rPr>
              <a:t>RUMUS :</a:t>
            </a:r>
            <a:endParaRPr lang="en-GB" sz="2800" b="1" dirty="0">
              <a:solidFill>
                <a:srgbClr val="FFFF00"/>
              </a:solidFill>
              <a:latin typeface="Trebuchet MS" pitchFamily="34" charset="0"/>
            </a:endParaRPr>
          </a:p>
        </p:txBody>
      </p:sp>
      <p:sp>
        <p:nvSpPr>
          <p:cNvPr id="13322" name="Text Box 19"/>
          <p:cNvSpPr txBox="1">
            <a:spLocks noChangeArrowheads="1"/>
          </p:cNvSpPr>
          <p:nvPr/>
        </p:nvSpPr>
        <p:spPr bwMode="auto">
          <a:xfrm>
            <a:off x="4643438" y="3284538"/>
            <a:ext cx="431800" cy="457200"/>
          </a:xfrm>
          <a:prstGeom prst="rect">
            <a:avLst/>
          </a:prstGeom>
          <a:noFill/>
          <a:ln w="9525">
            <a:noFill/>
            <a:miter lim="800000"/>
            <a:headEnd/>
            <a:tailEnd/>
          </a:ln>
        </p:spPr>
        <p:txBody>
          <a:bodyPr>
            <a:spAutoFit/>
          </a:bodyPr>
          <a:lstStyle/>
          <a:p>
            <a:pPr eaLnBrk="1" hangingPunct="1">
              <a:spcBef>
                <a:spcPct val="50000"/>
              </a:spcBef>
            </a:pPr>
            <a:r>
              <a:rPr lang="en-US" sz="2400" b="1">
                <a:solidFill>
                  <a:srgbClr val="FFFF00"/>
                </a:solidFill>
              </a:rPr>
              <a:t>=</a:t>
            </a:r>
            <a:endParaRPr lang="en-GB" sz="2400" b="1">
              <a:solidFill>
                <a:srgbClr val="FFFF00"/>
              </a:solidFill>
            </a:endParaRPr>
          </a:p>
        </p:txBody>
      </p:sp>
      <p:sp>
        <p:nvSpPr>
          <p:cNvPr id="13323" name="AutoShape 24">
            <a:hlinkClick r:id="" action="ppaction://hlinkshowjump?jump=nextslide" highlightClick="1"/>
          </p:cNvPr>
          <p:cNvSpPr>
            <a:spLocks noChangeArrowheads="1"/>
          </p:cNvSpPr>
          <p:nvPr/>
        </p:nvSpPr>
        <p:spPr bwMode="auto">
          <a:xfrm rot="5400000">
            <a:off x="4345782" y="4282281"/>
            <a:ext cx="976312" cy="485775"/>
          </a:xfrm>
          <a:custGeom>
            <a:avLst/>
            <a:gdLst>
              <a:gd name="T0" fmla="*/ 33096705 w 21600"/>
              <a:gd name="T1" fmla="*/ 0 h 21600"/>
              <a:gd name="T2" fmla="*/ 0 w 21600"/>
              <a:gd name="T3" fmla="*/ 5462449 h 21600"/>
              <a:gd name="T4" fmla="*/ 33096705 w 21600"/>
              <a:gd name="T5" fmla="*/ 10924876 h 21600"/>
              <a:gd name="T6" fmla="*/ 44128936 w 21600"/>
              <a:gd name="T7" fmla="*/ 546244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2"/>
          </a:solidFill>
          <a:ln w="9525">
            <a:solidFill>
              <a:schemeClr val="tx1"/>
            </a:solidFill>
            <a:miter lim="800000"/>
            <a:headEnd/>
            <a:tailEnd/>
          </a:ln>
        </p:spPr>
        <p:txBody>
          <a:bodyPr rot="10800000" vert="eaVert" wrap="none" anchor="ctr"/>
          <a:lstStyle/>
          <a:p>
            <a:pPr algn="ctr" eaLnBrk="1" hangingPunct="1"/>
            <a:endParaRPr lang="id-ID" sz="2400">
              <a:solidFill>
                <a:srgbClr val="FFFF00"/>
              </a:solidFill>
            </a:endParaRPr>
          </a:p>
        </p:txBody>
      </p:sp>
      <p:sp>
        <p:nvSpPr>
          <p:cNvPr id="12" name="Action Button: Home 11">
            <a:hlinkClick r:id="rId4"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6815"/>
                                        </p:tgtEl>
                                        <p:attrNameLst>
                                          <p:attrName>style.visibility</p:attrName>
                                        </p:attrNameLst>
                                      </p:cBhvr>
                                      <p:to>
                                        <p:strVal val="visible"/>
                                      </p:to>
                                    </p:set>
                                    <p:anim calcmode="lin" valueType="num">
                                      <p:cBhvr additive="base">
                                        <p:cTn id="7" dur="1000" fill="hold"/>
                                        <p:tgtEl>
                                          <p:spTgt spid="76815"/>
                                        </p:tgtEl>
                                        <p:attrNameLst>
                                          <p:attrName>ppt_x</p:attrName>
                                        </p:attrNameLst>
                                      </p:cBhvr>
                                      <p:tavLst>
                                        <p:tav tm="0">
                                          <p:val>
                                            <p:strVal val="0-#ppt_w/2"/>
                                          </p:val>
                                        </p:tav>
                                        <p:tav tm="100000">
                                          <p:val>
                                            <p:strVal val="#ppt_x"/>
                                          </p:val>
                                        </p:tav>
                                      </p:tavLst>
                                    </p:anim>
                                    <p:anim calcmode="lin" valueType="num">
                                      <p:cBhvr additive="base">
                                        <p:cTn id="8" dur="1000" fill="hold"/>
                                        <p:tgtEl>
                                          <p:spTgt spid="768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76823"/>
                                        </p:tgtEl>
                                        <p:attrNameLst>
                                          <p:attrName>style.visibility</p:attrName>
                                        </p:attrNameLst>
                                      </p:cBhvr>
                                      <p:to>
                                        <p:strVal val="visible"/>
                                      </p:to>
                                    </p:set>
                                    <p:anim calcmode="lin" valueType="num">
                                      <p:cBhvr additive="base">
                                        <p:cTn id="12" dur="1000" fill="hold"/>
                                        <p:tgtEl>
                                          <p:spTgt spid="76823"/>
                                        </p:tgtEl>
                                        <p:attrNameLst>
                                          <p:attrName>ppt_x</p:attrName>
                                        </p:attrNameLst>
                                      </p:cBhvr>
                                      <p:tavLst>
                                        <p:tav tm="0">
                                          <p:val>
                                            <p:strVal val="1+#ppt_w/2"/>
                                          </p:val>
                                        </p:tav>
                                        <p:tav tm="100000">
                                          <p:val>
                                            <p:strVal val="#ppt_x"/>
                                          </p:val>
                                        </p:tav>
                                      </p:tavLst>
                                    </p:anim>
                                    <p:anim calcmode="lin" valueType="num">
                                      <p:cBhvr additive="base">
                                        <p:cTn id="13" dur="1000" fill="hold"/>
                                        <p:tgtEl>
                                          <p:spTgt spid="76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5" grpId="0"/>
      <p:bldP spid="76823" grpId="0" animBg="1"/>
    </p:bld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91600" cy="6705600"/>
          </a:xfrm>
        </p:spPr>
        <p:txBody>
          <a:bodyPr/>
          <a:lstStyle/>
          <a:p>
            <a:r>
              <a:rPr lang="fi-FI" sz="2200" dirty="0" smtClean="0">
                <a:solidFill>
                  <a:schemeClr val="accent6"/>
                </a:solidFill>
              </a:rPr>
              <a:t>Dalam lampiran Keputusan Menteri Koperasi dan Pembinaan Pengusahan </a:t>
            </a:r>
            <a:r>
              <a:rPr lang="en-US" sz="2200" dirty="0" smtClean="0">
                <a:solidFill>
                  <a:schemeClr val="accent6"/>
                </a:solidFill>
              </a:rPr>
              <a:t>Kecil </a:t>
            </a:r>
            <a:r>
              <a:rPr lang="en-US" sz="2200" dirty="0" err="1" smtClean="0">
                <a:solidFill>
                  <a:schemeClr val="accent6"/>
                </a:solidFill>
              </a:rPr>
              <a:t>Nomor</a:t>
            </a:r>
            <a:r>
              <a:rPr lang="en-US" sz="2200" dirty="0" smtClean="0">
                <a:solidFill>
                  <a:schemeClr val="accent6"/>
                </a:solidFill>
              </a:rPr>
              <a:t> 961/KEP/M/XI/1995, </a:t>
            </a:r>
            <a:r>
              <a:rPr lang="en-US" sz="2200" dirty="0" err="1" smtClean="0">
                <a:solidFill>
                  <a:schemeClr val="accent6"/>
                </a:solidFill>
              </a:rPr>
              <a:t>dicantumkan</a:t>
            </a:r>
            <a:r>
              <a:rPr lang="en-US" sz="2200" dirty="0" smtClean="0">
                <a:solidFill>
                  <a:schemeClr val="accent6"/>
                </a:solidFill>
              </a:rPr>
              <a:t> </a:t>
            </a:r>
            <a:r>
              <a:rPr lang="en-US" sz="2200" dirty="0" err="1" smtClean="0">
                <a:solidFill>
                  <a:schemeClr val="accent6"/>
                </a:solidFill>
              </a:rPr>
              <a:t>bahwa</a:t>
            </a:r>
            <a:r>
              <a:rPr lang="en-US" sz="2200" dirty="0" smtClean="0">
                <a:solidFill>
                  <a:schemeClr val="accent6"/>
                </a:solidFill>
              </a:rPr>
              <a:t>:</a:t>
            </a:r>
          </a:p>
          <a:p>
            <a:pPr>
              <a:buNone/>
            </a:pPr>
            <a:r>
              <a:rPr lang="en-US" sz="2200" dirty="0" smtClean="0">
                <a:solidFill>
                  <a:srgbClr val="FF00FF"/>
                </a:solidFill>
              </a:rPr>
              <a:t>a. </a:t>
            </a:r>
            <a:r>
              <a:rPr lang="en-US" sz="2200" dirty="0" err="1" smtClean="0">
                <a:solidFill>
                  <a:srgbClr val="FF00FF"/>
                </a:solidFill>
              </a:rPr>
              <a:t>Wirausaha</a:t>
            </a:r>
            <a:r>
              <a:rPr lang="en-US" sz="2200" dirty="0" smtClean="0">
                <a:solidFill>
                  <a:srgbClr val="FF00FF"/>
                </a:solidFill>
              </a:rPr>
              <a:t> </a:t>
            </a:r>
            <a:r>
              <a:rPr lang="en-US" sz="2200" dirty="0" err="1" smtClean="0">
                <a:solidFill>
                  <a:srgbClr val="FF00FF"/>
                </a:solidFill>
              </a:rPr>
              <a:t>adalah</a:t>
            </a:r>
            <a:r>
              <a:rPr lang="en-US" sz="2200" dirty="0" smtClean="0">
                <a:solidFill>
                  <a:srgbClr val="FF00FF"/>
                </a:solidFill>
              </a:rPr>
              <a:t> </a:t>
            </a:r>
            <a:r>
              <a:rPr lang="en-US" sz="2200" dirty="0" err="1" smtClean="0">
                <a:solidFill>
                  <a:srgbClr val="FF00FF"/>
                </a:solidFill>
              </a:rPr>
              <a:t>orang</a:t>
            </a:r>
            <a:r>
              <a:rPr lang="en-US" sz="2200" dirty="0" smtClean="0">
                <a:solidFill>
                  <a:srgbClr val="FF00FF"/>
                </a:solidFill>
              </a:rPr>
              <a:t> yang </a:t>
            </a:r>
            <a:r>
              <a:rPr lang="en-US" sz="2200" dirty="0" err="1" smtClean="0">
                <a:solidFill>
                  <a:srgbClr val="FF00FF"/>
                </a:solidFill>
              </a:rPr>
              <a:t>mempunyai</a:t>
            </a:r>
            <a:r>
              <a:rPr lang="en-US" sz="2200" dirty="0" smtClean="0">
                <a:solidFill>
                  <a:srgbClr val="FF00FF"/>
                </a:solidFill>
              </a:rPr>
              <a:t> </a:t>
            </a:r>
            <a:r>
              <a:rPr lang="en-US" sz="2200" dirty="0" err="1" smtClean="0">
                <a:solidFill>
                  <a:srgbClr val="FF00FF"/>
                </a:solidFill>
              </a:rPr>
              <a:t>semangat</a:t>
            </a:r>
            <a:r>
              <a:rPr lang="en-US" sz="2200" dirty="0" smtClean="0">
                <a:solidFill>
                  <a:srgbClr val="FF00FF"/>
                </a:solidFill>
              </a:rPr>
              <a:t>, </a:t>
            </a:r>
            <a:r>
              <a:rPr lang="en-US" sz="2200" dirty="0" err="1" smtClean="0">
                <a:solidFill>
                  <a:srgbClr val="FF00FF"/>
                </a:solidFill>
              </a:rPr>
              <a:t>sikap</a:t>
            </a:r>
            <a:r>
              <a:rPr lang="en-US" sz="2200" dirty="0" smtClean="0">
                <a:solidFill>
                  <a:srgbClr val="FF00FF"/>
                </a:solidFill>
              </a:rPr>
              <a:t>, </a:t>
            </a:r>
            <a:r>
              <a:rPr lang="en-US" sz="2200" dirty="0" err="1" smtClean="0">
                <a:solidFill>
                  <a:srgbClr val="FF00FF"/>
                </a:solidFill>
              </a:rPr>
              <a:t>perilaku</a:t>
            </a:r>
            <a:r>
              <a:rPr lang="en-US" sz="2200" dirty="0" smtClean="0">
                <a:solidFill>
                  <a:srgbClr val="FF00FF"/>
                </a:solidFill>
              </a:rPr>
              <a:t> </a:t>
            </a:r>
            <a:r>
              <a:rPr lang="en-US" sz="2200" dirty="0" err="1" smtClean="0">
                <a:solidFill>
                  <a:srgbClr val="FF00FF"/>
                </a:solidFill>
              </a:rPr>
              <a:t>dan</a:t>
            </a:r>
            <a:r>
              <a:rPr lang="en-US" sz="2200" dirty="0" smtClean="0">
                <a:solidFill>
                  <a:srgbClr val="FF00FF"/>
                </a:solidFill>
              </a:rPr>
              <a:t> </a:t>
            </a:r>
            <a:r>
              <a:rPr lang="en-US" sz="2200" dirty="0" err="1" smtClean="0">
                <a:solidFill>
                  <a:srgbClr val="FF00FF"/>
                </a:solidFill>
              </a:rPr>
              <a:t>kemampuan</a:t>
            </a:r>
            <a:r>
              <a:rPr lang="en-US" sz="2200" dirty="0" smtClean="0">
                <a:solidFill>
                  <a:srgbClr val="FF00FF"/>
                </a:solidFill>
              </a:rPr>
              <a:t> </a:t>
            </a:r>
            <a:r>
              <a:rPr lang="en-US" sz="2200" dirty="0" err="1" smtClean="0">
                <a:solidFill>
                  <a:srgbClr val="FF00FF"/>
                </a:solidFill>
              </a:rPr>
              <a:t>kewirausahaan</a:t>
            </a:r>
            <a:r>
              <a:rPr lang="en-US" sz="2200" dirty="0" smtClean="0">
                <a:solidFill>
                  <a:srgbClr val="FF00FF"/>
                </a:solidFill>
              </a:rPr>
              <a:t>.</a:t>
            </a:r>
          </a:p>
          <a:p>
            <a:pPr>
              <a:buNone/>
            </a:pPr>
            <a:r>
              <a:rPr lang="fi-FI" sz="2200" dirty="0" smtClean="0">
                <a:solidFill>
                  <a:srgbClr val="FB5763"/>
                </a:solidFill>
              </a:rPr>
              <a:t>b. Kewirausahaan adalah semangat, sikap, perilaku dan kemampuan </a:t>
            </a:r>
            <a:r>
              <a:rPr lang="en-US" sz="2200" dirty="0" err="1" smtClean="0">
                <a:solidFill>
                  <a:srgbClr val="FB5763"/>
                </a:solidFill>
              </a:rPr>
              <a:t>seseorang</a:t>
            </a:r>
            <a:r>
              <a:rPr lang="en-US" sz="2200" dirty="0" smtClean="0">
                <a:solidFill>
                  <a:srgbClr val="FB5763"/>
                </a:solidFill>
              </a:rPr>
              <a:t> </a:t>
            </a:r>
            <a:r>
              <a:rPr lang="en-US" sz="2200" dirty="0" err="1" smtClean="0">
                <a:solidFill>
                  <a:srgbClr val="FB5763"/>
                </a:solidFill>
              </a:rPr>
              <a:t>dalam</a:t>
            </a:r>
            <a:r>
              <a:rPr lang="en-US" sz="2200" dirty="0" smtClean="0">
                <a:solidFill>
                  <a:srgbClr val="FB5763"/>
                </a:solidFill>
              </a:rPr>
              <a:t> </a:t>
            </a:r>
            <a:r>
              <a:rPr lang="en-US" sz="2200" dirty="0" err="1" smtClean="0">
                <a:solidFill>
                  <a:srgbClr val="FB5763"/>
                </a:solidFill>
              </a:rPr>
              <a:t>menangani</a:t>
            </a:r>
            <a:r>
              <a:rPr lang="en-US" sz="2200" dirty="0" smtClean="0">
                <a:solidFill>
                  <a:srgbClr val="FB5763"/>
                </a:solidFill>
              </a:rPr>
              <a:t> </a:t>
            </a:r>
            <a:r>
              <a:rPr lang="en-US" sz="2200" dirty="0" err="1" smtClean="0">
                <a:solidFill>
                  <a:srgbClr val="FB5763"/>
                </a:solidFill>
              </a:rPr>
              <a:t>usaha</a:t>
            </a:r>
            <a:r>
              <a:rPr lang="en-US" sz="2200" dirty="0" smtClean="0">
                <a:solidFill>
                  <a:srgbClr val="FB5763"/>
                </a:solidFill>
              </a:rPr>
              <a:t> </a:t>
            </a:r>
            <a:r>
              <a:rPr lang="en-US" sz="2200" dirty="0" err="1" smtClean="0">
                <a:solidFill>
                  <a:srgbClr val="FB5763"/>
                </a:solidFill>
              </a:rPr>
              <a:t>atau</a:t>
            </a:r>
            <a:r>
              <a:rPr lang="en-US" sz="2200" dirty="0" smtClean="0">
                <a:solidFill>
                  <a:srgbClr val="FB5763"/>
                </a:solidFill>
              </a:rPr>
              <a:t> </a:t>
            </a:r>
            <a:r>
              <a:rPr lang="en-US" sz="2200" dirty="0" err="1" smtClean="0">
                <a:solidFill>
                  <a:srgbClr val="FB5763"/>
                </a:solidFill>
              </a:rPr>
              <a:t>kegiatan</a:t>
            </a:r>
            <a:r>
              <a:rPr lang="en-US" sz="2200" dirty="0" smtClean="0">
                <a:solidFill>
                  <a:srgbClr val="FB5763"/>
                </a:solidFill>
              </a:rPr>
              <a:t> yang </a:t>
            </a:r>
            <a:r>
              <a:rPr lang="en-US" sz="2200" dirty="0" err="1" smtClean="0">
                <a:solidFill>
                  <a:srgbClr val="FB5763"/>
                </a:solidFill>
              </a:rPr>
              <a:t>mengarah</a:t>
            </a:r>
            <a:r>
              <a:rPr lang="en-US" sz="2200" dirty="0" smtClean="0">
                <a:solidFill>
                  <a:srgbClr val="FB5763"/>
                </a:solidFill>
              </a:rPr>
              <a:t> </a:t>
            </a:r>
            <a:r>
              <a:rPr lang="en-US" sz="2200" dirty="0" err="1" smtClean="0">
                <a:solidFill>
                  <a:srgbClr val="FB5763"/>
                </a:solidFill>
              </a:rPr>
              <a:t>pada</a:t>
            </a:r>
            <a:r>
              <a:rPr lang="en-US" sz="2200" dirty="0" smtClean="0">
                <a:solidFill>
                  <a:srgbClr val="FB5763"/>
                </a:solidFill>
              </a:rPr>
              <a:t> </a:t>
            </a:r>
            <a:r>
              <a:rPr lang="en-US" sz="2200" dirty="0" err="1" smtClean="0">
                <a:solidFill>
                  <a:srgbClr val="FB5763"/>
                </a:solidFill>
              </a:rPr>
              <a:t>upaya</a:t>
            </a:r>
            <a:r>
              <a:rPr lang="en-US" sz="2200" dirty="0" smtClean="0">
                <a:solidFill>
                  <a:srgbClr val="FB5763"/>
                </a:solidFill>
              </a:rPr>
              <a:t> </a:t>
            </a:r>
            <a:r>
              <a:rPr lang="en-US" sz="2200" dirty="0" err="1" smtClean="0">
                <a:solidFill>
                  <a:srgbClr val="FB5763"/>
                </a:solidFill>
              </a:rPr>
              <a:t>mencari</a:t>
            </a:r>
            <a:r>
              <a:rPr lang="en-US" sz="2200" dirty="0" smtClean="0">
                <a:solidFill>
                  <a:srgbClr val="FB5763"/>
                </a:solidFill>
              </a:rPr>
              <a:t>, </a:t>
            </a:r>
            <a:r>
              <a:rPr lang="en-US" sz="2200" dirty="0" err="1" smtClean="0">
                <a:solidFill>
                  <a:srgbClr val="FB5763"/>
                </a:solidFill>
              </a:rPr>
              <a:t>menciptakan</a:t>
            </a:r>
            <a:r>
              <a:rPr lang="en-US" sz="2200" dirty="0" smtClean="0">
                <a:solidFill>
                  <a:srgbClr val="FB5763"/>
                </a:solidFill>
              </a:rPr>
              <a:t> </a:t>
            </a:r>
            <a:r>
              <a:rPr lang="en-US" sz="2200" dirty="0" err="1" smtClean="0">
                <a:solidFill>
                  <a:srgbClr val="FB5763"/>
                </a:solidFill>
              </a:rPr>
              <a:t>serta</a:t>
            </a:r>
            <a:r>
              <a:rPr lang="en-US" sz="2200" dirty="0" smtClean="0">
                <a:solidFill>
                  <a:srgbClr val="FB5763"/>
                </a:solidFill>
              </a:rPr>
              <a:t> </a:t>
            </a:r>
            <a:r>
              <a:rPr lang="en-US" sz="2200" dirty="0" err="1" smtClean="0">
                <a:solidFill>
                  <a:srgbClr val="FB5763"/>
                </a:solidFill>
              </a:rPr>
              <a:t>menerapkan</a:t>
            </a:r>
            <a:r>
              <a:rPr lang="en-US" sz="2200" dirty="0" smtClean="0">
                <a:solidFill>
                  <a:srgbClr val="FB5763"/>
                </a:solidFill>
              </a:rPr>
              <a:t> </a:t>
            </a:r>
            <a:r>
              <a:rPr lang="en-US" sz="2200" dirty="0" err="1" smtClean="0">
                <a:solidFill>
                  <a:srgbClr val="FB5763"/>
                </a:solidFill>
              </a:rPr>
              <a:t>cara</a:t>
            </a:r>
            <a:r>
              <a:rPr lang="en-US" sz="2200" dirty="0" smtClean="0">
                <a:solidFill>
                  <a:srgbClr val="FB5763"/>
                </a:solidFill>
              </a:rPr>
              <a:t> </a:t>
            </a:r>
            <a:r>
              <a:rPr lang="en-US" sz="2200" dirty="0" err="1" smtClean="0">
                <a:solidFill>
                  <a:srgbClr val="FB5763"/>
                </a:solidFill>
              </a:rPr>
              <a:t>kerja</a:t>
            </a:r>
            <a:r>
              <a:rPr lang="en-US" sz="2200" dirty="0" smtClean="0">
                <a:solidFill>
                  <a:srgbClr val="FB5763"/>
                </a:solidFill>
              </a:rPr>
              <a:t>, </a:t>
            </a:r>
            <a:r>
              <a:rPr lang="en-US" sz="2200" dirty="0" err="1" smtClean="0">
                <a:solidFill>
                  <a:srgbClr val="FB5763"/>
                </a:solidFill>
              </a:rPr>
              <a:t>teknologi</a:t>
            </a:r>
            <a:r>
              <a:rPr lang="en-US" sz="2200" dirty="0" smtClean="0">
                <a:solidFill>
                  <a:srgbClr val="FB5763"/>
                </a:solidFill>
              </a:rPr>
              <a:t> </a:t>
            </a:r>
            <a:r>
              <a:rPr lang="en-US" sz="2200" dirty="0" err="1" smtClean="0">
                <a:solidFill>
                  <a:srgbClr val="FB5763"/>
                </a:solidFill>
              </a:rPr>
              <a:t>dan</a:t>
            </a:r>
            <a:r>
              <a:rPr lang="en-US" sz="2200" dirty="0" smtClean="0">
                <a:solidFill>
                  <a:srgbClr val="FB5763"/>
                </a:solidFill>
              </a:rPr>
              <a:t> </a:t>
            </a:r>
            <a:r>
              <a:rPr lang="en-US" sz="2200" dirty="0" err="1" smtClean="0">
                <a:solidFill>
                  <a:srgbClr val="FB5763"/>
                </a:solidFill>
              </a:rPr>
              <a:t>produk</a:t>
            </a:r>
            <a:r>
              <a:rPr lang="en-US" sz="2200" dirty="0" smtClean="0">
                <a:solidFill>
                  <a:srgbClr val="FB5763"/>
                </a:solidFill>
              </a:rPr>
              <a:t> </a:t>
            </a:r>
            <a:r>
              <a:rPr lang="en-US" sz="2200" dirty="0" err="1" smtClean="0">
                <a:solidFill>
                  <a:srgbClr val="FB5763"/>
                </a:solidFill>
              </a:rPr>
              <a:t>baru</a:t>
            </a:r>
            <a:r>
              <a:rPr lang="en-US" sz="2200" dirty="0" smtClean="0">
                <a:solidFill>
                  <a:srgbClr val="FB5763"/>
                </a:solidFill>
              </a:rPr>
              <a:t> </a:t>
            </a:r>
            <a:r>
              <a:rPr lang="en-US" sz="2200" dirty="0" err="1" smtClean="0">
                <a:solidFill>
                  <a:srgbClr val="FB5763"/>
                </a:solidFill>
              </a:rPr>
              <a:t>dengan</a:t>
            </a:r>
            <a:r>
              <a:rPr lang="en-US" sz="2200" dirty="0" smtClean="0">
                <a:solidFill>
                  <a:srgbClr val="FB5763"/>
                </a:solidFill>
              </a:rPr>
              <a:t> </a:t>
            </a:r>
            <a:r>
              <a:rPr lang="en-US" sz="2200" dirty="0" err="1" smtClean="0">
                <a:solidFill>
                  <a:srgbClr val="FB5763"/>
                </a:solidFill>
              </a:rPr>
              <a:t>meningkatkan</a:t>
            </a:r>
            <a:r>
              <a:rPr lang="en-US" sz="2200" dirty="0" smtClean="0">
                <a:solidFill>
                  <a:srgbClr val="FB5763"/>
                </a:solidFill>
              </a:rPr>
              <a:t> </a:t>
            </a:r>
            <a:r>
              <a:rPr lang="en-US" sz="2200" dirty="0" err="1" smtClean="0">
                <a:solidFill>
                  <a:srgbClr val="FB5763"/>
                </a:solidFill>
              </a:rPr>
              <a:t>efisiensi</a:t>
            </a:r>
            <a:r>
              <a:rPr lang="en-US" sz="2200" dirty="0" smtClean="0">
                <a:solidFill>
                  <a:srgbClr val="FB5763"/>
                </a:solidFill>
              </a:rPr>
              <a:t> </a:t>
            </a:r>
            <a:r>
              <a:rPr lang="en-US" sz="2200" dirty="0" err="1" smtClean="0">
                <a:solidFill>
                  <a:srgbClr val="FB5763"/>
                </a:solidFill>
              </a:rPr>
              <a:t>dalam</a:t>
            </a:r>
            <a:r>
              <a:rPr lang="en-US" sz="2200" dirty="0" smtClean="0">
                <a:solidFill>
                  <a:srgbClr val="FB5763"/>
                </a:solidFill>
              </a:rPr>
              <a:t> </a:t>
            </a:r>
            <a:r>
              <a:rPr lang="en-US" sz="2200" dirty="0" err="1" smtClean="0">
                <a:solidFill>
                  <a:srgbClr val="FB5763"/>
                </a:solidFill>
              </a:rPr>
              <a:t>rangka</a:t>
            </a:r>
            <a:r>
              <a:rPr lang="en-US" sz="2200" dirty="0" smtClean="0">
                <a:solidFill>
                  <a:srgbClr val="FB5763"/>
                </a:solidFill>
              </a:rPr>
              <a:t> </a:t>
            </a:r>
            <a:r>
              <a:rPr lang="en-US" sz="2200" dirty="0" err="1" smtClean="0">
                <a:solidFill>
                  <a:srgbClr val="FB5763"/>
                </a:solidFill>
              </a:rPr>
              <a:t>memberikan</a:t>
            </a:r>
            <a:r>
              <a:rPr lang="en-US" sz="2200" dirty="0" smtClean="0">
                <a:solidFill>
                  <a:srgbClr val="FB5763"/>
                </a:solidFill>
              </a:rPr>
              <a:t> </a:t>
            </a:r>
            <a:r>
              <a:rPr lang="en-US" sz="2200" dirty="0" err="1" smtClean="0">
                <a:solidFill>
                  <a:srgbClr val="FB5763"/>
                </a:solidFill>
              </a:rPr>
              <a:t>pelayanan</a:t>
            </a:r>
            <a:r>
              <a:rPr lang="en-US" sz="2200" dirty="0" smtClean="0">
                <a:solidFill>
                  <a:srgbClr val="FB5763"/>
                </a:solidFill>
              </a:rPr>
              <a:t> yang </a:t>
            </a:r>
            <a:r>
              <a:rPr lang="en-US" sz="2200" dirty="0" err="1" smtClean="0">
                <a:solidFill>
                  <a:srgbClr val="FB5763"/>
                </a:solidFill>
              </a:rPr>
              <a:t>lebih</a:t>
            </a:r>
            <a:r>
              <a:rPr lang="en-US" sz="2200" dirty="0" smtClean="0">
                <a:solidFill>
                  <a:srgbClr val="FB5763"/>
                </a:solidFill>
              </a:rPr>
              <a:t> </a:t>
            </a:r>
            <a:r>
              <a:rPr lang="en-US" sz="2200" dirty="0" err="1" smtClean="0">
                <a:solidFill>
                  <a:srgbClr val="FB5763"/>
                </a:solidFill>
              </a:rPr>
              <a:t>baik</a:t>
            </a:r>
            <a:r>
              <a:rPr lang="en-US" sz="2200" dirty="0" smtClean="0">
                <a:solidFill>
                  <a:srgbClr val="FB5763"/>
                </a:solidFill>
              </a:rPr>
              <a:t> </a:t>
            </a:r>
            <a:r>
              <a:rPr lang="en-US" sz="2200" dirty="0" err="1" smtClean="0">
                <a:solidFill>
                  <a:srgbClr val="FB5763"/>
                </a:solidFill>
              </a:rPr>
              <a:t>dan</a:t>
            </a:r>
            <a:r>
              <a:rPr lang="en-US" sz="2200" dirty="0" smtClean="0">
                <a:solidFill>
                  <a:srgbClr val="FB5763"/>
                </a:solidFill>
              </a:rPr>
              <a:t> </a:t>
            </a:r>
            <a:r>
              <a:rPr lang="en-US" sz="2200" dirty="0" err="1" smtClean="0">
                <a:solidFill>
                  <a:srgbClr val="FB5763"/>
                </a:solidFill>
              </a:rPr>
              <a:t>atau</a:t>
            </a:r>
            <a:r>
              <a:rPr lang="en-US" sz="2200" dirty="0" smtClean="0">
                <a:solidFill>
                  <a:srgbClr val="FB5763"/>
                </a:solidFill>
              </a:rPr>
              <a:t> </a:t>
            </a:r>
            <a:r>
              <a:rPr lang="en-US" sz="2200" dirty="0" err="1" smtClean="0">
                <a:solidFill>
                  <a:srgbClr val="FB5763"/>
                </a:solidFill>
              </a:rPr>
              <a:t>memperoleh</a:t>
            </a:r>
            <a:r>
              <a:rPr lang="en-US" sz="2200" dirty="0" smtClean="0">
                <a:solidFill>
                  <a:srgbClr val="FB5763"/>
                </a:solidFill>
              </a:rPr>
              <a:t> </a:t>
            </a:r>
            <a:r>
              <a:rPr lang="en-US" sz="2200" dirty="0" err="1" smtClean="0">
                <a:solidFill>
                  <a:srgbClr val="FB5763"/>
                </a:solidFill>
              </a:rPr>
              <a:t>keuntungan</a:t>
            </a:r>
            <a:r>
              <a:rPr lang="en-US" sz="2200" dirty="0" smtClean="0">
                <a:solidFill>
                  <a:srgbClr val="FB5763"/>
                </a:solidFill>
              </a:rPr>
              <a:t> yang </a:t>
            </a:r>
            <a:r>
              <a:rPr lang="en-US" sz="2200" dirty="0" err="1" smtClean="0">
                <a:solidFill>
                  <a:srgbClr val="FB5763"/>
                </a:solidFill>
              </a:rPr>
              <a:t>lebih</a:t>
            </a:r>
            <a:r>
              <a:rPr lang="en-US" sz="2200" dirty="0" smtClean="0">
                <a:solidFill>
                  <a:srgbClr val="FB5763"/>
                </a:solidFill>
              </a:rPr>
              <a:t> </a:t>
            </a:r>
            <a:r>
              <a:rPr lang="en-US" sz="2200" dirty="0" err="1" smtClean="0">
                <a:solidFill>
                  <a:srgbClr val="FB5763"/>
                </a:solidFill>
              </a:rPr>
              <a:t>besar</a:t>
            </a:r>
            <a:r>
              <a:rPr lang="en-US" sz="2200" dirty="0" smtClean="0">
                <a:solidFill>
                  <a:srgbClr val="FB5763"/>
                </a:solidFill>
              </a:rPr>
              <a:t>.</a:t>
            </a:r>
          </a:p>
          <a:p>
            <a:pPr>
              <a:buNone/>
            </a:pPr>
            <a:endParaRPr lang="en-US" sz="2200" dirty="0" smtClean="0">
              <a:solidFill>
                <a:srgbClr val="FFC000"/>
              </a:solidFill>
            </a:endParaRPr>
          </a:p>
          <a:p>
            <a:pPr>
              <a:buNone/>
            </a:pPr>
            <a:r>
              <a:rPr lang="en-US" sz="2200" dirty="0" err="1" smtClean="0">
                <a:solidFill>
                  <a:srgbClr val="00FF00"/>
                </a:solidFill>
              </a:rPr>
              <a:t>Jadi</a:t>
            </a:r>
            <a:r>
              <a:rPr lang="en-US" sz="2200" dirty="0" smtClean="0">
                <a:solidFill>
                  <a:srgbClr val="00FF00"/>
                </a:solidFill>
              </a:rPr>
              <a:t> </a:t>
            </a:r>
            <a:r>
              <a:rPr lang="en-US" sz="2200" b="1" dirty="0" err="1" smtClean="0">
                <a:solidFill>
                  <a:srgbClr val="00FF00"/>
                </a:solidFill>
              </a:rPr>
              <a:t>wirausaha</a:t>
            </a:r>
            <a:r>
              <a:rPr lang="en-US" sz="2200" dirty="0" smtClean="0">
                <a:solidFill>
                  <a:srgbClr val="00FF00"/>
                </a:solidFill>
              </a:rPr>
              <a:t> </a:t>
            </a:r>
            <a:r>
              <a:rPr lang="en-US" sz="2200" dirty="0" err="1" smtClean="0">
                <a:solidFill>
                  <a:srgbClr val="00FF00"/>
                </a:solidFill>
              </a:rPr>
              <a:t>itu</a:t>
            </a:r>
            <a:r>
              <a:rPr lang="en-US" sz="2200" dirty="0" smtClean="0">
                <a:solidFill>
                  <a:srgbClr val="00FF00"/>
                </a:solidFill>
              </a:rPr>
              <a:t> </a:t>
            </a:r>
            <a:r>
              <a:rPr lang="en-US" sz="2200" dirty="0" err="1" smtClean="0">
                <a:solidFill>
                  <a:srgbClr val="00FF00"/>
                </a:solidFill>
              </a:rPr>
              <a:t>mengarah</a:t>
            </a:r>
            <a:r>
              <a:rPr lang="en-US" sz="2200" dirty="0" smtClean="0">
                <a:solidFill>
                  <a:srgbClr val="00FF00"/>
                </a:solidFill>
              </a:rPr>
              <a:t> </a:t>
            </a:r>
            <a:r>
              <a:rPr lang="en-US" sz="2200" dirty="0" err="1" smtClean="0">
                <a:solidFill>
                  <a:srgbClr val="00FF00"/>
                </a:solidFill>
              </a:rPr>
              <a:t>kepada</a:t>
            </a:r>
            <a:r>
              <a:rPr lang="en-US" sz="2200" dirty="0" smtClean="0">
                <a:solidFill>
                  <a:srgbClr val="00FF00"/>
                </a:solidFill>
              </a:rPr>
              <a:t> </a:t>
            </a:r>
            <a:r>
              <a:rPr lang="en-US" sz="2200" dirty="0" err="1" smtClean="0">
                <a:solidFill>
                  <a:srgbClr val="00FF00"/>
                </a:solidFill>
              </a:rPr>
              <a:t>orang</a:t>
            </a:r>
            <a:r>
              <a:rPr lang="en-US" sz="2200" dirty="0" smtClean="0">
                <a:solidFill>
                  <a:srgbClr val="00FF00"/>
                </a:solidFill>
              </a:rPr>
              <a:t> yang </a:t>
            </a:r>
            <a:r>
              <a:rPr lang="en-US" sz="2200" dirty="0" err="1" smtClean="0">
                <a:solidFill>
                  <a:srgbClr val="00FF00"/>
                </a:solidFill>
              </a:rPr>
              <a:t>melakukan</a:t>
            </a:r>
            <a:r>
              <a:rPr lang="en-US" sz="2200" dirty="0" smtClean="0">
                <a:solidFill>
                  <a:srgbClr val="00FF00"/>
                </a:solidFill>
              </a:rPr>
              <a:t> </a:t>
            </a:r>
            <a:r>
              <a:rPr lang="en-US" sz="2200" dirty="0" err="1" smtClean="0">
                <a:solidFill>
                  <a:srgbClr val="00FF00"/>
                </a:solidFill>
              </a:rPr>
              <a:t>usaha</a:t>
            </a:r>
            <a:r>
              <a:rPr lang="en-US" sz="2200" dirty="0" smtClean="0">
                <a:solidFill>
                  <a:srgbClr val="00FF00"/>
                </a:solidFill>
              </a:rPr>
              <a:t>/</a:t>
            </a:r>
            <a:r>
              <a:rPr lang="en-US" sz="2200" dirty="0" err="1" smtClean="0">
                <a:solidFill>
                  <a:srgbClr val="00FF00"/>
                </a:solidFill>
              </a:rPr>
              <a:t>kegiatan</a:t>
            </a:r>
            <a:r>
              <a:rPr lang="en-US" sz="2200" dirty="0" smtClean="0">
                <a:solidFill>
                  <a:srgbClr val="00FF00"/>
                </a:solidFill>
              </a:rPr>
              <a:t> </a:t>
            </a:r>
            <a:r>
              <a:rPr lang="en-US" sz="2200" dirty="0" err="1" smtClean="0">
                <a:solidFill>
                  <a:srgbClr val="00FF00"/>
                </a:solidFill>
              </a:rPr>
              <a:t>sendiri</a:t>
            </a:r>
            <a:r>
              <a:rPr lang="en-US" sz="2200" dirty="0" smtClean="0">
                <a:solidFill>
                  <a:srgbClr val="00FF00"/>
                </a:solidFill>
              </a:rPr>
              <a:t> </a:t>
            </a:r>
            <a:r>
              <a:rPr lang="en-US" sz="2200" dirty="0" err="1" smtClean="0">
                <a:solidFill>
                  <a:srgbClr val="00FF00"/>
                </a:solidFill>
              </a:rPr>
              <a:t>dengan</a:t>
            </a:r>
            <a:r>
              <a:rPr lang="en-US" sz="2200" dirty="0" smtClean="0">
                <a:solidFill>
                  <a:srgbClr val="00FF00"/>
                </a:solidFill>
              </a:rPr>
              <a:t> </a:t>
            </a:r>
            <a:r>
              <a:rPr lang="en-US" sz="2200" dirty="0" err="1" smtClean="0">
                <a:solidFill>
                  <a:srgbClr val="00FF00"/>
                </a:solidFill>
              </a:rPr>
              <a:t>segala</a:t>
            </a:r>
            <a:r>
              <a:rPr lang="en-US" sz="2200" dirty="0" smtClean="0">
                <a:solidFill>
                  <a:srgbClr val="00FF00"/>
                </a:solidFill>
              </a:rPr>
              <a:t> </a:t>
            </a:r>
            <a:r>
              <a:rPr lang="en-US" sz="2200" dirty="0" err="1" smtClean="0">
                <a:solidFill>
                  <a:srgbClr val="00FF00"/>
                </a:solidFill>
              </a:rPr>
              <a:t>kemampuan</a:t>
            </a:r>
            <a:r>
              <a:rPr lang="en-US" sz="2200" dirty="0" smtClean="0">
                <a:solidFill>
                  <a:srgbClr val="00FF00"/>
                </a:solidFill>
              </a:rPr>
              <a:t> yang </a:t>
            </a:r>
            <a:r>
              <a:rPr lang="en-US" sz="2200" dirty="0" err="1" smtClean="0">
                <a:solidFill>
                  <a:srgbClr val="00FF00"/>
                </a:solidFill>
              </a:rPr>
              <a:t>dimilikinya</a:t>
            </a:r>
            <a:r>
              <a:rPr lang="en-US" sz="2200" dirty="0" smtClean="0">
                <a:solidFill>
                  <a:srgbClr val="00FF00"/>
                </a:solidFill>
              </a:rPr>
              <a:t>. </a:t>
            </a:r>
          </a:p>
          <a:p>
            <a:pPr>
              <a:buNone/>
            </a:pPr>
            <a:endParaRPr lang="en-US" sz="2200" dirty="0" smtClean="0">
              <a:solidFill>
                <a:srgbClr val="FFC000"/>
              </a:solidFill>
            </a:endParaRPr>
          </a:p>
          <a:p>
            <a:pPr>
              <a:buNone/>
            </a:pPr>
            <a:r>
              <a:rPr lang="en-US" sz="2200" dirty="0" err="1" smtClean="0">
                <a:solidFill>
                  <a:srgbClr val="FFFF00"/>
                </a:solidFill>
              </a:rPr>
              <a:t>Sedangkan</a:t>
            </a:r>
            <a:r>
              <a:rPr lang="en-US" sz="2200" dirty="0" smtClean="0">
                <a:solidFill>
                  <a:srgbClr val="FFFF00"/>
                </a:solidFill>
              </a:rPr>
              <a:t> </a:t>
            </a:r>
            <a:r>
              <a:rPr lang="en-US" sz="2200" b="1" dirty="0" err="1" smtClean="0">
                <a:solidFill>
                  <a:srgbClr val="FFFF00"/>
                </a:solidFill>
              </a:rPr>
              <a:t>kewirausahaan</a:t>
            </a:r>
            <a:r>
              <a:rPr lang="en-US" sz="2200" b="1" dirty="0" smtClean="0">
                <a:solidFill>
                  <a:srgbClr val="FFFF00"/>
                </a:solidFill>
              </a:rPr>
              <a:t> </a:t>
            </a:r>
            <a:r>
              <a:rPr lang="en-US" sz="2200" dirty="0" err="1" smtClean="0">
                <a:solidFill>
                  <a:srgbClr val="FFFF00"/>
                </a:solidFill>
              </a:rPr>
              <a:t>menunjuk</a:t>
            </a:r>
            <a:r>
              <a:rPr lang="en-US" sz="2200" dirty="0" smtClean="0">
                <a:solidFill>
                  <a:srgbClr val="FFFF00"/>
                </a:solidFill>
              </a:rPr>
              <a:t> </a:t>
            </a:r>
            <a:r>
              <a:rPr lang="en-US" sz="2200" dirty="0" err="1" smtClean="0">
                <a:solidFill>
                  <a:srgbClr val="FFFF00"/>
                </a:solidFill>
              </a:rPr>
              <a:t>kepada</a:t>
            </a:r>
            <a:r>
              <a:rPr lang="en-US" sz="2200" dirty="0" smtClean="0">
                <a:solidFill>
                  <a:srgbClr val="FFFF00"/>
                </a:solidFill>
              </a:rPr>
              <a:t> </a:t>
            </a:r>
            <a:r>
              <a:rPr lang="en-US" sz="2200" dirty="0" err="1" smtClean="0">
                <a:solidFill>
                  <a:srgbClr val="FFFF00"/>
                </a:solidFill>
              </a:rPr>
              <a:t>sikap</a:t>
            </a:r>
            <a:r>
              <a:rPr lang="en-US" sz="2200" dirty="0" smtClean="0">
                <a:solidFill>
                  <a:srgbClr val="FFFF00"/>
                </a:solidFill>
              </a:rPr>
              <a:t> mental yang </a:t>
            </a:r>
            <a:r>
              <a:rPr lang="en-US" sz="2200" dirty="0" err="1" smtClean="0">
                <a:solidFill>
                  <a:srgbClr val="FFFF00"/>
                </a:solidFill>
              </a:rPr>
              <a:t>dimiliki</a:t>
            </a:r>
            <a:r>
              <a:rPr lang="en-US" sz="2200" dirty="0" smtClean="0">
                <a:solidFill>
                  <a:srgbClr val="FFFF00"/>
                </a:solidFill>
              </a:rPr>
              <a:t> </a:t>
            </a:r>
            <a:r>
              <a:rPr lang="en-US" sz="2200" dirty="0" err="1" smtClean="0">
                <a:solidFill>
                  <a:srgbClr val="FFFF00"/>
                </a:solidFill>
              </a:rPr>
              <a:t>seorang</a:t>
            </a:r>
            <a:r>
              <a:rPr lang="en-US" sz="2200" b="1" dirty="0" smtClean="0">
                <a:solidFill>
                  <a:srgbClr val="FFFF00"/>
                </a:solidFill>
              </a:rPr>
              <a:t> </a:t>
            </a:r>
            <a:r>
              <a:rPr lang="en-US" sz="2200" dirty="0" err="1" smtClean="0">
                <a:solidFill>
                  <a:srgbClr val="FFFF00"/>
                </a:solidFill>
              </a:rPr>
              <a:t>wirausaha</a:t>
            </a:r>
            <a:r>
              <a:rPr lang="en-US" sz="2200" dirty="0" smtClean="0">
                <a:solidFill>
                  <a:srgbClr val="FFFF00"/>
                </a:solidFill>
              </a:rPr>
              <a:t> </a:t>
            </a:r>
            <a:r>
              <a:rPr lang="en-US" sz="2200" dirty="0" err="1" smtClean="0">
                <a:solidFill>
                  <a:srgbClr val="FFFF00"/>
                </a:solidFill>
              </a:rPr>
              <a:t>dalam</a:t>
            </a:r>
            <a:r>
              <a:rPr lang="en-US" sz="2200" dirty="0" smtClean="0">
                <a:solidFill>
                  <a:srgbClr val="FFFF00"/>
                </a:solidFill>
              </a:rPr>
              <a:t> </a:t>
            </a:r>
            <a:r>
              <a:rPr lang="en-US" sz="2200" dirty="0" err="1" smtClean="0">
                <a:solidFill>
                  <a:srgbClr val="FFFF00"/>
                </a:solidFill>
              </a:rPr>
              <a:t>melaksanakan</a:t>
            </a:r>
            <a:r>
              <a:rPr lang="en-US" sz="2200" dirty="0" smtClean="0">
                <a:solidFill>
                  <a:srgbClr val="FFFF00"/>
                </a:solidFill>
              </a:rPr>
              <a:t> </a:t>
            </a:r>
            <a:r>
              <a:rPr lang="en-US" sz="2200" dirty="0" err="1" smtClean="0">
                <a:solidFill>
                  <a:srgbClr val="FFFF00"/>
                </a:solidFill>
              </a:rPr>
              <a:t>usaha</a:t>
            </a:r>
            <a:r>
              <a:rPr lang="en-US" sz="2200" dirty="0" smtClean="0">
                <a:solidFill>
                  <a:srgbClr val="FFFF00"/>
                </a:solidFill>
              </a:rPr>
              <a:t>/</a:t>
            </a:r>
            <a:r>
              <a:rPr lang="en-US" sz="2200" dirty="0" err="1" smtClean="0">
                <a:solidFill>
                  <a:srgbClr val="FFFF00"/>
                </a:solidFill>
              </a:rPr>
              <a:t>kegiatan</a:t>
            </a:r>
            <a:r>
              <a:rPr lang="en-US" sz="2200" dirty="0" smtClean="0">
                <a:solidFill>
                  <a:srgbClr val="FFFF00"/>
                </a:solidFill>
              </a:rPr>
              <a:t>.</a:t>
            </a:r>
          </a:p>
          <a:p>
            <a:pPr>
              <a:buNone/>
            </a:pPr>
            <a:endParaRPr lang="en-US" dirty="0">
              <a:solidFill>
                <a:srgbClr val="FFC000"/>
              </a:solidFill>
            </a:endParaRPr>
          </a:p>
        </p:txBody>
      </p:sp>
      <p:sp>
        <p:nvSpPr>
          <p:cNvPr id="4" name="Action Button: Home 3">
            <a:hlinkClick r:id="rId2" action="ppaction://hlinksldjump" highlightClick="1"/>
          </p:cNvPr>
          <p:cNvSpPr/>
          <p:nvPr/>
        </p:nvSpPr>
        <p:spPr>
          <a:xfrm>
            <a:off x="8686800" y="640080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hevron 6"/>
          <p:cNvSpPr/>
          <p:nvPr/>
        </p:nvSpPr>
        <p:spPr>
          <a:xfrm>
            <a:off x="304800" y="1295400"/>
            <a:ext cx="2590800" cy="533400"/>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2400" dirty="0" err="1" smtClean="0">
                <a:solidFill>
                  <a:schemeClr val="tx1"/>
                </a:solidFill>
              </a:rPr>
              <a:t>Kesimpulan</a:t>
            </a:r>
            <a:endParaRPr lang="en-US" sz="2400" dirty="0">
              <a:solidFill>
                <a:schemeClr val="tx1"/>
              </a:solidFill>
            </a:endParaRPr>
          </a:p>
        </p:txBody>
      </p:sp>
      <p:sp>
        <p:nvSpPr>
          <p:cNvPr id="8" name="Rectangle 7"/>
          <p:cNvSpPr/>
          <p:nvPr/>
        </p:nvSpPr>
        <p:spPr>
          <a:xfrm>
            <a:off x="3124200" y="304800"/>
            <a:ext cx="5715000" cy="2667000"/>
          </a:xfrm>
          <a:prstGeom prst="rect">
            <a:avLst/>
          </a:prstGeom>
          <a:solidFill>
            <a:srgbClr val="7030A0">
              <a:alpha val="39000"/>
            </a:srgbClr>
          </a:solidFill>
        </p:spPr>
        <p:style>
          <a:lnRef idx="1">
            <a:schemeClr val="accent3"/>
          </a:lnRef>
          <a:fillRef idx="3">
            <a:schemeClr val="accent3"/>
          </a:fillRef>
          <a:effectRef idx="2">
            <a:schemeClr val="accent3"/>
          </a:effectRef>
          <a:fontRef idx="minor">
            <a:schemeClr val="lt1"/>
          </a:fontRef>
        </p:style>
        <p:txBody>
          <a:bodyPr rtlCol="0" anchor="ctr"/>
          <a:lstStyle/>
          <a:p>
            <a:pPr algn="just"/>
            <a:r>
              <a:rPr lang="en-US" sz="2400" dirty="0" err="1" smtClean="0"/>
              <a:t>Orang</a:t>
            </a:r>
            <a:r>
              <a:rPr lang="en-US" sz="2400" dirty="0" smtClean="0"/>
              <a:t> yang </a:t>
            </a:r>
            <a:r>
              <a:rPr lang="en-US" sz="2400" dirty="0" err="1" smtClean="0"/>
              <a:t>pandai</a:t>
            </a:r>
            <a:r>
              <a:rPr lang="en-US" sz="2400" dirty="0" smtClean="0"/>
              <a:t> </a:t>
            </a:r>
            <a:r>
              <a:rPr lang="en-US" sz="2400" dirty="0" err="1" smtClean="0"/>
              <a:t>menangkap</a:t>
            </a:r>
            <a:r>
              <a:rPr lang="en-US" sz="2400" dirty="0" smtClean="0"/>
              <a:t> </a:t>
            </a:r>
            <a:r>
              <a:rPr lang="en-US" sz="2400" dirty="0" err="1" smtClean="0"/>
              <a:t>peluang</a:t>
            </a:r>
            <a:r>
              <a:rPr lang="en-US" sz="2400" dirty="0" smtClean="0"/>
              <a:t> </a:t>
            </a:r>
            <a:r>
              <a:rPr lang="en-US" sz="2400" dirty="0" err="1" smtClean="0"/>
              <a:t>dan</a:t>
            </a:r>
            <a:r>
              <a:rPr lang="en-US" sz="2400" dirty="0" smtClean="0"/>
              <a:t> </a:t>
            </a:r>
            <a:r>
              <a:rPr lang="en-US" sz="2400" dirty="0" err="1" smtClean="0"/>
              <a:t>berani</a:t>
            </a:r>
            <a:r>
              <a:rPr lang="en-US" sz="2400" dirty="0" smtClean="0"/>
              <a:t> </a:t>
            </a:r>
            <a:r>
              <a:rPr lang="en-US" sz="2400" dirty="0" err="1" smtClean="0"/>
              <a:t>menanggung</a:t>
            </a:r>
            <a:r>
              <a:rPr lang="en-US" sz="2400" dirty="0" smtClean="0"/>
              <a:t> </a:t>
            </a:r>
            <a:r>
              <a:rPr lang="en-US" sz="2400" dirty="0" err="1" smtClean="0"/>
              <a:t>resiko</a:t>
            </a:r>
            <a:r>
              <a:rPr lang="en-US" sz="2400" dirty="0" smtClean="0"/>
              <a:t>, </a:t>
            </a:r>
            <a:r>
              <a:rPr lang="en-US" sz="2400" dirty="0" err="1" smtClean="0"/>
              <a:t>sanggup</a:t>
            </a:r>
            <a:r>
              <a:rPr lang="en-US" sz="2400" dirty="0" smtClean="0"/>
              <a:t> </a:t>
            </a:r>
            <a:r>
              <a:rPr lang="en-US" sz="2400" dirty="0" err="1" smtClean="0"/>
              <a:t>bekerja</a:t>
            </a:r>
            <a:r>
              <a:rPr lang="en-US" sz="2400" dirty="0" smtClean="0"/>
              <a:t> </a:t>
            </a:r>
            <a:r>
              <a:rPr lang="en-US" sz="2400" dirty="0" err="1" smtClean="0"/>
              <a:t>keras</a:t>
            </a:r>
            <a:r>
              <a:rPr lang="en-US" sz="2400" dirty="0" smtClean="0"/>
              <a:t>, </a:t>
            </a:r>
            <a:r>
              <a:rPr lang="en-US" sz="2400" dirty="0" err="1" smtClean="0"/>
              <a:t>percaya</a:t>
            </a:r>
            <a:r>
              <a:rPr lang="en-US" sz="2400" dirty="0" smtClean="0"/>
              <a:t> </a:t>
            </a:r>
            <a:r>
              <a:rPr lang="en-US" sz="2400" dirty="0" err="1" smtClean="0"/>
              <a:t>diri</a:t>
            </a:r>
            <a:r>
              <a:rPr lang="en-US" sz="2400" dirty="0" smtClean="0"/>
              <a:t>, </a:t>
            </a:r>
            <a:r>
              <a:rPr lang="en-US" sz="2400" dirty="0" err="1" smtClean="0"/>
              <a:t>memiliki</a:t>
            </a:r>
            <a:r>
              <a:rPr lang="en-US" sz="2400" dirty="0" smtClean="0"/>
              <a:t> </a:t>
            </a:r>
            <a:r>
              <a:rPr lang="en-US" sz="2400" dirty="0" err="1" smtClean="0"/>
              <a:t>bakat</a:t>
            </a:r>
            <a:r>
              <a:rPr lang="en-US" sz="2400" dirty="0" smtClean="0"/>
              <a:t> </a:t>
            </a:r>
            <a:r>
              <a:rPr lang="en-US" sz="2400" dirty="0" err="1" smtClean="0"/>
              <a:t>untuk</a:t>
            </a:r>
            <a:r>
              <a:rPr lang="en-US" sz="2400" dirty="0" smtClean="0"/>
              <a:t> </a:t>
            </a:r>
            <a:r>
              <a:rPr lang="en-US" sz="2400" dirty="0" err="1" smtClean="0"/>
              <a:t>memimpin</a:t>
            </a:r>
            <a:r>
              <a:rPr lang="en-US" sz="2400" dirty="0" smtClean="0"/>
              <a:t>, </a:t>
            </a:r>
            <a:r>
              <a:rPr lang="en-US" sz="2400" dirty="0" err="1" smtClean="0"/>
              <a:t>haus</a:t>
            </a:r>
            <a:r>
              <a:rPr lang="en-US" sz="2400" dirty="0" smtClean="0"/>
              <a:t> </a:t>
            </a:r>
            <a:r>
              <a:rPr lang="en-US" sz="2400" dirty="0" err="1" smtClean="0"/>
              <a:t>akan</a:t>
            </a:r>
            <a:r>
              <a:rPr lang="en-US" sz="2400" dirty="0" smtClean="0"/>
              <a:t> </a:t>
            </a:r>
            <a:r>
              <a:rPr lang="en-US" sz="2400" dirty="0" err="1" smtClean="0"/>
              <a:t>prestasi</a:t>
            </a:r>
            <a:r>
              <a:rPr lang="en-US" sz="2400" dirty="0" smtClean="0"/>
              <a:t>, </a:t>
            </a:r>
            <a:r>
              <a:rPr lang="en-US" sz="2400" dirty="0" err="1" smtClean="0"/>
              <a:t>berorientasi</a:t>
            </a:r>
            <a:r>
              <a:rPr lang="en-US" sz="2400" dirty="0" smtClean="0"/>
              <a:t> </a:t>
            </a:r>
            <a:r>
              <a:rPr lang="en-US" sz="2400" dirty="0" err="1" smtClean="0"/>
              <a:t>pada</a:t>
            </a:r>
            <a:r>
              <a:rPr lang="en-US" sz="2400" dirty="0" smtClean="0"/>
              <a:t> </a:t>
            </a:r>
            <a:r>
              <a:rPr lang="en-US" sz="2400" dirty="0" err="1" smtClean="0"/>
              <a:t>tugas</a:t>
            </a:r>
            <a:r>
              <a:rPr lang="en-US" sz="2400" dirty="0" smtClean="0"/>
              <a:t> </a:t>
            </a:r>
            <a:r>
              <a:rPr lang="en-US" sz="2400" dirty="0" err="1" smtClean="0"/>
              <a:t>dan</a:t>
            </a:r>
            <a:r>
              <a:rPr lang="en-US" sz="2400" dirty="0" smtClean="0"/>
              <a:t> </a:t>
            </a:r>
            <a:r>
              <a:rPr lang="en-US" sz="2400" dirty="0" err="1" smtClean="0"/>
              <a:t>hasil</a:t>
            </a:r>
            <a:r>
              <a:rPr lang="en-US" sz="2400" dirty="0" smtClean="0"/>
              <a:t>, </a:t>
            </a:r>
            <a:r>
              <a:rPr lang="en-US" sz="2400" dirty="0" err="1" smtClean="0"/>
              <a:t>serta</a:t>
            </a:r>
            <a:r>
              <a:rPr lang="en-US" sz="2400" dirty="0" smtClean="0"/>
              <a:t> </a:t>
            </a:r>
            <a:r>
              <a:rPr lang="en-US" sz="2400" dirty="0" err="1" smtClean="0"/>
              <a:t>mudah</a:t>
            </a:r>
            <a:r>
              <a:rPr lang="en-US" sz="2400" dirty="0" smtClean="0"/>
              <a:t> </a:t>
            </a:r>
            <a:r>
              <a:rPr lang="en-US" sz="2400" dirty="0" err="1" smtClean="0"/>
              <a:t>membuat</a:t>
            </a:r>
            <a:r>
              <a:rPr lang="en-US" sz="2400" dirty="0" smtClean="0"/>
              <a:t> </a:t>
            </a:r>
            <a:r>
              <a:rPr lang="en-US" sz="2400" dirty="0" err="1" smtClean="0"/>
              <a:t>penyesuaian</a:t>
            </a:r>
            <a:r>
              <a:rPr lang="en-US" sz="2400" dirty="0" smtClean="0"/>
              <a:t> </a:t>
            </a:r>
            <a:r>
              <a:rPr lang="en-US" sz="2400" dirty="0" err="1" smtClean="0"/>
              <a:t>dalam</a:t>
            </a:r>
            <a:r>
              <a:rPr lang="en-US" sz="2400" dirty="0" smtClean="0"/>
              <a:t> </a:t>
            </a:r>
            <a:r>
              <a:rPr lang="en-US" sz="2400" dirty="0" err="1" smtClean="0"/>
              <a:t>menjalankan</a:t>
            </a:r>
            <a:r>
              <a:rPr lang="en-US" sz="2400" dirty="0" smtClean="0"/>
              <a:t> </a:t>
            </a:r>
            <a:r>
              <a:rPr lang="en-US" sz="2400" dirty="0" err="1" smtClean="0"/>
              <a:t>usaha</a:t>
            </a:r>
            <a:r>
              <a:rPr lang="en-US" sz="2400" dirty="0" smtClean="0"/>
              <a:t>.</a:t>
            </a:r>
            <a:endParaRPr lang="en-US" sz="2400" dirty="0"/>
          </a:p>
        </p:txBody>
      </p:sp>
      <p:sp>
        <p:nvSpPr>
          <p:cNvPr id="9" name="Rectangle 8"/>
          <p:cNvSpPr/>
          <p:nvPr/>
        </p:nvSpPr>
        <p:spPr>
          <a:xfrm>
            <a:off x="533400" y="3581400"/>
            <a:ext cx="8001000" cy="2739211"/>
          </a:xfrm>
          <a:prstGeom prst="rect">
            <a:avLst/>
          </a:prstGeom>
          <a:solidFill>
            <a:schemeClr val="tx1"/>
          </a:solidFill>
          <a:ln>
            <a:solidFill>
              <a:srgbClr val="FF0000"/>
            </a:solidFill>
            <a:prstDash val="dashDot"/>
          </a:ln>
        </p:spPr>
        <p:txBody>
          <a:bodyPr wrap="square">
            <a:spAutoFit/>
          </a:bodyPr>
          <a:lstStyle/>
          <a:p>
            <a:pPr algn="ctr">
              <a:buNone/>
            </a:pPr>
            <a:r>
              <a:rPr lang="en-US" sz="2800" b="1" dirty="0" err="1" smtClean="0">
                <a:solidFill>
                  <a:srgbClr val="FFFF00"/>
                </a:solidFill>
              </a:rPr>
              <a:t>Peranan</a:t>
            </a:r>
            <a:r>
              <a:rPr lang="en-US" sz="2800" b="1" dirty="0" smtClean="0">
                <a:solidFill>
                  <a:srgbClr val="FFFF00"/>
                </a:solidFill>
              </a:rPr>
              <a:t> </a:t>
            </a:r>
            <a:r>
              <a:rPr lang="en-US" sz="2800" b="1" dirty="0" err="1" smtClean="0">
                <a:solidFill>
                  <a:srgbClr val="FFFF00"/>
                </a:solidFill>
              </a:rPr>
              <a:t>Wirausaha</a:t>
            </a:r>
            <a:endParaRPr lang="en-US" sz="2800" b="1" dirty="0" smtClean="0">
              <a:solidFill>
                <a:srgbClr val="FFFF00"/>
              </a:solidFill>
            </a:endParaRPr>
          </a:p>
          <a:p>
            <a:pPr marL="236538" indent="-236538">
              <a:buNone/>
            </a:pPr>
            <a:r>
              <a:rPr lang="fi-FI" sz="2400" dirty="0" smtClean="0">
                <a:solidFill>
                  <a:srgbClr val="CCFF33"/>
                </a:solidFill>
              </a:rPr>
              <a:t>a. Sebagai salah satu jalan keluar untuk memecahkan masalah </a:t>
            </a:r>
            <a:r>
              <a:rPr lang="en-US" sz="2400" dirty="0" err="1" smtClean="0">
                <a:solidFill>
                  <a:srgbClr val="CCFF33"/>
                </a:solidFill>
              </a:rPr>
              <a:t>ketenagakerjaan</a:t>
            </a:r>
            <a:r>
              <a:rPr lang="en-US" sz="2400" dirty="0" smtClean="0">
                <a:solidFill>
                  <a:srgbClr val="CCFF33"/>
                </a:solidFill>
              </a:rPr>
              <a:t> (</a:t>
            </a:r>
            <a:r>
              <a:rPr lang="en-US" sz="2400" dirty="0" err="1" smtClean="0">
                <a:solidFill>
                  <a:srgbClr val="CCFF33"/>
                </a:solidFill>
              </a:rPr>
              <a:t>mengurangi</a:t>
            </a:r>
            <a:r>
              <a:rPr lang="en-US" sz="2400" dirty="0" smtClean="0">
                <a:solidFill>
                  <a:srgbClr val="CCFF33"/>
                </a:solidFill>
              </a:rPr>
              <a:t> </a:t>
            </a:r>
            <a:r>
              <a:rPr lang="en-US" sz="2400" dirty="0" err="1" smtClean="0">
                <a:solidFill>
                  <a:srgbClr val="CCFF33"/>
                </a:solidFill>
              </a:rPr>
              <a:t>pengangguran</a:t>
            </a:r>
            <a:r>
              <a:rPr lang="en-US" sz="2400" dirty="0" smtClean="0">
                <a:solidFill>
                  <a:srgbClr val="CCFF33"/>
                </a:solidFill>
              </a:rPr>
              <a:t>).</a:t>
            </a:r>
          </a:p>
          <a:p>
            <a:pPr marL="236538" indent="-236538">
              <a:buNone/>
            </a:pPr>
            <a:r>
              <a:rPr lang="en-US" sz="2400" dirty="0" smtClean="0">
                <a:solidFill>
                  <a:srgbClr val="FF00FF"/>
                </a:solidFill>
              </a:rPr>
              <a:t>b. </a:t>
            </a:r>
            <a:r>
              <a:rPr lang="en-US" sz="2400" dirty="0" err="1" smtClean="0">
                <a:solidFill>
                  <a:srgbClr val="FF00FF"/>
                </a:solidFill>
              </a:rPr>
              <a:t>Turut</a:t>
            </a:r>
            <a:r>
              <a:rPr lang="en-US" sz="2400" dirty="0" smtClean="0">
                <a:solidFill>
                  <a:srgbClr val="FF00FF"/>
                </a:solidFill>
              </a:rPr>
              <a:t> </a:t>
            </a:r>
            <a:r>
              <a:rPr lang="en-US" sz="2400" dirty="0" err="1" smtClean="0">
                <a:solidFill>
                  <a:srgbClr val="FF00FF"/>
                </a:solidFill>
              </a:rPr>
              <a:t>membangun</a:t>
            </a:r>
            <a:r>
              <a:rPr lang="en-US" sz="2400" dirty="0" smtClean="0">
                <a:solidFill>
                  <a:srgbClr val="FF00FF"/>
                </a:solidFill>
              </a:rPr>
              <a:t> </a:t>
            </a:r>
            <a:r>
              <a:rPr lang="en-US" sz="2400" dirty="0" err="1" smtClean="0">
                <a:solidFill>
                  <a:srgbClr val="FF00FF"/>
                </a:solidFill>
              </a:rPr>
              <a:t>perekonomian</a:t>
            </a:r>
            <a:r>
              <a:rPr lang="en-US" sz="2400" dirty="0" smtClean="0">
                <a:solidFill>
                  <a:srgbClr val="FF00FF"/>
                </a:solidFill>
              </a:rPr>
              <a:t> </a:t>
            </a:r>
            <a:r>
              <a:rPr lang="en-US" sz="2400" dirty="0" err="1" smtClean="0">
                <a:solidFill>
                  <a:srgbClr val="FF00FF"/>
                </a:solidFill>
              </a:rPr>
              <a:t>nasional</a:t>
            </a:r>
            <a:r>
              <a:rPr lang="en-US" sz="2400" dirty="0" smtClean="0">
                <a:solidFill>
                  <a:srgbClr val="FF00FF"/>
                </a:solidFill>
              </a:rPr>
              <a:t> </a:t>
            </a:r>
            <a:r>
              <a:rPr lang="en-US" sz="2400" dirty="0" err="1" smtClean="0">
                <a:solidFill>
                  <a:srgbClr val="FF00FF"/>
                </a:solidFill>
              </a:rPr>
              <a:t>dengan</a:t>
            </a:r>
            <a:r>
              <a:rPr lang="en-US" sz="2400" dirty="0" smtClean="0">
                <a:solidFill>
                  <a:srgbClr val="FF00FF"/>
                </a:solidFill>
              </a:rPr>
              <a:t> </a:t>
            </a:r>
            <a:r>
              <a:rPr lang="en-US" sz="2400" dirty="0" err="1" smtClean="0">
                <a:solidFill>
                  <a:srgbClr val="FF00FF"/>
                </a:solidFill>
              </a:rPr>
              <a:t>tidak</a:t>
            </a:r>
            <a:r>
              <a:rPr lang="en-US" sz="2400" dirty="0" smtClean="0">
                <a:solidFill>
                  <a:srgbClr val="FF00FF"/>
                </a:solidFill>
              </a:rPr>
              <a:t> </a:t>
            </a:r>
            <a:r>
              <a:rPr lang="en-US" sz="2400" dirty="0" err="1" smtClean="0">
                <a:solidFill>
                  <a:srgbClr val="FF00FF"/>
                </a:solidFill>
              </a:rPr>
              <a:t>membebani</a:t>
            </a:r>
            <a:r>
              <a:rPr lang="en-US" sz="2400" dirty="0" smtClean="0">
                <a:solidFill>
                  <a:srgbClr val="FF00FF"/>
                </a:solidFill>
              </a:rPr>
              <a:t> </a:t>
            </a:r>
            <a:r>
              <a:rPr lang="en-US" sz="2400" dirty="0" err="1" smtClean="0">
                <a:solidFill>
                  <a:srgbClr val="FF00FF"/>
                </a:solidFill>
              </a:rPr>
              <a:t>pemerintah</a:t>
            </a:r>
            <a:r>
              <a:rPr lang="en-US" sz="2400" dirty="0" smtClean="0">
                <a:solidFill>
                  <a:srgbClr val="FF00FF"/>
                </a:solidFill>
              </a:rPr>
              <a:t> </a:t>
            </a:r>
            <a:r>
              <a:rPr lang="en-US" sz="2400" dirty="0" err="1" smtClean="0">
                <a:solidFill>
                  <a:srgbClr val="FF00FF"/>
                </a:solidFill>
              </a:rPr>
              <a:t>dan</a:t>
            </a:r>
            <a:r>
              <a:rPr lang="en-US" sz="2400" dirty="0" smtClean="0">
                <a:solidFill>
                  <a:srgbClr val="FF00FF"/>
                </a:solidFill>
              </a:rPr>
              <a:t> </a:t>
            </a:r>
            <a:r>
              <a:rPr lang="en-US" sz="2400" dirty="0" err="1" smtClean="0">
                <a:solidFill>
                  <a:srgbClr val="FF00FF"/>
                </a:solidFill>
              </a:rPr>
              <a:t>masyarakat</a:t>
            </a:r>
            <a:r>
              <a:rPr lang="en-US" sz="2400" dirty="0" smtClean="0">
                <a:solidFill>
                  <a:srgbClr val="FF00FF"/>
                </a:solidFill>
              </a:rPr>
              <a:t>.</a:t>
            </a:r>
          </a:p>
          <a:p>
            <a:pPr marL="236538" indent="-236538">
              <a:buNone/>
            </a:pPr>
            <a:r>
              <a:rPr lang="en-US" sz="2400" dirty="0" smtClean="0">
                <a:solidFill>
                  <a:srgbClr val="00FFFF"/>
                </a:solidFill>
              </a:rPr>
              <a:t>c. </a:t>
            </a:r>
            <a:r>
              <a:rPr lang="en-US" sz="2400" dirty="0" err="1" smtClean="0">
                <a:solidFill>
                  <a:srgbClr val="00FFFF"/>
                </a:solidFill>
              </a:rPr>
              <a:t>Meningkatkan</a:t>
            </a:r>
            <a:r>
              <a:rPr lang="en-US" sz="2400" dirty="0" smtClean="0">
                <a:solidFill>
                  <a:srgbClr val="00FFFF"/>
                </a:solidFill>
              </a:rPr>
              <a:t> </a:t>
            </a:r>
            <a:r>
              <a:rPr lang="en-US" sz="2400" dirty="0" err="1" smtClean="0">
                <a:solidFill>
                  <a:srgbClr val="00FFFF"/>
                </a:solidFill>
              </a:rPr>
              <a:t>pendapatan</a:t>
            </a:r>
            <a:r>
              <a:rPr lang="en-US" sz="2400" dirty="0" smtClean="0">
                <a:solidFill>
                  <a:srgbClr val="00FFFF"/>
                </a:solidFill>
              </a:rPr>
              <a:t> </a:t>
            </a:r>
            <a:r>
              <a:rPr lang="en-US" sz="2400" dirty="0" err="1" smtClean="0">
                <a:solidFill>
                  <a:srgbClr val="00FFFF"/>
                </a:solidFill>
              </a:rPr>
              <a:t>masyarakat</a:t>
            </a:r>
            <a:r>
              <a:rPr lang="en-US" sz="2400" dirty="0" smtClean="0">
                <a:solidFill>
                  <a:srgbClr val="00FFFF"/>
                </a:solidFill>
              </a:rPr>
              <a:t>.</a:t>
            </a:r>
          </a:p>
          <a:p>
            <a:pPr marL="236538" indent="-236538">
              <a:buNone/>
            </a:pPr>
            <a:r>
              <a:rPr lang="en-US" sz="2400" dirty="0" smtClean="0">
                <a:solidFill>
                  <a:srgbClr val="00FF99"/>
                </a:solidFill>
              </a:rPr>
              <a:t>d. </a:t>
            </a:r>
            <a:r>
              <a:rPr lang="en-US" sz="2400" dirty="0" err="1" smtClean="0">
                <a:solidFill>
                  <a:srgbClr val="00FF99"/>
                </a:solidFill>
              </a:rPr>
              <a:t>Meningkatkan</a:t>
            </a:r>
            <a:r>
              <a:rPr lang="en-US" sz="2400" dirty="0" smtClean="0">
                <a:solidFill>
                  <a:srgbClr val="00FF99"/>
                </a:solidFill>
              </a:rPr>
              <a:t> </a:t>
            </a:r>
            <a:r>
              <a:rPr lang="en-US" sz="2400" dirty="0" err="1" smtClean="0">
                <a:solidFill>
                  <a:srgbClr val="00FF99"/>
                </a:solidFill>
              </a:rPr>
              <a:t>produktivitas</a:t>
            </a:r>
            <a:r>
              <a:rPr lang="en-US" sz="2400" dirty="0" smtClean="0">
                <a:solidFill>
                  <a:srgbClr val="00FF99"/>
                </a:solidFill>
              </a:rPr>
              <a:t> </a:t>
            </a:r>
            <a:r>
              <a:rPr lang="en-US" sz="2400" dirty="0" err="1" smtClean="0">
                <a:solidFill>
                  <a:srgbClr val="00FF99"/>
                </a:solidFill>
              </a:rPr>
              <a:t>faktor-faktor</a:t>
            </a:r>
            <a:r>
              <a:rPr lang="en-US" sz="2400" dirty="0" smtClean="0">
                <a:solidFill>
                  <a:srgbClr val="00FF99"/>
                </a:solidFill>
              </a:rPr>
              <a:t> </a:t>
            </a:r>
            <a:r>
              <a:rPr lang="en-US" sz="2400" dirty="0" err="1" smtClean="0">
                <a:solidFill>
                  <a:srgbClr val="00FF99"/>
                </a:solidFill>
              </a:rPr>
              <a:t>produksi</a:t>
            </a:r>
            <a:r>
              <a:rPr lang="en-US" sz="2400" dirty="0" smtClean="0">
                <a:solidFill>
                  <a:srgbClr val="00FF99"/>
                </a:solidFill>
              </a:rPr>
              <a:t>.</a:t>
            </a: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1275"/>
            <a:ext cx="8991600" cy="6740525"/>
          </a:xfrm>
        </p:spPr>
        <p:txBody>
          <a:bodyPr>
            <a:normAutofit/>
          </a:bodyPr>
          <a:lstStyle/>
          <a:p>
            <a:pPr>
              <a:buNone/>
            </a:pPr>
            <a:r>
              <a:rPr lang="en-US" sz="2000" dirty="0" smtClean="0">
                <a:solidFill>
                  <a:srgbClr val="00FF99"/>
                </a:solidFill>
              </a:rPr>
              <a:t>Dari </a:t>
            </a:r>
            <a:r>
              <a:rPr lang="en-US" sz="2000" dirty="0" err="1" smtClean="0">
                <a:solidFill>
                  <a:srgbClr val="00FF99"/>
                </a:solidFill>
              </a:rPr>
              <a:t>uraian-uraian</a:t>
            </a:r>
            <a:r>
              <a:rPr lang="en-US" sz="2000" dirty="0" smtClean="0">
                <a:solidFill>
                  <a:srgbClr val="00FF99"/>
                </a:solidFill>
              </a:rPr>
              <a:t> yang </a:t>
            </a:r>
            <a:r>
              <a:rPr lang="en-US" sz="2000" dirty="0" err="1" smtClean="0">
                <a:solidFill>
                  <a:srgbClr val="00FF99"/>
                </a:solidFill>
              </a:rPr>
              <a:t>telah</a:t>
            </a:r>
            <a:r>
              <a:rPr lang="en-US" sz="2000" dirty="0" smtClean="0">
                <a:solidFill>
                  <a:srgbClr val="00FF99"/>
                </a:solidFill>
              </a:rPr>
              <a:t> </a:t>
            </a:r>
            <a:r>
              <a:rPr lang="en-US" sz="2000" dirty="0" err="1" smtClean="0">
                <a:solidFill>
                  <a:srgbClr val="00FF99"/>
                </a:solidFill>
              </a:rPr>
              <a:t>Anda</a:t>
            </a:r>
            <a:r>
              <a:rPr lang="en-US" sz="2000" dirty="0" smtClean="0">
                <a:solidFill>
                  <a:srgbClr val="00FF99"/>
                </a:solidFill>
              </a:rPr>
              <a:t> </a:t>
            </a:r>
            <a:r>
              <a:rPr lang="en-US" sz="2000" dirty="0" err="1" smtClean="0">
                <a:solidFill>
                  <a:srgbClr val="00FF99"/>
                </a:solidFill>
              </a:rPr>
              <a:t>pelajari</a:t>
            </a:r>
            <a:r>
              <a:rPr lang="en-US" sz="2000" dirty="0" smtClean="0">
                <a:solidFill>
                  <a:srgbClr val="00FF99"/>
                </a:solidFill>
              </a:rPr>
              <a:t>, </a:t>
            </a:r>
            <a:r>
              <a:rPr lang="en-US" sz="2000" dirty="0" err="1" smtClean="0">
                <a:solidFill>
                  <a:srgbClr val="00FF99"/>
                </a:solidFill>
              </a:rPr>
              <a:t>dapat</a:t>
            </a:r>
            <a:r>
              <a:rPr lang="en-US" sz="2000" dirty="0" smtClean="0">
                <a:solidFill>
                  <a:srgbClr val="00FF99"/>
                </a:solidFill>
              </a:rPr>
              <a:t> </a:t>
            </a:r>
            <a:r>
              <a:rPr lang="en-US" sz="2000" dirty="0" err="1" smtClean="0">
                <a:solidFill>
                  <a:srgbClr val="00FF99"/>
                </a:solidFill>
              </a:rPr>
              <a:t>ditarik</a:t>
            </a:r>
            <a:r>
              <a:rPr lang="en-US" sz="2000" dirty="0" smtClean="0">
                <a:solidFill>
                  <a:srgbClr val="00FF99"/>
                </a:solidFill>
              </a:rPr>
              <a:t> </a:t>
            </a:r>
            <a:r>
              <a:rPr lang="en-US" sz="2000" dirty="0" err="1" smtClean="0">
                <a:solidFill>
                  <a:srgbClr val="00FF99"/>
                </a:solidFill>
              </a:rPr>
              <a:t>suatu</a:t>
            </a:r>
            <a:r>
              <a:rPr lang="en-US" sz="2000" dirty="0" smtClean="0">
                <a:solidFill>
                  <a:srgbClr val="00FF99"/>
                </a:solidFill>
              </a:rPr>
              <a:t> </a:t>
            </a:r>
            <a:r>
              <a:rPr lang="en-US" sz="2000" dirty="0" err="1" smtClean="0">
                <a:solidFill>
                  <a:srgbClr val="00FF99"/>
                </a:solidFill>
              </a:rPr>
              <a:t>kesimpulan</a:t>
            </a:r>
            <a:endParaRPr lang="en-US" sz="2000" dirty="0" smtClean="0">
              <a:solidFill>
                <a:srgbClr val="00FF99"/>
              </a:solidFill>
            </a:endParaRPr>
          </a:p>
          <a:p>
            <a:pPr>
              <a:buNone/>
            </a:pPr>
            <a:r>
              <a:rPr lang="en-US" sz="2000" dirty="0" smtClean="0">
                <a:solidFill>
                  <a:srgbClr val="00FF99"/>
                </a:solidFill>
              </a:rPr>
              <a:t>yang </a:t>
            </a:r>
            <a:r>
              <a:rPr lang="en-US" sz="2000" dirty="0" err="1" smtClean="0">
                <a:solidFill>
                  <a:srgbClr val="00FF99"/>
                </a:solidFill>
              </a:rPr>
              <a:t>lebih</a:t>
            </a:r>
            <a:r>
              <a:rPr lang="en-US" sz="2000" dirty="0" smtClean="0">
                <a:solidFill>
                  <a:srgbClr val="00FF99"/>
                </a:solidFill>
              </a:rPr>
              <a:t> </a:t>
            </a:r>
            <a:r>
              <a:rPr lang="en-US" sz="2000" dirty="0" err="1" smtClean="0">
                <a:solidFill>
                  <a:srgbClr val="00FF99"/>
                </a:solidFill>
              </a:rPr>
              <a:t>rinci</a:t>
            </a:r>
            <a:r>
              <a:rPr lang="en-US" sz="2000" dirty="0" smtClean="0">
                <a:solidFill>
                  <a:srgbClr val="00FF99"/>
                </a:solidFill>
              </a:rPr>
              <a:t> </a:t>
            </a:r>
            <a:r>
              <a:rPr lang="en-US" sz="2000" dirty="0" err="1" smtClean="0">
                <a:solidFill>
                  <a:srgbClr val="00FF99"/>
                </a:solidFill>
              </a:rPr>
              <a:t>bahwa</a:t>
            </a:r>
            <a:r>
              <a:rPr lang="en-US" sz="2000" dirty="0" smtClean="0">
                <a:solidFill>
                  <a:srgbClr val="00FF99"/>
                </a:solidFill>
              </a:rPr>
              <a:t> </a:t>
            </a:r>
            <a:r>
              <a:rPr lang="en-US" sz="2000" dirty="0" err="1" smtClean="0">
                <a:solidFill>
                  <a:srgbClr val="00FF99"/>
                </a:solidFill>
              </a:rPr>
              <a:t>wirausaha</a:t>
            </a:r>
            <a:r>
              <a:rPr lang="en-US" sz="2000" dirty="0" smtClean="0">
                <a:solidFill>
                  <a:srgbClr val="00FF99"/>
                </a:solidFill>
              </a:rPr>
              <a:t> </a:t>
            </a:r>
            <a:r>
              <a:rPr lang="en-US" sz="2000" dirty="0" err="1" smtClean="0">
                <a:solidFill>
                  <a:srgbClr val="00FF99"/>
                </a:solidFill>
              </a:rPr>
              <a:t>memiliki</a:t>
            </a:r>
            <a:r>
              <a:rPr lang="en-US" sz="2000" dirty="0" smtClean="0">
                <a:solidFill>
                  <a:srgbClr val="00FF99"/>
                </a:solidFill>
              </a:rPr>
              <a:t> </a:t>
            </a:r>
            <a:r>
              <a:rPr lang="en-US" sz="2000" dirty="0" err="1" smtClean="0">
                <a:solidFill>
                  <a:srgbClr val="00FF99"/>
                </a:solidFill>
              </a:rPr>
              <a:t>ciri-ciri</a:t>
            </a:r>
            <a:r>
              <a:rPr lang="en-US" sz="2000" dirty="0" smtClean="0">
                <a:solidFill>
                  <a:srgbClr val="00FF99"/>
                </a:solidFill>
              </a:rPr>
              <a:t> </a:t>
            </a:r>
            <a:r>
              <a:rPr lang="en-US" sz="2000" dirty="0" err="1" smtClean="0">
                <a:solidFill>
                  <a:srgbClr val="00FF99"/>
                </a:solidFill>
              </a:rPr>
              <a:t>sebagai</a:t>
            </a:r>
            <a:r>
              <a:rPr lang="en-US" sz="2000" dirty="0" smtClean="0">
                <a:solidFill>
                  <a:srgbClr val="00FF99"/>
                </a:solidFill>
              </a:rPr>
              <a:t> </a:t>
            </a:r>
            <a:r>
              <a:rPr lang="en-US" sz="2000" dirty="0" err="1" smtClean="0">
                <a:solidFill>
                  <a:srgbClr val="00FF99"/>
                </a:solidFill>
              </a:rPr>
              <a:t>berikut</a:t>
            </a:r>
            <a:r>
              <a:rPr lang="en-US" sz="2000" dirty="0" smtClean="0">
                <a:solidFill>
                  <a:srgbClr val="00FF99"/>
                </a:solidFill>
              </a:rPr>
              <a:t>:</a:t>
            </a:r>
          </a:p>
          <a:p>
            <a:r>
              <a:rPr lang="en-US" sz="2000" dirty="0" smtClean="0">
                <a:solidFill>
                  <a:srgbClr val="F6CD36"/>
                </a:solidFill>
              </a:rPr>
              <a:t>a. </a:t>
            </a:r>
            <a:r>
              <a:rPr lang="en-US" sz="2000" dirty="0" err="1" smtClean="0">
                <a:solidFill>
                  <a:srgbClr val="F6CD36"/>
                </a:solidFill>
              </a:rPr>
              <a:t>berpikir</a:t>
            </a:r>
            <a:r>
              <a:rPr lang="en-US" sz="2000" dirty="0" smtClean="0">
                <a:solidFill>
                  <a:srgbClr val="F6CD36"/>
                </a:solidFill>
              </a:rPr>
              <a:t> </a:t>
            </a:r>
            <a:r>
              <a:rPr lang="en-US" sz="2000" dirty="0" err="1" smtClean="0">
                <a:solidFill>
                  <a:srgbClr val="F6CD36"/>
                </a:solidFill>
              </a:rPr>
              <a:t>teliti</a:t>
            </a:r>
            <a:r>
              <a:rPr lang="en-US" sz="2000" dirty="0" smtClean="0">
                <a:solidFill>
                  <a:srgbClr val="F6CD36"/>
                </a:solidFill>
              </a:rPr>
              <a:t>, </a:t>
            </a:r>
            <a:r>
              <a:rPr lang="en-US" sz="2000" dirty="0" err="1" smtClean="0">
                <a:solidFill>
                  <a:srgbClr val="F6CD36"/>
                </a:solidFill>
              </a:rPr>
              <a:t>inovatif</a:t>
            </a:r>
            <a:r>
              <a:rPr lang="en-US" sz="2000" dirty="0" smtClean="0">
                <a:solidFill>
                  <a:srgbClr val="F6CD36"/>
                </a:solidFill>
              </a:rPr>
              <a:t> </a:t>
            </a:r>
            <a:r>
              <a:rPr lang="en-US" sz="2000" dirty="0" err="1" smtClean="0">
                <a:solidFill>
                  <a:srgbClr val="F6CD36"/>
                </a:solidFill>
              </a:rPr>
              <a:t>dan</a:t>
            </a:r>
            <a:r>
              <a:rPr lang="en-US" sz="2000" dirty="0" smtClean="0">
                <a:solidFill>
                  <a:srgbClr val="F6CD36"/>
                </a:solidFill>
              </a:rPr>
              <a:t> </a:t>
            </a:r>
            <a:r>
              <a:rPr lang="en-US" sz="2000" dirty="0" err="1" smtClean="0">
                <a:solidFill>
                  <a:srgbClr val="F6CD36"/>
                </a:solidFill>
              </a:rPr>
              <a:t>kreatif</a:t>
            </a:r>
            <a:r>
              <a:rPr lang="en-US" sz="2000" dirty="0" smtClean="0">
                <a:solidFill>
                  <a:srgbClr val="F6CD36"/>
                </a:solidFill>
              </a:rPr>
              <a:t>;</a:t>
            </a:r>
          </a:p>
          <a:p>
            <a:r>
              <a:rPr lang="it-IT" sz="2000" dirty="0" smtClean="0">
                <a:solidFill>
                  <a:srgbClr val="00FF99"/>
                </a:solidFill>
              </a:rPr>
              <a:t>b. berani mengambil resiko dan percaya pada diri sendiri;</a:t>
            </a:r>
          </a:p>
          <a:p>
            <a:r>
              <a:rPr lang="en-US" sz="2000" dirty="0" smtClean="0">
                <a:solidFill>
                  <a:srgbClr val="CC99FF"/>
                </a:solidFill>
              </a:rPr>
              <a:t>c. </a:t>
            </a:r>
            <a:r>
              <a:rPr lang="en-US" sz="2000" dirty="0" err="1" smtClean="0">
                <a:solidFill>
                  <a:srgbClr val="CC99FF"/>
                </a:solidFill>
              </a:rPr>
              <a:t>berorientasi</a:t>
            </a:r>
            <a:r>
              <a:rPr lang="en-US" sz="2000" dirty="0" smtClean="0">
                <a:solidFill>
                  <a:srgbClr val="CC99FF"/>
                </a:solidFill>
              </a:rPr>
              <a:t> </a:t>
            </a:r>
            <a:r>
              <a:rPr lang="en-US" sz="2000" dirty="0" err="1" smtClean="0">
                <a:solidFill>
                  <a:srgbClr val="CC99FF"/>
                </a:solidFill>
              </a:rPr>
              <a:t>ke</a:t>
            </a:r>
            <a:r>
              <a:rPr lang="en-US" sz="2000" dirty="0" smtClean="0">
                <a:solidFill>
                  <a:srgbClr val="CC99FF"/>
                </a:solidFill>
              </a:rPr>
              <a:t> </a:t>
            </a:r>
            <a:r>
              <a:rPr lang="en-US" sz="2000" dirty="0" err="1" smtClean="0">
                <a:solidFill>
                  <a:srgbClr val="CC99FF"/>
                </a:solidFill>
              </a:rPr>
              <a:t>depan</a:t>
            </a:r>
            <a:r>
              <a:rPr lang="en-US" sz="2000" dirty="0" smtClean="0">
                <a:solidFill>
                  <a:srgbClr val="CC99FF"/>
                </a:solidFill>
              </a:rPr>
              <a:t>;</a:t>
            </a:r>
          </a:p>
          <a:p>
            <a:r>
              <a:rPr lang="en-US" sz="2000" dirty="0" smtClean="0">
                <a:solidFill>
                  <a:srgbClr val="FFC000"/>
                </a:solidFill>
              </a:rPr>
              <a:t>d. </a:t>
            </a:r>
            <a:r>
              <a:rPr lang="en-US" sz="2000" dirty="0" err="1" smtClean="0">
                <a:solidFill>
                  <a:srgbClr val="FFC000"/>
                </a:solidFill>
              </a:rPr>
              <a:t>mengutamakan</a:t>
            </a:r>
            <a:r>
              <a:rPr lang="en-US" sz="2000" dirty="0" smtClean="0">
                <a:solidFill>
                  <a:srgbClr val="FFC000"/>
                </a:solidFill>
              </a:rPr>
              <a:t> </a:t>
            </a:r>
            <a:r>
              <a:rPr lang="en-US" sz="2000" dirty="0" err="1" smtClean="0">
                <a:solidFill>
                  <a:srgbClr val="FFC000"/>
                </a:solidFill>
              </a:rPr>
              <a:t>prestasi</a:t>
            </a:r>
            <a:r>
              <a:rPr lang="en-US" sz="2000" dirty="0" smtClean="0">
                <a:solidFill>
                  <a:srgbClr val="FFC000"/>
                </a:solidFill>
              </a:rPr>
              <a:t>, </a:t>
            </a:r>
            <a:r>
              <a:rPr lang="en-US" sz="2000" dirty="0" err="1" smtClean="0">
                <a:solidFill>
                  <a:srgbClr val="FFC000"/>
                </a:solidFill>
              </a:rPr>
              <a:t>tahan</a:t>
            </a:r>
            <a:r>
              <a:rPr lang="en-US" sz="2000" dirty="0" smtClean="0">
                <a:solidFill>
                  <a:srgbClr val="FFC000"/>
                </a:solidFill>
              </a:rPr>
              <a:t> </a:t>
            </a:r>
            <a:r>
              <a:rPr lang="en-US" sz="2000" dirty="0" err="1" smtClean="0">
                <a:solidFill>
                  <a:srgbClr val="FFC000"/>
                </a:solidFill>
              </a:rPr>
              <a:t>uji</a:t>
            </a:r>
            <a:r>
              <a:rPr lang="en-US" sz="2000" dirty="0" smtClean="0">
                <a:solidFill>
                  <a:srgbClr val="FFC000"/>
                </a:solidFill>
              </a:rPr>
              <a:t>, </a:t>
            </a:r>
            <a:r>
              <a:rPr lang="en-US" sz="2000" dirty="0" err="1" smtClean="0">
                <a:solidFill>
                  <a:srgbClr val="FFC000"/>
                </a:solidFill>
              </a:rPr>
              <a:t>tekun</a:t>
            </a:r>
            <a:r>
              <a:rPr lang="en-US" sz="2000" dirty="0" smtClean="0">
                <a:solidFill>
                  <a:srgbClr val="FFC000"/>
                </a:solidFill>
              </a:rPr>
              <a:t> </a:t>
            </a:r>
            <a:r>
              <a:rPr lang="en-US" sz="2000" dirty="0" err="1" smtClean="0">
                <a:solidFill>
                  <a:srgbClr val="FFC000"/>
                </a:solidFill>
              </a:rPr>
              <a:t>dan</a:t>
            </a:r>
            <a:r>
              <a:rPr lang="en-US" sz="2000" dirty="0" smtClean="0">
                <a:solidFill>
                  <a:srgbClr val="FFC000"/>
                </a:solidFill>
              </a:rPr>
              <a:t> </a:t>
            </a:r>
            <a:r>
              <a:rPr lang="en-US" sz="2000" dirty="0" err="1" smtClean="0">
                <a:solidFill>
                  <a:srgbClr val="FFC000"/>
                </a:solidFill>
              </a:rPr>
              <a:t>tidak</a:t>
            </a:r>
            <a:r>
              <a:rPr lang="en-US" sz="2000" dirty="0" smtClean="0">
                <a:solidFill>
                  <a:srgbClr val="FFC000"/>
                </a:solidFill>
              </a:rPr>
              <a:t>   </a:t>
            </a:r>
          </a:p>
          <a:p>
            <a:pPr>
              <a:buNone/>
            </a:pPr>
            <a:r>
              <a:rPr lang="en-US" sz="2000" dirty="0" smtClean="0">
                <a:solidFill>
                  <a:srgbClr val="FFC000"/>
                </a:solidFill>
              </a:rPr>
              <a:t>       </a:t>
            </a:r>
            <a:r>
              <a:rPr lang="en-US" sz="2000" dirty="0" err="1" smtClean="0">
                <a:solidFill>
                  <a:srgbClr val="FFC000"/>
                </a:solidFill>
              </a:rPr>
              <a:t>mudah</a:t>
            </a:r>
            <a:r>
              <a:rPr lang="en-US" sz="2000" dirty="0" smtClean="0">
                <a:solidFill>
                  <a:srgbClr val="FFC000"/>
                </a:solidFill>
              </a:rPr>
              <a:t> </a:t>
            </a:r>
            <a:r>
              <a:rPr lang="en-US" sz="2000" dirty="0" err="1" smtClean="0">
                <a:solidFill>
                  <a:srgbClr val="FFC000"/>
                </a:solidFill>
              </a:rPr>
              <a:t>menyerah</a:t>
            </a:r>
            <a:r>
              <a:rPr lang="en-US" sz="2000" dirty="0" smtClean="0">
                <a:solidFill>
                  <a:srgbClr val="FFC000"/>
                </a:solidFill>
              </a:rPr>
              <a:t>;</a:t>
            </a:r>
          </a:p>
          <a:p>
            <a:r>
              <a:rPr lang="nl-NL" sz="2000" dirty="0" smtClean="0">
                <a:solidFill>
                  <a:srgbClr val="CCFF33"/>
                </a:solidFill>
              </a:rPr>
              <a:t>e. jujur, bertanggung jawab dan teguh pendirian;</a:t>
            </a:r>
          </a:p>
          <a:p>
            <a:r>
              <a:rPr lang="en-US" sz="2000" dirty="0" smtClean="0">
                <a:solidFill>
                  <a:srgbClr val="FF00FF"/>
                </a:solidFill>
              </a:rPr>
              <a:t>f. </a:t>
            </a:r>
            <a:r>
              <a:rPr lang="en-US" sz="2000" dirty="0" err="1" smtClean="0">
                <a:solidFill>
                  <a:srgbClr val="FF00FF"/>
                </a:solidFill>
              </a:rPr>
              <a:t>memiliki</a:t>
            </a:r>
            <a:r>
              <a:rPr lang="en-US" sz="2000" dirty="0" smtClean="0">
                <a:solidFill>
                  <a:srgbClr val="FF00FF"/>
                </a:solidFill>
              </a:rPr>
              <a:t> </a:t>
            </a:r>
            <a:r>
              <a:rPr lang="en-US" sz="2000" dirty="0" err="1" smtClean="0">
                <a:solidFill>
                  <a:srgbClr val="FF00FF"/>
                </a:solidFill>
              </a:rPr>
              <a:t>etos</a:t>
            </a:r>
            <a:r>
              <a:rPr lang="en-US" sz="2000" dirty="0" smtClean="0">
                <a:solidFill>
                  <a:srgbClr val="FF00FF"/>
                </a:solidFill>
              </a:rPr>
              <a:t> </a:t>
            </a:r>
            <a:r>
              <a:rPr lang="en-US" sz="2000" dirty="0" err="1" smtClean="0">
                <a:solidFill>
                  <a:srgbClr val="FF00FF"/>
                </a:solidFill>
              </a:rPr>
              <a:t>kerja</a:t>
            </a:r>
            <a:r>
              <a:rPr lang="en-US" sz="2000" dirty="0" smtClean="0">
                <a:solidFill>
                  <a:srgbClr val="FF00FF"/>
                </a:solidFill>
              </a:rPr>
              <a:t> </a:t>
            </a:r>
            <a:r>
              <a:rPr lang="en-US" sz="2000" dirty="0" err="1" smtClean="0">
                <a:solidFill>
                  <a:srgbClr val="FF00FF"/>
                </a:solidFill>
              </a:rPr>
              <a:t>tinggi</a:t>
            </a:r>
            <a:r>
              <a:rPr lang="en-US" sz="2000" dirty="0" smtClean="0">
                <a:solidFill>
                  <a:srgbClr val="FF00FF"/>
                </a:solidFill>
              </a:rPr>
              <a:t> </a:t>
            </a:r>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tangguh</a:t>
            </a:r>
            <a:r>
              <a:rPr lang="en-US" sz="2000" dirty="0" smtClean="0">
                <a:solidFill>
                  <a:srgbClr val="FF00FF"/>
                </a:solidFill>
              </a:rPr>
              <a:t> </a:t>
            </a:r>
            <a:r>
              <a:rPr lang="en-US" sz="2000" dirty="0" err="1" smtClean="0">
                <a:solidFill>
                  <a:srgbClr val="FF00FF"/>
                </a:solidFill>
              </a:rPr>
              <a:t>menghadapi</a:t>
            </a:r>
            <a:r>
              <a:rPr lang="en-US" sz="2000" dirty="0" smtClean="0">
                <a:solidFill>
                  <a:srgbClr val="FF00FF"/>
                </a:solidFill>
              </a:rPr>
              <a:t>   </a:t>
            </a:r>
          </a:p>
          <a:p>
            <a:pPr>
              <a:buNone/>
            </a:pPr>
            <a:r>
              <a:rPr lang="en-US" sz="2000" dirty="0" smtClean="0">
                <a:solidFill>
                  <a:srgbClr val="FF00FF"/>
                </a:solidFill>
              </a:rPr>
              <a:t>       </a:t>
            </a:r>
            <a:r>
              <a:rPr lang="en-US" sz="2000" dirty="0" err="1" smtClean="0">
                <a:solidFill>
                  <a:srgbClr val="FF00FF"/>
                </a:solidFill>
              </a:rPr>
              <a:t>persaingan</a:t>
            </a:r>
            <a:r>
              <a:rPr lang="en-US" sz="2000" dirty="0" smtClean="0">
                <a:solidFill>
                  <a:srgbClr val="FF00FF"/>
                </a:solidFill>
              </a:rPr>
              <a:t>;</a:t>
            </a:r>
          </a:p>
          <a:p>
            <a:r>
              <a:rPr lang="en-US" sz="2000" dirty="0" smtClean="0">
                <a:solidFill>
                  <a:srgbClr val="00FFFF"/>
                </a:solidFill>
              </a:rPr>
              <a:t>g. </a:t>
            </a:r>
            <a:r>
              <a:rPr lang="en-US" sz="2000" dirty="0" err="1" smtClean="0">
                <a:solidFill>
                  <a:srgbClr val="00FFFF"/>
                </a:solidFill>
              </a:rPr>
              <a:t>membiasakan</a:t>
            </a:r>
            <a:r>
              <a:rPr lang="en-US" sz="2000" dirty="0" smtClean="0">
                <a:solidFill>
                  <a:srgbClr val="00FFFF"/>
                </a:solidFill>
              </a:rPr>
              <a:t> </a:t>
            </a:r>
            <a:r>
              <a:rPr lang="en-US" sz="2000" dirty="0" err="1" smtClean="0">
                <a:solidFill>
                  <a:srgbClr val="00FFFF"/>
                </a:solidFill>
              </a:rPr>
              <a:t>diri</a:t>
            </a:r>
            <a:r>
              <a:rPr lang="en-US" sz="2000" dirty="0" smtClean="0">
                <a:solidFill>
                  <a:srgbClr val="00FFFF"/>
                </a:solidFill>
              </a:rPr>
              <a:t> </a:t>
            </a:r>
            <a:r>
              <a:rPr lang="en-US" sz="2000" dirty="0" err="1" smtClean="0">
                <a:solidFill>
                  <a:srgbClr val="00FFFF"/>
                </a:solidFill>
              </a:rPr>
              <a:t>bersikap</a:t>
            </a:r>
            <a:r>
              <a:rPr lang="en-US" sz="2000" dirty="0" smtClean="0">
                <a:solidFill>
                  <a:srgbClr val="00FFFF"/>
                </a:solidFill>
              </a:rPr>
              <a:t> </a:t>
            </a:r>
            <a:r>
              <a:rPr lang="en-US" sz="2000" dirty="0" err="1" smtClean="0">
                <a:solidFill>
                  <a:srgbClr val="00FFFF"/>
                </a:solidFill>
              </a:rPr>
              <a:t>positif</a:t>
            </a:r>
            <a:r>
              <a:rPr lang="en-US" sz="2000" dirty="0" smtClean="0">
                <a:solidFill>
                  <a:srgbClr val="00FFFF"/>
                </a:solidFill>
              </a:rPr>
              <a:t> </a:t>
            </a:r>
            <a:r>
              <a:rPr lang="en-US" sz="2000" dirty="0" err="1" smtClean="0">
                <a:solidFill>
                  <a:srgbClr val="00FFFF"/>
                </a:solidFill>
              </a:rPr>
              <a:t>dan</a:t>
            </a:r>
            <a:r>
              <a:rPr lang="en-US" sz="2000" dirty="0" smtClean="0">
                <a:solidFill>
                  <a:srgbClr val="00FFFF"/>
                </a:solidFill>
              </a:rPr>
              <a:t> </a:t>
            </a:r>
            <a:r>
              <a:rPr lang="en-US" sz="2000" dirty="0" err="1" smtClean="0">
                <a:solidFill>
                  <a:srgbClr val="00FFFF"/>
                </a:solidFill>
              </a:rPr>
              <a:t>selalu</a:t>
            </a:r>
            <a:r>
              <a:rPr lang="en-US" sz="2000" dirty="0" smtClean="0">
                <a:solidFill>
                  <a:srgbClr val="00FFFF"/>
                </a:solidFill>
              </a:rPr>
              <a:t> </a:t>
            </a:r>
          </a:p>
          <a:p>
            <a:pPr>
              <a:buNone/>
            </a:pPr>
            <a:r>
              <a:rPr lang="en-US" sz="2000" dirty="0" smtClean="0">
                <a:solidFill>
                  <a:srgbClr val="00FFFF"/>
                </a:solidFill>
              </a:rPr>
              <a:t>       </a:t>
            </a:r>
            <a:r>
              <a:rPr lang="en-US" sz="2000" dirty="0" err="1" smtClean="0">
                <a:solidFill>
                  <a:srgbClr val="00FFFF"/>
                </a:solidFill>
              </a:rPr>
              <a:t>bersemangat</a:t>
            </a:r>
            <a:r>
              <a:rPr lang="en-US" sz="2000" dirty="0" smtClean="0">
                <a:solidFill>
                  <a:srgbClr val="00FFFF"/>
                </a:solidFill>
              </a:rPr>
              <a:t> </a:t>
            </a:r>
            <a:r>
              <a:rPr lang="en-US" sz="2000" dirty="0" err="1" smtClean="0">
                <a:solidFill>
                  <a:srgbClr val="00FFFF"/>
                </a:solidFill>
              </a:rPr>
              <a:t>dalam</a:t>
            </a:r>
            <a:r>
              <a:rPr lang="en-US" sz="2000" dirty="0" smtClean="0">
                <a:solidFill>
                  <a:srgbClr val="00FFFF"/>
                </a:solidFill>
              </a:rPr>
              <a:t> </a:t>
            </a:r>
            <a:r>
              <a:rPr lang="en-US" sz="2000" dirty="0" err="1" smtClean="0">
                <a:solidFill>
                  <a:srgbClr val="00FFFF"/>
                </a:solidFill>
              </a:rPr>
              <a:t>setiap</a:t>
            </a:r>
            <a:r>
              <a:rPr lang="en-US" sz="2000" dirty="0" smtClean="0">
                <a:solidFill>
                  <a:srgbClr val="00FFFF"/>
                </a:solidFill>
              </a:rPr>
              <a:t> </a:t>
            </a:r>
            <a:r>
              <a:rPr lang="en-US" sz="2000" dirty="0" err="1" smtClean="0">
                <a:solidFill>
                  <a:srgbClr val="00FFFF"/>
                </a:solidFill>
              </a:rPr>
              <a:t>pekerjaan</a:t>
            </a:r>
            <a:r>
              <a:rPr lang="en-US" sz="2000" dirty="0" smtClean="0">
                <a:solidFill>
                  <a:srgbClr val="00FFFF"/>
                </a:solidFill>
              </a:rPr>
              <a:t>;</a:t>
            </a:r>
          </a:p>
          <a:p>
            <a:r>
              <a:rPr lang="en-US" sz="2000" dirty="0" smtClean="0">
                <a:solidFill>
                  <a:srgbClr val="FFFF00"/>
                </a:solidFill>
              </a:rPr>
              <a:t>h. </a:t>
            </a:r>
            <a:r>
              <a:rPr lang="en-US" sz="2000" dirty="0" err="1" smtClean="0">
                <a:solidFill>
                  <a:srgbClr val="FFFF00"/>
                </a:solidFill>
              </a:rPr>
              <a:t>mensyukuri</a:t>
            </a:r>
            <a:r>
              <a:rPr lang="en-US" sz="2000" dirty="0" smtClean="0">
                <a:solidFill>
                  <a:srgbClr val="FFFF00"/>
                </a:solidFill>
              </a:rPr>
              <a:t> </a:t>
            </a:r>
            <a:r>
              <a:rPr lang="en-US" sz="2000" dirty="0" err="1" smtClean="0">
                <a:solidFill>
                  <a:srgbClr val="FFFF00"/>
                </a:solidFill>
              </a:rPr>
              <a:t>diri</a:t>
            </a:r>
            <a:r>
              <a:rPr lang="en-US" sz="2000" dirty="0" smtClean="0">
                <a:solidFill>
                  <a:srgbClr val="FFFF00"/>
                </a:solidFill>
              </a:rPr>
              <a:t>, </a:t>
            </a:r>
            <a:r>
              <a:rPr lang="en-US" sz="2000" dirty="0" err="1" smtClean="0">
                <a:solidFill>
                  <a:srgbClr val="FFFF00"/>
                </a:solidFill>
              </a:rPr>
              <a:t>waktu</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lingkungan</a:t>
            </a:r>
            <a:r>
              <a:rPr lang="en-US" sz="2000" dirty="0" smtClean="0">
                <a:solidFill>
                  <a:srgbClr val="FFFF00"/>
                </a:solidFill>
              </a:rPr>
              <a:t>;</a:t>
            </a:r>
          </a:p>
          <a:p>
            <a:r>
              <a:rPr lang="fi-FI" sz="2000" dirty="0" smtClean="0">
                <a:solidFill>
                  <a:srgbClr val="FFC000"/>
                </a:solidFill>
              </a:rPr>
              <a:t>i. selalu berusaha meningkatkan keunggulan dan citra </a:t>
            </a:r>
          </a:p>
          <a:p>
            <a:pPr>
              <a:buNone/>
            </a:pPr>
            <a:r>
              <a:rPr lang="fi-FI" sz="2000" dirty="0" smtClean="0">
                <a:solidFill>
                  <a:srgbClr val="FFC000"/>
                </a:solidFill>
              </a:rPr>
              <a:t>      perusahaan;</a:t>
            </a:r>
          </a:p>
          <a:p>
            <a:r>
              <a:rPr lang="en-US" sz="2000" dirty="0" smtClean="0">
                <a:solidFill>
                  <a:schemeClr val="accent6"/>
                </a:solidFill>
              </a:rPr>
              <a:t>j. </a:t>
            </a:r>
            <a:r>
              <a:rPr lang="en-US" sz="2000" dirty="0" err="1" smtClean="0">
                <a:solidFill>
                  <a:schemeClr val="accent6"/>
                </a:solidFill>
              </a:rPr>
              <a:t>selalu</a:t>
            </a:r>
            <a:r>
              <a:rPr lang="en-US" sz="2000" dirty="0" smtClean="0">
                <a:solidFill>
                  <a:schemeClr val="accent6"/>
                </a:solidFill>
              </a:rPr>
              <a:t> </a:t>
            </a:r>
            <a:r>
              <a:rPr lang="en-US" sz="2000" dirty="0" err="1" smtClean="0">
                <a:solidFill>
                  <a:schemeClr val="accent6"/>
                </a:solidFill>
              </a:rPr>
              <a:t>berupaya</a:t>
            </a:r>
            <a:r>
              <a:rPr lang="en-US" sz="2000" dirty="0" smtClean="0">
                <a:solidFill>
                  <a:schemeClr val="accent6"/>
                </a:solidFill>
              </a:rPr>
              <a:t> </a:t>
            </a:r>
            <a:r>
              <a:rPr lang="en-US" sz="2000" dirty="0" err="1" smtClean="0">
                <a:solidFill>
                  <a:schemeClr val="accent6"/>
                </a:solidFill>
              </a:rPr>
              <a:t>mencapai</a:t>
            </a:r>
            <a:r>
              <a:rPr lang="en-US" sz="2000" dirty="0" smtClean="0">
                <a:solidFill>
                  <a:schemeClr val="accent6"/>
                </a:solidFill>
              </a:rPr>
              <a:t> </a:t>
            </a:r>
            <a:r>
              <a:rPr lang="en-US" sz="2000" dirty="0" err="1" smtClean="0">
                <a:solidFill>
                  <a:schemeClr val="accent6"/>
                </a:solidFill>
              </a:rPr>
              <a:t>dan</a:t>
            </a:r>
            <a:r>
              <a:rPr lang="en-US" sz="2000" dirty="0" smtClean="0">
                <a:solidFill>
                  <a:schemeClr val="accent6"/>
                </a:solidFill>
              </a:rPr>
              <a:t> </a:t>
            </a:r>
            <a:r>
              <a:rPr lang="en-US" sz="2000" dirty="0" err="1" smtClean="0">
                <a:solidFill>
                  <a:schemeClr val="accent6"/>
                </a:solidFill>
              </a:rPr>
              <a:t>menghasilkan</a:t>
            </a:r>
            <a:r>
              <a:rPr lang="en-US" sz="2000" dirty="0" smtClean="0">
                <a:solidFill>
                  <a:schemeClr val="accent6"/>
                </a:solidFill>
              </a:rPr>
              <a:t> </a:t>
            </a:r>
            <a:r>
              <a:rPr lang="en-US" sz="2000" dirty="0" err="1" smtClean="0">
                <a:solidFill>
                  <a:schemeClr val="accent6"/>
                </a:solidFill>
              </a:rPr>
              <a:t>karya</a:t>
            </a:r>
            <a:r>
              <a:rPr lang="en-US" sz="2000" dirty="0" smtClean="0">
                <a:solidFill>
                  <a:schemeClr val="accent6"/>
                </a:solidFill>
              </a:rPr>
              <a:t> yang </a:t>
            </a:r>
          </a:p>
          <a:p>
            <a:pPr>
              <a:buNone/>
            </a:pPr>
            <a:r>
              <a:rPr lang="en-US" sz="2000" dirty="0" smtClean="0">
                <a:solidFill>
                  <a:schemeClr val="accent6"/>
                </a:solidFill>
              </a:rPr>
              <a:t>      </a:t>
            </a:r>
            <a:r>
              <a:rPr lang="en-US" sz="2000" dirty="0" err="1" smtClean="0">
                <a:solidFill>
                  <a:schemeClr val="accent6"/>
                </a:solidFill>
              </a:rPr>
              <a:t>lebih</a:t>
            </a:r>
            <a:r>
              <a:rPr lang="en-US" sz="2000" dirty="0" smtClean="0">
                <a:solidFill>
                  <a:schemeClr val="accent6"/>
                </a:solidFill>
              </a:rPr>
              <a:t> </a:t>
            </a:r>
            <a:r>
              <a:rPr lang="en-US" sz="2000" dirty="0" err="1" smtClean="0">
                <a:solidFill>
                  <a:schemeClr val="accent6"/>
                </a:solidFill>
              </a:rPr>
              <a:t>baik</a:t>
            </a:r>
            <a:r>
              <a:rPr lang="en-US" sz="2000" dirty="0" smtClean="0">
                <a:solidFill>
                  <a:schemeClr val="accent6"/>
                </a:solidFill>
              </a:rPr>
              <a:t> </a:t>
            </a:r>
            <a:r>
              <a:rPr lang="en-US" sz="2000" dirty="0" err="1" smtClean="0">
                <a:solidFill>
                  <a:schemeClr val="accent6"/>
                </a:solidFill>
              </a:rPr>
              <a:t>untuk</a:t>
            </a:r>
            <a:r>
              <a:rPr lang="en-US" sz="2000" dirty="0" smtClean="0">
                <a:solidFill>
                  <a:schemeClr val="accent6"/>
                </a:solidFill>
              </a:rPr>
              <a:t> </a:t>
            </a:r>
            <a:r>
              <a:rPr lang="en-US" sz="2000" dirty="0" err="1" smtClean="0">
                <a:solidFill>
                  <a:schemeClr val="accent6"/>
                </a:solidFill>
              </a:rPr>
              <a:t>langganan</a:t>
            </a:r>
            <a:r>
              <a:rPr lang="en-US" sz="2000" dirty="0" smtClean="0">
                <a:solidFill>
                  <a:schemeClr val="accent6"/>
                </a:solidFill>
              </a:rPr>
              <a:t>, </a:t>
            </a:r>
            <a:r>
              <a:rPr lang="en-US" sz="2000" dirty="0" err="1" smtClean="0">
                <a:solidFill>
                  <a:schemeClr val="accent6"/>
                </a:solidFill>
              </a:rPr>
              <a:t>pemilik</a:t>
            </a:r>
            <a:r>
              <a:rPr lang="en-US" sz="2000" dirty="0" smtClean="0">
                <a:solidFill>
                  <a:schemeClr val="accent6"/>
                </a:solidFill>
              </a:rPr>
              <a:t>, </a:t>
            </a:r>
            <a:r>
              <a:rPr lang="en-US" sz="2000" dirty="0" err="1" smtClean="0">
                <a:solidFill>
                  <a:schemeClr val="accent6"/>
                </a:solidFill>
              </a:rPr>
              <a:t>pemasok</a:t>
            </a:r>
            <a:r>
              <a:rPr lang="en-US" sz="2000" dirty="0" smtClean="0">
                <a:solidFill>
                  <a:schemeClr val="accent6"/>
                </a:solidFill>
              </a:rPr>
              <a:t>, </a:t>
            </a:r>
            <a:r>
              <a:rPr lang="en-US" sz="2000" dirty="0" err="1" smtClean="0">
                <a:solidFill>
                  <a:schemeClr val="accent6"/>
                </a:solidFill>
              </a:rPr>
              <a:t>tenaga</a:t>
            </a:r>
            <a:r>
              <a:rPr lang="en-US" sz="2000" dirty="0" smtClean="0">
                <a:solidFill>
                  <a:schemeClr val="accent6"/>
                </a:solidFill>
              </a:rPr>
              <a:t> </a:t>
            </a:r>
          </a:p>
          <a:p>
            <a:pPr>
              <a:buNone/>
            </a:pPr>
            <a:r>
              <a:rPr lang="en-US" sz="2000" dirty="0" smtClean="0">
                <a:solidFill>
                  <a:schemeClr val="accent6"/>
                </a:solidFill>
              </a:rPr>
              <a:t>      </a:t>
            </a:r>
            <a:r>
              <a:rPr lang="en-US" sz="2000" dirty="0" err="1" smtClean="0">
                <a:solidFill>
                  <a:schemeClr val="accent6"/>
                </a:solidFill>
              </a:rPr>
              <a:t>kerja</a:t>
            </a:r>
            <a:r>
              <a:rPr lang="en-US" sz="2000" dirty="0" smtClean="0">
                <a:solidFill>
                  <a:schemeClr val="accent6"/>
                </a:solidFill>
              </a:rPr>
              <a:t>, </a:t>
            </a:r>
            <a:r>
              <a:rPr lang="en-US" sz="2000" dirty="0" err="1" smtClean="0">
                <a:solidFill>
                  <a:schemeClr val="accent6"/>
                </a:solidFill>
              </a:rPr>
              <a:t>masyarakat</a:t>
            </a:r>
            <a:r>
              <a:rPr lang="en-US" sz="2000" dirty="0" smtClean="0">
                <a:solidFill>
                  <a:schemeClr val="accent6"/>
                </a:solidFill>
              </a:rPr>
              <a:t>, </a:t>
            </a:r>
            <a:r>
              <a:rPr lang="en-US" sz="2000" dirty="0" err="1" smtClean="0">
                <a:solidFill>
                  <a:schemeClr val="accent6"/>
                </a:solidFill>
              </a:rPr>
              <a:t>bangsa</a:t>
            </a:r>
            <a:r>
              <a:rPr lang="en-US" sz="2000" dirty="0" smtClean="0">
                <a:solidFill>
                  <a:schemeClr val="accent6"/>
                </a:solidFill>
              </a:rPr>
              <a:t> </a:t>
            </a:r>
            <a:r>
              <a:rPr lang="en-US" sz="2000" dirty="0" err="1" smtClean="0">
                <a:solidFill>
                  <a:schemeClr val="accent6"/>
                </a:solidFill>
              </a:rPr>
              <a:t>dan</a:t>
            </a:r>
            <a:r>
              <a:rPr lang="en-US" sz="2000" dirty="0" smtClean="0">
                <a:solidFill>
                  <a:schemeClr val="accent6"/>
                </a:solidFill>
              </a:rPr>
              <a:t> </a:t>
            </a:r>
            <a:r>
              <a:rPr lang="en-US" sz="2000" dirty="0" err="1" smtClean="0">
                <a:solidFill>
                  <a:schemeClr val="accent6"/>
                </a:solidFill>
              </a:rPr>
              <a:t>negara</a:t>
            </a:r>
            <a:r>
              <a:rPr lang="en-US" sz="2000" dirty="0" smtClean="0">
                <a:solidFill>
                  <a:schemeClr val="accent6"/>
                </a:solidFill>
              </a:rPr>
              <a:t>.</a:t>
            </a:r>
          </a:p>
          <a:p>
            <a:pPr>
              <a:buNone/>
            </a:pPr>
            <a:endParaRPr lang="en-US" dirty="0">
              <a:solidFill>
                <a:srgbClr val="00FF99"/>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217944"/>
            <a:ext cx="4953000" cy="2677656"/>
          </a:xfrm>
          <a:prstGeom prst="rect">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wrap="square">
            <a:spAutoFit/>
          </a:bodyPr>
          <a:lstStyle/>
          <a:p>
            <a:pPr marL="493776" indent="-457200" algn="ctr"/>
            <a:r>
              <a:rPr lang="en-US" sz="2400" b="1" dirty="0" err="1" smtClean="0">
                <a:solidFill>
                  <a:srgbClr val="FFFF00"/>
                </a:solidFill>
              </a:rPr>
              <a:t>Ciri-Ciri</a:t>
            </a:r>
            <a:r>
              <a:rPr lang="en-US" sz="2400" b="1" dirty="0" smtClean="0">
                <a:solidFill>
                  <a:srgbClr val="FFFF00"/>
                </a:solidFill>
              </a:rPr>
              <a:t> </a:t>
            </a:r>
            <a:r>
              <a:rPr lang="en-US" sz="2400" b="1" dirty="0" err="1" smtClean="0">
                <a:solidFill>
                  <a:srgbClr val="FFFF00"/>
                </a:solidFill>
              </a:rPr>
              <a:t>Wirausahawan</a:t>
            </a:r>
            <a:endParaRPr lang="en-US" sz="2400" b="1" dirty="0" smtClean="0">
              <a:solidFill>
                <a:srgbClr val="FFFF00"/>
              </a:solidFill>
            </a:endParaRPr>
          </a:p>
          <a:p>
            <a:pPr marL="493776" indent="-457200">
              <a:buAutoNum type="alphaLcPeriod"/>
            </a:pPr>
            <a:r>
              <a:rPr lang="en-US" sz="2400" dirty="0" err="1" smtClean="0">
                <a:solidFill>
                  <a:srgbClr val="CC99FF"/>
                </a:solidFill>
              </a:rPr>
              <a:t>Percaya</a:t>
            </a:r>
            <a:r>
              <a:rPr lang="en-US" sz="2400" dirty="0" smtClean="0">
                <a:solidFill>
                  <a:srgbClr val="CC99FF"/>
                </a:solidFill>
              </a:rPr>
              <a:t> </a:t>
            </a:r>
            <a:r>
              <a:rPr lang="en-US" sz="2400" dirty="0" err="1" smtClean="0">
                <a:solidFill>
                  <a:srgbClr val="CC99FF"/>
                </a:solidFill>
              </a:rPr>
              <a:t>diri</a:t>
            </a:r>
            <a:endParaRPr lang="en-US" sz="2400" dirty="0" smtClean="0">
              <a:solidFill>
                <a:srgbClr val="CC99FF"/>
              </a:solidFill>
            </a:endParaRPr>
          </a:p>
          <a:p>
            <a:pPr marL="493776" indent="-457200">
              <a:buAutoNum type="alphaLcPeriod"/>
            </a:pPr>
            <a:r>
              <a:rPr lang="en-US" sz="2400" dirty="0" err="1" smtClean="0">
                <a:solidFill>
                  <a:srgbClr val="FFC000"/>
                </a:solidFill>
              </a:rPr>
              <a:t>Berorientasi</a:t>
            </a:r>
            <a:r>
              <a:rPr lang="en-US" sz="2400" dirty="0" smtClean="0">
                <a:solidFill>
                  <a:srgbClr val="FFC000"/>
                </a:solidFill>
              </a:rPr>
              <a:t> </a:t>
            </a:r>
            <a:r>
              <a:rPr lang="en-US" sz="2400" dirty="0" err="1" smtClean="0">
                <a:solidFill>
                  <a:srgbClr val="FFC000"/>
                </a:solidFill>
              </a:rPr>
              <a:t>pada</a:t>
            </a:r>
            <a:r>
              <a:rPr lang="en-US" sz="2400" dirty="0" smtClean="0">
                <a:solidFill>
                  <a:srgbClr val="FFC000"/>
                </a:solidFill>
              </a:rPr>
              <a:t> </a:t>
            </a:r>
            <a:r>
              <a:rPr lang="en-US" sz="2400" dirty="0" err="1" smtClean="0">
                <a:solidFill>
                  <a:srgbClr val="FFC000"/>
                </a:solidFill>
              </a:rPr>
              <a:t>tugas</a:t>
            </a:r>
            <a:r>
              <a:rPr lang="en-US" sz="2400" dirty="0" smtClean="0">
                <a:solidFill>
                  <a:srgbClr val="FFC000"/>
                </a:solidFill>
              </a:rPr>
              <a:t> </a:t>
            </a:r>
            <a:r>
              <a:rPr lang="en-US" sz="2400" dirty="0" err="1" smtClean="0">
                <a:solidFill>
                  <a:srgbClr val="FFC000"/>
                </a:solidFill>
              </a:rPr>
              <a:t>dan</a:t>
            </a:r>
            <a:r>
              <a:rPr lang="en-US" sz="2400" dirty="0" smtClean="0">
                <a:solidFill>
                  <a:srgbClr val="FFC000"/>
                </a:solidFill>
              </a:rPr>
              <a:t> </a:t>
            </a:r>
            <a:r>
              <a:rPr lang="en-US" sz="2400" dirty="0" err="1" smtClean="0">
                <a:solidFill>
                  <a:srgbClr val="FFC000"/>
                </a:solidFill>
              </a:rPr>
              <a:t>hasil</a:t>
            </a:r>
            <a:endParaRPr lang="en-US" sz="2400" dirty="0" smtClean="0">
              <a:solidFill>
                <a:srgbClr val="FFC000"/>
              </a:solidFill>
            </a:endParaRPr>
          </a:p>
          <a:p>
            <a:pPr marL="493776" indent="-457200">
              <a:buAutoNum type="alphaLcPeriod"/>
            </a:pPr>
            <a:r>
              <a:rPr lang="en-US" sz="2400" dirty="0" err="1" smtClean="0">
                <a:solidFill>
                  <a:srgbClr val="00FFFF"/>
                </a:solidFill>
              </a:rPr>
              <a:t>Keberanian</a:t>
            </a:r>
            <a:r>
              <a:rPr lang="en-US" sz="2400" dirty="0" smtClean="0">
                <a:solidFill>
                  <a:srgbClr val="00FFFF"/>
                </a:solidFill>
              </a:rPr>
              <a:t> </a:t>
            </a:r>
            <a:r>
              <a:rPr lang="en-US" sz="2400" dirty="0" err="1" smtClean="0">
                <a:solidFill>
                  <a:srgbClr val="00FFFF"/>
                </a:solidFill>
              </a:rPr>
              <a:t>mengambil</a:t>
            </a:r>
            <a:r>
              <a:rPr lang="en-US" sz="2400" dirty="0" smtClean="0">
                <a:solidFill>
                  <a:srgbClr val="00FFFF"/>
                </a:solidFill>
              </a:rPr>
              <a:t> </a:t>
            </a:r>
            <a:r>
              <a:rPr lang="en-US" sz="2400" dirty="0" err="1" smtClean="0">
                <a:solidFill>
                  <a:srgbClr val="00FFFF"/>
                </a:solidFill>
              </a:rPr>
              <a:t>resiko</a:t>
            </a:r>
            <a:endParaRPr lang="en-US" sz="2400" dirty="0" smtClean="0">
              <a:solidFill>
                <a:srgbClr val="00FFFF"/>
              </a:solidFill>
            </a:endParaRPr>
          </a:p>
          <a:p>
            <a:pPr marL="493776" indent="-457200">
              <a:buAutoNum type="alphaLcPeriod"/>
            </a:pPr>
            <a:r>
              <a:rPr lang="en-US" sz="2400" dirty="0" err="1" smtClean="0">
                <a:solidFill>
                  <a:srgbClr val="FF00FF"/>
                </a:solidFill>
              </a:rPr>
              <a:t>Kepemimpinan</a:t>
            </a:r>
            <a:endParaRPr lang="en-US" sz="2400" dirty="0" smtClean="0">
              <a:solidFill>
                <a:srgbClr val="FF00FF"/>
              </a:solidFill>
            </a:endParaRPr>
          </a:p>
          <a:p>
            <a:pPr marL="493776" indent="-457200">
              <a:buAutoNum type="alphaLcPeriod"/>
            </a:pPr>
            <a:r>
              <a:rPr lang="en-US" sz="2400" dirty="0" err="1" smtClean="0">
                <a:solidFill>
                  <a:srgbClr val="00FF00"/>
                </a:solidFill>
              </a:rPr>
              <a:t>Berorientasi</a:t>
            </a:r>
            <a:r>
              <a:rPr lang="en-US" sz="2400" dirty="0" smtClean="0">
                <a:solidFill>
                  <a:srgbClr val="00FF00"/>
                </a:solidFill>
              </a:rPr>
              <a:t> </a:t>
            </a:r>
            <a:r>
              <a:rPr lang="en-US" sz="2400" dirty="0" err="1" smtClean="0">
                <a:solidFill>
                  <a:srgbClr val="00FF00"/>
                </a:solidFill>
              </a:rPr>
              <a:t>ke</a:t>
            </a:r>
            <a:r>
              <a:rPr lang="en-US" sz="2400" dirty="0" smtClean="0">
                <a:solidFill>
                  <a:srgbClr val="00FF00"/>
                </a:solidFill>
              </a:rPr>
              <a:t> </a:t>
            </a:r>
            <a:r>
              <a:rPr lang="en-US" sz="2400" dirty="0" err="1" smtClean="0">
                <a:solidFill>
                  <a:srgbClr val="00FF00"/>
                </a:solidFill>
              </a:rPr>
              <a:t>masa</a:t>
            </a:r>
            <a:r>
              <a:rPr lang="en-US" sz="2400" dirty="0" smtClean="0">
                <a:solidFill>
                  <a:srgbClr val="00FF00"/>
                </a:solidFill>
              </a:rPr>
              <a:t> </a:t>
            </a:r>
            <a:r>
              <a:rPr lang="en-US" sz="2400" dirty="0" err="1" smtClean="0">
                <a:solidFill>
                  <a:srgbClr val="00FF00"/>
                </a:solidFill>
              </a:rPr>
              <a:t>depan</a:t>
            </a:r>
            <a:endParaRPr lang="en-US" sz="2400" dirty="0" smtClean="0">
              <a:solidFill>
                <a:srgbClr val="00FF00"/>
              </a:solidFill>
            </a:endParaRPr>
          </a:p>
          <a:p>
            <a:pPr marL="493776" indent="-457200">
              <a:buAutoNum type="alphaLcPeriod"/>
            </a:pPr>
            <a:r>
              <a:rPr lang="en-US" sz="2400" dirty="0" err="1" smtClean="0">
                <a:solidFill>
                  <a:srgbClr val="F6CD36"/>
                </a:solidFill>
              </a:rPr>
              <a:t>Orisinil</a:t>
            </a:r>
            <a:r>
              <a:rPr lang="en-US" sz="2400" dirty="0" smtClean="0">
                <a:solidFill>
                  <a:srgbClr val="F6CD36"/>
                </a:solidFill>
              </a:rPr>
              <a:t>, </a:t>
            </a:r>
            <a:r>
              <a:rPr lang="en-US" sz="2400" dirty="0" err="1" smtClean="0">
                <a:solidFill>
                  <a:srgbClr val="F6CD36"/>
                </a:solidFill>
              </a:rPr>
              <a:t>Kreatif</a:t>
            </a:r>
            <a:r>
              <a:rPr lang="en-US" sz="2400" dirty="0" smtClean="0">
                <a:solidFill>
                  <a:srgbClr val="F6CD36"/>
                </a:solidFill>
              </a:rPr>
              <a:t> </a:t>
            </a:r>
            <a:r>
              <a:rPr lang="en-US" sz="2400" dirty="0" err="1" smtClean="0">
                <a:solidFill>
                  <a:srgbClr val="F6CD36"/>
                </a:solidFill>
              </a:rPr>
              <a:t>dan</a:t>
            </a:r>
            <a:r>
              <a:rPr lang="en-US" sz="2400" dirty="0" smtClean="0">
                <a:solidFill>
                  <a:srgbClr val="F6CD36"/>
                </a:solidFill>
              </a:rPr>
              <a:t> </a:t>
            </a:r>
            <a:r>
              <a:rPr lang="en-US" sz="2400" dirty="0" err="1" smtClean="0">
                <a:solidFill>
                  <a:srgbClr val="F6CD36"/>
                </a:solidFill>
              </a:rPr>
              <a:t>Inovatif</a:t>
            </a:r>
            <a:endParaRPr lang="en-US" sz="2400" dirty="0" smtClean="0">
              <a:solidFill>
                <a:srgbClr val="F6CD36"/>
              </a:solidFill>
            </a:endParaRPr>
          </a:p>
        </p:txBody>
      </p:sp>
      <p:sp>
        <p:nvSpPr>
          <p:cNvPr id="7" name="Rectangle 6"/>
          <p:cNvSpPr/>
          <p:nvPr/>
        </p:nvSpPr>
        <p:spPr>
          <a:xfrm>
            <a:off x="5257800" y="152400"/>
            <a:ext cx="3810000" cy="3416320"/>
          </a:xfrm>
          <a:prstGeom prst="rect">
            <a:avLst/>
          </a:prstGeom>
          <a:ln/>
        </p:spPr>
        <p:style>
          <a:lnRef idx="1">
            <a:schemeClr val="accent4"/>
          </a:lnRef>
          <a:fillRef idx="3">
            <a:schemeClr val="accent4"/>
          </a:fillRef>
          <a:effectRef idx="2">
            <a:schemeClr val="accent4"/>
          </a:effectRef>
          <a:fontRef idx="minor">
            <a:schemeClr val="lt1"/>
          </a:fontRef>
        </p:style>
        <p:txBody>
          <a:bodyPr wrap="square">
            <a:spAutoFit/>
          </a:bodyPr>
          <a:lstStyle/>
          <a:p>
            <a:pPr>
              <a:buNone/>
            </a:pPr>
            <a:r>
              <a:rPr lang="en-US" sz="2400" b="1" dirty="0" err="1" smtClean="0">
                <a:solidFill>
                  <a:srgbClr val="FFFF00"/>
                </a:solidFill>
              </a:rPr>
              <a:t>Sikap</a:t>
            </a:r>
            <a:r>
              <a:rPr lang="en-US" sz="2400" b="1" dirty="0" smtClean="0">
                <a:solidFill>
                  <a:srgbClr val="FFFF00"/>
                </a:solidFill>
              </a:rPr>
              <a:t> </a:t>
            </a:r>
            <a:r>
              <a:rPr lang="en-US" sz="2400" b="1" dirty="0" err="1" smtClean="0">
                <a:solidFill>
                  <a:srgbClr val="FFFF00"/>
                </a:solidFill>
              </a:rPr>
              <a:t>Wirausaha</a:t>
            </a:r>
            <a:r>
              <a:rPr lang="en-US" sz="2400" b="1" dirty="0" smtClean="0">
                <a:solidFill>
                  <a:srgbClr val="FFFF00"/>
                </a:solidFill>
              </a:rPr>
              <a:t>:</a:t>
            </a:r>
          </a:p>
          <a:p>
            <a:pPr marL="493776" indent="-457200">
              <a:buAutoNum type="arabicPeriod"/>
            </a:pPr>
            <a:r>
              <a:rPr lang="en-US" sz="2400" dirty="0" smtClean="0">
                <a:solidFill>
                  <a:srgbClr val="00FFFF"/>
                </a:solidFill>
              </a:rPr>
              <a:t>Positive thinking</a:t>
            </a:r>
          </a:p>
          <a:p>
            <a:pPr marL="493776" indent="-457200">
              <a:buAutoNum type="arabicPeriod"/>
            </a:pPr>
            <a:r>
              <a:rPr lang="en-US" sz="2400" dirty="0" smtClean="0">
                <a:solidFill>
                  <a:srgbClr val="00FF00"/>
                </a:solidFill>
              </a:rPr>
              <a:t>Think of the future, no the past</a:t>
            </a:r>
          </a:p>
          <a:p>
            <a:pPr marL="493776" indent="-457200">
              <a:buAutoNum type="arabicPeriod"/>
            </a:pPr>
            <a:r>
              <a:rPr lang="en-US" sz="2400" dirty="0" smtClean="0">
                <a:solidFill>
                  <a:srgbClr val="00B0F0"/>
                </a:solidFill>
              </a:rPr>
              <a:t>Competitor and survive</a:t>
            </a:r>
          </a:p>
          <a:p>
            <a:pPr marL="493776" indent="-457200">
              <a:buAutoNum type="arabicPeriod"/>
            </a:pPr>
            <a:r>
              <a:rPr lang="en-US" sz="2400" dirty="0" smtClean="0">
                <a:solidFill>
                  <a:srgbClr val="92D050"/>
                </a:solidFill>
              </a:rPr>
              <a:t>Want to know / </a:t>
            </a:r>
            <a:r>
              <a:rPr lang="en-US" sz="2400" b="1" i="1" dirty="0" err="1" smtClean="0">
                <a:solidFill>
                  <a:srgbClr val="92D050"/>
                </a:solidFill>
              </a:rPr>
              <a:t>Kepo</a:t>
            </a:r>
            <a:endParaRPr lang="en-US" sz="2400" b="1" i="1" dirty="0" smtClean="0">
              <a:solidFill>
                <a:srgbClr val="92D050"/>
              </a:solidFill>
            </a:endParaRPr>
          </a:p>
          <a:p>
            <a:pPr marL="493776" indent="-457200">
              <a:buAutoNum type="arabicPeriod"/>
            </a:pPr>
            <a:r>
              <a:rPr lang="en-US" sz="2400" dirty="0" smtClean="0">
                <a:solidFill>
                  <a:srgbClr val="FF0000"/>
                </a:solidFill>
              </a:rPr>
              <a:t>Always give the best </a:t>
            </a:r>
          </a:p>
          <a:p>
            <a:pPr marL="493776" indent="-457200">
              <a:buAutoNum type="arabicPeriod"/>
            </a:pPr>
            <a:r>
              <a:rPr lang="en-US" sz="2400" dirty="0" err="1" smtClean="0">
                <a:solidFill>
                  <a:srgbClr val="FFC000"/>
                </a:solidFill>
              </a:rPr>
              <a:t>Penuh</a:t>
            </a:r>
            <a:r>
              <a:rPr lang="en-US" sz="2400" dirty="0" smtClean="0">
                <a:solidFill>
                  <a:srgbClr val="FFC000"/>
                </a:solidFill>
              </a:rPr>
              <a:t> </a:t>
            </a:r>
            <a:r>
              <a:rPr lang="en-US" sz="2400" dirty="0" err="1" smtClean="0">
                <a:solidFill>
                  <a:srgbClr val="FFC000"/>
                </a:solidFill>
              </a:rPr>
              <a:t>semangat</a:t>
            </a:r>
            <a:r>
              <a:rPr lang="en-US" sz="2400" dirty="0" smtClean="0">
                <a:solidFill>
                  <a:srgbClr val="FFC000"/>
                </a:solidFill>
              </a:rPr>
              <a:t> </a:t>
            </a:r>
            <a:r>
              <a:rPr lang="en-US" sz="2400" dirty="0" err="1" smtClean="0">
                <a:solidFill>
                  <a:srgbClr val="FFC000"/>
                </a:solidFill>
              </a:rPr>
              <a:t>dan</a:t>
            </a:r>
            <a:r>
              <a:rPr lang="en-US" sz="2400" dirty="0" smtClean="0">
                <a:solidFill>
                  <a:srgbClr val="FFC000"/>
                </a:solidFill>
              </a:rPr>
              <a:t> </a:t>
            </a:r>
            <a:r>
              <a:rPr lang="en-US" sz="2400" dirty="0" err="1" smtClean="0">
                <a:solidFill>
                  <a:srgbClr val="FFC000"/>
                </a:solidFill>
              </a:rPr>
              <a:t>berjuang</a:t>
            </a:r>
            <a:r>
              <a:rPr lang="en-US" sz="2400" dirty="0" smtClean="0">
                <a:solidFill>
                  <a:srgbClr val="FFC000"/>
                </a:solidFill>
              </a:rPr>
              <a:t> </a:t>
            </a:r>
            <a:r>
              <a:rPr lang="en-US" sz="2400" dirty="0" err="1" smtClean="0">
                <a:solidFill>
                  <a:srgbClr val="FFC000"/>
                </a:solidFill>
              </a:rPr>
              <a:t>keras</a:t>
            </a:r>
            <a:r>
              <a:rPr lang="en-US" sz="2400" dirty="0" smtClean="0">
                <a:solidFill>
                  <a:srgbClr val="FFC000"/>
                </a:solidFill>
              </a:rPr>
              <a:t> (</a:t>
            </a:r>
            <a:r>
              <a:rPr lang="en-US" sz="2400" dirty="0" err="1" smtClean="0">
                <a:solidFill>
                  <a:srgbClr val="FFC000"/>
                </a:solidFill>
              </a:rPr>
              <a:t>inggris</a:t>
            </a:r>
            <a:r>
              <a:rPr lang="en-US" sz="2400" dirty="0" smtClean="0">
                <a:solidFill>
                  <a:srgbClr val="FFC000"/>
                </a:solidFill>
              </a:rPr>
              <a:t> ?)</a:t>
            </a:r>
          </a:p>
        </p:txBody>
      </p:sp>
      <p:sp>
        <p:nvSpPr>
          <p:cNvPr id="8" name="Rectangle 7"/>
          <p:cNvSpPr/>
          <p:nvPr/>
        </p:nvSpPr>
        <p:spPr>
          <a:xfrm>
            <a:off x="228600" y="3799344"/>
            <a:ext cx="8686800" cy="2677656"/>
          </a:xfrm>
          <a:prstGeom prst="rect">
            <a:avLst/>
          </a:prstGeom>
          <a:ln/>
        </p:spPr>
        <p:style>
          <a:lnRef idx="1">
            <a:schemeClr val="accent1"/>
          </a:lnRef>
          <a:fillRef idx="3">
            <a:schemeClr val="accent1"/>
          </a:fillRef>
          <a:effectRef idx="2">
            <a:schemeClr val="accent1"/>
          </a:effectRef>
          <a:fontRef idx="minor">
            <a:schemeClr val="lt1"/>
          </a:fontRef>
        </p:style>
        <p:txBody>
          <a:bodyPr wrap="square">
            <a:spAutoFit/>
          </a:bodyPr>
          <a:lstStyle/>
          <a:p>
            <a:pPr marL="6350" indent="-6350" algn="ctr"/>
            <a:r>
              <a:rPr lang="en-US" sz="2400" b="1" dirty="0" err="1" smtClean="0">
                <a:solidFill>
                  <a:srgbClr val="FFFF00"/>
                </a:solidFill>
                <a:latin typeface="Times New Roman" pitchFamily="18" charset="0"/>
                <a:cs typeface="Times New Roman" pitchFamily="18" charset="0"/>
              </a:rPr>
              <a:t>Keterampilan</a:t>
            </a:r>
            <a:r>
              <a:rPr lang="en-US" sz="2400" b="1" dirty="0" smtClean="0">
                <a:solidFill>
                  <a:srgbClr val="FFFF00"/>
                </a:solidFill>
                <a:latin typeface="Times New Roman" pitchFamily="18" charset="0"/>
                <a:cs typeface="Times New Roman" pitchFamily="18" charset="0"/>
              </a:rPr>
              <a:t> yang </a:t>
            </a:r>
            <a:r>
              <a:rPr lang="en-US" sz="2400" b="1" dirty="0" err="1" smtClean="0">
                <a:solidFill>
                  <a:srgbClr val="FFFF00"/>
                </a:solidFill>
                <a:latin typeface="Times New Roman" pitchFamily="18" charset="0"/>
                <a:cs typeface="Times New Roman" pitchFamily="18" charset="0"/>
              </a:rPr>
              <a:t>perlu</a:t>
            </a:r>
            <a:r>
              <a:rPr lang="en-US" sz="2400" b="1" dirty="0" smtClean="0">
                <a:solidFill>
                  <a:srgbClr val="FFFF00"/>
                </a:solidFill>
                <a:latin typeface="Times New Roman" pitchFamily="18" charset="0"/>
                <a:cs typeface="Times New Roman" pitchFamily="18" charset="0"/>
              </a:rPr>
              <a:t> </a:t>
            </a:r>
            <a:r>
              <a:rPr lang="en-US" sz="2400" b="1" dirty="0" err="1" smtClean="0">
                <a:solidFill>
                  <a:srgbClr val="FFFF00"/>
                </a:solidFill>
                <a:latin typeface="Times New Roman" pitchFamily="18" charset="0"/>
                <a:cs typeface="Times New Roman" pitchFamily="18" charset="0"/>
              </a:rPr>
              <a:t>dimiliki</a:t>
            </a:r>
            <a:r>
              <a:rPr lang="en-US" sz="2400" b="1" dirty="0" smtClean="0">
                <a:solidFill>
                  <a:srgbClr val="FFFF00"/>
                </a:solidFill>
                <a:latin typeface="Times New Roman" pitchFamily="18" charset="0"/>
                <a:cs typeface="Times New Roman" pitchFamily="18" charset="0"/>
              </a:rPr>
              <a:t> </a:t>
            </a:r>
            <a:r>
              <a:rPr lang="en-US" sz="2400" b="1" dirty="0" err="1" smtClean="0">
                <a:solidFill>
                  <a:srgbClr val="FFFF00"/>
                </a:solidFill>
                <a:latin typeface="Times New Roman" pitchFamily="18" charset="0"/>
                <a:cs typeface="Times New Roman" pitchFamily="18" charset="0"/>
              </a:rPr>
              <a:t>oleh</a:t>
            </a:r>
            <a:r>
              <a:rPr lang="en-US" sz="2400" b="1" dirty="0" smtClean="0">
                <a:solidFill>
                  <a:srgbClr val="FFFF00"/>
                </a:solidFill>
                <a:latin typeface="Times New Roman" pitchFamily="18" charset="0"/>
                <a:cs typeface="Times New Roman" pitchFamily="18" charset="0"/>
              </a:rPr>
              <a:t> </a:t>
            </a:r>
            <a:r>
              <a:rPr lang="en-US" sz="2400" b="1" dirty="0" err="1" smtClean="0">
                <a:solidFill>
                  <a:srgbClr val="FFFF00"/>
                </a:solidFill>
                <a:latin typeface="Times New Roman" pitchFamily="18" charset="0"/>
                <a:cs typeface="Times New Roman" pitchFamily="18" charset="0"/>
              </a:rPr>
              <a:t>wirausaha</a:t>
            </a:r>
            <a:r>
              <a:rPr lang="en-US" sz="2400" b="1" dirty="0" smtClean="0">
                <a:solidFill>
                  <a:srgbClr val="FFFF00"/>
                </a:solidFill>
                <a:latin typeface="Times New Roman" pitchFamily="18" charset="0"/>
                <a:cs typeface="Times New Roman" pitchFamily="18" charset="0"/>
              </a:rPr>
              <a:t> </a:t>
            </a:r>
            <a:r>
              <a:rPr lang="en-US" sz="2400" b="1" dirty="0" err="1" smtClean="0">
                <a:solidFill>
                  <a:srgbClr val="FFFF00"/>
                </a:solidFill>
                <a:latin typeface="Times New Roman" pitchFamily="18" charset="0"/>
                <a:cs typeface="Times New Roman" pitchFamily="18" charset="0"/>
              </a:rPr>
              <a:t>adalah</a:t>
            </a:r>
            <a:r>
              <a:rPr lang="en-US" sz="2400" b="1" dirty="0" smtClean="0">
                <a:solidFill>
                  <a:srgbClr val="FFFF00"/>
                </a:solidFill>
                <a:latin typeface="Times New Roman" pitchFamily="18" charset="0"/>
                <a:cs typeface="Times New Roman" pitchFamily="18" charset="0"/>
              </a:rPr>
              <a:t>:</a:t>
            </a:r>
          </a:p>
          <a:p>
            <a:pPr marL="457200" indent="-403225">
              <a:buFont typeface="+mj-lt"/>
              <a:buAutoNum type="arabicPeriod"/>
            </a:pPr>
            <a:r>
              <a:rPr lang="en-US" sz="2400" dirty="0" err="1" smtClean="0">
                <a:solidFill>
                  <a:srgbClr val="FF0000"/>
                </a:solidFill>
                <a:latin typeface="Times New Roman" pitchFamily="18" charset="0"/>
                <a:cs typeface="Times New Roman" pitchFamily="18" charset="0"/>
              </a:rPr>
              <a:t>Keterampilan</a:t>
            </a:r>
            <a:r>
              <a:rPr lang="en-US" sz="2400" dirty="0" smtClean="0">
                <a:solidFill>
                  <a:srgbClr val="FF0000"/>
                </a:solidFill>
                <a:latin typeface="Times New Roman" pitchFamily="18" charset="0"/>
                <a:cs typeface="Times New Roman" pitchFamily="18" charset="0"/>
              </a:rPr>
              <a:t> </a:t>
            </a:r>
            <a:r>
              <a:rPr lang="en-US" sz="2400" dirty="0" err="1" smtClean="0">
                <a:solidFill>
                  <a:srgbClr val="FF0000"/>
                </a:solidFill>
                <a:latin typeface="Times New Roman" pitchFamily="18" charset="0"/>
                <a:cs typeface="Times New Roman" pitchFamily="18" charset="0"/>
              </a:rPr>
              <a:t>manajerial</a:t>
            </a:r>
            <a:r>
              <a:rPr lang="en-US" sz="2400" dirty="0" smtClean="0">
                <a:solidFill>
                  <a:srgbClr val="FF0000"/>
                </a:solidFill>
                <a:latin typeface="Times New Roman" pitchFamily="18" charset="0"/>
                <a:cs typeface="Times New Roman" pitchFamily="18" charset="0"/>
              </a:rPr>
              <a:t> (managerial skill)</a:t>
            </a:r>
          </a:p>
          <a:p>
            <a:pPr marL="457200" indent="-403225">
              <a:buFont typeface="+mj-lt"/>
              <a:buAutoNum type="arabicPeriod"/>
            </a:pPr>
            <a:r>
              <a:rPr lang="en-US" sz="2400" dirty="0" err="1" smtClean="0">
                <a:solidFill>
                  <a:srgbClr val="FFFF00"/>
                </a:solidFill>
                <a:latin typeface="Times New Roman" pitchFamily="18" charset="0"/>
                <a:cs typeface="Times New Roman" pitchFamily="18" charset="0"/>
              </a:rPr>
              <a:t>Keterampilan</a:t>
            </a:r>
            <a:r>
              <a:rPr lang="en-US" sz="2400" dirty="0" smtClean="0">
                <a:solidFill>
                  <a:srgbClr val="FFFF00"/>
                </a:solidFill>
                <a:latin typeface="Times New Roman" pitchFamily="18" charset="0"/>
                <a:cs typeface="Times New Roman" pitchFamily="18" charset="0"/>
              </a:rPr>
              <a:t> </a:t>
            </a:r>
            <a:r>
              <a:rPr lang="en-US" sz="2400" dirty="0" err="1" smtClean="0">
                <a:solidFill>
                  <a:srgbClr val="FFFF00"/>
                </a:solidFill>
                <a:latin typeface="Times New Roman" pitchFamily="18" charset="0"/>
                <a:cs typeface="Times New Roman" pitchFamily="18" charset="0"/>
              </a:rPr>
              <a:t>konseptual</a:t>
            </a:r>
            <a:r>
              <a:rPr lang="en-US" sz="2400" dirty="0" smtClean="0">
                <a:solidFill>
                  <a:srgbClr val="FFFF00"/>
                </a:solidFill>
                <a:latin typeface="Times New Roman" pitchFamily="18" charset="0"/>
                <a:cs typeface="Times New Roman" pitchFamily="18" charset="0"/>
              </a:rPr>
              <a:t> (conceptual skill)</a:t>
            </a:r>
          </a:p>
          <a:p>
            <a:pPr marL="457200" indent="-403225">
              <a:buFont typeface="+mj-lt"/>
              <a:buAutoNum type="arabicPeriod"/>
            </a:pPr>
            <a:r>
              <a:rPr lang="en-US" sz="2400" dirty="0" err="1" smtClean="0">
                <a:solidFill>
                  <a:srgbClr val="92D050"/>
                </a:solidFill>
                <a:latin typeface="Times New Roman" pitchFamily="18" charset="0"/>
                <a:cs typeface="Times New Roman" pitchFamily="18" charset="0"/>
              </a:rPr>
              <a:t>Keterampilan</a:t>
            </a:r>
            <a:r>
              <a:rPr lang="en-US" sz="2400" dirty="0" smtClean="0">
                <a:solidFill>
                  <a:srgbClr val="92D050"/>
                </a:solidFill>
                <a:latin typeface="Times New Roman" pitchFamily="18" charset="0"/>
                <a:cs typeface="Times New Roman" pitchFamily="18" charset="0"/>
              </a:rPr>
              <a:t> </a:t>
            </a:r>
            <a:r>
              <a:rPr lang="en-US" sz="2400" dirty="0" err="1" smtClean="0">
                <a:solidFill>
                  <a:srgbClr val="92D050"/>
                </a:solidFill>
                <a:latin typeface="Times New Roman" pitchFamily="18" charset="0"/>
                <a:cs typeface="Times New Roman" pitchFamily="18" charset="0"/>
              </a:rPr>
              <a:t>mengelola</a:t>
            </a:r>
            <a:r>
              <a:rPr lang="en-US" sz="2400" dirty="0" smtClean="0">
                <a:solidFill>
                  <a:srgbClr val="92D050"/>
                </a:solidFill>
                <a:latin typeface="Times New Roman" pitchFamily="18" charset="0"/>
                <a:cs typeface="Times New Roman" pitchFamily="18" charset="0"/>
              </a:rPr>
              <a:t> SDM (human skill)</a:t>
            </a:r>
          </a:p>
          <a:p>
            <a:pPr marL="457200" indent="-403225">
              <a:buFont typeface="+mj-lt"/>
              <a:buAutoNum type="arabicPeriod"/>
            </a:pPr>
            <a:r>
              <a:rPr lang="en-US" sz="2400" dirty="0" err="1" smtClean="0">
                <a:solidFill>
                  <a:srgbClr val="FFC000"/>
                </a:solidFill>
                <a:latin typeface="Times New Roman" pitchFamily="18" charset="0"/>
                <a:cs typeface="Times New Roman" pitchFamily="18" charset="0"/>
              </a:rPr>
              <a:t>Keterampilan</a:t>
            </a:r>
            <a:r>
              <a:rPr lang="en-US" sz="2400" dirty="0" smtClean="0">
                <a:solidFill>
                  <a:srgbClr val="FFC000"/>
                </a:solidFill>
                <a:latin typeface="Times New Roman" pitchFamily="18" charset="0"/>
                <a:cs typeface="Times New Roman" pitchFamily="18" charset="0"/>
              </a:rPr>
              <a:t> </a:t>
            </a:r>
            <a:r>
              <a:rPr lang="en-US" sz="2400" dirty="0" err="1" smtClean="0">
                <a:solidFill>
                  <a:srgbClr val="FFC000"/>
                </a:solidFill>
                <a:latin typeface="Times New Roman" pitchFamily="18" charset="0"/>
                <a:cs typeface="Times New Roman" pitchFamily="18" charset="0"/>
              </a:rPr>
              <a:t>merumuskan</a:t>
            </a:r>
            <a:r>
              <a:rPr lang="en-US" sz="2400" dirty="0" smtClean="0">
                <a:solidFill>
                  <a:srgbClr val="FFC000"/>
                </a:solidFill>
                <a:latin typeface="Times New Roman" pitchFamily="18" charset="0"/>
                <a:cs typeface="Times New Roman" pitchFamily="18" charset="0"/>
              </a:rPr>
              <a:t> </a:t>
            </a:r>
            <a:r>
              <a:rPr lang="en-US" sz="2400" dirty="0" err="1" smtClean="0">
                <a:solidFill>
                  <a:srgbClr val="FFC000"/>
                </a:solidFill>
                <a:latin typeface="Times New Roman" pitchFamily="18" charset="0"/>
                <a:cs typeface="Times New Roman" pitchFamily="18" charset="0"/>
              </a:rPr>
              <a:t>masalah</a:t>
            </a:r>
            <a:r>
              <a:rPr lang="en-US" sz="2400" dirty="0" smtClean="0">
                <a:solidFill>
                  <a:srgbClr val="FFC000"/>
                </a:solidFill>
                <a:latin typeface="Times New Roman" pitchFamily="18" charset="0"/>
                <a:cs typeface="Times New Roman" pitchFamily="18" charset="0"/>
              </a:rPr>
              <a:t> (decision making skill)</a:t>
            </a:r>
          </a:p>
          <a:p>
            <a:pPr marL="457200" indent="-403225">
              <a:buFont typeface="+mj-lt"/>
              <a:buAutoNum type="arabicPeriod"/>
            </a:pPr>
            <a:r>
              <a:rPr lang="en-US" sz="2400" dirty="0" err="1" smtClean="0">
                <a:solidFill>
                  <a:srgbClr val="FF00FF"/>
                </a:solidFill>
                <a:latin typeface="Times New Roman" pitchFamily="18" charset="0"/>
                <a:cs typeface="Times New Roman" pitchFamily="18" charset="0"/>
              </a:rPr>
              <a:t>Keterampilan</a:t>
            </a:r>
            <a:r>
              <a:rPr lang="en-US" sz="2400" dirty="0" smtClean="0">
                <a:solidFill>
                  <a:srgbClr val="FF00FF"/>
                </a:solidFill>
                <a:latin typeface="Times New Roman" pitchFamily="18" charset="0"/>
                <a:cs typeface="Times New Roman" pitchFamily="18" charset="0"/>
              </a:rPr>
              <a:t> </a:t>
            </a:r>
            <a:r>
              <a:rPr lang="en-US" sz="2400" dirty="0" err="1" smtClean="0">
                <a:solidFill>
                  <a:srgbClr val="FF00FF"/>
                </a:solidFill>
                <a:latin typeface="Times New Roman" pitchFamily="18" charset="0"/>
                <a:cs typeface="Times New Roman" pitchFamily="18" charset="0"/>
              </a:rPr>
              <a:t>mengelola</a:t>
            </a:r>
            <a:r>
              <a:rPr lang="en-US" sz="2400" dirty="0" smtClean="0">
                <a:solidFill>
                  <a:srgbClr val="FF00FF"/>
                </a:solidFill>
                <a:latin typeface="Times New Roman" pitchFamily="18" charset="0"/>
                <a:cs typeface="Times New Roman" pitchFamily="18" charset="0"/>
              </a:rPr>
              <a:t> </a:t>
            </a:r>
            <a:r>
              <a:rPr lang="en-US" sz="2400" dirty="0" err="1" smtClean="0">
                <a:solidFill>
                  <a:srgbClr val="FF00FF"/>
                </a:solidFill>
                <a:latin typeface="Times New Roman" pitchFamily="18" charset="0"/>
                <a:cs typeface="Times New Roman" pitchFamily="18" charset="0"/>
              </a:rPr>
              <a:t>waktu</a:t>
            </a:r>
            <a:r>
              <a:rPr lang="en-US" sz="2400" dirty="0" smtClean="0">
                <a:solidFill>
                  <a:srgbClr val="FF00FF"/>
                </a:solidFill>
                <a:latin typeface="Times New Roman" pitchFamily="18" charset="0"/>
                <a:cs typeface="Times New Roman" pitchFamily="18" charset="0"/>
              </a:rPr>
              <a:t> (time management skill)</a:t>
            </a:r>
          </a:p>
          <a:p>
            <a:pPr marL="457200" indent="-403225">
              <a:buFont typeface="+mj-lt"/>
              <a:buAutoNum type="arabicPeriod"/>
            </a:pPr>
            <a:r>
              <a:rPr lang="en-US" sz="2400" dirty="0" err="1" smtClean="0">
                <a:solidFill>
                  <a:srgbClr val="00FF00"/>
                </a:solidFill>
                <a:latin typeface="Times New Roman" pitchFamily="18" charset="0"/>
                <a:cs typeface="Times New Roman" pitchFamily="18" charset="0"/>
              </a:rPr>
              <a:t>Keterampilan</a:t>
            </a:r>
            <a:r>
              <a:rPr lang="en-US" sz="2400" dirty="0" smtClean="0">
                <a:solidFill>
                  <a:srgbClr val="00FF00"/>
                </a:solidFill>
                <a:latin typeface="Times New Roman" pitchFamily="18" charset="0"/>
                <a:cs typeface="Times New Roman" pitchFamily="18" charset="0"/>
              </a:rPr>
              <a:t> </a:t>
            </a:r>
            <a:r>
              <a:rPr lang="en-US" sz="2400" dirty="0" err="1" smtClean="0">
                <a:solidFill>
                  <a:srgbClr val="00FF00"/>
                </a:solidFill>
                <a:latin typeface="Times New Roman" pitchFamily="18" charset="0"/>
                <a:cs typeface="Times New Roman" pitchFamily="18" charset="0"/>
              </a:rPr>
              <a:t>teknis</a:t>
            </a:r>
            <a:r>
              <a:rPr lang="en-US" sz="2400" dirty="0" smtClean="0">
                <a:solidFill>
                  <a:srgbClr val="00FF00"/>
                </a:solidFill>
                <a:latin typeface="Times New Roman" pitchFamily="18" charset="0"/>
                <a:cs typeface="Times New Roman" pitchFamily="18" charset="0"/>
              </a:rPr>
              <a:t> (technical skill)</a:t>
            </a: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48200" y="527038"/>
            <a:ext cx="4343400" cy="3054362"/>
          </a:xfrm>
          <a:prstGeom prst="rect">
            <a:avLst/>
          </a:prstGeom>
          <a:ln>
            <a:solidFill>
              <a:srgbClr val="00FF99"/>
            </a:solidFill>
          </a:ln>
        </p:spPr>
        <p:txBody>
          <a:bodyPr wrap="square">
            <a:spAutoFit/>
          </a:bodyPr>
          <a:lstStyle/>
          <a:p>
            <a:pPr marL="568325" indent="-568325" algn="ctr">
              <a:lnSpc>
                <a:spcPct val="80000"/>
              </a:lnSpc>
              <a:buFont typeface="Wingdings" pitchFamily="2" charset="2"/>
              <a:buNone/>
            </a:pPr>
            <a:r>
              <a:rPr lang="en-US" sz="2400" dirty="0" smtClean="0">
                <a:solidFill>
                  <a:srgbClr val="FF0000"/>
                </a:solidFill>
              </a:rPr>
              <a:t> </a:t>
            </a:r>
            <a:r>
              <a:rPr lang="en-US" sz="2400" dirty="0" err="1" smtClean="0">
                <a:solidFill>
                  <a:srgbClr val="FF0000"/>
                </a:solidFill>
              </a:rPr>
              <a:t>Bidang</a:t>
            </a:r>
            <a:r>
              <a:rPr lang="en-US" sz="2400" dirty="0" smtClean="0">
                <a:solidFill>
                  <a:srgbClr val="FF0000"/>
                </a:solidFill>
              </a:rPr>
              <a:t> Usaha Formal</a:t>
            </a:r>
          </a:p>
          <a:p>
            <a:pPr marL="568325" indent="-568325">
              <a:lnSpc>
                <a:spcPct val="80000"/>
              </a:lnSpc>
              <a:buFont typeface="Wingdings" pitchFamily="2" charset="2"/>
              <a:buNone/>
            </a:pPr>
            <a:r>
              <a:rPr lang="en-US" sz="2400" dirty="0" smtClean="0">
                <a:solidFill>
                  <a:srgbClr val="FFC000"/>
                </a:solidFill>
              </a:rPr>
              <a:t>    a. </a:t>
            </a:r>
            <a:r>
              <a:rPr lang="en-US" sz="2400" dirty="0" err="1" smtClean="0">
                <a:solidFill>
                  <a:srgbClr val="FFC000"/>
                </a:solidFill>
              </a:rPr>
              <a:t>usahanya</a:t>
            </a:r>
            <a:r>
              <a:rPr lang="en-US" sz="2400" dirty="0" smtClean="0">
                <a:solidFill>
                  <a:srgbClr val="FFC000"/>
                </a:solidFill>
              </a:rPr>
              <a:t> </a:t>
            </a:r>
            <a:r>
              <a:rPr lang="en-US" sz="2400" dirty="0" err="1" smtClean="0">
                <a:solidFill>
                  <a:srgbClr val="FFC000"/>
                </a:solidFill>
              </a:rPr>
              <a:t>memiliki</a:t>
            </a:r>
            <a:r>
              <a:rPr lang="en-US" sz="2400" dirty="0" smtClean="0">
                <a:solidFill>
                  <a:srgbClr val="FFC000"/>
                </a:solidFill>
              </a:rPr>
              <a:t> </a:t>
            </a:r>
            <a:r>
              <a:rPr lang="en-US" sz="2400" dirty="0" err="1" smtClean="0">
                <a:solidFill>
                  <a:srgbClr val="FFC000"/>
                </a:solidFill>
              </a:rPr>
              <a:t>izin</a:t>
            </a:r>
            <a:endParaRPr lang="en-US" sz="2400" dirty="0" smtClean="0">
              <a:solidFill>
                <a:srgbClr val="FFFF00"/>
              </a:solidFill>
            </a:endParaRPr>
          </a:p>
          <a:p>
            <a:pPr marL="568325" indent="-568325">
              <a:lnSpc>
                <a:spcPct val="80000"/>
              </a:lnSpc>
              <a:buFont typeface="Wingdings" pitchFamily="2" charset="2"/>
              <a:buNone/>
            </a:pPr>
            <a:r>
              <a:rPr lang="en-US" sz="2400" dirty="0" smtClean="0">
                <a:solidFill>
                  <a:srgbClr val="FFFF00"/>
                </a:solidFill>
              </a:rPr>
              <a:t>    b. </a:t>
            </a:r>
            <a:r>
              <a:rPr lang="en-US" sz="2400" dirty="0" err="1" smtClean="0">
                <a:solidFill>
                  <a:srgbClr val="FFFF00"/>
                </a:solidFill>
              </a:rPr>
              <a:t>memerlukan</a:t>
            </a:r>
            <a:r>
              <a:rPr lang="en-US" sz="2400" dirty="0" smtClean="0">
                <a:solidFill>
                  <a:srgbClr val="FFFF00"/>
                </a:solidFill>
              </a:rPr>
              <a:t> modal yang </a:t>
            </a:r>
            <a:r>
              <a:rPr lang="en-US" sz="2400" dirty="0" err="1" smtClean="0">
                <a:solidFill>
                  <a:srgbClr val="FFFF00"/>
                </a:solidFill>
              </a:rPr>
              <a:t>relatif</a:t>
            </a:r>
            <a:r>
              <a:rPr lang="en-US" sz="2400" dirty="0" smtClean="0">
                <a:solidFill>
                  <a:srgbClr val="FFFF00"/>
                </a:solidFill>
              </a:rPr>
              <a:t> </a:t>
            </a:r>
            <a:r>
              <a:rPr lang="en-US" sz="2400" dirty="0" err="1" smtClean="0">
                <a:solidFill>
                  <a:srgbClr val="FFFF00"/>
                </a:solidFill>
              </a:rPr>
              <a:t>besar</a:t>
            </a:r>
            <a:endParaRPr lang="en-US" sz="2400" dirty="0" smtClean="0">
              <a:solidFill>
                <a:srgbClr val="92D050"/>
              </a:solidFill>
            </a:endParaRPr>
          </a:p>
          <a:p>
            <a:pPr marL="568325" indent="-568325">
              <a:lnSpc>
                <a:spcPct val="80000"/>
              </a:lnSpc>
              <a:buFont typeface="Wingdings" pitchFamily="2" charset="2"/>
              <a:buNone/>
            </a:pPr>
            <a:r>
              <a:rPr lang="en-US" sz="2400" dirty="0" smtClean="0">
                <a:solidFill>
                  <a:srgbClr val="92D050"/>
                </a:solidFill>
              </a:rPr>
              <a:t>    c. </a:t>
            </a:r>
            <a:r>
              <a:rPr lang="en-US" sz="2400" dirty="0" err="1" smtClean="0">
                <a:solidFill>
                  <a:srgbClr val="92D050"/>
                </a:solidFill>
              </a:rPr>
              <a:t>adanya</a:t>
            </a:r>
            <a:r>
              <a:rPr lang="en-US" sz="2400" dirty="0" smtClean="0">
                <a:solidFill>
                  <a:srgbClr val="92D050"/>
                </a:solidFill>
              </a:rPr>
              <a:t> </a:t>
            </a:r>
            <a:r>
              <a:rPr lang="en-US" sz="2400" dirty="0" err="1" smtClean="0">
                <a:solidFill>
                  <a:srgbClr val="92D050"/>
                </a:solidFill>
              </a:rPr>
              <a:t>keharusan</a:t>
            </a:r>
            <a:r>
              <a:rPr lang="en-US" sz="2400" dirty="0" smtClean="0">
                <a:solidFill>
                  <a:srgbClr val="92D050"/>
                </a:solidFill>
              </a:rPr>
              <a:t> </a:t>
            </a:r>
            <a:r>
              <a:rPr lang="en-US" sz="2400" dirty="0" err="1" smtClean="0">
                <a:solidFill>
                  <a:srgbClr val="92D050"/>
                </a:solidFill>
              </a:rPr>
              <a:t>membayar</a:t>
            </a:r>
            <a:r>
              <a:rPr lang="en-US" sz="2400" dirty="0" smtClean="0">
                <a:solidFill>
                  <a:srgbClr val="92D050"/>
                </a:solidFill>
              </a:rPr>
              <a:t> </a:t>
            </a:r>
            <a:r>
              <a:rPr lang="en-US" sz="2400" dirty="0" err="1" smtClean="0">
                <a:solidFill>
                  <a:srgbClr val="92D050"/>
                </a:solidFill>
              </a:rPr>
              <a:t>pajak</a:t>
            </a:r>
            <a:endParaRPr lang="en-US" sz="2400" dirty="0" smtClean="0">
              <a:solidFill>
                <a:srgbClr val="CC99FF"/>
              </a:solidFill>
            </a:endParaRPr>
          </a:p>
          <a:p>
            <a:pPr marL="568325" indent="-568325">
              <a:lnSpc>
                <a:spcPct val="80000"/>
              </a:lnSpc>
              <a:buFont typeface="Wingdings" pitchFamily="2" charset="2"/>
              <a:buNone/>
            </a:pPr>
            <a:r>
              <a:rPr lang="en-US" sz="2400" dirty="0" smtClean="0">
                <a:solidFill>
                  <a:srgbClr val="CC99FF"/>
                </a:solidFill>
              </a:rPr>
              <a:t>    d. </a:t>
            </a:r>
            <a:r>
              <a:rPr lang="en-US" sz="2400" dirty="0" err="1" smtClean="0">
                <a:solidFill>
                  <a:srgbClr val="CC99FF"/>
                </a:solidFill>
              </a:rPr>
              <a:t>secara</a:t>
            </a:r>
            <a:r>
              <a:rPr lang="en-US" sz="2400" dirty="0" smtClean="0">
                <a:solidFill>
                  <a:srgbClr val="CC99FF"/>
                </a:solidFill>
              </a:rPr>
              <a:t> </a:t>
            </a:r>
            <a:r>
              <a:rPr lang="en-US" sz="2400" dirty="0" err="1" smtClean="0">
                <a:solidFill>
                  <a:srgbClr val="CC99FF"/>
                </a:solidFill>
              </a:rPr>
              <a:t>umum</a:t>
            </a:r>
            <a:r>
              <a:rPr lang="en-US" sz="2400" dirty="0" smtClean="0">
                <a:solidFill>
                  <a:srgbClr val="CC99FF"/>
                </a:solidFill>
              </a:rPr>
              <a:t> </a:t>
            </a:r>
            <a:r>
              <a:rPr lang="en-US" sz="2400" dirty="0" err="1" smtClean="0">
                <a:solidFill>
                  <a:srgbClr val="CC99FF"/>
                </a:solidFill>
              </a:rPr>
              <a:t>keuntungan</a:t>
            </a:r>
            <a:r>
              <a:rPr lang="en-US" sz="2400" dirty="0" smtClean="0">
                <a:solidFill>
                  <a:srgbClr val="CC99FF"/>
                </a:solidFill>
              </a:rPr>
              <a:t> yang </a:t>
            </a:r>
            <a:r>
              <a:rPr lang="en-US" sz="2400" dirty="0" err="1" smtClean="0">
                <a:solidFill>
                  <a:srgbClr val="CC99FF"/>
                </a:solidFill>
              </a:rPr>
              <a:t>diperoleh</a:t>
            </a:r>
            <a:r>
              <a:rPr lang="en-US" sz="2400" dirty="0" smtClean="0">
                <a:solidFill>
                  <a:srgbClr val="CC99FF"/>
                </a:solidFill>
              </a:rPr>
              <a:t> </a:t>
            </a:r>
            <a:r>
              <a:rPr lang="en-US" sz="2400" dirty="0" err="1" smtClean="0">
                <a:solidFill>
                  <a:srgbClr val="CC99FF"/>
                </a:solidFill>
              </a:rPr>
              <a:t>relatif</a:t>
            </a:r>
            <a:r>
              <a:rPr lang="en-US" sz="2400" dirty="0" smtClean="0">
                <a:solidFill>
                  <a:srgbClr val="CC99FF"/>
                </a:solidFill>
              </a:rPr>
              <a:t> </a:t>
            </a:r>
            <a:r>
              <a:rPr lang="en-US" sz="2400" dirty="0" err="1" smtClean="0">
                <a:solidFill>
                  <a:srgbClr val="CC99FF"/>
                </a:solidFill>
              </a:rPr>
              <a:t>besar</a:t>
            </a:r>
            <a:endParaRPr lang="en-US" sz="2400" dirty="0" smtClean="0">
              <a:solidFill>
                <a:srgbClr val="CC99FF"/>
              </a:solidFill>
            </a:endParaRPr>
          </a:p>
          <a:p>
            <a:pPr marL="568325" indent="-568325">
              <a:lnSpc>
                <a:spcPct val="80000"/>
              </a:lnSpc>
              <a:buFont typeface="Wingdings" pitchFamily="2" charset="2"/>
              <a:buNone/>
            </a:pPr>
            <a:r>
              <a:rPr lang="en-US" sz="2400" dirty="0" smtClean="0">
                <a:solidFill>
                  <a:srgbClr val="00FFFF"/>
                </a:solidFill>
              </a:rPr>
              <a:t>    e. </a:t>
            </a:r>
            <a:r>
              <a:rPr lang="en-US" sz="2400" dirty="0" err="1" smtClean="0">
                <a:solidFill>
                  <a:srgbClr val="00FFFF"/>
                </a:solidFill>
              </a:rPr>
              <a:t>pembukuan</a:t>
            </a:r>
            <a:r>
              <a:rPr lang="en-US" sz="2400" dirty="0" smtClean="0">
                <a:solidFill>
                  <a:srgbClr val="00FFFF"/>
                </a:solidFill>
              </a:rPr>
              <a:t> </a:t>
            </a:r>
            <a:r>
              <a:rPr lang="en-US" sz="2400" dirty="0" err="1" smtClean="0">
                <a:solidFill>
                  <a:srgbClr val="00FFFF"/>
                </a:solidFill>
              </a:rPr>
              <a:t>dilakukan</a:t>
            </a:r>
            <a:r>
              <a:rPr lang="en-US" sz="2400" dirty="0" smtClean="0">
                <a:solidFill>
                  <a:srgbClr val="00FFFF"/>
                </a:solidFill>
              </a:rPr>
              <a:t> </a:t>
            </a:r>
            <a:r>
              <a:rPr lang="en-US" sz="2400" dirty="0" err="1" smtClean="0">
                <a:solidFill>
                  <a:srgbClr val="00FFFF"/>
                </a:solidFill>
              </a:rPr>
              <a:t>secara</a:t>
            </a:r>
            <a:r>
              <a:rPr lang="en-US" sz="2400" dirty="0" smtClean="0">
                <a:solidFill>
                  <a:srgbClr val="00FFFF"/>
                </a:solidFill>
              </a:rPr>
              <a:t> </a:t>
            </a:r>
            <a:r>
              <a:rPr lang="en-US" sz="2400" dirty="0" err="1" smtClean="0">
                <a:solidFill>
                  <a:srgbClr val="00FFFF"/>
                </a:solidFill>
              </a:rPr>
              <a:t>teratur</a:t>
            </a:r>
            <a:endParaRPr lang="en-US" sz="2400" dirty="0">
              <a:solidFill>
                <a:srgbClr val="00FFFF"/>
              </a:solidFill>
            </a:endParaRPr>
          </a:p>
        </p:txBody>
      </p:sp>
      <p:sp>
        <p:nvSpPr>
          <p:cNvPr id="4" name="Rectangle 3"/>
          <p:cNvSpPr/>
          <p:nvPr/>
        </p:nvSpPr>
        <p:spPr>
          <a:xfrm>
            <a:off x="76200" y="457200"/>
            <a:ext cx="4267200" cy="3349828"/>
          </a:xfrm>
          <a:prstGeom prst="rect">
            <a:avLst/>
          </a:prstGeom>
          <a:ln>
            <a:solidFill>
              <a:srgbClr val="00FFFF"/>
            </a:solidFill>
          </a:ln>
        </p:spPr>
        <p:txBody>
          <a:bodyPr wrap="square">
            <a:spAutoFit/>
          </a:bodyPr>
          <a:lstStyle/>
          <a:p>
            <a:pPr marL="284163" indent="-284163" algn="ctr">
              <a:lnSpc>
                <a:spcPct val="80000"/>
              </a:lnSpc>
              <a:buFont typeface="Wingdings" pitchFamily="2" charset="2"/>
              <a:buNone/>
            </a:pPr>
            <a:r>
              <a:rPr lang="en-US" sz="2400" dirty="0" err="1" smtClean="0">
                <a:solidFill>
                  <a:srgbClr val="FF0000"/>
                </a:solidFill>
              </a:rPr>
              <a:t>Bidang</a:t>
            </a:r>
            <a:r>
              <a:rPr lang="en-US" sz="2400" dirty="0" smtClean="0">
                <a:solidFill>
                  <a:srgbClr val="FF0000"/>
                </a:solidFill>
              </a:rPr>
              <a:t> Usaha Informal</a:t>
            </a:r>
          </a:p>
          <a:p>
            <a:pPr marL="284163" indent="-284163">
              <a:lnSpc>
                <a:spcPct val="80000"/>
              </a:lnSpc>
              <a:buFont typeface="Wingdings" pitchFamily="2" charset="2"/>
              <a:buNone/>
            </a:pPr>
            <a:r>
              <a:rPr lang="en-US" sz="2400" dirty="0" smtClean="0">
                <a:solidFill>
                  <a:srgbClr val="FFFF00"/>
                </a:solidFill>
              </a:rPr>
              <a:t>a. </a:t>
            </a:r>
            <a:r>
              <a:rPr lang="en-US" sz="2400" dirty="0" err="1" smtClean="0">
                <a:solidFill>
                  <a:srgbClr val="FFFF00"/>
                </a:solidFill>
              </a:rPr>
              <a:t>tidak</a:t>
            </a:r>
            <a:r>
              <a:rPr lang="en-US" sz="2400" dirty="0" smtClean="0">
                <a:solidFill>
                  <a:srgbClr val="FFFF00"/>
                </a:solidFill>
              </a:rPr>
              <a:t> </a:t>
            </a:r>
            <a:r>
              <a:rPr lang="en-US" sz="2400" dirty="0" err="1" smtClean="0">
                <a:solidFill>
                  <a:srgbClr val="FFFF00"/>
                </a:solidFill>
              </a:rPr>
              <a:t>memerlukan</a:t>
            </a:r>
            <a:r>
              <a:rPr lang="en-US" sz="2400" dirty="0" smtClean="0">
                <a:solidFill>
                  <a:srgbClr val="FFFF00"/>
                </a:solidFill>
              </a:rPr>
              <a:t> modal </a:t>
            </a:r>
            <a:r>
              <a:rPr lang="en-US" sz="2400" dirty="0" err="1" smtClean="0">
                <a:solidFill>
                  <a:srgbClr val="FFFF00"/>
                </a:solidFill>
              </a:rPr>
              <a:t>besar</a:t>
            </a:r>
            <a:endParaRPr lang="en-US" sz="2400" dirty="0" smtClean="0">
              <a:solidFill>
                <a:srgbClr val="FFFF00"/>
              </a:solidFill>
            </a:endParaRPr>
          </a:p>
          <a:p>
            <a:pPr marL="284163" indent="-284163">
              <a:lnSpc>
                <a:spcPct val="80000"/>
              </a:lnSpc>
              <a:buFont typeface="Wingdings" pitchFamily="2" charset="2"/>
              <a:buNone/>
            </a:pPr>
            <a:r>
              <a:rPr lang="en-US" sz="2400" dirty="0" smtClean="0">
                <a:solidFill>
                  <a:srgbClr val="FFC000"/>
                </a:solidFill>
              </a:rPr>
              <a:t>b. </a:t>
            </a:r>
            <a:r>
              <a:rPr lang="en-US" sz="2400" dirty="0" err="1" smtClean="0">
                <a:solidFill>
                  <a:srgbClr val="FFC000"/>
                </a:solidFill>
              </a:rPr>
              <a:t>kebanyakan</a:t>
            </a:r>
            <a:r>
              <a:rPr lang="en-US" sz="2400" dirty="0" smtClean="0">
                <a:solidFill>
                  <a:srgbClr val="FFC000"/>
                </a:solidFill>
              </a:rPr>
              <a:t> </a:t>
            </a:r>
            <a:r>
              <a:rPr lang="en-US" sz="2400" dirty="0" err="1" smtClean="0">
                <a:solidFill>
                  <a:srgbClr val="FFC000"/>
                </a:solidFill>
              </a:rPr>
              <a:t>tidak</a:t>
            </a:r>
            <a:r>
              <a:rPr lang="en-US" sz="2400" dirty="0" smtClean="0">
                <a:solidFill>
                  <a:srgbClr val="FFC000"/>
                </a:solidFill>
              </a:rPr>
              <a:t> </a:t>
            </a:r>
            <a:r>
              <a:rPr lang="en-US" sz="2400" dirty="0" err="1" smtClean="0">
                <a:solidFill>
                  <a:srgbClr val="FFC000"/>
                </a:solidFill>
              </a:rPr>
              <a:t>memiliki</a:t>
            </a:r>
            <a:r>
              <a:rPr lang="en-US" sz="2400" dirty="0" smtClean="0">
                <a:solidFill>
                  <a:srgbClr val="FFC000"/>
                </a:solidFill>
              </a:rPr>
              <a:t> </a:t>
            </a:r>
            <a:r>
              <a:rPr lang="en-US" sz="2400" dirty="0" err="1" smtClean="0">
                <a:solidFill>
                  <a:srgbClr val="FFC000"/>
                </a:solidFill>
              </a:rPr>
              <a:t>izin</a:t>
            </a:r>
            <a:r>
              <a:rPr lang="en-US" sz="2400" dirty="0" smtClean="0">
                <a:solidFill>
                  <a:srgbClr val="FFC000"/>
                </a:solidFill>
              </a:rPr>
              <a:t> </a:t>
            </a:r>
            <a:r>
              <a:rPr lang="en-US" sz="2400" dirty="0" err="1" smtClean="0">
                <a:solidFill>
                  <a:srgbClr val="FFC000"/>
                </a:solidFill>
              </a:rPr>
              <a:t>usaha</a:t>
            </a:r>
            <a:endParaRPr lang="en-US" sz="2400" dirty="0" smtClean="0">
              <a:solidFill>
                <a:srgbClr val="FFC000"/>
              </a:solidFill>
            </a:endParaRPr>
          </a:p>
          <a:p>
            <a:pPr marL="284163" indent="-284163">
              <a:lnSpc>
                <a:spcPct val="80000"/>
              </a:lnSpc>
              <a:buFont typeface="Wingdings" pitchFamily="2" charset="2"/>
              <a:buNone/>
            </a:pPr>
            <a:r>
              <a:rPr lang="en-US" sz="2400" dirty="0" smtClean="0">
                <a:solidFill>
                  <a:srgbClr val="92D050"/>
                </a:solidFill>
              </a:rPr>
              <a:t>c. </a:t>
            </a:r>
            <a:r>
              <a:rPr lang="en-US" sz="2400" dirty="0" err="1" smtClean="0">
                <a:solidFill>
                  <a:srgbClr val="92D050"/>
                </a:solidFill>
              </a:rPr>
              <a:t>tidak</a:t>
            </a:r>
            <a:r>
              <a:rPr lang="en-US" sz="2400" dirty="0" smtClean="0">
                <a:solidFill>
                  <a:srgbClr val="92D050"/>
                </a:solidFill>
              </a:rPr>
              <a:t> </a:t>
            </a:r>
            <a:r>
              <a:rPr lang="en-US" sz="2400" dirty="0" err="1" smtClean="0">
                <a:solidFill>
                  <a:srgbClr val="92D050"/>
                </a:solidFill>
              </a:rPr>
              <a:t>membayar</a:t>
            </a:r>
            <a:r>
              <a:rPr lang="en-US" sz="2400" dirty="0" smtClean="0">
                <a:solidFill>
                  <a:srgbClr val="92D050"/>
                </a:solidFill>
              </a:rPr>
              <a:t> </a:t>
            </a:r>
            <a:r>
              <a:rPr lang="en-US" sz="2400" dirty="0" err="1" smtClean="0">
                <a:solidFill>
                  <a:srgbClr val="92D050"/>
                </a:solidFill>
              </a:rPr>
              <a:t>pajak</a:t>
            </a:r>
            <a:endParaRPr lang="en-US" sz="2400" dirty="0" smtClean="0">
              <a:solidFill>
                <a:srgbClr val="92D050"/>
              </a:solidFill>
            </a:endParaRPr>
          </a:p>
          <a:p>
            <a:pPr marL="284163" indent="-284163">
              <a:lnSpc>
                <a:spcPct val="80000"/>
              </a:lnSpc>
              <a:buFont typeface="Wingdings" pitchFamily="2" charset="2"/>
              <a:buNone/>
            </a:pPr>
            <a:r>
              <a:rPr lang="en-US" sz="2400" dirty="0" smtClean="0">
                <a:solidFill>
                  <a:schemeClr val="accent4">
                    <a:lumMod val="40000"/>
                    <a:lumOff val="60000"/>
                  </a:schemeClr>
                </a:solidFill>
              </a:rPr>
              <a:t>d. </a:t>
            </a:r>
            <a:r>
              <a:rPr lang="en-US" sz="2400" dirty="0" err="1" smtClean="0">
                <a:solidFill>
                  <a:schemeClr val="accent4">
                    <a:lumMod val="40000"/>
                    <a:lumOff val="60000"/>
                  </a:schemeClr>
                </a:solidFill>
              </a:rPr>
              <a:t>barang</a:t>
            </a:r>
            <a:r>
              <a:rPr lang="en-US" sz="2400" dirty="0" smtClean="0">
                <a:solidFill>
                  <a:schemeClr val="accent4">
                    <a:lumMod val="40000"/>
                    <a:lumOff val="60000"/>
                  </a:schemeClr>
                </a:solidFill>
              </a:rPr>
              <a:t> yang </a:t>
            </a:r>
            <a:r>
              <a:rPr lang="en-US" sz="2400" dirty="0" err="1" smtClean="0">
                <a:solidFill>
                  <a:schemeClr val="accent4">
                    <a:lumMod val="40000"/>
                    <a:lumOff val="60000"/>
                  </a:schemeClr>
                </a:solidFill>
              </a:rPr>
              <a:t>dihasilkan</a:t>
            </a:r>
            <a:r>
              <a:rPr lang="en-US" sz="2400" dirty="0" smtClean="0">
                <a:solidFill>
                  <a:schemeClr val="accent4">
                    <a:lumMod val="40000"/>
                    <a:lumOff val="60000"/>
                  </a:schemeClr>
                </a:solidFill>
              </a:rPr>
              <a:t> </a:t>
            </a:r>
            <a:r>
              <a:rPr lang="en-US" sz="2400" dirty="0" err="1" smtClean="0">
                <a:solidFill>
                  <a:schemeClr val="accent4">
                    <a:lumMod val="40000"/>
                    <a:lumOff val="60000"/>
                  </a:schemeClr>
                </a:solidFill>
              </a:rPr>
              <a:t>relatif</a:t>
            </a:r>
            <a:r>
              <a:rPr lang="en-US" sz="2400" dirty="0" smtClean="0">
                <a:solidFill>
                  <a:schemeClr val="accent4">
                    <a:lumMod val="40000"/>
                    <a:lumOff val="60000"/>
                  </a:schemeClr>
                </a:solidFill>
              </a:rPr>
              <a:t> </a:t>
            </a:r>
            <a:r>
              <a:rPr lang="en-US" sz="2400" dirty="0" err="1" smtClean="0">
                <a:solidFill>
                  <a:schemeClr val="accent4">
                    <a:lumMod val="40000"/>
                    <a:lumOff val="60000"/>
                  </a:schemeClr>
                </a:solidFill>
              </a:rPr>
              <a:t>murah</a:t>
            </a:r>
            <a:endParaRPr lang="en-US" sz="2400" dirty="0" smtClean="0">
              <a:solidFill>
                <a:schemeClr val="accent4">
                  <a:lumMod val="40000"/>
                  <a:lumOff val="60000"/>
                </a:schemeClr>
              </a:solidFill>
            </a:endParaRPr>
          </a:p>
          <a:p>
            <a:pPr marL="284163" indent="-284163">
              <a:lnSpc>
                <a:spcPct val="80000"/>
              </a:lnSpc>
              <a:buFont typeface="Wingdings" pitchFamily="2" charset="2"/>
              <a:buNone/>
            </a:pPr>
            <a:r>
              <a:rPr lang="en-US" sz="2400" dirty="0" smtClean="0">
                <a:solidFill>
                  <a:srgbClr val="00FFFF"/>
                </a:solidFill>
              </a:rPr>
              <a:t>e. </a:t>
            </a:r>
            <a:r>
              <a:rPr lang="en-US" sz="2400" dirty="0" err="1" smtClean="0">
                <a:solidFill>
                  <a:srgbClr val="00FFFF"/>
                </a:solidFill>
              </a:rPr>
              <a:t>administrasi</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pembukuanya</a:t>
            </a:r>
            <a:r>
              <a:rPr lang="en-US" sz="2400" dirty="0" smtClean="0">
                <a:solidFill>
                  <a:srgbClr val="00FFFF"/>
                </a:solidFill>
              </a:rPr>
              <a:t> </a:t>
            </a:r>
            <a:r>
              <a:rPr lang="en-US" sz="2400" dirty="0" err="1" smtClean="0">
                <a:solidFill>
                  <a:srgbClr val="00FFFF"/>
                </a:solidFill>
              </a:rPr>
              <a:t>relatif</a:t>
            </a:r>
            <a:r>
              <a:rPr lang="en-US" sz="2400" dirty="0" smtClean="0">
                <a:solidFill>
                  <a:srgbClr val="00FFFF"/>
                </a:solidFill>
              </a:rPr>
              <a:t> </a:t>
            </a:r>
            <a:r>
              <a:rPr lang="en-US" sz="2400" dirty="0" err="1" smtClean="0">
                <a:solidFill>
                  <a:srgbClr val="00FFFF"/>
                </a:solidFill>
              </a:rPr>
              <a:t>sederhana</a:t>
            </a:r>
            <a:endParaRPr lang="en-US" sz="2400" dirty="0">
              <a:solidFill>
                <a:srgbClr val="00FFFF"/>
              </a:solidFill>
            </a:endParaRPr>
          </a:p>
        </p:txBody>
      </p:sp>
      <p:sp>
        <p:nvSpPr>
          <p:cNvPr id="5" name="Rectangle 4"/>
          <p:cNvSpPr/>
          <p:nvPr/>
        </p:nvSpPr>
        <p:spPr>
          <a:xfrm>
            <a:off x="228600" y="4495800"/>
            <a:ext cx="8686800" cy="1865126"/>
          </a:xfrm>
          <a:prstGeom prst="rect">
            <a:avLst/>
          </a:prstGeom>
          <a:ln>
            <a:solidFill>
              <a:srgbClr val="FFFF00"/>
            </a:solidFill>
          </a:ln>
        </p:spPr>
        <p:txBody>
          <a:bodyPr wrap="square">
            <a:spAutoFit/>
          </a:bodyPr>
          <a:lstStyle/>
          <a:p>
            <a:pPr algn="ctr">
              <a:lnSpc>
                <a:spcPct val="80000"/>
              </a:lnSpc>
              <a:buFont typeface="Wingdings" pitchFamily="2" charset="2"/>
              <a:buNone/>
            </a:pPr>
            <a:r>
              <a:rPr lang="en-US" sz="2400" dirty="0" err="1" smtClean="0">
                <a:solidFill>
                  <a:srgbClr val="FFC000"/>
                </a:solidFill>
              </a:rPr>
              <a:t>Kemampuan</a:t>
            </a:r>
            <a:r>
              <a:rPr lang="en-US" sz="2400" dirty="0" smtClean="0">
                <a:solidFill>
                  <a:srgbClr val="FFC000"/>
                </a:solidFill>
              </a:rPr>
              <a:t>/skill yang </a:t>
            </a:r>
            <a:r>
              <a:rPr lang="en-US" sz="2400" dirty="0" err="1" smtClean="0">
                <a:solidFill>
                  <a:srgbClr val="FFC000"/>
                </a:solidFill>
              </a:rPr>
              <a:t>harus</a:t>
            </a:r>
            <a:r>
              <a:rPr lang="en-US" sz="2400" dirty="0" smtClean="0">
                <a:solidFill>
                  <a:srgbClr val="FFC000"/>
                </a:solidFill>
              </a:rPr>
              <a:t> </a:t>
            </a:r>
            <a:r>
              <a:rPr lang="en-US" sz="2400" dirty="0" err="1" smtClean="0">
                <a:solidFill>
                  <a:srgbClr val="FFC000"/>
                </a:solidFill>
              </a:rPr>
              <a:t>dimiliki</a:t>
            </a:r>
            <a:r>
              <a:rPr lang="en-US" sz="2400" dirty="0" smtClean="0">
                <a:solidFill>
                  <a:srgbClr val="FFC000"/>
                </a:solidFill>
              </a:rPr>
              <a:t> </a:t>
            </a:r>
            <a:r>
              <a:rPr lang="en-US" sz="2400" dirty="0" err="1" smtClean="0">
                <a:solidFill>
                  <a:srgbClr val="FFC000"/>
                </a:solidFill>
              </a:rPr>
              <a:t>seorang</a:t>
            </a:r>
            <a:r>
              <a:rPr lang="en-US" sz="2400" dirty="0" smtClean="0">
                <a:solidFill>
                  <a:srgbClr val="FFC000"/>
                </a:solidFill>
              </a:rPr>
              <a:t> </a:t>
            </a:r>
            <a:r>
              <a:rPr lang="en-US" sz="2400" dirty="0" err="1" smtClean="0">
                <a:solidFill>
                  <a:srgbClr val="FFC000"/>
                </a:solidFill>
              </a:rPr>
              <a:t>wirausahawan</a:t>
            </a:r>
            <a:r>
              <a:rPr lang="en-US" sz="2400" dirty="0" smtClean="0">
                <a:solidFill>
                  <a:srgbClr val="FF0000"/>
                </a:solidFill>
              </a:rPr>
              <a:t>:</a:t>
            </a:r>
          </a:p>
          <a:p>
            <a:pPr>
              <a:lnSpc>
                <a:spcPct val="80000"/>
              </a:lnSpc>
              <a:buFont typeface="Wingdings" pitchFamily="2" charset="2"/>
              <a:buNone/>
            </a:pPr>
            <a:r>
              <a:rPr lang="en-US" sz="2400" dirty="0" smtClean="0">
                <a:solidFill>
                  <a:srgbClr val="FF00FF"/>
                </a:solidFill>
              </a:rPr>
              <a:t>a. Soft skill, </a:t>
            </a:r>
            <a:r>
              <a:rPr lang="en-US" sz="2400" dirty="0" err="1" smtClean="0">
                <a:solidFill>
                  <a:srgbClr val="FF00FF"/>
                </a:solidFill>
              </a:rPr>
              <a:t>yaitu</a:t>
            </a:r>
            <a:r>
              <a:rPr lang="en-US" sz="2400" dirty="0" smtClean="0">
                <a:solidFill>
                  <a:srgbClr val="FF00FF"/>
                </a:solidFill>
              </a:rPr>
              <a:t> </a:t>
            </a:r>
            <a:r>
              <a:rPr lang="en-US" sz="2400" dirty="0" err="1" smtClean="0">
                <a:solidFill>
                  <a:srgbClr val="FF00FF"/>
                </a:solidFill>
              </a:rPr>
              <a:t>keahlian</a:t>
            </a:r>
            <a:r>
              <a:rPr lang="en-US" sz="2400" dirty="0" smtClean="0">
                <a:solidFill>
                  <a:srgbClr val="FF00FF"/>
                </a:solidFill>
              </a:rPr>
              <a:t> yang </a:t>
            </a:r>
            <a:r>
              <a:rPr lang="en-US" sz="2400" dirty="0" err="1" smtClean="0">
                <a:solidFill>
                  <a:srgbClr val="FF00FF"/>
                </a:solidFill>
              </a:rPr>
              <a:t>meliputi</a:t>
            </a:r>
            <a:r>
              <a:rPr lang="en-US" sz="2400" dirty="0" smtClean="0">
                <a:solidFill>
                  <a:srgbClr val="FF00FF"/>
                </a:solidFill>
              </a:rPr>
              <a:t> </a:t>
            </a:r>
            <a:r>
              <a:rPr lang="en-US" sz="2400" dirty="0" err="1" smtClean="0">
                <a:solidFill>
                  <a:srgbClr val="FF00FF"/>
                </a:solidFill>
              </a:rPr>
              <a:t>pola</a:t>
            </a:r>
            <a:r>
              <a:rPr lang="en-US" sz="2400" dirty="0" smtClean="0">
                <a:solidFill>
                  <a:srgbClr val="FF00FF"/>
                </a:solidFill>
              </a:rPr>
              <a:t> </a:t>
            </a:r>
            <a:r>
              <a:rPr lang="en-US" sz="2400" dirty="0" err="1" smtClean="0">
                <a:solidFill>
                  <a:srgbClr val="FF00FF"/>
                </a:solidFill>
              </a:rPr>
              <a:t>pikir</a:t>
            </a:r>
            <a:r>
              <a:rPr lang="en-US" sz="2400" dirty="0" smtClean="0">
                <a:solidFill>
                  <a:srgbClr val="FF00FF"/>
                </a:solidFill>
              </a:rPr>
              <a:t>, </a:t>
            </a:r>
            <a:r>
              <a:rPr lang="en-US" sz="2400" dirty="0" err="1" smtClean="0">
                <a:solidFill>
                  <a:srgbClr val="FF00FF"/>
                </a:solidFill>
              </a:rPr>
              <a:t>sifat</a:t>
            </a:r>
            <a:r>
              <a:rPr lang="en-US" sz="2400" dirty="0" smtClean="0">
                <a:solidFill>
                  <a:srgbClr val="FF00FF"/>
                </a:solidFill>
              </a:rPr>
              <a:t> </a:t>
            </a:r>
            <a:r>
              <a:rPr lang="en-US" sz="2400" dirty="0" err="1" smtClean="0">
                <a:solidFill>
                  <a:srgbClr val="FF00FF"/>
                </a:solidFill>
              </a:rPr>
              <a:t>dan</a:t>
            </a:r>
            <a:r>
              <a:rPr lang="en-US" sz="2400" dirty="0" smtClean="0">
                <a:solidFill>
                  <a:srgbClr val="FF00FF"/>
                </a:solidFill>
              </a:rPr>
              <a:t> </a:t>
            </a:r>
            <a:r>
              <a:rPr lang="en-US" sz="2400" dirty="0" err="1" smtClean="0">
                <a:solidFill>
                  <a:srgbClr val="FF00FF"/>
                </a:solidFill>
              </a:rPr>
              <a:t>tingkah</a:t>
            </a:r>
            <a:r>
              <a:rPr lang="en-US" sz="2400" dirty="0" smtClean="0">
                <a:solidFill>
                  <a:srgbClr val="FF00FF"/>
                </a:solidFill>
              </a:rPr>
              <a:t> </a:t>
            </a:r>
          </a:p>
          <a:p>
            <a:pPr>
              <a:lnSpc>
                <a:spcPct val="80000"/>
              </a:lnSpc>
              <a:buFont typeface="Wingdings" pitchFamily="2" charset="2"/>
              <a:buNone/>
            </a:pPr>
            <a:r>
              <a:rPr lang="en-US" sz="2400" dirty="0" smtClean="0">
                <a:solidFill>
                  <a:srgbClr val="FF00FF"/>
                </a:solidFill>
              </a:rPr>
              <a:t>    </a:t>
            </a:r>
            <a:r>
              <a:rPr lang="en-US" sz="2400" dirty="0" err="1" smtClean="0">
                <a:solidFill>
                  <a:srgbClr val="FF00FF"/>
                </a:solidFill>
              </a:rPr>
              <a:t>laku</a:t>
            </a:r>
            <a:endParaRPr lang="en-US" sz="2400" dirty="0" smtClean="0">
              <a:solidFill>
                <a:srgbClr val="FF00FF"/>
              </a:solidFill>
            </a:endParaRPr>
          </a:p>
          <a:p>
            <a:pPr>
              <a:lnSpc>
                <a:spcPct val="80000"/>
              </a:lnSpc>
              <a:buFont typeface="Wingdings" pitchFamily="2" charset="2"/>
              <a:buNone/>
            </a:pPr>
            <a:r>
              <a:rPr lang="en-US" sz="2400" dirty="0" smtClean="0">
                <a:solidFill>
                  <a:srgbClr val="FB5763"/>
                </a:solidFill>
              </a:rPr>
              <a:t>b. Hard Skill, </a:t>
            </a:r>
            <a:r>
              <a:rPr lang="en-US" sz="2400" dirty="0" err="1" smtClean="0">
                <a:solidFill>
                  <a:srgbClr val="FB5763"/>
                </a:solidFill>
              </a:rPr>
              <a:t>yaitu</a:t>
            </a:r>
            <a:r>
              <a:rPr lang="en-US" sz="2400" dirty="0" smtClean="0">
                <a:solidFill>
                  <a:srgbClr val="FB5763"/>
                </a:solidFill>
              </a:rPr>
              <a:t> </a:t>
            </a:r>
            <a:r>
              <a:rPr lang="en-US" sz="2400" dirty="0" err="1" smtClean="0">
                <a:solidFill>
                  <a:srgbClr val="FB5763"/>
                </a:solidFill>
              </a:rPr>
              <a:t>berkaitan</a:t>
            </a:r>
            <a:r>
              <a:rPr lang="en-US" sz="2400" dirty="0" smtClean="0">
                <a:solidFill>
                  <a:srgbClr val="FB5763"/>
                </a:solidFill>
              </a:rPr>
              <a:t> </a:t>
            </a:r>
            <a:r>
              <a:rPr lang="en-US" sz="2400" dirty="0" err="1" smtClean="0">
                <a:solidFill>
                  <a:srgbClr val="FB5763"/>
                </a:solidFill>
              </a:rPr>
              <a:t>dengan</a:t>
            </a:r>
            <a:r>
              <a:rPr lang="en-US" sz="2400" dirty="0" smtClean="0">
                <a:solidFill>
                  <a:srgbClr val="FB5763"/>
                </a:solidFill>
              </a:rPr>
              <a:t> </a:t>
            </a:r>
            <a:r>
              <a:rPr lang="en-US" sz="2400" dirty="0" err="1" smtClean="0">
                <a:solidFill>
                  <a:srgbClr val="FB5763"/>
                </a:solidFill>
              </a:rPr>
              <a:t>ilmu</a:t>
            </a:r>
            <a:r>
              <a:rPr lang="en-US" sz="2400" dirty="0" smtClean="0">
                <a:solidFill>
                  <a:srgbClr val="FB5763"/>
                </a:solidFill>
              </a:rPr>
              <a:t> </a:t>
            </a:r>
            <a:r>
              <a:rPr lang="en-US" sz="2400" dirty="0" err="1" smtClean="0">
                <a:solidFill>
                  <a:srgbClr val="FB5763"/>
                </a:solidFill>
              </a:rPr>
              <a:t>pengetahuan</a:t>
            </a:r>
            <a:r>
              <a:rPr lang="en-US" sz="2400" dirty="0" smtClean="0">
                <a:solidFill>
                  <a:srgbClr val="FB5763"/>
                </a:solidFill>
              </a:rPr>
              <a:t> yang </a:t>
            </a:r>
            <a:r>
              <a:rPr lang="en-US" sz="2400" dirty="0" err="1" smtClean="0">
                <a:solidFill>
                  <a:srgbClr val="FB5763"/>
                </a:solidFill>
              </a:rPr>
              <a:t>dimiliki</a:t>
            </a:r>
            <a:r>
              <a:rPr lang="en-US" sz="2400" dirty="0" smtClean="0">
                <a:solidFill>
                  <a:srgbClr val="FB5763"/>
                </a:solidFill>
              </a:rPr>
              <a:t> </a:t>
            </a:r>
          </a:p>
          <a:p>
            <a:pPr>
              <a:lnSpc>
                <a:spcPct val="80000"/>
              </a:lnSpc>
              <a:buFont typeface="Wingdings" pitchFamily="2" charset="2"/>
              <a:buNone/>
            </a:pPr>
            <a:r>
              <a:rPr lang="en-US" sz="2400" dirty="0" smtClean="0">
                <a:solidFill>
                  <a:srgbClr val="FB5763"/>
                </a:solidFill>
              </a:rPr>
              <a:t>    </a:t>
            </a:r>
            <a:r>
              <a:rPr lang="en-US" sz="2400" dirty="0" err="1" smtClean="0">
                <a:solidFill>
                  <a:srgbClr val="FB5763"/>
                </a:solidFill>
              </a:rPr>
              <a:t>oleh</a:t>
            </a:r>
            <a:r>
              <a:rPr lang="en-US" sz="2400" dirty="0" smtClean="0">
                <a:solidFill>
                  <a:srgbClr val="FB5763"/>
                </a:solidFill>
              </a:rPr>
              <a:t> </a:t>
            </a:r>
            <a:r>
              <a:rPr lang="en-US" sz="2400" dirty="0" err="1" smtClean="0">
                <a:solidFill>
                  <a:srgbClr val="FB5763"/>
                </a:solidFill>
              </a:rPr>
              <a:t>seseorang</a:t>
            </a:r>
            <a:r>
              <a:rPr lang="en-US" sz="2400" dirty="0" smtClean="0">
                <a:solidFill>
                  <a:srgbClr val="FB5763"/>
                </a:solidFill>
              </a:rPr>
              <a:t>, </a:t>
            </a:r>
            <a:r>
              <a:rPr lang="en-US" sz="2400" dirty="0" err="1" smtClean="0">
                <a:solidFill>
                  <a:srgbClr val="FB5763"/>
                </a:solidFill>
              </a:rPr>
              <a:t>seperti</a:t>
            </a:r>
            <a:r>
              <a:rPr lang="en-US" sz="2400" dirty="0" smtClean="0">
                <a:solidFill>
                  <a:srgbClr val="FB5763"/>
                </a:solidFill>
              </a:rPr>
              <a:t> </a:t>
            </a:r>
            <a:r>
              <a:rPr lang="en-US" sz="2400" dirty="0" err="1" smtClean="0">
                <a:solidFill>
                  <a:srgbClr val="FB5763"/>
                </a:solidFill>
              </a:rPr>
              <a:t>ilmu</a:t>
            </a:r>
            <a:r>
              <a:rPr lang="en-US" sz="2400" dirty="0" smtClean="0">
                <a:solidFill>
                  <a:srgbClr val="FB5763"/>
                </a:solidFill>
              </a:rPr>
              <a:t> </a:t>
            </a:r>
            <a:r>
              <a:rPr lang="en-US" sz="2400" dirty="0" err="1" smtClean="0">
                <a:solidFill>
                  <a:srgbClr val="FB5763"/>
                </a:solidFill>
              </a:rPr>
              <a:t>sosial</a:t>
            </a:r>
            <a:r>
              <a:rPr lang="en-US" sz="2400" dirty="0" smtClean="0">
                <a:solidFill>
                  <a:srgbClr val="FB5763"/>
                </a:solidFill>
              </a:rPr>
              <a:t>, </a:t>
            </a:r>
            <a:r>
              <a:rPr lang="en-US" sz="2400" dirty="0" err="1" smtClean="0">
                <a:solidFill>
                  <a:srgbClr val="FB5763"/>
                </a:solidFill>
              </a:rPr>
              <a:t>bahasa</a:t>
            </a:r>
            <a:r>
              <a:rPr lang="en-US" sz="2400" dirty="0" smtClean="0">
                <a:solidFill>
                  <a:srgbClr val="FB5763"/>
                </a:solidFill>
              </a:rPr>
              <a:t>, </a:t>
            </a:r>
            <a:r>
              <a:rPr lang="en-US" sz="2400" dirty="0" err="1" smtClean="0">
                <a:solidFill>
                  <a:srgbClr val="FB5763"/>
                </a:solidFill>
              </a:rPr>
              <a:t>dan</a:t>
            </a:r>
            <a:r>
              <a:rPr lang="en-US" sz="2400" dirty="0" smtClean="0">
                <a:solidFill>
                  <a:srgbClr val="FB5763"/>
                </a:solidFill>
              </a:rPr>
              <a:t> </a:t>
            </a:r>
            <a:r>
              <a:rPr lang="en-US" sz="2400" dirty="0" err="1" smtClean="0">
                <a:solidFill>
                  <a:srgbClr val="FB5763"/>
                </a:solidFill>
              </a:rPr>
              <a:t>kemampuan</a:t>
            </a:r>
            <a:r>
              <a:rPr lang="en-US" sz="2400" dirty="0" smtClean="0">
                <a:solidFill>
                  <a:srgbClr val="FB5763"/>
                </a:solidFill>
              </a:rPr>
              <a:t> </a:t>
            </a:r>
          </a:p>
          <a:p>
            <a:pPr>
              <a:lnSpc>
                <a:spcPct val="80000"/>
              </a:lnSpc>
              <a:buFont typeface="Wingdings" pitchFamily="2" charset="2"/>
              <a:buNone/>
            </a:pPr>
            <a:r>
              <a:rPr lang="en-US" sz="2400" dirty="0" smtClean="0">
                <a:solidFill>
                  <a:srgbClr val="FB5763"/>
                </a:solidFill>
              </a:rPr>
              <a:t>    </a:t>
            </a:r>
            <a:r>
              <a:rPr lang="en-US" sz="2400" dirty="0" err="1" smtClean="0">
                <a:solidFill>
                  <a:srgbClr val="FB5763"/>
                </a:solidFill>
              </a:rPr>
              <a:t>berhitung</a:t>
            </a:r>
            <a:r>
              <a:rPr lang="en-US" sz="2400" dirty="0" smtClean="0">
                <a:solidFill>
                  <a:srgbClr val="FB5763"/>
                </a:solidFill>
              </a:rPr>
              <a:t>.</a:t>
            </a:r>
            <a:endParaRPr lang="en-US" sz="2400" dirty="0">
              <a:solidFill>
                <a:srgbClr val="FB5763"/>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0"/>
            <a:ext cx="9448800" cy="6588125"/>
          </a:xfrm>
        </p:spPr>
        <p:txBody>
          <a:bodyPr/>
          <a:lstStyle/>
          <a:p>
            <a:pPr>
              <a:buNone/>
            </a:pPr>
            <a:endParaRPr lang="en-US" sz="2200" dirty="0" smtClean="0">
              <a:solidFill>
                <a:schemeClr val="accent5">
                  <a:lumMod val="20000"/>
                  <a:lumOff val="80000"/>
                </a:schemeClr>
              </a:solidFill>
            </a:endParaRPr>
          </a:p>
          <a:p>
            <a:pPr algn="ctr">
              <a:buNone/>
            </a:pPr>
            <a:r>
              <a:rPr lang="en-US" sz="2200" b="1" dirty="0" err="1" smtClean="0">
                <a:solidFill>
                  <a:srgbClr val="FFC000"/>
                </a:solidFill>
              </a:rPr>
              <a:t>Sektor</a:t>
            </a:r>
            <a:r>
              <a:rPr lang="en-US" sz="2200" b="1" dirty="0" smtClean="0">
                <a:solidFill>
                  <a:srgbClr val="FFC000"/>
                </a:solidFill>
              </a:rPr>
              <a:t> </a:t>
            </a:r>
            <a:r>
              <a:rPr lang="en-US" sz="2200" b="1" dirty="0" err="1" smtClean="0">
                <a:solidFill>
                  <a:srgbClr val="FFC000"/>
                </a:solidFill>
              </a:rPr>
              <a:t>usaha</a:t>
            </a:r>
            <a:r>
              <a:rPr lang="en-US" sz="2200" b="1" dirty="0" smtClean="0">
                <a:solidFill>
                  <a:srgbClr val="FFC000"/>
                </a:solidFill>
              </a:rPr>
              <a:t> </a:t>
            </a:r>
            <a:r>
              <a:rPr lang="en-US" sz="2200" b="1" dirty="0" err="1" smtClean="0">
                <a:solidFill>
                  <a:srgbClr val="FFC000"/>
                </a:solidFill>
              </a:rPr>
              <a:t>Wirausaha</a:t>
            </a:r>
            <a:endParaRPr lang="en-US" sz="2200" b="1" dirty="0" smtClean="0">
              <a:solidFill>
                <a:srgbClr val="FFC000"/>
              </a:solidFill>
            </a:endParaRPr>
          </a:p>
          <a:p>
            <a:pPr>
              <a:buNone/>
            </a:pPr>
            <a:r>
              <a:rPr lang="en-US" sz="2200" dirty="0" smtClean="0">
                <a:solidFill>
                  <a:srgbClr val="00FFFF"/>
                </a:solidFill>
              </a:rPr>
              <a:t>a. </a:t>
            </a:r>
            <a:r>
              <a:rPr lang="en-US" sz="2200" dirty="0" err="1" smtClean="0">
                <a:solidFill>
                  <a:srgbClr val="00FFFF"/>
                </a:solidFill>
              </a:rPr>
              <a:t>Sektor</a:t>
            </a:r>
            <a:r>
              <a:rPr lang="en-US" sz="2200" dirty="0" smtClean="0">
                <a:solidFill>
                  <a:srgbClr val="00FFFF"/>
                </a:solidFill>
              </a:rPr>
              <a:t> Formal, </a:t>
            </a:r>
            <a:r>
              <a:rPr lang="en-US" sz="2200" dirty="0" err="1" smtClean="0">
                <a:solidFill>
                  <a:srgbClr val="00FFFF"/>
                </a:solidFill>
              </a:rPr>
              <a:t>antara</a:t>
            </a:r>
            <a:r>
              <a:rPr lang="en-US" sz="2200" dirty="0" smtClean="0">
                <a:solidFill>
                  <a:srgbClr val="00FFFF"/>
                </a:solidFill>
              </a:rPr>
              <a:t> lain:</a:t>
            </a:r>
          </a:p>
          <a:p>
            <a:r>
              <a:rPr lang="en-US" sz="2200" dirty="0" smtClean="0">
                <a:solidFill>
                  <a:srgbClr val="00FFFF"/>
                </a:solidFill>
              </a:rPr>
              <a:t>1). </a:t>
            </a:r>
            <a:r>
              <a:rPr lang="en-US" sz="2200" dirty="0" err="1" smtClean="0">
                <a:solidFill>
                  <a:srgbClr val="00FFFF"/>
                </a:solidFill>
              </a:rPr>
              <a:t>industri</a:t>
            </a:r>
            <a:r>
              <a:rPr lang="en-US" sz="2200" dirty="0" smtClean="0">
                <a:solidFill>
                  <a:srgbClr val="00FFFF"/>
                </a:solidFill>
              </a:rPr>
              <a:t>, </a:t>
            </a:r>
            <a:r>
              <a:rPr lang="en-US" sz="2200" dirty="0" err="1" smtClean="0">
                <a:solidFill>
                  <a:srgbClr val="00FFFF"/>
                </a:solidFill>
              </a:rPr>
              <a:t>baik</a:t>
            </a:r>
            <a:r>
              <a:rPr lang="en-US" sz="2200" dirty="0" smtClean="0">
                <a:solidFill>
                  <a:srgbClr val="00FFFF"/>
                </a:solidFill>
              </a:rPr>
              <a:t> yang </a:t>
            </a:r>
            <a:r>
              <a:rPr lang="en-US" sz="2200" dirty="0" err="1" smtClean="0">
                <a:solidFill>
                  <a:srgbClr val="00FFFF"/>
                </a:solidFill>
              </a:rPr>
              <a:t>menghasilkan</a:t>
            </a:r>
            <a:r>
              <a:rPr lang="en-US" sz="2200" dirty="0" smtClean="0">
                <a:solidFill>
                  <a:srgbClr val="00FFFF"/>
                </a:solidFill>
              </a:rPr>
              <a:t> </a:t>
            </a:r>
            <a:r>
              <a:rPr lang="en-US" sz="2200" dirty="0" err="1" smtClean="0">
                <a:solidFill>
                  <a:srgbClr val="00FFFF"/>
                </a:solidFill>
              </a:rPr>
              <a:t>barang</a:t>
            </a:r>
            <a:r>
              <a:rPr lang="en-US" sz="2200" dirty="0" smtClean="0">
                <a:solidFill>
                  <a:srgbClr val="00FFFF"/>
                </a:solidFill>
              </a:rPr>
              <a:t> </a:t>
            </a:r>
            <a:r>
              <a:rPr lang="en-US" sz="2200" dirty="0" err="1" smtClean="0">
                <a:solidFill>
                  <a:srgbClr val="00FFFF"/>
                </a:solidFill>
              </a:rPr>
              <a:t>maupun</a:t>
            </a:r>
            <a:r>
              <a:rPr lang="en-US" sz="2200" dirty="0" smtClean="0">
                <a:solidFill>
                  <a:srgbClr val="00FFFF"/>
                </a:solidFill>
              </a:rPr>
              <a:t> </a:t>
            </a:r>
            <a:r>
              <a:rPr lang="en-US" sz="2200" dirty="0" err="1" smtClean="0">
                <a:solidFill>
                  <a:srgbClr val="00FFFF"/>
                </a:solidFill>
              </a:rPr>
              <a:t>jasa</a:t>
            </a:r>
            <a:r>
              <a:rPr lang="en-US" sz="2200" dirty="0" smtClean="0">
                <a:solidFill>
                  <a:srgbClr val="00FFFF"/>
                </a:solidFill>
              </a:rPr>
              <a:t>, </a:t>
            </a:r>
            <a:r>
              <a:rPr lang="en-US" sz="2200" dirty="0" err="1" smtClean="0">
                <a:solidFill>
                  <a:srgbClr val="00FFFF"/>
                </a:solidFill>
              </a:rPr>
              <a:t>mulai</a:t>
            </a:r>
            <a:r>
              <a:rPr lang="en-US" sz="2200" dirty="0" smtClean="0">
                <a:solidFill>
                  <a:srgbClr val="00FFFF"/>
                </a:solidFill>
              </a:rPr>
              <a:t> </a:t>
            </a:r>
            <a:r>
              <a:rPr lang="en-US" sz="2200" dirty="0" err="1" smtClean="0">
                <a:solidFill>
                  <a:srgbClr val="00FFFF"/>
                </a:solidFill>
              </a:rPr>
              <a:t>dari</a:t>
            </a:r>
            <a:r>
              <a:rPr lang="en-US" sz="2200" dirty="0" smtClean="0">
                <a:solidFill>
                  <a:srgbClr val="00FFFF"/>
                </a:solidFill>
              </a:rPr>
              <a:t> </a:t>
            </a:r>
            <a:r>
              <a:rPr lang="en-US" sz="2200" dirty="0" err="1" smtClean="0">
                <a:solidFill>
                  <a:srgbClr val="00FFFF"/>
                </a:solidFill>
              </a:rPr>
              <a:t>industri</a:t>
            </a:r>
            <a:r>
              <a:rPr lang="en-US" sz="2200" dirty="0" smtClean="0">
                <a:solidFill>
                  <a:srgbClr val="00FFFF"/>
                </a:solidFill>
              </a:rPr>
              <a:t> </a:t>
            </a:r>
            <a:r>
              <a:rPr lang="en-US" sz="2200" dirty="0" err="1" smtClean="0">
                <a:solidFill>
                  <a:srgbClr val="00FFFF"/>
                </a:solidFill>
              </a:rPr>
              <a:t>kecil</a:t>
            </a:r>
            <a:r>
              <a:rPr lang="en-US" sz="2200" dirty="0" smtClean="0">
                <a:solidFill>
                  <a:srgbClr val="00FFFF"/>
                </a:solidFill>
              </a:rPr>
              <a:t>, </a:t>
            </a:r>
            <a:r>
              <a:rPr lang="en-US" sz="2200" dirty="0" err="1" smtClean="0">
                <a:solidFill>
                  <a:srgbClr val="00FFFF"/>
                </a:solidFill>
              </a:rPr>
              <a:t>sedang</a:t>
            </a:r>
            <a:r>
              <a:rPr lang="en-US" sz="2200" dirty="0" smtClean="0">
                <a:solidFill>
                  <a:srgbClr val="00FFFF"/>
                </a:solidFill>
              </a:rPr>
              <a:t> </a:t>
            </a:r>
            <a:r>
              <a:rPr lang="en-US" sz="2200" dirty="0" err="1" smtClean="0">
                <a:solidFill>
                  <a:srgbClr val="00FFFF"/>
                </a:solidFill>
              </a:rPr>
              <a:t>sampai</a:t>
            </a:r>
            <a:r>
              <a:rPr lang="en-US" sz="2200" dirty="0" smtClean="0">
                <a:solidFill>
                  <a:srgbClr val="00FFFF"/>
                </a:solidFill>
              </a:rPr>
              <a:t> </a:t>
            </a:r>
            <a:r>
              <a:rPr lang="en-US" sz="2200" dirty="0" err="1" smtClean="0">
                <a:solidFill>
                  <a:srgbClr val="00FFFF"/>
                </a:solidFill>
              </a:rPr>
              <a:t>besar</a:t>
            </a:r>
            <a:r>
              <a:rPr lang="en-US" sz="2200" dirty="0" smtClean="0">
                <a:solidFill>
                  <a:srgbClr val="00FFFF"/>
                </a:solidFill>
              </a:rPr>
              <a:t>;</a:t>
            </a:r>
          </a:p>
          <a:p>
            <a:r>
              <a:rPr lang="en-US" sz="2200" dirty="0" smtClean="0">
                <a:solidFill>
                  <a:srgbClr val="00FFFF"/>
                </a:solidFill>
              </a:rPr>
              <a:t>2). </a:t>
            </a:r>
            <a:r>
              <a:rPr lang="en-US" sz="2200" dirty="0" err="1" smtClean="0">
                <a:solidFill>
                  <a:srgbClr val="00FFFF"/>
                </a:solidFill>
              </a:rPr>
              <a:t>perdagangan</a:t>
            </a:r>
            <a:r>
              <a:rPr lang="en-US" sz="2200" dirty="0" smtClean="0">
                <a:solidFill>
                  <a:srgbClr val="00FFFF"/>
                </a:solidFill>
              </a:rPr>
              <a:t>, </a:t>
            </a:r>
            <a:r>
              <a:rPr lang="en-US" sz="2200" dirty="0" err="1" smtClean="0">
                <a:solidFill>
                  <a:srgbClr val="00FFFF"/>
                </a:solidFill>
              </a:rPr>
              <a:t>baik</a:t>
            </a:r>
            <a:r>
              <a:rPr lang="en-US" sz="2200" dirty="0" smtClean="0">
                <a:solidFill>
                  <a:srgbClr val="00FFFF"/>
                </a:solidFill>
              </a:rPr>
              <a:t> </a:t>
            </a:r>
            <a:r>
              <a:rPr lang="en-US" sz="2200" dirty="0" err="1" smtClean="0">
                <a:solidFill>
                  <a:srgbClr val="00FFFF"/>
                </a:solidFill>
              </a:rPr>
              <a:t>lokal</a:t>
            </a:r>
            <a:r>
              <a:rPr lang="en-US" sz="2200" dirty="0" smtClean="0">
                <a:solidFill>
                  <a:srgbClr val="00FFFF"/>
                </a:solidFill>
              </a:rPr>
              <a:t>, </a:t>
            </a:r>
            <a:r>
              <a:rPr lang="en-US" sz="2200" dirty="0" err="1" smtClean="0">
                <a:solidFill>
                  <a:srgbClr val="00FFFF"/>
                </a:solidFill>
              </a:rPr>
              <a:t>nasional</a:t>
            </a:r>
            <a:r>
              <a:rPr lang="en-US" sz="2200" dirty="0" smtClean="0">
                <a:solidFill>
                  <a:srgbClr val="00FFFF"/>
                </a:solidFill>
              </a:rPr>
              <a:t> </a:t>
            </a:r>
            <a:r>
              <a:rPr lang="en-US" sz="2200" dirty="0" err="1" smtClean="0">
                <a:solidFill>
                  <a:srgbClr val="00FFFF"/>
                </a:solidFill>
              </a:rPr>
              <a:t>maupun</a:t>
            </a:r>
            <a:r>
              <a:rPr lang="en-US" sz="2200" dirty="0" smtClean="0">
                <a:solidFill>
                  <a:srgbClr val="00FFFF"/>
                </a:solidFill>
              </a:rPr>
              <a:t> </a:t>
            </a:r>
            <a:r>
              <a:rPr lang="en-US" sz="2200" dirty="0" err="1" smtClean="0">
                <a:solidFill>
                  <a:srgbClr val="00FFFF"/>
                </a:solidFill>
              </a:rPr>
              <a:t>internasional</a:t>
            </a:r>
            <a:r>
              <a:rPr lang="en-US" sz="2200" dirty="0" smtClean="0">
                <a:solidFill>
                  <a:srgbClr val="00FFFF"/>
                </a:solidFill>
              </a:rPr>
              <a:t>;</a:t>
            </a:r>
          </a:p>
          <a:p>
            <a:r>
              <a:rPr lang="en-US" sz="2200" dirty="0" smtClean="0">
                <a:solidFill>
                  <a:srgbClr val="00FFFF"/>
                </a:solidFill>
              </a:rPr>
              <a:t>3). </a:t>
            </a:r>
            <a:r>
              <a:rPr lang="en-US" sz="2200" dirty="0" err="1" smtClean="0">
                <a:solidFill>
                  <a:srgbClr val="00FFFF"/>
                </a:solidFill>
              </a:rPr>
              <a:t>jasa</a:t>
            </a:r>
            <a:r>
              <a:rPr lang="en-US" sz="2200" dirty="0" smtClean="0">
                <a:solidFill>
                  <a:srgbClr val="00FFFF"/>
                </a:solidFill>
              </a:rPr>
              <a:t>, </a:t>
            </a:r>
            <a:r>
              <a:rPr lang="en-US" sz="2200" dirty="0" err="1" smtClean="0">
                <a:solidFill>
                  <a:srgbClr val="00FFFF"/>
                </a:solidFill>
              </a:rPr>
              <a:t>termasuk</a:t>
            </a:r>
            <a:r>
              <a:rPr lang="en-US" sz="2200" dirty="0" smtClean="0">
                <a:solidFill>
                  <a:srgbClr val="00FFFF"/>
                </a:solidFill>
              </a:rPr>
              <a:t> </a:t>
            </a:r>
            <a:r>
              <a:rPr lang="en-US" sz="2200" dirty="0" err="1" smtClean="0">
                <a:solidFill>
                  <a:srgbClr val="00FFFF"/>
                </a:solidFill>
              </a:rPr>
              <a:t>bidang</a:t>
            </a:r>
            <a:r>
              <a:rPr lang="en-US" sz="2200" dirty="0" smtClean="0">
                <a:solidFill>
                  <a:srgbClr val="00FFFF"/>
                </a:solidFill>
              </a:rPr>
              <a:t> </a:t>
            </a:r>
            <a:r>
              <a:rPr lang="en-US" sz="2200" dirty="0" err="1" smtClean="0">
                <a:solidFill>
                  <a:srgbClr val="00FFFF"/>
                </a:solidFill>
              </a:rPr>
              <a:t>pendidikan</a:t>
            </a:r>
            <a:r>
              <a:rPr lang="en-US" sz="2200" dirty="0" smtClean="0">
                <a:solidFill>
                  <a:srgbClr val="00FFFF"/>
                </a:solidFill>
              </a:rPr>
              <a:t>;</a:t>
            </a:r>
          </a:p>
          <a:p>
            <a:r>
              <a:rPr lang="fi-FI" sz="2200" dirty="0" smtClean="0">
                <a:solidFill>
                  <a:srgbClr val="00FFFF"/>
                </a:solidFill>
              </a:rPr>
              <a:t>4). Agraris, baik pertanian, perkebunan maupun peternakan dan </a:t>
            </a:r>
            <a:r>
              <a:rPr lang="en-US" sz="2200" dirty="0" err="1" smtClean="0">
                <a:solidFill>
                  <a:srgbClr val="00FFFF"/>
                </a:solidFill>
              </a:rPr>
              <a:t>perikanan</a:t>
            </a:r>
            <a:r>
              <a:rPr lang="en-US" sz="2200" dirty="0" smtClean="0">
                <a:solidFill>
                  <a:srgbClr val="00FFFF"/>
                </a:solidFill>
              </a:rPr>
              <a:t>.</a:t>
            </a:r>
          </a:p>
          <a:p>
            <a:endParaRPr lang="en-US" sz="2200" dirty="0" smtClean="0">
              <a:solidFill>
                <a:schemeClr val="accent5">
                  <a:lumMod val="20000"/>
                  <a:lumOff val="80000"/>
                </a:schemeClr>
              </a:solidFill>
            </a:endParaRPr>
          </a:p>
          <a:p>
            <a:pPr>
              <a:buNone/>
            </a:pPr>
            <a:r>
              <a:rPr lang="en-US" sz="2200" dirty="0" smtClean="0">
                <a:solidFill>
                  <a:srgbClr val="00FF99"/>
                </a:solidFill>
              </a:rPr>
              <a:t>b. </a:t>
            </a:r>
            <a:r>
              <a:rPr lang="en-US" sz="2200" dirty="0" err="1" smtClean="0">
                <a:solidFill>
                  <a:srgbClr val="00FF99"/>
                </a:solidFill>
              </a:rPr>
              <a:t>Sektor</a:t>
            </a:r>
            <a:r>
              <a:rPr lang="en-US" sz="2200" dirty="0" smtClean="0">
                <a:solidFill>
                  <a:srgbClr val="00FF99"/>
                </a:solidFill>
              </a:rPr>
              <a:t> Informal, </a:t>
            </a:r>
            <a:r>
              <a:rPr lang="en-US" sz="2200" dirty="0" err="1" smtClean="0">
                <a:solidFill>
                  <a:srgbClr val="00FF99"/>
                </a:solidFill>
              </a:rPr>
              <a:t>antara</a:t>
            </a:r>
            <a:r>
              <a:rPr lang="en-US" sz="2200" dirty="0" smtClean="0">
                <a:solidFill>
                  <a:srgbClr val="00FF99"/>
                </a:solidFill>
              </a:rPr>
              <a:t> lain:</a:t>
            </a:r>
          </a:p>
          <a:p>
            <a:r>
              <a:rPr lang="en-US" sz="2200" dirty="0" smtClean="0">
                <a:solidFill>
                  <a:srgbClr val="00FF99"/>
                </a:solidFill>
              </a:rPr>
              <a:t>1). </a:t>
            </a:r>
            <a:r>
              <a:rPr lang="en-US" sz="2200" dirty="0" err="1" smtClean="0">
                <a:solidFill>
                  <a:srgbClr val="00FF99"/>
                </a:solidFill>
              </a:rPr>
              <a:t>industri</a:t>
            </a:r>
            <a:r>
              <a:rPr lang="en-US" sz="2200" dirty="0" smtClean="0">
                <a:solidFill>
                  <a:srgbClr val="00FF99"/>
                </a:solidFill>
              </a:rPr>
              <a:t> </a:t>
            </a:r>
            <a:r>
              <a:rPr lang="en-US" sz="2200" dirty="0" err="1" smtClean="0">
                <a:solidFill>
                  <a:srgbClr val="00FF99"/>
                </a:solidFill>
              </a:rPr>
              <a:t>rumah</a:t>
            </a:r>
            <a:r>
              <a:rPr lang="en-US" sz="2200" dirty="0" smtClean="0">
                <a:solidFill>
                  <a:srgbClr val="00FF99"/>
                </a:solidFill>
              </a:rPr>
              <a:t> </a:t>
            </a:r>
            <a:r>
              <a:rPr lang="en-US" sz="2200" dirty="0" err="1" smtClean="0">
                <a:solidFill>
                  <a:srgbClr val="00FF99"/>
                </a:solidFill>
              </a:rPr>
              <a:t>tangga</a:t>
            </a:r>
            <a:r>
              <a:rPr lang="en-US" sz="2200" dirty="0" smtClean="0">
                <a:solidFill>
                  <a:srgbClr val="00FF99"/>
                </a:solidFill>
              </a:rPr>
              <a:t>;</a:t>
            </a:r>
          </a:p>
          <a:p>
            <a:r>
              <a:rPr lang="es-ES" sz="2200" dirty="0" smtClean="0">
                <a:solidFill>
                  <a:srgbClr val="00FF99"/>
                </a:solidFill>
              </a:rPr>
              <a:t>2). </a:t>
            </a:r>
            <a:r>
              <a:rPr lang="es-ES" sz="2200" dirty="0" err="1" smtClean="0">
                <a:solidFill>
                  <a:srgbClr val="00FF99"/>
                </a:solidFill>
              </a:rPr>
              <a:t>perdagangan</a:t>
            </a:r>
            <a:r>
              <a:rPr lang="es-ES" sz="2200" dirty="0" smtClean="0">
                <a:solidFill>
                  <a:srgbClr val="00FF99"/>
                </a:solidFill>
              </a:rPr>
              <a:t>, jasa, </a:t>
            </a:r>
            <a:r>
              <a:rPr lang="es-ES" sz="2200" dirty="0" err="1" smtClean="0">
                <a:solidFill>
                  <a:srgbClr val="00FF99"/>
                </a:solidFill>
              </a:rPr>
              <a:t>agraris</a:t>
            </a:r>
            <a:r>
              <a:rPr lang="es-ES" sz="2200" dirty="0" smtClean="0">
                <a:solidFill>
                  <a:srgbClr val="00FF99"/>
                </a:solidFill>
              </a:rPr>
              <a:t> dan </a:t>
            </a:r>
            <a:r>
              <a:rPr lang="es-ES" sz="2200" dirty="0" err="1" smtClean="0">
                <a:solidFill>
                  <a:srgbClr val="00FF99"/>
                </a:solidFill>
              </a:rPr>
              <a:t>usaha</a:t>
            </a:r>
            <a:r>
              <a:rPr lang="es-ES" sz="2200" dirty="0" smtClean="0">
                <a:solidFill>
                  <a:srgbClr val="00FF99"/>
                </a:solidFill>
              </a:rPr>
              <a:t> </a:t>
            </a:r>
            <a:r>
              <a:rPr lang="es-ES" sz="2200" dirty="0" err="1" smtClean="0">
                <a:solidFill>
                  <a:srgbClr val="00FF99"/>
                </a:solidFill>
              </a:rPr>
              <a:t>lain</a:t>
            </a:r>
            <a:r>
              <a:rPr lang="es-ES" sz="2200" dirty="0" smtClean="0">
                <a:solidFill>
                  <a:srgbClr val="00FF99"/>
                </a:solidFill>
              </a:rPr>
              <a:t> </a:t>
            </a:r>
            <a:r>
              <a:rPr lang="es-ES" sz="2200" dirty="0" err="1" smtClean="0">
                <a:solidFill>
                  <a:srgbClr val="00FF99"/>
                </a:solidFill>
              </a:rPr>
              <a:t>sebagai</a:t>
            </a:r>
            <a:r>
              <a:rPr lang="es-ES" sz="2200" dirty="0" smtClean="0">
                <a:solidFill>
                  <a:srgbClr val="00FF99"/>
                </a:solidFill>
              </a:rPr>
              <a:t> </a:t>
            </a:r>
            <a:r>
              <a:rPr lang="es-ES" sz="2200" dirty="0" err="1" smtClean="0">
                <a:solidFill>
                  <a:srgbClr val="00FF99"/>
                </a:solidFill>
              </a:rPr>
              <a:t>kegiatan</a:t>
            </a:r>
            <a:r>
              <a:rPr lang="es-ES" sz="2200" dirty="0" smtClean="0">
                <a:solidFill>
                  <a:srgbClr val="00FF99"/>
                </a:solidFill>
              </a:rPr>
              <a:t> dan </a:t>
            </a:r>
            <a:r>
              <a:rPr lang="es-ES" sz="2200" dirty="0" err="1" smtClean="0">
                <a:solidFill>
                  <a:srgbClr val="00FF99"/>
                </a:solidFill>
              </a:rPr>
              <a:t>usaha</a:t>
            </a:r>
            <a:r>
              <a:rPr lang="es-ES" sz="2200" dirty="0" smtClean="0">
                <a:solidFill>
                  <a:srgbClr val="00FF99"/>
                </a:solidFill>
              </a:rPr>
              <a:t> </a:t>
            </a:r>
            <a:r>
              <a:rPr lang="en-US" sz="2200" dirty="0" err="1" smtClean="0">
                <a:solidFill>
                  <a:srgbClr val="00FF99"/>
                </a:solidFill>
              </a:rPr>
              <a:t>sampingan</a:t>
            </a:r>
            <a:r>
              <a:rPr lang="en-US" sz="2200" dirty="0" smtClean="0">
                <a:solidFill>
                  <a:srgbClr val="00FF99"/>
                </a:solidFill>
              </a:rPr>
              <a:t>.</a:t>
            </a:r>
          </a:p>
          <a:p>
            <a:pPr>
              <a:buNone/>
            </a:pPr>
            <a:endParaRPr lang="en-US" dirty="0">
              <a:solidFill>
                <a:schemeClr val="accent5">
                  <a:lumMod val="20000"/>
                  <a:lumOff val="80000"/>
                </a:schemeClr>
              </a:solidFill>
            </a:endParaRPr>
          </a:p>
        </p:txBody>
      </p:sp>
      <p:sp>
        <p:nvSpPr>
          <p:cNvPr id="4" name="Rectangle 3"/>
          <p:cNvSpPr/>
          <p:nvPr/>
        </p:nvSpPr>
        <p:spPr>
          <a:xfrm>
            <a:off x="1143000" y="5257800"/>
            <a:ext cx="4572000" cy="338554"/>
          </a:xfrm>
          <a:prstGeom prst="rect">
            <a:avLst/>
          </a:prstGeom>
        </p:spPr>
        <p:txBody>
          <a:bodyPr>
            <a:spAutoFit/>
          </a:bodyPr>
          <a:lstStyle/>
          <a:p>
            <a:endParaRPr lang="en-US" dirty="0">
              <a:solidFill>
                <a:schemeClr val="bg2">
                  <a:lumMod val="75000"/>
                </a:schemeClr>
              </a:solidFill>
            </a:endParaRPr>
          </a:p>
        </p:txBody>
      </p:sp>
      <p:sp>
        <p:nvSpPr>
          <p:cNvPr id="5" name="Rectangle 4"/>
          <p:cNvSpPr/>
          <p:nvPr/>
        </p:nvSpPr>
        <p:spPr>
          <a:xfrm>
            <a:off x="0" y="838200"/>
            <a:ext cx="9144000" cy="25908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3581400"/>
            <a:ext cx="8915400" cy="25908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9" name="Rectangle 3"/>
          <p:cNvSpPr>
            <a:spLocks noGrp="1" noChangeArrowheads="1"/>
          </p:cNvSpPr>
          <p:nvPr>
            <p:ph idx="1"/>
          </p:nvPr>
        </p:nvSpPr>
        <p:spPr>
          <a:xfrm>
            <a:off x="76200" y="117475"/>
            <a:ext cx="8915400" cy="6740525"/>
          </a:xfrm>
        </p:spPr>
        <p:txBody>
          <a:bodyPr>
            <a:normAutofit lnSpcReduction="10000"/>
          </a:bodyPr>
          <a:lstStyle/>
          <a:p>
            <a:pPr marL="0" indent="0" algn="ctr">
              <a:buFont typeface="Wingdings" pitchFamily="2" charset="2"/>
              <a:buNone/>
            </a:pPr>
            <a:r>
              <a:rPr lang="en-US" sz="2200" b="1" dirty="0" err="1">
                <a:solidFill>
                  <a:srgbClr val="00FF99"/>
                </a:solidFill>
              </a:rPr>
              <a:t>Syarat</a:t>
            </a:r>
            <a:r>
              <a:rPr lang="en-US" sz="2200" b="1" dirty="0">
                <a:solidFill>
                  <a:srgbClr val="00FF99"/>
                </a:solidFill>
              </a:rPr>
              <a:t> </a:t>
            </a:r>
            <a:r>
              <a:rPr lang="en-US" sz="2200" b="1" dirty="0" err="1">
                <a:solidFill>
                  <a:srgbClr val="00FF99"/>
                </a:solidFill>
              </a:rPr>
              <a:t>manjadi</a:t>
            </a:r>
            <a:r>
              <a:rPr lang="en-US" sz="2200" b="1" dirty="0">
                <a:solidFill>
                  <a:srgbClr val="00FF99"/>
                </a:solidFill>
              </a:rPr>
              <a:t> </a:t>
            </a:r>
            <a:r>
              <a:rPr lang="en-US" sz="2200" b="1" dirty="0" err="1">
                <a:solidFill>
                  <a:srgbClr val="00FF99"/>
                </a:solidFill>
              </a:rPr>
              <a:t>Wirausahawan</a:t>
            </a:r>
            <a:r>
              <a:rPr lang="en-US" sz="2200" b="1" dirty="0" smtClean="0">
                <a:solidFill>
                  <a:srgbClr val="00FF99"/>
                </a:solidFill>
              </a:rPr>
              <a:t>:</a:t>
            </a:r>
          </a:p>
          <a:p>
            <a:pPr marL="0" indent="0">
              <a:buFont typeface="Wingdings" pitchFamily="2" charset="2"/>
              <a:buNone/>
            </a:pPr>
            <a:r>
              <a:rPr lang="en-US" sz="2200" dirty="0" smtClean="0">
                <a:solidFill>
                  <a:srgbClr val="00FF99"/>
                </a:solidFill>
              </a:rPr>
              <a:t> </a:t>
            </a:r>
            <a:r>
              <a:rPr lang="en-US" sz="2200" dirty="0" err="1">
                <a:solidFill>
                  <a:srgbClr val="FFFF00"/>
                </a:solidFill>
              </a:rPr>
              <a:t>Memiliki</a:t>
            </a:r>
            <a:r>
              <a:rPr lang="en-US" sz="2200" dirty="0">
                <a:solidFill>
                  <a:srgbClr val="FFFF00"/>
                </a:solidFill>
              </a:rPr>
              <a:t> modal, </a:t>
            </a:r>
            <a:r>
              <a:rPr lang="en-US" sz="2200" dirty="0" err="1">
                <a:solidFill>
                  <a:srgbClr val="FFFF00"/>
                </a:solidFill>
              </a:rPr>
              <a:t>Mampu</a:t>
            </a:r>
            <a:r>
              <a:rPr lang="en-US" sz="2200" dirty="0">
                <a:solidFill>
                  <a:srgbClr val="FFFF00"/>
                </a:solidFill>
              </a:rPr>
              <a:t> </a:t>
            </a:r>
            <a:r>
              <a:rPr lang="en-US" sz="2200" dirty="0" err="1">
                <a:solidFill>
                  <a:srgbClr val="FFFF00"/>
                </a:solidFill>
              </a:rPr>
              <a:t>menangkap</a:t>
            </a:r>
            <a:r>
              <a:rPr lang="en-US" sz="2200" dirty="0">
                <a:solidFill>
                  <a:srgbClr val="FFFF00"/>
                </a:solidFill>
              </a:rPr>
              <a:t> </a:t>
            </a:r>
            <a:r>
              <a:rPr lang="en-US" sz="2200" dirty="0" err="1">
                <a:solidFill>
                  <a:srgbClr val="FFFF00"/>
                </a:solidFill>
              </a:rPr>
              <a:t>peluang</a:t>
            </a:r>
            <a:r>
              <a:rPr lang="en-US" sz="2200" dirty="0">
                <a:solidFill>
                  <a:srgbClr val="FFFF00"/>
                </a:solidFill>
              </a:rPr>
              <a:t>, </a:t>
            </a:r>
            <a:r>
              <a:rPr lang="en-US" sz="2200" dirty="0" err="1">
                <a:solidFill>
                  <a:srgbClr val="FFFF00"/>
                </a:solidFill>
              </a:rPr>
              <a:t>Mampu</a:t>
            </a:r>
            <a:r>
              <a:rPr lang="en-US" sz="2200" dirty="0">
                <a:solidFill>
                  <a:srgbClr val="FFFF00"/>
                </a:solidFill>
              </a:rPr>
              <a:t> </a:t>
            </a:r>
            <a:r>
              <a:rPr lang="en-US" sz="2200" dirty="0" err="1">
                <a:solidFill>
                  <a:srgbClr val="FFFF00"/>
                </a:solidFill>
              </a:rPr>
              <a:t>melakukan</a:t>
            </a:r>
            <a:r>
              <a:rPr lang="en-US" sz="2200" dirty="0">
                <a:solidFill>
                  <a:srgbClr val="FFFF00"/>
                </a:solidFill>
              </a:rPr>
              <a:t> </a:t>
            </a:r>
            <a:r>
              <a:rPr lang="en-US" sz="2200" dirty="0" err="1">
                <a:solidFill>
                  <a:srgbClr val="FFFF00"/>
                </a:solidFill>
              </a:rPr>
              <a:t>perhitungan</a:t>
            </a:r>
            <a:r>
              <a:rPr lang="en-US" sz="2200" dirty="0">
                <a:solidFill>
                  <a:srgbClr val="FFFF00"/>
                </a:solidFill>
              </a:rPr>
              <a:t> </a:t>
            </a:r>
            <a:r>
              <a:rPr lang="en-US" sz="2200" dirty="0" err="1">
                <a:solidFill>
                  <a:srgbClr val="FFFF00"/>
                </a:solidFill>
              </a:rPr>
              <a:t>secara</a:t>
            </a:r>
            <a:r>
              <a:rPr lang="en-US" sz="2200" dirty="0">
                <a:solidFill>
                  <a:srgbClr val="FFFF00"/>
                </a:solidFill>
              </a:rPr>
              <a:t> </a:t>
            </a:r>
            <a:r>
              <a:rPr lang="en-US" sz="2200" dirty="0" err="1">
                <a:solidFill>
                  <a:srgbClr val="FFFF00"/>
                </a:solidFill>
              </a:rPr>
              <a:t>matang</a:t>
            </a:r>
            <a:r>
              <a:rPr lang="en-US" sz="2200" dirty="0">
                <a:solidFill>
                  <a:srgbClr val="FFFF00"/>
                </a:solidFill>
              </a:rPr>
              <a:t>, </a:t>
            </a:r>
            <a:r>
              <a:rPr lang="en-US" sz="2200" dirty="0" err="1">
                <a:solidFill>
                  <a:srgbClr val="FFFF00"/>
                </a:solidFill>
              </a:rPr>
              <a:t>Berani</a:t>
            </a:r>
            <a:r>
              <a:rPr lang="en-US" sz="2200" dirty="0">
                <a:solidFill>
                  <a:srgbClr val="FFFF00"/>
                </a:solidFill>
              </a:rPr>
              <a:t> </a:t>
            </a:r>
            <a:r>
              <a:rPr lang="en-US" sz="2200" dirty="0" err="1">
                <a:solidFill>
                  <a:srgbClr val="FFFF00"/>
                </a:solidFill>
              </a:rPr>
              <a:t>mengambil</a:t>
            </a:r>
            <a:r>
              <a:rPr lang="en-US" sz="2200" dirty="0">
                <a:solidFill>
                  <a:srgbClr val="FFFF00"/>
                </a:solidFill>
              </a:rPr>
              <a:t> </a:t>
            </a:r>
            <a:r>
              <a:rPr lang="en-US" sz="2200" dirty="0" err="1">
                <a:solidFill>
                  <a:srgbClr val="FFFF00"/>
                </a:solidFill>
              </a:rPr>
              <a:t>resiko</a:t>
            </a:r>
            <a:r>
              <a:rPr lang="en-US" sz="2200" dirty="0">
                <a:solidFill>
                  <a:srgbClr val="FFFF00"/>
                </a:solidFill>
              </a:rPr>
              <a:t>, </a:t>
            </a:r>
            <a:r>
              <a:rPr lang="en-US" sz="2200" dirty="0" err="1">
                <a:solidFill>
                  <a:srgbClr val="FFFF00"/>
                </a:solidFill>
              </a:rPr>
              <a:t>Memiliki</a:t>
            </a:r>
            <a:r>
              <a:rPr lang="en-US" sz="2200" dirty="0">
                <a:solidFill>
                  <a:srgbClr val="FFFF00"/>
                </a:solidFill>
              </a:rPr>
              <a:t> </a:t>
            </a:r>
            <a:r>
              <a:rPr lang="en-US" sz="2200" dirty="0" err="1">
                <a:solidFill>
                  <a:srgbClr val="FFFF00"/>
                </a:solidFill>
              </a:rPr>
              <a:t>menejemen</a:t>
            </a:r>
            <a:r>
              <a:rPr lang="en-US" sz="2200" dirty="0">
                <a:solidFill>
                  <a:srgbClr val="FFFF00"/>
                </a:solidFill>
              </a:rPr>
              <a:t> </a:t>
            </a:r>
            <a:r>
              <a:rPr lang="en-US" sz="2200" dirty="0" err="1">
                <a:solidFill>
                  <a:srgbClr val="FFFF00"/>
                </a:solidFill>
              </a:rPr>
              <a:t>waktu</a:t>
            </a:r>
            <a:r>
              <a:rPr lang="en-US" sz="2200" dirty="0">
                <a:solidFill>
                  <a:srgbClr val="FFFF00"/>
                </a:solidFill>
              </a:rPr>
              <a:t>, Mau </a:t>
            </a:r>
            <a:r>
              <a:rPr lang="en-US" sz="2200" dirty="0" err="1">
                <a:solidFill>
                  <a:srgbClr val="FFFF00"/>
                </a:solidFill>
              </a:rPr>
              <a:t>dan</a:t>
            </a:r>
            <a:r>
              <a:rPr lang="en-US" sz="2200" dirty="0">
                <a:solidFill>
                  <a:srgbClr val="FFFF00"/>
                </a:solidFill>
              </a:rPr>
              <a:t> </a:t>
            </a:r>
            <a:r>
              <a:rPr lang="en-US" sz="2200" dirty="0" err="1">
                <a:solidFill>
                  <a:srgbClr val="FFFF00"/>
                </a:solidFill>
              </a:rPr>
              <a:t>mampu</a:t>
            </a:r>
            <a:r>
              <a:rPr lang="en-US" sz="2200" dirty="0">
                <a:solidFill>
                  <a:srgbClr val="FFFF00"/>
                </a:solidFill>
              </a:rPr>
              <a:t> </a:t>
            </a:r>
            <a:r>
              <a:rPr lang="en-US" sz="2200" dirty="0" err="1">
                <a:solidFill>
                  <a:srgbClr val="FFFF00"/>
                </a:solidFill>
              </a:rPr>
              <a:t>bekerja</a:t>
            </a:r>
            <a:r>
              <a:rPr lang="en-US" sz="2200" dirty="0">
                <a:solidFill>
                  <a:srgbClr val="FFFF00"/>
                </a:solidFill>
              </a:rPr>
              <a:t> </a:t>
            </a:r>
            <a:r>
              <a:rPr lang="en-US" sz="2200" dirty="0" err="1">
                <a:solidFill>
                  <a:srgbClr val="FFFF00"/>
                </a:solidFill>
              </a:rPr>
              <a:t>sama</a:t>
            </a:r>
            <a:r>
              <a:rPr lang="en-US" sz="2200" dirty="0">
                <a:solidFill>
                  <a:srgbClr val="FFFF00"/>
                </a:solidFill>
              </a:rPr>
              <a:t>, </a:t>
            </a:r>
            <a:r>
              <a:rPr lang="en-US" sz="2200" dirty="0" err="1">
                <a:solidFill>
                  <a:srgbClr val="FFFF00"/>
                </a:solidFill>
              </a:rPr>
              <a:t>Ada</a:t>
            </a:r>
            <a:r>
              <a:rPr lang="en-US" sz="2200" dirty="0">
                <a:solidFill>
                  <a:srgbClr val="FFFF00"/>
                </a:solidFill>
              </a:rPr>
              <a:t> </a:t>
            </a:r>
            <a:r>
              <a:rPr lang="en-US" sz="2200" dirty="0" err="1">
                <a:solidFill>
                  <a:srgbClr val="FFFF00"/>
                </a:solidFill>
              </a:rPr>
              <a:t>keinginan</a:t>
            </a:r>
            <a:r>
              <a:rPr lang="en-US" sz="2200" dirty="0">
                <a:solidFill>
                  <a:srgbClr val="FFFF00"/>
                </a:solidFill>
              </a:rPr>
              <a:t> </a:t>
            </a:r>
            <a:r>
              <a:rPr lang="en-US" sz="2200" dirty="0" err="1">
                <a:solidFill>
                  <a:srgbClr val="FFFF00"/>
                </a:solidFill>
              </a:rPr>
              <a:t>untuk</a:t>
            </a:r>
            <a:r>
              <a:rPr lang="en-US" sz="2200" dirty="0">
                <a:solidFill>
                  <a:srgbClr val="FFFF00"/>
                </a:solidFill>
              </a:rPr>
              <a:t> </a:t>
            </a:r>
            <a:r>
              <a:rPr lang="en-US" sz="2200" dirty="0" err="1">
                <a:solidFill>
                  <a:srgbClr val="FFFF00"/>
                </a:solidFill>
              </a:rPr>
              <a:t>belajar</a:t>
            </a:r>
            <a:r>
              <a:rPr lang="en-US" sz="2200" dirty="0">
                <a:solidFill>
                  <a:srgbClr val="FFFF00"/>
                </a:solidFill>
              </a:rPr>
              <a:t>, </a:t>
            </a:r>
            <a:r>
              <a:rPr lang="en-US" sz="2200" dirty="0" err="1">
                <a:solidFill>
                  <a:srgbClr val="FFFF00"/>
                </a:solidFill>
              </a:rPr>
              <a:t>Tidak</a:t>
            </a:r>
            <a:r>
              <a:rPr lang="en-US" sz="2200" dirty="0">
                <a:solidFill>
                  <a:srgbClr val="FFFF00"/>
                </a:solidFill>
              </a:rPr>
              <a:t> </a:t>
            </a:r>
            <a:r>
              <a:rPr lang="en-US" sz="2200" dirty="0" err="1">
                <a:solidFill>
                  <a:srgbClr val="FFFF00"/>
                </a:solidFill>
              </a:rPr>
              <a:t>pernah</a:t>
            </a:r>
            <a:r>
              <a:rPr lang="en-US" sz="2200" dirty="0">
                <a:solidFill>
                  <a:srgbClr val="FFFF00"/>
                </a:solidFill>
              </a:rPr>
              <a:t> </a:t>
            </a:r>
            <a:r>
              <a:rPr lang="en-US" sz="2200" dirty="0" err="1">
                <a:solidFill>
                  <a:srgbClr val="FFFF00"/>
                </a:solidFill>
              </a:rPr>
              <a:t>merasa</a:t>
            </a:r>
            <a:r>
              <a:rPr lang="en-US" sz="2200" dirty="0">
                <a:solidFill>
                  <a:srgbClr val="FFFF00"/>
                </a:solidFill>
              </a:rPr>
              <a:t> </a:t>
            </a:r>
            <a:r>
              <a:rPr lang="en-US" sz="2200" dirty="0" err="1">
                <a:solidFill>
                  <a:srgbClr val="FFFF00"/>
                </a:solidFill>
              </a:rPr>
              <a:t>puas</a:t>
            </a:r>
            <a:r>
              <a:rPr lang="en-US" sz="2200" dirty="0" smtClean="0">
                <a:solidFill>
                  <a:srgbClr val="00FF99"/>
                </a:solidFill>
              </a:rPr>
              <a:t>.</a:t>
            </a:r>
          </a:p>
          <a:p>
            <a:pPr marL="0" indent="0">
              <a:buFont typeface="Wingdings" pitchFamily="2" charset="2"/>
              <a:buNone/>
            </a:pPr>
            <a:endParaRPr lang="en-US" sz="2200" dirty="0">
              <a:solidFill>
                <a:srgbClr val="00FF99"/>
              </a:solidFill>
            </a:endParaRPr>
          </a:p>
          <a:p>
            <a:pPr marL="0" indent="0">
              <a:buFont typeface="Wingdings" pitchFamily="2" charset="2"/>
              <a:buNone/>
            </a:pPr>
            <a:r>
              <a:rPr lang="en-US" sz="2200" dirty="0" err="1">
                <a:solidFill>
                  <a:srgbClr val="F6CD36"/>
                </a:solidFill>
              </a:rPr>
              <a:t>Wirausahawan</a:t>
            </a:r>
            <a:r>
              <a:rPr lang="en-US" sz="2200" dirty="0">
                <a:solidFill>
                  <a:srgbClr val="F6CD36"/>
                </a:solidFill>
              </a:rPr>
              <a:t> HANDAL, </a:t>
            </a:r>
            <a:r>
              <a:rPr lang="en-US" sz="2200" dirty="0" err="1">
                <a:solidFill>
                  <a:srgbClr val="F6CD36"/>
                </a:solidFill>
              </a:rPr>
              <a:t>mempunyai</a:t>
            </a:r>
            <a:r>
              <a:rPr lang="en-US" sz="2200" dirty="0">
                <a:solidFill>
                  <a:srgbClr val="F6CD36"/>
                </a:solidFill>
              </a:rPr>
              <a:t> </a:t>
            </a:r>
            <a:r>
              <a:rPr lang="en-US" sz="2200" dirty="0" err="1">
                <a:solidFill>
                  <a:srgbClr val="F6CD36"/>
                </a:solidFill>
              </a:rPr>
              <a:t>semangat</a:t>
            </a:r>
            <a:r>
              <a:rPr lang="en-US" sz="2200" dirty="0">
                <a:solidFill>
                  <a:srgbClr val="F6CD36"/>
                </a:solidFill>
              </a:rPr>
              <a:t>, </a:t>
            </a:r>
            <a:r>
              <a:rPr lang="en-US" sz="2200" dirty="0" err="1">
                <a:solidFill>
                  <a:srgbClr val="F6CD36"/>
                </a:solidFill>
              </a:rPr>
              <a:t>sikap</a:t>
            </a:r>
            <a:r>
              <a:rPr lang="en-US" sz="2200" dirty="0">
                <a:solidFill>
                  <a:srgbClr val="F6CD36"/>
                </a:solidFill>
              </a:rPr>
              <a:t>, </a:t>
            </a:r>
            <a:r>
              <a:rPr lang="en-US" sz="2200" dirty="0" err="1">
                <a:solidFill>
                  <a:srgbClr val="F6CD36"/>
                </a:solidFill>
              </a:rPr>
              <a:t>prilaku</a:t>
            </a:r>
            <a:r>
              <a:rPr lang="en-US" sz="2200" dirty="0">
                <a:solidFill>
                  <a:srgbClr val="F6CD36"/>
                </a:solidFill>
              </a:rPr>
              <a:t> </a:t>
            </a:r>
            <a:r>
              <a:rPr lang="en-US" sz="2200" dirty="0" err="1">
                <a:solidFill>
                  <a:srgbClr val="F6CD36"/>
                </a:solidFill>
              </a:rPr>
              <a:t>dan</a:t>
            </a:r>
            <a:r>
              <a:rPr lang="en-US" sz="2200" dirty="0">
                <a:solidFill>
                  <a:srgbClr val="F6CD36"/>
                </a:solidFill>
              </a:rPr>
              <a:t> </a:t>
            </a:r>
            <a:r>
              <a:rPr lang="en-US" sz="2200" dirty="0" err="1">
                <a:solidFill>
                  <a:srgbClr val="F6CD36"/>
                </a:solidFill>
              </a:rPr>
              <a:t>kemampuan</a:t>
            </a:r>
            <a:r>
              <a:rPr lang="en-US" sz="2200" dirty="0">
                <a:solidFill>
                  <a:srgbClr val="F6CD36"/>
                </a:solidFill>
              </a:rPr>
              <a:t> yang </a:t>
            </a:r>
            <a:r>
              <a:rPr lang="en-US" sz="2200" dirty="0" err="1">
                <a:solidFill>
                  <a:srgbClr val="F6CD36"/>
                </a:solidFill>
              </a:rPr>
              <a:t>cukup</a:t>
            </a:r>
            <a:r>
              <a:rPr lang="en-US" sz="2200" dirty="0">
                <a:solidFill>
                  <a:srgbClr val="F6CD36"/>
                </a:solidFill>
              </a:rPr>
              <a:t> </a:t>
            </a:r>
            <a:r>
              <a:rPr lang="en-US" sz="2200" dirty="0" err="1">
                <a:solidFill>
                  <a:srgbClr val="F6CD36"/>
                </a:solidFill>
              </a:rPr>
              <a:t>baik</a:t>
            </a:r>
            <a:r>
              <a:rPr lang="en-US" sz="2200" dirty="0">
                <a:solidFill>
                  <a:srgbClr val="F6CD36"/>
                </a:solidFill>
              </a:rPr>
              <a:t> </a:t>
            </a:r>
            <a:r>
              <a:rPr lang="en-US" sz="2200" dirty="0" err="1">
                <a:solidFill>
                  <a:srgbClr val="F6CD36"/>
                </a:solidFill>
              </a:rPr>
              <a:t>untuk</a:t>
            </a:r>
            <a:r>
              <a:rPr lang="en-US" sz="2200" dirty="0">
                <a:solidFill>
                  <a:srgbClr val="F6CD36"/>
                </a:solidFill>
              </a:rPr>
              <a:t> </a:t>
            </a:r>
            <a:r>
              <a:rPr lang="en-US" sz="2200" dirty="0" err="1">
                <a:solidFill>
                  <a:srgbClr val="F6CD36"/>
                </a:solidFill>
              </a:rPr>
              <a:t>dapat</a:t>
            </a:r>
            <a:r>
              <a:rPr lang="en-US" sz="2200" dirty="0">
                <a:solidFill>
                  <a:srgbClr val="F6CD36"/>
                </a:solidFill>
              </a:rPr>
              <a:t> </a:t>
            </a:r>
            <a:r>
              <a:rPr lang="en-US" sz="2200" dirty="0" err="1">
                <a:solidFill>
                  <a:srgbClr val="F6CD36"/>
                </a:solidFill>
              </a:rPr>
              <a:t>memulai</a:t>
            </a:r>
            <a:r>
              <a:rPr lang="en-US" sz="2200" dirty="0">
                <a:solidFill>
                  <a:srgbClr val="F6CD36"/>
                </a:solidFill>
              </a:rPr>
              <a:t>, </a:t>
            </a:r>
            <a:r>
              <a:rPr lang="en-US" sz="2200" dirty="0" err="1">
                <a:solidFill>
                  <a:srgbClr val="F6CD36"/>
                </a:solidFill>
              </a:rPr>
              <a:t>memiliki</a:t>
            </a:r>
            <a:r>
              <a:rPr lang="en-US" sz="2200" dirty="0">
                <a:solidFill>
                  <a:srgbClr val="F6CD36"/>
                </a:solidFill>
              </a:rPr>
              <a:t>, </a:t>
            </a:r>
            <a:r>
              <a:rPr lang="en-US" sz="2200" dirty="0" err="1">
                <a:solidFill>
                  <a:srgbClr val="F6CD36"/>
                </a:solidFill>
              </a:rPr>
              <a:t>dan</a:t>
            </a:r>
            <a:r>
              <a:rPr lang="en-US" sz="2200" dirty="0">
                <a:solidFill>
                  <a:srgbClr val="F6CD36"/>
                </a:solidFill>
              </a:rPr>
              <a:t> </a:t>
            </a:r>
            <a:r>
              <a:rPr lang="en-US" sz="2200" dirty="0" err="1">
                <a:solidFill>
                  <a:srgbClr val="F6CD36"/>
                </a:solidFill>
              </a:rPr>
              <a:t>mengelola</a:t>
            </a:r>
            <a:r>
              <a:rPr lang="en-US" sz="2200" dirty="0">
                <a:solidFill>
                  <a:srgbClr val="F6CD36"/>
                </a:solidFill>
              </a:rPr>
              <a:t> </a:t>
            </a:r>
            <a:r>
              <a:rPr lang="en-US" sz="2200" dirty="0" err="1">
                <a:solidFill>
                  <a:srgbClr val="F6CD36"/>
                </a:solidFill>
              </a:rPr>
              <a:t>perusahaan</a:t>
            </a:r>
            <a:r>
              <a:rPr lang="en-US" sz="2200" dirty="0">
                <a:solidFill>
                  <a:srgbClr val="F6CD36"/>
                </a:solidFill>
              </a:rPr>
              <a:t> yang </a:t>
            </a:r>
            <a:r>
              <a:rPr lang="en-US" sz="2200" dirty="0" err="1">
                <a:solidFill>
                  <a:srgbClr val="F6CD36"/>
                </a:solidFill>
              </a:rPr>
              <a:t>resikonya</a:t>
            </a:r>
            <a:r>
              <a:rPr lang="en-US" sz="2200" dirty="0">
                <a:solidFill>
                  <a:srgbClr val="F6CD36"/>
                </a:solidFill>
              </a:rPr>
              <a:t> </a:t>
            </a:r>
            <a:r>
              <a:rPr lang="en-US" sz="2200" dirty="0" err="1">
                <a:solidFill>
                  <a:srgbClr val="F6CD36"/>
                </a:solidFill>
              </a:rPr>
              <a:t>tidak</a:t>
            </a:r>
            <a:r>
              <a:rPr lang="en-US" sz="2200" dirty="0">
                <a:solidFill>
                  <a:srgbClr val="F6CD36"/>
                </a:solidFill>
              </a:rPr>
              <a:t> </a:t>
            </a:r>
            <a:r>
              <a:rPr lang="en-US" sz="2200" dirty="0" err="1">
                <a:solidFill>
                  <a:srgbClr val="F6CD36"/>
                </a:solidFill>
              </a:rPr>
              <a:t>besar</a:t>
            </a:r>
            <a:r>
              <a:rPr lang="en-US" sz="2200" dirty="0">
                <a:solidFill>
                  <a:srgbClr val="F6CD36"/>
                </a:solidFill>
              </a:rPr>
              <a:t> </a:t>
            </a:r>
            <a:r>
              <a:rPr lang="en-US" sz="2200" dirty="0" err="1">
                <a:solidFill>
                  <a:srgbClr val="F6CD36"/>
                </a:solidFill>
              </a:rPr>
              <a:t>dan</a:t>
            </a:r>
            <a:r>
              <a:rPr lang="en-US" sz="2200" dirty="0">
                <a:solidFill>
                  <a:srgbClr val="F6CD36"/>
                </a:solidFill>
              </a:rPr>
              <a:t> </a:t>
            </a:r>
            <a:r>
              <a:rPr lang="en-US" sz="2200" dirty="0" err="1">
                <a:solidFill>
                  <a:srgbClr val="F6CD36"/>
                </a:solidFill>
              </a:rPr>
              <a:t>kegiatannya</a:t>
            </a:r>
            <a:r>
              <a:rPr lang="en-US" sz="2200" dirty="0">
                <a:solidFill>
                  <a:srgbClr val="F6CD36"/>
                </a:solidFill>
              </a:rPr>
              <a:t> </a:t>
            </a:r>
            <a:r>
              <a:rPr lang="en-US" sz="2200" dirty="0" err="1">
                <a:solidFill>
                  <a:srgbClr val="F6CD36"/>
                </a:solidFill>
              </a:rPr>
              <a:t>masih</a:t>
            </a:r>
            <a:r>
              <a:rPr lang="en-US" sz="2200" dirty="0">
                <a:solidFill>
                  <a:srgbClr val="F6CD36"/>
                </a:solidFill>
              </a:rPr>
              <a:t> </a:t>
            </a:r>
            <a:r>
              <a:rPr lang="en-US" sz="2200" dirty="0" err="1">
                <a:solidFill>
                  <a:srgbClr val="F6CD36"/>
                </a:solidFill>
              </a:rPr>
              <a:t>sederhana</a:t>
            </a:r>
            <a:r>
              <a:rPr lang="en-US" sz="2200" dirty="0" smtClean="0">
                <a:solidFill>
                  <a:srgbClr val="F6CD36"/>
                </a:solidFill>
              </a:rPr>
              <a:t>.</a:t>
            </a:r>
          </a:p>
          <a:p>
            <a:pPr marL="0" indent="0">
              <a:buFont typeface="Wingdings" pitchFamily="2" charset="2"/>
              <a:buNone/>
            </a:pPr>
            <a:endParaRPr lang="en-US" sz="2200" dirty="0">
              <a:solidFill>
                <a:srgbClr val="00FF99"/>
              </a:solidFill>
            </a:endParaRPr>
          </a:p>
          <a:p>
            <a:pPr marL="0" indent="0">
              <a:buFont typeface="Wingdings" pitchFamily="2" charset="2"/>
              <a:buNone/>
            </a:pPr>
            <a:r>
              <a:rPr lang="en-US" sz="2200" dirty="0" err="1">
                <a:solidFill>
                  <a:srgbClr val="00FF00"/>
                </a:solidFill>
              </a:rPr>
              <a:t>Wirausahawan</a:t>
            </a:r>
            <a:r>
              <a:rPr lang="en-US" sz="2200" dirty="0">
                <a:solidFill>
                  <a:srgbClr val="00FF00"/>
                </a:solidFill>
              </a:rPr>
              <a:t> ULET/UNGGUL, </a:t>
            </a:r>
            <a:r>
              <a:rPr lang="en-US" sz="2200" dirty="0" err="1">
                <a:solidFill>
                  <a:srgbClr val="00FF00"/>
                </a:solidFill>
              </a:rPr>
              <a:t>mempunyai</a:t>
            </a:r>
            <a:r>
              <a:rPr lang="en-US" sz="2200" dirty="0">
                <a:solidFill>
                  <a:srgbClr val="00FF00"/>
                </a:solidFill>
              </a:rPr>
              <a:t> </a:t>
            </a:r>
            <a:r>
              <a:rPr lang="en-US" sz="2200" dirty="0" err="1">
                <a:solidFill>
                  <a:srgbClr val="00FF00"/>
                </a:solidFill>
              </a:rPr>
              <a:t>semangat</a:t>
            </a:r>
            <a:r>
              <a:rPr lang="en-US" sz="2200" dirty="0">
                <a:solidFill>
                  <a:srgbClr val="00FF00"/>
                </a:solidFill>
              </a:rPr>
              <a:t>, </a:t>
            </a:r>
            <a:r>
              <a:rPr lang="en-US" sz="2200" dirty="0" err="1">
                <a:solidFill>
                  <a:srgbClr val="00FF00"/>
                </a:solidFill>
              </a:rPr>
              <a:t>sikap</a:t>
            </a:r>
            <a:r>
              <a:rPr lang="en-US" sz="2200" dirty="0">
                <a:solidFill>
                  <a:srgbClr val="00FF00"/>
                </a:solidFill>
              </a:rPr>
              <a:t>, </a:t>
            </a:r>
            <a:r>
              <a:rPr lang="en-US" sz="2200" dirty="0" err="1">
                <a:solidFill>
                  <a:srgbClr val="00FF00"/>
                </a:solidFill>
              </a:rPr>
              <a:t>prilaku</a:t>
            </a:r>
            <a:r>
              <a:rPr lang="en-US" sz="2200" dirty="0">
                <a:solidFill>
                  <a:srgbClr val="00FF00"/>
                </a:solidFill>
              </a:rPr>
              <a:t> </a:t>
            </a:r>
            <a:r>
              <a:rPr lang="en-US" sz="2200" dirty="0" err="1">
                <a:solidFill>
                  <a:srgbClr val="00FF00"/>
                </a:solidFill>
              </a:rPr>
              <a:t>dan</a:t>
            </a:r>
            <a:r>
              <a:rPr lang="en-US" sz="2200" dirty="0">
                <a:solidFill>
                  <a:srgbClr val="00FF00"/>
                </a:solidFill>
              </a:rPr>
              <a:t> </a:t>
            </a:r>
            <a:r>
              <a:rPr lang="en-US" sz="2200" dirty="0" err="1">
                <a:solidFill>
                  <a:srgbClr val="00FF00"/>
                </a:solidFill>
              </a:rPr>
              <a:t>kemampuan</a:t>
            </a:r>
            <a:r>
              <a:rPr lang="en-US" sz="2200" dirty="0">
                <a:solidFill>
                  <a:srgbClr val="00FF00"/>
                </a:solidFill>
              </a:rPr>
              <a:t> </a:t>
            </a:r>
            <a:r>
              <a:rPr lang="en-US" sz="2200" dirty="0" err="1">
                <a:solidFill>
                  <a:srgbClr val="00FF00"/>
                </a:solidFill>
              </a:rPr>
              <a:t>kewirausahaan</a:t>
            </a:r>
            <a:r>
              <a:rPr lang="en-US" sz="2200" dirty="0">
                <a:solidFill>
                  <a:srgbClr val="00FF00"/>
                </a:solidFill>
              </a:rPr>
              <a:t> yang </a:t>
            </a:r>
            <a:r>
              <a:rPr lang="en-US" sz="2200" dirty="0" err="1">
                <a:solidFill>
                  <a:srgbClr val="00FF00"/>
                </a:solidFill>
              </a:rPr>
              <a:t>sangat</a:t>
            </a:r>
            <a:r>
              <a:rPr lang="en-US" sz="2200" dirty="0">
                <a:solidFill>
                  <a:srgbClr val="00FF00"/>
                </a:solidFill>
              </a:rPr>
              <a:t> </a:t>
            </a:r>
            <a:r>
              <a:rPr lang="en-US" sz="2200" dirty="0" err="1">
                <a:solidFill>
                  <a:srgbClr val="00FF00"/>
                </a:solidFill>
              </a:rPr>
              <a:t>baik</a:t>
            </a:r>
            <a:r>
              <a:rPr lang="en-US" sz="2200" dirty="0">
                <a:solidFill>
                  <a:srgbClr val="00FF00"/>
                </a:solidFill>
              </a:rPr>
              <a:t> </a:t>
            </a:r>
            <a:r>
              <a:rPr lang="en-US" sz="2200" dirty="0" err="1">
                <a:solidFill>
                  <a:srgbClr val="00FF00"/>
                </a:solidFill>
              </a:rPr>
              <a:t>untuk</a:t>
            </a:r>
            <a:r>
              <a:rPr lang="en-US" sz="2200" dirty="0">
                <a:solidFill>
                  <a:srgbClr val="00FF00"/>
                </a:solidFill>
              </a:rPr>
              <a:t> </a:t>
            </a:r>
            <a:r>
              <a:rPr lang="en-US" sz="2200" dirty="0" err="1">
                <a:solidFill>
                  <a:srgbClr val="00FF00"/>
                </a:solidFill>
              </a:rPr>
              <a:t>dapat</a:t>
            </a:r>
            <a:r>
              <a:rPr lang="en-US" sz="2200" dirty="0">
                <a:solidFill>
                  <a:srgbClr val="00FF00"/>
                </a:solidFill>
              </a:rPr>
              <a:t> </a:t>
            </a:r>
            <a:r>
              <a:rPr lang="en-US" sz="2200" dirty="0" err="1">
                <a:solidFill>
                  <a:srgbClr val="00FF00"/>
                </a:solidFill>
              </a:rPr>
              <a:t>mendirikan</a:t>
            </a:r>
            <a:r>
              <a:rPr lang="en-US" sz="2200" dirty="0">
                <a:solidFill>
                  <a:srgbClr val="00FF00"/>
                </a:solidFill>
              </a:rPr>
              <a:t>, </a:t>
            </a:r>
            <a:r>
              <a:rPr lang="en-US" sz="2200" dirty="0" err="1">
                <a:solidFill>
                  <a:srgbClr val="00FF00"/>
                </a:solidFill>
              </a:rPr>
              <a:t>memiliki</a:t>
            </a:r>
            <a:r>
              <a:rPr lang="en-US" sz="2200" dirty="0">
                <a:solidFill>
                  <a:srgbClr val="00FF00"/>
                </a:solidFill>
              </a:rPr>
              <a:t> </a:t>
            </a:r>
            <a:r>
              <a:rPr lang="en-US" sz="2200" dirty="0" err="1">
                <a:solidFill>
                  <a:srgbClr val="00FF00"/>
                </a:solidFill>
              </a:rPr>
              <a:t>dan</a:t>
            </a:r>
            <a:r>
              <a:rPr lang="en-US" sz="2200" dirty="0">
                <a:solidFill>
                  <a:srgbClr val="00FF00"/>
                </a:solidFill>
              </a:rPr>
              <a:t> </a:t>
            </a:r>
            <a:r>
              <a:rPr lang="en-US" sz="2200" dirty="0" err="1">
                <a:solidFill>
                  <a:srgbClr val="00FF00"/>
                </a:solidFill>
              </a:rPr>
              <a:t>menangani</a:t>
            </a:r>
            <a:r>
              <a:rPr lang="en-US" sz="2200" dirty="0">
                <a:solidFill>
                  <a:srgbClr val="00FF00"/>
                </a:solidFill>
              </a:rPr>
              <a:t> </a:t>
            </a:r>
            <a:r>
              <a:rPr lang="en-US" sz="2200" dirty="0" err="1">
                <a:solidFill>
                  <a:srgbClr val="00FF00"/>
                </a:solidFill>
              </a:rPr>
              <a:t>perusahaan</a:t>
            </a:r>
            <a:r>
              <a:rPr lang="en-US" sz="2200" dirty="0">
                <a:solidFill>
                  <a:srgbClr val="00FF00"/>
                </a:solidFill>
              </a:rPr>
              <a:t> yang </a:t>
            </a:r>
            <a:r>
              <a:rPr lang="en-US" sz="2200" dirty="0" err="1">
                <a:solidFill>
                  <a:srgbClr val="00FF00"/>
                </a:solidFill>
              </a:rPr>
              <a:t>cukup</a:t>
            </a:r>
            <a:r>
              <a:rPr lang="en-US" sz="2200" dirty="0">
                <a:solidFill>
                  <a:srgbClr val="00FF00"/>
                </a:solidFill>
              </a:rPr>
              <a:t> </a:t>
            </a:r>
            <a:r>
              <a:rPr lang="en-US" sz="2200" dirty="0" err="1">
                <a:solidFill>
                  <a:srgbClr val="00FF00"/>
                </a:solidFill>
              </a:rPr>
              <a:t>besar</a:t>
            </a:r>
            <a:r>
              <a:rPr lang="en-US" sz="2200" dirty="0">
                <a:solidFill>
                  <a:srgbClr val="00FF00"/>
                </a:solidFill>
              </a:rPr>
              <a:t> </a:t>
            </a:r>
            <a:r>
              <a:rPr lang="en-US" sz="2200" dirty="0" err="1">
                <a:solidFill>
                  <a:srgbClr val="00FF00"/>
                </a:solidFill>
              </a:rPr>
              <a:t>resikonya</a:t>
            </a:r>
            <a:r>
              <a:rPr lang="en-US" sz="2200" dirty="0">
                <a:solidFill>
                  <a:srgbClr val="00FF00"/>
                </a:solidFill>
              </a:rPr>
              <a:t> </a:t>
            </a:r>
            <a:r>
              <a:rPr lang="en-US" sz="2200" dirty="0" err="1">
                <a:solidFill>
                  <a:srgbClr val="00FF00"/>
                </a:solidFill>
              </a:rPr>
              <a:t>dan</a:t>
            </a:r>
            <a:r>
              <a:rPr lang="en-US" sz="2200" dirty="0">
                <a:solidFill>
                  <a:srgbClr val="00FF00"/>
                </a:solidFill>
              </a:rPr>
              <a:t> </a:t>
            </a:r>
            <a:r>
              <a:rPr lang="en-US" sz="2200" dirty="0" err="1">
                <a:solidFill>
                  <a:srgbClr val="00FF00"/>
                </a:solidFill>
              </a:rPr>
              <a:t>usahanya</a:t>
            </a:r>
            <a:r>
              <a:rPr lang="en-US" sz="2200" dirty="0">
                <a:solidFill>
                  <a:srgbClr val="00FF00"/>
                </a:solidFill>
              </a:rPr>
              <a:t> </a:t>
            </a:r>
            <a:r>
              <a:rPr lang="en-US" sz="2200" dirty="0" err="1">
                <a:solidFill>
                  <a:srgbClr val="00FF00"/>
                </a:solidFill>
              </a:rPr>
              <a:t>cukup</a:t>
            </a:r>
            <a:r>
              <a:rPr lang="en-US" sz="2200" dirty="0">
                <a:solidFill>
                  <a:srgbClr val="00FF00"/>
                </a:solidFill>
              </a:rPr>
              <a:t> </a:t>
            </a:r>
            <a:r>
              <a:rPr lang="en-US" sz="2200" dirty="0" err="1">
                <a:solidFill>
                  <a:srgbClr val="00FF00"/>
                </a:solidFill>
              </a:rPr>
              <a:t>kompleks</a:t>
            </a:r>
            <a:r>
              <a:rPr lang="en-US" sz="2200" dirty="0" smtClean="0">
                <a:solidFill>
                  <a:srgbClr val="00FF00"/>
                </a:solidFill>
              </a:rPr>
              <a:t>.</a:t>
            </a:r>
          </a:p>
          <a:p>
            <a:pPr marL="0" indent="0">
              <a:buFont typeface="Wingdings" pitchFamily="2" charset="2"/>
              <a:buNone/>
            </a:pPr>
            <a:endParaRPr lang="en-US" sz="2200" dirty="0">
              <a:solidFill>
                <a:srgbClr val="00FF99"/>
              </a:solidFill>
            </a:endParaRPr>
          </a:p>
          <a:p>
            <a:pPr marL="0" indent="0">
              <a:buFont typeface="Wingdings" pitchFamily="2" charset="2"/>
              <a:buNone/>
            </a:pPr>
            <a:r>
              <a:rPr lang="en-US" sz="2200" dirty="0" err="1">
                <a:solidFill>
                  <a:srgbClr val="00FFFF"/>
                </a:solidFill>
              </a:rPr>
              <a:t>Wirausahawan</a:t>
            </a:r>
            <a:r>
              <a:rPr lang="en-US" sz="2200" dirty="0">
                <a:solidFill>
                  <a:srgbClr val="00FFFF"/>
                </a:solidFill>
              </a:rPr>
              <a:t> TANGGUH, </a:t>
            </a:r>
            <a:r>
              <a:rPr lang="en-US" sz="2200" dirty="0" err="1">
                <a:solidFill>
                  <a:srgbClr val="00FFFF"/>
                </a:solidFill>
              </a:rPr>
              <a:t>mempunyai</a:t>
            </a:r>
            <a:r>
              <a:rPr lang="en-US" sz="2200" dirty="0">
                <a:solidFill>
                  <a:srgbClr val="00FFFF"/>
                </a:solidFill>
              </a:rPr>
              <a:t> </a:t>
            </a:r>
            <a:r>
              <a:rPr lang="en-US" sz="2200" dirty="0" err="1">
                <a:solidFill>
                  <a:srgbClr val="00FFFF"/>
                </a:solidFill>
              </a:rPr>
              <a:t>semangat</a:t>
            </a:r>
            <a:r>
              <a:rPr lang="en-US" sz="2200" dirty="0">
                <a:solidFill>
                  <a:srgbClr val="00FFFF"/>
                </a:solidFill>
              </a:rPr>
              <a:t>, </a:t>
            </a:r>
            <a:r>
              <a:rPr lang="en-US" sz="2200" dirty="0" err="1">
                <a:solidFill>
                  <a:srgbClr val="00FFFF"/>
                </a:solidFill>
              </a:rPr>
              <a:t>sikap</a:t>
            </a:r>
            <a:r>
              <a:rPr lang="en-US" sz="2200" dirty="0">
                <a:solidFill>
                  <a:srgbClr val="00FFFF"/>
                </a:solidFill>
              </a:rPr>
              <a:t>, </a:t>
            </a:r>
            <a:r>
              <a:rPr lang="en-US" sz="2200" dirty="0" err="1">
                <a:solidFill>
                  <a:srgbClr val="00FFFF"/>
                </a:solidFill>
              </a:rPr>
              <a:t>prilaku</a:t>
            </a:r>
            <a:r>
              <a:rPr lang="en-US" sz="2200" dirty="0">
                <a:solidFill>
                  <a:srgbClr val="00FFFF"/>
                </a:solidFill>
              </a:rPr>
              <a:t> </a:t>
            </a:r>
            <a:r>
              <a:rPr lang="en-US" sz="2200" dirty="0" err="1">
                <a:solidFill>
                  <a:srgbClr val="00FFFF"/>
                </a:solidFill>
              </a:rPr>
              <a:t>dan</a:t>
            </a:r>
            <a:r>
              <a:rPr lang="en-US" sz="2200" dirty="0">
                <a:solidFill>
                  <a:srgbClr val="00FFFF"/>
                </a:solidFill>
              </a:rPr>
              <a:t> </a:t>
            </a:r>
            <a:r>
              <a:rPr lang="en-US" sz="2200" dirty="0" err="1">
                <a:solidFill>
                  <a:srgbClr val="00FFFF"/>
                </a:solidFill>
              </a:rPr>
              <a:t>kemampuan</a:t>
            </a:r>
            <a:r>
              <a:rPr lang="en-US" sz="2200" dirty="0">
                <a:solidFill>
                  <a:srgbClr val="00FFFF"/>
                </a:solidFill>
              </a:rPr>
              <a:t> </a:t>
            </a:r>
            <a:r>
              <a:rPr lang="en-US" sz="2200" dirty="0" err="1">
                <a:solidFill>
                  <a:srgbClr val="00FFFF"/>
                </a:solidFill>
              </a:rPr>
              <a:t>kewirausahaan</a:t>
            </a:r>
            <a:r>
              <a:rPr lang="en-US" sz="2200" dirty="0">
                <a:solidFill>
                  <a:srgbClr val="00FFFF"/>
                </a:solidFill>
              </a:rPr>
              <a:t> yang </a:t>
            </a:r>
            <a:r>
              <a:rPr lang="en-US" sz="2200" dirty="0" err="1">
                <a:solidFill>
                  <a:srgbClr val="00FFFF"/>
                </a:solidFill>
              </a:rPr>
              <a:t>sangat</a:t>
            </a:r>
            <a:r>
              <a:rPr lang="en-US" sz="2200" dirty="0">
                <a:solidFill>
                  <a:srgbClr val="00FFFF"/>
                </a:solidFill>
              </a:rPr>
              <a:t> </a:t>
            </a:r>
            <a:r>
              <a:rPr lang="en-US" sz="2200" dirty="0" err="1">
                <a:solidFill>
                  <a:srgbClr val="00FFFF"/>
                </a:solidFill>
              </a:rPr>
              <a:t>baik</a:t>
            </a:r>
            <a:r>
              <a:rPr lang="en-US" sz="2200" dirty="0">
                <a:solidFill>
                  <a:srgbClr val="00FFFF"/>
                </a:solidFill>
              </a:rPr>
              <a:t> </a:t>
            </a:r>
            <a:r>
              <a:rPr lang="en-US" sz="2200" dirty="0" err="1">
                <a:solidFill>
                  <a:srgbClr val="00FFFF"/>
                </a:solidFill>
              </a:rPr>
              <a:t>untuk</a:t>
            </a:r>
            <a:r>
              <a:rPr lang="en-US" sz="2200" dirty="0">
                <a:solidFill>
                  <a:srgbClr val="00FFFF"/>
                </a:solidFill>
              </a:rPr>
              <a:t> </a:t>
            </a:r>
            <a:r>
              <a:rPr lang="en-US" sz="2200" dirty="0" err="1">
                <a:solidFill>
                  <a:srgbClr val="00FFFF"/>
                </a:solidFill>
              </a:rPr>
              <a:t>dapat</a:t>
            </a:r>
            <a:r>
              <a:rPr lang="en-US" sz="2200" dirty="0">
                <a:solidFill>
                  <a:srgbClr val="00FFFF"/>
                </a:solidFill>
              </a:rPr>
              <a:t> </a:t>
            </a:r>
            <a:r>
              <a:rPr lang="en-US" sz="2200" dirty="0" err="1">
                <a:solidFill>
                  <a:srgbClr val="00FFFF"/>
                </a:solidFill>
              </a:rPr>
              <a:t>mendirikan</a:t>
            </a:r>
            <a:r>
              <a:rPr lang="en-US" sz="2200" dirty="0">
                <a:solidFill>
                  <a:srgbClr val="00FFFF"/>
                </a:solidFill>
              </a:rPr>
              <a:t>, </a:t>
            </a:r>
            <a:r>
              <a:rPr lang="en-US" sz="2200" dirty="0" err="1">
                <a:solidFill>
                  <a:srgbClr val="00FFFF"/>
                </a:solidFill>
              </a:rPr>
              <a:t>memiliki</a:t>
            </a:r>
            <a:r>
              <a:rPr lang="en-US" sz="2200" dirty="0">
                <a:solidFill>
                  <a:srgbClr val="00FFFF"/>
                </a:solidFill>
              </a:rPr>
              <a:t> </a:t>
            </a:r>
            <a:r>
              <a:rPr lang="en-US" sz="2200" dirty="0" err="1">
                <a:solidFill>
                  <a:srgbClr val="00FFFF"/>
                </a:solidFill>
              </a:rPr>
              <a:t>dan</a:t>
            </a:r>
            <a:r>
              <a:rPr lang="en-US" sz="2200" dirty="0">
                <a:solidFill>
                  <a:srgbClr val="00FFFF"/>
                </a:solidFill>
              </a:rPr>
              <a:t> </a:t>
            </a:r>
            <a:r>
              <a:rPr lang="en-US" sz="2200" dirty="0" err="1">
                <a:solidFill>
                  <a:srgbClr val="00FFFF"/>
                </a:solidFill>
              </a:rPr>
              <a:t>menangani</a:t>
            </a:r>
            <a:r>
              <a:rPr lang="en-US" sz="2200" dirty="0">
                <a:solidFill>
                  <a:srgbClr val="00FFFF"/>
                </a:solidFill>
              </a:rPr>
              <a:t> </a:t>
            </a:r>
            <a:r>
              <a:rPr lang="en-US" sz="2200" dirty="0" err="1">
                <a:solidFill>
                  <a:srgbClr val="00FFFF"/>
                </a:solidFill>
              </a:rPr>
              <a:t>perusahaan</a:t>
            </a:r>
            <a:r>
              <a:rPr lang="en-US" sz="2200" dirty="0">
                <a:solidFill>
                  <a:srgbClr val="00FFFF"/>
                </a:solidFill>
              </a:rPr>
              <a:t> yang </a:t>
            </a:r>
            <a:r>
              <a:rPr lang="en-US" sz="2200" dirty="0" err="1">
                <a:solidFill>
                  <a:srgbClr val="00FFFF"/>
                </a:solidFill>
              </a:rPr>
              <a:t>resikonya</a:t>
            </a:r>
            <a:r>
              <a:rPr lang="en-US" sz="2200" dirty="0">
                <a:solidFill>
                  <a:srgbClr val="00FFFF"/>
                </a:solidFill>
              </a:rPr>
              <a:t> </a:t>
            </a:r>
            <a:r>
              <a:rPr lang="en-US" sz="2200" dirty="0" err="1">
                <a:solidFill>
                  <a:srgbClr val="00FFFF"/>
                </a:solidFill>
              </a:rPr>
              <a:t>besar</a:t>
            </a:r>
            <a:r>
              <a:rPr lang="en-US" sz="2200" dirty="0">
                <a:solidFill>
                  <a:srgbClr val="00FFFF"/>
                </a:solidFill>
              </a:rPr>
              <a:t> </a:t>
            </a:r>
            <a:r>
              <a:rPr lang="en-US" sz="2200" dirty="0" err="1">
                <a:solidFill>
                  <a:srgbClr val="00FFFF"/>
                </a:solidFill>
              </a:rPr>
              <a:t>serta</a:t>
            </a:r>
            <a:r>
              <a:rPr lang="en-US" sz="2200" dirty="0">
                <a:solidFill>
                  <a:srgbClr val="00FFFF"/>
                </a:solidFill>
              </a:rPr>
              <a:t> </a:t>
            </a:r>
            <a:r>
              <a:rPr lang="en-US" sz="2200" dirty="0" err="1">
                <a:solidFill>
                  <a:srgbClr val="00FFFF"/>
                </a:solidFill>
              </a:rPr>
              <a:t>kegiatanya</a:t>
            </a:r>
            <a:r>
              <a:rPr lang="en-US" sz="2200" dirty="0">
                <a:solidFill>
                  <a:srgbClr val="00FFFF"/>
                </a:solidFill>
              </a:rPr>
              <a:t> </a:t>
            </a:r>
            <a:r>
              <a:rPr lang="en-US" sz="2200" dirty="0" err="1">
                <a:solidFill>
                  <a:srgbClr val="00FFFF"/>
                </a:solidFill>
              </a:rPr>
              <a:t>kompleks</a:t>
            </a:r>
            <a:r>
              <a:rPr lang="en-US" sz="2200" dirty="0">
                <a:solidFill>
                  <a:srgbClr val="00FFFF"/>
                </a:solidFill>
              </a:rPr>
              <a:t>.</a:t>
            </a:r>
          </a:p>
        </p:txBody>
      </p:sp>
      <p:sp>
        <p:nvSpPr>
          <p:cNvPr id="3" name="Rectangle 2"/>
          <p:cNvSpPr/>
          <p:nvPr/>
        </p:nvSpPr>
        <p:spPr>
          <a:xfrm>
            <a:off x="76200" y="76200"/>
            <a:ext cx="8839200" cy="17526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6200" y="2057400"/>
            <a:ext cx="8839200" cy="12192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6200" y="5105400"/>
            <a:ext cx="8839200" cy="14478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3429000"/>
            <a:ext cx="8839200" cy="14478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3400" y="762000"/>
            <a:ext cx="4419600" cy="5638800"/>
          </a:xfrm>
          <a:ln>
            <a:solidFill>
              <a:srgbClr val="FF00FF"/>
            </a:solidFill>
          </a:ln>
        </p:spPr>
        <p:txBody>
          <a:bodyPr>
            <a:noAutofit/>
          </a:bodyPr>
          <a:lstStyle/>
          <a:p>
            <a:pPr marL="346075" indent="-309563">
              <a:buNone/>
            </a:pPr>
            <a:r>
              <a:rPr lang="en-US" sz="2400" b="1" dirty="0" err="1" smtClean="0">
                <a:solidFill>
                  <a:srgbClr val="FFFF00"/>
                </a:solidFill>
              </a:rPr>
              <a:t>Perilaku</a:t>
            </a:r>
            <a:r>
              <a:rPr lang="en-US" sz="2400" b="1" dirty="0" smtClean="0">
                <a:solidFill>
                  <a:srgbClr val="FFFF00"/>
                </a:solidFill>
              </a:rPr>
              <a:t> </a:t>
            </a:r>
            <a:r>
              <a:rPr lang="en-US" sz="2400" b="1" dirty="0" err="1" smtClean="0">
                <a:solidFill>
                  <a:srgbClr val="FFFF00"/>
                </a:solidFill>
              </a:rPr>
              <a:t>Wirausaha</a:t>
            </a:r>
            <a:r>
              <a:rPr lang="en-US" sz="2400" b="1" dirty="0" smtClean="0">
                <a:solidFill>
                  <a:srgbClr val="FFFF00"/>
                </a:solidFill>
              </a:rPr>
              <a:t>:</a:t>
            </a:r>
          </a:p>
          <a:p>
            <a:pPr marL="346075" indent="-309563">
              <a:buAutoNum type="arabicPeriod"/>
            </a:pPr>
            <a:r>
              <a:rPr lang="en-US" sz="2400" b="1" dirty="0" err="1" smtClean="0">
                <a:solidFill>
                  <a:srgbClr val="FFFF00"/>
                </a:solidFill>
              </a:rPr>
              <a:t>Perilaku</a:t>
            </a:r>
            <a:r>
              <a:rPr lang="en-US" sz="2400" b="1" dirty="0" smtClean="0">
                <a:solidFill>
                  <a:srgbClr val="FFFF00"/>
                </a:solidFill>
              </a:rPr>
              <a:t> </a:t>
            </a:r>
            <a:r>
              <a:rPr lang="en-US" sz="2400" b="1" dirty="0" err="1" smtClean="0">
                <a:solidFill>
                  <a:srgbClr val="FFFF00"/>
                </a:solidFill>
              </a:rPr>
              <a:t>secara</a:t>
            </a:r>
            <a:r>
              <a:rPr lang="en-US" sz="2400" b="1" dirty="0" smtClean="0">
                <a:solidFill>
                  <a:srgbClr val="FFFF00"/>
                </a:solidFill>
              </a:rPr>
              <a:t> </a:t>
            </a:r>
            <a:r>
              <a:rPr lang="en-US" sz="2400" b="1" dirty="0" err="1" smtClean="0">
                <a:solidFill>
                  <a:srgbClr val="FFFF00"/>
                </a:solidFill>
              </a:rPr>
              <a:t>individu</a:t>
            </a:r>
            <a:endParaRPr lang="en-US" sz="2400" b="1" dirty="0" smtClean="0">
              <a:solidFill>
                <a:srgbClr val="FFFF00"/>
              </a:solidFill>
            </a:endParaRPr>
          </a:p>
          <a:p>
            <a:pPr marL="346075" indent="-309563">
              <a:buNone/>
            </a:pPr>
            <a:r>
              <a:rPr lang="en-US" sz="2400" b="1" dirty="0" smtClean="0">
                <a:solidFill>
                  <a:srgbClr val="00FFFF"/>
                </a:solidFill>
              </a:rPr>
              <a:t>	</a:t>
            </a:r>
            <a:r>
              <a:rPr lang="en-US" sz="2400" dirty="0" smtClean="0">
                <a:solidFill>
                  <a:srgbClr val="00FFFF"/>
                </a:solidFill>
              </a:rPr>
              <a:t>a. </a:t>
            </a:r>
            <a:r>
              <a:rPr lang="en-US" sz="2400" dirty="0" err="1" smtClean="0">
                <a:solidFill>
                  <a:srgbClr val="00FFFF"/>
                </a:solidFill>
              </a:rPr>
              <a:t>teguh</a:t>
            </a:r>
            <a:r>
              <a:rPr lang="en-US" sz="2400" dirty="0" smtClean="0">
                <a:solidFill>
                  <a:srgbClr val="00FFFF"/>
                </a:solidFill>
              </a:rPr>
              <a:t> </a:t>
            </a:r>
            <a:r>
              <a:rPr lang="en-US" sz="2400" dirty="0" err="1" smtClean="0">
                <a:solidFill>
                  <a:srgbClr val="00FFFF"/>
                </a:solidFill>
              </a:rPr>
              <a:t>pendiriannya</a:t>
            </a:r>
            <a:endParaRPr lang="en-US" sz="2400" dirty="0" smtClean="0">
              <a:solidFill>
                <a:srgbClr val="00FFFF"/>
              </a:solidFill>
            </a:endParaRPr>
          </a:p>
          <a:p>
            <a:pPr marL="346075" indent="-309563">
              <a:buNone/>
            </a:pPr>
            <a:r>
              <a:rPr lang="en-US" sz="2400" b="1" dirty="0" smtClean="0">
                <a:solidFill>
                  <a:srgbClr val="FFFF00"/>
                </a:solidFill>
              </a:rPr>
              <a:t>	</a:t>
            </a:r>
            <a:r>
              <a:rPr lang="en-US" sz="2400" dirty="0" smtClean="0">
                <a:solidFill>
                  <a:srgbClr val="11ED4B"/>
                </a:solidFill>
              </a:rPr>
              <a:t>b. </a:t>
            </a:r>
            <a:r>
              <a:rPr lang="en-US" sz="2400" dirty="0" err="1" smtClean="0">
                <a:solidFill>
                  <a:srgbClr val="11ED4B"/>
                </a:solidFill>
              </a:rPr>
              <a:t>selau</a:t>
            </a:r>
            <a:r>
              <a:rPr lang="en-US" sz="2400" dirty="0" smtClean="0">
                <a:solidFill>
                  <a:srgbClr val="11ED4B"/>
                </a:solidFill>
              </a:rPr>
              <a:t> </a:t>
            </a:r>
            <a:r>
              <a:rPr lang="en-US" sz="2400" dirty="0" err="1" smtClean="0">
                <a:solidFill>
                  <a:srgbClr val="11ED4B"/>
                </a:solidFill>
              </a:rPr>
              <a:t>yakin</a:t>
            </a:r>
            <a:r>
              <a:rPr lang="en-US" sz="2400" dirty="0" smtClean="0">
                <a:solidFill>
                  <a:srgbClr val="11ED4B"/>
                </a:solidFill>
              </a:rPr>
              <a:t> </a:t>
            </a:r>
            <a:r>
              <a:rPr lang="en-US" sz="2400" dirty="0" err="1" smtClean="0">
                <a:solidFill>
                  <a:srgbClr val="11ED4B"/>
                </a:solidFill>
              </a:rPr>
              <a:t>dengan</a:t>
            </a:r>
            <a:r>
              <a:rPr lang="en-US" sz="2400" dirty="0" smtClean="0">
                <a:solidFill>
                  <a:srgbClr val="11ED4B"/>
                </a:solidFill>
              </a:rPr>
              <a:t> </a:t>
            </a:r>
            <a:r>
              <a:rPr lang="en-US" sz="2400" dirty="0" err="1" smtClean="0">
                <a:solidFill>
                  <a:srgbClr val="11ED4B"/>
                </a:solidFill>
              </a:rPr>
              <a:t>apa</a:t>
            </a:r>
            <a:r>
              <a:rPr lang="en-US" sz="2400" dirty="0" smtClean="0">
                <a:solidFill>
                  <a:srgbClr val="11ED4B"/>
                </a:solidFill>
              </a:rPr>
              <a:t> yang </a:t>
            </a:r>
            <a:r>
              <a:rPr lang="en-US" sz="2400" dirty="0" err="1" smtClean="0">
                <a:solidFill>
                  <a:srgbClr val="11ED4B"/>
                </a:solidFill>
              </a:rPr>
              <a:t>dikerjakan</a:t>
            </a:r>
            <a:endParaRPr lang="en-US" sz="2400" dirty="0" smtClean="0">
              <a:solidFill>
                <a:srgbClr val="11ED4B"/>
              </a:solidFill>
            </a:endParaRPr>
          </a:p>
          <a:p>
            <a:pPr marL="346075" indent="-309563">
              <a:buNone/>
            </a:pPr>
            <a:r>
              <a:rPr lang="en-US" sz="2400" b="1" dirty="0" smtClean="0">
                <a:solidFill>
                  <a:srgbClr val="FFFF00"/>
                </a:solidFill>
              </a:rPr>
              <a:t>	</a:t>
            </a:r>
            <a:r>
              <a:rPr lang="en-US" sz="2400" dirty="0" smtClean="0">
                <a:solidFill>
                  <a:srgbClr val="FF00FF"/>
                </a:solidFill>
              </a:rPr>
              <a:t>c. </a:t>
            </a:r>
            <a:r>
              <a:rPr lang="en-US" sz="2400" dirty="0" err="1" smtClean="0">
                <a:solidFill>
                  <a:srgbClr val="FF00FF"/>
                </a:solidFill>
              </a:rPr>
              <a:t>berperilaku</a:t>
            </a:r>
            <a:r>
              <a:rPr lang="en-US" sz="2400" dirty="0" smtClean="0">
                <a:solidFill>
                  <a:srgbClr val="FF00FF"/>
                </a:solidFill>
              </a:rPr>
              <a:t> </a:t>
            </a:r>
            <a:r>
              <a:rPr lang="en-US" sz="2400" dirty="0" err="1" smtClean="0">
                <a:solidFill>
                  <a:srgbClr val="FF00FF"/>
                </a:solidFill>
              </a:rPr>
              <a:t>profesional</a:t>
            </a:r>
            <a:r>
              <a:rPr lang="en-US" sz="2400" dirty="0" smtClean="0">
                <a:solidFill>
                  <a:srgbClr val="FF00FF"/>
                </a:solidFill>
              </a:rPr>
              <a:t>, </a:t>
            </a:r>
            <a:r>
              <a:rPr lang="en-US" sz="2400" dirty="0" err="1" smtClean="0">
                <a:solidFill>
                  <a:srgbClr val="FF00FF"/>
                </a:solidFill>
              </a:rPr>
              <a:t>komit</a:t>
            </a:r>
            <a:r>
              <a:rPr lang="en-US" sz="2400" dirty="0" smtClean="0">
                <a:solidFill>
                  <a:srgbClr val="FF00FF"/>
                </a:solidFill>
              </a:rPr>
              <a:t>, </a:t>
            </a:r>
            <a:r>
              <a:rPr lang="en-US" sz="2400" dirty="0" err="1" smtClean="0">
                <a:solidFill>
                  <a:srgbClr val="FF00FF"/>
                </a:solidFill>
              </a:rPr>
              <a:t>disiplin</a:t>
            </a:r>
            <a:r>
              <a:rPr lang="en-US" sz="2400" dirty="0" smtClean="0">
                <a:solidFill>
                  <a:srgbClr val="FF00FF"/>
                </a:solidFill>
              </a:rPr>
              <a:t>, </a:t>
            </a:r>
            <a:r>
              <a:rPr lang="en-US" sz="2400" dirty="0" err="1" smtClean="0">
                <a:solidFill>
                  <a:srgbClr val="FF00FF"/>
                </a:solidFill>
              </a:rPr>
              <a:t>konsisten</a:t>
            </a:r>
            <a:r>
              <a:rPr lang="en-US" sz="2400" dirty="0" smtClean="0">
                <a:solidFill>
                  <a:srgbClr val="FF00FF"/>
                </a:solidFill>
              </a:rPr>
              <a:t>, </a:t>
            </a:r>
            <a:r>
              <a:rPr lang="en-US" sz="2400" dirty="0" err="1" smtClean="0">
                <a:solidFill>
                  <a:srgbClr val="FF00FF"/>
                </a:solidFill>
              </a:rPr>
              <a:t>jujur</a:t>
            </a:r>
            <a:r>
              <a:rPr lang="en-US" sz="2400" dirty="0" smtClean="0">
                <a:solidFill>
                  <a:srgbClr val="FF00FF"/>
                </a:solidFill>
              </a:rPr>
              <a:t> </a:t>
            </a:r>
            <a:r>
              <a:rPr lang="en-US" sz="2400" dirty="0" err="1" smtClean="0">
                <a:solidFill>
                  <a:srgbClr val="FF00FF"/>
                </a:solidFill>
              </a:rPr>
              <a:t>dan</a:t>
            </a:r>
            <a:r>
              <a:rPr lang="en-US" sz="2400" dirty="0" smtClean="0">
                <a:solidFill>
                  <a:srgbClr val="FF00FF"/>
                </a:solidFill>
              </a:rPr>
              <a:t> </a:t>
            </a:r>
            <a:r>
              <a:rPr lang="en-US" sz="2400" dirty="0" err="1" smtClean="0">
                <a:solidFill>
                  <a:srgbClr val="FF00FF"/>
                </a:solidFill>
              </a:rPr>
              <a:t>terbuka</a:t>
            </a:r>
            <a:endParaRPr lang="en-US" sz="2400" dirty="0" smtClean="0">
              <a:solidFill>
                <a:srgbClr val="FF00FF"/>
              </a:solidFill>
            </a:endParaRPr>
          </a:p>
          <a:p>
            <a:pPr marL="346075" indent="-309563">
              <a:buNone/>
            </a:pPr>
            <a:r>
              <a:rPr lang="en-US" sz="2400" b="1" dirty="0" smtClean="0">
                <a:solidFill>
                  <a:srgbClr val="F6CD36"/>
                </a:solidFill>
              </a:rPr>
              <a:t>	</a:t>
            </a:r>
            <a:r>
              <a:rPr lang="en-US" sz="2400" dirty="0" smtClean="0">
                <a:solidFill>
                  <a:srgbClr val="F6CD36"/>
                </a:solidFill>
              </a:rPr>
              <a:t>d. </a:t>
            </a:r>
            <a:r>
              <a:rPr lang="en-US" sz="2400" dirty="0" err="1" smtClean="0">
                <a:solidFill>
                  <a:srgbClr val="F6CD36"/>
                </a:solidFill>
              </a:rPr>
              <a:t>optimis</a:t>
            </a:r>
            <a:endParaRPr lang="en-US" sz="2400" dirty="0" smtClean="0">
              <a:solidFill>
                <a:srgbClr val="F6CD36"/>
              </a:solidFill>
            </a:endParaRPr>
          </a:p>
          <a:p>
            <a:pPr marL="346075" indent="-309563">
              <a:buNone/>
            </a:pPr>
            <a:r>
              <a:rPr lang="en-US" sz="2400" b="1" dirty="0" smtClean="0">
                <a:solidFill>
                  <a:srgbClr val="CC99FF"/>
                </a:solidFill>
              </a:rPr>
              <a:t>	</a:t>
            </a:r>
            <a:r>
              <a:rPr lang="en-US" sz="2400" dirty="0" smtClean="0">
                <a:solidFill>
                  <a:srgbClr val="CC99FF"/>
                </a:solidFill>
              </a:rPr>
              <a:t>e. </a:t>
            </a:r>
            <a:r>
              <a:rPr lang="en-US" sz="2400" dirty="0" err="1" smtClean="0">
                <a:solidFill>
                  <a:srgbClr val="CC99FF"/>
                </a:solidFill>
              </a:rPr>
              <a:t>berfikir</a:t>
            </a:r>
            <a:r>
              <a:rPr lang="en-US" sz="2400" dirty="0" smtClean="0">
                <a:solidFill>
                  <a:srgbClr val="CC99FF"/>
                </a:solidFill>
              </a:rPr>
              <a:t> </a:t>
            </a:r>
            <a:r>
              <a:rPr lang="en-US" sz="2400" dirty="0" err="1" smtClean="0">
                <a:solidFill>
                  <a:srgbClr val="CC99FF"/>
                </a:solidFill>
              </a:rPr>
              <a:t>positif</a:t>
            </a:r>
            <a:endParaRPr lang="en-US" sz="2400" dirty="0" smtClean="0">
              <a:solidFill>
                <a:srgbClr val="CC99FF"/>
              </a:solidFill>
            </a:endParaRPr>
          </a:p>
          <a:p>
            <a:pPr marL="346075" indent="-309563">
              <a:buNone/>
            </a:pPr>
            <a:r>
              <a:rPr lang="en-US" sz="2400" b="1" dirty="0" smtClean="0">
                <a:solidFill>
                  <a:schemeClr val="accent6"/>
                </a:solidFill>
              </a:rPr>
              <a:t>	</a:t>
            </a:r>
            <a:r>
              <a:rPr lang="en-US" sz="2400" dirty="0" smtClean="0">
                <a:solidFill>
                  <a:schemeClr val="accent6"/>
                </a:solidFill>
              </a:rPr>
              <a:t>f.  </a:t>
            </a:r>
            <a:r>
              <a:rPr lang="en-US" sz="2400" dirty="0" err="1" smtClean="0">
                <a:solidFill>
                  <a:schemeClr val="accent6"/>
                </a:solidFill>
              </a:rPr>
              <a:t>Visioner</a:t>
            </a:r>
            <a:r>
              <a:rPr lang="en-US" sz="2400" dirty="0" smtClean="0">
                <a:solidFill>
                  <a:schemeClr val="accent6"/>
                </a:solidFill>
              </a:rPr>
              <a:t> (</a:t>
            </a:r>
            <a:r>
              <a:rPr lang="en-US" sz="2400" dirty="0" err="1" smtClean="0">
                <a:solidFill>
                  <a:schemeClr val="accent6"/>
                </a:solidFill>
              </a:rPr>
              <a:t>penuh</a:t>
            </a:r>
            <a:r>
              <a:rPr lang="en-US" sz="2400" dirty="0" smtClean="0">
                <a:solidFill>
                  <a:schemeClr val="accent6"/>
                </a:solidFill>
              </a:rPr>
              <a:t> </a:t>
            </a:r>
            <a:r>
              <a:rPr lang="en-US" sz="2400" dirty="0" err="1" smtClean="0">
                <a:solidFill>
                  <a:schemeClr val="accent6"/>
                </a:solidFill>
              </a:rPr>
              <a:t>dengan</a:t>
            </a:r>
            <a:r>
              <a:rPr lang="en-US" sz="2400" dirty="0" smtClean="0">
                <a:solidFill>
                  <a:schemeClr val="accent6"/>
                </a:solidFill>
              </a:rPr>
              <a:t> </a:t>
            </a:r>
            <a:r>
              <a:rPr lang="en-US" sz="2400" dirty="0" err="1" smtClean="0">
                <a:solidFill>
                  <a:schemeClr val="accent6"/>
                </a:solidFill>
              </a:rPr>
              <a:t>rencana</a:t>
            </a:r>
            <a:r>
              <a:rPr lang="en-US" sz="2400" dirty="0" smtClean="0">
                <a:solidFill>
                  <a:schemeClr val="accent6"/>
                </a:solidFill>
              </a:rPr>
              <a:t>)</a:t>
            </a:r>
          </a:p>
          <a:p>
            <a:pPr marL="346075" indent="-309563">
              <a:buNone/>
            </a:pPr>
            <a:r>
              <a:rPr lang="en-US" sz="2400" b="1" dirty="0" smtClean="0">
                <a:solidFill>
                  <a:srgbClr val="FB5763"/>
                </a:solidFill>
              </a:rPr>
              <a:t>	</a:t>
            </a:r>
            <a:r>
              <a:rPr lang="en-US" sz="2400" dirty="0" smtClean="0">
                <a:solidFill>
                  <a:srgbClr val="FB5763"/>
                </a:solidFill>
              </a:rPr>
              <a:t>g. </a:t>
            </a:r>
            <a:r>
              <a:rPr lang="en-US" sz="2400" dirty="0" err="1" smtClean="0">
                <a:solidFill>
                  <a:srgbClr val="FB5763"/>
                </a:solidFill>
              </a:rPr>
              <a:t>kreatif</a:t>
            </a:r>
            <a:r>
              <a:rPr lang="en-US" sz="2400" dirty="0" smtClean="0">
                <a:solidFill>
                  <a:srgbClr val="FB5763"/>
                </a:solidFill>
              </a:rPr>
              <a:t>, </a:t>
            </a:r>
            <a:r>
              <a:rPr lang="en-US" sz="2400" dirty="0" err="1" smtClean="0">
                <a:solidFill>
                  <a:srgbClr val="FB5763"/>
                </a:solidFill>
              </a:rPr>
              <a:t>inovatif</a:t>
            </a:r>
            <a:r>
              <a:rPr lang="en-US" sz="2400" dirty="0" smtClean="0">
                <a:solidFill>
                  <a:srgbClr val="FB5763"/>
                </a:solidFill>
              </a:rPr>
              <a:t> </a:t>
            </a:r>
            <a:r>
              <a:rPr lang="en-US" sz="2400" dirty="0" err="1" smtClean="0">
                <a:solidFill>
                  <a:srgbClr val="FB5763"/>
                </a:solidFill>
              </a:rPr>
              <a:t>dan</a:t>
            </a:r>
            <a:r>
              <a:rPr lang="en-US" sz="2400" dirty="0" smtClean="0">
                <a:solidFill>
                  <a:srgbClr val="FB5763"/>
                </a:solidFill>
              </a:rPr>
              <a:t> </a:t>
            </a:r>
            <a:r>
              <a:rPr lang="en-US" sz="2400" dirty="0" err="1" smtClean="0">
                <a:solidFill>
                  <a:srgbClr val="FB5763"/>
                </a:solidFill>
              </a:rPr>
              <a:t>yakin</a:t>
            </a:r>
            <a:endParaRPr lang="en-US" sz="2400" b="1" dirty="0" smtClean="0">
              <a:solidFill>
                <a:srgbClr val="FB5763"/>
              </a:solidFill>
            </a:endParaRPr>
          </a:p>
          <a:p>
            <a:pPr marL="493776" indent="-457200">
              <a:buNone/>
            </a:pPr>
            <a:endParaRPr lang="en-US" sz="2400" dirty="0">
              <a:solidFill>
                <a:srgbClr val="FFFF00"/>
              </a:solidFill>
            </a:endParaRPr>
          </a:p>
        </p:txBody>
      </p:sp>
      <p:sp>
        <p:nvSpPr>
          <p:cNvPr id="4" name="Rectangle 3"/>
          <p:cNvSpPr/>
          <p:nvPr/>
        </p:nvSpPr>
        <p:spPr>
          <a:xfrm>
            <a:off x="152400" y="1905000"/>
            <a:ext cx="3733800" cy="2677656"/>
          </a:xfrm>
          <a:prstGeom prst="rect">
            <a:avLst/>
          </a:prstGeom>
          <a:ln>
            <a:solidFill>
              <a:srgbClr val="00FF99"/>
            </a:solidFill>
          </a:ln>
        </p:spPr>
        <p:txBody>
          <a:bodyPr wrap="square">
            <a:spAutoFit/>
          </a:bodyPr>
          <a:lstStyle/>
          <a:p>
            <a:pPr algn="ctr">
              <a:buNone/>
            </a:pPr>
            <a:r>
              <a:rPr lang="en-US" sz="2400" b="1" dirty="0" err="1" smtClean="0">
                <a:solidFill>
                  <a:srgbClr val="FFFF00"/>
                </a:solidFill>
              </a:rPr>
              <a:t>Langkah</a:t>
            </a:r>
            <a:r>
              <a:rPr lang="en-US" sz="2400" b="1" dirty="0" smtClean="0">
                <a:solidFill>
                  <a:srgbClr val="FFFF00"/>
                </a:solidFill>
              </a:rPr>
              <a:t> </a:t>
            </a:r>
            <a:r>
              <a:rPr lang="en-US" sz="2400" b="1" dirty="0" err="1" smtClean="0">
                <a:solidFill>
                  <a:srgbClr val="FFFF00"/>
                </a:solidFill>
              </a:rPr>
              <a:t>menjadi</a:t>
            </a:r>
            <a:r>
              <a:rPr lang="en-US" sz="2400" b="1" dirty="0" smtClean="0">
                <a:solidFill>
                  <a:srgbClr val="FFFF00"/>
                </a:solidFill>
              </a:rPr>
              <a:t> </a:t>
            </a:r>
            <a:r>
              <a:rPr lang="en-US" sz="2400" b="1" dirty="0" err="1" smtClean="0">
                <a:solidFill>
                  <a:srgbClr val="FFFF00"/>
                </a:solidFill>
              </a:rPr>
              <a:t>seorang</a:t>
            </a:r>
            <a:r>
              <a:rPr lang="en-US" sz="2400" b="1" dirty="0" smtClean="0">
                <a:solidFill>
                  <a:srgbClr val="FFFF00"/>
                </a:solidFill>
              </a:rPr>
              <a:t> </a:t>
            </a:r>
            <a:r>
              <a:rPr lang="en-US" sz="2400" b="1" dirty="0" err="1" smtClean="0">
                <a:solidFill>
                  <a:srgbClr val="FFFF00"/>
                </a:solidFill>
              </a:rPr>
              <a:t>Wirausaha</a:t>
            </a:r>
            <a:endParaRPr lang="en-US" sz="2400" b="1" dirty="0" smtClean="0">
              <a:solidFill>
                <a:srgbClr val="FFFF00"/>
              </a:solidFill>
            </a:endParaRPr>
          </a:p>
          <a:p>
            <a:pPr marL="493776" indent="-457200">
              <a:buNone/>
            </a:pPr>
            <a:r>
              <a:rPr lang="en-US" sz="2400" dirty="0" smtClean="0">
                <a:solidFill>
                  <a:srgbClr val="F6CD36"/>
                </a:solidFill>
              </a:rPr>
              <a:t>1. </a:t>
            </a:r>
            <a:r>
              <a:rPr lang="en-US" sz="2400" dirty="0" err="1" smtClean="0">
                <a:solidFill>
                  <a:srgbClr val="F6CD36"/>
                </a:solidFill>
              </a:rPr>
              <a:t>Sumber</a:t>
            </a:r>
            <a:r>
              <a:rPr lang="en-US" sz="2400" dirty="0" smtClean="0">
                <a:solidFill>
                  <a:srgbClr val="F6CD36"/>
                </a:solidFill>
              </a:rPr>
              <a:t> </a:t>
            </a:r>
            <a:r>
              <a:rPr lang="en-US" sz="2400" dirty="0" err="1" smtClean="0">
                <a:solidFill>
                  <a:srgbClr val="F6CD36"/>
                </a:solidFill>
              </a:rPr>
              <a:t>ide</a:t>
            </a:r>
            <a:r>
              <a:rPr lang="en-US" sz="2400" dirty="0" smtClean="0">
                <a:solidFill>
                  <a:srgbClr val="F6CD36"/>
                </a:solidFill>
              </a:rPr>
              <a:t> </a:t>
            </a:r>
            <a:r>
              <a:rPr lang="en-US" sz="2400" dirty="0" err="1" smtClean="0">
                <a:solidFill>
                  <a:srgbClr val="F6CD36"/>
                </a:solidFill>
              </a:rPr>
              <a:t>bisnis</a:t>
            </a:r>
            <a:endParaRPr lang="en-US" sz="2400" dirty="0" smtClean="0">
              <a:solidFill>
                <a:srgbClr val="F6CD36"/>
              </a:solidFill>
            </a:endParaRPr>
          </a:p>
          <a:p>
            <a:pPr marL="493776" indent="-457200">
              <a:buNone/>
            </a:pPr>
            <a:r>
              <a:rPr lang="en-US" sz="2400" dirty="0" smtClean="0">
                <a:solidFill>
                  <a:srgbClr val="00FF00"/>
                </a:solidFill>
              </a:rPr>
              <a:t>2. </a:t>
            </a:r>
            <a:r>
              <a:rPr lang="en-US" sz="2400" dirty="0" err="1" smtClean="0">
                <a:solidFill>
                  <a:srgbClr val="00FF00"/>
                </a:solidFill>
              </a:rPr>
              <a:t>Melihat</a:t>
            </a:r>
            <a:r>
              <a:rPr lang="en-US" sz="2400" dirty="0" smtClean="0">
                <a:solidFill>
                  <a:srgbClr val="00FF00"/>
                </a:solidFill>
              </a:rPr>
              <a:t> </a:t>
            </a:r>
            <a:r>
              <a:rPr lang="en-US" sz="2400" dirty="0" err="1" smtClean="0">
                <a:solidFill>
                  <a:srgbClr val="00FF00"/>
                </a:solidFill>
              </a:rPr>
              <a:t>peluang</a:t>
            </a:r>
            <a:r>
              <a:rPr lang="en-US" sz="2400" dirty="0" smtClean="0">
                <a:solidFill>
                  <a:srgbClr val="00FF00"/>
                </a:solidFill>
              </a:rPr>
              <a:t> </a:t>
            </a:r>
            <a:r>
              <a:rPr lang="en-US" sz="2400" dirty="0" err="1" smtClean="0">
                <a:solidFill>
                  <a:srgbClr val="00FF00"/>
                </a:solidFill>
              </a:rPr>
              <a:t>usaha</a:t>
            </a:r>
            <a:endParaRPr lang="en-US" sz="2400" dirty="0" smtClean="0">
              <a:solidFill>
                <a:srgbClr val="00FF00"/>
              </a:solidFill>
            </a:endParaRPr>
          </a:p>
          <a:p>
            <a:pPr marL="493776" indent="-457200">
              <a:buNone/>
            </a:pPr>
            <a:r>
              <a:rPr lang="en-US" sz="2400" dirty="0" smtClean="0">
                <a:solidFill>
                  <a:srgbClr val="00FFFF"/>
                </a:solidFill>
              </a:rPr>
              <a:t>3. </a:t>
            </a:r>
            <a:r>
              <a:rPr lang="en-US" sz="2400" dirty="0" err="1" smtClean="0">
                <a:solidFill>
                  <a:srgbClr val="00FFFF"/>
                </a:solidFill>
              </a:rPr>
              <a:t>Analisa</a:t>
            </a:r>
            <a:r>
              <a:rPr lang="en-US" sz="2400" dirty="0" smtClean="0">
                <a:solidFill>
                  <a:srgbClr val="00FFFF"/>
                </a:solidFill>
              </a:rPr>
              <a:t> </a:t>
            </a:r>
            <a:r>
              <a:rPr lang="en-US" sz="2400" dirty="0" err="1" smtClean="0">
                <a:solidFill>
                  <a:srgbClr val="00FFFF"/>
                </a:solidFill>
              </a:rPr>
              <a:t>Peluang</a:t>
            </a:r>
            <a:r>
              <a:rPr lang="en-US" sz="2400" dirty="0" smtClean="0">
                <a:solidFill>
                  <a:srgbClr val="00FFFF"/>
                </a:solidFill>
              </a:rPr>
              <a:t> </a:t>
            </a:r>
            <a:r>
              <a:rPr lang="en-US" sz="2400" dirty="0" err="1" smtClean="0">
                <a:solidFill>
                  <a:srgbClr val="00FFFF"/>
                </a:solidFill>
              </a:rPr>
              <a:t>usaha</a:t>
            </a:r>
            <a:endParaRPr lang="en-US" sz="2400" dirty="0" smtClean="0">
              <a:solidFill>
                <a:srgbClr val="00FFFF"/>
              </a:solidFill>
            </a:endParaRPr>
          </a:p>
          <a:p>
            <a:pPr marL="493776" indent="-457200">
              <a:buNone/>
            </a:pPr>
            <a:r>
              <a:rPr lang="en-US" sz="2400" dirty="0" smtClean="0">
                <a:solidFill>
                  <a:srgbClr val="FF00FF"/>
                </a:solidFill>
              </a:rPr>
              <a:t>4. </a:t>
            </a:r>
            <a:r>
              <a:rPr lang="en-US" sz="2400" dirty="0" err="1" smtClean="0">
                <a:solidFill>
                  <a:srgbClr val="FF00FF"/>
                </a:solidFill>
              </a:rPr>
              <a:t>Perencanaan</a:t>
            </a:r>
            <a:r>
              <a:rPr lang="en-US" sz="2400" dirty="0" smtClean="0">
                <a:solidFill>
                  <a:srgbClr val="FF00FF"/>
                </a:solidFill>
              </a:rPr>
              <a:t> </a:t>
            </a:r>
            <a:r>
              <a:rPr lang="en-US" sz="2400" dirty="0" err="1" smtClean="0">
                <a:solidFill>
                  <a:srgbClr val="FF00FF"/>
                </a:solidFill>
              </a:rPr>
              <a:t>usaha</a:t>
            </a:r>
            <a:endParaRPr lang="en-US" sz="2400" dirty="0" smtClean="0">
              <a:solidFill>
                <a:srgbClr val="FF00FF"/>
              </a:solidFill>
            </a:endParaRPr>
          </a:p>
          <a:p>
            <a:pPr marL="493776" indent="-457200">
              <a:buNone/>
            </a:pPr>
            <a:r>
              <a:rPr lang="en-US" sz="2400" dirty="0" smtClean="0">
                <a:solidFill>
                  <a:srgbClr val="FFFF00"/>
                </a:solidFill>
              </a:rPr>
              <a:t>5. </a:t>
            </a:r>
            <a:r>
              <a:rPr lang="en-US" sz="2400" dirty="0" err="1" smtClean="0">
                <a:solidFill>
                  <a:srgbClr val="FFFF00"/>
                </a:solidFill>
              </a:rPr>
              <a:t>Menjalankan</a:t>
            </a:r>
            <a:r>
              <a:rPr lang="en-US" sz="2400" dirty="0" smtClean="0">
                <a:solidFill>
                  <a:srgbClr val="FFFF00"/>
                </a:solidFill>
              </a:rPr>
              <a:t> </a:t>
            </a:r>
            <a:r>
              <a:rPr lang="en-US" sz="2400" dirty="0" err="1" smtClean="0">
                <a:solidFill>
                  <a:srgbClr val="FFFF00"/>
                </a:solidFill>
              </a:rPr>
              <a:t>usaha</a:t>
            </a:r>
            <a:endParaRPr lang="en-US" sz="2400" dirty="0" smtClean="0">
              <a:solidFill>
                <a:srgbClr val="FFFF00"/>
              </a:solidFill>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04800"/>
            <a:ext cx="8991600" cy="6435725"/>
          </a:xfrm>
        </p:spPr>
        <p:txBody>
          <a:bodyPr>
            <a:normAutofit/>
          </a:bodyPr>
          <a:lstStyle/>
          <a:p>
            <a:pPr marL="493776" indent="-457200">
              <a:buNone/>
            </a:pPr>
            <a:r>
              <a:rPr lang="en-US" sz="2000" b="1" dirty="0" smtClean="0">
                <a:solidFill>
                  <a:srgbClr val="FFFF00"/>
                </a:solidFill>
              </a:rPr>
              <a:t>                  </a:t>
            </a:r>
            <a:r>
              <a:rPr lang="en-US" sz="2000" b="1" dirty="0" err="1" smtClean="0">
                <a:solidFill>
                  <a:srgbClr val="FFFF00"/>
                </a:solidFill>
              </a:rPr>
              <a:t>Perilaku</a:t>
            </a:r>
            <a:r>
              <a:rPr lang="en-US" sz="2000" b="1" dirty="0" smtClean="0">
                <a:solidFill>
                  <a:srgbClr val="FFFF00"/>
                </a:solidFill>
              </a:rPr>
              <a:t> </a:t>
            </a:r>
            <a:r>
              <a:rPr lang="en-US" sz="2000" b="1" dirty="0" err="1" smtClean="0">
                <a:solidFill>
                  <a:srgbClr val="FFFF00"/>
                </a:solidFill>
              </a:rPr>
              <a:t>secara</a:t>
            </a:r>
            <a:r>
              <a:rPr lang="en-US" sz="2000" b="1" dirty="0" smtClean="0">
                <a:solidFill>
                  <a:srgbClr val="FFFF00"/>
                </a:solidFill>
              </a:rPr>
              <a:t> </a:t>
            </a:r>
            <a:r>
              <a:rPr lang="en-US" sz="2000" b="1" dirty="0" err="1" smtClean="0">
                <a:solidFill>
                  <a:srgbClr val="FFFF00"/>
                </a:solidFill>
              </a:rPr>
              <a:t>sosial</a:t>
            </a:r>
            <a:r>
              <a:rPr lang="en-US" sz="2000" b="1" dirty="0" smtClean="0">
                <a:solidFill>
                  <a:srgbClr val="FFFF00"/>
                </a:solidFill>
              </a:rPr>
              <a:t> </a:t>
            </a:r>
            <a:r>
              <a:rPr lang="en-US" sz="2000" b="1" dirty="0" err="1" smtClean="0">
                <a:solidFill>
                  <a:srgbClr val="FFFF00"/>
                </a:solidFill>
              </a:rPr>
              <a:t>dan</a:t>
            </a:r>
            <a:r>
              <a:rPr lang="en-US" sz="2000" b="1" dirty="0" smtClean="0">
                <a:solidFill>
                  <a:srgbClr val="FFFF00"/>
                </a:solidFill>
              </a:rPr>
              <a:t> </a:t>
            </a:r>
            <a:r>
              <a:rPr lang="en-US" sz="2000" b="1" dirty="0" err="1" smtClean="0">
                <a:solidFill>
                  <a:srgbClr val="FFFF00"/>
                </a:solidFill>
              </a:rPr>
              <a:t>lingkungan</a:t>
            </a:r>
            <a:r>
              <a:rPr lang="en-US" sz="2000" b="1" dirty="0" smtClean="0">
                <a:solidFill>
                  <a:srgbClr val="FFFF00"/>
                </a:solidFill>
              </a:rPr>
              <a:t> </a:t>
            </a:r>
            <a:r>
              <a:rPr lang="en-US" sz="2000" b="1" dirty="0" err="1" smtClean="0">
                <a:solidFill>
                  <a:srgbClr val="FFFF00"/>
                </a:solidFill>
              </a:rPr>
              <a:t>pekerjaan</a:t>
            </a:r>
            <a:r>
              <a:rPr lang="en-US" sz="2000" b="1" dirty="0" smtClean="0">
                <a:solidFill>
                  <a:srgbClr val="FFFF00"/>
                </a:solidFill>
              </a:rPr>
              <a:t>:</a:t>
            </a:r>
          </a:p>
          <a:p>
            <a:pPr marL="493776" indent="-457200">
              <a:buNone/>
            </a:pPr>
            <a:r>
              <a:rPr lang="en-US" sz="2000" b="1" dirty="0" smtClean="0">
                <a:solidFill>
                  <a:srgbClr val="FFFF00"/>
                </a:solidFill>
              </a:rPr>
              <a:t>	</a:t>
            </a:r>
            <a:r>
              <a:rPr lang="en-US" sz="2000" dirty="0" smtClean="0">
                <a:solidFill>
                  <a:srgbClr val="FFFF00"/>
                </a:solidFill>
              </a:rPr>
              <a:t>a. </a:t>
            </a:r>
            <a:r>
              <a:rPr lang="en-US" sz="2000" dirty="0" err="1" smtClean="0">
                <a:solidFill>
                  <a:srgbClr val="FFFF00"/>
                </a:solidFill>
              </a:rPr>
              <a:t>berpenampilan</a:t>
            </a:r>
            <a:r>
              <a:rPr lang="en-US" sz="2000" dirty="0" smtClean="0">
                <a:solidFill>
                  <a:srgbClr val="FFFF00"/>
                </a:solidFill>
              </a:rPr>
              <a:t> </a:t>
            </a:r>
            <a:r>
              <a:rPr lang="en-US" sz="2000" dirty="0" err="1" smtClean="0">
                <a:solidFill>
                  <a:srgbClr val="FFFF00"/>
                </a:solidFill>
              </a:rPr>
              <a:t>rapi</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disukai</a:t>
            </a:r>
            <a:r>
              <a:rPr lang="en-US" sz="2000" dirty="0" smtClean="0">
                <a:solidFill>
                  <a:srgbClr val="FFFF00"/>
                </a:solidFill>
              </a:rPr>
              <a:t> </a:t>
            </a:r>
            <a:r>
              <a:rPr lang="en-US" sz="2000" dirty="0" err="1" smtClean="0">
                <a:solidFill>
                  <a:srgbClr val="FFFF00"/>
                </a:solidFill>
              </a:rPr>
              <a:t>setiap</a:t>
            </a:r>
            <a:r>
              <a:rPr lang="en-US" sz="2000" dirty="0" smtClean="0">
                <a:solidFill>
                  <a:srgbClr val="FFFF00"/>
                </a:solidFill>
              </a:rPr>
              <a:t> </a:t>
            </a:r>
            <a:r>
              <a:rPr lang="en-US" sz="2000" dirty="0" err="1" smtClean="0">
                <a:solidFill>
                  <a:srgbClr val="FFFF00"/>
                </a:solidFill>
              </a:rPr>
              <a:t>orang</a:t>
            </a:r>
            <a:endParaRPr lang="en-US" sz="2000" dirty="0" smtClean="0">
              <a:solidFill>
                <a:srgbClr val="FFFF00"/>
              </a:solidFill>
            </a:endParaRPr>
          </a:p>
          <a:p>
            <a:pPr marL="493776" indent="-457200">
              <a:buNone/>
            </a:pPr>
            <a:r>
              <a:rPr lang="en-US" sz="2000" b="1" dirty="0" smtClean="0">
                <a:solidFill>
                  <a:srgbClr val="FFFF00"/>
                </a:solidFill>
              </a:rPr>
              <a:t>	</a:t>
            </a:r>
            <a:r>
              <a:rPr lang="en-US" sz="2000" dirty="0" smtClean="0">
                <a:solidFill>
                  <a:srgbClr val="FFFF00"/>
                </a:solidFill>
              </a:rPr>
              <a:t>b. </a:t>
            </a:r>
            <a:r>
              <a:rPr lang="en-US" sz="2000" dirty="0" err="1" smtClean="0">
                <a:solidFill>
                  <a:srgbClr val="FFFF00"/>
                </a:solidFill>
              </a:rPr>
              <a:t>berperilaku</a:t>
            </a:r>
            <a:r>
              <a:rPr lang="en-US" sz="2000" dirty="0" smtClean="0">
                <a:solidFill>
                  <a:srgbClr val="FFFF00"/>
                </a:solidFill>
              </a:rPr>
              <a:t> </a:t>
            </a:r>
            <a:r>
              <a:rPr lang="en-US" sz="2000" dirty="0" err="1" smtClean="0">
                <a:solidFill>
                  <a:srgbClr val="FFFF00"/>
                </a:solidFill>
              </a:rPr>
              <a:t>baik</a:t>
            </a:r>
            <a:r>
              <a:rPr lang="en-US" sz="2000" dirty="0" smtClean="0">
                <a:solidFill>
                  <a:srgbClr val="FFFF00"/>
                </a:solidFill>
              </a:rPr>
              <a:t> </a:t>
            </a:r>
            <a:r>
              <a:rPr lang="en-US" sz="2000" dirty="0" err="1" smtClean="0">
                <a:solidFill>
                  <a:srgbClr val="FFFF00"/>
                </a:solidFill>
              </a:rPr>
              <a:t>sehingga</a:t>
            </a:r>
            <a:r>
              <a:rPr lang="en-US" sz="2000" dirty="0" smtClean="0">
                <a:solidFill>
                  <a:srgbClr val="FFFF00"/>
                </a:solidFill>
              </a:rPr>
              <a:t> </a:t>
            </a:r>
            <a:r>
              <a:rPr lang="en-US" sz="2000" dirty="0" err="1" smtClean="0">
                <a:solidFill>
                  <a:srgbClr val="FFFF00"/>
                </a:solidFill>
              </a:rPr>
              <a:t>banyak</a:t>
            </a:r>
            <a:r>
              <a:rPr lang="en-US" sz="2000" dirty="0" smtClean="0">
                <a:solidFill>
                  <a:srgbClr val="FFFF00"/>
                </a:solidFill>
              </a:rPr>
              <a:t> </a:t>
            </a:r>
            <a:r>
              <a:rPr lang="en-US" sz="2000" dirty="0" err="1" smtClean="0">
                <a:solidFill>
                  <a:srgbClr val="FFFF00"/>
                </a:solidFill>
              </a:rPr>
              <a:t>orang</a:t>
            </a:r>
            <a:r>
              <a:rPr lang="en-US" sz="2000" dirty="0" smtClean="0">
                <a:solidFill>
                  <a:srgbClr val="FFFF00"/>
                </a:solidFill>
              </a:rPr>
              <a:t> yang </a:t>
            </a:r>
            <a:r>
              <a:rPr lang="en-US" sz="2000" dirty="0" err="1" smtClean="0">
                <a:solidFill>
                  <a:srgbClr val="FFFF00"/>
                </a:solidFill>
              </a:rPr>
              <a:t>menyukai</a:t>
            </a:r>
            <a:endParaRPr lang="en-US" sz="2000" dirty="0" smtClean="0">
              <a:solidFill>
                <a:srgbClr val="FFFF00"/>
              </a:solidFill>
            </a:endParaRPr>
          </a:p>
          <a:p>
            <a:pPr marL="493776" indent="-457200">
              <a:buNone/>
            </a:pPr>
            <a:r>
              <a:rPr lang="en-US" sz="2000" b="1" dirty="0" smtClean="0">
                <a:solidFill>
                  <a:srgbClr val="FFFF00"/>
                </a:solidFill>
              </a:rPr>
              <a:t>	</a:t>
            </a:r>
            <a:r>
              <a:rPr lang="en-US" sz="2000" dirty="0" smtClean="0">
                <a:solidFill>
                  <a:srgbClr val="FFFF00"/>
                </a:solidFill>
              </a:rPr>
              <a:t>c. </a:t>
            </a:r>
            <a:r>
              <a:rPr lang="en-US" sz="2000" dirty="0" err="1" smtClean="0">
                <a:solidFill>
                  <a:srgbClr val="FFFF00"/>
                </a:solidFill>
              </a:rPr>
              <a:t>senang</a:t>
            </a:r>
            <a:r>
              <a:rPr lang="en-US" sz="2000" dirty="0" smtClean="0">
                <a:solidFill>
                  <a:srgbClr val="FFFF00"/>
                </a:solidFill>
              </a:rPr>
              <a:t> </a:t>
            </a:r>
            <a:r>
              <a:rPr lang="en-US" sz="2000" dirty="0" err="1" smtClean="0">
                <a:solidFill>
                  <a:srgbClr val="FFFF00"/>
                </a:solidFill>
              </a:rPr>
              <a:t>memotivasi</a:t>
            </a:r>
            <a:r>
              <a:rPr lang="en-US" sz="2000" dirty="0" smtClean="0">
                <a:solidFill>
                  <a:srgbClr val="FFFF00"/>
                </a:solidFill>
              </a:rPr>
              <a:t> </a:t>
            </a:r>
            <a:r>
              <a:rPr lang="en-US" sz="2000" dirty="0" err="1" smtClean="0">
                <a:solidFill>
                  <a:srgbClr val="FFFF00"/>
                </a:solidFill>
              </a:rPr>
              <a:t>orang</a:t>
            </a:r>
            <a:r>
              <a:rPr lang="en-US" sz="2000" dirty="0" smtClean="0">
                <a:solidFill>
                  <a:srgbClr val="FFFF00"/>
                </a:solidFill>
              </a:rPr>
              <a:t> lain</a:t>
            </a:r>
          </a:p>
          <a:p>
            <a:pPr marL="493776" indent="-457200">
              <a:buNone/>
            </a:pPr>
            <a:r>
              <a:rPr lang="en-US" sz="2000" b="1" dirty="0" smtClean="0">
                <a:solidFill>
                  <a:srgbClr val="FFFF00"/>
                </a:solidFill>
              </a:rPr>
              <a:t>	</a:t>
            </a:r>
            <a:r>
              <a:rPr lang="en-US" sz="2000" dirty="0" smtClean="0">
                <a:solidFill>
                  <a:srgbClr val="FFFF00"/>
                </a:solidFill>
              </a:rPr>
              <a:t>d. </a:t>
            </a:r>
            <a:r>
              <a:rPr lang="en-US" sz="2000" dirty="0" err="1" smtClean="0">
                <a:solidFill>
                  <a:srgbClr val="FFFF00"/>
                </a:solidFill>
              </a:rPr>
              <a:t>menjadi</a:t>
            </a:r>
            <a:r>
              <a:rPr lang="en-US" sz="2000" dirty="0" smtClean="0">
                <a:solidFill>
                  <a:srgbClr val="FFFF00"/>
                </a:solidFill>
              </a:rPr>
              <a:t> </a:t>
            </a:r>
            <a:r>
              <a:rPr lang="en-US" sz="2000" dirty="0" err="1" smtClean="0">
                <a:solidFill>
                  <a:srgbClr val="FFFF00"/>
                </a:solidFill>
              </a:rPr>
              <a:t>teladan</a:t>
            </a:r>
            <a:r>
              <a:rPr lang="en-US" sz="2000" dirty="0" smtClean="0">
                <a:solidFill>
                  <a:srgbClr val="FFFF00"/>
                </a:solidFill>
              </a:rPr>
              <a:t> </a:t>
            </a:r>
            <a:r>
              <a:rPr lang="en-US" sz="2000" dirty="0" err="1" smtClean="0">
                <a:solidFill>
                  <a:srgbClr val="FFFF00"/>
                </a:solidFill>
              </a:rPr>
              <a:t>bagi</a:t>
            </a:r>
            <a:r>
              <a:rPr lang="en-US" sz="2000" dirty="0" smtClean="0">
                <a:solidFill>
                  <a:srgbClr val="FFFF00"/>
                </a:solidFill>
              </a:rPr>
              <a:t> yang lain</a:t>
            </a:r>
          </a:p>
          <a:p>
            <a:pPr marL="493776" indent="-457200">
              <a:buNone/>
            </a:pPr>
            <a:r>
              <a:rPr lang="en-US" sz="2000" b="1" dirty="0" smtClean="0">
                <a:solidFill>
                  <a:srgbClr val="FFFF00"/>
                </a:solidFill>
              </a:rPr>
              <a:t>	</a:t>
            </a:r>
            <a:r>
              <a:rPr lang="en-US" sz="2000" dirty="0" smtClean="0">
                <a:solidFill>
                  <a:srgbClr val="FFFF00"/>
                </a:solidFill>
              </a:rPr>
              <a:t>e. </a:t>
            </a:r>
            <a:r>
              <a:rPr lang="en-US" sz="2000" dirty="0" err="1" smtClean="0">
                <a:solidFill>
                  <a:srgbClr val="FFFF00"/>
                </a:solidFill>
              </a:rPr>
              <a:t>pandai</a:t>
            </a:r>
            <a:r>
              <a:rPr lang="en-US" sz="2000" dirty="0" smtClean="0">
                <a:solidFill>
                  <a:srgbClr val="FFFF00"/>
                </a:solidFill>
              </a:rPr>
              <a:t> </a:t>
            </a:r>
            <a:r>
              <a:rPr lang="en-US" sz="2000" dirty="0" err="1" smtClean="0">
                <a:solidFill>
                  <a:srgbClr val="FFFF00"/>
                </a:solidFill>
              </a:rPr>
              <a:t>bergaul</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cakap</a:t>
            </a:r>
            <a:r>
              <a:rPr lang="en-US" sz="2000" dirty="0" smtClean="0">
                <a:solidFill>
                  <a:srgbClr val="FFFF00"/>
                </a:solidFill>
              </a:rPr>
              <a:t> </a:t>
            </a:r>
            <a:r>
              <a:rPr lang="en-US" sz="2000" dirty="0" err="1" smtClean="0">
                <a:solidFill>
                  <a:srgbClr val="FFFF00"/>
                </a:solidFill>
              </a:rPr>
              <a:t>dalam</a:t>
            </a:r>
            <a:r>
              <a:rPr lang="en-US" sz="2000" dirty="0" smtClean="0">
                <a:solidFill>
                  <a:srgbClr val="FFFF00"/>
                </a:solidFill>
              </a:rPr>
              <a:t> </a:t>
            </a:r>
            <a:r>
              <a:rPr lang="en-US" sz="2000" dirty="0" err="1" smtClean="0">
                <a:solidFill>
                  <a:srgbClr val="FFFF00"/>
                </a:solidFill>
              </a:rPr>
              <a:t>berkomunikasi</a:t>
            </a:r>
            <a:endParaRPr lang="en-US" sz="2000" dirty="0" smtClean="0">
              <a:solidFill>
                <a:srgbClr val="FFFF00"/>
              </a:solidFill>
            </a:endParaRPr>
          </a:p>
          <a:p>
            <a:pPr marL="493776" indent="-457200">
              <a:buNone/>
            </a:pPr>
            <a:endParaRPr lang="en-US" sz="2000" b="1" dirty="0" smtClean="0">
              <a:solidFill>
                <a:srgbClr val="FFFF00"/>
              </a:solidFill>
            </a:endParaRPr>
          </a:p>
          <a:p>
            <a:pPr marL="493776" indent="-457200">
              <a:buNone/>
            </a:pPr>
            <a:r>
              <a:rPr lang="en-US" sz="2000" b="1" dirty="0" smtClean="0">
                <a:solidFill>
                  <a:srgbClr val="FFFF00"/>
                </a:solidFill>
              </a:rPr>
              <a:t>				</a:t>
            </a:r>
            <a:r>
              <a:rPr lang="en-US" sz="2000" b="1" dirty="0" err="1" smtClean="0">
                <a:solidFill>
                  <a:srgbClr val="FFFF00"/>
                </a:solidFill>
              </a:rPr>
              <a:t>Perilaku</a:t>
            </a:r>
            <a:r>
              <a:rPr lang="en-US" sz="2000" b="1" dirty="0" smtClean="0">
                <a:solidFill>
                  <a:srgbClr val="FFFF00"/>
                </a:solidFill>
              </a:rPr>
              <a:t> </a:t>
            </a:r>
            <a:r>
              <a:rPr lang="en-US" sz="2000" b="1" dirty="0" err="1" smtClean="0">
                <a:solidFill>
                  <a:srgbClr val="FFFF00"/>
                </a:solidFill>
              </a:rPr>
              <a:t>dalam</a:t>
            </a:r>
            <a:r>
              <a:rPr lang="en-US" sz="2000" b="1" dirty="0" smtClean="0">
                <a:solidFill>
                  <a:srgbClr val="FFFF00"/>
                </a:solidFill>
              </a:rPr>
              <a:t> </a:t>
            </a:r>
            <a:r>
              <a:rPr lang="en-US" sz="2000" b="1" dirty="0" err="1" smtClean="0">
                <a:solidFill>
                  <a:srgbClr val="FFFF00"/>
                </a:solidFill>
              </a:rPr>
              <a:t>pekerjaan</a:t>
            </a:r>
            <a:r>
              <a:rPr lang="en-US" sz="2000" b="1" dirty="0" smtClean="0">
                <a:solidFill>
                  <a:srgbClr val="FFFF00"/>
                </a:solidFill>
              </a:rPr>
              <a:t>:</a:t>
            </a:r>
          </a:p>
          <a:p>
            <a:pPr marL="493776" indent="-457200">
              <a:buNone/>
            </a:pPr>
            <a:r>
              <a:rPr lang="en-US" sz="2000" b="1" dirty="0" smtClean="0">
                <a:solidFill>
                  <a:srgbClr val="FFFF00"/>
                </a:solidFill>
              </a:rPr>
              <a:t>	</a:t>
            </a:r>
            <a:r>
              <a:rPr lang="en-US" sz="2000" dirty="0" smtClean="0">
                <a:solidFill>
                  <a:srgbClr val="FFFF00"/>
                </a:solidFill>
              </a:rPr>
              <a:t>a. </a:t>
            </a:r>
            <a:r>
              <a:rPr lang="en-US" sz="2000" dirty="0" err="1" smtClean="0">
                <a:solidFill>
                  <a:srgbClr val="FFFF00"/>
                </a:solidFill>
              </a:rPr>
              <a:t>orientasi</a:t>
            </a:r>
            <a:r>
              <a:rPr lang="en-US" sz="2000" dirty="0" smtClean="0">
                <a:solidFill>
                  <a:srgbClr val="FFFF00"/>
                </a:solidFill>
              </a:rPr>
              <a:t> </a:t>
            </a:r>
            <a:r>
              <a:rPr lang="en-US" sz="2000" dirty="0" err="1" smtClean="0">
                <a:solidFill>
                  <a:srgbClr val="FFFF00"/>
                </a:solidFill>
              </a:rPr>
              <a:t>pada</a:t>
            </a:r>
            <a:r>
              <a:rPr lang="en-US" sz="2000" dirty="0" smtClean="0">
                <a:solidFill>
                  <a:srgbClr val="FFFF00"/>
                </a:solidFill>
              </a:rPr>
              <a:t> </a:t>
            </a:r>
            <a:r>
              <a:rPr lang="en-US" sz="2000" dirty="0" err="1" smtClean="0">
                <a:solidFill>
                  <a:srgbClr val="FFFF00"/>
                </a:solidFill>
              </a:rPr>
              <a:t>tujuan</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tetap</a:t>
            </a:r>
            <a:r>
              <a:rPr lang="en-US" sz="2000" dirty="0" smtClean="0">
                <a:solidFill>
                  <a:srgbClr val="FFFF00"/>
                </a:solidFill>
              </a:rPr>
              <a:t> </a:t>
            </a:r>
            <a:r>
              <a:rPr lang="en-US" sz="2000" dirty="0" err="1" smtClean="0">
                <a:solidFill>
                  <a:srgbClr val="FFFF00"/>
                </a:solidFill>
              </a:rPr>
              <a:t>berkeinginan</a:t>
            </a:r>
            <a:r>
              <a:rPr lang="en-US" sz="2000" dirty="0" smtClean="0">
                <a:solidFill>
                  <a:srgbClr val="FFFF00"/>
                </a:solidFill>
              </a:rPr>
              <a:t> </a:t>
            </a:r>
            <a:r>
              <a:rPr lang="en-US" sz="2000" dirty="0" err="1" smtClean="0">
                <a:solidFill>
                  <a:srgbClr val="FFFF00"/>
                </a:solidFill>
              </a:rPr>
              <a:t>kuat</a:t>
            </a:r>
            <a:r>
              <a:rPr lang="en-US" sz="2000" dirty="0" smtClean="0">
                <a:solidFill>
                  <a:srgbClr val="FFFF00"/>
                </a:solidFill>
              </a:rPr>
              <a:t> </a:t>
            </a:r>
            <a:r>
              <a:rPr lang="en-US" sz="2000" dirty="0" err="1" smtClean="0">
                <a:solidFill>
                  <a:srgbClr val="FFFF00"/>
                </a:solidFill>
              </a:rPr>
              <a:t>pada</a:t>
            </a:r>
            <a:r>
              <a:rPr lang="en-US" sz="2000" dirty="0" smtClean="0">
                <a:solidFill>
                  <a:srgbClr val="FFFF00"/>
                </a:solidFill>
              </a:rPr>
              <a:t>  </a:t>
            </a:r>
            <a:r>
              <a:rPr lang="en-US" sz="2000" dirty="0" err="1" smtClean="0">
                <a:solidFill>
                  <a:srgbClr val="FFFF00"/>
                </a:solidFill>
              </a:rPr>
              <a:t>hasil</a:t>
            </a:r>
            <a:r>
              <a:rPr lang="en-US" sz="2000" dirty="0" smtClean="0">
                <a:solidFill>
                  <a:srgbClr val="FFFF00"/>
                </a:solidFill>
              </a:rPr>
              <a:t> yang</a:t>
            </a:r>
          </a:p>
          <a:p>
            <a:pPr marL="493776" indent="-457200">
              <a:buNone/>
            </a:pPr>
            <a:r>
              <a:rPr lang="en-US" sz="2000" dirty="0" smtClean="0">
                <a:solidFill>
                  <a:srgbClr val="FFFF00"/>
                </a:solidFill>
              </a:rPr>
              <a:t>	    </a:t>
            </a:r>
            <a:r>
              <a:rPr lang="en-US" sz="2000" dirty="0" err="1" smtClean="0">
                <a:solidFill>
                  <a:srgbClr val="FFFF00"/>
                </a:solidFill>
              </a:rPr>
              <a:t>sempurna</a:t>
            </a:r>
            <a:endParaRPr lang="en-US" sz="2000" dirty="0" smtClean="0">
              <a:solidFill>
                <a:srgbClr val="FFFF00"/>
              </a:solidFill>
            </a:endParaRPr>
          </a:p>
          <a:p>
            <a:pPr marL="493776" indent="-457200">
              <a:buNone/>
            </a:pPr>
            <a:r>
              <a:rPr lang="en-US" sz="2000" b="1" dirty="0" smtClean="0">
                <a:solidFill>
                  <a:srgbClr val="FFFF00"/>
                </a:solidFill>
              </a:rPr>
              <a:t>	</a:t>
            </a:r>
            <a:r>
              <a:rPr lang="en-US" sz="2000" dirty="0" smtClean="0">
                <a:solidFill>
                  <a:srgbClr val="FFFF00"/>
                </a:solidFill>
              </a:rPr>
              <a:t>b. workaholic and perfectionist</a:t>
            </a:r>
          </a:p>
          <a:p>
            <a:pPr marL="493776" indent="-457200">
              <a:buNone/>
            </a:pPr>
            <a:r>
              <a:rPr lang="en-US" sz="2000" dirty="0" smtClean="0">
                <a:solidFill>
                  <a:srgbClr val="FFFF00"/>
                </a:solidFill>
              </a:rPr>
              <a:t>	c. </a:t>
            </a:r>
            <a:r>
              <a:rPr lang="en-US" sz="2000" dirty="0" err="1" smtClean="0">
                <a:solidFill>
                  <a:srgbClr val="FFFF00"/>
                </a:solidFill>
              </a:rPr>
              <a:t>tidak</a:t>
            </a:r>
            <a:r>
              <a:rPr lang="en-US" sz="2000" dirty="0" smtClean="0">
                <a:solidFill>
                  <a:srgbClr val="FFFF00"/>
                </a:solidFill>
              </a:rPr>
              <a:t> </a:t>
            </a:r>
            <a:r>
              <a:rPr lang="en-US" sz="2000" dirty="0" err="1" smtClean="0">
                <a:solidFill>
                  <a:srgbClr val="FFFF00"/>
                </a:solidFill>
              </a:rPr>
              <a:t>suka</a:t>
            </a:r>
            <a:r>
              <a:rPr lang="en-US" sz="2000" dirty="0" smtClean="0">
                <a:solidFill>
                  <a:srgbClr val="FFFF00"/>
                </a:solidFill>
              </a:rPr>
              <a:t> </a:t>
            </a:r>
            <a:r>
              <a:rPr lang="en-US" sz="2000" dirty="0" err="1" smtClean="0">
                <a:solidFill>
                  <a:srgbClr val="FFFF00"/>
                </a:solidFill>
              </a:rPr>
              <a:t>menunda</a:t>
            </a:r>
            <a:r>
              <a:rPr lang="en-US" sz="2000" dirty="0" smtClean="0">
                <a:solidFill>
                  <a:srgbClr val="FFFF00"/>
                </a:solidFill>
              </a:rPr>
              <a:t> </a:t>
            </a:r>
            <a:r>
              <a:rPr lang="en-US" sz="2000" dirty="0" err="1" smtClean="0">
                <a:solidFill>
                  <a:srgbClr val="FFFF00"/>
                </a:solidFill>
              </a:rPr>
              <a:t>pekerjaan</a:t>
            </a:r>
            <a:endParaRPr lang="en-US" sz="2000" dirty="0" smtClean="0">
              <a:solidFill>
                <a:srgbClr val="FFFF00"/>
              </a:solidFill>
            </a:endParaRPr>
          </a:p>
          <a:p>
            <a:pPr marL="493776" indent="-457200">
              <a:buNone/>
            </a:pPr>
            <a:r>
              <a:rPr lang="en-US" sz="2000" dirty="0" smtClean="0">
                <a:solidFill>
                  <a:srgbClr val="FFFF00"/>
                </a:solidFill>
              </a:rPr>
              <a:t>	d. </a:t>
            </a:r>
            <a:r>
              <a:rPr lang="en-US" sz="2000" dirty="0" err="1" smtClean="0">
                <a:solidFill>
                  <a:srgbClr val="FFFF00"/>
                </a:solidFill>
              </a:rPr>
              <a:t>haus</a:t>
            </a:r>
            <a:r>
              <a:rPr lang="en-US" sz="2000" dirty="0" smtClean="0">
                <a:solidFill>
                  <a:srgbClr val="FFFF00"/>
                </a:solidFill>
              </a:rPr>
              <a:t> </a:t>
            </a:r>
            <a:r>
              <a:rPr lang="en-US" sz="2000" dirty="0" err="1" smtClean="0">
                <a:solidFill>
                  <a:srgbClr val="FFFF00"/>
                </a:solidFill>
              </a:rPr>
              <a:t>akan</a:t>
            </a:r>
            <a:r>
              <a:rPr lang="en-US" sz="2000" dirty="0" smtClean="0">
                <a:solidFill>
                  <a:srgbClr val="FFFF00"/>
                </a:solidFill>
              </a:rPr>
              <a:t> </a:t>
            </a:r>
            <a:r>
              <a:rPr lang="en-US" sz="2000" dirty="0" err="1" smtClean="0">
                <a:solidFill>
                  <a:srgbClr val="FFFF00"/>
                </a:solidFill>
              </a:rPr>
              <a:t>prestasi</a:t>
            </a:r>
            <a:r>
              <a:rPr lang="en-US" sz="2000" dirty="0" smtClean="0">
                <a:solidFill>
                  <a:srgbClr val="FFFF00"/>
                </a:solidFill>
              </a:rPr>
              <a:t> (excellence)</a:t>
            </a:r>
          </a:p>
          <a:p>
            <a:pPr marL="493776" indent="-457200">
              <a:buNone/>
            </a:pPr>
            <a:r>
              <a:rPr lang="en-US" sz="2000" dirty="0" smtClean="0">
                <a:solidFill>
                  <a:srgbClr val="FFFF00"/>
                </a:solidFill>
              </a:rPr>
              <a:t>	e. </a:t>
            </a:r>
            <a:r>
              <a:rPr lang="en-US" sz="2000" dirty="0" err="1" smtClean="0">
                <a:solidFill>
                  <a:srgbClr val="FFFF00"/>
                </a:solidFill>
              </a:rPr>
              <a:t>tuntas</a:t>
            </a:r>
            <a:r>
              <a:rPr lang="en-US" sz="2000" dirty="0" smtClean="0">
                <a:solidFill>
                  <a:srgbClr val="FFFF00"/>
                </a:solidFill>
              </a:rPr>
              <a:t> </a:t>
            </a:r>
            <a:r>
              <a:rPr lang="en-US" sz="2000" dirty="0" err="1" smtClean="0">
                <a:solidFill>
                  <a:srgbClr val="FFFF00"/>
                </a:solidFill>
              </a:rPr>
              <a:t>dalam</a:t>
            </a:r>
            <a:r>
              <a:rPr lang="en-US" sz="2000" dirty="0" smtClean="0">
                <a:solidFill>
                  <a:srgbClr val="FFFF00"/>
                </a:solidFill>
              </a:rPr>
              <a:t> </a:t>
            </a:r>
            <a:r>
              <a:rPr lang="en-US" sz="2000" dirty="0" err="1" smtClean="0">
                <a:solidFill>
                  <a:srgbClr val="FFFF00"/>
                </a:solidFill>
              </a:rPr>
              <a:t>mengerjakan</a:t>
            </a:r>
            <a:r>
              <a:rPr lang="en-US" sz="2000" dirty="0" smtClean="0">
                <a:solidFill>
                  <a:srgbClr val="FFFF00"/>
                </a:solidFill>
              </a:rPr>
              <a:t> </a:t>
            </a:r>
            <a:r>
              <a:rPr lang="en-US" sz="2000" dirty="0" err="1" smtClean="0">
                <a:solidFill>
                  <a:srgbClr val="FFFF00"/>
                </a:solidFill>
              </a:rPr>
              <a:t>tugas</a:t>
            </a:r>
            <a:endParaRPr lang="en-US" sz="2000" dirty="0" smtClean="0">
              <a:solidFill>
                <a:srgbClr val="FFFF00"/>
              </a:solidFill>
            </a:endParaRPr>
          </a:p>
          <a:p>
            <a:pPr marL="493776" indent="-457200">
              <a:buNone/>
            </a:pPr>
            <a:r>
              <a:rPr lang="en-US" sz="2000" dirty="0" smtClean="0">
                <a:solidFill>
                  <a:srgbClr val="FFFF00"/>
                </a:solidFill>
              </a:rPr>
              <a:t>	f.  </a:t>
            </a:r>
            <a:r>
              <a:rPr lang="en-US" sz="2000" dirty="0" err="1" smtClean="0">
                <a:solidFill>
                  <a:srgbClr val="FFFF00"/>
                </a:solidFill>
              </a:rPr>
              <a:t>Energik</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penuh</a:t>
            </a:r>
            <a:r>
              <a:rPr lang="en-US" sz="2000" dirty="0" smtClean="0">
                <a:solidFill>
                  <a:srgbClr val="FFFF00"/>
                </a:solidFill>
              </a:rPr>
              <a:t> </a:t>
            </a:r>
            <a:r>
              <a:rPr lang="en-US" sz="2000" dirty="0" err="1" smtClean="0">
                <a:solidFill>
                  <a:srgbClr val="FFFF00"/>
                </a:solidFill>
              </a:rPr>
              <a:t>semangat</a:t>
            </a:r>
            <a:endParaRPr lang="en-US" sz="2000" dirty="0" smtClean="0">
              <a:solidFill>
                <a:srgbClr val="FFFF00"/>
              </a:solidFill>
            </a:endParaRPr>
          </a:p>
          <a:p>
            <a:pPr marL="493776" indent="-457200">
              <a:buNone/>
            </a:pPr>
            <a:r>
              <a:rPr lang="en-US" sz="2000" dirty="0" smtClean="0">
                <a:solidFill>
                  <a:srgbClr val="FFFF00"/>
                </a:solidFill>
              </a:rPr>
              <a:t>	g. </a:t>
            </a:r>
            <a:r>
              <a:rPr lang="en-US" sz="2000" dirty="0" err="1" smtClean="0">
                <a:solidFill>
                  <a:srgbClr val="FFFF00"/>
                </a:solidFill>
              </a:rPr>
              <a:t>menyukai</a:t>
            </a:r>
            <a:r>
              <a:rPr lang="en-US" sz="2000" dirty="0" smtClean="0">
                <a:solidFill>
                  <a:srgbClr val="FFFF00"/>
                </a:solidFill>
              </a:rPr>
              <a:t> </a:t>
            </a:r>
            <a:r>
              <a:rPr lang="en-US" sz="2000" dirty="0" err="1" smtClean="0">
                <a:solidFill>
                  <a:srgbClr val="FFFF00"/>
                </a:solidFill>
              </a:rPr>
              <a:t>pekerjaan</a:t>
            </a:r>
            <a:r>
              <a:rPr lang="en-US" sz="2000" dirty="0" smtClean="0">
                <a:solidFill>
                  <a:srgbClr val="FFFF00"/>
                </a:solidFill>
              </a:rPr>
              <a:t> </a:t>
            </a:r>
            <a:r>
              <a:rPr lang="en-US" sz="2000" dirty="0" err="1" smtClean="0">
                <a:solidFill>
                  <a:srgbClr val="FFFF00"/>
                </a:solidFill>
              </a:rPr>
              <a:t>baru</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menantang</a:t>
            </a:r>
            <a:endParaRPr lang="en-US" sz="2000" dirty="0" smtClean="0">
              <a:solidFill>
                <a:srgbClr val="FFFF00"/>
              </a:solidFill>
            </a:endParaRPr>
          </a:p>
          <a:p>
            <a:pPr marL="493776" indent="-457200">
              <a:buNone/>
            </a:pPr>
            <a:r>
              <a:rPr lang="en-US" sz="2000" dirty="0" smtClean="0">
                <a:solidFill>
                  <a:srgbClr val="FFFF00"/>
                </a:solidFill>
              </a:rPr>
              <a:t>	h. </a:t>
            </a:r>
            <a:r>
              <a:rPr lang="en-US" sz="2000" dirty="0" err="1" smtClean="0">
                <a:solidFill>
                  <a:srgbClr val="FFFF00"/>
                </a:solidFill>
              </a:rPr>
              <a:t>kreatif</a:t>
            </a:r>
            <a:r>
              <a:rPr lang="en-US" sz="2000" dirty="0" smtClean="0">
                <a:solidFill>
                  <a:srgbClr val="FFFF00"/>
                </a:solidFill>
              </a:rPr>
              <a:t> </a:t>
            </a:r>
            <a:r>
              <a:rPr lang="en-US" sz="2000" dirty="0" err="1" smtClean="0">
                <a:solidFill>
                  <a:srgbClr val="FFFF00"/>
                </a:solidFill>
              </a:rPr>
              <a:t>dan</a:t>
            </a:r>
            <a:r>
              <a:rPr lang="en-US" sz="2000" dirty="0" smtClean="0">
                <a:solidFill>
                  <a:srgbClr val="FFFF00"/>
                </a:solidFill>
              </a:rPr>
              <a:t> </a:t>
            </a:r>
            <a:r>
              <a:rPr lang="en-US" sz="2000" dirty="0" err="1" smtClean="0">
                <a:solidFill>
                  <a:srgbClr val="FFFF00"/>
                </a:solidFill>
              </a:rPr>
              <a:t>inovatif</a:t>
            </a:r>
            <a:endParaRPr lang="en-US" sz="2000" dirty="0" smtClean="0">
              <a:solidFill>
                <a:srgbClr val="FFFF00"/>
              </a:solidFill>
            </a:endParaRPr>
          </a:p>
          <a:p>
            <a:pPr marL="493776" indent="-457200">
              <a:buNone/>
            </a:pPr>
            <a:endParaRPr lang="en-US" sz="2000" dirty="0" smtClean="0">
              <a:solidFill>
                <a:srgbClr val="FFFF00"/>
              </a:solidFill>
            </a:endParaRPr>
          </a:p>
          <a:p>
            <a:pPr marL="493776" indent="-457200">
              <a:buNone/>
            </a:pPr>
            <a:endParaRPr lang="en-US" sz="2000" dirty="0" smtClean="0">
              <a:solidFill>
                <a:srgbClr val="FFFF00"/>
              </a:solidFill>
            </a:endParaRPr>
          </a:p>
          <a:p>
            <a:pPr marL="493776" indent="-457200">
              <a:buNone/>
            </a:pPr>
            <a:endParaRPr lang="en-US" sz="2000" dirty="0" smtClean="0">
              <a:solidFill>
                <a:srgbClr val="FFFF00"/>
              </a:solidFill>
            </a:endParaRPr>
          </a:p>
          <a:p>
            <a:pPr marL="493776" indent="-457200">
              <a:buNone/>
            </a:pPr>
            <a:endParaRPr lang="en-US" sz="2000" b="1" dirty="0" smtClean="0">
              <a:solidFill>
                <a:srgbClr val="FFFF00"/>
              </a:solidFill>
            </a:endParaRPr>
          </a:p>
          <a:p>
            <a:pPr marL="493776" indent="-457200">
              <a:buAutoNum type="arabicPeriod"/>
            </a:pPr>
            <a:endParaRPr lang="en-US" sz="2000" dirty="0">
              <a:solidFill>
                <a:srgbClr val="FFFF00"/>
              </a:solidFill>
            </a:endParaRPr>
          </a:p>
        </p:txBody>
      </p:sp>
      <p:sp>
        <p:nvSpPr>
          <p:cNvPr id="4" name="Rectangle 3"/>
          <p:cNvSpPr/>
          <p:nvPr/>
        </p:nvSpPr>
        <p:spPr>
          <a:xfrm>
            <a:off x="457200" y="228600"/>
            <a:ext cx="7162800" cy="23622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57200" y="2819400"/>
            <a:ext cx="7391400" cy="3810000"/>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696200" cy="4267200"/>
          </a:xfrm>
        </p:spPr>
        <p:txBody>
          <a:bodyPr>
            <a:noAutofit/>
          </a:bodyPr>
          <a:lstStyle/>
          <a:p>
            <a:pPr marL="493776" indent="-457200">
              <a:buNone/>
            </a:pPr>
            <a:r>
              <a:rPr lang="en-US" sz="2400" b="1" dirty="0" smtClean="0">
                <a:solidFill>
                  <a:srgbClr val="FFFF00"/>
                </a:solidFill>
              </a:rPr>
              <a:t>		</a:t>
            </a:r>
            <a:r>
              <a:rPr lang="en-US" sz="2400" b="1" dirty="0" err="1" smtClean="0">
                <a:solidFill>
                  <a:srgbClr val="FFFF00"/>
                </a:solidFill>
              </a:rPr>
              <a:t>Perilaku</a:t>
            </a:r>
            <a:r>
              <a:rPr lang="en-US" sz="2400" b="1" dirty="0" smtClean="0">
                <a:solidFill>
                  <a:srgbClr val="FFFF00"/>
                </a:solidFill>
              </a:rPr>
              <a:t> </a:t>
            </a:r>
            <a:r>
              <a:rPr lang="en-US" sz="2400" b="1" dirty="0" err="1" smtClean="0">
                <a:solidFill>
                  <a:srgbClr val="FFFF00"/>
                </a:solidFill>
              </a:rPr>
              <a:t>dalam</a:t>
            </a:r>
            <a:r>
              <a:rPr lang="en-US" sz="2400" b="1" dirty="0" smtClean="0">
                <a:solidFill>
                  <a:srgbClr val="FFFF00"/>
                </a:solidFill>
              </a:rPr>
              <a:t> </a:t>
            </a:r>
            <a:r>
              <a:rPr lang="en-US" sz="2400" b="1" dirty="0" err="1" smtClean="0">
                <a:solidFill>
                  <a:srgbClr val="FFFF00"/>
                </a:solidFill>
              </a:rPr>
              <a:t>menghadapi</a:t>
            </a:r>
            <a:r>
              <a:rPr lang="en-US" sz="2400" b="1" dirty="0" smtClean="0">
                <a:solidFill>
                  <a:srgbClr val="FFFF00"/>
                </a:solidFill>
              </a:rPr>
              <a:t> </a:t>
            </a:r>
            <a:r>
              <a:rPr lang="en-US" sz="2400" b="1" dirty="0" err="1" smtClean="0">
                <a:solidFill>
                  <a:srgbClr val="FFFF00"/>
                </a:solidFill>
              </a:rPr>
              <a:t>resiko:</a:t>
            </a:r>
            <a:r>
              <a:rPr lang="en-US" sz="2400" dirty="0" err="1" smtClean="0">
                <a:solidFill>
                  <a:srgbClr val="FFFF00"/>
                </a:solidFill>
              </a:rPr>
              <a:t>ulu</a:t>
            </a:r>
            <a:endParaRPr lang="en-US" sz="2400" b="1" dirty="0" smtClean="0">
              <a:solidFill>
                <a:srgbClr val="FFFF00"/>
              </a:solidFill>
            </a:endParaRPr>
          </a:p>
          <a:p>
            <a:pPr marL="493776" indent="-457200">
              <a:buNone/>
            </a:pPr>
            <a:r>
              <a:rPr lang="en-US" sz="2400" dirty="0" smtClean="0">
                <a:solidFill>
                  <a:srgbClr val="FFFF00"/>
                </a:solidFill>
              </a:rPr>
              <a:t>	a. </a:t>
            </a:r>
            <a:r>
              <a:rPr lang="en-US" sz="2400" dirty="0" err="1" smtClean="0">
                <a:solidFill>
                  <a:srgbClr val="FFFF00"/>
                </a:solidFill>
              </a:rPr>
              <a:t>mengevaluasi</a:t>
            </a:r>
            <a:r>
              <a:rPr lang="en-US" sz="2400" dirty="0" smtClean="0">
                <a:solidFill>
                  <a:srgbClr val="FFFF00"/>
                </a:solidFill>
              </a:rPr>
              <a:t> </a:t>
            </a:r>
            <a:r>
              <a:rPr lang="en-US" sz="2400" dirty="0" err="1" smtClean="0">
                <a:solidFill>
                  <a:srgbClr val="FFFF00"/>
                </a:solidFill>
              </a:rPr>
              <a:t>resiko</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dampaknya</a:t>
            </a:r>
            <a:r>
              <a:rPr lang="en-US" sz="2400" dirty="0" smtClean="0">
                <a:solidFill>
                  <a:srgbClr val="FFFF00"/>
                </a:solidFill>
              </a:rPr>
              <a:t> d</a:t>
            </a:r>
          </a:p>
          <a:p>
            <a:pPr marL="493776" indent="-457200">
              <a:buNone/>
            </a:pPr>
            <a:r>
              <a:rPr lang="en-US" sz="2400" dirty="0" smtClean="0">
                <a:solidFill>
                  <a:srgbClr val="FFFF00"/>
                </a:solidFill>
              </a:rPr>
              <a:t>	b. </a:t>
            </a:r>
            <a:r>
              <a:rPr lang="en-US" sz="2400" dirty="0" err="1" smtClean="0">
                <a:solidFill>
                  <a:srgbClr val="FFFF00"/>
                </a:solidFill>
              </a:rPr>
              <a:t>mencari</a:t>
            </a:r>
            <a:r>
              <a:rPr lang="en-US" sz="2400" dirty="0" smtClean="0">
                <a:solidFill>
                  <a:srgbClr val="FFFF00"/>
                </a:solidFill>
              </a:rPr>
              <a:t> </a:t>
            </a:r>
            <a:r>
              <a:rPr lang="en-US" sz="2400" dirty="0" err="1" smtClean="0">
                <a:solidFill>
                  <a:srgbClr val="FFFF00"/>
                </a:solidFill>
              </a:rPr>
              <a:t>keputusan</a:t>
            </a:r>
            <a:r>
              <a:rPr lang="en-US" sz="2400" dirty="0" smtClean="0">
                <a:solidFill>
                  <a:srgbClr val="FFFF00"/>
                </a:solidFill>
              </a:rPr>
              <a:t> yang </a:t>
            </a:r>
            <a:r>
              <a:rPr lang="en-US" sz="2400" dirty="0" err="1" smtClean="0">
                <a:solidFill>
                  <a:srgbClr val="FFFF00"/>
                </a:solidFill>
              </a:rPr>
              <a:t>tepat</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optimal</a:t>
            </a:r>
          </a:p>
          <a:p>
            <a:pPr marL="493776" indent="-457200">
              <a:buNone/>
            </a:pPr>
            <a:r>
              <a:rPr lang="en-US" sz="2400" dirty="0" smtClean="0">
                <a:solidFill>
                  <a:srgbClr val="FFFF00"/>
                </a:solidFill>
              </a:rPr>
              <a:t>	c. </a:t>
            </a:r>
            <a:r>
              <a:rPr lang="en-US" sz="2400" dirty="0" err="1" smtClean="0">
                <a:solidFill>
                  <a:srgbClr val="FFFF00"/>
                </a:solidFill>
              </a:rPr>
              <a:t>tidak</a:t>
            </a:r>
            <a:r>
              <a:rPr lang="en-US" sz="2400" dirty="0" smtClean="0">
                <a:solidFill>
                  <a:srgbClr val="FFFF00"/>
                </a:solidFill>
              </a:rPr>
              <a:t> </a:t>
            </a:r>
            <a:r>
              <a:rPr lang="en-US" sz="2400" dirty="0" err="1" smtClean="0">
                <a:solidFill>
                  <a:srgbClr val="FFFF00"/>
                </a:solidFill>
              </a:rPr>
              <a:t>takut</a:t>
            </a:r>
            <a:r>
              <a:rPr lang="en-US" sz="2400" dirty="0" smtClean="0">
                <a:solidFill>
                  <a:srgbClr val="FFFF00"/>
                </a:solidFill>
              </a:rPr>
              <a:t> </a:t>
            </a:r>
            <a:r>
              <a:rPr lang="en-US" sz="2400" dirty="0" err="1" smtClean="0">
                <a:solidFill>
                  <a:srgbClr val="FFFF00"/>
                </a:solidFill>
              </a:rPr>
              <a:t>menghadapi</a:t>
            </a:r>
            <a:r>
              <a:rPr lang="en-US" sz="2400" dirty="0" smtClean="0">
                <a:solidFill>
                  <a:srgbClr val="FFFF00"/>
                </a:solidFill>
              </a:rPr>
              <a:t> </a:t>
            </a:r>
            <a:r>
              <a:rPr lang="en-US" sz="2400" dirty="0" err="1" smtClean="0">
                <a:solidFill>
                  <a:srgbClr val="FFFF00"/>
                </a:solidFill>
              </a:rPr>
              <a:t>resiko</a:t>
            </a:r>
            <a:endParaRPr lang="en-US" sz="2400" dirty="0" smtClean="0">
              <a:solidFill>
                <a:srgbClr val="FFFF00"/>
              </a:solidFill>
            </a:endParaRPr>
          </a:p>
          <a:p>
            <a:pPr marL="493776" indent="-457200">
              <a:buNone/>
            </a:pPr>
            <a:r>
              <a:rPr lang="en-US" sz="2400" dirty="0" smtClean="0">
                <a:solidFill>
                  <a:srgbClr val="FFFF00"/>
                </a:solidFill>
              </a:rPr>
              <a:t>	d. </a:t>
            </a:r>
            <a:r>
              <a:rPr lang="en-US" sz="2400" dirty="0" err="1" smtClean="0">
                <a:solidFill>
                  <a:srgbClr val="FFFF00"/>
                </a:solidFill>
              </a:rPr>
              <a:t>waspada</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antisipatif</a:t>
            </a:r>
            <a:endParaRPr lang="en-US" sz="2400" dirty="0" smtClean="0">
              <a:solidFill>
                <a:srgbClr val="FFFF00"/>
              </a:solidFill>
            </a:endParaRPr>
          </a:p>
          <a:p>
            <a:pPr marL="493776" indent="-457200">
              <a:buNone/>
            </a:pPr>
            <a:endParaRPr lang="en-US" sz="2400" b="1" dirty="0" smtClean="0">
              <a:solidFill>
                <a:srgbClr val="FFFF00"/>
              </a:solidFill>
            </a:endParaRPr>
          </a:p>
          <a:p>
            <a:pPr marL="493776" indent="-457200">
              <a:buNone/>
            </a:pPr>
            <a:r>
              <a:rPr lang="en-US" sz="2400" b="1" dirty="0" smtClean="0">
                <a:solidFill>
                  <a:srgbClr val="FFFF00"/>
                </a:solidFill>
              </a:rPr>
              <a:t>	</a:t>
            </a:r>
            <a:r>
              <a:rPr lang="en-US" sz="2400" b="1" dirty="0" err="1" smtClean="0">
                <a:solidFill>
                  <a:srgbClr val="FFFF00"/>
                </a:solidFill>
              </a:rPr>
              <a:t>Perilaku</a:t>
            </a:r>
            <a:r>
              <a:rPr lang="en-US" sz="2400" b="1" dirty="0" smtClean="0">
                <a:solidFill>
                  <a:srgbClr val="FFFF00"/>
                </a:solidFill>
              </a:rPr>
              <a:t> </a:t>
            </a:r>
            <a:r>
              <a:rPr lang="en-US" sz="2400" b="1" dirty="0" err="1" smtClean="0">
                <a:solidFill>
                  <a:srgbClr val="FFFF00"/>
                </a:solidFill>
              </a:rPr>
              <a:t>dalam</a:t>
            </a:r>
            <a:r>
              <a:rPr lang="en-US" sz="2400" b="1" dirty="0" smtClean="0">
                <a:solidFill>
                  <a:srgbClr val="FFFF00"/>
                </a:solidFill>
              </a:rPr>
              <a:t> </a:t>
            </a:r>
            <a:r>
              <a:rPr lang="en-US" sz="2400" b="1" dirty="0" err="1" smtClean="0">
                <a:solidFill>
                  <a:srgbClr val="FFFF00"/>
                </a:solidFill>
              </a:rPr>
              <a:t>kepemimpinan</a:t>
            </a:r>
            <a:r>
              <a:rPr lang="en-US" sz="2400" b="1" dirty="0" smtClean="0">
                <a:solidFill>
                  <a:srgbClr val="FFFF00"/>
                </a:solidFill>
              </a:rPr>
              <a:t>/leadership:</a:t>
            </a:r>
          </a:p>
          <a:p>
            <a:pPr marL="493776" indent="-457200">
              <a:buNone/>
            </a:pPr>
            <a:r>
              <a:rPr lang="en-US" sz="2400" b="1" dirty="0" smtClean="0">
                <a:solidFill>
                  <a:srgbClr val="FFFF00"/>
                </a:solidFill>
              </a:rPr>
              <a:t>	</a:t>
            </a:r>
            <a:r>
              <a:rPr lang="en-US" sz="2400" dirty="0" smtClean="0">
                <a:solidFill>
                  <a:srgbClr val="FFFF00"/>
                </a:solidFill>
              </a:rPr>
              <a:t>a. </a:t>
            </a:r>
            <a:r>
              <a:rPr lang="en-US" sz="2400" dirty="0" err="1" smtClean="0">
                <a:solidFill>
                  <a:srgbClr val="FFFF00"/>
                </a:solidFill>
              </a:rPr>
              <a:t>berani</a:t>
            </a:r>
            <a:r>
              <a:rPr lang="en-US" sz="2400" dirty="0" smtClean="0">
                <a:solidFill>
                  <a:srgbClr val="FFFF00"/>
                </a:solidFill>
              </a:rPr>
              <a:t> </a:t>
            </a:r>
            <a:r>
              <a:rPr lang="en-US" sz="2400" dirty="0" err="1" smtClean="0">
                <a:solidFill>
                  <a:srgbClr val="FFFF00"/>
                </a:solidFill>
              </a:rPr>
              <a:t>mengambil</a:t>
            </a:r>
            <a:r>
              <a:rPr lang="en-US" sz="2400" dirty="0" smtClean="0">
                <a:solidFill>
                  <a:srgbClr val="FFFF00"/>
                </a:solidFill>
              </a:rPr>
              <a:t> </a:t>
            </a:r>
            <a:r>
              <a:rPr lang="en-US" sz="2400" dirty="0" err="1" smtClean="0">
                <a:solidFill>
                  <a:srgbClr val="FFFF00"/>
                </a:solidFill>
              </a:rPr>
              <a:t>keputusan</a:t>
            </a:r>
            <a:endParaRPr lang="en-US" sz="2400" dirty="0" smtClean="0">
              <a:solidFill>
                <a:srgbClr val="FFFF00"/>
              </a:solidFill>
            </a:endParaRPr>
          </a:p>
          <a:p>
            <a:pPr marL="493776" indent="-457200">
              <a:buNone/>
            </a:pPr>
            <a:r>
              <a:rPr lang="en-US" sz="2400" b="1" dirty="0" smtClean="0">
                <a:solidFill>
                  <a:srgbClr val="FFFF00"/>
                </a:solidFill>
              </a:rPr>
              <a:t>	</a:t>
            </a:r>
            <a:r>
              <a:rPr lang="en-US" sz="2400" dirty="0" smtClean="0">
                <a:solidFill>
                  <a:srgbClr val="FFFF00"/>
                </a:solidFill>
              </a:rPr>
              <a:t>b. </a:t>
            </a:r>
            <a:r>
              <a:rPr lang="en-US" sz="2400" dirty="0" err="1" smtClean="0">
                <a:solidFill>
                  <a:srgbClr val="FFFF00"/>
                </a:solidFill>
              </a:rPr>
              <a:t>hati-hati</a:t>
            </a:r>
            <a:r>
              <a:rPr lang="en-US" sz="2400" dirty="0" smtClean="0">
                <a:solidFill>
                  <a:srgbClr val="FFFF00"/>
                </a:solidFill>
              </a:rPr>
              <a:t> </a:t>
            </a:r>
            <a:r>
              <a:rPr lang="en-US" sz="2400" dirty="0" err="1" smtClean="0">
                <a:solidFill>
                  <a:srgbClr val="FFFF00"/>
                </a:solidFill>
              </a:rPr>
              <a:t>dalam</a:t>
            </a:r>
            <a:r>
              <a:rPr lang="en-US" sz="2400" dirty="0" smtClean="0">
                <a:solidFill>
                  <a:srgbClr val="FFFF00"/>
                </a:solidFill>
              </a:rPr>
              <a:t> </a:t>
            </a:r>
            <a:r>
              <a:rPr lang="en-US" sz="2400" dirty="0" err="1" smtClean="0">
                <a:solidFill>
                  <a:srgbClr val="FFFF00"/>
                </a:solidFill>
              </a:rPr>
              <a:t>berperilaku</a:t>
            </a:r>
            <a:endParaRPr lang="en-US" sz="2400" dirty="0" smtClean="0">
              <a:solidFill>
                <a:srgbClr val="FFFF00"/>
              </a:solidFill>
            </a:endParaRPr>
          </a:p>
          <a:p>
            <a:pPr marL="493776" indent="-457200">
              <a:buNone/>
            </a:pPr>
            <a:r>
              <a:rPr lang="en-US" sz="2400" b="1" dirty="0" smtClean="0">
                <a:solidFill>
                  <a:srgbClr val="FFFF00"/>
                </a:solidFill>
              </a:rPr>
              <a:t>	</a:t>
            </a:r>
            <a:r>
              <a:rPr lang="en-US" sz="2400" dirty="0" smtClean="0">
                <a:solidFill>
                  <a:srgbClr val="FFFF00"/>
                </a:solidFill>
              </a:rPr>
              <a:t>c. </a:t>
            </a:r>
            <a:r>
              <a:rPr lang="en-US" sz="2400" dirty="0" err="1" smtClean="0">
                <a:solidFill>
                  <a:srgbClr val="FFFF00"/>
                </a:solidFill>
              </a:rPr>
              <a:t>membuat</a:t>
            </a:r>
            <a:r>
              <a:rPr lang="en-US" sz="2400" dirty="0" smtClean="0">
                <a:solidFill>
                  <a:srgbClr val="FFFF00"/>
                </a:solidFill>
              </a:rPr>
              <a:t> </a:t>
            </a:r>
            <a:r>
              <a:rPr lang="en-US" sz="2400" dirty="0" err="1" smtClean="0">
                <a:solidFill>
                  <a:srgbClr val="FFFF00"/>
                </a:solidFill>
              </a:rPr>
              <a:t>karyawan</a:t>
            </a:r>
            <a:r>
              <a:rPr lang="en-US" sz="2400" dirty="0" smtClean="0">
                <a:solidFill>
                  <a:srgbClr val="FFFF00"/>
                </a:solidFill>
              </a:rPr>
              <a:t> </a:t>
            </a:r>
            <a:r>
              <a:rPr lang="en-US" sz="2400" dirty="0" err="1" smtClean="0">
                <a:solidFill>
                  <a:srgbClr val="FFFF00"/>
                </a:solidFill>
              </a:rPr>
              <a:t>tenang</a:t>
            </a:r>
            <a:endParaRPr lang="en-US" sz="2400" dirty="0" smtClean="0">
              <a:solidFill>
                <a:srgbClr val="FFFF00"/>
              </a:solidFill>
            </a:endParaRPr>
          </a:p>
          <a:p>
            <a:pPr marL="493776" indent="-457200">
              <a:buNone/>
            </a:pPr>
            <a:r>
              <a:rPr lang="en-US" sz="2400" b="1" dirty="0" smtClean="0">
                <a:solidFill>
                  <a:srgbClr val="FFFF00"/>
                </a:solidFill>
              </a:rPr>
              <a:t>	</a:t>
            </a:r>
            <a:r>
              <a:rPr lang="en-US" sz="2400" dirty="0" smtClean="0">
                <a:solidFill>
                  <a:srgbClr val="FFFF00"/>
                </a:solidFill>
              </a:rPr>
              <a:t>d. </a:t>
            </a:r>
            <a:r>
              <a:rPr lang="en-US" sz="2400" dirty="0" err="1" smtClean="0">
                <a:solidFill>
                  <a:srgbClr val="FFFF00"/>
                </a:solidFill>
              </a:rPr>
              <a:t>mempunyai</a:t>
            </a:r>
            <a:r>
              <a:rPr lang="en-US" sz="2400" dirty="0" smtClean="0">
                <a:solidFill>
                  <a:srgbClr val="FFFF00"/>
                </a:solidFill>
              </a:rPr>
              <a:t> </a:t>
            </a:r>
            <a:r>
              <a:rPr lang="en-US" sz="2400" dirty="0" err="1" smtClean="0">
                <a:solidFill>
                  <a:srgbClr val="FFFF00"/>
                </a:solidFill>
              </a:rPr>
              <a:t>karisma</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berjiwa</a:t>
            </a:r>
            <a:r>
              <a:rPr lang="en-US" sz="2400" dirty="0" smtClean="0">
                <a:solidFill>
                  <a:srgbClr val="FFFF00"/>
                </a:solidFill>
              </a:rPr>
              <a:t> </a:t>
            </a:r>
            <a:r>
              <a:rPr lang="en-US" sz="2400" dirty="0" err="1" smtClean="0">
                <a:solidFill>
                  <a:srgbClr val="FFFF00"/>
                </a:solidFill>
              </a:rPr>
              <a:t>besar</a:t>
            </a:r>
            <a:endParaRPr lang="en-US" sz="2400" dirty="0" smtClean="0">
              <a:solidFill>
                <a:srgbClr val="FFFF00"/>
              </a:solidFill>
            </a:endParaRPr>
          </a:p>
          <a:p>
            <a:pPr marL="493776" indent="-457200">
              <a:buNone/>
            </a:pPr>
            <a:endParaRPr lang="en-US" sz="2400" b="1" dirty="0" smtClean="0">
              <a:solidFill>
                <a:srgbClr val="FFFF00"/>
              </a:solidFill>
            </a:endParaRPr>
          </a:p>
          <a:p>
            <a:pPr marL="493776" indent="-457200">
              <a:buNone/>
            </a:pPr>
            <a:endParaRPr lang="en-US" sz="2400" b="1" dirty="0" smtClean="0">
              <a:solidFill>
                <a:srgbClr val="FFFF00"/>
              </a:solidFill>
            </a:endParaRPr>
          </a:p>
          <a:p>
            <a:pPr marL="493776" indent="-457200">
              <a:buAutoNum type="arabicPeriod"/>
            </a:pPr>
            <a:endParaRPr lang="en-US" sz="2400" dirty="0">
              <a:solidFill>
                <a:srgbClr val="FFFF00"/>
              </a:solidFill>
            </a:endParaRPr>
          </a:p>
        </p:txBody>
      </p:sp>
      <p:sp>
        <p:nvSpPr>
          <p:cNvPr id="4" name="Rectangle 3"/>
          <p:cNvSpPr/>
          <p:nvPr/>
        </p:nvSpPr>
        <p:spPr>
          <a:xfrm>
            <a:off x="990600" y="762000"/>
            <a:ext cx="5715000" cy="2362200"/>
          </a:xfrm>
          <a:prstGeom prst="rect">
            <a:avLst/>
          </a:prstGeom>
          <a:noFill/>
          <a:ln>
            <a:solidFill>
              <a:srgbClr val="CC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14400" y="3429000"/>
            <a:ext cx="5715000" cy="23622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362" name="Rectangle 7"/>
          <p:cNvSpPr>
            <a:spLocks noChangeArrowheads="1"/>
          </p:cNvSpPr>
          <p:nvPr/>
        </p:nvSpPr>
        <p:spPr bwMode="auto">
          <a:xfrm>
            <a:off x="1400175" y="2292350"/>
            <a:ext cx="641350" cy="534988"/>
          </a:xfrm>
          <a:prstGeom prst="rect">
            <a:avLst/>
          </a:prstGeom>
          <a:noFill/>
          <a:ln w="9525">
            <a:noFill/>
            <a:miter lim="800000"/>
            <a:headEnd/>
            <a:tailEnd/>
          </a:ln>
        </p:spPr>
        <p:txBody>
          <a:bodyPr wrap="none" anchor="ctr">
            <a:spAutoFit/>
          </a:bodyPr>
          <a:lstStyle/>
          <a:p>
            <a:pPr indent="457200" eaLnBrk="1" hangingPunct="1">
              <a:tabLst>
                <a:tab pos="228600" algn="l"/>
                <a:tab pos="685800" algn="l"/>
                <a:tab pos="914400" algn="l"/>
                <a:tab pos="2743200" algn="l"/>
              </a:tabLst>
            </a:pPr>
            <a:endParaRPr lang="en-GB" sz="1100">
              <a:solidFill>
                <a:srgbClr val="FFFF00"/>
              </a:solidFill>
            </a:endParaRPr>
          </a:p>
          <a:p>
            <a:pPr indent="457200">
              <a:tabLst>
                <a:tab pos="228600" algn="l"/>
                <a:tab pos="685800" algn="l"/>
                <a:tab pos="914400" algn="l"/>
                <a:tab pos="2743200" algn="l"/>
              </a:tabLst>
            </a:pPr>
            <a:endParaRPr lang="en-GB">
              <a:solidFill>
                <a:srgbClr val="FFFF00"/>
              </a:solidFill>
            </a:endParaRPr>
          </a:p>
        </p:txBody>
      </p:sp>
      <p:sp>
        <p:nvSpPr>
          <p:cNvPr id="87052" name="Rectangle 12"/>
          <p:cNvSpPr>
            <a:spLocks noChangeArrowheads="1"/>
          </p:cNvSpPr>
          <p:nvPr/>
        </p:nvSpPr>
        <p:spPr bwMode="auto">
          <a:xfrm>
            <a:off x="395288" y="2133600"/>
            <a:ext cx="6205537" cy="457200"/>
          </a:xfrm>
          <a:prstGeom prst="rect">
            <a:avLst/>
          </a:prstGeom>
          <a:noFill/>
          <a:ln w="9525">
            <a:noFill/>
            <a:miter lim="800000"/>
            <a:headEnd/>
            <a:tailEnd/>
          </a:ln>
        </p:spPr>
        <p:txBody>
          <a:bodyPr wrap="none" anchor="ctr">
            <a:spAutoFit/>
          </a:bodyPr>
          <a:lstStyle/>
          <a:p>
            <a:pPr eaLnBrk="1" hangingPunct="1">
              <a:tabLst>
                <a:tab pos="228600" algn="l"/>
                <a:tab pos="2743200" algn="l"/>
              </a:tabLst>
            </a:pPr>
            <a:r>
              <a:rPr lang="en-US" sz="2400" b="1" dirty="0" err="1">
                <a:solidFill>
                  <a:srgbClr val="FFFF00"/>
                </a:solidFill>
                <a:latin typeface="Trebuchet MS" pitchFamily="34" charset="0"/>
              </a:rPr>
              <a:t>Harga</a:t>
            </a:r>
            <a:r>
              <a:rPr lang="en-US" sz="2400" b="1" dirty="0">
                <a:solidFill>
                  <a:srgbClr val="FFFF00"/>
                </a:solidFill>
                <a:latin typeface="Trebuchet MS" pitchFamily="34" charset="0"/>
              </a:rPr>
              <a:t> </a:t>
            </a:r>
            <a:r>
              <a:rPr lang="en-US" sz="2400" b="1" dirty="0" err="1">
                <a:solidFill>
                  <a:srgbClr val="FFFF00"/>
                </a:solidFill>
                <a:latin typeface="Trebuchet MS" pitchFamily="34" charset="0"/>
              </a:rPr>
              <a:t>dalam</a:t>
            </a:r>
            <a:r>
              <a:rPr lang="en-US" sz="2400" b="1" dirty="0">
                <a:solidFill>
                  <a:srgbClr val="FFFF00"/>
                </a:solidFill>
                <a:latin typeface="Trebuchet MS" pitchFamily="34" charset="0"/>
              </a:rPr>
              <a:t> </a:t>
            </a:r>
            <a:r>
              <a:rPr lang="en-US" sz="2400" b="1" dirty="0" err="1">
                <a:solidFill>
                  <a:srgbClr val="FFFF00"/>
                </a:solidFill>
                <a:latin typeface="Trebuchet MS" pitchFamily="34" charset="0"/>
              </a:rPr>
              <a:t>keseimbangan</a:t>
            </a:r>
            <a:r>
              <a:rPr lang="en-US" sz="2400" b="1" dirty="0">
                <a:solidFill>
                  <a:srgbClr val="FFFF00"/>
                </a:solidFill>
                <a:latin typeface="Trebuchet MS" pitchFamily="34" charset="0"/>
              </a:rPr>
              <a:t> </a:t>
            </a:r>
            <a:r>
              <a:rPr lang="en-US" sz="2400" b="1" dirty="0" err="1">
                <a:solidFill>
                  <a:srgbClr val="FFFF00"/>
                </a:solidFill>
                <a:latin typeface="Trebuchet MS" pitchFamily="34" charset="0"/>
              </a:rPr>
              <a:t>jika</a:t>
            </a:r>
            <a:r>
              <a:rPr lang="en-US" sz="2400" b="1" dirty="0">
                <a:solidFill>
                  <a:srgbClr val="FFFF00"/>
                </a:solidFill>
                <a:latin typeface="Trebuchet MS" pitchFamily="34" charset="0"/>
              </a:rPr>
              <a:t> : QD  = QS</a:t>
            </a:r>
          </a:p>
        </p:txBody>
      </p:sp>
      <p:sp>
        <p:nvSpPr>
          <p:cNvPr id="15364" name="Rectangle 16"/>
          <p:cNvSpPr>
            <a:spLocks noChangeArrowheads="1"/>
          </p:cNvSpPr>
          <p:nvPr/>
        </p:nvSpPr>
        <p:spPr bwMode="auto">
          <a:xfrm>
            <a:off x="-468313" y="3213100"/>
            <a:ext cx="184731" cy="369332"/>
          </a:xfrm>
          <a:prstGeom prst="rect">
            <a:avLst/>
          </a:prstGeom>
          <a:noFill/>
          <a:ln w="9525">
            <a:noFill/>
            <a:miter lim="800000"/>
            <a:headEnd/>
            <a:tailEnd/>
          </a:ln>
        </p:spPr>
        <p:txBody>
          <a:bodyPr wrap="none" anchor="ctr">
            <a:spAutoFit/>
          </a:bodyPr>
          <a:lstStyle/>
          <a:p>
            <a:endParaRPr lang="id-ID">
              <a:solidFill>
                <a:srgbClr val="FFFF00"/>
              </a:solidFill>
            </a:endParaRPr>
          </a:p>
        </p:txBody>
      </p:sp>
      <p:sp>
        <p:nvSpPr>
          <p:cNvPr id="87058" name="Rectangle 18"/>
          <p:cNvSpPr>
            <a:spLocks noChangeArrowheads="1"/>
          </p:cNvSpPr>
          <p:nvPr/>
        </p:nvSpPr>
        <p:spPr bwMode="auto">
          <a:xfrm>
            <a:off x="1692275" y="5084763"/>
            <a:ext cx="4562475" cy="1196975"/>
          </a:xfrm>
          <a:prstGeom prst="rect">
            <a:avLst/>
          </a:prstGeom>
          <a:solidFill>
            <a:srgbClr val="3366FF"/>
          </a:solidFill>
          <a:ln w="9525">
            <a:solidFill>
              <a:srgbClr val="000000"/>
            </a:solidFill>
            <a:miter lim="800000"/>
            <a:headEnd/>
            <a:tailEnd/>
          </a:ln>
        </p:spPr>
        <p:txBody>
          <a:bodyPr>
            <a:spAutoFit/>
          </a:bodyPr>
          <a:lstStyle/>
          <a:p>
            <a:pPr eaLnBrk="1" hangingPunct="1"/>
            <a:r>
              <a:rPr lang="en-US" sz="2400"/>
              <a:t>400.000 – 50 P =  50 P                400.000            =  100 P</a:t>
            </a:r>
            <a:endParaRPr lang="en-GB" sz="2400"/>
          </a:p>
          <a:p>
            <a:pPr eaLnBrk="1" hangingPunct="1"/>
            <a:r>
              <a:rPr lang="en-US" sz="2400" b="1"/>
              <a:t>PE	=	Rp 4.000,00/Kg</a:t>
            </a:r>
          </a:p>
        </p:txBody>
      </p:sp>
      <p:sp>
        <p:nvSpPr>
          <p:cNvPr id="87059" name="WordArt 19"/>
          <p:cNvSpPr>
            <a:spLocks noChangeArrowheads="1" noChangeShapeType="1" noTextEdit="1"/>
          </p:cNvSpPr>
          <p:nvPr/>
        </p:nvSpPr>
        <p:spPr bwMode="auto">
          <a:xfrm>
            <a:off x="1763713" y="620713"/>
            <a:ext cx="5381625" cy="884237"/>
          </a:xfrm>
          <a:prstGeom prst="rect">
            <a:avLst/>
          </a:prstGeom>
        </p:spPr>
        <p:txBody>
          <a:bodyPr wrap="none" fromWordArt="1">
            <a:prstTxWarp prst="textPlain">
              <a:avLst>
                <a:gd name="adj" fmla="val 50000"/>
              </a:avLst>
            </a:prstTxWarp>
            <a:scene3d>
              <a:camera prst="legacyPerspectiveBottom"/>
              <a:lightRig rig="legacyFlat3" dir="t"/>
            </a:scene3d>
            <a:sp3d extrusionH="887400" prstMaterial="legacyMatte">
              <a:extrusionClr>
                <a:srgbClr val="0000CC"/>
              </a:extrusionClr>
            </a:sp3d>
          </a:bodyPr>
          <a:lstStyle/>
          <a:p>
            <a:pPr algn="ctr"/>
            <a:r>
              <a:rPr lang="en-US" sz="3600" b="1" kern="10" dirty="0">
                <a:ln w="9525">
                  <a:round/>
                  <a:headEnd/>
                  <a:tailEnd/>
                </a:ln>
                <a:solidFill>
                  <a:srgbClr val="92D050"/>
                </a:solidFill>
                <a:latin typeface="Times New Roman"/>
                <a:cs typeface="Times New Roman"/>
              </a:rPr>
              <a:t>HARGA KESEIMBANGAN</a:t>
            </a:r>
          </a:p>
        </p:txBody>
      </p:sp>
      <p:grpSp>
        <p:nvGrpSpPr>
          <p:cNvPr id="2" name="Group 24"/>
          <p:cNvGrpSpPr>
            <a:grpSpLocks/>
          </p:cNvGrpSpPr>
          <p:nvPr/>
        </p:nvGrpSpPr>
        <p:grpSpPr bwMode="auto">
          <a:xfrm>
            <a:off x="304800" y="3124200"/>
            <a:ext cx="6451600" cy="1254124"/>
            <a:chOff x="204" y="1979"/>
            <a:chExt cx="4064" cy="790"/>
          </a:xfrm>
        </p:grpSpPr>
        <p:sp>
          <p:nvSpPr>
            <p:cNvPr id="15369" name="Rectangle 13"/>
            <p:cNvSpPr>
              <a:spLocks noChangeArrowheads="1"/>
            </p:cNvSpPr>
            <p:nvPr/>
          </p:nvSpPr>
          <p:spPr bwMode="auto">
            <a:xfrm>
              <a:off x="216" y="1979"/>
              <a:ext cx="4052" cy="291"/>
            </a:xfrm>
            <a:prstGeom prst="rect">
              <a:avLst/>
            </a:prstGeom>
            <a:noFill/>
            <a:ln w="9525">
              <a:noFill/>
              <a:miter lim="800000"/>
              <a:headEnd/>
              <a:tailEnd/>
            </a:ln>
          </p:spPr>
          <p:txBody>
            <a:bodyPr wrap="none">
              <a:spAutoFit/>
            </a:bodyPr>
            <a:lstStyle/>
            <a:p>
              <a:pPr eaLnBrk="1" hangingPunct="1"/>
              <a:r>
                <a:rPr lang="en-US" sz="2400" dirty="0">
                  <a:solidFill>
                    <a:srgbClr val="FFFF00"/>
                  </a:solidFill>
                </a:rPr>
                <a:t>P</a:t>
              </a:r>
              <a:r>
                <a:rPr lang="en-US" sz="2400" baseline="-25000" dirty="0">
                  <a:solidFill>
                    <a:srgbClr val="FFFF00"/>
                  </a:solidFill>
                </a:rPr>
                <a:t>D</a:t>
              </a:r>
              <a:r>
                <a:rPr lang="en-US" sz="2400" dirty="0">
                  <a:solidFill>
                    <a:srgbClr val="FFFF00"/>
                  </a:solidFill>
                </a:rPr>
                <a:t>	= 8.000 – 0,02 Q             Q</a:t>
              </a:r>
              <a:r>
                <a:rPr lang="en-US" sz="2400" baseline="-25000" dirty="0">
                  <a:solidFill>
                    <a:srgbClr val="FFFF00"/>
                  </a:solidFill>
                </a:rPr>
                <a:t>D</a:t>
              </a:r>
              <a:r>
                <a:rPr lang="en-US" sz="2400" dirty="0">
                  <a:solidFill>
                    <a:srgbClr val="FFFF00"/>
                  </a:solidFill>
                </a:rPr>
                <a:t> = 400.000 – 50P</a:t>
              </a:r>
              <a:endParaRPr lang="en-GB" sz="2400" dirty="0">
                <a:solidFill>
                  <a:srgbClr val="FFFF00"/>
                </a:solidFill>
              </a:endParaRPr>
            </a:p>
          </p:txBody>
        </p:sp>
        <p:sp>
          <p:nvSpPr>
            <p:cNvPr id="15370" name="Rectangle 14"/>
            <p:cNvSpPr>
              <a:spLocks noChangeArrowheads="1"/>
            </p:cNvSpPr>
            <p:nvPr/>
          </p:nvSpPr>
          <p:spPr bwMode="auto">
            <a:xfrm>
              <a:off x="204" y="2478"/>
              <a:ext cx="3203" cy="291"/>
            </a:xfrm>
            <a:prstGeom prst="rect">
              <a:avLst/>
            </a:prstGeom>
            <a:noFill/>
            <a:ln w="9525">
              <a:noFill/>
              <a:miter lim="800000"/>
              <a:headEnd/>
              <a:tailEnd/>
            </a:ln>
          </p:spPr>
          <p:txBody>
            <a:bodyPr wrap="none">
              <a:spAutoFit/>
            </a:bodyPr>
            <a:lstStyle/>
            <a:p>
              <a:pPr eaLnBrk="1" hangingPunct="1"/>
              <a:r>
                <a:rPr lang="en-US" sz="2400">
                  <a:solidFill>
                    <a:srgbClr val="FFFF00"/>
                  </a:solidFill>
                </a:rPr>
                <a:t>P</a:t>
              </a:r>
              <a:r>
                <a:rPr lang="en-US" sz="2400" baseline="-25000">
                  <a:solidFill>
                    <a:srgbClr val="FFFF00"/>
                  </a:solidFill>
                </a:rPr>
                <a:t>S</a:t>
              </a:r>
              <a:r>
                <a:rPr lang="en-US" sz="2400">
                  <a:solidFill>
                    <a:srgbClr val="FFFF00"/>
                  </a:solidFill>
                </a:rPr>
                <a:t>	=	0,02 Q                Q</a:t>
              </a:r>
              <a:r>
                <a:rPr lang="en-US" sz="2400" baseline="-25000">
                  <a:solidFill>
                    <a:srgbClr val="FFFF00"/>
                  </a:solidFill>
                </a:rPr>
                <a:t>S</a:t>
              </a:r>
              <a:r>
                <a:rPr lang="en-US" sz="2400">
                  <a:solidFill>
                    <a:srgbClr val="FFFF00"/>
                  </a:solidFill>
                </a:rPr>
                <a:t> = 50 P</a:t>
              </a:r>
              <a:endParaRPr lang="en-GB" sz="2400">
                <a:solidFill>
                  <a:srgbClr val="FFFF00"/>
                </a:solidFill>
              </a:endParaRPr>
            </a:p>
          </p:txBody>
        </p:sp>
        <p:sp>
          <p:nvSpPr>
            <p:cNvPr id="15371" name="AutoShape 21"/>
            <p:cNvSpPr>
              <a:spLocks noChangeArrowheads="1"/>
            </p:cNvSpPr>
            <p:nvPr/>
          </p:nvSpPr>
          <p:spPr bwMode="auto">
            <a:xfrm>
              <a:off x="2172" y="2024"/>
              <a:ext cx="408" cy="272"/>
            </a:xfrm>
            <a:prstGeom prst="rightArrow">
              <a:avLst>
                <a:gd name="adj1" fmla="val 50000"/>
                <a:gd name="adj2" fmla="val 37500"/>
              </a:avLst>
            </a:prstGeom>
            <a:solidFill>
              <a:srgbClr val="0000FF">
                <a:alpha val="47842"/>
              </a:srgbClr>
            </a:solidFill>
            <a:ln w="9525">
              <a:solidFill>
                <a:srgbClr val="FFFFFF"/>
              </a:solidFill>
              <a:miter lim="800000"/>
              <a:headEnd/>
              <a:tailEnd/>
            </a:ln>
          </p:spPr>
          <p:txBody>
            <a:bodyPr wrap="none" anchor="ctr"/>
            <a:lstStyle/>
            <a:p>
              <a:endParaRPr lang="id-ID">
                <a:solidFill>
                  <a:srgbClr val="FFFF00"/>
                </a:solidFill>
              </a:endParaRPr>
            </a:p>
          </p:txBody>
        </p:sp>
        <p:sp>
          <p:nvSpPr>
            <p:cNvPr id="15372" name="AutoShape 22"/>
            <p:cNvSpPr>
              <a:spLocks noChangeArrowheads="1"/>
            </p:cNvSpPr>
            <p:nvPr/>
          </p:nvSpPr>
          <p:spPr bwMode="auto">
            <a:xfrm>
              <a:off x="2076" y="2478"/>
              <a:ext cx="408" cy="272"/>
            </a:xfrm>
            <a:prstGeom prst="rightArrow">
              <a:avLst>
                <a:gd name="adj1" fmla="val 50000"/>
                <a:gd name="adj2" fmla="val 37500"/>
              </a:avLst>
            </a:prstGeom>
            <a:solidFill>
              <a:srgbClr val="0000FF">
                <a:alpha val="47842"/>
              </a:srgbClr>
            </a:solidFill>
            <a:ln w="9525">
              <a:solidFill>
                <a:srgbClr val="FFFFFF"/>
              </a:solidFill>
              <a:miter lim="800000"/>
              <a:headEnd/>
              <a:tailEnd/>
            </a:ln>
          </p:spPr>
          <p:txBody>
            <a:bodyPr wrap="none" anchor="ctr"/>
            <a:lstStyle/>
            <a:p>
              <a:endParaRPr lang="id-ID">
                <a:solidFill>
                  <a:srgbClr val="FFFF00"/>
                </a:solidFill>
              </a:endParaRPr>
            </a:p>
          </p:txBody>
        </p:sp>
      </p:grpSp>
      <p:sp>
        <p:nvSpPr>
          <p:cNvPr id="87063" name="AutoShape 23"/>
          <p:cNvSpPr>
            <a:spLocks noChangeArrowheads="1"/>
          </p:cNvSpPr>
          <p:nvPr/>
        </p:nvSpPr>
        <p:spPr bwMode="auto">
          <a:xfrm>
            <a:off x="6300788" y="3789363"/>
            <a:ext cx="1800225" cy="2303462"/>
          </a:xfrm>
          <a:prstGeom prst="curvedLeftArrow">
            <a:avLst>
              <a:gd name="adj1" fmla="val 25591"/>
              <a:gd name="adj2" fmla="val 51182"/>
              <a:gd name="adj3" fmla="val 33333"/>
            </a:avLst>
          </a:prstGeom>
          <a:solidFill>
            <a:schemeClr val="accent1"/>
          </a:solidFill>
          <a:ln w="9525">
            <a:solidFill>
              <a:schemeClr val="tx1"/>
            </a:solidFill>
            <a:miter lim="800000"/>
            <a:headEnd/>
            <a:tailEnd/>
          </a:ln>
        </p:spPr>
        <p:txBody>
          <a:bodyPr wrap="none" anchor="ctr"/>
          <a:lstStyle/>
          <a:p>
            <a:endParaRPr lang="id-ID">
              <a:solidFill>
                <a:srgbClr val="FFFF00"/>
              </a:solidFill>
            </a:endParaRPr>
          </a:p>
        </p:txBody>
      </p:sp>
      <p:sp>
        <p:nvSpPr>
          <p:cNvPr id="13" name="Action Button: Home 12">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87059"/>
                                        </p:tgtEl>
                                        <p:attrNameLst>
                                          <p:attrName>style.visibility</p:attrName>
                                        </p:attrNameLst>
                                      </p:cBhvr>
                                      <p:to>
                                        <p:strVal val="visible"/>
                                      </p:to>
                                    </p:set>
                                    <p:animEffect transition="in" filter="fade">
                                      <p:cBhvr>
                                        <p:cTn id="7" dur="2000"/>
                                        <p:tgtEl>
                                          <p:spTgt spid="87059"/>
                                        </p:tgtEl>
                                      </p:cBhvr>
                                    </p:animEffect>
                                    <p:anim calcmode="lin" valueType="num">
                                      <p:cBhvr>
                                        <p:cTn id="8" dur="2000" fill="hold"/>
                                        <p:tgtEl>
                                          <p:spTgt spid="87059"/>
                                        </p:tgtEl>
                                        <p:attrNameLst>
                                          <p:attrName>style.rotation</p:attrName>
                                        </p:attrNameLst>
                                      </p:cBhvr>
                                      <p:tavLst>
                                        <p:tav tm="0">
                                          <p:val>
                                            <p:fltVal val="720"/>
                                          </p:val>
                                        </p:tav>
                                        <p:tav tm="100000">
                                          <p:val>
                                            <p:fltVal val="0"/>
                                          </p:val>
                                        </p:tav>
                                      </p:tavLst>
                                    </p:anim>
                                    <p:anim calcmode="lin" valueType="num">
                                      <p:cBhvr>
                                        <p:cTn id="9" dur="2000" fill="hold"/>
                                        <p:tgtEl>
                                          <p:spTgt spid="87059"/>
                                        </p:tgtEl>
                                        <p:attrNameLst>
                                          <p:attrName>ppt_h</p:attrName>
                                        </p:attrNameLst>
                                      </p:cBhvr>
                                      <p:tavLst>
                                        <p:tav tm="0">
                                          <p:val>
                                            <p:fltVal val="0"/>
                                          </p:val>
                                        </p:tav>
                                        <p:tav tm="100000">
                                          <p:val>
                                            <p:strVal val="#ppt_h"/>
                                          </p:val>
                                        </p:tav>
                                      </p:tavLst>
                                    </p:anim>
                                    <p:anim calcmode="lin" valueType="num">
                                      <p:cBhvr>
                                        <p:cTn id="10" dur="2000" fill="hold"/>
                                        <p:tgtEl>
                                          <p:spTgt spid="87059"/>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87052"/>
                                        </p:tgtEl>
                                        <p:attrNameLst>
                                          <p:attrName>style.visibility</p:attrName>
                                        </p:attrNameLst>
                                      </p:cBhvr>
                                      <p:to>
                                        <p:strVal val="visible"/>
                                      </p:to>
                                    </p:set>
                                    <p:anim calcmode="lin" valueType="num">
                                      <p:cBhvr additive="base">
                                        <p:cTn id="14" dur="1000" fill="hold"/>
                                        <p:tgtEl>
                                          <p:spTgt spid="87052"/>
                                        </p:tgtEl>
                                        <p:attrNameLst>
                                          <p:attrName>ppt_x</p:attrName>
                                        </p:attrNameLst>
                                      </p:cBhvr>
                                      <p:tavLst>
                                        <p:tav tm="0">
                                          <p:val>
                                            <p:strVal val="#ppt_x"/>
                                          </p:val>
                                        </p:tav>
                                        <p:tav tm="100000">
                                          <p:val>
                                            <p:strVal val="#ppt_x"/>
                                          </p:val>
                                        </p:tav>
                                      </p:tavLst>
                                    </p:anim>
                                    <p:anim calcmode="lin" valueType="num">
                                      <p:cBhvr additive="base">
                                        <p:cTn id="15" dur="1000" fill="hold"/>
                                        <p:tgtEl>
                                          <p:spTgt spid="87052"/>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7063"/>
                                        </p:tgtEl>
                                        <p:attrNameLst>
                                          <p:attrName>style.visibility</p:attrName>
                                        </p:attrNameLst>
                                      </p:cBhvr>
                                      <p:to>
                                        <p:strVal val="visible"/>
                                      </p:to>
                                    </p:set>
                                    <p:anim calcmode="lin" valueType="num">
                                      <p:cBhvr additive="base">
                                        <p:cTn id="25" dur="1000" fill="hold"/>
                                        <p:tgtEl>
                                          <p:spTgt spid="87063"/>
                                        </p:tgtEl>
                                        <p:attrNameLst>
                                          <p:attrName>ppt_x</p:attrName>
                                        </p:attrNameLst>
                                      </p:cBhvr>
                                      <p:tavLst>
                                        <p:tav tm="0">
                                          <p:val>
                                            <p:strVal val="1+#ppt_w/2"/>
                                          </p:val>
                                        </p:tav>
                                        <p:tav tm="100000">
                                          <p:val>
                                            <p:strVal val="#ppt_x"/>
                                          </p:val>
                                        </p:tav>
                                      </p:tavLst>
                                    </p:anim>
                                    <p:anim calcmode="lin" valueType="num">
                                      <p:cBhvr additive="base">
                                        <p:cTn id="26" dur="1000" fill="hold"/>
                                        <p:tgtEl>
                                          <p:spTgt spid="8706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87058"/>
                                        </p:tgtEl>
                                        <p:attrNameLst>
                                          <p:attrName>style.visibility</p:attrName>
                                        </p:attrNameLst>
                                      </p:cBhvr>
                                      <p:to>
                                        <p:strVal val="visible"/>
                                      </p:to>
                                    </p:set>
                                    <p:anim calcmode="lin" valueType="num">
                                      <p:cBhvr additive="base">
                                        <p:cTn id="29" dur="500" fill="hold"/>
                                        <p:tgtEl>
                                          <p:spTgt spid="87058"/>
                                        </p:tgtEl>
                                        <p:attrNameLst>
                                          <p:attrName>ppt_x</p:attrName>
                                        </p:attrNameLst>
                                      </p:cBhvr>
                                      <p:tavLst>
                                        <p:tav tm="0">
                                          <p:val>
                                            <p:strVal val="1+#ppt_w/2"/>
                                          </p:val>
                                        </p:tav>
                                        <p:tav tm="100000">
                                          <p:val>
                                            <p:strVal val="#ppt_x"/>
                                          </p:val>
                                        </p:tav>
                                      </p:tavLst>
                                    </p:anim>
                                    <p:anim calcmode="lin" valueType="num">
                                      <p:cBhvr additive="base">
                                        <p:cTn id="30" dur="500" fill="hold"/>
                                        <p:tgtEl>
                                          <p:spTgt spid="870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52" grpId="0"/>
      <p:bldP spid="87058" grpId="0" animBg="1"/>
      <p:bldP spid="87059" grpId="0" animBg="1"/>
      <p:bldP spid="87063" grpId="0" animBg="1"/>
    </p:bld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76200" y="533400"/>
            <a:ext cx="8961120" cy="3276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5425" indent="-225425" algn="just">
              <a:buAutoNum type="arabicPeriod"/>
            </a:pPr>
            <a:r>
              <a:rPr lang="en-US" sz="2000" dirty="0" err="1" smtClean="0"/>
              <a:t>Antono</a:t>
            </a:r>
            <a:r>
              <a:rPr lang="en-US" sz="2000" dirty="0" smtClean="0"/>
              <a:t> </a:t>
            </a:r>
            <a:r>
              <a:rPr lang="en-US" sz="2000" dirty="0" err="1" smtClean="0"/>
              <a:t>adalah</a:t>
            </a:r>
            <a:r>
              <a:rPr lang="en-US" sz="2000" dirty="0" smtClean="0"/>
              <a:t> </a:t>
            </a:r>
            <a:r>
              <a:rPr lang="en-US" sz="2000" dirty="0" err="1" smtClean="0"/>
              <a:t>seorang</a:t>
            </a:r>
            <a:r>
              <a:rPr lang="en-US" sz="2000" dirty="0" smtClean="0"/>
              <a:t> </a:t>
            </a:r>
            <a:r>
              <a:rPr lang="en-US" sz="2000" dirty="0" err="1" smtClean="0"/>
              <a:t>siswa</a:t>
            </a:r>
            <a:r>
              <a:rPr lang="en-US" sz="2000" dirty="0" smtClean="0"/>
              <a:t> </a:t>
            </a:r>
            <a:r>
              <a:rPr lang="en-US" sz="2000" dirty="0" err="1" smtClean="0"/>
              <a:t>di</a:t>
            </a:r>
            <a:r>
              <a:rPr lang="en-US" sz="2000" dirty="0" smtClean="0"/>
              <a:t> SMA </a:t>
            </a:r>
            <a:r>
              <a:rPr lang="en-US" sz="2000" dirty="0" err="1" smtClean="0"/>
              <a:t>Atas</a:t>
            </a:r>
            <a:r>
              <a:rPr lang="en-US" sz="2000" dirty="0" smtClean="0"/>
              <a:t> </a:t>
            </a:r>
            <a:r>
              <a:rPr lang="en-US" sz="2000" dirty="0" err="1" smtClean="0"/>
              <a:t>Awan</a:t>
            </a:r>
            <a:r>
              <a:rPr lang="en-US" sz="2000" dirty="0" smtClean="0"/>
              <a:t> </a:t>
            </a:r>
            <a:r>
              <a:rPr lang="en-US" sz="2000" dirty="0" err="1" smtClean="0"/>
              <a:t>sekaligus</a:t>
            </a:r>
            <a:r>
              <a:rPr lang="en-US" sz="2000" dirty="0" smtClean="0"/>
              <a:t> </a:t>
            </a:r>
            <a:r>
              <a:rPr lang="en-US" sz="2000" dirty="0" err="1" smtClean="0"/>
              <a:t>sebagai</a:t>
            </a:r>
            <a:r>
              <a:rPr lang="en-US" sz="2000" dirty="0" smtClean="0"/>
              <a:t> </a:t>
            </a:r>
            <a:r>
              <a:rPr lang="en-US" sz="2000" dirty="0" err="1" smtClean="0"/>
              <a:t>anggota</a:t>
            </a:r>
            <a:r>
              <a:rPr lang="en-US" sz="2000" dirty="0" smtClean="0"/>
              <a:t> </a:t>
            </a:r>
            <a:r>
              <a:rPr lang="en-US" sz="2000" dirty="0" err="1" smtClean="0"/>
              <a:t>koperasi</a:t>
            </a:r>
            <a:r>
              <a:rPr lang="en-US" sz="2000" dirty="0" smtClean="0"/>
              <a:t> </a:t>
            </a:r>
            <a:r>
              <a:rPr lang="en-US" sz="2000" dirty="0" err="1" smtClean="0"/>
              <a:t>di</a:t>
            </a:r>
            <a:r>
              <a:rPr lang="en-US" sz="2000" dirty="0" smtClean="0"/>
              <a:t> </a:t>
            </a:r>
            <a:r>
              <a:rPr lang="en-US" sz="2000" dirty="0" err="1" smtClean="0"/>
              <a:t>sekolahnya</a:t>
            </a:r>
            <a:r>
              <a:rPr lang="en-US" sz="2000" dirty="0" smtClean="0"/>
              <a:t>. </a:t>
            </a:r>
            <a:r>
              <a:rPr lang="en-US" sz="2000" dirty="0" err="1" smtClean="0"/>
              <a:t>Pada</a:t>
            </a:r>
            <a:r>
              <a:rPr lang="en-US" sz="2000" dirty="0" smtClean="0"/>
              <a:t> </a:t>
            </a:r>
            <a:r>
              <a:rPr lang="en-US" sz="2000" dirty="0" err="1" smtClean="0"/>
              <a:t>pertengahan</a:t>
            </a:r>
            <a:r>
              <a:rPr lang="en-US" sz="2000" dirty="0" smtClean="0"/>
              <a:t> </a:t>
            </a:r>
            <a:r>
              <a:rPr lang="en-US" sz="2000" dirty="0" err="1" smtClean="0"/>
              <a:t>tahun</a:t>
            </a:r>
            <a:r>
              <a:rPr lang="en-US" sz="2000" dirty="0" smtClean="0"/>
              <a:t>, </a:t>
            </a:r>
            <a:r>
              <a:rPr lang="en-US" sz="2000" dirty="0" err="1" smtClean="0"/>
              <a:t>dia</a:t>
            </a:r>
            <a:r>
              <a:rPr lang="en-US" sz="2000" dirty="0" smtClean="0"/>
              <a:t> </a:t>
            </a:r>
            <a:r>
              <a:rPr lang="en-US" sz="2000" dirty="0" err="1" smtClean="0"/>
              <a:t>pindah</a:t>
            </a:r>
            <a:r>
              <a:rPr lang="en-US" sz="2000" dirty="0" smtClean="0"/>
              <a:t> </a:t>
            </a:r>
            <a:r>
              <a:rPr lang="en-US" sz="2000" dirty="0" err="1" smtClean="0"/>
              <a:t>sekolah</a:t>
            </a:r>
            <a:r>
              <a:rPr lang="en-US" sz="2000" dirty="0" smtClean="0"/>
              <a:t> </a:t>
            </a:r>
            <a:r>
              <a:rPr lang="en-US" sz="2000" dirty="0" err="1" smtClean="0"/>
              <a:t>mengikuti</a:t>
            </a:r>
            <a:r>
              <a:rPr lang="en-US" sz="2000" dirty="0" smtClean="0"/>
              <a:t> </a:t>
            </a:r>
            <a:r>
              <a:rPr lang="en-US" sz="2000" dirty="0" err="1" smtClean="0"/>
              <a:t>orang</a:t>
            </a:r>
            <a:r>
              <a:rPr lang="en-US" sz="2000" dirty="0" smtClean="0"/>
              <a:t> </a:t>
            </a:r>
            <a:r>
              <a:rPr lang="en-US" sz="2000" dirty="0" err="1" smtClean="0"/>
              <a:t>tuanya</a:t>
            </a:r>
            <a:r>
              <a:rPr lang="en-US" sz="2000" dirty="0" smtClean="0"/>
              <a:t> yang </a:t>
            </a:r>
            <a:r>
              <a:rPr lang="en-US" sz="2000" dirty="0" err="1" smtClean="0"/>
              <a:t>pindah</a:t>
            </a:r>
            <a:r>
              <a:rPr lang="en-US" sz="2000" dirty="0" smtClean="0"/>
              <a:t> </a:t>
            </a:r>
            <a:r>
              <a:rPr lang="en-US" sz="2000" dirty="0" err="1" smtClean="0"/>
              <a:t>tugas</a:t>
            </a:r>
            <a:r>
              <a:rPr lang="en-US" sz="2000" dirty="0" smtClean="0"/>
              <a:t> </a:t>
            </a:r>
            <a:r>
              <a:rPr lang="en-US" sz="2000" dirty="0" err="1" smtClean="0"/>
              <a:t>ke</a:t>
            </a:r>
            <a:r>
              <a:rPr lang="en-US" sz="2000" dirty="0" smtClean="0"/>
              <a:t> </a:t>
            </a:r>
            <a:r>
              <a:rPr lang="en-US" sz="2000" dirty="0" err="1" smtClean="0"/>
              <a:t>luar</a:t>
            </a:r>
            <a:r>
              <a:rPr lang="en-US" sz="2000" dirty="0" smtClean="0"/>
              <a:t> </a:t>
            </a:r>
            <a:r>
              <a:rPr lang="en-US" sz="2000" dirty="0" err="1" smtClean="0"/>
              <a:t>kota</a:t>
            </a:r>
            <a:r>
              <a:rPr lang="en-US" sz="2000" dirty="0" smtClean="0"/>
              <a:t>. </a:t>
            </a:r>
            <a:r>
              <a:rPr lang="en-US" sz="2000" dirty="0" err="1" smtClean="0"/>
              <a:t>Pernyataan</a:t>
            </a:r>
            <a:r>
              <a:rPr lang="en-US" sz="2000" dirty="0" smtClean="0"/>
              <a:t> yang </a:t>
            </a:r>
            <a:r>
              <a:rPr lang="en-US" sz="2000" dirty="0" err="1" smtClean="0"/>
              <a:t>tepat</a:t>
            </a:r>
            <a:r>
              <a:rPr lang="en-US" sz="2000" dirty="0" smtClean="0"/>
              <a:t> </a:t>
            </a:r>
            <a:r>
              <a:rPr lang="en-US" sz="2000" dirty="0" err="1" smtClean="0"/>
              <a:t>pada</a:t>
            </a:r>
            <a:r>
              <a:rPr lang="en-US" sz="2000" dirty="0" smtClean="0"/>
              <a:t> </a:t>
            </a:r>
            <a:r>
              <a:rPr lang="en-US" sz="2000" dirty="0" err="1" smtClean="0"/>
              <a:t>kasus</a:t>
            </a:r>
            <a:r>
              <a:rPr lang="en-US" sz="2000" dirty="0" smtClean="0"/>
              <a:t> </a:t>
            </a:r>
            <a:r>
              <a:rPr lang="en-US" sz="2000" dirty="0" err="1" smtClean="0"/>
              <a:t>di</a:t>
            </a:r>
            <a:r>
              <a:rPr lang="en-US" sz="2000" dirty="0" smtClean="0"/>
              <a:t> </a:t>
            </a:r>
            <a:r>
              <a:rPr lang="en-US" sz="2000" dirty="0" err="1" smtClean="0"/>
              <a:t>atas</a:t>
            </a:r>
            <a:r>
              <a:rPr lang="en-US" sz="2000" dirty="0" smtClean="0"/>
              <a:t> </a:t>
            </a:r>
            <a:r>
              <a:rPr lang="en-US" sz="2000" dirty="0" smtClean="0">
                <a:solidFill>
                  <a:srgbClr val="FFFF00"/>
                </a:solidFill>
              </a:rPr>
              <a:t>(UN 2011)</a:t>
            </a:r>
          </a:p>
          <a:p>
            <a:pPr marL="236538" indent="-236538">
              <a:buAutoNum type="alphaUcPeriod"/>
              <a:tabLst>
                <a:tab pos="173038" algn="l"/>
              </a:tabLst>
            </a:pPr>
            <a:r>
              <a:rPr lang="en-US" sz="2000" dirty="0" err="1" smtClean="0"/>
              <a:t>Keanggotaan</a:t>
            </a:r>
            <a:r>
              <a:rPr lang="en-US" sz="2000" dirty="0" smtClean="0"/>
              <a:t> </a:t>
            </a:r>
            <a:r>
              <a:rPr lang="en-US" sz="2000" dirty="0" err="1" smtClean="0"/>
              <a:t>Antono</a:t>
            </a:r>
            <a:r>
              <a:rPr lang="en-US" sz="2000" dirty="0" smtClean="0"/>
              <a:t> </a:t>
            </a:r>
            <a:r>
              <a:rPr lang="en-US" sz="2000" dirty="0" err="1" smtClean="0"/>
              <a:t>di</a:t>
            </a:r>
            <a:r>
              <a:rPr lang="en-US" sz="2000" dirty="0" smtClean="0"/>
              <a:t> </a:t>
            </a:r>
            <a:r>
              <a:rPr lang="en-US" sz="2000" dirty="0" err="1" smtClean="0"/>
              <a:t>koperasi</a:t>
            </a:r>
            <a:r>
              <a:rPr lang="en-US" sz="2000" dirty="0" smtClean="0"/>
              <a:t> </a:t>
            </a:r>
            <a:r>
              <a:rPr lang="en-US" sz="2000" dirty="0" err="1" smtClean="0"/>
              <a:t>sekolah</a:t>
            </a:r>
            <a:r>
              <a:rPr lang="en-US" sz="2000" dirty="0" smtClean="0"/>
              <a:t> </a:t>
            </a:r>
            <a:r>
              <a:rPr lang="en-US" sz="2000" dirty="0" err="1" smtClean="0"/>
              <a:t>tsb</a:t>
            </a:r>
            <a:r>
              <a:rPr lang="en-US" sz="2000" dirty="0" smtClean="0"/>
              <a:t> </a:t>
            </a:r>
            <a:r>
              <a:rPr lang="en-US" sz="2000" dirty="0" err="1" smtClean="0"/>
              <a:t>dapat</a:t>
            </a:r>
            <a:r>
              <a:rPr lang="en-US" sz="2000" dirty="0" smtClean="0"/>
              <a:t> </a:t>
            </a:r>
            <a:r>
              <a:rPr lang="en-US" sz="2000" dirty="0" err="1" smtClean="0"/>
              <a:t>dilanjutkan</a:t>
            </a:r>
            <a:r>
              <a:rPr lang="en-US" sz="2000" dirty="0" smtClean="0"/>
              <a:t> </a:t>
            </a:r>
            <a:r>
              <a:rPr lang="en-US" sz="2000" dirty="0" err="1" smtClean="0"/>
              <a:t>oleh</a:t>
            </a:r>
            <a:r>
              <a:rPr lang="en-US" sz="2000" dirty="0" smtClean="0"/>
              <a:t> </a:t>
            </a:r>
            <a:r>
              <a:rPr lang="en-US" sz="2000" dirty="0" err="1" smtClean="0"/>
              <a:t>temanya</a:t>
            </a:r>
            <a:endParaRPr lang="en-US" sz="2000" dirty="0" smtClean="0"/>
          </a:p>
          <a:p>
            <a:pPr marL="236538" indent="-236538">
              <a:buAutoNum type="alphaUcPeriod"/>
              <a:tabLst>
                <a:tab pos="173038" algn="l"/>
              </a:tabLst>
            </a:pPr>
            <a:r>
              <a:rPr lang="en-US" sz="2000" dirty="0" err="1" smtClean="0"/>
              <a:t>Keanggotaan</a:t>
            </a:r>
            <a:r>
              <a:rPr lang="en-US" sz="2000" dirty="0" smtClean="0"/>
              <a:t> </a:t>
            </a:r>
            <a:r>
              <a:rPr lang="en-US" sz="2000" dirty="0" err="1" smtClean="0"/>
              <a:t>Antono</a:t>
            </a:r>
            <a:r>
              <a:rPr lang="en-US" sz="2000" dirty="0" smtClean="0"/>
              <a:t> </a:t>
            </a:r>
            <a:r>
              <a:rPr lang="en-US" sz="2000" dirty="0" err="1" smtClean="0"/>
              <a:t>di</a:t>
            </a:r>
            <a:r>
              <a:rPr lang="en-US" sz="2000" dirty="0" smtClean="0"/>
              <a:t> </a:t>
            </a:r>
            <a:r>
              <a:rPr lang="en-US" sz="2000" dirty="0" err="1" smtClean="0"/>
              <a:t>koperasi</a:t>
            </a:r>
            <a:r>
              <a:rPr lang="en-US" sz="2000" dirty="0" smtClean="0"/>
              <a:t> </a:t>
            </a:r>
            <a:r>
              <a:rPr lang="en-US" sz="2000" dirty="0" err="1" smtClean="0"/>
              <a:t>sekolah</a:t>
            </a:r>
            <a:r>
              <a:rPr lang="en-US" sz="2000" dirty="0" smtClean="0"/>
              <a:t> </a:t>
            </a:r>
            <a:r>
              <a:rPr lang="en-US" sz="2000" dirty="0" err="1" smtClean="0"/>
              <a:t>dapat</a:t>
            </a:r>
            <a:r>
              <a:rPr lang="en-US" sz="2000" dirty="0" smtClean="0"/>
              <a:t> </a:t>
            </a:r>
            <a:r>
              <a:rPr lang="en-US" sz="2000" dirty="0" err="1" smtClean="0"/>
              <a:t>digantikan</a:t>
            </a:r>
            <a:r>
              <a:rPr lang="en-US" sz="2000" dirty="0" smtClean="0"/>
              <a:t> </a:t>
            </a:r>
            <a:r>
              <a:rPr lang="en-US" sz="2000" dirty="0" err="1" smtClean="0"/>
              <a:t>oleh</a:t>
            </a:r>
            <a:r>
              <a:rPr lang="en-US" sz="2000" dirty="0" smtClean="0"/>
              <a:t> </a:t>
            </a:r>
            <a:r>
              <a:rPr lang="en-US" sz="2000" dirty="0" err="1" smtClean="0"/>
              <a:t>siswa</a:t>
            </a:r>
            <a:r>
              <a:rPr lang="en-US" sz="2000" dirty="0" smtClean="0"/>
              <a:t> </a:t>
            </a:r>
            <a:r>
              <a:rPr lang="en-US" sz="2000" dirty="0" err="1" smtClean="0"/>
              <a:t>baru</a:t>
            </a:r>
            <a:endParaRPr lang="en-US" sz="2000" dirty="0" smtClean="0"/>
          </a:p>
          <a:p>
            <a:pPr marL="236538" indent="-236538">
              <a:buAutoNum type="alphaUcPeriod"/>
              <a:tabLst>
                <a:tab pos="173038" algn="l"/>
              </a:tabLst>
            </a:pPr>
            <a:r>
              <a:rPr lang="en-US" sz="2000" dirty="0" err="1" smtClean="0"/>
              <a:t>Keanggotaan</a:t>
            </a:r>
            <a:r>
              <a:rPr lang="en-US" sz="2000" dirty="0" smtClean="0"/>
              <a:t> </a:t>
            </a:r>
            <a:r>
              <a:rPr lang="en-US" sz="2000" dirty="0" err="1" smtClean="0"/>
              <a:t>Antono</a:t>
            </a:r>
            <a:r>
              <a:rPr lang="en-US" sz="2000" dirty="0" smtClean="0"/>
              <a:t> </a:t>
            </a:r>
            <a:r>
              <a:rPr lang="en-US" sz="2000" dirty="0" err="1" smtClean="0"/>
              <a:t>di</a:t>
            </a:r>
            <a:r>
              <a:rPr lang="en-US" sz="2000" dirty="0" smtClean="0"/>
              <a:t> </a:t>
            </a:r>
            <a:r>
              <a:rPr lang="en-US" sz="2000" dirty="0" err="1" smtClean="0"/>
              <a:t>koperasi</a:t>
            </a:r>
            <a:r>
              <a:rPr lang="en-US" sz="2000" dirty="0" smtClean="0"/>
              <a:t> </a:t>
            </a:r>
            <a:r>
              <a:rPr lang="en-US" sz="2000" dirty="0" err="1" smtClean="0"/>
              <a:t>sekolah</a:t>
            </a:r>
            <a:r>
              <a:rPr lang="en-US" sz="2000" dirty="0" smtClean="0"/>
              <a:t> </a:t>
            </a:r>
            <a:r>
              <a:rPr lang="en-US" sz="2000" dirty="0" err="1" smtClean="0"/>
              <a:t>dapat</a:t>
            </a:r>
            <a:r>
              <a:rPr lang="en-US" sz="2000" dirty="0" smtClean="0"/>
              <a:t> </a:t>
            </a:r>
            <a:r>
              <a:rPr lang="en-US" sz="2000" dirty="0" err="1" smtClean="0"/>
              <a:t>diisi</a:t>
            </a:r>
            <a:r>
              <a:rPr lang="en-US" sz="2000" dirty="0" smtClean="0"/>
              <a:t> </a:t>
            </a:r>
            <a:r>
              <a:rPr lang="en-US" sz="2000" dirty="0" err="1" smtClean="0"/>
              <a:t>siswa</a:t>
            </a:r>
            <a:r>
              <a:rPr lang="en-US" sz="2000" dirty="0" smtClean="0"/>
              <a:t> lain </a:t>
            </a:r>
            <a:r>
              <a:rPr lang="en-US" sz="2000" dirty="0" err="1" smtClean="0"/>
              <a:t>dengan</a:t>
            </a:r>
            <a:r>
              <a:rPr lang="en-US" sz="2000" dirty="0" smtClean="0"/>
              <a:t> </a:t>
            </a:r>
            <a:r>
              <a:rPr lang="en-US" sz="2000" dirty="0" err="1" smtClean="0"/>
              <a:t>persetujuan</a:t>
            </a:r>
            <a:r>
              <a:rPr lang="en-US" sz="2000" dirty="0" smtClean="0"/>
              <a:t> </a:t>
            </a:r>
            <a:r>
              <a:rPr lang="en-US" sz="2000" dirty="0" err="1" smtClean="0"/>
              <a:t>pengurus</a:t>
            </a:r>
            <a:r>
              <a:rPr lang="en-US" sz="2000" dirty="0" smtClean="0"/>
              <a:t>.</a:t>
            </a:r>
          </a:p>
          <a:p>
            <a:pPr marL="236538" indent="-236538">
              <a:buAutoNum type="alphaUcPeriod"/>
              <a:tabLst>
                <a:tab pos="173038" algn="l"/>
              </a:tabLst>
            </a:pPr>
            <a:r>
              <a:rPr lang="en-US" sz="2000" dirty="0" smtClean="0"/>
              <a:t> </a:t>
            </a:r>
            <a:r>
              <a:rPr lang="en-US" sz="2000" dirty="0" err="1" smtClean="0"/>
              <a:t>Keanggotaan</a:t>
            </a:r>
            <a:r>
              <a:rPr lang="en-US" sz="2000" dirty="0" smtClean="0"/>
              <a:t> </a:t>
            </a:r>
            <a:r>
              <a:rPr lang="en-US" sz="2000" dirty="0" err="1" smtClean="0"/>
              <a:t>Antono</a:t>
            </a:r>
            <a:r>
              <a:rPr lang="en-US" sz="2000" dirty="0" smtClean="0"/>
              <a:t> </a:t>
            </a:r>
            <a:r>
              <a:rPr lang="en-US" sz="2000" dirty="0" err="1" smtClean="0"/>
              <a:t>di</a:t>
            </a:r>
            <a:r>
              <a:rPr lang="en-US" sz="2000" dirty="0" smtClean="0"/>
              <a:t> </a:t>
            </a:r>
            <a:r>
              <a:rPr lang="en-US" sz="2000" dirty="0" err="1" smtClean="0"/>
              <a:t>koperasi</a:t>
            </a:r>
            <a:r>
              <a:rPr lang="en-US" sz="2000" dirty="0" smtClean="0"/>
              <a:t> </a:t>
            </a:r>
            <a:r>
              <a:rPr lang="en-US" sz="2000" dirty="0" err="1" smtClean="0"/>
              <a:t>sekolah</a:t>
            </a:r>
            <a:r>
              <a:rPr lang="en-US" sz="2000" dirty="0" smtClean="0"/>
              <a:t> </a:t>
            </a:r>
            <a:r>
              <a:rPr lang="en-US" sz="2000" dirty="0" err="1" smtClean="0"/>
              <a:t>tersebut</a:t>
            </a:r>
            <a:r>
              <a:rPr lang="en-US" sz="2000" dirty="0" smtClean="0"/>
              <a:t> </a:t>
            </a:r>
            <a:r>
              <a:rPr lang="en-US" sz="2000" dirty="0" err="1" smtClean="0"/>
              <a:t>berakhir</a:t>
            </a:r>
            <a:r>
              <a:rPr lang="en-US" sz="2000" dirty="0" smtClean="0"/>
              <a:t> </a:t>
            </a:r>
            <a:r>
              <a:rPr lang="en-US" sz="2000" dirty="0" err="1" smtClean="0"/>
              <a:t>dan</a:t>
            </a:r>
            <a:r>
              <a:rPr lang="en-US" sz="2000" dirty="0" smtClean="0"/>
              <a:t> </a:t>
            </a:r>
            <a:r>
              <a:rPr lang="en-US" sz="2000" dirty="0" err="1" smtClean="0"/>
              <a:t>tidak</a:t>
            </a:r>
            <a:r>
              <a:rPr lang="en-US" sz="2000" dirty="0" smtClean="0"/>
              <a:t> </a:t>
            </a:r>
            <a:r>
              <a:rPr lang="en-US" sz="2000" dirty="0" err="1" smtClean="0"/>
              <a:t>dapat</a:t>
            </a:r>
            <a:r>
              <a:rPr lang="en-US" sz="2000" dirty="0" smtClean="0"/>
              <a:t> </a:t>
            </a:r>
            <a:r>
              <a:rPr lang="en-US" sz="2000" dirty="0" err="1" smtClean="0"/>
              <a:t>diganti</a:t>
            </a:r>
            <a:endParaRPr lang="en-US" sz="2000" dirty="0" smtClean="0"/>
          </a:p>
          <a:p>
            <a:pPr marL="236538" indent="-236538">
              <a:buFont typeface="+mj-lt"/>
              <a:buAutoNum type="alphaUcPeriod"/>
              <a:tabLst>
                <a:tab pos="173038" algn="l"/>
              </a:tabLst>
            </a:pPr>
            <a:r>
              <a:rPr lang="en-US" sz="2000" dirty="0" err="1" smtClean="0"/>
              <a:t>Keanggotaan</a:t>
            </a:r>
            <a:r>
              <a:rPr lang="en-US" sz="2000" dirty="0" smtClean="0"/>
              <a:t> </a:t>
            </a:r>
            <a:r>
              <a:rPr lang="en-US" sz="2000" dirty="0" err="1" smtClean="0"/>
              <a:t>Antono</a:t>
            </a:r>
            <a:r>
              <a:rPr lang="en-US" sz="2000" dirty="0" smtClean="0"/>
              <a:t> </a:t>
            </a:r>
            <a:r>
              <a:rPr lang="en-US" sz="2000" dirty="0" err="1" smtClean="0"/>
              <a:t>di</a:t>
            </a:r>
            <a:r>
              <a:rPr lang="en-US" sz="2000" dirty="0" smtClean="0"/>
              <a:t> </a:t>
            </a:r>
            <a:r>
              <a:rPr lang="en-US" sz="2000" dirty="0" err="1" smtClean="0"/>
              <a:t>koperasi</a:t>
            </a:r>
            <a:r>
              <a:rPr lang="en-US" sz="2000" dirty="0" smtClean="0"/>
              <a:t> </a:t>
            </a:r>
            <a:r>
              <a:rPr lang="en-US" sz="2000" dirty="0" err="1" smtClean="0"/>
              <a:t>sekolah</a:t>
            </a:r>
            <a:r>
              <a:rPr lang="en-US" sz="2000" dirty="0" smtClean="0"/>
              <a:t> </a:t>
            </a:r>
            <a:r>
              <a:rPr lang="en-US" sz="2000" dirty="0" err="1" smtClean="0"/>
              <a:t>tersebut</a:t>
            </a:r>
            <a:r>
              <a:rPr lang="en-US" sz="2000" dirty="0" smtClean="0"/>
              <a:t> </a:t>
            </a:r>
            <a:r>
              <a:rPr lang="en-US" sz="2000" dirty="0" err="1" smtClean="0"/>
              <a:t>dapat</a:t>
            </a:r>
            <a:r>
              <a:rPr lang="en-US" sz="2000" dirty="0" smtClean="0"/>
              <a:t> </a:t>
            </a:r>
            <a:r>
              <a:rPr lang="en-US" sz="2000" dirty="0" err="1" smtClean="0"/>
              <a:t>dilanjutkan</a:t>
            </a:r>
            <a:r>
              <a:rPr lang="en-US" sz="2000" dirty="0" smtClean="0"/>
              <a:t> </a:t>
            </a:r>
            <a:r>
              <a:rPr lang="en-US" sz="2000" dirty="0" err="1" smtClean="0"/>
              <a:t>sampai</a:t>
            </a:r>
            <a:r>
              <a:rPr lang="en-US" sz="2000" dirty="0" smtClean="0"/>
              <a:t> </a:t>
            </a:r>
            <a:r>
              <a:rPr lang="en-US" sz="2000" dirty="0" err="1" smtClean="0"/>
              <a:t>tamat</a:t>
            </a:r>
            <a:r>
              <a:rPr lang="en-US" sz="2000" dirty="0" smtClean="0"/>
              <a:t> </a:t>
            </a:r>
            <a:r>
              <a:rPr lang="en-US" sz="2000" dirty="0" err="1" smtClean="0"/>
              <a:t>sekolah</a:t>
            </a:r>
            <a:endParaRPr lang="en-US" sz="2000" dirty="0" smtClean="0"/>
          </a:p>
        </p:txBody>
      </p:sp>
      <p:sp>
        <p:nvSpPr>
          <p:cNvPr id="6" name="Rectangle 5"/>
          <p:cNvSpPr/>
          <p:nvPr/>
        </p:nvSpPr>
        <p:spPr>
          <a:xfrm>
            <a:off x="76200" y="4114800"/>
            <a:ext cx="8153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2. </a:t>
            </a:r>
            <a:r>
              <a:rPr lang="en-US" sz="2200" dirty="0" err="1" smtClean="0"/>
              <a:t>Ciri-Ciri</a:t>
            </a:r>
            <a:r>
              <a:rPr lang="en-US" sz="2200" dirty="0" smtClean="0"/>
              <a:t> </a:t>
            </a:r>
            <a:r>
              <a:rPr lang="en-US" sz="2200" dirty="0" err="1" smtClean="0"/>
              <a:t>Berikut</a:t>
            </a:r>
            <a:r>
              <a:rPr lang="en-US" sz="2200" dirty="0" smtClean="0"/>
              <a:t> yang </a:t>
            </a:r>
            <a:r>
              <a:rPr lang="en-US" sz="2200" dirty="0" err="1" smtClean="0"/>
              <a:t>selalu</a:t>
            </a:r>
            <a:r>
              <a:rPr lang="en-US" sz="2200" dirty="0" smtClean="0"/>
              <a:t> </a:t>
            </a:r>
            <a:r>
              <a:rPr lang="en-US" sz="2200" dirty="0" err="1" smtClean="0"/>
              <a:t>melekat</a:t>
            </a:r>
            <a:r>
              <a:rPr lang="en-US" sz="2200" dirty="0" smtClean="0"/>
              <a:t> </a:t>
            </a:r>
            <a:r>
              <a:rPr lang="en-US" sz="2200" dirty="0" err="1" smtClean="0"/>
              <a:t>pada</a:t>
            </a:r>
            <a:r>
              <a:rPr lang="en-US" sz="2200" dirty="0" smtClean="0"/>
              <a:t> </a:t>
            </a:r>
            <a:r>
              <a:rPr lang="en-US" sz="2200" dirty="0" err="1" smtClean="0"/>
              <a:t>seseorang</a:t>
            </a:r>
            <a:r>
              <a:rPr lang="en-US" sz="2200" dirty="0" smtClean="0"/>
              <a:t> </a:t>
            </a:r>
            <a:r>
              <a:rPr lang="en-US" sz="2200" dirty="0" err="1" smtClean="0"/>
              <a:t>wirausaha</a:t>
            </a:r>
            <a:r>
              <a:rPr lang="en-US" sz="2200" dirty="0" smtClean="0"/>
              <a:t> </a:t>
            </a:r>
            <a:r>
              <a:rPr lang="en-US" sz="2200" dirty="0" err="1" smtClean="0"/>
              <a:t>adalah</a:t>
            </a:r>
            <a:r>
              <a:rPr lang="en-US" sz="2200" dirty="0" smtClean="0"/>
              <a:t>…</a:t>
            </a:r>
            <a:r>
              <a:rPr lang="en-US" sz="2200" dirty="0" smtClean="0">
                <a:solidFill>
                  <a:srgbClr val="FFFF00"/>
                </a:solidFill>
              </a:rPr>
              <a:t> (SNMPTN 2011)</a:t>
            </a:r>
          </a:p>
          <a:p>
            <a:pPr marL="457200" indent="-457200">
              <a:buAutoNum type="alphaUcPeriod"/>
            </a:pPr>
            <a:r>
              <a:rPr lang="en-US" sz="2200" dirty="0" err="1" smtClean="0">
                <a:solidFill>
                  <a:schemeClr val="bg1"/>
                </a:solidFill>
              </a:rPr>
              <a:t>Berani</a:t>
            </a:r>
            <a:r>
              <a:rPr lang="en-US" sz="2200" dirty="0" smtClean="0">
                <a:solidFill>
                  <a:schemeClr val="bg1"/>
                </a:solidFill>
              </a:rPr>
              <a:t>, </a:t>
            </a:r>
            <a:r>
              <a:rPr lang="en-US" sz="2200" dirty="0" err="1" smtClean="0">
                <a:solidFill>
                  <a:schemeClr val="bg1"/>
                </a:solidFill>
              </a:rPr>
              <a:t>Rasional</a:t>
            </a:r>
            <a:r>
              <a:rPr lang="en-US" sz="2200" dirty="0" smtClean="0">
                <a:solidFill>
                  <a:schemeClr val="bg1"/>
                </a:solidFill>
              </a:rPr>
              <a:t>, </a:t>
            </a:r>
            <a:r>
              <a:rPr lang="en-US" sz="2200" dirty="0" err="1" smtClean="0">
                <a:solidFill>
                  <a:schemeClr val="bg1"/>
                </a:solidFill>
              </a:rPr>
              <a:t>Progresif</a:t>
            </a:r>
            <a:endParaRPr lang="en-US" sz="2200" dirty="0" smtClean="0">
              <a:solidFill>
                <a:schemeClr val="bg1"/>
              </a:solidFill>
            </a:endParaRPr>
          </a:p>
          <a:p>
            <a:pPr marL="457200" indent="-457200">
              <a:buAutoNum type="alphaUcPeriod"/>
            </a:pPr>
            <a:r>
              <a:rPr lang="en-US" sz="2200" dirty="0" err="1" smtClean="0">
                <a:solidFill>
                  <a:schemeClr val="bg1"/>
                </a:solidFill>
              </a:rPr>
              <a:t>Hati-hati</a:t>
            </a:r>
            <a:r>
              <a:rPr lang="en-US" sz="2200" dirty="0" smtClean="0">
                <a:solidFill>
                  <a:schemeClr val="bg1"/>
                </a:solidFill>
              </a:rPr>
              <a:t>, </a:t>
            </a:r>
            <a:r>
              <a:rPr lang="en-US" sz="2200" dirty="0" err="1" smtClean="0">
                <a:solidFill>
                  <a:schemeClr val="bg1"/>
                </a:solidFill>
              </a:rPr>
              <a:t>Waspada</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penuh</a:t>
            </a:r>
            <a:r>
              <a:rPr lang="en-US" sz="2200" dirty="0" smtClean="0">
                <a:solidFill>
                  <a:schemeClr val="bg1"/>
                </a:solidFill>
              </a:rPr>
              <a:t> </a:t>
            </a:r>
            <a:r>
              <a:rPr lang="en-US" sz="2200" dirty="0" err="1" smtClean="0">
                <a:solidFill>
                  <a:schemeClr val="bg1"/>
                </a:solidFill>
              </a:rPr>
              <a:t>perhitungan</a:t>
            </a:r>
            <a:endParaRPr lang="en-US" sz="2200" dirty="0" smtClean="0">
              <a:solidFill>
                <a:schemeClr val="bg1"/>
              </a:solidFill>
            </a:endParaRPr>
          </a:p>
          <a:p>
            <a:pPr marL="457200" indent="-457200">
              <a:buAutoNum type="alphaUcPeriod"/>
            </a:pPr>
            <a:r>
              <a:rPr lang="en-US" sz="2200" dirty="0" err="1" smtClean="0">
                <a:solidFill>
                  <a:schemeClr val="bg1"/>
                </a:solidFill>
              </a:rPr>
              <a:t>Populer</a:t>
            </a:r>
            <a:r>
              <a:rPr lang="en-US" sz="2200" dirty="0" smtClean="0">
                <a:solidFill>
                  <a:schemeClr val="bg1"/>
                </a:solidFill>
              </a:rPr>
              <a:t>, </a:t>
            </a:r>
            <a:r>
              <a:rPr lang="en-US" sz="2200" dirty="0" err="1" smtClean="0">
                <a:solidFill>
                  <a:schemeClr val="bg1"/>
                </a:solidFill>
              </a:rPr>
              <a:t>meiliki</a:t>
            </a:r>
            <a:r>
              <a:rPr lang="en-US" sz="2200" dirty="0" smtClean="0">
                <a:solidFill>
                  <a:schemeClr val="bg1"/>
                </a:solidFill>
              </a:rPr>
              <a:t> </a:t>
            </a:r>
            <a:r>
              <a:rPr lang="en-US" sz="2200" dirty="0" err="1" smtClean="0">
                <a:solidFill>
                  <a:schemeClr val="bg1"/>
                </a:solidFill>
              </a:rPr>
              <a:t>koneksi</a:t>
            </a:r>
            <a:r>
              <a:rPr lang="en-US" sz="2200" dirty="0" smtClean="0">
                <a:solidFill>
                  <a:schemeClr val="bg1"/>
                </a:solidFill>
              </a:rPr>
              <a:t> </a:t>
            </a:r>
            <a:r>
              <a:rPr lang="en-US" sz="2200" dirty="0" err="1" smtClean="0">
                <a:solidFill>
                  <a:schemeClr val="bg1"/>
                </a:solidFill>
              </a:rPr>
              <a:t>luas</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disegani</a:t>
            </a:r>
            <a:endParaRPr lang="en-US" sz="2200" dirty="0" smtClean="0">
              <a:solidFill>
                <a:schemeClr val="bg1"/>
              </a:solidFill>
            </a:endParaRPr>
          </a:p>
          <a:p>
            <a:pPr marL="457200" indent="-457200">
              <a:buAutoNum type="alphaUcPeriod"/>
            </a:pPr>
            <a:r>
              <a:rPr lang="en-US" sz="2200" dirty="0" err="1" smtClean="0">
                <a:solidFill>
                  <a:schemeClr val="bg1"/>
                </a:solidFill>
              </a:rPr>
              <a:t>Mudah</a:t>
            </a:r>
            <a:r>
              <a:rPr lang="en-US" sz="2200" dirty="0" smtClean="0">
                <a:solidFill>
                  <a:schemeClr val="bg1"/>
                </a:solidFill>
              </a:rPr>
              <a:t> </a:t>
            </a:r>
            <a:r>
              <a:rPr lang="en-US" sz="2200" dirty="0" err="1" smtClean="0">
                <a:solidFill>
                  <a:schemeClr val="bg1"/>
                </a:solidFill>
              </a:rPr>
              <a:t>bergaul</a:t>
            </a:r>
            <a:r>
              <a:rPr lang="en-US" sz="2200" dirty="0" smtClean="0">
                <a:solidFill>
                  <a:schemeClr val="bg1"/>
                </a:solidFill>
              </a:rPr>
              <a:t>, </a:t>
            </a:r>
            <a:r>
              <a:rPr lang="en-US" sz="2200" dirty="0" err="1" smtClean="0">
                <a:solidFill>
                  <a:schemeClr val="bg1"/>
                </a:solidFill>
              </a:rPr>
              <a:t>suka</a:t>
            </a:r>
            <a:r>
              <a:rPr lang="en-US" sz="2200" dirty="0" smtClean="0">
                <a:solidFill>
                  <a:schemeClr val="bg1"/>
                </a:solidFill>
              </a:rPr>
              <a:t> </a:t>
            </a:r>
            <a:r>
              <a:rPr lang="en-US" sz="2200" dirty="0" err="1" smtClean="0">
                <a:solidFill>
                  <a:schemeClr val="bg1"/>
                </a:solidFill>
              </a:rPr>
              <a:t>menolong</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menjadi</a:t>
            </a:r>
            <a:r>
              <a:rPr lang="en-US" sz="2200" dirty="0" smtClean="0">
                <a:solidFill>
                  <a:schemeClr val="bg1"/>
                </a:solidFill>
              </a:rPr>
              <a:t> </a:t>
            </a:r>
            <a:r>
              <a:rPr lang="en-US" sz="2200" dirty="0" err="1" smtClean="0">
                <a:solidFill>
                  <a:schemeClr val="bg1"/>
                </a:solidFill>
              </a:rPr>
              <a:t>panutan</a:t>
            </a:r>
            <a:endParaRPr lang="en-US" sz="2200" dirty="0" smtClean="0">
              <a:solidFill>
                <a:schemeClr val="bg1"/>
              </a:solidFill>
            </a:endParaRPr>
          </a:p>
          <a:p>
            <a:pPr marL="457200" indent="-457200">
              <a:buAutoNum type="alphaUcPeriod"/>
            </a:pPr>
            <a:r>
              <a:rPr lang="en-US" sz="2200" dirty="0" err="1" smtClean="0">
                <a:solidFill>
                  <a:schemeClr val="bg1"/>
                </a:solidFill>
              </a:rPr>
              <a:t>Cepat</a:t>
            </a:r>
            <a:r>
              <a:rPr lang="en-US" sz="2200" dirty="0" smtClean="0">
                <a:solidFill>
                  <a:schemeClr val="bg1"/>
                </a:solidFill>
              </a:rPr>
              <a:t> </a:t>
            </a:r>
            <a:r>
              <a:rPr lang="en-US" sz="2200" dirty="0" err="1" smtClean="0">
                <a:solidFill>
                  <a:schemeClr val="bg1"/>
                </a:solidFill>
              </a:rPr>
              <a:t>tanggap</a:t>
            </a:r>
            <a:r>
              <a:rPr lang="en-US" sz="2200" dirty="0" smtClean="0">
                <a:solidFill>
                  <a:schemeClr val="bg1"/>
                </a:solidFill>
              </a:rPr>
              <a:t>, </a:t>
            </a:r>
            <a:r>
              <a:rPr lang="en-US" sz="2200" dirty="0" err="1" smtClean="0">
                <a:solidFill>
                  <a:schemeClr val="bg1"/>
                </a:solidFill>
              </a:rPr>
              <a:t>banyak</a:t>
            </a:r>
            <a:r>
              <a:rPr lang="en-US" sz="2200" dirty="0" smtClean="0">
                <a:solidFill>
                  <a:schemeClr val="bg1"/>
                </a:solidFill>
              </a:rPr>
              <a:t> </a:t>
            </a:r>
            <a:r>
              <a:rPr lang="en-US" sz="2200" dirty="0" err="1" smtClean="0">
                <a:solidFill>
                  <a:schemeClr val="bg1"/>
                </a:solidFill>
              </a:rPr>
              <a:t>ide,dan</a:t>
            </a:r>
            <a:r>
              <a:rPr lang="en-US" sz="2200" dirty="0" smtClean="0">
                <a:solidFill>
                  <a:schemeClr val="bg1"/>
                </a:solidFill>
              </a:rPr>
              <a:t> </a:t>
            </a:r>
            <a:r>
              <a:rPr lang="en-US" sz="2200" dirty="0" err="1" smtClean="0">
                <a:solidFill>
                  <a:schemeClr val="bg1"/>
                </a:solidFill>
              </a:rPr>
              <a:t>mendahulukan</a:t>
            </a:r>
            <a:r>
              <a:rPr lang="en-US" sz="2200" dirty="0" smtClean="0">
                <a:solidFill>
                  <a:schemeClr val="bg1"/>
                </a:solidFill>
              </a:rPr>
              <a:t> </a:t>
            </a:r>
            <a:r>
              <a:rPr lang="en-US" sz="2200" dirty="0" err="1" smtClean="0">
                <a:solidFill>
                  <a:schemeClr val="bg1"/>
                </a:solidFill>
              </a:rPr>
              <a:t>kepentingan</a:t>
            </a:r>
            <a:r>
              <a:rPr lang="en-US" sz="2200" dirty="0" smtClean="0">
                <a:solidFill>
                  <a:schemeClr val="bg1"/>
                </a:solidFill>
              </a:rPr>
              <a:t> </a:t>
            </a:r>
            <a:r>
              <a:rPr lang="en-US" sz="2200" dirty="0" err="1" smtClean="0">
                <a:solidFill>
                  <a:schemeClr val="bg1"/>
                </a:solidFill>
              </a:rPr>
              <a:t>orang</a:t>
            </a:r>
            <a:endParaRPr lang="en-US" sz="2200" dirty="0" smtClean="0">
              <a:solidFill>
                <a:schemeClr val="bg1"/>
              </a:solidFill>
            </a:endParaRPr>
          </a:p>
        </p:txBody>
      </p:sp>
      <p:sp>
        <p:nvSpPr>
          <p:cNvPr id="5" name="Rectangle 4"/>
          <p:cNvSpPr/>
          <p:nvPr/>
        </p:nvSpPr>
        <p:spPr>
          <a:xfrm>
            <a:off x="4572000" y="7086600"/>
            <a:ext cx="4754880" cy="3749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200" dirty="0" smtClean="0"/>
              <a:t>3. </a:t>
            </a:r>
            <a:r>
              <a:rPr lang="en-US" sz="2200" dirty="0" err="1" smtClean="0"/>
              <a:t>Ditinjau</a:t>
            </a:r>
            <a:r>
              <a:rPr lang="en-US" sz="2200" dirty="0" smtClean="0"/>
              <a:t> </a:t>
            </a:r>
            <a:r>
              <a:rPr lang="en-US" sz="2200" dirty="0" err="1" smtClean="0"/>
              <a:t>berdasar</a:t>
            </a:r>
            <a:r>
              <a:rPr lang="en-US" sz="2200" dirty="0" err="1" smtClean="0">
                <a:solidFill>
                  <a:schemeClr val="bg1"/>
                </a:solidFill>
              </a:rPr>
              <a:t>kan</a:t>
            </a:r>
            <a:r>
              <a:rPr lang="en-US" sz="2200" dirty="0" smtClean="0">
                <a:solidFill>
                  <a:schemeClr val="bg1"/>
                </a:solidFill>
              </a:rPr>
              <a:t> status </a:t>
            </a:r>
            <a:r>
              <a:rPr lang="en-US" sz="2200" dirty="0" err="1" smtClean="0">
                <a:solidFill>
                  <a:schemeClr val="bg1"/>
                </a:solidFill>
              </a:rPr>
              <a:t>badan</a:t>
            </a:r>
            <a:r>
              <a:rPr lang="en-US" sz="2200" dirty="0" smtClean="0">
                <a:solidFill>
                  <a:schemeClr val="bg1"/>
                </a:solidFill>
              </a:rPr>
              <a:t> </a:t>
            </a:r>
            <a:r>
              <a:rPr lang="en-US" sz="2200" dirty="0" err="1" smtClean="0">
                <a:solidFill>
                  <a:schemeClr val="bg1"/>
                </a:solidFill>
              </a:rPr>
              <a:t>hukumnya</a:t>
            </a:r>
            <a:r>
              <a:rPr lang="en-US" sz="2200" dirty="0" smtClean="0">
                <a:solidFill>
                  <a:schemeClr val="bg1"/>
                </a:solidFill>
              </a:rPr>
              <a:t>  BUMN yang </a:t>
            </a:r>
            <a:r>
              <a:rPr lang="en-US" sz="2200" dirty="0" err="1" smtClean="0">
                <a:solidFill>
                  <a:schemeClr val="bg1"/>
                </a:solidFill>
              </a:rPr>
              <a:t>ada</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beroperasi</a:t>
            </a:r>
            <a:r>
              <a:rPr lang="en-US" sz="2200" dirty="0" smtClean="0">
                <a:solidFill>
                  <a:schemeClr val="bg1"/>
                </a:solidFill>
              </a:rPr>
              <a:t> </a:t>
            </a:r>
            <a:r>
              <a:rPr lang="en-US" sz="2200" dirty="0" err="1" smtClean="0">
                <a:solidFill>
                  <a:schemeClr val="bg1"/>
                </a:solidFill>
              </a:rPr>
              <a:t>di</a:t>
            </a:r>
            <a:r>
              <a:rPr lang="en-US" sz="2200" dirty="0" smtClean="0">
                <a:solidFill>
                  <a:schemeClr val="bg1"/>
                </a:solidFill>
              </a:rPr>
              <a:t> </a:t>
            </a:r>
            <a:r>
              <a:rPr lang="en-US" sz="2200" dirty="0" err="1" smtClean="0">
                <a:solidFill>
                  <a:schemeClr val="bg1"/>
                </a:solidFill>
              </a:rPr>
              <a:t>indonesia</a:t>
            </a:r>
            <a:r>
              <a:rPr lang="en-US" sz="2200" dirty="0" smtClean="0">
                <a:solidFill>
                  <a:schemeClr val="bg1"/>
                </a:solidFill>
              </a:rPr>
              <a:t> </a:t>
            </a:r>
            <a:r>
              <a:rPr lang="en-US" sz="2200" dirty="0" err="1" smtClean="0">
                <a:solidFill>
                  <a:schemeClr val="bg1"/>
                </a:solidFill>
              </a:rPr>
              <a:t>saat</a:t>
            </a:r>
            <a:r>
              <a:rPr lang="en-US" sz="2200" dirty="0" smtClean="0">
                <a:solidFill>
                  <a:schemeClr val="bg1"/>
                </a:solidFill>
              </a:rPr>
              <a:t> </a:t>
            </a:r>
            <a:r>
              <a:rPr lang="en-US" sz="2200" dirty="0" err="1" smtClean="0">
                <a:solidFill>
                  <a:schemeClr val="bg1"/>
                </a:solidFill>
              </a:rPr>
              <a:t>ini</a:t>
            </a:r>
            <a:r>
              <a:rPr lang="en-US" sz="2200" dirty="0" smtClean="0">
                <a:solidFill>
                  <a:schemeClr val="bg1"/>
                </a:solidFill>
              </a:rPr>
              <a:t> </a:t>
            </a:r>
            <a:r>
              <a:rPr lang="en-US" sz="2200" dirty="0" err="1" smtClean="0">
                <a:solidFill>
                  <a:schemeClr val="bg1"/>
                </a:solidFill>
              </a:rPr>
              <a:t>berbentuk</a:t>
            </a:r>
            <a:r>
              <a:rPr lang="en-US" sz="2200" dirty="0" smtClean="0">
                <a:solidFill>
                  <a:schemeClr val="bg1"/>
                </a:solidFill>
              </a:rPr>
              <a:t> </a:t>
            </a:r>
            <a:r>
              <a:rPr lang="en-US" sz="2200" dirty="0" smtClean="0">
                <a:solidFill>
                  <a:srgbClr val="FFFF00"/>
                </a:solidFill>
              </a:rPr>
              <a:t>(OSN </a:t>
            </a:r>
            <a:r>
              <a:rPr lang="en-US" sz="2200" dirty="0" err="1" smtClean="0">
                <a:solidFill>
                  <a:srgbClr val="FFFF00"/>
                </a:solidFill>
              </a:rPr>
              <a:t>Ekonomi</a:t>
            </a:r>
            <a:r>
              <a:rPr lang="en-US" sz="2200" dirty="0" smtClean="0">
                <a:solidFill>
                  <a:srgbClr val="FFFF00"/>
                </a:solidFill>
              </a:rPr>
              <a:t> Tingkat </a:t>
            </a:r>
            <a:r>
              <a:rPr lang="en-US" sz="2200" dirty="0" err="1" smtClean="0">
                <a:solidFill>
                  <a:srgbClr val="FFFF00"/>
                </a:solidFill>
              </a:rPr>
              <a:t>Nasional</a:t>
            </a:r>
            <a:r>
              <a:rPr lang="en-US" sz="2200" dirty="0" smtClean="0">
                <a:solidFill>
                  <a:srgbClr val="FFFF00"/>
                </a:solidFill>
              </a:rPr>
              <a:t> 2006)</a:t>
            </a:r>
          </a:p>
          <a:p>
            <a:pPr marL="457200" indent="-457200">
              <a:buAutoNum type="alphaUcPeriod"/>
            </a:pPr>
            <a:r>
              <a:rPr lang="en-US" sz="2200" dirty="0" err="1" smtClean="0">
                <a:solidFill>
                  <a:schemeClr val="bg1"/>
                </a:solidFill>
              </a:rPr>
              <a:t>Perum</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Persero</a:t>
            </a:r>
            <a:endParaRPr lang="en-US" sz="2200" dirty="0" smtClean="0">
              <a:solidFill>
                <a:schemeClr val="bg1"/>
              </a:solidFill>
            </a:endParaRPr>
          </a:p>
          <a:p>
            <a:pPr marL="457200" indent="-457200">
              <a:buAutoNum type="alphaUcPeriod"/>
            </a:pPr>
            <a:r>
              <a:rPr lang="en-US" sz="2200" dirty="0" err="1" smtClean="0">
                <a:solidFill>
                  <a:schemeClr val="bg1"/>
                </a:solidFill>
              </a:rPr>
              <a:t>Perjan</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a:t>
            </a:r>
            <a:r>
              <a:rPr lang="en-US" sz="2200" dirty="0" err="1" smtClean="0">
                <a:solidFill>
                  <a:schemeClr val="bg1"/>
                </a:solidFill>
              </a:rPr>
              <a:t>Persero</a:t>
            </a:r>
            <a:endParaRPr lang="en-US" sz="2200" dirty="0" smtClean="0">
              <a:solidFill>
                <a:schemeClr val="bg1"/>
              </a:solidFill>
            </a:endParaRPr>
          </a:p>
          <a:p>
            <a:pPr marL="457200" indent="-457200">
              <a:buAutoNum type="alphaUcPeriod"/>
            </a:pPr>
            <a:r>
              <a:rPr lang="en-US" sz="2200" dirty="0" smtClean="0">
                <a:solidFill>
                  <a:schemeClr val="bg1"/>
                </a:solidFill>
              </a:rPr>
              <a:t>BUMN </a:t>
            </a:r>
            <a:r>
              <a:rPr lang="en-US" sz="2200" dirty="0" err="1" smtClean="0">
                <a:solidFill>
                  <a:schemeClr val="bg1"/>
                </a:solidFill>
              </a:rPr>
              <a:t>dan</a:t>
            </a:r>
            <a:r>
              <a:rPr lang="en-US" sz="2200" dirty="0" smtClean="0">
                <a:solidFill>
                  <a:schemeClr val="bg1"/>
                </a:solidFill>
              </a:rPr>
              <a:t> BUMD</a:t>
            </a:r>
          </a:p>
          <a:p>
            <a:pPr marL="457200" indent="-457200">
              <a:buAutoNum type="alphaUcPeriod"/>
            </a:pPr>
            <a:r>
              <a:rPr lang="en-US" sz="2200" dirty="0" err="1" smtClean="0">
                <a:solidFill>
                  <a:schemeClr val="bg1"/>
                </a:solidFill>
              </a:rPr>
              <a:t>Persero</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PT Terbuka (</a:t>
            </a:r>
            <a:r>
              <a:rPr lang="en-US" sz="2200" dirty="0" err="1" smtClean="0">
                <a:solidFill>
                  <a:schemeClr val="bg1"/>
                </a:solidFill>
              </a:rPr>
              <a:t>Tbk</a:t>
            </a:r>
            <a:r>
              <a:rPr lang="en-US" sz="2200" dirty="0" smtClean="0">
                <a:solidFill>
                  <a:schemeClr val="bg1"/>
                </a:solidFill>
              </a:rPr>
              <a:t>)</a:t>
            </a:r>
          </a:p>
          <a:p>
            <a:pPr marL="457200" indent="-457200">
              <a:buAutoNum type="alphaUcPeriod"/>
            </a:pPr>
            <a:r>
              <a:rPr lang="en-US" sz="2200" dirty="0" smtClean="0">
                <a:solidFill>
                  <a:schemeClr val="bg1"/>
                </a:solidFill>
              </a:rPr>
              <a:t>BUMN </a:t>
            </a:r>
            <a:r>
              <a:rPr lang="en-US" sz="2200" dirty="0" err="1" smtClean="0">
                <a:solidFill>
                  <a:schemeClr val="bg1"/>
                </a:solidFill>
              </a:rPr>
              <a:t>keuangan</a:t>
            </a:r>
            <a:r>
              <a:rPr lang="en-US" sz="2200" dirty="0" smtClean="0">
                <a:solidFill>
                  <a:schemeClr val="bg1"/>
                </a:solidFill>
              </a:rPr>
              <a:t> </a:t>
            </a:r>
            <a:r>
              <a:rPr lang="en-US" sz="2200" dirty="0" err="1" smtClean="0">
                <a:solidFill>
                  <a:schemeClr val="bg1"/>
                </a:solidFill>
              </a:rPr>
              <a:t>dan</a:t>
            </a:r>
            <a:r>
              <a:rPr lang="en-US" sz="2200" dirty="0" smtClean="0">
                <a:solidFill>
                  <a:schemeClr val="bg1"/>
                </a:solidFill>
              </a:rPr>
              <a:t> BUMN non </a:t>
            </a:r>
            <a:r>
              <a:rPr lang="en-US" sz="2200" dirty="0" err="1" smtClean="0">
                <a:solidFill>
                  <a:schemeClr val="bg1"/>
                </a:solidFill>
              </a:rPr>
              <a:t>keuangan</a:t>
            </a:r>
            <a:endParaRPr lang="en-US" sz="2200" dirty="0" smtClean="0">
              <a:solidFill>
                <a:schemeClr val="bg1"/>
              </a:solidFill>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type="wd">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Curved Up Ribbon 3"/>
          <p:cNvSpPr/>
          <p:nvPr/>
        </p:nvSpPr>
        <p:spPr>
          <a:xfrm>
            <a:off x="990600" y="76200"/>
            <a:ext cx="7162800" cy="1600200"/>
          </a:xfrm>
          <a:prstGeom prst="ellipseRibbon2">
            <a:avLst>
              <a:gd name="adj1" fmla="val 22492"/>
              <a:gd name="adj2" fmla="val 65408"/>
              <a:gd name="adj3" fmla="val 8111"/>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4000" dirty="0" err="1" smtClean="0">
                <a:ln>
                  <a:solidFill>
                    <a:srgbClr val="FF0000"/>
                  </a:solidFill>
                </a:ln>
                <a:solidFill>
                  <a:srgbClr val="FFFF00"/>
                </a:solidFill>
              </a:rPr>
              <a:t>Materi</a:t>
            </a:r>
            <a:r>
              <a:rPr lang="en-US" sz="4000" dirty="0" smtClean="0">
                <a:ln>
                  <a:solidFill>
                    <a:srgbClr val="FF0000"/>
                  </a:solidFill>
                </a:ln>
                <a:solidFill>
                  <a:srgbClr val="FFFF00"/>
                </a:solidFill>
              </a:rPr>
              <a:t> </a:t>
            </a:r>
            <a:r>
              <a:rPr lang="en-US" sz="4000" dirty="0" err="1" smtClean="0">
                <a:ln>
                  <a:solidFill>
                    <a:srgbClr val="FF0000"/>
                  </a:solidFill>
                </a:ln>
                <a:solidFill>
                  <a:srgbClr val="FFFF00"/>
                </a:solidFill>
              </a:rPr>
              <a:t>Ekonomi</a:t>
            </a:r>
            <a:endParaRPr lang="en-US" sz="4000" dirty="0">
              <a:ln>
                <a:solidFill>
                  <a:srgbClr val="FF0000"/>
                </a:solidFill>
              </a:ln>
              <a:solidFill>
                <a:srgbClr val="FFFF00"/>
              </a:solidFill>
            </a:endParaRPr>
          </a:p>
        </p:txBody>
      </p:sp>
      <p:sp>
        <p:nvSpPr>
          <p:cNvPr id="5" name="5-Point Star 4"/>
          <p:cNvSpPr/>
          <p:nvPr/>
        </p:nvSpPr>
        <p:spPr>
          <a:xfrm>
            <a:off x="2286000" y="2057400"/>
            <a:ext cx="4572000" cy="2743200"/>
          </a:xfrm>
          <a:prstGeom prst="star5">
            <a:avLst>
              <a:gd name="adj" fmla="val 21697"/>
              <a:gd name="hf" fmla="val 105146"/>
              <a:gd name="vf" fmla="val 110557"/>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00B050"/>
                </a:solidFill>
              </a:rPr>
              <a:t>kelas</a:t>
            </a:r>
            <a:endParaRPr lang="en-US" sz="2800" dirty="0" smtClean="0">
              <a:solidFill>
                <a:srgbClr val="00B050"/>
              </a:solidFill>
            </a:endParaRPr>
          </a:p>
          <a:p>
            <a:pPr algn="ctr"/>
            <a:r>
              <a:rPr lang="en-US" sz="4600" dirty="0" smtClean="0">
                <a:solidFill>
                  <a:srgbClr val="00B050"/>
                </a:solidFill>
              </a:rPr>
              <a:t>10</a:t>
            </a:r>
            <a:endParaRPr lang="en-US" sz="4600" dirty="0">
              <a:solidFill>
                <a:srgbClr val="00B050"/>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7498080" cy="54864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CCFF33"/>
                </a:solidFill>
              </a:rPr>
              <a:t>Perubahan</a:t>
            </a:r>
            <a:r>
              <a:rPr lang="en-US" sz="3200" dirty="0" smtClean="0">
                <a:solidFill>
                  <a:srgbClr val="CCFF33"/>
                </a:solidFill>
              </a:rPr>
              <a:t> </a:t>
            </a:r>
            <a:r>
              <a:rPr lang="en-US" sz="3200" dirty="0" err="1" smtClean="0">
                <a:solidFill>
                  <a:srgbClr val="CCFF33"/>
                </a:solidFill>
              </a:rPr>
              <a:t>Harga</a:t>
            </a:r>
            <a:r>
              <a:rPr lang="en-US" sz="3200" dirty="0" smtClean="0">
                <a:solidFill>
                  <a:srgbClr val="CCFF33"/>
                </a:solidFill>
              </a:rPr>
              <a:t> </a:t>
            </a:r>
            <a:r>
              <a:rPr lang="en-US" sz="3200" dirty="0" err="1" smtClean="0">
                <a:solidFill>
                  <a:srgbClr val="CCFF33"/>
                </a:solidFill>
              </a:rPr>
              <a:t>Keseimbangan</a:t>
            </a:r>
            <a:endParaRPr lang="en-US" sz="3200" dirty="0">
              <a:solidFill>
                <a:srgbClr val="CCFF33"/>
              </a:solidFill>
            </a:endParaRPr>
          </a:p>
        </p:txBody>
      </p:sp>
      <p:sp>
        <p:nvSpPr>
          <p:cNvPr id="3" name="Rectangle 2"/>
          <p:cNvSpPr/>
          <p:nvPr/>
        </p:nvSpPr>
        <p:spPr>
          <a:xfrm>
            <a:off x="3352800" y="914400"/>
            <a:ext cx="1828800" cy="54864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smtClean="0"/>
              <a:t>Qd</a:t>
            </a:r>
            <a:r>
              <a:rPr lang="en-US" sz="3200" dirty="0" smtClean="0"/>
              <a:t>=Qs </a:t>
            </a:r>
            <a:r>
              <a:rPr lang="en-US" sz="3200" dirty="0" smtClean="0">
                <a:solidFill>
                  <a:srgbClr val="FFFF00"/>
                </a:solidFill>
              </a:rPr>
              <a:t>-</a:t>
            </a:r>
            <a:r>
              <a:rPr lang="en-US" sz="3200" dirty="0" smtClean="0"/>
              <a:t> t</a:t>
            </a:r>
          </a:p>
        </p:txBody>
      </p:sp>
      <p:sp>
        <p:nvSpPr>
          <p:cNvPr id="4" name="Rectangle 3"/>
          <p:cNvSpPr/>
          <p:nvPr/>
        </p:nvSpPr>
        <p:spPr>
          <a:xfrm>
            <a:off x="5867400" y="914400"/>
            <a:ext cx="1828800" cy="54864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t>Pd=Ps </a:t>
            </a:r>
            <a:r>
              <a:rPr lang="en-US" sz="3200" dirty="0" smtClean="0">
                <a:solidFill>
                  <a:srgbClr val="FFFF00"/>
                </a:solidFill>
              </a:rPr>
              <a:t>+</a:t>
            </a:r>
            <a:r>
              <a:rPr lang="en-US" sz="3200" dirty="0" smtClean="0"/>
              <a:t> t</a:t>
            </a:r>
          </a:p>
        </p:txBody>
      </p:sp>
      <p:sp>
        <p:nvSpPr>
          <p:cNvPr id="5" name="Right Arrow 4"/>
          <p:cNvSpPr/>
          <p:nvPr/>
        </p:nvSpPr>
        <p:spPr>
          <a:xfrm>
            <a:off x="228600" y="792480"/>
            <a:ext cx="2514600" cy="731520"/>
          </a:xfrm>
          <a:prstGeom prst="rightArrow">
            <a:avLst>
              <a:gd name="adj1" fmla="val 50000"/>
              <a:gd name="adj2" fmla="val 36363"/>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err="1" smtClean="0"/>
              <a:t>Sesudah</a:t>
            </a:r>
            <a:r>
              <a:rPr lang="en-US" sz="2800" dirty="0" smtClean="0"/>
              <a:t> </a:t>
            </a:r>
            <a:r>
              <a:rPr lang="en-US" sz="2800" dirty="0" err="1" smtClean="0"/>
              <a:t>Pajak</a:t>
            </a:r>
            <a:endParaRPr lang="en-US" sz="2800" dirty="0"/>
          </a:p>
        </p:txBody>
      </p:sp>
      <p:sp>
        <p:nvSpPr>
          <p:cNvPr id="9" name="Rectangle 8"/>
          <p:cNvSpPr/>
          <p:nvPr/>
        </p:nvSpPr>
        <p:spPr>
          <a:xfrm>
            <a:off x="6324600" y="2514600"/>
            <a:ext cx="1828800" cy="54864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t>T = Q’ </a:t>
            </a:r>
            <a:r>
              <a:rPr lang="en-US" sz="3200" dirty="0" smtClean="0">
                <a:solidFill>
                  <a:srgbClr val="FFFF00"/>
                </a:solidFill>
              </a:rPr>
              <a:t>x</a:t>
            </a:r>
            <a:r>
              <a:rPr lang="en-US" sz="3200" dirty="0" smtClean="0"/>
              <a:t> t</a:t>
            </a:r>
          </a:p>
        </p:txBody>
      </p:sp>
      <p:sp>
        <p:nvSpPr>
          <p:cNvPr id="10" name="Right Arrow 9"/>
          <p:cNvSpPr/>
          <p:nvPr/>
        </p:nvSpPr>
        <p:spPr>
          <a:xfrm>
            <a:off x="228600" y="2438400"/>
            <a:ext cx="5577840" cy="731520"/>
          </a:xfrm>
          <a:prstGeom prst="rightArrow">
            <a:avLst>
              <a:gd name="adj1" fmla="val 50000"/>
              <a:gd name="adj2" fmla="val 36363"/>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err="1" smtClean="0"/>
              <a:t>Pajak</a:t>
            </a:r>
            <a:r>
              <a:rPr lang="en-US" sz="2800" dirty="0" smtClean="0"/>
              <a:t> yang </a:t>
            </a:r>
            <a:r>
              <a:rPr lang="en-US" sz="2800" dirty="0" err="1" smtClean="0"/>
              <a:t>Diterima</a:t>
            </a:r>
            <a:r>
              <a:rPr lang="en-US" sz="2800" dirty="0" smtClean="0"/>
              <a:t> </a:t>
            </a:r>
            <a:r>
              <a:rPr lang="en-US" sz="2800" dirty="0" err="1" smtClean="0"/>
              <a:t>pemerintah</a:t>
            </a:r>
            <a:endParaRPr lang="en-US" sz="2800" dirty="0"/>
          </a:p>
        </p:txBody>
      </p:sp>
      <p:cxnSp>
        <p:nvCxnSpPr>
          <p:cNvPr id="13" name="Straight Connector 12"/>
          <p:cNvCxnSpPr/>
          <p:nvPr/>
        </p:nvCxnSpPr>
        <p:spPr>
          <a:xfrm>
            <a:off x="685800" y="3810000"/>
            <a:ext cx="2209800" cy="2057400"/>
          </a:xfrm>
          <a:prstGeom prst="line">
            <a:avLst/>
          </a:prstGeom>
        </p:spPr>
        <p:style>
          <a:lnRef idx="2">
            <a:schemeClr val="accent2"/>
          </a:lnRef>
          <a:fillRef idx="0">
            <a:schemeClr val="accent2"/>
          </a:fillRef>
          <a:effectRef idx="1">
            <a:schemeClr val="accent2"/>
          </a:effectRef>
          <a:fontRef idx="minor">
            <a:schemeClr val="tx1"/>
          </a:fontRef>
        </p:style>
      </p:cxnSp>
      <p:cxnSp>
        <p:nvCxnSpPr>
          <p:cNvPr id="14" name="Straight Connector 13"/>
          <p:cNvCxnSpPr/>
          <p:nvPr/>
        </p:nvCxnSpPr>
        <p:spPr>
          <a:xfrm flipV="1">
            <a:off x="609600" y="3657600"/>
            <a:ext cx="2514600" cy="242316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2819400" y="5791200"/>
            <a:ext cx="304800" cy="365760"/>
          </a:xfrm>
          <a:prstGeom prst="rect">
            <a:avLst/>
          </a:prstGeom>
          <a:noFill/>
        </p:spPr>
        <p:txBody>
          <a:bodyPr wrap="square" rtlCol="0">
            <a:spAutoFit/>
          </a:bodyPr>
          <a:lstStyle/>
          <a:p>
            <a:r>
              <a:rPr lang="en-US" dirty="0" smtClean="0">
                <a:solidFill>
                  <a:srgbClr val="FF0000"/>
                </a:solidFill>
              </a:rPr>
              <a:t>D</a:t>
            </a:r>
            <a:endParaRPr lang="en-US" dirty="0">
              <a:solidFill>
                <a:srgbClr val="FF0000"/>
              </a:solidFill>
            </a:endParaRPr>
          </a:p>
        </p:txBody>
      </p:sp>
      <p:sp>
        <p:nvSpPr>
          <p:cNvPr id="17" name="TextBox 16"/>
          <p:cNvSpPr txBox="1"/>
          <p:nvPr/>
        </p:nvSpPr>
        <p:spPr>
          <a:xfrm>
            <a:off x="2438400" y="3124200"/>
            <a:ext cx="609600" cy="369332"/>
          </a:xfrm>
          <a:prstGeom prst="rect">
            <a:avLst/>
          </a:prstGeom>
          <a:noFill/>
        </p:spPr>
        <p:txBody>
          <a:bodyPr wrap="square" rtlCol="0">
            <a:spAutoFit/>
          </a:bodyPr>
          <a:lstStyle/>
          <a:p>
            <a:r>
              <a:rPr lang="en-US" dirty="0" smtClean="0">
                <a:solidFill>
                  <a:srgbClr val="00FFFF"/>
                </a:solidFill>
              </a:rPr>
              <a:t>S1</a:t>
            </a:r>
            <a:endParaRPr lang="en-US" dirty="0">
              <a:solidFill>
                <a:srgbClr val="00FFFF"/>
              </a:solidFill>
            </a:endParaRPr>
          </a:p>
        </p:txBody>
      </p:sp>
      <p:cxnSp>
        <p:nvCxnSpPr>
          <p:cNvPr id="22" name="Straight Connector 21"/>
          <p:cNvCxnSpPr/>
          <p:nvPr/>
        </p:nvCxnSpPr>
        <p:spPr>
          <a:xfrm flipV="1">
            <a:off x="609600" y="3505200"/>
            <a:ext cx="1905000" cy="1828800"/>
          </a:xfrm>
          <a:prstGeom prst="line">
            <a:avLst/>
          </a:prstGeom>
        </p:spPr>
        <p:style>
          <a:lnRef idx="3">
            <a:schemeClr val="accent1"/>
          </a:lnRef>
          <a:fillRef idx="0">
            <a:schemeClr val="accent1"/>
          </a:fillRef>
          <a:effectRef idx="2">
            <a:schemeClr val="accent1"/>
          </a:effectRef>
          <a:fontRef idx="minor">
            <a:schemeClr val="tx1"/>
          </a:fontRef>
        </p:style>
      </p:cxnSp>
      <p:grpSp>
        <p:nvGrpSpPr>
          <p:cNvPr id="25" name="Group 38"/>
          <p:cNvGrpSpPr>
            <a:grpSpLocks/>
          </p:cNvGrpSpPr>
          <p:nvPr/>
        </p:nvGrpSpPr>
        <p:grpSpPr bwMode="auto">
          <a:xfrm>
            <a:off x="287959" y="3429000"/>
            <a:ext cx="3598242" cy="3429000"/>
            <a:chOff x="1665" y="1561"/>
            <a:chExt cx="3063" cy="2418"/>
          </a:xfrm>
        </p:grpSpPr>
        <p:sp>
          <p:nvSpPr>
            <p:cNvPr id="26" name="Freeform 14"/>
            <p:cNvSpPr>
              <a:spLocks/>
            </p:cNvSpPr>
            <p:nvPr/>
          </p:nvSpPr>
          <p:spPr bwMode="auto">
            <a:xfrm>
              <a:off x="1961"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27" name="Text Box 36"/>
            <p:cNvSpPr txBox="1">
              <a:spLocks noChangeArrowheads="1"/>
            </p:cNvSpPr>
            <p:nvPr/>
          </p:nvSpPr>
          <p:spPr bwMode="auto">
            <a:xfrm>
              <a:off x="3527" y="3746"/>
              <a:ext cx="380"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C000"/>
                  </a:solidFill>
                  <a:latin typeface="Trebuchet MS" pitchFamily="34" charset="0"/>
                </a:rPr>
                <a:t>Q</a:t>
              </a:r>
              <a:endParaRPr lang="en-GB" dirty="0">
                <a:solidFill>
                  <a:srgbClr val="FFC000"/>
                </a:solidFill>
                <a:latin typeface="Trebuchet MS" pitchFamily="34" charset="0"/>
              </a:endParaRPr>
            </a:p>
          </p:txBody>
        </p:sp>
        <p:sp>
          <p:nvSpPr>
            <p:cNvPr id="28" name="Text Box 37"/>
            <p:cNvSpPr txBox="1">
              <a:spLocks noChangeArrowheads="1"/>
            </p:cNvSpPr>
            <p:nvPr/>
          </p:nvSpPr>
          <p:spPr bwMode="auto">
            <a:xfrm>
              <a:off x="1665" y="1609"/>
              <a:ext cx="248"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00FF"/>
                  </a:solidFill>
                  <a:latin typeface="Trebuchet MS" pitchFamily="34" charset="0"/>
                </a:rPr>
                <a:t>P</a:t>
              </a:r>
              <a:endParaRPr lang="en-GB" dirty="0">
                <a:solidFill>
                  <a:srgbClr val="FF00FF"/>
                </a:solidFill>
                <a:latin typeface="Trebuchet MS" pitchFamily="34" charset="0"/>
              </a:endParaRPr>
            </a:p>
          </p:txBody>
        </p:sp>
      </p:grpSp>
      <p:cxnSp>
        <p:nvCxnSpPr>
          <p:cNvPr id="30" name="Straight Arrow Connector 29"/>
          <p:cNvCxnSpPr/>
          <p:nvPr/>
        </p:nvCxnSpPr>
        <p:spPr>
          <a:xfrm rot="10800000" flipV="1">
            <a:off x="1828801" y="4343398"/>
            <a:ext cx="533400" cy="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6" name="Straight Arrow Connector 35"/>
          <p:cNvCxnSpPr/>
          <p:nvPr/>
        </p:nvCxnSpPr>
        <p:spPr>
          <a:xfrm rot="5400000" flipH="1" flipV="1">
            <a:off x="304801" y="5714999"/>
            <a:ext cx="457200" cy="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38" name="TextBox 37"/>
          <p:cNvSpPr txBox="1"/>
          <p:nvPr/>
        </p:nvSpPr>
        <p:spPr>
          <a:xfrm>
            <a:off x="3048000" y="3364468"/>
            <a:ext cx="609600" cy="369332"/>
          </a:xfrm>
          <a:prstGeom prst="rect">
            <a:avLst/>
          </a:prstGeom>
          <a:noFill/>
        </p:spPr>
        <p:txBody>
          <a:bodyPr wrap="square" rtlCol="0">
            <a:spAutoFit/>
          </a:bodyPr>
          <a:lstStyle/>
          <a:p>
            <a:r>
              <a:rPr lang="en-US" dirty="0" smtClean="0">
                <a:solidFill>
                  <a:schemeClr val="accent1">
                    <a:lumMod val="20000"/>
                    <a:lumOff val="80000"/>
                  </a:schemeClr>
                </a:solidFill>
              </a:rPr>
              <a:t>S0</a:t>
            </a:r>
            <a:endParaRPr lang="en-US" dirty="0">
              <a:solidFill>
                <a:schemeClr val="accent1">
                  <a:lumMod val="20000"/>
                  <a:lumOff val="80000"/>
                </a:schemeClr>
              </a:solidFill>
            </a:endParaRPr>
          </a:p>
        </p:txBody>
      </p:sp>
      <p:sp>
        <p:nvSpPr>
          <p:cNvPr id="40" name="TextBox 39"/>
          <p:cNvSpPr txBox="1"/>
          <p:nvPr/>
        </p:nvSpPr>
        <p:spPr>
          <a:xfrm>
            <a:off x="1600200" y="3733800"/>
            <a:ext cx="762000" cy="384721"/>
          </a:xfrm>
          <a:prstGeom prst="rect">
            <a:avLst/>
          </a:prstGeom>
          <a:solidFill>
            <a:srgbClr val="FFC000">
              <a:alpha val="41000"/>
            </a:srgbClr>
          </a:solidFill>
        </p:spPr>
        <p:txBody>
          <a:bodyPr wrap="square" rtlCol="0">
            <a:spAutoFit/>
          </a:bodyPr>
          <a:lstStyle/>
          <a:p>
            <a:r>
              <a:rPr lang="en-US" sz="1900" dirty="0" smtClean="0">
                <a:solidFill>
                  <a:srgbClr val="FFFF00"/>
                </a:solidFill>
              </a:rPr>
              <a:t>Ps + t</a:t>
            </a:r>
            <a:endParaRPr lang="en-US" sz="1900" dirty="0">
              <a:solidFill>
                <a:srgbClr val="FFFF00"/>
              </a:solidFill>
            </a:endParaRPr>
          </a:p>
        </p:txBody>
      </p:sp>
      <p:sp>
        <p:nvSpPr>
          <p:cNvPr id="41" name="TextBox 40"/>
          <p:cNvSpPr txBox="1"/>
          <p:nvPr/>
        </p:nvSpPr>
        <p:spPr>
          <a:xfrm>
            <a:off x="304800" y="5955268"/>
            <a:ext cx="609600" cy="369332"/>
          </a:xfrm>
          <a:prstGeom prst="rect">
            <a:avLst/>
          </a:prstGeom>
          <a:noFill/>
        </p:spPr>
        <p:txBody>
          <a:bodyPr wrap="square" rtlCol="0">
            <a:spAutoFit/>
          </a:bodyPr>
          <a:lstStyle/>
          <a:p>
            <a:r>
              <a:rPr lang="en-US" dirty="0" smtClean="0">
                <a:solidFill>
                  <a:schemeClr val="accent5">
                    <a:lumMod val="20000"/>
                    <a:lumOff val="80000"/>
                  </a:schemeClr>
                </a:solidFill>
              </a:rPr>
              <a:t>P0</a:t>
            </a:r>
            <a:endParaRPr lang="en-US" dirty="0">
              <a:solidFill>
                <a:schemeClr val="accent5">
                  <a:lumMod val="20000"/>
                  <a:lumOff val="80000"/>
                </a:schemeClr>
              </a:solidFill>
            </a:endParaRPr>
          </a:p>
        </p:txBody>
      </p:sp>
      <p:sp>
        <p:nvSpPr>
          <p:cNvPr id="42" name="TextBox 41"/>
          <p:cNvSpPr txBox="1"/>
          <p:nvPr/>
        </p:nvSpPr>
        <p:spPr>
          <a:xfrm>
            <a:off x="304800" y="5193268"/>
            <a:ext cx="609600" cy="369332"/>
          </a:xfrm>
          <a:prstGeom prst="rect">
            <a:avLst/>
          </a:prstGeom>
          <a:noFill/>
        </p:spPr>
        <p:txBody>
          <a:bodyPr wrap="square" rtlCol="0">
            <a:spAutoFit/>
          </a:bodyPr>
          <a:lstStyle/>
          <a:p>
            <a:r>
              <a:rPr lang="en-US" dirty="0" smtClean="0">
                <a:solidFill>
                  <a:srgbClr val="00FFFF"/>
                </a:solidFill>
              </a:rPr>
              <a:t>P1</a:t>
            </a:r>
            <a:endParaRPr lang="en-US" dirty="0">
              <a:solidFill>
                <a:srgbClr val="00FFFF"/>
              </a:solidFill>
            </a:endParaRPr>
          </a:p>
        </p:txBody>
      </p:sp>
      <p:sp>
        <p:nvSpPr>
          <p:cNvPr id="23" name="Action Button: Home 22">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822960"/>
            <a:ext cx="1828800" cy="54864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smtClean="0"/>
              <a:t>Qd</a:t>
            </a:r>
            <a:r>
              <a:rPr lang="en-US" sz="3200" dirty="0" smtClean="0"/>
              <a:t>=</a:t>
            </a:r>
            <a:r>
              <a:rPr lang="en-US" sz="3200" dirty="0" err="1" smtClean="0"/>
              <a:t>Qs</a:t>
            </a:r>
            <a:r>
              <a:rPr lang="en-US" sz="3200" dirty="0" err="1" smtClean="0">
                <a:solidFill>
                  <a:srgbClr val="FFFF00"/>
                </a:solidFill>
              </a:rPr>
              <a:t>+</a:t>
            </a:r>
            <a:r>
              <a:rPr lang="en-US" sz="3200" dirty="0" err="1" smtClean="0"/>
              <a:t>s</a:t>
            </a:r>
            <a:endParaRPr lang="en-US" sz="3200" dirty="0" smtClean="0"/>
          </a:p>
        </p:txBody>
      </p:sp>
      <p:sp>
        <p:nvSpPr>
          <p:cNvPr id="3" name="Rectangle 2"/>
          <p:cNvSpPr/>
          <p:nvPr/>
        </p:nvSpPr>
        <p:spPr>
          <a:xfrm>
            <a:off x="5867400" y="822960"/>
            <a:ext cx="1828800" cy="54864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t>Pd=Ps </a:t>
            </a:r>
            <a:r>
              <a:rPr lang="en-US" sz="3200" dirty="0" smtClean="0">
                <a:solidFill>
                  <a:srgbClr val="FFFF00"/>
                </a:solidFill>
              </a:rPr>
              <a:t>-</a:t>
            </a:r>
            <a:r>
              <a:rPr lang="en-US" sz="3200" dirty="0" smtClean="0"/>
              <a:t> s</a:t>
            </a:r>
          </a:p>
        </p:txBody>
      </p:sp>
      <p:sp>
        <p:nvSpPr>
          <p:cNvPr id="4" name="Right Arrow 3"/>
          <p:cNvSpPr/>
          <p:nvPr/>
        </p:nvSpPr>
        <p:spPr>
          <a:xfrm>
            <a:off x="228600" y="716280"/>
            <a:ext cx="2514600" cy="731520"/>
          </a:xfrm>
          <a:prstGeom prst="rightArrow">
            <a:avLst>
              <a:gd name="adj1" fmla="val 50000"/>
              <a:gd name="adj2" fmla="val 36363"/>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400" dirty="0" err="1" smtClean="0"/>
              <a:t>Sesudah</a:t>
            </a:r>
            <a:r>
              <a:rPr lang="en-US" sz="2400" dirty="0" smtClean="0"/>
              <a:t> </a:t>
            </a:r>
            <a:r>
              <a:rPr lang="en-US" sz="2400" dirty="0" err="1" smtClean="0"/>
              <a:t>Subsidi</a:t>
            </a:r>
            <a:endParaRPr lang="en-US" sz="2400" dirty="0"/>
          </a:p>
        </p:txBody>
      </p:sp>
      <p:sp>
        <p:nvSpPr>
          <p:cNvPr id="5" name="Rectangle 4"/>
          <p:cNvSpPr/>
          <p:nvPr/>
        </p:nvSpPr>
        <p:spPr>
          <a:xfrm>
            <a:off x="6324600" y="2590800"/>
            <a:ext cx="1828800" cy="54864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t>S = Q’ </a:t>
            </a:r>
            <a:r>
              <a:rPr lang="en-US" sz="3200" dirty="0" smtClean="0">
                <a:solidFill>
                  <a:srgbClr val="FFFF00"/>
                </a:solidFill>
              </a:rPr>
              <a:t>x</a:t>
            </a:r>
            <a:r>
              <a:rPr lang="en-US" sz="3200" dirty="0" smtClean="0"/>
              <a:t> s</a:t>
            </a:r>
          </a:p>
        </p:txBody>
      </p:sp>
      <p:sp>
        <p:nvSpPr>
          <p:cNvPr id="6" name="Right Arrow 5"/>
          <p:cNvSpPr/>
          <p:nvPr/>
        </p:nvSpPr>
        <p:spPr>
          <a:xfrm>
            <a:off x="228600" y="2514600"/>
            <a:ext cx="5577840" cy="731520"/>
          </a:xfrm>
          <a:prstGeom prst="rightArrow">
            <a:avLst>
              <a:gd name="adj1" fmla="val 50000"/>
              <a:gd name="adj2" fmla="val 36363"/>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800" dirty="0" err="1" smtClean="0"/>
              <a:t>Pajak</a:t>
            </a:r>
            <a:r>
              <a:rPr lang="en-US" sz="2800" dirty="0" smtClean="0"/>
              <a:t> yang </a:t>
            </a:r>
            <a:r>
              <a:rPr lang="en-US" sz="2800" dirty="0" err="1" smtClean="0"/>
              <a:t>Diterima</a:t>
            </a:r>
            <a:r>
              <a:rPr lang="en-US" sz="2800" dirty="0" smtClean="0"/>
              <a:t> </a:t>
            </a:r>
            <a:r>
              <a:rPr lang="en-US" sz="2800" dirty="0" err="1" smtClean="0"/>
              <a:t>pemerintah</a:t>
            </a:r>
            <a:endParaRPr lang="en-US" sz="2800" dirty="0"/>
          </a:p>
        </p:txBody>
      </p:sp>
      <p:cxnSp>
        <p:nvCxnSpPr>
          <p:cNvPr id="7" name="Straight Connector 6"/>
          <p:cNvCxnSpPr/>
          <p:nvPr/>
        </p:nvCxnSpPr>
        <p:spPr>
          <a:xfrm>
            <a:off x="685800" y="3810000"/>
            <a:ext cx="2209800" cy="2057400"/>
          </a:xfrm>
          <a:prstGeom prst="line">
            <a:avLst/>
          </a:prstGeom>
        </p:spPr>
        <p:style>
          <a:lnRef idx="2">
            <a:schemeClr val="accent2"/>
          </a:lnRef>
          <a:fillRef idx="0">
            <a:schemeClr val="accent2"/>
          </a:fillRef>
          <a:effectRef idx="1">
            <a:schemeClr val="accent2"/>
          </a:effectRef>
          <a:fontRef idx="minor">
            <a:schemeClr val="tx1"/>
          </a:fontRef>
        </p:style>
      </p:cxnSp>
      <p:cxnSp>
        <p:nvCxnSpPr>
          <p:cNvPr id="8" name="Straight Connector 7"/>
          <p:cNvCxnSpPr/>
          <p:nvPr/>
        </p:nvCxnSpPr>
        <p:spPr>
          <a:xfrm flipV="1">
            <a:off x="609600" y="3657600"/>
            <a:ext cx="2514600" cy="242316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p:nvSpPr>
        <p:spPr>
          <a:xfrm>
            <a:off x="2819400" y="5791200"/>
            <a:ext cx="304800" cy="365760"/>
          </a:xfrm>
          <a:prstGeom prst="rect">
            <a:avLst/>
          </a:prstGeom>
          <a:noFill/>
        </p:spPr>
        <p:txBody>
          <a:bodyPr wrap="square" rtlCol="0">
            <a:spAutoFit/>
          </a:bodyPr>
          <a:lstStyle/>
          <a:p>
            <a:r>
              <a:rPr lang="en-US" dirty="0" smtClean="0">
                <a:solidFill>
                  <a:srgbClr val="FF0000"/>
                </a:solidFill>
              </a:rPr>
              <a:t>D</a:t>
            </a:r>
            <a:endParaRPr lang="en-US" dirty="0">
              <a:solidFill>
                <a:srgbClr val="FF0000"/>
              </a:solidFill>
            </a:endParaRPr>
          </a:p>
        </p:txBody>
      </p:sp>
      <p:sp>
        <p:nvSpPr>
          <p:cNvPr id="10" name="TextBox 9"/>
          <p:cNvSpPr txBox="1"/>
          <p:nvPr/>
        </p:nvSpPr>
        <p:spPr>
          <a:xfrm>
            <a:off x="2971800" y="3364468"/>
            <a:ext cx="609600" cy="369332"/>
          </a:xfrm>
          <a:prstGeom prst="rect">
            <a:avLst/>
          </a:prstGeom>
          <a:noFill/>
        </p:spPr>
        <p:txBody>
          <a:bodyPr wrap="square" rtlCol="0">
            <a:spAutoFit/>
          </a:bodyPr>
          <a:lstStyle/>
          <a:p>
            <a:r>
              <a:rPr lang="en-US" dirty="0" smtClean="0">
                <a:solidFill>
                  <a:srgbClr val="00FFFF"/>
                </a:solidFill>
              </a:rPr>
              <a:t>S1</a:t>
            </a:r>
            <a:endParaRPr lang="en-US" dirty="0">
              <a:solidFill>
                <a:srgbClr val="00FFFF"/>
              </a:solidFill>
            </a:endParaRPr>
          </a:p>
        </p:txBody>
      </p:sp>
      <p:cxnSp>
        <p:nvCxnSpPr>
          <p:cNvPr id="11" name="Straight Connector 10"/>
          <p:cNvCxnSpPr/>
          <p:nvPr/>
        </p:nvCxnSpPr>
        <p:spPr>
          <a:xfrm flipV="1">
            <a:off x="609600" y="3505200"/>
            <a:ext cx="1905000" cy="1828800"/>
          </a:xfrm>
          <a:prstGeom prst="line">
            <a:avLst/>
          </a:prstGeom>
        </p:spPr>
        <p:style>
          <a:lnRef idx="3">
            <a:schemeClr val="accent1"/>
          </a:lnRef>
          <a:fillRef idx="0">
            <a:schemeClr val="accent1"/>
          </a:fillRef>
          <a:effectRef idx="2">
            <a:schemeClr val="accent1"/>
          </a:effectRef>
          <a:fontRef idx="minor">
            <a:schemeClr val="tx1"/>
          </a:fontRef>
        </p:style>
      </p:cxnSp>
      <p:grpSp>
        <p:nvGrpSpPr>
          <p:cNvPr id="12" name="Group 38"/>
          <p:cNvGrpSpPr>
            <a:grpSpLocks/>
          </p:cNvGrpSpPr>
          <p:nvPr/>
        </p:nvGrpSpPr>
        <p:grpSpPr bwMode="auto">
          <a:xfrm>
            <a:off x="287959" y="3429000"/>
            <a:ext cx="3598242" cy="3429000"/>
            <a:chOff x="1665" y="1561"/>
            <a:chExt cx="3063" cy="2418"/>
          </a:xfrm>
        </p:grpSpPr>
        <p:sp>
          <p:nvSpPr>
            <p:cNvPr id="13" name="Freeform 14"/>
            <p:cNvSpPr>
              <a:spLocks/>
            </p:cNvSpPr>
            <p:nvPr/>
          </p:nvSpPr>
          <p:spPr bwMode="auto">
            <a:xfrm>
              <a:off x="1961"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14" name="Text Box 36"/>
            <p:cNvSpPr txBox="1">
              <a:spLocks noChangeArrowheads="1"/>
            </p:cNvSpPr>
            <p:nvPr/>
          </p:nvSpPr>
          <p:spPr bwMode="auto">
            <a:xfrm>
              <a:off x="3527" y="3746"/>
              <a:ext cx="380"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C000"/>
                  </a:solidFill>
                  <a:latin typeface="Trebuchet MS" pitchFamily="34" charset="0"/>
                </a:rPr>
                <a:t>Q</a:t>
              </a:r>
              <a:endParaRPr lang="en-GB" dirty="0">
                <a:solidFill>
                  <a:srgbClr val="FFC000"/>
                </a:solidFill>
                <a:latin typeface="Trebuchet MS" pitchFamily="34" charset="0"/>
              </a:endParaRPr>
            </a:p>
          </p:txBody>
        </p:sp>
        <p:sp>
          <p:nvSpPr>
            <p:cNvPr id="15" name="Text Box 37"/>
            <p:cNvSpPr txBox="1">
              <a:spLocks noChangeArrowheads="1"/>
            </p:cNvSpPr>
            <p:nvPr/>
          </p:nvSpPr>
          <p:spPr bwMode="auto">
            <a:xfrm>
              <a:off x="1665" y="1609"/>
              <a:ext cx="248"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00FF"/>
                  </a:solidFill>
                  <a:latin typeface="Trebuchet MS" pitchFamily="34" charset="0"/>
                </a:rPr>
                <a:t>P</a:t>
              </a:r>
              <a:endParaRPr lang="en-GB" dirty="0">
                <a:solidFill>
                  <a:srgbClr val="FF00FF"/>
                </a:solidFill>
                <a:latin typeface="Trebuchet MS" pitchFamily="34" charset="0"/>
              </a:endParaRPr>
            </a:p>
          </p:txBody>
        </p:sp>
      </p:grpSp>
      <p:cxnSp>
        <p:nvCxnSpPr>
          <p:cNvPr id="16" name="Straight Arrow Connector 15"/>
          <p:cNvCxnSpPr/>
          <p:nvPr/>
        </p:nvCxnSpPr>
        <p:spPr>
          <a:xfrm>
            <a:off x="1752600" y="4267200"/>
            <a:ext cx="685799" cy="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7" name="Straight Arrow Connector 16"/>
          <p:cNvCxnSpPr/>
          <p:nvPr/>
        </p:nvCxnSpPr>
        <p:spPr>
          <a:xfrm rot="5400000">
            <a:off x="304802" y="5791199"/>
            <a:ext cx="457200" cy="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8" name="TextBox 17"/>
          <p:cNvSpPr txBox="1"/>
          <p:nvPr/>
        </p:nvSpPr>
        <p:spPr>
          <a:xfrm>
            <a:off x="2362200" y="3200400"/>
            <a:ext cx="609600" cy="369332"/>
          </a:xfrm>
          <a:prstGeom prst="rect">
            <a:avLst/>
          </a:prstGeom>
          <a:noFill/>
        </p:spPr>
        <p:txBody>
          <a:bodyPr wrap="square" rtlCol="0">
            <a:spAutoFit/>
          </a:bodyPr>
          <a:lstStyle/>
          <a:p>
            <a:r>
              <a:rPr lang="en-US" dirty="0" smtClean="0">
                <a:solidFill>
                  <a:schemeClr val="accent1">
                    <a:lumMod val="20000"/>
                    <a:lumOff val="80000"/>
                  </a:schemeClr>
                </a:solidFill>
              </a:rPr>
              <a:t>S0</a:t>
            </a:r>
            <a:endParaRPr lang="en-US" dirty="0">
              <a:solidFill>
                <a:schemeClr val="accent1">
                  <a:lumMod val="20000"/>
                  <a:lumOff val="80000"/>
                </a:schemeClr>
              </a:solidFill>
            </a:endParaRPr>
          </a:p>
        </p:txBody>
      </p:sp>
      <p:sp>
        <p:nvSpPr>
          <p:cNvPr id="19" name="TextBox 18"/>
          <p:cNvSpPr txBox="1"/>
          <p:nvPr/>
        </p:nvSpPr>
        <p:spPr>
          <a:xfrm>
            <a:off x="2438400" y="3810000"/>
            <a:ext cx="762000" cy="384721"/>
          </a:xfrm>
          <a:prstGeom prst="rect">
            <a:avLst/>
          </a:prstGeom>
          <a:solidFill>
            <a:srgbClr val="FFC000">
              <a:alpha val="41000"/>
            </a:srgbClr>
          </a:solidFill>
        </p:spPr>
        <p:txBody>
          <a:bodyPr wrap="square" rtlCol="0">
            <a:spAutoFit/>
          </a:bodyPr>
          <a:lstStyle/>
          <a:p>
            <a:r>
              <a:rPr lang="en-US" sz="1900" dirty="0" smtClean="0">
                <a:solidFill>
                  <a:srgbClr val="FFFF00"/>
                </a:solidFill>
              </a:rPr>
              <a:t>Ps - t</a:t>
            </a:r>
            <a:endParaRPr lang="en-US" sz="1900" dirty="0">
              <a:solidFill>
                <a:srgbClr val="FFFF00"/>
              </a:solidFill>
            </a:endParaRPr>
          </a:p>
        </p:txBody>
      </p:sp>
      <p:sp>
        <p:nvSpPr>
          <p:cNvPr id="20" name="TextBox 19"/>
          <p:cNvSpPr txBox="1"/>
          <p:nvPr/>
        </p:nvSpPr>
        <p:spPr>
          <a:xfrm>
            <a:off x="304800" y="5269468"/>
            <a:ext cx="609600" cy="369332"/>
          </a:xfrm>
          <a:prstGeom prst="rect">
            <a:avLst/>
          </a:prstGeom>
          <a:noFill/>
        </p:spPr>
        <p:txBody>
          <a:bodyPr wrap="square" rtlCol="0">
            <a:spAutoFit/>
          </a:bodyPr>
          <a:lstStyle/>
          <a:p>
            <a:r>
              <a:rPr lang="en-US" dirty="0" smtClean="0">
                <a:solidFill>
                  <a:schemeClr val="accent5">
                    <a:lumMod val="20000"/>
                    <a:lumOff val="80000"/>
                  </a:schemeClr>
                </a:solidFill>
              </a:rPr>
              <a:t>P0</a:t>
            </a:r>
            <a:endParaRPr lang="en-US" dirty="0">
              <a:solidFill>
                <a:schemeClr val="accent5">
                  <a:lumMod val="20000"/>
                  <a:lumOff val="80000"/>
                </a:schemeClr>
              </a:solidFill>
            </a:endParaRPr>
          </a:p>
        </p:txBody>
      </p:sp>
      <p:sp>
        <p:nvSpPr>
          <p:cNvPr id="21" name="TextBox 20"/>
          <p:cNvSpPr txBox="1"/>
          <p:nvPr/>
        </p:nvSpPr>
        <p:spPr>
          <a:xfrm>
            <a:off x="304800" y="5955268"/>
            <a:ext cx="609600" cy="369332"/>
          </a:xfrm>
          <a:prstGeom prst="rect">
            <a:avLst/>
          </a:prstGeom>
          <a:noFill/>
        </p:spPr>
        <p:txBody>
          <a:bodyPr wrap="square" rtlCol="0">
            <a:spAutoFit/>
          </a:bodyPr>
          <a:lstStyle/>
          <a:p>
            <a:r>
              <a:rPr lang="en-US" dirty="0" smtClean="0">
                <a:solidFill>
                  <a:srgbClr val="00FFFF"/>
                </a:solidFill>
              </a:rPr>
              <a:t>P1</a:t>
            </a:r>
            <a:endParaRPr lang="en-US" dirty="0">
              <a:solidFill>
                <a:srgbClr val="00FFFF"/>
              </a:solidFill>
            </a:endParaRPr>
          </a:p>
        </p:txBody>
      </p:sp>
      <p:sp>
        <p:nvSpPr>
          <p:cNvPr id="22" name="Rectangle 21"/>
          <p:cNvSpPr/>
          <p:nvPr/>
        </p:nvSpPr>
        <p:spPr>
          <a:xfrm>
            <a:off x="762000" y="152400"/>
            <a:ext cx="7498080" cy="54864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CCFF33"/>
                </a:solidFill>
              </a:rPr>
              <a:t>Perubahan</a:t>
            </a:r>
            <a:r>
              <a:rPr lang="en-US" sz="3200" dirty="0" smtClean="0">
                <a:solidFill>
                  <a:srgbClr val="CCFF33"/>
                </a:solidFill>
              </a:rPr>
              <a:t> </a:t>
            </a:r>
            <a:r>
              <a:rPr lang="en-US" sz="3200" dirty="0" err="1" smtClean="0">
                <a:solidFill>
                  <a:srgbClr val="CCFF33"/>
                </a:solidFill>
              </a:rPr>
              <a:t>Harga</a:t>
            </a:r>
            <a:r>
              <a:rPr lang="en-US" sz="3200" dirty="0" smtClean="0">
                <a:solidFill>
                  <a:srgbClr val="CCFF33"/>
                </a:solidFill>
              </a:rPr>
              <a:t> </a:t>
            </a:r>
            <a:r>
              <a:rPr lang="en-US" sz="3200" dirty="0" err="1" smtClean="0">
                <a:solidFill>
                  <a:srgbClr val="CCFF33"/>
                </a:solidFill>
              </a:rPr>
              <a:t>Keseimbangan</a:t>
            </a:r>
            <a:endParaRPr lang="en-US" sz="3200" dirty="0">
              <a:solidFill>
                <a:srgbClr val="CCFF33"/>
              </a:solidFill>
            </a:endParaRPr>
          </a:p>
        </p:txBody>
      </p:sp>
      <p:sp>
        <p:nvSpPr>
          <p:cNvPr id="23" name="Action Button: Home 22">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52400"/>
            <a:ext cx="7498080" cy="54864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FFFF"/>
                </a:solidFill>
              </a:rPr>
              <a:t>Elastisitas</a:t>
            </a:r>
            <a:r>
              <a:rPr lang="en-US" sz="3200" dirty="0" smtClean="0">
                <a:solidFill>
                  <a:srgbClr val="00FFFF"/>
                </a:solidFill>
              </a:rPr>
              <a:t> </a:t>
            </a:r>
            <a:r>
              <a:rPr lang="en-US" sz="3200" dirty="0" err="1" smtClean="0">
                <a:solidFill>
                  <a:srgbClr val="00FFFF"/>
                </a:solidFill>
              </a:rPr>
              <a:t>Permintaan</a:t>
            </a:r>
            <a:r>
              <a:rPr lang="en-US" sz="3200" dirty="0" smtClean="0">
                <a:solidFill>
                  <a:srgbClr val="00FFFF"/>
                </a:solidFill>
              </a:rPr>
              <a:t> </a:t>
            </a:r>
            <a:r>
              <a:rPr lang="en-US" sz="3200" dirty="0" err="1" smtClean="0">
                <a:solidFill>
                  <a:srgbClr val="00FFFF"/>
                </a:solidFill>
              </a:rPr>
              <a:t>dan</a:t>
            </a:r>
            <a:r>
              <a:rPr lang="en-US" sz="3200" dirty="0" smtClean="0">
                <a:solidFill>
                  <a:srgbClr val="00FFFF"/>
                </a:solidFill>
              </a:rPr>
              <a:t> </a:t>
            </a:r>
            <a:r>
              <a:rPr lang="en-US" sz="3200" dirty="0" err="1" smtClean="0">
                <a:solidFill>
                  <a:srgbClr val="00FFFF"/>
                </a:solidFill>
              </a:rPr>
              <a:t>penawaran</a:t>
            </a:r>
            <a:endParaRPr lang="en-US" sz="3200" dirty="0">
              <a:solidFill>
                <a:srgbClr val="00FFFF"/>
              </a:solidFill>
            </a:endParaRPr>
          </a:p>
        </p:txBody>
      </p:sp>
      <p:sp>
        <p:nvSpPr>
          <p:cNvPr id="4" name="Text Box 8"/>
          <p:cNvSpPr txBox="1">
            <a:spLocks noChangeArrowheads="1"/>
          </p:cNvSpPr>
          <p:nvPr/>
        </p:nvSpPr>
        <p:spPr bwMode="auto">
          <a:xfrm>
            <a:off x="76200" y="1941254"/>
            <a:ext cx="1920240" cy="1015663"/>
          </a:xfrm>
          <a:prstGeom prst="rect">
            <a:avLst/>
          </a:prstGeom>
          <a:noFill/>
          <a:ln w="9525">
            <a:solidFill>
              <a:srgbClr val="FF0000"/>
            </a:solidFill>
            <a:miter lim="800000"/>
            <a:headEnd/>
            <a:tailEnd/>
          </a:ln>
        </p:spPr>
        <p:txBody>
          <a:bodyPr>
            <a:spAutoFit/>
          </a:bodyPr>
          <a:lstStyle/>
          <a:p>
            <a:pPr algn="ctr" eaLnBrk="1" hangingPunct="1">
              <a:spcBef>
                <a:spcPct val="50000"/>
              </a:spcBef>
            </a:pPr>
            <a:r>
              <a:rPr lang="en-US" sz="2400" b="1" dirty="0">
                <a:solidFill>
                  <a:srgbClr val="FFFF00"/>
                </a:solidFill>
              </a:rPr>
              <a:t>  </a:t>
            </a:r>
            <a:endParaRPr lang="en-GB" sz="2400" b="1" dirty="0" smtClean="0">
              <a:solidFill>
                <a:srgbClr val="FFFF00"/>
              </a:solidFill>
            </a:endParaRPr>
          </a:p>
          <a:p>
            <a:pPr algn="ctr" eaLnBrk="1" hangingPunct="1">
              <a:spcBef>
                <a:spcPct val="50000"/>
              </a:spcBef>
            </a:pPr>
            <a:endParaRPr lang="en-US" sz="2400" b="1" dirty="0">
              <a:solidFill>
                <a:srgbClr val="FFFF00"/>
              </a:solidFill>
            </a:endParaRPr>
          </a:p>
        </p:txBody>
      </p:sp>
      <p:sp>
        <p:nvSpPr>
          <p:cNvPr id="5" name="Line 11"/>
          <p:cNvSpPr>
            <a:spLocks noChangeShapeType="1"/>
          </p:cNvSpPr>
          <p:nvPr/>
        </p:nvSpPr>
        <p:spPr bwMode="auto">
          <a:xfrm>
            <a:off x="685800" y="2444492"/>
            <a:ext cx="45720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6" name="TextBox 5"/>
          <p:cNvSpPr txBox="1"/>
          <p:nvPr/>
        </p:nvSpPr>
        <p:spPr>
          <a:xfrm>
            <a:off x="0" y="2193667"/>
            <a:ext cx="701040" cy="461665"/>
          </a:xfrm>
          <a:prstGeom prst="rect">
            <a:avLst/>
          </a:prstGeom>
          <a:noFill/>
        </p:spPr>
        <p:txBody>
          <a:bodyPr wrap="square" rtlCol="0">
            <a:spAutoFit/>
          </a:bodyPr>
          <a:lstStyle/>
          <a:p>
            <a:r>
              <a:rPr lang="en-US" sz="2400" dirty="0" smtClean="0">
                <a:solidFill>
                  <a:srgbClr val="FFFF00"/>
                </a:solidFill>
              </a:rPr>
              <a:t>Ed=</a:t>
            </a:r>
            <a:endParaRPr lang="en-US" sz="2400" dirty="0">
              <a:solidFill>
                <a:srgbClr val="FFFF00"/>
              </a:solidFill>
            </a:endParaRPr>
          </a:p>
        </p:txBody>
      </p:sp>
      <p:sp>
        <p:nvSpPr>
          <p:cNvPr id="9" name="Rectangle 8"/>
          <p:cNvSpPr/>
          <p:nvPr/>
        </p:nvSpPr>
        <p:spPr>
          <a:xfrm>
            <a:off x="609600" y="1941254"/>
            <a:ext cx="579005" cy="461665"/>
          </a:xfrm>
          <a:prstGeom prst="rect">
            <a:avLst/>
          </a:prstGeom>
        </p:spPr>
        <p:txBody>
          <a:bodyPr wrap="none">
            <a:spAutoFit/>
          </a:bodyPr>
          <a:lstStyle/>
          <a:p>
            <a:r>
              <a:rPr lang="en-US" sz="2400" dirty="0" smtClean="0">
                <a:solidFill>
                  <a:schemeClr val="accent5">
                    <a:lumMod val="20000"/>
                    <a:lumOff val="80000"/>
                  </a:schemeClr>
                </a:solidFill>
                <a:sym typeface="Symbol"/>
              </a:rPr>
              <a:t>Q</a:t>
            </a:r>
            <a:endParaRPr lang="en-US" sz="2400" dirty="0"/>
          </a:p>
        </p:txBody>
      </p:sp>
      <p:sp>
        <p:nvSpPr>
          <p:cNvPr id="10" name="Rectangle 9"/>
          <p:cNvSpPr/>
          <p:nvPr/>
        </p:nvSpPr>
        <p:spPr>
          <a:xfrm>
            <a:off x="609600" y="2510135"/>
            <a:ext cx="530915" cy="461665"/>
          </a:xfrm>
          <a:prstGeom prst="rect">
            <a:avLst/>
          </a:prstGeom>
        </p:spPr>
        <p:txBody>
          <a:bodyPr wrap="none">
            <a:spAutoFit/>
          </a:bodyPr>
          <a:lstStyle/>
          <a:p>
            <a:r>
              <a:rPr lang="en-US" sz="2400" dirty="0" smtClean="0">
                <a:solidFill>
                  <a:schemeClr val="accent5">
                    <a:lumMod val="20000"/>
                    <a:lumOff val="80000"/>
                  </a:schemeClr>
                </a:solidFill>
                <a:sym typeface="Symbol"/>
              </a:rPr>
              <a:t>P</a:t>
            </a:r>
            <a:endParaRPr lang="en-US" sz="2400" dirty="0"/>
          </a:p>
        </p:txBody>
      </p:sp>
      <p:sp>
        <p:nvSpPr>
          <p:cNvPr id="11" name="Line 11"/>
          <p:cNvSpPr>
            <a:spLocks noChangeShapeType="1"/>
          </p:cNvSpPr>
          <p:nvPr/>
        </p:nvSpPr>
        <p:spPr bwMode="auto">
          <a:xfrm>
            <a:off x="1447800" y="2422267"/>
            <a:ext cx="45720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12" name="Rectangle 11"/>
          <p:cNvSpPr/>
          <p:nvPr/>
        </p:nvSpPr>
        <p:spPr>
          <a:xfrm>
            <a:off x="1460648" y="1941254"/>
            <a:ext cx="498855" cy="461665"/>
          </a:xfrm>
          <a:prstGeom prst="rect">
            <a:avLst/>
          </a:prstGeom>
        </p:spPr>
        <p:txBody>
          <a:bodyPr wrap="none">
            <a:spAutoFit/>
          </a:bodyPr>
          <a:lstStyle/>
          <a:p>
            <a:r>
              <a:rPr lang="en-US" sz="2400" dirty="0" smtClean="0">
                <a:solidFill>
                  <a:schemeClr val="accent5">
                    <a:lumMod val="20000"/>
                    <a:lumOff val="80000"/>
                  </a:schemeClr>
                </a:solidFill>
                <a:sym typeface="Symbol"/>
              </a:rPr>
              <a:t>P1</a:t>
            </a:r>
            <a:endParaRPr lang="en-US" sz="2400" dirty="0"/>
          </a:p>
        </p:txBody>
      </p:sp>
      <p:sp>
        <p:nvSpPr>
          <p:cNvPr id="13" name="Rectangle 12"/>
          <p:cNvSpPr/>
          <p:nvPr/>
        </p:nvSpPr>
        <p:spPr>
          <a:xfrm>
            <a:off x="1447800" y="2510135"/>
            <a:ext cx="546945" cy="461665"/>
          </a:xfrm>
          <a:prstGeom prst="rect">
            <a:avLst/>
          </a:prstGeom>
        </p:spPr>
        <p:txBody>
          <a:bodyPr wrap="none">
            <a:spAutoFit/>
          </a:bodyPr>
          <a:lstStyle/>
          <a:p>
            <a:r>
              <a:rPr lang="en-US" sz="2400" dirty="0" smtClean="0">
                <a:solidFill>
                  <a:schemeClr val="accent5">
                    <a:lumMod val="20000"/>
                    <a:lumOff val="80000"/>
                  </a:schemeClr>
                </a:solidFill>
                <a:sym typeface="Symbol"/>
              </a:rPr>
              <a:t>Q1</a:t>
            </a:r>
            <a:endParaRPr lang="en-US" sz="2400" dirty="0"/>
          </a:p>
        </p:txBody>
      </p:sp>
      <p:sp>
        <p:nvSpPr>
          <p:cNvPr id="14" name="Rectangle 13"/>
          <p:cNvSpPr/>
          <p:nvPr/>
        </p:nvSpPr>
        <p:spPr>
          <a:xfrm>
            <a:off x="1143000" y="2193667"/>
            <a:ext cx="344966" cy="461665"/>
          </a:xfrm>
          <a:prstGeom prst="rect">
            <a:avLst/>
          </a:prstGeom>
        </p:spPr>
        <p:txBody>
          <a:bodyPr wrap="none">
            <a:spAutoFit/>
          </a:bodyPr>
          <a:lstStyle/>
          <a:p>
            <a:r>
              <a:rPr lang="en-US" sz="2400" dirty="0" smtClean="0">
                <a:solidFill>
                  <a:srgbClr val="FFFF00"/>
                </a:solidFill>
                <a:sym typeface="Symbol"/>
              </a:rPr>
              <a:t>X</a:t>
            </a:r>
            <a:endParaRPr lang="en-US" sz="2400" dirty="0">
              <a:solidFill>
                <a:srgbClr val="FFFF00"/>
              </a:solidFill>
            </a:endParaRPr>
          </a:p>
        </p:txBody>
      </p:sp>
      <p:sp>
        <p:nvSpPr>
          <p:cNvPr id="15" name="Explosion 2 14"/>
          <p:cNvSpPr/>
          <p:nvPr/>
        </p:nvSpPr>
        <p:spPr>
          <a:xfrm>
            <a:off x="0" y="7620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6" name="Rectangle 15"/>
          <p:cNvSpPr/>
          <p:nvPr/>
        </p:nvSpPr>
        <p:spPr>
          <a:xfrm>
            <a:off x="4114800" y="838200"/>
            <a:ext cx="4800600" cy="25146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2400" dirty="0" err="1" smtClean="0">
                <a:solidFill>
                  <a:srgbClr val="FFFF00"/>
                </a:solidFill>
              </a:rPr>
              <a:t>Keterangan</a:t>
            </a:r>
            <a:r>
              <a:rPr lang="en-US" sz="2400" dirty="0" smtClean="0">
                <a:solidFill>
                  <a:srgbClr val="FFFF00"/>
                </a:solidFill>
              </a:rPr>
              <a:t>:</a:t>
            </a:r>
          </a:p>
          <a:p>
            <a:r>
              <a:rPr lang="en-US" sz="2400" dirty="0" smtClean="0">
                <a:solidFill>
                  <a:srgbClr val="FFFF00"/>
                </a:solidFill>
              </a:rPr>
              <a:t>Ed=</a:t>
            </a:r>
            <a:r>
              <a:rPr lang="en-US" sz="2400" dirty="0" err="1" smtClean="0">
                <a:solidFill>
                  <a:srgbClr val="FFFF00"/>
                </a:solidFill>
              </a:rPr>
              <a:t>Elastisitas</a:t>
            </a:r>
            <a:r>
              <a:rPr lang="en-US" sz="2400" dirty="0" smtClean="0">
                <a:solidFill>
                  <a:srgbClr val="FFFF00"/>
                </a:solidFill>
              </a:rPr>
              <a:t> </a:t>
            </a:r>
            <a:r>
              <a:rPr lang="en-US" sz="2400" dirty="0" err="1" smtClean="0">
                <a:solidFill>
                  <a:srgbClr val="FFFF00"/>
                </a:solidFill>
              </a:rPr>
              <a:t>permintaan</a:t>
            </a:r>
            <a:endParaRPr lang="en-US" sz="2400" dirty="0" smtClean="0">
              <a:solidFill>
                <a:srgbClr val="FFFF00"/>
              </a:solidFill>
            </a:endParaRPr>
          </a:p>
          <a:p>
            <a:r>
              <a:rPr lang="en-US" sz="2400" dirty="0" smtClean="0">
                <a:solidFill>
                  <a:srgbClr val="FFFF00"/>
                </a:solidFill>
              </a:rPr>
              <a:t>Es=</a:t>
            </a:r>
            <a:r>
              <a:rPr lang="en-US" sz="2400" dirty="0" err="1" smtClean="0">
                <a:solidFill>
                  <a:srgbClr val="FFFF00"/>
                </a:solidFill>
              </a:rPr>
              <a:t>elastitsitas</a:t>
            </a:r>
            <a:r>
              <a:rPr lang="en-US" sz="2400" dirty="0" smtClean="0">
                <a:solidFill>
                  <a:srgbClr val="FFFF00"/>
                </a:solidFill>
              </a:rPr>
              <a:t> </a:t>
            </a:r>
            <a:r>
              <a:rPr lang="en-US" sz="2400" dirty="0" err="1" smtClean="0">
                <a:solidFill>
                  <a:srgbClr val="FFFF00"/>
                </a:solidFill>
              </a:rPr>
              <a:t>Penawaran</a:t>
            </a:r>
            <a:endParaRPr lang="en-US" sz="2400" dirty="0" smtClean="0">
              <a:solidFill>
                <a:srgbClr val="FFFF00"/>
              </a:solidFill>
            </a:endParaRPr>
          </a:p>
          <a:p>
            <a:r>
              <a:rPr lang="en-US" sz="2400" dirty="0" smtClean="0">
                <a:solidFill>
                  <a:srgbClr val="00FFFF"/>
                </a:solidFill>
                <a:sym typeface="Symbol"/>
              </a:rPr>
              <a:t>Q=</a:t>
            </a:r>
            <a:r>
              <a:rPr lang="en-US" sz="2400" dirty="0" err="1" smtClean="0">
                <a:solidFill>
                  <a:srgbClr val="00FFFF"/>
                </a:solidFill>
                <a:sym typeface="Symbol"/>
              </a:rPr>
              <a:t>Selisih</a:t>
            </a:r>
            <a:r>
              <a:rPr lang="en-US" sz="2400" dirty="0" smtClean="0">
                <a:solidFill>
                  <a:srgbClr val="00FFFF"/>
                </a:solidFill>
                <a:sym typeface="Symbol"/>
              </a:rPr>
              <a:t> </a:t>
            </a:r>
            <a:r>
              <a:rPr lang="en-US" sz="2400" dirty="0" err="1" smtClean="0">
                <a:solidFill>
                  <a:srgbClr val="00FFFF"/>
                </a:solidFill>
                <a:sym typeface="Symbol"/>
              </a:rPr>
              <a:t>jumlah</a:t>
            </a:r>
            <a:r>
              <a:rPr lang="en-US" sz="2400" dirty="0" smtClean="0">
                <a:solidFill>
                  <a:srgbClr val="00FFFF"/>
                </a:solidFill>
                <a:sym typeface="Symbol"/>
              </a:rPr>
              <a:t> </a:t>
            </a:r>
            <a:r>
              <a:rPr lang="en-US" sz="2400" dirty="0" err="1" smtClean="0">
                <a:solidFill>
                  <a:srgbClr val="00FFFF"/>
                </a:solidFill>
                <a:sym typeface="Symbol"/>
              </a:rPr>
              <a:t>Barang</a:t>
            </a:r>
            <a:r>
              <a:rPr lang="en-US" sz="2400" dirty="0" smtClean="0">
                <a:solidFill>
                  <a:srgbClr val="00FFFF"/>
                </a:solidFill>
                <a:sym typeface="Symbol"/>
              </a:rPr>
              <a:t> (Quantity)</a:t>
            </a:r>
          </a:p>
          <a:p>
            <a:r>
              <a:rPr lang="en-US" sz="2400" dirty="0" smtClean="0">
                <a:solidFill>
                  <a:srgbClr val="00FFFF"/>
                </a:solidFill>
                <a:sym typeface="Symbol"/>
              </a:rPr>
              <a:t>P=</a:t>
            </a:r>
            <a:r>
              <a:rPr lang="en-US" sz="2400" dirty="0" err="1" smtClean="0">
                <a:solidFill>
                  <a:srgbClr val="00FFFF"/>
                </a:solidFill>
                <a:sym typeface="Symbol"/>
              </a:rPr>
              <a:t>Selisih</a:t>
            </a:r>
            <a:r>
              <a:rPr lang="en-US" sz="2400" dirty="0" smtClean="0">
                <a:solidFill>
                  <a:srgbClr val="00FFFF"/>
                </a:solidFill>
                <a:sym typeface="Symbol"/>
              </a:rPr>
              <a:t> </a:t>
            </a:r>
            <a:r>
              <a:rPr lang="en-US" sz="2400" dirty="0" err="1" smtClean="0">
                <a:solidFill>
                  <a:srgbClr val="00FFFF"/>
                </a:solidFill>
                <a:sym typeface="Symbol"/>
              </a:rPr>
              <a:t>jumlah</a:t>
            </a:r>
            <a:r>
              <a:rPr lang="en-US" sz="2400" dirty="0" smtClean="0">
                <a:solidFill>
                  <a:srgbClr val="00FFFF"/>
                </a:solidFill>
                <a:sym typeface="Symbol"/>
              </a:rPr>
              <a:t> </a:t>
            </a:r>
            <a:r>
              <a:rPr lang="en-US" sz="2400" dirty="0" err="1" smtClean="0">
                <a:solidFill>
                  <a:srgbClr val="00FFFF"/>
                </a:solidFill>
                <a:sym typeface="Symbol"/>
              </a:rPr>
              <a:t>harga</a:t>
            </a:r>
            <a:r>
              <a:rPr lang="en-US" sz="2400" dirty="0" smtClean="0">
                <a:solidFill>
                  <a:srgbClr val="00FFFF"/>
                </a:solidFill>
                <a:sym typeface="Symbol"/>
              </a:rPr>
              <a:t> (Price)</a:t>
            </a:r>
          </a:p>
          <a:p>
            <a:r>
              <a:rPr lang="en-US" sz="2400" dirty="0" smtClean="0">
                <a:solidFill>
                  <a:srgbClr val="FF3300"/>
                </a:solidFill>
              </a:rPr>
              <a:t>P1=</a:t>
            </a:r>
            <a:r>
              <a:rPr lang="en-US" sz="2400" dirty="0" err="1" smtClean="0">
                <a:solidFill>
                  <a:srgbClr val="FF3300"/>
                </a:solidFill>
              </a:rPr>
              <a:t>harga</a:t>
            </a:r>
            <a:r>
              <a:rPr lang="en-US" sz="2400" dirty="0" smtClean="0">
                <a:solidFill>
                  <a:srgbClr val="FF3300"/>
                </a:solidFill>
              </a:rPr>
              <a:t> </a:t>
            </a:r>
            <a:r>
              <a:rPr lang="en-US" sz="2400" dirty="0" err="1" smtClean="0">
                <a:solidFill>
                  <a:srgbClr val="FF3300"/>
                </a:solidFill>
              </a:rPr>
              <a:t>barang</a:t>
            </a:r>
            <a:r>
              <a:rPr lang="en-US" sz="2400" dirty="0" smtClean="0">
                <a:solidFill>
                  <a:srgbClr val="FF3300"/>
                </a:solidFill>
              </a:rPr>
              <a:t> </a:t>
            </a:r>
            <a:r>
              <a:rPr lang="en-US" sz="2400" dirty="0" err="1" smtClean="0">
                <a:solidFill>
                  <a:srgbClr val="FF3300"/>
                </a:solidFill>
              </a:rPr>
              <a:t>mula-mula</a:t>
            </a:r>
            <a:endParaRPr lang="en-US" sz="2400" dirty="0" smtClean="0">
              <a:solidFill>
                <a:srgbClr val="FF3300"/>
              </a:solidFill>
            </a:endParaRPr>
          </a:p>
          <a:p>
            <a:r>
              <a:rPr lang="en-US" sz="2400" dirty="0" smtClean="0">
                <a:solidFill>
                  <a:srgbClr val="FF3300"/>
                </a:solidFill>
              </a:rPr>
              <a:t>Q1=</a:t>
            </a:r>
            <a:r>
              <a:rPr lang="en-US" sz="2400" dirty="0" err="1" smtClean="0">
                <a:solidFill>
                  <a:srgbClr val="FF3300"/>
                </a:solidFill>
              </a:rPr>
              <a:t>jumlah</a:t>
            </a:r>
            <a:r>
              <a:rPr lang="en-US" sz="2400" dirty="0" smtClean="0">
                <a:solidFill>
                  <a:srgbClr val="FF3300"/>
                </a:solidFill>
              </a:rPr>
              <a:t> </a:t>
            </a:r>
            <a:r>
              <a:rPr lang="en-US" sz="2400" dirty="0" err="1" smtClean="0">
                <a:solidFill>
                  <a:srgbClr val="FF3300"/>
                </a:solidFill>
              </a:rPr>
              <a:t>barang</a:t>
            </a:r>
            <a:r>
              <a:rPr lang="en-US" sz="2400" dirty="0" smtClean="0">
                <a:solidFill>
                  <a:srgbClr val="FF3300"/>
                </a:solidFill>
              </a:rPr>
              <a:t> </a:t>
            </a:r>
            <a:r>
              <a:rPr lang="en-US" sz="2400" dirty="0" err="1" smtClean="0">
                <a:solidFill>
                  <a:srgbClr val="FF3300"/>
                </a:solidFill>
              </a:rPr>
              <a:t>mula-mula</a:t>
            </a:r>
            <a:endParaRPr lang="en-US" sz="2400" dirty="0">
              <a:solidFill>
                <a:srgbClr val="FF3300"/>
              </a:solidFill>
            </a:endParaRPr>
          </a:p>
        </p:txBody>
      </p:sp>
      <p:sp>
        <p:nvSpPr>
          <p:cNvPr id="19" name="Text Box 8"/>
          <p:cNvSpPr txBox="1">
            <a:spLocks noChangeArrowheads="1"/>
          </p:cNvSpPr>
          <p:nvPr/>
        </p:nvSpPr>
        <p:spPr bwMode="auto">
          <a:xfrm>
            <a:off x="2057400" y="1941254"/>
            <a:ext cx="1920240" cy="1015663"/>
          </a:xfrm>
          <a:prstGeom prst="rect">
            <a:avLst/>
          </a:prstGeom>
          <a:noFill/>
          <a:ln w="9525">
            <a:solidFill>
              <a:srgbClr val="FF0000"/>
            </a:solidFill>
            <a:miter lim="800000"/>
            <a:headEnd/>
            <a:tailEnd/>
          </a:ln>
        </p:spPr>
        <p:txBody>
          <a:bodyPr>
            <a:spAutoFit/>
          </a:bodyPr>
          <a:lstStyle/>
          <a:p>
            <a:pPr algn="ctr" eaLnBrk="1" hangingPunct="1">
              <a:spcBef>
                <a:spcPct val="50000"/>
              </a:spcBef>
            </a:pPr>
            <a:r>
              <a:rPr lang="en-US" sz="2400" b="1" dirty="0">
                <a:solidFill>
                  <a:srgbClr val="FFFF00"/>
                </a:solidFill>
              </a:rPr>
              <a:t>  </a:t>
            </a:r>
            <a:endParaRPr lang="en-GB" sz="2400" b="1" dirty="0" smtClean="0">
              <a:solidFill>
                <a:srgbClr val="FFFF00"/>
              </a:solidFill>
            </a:endParaRPr>
          </a:p>
          <a:p>
            <a:pPr algn="ctr" eaLnBrk="1" hangingPunct="1">
              <a:spcBef>
                <a:spcPct val="50000"/>
              </a:spcBef>
            </a:pPr>
            <a:endParaRPr lang="en-US" sz="2400" b="1" dirty="0">
              <a:solidFill>
                <a:srgbClr val="FFFF00"/>
              </a:solidFill>
            </a:endParaRPr>
          </a:p>
        </p:txBody>
      </p:sp>
      <p:sp>
        <p:nvSpPr>
          <p:cNvPr id="20" name="Line 11"/>
          <p:cNvSpPr>
            <a:spLocks noChangeShapeType="1"/>
          </p:cNvSpPr>
          <p:nvPr/>
        </p:nvSpPr>
        <p:spPr bwMode="auto">
          <a:xfrm>
            <a:off x="2667000" y="2444492"/>
            <a:ext cx="45720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21" name="TextBox 20"/>
          <p:cNvSpPr txBox="1"/>
          <p:nvPr/>
        </p:nvSpPr>
        <p:spPr>
          <a:xfrm>
            <a:off x="2057400" y="2133600"/>
            <a:ext cx="701040" cy="461665"/>
          </a:xfrm>
          <a:prstGeom prst="rect">
            <a:avLst/>
          </a:prstGeom>
          <a:noFill/>
        </p:spPr>
        <p:txBody>
          <a:bodyPr wrap="square" rtlCol="0">
            <a:spAutoFit/>
          </a:bodyPr>
          <a:lstStyle/>
          <a:p>
            <a:r>
              <a:rPr lang="en-US" sz="2400" dirty="0" smtClean="0">
                <a:solidFill>
                  <a:srgbClr val="FFFF00"/>
                </a:solidFill>
              </a:rPr>
              <a:t>Es=</a:t>
            </a:r>
            <a:endParaRPr lang="en-US" sz="2400" dirty="0">
              <a:solidFill>
                <a:srgbClr val="FFFF00"/>
              </a:solidFill>
            </a:endParaRPr>
          </a:p>
        </p:txBody>
      </p:sp>
      <p:sp>
        <p:nvSpPr>
          <p:cNvPr id="22" name="Rectangle 21"/>
          <p:cNvSpPr/>
          <p:nvPr/>
        </p:nvSpPr>
        <p:spPr>
          <a:xfrm>
            <a:off x="2590800" y="1900535"/>
            <a:ext cx="579005" cy="461665"/>
          </a:xfrm>
          <a:prstGeom prst="rect">
            <a:avLst/>
          </a:prstGeom>
        </p:spPr>
        <p:txBody>
          <a:bodyPr wrap="none">
            <a:spAutoFit/>
          </a:bodyPr>
          <a:lstStyle/>
          <a:p>
            <a:r>
              <a:rPr lang="en-US" sz="2400" dirty="0" smtClean="0">
                <a:solidFill>
                  <a:schemeClr val="accent5">
                    <a:lumMod val="20000"/>
                    <a:lumOff val="80000"/>
                  </a:schemeClr>
                </a:solidFill>
                <a:sym typeface="Symbol"/>
              </a:rPr>
              <a:t>Q</a:t>
            </a:r>
            <a:endParaRPr lang="en-US" sz="2400" dirty="0"/>
          </a:p>
        </p:txBody>
      </p:sp>
      <p:sp>
        <p:nvSpPr>
          <p:cNvPr id="23" name="Rectangle 22"/>
          <p:cNvSpPr/>
          <p:nvPr/>
        </p:nvSpPr>
        <p:spPr>
          <a:xfrm>
            <a:off x="2590800" y="2510135"/>
            <a:ext cx="530915" cy="461665"/>
          </a:xfrm>
          <a:prstGeom prst="rect">
            <a:avLst/>
          </a:prstGeom>
        </p:spPr>
        <p:txBody>
          <a:bodyPr wrap="none">
            <a:spAutoFit/>
          </a:bodyPr>
          <a:lstStyle/>
          <a:p>
            <a:r>
              <a:rPr lang="en-US" sz="2400" dirty="0" smtClean="0">
                <a:solidFill>
                  <a:schemeClr val="accent5">
                    <a:lumMod val="20000"/>
                    <a:lumOff val="80000"/>
                  </a:schemeClr>
                </a:solidFill>
                <a:sym typeface="Symbol"/>
              </a:rPr>
              <a:t>P</a:t>
            </a:r>
            <a:endParaRPr lang="en-US" sz="2400" dirty="0"/>
          </a:p>
        </p:txBody>
      </p:sp>
      <p:sp>
        <p:nvSpPr>
          <p:cNvPr id="24" name="Line 11"/>
          <p:cNvSpPr>
            <a:spLocks noChangeShapeType="1"/>
          </p:cNvSpPr>
          <p:nvPr/>
        </p:nvSpPr>
        <p:spPr bwMode="auto">
          <a:xfrm>
            <a:off x="3429000" y="2422267"/>
            <a:ext cx="45720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25" name="Rectangle 24"/>
          <p:cNvSpPr/>
          <p:nvPr/>
        </p:nvSpPr>
        <p:spPr>
          <a:xfrm>
            <a:off x="3441848" y="1941254"/>
            <a:ext cx="498855" cy="461665"/>
          </a:xfrm>
          <a:prstGeom prst="rect">
            <a:avLst/>
          </a:prstGeom>
        </p:spPr>
        <p:txBody>
          <a:bodyPr wrap="none">
            <a:spAutoFit/>
          </a:bodyPr>
          <a:lstStyle/>
          <a:p>
            <a:r>
              <a:rPr lang="en-US" sz="2400" dirty="0" smtClean="0">
                <a:solidFill>
                  <a:schemeClr val="accent5">
                    <a:lumMod val="20000"/>
                    <a:lumOff val="80000"/>
                  </a:schemeClr>
                </a:solidFill>
                <a:sym typeface="Symbol"/>
              </a:rPr>
              <a:t>P1</a:t>
            </a:r>
            <a:endParaRPr lang="en-US" sz="2400" dirty="0"/>
          </a:p>
        </p:txBody>
      </p:sp>
      <p:sp>
        <p:nvSpPr>
          <p:cNvPr id="26" name="Rectangle 25"/>
          <p:cNvSpPr/>
          <p:nvPr/>
        </p:nvSpPr>
        <p:spPr>
          <a:xfrm>
            <a:off x="3429000" y="2510135"/>
            <a:ext cx="546945" cy="461665"/>
          </a:xfrm>
          <a:prstGeom prst="rect">
            <a:avLst/>
          </a:prstGeom>
        </p:spPr>
        <p:txBody>
          <a:bodyPr wrap="none">
            <a:spAutoFit/>
          </a:bodyPr>
          <a:lstStyle/>
          <a:p>
            <a:r>
              <a:rPr lang="en-US" sz="2400" dirty="0" smtClean="0">
                <a:solidFill>
                  <a:schemeClr val="accent5">
                    <a:lumMod val="20000"/>
                    <a:lumOff val="80000"/>
                  </a:schemeClr>
                </a:solidFill>
                <a:sym typeface="Symbol"/>
              </a:rPr>
              <a:t>Q1</a:t>
            </a:r>
            <a:endParaRPr lang="en-US" sz="2400" dirty="0"/>
          </a:p>
        </p:txBody>
      </p:sp>
      <p:sp>
        <p:nvSpPr>
          <p:cNvPr id="27" name="Rectangle 26"/>
          <p:cNvSpPr/>
          <p:nvPr/>
        </p:nvSpPr>
        <p:spPr>
          <a:xfrm>
            <a:off x="3124200" y="2193667"/>
            <a:ext cx="344966" cy="461665"/>
          </a:xfrm>
          <a:prstGeom prst="rect">
            <a:avLst/>
          </a:prstGeom>
        </p:spPr>
        <p:txBody>
          <a:bodyPr wrap="none">
            <a:spAutoFit/>
          </a:bodyPr>
          <a:lstStyle/>
          <a:p>
            <a:r>
              <a:rPr lang="en-US" sz="2400" dirty="0" smtClean="0">
                <a:solidFill>
                  <a:srgbClr val="FFFF00"/>
                </a:solidFill>
                <a:sym typeface="Symbol"/>
              </a:rPr>
              <a:t>X</a:t>
            </a:r>
            <a:endParaRPr lang="en-US" sz="2400" dirty="0">
              <a:solidFill>
                <a:srgbClr val="FFFF00"/>
              </a:solidFill>
            </a:endParaRPr>
          </a:p>
        </p:txBody>
      </p:sp>
      <p:sp>
        <p:nvSpPr>
          <p:cNvPr id="28" name="Rectangle 27"/>
          <p:cNvSpPr/>
          <p:nvPr/>
        </p:nvSpPr>
        <p:spPr>
          <a:xfrm>
            <a:off x="228600" y="3657600"/>
            <a:ext cx="4343401" cy="11430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t>
            </a:r>
            <a:r>
              <a:rPr lang="en-US" sz="2400" dirty="0" err="1" smtClean="0"/>
              <a:t>Perubahan</a:t>
            </a:r>
            <a:r>
              <a:rPr lang="en-US" sz="2400" dirty="0" smtClean="0"/>
              <a:t> </a:t>
            </a:r>
            <a:r>
              <a:rPr lang="en-US" sz="2400" dirty="0" err="1" smtClean="0"/>
              <a:t>jumlah</a:t>
            </a:r>
            <a:r>
              <a:rPr lang="en-US" sz="2400" dirty="0" smtClean="0"/>
              <a:t> </a:t>
            </a:r>
            <a:r>
              <a:rPr lang="en-US" sz="2400" dirty="0" err="1" smtClean="0"/>
              <a:t>barang</a:t>
            </a:r>
            <a:endParaRPr lang="en-US" sz="2400" dirty="0" smtClean="0"/>
          </a:p>
          <a:p>
            <a:r>
              <a:rPr lang="en-US" sz="2400" dirty="0" smtClean="0"/>
              <a:t>E= </a:t>
            </a:r>
          </a:p>
          <a:p>
            <a:pPr algn="ctr"/>
            <a:r>
              <a:rPr lang="en-US" sz="2400" dirty="0" smtClean="0"/>
              <a:t>%</a:t>
            </a:r>
            <a:r>
              <a:rPr lang="en-US" sz="2400" dirty="0" err="1" smtClean="0"/>
              <a:t>Perubahan</a:t>
            </a:r>
            <a:r>
              <a:rPr lang="en-US" sz="2400" dirty="0" smtClean="0"/>
              <a:t> </a:t>
            </a:r>
            <a:r>
              <a:rPr lang="en-US" sz="2400" dirty="0" err="1" smtClean="0"/>
              <a:t>harga</a:t>
            </a:r>
            <a:endParaRPr lang="en-US" sz="2400" dirty="0"/>
          </a:p>
        </p:txBody>
      </p:sp>
      <p:sp>
        <p:nvSpPr>
          <p:cNvPr id="29" name="Line 11"/>
          <p:cNvSpPr>
            <a:spLocks noChangeShapeType="1"/>
          </p:cNvSpPr>
          <p:nvPr/>
        </p:nvSpPr>
        <p:spPr bwMode="auto">
          <a:xfrm>
            <a:off x="762000" y="4267200"/>
            <a:ext cx="3017520" cy="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en-US" sz="2400" dirty="0">
              <a:solidFill>
                <a:srgbClr val="FFFF00"/>
              </a:solidFill>
            </a:endParaRPr>
          </a:p>
        </p:txBody>
      </p:sp>
      <p:sp>
        <p:nvSpPr>
          <p:cNvPr id="30" name="Rectangle 29"/>
          <p:cNvSpPr/>
          <p:nvPr/>
        </p:nvSpPr>
        <p:spPr>
          <a:xfrm>
            <a:off x="381000" y="5029200"/>
            <a:ext cx="1463040" cy="1143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dirty="0" smtClean="0"/>
              <a:t>P</a:t>
            </a:r>
          </a:p>
          <a:p>
            <a:r>
              <a:rPr lang="en-US" sz="2400" dirty="0" smtClean="0"/>
              <a:t>E= Q’  </a:t>
            </a:r>
            <a:r>
              <a:rPr lang="en-US" sz="2400" dirty="0" smtClean="0">
                <a:solidFill>
                  <a:srgbClr val="FFFF00"/>
                </a:solidFill>
              </a:rPr>
              <a:t>X</a:t>
            </a:r>
            <a:r>
              <a:rPr lang="en-US" sz="2400" dirty="0" smtClean="0"/>
              <a:t> </a:t>
            </a:r>
          </a:p>
          <a:p>
            <a:pPr algn="r"/>
            <a:r>
              <a:rPr lang="en-US" sz="2400" dirty="0" smtClean="0"/>
              <a:t>Q</a:t>
            </a:r>
          </a:p>
        </p:txBody>
      </p:sp>
      <p:sp>
        <p:nvSpPr>
          <p:cNvPr id="31" name="Line 11"/>
          <p:cNvSpPr>
            <a:spLocks noChangeShapeType="1"/>
          </p:cNvSpPr>
          <p:nvPr/>
        </p:nvSpPr>
        <p:spPr bwMode="auto">
          <a:xfrm>
            <a:off x="1524000" y="5638800"/>
            <a:ext cx="27432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32" name="Rectangle 31"/>
          <p:cNvSpPr/>
          <p:nvPr/>
        </p:nvSpPr>
        <p:spPr>
          <a:xfrm>
            <a:off x="2651760" y="5029200"/>
            <a:ext cx="1371600" cy="1143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dirty="0" smtClean="0">
                <a:solidFill>
                  <a:schemeClr val="bg1"/>
                </a:solidFill>
                <a:sym typeface="Symbol"/>
              </a:rPr>
              <a:t></a:t>
            </a:r>
            <a:r>
              <a:rPr lang="en-US" sz="2400" dirty="0" smtClean="0">
                <a:solidFill>
                  <a:schemeClr val="bg1"/>
                </a:solidFill>
              </a:rPr>
              <a:t>P</a:t>
            </a:r>
          </a:p>
          <a:p>
            <a:r>
              <a:rPr lang="en-US" sz="2400" dirty="0" smtClean="0">
                <a:solidFill>
                  <a:schemeClr val="bg1"/>
                </a:solidFill>
              </a:rPr>
              <a:t>Q’ = </a:t>
            </a:r>
          </a:p>
          <a:p>
            <a:pPr algn="r"/>
            <a:r>
              <a:rPr lang="en-US" sz="2400" dirty="0" smtClean="0">
                <a:solidFill>
                  <a:schemeClr val="bg1"/>
                </a:solidFill>
                <a:sym typeface="Symbol"/>
              </a:rPr>
              <a:t></a:t>
            </a:r>
            <a:r>
              <a:rPr lang="en-US" sz="2400" dirty="0" smtClean="0">
                <a:solidFill>
                  <a:schemeClr val="bg1"/>
                </a:solidFill>
              </a:rPr>
              <a:t>Q</a:t>
            </a:r>
          </a:p>
        </p:txBody>
      </p:sp>
      <p:sp>
        <p:nvSpPr>
          <p:cNvPr id="33" name="Line 11"/>
          <p:cNvSpPr>
            <a:spLocks noChangeShapeType="1"/>
          </p:cNvSpPr>
          <p:nvPr/>
        </p:nvSpPr>
        <p:spPr bwMode="auto">
          <a:xfrm>
            <a:off x="3383280" y="5638800"/>
            <a:ext cx="640080" cy="0"/>
          </a:xfrm>
          <a:prstGeom prst="line">
            <a:avLst/>
          </a:prstGeom>
          <a:noFill/>
          <a:ln w="25400">
            <a:solidFill>
              <a:srgbClr val="FF0000"/>
            </a:solidFill>
            <a:round/>
            <a:headEnd/>
            <a:tailEnd/>
          </a:ln>
        </p:spPr>
        <p:txBody>
          <a:bodyPr/>
          <a:lstStyle/>
          <a:p>
            <a:endParaRPr lang="en-US" sz="2400">
              <a:solidFill>
                <a:srgbClr val="FFFF00"/>
              </a:solidFill>
            </a:endParaRPr>
          </a:p>
        </p:txBody>
      </p:sp>
      <p:sp>
        <p:nvSpPr>
          <p:cNvPr id="34" name="Rectangle 33"/>
          <p:cNvSpPr/>
          <p:nvPr/>
        </p:nvSpPr>
        <p:spPr>
          <a:xfrm>
            <a:off x="4343400" y="5105400"/>
            <a:ext cx="3840480" cy="68580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Q’ = </a:t>
            </a:r>
            <a:r>
              <a:rPr lang="en-US" sz="2400" dirty="0" err="1" smtClean="0"/>
              <a:t>Turunan</a:t>
            </a:r>
            <a:r>
              <a:rPr lang="en-US" sz="2400" dirty="0" smtClean="0"/>
              <a:t> </a:t>
            </a:r>
            <a:r>
              <a:rPr lang="en-US" sz="2400" dirty="0" err="1" smtClean="0"/>
              <a:t>Pertama</a:t>
            </a:r>
            <a:r>
              <a:rPr lang="en-US" sz="2400" dirty="0" smtClean="0"/>
              <a:t> </a:t>
            </a:r>
            <a:r>
              <a:rPr lang="en-US" sz="2400" dirty="0" err="1" smtClean="0"/>
              <a:t>dari</a:t>
            </a:r>
            <a:r>
              <a:rPr lang="en-US" sz="2400" dirty="0" smtClean="0"/>
              <a:t> Q</a:t>
            </a:r>
          </a:p>
        </p:txBody>
      </p:sp>
      <p:sp>
        <p:nvSpPr>
          <p:cNvPr id="35" name="Action Button: Home 3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
            <a:ext cx="4343400" cy="6096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00FF99"/>
                </a:solidFill>
              </a:rPr>
              <a:t>Macam-Macam</a:t>
            </a:r>
            <a:r>
              <a:rPr lang="en-US" sz="2800" dirty="0" smtClean="0">
                <a:solidFill>
                  <a:srgbClr val="00FF99"/>
                </a:solidFill>
              </a:rPr>
              <a:t> </a:t>
            </a:r>
            <a:r>
              <a:rPr lang="en-US" sz="2800" dirty="0" err="1" smtClean="0">
                <a:solidFill>
                  <a:srgbClr val="00FF99"/>
                </a:solidFill>
              </a:rPr>
              <a:t>Elastisitas</a:t>
            </a:r>
            <a:endParaRPr lang="en-US" sz="2800" dirty="0">
              <a:solidFill>
                <a:srgbClr val="00FF99"/>
              </a:solidFill>
            </a:endParaRPr>
          </a:p>
        </p:txBody>
      </p:sp>
      <p:graphicFrame>
        <p:nvGraphicFramePr>
          <p:cNvPr id="3" name="Table 2"/>
          <p:cNvGraphicFramePr>
            <a:graphicFrameLocks noGrp="1"/>
          </p:cNvGraphicFramePr>
          <p:nvPr/>
        </p:nvGraphicFramePr>
        <p:xfrm>
          <a:off x="87791" y="762000"/>
          <a:ext cx="8900350" cy="6094037"/>
        </p:xfrm>
        <a:graphic>
          <a:graphicData uri="http://schemas.openxmlformats.org/drawingml/2006/table">
            <a:tbl>
              <a:tblPr firstRow="1" bandRow="1">
                <a:tableStyleId>{74C1A8A3-306A-4EB7-A6B1-4F7E0EB9C5D6}</a:tableStyleId>
              </a:tblPr>
              <a:tblGrid>
                <a:gridCol w="1443357"/>
                <a:gridCol w="2194560"/>
                <a:gridCol w="2913133"/>
                <a:gridCol w="2349300"/>
              </a:tblGrid>
              <a:tr h="478157">
                <a:tc>
                  <a:txBody>
                    <a:bodyPr/>
                    <a:lstStyle/>
                    <a:p>
                      <a:pPr algn="ctr"/>
                      <a:r>
                        <a:rPr lang="en-US" sz="2400" dirty="0" err="1" smtClean="0"/>
                        <a:t>Hasil</a:t>
                      </a:r>
                      <a:endParaRPr lang="en-US" sz="2400" dirty="0"/>
                    </a:p>
                  </a:txBody>
                  <a:tcPr/>
                </a:tc>
                <a:tc>
                  <a:txBody>
                    <a:bodyPr/>
                    <a:lstStyle/>
                    <a:p>
                      <a:pPr algn="ctr"/>
                      <a:r>
                        <a:rPr lang="en-US" sz="2400" dirty="0" err="1" smtClean="0"/>
                        <a:t>Jenis</a:t>
                      </a:r>
                      <a:r>
                        <a:rPr lang="en-US" sz="2400" dirty="0" smtClean="0"/>
                        <a:t> </a:t>
                      </a:r>
                      <a:r>
                        <a:rPr lang="en-US" sz="2400" dirty="0" err="1" smtClean="0"/>
                        <a:t>Elastisitas</a:t>
                      </a:r>
                      <a:endParaRPr lang="en-US" sz="2400" dirty="0"/>
                    </a:p>
                  </a:txBody>
                  <a:tcPr/>
                </a:tc>
                <a:tc>
                  <a:txBody>
                    <a:bodyPr/>
                    <a:lstStyle/>
                    <a:p>
                      <a:pPr algn="ctr"/>
                      <a:r>
                        <a:rPr lang="en-US" sz="2400" dirty="0" err="1" smtClean="0"/>
                        <a:t>Penjelasan</a:t>
                      </a:r>
                      <a:endParaRPr lang="en-US" sz="2400" dirty="0"/>
                    </a:p>
                  </a:txBody>
                  <a:tcPr/>
                </a:tc>
                <a:tc>
                  <a:txBody>
                    <a:bodyPr/>
                    <a:lstStyle/>
                    <a:p>
                      <a:pPr algn="ctr"/>
                      <a:r>
                        <a:rPr lang="en-US" sz="2400" dirty="0" err="1" smtClean="0"/>
                        <a:t>Contoh</a:t>
                      </a:r>
                      <a:r>
                        <a:rPr lang="en-US" sz="2400" dirty="0" smtClean="0"/>
                        <a:t> </a:t>
                      </a:r>
                      <a:r>
                        <a:rPr lang="en-US" sz="2400" dirty="0" err="1" smtClean="0"/>
                        <a:t>barang</a:t>
                      </a:r>
                      <a:endParaRPr lang="en-US" sz="2400" dirty="0"/>
                    </a:p>
                  </a:txBody>
                  <a:tcPr/>
                </a:tc>
              </a:tr>
              <a:tr h="1438964">
                <a:tc>
                  <a:txBody>
                    <a:bodyPr/>
                    <a:lstStyle/>
                    <a:p>
                      <a:pPr algn="ctr"/>
                      <a:r>
                        <a:rPr lang="en-US" sz="2800" dirty="0" smtClean="0">
                          <a:solidFill>
                            <a:srgbClr val="7030A0"/>
                          </a:solidFill>
                        </a:rPr>
                        <a:t>E&gt;1</a:t>
                      </a:r>
                      <a:endParaRPr lang="en-US" sz="2800" dirty="0">
                        <a:solidFill>
                          <a:srgbClr val="7030A0"/>
                        </a:solidFill>
                      </a:endParaRPr>
                    </a:p>
                  </a:txBody>
                  <a:tcPr anchor="ctr"/>
                </a:tc>
                <a:tc>
                  <a:txBody>
                    <a:bodyPr/>
                    <a:lstStyle/>
                    <a:p>
                      <a:pPr algn="ctr"/>
                      <a:r>
                        <a:rPr lang="en-US" sz="2400" dirty="0" err="1" smtClean="0">
                          <a:solidFill>
                            <a:srgbClr val="7030A0"/>
                          </a:solidFill>
                        </a:rPr>
                        <a:t>Elastis</a:t>
                      </a:r>
                      <a:endParaRPr lang="en-US" sz="2400" dirty="0">
                        <a:solidFill>
                          <a:srgbClr val="7030A0"/>
                        </a:solidFill>
                      </a:endParaRPr>
                    </a:p>
                  </a:txBody>
                  <a:tcPr anchor="ctr"/>
                </a:tc>
                <a:tc>
                  <a:txBody>
                    <a:bodyPr/>
                    <a:lstStyle/>
                    <a:p>
                      <a:r>
                        <a:rPr lang="en-US" dirty="0" err="1" smtClean="0">
                          <a:solidFill>
                            <a:srgbClr val="7030A0"/>
                          </a:solidFill>
                        </a:rPr>
                        <a:t>Tiap</a:t>
                      </a:r>
                      <a:r>
                        <a:rPr lang="en-US" dirty="0" smtClean="0">
                          <a:solidFill>
                            <a:srgbClr val="7030A0"/>
                          </a:solidFill>
                        </a:rPr>
                        <a:t> </a:t>
                      </a:r>
                      <a:r>
                        <a:rPr lang="en-US" dirty="0" err="1" smtClean="0">
                          <a:solidFill>
                            <a:srgbClr val="7030A0"/>
                          </a:solidFill>
                        </a:rPr>
                        <a:t>perubahan</a:t>
                      </a:r>
                      <a:r>
                        <a:rPr lang="en-US" dirty="0" smtClean="0">
                          <a:solidFill>
                            <a:srgbClr val="7030A0"/>
                          </a:solidFill>
                        </a:rPr>
                        <a:t> </a:t>
                      </a:r>
                      <a:r>
                        <a:rPr lang="en-US" dirty="0" err="1" smtClean="0">
                          <a:solidFill>
                            <a:srgbClr val="7030A0"/>
                          </a:solidFill>
                        </a:rPr>
                        <a:t>harga</a:t>
                      </a:r>
                      <a:r>
                        <a:rPr lang="en-US" dirty="0" smtClean="0">
                          <a:solidFill>
                            <a:srgbClr val="7030A0"/>
                          </a:solidFill>
                        </a:rPr>
                        <a:t> </a:t>
                      </a:r>
                      <a:r>
                        <a:rPr lang="en-US" dirty="0" err="1" smtClean="0">
                          <a:solidFill>
                            <a:srgbClr val="7030A0"/>
                          </a:solidFill>
                        </a:rPr>
                        <a:t>akan</a:t>
                      </a:r>
                      <a:r>
                        <a:rPr lang="en-US" dirty="0" smtClean="0">
                          <a:solidFill>
                            <a:srgbClr val="7030A0"/>
                          </a:solidFill>
                        </a:rPr>
                        <a:t> </a:t>
                      </a:r>
                      <a:r>
                        <a:rPr lang="en-US" dirty="0" err="1" smtClean="0">
                          <a:solidFill>
                            <a:srgbClr val="7030A0"/>
                          </a:solidFill>
                        </a:rPr>
                        <a:t>mengakibatkan</a:t>
                      </a:r>
                      <a:r>
                        <a:rPr lang="en-US" dirty="0" smtClean="0">
                          <a:solidFill>
                            <a:srgbClr val="7030A0"/>
                          </a:solidFill>
                        </a:rPr>
                        <a:t> </a:t>
                      </a:r>
                      <a:r>
                        <a:rPr lang="en-US" u="sng" dirty="0" err="1" smtClean="0">
                          <a:solidFill>
                            <a:srgbClr val="7030A0"/>
                          </a:solidFill>
                        </a:rPr>
                        <a:t>jumlah</a:t>
                      </a:r>
                      <a:r>
                        <a:rPr lang="en-US" baseline="0" dirty="0" smtClean="0">
                          <a:solidFill>
                            <a:srgbClr val="7030A0"/>
                          </a:solidFill>
                        </a:rPr>
                        <a:t> </a:t>
                      </a:r>
                      <a:r>
                        <a:rPr lang="en-US" u="sng" baseline="0" dirty="0" err="1" smtClean="0">
                          <a:solidFill>
                            <a:srgbClr val="7030A0"/>
                          </a:solidFill>
                        </a:rPr>
                        <a:t>barang</a:t>
                      </a:r>
                      <a:r>
                        <a:rPr lang="en-US" u="sng" baseline="0" dirty="0" smtClean="0">
                          <a:solidFill>
                            <a:srgbClr val="7030A0"/>
                          </a:solidFill>
                        </a:rPr>
                        <a:t> </a:t>
                      </a:r>
                      <a:r>
                        <a:rPr lang="en-US" u="sng" baseline="0" dirty="0" err="1" smtClean="0">
                          <a:solidFill>
                            <a:srgbClr val="7030A0"/>
                          </a:solidFill>
                        </a:rPr>
                        <a:t>yg</a:t>
                      </a:r>
                      <a:r>
                        <a:rPr lang="en-US" u="sng" baseline="0" dirty="0" smtClean="0">
                          <a:solidFill>
                            <a:srgbClr val="7030A0"/>
                          </a:solidFill>
                        </a:rPr>
                        <a:t> </a:t>
                      </a:r>
                      <a:r>
                        <a:rPr lang="en-US" u="sng" baseline="0" dirty="0" err="1" smtClean="0">
                          <a:solidFill>
                            <a:srgbClr val="7030A0"/>
                          </a:solidFill>
                        </a:rPr>
                        <a:t>ditambah</a:t>
                      </a:r>
                      <a:r>
                        <a:rPr lang="en-US" u="sng" baseline="0" dirty="0" smtClean="0">
                          <a:solidFill>
                            <a:srgbClr val="7030A0"/>
                          </a:solidFill>
                        </a:rPr>
                        <a:t> </a:t>
                      </a:r>
                      <a:r>
                        <a:rPr lang="en-US" baseline="0" dirty="0" err="1" smtClean="0">
                          <a:solidFill>
                            <a:srgbClr val="7030A0"/>
                          </a:solidFill>
                        </a:rPr>
                        <a:t>dengan</a:t>
                      </a:r>
                      <a:r>
                        <a:rPr lang="en-US" baseline="0" dirty="0" smtClean="0">
                          <a:solidFill>
                            <a:srgbClr val="7030A0"/>
                          </a:solidFill>
                        </a:rPr>
                        <a:t> </a:t>
                      </a:r>
                      <a:r>
                        <a:rPr lang="en-US" u="sng" baseline="0" dirty="0" err="1" smtClean="0">
                          <a:solidFill>
                            <a:srgbClr val="7030A0"/>
                          </a:solidFill>
                        </a:rPr>
                        <a:t>persentase</a:t>
                      </a:r>
                      <a:r>
                        <a:rPr lang="en-US" baseline="0" dirty="0" smtClean="0">
                          <a:solidFill>
                            <a:srgbClr val="7030A0"/>
                          </a:solidFill>
                        </a:rPr>
                        <a:t> yang </a:t>
                      </a:r>
                      <a:r>
                        <a:rPr lang="en-US" baseline="0" dirty="0" err="1" smtClean="0">
                          <a:solidFill>
                            <a:srgbClr val="7030A0"/>
                          </a:solidFill>
                        </a:rPr>
                        <a:t>relatif</a:t>
                      </a:r>
                      <a:r>
                        <a:rPr lang="en-US" baseline="0" dirty="0" smtClean="0">
                          <a:solidFill>
                            <a:srgbClr val="7030A0"/>
                          </a:solidFill>
                        </a:rPr>
                        <a:t> </a:t>
                      </a:r>
                      <a:r>
                        <a:rPr lang="en-US" u="sng" baseline="0" dirty="0" err="1" smtClean="0">
                          <a:solidFill>
                            <a:srgbClr val="7030A0"/>
                          </a:solidFill>
                        </a:rPr>
                        <a:t>lebih</a:t>
                      </a:r>
                      <a:r>
                        <a:rPr lang="en-US" u="sng" baseline="0" dirty="0" smtClean="0">
                          <a:solidFill>
                            <a:srgbClr val="7030A0"/>
                          </a:solidFill>
                        </a:rPr>
                        <a:t> </a:t>
                      </a:r>
                      <a:r>
                        <a:rPr lang="en-US" u="sng" baseline="0" dirty="0" err="1" smtClean="0">
                          <a:solidFill>
                            <a:srgbClr val="7030A0"/>
                          </a:solidFill>
                        </a:rPr>
                        <a:t>besar</a:t>
                      </a:r>
                      <a:endParaRPr lang="en-US" u="sng" dirty="0">
                        <a:solidFill>
                          <a:srgbClr val="7030A0"/>
                        </a:solidFill>
                      </a:endParaRPr>
                    </a:p>
                  </a:txBody>
                  <a:tcPr/>
                </a:tc>
                <a:tc>
                  <a:txBody>
                    <a:bodyPr/>
                    <a:lstStyle/>
                    <a:p>
                      <a:pPr algn="ctr"/>
                      <a:r>
                        <a:rPr lang="en-US" sz="2400" dirty="0" err="1" smtClean="0">
                          <a:solidFill>
                            <a:srgbClr val="7030A0"/>
                          </a:solidFill>
                        </a:rPr>
                        <a:t>Kebutuhan</a:t>
                      </a:r>
                      <a:r>
                        <a:rPr lang="en-US" sz="2400" dirty="0" smtClean="0">
                          <a:solidFill>
                            <a:srgbClr val="7030A0"/>
                          </a:solidFill>
                        </a:rPr>
                        <a:t> </a:t>
                      </a:r>
                      <a:r>
                        <a:rPr lang="en-US" sz="2400" dirty="0" err="1" smtClean="0">
                          <a:solidFill>
                            <a:srgbClr val="7030A0"/>
                          </a:solidFill>
                        </a:rPr>
                        <a:t>Tersier</a:t>
                      </a:r>
                      <a:r>
                        <a:rPr lang="en-US" sz="2400" dirty="0" smtClean="0">
                          <a:solidFill>
                            <a:srgbClr val="7030A0"/>
                          </a:solidFill>
                        </a:rPr>
                        <a:t>/</a:t>
                      </a:r>
                      <a:r>
                        <a:rPr lang="en-US" sz="2400" dirty="0" err="1" smtClean="0">
                          <a:solidFill>
                            <a:srgbClr val="7030A0"/>
                          </a:solidFill>
                        </a:rPr>
                        <a:t>mewah</a:t>
                      </a:r>
                      <a:endParaRPr lang="en-US" sz="2400" dirty="0">
                        <a:solidFill>
                          <a:srgbClr val="7030A0"/>
                        </a:solidFill>
                      </a:endParaRPr>
                    </a:p>
                  </a:txBody>
                  <a:tcPr anchor="ctr"/>
                </a:tc>
              </a:tr>
              <a:tr h="1169158">
                <a:tc>
                  <a:txBody>
                    <a:bodyPr/>
                    <a:lstStyle/>
                    <a:p>
                      <a:pPr algn="ctr"/>
                      <a:r>
                        <a:rPr lang="en-US" sz="2800" dirty="0" smtClean="0">
                          <a:solidFill>
                            <a:srgbClr val="FF00FF"/>
                          </a:solidFill>
                        </a:rPr>
                        <a:t>E&lt;1</a:t>
                      </a:r>
                      <a:endParaRPr lang="en-US" sz="2800" dirty="0">
                        <a:solidFill>
                          <a:srgbClr val="FF00FF"/>
                        </a:solidFill>
                      </a:endParaRPr>
                    </a:p>
                  </a:txBody>
                  <a:tcPr anchor="ctr"/>
                </a:tc>
                <a:tc>
                  <a:txBody>
                    <a:bodyPr/>
                    <a:lstStyle/>
                    <a:p>
                      <a:pPr algn="ctr"/>
                      <a:r>
                        <a:rPr lang="en-US" sz="2400" dirty="0" err="1" smtClean="0">
                          <a:solidFill>
                            <a:srgbClr val="FF00FF"/>
                          </a:solidFill>
                        </a:rPr>
                        <a:t>Inelastis</a:t>
                      </a:r>
                      <a:endParaRPr lang="en-US" sz="2400" dirty="0">
                        <a:solidFill>
                          <a:srgbClr val="FF00FF"/>
                        </a:solidFill>
                      </a:endParaRPr>
                    </a:p>
                  </a:txBody>
                  <a:tcPr anchor="ctr"/>
                </a:tc>
                <a:tc>
                  <a:txBody>
                    <a:bodyPr/>
                    <a:lstStyle/>
                    <a:p>
                      <a:r>
                        <a:rPr lang="en-US" dirty="0" err="1" smtClean="0">
                          <a:solidFill>
                            <a:srgbClr val="FF00FF"/>
                          </a:solidFill>
                        </a:rPr>
                        <a:t>Tiap</a:t>
                      </a:r>
                      <a:r>
                        <a:rPr lang="en-US" dirty="0" smtClean="0">
                          <a:solidFill>
                            <a:srgbClr val="FF00FF"/>
                          </a:solidFill>
                        </a:rPr>
                        <a:t> </a:t>
                      </a:r>
                      <a:r>
                        <a:rPr lang="en-US" u="sng" dirty="0" err="1" smtClean="0">
                          <a:solidFill>
                            <a:srgbClr val="FF00FF"/>
                          </a:solidFill>
                        </a:rPr>
                        <a:t>perubahan</a:t>
                      </a:r>
                      <a:r>
                        <a:rPr lang="en-US" u="sng" dirty="0" smtClean="0">
                          <a:solidFill>
                            <a:srgbClr val="FF00FF"/>
                          </a:solidFill>
                        </a:rPr>
                        <a:t> </a:t>
                      </a:r>
                      <a:r>
                        <a:rPr lang="en-US" u="sng" dirty="0" err="1" smtClean="0">
                          <a:solidFill>
                            <a:srgbClr val="FF00FF"/>
                          </a:solidFill>
                        </a:rPr>
                        <a:t>harga</a:t>
                      </a:r>
                      <a:r>
                        <a:rPr lang="en-US" dirty="0" smtClean="0">
                          <a:solidFill>
                            <a:srgbClr val="FF00FF"/>
                          </a:solidFill>
                        </a:rPr>
                        <a:t> </a:t>
                      </a:r>
                      <a:r>
                        <a:rPr lang="en-US" dirty="0" err="1" smtClean="0">
                          <a:solidFill>
                            <a:srgbClr val="FF00FF"/>
                          </a:solidFill>
                        </a:rPr>
                        <a:t>akan</a:t>
                      </a:r>
                      <a:r>
                        <a:rPr lang="en-US" dirty="0" smtClean="0">
                          <a:solidFill>
                            <a:srgbClr val="FF00FF"/>
                          </a:solidFill>
                        </a:rPr>
                        <a:t> </a:t>
                      </a:r>
                      <a:r>
                        <a:rPr lang="en-US" dirty="0" err="1" smtClean="0">
                          <a:solidFill>
                            <a:srgbClr val="FF00FF"/>
                          </a:solidFill>
                        </a:rPr>
                        <a:t>menyebkan</a:t>
                      </a:r>
                      <a:r>
                        <a:rPr lang="en-US" baseline="0" dirty="0" smtClean="0">
                          <a:solidFill>
                            <a:srgbClr val="FF00FF"/>
                          </a:solidFill>
                        </a:rPr>
                        <a:t> </a:t>
                      </a:r>
                      <a:r>
                        <a:rPr lang="en-US" baseline="0" dirty="0" err="1" smtClean="0">
                          <a:solidFill>
                            <a:srgbClr val="FF00FF"/>
                          </a:solidFill>
                        </a:rPr>
                        <a:t>perubahan</a:t>
                      </a:r>
                      <a:r>
                        <a:rPr lang="en-US" baseline="0" dirty="0" smtClean="0">
                          <a:solidFill>
                            <a:srgbClr val="FF00FF"/>
                          </a:solidFill>
                        </a:rPr>
                        <a:t> </a:t>
                      </a:r>
                      <a:r>
                        <a:rPr lang="en-US" baseline="0" dirty="0" err="1" smtClean="0">
                          <a:solidFill>
                            <a:srgbClr val="FF00FF"/>
                          </a:solidFill>
                        </a:rPr>
                        <a:t>jumlah</a:t>
                      </a:r>
                      <a:r>
                        <a:rPr lang="en-US" baseline="0" dirty="0" smtClean="0">
                          <a:solidFill>
                            <a:srgbClr val="FF00FF"/>
                          </a:solidFill>
                        </a:rPr>
                        <a:t> </a:t>
                      </a:r>
                      <a:r>
                        <a:rPr lang="en-US" baseline="0" dirty="0" err="1" smtClean="0">
                          <a:solidFill>
                            <a:srgbClr val="FF00FF"/>
                          </a:solidFill>
                        </a:rPr>
                        <a:t>barang</a:t>
                      </a:r>
                      <a:r>
                        <a:rPr lang="en-US" baseline="0" dirty="0" smtClean="0">
                          <a:solidFill>
                            <a:srgbClr val="FF00FF"/>
                          </a:solidFill>
                        </a:rPr>
                        <a:t> </a:t>
                      </a:r>
                      <a:r>
                        <a:rPr lang="en-US" baseline="0" dirty="0" err="1" smtClean="0">
                          <a:solidFill>
                            <a:srgbClr val="FF00FF"/>
                          </a:solidFill>
                        </a:rPr>
                        <a:t>dengan</a:t>
                      </a:r>
                      <a:r>
                        <a:rPr lang="en-US" baseline="0" dirty="0" smtClean="0">
                          <a:solidFill>
                            <a:srgbClr val="FF00FF"/>
                          </a:solidFill>
                        </a:rPr>
                        <a:t> </a:t>
                      </a:r>
                      <a:r>
                        <a:rPr lang="en-US" u="sng" baseline="0" dirty="0" err="1" smtClean="0">
                          <a:solidFill>
                            <a:srgbClr val="FF00FF"/>
                          </a:solidFill>
                        </a:rPr>
                        <a:t>persentase</a:t>
                      </a:r>
                      <a:r>
                        <a:rPr lang="en-US" u="sng" baseline="0" dirty="0" smtClean="0">
                          <a:solidFill>
                            <a:srgbClr val="FF00FF"/>
                          </a:solidFill>
                        </a:rPr>
                        <a:t> </a:t>
                      </a:r>
                      <a:r>
                        <a:rPr lang="en-US" u="sng" baseline="0" dirty="0" err="1" smtClean="0">
                          <a:solidFill>
                            <a:srgbClr val="FF00FF"/>
                          </a:solidFill>
                        </a:rPr>
                        <a:t>lebih</a:t>
                      </a:r>
                      <a:r>
                        <a:rPr lang="en-US" u="sng" baseline="0" dirty="0" smtClean="0">
                          <a:solidFill>
                            <a:srgbClr val="FF00FF"/>
                          </a:solidFill>
                        </a:rPr>
                        <a:t> </a:t>
                      </a:r>
                      <a:r>
                        <a:rPr lang="en-US" u="sng" baseline="0" dirty="0" err="1" smtClean="0">
                          <a:solidFill>
                            <a:srgbClr val="FF00FF"/>
                          </a:solidFill>
                        </a:rPr>
                        <a:t>kecil</a:t>
                      </a:r>
                      <a:endParaRPr lang="en-US" u="sng" dirty="0">
                        <a:solidFill>
                          <a:srgbClr val="FF00FF"/>
                        </a:solidFill>
                      </a:endParaRPr>
                    </a:p>
                  </a:txBody>
                  <a:tcPr/>
                </a:tc>
                <a:tc>
                  <a:txBody>
                    <a:bodyPr/>
                    <a:lstStyle/>
                    <a:p>
                      <a:pPr algn="ctr"/>
                      <a:r>
                        <a:rPr lang="en-US" sz="2400" baseline="0" dirty="0" err="1" smtClean="0">
                          <a:solidFill>
                            <a:srgbClr val="FF00FF"/>
                          </a:solidFill>
                        </a:rPr>
                        <a:t>Kebutuhan</a:t>
                      </a:r>
                      <a:r>
                        <a:rPr lang="en-US" sz="2400" baseline="0" dirty="0" smtClean="0">
                          <a:solidFill>
                            <a:srgbClr val="FF00FF"/>
                          </a:solidFill>
                        </a:rPr>
                        <a:t> Primer</a:t>
                      </a:r>
                      <a:endParaRPr lang="en-US" sz="2400" dirty="0">
                        <a:solidFill>
                          <a:srgbClr val="FF00FF"/>
                        </a:solidFill>
                      </a:endParaRPr>
                    </a:p>
                  </a:txBody>
                  <a:tcPr anchor="ctr"/>
                </a:tc>
              </a:tr>
              <a:tr h="952440">
                <a:tc>
                  <a:txBody>
                    <a:bodyPr/>
                    <a:lstStyle/>
                    <a:p>
                      <a:pPr algn="ctr"/>
                      <a:r>
                        <a:rPr lang="en-US" sz="2800" dirty="0" smtClean="0">
                          <a:solidFill>
                            <a:srgbClr val="0070C0"/>
                          </a:solidFill>
                        </a:rPr>
                        <a:t>E=1</a:t>
                      </a:r>
                      <a:endParaRPr lang="en-US" sz="2800" dirty="0">
                        <a:solidFill>
                          <a:srgbClr val="0070C0"/>
                        </a:solidFill>
                      </a:endParaRPr>
                    </a:p>
                  </a:txBody>
                  <a:tcPr anchor="ctr"/>
                </a:tc>
                <a:tc>
                  <a:txBody>
                    <a:bodyPr/>
                    <a:lstStyle/>
                    <a:p>
                      <a:pPr algn="ctr"/>
                      <a:r>
                        <a:rPr lang="en-US" sz="2400" dirty="0" err="1" smtClean="0">
                          <a:solidFill>
                            <a:srgbClr val="0070C0"/>
                          </a:solidFill>
                        </a:rPr>
                        <a:t>Uniter</a:t>
                      </a:r>
                      <a:r>
                        <a:rPr lang="en-US" sz="2400" dirty="0" smtClean="0">
                          <a:solidFill>
                            <a:srgbClr val="0070C0"/>
                          </a:solidFill>
                        </a:rPr>
                        <a:t>/Normal</a:t>
                      </a:r>
                      <a:endParaRPr lang="en-US" sz="2400" dirty="0">
                        <a:solidFill>
                          <a:srgbClr val="0070C0"/>
                        </a:solidFill>
                      </a:endParaRPr>
                    </a:p>
                  </a:txBody>
                  <a:tcPr anchor="ctr"/>
                </a:tc>
                <a:tc>
                  <a:txBody>
                    <a:bodyPr/>
                    <a:lstStyle/>
                    <a:p>
                      <a:r>
                        <a:rPr lang="en-US" u="sng" dirty="0" err="1" smtClean="0">
                          <a:solidFill>
                            <a:srgbClr val="0070C0"/>
                          </a:solidFill>
                        </a:rPr>
                        <a:t>Perubahan</a:t>
                      </a:r>
                      <a:r>
                        <a:rPr lang="en-US" u="sng" dirty="0" smtClean="0">
                          <a:solidFill>
                            <a:srgbClr val="0070C0"/>
                          </a:solidFill>
                        </a:rPr>
                        <a:t> </a:t>
                      </a:r>
                      <a:r>
                        <a:rPr lang="en-US" u="sng" dirty="0" err="1" smtClean="0">
                          <a:solidFill>
                            <a:srgbClr val="0070C0"/>
                          </a:solidFill>
                        </a:rPr>
                        <a:t>harga</a:t>
                      </a:r>
                      <a:r>
                        <a:rPr lang="en-US" dirty="0" smtClean="0">
                          <a:solidFill>
                            <a:srgbClr val="0070C0"/>
                          </a:solidFill>
                        </a:rPr>
                        <a:t> </a:t>
                      </a:r>
                      <a:r>
                        <a:rPr lang="en-US" dirty="0" err="1" smtClean="0">
                          <a:solidFill>
                            <a:srgbClr val="0070C0"/>
                          </a:solidFill>
                        </a:rPr>
                        <a:t>diikuti</a:t>
                      </a:r>
                      <a:r>
                        <a:rPr lang="en-US" dirty="0" smtClean="0">
                          <a:solidFill>
                            <a:srgbClr val="0070C0"/>
                          </a:solidFill>
                        </a:rPr>
                        <a:t> </a:t>
                      </a:r>
                      <a:r>
                        <a:rPr lang="en-US" dirty="0" err="1" smtClean="0">
                          <a:solidFill>
                            <a:srgbClr val="0070C0"/>
                          </a:solidFill>
                        </a:rPr>
                        <a:t>perubahan</a:t>
                      </a:r>
                      <a:r>
                        <a:rPr lang="en-US" dirty="0" smtClean="0">
                          <a:solidFill>
                            <a:srgbClr val="0070C0"/>
                          </a:solidFill>
                        </a:rPr>
                        <a:t> </a:t>
                      </a:r>
                      <a:r>
                        <a:rPr lang="en-US" dirty="0" err="1" smtClean="0">
                          <a:solidFill>
                            <a:srgbClr val="0070C0"/>
                          </a:solidFill>
                        </a:rPr>
                        <a:t>barang</a:t>
                      </a:r>
                      <a:r>
                        <a:rPr lang="en-US" dirty="0" smtClean="0">
                          <a:solidFill>
                            <a:srgbClr val="0070C0"/>
                          </a:solidFill>
                        </a:rPr>
                        <a:t> </a:t>
                      </a:r>
                      <a:r>
                        <a:rPr lang="en-US" dirty="0" err="1" smtClean="0">
                          <a:solidFill>
                            <a:srgbClr val="0070C0"/>
                          </a:solidFill>
                        </a:rPr>
                        <a:t>dalam</a:t>
                      </a:r>
                      <a:r>
                        <a:rPr lang="en-US" dirty="0" smtClean="0">
                          <a:solidFill>
                            <a:srgbClr val="0070C0"/>
                          </a:solidFill>
                        </a:rPr>
                        <a:t> </a:t>
                      </a:r>
                      <a:r>
                        <a:rPr lang="en-US" u="sng" dirty="0" err="1" smtClean="0">
                          <a:solidFill>
                            <a:srgbClr val="0070C0"/>
                          </a:solidFill>
                        </a:rPr>
                        <a:t>persetase</a:t>
                      </a:r>
                      <a:r>
                        <a:rPr lang="en-US" u="sng" dirty="0" smtClean="0">
                          <a:solidFill>
                            <a:srgbClr val="0070C0"/>
                          </a:solidFill>
                        </a:rPr>
                        <a:t> </a:t>
                      </a:r>
                      <a:r>
                        <a:rPr lang="en-US" u="sng" dirty="0" err="1" smtClean="0">
                          <a:solidFill>
                            <a:srgbClr val="0070C0"/>
                          </a:solidFill>
                        </a:rPr>
                        <a:t>sama</a:t>
                      </a:r>
                      <a:endParaRPr lang="en-US" u="sng" dirty="0">
                        <a:solidFill>
                          <a:srgbClr val="0070C0"/>
                        </a:solidFill>
                      </a:endParaRPr>
                    </a:p>
                  </a:txBody>
                  <a:tcPr/>
                </a:tc>
                <a:tc>
                  <a:txBody>
                    <a:bodyPr/>
                    <a:lstStyle/>
                    <a:p>
                      <a:pPr algn="ctr"/>
                      <a:r>
                        <a:rPr lang="en-US" sz="2400" dirty="0" err="1" smtClean="0">
                          <a:solidFill>
                            <a:srgbClr val="0070C0"/>
                          </a:solidFill>
                        </a:rPr>
                        <a:t>Keutuhan</a:t>
                      </a:r>
                      <a:r>
                        <a:rPr lang="en-US" sz="2400" dirty="0" smtClean="0">
                          <a:solidFill>
                            <a:srgbClr val="0070C0"/>
                          </a:solidFill>
                        </a:rPr>
                        <a:t> </a:t>
                      </a:r>
                      <a:r>
                        <a:rPr lang="en-US" sz="2400" dirty="0" err="1" smtClean="0">
                          <a:solidFill>
                            <a:srgbClr val="0070C0"/>
                          </a:solidFill>
                        </a:rPr>
                        <a:t>Sekunder</a:t>
                      </a:r>
                      <a:endParaRPr lang="en-US" sz="2400" dirty="0">
                        <a:solidFill>
                          <a:srgbClr val="0070C0"/>
                        </a:solidFill>
                      </a:endParaRPr>
                    </a:p>
                  </a:txBody>
                  <a:tcPr anchor="ctr"/>
                </a:tc>
              </a:tr>
              <a:tr h="952440">
                <a:tc>
                  <a:txBody>
                    <a:bodyPr/>
                    <a:lstStyle/>
                    <a:p>
                      <a:pPr algn="ctr"/>
                      <a:r>
                        <a:rPr lang="en-US" sz="2800" dirty="0" smtClean="0">
                          <a:solidFill>
                            <a:srgbClr val="FF0000"/>
                          </a:solidFill>
                        </a:rPr>
                        <a:t>E=~</a:t>
                      </a:r>
                      <a:endParaRPr lang="en-US" sz="2800" dirty="0">
                        <a:solidFill>
                          <a:srgbClr val="FF0000"/>
                        </a:solidFill>
                      </a:endParaRPr>
                    </a:p>
                  </a:txBody>
                  <a:tcPr anchor="ctr"/>
                </a:tc>
                <a:tc>
                  <a:txBody>
                    <a:bodyPr/>
                    <a:lstStyle/>
                    <a:p>
                      <a:pPr algn="ctr"/>
                      <a:r>
                        <a:rPr lang="en-US" sz="2400" dirty="0" err="1" smtClean="0">
                          <a:solidFill>
                            <a:srgbClr val="FF0000"/>
                          </a:solidFill>
                        </a:rPr>
                        <a:t>Elastis</a:t>
                      </a:r>
                      <a:r>
                        <a:rPr lang="en-US" sz="2400" dirty="0" smtClean="0">
                          <a:solidFill>
                            <a:srgbClr val="FF0000"/>
                          </a:solidFill>
                        </a:rPr>
                        <a:t> </a:t>
                      </a:r>
                      <a:r>
                        <a:rPr lang="en-US" sz="2400" dirty="0" err="1" smtClean="0">
                          <a:solidFill>
                            <a:srgbClr val="FF0000"/>
                          </a:solidFill>
                        </a:rPr>
                        <a:t>Sempurna</a:t>
                      </a:r>
                      <a:endParaRPr lang="en-US" sz="2400" dirty="0">
                        <a:solidFill>
                          <a:srgbClr val="FF0000"/>
                        </a:solidFill>
                      </a:endParaRPr>
                    </a:p>
                  </a:txBody>
                  <a:tcPr anchor="ctr"/>
                </a:tc>
                <a:tc>
                  <a:txBody>
                    <a:bodyPr/>
                    <a:lstStyle/>
                    <a:p>
                      <a:r>
                        <a:rPr lang="en-US" sz="2000" dirty="0" err="1" smtClean="0">
                          <a:solidFill>
                            <a:srgbClr val="FF0000"/>
                          </a:solidFill>
                        </a:rPr>
                        <a:t>Pada</a:t>
                      </a:r>
                      <a:r>
                        <a:rPr lang="en-US" sz="2000" baseline="0" dirty="0" smtClean="0">
                          <a:solidFill>
                            <a:srgbClr val="FF0000"/>
                          </a:solidFill>
                        </a:rPr>
                        <a:t> </a:t>
                      </a:r>
                      <a:r>
                        <a:rPr lang="en-US" sz="2000" baseline="0" dirty="0" err="1" smtClean="0">
                          <a:solidFill>
                            <a:srgbClr val="FF0000"/>
                          </a:solidFill>
                        </a:rPr>
                        <a:t>saat</a:t>
                      </a:r>
                      <a:r>
                        <a:rPr lang="en-US" sz="2000" baseline="0" dirty="0" smtClean="0">
                          <a:solidFill>
                            <a:srgbClr val="FF0000"/>
                          </a:solidFill>
                        </a:rPr>
                        <a:t> </a:t>
                      </a:r>
                      <a:r>
                        <a:rPr lang="en-US" sz="2000" baseline="0" dirty="0" err="1" smtClean="0">
                          <a:solidFill>
                            <a:srgbClr val="FF0000"/>
                          </a:solidFill>
                        </a:rPr>
                        <a:t>harga</a:t>
                      </a:r>
                      <a:r>
                        <a:rPr lang="en-US" sz="2000" baseline="0" dirty="0" smtClean="0">
                          <a:solidFill>
                            <a:srgbClr val="FF0000"/>
                          </a:solidFill>
                        </a:rPr>
                        <a:t> </a:t>
                      </a:r>
                      <a:r>
                        <a:rPr lang="en-US" sz="2000" baseline="0" dirty="0" err="1" smtClean="0">
                          <a:solidFill>
                            <a:srgbClr val="FF0000"/>
                          </a:solidFill>
                        </a:rPr>
                        <a:t>tertentu</a:t>
                      </a:r>
                      <a:r>
                        <a:rPr lang="en-US" sz="2000" baseline="0" dirty="0" smtClean="0">
                          <a:solidFill>
                            <a:srgbClr val="FF0000"/>
                          </a:solidFill>
                        </a:rPr>
                        <a:t>,</a:t>
                      </a:r>
                      <a:r>
                        <a:rPr lang="en-US" sz="2000" u="sng" baseline="0" dirty="0" smtClean="0">
                          <a:solidFill>
                            <a:srgbClr val="FF0000"/>
                          </a:solidFill>
                        </a:rPr>
                        <a:t> </a:t>
                      </a:r>
                      <a:r>
                        <a:rPr lang="en-US" sz="2000" u="sng" baseline="0" dirty="0" err="1" smtClean="0">
                          <a:solidFill>
                            <a:srgbClr val="FF0000"/>
                          </a:solidFill>
                        </a:rPr>
                        <a:t>jumlah</a:t>
                      </a:r>
                      <a:r>
                        <a:rPr lang="en-US" sz="2000" u="sng" baseline="0" dirty="0" smtClean="0">
                          <a:solidFill>
                            <a:srgbClr val="FF0000"/>
                          </a:solidFill>
                        </a:rPr>
                        <a:t> </a:t>
                      </a:r>
                      <a:r>
                        <a:rPr lang="en-US" sz="2000" u="sng" baseline="0" dirty="0" err="1" smtClean="0">
                          <a:solidFill>
                            <a:srgbClr val="FF0000"/>
                          </a:solidFill>
                        </a:rPr>
                        <a:t>barang</a:t>
                      </a:r>
                      <a:r>
                        <a:rPr lang="en-US" sz="2000" u="sng" baseline="0" dirty="0" smtClean="0">
                          <a:solidFill>
                            <a:srgbClr val="FF0000"/>
                          </a:solidFill>
                        </a:rPr>
                        <a:t> </a:t>
                      </a:r>
                      <a:r>
                        <a:rPr lang="en-US" sz="2000" u="sng" baseline="0" dirty="0" err="1" smtClean="0">
                          <a:solidFill>
                            <a:srgbClr val="FF0000"/>
                          </a:solidFill>
                        </a:rPr>
                        <a:t>tak</a:t>
                      </a:r>
                      <a:r>
                        <a:rPr lang="en-US" sz="2000" u="sng" baseline="0" dirty="0" smtClean="0">
                          <a:solidFill>
                            <a:srgbClr val="FF0000"/>
                          </a:solidFill>
                        </a:rPr>
                        <a:t> </a:t>
                      </a:r>
                      <a:r>
                        <a:rPr lang="en-US" sz="2000" u="sng" baseline="0" dirty="0" err="1" smtClean="0">
                          <a:solidFill>
                            <a:srgbClr val="FF0000"/>
                          </a:solidFill>
                        </a:rPr>
                        <a:t>terbatas</a:t>
                      </a:r>
                      <a:endParaRPr lang="en-US" sz="2000" u="sng" dirty="0">
                        <a:solidFill>
                          <a:srgbClr val="FF0000"/>
                        </a:solidFill>
                      </a:endParaRPr>
                    </a:p>
                  </a:txBody>
                  <a:tcPr/>
                </a:tc>
                <a:tc>
                  <a:txBody>
                    <a:bodyPr/>
                    <a:lstStyle/>
                    <a:p>
                      <a:pPr algn="ctr"/>
                      <a:r>
                        <a:rPr lang="en-US" sz="2400" dirty="0" err="1" smtClean="0">
                          <a:solidFill>
                            <a:srgbClr val="FF0000"/>
                          </a:solidFill>
                        </a:rPr>
                        <a:t>Kebutuhan</a:t>
                      </a:r>
                      <a:r>
                        <a:rPr lang="en-US" sz="2400" dirty="0" smtClean="0">
                          <a:solidFill>
                            <a:srgbClr val="FF0000"/>
                          </a:solidFill>
                        </a:rPr>
                        <a:t> </a:t>
                      </a:r>
                      <a:r>
                        <a:rPr lang="en-US" sz="2400" dirty="0" err="1" smtClean="0">
                          <a:solidFill>
                            <a:srgbClr val="FF0000"/>
                          </a:solidFill>
                        </a:rPr>
                        <a:t>Dunia</a:t>
                      </a:r>
                      <a:r>
                        <a:rPr lang="en-US" sz="2400" dirty="0" smtClean="0">
                          <a:solidFill>
                            <a:srgbClr val="FF0000"/>
                          </a:solidFill>
                        </a:rPr>
                        <a:t> (</a:t>
                      </a:r>
                      <a:r>
                        <a:rPr lang="en-US" sz="2400" dirty="0" err="1" smtClean="0">
                          <a:solidFill>
                            <a:srgbClr val="FF0000"/>
                          </a:solidFill>
                        </a:rPr>
                        <a:t>Minyak</a:t>
                      </a:r>
                      <a:r>
                        <a:rPr lang="en-US" sz="2400" baseline="0" dirty="0" smtClean="0">
                          <a:solidFill>
                            <a:srgbClr val="FF0000"/>
                          </a:solidFill>
                        </a:rPr>
                        <a:t> </a:t>
                      </a:r>
                      <a:r>
                        <a:rPr lang="en-US" sz="2400" baseline="0" dirty="0" err="1" smtClean="0">
                          <a:solidFill>
                            <a:srgbClr val="FF0000"/>
                          </a:solidFill>
                        </a:rPr>
                        <a:t>Bumi</a:t>
                      </a:r>
                      <a:r>
                        <a:rPr lang="en-US" sz="2400" baseline="0" dirty="0" smtClean="0">
                          <a:solidFill>
                            <a:srgbClr val="FF0000"/>
                          </a:solidFill>
                        </a:rPr>
                        <a:t>)</a:t>
                      </a:r>
                      <a:endParaRPr lang="en-US" sz="2400" dirty="0">
                        <a:solidFill>
                          <a:srgbClr val="FF0000"/>
                        </a:solidFill>
                      </a:endParaRPr>
                    </a:p>
                  </a:txBody>
                  <a:tcPr anchor="ctr"/>
                </a:tc>
              </a:tr>
              <a:tr h="952440">
                <a:tc>
                  <a:txBody>
                    <a:bodyPr/>
                    <a:lstStyle/>
                    <a:p>
                      <a:pPr algn="ctr"/>
                      <a:r>
                        <a:rPr lang="en-US" sz="2800" dirty="0" smtClean="0">
                          <a:solidFill>
                            <a:schemeClr val="tx2"/>
                          </a:solidFill>
                        </a:rPr>
                        <a:t>E=0</a:t>
                      </a:r>
                      <a:endParaRPr lang="en-US" sz="2800" dirty="0">
                        <a:solidFill>
                          <a:schemeClr val="tx2"/>
                        </a:solidFill>
                      </a:endParaRPr>
                    </a:p>
                  </a:txBody>
                  <a:tcPr anchor="ctr"/>
                </a:tc>
                <a:tc>
                  <a:txBody>
                    <a:bodyPr/>
                    <a:lstStyle/>
                    <a:p>
                      <a:pPr algn="ctr"/>
                      <a:r>
                        <a:rPr lang="en-US" sz="2400" dirty="0" err="1" smtClean="0">
                          <a:solidFill>
                            <a:schemeClr val="tx2"/>
                          </a:solidFill>
                        </a:rPr>
                        <a:t>Inelastis</a:t>
                      </a:r>
                      <a:r>
                        <a:rPr lang="en-US" sz="2400" baseline="0" dirty="0" smtClean="0">
                          <a:solidFill>
                            <a:schemeClr val="tx2"/>
                          </a:solidFill>
                        </a:rPr>
                        <a:t> </a:t>
                      </a:r>
                      <a:r>
                        <a:rPr lang="en-US" sz="2400" baseline="0" dirty="0" err="1" smtClean="0">
                          <a:solidFill>
                            <a:schemeClr val="tx2"/>
                          </a:solidFill>
                        </a:rPr>
                        <a:t>Sempurna</a:t>
                      </a:r>
                      <a:endParaRPr lang="en-US" sz="2400" dirty="0">
                        <a:solidFill>
                          <a:schemeClr val="tx2"/>
                        </a:solidFill>
                      </a:endParaRPr>
                    </a:p>
                  </a:txBody>
                  <a:tcPr anchor="ctr"/>
                </a:tc>
                <a:tc>
                  <a:txBody>
                    <a:bodyPr/>
                    <a:lstStyle/>
                    <a:p>
                      <a:r>
                        <a:rPr lang="en-US" sz="2000" dirty="0" err="1" smtClean="0">
                          <a:solidFill>
                            <a:schemeClr val="tx2"/>
                          </a:solidFill>
                        </a:rPr>
                        <a:t>Perubahan</a:t>
                      </a:r>
                      <a:r>
                        <a:rPr lang="en-US" sz="2000" dirty="0" smtClean="0">
                          <a:solidFill>
                            <a:schemeClr val="tx2"/>
                          </a:solidFill>
                        </a:rPr>
                        <a:t> </a:t>
                      </a:r>
                      <a:r>
                        <a:rPr lang="en-US" sz="2000" dirty="0" err="1" smtClean="0">
                          <a:solidFill>
                            <a:schemeClr val="tx2"/>
                          </a:solidFill>
                        </a:rPr>
                        <a:t>harga</a:t>
                      </a:r>
                      <a:r>
                        <a:rPr lang="en-US" sz="2000" dirty="0" smtClean="0">
                          <a:solidFill>
                            <a:schemeClr val="tx2"/>
                          </a:solidFill>
                        </a:rPr>
                        <a:t> </a:t>
                      </a:r>
                      <a:r>
                        <a:rPr lang="en-US" sz="2000" dirty="0" err="1" smtClean="0">
                          <a:solidFill>
                            <a:schemeClr val="tx2"/>
                          </a:solidFill>
                        </a:rPr>
                        <a:t>tidak</a:t>
                      </a:r>
                      <a:r>
                        <a:rPr lang="en-US" sz="2000" dirty="0" smtClean="0">
                          <a:solidFill>
                            <a:schemeClr val="tx2"/>
                          </a:solidFill>
                        </a:rPr>
                        <a:t> </a:t>
                      </a:r>
                      <a:r>
                        <a:rPr lang="en-US" sz="2000" u="sng" dirty="0" err="1" smtClean="0">
                          <a:solidFill>
                            <a:schemeClr val="tx2"/>
                          </a:solidFill>
                        </a:rPr>
                        <a:t>berpengaruh</a:t>
                      </a:r>
                      <a:r>
                        <a:rPr lang="en-US" sz="2000" u="sng" baseline="0" dirty="0" smtClean="0">
                          <a:solidFill>
                            <a:schemeClr val="tx2"/>
                          </a:solidFill>
                        </a:rPr>
                        <a:t> </a:t>
                      </a:r>
                      <a:r>
                        <a:rPr lang="en-US" sz="2000" u="sng" baseline="0" dirty="0" err="1" smtClean="0">
                          <a:solidFill>
                            <a:schemeClr val="tx2"/>
                          </a:solidFill>
                        </a:rPr>
                        <a:t>jumlah</a:t>
                      </a:r>
                      <a:r>
                        <a:rPr lang="en-US" sz="2000" u="sng" baseline="0" dirty="0" smtClean="0">
                          <a:solidFill>
                            <a:schemeClr val="tx2"/>
                          </a:solidFill>
                        </a:rPr>
                        <a:t> </a:t>
                      </a:r>
                      <a:r>
                        <a:rPr lang="en-US" sz="2000" u="sng" baseline="0" dirty="0" err="1" smtClean="0">
                          <a:solidFill>
                            <a:schemeClr val="tx2"/>
                          </a:solidFill>
                        </a:rPr>
                        <a:t>barang</a:t>
                      </a:r>
                      <a:endParaRPr lang="en-US" sz="2000" u="sng" dirty="0">
                        <a:solidFill>
                          <a:schemeClr val="tx2"/>
                        </a:solidFill>
                      </a:endParaRPr>
                    </a:p>
                  </a:txBody>
                  <a:tcPr/>
                </a:tc>
                <a:tc>
                  <a:txBody>
                    <a:bodyPr/>
                    <a:lstStyle/>
                    <a:p>
                      <a:pPr algn="ctr"/>
                      <a:r>
                        <a:rPr lang="en-US" sz="2400" dirty="0" smtClean="0">
                          <a:solidFill>
                            <a:schemeClr val="tx2"/>
                          </a:solidFill>
                        </a:rPr>
                        <a:t>Air</a:t>
                      </a:r>
                      <a:r>
                        <a:rPr lang="en-US" sz="2400" baseline="0" dirty="0" smtClean="0">
                          <a:solidFill>
                            <a:schemeClr val="tx2"/>
                          </a:solidFill>
                        </a:rPr>
                        <a:t> </a:t>
                      </a:r>
                      <a:r>
                        <a:rPr lang="en-US" sz="2400" baseline="0" dirty="0" err="1" smtClean="0">
                          <a:solidFill>
                            <a:schemeClr val="tx2"/>
                          </a:solidFill>
                        </a:rPr>
                        <a:t>Minum</a:t>
                      </a:r>
                      <a:r>
                        <a:rPr lang="en-US" sz="2400" baseline="0" dirty="0" smtClean="0">
                          <a:solidFill>
                            <a:schemeClr val="tx2"/>
                          </a:solidFill>
                        </a:rPr>
                        <a:t>, </a:t>
                      </a:r>
                      <a:r>
                        <a:rPr lang="en-US" sz="2400" baseline="0" dirty="0" err="1" smtClean="0">
                          <a:solidFill>
                            <a:schemeClr val="tx2"/>
                          </a:solidFill>
                        </a:rPr>
                        <a:t>Garam</a:t>
                      </a:r>
                      <a:r>
                        <a:rPr lang="en-US" sz="2400" baseline="0" dirty="0" smtClean="0">
                          <a:solidFill>
                            <a:schemeClr val="tx2"/>
                          </a:solidFill>
                        </a:rPr>
                        <a:t>, Tanah</a:t>
                      </a:r>
                      <a:endParaRPr lang="en-US" sz="2400" dirty="0">
                        <a:solidFill>
                          <a:schemeClr val="tx2"/>
                        </a:solidFill>
                      </a:endParaRPr>
                    </a:p>
                  </a:txBody>
                  <a:tcPr anchor="ct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a:off x="213360" y="989012"/>
            <a:ext cx="8778240"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7" name="Straight Connector 6"/>
          <p:cNvCxnSpPr/>
          <p:nvPr/>
        </p:nvCxnSpPr>
        <p:spPr>
          <a:xfrm rot="5400000">
            <a:off x="2743200" y="989806"/>
            <a:ext cx="456406" cy="794"/>
          </a:xfrm>
          <a:prstGeom prst="line">
            <a:avLst/>
          </a:prstGeom>
        </p:spPr>
        <p:style>
          <a:lnRef idx="3">
            <a:schemeClr val="accent3"/>
          </a:lnRef>
          <a:fillRef idx="0">
            <a:schemeClr val="accent3"/>
          </a:fillRef>
          <a:effectRef idx="2">
            <a:schemeClr val="accent3"/>
          </a:effectRef>
          <a:fontRef idx="minor">
            <a:schemeClr val="tx1"/>
          </a:fontRef>
        </p:style>
      </p:cxnSp>
      <p:sp>
        <p:nvSpPr>
          <p:cNvPr id="9" name="TextBox 8"/>
          <p:cNvSpPr txBox="1"/>
          <p:nvPr/>
        </p:nvSpPr>
        <p:spPr>
          <a:xfrm>
            <a:off x="2727960" y="1158240"/>
            <a:ext cx="548640" cy="365760"/>
          </a:xfrm>
          <a:prstGeom prst="rect">
            <a:avLst/>
          </a:prstGeom>
          <a:noFill/>
        </p:spPr>
        <p:txBody>
          <a:bodyPr wrap="square" rtlCol="0">
            <a:spAutoFit/>
          </a:bodyPr>
          <a:lstStyle/>
          <a:p>
            <a:r>
              <a:rPr lang="en-US" dirty="0" smtClean="0">
                <a:solidFill>
                  <a:srgbClr val="FFFF00"/>
                </a:solidFill>
              </a:rPr>
              <a:t>E=0</a:t>
            </a:r>
            <a:endParaRPr lang="en-US" dirty="0">
              <a:solidFill>
                <a:srgbClr val="FFFF00"/>
              </a:solidFill>
            </a:endParaRPr>
          </a:p>
        </p:txBody>
      </p:sp>
      <p:cxnSp>
        <p:nvCxnSpPr>
          <p:cNvPr id="10" name="Straight Connector 9"/>
          <p:cNvCxnSpPr/>
          <p:nvPr/>
        </p:nvCxnSpPr>
        <p:spPr>
          <a:xfrm rot="5400000">
            <a:off x="6492240" y="1026537"/>
            <a:ext cx="456406" cy="794"/>
          </a:xfrm>
          <a:prstGeom prst="line">
            <a:avLst/>
          </a:prstGeom>
        </p:spPr>
        <p:style>
          <a:lnRef idx="3">
            <a:schemeClr val="accent3"/>
          </a:lnRef>
          <a:fillRef idx="0">
            <a:schemeClr val="accent3"/>
          </a:fillRef>
          <a:effectRef idx="2">
            <a:schemeClr val="accent3"/>
          </a:effectRef>
          <a:fontRef idx="minor">
            <a:schemeClr val="tx1"/>
          </a:fontRef>
        </p:style>
      </p:cxnSp>
      <p:sp>
        <p:nvSpPr>
          <p:cNvPr id="11" name="TextBox 10"/>
          <p:cNvSpPr txBox="1"/>
          <p:nvPr/>
        </p:nvSpPr>
        <p:spPr>
          <a:xfrm>
            <a:off x="6477000" y="1234440"/>
            <a:ext cx="548640" cy="365760"/>
          </a:xfrm>
          <a:prstGeom prst="rect">
            <a:avLst/>
          </a:prstGeom>
          <a:noFill/>
        </p:spPr>
        <p:txBody>
          <a:bodyPr wrap="square" rtlCol="0">
            <a:spAutoFit/>
          </a:bodyPr>
          <a:lstStyle/>
          <a:p>
            <a:r>
              <a:rPr lang="en-US" dirty="0" smtClean="0">
                <a:solidFill>
                  <a:srgbClr val="FFFF00"/>
                </a:solidFill>
              </a:rPr>
              <a:t>E=1</a:t>
            </a:r>
            <a:endParaRPr lang="en-US" dirty="0">
              <a:solidFill>
                <a:srgbClr val="FFFF00"/>
              </a:solidFill>
            </a:endParaRPr>
          </a:p>
        </p:txBody>
      </p:sp>
      <p:sp>
        <p:nvSpPr>
          <p:cNvPr id="12" name="TextBox 11"/>
          <p:cNvSpPr txBox="1"/>
          <p:nvPr/>
        </p:nvSpPr>
        <p:spPr>
          <a:xfrm>
            <a:off x="4008120" y="545068"/>
            <a:ext cx="1554480" cy="369332"/>
          </a:xfrm>
          <a:prstGeom prst="rect">
            <a:avLst/>
          </a:prstGeom>
          <a:noFill/>
        </p:spPr>
        <p:txBody>
          <a:bodyPr wrap="square" rtlCol="0">
            <a:spAutoFit/>
          </a:bodyPr>
          <a:lstStyle/>
          <a:p>
            <a:r>
              <a:rPr lang="en-US" dirty="0" err="1" smtClean="0">
                <a:solidFill>
                  <a:srgbClr val="00FF99"/>
                </a:solidFill>
              </a:rPr>
              <a:t>Barang</a:t>
            </a:r>
            <a:r>
              <a:rPr lang="en-US" dirty="0" smtClean="0">
                <a:solidFill>
                  <a:srgbClr val="00FF99"/>
                </a:solidFill>
              </a:rPr>
              <a:t> primer</a:t>
            </a:r>
            <a:endParaRPr lang="en-US" dirty="0">
              <a:solidFill>
                <a:srgbClr val="00FF99"/>
              </a:solidFill>
            </a:endParaRPr>
          </a:p>
        </p:txBody>
      </p:sp>
      <p:sp>
        <p:nvSpPr>
          <p:cNvPr id="13" name="TextBox 12"/>
          <p:cNvSpPr txBox="1"/>
          <p:nvPr/>
        </p:nvSpPr>
        <p:spPr>
          <a:xfrm>
            <a:off x="7543800" y="381000"/>
            <a:ext cx="1554480" cy="369332"/>
          </a:xfrm>
          <a:prstGeom prst="rect">
            <a:avLst/>
          </a:prstGeom>
          <a:noFill/>
        </p:spPr>
        <p:txBody>
          <a:bodyPr wrap="square" rtlCol="0">
            <a:spAutoFit/>
          </a:bodyPr>
          <a:lstStyle/>
          <a:p>
            <a:r>
              <a:rPr lang="en-US" dirty="0" err="1" smtClean="0">
                <a:solidFill>
                  <a:srgbClr val="00FF99"/>
                </a:solidFill>
              </a:rPr>
              <a:t>Barang</a:t>
            </a:r>
            <a:r>
              <a:rPr lang="en-US" dirty="0" smtClean="0">
                <a:solidFill>
                  <a:srgbClr val="00FF99"/>
                </a:solidFill>
              </a:rPr>
              <a:t> </a:t>
            </a:r>
            <a:r>
              <a:rPr lang="en-US" dirty="0" err="1" smtClean="0">
                <a:solidFill>
                  <a:srgbClr val="00FF99"/>
                </a:solidFill>
              </a:rPr>
              <a:t>Tersier</a:t>
            </a:r>
            <a:endParaRPr lang="en-US" dirty="0">
              <a:solidFill>
                <a:srgbClr val="00FF99"/>
              </a:solidFill>
            </a:endParaRPr>
          </a:p>
        </p:txBody>
      </p:sp>
      <p:sp>
        <p:nvSpPr>
          <p:cNvPr id="14" name="TextBox 13"/>
          <p:cNvSpPr txBox="1"/>
          <p:nvPr/>
        </p:nvSpPr>
        <p:spPr>
          <a:xfrm>
            <a:off x="6172200" y="115669"/>
            <a:ext cx="1143000" cy="646331"/>
          </a:xfrm>
          <a:prstGeom prst="rect">
            <a:avLst/>
          </a:prstGeom>
          <a:noFill/>
        </p:spPr>
        <p:txBody>
          <a:bodyPr wrap="square" rtlCol="0">
            <a:spAutoFit/>
          </a:bodyPr>
          <a:lstStyle/>
          <a:p>
            <a:pPr algn="ctr"/>
            <a:r>
              <a:rPr lang="en-US" dirty="0" err="1" smtClean="0">
                <a:solidFill>
                  <a:srgbClr val="00FF99"/>
                </a:solidFill>
              </a:rPr>
              <a:t>Barang</a:t>
            </a:r>
            <a:r>
              <a:rPr lang="en-US" dirty="0" smtClean="0">
                <a:solidFill>
                  <a:srgbClr val="00FF99"/>
                </a:solidFill>
              </a:rPr>
              <a:t> </a:t>
            </a:r>
            <a:r>
              <a:rPr lang="en-US" dirty="0" err="1" smtClean="0">
                <a:solidFill>
                  <a:srgbClr val="00FF99"/>
                </a:solidFill>
              </a:rPr>
              <a:t>Sekunder</a:t>
            </a:r>
            <a:endParaRPr lang="en-US" dirty="0">
              <a:solidFill>
                <a:srgbClr val="00FF99"/>
              </a:solidFill>
            </a:endParaRPr>
          </a:p>
        </p:txBody>
      </p:sp>
      <p:sp>
        <p:nvSpPr>
          <p:cNvPr id="17" name="TextBox 16"/>
          <p:cNvSpPr txBox="1"/>
          <p:nvPr/>
        </p:nvSpPr>
        <p:spPr>
          <a:xfrm>
            <a:off x="2362200" y="76200"/>
            <a:ext cx="1295400" cy="646331"/>
          </a:xfrm>
          <a:prstGeom prst="rect">
            <a:avLst/>
          </a:prstGeom>
          <a:noFill/>
        </p:spPr>
        <p:txBody>
          <a:bodyPr wrap="square" rtlCol="0">
            <a:spAutoFit/>
          </a:bodyPr>
          <a:lstStyle/>
          <a:p>
            <a:pPr algn="ctr"/>
            <a:r>
              <a:rPr lang="en-US" dirty="0" smtClean="0">
                <a:solidFill>
                  <a:srgbClr val="00FF99"/>
                </a:solidFill>
              </a:rPr>
              <a:t>Tanah, Air </a:t>
            </a:r>
            <a:r>
              <a:rPr lang="en-US" dirty="0" err="1" smtClean="0">
                <a:solidFill>
                  <a:srgbClr val="00FF99"/>
                </a:solidFill>
              </a:rPr>
              <a:t>minum</a:t>
            </a:r>
            <a:r>
              <a:rPr lang="en-US" dirty="0" smtClean="0">
                <a:solidFill>
                  <a:srgbClr val="00FF99"/>
                </a:solidFill>
              </a:rPr>
              <a:t>, </a:t>
            </a:r>
            <a:r>
              <a:rPr lang="en-US" dirty="0" err="1" smtClean="0">
                <a:solidFill>
                  <a:srgbClr val="00FF99"/>
                </a:solidFill>
              </a:rPr>
              <a:t>dsb</a:t>
            </a:r>
            <a:endParaRPr lang="en-US" dirty="0">
              <a:solidFill>
                <a:srgbClr val="00FF99"/>
              </a:solidFill>
            </a:endParaRPr>
          </a:p>
        </p:txBody>
      </p:sp>
      <p:sp>
        <p:nvSpPr>
          <p:cNvPr id="18" name="TextBox 17"/>
          <p:cNvSpPr txBox="1"/>
          <p:nvPr/>
        </p:nvSpPr>
        <p:spPr>
          <a:xfrm>
            <a:off x="304800" y="468868"/>
            <a:ext cx="1752600" cy="369332"/>
          </a:xfrm>
          <a:prstGeom prst="rect">
            <a:avLst/>
          </a:prstGeom>
          <a:noFill/>
          <a:ln>
            <a:solidFill>
              <a:schemeClr val="accent1"/>
            </a:solidFill>
            <a:prstDash val="sysDash"/>
          </a:ln>
        </p:spPr>
        <p:txBody>
          <a:bodyPr wrap="square" rtlCol="0">
            <a:spAutoFit/>
          </a:bodyPr>
          <a:lstStyle/>
          <a:p>
            <a:r>
              <a:rPr lang="en-US" dirty="0" err="1" smtClean="0">
                <a:solidFill>
                  <a:srgbClr val="00FF99"/>
                </a:solidFill>
              </a:rPr>
              <a:t>Barang</a:t>
            </a:r>
            <a:r>
              <a:rPr lang="en-US" dirty="0" smtClean="0">
                <a:solidFill>
                  <a:srgbClr val="00FF99"/>
                </a:solidFill>
              </a:rPr>
              <a:t> inferior</a:t>
            </a:r>
            <a:endParaRPr lang="en-US" dirty="0">
              <a:solidFill>
                <a:srgbClr val="00FF99"/>
              </a:solidFill>
            </a:endParaRPr>
          </a:p>
        </p:txBody>
      </p:sp>
      <p:sp>
        <p:nvSpPr>
          <p:cNvPr id="19" name="Up Arrow Callout 18"/>
          <p:cNvSpPr/>
          <p:nvPr/>
        </p:nvSpPr>
        <p:spPr>
          <a:xfrm>
            <a:off x="3276600" y="1143000"/>
            <a:ext cx="3124200" cy="731520"/>
          </a:xfrm>
          <a:prstGeom prst="upArrowCallout">
            <a:avLst>
              <a:gd name="adj1" fmla="val 25000"/>
              <a:gd name="adj2" fmla="val 25000"/>
              <a:gd name="adj3" fmla="val 25000"/>
              <a:gd name="adj4" fmla="val 74920"/>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smtClean="0"/>
              <a:t>Klasifikasi</a:t>
            </a:r>
            <a:r>
              <a:rPr lang="en-US" sz="2000" dirty="0" smtClean="0"/>
              <a:t> </a:t>
            </a:r>
            <a:r>
              <a:rPr lang="en-US" sz="2000" dirty="0" err="1" smtClean="0"/>
              <a:t>barang</a:t>
            </a:r>
            <a:r>
              <a:rPr lang="en-US" sz="2000" dirty="0" smtClean="0"/>
              <a:t> </a:t>
            </a:r>
            <a:r>
              <a:rPr lang="en-US" sz="2000" dirty="0" err="1" smtClean="0"/>
              <a:t>berdasarkan</a:t>
            </a:r>
            <a:r>
              <a:rPr lang="en-US" sz="2000" dirty="0" smtClean="0"/>
              <a:t> </a:t>
            </a:r>
            <a:r>
              <a:rPr lang="en-US" sz="2000" dirty="0" err="1" smtClean="0"/>
              <a:t>elastisitas</a:t>
            </a:r>
            <a:endParaRPr lang="en-US" sz="2000" dirty="0"/>
          </a:p>
        </p:txBody>
      </p:sp>
      <p:sp>
        <p:nvSpPr>
          <p:cNvPr id="20" name="Rectangle 19"/>
          <p:cNvSpPr/>
          <p:nvPr/>
        </p:nvSpPr>
        <p:spPr>
          <a:xfrm>
            <a:off x="5257800" y="2895600"/>
            <a:ext cx="3733800" cy="2895600"/>
          </a:xfrm>
          <a:prstGeom prst="rect">
            <a:avLst/>
          </a:prstGeom>
          <a:noFill/>
          <a:ln w="571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Faktor</a:t>
            </a:r>
            <a:r>
              <a:rPr lang="en-US" sz="2400" dirty="0" smtClean="0">
                <a:solidFill>
                  <a:srgbClr val="FFFF00"/>
                </a:solidFill>
              </a:rPr>
              <a:t> yang </a:t>
            </a:r>
            <a:r>
              <a:rPr lang="en-US" sz="2400" dirty="0" err="1" smtClean="0">
                <a:solidFill>
                  <a:srgbClr val="FFFF00"/>
                </a:solidFill>
              </a:rPr>
              <a:t>menentukan</a:t>
            </a:r>
            <a:r>
              <a:rPr lang="en-US" sz="2400" dirty="0" smtClean="0">
                <a:solidFill>
                  <a:srgbClr val="FFFF00"/>
                </a:solidFill>
              </a:rPr>
              <a:t> </a:t>
            </a:r>
            <a:r>
              <a:rPr lang="en-US" sz="2400" dirty="0" err="1" smtClean="0">
                <a:solidFill>
                  <a:srgbClr val="FFFF00"/>
                </a:solidFill>
              </a:rPr>
              <a:t>Elastisitas</a:t>
            </a:r>
            <a:r>
              <a:rPr lang="en-US" sz="2400" dirty="0" smtClean="0">
                <a:solidFill>
                  <a:srgbClr val="FFFF00"/>
                </a:solidFill>
              </a:rPr>
              <a:t> </a:t>
            </a:r>
            <a:r>
              <a:rPr lang="en-US" sz="2400" dirty="0" err="1" smtClean="0">
                <a:solidFill>
                  <a:srgbClr val="FFFF00"/>
                </a:solidFill>
              </a:rPr>
              <a:t>harga</a:t>
            </a:r>
            <a:endParaRPr lang="en-US" sz="2400" dirty="0" smtClean="0">
              <a:solidFill>
                <a:srgbClr val="FFFF00"/>
              </a:solidFill>
            </a:endParaRPr>
          </a:p>
          <a:p>
            <a:pPr marL="342900" indent="-342900">
              <a:buAutoNum type="alphaUcPeriod"/>
            </a:pPr>
            <a:r>
              <a:rPr lang="en-US" sz="2400" dirty="0" err="1" smtClean="0">
                <a:solidFill>
                  <a:srgbClr val="00FFFF"/>
                </a:solidFill>
              </a:rPr>
              <a:t>Tersedianya</a:t>
            </a:r>
            <a:r>
              <a:rPr lang="en-US" sz="2400" dirty="0" smtClean="0">
                <a:solidFill>
                  <a:srgbClr val="00FFFF"/>
                </a:solidFill>
              </a:rPr>
              <a:t> </a:t>
            </a:r>
            <a:r>
              <a:rPr lang="en-US" sz="2400" dirty="0" err="1" smtClean="0">
                <a:solidFill>
                  <a:srgbClr val="00FFFF"/>
                </a:solidFill>
              </a:rPr>
              <a:t>Barang</a:t>
            </a:r>
            <a:r>
              <a:rPr lang="en-US" sz="2400" dirty="0" smtClean="0">
                <a:solidFill>
                  <a:srgbClr val="00FFFF"/>
                </a:solidFill>
              </a:rPr>
              <a:t> </a:t>
            </a:r>
            <a:r>
              <a:rPr lang="en-US" sz="2400" dirty="0" err="1" smtClean="0">
                <a:solidFill>
                  <a:srgbClr val="00FFFF"/>
                </a:solidFill>
              </a:rPr>
              <a:t>Subtitusi</a:t>
            </a:r>
            <a:endParaRPr lang="en-US" sz="2400" dirty="0" smtClean="0">
              <a:solidFill>
                <a:srgbClr val="00FFFF"/>
              </a:solidFill>
            </a:endParaRPr>
          </a:p>
          <a:p>
            <a:pPr marL="342900" indent="-342900">
              <a:buAutoNum type="alphaUcPeriod"/>
            </a:pPr>
            <a:r>
              <a:rPr lang="en-US" sz="2400" dirty="0" err="1" smtClean="0">
                <a:solidFill>
                  <a:srgbClr val="00FF99"/>
                </a:solidFill>
              </a:rPr>
              <a:t>Pokok</a:t>
            </a:r>
            <a:r>
              <a:rPr lang="en-US" sz="2400" dirty="0" smtClean="0">
                <a:solidFill>
                  <a:srgbClr val="00FF99"/>
                </a:solidFill>
              </a:rPr>
              <a:t> </a:t>
            </a:r>
            <a:r>
              <a:rPr lang="en-US" sz="2400" dirty="0" err="1" smtClean="0">
                <a:solidFill>
                  <a:srgbClr val="00FF99"/>
                </a:solidFill>
              </a:rPr>
              <a:t>atau</a:t>
            </a:r>
            <a:r>
              <a:rPr lang="en-US" sz="2400" dirty="0" smtClean="0">
                <a:solidFill>
                  <a:srgbClr val="00FF99"/>
                </a:solidFill>
              </a:rPr>
              <a:t> </a:t>
            </a:r>
            <a:r>
              <a:rPr lang="en-US" sz="2400" dirty="0" err="1" smtClean="0">
                <a:solidFill>
                  <a:srgbClr val="00FF99"/>
                </a:solidFill>
              </a:rPr>
              <a:t>tidaknya</a:t>
            </a:r>
            <a:r>
              <a:rPr lang="en-US" sz="2400" dirty="0" smtClean="0">
                <a:solidFill>
                  <a:srgbClr val="00FF99"/>
                </a:solidFill>
              </a:rPr>
              <a:t> </a:t>
            </a:r>
            <a:r>
              <a:rPr lang="en-US" sz="2400" dirty="0" err="1" smtClean="0">
                <a:solidFill>
                  <a:srgbClr val="00FF99"/>
                </a:solidFill>
              </a:rPr>
              <a:t>suatu</a:t>
            </a:r>
            <a:r>
              <a:rPr lang="en-US" sz="2400" dirty="0" smtClean="0">
                <a:solidFill>
                  <a:srgbClr val="00FF99"/>
                </a:solidFill>
              </a:rPr>
              <a:t> </a:t>
            </a:r>
            <a:r>
              <a:rPr lang="en-US" sz="2400" dirty="0" err="1" smtClean="0">
                <a:solidFill>
                  <a:srgbClr val="00FF99"/>
                </a:solidFill>
              </a:rPr>
              <a:t>barang</a:t>
            </a:r>
            <a:endParaRPr lang="en-US" sz="2400" dirty="0" smtClean="0">
              <a:solidFill>
                <a:srgbClr val="00FF99"/>
              </a:solidFill>
            </a:endParaRPr>
          </a:p>
          <a:p>
            <a:pPr marL="342900" indent="-342900">
              <a:buAutoNum type="alphaUcPeriod"/>
            </a:pPr>
            <a:r>
              <a:rPr lang="en-US" sz="2400" dirty="0" err="1" smtClean="0">
                <a:solidFill>
                  <a:srgbClr val="CCFF33"/>
                </a:solidFill>
              </a:rPr>
              <a:t>Proporsi</a:t>
            </a:r>
            <a:r>
              <a:rPr lang="en-US" sz="2400" dirty="0" smtClean="0">
                <a:solidFill>
                  <a:srgbClr val="CCFF33"/>
                </a:solidFill>
              </a:rPr>
              <a:t> </a:t>
            </a:r>
            <a:r>
              <a:rPr lang="en-US" sz="2400" dirty="0" err="1" smtClean="0">
                <a:solidFill>
                  <a:srgbClr val="CCFF33"/>
                </a:solidFill>
              </a:rPr>
              <a:t>kenaikan</a:t>
            </a:r>
            <a:r>
              <a:rPr lang="en-US" sz="2400" dirty="0" smtClean="0">
                <a:solidFill>
                  <a:srgbClr val="CCFF33"/>
                </a:solidFill>
              </a:rPr>
              <a:t> </a:t>
            </a:r>
            <a:r>
              <a:rPr lang="en-US" sz="2400" dirty="0" err="1" smtClean="0">
                <a:solidFill>
                  <a:srgbClr val="CCFF33"/>
                </a:solidFill>
              </a:rPr>
              <a:t>harga</a:t>
            </a:r>
            <a:endParaRPr lang="en-US" sz="2400" dirty="0" smtClean="0">
              <a:solidFill>
                <a:srgbClr val="CCFF33"/>
              </a:solidFill>
            </a:endParaRPr>
          </a:p>
          <a:p>
            <a:pPr marL="342900" indent="-342900">
              <a:buAutoNum type="alphaUcPeriod"/>
            </a:pPr>
            <a:r>
              <a:rPr lang="en-US" sz="2400" dirty="0" err="1" smtClean="0">
                <a:solidFill>
                  <a:srgbClr val="FFC000"/>
                </a:solidFill>
              </a:rPr>
              <a:t>Jangka</a:t>
            </a:r>
            <a:r>
              <a:rPr lang="en-US" sz="2400" dirty="0" smtClean="0">
                <a:solidFill>
                  <a:srgbClr val="FFC000"/>
                </a:solidFill>
              </a:rPr>
              <a:t> </a:t>
            </a:r>
            <a:r>
              <a:rPr lang="en-US" sz="2400" dirty="0" err="1" smtClean="0">
                <a:solidFill>
                  <a:srgbClr val="FFC000"/>
                </a:solidFill>
              </a:rPr>
              <a:t>Waktu</a:t>
            </a:r>
            <a:endParaRPr lang="en-US" sz="2400" dirty="0">
              <a:solidFill>
                <a:srgbClr val="FFC000"/>
              </a:solidFill>
            </a:endParaRPr>
          </a:p>
        </p:txBody>
      </p:sp>
      <p:cxnSp>
        <p:nvCxnSpPr>
          <p:cNvPr id="22" name="Straight Connector 21"/>
          <p:cNvCxnSpPr/>
          <p:nvPr/>
        </p:nvCxnSpPr>
        <p:spPr>
          <a:xfrm rot="16200000" flipH="1">
            <a:off x="777243" y="4451983"/>
            <a:ext cx="3200397" cy="30481"/>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flipV="1">
            <a:off x="762000" y="3095625"/>
            <a:ext cx="2971800" cy="2895600"/>
          </a:xfrm>
          <a:prstGeom prst="line">
            <a:avLst/>
          </a:prstGeom>
        </p:spPr>
        <p:style>
          <a:lnRef idx="3">
            <a:schemeClr val="accent1"/>
          </a:lnRef>
          <a:fillRef idx="0">
            <a:schemeClr val="accent1"/>
          </a:fillRef>
          <a:effectRef idx="2">
            <a:schemeClr val="accent1"/>
          </a:effectRef>
          <a:fontRef idx="minor">
            <a:schemeClr val="tx1"/>
          </a:fontRef>
        </p:style>
      </p:cxnSp>
      <p:sp>
        <p:nvSpPr>
          <p:cNvPr id="28" name="Rectangle 27"/>
          <p:cNvSpPr/>
          <p:nvPr/>
        </p:nvSpPr>
        <p:spPr>
          <a:xfrm>
            <a:off x="3200400" y="3705225"/>
            <a:ext cx="1676400" cy="457200"/>
          </a:xfrm>
          <a:prstGeom prst="rect">
            <a:avLst/>
          </a:prstGeom>
          <a:noFill/>
          <a:ln w="1270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FFFF"/>
                </a:solidFill>
              </a:rPr>
              <a:t>Makin </a:t>
            </a:r>
            <a:r>
              <a:rPr lang="en-US" sz="2000" b="1" dirty="0" err="1" smtClean="0">
                <a:solidFill>
                  <a:srgbClr val="00FFFF"/>
                </a:solidFill>
              </a:rPr>
              <a:t>Elastis</a:t>
            </a:r>
            <a:endParaRPr lang="en-US" sz="2000" b="1" dirty="0">
              <a:solidFill>
                <a:srgbClr val="00FFFF"/>
              </a:solidFill>
            </a:endParaRPr>
          </a:p>
        </p:txBody>
      </p:sp>
      <p:grpSp>
        <p:nvGrpSpPr>
          <p:cNvPr id="29" name="Group 38"/>
          <p:cNvGrpSpPr>
            <a:grpSpLocks/>
          </p:cNvGrpSpPr>
          <p:nvPr/>
        </p:nvGrpSpPr>
        <p:grpSpPr bwMode="auto">
          <a:xfrm>
            <a:off x="364158" y="2790825"/>
            <a:ext cx="3979241" cy="3838575"/>
            <a:chOff x="1665" y="1561"/>
            <a:chExt cx="3063" cy="2418"/>
          </a:xfrm>
        </p:grpSpPr>
        <p:sp>
          <p:nvSpPr>
            <p:cNvPr id="30" name="Freeform 14"/>
            <p:cNvSpPr>
              <a:spLocks/>
            </p:cNvSpPr>
            <p:nvPr/>
          </p:nvSpPr>
          <p:spPr bwMode="auto">
            <a:xfrm>
              <a:off x="1961"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31" name="Text Box 36"/>
            <p:cNvSpPr txBox="1">
              <a:spLocks noChangeArrowheads="1"/>
            </p:cNvSpPr>
            <p:nvPr/>
          </p:nvSpPr>
          <p:spPr bwMode="auto">
            <a:xfrm>
              <a:off x="3527" y="3746"/>
              <a:ext cx="380"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C000"/>
                  </a:solidFill>
                  <a:latin typeface="Trebuchet MS" pitchFamily="34" charset="0"/>
                </a:rPr>
                <a:t>Q</a:t>
              </a:r>
              <a:endParaRPr lang="en-GB" dirty="0">
                <a:solidFill>
                  <a:srgbClr val="FFC000"/>
                </a:solidFill>
                <a:latin typeface="Trebuchet MS" pitchFamily="34" charset="0"/>
              </a:endParaRPr>
            </a:p>
          </p:txBody>
        </p:sp>
        <p:sp>
          <p:nvSpPr>
            <p:cNvPr id="32" name="Text Box 37"/>
            <p:cNvSpPr txBox="1">
              <a:spLocks noChangeArrowheads="1"/>
            </p:cNvSpPr>
            <p:nvPr/>
          </p:nvSpPr>
          <p:spPr bwMode="auto">
            <a:xfrm>
              <a:off x="1665" y="1609"/>
              <a:ext cx="248" cy="233"/>
            </a:xfrm>
            <a:prstGeom prst="rect">
              <a:avLst/>
            </a:prstGeom>
            <a:noFill/>
            <a:ln w="9525">
              <a:solidFill>
                <a:srgbClr val="92D050"/>
              </a:solidFill>
              <a:miter lim="800000"/>
              <a:headEnd/>
              <a:tailEnd/>
            </a:ln>
          </p:spPr>
          <p:txBody>
            <a:bodyPr wrap="square">
              <a:spAutoFit/>
            </a:bodyPr>
            <a:lstStyle/>
            <a:p>
              <a:pPr algn="ctr">
                <a:spcBef>
                  <a:spcPct val="50000"/>
                </a:spcBef>
              </a:pPr>
              <a:r>
                <a:rPr lang="en-US" dirty="0" smtClean="0">
                  <a:solidFill>
                    <a:srgbClr val="FF00FF"/>
                  </a:solidFill>
                  <a:latin typeface="Trebuchet MS" pitchFamily="34" charset="0"/>
                </a:rPr>
                <a:t>P</a:t>
              </a:r>
              <a:endParaRPr lang="en-GB" dirty="0">
                <a:solidFill>
                  <a:srgbClr val="FF00FF"/>
                </a:solidFill>
                <a:latin typeface="Trebuchet MS" pitchFamily="34" charset="0"/>
              </a:endParaRPr>
            </a:p>
          </p:txBody>
        </p:sp>
      </p:grpSp>
      <p:cxnSp>
        <p:nvCxnSpPr>
          <p:cNvPr id="37" name="Straight Connector 36"/>
          <p:cNvCxnSpPr/>
          <p:nvPr/>
        </p:nvCxnSpPr>
        <p:spPr>
          <a:xfrm flipV="1">
            <a:off x="762000" y="4391025"/>
            <a:ext cx="3352800" cy="76200"/>
          </a:xfrm>
          <a:prstGeom prst="line">
            <a:avLst/>
          </a:prstGeom>
          <a:ln>
            <a:solidFill>
              <a:srgbClr val="FFFF00"/>
            </a:solidFill>
          </a:ln>
        </p:spPr>
        <p:style>
          <a:lnRef idx="3">
            <a:schemeClr val="accent1"/>
          </a:lnRef>
          <a:fillRef idx="0">
            <a:schemeClr val="accent1"/>
          </a:fillRef>
          <a:effectRef idx="2">
            <a:schemeClr val="accent1"/>
          </a:effectRef>
          <a:fontRef idx="minor">
            <a:schemeClr val="tx1"/>
          </a:fontRef>
        </p:style>
      </p:cxnSp>
      <p:sp>
        <p:nvSpPr>
          <p:cNvPr id="40" name="TextBox 39"/>
          <p:cNvSpPr txBox="1"/>
          <p:nvPr/>
        </p:nvSpPr>
        <p:spPr>
          <a:xfrm>
            <a:off x="2118360" y="2486025"/>
            <a:ext cx="548640" cy="365760"/>
          </a:xfrm>
          <a:prstGeom prst="rect">
            <a:avLst/>
          </a:prstGeom>
          <a:noFill/>
        </p:spPr>
        <p:txBody>
          <a:bodyPr wrap="square" rtlCol="0">
            <a:spAutoFit/>
          </a:bodyPr>
          <a:lstStyle/>
          <a:p>
            <a:r>
              <a:rPr lang="en-US" dirty="0" smtClean="0">
                <a:solidFill>
                  <a:srgbClr val="FF0000"/>
                </a:solidFill>
              </a:rPr>
              <a:t>E=0</a:t>
            </a:r>
            <a:endParaRPr lang="en-US" dirty="0">
              <a:solidFill>
                <a:srgbClr val="FF0000"/>
              </a:solidFill>
            </a:endParaRPr>
          </a:p>
        </p:txBody>
      </p:sp>
      <p:sp>
        <p:nvSpPr>
          <p:cNvPr id="41" name="TextBox 40"/>
          <p:cNvSpPr txBox="1"/>
          <p:nvPr/>
        </p:nvSpPr>
        <p:spPr>
          <a:xfrm>
            <a:off x="4191000" y="4238625"/>
            <a:ext cx="548640" cy="365760"/>
          </a:xfrm>
          <a:prstGeom prst="rect">
            <a:avLst/>
          </a:prstGeom>
          <a:noFill/>
        </p:spPr>
        <p:txBody>
          <a:bodyPr wrap="square" rtlCol="0">
            <a:spAutoFit/>
          </a:bodyPr>
          <a:lstStyle/>
          <a:p>
            <a:r>
              <a:rPr lang="en-US" dirty="0" smtClean="0">
                <a:solidFill>
                  <a:srgbClr val="FFFF00"/>
                </a:solidFill>
              </a:rPr>
              <a:t>E=~</a:t>
            </a:r>
            <a:endParaRPr lang="en-US" dirty="0">
              <a:solidFill>
                <a:srgbClr val="FFFF00"/>
              </a:solidFill>
            </a:endParaRPr>
          </a:p>
        </p:txBody>
      </p:sp>
      <p:sp>
        <p:nvSpPr>
          <p:cNvPr id="43" name="TextBox 42"/>
          <p:cNvSpPr txBox="1"/>
          <p:nvPr/>
        </p:nvSpPr>
        <p:spPr>
          <a:xfrm>
            <a:off x="3733800" y="2806065"/>
            <a:ext cx="548640" cy="365760"/>
          </a:xfrm>
          <a:prstGeom prst="rect">
            <a:avLst/>
          </a:prstGeom>
          <a:noFill/>
        </p:spPr>
        <p:txBody>
          <a:bodyPr wrap="square" rtlCol="0">
            <a:spAutoFit/>
          </a:bodyPr>
          <a:lstStyle/>
          <a:p>
            <a:r>
              <a:rPr lang="en-US" dirty="0" smtClean="0">
                <a:solidFill>
                  <a:srgbClr val="00FFFF"/>
                </a:solidFill>
              </a:rPr>
              <a:t>E=1</a:t>
            </a:r>
            <a:endParaRPr lang="en-US" dirty="0">
              <a:solidFill>
                <a:srgbClr val="00FFFF"/>
              </a:solidFill>
            </a:endParaRPr>
          </a:p>
        </p:txBody>
      </p:sp>
      <p:cxnSp>
        <p:nvCxnSpPr>
          <p:cNvPr id="48" name="Straight Arrow Connector 47"/>
          <p:cNvCxnSpPr/>
          <p:nvPr/>
        </p:nvCxnSpPr>
        <p:spPr>
          <a:xfrm rot="16200000" flipH="1">
            <a:off x="2514600" y="3705225"/>
            <a:ext cx="685800" cy="5334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51" name="Arc 50"/>
          <p:cNvSpPr/>
          <p:nvPr/>
        </p:nvSpPr>
        <p:spPr>
          <a:xfrm>
            <a:off x="762000" y="5457825"/>
            <a:ext cx="914400" cy="914400"/>
          </a:xfrm>
          <a:prstGeom prst="arc">
            <a:avLst>
              <a:gd name="adj1" fmla="val 17115315"/>
              <a:gd name="adj2" fmla="val 626052"/>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53" name="TextBox 52"/>
          <p:cNvSpPr txBox="1"/>
          <p:nvPr/>
        </p:nvSpPr>
        <p:spPr>
          <a:xfrm>
            <a:off x="990600" y="5698093"/>
            <a:ext cx="548640" cy="369332"/>
          </a:xfrm>
          <a:prstGeom prst="rect">
            <a:avLst/>
          </a:prstGeom>
          <a:noFill/>
        </p:spPr>
        <p:txBody>
          <a:bodyPr wrap="square" rtlCol="0">
            <a:spAutoFit/>
          </a:bodyPr>
          <a:lstStyle/>
          <a:p>
            <a:r>
              <a:rPr lang="en-US" dirty="0" smtClean="0">
                <a:solidFill>
                  <a:srgbClr val="FFC000"/>
                </a:solidFill>
              </a:rPr>
              <a:t>45</a:t>
            </a:r>
            <a:r>
              <a:rPr lang="en-US" baseline="30000" dirty="0" smtClean="0">
                <a:solidFill>
                  <a:srgbClr val="FFC000"/>
                </a:solidFill>
              </a:rPr>
              <a:t>0</a:t>
            </a:r>
            <a:endParaRPr lang="en-US" dirty="0" smtClean="0">
              <a:solidFill>
                <a:srgbClr val="FFC000"/>
              </a:solidFill>
            </a:endParaRPr>
          </a:p>
        </p:txBody>
      </p:sp>
      <p:sp>
        <p:nvSpPr>
          <p:cNvPr id="54" name="Rectangle 53"/>
          <p:cNvSpPr/>
          <p:nvPr/>
        </p:nvSpPr>
        <p:spPr>
          <a:xfrm>
            <a:off x="1219200" y="1981200"/>
            <a:ext cx="2209800" cy="457200"/>
          </a:xfrm>
          <a:prstGeom prst="rect">
            <a:avLst/>
          </a:prstGeom>
          <a:noFill/>
          <a:ln w="38100">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6">
                    <a:lumMod val="20000"/>
                    <a:lumOff val="80000"/>
                  </a:schemeClr>
                </a:solidFill>
              </a:rPr>
              <a:t>Kurva</a:t>
            </a:r>
            <a:r>
              <a:rPr lang="en-US" sz="2400" dirty="0" smtClean="0">
                <a:solidFill>
                  <a:schemeClr val="accent6">
                    <a:lumMod val="20000"/>
                    <a:lumOff val="80000"/>
                  </a:schemeClr>
                </a:solidFill>
              </a:rPr>
              <a:t> </a:t>
            </a:r>
            <a:r>
              <a:rPr lang="en-US" sz="2400" dirty="0" err="1" smtClean="0">
                <a:solidFill>
                  <a:schemeClr val="accent6">
                    <a:lumMod val="20000"/>
                    <a:lumOff val="80000"/>
                  </a:schemeClr>
                </a:solidFill>
              </a:rPr>
              <a:t>Elastisitas</a:t>
            </a:r>
            <a:endParaRPr lang="en-US" sz="2400" dirty="0">
              <a:solidFill>
                <a:schemeClr val="accent6">
                  <a:lumMod val="20000"/>
                  <a:lumOff val="80000"/>
                </a:schemeClr>
              </a:solidFill>
            </a:endParaRPr>
          </a:p>
        </p:txBody>
      </p:sp>
      <p:sp>
        <p:nvSpPr>
          <p:cNvPr id="55" name="Rectangle 54"/>
          <p:cNvSpPr/>
          <p:nvPr/>
        </p:nvSpPr>
        <p:spPr>
          <a:xfrm>
            <a:off x="1295400" y="2819400"/>
            <a:ext cx="2209800" cy="457200"/>
          </a:xfrm>
          <a:prstGeom prst="rect">
            <a:avLst/>
          </a:prstGeom>
          <a:noFill/>
          <a:ln w="12700">
            <a:solidFill>
              <a:srgbClr val="CCFF3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rgbClr val="11ED4B"/>
                </a:solidFill>
              </a:rPr>
              <a:t>Inelastis</a:t>
            </a:r>
            <a:r>
              <a:rPr lang="en-US" sz="2000" b="1" dirty="0" smtClean="0">
                <a:solidFill>
                  <a:srgbClr val="11ED4B"/>
                </a:solidFill>
              </a:rPr>
              <a:t> </a:t>
            </a:r>
            <a:r>
              <a:rPr lang="en-US" sz="2000" b="1" dirty="0" err="1" smtClean="0">
                <a:solidFill>
                  <a:srgbClr val="11ED4B"/>
                </a:solidFill>
              </a:rPr>
              <a:t>Sempurna</a:t>
            </a:r>
            <a:endParaRPr lang="en-US" sz="2000" b="1" dirty="0">
              <a:solidFill>
                <a:srgbClr val="11ED4B"/>
              </a:solidFill>
            </a:endParaRPr>
          </a:p>
        </p:txBody>
      </p:sp>
      <p:sp>
        <p:nvSpPr>
          <p:cNvPr id="56" name="Rectangle 55"/>
          <p:cNvSpPr/>
          <p:nvPr/>
        </p:nvSpPr>
        <p:spPr>
          <a:xfrm>
            <a:off x="838200" y="4114800"/>
            <a:ext cx="1295400" cy="609600"/>
          </a:xfrm>
          <a:prstGeom prst="rect">
            <a:avLst/>
          </a:prstGeom>
          <a:noFill/>
          <a:ln w="127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rgbClr val="FFC000"/>
                </a:solidFill>
              </a:rPr>
              <a:t>Elastis</a:t>
            </a:r>
            <a:r>
              <a:rPr lang="en-US" sz="2000" b="1" dirty="0" smtClean="0">
                <a:solidFill>
                  <a:srgbClr val="FFC000"/>
                </a:solidFill>
              </a:rPr>
              <a:t> </a:t>
            </a:r>
            <a:r>
              <a:rPr lang="en-US" sz="2000" b="1" dirty="0" err="1" smtClean="0">
                <a:solidFill>
                  <a:srgbClr val="FFC000"/>
                </a:solidFill>
              </a:rPr>
              <a:t>Sempurna</a:t>
            </a:r>
            <a:endParaRPr lang="en-US" sz="2000" b="1" dirty="0">
              <a:solidFill>
                <a:srgbClr val="FFC000"/>
              </a:solidFill>
            </a:endParaRPr>
          </a:p>
        </p:txBody>
      </p:sp>
      <p:sp>
        <p:nvSpPr>
          <p:cNvPr id="33" name="Action Button: Home 32">
            <a:hlinkClick r:id="rId2" action="ppaction://hlinksldjump" highlightClick="1"/>
          </p:cNvPr>
          <p:cNvSpPr/>
          <p:nvPr/>
        </p:nvSpPr>
        <p:spPr>
          <a:xfrm>
            <a:off x="8686800" y="632460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10640"/>
            <a:ext cx="4800600" cy="173736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en-US" sz="2400" dirty="0" smtClean="0">
                <a:solidFill>
                  <a:srgbClr val="FFFF00"/>
                </a:solidFill>
              </a:rPr>
              <a:t>Excess Demand= </a:t>
            </a:r>
            <a:r>
              <a:rPr lang="en-US" sz="2400" dirty="0" err="1" smtClean="0">
                <a:solidFill>
                  <a:srgbClr val="FFFF00"/>
                </a:solidFill>
              </a:rPr>
              <a:t>kelebihan</a:t>
            </a:r>
            <a:r>
              <a:rPr lang="en-US" sz="2400" dirty="0" smtClean="0">
                <a:solidFill>
                  <a:srgbClr val="FFFF00"/>
                </a:solidFill>
              </a:rPr>
              <a:t> </a:t>
            </a:r>
            <a:r>
              <a:rPr lang="en-US" sz="2400" dirty="0" err="1" smtClean="0">
                <a:solidFill>
                  <a:srgbClr val="FFFF00"/>
                </a:solidFill>
              </a:rPr>
              <a:t>permintaan</a:t>
            </a:r>
            <a:r>
              <a:rPr lang="en-US" sz="2400" dirty="0" smtClean="0">
                <a:solidFill>
                  <a:srgbClr val="FFFF00"/>
                </a:solidFill>
              </a:rPr>
              <a:t> </a:t>
            </a:r>
            <a:r>
              <a:rPr lang="en-US" sz="2400" dirty="0" err="1" smtClean="0">
                <a:solidFill>
                  <a:srgbClr val="FFFF00"/>
                </a:solidFill>
              </a:rPr>
              <a:t>akibat</a:t>
            </a:r>
            <a:r>
              <a:rPr lang="en-US" sz="2400" dirty="0" smtClean="0">
                <a:solidFill>
                  <a:srgbClr val="FFFF00"/>
                </a:solidFill>
              </a:rPr>
              <a:t> </a:t>
            </a:r>
            <a:r>
              <a:rPr lang="en-US" sz="2400" dirty="0" err="1" smtClean="0">
                <a:solidFill>
                  <a:srgbClr val="FFFF00"/>
                </a:solidFill>
              </a:rPr>
              <a:t>penurunan</a:t>
            </a:r>
            <a:r>
              <a:rPr lang="en-US" sz="2400" dirty="0" smtClean="0">
                <a:solidFill>
                  <a:srgbClr val="FFFF00"/>
                </a:solidFill>
              </a:rPr>
              <a:t> </a:t>
            </a:r>
            <a:r>
              <a:rPr lang="en-US" sz="2400" dirty="0" err="1" smtClean="0">
                <a:solidFill>
                  <a:srgbClr val="FFFF00"/>
                </a:solidFill>
              </a:rPr>
              <a:t>harga</a:t>
            </a:r>
            <a:endParaRPr lang="en-US" sz="2400" dirty="0" smtClean="0">
              <a:solidFill>
                <a:srgbClr val="FFFF00"/>
              </a:solidFill>
            </a:endParaRPr>
          </a:p>
          <a:p>
            <a:r>
              <a:rPr lang="en-US" sz="2400" dirty="0" err="1" smtClean="0">
                <a:solidFill>
                  <a:srgbClr val="FFFF00"/>
                </a:solidFill>
              </a:rPr>
              <a:t>Solusi</a:t>
            </a:r>
            <a:r>
              <a:rPr lang="en-US" sz="2400" dirty="0" smtClean="0">
                <a:solidFill>
                  <a:srgbClr val="FFFF00"/>
                </a:solidFill>
              </a:rPr>
              <a:t>: </a:t>
            </a:r>
            <a:r>
              <a:rPr lang="en-US" sz="2400" dirty="0" err="1" smtClean="0">
                <a:solidFill>
                  <a:srgbClr val="FFFF00"/>
                </a:solidFill>
              </a:rPr>
              <a:t>penetapan</a:t>
            </a:r>
            <a:r>
              <a:rPr lang="en-US" sz="2400" dirty="0" smtClean="0">
                <a:solidFill>
                  <a:srgbClr val="FFFF00"/>
                </a:solidFill>
              </a:rPr>
              <a:t> </a:t>
            </a:r>
            <a:r>
              <a:rPr lang="en-US" sz="2400" dirty="0" err="1" smtClean="0">
                <a:solidFill>
                  <a:srgbClr val="FFFF00"/>
                </a:solidFill>
              </a:rPr>
              <a:t>harga</a:t>
            </a:r>
            <a:r>
              <a:rPr lang="en-US" sz="2400" dirty="0" smtClean="0">
                <a:solidFill>
                  <a:srgbClr val="FFFF00"/>
                </a:solidFill>
              </a:rPr>
              <a:t> </a:t>
            </a:r>
            <a:r>
              <a:rPr lang="en-US" sz="2400" dirty="0" err="1" smtClean="0">
                <a:solidFill>
                  <a:srgbClr val="FFFF00"/>
                </a:solidFill>
              </a:rPr>
              <a:t>maksimum</a:t>
            </a:r>
            <a:r>
              <a:rPr lang="en-US" sz="2400" dirty="0" smtClean="0">
                <a:solidFill>
                  <a:srgbClr val="FFFF00"/>
                </a:solidFill>
              </a:rPr>
              <a:t> </a:t>
            </a:r>
            <a:r>
              <a:rPr lang="en-US" sz="2400" dirty="0" err="1" smtClean="0">
                <a:solidFill>
                  <a:srgbClr val="FFFF00"/>
                </a:solidFill>
              </a:rPr>
              <a:t>oleh</a:t>
            </a:r>
            <a:r>
              <a:rPr lang="en-US" sz="2400" dirty="0" smtClean="0">
                <a:solidFill>
                  <a:srgbClr val="FFFF00"/>
                </a:solidFill>
              </a:rPr>
              <a:t> </a:t>
            </a:r>
            <a:r>
              <a:rPr lang="en-US" sz="2400" dirty="0" err="1" smtClean="0">
                <a:solidFill>
                  <a:srgbClr val="FFFF00"/>
                </a:solidFill>
              </a:rPr>
              <a:t>pemerintah</a:t>
            </a:r>
            <a:endParaRPr lang="en-US" sz="2400" dirty="0">
              <a:solidFill>
                <a:srgbClr val="FFFF00"/>
              </a:solidFill>
            </a:endParaRPr>
          </a:p>
        </p:txBody>
      </p:sp>
      <p:sp>
        <p:nvSpPr>
          <p:cNvPr id="3" name="Rectangle 2"/>
          <p:cNvSpPr/>
          <p:nvPr/>
        </p:nvSpPr>
        <p:spPr>
          <a:xfrm>
            <a:off x="152400" y="3505200"/>
            <a:ext cx="4800600" cy="18288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2400" dirty="0" smtClean="0">
                <a:solidFill>
                  <a:srgbClr val="FFFF00"/>
                </a:solidFill>
              </a:rPr>
              <a:t>Excess Supply= </a:t>
            </a:r>
            <a:r>
              <a:rPr lang="en-US" sz="2400" dirty="0" err="1" smtClean="0">
                <a:solidFill>
                  <a:srgbClr val="FFFF00"/>
                </a:solidFill>
              </a:rPr>
              <a:t>kelebihan</a:t>
            </a:r>
            <a:r>
              <a:rPr lang="en-US" sz="2400" dirty="0" smtClean="0">
                <a:solidFill>
                  <a:srgbClr val="FFFF00"/>
                </a:solidFill>
              </a:rPr>
              <a:t> </a:t>
            </a:r>
            <a:r>
              <a:rPr lang="en-US" sz="2400" dirty="0" err="1" smtClean="0">
                <a:solidFill>
                  <a:srgbClr val="FFFF00"/>
                </a:solidFill>
              </a:rPr>
              <a:t>penawaran</a:t>
            </a:r>
            <a:r>
              <a:rPr lang="en-US" sz="2400" dirty="0" smtClean="0">
                <a:solidFill>
                  <a:srgbClr val="FFFF00"/>
                </a:solidFill>
              </a:rPr>
              <a:t> </a:t>
            </a:r>
            <a:r>
              <a:rPr lang="en-US" sz="2400" dirty="0" err="1" smtClean="0">
                <a:solidFill>
                  <a:srgbClr val="FFFF00"/>
                </a:solidFill>
              </a:rPr>
              <a:t>akibat</a:t>
            </a:r>
            <a:r>
              <a:rPr lang="en-US" sz="2400" dirty="0" smtClean="0">
                <a:solidFill>
                  <a:srgbClr val="FFFF00"/>
                </a:solidFill>
              </a:rPr>
              <a:t> </a:t>
            </a:r>
            <a:r>
              <a:rPr lang="en-US" sz="2400" dirty="0" err="1" smtClean="0">
                <a:solidFill>
                  <a:srgbClr val="FFFF00"/>
                </a:solidFill>
              </a:rPr>
              <a:t>kenaikan</a:t>
            </a:r>
            <a:r>
              <a:rPr lang="en-US" sz="2400" dirty="0" smtClean="0">
                <a:solidFill>
                  <a:srgbClr val="FFFF00"/>
                </a:solidFill>
              </a:rPr>
              <a:t> </a:t>
            </a:r>
            <a:r>
              <a:rPr lang="en-US" sz="2400" dirty="0" err="1" smtClean="0">
                <a:solidFill>
                  <a:srgbClr val="FFFF00"/>
                </a:solidFill>
              </a:rPr>
              <a:t>harga</a:t>
            </a:r>
            <a:endParaRPr lang="en-US" sz="2400" dirty="0" smtClean="0">
              <a:solidFill>
                <a:srgbClr val="FFFF00"/>
              </a:solidFill>
            </a:endParaRPr>
          </a:p>
          <a:p>
            <a:r>
              <a:rPr lang="en-US" sz="2400" dirty="0" err="1" smtClean="0">
                <a:solidFill>
                  <a:srgbClr val="FFFF00"/>
                </a:solidFill>
              </a:rPr>
              <a:t>Solusi</a:t>
            </a:r>
            <a:r>
              <a:rPr lang="en-US" sz="2400" dirty="0" smtClean="0">
                <a:solidFill>
                  <a:srgbClr val="FFFF00"/>
                </a:solidFill>
              </a:rPr>
              <a:t>: </a:t>
            </a:r>
            <a:r>
              <a:rPr lang="en-US" sz="2400" dirty="0" err="1" smtClean="0">
                <a:solidFill>
                  <a:srgbClr val="FFFF00"/>
                </a:solidFill>
              </a:rPr>
              <a:t>penetapan</a:t>
            </a:r>
            <a:r>
              <a:rPr lang="en-US" sz="2400" dirty="0" smtClean="0">
                <a:solidFill>
                  <a:srgbClr val="FFFF00"/>
                </a:solidFill>
              </a:rPr>
              <a:t> </a:t>
            </a:r>
            <a:r>
              <a:rPr lang="en-US" sz="2400" dirty="0" err="1" smtClean="0">
                <a:solidFill>
                  <a:srgbClr val="FFFF00"/>
                </a:solidFill>
              </a:rPr>
              <a:t>harga</a:t>
            </a:r>
            <a:r>
              <a:rPr lang="en-US" sz="2400" dirty="0" smtClean="0">
                <a:solidFill>
                  <a:srgbClr val="FFFF00"/>
                </a:solidFill>
              </a:rPr>
              <a:t> minimum </a:t>
            </a:r>
            <a:r>
              <a:rPr lang="en-US" sz="2400" dirty="0" err="1" smtClean="0">
                <a:solidFill>
                  <a:srgbClr val="FFFF00"/>
                </a:solidFill>
              </a:rPr>
              <a:t>oleh</a:t>
            </a:r>
            <a:r>
              <a:rPr lang="en-US" sz="2400" dirty="0" smtClean="0">
                <a:solidFill>
                  <a:srgbClr val="FFFF00"/>
                </a:solidFill>
              </a:rPr>
              <a:t> </a:t>
            </a:r>
            <a:r>
              <a:rPr lang="en-US" sz="2400" dirty="0" err="1" smtClean="0">
                <a:solidFill>
                  <a:srgbClr val="FFFF00"/>
                </a:solidFill>
              </a:rPr>
              <a:t>pemerintah</a:t>
            </a:r>
            <a:endParaRPr lang="en-US" sz="2400" dirty="0">
              <a:solidFill>
                <a:srgbClr val="FFFF00"/>
              </a:solidFill>
            </a:endParaRPr>
          </a:p>
        </p:txBody>
      </p:sp>
      <p:sp>
        <p:nvSpPr>
          <p:cNvPr id="4" name="Rectangle 3"/>
          <p:cNvSpPr/>
          <p:nvPr/>
        </p:nvSpPr>
        <p:spPr>
          <a:xfrm>
            <a:off x="762000" y="152400"/>
            <a:ext cx="7498080" cy="548640"/>
          </a:xfrm>
          <a:prstGeom prst="rect">
            <a:avLst/>
          </a:prstGeom>
          <a:solidFill>
            <a:schemeClr val="tx1"/>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00FFFF"/>
                </a:solidFill>
              </a:rPr>
              <a:t>Excess Demand </a:t>
            </a:r>
            <a:r>
              <a:rPr lang="en-US" sz="3200" dirty="0" err="1" smtClean="0">
                <a:solidFill>
                  <a:srgbClr val="00FFFF"/>
                </a:solidFill>
              </a:rPr>
              <a:t>dan</a:t>
            </a:r>
            <a:r>
              <a:rPr lang="en-US" sz="3200" dirty="0" smtClean="0">
                <a:solidFill>
                  <a:srgbClr val="00FFFF"/>
                </a:solidFill>
              </a:rPr>
              <a:t> Excess Supply</a:t>
            </a:r>
            <a:endParaRPr lang="en-US" sz="3200" dirty="0">
              <a:solidFill>
                <a:srgbClr val="00FFFF"/>
              </a:solidFill>
            </a:endParaRPr>
          </a:p>
        </p:txBody>
      </p:sp>
      <p:cxnSp>
        <p:nvCxnSpPr>
          <p:cNvPr id="14" name="Straight Connector 13"/>
          <p:cNvCxnSpPr/>
          <p:nvPr/>
        </p:nvCxnSpPr>
        <p:spPr>
          <a:xfrm>
            <a:off x="6096000" y="2133600"/>
            <a:ext cx="2926080" cy="1919287"/>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flipV="1">
            <a:off x="6172200" y="1981200"/>
            <a:ext cx="2560320" cy="2377440"/>
          </a:xfrm>
          <a:prstGeom prst="line">
            <a:avLst/>
          </a:prstGeom>
        </p:spPr>
        <p:style>
          <a:lnRef idx="3">
            <a:schemeClr val="accent1"/>
          </a:lnRef>
          <a:fillRef idx="0">
            <a:schemeClr val="accent1"/>
          </a:fillRef>
          <a:effectRef idx="2">
            <a:schemeClr val="accent1"/>
          </a:effectRef>
          <a:fontRef idx="minor">
            <a:schemeClr val="tx1"/>
          </a:fontRef>
        </p:style>
      </p:cxnSp>
      <p:grpSp>
        <p:nvGrpSpPr>
          <p:cNvPr id="38" name="Group 38"/>
          <p:cNvGrpSpPr>
            <a:grpSpLocks/>
          </p:cNvGrpSpPr>
          <p:nvPr/>
        </p:nvGrpSpPr>
        <p:grpSpPr bwMode="auto">
          <a:xfrm>
            <a:off x="5105670" y="2093912"/>
            <a:ext cx="3809730" cy="3838575"/>
            <a:chOff x="1502" y="1561"/>
            <a:chExt cx="3226" cy="2418"/>
          </a:xfrm>
        </p:grpSpPr>
        <p:sp>
          <p:nvSpPr>
            <p:cNvPr id="42" name="Freeform 14"/>
            <p:cNvSpPr>
              <a:spLocks/>
            </p:cNvSpPr>
            <p:nvPr/>
          </p:nvSpPr>
          <p:spPr bwMode="auto">
            <a:xfrm>
              <a:off x="1961" y="1561"/>
              <a:ext cx="2767" cy="2043"/>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40" name="Text Box 36"/>
            <p:cNvSpPr txBox="1">
              <a:spLocks noChangeArrowheads="1"/>
            </p:cNvSpPr>
            <p:nvPr/>
          </p:nvSpPr>
          <p:spPr bwMode="auto">
            <a:xfrm>
              <a:off x="3527" y="3746"/>
              <a:ext cx="450" cy="233"/>
            </a:xfrm>
            <a:prstGeom prst="rect">
              <a:avLst/>
            </a:prstGeom>
            <a:solidFill>
              <a:srgbClr val="C0C0C0"/>
            </a:solidFill>
            <a:ln w="9525">
              <a:solidFill>
                <a:srgbClr val="92D050"/>
              </a:solidFill>
              <a:miter lim="800000"/>
              <a:headEnd/>
              <a:tailEnd/>
            </a:ln>
          </p:spPr>
          <p:txBody>
            <a:bodyPr wrap="square">
              <a:spAutoFit/>
            </a:bodyPr>
            <a:lstStyle/>
            <a:p>
              <a:pPr algn="ctr">
                <a:spcBef>
                  <a:spcPct val="50000"/>
                </a:spcBef>
              </a:pPr>
              <a:r>
                <a:rPr lang="en-US" dirty="0" smtClean="0">
                  <a:solidFill>
                    <a:srgbClr val="000000"/>
                  </a:solidFill>
                  <a:latin typeface="Trebuchet MS" pitchFamily="34" charset="0"/>
                </a:rPr>
                <a:t>Q</a:t>
              </a:r>
              <a:endParaRPr lang="en-GB" dirty="0">
                <a:solidFill>
                  <a:srgbClr val="000000"/>
                </a:solidFill>
                <a:latin typeface="Trebuchet MS" pitchFamily="34" charset="0"/>
              </a:endParaRPr>
            </a:p>
          </p:txBody>
        </p:sp>
        <p:sp>
          <p:nvSpPr>
            <p:cNvPr id="41" name="Text Box 37"/>
            <p:cNvSpPr txBox="1">
              <a:spLocks noChangeArrowheads="1"/>
            </p:cNvSpPr>
            <p:nvPr/>
          </p:nvSpPr>
          <p:spPr bwMode="auto">
            <a:xfrm>
              <a:off x="1502" y="1877"/>
              <a:ext cx="365" cy="233"/>
            </a:xfrm>
            <a:prstGeom prst="rect">
              <a:avLst/>
            </a:prstGeom>
            <a:solidFill>
              <a:srgbClr val="C0C0C0"/>
            </a:solidFill>
            <a:ln w="9525">
              <a:solidFill>
                <a:srgbClr val="92D050"/>
              </a:solidFill>
              <a:miter lim="800000"/>
              <a:headEnd/>
              <a:tailEnd/>
            </a:ln>
          </p:spPr>
          <p:txBody>
            <a:bodyPr wrap="square">
              <a:spAutoFit/>
            </a:bodyPr>
            <a:lstStyle/>
            <a:p>
              <a:pPr algn="ctr">
                <a:spcBef>
                  <a:spcPct val="50000"/>
                </a:spcBef>
              </a:pPr>
              <a:r>
                <a:rPr lang="en-US" dirty="0" smtClean="0">
                  <a:solidFill>
                    <a:srgbClr val="000000"/>
                  </a:solidFill>
                  <a:latin typeface="Trebuchet MS" pitchFamily="34" charset="0"/>
                </a:rPr>
                <a:t>P</a:t>
              </a:r>
              <a:endParaRPr lang="en-GB" dirty="0">
                <a:solidFill>
                  <a:srgbClr val="000000"/>
                </a:solidFill>
                <a:latin typeface="Trebuchet MS" pitchFamily="34" charset="0"/>
              </a:endParaRPr>
            </a:p>
          </p:txBody>
        </p:sp>
      </p:grpSp>
      <p:grpSp>
        <p:nvGrpSpPr>
          <p:cNvPr id="45" name="Group 41"/>
          <p:cNvGrpSpPr>
            <a:grpSpLocks/>
          </p:cNvGrpSpPr>
          <p:nvPr/>
        </p:nvGrpSpPr>
        <p:grpSpPr bwMode="auto">
          <a:xfrm>
            <a:off x="5638800" y="2514600"/>
            <a:ext cx="2011680" cy="2813050"/>
            <a:chOff x="1519" y="1831"/>
            <a:chExt cx="1476" cy="1772"/>
          </a:xfrm>
        </p:grpSpPr>
        <p:sp>
          <p:nvSpPr>
            <p:cNvPr id="46" name="Freeform 6"/>
            <p:cNvSpPr>
              <a:spLocks/>
            </p:cNvSpPr>
            <p:nvPr/>
          </p:nvSpPr>
          <p:spPr bwMode="auto">
            <a:xfrm>
              <a:off x="1519" y="2197"/>
              <a:ext cx="1404" cy="1406"/>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sp>
          <p:nvSpPr>
            <p:cNvPr id="47" name="Text Box 24"/>
            <p:cNvSpPr txBox="1">
              <a:spLocks noChangeArrowheads="1"/>
            </p:cNvSpPr>
            <p:nvPr/>
          </p:nvSpPr>
          <p:spPr bwMode="auto">
            <a:xfrm>
              <a:off x="2814" y="1831"/>
              <a:ext cx="181" cy="519"/>
            </a:xfrm>
            <a:prstGeom prst="rect">
              <a:avLst/>
            </a:prstGeom>
            <a:noFill/>
            <a:ln w="9525">
              <a:noFill/>
              <a:miter lim="800000"/>
              <a:headEnd/>
              <a:tailEnd/>
            </a:ln>
          </p:spPr>
          <p:txBody>
            <a:bodyPr>
              <a:spAutoFit/>
            </a:bodyPr>
            <a:lstStyle/>
            <a:p>
              <a:pPr eaLnBrk="1" hangingPunct="1">
                <a:spcBef>
                  <a:spcPct val="50000"/>
                </a:spcBef>
              </a:pPr>
              <a:r>
                <a:rPr lang="en-US" sz="4800" b="1">
                  <a:solidFill>
                    <a:srgbClr val="A50021"/>
                  </a:solidFill>
                </a:rPr>
                <a:t>.</a:t>
              </a:r>
              <a:endParaRPr lang="en-GB" sz="2400" b="1">
                <a:solidFill>
                  <a:srgbClr val="A50021"/>
                </a:solidFill>
              </a:endParaRPr>
            </a:p>
          </p:txBody>
        </p:sp>
      </p:grpSp>
      <p:sp>
        <p:nvSpPr>
          <p:cNvPr id="48" name="Rectangle 47"/>
          <p:cNvSpPr/>
          <p:nvPr/>
        </p:nvSpPr>
        <p:spPr>
          <a:xfrm>
            <a:off x="6903720" y="1752600"/>
            <a:ext cx="1097280" cy="73152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Excess Supply</a:t>
            </a:r>
            <a:endParaRPr lang="en-US" sz="2400" dirty="0">
              <a:solidFill>
                <a:srgbClr val="FFFF00"/>
              </a:solidFill>
            </a:endParaRPr>
          </a:p>
        </p:txBody>
      </p:sp>
      <p:sp>
        <p:nvSpPr>
          <p:cNvPr id="49" name="Rectangle 48"/>
          <p:cNvSpPr/>
          <p:nvPr/>
        </p:nvSpPr>
        <p:spPr>
          <a:xfrm>
            <a:off x="6781800" y="3962400"/>
            <a:ext cx="1676400" cy="73152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FFFF"/>
                </a:solidFill>
              </a:rPr>
              <a:t>Excess Demand</a:t>
            </a:r>
            <a:endParaRPr lang="en-US" sz="2400" b="1" dirty="0">
              <a:solidFill>
                <a:srgbClr val="00FFFF"/>
              </a:solidFill>
            </a:endParaRPr>
          </a:p>
        </p:txBody>
      </p:sp>
      <p:sp>
        <p:nvSpPr>
          <p:cNvPr id="16" name="Action Button: Home 1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228600"/>
            <a:ext cx="3581400" cy="609600"/>
          </a:xfrm>
          <a:prstGeom prst="rect">
            <a:avLst/>
          </a:prstGeom>
          <a:noFill/>
          <a:ln cmpd="thinThick">
            <a:gradFill>
              <a:gsLst>
                <a:gs pos="0">
                  <a:srgbClr val="03D4A8"/>
                </a:gs>
                <a:gs pos="25000">
                  <a:srgbClr val="21D6E0"/>
                </a:gs>
                <a:gs pos="75000">
                  <a:srgbClr val="0087E6"/>
                </a:gs>
                <a:gs pos="100000">
                  <a:srgbClr val="005CB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Kegagalan</a:t>
            </a:r>
            <a:r>
              <a:rPr lang="en-US" sz="2800" dirty="0" smtClean="0"/>
              <a:t> </a:t>
            </a:r>
            <a:r>
              <a:rPr lang="en-US" sz="2800" dirty="0" err="1" smtClean="0"/>
              <a:t>Pasar</a:t>
            </a:r>
            <a:endParaRPr lang="en-US" sz="2800" dirty="0"/>
          </a:p>
        </p:txBody>
      </p:sp>
      <p:sp>
        <p:nvSpPr>
          <p:cNvPr id="3" name="Rectangle 2"/>
          <p:cNvSpPr/>
          <p:nvPr/>
        </p:nvSpPr>
        <p:spPr>
          <a:xfrm>
            <a:off x="2209800" y="1066800"/>
            <a:ext cx="6781800" cy="990600"/>
          </a:xfrm>
          <a:prstGeom prst="rect">
            <a:avLst/>
          </a:prstGeom>
          <a:noFill/>
          <a:ln>
            <a:solidFill>
              <a:srgbClr val="F6CD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99"/>
                </a:solidFill>
              </a:rPr>
              <a:t>Informasi</a:t>
            </a:r>
            <a:r>
              <a:rPr lang="en-US" sz="2200" b="1" dirty="0" smtClean="0">
                <a:solidFill>
                  <a:srgbClr val="00FF99"/>
                </a:solidFill>
              </a:rPr>
              <a:t> </a:t>
            </a:r>
            <a:r>
              <a:rPr lang="en-US" sz="2200" b="1" dirty="0" err="1" smtClean="0">
                <a:solidFill>
                  <a:srgbClr val="00FF99"/>
                </a:solidFill>
              </a:rPr>
              <a:t>Tidak</a:t>
            </a:r>
            <a:r>
              <a:rPr lang="en-US" sz="2200" b="1" dirty="0" smtClean="0">
                <a:solidFill>
                  <a:srgbClr val="00FF99"/>
                </a:solidFill>
              </a:rPr>
              <a:t> </a:t>
            </a:r>
            <a:r>
              <a:rPr lang="en-US" sz="2200" b="1" dirty="0" err="1" smtClean="0">
                <a:solidFill>
                  <a:srgbClr val="00FF99"/>
                </a:solidFill>
              </a:rPr>
              <a:t>Sempurna</a:t>
            </a:r>
            <a:r>
              <a:rPr lang="en-US" sz="2200" b="1" dirty="0" smtClean="0">
                <a:solidFill>
                  <a:srgbClr val="00FF99"/>
                </a:solidFill>
              </a:rPr>
              <a:t> (</a:t>
            </a:r>
            <a:r>
              <a:rPr lang="en-US" sz="2200" b="1" dirty="0" err="1" smtClean="0">
                <a:solidFill>
                  <a:srgbClr val="00FF99"/>
                </a:solidFill>
              </a:rPr>
              <a:t>Incomplet</a:t>
            </a:r>
            <a:r>
              <a:rPr lang="en-US" sz="2200" b="1" dirty="0" smtClean="0">
                <a:solidFill>
                  <a:srgbClr val="00FF99"/>
                </a:solidFill>
              </a:rPr>
              <a:t> Information)</a:t>
            </a:r>
          </a:p>
          <a:p>
            <a:pPr algn="ctr"/>
            <a:r>
              <a:rPr lang="en-US" sz="2200" dirty="0" err="1" smtClean="0">
                <a:solidFill>
                  <a:srgbClr val="00FF99"/>
                </a:solidFill>
              </a:rPr>
              <a:t>Tidak</a:t>
            </a:r>
            <a:r>
              <a:rPr lang="en-US" sz="2200" dirty="0" smtClean="0">
                <a:solidFill>
                  <a:srgbClr val="00FF99"/>
                </a:solidFill>
              </a:rPr>
              <a:t> </a:t>
            </a:r>
            <a:r>
              <a:rPr lang="en-US" sz="2200" dirty="0" err="1" smtClean="0">
                <a:solidFill>
                  <a:srgbClr val="00FF99"/>
                </a:solidFill>
              </a:rPr>
              <a:t>tahu</a:t>
            </a:r>
            <a:r>
              <a:rPr lang="en-US" sz="2200" dirty="0" smtClean="0">
                <a:solidFill>
                  <a:srgbClr val="00FF99"/>
                </a:solidFill>
              </a:rPr>
              <a:t> </a:t>
            </a:r>
            <a:r>
              <a:rPr lang="en-US" sz="2200" dirty="0" err="1" smtClean="0">
                <a:solidFill>
                  <a:srgbClr val="00FF99"/>
                </a:solidFill>
              </a:rPr>
              <a:t>persis</a:t>
            </a:r>
            <a:r>
              <a:rPr lang="en-US" sz="2200" dirty="0" smtClean="0">
                <a:solidFill>
                  <a:srgbClr val="00FF99"/>
                </a:solidFill>
              </a:rPr>
              <a:t> </a:t>
            </a:r>
            <a:r>
              <a:rPr lang="en-US" sz="2200" dirty="0" err="1" smtClean="0">
                <a:solidFill>
                  <a:srgbClr val="00FF99"/>
                </a:solidFill>
              </a:rPr>
              <a:t>tentang</a:t>
            </a:r>
            <a:r>
              <a:rPr lang="en-US" sz="2200" dirty="0" smtClean="0">
                <a:solidFill>
                  <a:srgbClr val="00FF99"/>
                </a:solidFill>
              </a:rPr>
              <a:t> </a:t>
            </a:r>
            <a:r>
              <a:rPr lang="en-US" sz="2200" dirty="0" err="1" smtClean="0">
                <a:solidFill>
                  <a:srgbClr val="00FF99"/>
                </a:solidFill>
              </a:rPr>
              <a:t>kualitas</a:t>
            </a:r>
            <a:r>
              <a:rPr lang="en-US" sz="2200" dirty="0" smtClean="0">
                <a:solidFill>
                  <a:srgbClr val="00FF99"/>
                </a:solidFill>
              </a:rPr>
              <a:t> </a:t>
            </a:r>
            <a:r>
              <a:rPr lang="en-US" sz="2200" dirty="0" err="1" smtClean="0">
                <a:solidFill>
                  <a:srgbClr val="00FF99"/>
                </a:solidFill>
              </a:rPr>
              <a:t>barang</a:t>
            </a:r>
            <a:r>
              <a:rPr lang="en-US" sz="2200" dirty="0" smtClean="0">
                <a:solidFill>
                  <a:srgbClr val="00FF99"/>
                </a:solidFill>
              </a:rPr>
              <a:t> yang </a:t>
            </a:r>
            <a:r>
              <a:rPr lang="en-US" sz="2200" dirty="0" err="1" smtClean="0">
                <a:solidFill>
                  <a:srgbClr val="00FF99"/>
                </a:solidFill>
              </a:rPr>
              <a:t>akan</a:t>
            </a:r>
            <a:r>
              <a:rPr lang="en-US" sz="2200" dirty="0" smtClean="0">
                <a:solidFill>
                  <a:srgbClr val="00FF99"/>
                </a:solidFill>
              </a:rPr>
              <a:t> </a:t>
            </a:r>
            <a:r>
              <a:rPr lang="en-US" sz="2200" dirty="0" err="1" smtClean="0">
                <a:solidFill>
                  <a:srgbClr val="00FF99"/>
                </a:solidFill>
              </a:rPr>
              <a:t>dibeli</a:t>
            </a:r>
            <a:endParaRPr lang="en-US" sz="2200" dirty="0">
              <a:solidFill>
                <a:srgbClr val="00FF99"/>
              </a:solidFill>
            </a:endParaRPr>
          </a:p>
        </p:txBody>
      </p:sp>
      <p:sp>
        <p:nvSpPr>
          <p:cNvPr id="4" name="Rectangle 3"/>
          <p:cNvSpPr/>
          <p:nvPr/>
        </p:nvSpPr>
        <p:spPr>
          <a:xfrm>
            <a:off x="228600" y="2362200"/>
            <a:ext cx="64008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FFFF00"/>
                </a:solidFill>
              </a:rPr>
              <a:t>Barang</a:t>
            </a:r>
            <a:r>
              <a:rPr lang="en-US" sz="2200" b="1" dirty="0" smtClean="0">
                <a:solidFill>
                  <a:srgbClr val="FFFF00"/>
                </a:solidFill>
              </a:rPr>
              <a:t> </a:t>
            </a:r>
            <a:r>
              <a:rPr lang="en-US" sz="2200" b="1" dirty="0" err="1" smtClean="0">
                <a:solidFill>
                  <a:srgbClr val="FFFF00"/>
                </a:solidFill>
              </a:rPr>
              <a:t>Publik</a:t>
            </a:r>
            <a:endParaRPr lang="en-US" sz="2200" dirty="0" smtClean="0">
              <a:solidFill>
                <a:srgbClr val="FFFF00"/>
              </a:solidFill>
            </a:endParaRPr>
          </a:p>
          <a:p>
            <a:pPr algn="ctr"/>
            <a:r>
              <a:rPr lang="en-US" sz="2200" dirty="0" err="1" smtClean="0">
                <a:solidFill>
                  <a:srgbClr val="FFFF00"/>
                </a:solidFill>
              </a:rPr>
              <a:t>Merupakan</a:t>
            </a:r>
            <a:r>
              <a:rPr lang="en-US" sz="2200" dirty="0" smtClean="0">
                <a:solidFill>
                  <a:srgbClr val="FFFF00"/>
                </a:solidFill>
              </a:rPr>
              <a:t> </a:t>
            </a:r>
            <a:r>
              <a:rPr lang="en-US" sz="2200" dirty="0" err="1" smtClean="0">
                <a:solidFill>
                  <a:srgbClr val="FFFF00"/>
                </a:solidFill>
              </a:rPr>
              <a:t>barang</a:t>
            </a:r>
            <a:r>
              <a:rPr lang="en-US" sz="2200" dirty="0" smtClean="0">
                <a:solidFill>
                  <a:srgbClr val="FFFF00"/>
                </a:solidFill>
              </a:rPr>
              <a:t> yang </a:t>
            </a:r>
            <a:r>
              <a:rPr lang="en-US" sz="2200" dirty="0" err="1" smtClean="0">
                <a:solidFill>
                  <a:srgbClr val="FFFF00"/>
                </a:solidFill>
              </a:rPr>
              <a:t>dimiliki</a:t>
            </a:r>
            <a:r>
              <a:rPr lang="en-US" sz="2200" dirty="0" smtClean="0">
                <a:solidFill>
                  <a:srgbClr val="FFFF00"/>
                </a:solidFill>
              </a:rPr>
              <a:t>/</a:t>
            </a:r>
            <a:r>
              <a:rPr lang="en-US" sz="2200" dirty="0" err="1" smtClean="0">
                <a:solidFill>
                  <a:srgbClr val="FFFF00"/>
                </a:solidFill>
              </a:rPr>
              <a:t>digunakan</a:t>
            </a:r>
            <a:r>
              <a:rPr lang="en-US" sz="2200" dirty="0" smtClean="0">
                <a:solidFill>
                  <a:srgbClr val="FFFF00"/>
                </a:solidFill>
              </a:rPr>
              <a:t> </a:t>
            </a:r>
            <a:r>
              <a:rPr lang="en-US" sz="2200" dirty="0" err="1" smtClean="0">
                <a:solidFill>
                  <a:srgbClr val="FFFF00"/>
                </a:solidFill>
              </a:rPr>
              <a:t>bersama</a:t>
            </a:r>
            <a:r>
              <a:rPr lang="en-US" sz="2200" dirty="0" smtClean="0">
                <a:solidFill>
                  <a:srgbClr val="FFFF00"/>
                </a:solidFill>
              </a:rPr>
              <a:t> </a:t>
            </a:r>
            <a:r>
              <a:rPr lang="en-US" sz="2200" dirty="0" err="1" smtClean="0">
                <a:solidFill>
                  <a:srgbClr val="FFFF00"/>
                </a:solidFill>
              </a:rPr>
              <a:t>biasanya</a:t>
            </a:r>
            <a:r>
              <a:rPr lang="en-US" sz="2200" dirty="0" smtClean="0">
                <a:solidFill>
                  <a:srgbClr val="FFFF00"/>
                </a:solidFill>
              </a:rPr>
              <a:t> </a:t>
            </a:r>
            <a:r>
              <a:rPr lang="en-US" sz="2200" dirty="0" err="1" smtClean="0">
                <a:solidFill>
                  <a:srgbClr val="FFFF00"/>
                </a:solidFill>
              </a:rPr>
              <a:t>disediakan</a:t>
            </a:r>
            <a:r>
              <a:rPr lang="en-US" sz="2200" dirty="0" smtClean="0">
                <a:solidFill>
                  <a:srgbClr val="FFFF00"/>
                </a:solidFill>
              </a:rPr>
              <a:t> </a:t>
            </a:r>
            <a:r>
              <a:rPr lang="en-US" sz="2200" dirty="0" err="1" smtClean="0">
                <a:solidFill>
                  <a:srgbClr val="FFFF00"/>
                </a:solidFill>
              </a:rPr>
              <a:t>oleh</a:t>
            </a:r>
            <a:r>
              <a:rPr lang="en-US" sz="2200" dirty="0" smtClean="0">
                <a:solidFill>
                  <a:srgbClr val="FFFF00"/>
                </a:solidFill>
              </a:rPr>
              <a:t> </a:t>
            </a:r>
            <a:r>
              <a:rPr lang="en-US" sz="2200" dirty="0" err="1" smtClean="0">
                <a:solidFill>
                  <a:srgbClr val="FFFF00"/>
                </a:solidFill>
              </a:rPr>
              <a:t>pemerintah</a:t>
            </a:r>
            <a:r>
              <a:rPr lang="en-US" sz="2200" dirty="0" smtClean="0">
                <a:solidFill>
                  <a:srgbClr val="FFFF00"/>
                </a:solidFill>
              </a:rPr>
              <a:t> </a:t>
            </a:r>
            <a:r>
              <a:rPr lang="en-US" sz="2200" dirty="0" err="1" smtClean="0">
                <a:solidFill>
                  <a:srgbClr val="FFFF00"/>
                </a:solidFill>
              </a:rPr>
              <a:t>negara</a:t>
            </a:r>
            <a:endParaRPr lang="en-US" sz="2200" dirty="0" smtClean="0">
              <a:solidFill>
                <a:srgbClr val="FFFF00"/>
              </a:solidFill>
            </a:endParaRPr>
          </a:p>
        </p:txBody>
      </p:sp>
      <p:sp>
        <p:nvSpPr>
          <p:cNvPr id="5" name="Rectangle 4"/>
          <p:cNvSpPr/>
          <p:nvPr/>
        </p:nvSpPr>
        <p:spPr>
          <a:xfrm>
            <a:off x="2133600" y="3657600"/>
            <a:ext cx="6858000" cy="12954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err="1" smtClean="0">
                <a:solidFill>
                  <a:srgbClr val="FF00FF"/>
                </a:solidFill>
              </a:rPr>
              <a:t>Barang</a:t>
            </a:r>
            <a:r>
              <a:rPr lang="en-US" sz="2200" b="1" dirty="0" smtClean="0">
                <a:solidFill>
                  <a:srgbClr val="FF00FF"/>
                </a:solidFill>
              </a:rPr>
              <a:t> </a:t>
            </a:r>
            <a:r>
              <a:rPr lang="en-US" sz="2200" b="1" dirty="0" err="1" smtClean="0">
                <a:solidFill>
                  <a:srgbClr val="FF00FF"/>
                </a:solidFill>
              </a:rPr>
              <a:t>Altruisme</a:t>
            </a:r>
            <a:r>
              <a:rPr lang="en-US" sz="2200" b="1" dirty="0" smtClean="0">
                <a:solidFill>
                  <a:srgbClr val="FF00FF"/>
                </a:solidFill>
              </a:rPr>
              <a:t> (altruism Good)</a:t>
            </a:r>
          </a:p>
          <a:p>
            <a:r>
              <a:rPr lang="en-US" sz="2200" dirty="0" err="1" smtClean="0">
                <a:solidFill>
                  <a:srgbClr val="FF00FF"/>
                </a:solidFill>
              </a:rPr>
              <a:t>Barang</a:t>
            </a:r>
            <a:r>
              <a:rPr lang="en-US" sz="2200" dirty="0" smtClean="0">
                <a:solidFill>
                  <a:srgbClr val="FF00FF"/>
                </a:solidFill>
              </a:rPr>
              <a:t> yang </a:t>
            </a:r>
            <a:r>
              <a:rPr lang="en-US" sz="2200" dirty="0" err="1" smtClean="0">
                <a:solidFill>
                  <a:srgbClr val="FF00FF"/>
                </a:solidFill>
              </a:rPr>
              <a:t>ketersediaannya</a:t>
            </a:r>
            <a:r>
              <a:rPr lang="en-US" sz="2200" dirty="0" smtClean="0">
                <a:solidFill>
                  <a:srgbClr val="FF00FF"/>
                </a:solidFill>
              </a:rPr>
              <a:t> </a:t>
            </a:r>
            <a:r>
              <a:rPr lang="en-US" sz="2200" dirty="0" err="1" smtClean="0">
                <a:solidFill>
                  <a:srgbClr val="FF00FF"/>
                </a:solidFill>
              </a:rPr>
              <a:t>berdasarkan</a:t>
            </a:r>
            <a:r>
              <a:rPr lang="en-US" sz="2200" dirty="0" smtClean="0">
                <a:solidFill>
                  <a:srgbClr val="FF00FF"/>
                </a:solidFill>
              </a:rPr>
              <a:t> </a:t>
            </a:r>
            <a:r>
              <a:rPr lang="en-US" sz="2200" dirty="0" err="1" smtClean="0">
                <a:solidFill>
                  <a:srgbClr val="FF00FF"/>
                </a:solidFill>
              </a:rPr>
              <a:t>sukarela</a:t>
            </a:r>
            <a:r>
              <a:rPr lang="en-US" sz="2200" dirty="0" smtClean="0">
                <a:solidFill>
                  <a:srgbClr val="FF00FF"/>
                </a:solidFill>
              </a:rPr>
              <a:t> </a:t>
            </a:r>
            <a:r>
              <a:rPr lang="en-US" sz="2200" dirty="0" err="1" smtClean="0">
                <a:solidFill>
                  <a:srgbClr val="FF00FF"/>
                </a:solidFill>
              </a:rPr>
              <a:t>karena</a:t>
            </a:r>
            <a:r>
              <a:rPr lang="en-US" sz="2200" dirty="0" smtClean="0">
                <a:solidFill>
                  <a:srgbClr val="FF00FF"/>
                </a:solidFill>
              </a:rPr>
              <a:t> rasa </a:t>
            </a:r>
            <a:r>
              <a:rPr lang="en-US" sz="2200" dirty="0" err="1" smtClean="0">
                <a:solidFill>
                  <a:srgbClr val="FF00FF"/>
                </a:solidFill>
              </a:rPr>
              <a:t>kemanusiaan</a:t>
            </a:r>
            <a:r>
              <a:rPr lang="en-US" sz="2200" dirty="0" smtClean="0">
                <a:solidFill>
                  <a:srgbClr val="FF00FF"/>
                </a:solidFill>
              </a:rPr>
              <a:t> (</a:t>
            </a:r>
            <a:r>
              <a:rPr lang="en-US" sz="2200" dirty="0" err="1" smtClean="0">
                <a:solidFill>
                  <a:srgbClr val="FF00FF"/>
                </a:solidFill>
              </a:rPr>
              <a:t>Contoh</a:t>
            </a:r>
            <a:r>
              <a:rPr lang="en-US" sz="2200" dirty="0" smtClean="0">
                <a:solidFill>
                  <a:srgbClr val="FF00FF"/>
                </a:solidFill>
              </a:rPr>
              <a:t>: </a:t>
            </a:r>
            <a:r>
              <a:rPr lang="en-US" sz="2200" dirty="0" err="1" smtClean="0">
                <a:solidFill>
                  <a:srgbClr val="FF00FF"/>
                </a:solidFill>
              </a:rPr>
              <a:t>darah</a:t>
            </a:r>
            <a:r>
              <a:rPr lang="en-US" sz="2200" dirty="0" smtClean="0">
                <a:solidFill>
                  <a:srgbClr val="FF00FF"/>
                </a:solidFill>
              </a:rPr>
              <a:t> </a:t>
            </a:r>
            <a:r>
              <a:rPr lang="en-US" sz="2200" dirty="0" err="1" smtClean="0">
                <a:solidFill>
                  <a:srgbClr val="FF00FF"/>
                </a:solidFill>
              </a:rPr>
              <a:t>dari</a:t>
            </a:r>
            <a:r>
              <a:rPr lang="en-US" sz="2200" dirty="0" smtClean="0">
                <a:solidFill>
                  <a:srgbClr val="FF00FF"/>
                </a:solidFill>
              </a:rPr>
              <a:t> </a:t>
            </a:r>
            <a:r>
              <a:rPr lang="en-US" sz="2200" dirty="0" err="1" smtClean="0">
                <a:solidFill>
                  <a:srgbClr val="FF00FF"/>
                </a:solidFill>
              </a:rPr>
              <a:t>pendonoran</a:t>
            </a:r>
            <a:r>
              <a:rPr lang="en-US" sz="2200" dirty="0" smtClean="0">
                <a:solidFill>
                  <a:srgbClr val="FF00FF"/>
                </a:solidFill>
              </a:rPr>
              <a:t> </a:t>
            </a:r>
            <a:r>
              <a:rPr lang="en-US" sz="2200" dirty="0" err="1" smtClean="0">
                <a:solidFill>
                  <a:srgbClr val="FF00FF"/>
                </a:solidFill>
              </a:rPr>
              <a:t>darah</a:t>
            </a:r>
            <a:r>
              <a:rPr lang="en-US" sz="2200" dirty="0" smtClean="0">
                <a:solidFill>
                  <a:srgbClr val="FF00FF"/>
                </a:solidFill>
              </a:rPr>
              <a:t>)</a:t>
            </a: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762000"/>
            <a:ext cx="472440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n-US" sz="2000" dirty="0" err="1" smtClean="0"/>
              <a:t>Diketahui</a:t>
            </a:r>
            <a:r>
              <a:rPr lang="en-US" sz="2000" dirty="0" smtClean="0"/>
              <a:t>:</a:t>
            </a:r>
          </a:p>
          <a:p>
            <a:pPr marL="228600" indent="-228600"/>
            <a:r>
              <a:rPr lang="en-US" sz="2000" dirty="0" smtClean="0"/>
              <a:t>	</a:t>
            </a:r>
            <a:r>
              <a:rPr lang="en-US" sz="2000" dirty="0" err="1" smtClean="0"/>
              <a:t>Fungsi</a:t>
            </a:r>
            <a:r>
              <a:rPr lang="en-US" sz="2000" dirty="0" smtClean="0"/>
              <a:t> </a:t>
            </a:r>
            <a:r>
              <a:rPr lang="en-US" sz="2000" dirty="0" err="1" smtClean="0"/>
              <a:t>permintaan</a:t>
            </a:r>
            <a:r>
              <a:rPr lang="en-US" sz="2000" dirty="0" smtClean="0"/>
              <a:t> </a:t>
            </a:r>
            <a:r>
              <a:rPr lang="en-US" sz="2000" dirty="0" err="1" smtClean="0"/>
              <a:t>Qd</a:t>
            </a:r>
            <a:r>
              <a:rPr lang="en-US" sz="2000" dirty="0" smtClean="0"/>
              <a:t> = 15 – P</a:t>
            </a:r>
          </a:p>
          <a:p>
            <a:pPr marL="228600" indent="-228600"/>
            <a:r>
              <a:rPr lang="en-US" sz="2000" dirty="0" smtClean="0"/>
              <a:t>	</a:t>
            </a:r>
            <a:r>
              <a:rPr lang="en-US" sz="2000" dirty="0" err="1" smtClean="0"/>
              <a:t>Fungsi</a:t>
            </a:r>
            <a:r>
              <a:rPr lang="en-US" sz="2000" dirty="0" smtClean="0"/>
              <a:t> </a:t>
            </a:r>
            <a:r>
              <a:rPr lang="en-US" sz="2000" dirty="0" err="1" smtClean="0"/>
              <a:t>penawaran</a:t>
            </a:r>
            <a:r>
              <a:rPr lang="en-US" sz="2000" dirty="0" smtClean="0"/>
              <a:t> Qs = 7 + 3P</a:t>
            </a:r>
          </a:p>
          <a:p>
            <a:pPr marL="228600" indent="-228600"/>
            <a:r>
              <a:rPr lang="en-US" sz="2000" dirty="0" smtClean="0"/>
              <a:t>	</a:t>
            </a:r>
            <a:r>
              <a:rPr lang="en-US" sz="2000" dirty="0" err="1" smtClean="0"/>
              <a:t>Besar</a:t>
            </a:r>
            <a:r>
              <a:rPr lang="en-US" sz="2000" dirty="0" smtClean="0"/>
              <a:t> </a:t>
            </a:r>
            <a:r>
              <a:rPr lang="en-US" sz="2000" dirty="0" err="1" smtClean="0"/>
              <a:t>harga</a:t>
            </a:r>
            <a:r>
              <a:rPr lang="en-US" sz="2000" dirty="0" smtClean="0"/>
              <a:t> </a:t>
            </a:r>
            <a:r>
              <a:rPr lang="en-US" sz="2000" dirty="0" err="1" smtClean="0"/>
              <a:t>dan</a:t>
            </a:r>
            <a:r>
              <a:rPr lang="en-US" sz="2000" dirty="0" smtClean="0"/>
              <a:t> </a:t>
            </a:r>
            <a:r>
              <a:rPr lang="en-US" sz="2000" dirty="0" err="1" smtClean="0"/>
              <a:t>jumlah</a:t>
            </a:r>
            <a:r>
              <a:rPr lang="en-US" sz="2000" dirty="0" smtClean="0"/>
              <a:t> </a:t>
            </a:r>
            <a:r>
              <a:rPr lang="en-US" sz="2000" dirty="0" err="1" smtClean="0"/>
              <a:t>keseimbangan</a:t>
            </a:r>
            <a:r>
              <a:rPr lang="en-US" sz="2000" dirty="0" smtClean="0"/>
              <a:t> </a:t>
            </a:r>
            <a:r>
              <a:rPr lang="en-US" sz="2000" dirty="0" err="1" smtClean="0"/>
              <a:t>adalah</a:t>
            </a:r>
            <a:r>
              <a:rPr lang="en-US" sz="2000" dirty="0" smtClean="0"/>
              <a:t>… </a:t>
            </a:r>
            <a:r>
              <a:rPr lang="en-US" sz="2000" dirty="0" smtClean="0">
                <a:solidFill>
                  <a:srgbClr val="FFFF00"/>
                </a:solidFill>
              </a:rPr>
              <a:t>(UN 2012)</a:t>
            </a:r>
          </a:p>
          <a:p>
            <a:pPr marL="457200" indent="-457200">
              <a:buAutoNum type="alphaUcPeriod"/>
            </a:pPr>
            <a:r>
              <a:rPr lang="en-US" sz="2000" dirty="0" smtClean="0"/>
              <a:t>P = 13 </a:t>
            </a:r>
            <a:r>
              <a:rPr lang="en-US" sz="2000" dirty="0" err="1" smtClean="0"/>
              <a:t>dan</a:t>
            </a:r>
            <a:r>
              <a:rPr lang="en-US" sz="2000" dirty="0" smtClean="0"/>
              <a:t> Q = 2      D.  P = 4 </a:t>
            </a:r>
            <a:r>
              <a:rPr lang="en-US" sz="2000" dirty="0" err="1" smtClean="0"/>
              <a:t>dan</a:t>
            </a:r>
            <a:r>
              <a:rPr lang="en-US" sz="2000" dirty="0" smtClean="0"/>
              <a:t> Q = 11</a:t>
            </a:r>
          </a:p>
          <a:p>
            <a:pPr marL="457200" indent="-457200">
              <a:buAutoNum type="alphaUcPeriod"/>
            </a:pPr>
            <a:r>
              <a:rPr lang="en-US" sz="2000" dirty="0" smtClean="0"/>
              <a:t>P = 11 </a:t>
            </a:r>
            <a:r>
              <a:rPr lang="en-US" sz="2000" dirty="0" err="1" smtClean="0"/>
              <a:t>dan</a:t>
            </a:r>
            <a:r>
              <a:rPr lang="en-US" sz="2000" dirty="0" smtClean="0"/>
              <a:t> Q = 4      E.  P = 2 </a:t>
            </a:r>
            <a:r>
              <a:rPr lang="en-US" sz="2000" dirty="0" err="1" smtClean="0"/>
              <a:t>dan</a:t>
            </a:r>
            <a:r>
              <a:rPr lang="en-US" sz="2000" dirty="0" smtClean="0"/>
              <a:t> Q = 13</a:t>
            </a:r>
          </a:p>
          <a:p>
            <a:pPr marL="457200" indent="-457200">
              <a:buAutoNum type="alphaUcPeriod"/>
            </a:pPr>
            <a:r>
              <a:rPr lang="en-US" sz="2000" dirty="0" smtClean="0"/>
              <a:t>P = 8 </a:t>
            </a:r>
            <a:r>
              <a:rPr lang="en-US" sz="2000" dirty="0" err="1" smtClean="0"/>
              <a:t>dan</a:t>
            </a:r>
            <a:r>
              <a:rPr lang="en-US" sz="2000" dirty="0" smtClean="0"/>
              <a:t> Q = 7</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4953000" y="838200"/>
            <a:ext cx="4114800" cy="579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Pada</a:t>
            </a:r>
            <a:r>
              <a:rPr lang="en-US" sz="2000" dirty="0" smtClean="0"/>
              <a:t> </a:t>
            </a:r>
            <a:r>
              <a:rPr lang="en-US" sz="2000" dirty="0" err="1" smtClean="0"/>
              <a:t>harga</a:t>
            </a:r>
            <a:r>
              <a:rPr lang="en-US" sz="2000" dirty="0" smtClean="0"/>
              <a:t> </a:t>
            </a:r>
            <a:r>
              <a:rPr lang="en-US" sz="2000" dirty="0" err="1" smtClean="0"/>
              <a:t>barang</a:t>
            </a:r>
            <a:r>
              <a:rPr lang="en-US" sz="2000" dirty="0" smtClean="0"/>
              <a:t> </a:t>
            </a:r>
            <a:r>
              <a:rPr lang="en-US" sz="2000" dirty="0" err="1" smtClean="0"/>
              <a:t>sebesar</a:t>
            </a:r>
            <a:r>
              <a:rPr lang="en-US" sz="2000" dirty="0" smtClean="0"/>
              <a:t> </a:t>
            </a:r>
            <a:r>
              <a:rPr lang="en-US" sz="2000" dirty="0" err="1" smtClean="0"/>
              <a:t>Rp</a:t>
            </a:r>
            <a:r>
              <a:rPr lang="en-US" sz="2000" dirty="0" smtClean="0"/>
              <a:t> 1000/unit, </a:t>
            </a:r>
            <a:r>
              <a:rPr lang="en-US" sz="2000" dirty="0" err="1" smtClean="0"/>
              <a:t>jumlah</a:t>
            </a:r>
            <a:r>
              <a:rPr lang="en-US" sz="2000" dirty="0" smtClean="0"/>
              <a:t> </a:t>
            </a:r>
            <a:r>
              <a:rPr lang="en-US" sz="2000" dirty="0" err="1" smtClean="0"/>
              <a:t>barang</a:t>
            </a:r>
            <a:r>
              <a:rPr lang="en-US" sz="2000" dirty="0" smtClean="0"/>
              <a:t> yang </a:t>
            </a:r>
            <a:r>
              <a:rPr lang="en-US" sz="2000" dirty="0" err="1" smtClean="0"/>
              <a:t>ditawar</a:t>
            </a:r>
            <a:r>
              <a:rPr lang="en-US" sz="2000" dirty="0" smtClean="0"/>
              <a:t> </a:t>
            </a:r>
            <a:r>
              <a:rPr lang="en-US" sz="2000" dirty="0" err="1" smtClean="0"/>
              <a:t>sebanyak</a:t>
            </a:r>
            <a:r>
              <a:rPr lang="en-US" sz="2000" dirty="0" smtClean="0"/>
              <a:t> 2000 unit. </a:t>
            </a:r>
            <a:r>
              <a:rPr lang="en-US" sz="2000" dirty="0" err="1" smtClean="0"/>
              <a:t>Apabila</a:t>
            </a:r>
            <a:r>
              <a:rPr lang="en-US" sz="2000" dirty="0" smtClean="0"/>
              <a:t> </a:t>
            </a:r>
            <a:r>
              <a:rPr lang="en-US" sz="2000" dirty="0" err="1" smtClean="0"/>
              <a:t>hara</a:t>
            </a:r>
            <a:r>
              <a:rPr lang="en-US" sz="2000" dirty="0" smtClean="0"/>
              <a:t> </a:t>
            </a:r>
            <a:r>
              <a:rPr lang="en-US" sz="2000" dirty="0" err="1" smtClean="0"/>
              <a:t>meningkat</a:t>
            </a:r>
            <a:r>
              <a:rPr lang="en-US" sz="2000" dirty="0" smtClean="0"/>
              <a:t> </a:t>
            </a:r>
            <a:r>
              <a:rPr lang="en-US" sz="2000" dirty="0" err="1" smtClean="0"/>
              <a:t>menjadi</a:t>
            </a:r>
            <a:r>
              <a:rPr lang="en-US" sz="2000" dirty="0" smtClean="0"/>
              <a:t> Rp1200/unit </a:t>
            </a:r>
            <a:r>
              <a:rPr lang="en-US" sz="2000" dirty="0" err="1" smtClean="0"/>
              <a:t>maka</a:t>
            </a:r>
            <a:r>
              <a:rPr lang="en-US" sz="2000" dirty="0" smtClean="0"/>
              <a:t> </a:t>
            </a:r>
            <a:r>
              <a:rPr lang="en-US" sz="2000" dirty="0" err="1" smtClean="0"/>
              <a:t>jumlah</a:t>
            </a:r>
            <a:r>
              <a:rPr lang="en-US" sz="2000" dirty="0" smtClean="0"/>
              <a:t> </a:t>
            </a:r>
            <a:r>
              <a:rPr lang="en-US" sz="2000" dirty="0" err="1" smtClean="0"/>
              <a:t>brang</a:t>
            </a:r>
            <a:r>
              <a:rPr lang="en-US" sz="2000" dirty="0" smtClean="0"/>
              <a:t> yang </a:t>
            </a:r>
            <a:r>
              <a:rPr lang="en-US" sz="2000" dirty="0" err="1" smtClean="0"/>
              <a:t>ditawarkan</a:t>
            </a:r>
            <a:r>
              <a:rPr lang="en-US" sz="2000" dirty="0" smtClean="0"/>
              <a:t> </a:t>
            </a:r>
            <a:r>
              <a:rPr lang="en-US" sz="2000" dirty="0" err="1" smtClean="0"/>
              <a:t>menjadi</a:t>
            </a:r>
            <a:r>
              <a:rPr lang="en-US" sz="2000" dirty="0" smtClean="0"/>
              <a:t> 2600 unit </a:t>
            </a:r>
            <a:r>
              <a:rPr lang="en-US" sz="2000" dirty="0" err="1" smtClean="0"/>
              <a:t>bedasrakan</a:t>
            </a:r>
            <a:r>
              <a:rPr lang="en-US" sz="2000" dirty="0" smtClean="0"/>
              <a:t> data </a:t>
            </a:r>
            <a:r>
              <a:rPr lang="en-US" sz="2000" dirty="0" err="1" smtClean="0"/>
              <a:t>tsb</a:t>
            </a:r>
            <a:r>
              <a:rPr lang="en-US" sz="2000" dirty="0" smtClean="0"/>
              <a:t>. </a:t>
            </a:r>
            <a:r>
              <a:rPr lang="en-US" sz="2000" dirty="0" err="1" smtClean="0"/>
              <a:t>Maka</a:t>
            </a:r>
            <a:r>
              <a:rPr lang="en-US" sz="2000" dirty="0" smtClean="0"/>
              <a:t> </a:t>
            </a:r>
            <a:r>
              <a:rPr lang="en-US" sz="2000" dirty="0" err="1" smtClean="0"/>
              <a:t>sifat</a:t>
            </a:r>
            <a:r>
              <a:rPr lang="en-US" sz="2000" dirty="0" smtClean="0"/>
              <a:t> </a:t>
            </a:r>
            <a:r>
              <a:rPr lang="en-US" sz="2000" dirty="0" err="1" smtClean="0"/>
              <a:t>penawaran</a:t>
            </a:r>
            <a:r>
              <a:rPr lang="en-US" sz="2000" dirty="0" smtClean="0"/>
              <a:t> </a:t>
            </a:r>
            <a:r>
              <a:rPr lang="en-US" sz="2000" dirty="0" err="1" smtClean="0"/>
              <a:t>barang</a:t>
            </a:r>
            <a:r>
              <a:rPr lang="en-US" sz="2000" dirty="0" smtClean="0"/>
              <a:t> </a:t>
            </a:r>
            <a:r>
              <a:rPr lang="en-US" sz="2000" dirty="0" err="1" smtClean="0"/>
              <a:t>Tsb</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a:t>
            </a:r>
            <a:r>
              <a:rPr lang="en-US" sz="2000" dirty="0" err="1" smtClean="0">
                <a:solidFill>
                  <a:srgbClr val="FFFF00"/>
                </a:solidFill>
              </a:rPr>
              <a:t>Nasional</a:t>
            </a:r>
            <a:r>
              <a:rPr lang="en-US" sz="2000" dirty="0" smtClean="0">
                <a:solidFill>
                  <a:srgbClr val="FFFF00"/>
                </a:solidFill>
              </a:rPr>
              <a:t> 2006)</a:t>
            </a:r>
          </a:p>
          <a:p>
            <a:pPr marL="342900" indent="-342900">
              <a:buAutoNum type="alphaUcPeriod"/>
            </a:pPr>
            <a:r>
              <a:rPr lang="en-US" sz="2000" dirty="0" smtClean="0"/>
              <a:t>Unitary </a:t>
            </a:r>
            <a:r>
              <a:rPr lang="en-US" sz="2000" dirty="0" err="1" smtClean="0"/>
              <a:t>elastis</a:t>
            </a:r>
            <a:r>
              <a:rPr lang="en-US" sz="2000" dirty="0" smtClean="0"/>
              <a:t>, </a:t>
            </a:r>
            <a:r>
              <a:rPr lang="en-US" sz="2000" dirty="0" err="1" smtClean="0"/>
              <a:t>karena</a:t>
            </a:r>
            <a:r>
              <a:rPr lang="en-US" sz="2000" dirty="0" smtClean="0"/>
              <a:t> Es = 1</a:t>
            </a:r>
          </a:p>
          <a:p>
            <a:pPr marL="342900" indent="-342900">
              <a:buAutoNum type="alphaUcPeriod"/>
            </a:pPr>
            <a:r>
              <a:rPr lang="en-US" sz="2000" dirty="0" err="1" smtClean="0"/>
              <a:t>Inelastis</a:t>
            </a:r>
            <a:r>
              <a:rPr lang="en-US" sz="2000" dirty="0" smtClean="0"/>
              <a:t>, </a:t>
            </a:r>
            <a:r>
              <a:rPr lang="en-US" sz="2000" dirty="0" err="1" smtClean="0"/>
              <a:t>karena</a:t>
            </a:r>
            <a:r>
              <a:rPr lang="en-US" sz="2000" dirty="0" smtClean="0"/>
              <a:t> Es = 3/4</a:t>
            </a:r>
          </a:p>
          <a:p>
            <a:pPr marL="342900" indent="-342900">
              <a:buAutoNum type="alphaUcPeriod"/>
            </a:pPr>
            <a:r>
              <a:rPr lang="en-US" sz="2000" dirty="0" err="1" smtClean="0"/>
              <a:t>Elastis</a:t>
            </a:r>
            <a:r>
              <a:rPr lang="en-US" sz="2000" dirty="0" smtClean="0"/>
              <a:t>, </a:t>
            </a:r>
            <a:r>
              <a:rPr lang="en-US" sz="2000" dirty="0" err="1" smtClean="0"/>
              <a:t>karena</a:t>
            </a:r>
            <a:r>
              <a:rPr lang="en-US" sz="2000" dirty="0" smtClean="0"/>
              <a:t> Es = 3/2</a:t>
            </a:r>
          </a:p>
          <a:p>
            <a:pPr marL="342900" indent="-342900">
              <a:buAutoNum type="alphaUcPeriod"/>
            </a:pPr>
            <a:r>
              <a:rPr lang="en-US" sz="2000" dirty="0" err="1" smtClean="0"/>
              <a:t>Elastis</a:t>
            </a:r>
            <a:r>
              <a:rPr lang="en-US" sz="2000" dirty="0" smtClean="0"/>
              <a:t> </a:t>
            </a:r>
            <a:r>
              <a:rPr lang="en-US" sz="2000" dirty="0" err="1" smtClean="0"/>
              <a:t>sempurna</a:t>
            </a:r>
            <a:r>
              <a:rPr lang="en-US" sz="2000" dirty="0" smtClean="0"/>
              <a:t>, </a:t>
            </a:r>
            <a:r>
              <a:rPr lang="en-US" sz="2000" dirty="0" err="1" smtClean="0"/>
              <a:t>karena</a:t>
            </a:r>
            <a:r>
              <a:rPr lang="en-US" sz="2000" dirty="0" smtClean="0"/>
              <a:t> Es = 4/3</a:t>
            </a:r>
          </a:p>
          <a:p>
            <a:pPr marL="342900" indent="-342900">
              <a:buAutoNum type="alphaUcPeriod"/>
            </a:pPr>
            <a:r>
              <a:rPr lang="en-US" sz="2000" dirty="0" err="1" smtClean="0"/>
              <a:t>Inelastis</a:t>
            </a:r>
            <a:r>
              <a:rPr lang="en-US" sz="2000" dirty="0" smtClean="0"/>
              <a:t>, </a:t>
            </a:r>
            <a:r>
              <a:rPr lang="en-US" sz="2000" dirty="0" err="1" smtClean="0"/>
              <a:t>karena</a:t>
            </a:r>
            <a:r>
              <a:rPr lang="en-US" sz="2000" dirty="0" smtClean="0"/>
              <a:t> Es = 1</a:t>
            </a:r>
            <a:endParaRPr lang="en-US" sz="2000" dirty="0"/>
          </a:p>
        </p:txBody>
      </p:sp>
      <p:sp>
        <p:nvSpPr>
          <p:cNvPr id="8" name="Rectangle 7"/>
          <p:cNvSpPr/>
          <p:nvPr/>
        </p:nvSpPr>
        <p:spPr>
          <a:xfrm>
            <a:off x="152400" y="3642360"/>
            <a:ext cx="4572000" cy="2834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a:t>
            </a:r>
            <a:r>
              <a:rPr lang="en-US" sz="2000" dirty="0" err="1" smtClean="0"/>
              <a:t>Jika</a:t>
            </a:r>
            <a:r>
              <a:rPr lang="en-US" sz="2000" dirty="0" smtClean="0"/>
              <a:t> </a:t>
            </a:r>
            <a:r>
              <a:rPr lang="en-US" sz="2000" dirty="0" err="1" smtClean="0"/>
              <a:t>Meningkatnya</a:t>
            </a:r>
            <a:r>
              <a:rPr lang="en-US" sz="2000" dirty="0" smtClean="0"/>
              <a:t> </a:t>
            </a:r>
            <a:r>
              <a:rPr lang="en-US" sz="2000" dirty="0" err="1" smtClean="0"/>
              <a:t>harga</a:t>
            </a:r>
            <a:r>
              <a:rPr lang="en-US" sz="2000" dirty="0" smtClean="0"/>
              <a:t> </a:t>
            </a:r>
            <a:r>
              <a:rPr lang="en-US" sz="2000" dirty="0" err="1" smtClean="0"/>
              <a:t>barang</a:t>
            </a:r>
            <a:r>
              <a:rPr lang="en-US" sz="2000" dirty="0" smtClean="0"/>
              <a:t> Y </a:t>
            </a:r>
            <a:r>
              <a:rPr lang="en-US" sz="2000" dirty="0" err="1" smtClean="0"/>
              <a:t>menyebabkan</a:t>
            </a:r>
            <a:r>
              <a:rPr lang="en-US" sz="2000" dirty="0" smtClean="0"/>
              <a:t> </a:t>
            </a:r>
            <a:r>
              <a:rPr lang="en-US" sz="2000" dirty="0" err="1" smtClean="0"/>
              <a:t>menurunya</a:t>
            </a:r>
            <a:r>
              <a:rPr lang="en-US" sz="2000" dirty="0" smtClean="0"/>
              <a:t> </a:t>
            </a:r>
            <a:r>
              <a:rPr lang="en-US" sz="2000" dirty="0" err="1" smtClean="0"/>
              <a:t>barang</a:t>
            </a:r>
            <a:r>
              <a:rPr lang="en-US" sz="2000" dirty="0" smtClean="0"/>
              <a:t> X, </a:t>
            </a:r>
            <a:r>
              <a:rPr lang="en-US" sz="2000" dirty="0" err="1" smtClean="0"/>
              <a:t>maka</a:t>
            </a:r>
            <a:r>
              <a:rPr lang="en-US" sz="2000" dirty="0" smtClean="0"/>
              <a:t>: </a:t>
            </a:r>
            <a:r>
              <a:rPr lang="en-US" sz="2000" dirty="0" smtClean="0">
                <a:solidFill>
                  <a:srgbClr val="FFFF00"/>
                </a:solidFill>
              </a:rPr>
              <a:t>(SNMPTN 2010)</a:t>
            </a:r>
          </a:p>
          <a:p>
            <a:pPr marL="342900" indent="-342900">
              <a:buAutoNum type="alphaUcPeriod"/>
            </a:pPr>
            <a:r>
              <a:rPr lang="en-US" sz="2000" dirty="0" smtClean="0"/>
              <a:t>X </a:t>
            </a:r>
            <a:r>
              <a:rPr lang="en-US" sz="2000" dirty="0" err="1" smtClean="0"/>
              <a:t>dan</a:t>
            </a:r>
            <a:r>
              <a:rPr lang="en-US" sz="2000" dirty="0" smtClean="0"/>
              <a:t> Y </a:t>
            </a:r>
            <a:r>
              <a:rPr lang="en-US" sz="2000" dirty="0" err="1" smtClean="0"/>
              <a:t>Barang</a:t>
            </a:r>
            <a:r>
              <a:rPr lang="en-US" sz="2000" dirty="0" smtClean="0"/>
              <a:t> </a:t>
            </a:r>
            <a:r>
              <a:rPr lang="en-US" sz="2000" dirty="0" err="1" smtClean="0"/>
              <a:t>Subtitusi</a:t>
            </a:r>
            <a:endParaRPr lang="en-US" sz="2000" dirty="0" smtClean="0"/>
          </a:p>
          <a:p>
            <a:pPr marL="342900" indent="-342900">
              <a:buAutoNum type="alphaUcPeriod"/>
            </a:pPr>
            <a:r>
              <a:rPr lang="en-US" sz="2000" dirty="0" smtClean="0"/>
              <a:t>X </a:t>
            </a:r>
            <a:r>
              <a:rPr lang="en-US" sz="2000" dirty="0" err="1" smtClean="0"/>
              <a:t>dan</a:t>
            </a:r>
            <a:r>
              <a:rPr lang="en-US" sz="2000" dirty="0" smtClean="0"/>
              <a:t> Y </a:t>
            </a:r>
            <a:r>
              <a:rPr lang="en-US" sz="2000" dirty="0" err="1" smtClean="0"/>
              <a:t>barang</a:t>
            </a:r>
            <a:r>
              <a:rPr lang="en-US" sz="2000" dirty="0" smtClean="0"/>
              <a:t> </a:t>
            </a:r>
            <a:r>
              <a:rPr lang="en-US" sz="2000" dirty="0" err="1" smtClean="0"/>
              <a:t>Komplementer</a:t>
            </a:r>
            <a:endParaRPr lang="en-US" sz="2000" dirty="0" smtClean="0"/>
          </a:p>
          <a:p>
            <a:pPr marL="342900" indent="-342900">
              <a:buAutoNum type="alphaUcPeriod"/>
            </a:pPr>
            <a:r>
              <a:rPr lang="en-US" sz="2000" dirty="0" smtClean="0"/>
              <a:t>X </a:t>
            </a:r>
            <a:r>
              <a:rPr lang="en-US" sz="2000" dirty="0" err="1" smtClean="0"/>
              <a:t>dan</a:t>
            </a:r>
            <a:r>
              <a:rPr lang="en-US" sz="2000" dirty="0" smtClean="0"/>
              <a:t> Y </a:t>
            </a:r>
            <a:r>
              <a:rPr lang="en-US" sz="2000" dirty="0" err="1" smtClean="0"/>
              <a:t>barang</a:t>
            </a:r>
            <a:r>
              <a:rPr lang="en-US" sz="2000" dirty="0" smtClean="0"/>
              <a:t> inferior </a:t>
            </a:r>
            <a:r>
              <a:rPr lang="en-US" sz="2000" dirty="0" err="1" smtClean="0"/>
              <a:t>dan</a:t>
            </a:r>
            <a:r>
              <a:rPr lang="en-US" sz="2000" dirty="0" smtClean="0"/>
              <a:t> normal</a:t>
            </a:r>
          </a:p>
          <a:p>
            <a:pPr marL="342900" indent="-342900">
              <a:buFontTx/>
              <a:buAutoNum type="alphaUcPeriod"/>
            </a:pPr>
            <a:r>
              <a:rPr lang="en-US" sz="2000" dirty="0" smtClean="0"/>
              <a:t>X </a:t>
            </a:r>
            <a:r>
              <a:rPr lang="en-US" sz="2000" dirty="0" err="1" smtClean="0"/>
              <a:t>dan</a:t>
            </a:r>
            <a:r>
              <a:rPr lang="en-US" sz="2000" dirty="0" smtClean="0"/>
              <a:t> Y </a:t>
            </a:r>
            <a:r>
              <a:rPr lang="en-US" sz="2000" dirty="0" err="1" smtClean="0"/>
              <a:t>barang</a:t>
            </a:r>
            <a:r>
              <a:rPr lang="en-US" sz="2000" dirty="0" smtClean="0"/>
              <a:t> normal </a:t>
            </a:r>
            <a:r>
              <a:rPr lang="en-US" sz="2000" dirty="0" err="1" smtClean="0"/>
              <a:t>dan</a:t>
            </a:r>
            <a:r>
              <a:rPr lang="en-US" sz="2000" dirty="0" smtClean="0"/>
              <a:t> inferior</a:t>
            </a:r>
          </a:p>
          <a:p>
            <a:pPr marL="342900" indent="-342900">
              <a:buAutoNum type="alphaUcPeriod"/>
            </a:pPr>
            <a:r>
              <a:rPr lang="en-US" sz="2000" dirty="0" smtClean="0"/>
              <a:t>X </a:t>
            </a:r>
            <a:r>
              <a:rPr lang="en-US" sz="2000" dirty="0" err="1" smtClean="0"/>
              <a:t>dan</a:t>
            </a:r>
            <a:r>
              <a:rPr lang="en-US" sz="2000" dirty="0" smtClean="0"/>
              <a:t> Y </a:t>
            </a:r>
            <a:r>
              <a:rPr lang="en-US" sz="2000" dirty="0" err="1" smtClean="0"/>
              <a:t>barang</a:t>
            </a:r>
            <a:r>
              <a:rPr lang="en-US" sz="2000" dirty="0" smtClean="0"/>
              <a:t> </a:t>
            </a:r>
            <a:r>
              <a:rPr lang="en-US" sz="2000" dirty="0" err="1" smtClean="0"/>
              <a:t>tahan</a:t>
            </a:r>
            <a:r>
              <a:rPr lang="en-US" sz="2000" dirty="0" smtClean="0"/>
              <a:t> lama </a:t>
            </a:r>
            <a:r>
              <a:rPr lang="en-US" sz="2000" dirty="0" err="1" smtClean="0"/>
              <a:t>dan</a:t>
            </a:r>
            <a:r>
              <a:rPr lang="en-US" sz="2000" dirty="0" smtClean="0"/>
              <a:t> </a:t>
            </a:r>
            <a:r>
              <a:rPr lang="en-US" sz="2000" dirty="0" err="1" smtClean="0"/>
              <a:t>cepat</a:t>
            </a:r>
            <a:r>
              <a:rPr lang="en-US" sz="2000" dirty="0" smtClean="0"/>
              <a:t> </a:t>
            </a:r>
            <a:r>
              <a:rPr lang="en-US" sz="2000" dirty="0" err="1" smtClean="0"/>
              <a:t>rusak</a:t>
            </a:r>
            <a:endParaRPr lang="en-US" sz="2000" dirty="0"/>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800600" y="228600"/>
            <a:ext cx="4191000" cy="685800"/>
          </a:xfrm>
          <a:prstGeom prst="rect">
            <a:avLst/>
          </a:prstGeo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300" dirty="0" err="1" smtClean="0">
                <a:solidFill>
                  <a:srgbClr val="FF0000"/>
                </a:solidFill>
                <a:latin typeface="+mj-lt"/>
                <a:ea typeface="+mj-ea"/>
                <a:cs typeface="+mj-cs"/>
              </a:rPr>
              <a:t>Pasar</a:t>
            </a:r>
            <a:r>
              <a:rPr lang="en-US" sz="3300" dirty="0" smtClean="0">
                <a:solidFill>
                  <a:srgbClr val="FF0000"/>
                </a:solidFill>
                <a:latin typeface="+mj-lt"/>
                <a:ea typeface="+mj-ea"/>
                <a:cs typeface="+mj-cs"/>
              </a:rPr>
              <a:t> Input </a:t>
            </a:r>
            <a:r>
              <a:rPr lang="en-US" sz="3300" dirty="0" err="1" smtClean="0">
                <a:solidFill>
                  <a:srgbClr val="FF0000"/>
                </a:solidFill>
                <a:latin typeface="+mj-lt"/>
                <a:ea typeface="+mj-ea"/>
                <a:cs typeface="+mj-cs"/>
              </a:rPr>
              <a:t>dan</a:t>
            </a:r>
            <a:r>
              <a:rPr lang="en-US" sz="3300" dirty="0" smtClean="0">
                <a:solidFill>
                  <a:srgbClr val="FF0000"/>
                </a:solidFill>
                <a:latin typeface="+mj-lt"/>
                <a:ea typeface="+mj-ea"/>
                <a:cs typeface="+mj-cs"/>
              </a:rPr>
              <a:t> Output</a:t>
            </a:r>
            <a:endParaRPr kumimoji="0" lang="en-US" sz="3300" b="0" i="0" u="none" strike="noStrike" kern="1200" cap="none" spc="0" normalizeH="0" baseline="0" noProof="0" dirty="0" smtClean="0">
              <a:ln>
                <a:noFill/>
              </a:ln>
              <a:solidFill>
                <a:srgbClr val="FF0000"/>
              </a:solidFill>
              <a:effectLst/>
              <a:uLnTx/>
              <a:uFillTx/>
              <a:latin typeface="+mj-lt"/>
              <a:ea typeface="+mj-ea"/>
              <a:cs typeface="+mj-cs"/>
            </a:endParaRPr>
          </a:p>
        </p:txBody>
      </p:sp>
      <p:sp>
        <p:nvSpPr>
          <p:cNvPr id="5" name="Rectangle 4"/>
          <p:cNvSpPr/>
          <p:nvPr/>
        </p:nvSpPr>
        <p:spPr>
          <a:xfrm>
            <a:off x="228600" y="228600"/>
            <a:ext cx="4343400" cy="1066800"/>
          </a:xfrm>
          <a:prstGeom prst="rect">
            <a:avLst/>
          </a:prstGeom>
          <a:solidFill>
            <a:schemeClr val="tx1"/>
          </a:solidFill>
          <a:ln w="28575">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chemeClr val="accent5">
                    <a:lumMod val="40000"/>
                    <a:lumOff val="60000"/>
                  </a:schemeClr>
                </a:solidFill>
              </a:rPr>
              <a:t>Pasar</a:t>
            </a:r>
            <a:r>
              <a:rPr lang="en-US" sz="2400" dirty="0" smtClean="0">
                <a:solidFill>
                  <a:schemeClr val="accent5">
                    <a:lumMod val="40000"/>
                    <a:lumOff val="60000"/>
                  </a:schemeClr>
                </a:solidFill>
              </a:rPr>
              <a:t>=</a:t>
            </a:r>
            <a:r>
              <a:rPr lang="en-US" sz="2400" dirty="0" err="1" smtClean="0"/>
              <a:t>tempat</a:t>
            </a:r>
            <a:r>
              <a:rPr lang="en-US" sz="2400" dirty="0" smtClean="0"/>
              <a:t> </a:t>
            </a:r>
            <a:r>
              <a:rPr lang="en-US" sz="2400" dirty="0" err="1" smtClean="0"/>
              <a:t>produsen</a:t>
            </a:r>
            <a:r>
              <a:rPr lang="en-US" sz="2400" dirty="0" smtClean="0"/>
              <a:t> </a:t>
            </a:r>
            <a:r>
              <a:rPr lang="en-US" sz="2400" dirty="0" err="1" smtClean="0"/>
              <a:t>menawarkan</a:t>
            </a:r>
            <a:r>
              <a:rPr lang="en-US" sz="2400" dirty="0" smtClean="0"/>
              <a:t> </a:t>
            </a:r>
            <a:r>
              <a:rPr lang="en-US" sz="2400" dirty="0" err="1" smtClean="0"/>
              <a:t>produk</a:t>
            </a:r>
            <a:r>
              <a:rPr lang="en-US" sz="2400" dirty="0" smtClean="0"/>
              <a:t> </a:t>
            </a:r>
            <a:r>
              <a:rPr lang="en-US" sz="2400" dirty="0" err="1" smtClean="0"/>
              <a:t>dan</a:t>
            </a:r>
            <a:r>
              <a:rPr lang="en-US" sz="2400" dirty="0" smtClean="0"/>
              <a:t> </a:t>
            </a:r>
            <a:r>
              <a:rPr lang="en-US" sz="2400" dirty="0" err="1" smtClean="0"/>
              <a:t>konsumen</a:t>
            </a:r>
            <a:r>
              <a:rPr lang="en-US" sz="2400" dirty="0" smtClean="0"/>
              <a:t> </a:t>
            </a:r>
            <a:r>
              <a:rPr lang="en-US" sz="2400" dirty="0" err="1" smtClean="0"/>
              <a:t>memperoleh</a:t>
            </a:r>
            <a:r>
              <a:rPr lang="en-US" sz="2400" dirty="0" smtClean="0"/>
              <a:t> </a:t>
            </a:r>
            <a:r>
              <a:rPr lang="en-US" sz="2400" dirty="0" err="1" smtClean="0"/>
              <a:t>produk</a:t>
            </a:r>
            <a:endParaRPr lang="en-US" sz="2400" dirty="0"/>
          </a:p>
        </p:txBody>
      </p:sp>
      <p:sp>
        <p:nvSpPr>
          <p:cNvPr id="6" name="Rectangle 5"/>
          <p:cNvSpPr/>
          <p:nvPr/>
        </p:nvSpPr>
        <p:spPr>
          <a:xfrm>
            <a:off x="228600" y="1447800"/>
            <a:ext cx="8915400" cy="1447800"/>
          </a:xfrm>
          <a:prstGeom prst="rect">
            <a:avLst/>
          </a:prstGeom>
          <a:solidFill>
            <a:schemeClr val="tx1"/>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chemeClr val="accent5">
                    <a:lumMod val="40000"/>
                    <a:lumOff val="60000"/>
                  </a:schemeClr>
                </a:solidFill>
              </a:rPr>
              <a:t>Struktur</a:t>
            </a:r>
            <a:r>
              <a:rPr lang="en-US" sz="2400" dirty="0" smtClean="0">
                <a:solidFill>
                  <a:schemeClr val="accent5">
                    <a:lumMod val="40000"/>
                    <a:lumOff val="60000"/>
                  </a:schemeClr>
                </a:solidFill>
              </a:rPr>
              <a:t> </a:t>
            </a:r>
            <a:r>
              <a:rPr lang="en-US" sz="2400" dirty="0" err="1" smtClean="0">
                <a:solidFill>
                  <a:schemeClr val="accent5">
                    <a:lumMod val="20000"/>
                    <a:lumOff val="80000"/>
                  </a:schemeClr>
                </a:solidFill>
              </a:rPr>
              <a:t>Pasar</a:t>
            </a:r>
            <a:r>
              <a:rPr lang="en-US" sz="2400" dirty="0" smtClean="0">
                <a:solidFill>
                  <a:schemeClr val="accent5">
                    <a:lumMod val="20000"/>
                    <a:lumOff val="80000"/>
                  </a:schemeClr>
                </a:solidFill>
              </a:rPr>
              <a:t>=</a:t>
            </a:r>
            <a:r>
              <a:rPr lang="en-US" sz="2400" dirty="0" err="1" smtClean="0">
                <a:solidFill>
                  <a:schemeClr val="bg1"/>
                </a:solidFill>
              </a:rPr>
              <a:t>Faktor-faktor</a:t>
            </a:r>
            <a:r>
              <a:rPr lang="en-US" sz="2400" dirty="0" smtClean="0">
                <a:solidFill>
                  <a:schemeClr val="bg1"/>
                </a:solidFill>
              </a:rPr>
              <a:t> yang </a:t>
            </a:r>
            <a:r>
              <a:rPr lang="en-US" sz="2400" dirty="0" err="1" smtClean="0">
                <a:solidFill>
                  <a:schemeClr val="bg1"/>
                </a:solidFill>
              </a:rPr>
              <a:t>dapat</a:t>
            </a:r>
            <a:r>
              <a:rPr lang="en-US" sz="2400" dirty="0" smtClean="0">
                <a:solidFill>
                  <a:schemeClr val="bg1"/>
                </a:solidFill>
              </a:rPr>
              <a:t> </a:t>
            </a:r>
            <a:r>
              <a:rPr lang="en-US" sz="2400" dirty="0" err="1" smtClean="0">
                <a:solidFill>
                  <a:schemeClr val="bg1"/>
                </a:solidFill>
              </a:rPr>
              <a:t>memengaruhi</a:t>
            </a:r>
            <a:r>
              <a:rPr lang="en-US" sz="2400" dirty="0" smtClean="0">
                <a:solidFill>
                  <a:schemeClr val="bg1"/>
                </a:solidFill>
              </a:rPr>
              <a:t> </a:t>
            </a:r>
            <a:r>
              <a:rPr lang="en-US" sz="2400" dirty="0" err="1" smtClean="0">
                <a:solidFill>
                  <a:schemeClr val="bg1"/>
                </a:solidFill>
              </a:rPr>
              <a:t>kinerja</a:t>
            </a:r>
            <a:r>
              <a:rPr lang="en-US" sz="2400" dirty="0" smtClean="0">
                <a:solidFill>
                  <a:schemeClr val="bg1"/>
                </a:solidFill>
              </a:rPr>
              <a:t> </a:t>
            </a:r>
            <a:r>
              <a:rPr lang="en-US" sz="2400" dirty="0" err="1" smtClean="0">
                <a:solidFill>
                  <a:schemeClr val="bg1"/>
                </a:solidFill>
              </a:rPr>
              <a:t>perusahaan</a:t>
            </a:r>
            <a:r>
              <a:rPr lang="en-US" sz="2400" dirty="0" smtClean="0">
                <a:solidFill>
                  <a:schemeClr val="bg1"/>
                </a:solidFill>
              </a:rPr>
              <a:t> </a:t>
            </a:r>
            <a:r>
              <a:rPr lang="en-US" sz="2400" dirty="0" err="1" smtClean="0">
                <a:solidFill>
                  <a:schemeClr val="bg1"/>
                </a:solidFill>
              </a:rPr>
              <a:t>di</a:t>
            </a:r>
            <a:r>
              <a:rPr lang="en-US" sz="2400" dirty="0" smtClean="0">
                <a:solidFill>
                  <a:schemeClr val="bg1"/>
                </a:solidFill>
              </a:rPr>
              <a:t> </a:t>
            </a:r>
            <a:r>
              <a:rPr lang="en-US" sz="2400" dirty="0" err="1" smtClean="0">
                <a:solidFill>
                  <a:schemeClr val="bg1"/>
                </a:solidFill>
              </a:rPr>
              <a:t>dalam</a:t>
            </a:r>
            <a:r>
              <a:rPr lang="en-US" sz="2400" dirty="0" smtClean="0">
                <a:solidFill>
                  <a:schemeClr val="bg1"/>
                </a:solidFill>
              </a:rPr>
              <a:t> </a:t>
            </a:r>
            <a:r>
              <a:rPr lang="en-US" sz="2400" dirty="0" err="1" smtClean="0">
                <a:solidFill>
                  <a:schemeClr val="bg1"/>
                </a:solidFill>
              </a:rPr>
              <a:t>pasar</a:t>
            </a:r>
            <a:r>
              <a:rPr lang="en-US" sz="2400" dirty="0" smtClean="0">
                <a:solidFill>
                  <a:schemeClr val="bg1"/>
                </a:solidFill>
              </a:rPr>
              <a:t> </a:t>
            </a:r>
            <a:r>
              <a:rPr lang="en-US" sz="2400" dirty="0" err="1" smtClean="0">
                <a:solidFill>
                  <a:schemeClr val="bg1"/>
                </a:solidFill>
              </a:rPr>
              <a:t>seperti</a:t>
            </a:r>
            <a:r>
              <a:rPr lang="en-US" sz="2400" dirty="0" smtClean="0">
                <a:solidFill>
                  <a:schemeClr val="bg1"/>
                </a:solidFill>
              </a:rPr>
              <a:t>: </a:t>
            </a:r>
            <a:r>
              <a:rPr lang="en-US" sz="2400" dirty="0" err="1" smtClean="0">
                <a:solidFill>
                  <a:schemeClr val="bg1"/>
                </a:solidFill>
              </a:rPr>
              <a:t>Jumlah</a:t>
            </a:r>
            <a:r>
              <a:rPr lang="en-US" sz="2400" dirty="0" smtClean="0">
                <a:solidFill>
                  <a:schemeClr val="bg1"/>
                </a:solidFill>
              </a:rPr>
              <a:t> </a:t>
            </a:r>
            <a:r>
              <a:rPr lang="en-US" sz="2400" dirty="0" err="1" smtClean="0">
                <a:solidFill>
                  <a:schemeClr val="bg1"/>
                </a:solidFill>
              </a:rPr>
              <a:t>perusahaan</a:t>
            </a:r>
            <a:r>
              <a:rPr lang="en-US" sz="2400" dirty="0" smtClean="0">
                <a:solidFill>
                  <a:schemeClr val="bg1"/>
                </a:solidFill>
              </a:rPr>
              <a:t> </a:t>
            </a:r>
            <a:r>
              <a:rPr lang="en-US" sz="2400" dirty="0" err="1" smtClean="0">
                <a:solidFill>
                  <a:schemeClr val="bg1"/>
                </a:solidFill>
              </a:rPr>
              <a:t>di</a:t>
            </a:r>
            <a:r>
              <a:rPr lang="en-US" sz="2400" dirty="0" smtClean="0">
                <a:solidFill>
                  <a:schemeClr val="bg1"/>
                </a:solidFill>
              </a:rPr>
              <a:t> </a:t>
            </a:r>
            <a:r>
              <a:rPr lang="en-US" sz="2400" dirty="0" err="1" smtClean="0">
                <a:solidFill>
                  <a:schemeClr val="bg1"/>
                </a:solidFill>
              </a:rPr>
              <a:t>pasar</a:t>
            </a:r>
            <a:r>
              <a:rPr lang="en-US" sz="2400" dirty="0" smtClean="0">
                <a:solidFill>
                  <a:schemeClr val="bg1"/>
                </a:solidFill>
              </a:rPr>
              <a:t>, </a:t>
            </a:r>
            <a:r>
              <a:rPr lang="en-US" sz="2400" dirty="0" err="1" smtClean="0">
                <a:solidFill>
                  <a:schemeClr val="bg1"/>
                </a:solidFill>
              </a:rPr>
              <a:t>skala</a:t>
            </a:r>
            <a:r>
              <a:rPr lang="en-US" sz="2400" dirty="0" smtClean="0">
                <a:solidFill>
                  <a:schemeClr val="bg1"/>
                </a:solidFill>
              </a:rPr>
              <a:t> </a:t>
            </a:r>
            <a:r>
              <a:rPr lang="en-US" sz="2400" dirty="0" err="1" smtClean="0">
                <a:solidFill>
                  <a:schemeClr val="bg1"/>
                </a:solidFill>
              </a:rPr>
              <a:t>produksi</a:t>
            </a:r>
            <a:r>
              <a:rPr lang="en-US" sz="2400" dirty="0" smtClean="0">
                <a:solidFill>
                  <a:schemeClr val="bg1"/>
                </a:solidFill>
              </a:rPr>
              <a:t>, </a:t>
            </a:r>
            <a:r>
              <a:rPr lang="en-US" sz="2400" dirty="0" err="1" smtClean="0">
                <a:solidFill>
                  <a:schemeClr val="bg1"/>
                </a:solidFill>
              </a:rPr>
              <a:t>jumlah</a:t>
            </a:r>
            <a:r>
              <a:rPr lang="en-US" sz="2400" dirty="0" smtClean="0">
                <a:solidFill>
                  <a:schemeClr val="bg1"/>
                </a:solidFill>
              </a:rPr>
              <a:t> </a:t>
            </a:r>
            <a:r>
              <a:rPr lang="en-US" sz="2400" dirty="0" err="1" smtClean="0">
                <a:solidFill>
                  <a:schemeClr val="bg1"/>
                </a:solidFill>
              </a:rPr>
              <a:t>pembeli</a:t>
            </a:r>
            <a:r>
              <a:rPr lang="en-US" sz="2400" dirty="0" smtClean="0">
                <a:solidFill>
                  <a:schemeClr val="bg1"/>
                </a:solidFill>
              </a:rPr>
              <a:t>, </a:t>
            </a:r>
            <a:r>
              <a:rPr lang="en-US" sz="2400" dirty="0" err="1" smtClean="0">
                <a:solidFill>
                  <a:schemeClr val="bg1"/>
                </a:solidFill>
              </a:rPr>
              <a:t>pengetahuan</a:t>
            </a:r>
            <a:r>
              <a:rPr lang="en-US" sz="2400" dirty="0" smtClean="0">
                <a:solidFill>
                  <a:schemeClr val="bg1"/>
                </a:solidFill>
              </a:rPr>
              <a:t> </a:t>
            </a:r>
            <a:r>
              <a:rPr lang="en-US" sz="2400" dirty="0" err="1" smtClean="0">
                <a:solidFill>
                  <a:schemeClr val="bg1"/>
                </a:solidFill>
              </a:rPr>
              <a:t>konsumen</a:t>
            </a:r>
            <a:r>
              <a:rPr lang="en-US" sz="2400" dirty="0" smtClean="0">
                <a:solidFill>
                  <a:schemeClr val="bg1"/>
                </a:solidFill>
              </a:rPr>
              <a:t>, </a:t>
            </a:r>
            <a:r>
              <a:rPr lang="en-US" sz="2400" dirty="0" err="1" smtClean="0">
                <a:solidFill>
                  <a:schemeClr val="bg1"/>
                </a:solidFill>
              </a:rPr>
              <a:t>kemampuan</a:t>
            </a:r>
            <a:r>
              <a:rPr lang="en-US" sz="2400" dirty="0" smtClean="0">
                <a:solidFill>
                  <a:schemeClr val="bg1"/>
                </a:solidFill>
              </a:rPr>
              <a:t> </a:t>
            </a:r>
            <a:r>
              <a:rPr lang="en-US" sz="2400" dirty="0" err="1" smtClean="0">
                <a:solidFill>
                  <a:schemeClr val="bg1"/>
                </a:solidFill>
              </a:rPr>
              <a:t>menentukan</a:t>
            </a:r>
            <a:r>
              <a:rPr lang="en-US" sz="2400" dirty="0" smtClean="0">
                <a:solidFill>
                  <a:schemeClr val="bg1"/>
                </a:solidFill>
              </a:rPr>
              <a:t> </a:t>
            </a:r>
            <a:r>
              <a:rPr lang="en-US" sz="2400" dirty="0" err="1" smtClean="0">
                <a:solidFill>
                  <a:schemeClr val="bg1"/>
                </a:solidFill>
              </a:rPr>
              <a:t>harga</a:t>
            </a:r>
            <a:r>
              <a:rPr lang="en-US" sz="2400" dirty="0" smtClean="0">
                <a:solidFill>
                  <a:schemeClr val="bg1"/>
                </a:solidFill>
              </a:rPr>
              <a:t>, </a:t>
            </a:r>
            <a:r>
              <a:rPr lang="en-US" sz="2400" dirty="0" err="1" smtClean="0">
                <a:solidFill>
                  <a:schemeClr val="bg1"/>
                </a:solidFill>
              </a:rPr>
              <a:t>dsb</a:t>
            </a:r>
            <a:r>
              <a:rPr lang="en-US" sz="2400" dirty="0" smtClean="0">
                <a:solidFill>
                  <a:schemeClr val="bg1"/>
                </a:solidFill>
              </a:rPr>
              <a:t> </a:t>
            </a:r>
            <a:endParaRPr lang="en-US" sz="2400" dirty="0">
              <a:solidFill>
                <a:schemeClr val="bg1"/>
              </a:solidFill>
            </a:endParaRPr>
          </a:p>
        </p:txBody>
      </p:sp>
      <p:sp>
        <p:nvSpPr>
          <p:cNvPr id="7" name="Rectangle 6"/>
          <p:cNvSpPr/>
          <p:nvPr/>
        </p:nvSpPr>
        <p:spPr>
          <a:xfrm>
            <a:off x="228600" y="3505200"/>
            <a:ext cx="4343400" cy="3048000"/>
          </a:xfrm>
          <a:prstGeom prst="rect">
            <a:avLst/>
          </a:prstGeom>
          <a:solidFill>
            <a:schemeClr val="tx1"/>
          </a:solidFill>
          <a:ln w="28575">
            <a:solidFill>
              <a:srgbClr val="00FF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Pasar</a:t>
            </a:r>
            <a:r>
              <a:rPr lang="en-US" sz="2400" dirty="0" smtClean="0">
                <a:solidFill>
                  <a:srgbClr val="FFFF00"/>
                </a:solidFill>
              </a:rPr>
              <a:t> Input</a:t>
            </a:r>
            <a:r>
              <a:rPr lang="en-US" sz="2400" dirty="0" smtClean="0">
                <a:solidFill>
                  <a:schemeClr val="accent5">
                    <a:lumMod val="40000"/>
                    <a:lumOff val="60000"/>
                  </a:schemeClr>
                </a:solidFill>
              </a:rPr>
              <a:t> </a:t>
            </a:r>
          </a:p>
          <a:p>
            <a:pPr algn="just"/>
            <a:r>
              <a:rPr lang="en-US" sz="2400" dirty="0" err="1" smtClean="0"/>
              <a:t>Pasar</a:t>
            </a:r>
            <a:r>
              <a:rPr lang="en-US" sz="2400" dirty="0" smtClean="0"/>
              <a:t> </a:t>
            </a:r>
            <a:r>
              <a:rPr lang="en-US" sz="2400" dirty="0" err="1" smtClean="0"/>
              <a:t>daripada</a:t>
            </a:r>
            <a:r>
              <a:rPr lang="en-US" sz="2400" dirty="0" smtClean="0"/>
              <a:t> </a:t>
            </a:r>
            <a:r>
              <a:rPr lang="en-US" sz="2400" dirty="0" err="1" smtClean="0"/>
              <a:t>Faktor</a:t>
            </a:r>
            <a:r>
              <a:rPr lang="en-US" sz="2400" dirty="0" smtClean="0"/>
              <a:t> </a:t>
            </a:r>
            <a:r>
              <a:rPr lang="en-US" sz="2400" dirty="0" err="1" smtClean="0"/>
              <a:t>produksi</a:t>
            </a:r>
            <a:r>
              <a:rPr lang="en-US" sz="2400" dirty="0" smtClean="0"/>
              <a:t> </a:t>
            </a:r>
            <a:r>
              <a:rPr lang="en-US" sz="2400" dirty="0" err="1" smtClean="0"/>
              <a:t>seperti</a:t>
            </a:r>
            <a:r>
              <a:rPr lang="en-US" sz="2400" dirty="0" smtClean="0"/>
              <a:t> </a:t>
            </a:r>
            <a:r>
              <a:rPr lang="en-US" sz="2400" dirty="0" smtClean="0">
                <a:solidFill>
                  <a:srgbClr val="FFC000"/>
                </a:solidFill>
              </a:rPr>
              <a:t>Tanah, </a:t>
            </a:r>
            <a:r>
              <a:rPr lang="en-US" sz="2400" dirty="0" err="1" smtClean="0">
                <a:solidFill>
                  <a:srgbClr val="FFC000"/>
                </a:solidFill>
              </a:rPr>
              <a:t>Tenaga</a:t>
            </a:r>
            <a:r>
              <a:rPr lang="en-US" sz="2400" dirty="0" smtClean="0">
                <a:solidFill>
                  <a:srgbClr val="FFC000"/>
                </a:solidFill>
              </a:rPr>
              <a:t> </a:t>
            </a:r>
            <a:r>
              <a:rPr lang="en-US" sz="2400" dirty="0" err="1" smtClean="0">
                <a:solidFill>
                  <a:srgbClr val="FFC000"/>
                </a:solidFill>
              </a:rPr>
              <a:t>kerja</a:t>
            </a:r>
            <a:r>
              <a:rPr lang="en-US" sz="2400" dirty="0" smtClean="0">
                <a:solidFill>
                  <a:srgbClr val="FFC000"/>
                </a:solidFill>
              </a:rPr>
              <a:t>, modal, skill</a:t>
            </a:r>
            <a:r>
              <a:rPr lang="en-US" sz="2400" dirty="0" smtClean="0"/>
              <a:t>. </a:t>
            </a:r>
            <a:r>
              <a:rPr lang="en-US" sz="2400" dirty="0" err="1" smtClean="0"/>
              <a:t>Pada</a:t>
            </a:r>
            <a:r>
              <a:rPr lang="en-US" sz="2400" dirty="0" smtClean="0"/>
              <a:t> </a:t>
            </a:r>
            <a:r>
              <a:rPr lang="en-US" sz="2400" dirty="0" err="1" smtClean="0"/>
              <a:t>pasar</a:t>
            </a:r>
            <a:r>
              <a:rPr lang="en-US" sz="2400" dirty="0" smtClean="0"/>
              <a:t> input </a:t>
            </a:r>
            <a:r>
              <a:rPr lang="en-US" sz="2400" dirty="0" err="1" smtClean="0"/>
              <a:t>ditentukan</a:t>
            </a:r>
            <a:r>
              <a:rPr lang="en-US" sz="2400" dirty="0" smtClean="0"/>
              <a:t> </a:t>
            </a:r>
            <a:r>
              <a:rPr lang="en-US" sz="2400" dirty="0" err="1" smtClean="0"/>
              <a:t>tingkat</a:t>
            </a:r>
            <a:r>
              <a:rPr lang="en-US" sz="2400" dirty="0" smtClean="0"/>
              <a:t> </a:t>
            </a:r>
            <a:r>
              <a:rPr lang="en-US" sz="2400" dirty="0" err="1" smtClean="0"/>
              <a:t>harga</a:t>
            </a:r>
            <a:r>
              <a:rPr lang="en-US" sz="2400" dirty="0" smtClean="0"/>
              <a:t>, </a:t>
            </a:r>
            <a:r>
              <a:rPr lang="en-US" sz="2400" dirty="0" err="1" smtClean="0"/>
              <a:t>upah</a:t>
            </a:r>
            <a:r>
              <a:rPr lang="en-US" sz="2400" dirty="0" smtClean="0"/>
              <a:t>, </a:t>
            </a:r>
            <a:r>
              <a:rPr lang="en-US" sz="2400" dirty="0" err="1" smtClean="0"/>
              <a:t>sewa</a:t>
            </a:r>
            <a:r>
              <a:rPr lang="en-US" sz="2400" dirty="0" smtClean="0"/>
              <a:t>, </a:t>
            </a:r>
            <a:r>
              <a:rPr lang="en-US" sz="2400" dirty="0" err="1" smtClean="0"/>
              <a:t>dan</a:t>
            </a:r>
            <a:r>
              <a:rPr lang="en-US" sz="2400" dirty="0" smtClean="0"/>
              <a:t> </a:t>
            </a:r>
            <a:r>
              <a:rPr lang="en-US" sz="2400" dirty="0" err="1" smtClean="0"/>
              <a:t>suku</a:t>
            </a:r>
            <a:r>
              <a:rPr lang="en-US" sz="2400" dirty="0" smtClean="0"/>
              <a:t> </a:t>
            </a:r>
            <a:r>
              <a:rPr lang="en-US" sz="2400" dirty="0" err="1" smtClean="0"/>
              <a:t>bunga</a:t>
            </a:r>
            <a:r>
              <a:rPr lang="en-US" sz="2400" dirty="0" smtClean="0"/>
              <a:t> yang </a:t>
            </a:r>
            <a:r>
              <a:rPr lang="en-US" sz="2400" dirty="0" err="1" smtClean="0"/>
              <a:t>kemudian</a:t>
            </a:r>
            <a:r>
              <a:rPr lang="en-US" sz="2400" dirty="0" smtClean="0"/>
              <a:t> </a:t>
            </a:r>
            <a:r>
              <a:rPr lang="en-US" sz="2400" dirty="0" err="1" smtClean="0"/>
              <a:t>menjadi</a:t>
            </a:r>
            <a:r>
              <a:rPr lang="en-US" sz="2400" dirty="0" smtClean="0"/>
              <a:t> </a:t>
            </a:r>
            <a:r>
              <a:rPr lang="en-US" sz="2400" dirty="0" err="1" smtClean="0"/>
              <a:t>pendapatan</a:t>
            </a:r>
            <a:r>
              <a:rPr lang="en-US" sz="2400" dirty="0" smtClean="0"/>
              <a:t> </a:t>
            </a:r>
            <a:r>
              <a:rPr lang="en-US" sz="2400" dirty="0" err="1" smtClean="0"/>
              <a:t>konsumen</a:t>
            </a:r>
            <a:r>
              <a:rPr lang="en-US" sz="2400" dirty="0" smtClean="0"/>
              <a:t> </a:t>
            </a:r>
            <a:endParaRPr lang="en-US" sz="2400" dirty="0"/>
          </a:p>
        </p:txBody>
      </p:sp>
      <p:sp>
        <p:nvSpPr>
          <p:cNvPr id="8" name="Rectangle 7"/>
          <p:cNvSpPr/>
          <p:nvPr/>
        </p:nvSpPr>
        <p:spPr>
          <a:xfrm>
            <a:off x="4800600" y="3581400"/>
            <a:ext cx="4114800" cy="2057400"/>
          </a:xfrm>
          <a:prstGeom prst="rect">
            <a:avLst/>
          </a:prstGeom>
          <a:solidFill>
            <a:schemeClr val="tx1"/>
          </a:solid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Pasar</a:t>
            </a:r>
            <a:r>
              <a:rPr lang="en-US" sz="2400" dirty="0" smtClean="0">
                <a:solidFill>
                  <a:srgbClr val="FFFF00"/>
                </a:solidFill>
              </a:rPr>
              <a:t> Output</a:t>
            </a:r>
          </a:p>
          <a:p>
            <a:pPr algn="just"/>
            <a:r>
              <a:rPr lang="en-US" sz="2400" dirty="0" err="1" smtClean="0">
                <a:solidFill>
                  <a:schemeClr val="accent5">
                    <a:lumMod val="40000"/>
                    <a:lumOff val="60000"/>
                  </a:schemeClr>
                </a:solidFill>
              </a:rPr>
              <a:t>T</a:t>
            </a:r>
            <a:r>
              <a:rPr lang="en-US" sz="2400" dirty="0" err="1" smtClean="0"/>
              <a:t>empat</a:t>
            </a:r>
            <a:r>
              <a:rPr lang="en-US" sz="2400" dirty="0" smtClean="0"/>
              <a:t> </a:t>
            </a:r>
            <a:r>
              <a:rPr lang="en-US" sz="2400" dirty="0" err="1" smtClean="0"/>
              <a:t>interaksi</a:t>
            </a:r>
            <a:r>
              <a:rPr lang="en-US" sz="2400" dirty="0" smtClean="0"/>
              <a:t> </a:t>
            </a:r>
            <a:r>
              <a:rPr lang="en-US" sz="2400" dirty="0" err="1" smtClean="0"/>
              <a:t>antara</a:t>
            </a:r>
            <a:r>
              <a:rPr lang="en-US" sz="2400" dirty="0" smtClean="0"/>
              <a:t> </a:t>
            </a:r>
            <a:r>
              <a:rPr lang="en-US" sz="2400" dirty="0" err="1" smtClean="0"/>
              <a:t>permintaan</a:t>
            </a:r>
            <a:r>
              <a:rPr lang="en-US" sz="2400" dirty="0" smtClean="0"/>
              <a:t> </a:t>
            </a:r>
            <a:r>
              <a:rPr lang="en-US" sz="2400" dirty="0" err="1" smtClean="0"/>
              <a:t>dan</a:t>
            </a:r>
            <a:r>
              <a:rPr lang="en-US" sz="2400" dirty="0" smtClean="0"/>
              <a:t> </a:t>
            </a:r>
            <a:r>
              <a:rPr lang="en-US" sz="2400" dirty="0" err="1" smtClean="0"/>
              <a:t>penawaran</a:t>
            </a:r>
            <a:r>
              <a:rPr lang="en-US" sz="2400" dirty="0" smtClean="0"/>
              <a:t> </a:t>
            </a:r>
            <a:r>
              <a:rPr lang="en-US" sz="2400" dirty="0" err="1" smtClean="0"/>
              <a:t>terhadap</a:t>
            </a:r>
            <a:r>
              <a:rPr lang="en-US" sz="2400" dirty="0" smtClean="0"/>
              <a:t> </a:t>
            </a:r>
            <a:r>
              <a:rPr lang="en-US" sz="2400" dirty="0" err="1" smtClean="0">
                <a:solidFill>
                  <a:srgbClr val="FFC000"/>
                </a:solidFill>
              </a:rPr>
              <a:t>barang</a:t>
            </a:r>
            <a:r>
              <a:rPr lang="en-US" sz="2400" dirty="0" smtClean="0">
                <a:solidFill>
                  <a:srgbClr val="FFC000"/>
                </a:solidFill>
              </a:rPr>
              <a:t> </a:t>
            </a:r>
            <a:r>
              <a:rPr lang="en-US" sz="2400" dirty="0" err="1" smtClean="0">
                <a:solidFill>
                  <a:srgbClr val="FFC000"/>
                </a:solidFill>
              </a:rPr>
              <a:t>dan</a:t>
            </a:r>
            <a:r>
              <a:rPr lang="en-US" sz="2400" dirty="0" smtClean="0">
                <a:solidFill>
                  <a:srgbClr val="FFC000"/>
                </a:solidFill>
              </a:rPr>
              <a:t> </a:t>
            </a:r>
            <a:r>
              <a:rPr lang="en-US" sz="2400" dirty="0" err="1" smtClean="0">
                <a:solidFill>
                  <a:srgbClr val="FFC000"/>
                </a:solidFill>
              </a:rPr>
              <a:t>jasa</a:t>
            </a:r>
            <a:r>
              <a:rPr lang="en-US" sz="2400" dirty="0" smtClean="0"/>
              <a:t> </a:t>
            </a:r>
            <a:r>
              <a:rPr lang="en-US" sz="2400" dirty="0" err="1" smtClean="0"/>
              <a:t>dari</a:t>
            </a:r>
            <a:r>
              <a:rPr lang="en-US" sz="2400" dirty="0" smtClean="0"/>
              <a:t> </a:t>
            </a:r>
            <a:r>
              <a:rPr lang="en-US" sz="2400" dirty="0" err="1" smtClean="0"/>
              <a:t>produsen</a:t>
            </a:r>
            <a:r>
              <a:rPr lang="en-US" sz="2400" dirty="0" smtClean="0"/>
              <a:t> </a:t>
            </a:r>
            <a:r>
              <a:rPr lang="en-US" sz="2400" dirty="0" err="1" smtClean="0"/>
              <a:t>ke</a:t>
            </a:r>
            <a:r>
              <a:rPr lang="en-US" sz="2400" dirty="0" smtClean="0"/>
              <a:t> </a:t>
            </a:r>
            <a:r>
              <a:rPr lang="en-US" sz="2400" dirty="0" err="1" smtClean="0"/>
              <a:t>konsumen</a:t>
            </a:r>
            <a:endParaRPr lang="en-US" sz="2400" dirty="0"/>
          </a:p>
        </p:txBody>
      </p:sp>
      <p:sp>
        <p:nvSpPr>
          <p:cNvPr id="9" name="Action Button: Home 8">
            <a:hlinkClick r:id="rId2" action="ppaction://hlinksldjump" highlightClick="1"/>
          </p:cNvPr>
          <p:cNvSpPr/>
          <p:nvPr/>
        </p:nvSpPr>
        <p:spPr>
          <a:xfrm>
            <a:off x="8686800" y="632460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731520"/>
          </a:xfrm>
        </p:spPr>
        <p:txBody>
          <a:bodyPr>
            <a:normAutofit fontScale="90000"/>
          </a:bodyPr>
          <a:lstStyle/>
          <a:p>
            <a:r>
              <a:rPr lang="en-US" dirty="0" smtClean="0">
                <a:solidFill>
                  <a:srgbClr val="FFFF00"/>
                </a:solidFill>
              </a:rPr>
              <a:t>Diagram </a:t>
            </a:r>
            <a:r>
              <a:rPr lang="en-US" dirty="0" err="1" smtClean="0">
                <a:solidFill>
                  <a:srgbClr val="FFFF00"/>
                </a:solidFill>
              </a:rPr>
              <a:t>Pasar</a:t>
            </a:r>
            <a:r>
              <a:rPr lang="en-US" dirty="0" smtClean="0">
                <a:solidFill>
                  <a:srgbClr val="FFFF00"/>
                </a:solidFill>
              </a:rPr>
              <a:t> Input </a:t>
            </a:r>
            <a:r>
              <a:rPr lang="en-US" dirty="0" err="1" smtClean="0">
                <a:solidFill>
                  <a:srgbClr val="FFFF00"/>
                </a:solidFill>
              </a:rPr>
              <a:t>dan</a:t>
            </a:r>
            <a:r>
              <a:rPr lang="en-US" dirty="0" smtClean="0">
                <a:solidFill>
                  <a:srgbClr val="FFFF00"/>
                </a:solidFill>
              </a:rPr>
              <a:t> </a:t>
            </a:r>
            <a:r>
              <a:rPr lang="en-US" dirty="0" err="1" smtClean="0">
                <a:solidFill>
                  <a:srgbClr val="FFFF00"/>
                </a:solidFill>
              </a:rPr>
              <a:t>Pasar</a:t>
            </a:r>
            <a:r>
              <a:rPr lang="en-US" dirty="0" smtClean="0">
                <a:solidFill>
                  <a:srgbClr val="FFFF00"/>
                </a:solidFill>
              </a:rPr>
              <a:t> Output</a:t>
            </a:r>
            <a:endParaRPr lang="en-US" dirty="0">
              <a:solidFill>
                <a:srgbClr val="FFFF00"/>
              </a:solidFill>
            </a:endParaRPr>
          </a:p>
        </p:txBody>
      </p:sp>
      <p:sp>
        <p:nvSpPr>
          <p:cNvPr id="3" name="Content Placeholder 2"/>
          <p:cNvSpPr>
            <a:spLocks noGrp="1"/>
          </p:cNvSpPr>
          <p:nvPr>
            <p:ph idx="1"/>
          </p:nvPr>
        </p:nvSpPr>
        <p:spPr/>
        <p:txBody>
          <a:bodyPr/>
          <a:lstStyle/>
          <a:p>
            <a:endParaRPr lang="en-US"/>
          </a:p>
        </p:txBody>
      </p:sp>
      <p:pic>
        <p:nvPicPr>
          <p:cNvPr id="4" name="Picture 2" descr="http://4.bp.blogspot.com/-2sovLD9exD4/T5JVC9j5MrI/AAAAAAAAFBs/w6AHWb5YXiE/s1600/2+pelaku.png"/>
          <p:cNvPicPr>
            <a:picLocks noChangeAspect="1" noChangeArrowheads="1"/>
          </p:cNvPicPr>
          <p:nvPr/>
        </p:nvPicPr>
        <p:blipFill>
          <a:blip r:embed="rId2"/>
          <a:srcRect/>
          <a:stretch>
            <a:fillRect/>
          </a:stretch>
        </p:blipFill>
        <p:spPr bwMode="auto">
          <a:xfrm>
            <a:off x="76200" y="1143000"/>
            <a:ext cx="8991599" cy="53949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857224" y="285728"/>
            <a:ext cx="7767664" cy="739757"/>
          </a:xfrm>
          <a:ln>
            <a:solidFill>
              <a:srgbClr val="FF0000"/>
            </a:solidFill>
          </a:ln>
        </p:spPr>
        <p:txBody>
          <a:bodyPr>
            <a:normAutofit fontScale="90000"/>
          </a:bodyPr>
          <a:lstStyle/>
          <a:p>
            <a:r>
              <a:rPr lang="en-US" sz="6000" dirty="0" err="1" smtClean="0">
                <a:solidFill>
                  <a:schemeClr val="bg1"/>
                </a:solidFill>
                <a:latin typeface="Arial" pitchFamily="34" charset="0"/>
                <a:cs typeface="Arial" pitchFamily="34" charset="0"/>
              </a:rPr>
              <a:t>Pengertian</a:t>
            </a:r>
            <a:r>
              <a:rPr lang="en-US" sz="6000" dirty="0" smtClean="0">
                <a:solidFill>
                  <a:schemeClr val="bg1"/>
                </a:solidFill>
                <a:latin typeface="Arial" pitchFamily="34" charset="0"/>
                <a:cs typeface="Arial" pitchFamily="34" charset="0"/>
              </a:rPr>
              <a:t> </a:t>
            </a:r>
            <a:r>
              <a:rPr lang="en-US" sz="6000" dirty="0" err="1" smtClean="0">
                <a:solidFill>
                  <a:schemeClr val="bg1"/>
                </a:solidFill>
                <a:latin typeface="Arial" pitchFamily="34" charset="0"/>
                <a:cs typeface="Arial" pitchFamily="34" charset="0"/>
              </a:rPr>
              <a:t>Ekonomi</a:t>
            </a:r>
            <a:endParaRPr lang="en-US" sz="6000" dirty="0">
              <a:solidFill>
                <a:schemeClr val="bg1"/>
              </a:solidFill>
              <a:latin typeface="Arial" pitchFamily="34" charset="0"/>
              <a:cs typeface="Arial" pitchFamily="34" charset="0"/>
            </a:endParaRPr>
          </a:p>
        </p:txBody>
      </p:sp>
      <p:sp>
        <p:nvSpPr>
          <p:cNvPr id="142339" name="Rectangle 3"/>
          <p:cNvSpPr>
            <a:spLocks noGrp="1" noChangeArrowheads="1"/>
          </p:cNvSpPr>
          <p:nvPr>
            <p:ph type="body" idx="1"/>
          </p:nvPr>
        </p:nvSpPr>
        <p:spPr>
          <a:xfrm>
            <a:off x="857224" y="1142984"/>
            <a:ext cx="7829576" cy="5286412"/>
          </a:xfrm>
          <a:ln>
            <a:noFill/>
          </a:ln>
        </p:spPr>
        <p:txBody>
          <a:bodyPr>
            <a:normAutofit lnSpcReduction="10000"/>
          </a:bodyPr>
          <a:lstStyle/>
          <a:p>
            <a:pPr marL="115888" indent="-115888">
              <a:buNone/>
              <a:tabLst>
                <a:tab pos="58738" algn="l"/>
              </a:tabLst>
            </a:pPr>
            <a:r>
              <a:rPr lang="en-US" sz="2800" dirty="0" smtClean="0">
                <a:solidFill>
                  <a:schemeClr val="bg1"/>
                </a:solidFill>
                <a:latin typeface="Arial" pitchFamily="34" charset="0"/>
                <a:cs typeface="Arial" pitchFamily="34" charset="0"/>
              </a:rPr>
              <a:t>1.Xenophone(</a:t>
            </a:r>
            <a:r>
              <a:rPr lang="en-US" sz="2800" dirty="0" err="1" smtClean="0">
                <a:solidFill>
                  <a:schemeClr val="bg1"/>
                </a:solidFill>
                <a:latin typeface="Arial" pitchFamily="34" charset="0"/>
                <a:cs typeface="Arial" pitchFamily="34" charset="0"/>
              </a:rPr>
              <a:t>yunani</a:t>
            </a:r>
            <a:r>
              <a:rPr lang="en-US" sz="2800" dirty="0" smtClean="0">
                <a:solidFill>
                  <a:schemeClr val="bg1"/>
                </a:solidFill>
                <a:latin typeface="Arial" pitchFamily="34" charset="0"/>
                <a:cs typeface="Arial" pitchFamily="34" charset="0"/>
              </a:rPr>
              <a:t>)=&gt;</a:t>
            </a:r>
            <a:r>
              <a:rPr lang="en-US" sz="2800" u="sng" dirty="0" err="1" smtClean="0">
                <a:solidFill>
                  <a:schemeClr val="bg1"/>
                </a:solidFill>
                <a:latin typeface="Arial" pitchFamily="34" charset="0"/>
                <a:cs typeface="Arial" pitchFamily="34" charset="0"/>
              </a:rPr>
              <a:t>Oikos</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dan</a:t>
            </a:r>
            <a:r>
              <a:rPr lang="en-US" sz="2800" dirty="0" smtClean="0">
                <a:solidFill>
                  <a:schemeClr val="bg1"/>
                </a:solidFill>
                <a:latin typeface="Arial" pitchFamily="34" charset="0"/>
                <a:cs typeface="Arial" pitchFamily="34" charset="0"/>
              </a:rPr>
              <a:t> </a:t>
            </a:r>
            <a:r>
              <a:rPr lang="en-US" sz="2800" u="sng" dirty="0" err="1" smtClean="0">
                <a:solidFill>
                  <a:schemeClr val="bg1"/>
                </a:solidFill>
                <a:latin typeface="Arial" pitchFamily="34" charset="0"/>
                <a:cs typeface="Arial" pitchFamily="34" charset="0"/>
              </a:rPr>
              <a:t>Nomos</a:t>
            </a:r>
            <a:r>
              <a:rPr lang="en-US" sz="2800" u="sng" dirty="0" smtClean="0">
                <a:solidFill>
                  <a:schemeClr val="bg1"/>
                </a:solidFill>
                <a:latin typeface="Arial" pitchFamily="34" charset="0"/>
                <a:cs typeface="Arial" pitchFamily="34" charset="0"/>
              </a:rPr>
              <a:t> </a:t>
            </a:r>
            <a:r>
              <a:rPr lang="en-US" sz="2800" dirty="0" smtClean="0">
                <a:solidFill>
                  <a:schemeClr val="bg1"/>
                </a:solidFill>
                <a:latin typeface="Arial" pitchFamily="34" charset="0"/>
                <a:cs typeface="Arial" pitchFamily="34" charset="0"/>
              </a:rPr>
              <a:t>(</a:t>
            </a:r>
            <a:r>
              <a:rPr lang="en-US" sz="2800" dirty="0" err="1" smtClean="0">
                <a:solidFill>
                  <a:schemeClr val="bg1"/>
                </a:solidFill>
                <a:latin typeface="Arial" pitchFamily="34" charset="0"/>
                <a:cs typeface="Arial" pitchFamily="34" charset="0"/>
              </a:rPr>
              <a:t>Pengaturan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rumah</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tangga</a:t>
            </a:r>
            <a:r>
              <a:rPr lang="en-US" sz="2800" dirty="0" smtClean="0">
                <a:solidFill>
                  <a:schemeClr val="bg1"/>
                </a:solidFill>
                <a:latin typeface="Arial" pitchFamily="34" charset="0"/>
                <a:cs typeface="Arial" pitchFamily="34" charset="0"/>
              </a:rPr>
              <a:t>)</a:t>
            </a:r>
          </a:p>
          <a:p>
            <a:pPr marL="115888" indent="-115888" algn="just">
              <a:buNone/>
              <a:tabLst>
                <a:tab pos="58738" algn="l"/>
              </a:tabLst>
            </a:pPr>
            <a:endParaRPr lang="en-US" sz="2800" dirty="0" smtClean="0">
              <a:solidFill>
                <a:schemeClr val="bg1"/>
              </a:solidFill>
              <a:latin typeface="Arial" pitchFamily="34" charset="0"/>
              <a:cs typeface="Arial" pitchFamily="34" charset="0"/>
            </a:endParaRPr>
          </a:p>
          <a:p>
            <a:pPr marL="115888" indent="-115888" algn="just">
              <a:buNone/>
              <a:tabLst>
                <a:tab pos="58738" algn="l"/>
              </a:tabLst>
            </a:pPr>
            <a:r>
              <a:rPr lang="en-US" sz="2800" dirty="0" smtClean="0">
                <a:solidFill>
                  <a:schemeClr val="bg1"/>
                </a:solidFill>
                <a:latin typeface="Arial" pitchFamily="34" charset="0"/>
                <a:cs typeface="Arial" pitchFamily="34" charset="0"/>
              </a:rPr>
              <a:t>2.Paul A. </a:t>
            </a:r>
            <a:r>
              <a:rPr lang="en-US" sz="2800" dirty="0" err="1" smtClean="0">
                <a:solidFill>
                  <a:schemeClr val="bg1"/>
                </a:solidFill>
                <a:latin typeface="Arial" pitchFamily="34" charset="0"/>
                <a:cs typeface="Arial" pitchFamily="34" charset="0"/>
              </a:rPr>
              <a:t>Samoelson</a:t>
            </a:r>
            <a:r>
              <a:rPr lang="en-US" sz="2800" dirty="0" smtClean="0">
                <a:solidFill>
                  <a:schemeClr val="bg1"/>
                </a:solidFill>
                <a:latin typeface="Arial" pitchFamily="34" charset="0"/>
                <a:cs typeface="Arial" pitchFamily="34" charset="0"/>
              </a:rPr>
              <a:t> =&gt;</a:t>
            </a:r>
            <a:r>
              <a:rPr lang="en-US" sz="2800" dirty="0" err="1" smtClean="0">
                <a:solidFill>
                  <a:schemeClr val="bg1"/>
                </a:solidFill>
                <a:latin typeface="Arial" pitchFamily="34" charset="0"/>
                <a:cs typeface="Arial" pitchFamily="34" charset="0"/>
              </a:rPr>
              <a:t>Studi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tentang</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perilaku</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orang</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masyarakat</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dalam</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memilih</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cara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menggunakan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sumber</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daya</a:t>
            </a:r>
            <a:r>
              <a:rPr lang="en-US" sz="2800" dirty="0" smtClean="0">
                <a:solidFill>
                  <a:schemeClr val="bg1"/>
                </a:solidFill>
                <a:latin typeface="Arial" pitchFamily="34" charset="0"/>
                <a:cs typeface="Arial" pitchFamily="34" charset="0"/>
              </a:rPr>
              <a:t> yang </a:t>
            </a:r>
            <a:r>
              <a:rPr lang="en-US" sz="2800" dirty="0" err="1" smtClean="0">
                <a:solidFill>
                  <a:schemeClr val="bg1"/>
                </a:solidFill>
                <a:latin typeface="Arial" pitchFamily="34" charset="0"/>
                <a:cs typeface="Arial" pitchFamily="34" charset="0"/>
              </a:rPr>
              <a:t>langka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memiliki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beberapa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alternatif</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penggunaan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dalam</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rangka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memproduksi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berbagai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komoditi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untuk</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menyalurkanya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baik</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saat</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ini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maupun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masa</a:t>
            </a:r>
            <a:r>
              <a:rPr lang="en-US" sz="2800" dirty="0" smtClean="0">
                <a:solidFill>
                  <a:schemeClr val="bg1"/>
                </a:solidFill>
                <a:latin typeface="Arial" pitchFamily="34" charset="0"/>
                <a:cs typeface="Arial" pitchFamily="34" charset="0"/>
              </a:rPr>
              <a:t> yang </a:t>
            </a:r>
            <a:r>
              <a:rPr lang="en-US" sz="2800" dirty="0" err="1" smtClean="0">
                <a:solidFill>
                  <a:schemeClr val="bg1"/>
                </a:solidFill>
                <a:latin typeface="Arial" pitchFamily="34" charset="0"/>
                <a:cs typeface="Arial" pitchFamily="34" charset="0"/>
              </a:rPr>
              <a:t>akan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datang</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kepada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berbagai</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individu</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dan</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kelompok</a:t>
            </a:r>
            <a:r>
              <a:rPr lang="en-US" sz="2800" dirty="0" smtClean="0">
                <a:solidFill>
                  <a:schemeClr val="bg1"/>
                </a:solidFill>
                <a:latin typeface="Arial" pitchFamily="34" charset="0"/>
                <a:cs typeface="Arial" pitchFamily="34" charset="0"/>
              </a:rPr>
              <a:t> yang </a:t>
            </a:r>
            <a:r>
              <a:rPr lang="en-US" sz="2800" dirty="0" err="1" smtClean="0">
                <a:solidFill>
                  <a:schemeClr val="bg1"/>
                </a:solidFill>
                <a:latin typeface="Arial" pitchFamily="34" charset="0"/>
                <a:cs typeface="Arial" pitchFamily="34" charset="0"/>
              </a:rPr>
              <a:t>ada</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dalam</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suatu</a:t>
            </a:r>
            <a:r>
              <a:rPr lang="en-US" sz="2800" dirty="0" smtClean="0">
                <a:solidFill>
                  <a:schemeClr val="bg1"/>
                </a:solidFill>
                <a:latin typeface="Arial" pitchFamily="34" charset="0"/>
                <a:cs typeface="Arial" pitchFamily="34" charset="0"/>
              </a:rPr>
              <a:t> </a:t>
            </a:r>
            <a:r>
              <a:rPr lang="en-US" sz="2800" dirty="0" err="1" smtClean="0">
                <a:solidFill>
                  <a:schemeClr val="bg1"/>
                </a:solidFill>
                <a:latin typeface="Arial" pitchFamily="34" charset="0"/>
                <a:cs typeface="Arial" pitchFamily="34" charset="0"/>
              </a:rPr>
              <a:t>masyarakat</a:t>
            </a:r>
            <a:endParaRPr lang="en-US" sz="2800" dirty="0">
              <a:solidFill>
                <a:schemeClr val="bg1"/>
              </a:solidFill>
              <a:latin typeface="Arial" pitchFamily="34" charset="0"/>
              <a:cs typeface="Arial" pitchFamily="34" charset="0"/>
            </a:endParaRPr>
          </a:p>
        </p:txBody>
      </p:sp>
      <p:sp>
        <p:nvSpPr>
          <p:cNvPr id="4" name="Rounded Rectangle 3"/>
          <p:cNvSpPr/>
          <p:nvPr/>
        </p:nvSpPr>
        <p:spPr>
          <a:xfrm>
            <a:off x="609600" y="1143000"/>
            <a:ext cx="7362852" cy="85725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Arial" pitchFamily="34" charset="0"/>
              <a:cs typeface="Arial" pitchFamily="34" charset="0"/>
            </a:endParaRPr>
          </a:p>
        </p:txBody>
      </p:sp>
      <p:sp>
        <p:nvSpPr>
          <p:cNvPr id="5" name="Rounded Rectangle 4"/>
          <p:cNvSpPr/>
          <p:nvPr/>
        </p:nvSpPr>
        <p:spPr>
          <a:xfrm>
            <a:off x="838200" y="2438400"/>
            <a:ext cx="7929618" cy="3733800"/>
          </a:xfrm>
          <a:prstGeom prst="roundRect">
            <a:avLst>
              <a:gd name="adj" fmla="val 2606"/>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Arial" pitchFamily="34" charset="0"/>
              <a:cs typeface="Arial" pitchFamily="34" charset="0"/>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4023360" cy="990600"/>
          </a:xfrm>
          <a:ln w="28575">
            <a:solidFill>
              <a:srgbClr val="00FF99"/>
            </a:solidFill>
            <a:prstDash val="dash"/>
          </a:ln>
        </p:spPr>
        <p:txBody>
          <a:bodyPr>
            <a:noAutofit/>
          </a:bodyPr>
          <a:lstStyle/>
          <a:p>
            <a:r>
              <a:rPr lang="en-US" sz="3600" dirty="0" err="1" smtClean="0">
                <a:solidFill>
                  <a:srgbClr val="FF0000"/>
                </a:solidFill>
              </a:rPr>
              <a:t>Pasar</a:t>
            </a:r>
            <a:r>
              <a:rPr lang="en-US" sz="3600" dirty="0" smtClean="0">
                <a:solidFill>
                  <a:srgbClr val="FF0000"/>
                </a:solidFill>
              </a:rPr>
              <a:t> </a:t>
            </a:r>
            <a:r>
              <a:rPr lang="en-US" sz="3600" dirty="0" err="1" smtClean="0">
                <a:solidFill>
                  <a:srgbClr val="FF0000"/>
                </a:solidFill>
              </a:rPr>
              <a:t>Persaingan</a:t>
            </a:r>
            <a:r>
              <a:rPr lang="en-US" sz="3600" dirty="0" smtClean="0">
                <a:solidFill>
                  <a:srgbClr val="FF0000"/>
                </a:solidFill>
              </a:rPr>
              <a:t> </a:t>
            </a:r>
            <a:r>
              <a:rPr lang="en-US" sz="3600" dirty="0" err="1" smtClean="0">
                <a:solidFill>
                  <a:srgbClr val="FF0000"/>
                </a:solidFill>
              </a:rPr>
              <a:t>Sempurna</a:t>
            </a:r>
            <a:endParaRPr lang="en-US" sz="3600" dirty="0">
              <a:solidFill>
                <a:srgbClr val="FF0000"/>
              </a:solidFill>
            </a:endParaRPr>
          </a:p>
        </p:txBody>
      </p:sp>
      <p:sp>
        <p:nvSpPr>
          <p:cNvPr id="6" name="Rectangle 5"/>
          <p:cNvSpPr/>
          <p:nvPr/>
        </p:nvSpPr>
        <p:spPr>
          <a:xfrm>
            <a:off x="76200" y="1817906"/>
            <a:ext cx="4114800" cy="4647426"/>
          </a:xfrm>
          <a:prstGeom prst="rect">
            <a:avLst/>
          </a:prstGeom>
          <a:ln w="28575">
            <a:solidFill>
              <a:srgbClr val="FF0000"/>
            </a:solidFill>
          </a:ln>
        </p:spPr>
        <p:txBody>
          <a:bodyPr>
            <a:spAutoFit/>
          </a:bodyPr>
          <a:lstStyle/>
          <a:p>
            <a:pPr marL="457200" indent="-457200" algn="ctr"/>
            <a:r>
              <a:rPr lang="en-US" sz="3200" dirty="0" smtClean="0">
                <a:solidFill>
                  <a:srgbClr val="00FF99"/>
                </a:solidFill>
              </a:rPr>
              <a:t>  </a:t>
            </a:r>
            <a:r>
              <a:rPr lang="en-US" sz="3200" dirty="0" err="1" smtClean="0">
                <a:solidFill>
                  <a:srgbClr val="00FF99"/>
                </a:solidFill>
              </a:rPr>
              <a:t>Karakteristik</a:t>
            </a:r>
            <a:endParaRPr lang="en-US" sz="3200" dirty="0" smtClean="0">
              <a:solidFill>
                <a:srgbClr val="00FF99"/>
              </a:solidFill>
            </a:endParaRPr>
          </a:p>
          <a:p>
            <a:pPr marL="457200" indent="-457200">
              <a:buAutoNum type="arabicPeriod"/>
            </a:pPr>
            <a:r>
              <a:rPr lang="en-US" sz="2400" dirty="0" err="1" smtClean="0">
                <a:solidFill>
                  <a:srgbClr val="FFFF00"/>
                </a:solidFill>
              </a:rPr>
              <a:t>Banyak</a:t>
            </a:r>
            <a:r>
              <a:rPr lang="en-US" sz="2400" dirty="0" smtClean="0">
                <a:solidFill>
                  <a:srgbClr val="FFFF00"/>
                </a:solidFill>
              </a:rPr>
              <a:t> </a:t>
            </a:r>
            <a:r>
              <a:rPr lang="en-US" sz="2400" dirty="0" err="1" smtClean="0">
                <a:solidFill>
                  <a:srgbClr val="FFFF00"/>
                </a:solidFill>
              </a:rPr>
              <a:t>Penjual</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pembeli</a:t>
            </a:r>
            <a:endParaRPr lang="en-US" sz="2400" dirty="0" smtClean="0">
              <a:solidFill>
                <a:srgbClr val="FFFF00"/>
              </a:solidFill>
            </a:endParaRPr>
          </a:p>
          <a:p>
            <a:pPr marL="457200" indent="-457200">
              <a:buAutoNum type="arabicPeriod"/>
            </a:pPr>
            <a:r>
              <a:rPr lang="en-US" sz="2400" dirty="0" err="1" smtClean="0">
                <a:solidFill>
                  <a:srgbClr val="FFFF00"/>
                </a:solidFill>
              </a:rPr>
              <a:t>Produk</a:t>
            </a:r>
            <a:r>
              <a:rPr lang="en-US" sz="2400" dirty="0" smtClean="0">
                <a:solidFill>
                  <a:srgbClr val="FFFF00"/>
                </a:solidFill>
              </a:rPr>
              <a:t> </a:t>
            </a:r>
            <a:r>
              <a:rPr lang="en-US" sz="2400" dirty="0" err="1" smtClean="0">
                <a:solidFill>
                  <a:srgbClr val="FFFF00"/>
                </a:solidFill>
              </a:rPr>
              <a:t>Homogen</a:t>
            </a:r>
            <a:endParaRPr lang="en-US" sz="2400" dirty="0" smtClean="0">
              <a:solidFill>
                <a:srgbClr val="FFFF00"/>
              </a:solidFill>
            </a:endParaRPr>
          </a:p>
          <a:p>
            <a:pPr marL="457200" indent="-457200">
              <a:buAutoNum type="arabicPeriod"/>
            </a:pPr>
            <a:r>
              <a:rPr lang="en-US" sz="2400" dirty="0" err="1" smtClean="0">
                <a:solidFill>
                  <a:srgbClr val="FFFF00"/>
                </a:solidFill>
              </a:rPr>
              <a:t>Penjual</a:t>
            </a:r>
            <a:r>
              <a:rPr lang="en-US" sz="2400" dirty="0" smtClean="0">
                <a:solidFill>
                  <a:srgbClr val="FFFF00"/>
                </a:solidFill>
              </a:rPr>
              <a:t> </a:t>
            </a:r>
            <a:r>
              <a:rPr lang="en-US" sz="2400" dirty="0" err="1" smtClean="0">
                <a:solidFill>
                  <a:srgbClr val="FFFF00"/>
                </a:solidFill>
              </a:rPr>
              <a:t>maupun</a:t>
            </a:r>
            <a:r>
              <a:rPr lang="en-US" sz="2400" dirty="0" smtClean="0">
                <a:solidFill>
                  <a:srgbClr val="FFFF00"/>
                </a:solidFill>
              </a:rPr>
              <a:t> </a:t>
            </a:r>
            <a:r>
              <a:rPr lang="en-US" sz="2400" dirty="0" err="1" smtClean="0">
                <a:solidFill>
                  <a:srgbClr val="FFFF00"/>
                </a:solidFill>
              </a:rPr>
              <a:t>pembeli</a:t>
            </a:r>
            <a:r>
              <a:rPr lang="en-US" sz="2400" dirty="0" smtClean="0">
                <a:solidFill>
                  <a:srgbClr val="FFFF00"/>
                </a:solidFill>
              </a:rPr>
              <a:t> </a:t>
            </a:r>
            <a:r>
              <a:rPr lang="en-US" sz="2400" dirty="0" err="1" smtClean="0">
                <a:solidFill>
                  <a:srgbClr val="FFFF00"/>
                </a:solidFill>
              </a:rPr>
              <a:t>secara</a:t>
            </a:r>
            <a:r>
              <a:rPr lang="en-US" sz="2400" dirty="0" smtClean="0">
                <a:solidFill>
                  <a:srgbClr val="FFFF00"/>
                </a:solidFill>
              </a:rPr>
              <a:t> </a:t>
            </a:r>
            <a:r>
              <a:rPr lang="en-US" sz="2400" dirty="0" err="1" smtClean="0">
                <a:solidFill>
                  <a:srgbClr val="FFFF00"/>
                </a:solidFill>
              </a:rPr>
              <a:t>bebas</a:t>
            </a:r>
            <a:r>
              <a:rPr lang="en-US" sz="2400" dirty="0" smtClean="0">
                <a:solidFill>
                  <a:srgbClr val="FFFF00"/>
                </a:solidFill>
              </a:rPr>
              <a:t> </a:t>
            </a:r>
            <a:r>
              <a:rPr lang="en-US" sz="2400" dirty="0" err="1" smtClean="0">
                <a:solidFill>
                  <a:srgbClr val="FFFF00"/>
                </a:solidFill>
              </a:rPr>
              <a:t>dapat</a:t>
            </a:r>
            <a:r>
              <a:rPr lang="en-US" sz="2400" dirty="0" smtClean="0">
                <a:solidFill>
                  <a:srgbClr val="FFFF00"/>
                </a:solidFill>
              </a:rPr>
              <a:t> </a:t>
            </a:r>
            <a:r>
              <a:rPr lang="en-US" sz="2400" dirty="0" err="1" smtClean="0">
                <a:solidFill>
                  <a:srgbClr val="FFFF00"/>
                </a:solidFill>
              </a:rPr>
              <a:t>masuk</a:t>
            </a:r>
            <a:r>
              <a:rPr lang="en-US" sz="2400" dirty="0" smtClean="0">
                <a:solidFill>
                  <a:srgbClr val="FFFF00"/>
                </a:solidFill>
              </a:rPr>
              <a:t> </a:t>
            </a:r>
            <a:r>
              <a:rPr lang="en-US" sz="2400" dirty="0" err="1" smtClean="0">
                <a:solidFill>
                  <a:srgbClr val="FFFF00"/>
                </a:solidFill>
              </a:rPr>
              <a:t>dan</a:t>
            </a:r>
            <a:r>
              <a:rPr lang="en-US" sz="2400" dirty="0" smtClean="0">
                <a:solidFill>
                  <a:srgbClr val="FFFF00"/>
                </a:solidFill>
              </a:rPr>
              <a:t> </a:t>
            </a:r>
            <a:r>
              <a:rPr lang="en-US" sz="2400" dirty="0" err="1" smtClean="0">
                <a:solidFill>
                  <a:srgbClr val="FFFF00"/>
                </a:solidFill>
              </a:rPr>
              <a:t>keluar</a:t>
            </a:r>
            <a:r>
              <a:rPr lang="en-US" sz="2400" dirty="0" smtClean="0">
                <a:solidFill>
                  <a:srgbClr val="FFFF00"/>
                </a:solidFill>
              </a:rPr>
              <a:t> </a:t>
            </a:r>
            <a:r>
              <a:rPr lang="en-US" sz="2400" dirty="0" err="1" smtClean="0">
                <a:solidFill>
                  <a:srgbClr val="FFFF00"/>
                </a:solidFill>
              </a:rPr>
              <a:t>pasar</a:t>
            </a:r>
            <a:endParaRPr lang="en-US" sz="2400" dirty="0" smtClean="0">
              <a:solidFill>
                <a:srgbClr val="FFFF00"/>
              </a:solidFill>
            </a:endParaRPr>
          </a:p>
          <a:p>
            <a:pPr marL="457200" indent="-457200">
              <a:buAutoNum type="arabicPeriod"/>
            </a:pPr>
            <a:r>
              <a:rPr lang="en-US" sz="2400" dirty="0" err="1" smtClean="0">
                <a:solidFill>
                  <a:srgbClr val="FFFF00"/>
                </a:solidFill>
              </a:rPr>
              <a:t>Adanya</a:t>
            </a:r>
            <a:r>
              <a:rPr lang="en-US" sz="2400" dirty="0" smtClean="0">
                <a:solidFill>
                  <a:srgbClr val="FFFF00"/>
                </a:solidFill>
              </a:rPr>
              <a:t> </a:t>
            </a:r>
            <a:r>
              <a:rPr lang="en-US" sz="2400" dirty="0" err="1" smtClean="0">
                <a:solidFill>
                  <a:srgbClr val="FFFF00"/>
                </a:solidFill>
              </a:rPr>
              <a:t>mobilitas</a:t>
            </a:r>
            <a:r>
              <a:rPr lang="en-US" sz="2400" dirty="0" smtClean="0">
                <a:solidFill>
                  <a:srgbClr val="FFFF00"/>
                </a:solidFill>
              </a:rPr>
              <a:t> yang </a:t>
            </a:r>
            <a:r>
              <a:rPr lang="en-US" sz="2400" dirty="0" err="1" smtClean="0">
                <a:solidFill>
                  <a:srgbClr val="FFFF00"/>
                </a:solidFill>
              </a:rPr>
              <a:t>sempurna</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sumber</a:t>
            </a:r>
            <a:r>
              <a:rPr lang="en-US" sz="2400" dirty="0" smtClean="0">
                <a:solidFill>
                  <a:srgbClr val="FFFF00"/>
                </a:solidFill>
              </a:rPr>
              <a:t> </a:t>
            </a:r>
            <a:r>
              <a:rPr lang="en-US" sz="2400" dirty="0" err="1" smtClean="0">
                <a:solidFill>
                  <a:srgbClr val="FFFF00"/>
                </a:solidFill>
              </a:rPr>
              <a:t>daya</a:t>
            </a:r>
            <a:endParaRPr lang="en-US" sz="2400" dirty="0" smtClean="0">
              <a:solidFill>
                <a:srgbClr val="FFFF00"/>
              </a:solidFill>
            </a:endParaRPr>
          </a:p>
          <a:p>
            <a:pPr marL="457200" indent="-457200">
              <a:buAutoNum type="arabicPeriod"/>
            </a:pPr>
            <a:r>
              <a:rPr lang="en-US" sz="2400" dirty="0" err="1" smtClean="0">
                <a:solidFill>
                  <a:srgbClr val="FFFF00"/>
                </a:solidFill>
              </a:rPr>
              <a:t>Penjual</a:t>
            </a:r>
            <a:r>
              <a:rPr lang="en-US" sz="2400" dirty="0" smtClean="0">
                <a:solidFill>
                  <a:srgbClr val="FFFF00"/>
                </a:solidFill>
              </a:rPr>
              <a:t> </a:t>
            </a:r>
            <a:r>
              <a:rPr lang="en-US" sz="2400" dirty="0" err="1" smtClean="0">
                <a:solidFill>
                  <a:srgbClr val="FFFF00"/>
                </a:solidFill>
              </a:rPr>
              <a:t>maupun</a:t>
            </a:r>
            <a:r>
              <a:rPr lang="en-US" sz="2400" dirty="0" smtClean="0">
                <a:solidFill>
                  <a:srgbClr val="FFFF00"/>
                </a:solidFill>
              </a:rPr>
              <a:t> </a:t>
            </a:r>
            <a:r>
              <a:rPr lang="en-US" sz="2400" dirty="0" err="1" smtClean="0">
                <a:solidFill>
                  <a:srgbClr val="FFFF00"/>
                </a:solidFill>
              </a:rPr>
              <a:t>pembeli</a:t>
            </a:r>
            <a:r>
              <a:rPr lang="en-US" sz="2400" dirty="0" smtClean="0">
                <a:solidFill>
                  <a:srgbClr val="FFFF00"/>
                </a:solidFill>
              </a:rPr>
              <a:t> </a:t>
            </a:r>
            <a:r>
              <a:rPr lang="en-US" sz="2400" dirty="0" err="1" smtClean="0">
                <a:solidFill>
                  <a:srgbClr val="FFFF00"/>
                </a:solidFill>
              </a:rPr>
              <a:t>memiliki</a:t>
            </a:r>
            <a:r>
              <a:rPr lang="en-US" sz="2400" dirty="0" smtClean="0">
                <a:solidFill>
                  <a:srgbClr val="FFFF00"/>
                </a:solidFill>
              </a:rPr>
              <a:t> </a:t>
            </a:r>
            <a:r>
              <a:rPr lang="en-US" sz="2400" dirty="0" err="1" smtClean="0">
                <a:solidFill>
                  <a:srgbClr val="FFFF00"/>
                </a:solidFill>
              </a:rPr>
              <a:t>pengetahuan</a:t>
            </a:r>
            <a:r>
              <a:rPr lang="en-US" sz="2400" dirty="0" smtClean="0">
                <a:solidFill>
                  <a:srgbClr val="FFFF00"/>
                </a:solidFill>
              </a:rPr>
              <a:t> </a:t>
            </a:r>
            <a:r>
              <a:rPr lang="en-US" sz="2400" dirty="0" err="1" smtClean="0">
                <a:solidFill>
                  <a:srgbClr val="FFFF00"/>
                </a:solidFill>
              </a:rPr>
              <a:t>sempurna</a:t>
            </a:r>
            <a:endParaRPr lang="en-US" sz="2400" dirty="0" smtClean="0">
              <a:solidFill>
                <a:srgbClr val="FFFF00"/>
              </a:solidFill>
            </a:endParaRPr>
          </a:p>
        </p:txBody>
      </p:sp>
      <p:sp>
        <p:nvSpPr>
          <p:cNvPr id="7" name="Rectangle 6"/>
          <p:cNvSpPr/>
          <p:nvPr/>
        </p:nvSpPr>
        <p:spPr>
          <a:xfrm>
            <a:off x="3352800" y="76200"/>
            <a:ext cx="2514600" cy="457200"/>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Pasar</a:t>
            </a:r>
            <a:r>
              <a:rPr lang="en-US" sz="2800" dirty="0" smtClean="0"/>
              <a:t> Output</a:t>
            </a:r>
            <a:endParaRPr lang="en-US" sz="2800" dirty="0"/>
          </a:p>
        </p:txBody>
      </p:sp>
      <p:sp>
        <p:nvSpPr>
          <p:cNvPr id="8" name="Title 1"/>
          <p:cNvSpPr txBox="1">
            <a:spLocks/>
          </p:cNvSpPr>
          <p:nvPr/>
        </p:nvSpPr>
        <p:spPr>
          <a:xfrm>
            <a:off x="4419600" y="609600"/>
            <a:ext cx="4572000" cy="990600"/>
          </a:xfrm>
          <a:prstGeom prst="rect">
            <a:avLst/>
          </a:prstGeom>
          <a:ln w="28575">
            <a:solidFill>
              <a:srgbClr val="00B0F0"/>
            </a:solidFill>
            <a:prstDash val="dash"/>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FF0000"/>
                </a:solidFill>
                <a:effectLst/>
                <a:uLnTx/>
                <a:uFillTx/>
                <a:latin typeface="+mj-lt"/>
                <a:ea typeface="+mj-ea"/>
                <a:cs typeface="+mj-cs"/>
              </a:rPr>
              <a:t>Pasar</a:t>
            </a:r>
            <a:r>
              <a:rPr kumimoji="0" lang="en-US" sz="3600" b="0" i="0" u="none" strike="noStrike" kern="1200" cap="none" spc="0" normalizeH="0" baseline="0" noProof="0" dirty="0" smtClean="0">
                <a:ln>
                  <a:noFill/>
                </a:ln>
                <a:solidFill>
                  <a:srgbClr val="FF0000"/>
                </a:solidFill>
                <a:effectLst/>
                <a:uLnTx/>
                <a:uFillTx/>
                <a:latin typeface="+mj-lt"/>
                <a:ea typeface="+mj-ea"/>
                <a:cs typeface="+mj-cs"/>
              </a:rPr>
              <a:t> </a:t>
            </a:r>
            <a:r>
              <a:rPr kumimoji="0" lang="en-US" sz="3600" b="0" i="0" u="none" strike="noStrike" kern="1200" cap="none" spc="0" normalizeH="0" baseline="0" noProof="0" dirty="0" err="1" smtClean="0">
                <a:ln>
                  <a:noFill/>
                </a:ln>
                <a:solidFill>
                  <a:srgbClr val="FF0000"/>
                </a:solidFill>
                <a:effectLst/>
                <a:uLnTx/>
                <a:uFillTx/>
                <a:latin typeface="+mj-lt"/>
                <a:ea typeface="+mj-ea"/>
                <a:cs typeface="+mj-cs"/>
              </a:rPr>
              <a:t>Persaingan</a:t>
            </a:r>
            <a:r>
              <a:rPr lang="en-US" sz="3600" dirty="0" smtClean="0">
                <a:solidFill>
                  <a:srgbClr val="FF0000"/>
                </a:solidFill>
                <a:latin typeface="+mj-lt"/>
                <a:ea typeface="+mj-ea"/>
                <a:cs typeface="+mj-cs"/>
              </a:rPr>
              <a:t> </a:t>
            </a:r>
            <a:r>
              <a:rPr lang="en-US" sz="3600" dirty="0" err="1" smtClean="0">
                <a:solidFill>
                  <a:srgbClr val="FF0000"/>
                </a:solidFill>
                <a:latin typeface="+mj-lt"/>
                <a:ea typeface="+mj-ea"/>
                <a:cs typeface="+mj-cs"/>
              </a:rPr>
              <a:t>Tidak</a:t>
            </a:r>
            <a:r>
              <a:rPr lang="en-US" sz="3600" dirty="0" smtClean="0">
                <a:solidFill>
                  <a:srgbClr val="FF0000"/>
                </a:solidFill>
                <a:latin typeface="+mj-lt"/>
                <a:ea typeface="+mj-ea"/>
                <a:cs typeface="+mj-cs"/>
              </a:rPr>
              <a:t> </a:t>
            </a:r>
            <a:r>
              <a:rPr lang="en-US" sz="3600" dirty="0" err="1" smtClean="0">
                <a:solidFill>
                  <a:srgbClr val="FF0000"/>
                </a:solidFill>
                <a:latin typeface="+mj-lt"/>
                <a:ea typeface="+mj-ea"/>
                <a:cs typeface="+mj-cs"/>
              </a:rPr>
              <a:t>Sempurna</a:t>
            </a:r>
            <a:endParaRPr kumimoji="0" lang="en-US" sz="3600" b="0" i="0" u="none" strike="noStrike" kern="1200" cap="none" spc="0" normalizeH="0" baseline="0" noProof="0" dirty="0">
              <a:ln>
                <a:noFill/>
              </a:ln>
              <a:solidFill>
                <a:srgbClr val="FF0000"/>
              </a:solidFill>
              <a:effectLst/>
              <a:uLnTx/>
              <a:uFillTx/>
              <a:latin typeface="+mj-lt"/>
              <a:ea typeface="+mj-ea"/>
              <a:cs typeface="+mj-cs"/>
            </a:endParaRPr>
          </a:p>
        </p:txBody>
      </p:sp>
      <p:sp>
        <p:nvSpPr>
          <p:cNvPr id="10" name="Rectangle 9"/>
          <p:cNvSpPr/>
          <p:nvPr/>
        </p:nvSpPr>
        <p:spPr>
          <a:xfrm rot="10800000" flipV="1">
            <a:off x="4404360" y="1676400"/>
            <a:ext cx="4663440" cy="5029200"/>
          </a:xfrm>
          <a:prstGeom prst="rect">
            <a:avLst/>
          </a:prstGeom>
          <a:noFill/>
          <a:ln>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FF0000"/>
                </a:solidFill>
              </a:rPr>
              <a:t>Pasar</a:t>
            </a:r>
            <a:r>
              <a:rPr lang="en-US" sz="2200" dirty="0" smtClean="0">
                <a:solidFill>
                  <a:srgbClr val="FF0000"/>
                </a:solidFill>
              </a:rPr>
              <a:t> </a:t>
            </a:r>
            <a:r>
              <a:rPr lang="en-US" sz="2200" dirty="0" err="1" smtClean="0">
                <a:solidFill>
                  <a:srgbClr val="FF0000"/>
                </a:solidFill>
              </a:rPr>
              <a:t>Monopoli</a:t>
            </a:r>
            <a:r>
              <a:rPr lang="en-US" sz="2200" dirty="0" smtClean="0">
                <a:solidFill>
                  <a:srgbClr val="FF0000"/>
                </a:solidFill>
              </a:rPr>
              <a:t>=</a:t>
            </a:r>
            <a:r>
              <a:rPr lang="en-US" sz="2200" dirty="0" err="1" smtClean="0">
                <a:solidFill>
                  <a:srgbClr val="FF0000"/>
                </a:solidFill>
              </a:rPr>
              <a:t>terdapat</a:t>
            </a:r>
            <a:r>
              <a:rPr lang="en-US" sz="2200" dirty="0" smtClean="0">
                <a:solidFill>
                  <a:srgbClr val="FF0000"/>
                </a:solidFill>
              </a:rPr>
              <a:t> </a:t>
            </a:r>
            <a:r>
              <a:rPr lang="en-US" sz="2200" dirty="0" err="1" smtClean="0">
                <a:solidFill>
                  <a:srgbClr val="FF0000"/>
                </a:solidFill>
              </a:rPr>
              <a:t>satu</a:t>
            </a:r>
            <a:r>
              <a:rPr lang="en-US" sz="2200" dirty="0" smtClean="0">
                <a:solidFill>
                  <a:srgbClr val="FF0000"/>
                </a:solidFill>
              </a:rPr>
              <a:t>  </a:t>
            </a:r>
            <a:r>
              <a:rPr lang="en-US" sz="2200" dirty="0" err="1" smtClean="0">
                <a:solidFill>
                  <a:srgbClr val="FF0000"/>
                </a:solidFill>
              </a:rPr>
              <a:t>penjual</a:t>
            </a:r>
            <a:endParaRPr lang="en-US" sz="2200" dirty="0" smtClean="0">
              <a:solidFill>
                <a:srgbClr val="FF0000"/>
              </a:solidFill>
            </a:endParaRPr>
          </a:p>
          <a:p>
            <a:r>
              <a:rPr lang="en-US" sz="2200" dirty="0" err="1" smtClean="0">
                <a:solidFill>
                  <a:srgbClr val="FFFF00"/>
                </a:solidFill>
              </a:rPr>
              <a:t>Pasar</a:t>
            </a:r>
            <a:r>
              <a:rPr lang="en-US" sz="2200" dirty="0" smtClean="0">
                <a:solidFill>
                  <a:srgbClr val="FFFF00"/>
                </a:solidFill>
              </a:rPr>
              <a:t> </a:t>
            </a:r>
            <a:r>
              <a:rPr lang="en-US" sz="2200" dirty="0" err="1" smtClean="0">
                <a:solidFill>
                  <a:srgbClr val="FFFF00"/>
                </a:solidFill>
              </a:rPr>
              <a:t>Duopoli</a:t>
            </a:r>
            <a:r>
              <a:rPr lang="en-US" sz="2200" dirty="0" smtClean="0">
                <a:solidFill>
                  <a:srgbClr val="FFFF00"/>
                </a:solidFill>
              </a:rPr>
              <a:t>= </a:t>
            </a:r>
            <a:r>
              <a:rPr lang="en-US" sz="2200" dirty="0" err="1" smtClean="0">
                <a:solidFill>
                  <a:srgbClr val="FFFF00"/>
                </a:solidFill>
              </a:rPr>
              <a:t>terdapat</a:t>
            </a:r>
            <a:r>
              <a:rPr lang="en-US" sz="2200" dirty="0" smtClean="0">
                <a:solidFill>
                  <a:srgbClr val="FFFF00"/>
                </a:solidFill>
              </a:rPr>
              <a:t> </a:t>
            </a:r>
            <a:r>
              <a:rPr lang="en-US" sz="2200" dirty="0" err="1" smtClean="0">
                <a:solidFill>
                  <a:srgbClr val="FFFF00"/>
                </a:solidFill>
              </a:rPr>
              <a:t>dua</a:t>
            </a:r>
            <a:r>
              <a:rPr lang="en-US" sz="2200" dirty="0" smtClean="0">
                <a:solidFill>
                  <a:srgbClr val="FFFF00"/>
                </a:solidFill>
              </a:rPr>
              <a:t> </a:t>
            </a:r>
            <a:r>
              <a:rPr lang="en-US" sz="2200" dirty="0" err="1" smtClean="0">
                <a:solidFill>
                  <a:srgbClr val="FFFF00"/>
                </a:solidFill>
              </a:rPr>
              <a:t>pihak</a:t>
            </a:r>
            <a:r>
              <a:rPr lang="en-US" sz="2200" dirty="0" smtClean="0">
                <a:solidFill>
                  <a:srgbClr val="FFFF00"/>
                </a:solidFill>
              </a:rPr>
              <a:t> </a:t>
            </a:r>
            <a:r>
              <a:rPr lang="en-US" sz="2200" dirty="0" err="1" smtClean="0">
                <a:solidFill>
                  <a:srgbClr val="FFFF00"/>
                </a:solidFill>
              </a:rPr>
              <a:t>penjual</a:t>
            </a:r>
            <a:endParaRPr lang="en-US" sz="2200" dirty="0" smtClean="0">
              <a:solidFill>
                <a:srgbClr val="FFFF00"/>
              </a:solidFill>
            </a:endParaRPr>
          </a:p>
          <a:p>
            <a:r>
              <a:rPr lang="en-US" sz="2200" dirty="0" err="1" smtClean="0">
                <a:solidFill>
                  <a:srgbClr val="FFC000"/>
                </a:solidFill>
              </a:rPr>
              <a:t>Pasar</a:t>
            </a:r>
            <a:r>
              <a:rPr lang="en-US" sz="2200" dirty="0" smtClean="0">
                <a:solidFill>
                  <a:srgbClr val="FFC000"/>
                </a:solidFill>
              </a:rPr>
              <a:t> </a:t>
            </a:r>
            <a:r>
              <a:rPr lang="en-US" sz="2200" dirty="0" err="1" smtClean="0">
                <a:solidFill>
                  <a:srgbClr val="FFC000"/>
                </a:solidFill>
              </a:rPr>
              <a:t>oligopoli</a:t>
            </a:r>
            <a:r>
              <a:rPr lang="en-US" sz="2200" dirty="0" smtClean="0">
                <a:solidFill>
                  <a:srgbClr val="FFC000"/>
                </a:solidFill>
              </a:rPr>
              <a:t>=</a:t>
            </a:r>
            <a:r>
              <a:rPr lang="en-US" sz="2200" dirty="0" err="1" smtClean="0">
                <a:solidFill>
                  <a:srgbClr val="FFC000"/>
                </a:solidFill>
              </a:rPr>
              <a:t>pasar</a:t>
            </a:r>
            <a:r>
              <a:rPr lang="en-US" sz="2200" dirty="0" smtClean="0">
                <a:solidFill>
                  <a:srgbClr val="FFC000"/>
                </a:solidFill>
              </a:rPr>
              <a:t> yang </a:t>
            </a:r>
            <a:r>
              <a:rPr lang="en-US" sz="2200" dirty="0" err="1" smtClean="0">
                <a:solidFill>
                  <a:srgbClr val="FFC000"/>
                </a:solidFill>
              </a:rPr>
              <a:t>terdapat</a:t>
            </a:r>
            <a:r>
              <a:rPr lang="en-US" sz="2200" dirty="0" smtClean="0">
                <a:solidFill>
                  <a:srgbClr val="FFC000"/>
                </a:solidFill>
              </a:rPr>
              <a:t> </a:t>
            </a:r>
            <a:r>
              <a:rPr lang="en-US" sz="2200" dirty="0" err="1" smtClean="0">
                <a:solidFill>
                  <a:srgbClr val="FFC000"/>
                </a:solidFill>
              </a:rPr>
              <a:t>beberapa</a:t>
            </a:r>
            <a:r>
              <a:rPr lang="en-US" sz="2200" dirty="0" smtClean="0">
                <a:solidFill>
                  <a:srgbClr val="FFC000"/>
                </a:solidFill>
              </a:rPr>
              <a:t> </a:t>
            </a:r>
            <a:r>
              <a:rPr lang="en-US" sz="2200" dirty="0" err="1" smtClean="0">
                <a:solidFill>
                  <a:srgbClr val="FFC000"/>
                </a:solidFill>
              </a:rPr>
              <a:t>penjual</a:t>
            </a:r>
            <a:r>
              <a:rPr lang="en-US" sz="2200" dirty="0" smtClean="0">
                <a:solidFill>
                  <a:srgbClr val="FFC000"/>
                </a:solidFill>
              </a:rPr>
              <a:t>, </a:t>
            </a:r>
            <a:r>
              <a:rPr lang="en-US" sz="2200" dirty="0" err="1" smtClean="0">
                <a:solidFill>
                  <a:srgbClr val="FFC000"/>
                </a:solidFill>
              </a:rPr>
              <a:t>susah</a:t>
            </a:r>
            <a:r>
              <a:rPr lang="en-US" sz="2200" dirty="0" smtClean="0">
                <a:solidFill>
                  <a:srgbClr val="FFC000"/>
                </a:solidFill>
              </a:rPr>
              <a:t> </a:t>
            </a:r>
            <a:r>
              <a:rPr lang="en-US" sz="2200" dirty="0" err="1" smtClean="0">
                <a:solidFill>
                  <a:srgbClr val="FFC000"/>
                </a:solidFill>
              </a:rPr>
              <a:t>masuk</a:t>
            </a:r>
            <a:r>
              <a:rPr lang="en-US" sz="2200" dirty="0" smtClean="0">
                <a:solidFill>
                  <a:srgbClr val="FFC000"/>
                </a:solidFill>
              </a:rPr>
              <a:t> </a:t>
            </a:r>
            <a:r>
              <a:rPr lang="en-US" sz="2200" dirty="0" err="1" smtClean="0">
                <a:solidFill>
                  <a:srgbClr val="FFC000"/>
                </a:solidFill>
              </a:rPr>
              <a:t>pasar</a:t>
            </a:r>
            <a:endParaRPr lang="en-US" sz="2200" dirty="0" smtClean="0">
              <a:solidFill>
                <a:srgbClr val="FFC000"/>
              </a:solidFill>
            </a:endParaRPr>
          </a:p>
          <a:p>
            <a:r>
              <a:rPr lang="en-US" sz="2200" dirty="0" err="1" smtClean="0">
                <a:solidFill>
                  <a:schemeClr val="accent5"/>
                </a:solidFill>
              </a:rPr>
              <a:t>Pasar</a:t>
            </a:r>
            <a:r>
              <a:rPr lang="en-US" sz="2200" dirty="0" smtClean="0">
                <a:solidFill>
                  <a:schemeClr val="accent5"/>
                </a:solidFill>
              </a:rPr>
              <a:t> </a:t>
            </a:r>
            <a:r>
              <a:rPr lang="en-US" sz="2200" dirty="0" err="1" smtClean="0">
                <a:solidFill>
                  <a:schemeClr val="accent5"/>
                </a:solidFill>
              </a:rPr>
              <a:t>monopolisitis</a:t>
            </a:r>
            <a:r>
              <a:rPr lang="en-US" sz="2200" dirty="0" smtClean="0">
                <a:solidFill>
                  <a:schemeClr val="accent5"/>
                </a:solidFill>
              </a:rPr>
              <a:t>=</a:t>
            </a:r>
            <a:r>
              <a:rPr lang="en-US" sz="2200" dirty="0" err="1" smtClean="0">
                <a:solidFill>
                  <a:schemeClr val="accent5"/>
                </a:solidFill>
              </a:rPr>
              <a:t>banyak</a:t>
            </a:r>
            <a:r>
              <a:rPr lang="en-US" sz="2200" dirty="0" smtClean="0">
                <a:solidFill>
                  <a:schemeClr val="accent5"/>
                </a:solidFill>
              </a:rPr>
              <a:t> </a:t>
            </a:r>
            <a:r>
              <a:rPr lang="en-US" sz="2200" dirty="0" err="1" smtClean="0">
                <a:solidFill>
                  <a:schemeClr val="accent5"/>
                </a:solidFill>
              </a:rPr>
              <a:t>penjual</a:t>
            </a:r>
            <a:r>
              <a:rPr lang="en-US" sz="2200" dirty="0" smtClean="0">
                <a:solidFill>
                  <a:schemeClr val="accent5"/>
                </a:solidFill>
              </a:rPr>
              <a:t> </a:t>
            </a:r>
            <a:r>
              <a:rPr lang="en-US" sz="2200" dirty="0" err="1" smtClean="0">
                <a:solidFill>
                  <a:schemeClr val="accent5"/>
                </a:solidFill>
              </a:rPr>
              <a:t>tetapi</a:t>
            </a:r>
            <a:r>
              <a:rPr lang="en-US" sz="2200" dirty="0" smtClean="0">
                <a:solidFill>
                  <a:schemeClr val="accent5"/>
                </a:solidFill>
              </a:rPr>
              <a:t> </a:t>
            </a:r>
            <a:r>
              <a:rPr lang="en-US" sz="2200" dirty="0" err="1" smtClean="0">
                <a:solidFill>
                  <a:schemeClr val="accent5"/>
                </a:solidFill>
              </a:rPr>
              <a:t>tiap</a:t>
            </a:r>
            <a:r>
              <a:rPr lang="en-US" sz="2200" dirty="0" smtClean="0">
                <a:solidFill>
                  <a:schemeClr val="accent5"/>
                </a:solidFill>
              </a:rPr>
              <a:t> </a:t>
            </a:r>
            <a:r>
              <a:rPr lang="en-US" sz="2200" dirty="0" err="1" smtClean="0">
                <a:solidFill>
                  <a:schemeClr val="accent5"/>
                </a:solidFill>
              </a:rPr>
              <a:t>penjual</a:t>
            </a:r>
            <a:r>
              <a:rPr lang="en-US" sz="2200" dirty="0" smtClean="0">
                <a:solidFill>
                  <a:schemeClr val="accent5"/>
                </a:solidFill>
              </a:rPr>
              <a:t> </a:t>
            </a:r>
            <a:r>
              <a:rPr lang="en-US" sz="2200" dirty="0" err="1" smtClean="0">
                <a:solidFill>
                  <a:schemeClr val="accent5"/>
                </a:solidFill>
              </a:rPr>
              <a:t>menjual</a:t>
            </a:r>
            <a:r>
              <a:rPr lang="en-US" sz="2200" dirty="0" smtClean="0">
                <a:solidFill>
                  <a:schemeClr val="accent5"/>
                </a:solidFill>
              </a:rPr>
              <a:t> </a:t>
            </a:r>
            <a:r>
              <a:rPr lang="en-US" sz="2200" dirty="0" err="1" smtClean="0">
                <a:solidFill>
                  <a:schemeClr val="accent5"/>
                </a:solidFill>
              </a:rPr>
              <a:t>ciri</a:t>
            </a:r>
            <a:r>
              <a:rPr lang="en-US" sz="2200" dirty="0" smtClean="0">
                <a:solidFill>
                  <a:schemeClr val="accent5"/>
                </a:solidFill>
              </a:rPr>
              <a:t> </a:t>
            </a:r>
            <a:r>
              <a:rPr lang="en-US" sz="2200" dirty="0" err="1" smtClean="0">
                <a:solidFill>
                  <a:schemeClr val="accent5"/>
                </a:solidFill>
              </a:rPr>
              <a:t>barang</a:t>
            </a:r>
            <a:r>
              <a:rPr lang="en-US" sz="2200" dirty="0" smtClean="0">
                <a:solidFill>
                  <a:schemeClr val="accent5"/>
                </a:solidFill>
              </a:rPr>
              <a:t> yang </a:t>
            </a:r>
            <a:r>
              <a:rPr lang="en-US" sz="2200" dirty="0" err="1" smtClean="0">
                <a:solidFill>
                  <a:schemeClr val="accent5"/>
                </a:solidFill>
              </a:rPr>
              <a:t>berbeda</a:t>
            </a:r>
            <a:r>
              <a:rPr lang="en-US" sz="2200" dirty="0" smtClean="0">
                <a:solidFill>
                  <a:schemeClr val="accent5"/>
                </a:solidFill>
              </a:rPr>
              <a:t> (</a:t>
            </a:r>
            <a:r>
              <a:rPr lang="en-US" sz="2200" dirty="0" err="1" smtClean="0">
                <a:solidFill>
                  <a:schemeClr val="accent5"/>
                </a:solidFill>
              </a:rPr>
              <a:t>diferensiasi</a:t>
            </a:r>
            <a:r>
              <a:rPr lang="en-US" sz="2200" dirty="0" smtClean="0">
                <a:solidFill>
                  <a:schemeClr val="accent5"/>
                </a:solidFill>
              </a:rPr>
              <a:t> </a:t>
            </a:r>
            <a:r>
              <a:rPr lang="en-US" sz="2200" dirty="0" err="1" smtClean="0">
                <a:solidFill>
                  <a:schemeClr val="accent5"/>
                </a:solidFill>
              </a:rPr>
              <a:t>barang</a:t>
            </a:r>
            <a:r>
              <a:rPr lang="en-US" sz="2200" dirty="0" smtClean="0">
                <a:solidFill>
                  <a:schemeClr val="accent5"/>
                </a:solidFill>
              </a:rPr>
              <a:t>), </a:t>
            </a:r>
            <a:r>
              <a:rPr lang="en-US" sz="2200" dirty="0" err="1" smtClean="0">
                <a:solidFill>
                  <a:schemeClr val="accent5"/>
                </a:solidFill>
              </a:rPr>
              <a:t>bebas</a:t>
            </a:r>
            <a:r>
              <a:rPr lang="en-US" sz="2200" dirty="0" smtClean="0">
                <a:solidFill>
                  <a:schemeClr val="accent5"/>
                </a:solidFill>
              </a:rPr>
              <a:t> </a:t>
            </a:r>
            <a:r>
              <a:rPr lang="en-US" sz="2200" dirty="0" err="1" smtClean="0">
                <a:solidFill>
                  <a:schemeClr val="accent5"/>
                </a:solidFill>
              </a:rPr>
              <a:t>masuk</a:t>
            </a:r>
            <a:r>
              <a:rPr lang="en-US" sz="2200" dirty="0" smtClean="0">
                <a:solidFill>
                  <a:schemeClr val="accent5"/>
                </a:solidFill>
              </a:rPr>
              <a:t> </a:t>
            </a:r>
            <a:r>
              <a:rPr lang="en-US" sz="2200" dirty="0" err="1" smtClean="0">
                <a:solidFill>
                  <a:schemeClr val="accent5"/>
                </a:solidFill>
              </a:rPr>
              <a:t>keluar</a:t>
            </a:r>
            <a:r>
              <a:rPr lang="en-US" sz="2200" dirty="0" smtClean="0">
                <a:solidFill>
                  <a:schemeClr val="accent5"/>
                </a:solidFill>
              </a:rPr>
              <a:t> </a:t>
            </a:r>
            <a:r>
              <a:rPr lang="en-US" sz="2200" dirty="0" err="1" smtClean="0">
                <a:solidFill>
                  <a:schemeClr val="accent5"/>
                </a:solidFill>
              </a:rPr>
              <a:t>pasar</a:t>
            </a:r>
            <a:endParaRPr lang="en-US" sz="2200" dirty="0" smtClean="0">
              <a:solidFill>
                <a:schemeClr val="accent5"/>
              </a:solidFill>
            </a:endParaRPr>
          </a:p>
          <a:p>
            <a:r>
              <a:rPr lang="en-US" sz="2200" dirty="0" err="1" smtClean="0">
                <a:solidFill>
                  <a:srgbClr val="FF00FF"/>
                </a:solidFill>
              </a:rPr>
              <a:t>Pasar</a:t>
            </a:r>
            <a:r>
              <a:rPr lang="en-US" sz="2200" dirty="0" smtClean="0">
                <a:solidFill>
                  <a:srgbClr val="FF00FF"/>
                </a:solidFill>
              </a:rPr>
              <a:t> </a:t>
            </a:r>
            <a:r>
              <a:rPr lang="en-US" sz="2200" dirty="0" err="1" smtClean="0">
                <a:solidFill>
                  <a:srgbClr val="FF00FF"/>
                </a:solidFill>
              </a:rPr>
              <a:t>Monopsoni</a:t>
            </a:r>
            <a:r>
              <a:rPr lang="en-US" sz="2200" dirty="0" smtClean="0">
                <a:solidFill>
                  <a:srgbClr val="FF00FF"/>
                </a:solidFill>
              </a:rPr>
              <a:t>=</a:t>
            </a:r>
            <a:r>
              <a:rPr lang="en-US" sz="2200" dirty="0" err="1" smtClean="0">
                <a:solidFill>
                  <a:srgbClr val="FF00FF"/>
                </a:solidFill>
              </a:rPr>
              <a:t>terdapat</a:t>
            </a:r>
            <a:r>
              <a:rPr lang="en-US" sz="2200" dirty="0" smtClean="0">
                <a:solidFill>
                  <a:srgbClr val="FF00FF"/>
                </a:solidFill>
              </a:rPr>
              <a:t> </a:t>
            </a:r>
            <a:r>
              <a:rPr lang="en-US" sz="2200" dirty="0" err="1" smtClean="0">
                <a:solidFill>
                  <a:srgbClr val="FF00FF"/>
                </a:solidFill>
              </a:rPr>
              <a:t>seorang</a:t>
            </a:r>
            <a:r>
              <a:rPr lang="en-US" sz="2200" dirty="0" smtClean="0">
                <a:solidFill>
                  <a:srgbClr val="FF00FF"/>
                </a:solidFill>
              </a:rPr>
              <a:t> </a:t>
            </a:r>
            <a:r>
              <a:rPr lang="en-US" sz="2200" dirty="0" err="1" smtClean="0">
                <a:solidFill>
                  <a:srgbClr val="FF00FF"/>
                </a:solidFill>
              </a:rPr>
              <a:t>pembeli</a:t>
            </a:r>
            <a:r>
              <a:rPr lang="en-US" sz="2200" dirty="0" smtClean="0">
                <a:solidFill>
                  <a:srgbClr val="FF00FF"/>
                </a:solidFill>
              </a:rPr>
              <a:t> </a:t>
            </a:r>
            <a:r>
              <a:rPr lang="en-US" sz="2200" dirty="0" err="1" smtClean="0">
                <a:solidFill>
                  <a:srgbClr val="FF00FF"/>
                </a:solidFill>
              </a:rPr>
              <a:t>saja</a:t>
            </a:r>
            <a:endParaRPr lang="en-US" sz="2200" dirty="0" smtClean="0">
              <a:solidFill>
                <a:srgbClr val="FF00FF"/>
              </a:solidFill>
            </a:endParaRPr>
          </a:p>
          <a:p>
            <a:r>
              <a:rPr lang="en-US" sz="2200" dirty="0" err="1" smtClean="0">
                <a:solidFill>
                  <a:schemeClr val="accent4">
                    <a:lumMod val="40000"/>
                    <a:lumOff val="60000"/>
                  </a:schemeClr>
                </a:solidFill>
              </a:rPr>
              <a:t>Pasar</a:t>
            </a:r>
            <a:r>
              <a:rPr lang="en-US" sz="2200" dirty="0" smtClean="0">
                <a:solidFill>
                  <a:schemeClr val="accent4">
                    <a:lumMod val="40000"/>
                    <a:lumOff val="60000"/>
                  </a:schemeClr>
                </a:solidFill>
              </a:rPr>
              <a:t> </a:t>
            </a:r>
            <a:r>
              <a:rPr lang="en-US" sz="2200" dirty="0" err="1" smtClean="0">
                <a:solidFill>
                  <a:schemeClr val="accent4">
                    <a:lumMod val="40000"/>
                    <a:lumOff val="60000"/>
                  </a:schemeClr>
                </a:solidFill>
              </a:rPr>
              <a:t>duopsoni</a:t>
            </a:r>
            <a:r>
              <a:rPr lang="en-US" sz="2200" dirty="0" smtClean="0">
                <a:solidFill>
                  <a:schemeClr val="accent4">
                    <a:lumMod val="40000"/>
                    <a:lumOff val="60000"/>
                  </a:schemeClr>
                </a:solidFill>
              </a:rPr>
              <a:t>=</a:t>
            </a:r>
            <a:r>
              <a:rPr lang="en-US" sz="2200" dirty="0" err="1" smtClean="0">
                <a:solidFill>
                  <a:schemeClr val="accent4">
                    <a:lumMod val="40000"/>
                    <a:lumOff val="60000"/>
                  </a:schemeClr>
                </a:solidFill>
              </a:rPr>
              <a:t>terdapat</a:t>
            </a:r>
            <a:r>
              <a:rPr lang="en-US" sz="2200" dirty="0" smtClean="0">
                <a:solidFill>
                  <a:schemeClr val="accent4">
                    <a:lumMod val="40000"/>
                    <a:lumOff val="60000"/>
                  </a:schemeClr>
                </a:solidFill>
              </a:rPr>
              <a:t> </a:t>
            </a:r>
            <a:r>
              <a:rPr lang="en-US" sz="2200" dirty="0" err="1" smtClean="0">
                <a:solidFill>
                  <a:schemeClr val="accent4">
                    <a:lumMod val="40000"/>
                    <a:lumOff val="60000"/>
                  </a:schemeClr>
                </a:solidFill>
              </a:rPr>
              <a:t>dua</a:t>
            </a:r>
            <a:r>
              <a:rPr lang="en-US" sz="2200" dirty="0" smtClean="0">
                <a:solidFill>
                  <a:schemeClr val="accent4">
                    <a:lumMod val="40000"/>
                    <a:lumOff val="60000"/>
                  </a:schemeClr>
                </a:solidFill>
              </a:rPr>
              <a:t> </a:t>
            </a:r>
            <a:r>
              <a:rPr lang="en-US" sz="2200" dirty="0" err="1" smtClean="0">
                <a:solidFill>
                  <a:schemeClr val="accent4">
                    <a:lumMod val="40000"/>
                    <a:lumOff val="60000"/>
                  </a:schemeClr>
                </a:solidFill>
              </a:rPr>
              <a:t>pihak</a:t>
            </a:r>
            <a:r>
              <a:rPr lang="en-US" sz="2200" dirty="0" smtClean="0">
                <a:solidFill>
                  <a:schemeClr val="accent4">
                    <a:lumMod val="40000"/>
                    <a:lumOff val="60000"/>
                  </a:schemeClr>
                </a:solidFill>
              </a:rPr>
              <a:t> </a:t>
            </a:r>
            <a:r>
              <a:rPr lang="en-US" sz="2200" dirty="0" err="1" smtClean="0">
                <a:solidFill>
                  <a:schemeClr val="accent4">
                    <a:lumMod val="40000"/>
                    <a:lumOff val="60000"/>
                  </a:schemeClr>
                </a:solidFill>
              </a:rPr>
              <a:t>pembeli</a:t>
            </a:r>
            <a:endParaRPr lang="en-US" sz="2200" dirty="0" smtClean="0">
              <a:solidFill>
                <a:schemeClr val="accent4">
                  <a:lumMod val="40000"/>
                  <a:lumOff val="60000"/>
                </a:schemeClr>
              </a:solidFill>
            </a:endParaRPr>
          </a:p>
          <a:p>
            <a:r>
              <a:rPr lang="en-US" sz="2200" dirty="0" err="1" smtClean="0">
                <a:solidFill>
                  <a:schemeClr val="accent3"/>
                </a:solidFill>
              </a:rPr>
              <a:t>Pasar</a:t>
            </a:r>
            <a:r>
              <a:rPr lang="en-US" sz="2200" dirty="0" smtClean="0">
                <a:solidFill>
                  <a:schemeClr val="accent3"/>
                </a:solidFill>
              </a:rPr>
              <a:t> </a:t>
            </a:r>
            <a:r>
              <a:rPr lang="en-US" sz="2200" dirty="0" err="1" smtClean="0">
                <a:solidFill>
                  <a:schemeClr val="accent3"/>
                </a:solidFill>
              </a:rPr>
              <a:t>oligopsoni</a:t>
            </a:r>
            <a:r>
              <a:rPr lang="en-US" sz="2200" dirty="0" smtClean="0">
                <a:solidFill>
                  <a:schemeClr val="accent3"/>
                </a:solidFill>
              </a:rPr>
              <a:t>=</a:t>
            </a:r>
            <a:r>
              <a:rPr lang="en-US" sz="2200" dirty="0" err="1" smtClean="0">
                <a:solidFill>
                  <a:schemeClr val="accent3"/>
                </a:solidFill>
              </a:rPr>
              <a:t>terdapat</a:t>
            </a:r>
            <a:r>
              <a:rPr lang="en-US" sz="2200" dirty="0" smtClean="0">
                <a:solidFill>
                  <a:schemeClr val="accent3"/>
                </a:solidFill>
              </a:rPr>
              <a:t> </a:t>
            </a:r>
            <a:r>
              <a:rPr lang="en-US" sz="2200" dirty="0" err="1" smtClean="0">
                <a:solidFill>
                  <a:schemeClr val="accent3"/>
                </a:solidFill>
              </a:rPr>
              <a:t>beberapa</a:t>
            </a:r>
            <a:r>
              <a:rPr lang="en-US" sz="2200" dirty="0" smtClean="0">
                <a:solidFill>
                  <a:schemeClr val="accent3"/>
                </a:solidFill>
              </a:rPr>
              <a:t> </a:t>
            </a:r>
            <a:r>
              <a:rPr lang="en-US" sz="2200" dirty="0" err="1" smtClean="0">
                <a:solidFill>
                  <a:schemeClr val="accent3"/>
                </a:solidFill>
              </a:rPr>
              <a:t>pihak</a:t>
            </a:r>
            <a:r>
              <a:rPr lang="en-US" sz="2200" dirty="0" smtClean="0">
                <a:solidFill>
                  <a:schemeClr val="accent3"/>
                </a:solidFill>
              </a:rPr>
              <a:t> </a:t>
            </a:r>
            <a:r>
              <a:rPr lang="en-US" sz="2200" dirty="0" err="1" smtClean="0">
                <a:solidFill>
                  <a:schemeClr val="accent3"/>
                </a:solidFill>
              </a:rPr>
              <a:t>pembeli</a:t>
            </a:r>
            <a:endParaRPr lang="en-US" sz="2200" dirty="0">
              <a:solidFill>
                <a:schemeClr val="accent3"/>
              </a:solidFill>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228600" y="228600"/>
          <a:ext cx="8778240" cy="4206240"/>
        </p:xfrm>
        <a:graphic>
          <a:graphicData uri="http://schemas.openxmlformats.org/drawingml/2006/table">
            <a:tbl>
              <a:tblPr firstRow="1" bandRow="1">
                <a:tableStyleId>{F5AB1C69-6EDB-4FF4-983F-18BD219EF322}</a:tableStyleId>
              </a:tblPr>
              <a:tblGrid>
                <a:gridCol w="4389120"/>
                <a:gridCol w="4389120"/>
              </a:tblGrid>
              <a:tr h="447261">
                <a:tc>
                  <a:txBody>
                    <a:bodyPr/>
                    <a:lstStyle/>
                    <a:p>
                      <a:pPr algn="ctr"/>
                      <a:r>
                        <a:rPr lang="en-US" sz="2400" dirty="0" err="1" smtClean="0"/>
                        <a:t>Golongan</a:t>
                      </a:r>
                      <a:r>
                        <a:rPr lang="en-US" sz="2400" dirty="0" smtClean="0"/>
                        <a:t> </a:t>
                      </a:r>
                      <a:r>
                        <a:rPr lang="en-US" sz="2400" dirty="0" err="1" smtClean="0"/>
                        <a:t>Pembeli</a:t>
                      </a:r>
                      <a:endParaRPr lang="en-US" sz="2400" dirty="0"/>
                    </a:p>
                  </a:txBody>
                  <a:tcPr/>
                </a:tc>
                <a:tc>
                  <a:txBody>
                    <a:bodyPr/>
                    <a:lstStyle/>
                    <a:p>
                      <a:pPr algn="ctr"/>
                      <a:r>
                        <a:rPr lang="en-US" sz="2400" dirty="0" err="1" smtClean="0"/>
                        <a:t>Golongan</a:t>
                      </a:r>
                      <a:r>
                        <a:rPr lang="en-US" sz="2400" dirty="0" smtClean="0"/>
                        <a:t> </a:t>
                      </a:r>
                      <a:r>
                        <a:rPr lang="en-US" sz="2400" dirty="0" err="1" smtClean="0"/>
                        <a:t>Penjual</a:t>
                      </a:r>
                      <a:endParaRPr lang="en-US" sz="2400" dirty="0"/>
                    </a:p>
                  </a:txBody>
                  <a:tcPr/>
                </a:tc>
              </a:tr>
              <a:tr h="3667539">
                <a:tc>
                  <a:txBody>
                    <a:bodyPr/>
                    <a:lstStyle/>
                    <a:p>
                      <a:pPr>
                        <a:buFont typeface="Wingdings" pitchFamily="2" charset="2"/>
                        <a:buChar char="§"/>
                      </a:pPr>
                      <a:r>
                        <a:rPr lang="en-US" sz="2400" dirty="0" smtClean="0"/>
                        <a:t> </a:t>
                      </a:r>
                      <a:r>
                        <a:rPr lang="en-US" sz="2400" dirty="0" err="1" smtClean="0"/>
                        <a:t>Pembeli</a:t>
                      </a:r>
                      <a:r>
                        <a:rPr lang="en-US" sz="2400" dirty="0" smtClean="0"/>
                        <a:t> Marginal</a:t>
                      </a:r>
                    </a:p>
                    <a:p>
                      <a:pPr>
                        <a:buFont typeface="Wingdings" pitchFamily="2" charset="2"/>
                        <a:buNone/>
                      </a:pPr>
                      <a:r>
                        <a:rPr lang="en-US" sz="2400" dirty="0" smtClean="0"/>
                        <a:t>    </a:t>
                      </a:r>
                      <a:r>
                        <a:rPr lang="en-US" sz="2400" dirty="0" err="1" smtClean="0"/>
                        <a:t>pembeli</a:t>
                      </a:r>
                      <a:r>
                        <a:rPr lang="en-US" sz="2400" dirty="0" smtClean="0"/>
                        <a:t> yang </a:t>
                      </a:r>
                      <a:r>
                        <a:rPr lang="en-US" sz="2400" dirty="0" err="1" smtClean="0"/>
                        <a:t>daya</a:t>
                      </a:r>
                      <a:r>
                        <a:rPr lang="en-US" sz="2400" dirty="0" smtClean="0"/>
                        <a:t> </a:t>
                      </a:r>
                      <a:r>
                        <a:rPr lang="en-US" sz="2400" dirty="0" err="1" smtClean="0"/>
                        <a:t>beli</a:t>
                      </a:r>
                      <a:r>
                        <a:rPr lang="en-US" sz="2400" dirty="0" smtClean="0"/>
                        <a:t>=</a:t>
                      </a:r>
                      <a:r>
                        <a:rPr lang="en-US" sz="2400" dirty="0" err="1" smtClean="0"/>
                        <a:t>harga</a:t>
                      </a:r>
                      <a:r>
                        <a:rPr lang="en-US" sz="2400" dirty="0" smtClean="0"/>
                        <a:t> </a:t>
                      </a:r>
                    </a:p>
                    <a:p>
                      <a:pPr>
                        <a:buFont typeface="Wingdings" pitchFamily="2" charset="2"/>
                        <a:buNone/>
                      </a:pPr>
                      <a:r>
                        <a:rPr lang="en-US" sz="2400" baseline="0" dirty="0" smtClean="0"/>
                        <a:t>    </a:t>
                      </a:r>
                      <a:r>
                        <a:rPr lang="en-US" sz="2400" baseline="0" dirty="0" err="1" smtClean="0"/>
                        <a:t>pasar</a:t>
                      </a:r>
                      <a:endParaRPr lang="en-US" sz="2400" dirty="0" smtClean="0"/>
                    </a:p>
                    <a:p>
                      <a:pPr>
                        <a:buFont typeface="Wingdings" pitchFamily="2" charset="2"/>
                        <a:buChar char="§"/>
                      </a:pPr>
                      <a:r>
                        <a:rPr lang="en-US" sz="2400" dirty="0" smtClean="0"/>
                        <a:t> </a:t>
                      </a:r>
                      <a:r>
                        <a:rPr lang="en-US" sz="2400" dirty="0" err="1" smtClean="0"/>
                        <a:t>Pembeli</a:t>
                      </a:r>
                      <a:r>
                        <a:rPr lang="en-US" sz="2400" dirty="0" smtClean="0"/>
                        <a:t> </a:t>
                      </a:r>
                      <a:r>
                        <a:rPr lang="en-US" sz="2400" dirty="0" err="1" smtClean="0"/>
                        <a:t>Supermarginal</a:t>
                      </a:r>
                      <a:endParaRPr lang="en-US" sz="2400" dirty="0" smtClean="0"/>
                    </a:p>
                    <a:p>
                      <a:pPr>
                        <a:buFont typeface="Wingdings" pitchFamily="2" charset="2"/>
                        <a:buNone/>
                      </a:pPr>
                      <a:r>
                        <a:rPr lang="en-US" sz="2400" dirty="0" smtClean="0"/>
                        <a:t>    </a:t>
                      </a:r>
                      <a:r>
                        <a:rPr lang="en-US" sz="2400" dirty="0" err="1" smtClean="0"/>
                        <a:t>Pembeli</a:t>
                      </a:r>
                      <a:r>
                        <a:rPr lang="en-US" sz="2400" dirty="0" smtClean="0"/>
                        <a:t> yang </a:t>
                      </a:r>
                      <a:r>
                        <a:rPr lang="en-US" sz="2400" dirty="0" err="1" smtClean="0"/>
                        <a:t>daya</a:t>
                      </a:r>
                      <a:r>
                        <a:rPr lang="en-US" sz="2400" baseline="0" dirty="0" smtClean="0"/>
                        <a:t> </a:t>
                      </a:r>
                      <a:r>
                        <a:rPr lang="en-US" sz="2400" baseline="0" dirty="0" err="1" smtClean="0"/>
                        <a:t>beli</a:t>
                      </a:r>
                      <a:r>
                        <a:rPr lang="en-US" sz="2400" baseline="0" dirty="0" smtClean="0"/>
                        <a:t> </a:t>
                      </a:r>
                      <a:r>
                        <a:rPr lang="en-US" sz="2400" baseline="0" dirty="0" err="1" smtClean="0"/>
                        <a:t>di</a:t>
                      </a:r>
                      <a:r>
                        <a:rPr lang="en-US" sz="2400" baseline="0" dirty="0" smtClean="0"/>
                        <a:t> </a:t>
                      </a:r>
                      <a:r>
                        <a:rPr lang="en-US" sz="2400" baseline="0" dirty="0" err="1" smtClean="0"/>
                        <a:t>atas</a:t>
                      </a:r>
                      <a:r>
                        <a:rPr lang="en-US" sz="2400" baseline="0" dirty="0" smtClean="0"/>
                        <a:t> </a:t>
                      </a:r>
                    </a:p>
                    <a:p>
                      <a:pPr>
                        <a:buFont typeface="Wingdings" pitchFamily="2" charset="2"/>
                        <a:buNone/>
                      </a:pPr>
                      <a:r>
                        <a:rPr lang="en-US" sz="2400" baseline="0" dirty="0" smtClean="0"/>
                        <a:t>    </a:t>
                      </a:r>
                      <a:r>
                        <a:rPr lang="en-US" sz="2400" baseline="0" dirty="0" err="1" smtClean="0"/>
                        <a:t>harga</a:t>
                      </a:r>
                      <a:r>
                        <a:rPr lang="en-US" sz="2400" baseline="0" dirty="0" smtClean="0"/>
                        <a:t> </a:t>
                      </a:r>
                      <a:r>
                        <a:rPr lang="en-US" sz="2400" baseline="0" dirty="0" err="1" smtClean="0"/>
                        <a:t>pasar</a:t>
                      </a:r>
                      <a:r>
                        <a:rPr lang="en-US" sz="2400" baseline="0" dirty="0" smtClean="0"/>
                        <a:t> </a:t>
                      </a:r>
                      <a:endParaRPr lang="en-US" sz="2400" dirty="0" smtClean="0"/>
                    </a:p>
                    <a:p>
                      <a:pPr>
                        <a:buFont typeface="Wingdings" pitchFamily="2" charset="2"/>
                        <a:buChar char="§"/>
                      </a:pPr>
                      <a:r>
                        <a:rPr lang="en-US" sz="2400" dirty="0" smtClean="0"/>
                        <a:t> </a:t>
                      </a:r>
                      <a:r>
                        <a:rPr lang="en-US" sz="2400" dirty="0" err="1" smtClean="0"/>
                        <a:t>Pembeli</a:t>
                      </a:r>
                      <a:r>
                        <a:rPr lang="en-US" sz="2400" dirty="0" smtClean="0"/>
                        <a:t> </a:t>
                      </a:r>
                      <a:r>
                        <a:rPr lang="en-US" sz="2400" dirty="0" err="1" smtClean="0"/>
                        <a:t>Submarginal</a:t>
                      </a:r>
                      <a:endParaRPr lang="en-US" sz="2400" dirty="0" smtClean="0"/>
                    </a:p>
                    <a:p>
                      <a:pPr>
                        <a:buFont typeface="Wingdings" pitchFamily="2" charset="2"/>
                        <a:buNone/>
                      </a:pPr>
                      <a:r>
                        <a:rPr lang="en-US" sz="2400" dirty="0" smtClean="0"/>
                        <a:t> </a:t>
                      </a:r>
                      <a:r>
                        <a:rPr lang="en-US" sz="2400" baseline="0" dirty="0" smtClean="0"/>
                        <a:t>   </a:t>
                      </a:r>
                      <a:r>
                        <a:rPr lang="en-US" sz="2400" dirty="0" err="1" smtClean="0"/>
                        <a:t>Pembeli</a:t>
                      </a:r>
                      <a:r>
                        <a:rPr lang="en-US" sz="2400" dirty="0" smtClean="0"/>
                        <a:t> yang </a:t>
                      </a:r>
                      <a:r>
                        <a:rPr lang="en-US" sz="2400" dirty="0" err="1" smtClean="0"/>
                        <a:t>daya</a:t>
                      </a:r>
                      <a:r>
                        <a:rPr lang="en-US" sz="2400" dirty="0" smtClean="0"/>
                        <a:t> </a:t>
                      </a:r>
                      <a:r>
                        <a:rPr lang="en-US" sz="2400" dirty="0" err="1" smtClean="0"/>
                        <a:t>beli</a:t>
                      </a:r>
                      <a:r>
                        <a:rPr lang="en-US" sz="2400" baseline="0" dirty="0" smtClean="0"/>
                        <a:t> </a:t>
                      </a:r>
                      <a:r>
                        <a:rPr lang="en-US" sz="2400" baseline="0" dirty="0" err="1" smtClean="0"/>
                        <a:t>di</a:t>
                      </a:r>
                      <a:endParaRPr lang="en-US" sz="2400" baseline="0" dirty="0" smtClean="0"/>
                    </a:p>
                    <a:p>
                      <a:pPr>
                        <a:buFont typeface="Wingdings" pitchFamily="2" charset="2"/>
                        <a:buNone/>
                      </a:pPr>
                      <a:r>
                        <a:rPr lang="en-US" sz="2400" baseline="0" dirty="0" smtClean="0"/>
                        <a:t>    </a:t>
                      </a:r>
                      <a:r>
                        <a:rPr lang="en-US" sz="2400" baseline="0" dirty="0" err="1" smtClean="0"/>
                        <a:t>bawah</a:t>
                      </a:r>
                      <a:r>
                        <a:rPr lang="en-US" sz="2400" baseline="0" dirty="0" smtClean="0"/>
                        <a:t> </a:t>
                      </a:r>
                      <a:r>
                        <a:rPr lang="en-US" sz="2400" baseline="0" dirty="0" err="1" smtClean="0"/>
                        <a:t>harga</a:t>
                      </a:r>
                      <a:r>
                        <a:rPr lang="en-US" sz="2400" baseline="0" dirty="0" smtClean="0"/>
                        <a:t> </a:t>
                      </a:r>
                      <a:r>
                        <a:rPr lang="en-US" sz="2400" baseline="0" dirty="0" err="1" smtClean="0"/>
                        <a:t>pasar</a:t>
                      </a:r>
                      <a:endParaRPr lang="en-US" sz="2400" dirty="0" smtClean="0"/>
                    </a:p>
                    <a:p>
                      <a:pPr>
                        <a:buFont typeface="Wingdings" pitchFamily="2" charset="2"/>
                        <a:buNone/>
                      </a:pPr>
                      <a:endParaRPr lang="en-US" sz="2400" dirty="0"/>
                    </a:p>
                  </a:txBody>
                  <a:tcPr/>
                </a:tc>
                <a:tc>
                  <a:txBody>
                    <a:bodyPr/>
                    <a:lstStyle/>
                    <a:p>
                      <a:pPr>
                        <a:buFont typeface="Arial" pitchFamily="34" charset="0"/>
                        <a:buChar char="•"/>
                      </a:pPr>
                      <a:r>
                        <a:rPr lang="en-US" sz="2400" dirty="0" smtClean="0"/>
                        <a:t> </a:t>
                      </a:r>
                      <a:r>
                        <a:rPr lang="en-US" sz="2400" dirty="0" err="1" smtClean="0"/>
                        <a:t>Penjual</a:t>
                      </a:r>
                      <a:r>
                        <a:rPr lang="en-US" sz="2400" dirty="0" smtClean="0"/>
                        <a:t> Marginal</a:t>
                      </a:r>
                    </a:p>
                    <a:p>
                      <a:pPr>
                        <a:buFont typeface="Arial" pitchFamily="34" charset="0"/>
                        <a:buNone/>
                      </a:pPr>
                      <a:r>
                        <a:rPr lang="en-US" sz="2400" dirty="0" smtClean="0"/>
                        <a:t>    </a:t>
                      </a:r>
                      <a:r>
                        <a:rPr lang="en-US" sz="2400" dirty="0" err="1" smtClean="0"/>
                        <a:t>Penjual</a:t>
                      </a:r>
                      <a:r>
                        <a:rPr lang="en-US" sz="2400" dirty="0" smtClean="0"/>
                        <a:t> yang </a:t>
                      </a:r>
                      <a:r>
                        <a:rPr lang="en-US" sz="2400" dirty="0" err="1" smtClean="0"/>
                        <a:t>harga</a:t>
                      </a:r>
                      <a:r>
                        <a:rPr lang="en-US" sz="2400" dirty="0" smtClean="0"/>
                        <a:t> </a:t>
                      </a:r>
                      <a:r>
                        <a:rPr lang="en-US" sz="2400" dirty="0" err="1" smtClean="0"/>
                        <a:t>pokok</a:t>
                      </a:r>
                      <a:r>
                        <a:rPr lang="en-US" sz="2400" baseline="0" dirty="0" smtClean="0"/>
                        <a:t> = </a:t>
                      </a:r>
                    </a:p>
                    <a:p>
                      <a:pPr>
                        <a:buFont typeface="Arial" pitchFamily="34" charset="0"/>
                        <a:buNone/>
                      </a:pPr>
                      <a:r>
                        <a:rPr lang="en-US" sz="2400" baseline="0" dirty="0" smtClean="0"/>
                        <a:t>    </a:t>
                      </a:r>
                      <a:r>
                        <a:rPr lang="en-US" sz="2400" baseline="0" dirty="0" err="1" smtClean="0"/>
                        <a:t>harga</a:t>
                      </a:r>
                      <a:r>
                        <a:rPr lang="en-US" sz="2400" baseline="0" dirty="0" smtClean="0"/>
                        <a:t> </a:t>
                      </a:r>
                      <a:r>
                        <a:rPr lang="en-US" sz="2400" baseline="0" dirty="0" err="1" smtClean="0"/>
                        <a:t>pasar</a:t>
                      </a:r>
                      <a:endParaRPr lang="en-US" sz="2400" dirty="0" smtClean="0"/>
                    </a:p>
                    <a:p>
                      <a:pPr>
                        <a:buFont typeface="Arial" pitchFamily="34" charset="0"/>
                        <a:buChar char="•"/>
                      </a:pPr>
                      <a:r>
                        <a:rPr lang="en-US" sz="2400" dirty="0" smtClean="0"/>
                        <a:t> </a:t>
                      </a:r>
                      <a:r>
                        <a:rPr lang="en-US" sz="2400" dirty="0" err="1" smtClean="0"/>
                        <a:t>Penjual</a:t>
                      </a:r>
                      <a:r>
                        <a:rPr lang="en-US" sz="2400" dirty="0" smtClean="0"/>
                        <a:t> </a:t>
                      </a:r>
                      <a:r>
                        <a:rPr lang="en-US" sz="2400" dirty="0" err="1" smtClean="0"/>
                        <a:t>Supermarginal</a:t>
                      </a:r>
                      <a:endParaRPr lang="en-US" sz="2400" dirty="0" smtClean="0"/>
                    </a:p>
                    <a:p>
                      <a:pPr>
                        <a:buFont typeface="Arial" pitchFamily="34" charset="0"/>
                        <a:buNone/>
                      </a:pPr>
                      <a:r>
                        <a:rPr lang="en-US" sz="2400" dirty="0" smtClean="0"/>
                        <a:t>    </a:t>
                      </a:r>
                      <a:r>
                        <a:rPr lang="en-US" sz="2400" dirty="0" err="1" smtClean="0"/>
                        <a:t>Penjual</a:t>
                      </a:r>
                      <a:r>
                        <a:rPr lang="en-US" sz="2400" dirty="0" smtClean="0"/>
                        <a:t> yang </a:t>
                      </a:r>
                      <a:r>
                        <a:rPr lang="en-US" sz="2400" dirty="0" err="1" smtClean="0"/>
                        <a:t>harga</a:t>
                      </a:r>
                      <a:r>
                        <a:rPr lang="en-US" sz="2400" dirty="0" smtClean="0"/>
                        <a:t> </a:t>
                      </a:r>
                      <a:r>
                        <a:rPr lang="en-US" sz="2400" dirty="0" err="1" smtClean="0"/>
                        <a:t>pokoknya</a:t>
                      </a:r>
                      <a:r>
                        <a:rPr lang="en-US" sz="2400" dirty="0" smtClean="0"/>
                        <a:t> </a:t>
                      </a:r>
                      <a:r>
                        <a:rPr lang="en-US" sz="2400" dirty="0" err="1" smtClean="0"/>
                        <a:t>di</a:t>
                      </a:r>
                      <a:endParaRPr lang="en-US" sz="2400" dirty="0" smtClean="0"/>
                    </a:p>
                    <a:p>
                      <a:pPr>
                        <a:buFont typeface="Arial" pitchFamily="34" charset="0"/>
                        <a:buNone/>
                      </a:pPr>
                      <a:r>
                        <a:rPr lang="en-US" sz="2400" baseline="0" dirty="0" smtClean="0"/>
                        <a:t>    </a:t>
                      </a:r>
                      <a:r>
                        <a:rPr lang="en-US" sz="2400" baseline="0" dirty="0" err="1" smtClean="0"/>
                        <a:t>bawah</a:t>
                      </a:r>
                      <a:r>
                        <a:rPr lang="en-US" sz="2400" baseline="0" dirty="0" smtClean="0"/>
                        <a:t> </a:t>
                      </a:r>
                      <a:r>
                        <a:rPr lang="en-US" sz="2400" baseline="0" dirty="0" err="1" smtClean="0"/>
                        <a:t>harga</a:t>
                      </a:r>
                      <a:r>
                        <a:rPr lang="en-US" sz="2400" baseline="0" dirty="0" smtClean="0"/>
                        <a:t> </a:t>
                      </a:r>
                      <a:r>
                        <a:rPr lang="en-US" sz="2400" baseline="0" dirty="0" err="1" smtClean="0"/>
                        <a:t>pasar</a:t>
                      </a:r>
                      <a:r>
                        <a:rPr lang="en-US" sz="2400" baseline="0" dirty="0" smtClean="0"/>
                        <a:t> (</a:t>
                      </a:r>
                      <a:r>
                        <a:rPr lang="en-US" sz="2400" baseline="0" dirty="0" err="1" smtClean="0"/>
                        <a:t>untung</a:t>
                      </a:r>
                      <a:r>
                        <a:rPr lang="en-US" sz="2400" baseline="0" dirty="0" smtClean="0"/>
                        <a:t>)</a:t>
                      </a:r>
                      <a:endParaRPr lang="en-US" sz="2400" dirty="0" smtClean="0"/>
                    </a:p>
                    <a:p>
                      <a:pPr>
                        <a:buFont typeface="Arial" pitchFamily="34" charset="0"/>
                        <a:buChar char="•"/>
                      </a:pPr>
                      <a:r>
                        <a:rPr lang="en-US" sz="2400" baseline="0" dirty="0" smtClean="0"/>
                        <a:t> </a:t>
                      </a:r>
                      <a:r>
                        <a:rPr lang="en-US" sz="2400" baseline="0" dirty="0" err="1" smtClean="0"/>
                        <a:t>Penjual</a:t>
                      </a:r>
                      <a:r>
                        <a:rPr lang="en-US" sz="2400" baseline="0" dirty="0" smtClean="0"/>
                        <a:t> </a:t>
                      </a:r>
                      <a:r>
                        <a:rPr lang="en-US" sz="2400" baseline="0" dirty="0" err="1" smtClean="0"/>
                        <a:t>Submarginal</a:t>
                      </a:r>
                      <a:endParaRPr lang="en-US" sz="2400" baseline="0" dirty="0" smtClean="0"/>
                    </a:p>
                    <a:p>
                      <a:pPr>
                        <a:buFont typeface="Arial" pitchFamily="34" charset="0"/>
                        <a:buNone/>
                      </a:pPr>
                      <a:r>
                        <a:rPr lang="en-US" sz="2400" baseline="0" dirty="0" smtClean="0"/>
                        <a:t>    </a:t>
                      </a:r>
                      <a:r>
                        <a:rPr lang="en-US" sz="2400" baseline="0" dirty="0" err="1" smtClean="0"/>
                        <a:t>Penjual</a:t>
                      </a:r>
                      <a:r>
                        <a:rPr lang="en-US" sz="2400" baseline="0" dirty="0" smtClean="0"/>
                        <a:t> yang </a:t>
                      </a:r>
                      <a:r>
                        <a:rPr lang="en-US" sz="2400" baseline="0" dirty="0" err="1" smtClean="0"/>
                        <a:t>harga</a:t>
                      </a:r>
                      <a:r>
                        <a:rPr lang="en-US" sz="2400" baseline="0" dirty="0" smtClean="0"/>
                        <a:t> </a:t>
                      </a:r>
                      <a:r>
                        <a:rPr lang="en-US" sz="2400" baseline="0" dirty="0" err="1" smtClean="0"/>
                        <a:t>pokonya</a:t>
                      </a:r>
                      <a:r>
                        <a:rPr lang="en-US" sz="2400" baseline="0" dirty="0" smtClean="0"/>
                        <a:t> </a:t>
                      </a:r>
                      <a:r>
                        <a:rPr lang="en-US" sz="2400" baseline="0" dirty="0" err="1" smtClean="0"/>
                        <a:t>di</a:t>
                      </a:r>
                      <a:endParaRPr lang="en-US" sz="2400" baseline="0" dirty="0" smtClean="0"/>
                    </a:p>
                    <a:p>
                      <a:pPr>
                        <a:buFont typeface="Arial" pitchFamily="34" charset="0"/>
                        <a:buNone/>
                      </a:pPr>
                      <a:r>
                        <a:rPr lang="en-US" sz="2400" baseline="0" dirty="0" smtClean="0"/>
                        <a:t>    </a:t>
                      </a:r>
                      <a:r>
                        <a:rPr lang="en-US" sz="2400" baseline="0" dirty="0" err="1" smtClean="0"/>
                        <a:t>atas</a:t>
                      </a:r>
                      <a:r>
                        <a:rPr lang="en-US" sz="2400" baseline="0" dirty="0" smtClean="0"/>
                        <a:t> </a:t>
                      </a:r>
                      <a:r>
                        <a:rPr lang="en-US" sz="2400" baseline="0" dirty="0" err="1" smtClean="0"/>
                        <a:t>harga</a:t>
                      </a:r>
                      <a:r>
                        <a:rPr lang="en-US" sz="2400" baseline="0" dirty="0" smtClean="0"/>
                        <a:t> </a:t>
                      </a:r>
                      <a:r>
                        <a:rPr lang="en-US" sz="2400" baseline="0" dirty="0" err="1" smtClean="0"/>
                        <a:t>pasar</a:t>
                      </a:r>
                      <a:r>
                        <a:rPr lang="en-US" sz="2400" dirty="0" smtClean="0"/>
                        <a:t> (</a:t>
                      </a:r>
                      <a:r>
                        <a:rPr lang="en-US" sz="2400" dirty="0" err="1" smtClean="0"/>
                        <a:t>Rugi</a:t>
                      </a:r>
                      <a:r>
                        <a:rPr lang="en-US" sz="2400" dirty="0" smtClean="0"/>
                        <a:t>)</a:t>
                      </a:r>
                      <a:endParaRPr lang="en-US" sz="2400" dirty="0"/>
                    </a:p>
                  </a:txBody>
                  <a:tcPr/>
                </a:tc>
              </a:tr>
            </a:tbl>
          </a:graphicData>
        </a:graphic>
      </p:graphicFrame>
      <p:sp>
        <p:nvSpPr>
          <p:cNvPr id="5" name="Rectangle 4"/>
          <p:cNvSpPr/>
          <p:nvPr/>
        </p:nvSpPr>
        <p:spPr>
          <a:xfrm>
            <a:off x="228600" y="4572000"/>
            <a:ext cx="8778240" cy="1371600"/>
          </a:xfrm>
          <a:prstGeom prst="rect">
            <a:avLst/>
          </a:prstGeom>
        </p:spPr>
        <p:txBody>
          <a:bodyPr wrap="square">
            <a:spAutoFit/>
          </a:bodyPr>
          <a:lstStyle/>
          <a:p>
            <a:r>
              <a:rPr lang="en-US" sz="2200" dirty="0" err="1" smtClean="0">
                <a:solidFill>
                  <a:srgbClr val="FFFF00"/>
                </a:solidFill>
              </a:rPr>
              <a:t>Keterangan</a:t>
            </a:r>
            <a:r>
              <a:rPr lang="en-US" sz="2200" dirty="0" smtClean="0">
                <a:solidFill>
                  <a:srgbClr val="FFFF00"/>
                </a:solidFill>
              </a:rPr>
              <a:t>:</a:t>
            </a:r>
          </a:p>
          <a:p>
            <a:r>
              <a:rPr lang="en-US" sz="2200" dirty="0" err="1" smtClean="0">
                <a:solidFill>
                  <a:srgbClr val="FF0000"/>
                </a:solidFill>
              </a:rPr>
              <a:t>Pembeli</a:t>
            </a:r>
            <a:r>
              <a:rPr lang="en-US" sz="2200" dirty="0" smtClean="0">
                <a:solidFill>
                  <a:srgbClr val="FF0000"/>
                </a:solidFill>
              </a:rPr>
              <a:t> </a:t>
            </a:r>
            <a:r>
              <a:rPr lang="en-US" sz="2200" dirty="0" err="1" smtClean="0">
                <a:solidFill>
                  <a:srgbClr val="FF0000"/>
                </a:solidFill>
              </a:rPr>
              <a:t>supermarginal</a:t>
            </a:r>
            <a:r>
              <a:rPr lang="en-US" sz="2200" dirty="0" smtClean="0">
                <a:solidFill>
                  <a:srgbClr val="FF0000"/>
                </a:solidFill>
              </a:rPr>
              <a:t> </a:t>
            </a:r>
            <a:r>
              <a:rPr lang="en-US" sz="2200" dirty="0" err="1" smtClean="0">
                <a:solidFill>
                  <a:srgbClr val="FF0000"/>
                </a:solidFill>
              </a:rPr>
              <a:t>akan</a:t>
            </a:r>
            <a:r>
              <a:rPr lang="en-US" sz="2200" dirty="0" smtClean="0">
                <a:solidFill>
                  <a:srgbClr val="FF0000"/>
                </a:solidFill>
              </a:rPr>
              <a:t> </a:t>
            </a:r>
            <a:r>
              <a:rPr lang="en-US" sz="2200" dirty="0" err="1" smtClean="0">
                <a:solidFill>
                  <a:srgbClr val="FF0000"/>
                </a:solidFill>
              </a:rPr>
              <a:t>mendapat</a:t>
            </a:r>
            <a:r>
              <a:rPr lang="en-US" sz="2200" dirty="0" smtClean="0">
                <a:solidFill>
                  <a:srgbClr val="FF0000"/>
                </a:solidFill>
              </a:rPr>
              <a:t> </a:t>
            </a:r>
            <a:r>
              <a:rPr lang="en-US" sz="2200" dirty="0" err="1" smtClean="0">
                <a:solidFill>
                  <a:srgbClr val="FF0000"/>
                </a:solidFill>
              </a:rPr>
              <a:t>premi</a:t>
            </a:r>
            <a:r>
              <a:rPr lang="en-US" sz="2200" dirty="0" smtClean="0">
                <a:solidFill>
                  <a:srgbClr val="FF0000"/>
                </a:solidFill>
              </a:rPr>
              <a:t> </a:t>
            </a:r>
            <a:r>
              <a:rPr lang="en-US" sz="2200" dirty="0" err="1" smtClean="0">
                <a:solidFill>
                  <a:srgbClr val="FF0000"/>
                </a:solidFill>
              </a:rPr>
              <a:t>konsumen</a:t>
            </a:r>
            <a:r>
              <a:rPr lang="en-US" sz="2200" dirty="0" smtClean="0">
                <a:solidFill>
                  <a:srgbClr val="FF0000"/>
                </a:solidFill>
              </a:rPr>
              <a:t> (consumer’s rent)</a:t>
            </a:r>
          </a:p>
          <a:p>
            <a:r>
              <a:rPr lang="en-US" sz="2200" dirty="0" err="1" smtClean="0">
                <a:solidFill>
                  <a:srgbClr val="92D050"/>
                </a:solidFill>
              </a:rPr>
              <a:t>Penjual</a:t>
            </a:r>
            <a:r>
              <a:rPr lang="en-US" sz="2200" dirty="0" smtClean="0">
                <a:solidFill>
                  <a:srgbClr val="92D050"/>
                </a:solidFill>
              </a:rPr>
              <a:t> </a:t>
            </a:r>
            <a:r>
              <a:rPr lang="en-US" sz="2200" dirty="0" err="1" smtClean="0">
                <a:solidFill>
                  <a:srgbClr val="92D050"/>
                </a:solidFill>
              </a:rPr>
              <a:t>Supermarginal</a:t>
            </a:r>
            <a:r>
              <a:rPr lang="en-US" sz="2200" dirty="0" smtClean="0">
                <a:solidFill>
                  <a:srgbClr val="92D050"/>
                </a:solidFill>
              </a:rPr>
              <a:t> </a:t>
            </a:r>
            <a:r>
              <a:rPr lang="en-US" sz="2200" dirty="0" err="1" smtClean="0">
                <a:solidFill>
                  <a:srgbClr val="92D050"/>
                </a:solidFill>
              </a:rPr>
              <a:t>akan</a:t>
            </a:r>
            <a:r>
              <a:rPr lang="en-US" sz="2200" dirty="0" smtClean="0">
                <a:solidFill>
                  <a:srgbClr val="92D050"/>
                </a:solidFill>
              </a:rPr>
              <a:t> </a:t>
            </a:r>
            <a:r>
              <a:rPr lang="en-US" sz="2200" dirty="0" err="1" smtClean="0">
                <a:solidFill>
                  <a:srgbClr val="92D050"/>
                </a:solidFill>
              </a:rPr>
              <a:t>mendapat</a:t>
            </a:r>
            <a:r>
              <a:rPr lang="en-US" sz="2200" dirty="0" smtClean="0">
                <a:solidFill>
                  <a:srgbClr val="92D050"/>
                </a:solidFill>
              </a:rPr>
              <a:t> </a:t>
            </a:r>
            <a:r>
              <a:rPr lang="en-US" sz="2200" dirty="0" err="1" smtClean="0">
                <a:solidFill>
                  <a:srgbClr val="92D050"/>
                </a:solidFill>
              </a:rPr>
              <a:t>laba</a:t>
            </a:r>
            <a:r>
              <a:rPr lang="en-US" sz="2200" dirty="0" smtClean="0">
                <a:solidFill>
                  <a:srgbClr val="92D050"/>
                </a:solidFill>
              </a:rPr>
              <a:t> </a:t>
            </a:r>
            <a:r>
              <a:rPr lang="en-US" sz="2200" dirty="0" err="1" smtClean="0">
                <a:solidFill>
                  <a:srgbClr val="92D050"/>
                </a:solidFill>
              </a:rPr>
              <a:t>penjualan</a:t>
            </a:r>
            <a:r>
              <a:rPr lang="en-US" sz="2200" dirty="0" smtClean="0">
                <a:solidFill>
                  <a:srgbClr val="92D050"/>
                </a:solidFill>
              </a:rPr>
              <a:t> (</a:t>
            </a:r>
            <a:r>
              <a:rPr lang="en-US" sz="2200" dirty="0" err="1" smtClean="0">
                <a:solidFill>
                  <a:srgbClr val="92D050"/>
                </a:solidFill>
              </a:rPr>
              <a:t>premi</a:t>
            </a:r>
            <a:r>
              <a:rPr lang="en-US" sz="2200" dirty="0" smtClean="0">
                <a:solidFill>
                  <a:srgbClr val="92D050"/>
                </a:solidFill>
              </a:rPr>
              <a:t> </a:t>
            </a:r>
            <a:r>
              <a:rPr lang="en-US" sz="2200" dirty="0" err="1" smtClean="0">
                <a:solidFill>
                  <a:srgbClr val="92D050"/>
                </a:solidFill>
              </a:rPr>
              <a:t>produsen</a:t>
            </a:r>
            <a:r>
              <a:rPr lang="en-US" sz="2200" dirty="0" smtClean="0">
                <a:solidFill>
                  <a:srgbClr val="92D050"/>
                </a:solidFill>
              </a:rPr>
              <a:t>)</a:t>
            </a:r>
            <a:endParaRPr lang="en-US" sz="2200" dirty="0" smtClean="0">
              <a:solidFill>
                <a:schemeClr val="accent5">
                  <a:lumMod val="40000"/>
                  <a:lumOff val="60000"/>
                </a:schemeClr>
              </a:solidFill>
            </a:endParaRPr>
          </a:p>
          <a:p>
            <a:r>
              <a:rPr lang="en-US" sz="2200" dirty="0" err="1" smtClean="0">
                <a:solidFill>
                  <a:schemeClr val="accent5">
                    <a:lumMod val="40000"/>
                    <a:lumOff val="60000"/>
                  </a:schemeClr>
                </a:solidFill>
              </a:rPr>
              <a:t>Penjual</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Submarginal</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akan</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mendapat</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rugi</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dari</a:t>
            </a:r>
            <a:r>
              <a:rPr lang="en-US" sz="2200" dirty="0" smtClean="0">
                <a:solidFill>
                  <a:schemeClr val="accent5">
                    <a:lumMod val="40000"/>
                    <a:lumOff val="60000"/>
                  </a:schemeClr>
                </a:solidFill>
              </a:rPr>
              <a:t> </a:t>
            </a:r>
            <a:r>
              <a:rPr lang="en-US" sz="2200" dirty="0" err="1" smtClean="0">
                <a:solidFill>
                  <a:schemeClr val="accent5">
                    <a:lumMod val="40000"/>
                    <a:lumOff val="60000"/>
                  </a:schemeClr>
                </a:solidFill>
              </a:rPr>
              <a:t>penjualan</a:t>
            </a:r>
            <a:endParaRPr lang="en-US" sz="2200" dirty="0">
              <a:solidFill>
                <a:schemeClr val="accent5">
                  <a:lumMod val="40000"/>
                  <a:lumOff val="60000"/>
                </a:schemeClr>
              </a:solidFill>
            </a:endParaRPr>
          </a:p>
        </p:txBody>
      </p:sp>
      <p:sp>
        <p:nvSpPr>
          <p:cNvPr id="6" name="Action Button: Home 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2800" y="76200"/>
            <a:ext cx="2514600" cy="457200"/>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Pasar</a:t>
            </a:r>
            <a:r>
              <a:rPr lang="en-US" sz="2800" dirty="0" smtClean="0"/>
              <a:t> Input</a:t>
            </a:r>
            <a:endParaRPr lang="en-US" sz="2800" dirty="0"/>
          </a:p>
        </p:txBody>
      </p:sp>
      <p:sp>
        <p:nvSpPr>
          <p:cNvPr id="5" name="Title 1"/>
          <p:cNvSpPr>
            <a:spLocks noGrp="1"/>
          </p:cNvSpPr>
          <p:nvPr>
            <p:ph type="title"/>
          </p:nvPr>
        </p:nvSpPr>
        <p:spPr>
          <a:xfrm>
            <a:off x="152400" y="609600"/>
            <a:ext cx="4023360" cy="548640"/>
          </a:xfrm>
          <a:ln w="28575">
            <a:solidFill>
              <a:srgbClr val="00FF99"/>
            </a:solidFill>
            <a:prstDash val="dash"/>
          </a:ln>
        </p:spPr>
        <p:txBody>
          <a:bodyPr>
            <a:noAutofit/>
          </a:bodyPr>
          <a:lstStyle/>
          <a:p>
            <a:r>
              <a:rPr lang="en-US" sz="3600" dirty="0" err="1" smtClean="0">
                <a:solidFill>
                  <a:srgbClr val="FF0000"/>
                </a:solidFill>
              </a:rPr>
              <a:t>Pasar</a:t>
            </a:r>
            <a:r>
              <a:rPr lang="en-US" sz="3600" dirty="0" smtClean="0">
                <a:solidFill>
                  <a:srgbClr val="FF0000"/>
                </a:solidFill>
              </a:rPr>
              <a:t> Tanah (SDA)</a:t>
            </a:r>
            <a:endParaRPr lang="en-US" sz="3600" dirty="0">
              <a:solidFill>
                <a:srgbClr val="FF0000"/>
              </a:solidFill>
            </a:endParaRPr>
          </a:p>
        </p:txBody>
      </p:sp>
      <p:sp>
        <p:nvSpPr>
          <p:cNvPr id="6" name="Rectangle 5"/>
          <p:cNvSpPr/>
          <p:nvPr/>
        </p:nvSpPr>
        <p:spPr>
          <a:xfrm>
            <a:off x="76200" y="1295400"/>
            <a:ext cx="4114800" cy="3908762"/>
          </a:xfrm>
          <a:prstGeom prst="rect">
            <a:avLst/>
          </a:prstGeom>
          <a:ln w="28575">
            <a:solidFill>
              <a:srgbClr val="FF0000"/>
            </a:solidFill>
          </a:ln>
        </p:spPr>
        <p:txBody>
          <a:bodyPr>
            <a:spAutoFit/>
          </a:bodyPr>
          <a:lstStyle/>
          <a:p>
            <a:pPr marL="457200" indent="-457200" algn="ctr"/>
            <a:r>
              <a:rPr lang="en-US" sz="3200" dirty="0" smtClean="0">
                <a:solidFill>
                  <a:srgbClr val="00FF99"/>
                </a:solidFill>
              </a:rPr>
              <a:t>  </a:t>
            </a:r>
            <a:r>
              <a:rPr lang="en-US" sz="2400" dirty="0" err="1" smtClean="0">
                <a:solidFill>
                  <a:srgbClr val="00FF99"/>
                </a:solidFill>
              </a:rPr>
              <a:t>Teori</a:t>
            </a:r>
            <a:r>
              <a:rPr lang="en-US" sz="2400" dirty="0" smtClean="0">
                <a:solidFill>
                  <a:srgbClr val="00FF99"/>
                </a:solidFill>
              </a:rPr>
              <a:t> </a:t>
            </a:r>
            <a:r>
              <a:rPr lang="en-US" sz="2400" dirty="0" err="1" smtClean="0">
                <a:solidFill>
                  <a:srgbClr val="00FF99"/>
                </a:solidFill>
              </a:rPr>
              <a:t>Sewa</a:t>
            </a:r>
            <a:r>
              <a:rPr lang="en-US" sz="2400" dirty="0" smtClean="0">
                <a:solidFill>
                  <a:srgbClr val="00FF99"/>
                </a:solidFill>
              </a:rPr>
              <a:t> Tanah</a:t>
            </a:r>
          </a:p>
          <a:p>
            <a:pPr marL="457200" indent="-457200"/>
            <a:r>
              <a:rPr lang="en-US" sz="2400" dirty="0" smtClean="0">
                <a:solidFill>
                  <a:srgbClr val="FFFF00"/>
                </a:solidFill>
              </a:rPr>
              <a:t>David </a:t>
            </a:r>
            <a:r>
              <a:rPr lang="en-US" sz="2400" dirty="0" err="1" smtClean="0">
                <a:solidFill>
                  <a:srgbClr val="FFFF00"/>
                </a:solidFill>
              </a:rPr>
              <a:t>Richardo</a:t>
            </a:r>
            <a:endParaRPr lang="en-US" sz="2400" dirty="0" smtClean="0">
              <a:solidFill>
                <a:srgbClr val="FFFF00"/>
              </a:solidFill>
            </a:endParaRPr>
          </a:p>
          <a:p>
            <a:pPr marL="457200" indent="-457200"/>
            <a:r>
              <a:rPr lang="en-US" sz="2400" dirty="0" smtClean="0">
                <a:solidFill>
                  <a:srgbClr val="FFFF00"/>
                </a:solidFill>
              </a:rPr>
              <a:t>       </a:t>
            </a:r>
            <a:r>
              <a:rPr lang="en-US" sz="2400" dirty="0" err="1" smtClean="0">
                <a:solidFill>
                  <a:srgbClr val="FFFF00"/>
                </a:solidFill>
              </a:rPr>
              <a:t>Tinggi</a:t>
            </a:r>
            <a:r>
              <a:rPr lang="en-US" sz="2400" dirty="0" smtClean="0">
                <a:solidFill>
                  <a:srgbClr val="FFFF00"/>
                </a:solidFill>
              </a:rPr>
              <a:t> </a:t>
            </a:r>
            <a:r>
              <a:rPr lang="en-US" sz="2400" dirty="0" err="1" smtClean="0">
                <a:solidFill>
                  <a:srgbClr val="FFFF00"/>
                </a:solidFill>
              </a:rPr>
              <a:t>rendahnya</a:t>
            </a:r>
            <a:r>
              <a:rPr lang="en-US" sz="2400" dirty="0" smtClean="0">
                <a:solidFill>
                  <a:srgbClr val="FFFF00"/>
                </a:solidFill>
              </a:rPr>
              <a:t> </a:t>
            </a:r>
            <a:r>
              <a:rPr lang="en-US" sz="2400" dirty="0" err="1" smtClean="0">
                <a:solidFill>
                  <a:srgbClr val="FFFF00"/>
                </a:solidFill>
              </a:rPr>
              <a:t>sewa</a:t>
            </a:r>
            <a:r>
              <a:rPr lang="en-US" sz="2400" dirty="0" smtClean="0">
                <a:solidFill>
                  <a:srgbClr val="FFFF00"/>
                </a:solidFill>
              </a:rPr>
              <a:t> </a:t>
            </a:r>
            <a:r>
              <a:rPr lang="en-US" sz="2400" dirty="0" err="1" smtClean="0">
                <a:solidFill>
                  <a:srgbClr val="FFFF00"/>
                </a:solidFill>
              </a:rPr>
              <a:t>tanah</a:t>
            </a:r>
            <a:r>
              <a:rPr lang="en-US" sz="2400" dirty="0" smtClean="0">
                <a:solidFill>
                  <a:srgbClr val="FFFF00"/>
                </a:solidFill>
              </a:rPr>
              <a:t> </a:t>
            </a:r>
            <a:r>
              <a:rPr lang="en-US" sz="2400" dirty="0" err="1" smtClean="0">
                <a:solidFill>
                  <a:srgbClr val="FFFF00"/>
                </a:solidFill>
              </a:rPr>
              <a:t>akan</a:t>
            </a:r>
            <a:r>
              <a:rPr lang="en-US" sz="2400" dirty="0" smtClean="0">
                <a:solidFill>
                  <a:srgbClr val="FFFF00"/>
                </a:solidFill>
              </a:rPr>
              <a:t> </a:t>
            </a:r>
            <a:r>
              <a:rPr lang="en-US" sz="2400" dirty="0" err="1" smtClean="0">
                <a:solidFill>
                  <a:srgbClr val="FFFF00"/>
                </a:solidFill>
              </a:rPr>
              <a:t>ditentukan</a:t>
            </a:r>
            <a:r>
              <a:rPr lang="en-US" sz="2400" dirty="0" smtClean="0">
                <a:solidFill>
                  <a:srgbClr val="FFFF00"/>
                </a:solidFill>
              </a:rPr>
              <a:t> </a:t>
            </a:r>
            <a:r>
              <a:rPr lang="en-US" sz="2400" dirty="0" err="1" smtClean="0">
                <a:solidFill>
                  <a:srgbClr val="FFFF00"/>
                </a:solidFill>
              </a:rPr>
              <a:t>oleh</a:t>
            </a:r>
            <a:r>
              <a:rPr lang="en-US" sz="2400" dirty="0" smtClean="0">
                <a:solidFill>
                  <a:srgbClr val="FFFF00"/>
                </a:solidFill>
              </a:rPr>
              <a:t> </a:t>
            </a:r>
            <a:r>
              <a:rPr lang="en-US" sz="2400" dirty="0" err="1" smtClean="0">
                <a:solidFill>
                  <a:srgbClr val="FFFF00"/>
                </a:solidFill>
              </a:rPr>
              <a:t>kesuburan</a:t>
            </a:r>
            <a:r>
              <a:rPr lang="en-US" sz="2400" dirty="0" smtClean="0">
                <a:solidFill>
                  <a:srgbClr val="FFFF00"/>
                </a:solidFill>
              </a:rPr>
              <a:t> </a:t>
            </a:r>
            <a:r>
              <a:rPr lang="en-US" sz="2400" dirty="0" err="1" smtClean="0">
                <a:solidFill>
                  <a:srgbClr val="FFFF00"/>
                </a:solidFill>
              </a:rPr>
              <a:t>tanah</a:t>
            </a:r>
            <a:endParaRPr lang="en-US" sz="2400" dirty="0" smtClean="0">
              <a:solidFill>
                <a:srgbClr val="FFFF00"/>
              </a:solidFill>
            </a:endParaRPr>
          </a:p>
          <a:p>
            <a:pPr marL="457200" indent="-457200"/>
            <a:r>
              <a:rPr lang="en-US" sz="2400" dirty="0" smtClean="0">
                <a:solidFill>
                  <a:srgbClr val="FFC000"/>
                </a:solidFill>
              </a:rPr>
              <a:t>Von </a:t>
            </a:r>
            <a:r>
              <a:rPr lang="en-US" sz="2400" dirty="0" err="1" smtClean="0">
                <a:solidFill>
                  <a:srgbClr val="FFC000"/>
                </a:solidFill>
              </a:rPr>
              <a:t>Thunen</a:t>
            </a:r>
            <a:endParaRPr lang="en-US" sz="2400" dirty="0" smtClean="0">
              <a:solidFill>
                <a:srgbClr val="FFC000"/>
              </a:solidFill>
            </a:endParaRPr>
          </a:p>
          <a:p>
            <a:pPr marL="457200" indent="-457200"/>
            <a:r>
              <a:rPr lang="en-US" sz="2400" dirty="0" smtClean="0">
                <a:solidFill>
                  <a:srgbClr val="FFC000"/>
                </a:solidFill>
              </a:rPr>
              <a:t>       </a:t>
            </a:r>
            <a:r>
              <a:rPr lang="en-US" sz="2400" dirty="0" err="1" smtClean="0">
                <a:solidFill>
                  <a:srgbClr val="FFC000"/>
                </a:solidFill>
              </a:rPr>
              <a:t>Tinggi</a:t>
            </a:r>
            <a:r>
              <a:rPr lang="en-US" sz="2400" dirty="0" smtClean="0">
                <a:solidFill>
                  <a:srgbClr val="FFC000"/>
                </a:solidFill>
              </a:rPr>
              <a:t> </a:t>
            </a:r>
            <a:r>
              <a:rPr lang="en-US" sz="2400" dirty="0" err="1" smtClean="0">
                <a:solidFill>
                  <a:srgbClr val="FFC000"/>
                </a:solidFill>
              </a:rPr>
              <a:t>rendahnya</a:t>
            </a:r>
            <a:r>
              <a:rPr lang="en-US" sz="2400" dirty="0" smtClean="0">
                <a:solidFill>
                  <a:srgbClr val="FFC000"/>
                </a:solidFill>
              </a:rPr>
              <a:t> </a:t>
            </a:r>
            <a:r>
              <a:rPr lang="en-US" sz="2400" dirty="0" err="1" smtClean="0">
                <a:solidFill>
                  <a:srgbClr val="FFC000"/>
                </a:solidFill>
              </a:rPr>
              <a:t>sewa</a:t>
            </a:r>
            <a:r>
              <a:rPr lang="en-US" sz="2400" dirty="0" smtClean="0">
                <a:solidFill>
                  <a:srgbClr val="FFC000"/>
                </a:solidFill>
              </a:rPr>
              <a:t> </a:t>
            </a:r>
            <a:r>
              <a:rPr lang="en-US" sz="2400" dirty="0" err="1" smtClean="0">
                <a:solidFill>
                  <a:srgbClr val="FFC000"/>
                </a:solidFill>
              </a:rPr>
              <a:t>tanah</a:t>
            </a:r>
            <a:r>
              <a:rPr lang="en-US" sz="2400" dirty="0" smtClean="0">
                <a:solidFill>
                  <a:srgbClr val="FFC000"/>
                </a:solidFill>
              </a:rPr>
              <a:t> </a:t>
            </a:r>
            <a:r>
              <a:rPr lang="en-US" sz="2400" dirty="0" err="1" smtClean="0">
                <a:solidFill>
                  <a:srgbClr val="FFC000"/>
                </a:solidFill>
              </a:rPr>
              <a:t>selain</a:t>
            </a:r>
            <a:r>
              <a:rPr lang="en-US" sz="2400" dirty="0" smtClean="0">
                <a:solidFill>
                  <a:srgbClr val="FFC000"/>
                </a:solidFill>
              </a:rPr>
              <a:t> </a:t>
            </a:r>
            <a:r>
              <a:rPr lang="en-US" sz="2400" dirty="0" err="1" smtClean="0">
                <a:solidFill>
                  <a:srgbClr val="FFC000"/>
                </a:solidFill>
              </a:rPr>
              <a:t>kesuburan</a:t>
            </a:r>
            <a:r>
              <a:rPr lang="en-US" sz="2400" dirty="0" smtClean="0">
                <a:solidFill>
                  <a:srgbClr val="FFC000"/>
                </a:solidFill>
              </a:rPr>
              <a:t> </a:t>
            </a:r>
            <a:r>
              <a:rPr lang="en-US" sz="2400" dirty="0" err="1" smtClean="0">
                <a:solidFill>
                  <a:srgbClr val="FFC000"/>
                </a:solidFill>
              </a:rPr>
              <a:t>juga</a:t>
            </a:r>
            <a:r>
              <a:rPr lang="en-US" sz="2400" dirty="0" smtClean="0">
                <a:solidFill>
                  <a:srgbClr val="FFC000"/>
                </a:solidFill>
              </a:rPr>
              <a:t> </a:t>
            </a:r>
            <a:r>
              <a:rPr lang="en-US" sz="2400" dirty="0" err="1" smtClean="0">
                <a:solidFill>
                  <a:srgbClr val="FFC000"/>
                </a:solidFill>
              </a:rPr>
              <a:t>jarak</a:t>
            </a:r>
            <a:r>
              <a:rPr lang="en-US" sz="2400" dirty="0" smtClean="0">
                <a:solidFill>
                  <a:srgbClr val="FFC000"/>
                </a:solidFill>
              </a:rPr>
              <a:t> </a:t>
            </a:r>
            <a:r>
              <a:rPr lang="en-US" sz="2400" dirty="0" err="1" smtClean="0">
                <a:solidFill>
                  <a:srgbClr val="FFC000"/>
                </a:solidFill>
              </a:rPr>
              <a:t>tanah</a:t>
            </a:r>
            <a:r>
              <a:rPr lang="en-US" sz="2400" dirty="0" smtClean="0">
                <a:solidFill>
                  <a:srgbClr val="FFC000"/>
                </a:solidFill>
              </a:rPr>
              <a:t> </a:t>
            </a:r>
            <a:r>
              <a:rPr lang="en-US" sz="2400" dirty="0" err="1" smtClean="0">
                <a:solidFill>
                  <a:srgbClr val="FFC000"/>
                </a:solidFill>
              </a:rPr>
              <a:t>ke</a:t>
            </a:r>
            <a:r>
              <a:rPr lang="en-US" sz="2400" dirty="0" smtClean="0">
                <a:solidFill>
                  <a:srgbClr val="FFC000"/>
                </a:solidFill>
              </a:rPr>
              <a:t> </a:t>
            </a:r>
            <a:r>
              <a:rPr lang="en-US" sz="2400" dirty="0" err="1" smtClean="0">
                <a:solidFill>
                  <a:srgbClr val="FFC000"/>
                </a:solidFill>
              </a:rPr>
              <a:t>pasar</a:t>
            </a:r>
            <a:endParaRPr lang="en-US" sz="2400" dirty="0" smtClean="0">
              <a:solidFill>
                <a:srgbClr val="FFC000"/>
              </a:solidFill>
            </a:endParaRPr>
          </a:p>
          <a:p>
            <a:pPr marL="457200" indent="-457200"/>
            <a:endParaRPr lang="en-US" sz="2400" dirty="0" smtClean="0">
              <a:solidFill>
                <a:srgbClr val="FFFF00"/>
              </a:solidFill>
            </a:endParaRPr>
          </a:p>
        </p:txBody>
      </p:sp>
      <p:sp>
        <p:nvSpPr>
          <p:cNvPr id="7" name="Title 1"/>
          <p:cNvSpPr txBox="1">
            <a:spLocks/>
          </p:cNvSpPr>
          <p:nvPr/>
        </p:nvSpPr>
        <p:spPr>
          <a:xfrm>
            <a:off x="4419600" y="609600"/>
            <a:ext cx="4572000" cy="548640"/>
          </a:xfrm>
          <a:prstGeom prst="rect">
            <a:avLst/>
          </a:prstGeom>
          <a:ln w="28575">
            <a:solidFill>
              <a:srgbClr val="00B0F0"/>
            </a:solidFill>
            <a:prstDash val="dash"/>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FF0000"/>
                </a:solidFill>
                <a:effectLst/>
                <a:uLnTx/>
                <a:uFillTx/>
                <a:latin typeface="+mj-lt"/>
                <a:ea typeface="+mj-ea"/>
                <a:cs typeface="+mj-cs"/>
              </a:rPr>
              <a:t>Pasar</a:t>
            </a:r>
            <a:r>
              <a:rPr kumimoji="0" lang="en-US" sz="3600" b="0" i="0" u="none" strike="noStrike" kern="1200" cap="none" spc="0" normalizeH="0" baseline="0" noProof="0" dirty="0" smtClean="0">
                <a:ln>
                  <a:noFill/>
                </a:ln>
                <a:solidFill>
                  <a:srgbClr val="FF0000"/>
                </a:solidFill>
                <a:effectLst/>
                <a:uLnTx/>
                <a:uFillTx/>
                <a:latin typeface="+mj-lt"/>
                <a:ea typeface="+mj-ea"/>
                <a:cs typeface="+mj-cs"/>
              </a:rPr>
              <a:t> Modal</a:t>
            </a:r>
            <a:endParaRPr kumimoji="0" lang="en-US" sz="3600" b="0" i="0" u="none" strike="noStrike" kern="1200" cap="none" spc="0" normalizeH="0" baseline="0" noProof="0" dirty="0">
              <a:ln>
                <a:noFill/>
              </a:ln>
              <a:solidFill>
                <a:srgbClr val="FF0000"/>
              </a:solidFill>
              <a:effectLst/>
              <a:uLnTx/>
              <a:uFillTx/>
              <a:latin typeface="+mj-lt"/>
              <a:ea typeface="+mj-ea"/>
              <a:cs typeface="+mj-cs"/>
            </a:endParaRPr>
          </a:p>
        </p:txBody>
      </p:sp>
      <p:sp>
        <p:nvSpPr>
          <p:cNvPr id="8" name="Rectangle 7"/>
          <p:cNvSpPr/>
          <p:nvPr/>
        </p:nvSpPr>
        <p:spPr>
          <a:xfrm rot="10800000" flipV="1">
            <a:off x="4404360" y="1295400"/>
            <a:ext cx="4663440" cy="4754880"/>
          </a:xfrm>
          <a:prstGeom prst="rect">
            <a:avLst/>
          </a:prstGeom>
          <a:noFill/>
          <a:ln>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FF99"/>
                </a:solidFill>
              </a:rPr>
              <a:t> </a:t>
            </a:r>
            <a:r>
              <a:rPr lang="en-US" sz="2400" dirty="0" err="1" smtClean="0">
                <a:solidFill>
                  <a:srgbClr val="00FF99"/>
                </a:solidFill>
              </a:rPr>
              <a:t>Teori</a:t>
            </a:r>
            <a:r>
              <a:rPr lang="en-US" sz="2400" dirty="0" smtClean="0">
                <a:solidFill>
                  <a:srgbClr val="00FF99"/>
                </a:solidFill>
              </a:rPr>
              <a:t> </a:t>
            </a:r>
            <a:r>
              <a:rPr lang="en-US" sz="2400" dirty="0" err="1" smtClean="0">
                <a:solidFill>
                  <a:srgbClr val="00FF99"/>
                </a:solidFill>
              </a:rPr>
              <a:t>Bunga</a:t>
            </a:r>
            <a:r>
              <a:rPr lang="en-US" sz="2400" dirty="0" smtClean="0">
                <a:solidFill>
                  <a:srgbClr val="00FF99"/>
                </a:solidFill>
              </a:rPr>
              <a:t> Modal</a:t>
            </a:r>
            <a:endParaRPr lang="en-US" sz="2400" dirty="0" smtClean="0">
              <a:solidFill>
                <a:srgbClr val="00FFFF"/>
              </a:solidFill>
            </a:endParaRPr>
          </a:p>
          <a:p>
            <a:r>
              <a:rPr lang="en-US" sz="2200" dirty="0" smtClean="0">
                <a:solidFill>
                  <a:srgbClr val="00FFFF"/>
                </a:solidFill>
              </a:rPr>
              <a:t>J.B. Say (</a:t>
            </a:r>
            <a:r>
              <a:rPr lang="en-US" sz="2200" dirty="0" err="1" smtClean="0">
                <a:solidFill>
                  <a:srgbClr val="00FFFF"/>
                </a:solidFill>
              </a:rPr>
              <a:t>Teori</a:t>
            </a:r>
            <a:r>
              <a:rPr lang="en-US" sz="2200" dirty="0" smtClean="0">
                <a:solidFill>
                  <a:srgbClr val="00FFFF"/>
                </a:solidFill>
              </a:rPr>
              <a:t> </a:t>
            </a:r>
            <a:r>
              <a:rPr lang="en-US" sz="2200" dirty="0" err="1" smtClean="0">
                <a:solidFill>
                  <a:srgbClr val="00FFFF"/>
                </a:solidFill>
              </a:rPr>
              <a:t>Produktivitas</a:t>
            </a:r>
            <a:r>
              <a:rPr lang="en-US" sz="2200" dirty="0" smtClean="0">
                <a:solidFill>
                  <a:srgbClr val="00FFFF"/>
                </a:solidFill>
              </a:rPr>
              <a:t>)</a:t>
            </a:r>
          </a:p>
          <a:p>
            <a:r>
              <a:rPr lang="en-US" sz="2200" dirty="0" err="1" smtClean="0">
                <a:solidFill>
                  <a:srgbClr val="00FFFF"/>
                </a:solidFill>
              </a:rPr>
              <a:t>Bunga</a:t>
            </a:r>
            <a:r>
              <a:rPr lang="en-US" sz="2200" dirty="0" smtClean="0">
                <a:solidFill>
                  <a:srgbClr val="00FFFF"/>
                </a:solidFill>
              </a:rPr>
              <a:t> modal=</a:t>
            </a:r>
            <a:r>
              <a:rPr lang="en-US" sz="2200" dirty="0" err="1" smtClean="0">
                <a:solidFill>
                  <a:srgbClr val="00FFFF"/>
                </a:solidFill>
              </a:rPr>
              <a:t>kontra</a:t>
            </a:r>
            <a:r>
              <a:rPr lang="en-US" sz="2200" dirty="0" smtClean="0">
                <a:solidFill>
                  <a:srgbClr val="00FFFF"/>
                </a:solidFill>
              </a:rPr>
              <a:t> </a:t>
            </a:r>
            <a:r>
              <a:rPr lang="en-US" sz="2200" dirty="0" err="1" smtClean="0">
                <a:solidFill>
                  <a:srgbClr val="00FFFF"/>
                </a:solidFill>
              </a:rPr>
              <a:t>prestasi</a:t>
            </a:r>
            <a:r>
              <a:rPr lang="en-US" sz="2200" dirty="0" smtClean="0">
                <a:solidFill>
                  <a:srgbClr val="00FFFF"/>
                </a:solidFill>
              </a:rPr>
              <a:t> </a:t>
            </a:r>
            <a:r>
              <a:rPr lang="en-US" sz="2200" dirty="0" err="1" smtClean="0">
                <a:solidFill>
                  <a:srgbClr val="00FFFF"/>
                </a:solidFill>
              </a:rPr>
              <a:t>karena</a:t>
            </a:r>
            <a:r>
              <a:rPr lang="en-US" sz="2200" dirty="0" smtClean="0">
                <a:solidFill>
                  <a:srgbClr val="00FFFF"/>
                </a:solidFill>
              </a:rPr>
              <a:t> </a:t>
            </a:r>
            <a:r>
              <a:rPr lang="en-US" sz="2200" dirty="0" err="1" smtClean="0">
                <a:solidFill>
                  <a:srgbClr val="00FFFF"/>
                </a:solidFill>
              </a:rPr>
              <a:t>ia</a:t>
            </a:r>
            <a:r>
              <a:rPr lang="en-US" sz="2200" dirty="0" smtClean="0">
                <a:solidFill>
                  <a:srgbClr val="00FFFF"/>
                </a:solidFill>
              </a:rPr>
              <a:t> </a:t>
            </a:r>
            <a:r>
              <a:rPr lang="en-US" sz="2200" dirty="0" err="1" smtClean="0">
                <a:solidFill>
                  <a:srgbClr val="00FFFF"/>
                </a:solidFill>
              </a:rPr>
              <a:t>dapat</a:t>
            </a:r>
            <a:r>
              <a:rPr lang="en-US" sz="2200" dirty="0" smtClean="0">
                <a:solidFill>
                  <a:srgbClr val="00FFFF"/>
                </a:solidFill>
              </a:rPr>
              <a:t> </a:t>
            </a:r>
            <a:r>
              <a:rPr lang="en-US" sz="2200" dirty="0" err="1" smtClean="0">
                <a:solidFill>
                  <a:srgbClr val="00FFFF"/>
                </a:solidFill>
              </a:rPr>
              <a:t>menghasilkan</a:t>
            </a:r>
            <a:r>
              <a:rPr lang="en-US" sz="2200" dirty="0" smtClean="0">
                <a:solidFill>
                  <a:srgbClr val="00FFFF"/>
                </a:solidFill>
              </a:rPr>
              <a:t> </a:t>
            </a:r>
            <a:r>
              <a:rPr lang="en-US" sz="2200" dirty="0" err="1" smtClean="0">
                <a:solidFill>
                  <a:srgbClr val="00FFFF"/>
                </a:solidFill>
              </a:rPr>
              <a:t>suatu</a:t>
            </a:r>
            <a:r>
              <a:rPr lang="en-US" sz="2200" dirty="0" smtClean="0">
                <a:solidFill>
                  <a:srgbClr val="00FFFF"/>
                </a:solidFill>
              </a:rPr>
              <a:t> </a:t>
            </a:r>
            <a:r>
              <a:rPr lang="en-US" sz="2200" dirty="0" err="1" smtClean="0">
                <a:solidFill>
                  <a:srgbClr val="00FFFF"/>
                </a:solidFill>
              </a:rPr>
              <a:t>barang</a:t>
            </a:r>
            <a:endParaRPr lang="en-US" sz="2200" dirty="0" smtClean="0">
              <a:solidFill>
                <a:srgbClr val="00FFFF"/>
              </a:solidFill>
            </a:endParaRPr>
          </a:p>
          <a:p>
            <a:r>
              <a:rPr lang="en-US" sz="2200" dirty="0" smtClean="0">
                <a:solidFill>
                  <a:srgbClr val="FF3300"/>
                </a:solidFill>
              </a:rPr>
              <a:t>Nassau W.S. (</a:t>
            </a:r>
            <a:r>
              <a:rPr lang="en-US" sz="2200" dirty="0" err="1" smtClean="0">
                <a:solidFill>
                  <a:srgbClr val="FF3300"/>
                </a:solidFill>
              </a:rPr>
              <a:t>Teori</a:t>
            </a:r>
            <a:r>
              <a:rPr lang="en-US" sz="2200" dirty="0" smtClean="0">
                <a:solidFill>
                  <a:srgbClr val="FF3300"/>
                </a:solidFill>
              </a:rPr>
              <a:t> </a:t>
            </a:r>
            <a:r>
              <a:rPr lang="en-US" sz="2200" dirty="0" err="1" smtClean="0">
                <a:solidFill>
                  <a:srgbClr val="FF3300"/>
                </a:solidFill>
              </a:rPr>
              <a:t>Penghormatan</a:t>
            </a:r>
            <a:r>
              <a:rPr lang="en-US" sz="2200" dirty="0" smtClean="0">
                <a:solidFill>
                  <a:srgbClr val="FF3300"/>
                </a:solidFill>
              </a:rPr>
              <a:t>)</a:t>
            </a:r>
          </a:p>
          <a:p>
            <a:r>
              <a:rPr lang="en-US" sz="2200" dirty="0" err="1" smtClean="0">
                <a:solidFill>
                  <a:srgbClr val="FF3300"/>
                </a:solidFill>
              </a:rPr>
              <a:t>Bunga</a:t>
            </a:r>
            <a:r>
              <a:rPr lang="en-US" sz="2200" dirty="0" smtClean="0">
                <a:solidFill>
                  <a:srgbClr val="FF3300"/>
                </a:solidFill>
              </a:rPr>
              <a:t> modal=</a:t>
            </a:r>
            <a:r>
              <a:rPr lang="en-US" sz="2200" dirty="0" err="1" smtClean="0">
                <a:solidFill>
                  <a:srgbClr val="FF3300"/>
                </a:solidFill>
              </a:rPr>
              <a:t>balas</a:t>
            </a:r>
            <a:r>
              <a:rPr lang="en-US" sz="2200" dirty="0" smtClean="0">
                <a:solidFill>
                  <a:srgbClr val="FF3300"/>
                </a:solidFill>
              </a:rPr>
              <a:t> </a:t>
            </a:r>
            <a:r>
              <a:rPr lang="en-US" sz="2200" dirty="0" err="1" smtClean="0">
                <a:solidFill>
                  <a:srgbClr val="FF3300"/>
                </a:solidFill>
              </a:rPr>
              <a:t>jasa</a:t>
            </a:r>
            <a:r>
              <a:rPr lang="en-US" sz="2200" dirty="0" smtClean="0">
                <a:solidFill>
                  <a:srgbClr val="FF3300"/>
                </a:solidFill>
              </a:rPr>
              <a:t> </a:t>
            </a:r>
            <a:r>
              <a:rPr lang="en-US" sz="2200" dirty="0" err="1" smtClean="0">
                <a:solidFill>
                  <a:srgbClr val="FF3300"/>
                </a:solidFill>
              </a:rPr>
              <a:t>pemiliknya</a:t>
            </a:r>
            <a:endParaRPr lang="en-US" sz="2200" dirty="0" smtClean="0">
              <a:solidFill>
                <a:srgbClr val="FF3300"/>
              </a:solidFill>
            </a:endParaRPr>
          </a:p>
          <a:p>
            <a:r>
              <a:rPr lang="en-US" sz="2200" dirty="0" smtClean="0">
                <a:solidFill>
                  <a:srgbClr val="FFFF00"/>
                </a:solidFill>
              </a:rPr>
              <a:t>Von Bohn </a:t>
            </a:r>
            <a:r>
              <a:rPr lang="en-US" sz="2200" dirty="0" err="1" smtClean="0">
                <a:solidFill>
                  <a:srgbClr val="FFFF00"/>
                </a:solidFill>
              </a:rPr>
              <a:t>Bawerk</a:t>
            </a:r>
            <a:endParaRPr lang="en-US" sz="2200" dirty="0" smtClean="0">
              <a:solidFill>
                <a:srgbClr val="FFFF00"/>
              </a:solidFill>
            </a:endParaRPr>
          </a:p>
          <a:p>
            <a:r>
              <a:rPr lang="en-US" sz="2200" dirty="0" err="1" smtClean="0">
                <a:solidFill>
                  <a:srgbClr val="FFFF00"/>
                </a:solidFill>
              </a:rPr>
              <a:t>Bunga</a:t>
            </a:r>
            <a:r>
              <a:rPr lang="en-US" sz="2200" dirty="0" smtClean="0">
                <a:solidFill>
                  <a:srgbClr val="FFFF00"/>
                </a:solidFill>
              </a:rPr>
              <a:t> modal </a:t>
            </a:r>
            <a:r>
              <a:rPr lang="en-US" sz="2200" dirty="0" err="1" smtClean="0">
                <a:solidFill>
                  <a:srgbClr val="FFFF00"/>
                </a:solidFill>
              </a:rPr>
              <a:t>didasarkan</a:t>
            </a:r>
            <a:r>
              <a:rPr lang="en-US" sz="2200" dirty="0" smtClean="0">
                <a:solidFill>
                  <a:srgbClr val="FFFF00"/>
                </a:solidFill>
              </a:rPr>
              <a:t> </a:t>
            </a:r>
            <a:r>
              <a:rPr lang="en-US" sz="2200" dirty="0" err="1" smtClean="0">
                <a:solidFill>
                  <a:srgbClr val="FFFF00"/>
                </a:solidFill>
              </a:rPr>
              <a:t>nilai</a:t>
            </a:r>
            <a:r>
              <a:rPr lang="en-US" sz="2200" dirty="0" smtClean="0">
                <a:solidFill>
                  <a:srgbClr val="FFFF00"/>
                </a:solidFill>
              </a:rPr>
              <a:t> </a:t>
            </a:r>
            <a:r>
              <a:rPr lang="en-US" sz="2200" dirty="0" err="1" smtClean="0">
                <a:solidFill>
                  <a:srgbClr val="FFFF00"/>
                </a:solidFill>
              </a:rPr>
              <a:t>uang</a:t>
            </a:r>
            <a:endParaRPr lang="en-US" sz="2200" dirty="0" smtClean="0">
              <a:solidFill>
                <a:srgbClr val="FFFF00"/>
              </a:solidFill>
            </a:endParaRPr>
          </a:p>
          <a:p>
            <a:r>
              <a:rPr lang="en-US" sz="2200" dirty="0" smtClean="0">
                <a:solidFill>
                  <a:srgbClr val="FF00FF"/>
                </a:solidFill>
              </a:rPr>
              <a:t>J.M. Keynes (</a:t>
            </a:r>
            <a:r>
              <a:rPr lang="en-US" sz="2200" dirty="0" err="1" smtClean="0">
                <a:solidFill>
                  <a:srgbClr val="FF00FF"/>
                </a:solidFill>
              </a:rPr>
              <a:t>Teori</a:t>
            </a:r>
            <a:r>
              <a:rPr lang="en-US" sz="2200" dirty="0" smtClean="0">
                <a:solidFill>
                  <a:srgbClr val="FF00FF"/>
                </a:solidFill>
              </a:rPr>
              <a:t> </a:t>
            </a:r>
            <a:r>
              <a:rPr lang="en-US" sz="2200" dirty="0" err="1" smtClean="0">
                <a:solidFill>
                  <a:srgbClr val="FF00FF"/>
                </a:solidFill>
              </a:rPr>
              <a:t>Likuiditas</a:t>
            </a:r>
            <a:r>
              <a:rPr lang="en-US" sz="2200" dirty="0" smtClean="0">
                <a:solidFill>
                  <a:srgbClr val="FF00FF"/>
                </a:solidFill>
              </a:rPr>
              <a:t>)</a:t>
            </a:r>
          </a:p>
          <a:p>
            <a:r>
              <a:rPr lang="en-US" sz="2200" dirty="0" err="1" smtClean="0">
                <a:solidFill>
                  <a:srgbClr val="FF00FF"/>
                </a:solidFill>
              </a:rPr>
              <a:t>Bunga</a:t>
            </a:r>
            <a:r>
              <a:rPr lang="en-US" sz="2200" dirty="0" smtClean="0">
                <a:solidFill>
                  <a:srgbClr val="FF00FF"/>
                </a:solidFill>
              </a:rPr>
              <a:t> Modal=</a:t>
            </a:r>
            <a:r>
              <a:rPr lang="en-US" sz="2200" dirty="0" err="1" smtClean="0">
                <a:solidFill>
                  <a:srgbClr val="FF00FF"/>
                </a:solidFill>
              </a:rPr>
              <a:t>balas</a:t>
            </a:r>
            <a:r>
              <a:rPr lang="en-US" sz="2200" dirty="0" smtClean="0">
                <a:solidFill>
                  <a:srgbClr val="FF00FF"/>
                </a:solidFill>
              </a:rPr>
              <a:t> </a:t>
            </a:r>
            <a:r>
              <a:rPr lang="en-US" sz="2200" dirty="0" err="1" smtClean="0">
                <a:solidFill>
                  <a:srgbClr val="FF00FF"/>
                </a:solidFill>
              </a:rPr>
              <a:t>jasa</a:t>
            </a:r>
            <a:r>
              <a:rPr lang="en-US" sz="2200" dirty="0" smtClean="0">
                <a:solidFill>
                  <a:srgbClr val="FF00FF"/>
                </a:solidFill>
              </a:rPr>
              <a:t> </a:t>
            </a:r>
            <a:r>
              <a:rPr lang="en-US" sz="2200" dirty="0" err="1" smtClean="0">
                <a:solidFill>
                  <a:srgbClr val="FF00FF"/>
                </a:solidFill>
              </a:rPr>
              <a:t>karena</a:t>
            </a:r>
            <a:r>
              <a:rPr lang="en-US" sz="2200" dirty="0" smtClean="0">
                <a:solidFill>
                  <a:srgbClr val="FF00FF"/>
                </a:solidFill>
              </a:rPr>
              <a:t> </a:t>
            </a:r>
            <a:r>
              <a:rPr lang="en-US" sz="2200" dirty="0" err="1" smtClean="0">
                <a:solidFill>
                  <a:srgbClr val="FF00FF"/>
                </a:solidFill>
              </a:rPr>
              <a:t>pemiliknya</a:t>
            </a:r>
            <a:r>
              <a:rPr lang="en-US" sz="2200" dirty="0" smtClean="0">
                <a:solidFill>
                  <a:srgbClr val="FF00FF"/>
                </a:solidFill>
              </a:rPr>
              <a:t> </a:t>
            </a:r>
            <a:r>
              <a:rPr lang="en-US" sz="2200" dirty="0" err="1" smtClean="0">
                <a:solidFill>
                  <a:srgbClr val="FF00FF"/>
                </a:solidFill>
              </a:rPr>
              <a:t>telah</a:t>
            </a:r>
            <a:r>
              <a:rPr lang="en-US" sz="2200" dirty="0" smtClean="0">
                <a:solidFill>
                  <a:srgbClr val="FF00FF"/>
                </a:solidFill>
              </a:rPr>
              <a:t> </a:t>
            </a:r>
            <a:r>
              <a:rPr lang="en-US" sz="2200" dirty="0" err="1" smtClean="0">
                <a:solidFill>
                  <a:srgbClr val="FF00FF"/>
                </a:solidFill>
              </a:rPr>
              <a:t>mengorbankan</a:t>
            </a:r>
            <a:r>
              <a:rPr lang="en-US" sz="2200" dirty="0" smtClean="0">
                <a:solidFill>
                  <a:srgbClr val="FF00FF"/>
                </a:solidFill>
              </a:rPr>
              <a:t> </a:t>
            </a:r>
            <a:r>
              <a:rPr lang="en-US" sz="2200" dirty="0" err="1" smtClean="0">
                <a:solidFill>
                  <a:srgbClr val="FF00FF"/>
                </a:solidFill>
              </a:rPr>
              <a:t>likuiditas</a:t>
            </a:r>
            <a:r>
              <a:rPr lang="en-US" sz="2200" dirty="0" smtClean="0">
                <a:solidFill>
                  <a:srgbClr val="FF00FF"/>
                </a:solidFill>
              </a:rPr>
              <a:t> (</a:t>
            </a:r>
            <a:r>
              <a:rPr lang="en-US" sz="2200" dirty="0" err="1" smtClean="0">
                <a:solidFill>
                  <a:srgbClr val="FF00FF"/>
                </a:solidFill>
              </a:rPr>
              <a:t>kemampuan</a:t>
            </a:r>
            <a:r>
              <a:rPr lang="en-US" sz="2200" dirty="0" smtClean="0">
                <a:solidFill>
                  <a:srgbClr val="FF00FF"/>
                </a:solidFill>
              </a:rPr>
              <a:t> </a:t>
            </a:r>
            <a:r>
              <a:rPr lang="en-US" sz="2200" dirty="0" err="1" smtClean="0">
                <a:solidFill>
                  <a:srgbClr val="FF00FF"/>
                </a:solidFill>
              </a:rPr>
              <a:t>mengadakan</a:t>
            </a:r>
            <a:r>
              <a:rPr lang="en-US" sz="2200" dirty="0" smtClean="0">
                <a:solidFill>
                  <a:srgbClr val="FF00FF"/>
                </a:solidFill>
              </a:rPr>
              <a:t> </a:t>
            </a:r>
            <a:r>
              <a:rPr lang="en-US" sz="2200" dirty="0" err="1" smtClean="0">
                <a:solidFill>
                  <a:srgbClr val="FF00FF"/>
                </a:solidFill>
              </a:rPr>
              <a:t>pembayaran</a:t>
            </a:r>
            <a:r>
              <a:rPr lang="en-US" sz="2200" dirty="0" smtClean="0">
                <a:solidFill>
                  <a:srgbClr val="FF00FF"/>
                </a:solidFill>
              </a:rPr>
              <a:t>)</a:t>
            </a:r>
          </a:p>
          <a:p>
            <a:pPr algn="ctr"/>
            <a:endParaRPr lang="en-US" sz="2200" dirty="0">
              <a:solidFill>
                <a:schemeClr val="accent3"/>
              </a:solidFill>
            </a:endParaRPr>
          </a:p>
        </p:txBody>
      </p:sp>
      <p:sp>
        <p:nvSpPr>
          <p:cNvPr id="9" name="Action Button: Home 8">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 y="76200"/>
            <a:ext cx="4023360" cy="548640"/>
          </a:xfrm>
          <a:ln w="28575">
            <a:solidFill>
              <a:srgbClr val="00FF99"/>
            </a:solidFill>
            <a:prstDash val="dash"/>
          </a:ln>
        </p:spPr>
        <p:txBody>
          <a:bodyPr>
            <a:noAutofit/>
          </a:bodyPr>
          <a:lstStyle/>
          <a:p>
            <a:r>
              <a:rPr lang="en-US" sz="3600" dirty="0" err="1" smtClean="0">
                <a:solidFill>
                  <a:srgbClr val="FF0000"/>
                </a:solidFill>
              </a:rPr>
              <a:t>Pasar</a:t>
            </a:r>
            <a:r>
              <a:rPr lang="en-US" sz="3600" dirty="0" smtClean="0">
                <a:solidFill>
                  <a:srgbClr val="FF0000"/>
                </a:solidFill>
              </a:rPr>
              <a:t> </a:t>
            </a:r>
            <a:r>
              <a:rPr lang="en-US" sz="3600" dirty="0" err="1" smtClean="0">
                <a:solidFill>
                  <a:srgbClr val="FF0000"/>
                </a:solidFill>
              </a:rPr>
              <a:t>Tenaga</a:t>
            </a:r>
            <a:r>
              <a:rPr lang="en-US" sz="3600" dirty="0" smtClean="0">
                <a:solidFill>
                  <a:srgbClr val="FF0000"/>
                </a:solidFill>
              </a:rPr>
              <a:t> </a:t>
            </a:r>
            <a:r>
              <a:rPr lang="en-US" sz="3600" dirty="0" err="1" smtClean="0">
                <a:solidFill>
                  <a:srgbClr val="FF0000"/>
                </a:solidFill>
              </a:rPr>
              <a:t>Kerja</a:t>
            </a:r>
            <a:endParaRPr lang="en-US" sz="3600" dirty="0">
              <a:solidFill>
                <a:srgbClr val="FF0000"/>
              </a:solidFill>
            </a:endParaRPr>
          </a:p>
        </p:txBody>
      </p:sp>
      <p:sp>
        <p:nvSpPr>
          <p:cNvPr id="6" name="Rectangle 5"/>
          <p:cNvSpPr/>
          <p:nvPr/>
        </p:nvSpPr>
        <p:spPr>
          <a:xfrm>
            <a:off x="76200" y="765512"/>
            <a:ext cx="4114800" cy="5940088"/>
          </a:xfrm>
          <a:prstGeom prst="rect">
            <a:avLst/>
          </a:prstGeom>
          <a:ln w="28575">
            <a:solidFill>
              <a:srgbClr val="FF0000"/>
            </a:solidFill>
          </a:ln>
        </p:spPr>
        <p:txBody>
          <a:bodyPr>
            <a:spAutoFit/>
          </a:bodyPr>
          <a:lstStyle/>
          <a:p>
            <a:pPr marL="457200" indent="-457200" algn="ctr"/>
            <a:r>
              <a:rPr lang="en-US" sz="2000" dirty="0" smtClean="0">
                <a:solidFill>
                  <a:srgbClr val="00FF99"/>
                </a:solidFill>
              </a:rPr>
              <a:t>  </a:t>
            </a:r>
            <a:r>
              <a:rPr lang="en-US" sz="2000" b="1" dirty="0" err="1" smtClean="0">
                <a:solidFill>
                  <a:srgbClr val="00FF99"/>
                </a:solidFill>
              </a:rPr>
              <a:t>Teori</a:t>
            </a:r>
            <a:r>
              <a:rPr lang="en-US" sz="2000" b="1" dirty="0" smtClean="0">
                <a:solidFill>
                  <a:srgbClr val="00FF99"/>
                </a:solidFill>
              </a:rPr>
              <a:t> </a:t>
            </a:r>
            <a:r>
              <a:rPr lang="en-US" sz="2000" b="1" dirty="0" err="1" smtClean="0">
                <a:solidFill>
                  <a:srgbClr val="00FF99"/>
                </a:solidFill>
              </a:rPr>
              <a:t>Upah</a:t>
            </a:r>
            <a:r>
              <a:rPr lang="en-US" sz="2000" b="1" dirty="0" smtClean="0">
                <a:solidFill>
                  <a:srgbClr val="00FF99"/>
                </a:solidFill>
              </a:rPr>
              <a:t>/</a:t>
            </a:r>
            <a:r>
              <a:rPr lang="en-US" sz="2000" b="1" dirty="0" err="1" smtClean="0">
                <a:solidFill>
                  <a:srgbClr val="00FF99"/>
                </a:solidFill>
              </a:rPr>
              <a:t>Gaji</a:t>
            </a:r>
            <a:endParaRPr lang="en-US" sz="2000" b="1" dirty="0" smtClean="0">
              <a:solidFill>
                <a:srgbClr val="FFFF00"/>
              </a:solidFill>
            </a:endParaRPr>
          </a:p>
          <a:p>
            <a:pPr marL="457200" indent="-457200"/>
            <a:r>
              <a:rPr lang="en-US" sz="2000" b="1" dirty="0" smtClean="0">
                <a:solidFill>
                  <a:srgbClr val="FFFF00"/>
                </a:solidFill>
              </a:rPr>
              <a:t>David Ricardo (</a:t>
            </a:r>
            <a:r>
              <a:rPr lang="en-US" sz="2000" b="1" dirty="0" err="1" smtClean="0">
                <a:solidFill>
                  <a:srgbClr val="FFFF00"/>
                </a:solidFill>
              </a:rPr>
              <a:t>Teori</a:t>
            </a:r>
            <a:r>
              <a:rPr lang="en-US" sz="2000" b="1" dirty="0" smtClean="0">
                <a:solidFill>
                  <a:srgbClr val="FFFF00"/>
                </a:solidFill>
              </a:rPr>
              <a:t> </a:t>
            </a:r>
            <a:r>
              <a:rPr lang="en-US" sz="2000" b="1" dirty="0" err="1" smtClean="0">
                <a:solidFill>
                  <a:srgbClr val="FFFF00"/>
                </a:solidFill>
              </a:rPr>
              <a:t>Upah</a:t>
            </a:r>
            <a:r>
              <a:rPr lang="en-US" sz="2000" b="1" dirty="0" smtClean="0">
                <a:solidFill>
                  <a:srgbClr val="FFFF00"/>
                </a:solidFill>
              </a:rPr>
              <a:t> </a:t>
            </a:r>
            <a:r>
              <a:rPr lang="en-US" sz="2000" b="1" dirty="0" err="1" smtClean="0">
                <a:solidFill>
                  <a:srgbClr val="FFFF00"/>
                </a:solidFill>
              </a:rPr>
              <a:t>Alami</a:t>
            </a:r>
            <a:r>
              <a:rPr lang="en-US" sz="2000" b="1" dirty="0" smtClean="0">
                <a:solidFill>
                  <a:srgbClr val="FFFF00"/>
                </a:solidFill>
              </a:rPr>
              <a:t>)</a:t>
            </a:r>
          </a:p>
          <a:p>
            <a:pPr marL="457200" indent="-457200"/>
            <a:r>
              <a:rPr lang="en-US" sz="2000" dirty="0" err="1" smtClean="0">
                <a:solidFill>
                  <a:srgbClr val="FFFF00"/>
                </a:solidFill>
              </a:rPr>
              <a:t>Besar</a:t>
            </a:r>
            <a:r>
              <a:rPr lang="en-US" sz="2000" dirty="0" smtClean="0">
                <a:solidFill>
                  <a:srgbClr val="FFFF00"/>
                </a:solidFill>
              </a:rPr>
              <a:t> </a:t>
            </a:r>
            <a:r>
              <a:rPr lang="en-US" sz="2000" dirty="0" err="1" smtClean="0">
                <a:solidFill>
                  <a:srgbClr val="FFFF00"/>
                </a:solidFill>
              </a:rPr>
              <a:t>upah</a:t>
            </a:r>
            <a:r>
              <a:rPr lang="en-US" sz="2000" dirty="0" smtClean="0">
                <a:solidFill>
                  <a:srgbClr val="FFFF00"/>
                </a:solidFill>
              </a:rPr>
              <a:t> </a:t>
            </a:r>
            <a:r>
              <a:rPr lang="en-US" sz="2000" dirty="0" err="1" smtClean="0">
                <a:solidFill>
                  <a:srgbClr val="FFFF00"/>
                </a:solidFill>
              </a:rPr>
              <a:t>buruh</a:t>
            </a:r>
            <a:r>
              <a:rPr lang="en-US" sz="2000" dirty="0" smtClean="0">
                <a:solidFill>
                  <a:srgbClr val="FFFF00"/>
                </a:solidFill>
              </a:rPr>
              <a:t>=</a:t>
            </a:r>
            <a:r>
              <a:rPr lang="en-US" sz="2000" dirty="0" err="1" smtClean="0">
                <a:solidFill>
                  <a:srgbClr val="FFFF00"/>
                </a:solidFill>
              </a:rPr>
              <a:t>biaya</a:t>
            </a:r>
            <a:r>
              <a:rPr lang="en-US" sz="2000" dirty="0" smtClean="0">
                <a:solidFill>
                  <a:srgbClr val="FFFF00"/>
                </a:solidFill>
              </a:rPr>
              <a:t> </a:t>
            </a:r>
            <a:r>
              <a:rPr lang="en-US" sz="2000" dirty="0" err="1" smtClean="0">
                <a:solidFill>
                  <a:srgbClr val="FFFF00"/>
                </a:solidFill>
              </a:rPr>
              <a:t>hidup</a:t>
            </a:r>
            <a:r>
              <a:rPr lang="en-US" sz="2000" dirty="0" smtClean="0">
                <a:solidFill>
                  <a:srgbClr val="FFFF00"/>
                </a:solidFill>
              </a:rPr>
              <a:t> </a:t>
            </a:r>
          </a:p>
          <a:p>
            <a:pPr marL="457200" indent="-457200"/>
            <a:r>
              <a:rPr lang="en-US" sz="2000" dirty="0" smtClean="0">
                <a:solidFill>
                  <a:srgbClr val="FFFF00"/>
                </a:solidFill>
              </a:rPr>
              <a:t>Minimum </a:t>
            </a:r>
            <a:r>
              <a:rPr lang="en-US" sz="2000" dirty="0" err="1" smtClean="0">
                <a:solidFill>
                  <a:srgbClr val="FFFF00"/>
                </a:solidFill>
              </a:rPr>
              <a:t>buruh</a:t>
            </a:r>
            <a:r>
              <a:rPr lang="en-US" sz="2000" dirty="0" smtClean="0">
                <a:solidFill>
                  <a:srgbClr val="FFFF00"/>
                </a:solidFill>
              </a:rPr>
              <a:t> &amp; </a:t>
            </a:r>
            <a:r>
              <a:rPr lang="en-US" sz="2000" dirty="0" err="1" smtClean="0">
                <a:solidFill>
                  <a:srgbClr val="FFFF00"/>
                </a:solidFill>
              </a:rPr>
              <a:t>keluarganya</a:t>
            </a:r>
            <a:endParaRPr lang="en-US" sz="2000" dirty="0" smtClean="0">
              <a:solidFill>
                <a:srgbClr val="FFFF00"/>
              </a:solidFill>
            </a:endParaRPr>
          </a:p>
          <a:p>
            <a:pPr marL="457200" indent="-457200"/>
            <a:r>
              <a:rPr lang="en-US" sz="2000" b="1" dirty="0" smtClean="0">
                <a:solidFill>
                  <a:srgbClr val="FF00FF"/>
                </a:solidFill>
              </a:rPr>
              <a:t>J.S Mill (</a:t>
            </a:r>
            <a:r>
              <a:rPr lang="en-US" sz="2000" b="1" dirty="0" err="1" smtClean="0">
                <a:solidFill>
                  <a:srgbClr val="FF00FF"/>
                </a:solidFill>
              </a:rPr>
              <a:t>Teori</a:t>
            </a:r>
            <a:r>
              <a:rPr lang="en-US" sz="2000" b="1" dirty="0" smtClean="0">
                <a:solidFill>
                  <a:srgbClr val="FF00FF"/>
                </a:solidFill>
              </a:rPr>
              <a:t> Dana </a:t>
            </a:r>
            <a:r>
              <a:rPr lang="en-US" sz="2000" b="1" dirty="0" err="1" smtClean="0">
                <a:solidFill>
                  <a:srgbClr val="FF00FF"/>
                </a:solidFill>
              </a:rPr>
              <a:t>Upah</a:t>
            </a:r>
            <a:r>
              <a:rPr lang="en-US" sz="2000" b="1" dirty="0" smtClean="0">
                <a:solidFill>
                  <a:srgbClr val="FF00FF"/>
                </a:solidFill>
              </a:rPr>
              <a:t>)</a:t>
            </a:r>
          </a:p>
          <a:p>
            <a:pPr marL="457200" indent="-457200"/>
            <a:r>
              <a:rPr lang="en-US" sz="2000" dirty="0" err="1" smtClean="0">
                <a:solidFill>
                  <a:srgbClr val="FF00FF"/>
                </a:solidFill>
              </a:rPr>
              <a:t>Besar</a:t>
            </a:r>
            <a:r>
              <a:rPr lang="en-US" sz="2000" dirty="0" smtClean="0">
                <a:solidFill>
                  <a:srgbClr val="FF00FF"/>
                </a:solidFill>
              </a:rPr>
              <a:t> </a:t>
            </a:r>
            <a:r>
              <a:rPr lang="en-US" sz="2000" dirty="0" err="1" smtClean="0">
                <a:solidFill>
                  <a:srgbClr val="FF00FF"/>
                </a:solidFill>
              </a:rPr>
              <a:t>Upah</a:t>
            </a:r>
            <a:r>
              <a:rPr lang="en-US" sz="2000" dirty="0" smtClean="0">
                <a:solidFill>
                  <a:srgbClr val="FF00FF"/>
                </a:solidFill>
              </a:rPr>
              <a:t>=</a:t>
            </a:r>
            <a:r>
              <a:rPr lang="en-US" sz="2000" dirty="0" err="1" smtClean="0">
                <a:solidFill>
                  <a:srgbClr val="FF00FF"/>
                </a:solidFill>
              </a:rPr>
              <a:t>dana</a:t>
            </a:r>
            <a:r>
              <a:rPr lang="en-US" sz="2000" dirty="0" smtClean="0">
                <a:solidFill>
                  <a:srgbClr val="FF00FF"/>
                </a:solidFill>
              </a:rPr>
              <a:t> </a:t>
            </a:r>
            <a:r>
              <a:rPr lang="en-US" sz="2000" dirty="0" err="1" smtClean="0">
                <a:solidFill>
                  <a:srgbClr val="FF00FF"/>
                </a:solidFill>
              </a:rPr>
              <a:t>upah</a:t>
            </a:r>
            <a:r>
              <a:rPr lang="en-US" sz="2000" dirty="0" smtClean="0">
                <a:solidFill>
                  <a:srgbClr val="FF00FF"/>
                </a:solidFill>
              </a:rPr>
              <a:t> yang </a:t>
            </a:r>
            <a:r>
              <a:rPr lang="en-US" sz="2000" dirty="0" err="1" smtClean="0">
                <a:solidFill>
                  <a:srgbClr val="FF00FF"/>
                </a:solidFill>
              </a:rPr>
              <a:t>Tersedia</a:t>
            </a:r>
            <a:r>
              <a:rPr lang="en-US" sz="2000" dirty="0" smtClean="0">
                <a:solidFill>
                  <a:srgbClr val="FF00FF"/>
                </a:solidFill>
              </a:rPr>
              <a:t> </a:t>
            </a:r>
          </a:p>
          <a:p>
            <a:pPr marL="457200" indent="-457200"/>
            <a:r>
              <a:rPr lang="en-US" sz="2000" dirty="0" err="1" smtClean="0">
                <a:solidFill>
                  <a:srgbClr val="FF00FF"/>
                </a:solidFill>
              </a:rPr>
              <a:t>dan</a:t>
            </a:r>
            <a:r>
              <a:rPr lang="en-US" sz="2000" dirty="0" smtClean="0">
                <a:solidFill>
                  <a:srgbClr val="FF00FF"/>
                </a:solidFill>
              </a:rPr>
              <a:t> </a:t>
            </a:r>
            <a:r>
              <a:rPr lang="en-US" sz="2000" dirty="0" err="1" smtClean="0">
                <a:solidFill>
                  <a:srgbClr val="FF00FF"/>
                </a:solidFill>
              </a:rPr>
              <a:t>jumlah</a:t>
            </a:r>
            <a:r>
              <a:rPr lang="en-US" sz="2000" dirty="0" smtClean="0">
                <a:solidFill>
                  <a:srgbClr val="FF00FF"/>
                </a:solidFill>
              </a:rPr>
              <a:t> </a:t>
            </a:r>
            <a:r>
              <a:rPr lang="en-US" sz="2000" dirty="0" err="1" smtClean="0">
                <a:solidFill>
                  <a:srgbClr val="FF00FF"/>
                </a:solidFill>
              </a:rPr>
              <a:t>buruh</a:t>
            </a:r>
            <a:endParaRPr lang="en-US" sz="2000" dirty="0" smtClean="0">
              <a:solidFill>
                <a:srgbClr val="FF00FF"/>
              </a:solidFill>
            </a:endParaRPr>
          </a:p>
          <a:p>
            <a:pPr marL="457200" indent="-457200"/>
            <a:r>
              <a:rPr lang="en-US" sz="2000" b="1" dirty="0" smtClean="0">
                <a:solidFill>
                  <a:srgbClr val="00FF99"/>
                </a:solidFill>
              </a:rPr>
              <a:t>F. </a:t>
            </a:r>
            <a:r>
              <a:rPr lang="en-US" sz="2000" b="1" dirty="0" err="1" smtClean="0">
                <a:solidFill>
                  <a:srgbClr val="00FF99"/>
                </a:solidFill>
              </a:rPr>
              <a:t>Lassale</a:t>
            </a:r>
            <a:r>
              <a:rPr lang="en-US" sz="2000" b="1" dirty="0" smtClean="0">
                <a:solidFill>
                  <a:srgbClr val="00FF99"/>
                </a:solidFill>
              </a:rPr>
              <a:t> ( </a:t>
            </a:r>
            <a:r>
              <a:rPr lang="en-US" sz="2000" b="1" dirty="0" err="1" smtClean="0">
                <a:solidFill>
                  <a:srgbClr val="00FF99"/>
                </a:solidFill>
              </a:rPr>
              <a:t>teori</a:t>
            </a:r>
            <a:r>
              <a:rPr lang="en-US" sz="2000" b="1" dirty="0" smtClean="0">
                <a:solidFill>
                  <a:srgbClr val="00FF99"/>
                </a:solidFill>
              </a:rPr>
              <a:t> </a:t>
            </a:r>
            <a:r>
              <a:rPr lang="en-US" sz="2000" b="1" dirty="0" err="1" smtClean="0">
                <a:solidFill>
                  <a:srgbClr val="00FF99"/>
                </a:solidFill>
              </a:rPr>
              <a:t>Upah</a:t>
            </a:r>
            <a:r>
              <a:rPr lang="en-US" sz="2000" b="1" dirty="0" smtClean="0">
                <a:solidFill>
                  <a:srgbClr val="00FF99"/>
                </a:solidFill>
              </a:rPr>
              <a:t> </a:t>
            </a:r>
            <a:r>
              <a:rPr lang="en-US" sz="2000" b="1" dirty="0" err="1" smtClean="0">
                <a:solidFill>
                  <a:srgbClr val="00FF99"/>
                </a:solidFill>
              </a:rPr>
              <a:t>Besi</a:t>
            </a:r>
            <a:r>
              <a:rPr lang="en-US" sz="2000" b="1" dirty="0" smtClean="0">
                <a:solidFill>
                  <a:srgbClr val="00FF99"/>
                </a:solidFill>
              </a:rPr>
              <a:t>)</a:t>
            </a:r>
          </a:p>
          <a:p>
            <a:pPr marL="457200" indent="-457200"/>
            <a:r>
              <a:rPr lang="en-US" sz="2000" dirty="0" err="1" smtClean="0">
                <a:solidFill>
                  <a:srgbClr val="00FF99"/>
                </a:solidFill>
              </a:rPr>
              <a:t>Besar</a:t>
            </a:r>
            <a:r>
              <a:rPr lang="en-US" sz="2000" dirty="0" smtClean="0">
                <a:solidFill>
                  <a:srgbClr val="00FF99"/>
                </a:solidFill>
              </a:rPr>
              <a:t> </a:t>
            </a:r>
            <a:r>
              <a:rPr lang="en-US" sz="2000" dirty="0" err="1" smtClean="0">
                <a:solidFill>
                  <a:srgbClr val="00FF99"/>
                </a:solidFill>
              </a:rPr>
              <a:t>upah</a:t>
            </a:r>
            <a:r>
              <a:rPr lang="en-US" sz="2000" dirty="0" smtClean="0">
                <a:solidFill>
                  <a:srgbClr val="00FF99"/>
                </a:solidFill>
              </a:rPr>
              <a:t> rata-rata=</a:t>
            </a:r>
            <a:r>
              <a:rPr lang="en-US" sz="2000" dirty="0" err="1" smtClean="0">
                <a:solidFill>
                  <a:srgbClr val="00FF99"/>
                </a:solidFill>
              </a:rPr>
              <a:t>biaya</a:t>
            </a:r>
            <a:r>
              <a:rPr lang="en-US" sz="2000" dirty="0" smtClean="0">
                <a:solidFill>
                  <a:srgbClr val="00FF99"/>
                </a:solidFill>
              </a:rPr>
              <a:t> </a:t>
            </a:r>
            <a:r>
              <a:rPr lang="en-US" sz="2000" dirty="0" err="1" smtClean="0">
                <a:solidFill>
                  <a:srgbClr val="00FF99"/>
                </a:solidFill>
              </a:rPr>
              <a:t>hidup</a:t>
            </a:r>
            <a:endParaRPr lang="en-US" sz="2000" dirty="0" smtClean="0">
              <a:solidFill>
                <a:srgbClr val="00FF99"/>
              </a:solidFill>
            </a:endParaRPr>
          </a:p>
          <a:p>
            <a:pPr marL="457200" indent="-457200"/>
            <a:r>
              <a:rPr lang="en-US" sz="2000" dirty="0" smtClean="0">
                <a:solidFill>
                  <a:srgbClr val="00FF99"/>
                </a:solidFill>
              </a:rPr>
              <a:t>minimum </a:t>
            </a:r>
            <a:r>
              <a:rPr lang="en-US" sz="2000" dirty="0" err="1" smtClean="0">
                <a:solidFill>
                  <a:srgbClr val="00FF99"/>
                </a:solidFill>
              </a:rPr>
              <a:t>buruh</a:t>
            </a:r>
            <a:endParaRPr lang="en-US" sz="2000" dirty="0" smtClean="0">
              <a:solidFill>
                <a:srgbClr val="00FF99"/>
              </a:solidFill>
            </a:endParaRPr>
          </a:p>
          <a:p>
            <a:pPr marL="457200" indent="-457200"/>
            <a:r>
              <a:rPr lang="en-US" sz="2000" b="1" dirty="0" smtClean="0">
                <a:solidFill>
                  <a:srgbClr val="00FFFF"/>
                </a:solidFill>
              </a:rPr>
              <a:t>Karl Marx (</a:t>
            </a:r>
            <a:r>
              <a:rPr lang="en-US" sz="2000" b="1" dirty="0" err="1" smtClean="0">
                <a:solidFill>
                  <a:srgbClr val="00FFFF"/>
                </a:solidFill>
              </a:rPr>
              <a:t>Teori</a:t>
            </a:r>
            <a:r>
              <a:rPr lang="en-US" sz="2000" b="1" dirty="0" smtClean="0">
                <a:solidFill>
                  <a:srgbClr val="00FFFF"/>
                </a:solidFill>
              </a:rPr>
              <a:t> </a:t>
            </a:r>
            <a:r>
              <a:rPr lang="en-US" sz="2000" b="1" dirty="0" err="1" smtClean="0">
                <a:solidFill>
                  <a:srgbClr val="00FFFF"/>
                </a:solidFill>
              </a:rPr>
              <a:t>Upah</a:t>
            </a:r>
            <a:r>
              <a:rPr lang="en-US" sz="2000" b="1" dirty="0" smtClean="0">
                <a:solidFill>
                  <a:srgbClr val="00FFFF"/>
                </a:solidFill>
              </a:rPr>
              <a:t> </a:t>
            </a:r>
            <a:r>
              <a:rPr lang="en-US" sz="2000" b="1" dirty="0" err="1" smtClean="0">
                <a:solidFill>
                  <a:srgbClr val="00FFFF"/>
                </a:solidFill>
              </a:rPr>
              <a:t>Lebih</a:t>
            </a:r>
            <a:r>
              <a:rPr lang="en-US" sz="2000" b="1" dirty="0" smtClean="0">
                <a:solidFill>
                  <a:srgbClr val="00FFFF"/>
                </a:solidFill>
              </a:rPr>
              <a:t>)</a:t>
            </a:r>
          </a:p>
          <a:p>
            <a:pPr marL="457200" indent="-457200"/>
            <a:r>
              <a:rPr lang="en-US" sz="2000" dirty="0" err="1" smtClean="0">
                <a:solidFill>
                  <a:srgbClr val="00FFFF"/>
                </a:solidFill>
              </a:rPr>
              <a:t>Tenaga</a:t>
            </a:r>
            <a:r>
              <a:rPr lang="en-US" sz="2000" dirty="0" smtClean="0">
                <a:solidFill>
                  <a:srgbClr val="00FFFF"/>
                </a:solidFill>
              </a:rPr>
              <a:t> </a:t>
            </a:r>
            <a:r>
              <a:rPr lang="en-US" sz="2000" dirty="0" err="1" smtClean="0">
                <a:solidFill>
                  <a:srgbClr val="00FFFF"/>
                </a:solidFill>
              </a:rPr>
              <a:t>kerja</a:t>
            </a:r>
            <a:r>
              <a:rPr lang="en-US" sz="2000" dirty="0" smtClean="0">
                <a:solidFill>
                  <a:srgbClr val="00FFFF"/>
                </a:solidFill>
              </a:rPr>
              <a:t> </a:t>
            </a:r>
            <a:r>
              <a:rPr lang="en-US" sz="2000" dirty="0" err="1" smtClean="0">
                <a:solidFill>
                  <a:srgbClr val="00FFFF"/>
                </a:solidFill>
              </a:rPr>
              <a:t>memiliki</a:t>
            </a:r>
            <a:r>
              <a:rPr lang="en-US" sz="2000" dirty="0" smtClean="0">
                <a:solidFill>
                  <a:srgbClr val="00FFFF"/>
                </a:solidFill>
              </a:rPr>
              <a:t> </a:t>
            </a:r>
            <a:r>
              <a:rPr lang="en-US" sz="2000" dirty="0" err="1" smtClean="0">
                <a:solidFill>
                  <a:srgbClr val="00FFFF"/>
                </a:solidFill>
              </a:rPr>
              <a:t>nilai</a:t>
            </a:r>
            <a:r>
              <a:rPr lang="en-US" sz="2000" dirty="0" smtClean="0">
                <a:solidFill>
                  <a:srgbClr val="00FFFF"/>
                </a:solidFill>
              </a:rPr>
              <a:t> </a:t>
            </a:r>
            <a:r>
              <a:rPr lang="en-US" sz="2000" dirty="0" err="1" smtClean="0">
                <a:solidFill>
                  <a:srgbClr val="00FFFF"/>
                </a:solidFill>
              </a:rPr>
              <a:t>Tukar</a:t>
            </a:r>
            <a:r>
              <a:rPr lang="en-US" sz="2000" dirty="0" smtClean="0">
                <a:solidFill>
                  <a:srgbClr val="00FFFF"/>
                </a:solidFill>
              </a:rPr>
              <a:t> &amp; </a:t>
            </a:r>
          </a:p>
          <a:p>
            <a:pPr marL="457200" indent="-457200"/>
            <a:r>
              <a:rPr lang="en-US" sz="2000" dirty="0" err="1" smtClean="0">
                <a:solidFill>
                  <a:srgbClr val="00FFFF"/>
                </a:solidFill>
              </a:rPr>
              <a:t>pakai</a:t>
            </a:r>
            <a:r>
              <a:rPr lang="en-US" sz="2000" dirty="0" smtClean="0">
                <a:solidFill>
                  <a:srgbClr val="00FFFF"/>
                </a:solidFill>
              </a:rPr>
              <a:t> </a:t>
            </a:r>
            <a:r>
              <a:rPr lang="en-US" sz="2000" dirty="0" err="1" smtClean="0">
                <a:solidFill>
                  <a:srgbClr val="00FFFF"/>
                </a:solidFill>
              </a:rPr>
              <a:t>bagi</a:t>
            </a:r>
            <a:r>
              <a:rPr lang="en-US" sz="2000" dirty="0" smtClean="0">
                <a:solidFill>
                  <a:srgbClr val="00FFFF"/>
                </a:solidFill>
              </a:rPr>
              <a:t> </a:t>
            </a:r>
            <a:r>
              <a:rPr lang="en-US" sz="2000" dirty="0" err="1" smtClean="0">
                <a:solidFill>
                  <a:srgbClr val="00FFFF"/>
                </a:solidFill>
              </a:rPr>
              <a:t>pengusaha</a:t>
            </a:r>
            <a:endParaRPr lang="en-US" sz="2000" dirty="0" smtClean="0">
              <a:solidFill>
                <a:srgbClr val="00FFFF"/>
              </a:solidFill>
            </a:endParaRPr>
          </a:p>
          <a:p>
            <a:pPr marL="457200" indent="-457200"/>
            <a:r>
              <a:rPr lang="en-US" sz="2000" b="1" dirty="0" smtClean="0">
                <a:solidFill>
                  <a:srgbClr val="CCFF33"/>
                </a:solidFill>
              </a:rPr>
              <a:t>Von </a:t>
            </a:r>
            <a:r>
              <a:rPr lang="en-US" sz="2000" b="1" dirty="0" err="1" smtClean="0">
                <a:solidFill>
                  <a:srgbClr val="CCFF33"/>
                </a:solidFill>
              </a:rPr>
              <a:t>Thunen</a:t>
            </a:r>
            <a:endParaRPr lang="en-US" sz="2000" b="1" dirty="0" smtClean="0">
              <a:solidFill>
                <a:srgbClr val="CCFF33"/>
              </a:solidFill>
            </a:endParaRPr>
          </a:p>
          <a:p>
            <a:pPr marL="457200" indent="-457200"/>
            <a:r>
              <a:rPr lang="en-US" sz="2000" dirty="0" err="1" smtClean="0">
                <a:solidFill>
                  <a:srgbClr val="CCFF33"/>
                </a:solidFill>
              </a:rPr>
              <a:t>Besar</a:t>
            </a:r>
            <a:r>
              <a:rPr lang="en-US" sz="2000" dirty="0" smtClean="0">
                <a:solidFill>
                  <a:srgbClr val="CCFF33"/>
                </a:solidFill>
              </a:rPr>
              <a:t> </a:t>
            </a:r>
            <a:r>
              <a:rPr lang="en-US" sz="2000" dirty="0" err="1" smtClean="0">
                <a:solidFill>
                  <a:srgbClr val="CCFF33"/>
                </a:solidFill>
              </a:rPr>
              <a:t>upah</a:t>
            </a:r>
            <a:r>
              <a:rPr lang="en-US" sz="2000" dirty="0" smtClean="0">
                <a:solidFill>
                  <a:srgbClr val="CCFF33"/>
                </a:solidFill>
              </a:rPr>
              <a:t>=</a:t>
            </a:r>
            <a:r>
              <a:rPr lang="en-US" sz="2000" dirty="0" err="1" smtClean="0">
                <a:solidFill>
                  <a:srgbClr val="CCFF33"/>
                </a:solidFill>
              </a:rPr>
              <a:t>biaya</a:t>
            </a:r>
            <a:r>
              <a:rPr lang="en-US" sz="2000" dirty="0" smtClean="0">
                <a:solidFill>
                  <a:srgbClr val="CCFF33"/>
                </a:solidFill>
              </a:rPr>
              <a:t> </a:t>
            </a:r>
            <a:r>
              <a:rPr lang="en-US" sz="2000" dirty="0" err="1" smtClean="0">
                <a:solidFill>
                  <a:srgbClr val="CCFF33"/>
                </a:solidFill>
              </a:rPr>
              <a:t>pemeliharaan</a:t>
            </a:r>
            <a:r>
              <a:rPr lang="en-US" sz="2000" dirty="0" smtClean="0">
                <a:solidFill>
                  <a:srgbClr val="CCFF33"/>
                </a:solidFill>
              </a:rPr>
              <a:t> </a:t>
            </a:r>
          </a:p>
          <a:p>
            <a:pPr marL="457200" indent="-457200"/>
            <a:r>
              <a:rPr lang="en-US" sz="2000" dirty="0" err="1" smtClean="0">
                <a:solidFill>
                  <a:srgbClr val="CCFF33"/>
                </a:solidFill>
              </a:rPr>
              <a:t>Hidup</a:t>
            </a:r>
            <a:r>
              <a:rPr lang="en-US" sz="2000" dirty="0" smtClean="0">
                <a:solidFill>
                  <a:srgbClr val="CCFF33"/>
                </a:solidFill>
              </a:rPr>
              <a:t> &amp; </a:t>
            </a:r>
            <a:r>
              <a:rPr lang="en-US" sz="2000" dirty="0" err="1" smtClean="0">
                <a:solidFill>
                  <a:srgbClr val="CCFF33"/>
                </a:solidFill>
              </a:rPr>
              <a:t>produktivitas</a:t>
            </a:r>
            <a:r>
              <a:rPr lang="en-US" sz="2000" dirty="0" smtClean="0">
                <a:solidFill>
                  <a:srgbClr val="CCFF33"/>
                </a:solidFill>
              </a:rPr>
              <a:t> </a:t>
            </a:r>
            <a:r>
              <a:rPr lang="en-US" sz="2000" dirty="0" err="1" smtClean="0">
                <a:solidFill>
                  <a:srgbClr val="CCFF33"/>
                </a:solidFill>
              </a:rPr>
              <a:t>kerja</a:t>
            </a:r>
            <a:r>
              <a:rPr lang="en-US" sz="2000" dirty="0" smtClean="0">
                <a:solidFill>
                  <a:srgbClr val="CCFF33"/>
                </a:solidFill>
              </a:rPr>
              <a:t> </a:t>
            </a:r>
            <a:r>
              <a:rPr lang="en-US" sz="2000" dirty="0" err="1" smtClean="0">
                <a:solidFill>
                  <a:srgbClr val="CCFF33"/>
                </a:solidFill>
              </a:rPr>
              <a:t>buruh</a:t>
            </a:r>
            <a:endParaRPr lang="en-US" sz="2000" b="1" dirty="0" smtClean="0">
              <a:solidFill>
                <a:srgbClr val="CCFF33"/>
              </a:solidFill>
            </a:endParaRPr>
          </a:p>
          <a:p>
            <a:pPr marL="457200" indent="-457200"/>
            <a:r>
              <a:rPr lang="en-US" sz="2000" b="1" dirty="0" smtClean="0">
                <a:solidFill>
                  <a:srgbClr val="FB5763"/>
                </a:solidFill>
              </a:rPr>
              <a:t>Clark (</a:t>
            </a:r>
            <a:r>
              <a:rPr lang="en-US" sz="2000" b="1" dirty="0" err="1" smtClean="0">
                <a:solidFill>
                  <a:srgbClr val="FB5763"/>
                </a:solidFill>
              </a:rPr>
              <a:t>Teori</a:t>
            </a:r>
            <a:r>
              <a:rPr lang="en-US" sz="2000" b="1" dirty="0" smtClean="0">
                <a:solidFill>
                  <a:srgbClr val="FB5763"/>
                </a:solidFill>
              </a:rPr>
              <a:t> </a:t>
            </a:r>
            <a:r>
              <a:rPr lang="en-US" sz="2000" b="1" dirty="0" err="1" smtClean="0">
                <a:solidFill>
                  <a:srgbClr val="FB5763"/>
                </a:solidFill>
              </a:rPr>
              <a:t>Produktivitas</a:t>
            </a:r>
            <a:r>
              <a:rPr lang="en-US" sz="2000" b="1" dirty="0" smtClean="0">
                <a:solidFill>
                  <a:srgbClr val="FB5763"/>
                </a:solidFill>
              </a:rPr>
              <a:t> Marginal)</a:t>
            </a:r>
          </a:p>
          <a:p>
            <a:pPr marL="457200" indent="-457200"/>
            <a:r>
              <a:rPr lang="en-US" sz="2000" dirty="0" err="1" smtClean="0">
                <a:solidFill>
                  <a:srgbClr val="FB5763"/>
                </a:solidFill>
              </a:rPr>
              <a:t>Besar</a:t>
            </a:r>
            <a:r>
              <a:rPr lang="en-US" sz="2000" dirty="0" smtClean="0">
                <a:solidFill>
                  <a:srgbClr val="FB5763"/>
                </a:solidFill>
              </a:rPr>
              <a:t> </a:t>
            </a:r>
            <a:r>
              <a:rPr lang="en-US" sz="2000" dirty="0" err="1" smtClean="0">
                <a:solidFill>
                  <a:srgbClr val="FB5763"/>
                </a:solidFill>
              </a:rPr>
              <a:t>upah</a:t>
            </a:r>
            <a:r>
              <a:rPr lang="en-US" sz="2000" dirty="0" smtClean="0">
                <a:solidFill>
                  <a:srgbClr val="FB5763"/>
                </a:solidFill>
              </a:rPr>
              <a:t>=</a:t>
            </a:r>
            <a:r>
              <a:rPr lang="en-US" sz="2000" dirty="0" err="1" smtClean="0">
                <a:solidFill>
                  <a:srgbClr val="FB5763"/>
                </a:solidFill>
              </a:rPr>
              <a:t>produktivitas</a:t>
            </a:r>
            <a:r>
              <a:rPr lang="en-US" sz="2000" dirty="0" smtClean="0">
                <a:solidFill>
                  <a:srgbClr val="FB5763"/>
                </a:solidFill>
              </a:rPr>
              <a:t> marginal</a:t>
            </a:r>
          </a:p>
          <a:p>
            <a:pPr marL="457200" indent="-457200"/>
            <a:r>
              <a:rPr lang="en-US" sz="2000" dirty="0" err="1" smtClean="0">
                <a:solidFill>
                  <a:srgbClr val="FB5763"/>
                </a:solidFill>
              </a:rPr>
              <a:t>Kerja</a:t>
            </a:r>
            <a:r>
              <a:rPr lang="en-US" sz="2000" dirty="0" smtClean="0">
                <a:solidFill>
                  <a:srgbClr val="FB5763"/>
                </a:solidFill>
              </a:rPr>
              <a:t> </a:t>
            </a:r>
            <a:r>
              <a:rPr lang="en-US" sz="2000" dirty="0" err="1" smtClean="0">
                <a:solidFill>
                  <a:srgbClr val="FB5763"/>
                </a:solidFill>
              </a:rPr>
              <a:t>buruh</a:t>
            </a:r>
            <a:endParaRPr lang="en-US" sz="2000" dirty="0" smtClean="0">
              <a:solidFill>
                <a:srgbClr val="FB5763"/>
              </a:solidFill>
            </a:endParaRPr>
          </a:p>
        </p:txBody>
      </p:sp>
      <p:sp>
        <p:nvSpPr>
          <p:cNvPr id="7" name="Title 1"/>
          <p:cNvSpPr txBox="1">
            <a:spLocks/>
          </p:cNvSpPr>
          <p:nvPr/>
        </p:nvSpPr>
        <p:spPr>
          <a:xfrm>
            <a:off x="4419600" y="76200"/>
            <a:ext cx="4572000" cy="548640"/>
          </a:xfrm>
          <a:prstGeom prst="rect">
            <a:avLst/>
          </a:prstGeom>
          <a:ln w="28575">
            <a:solidFill>
              <a:srgbClr val="00B0F0"/>
            </a:solidFill>
            <a:prstDash val="dash"/>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0000"/>
                </a:solidFill>
                <a:effectLst/>
                <a:uLnTx/>
                <a:uFillTx/>
                <a:latin typeface="+mj-lt"/>
                <a:ea typeface="+mj-ea"/>
                <a:cs typeface="+mj-cs"/>
              </a:rPr>
              <a:t>Pasar</a:t>
            </a:r>
            <a:r>
              <a:rPr lang="en-US" sz="3200" dirty="0" smtClean="0">
                <a:solidFill>
                  <a:srgbClr val="FF0000"/>
                </a:solidFill>
                <a:latin typeface="+mj-lt"/>
                <a:ea typeface="+mj-ea"/>
                <a:cs typeface="+mj-cs"/>
              </a:rPr>
              <a:t> Skill/</a:t>
            </a:r>
            <a:r>
              <a:rPr lang="en-US" sz="3200" dirty="0" err="1" smtClean="0">
                <a:solidFill>
                  <a:srgbClr val="FF0000"/>
                </a:solidFill>
                <a:latin typeface="+mj-lt"/>
                <a:ea typeface="+mj-ea"/>
                <a:cs typeface="+mj-cs"/>
              </a:rPr>
              <a:t>Pengusaha</a:t>
            </a:r>
            <a:endParaRPr kumimoji="0" lang="en-US" sz="3200" b="0" i="0" u="none" strike="noStrike" kern="1200" cap="none" spc="0" normalizeH="0" baseline="0" noProof="0" dirty="0">
              <a:ln>
                <a:noFill/>
              </a:ln>
              <a:solidFill>
                <a:srgbClr val="FF0000"/>
              </a:solidFill>
              <a:effectLst/>
              <a:uLnTx/>
              <a:uFillTx/>
              <a:latin typeface="+mj-lt"/>
              <a:ea typeface="+mj-ea"/>
              <a:cs typeface="+mj-cs"/>
            </a:endParaRPr>
          </a:p>
        </p:txBody>
      </p:sp>
      <p:sp>
        <p:nvSpPr>
          <p:cNvPr id="8" name="Rectangle 7"/>
          <p:cNvSpPr/>
          <p:nvPr/>
        </p:nvSpPr>
        <p:spPr>
          <a:xfrm rot="10800000" flipV="1">
            <a:off x="4404360" y="762000"/>
            <a:ext cx="4663440" cy="4937760"/>
          </a:xfrm>
          <a:prstGeom prst="rect">
            <a:avLst/>
          </a:prstGeom>
          <a:noFill/>
          <a:ln>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FF99"/>
                </a:solidFill>
              </a:rPr>
              <a:t> </a:t>
            </a:r>
            <a:r>
              <a:rPr lang="en-US" sz="2400" dirty="0" err="1" smtClean="0">
                <a:solidFill>
                  <a:srgbClr val="00FF99"/>
                </a:solidFill>
              </a:rPr>
              <a:t>Teori</a:t>
            </a:r>
            <a:r>
              <a:rPr lang="en-US" sz="2400" dirty="0" smtClean="0">
                <a:solidFill>
                  <a:srgbClr val="00FF99"/>
                </a:solidFill>
              </a:rPr>
              <a:t> Profit </a:t>
            </a:r>
            <a:r>
              <a:rPr lang="en-US" sz="2400" dirty="0" err="1" smtClean="0">
                <a:solidFill>
                  <a:srgbClr val="00FF99"/>
                </a:solidFill>
              </a:rPr>
              <a:t>Pengusaha</a:t>
            </a:r>
            <a:endParaRPr lang="en-US" sz="2400" dirty="0" smtClean="0">
              <a:solidFill>
                <a:srgbClr val="00FF99"/>
              </a:solidFill>
            </a:endParaRPr>
          </a:p>
          <a:p>
            <a:r>
              <a:rPr lang="en-US" sz="2200" dirty="0" smtClean="0">
                <a:solidFill>
                  <a:srgbClr val="00FFFF"/>
                </a:solidFill>
              </a:rPr>
              <a:t>Adam Smith</a:t>
            </a:r>
          </a:p>
          <a:p>
            <a:r>
              <a:rPr lang="en-US" sz="2100" dirty="0" smtClean="0">
                <a:solidFill>
                  <a:srgbClr val="00FFFF"/>
                </a:solidFill>
              </a:rPr>
              <a:t>Normal profit </a:t>
            </a:r>
            <a:r>
              <a:rPr lang="en-US" sz="2100" dirty="0" err="1" smtClean="0">
                <a:solidFill>
                  <a:srgbClr val="00FFFF"/>
                </a:solidFill>
              </a:rPr>
              <a:t>meliputi</a:t>
            </a:r>
            <a:r>
              <a:rPr lang="en-US" sz="2100" dirty="0" smtClean="0">
                <a:solidFill>
                  <a:srgbClr val="00FFFF"/>
                </a:solidFill>
              </a:rPr>
              <a:t> </a:t>
            </a:r>
            <a:r>
              <a:rPr lang="en-US" sz="2100" dirty="0" err="1" smtClean="0">
                <a:solidFill>
                  <a:srgbClr val="00FFFF"/>
                </a:solidFill>
              </a:rPr>
              <a:t>bunga</a:t>
            </a:r>
            <a:r>
              <a:rPr lang="en-US" sz="2100" dirty="0" smtClean="0">
                <a:solidFill>
                  <a:srgbClr val="00FFFF"/>
                </a:solidFill>
              </a:rPr>
              <a:t> modal </a:t>
            </a:r>
            <a:r>
              <a:rPr lang="en-US" sz="2100" dirty="0" err="1" smtClean="0">
                <a:solidFill>
                  <a:srgbClr val="00FFFF"/>
                </a:solidFill>
              </a:rPr>
              <a:t>milik</a:t>
            </a:r>
            <a:r>
              <a:rPr lang="en-US" sz="2100" dirty="0" smtClean="0">
                <a:solidFill>
                  <a:srgbClr val="00FFFF"/>
                </a:solidFill>
              </a:rPr>
              <a:t> </a:t>
            </a:r>
            <a:r>
              <a:rPr lang="en-US" sz="2100" dirty="0" err="1" smtClean="0">
                <a:solidFill>
                  <a:srgbClr val="00FFFF"/>
                </a:solidFill>
              </a:rPr>
              <a:t>pengusaha</a:t>
            </a:r>
            <a:r>
              <a:rPr lang="en-US" sz="2100" dirty="0" smtClean="0">
                <a:solidFill>
                  <a:srgbClr val="00FFFF"/>
                </a:solidFill>
              </a:rPr>
              <a:t> </a:t>
            </a:r>
            <a:r>
              <a:rPr lang="en-US" sz="2100" dirty="0" err="1" smtClean="0">
                <a:solidFill>
                  <a:srgbClr val="00FFFF"/>
                </a:solidFill>
              </a:rPr>
              <a:t>dan</a:t>
            </a:r>
            <a:r>
              <a:rPr lang="en-US" sz="2100" dirty="0" smtClean="0">
                <a:solidFill>
                  <a:srgbClr val="00FFFF"/>
                </a:solidFill>
              </a:rPr>
              <a:t> modal </a:t>
            </a:r>
            <a:r>
              <a:rPr lang="en-US" sz="2100" dirty="0" err="1" smtClean="0">
                <a:solidFill>
                  <a:srgbClr val="00FFFF"/>
                </a:solidFill>
              </a:rPr>
              <a:t>jasa</a:t>
            </a:r>
            <a:endParaRPr lang="en-US" sz="2100" dirty="0" smtClean="0">
              <a:solidFill>
                <a:srgbClr val="00FFFF"/>
              </a:solidFill>
            </a:endParaRPr>
          </a:p>
          <a:p>
            <a:r>
              <a:rPr lang="en-US" sz="2100" dirty="0" smtClean="0">
                <a:solidFill>
                  <a:srgbClr val="FB5763"/>
                </a:solidFill>
              </a:rPr>
              <a:t>J.B. Say</a:t>
            </a:r>
          </a:p>
          <a:p>
            <a:r>
              <a:rPr lang="en-US" sz="2100" dirty="0" err="1" smtClean="0">
                <a:solidFill>
                  <a:srgbClr val="FB5763"/>
                </a:solidFill>
              </a:rPr>
              <a:t>Laba</a:t>
            </a:r>
            <a:r>
              <a:rPr lang="en-US" sz="2100" dirty="0" smtClean="0">
                <a:solidFill>
                  <a:srgbClr val="FB5763"/>
                </a:solidFill>
              </a:rPr>
              <a:t> </a:t>
            </a:r>
            <a:r>
              <a:rPr lang="en-US" sz="2100" dirty="0" err="1" smtClean="0">
                <a:solidFill>
                  <a:srgbClr val="FB5763"/>
                </a:solidFill>
              </a:rPr>
              <a:t>Pengusaha</a:t>
            </a:r>
            <a:r>
              <a:rPr lang="en-US" sz="2100" dirty="0" smtClean="0">
                <a:solidFill>
                  <a:srgbClr val="FB5763"/>
                </a:solidFill>
              </a:rPr>
              <a:t>=skill </a:t>
            </a:r>
            <a:r>
              <a:rPr lang="en-US" sz="2100" dirty="0" err="1" smtClean="0">
                <a:solidFill>
                  <a:srgbClr val="FB5763"/>
                </a:solidFill>
              </a:rPr>
              <a:t>manajerial</a:t>
            </a:r>
            <a:endParaRPr lang="en-US" sz="2100" dirty="0" smtClean="0">
              <a:solidFill>
                <a:srgbClr val="FB5763"/>
              </a:solidFill>
            </a:endParaRPr>
          </a:p>
          <a:p>
            <a:r>
              <a:rPr lang="en-US" sz="2100" dirty="0" smtClean="0">
                <a:solidFill>
                  <a:srgbClr val="00FF99"/>
                </a:solidFill>
              </a:rPr>
              <a:t>Von </a:t>
            </a:r>
            <a:r>
              <a:rPr lang="en-US" sz="2100" dirty="0" err="1" smtClean="0">
                <a:solidFill>
                  <a:srgbClr val="00FF99"/>
                </a:solidFill>
              </a:rPr>
              <a:t>Thunen</a:t>
            </a:r>
            <a:endParaRPr lang="en-US" sz="2100" dirty="0" smtClean="0">
              <a:solidFill>
                <a:srgbClr val="00FF99"/>
              </a:solidFill>
            </a:endParaRPr>
          </a:p>
          <a:p>
            <a:r>
              <a:rPr lang="en-US" sz="2100" dirty="0" err="1" smtClean="0">
                <a:solidFill>
                  <a:srgbClr val="00FF99"/>
                </a:solidFill>
              </a:rPr>
              <a:t>Laba</a:t>
            </a:r>
            <a:r>
              <a:rPr lang="en-US" sz="2100" dirty="0" smtClean="0">
                <a:solidFill>
                  <a:srgbClr val="00FF99"/>
                </a:solidFill>
              </a:rPr>
              <a:t> </a:t>
            </a:r>
            <a:r>
              <a:rPr lang="en-US" sz="2100" dirty="0" err="1" smtClean="0">
                <a:solidFill>
                  <a:srgbClr val="00FF99"/>
                </a:solidFill>
              </a:rPr>
              <a:t>Pengusaha</a:t>
            </a:r>
            <a:r>
              <a:rPr lang="en-US" sz="2100" dirty="0" smtClean="0">
                <a:solidFill>
                  <a:srgbClr val="00FF99"/>
                </a:solidFill>
              </a:rPr>
              <a:t>=</a:t>
            </a:r>
            <a:r>
              <a:rPr lang="en-US" sz="2100" dirty="0" err="1" smtClean="0">
                <a:solidFill>
                  <a:srgbClr val="00FF99"/>
                </a:solidFill>
              </a:rPr>
              <a:t>laba</a:t>
            </a:r>
            <a:r>
              <a:rPr lang="en-US" sz="2100" dirty="0" smtClean="0">
                <a:solidFill>
                  <a:srgbClr val="00FF99"/>
                </a:solidFill>
              </a:rPr>
              <a:t> </a:t>
            </a:r>
            <a:r>
              <a:rPr lang="en-US" sz="2100" dirty="0" err="1" smtClean="0">
                <a:solidFill>
                  <a:srgbClr val="00FF99"/>
                </a:solidFill>
              </a:rPr>
              <a:t>usaha-pengeluaran</a:t>
            </a:r>
            <a:endParaRPr lang="en-US" sz="2100" dirty="0" smtClean="0">
              <a:solidFill>
                <a:srgbClr val="00FF99"/>
              </a:solidFill>
            </a:endParaRPr>
          </a:p>
          <a:p>
            <a:r>
              <a:rPr lang="en-US" sz="2200" dirty="0" smtClean="0">
                <a:solidFill>
                  <a:srgbClr val="FFFF00"/>
                </a:solidFill>
              </a:rPr>
              <a:t>Hawley</a:t>
            </a:r>
          </a:p>
          <a:p>
            <a:r>
              <a:rPr lang="en-US" sz="2200" dirty="0" err="1" smtClean="0">
                <a:solidFill>
                  <a:srgbClr val="FFFF00"/>
                </a:solidFill>
              </a:rPr>
              <a:t>Laba</a:t>
            </a:r>
            <a:r>
              <a:rPr lang="en-US" sz="2200" dirty="0" smtClean="0">
                <a:solidFill>
                  <a:srgbClr val="FFFF00"/>
                </a:solidFill>
              </a:rPr>
              <a:t> </a:t>
            </a:r>
            <a:r>
              <a:rPr lang="en-US" sz="2200" dirty="0" err="1" smtClean="0">
                <a:solidFill>
                  <a:srgbClr val="FFFF00"/>
                </a:solidFill>
              </a:rPr>
              <a:t>Pengusaha</a:t>
            </a:r>
            <a:r>
              <a:rPr lang="en-US" sz="2200" dirty="0" smtClean="0">
                <a:solidFill>
                  <a:srgbClr val="FFFF00"/>
                </a:solidFill>
              </a:rPr>
              <a:t>=</a:t>
            </a:r>
            <a:r>
              <a:rPr lang="en-US" sz="2200" dirty="0" err="1" smtClean="0">
                <a:solidFill>
                  <a:srgbClr val="FFFF00"/>
                </a:solidFill>
              </a:rPr>
              <a:t>balas</a:t>
            </a:r>
            <a:r>
              <a:rPr lang="en-US" sz="2200" dirty="0" smtClean="0">
                <a:solidFill>
                  <a:srgbClr val="FFFF00"/>
                </a:solidFill>
              </a:rPr>
              <a:t> </a:t>
            </a:r>
            <a:r>
              <a:rPr lang="en-US" sz="2200" dirty="0" err="1" smtClean="0">
                <a:solidFill>
                  <a:srgbClr val="FFFF00"/>
                </a:solidFill>
              </a:rPr>
              <a:t>jasa</a:t>
            </a:r>
            <a:r>
              <a:rPr lang="en-US" sz="2200" dirty="0" smtClean="0">
                <a:solidFill>
                  <a:srgbClr val="FFFF00"/>
                </a:solidFill>
              </a:rPr>
              <a:t> </a:t>
            </a:r>
            <a:r>
              <a:rPr lang="en-US" sz="2200" dirty="0" err="1" smtClean="0">
                <a:solidFill>
                  <a:srgbClr val="FFFF00"/>
                </a:solidFill>
              </a:rPr>
              <a:t>atas</a:t>
            </a:r>
            <a:r>
              <a:rPr lang="en-US" sz="2200" dirty="0" smtClean="0">
                <a:solidFill>
                  <a:srgbClr val="FFFF00"/>
                </a:solidFill>
              </a:rPr>
              <a:t> </a:t>
            </a:r>
            <a:r>
              <a:rPr lang="en-US" sz="2200" dirty="0" err="1" smtClean="0">
                <a:solidFill>
                  <a:srgbClr val="FFFF00"/>
                </a:solidFill>
              </a:rPr>
              <a:t>resiko</a:t>
            </a:r>
            <a:r>
              <a:rPr lang="en-US" sz="2200" dirty="0" smtClean="0">
                <a:solidFill>
                  <a:srgbClr val="FFFF00"/>
                </a:solidFill>
              </a:rPr>
              <a:t> yang </a:t>
            </a:r>
            <a:r>
              <a:rPr lang="en-US" sz="2200" dirty="0" err="1" smtClean="0">
                <a:solidFill>
                  <a:srgbClr val="FFFF00"/>
                </a:solidFill>
              </a:rPr>
              <a:t>ditanggung</a:t>
            </a:r>
            <a:endParaRPr lang="en-US" sz="2200" dirty="0" smtClean="0">
              <a:solidFill>
                <a:srgbClr val="FFFF00"/>
              </a:solidFill>
            </a:endParaRPr>
          </a:p>
          <a:p>
            <a:r>
              <a:rPr lang="en-US" sz="2200" dirty="0" smtClean="0">
                <a:solidFill>
                  <a:schemeClr val="accent3"/>
                </a:solidFill>
              </a:rPr>
              <a:t>J. Schumpeter</a:t>
            </a:r>
          </a:p>
          <a:p>
            <a:r>
              <a:rPr lang="en-US" sz="2200" dirty="0" err="1" smtClean="0">
                <a:solidFill>
                  <a:schemeClr val="accent3"/>
                </a:solidFill>
              </a:rPr>
              <a:t>Laba</a:t>
            </a:r>
            <a:r>
              <a:rPr lang="en-US" sz="2200" dirty="0" smtClean="0">
                <a:solidFill>
                  <a:schemeClr val="accent3"/>
                </a:solidFill>
              </a:rPr>
              <a:t> </a:t>
            </a:r>
            <a:r>
              <a:rPr lang="en-US" sz="2200" dirty="0" err="1" smtClean="0">
                <a:solidFill>
                  <a:schemeClr val="accent3"/>
                </a:solidFill>
              </a:rPr>
              <a:t>Pengusaha</a:t>
            </a:r>
            <a:r>
              <a:rPr lang="en-US" sz="2200" dirty="0" smtClean="0">
                <a:solidFill>
                  <a:schemeClr val="accent3"/>
                </a:solidFill>
              </a:rPr>
              <a:t>=</a:t>
            </a:r>
            <a:r>
              <a:rPr lang="en-US" sz="2200" dirty="0" err="1" smtClean="0">
                <a:solidFill>
                  <a:schemeClr val="accent3"/>
                </a:solidFill>
              </a:rPr>
              <a:t>balasa</a:t>
            </a:r>
            <a:r>
              <a:rPr lang="en-US" sz="2200" dirty="0" smtClean="0">
                <a:solidFill>
                  <a:schemeClr val="accent3"/>
                </a:solidFill>
              </a:rPr>
              <a:t> </a:t>
            </a:r>
            <a:r>
              <a:rPr lang="en-US" sz="2200" dirty="0" err="1" smtClean="0">
                <a:solidFill>
                  <a:schemeClr val="accent3"/>
                </a:solidFill>
              </a:rPr>
              <a:t>jasa</a:t>
            </a:r>
            <a:r>
              <a:rPr lang="en-US" sz="2200" dirty="0" smtClean="0">
                <a:solidFill>
                  <a:schemeClr val="accent3"/>
                </a:solidFill>
              </a:rPr>
              <a:t> </a:t>
            </a:r>
            <a:r>
              <a:rPr lang="en-US" sz="2200" dirty="0" err="1" smtClean="0">
                <a:solidFill>
                  <a:schemeClr val="accent3"/>
                </a:solidFill>
              </a:rPr>
              <a:t>atas</a:t>
            </a:r>
            <a:r>
              <a:rPr lang="en-US" sz="2200" dirty="0" smtClean="0">
                <a:solidFill>
                  <a:schemeClr val="accent3"/>
                </a:solidFill>
              </a:rPr>
              <a:t> </a:t>
            </a:r>
            <a:r>
              <a:rPr lang="en-US" sz="2200" dirty="0" err="1" smtClean="0">
                <a:solidFill>
                  <a:schemeClr val="accent3"/>
                </a:solidFill>
              </a:rPr>
              <a:t>kemampuan</a:t>
            </a:r>
            <a:r>
              <a:rPr lang="en-US" sz="2200" dirty="0" smtClean="0">
                <a:solidFill>
                  <a:schemeClr val="accent3"/>
                </a:solidFill>
              </a:rPr>
              <a:t> </a:t>
            </a:r>
            <a:r>
              <a:rPr lang="en-US" sz="2200" dirty="0" err="1" smtClean="0">
                <a:solidFill>
                  <a:schemeClr val="accent3"/>
                </a:solidFill>
              </a:rPr>
              <a:t>pengusaha</a:t>
            </a:r>
            <a:r>
              <a:rPr lang="en-US" sz="2200" dirty="0" smtClean="0">
                <a:solidFill>
                  <a:schemeClr val="accent3"/>
                </a:solidFill>
              </a:rPr>
              <a:t> </a:t>
            </a:r>
            <a:r>
              <a:rPr lang="en-US" sz="2200" dirty="0" err="1" smtClean="0">
                <a:solidFill>
                  <a:schemeClr val="accent3"/>
                </a:solidFill>
              </a:rPr>
              <a:t>mengadakan</a:t>
            </a:r>
            <a:r>
              <a:rPr lang="en-US" sz="2200" dirty="0" smtClean="0">
                <a:solidFill>
                  <a:schemeClr val="accent3"/>
                </a:solidFill>
              </a:rPr>
              <a:t> </a:t>
            </a:r>
            <a:r>
              <a:rPr lang="en-US" sz="2200" dirty="0" err="1" smtClean="0">
                <a:solidFill>
                  <a:schemeClr val="accent3"/>
                </a:solidFill>
              </a:rPr>
              <a:t>inovasi</a:t>
            </a:r>
            <a:r>
              <a:rPr lang="en-US" sz="2200" dirty="0" smtClean="0">
                <a:solidFill>
                  <a:schemeClr val="accent3"/>
                </a:solidFill>
              </a:rPr>
              <a:t> </a:t>
            </a:r>
            <a:r>
              <a:rPr lang="en-US" sz="2200" dirty="0" err="1" smtClean="0">
                <a:solidFill>
                  <a:schemeClr val="accent3"/>
                </a:solidFill>
              </a:rPr>
              <a:t>atas</a:t>
            </a:r>
            <a:r>
              <a:rPr lang="en-US" sz="2200" dirty="0" smtClean="0">
                <a:solidFill>
                  <a:schemeClr val="accent3"/>
                </a:solidFill>
              </a:rPr>
              <a:t> </a:t>
            </a:r>
            <a:r>
              <a:rPr lang="en-US" sz="2200" dirty="0" err="1" smtClean="0">
                <a:solidFill>
                  <a:schemeClr val="accent3"/>
                </a:solidFill>
              </a:rPr>
              <a:t>produknya</a:t>
            </a:r>
            <a:endParaRPr lang="en-US" sz="2200" dirty="0">
              <a:solidFill>
                <a:schemeClr val="accent3"/>
              </a:solidFill>
            </a:endParaRPr>
          </a:p>
        </p:txBody>
      </p:sp>
      <p:sp>
        <p:nvSpPr>
          <p:cNvPr id="9" name="Rectangle 8"/>
          <p:cNvSpPr/>
          <p:nvPr/>
        </p:nvSpPr>
        <p:spPr>
          <a:xfrm>
            <a:off x="4191000" y="5791200"/>
            <a:ext cx="4754880" cy="1097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err="1" smtClean="0">
                <a:solidFill>
                  <a:srgbClr val="11ED4B"/>
                </a:solidFill>
              </a:rPr>
              <a:t>Macam</a:t>
            </a:r>
            <a:r>
              <a:rPr lang="en-US" sz="1900" dirty="0" smtClean="0">
                <a:solidFill>
                  <a:srgbClr val="11ED4B"/>
                </a:solidFill>
              </a:rPr>
              <a:t> </a:t>
            </a:r>
            <a:r>
              <a:rPr lang="en-US" sz="1900" dirty="0" err="1" smtClean="0">
                <a:solidFill>
                  <a:srgbClr val="11ED4B"/>
                </a:solidFill>
              </a:rPr>
              <a:t>Upah</a:t>
            </a:r>
            <a:endParaRPr lang="en-US" sz="1900" dirty="0" smtClean="0">
              <a:solidFill>
                <a:srgbClr val="11ED4B"/>
              </a:solidFill>
            </a:endParaRPr>
          </a:p>
          <a:p>
            <a:pPr algn="ctr"/>
            <a:r>
              <a:rPr lang="en-US" sz="1900" dirty="0" err="1" smtClean="0">
                <a:solidFill>
                  <a:srgbClr val="00FFFF"/>
                </a:solidFill>
              </a:rPr>
              <a:t>Upah</a:t>
            </a:r>
            <a:r>
              <a:rPr lang="en-US" sz="1900" dirty="0" smtClean="0">
                <a:solidFill>
                  <a:srgbClr val="00FFFF"/>
                </a:solidFill>
              </a:rPr>
              <a:t> Nominal=</a:t>
            </a:r>
            <a:r>
              <a:rPr lang="en-US" sz="1900" dirty="0" err="1" smtClean="0">
                <a:solidFill>
                  <a:srgbClr val="00FFFF"/>
                </a:solidFill>
              </a:rPr>
              <a:t>dihitung</a:t>
            </a:r>
            <a:r>
              <a:rPr lang="en-US" sz="1900" dirty="0" smtClean="0">
                <a:solidFill>
                  <a:srgbClr val="00FFFF"/>
                </a:solidFill>
              </a:rPr>
              <a:t> </a:t>
            </a:r>
            <a:r>
              <a:rPr lang="en-US" sz="1900" dirty="0" err="1" smtClean="0">
                <a:solidFill>
                  <a:srgbClr val="00FFFF"/>
                </a:solidFill>
              </a:rPr>
              <a:t>dengan</a:t>
            </a:r>
            <a:r>
              <a:rPr lang="en-US" sz="1900" dirty="0" smtClean="0">
                <a:solidFill>
                  <a:srgbClr val="00FFFF"/>
                </a:solidFill>
              </a:rPr>
              <a:t> </a:t>
            </a:r>
            <a:r>
              <a:rPr lang="en-US" sz="1900" dirty="0" err="1" smtClean="0">
                <a:solidFill>
                  <a:srgbClr val="00FFFF"/>
                </a:solidFill>
              </a:rPr>
              <a:t>satuan</a:t>
            </a:r>
            <a:r>
              <a:rPr lang="en-US" sz="1900" dirty="0" smtClean="0">
                <a:solidFill>
                  <a:srgbClr val="00FFFF"/>
                </a:solidFill>
              </a:rPr>
              <a:t> </a:t>
            </a:r>
            <a:r>
              <a:rPr lang="en-US" sz="1900" dirty="0" err="1" smtClean="0">
                <a:solidFill>
                  <a:srgbClr val="00FFFF"/>
                </a:solidFill>
              </a:rPr>
              <a:t>uang</a:t>
            </a:r>
            <a:endParaRPr lang="en-US" sz="1900" dirty="0" smtClean="0">
              <a:solidFill>
                <a:srgbClr val="00FFFF"/>
              </a:solidFill>
            </a:endParaRPr>
          </a:p>
          <a:p>
            <a:pPr algn="ctr"/>
            <a:r>
              <a:rPr lang="en-US" sz="1900" dirty="0" err="1" smtClean="0">
                <a:solidFill>
                  <a:srgbClr val="FFFF00"/>
                </a:solidFill>
              </a:rPr>
              <a:t>Upah</a:t>
            </a:r>
            <a:r>
              <a:rPr lang="en-US" sz="1900" dirty="0" smtClean="0">
                <a:solidFill>
                  <a:srgbClr val="FFFF00"/>
                </a:solidFill>
              </a:rPr>
              <a:t> </a:t>
            </a:r>
            <a:r>
              <a:rPr lang="en-US" sz="1900" dirty="0" err="1" smtClean="0">
                <a:solidFill>
                  <a:srgbClr val="FFFF00"/>
                </a:solidFill>
              </a:rPr>
              <a:t>Riil</a:t>
            </a:r>
            <a:r>
              <a:rPr lang="en-US" sz="1900" dirty="0" smtClean="0">
                <a:solidFill>
                  <a:srgbClr val="FFFF00"/>
                </a:solidFill>
              </a:rPr>
              <a:t>=</a:t>
            </a:r>
            <a:r>
              <a:rPr lang="en-US" sz="1900" dirty="0" err="1" smtClean="0">
                <a:solidFill>
                  <a:srgbClr val="FFFF00"/>
                </a:solidFill>
              </a:rPr>
              <a:t>diukur</a:t>
            </a:r>
            <a:r>
              <a:rPr lang="en-US" sz="1900" dirty="0" smtClean="0">
                <a:solidFill>
                  <a:srgbClr val="FFFF00"/>
                </a:solidFill>
              </a:rPr>
              <a:t> </a:t>
            </a:r>
            <a:r>
              <a:rPr lang="en-US" sz="1900" dirty="0" err="1" smtClean="0">
                <a:solidFill>
                  <a:srgbClr val="FFFF00"/>
                </a:solidFill>
              </a:rPr>
              <a:t>bedasarkan</a:t>
            </a:r>
            <a:r>
              <a:rPr lang="en-US" sz="1900" dirty="0" smtClean="0">
                <a:solidFill>
                  <a:srgbClr val="FFFF00"/>
                </a:solidFill>
              </a:rPr>
              <a:t> </a:t>
            </a:r>
            <a:r>
              <a:rPr lang="en-US" sz="1900" dirty="0" err="1" smtClean="0">
                <a:solidFill>
                  <a:srgbClr val="FFFF00"/>
                </a:solidFill>
              </a:rPr>
              <a:t>barang</a:t>
            </a:r>
            <a:r>
              <a:rPr lang="en-US" sz="1900" dirty="0" smtClean="0">
                <a:solidFill>
                  <a:srgbClr val="FFFF00"/>
                </a:solidFill>
              </a:rPr>
              <a:t> </a:t>
            </a:r>
            <a:r>
              <a:rPr lang="en-US" sz="1900" dirty="0" err="1" smtClean="0">
                <a:solidFill>
                  <a:srgbClr val="FFFF00"/>
                </a:solidFill>
              </a:rPr>
              <a:t>dan</a:t>
            </a:r>
            <a:r>
              <a:rPr lang="en-US" sz="1900" dirty="0" smtClean="0">
                <a:solidFill>
                  <a:srgbClr val="FFFF00"/>
                </a:solidFill>
              </a:rPr>
              <a:t> </a:t>
            </a:r>
            <a:r>
              <a:rPr lang="en-US" sz="1900" dirty="0" err="1" smtClean="0">
                <a:solidFill>
                  <a:srgbClr val="FFFF00"/>
                </a:solidFill>
              </a:rPr>
              <a:t>jasa</a:t>
            </a:r>
            <a:r>
              <a:rPr lang="en-US" sz="1900" dirty="0" smtClean="0">
                <a:solidFill>
                  <a:srgbClr val="FFFF00"/>
                </a:solidFill>
              </a:rPr>
              <a:t> yang </a:t>
            </a:r>
            <a:r>
              <a:rPr lang="en-US" sz="1900" dirty="0" err="1" smtClean="0">
                <a:solidFill>
                  <a:srgbClr val="FFFF00"/>
                </a:solidFill>
              </a:rPr>
              <a:t>dihasilkan</a:t>
            </a:r>
            <a:endParaRPr lang="en-US" sz="1900" dirty="0">
              <a:solidFill>
                <a:srgbClr val="FFFF00"/>
              </a:solidFill>
            </a:endParaRPr>
          </a:p>
        </p:txBody>
      </p:sp>
      <p:sp>
        <p:nvSpPr>
          <p:cNvPr id="10" name="Action Button: Home 9">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685800"/>
            <a:ext cx="4114800" cy="441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r>
              <a:rPr lang="en-US" sz="2000" dirty="0" smtClean="0"/>
              <a:t>1. </a:t>
            </a:r>
            <a:r>
              <a:rPr lang="en-US" sz="2000" dirty="0" err="1" smtClean="0"/>
              <a:t>Berikut</a:t>
            </a:r>
            <a:r>
              <a:rPr lang="en-US" sz="2000" dirty="0" smtClean="0"/>
              <a:t> </a:t>
            </a:r>
            <a:r>
              <a:rPr lang="en-US" sz="2000" dirty="0" err="1" smtClean="0"/>
              <a:t>ciri-ciri</a:t>
            </a:r>
            <a:r>
              <a:rPr lang="en-US" sz="2000" dirty="0" smtClean="0"/>
              <a:t> </a:t>
            </a:r>
            <a:r>
              <a:rPr lang="en-US" sz="2000" dirty="0" err="1" smtClean="0"/>
              <a:t>pasar</a:t>
            </a:r>
            <a:r>
              <a:rPr lang="en-US" sz="2000" dirty="0" smtClean="0"/>
              <a:t> </a:t>
            </a:r>
            <a:r>
              <a:rPr lang="en-US" sz="2000" dirty="0" err="1" smtClean="0"/>
              <a:t>barang</a:t>
            </a:r>
            <a:endParaRPr lang="en-US" sz="2000" dirty="0" smtClean="0"/>
          </a:p>
          <a:p>
            <a:pPr marL="457200" indent="-457200">
              <a:buAutoNum type="arabicParenBoth"/>
            </a:pPr>
            <a:r>
              <a:rPr lang="en-US" sz="2000" dirty="0" err="1" smtClean="0"/>
              <a:t>Barang</a:t>
            </a:r>
            <a:r>
              <a:rPr lang="en-US" sz="2000" dirty="0" smtClean="0"/>
              <a:t> yang </a:t>
            </a:r>
            <a:r>
              <a:rPr lang="en-US" sz="2000" dirty="0" err="1" smtClean="0"/>
              <a:t>diperjualbelikan</a:t>
            </a:r>
            <a:r>
              <a:rPr lang="en-US" sz="2000" dirty="0" smtClean="0"/>
              <a:t> </a:t>
            </a:r>
            <a:r>
              <a:rPr lang="en-US" sz="2000" dirty="0" err="1" smtClean="0"/>
              <a:t>homogen</a:t>
            </a:r>
            <a:endParaRPr lang="en-US" sz="2000" dirty="0" smtClean="0"/>
          </a:p>
          <a:p>
            <a:pPr marL="457200" indent="-457200">
              <a:buAutoNum type="arabicParenBoth"/>
            </a:pPr>
            <a:r>
              <a:rPr lang="en-US" sz="2000" dirty="0" err="1" smtClean="0"/>
              <a:t>Penjual</a:t>
            </a:r>
            <a:r>
              <a:rPr lang="en-US" sz="2000" dirty="0" smtClean="0"/>
              <a:t> </a:t>
            </a:r>
            <a:r>
              <a:rPr lang="en-US" sz="2000" dirty="0" err="1" smtClean="0"/>
              <a:t>penentu</a:t>
            </a:r>
            <a:r>
              <a:rPr lang="en-US" sz="2000" dirty="0" smtClean="0"/>
              <a:t> </a:t>
            </a:r>
            <a:r>
              <a:rPr lang="en-US" sz="2000" dirty="0" err="1" smtClean="0"/>
              <a:t>harga</a:t>
            </a:r>
            <a:endParaRPr lang="en-US" sz="2000" dirty="0" smtClean="0"/>
          </a:p>
          <a:p>
            <a:pPr marL="457200" indent="-457200">
              <a:buAutoNum type="arabicParenBoth"/>
            </a:pPr>
            <a:r>
              <a:rPr lang="en-US" sz="2000" dirty="0" err="1" smtClean="0"/>
              <a:t>Banyak</a:t>
            </a:r>
            <a:r>
              <a:rPr lang="en-US" sz="2000" dirty="0" smtClean="0"/>
              <a:t> </a:t>
            </a:r>
            <a:r>
              <a:rPr lang="en-US" sz="2000" dirty="0" err="1" smtClean="0"/>
              <a:t>Penjual</a:t>
            </a:r>
            <a:r>
              <a:rPr lang="en-US" sz="2000" dirty="0" smtClean="0"/>
              <a:t> </a:t>
            </a:r>
            <a:r>
              <a:rPr lang="en-US" sz="2000" dirty="0" err="1" smtClean="0"/>
              <a:t>dan</a:t>
            </a:r>
            <a:r>
              <a:rPr lang="en-US" sz="2000" dirty="0" smtClean="0"/>
              <a:t> </a:t>
            </a:r>
            <a:r>
              <a:rPr lang="en-US" sz="2000" dirty="0" err="1" smtClean="0"/>
              <a:t>Pembeli</a:t>
            </a:r>
            <a:endParaRPr lang="en-US" sz="2000" dirty="0" smtClean="0"/>
          </a:p>
          <a:p>
            <a:pPr marL="457200" indent="-457200">
              <a:buAutoNum type="arabicParenBoth"/>
            </a:pPr>
            <a:r>
              <a:rPr lang="en-US" sz="2000" dirty="0" err="1" smtClean="0"/>
              <a:t>Terdapat</a:t>
            </a:r>
            <a:r>
              <a:rPr lang="en-US" sz="2000" dirty="0" smtClean="0"/>
              <a:t> </a:t>
            </a:r>
            <a:r>
              <a:rPr lang="en-US" sz="2000" dirty="0" err="1" smtClean="0"/>
              <a:t>halangan</a:t>
            </a:r>
            <a:r>
              <a:rPr lang="en-US" sz="2000" dirty="0" smtClean="0"/>
              <a:t> </a:t>
            </a:r>
            <a:r>
              <a:rPr lang="en-US" sz="2000" dirty="0" err="1" smtClean="0"/>
              <a:t>masuk</a:t>
            </a:r>
            <a:r>
              <a:rPr lang="en-US" sz="2000" dirty="0" smtClean="0"/>
              <a:t> </a:t>
            </a:r>
            <a:r>
              <a:rPr lang="en-US" sz="2000" dirty="0" err="1" smtClean="0"/>
              <a:t>pasar</a:t>
            </a:r>
            <a:endParaRPr lang="en-US" sz="2000" dirty="0" smtClean="0"/>
          </a:p>
          <a:p>
            <a:pPr marL="457200" indent="-457200">
              <a:buAutoNum type="arabicParenBoth"/>
            </a:pPr>
            <a:r>
              <a:rPr lang="en-US" sz="2000" dirty="0" err="1" smtClean="0"/>
              <a:t>Pembeli</a:t>
            </a:r>
            <a:r>
              <a:rPr lang="en-US" sz="2000" dirty="0" smtClean="0"/>
              <a:t> </a:t>
            </a:r>
            <a:r>
              <a:rPr lang="en-US" sz="2000" dirty="0" err="1" smtClean="0"/>
              <a:t>dan</a:t>
            </a:r>
            <a:r>
              <a:rPr lang="en-US" sz="2000" dirty="0" smtClean="0"/>
              <a:t> </a:t>
            </a:r>
            <a:r>
              <a:rPr lang="en-US" sz="2000" dirty="0" err="1" smtClean="0"/>
              <a:t>penjual</a:t>
            </a:r>
            <a:r>
              <a:rPr lang="en-US" sz="2000" dirty="0" smtClean="0"/>
              <a:t> </a:t>
            </a:r>
            <a:r>
              <a:rPr lang="en-US" sz="2000" dirty="0" err="1" smtClean="0"/>
              <a:t>bebas</a:t>
            </a:r>
            <a:r>
              <a:rPr lang="en-US" sz="2000" dirty="0" smtClean="0"/>
              <a:t> </a:t>
            </a:r>
            <a:r>
              <a:rPr lang="en-US" sz="2000" dirty="0" err="1" smtClean="0"/>
              <a:t>keluar</a:t>
            </a:r>
            <a:r>
              <a:rPr lang="en-US" sz="2000" dirty="0" smtClean="0"/>
              <a:t> </a:t>
            </a:r>
            <a:r>
              <a:rPr lang="en-US" sz="2000" dirty="0" err="1" smtClean="0"/>
              <a:t>masuk</a:t>
            </a:r>
            <a:r>
              <a:rPr lang="en-US" sz="2000" dirty="0" smtClean="0"/>
              <a:t> </a:t>
            </a:r>
            <a:r>
              <a:rPr lang="en-US" sz="2000" dirty="0" err="1" smtClean="0"/>
              <a:t>pasar</a:t>
            </a:r>
            <a:endParaRPr lang="en-US" sz="2000" dirty="0" smtClean="0"/>
          </a:p>
          <a:p>
            <a:pPr marL="457200" indent="-457200"/>
            <a:r>
              <a:rPr lang="en-US" sz="2000" dirty="0" smtClean="0"/>
              <a:t>Yang </a:t>
            </a:r>
            <a:r>
              <a:rPr lang="en-US" sz="2000" dirty="0" err="1" smtClean="0"/>
              <a:t>termasuk</a:t>
            </a:r>
            <a:r>
              <a:rPr lang="en-US" sz="2000" dirty="0" smtClean="0"/>
              <a:t> </a:t>
            </a:r>
            <a:r>
              <a:rPr lang="en-US" sz="2000" dirty="0" err="1" smtClean="0"/>
              <a:t>ciri-ciri</a:t>
            </a:r>
            <a:r>
              <a:rPr lang="en-US" sz="2000" dirty="0" smtClean="0"/>
              <a:t> </a:t>
            </a:r>
            <a:r>
              <a:rPr lang="en-US" sz="2000" dirty="0" err="1" smtClean="0"/>
              <a:t>pasar</a:t>
            </a:r>
            <a:endParaRPr lang="en-US" sz="2000" dirty="0" smtClean="0"/>
          </a:p>
          <a:p>
            <a:pPr marL="457200" indent="-457200"/>
            <a:r>
              <a:rPr lang="en-US" sz="2000" dirty="0" err="1" smtClean="0"/>
              <a:t>Pasar</a:t>
            </a:r>
            <a:r>
              <a:rPr lang="en-US" sz="2000" dirty="0" smtClean="0"/>
              <a:t> </a:t>
            </a:r>
            <a:r>
              <a:rPr lang="en-US" sz="2000" dirty="0" err="1" smtClean="0"/>
              <a:t>persaingan</a:t>
            </a:r>
            <a:r>
              <a:rPr lang="en-US" sz="2000" dirty="0" smtClean="0"/>
              <a:t> </a:t>
            </a:r>
            <a:r>
              <a:rPr lang="en-US" sz="2000" dirty="0" err="1" smtClean="0"/>
              <a:t>sempurna</a:t>
            </a:r>
            <a:r>
              <a:rPr lang="en-US" sz="2000" dirty="0" smtClean="0"/>
              <a:t> </a:t>
            </a:r>
            <a:r>
              <a:rPr lang="en-US" sz="2000" dirty="0" err="1" smtClean="0"/>
              <a:t>adalah</a:t>
            </a:r>
            <a:r>
              <a:rPr lang="en-US" sz="2000" dirty="0" smtClean="0"/>
              <a:t>? </a:t>
            </a:r>
          </a:p>
          <a:p>
            <a:pPr marL="457200" indent="-457200"/>
            <a:r>
              <a:rPr lang="en-US" sz="2000" dirty="0" smtClean="0">
                <a:solidFill>
                  <a:srgbClr val="FFFF00"/>
                </a:solidFill>
              </a:rPr>
              <a:t>(UN 2012)</a:t>
            </a:r>
          </a:p>
          <a:p>
            <a:pPr marL="457200" indent="-457200">
              <a:buAutoNum type="alphaUcPeriod"/>
            </a:pPr>
            <a:r>
              <a:rPr lang="en-US" sz="2000" dirty="0" smtClean="0"/>
              <a:t>(1), (2), </a:t>
            </a:r>
            <a:r>
              <a:rPr lang="en-US" sz="2000" dirty="0" err="1" smtClean="0"/>
              <a:t>dan</a:t>
            </a:r>
            <a:r>
              <a:rPr lang="en-US" sz="2000" dirty="0" smtClean="0"/>
              <a:t> (3)  D.  (2),(3), </a:t>
            </a:r>
            <a:r>
              <a:rPr lang="en-US" sz="2000" dirty="0" err="1" smtClean="0"/>
              <a:t>dan</a:t>
            </a:r>
            <a:r>
              <a:rPr lang="en-US" sz="2000" dirty="0" smtClean="0"/>
              <a:t> (4)</a:t>
            </a:r>
          </a:p>
          <a:p>
            <a:pPr marL="457200" indent="-457200">
              <a:buAutoNum type="alphaUcPeriod"/>
            </a:pPr>
            <a:r>
              <a:rPr lang="en-US" sz="2000" dirty="0" smtClean="0"/>
              <a:t>(1), (2), </a:t>
            </a:r>
            <a:r>
              <a:rPr lang="en-US" sz="2000" dirty="0" err="1" smtClean="0"/>
              <a:t>dan</a:t>
            </a:r>
            <a:r>
              <a:rPr lang="en-US" sz="2000" dirty="0" smtClean="0"/>
              <a:t> (4)  E.  (3),(4), </a:t>
            </a:r>
            <a:r>
              <a:rPr lang="en-US" sz="2000" dirty="0" err="1" smtClean="0"/>
              <a:t>dan</a:t>
            </a:r>
            <a:r>
              <a:rPr lang="en-US" sz="2000" dirty="0" smtClean="0"/>
              <a:t> (5)</a:t>
            </a:r>
          </a:p>
          <a:p>
            <a:pPr marL="457200" indent="-457200">
              <a:buAutoNum type="alphaUcPeriod"/>
            </a:pPr>
            <a:r>
              <a:rPr lang="en-US" sz="2000" dirty="0" smtClean="0"/>
              <a:t>(1), (3), </a:t>
            </a:r>
            <a:r>
              <a:rPr lang="en-US" sz="2000" dirty="0" err="1" smtClean="0"/>
              <a:t>dan</a:t>
            </a:r>
            <a:r>
              <a:rPr lang="en-US" sz="2000" dirty="0" smtClean="0"/>
              <a:t> (5)</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4419600" y="685800"/>
            <a:ext cx="4572000" cy="24688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Kelompok</a:t>
            </a:r>
            <a:r>
              <a:rPr lang="en-US" sz="2000" dirty="0" smtClean="0"/>
              <a:t> </a:t>
            </a:r>
            <a:r>
              <a:rPr lang="en-US" sz="2000" dirty="0" err="1" smtClean="0"/>
              <a:t>pembeli</a:t>
            </a:r>
            <a:r>
              <a:rPr lang="en-US" sz="2000" dirty="0" smtClean="0"/>
              <a:t> yang </a:t>
            </a:r>
            <a:r>
              <a:rPr lang="en-US" sz="2000" dirty="0" err="1" smtClean="0"/>
              <a:t>memiliki</a:t>
            </a:r>
            <a:r>
              <a:rPr lang="en-US" sz="2000" dirty="0" smtClean="0"/>
              <a:t> </a:t>
            </a:r>
            <a:r>
              <a:rPr lang="en-US" sz="2000" dirty="0" err="1" smtClean="0"/>
              <a:t>kemampuan</a:t>
            </a:r>
            <a:r>
              <a:rPr lang="en-US" sz="2000" dirty="0" smtClean="0"/>
              <a:t> </a:t>
            </a:r>
            <a:r>
              <a:rPr lang="en-US" sz="2000" dirty="0" err="1" smtClean="0"/>
              <a:t>sama</a:t>
            </a:r>
            <a:r>
              <a:rPr lang="en-US" sz="2000" dirty="0" smtClean="0"/>
              <a:t> </a:t>
            </a:r>
            <a:r>
              <a:rPr lang="en-US" sz="2000" dirty="0" err="1" smtClean="0"/>
              <a:t>dengan</a:t>
            </a:r>
            <a:r>
              <a:rPr lang="en-US" sz="2000" dirty="0" smtClean="0"/>
              <a:t> </a:t>
            </a:r>
            <a:r>
              <a:rPr lang="en-US" sz="2000" dirty="0" err="1" smtClean="0"/>
              <a:t>harga</a:t>
            </a:r>
            <a:r>
              <a:rPr lang="en-US" sz="2000" dirty="0" smtClean="0"/>
              <a:t> </a:t>
            </a:r>
            <a:r>
              <a:rPr lang="en-US" sz="2000" dirty="0" err="1" smtClean="0"/>
              <a:t>pasar</a:t>
            </a:r>
            <a:r>
              <a:rPr lang="en-US" sz="2000" dirty="0" smtClean="0"/>
              <a:t> </a:t>
            </a:r>
            <a:r>
              <a:rPr lang="en-US" sz="2000" dirty="0" err="1" smtClean="0"/>
              <a:t>adalah</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2011)</a:t>
            </a:r>
          </a:p>
          <a:p>
            <a:pPr marL="342900" indent="-342900">
              <a:buAutoNum type="alphaUcPeriod"/>
            </a:pPr>
            <a:r>
              <a:rPr lang="en-US" sz="2000" dirty="0" err="1" smtClean="0"/>
              <a:t>Pembeli</a:t>
            </a:r>
            <a:r>
              <a:rPr lang="en-US" sz="2000" dirty="0" smtClean="0"/>
              <a:t> Super marginal</a:t>
            </a:r>
          </a:p>
          <a:p>
            <a:pPr marL="342900" indent="-342900">
              <a:buAutoNum type="alphaUcPeriod"/>
            </a:pPr>
            <a:r>
              <a:rPr lang="en-US" sz="2000" dirty="0" err="1" smtClean="0"/>
              <a:t>Pembeli</a:t>
            </a:r>
            <a:r>
              <a:rPr lang="en-US" sz="2000" dirty="0" smtClean="0"/>
              <a:t> Marginal</a:t>
            </a:r>
          </a:p>
          <a:p>
            <a:pPr marL="342900" indent="-342900">
              <a:buAutoNum type="alphaUcPeriod"/>
            </a:pPr>
            <a:r>
              <a:rPr lang="en-US" sz="2000" dirty="0" err="1" smtClean="0"/>
              <a:t>Pembeli</a:t>
            </a:r>
            <a:r>
              <a:rPr lang="en-US" sz="2000" dirty="0" smtClean="0"/>
              <a:t> </a:t>
            </a:r>
            <a:r>
              <a:rPr lang="en-US" sz="2000" dirty="0" err="1" smtClean="0"/>
              <a:t>Submarginal</a:t>
            </a:r>
            <a:endParaRPr lang="en-US" sz="2000" dirty="0" smtClean="0"/>
          </a:p>
          <a:p>
            <a:pPr marL="342900" indent="-342900">
              <a:buAutoNum type="alphaUcPeriod"/>
            </a:pPr>
            <a:r>
              <a:rPr lang="en-US" sz="2000" dirty="0" err="1" smtClean="0"/>
              <a:t>Penjual</a:t>
            </a:r>
            <a:r>
              <a:rPr lang="en-US" sz="2000" dirty="0" smtClean="0"/>
              <a:t> </a:t>
            </a:r>
            <a:r>
              <a:rPr lang="en-US" sz="2000" dirty="0" err="1" smtClean="0"/>
              <a:t>Submarginal</a:t>
            </a:r>
            <a:endParaRPr lang="en-US" sz="2000" dirty="0" smtClean="0"/>
          </a:p>
          <a:p>
            <a:pPr marL="342900" indent="-342900">
              <a:buAutoNum type="alphaUcPeriod"/>
            </a:pPr>
            <a:r>
              <a:rPr lang="en-US" sz="2000" dirty="0" err="1" smtClean="0"/>
              <a:t>Penjual</a:t>
            </a:r>
            <a:r>
              <a:rPr lang="en-US" sz="2000" dirty="0" smtClean="0"/>
              <a:t> Marginal</a:t>
            </a:r>
            <a:endParaRPr lang="en-US" sz="2000" dirty="0"/>
          </a:p>
        </p:txBody>
      </p:sp>
      <p:sp>
        <p:nvSpPr>
          <p:cNvPr id="8" name="Rectangle 7"/>
          <p:cNvSpPr/>
          <p:nvPr/>
        </p:nvSpPr>
        <p:spPr>
          <a:xfrm>
            <a:off x="4419600" y="3489960"/>
            <a:ext cx="4572000" cy="2834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Hal yang </a:t>
            </a:r>
            <a:r>
              <a:rPr lang="en-US" sz="2000" dirty="0" err="1" smtClean="0"/>
              <a:t>terjadi</a:t>
            </a:r>
            <a:r>
              <a:rPr lang="en-US" sz="2000" dirty="0" smtClean="0"/>
              <a:t> </a:t>
            </a:r>
            <a:r>
              <a:rPr lang="en-US" sz="2000" dirty="0" err="1" smtClean="0"/>
              <a:t>pada</a:t>
            </a:r>
            <a:r>
              <a:rPr lang="en-US" sz="2000" dirty="0" smtClean="0"/>
              <a:t> </a:t>
            </a:r>
            <a:r>
              <a:rPr lang="en-US" sz="2000" dirty="0" err="1" smtClean="0"/>
              <a:t>pasar</a:t>
            </a:r>
            <a:r>
              <a:rPr lang="en-US" sz="2000" dirty="0" smtClean="0"/>
              <a:t> </a:t>
            </a:r>
            <a:r>
              <a:rPr lang="en-US" sz="2000" dirty="0" err="1" smtClean="0"/>
              <a:t>persaingan</a:t>
            </a:r>
            <a:r>
              <a:rPr lang="en-US" sz="2000" dirty="0" smtClean="0"/>
              <a:t> </a:t>
            </a:r>
            <a:r>
              <a:rPr lang="en-US" sz="2000" dirty="0" err="1" smtClean="0"/>
              <a:t>monopolistik</a:t>
            </a:r>
            <a:r>
              <a:rPr lang="en-US" sz="2000" dirty="0" smtClean="0"/>
              <a:t> </a:t>
            </a:r>
            <a:r>
              <a:rPr lang="en-US" sz="2000" dirty="0" err="1" smtClean="0"/>
              <a:t>namun</a:t>
            </a:r>
            <a:r>
              <a:rPr lang="en-US" sz="2000" dirty="0" smtClean="0"/>
              <a:t> </a:t>
            </a:r>
            <a:r>
              <a:rPr lang="en-US" sz="2000" dirty="0" err="1" smtClean="0"/>
              <a:t>tidak</a:t>
            </a:r>
            <a:r>
              <a:rPr lang="en-US" sz="2000" dirty="0" smtClean="0"/>
              <a:t> </a:t>
            </a:r>
            <a:r>
              <a:rPr lang="en-US" sz="2000" dirty="0" err="1" smtClean="0"/>
              <a:t>terjadi</a:t>
            </a:r>
            <a:r>
              <a:rPr lang="en-US" sz="2000" dirty="0" smtClean="0"/>
              <a:t> </a:t>
            </a:r>
            <a:r>
              <a:rPr lang="en-US" sz="2000" dirty="0" err="1" smtClean="0"/>
              <a:t>pada</a:t>
            </a:r>
            <a:r>
              <a:rPr lang="en-US" sz="2000" dirty="0" smtClean="0"/>
              <a:t> </a:t>
            </a:r>
            <a:r>
              <a:rPr lang="en-US" sz="2000" dirty="0" err="1" smtClean="0"/>
              <a:t>pasar</a:t>
            </a:r>
            <a:r>
              <a:rPr lang="en-US" sz="2000" dirty="0" smtClean="0"/>
              <a:t> </a:t>
            </a:r>
            <a:r>
              <a:rPr lang="en-US" sz="2000" dirty="0" err="1" smtClean="0"/>
              <a:t>monopoli</a:t>
            </a:r>
            <a:r>
              <a:rPr lang="en-US" sz="2000" dirty="0" smtClean="0"/>
              <a:t> </a:t>
            </a:r>
            <a:r>
              <a:rPr lang="en-US" sz="2000" dirty="0" err="1" smtClean="0"/>
              <a:t>ialah</a:t>
            </a:r>
            <a:r>
              <a:rPr lang="en-US" sz="2000" dirty="0" smtClean="0"/>
              <a:t>: </a:t>
            </a:r>
            <a:r>
              <a:rPr lang="en-US" sz="2000" dirty="0" smtClean="0">
                <a:solidFill>
                  <a:srgbClr val="FFFF00"/>
                </a:solidFill>
              </a:rPr>
              <a:t>(UM UGM 2009)</a:t>
            </a:r>
          </a:p>
          <a:p>
            <a:pPr marL="342900" indent="-342900">
              <a:buAutoNum type="alphaUcPeriod"/>
            </a:pPr>
            <a:r>
              <a:rPr lang="en-US" sz="2000" dirty="0" err="1" smtClean="0"/>
              <a:t>Harga</a:t>
            </a:r>
            <a:r>
              <a:rPr lang="en-US" sz="2000" dirty="0" smtClean="0"/>
              <a:t> </a:t>
            </a:r>
            <a:r>
              <a:rPr lang="en-US" sz="2000" dirty="0" err="1" smtClean="0"/>
              <a:t>ditentukan</a:t>
            </a:r>
            <a:r>
              <a:rPr lang="en-US" sz="2000" dirty="0" smtClean="0"/>
              <a:t> </a:t>
            </a:r>
            <a:r>
              <a:rPr lang="en-US" sz="2000" dirty="0" err="1" smtClean="0"/>
              <a:t>oleh</a:t>
            </a:r>
            <a:r>
              <a:rPr lang="en-US" sz="2000" dirty="0" smtClean="0"/>
              <a:t> </a:t>
            </a:r>
            <a:r>
              <a:rPr lang="en-US" sz="2000" dirty="0" err="1" smtClean="0"/>
              <a:t>pasar</a:t>
            </a:r>
            <a:endParaRPr lang="en-US" sz="2000" dirty="0" smtClean="0"/>
          </a:p>
          <a:p>
            <a:pPr marL="342900" indent="-342900">
              <a:buAutoNum type="alphaUcPeriod"/>
            </a:pPr>
            <a:r>
              <a:rPr lang="en-US" sz="2000" dirty="0" err="1" smtClean="0"/>
              <a:t>Harga</a:t>
            </a:r>
            <a:r>
              <a:rPr lang="en-US" sz="2000" dirty="0" smtClean="0"/>
              <a:t> </a:t>
            </a:r>
            <a:r>
              <a:rPr lang="en-US" sz="2000" dirty="0" err="1" smtClean="0"/>
              <a:t>ditentukan</a:t>
            </a:r>
            <a:r>
              <a:rPr lang="en-US" sz="2000" dirty="0" smtClean="0"/>
              <a:t> </a:t>
            </a:r>
            <a:r>
              <a:rPr lang="en-US" sz="2000" dirty="0" err="1" smtClean="0"/>
              <a:t>oleh</a:t>
            </a:r>
            <a:r>
              <a:rPr lang="en-US" sz="2000" dirty="0" smtClean="0"/>
              <a:t> </a:t>
            </a:r>
            <a:r>
              <a:rPr lang="en-US" sz="2000" dirty="0" err="1" smtClean="0"/>
              <a:t>pengusaha</a:t>
            </a:r>
            <a:endParaRPr lang="en-US" sz="2000" dirty="0" smtClean="0"/>
          </a:p>
          <a:p>
            <a:pPr marL="342900" indent="-342900">
              <a:buAutoNum type="alphaUcPeriod"/>
            </a:pPr>
            <a:r>
              <a:rPr lang="en-US" sz="2000" dirty="0" err="1" smtClean="0"/>
              <a:t>Tidak</a:t>
            </a:r>
            <a:r>
              <a:rPr lang="en-US" sz="2000" dirty="0" smtClean="0"/>
              <a:t> </a:t>
            </a:r>
            <a:r>
              <a:rPr lang="en-US" sz="2000" dirty="0" err="1" smtClean="0"/>
              <a:t>terdapat</a:t>
            </a:r>
            <a:r>
              <a:rPr lang="en-US" sz="2000" dirty="0" smtClean="0"/>
              <a:t> </a:t>
            </a:r>
            <a:r>
              <a:rPr lang="en-US" sz="2000" dirty="0" err="1" smtClean="0"/>
              <a:t>hambatan</a:t>
            </a:r>
            <a:r>
              <a:rPr lang="en-US" sz="2000" dirty="0" smtClean="0"/>
              <a:t> </a:t>
            </a:r>
            <a:r>
              <a:rPr lang="en-US" sz="2000" dirty="0" err="1" smtClean="0"/>
              <a:t>untuk</a:t>
            </a:r>
            <a:r>
              <a:rPr lang="en-US" sz="2000" dirty="0" smtClean="0"/>
              <a:t> </a:t>
            </a:r>
            <a:r>
              <a:rPr lang="en-US" sz="2000" dirty="0" err="1" smtClean="0"/>
              <a:t>masuk</a:t>
            </a:r>
            <a:r>
              <a:rPr lang="en-US" sz="2000" dirty="0" smtClean="0"/>
              <a:t> </a:t>
            </a:r>
            <a:r>
              <a:rPr lang="en-US" sz="2000" dirty="0" err="1" smtClean="0"/>
              <a:t>dan</a:t>
            </a:r>
            <a:r>
              <a:rPr lang="en-US" sz="2000" dirty="0" smtClean="0"/>
              <a:t> </a:t>
            </a:r>
            <a:r>
              <a:rPr lang="en-US" sz="2000" dirty="0" err="1" smtClean="0"/>
              <a:t>keluar</a:t>
            </a:r>
            <a:r>
              <a:rPr lang="en-US" sz="2000" dirty="0" smtClean="0"/>
              <a:t> </a:t>
            </a:r>
            <a:r>
              <a:rPr lang="en-US" sz="2000" dirty="0" err="1" smtClean="0"/>
              <a:t>pasar</a:t>
            </a:r>
            <a:endParaRPr lang="en-US" sz="2000" dirty="0" smtClean="0"/>
          </a:p>
          <a:p>
            <a:pPr marL="342900" indent="-342900">
              <a:buAutoNum type="alphaUcPeriod"/>
            </a:pPr>
            <a:r>
              <a:rPr lang="en-US" sz="2000" dirty="0" err="1" smtClean="0"/>
              <a:t>Jumlah</a:t>
            </a:r>
            <a:r>
              <a:rPr lang="en-US" sz="2000" dirty="0" smtClean="0"/>
              <a:t> </a:t>
            </a:r>
            <a:r>
              <a:rPr lang="en-US" sz="2000" dirty="0" err="1" smtClean="0"/>
              <a:t>pedagang</a:t>
            </a:r>
            <a:r>
              <a:rPr lang="en-US" sz="2000" dirty="0" smtClean="0"/>
              <a:t> </a:t>
            </a:r>
            <a:r>
              <a:rPr lang="en-US" sz="2000" dirty="0" err="1" smtClean="0"/>
              <a:t>hanya</a:t>
            </a:r>
            <a:r>
              <a:rPr lang="en-US" sz="2000" dirty="0" smtClean="0"/>
              <a:t> </a:t>
            </a:r>
            <a:r>
              <a:rPr lang="en-US" sz="2000" dirty="0" err="1" smtClean="0"/>
              <a:t>satu</a:t>
            </a:r>
            <a:endParaRPr lang="en-US" sz="2000" dirty="0" smtClean="0"/>
          </a:p>
          <a:p>
            <a:pPr marL="342900" indent="-342900">
              <a:buAutoNum type="alphaUcPeriod"/>
            </a:pPr>
            <a:r>
              <a:rPr lang="en-US" sz="2000" dirty="0" err="1" smtClean="0"/>
              <a:t>Barang</a:t>
            </a:r>
            <a:r>
              <a:rPr lang="en-US" sz="2000" dirty="0" smtClean="0"/>
              <a:t> </a:t>
            </a:r>
            <a:r>
              <a:rPr lang="en-US" sz="2000" dirty="0" err="1" smtClean="0"/>
              <a:t>bersifat</a:t>
            </a:r>
            <a:r>
              <a:rPr lang="en-US" sz="2000" dirty="0" smtClean="0"/>
              <a:t> </a:t>
            </a:r>
            <a:r>
              <a:rPr lang="en-US" sz="2000" dirty="0" err="1" smtClean="0"/>
              <a:t>heterogen</a:t>
            </a:r>
            <a:endParaRPr lang="en-US" sz="2000" dirty="0"/>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47800" y="228600"/>
            <a:ext cx="6477000" cy="685800"/>
          </a:xfrm>
          <a:prstGeom prst="rect">
            <a:avLst/>
          </a:prstGeo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err="1" smtClean="0">
                <a:ln>
                  <a:noFill/>
                </a:ln>
                <a:solidFill>
                  <a:srgbClr val="C00000"/>
                </a:solidFill>
                <a:effectLst/>
                <a:uLnTx/>
                <a:uFillTx/>
                <a:latin typeface="+mj-lt"/>
                <a:ea typeface="+mj-ea"/>
                <a:cs typeface="+mj-cs"/>
              </a:rPr>
              <a:t>Perilaku</a:t>
            </a:r>
            <a:r>
              <a:rPr kumimoji="0" lang="en-US" sz="3600" b="0" i="0" u="none" strike="noStrike" kern="1200" cap="none" spc="0" normalizeH="0" noProof="0" dirty="0" smtClean="0">
                <a:ln>
                  <a:noFill/>
                </a:ln>
                <a:solidFill>
                  <a:srgbClr val="C00000"/>
                </a:solidFill>
                <a:effectLst/>
                <a:uLnTx/>
                <a:uFillTx/>
                <a:latin typeface="+mj-lt"/>
                <a:ea typeface="+mj-ea"/>
                <a:cs typeface="+mj-cs"/>
              </a:rPr>
              <a:t> </a:t>
            </a:r>
            <a:r>
              <a:rPr kumimoji="0" lang="en-US" sz="3600" b="0" i="0" u="none" strike="noStrike" kern="1200" cap="none" spc="0" normalizeH="0" noProof="0" dirty="0" err="1" smtClean="0">
                <a:ln>
                  <a:noFill/>
                </a:ln>
                <a:solidFill>
                  <a:srgbClr val="C00000"/>
                </a:solidFill>
                <a:effectLst/>
                <a:uLnTx/>
                <a:uFillTx/>
                <a:latin typeface="+mj-lt"/>
                <a:ea typeface="+mj-ea"/>
                <a:cs typeface="+mj-cs"/>
              </a:rPr>
              <a:t>konsumen</a:t>
            </a:r>
            <a:r>
              <a:rPr kumimoji="0" lang="en-US" sz="3600" b="0" i="0" u="none" strike="noStrike" kern="1200" cap="none" spc="0" normalizeH="0" noProof="0" dirty="0" smtClean="0">
                <a:ln>
                  <a:noFill/>
                </a:ln>
                <a:solidFill>
                  <a:srgbClr val="C00000"/>
                </a:solidFill>
                <a:effectLst/>
                <a:uLnTx/>
                <a:uFillTx/>
                <a:latin typeface="+mj-lt"/>
                <a:ea typeface="+mj-ea"/>
                <a:cs typeface="+mj-cs"/>
              </a:rPr>
              <a:t> &amp; </a:t>
            </a:r>
            <a:r>
              <a:rPr kumimoji="0" lang="en-US" sz="3600" b="0" i="0" u="none" strike="noStrike" kern="1200" cap="none" spc="0" normalizeH="0" noProof="0" dirty="0" err="1" smtClean="0">
                <a:ln>
                  <a:noFill/>
                </a:ln>
                <a:solidFill>
                  <a:srgbClr val="C00000"/>
                </a:solidFill>
                <a:effectLst/>
                <a:uLnTx/>
                <a:uFillTx/>
                <a:latin typeface="+mj-lt"/>
                <a:ea typeface="+mj-ea"/>
                <a:cs typeface="+mj-cs"/>
              </a:rPr>
              <a:t>Produsen</a:t>
            </a:r>
            <a:endParaRPr kumimoji="0" lang="en-US" sz="3600" b="0" i="0" u="none" strike="noStrike" kern="1200" cap="none" spc="0" normalizeH="0" baseline="0" noProof="0" dirty="0" smtClean="0">
              <a:ln>
                <a:noFill/>
              </a:ln>
              <a:solidFill>
                <a:srgbClr val="C00000"/>
              </a:solidFill>
              <a:effectLst/>
              <a:uLnTx/>
              <a:uFillTx/>
              <a:latin typeface="+mj-lt"/>
              <a:ea typeface="+mj-ea"/>
              <a:cs typeface="+mj-cs"/>
            </a:endParaRPr>
          </a:p>
        </p:txBody>
      </p:sp>
      <p:graphicFrame>
        <p:nvGraphicFramePr>
          <p:cNvPr id="3" name="Diagram 2"/>
          <p:cNvGraphicFramePr/>
          <p:nvPr/>
        </p:nvGraphicFramePr>
        <p:xfrm>
          <a:off x="0" y="1219200"/>
          <a:ext cx="91440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ction Button: Home 4">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dirty="0" err="1" smtClean="0">
                <a:solidFill>
                  <a:srgbClr val="FFFF00"/>
                </a:solidFill>
              </a:rPr>
              <a:t>Manfaat</a:t>
            </a:r>
            <a:r>
              <a:rPr lang="en-US" dirty="0" smtClean="0">
                <a:solidFill>
                  <a:srgbClr val="FFFF00"/>
                </a:solidFill>
              </a:rPr>
              <a:t> </a:t>
            </a:r>
            <a:r>
              <a:rPr lang="en-US" dirty="0" err="1" smtClean="0">
                <a:solidFill>
                  <a:srgbClr val="FFFF00"/>
                </a:solidFill>
              </a:rPr>
              <a:t>dan</a:t>
            </a:r>
            <a:r>
              <a:rPr lang="en-US" dirty="0" smtClean="0">
                <a:solidFill>
                  <a:srgbClr val="FFFF00"/>
                </a:solidFill>
              </a:rPr>
              <a:t> </a:t>
            </a:r>
            <a:r>
              <a:rPr lang="en-US" dirty="0" err="1" smtClean="0">
                <a:solidFill>
                  <a:srgbClr val="FFFF00"/>
                </a:solidFill>
              </a:rPr>
              <a:t>nilai</a:t>
            </a:r>
            <a:r>
              <a:rPr lang="en-US" dirty="0" smtClean="0">
                <a:solidFill>
                  <a:srgbClr val="FFFF00"/>
                </a:solidFill>
              </a:rPr>
              <a:t> </a:t>
            </a:r>
            <a:r>
              <a:rPr lang="en-US" dirty="0" err="1" smtClean="0">
                <a:solidFill>
                  <a:srgbClr val="FFFF00"/>
                </a:solidFill>
              </a:rPr>
              <a:t>barang</a:t>
            </a:r>
            <a:endParaRPr lang="en-US" dirty="0">
              <a:solidFill>
                <a:srgbClr val="FFFF00"/>
              </a:solidFill>
            </a:endParaRPr>
          </a:p>
        </p:txBody>
      </p:sp>
      <p:graphicFrame>
        <p:nvGraphicFramePr>
          <p:cNvPr id="7" name="Content Placeholder 6"/>
          <p:cNvGraphicFramePr>
            <a:graphicFrameLocks noGrp="1"/>
          </p:cNvGraphicFramePr>
          <p:nvPr>
            <p:ph idx="1"/>
          </p:nvPr>
        </p:nvGraphicFramePr>
        <p:xfrm>
          <a:off x="0" y="6858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ction Button: Home 3">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dirty="0" err="1" smtClean="0">
                <a:solidFill>
                  <a:srgbClr val="FFFF00"/>
                </a:solidFill>
              </a:rPr>
              <a:t>Teori</a:t>
            </a:r>
            <a:r>
              <a:rPr lang="en-US" dirty="0" smtClean="0">
                <a:solidFill>
                  <a:srgbClr val="FFFF00"/>
                </a:solidFill>
              </a:rPr>
              <a:t> </a:t>
            </a:r>
            <a:r>
              <a:rPr lang="en-US" dirty="0" err="1" smtClean="0">
                <a:solidFill>
                  <a:srgbClr val="FFFF00"/>
                </a:solidFill>
              </a:rPr>
              <a:t>Nilai</a:t>
            </a:r>
            <a:r>
              <a:rPr lang="en-US" dirty="0" smtClean="0">
                <a:solidFill>
                  <a:srgbClr val="FFFF00"/>
                </a:solidFill>
              </a:rPr>
              <a:t> </a:t>
            </a:r>
            <a:r>
              <a:rPr lang="en-US" dirty="0" err="1" smtClean="0">
                <a:solidFill>
                  <a:srgbClr val="FFFF00"/>
                </a:solidFill>
              </a:rPr>
              <a:t>Objektif</a:t>
            </a:r>
            <a:endParaRPr lang="en-US" dirty="0">
              <a:solidFill>
                <a:srgbClr val="FFFF00"/>
              </a:solidFill>
            </a:endParaRPr>
          </a:p>
        </p:txBody>
      </p:sp>
      <p:graphicFrame>
        <p:nvGraphicFramePr>
          <p:cNvPr id="7" name="Content Placeholder 6"/>
          <p:cNvGraphicFramePr>
            <a:graphicFrameLocks noGrp="1"/>
          </p:cNvGraphicFramePr>
          <p:nvPr>
            <p:ph idx="1"/>
          </p:nvPr>
        </p:nvGraphicFramePr>
        <p:xfrm>
          <a:off x="0" y="6858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ction Button: Home 3">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dirty="0" err="1" smtClean="0">
                <a:solidFill>
                  <a:srgbClr val="FFFF00"/>
                </a:solidFill>
              </a:rPr>
              <a:t>Teori</a:t>
            </a:r>
            <a:r>
              <a:rPr lang="en-US" dirty="0" smtClean="0">
                <a:solidFill>
                  <a:srgbClr val="FFFF00"/>
                </a:solidFill>
              </a:rPr>
              <a:t> </a:t>
            </a:r>
            <a:r>
              <a:rPr lang="en-US" dirty="0" err="1" smtClean="0">
                <a:solidFill>
                  <a:srgbClr val="FFFF00"/>
                </a:solidFill>
              </a:rPr>
              <a:t>Nilais</a:t>
            </a:r>
            <a:r>
              <a:rPr lang="en-US" dirty="0" smtClean="0">
                <a:solidFill>
                  <a:srgbClr val="FFFF00"/>
                </a:solidFill>
              </a:rPr>
              <a:t> </a:t>
            </a:r>
            <a:r>
              <a:rPr lang="en-US" dirty="0" err="1" smtClean="0">
                <a:solidFill>
                  <a:srgbClr val="FFFF00"/>
                </a:solidFill>
              </a:rPr>
              <a:t>Subjektif</a:t>
            </a:r>
            <a:endParaRPr lang="en-US" dirty="0">
              <a:solidFill>
                <a:srgbClr val="FFFF00"/>
              </a:solidFill>
            </a:endParaRPr>
          </a:p>
        </p:txBody>
      </p:sp>
      <p:graphicFrame>
        <p:nvGraphicFramePr>
          <p:cNvPr id="7" name="Content Placeholder 6"/>
          <p:cNvGraphicFramePr>
            <a:graphicFrameLocks noGrp="1"/>
          </p:cNvGraphicFramePr>
          <p:nvPr>
            <p:ph idx="1"/>
          </p:nvPr>
        </p:nvGraphicFramePr>
        <p:xfrm>
          <a:off x="0" y="6858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ction Button: Home 3">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2286000" cy="1295400"/>
          </a:xfrm>
          <a:prstGeom prst="rect">
            <a:avLst/>
          </a:prstGeom>
          <a:noFill/>
          <a:ln cmpd="thinThick">
            <a:gradFill>
              <a:gsLst>
                <a:gs pos="0">
                  <a:srgbClr val="03D4A8"/>
                </a:gs>
                <a:gs pos="25000">
                  <a:srgbClr val="21D6E0"/>
                </a:gs>
                <a:gs pos="75000">
                  <a:srgbClr val="0087E6"/>
                </a:gs>
                <a:gs pos="100000">
                  <a:srgbClr val="005CB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Perilaku</a:t>
            </a:r>
            <a:r>
              <a:rPr lang="en-US" sz="3200" dirty="0" smtClean="0"/>
              <a:t> </a:t>
            </a:r>
            <a:r>
              <a:rPr lang="en-US" sz="3200" dirty="0" err="1" smtClean="0"/>
              <a:t>Konsumen</a:t>
            </a:r>
            <a:endParaRPr lang="en-US" sz="3200" dirty="0"/>
          </a:p>
        </p:txBody>
      </p:sp>
      <p:sp>
        <p:nvSpPr>
          <p:cNvPr id="3" name="Rectangle 2"/>
          <p:cNvSpPr/>
          <p:nvPr/>
        </p:nvSpPr>
        <p:spPr>
          <a:xfrm>
            <a:off x="2743200" y="152400"/>
            <a:ext cx="6324600" cy="13716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00FFFF"/>
                </a:solidFill>
              </a:rPr>
              <a:t>Teori</a:t>
            </a:r>
            <a:r>
              <a:rPr lang="en-US" sz="2200" dirty="0" smtClean="0">
                <a:solidFill>
                  <a:srgbClr val="00FFFF"/>
                </a:solidFill>
              </a:rPr>
              <a:t> </a:t>
            </a:r>
            <a:r>
              <a:rPr lang="en-US" sz="2200" dirty="0" err="1" smtClean="0">
                <a:solidFill>
                  <a:srgbClr val="00FFFF"/>
                </a:solidFill>
              </a:rPr>
              <a:t>Perilaku</a:t>
            </a:r>
            <a:r>
              <a:rPr lang="en-US" sz="2200" dirty="0" smtClean="0">
                <a:solidFill>
                  <a:srgbClr val="00FFFF"/>
                </a:solidFill>
              </a:rPr>
              <a:t> </a:t>
            </a:r>
            <a:r>
              <a:rPr lang="en-US" sz="2200" dirty="0" err="1" smtClean="0">
                <a:solidFill>
                  <a:srgbClr val="00FFFF"/>
                </a:solidFill>
              </a:rPr>
              <a:t>Konsumen</a:t>
            </a:r>
            <a:r>
              <a:rPr lang="en-US" sz="2200" dirty="0" smtClean="0">
                <a:solidFill>
                  <a:srgbClr val="00FFFF"/>
                </a:solidFill>
              </a:rPr>
              <a:t> </a:t>
            </a:r>
            <a:r>
              <a:rPr lang="en-US" sz="2200" dirty="0" err="1" smtClean="0">
                <a:solidFill>
                  <a:srgbClr val="00FFFF"/>
                </a:solidFill>
              </a:rPr>
              <a:t>disebut</a:t>
            </a:r>
            <a:r>
              <a:rPr lang="en-US" sz="2200" dirty="0" smtClean="0">
                <a:solidFill>
                  <a:srgbClr val="00FFFF"/>
                </a:solidFill>
              </a:rPr>
              <a:t> </a:t>
            </a:r>
            <a:r>
              <a:rPr lang="en-US" sz="2200" dirty="0" err="1" smtClean="0">
                <a:solidFill>
                  <a:srgbClr val="00FFFF"/>
                </a:solidFill>
              </a:rPr>
              <a:t>juga</a:t>
            </a:r>
            <a:r>
              <a:rPr lang="en-US" sz="2200" dirty="0" smtClean="0">
                <a:solidFill>
                  <a:srgbClr val="00FFFF"/>
                </a:solidFill>
              </a:rPr>
              <a:t> </a:t>
            </a:r>
            <a:r>
              <a:rPr lang="en-US" sz="2200" dirty="0" err="1" smtClean="0">
                <a:solidFill>
                  <a:srgbClr val="00FFFF"/>
                </a:solidFill>
              </a:rPr>
              <a:t>denan</a:t>
            </a:r>
            <a:r>
              <a:rPr lang="en-US" sz="2200" dirty="0" smtClean="0">
                <a:solidFill>
                  <a:srgbClr val="00FFFF"/>
                </a:solidFill>
              </a:rPr>
              <a:t> </a:t>
            </a:r>
            <a:r>
              <a:rPr lang="en-US" sz="2200" dirty="0" err="1" smtClean="0">
                <a:solidFill>
                  <a:srgbClr val="00FFFF"/>
                </a:solidFill>
              </a:rPr>
              <a:t>teori</a:t>
            </a:r>
            <a:r>
              <a:rPr lang="en-US" sz="2200" dirty="0" smtClean="0">
                <a:solidFill>
                  <a:srgbClr val="00FFFF"/>
                </a:solidFill>
              </a:rPr>
              <a:t> </a:t>
            </a:r>
            <a:r>
              <a:rPr lang="en-US" sz="2200" dirty="0" err="1" smtClean="0">
                <a:solidFill>
                  <a:srgbClr val="00FFFF"/>
                </a:solidFill>
              </a:rPr>
              <a:t>nilai</a:t>
            </a:r>
            <a:r>
              <a:rPr lang="en-US" sz="2200" dirty="0" smtClean="0">
                <a:solidFill>
                  <a:srgbClr val="00FFFF"/>
                </a:solidFill>
              </a:rPr>
              <a:t> </a:t>
            </a:r>
            <a:r>
              <a:rPr lang="en-US" sz="2200" dirty="0" err="1" smtClean="0">
                <a:solidFill>
                  <a:srgbClr val="00FFFF"/>
                </a:solidFill>
              </a:rPr>
              <a:t>guna</a:t>
            </a:r>
            <a:r>
              <a:rPr lang="en-US" sz="2200" dirty="0" smtClean="0">
                <a:solidFill>
                  <a:srgbClr val="00FFFF"/>
                </a:solidFill>
              </a:rPr>
              <a:t>, </a:t>
            </a:r>
            <a:r>
              <a:rPr lang="en-US" sz="2200" dirty="0" err="1" smtClean="0">
                <a:solidFill>
                  <a:srgbClr val="00FFFF"/>
                </a:solidFill>
              </a:rPr>
              <a:t>menjelaskan</a:t>
            </a:r>
            <a:r>
              <a:rPr lang="en-US" sz="2200" dirty="0" smtClean="0">
                <a:solidFill>
                  <a:srgbClr val="00FFFF"/>
                </a:solidFill>
              </a:rPr>
              <a:t> </a:t>
            </a:r>
            <a:r>
              <a:rPr lang="en-US" sz="2200" dirty="0" err="1" smtClean="0">
                <a:solidFill>
                  <a:srgbClr val="00FFFF"/>
                </a:solidFill>
              </a:rPr>
              <a:t>bagaimana</a:t>
            </a:r>
            <a:r>
              <a:rPr lang="en-US" sz="2200" dirty="0" smtClean="0">
                <a:solidFill>
                  <a:srgbClr val="00FFFF"/>
                </a:solidFill>
              </a:rPr>
              <a:t> </a:t>
            </a:r>
            <a:r>
              <a:rPr lang="en-US" sz="2200" dirty="0" err="1" smtClean="0">
                <a:solidFill>
                  <a:srgbClr val="00FFFF"/>
                </a:solidFill>
              </a:rPr>
              <a:t>konsumen</a:t>
            </a:r>
            <a:r>
              <a:rPr lang="en-US" sz="2200" dirty="0" smtClean="0">
                <a:solidFill>
                  <a:srgbClr val="00FFFF"/>
                </a:solidFill>
              </a:rPr>
              <a:t> </a:t>
            </a:r>
            <a:r>
              <a:rPr lang="en-US" sz="2200" dirty="0" err="1" smtClean="0">
                <a:solidFill>
                  <a:srgbClr val="00FFFF"/>
                </a:solidFill>
              </a:rPr>
              <a:t>mendayagunakan</a:t>
            </a:r>
            <a:r>
              <a:rPr lang="en-US" sz="2200" dirty="0" smtClean="0">
                <a:solidFill>
                  <a:srgbClr val="00FFFF"/>
                </a:solidFill>
              </a:rPr>
              <a:t> </a:t>
            </a:r>
            <a:r>
              <a:rPr lang="en-US" sz="2200" dirty="0" err="1" smtClean="0">
                <a:solidFill>
                  <a:srgbClr val="00FFFF"/>
                </a:solidFill>
              </a:rPr>
              <a:t>kemampuanya</a:t>
            </a:r>
            <a:r>
              <a:rPr lang="en-US" sz="2200" dirty="0" smtClean="0">
                <a:solidFill>
                  <a:srgbClr val="00FFFF"/>
                </a:solidFill>
              </a:rPr>
              <a:t> </a:t>
            </a:r>
            <a:r>
              <a:rPr lang="en-US" sz="2200" dirty="0" err="1" smtClean="0">
                <a:solidFill>
                  <a:srgbClr val="00FFFF"/>
                </a:solidFill>
              </a:rPr>
              <a:t>untuk</a:t>
            </a:r>
            <a:r>
              <a:rPr lang="en-US" sz="2200" dirty="0" smtClean="0">
                <a:solidFill>
                  <a:srgbClr val="00FFFF"/>
                </a:solidFill>
              </a:rPr>
              <a:t> </a:t>
            </a:r>
            <a:r>
              <a:rPr lang="en-US" sz="2200" dirty="0" err="1" smtClean="0">
                <a:solidFill>
                  <a:srgbClr val="00FFFF"/>
                </a:solidFill>
              </a:rPr>
              <a:t>memuaskan</a:t>
            </a:r>
            <a:r>
              <a:rPr lang="en-US" sz="2200" dirty="0" smtClean="0">
                <a:solidFill>
                  <a:srgbClr val="00FFFF"/>
                </a:solidFill>
              </a:rPr>
              <a:t> </a:t>
            </a:r>
            <a:r>
              <a:rPr lang="en-US" sz="2200" dirty="0" err="1" smtClean="0">
                <a:solidFill>
                  <a:srgbClr val="00FFFF"/>
                </a:solidFill>
              </a:rPr>
              <a:t>keinginanya</a:t>
            </a:r>
            <a:r>
              <a:rPr lang="en-US" sz="2200" dirty="0" smtClean="0">
                <a:solidFill>
                  <a:srgbClr val="00FFFF"/>
                </a:solidFill>
              </a:rPr>
              <a:t> </a:t>
            </a:r>
            <a:r>
              <a:rPr lang="en-US" sz="2200" dirty="0" err="1" smtClean="0">
                <a:solidFill>
                  <a:srgbClr val="00FFFF"/>
                </a:solidFill>
              </a:rPr>
              <a:t>terhadap</a:t>
            </a:r>
            <a:r>
              <a:rPr lang="en-US" sz="2200" dirty="0" smtClean="0">
                <a:solidFill>
                  <a:srgbClr val="00FFFF"/>
                </a:solidFill>
              </a:rPr>
              <a:t> </a:t>
            </a:r>
            <a:r>
              <a:rPr lang="en-US" sz="2200" dirty="0" err="1" smtClean="0">
                <a:solidFill>
                  <a:srgbClr val="00FFFF"/>
                </a:solidFill>
              </a:rPr>
              <a:t>suatu</a:t>
            </a:r>
            <a:r>
              <a:rPr lang="en-US" sz="2200" dirty="0" smtClean="0">
                <a:solidFill>
                  <a:srgbClr val="00FFFF"/>
                </a:solidFill>
              </a:rPr>
              <a:t> </a:t>
            </a:r>
            <a:r>
              <a:rPr lang="en-US" sz="2200" dirty="0" err="1" smtClean="0">
                <a:solidFill>
                  <a:srgbClr val="00FFFF"/>
                </a:solidFill>
              </a:rPr>
              <a:t>produk</a:t>
            </a:r>
            <a:r>
              <a:rPr lang="en-US" sz="2200" dirty="0" smtClean="0">
                <a:solidFill>
                  <a:srgbClr val="00FFFF"/>
                </a:solidFill>
              </a:rPr>
              <a:t>/</a:t>
            </a:r>
            <a:r>
              <a:rPr lang="en-US" sz="2200" dirty="0" err="1" smtClean="0">
                <a:solidFill>
                  <a:srgbClr val="00FFFF"/>
                </a:solidFill>
              </a:rPr>
              <a:t>beberapa</a:t>
            </a:r>
            <a:endParaRPr lang="en-US" sz="2200" dirty="0">
              <a:solidFill>
                <a:srgbClr val="00FFFF"/>
              </a:solidFill>
            </a:endParaRPr>
          </a:p>
        </p:txBody>
      </p:sp>
      <p:sp>
        <p:nvSpPr>
          <p:cNvPr id="4" name="Rectangle 3"/>
          <p:cNvSpPr/>
          <p:nvPr/>
        </p:nvSpPr>
        <p:spPr>
          <a:xfrm>
            <a:off x="228600" y="1752600"/>
            <a:ext cx="89154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FFFF00"/>
                </a:solidFill>
              </a:rPr>
              <a:t>Teori</a:t>
            </a:r>
            <a:r>
              <a:rPr lang="en-US" sz="2200" b="1" dirty="0" smtClean="0">
                <a:solidFill>
                  <a:srgbClr val="FFFF00"/>
                </a:solidFill>
              </a:rPr>
              <a:t> </a:t>
            </a:r>
            <a:r>
              <a:rPr lang="en-US" sz="2200" b="1" dirty="0" err="1" smtClean="0">
                <a:solidFill>
                  <a:srgbClr val="FFFF00"/>
                </a:solidFill>
              </a:rPr>
              <a:t>nilai</a:t>
            </a:r>
            <a:r>
              <a:rPr lang="en-US" sz="2200" b="1" dirty="0" smtClean="0">
                <a:solidFill>
                  <a:srgbClr val="FFFF00"/>
                </a:solidFill>
              </a:rPr>
              <a:t> </a:t>
            </a:r>
            <a:r>
              <a:rPr lang="en-US" sz="2200" b="1" dirty="0" err="1" smtClean="0">
                <a:solidFill>
                  <a:srgbClr val="FFFF00"/>
                </a:solidFill>
              </a:rPr>
              <a:t>guna</a:t>
            </a:r>
            <a:r>
              <a:rPr lang="en-US" sz="2200" b="1" dirty="0" smtClean="0">
                <a:solidFill>
                  <a:srgbClr val="FFFF00"/>
                </a:solidFill>
              </a:rPr>
              <a:t> </a:t>
            </a:r>
            <a:r>
              <a:rPr lang="en-US" sz="2200" b="1" dirty="0" err="1" smtClean="0">
                <a:solidFill>
                  <a:srgbClr val="FFFF00"/>
                </a:solidFill>
              </a:rPr>
              <a:t>Kardinal</a:t>
            </a:r>
            <a:r>
              <a:rPr lang="en-US" sz="2200" b="1" dirty="0" smtClean="0">
                <a:solidFill>
                  <a:srgbClr val="FFFF00"/>
                </a:solidFill>
              </a:rPr>
              <a:t> (Cardinal utility)</a:t>
            </a:r>
            <a:endParaRPr lang="en-US" sz="2200" dirty="0" smtClean="0">
              <a:solidFill>
                <a:srgbClr val="FFFF00"/>
              </a:solidFill>
            </a:endParaRPr>
          </a:p>
          <a:p>
            <a:pPr algn="ctr"/>
            <a:r>
              <a:rPr lang="en-US" sz="2200" dirty="0" err="1" smtClean="0">
                <a:solidFill>
                  <a:srgbClr val="FFFF00"/>
                </a:solidFill>
              </a:rPr>
              <a:t>Menyatakan</a:t>
            </a:r>
            <a:r>
              <a:rPr lang="en-US" sz="2200" dirty="0" smtClean="0">
                <a:solidFill>
                  <a:srgbClr val="FFFF00"/>
                </a:solidFill>
              </a:rPr>
              <a:t> </a:t>
            </a:r>
            <a:r>
              <a:rPr lang="en-US" sz="2200" dirty="0" err="1" smtClean="0">
                <a:solidFill>
                  <a:srgbClr val="FFFF00"/>
                </a:solidFill>
              </a:rPr>
              <a:t>bahwa</a:t>
            </a:r>
            <a:r>
              <a:rPr lang="en-US" sz="2200" dirty="0" smtClean="0">
                <a:solidFill>
                  <a:srgbClr val="FFFF00"/>
                </a:solidFill>
              </a:rPr>
              <a:t> </a:t>
            </a:r>
            <a:r>
              <a:rPr lang="en-US" sz="2200" dirty="0" err="1" smtClean="0">
                <a:solidFill>
                  <a:srgbClr val="FFFF00"/>
                </a:solidFill>
              </a:rPr>
              <a:t>kegunaan</a:t>
            </a:r>
            <a:r>
              <a:rPr lang="en-US" sz="2200" dirty="0" smtClean="0">
                <a:solidFill>
                  <a:srgbClr val="FFFF00"/>
                </a:solidFill>
              </a:rPr>
              <a:t> (utility)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dihitung</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satauan</a:t>
            </a:r>
            <a:r>
              <a:rPr lang="en-US" sz="2200" dirty="0" smtClean="0">
                <a:solidFill>
                  <a:srgbClr val="FFFF00"/>
                </a:solidFill>
              </a:rPr>
              <a:t> </a:t>
            </a:r>
            <a:r>
              <a:rPr lang="en-US" sz="2200" dirty="0" err="1" smtClean="0">
                <a:solidFill>
                  <a:srgbClr val="FFFF00"/>
                </a:solidFill>
              </a:rPr>
              <a:t>kepuasan</a:t>
            </a:r>
            <a:r>
              <a:rPr lang="en-US" sz="2200" dirty="0" smtClean="0">
                <a:solidFill>
                  <a:srgbClr val="FFFF00"/>
                </a:solidFill>
              </a:rPr>
              <a:t> </a:t>
            </a:r>
            <a:r>
              <a:rPr lang="en-US" sz="2200" dirty="0" err="1" smtClean="0">
                <a:solidFill>
                  <a:srgbClr val="FFFF00"/>
                </a:solidFill>
              </a:rPr>
              <a:t>yaitu</a:t>
            </a:r>
            <a:r>
              <a:rPr lang="en-US" sz="2200" dirty="0" smtClean="0">
                <a:solidFill>
                  <a:srgbClr val="FFFF00"/>
                </a:solidFill>
              </a:rPr>
              <a:t> </a:t>
            </a:r>
            <a:r>
              <a:rPr lang="en-US" sz="2200" dirty="0" err="1" smtClean="0">
                <a:solidFill>
                  <a:srgbClr val="00FFFF"/>
                </a:solidFill>
              </a:rPr>
              <a:t>Util</a:t>
            </a:r>
            <a:endParaRPr lang="en-US" sz="2200" dirty="0" smtClean="0">
              <a:solidFill>
                <a:srgbClr val="00FFFF"/>
              </a:solidFill>
            </a:endParaRPr>
          </a:p>
        </p:txBody>
      </p:sp>
      <p:sp>
        <p:nvSpPr>
          <p:cNvPr id="5" name="Rectangle 4"/>
          <p:cNvSpPr/>
          <p:nvPr/>
        </p:nvSpPr>
        <p:spPr>
          <a:xfrm>
            <a:off x="4572000" y="2971800"/>
            <a:ext cx="4419600" cy="38862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FF00FF"/>
                </a:solidFill>
              </a:rPr>
              <a:t>Kepuasan</a:t>
            </a:r>
            <a:r>
              <a:rPr lang="en-US" sz="2200" dirty="0" smtClean="0">
                <a:solidFill>
                  <a:srgbClr val="FF00FF"/>
                </a:solidFill>
              </a:rPr>
              <a:t> </a:t>
            </a:r>
            <a:r>
              <a:rPr lang="en-US" sz="2200" dirty="0" err="1" smtClean="0">
                <a:solidFill>
                  <a:srgbClr val="FF00FF"/>
                </a:solidFill>
              </a:rPr>
              <a:t>maksimum</a:t>
            </a:r>
            <a:r>
              <a:rPr lang="en-US" sz="2200" dirty="0" smtClean="0">
                <a:solidFill>
                  <a:srgbClr val="FF00FF"/>
                </a:solidFill>
              </a:rPr>
              <a:t> (TU </a:t>
            </a:r>
            <a:r>
              <a:rPr lang="en-US" sz="2200" dirty="0" err="1" smtClean="0">
                <a:solidFill>
                  <a:srgbClr val="FF00FF"/>
                </a:solidFill>
              </a:rPr>
              <a:t>maksimum</a:t>
            </a:r>
            <a:r>
              <a:rPr lang="en-US" sz="2200" dirty="0" smtClean="0">
                <a:solidFill>
                  <a:srgbClr val="FF00FF"/>
                </a:solidFill>
              </a:rPr>
              <a:t>) </a:t>
            </a:r>
            <a:r>
              <a:rPr lang="en-US" sz="2200" dirty="0" err="1" smtClean="0">
                <a:solidFill>
                  <a:srgbClr val="FF00FF"/>
                </a:solidFill>
              </a:rPr>
              <a:t>tercapai</a:t>
            </a:r>
            <a:r>
              <a:rPr lang="en-US" sz="2200" dirty="0" smtClean="0">
                <a:solidFill>
                  <a:srgbClr val="FF00FF"/>
                </a:solidFill>
              </a:rPr>
              <a:t> </a:t>
            </a:r>
            <a:r>
              <a:rPr lang="en-US" sz="2200" dirty="0" err="1" smtClean="0">
                <a:solidFill>
                  <a:srgbClr val="FF00FF"/>
                </a:solidFill>
              </a:rPr>
              <a:t>saat</a:t>
            </a:r>
            <a:r>
              <a:rPr lang="en-US" sz="2200" dirty="0" smtClean="0">
                <a:solidFill>
                  <a:srgbClr val="FF00FF"/>
                </a:solidFill>
              </a:rPr>
              <a:t> Marginal Utility </a:t>
            </a:r>
            <a:r>
              <a:rPr lang="en-US" sz="2200" dirty="0" err="1" smtClean="0">
                <a:solidFill>
                  <a:srgbClr val="FF00FF"/>
                </a:solidFill>
              </a:rPr>
              <a:t>sama</a:t>
            </a:r>
            <a:r>
              <a:rPr lang="en-US" sz="2200" dirty="0" smtClean="0">
                <a:solidFill>
                  <a:srgbClr val="FF00FF"/>
                </a:solidFill>
              </a:rPr>
              <a:t> </a:t>
            </a:r>
            <a:r>
              <a:rPr lang="en-US" sz="2200" dirty="0" err="1" smtClean="0">
                <a:solidFill>
                  <a:srgbClr val="FF00FF"/>
                </a:solidFill>
              </a:rPr>
              <a:t>dengan</a:t>
            </a:r>
            <a:r>
              <a:rPr lang="en-US" sz="2200" dirty="0" smtClean="0">
                <a:solidFill>
                  <a:srgbClr val="FF00FF"/>
                </a:solidFill>
              </a:rPr>
              <a:t> 0</a:t>
            </a:r>
          </a:p>
          <a:p>
            <a:pPr marL="173038" indent="-173038">
              <a:buFont typeface="Arial" pitchFamily="34" charset="0"/>
              <a:buChar char="•"/>
            </a:pPr>
            <a:r>
              <a:rPr lang="en-US" sz="2200" dirty="0" err="1" smtClean="0">
                <a:solidFill>
                  <a:schemeClr val="accent6"/>
                </a:solidFill>
              </a:rPr>
              <a:t>Berlaku</a:t>
            </a:r>
            <a:r>
              <a:rPr lang="en-US" sz="2200" dirty="0" smtClean="0">
                <a:solidFill>
                  <a:schemeClr val="accent6"/>
                </a:solidFill>
              </a:rPr>
              <a:t> </a:t>
            </a:r>
            <a:r>
              <a:rPr lang="en-US" sz="2200" dirty="0" err="1" smtClean="0">
                <a:solidFill>
                  <a:schemeClr val="accent6"/>
                </a:solidFill>
              </a:rPr>
              <a:t>hubungn</a:t>
            </a:r>
            <a:r>
              <a:rPr lang="en-US" sz="2200" dirty="0" smtClean="0">
                <a:solidFill>
                  <a:schemeClr val="accent6"/>
                </a:solidFill>
              </a:rPr>
              <a:t> MU=0 -&gt; TU </a:t>
            </a:r>
            <a:r>
              <a:rPr lang="en-US" sz="2200" dirty="0" err="1" smtClean="0">
                <a:solidFill>
                  <a:schemeClr val="accent6"/>
                </a:solidFill>
              </a:rPr>
              <a:t>maksimum</a:t>
            </a:r>
            <a:endParaRPr lang="en-US" sz="2200" dirty="0" smtClean="0">
              <a:solidFill>
                <a:schemeClr val="accent6"/>
              </a:solidFill>
            </a:endParaRPr>
          </a:p>
          <a:p>
            <a:pPr marL="173038" indent="-173038">
              <a:buFont typeface="Arial" pitchFamily="34" charset="0"/>
              <a:buChar char="•"/>
            </a:pPr>
            <a:r>
              <a:rPr lang="en-US" sz="2200" dirty="0" err="1" smtClean="0">
                <a:solidFill>
                  <a:schemeClr val="accent6"/>
                </a:solidFill>
              </a:rPr>
              <a:t>Hubungan</a:t>
            </a:r>
            <a:r>
              <a:rPr lang="en-US" sz="2200" dirty="0" smtClean="0">
                <a:solidFill>
                  <a:schemeClr val="accent6"/>
                </a:solidFill>
              </a:rPr>
              <a:t> </a:t>
            </a:r>
            <a:r>
              <a:rPr lang="en-US" sz="2200" dirty="0" err="1" smtClean="0">
                <a:solidFill>
                  <a:schemeClr val="accent6"/>
                </a:solidFill>
              </a:rPr>
              <a:t>lainya</a:t>
            </a:r>
            <a:r>
              <a:rPr lang="en-US" sz="2200" dirty="0" smtClean="0">
                <a:solidFill>
                  <a:schemeClr val="accent6"/>
                </a:solidFill>
              </a:rPr>
              <a:t> </a:t>
            </a:r>
            <a:r>
              <a:rPr lang="en-US" sz="2200" dirty="0" err="1" smtClean="0">
                <a:solidFill>
                  <a:schemeClr val="accent6"/>
                </a:solidFill>
              </a:rPr>
              <a:t>adalah</a:t>
            </a:r>
            <a:r>
              <a:rPr lang="en-US" sz="2200" dirty="0" smtClean="0">
                <a:solidFill>
                  <a:schemeClr val="accent6"/>
                </a:solidFill>
              </a:rPr>
              <a:t> </a:t>
            </a:r>
            <a:r>
              <a:rPr lang="en-US" sz="2200" dirty="0" err="1" smtClean="0">
                <a:solidFill>
                  <a:schemeClr val="accent6"/>
                </a:solidFill>
              </a:rPr>
              <a:t>kepuasan</a:t>
            </a:r>
            <a:r>
              <a:rPr lang="en-US" sz="2200" dirty="0" smtClean="0">
                <a:solidFill>
                  <a:schemeClr val="accent6"/>
                </a:solidFill>
              </a:rPr>
              <a:t> </a:t>
            </a:r>
            <a:r>
              <a:rPr lang="en-US" sz="2200" dirty="0" err="1" smtClean="0">
                <a:solidFill>
                  <a:schemeClr val="accent6"/>
                </a:solidFill>
              </a:rPr>
              <a:t>konsumen</a:t>
            </a:r>
            <a:r>
              <a:rPr lang="en-US" sz="2200" dirty="0" smtClean="0">
                <a:solidFill>
                  <a:schemeClr val="accent6"/>
                </a:solidFill>
              </a:rPr>
              <a:t> </a:t>
            </a:r>
            <a:r>
              <a:rPr lang="en-US" sz="2200" dirty="0" err="1" smtClean="0">
                <a:solidFill>
                  <a:schemeClr val="accent6"/>
                </a:solidFill>
              </a:rPr>
              <a:t>terjadi</a:t>
            </a:r>
            <a:r>
              <a:rPr lang="en-US" sz="2200" dirty="0" smtClean="0">
                <a:solidFill>
                  <a:schemeClr val="accent6"/>
                </a:solidFill>
              </a:rPr>
              <a:t> </a:t>
            </a:r>
            <a:r>
              <a:rPr lang="en-US" sz="2200" dirty="0" err="1" smtClean="0">
                <a:solidFill>
                  <a:schemeClr val="accent6"/>
                </a:solidFill>
              </a:rPr>
              <a:t>ketika</a:t>
            </a:r>
            <a:r>
              <a:rPr lang="en-US" sz="2200" dirty="0" smtClean="0">
                <a:solidFill>
                  <a:schemeClr val="accent6"/>
                </a:solidFill>
              </a:rPr>
              <a:t> MU=P (</a:t>
            </a:r>
            <a:r>
              <a:rPr lang="en-US" sz="2200" dirty="0" err="1" smtClean="0">
                <a:solidFill>
                  <a:schemeClr val="accent6"/>
                </a:solidFill>
              </a:rPr>
              <a:t>harga</a:t>
            </a:r>
            <a:r>
              <a:rPr lang="en-US" sz="2200" dirty="0" smtClean="0">
                <a:solidFill>
                  <a:schemeClr val="accent6"/>
                </a:solidFill>
              </a:rPr>
              <a:t> </a:t>
            </a:r>
            <a:r>
              <a:rPr lang="en-US" sz="2200" dirty="0" err="1" smtClean="0">
                <a:solidFill>
                  <a:schemeClr val="accent6"/>
                </a:solidFill>
              </a:rPr>
              <a:t>barang</a:t>
            </a:r>
            <a:r>
              <a:rPr lang="en-US" sz="2200" dirty="0" smtClean="0">
                <a:solidFill>
                  <a:schemeClr val="accent6"/>
                </a:solidFill>
              </a:rPr>
              <a:t>)</a:t>
            </a:r>
          </a:p>
          <a:p>
            <a:pPr>
              <a:buFont typeface="Courier New" pitchFamily="49" charset="0"/>
              <a:buChar char="o"/>
            </a:pPr>
            <a:r>
              <a:rPr lang="en-US" sz="2200" dirty="0" smtClean="0">
                <a:solidFill>
                  <a:srgbClr val="00FF00"/>
                </a:solidFill>
              </a:rPr>
              <a:t>TU=Total Utility (</a:t>
            </a:r>
            <a:r>
              <a:rPr lang="en-US" sz="2200" dirty="0" err="1" smtClean="0">
                <a:solidFill>
                  <a:srgbClr val="00FF00"/>
                </a:solidFill>
              </a:rPr>
              <a:t>Kepuasan</a:t>
            </a:r>
            <a:r>
              <a:rPr lang="en-US" sz="2200" dirty="0" smtClean="0">
                <a:solidFill>
                  <a:srgbClr val="00FF00"/>
                </a:solidFill>
              </a:rPr>
              <a:t> Total)</a:t>
            </a:r>
          </a:p>
          <a:p>
            <a:pPr>
              <a:buFont typeface="Courier New" pitchFamily="49" charset="0"/>
              <a:buChar char="o"/>
            </a:pPr>
            <a:r>
              <a:rPr lang="en-US" sz="2200" dirty="0" smtClean="0">
                <a:solidFill>
                  <a:srgbClr val="CC99FF"/>
                </a:solidFill>
              </a:rPr>
              <a:t>MU=Marginal Utility (</a:t>
            </a:r>
            <a:r>
              <a:rPr lang="en-US" sz="2200" dirty="0" err="1" smtClean="0">
                <a:solidFill>
                  <a:srgbClr val="CC99FF"/>
                </a:solidFill>
              </a:rPr>
              <a:t>Tambahan</a:t>
            </a:r>
            <a:r>
              <a:rPr lang="en-US" sz="2200" dirty="0" smtClean="0">
                <a:solidFill>
                  <a:srgbClr val="CC99FF"/>
                </a:solidFill>
              </a:rPr>
              <a:t> </a:t>
            </a:r>
            <a:r>
              <a:rPr lang="en-US" sz="2200" dirty="0" err="1" smtClean="0">
                <a:solidFill>
                  <a:srgbClr val="CC99FF"/>
                </a:solidFill>
              </a:rPr>
              <a:t>Kepuasan</a:t>
            </a:r>
            <a:r>
              <a:rPr lang="en-US" sz="2200" dirty="0" smtClean="0">
                <a:solidFill>
                  <a:srgbClr val="CC99FF"/>
                </a:solidFill>
              </a:rPr>
              <a:t>)</a:t>
            </a:r>
          </a:p>
        </p:txBody>
      </p:sp>
      <p:sp>
        <p:nvSpPr>
          <p:cNvPr id="8" name="Text Box 18"/>
          <p:cNvSpPr txBox="1">
            <a:spLocks noChangeArrowheads="1"/>
          </p:cNvSpPr>
          <p:nvPr/>
        </p:nvSpPr>
        <p:spPr bwMode="auto">
          <a:xfrm>
            <a:off x="1066800" y="4495800"/>
            <a:ext cx="606256"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MU</a:t>
            </a:r>
            <a:endParaRPr lang="en-US" sz="2200" dirty="0">
              <a:solidFill>
                <a:srgbClr val="CC99FF"/>
              </a:solidFill>
            </a:endParaRPr>
          </a:p>
        </p:txBody>
      </p:sp>
      <p:sp>
        <p:nvSpPr>
          <p:cNvPr id="9" name="Line 16"/>
          <p:cNvSpPr>
            <a:spLocks noChangeShapeType="1"/>
          </p:cNvSpPr>
          <p:nvPr/>
        </p:nvSpPr>
        <p:spPr bwMode="auto">
          <a:xfrm rot="120000" flipH="1" flipV="1">
            <a:off x="2216360" y="3581299"/>
            <a:ext cx="45719" cy="137160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10" name="Freeform 9"/>
          <p:cNvSpPr/>
          <p:nvPr/>
        </p:nvSpPr>
        <p:spPr>
          <a:xfrm rot="19046633">
            <a:off x="821700" y="3546210"/>
            <a:ext cx="2547599" cy="2295389"/>
          </a:xfrm>
          <a:custGeom>
            <a:avLst/>
            <a:gdLst>
              <a:gd name="connsiteX0" fmla="*/ 0 w 1576551"/>
              <a:gd name="connsiteY0" fmla="*/ 176048 h 1421524"/>
              <a:gd name="connsiteX1" fmla="*/ 1292772 w 1576551"/>
              <a:gd name="connsiteY1" fmla="*/ 207579 h 1421524"/>
              <a:gd name="connsiteX2" fmla="*/ 1576551 w 1576551"/>
              <a:gd name="connsiteY2" fmla="*/ 1421524 h 1421524"/>
            </a:gdLst>
            <a:ahLst/>
            <a:cxnLst>
              <a:cxn ang="0">
                <a:pos x="connsiteX0" y="connsiteY0"/>
              </a:cxn>
              <a:cxn ang="0">
                <a:pos x="connsiteX1" y="connsiteY1"/>
              </a:cxn>
              <a:cxn ang="0">
                <a:pos x="connsiteX2" y="connsiteY2"/>
              </a:cxn>
            </a:cxnLst>
            <a:rect l="l" t="t" r="r" b="b"/>
            <a:pathLst>
              <a:path w="1576551" h="1421524">
                <a:moveTo>
                  <a:pt x="0" y="176048"/>
                </a:moveTo>
                <a:cubicBezTo>
                  <a:pt x="515006" y="88024"/>
                  <a:pt x="1030013" y="0"/>
                  <a:pt x="1292772" y="207579"/>
                </a:cubicBezTo>
                <a:cubicBezTo>
                  <a:pt x="1555530" y="415158"/>
                  <a:pt x="1566040" y="918341"/>
                  <a:pt x="1576551" y="1421524"/>
                </a:cubicBezTo>
              </a:path>
            </a:pathLst>
          </a:cu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1" name="Text Box 17"/>
          <p:cNvSpPr txBox="1">
            <a:spLocks noChangeArrowheads="1"/>
          </p:cNvSpPr>
          <p:nvPr/>
        </p:nvSpPr>
        <p:spPr bwMode="auto">
          <a:xfrm>
            <a:off x="3352801" y="3810000"/>
            <a:ext cx="609600" cy="427038"/>
          </a:xfrm>
          <a:prstGeom prst="rect">
            <a:avLst/>
          </a:prstGeom>
          <a:noFill/>
          <a:ln w="9525">
            <a:noFill/>
            <a:miter lim="800000"/>
            <a:headEnd/>
            <a:tailEnd/>
          </a:ln>
          <a:effectLst/>
        </p:spPr>
        <p:txBody>
          <a:bodyPr wrap="square">
            <a:spAutoFit/>
          </a:bodyPr>
          <a:lstStyle/>
          <a:p>
            <a:r>
              <a:rPr lang="en-US" sz="2200" dirty="0" smtClean="0">
                <a:solidFill>
                  <a:srgbClr val="FF0000"/>
                </a:solidFill>
              </a:rPr>
              <a:t>TU</a:t>
            </a:r>
            <a:endParaRPr lang="en-US" sz="2200" dirty="0">
              <a:solidFill>
                <a:srgbClr val="FF0000"/>
              </a:solidFill>
            </a:endParaRPr>
          </a:p>
        </p:txBody>
      </p:sp>
      <p:sp>
        <p:nvSpPr>
          <p:cNvPr id="12" name="Line 6"/>
          <p:cNvSpPr>
            <a:spLocks noChangeShapeType="1"/>
          </p:cNvSpPr>
          <p:nvPr/>
        </p:nvSpPr>
        <p:spPr bwMode="auto">
          <a:xfrm>
            <a:off x="533401" y="2849880"/>
            <a:ext cx="0" cy="210312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533401" y="4946294"/>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28600" y="2845713"/>
            <a:ext cx="588623"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err="1" smtClean="0">
                <a:solidFill>
                  <a:srgbClr val="F6CD36"/>
                </a:solidFill>
              </a:rPr>
              <a:t>Util</a:t>
            </a:r>
            <a:endParaRPr lang="en-US" sz="2200" dirty="0">
              <a:solidFill>
                <a:srgbClr val="F6CD36"/>
              </a:solidFill>
            </a:endParaRPr>
          </a:p>
        </p:txBody>
      </p:sp>
      <p:sp>
        <p:nvSpPr>
          <p:cNvPr id="15" name="Text Box 12"/>
          <p:cNvSpPr txBox="1">
            <a:spLocks noChangeArrowheads="1"/>
          </p:cNvSpPr>
          <p:nvPr/>
        </p:nvSpPr>
        <p:spPr bwMode="auto">
          <a:xfrm>
            <a:off x="3810000" y="4572000"/>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Q</a:t>
            </a:r>
          </a:p>
        </p:txBody>
      </p:sp>
      <p:sp>
        <p:nvSpPr>
          <p:cNvPr id="16" name="Freeform 15"/>
          <p:cNvSpPr/>
          <p:nvPr/>
        </p:nvSpPr>
        <p:spPr>
          <a:xfrm rot="13244902" flipV="1">
            <a:off x="691771" y="4620033"/>
            <a:ext cx="2014276" cy="1095384"/>
          </a:xfrm>
          <a:custGeom>
            <a:avLst/>
            <a:gdLst>
              <a:gd name="connsiteX0" fmla="*/ 0 w 1576551"/>
              <a:gd name="connsiteY0" fmla="*/ 176048 h 1421524"/>
              <a:gd name="connsiteX1" fmla="*/ 1292772 w 1576551"/>
              <a:gd name="connsiteY1" fmla="*/ 207579 h 1421524"/>
              <a:gd name="connsiteX2" fmla="*/ 1576551 w 1576551"/>
              <a:gd name="connsiteY2" fmla="*/ 1421524 h 1421524"/>
            </a:gdLst>
            <a:ahLst/>
            <a:cxnLst>
              <a:cxn ang="0">
                <a:pos x="connsiteX0" y="connsiteY0"/>
              </a:cxn>
              <a:cxn ang="0">
                <a:pos x="connsiteX1" y="connsiteY1"/>
              </a:cxn>
              <a:cxn ang="0">
                <a:pos x="connsiteX2" y="connsiteY2"/>
              </a:cxn>
            </a:cxnLst>
            <a:rect l="l" t="t" r="r" b="b"/>
            <a:pathLst>
              <a:path w="1576551" h="1421524">
                <a:moveTo>
                  <a:pt x="0" y="176048"/>
                </a:moveTo>
                <a:cubicBezTo>
                  <a:pt x="515006" y="88024"/>
                  <a:pt x="1030013" y="0"/>
                  <a:pt x="1292772" y="207579"/>
                </a:cubicBezTo>
                <a:cubicBezTo>
                  <a:pt x="1555530" y="415158"/>
                  <a:pt x="1566040" y="918341"/>
                  <a:pt x="1576551" y="1421524"/>
                </a:cubicBezTo>
              </a:path>
            </a:pathLst>
          </a:custGeom>
          <a:ln>
            <a:solidFill>
              <a:srgbClr val="CC99FF"/>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graphicFrame>
        <p:nvGraphicFramePr>
          <p:cNvPr id="7" name="Table 6"/>
          <p:cNvGraphicFramePr>
            <a:graphicFrameLocks noGrp="1"/>
          </p:cNvGraphicFramePr>
          <p:nvPr/>
        </p:nvGraphicFramePr>
        <p:xfrm>
          <a:off x="304800" y="5029200"/>
          <a:ext cx="3657600" cy="1828800"/>
        </p:xfrm>
        <a:graphic>
          <a:graphicData uri="http://schemas.openxmlformats.org/drawingml/2006/table">
            <a:tbl>
              <a:tblPr firstRow="1" bandRow="1">
                <a:tableStyleId>{5C22544A-7EE6-4342-B048-85BDC9FD1C3A}</a:tableStyleId>
              </a:tblPr>
              <a:tblGrid>
                <a:gridCol w="1219200"/>
                <a:gridCol w="1219200"/>
                <a:gridCol w="1219200"/>
              </a:tblGrid>
              <a:tr h="289560">
                <a:tc>
                  <a:txBody>
                    <a:bodyPr/>
                    <a:lstStyle/>
                    <a:p>
                      <a:r>
                        <a:rPr lang="en-US" dirty="0" smtClean="0"/>
                        <a:t>Q</a:t>
                      </a:r>
                      <a:endParaRPr lang="en-US" dirty="0"/>
                    </a:p>
                  </a:txBody>
                  <a:tcPr/>
                </a:tc>
                <a:tc>
                  <a:txBody>
                    <a:bodyPr/>
                    <a:lstStyle/>
                    <a:p>
                      <a:r>
                        <a:rPr lang="en-US" dirty="0" smtClean="0">
                          <a:solidFill>
                            <a:srgbClr val="FF0000"/>
                          </a:solidFill>
                        </a:rPr>
                        <a:t>TU</a:t>
                      </a:r>
                      <a:endParaRPr lang="en-US" dirty="0">
                        <a:solidFill>
                          <a:srgbClr val="FF0000"/>
                        </a:solidFill>
                      </a:endParaRPr>
                    </a:p>
                  </a:txBody>
                  <a:tcPr/>
                </a:tc>
                <a:tc>
                  <a:txBody>
                    <a:bodyPr/>
                    <a:lstStyle/>
                    <a:p>
                      <a:r>
                        <a:rPr lang="en-US" dirty="0" smtClean="0">
                          <a:solidFill>
                            <a:srgbClr val="7030A0"/>
                          </a:solidFill>
                        </a:rPr>
                        <a:t>MU</a:t>
                      </a:r>
                      <a:endParaRPr lang="en-US" dirty="0">
                        <a:solidFill>
                          <a:srgbClr val="7030A0"/>
                        </a:solidFill>
                      </a:endParaRPr>
                    </a:p>
                  </a:txBody>
                  <a:tcPr/>
                </a:tc>
              </a:tr>
              <a:tr h="289560">
                <a:tc>
                  <a:txBody>
                    <a:bodyPr/>
                    <a:lstStyle/>
                    <a:p>
                      <a:r>
                        <a:rPr lang="en-US" dirty="0" smtClean="0"/>
                        <a:t>1</a:t>
                      </a:r>
                      <a:endParaRPr lang="en-US" dirty="0"/>
                    </a:p>
                  </a:txBody>
                  <a:tcPr/>
                </a:tc>
                <a:tc>
                  <a:txBody>
                    <a:bodyPr/>
                    <a:lstStyle/>
                    <a:p>
                      <a:r>
                        <a:rPr lang="en-US" dirty="0" smtClean="0">
                          <a:solidFill>
                            <a:srgbClr val="FF0000"/>
                          </a:solidFill>
                        </a:rPr>
                        <a:t>100</a:t>
                      </a:r>
                      <a:endParaRPr lang="en-US" dirty="0">
                        <a:solidFill>
                          <a:srgbClr val="FF0000"/>
                        </a:solidFill>
                      </a:endParaRPr>
                    </a:p>
                  </a:txBody>
                  <a:tcPr/>
                </a:tc>
                <a:tc>
                  <a:txBody>
                    <a:bodyPr/>
                    <a:lstStyle/>
                    <a:p>
                      <a:r>
                        <a:rPr lang="en-US" dirty="0" smtClean="0">
                          <a:solidFill>
                            <a:srgbClr val="7030A0"/>
                          </a:solidFill>
                        </a:rPr>
                        <a:t>100</a:t>
                      </a:r>
                      <a:endParaRPr lang="en-US" dirty="0">
                        <a:solidFill>
                          <a:srgbClr val="7030A0"/>
                        </a:solidFill>
                      </a:endParaRPr>
                    </a:p>
                  </a:txBody>
                  <a:tcPr/>
                </a:tc>
              </a:tr>
              <a:tr h="289560">
                <a:tc>
                  <a:txBody>
                    <a:bodyPr/>
                    <a:lstStyle/>
                    <a:p>
                      <a:r>
                        <a:rPr lang="en-US" dirty="0" smtClean="0"/>
                        <a:t>2</a:t>
                      </a:r>
                      <a:endParaRPr lang="en-US" dirty="0"/>
                    </a:p>
                  </a:txBody>
                  <a:tcPr/>
                </a:tc>
                <a:tc>
                  <a:txBody>
                    <a:bodyPr/>
                    <a:lstStyle/>
                    <a:p>
                      <a:r>
                        <a:rPr lang="en-US" dirty="0" smtClean="0">
                          <a:solidFill>
                            <a:srgbClr val="FF0000"/>
                          </a:solidFill>
                        </a:rPr>
                        <a:t>180</a:t>
                      </a:r>
                      <a:endParaRPr lang="en-US" dirty="0">
                        <a:solidFill>
                          <a:srgbClr val="FF0000"/>
                        </a:solidFill>
                      </a:endParaRPr>
                    </a:p>
                  </a:txBody>
                  <a:tcPr/>
                </a:tc>
                <a:tc>
                  <a:txBody>
                    <a:bodyPr/>
                    <a:lstStyle/>
                    <a:p>
                      <a:r>
                        <a:rPr lang="en-US" dirty="0" smtClean="0">
                          <a:solidFill>
                            <a:srgbClr val="7030A0"/>
                          </a:solidFill>
                        </a:rPr>
                        <a:t>80</a:t>
                      </a:r>
                      <a:endParaRPr lang="en-US" dirty="0">
                        <a:solidFill>
                          <a:srgbClr val="7030A0"/>
                        </a:solidFill>
                      </a:endParaRPr>
                    </a:p>
                  </a:txBody>
                  <a:tcPr/>
                </a:tc>
              </a:tr>
              <a:tr h="289560">
                <a:tc>
                  <a:txBody>
                    <a:bodyPr/>
                    <a:lstStyle/>
                    <a:p>
                      <a:r>
                        <a:rPr lang="en-US" dirty="0" smtClean="0"/>
                        <a:t>3</a:t>
                      </a:r>
                      <a:endParaRPr lang="en-US" dirty="0"/>
                    </a:p>
                  </a:txBody>
                  <a:tcPr/>
                </a:tc>
                <a:tc>
                  <a:txBody>
                    <a:bodyPr/>
                    <a:lstStyle/>
                    <a:p>
                      <a:r>
                        <a:rPr lang="en-US" dirty="0" smtClean="0">
                          <a:solidFill>
                            <a:srgbClr val="FF0000"/>
                          </a:solidFill>
                        </a:rPr>
                        <a:t>240</a:t>
                      </a:r>
                      <a:endParaRPr lang="en-US" dirty="0">
                        <a:solidFill>
                          <a:srgbClr val="FF0000"/>
                        </a:solidFill>
                      </a:endParaRPr>
                    </a:p>
                  </a:txBody>
                  <a:tcPr/>
                </a:tc>
                <a:tc>
                  <a:txBody>
                    <a:bodyPr/>
                    <a:lstStyle/>
                    <a:p>
                      <a:r>
                        <a:rPr lang="en-US" dirty="0" smtClean="0">
                          <a:solidFill>
                            <a:srgbClr val="7030A0"/>
                          </a:solidFill>
                        </a:rPr>
                        <a:t>60</a:t>
                      </a:r>
                      <a:endParaRPr lang="en-US" dirty="0">
                        <a:solidFill>
                          <a:srgbClr val="7030A0"/>
                        </a:solidFill>
                      </a:endParaRPr>
                    </a:p>
                  </a:txBody>
                  <a:tcPr/>
                </a:tc>
              </a:tr>
              <a:tr h="289560">
                <a:tc>
                  <a:txBody>
                    <a:bodyPr/>
                    <a:lstStyle/>
                    <a:p>
                      <a:r>
                        <a:rPr lang="en-US" dirty="0" smtClean="0">
                          <a:solidFill>
                            <a:schemeClr val="accent6"/>
                          </a:solidFill>
                        </a:rPr>
                        <a:t>4</a:t>
                      </a:r>
                      <a:endParaRPr lang="en-US" dirty="0">
                        <a:solidFill>
                          <a:schemeClr val="accent6"/>
                        </a:solidFill>
                      </a:endParaRPr>
                    </a:p>
                  </a:txBody>
                  <a:tcPr/>
                </a:tc>
                <a:tc>
                  <a:txBody>
                    <a:bodyPr/>
                    <a:lstStyle/>
                    <a:p>
                      <a:r>
                        <a:rPr lang="en-US" dirty="0" smtClean="0">
                          <a:solidFill>
                            <a:schemeClr val="accent6"/>
                          </a:solidFill>
                        </a:rPr>
                        <a:t>240</a:t>
                      </a:r>
                      <a:endParaRPr lang="en-US" dirty="0">
                        <a:solidFill>
                          <a:schemeClr val="accent6"/>
                        </a:solidFill>
                      </a:endParaRPr>
                    </a:p>
                  </a:txBody>
                  <a:tcPr/>
                </a:tc>
                <a:tc>
                  <a:txBody>
                    <a:bodyPr/>
                    <a:lstStyle/>
                    <a:p>
                      <a:r>
                        <a:rPr lang="en-US" dirty="0" smtClean="0">
                          <a:solidFill>
                            <a:schemeClr val="accent6"/>
                          </a:solidFill>
                        </a:rPr>
                        <a:t>0</a:t>
                      </a:r>
                      <a:endParaRPr lang="en-US" dirty="0">
                        <a:solidFill>
                          <a:schemeClr val="accent6"/>
                        </a:solidFill>
                      </a:endParaRPr>
                    </a:p>
                  </a:txBody>
                  <a:tcPr/>
                </a:tc>
              </a:tr>
            </a:tbl>
          </a:graphicData>
        </a:graphic>
      </p:graphicFrame>
      <p:sp>
        <p:nvSpPr>
          <p:cNvPr id="17" name="Action Button: Home 16">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0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0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9" grpId="0" animBg="1"/>
      <p:bldP spid="10" grpId="0" animBg="1"/>
      <p:bldP spid="11" grpId="0"/>
      <p:bldP spid="12" grpId="0" animBg="1"/>
      <p:bldP spid="13" grpId="0" animBg="1"/>
      <p:bldP spid="14" grpId="0" animBg="1"/>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858000" cy="944562"/>
          </a:xfrm>
          <a:solidFill>
            <a:schemeClr val="accent4">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a:normAutofit/>
          </a:bodyPr>
          <a:lstStyle/>
          <a:p>
            <a:r>
              <a:rPr lang="en-US" dirty="0" err="1" smtClean="0">
                <a:solidFill>
                  <a:srgbClr val="FF0000"/>
                </a:solidFill>
              </a:rPr>
              <a:t>Konsep</a:t>
            </a:r>
            <a:r>
              <a:rPr lang="en-US" dirty="0" smtClean="0">
                <a:solidFill>
                  <a:srgbClr val="FF0000"/>
                </a:solidFill>
              </a:rPr>
              <a:t> </a:t>
            </a:r>
            <a:r>
              <a:rPr lang="en-US" dirty="0" err="1" smtClean="0">
                <a:solidFill>
                  <a:srgbClr val="FF0000"/>
                </a:solidFill>
              </a:rPr>
              <a:t>Dasar</a:t>
            </a:r>
            <a:r>
              <a:rPr lang="en-US" dirty="0" smtClean="0">
                <a:solidFill>
                  <a:srgbClr val="FF0000"/>
                </a:solidFill>
              </a:rPr>
              <a:t> </a:t>
            </a:r>
            <a:r>
              <a:rPr lang="en-US" dirty="0" err="1" smtClean="0">
                <a:solidFill>
                  <a:srgbClr val="FF0000"/>
                </a:solidFill>
              </a:rPr>
              <a:t>ekonomi</a:t>
            </a:r>
            <a:endParaRPr lang="en-US" dirty="0">
              <a:solidFill>
                <a:srgbClr val="FF0000"/>
              </a:solidFill>
            </a:endParaRPr>
          </a:p>
        </p:txBody>
      </p:sp>
      <p:sp>
        <p:nvSpPr>
          <p:cNvPr id="13" name="Rectangle 12"/>
          <p:cNvSpPr/>
          <p:nvPr/>
        </p:nvSpPr>
        <p:spPr>
          <a:xfrm>
            <a:off x="2971800" y="1295400"/>
            <a:ext cx="5943600" cy="1371600"/>
          </a:xfrm>
          <a:prstGeom prst="rect">
            <a:avLst/>
          </a:prstGeom>
          <a:ln w="57150">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2400" dirty="0" err="1" smtClean="0"/>
              <a:t>Erat</a:t>
            </a:r>
            <a:r>
              <a:rPr lang="en-US" sz="2400" dirty="0" smtClean="0"/>
              <a:t> </a:t>
            </a:r>
            <a:r>
              <a:rPr lang="en-US" sz="2400" dirty="0" err="1" smtClean="0"/>
              <a:t>kaitanya</a:t>
            </a:r>
            <a:r>
              <a:rPr lang="en-US" sz="2400" dirty="0" smtClean="0"/>
              <a:t> </a:t>
            </a:r>
            <a:r>
              <a:rPr lang="en-US" sz="2400" dirty="0" err="1" smtClean="0"/>
              <a:t>dengan</a:t>
            </a:r>
            <a:r>
              <a:rPr lang="en-US" sz="2400" dirty="0" smtClean="0"/>
              <a:t> </a:t>
            </a:r>
            <a:r>
              <a:rPr lang="en-US" sz="2400" dirty="0" err="1" smtClean="0"/>
              <a:t>kata</a:t>
            </a:r>
            <a:r>
              <a:rPr lang="en-US" sz="2400" dirty="0" smtClean="0"/>
              <a:t> </a:t>
            </a:r>
            <a:r>
              <a:rPr lang="en-US" sz="2400" dirty="0" err="1" smtClean="0"/>
              <a:t>cukup</a:t>
            </a:r>
            <a:r>
              <a:rPr lang="en-US" sz="2400" dirty="0" smtClean="0"/>
              <a:t>. </a:t>
            </a:r>
            <a:r>
              <a:rPr lang="en-US" sz="2400" dirty="0" err="1" smtClean="0"/>
              <a:t>Manusia</a:t>
            </a:r>
            <a:r>
              <a:rPr lang="en-US" sz="2400" dirty="0" smtClean="0"/>
              <a:t> </a:t>
            </a:r>
            <a:r>
              <a:rPr lang="en-US" sz="2400" dirty="0" err="1" smtClean="0"/>
              <a:t>dikatakan</a:t>
            </a:r>
            <a:r>
              <a:rPr lang="en-US" sz="2400" dirty="0" smtClean="0"/>
              <a:t> </a:t>
            </a:r>
            <a:r>
              <a:rPr lang="en-US" sz="2400" dirty="0" err="1" smtClean="0"/>
              <a:t>makmur</a:t>
            </a:r>
            <a:r>
              <a:rPr lang="en-US" sz="2400" dirty="0" smtClean="0"/>
              <a:t> </a:t>
            </a:r>
            <a:r>
              <a:rPr lang="en-US" sz="2400" dirty="0" err="1" smtClean="0"/>
              <a:t>bila</a:t>
            </a:r>
            <a:r>
              <a:rPr lang="en-US" sz="2400" dirty="0" smtClean="0"/>
              <a:t> </a:t>
            </a:r>
            <a:r>
              <a:rPr lang="en-US" sz="2400" dirty="0" err="1" smtClean="0"/>
              <a:t>telah</a:t>
            </a:r>
            <a:r>
              <a:rPr lang="en-US" sz="2400" dirty="0" smtClean="0"/>
              <a:t> </a:t>
            </a:r>
            <a:r>
              <a:rPr lang="en-US" sz="2400" dirty="0" err="1" smtClean="0"/>
              <a:t>merasa</a:t>
            </a:r>
            <a:r>
              <a:rPr lang="en-US" sz="2400" dirty="0" smtClean="0"/>
              <a:t> </a:t>
            </a:r>
            <a:r>
              <a:rPr lang="en-US" sz="2400" dirty="0" err="1" smtClean="0"/>
              <a:t>berkecukupan</a:t>
            </a:r>
            <a:r>
              <a:rPr lang="en-US" sz="2400" dirty="0" smtClean="0"/>
              <a:t> material </a:t>
            </a:r>
            <a:r>
              <a:rPr lang="en-US" sz="2400" dirty="0" err="1" smtClean="0"/>
              <a:t>maupun</a:t>
            </a:r>
            <a:r>
              <a:rPr lang="en-US" sz="2400" dirty="0" smtClean="0"/>
              <a:t> spiritual</a:t>
            </a:r>
            <a:endParaRPr lang="en-US" sz="2400" dirty="0"/>
          </a:p>
        </p:txBody>
      </p:sp>
      <p:sp>
        <p:nvSpPr>
          <p:cNvPr id="15" name="Rectangle 14"/>
          <p:cNvSpPr/>
          <p:nvPr/>
        </p:nvSpPr>
        <p:spPr>
          <a:xfrm>
            <a:off x="152400" y="2971800"/>
            <a:ext cx="2667000" cy="6858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Kebutuhan</a:t>
            </a:r>
            <a:endParaRPr lang="en-US" sz="3200" dirty="0">
              <a:solidFill>
                <a:srgbClr val="FF0000"/>
              </a:solidFill>
            </a:endParaRPr>
          </a:p>
        </p:txBody>
      </p:sp>
      <p:sp>
        <p:nvSpPr>
          <p:cNvPr id="16" name="Rectangle 15"/>
          <p:cNvSpPr/>
          <p:nvPr/>
        </p:nvSpPr>
        <p:spPr>
          <a:xfrm>
            <a:off x="2971800" y="2819400"/>
            <a:ext cx="5943600" cy="990600"/>
          </a:xfrm>
          <a:prstGeom prst="rect">
            <a:avLst/>
          </a:prstGeom>
          <a:ln w="57150">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err="1" smtClean="0"/>
              <a:t>Mencerminkan</a:t>
            </a:r>
            <a:r>
              <a:rPr lang="en-US" sz="2400" dirty="0" smtClean="0"/>
              <a:t> </a:t>
            </a:r>
            <a:r>
              <a:rPr lang="en-US" sz="2400" dirty="0" err="1" smtClean="0"/>
              <a:t>adanya</a:t>
            </a:r>
            <a:r>
              <a:rPr lang="en-US" sz="2400" dirty="0" smtClean="0"/>
              <a:t> </a:t>
            </a:r>
            <a:r>
              <a:rPr lang="en-US" sz="2400" dirty="0" err="1" smtClean="0"/>
              <a:t>perasaan</a:t>
            </a:r>
            <a:r>
              <a:rPr lang="en-US" sz="2400" dirty="0" smtClean="0"/>
              <a:t> </a:t>
            </a:r>
            <a:r>
              <a:rPr lang="en-US" sz="2400" dirty="0" err="1" smtClean="0"/>
              <a:t>kekurangan</a:t>
            </a:r>
            <a:r>
              <a:rPr lang="en-US" sz="2400" dirty="0" smtClean="0"/>
              <a:t> yang </a:t>
            </a:r>
            <a:r>
              <a:rPr lang="en-US" sz="2400" dirty="0" err="1" smtClean="0"/>
              <a:t>ingin</a:t>
            </a:r>
            <a:r>
              <a:rPr lang="en-US" sz="2400" dirty="0" smtClean="0"/>
              <a:t> </a:t>
            </a:r>
            <a:r>
              <a:rPr lang="en-US" sz="2400" dirty="0" err="1" smtClean="0"/>
              <a:t>dipenuhi</a:t>
            </a:r>
            <a:r>
              <a:rPr lang="en-US" sz="2400" dirty="0" smtClean="0"/>
              <a:t> </a:t>
            </a:r>
            <a:r>
              <a:rPr lang="en-US" sz="2400" dirty="0" err="1" smtClean="0"/>
              <a:t>dalam</a:t>
            </a:r>
            <a:r>
              <a:rPr lang="en-US" sz="2400" dirty="0" smtClean="0"/>
              <a:t> </a:t>
            </a:r>
            <a:r>
              <a:rPr lang="en-US" sz="2400" dirty="0" err="1" smtClean="0"/>
              <a:t>diri</a:t>
            </a:r>
            <a:r>
              <a:rPr lang="en-US" sz="2400" dirty="0" smtClean="0"/>
              <a:t> </a:t>
            </a:r>
            <a:r>
              <a:rPr lang="en-US" sz="2400" dirty="0" err="1" smtClean="0"/>
              <a:t>manusia</a:t>
            </a:r>
            <a:endParaRPr lang="en-US" sz="2400" dirty="0"/>
          </a:p>
        </p:txBody>
      </p:sp>
      <p:sp>
        <p:nvSpPr>
          <p:cNvPr id="35" name="Rectangle 34"/>
          <p:cNvSpPr/>
          <p:nvPr/>
        </p:nvSpPr>
        <p:spPr>
          <a:xfrm>
            <a:off x="152400" y="1524000"/>
            <a:ext cx="2667000" cy="7620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Kemakmuran</a:t>
            </a:r>
            <a:endParaRPr lang="en-US" sz="3200" dirty="0" smtClean="0">
              <a:solidFill>
                <a:srgbClr val="FF0000"/>
              </a:solidFill>
            </a:endParaRPr>
          </a:p>
          <a:p>
            <a:pPr algn="ctr"/>
            <a:r>
              <a:rPr lang="en-US" sz="2000" dirty="0" smtClean="0">
                <a:solidFill>
                  <a:srgbClr val="FF0000"/>
                </a:solidFill>
              </a:rPr>
              <a:t>(wealth)</a:t>
            </a:r>
            <a:endParaRPr lang="en-US" sz="2000" dirty="0">
              <a:solidFill>
                <a:srgbClr val="FF0000"/>
              </a:solidFill>
            </a:endParaRPr>
          </a:p>
        </p:txBody>
      </p:sp>
      <p:sp>
        <p:nvSpPr>
          <p:cNvPr id="28" name="Rectangle 27"/>
          <p:cNvSpPr/>
          <p:nvPr/>
        </p:nvSpPr>
        <p:spPr>
          <a:xfrm>
            <a:off x="2971800" y="3962400"/>
            <a:ext cx="5943600" cy="1371600"/>
          </a:xfrm>
          <a:prstGeom prst="rect">
            <a:avLst/>
          </a:prstGeom>
          <a:ln w="57150">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2400" dirty="0" err="1" smtClean="0"/>
              <a:t>Suatu</a:t>
            </a:r>
            <a:r>
              <a:rPr lang="en-US" sz="2400" dirty="0" smtClean="0"/>
              <a:t> </a:t>
            </a:r>
            <a:r>
              <a:rPr lang="en-US" sz="2400" dirty="0" err="1" smtClean="0"/>
              <a:t>kondisi</a:t>
            </a:r>
            <a:r>
              <a:rPr lang="en-US" sz="2400" dirty="0" smtClean="0"/>
              <a:t> </a:t>
            </a:r>
            <a:r>
              <a:rPr lang="en-US" sz="2400" dirty="0" err="1" smtClean="0"/>
              <a:t>dimana</a:t>
            </a:r>
            <a:r>
              <a:rPr lang="en-US" sz="2400" dirty="0" smtClean="0"/>
              <a:t> </a:t>
            </a:r>
            <a:r>
              <a:rPr lang="en-US" sz="2400" dirty="0" err="1" smtClean="0"/>
              <a:t>sumber</a:t>
            </a:r>
            <a:r>
              <a:rPr lang="en-US" sz="2400" dirty="0" smtClean="0"/>
              <a:t> </a:t>
            </a:r>
            <a:r>
              <a:rPr lang="en-US" sz="2400" dirty="0" err="1" smtClean="0"/>
              <a:t>daya</a:t>
            </a:r>
            <a:r>
              <a:rPr lang="en-US" sz="2400" dirty="0" smtClean="0"/>
              <a:t> </a:t>
            </a:r>
            <a:r>
              <a:rPr lang="en-US" sz="2400" dirty="0" err="1" smtClean="0"/>
              <a:t>ekonomi</a:t>
            </a:r>
            <a:r>
              <a:rPr lang="en-US" sz="2400" dirty="0" smtClean="0"/>
              <a:t> </a:t>
            </a:r>
            <a:r>
              <a:rPr lang="en-US" sz="2400" dirty="0" err="1" smtClean="0"/>
              <a:t>jumlahnya</a:t>
            </a:r>
            <a:r>
              <a:rPr lang="en-US" sz="2400" dirty="0" smtClean="0"/>
              <a:t> </a:t>
            </a:r>
            <a:r>
              <a:rPr lang="en-US" sz="2400" dirty="0" err="1" smtClean="0"/>
              <a:t>terbatatas</a:t>
            </a:r>
            <a:r>
              <a:rPr lang="en-US" sz="2400" dirty="0" smtClean="0"/>
              <a:t>  </a:t>
            </a:r>
            <a:r>
              <a:rPr lang="en-US" sz="2400" dirty="0" err="1" smtClean="0"/>
              <a:t>dibandingkan</a:t>
            </a:r>
            <a:r>
              <a:rPr lang="en-US" sz="2400" dirty="0" smtClean="0"/>
              <a:t> </a:t>
            </a:r>
            <a:r>
              <a:rPr lang="en-US" sz="2400" dirty="0" err="1" smtClean="0"/>
              <a:t>dengan</a:t>
            </a:r>
            <a:r>
              <a:rPr lang="en-US" sz="2400" dirty="0" smtClean="0"/>
              <a:t> </a:t>
            </a:r>
            <a:r>
              <a:rPr lang="en-US" sz="2400" dirty="0" err="1" smtClean="0"/>
              <a:t>kebutuhan</a:t>
            </a:r>
            <a:r>
              <a:rPr lang="en-US" sz="2400" dirty="0" smtClean="0"/>
              <a:t> </a:t>
            </a:r>
            <a:r>
              <a:rPr lang="en-US" sz="2400" dirty="0" err="1" smtClean="0"/>
              <a:t>manusia</a:t>
            </a:r>
            <a:r>
              <a:rPr lang="en-US" sz="2400" dirty="0" smtClean="0"/>
              <a:t> yang </a:t>
            </a:r>
            <a:r>
              <a:rPr lang="en-US" sz="2400" dirty="0" err="1" smtClean="0"/>
              <a:t>tak</a:t>
            </a:r>
            <a:r>
              <a:rPr lang="en-US" sz="2400" dirty="0" smtClean="0"/>
              <a:t> </a:t>
            </a:r>
            <a:r>
              <a:rPr lang="en-US" sz="2400" dirty="0" err="1" smtClean="0"/>
              <a:t>terbatas</a:t>
            </a:r>
            <a:endParaRPr lang="en-US" sz="2400" dirty="0"/>
          </a:p>
        </p:txBody>
      </p:sp>
      <p:sp>
        <p:nvSpPr>
          <p:cNvPr id="29" name="Rectangle 28"/>
          <p:cNvSpPr/>
          <p:nvPr/>
        </p:nvSpPr>
        <p:spPr>
          <a:xfrm>
            <a:off x="152400" y="4191000"/>
            <a:ext cx="2667000" cy="8382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Kelangkaan</a:t>
            </a:r>
            <a:endParaRPr lang="en-US" sz="3200" dirty="0" smtClean="0">
              <a:solidFill>
                <a:srgbClr val="FF0000"/>
              </a:solidFill>
            </a:endParaRPr>
          </a:p>
          <a:p>
            <a:pPr algn="ctr"/>
            <a:r>
              <a:rPr lang="en-US" sz="2000" dirty="0" smtClean="0">
                <a:solidFill>
                  <a:srgbClr val="FF0000"/>
                </a:solidFill>
              </a:rPr>
              <a:t>(scarcity)</a:t>
            </a:r>
            <a:endParaRPr lang="en-US" sz="2000" dirty="0">
              <a:solidFill>
                <a:srgbClr val="FF0000"/>
              </a:solidFill>
            </a:endParaRPr>
          </a:p>
        </p:txBody>
      </p:sp>
      <p:sp>
        <p:nvSpPr>
          <p:cNvPr id="30" name="Rectangle 29"/>
          <p:cNvSpPr/>
          <p:nvPr/>
        </p:nvSpPr>
        <p:spPr>
          <a:xfrm>
            <a:off x="2971800" y="5486400"/>
            <a:ext cx="5943600" cy="1371600"/>
          </a:xfrm>
          <a:prstGeom prst="rect">
            <a:avLst/>
          </a:prstGeom>
          <a:ln w="57150">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2000" dirty="0" err="1" smtClean="0"/>
              <a:t>Biaya</a:t>
            </a:r>
            <a:r>
              <a:rPr lang="en-US" sz="2000" dirty="0" smtClean="0"/>
              <a:t> yang </a:t>
            </a:r>
            <a:r>
              <a:rPr lang="en-US" sz="2000" dirty="0" err="1" smtClean="0"/>
              <a:t>terjadi</a:t>
            </a:r>
            <a:r>
              <a:rPr lang="en-US" sz="2000" dirty="0" smtClean="0"/>
              <a:t> </a:t>
            </a:r>
            <a:r>
              <a:rPr lang="en-US" sz="2000" dirty="0" err="1" smtClean="0"/>
              <a:t>karena</a:t>
            </a:r>
            <a:r>
              <a:rPr lang="en-US" sz="2000" dirty="0" smtClean="0"/>
              <a:t> </a:t>
            </a:r>
            <a:r>
              <a:rPr lang="en-US" sz="2000" dirty="0" err="1" smtClean="0"/>
              <a:t>suatu</a:t>
            </a:r>
            <a:r>
              <a:rPr lang="en-US" sz="2000" dirty="0" smtClean="0"/>
              <a:t> </a:t>
            </a:r>
            <a:r>
              <a:rPr lang="en-US" sz="2000" dirty="0" err="1" smtClean="0"/>
              <a:t>kesempatan</a:t>
            </a:r>
            <a:r>
              <a:rPr lang="en-US" sz="2000" dirty="0" smtClean="0"/>
              <a:t> </a:t>
            </a:r>
            <a:r>
              <a:rPr lang="en-US" sz="2000" dirty="0" err="1" smtClean="0"/>
              <a:t>hilang</a:t>
            </a:r>
            <a:r>
              <a:rPr lang="en-US" sz="2000" dirty="0" smtClean="0"/>
              <a:t> </a:t>
            </a:r>
            <a:r>
              <a:rPr lang="en-US" sz="2000" dirty="0" err="1" smtClean="0"/>
              <a:t>karena</a:t>
            </a:r>
            <a:r>
              <a:rPr lang="en-US" sz="2000" dirty="0" smtClean="0"/>
              <a:t> </a:t>
            </a:r>
            <a:r>
              <a:rPr lang="en-US" sz="2000" dirty="0" err="1" smtClean="0"/>
              <a:t>telah</a:t>
            </a:r>
            <a:r>
              <a:rPr lang="en-US" sz="2000" dirty="0" smtClean="0"/>
              <a:t> </a:t>
            </a:r>
            <a:r>
              <a:rPr lang="en-US" sz="2000" dirty="0" err="1" smtClean="0"/>
              <a:t>memilih</a:t>
            </a:r>
            <a:r>
              <a:rPr lang="en-US" sz="2000" dirty="0" smtClean="0"/>
              <a:t> </a:t>
            </a:r>
            <a:r>
              <a:rPr lang="en-US" sz="2000" dirty="0" err="1" smtClean="0"/>
              <a:t>alternatif</a:t>
            </a:r>
            <a:r>
              <a:rPr lang="en-US" sz="2000" dirty="0" smtClean="0"/>
              <a:t> lain, </a:t>
            </a:r>
            <a:r>
              <a:rPr lang="en-US" sz="2000" dirty="0" err="1" smtClean="0"/>
              <a:t>contoh</a:t>
            </a:r>
            <a:r>
              <a:rPr lang="en-US" sz="2000" dirty="0" smtClean="0"/>
              <a:t> </a:t>
            </a:r>
            <a:r>
              <a:rPr lang="en-US" sz="2000" dirty="0" err="1" smtClean="0"/>
              <a:t>setelah</a:t>
            </a:r>
            <a:r>
              <a:rPr lang="en-US" sz="2000" dirty="0" smtClean="0"/>
              <a:t> lulus SMA </a:t>
            </a:r>
            <a:r>
              <a:rPr lang="en-US" sz="2000" dirty="0" err="1" smtClean="0"/>
              <a:t>pilih</a:t>
            </a:r>
            <a:r>
              <a:rPr lang="en-US" sz="2000" dirty="0" smtClean="0"/>
              <a:t> </a:t>
            </a:r>
            <a:r>
              <a:rPr lang="en-US" sz="2000" dirty="0" err="1" smtClean="0"/>
              <a:t>kuliah</a:t>
            </a:r>
            <a:r>
              <a:rPr lang="en-US" sz="2000" dirty="0" smtClean="0"/>
              <a:t> </a:t>
            </a:r>
            <a:r>
              <a:rPr lang="en-US" sz="2000" dirty="0" err="1" smtClean="0"/>
              <a:t>atau</a:t>
            </a:r>
            <a:r>
              <a:rPr lang="en-US" sz="2000" dirty="0" smtClean="0"/>
              <a:t> </a:t>
            </a:r>
            <a:r>
              <a:rPr lang="en-US" sz="2000" dirty="0" err="1" smtClean="0"/>
              <a:t>bekerja</a:t>
            </a:r>
            <a:r>
              <a:rPr lang="en-US" sz="2000" dirty="0" smtClean="0"/>
              <a:t>, </a:t>
            </a:r>
            <a:r>
              <a:rPr lang="en-US" sz="2000" dirty="0" err="1" smtClean="0"/>
              <a:t>ketika</a:t>
            </a:r>
            <a:r>
              <a:rPr lang="en-US" sz="2000" dirty="0" smtClean="0"/>
              <a:t> </a:t>
            </a:r>
            <a:r>
              <a:rPr lang="en-US" sz="2000" dirty="0" err="1" smtClean="0"/>
              <a:t>bekerja</a:t>
            </a:r>
            <a:r>
              <a:rPr lang="en-US" sz="2000" dirty="0" smtClean="0"/>
              <a:t> </a:t>
            </a:r>
            <a:r>
              <a:rPr lang="en-US" sz="2000" dirty="0" err="1" smtClean="0"/>
              <a:t>maka</a:t>
            </a:r>
            <a:r>
              <a:rPr lang="en-US" sz="2000" dirty="0" smtClean="0"/>
              <a:t> opportunity cost </a:t>
            </a:r>
            <a:r>
              <a:rPr lang="en-US" sz="2000" dirty="0" err="1" smtClean="0"/>
              <a:t>yg</a:t>
            </a:r>
            <a:r>
              <a:rPr lang="en-US" sz="2000" dirty="0" smtClean="0"/>
              <a:t> </a:t>
            </a:r>
            <a:r>
              <a:rPr lang="en-US" sz="2000" dirty="0" err="1" smtClean="0"/>
              <a:t>muncul</a:t>
            </a:r>
            <a:r>
              <a:rPr lang="en-US" sz="2000" dirty="0" smtClean="0"/>
              <a:t> </a:t>
            </a:r>
            <a:r>
              <a:rPr lang="en-US" sz="2000" dirty="0" err="1" smtClean="0"/>
              <a:t>ialah</a:t>
            </a:r>
            <a:r>
              <a:rPr lang="en-US" sz="2000" dirty="0" smtClean="0"/>
              <a:t> </a:t>
            </a:r>
            <a:r>
              <a:rPr lang="en-US" sz="2000" dirty="0" err="1" smtClean="0"/>
              <a:t>tidak</a:t>
            </a:r>
            <a:r>
              <a:rPr lang="en-US" sz="2000" dirty="0" smtClean="0"/>
              <a:t> </a:t>
            </a:r>
            <a:r>
              <a:rPr lang="en-US" sz="2000" dirty="0" err="1" smtClean="0"/>
              <a:t>bisa</a:t>
            </a:r>
            <a:r>
              <a:rPr lang="en-US" sz="2000" dirty="0" smtClean="0"/>
              <a:t> </a:t>
            </a:r>
            <a:r>
              <a:rPr lang="en-US" sz="2000" dirty="0" err="1" smtClean="0"/>
              <a:t>kuliah</a:t>
            </a:r>
            <a:endParaRPr lang="en-US" sz="2000" dirty="0"/>
          </a:p>
        </p:txBody>
      </p:sp>
      <p:sp>
        <p:nvSpPr>
          <p:cNvPr id="31" name="Rectangle 30"/>
          <p:cNvSpPr/>
          <p:nvPr/>
        </p:nvSpPr>
        <p:spPr>
          <a:xfrm>
            <a:off x="152400" y="5715000"/>
            <a:ext cx="2667000" cy="6858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solidFill>
                  <a:srgbClr val="FF0000"/>
                </a:solidFill>
              </a:rPr>
              <a:t>Opportunity Cost</a:t>
            </a:r>
          </a:p>
          <a:p>
            <a:pPr algn="ctr"/>
            <a:r>
              <a:rPr lang="en-US" sz="2000" dirty="0" smtClean="0">
                <a:solidFill>
                  <a:srgbClr val="FF0000"/>
                </a:solidFill>
              </a:rPr>
              <a:t>(</a:t>
            </a:r>
            <a:r>
              <a:rPr lang="en-US" sz="2000" dirty="0" err="1" smtClean="0">
                <a:solidFill>
                  <a:srgbClr val="FF0000"/>
                </a:solidFill>
              </a:rPr>
              <a:t>Biaya</a:t>
            </a:r>
            <a:r>
              <a:rPr lang="en-US" sz="2000" dirty="0" smtClean="0">
                <a:solidFill>
                  <a:srgbClr val="FF0000"/>
                </a:solidFill>
              </a:rPr>
              <a:t> </a:t>
            </a:r>
            <a:r>
              <a:rPr lang="en-US" sz="2000" dirty="0" err="1" smtClean="0">
                <a:solidFill>
                  <a:srgbClr val="FF0000"/>
                </a:solidFill>
              </a:rPr>
              <a:t>Peluang</a:t>
            </a:r>
            <a:r>
              <a:rPr lang="en-US" sz="2000" dirty="0" smtClean="0">
                <a:solidFill>
                  <a:srgbClr val="FF0000"/>
                </a:solidFill>
              </a:rPr>
              <a:t>)</a:t>
            </a:r>
            <a:endParaRPr lang="en-US" sz="2000" dirty="0">
              <a:solidFill>
                <a:srgbClr val="FF0000"/>
              </a:solidFill>
            </a:endParaRPr>
          </a:p>
        </p:txBody>
      </p:sp>
      <p:sp>
        <p:nvSpPr>
          <p:cNvPr id="11" name="Action Button: Home 10">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52400"/>
            <a:ext cx="89154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FFFF00"/>
                </a:solidFill>
              </a:rPr>
              <a:t>Teori</a:t>
            </a:r>
            <a:r>
              <a:rPr lang="en-US" sz="2200" b="1" dirty="0" smtClean="0">
                <a:solidFill>
                  <a:srgbClr val="FFFF00"/>
                </a:solidFill>
              </a:rPr>
              <a:t> </a:t>
            </a:r>
            <a:r>
              <a:rPr lang="en-US" sz="2200" b="1" dirty="0" err="1" smtClean="0">
                <a:solidFill>
                  <a:srgbClr val="FFFF00"/>
                </a:solidFill>
              </a:rPr>
              <a:t>nilai</a:t>
            </a:r>
            <a:r>
              <a:rPr lang="en-US" sz="2200" b="1" dirty="0" smtClean="0">
                <a:solidFill>
                  <a:srgbClr val="FFFF00"/>
                </a:solidFill>
              </a:rPr>
              <a:t> </a:t>
            </a:r>
            <a:r>
              <a:rPr lang="en-US" sz="2200" b="1" dirty="0" err="1" smtClean="0">
                <a:solidFill>
                  <a:srgbClr val="FFFF00"/>
                </a:solidFill>
              </a:rPr>
              <a:t>guna</a:t>
            </a:r>
            <a:r>
              <a:rPr lang="en-US" sz="2200" b="1" dirty="0" smtClean="0">
                <a:solidFill>
                  <a:srgbClr val="FFFF00"/>
                </a:solidFill>
              </a:rPr>
              <a:t> Ordinal (Ordinal utility)</a:t>
            </a:r>
            <a:endParaRPr lang="en-US" sz="2200" dirty="0" smtClean="0">
              <a:solidFill>
                <a:srgbClr val="FFFF00"/>
              </a:solidFill>
            </a:endParaRPr>
          </a:p>
          <a:p>
            <a:pPr algn="ctr"/>
            <a:r>
              <a:rPr lang="en-US" sz="2200" dirty="0" err="1" smtClean="0">
                <a:solidFill>
                  <a:srgbClr val="FFFF00"/>
                </a:solidFill>
              </a:rPr>
              <a:t>Menyatakan</a:t>
            </a:r>
            <a:r>
              <a:rPr lang="en-US" sz="2200" dirty="0" smtClean="0">
                <a:solidFill>
                  <a:srgbClr val="FFFF00"/>
                </a:solidFill>
              </a:rPr>
              <a:t> </a:t>
            </a:r>
            <a:r>
              <a:rPr lang="en-US" sz="2200" dirty="0" err="1" smtClean="0">
                <a:solidFill>
                  <a:srgbClr val="FFFF00"/>
                </a:solidFill>
              </a:rPr>
              <a:t>nilai</a:t>
            </a:r>
            <a:r>
              <a:rPr lang="en-US" sz="2200" dirty="0" smtClean="0">
                <a:solidFill>
                  <a:srgbClr val="FFFF00"/>
                </a:solidFill>
              </a:rPr>
              <a:t> </a:t>
            </a:r>
            <a:r>
              <a:rPr lang="en-US" sz="2200" dirty="0" err="1" smtClean="0">
                <a:solidFill>
                  <a:srgbClr val="FFFF00"/>
                </a:solidFill>
              </a:rPr>
              <a:t>kegunaan</a:t>
            </a:r>
            <a:r>
              <a:rPr lang="en-US" sz="2200" dirty="0" smtClean="0">
                <a:solidFill>
                  <a:srgbClr val="FFFF00"/>
                </a:solidFill>
              </a:rPr>
              <a:t> </a:t>
            </a:r>
            <a:r>
              <a:rPr lang="en-US" sz="2200" dirty="0" err="1" smtClean="0">
                <a:solidFill>
                  <a:srgbClr val="FFFF00"/>
                </a:solidFill>
              </a:rPr>
              <a:t>tidak</a:t>
            </a:r>
            <a:r>
              <a:rPr lang="en-US" sz="2200" dirty="0" smtClean="0">
                <a:solidFill>
                  <a:srgbClr val="FFFF00"/>
                </a:solidFill>
              </a:rPr>
              <a:t>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dihitung</a:t>
            </a:r>
            <a:r>
              <a:rPr lang="en-US" sz="2200" dirty="0" smtClean="0">
                <a:solidFill>
                  <a:srgbClr val="FFFF00"/>
                </a:solidFill>
              </a:rPr>
              <a:t> </a:t>
            </a:r>
            <a:r>
              <a:rPr lang="en-US" sz="2200" dirty="0" err="1" smtClean="0">
                <a:solidFill>
                  <a:srgbClr val="FFFF00"/>
                </a:solidFill>
              </a:rPr>
              <a:t>namun</a:t>
            </a:r>
            <a:r>
              <a:rPr lang="en-US" sz="2200" dirty="0" smtClean="0">
                <a:solidFill>
                  <a:srgbClr val="FFFF00"/>
                </a:solidFill>
              </a:rPr>
              <a:t>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dibandingkan</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produk</a:t>
            </a:r>
            <a:r>
              <a:rPr lang="en-US" sz="2200" dirty="0" smtClean="0">
                <a:solidFill>
                  <a:srgbClr val="FFFF00"/>
                </a:solidFill>
              </a:rPr>
              <a:t> lain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menggunakan</a:t>
            </a:r>
            <a:r>
              <a:rPr lang="en-US" sz="2200" dirty="0" smtClean="0">
                <a:solidFill>
                  <a:srgbClr val="FFFF00"/>
                </a:solidFill>
              </a:rPr>
              <a:t> </a:t>
            </a:r>
            <a:r>
              <a:rPr lang="en-US" sz="2200" dirty="0" err="1" smtClean="0">
                <a:solidFill>
                  <a:srgbClr val="FFFF00"/>
                </a:solidFill>
              </a:rPr>
              <a:t>kurva</a:t>
            </a:r>
            <a:r>
              <a:rPr lang="en-US" sz="2200" dirty="0" smtClean="0">
                <a:solidFill>
                  <a:srgbClr val="FFFF00"/>
                </a:solidFill>
              </a:rPr>
              <a:t> </a:t>
            </a:r>
            <a:r>
              <a:rPr lang="en-US" sz="2200" dirty="0" err="1" smtClean="0">
                <a:solidFill>
                  <a:srgbClr val="FFFF00"/>
                </a:solidFill>
              </a:rPr>
              <a:t>indiferensi</a:t>
            </a:r>
            <a:endParaRPr lang="en-US" sz="2200" dirty="0" smtClean="0">
              <a:solidFill>
                <a:srgbClr val="00FFFF"/>
              </a:solidFill>
            </a:endParaRPr>
          </a:p>
        </p:txBody>
      </p:sp>
      <p:sp>
        <p:nvSpPr>
          <p:cNvPr id="5" name="Rectangle 4"/>
          <p:cNvSpPr/>
          <p:nvPr/>
        </p:nvSpPr>
        <p:spPr>
          <a:xfrm>
            <a:off x="381000" y="1295400"/>
            <a:ext cx="8534400" cy="9906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00FFFF"/>
                </a:solidFill>
              </a:rPr>
              <a:t>Kurva</a:t>
            </a:r>
            <a:r>
              <a:rPr lang="en-US" sz="2200" dirty="0" smtClean="0">
                <a:solidFill>
                  <a:srgbClr val="00FFFF"/>
                </a:solidFill>
              </a:rPr>
              <a:t> </a:t>
            </a:r>
            <a:r>
              <a:rPr lang="en-US" sz="2200" dirty="0" err="1" smtClean="0">
                <a:solidFill>
                  <a:srgbClr val="00FFFF"/>
                </a:solidFill>
              </a:rPr>
              <a:t>Indiferensi</a:t>
            </a:r>
            <a:r>
              <a:rPr lang="en-US" sz="2200" dirty="0" smtClean="0">
                <a:solidFill>
                  <a:srgbClr val="00FFFF"/>
                </a:solidFill>
              </a:rPr>
              <a:t>: (Indifference curve)  </a:t>
            </a:r>
            <a:r>
              <a:rPr lang="en-US" sz="2200" dirty="0" err="1" smtClean="0">
                <a:solidFill>
                  <a:srgbClr val="00FF99"/>
                </a:solidFill>
              </a:rPr>
              <a:t>menunjukan</a:t>
            </a:r>
            <a:r>
              <a:rPr lang="en-US" sz="2200" dirty="0" smtClean="0">
                <a:solidFill>
                  <a:srgbClr val="00FF99"/>
                </a:solidFill>
              </a:rPr>
              <a:t> </a:t>
            </a:r>
            <a:r>
              <a:rPr lang="en-US" sz="2200" dirty="0" err="1" smtClean="0">
                <a:solidFill>
                  <a:srgbClr val="00FF99"/>
                </a:solidFill>
              </a:rPr>
              <a:t>berbagai</a:t>
            </a:r>
            <a:r>
              <a:rPr lang="en-US" sz="2200" dirty="0" smtClean="0">
                <a:solidFill>
                  <a:srgbClr val="00FF99"/>
                </a:solidFill>
              </a:rPr>
              <a:t> </a:t>
            </a:r>
            <a:r>
              <a:rPr lang="en-US" sz="2200" dirty="0" err="1" smtClean="0">
                <a:solidFill>
                  <a:srgbClr val="00FF99"/>
                </a:solidFill>
              </a:rPr>
              <a:t>macam</a:t>
            </a:r>
            <a:r>
              <a:rPr lang="en-US" sz="2200" dirty="0" smtClean="0">
                <a:solidFill>
                  <a:srgbClr val="00FF99"/>
                </a:solidFill>
              </a:rPr>
              <a:t> </a:t>
            </a:r>
            <a:r>
              <a:rPr lang="en-US" sz="2200" dirty="0" err="1" smtClean="0">
                <a:solidFill>
                  <a:srgbClr val="00FF99"/>
                </a:solidFill>
              </a:rPr>
              <a:t>kombinasi</a:t>
            </a:r>
            <a:r>
              <a:rPr lang="en-US" sz="2200" dirty="0" smtClean="0">
                <a:solidFill>
                  <a:srgbClr val="00FF99"/>
                </a:solidFill>
              </a:rPr>
              <a:t> </a:t>
            </a:r>
            <a:r>
              <a:rPr lang="en-US" sz="2200" dirty="0" err="1" smtClean="0">
                <a:solidFill>
                  <a:srgbClr val="00FF99"/>
                </a:solidFill>
              </a:rPr>
              <a:t>konsumsi</a:t>
            </a:r>
            <a:r>
              <a:rPr lang="en-US" sz="2200" dirty="0" smtClean="0">
                <a:solidFill>
                  <a:srgbClr val="00FF99"/>
                </a:solidFill>
              </a:rPr>
              <a:t> 2 </a:t>
            </a:r>
            <a:r>
              <a:rPr lang="en-US" sz="2200" dirty="0" err="1" smtClean="0">
                <a:solidFill>
                  <a:srgbClr val="00FF99"/>
                </a:solidFill>
              </a:rPr>
              <a:t>macam</a:t>
            </a:r>
            <a:r>
              <a:rPr lang="en-US" sz="2200" dirty="0" smtClean="0">
                <a:solidFill>
                  <a:srgbClr val="00FF99"/>
                </a:solidFill>
              </a:rPr>
              <a:t> </a:t>
            </a:r>
            <a:r>
              <a:rPr lang="en-US" sz="2200" dirty="0" err="1" smtClean="0">
                <a:solidFill>
                  <a:srgbClr val="00FF99"/>
                </a:solidFill>
              </a:rPr>
              <a:t>barang</a:t>
            </a:r>
            <a:r>
              <a:rPr lang="en-US" sz="2200" dirty="0" smtClean="0">
                <a:solidFill>
                  <a:srgbClr val="00FF99"/>
                </a:solidFill>
              </a:rPr>
              <a:t> yang </a:t>
            </a:r>
            <a:r>
              <a:rPr lang="en-US" sz="2200" dirty="0" err="1" smtClean="0">
                <a:solidFill>
                  <a:srgbClr val="00FF99"/>
                </a:solidFill>
              </a:rPr>
              <a:t>memberikan</a:t>
            </a:r>
            <a:r>
              <a:rPr lang="en-US" sz="2200" dirty="0" smtClean="0">
                <a:solidFill>
                  <a:srgbClr val="00FF99"/>
                </a:solidFill>
              </a:rPr>
              <a:t> </a:t>
            </a:r>
            <a:r>
              <a:rPr lang="en-US" sz="2200" dirty="0" err="1" smtClean="0">
                <a:solidFill>
                  <a:srgbClr val="00FF99"/>
                </a:solidFill>
              </a:rPr>
              <a:t>tingkat</a:t>
            </a:r>
            <a:r>
              <a:rPr lang="en-US" sz="2200" dirty="0" smtClean="0">
                <a:solidFill>
                  <a:srgbClr val="00FF99"/>
                </a:solidFill>
              </a:rPr>
              <a:t> </a:t>
            </a:r>
            <a:r>
              <a:rPr lang="en-US" sz="2200" dirty="0" err="1" smtClean="0">
                <a:solidFill>
                  <a:srgbClr val="00FF99"/>
                </a:solidFill>
              </a:rPr>
              <a:t>kepuasan</a:t>
            </a:r>
            <a:r>
              <a:rPr lang="en-US" sz="2200" dirty="0" smtClean="0">
                <a:solidFill>
                  <a:srgbClr val="00FF99"/>
                </a:solidFill>
              </a:rPr>
              <a:t> yang </a:t>
            </a:r>
            <a:r>
              <a:rPr lang="en-US" sz="2200" dirty="0" err="1" smtClean="0">
                <a:solidFill>
                  <a:srgbClr val="00FF99"/>
                </a:solidFill>
              </a:rPr>
              <a:t>sama</a:t>
            </a:r>
            <a:r>
              <a:rPr lang="en-US" sz="2200" dirty="0" smtClean="0">
                <a:solidFill>
                  <a:srgbClr val="00FF99"/>
                </a:solidFill>
              </a:rPr>
              <a:t> </a:t>
            </a:r>
            <a:r>
              <a:rPr lang="en-US" sz="2200" dirty="0" err="1" smtClean="0">
                <a:solidFill>
                  <a:srgbClr val="00FF99"/>
                </a:solidFill>
              </a:rPr>
              <a:t>bagi</a:t>
            </a:r>
            <a:r>
              <a:rPr lang="en-US" sz="2200" dirty="0" smtClean="0">
                <a:solidFill>
                  <a:srgbClr val="00FF99"/>
                </a:solidFill>
              </a:rPr>
              <a:t> </a:t>
            </a:r>
            <a:r>
              <a:rPr lang="en-US" sz="2200" dirty="0" err="1" smtClean="0">
                <a:solidFill>
                  <a:srgbClr val="00FF99"/>
                </a:solidFill>
              </a:rPr>
              <a:t>konsumen</a:t>
            </a:r>
            <a:endParaRPr lang="en-US" sz="2200" dirty="0" smtClean="0">
              <a:solidFill>
                <a:srgbClr val="00FF99"/>
              </a:solidFill>
            </a:endParaRPr>
          </a:p>
        </p:txBody>
      </p:sp>
      <p:sp>
        <p:nvSpPr>
          <p:cNvPr id="8" name="Text Box 18"/>
          <p:cNvSpPr txBox="1">
            <a:spLocks noChangeArrowheads="1"/>
          </p:cNvSpPr>
          <p:nvPr/>
        </p:nvSpPr>
        <p:spPr bwMode="auto">
          <a:xfrm>
            <a:off x="1001100" y="2667000"/>
            <a:ext cx="522900"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IC</a:t>
            </a:r>
            <a:r>
              <a:rPr lang="en-US" sz="1600" dirty="0" smtClean="0">
                <a:solidFill>
                  <a:srgbClr val="00CC99"/>
                </a:solidFill>
              </a:rPr>
              <a:t>1</a:t>
            </a:r>
            <a:endParaRPr lang="en-US" sz="2200" dirty="0">
              <a:solidFill>
                <a:srgbClr val="00CC99"/>
              </a:solidFill>
            </a:endParaRPr>
          </a:p>
        </p:txBody>
      </p:sp>
      <p:sp>
        <p:nvSpPr>
          <p:cNvPr id="11" name="Text Box 17"/>
          <p:cNvSpPr txBox="1">
            <a:spLocks noChangeArrowheads="1"/>
          </p:cNvSpPr>
          <p:nvPr/>
        </p:nvSpPr>
        <p:spPr bwMode="auto">
          <a:xfrm>
            <a:off x="609601" y="3048000"/>
            <a:ext cx="4571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IC</a:t>
            </a:r>
            <a:endParaRPr lang="en-US" sz="2200" dirty="0">
              <a:solidFill>
                <a:srgbClr val="CCFF33"/>
              </a:solidFill>
            </a:endParaRPr>
          </a:p>
        </p:txBody>
      </p:sp>
      <p:sp>
        <p:nvSpPr>
          <p:cNvPr id="12" name="Line 6"/>
          <p:cNvSpPr>
            <a:spLocks noChangeShapeType="1"/>
          </p:cNvSpPr>
          <p:nvPr/>
        </p:nvSpPr>
        <p:spPr bwMode="auto">
          <a:xfrm>
            <a:off x="457201" y="3048000"/>
            <a:ext cx="0" cy="35661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6596381"/>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2667000"/>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15" name="Text Box 12"/>
          <p:cNvSpPr txBox="1">
            <a:spLocks noChangeArrowheads="1"/>
          </p:cNvSpPr>
          <p:nvPr/>
        </p:nvSpPr>
        <p:spPr bwMode="auto">
          <a:xfrm>
            <a:off x="3733800" y="6222087"/>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17" name="Rectangle 16"/>
          <p:cNvSpPr/>
          <p:nvPr/>
        </p:nvSpPr>
        <p:spPr>
          <a:xfrm>
            <a:off x="4572000" y="2438400"/>
            <a:ext cx="4419600" cy="42672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038" indent="-173038">
              <a:buFont typeface="Wingdings" pitchFamily="2" charset="2"/>
              <a:buChar char="§"/>
            </a:pPr>
            <a:r>
              <a:rPr lang="en-US" sz="2200" dirty="0" err="1" smtClean="0">
                <a:solidFill>
                  <a:srgbClr val="00FF99"/>
                </a:solidFill>
              </a:rPr>
              <a:t>Asumsi</a:t>
            </a:r>
            <a:r>
              <a:rPr lang="en-US" sz="2200" dirty="0" smtClean="0">
                <a:solidFill>
                  <a:srgbClr val="00FF99"/>
                </a:solidFill>
              </a:rPr>
              <a:t>: </a:t>
            </a:r>
            <a:r>
              <a:rPr lang="en-US" sz="2200" dirty="0" err="1" smtClean="0">
                <a:solidFill>
                  <a:srgbClr val="00FF99"/>
                </a:solidFill>
              </a:rPr>
              <a:t>semakin</a:t>
            </a:r>
            <a:r>
              <a:rPr lang="en-US" sz="2200" dirty="0" smtClean="0">
                <a:solidFill>
                  <a:srgbClr val="00FF99"/>
                </a:solidFill>
              </a:rPr>
              <a:t> </a:t>
            </a:r>
            <a:r>
              <a:rPr lang="en-US" sz="2200" dirty="0" err="1" smtClean="0">
                <a:solidFill>
                  <a:srgbClr val="00FF99"/>
                </a:solidFill>
              </a:rPr>
              <a:t>kurva</a:t>
            </a:r>
            <a:r>
              <a:rPr lang="en-US" sz="2200" dirty="0" smtClean="0">
                <a:solidFill>
                  <a:srgbClr val="00FF99"/>
                </a:solidFill>
              </a:rPr>
              <a:t> </a:t>
            </a:r>
            <a:r>
              <a:rPr lang="en-US" sz="2200" dirty="0" err="1" smtClean="0">
                <a:solidFill>
                  <a:srgbClr val="00FF99"/>
                </a:solidFill>
              </a:rPr>
              <a:t>indiferen</a:t>
            </a:r>
            <a:r>
              <a:rPr lang="en-US" sz="2200" dirty="0" smtClean="0">
                <a:solidFill>
                  <a:srgbClr val="00FF99"/>
                </a:solidFill>
              </a:rPr>
              <a:t> </a:t>
            </a:r>
            <a:r>
              <a:rPr lang="en-US" sz="2200" dirty="0" err="1" smtClean="0">
                <a:solidFill>
                  <a:srgbClr val="00FF99"/>
                </a:solidFill>
              </a:rPr>
              <a:t>ke</a:t>
            </a:r>
            <a:r>
              <a:rPr lang="en-US" sz="2200" dirty="0" smtClean="0">
                <a:solidFill>
                  <a:srgbClr val="00FF99"/>
                </a:solidFill>
              </a:rPr>
              <a:t> </a:t>
            </a:r>
            <a:r>
              <a:rPr lang="en-US" sz="2200" dirty="0" err="1" smtClean="0">
                <a:solidFill>
                  <a:srgbClr val="00FF99"/>
                </a:solidFill>
              </a:rPr>
              <a:t>kanan</a:t>
            </a:r>
            <a:r>
              <a:rPr lang="en-US" sz="2200" dirty="0" smtClean="0">
                <a:solidFill>
                  <a:srgbClr val="00FF99"/>
                </a:solidFill>
              </a:rPr>
              <a:t> </a:t>
            </a:r>
            <a:r>
              <a:rPr lang="en-US" sz="2200" dirty="0" err="1" smtClean="0">
                <a:solidFill>
                  <a:srgbClr val="00FF99"/>
                </a:solidFill>
              </a:rPr>
              <a:t>maka</a:t>
            </a:r>
            <a:r>
              <a:rPr lang="en-US" sz="2200" dirty="0" smtClean="0">
                <a:solidFill>
                  <a:srgbClr val="00FF99"/>
                </a:solidFill>
              </a:rPr>
              <a:t> </a:t>
            </a:r>
            <a:r>
              <a:rPr lang="en-US" sz="2200" dirty="0" err="1" smtClean="0">
                <a:solidFill>
                  <a:srgbClr val="00FF99"/>
                </a:solidFill>
              </a:rPr>
              <a:t>kepuasan</a:t>
            </a:r>
            <a:r>
              <a:rPr lang="en-US" sz="2200" dirty="0" smtClean="0">
                <a:solidFill>
                  <a:srgbClr val="00FF99"/>
                </a:solidFill>
              </a:rPr>
              <a:t> </a:t>
            </a:r>
            <a:r>
              <a:rPr lang="en-US" sz="2200" dirty="0" err="1" smtClean="0">
                <a:solidFill>
                  <a:srgbClr val="00FF99"/>
                </a:solidFill>
              </a:rPr>
              <a:t>semakin</a:t>
            </a:r>
            <a:r>
              <a:rPr lang="en-US" sz="2200" dirty="0" smtClean="0">
                <a:solidFill>
                  <a:srgbClr val="00FF99"/>
                </a:solidFill>
              </a:rPr>
              <a:t> </a:t>
            </a:r>
            <a:r>
              <a:rPr lang="en-US" sz="2200" dirty="0" err="1" smtClean="0">
                <a:solidFill>
                  <a:srgbClr val="00FF99"/>
                </a:solidFill>
              </a:rPr>
              <a:t>tinggi</a:t>
            </a:r>
            <a:r>
              <a:rPr lang="en-US" sz="2200" dirty="0" smtClean="0">
                <a:solidFill>
                  <a:srgbClr val="00FF99"/>
                </a:solidFill>
              </a:rPr>
              <a:t>*</a:t>
            </a:r>
          </a:p>
          <a:p>
            <a:pPr marL="173038" indent="-173038">
              <a:buFont typeface="Wingdings" pitchFamily="2" charset="2"/>
              <a:buChar char="§"/>
            </a:pPr>
            <a:r>
              <a:rPr lang="en-US" sz="2200" dirty="0" err="1" smtClean="0">
                <a:solidFill>
                  <a:srgbClr val="FFFF00"/>
                </a:solidFill>
              </a:rPr>
              <a:t>Ciri</a:t>
            </a:r>
            <a:r>
              <a:rPr lang="en-US" sz="2200" dirty="0" smtClean="0">
                <a:solidFill>
                  <a:srgbClr val="FFFF00"/>
                </a:solidFill>
              </a:rPr>
              <a:t>: </a:t>
            </a:r>
            <a:r>
              <a:rPr lang="en-US" sz="2200" dirty="0" err="1" smtClean="0">
                <a:solidFill>
                  <a:srgbClr val="FFFF00"/>
                </a:solidFill>
              </a:rPr>
              <a:t>Kurva</a:t>
            </a:r>
            <a:r>
              <a:rPr lang="en-US" sz="2200" dirty="0" smtClean="0">
                <a:solidFill>
                  <a:srgbClr val="FFFF00"/>
                </a:solidFill>
              </a:rPr>
              <a:t> </a:t>
            </a:r>
            <a:r>
              <a:rPr lang="en-US" sz="2200" dirty="0" err="1" smtClean="0">
                <a:solidFill>
                  <a:srgbClr val="FFFF00"/>
                </a:solidFill>
              </a:rPr>
              <a:t>menurun</a:t>
            </a:r>
            <a:r>
              <a:rPr lang="en-US" sz="2200" dirty="0" smtClean="0">
                <a:solidFill>
                  <a:srgbClr val="FFFF00"/>
                </a:solidFill>
              </a:rPr>
              <a:t> </a:t>
            </a:r>
            <a:r>
              <a:rPr lang="en-US" sz="2200" dirty="0" err="1" smtClean="0">
                <a:solidFill>
                  <a:srgbClr val="FFFF00"/>
                </a:solidFill>
              </a:rPr>
              <a:t>dari</a:t>
            </a:r>
            <a:r>
              <a:rPr lang="en-US" sz="2200" dirty="0" smtClean="0">
                <a:solidFill>
                  <a:srgbClr val="FFFF00"/>
                </a:solidFill>
              </a:rPr>
              <a:t> </a:t>
            </a:r>
            <a:r>
              <a:rPr lang="en-US" sz="2200" dirty="0" err="1" smtClean="0">
                <a:solidFill>
                  <a:srgbClr val="FFFF00"/>
                </a:solidFill>
              </a:rPr>
              <a:t>kiri</a:t>
            </a:r>
            <a:r>
              <a:rPr lang="en-US" sz="2200" dirty="0" smtClean="0">
                <a:solidFill>
                  <a:srgbClr val="FFFF00"/>
                </a:solidFill>
              </a:rPr>
              <a:t> </a:t>
            </a:r>
            <a:r>
              <a:rPr lang="en-US" sz="2200" dirty="0" err="1" smtClean="0">
                <a:solidFill>
                  <a:srgbClr val="FFFF00"/>
                </a:solidFill>
              </a:rPr>
              <a:t>atas</a:t>
            </a:r>
            <a:r>
              <a:rPr lang="en-US" sz="2200" dirty="0" smtClean="0">
                <a:solidFill>
                  <a:srgbClr val="FFFF00"/>
                </a:solidFill>
              </a:rPr>
              <a:t> </a:t>
            </a:r>
            <a:r>
              <a:rPr lang="en-US" sz="2200" dirty="0" err="1" smtClean="0">
                <a:solidFill>
                  <a:srgbClr val="FFFF00"/>
                </a:solidFill>
              </a:rPr>
              <a:t>ke</a:t>
            </a:r>
            <a:r>
              <a:rPr lang="en-US" sz="2200" dirty="0" smtClean="0">
                <a:solidFill>
                  <a:srgbClr val="FFFF00"/>
                </a:solidFill>
              </a:rPr>
              <a:t> </a:t>
            </a:r>
            <a:r>
              <a:rPr lang="en-US" sz="2200" dirty="0" err="1" smtClean="0">
                <a:solidFill>
                  <a:srgbClr val="FFFF00"/>
                </a:solidFill>
              </a:rPr>
              <a:t>kanan</a:t>
            </a:r>
            <a:r>
              <a:rPr lang="en-US" sz="2200" dirty="0" smtClean="0">
                <a:solidFill>
                  <a:srgbClr val="FFFF00"/>
                </a:solidFill>
              </a:rPr>
              <a:t> </a:t>
            </a:r>
            <a:r>
              <a:rPr lang="en-US" sz="2200" dirty="0" err="1" smtClean="0">
                <a:solidFill>
                  <a:srgbClr val="FFFF00"/>
                </a:solidFill>
              </a:rPr>
              <a:t>bawah</a:t>
            </a:r>
            <a:r>
              <a:rPr lang="en-US" sz="2200" dirty="0" smtClean="0">
                <a:solidFill>
                  <a:srgbClr val="FFFF00"/>
                </a:solidFill>
              </a:rPr>
              <a:t> </a:t>
            </a:r>
            <a:r>
              <a:rPr lang="en-US" sz="2200" dirty="0" err="1" smtClean="0">
                <a:solidFill>
                  <a:srgbClr val="FFFF00"/>
                </a:solidFill>
              </a:rPr>
              <a:t>dan</a:t>
            </a:r>
            <a:r>
              <a:rPr lang="en-US" sz="2200" dirty="0" smtClean="0">
                <a:solidFill>
                  <a:srgbClr val="FFFF00"/>
                </a:solidFill>
              </a:rPr>
              <a:t> </a:t>
            </a:r>
            <a:r>
              <a:rPr lang="en-US" sz="2200" dirty="0" err="1" smtClean="0">
                <a:solidFill>
                  <a:srgbClr val="FFFF00"/>
                </a:solidFill>
              </a:rPr>
              <a:t>cembung</a:t>
            </a:r>
            <a:r>
              <a:rPr lang="en-US" sz="2200" dirty="0" smtClean="0">
                <a:solidFill>
                  <a:srgbClr val="FFFF00"/>
                </a:solidFill>
              </a:rPr>
              <a:t> </a:t>
            </a:r>
            <a:r>
              <a:rPr lang="en-US" sz="2200" dirty="0" err="1" smtClean="0">
                <a:solidFill>
                  <a:srgbClr val="FFFF00"/>
                </a:solidFill>
              </a:rPr>
              <a:t>ke</a:t>
            </a:r>
            <a:r>
              <a:rPr lang="en-US" sz="2200" dirty="0" smtClean="0">
                <a:solidFill>
                  <a:srgbClr val="FFFF00"/>
                </a:solidFill>
              </a:rPr>
              <a:t> </a:t>
            </a:r>
            <a:r>
              <a:rPr lang="en-US" sz="2200" dirty="0" err="1" smtClean="0">
                <a:solidFill>
                  <a:srgbClr val="FFFF00"/>
                </a:solidFill>
              </a:rPr>
              <a:t>titik</a:t>
            </a:r>
            <a:r>
              <a:rPr lang="en-US" sz="2200" dirty="0" smtClean="0">
                <a:solidFill>
                  <a:srgbClr val="FFFF00"/>
                </a:solidFill>
              </a:rPr>
              <a:t> origin, </a:t>
            </a:r>
            <a:r>
              <a:rPr lang="en-US" sz="2200" dirty="0" err="1" smtClean="0">
                <a:solidFill>
                  <a:srgbClr val="FFFF00"/>
                </a:solidFill>
              </a:rPr>
              <a:t>tidak</a:t>
            </a:r>
            <a:r>
              <a:rPr lang="en-US" sz="2200" dirty="0" smtClean="0">
                <a:solidFill>
                  <a:srgbClr val="FFFF00"/>
                </a:solidFill>
              </a:rPr>
              <a:t> </a:t>
            </a:r>
            <a:r>
              <a:rPr lang="en-US" sz="2200" dirty="0" err="1" smtClean="0">
                <a:solidFill>
                  <a:srgbClr val="FFFF00"/>
                </a:solidFill>
              </a:rPr>
              <a:t>saling</a:t>
            </a:r>
            <a:r>
              <a:rPr lang="en-US" sz="2200" dirty="0" smtClean="0">
                <a:solidFill>
                  <a:srgbClr val="FFFF00"/>
                </a:solidFill>
              </a:rPr>
              <a:t> </a:t>
            </a:r>
            <a:r>
              <a:rPr lang="en-US" sz="2200" dirty="0" err="1" smtClean="0">
                <a:solidFill>
                  <a:srgbClr val="FFFF00"/>
                </a:solidFill>
              </a:rPr>
              <a:t>berpotongan</a:t>
            </a:r>
            <a:endParaRPr lang="en-US" sz="2200" dirty="0" smtClean="0">
              <a:solidFill>
                <a:srgbClr val="FFFF00"/>
              </a:solidFill>
            </a:endParaRPr>
          </a:p>
          <a:p>
            <a:pPr marL="173038" indent="-173038">
              <a:buFont typeface="Wingdings" pitchFamily="2" charset="2"/>
              <a:buChar char="§"/>
            </a:pPr>
            <a:r>
              <a:rPr lang="en-US" sz="2200" dirty="0" smtClean="0">
                <a:solidFill>
                  <a:srgbClr val="00FFFF"/>
                </a:solidFill>
              </a:rPr>
              <a:t>Marginal Rate of </a:t>
            </a:r>
            <a:r>
              <a:rPr lang="en-US" sz="2200" dirty="0" err="1" smtClean="0">
                <a:solidFill>
                  <a:srgbClr val="00FFFF"/>
                </a:solidFill>
              </a:rPr>
              <a:t>subtitusion</a:t>
            </a:r>
            <a:r>
              <a:rPr lang="en-US" sz="2200" dirty="0" smtClean="0">
                <a:solidFill>
                  <a:srgbClr val="00FFFF"/>
                </a:solidFill>
              </a:rPr>
              <a:t>: </a:t>
            </a:r>
            <a:r>
              <a:rPr lang="en-US" sz="2200" dirty="0" err="1" smtClean="0">
                <a:solidFill>
                  <a:srgbClr val="00FFFF"/>
                </a:solidFill>
              </a:rPr>
              <a:t>berapa</a:t>
            </a:r>
            <a:r>
              <a:rPr lang="en-US" sz="2200" dirty="0" smtClean="0">
                <a:solidFill>
                  <a:srgbClr val="00FFFF"/>
                </a:solidFill>
              </a:rPr>
              <a:t> </a:t>
            </a:r>
            <a:r>
              <a:rPr lang="en-US" sz="2200" dirty="0" err="1" smtClean="0">
                <a:solidFill>
                  <a:srgbClr val="00FFFF"/>
                </a:solidFill>
              </a:rPr>
              <a:t>banyak</a:t>
            </a:r>
            <a:r>
              <a:rPr lang="en-US" sz="2200" dirty="0" smtClean="0">
                <a:solidFill>
                  <a:srgbClr val="00FFFF"/>
                </a:solidFill>
              </a:rPr>
              <a:t> </a:t>
            </a:r>
            <a:r>
              <a:rPr lang="en-US" sz="2200" dirty="0" err="1" smtClean="0">
                <a:solidFill>
                  <a:srgbClr val="00FFFF"/>
                </a:solidFill>
              </a:rPr>
              <a:t>barang</a:t>
            </a:r>
            <a:r>
              <a:rPr lang="en-US" sz="2200" dirty="0" smtClean="0">
                <a:solidFill>
                  <a:srgbClr val="00FFFF"/>
                </a:solidFill>
              </a:rPr>
              <a:t> y yang </a:t>
            </a:r>
            <a:r>
              <a:rPr lang="en-US" sz="2200" dirty="0" err="1" smtClean="0">
                <a:solidFill>
                  <a:srgbClr val="00FFFF"/>
                </a:solidFill>
              </a:rPr>
              <a:t>harus</a:t>
            </a:r>
            <a:r>
              <a:rPr lang="en-US" sz="2200" dirty="0" smtClean="0">
                <a:solidFill>
                  <a:srgbClr val="00FFFF"/>
                </a:solidFill>
              </a:rPr>
              <a:t> </a:t>
            </a:r>
            <a:r>
              <a:rPr lang="en-US" sz="2200" dirty="0" err="1" smtClean="0">
                <a:solidFill>
                  <a:srgbClr val="00FFFF"/>
                </a:solidFill>
              </a:rPr>
              <a:t>dikorbankan</a:t>
            </a:r>
            <a:r>
              <a:rPr lang="en-US" sz="2200" dirty="0" smtClean="0">
                <a:solidFill>
                  <a:srgbClr val="00FFFF"/>
                </a:solidFill>
              </a:rPr>
              <a:t> </a:t>
            </a:r>
            <a:r>
              <a:rPr lang="en-US" sz="2200" dirty="0" err="1" smtClean="0">
                <a:solidFill>
                  <a:srgbClr val="00FFFF"/>
                </a:solidFill>
              </a:rPr>
              <a:t>untuk</a:t>
            </a:r>
            <a:r>
              <a:rPr lang="en-US" sz="2200" dirty="0" smtClean="0">
                <a:solidFill>
                  <a:srgbClr val="00FFFF"/>
                </a:solidFill>
              </a:rPr>
              <a:t> </a:t>
            </a:r>
            <a:r>
              <a:rPr lang="en-US" sz="2200" dirty="0" err="1" smtClean="0">
                <a:solidFill>
                  <a:srgbClr val="00FFFF"/>
                </a:solidFill>
              </a:rPr>
              <a:t>menambah</a:t>
            </a:r>
            <a:r>
              <a:rPr lang="en-US" sz="2200" dirty="0" smtClean="0">
                <a:solidFill>
                  <a:srgbClr val="00FFFF"/>
                </a:solidFill>
              </a:rPr>
              <a:t> 1 unit </a:t>
            </a:r>
            <a:r>
              <a:rPr lang="en-US" sz="2200" dirty="0" err="1" smtClean="0">
                <a:solidFill>
                  <a:srgbClr val="00FFFF"/>
                </a:solidFill>
              </a:rPr>
              <a:t>barang</a:t>
            </a:r>
            <a:r>
              <a:rPr lang="en-US" sz="2200" dirty="0" smtClean="0">
                <a:solidFill>
                  <a:srgbClr val="00FFFF"/>
                </a:solidFill>
              </a:rPr>
              <a:t> x </a:t>
            </a:r>
            <a:r>
              <a:rPr lang="en-US" sz="2200" dirty="0" err="1" smtClean="0">
                <a:solidFill>
                  <a:srgbClr val="00FFFF"/>
                </a:solidFill>
              </a:rPr>
              <a:t>demi</a:t>
            </a:r>
            <a:r>
              <a:rPr lang="en-US" sz="2200" dirty="0" smtClean="0">
                <a:solidFill>
                  <a:srgbClr val="00FFFF"/>
                </a:solidFill>
              </a:rPr>
              <a:t> </a:t>
            </a:r>
            <a:r>
              <a:rPr lang="en-US" sz="2200" dirty="0" err="1" smtClean="0">
                <a:solidFill>
                  <a:srgbClr val="00FFFF"/>
                </a:solidFill>
              </a:rPr>
              <a:t>menjaga</a:t>
            </a:r>
            <a:r>
              <a:rPr lang="en-US" sz="2200" dirty="0" smtClean="0">
                <a:solidFill>
                  <a:srgbClr val="00FFFF"/>
                </a:solidFill>
              </a:rPr>
              <a:t> Tk. </a:t>
            </a:r>
            <a:r>
              <a:rPr lang="en-US" sz="2200" dirty="0" err="1" smtClean="0">
                <a:solidFill>
                  <a:srgbClr val="00FFFF"/>
                </a:solidFill>
              </a:rPr>
              <a:t>Kepuasan</a:t>
            </a:r>
            <a:r>
              <a:rPr lang="en-US" sz="2200" dirty="0" smtClean="0">
                <a:solidFill>
                  <a:srgbClr val="00FFFF"/>
                </a:solidFill>
              </a:rPr>
              <a:t> yang </a:t>
            </a:r>
            <a:r>
              <a:rPr lang="en-US" sz="2200" dirty="0" err="1" smtClean="0">
                <a:solidFill>
                  <a:srgbClr val="00FFFF"/>
                </a:solidFill>
              </a:rPr>
              <a:t>sama</a:t>
            </a:r>
            <a:endParaRPr lang="en-US" sz="2200" dirty="0" smtClean="0">
              <a:solidFill>
                <a:srgbClr val="00FFFF"/>
              </a:solidFill>
            </a:endParaRPr>
          </a:p>
        </p:txBody>
      </p:sp>
      <p:sp>
        <p:nvSpPr>
          <p:cNvPr id="18" name="Arc 17"/>
          <p:cNvSpPr/>
          <p:nvPr/>
        </p:nvSpPr>
        <p:spPr>
          <a:xfrm rot="10800000">
            <a:off x="762001" y="914400"/>
            <a:ext cx="6172200" cy="5105400"/>
          </a:xfrm>
          <a:prstGeom prst="arc">
            <a:avLst/>
          </a:prstGeom>
          <a:ln>
            <a:solidFill>
              <a:srgbClr val="FFFF00"/>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9" name="Arc 18"/>
          <p:cNvSpPr/>
          <p:nvPr/>
        </p:nvSpPr>
        <p:spPr>
          <a:xfrm rot="10800000">
            <a:off x="1142998" y="990600"/>
            <a:ext cx="5791199" cy="4724398"/>
          </a:xfrm>
          <a:prstGeom prst="arc">
            <a:avLst>
              <a:gd name="adj1" fmla="val 16392075"/>
              <a:gd name="adj2" fmla="val 0"/>
            </a:avLst>
          </a:prstGeom>
          <a:ln>
            <a:solidFill>
              <a:srgbClr val="11ED4B"/>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20" name="Line 16"/>
          <p:cNvSpPr>
            <a:spLocks noChangeShapeType="1"/>
          </p:cNvSpPr>
          <p:nvPr/>
        </p:nvSpPr>
        <p:spPr bwMode="auto">
          <a:xfrm rot="120000" flipH="1" flipV="1">
            <a:off x="1624121" y="5181219"/>
            <a:ext cx="45719" cy="137160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1633028" y="4826913"/>
            <a:ext cx="348172" cy="430887"/>
          </a:xfrm>
          <a:prstGeom prst="rect">
            <a:avLst/>
          </a:prstGeom>
          <a:noFill/>
          <a:ln w="9525">
            <a:noFill/>
            <a:miter lim="800000"/>
            <a:headEnd/>
            <a:tailEnd/>
          </a:ln>
          <a:effectLst/>
        </p:spPr>
        <p:txBody>
          <a:bodyPr wrap="none">
            <a:spAutoFit/>
          </a:bodyPr>
          <a:lstStyle/>
          <a:p>
            <a:r>
              <a:rPr lang="en-US" sz="2200" dirty="0" smtClean="0">
                <a:solidFill>
                  <a:srgbClr val="FF00FF"/>
                </a:solidFill>
              </a:rPr>
              <a:t>A</a:t>
            </a:r>
            <a:endParaRPr lang="en-US" sz="2200" dirty="0">
              <a:solidFill>
                <a:srgbClr val="FF00FF"/>
              </a:solidFill>
            </a:endParaRPr>
          </a:p>
        </p:txBody>
      </p:sp>
      <p:sp>
        <p:nvSpPr>
          <p:cNvPr id="22" name="Line 16"/>
          <p:cNvSpPr>
            <a:spLocks noChangeShapeType="1"/>
          </p:cNvSpPr>
          <p:nvPr/>
        </p:nvSpPr>
        <p:spPr bwMode="auto">
          <a:xfrm rot="120000" flipV="1">
            <a:off x="457627" y="5202848"/>
            <a:ext cx="1218458"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463" y="5593169"/>
            <a:ext cx="1752597"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4" name="Line 16"/>
          <p:cNvSpPr>
            <a:spLocks noChangeShapeType="1"/>
          </p:cNvSpPr>
          <p:nvPr/>
        </p:nvSpPr>
        <p:spPr bwMode="auto">
          <a:xfrm rot="120000" flipH="1" flipV="1">
            <a:off x="2146544" y="5623068"/>
            <a:ext cx="45719" cy="100584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80000" flipH="1" flipV="1">
            <a:off x="1000914" y="4572964"/>
            <a:ext cx="89505" cy="20116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6" name="Line 16"/>
          <p:cNvSpPr>
            <a:spLocks noChangeShapeType="1"/>
          </p:cNvSpPr>
          <p:nvPr/>
        </p:nvSpPr>
        <p:spPr bwMode="auto">
          <a:xfrm rot="120000" flipV="1">
            <a:off x="457832" y="4505357"/>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7" name="Text Box 18"/>
          <p:cNvSpPr txBox="1">
            <a:spLocks noChangeArrowheads="1"/>
          </p:cNvSpPr>
          <p:nvPr/>
        </p:nvSpPr>
        <p:spPr bwMode="auto">
          <a:xfrm>
            <a:off x="2090228" y="5284113"/>
            <a:ext cx="338554"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B</a:t>
            </a:r>
            <a:endParaRPr lang="en-US" sz="2200" dirty="0">
              <a:solidFill>
                <a:srgbClr val="CC99FF"/>
              </a:solidFill>
            </a:endParaRPr>
          </a:p>
        </p:txBody>
      </p:sp>
      <p:sp>
        <p:nvSpPr>
          <p:cNvPr id="28" name="Text Box 18"/>
          <p:cNvSpPr txBox="1">
            <a:spLocks noChangeArrowheads="1"/>
          </p:cNvSpPr>
          <p:nvPr/>
        </p:nvSpPr>
        <p:spPr bwMode="auto">
          <a:xfrm>
            <a:off x="1033046" y="4217313"/>
            <a:ext cx="335348"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C</a:t>
            </a:r>
            <a:endParaRPr lang="en-US" sz="2200" dirty="0">
              <a:solidFill>
                <a:srgbClr val="CC99FF"/>
              </a:solidFill>
            </a:endParaRPr>
          </a:p>
        </p:txBody>
      </p:sp>
      <p:sp>
        <p:nvSpPr>
          <p:cNvPr id="29" name="Rectangle 28"/>
          <p:cNvSpPr/>
          <p:nvPr/>
        </p:nvSpPr>
        <p:spPr>
          <a:xfrm>
            <a:off x="2057400" y="2438400"/>
            <a:ext cx="2438400" cy="19050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FF00FF"/>
                </a:solidFill>
              </a:rPr>
              <a:t>A= </a:t>
            </a:r>
            <a:r>
              <a:rPr lang="en-US" dirty="0" err="1" smtClean="0">
                <a:solidFill>
                  <a:srgbClr val="FF00FF"/>
                </a:solidFill>
              </a:rPr>
              <a:t>kepuasan</a:t>
            </a:r>
            <a:r>
              <a:rPr lang="en-US" dirty="0" smtClean="0">
                <a:solidFill>
                  <a:srgbClr val="FF00FF"/>
                </a:solidFill>
              </a:rPr>
              <a:t> </a:t>
            </a:r>
            <a:r>
              <a:rPr lang="en-US" dirty="0" err="1" smtClean="0">
                <a:solidFill>
                  <a:srgbClr val="FF00FF"/>
                </a:solidFill>
              </a:rPr>
              <a:t>dengan</a:t>
            </a:r>
            <a:r>
              <a:rPr lang="en-US" dirty="0" smtClean="0">
                <a:solidFill>
                  <a:srgbClr val="FF00FF"/>
                </a:solidFill>
              </a:rPr>
              <a:t> </a:t>
            </a:r>
            <a:r>
              <a:rPr lang="en-US" dirty="0" err="1" smtClean="0">
                <a:solidFill>
                  <a:srgbClr val="FF00FF"/>
                </a:solidFill>
              </a:rPr>
              <a:t>jumlah</a:t>
            </a:r>
            <a:r>
              <a:rPr lang="en-US" dirty="0" smtClean="0">
                <a:solidFill>
                  <a:srgbClr val="FF00FF"/>
                </a:solidFill>
              </a:rPr>
              <a:t> </a:t>
            </a:r>
            <a:r>
              <a:rPr lang="en-US" dirty="0" err="1" smtClean="0">
                <a:solidFill>
                  <a:srgbClr val="FF00FF"/>
                </a:solidFill>
              </a:rPr>
              <a:t>barang</a:t>
            </a:r>
            <a:r>
              <a:rPr lang="en-US" dirty="0" smtClean="0">
                <a:solidFill>
                  <a:srgbClr val="FF00FF"/>
                </a:solidFill>
              </a:rPr>
              <a:t> x </a:t>
            </a:r>
            <a:r>
              <a:rPr lang="en-US" dirty="0" err="1" smtClean="0">
                <a:solidFill>
                  <a:srgbClr val="FF00FF"/>
                </a:solidFill>
              </a:rPr>
              <a:t>dan</a:t>
            </a:r>
            <a:r>
              <a:rPr lang="en-US" dirty="0" smtClean="0">
                <a:solidFill>
                  <a:srgbClr val="FF00FF"/>
                </a:solidFill>
              </a:rPr>
              <a:t> y </a:t>
            </a:r>
            <a:r>
              <a:rPr lang="en-US" dirty="0" err="1" smtClean="0">
                <a:solidFill>
                  <a:srgbClr val="FF00FF"/>
                </a:solidFill>
              </a:rPr>
              <a:t>sama</a:t>
            </a:r>
            <a:endParaRPr lang="en-US" dirty="0" smtClean="0">
              <a:solidFill>
                <a:srgbClr val="FF00FF"/>
              </a:solidFill>
            </a:endParaRPr>
          </a:p>
          <a:p>
            <a:r>
              <a:rPr lang="en-US" dirty="0" smtClean="0">
                <a:solidFill>
                  <a:srgbClr val="CC99FF"/>
                </a:solidFill>
              </a:rPr>
              <a:t>B=</a:t>
            </a:r>
            <a:r>
              <a:rPr lang="en-US" dirty="0" err="1" smtClean="0">
                <a:solidFill>
                  <a:srgbClr val="CC99FF"/>
                </a:solidFill>
              </a:rPr>
              <a:t>kepuasan</a:t>
            </a:r>
            <a:r>
              <a:rPr lang="en-US" dirty="0" smtClean="0">
                <a:solidFill>
                  <a:srgbClr val="CC99FF"/>
                </a:solidFill>
              </a:rPr>
              <a:t> </a:t>
            </a:r>
            <a:r>
              <a:rPr lang="en-US" dirty="0" err="1" smtClean="0">
                <a:solidFill>
                  <a:srgbClr val="CC99FF"/>
                </a:solidFill>
              </a:rPr>
              <a:t>dengan</a:t>
            </a:r>
            <a:r>
              <a:rPr lang="en-US" dirty="0" smtClean="0">
                <a:solidFill>
                  <a:srgbClr val="CC99FF"/>
                </a:solidFill>
              </a:rPr>
              <a:t> </a:t>
            </a:r>
            <a:r>
              <a:rPr lang="en-US" dirty="0" err="1" smtClean="0">
                <a:solidFill>
                  <a:srgbClr val="CC99FF"/>
                </a:solidFill>
              </a:rPr>
              <a:t>menambah</a:t>
            </a:r>
            <a:r>
              <a:rPr lang="en-US" dirty="0" smtClean="0">
                <a:solidFill>
                  <a:srgbClr val="CC99FF"/>
                </a:solidFill>
              </a:rPr>
              <a:t> </a:t>
            </a:r>
            <a:r>
              <a:rPr lang="en-US" dirty="0" err="1" smtClean="0">
                <a:solidFill>
                  <a:srgbClr val="CC99FF"/>
                </a:solidFill>
              </a:rPr>
              <a:t>barang</a:t>
            </a:r>
            <a:r>
              <a:rPr lang="en-US" dirty="0" smtClean="0">
                <a:solidFill>
                  <a:srgbClr val="CC99FF"/>
                </a:solidFill>
              </a:rPr>
              <a:t> x </a:t>
            </a:r>
            <a:r>
              <a:rPr lang="en-US" dirty="0" err="1" smtClean="0">
                <a:solidFill>
                  <a:srgbClr val="CC99FF"/>
                </a:solidFill>
              </a:rPr>
              <a:t>namun</a:t>
            </a:r>
            <a:r>
              <a:rPr lang="en-US" dirty="0" smtClean="0">
                <a:solidFill>
                  <a:srgbClr val="CC99FF"/>
                </a:solidFill>
              </a:rPr>
              <a:t> </a:t>
            </a:r>
            <a:r>
              <a:rPr lang="en-US" dirty="0" err="1" smtClean="0">
                <a:solidFill>
                  <a:srgbClr val="CC99FF"/>
                </a:solidFill>
              </a:rPr>
              <a:t>barang</a:t>
            </a:r>
            <a:r>
              <a:rPr lang="en-US" dirty="0" smtClean="0">
                <a:solidFill>
                  <a:srgbClr val="CC99FF"/>
                </a:solidFill>
              </a:rPr>
              <a:t> y </a:t>
            </a:r>
            <a:r>
              <a:rPr lang="en-US" dirty="0" err="1" smtClean="0">
                <a:solidFill>
                  <a:srgbClr val="CC99FF"/>
                </a:solidFill>
              </a:rPr>
              <a:t>berkurang</a:t>
            </a:r>
            <a:endParaRPr lang="en-US" dirty="0" smtClean="0">
              <a:solidFill>
                <a:srgbClr val="CC99FF"/>
              </a:solidFill>
            </a:endParaRPr>
          </a:p>
        </p:txBody>
      </p:sp>
      <p:sp>
        <p:nvSpPr>
          <p:cNvPr id="30" name="Action Button: Home 29">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2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52400"/>
            <a:ext cx="89154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FF"/>
                </a:solidFill>
              </a:rPr>
              <a:t>Garis</a:t>
            </a:r>
            <a:r>
              <a:rPr lang="en-US" sz="2200" b="1" dirty="0" smtClean="0">
                <a:solidFill>
                  <a:srgbClr val="00FFFF"/>
                </a:solidFill>
              </a:rPr>
              <a:t> </a:t>
            </a:r>
            <a:r>
              <a:rPr lang="en-US" sz="2200" b="1" dirty="0" err="1" smtClean="0">
                <a:solidFill>
                  <a:srgbClr val="00FFFF"/>
                </a:solidFill>
              </a:rPr>
              <a:t>anggaran</a:t>
            </a:r>
            <a:r>
              <a:rPr lang="en-US" sz="2200" b="1" dirty="0" smtClean="0">
                <a:solidFill>
                  <a:srgbClr val="00FFFF"/>
                </a:solidFill>
              </a:rPr>
              <a:t> (Budget Line)</a:t>
            </a:r>
          </a:p>
          <a:p>
            <a:pPr algn="ctr"/>
            <a:r>
              <a:rPr lang="en-US" sz="2200" dirty="0" err="1" smtClean="0">
                <a:solidFill>
                  <a:srgbClr val="FFFF00"/>
                </a:solidFill>
              </a:rPr>
              <a:t>Kurva</a:t>
            </a:r>
            <a:r>
              <a:rPr lang="en-US" sz="2200" dirty="0" smtClean="0">
                <a:solidFill>
                  <a:srgbClr val="FFFF00"/>
                </a:solidFill>
              </a:rPr>
              <a:t> </a:t>
            </a:r>
            <a:r>
              <a:rPr lang="en-US" sz="2200" dirty="0" err="1" smtClean="0">
                <a:solidFill>
                  <a:srgbClr val="FFFF00"/>
                </a:solidFill>
              </a:rPr>
              <a:t>garis</a:t>
            </a:r>
            <a:r>
              <a:rPr lang="en-US" sz="2200" dirty="0" smtClean="0">
                <a:solidFill>
                  <a:srgbClr val="FFFF00"/>
                </a:solidFill>
              </a:rPr>
              <a:t> </a:t>
            </a:r>
            <a:r>
              <a:rPr lang="en-US" sz="2200" dirty="0" err="1" smtClean="0">
                <a:solidFill>
                  <a:srgbClr val="FFFF00"/>
                </a:solidFill>
              </a:rPr>
              <a:t>anggaran</a:t>
            </a:r>
            <a:r>
              <a:rPr lang="en-US" sz="2200" dirty="0" smtClean="0">
                <a:solidFill>
                  <a:srgbClr val="FFFF00"/>
                </a:solidFill>
              </a:rPr>
              <a:t> (</a:t>
            </a:r>
            <a:r>
              <a:rPr lang="en-US" sz="2200" dirty="0" err="1" smtClean="0">
                <a:solidFill>
                  <a:srgbClr val="FFFF00"/>
                </a:solidFill>
              </a:rPr>
              <a:t>tingkat</a:t>
            </a:r>
            <a:r>
              <a:rPr lang="en-US" sz="2200" dirty="0" smtClean="0">
                <a:solidFill>
                  <a:srgbClr val="FFFF00"/>
                </a:solidFill>
              </a:rPr>
              <a:t> </a:t>
            </a:r>
            <a:r>
              <a:rPr lang="en-US" sz="2200" dirty="0" err="1" smtClean="0">
                <a:solidFill>
                  <a:srgbClr val="FFFF00"/>
                </a:solidFill>
              </a:rPr>
              <a:t>kemampuan</a:t>
            </a:r>
            <a:r>
              <a:rPr lang="en-US" sz="2200" dirty="0" smtClean="0">
                <a:solidFill>
                  <a:srgbClr val="FFFF00"/>
                </a:solidFill>
              </a:rPr>
              <a:t>) </a:t>
            </a:r>
            <a:r>
              <a:rPr lang="en-US" sz="2200" dirty="0" err="1" smtClean="0">
                <a:solidFill>
                  <a:srgbClr val="FFFF00"/>
                </a:solidFill>
              </a:rPr>
              <a:t>bersingungan</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kurva</a:t>
            </a:r>
            <a:r>
              <a:rPr lang="en-US" sz="2200" dirty="0" smtClean="0">
                <a:solidFill>
                  <a:srgbClr val="FFFF00"/>
                </a:solidFill>
              </a:rPr>
              <a:t> </a:t>
            </a:r>
            <a:r>
              <a:rPr lang="en-US" sz="2200" dirty="0" err="1" smtClean="0">
                <a:solidFill>
                  <a:srgbClr val="FFFF00"/>
                </a:solidFill>
              </a:rPr>
              <a:t>indiferensi</a:t>
            </a:r>
            <a:r>
              <a:rPr lang="en-US" sz="2200" dirty="0" smtClean="0">
                <a:solidFill>
                  <a:srgbClr val="FFFF00"/>
                </a:solidFill>
              </a:rPr>
              <a:t> (</a:t>
            </a:r>
            <a:r>
              <a:rPr lang="en-US" sz="2200" dirty="0" err="1" smtClean="0">
                <a:solidFill>
                  <a:srgbClr val="FFFF00"/>
                </a:solidFill>
              </a:rPr>
              <a:t>tingkat</a:t>
            </a:r>
            <a:r>
              <a:rPr lang="en-US" sz="2200" dirty="0" smtClean="0">
                <a:solidFill>
                  <a:srgbClr val="FFFF00"/>
                </a:solidFill>
              </a:rPr>
              <a:t> </a:t>
            </a:r>
            <a:r>
              <a:rPr lang="en-US" sz="2200" dirty="0" err="1" smtClean="0">
                <a:solidFill>
                  <a:srgbClr val="FFFF00"/>
                </a:solidFill>
              </a:rPr>
              <a:t>kepuasan</a:t>
            </a:r>
            <a:r>
              <a:rPr lang="en-US" sz="2200" dirty="0" smtClean="0">
                <a:solidFill>
                  <a:srgbClr val="FFFF00"/>
                </a:solidFill>
              </a:rPr>
              <a:t>) </a:t>
            </a:r>
            <a:r>
              <a:rPr lang="en-US" sz="2200" dirty="0" err="1" smtClean="0">
                <a:solidFill>
                  <a:srgbClr val="FFFF00"/>
                </a:solidFill>
              </a:rPr>
              <a:t>sesuai</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prinsip</a:t>
            </a:r>
            <a:r>
              <a:rPr lang="en-US" sz="2200" dirty="0" smtClean="0">
                <a:solidFill>
                  <a:srgbClr val="FFFF00"/>
                </a:solidFill>
              </a:rPr>
              <a:t> </a:t>
            </a:r>
            <a:r>
              <a:rPr lang="en-US" sz="2200" dirty="0" err="1" smtClean="0">
                <a:solidFill>
                  <a:srgbClr val="FFFF00"/>
                </a:solidFill>
              </a:rPr>
              <a:t>ekonomi</a:t>
            </a:r>
            <a:endParaRPr lang="en-US" sz="2200" dirty="0" smtClean="0">
              <a:solidFill>
                <a:srgbClr val="FFFF00"/>
              </a:solidFill>
            </a:endParaRPr>
          </a:p>
        </p:txBody>
      </p:sp>
      <p:sp>
        <p:nvSpPr>
          <p:cNvPr id="8" name="Text Box 18"/>
          <p:cNvSpPr txBox="1">
            <a:spLocks noChangeArrowheads="1"/>
          </p:cNvSpPr>
          <p:nvPr/>
        </p:nvSpPr>
        <p:spPr bwMode="auto">
          <a:xfrm>
            <a:off x="0" y="2209800"/>
            <a:ext cx="470000"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10</a:t>
            </a:r>
            <a:endParaRPr lang="en-US" sz="2200" dirty="0">
              <a:solidFill>
                <a:srgbClr val="00CC99"/>
              </a:solidFill>
            </a:endParaRPr>
          </a:p>
        </p:txBody>
      </p:sp>
      <p:sp>
        <p:nvSpPr>
          <p:cNvPr id="11" name="Text Box 17"/>
          <p:cNvSpPr txBox="1">
            <a:spLocks noChangeArrowheads="1"/>
          </p:cNvSpPr>
          <p:nvPr/>
        </p:nvSpPr>
        <p:spPr bwMode="auto">
          <a:xfrm>
            <a:off x="609601" y="1600200"/>
            <a:ext cx="6095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BL*</a:t>
            </a:r>
            <a:endParaRPr lang="en-US" sz="2200" dirty="0">
              <a:solidFill>
                <a:srgbClr val="CCFF33"/>
              </a:solidFill>
            </a:endParaRPr>
          </a:p>
        </p:txBody>
      </p:sp>
      <p:sp>
        <p:nvSpPr>
          <p:cNvPr id="12" name="Line 6"/>
          <p:cNvSpPr>
            <a:spLocks noChangeShapeType="1"/>
          </p:cNvSpPr>
          <p:nvPr/>
        </p:nvSpPr>
        <p:spPr bwMode="auto">
          <a:xfrm>
            <a:off x="457201" y="1600200"/>
            <a:ext cx="0" cy="26517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4191000"/>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1219200"/>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15" name="Text Box 12"/>
          <p:cNvSpPr txBox="1">
            <a:spLocks noChangeArrowheads="1"/>
          </p:cNvSpPr>
          <p:nvPr/>
        </p:nvSpPr>
        <p:spPr bwMode="auto">
          <a:xfrm>
            <a:off x="3429000" y="3760113"/>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17" name="Rectangle 16"/>
          <p:cNvSpPr/>
          <p:nvPr/>
        </p:nvSpPr>
        <p:spPr>
          <a:xfrm>
            <a:off x="6248400" y="1397913"/>
            <a:ext cx="2667000" cy="15240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err="1" smtClean="0">
                <a:solidFill>
                  <a:srgbClr val="00FF99"/>
                </a:solidFill>
              </a:rPr>
              <a:t>Garis</a:t>
            </a:r>
            <a:r>
              <a:rPr lang="en-US" sz="2000" dirty="0" smtClean="0">
                <a:solidFill>
                  <a:srgbClr val="00FF99"/>
                </a:solidFill>
              </a:rPr>
              <a:t> </a:t>
            </a:r>
            <a:r>
              <a:rPr lang="en-US" sz="2000" dirty="0" err="1" smtClean="0">
                <a:solidFill>
                  <a:srgbClr val="00FF99"/>
                </a:solidFill>
              </a:rPr>
              <a:t>anggaran</a:t>
            </a:r>
            <a:r>
              <a:rPr lang="en-US" sz="2000" dirty="0" smtClean="0">
                <a:solidFill>
                  <a:srgbClr val="00FF99"/>
                </a:solidFill>
              </a:rPr>
              <a:t>  </a:t>
            </a:r>
            <a:r>
              <a:rPr lang="en-US" sz="2000" dirty="0" err="1" smtClean="0">
                <a:solidFill>
                  <a:srgbClr val="00FF99"/>
                </a:solidFill>
              </a:rPr>
              <a:t>bergeser</a:t>
            </a:r>
            <a:r>
              <a:rPr lang="en-US" sz="2000" dirty="0" smtClean="0">
                <a:solidFill>
                  <a:srgbClr val="00FF99"/>
                </a:solidFill>
              </a:rPr>
              <a:t> </a:t>
            </a:r>
            <a:r>
              <a:rPr lang="en-US" sz="2000" dirty="0" err="1" smtClean="0">
                <a:solidFill>
                  <a:srgbClr val="00FF99"/>
                </a:solidFill>
              </a:rPr>
              <a:t>ke</a:t>
            </a:r>
            <a:r>
              <a:rPr lang="en-US" sz="2000" dirty="0" smtClean="0">
                <a:solidFill>
                  <a:srgbClr val="00FF99"/>
                </a:solidFill>
              </a:rPr>
              <a:t> </a:t>
            </a:r>
            <a:r>
              <a:rPr lang="en-US" sz="2000" dirty="0" err="1" smtClean="0">
                <a:solidFill>
                  <a:srgbClr val="00FF99"/>
                </a:solidFill>
              </a:rPr>
              <a:t>kanan</a:t>
            </a:r>
            <a:r>
              <a:rPr lang="en-US" sz="2000" dirty="0" smtClean="0">
                <a:solidFill>
                  <a:srgbClr val="00FF99"/>
                </a:solidFill>
              </a:rPr>
              <a:t> </a:t>
            </a:r>
            <a:r>
              <a:rPr lang="en-US" sz="2000" dirty="0" err="1" smtClean="0">
                <a:solidFill>
                  <a:srgbClr val="00FF99"/>
                </a:solidFill>
              </a:rPr>
              <a:t>sejajar</a:t>
            </a:r>
            <a:r>
              <a:rPr lang="en-US" sz="2000" dirty="0" smtClean="0">
                <a:solidFill>
                  <a:srgbClr val="00FF99"/>
                </a:solidFill>
              </a:rPr>
              <a:t> </a:t>
            </a:r>
            <a:r>
              <a:rPr lang="en-US" sz="2000" dirty="0" err="1" smtClean="0">
                <a:solidFill>
                  <a:srgbClr val="00FF99"/>
                </a:solidFill>
              </a:rPr>
              <a:t>karena</a:t>
            </a:r>
            <a:r>
              <a:rPr lang="en-US" sz="2000" dirty="0" smtClean="0">
                <a:solidFill>
                  <a:srgbClr val="00FF99"/>
                </a:solidFill>
              </a:rPr>
              <a:t> </a:t>
            </a:r>
            <a:r>
              <a:rPr lang="en-US" sz="2000" dirty="0" err="1" smtClean="0">
                <a:solidFill>
                  <a:srgbClr val="00FF99"/>
                </a:solidFill>
              </a:rPr>
              <a:t>pendapatan</a:t>
            </a:r>
            <a:r>
              <a:rPr lang="en-US" sz="2000" dirty="0" smtClean="0">
                <a:solidFill>
                  <a:srgbClr val="00FF99"/>
                </a:solidFill>
              </a:rPr>
              <a:t> </a:t>
            </a:r>
            <a:r>
              <a:rPr lang="en-US" sz="2000" dirty="0" err="1" smtClean="0">
                <a:solidFill>
                  <a:srgbClr val="00FF99"/>
                </a:solidFill>
              </a:rPr>
              <a:t>meningkat</a:t>
            </a:r>
            <a:r>
              <a:rPr lang="en-US" sz="2000" dirty="0" smtClean="0">
                <a:solidFill>
                  <a:srgbClr val="00FF99"/>
                </a:solidFill>
              </a:rPr>
              <a:t> </a:t>
            </a:r>
            <a:r>
              <a:rPr lang="en-US" sz="2000" dirty="0" err="1" smtClean="0">
                <a:solidFill>
                  <a:srgbClr val="00FF99"/>
                </a:solidFill>
              </a:rPr>
              <a:t>harga</a:t>
            </a:r>
            <a:r>
              <a:rPr lang="en-US" sz="2000" dirty="0" smtClean="0">
                <a:solidFill>
                  <a:srgbClr val="00FF99"/>
                </a:solidFill>
              </a:rPr>
              <a:t> </a:t>
            </a:r>
            <a:r>
              <a:rPr lang="en-US" sz="2000" dirty="0" err="1" smtClean="0">
                <a:solidFill>
                  <a:srgbClr val="00FF99"/>
                </a:solidFill>
              </a:rPr>
              <a:t>barang</a:t>
            </a:r>
            <a:r>
              <a:rPr lang="en-US" sz="2000" dirty="0" smtClean="0">
                <a:solidFill>
                  <a:srgbClr val="00FF99"/>
                </a:solidFill>
              </a:rPr>
              <a:t> </a:t>
            </a:r>
            <a:r>
              <a:rPr lang="en-US" sz="2000" dirty="0" err="1" smtClean="0">
                <a:solidFill>
                  <a:srgbClr val="00FF99"/>
                </a:solidFill>
              </a:rPr>
              <a:t>tetap</a:t>
            </a:r>
            <a:endParaRPr lang="en-US" sz="2000" dirty="0" smtClean="0">
              <a:solidFill>
                <a:srgbClr val="00FF99"/>
              </a:solidFill>
            </a:endParaRPr>
          </a:p>
        </p:txBody>
      </p:sp>
      <p:sp>
        <p:nvSpPr>
          <p:cNvPr id="20" name="Line 16"/>
          <p:cNvSpPr>
            <a:spLocks noChangeShapeType="1"/>
          </p:cNvSpPr>
          <p:nvPr/>
        </p:nvSpPr>
        <p:spPr bwMode="auto">
          <a:xfrm rot="120000" flipH="1" flipV="1">
            <a:off x="1628909" y="3097590"/>
            <a:ext cx="45719" cy="10972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1633028" y="2743200"/>
            <a:ext cx="348172" cy="430887"/>
          </a:xfrm>
          <a:prstGeom prst="rect">
            <a:avLst/>
          </a:prstGeom>
          <a:noFill/>
          <a:ln w="9525">
            <a:noFill/>
            <a:miter lim="800000"/>
            <a:headEnd/>
            <a:tailEnd/>
          </a:ln>
          <a:effectLst/>
        </p:spPr>
        <p:txBody>
          <a:bodyPr wrap="none">
            <a:spAutoFit/>
          </a:bodyPr>
          <a:lstStyle/>
          <a:p>
            <a:r>
              <a:rPr lang="en-US" sz="2200" dirty="0" smtClean="0">
                <a:solidFill>
                  <a:srgbClr val="FF00FF"/>
                </a:solidFill>
              </a:rPr>
              <a:t>A</a:t>
            </a:r>
            <a:endParaRPr lang="en-US" sz="2200" dirty="0">
              <a:solidFill>
                <a:srgbClr val="FF00FF"/>
              </a:solidFill>
            </a:endParaRPr>
          </a:p>
        </p:txBody>
      </p:sp>
      <p:sp>
        <p:nvSpPr>
          <p:cNvPr id="22" name="Line 16"/>
          <p:cNvSpPr>
            <a:spLocks noChangeShapeType="1"/>
          </p:cNvSpPr>
          <p:nvPr/>
        </p:nvSpPr>
        <p:spPr bwMode="auto">
          <a:xfrm rot="120000" flipV="1">
            <a:off x="457627" y="3119135"/>
            <a:ext cx="1218458"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496" y="3579450"/>
            <a:ext cx="164592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4" name="Line 16"/>
          <p:cNvSpPr>
            <a:spLocks noChangeShapeType="1"/>
          </p:cNvSpPr>
          <p:nvPr/>
        </p:nvSpPr>
        <p:spPr bwMode="auto">
          <a:xfrm rot="120000" flipH="1" flipV="1">
            <a:off x="2152928" y="3539467"/>
            <a:ext cx="45719" cy="6400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80000" flipH="1" flipV="1">
            <a:off x="1008093" y="2489440"/>
            <a:ext cx="89505" cy="173736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6" name="Line 16"/>
          <p:cNvSpPr>
            <a:spLocks noChangeShapeType="1"/>
          </p:cNvSpPr>
          <p:nvPr/>
        </p:nvSpPr>
        <p:spPr bwMode="auto">
          <a:xfrm rot="120000" flipV="1">
            <a:off x="457832" y="2421644"/>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7" name="Text Box 18"/>
          <p:cNvSpPr txBox="1">
            <a:spLocks noChangeArrowheads="1"/>
          </p:cNvSpPr>
          <p:nvPr/>
        </p:nvSpPr>
        <p:spPr bwMode="auto">
          <a:xfrm>
            <a:off x="2090228" y="3200400"/>
            <a:ext cx="338554"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B</a:t>
            </a:r>
            <a:endParaRPr lang="en-US" sz="2200" dirty="0">
              <a:solidFill>
                <a:srgbClr val="CC99FF"/>
              </a:solidFill>
            </a:endParaRPr>
          </a:p>
        </p:txBody>
      </p:sp>
      <p:sp>
        <p:nvSpPr>
          <p:cNvPr id="28" name="Text Box 18"/>
          <p:cNvSpPr txBox="1">
            <a:spLocks noChangeArrowheads="1"/>
          </p:cNvSpPr>
          <p:nvPr/>
        </p:nvSpPr>
        <p:spPr bwMode="auto">
          <a:xfrm>
            <a:off x="1033046" y="2133600"/>
            <a:ext cx="335348"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C</a:t>
            </a:r>
            <a:endParaRPr lang="en-US" sz="2200" dirty="0">
              <a:solidFill>
                <a:srgbClr val="CC99FF"/>
              </a:solidFill>
            </a:endParaRPr>
          </a:p>
        </p:txBody>
      </p:sp>
      <p:sp>
        <p:nvSpPr>
          <p:cNvPr id="30" name="Line 16"/>
          <p:cNvSpPr>
            <a:spLocks noChangeShapeType="1"/>
          </p:cNvSpPr>
          <p:nvPr/>
        </p:nvSpPr>
        <p:spPr bwMode="auto">
          <a:xfrm rot="120000" flipH="1" flipV="1">
            <a:off x="416676" y="1869409"/>
            <a:ext cx="2367047" cy="228098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1" name="Text Box 18"/>
          <p:cNvSpPr txBox="1">
            <a:spLocks noChangeArrowheads="1"/>
          </p:cNvSpPr>
          <p:nvPr/>
        </p:nvSpPr>
        <p:spPr bwMode="auto">
          <a:xfrm>
            <a:off x="129866" y="28194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8</a:t>
            </a:r>
            <a:endParaRPr lang="en-US" sz="2200" dirty="0">
              <a:solidFill>
                <a:srgbClr val="00CC99"/>
              </a:solidFill>
            </a:endParaRPr>
          </a:p>
        </p:txBody>
      </p:sp>
      <p:sp>
        <p:nvSpPr>
          <p:cNvPr id="32" name="Text Box 18"/>
          <p:cNvSpPr txBox="1">
            <a:spLocks noChangeArrowheads="1"/>
          </p:cNvSpPr>
          <p:nvPr/>
        </p:nvSpPr>
        <p:spPr bwMode="auto">
          <a:xfrm>
            <a:off x="129866" y="3302913"/>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33" name="Text Box 18"/>
          <p:cNvSpPr txBox="1">
            <a:spLocks noChangeArrowheads="1"/>
          </p:cNvSpPr>
          <p:nvPr/>
        </p:nvSpPr>
        <p:spPr bwMode="auto">
          <a:xfrm>
            <a:off x="838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4</a:t>
            </a:r>
            <a:endParaRPr lang="en-US" sz="2200" dirty="0">
              <a:solidFill>
                <a:srgbClr val="00CC99"/>
              </a:solidFill>
            </a:endParaRPr>
          </a:p>
        </p:txBody>
      </p:sp>
      <p:sp>
        <p:nvSpPr>
          <p:cNvPr id="34" name="Text Box 18"/>
          <p:cNvSpPr txBox="1">
            <a:spLocks noChangeArrowheads="1"/>
          </p:cNvSpPr>
          <p:nvPr/>
        </p:nvSpPr>
        <p:spPr bwMode="auto">
          <a:xfrm>
            <a:off x="1501466"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5</a:t>
            </a:r>
            <a:endParaRPr lang="en-US" sz="2200" dirty="0">
              <a:solidFill>
                <a:srgbClr val="00CC99"/>
              </a:solidFill>
            </a:endParaRPr>
          </a:p>
        </p:txBody>
      </p:sp>
      <p:sp>
        <p:nvSpPr>
          <p:cNvPr id="35" name="Text Box 18"/>
          <p:cNvSpPr txBox="1">
            <a:spLocks noChangeArrowheads="1"/>
          </p:cNvSpPr>
          <p:nvPr/>
        </p:nvSpPr>
        <p:spPr bwMode="auto">
          <a:xfrm>
            <a:off x="1981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37" name="Text Box 17"/>
          <p:cNvSpPr txBox="1">
            <a:spLocks noChangeArrowheads="1"/>
          </p:cNvSpPr>
          <p:nvPr/>
        </p:nvSpPr>
        <p:spPr bwMode="auto">
          <a:xfrm>
            <a:off x="4419600" y="2769513"/>
            <a:ext cx="6095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BL</a:t>
            </a:r>
            <a:r>
              <a:rPr lang="en-US" dirty="0" smtClean="0">
                <a:solidFill>
                  <a:srgbClr val="CCFF33"/>
                </a:solidFill>
              </a:rPr>
              <a:t>1</a:t>
            </a:r>
            <a:endParaRPr lang="en-US" sz="2200" dirty="0">
              <a:solidFill>
                <a:srgbClr val="CCFF33"/>
              </a:solidFill>
            </a:endParaRPr>
          </a:p>
        </p:txBody>
      </p:sp>
      <p:sp>
        <p:nvSpPr>
          <p:cNvPr id="38" name="Line 6"/>
          <p:cNvSpPr>
            <a:spLocks noChangeShapeType="1"/>
          </p:cNvSpPr>
          <p:nvPr/>
        </p:nvSpPr>
        <p:spPr bwMode="auto">
          <a:xfrm>
            <a:off x="4393861" y="1702713"/>
            <a:ext cx="0" cy="1737360"/>
          </a:xfrm>
          <a:prstGeom prst="line">
            <a:avLst/>
          </a:prstGeom>
          <a:noFill/>
          <a:ln w="28575">
            <a:solidFill>
              <a:srgbClr val="FF00FF"/>
            </a:solidFill>
            <a:round/>
            <a:headEnd/>
            <a:tailEnd/>
          </a:ln>
          <a:effectLst/>
        </p:spPr>
        <p:txBody>
          <a:bodyPr/>
          <a:lstStyle/>
          <a:p>
            <a:endParaRPr lang="en-US"/>
          </a:p>
        </p:txBody>
      </p:sp>
      <p:sp>
        <p:nvSpPr>
          <p:cNvPr id="39" name="Line 7"/>
          <p:cNvSpPr>
            <a:spLocks noChangeShapeType="1"/>
          </p:cNvSpPr>
          <p:nvPr/>
        </p:nvSpPr>
        <p:spPr bwMode="auto">
          <a:xfrm>
            <a:off x="4393861" y="3409594"/>
            <a:ext cx="2468880" cy="45719"/>
          </a:xfrm>
          <a:prstGeom prst="line">
            <a:avLst/>
          </a:prstGeom>
          <a:noFill/>
          <a:ln w="28575">
            <a:solidFill>
              <a:srgbClr val="FF00FF"/>
            </a:solidFill>
            <a:round/>
            <a:headEnd/>
            <a:tailEnd/>
          </a:ln>
          <a:effectLst/>
        </p:spPr>
        <p:txBody>
          <a:bodyPr/>
          <a:lstStyle/>
          <a:p>
            <a:endParaRPr lang="en-US"/>
          </a:p>
        </p:txBody>
      </p:sp>
      <p:sp>
        <p:nvSpPr>
          <p:cNvPr id="40" name="Text Box 9"/>
          <p:cNvSpPr txBox="1">
            <a:spLocks noChangeArrowheads="1"/>
          </p:cNvSpPr>
          <p:nvPr/>
        </p:nvSpPr>
        <p:spPr bwMode="auto">
          <a:xfrm>
            <a:off x="4223736" y="1321713"/>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41" name="Text Box 12"/>
          <p:cNvSpPr txBox="1">
            <a:spLocks noChangeArrowheads="1"/>
          </p:cNvSpPr>
          <p:nvPr/>
        </p:nvSpPr>
        <p:spPr bwMode="auto">
          <a:xfrm>
            <a:off x="6858000" y="3379113"/>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51" name="Line 16"/>
          <p:cNvSpPr>
            <a:spLocks noChangeShapeType="1"/>
          </p:cNvSpPr>
          <p:nvPr/>
        </p:nvSpPr>
        <p:spPr bwMode="auto">
          <a:xfrm rot="120000" flipH="1" flipV="1">
            <a:off x="4375551" y="2329692"/>
            <a:ext cx="1281567" cy="102737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7" name="Line 16"/>
          <p:cNvSpPr>
            <a:spLocks noChangeShapeType="1"/>
          </p:cNvSpPr>
          <p:nvPr/>
        </p:nvSpPr>
        <p:spPr bwMode="auto">
          <a:xfrm rot="120000" flipH="1" flipV="1">
            <a:off x="4369941" y="1811948"/>
            <a:ext cx="1920240" cy="1554480"/>
          </a:xfrm>
          <a:prstGeom prst="line">
            <a:avLst/>
          </a:prstGeom>
          <a:ln>
            <a:solidFill>
              <a:srgbClr val="FB576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9" name="Text Box 17"/>
          <p:cNvSpPr txBox="1">
            <a:spLocks noChangeArrowheads="1"/>
          </p:cNvSpPr>
          <p:nvPr/>
        </p:nvSpPr>
        <p:spPr bwMode="auto">
          <a:xfrm>
            <a:off x="5410201" y="2159913"/>
            <a:ext cx="609599"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BL</a:t>
            </a:r>
            <a:r>
              <a:rPr lang="en-US" sz="1600" dirty="0" smtClean="0">
                <a:solidFill>
                  <a:srgbClr val="FF0000"/>
                </a:solidFill>
              </a:rPr>
              <a:t>2</a:t>
            </a:r>
            <a:endParaRPr lang="en-US" sz="2200" dirty="0">
              <a:solidFill>
                <a:srgbClr val="FF0000"/>
              </a:solidFill>
            </a:endParaRPr>
          </a:p>
        </p:txBody>
      </p:sp>
      <p:cxnSp>
        <p:nvCxnSpPr>
          <p:cNvPr id="61" name="Straight Arrow Connector 60"/>
          <p:cNvCxnSpPr/>
          <p:nvPr/>
        </p:nvCxnSpPr>
        <p:spPr>
          <a:xfrm>
            <a:off x="5105400" y="2769513"/>
            <a:ext cx="365760" cy="1588"/>
          </a:xfrm>
          <a:prstGeom prst="straightConnector1">
            <a:avLst/>
          </a:prstGeom>
          <a:ln>
            <a:solidFill>
              <a:srgbClr val="00FFFF"/>
            </a:solidFill>
            <a:tailEnd type="arrow"/>
          </a:ln>
        </p:spPr>
        <p:style>
          <a:lnRef idx="3">
            <a:schemeClr val="accent2"/>
          </a:lnRef>
          <a:fillRef idx="0">
            <a:schemeClr val="accent2"/>
          </a:fillRef>
          <a:effectRef idx="2">
            <a:schemeClr val="accent2"/>
          </a:effectRef>
          <a:fontRef idx="minor">
            <a:schemeClr val="tx1"/>
          </a:fontRef>
        </p:style>
      </p:cxnSp>
      <p:sp>
        <p:nvSpPr>
          <p:cNvPr id="63" name="Line 6"/>
          <p:cNvSpPr>
            <a:spLocks noChangeShapeType="1"/>
          </p:cNvSpPr>
          <p:nvPr/>
        </p:nvSpPr>
        <p:spPr bwMode="auto">
          <a:xfrm>
            <a:off x="4901521" y="4445913"/>
            <a:ext cx="0" cy="1737360"/>
          </a:xfrm>
          <a:prstGeom prst="line">
            <a:avLst/>
          </a:prstGeom>
          <a:noFill/>
          <a:ln w="28575">
            <a:solidFill>
              <a:srgbClr val="FF00FF"/>
            </a:solidFill>
            <a:round/>
            <a:headEnd/>
            <a:tailEnd/>
          </a:ln>
          <a:effectLst/>
        </p:spPr>
        <p:txBody>
          <a:bodyPr/>
          <a:lstStyle/>
          <a:p>
            <a:endParaRPr lang="en-US"/>
          </a:p>
        </p:txBody>
      </p:sp>
      <p:sp>
        <p:nvSpPr>
          <p:cNvPr id="64" name="Line 7"/>
          <p:cNvSpPr>
            <a:spLocks noChangeShapeType="1"/>
          </p:cNvSpPr>
          <p:nvPr/>
        </p:nvSpPr>
        <p:spPr bwMode="auto">
          <a:xfrm>
            <a:off x="4901521" y="6152794"/>
            <a:ext cx="2468880" cy="45719"/>
          </a:xfrm>
          <a:prstGeom prst="line">
            <a:avLst/>
          </a:prstGeom>
          <a:noFill/>
          <a:ln w="28575">
            <a:solidFill>
              <a:srgbClr val="FF00FF"/>
            </a:solidFill>
            <a:round/>
            <a:headEnd/>
            <a:tailEnd/>
          </a:ln>
          <a:effectLst/>
        </p:spPr>
        <p:txBody>
          <a:bodyPr/>
          <a:lstStyle/>
          <a:p>
            <a:endParaRPr lang="en-US"/>
          </a:p>
        </p:txBody>
      </p:sp>
      <p:sp>
        <p:nvSpPr>
          <p:cNvPr id="65" name="Text Box 9"/>
          <p:cNvSpPr txBox="1">
            <a:spLocks noChangeArrowheads="1"/>
          </p:cNvSpPr>
          <p:nvPr/>
        </p:nvSpPr>
        <p:spPr bwMode="auto">
          <a:xfrm>
            <a:off x="4731396" y="4064913"/>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66" name="Text Box 12"/>
          <p:cNvSpPr txBox="1">
            <a:spLocks noChangeArrowheads="1"/>
          </p:cNvSpPr>
          <p:nvPr/>
        </p:nvSpPr>
        <p:spPr bwMode="auto">
          <a:xfrm>
            <a:off x="7365660" y="6122313"/>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67" name="Line 16"/>
          <p:cNvSpPr>
            <a:spLocks noChangeShapeType="1"/>
          </p:cNvSpPr>
          <p:nvPr/>
        </p:nvSpPr>
        <p:spPr bwMode="auto">
          <a:xfrm rot="120000" flipH="1" flipV="1">
            <a:off x="4864235" y="5001694"/>
            <a:ext cx="1301785" cy="1098237"/>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68" name="Line 16"/>
          <p:cNvSpPr>
            <a:spLocks noChangeShapeType="1"/>
          </p:cNvSpPr>
          <p:nvPr/>
        </p:nvSpPr>
        <p:spPr bwMode="auto">
          <a:xfrm rot="120000" flipH="1" flipV="1">
            <a:off x="4864070" y="5012583"/>
            <a:ext cx="1925785" cy="1096803"/>
          </a:xfrm>
          <a:prstGeom prst="line">
            <a:avLst/>
          </a:prstGeom>
          <a:ln>
            <a:solidFill>
              <a:srgbClr val="FB576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cxnSp>
        <p:nvCxnSpPr>
          <p:cNvPr id="70" name="Straight Arrow Connector 69"/>
          <p:cNvCxnSpPr/>
          <p:nvPr/>
        </p:nvCxnSpPr>
        <p:spPr>
          <a:xfrm>
            <a:off x="6026796" y="5969913"/>
            <a:ext cx="365760" cy="1588"/>
          </a:xfrm>
          <a:prstGeom prst="straightConnector1">
            <a:avLst/>
          </a:prstGeom>
          <a:ln>
            <a:solidFill>
              <a:srgbClr val="00FFFF"/>
            </a:solidFill>
            <a:tailEnd type="arrow"/>
          </a:ln>
        </p:spPr>
        <p:style>
          <a:lnRef idx="3">
            <a:schemeClr val="accent2"/>
          </a:lnRef>
          <a:fillRef idx="0">
            <a:schemeClr val="accent2"/>
          </a:fillRef>
          <a:effectRef idx="2">
            <a:schemeClr val="accent2"/>
          </a:effectRef>
          <a:fontRef idx="minor">
            <a:schemeClr val="tx1"/>
          </a:fontRef>
        </p:style>
      </p:cxnSp>
      <p:sp>
        <p:nvSpPr>
          <p:cNvPr id="71" name="Rectangle 70"/>
          <p:cNvSpPr/>
          <p:nvPr/>
        </p:nvSpPr>
        <p:spPr>
          <a:xfrm>
            <a:off x="6096000" y="3962400"/>
            <a:ext cx="2971800" cy="13716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err="1" smtClean="0">
                <a:solidFill>
                  <a:srgbClr val="00FFFF"/>
                </a:solidFill>
              </a:rPr>
              <a:t>Garis</a:t>
            </a:r>
            <a:r>
              <a:rPr lang="en-US" sz="2000" dirty="0" smtClean="0">
                <a:solidFill>
                  <a:srgbClr val="00FFFF"/>
                </a:solidFill>
              </a:rPr>
              <a:t> </a:t>
            </a:r>
            <a:r>
              <a:rPr lang="en-US" sz="2000" dirty="0" err="1" smtClean="0">
                <a:solidFill>
                  <a:srgbClr val="00FFFF"/>
                </a:solidFill>
              </a:rPr>
              <a:t>anggaran</a:t>
            </a:r>
            <a:r>
              <a:rPr lang="en-US" sz="2000" dirty="0" smtClean="0">
                <a:solidFill>
                  <a:srgbClr val="00FFFF"/>
                </a:solidFill>
              </a:rPr>
              <a:t> </a:t>
            </a:r>
            <a:r>
              <a:rPr lang="en-US" sz="2000" dirty="0" err="1" smtClean="0">
                <a:solidFill>
                  <a:srgbClr val="00FFFF"/>
                </a:solidFill>
              </a:rPr>
              <a:t>berotasi</a:t>
            </a:r>
            <a:r>
              <a:rPr lang="en-US" sz="2000" dirty="0" smtClean="0">
                <a:solidFill>
                  <a:srgbClr val="00FFFF"/>
                </a:solidFill>
              </a:rPr>
              <a:t> </a:t>
            </a:r>
            <a:r>
              <a:rPr lang="en-US" sz="2000" dirty="0" err="1" smtClean="0">
                <a:solidFill>
                  <a:srgbClr val="00FFFF"/>
                </a:solidFill>
              </a:rPr>
              <a:t>keluar</a:t>
            </a:r>
            <a:r>
              <a:rPr lang="en-US" sz="2000" dirty="0" smtClean="0">
                <a:solidFill>
                  <a:srgbClr val="00FFFF"/>
                </a:solidFill>
              </a:rPr>
              <a:t> </a:t>
            </a:r>
            <a:r>
              <a:rPr lang="en-US" sz="2000" dirty="0" err="1" smtClean="0">
                <a:solidFill>
                  <a:srgbClr val="00FFFF"/>
                </a:solidFill>
              </a:rPr>
              <a:t>karena</a:t>
            </a:r>
            <a:r>
              <a:rPr lang="en-US" sz="2000" dirty="0" smtClean="0">
                <a:solidFill>
                  <a:srgbClr val="00FFFF"/>
                </a:solidFill>
              </a:rPr>
              <a:t> </a:t>
            </a:r>
            <a:r>
              <a:rPr lang="en-US" sz="2000" dirty="0" err="1" smtClean="0">
                <a:solidFill>
                  <a:srgbClr val="00FFFF"/>
                </a:solidFill>
              </a:rPr>
              <a:t>harga</a:t>
            </a:r>
            <a:r>
              <a:rPr lang="en-US" sz="2000" dirty="0" smtClean="0">
                <a:solidFill>
                  <a:srgbClr val="00FFFF"/>
                </a:solidFill>
              </a:rPr>
              <a:t> x </a:t>
            </a:r>
            <a:r>
              <a:rPr lang="en-US" sz="2000" dirty="0" err="1" smtClean="0">
                <a:solidFill>
                  <a:srgbClr val="00FFFF"/>
                </a:solidFill>
              </a:rPr>
              <a:t>turun</a:t>
            </a:r>
            <a:r>
              <a:rPr lang="en-US" sz="2000" dirty="0" smtClean="0">
                <a:solidFill>
                  <a:srgbClr val="00FF99"/>
                </a:solidFill>
              </a:rPr>
              <a:t>, </a:t>
            </a:r>
            <a:r>
              <a:rPr lang="en-US" sz="2000" dirty="0" err="1" smtClean="0">
                <a:solidFill>
                  <a:srgbClr val="FFC000"/>
                </a:solidFill>
              </a:rPr>
              <a:t>dan</a:t>
            </a:r>
            <a:r>
              <a:rPr lang="en-US" sz="2000" dirty="0" smtClean="0">
                <a:solidFill>
                  <a:srgbClr val="FFC000"/>
                </a:solidFill>
              </a:rPr>
              <a:t> </a:t>
            </a:r>
            <a:r>
              <a:rPr lang="en-US" sz="2000" dirty="0" err="1" smtClean="0">
                <a:solidFill>
                  <a:srgbClr val="FFC000"/>
                </a:solidFill>
              </a:rPr>
              <a:t>berotasi</a:t>
            </a:r>
            <a:r>
              <a:rPr lang="en-US" sz="2000" dirty="0" smtClean="0">
                <a:solidFill>
                  <a:srgbClr val="FFC000"/>
                </a:solidFill>
              </a:rPr>
              <a:t> </a:t>
            </a:r>
            <a:r>
              <a:rPr lang="en-US" sz="2000" dirty="0" err="1" smtClean="0">
                <a:solidFill>
                  <a:srgbClr val="FFC000"/>
                </a:solidFill>
              </a:rPr>
              <a:t>ke</a:t>
            </a:r>
            <a:r>
              <a:rPr lang="en-US" sz="2000" dirty="0" smtClean="0">
                <a:solidFill>
                  <a:srgbClr val="FFC000"/>
                </a:solidFill>
              </a:rPr>
              <a:t> </a:t>
            </a:r>
            <a:r>
              <a:rPr lang="en-US" sz="2000" dirty="0" err="1" smtClean="0">
                <a:solidFill>
                  <a:srgbClr val="FFC000"/>
                </a:solidFill>
              </a:rPr>
              <a:t>dalam</a:t>
            </a:r>
            <a:r>
              <a:rPr lang="en-US" sz="2000" dirty="0" smtClean="0">
                <a:solidFill>
                  <a:srgbClr val="FFC000"/>
                </a:solidFill>
              </a:rPr>
              <a:t> </a:t>
            </a:r>
            <a:r>
              <a:rPr lang="en-US" sz="2000" dirty="0" err="1" smtClean="0">
                <a:solidFill>
                  <a:srgbClr val="FFC000"/>
                </a:solidFill>
              </a:rPr>
              <a:t>karena</a:t>
            </a:r>
            <a:r>
              <a:rPr lang="en-US" sz="2000" dirty="0" smtClean="0">
                <a:solidFill>
                  <a:srgbClr val="FFC000"/>
                </a:solidFill>
              </a:rPr>
              <a:t> </a:t>
            </a:r>
            <a:r>
              <a:rPr lang="en-US" sz="2000" dirty="0" err="1" smtClean="0">
                <a:solidFill>
                  <a:srgbClr val="FFC000"/>
                </a:solidFill>
              </a:rPr>
              <a:t>harga</a:t>
            </a:r>
            <a:r>
              <a:rPr lang="en-US" sz="2000" dirty="0" smtClean="0">
                <a:solidFill>
                  <a:srgbClr val="FFC000"/>
                </a:solidFill>
              </a:rPr>
              <a:t> x </a:t>
            </a:r>
            <a:r>
              <a:rPr lang="en-US" sz="2000" dirty="0" err="1" smtClean="0">
                <a:solidFill>
                  <a:srgbClr val="FFC000"/>
                </a:solidFill>
              </a:rPr>
              <a:t>naik</a:t>
            </a:r>
            <a:endParaRPr lang="en-US" sz="2000" dirty="0" smtClean="0">
              <a:solidFill>
                <a:srgbClr val="FFC000"/>
              </a:solidFill>
            </a:endParaRPr>
          </a:p>
        </p:txBody>
      </p:sp>
      <p:sp>
        <p:nvSpPr>
          <p:cNvPr id="72" name="Line 16"/>
          <p:cNvSpPr>
            <a:spLocks noChangeShapeType="1"/>
          </p:cNvSpPr>
          <p:nvPr/>
        </p:nvSpPr>
        <p:spPr bwMode="auto">
          <a:xfrm rot="120000" flipH="1" flipV="1">
            <a:off x="4902955" y="5024201"/>
            <a:ext cx="2590807" cy="1053223"/>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cxnSp>
        <p:nvCxnSpPr>
          <p:cNvPr id="73" name="Straight Arrow Connector 72"/>
          <p:cNvCxnSpPr/>
          <p:nvPr/>
        </p:nvCxnSpPr>
        <p:spPr>
          <a:xfrm rot="10800000" flipV="1">
            <a:off x="6636397" y="5969913"/>
            <a:ext cx="304800" cy="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77" name="Rectangle 76"/>
          <p:cNvSpPr/>
          <p:nvPr/>
        </p:nvSpPr>
        <p:spPr>
          <a:xfrm>
            <a:off x="0" y="4549676"/>
            <a:ext cx="4572000" cy="2308324"/>
          </a:xfrm>
          <a:prstGeom prst="rect">
            <a:avLst/>
          </a:prstGeom>
          <a:ln>
            <a:solidFill>
              <a:srgbClr val="00FFFF"/>
            </a:solidFill>
          </a:ln>
        </p:spPr>
        <p:txBody>
          <a:bodyPr wrap="square">
            <a:spAutoFit/>
          </a:bodyPr>
          <a:lstStyle/>
          <a:p>
            <a:r>
              <a:rPr lang="en-US" dirty="0" err="1" smtClean="0">
                <a:solidFill>
                  <a:srgbClr val="CCFF33"/>
                </a:solidFill>
              </a:rPr>
              <a:t>kita</a:t>
            </a:r>
            <a:r>
              <a:rPr lang="en-US" dirty="0" smtClean="0">
                <a:solidFill>
                  <a:srgbClr val="CCFF33"/>
                </a:solidFill>
              </a:rPr>
              <a:t> </a:t>
            </a:r>
            <a:r>
              <a:rPr lang="en-US" dirty="0" err="1" smtClean="0">
                <a:solidFill>
                  <a:srgbClr val="CCFF33"/>
                </a:solidFill>
              </a:rPr>
              <a:t>punya</a:t>
            </a:r>
            <a:r>
              <a:rPr lang="en-US" dirty="0" smtClean="0">
                <a:solidFill>
                  <a:srgbClr val="CCFF33"/>
                </a:solidFill>
              </a:rPr>
              <a:t> </a:t>
            </a:r>
            <a:r>
              <a:rPr lang="en-US" dirty="0" err="1" smtClean="0">
                <a:solidFill>
                  <a:srgbClr val="CCFF33"/>
                </a:solidFill>
              </a:rPr>
              <a:t>uang</a:t>
            </a:r>
            <a:r>
              <a:rPr lang="en-US" dirty="0" smtClean="0">
                <a:solidFill>
                  <a:srgbClr val="CCFF33"/>
                </a:solidFill>
              </a:rPr>
              <a:t> </a:t>
            </a:r>
            <a:r>
              <a:rPr lang="en-US" dirty="0" err="1" smtClean="0">
                <a:solidFill>
                  <a:srgbClr val="CCFF33"/>
                </a:solidFill>
              </a:rPr>
              <a:t>sebesar</a:t>
            </a:r>
            <a:r>
              <a:rPr lang="en-US" dirty="0" smtClean="0">
                <a:solidFill>
                  <a:srgbClr val="CCFF33"/>
                </a:solidFill>
              </a:rPr>
              <a:t> 18 </a:t>
            </a:r>
            <a:r>
              <a:rPr lang="en-US" dirty="0" err="1" smtClean="0">
                <a:solidFill>
                  <a:srgbClr val="CCFF33"/>
                </a:solidFill>
              </a:rPr>
              <a:t>untuk</a:t>
            </a:r>
            <a:r>
              <a:rPr lang="en-US" dirty="0" smtClean="0">
                <a:solidFill>
                  <a:srgbClr val="CCFF33"/>
                </a:solidFill>
              </a:rPr>
              <a:t> </a:t>
            </a:r>
            <a:r>
              <a:rPr lang="en-US" dirty="0" err="1" smtClean="0">
                <a:solidFill>
                  <a:srgbClr val="CCFF33"/>
                </a:solidFill>
              </a:rPr>
              <a:t>beli</a:t>
            </a:r>
            <a:r>
              <a:rPr lang="en-US" dirty="0" smtClean="0">
                <a:solidFill>
                  <a:srgbClr val="CCFF33"/>
                </a:solidFill>
              </a:rPr>
              <a:t> </a:t>
            </a:r>
            <a:r>
              <a:rPr lang="en-US" dirty="0" err="1" smtClean="0">
                <a:solidFill>
                  <a:srgbClr val="CCFF33"/>
                </a:solidFill>
              </a:rPr>
              <a:t>baju</a:t>
            </a:r>
            <a:r>
              <a:rPr lang="en-US" dirty="0" smtClean="0">
                <a:solidFill>
                  <a:srgbClr val="CCFF33"/>
                </a:solidFill>
              </a:rPr>
              <a:t> </a:t>
            </a:r>
            <a:r>
              <a:rPr lang="en-US" dirty="0" err="1" smtClean="0">
                <a:solidFill>
                  <a:srgbClr val="CCFF33"/>
                </a:solidFill>
              </a:rPr>
              <a:t>dan</a:t>
            </a:r>
            <a:r>
              <a:rPr lang="en-US" dirty="0" smtClean="0">
                <a:solidFill>
                  <a:srgbClr val="CCFF33"/>
                </a:solidFill>
              </a:rPr>
              <a:t> </a:t>
            </a:r>
            <a:r>
              <a:rPr lang="en-US" dirty="0" err="1" smtClean="0">
                <a:solidFill>
                  <a:srgbClr val="CCFF33"/>
                </a:solidFill>
              </a:rPr>
              <a:t>celana</a:t>
            </a:r>
            <a:r>
              <a:rPr lang="en-US" dirty="0" smtClean="0">
                <a:solidFill>
                  <a:srgbClr val="CCFF33"/>
                </a:solidFill>
              </a:rPr>
              <a:t>, </a:t>
            </a:r>
            <a:r>
              <a:rPr lang="en-US" dirty="0" err="1" smtClean="0">
                <a:solidFill>
                  <a:srgbClr val="CCFF33"/>
                </a:solidFill>
              </a:rPr>
              <a:t>asumsikan</a:t>
            </a:r>
            <a:r>
              <a:rPr lang="en-US" dirty="0" smtClean="0">
                <a:solidFill>
                  <a:srgbClr val="CCFF33"/>
                </a:solidFill>
              </a:rPr>
              <a:t> </a:t>
            </a:r>
            <a:r>
              <a:rPr lang="en-US" dirty="0" err="1" smtClean="0">
                <a:solidFill>
                  <a:srgbClr val="CCFF33"/>
                </a:solidFill>
              </a:rPr>
              <a:t>baju</a:t>
            </a:r>
            <a:r>
              <a:rPr lang="en-US" dirty="0" smtClean="0">
                <a:solidFill>
                  <a:srgbClr val="CCFF33"/>
                </a:solidFill>
              </a:rPr>
              <a:t> (x) </a:t>
            </a:r>
            <a:r>
              <a:rPr lang="en-US" dirty="0" err="1" smtClean="0">
                <a:solidFill>
                  <a:srgbClr val="CCFF33"/>
                </a:solidFill>
              </a:rPr>
              <a:t>hrgnya</a:t>
            </a:r>
            <a:r>
              <a:rPr lang="en-US" dirty="0" smtClean="0">
                <a:solidFill>
                  <a:srgbClr val="CCFF33"/>
                </a:solidFill>
              </a:rPr>
              <a:t> 2 </a:t>
            </a:r>
            <a:r>
              <a:rPr lang="en-US" dirty="0" err="1" smtClean="0">
                <a:solidFill>
                  <a:srgbClr val="CCFF33"/>
                </a:solidFill>
              </a:rPr>
              <a:t>dan</a:t>
            </a:r>
            <a:r>
              <a:rPr lang="en-US" dirty="0" smtClean="0">
                <a:solidFill>
                  <a:srgbClr val="CCFF33"/>
                </a:solidFill>
              </a:rPr>
              <a:t> </a:t>
            </a:r>
            <a:r>
              <a:rPr lang="en-US" dirty="0" err="1" smtClean="0">
                <a:solidFill>
                  <a:srgbClr val="CCFF33"/>
                </a:solidFill>
              </a:rPr>
              <a:t>celana</a:t>
            </a:r>
            <a:r>
              <a:rPr lang="en-US" dirty="0" smtClean="0">
                <a:solidFill>
                  <a:srgbClr val="CCFF33"/>
                </a:solidFill>
              </a:rPr>
              <a:t>(y) </a:t>
            </a:r>
            <a:r>
              <a:rPr lang="en-US" dirty="0" err="1" smtClean="0">
                <a:solidFill>
                  <a:srgbClr val="CCFF33"/>
                </a:solidFill>
              </a:rPr>
              <a:t>harganya</a:t>
            </a:r>
            <a:r>
              <a:rPr lang="en-US" dirty="0" smtClean="0">
                <a:solidFill>
                  <a:srgbClr val="CCFF33"/>
                </a:solidFill>
              </a:rPr>
              <a:t> 1, </a:t>
            </a:r>
            <a:r>
              <a:rPr lang="en-US" dirty="0" err="1" smtClean="0">
                <a:solidFill>
                  <a:srgbClr val="CCFF33"/>
                </a:solidFill>
              </a:rPr>
              <a:t>bila</a:t>
            </a:r>
            <a:r>
              <a:rPr lang="en-US" dirty="0" smtClean="0">
                <a:solidFill>
                  <a:srgbClr val="CCFF33"/>
                </a:solidFill>
              </a:rPr>
              <a:t> </a:t>
            </a:r>
            <a:r>
              <a:rPr lang="en-US" dirty="0" err="1" smtClean="0">
                <a:solidFill>
                  <a:srgbClr val="CCFF33"/>
                </a:solidFill>
              </a:rPr>
              <a:t>kita</a:t>
            </a:r>
            <a:r>
              <a:rPr lang="en-US" dirty="0" smtClean="0">
                <a:solidFill>
                  <a:srgbClr val="CCFF33"/>
                </a:solidFill>
              </a:rPr>
              <a:t> </a:t>
            </a:r>
            <a:r>
              <a:rPr lang="en-US" dirty="0" err="1" smtClean="0">
                <a:solidFill>
                  <a:srgbClr val="CCFF33"/>
                </a:solidFill>
              </a:rPr>
              <a:t>tentuka</a:t>
            </a:r>
            <a:r>
              <a:rPr lang="en-US" dirty="0" smtClean="0">
                <a:solidFill>
                  <a:srgbClr val="CCFF33"/>
                </a:solidFill>
              </a:rPr>
              <a:t> </a:t>
            </a:r>
            <a:r>
              <a:rPr lang="en-US" dirty="0" err="1" smtClean="0">
                <a:solidFill>
                  <a:srgbClr val="CCFF33"/>
                </a:solidFill>
              </a:rPr>
              <a:t>titik</a:t>
            </a:r>
            <a:r>
              <a:rPr lang="en-US" dirty="0" smtClean="0">
                <a:solidFill>
                  <a:srgbClr val="CCFF33"/>
                </a:solidFill>
              </a:rPr>
              <a:t> A, </a:t>
            </a:r>
            <a:r>
              <a:rPr lang="en-US" dirty="0" err="1" smtClean="0">
                <a:solidFill>
                  <a:srgbClr val="CCFF33"/>
                </a:solidFill>
              </a:rPr>
              <a:t>maka</a:t>
            </a:r>
            <a:r>
              <a:rPr lang="en-US" dirty="0" smtClean="0">
                <a:solidFill>
                  <a:srgbClr val="CCFF33"/>
                </a:solidFill>
              </a:rPr>
              <a:t> </a:t>
            </a:r>
            <a:r>
              <a:rPr lang="en-US" dirty="0" err="1" smtClean="0">
                <a:solidFill>
                  <a:srgbClr val="CCFF33"/>
                </a:solidFill>
              </a:rPr>
              <a:t>kita</a:t>
            </a:r>
            <a:r>
              <a:rPr lang="en-US" dirty="0" smtClean="0">
                <a:solidFill>
                  <a:srgbClr val="CCFF33"/>
                </a:solidFill>
              </a:rPr>
              <a:t> </a:t>
            </a:r>
            <a:r>
              <a:rPr lang="en-US" dirty="0" err="1" smtClean="0">
                <a:solidFill>
                  <a:srgbClr val="CCFF33"/>
                </a:solidFill>
              </a:rPr>
              <a:t>dapat</a:t>
            </a:r>
            <a:r>
              <a:rPr lang="en-US" dirty="0" smtClean="0">
                <a:solidFill>
                  <a:srgbClr val="CCFF33"/>
                </a:solidFill>
              </a:rPr>
              <a:t> </a:t>
            </a:r>
            <a:r>
              <a:rPr lang="en-US" dirty="0" err="1" smtClean="0">
                <a:solidFill>
                  <a:srgbClr val="CCFF33"/>
                </a:solidFill>
              </a:rPr>
              <a:t>beli</a:t>
            </a:r>
            <a:r>
              <a:rPr lang="en-US" dirty="0" smtClean="0">
                <a:solidFill>
                  <a:srgbClr val="CCFF33"/>
                </a:solidFill>
              </a:rPr>
              <a:t> </a:t>
            </a:r>
            <a:r>
              <a:rPr lang="en-US" dirty="0" err="1" smtClean="0">
                <a:solidFill>
                  <a:srgbClr val="CCFF33"/>
                </a:solidFill>
              </a:rPr>
              <a:t>baju</a:t>
            </a:r>
            <a:r>
              <a:rPr lang="en-US" dirty="0" smtClean="0">
                <a:solidFill>
                  <a:srgbClr val="CCFF33"/>
                </a:solidFill>
              </a:rPr>
              <a:t> 6 </a:t>
            </a:r>
            <a:r>
              <a:rPr lang="en-US" dirty="0" err="1" smtClean="0">
                <a:solidFill>
                  <a:srgbClr val="CCFF33"/>
                </a:solidFill>
              </a:rPr>
              <a:t>buah</a:t>
            </a:r>
            <a:r>
              <a:rPr lang="en-US" dirty="0" smtClean="0">
                <a:solidFill>
                  <a:srgbClr val="CCFF33"/>
                </a:solidFill>
              </a:rPr>
              <a:t> </a:t>
            </a:r>
            <a:r>
              <a:rPr lang="en-US" dirty="0" err="1" smtClean="0">
                <a:solidFill>
                  <a:srgbClr val="CCFF33"/>
                </a:solidFill>
              </a:rPr>
              <a:t>dan</a:t>
            </a:r>
            <a:r>
              <a:rPr lang="en-US" dirty="0" smtClean="0">
                <a:solidFill>
                  <a:srgbClr val="CCFF33"/>
                </a:solidFill>
              </a:rPr>
              <a:t> </a:t>
            </a:r>
            <a:r>
              <a:rPr lang="en-US" dirty="0" err="1" smtClean="0">
                <a:solidFill>
                  <a:srgbClr val="CCFF33"/>
                </a:solidFill>
              </a:rPr>
              <a:t>celana</a:t>
            </a:r>
            <a:r>
              <a:rPr lang="en-US" dirty="0" smtClean="0">
                <a:solidFill>
                  <a:srgbClr val="CCFF33"/>
                </a:solidFill>
              </a:rPr>
              <a:t> 8 </a:t>
            </a:r>
            <a:r>
              <a:rPr lang="en-US" dirty="0" err="1" smtClean="0">
                <a:solidFill>
                  <a:srgbClr val="CCFF33"/>
                </a:solidFill>
              </a:rPr>
              <a:t>buah</a:t>
            </a:r>
            <a:r>
              <a:rPr lang="en-US" dirty="0" smtClean="0">
                <a:solidFill>
                  <a:srgbClr val="CCFF33"/>
                </a:solidFill>
              </a:rPr>
              <a:t>. </a:t>
            </a:r>
            <a:r>
              <a:rPr lang="en-US" dirty="0" err="1" smtClean="0">
                <a:solidFill>
                  <a:srgbClr val="CCFF33"/>
                </a:solidFill>
              </a:rPr>
              <a:t>Bila</a:t>
            </a:r>
            <a:r>
              <a:rPr lang="en-US" dirty="0" smtClean="0">
                <a:solidFill>
                  <a:srgbClr val="CCFF33"/>
                </a:solidFill>
              </a:rPr>
              <a:t> </a:t>
            </a:r>
            <a:r>
              <a:rPr lang="en-US" dirty="0" err="1" smtClean="0">
                <a:solidFill>
                  <a:srgbClr val="CCFF33"/>
                </a:solidFill>
              </a:rPr>
              <a:t>menetukan</a:t>
            </a:r>
            <a:r>
              <a:rPr lang="en-US" dirty="0" smtClean="0">
                <a:solidFill>
                  <a:srgbClr val="CCFF33"/>
                </a:solidFill>
              </a:rPr>
              <a:t> </a:t>
            </a:r>
            <a:r>
              <a:rPr lang="en-US" dirty="0" err="1" smtClean="0">
                <a:solidFill>
                  <a:srgbClr val="CCFF33"/>
                </a:solidFill>
              </a:rPr>
              <a:t>titik</a:t>
            </a:r>
            <a:r>
              <a:rPr lang="en-US" dirty="0" smtClean="0">
                <a:solidFill>
                  <a:srgbClr val="CCFF33"/>
                </a:solidFill>
              </a:rPr>
              <a:t> B </a:t>
            </a:r>
            <a:r>
              <a:rPr lang="en-US" dirty="0" err="1" smtClean="0">
                <a:solidFill>
                  <a:srgbClr val="CCFF33"/>
                </a:solidFill>
              </a:rPr>
              <a:t>maka</a:t>
            </a:r>
            <a:r>
              <a:rPr lang="en-US" dirty="0" smtClean="0">
                <a:solidFill>
                  <a:srgbClr val="CCFF33"/>
                </a:solidFill>
              </a:rPr>
              <a:t> </a:t>
            </a:r>
            <a:r>
              <a:rPr lang="en-US" dirty="0" err="1" smtClean="0">
                <a:solidFill>
                  <a:srgbClr val="CCFF33"/>
                </a:solidFill>
              </a:rPr>
              <a:t>kita</a:t>
            </a:r>
            <a:r>
              <a:rPr lang="en-US" dirty="0" smtClean="0">
                <a:solidFill>
                  <a:srgbClr val="CCFF33"/>
                </a:solidFill>
              </a:rPr>
              <a:t> </a:t>
            </a:r>
            <a:r>
              <a:rPr lang="en-US" dirty="0" err="1" smtClean="0">
                <a:solidFill>
                  <a:srgbClr val="CCFF33"/>
                </a:solidFill>
              </a:rPr>
              <a:t>akan</a:t>
            </a:r>
            <a:r>
              <a:rPr lang="en-US" dirty="0" smtClean="0">
                <a:solidFill>
                  <a:srgbClr val="CCFF33"/>
                </a:solidFill>
              </a:rPr>
              <a:t> mendapatkan6 </a:t>
            </a:r>
            <a:r>
              <a:rPr lang="en-US" dirty="0" err="1" smtClean="0">
                <a:solidFill>
                  <a:srgbClr val="CCFF33"/>
                </a:solidFill>
              </a:rPr>
              <a:t>celana</a:t>
            </a:r>
            <a:r>
              <a:rPr lang="en-US" dirty="0" smtClean="0">
                <a:solidFill>
                  <a:srgbClr val="CCFF33"/>
                </a:solidFill>
              </a:rPr>
              <a:t> </a:t>
            </a:r>
            <a:r>
              <a:rPr lang="en-US" dirty="0" err="1" smtClean="0">
                <a:solidFill>
                  <a:srgbClr val="CCFF33"/>
                </a:solidFill>
              </a:rPr>
              <a:t>dan</a:t>
            </a:r>
            <a:r>
              <a:rPr lang="en-US" dirty="0" smtClean="0">
                <a:solidFill>
                  <a:srgbClr val="CCFF33"/>
                </a:solidFill>
              </a:rPr>
              <a:t> 6 </a:t>
            </a:r>
            <a:r>
              <a:rPr lang="en-US" dirty="0" err="1" smtClean="0">
                <a:solidFill>
                  <a:srgbClr val="CCFF33"/>
                </a:solidFill>
              </a:rPr>
              <a:t>baju</a:t>
            </a:r>
            <a:r>
              <a:rPr lang="en-US" dirty="0" smtClean="0">
                <a:solidFill>
                  <a:srgbClr val="CCFF33"/>
                </a:solidFill>
              </a:rPr>
              <a:t>, </a:t>
            </a:r>
            <a:r>
              <a:rPr lang="en-US" dirty="0" err="1" smtClean="0">
                <a:solidFill>
                  <a:srgbClr val="CCFF33"/>
                </a:solidFill>
              </a:rPr>
              <a:t>lalu</a:t>
            </a:r>
            <a:r>
              <a:rPr lang="en-US" dirty="0" smtClean="0">
                <a:solidFill>
                  <a:srgbClr val="CCFF33"/>
                </a:solidFill>
              </a:rPr>
              <a:t> </a:t>
            </a:r>
            <a:r>
              <a:rPr lang="en-US" dirty="0" err="1" smtClean="0">
                <a:solidFill>
                  <a:srgbClr val="CCFF33"/>
                </a:solidFill>
              </a:rPr>
              <a:t>ketika</a:t>
            </a:r>
            <a:r>
              <a:rPr lang="en-US" dirty="0" smtClean="0">
                <a:solidFill>
                  <a:srgbClr val="CCFF33"/>
                </a:solidFill>
              </a:rPr>
              <a:t> </a:t>
            </a:r>
            <a:r>
              <a:rPr lang="en-US" dirty="0" err="1" smtClean="0">
                <a:solidFill>
                  <a:srgbClr val="CCFF33"/>
                </a:solidFill>
              </a:rPr>
              <a:t>menentukan</a:t>
            </a:r>
            <a:r>
              <a:rPr lang="en-US" dirty="0" smtClean="0">
                <a:solidFill>
                  <a:srgbClr val="CCFF33"/>
                </a:solidFill>
              </a:rPr>
              <a:t> </a:t>
            </a:r>
            <a:r>
              <a:rPr lang="en-US" dirty="0" err="1" smtClean="0">
                <a:solidFill>
                  <a:srgbClr val="CCFF33"/>
                </a:solidFill>
              </a:rPr>
              <a:t>titik</a:t>
            </a:r>
            <a:r>
              <a:rPr lang="en-US" dirty="0" smtClean="0">
                <a:solidFill>
                  <a:srgbClr val="CCFF33"/>
                </a:solidFill>
              </a:rPr>
              <a:t> C </a:t>
            </a:r>
            <a:r>
              <a:rPr lang="en-US" dirty="0" err="1" smtClean="0">
                <a:solidFill>
                  <a:srgbClr val="CCFF33"/>
                </a:solidFill>
              </a:rPr>
              <a:t>maka</a:t>
            </a:r>
            <a:r>
              <a:rPr lang="en-US" dirty="0" smtClean="0">
                <a:solidFill>
                  <a:srgbClr val="CCFF33"/>
                </a:solidFill>
              </a:rPr>
              <a:t> </a:t>
            </a:r>
            <a:r>
              <a:rPr lang="en-US" dirty="0" err="1" smtClean="0">
                <a:solidFill>
                  <a:srgbClr val="CCFF33"/>
                </a:solidFill>
              </a:rPr>
              <a:t>mendapatkan</a:t>
            </a:r>
            <a:r>
              <a:rPr lang="en-US" dirty="0" smtClean="0">
                <a:solidFill>
                  <a:srgbClr val="CCFF33"/>
                </a:solidFill>
              </a:rPr>
              <a:t> 10 </a:t>
            </a:r>
            <a:r>
              <a:rPr lang="en-US" dirty="0" err="1" smtClean="0">
                <a:solidFill>
                  <a:srgbClr val="CCFF33"/>
                </a:solidFill>
              </a:rPr>
              <a:t>celana</a:t>
            </a:r>
            <a:r>
              <a:rPr lang="en-US" dirty="0" smtClean="0">
                <a:solidFill>
                  <a:srgbClr val="CCFF33"/>
                </a:solidFill>
              </a:rPr>
              <a:t> </a:t>
            </a:r>
            <a:r>
              <a:rPr lang="en-US" dirty="0" err="1" smtClean="0">
                <a:solidFill>
                  <a:srgbClr val="CCFF33"/>
                </a:solidFill>
              </a:rPr>
              <a:t>dan</a:t>
            </a:r>
            <a:r>
              <a:rPr lang="en-US" dirty="0" smtClean="0">
                <a:solidFill>
                  <a:srgbClr val="CCFF33"/>
                </a:solidFill>
              </a:rPr>
              <a:t> 4 </a:t>
            </a:r>
            <a:r>
              <a:rPr lang="en-US" dirty="0" err="1" smtClean="0">
                <a:solidFill>
                  <a:srgbClr val="CCFF33"/>
                </a:solidFill>
              </a:rPr>
              <a:t>baju</a:t>
            </a:r>
            <a:endParaRPr lang="en-US" dirty="0">
              <a:solidFill>
                <a:srgbClr val="CCFF33"/>
              </a:solidFill>
            </a:endParaRPr>
          </a:p>
        </p:txBody>
      </p:sp>
      <p:sp>
        <p:nvSpPr>
          <p:cNvPr id="45" name="Action Button: Home 4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0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20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20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20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0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000"/>
                                        <p:tgtEl>
                                          <p:spTgt spid="2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2000"/>
                                        <p:tgtEl>
                                          <p:spTgt spid="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20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20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20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2000"/>
                                        <p:tgtEl>
                                          <p:spTgt spid="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2000"/>
                                        <p:tgtEl>
                                          <p:spTgt spid="7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2000"/>
                                        <p:tgtEl>
                                          <p:spTgt spid="3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2000"/>
                                        <p:tgtEl>
                                          <p:spTgt spid="3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2000"/>
                                        <p:tgtEl>
                                          <p:spTgt spid="3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2000"/>
                                        <p:tgtEl>
                                          <p:spTgt spid="1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2000"/>
                                        <p:tgtEl>
                                          <p:spTgt spid="3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2000"/>
                                        <p:tgtEl>
                                          <p:spTgt spid="3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2000"/>
                                        <p:tgtEl>
                                          <p:spTgt spid="3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2000"/>
                                        <p:tgtEl>
                                          <p:spTgt spid="4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2000"/>
                                        <p:tgtEl>
                                          <p:spTgt spid="4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2000"/>
                                        <p:tgtEl>
                                          <p:spTgt spid="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2000"/>
                                        <p:tgtEl>
                                          <p:spTgt spid="57"/>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2000"/>
                                        <p:tgtEl>
                                          <p:spTgt spid="59"/>
                                        </p:tgtEl>
                                      </p:cBhvr>
                                    </p:animEffect>
                                  </p:childTnLst>
                                </p:cTn>
                              </p:par>
                              <p:par>
                                <p:cTn id="100" presetID="10" presetClass="entr" presetSubtype="0" fill="hold" nodeType="with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fade">
                                      <p:cBhvr>
                                        <p:cTn id="102" dur="2000"/>
                                        <p:tgtEl>
                                          <p:spTgt spid="61"/>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2000"/>
                                        <p:tgtEl>
                                          <p:spTgt spid="6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4"/>
                                        </p:tgtEl>
                                        <p:attrNameLst>
                                          <p:attrName>style.visibility</p:attrName>
                                        </p:attrNameLst>
                                      </p:cBhvr>
                                      <p:to>
                                        <p:strVal val="visible"/>
                                      </p:to>
                                    </p:set>
                                    <p:animEffect transition="in" filter="fade">
                                      <p:cBhvr>
                                        <p:cTn id="110" dur="2000"/>
                                        <p:tgtEl>
                                          <p:spTgt spid="64"/>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65"/>
                                        </p:tgtEl>
                                        <p:attrNameLst>
                                          <p:attrName>style.visibility</p:attrName>
                                        </p:attrNameLst>
                                      </p:cBhvr>
                                      <p:to>
                                        <p:strVal val="visible"/>
                                      </p:to>
                                    </p:set>
                                    <p:animEffect transition="in" filter="fade">
                                      <p:cBhvr>
                                        <p:cTn id="113" dur="2000"/>
                                        <p:tgtEl>
                                          <p:spTgt spid="65"/>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6"/>
                                        </p:tgtEl>
                                        <p:attrNameLst>
                                          <p:attrName>style.visibility</p:attrName>
                                        </p:attrNameLst>
                                      </p:cBhvr>
                                      <p:to>
                                        <p:strVal val="visible"/>
                                      </p:to>
                                    </p:set>
                                    <p:animEffect transition="in" filter="fade">
                                      <p:cBhvr>
                                        <p:cTn id="116" dur="2000"/>
                                        <p:tgtEl>
                                          <p:spTgt spid="6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7"/>
                                        </p:tgtEl>
                                        <p:attrNameLst>
                                          <p:attrName>style.visibility</p:attrName>
                                        </p:attrNameLst>
                                      </p:cBhvr>
                                      <p:to>
                                        <p:strVal val="visible"/>
                                      </p:to>
                                    </p:set>
                                    <p:animEffect transition="in" filter="fade">
                                      <p:cBhvr>
                                        <p:cTn id="119" dur="2000"/>
                                        <p:tgtEl>
                                          <p:spTgt spid="6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8"/>
                                        </p:tgtEl>
                                        <p:attrNameLst>
                                          <p:attrName>style.visibility</p:attrName>
                                        </p:attrNameLst>
                                      </p:cBhvr>
                                      <p:to>
                                        <p:strVal val="visible"/>
                                      </p:to>
                                    </p:set>
                                    <p:animEffect transition="in" filter="fade">
                                      <p:cBhvr>
                                        <p:cTn id="122" dur="2000"/>
                                        <p:tgtEl>
                                          <p:spTgt spid="68"/>
                                        </p:tgtEl>
                                      </p:cBhvr>
                                    </p:animEffect>
                                  </p:childTnLst>
                                </p:cTn>
                              </p:par>
                              <p:par>
                                <p:cTn id="123" presetID="10" presetClass="entr" presetSubtype="0" fill="hold" nodeType="withEffect">
                                  <p:stCondLst>
                                    <p:cond delay="0"/>
                                  </p:stCondLst>
                                  <p:childTnLst>
                                    <p:set>
                                      <p:cBhvr>
                                        <p:cTn id="124" dur="1" fill="hold">
                                          <p:stCondLst>
                                            <p:cond delay="0"/>
                                          </p:stCondLst>
                                        </p:cTn>
                                        <p:tgtEl>
                                          <p:spTgt spid="70"/>
                                        </p:tgtEl>
                                        <p:attrNameLst>
                                          <p:attrName>style.visibility</p:attrName>
                                        </p:attrNameLst>
                                      </p:cBhvr>
                                      <p:to>
                                        <p:strVal val="visible"/>
                                      </p:to>
                                    </p:set>
                                    <p:animEffect transition="in" filter="fade">
                                      <p:cBhvr>
                                        <p:cTn id="125" dur="2000"/>
                                        <p:tgtEl>
                                          <p:spTgt spid="70"/>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fade">
                                      <p:cBhvr>
                                        <p:cTn id="128" dur="2000"/>
                                        <p:tgtEl>
                                          <p:spTgt spid="7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fade">
                                      <p:cBhvr>
                                        <p:cTn id="131" dur="2000"/>
                                        <p:tgtEl>
                                          <p:spTgt spid="72"/>
                                        </p:tgtEl>
                                      </p:cBhvr>
                                    </p:animEffect>
                                  </p:childTnLst>
                                </p:cTn>
                              </p:par>
                              <p:par>
                                <p:cTn id="132" presetID="10" presetClass="entr" presetSubtype="0" fill="hold" nodeType="with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2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animBg="1"/>
      <p:bldP spid="13" grpId="0" animBg="1"/>
      <p:bldP spid="14" grpId="0" animBg="1"/>
      <p:bldP spid="15" grpId="0" animBg="1"/>
      <p:bldP spid="17" grpId="0" animBg="1"/>
      <p:bldP spid="20" grpId="0" animBg="1"/>
      <p:bldP spid="21" grpId="0"/>
      <p:bldP spid="22" grpId="0" animBg="1"/>
      <p:bldP spid="23" grpId="0" animBg="1"/>
      <p:bldP spid="24" grpId="0" animBg="1"/>
      <p:bldP spid="25" grpId="0" animBg="1"/>
      <p:bldP spid="26" grpId="0" animBg="1"/>
      <p:bldP spid="27" grpId="0"/>
      <p:bldP spid="28" grpId="0"/>
      <p:bldP spid="30" grpId="0" animBg="1"/>
      <p:bldP spid="31" grpId="0"/>
      <p:bldP spid="32" grpId="0"/>
      <p:bldP spid="33" grpId="0"/>
      <p:bldP spid="34" grpId="0"/>
      <p:bldP spid="35" grpId="0"/>
      <p:bldP spid="37" grpId="0"/>
      <p:bldP spid="38" grpId="0" animBg="1"/>
      <p:bldP spid="39" grpId="0" animBg="1"/>
      <p:bldP spid="40" grpId="0" animBg="1"/>
      <p:bldP spid="41" grpId="0" animBg="1"/>
      <p:bldP spid="51" grpId="0" animBg="1"/>
      <p:bldP spid="57" grpId="0" animBg="1"/>
      <p:bldP spid="59" grpId="0"/>
      <p:bldP spid="63" grpId="0" animBg="1"/>
      <p:bldP spid="64" grpId="0" animBg="1"/>
      <p:bldP spid="65" grpId="0" animBg="1"/>
      <p:bldP spid="66" grpId="0" animBg="1"/>
      <p:bldP spid="67" grpId="0" animBg="1"/>
      <p:bldP spid="68" grpId="0" animBg="1"/>
      <p:bldP spid="71" grpId="0" animBg="1"/>
      <p:bldP spid="72" grpId="0" animBg="1"/>
      <p:bldP spid="7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c 44"/>
          <p:cNvSpPr/>
          <p:nvPr/>
        </p:nvSpPr>
        <p:spPr>
          <a:xfrm rot="10800000">
            <a:off x="990598" y="76201"/>
            <a:ext cx="3810002" cy="3657602"/>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6" name="Arc 45"/>
          <p:cNvSpPr/>
          <p:nvPr/>
        </p:nvSpPr>
        <p:spPr>
          <a:xfrm rot="10800000">
            <a:off x="1219198" y="304799"/>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7" name="Arc 46"/>
          <p:cNvSpPr/>
          <p:nvPr/>
        </p:nvSpPr>
        <p:spPr>
          <a:xfrm rot="10800000">
            <a:off x="1371600" y="76199"/>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 name="Rectangle 3"/>
          <p:cNvSpPr/>
          <p:nvPr/>
        </p:nvSpPr>
        <p:spPr>
          <a:xfrm>
            <a:off x="228600" y="152400"/>
            <a:ext cx="89154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FF"/>
                </a:solidFill>
              </a:rPr>
              <a:t>Keseimbangan</a:t>
            </a:r>
            <a:r>
              <a:rPr lang="en-US" sz="2200" b="1" dirty="0" smtClean="0">
                <a:solidFill>
                  <a:srgbClr val="00FFFF"/>
                </a:solidFill>
              </a:rPr>
              <a:t> </a:t>
            </a:r>
            <a:r>
              <a:rPr lang="en-US" sz="2200" b="1" dirty="0" err="1" smtClean="0">
                <a:solidFill>
                  <a:srgbClr val="00FFFF"/>
                </a:solidFill>
              </a:rPr>
              <a:t>Konsumen</a:t>
            </a:r>
            <a:endParaRPr lang="en-US" sz="2200" b="1" dirty="0" smtClean="0">
              <a:solidFill>
                <a:srgbClr val="00FFFF"/>
              </a:solidFill>
            </a:endParaRPr>
          </a:p>
          <a:p>
            <a:r>
              <a:rPr lang="en-US" sz="2200" dirty="0" err="1" smtClean="0">
                <a:solidFill>
                  <a:srgbClr val="FFFF00"/>
                </a:solidFill>
              </a:rPr>
              <a:t>Kondisi</a:t>
            </a:r>
            <a:r>
              <a:rPr lang="en-US" sz="2200" dirty="0" smtClean="0">
                <a:solidFill>
                  <a:srgbClr val="FFFF00"/>
                </a:solidFill>
              </a:rPr>
              <a:t> </a:t>
            </a:r>
            <a:r>
              <a:rPr lang="en-US" sz="2200" dirty="0" err="1" smtClean="0">
                <a:solidFill>
                  <a:srgbClr val="FFFF00"/>
                </a:solidFill>
              </a:rPr>
              <a:t>dimana</a:t>
            </a:r>
            <a:r>
              <a:rPr lang="en-US" sz="2200" dirty="0" smtClean="0">
                <a:solidFill>
                  <a:srgbClr val="FFFF00"/>
                </a:solidFill>
              </a:rPr>
              <a:t> </a:t>
            </a:r>
            <a:r>
              <a:rPr lang="en-US" sz="2200" dirty="0" err="1" smtClean="0">
                <a:solidFill>
                  <a:srgbClr val="FFFF00"/>
                </a:solidFill>
              </a:rPr>
              <a:t>konsumen</a:t>
            </a:r>
            <a:r>
              <a:rPr lang="en-US" sz="2200" dirty="0" smtClean="0">
                <a:solidFill>
                  <a:srgbClr val="FFFF00"/>
                </a:solidFill>
              </a:rPr>
              <a:t> </a:t>
            </a:r>
            <a:r>
              <a:rPr lang="en-US" sz="2200" dirty="0" err="1" smtClean="0">
                <a:solidFill>
                  <a:srgbClr val="FFFF00"/>
                </a:solidFill>
              </a:rPr>
              <a:t>telah</a:t>
            </a:r>
            <a:r>
              <a:rPr lang="en-US" sz="2200" dirty="0" smtClean="0">
                <a:solidFill>
                  <a:srgbClr val="FFFF00"/>
                </a:solidFill>
              </a:rPr>
              <a:t> </a:t>
            </a:r>
            <a:r>
              <a:rPr lang="en-US" sz="2200" dirty="0" err="1" smtClean="0">
                <a:solidFill>
                  <a:srgbClr val="FFFF00"/>
                </a:solidFill>
              </a:rPr>
              <a:t>mengalokasikan</a:t>
            </a:r>
            <a:r>
              <a:rPr lang="en-US" sz="2200" dirty="0" smtClean="0">
                <a:solidFill>
                  <a:srgbClr val="FFFF00"/>
                </a:solidFill>
              </a:rPr>
              <a:t> </a:t>
            </a:r>
            <a:r>
              <a:rPr lang="en-US" sz="2200" dirty="0" err="1" smtClean="0">
                <a:solidFill>
                  <a:srgbClr val="FFFF00"/>
                </a:solidFill>
              </a:rPr>
              <a:t>seluruh</a:t>
            </a:r>
            <a:r>
              <a:rPr lang="en-US" sz="2200" dirty="0" smtClean="0">
                <a:solidFill>
                  <a:srgbClr val="FFFF00"/>
                </a:solidFill>
              </a:rPr>
              <a:t> </a:t>
            </a:r>
            <a:r>
              <a:rPr lang="en-US" sz="2200" dirty="0" err="1" smtClean="0">
                <a:solidFill>
                  <a:srgbClr val="FFFF00"/>
                </a:solidFill>
              </a:rPr>
              <a:t>pendapatan</a:t>
            </a:r>
            <a:r>
              <a:rPr lang="en-US" sz="2200" dirty="0" smtClean="0">
                <a:solidFill>
                  <a:srgbClr val="FFFF00"/>
                </a:solidFill>
              </a:rPr>
              <a:t> </a:t>
            </a:r>
            <a:r>
              <a:rPr lang="en-US" sz="2200" dirty="0" err="1" smtClean="0">
                <a:solidFill>
                  <a:srgbClr val="FFFF00"/>
                </a:solidFill>
              </a:rPr>
              <a:t>untuk</a:t>
            </a:r>
            <a:r>
              <a:rPr lang="en-US" sz="2200" dirty="0" smtClean="0">
                <a:solidFill>
                  <a:srgbClr val="FFFF00"/>
                </a:solidFill>
              </a:rPr>
              <a:t> </a:t>
            </a:r>
            <a:r>
              <a:rPr lang="en-US" sz="2200" dirty="0" err="1" smtClean="0">
                <a:solidFill>
                  <a:srgbClr val="FFFF00"/>
                </a:solidFill>
              </a:rPr>
              <a:t>konsumsi</a:t>
            </a:r>
            <a:r>
              <a:rPr lang="en-US" sz="2200" dirty="0" smtClean="0">
                <a:solidFill>
                  <a:srgbClr val="FFFF00"/>
                </a:solidFill>
              </a:rPr>
              <a:t> </a:t>
            </a:r>
            <a:r>
              <a:rPr lang="en-US" sz="2200" dirty="0" err="1" smtClean="0">
                <a:solidFill>
                  <a:srgbClr val="FFFF00"/>
                </a:solidFill>
              </a:rPr>
              <a:t>dan</a:t>
            </a:r>
            <a:r>
              <a:rPr lang="en-US" sz="2200" dirty="0" smtClean="0">
                <a:solidFill>
                  <a:srgbClr val="FFFF00"/>
                </a:solidFill>
              </a:rPr>
              <a:t> </a:t>
            </a:r>
            <a:r>
              <a:rPr lang="en-US" sz="2200" dirty="0" err="1" smtClean="0">
                <a:solidFill>
                  <a:srgbClr val="FFFF00"/>
                </a:solidFill>
              </a:rPr>
              <a:t>uang</a:t>
            </a:r>
            <a:r>
              <a:rPr lang="en-US" sz="2200" dirty="0" smtClean="0">
                <a:solidFill>
                  <a:srgbClr val="FFFF00"/>
                </a:solidFill>
              </a:rPr>
              <a:t> yang </a:t>
            </a:r>
            <a:r>
              <a:rPr lang="en-US" sz="2200" dirty="0" err="1" smtClean="0">
                <a:solidFill>
                  <a:srgbClr val="FFFF00"/>
                </a:solidFill>
              </a:rPr>
              <a:t>ada</a:t>
            </a:r>
            <a:r>
              <a:rPr lang="en-US" sz="2200" dirty="0" smtClean="0">
                <a:solidFill>
                  <a:srgbClr val="FFFF00"/>
                </a:solidFill>
              </a:rPr>
              <a:t> </a:t>
            </a:r>
            <a:r>
              <a:rPr lang="en-US" sz="2200" dirty="0" err="1" smtClean="0">
                <a:solidFill>
                  <a:srgbClr val="FFFF00"/>
                </a:solidFill>
              </a:rPr>
              <a:t>dipakai</a:t>
            </a:r>
            <a:r>
              <a:rPr lang="en-US" sz="2200" dirty="0" smtClean="0">
                <a:solidFill>
                  <a:srgbClr val="FFFF00"/>
                </a:solidFill>
              </a:rPr>
              <a:t> </a:t>
            </a:r>
            <a:r>
              <a:rPr lang="en-US" sz="2200" dirty="0" err="1" smtClean="0">
                <a:solidFill>
                  <a:srgbClr val="FFFF00"/>
                </a:solidFill>
              </a:rPr>
              <a:t>untuk</a:t>
            </a:r>
            <a:r>
              <a:rPr lang="en-US" sz="2200" dirty="0" smtClean="0">
                <a:solidFill>
                  <a:srgbClr val="FFFF00"/>
                </a:solidFill>
              </a:rPr>
              <a:t> </a:t>
            </a:r>
            <a:r>
              <a:rPr lang="en-US" sz="2200" dirty="0" err="1" smtClean="0">
                <a:solidFill>
                  <a:srgbClr val="FFFF00"/>
                </a:solidFill>
              </a:rPr>
              <a:t>mencapai</a:t>
            </a:r>
            <a:r>
              <a:rPr lang="en-US" sz="2200" dirty="0" smtClean="0">
                <a:solidFill>
                  <a:srgbClr val="FFFF00"/>
                </a:solidFill>
              </a:rPr>
              <a:t> </a:t>
            </a:r>
            <a:r>
              <a:rPr lang="en-US" sz="2200" dirty="0" err="1" smtClean="0">
                <a:solidFill>
                  <a:srgbClr val="FFFF00"/>
                </a:solidFill>
              </a:rPr>
              <a:t>kepuasan</a:t>
            </a:r>
            <a:r>
              <a:rPr lang="en-US" sz="2200" dirty="0" smtClean="0">
                <a:solidFill>
                  <a:srgbClr val="FFFF00"/>
                </a:solidFill>
              </a:rPr>
              <a:t> yang </a:t>
            </a:r>
            <a:r>
              <a:rPr lang="en-US" sz="2200" dirty="0" err="1" smtClean="0">
                <a:solidFill>
                  <a:srgbClr val="FFFF00"/>
                </a:solidFill>
              </a:rPr>
              <a:t>tinggi</a:t>
            </a:r>
            <a:endParaRPr lang="en-US" sz="2200" dirty="0" smtClean="0">
              <a:solidFill>
                <a:srgbClr val="FFFF00"/>
              </a:solidFill>
            </a:endParaRPr>
          </a:p>
        </p:txBody>
      </p:sp>
      <p:sp>
        <p:nvSpPr>
          <p:cNvPr id="8" name="Text Box 18"/>
          <p:cNvSpPr txBox="1">
            <a:spLocks noChangeArrowheads="1"/>
          </p:cNvSpPr>
          <p:nvPr/>
        </p:nvSpPr>
        <p:spPr bwMode="auto">
          <a:xfrm>
            <a:off x="0" y="2209800"/>
            <a:ext cx="470000"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10</a:t>
            </a:r>
            <a:endParaRPr lang="en-US" sz="2200" dirty="0">
              <a:solidFill>
                <a:srgbClr val="00CC99"/>
              </a:solidFill>
            </a:endParaRPr>
          </a:p>
        </p:txBody>
      </p:sp>
      <p:sp>
        <p:nvSpPr>
          <p:cNvPr id="11" name="Text Box 17"/>
          <p:cNvSpPr txBox="1">
            <a:spLocks noChangeArrowheads="1"/>
          </p:cNvSpPr>
          <p:nvPr/>
        </p:nvSpPr>
        <p:spPr bwMode="auto">
          <a:xfrm>
            <a:off x="533400" y="1676400"/>
            <a:ext cx="4571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BL</a:t>
            </a:r>
            <a:endParaRPr lang="en-US" sz="2200" dirty="0">
              <a:solidFill>
                <a:srgbClr val="CCFF33"/>
              </a:solidFill>
            </a:endParaRPr>
          </a:p>
        </p:txBody>
      </p:sp>
      <p:sp>
        <p:nvSpPr>
          <p:cNvPr id="12" name="Line 6"/>
          <p:cNvSpPr>
            <a:spLocks noChangeShapeType="1"/>
          </p:cNvSpPr>
          <p:nvPr/>
        </p:nvSpPr>
        <p:spPr bwMode="auto">
          <a:xfrm>
            <a:off x="457201" y="1600200"/>
            <a:ext cx="0" cy="26517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4191000"/>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1219200"/>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15" name="Text Box 12"/>
          <p:cNvSpPr txBox="1">
            <a:spLocks noChangeArrowheads="1"/>
          </p:cNvSpPr>
          <p:nvPr/>
        </p:nvSpPr>
        <p:spPr bwMode="auto">
          <a:xfrm>
            <a:off x="3429000" y="3760113"/>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20" name="Line 16"/>
          <p:cNvSpPr>
            <a:spLocks noChangeShapeType="1"/>
          </p:cNvSpPr>
          <p:nvPr/>
        </p:nvSpPr>
        <p:spPr bwMode="auto">
          <a:xfrm rot="120000" flipH="1" flipV="1">
            <a:off x="1628909" y="3097590"/>
            <a:ext cx="45719" cy="10972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1633028" y="2743200"/>
            <a:ext cx="348172" cy="430887"/>
          </a:xfrm>
          <a:prstGeom prst="rect">
            <a:avLst/>
          </a:prstGeom>
          <a:noFill/>
          <a:ln w="9525">
            <a:noFill/>
            <a:miter lim="800000"/>
            <a:headEnd/>
            <a:tailEnd/>
          </a:ln>
          <a:effectLst/>
        </p:spPr>
        <p:txBody>
          <a:bodyPr wrap="none">
            <a:spAutoFit/>
          </a:bodyPr>
          <a:lstStyle/>
          <a:p>
            <a:r>
              <a:rPr lang="en-US" sz="2200" dirty="0" smtClean="0">
                <a:solidFill>
                  <a:srgbClr val="FFFF00"/>
                </a:solidFill>
              </a:rPr>
              <a:t>A</a:t>
            </a:r>
            <a:endParaRPr lang="en-US" sz="2200" dirty="0">
              <a:solidFill>
                <a:srgbClr val="FFFF00"/>
              </a:solidFill>
            </a:endParaRPr>
          </a:p>
        </p:txBody>
      </p:sp>
      <p:sp>
        <p:nvSpPr>
          <p:cNvPr id="22" name="Line 16"/>
          <p:cNvSpPr>
            <a:spLocks noChangeShapeType="1"/>
          </p:cNvSpPr>
          <p:nvPr/>
        </p:nvSpPr>
        <p:spPr bwMode="auto">
          <a:xfrm rot="120000" flipV="1">
            <a:off x="457627" y="3119135"/>
            <a:ext cx="1218458"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496" y="3579450"/>
            <a:ext cx="164592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4" name="Line 16"/>
          <p:cNvSpPr>
            <a:spLocks noChangeShapeType="1"/>
          </p:cNvSpPr>
          <p:nvPr/>
        </p:nvSpPr>
        <p:spPr bwMode="auto">
          <a:xfrm rot="120000" flipH="1" flipV="1">
            <a:off x="2152928" y="3539467"/>
            <a:ext cx="45719" cy="6400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80000" flipH="1" flipV="1">
            <a:off x="1008093" y="2489440"/>
            <a:ext cx="89505" cy="173736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6" name="Line 16"/>
          <p:cNvSpPr>
            <a:spLocks noChangeShapeType="1"/>
          </p:cNvSpPr>
          <p:nvPr/>
        </p:nvSpPr>
        <p:spPr bwMode="auto">
          <a:xfrm rot="120000" flipV="1">
            <a:off x="457832" y="2421644"/>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7" name="Text Box 18"/>
          <p:cNvSpPr txBox="1">
            <a:spLocks noChangeArrowheads="1"/>
          </p:cNvSpPr>
          <p:nvPr/>
        </p:nvSpPr>
        <p:spPr bwMode="auto">
          <a:xfrm>
            <a:off x="2090228" y="3200400"/>
            <a:ext cx="338554"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B</a:t>
            </a:r>
            <a:endParaRPr lang="en-US" sz="2200" dirty="0">
              <a:solidFill>
                <a:srgbClr val="00FFFF"/>
              </a:solidFill>
            </a:endParaRPr>
          </a:p>
        </p:txBody>
      </p:sp>
      <p:sp>
        <p:nvSpPr>
          <p:cNvPr id="28" name="Text Box 18"/>
          <p:cNvSpPr txBox="1">
            <a:spLocks noChangeArrowheads="1"/>
          </p:cNvSpPr>
          <p:nvPr/>
        </p:nvSpPr>
        <p:spPr bwMode="auto">
          <a:xfrm>
            <a:off x="1033046" y="2133600"/>
            <a:ext cx="335348"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C</a:t>
            </a:r>
            <a:endParaRPr lang="en-US" sz="2200" dirty="0">
              <a:solidFill>
                <a:srgbClr val="00FFFF"/>
              </a:solidFill>
            </a:endParaRPr>
          </a:p>
        </p:txBody>
      </p:sp>
      <p:sp>
        <p:nvSpPr>
          <p:cNvPr id="30" name="Line 16"/>
          <p:cNvSpPr>
            <a:spLocks noChangeShapeType="1"/>
          </p:cNvSpPr>
          <p:nvPr/>
        </p:nvSpPr>
        <p:spPr bwMode="auto">
          <a:xfrm rot="120000" flipH="1" flipV="1">
            <a:off x="416676" y="1869409"/>
            <a:ext cx="2367047" cy="228098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1" name="Text Box 18"/>
          <p:cNvSpPr txBox="1">
            <a:spLocks noChangeArrowheads="1"/>
          </p:cNvSpPr>
          <p:nvPr/>
        </p:nvSpPr>
        <p:spPr bwMode="auto">
          <a:xfrm>
            <a:off x="129866" y="28194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8</a:t>
            </a:r>
            <a:endParaRPr lang="en-US" sz="2200" dirty="0">
              <a:solidFill>
                <a:srgbClr val="00CC99"/>
              </a:solidFill>
            </a:endParaRPr>
          </a:p>
        </p:txBody>
      </p:sp>
      <p:sp>
        <p:nvSpPr>
          <p:cNvPr id="32" name="Text Box 18"/>
          <p:cNvSpPr txBox="1">
            <a:spLocks noChangeArrowheads="1"/>
          </p:cNvSpPr>
          <p:nvPr/>
        </p:nvSpPr>
        <p:spPr bwMode="auto">
          <a:xfrm>
            <a:off x="129866" y="3302913"/>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33" name="Text Box 18"/>
          <p:cNvSpPr txBox="1">
            <a:spLocks noChangeArrowheads="1"/>
          </p:cNvSpPr>
          <p:nvPr/>
        </p:nvSpPr>
        <p:spPr bwMode="auto">
          <a:xfrm>
            <a:off x="838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4</a:t>
            </a:r>
            <a:endParaRPr lang="en-US" sz="2200" dirty="0">
              <a:solidFill>
                <a:srgbClr val="00CC99"/>
              </a:solidFill>
            </a:endParaRPr>
          </a:p>
        </p:txBody>
      </p:sp>
      <p:sp>
        <p:nvSpPr>
          <p:cNvPr id="34" name="Text Box 18"/>
          <p:cNvSpPr txBox="1">
            <a:spLocks noChangeArrowheads="1"/>
          </p:cNvSpPr>
          <p:nvPr/>
        </p:nvSpPr>
        <p:spPr bwMode="auto">
          <a:xfrm>
            <a:off x="1501466"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5</a:t>
            </a:r>
            <a:endParaRPr lang="en-US" sz="2200" dirty="0">
              <a:solidFill>
                <a:srgbClr val="00CC99"/>
              </a:solidFill>
            </a:endParaRPr>
          </a:p>
        </p:txBody>
      </p:sp>
      <p:sp>
        <p:nvSpPr>
          <p:cNvPr id="35" name="Text Box 18"/>
          <p:cNvSpPr txBox="1">
            <a:spLocks noChangeArrowheads="1"/>
          </p:cNvSpPr>
          <p:nvPr/>
        </p:nvSpPr>
        <p:spPr bwMode="auto">
          <a:xfrm>
            <a:off x="1981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37" name="Text Box 17"/>
          <p:cNvSpPr txBox="1">
            <a:spLocks noChangeArrowheads="1"/>
          </p:cNvSpPr>
          <p:nvPr/>
        </p:nvSpPr>
        <p:spPr bwMode="auto">
          <a:xfrm>
            <a:off x="5257800" y="1371600"/>
            <a:ext cx="609599" cy="430887"/>
          </a:xfrm>
          <a:prstGeom prst="rect">
            <a:avLst/>
          </a:prstGeom>
          <a:noFill/>
          <a:ln w="9525">
            <a:noFill/>
            <a:miter lim="800000"/>
            <a:headEnd/>
            <a:tailEnd/>
          </a:ln>
          <a:effectLst/>
        </p:spPr>
        <p:txBody>
          <a:bodyPr wrap="square">
            <a:spAutoFit/>
          </a:bodyPr>
          <a:lstStyle/>
          <a:p>
            <a:r>
              <a:rPr lang="en-US" sz="2200" dirty="0" smtClean="0">
                <a:solidFill>
                  <a:srgbClr val="00FFFF"/>
                </a:solidFill>
              </a:rPr>
              <a:t>ICC</a:t>
            </a:r>
            <a:endParaRPr lang="en-US" sz="2200" dirty="0">
              <a:solidFill>
                <a:srgbClr val="00FFFF"/>
              </a:solidFill>
            </a:endParaRPr>
          </a:p>
        </p:txBody>
      </p:sp>
      <p:sp>
        <p:nvSpPr>
          <p:cNvPr id="38" name="Line 6"/>
          <p:cNvSpPr>
            <a:spLocks noChangeShapeType="1"/>
          </p:cNvSpPr>
          <p:nvPr/>
        </p:nvSpPr>
        <p:spPr bwMode="auto">
          <a:xfrm>
            <a:off x="4393861" y="1702713"/>
            <a:ext cx="0" cy="1737360"/>
          </a:xfrm>
          <a:prstGeom prst="line">
            <a:avLst/>
          </a:prstGeom>
          <a:noFill/>
          <a:ln w="28575">
            <a:solidFill>
              <a:srgbClr val="FF00FF"/>
            </a:solidFill>
            <a:round/>
            <a:headEnd/>
            <a:tailEnd/>
          </a:ln>
          <a:effectLst/>
        </p:spPr>
        <p:txBody>
          <a:bodyPr/>
          <a:lstStyle/>
          <a:p>
            <a:endParaRPr lang="en-US"/>
          </a:p>
        </p:txBody>
      </p:sp>
      <p:sp>
        <p:nvSpPr>
          <p:cNvPr id="39" name="Line 7"/>
          <p:cNvSpPr>
            <a:spLocks noChangeShapeType="1"/>
          </p:cNvSpPr>
          <p:nvPr/>
        </p:nvSpPr>
        <p:spPr bwMode="auto">
          <a:xfrm>
            <a:off x="4393861" y="3409594"/>
            <a:ext cx="2468880" cy="45719"/>
          </a:xfrm>
          <a:prstGeom prst="line">
            <a:avLst/>
          </a:prstGeom>
          <a:noFill/>
          <a:ln w="28575">
            <a:solidFill>
              <a:srgbClr val="FF00FF"/>
            </a:solidFill>
            <a:round/>
            <a:headEnd/>
            <a:tailEnd/>
          </a:ln>
          <a:effectLst/>
        </p:spPr>
        <p:txBody>
          <a:bodyPr/>
          <a:lstStyle/>
          <a:p>
            <a:endParaRPr lang="en-US"/>
          </a:p>
        </p:txBody>
      </p:sp>
      <p:sp>
        <p:nvSpPr>
          <p:cNvPr id="40" name="Text Box 9"/>
          <p:cNvSpPr txBox="1">
            <a:spLocks noChangeArrowheads="1"/>
          </p:cNvSpPr>
          <p:nvPr/>
        </p:nvSpPr>
        <p:spPr bwMode="auto">
          <a:xfrm>
            <a:off x="4223736" y="1321713"/>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41" name="Text Box 12"/>
          <p:cNvSpPr txBox="1">
            <a:spLocks noChangeArrowheads="1"/>
          </p:cNvSpPr>
          <p:nvPr/>
        </p:nvSpPr>
        <p:spPr bwMode="auto">
          <a:xfrm>
            <a:off x="6096000" y="3455313"/>
            <a:ext cx="304800" cy="400110"/>
          </a:xfrm>
          <a:prstGeom prst="rect">
            <a:avLst/>
          </a:prstGeom>
          <a:noFill/>
          <a:ln w="9525">
            <a:solidFill>
              <a:srgbClr val="FF00FF"/>
            </a:solidFill>
            <a:miter lim="800000"/>
            <a:headEnd/>
            <a:tailEnd/>
          </a:ln>
          <a:effectLst/>
        </p:spPr>
        <p:txBody>
          <a:bodyPr wrap="square">
            <a:spAutoFit/>
          </a:bodyPr>
          <a:lstStyle/>
          <a:p>
            <a:r>
              <a:rPr lang="en-US" sz="2000" dirty="0">
                <a:solidFill>
                  <a:srgbClr val="00FFFF"/>
                </a:solidFill>
              </a:rPr>
              <a:t>X</a:t>
            </a:r>
          </a:p>
        </p:txBody>
      </p:sp>
      <p:sp>
        <p:nvSpPr>
          <p:cNvPr id="51" name="Line 16"/>
          <p:cNvSpPr>
            <a:spLocks noChangeShapeType="1"/>
          </p:cNvSpPr>
          <p:nvPr/>
        </p:nvSpPr>
        <p:spPr bwMode="auto">
          <a:xfrm rot="120000" flipH="1" flipV="1">
            <a:off x="4375551" y="2329692"/>
            <a:ext cx="1281567" cy="102737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7" name="Line 16"/>
          <p:cNvSpPr>
            <a:spLocks noChangeShapeType="1"/>
          </p:cNvSpPr>
          <p:nvPr/>
        </p:nvSpPr>
        <p:spPr bwMode="auto">
          <a:xfrm rot="120000" flipH="1" flipV="1">
            <a:off x="4369941" y="1811948"/>
            <a:ext cx="1920240" cy="1554480"/>
          </a:xfrm>
          <a:prstGeom prst="line">
            <a:avLst/>
          </a:prstGeom>
          <a:ln>
            <a:solidFill>
              <a:srgbClr val="11ED4B"/>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9" name="Text Box 17"/>
          <p:cNvSpPr txBox="1">
            <a:spLocks noChangeArrowheads="1"/>
          </p:cNvSpPr>
          <p:nvPr/>
        </p:nvSpPr>
        <p:spPr bwMode="auto">
          <a:xfrm>
            <a:off x="5410201" y="2159913"/>
            <a:ext cx="609599"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BL</a:t>
            </a:r>
            <a:r>
              <a:rPr lang="en-US" sz="1600" dirty="0" smtClean="0">
                <a:solidFill>
                  <a:srgbClr val="FF0000"/>
                </a:solidFill>
              </a:rPr>
              <a:t>2</a:t>
            </a:r>
            <a:endParaRPr lang="en-US" sz="2200" dirty="0">
              <a:solidFill>
                <a:srgbClr val="FF0000"/>
              </a:solidFill>
            </a:endParaRPr>
          </a:p>
        </p:txBody>
      </p:sp>
      <p:sp>
        <p:nvSpPr>
          <p:cNvPr id="63" name="Line 6"/>
          <p:cNvSpPr>
            <a:spLocks noChangeShapeType="1"/>
          </p:cNvSpPr>
          <p:nvPr/>
        </p:nvSpPr>
        <p:spPr bwMode="auto">
          <a:xfrm>
            <a:off x="4901521" y="4445913"/>
            <a:ext cx="0" cy="1737360"/>
          </a:xfrm>
          <a:prstGeom prst="line">
            <a:avLst/>
          </a:prstGeom>
          <a:noFill/>
          <a:ln w="28575">
            <a:solidFill>
              <a:srgbClr val="FF00FF"/>
            </a:solidFill>
            <a:round/>
            <a:headEnd/>
            <a:tailEnd/>
          </a:ln>
          <a:effectLst/>
        </p:spPr>
        <p:txBody>
          <a:bodyPr/>
          <a:lstStyle/>
          <a:p>
            <a:endParaRPr lang="en-US"/>
          </a:p>
        </p:txBody>
      </p:sp>
      <p:sp>
        <p:nvSpPr>
          <p:cNvPr id="64" name="Line 7"/>
          <p:cNvSpPr>
            <a:spLocks noChangeShapeType="1"/>
          </p:cNvSpPr>
          <p:nvPr/>
        </p:nvSpPr>
        <p:spPr bwMode="auto">
          <a:xfrm>
            <a:off x="4901521" y="6152794"/>
            <a:ext cx="2468880" cy="45719"/>
          </a:xfrm>
          <a:prstGeom prst="line">
            <a:avLst/>
          </a:prstGeom>
          <a:noFill/>
          <a:ln w="28575">
            <a:solidFill>
              <a:srgbClr val="FF00FF"/>
            </a:solidFill>
            <a:round/>
            <a:headEnd/>
            <a:tailEnd/>
          </a:ln>
          <a:effectLst/>
        </p:spPr>
        <p:txBody>
          <a:bodyPr/>
          <a:lstStyle/>
          <a:p>
            <a:endParaRPr lang="en-US"/>
          </a:p>
        </p:txBody>
      </p:sp>
      <p:sp>
        <p:nvSpPr>
          <p:cNvPr id="65" name="Text Box 9"/>
          <p:cNvSpPr txBox="1">
            <a:spLocks noChangeArrowheads="1"/>
          </p:cNvSpPr>
          <p:nvPr/>
        </p:nvSpPr>
        <p:spPr bwMode="auto">
          <a:xfrm>
            <a:off x="4731396" y="4064913"/>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66" name="Text Box 12"/>
          <p:cNvSpPr txBox="1">
            <a:spLocks noChangeArrowheads="1"/>
          </p:cNvSpPr>
          <p:nvPr/>
        </p:nvSpPr>
        <p:spPr bwMode="auto">
          <a:xfrm>
            <a:off x="6172200" y="6172200"/>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67" name="Line 16"/>
          <p:cNvSpPr>
            <a:spLocks noChangeShapeType="1"/>
          </p:cNvSpPr>
          <p:nvPr/>
        </p:nvSpPr>
        <p:spPr bwMode="auto">
          <a:xfrm flipH="1" flipV="1">
            <a:off x="4907280" y="4709160"/>
            <a:ext cx="1188720" cy="1463040"/>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68" name="Line 16"/>
          <p:cNvSpPr>
            <a:spLocks noChangeShapeType="1"/>
          </p:cNvSpPr>
          <p:nvPr/>
        </p:nvSpPr>
        <p:spPr bwMode="auto">
          <a:xfrm rot="120000" flipH="1" flipV="1">
            <a:off x="4851298" y="4681693"/>
            <a:ext cx="1944332" cy="1427470"/>
          </a:xfrm>
          <a:prstGeom prst="line">
            <a:avLst/>
          </a:prstGeom>
          <a:ln>
            <a:solidFill>
              <a:srgbClr val="00FF99"/>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77" name="Rectangle 76"/>
          <p:cNvSpPr/>
          <p:nvPr/>
        </p:nvSpPr>
        <p:spPr>
          <a:xfrm>
            <a:off x="0" y="4549676"/>
            <a:ext cx="4572000" cy="2277547"/>
          </a:xfrm>
          <a:prstGeom prst="rect">
            <a:avLst/>
          </a:prstGeom>
          <a:ln>
            <a:solidFill>
              <a:srgbClr val="00FFFF"/>
            </a:solidFill>
          </a:ln>
        </p:spPr>
        <p:txBody>
          <a:bodyPr wrap="square">
            <a:spAutoFit/>
          </a:bodyPr>
          <a:lstStyle/>
          <a:p>
            <a:r>
              <a:rPr lang="en-US" sz="2000" dirty="0" err="1" smtClean="0">
                <a:solidFill>
                  <a:srgbClr val="CCFF33"/>
                </a:solidFill>
              </a:rPr>
              <a:t>Keseimbangan</a:t>
            </a:r>
            <a:r>
              <a:rPr lang="en-US" sz="2000" dirty="0" smtClean="0">
                <a:solidFill>
                  <a:srgbClr val="CCFF33"/>
                </a:solidFill>
              </a:rPr>
              <a:t> </a:t>
            </a:r>
            <a:r>
              <a:rPr lang="en-US" sz="2000" dirty="0" err="1" smtClean="0">
                <a:solidFill>
                  <a:srgbClr val="CCFF33"/>
                </a:solidFill>
              </a:rPr>
              <a:t>konsumen</a:t>
            </a:r>
            <a:r>
              <a:rPr lang="en-US" sz="2000" dirty="0" smtClean="0">
                <a:solidFill>
                  <a:srgbClr val="CCFF33"/>
                </a:solidFill>
              </a:rPr>
              <a:t> </a:t>
            </a:r>
            <a:r>
              <a:rPr lang="en-US" sz="2000" dirty="0" err="1" smtClean="0">
                <a:solidFill>
                  <a:srgbClr val="CCFF33"/>
                </a:solidFill>
              </a:rPr>
              <a:t>terjadi</a:t>
            </a:r>
            <a:r>
              <a:rPr lang="en-US" sz="2000" dirty="0" smtClean="0">
                <a:solidFill>
                  <a:srgbClr val="CCFF33"/>
                </a:solidFill>
              </a:rPr>
              <a:t> </a:t>
            </a:r>
            <a:r>
              <a:rPr lang="en-US" sz="2000" dirty="0" err="1" smtClean="0">
                <a:solidFill>
                  <a:srgbClr val="CCFF33"/>
                </a:solidFill>
              </a:rPr>
              <a:t>di</a:t>
            </a:r>
            <a:r>
              <a:rPr lang="en-US" sz="2000" dirty="0" smtClean="0">
                <a:solidFill>
                  <a:srgbClr val="CCFF33"/>
                </a:solidFill>
              </a:rPr>
              <a:t> </a:t>
            </a:r>
            <a:r>
              <a:rPr lang="en-US" sz="2000" dirty="0" err="1" smtClean="0">
                <a:solidFill>
                  <a:srgbClr val="CCFF33"/>
                </a:solidFill>
              </a:rPr>
              <a:t>titik</a:t>
            </a:r>
            <a:r>
              <a:rPr lang="en-US" sz="2000" dirty="0" smtClean="0">
                <a:solidFill>
                  <a:srgbClr val="CCFF33"/>
                </a:solidFill>
              </a:rPr>
              <a:t> A </a:t>
            </a:r>
            <a:r>
              <a:rPr lang="en-US" sz="2000" dirty="0" err="1" smtClean="0">
                <a:solidFill>
                  <a:srgbClr val="CCFF33"/>
                </a:solidFill>
              </a:rPr>
              <a:t>dimana</a:t>
            </a:r>
            <a:r>
              <a:rPr lang="en-US" sz="2000" dirty="0" smtClean="0">
                <a:solidFill>
                  <a:srgbClr val="CCFF33"/>
                </a:solidFill>
              </a:rPr>
              <a:t> </a:t>
            </a:r>
            <a:r>
              <a:rPr lang="en-US" sz="2000" dirty="0" err="1" smtClean="0">
                <a:solidFill>
                  <a:srgbClr val="CCFF33"/>
                </a:solidFill>
              </a:rPr>
              <a:t>dimana</a:t>
            </a:r>
            <a:r>
              <a:rPr lang="en-US" sz="2000" dirty="0" smtClean="0">
                <a:solidFill>
                  <a:srgbClr val="CCFF33"/>
                </a:solidFill>
              </a:rPr>
              <a:t> BL </a:t>
            </a:r>
            <a:r>
              <a:rPr lang="en-US" sz="2000" dirty="0" err="1" smtClean="0">
                <a:solidFill>
                  <a:srgbClr val="CCFF33"/>
                </a:solidFill>
              </a:rPr>
              <a:t>nersingungan</a:t>
            </a:r>
            <a:r>
              <a:rPr lang="en-US" sz="2000" dirty="0" smtClean="0">
                <a:solidFill>
                  <a:srgbClr val="CCFF33"/>
                </a:solidFill>
              </a:rPr>
              <a:t> </a:t>
            </a:r>
            <a:r>
              <a:rPr lang="en-US" sz="2000" dirty="0" smtClean="0">
                <a:solidFill>
                  <a:srgbClr val="FF0000"/>
                </a:solidFill>
              </a:rPr>
              <a:t>IC</a:t>
            </a:r>
            <a:r>
              <a:rPr lang="en-US" sz="1600" dirty="0" smtClean="0">
                <a:solidFill>
                  <a:srgbClr val="FF0000"/>
                </a:solidFill>
              </a:rPr>
              <a:t>2. </a:t>
            </a:r>
            <a:r>
              <a:rPr lang="en-US" sz="2000" dirty="0" err="1" smtClean="0">
                <a:solidFill>
                  <a:srgbClr val="CCFF33"/>
                </a:solidFill>
              </a:rPr>
              <a:t>kepuasan</a:t>
            </a:r>
            <a:r>
              <a:rPr lang="en-US" sz="2000" dirty="0" smtClean="0">
                <a:solidFill>
                  <a:srgbClr val="CCFF33"/>
                </a:solidFill>
              </a:rPr>
              <a:t> </a:t>
            </a:r>
            <a:r>
              <a:rPr lang="en-US" sz="2000" dirty="0" err="1" smtClean="0">
                <a:solidFill>
                  <a:srgbClr val="CCFF33"/>
                </a:solidFill>
              </a:rPr>
              <a:t>konsumen</a:t>
            </a:r>
            <a:r>
              <a:rPr lang="en-US" sz="2000" dirty="0" smtClean="0">
                <a:solidFill>
                  <a:srgbClr val="CCFF33"/>
                </a:solidFill>
              </a:rPr>
              <a:t> </a:t>
            </a:r>
            <a:r>
              <a:rPr lang="en-US" sz="2000" dirty="0" err="1" smtClean="0">
                <a:solidFill>
                  <a:srgbClr val="CCFF33"/>
                </a:solidFill>
              </a:rPr>
              <a:t>maksimum</a:t>
            </a:r>
            <a:r>
              <a:rPr lang="en-US" sz="2000" dirty="0" smtClean="0">
                <a:solidFill>
                  <a:srgbClr val="CCFF33"/>
                </a:solidFill>
              </a:rPr>
              <a:t> </a:t>
            </a:r>
            <a:r>
              <a:rPr lang="en-US" sz="2000" dirty="0" err="1" smtClean="0">
                <a:solidFill>
                  <a:srgbClr val="CCFF33"/>
                </a:solidFill>
              </a:rPr>
              <a:t>yaitu</a:t>
            </a:r>
            <a:r>
              <a:rPr lang="en-US" sz="2000" dirty="0" smtClean="0">
                <a:solidFill>
                  <a:srgbClr val="CCFF33"/>
                </a:solidFill>
              </a:rPr>
              <a:t> 5 </a:t>
            </a:r>
            <a:r>
              <a:rPr lang="en-US" sz="2000" dirty="0" err="1" smtClean="0">
                <a:solidFill>
                  <a:srgbClr val="CCFF33"/>
                </a:solidFill>
              </a:rPr>
              <a:t>barang</a:t>
            </a:r>
            <a:r>
              <a:rPr lang="en-US" sz="2000" dirty="0" smtClean="0">
                <a:solidFill>
                  <a:srgbClr val="CCFF33"/>
                </a:solidFill>
              </a:rPr>
              <a:t> x </a:t>
            </a:r>
            <a:r>
              <a:rPr lang="en-US" sz="2000" dirty="0" err="1" smtClean="0">
                <a:solidFill>
                  <a:srgbClr val="CCFF33"/>
                </a:solidFill>
              </a:rPr>
              <a:t>dan</a:t>
            </a:r>
            <a:r>
              <a:rPr lang="en-US" sz="2000" dirty="0" smtClean="0">
                <a:solidFill>
                  <a:srgbClr val="CCFF33"/>
                </a:solidFill>
              </a:rPr>
              <a:t> 8 </a:t>
            </a:r>
            <a:r>
              <a:rPr lang="en-US" sz="2000" dirty="0" err="1" smtClean="0">
                <a:solidFill>
                  <a:srgbClr val="CCFF33"/>
                </a:solidFill>
              </a:rPr>
              <a:t>barang</a:t>
            </a:r>
            <a:r>
              <a:rPr lang="en-US" sz="2000" dirty="0" smtClean="0">
                <a:solidFill>
                  <a:srgbClr val="CCFF33"/>
                </a:solidFill>
              </a:rPr>
              <a:t> y. </a:t>
            </a:r>
            <a:r>
              <a:rPr lang="en-US" sz="2000" dirty="0" err="1" smtClean="0">
                <a:solidFill>
                  <a:srgbClr val="CCFF33"/>
                </a:solidFill>
              </a:rPr>
              <a:t>Titik</a:t>
            </a:r>
            <a:r>
              <a:rPr lang="en-US" sz="2000" dirty="0" smtClean="0">
                <a:solidFill>
                  <a:srgbClr val="CCFF33"/>
                </a:solidFill>
              </a:rPr>
              <a:t> A </a:t>
            </a:r>
            <a:r>
              <a:rPr lang="en-US" sz="2000" dirty="0" err="1" smtClean="0">
                <a:solidFill>
                  <a:srgbClr val="CCFF33"/>
                </a:solidFill>
              </a:rPr>
              <a:t>dan</a:t>
            </a:r>
            <a:r>
              <a:rPr lang="en-US" sz="2000" dirty="0" smtClean="0">
                <a:solidFill>
                  <a:srgbClr val="CCFF33"/>
                </a:solidFill>
              </a:rPr>
              <a:t> C </a:t>
            </a:r>
            <a:r>
              <a:rPr lang="en-US" sz="2000" dirty="0" err="1" smtClean="0">
                <a:solidFill>
                  <a:srgbClr val="CCFF33"/>
                </a:solidFill>
              </a:rPr>
              <a:t>belum</a:t>
            </a:r>
            <a:r>
              <a:rPr lang="en-US" sz="2000" dirty="0" smtClean="0">
                <a:solidFill>
                  <a:srgbClr val="CCFF33"/>
                </a:solidFill>
              </a:rPr>
              <a:t> </a:t>
            </a:r>
            <a:r>
              <a:rPr lang="en-US" sz="2000" dirty="0" err="1" smtClean="0">
                <a:solidFill>
                  <a:srgbClr val="CCFF33"/>
                </a:solidFill>
              </a:rPr>
              <a:t>maksimal</a:t>
            </a:r>
            <a:r>
              <a:rPr lang="en-US" sz="2000" dirty="0" smtClean="0">
                <a:solidFill>
                  <a:srgbClr val="CCFF33"/>
                </a:solidFill>
              </a:rPr>
              <a:t> </a:t>
            </a:r>
            <a:r>
              <a:rPr lang="en-US" sz="2000" dirty="0" err="1" smtClean="0">
                <a:solidFill>
                  <a:srgbClr val="CCFF33"/>
                </a:solidFill>
              </a:rPr>
              <a:t>kepuasanya</a:t>
            </a:r>
            <a:r>
              <a:rPr lang="en-US" sz="2000" dirty="0" smtClean="0">
                <a:solidFill>
                  <a:srgbClr val="CCFF33"/>
                </a:solidFill>
              </a:rPr>
              <a:t>, </a:t>
            </a:r>
            <a:r>
              <a:rPr lang="en-US" sz="2000" dirty="0" smtClean="0">
                <a:solidFill>
                  <a:srgbClr val="FF0000"/>
                </a:solidFill>
              </a:rPr>
              <a:t>IC</a:t>
            </a:r>
            <a:r>
              <a:rPr lang="en-US" sz="1400" dirty="0" smtClean="0">
                <a:solidFill>
                  <a:srgbClr val="FF0000"/>
                </a:solidFill>
              </a:rPr>
              <a:t>3</a:t>
            </a:r>
            <a:r>
              <a:rPr lang="en-US" sz="2000" dirty="0" smtClean="0">
                <a:solidFill>
                  <a:srgbClr val="CCFF33"/>
                </a:solidFill>
              </a:rPr>
              <a:t> </a:t>
            </a:r>
            <a:r>
              <a:rPr lang="en-US" sz="2000" dirty="0" err="1" smtClean="0">
                <a:solidFill>
                  <a:srgbClr val="CCFF33"/>
                </a:solidFill>
              </a:rPr>
              <a:t>tidak</a:t>
            </a:r>
            <a:r>
              <a:rPr lang="en-US" sz="2000" dirty="0" smtClean="0">
                <a:solidFill>
                  <a:srgbClr val="CCFF33"/>
                </a:solidFill>
              </a:rPr>
              <a:t> </a:t>
            </a:r>
            <a:r>
              <a:rPr lang="en-US" sz="2000" dirty="0" err="1" smtClean="0">
                <a:solidFill>
                  <a:srgbClr val="CCFF33"/>
                </a:solidFill>
              </a:rPr>
              <a:t>bisa</a:t>
            </a:r>
            <a:r>
              <a:rPr lang="en-US" sz="2000" dirty="0" smtClean="0">
                <a:solidFill>
                  <a:srgbClr val="CCFF33"/>
                </a:solidFill>
              </a:rPr>
              <a:t> </a:t>
            </a:r>
            <a:r>
              <a:rPr lang="en-US" sz="2000" dirty="0" err="1" smtClean="0">
                <a:solidFill>
                  <a:srgbClr val="CCFF33"/>
                </a:solidFill>
              </a:rPr>
              <a:t>dijangkau</a:t>
            </a:r>
            <a:r>
              <a:rPr lang="en-US" sz="2000" dirty="0" smtClean="0">
                <a:solidFill>
                  <a:srgbClr val="CCFF33"/>
                </a:solidFill>
              </a:rPr>
              <a:t> </a:t>
            </a:r>
            <a:r>
              <a:rPr lang="en-US" sz="2000" dirty="0" err="1" smtClean="0">
                <a:solidFill>
                  <a:srgbClr val="CCFF33"/>
                </a:solidFill>
              </a:rPr>
              <a:t>oleh</a:t>
            </a:r>
            <a:r>
              <a:rPr lang="en-US" sz="2000" dirty="0" smtClean="0">
                <a:solidFill>
                  <a:srgbClr val="CCFF33"/>
                </a:solidFill>
              </a:rPr>
              <a:t> </a:t>
            </a:r>
            <a:r>
              <a:rPr lang="en-US" sz="2000" dirty="0" err="1" smtClean="0">
                <a:solidFill>
                  <a:srgbClr val="CCFF33"/>
                </a:solidFill>
              </a:rPr>
              <a:t>kemampuan</a:t>
            </a:r>
            <a:r>
              <a:rPr lang="en-US" sz="2000" dirty="0" smtClean="0">
                <a:solidFill>
                  <a:srgbClr val="CCFF33"/>
                </a:solidFill>
              </a:rPr>
              <a:t> </a:t>
            </a:r>
            <a:r>
              <a:rPr lang="en-US" sz="2000" dirty="0" err="1" smtClean="0">
                <a:solidFill>
                  <a:srgbClr val="CCFF33"/>
                </a:solidFill>
              </a:rPr>
              <a:t>konsumen</a:t>
            </a:r>
            <a:r>
              <a:rPr lang="en-US" sz="2000" dirty="0" smtClean="0">
                <a:solidFill>
                  <a:srgbClr val="CCFF33"/>
                </a:solidFill>
              </a:rPr>
              <a:t> (</a:t>
            </a:r>
            <a:r>
              <a:rPr lang="en-US" sz="2000" dirty="0" err="1" smtClean="0">
                <a:solidFill>
                  <a:srgbClr val="CCFF33"/>
                </a:solidFill>
              </a:rPr>
              <a:t>karena</a:t>
            </a:r>
            <a:r>
              <a:rPr lang="en-US" sz="2000" dirty="0" smtClean="0">
                <a:solidFill>
                  <a:srgbClr val="CCFF33"/>
                </a:solidFill>
              </a:rPr>
              <a:t> </a:t>
            </a:r>
            <a:r>
              <a:rPr lang="en-US" sz="2000" dirty="0" err="1" smtClean="0">
                <a:solidFill>
                  <a:srgbClr val="CCFF33"/>
                </a:solidFill>
              </a:rPr>
              <a:t>tidak</a:t>
            </a:r>
            <a:r>
              <a:rPr lang="en-US" sz="2000" dirty="0" smtClean="0">
                <a:solidFill>
                  <a:srgbClr val="CCFF33"/>
                </a:solidFill>
              </a:rPr>
              <a:t> </a:t>
            </a:r>
            <a:r>
              <a:rPr lang="en-US" sz="2000" dirty="0" err="1" smtClean="0">
                <a:solidFill>
                  <a:srgbClr val="CCFF33"/>
                </a:solidFill>
              </a:rPr>
              <a:t>bersingungan</a:t>
            </a:r>
            <a:r>
              <a:rPr lang="en-US" sz="2000" dirty="0" smtClean="0">
                <a:solidFill>
                  <a:srgbClr val="CCFF33"/>
                </a:solidFill>
              </a:rPr>
              <a:t> BL)</a:t>
            </a:r>
            <a:endParaRPr lang="en-US" sz="2000" dirty="0">
              <a:solidFill>
                <a:srgbClr val="FF0000"/>
              </a:solidFill>
            </a:endParaRPr>
          </a:p>
        </p:txBody>
      </p:sp>
      <p:sp>
        <p:nvSpPr>
          <p:cNvPr id="48" name="Text Box 17"/>
          <p:cNvSpPr txBox="1">
            <a:spLocks noChangeArrowheads="1"/>
          </p:cNvSpPr>
          <p:nvPr/>
        </p:nvSpPr>
        <p:spPr bwMode="auto">
          <a:xfrm>
            <a:off x="2895600" y="3607713"/>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IC</a:t>
            </a:r>
            <a:r>
              <a:rPr lang="en-US" sz="1600" dirty="0" smtClean="0">
                <a:solidFill>
                  <a:srgbClr val="FF0000"/>
                </a:solidFill>
              </a:rPr>
              <a:t>1</a:t>
            </a:r>
            <a:endParaRPr lang="en-US" sz="2200" dirty="0">
              <a:solidFill>
                <a:srgbClr val="FF0000"/>
              </a:solidFill>
            </a:endParaRPr>
          </a:p>
        </p:txBody>
      </p:sp>
      <p:sp>
        <p:nvSpPr>
          <p:cNvPr id="49" name="Text Box 17"/>
          <p:cNvSpPr txBox="1">
            <a:spLocks noChangeArrowheads="1"/>
          </p:cNvSpPr>
          <p:nvPr/>
        </p:nvSpPr>
        <p:spPr bwMode="auto">
          <a:xfrm>
            <a:off x="3124200" y="3048000"/>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IC</a:t>
            </a:r>
            <a:r>
              <a:rPr lang="en-US" sz="1600" dirty="0" smtClean="0">
                <a:solidFill>
                  <a:srgbClr val="FF0000"/>
                </a:solidFill>
              </a:rPr>
              <a:t>3</a:t>
            </a:r>
            <a:endParaRPr lang="en-US" sz="2200" dirty="0">
              <a:solidFill>
                <a:srgbClr val="FF0000"/>
              </a:solidFill>
            </a:endParaRPr>
          </a:p>
        </p:txBody>
      </p:sp>
      <p:sp>
        <p:nvSpPr>
          <p:cNvPr id="50" name="Text Box 17"/>
          <p:cNvSpPr txBox="1">
            <a:spLocks noChangeArrowheads="1"/>
          </p:cNvSpPr>
          <p:nvPr/>
        </p:nvSpPr>
        <p:spPr bwMode="auto">
          <a:xfrm>
            <a:off x="914400" y="1626513"/>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IC</a:t>
            </a:r>
            <a:r>
              <a:rPr lang="en-US" sz="1600" dirty="0" smtClean="0">
                <a:solidFill>
                  <a:srgbClr val="FF0000"/>
                </a:solidFill>
              </a:rPr>
              <a:t>2</a:t>
            </a:r>
            <a:endParaRPr lang="en-US" sz="2200" dirty="0">
              <a:solidFill>
                <a:srgbClr val="FF0000"/>
              </a:solidFill>
            </a:endParaRPr>
          </a:p>
        </p:txBody>
      </p:sp>
      <p:sp>
        <p:nvSpPr>
          <p:cNvPr id="52" name="Arc 51"/>
          <p:cNvSpPr/>
          <p:nvPr/>
        </p:nvSpPr>
        <p:spPr>
          <a:xfrm rot="10800000">
            <a:off x="4495800" y="-1"/>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53" name="Arc 52"/>
          <p:cNvSpPr/>
          <p:nvPr/>
        </p:nvSpPr>
        <p:spPr>
          <a:xfrm rot="10800000">
            <a:off x="4724402" y="-304799"/>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54" name="Arc 15"/>
          <p:cNvSpPr>
            <a:spLocks/>
          </p:cNvSpPr>
          <p:nvPr/>
        </p:nvSpPr>
        <p:spPr bwMode="auto">
          <a:xfrm flipV="1">
            <a:off x="4648201" y="1806574"/>
            <a:ext cx="914400" cy="1165225"/>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00FFFF"/>
            </a:solidFill>
            <a:round/>
            <a:headEnd/>
            <a:tailEnd/>
          </a:ln>
          <a:effectLst/>
        </p:spPr>
        <p:txBody>
          <a:bodyPr wrap="none" anchor="ctr"/>
          <a:lstStyle/>
          <a:p>
            <a:endParaRPr lang="en-US"/>
          </a:p>
        </p:txBody>
      </p:sp>
      <p:cxnSp>
        <p:nvCxnSpPr>
          <p:cNvPr id="61" name="Straight Arrow Connector 60"/>
          <p:cNvCxnSpPr/>
          <p:nvPr/>
        </p:nvCxnSpPr>
        <p:spPr>
          <a:xfrm>
            <a:off x="4572000" y="2286000"/>
            <a:ext cx="365760" cy="1588"/>
          </a:xfrm>
          <a:prstGeom prst="straightConnector1">
            <a:avLst/>
          </a:prstGeom>
          <a:ln>
            <a:solidFill>
              <a:srgbClr val="FF00FF"/>
            </a:solidFill>
            <a:tailEnd type="arrow"/>
          </a:ln>
        </p:spPr>
        <p:style>
          <a:lnRef idx="3">
            <a:schemeClr val="accent2"/>
          </a:lnRef>
          <a:fillRef idx="0">
            <a:schemeClr val="accent2"/>
          </a:fillRef>
          <a:effectRef idx="2">
            <a:schemeClr val="accent2"/>
          </a:effectRef>
          <a:fontRef idx="minor">
            <a:schemeClr val="tx1"/>
          </a:fontRef>
        </p:style>
      </p:cxnSp>
      <p:sp>
        <p:nvSpPr>
          <p:cNvPr id="17" name="Rectangle 16"/>
          <p:cNvSpPr/>
          <p:nvPr/>
        </p:nvSpPr>
        <p:spPr>
          <a:xfrm>
            <a:off x="6553200" y="1295400"/>
            <a:ext cx="2514600" cy="2209800"/>
          </a:xfrm>
          <a:prstGeom prst="rect">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00FF99"/>
                </a:solidFill>
              </a:rPr>
              <a:t>ICC (Income Consumption Curve) </a:t>
            </a:r>
            <a:r>
              <a:rPr lang="en-US" sz="2000" dirty="0" err="1" smtClean="0">
                <a:solidFill>
                  <a:srgbClr val="00FF99"/>
                </a:solidFill>
              </a:rPr>
              <a:t>kurva</a:t>
            </a:r>
            <a:r>
              <a:rPr lang="en-US" sz="2000" dirty="0" smtClean="0">
                <a:solidFill>
                  <a:srgbClr val="00FF99"/>
                </a:solidFill>
              </a:rPr>
              <a:t> yang </a:t>
            </a:r>
            <a:r>
              <a:rPr lang="en-US" sz="2000" dirty="0" err="1" smtClean="0">
                <a:solidFill>
                  <a:srgbClr val="00FF99"/>
                </a:solidFill>
              </a:rPr>
              <a:t>menghubungkan</a:t>
            </a:r>
            <a:r>
              <a:rPr lang="en-US" sz="2000" dirty="0" smtClean="0">
                <a:solidFill>
                  <a:srgbClr val="00FF99"/>
                </a:solidFill>
              </a:rPr>
              <a:t> </a:t>
            </a:r>
            <a:r>
              <a:rPr lang="en-US" sz="2000" dirty="0" err="1" smtClean="0">
                <a:solidFill>
                  <a:srgbClr val="00FF99"/>
                </a:solidFill>
              </a:rPr>
              <a:t>titik</a:t>
            </a:r>
            <a:r>
              <a:rPr lang="en-US" sz="2000" dirty="0" smtClean="0">
                <a:solidFill>
                  <a:srgbClr val="00FF99"/>
                </a:solidFill>
              </a:rPr>
              <a:t> </a:t>
            </a:r>
            <a:r>
              <a:rPr lang="en-US" sz="2000" dirty="0" err="1" smtClean="0">
                <a:solidFill>
                  <a:srgbClr val="00FF99"/>
                </a:solidFill>
              </a:rPr>
              <a:t>keseimbangan</a:t>
            </a:r>
            <a:r>
              <a:rPr lang="en-US" sz="2000" dirty="0" smtClean="0">
                <a:solidFill>
                  <a:srgbClr val="00FF99"/>
                </a:solidFill>
              </a:rPr>
              <a:t> </a:t>
            </a:r>
            <a:r>
              <a:rPr lang="en-US" sz="2000" dirty="0" err="1" smtClean="0">
                <a:solidFill>
                  <a:srgbClr val="00FF99"/>
                </a:solidFill>
              </a:rPr>
              <a:t>konsumen</a:t>
            </a:r>
            <a:r>
              <a:rPr lang="en-US" sz="2000" dirty="0" smtClean="0">
                <a:solidFill>
                  <a:srgbClr val="00FF99"/>
                </a:solidFill>
              </a:rPr>
              <a:t> </a:t>
            </a:r>
            <a:r>
              <a:rPr lang="en-US" sz="2000" dirty="0" err="1" smtClean="0">
                <a:solidFill>
                  <a:srgbClr val="00FF99"/>
                </a:solidFill>
              </a:rPr>
              <a:t>bila</a:t>
            </a:r>
            <a:r>
              <a:rPr lang="en-US" sz="2000" dirty="0" smtClean="0">
                <a:solidFill>
                  <a:srgbClr val="00FF99"/>
                </a:solidFill>
              </a:rPr>
              <a:t> </a:t>
            </a:r>
            <a:r>
              <a:rPr lang="en-US" sz="2000" dirty="0" err="1" smtClean="0">
                <a:solidFill>
                  <a:srgbClr val="00FF99"/>
                </a:solidFill>
              </a:rPr>
              <a:t>pendapatan</a:t>
            </a:r>
            <a:r>
              <a:rPr lang="en-US" sz="2000" dirty="0" smtClean="0">
                <a:solidFill>
                  <a:srgbClr val="00FF99"/>
                </a:solidFill>
              </a:rPr>
              <a:t> </a:t>
            </a:r>
            <a:r>
              <a:rPr lang="en-US" sz="2000" dirty="0" err="1" smtClean="0">
                <a:solidFill>
                  <a:srgbClr val="00FF99"/>
                </a:solidFill>
              </a:rPr>
              <a:t>berubah</a:t>
            </a:r>
            <a:endParaRPr lang="en-US" sz="2000" dirty="0" smtClean="0">
              <a:solidFill>
                <a:srgbClr val="00FF99"/>
              </a:solidFill>
            </a:endParaRPr>
          </a:p>
        </p:txBody>
      </p:sp>
      <p:sp>
        <p:nvSpPr>
          <p:cNvPr id="55" name="Text Box 17"/>
          <p:cNvSpPr txBox="1">
            <a:spLocks noChangeArrowheads="1"/>
          </p:cNvSpPr>
          <p:nvPr/>
        </p:nvSpPr>
        <p:spPr bwMode="auto">
          <a:xfrm>
            <a:off x="6019800" y="4114800"/>
            <a:ext cx="838200" cy="430887"/>
          </a:xfrm>
          <a:prstGeom prst="rect">
            <a:avLst/>
          </a:prstGeom>
          <a:noFill/>
          <a:ln w="9525">
            <a:noFill/>
            <a:miter lim="800000"/>
            <a:headEnd/>
            <a:tailEnd/>
          </a:ln>
          <a:effectLst/>
        </p:spPr>
        <p:txBody>
          <a:bodyPr wrap="square">
            <a:spAutoFit/>
          </a:bodyPr>
          <a:lstStyle/>
          <a:p>
            <a:r>
              <a:rPr lang="en-US" sz="2200" dirty="0" smtClean="0">
                <a:solidFill>
                  <a:srgbClr val="FFFF00"/>
                </a:solidFill>
              </a:rPr>
              <a:t>PCC</a:t>
            </a:r>
            <a:endParaRPr lang="en-US" sz="2200" dirty="0">
              <a:solidFill>
                <a:srgbClr val="FFFF00"/>
              </a:solidFill>
            </a:endParaRPr>
          </a:p>
        </p:txBody>
      </p:sp>
      <p:sp>
        <p:nvSpPr>
          <p:cNvPr id="56" name="Arc 55"/>
          <p:cNvSpPr/>
          <p:nvPr/>
        </p:nvSpPr>
        <p:spPr>
          <a:xfrm rot="10800000">
            <a:off x="5181598" y="2895598"/>
            <a:ext cx="3733802" cy="3276601"/>
          </a:xfrm>
          <a:prstGeom prst="arc">
            <a:avLst>
              <a:gd name="adj1" fmla="val 16125486"/>
              <a:gd name="adj2" fmla="val 21451375"/>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58" name="Arc 57"/>
          <p:cNvSpPr/>
          <p:nvPr/>
        </p:nvSpPr>
        <p:spPr>
          <a:xfrm rot="10800000">
            <a:off x="5334000" y="2514599"/>
            <a:ext cx="2971800" cy="3276601"/>
          </a:xfrm>
          <a:prstGeom prst="arc">
            <a:avLst>
              <a:gd name="adj1" fmla="val 16198094"/>
              <a:gd name="adj2" fmla="val 20607098"/>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60" name="Arc 15"/>
          <p:cNvSpPr>
            <a:spLocks/>
          </p:cNvSpPr>
          <p:nvPr/>
        </p:nvSpPr>
        <p:spPr bwMode="auto">
          <a:xfrm flipV="1">
            <a:off x="5105397" y="4495799"/>
            <a:ext cx="1295403" cy="1165225"/>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FFFF00"/>
            </a:solidFill>
            <a:round/>
            <a:headEnd/>
            <a:tailEnd/>
          </a:ln>
          <a:effectLst/>
        </p:spPr>
        <p:txBody>
          <a:bodyPr wrap="none" anchor="ctr"/>
          <a:lstStyle/>
          <a:p>
            <a:endParaRPr lang="en-US"/>
          </a:p>
        </p:txBody>
      </p:sp>
      <p:sp>
        <p:nvSpPr>
          <p:cNvPr id="71" name="Rectangle 70"/>
          <p:cNvSpPr/>
          <p:nvPr/>
        </p:nvSpPr>
        <p:spPr>
          <a:xfrm>
            <a:off x="6705600" y="3810000"/>
            <a:ext cx="2438400" cy="2438400"/>
          </a:xfrm>
          <a:prstGeom prst="rect">
            <a:avLst/>
          </a:prstGeom>
          <a:solidFill>
            <a:schemeClr val="tx1"/>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FF00"/>
                </a:solidFill>
              </a:rPr>
              <a:t>PCC (Price Consumption Curve) </a:t>
            </a:r>
            <a:r>
              <a:rPr lang="en-US" sz="2000" dirty="0" err="1" smtClean="0">
                <a:solidFill>
                  <a:srgbClr val="FFFF00"/>
                </a:solidFill>
              </a:rPr>
              <a:t>ialah</a:t>
            </a:r>
            <a:r>
              <a:rPr lang="en-US" sz="2000" dirty="0" smtClean="0">
                <a:solidFill>
                  <a:srgbClr val="FFFF00"/>
                </a:solidFill>
              </a:rPr>
              <a:t> </a:t>
            </a:r>
            <a:r>
              <a:rPr lang="en-US" sz="2000" dirty="0" err="1" smtClean="0">
                <a:solidFill>
                  <a:srgbClr val="FFFF00"/>
                </a:solidFill>
              </a:rPr>
              <a:t>kurva</a:t>
            </a:r>
            <a:r>
              <a:rPr lang="en-US" sz="2000" dirty="0" smtClean="0">
                <a:solidFill>
                  <a:srgbClr val="FFFF00"/>
                </a:solidFill>
              </a:rPr>
              <a:t> yang </a:t>
            </a:r>
            <a:r>
              <a:rPr lang="en-US" sz="2000" dirty="0" err="1" smtClean="0">
                <a:solidFill>
                  <a:srgbClr val="FFFF00"/>
                </a:solidFill>
              </a:rPr>
              <a:t>mengubungkan</a:t>
            </a:r>
            <a:r>
              <a:rPr lang="en-US" sz="2000" dirty="0" smtClean="0">
                <a:solidFill>
                  <a:srgbClr val="FFFF00"/>
                </a:solidFill>
              </a:rPr>
              <a:t> </a:t>
            </a:r>
            <a:r>
              <a:rPr lang="en-US" sz="2000" dirty="0" err="1" smtClean="0">
                <a:solidFill>
                  <a:srgbClr val="FFFF00"/>
                </a:solidFill>
              </a:rPr>
              <a:t>titik</a:t>
            </a:r>
            <a:r>
              <a:rPr lang="en-US" sz="2000" dirty="0" smtClean="0">
                <a:solidFill>
                  <a:srgbClr val="FFFF00"/>
                </a:solidFill>
              </a:rPr>
              <a:t> </a:t>
            </a:r>
            <a:r>
              <a:rPr lang="en-US" sz="2000" dirty="0" err="1" smtClean="0">
                <a:solidFill>
                  <a:srgbClr val="FFFF00"/>
                </a:solidFill>
              </a:rPr>
              <a:t>keseimbangan</a:t>
            </a:r>
            <a:r>
              <a:rPr lang="en-US" sz="2000" dirty="0" smtClean="0">
                <a:solidFill>
                  <a:srgbClr val="FFFF00"/>
                </a:solidFill>
              </a:rPr>
              <a:t> </a:t>
            </a:r>
            <a:r>
              <a:rPr lang="en-US" sz="2000" dirty="0" err="1" smtClean="0">
                <a:solidFill>
                  <a:srgbClr val="FFFF00"/>
                </a:solidFill>
              </a:rPr>
              <a:t>konsumen</a:t>
            </a:r>
            <a:r>
              <a:rPr lang="en-US" sz="2000" dirty="0" smtClean="0">
                <a:solidFill>
                  <a:srgbClr val="FFFF00"/>
                </a:solidFill>
              </a:rPr>
              <a:t> </a:t>
            </a:r>
            <a:r>
              <a:rPr lang="en-US" sz="2000" dirty="0" err="1" smtClean="0">
                <a:solidFill>
                  <a:srgbClr val="FFFF00"/>
                </a:solidFill>
              </a:rPr>
              <a:t>bila</a:t>
            </a:r>
            <a:r>
              <a:rPr lang="en-US" sz="2000" dirty="0" smtClean="0">
                <a:solidFill>
                  <a:srgbClr val="FFFF00"/>
                </a:solidFill>
              </a:rPr>
              <a:t> </a:t>
            </a:r>
            <a:r>
              <a:rPr lang="en-US" sz="2000" dirty="0" err="1" smtClean="0">
                <a:solidFill>
                  <a:srgbClr val="FFFF00"/>
                </a:solidFill>
              </a:rPr>
              <a:t>harga</a:t>
            </a:r>
            <a:r>
              <a:rPr lang="en-US" sz="2000" dirty="0" smtClean="0">
                <a:solidFill>
                  <a:srgbClr val="FFFF00"/>
                </a:solidFill>
              </a:rPr>
              <a:t> </a:t>
            </a:r>
            <a:r>
              <a:rPr lang="en-US" sz="2000" dirty="0" err="1" smtClean="0">
                <a:solidFill>
                  <a:srgbClr val="FFFF00"/>
                </a:solidFill>
              </a:rPr>
              <a:t>berubah</a:t>
            </a:r>
            <a:endParaRPr lang="en-US" sz="2000" dirty="0" smtClean="0">
              <a:solidFill>
                <a:srgbClr val="FFFF00"/>
              </a:solidFill>
            </a:endParaRPr>
          </a:p>
        </p:txBody>
      </p:sp>
      <p:sp>
        <p:nvSpPr>
          <p:cNvPr id="62" name="Line 16"/>
          <p:cNvSpPr>
            <a:spLocks noChangeShapeType="1"/>
          </p:cNvSpPr>
          <p:nvPr/>
        </p:nvSpPr>
        <p:spPr bwMode="auto">
          <a:xfrm rot="-480000" flipV="1">
            <a:off x="5037200" y="2894408"/>
            <a:ext cx="60197" cy="459581"/>
          </a:xfrm>
          <a:prstGeom prst="line">
            <a:avLst/>
          </a:prstGeom>
          <a:ln>
            <a:solidFill>
              <a:srgbClr val="FFFF0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69" name="Line 16"/>
          <p:cNvSpPr>
            <a:spLocks noChangeShapeType="1"/>
          </p:cNvSpPr>
          <p:nvPr/>
        </p:nvSpPr>
        <p:spPr bwMode="auto">
          <a:xfrm rot="120000" flipV="1">
            <a:off x="4420433" y="2902965"/>
            <a:ext cx="606569" cy="58268"/>
          </a:xfrm>
          <a:prstGeom prst="line">
            <a:avLst/>
          </a:prstGeom>
          <a:ln>
            <a:solidFill>
              <a:srgbClr val="FFFF0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74" name="Line 16"/>
          <p:cNvSpPr>
            <a:spLocks noChangeShapeType="1"/>
          </p:cNvSpPr>
          <p:nvPr/>
        </p:nvSpPr>
        <p:spPr bwMode="auto">
          <a:xfrm rot="-480000" flipV="1">
            <a:off x="5623115" y="5640810"/>
            <a:ext cx="60197" cy="459581"/>
          </a:xfrm>
          <a:prstGeom prst="line">
            <a:avLst/>
          </a:prstGeom>
          <a:ln>
            <a:solidFill>
              <a:srgbClr val="00FFFF"/>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75" name="Line 16"/>
          <p:cNvSpPr>
            <a:spLocks noChangeShapeType="1"/>
          </p:cNvSpPr>
          <p:nvPr/>
        </p:nvSpPr>
        <p:spPr bwMode="auto">
          <a:xfrm rot="120000" flipV="1">
            <a:off x="4877985" y="5647126"/>
            <a:ext cx="734580" cy="80716"/>
          </a:xfrm>
          <a:prstGeom prst="line">
            <a:avLst/>
          </a:prstGeom>
          <a:ln>
            <a:solidFill>
              <a:srgbClr val="00FFFF"/>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76" name="Line 16"/>
          <p:cNvSpPr>
            <a:spLocks noChangeShapeType="1"/>
          </p:cNvSpPr>
          <p:nvPr/>
        </p:nvSpPr>
        <p:spPr bwMode="auto">
          <a:xfrm rot="-480000" flipV="1">
            <a:off x="5309612" y="2595359"/>
            <a:ext cx="118161" cy="752824"/>
          </a:xfrm>
          <a:prstGeom prst="line">
            <a:avLst/>
          </a:prstGeom>
          <a:ln>
            <a:solidFill>
              <a:srgbClr val="FFFF0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78" name="Line 16"/>
          <p:cNvSpPr>
            <a:spLocks noChangeShapeType="1"/>
          </p:cNvSpPr>
          <p:nvPr/>
        </p:nvSpPr>
        <p:spPr bwMode="auto">
          <a:xfrm rot="120000" flipV="1">
            <a:off x="4418877" y="2596433"/>
            <a:ext cx="889546" cy="45719"/>
          </a:xfrm>
          <a:prstGeom prst="line">
            <a:avLst/>
          </a:prstGeom>
          <a:ln>
            <a:solidFill>
              <a:srgbClr val="FFFF0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81" name="Line 16"/>
          <p:cNvSpPr>
            <a:spLocks noChangeShapeType="1"/>
          </p:cNvSpPr>
          <p:nvPr/>
        </p:nvSpPr>
        <p:spPr bwMode="auto">
          <a:xfrm rot="-480000" flipV="1">
            <a:off x="5896629" y="5424279"/>
            <a:ext cx="106182" cy="667581"/>
          </a:xfrm>
          <a:prstGeom prst="line">
            <a:avLst/>
          </a:prstGeom>
          <a:ln>
            <a:solidFill>
              <a:srgbClr val="00FFFF"/>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82" name="Line 16"/>
          <p:cNvSpPr>
            <a:spLocks noChangeShapeType="1"/>
          </p:cNvSpPr>
          <p:nvPr/>
        </p:nvSpPr>
        <p:spPr bwMode="auto">
          <a:xfrm rot="120000" flipV="1">
            <a:off x="4875871" y="5423050"/>
            <a:ext cx="1042199" cy="45719"/>
          </a:xfrm>
          <a:prstGeom prst="line">
            <a:avLst/>
          </a:prstGeom>
          <a:ln>
            <a:solidFill>
              <a:srgbClr val="00FFFF"/>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cxnSp>
        <p:nvCxnSpPr>
          <p:cNvPr id="70" name="Straight Arrow Connector 69"/>
          <p:cNvCxnSpPr/>
          <p:nvPr/>
        </p:nvCxnSpPr>
        <p:spPr>
          <a:xfrm>
            <a:off x="6019800" y="5943600"/>
            <a:ext cx="365760" cy="1588"/>
          </a:xfrm>
          <a:prstGeom prst="straightConnector1">
            <a:avLst/>
          </a:prstGeom>
          <a:ln>
            <a:solidFill>
              <a:srgbClr val="00FF99"/>
            </a:solidFill>
            <a:tailEnd type="arrow"/>
          </a:ln>
        </p:spPr>
        <p:style>
          <a:lnRef idx="3">
            <a:schemeClr val="accent2"/>
          </a:lnRef>
          <a:fillRef idx="0">
            <a:schemeClr val="accent2"/>
          </a:fillRef>
          <a:effectRef idx="2">
            <a:schemeClr val="accent2"/>
          </a:effectRef>
          <a:fontRef idx="minor">
            <a:schemeClr val="tx1"/>
          </a:fontRef>
        </p:style>
      </p:cxnSp>
      <p:sp>
        <p:nvSpPr>
          <p:cNvPr id="72" name="Action Button: Home 71">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0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20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20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20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0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000"/>
                                        <p:tgtEl>
                                          <p:spTgt spid="2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2000"/>
                                        <p:tgtEl>
                                          <p:spTgt spid="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20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20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20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2000"/>
                                        <p:tgtEl>
                                          <p:spTgt spid="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2000"/>
                                        <p:tgtEl>
                                          <p:spTgt spid="3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20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20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2000"/>
                                        <p:tgtEl>
                                          <p:spTgt spid="7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2000"/>
                                        <p:tgtEl>
                                          <p:spTgt spid="4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2000"/>
                                        <p:tgtEl>
                                          <p:spTgt spid="4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2000"/>
                                        <p:tgtEl>
                                          <p:spTgt spid="5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20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20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2000"/>
                                        <p:tgtEl>
                                          <p:spTgt spid="4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2000"/>
                                        <p:tgtEl>
                                          <p:spTgt spid="37"/>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2000"/>
                                        <p:tgtEl>
                                          <p:spTgt spid="3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2000"/>
                                        <p:tgtEl>
                                          <p:spTgt spid="39"/>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2000"/>
                                        <p:tgtEl>
                                          <p:spTgt spid="4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2000"/>
                                        <p:tgtEl>
                                          <p:spTgt spid="4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fade">
                                      <p:cBhvr>
                                        <p:cTn id="108" dur="2000"/>
                                        <p:tgtEl>
                                          <p:spTgt spid="51"/>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2000"/>
                                        <p:tgtEl>
                                          <p:spTgt spid="57"/>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2000"/>
                                        <p:tgtEl>
                                          <p:spTgt spid="5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2000"/>
                                        <p:tgtEl>
                                          <p:spTgt spid="5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Effect transition="in" filter="fade">
                                      <p:cBhvr>
                                        <p:cTn id="120" dur="2000"/>
                                        <p:tgtEl>
                                          <p:spTgt spid="54"/>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3"/>
                                        </p:tgtEl>
                                        <p:attrNameLst>
                                          <p:attrName>style.visibility</p:attrName>
                                        </p:attrNameLst>
                                      </p:cBhvr>
                                      <p:to>
                                        <p:strVal val="visible"/>
                                      </p:to>
                                    </p:set>
                                    <p:animEffect transition="in" filter="fade">
                                      <p:cBhvr>
                                        <p:cTn id="123" dur="2000"/>
                                        <p:tgtEl>
                                          <p:spTgt spid="53"/>
                                        </p:tgtEl>
                                      </p:cBhvr>
                                    </p:animEffect>
                                  </p:childTnLst>
                                </p:cTn>
                              </p:par>
                              <p:par>
                                <p:cTn id="124" presetID="10" presetClass="entr" presetSubtype="0" fill="hold"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2000"/>
                                        <p:tgtEl>
                                          <p:spTgt spid="61"/>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7"/>
                                        </p:tgtEl>
                                        <p:attrNameLst>
                                          <p:attrName>style.visibility</p:attrName>
                                        </p:attrNameLst>
                                      </p:cBhvr>
                                      <p:to>
                                        <p:strVal val="visible"/>
                                      </p:to>
                                    </p:set>
                                    <p:animEffect transition="in" filter="fade">
                                      <p:cBhvr>
                                        <p:cTn id="129" dur="2000"/>
                                        <p:tgtEl>
                                          <p:spTgt spid="17"/>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62"/>
                                        </p:tgtEl>
                                        <p:attrNameLst>
                                          <p:attrName>style.visibility</p:attrName>
                                        </p:attrNameLst>
                                      </p:cBhvr>
                                      <p:to>
                                        <p:strVal val="visible"/>
                                      </p:to>
                                    </p:set>
                                    <p:animEffect transition="in" filter="fade">
                                      <p:cBhvr>
                                        <p:cTn id="132" dur="2000"/>
                                        <p:tgtEl>
                                          <p:spTgt spid="62"/>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9"/>
                                        </p:tgtEl>
                                        <p:attrNameLst>
                                          <p:attrName>style.visibility</p:attrName>
                                        </p:attrNameLst>
                                      </p:cBhvr>
                                      <p:to>
                                        <p:strVal val="visible"/>
                                      </p:to>
                                    </p:set>
                                    <p:animEffect transition="in" filter="fade">
                                      <p:cBhvr>
                                        <p:cTn id="135" dur="2000"/>
                                        <p:tgtEl>
                                          <p:spTgt spid="6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76"/>
                                        </p:tgtEl>
                                        <p:attrNameLst>
                                          <p:attrName>style.visibility</p:attrName>
                                        </p:attrNameLst>
                                      </p:cBhvr>
                                      <p:to>
                                        <p:strVal val="visible"/>
                                      </p:to>
                                    </p:set>
                                    <p:animEffect transition="in" filter="fade">
                                      <p:cBhvr>
                                        <p:cTn id="138" dur="2000"/>
                                        <p:tgtEl>
                                          <p:spTgt spid="76"/>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fade">
                                      <p:cBhvr>
                                        <p:cTn id="141" dur="2000"/>
                                        <p:tgtEl>
                                          <p:spTgt spid="78"/>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1" nodeType="clickEffect">
                                  <p:stCondLst>
                                    <p:cond delay="0"/>
                                  </p:stCondLst>
                                  <p:childTnLst>
                                    <p:set>
                                      <p:cBhvr>
                                        <p:cTn id="145" dur="1" fill="hold">
                                          <p:stCondLst>
                                            <p:cond delay="0"/>
                                          </p:stCondLst>
                                        </p:cTn>
                                        <p:tgtEl>
                                          <p:spTgt spid="63"/>
                                        </p:tgtEl>
                                        <p:attrNameLst>
                                          <p:attrName>style.visibility</p:attrName>
                                        </p:attrNameLst>
                                      </p:cBhvr>
                                      <p:to>
                                        <p:strVal val="visible"/>
                                      </p:to>
                                    </p:set>
                                    <p:animEffect transition="in" filter="fade">
                                      <p:cBhvr>
                                        <p:cTn id="146" dur="2000"/>
                                        <p:tgtEl>
                                          <p:spTgt spid="6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64"/>
                                        </p:tgtEl>
                                        <p:attrNameLst>
                                          <p:attrName>style.visibility</p:attrName>
                                        </p:attrNameLst>
                                      </p:cBhvr>
                                      <p:to>
                                        <p:strVal val="visible"/>
                                      </p:to>
                                    </p:set>
                                    <p:animEffect transition="in" filter="fade">
                                      <p:cBhvr>
                                        <p:cTn id="149" dur="2000"/>
                                        <p:tgtEl>
                                          <p:spTgt spid="64"/>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fade">
                                      <p:cBhvr>
                                        <p:cTn id="152" dur="2000"/>
                                        <p:tgtEl>
                                          <p:spTgt spid="65"/>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2000"/>
                                        <p:tgtEl>
                                          <p:spTgt spid="66"/>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67"/>
                                        </p:tgtEl>
                                        <p:attrNameLst>
                                          <p:attrName>style.visibility</p:attrName>
                                        </p:attrNameLst>
                                      </p:cBhvr>
                                      <p:to>
                                        <p:strVal val="visible"/>
                                      </p:to>
                                    </p:set>
                                    <p:animEffect transition="in" filter="fade">
                                      <p:cBhvr>
                                        <p:cTn id="158" dur="2000"/>
                                        <p:tgtEl>
                                          <p:spTgt spid="67"/>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68"/>
                                        </p:tgtEl>
                                        <p:attrNameLst>
                                          <p:attrName>style.visibility</p:attrName>
                                        </p:attrNameLst>
                                      </p:cBhvr>
                                      <p:to>
                                        <p:strVal val="visible"/>
                                      </p:to>
                                    </p:set>
                                    <p:animEffect transition="in" filter="fade">
                                      <p:cBhvr>
                                        <p:cTn id="161" dur="2000"/>
                                        <p:tgtEl>
                                          <p:spTgt spid="6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5"/>
                                        </p:tgtEl>
                                        <p:attrNameLst>
                                          <p:attrName>style.visibility</p:attrName>
                                        </p:attrNameLst>
                                      </p:cBhvr>
                                      <p:to>
                                        <p:strVal val="visible"/>
                                      </p:to>
                                    </p:set>
                                    <p:animEffect transition="in" filter="fade">
                                      <p:cBhvr>
                                        <p:cTn id="164" dur="2000"/>
                                        <p:tgtEl>
                                          <p:spTgt spid="55"/>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60"/>
                                        </p:tgtEl>
                                        <p:attrNameLst>
                                          <p:attrName>style.visibility</p:attrName>
                                        </p:attrNameLst>
                                      </p:cBhvr>
                                      <p:to>
                                        <p:strVal val="visible"/>
                                      </p:to>
                                    </p:set>
                                    <p:animEffect transition="in" filter="fade">
                                      <p:cBhvr>
                                        <p:cTn id="167" dur="2000"/>
                                        <p:tgtEl>
                                          <p:spTgt spid="60"/>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71"/>
                                        </p:tgtEl>
                                        <p:attrNameLst>
                                          <p:attrName>style.visibility</p:attrName>
                                        </p:attrNameLst>
                                      </p:cBhvr>
                                      <p:to>
                                        <p:strVal val="visible"/>
                                      </p:to>
                                    </p:set>
                                    <p:animEffect transition="in" filter="fade">
                                      <p:cBhvr>
                                        <p:cTn id="170" dur="2000"/>
                                        <p:tgtEl>
                                          <p:spTgt spid="71"/>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74"/>
                                        </p:tgtEl>
                                        <p:attrNameLst>
                                          <p:attrName>style.visibility</p:attrName>
                                        </p:attrNameLst>
                                      </p:cBhvr>
                                      <p:to>
                                        <p:strVal val="visible"/>
                                      </p:to>
                                    </p:set>
                                    <p:animEffect transition="in" filter="fade">
                                      <p:cBhvr>
                                        <p:cTn id="173" dur="2000"/>
                                        <p:tgtEl>
                                          <p:spTgt spid="74"/>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75"/>
                                        </p:tgtEl>
                                        <p:attrNameLst>
                                          <p:attrName>style.visibility</p:attrName>
                                        </p:attrNameLst>
                                      </p:cBhvr>
                                      <p:to>
                                        <p:strVal val="visible"/>
                                      </p:to>
                                    </p:set>
                                    <p:animEffect transition="in" filter="fade">
                                      <p:cBhvr>
                                        <p:cTn id="176" dur="2000"/>
                                        <p:tgtEl>
                                          <p:spTgt spid="75"/>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81"/>
                                        </p:tgtEl>
                                        <p:attrNameLst>
                                          <p:attrName>style.visibility</p:attrName>
                                        </p:attrNameLst>
                                      </p:cBhvr>
                                      <p:to>
                                        <p:strVal val="visible"/>
                                      </p:to>
                                    </p:set>
                                    <p:animEffect transition="in" filter="fade">
                                      <p:cBhvr>
                                        <p:cTn id="179" dur="2000"/>
                                        <p:tgtEl>
                                          <p:spTgt spid="81"/>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82"/>
                                        </p:tgtEl>
                                        <p:attrNameLst>
                                          <p:attrName>style.visibility</p:attrName>
                                        </p:attrNameLst>
                                      </p:cBhvr>
                                      <p:to>
                                        <p:strVal val="visible"/>
                                      </p:to>
                                    </p:set>
                                    <p:animEffect transition="in" filter="fade">
                                      <p:cBhvr>
                                        <p:cTn id="182" dur="2000"/>
                                        <p:tgtEl>
                                          <p:spTgt spid="82"/>
                                        </p:tgtEl>
                                      </p:cBhvr>
                                    </p:animEffect>
                                  </p:childTnLst>
                                </p:cTn>
                              </p:par>
                              <p:par>
                                <p:cTn id="183" presetID="10" presetClass="entr" presetSubtype="0" fill="hold" nodeType="withEffect">
                                  <p:stCondLst>
                                    <p:cond delay="0"/>
                                  </p:stCondLst>
                                  <p:childTnLst>
                                    <p:set>
                                      <p:cBhvr>
                                        <p:cTn id="184" dur="1" fill="hold">
                                          <p:stCondLst>
                                            <p:cond delay="0"/>
                                          </p:stCondLst>
                                        </p:cTn>
                                        <p:tgtEl>
                                          <p:spTgt spid="70"/>
                                        </p:tgtEl>
                                        <p:attrNameLst>
                                          <p:attrName>style.visibility</p:attrName>
                                        </p:attrNameLst>
                                      </p:cBhvr>
                                      <p:to>
                                        <p:strVal val="visible"/>
                                      </p:to>
                                    </p:set>
                                    <p:animEffect transition="in" filter="fade">
                                      <p:cBhvr>
                                        <p:cTn id="185" dur="2000"/>
                                        <p:tgtEl>
                                          <p:spTgt spid="70"/>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58"/>
                                        </p:tgtEl>
                                        <p:attrNameLst>
                                          <p:attrName>style.visibility</p:attrName>
                                        </p:attrNameLst>
                                      </p:cBhvr>
                                      <p:to>
                                        <p:strVal val="visible"/>
                                      </p:to>
                                    </p:set>
                                    <p:animEffect transition="in" filter="fade">
                                      <p:cBhvr>
                                        <p:cTn id="188" dur="2000"/>
                                        <p:tgtEl>
                                          <p:spTgt spid="58"/>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56"/>
                                        </p:tgtEl>
                                        <p:attrNameLst>
                                          <p:attrName>style.visibility</p:attrName>
                                        </p:attrNameLst>
                                      </p:cBhvr>
                                      <p:to>
                                        <p:strVal val="visible"/>
                                      </p:to>
                                    </p:set>
                                    <p:animEffect transition="in" filter="fade">
                                      <p:cBhvr>
                                        <p:cTn id="191" dur="2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8" grpId="0"/>
      <p:bldP spid="11" grpId="0"/>
      <p:bldP spid="12" grpId="0" animBg="1"/>
      <p:bldP spid="13" grpId="0" animBg="1"/>
      <p:bldP spid="14" grpId="0" animBg="1"/>
      <p:bldP spid="15" grpId="0" animBg="1"/>
      <p:bldP spid="20" grpId="0" animBg="1"/>
      <p:bldP spid="21" grpId="0"/>
      <p:bldP spid="22" grpId="0" animBg="1"/>
      <p:bldP spid="23" grpId="0" animBg="1"/>
      <p:bldP spid="24" grpId="0" animBg="1"/>
      <p:bldP spid="25" grpId="0" animBg="1"/>
      <p:bldP spid="26" grpId="0" animBg="1"/>
      <p:bldP spid="27" grpId="0"/>
      <p:bldP spid="28" grpId="0"/>
      <p:bldP spid="30" grpId="0" animBg="1"/>
      <p:bldP spid="31" grpId="0"/>
      <p:bldP spid="32" grpId="0"/>
      <p:bldP spid="33" grpId="0"/>
      <p:bldP spid="34" grpId="0"/>
      <p:bldP spid="35" grpId="0"/>
      <p:bldP spid="37" grpId="0"/>
      <p:bldP spid="38" grpId="1" animBg="1"/>
      <p:bldP spid="39" grpId="0" animBg="1"/>
      <p:bldP spid="40" grpId="1" animBg="1"/>
      <p:bldP spid="41" grpId="0" animBg="1"/>
      <p:bldP spid="51" grpId="0" animBg="1"/>
      <p:bldP spid="57" grpId="0" animBg="1"/>
      <p:bldP spid="59" grpId="0"/>
      <p:bldP spid="63" grpId="1" animBg="1"/>
      <p:bldP spid="64" grpId="0" animBg="1"/>
      <p:bldP spid="65" grpId="0" animBg="1"/>
      <p:bldP spid="66" grpId="0" animBg="1"/>
      <p:bldP spid="67" grpId="0" animBg="1"/>
      <p:bldP spid="68" grpId="0" animBg="1"/>
      <p:bldP spid="77" grpId="0" animBg="1"/>
      <p:bldP spid="48" grpId="0"/>
      <p:bldP spid="49" grpId="0"/>
      <p:bldP spid="50" grpId="0"/>
      <p:bldP spid="52" grpId="0" animBg="1"/>
      <p:bldP spid="53" grpId="0" animBg="1"/>
      <p:bldP spid="54" grpId="0" animBg="1"/>
      <p:bldP spid="17" grpId="0" animBg="1"/>
      <p:bldP spid="55" grpId="0"/>
      <p:bldP spid="56" grpId="0" animBg="1"/>
      <p:bldP spid="58" grpId="0" animBg="1"/>
      <p:bldP spid="60" grpId="0" animBg="1"/>
      <p:bldP spid="71" grpId="0" animBg="1"/>
      <p:bldP spid="62" grpId="0" animBg="1"/>
      <p:bldP spid="69" grpId="0" animBg="1"/>
      <p:bldP spid="74" grpId="0" animBg="1"/>
      <p:bldP spid="75" grpId="0" animBg="1"/>
      <p:bldP spid="76" grpId="0" animBg="1"/>
      <p:bldP spid="78" grpId="0" animBg="1"/>
      <p:bldP spid="81" grpId="0" animBg="1"/>
      <p:bldP spid="8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219200"/>
            <a:ext cx="8915400" cy="990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FF"/>
                </a:solidFill>
              </a:rPr>
              <a:t>Kurva</a:t>
            </a:r>
            <a:r>
              <a:rPr lang="en-US" sz="2200" b="1" dirty="0" smtClean="0">
                <a:solidFill>
                  <a:srgbClr val="00FFFF"/>
                </a:solidFill>
              </a:rPr>
              <a:t> Engel</a:t>
            </a:r>
            <a:endParaRPr lang="en-US" sz="2200" dirty="0" smtClean="0">
              <a:solidFill>
                <a:srgbClr val="00FFFF"/>
              </a:solidFill>
            </a:endParaRPr>
          </a:p>
          <a:p>
            <a:pPr algn="ctr"/>
            <a:r>
              <a:rPr lang="en-US" sz="2200" dirty="0" err="1" smtClean="0">
                <a:solidFill>
                  <a:srgbClr val="FFFF00"/>
                </a:solidFill>
              </a:rPr>
              <a:t>Kurva</a:t>
            </a:r>
            <a:r>
              <a:rPr lang="en-US" sz="2200" dirty="0" smtClean="0">
                <a:solidFill>
                  <a:srgbClr val="FFFF00"/>
                </a:solidFill>
              </a:rPr>
              <a:t> yang </a:t>
            </a:r>
            <a:r>
              <a:rPr lang="en-US" sz="2200" dirty="0" err="1" smtClean="0">
                <a:solidFill>
                  <a:srgbClr val="FFFF00"/>
                </a:solidFill>
              </a:rPr>
              <a:t>menunjukan</a:t>
            </a:r>
            <a:r>
              <a:rPr lang="en-US" sz="2200" dirty="0" smtClean="0">
                <a:solidFill>
                  <a:srgbClr val="FFFF00"/>
                </a:solidFill>
              </a:rPr>
              <a:t> </a:t>
            </a:r>
            <a:r>
              <a:rPr lang="en-US" sz="2200" dirty="0" err="1" smtClean="0">
                <a:solidFill>
                  <a:srgbClr val="FFFF00"/>
                </a:solidFill>
              </a:rPr>
              <a:t>adanya</a:t>
            </a:r>
            <a:r>
              <a:rPr lang="en-US" sz="2200" dirty="0" smtClean="0">
                <a:solidFill>
                  <a:srgbClr val="FFFF00"/>
                </a:solidFill>
              </a:rPr>
              <a:t> </a:t>
            </a:r>
            <a:r>
              <a:rPr lang="en-US" sz="2200" dirty="0" err="1" smtClean="0">
                <a:solidFill>
                  <a:srgbClr val="FFFF00"/>
                </a:solidFill>
              </a:rPr>
              <a:t>korelasi</a:t>
            </a:r>
            <a:r>
              <a:rPr lang="en-US" sz="2200" dirty="0" smtClean="0">
                <a:solidFill>
                  <a:srgbClr val="FFFF00"/>
                </a:solidFill>
              </a:rPr>
              <a:t> </a:t>
            </a:r>
            <a:r>
              <a:rPr lang="en-US" sz="2200" dirty="0" err="1" smtClean="0">
                <a:solidFill>
                  <a:srgbClr val="FFFF00"/>
                </a:solidFill>
              </a:rPr>
              <a:t>berbagai</a:t>
            </a:r>
            <a:r>
              <a:rPr lang="en-US" sz="2200" dirty="0" smtClean="0">
                <a:solidFill>
                  <a:srgbClr val="FFFF00"/>
                </a:solidFill>
              </a:rPr>
              <a:t> </a:t>
            </a:r>
            <a:r>
              <a:rPr lang="en-US" sz="2200" dirty="0" err="1" smtClean="0">
                <a:solidFill>
                  <a:srgbClr val="FFFF00"/>
                </a:solidFill>
              </a:rPr>
              <a:t>tingkat</a:t>
            </a:r>
            <a:r>
              <a:rPr lang="en-US" sz="2200" dirty="0" smtClean="0">
                <a:solidFill>
                  <a:srgbClr val="FFFF00"/>
                </a:solidFill>
              </a:rPr>
              <a:t> </a:t>
            </a:r>
            <a:r>
              <a:rPr lang="en-US" sz="2200" dirty="0" err="1" smtClean="0">
                <a:solidFill>
                  <a:srgbClr val="FFFF00"/>
                </a:solidFill>
              </a:rPr>
              <a:t>pendapatan</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jumlah</a:t>
            </a:r>
            <a:r>
              <a:rPr lang="en-US" sz="2200" dirty="0" smtClean="0">
                <a:solidFill>
                  <a:srgbClr val="FFFF00"/>
                </a:solidFill>
              </a:rPr>
              <a:t> </a:t>
            </a:r>
            <a:r>
              <a:rPr lang="en-US" sz="2200" dirty="0" err="1" smtClean="0">
                <a:solidFill>
                  <a:srgbClr val="FFFF00"/>
                </a:solidFill>
              </a:rPr>
              <a:t>barang</a:t>
            </a:r>
            <a:r>
              <a:rPr lang="en-US" sz="2200" dirty="0" smtClean="0">
                <a:solidFill>
                  <a:srgbClr val="FFFF00"/>
                </a:solidFill>
              </a:rPr>
              <a:t> yang </a:t>
            </a:r>
            <a:r>
              <a:rPr lang="en-US" sz="2200" dirty="0" err="1" smtClean="0">
                <a:solidFill>
                  <a:srgbClr val="FFFF00"/>
                </a:solidFill>
              </a:rPr>
              <a:t>dikonsumsi</a:t>
            </a:r>
            <a:endParaRPr lang="en-US" sz="2200" dirty="0" smtClean="0">
              <a:solidFill>
                <a:srgbClr val="00FFFF"/>
              </a:solidFill>
            </a:endParaRPr>
          </a:p>
        </p:txBody>
      </p:sp>
      <p:sp>
        <p:nvSpPr>
          <p:cNvPr id="5" name="Rectangle 4"/>
          <p:cNvSpPr/>
          <p:nvPr/>
        </p:nvSpPr>
        <p:spPr>
          <a:xfrm>
            <a:off x="685800" y="152400"/>
            <a:ext cx="7924800" cy="9906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err="1" smtClean="0">
                <a:solidFill>
                  <a:srgbClr val="00B0F0"/>
                </a:solidFill>
              </a:rPr>
              <a:t>Hukum</a:t>
            </a:r>
            <a:r>
              <a:rPr lang="en-US" sz="2400" dirty="0" smtClean="0">
                <a:solidFill>
                  <a:srgbClr val="00B0F0"/>
                </a:solidFill>
              </a:rPr>
              <a:t> Engel: </a:t>
            </a:r>
            <a:r>
              <a:rPr lang="en-US" sz="2400" dirty="0" err="1" smtClean="0">
                <a:solidFill>
                  <a:srgbClr val="CCFF33"/>
                </a:solidFill>
              </a:rPr>
              <a:t>semakin</a:t>
            </a:r>
            <a:r>
              <a:rPr lang="en-US" sz="2400" dirty="0" smtClean="0">
                <a:solidFill>
                  <a:srgbClr val="CCFF33"/>
                </a:solidFill>
              </a:rPr>
              <a:t> </a:t>
            </a:r>
            <a:r>
              <a:rPr lang="en-US" sz="2400" dirty="0" err="1" smtClean="0">
                <a:solidFill>
                  <a:srgbClr val="CCFF33"/>
                </a:solidFill>
              </a:rPr>
              <a:t>besar</a:t>
            </a:r>
            <a:r>
              <a:rPr lang="en-US" sz="2400" dirty="0" smtClean="0">
                <a:solidFill>
                  <a:srgbClr val="CCFF33"/>
                </a:solidFill>
              </a:rPr>
              <a:t> </a:t>
            </a:r>
            <a:r>
              <a:rPr lang="en-US" sz="2400" dirty="0" err="1" smtClean="0">
                <a:solidFill>
                  <a:srgbClr val="CCFF33"/>
                </a:solidFill>
              </a:rPr>
              <a:t>pendapatan</a:t>
            </a:r>
            <a:r>
              <a:rPr lang="en-US" sz="2400" dirty="0" smtClean="0">
                <a:solidFill>
                  <a:srgbClr val="CCFF33"/>
                </a:solidFill>
              </a:rPr>
              <a:t> </a:t>
            </a:r>
            <a:r>
              <a:rPr lang="en-US" sz="2400" dirty="0" err="1" smtClean="0">
                <a:solidFill>
                  <a:srgbClr val="CCFF33"/>
                </a:solidFill>
              </a:rPr>
              <a:t>semakin</a:t>
            </a:r>
            <a:r>
              <a:rPr lang="en-US" sz="2400" dirty="0" smtClean="0">
                <a:solidFill>
                  <a:srgbClr val="CCFF33"/>
                </a:solidFill>
              </a:rPr>
              <a:t> </a:t>
            </a:r>
            <a:r>
              <a:rPr lang="en-US" sz="2400" dirty="0" err="1" smtClean="0">
                <a:solidFill>
                  <a:srgbClr val="CCFF33"/>
                </a:solidFill>
              </a:rPr>
              <a:t>kecil</a:t>
            </a:r>
            <a:r>
              <a:rPr lang="en-US" sz="2400" dirty="0" smtClean="0">
                <a:solidFill>
                  <a:srgbClr val="CCFF33"/>
                </a:solidFill>
              </a:rPr>
              <a:t> </a:t>
            </a:r>
            <a:r>
              <a:rPr lang="en-US" sz="2400" dirty="0" err="1" smtClean="0">
                <a:solidFill>
                  <a:srgbClr val="CCFF33"/>
                </a:solidFill>
              </a:rPr>
              <a:t>bagian</a:t>
            </a:r>
            <a:r>
              <a:rPr lang="en-US" sz="2400" dirty="0" smtClean="0">
                <a:solidFill>
                  <a:srgbClr val="CCFF33"/>
                </a:solidFill>
              </a:rPr>
              <a:t> </a:t>
            </a:r>
            <a:r>
              <a:rPr lang="en-US" sz="2400" dirty="0" err="1" smtClean="0">
                <a:solidFill>
                  <a:srgbClr val="CCFF33"/>
                </a:solidFill>
              </a:rPr>
              <a:t>pendapatan</a:t>
            </a:r>
            <a:r>
              <a:rPr lang="en-US" sz="2400" dirty="0" smtClean="0">
                <a:solidFill>
                  <a:srgbClr val="CCFF33"/>
                </a:solidFill>
              </a:rPr>
              <a:t> yang </a:t>
            </a:r>
            <a:r>
              <a:rPr lang="en-US" sz="2400" dirty="0" err="1" smtClean="0">
                <a:solidFill>
                  <a:srgbClr val="CCFF33"/>
                </a:solidFill>
              </a:rPr>
              <a:t>digunakan</a:t>
            </a:r>
            <a:r>
              <a:rPr lang="en-US" sz="2400" dirty="0" smtClean="0">
                <a:solidFill>
                  <a:srgbClr val="CCFF33"/>
                </a:solidFill>
              </a:rPr>
              <a:t> </a:t>
            </a:r>
            <a:r>
              <a:rPr lang="en-US" sz="2400" dirty="0" err="1" smtClean="0">
                <a:solidFill>
                  <a:srgbClr val="CCFF33"/>
                </a:solidFill>
              </a:rPr>
              <a:t>untuk</a:t>
            </a:r>
            <a:r>
              <a:rPr lang="en-US" sz="2400" dirty="0" smtClean="0">
                <a:solidFill>
                  <a:srgbClr val="CCFF33"/>
                </a:solidFill>
              </a:rPr>
              <a:t> </a:t>
            </a:r>
            <a:r>
              <a:rPr lang="en-US" sz="2400" dirty="0" err="1" smtClean="0">
                <a:solidFill>
                  <a:srgbClr val="CCFF33"/>
                </a:solidFill>
              </a:rPr>
              <a:t>konsumsi</a:t>
            </a:r>
            <a:r>
              <a:rPr lang="en-US" sz="2400" dirty="0" smtClean="0">
                <a:solidFill>
                  <a:srgbClr val="CCFF33"/>
                </a:solidFill>
              </a:rPr>
              <a:t>.</a:t>
            </a:r>
          </a:p>
        </p:txBody>
      </p:sp>
      <p:sp>
        <p:nvSpPr>
          <p:cNvPr id="8" name="Text Box 18"/>
          <p:cNvSpPr txBox="1">
            <a:spLocks noChangeArrowheads="1"/>
          </p:cNvSpPr>
          <p:nvPr/>
        </p:nvSpPr>
        <p:spPr bwMode="auto">
          <a:xfrm>
            <a:off x="1066800" y="3657600"/>
            <a:ext cx="1676400" cy="430887"/>
          </a:xfrm>
          <a:prstGeom prst="rect">
            <a:avLst/>
          </a:prstGeom>
          <a:noFill/>
          <a:ln w="9525">
            <a:noFill/>
            <a:miter lim="800000"/>
            <a:headEnd/>
            <a:tailEnd/>
          </a:ln>
          <a:effectLst/>
        </p:spPr>
        <p:txBody>
          <a:bodyPr wrap="square">
            <a:spAutoFit/>
          </a:bodyPr>
          <a:lstStyle/>
          <a:p>
            <a:r>
              <a:rPr lang="en-US" sz="2200" dirty="0" err="1" smtClean="0">
                <a:solidFill>
                  <a:srgbClr val="00FF99"/>
                </a:solidFill>
              </a:rPr>
              <a:t>Kurva</a:t>
            </a:r>
            <a:r>
              <a:rPr lang="en-US" sz="2200" dirty="0" smtClean="0">
                <a:solidFill>
                  <a:srgbClr val="00FF99"/>
                </a:solidFill>
              </a:rPr>
              <a:t> Engel</a:t>
            </a:r>
            <a:endParaRPr lang="en-US" sz="2200" dirty="0">
              <a:solidFill>
                <a:srgbClr val="00FF99"/>
              </a:solidFill>
            </a:endParaRPr>
          </a:p>
        </p:txBody>
      </p:sp>
      <p:sp>
        <p:nvSpPr>
          <p:cNvPr id="12" name="Line 6"/>
          <p:cNvSpPr>
            <a:spLocks noChangeShapeType="1"/>
          </p:cNvSpPr>
          <p:nvPr/>
        </p:nvSpPr>
        <p:spPr bwMode="auto">
          <a:xfrm>
            <a:off x="457201" y="3048000"/>
            <a:ext cx="0" cy="35661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6596381"/>
            <a:ext cx="2926080"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2667000"/>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15" name="Text Box 12"/>
          <p:cNvSpPr txBox="1">
            <a:spLocks noChangeArrowheads="1"/>
          </p:cNvSpPr>
          <p:nvPr/>
        </p:nvSpPr>
        <p:spPr bwMode="auto">
          <a:xfrm>
            <a:off x="3048000" y="6172200"/>
            <a:ext cx="373820" cy="430887"/>
          </a:xfrm>
          <a:prstGeom prst="rect">
            <a:avLst/>
          </a:prstGeom>
          <a:noFill/>
          <a:ln w="9525">
            <a:solidFill>
              <a:srgbClr val="FF00FF"/>
            </a:solidFill>
            <a:miter lim="800000"/>
            <a:headEnd/>
            <a:tailEnd/>
          </a:ln>
          <a:effectLst/>
        </p:spPr>
        <p:txBody>
          <a:bodyPr wrap="none">
            <a:spAutoFit/>
          </a:bodyPr>
          <a:lstStyle/>
          <a:p>
            <a:r>
              <a:rPr lang="en-US" sz="2200" dirty="0" smtClean="0">
                <a:solidFill>
                  <a:srgbClr val="00FFFF"/>
                </a:solidFill>
              </a:rPr>
              <a:t>Q</a:t>
            </a:r>
            <a:endParaRPr lang="en-US" sz="2200" dirty="0">
              <a:solidFill>
                <a:srgbClr val="00FFFF"/>
              </a:solidFill>
            </a:endParaRPr>
          </a:p>
        </p:txBody>
      </p:sp>
      <p:sp>
        <p:nvSpPr>
          <p:cNvPr id="17" name="Rectangle 16"/>
          <p:cNvSpPr/>
          <p:nvPr/>
        </p:nvSpPr>
        <p:spPr>
          <a:xfrm>
            <a:off x="4267200" y="2895600"/>
            <a:ext cx="4191000" cy="27432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038" indent="-173038"/>
            <a:r>
              <a:rPr lang="en-US" sz="2200" dirty="0" smtClean="0">
                <a:solidFill>
                  <a:srgbClr val="CCFF33"/>
                </a:solidFill>
              </a:rPr>
              <a:t>	</a:t>
            </a:r>
            <a:r>
              <a:rPr lang="en-US" sz="2200" dirty="0" err="1" smtClean="0">
                <a:solidFill>
                  <a:srgbClr val="CCFF33"/>
                </a:solidFill>
              </a:rPr>
              <a:t>Untuk</a:t>
            </a:r>
            <a:r>
              <a:rPr lang="en-US" sz="2200" dirty="0" smtClean="0">
                <a:solidFill>
                  <a:srgbClr val="CCFF33"/>
                </a:solidFill>
              </a:rPr>
              <a:t> </a:t>
            </a:r>
            <a:r>
              <a:rPr lang="en-US" sz="2200" dirty="0" err="1" smtClean="0">
                <a:solidFill>
                  <a:srgbClr val="CCFF33"/>
                </a:solidFill>
              </a:rPr>
              <a:t>barang</a:t>
            </a:r>
            <a:r>
              <a:rPr lang="en-US" sz="2200" dirty="0" smtClean="0">
                <a:solidFill>
                  <a:srgbClr val="CCFF33"/>
                </a:solidFill>
              </a:rPr>
              <a:t> Inferior </a:t>
            </a:r>
            <a:r>
              <a:rPr lang="en-US" sz="2200" dirty="0" err="1" smtClean="0">
                <a:solidFill>
                  <a:srgbClr val="CCFF33"/>
                </a:solidFill>
              </a:rPr>
              <a:t>kurva</a:t>
            </a:r>
            <a:r>
              <a:rPr lang="en-US" sz="2200" dirty="0" smtClean="0">
                <a:solidFill>
                  <a:srgbClr val="CCFF33"/>
                </a:solidFill>
              </a:rPr>
              <a:t> </a:t>
            </a:r>
            <a:r>
              <a:rPr lang="en-US" sz="2200" dirty="0" err="1" smtClean="0">
                <a:solidFill>
                  <a:srgbClr val="CCFF33"/>
                </a:solidFill>
              </a:rPr>
              <a:t>engel</a:t>
            </a:r>
            <a:r>
              <a:rPr lang="en-US" sz="2200" dirty="0" smtClean="0">
                <a:solidFill>
                  <a:srgbClr val="CCFF33"/>
                </a:solidFill>
              </a:rPr>
              <a:t> </a:t>
            </a:r>
            <a:r>
              <a:rPr lang="en-US" sz="2200" dirty="0" err="1" smtClean="0">
                <a:solidFill>
                  <a:srgbClr val="CCFF33"/>
                </a:solidFill>
              </a:rPr>
              <a:t>memiliki</a:t>
            </a:r>
            <a:r>
              <a:rPr lang="en-US" sz="2200" dirty="0" smtClean="0">
                <a:solidFill>
                  <a:srgbClr val="CCFF33"/>
                </a:solidFill>
              </a:rPr>
              <a:t> </a:t>
            </a:r>
            <a:r>
              <a:rPr lang="en-US" sz="2200" dirty="0" err="1" smtClean="0">
                <a:solidFill>
                  <a:srgbClr val="CCFF33"/>
                </a:solidFill>
              </a:rPr>
              <a:t>korelasi</a:t>
            </a:r>
            <a:r>
              <a:rPr lang="en-US" sz="2200" dirty="0" smtClean="0">
                <a:solidFill>
                  <a:srgbClr val="CCFF33"/>
                </a:solidFill>
              </a:rPr>
              <a:t> yang </a:t>
            </a:r>
            <a:r>
              <a:rPr lang="en-US" sz="2200" dirty="0" err="1" smtClean="0">
                <a:solidFill>
                  <a:srgbClr val="CCFF33"/>
                </a:solidFill>
              </a:rPr>
              <a:t>negaitif</a:t>
            </a:r>
            <a:r>
              <a:rPr lang="en-US" sz="2200" dirty="0" smtClean="0">
                <a:solidFill>
                  <a:srgbClr val="CCFF33"/>
                </a:solidFill>
              </a:rPr>
              <a:t> </a:t>
            </a:r>
            <a:r>
              <a:rPr lang="en-US" sz="2200" dirty="0" err="1" smtClean="0">
                <a:solidFill>
                  <a:srgbClr val="CCFF33"/>
                </a:solidFill>
              </a:rPr>
              <a:t>menurun</a:t>
            </a:r>
            <a:r>
              <a:rPr lang="en-US" sz="2200" dirty="0" smtClean="0">
                <a:solidFill>
                  <a:srgbClr val="CCFF33"/>
                </a:solidFill>
              </a:rPr>
              <a:t> </a:t>
            </a:r>
            <a:r>
              <a:rPr lang="en-US" sz="2200" dirty="0" err="1" smtClean="0">
                <a:solidFill>
                  <a:srgbClr val="CCFF33"/>
                </a:solidFill>
              </a:rPr>
              <a:t>dari</a:t>
            </a:r>
            <a:r>
              <a:rPr lang="en-US" sz="2200" dirty="0" smtClean="0">
                <a:solidFill>
                  <a:srgbClr val="CCFF33"/>
                </a:solidFill>
              </a:rPr>
              <a:t> </a:t>
            </a:r>
            <a:r>
              <a:rPr lang="en-US" sz="2200" dirty="0" err="1" smtClean="0">
                <a:solidFill>
                  <a:srgbClr val="CCFF33"/>
                </a:solidFill>
              </a:rPr>
              <a:t>kiri</a:t>
            </a:r>
            <a:r>
              <a:rPr lang="en-US" sz="2200" dirty="0" smtClean="0">
                <a:solidFill>
                  <a:srgbClr val="CCFF33"/>
                </a:solidFill>
              </a:rPr>
              <a:t> </a:t>
            </a:r>
            <a:r>
              <a:rPr lang="en-US" sz="2200" dirty="0" err="1" smtClean="0">
                <a:solidFill>
                  <a:srgbClr val="CCFF33"/>
                </a:solidFill>
              </a:rPr>
              <a:t>atas</a:t>
            </a:r>
            <a:r>
              <a:rPr lang="en-US" sz="2200" dirty="0" smtClean="0">
                <a:solidFill>
                  <a:srgbClr val="CCFF33"/>
                </a:solidFill>
              </a:rPr>
              <a:t> </a:t>
            </a:r>
            <a:r>
              <a:rPr lang="en-US" sz="2200" dirty="0" err="1" smtClean="0">
                <a:solidFill>
                  <a:srgbClr val="CCFF33"/>
                </a:solidFill>
              </a:rPr>
              <a:t>ke</a:t>
            </a:r>
            <a:r>
              <a:rPr lang="en-US" sz="2200" dirty="0" smtClean="0">
                <a:solidFill>
                  <a:srgbClr val="CCFF33"/>
                </a:solidFill>
              </a:rPr>
              <a:t> </a:t>
            </a:r>
            <a:r>
              <a:rPr lang="en-US" sz="2200" dirty="0" err="1" smtClean="0">
                <a:solidFill>
                  <a:srgbClr val="CCFF33"/>
                </a:solidFill>
              </a:rPr>
              <a:t>kanan</a:t>
            </a:r>
            <a:r>
              <a:rPr lang="en-US" sz="2200" dirty="0" smtClean="0">
                <a:solidFill>
                  <a:srgbClr val="CCFF33"/>
                </a:solidFill>
              </a:rPr>
              <a:t> </a:t>
            </a:r>
            <a:r>
              <a:rPr lang="en-US" sz="2200" dirty="0" err="1" smtClean="0">
                <a:solidFill>
                  <a:srgbClr val="CCFF33"/>
                </a:solidFill>
              </a:rPr>
              <a:t>bawah</a:t>
            </a:r>
            <a:r>
              <a:rPr lang="en-US" sz="2200" dirty="0" smtClean="0">
                <a:solidFill>
                  <a:srgbClr val="CCFF33"/>
                </a:solidFill>
              </a:rPr>
              <a:t>, </a:t>
            </a:r>
            <a:r>
              <a:rPr lang="en-US" sz="2200" dirty="0" err="1" smtClean="0">
                <a:solidFill>
                  <a:srgbClr val="CCFF33"/>
                </a:solidFill>
              </a:rPr>
              <a:t>artinya</a:t>
            </a:r>
            <a:r>
              <a:rPr lang="en-US" sz="2200" dirty="0" smtClean="0">
                <a:solidFill>
                  <a:srgbClr val="CCFF33"/>
                </a:solidFill>
              </a:rPr>
              <a:t> </a:t>
            </a:r>
            <a:r>
              <a:rPr lang="en-US" sz="2200" dirty="0" err="1" smtClean="0">
                <a:solidFill>
                  <a:srgbClr val="CCFF33"/>
                </a:solidFill>
              </a:rPr>
              <a:t>bila</a:t>
            </a:r>
            <a:r>
              <a:rPr lang="en-US" sz="2200" dirty="0" smtClean="0">
                <a:solidFill>
                  <a:srgbClr val="CCFF33"/>
                </a:solidFill>
              </a:rPr>
              <a:t> </a:t>
            </a:r>
            <a:r>
              <a:rPr lang="en-US" sz="2200" dirty="0" err="1" smtClean="0">
                <a:solidFill>
                  <a:srgbClr val="CCFF33"/>
                </a:solidFill>
              </a:rPr>
              <a:t>pendapatan</a:t>
            </a:r>
            <a:r>
              <a:rPr lang="en-US" sz="2200" dirty="0" smtClean="0">
                <a:solidFill>
                  <a:srgbClr val="CCFF33"/>
                </a:solidFill>
              </a:rPr>
              <a:t> </a:t>
            </a:r>
            <a:r>
              <a:rPr lang="en-US" sz="2200" dirty="0" err="1" smtClean="0">
                <a:solidFill>
                  <a:srgbClr val="CCFF33"/>
                </a:solidFill>
              </a:rPr>
              <a:t>bertamabah</a:t>
            </a:r>
            <a:r>
              <a:rPr lang="en-US" sz="2200" dirty="0" smtClean="0">
                <a:solidFill>
                  <a:srgbClr val="CCFF33"/>
                </a:solidFill>
              </a:rPr>
              <a:t> </a:t>
            </a:r>
            <a:r>
              <a:rPr lang="en-US" sz="2200" dirty="0" err="1" smtClean="0">
                <a:solidFill>
                  <a:srgbClr val="CCFF33"/>
                </a:solidFill>
              </a:rPr>
              <a:t>konsumen</a:t>
            </a:r>
            <a:r>
              <a:rPr lang="en-US" sz="2200" dirty="0" smtClean="0">
                <a:solidFill>
                  <a:srgbClr val="CCFF33"/>
                </a:solidFill>
              </a:rPr>
              <a:t> </a:t>
            </a:r>
            <a:r>
              <a:rPr lang="en-US" sz="2200" dirty="0" err="1" smtClean="0">
                <a:solidFill>
                  <a:srgbClr val="CCFF33"/>
                </a:solidFill>
              </a:rPr>
              <a:t>akan</a:t>
            </a:r>
            <a:r>
              <a:rPr lang="en-US" sz="2200" dirty="0" smtClean="0">
                <a:solidFill>
                  <a:srgbClr val="CCFF33"/>
                </a:solidFill>
              </a:rPr>
              <a:t> </a:t>
            </a:r>
            <a:r>
              <a:rPr lang="en-US" sz="2200" dirty="0" err="1" smtClean="0">
                <a:solidFill>
                  <a:srgbClr val="CCFF33"/>
                </a:solidFill>
              </a:rPr>
              <a:t>mengurangi</a:t>
            </a:r>
            <a:r>
              <a:rPr lang="en-US" sz="2200" dirty="0" smtClean="0">
                <a:solidFill>
                  <a:srgbClr val="CCFF33"/>
                </a:solidFill>
              </a:rPr>
              <a:t> </a:t>
            </a:r>
            <a:r>
              <a:rPr lang="en-US" sz="2200" dirty="0" err="1" smtClean="0">
                <a:solidFill>
                  <a:srgbClr val="CCFF33"/>
                </a:solidFill>
              </a:rPr>
              <a:t>konsumsi</a:t>
            </a:r>
            <a:r>
              <a:rPr lang="en-US" sz="2200" dirty="0" smtClean="0">
                <a:solidFill>
                  <a:srgbClr val="CCFF33"/>
                </a:solidFill>
              </a:rPr>
              <a:t> </a:t>
            </a:r>
            <a:r>
              <a:rPr lang="en-US" sz="2200" dirty="0" err="1" smtClean="0">
                <a:solidFill>
                  <a:srgbClr val="CCFF33"/>
                </a:solidFill>
              </a:rPr>
              <a:t>barang</a:t>
            </a:r>
            <a:r>
              <a:rPr lang="en-US" sz="2200" dirty="0" smtClean="0">
                <a:solidFill>
                  <a:srgbClr val="CCFF33"/>
                </a:solidFill>
              </a:rPr>
              <a:t> </a:t>
            </a:r>
            <a:r>
              <a:rPr lang="en-US" sz="2200" dirty="0" err="1" smtClean="0">
                <a:solidFill>
                  <a:srgbClr val="CCFF33"/>
                </a:solidFill>
              </a:rPr>
              <a:t>itu</a:t>
            </a:r>
            <a:r>
              <a:rPr lang="en-US" sz="2200" dirty="0" smtClean="0">
                <a:solidFill>
                  <a:srgbClr val="CCFF33"/>
                </a:solidFill>
              </a:rPr>
              <a:t>. </a:t>
            </a:r>
            <a:r>
              <a:rPr lang="en-US" sz="2200" dirty="0" err="1" smtClean="0">
                <a:solidFill>
                  <a:srgbClr val="CCFF33"/>
                </a:solidFill>
              </a:rPr>
              <a:t>Dengan</a:t>
            </a:r>
            <a:r>
              <a:rPr lang="en-US" sz="2200" dirty="0" smtClean="0">
                <a:solidFill>
                  <a:srgbClr val="CCFF33"/>
                </a:solidFill>
              </a:rPr>
              <a:t> </a:t>
            </a:r>
            <a:r>
              <a:rPr lang="en-US" sz="2200" dirty="0" err="1" smtClean="0">
                <a:solidFill>
                  <a:srgbClr val="CCFF33"/>
                </a:solidFill>
              </a:rPr>
              <a:t>demikian</a:t>
            </a:r>
            <a:r>
              <a:rPr lang="en-US" sz="2200" dirty="0" smtClean="0">
                <a:solidFill>
                  <a:srgbClr val="CCFF33"/>
                </a:solidFill>
              </a:rPr>
              <a:t> </a:t>
            </a:r>
            <a:r>
              <a:rPr lang="en-US" sz="2200" dirty="0" err="1" smtClean="0">
                <a:solidFill>
                  <a:srgbClr val="CCFF33"/>
                </a:solidFill>
              </a:rPr>
              <a:t>kurva</a:t>
            </a:r>
            <a:r>
              <a:rPr lang="en-US" sz="2200" dirty="0" smtClean="0">
                <a:solidFill>
                  <a:srgbClr val="CCFF33"/>
                </a:solidFill>
              </a:rPr>
              <a:t> </a:t>
            </a:r>
            <a:r>
              <a:rPr lang="en-US" sz="2200" dirty="0" err="1" smtClean="0">
                <a:solidFill>
                  <a:srgbClr val="CCFF33"/>
                </a:solidFill>
              </a:rPr>
              <a:t>engel</a:t>
            </a:r>
            <a:r>
              <a:rPr lang="en-US" sz="2200" dirty="0" smtClean="0">
                <a:solidFill>
                  <a:srgbClr val="CCFF33"/>
                </a:solidFill>
              </a:rPr>
              <a:t> </a:t>
            </a:r>
            <a:r>
              <a:rPr lang="en-US" sz="2200" dirty="0" err="1" smtClean="0">
                <a:solidFill>
                  <a:srgbClr val="CCFF33"/>
                </a:solidFill>
              </a:rPr>
              <a:t>diturunkan</a:t>
            </a:r>
            <a:r>
              <a:rPr lang="en-US" sz="2200" dirty="0" smtClean="0">
                <a:solidFill>
                  <a:srgbClr val="CCFF33"/>
                </a:solidFill>
              </a:rPr>
              <a:t> </a:t>
            </a:r>
            <a:r>
              <a:rPr lang="en-US" sz="2200" dirty="0" err="1" smtClean="0">
                <a:solidFill>
                  <a:srgbClr val="CCFF33"/>
                </a:solidFill>
              </a:rPr>
              <a:t>dari</a:t>
            </a:r>
            <a:r>
              <a:rPr lang="en-US" sz="2200" dirty="0" smtClean="0">
                <a:solidFill>
                  <a:srgbClr val="CCFF33"/>
                </a:solidFill>
              </a:rPr>
              <a:t> </a:t>
            </a:r>
            <a:r>
              <a:rPr lang="en-US" sz="2200" dirty="0" smtClean="0">
                <a:solidFill>
                  <a:srgbClr val="00FFFF"/>
                </a:solidFill>
              </a:rPr>
              <a:t>ICC</a:t>
            </a:r>
          </a:p>
        </p:txBody>
      </p:sp>
      <p:sp>
        <p:nvSpPr>
          <p:cNvPr id="18" name="Arc 17"/>
          <p:cNvSpPr/>
          <p:nvPr/>
        </p:nvSpPr>
        <p:spPr>
          <a:xfrm rot="8053657">
            <a:off x="-120374" y="3963875"/>
            <a:ext cx="3579046" cy="911450"/>
          </a:xfrm>
          <a:prstGeom prst="arc">
            <a:avLst>
              <a:gd name="adj1" fmla="val 10997216"/>
              <a:gd name="adj2" fmla="val 20977921"/>
            </a:avLst>
          </a:prstGeom>
          <a:ln>
            <a:solidFill>
              <a:srgbClr val="00FF99"/>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20" name="Line 16"/>
          <p:cNvSpPr>
            <a:spLocks noChangeShapeType="1"/>
          </p:cNvSpPr>
          <p:nvPr/>
        </p:nvSpPr>
        <p:spPr bwMode="auto">
          <a:xfrm rot="120000" flipH="1" flipV="1">
            <a:off x="1625453" y="5104861"/>
            <a:ext cx="45719" cy="1447982"/>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1752600" y="5029200"/>
            <a:ext cx="338554"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B</a:t>
            </a:r>
            <a:endParaRPr lang="en-US" sz="2200" dirty="0">
              <a:solidFill>
                <a:srgbClr val="00FFFF"/>
              </a:solidFill>
            </a:endParaRPr>
          </a:p>
        </p:txBody>
      </p:sp>
      <p:sp>
        <p:nvSpPr>
          <p:cNvPr id="22" name="Line 16"/>
          <p:cNvSpPr>
            <a:spLocks noChangeShapeType="1"/>
          </p:cNvSpPr>
          <p:nvPr/>
        </p:nvSpPr>
        <p:spPr bwMode="auto">
          <a:xfrm rot="120000" flipV="1">
            <a:off x="457627" y="5050448"/>
            <a:ext cx="1218458"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832" y="5572155"/>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80000" flipH="1" flipV="1">
            <a:off x="1027220" y="5545090"/>
            <a:ext cx="65977" cy="1007073"/>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0" name="Text Box 18"/>
          <p:cNvSpPr txBox="1">
            <a:spLocks noChangeArrowheads="1"/>
          </p:cNvSpPr>
          <p:nvPr/>
        </p:nvSpPr>
        <p:spPr bwMode="auto">
          <a:xfrm>
            <a:off x="1066800" y="5512713"/>
            <a:ext cx="356188"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A</a:t>
            </a:r>
            <a:endParaRPr lang="en-US" sz="2200" dirty="0">
              <a:solidFill>
                <a:srgbClr val="00FFFF"/>
              </a:solidFill>
            </a:endParaRPr>
          </a:p>
        </p:txBody>
      </p:sp>
      <p:sp>
        <p:nvSpPr>
          <p:cNvPr id="31" name="Diamond 30"/>
          <p:cNvSpPr/>
          <p:nvPr/>
        </p:nvSpPr>
        <p:spPr>
          <a:xfrm>
            <a:off x="3962400" y="2590800"/>
            <a:ext cx="609600" cy="609600"/>
          </a:xfrm>
          <a:prstGeom prst="diamond">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latin typeface="Broadway" pitchFamily="82" charset="0"/>
              </a:rPr>
              <a:t>!</a:t>
            </a:r>
            <a:endParaRPr lang="en-US" sz="3200" b="1" dirty="0">
              <a:solidFill>
                <a:schemeClr val="tx1"/>
              </a:solidFill>
              <a:latin typeface="Broadway" pitchFamily="82" charset="0"/>
            </a:endParaRPr>
          </a:p>
        </p:txBody>
      </p:sp>
      <p:sp>
        <p:nvSpPr>
          <p:cNvPr id="19" name="Action Button: Home 1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152400"/>
          <a:ext cx="8382000" cy="2468880"/>
        </p:xfrm>
        <a:graphic>
          <a:graphicData uri="http://schemas.openxmlformats.org/drawingml/2006/table">
            <a:tbl>
              <a:tblPr firstRow="1" bandRow="1">
                <a:tableStyleId>{7DF18680-E054-41AD-8BC1-D1AEF772440D}</a:tableStyleId>
              </a:tblPr>
              <a:tblGrid>
                <a:gridCol w="4191000"/>
                <a:gridCol w="4191000"/>
              </a:tblGrid>
              <a:tr h="457200">
                <a:tc gridSpan="2">
                  <a:txBody>
                    <a:bodyPr/>
                    <a:lstStyle/>
                    <a:p>
                      <a:pPr algn="ctr"/>
                      <a:r>
                        <a:rPr lang="en-US" sz="2400" dirty="0" err="1" smtClean="0"/>
                        <a:t>Faktor</a:t>
                      </a:r>
                      <a:r>
                        <a:rPr lang="en-US" sz="2400" dirty="0" smtClean="0"/>
                        <a:t> yang </a:t>
                      </a:r>
                      <a:r>
                        <a:rPr lang="en-US" sz="2400" dirty="0" err="1" smtClean="0"/>
                        <a:t>memengaruhi</a:t>
                      </a:r>
                      <a:r>
                        <a:rPr lang="en-US" sz="2400" dirty="0" smtClean="0"/>
                        <a:t> </a:t>
                      </a:r>
                      <a:r>
                        <a:rPr lang="en-US" sz="2400" dirty="0" err="1" smtClean="0"/>
                        <a:t>konsumsi</a:t>
                      </a:r>
                      <a:endParaRPr lang="en-US" sz="2400" dirty="0"/>
                    </a:p>
                  </a:txBody>
                  <a:tcPr/>
                </a:tc>
                <a:tc hMerge="1">
                  <a:txBody>
                    <a:bodyPr/>
                    <a:lstStyle/>
                    <a:p>
                      <a:endParaRPr lang="en-US" dirty="0"/>
                    </a:p>
                  </a:txBody>
                  <a:tcPr/>
                </a:tc>
              </a:tr>
              <a:tr h="433493">
                <a:tc>
                  <a:txBody>
                    <a:bodyPr/>
                    <a:lstStyle/>
                    <a:p>
                      <a:r>
                        <a:rPr lang="en-US" sz="2400" dirty="0" err="1" smtClean="0"/>
                        <a:t>Faktor</a:t>
                      </a:r>
                      <a:r>
                        <a:rPr lang="en-US" sz="2400" dirty="0" smtClean="0"/>
                        <a:t> </a:t>
                      </a:r>
                      <a:r>
                        <a:rPr lang="en-US" sz="2400" dirty="0" err="1" smtClean="0"/>
                        <a:t>Eksternal</a:t>
                      </a:r>
                      <a:endParaRPr lang="en-US" sz="2400" dirty="0"/>
                    </a:p>
                  </a:txBody>
                  <a:tcPr/>
                </a:tc>
                <a:tc>
                  <a:txBody>
                    <a:bodyPr/>
                    <a:lstStyle/>
                    <a:p>
                      <a:r>
                        <a:rPr lang="en-US" sz="2400" dirty="0" err="1" smtClean="0"/>
                        <a:t>Faktor</a:t>
                      </a:r>
                      <a:r>
                        <a:rPr lang="en-US" sz="2400" dirty="0" smtClean="0"/>
                        <a:t> Internal</a:t>
                      </a:r>
                      <a:endParaRPr lang="en-US" sz="2400" dirty="0"/>
                    </a:p>
                  </a:txBody>
                  <a:tcPr/>
                </a:tc>
              </a:tr>
              <a:tr h="709507">
                <a:tc>
                  <a:txBody>
                    <a:bodyPr/>
                    <a:lstStyle/>
                    <a:p>
                      <a:pPr marL="236538" indent="-236538">
                        <a:buFont typeface="+mj-lt"/>
                        <a:buAutoNum type="arabicPeriod"/>
                      </a:pPr>
                      <a:r>
                        <a:rPr lang="en-US" sz="2400" dirty="0" err="1" smtClean="0"/>
                        <a:t>Pendapatan</a:t>
                      </a:r>
                      <a:r>
                        <a:rPr lang="en-US" sz="2400" dirty="0" smtClean="0"/>
                        <a:t> / </a:t>
                      </a:r>
                      <a:r>
                        <a:rPr lang="en-US" sz="2400" dirty="0" err="1" smtClean="0"/>
                        <a:t>penghasilan</a:t>
                      </a:r>
                      <a:endParaRPr lang="en-US" sz="2400" dirty="0" smtClean="0"/>
                    </a:p>
                    <a:p>
                      <a:pPr marL="236538" indent="-236538">
                        <a:buFont typeface="+mj-lt"/>
                        <a:buAutoNum type="arabicPeriod"/>
                      </a:pPr>
                      <a:r>
                        <a:rPr lang="en-US" sz="2400" dirty="0" err="1" smtClean="0"/>
                        <a:t>Motivasi</a:t>
                      </a:r>
                      <a:endParaRPr lang="en-US" sz="2400" dirty="0" smtClean="0"/>
                    </a:p>
                    <a:p>
                      <a:pPr marL="236538" indent="-236538">
                        <a:buFont typeface="+mj-lt"/>
                        <a:buAutoNum type="arabicPeriod"/>
                      </a:pPr>
                      <a:r>
                        <a:rPr lang="en-US" sz="2400" dirty="0" err="1" smtClean="0"/>
                        <a:t>Sikap</a:t>
                      </a:r>
                      <a:r>
                        <a:rPr lang="en-US" sz="2400" dirty="0" smtClean="0"/>
                        <a:t> </a:t>
                      </a:r>
                      <a:r>
                        <a:rPr lang="en-US" sz="2400" dirty="0" err="1" smtClean="0"/>
                        <a:t>dan</a:t>
                      </a:r>
                      <a:r>
                        <a:rPr lang="en-US" sz="2400" dirty="0" smtClean="0"/>
                        <a:t> </a:t>
                      </a:r>
                      <a:r>
                        <a:rPr lang="en-US" sz="2400" dirty="0" err="1" smtClean="0"/>
                        <a:t>kepribadian</a:t>
                      </a:r>
                      <a:endParaRPr lang="en-US" sz="2400" dirty="0" smtClean="0"/>
                    </a:p>
                    <a:p>
                      <a:pPr marL="236538" indent="-236538">
                        <a:buFont typeface="+mj-lt"/>
                        <a:buAutoNum type="arabicPeriod"/>
                      </a:pPr>
                      <a:r>
                        <a:rPr lang="en-US" sz="2400" dirty="0" err="1" smtClean="0"/>
                        <a:t>Selera</a:t>
                      </a:r>
                      <a:r>
                        <a:rPr lang="en-US" sz="2400" dirty="0" smtClean="0"/>
                        <a:t> </a:t>
                      </a:r>
                      <a:r>
                        <a:rPr lang="en-US" sz="2400" dirty="0" err="1" smtClean="0"/>
                        <a:t>Konsumen</a:t>
                      </a:r>
                      <a:endParaRPr lang="en-US" sz="2400" dirty="0"/>
                    </a:p>
                  </a:txBody>
                  <a:tcPr/>
                </a:tc>
                <a:tc>
                  <a:txBody>
                    <a:bodyPr/>
                    <a:lstStyle/>
                    <a:p>
                      <a:pPr marL="342900" indent="-342900">
                        <a:buFont typeface="+mj-lt"/>
                        <a:buAutoNum type="arabicPeriod"/>
                      </a:pPr>
                      <a:r>
                        <a:rPr lang="en-US" sz="2400" dirty="0" err="1" smtClean="0"/>
                        <a:t>Kebudayaan</a:t>
                      </a:r>
                      <a:endParaRPr lang="en-US" sz="2400" dirty="0" smtClean="0"/>
                    </a:p>
                    <a:p>
                      <a:pPr marL="342900" indent="-342900">
                        <a:buFont typeface="+mj-lt"/>
                        <a:buAutoNum type="arabicPeriod"/>
                      </a:pPr>
                      <a:r>
                        <a:rPr lang="en-US" sz="2400" dirty="0" smtClean="0"/>
                        <a:t>Status </a:t>
                      </a:r>
                      <a:r>
                        <a:rPr lang="en-US" sz="2400" dirty="0" err="1" smtClean="0"/>
                        <a:t>sosial</a:t>
                      </a:r>
                      <a:endParaRPr lang="en-US" sz="2400" dirty="0" smtClean="0"/>
                    </a:p>
                    <a:p>
                      <a:pPr marL="342900" indent="-342900">
                        <a:buFont typeface="+mj-lt"/>
                        <a:buAutoNum type="arabicPeriod"/>
                      </a:pPr>
                      <a:r>
                        <a:rPr lang="en-US" sz="2400" dirty="0" err="1" smtClean="0"/>
                        <a:t>harga</a:t>
                      </a:r>
                      <a:endParaRPr lang="en-US" sz="2400" dirty="0"/>
                    </a:p>
                  </a:txBody>
                  <a:tcPr/>
                </a:tc>
              </a:tr>
            </a:tbl>
          </a:graphicData>
        </a:graphic>
      </p:graphicFrame>
      <p:graphicFrame>
        <p:nvGraphicFramePr>
          <p:cNvPr id="3" name="Table 2"/>
          <p:cNvGraphicFramePr>
            <a:graphicFrameLocks noGrp="1"/>
          </p:cNvGraphicFramePr>
          <p:nvPr/>
        </p:nvGraphicFramePr>
        <p:xfrm>
          <a:off x="152400" y="2819400"/>
          <a:ext cx="8915400" cy="4053839"/>
        </p:xfrm>
        <a:graphic>
          <a:graphicData uri="http://schemas.openxmlformats.org/drawingml/2006/table">
            <a:tbl>
              <a:tblPr firstRow="1" bandRow="1">
                <a:tableStyleId>{21E4AEA4-8DFA-4A89-87EB-49C32662AFE0}</a:tableStyleId>
              </a:tblPr>
              <a:tblGrid>
                <a:gridCol w="4457700"/>
                <a:gridCol w="4457700"/>
              </a:tblGrid>
              <a:tr h="429242">
                <a:tc gridSpan="2">
                  <a:txBody>
                    <a:bodyPr/>
                    <a:lstStyle/>
                    <a:p>
                      <a:pPr algn="ctr"/>
                      <a:r>
                        <a:rPr lang="en-US" sz="2400" dirty="0" err="1" smtClean="0"/>
                        <a:t>Bentuk</a:t>
                      </a:r>
                      <a:r>
                        <a:rPr lang="en-US" sz="2400" baseline="0" dirty="0" smtClean="0"/>
                        <a:t> </a:t>
                      </a:r>
                      <a:r>
                        <a:rPr lang="en-US" sz="2400" baseline="0" dirty="0" err="1" smtClean="0"/>
                        <a:t>perilaku</a:t>
                      </a:r>
                      <a:r>
                        <a:rPr lang="en-US" sz="2400" baseline="0" dirty="0" smtClean="0"/>
                        <a:t> </a:t>
                      </a:r>
                      <a:r>
                        <a:rPr lang="en-US" sz="2400" baseline="0" dirty="0" err="1" smtClean="0"/>
                        <a:t>Konsumsi</a:t>
                      </a:r>
                      <a:endParaRPr lang="en-US" sz="2400" dirty="0"/>
                    </a:p>
                  </a:txBody>
                  <a:tcPr/>
                </a:tc>
                <a:tc hMerge="1">
                  <a:txBody>
                    <a:bodyPr/>
                    <a:lstStyle/>
                    <a:p>
                      <a:endParaRPr lang="en-US" dirty="0"/>
                    </a:p>
                  </a:txBody>
                  <a:tcPr/>
                </a:tc>
              </a:tr>
              <a:tr h="429242">
                <a:tc>
                  <a:txBody>
                    <a:bodyPr/>
                    <a:lstStyle/>
                    <a:p>
                      <a:r>
                        <a:rPr lang="en-US" sz="2400" dirty="0" err="1" smtClean="0"/>
                        <a:t>Perilaku</a:t>
                      </a:r>
                      <a:r>
                        <a:rPr lang="en-US" sz="2400" baseline="0" dirty="0" smtClean="0"/>
                        <a:t> </a:t>
                      </a:r>
                      <a:r>
                        <a:rPr lang="en-US" sz="2400" baseline="0" dirty="0" err="1" smtClean="0"/>
                        <a:t>Konsumsi</a:t>
                      </a:r>
                      <a:r>
                        <a:rPr lang="en-US" sz="2400" baseline="0" dirty="0" smtClean="0"/>
                        <a:t> </a:t>
                      </a:r>
                      <a:r>
                        <a:rPr lang="en-US" sz="2400" baseline="0" dirty="0" err="1" smtClean="0"/>
                        <a:t>rasional</a:t>
                      </a:r>
                      <a:endParaRPr lang="en-US" sz="2400" dirty="0"/>
                    </a:p>
                  </a:txBody>
                  <a:tcPr/>
                </a:tc>
                <a:tc>
                  <a:txBody>
                    <a:bodyPr/>
                    <a:lstStyle/>
                    <a:p>
                      <a:r>
                        <a:rPr lang="en-US" sz="2400" dirty="0" err="1" smtClean="0"/>
                        <a:t>Perilaku</a:t>
                      </a:r>
                      <a:r>
                        <a:rPr lang="en-US" sz="2400" baseline="0" dirty="0" smtClean="0"/>
                        <a:t> </a:t>
                      </a:r>
                      <a:r>
                        <a:rPr lang="en-US" sz="2400" baseline="0" dirty="0" err="1" smtClean="0"/>
                        <a:t>Konsumsi</a:t>
                      </a:r>
                      <a:r>
                        <a:rPr lang="en-US" sz="2400" baseline="0" dirty="0" smtClean="0"/>
                        <a:t> </a:t>
                      </a:r>
                      <a:r>
                        <a:rPr lang="en-US" sz="2400" baseline="0" dirty="0" err="1" smtClean="0"/>
                        <a:t>Irasional</a:t>
                      </a:r>
                      <a:endParaRPr lang="en-US" sz="2400" dirty="0"/>
                    </a:p>
                  </a:txBody>
                  <a:tcPr/>
                </a:tc>
              </a:tr>
              <a:tr h="1219199">
                <a:tc>
                  <a:txBody>
                    <a:bodyPr/>
                    <a:lstStyle/>
                    <a:p>
                      <a:pPr marL="0" indent="0">
                        <a:buFont typeface="+mj-lt"/>
                        <a:buNone/>
                      </a:pPr>
                      <a:r>
                        <a:rPr lang="en-US" sz="2400" dirty="0" err="1" smtClean="0"/>
                        <a:t>Perilaku</a:t>
                      </a:r>
                      <a:r>
                        <a:rPr lang="en-US" sz="2400" baseline="0" dirty="0" smtClean="0"/>
                        <a:t> </a:t>
                      </a:r>
                      <a:r>
                        <a:rPr lang="en-US" sz="2400" baseline="0" dirty="0" err="1" smtClean="0"/>
                        <a:t>konsumsi</a:t>
                      </a:r>
                      <a:r>
                        <a:rPr lang="en-US" sz="2400" baseline="0" dirty="0" smtClean="0"/>
                        <a:t> yang </a:t>
                      </a:r>
                      <a:r>
                        <a:rPr lang="en-US" sz="2400" baseline="0" dirty="0" err="1" smtClean="0"/>
                        <a:t>didasari</a:t>
                      </a:r>
                      <a:r>
                        <a:rPr lang="en-US" sz="2400" baseline="0" dirty="0" smtClean="0"/>
                        <a:t> </a:t>
                      </a:r>
                      <a:r>
                        <a:rPr lang="en-US" sz="2400" baseline="0" dirty="0" err="1" smtClean="0"/>
                        <a:t>atas</a:t>
                      </a:r>
                      <a:r>
                        <a:rPr lang="en-US" sz="2400" baseline="0" dirty="0" smtClean="0"/>
                        <a:t> </a:t>
                      </a:r>
                      <a:r>
                        <a:rPr lang="en-US" sz="2400" baseline="0" dirty="0" err="1" smtClean="0"/>
                        <a:t>pertimbangan</a:t>
                      </a:r>
                      <a:r>
                        <a:rPr lang="en-US" sz="2400" baseline="0" dirty="0" smtClean="0"/>
                        <a:t> </a:t>
                      </a:r>
                      <a:r>
                        <a:rPr lang="en-US" sz="2400" baseline="0" dirty="0" err="1" smtClean="0"/>
                        <a:t>rasional</a:t>
                      </a:r>
                      <a:r>
                        <a:rPr lang="en-US" sz="2400" baseline="0" dirty="0" smtClean="0"/>
                        <a:t> (</a:t>
                      </a:r>
                      <a:r>
                        <a:rPr lang="en-US" sz="2400" baseline="0" dirty="0" err="1" smtClean="0"/>
                        <a:t>nalar</a:t>
                      </a:r>
                      <a:r>
                        <a:rPr lang="en-US" sz="2400" baseline="0" dirty="0" smtClean="0"/>
                        <a:t>) </a:t>
                      </a:r>
                      <a:r>
                        <a:rPr lang="en-US" sz="2400" baseline="0" dirty="0" err="1" smtClean="0"/>
                        <a:t>dalam</a:t>
                      </a:r>
                      <a:r>
                        <a:rPr lang="en-US" sz="2400" baseline="0" dirty="0" smtClean="0"/>
                        <a:t> </a:t>
                      </a:r>
                      <a:r>
                        <a:rPr lang="en-US" sz="2400" baseline="0" dirty="0" err="1" smtClean="0"/>
                        <a:t>mengonsumsi</a:t>
                      </a:r>
                      <a:r>
                        <a:rPr lang="en-US" sz="2400" baseline="0" dirty="0" smtClean="0"/>
                        <a:t> </a:t>
                      </a:r>
                      <a:r>
                        <a:rPr lang="en-US" sz="2400" baseline="0" dirty="0" err="1" smtClean="0"/>
                        <a:t>suatu</a:t>
                      </a:r>
                      <a:r>
                        <a:rPr lang="en-US" sz="2400" baseline="0" dirty="0" smtClean="0"/>
                        <a:t> </a:t>
                      </a:r>
                      <a:r>
                        <a:rPr lang="en-US" sz="2400" baseline="0" dirty="0" err="1" smtClean="0"/>
                        <a:t>produk</a:t>
                      </a:r>
                      <a:endParaRPr lang="en-US" sz="2400" dirty="0"/>
                    </a:p>
                  </a:txBody>
                  <a:tcPr/>
                </a:tc>
                <a:tc>
                  <a:txBody>
                    <a:bodyPr/>
                    <a:lstStyle/>
                    <a:p>
                      <a:pPr marL="63500" indent="0">
                        <a:buFont typeface="+mj-lt"/>
                        <a:buNone/>
                      </a:pPr>
                      <a:r>
                        <a:rPr lang="en-US" sz="2400" dirty="0" err="1" smtClean="0"/>
                        <a:t>Perilaku</a:t>
                      </a:r>
                      <a:r>
                        <a:rPr lang="en-US" sz="2400" baseline="0" dirty="0" smtClean="0"/>
                        <a:t> </a:t>
                      </a:r>
                      <a:r>
                        <a:rPr lang="en-US" sz="2400" baseline="0" dirty="0" err="1" smtClean="0"/>
                        <a:t>konsumsi</a:t>
                      </a:r>
                      <a:r>
                        <a:rPr lang="en-US" sz="2400" baseline="0" dirty="0" smtClean="0"/>
                        <a:t> yang </a:t>
                      </a:r>
                      <a:r>
                        <a:rPr lang="en-US" sz="2400" baseline="0" dirty="0" err="1" smtClean="0"/>
                        <a:t>memutuskan</a:t>
                      </a:r>
                      <a:r>
                        <a:rPr lang="en-US" sz="2400" baseline="0" dirty="0" smtClean="0"/>
                        <a:t> </a:t>
                      </a:r>
                      <a:r>
                        <a:rPr lang="en-US" sz="2400" baseline="0" dirty="0" err="1" smtClean="0"/>
                        <a:t>membeli</a:t>
                      </a:r>
                      <a:r>
                        <a:rPr lang="en-US" sz="2400" baseline="0" dirty="0" smtClean="0"/>
                        <a:t> </a:t>
                      </a:r>
                      <a:r>
                        <a:rPr lang="en-US" sz="2400" baseline="0" dirty="0" err="1" smtClean="0"/>
                        <a:t>tanpa</a:t>
                      </a:r>
                      <a:r>
                        <a:rPr lang="en-US" sz="2400" baseline="0" dirty="0" smtClean="0"/>
                        <a:t> </a:t>
                      </a:r>
                      <a:r>
                        <a:rPr lang="en-US" sz="2400" baseline="0" dirty="0" err="1" smtClean="0"/>
                        <a:t>pertimbangan</a:t>
                      </a:r>
                      <a:r>
                        <a:rPr lang="en-US" sz="2400" baseline="0" dirty="0" smtClean="0"/>
                        <a:t> yang </a:t>
                      </a:r>
                      <a:r>
                        <a:rPr lang="en-US" sz="2400" baseline="0" dirty="0" err="1" smtClean="0"/>
                        <a:t>baik</a:t>
                      </a:r>
                      <a:endParaRPr lang="en-US" sz="2400" dirty="0"/>
                    </a:p>
                  </a:txBody>
                  <a:tcPr/>
                </a:tc>
              </a:tr>
              <a:tr h="1351316">
                <a:tc>
                  <a:txBody>
                    <a:bodyPr/>
                    <a:lstStyle/>
                    <a:p>
                      <a:pPr marL="284163" indent="-284163">
                        <a:buFont typeface="+mj-lt"/>
                        <a:buAutoNum type="arabicPeriod"/>
                      </a:pPr>
                      <a:r>
                        <a:rPr lang="en-US" sz="2000" dirty="0" err="1" smtClean="0">
                          <a:solidFill>
                            <a:srgbClr val="FF0000"/>
                          </a:solidFill>
                        </a:rPr>
                        <a:t>Produk</a:t>
                      </a:r>
                      <a:r>
                        <a:rPr lang="en-US" sz="2000" baseline="0" dirty="0" smtClean="0">
                          <a:solidFill>
                            <a:srgbClr val="FF0000"/>
                          </a:solidFill>
                        </a:rPr>
                        <a:t> </a:t>
                      </a:r>
                      <a:r>
                        <a:rPr lang="en-US" sz="2000" baseline="0" dirty="0" err="1" smtClean="0">
                          <a:solidFill>
                            <a:srgbClr val="FF0000"/>
                          </a:solidFill>
                        </a:rPr>
                        <a:t>tsb</a:t>
                      </a:r>
                      <a:r>
                        <a:rPr lang="en-US" sz="2000" baseline="0" dirty="0" smtClean="0">
                          <a:solidFill>
                            <a:srgbClr val="FF0000"/>
                          </a:solidFill>
                        </a:rPr>
                        <a:t> </a:t>
                      </a:r>
                      <a:r>
                        <a:rPr lang="en-US" sz="2000" baseline="0" dirty="0" err="1" smtClean="0">
                          <a:solidFill>
                            <a:srgbClr val="FF0000"/>
                          </a:solidFill>
                        </a:rPr>
                        <a:t>mampu</a:t>
                      </a:r>
                      <a:r>
                        <a:rPr lang="en-US" sz="2000" baseline="0" dirty="0" smtClean="0">
                          <a:solidFill>
                            <a:srgbClr val="FF0000"/>
                          </a:solidFill>
                        </a:rPr>
                        <a:t> </a:t>
                      </a:r>
                      <a:r>
                        <a:rPr lang="en-US" sz="2000" baseline="0" dirty="0" err="1" smtClean="0">
                          <a:solidFill>
                            <a:srgbClr val="FF0000"/>
                          </a:solidFill>
                        </a:rPr>
                        <a:t>memberikan</a:t>
                      </a:r>
                      <a:r>
                        <a:rPr lang="en-US" sz="2000" baseline="0" dirty="0" smtClean="0">
                          <a:solidFill>
                            <a:srgbClr val="FF0000"/>
                          </a:solidFill>
                        </a:rPr>
                        <a:t> </a:t>
                      </a:r>
                      <a:r>
                        <a:rPr lang="en-US" sz="2000" baseline="0" dirty="0" err="1" smtClean="0">
                          <a:solidFill>
                            <a:srgbClr val="FF0000"/>
                          </a:solidFill>
                        </a:rPr>
                        <a:t>kegunaan</a:t>
                      </a:r>
                      <a:r>
                        <a:rPr lang="en-US" sz="2000" baseline="0" dirty="0" smtClean="0">
                          <a:solidFill>
                            <a:srgbClr val="FF0000"/>
                          </a:solidFill>
                        </a:rPr>
                        <a:t> optimal </a:t>
                      </a:r>
                      <a:r>
                        <a:rPr lang="en-US" sz="2000" baseline="0" dirty="0" err="1" smtClean="0">
                          <a:solidFill>
                            <a:srgbClr val="FF0000"/>
                          </a:solidFill>
                        </a:rPr>
                        <a:t>bagi</a:t>
                      </a:r>
                      <a:r>
                        <a:rPr lang="en-US" sz="2000" baseline="0" dirty="0" smtClean="0">
                          <a:solidFill>
                            <a:srgbClr val="FF0000"/>
                          </a:solidFill>
                        </a:rPr>
                        <a:t> </a:t>
                      </a:r>
                      <a:r>
                        <a:rPr lang="en-US" sz="2000" baseline="0" dirty="0" err="1" smtClean="0">
                          <a:solidFill>
                            <a:srgbClr val="FF0000"/>
                          </a:solidFill>
                        </a:rPr>
                        <a:t>konsumen</a:t>
                      </a:r>
                      <a:endParaRPr lang="en-US" sz="2000" baseline="0" dirty="0" smtClean="0">
                        <a:solidFill>
                          <a:srgbClr val="FF0000"/>
                        </a:solidFill>
                      </a:endParaRPr>
                    </a:p>
                    <a:p>
                      <a:pPr marL="284163" indent="-284163">
                        <a:buFont typeface="+mj-lt"/>
                        <a:buAutoNum type="arabicPeriod"/>
                      </a:pPr>
                      <a:r>
                        <a:rPr lang="en-US" sz="2000" baseline="0" dirty="0" err="1" smtClean="0">
                          <a:solidFill>
                            <a:srgbClr val="FF0000"/>
                          </a:solidFill>
                        </a:rPr>
                        <a:t>Produk</a:t>
                      </a:r>
                      <a:r>
                        <a:rPr lang="en-US" sz="2000" baseline="0" dirty="0" smtClean="0">
                          <a:solidFill>
                            <a:srgbClr val="FF0000"/>
                          </a:solidFill>
                        </a:rPr>
                        <a:t> </a:t>
                      </a:r>
                      <a:r>
                        <a:rPr lang="en-US" sz="2000" baseline="0" dirty="0" err="1" smtClean="0">
                          <a:solidFill>
                            <a:srgbClr val="FF0000"/>
                          </a:solidFill>
                        </a:rPr>
                        <a:t>tsb</a:t>
                      </a:r>
                      <a:r>
                        <a:rPr lang="en-US" sz="2000" baseline="0" dirty="0" smtClean="0">
                          <a:solidFill>
                            <a:srgbClr val="FF0000"/>
                          </a:solidFill>
                        </a:rPr>
                        <a:t> benar2 </a:t>
                      </a:r>
                      <a:r>
                        <a:rPr lang="en-US" sz="2000" baseline="0" dirty="0" err="1" smtClean="0">
                          <a:solidFill>
                            <a:srgbClr val="FF0000"/>
                          </a:solidFill>
                        </a:rPr>
                        <a:t>dibutuhkan</a:t>
                      </a:r>
                      <a:endParaRPr lang="en-US" sz="2000" baseline="0" dirty="0" smtClean="0">
                        <a:solidFill>
                          <a:srgbClr val="FF0000"/>
                        </a:solidFill>
                      </a:endParaRPr>
                    </a:p>
                    <a:p>
                      <a:pPr marL="284163" indent="-284163">
                        <a:buFont typeface="+mj-lt"/>
                        <a:buAutoNum type="arabicPeriod"/>
                      </a:pPr>
                      <a:r>
                        <a:rPr lang="en-US" sz="2000" baseline="0" dirty="0" err="1" smtClean="0">
                          <a:solidFill>
                            <a:srgbClr val="FF0000"/>
                          </a:solidFill>
                        </a:rPr>
                        <a:t>Mutu</a:t>
                      </a:r>
                      <a:r>
                        <a:rPr lang="en-US" sz="2000" baseline="0" dirty="0" smtClean="0">
                          <a:solidFill>
                            <a:srgbClr val="FF0000"/>
                          </a:solidFill>
                        </a:rPr>
                        <a:t> </a:t>
                      </a:r>
                      <a:r>
                        <a:rPr lang="en-US" sz="2000" baseline="0" dirty="0" err="1" smtClean="0">
                          <a:solidFill>
                            <a:srgbClr val="FF0000"/>
                          </a:solidFill>
                        </a:rPr>
                        <a:t>produk</a:t>
                      </a:r>
                      <a:r>
                        <a:rPr lang="en-US" sz="2000" baseline="0" dirty="0" smtClean="0">
                          <a:solidFill>
                            <a:srgbClr val="FF0000"/>
                          </a:solidFill>
                        </a:rPr>
                        <a:t> </a:t>
                      </a:r>
                      <a:r>
                        <a:rPr lang="en-US" sz="2000" baseline="0" dirty="0" err="1" smtClean="0">
                          <a:solidFill>
                            <a:srgbClr val="FF0000"/>
                          </a:solidFill>
                        </a:rPr>
                        <a:t>terjamin</a:t>
                      </a:r>
                      <a:endParaRPr lang="en-US" sz="2000" baseline="0" dirty="0" smtClean="0">
                        <a:solidFill>
                          <a:srgbClr val="FF0000"/>
                        </a:solidFill>
                      </a:endParaRPr>
                    </a:p>
                    <a:p>
                      <a:pPr marL="284163" indent="-284163">
                        <a:buFont typeface="+mj-lt"/>
                        <a:buAutoNum type="arabicPeriod"/>
                      </a:pPr>
                      <a:r>
                        <a:rPr lang="en-US" sz="2000" baseline="0" dirty="0" err="1" smtClean="0">
                          <a:solidFill>
                            <a:srgbClr val="FF0000"/>
                          </a:solidFill>
                        </a:rPr>
                        <a:t>Harga</a:t>
                      </a:r>
                      <a:r>
                        <a:rPr lang="en-US" sz="2000" baseline="0" dirty="0" smtClean="0">
                          <a:solidFill>
                            <a:srgbClr val="FF0000"/>
                          </a:solidFill>
                        </a:rPr>
                        <a:t> </a:t>
                      </a:r>
                      <a:r>
                        <a:rPr lang="en-US" sz="2000" baseline="0" dirty="0" err="1" smtClean="0">
                          <a:solidFill>
                            <a:srgbClr val="FF0000"/>
                          </a:solidFill>
                        </a:rPr>
                        <a:t>terjangkau</a:t>
                      </a:r>
                      <a:r>
                        <a:rPr lang="en-US" sz="2000" baseline="0" dirty="0" smtClean="0">
                          <a:solidFill>
                            <a:srgbClr val="FF0000"/>
                          </a:solidFill>
                        </a:rPr>
                        <a:t> </a:t>
                      </a:r>
                      <a:r>
                        <a:rPr lang="en-US" sz="2000" baseline="0" dirty="0" err="1" smtClean="0">
                          <a:solidFill>
                            <a:srgbClr val="FF0000"/>
                          </a:solidFill>
                        </a:rPr>
                        <a:t>dan</a:t>
                      </a:r>
                      <a:r>
                        <a:rPr lang="en-US" sz="2000" baseline="0" dirty="0" smtClean="0">
                          <a:solidFill>
                            <a:srgbClr val="FF0000"/>
                          </a:solidFill>
                        </a:rPr>
                        <a:t> </a:t>
                      </a:r>
                      <a:r>
                        <a:rPr lang="en-US" sz="2000" baseline="0" dirty="0" err="1" smtClean="0">
                          <a:solidFill>
                            <a:srgbClr val="FF0000"/>
                          </a:solidFill>
                        </a:rPr>
                        <a:t>sesuai</a:t>
                      </a:r>
                      <a:r>
                        <a:rPr lang="en-US" sz="2000" baseline="0" dirty="0" smtClean="0">
                          <a:solidFill>
                            <a:srgbClr val="FF0000"/>
                          </a:solidFill>
                        </a:rPr>
                        <a:t> </a:t>
                      </a:r>
                      <a:r>
                        <a:rPr lang="en-US" sz="2000" baseline="0" dirty="0" err="1" smtClean="0">
                          <a:solidFill>
                            <a:srgbClr val="FF0000"/>
                          </a:solidFill>
                        </a:rPr>
                        <a:t>kemampuan</a:t>
                      </a:r>
                      <a:r>
                        <a:rPr lang="en-US" sz="2000" baseline="0" dirty="0" smtClean="0">
                          <a:solidFill>
                            <a:srgbClr val="FF0000"/>
                          </a:solidFill>
                        </a:rPr>
                        <a:t> </a:t>
                      </a:r>
                      <a:r>
                        <a:rPr lang="en-US" sz="2000" baseline="0" dirty="0" err="1" smtClean="0">
                          <a:solidFill>
                            <a:srgbClr val="FF0000"/>
                          </a:solidFill>
                        </a:rPr>
                        <a:t>konsumen</a:t>
                      </a:r>
                      <a:endParaRPr lang="en-US" sz="2000" dirty="0">
                        <a:solidFill>
                          <a:srgbClr val="FF0000"/>
                        </a:solidFill>
                      </a:endParaRPr>
                    </a:p>
                  </a:txBody>
                  <a:tcPr/>
                </a:tc>
                <a:tc>
                  <a:txBody>
                    <a:bodyPr/>
                    <a:lstStyle/>
                    <a:p>
                      <a:pPr marL="236538" indent="-173038">
                        <a:buFont typeface="+mj-lt"/>
                        <a:buAutoNum type="arabicPeriod"/>
                      </a:pPr>
                      <a:r>
                        <a:rPr lang="en-US" sz="2000" dirty="0" err="1" smtClean="0">
                          <a:solidFill>
                            <a:srgbClr val="FF0000"/>
                          </a:solidFill>
                        </a:rPr>
                        <a:t>Membeli</a:t>
                      </a:r>
                      <a:r>
                        <a:rPr lang="en-US" sz="2000" dirty="0" smtClean="0">
                          <a:solidFill>
                            <a:srgbClr val="FF0000"/>
                          </a:solidFill>
                        </a:rPr>
                        <a:t> </a:t>
                      </a:r>
                      <a:r>
                        <a:rPr lang="en-US" sz="2000" dirty="0" err="1" smtClean="0">
                          <a:solidFill>
                            <a:srgbClr val="FF0000"/>
                          </a:solidFill>
                        </a:rPr>
                        <a:t>barang</a:t>
                      </a:r>
                      <a:r>
                        <a:rPr lang="en-US" sz="2000" dirty="0" smtClean="0">
                          <a:solidFill>
                            <a:srgbClr val="FF0000"/>
                          </a:solidFill>
                        </a:rPr>
                        <a:t> </a:t>
                      </a:r>
                      <a:r>
                        <a:rPr lang="en-US" sz="2000" dirty="0" err="1" smtClean="0">
                          <a:solidFill>
                            <a:srgbClr val="FF0000"/>
                          </a:solidFill>
                        </a:rPr>
                        <a:t>hanya</a:t>
                      </a:r>
                      <a:r>
                        <a:rPr lang="en-US" sz="2000" dirty="0" smtClean="0">
                          <a:solidFill>
                            <a:srgbClr val="FF0000"/>
                          </a:solidFill>
                        </a:rPr>
                        <a:t> </a:t>
                      </a:r>
                      <a:r>
                        <a:rPr lang="en-US" sz="2000" dirty="0" err="1" smtClean="0">
                          <a:solidFill>
                            <a:srgbClr val="FF0000"/>
                          </a:solidFill>
                        </a:rPr>
                        <a:t>tertarik</a:t>
                      </a:r>
                      <a:r>
                        <a:rPr lang="en-US" sz="2000" dirty="0" smtClean="0">
                          <a:solidFill>
                            <a:srgbClr val="FF0000"/>
                          </a:solidFill>
                        </a:rPr>
                        <a:t> </a:t>
                      </a:r>
                      <a:r>
                        <a:rPr lang="en-US" sz="2000" dirty="0" err="1" smtClean="0">
                          <a:solidFill>
                            <a:srgbClr val="FF0000"/>
                          </a:solidFill>
                        </a:rPr>
                        <a:t>dengna</a:t>
                      </a:r>
                      <a:r>
                        <a:rPr lang="en-US" sz="2000" dirty="0" smtClean="0">
                          <a:solidFill>
                            <a:srgbClr val="FF0000"/>
                          </a:solidFill>
                        </a:rPr>
                        <a:t> </a:t>
                      </a:r>
                      <a:r>
                        <a:rPr lang="en-US" sz="2000" dirty="0" err="1" smtClean="0">
                          <a:solidFill>
                            <a:srgbClr val="FF0000"/>
                          </a:solidFill>
                        </a:rPr>
                        <a:t>iklanya</a:t>
                      </a:r>
                      <a:endParaRPr lang="en-US" sz="2000" dirty="0" smtClean="0">
                        <a:solidFill>
                          <a:srgbClr val="FF0000"/>
                        </a:solidFill>
                      </a:endParaRPr>
                    </a:p>
                    <a:p>
                      <a:pPr marL="236538" indent="-173038">
                        <a:buFont typeface="+mj-lt"/>
                        <a:buAutoNum type="arabicPeriod"/>
                      </a:pPr>
                      <a:r>
                        <a:rPr lang="en-US" sz="2000" dirty="0" err="1" smtClean="0">
                          <a:solidFill>
                            <a:srgbClr val="FF0000"/>
                          </a:solidFill>
                        </a:rPr>
                        <a:t>Tertarik</a:t>
                      </a:r>
                      <a:r>
                        <a:rPr lang="en-US" sz="2000" dirty="0" smtClean="0">
                          <a:solidFill>
                            <a:srgbClr val="FF0000"/>
                          </a:solidFill>
                        </a:rPr>
                        <a:t> </a:t>
                      </a:r>
                      <a:r>
                        <a:rPr lang="en-US" sz="2000" dirty="0" err="1" smtClean="0">
                          <a:solidFill>
                            <a:srgbClr val="FF0000"/>
                          </a:solidFill>
                        </a:rPr>
                        <a:t>membeli</a:t>
                      </a:r>
                      <a:r>
                        <a:rPr lang="en-US" sz="2000" dirty="0" smtClean="0">
                          <a:solidFill>
                            <a:srgbClr val="FF0000"/>
                          </a:solidFill>
                        </a:rPr>
                        <a:t> </a:t>
                      </a:r>
                      <a:r>
                        <a:rPr lang="en-US" sz="2000" dirty="0" err="1" smtClean="0">
                          <a:solidFill>
                            <a:srgbClr val="FF0000"/>
                          </a:solidFill>
                        </a:rPr>
                        <a:t>barang</a:t>
                      </a:r>
                      <a:r>
                        <a:rPr lang="en-US" sz="2000" dirty="0" smtClean="0">
                          <a:solidFill>
                            <a:srgbClr val="FF0000"/>
                          </a:solidFill>
                        </a:rPr>
                        <a:t> </a:t>
                      </a:r>
                      <a:r>
                        <a:rPr lang="en-US" sz="2000" dirty="0" err="1" smtClean="0">
                          <a:solidFill>
                            <a:srgbClr val="FF0000"/>
                          </a:solidFill>
                        </a:rPr>
                        <a:t>hanya</a:t>
                      </a:r>
                      <a:r>
                        <a:rPr lang="en-US" sz="2000" dirty="0" smtClean="0">
                          <a:solidFill>
                            <a:srgbClr val="FF0000"/>
                          </a:solidFill>
                        </a:rPr>
                        <a:t> </a:t>
                      </a:r>
                      <a:r>
                        <a:rPr lang="en-US" sz="2000" dirty="0" err="1" smtClean="0">
                          <a:solidFill>
                            <a:srgbClr val="FF0000"/>
                          </a:solidFill>
                        </a:rPr>
                        <a:t>karena</a:t>
                      </a:r>
                      <a:r>
                        <a:rPr lang="en-US" sz="2000" dirty="0" smtClean="0">
                          <a:solidFill>
                            <a:srgbClr val="FF0000"/>
                          </a:solidFill>
                        </a:rPr>
                        <a:t> </a:t>
                      </a:r>
                      <a:r>
                        <a:rPr lang="en-US" sz="2000" dirty="0" err="1" smtClean="0">
                          <a:solidFill>
                            <a:srgbClr val="FF0000"/>
                          </a:solidFill>
                        </a:rPr>
                        <a:t>merknya</a:t>
                      </a:r>
                      <a:r>
                        <a:rPr lang="en-US" sz="2000" dirty="0" smtClean="0">
                          <a:solidFill>
                            <a:srgbClr val="FF0000"/>
                          </a:solidFill>
                        </a:rPr>
                        <a:t> yang </a:t>
                      </a:r>
                      <a:r>
                        <a:rPr lang="en-US" sz="2000" dirty="0" err="1" smtClean="0">
                          <a:solidFill>
                            <a:srgbClr val="FF0000"/>
                          </a:solidFill>
                        </a:rPr>
                        <a:t>terkenal</a:t>
                      </a:r>
                      <a:endParaRPr lang="en-US" sz="2000" dirty="0" smtClean="0">
                        <a:solidFill>
                          <a:srgbClr val="FF0000"/>
                        </a:solidFill>
                      </a:endParaRPr>
                    </a:p>
                    <a:p>
                      <a:pPr marL="236538" indent="-173038">
                        <a:buFont typeface="+mj-lt"/>
                        <a:buAutoNum type="arabicPeriod"/>
                      </a:pPr>
                      <a:r>
                        <a:rPr lang="en-US" sz="2000" dirty="0" err="1" smtClean="0">
                          <a:solidFill>
                            <a:srgbClr val="FF0000"/>
                          </a:solidFill>
                        </a:rPr>
                        <a:t>Memeli</a:t>
                      </a:r>
                      <a:r>
                        <a:rPr lang="en-US" sz="2000" dirty="0" smtClean="0">
                          <a:solidFill>
                            <a:srgbClr val="FF0000"/>
                          </a:solidFill>
                        </a:rPr>
                        <a:t> </a:t>
                      </a:r>
                      <a:r>
                        <a:rPr lang="en-US" sz="2000" dirty="0" err="1" smtClean="0">
                          <a:solidFill>
                            <a:srgbClr val="FF0000"/>
                          </a:solidFill>
                        </a:rPr>
                        <a:t>barang</a:t>
                      </a:r>
                      <a:r>
                        <a:rPr lang="en-US" sz="2000" dirty="0" smtClean="0">
                          <a:solidFill>
                            <a:srgbClr val="FF0000"/>
                          </a:solidFill>
                        </a:rPr>
                        <a:t> </a:t>
                      </a:r>
                      <a:r>
                        <a:rPr lang="en-US" sz="2000" dirty="0" err="1" smtClean="0">
                          <a:solidFill>
                            <a:srgbClr val="FF0000"/>
                          </a:solidFill>
                        </a:rPr>
                        <a:t>hanya</a:t>
                      </a:r>
                      <a:r>
                        <a:rPr lang="en-US" sz="2000" dirty="0" smtClean="0">
                          <a:solidFill>
                            <a:srgbClr val="FF0000"/>
                          </a:solidFill>
                        </a:rPr>
                        <a:t> </a:t>
                      </a:r>
                      <a:r>
                        <a:rPr lang="en-US" sz="2000" dirty="0" err="1" smtClean="0">
                          <a:solidFill>
                            <a:srgbClr val="FF0000"/>
                          </a:solidFill>
                        </a:rPr>
                        <a:t>karena</a:t>
                      </a:r>
                      <a:r>
                        <a:rPr lang="en-US" sz="2000" dirty="0" smtClean="0">
                          <a:solidFill>
                            <a:srgbClr val="FF0000"/>
                          </a:solidFill>
                        </a:rPr>
                        <a:t> </a:t>
                      </a:r>
                      <a:r>
                        <a:rPr lang="en-US" sz="2000" dirty="0" err="1" smtClean="0">
                          <a:solidFill>
                            <a:srgbClr val="FF0000"/>
                          </a:solidFill>
                        </a:rPr>
                        <a:t>obral</a:t>
                      </a:r>
                      <a:endParaRPr lang="en-US" sz="2000" dirty="0" smtClean="0">
                        <a:solidFill>
                          <a:srgbClr val="FF0000"/>
                        </a:solidFill>
                      </a:endParaRPr>
                    </a:p>
                    <a:p>
                      <a:pPr marL="236538" indent="-173038">
                        <a:buFont typeface="+mj-lt"/>
                        <a:buAutoNum type="arabicPeriod"/>
                      </a:pPr>
                      <a:r>
                        <a:rPr lang="en-US" sz="2000" dirty="0" err="1" smtClean="0">
                          <a:solidFill>
                            <a:srgbClr val="FF0000"/>
                          </a:solidFill>
                        </a:rPr>
                        <a:t>Konsumsi</a:t>
                      </a:r>
                      <a:r>
                        <a:rPr lang="en-US" sz="2000" dirty="0" smtClean="0">
                          <a:solidFill>
                            <a:srgbClr val="FF0000"/>
                          </a:solidFill>
                        </a:rPr>
                        <a:t> </a:t>
                      </a:r>
                      <a:r>
                        <a:rPr lang="en-US" sz="2000" dirty="0" err="1" smtClean="0">
                          <a:solidFill>
                            <a:srgbClr val="FF0000"/>
                          </a:solidFill>
                        </a:rPr>
                        <a:t>hanya</a:t>
                      </a:r>
                      <a:r>
                        <a:rPr lang="en-US" sz="2000" dirty="0" smtClean="0">
                          <a:solidFill>
                            <a:srgbClr val="FF0000"/>
                          </a:solidFill>
                        </a:rPr>
                        <a:t> </a:t>
                      </a:r>
                      <a:r>
                        <a:rPr lang="en-US" sz="2000" dirty="0" err="1" smtClean="0">
                          <a:solidFill>
                            <a:srgbClr val="FF0000"/>
                          </a:solidFill>
                        </a:rPr>
                        <a:t>untuk</a:t>
                      </a:r>
                      <a:r>
                        <a:rPr lang="en-US" sz="2000" dirty="0" smtClean="0">
                          <a:solidFill>
                            <a:srgbClr val="FF0000"/>
                          </a:solidFill>
                        </a:rPr>
                        <a:t> </a:t>
                      </a:r>
                      <a:r>
                        <a:rPr lang="en-US" sz="2000" dirty="0" err="1" smtClean="0">
                          <a:solidFill>
                            <a:srgbClr val="FF0000"/>
                          </a:solidFill>
                        </a:rPr>
                        <a:t>pamer</a:t>
                      </a:r>
                      <a:r>
                        <a:rPr lang="en-US" sz="2000" dirty="0" smtClean="0">
                          <a:solidFill>
                            <a:srgbClr val="FF0000"/>
                          </a:solidFill>
                        </a:rPr>
                        <a:t>/</a:t>
                      </a:r>
                      <a:r>
                        <a:rPr lang="en-US" sz="2000" dirty="0" err="1" smtClean="0">
                          <a:solidFill>
                            <a:srgbClr val="FF0000"/>
                          </a:solidFill>
                        </a:rPr>
                        <a:t>gengsi</a:t>
                      </a:r>
                      <a:endParaRPr lang="en-US" sz="2000" dirty="0">
                        <a:solidFill>
                          <a:srgbClr val="FF0000"/>
                        </a:solidFill>
                      </a:endParaRPr>
                    </a:p>
                  </a:txBody>
                  <a:tcP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52400"/>
            <a:ext cx="2286000" cy="1066800"/>
          </a:xfrm>
          <a:prstGeom prst="rect">
            <a:avLst/>
          </a:prstGeom>
          <a:noFill/>
          <a:ln cmpd="thinThick">
            <a:gradFill>
              <a:gsLst>
                <a:gs pos="0">
                  <a:srgbClr val="03D4A8"/>
                </a:gs>
                <a:gs pos="25000">
                  <a:srgbClr val="21D6E0"/>
                </a:gs>
                <a:gs pos="75000">
                  <a:srgbClr val="0087E6"/>
                </a:gs>
                <a:gs pos="100000">
                  <a:srgbClr val="005CB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Produksi</a:t>
            </a:r>
            <a:endParaRPr lang="en-US" sz="3200" dirty="0"/>
          </a:p>
        </p:txBody>
      </p:sp>
      <p:sp>
        <p:nvSpPr>
          <p:cNvPr id="3" name="Rectangle 2"/>
          <p:cNvSpPr/>
          <p:nvPr/>
        </p:nvSpPr>
        <p:spPr>
          <a:xfrm>
            <a:off x="2667000" y="152400"/>
            <a:ext cx="6324600" cy="10668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rgbClr val="00FFFF"/>
                </a:solidFill>
              </a:rPr>
              <a:t>Usaha </a:t>
            </a:r>
            <a:r>
              <a:rPr lang="en-US" sz="2400" dirty="0" err="1" smtClean="0">
                <a:solidFill>
                  <a:srgbClr val="00FFFF"/>
                </a:solidFill>
              </a:rPr>
              <a:t>menciptakan</a:t>
            </a:r>
            <a:r>
              <a:rPr lang="en-US" sz="2400" dirty="0" smtClean="0">
                <a:solidFill>
                  <a:srgbClr val="00FFFF"/>
                </a:solidFill>
              </a:rPr>
              <a:t> </a:t>
            </a:r>
            <a:r>
              <a:rPr lang="en-US" sz="2400" dirty="0" err="1" smtClean="0">
                <a:solidFill>
                  <a:srgbClr val="00FFFF"/>
                </a:solidFill>
              </a:rPr>
              <a:t>dan</a:t>
            </a:r>
            <a:r>
              <a:rPr lang="en-US" sz="2400" dirty="0" smtClean="0">
                <a:solidFill>
                  <a:srgbClr val="00FFFF"/>
                </a:solidFill>
              </a:rPr>
              <a:t> </a:t>
            </a:r>
            <a:r>
              <a:rPr lang="en-US" sz="2400" dirty="0" err="1" smtClean="0">
                <a:solidFill>
                  <a:srgbClr val="00FFFF"/>
                </a:solidFill>
              </a:rPr>
              <a:t>meningkatkan</a:t>
            </a:r>
            <a:r>
              <a:rPr lang="en-US" sz="2400" dirty="0" smtClean="0">
                <a:solidFill>
                  <a:srgbClr val="00FFFF"/>
                </a:solidFill>
              </a:rPr>
              <a:t> </a:t>
            </a:r>
            <a:r>
              <a:rPr lang="en-US" sz="2400" dirty="0" err="1" smtClean="0">
                <a:solidFill>
                  <a:srgbClr val="00FFFF"/>
                </a:solidFill>
              </a:rPr>
              <a:t>kegunaan</a:t>
            </a:r>
            <a:r>
              <a:rPr lang="en-US" sz="2400" dirty="0" smtClean="0">
                <a:solidFill>
                  <a:srgbClr val="00FFFF"/>
                </a:solidFill>
              </a:rPr>
              <a:t> </a:t>
            </a:r>
            <a:r>
              <a:rPr lang="en-US" sz="2400" dirty="0" err="1" smtClean="0">
                <a:solidFill>
                  <a:srgbClr val="00FFFF"/>
                </a:solidFill>
              </a:rPr>
              <a:t>suatu</a:t>
            </a:r>
            <a:r>
              <a:rPr lang="en-US" sz="2400" dirty="0" smtClean="0">
                <a:solidFill>
                  <a:srgbClr val="00FFFF"/>
                </a:solidFill>
              </a:rPr>
              <a:t> </a:t>
            </a:r>
            <a:r>
              <a:rPr lang="en-US" sz="2400" dirty="0" err="1" smtClean="0">
                <a:solidFill>
                  <a:srgbClr val="00FFFF"/>
                </a:solidFill>
              </a:rPr>
              <a:t>barang</a:t>
            </a:r>
            <a:r>
              <a:rPr lang="en-US" sz="2400" dirty="0" smtClean="0">
                <a:solidFill>
                  <a:srgbClr val="00FFFF"/>
                </a:solidFill>
              </a:rPr>
              <a:t> </a:t>
            </a:r>
            <a:r>
              <a:rPr lang="en-US" sz="2400" dirty="0" err="1" smtClean="0">
                <a:solidFill>
                  <a:srgbClr val="00FFFF"/>
                </a:solidFill>
              </a:rPr>
              <a:t>untuk</a:t>
            </a:r>
            <a:r>
              <a:rPr lang="en-US" sz="2400" dirty="0" smtClean="0">
                <a:solidFill>
                  <a:srgbClr val="00FFFF"/>
                </a:solidFill>
              </a:rPr>
              <a:t> </a:t>
            </a:r>
            <a:r>
              <a:rPr lang="en-US" sz="2400" dirty="0" err="1" smtClean="0">
                <a:solidFill>
                  <a:srgbClr val="00FFFF"/>
                </a:solidFill>
              </a:rPr>
              <a:t>memenuhi</a:t>
            </a:r>
            <a:r>
              <a:rPr lang="en-US" sz="2400" dirty="0" smtClean="0">
                <a:solidFill>
                  <a:srgbClr val="00FFFF"/>
                </a:solidFill>
              </a:rPr>
              <a:t> </a:t>
            </a:r>
            <a:r>
              <a:rPr lang="en-US" sz="2400" dirty="0" err="1" smtClean="0">
                <a:solidFill>
                  <a:srgbClr val="00FFFF"/>
                </a:solidFill>
              </a:rPr>
              <a:t>kebutuhan</a:t>
            </a:r>
            <a:r>
              <a:rPr lang="en-US" sz="2400" dirty="0">
                <a:solidFill>
                  <a:srgbClr val="00FFFF"/>
                </a:solidFill>
              </a:rPr>
              <a:t>.</a:t>
            </a:r>
            <a:endParaRPr lang="en-US" sz="2400" dirty="0" smtClean="0">
              <a:solidFill>
                <a:srgbClr val="00FFFF"/>
              </a:solidFill>
            </a:endParaRPr>
          </a:p>
        </p:txBody>
      </p:sp>
      <p:sp>
        <p:nvSpPr>
          <p:cNvPr id="4" name="Oval 3"/>
          <p:cNvSpPr/>
          <p:nvPr/>
        </p:nvSpPr>
        <p:spPr>
          <a:xfrm>
            <a:off x="304800" y="1447800"/>
            <a:ext cx="3276600" cy="533400"/>
          </a:xfrm>
          <a:prstGeom prst="ellipse">
            <a:avLst/>
          </a:prstGeom>
          <a:solidFill>
            <a:schemeClr val="tx1"/>
          </a:solid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Faktor</a:t>
            </a:r>
            <a:r>
              <a:rPr lang="en-US" sz="2400" dirty="0" smtClean="0">
                <a:solidFill>
                  <a:srgbClr val="FFFF00"/>
                </a:solidFill>
              </a:rPr>
              <a:t> </a:t>
            </a:r>
            <a:r>
              <a:rPr lang="en-US" sz="2400" dirty="0" err="1" smtClean="0">
                <a:solidFill>
                  <a:srgbClr val="FFFF00"/>
                </a:solidFill>
              </a:rPr>
              <a:t>Produksi</a:t>
            </a:r>
            <a:endParaRPr lang="en-US" sz="2400" dirty="0">
              <a:solidFill>
                <a:srgbClr val="FFFF00"/>
              </a:solidFill>
            </a:endParaRPr>
          </a:p>
        </p:txBody>
      </p:sp>
      <p:sp>
        <p:nvSpPr>
          <p:cNvPr id="5" name="Rectangle 4"/>
          <p:cNvSpPr/>
          <p:nvPr/>
        </p:nvSpPr>
        <p:spPr>
          <a:xfrm>
            <a:off x="228600" y="2667000"/>
            <a:ext cx="1524000" cy="381000"/>
          </a:xfrm>
          <a:prstGeom prst="rect">
            <a:avLst/>
          </a:prstGeom>
          <a:solidFill>
            <a:schemeClr val="tx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Tanah</a:t>
            </a:r>
            <a:endParaRPr lang="en-US" sz="2800" dirty="0"/>
          </a:p>
        </p:txBody>
      </p:sp>
      <p:sp>
        <p:nvSpPr>
          <p:cNvPr id="7" name="Rectangle 6"/>
          <p:cNvSpPr/>
          <p:nvPr/>
        </p:nvSpPr>
        <p:spPr>
          <a:xfrm>
            <a:off x="228600" y="3200400"/>
            <a:ext cx="1524000" cy="381000"/>
          </a:xfrm>
          <a:prstGeom prst="rect">
            <a:avLst/>
          </a:prstGeom>
          <a:solidFill>
            <a:schemeClr val="tx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SDM</a:t>
            </a:r>
            <a:endParaRPr lang="en-US" sz="2800" dirty="0"/>
          </a:p>
        </p:txBody>
      </p:sp>
      <p:sp>
        <p:nvSpPr>
          <p:cNvPr id="8" name="Rectangle 7"/>
          <p:cNvSpPr/>
          <p:nvPr/>
        </p:nvSpPr>
        <p:spPr>
          <a:xfrm>
            <a:off x="2057400" y="2667000"/>
            <a:ext cx="1524000" cy="381000"/>
          </a:xfrm>
          <a:prstGeom prst="rect">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Modal</a:t>
            </a:r>
            <a:endParaRPr lang="en-US" sz="2800" dirty="0"/>
          </a:p>
        </p:txBody>
      </p:sp>
      <p:sp>
        <p:nvSpPr>
          <p:cNvPr id="9" name="Rectangle 8"/>
          <p:cNvSpPr/>
          <p:nvPr/>
        </p:nvSpPr>
        <p:spPr>
          <a:xfrm>
            <a:off x="2057400" y="3200400"/>
            <a:ext cx="1524000" cy="381000"/>
          </a:xfrm>
          <a:prstGeom prst="rect">
            <a:avLst/>
          </a:prstGeom>
          <a:solidFill>
            <a:schemeClr val="tx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Skill</a:t>
            </a:r>
            <a:endParaRPr lang="en-US" sz="2800" dirty="0"/>
          </a:p>
        </p:txBody>
      </p:sp>
      <p:sp>
        <p:nvSpPr>
          <p:cNvPr id="10" name="Rectangle 9"/>
          <p:cNvSpPr/>
          <p:nvPr/>
        </p:nvSpPr>
        <p:spPr>
          <a:xfrm>
            <a:off x="152400" y="2133600"/>
            <a:ext cx="1676400" cy="1600200"/>
          </a:xfrm>
          <a:prstGeom prst="rect">
            <a:avLst/>
          </a:prstGeom>
          <a:noFill/>
          <a:ln>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800" dirty="0" err="1" smtClean="0">
                <a:solidFill>
                  <a:srgbClr val="00FFFF"/>
                </a:solidFill>
              </a:rPr>
              <a:t>Asli</a:t>
            </a:r>
            <a:endParaRPr lang="en-US" sz="2800" dirty="0">
              <a:solidFill>
                <a:srgbClr val="00FFFF"/>
              </a:solidFill>
            </a:endParaRPr>
          </a:p>
        </p:txBody>
      </p:sp>
      <p:sp>
        <p:nvSpPr>
          <p:cNvPr id="11" name="Rectangle 10"/>
          <p:cNvSpPr/>
          <p:nvPr/>
        </p:nvSpPr>
        <p:spPr>
          <a:xfrm>
            <a:off x="1981200" y="2133600"/>
            <a:ext cx="1676400" cy="1600200"/>
          </a:xfrm>
          <a:prstGeom prst="rect">
            <a:avLst/>
          </a:prstGeom>
          <a:noFill/>
          <a:ln>
            <a:solidFill>
              <a:srgbClr val="00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800" dirty="0" err="1" smtClean="0">
                <a:solidFill>
                  <a:srgbClr val="00FF00"/>
                </a:solidFill>
              </a:rPr>
              <a:t>Turunan</a:t>
            </a:r>
            <a:endParaRPr lang="en-US" sz="2800" dirty="0">
              <a:solidFill>
                <a:srgbClr val="00FF00"/>
              </a:solidFill>
            </a:endParaRPr>
          </a:p>
        </p:txBody>
      </p:sp>
      <p:sp>
        <p:nvSpPr>
          <p:cNvPr id="12" name="Rectangle 11"/>
          <p:cNvSpPr/>
          <p:nvPr/>
        </p:nvSpPr>
        <p:spPr>
          <a:xfrm>
            <a:off x="3962400" y="1524000"/>
            <a:ext cx="5181600" cy="21336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rgbClr val="00FF00"/>
                </a:solidFill>
              </a:rPr>
              <a:t>Fungsi</a:t>
            </a:r>
            <a:r>
              <a:rPr lang="en-US" sz="2200" dirty="0" smtClean="0">
                <a:solidFill>
                  <a:srgbClr val="00FF00"/>
                </a:solidFill>
              </a:rPr>
              <a:t> </a:t>
            </a:r>
            <a:r>
              <a:rPr lang="en-US" sz="2200" dirty="0" err="1" smtClean="0">
                <a:solidFill>
                  <a:srgbClr val="00FF00"/>
                </a:solidFill>
              </a:rPr>
              <a:t>Produksi</a:t>
            </a:r>
            <a:r>
              <a:rPr lang="en-US" sz="2200" dirty="0" smtClean="0">
                <a:solidFill>
                  <a:srgbClr val="00FF00"/>
                </a:solidFill>
              </a:rPr>
              <a:t> = </a:t>
            </a:r>
            <a:r>
              <a:rPr lang="en-US" sz="2200" dirty="0" err="1" smtClean="0">
                <a:solidFill>
                  <a:srgbClr val="00FF00"/>
                </a:solidFill>
              </a:rPr>
              <a:t>Hubungan</a:t>
            </a:r>
            <a:r>
              <a:rPr lang="en-US" sz="2200" dirty="0" smtClean="0">
                <a:solidFill>
                  <a:srgbClr val="00FF00"/>
                </a:solidFill>
              </a:rPr>
              <a:t> </a:t>
            </a:r>
            <a:r>
              <a:rPr lang="en-US" sz="2200" dirty="0" err="1" smtClean="0">
                <a:solidFill>
                  <a:srgbClr val="00FF00"/>
                </a:solidFill>
              </a:rPr>
              <a:t>fungsional</a:t>
            </a:r>
            <a:r>
              <a:rPr lang="en-US" sz="2200" dirty="0" smtClean="0">
                <a:solidFill>
                  <a:srgbClr val="00FF00"/>
                </a:solidFill>
              </a:rPr>
              <a:t> yang </a:t>
            </a:r>
            <a:r>
              <a:rPr lang="en-US" sz="2200" dirty="0" err="1" smtClean="0">
                <a:solidFill>
                  <a:srgbClr val="00FF00"/>
                </a:solidFill>
              </a:rPr>
              <a:t>terdapat</a:t>
            </a:r>
            <a:r>
              <a:rPr lang="en-US" sz="2200" dirty="0" smtClean="0">
                <a:solidFill>
                  <a:srgbClr val="00FF00"/>
                </a:solidFill>
              </a:rPr>
              <a:t> </a:t>
            </a:r>
            <a:r>
              <a:rPr lang="en-US" sz="2200" dirty="0" err="1" smtClean="0">
                <a:solidFill>
                  <a:srgbClr val="00FF00"/>
                </a:solidFill>
              </a:rPr>
              <a:t>antara</a:t>
            </a:r>
            <a:r>
              <a:rPr lang="en-US" sz="2200" dirty="0" smtClean="0">
                <a:solidFill>
                  <a:srgbClr val="00FF00"/>
                </a:solidFill>
              </a:rPr>
              <a:t> input </a:t>
            </a:r>
            <a:r>
              <a:rPr lang="en-US" sz="2200" dirty="0" err="1" smtClean="0">
                <a:solidFill>
                  <a:srgbClr val="00FF00"/>
                </a:solidFill>
              </a:rPr>
              <a:t>dan</a:t>
            </a:r>
            <a:r>
              <a:rPr lang="en-US" sz="2200" dirty="0" smtClean="0">
                <a:solidFill>
                  <a:srgbClr val="00FF00"/>
                </a:solidFill>
              </a:rPr>
              <a:t> output</a:t>
            </a:r>
          </a:p>
          <a:p>
            <a:r>
              <a:rPr lang="en-US" sz="2200" dirty="0" smtClean="0">
                <a:solidFill>
                  <a:srgbClr val="CCFF33"/>
                </a:solidFill>
              </a:rPr>
              <a:t>		</a:t>
            </a:r>
            <a:r>
              <a:rPr lang="en-US" sz="2200" b="1" dirty="0" smtClean="0">
                <a:solidFill>
                  <a:srgbClr val="FF00FF"/>
                </a:solidFill>
              </a:rPr>
              <a:t>Q = f (C,L,R,T)</a:t>
            </a:r>
          </a:p>
          <a:p>
            <a:r>
              <a:rPr lang="en-US" sz="2200" dirty="0" smtClean="0">
                <a:solidFill>
                  <a:srgbClr val="CCFF33"/>
                </a:solidFill>
              </a:rPr>
              <a:t>Q=Quantity(</a:t>
            </a:r>
            <a:r>
              <a:rPr lang="en-US" sz="2200" dirty="0" err="1" smtClean="0">
                <a:solidFill>
                  <a:srgbClr val="CCFF33"/>
                </a:solidFill>
              </a:rPr>
              <a:t>jumlah</a:t>
            </a:r>
            <a:r>
              <a:rPr lang="en-US" sz="2200" dirty="0" smtClean="0">
                <a:solidFill>
                  <a:srgbClr val="CCFF33"/>
                </a:solidFill>
              </a:rPr>
              <a:t> </a:t>
            </a:r>
            <a:r>
              <a:rPr lang="en-US" sz="2200" dirty="0" err="1" smtClean="0">
                <a:solidFill>
                  <a:srgbClr val="CCFF33"/>
                </a:solidFill>
              </a:rPr>
              <a:t>barang</a:t>
            </a:r>
            <a:endParaRPr lang="en-US" sz="2200" dirty="0" smtClean="0">
              <a:solidFill>
                <a:srgbClr val="CCFF33"/>
              </a:solidFill>
            </a:endParaRPr>
          </a:p>
          <a:p>
            <a:r>
              <a:rPr lang="en-US" sz="2200" dirty="0" smtClean="0">
                <a:solidFill>
                  <a:srgbClr val="CCFF33"/>
                </a:solidFill>
              </a:rPr>
              <a:t>f= </a:t>
            </a:r>
            <a:r>
              <a:rPr lang="en-US" sz="2200" dirty="0" err="1" smtClean="0">
                <a:solidFill>
                  <a:srgbClr val="CCFF33"/>
                </a:solidFill>
              </a:rPr>
              <a:t>fungsi</a:t>
            </a:r>
            <a:r>
              <a:rPr lang="en-US" sz="2200" dirty="0" smtClean="0">
                <a:solidFill>
                  <a:srgbClr val="CCFF33"/>
                </a:solidFill>
              </a:rPr>
              <a:t> 	     L=</a:t>
            </a:r>
            <a:r>
              <a:rPr lang="en-US" sz="2200" dirty="0" err="1" smtClean="0">
                <a:solidFill>
                  <a:srgbClr val="CCFF33"/>
                </a:solidFill>
              </a:rPr>
              <a:t>labour</a:t>
            </a:r>
            <a:r>
              <a:rPr lang="en-US" sz="2200" dirty="0" smtClean="0">
                <a:solidFill>
                  <a:srgbClr val="CCFF33"/>
                </a:solidFill>
              </a:rPr>
              <a:t> (</a:t>
            </a:r>
            <a:r>
              <a:rPr lang="en-US" sz="2200" dirty="0" err="1" smtClean="0">
                <a:solidFill>
                  <a:srgbClr val="CCFF33"/>
                </a:solidFill>
              </a:rPr>
              <a:t>tenaga</a:t>
            </a:r>
            <a:r>
              <a:rPr lang="en-US" sz="2200" dirty="0" smtClean="0">
                <a:solidFill>
                  <a:srgbClr val="CCFF33"/>
                </a:solidFill>
              </a:rPr>
              <a:t> </a:t>
            </a:r>
            <a:r>
              <a:rPr lang="en-US" sz="2200" dirty="0" err="1" smtClean="0">
                <a:solidFill>
                  <a:srgbClr val="CCFF33"/>
                </a:solidFill>
              </a:rPr>
              <a:t>kerja</a:t>
            </a:r>
            <a:r>
              <a:rPr lang="en-US" sz="2200" dirty="0" smtClean="0">
                <a:solidFill>
                  <a:srgbClr val="CCFF33"/>
                </a:solidFill>
              </a:rPr>
              <a:t>) C=capital(modal)   T=</a:t>
            </a:r>
            <a:r>
              <a:rPr lang="en-US" sz="2200" dirty="0" err="1" smtClean="0">
                <a:solidFill>
                  <a:srgbClr val="CCFF33"/>
                </a:solidFill>
              </a:rPr>
              <a:t>Teknologi</a:t>
            </a:r>
            <a:r>
              <a:rPr lang="en-US" sz="2200" dirty="0" smtClean="0">
                <a:solidFill>
                  <a:srgbClr val="CCFF33"/>
                </a:solidFill>
              </a:rPr>
              <a:t>	</a:t>
            </a:r>
          </a:p>
        </p:txBody>
      </p:sp>
      <p:sp>
        <p:nvSpPr>
          <p:cNvPr id="13" name="Rectangle 12"/>
          <p:cNvSpPr/>
          <p:nvPr/>
        </p:nvSpPr>
        <p:spPr>
          <a:xfrm>
            <a:off x="152400" y="4114800"/>
            <a:ext cx="4038600" cy="1447800"/>
          </a:xfrm>
          <a:prstGeom prst="rect">
            <a:avLst/>
          </a:prstGeom>
          <a:noFill/>
          <a:ln>
            <a:solidFill>
              <a:srgbClr val="11E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err="1" smtClean="0">
                <a:solidFill>
                  <a:schemeClr val="accent6"/>
                </a:solidFill>
              </a:rPr>
              <a:t>Tahapan</a:t>
            </a:r>
            <a:r>
              <a:rPr lang="en-US" sz="2200" dirty="0" smtClean="0">
                <a:solidFill>
                  <a:schemeClr val="accent6"/>
                </a:solidFill>
              </a:rPr>
              <a:t> </a:t>
            </a:r>
            <a:r>
              <a:rPr lang="en-US" sz="2200" dirty="0" err="1" smtClean="0">
                <a:solidFill>
                  <a:schemeClr val="accent6"/>
                </a:solidFill>
              </a:rPr>
              <a:t>Produksi</a:t>
            </a:r>
            <a:r>
              <a:rPr lang="en-US" sz="2200" dirty="0" smtClean="0">
                <a:solidFill>
                  <a:schemeClr val="accent6"/>
                </a:solidFill>
              </a:rPr>
              <a:t>:</a:t>
            </a:r>
          </a:p>
          <a:p>
            <a:r>
              <a:rPr lang="en-US" sz="2200" dirty="0" smtClean="0">
                <a:solidFill>
                  <a:srgbClr val="FFFF00"/>
                </a:solidFill>
              </a:rPr>
              <a:t>Primer=&gt; </a:t>
            </a:r>
            <a:r>
              <a:rPr lang="en-US" sz="2200" dirty="0" err="1" smtClean="0">
                <a:solidFill>
                  <a:srgbClr val="FFFF00"/>
                </a:solidFill>
              </a:rPr>
              <a:t>Ekstraktif</a:t>
            </a:r>
            <a:r>
              <a:rPr lang="en-US" sz="2200" dirty="0" smtClean="0">
                <a:solidFill>
                  <a:srgbClr val="FFFF00"/>
                </a:solidFill>
              </a:rPr>
              <a:t>, </a:t>
            </a:r>
            <a:r>
              <a:rPr lang="en-US" sz="2200" dirty="0" err="1" smtClean="0">
                <a:solidFill>
                  <a:srgbClr val="FFFF00"/>
                </a:solidFill>
              </a:rPr>
              <a:t>Agraris</a:t>
            </a:r>
            <a:endParaRPr lang="en-US" sz="2200" dirty="0" smtClean="0">
              <a:solidFill>
                <a:srgbClr val="FFFF00"/>
              </a:solidFill>
            </a:endParaRPr>
          </a:p>
          <a:p>
            <a:r>
              <a:rPr lang="en-US" sz="2200" dirty="0" err="1" smtClean="0">
                <a:solidFill>
                  <a:srgbClr val="CC99FF"/>
                </a:solidFill>
              </a:rPr>
              <a:t>Sekunder</a:t>
            </a:r>
            <a:r>
              <a:rPr lang="en-US" sz="2200" dirty="0" smtClean="0">
                <a:solidFill>
                  <a:srgbClr val="CC99FF"/>
                </a:solidFill>
              </a:rPr>
              <a:t>=&gt;</a:t>
            </a:r>
            <a:r>
              <a:rPr lang="en-US" sz="2200" dirty="0" err="1" smtClean="0">
                <a:solidFill>
                  <a:srgbClr val="CC99FF"/>
                </a:solidFill>
              </a:rPr>
              <a:t>Industri,Perdagangan</a:t>
            </a:r>
            <a:endParaRPr lang="en-US" sz="2200" dirty="0" smtClean="0">
              <a:solidFill>
                <a:srgbClr val="CC99FF"/>
              </a:solidFill>
            </a:endParaRPr>
          </a:p>
          <a:p>
            <a:r>
              <a:rPr lang="en-US" sz="2200" dirty="0" err="1" smtClean="0">
                <a:solidFill>
                  <a:srgbClr val="CCFF33"/>
                </a:solidFill>
              </a:rPr>
              <a:t>Tersier</a:t>
            </a:r>
            <a:r>
              <a:rPr lang="en-US" sz="2200" dirty="0" smtClean="0">
                <a:solidFill>
                  <a:srgbClr val="CCFF33"/>
                </a:solidFill>
              </a:rPr>
              <a:t>=&gt;</a:t>
            </a:r>
            <a:r>
              <a:rPr lang="en-US" sz="2200" dirty="0" err="1" smtClean="0">
                <a:solidFill>
                  <a:srgbClr val="CCFF33"/>
                </a:solidFill>
              </a:rPr>
              <a:t>Jasa,Fasilitas</a:t>
            </a:r>
            <a:endParaRPr lang="en-US" sz="2200" dirty="0" smtClean="0">
              <a:solidFill>
                <a:srgbClr val="CCFF33"/>
              </a:solidFill>
            </a:endParaRPr>
          </a:p>
        </p:txBody>
      </p:sp>
      <p:sp>
        <p:nvSpPr>
          <p:cNvPr id="14" name="Rectangle 13"/>
          <p:cNvSpPr/>
          <p:nvPr/>
        </p:nvSpPr>
        <p:spPr>
          <a:xfrm>
            <a:off x="4648200" y="4648200"/>
            <a:ext cx="4038600" cy="16764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chemeClr val="accent6"/>
                </a:solidFill>
              </a:rPr>
              <a:t>Produktivitas</a:t>
            </a:r>
            <a:r>
              <a:rPr lang="en-US" sz="2200" b="1" dirty="0" smtClean="0">
                <a:solidFill>
                  <a:schemeClr val="accent6"/>
                </a:solidFill>
              </a:rPr>
              <a:t> </a:t>
            </a:r>
          </a:p>
          <a:p>
            <a:r>
              <a:rPr lang="en-US" sz="2200" dirty="0" err="1" smtClean="0">
                <a:solidFill>
                  <a:srgbClr val="FFFF00"/>
                </a:solidFill>
              </a:rPr>
              <a:t>Adalah</a:t>
            </a:r>
            <a:r>
              <a:rPr lang="en-US" sz="2200" dirty="0" smtClean="0">
                <a:solidFill>
                  <a:srgbClr val="FFFF00"/>
                </a:solidFill>
              </a:rPr>
              <a:t> </a:t>
            </a:r>
            <a:r>
              <a:rPr lang="en-US" sz="2200" dirty="0" err="1" smtClean="0">
                <a:solidFill>
                  <a:srgbClr val="FFFF00"/>
                </a:solidFill>
              </a:rPr>
              <a:t>kemampuan</a:t>
            </a:r>
            <a:r>
              <a:rPr lang="en-US" sz="2200" dirty="0" smtClean="0">
                <a:solidFill>
                  <a:srgbClr val="FFFF00"/>
                </a:solidFill>
              </a:rPr>
              <a:t> </a:t>
            </a:r>
            <a:r>
              <a:rPr lang="en-US" sz="2200" dirty="0" err="1" smtClean="0">
                <a:solidFill>
                  <a:srgbClr val="FFFF00"/>
                </a:solidFill>
              </a:rPr>
              <a:t>perusahaan</a:t>
            </a:r>
            <a:r>
              <a:rPr lang="en-US" sz="2200" dirty="0" smtClean="0">
                <a:solidFill>
                  <a:srgbClr val="FFFF00"/>
                </a:solidFill>
              </a:rPr>
              <a:t> </a:t>
            </a:r>
            <a:r>
              <a:rPr lang="en-US" sz="2200" dirty="0" err="1" smtClean="0">
                <a:solidFill>
                  <a:srgbClr val="FFFF00"/>
                </a:solidFill>
              </a:rPr>
              <a:t>untuk</a:t>
            </a:r>
            <a:r>
              <a:rPr lang="en-US" sz="2200" dirty="0" smtClean="0">
                <a:solidFill>
                  <a:srgbClr val="FFFF00"/>
                </a:solidFill>
              </a:rPr>
              <a:t> </a:t>
            </a:r>
            <a:r>
              <a:rPr lang="en-US" sz="2200" dirty="0" err="1" smtClean="0">
                <a:solidFill>
                  <a:srgbClr val="FFFF00"/>
                </a:solidFill>
              </a:rPr>
              <a:t>menghasilkan</a:t>
            </a:r>
            <a:r>
              <a:rPr lang="en-US" sz="2200" dirty="0" smtClean="0">
                <a:solidFill>
                  <a:srgbClr val="FFFF00"/>
                </a:solidFill>
              </a:rPr>
              <a:t> </a:t>
            </a:r>
            <a:r>
              <a:rPr lang="en-US" sz="2200" dirty="0" err="1" smtClean="0">
                <a:solidFill>
                  <a:srgbClr val="FFFF00"/>
                </a:solidFill>
              </a:rPr>
              <a:t>sejumlah</a:t>
            </a:r>
            <a:r>
              <a:rPr lang="en-US" sz="2200" dirty="0" smtClean="0">
                <a:solidFill>
                  <a:srgbClr val="FFFF00"/>
                </a:solidFill>
              </a:rPr>
              <a:t> </a:t>
            </a:r>
            <a:r>
              <a:rPr lang="en-US" sz="2200" dirty="0" err="1" smtClean="0">
                <a:solidFill>
                  <a:srgbClr val="FFFF00"/>
                </a:solidFill>
              </a:rPr>
              <a:t>barang</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faktor</a:t>
            </a:r>
            <a:r>
              <a:rPr lang="en-US" sz="2200" dirty="0" smtClean="0">
                <a:solidFill>
                  <a:srgbClr val="FFFF00"/>
                </a:solidFill>
              </a:rPr>
              <a:t> </a:t>
            </a:r>
            <a:r>
              <a:rPr lang="en-US" sz="2200" dirty="0" err="1" smtClean="0">
                <a:solidFill>
                  <a:srgbClr val="FFFF00"/>
                </a:solidFill>
              </a:rPr>
              <a:t>produksi</a:t>
            </a:r>
            <a:r>
              <a:rPr lang="en-US" sz="2200" dirty="0" smtClean="0">
                <a:solidFill>
                  <a:srgbClr val="FFFF00"/>
                </a:solidFill>
              </a:rPr>
              <a:t> yang </a:t>
            </a:r>
            <a:r>
              <a:rPr lang="en-US" sz="2200" dirty="0" err="1" smtClean="0">
                <a:solidFill>
                  <a:srgbClr val="FFFF00"/>
                </a:solidFill>
              </a:rPr>
              <a:t>tersedia</a:t>
            </a:r>
            <a:endParaRPr lang="en-US" sz="2200" dirty="0" smtClean="0">
              <a:solidFill>
                <a:srgbClr val="FFFF00"/>
              </a:solidFill>
            </a:endParaRPr>
          </a:p>
        </p:txBody>
      </p:sp>
      <p:sp>
        <p:nvSpPr>
          <p:cNvPr id="15" name="Action Button: Home 14">
            <a:hlinkClick r:id="rId2" action="ppaction://hlinksldjump" highlightClick="1"/>
          </p:cNvPr>
          <p:cNvSpPr/>
          <p:nvPr/>
        </p:nvSpPr>
        <p:spPr>
          <a:xfrm>
            <a:off x="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2286000" cy="1295400"/>
          </a:xfrm>
          <a:prstGeom prst="rect">
            <a:avLst/>
          </a:prstGeom>
          <a:noFill/>
          <a:ln cmpd="thinThick">
            <a:gradFill>
              <a:gsLst>
                <a:gs pos="0">
                  <a:srgbClr val="03D4A8"/>
                </a:gs>
                <a:gs pos="25000">
                  <a:srgbClr val="21D6E0"/>
                </a:gs>
                <a:gs pos="75000">
                  <a:srgbClr val="0087E6"/>
                </a:gs>
                <a:gs pos="100000">
                  <a:srgbClr val="005CB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Perilaku</a:t>
            </a:r>
            <a:endParaRPr lang="en-US" sz="3200" dirty="0" smtClean="0"/>
          </a:p>
          <a:p>
            <a:pPr algn="ctr"/>
            <a:r>
              <a:rPr lang="en-US" sz="3200" dirty="0" err="1" smtClean="0"/>
              <a:t>Produsen</a:t>
            </a:r>
            <a:endParaRPr lang="en-US" sz="3200" dirty="0"/>
          </a:p>
        </p:txBody>
      </p:sp>
      <p:sp>
        <p:nvSpPr>
          <p:cNvPr id="3" name="Rectangle 2"/>
          <p:cNvSpPr/>
          <p:nvPr/>
        </p:nvSpPr>
        <p:spPr>
          <a:xfrm>
            <a:off x="2743200" y="152400"/>
            <a:ext cx="63246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rgbClr val="FFFF00"/>
                </a:solidFill>
              </a:rPr>
              <a:t>The Law of Diminishing Return</a:t>
            </a:r>
          </a:p>
          <a:p>
            <a:r>
              <a:rPr lang="en-US" sz="2200" dirty="0" smtClean="0">
                <a:solidFill>
                  <a:srgbClr val="00FFFF"/>
                </a:solidFill>
              </a:rPr>
              <a:t>“</a:t>
            </a:r>
            <a:r>
              <a:rPr lang="en-US" sz="2200" dirty="0" err="1" smtClean="0">
                <a:solidFill>
                  <a:srgbClr val="00FFFF"/>
                </a:solidFill>
              </a:rPr>
              <a:t>dengan</a:t>
            </a:r>
            <a:r>
              <a:rPr lang="en-US" sz="2200" dirty="0" smtClean="0">
                <a:solidFill>
                  <a:srgbClr val="00FFFF"/>
                </a:solidFill>
              </a:rPr>
              <a:t> </a:t>
            </a:r>
            <a:r>
              <a:rPr lang="en-US" sz="2200" dirty="0" err="1" smtClean="0">
                <a:solidFill>
                  <a:srgbClr val="00FFFF"/>
                </a:solidFill>
              </a:rPr>
              <a:t>suatu</a:t>
            </a:r>
            <a:r>
              <a:rPr lang="en-US" sz="2200" dirty="0" smtClean="0">
                <a:solidFill>
                  <a:srgbClr val="00FFFF"/>
                </a:solidFill>
              </a:rPr>
              <a:t> </a:t>
            </a:r>
            <a:r>
              <a:rPr lang="en-US" sz="2200" dirty="0" err="1" smtClean="0">
                <a:solidFill>
                  <a:srgbClr val="00FFFF"/>
                </a:solidFill>
              </a:rPr>
              <a:t>teknik</a:t>
            </a:r>
            <a:r>
              <a:rPr lang="en-US" sz="2200" dirty="0" smtClean="0">
                <a:solidFill>
                  <a:srgbClr val="00FFFF"/>
                </a:solidFill>
              </a:rPr>
              <a:t> </a:t>
            </a:r>
            <a:r>
              <a:rPr lang="en-US" sz="2200" dirty="0" err="1" smtClean="0">
                <a:solidFill>
                  <a:srgbClr val="00FFFF"/>
                </a:solidFill>
              </a:rPr>
              <a:t>tertentu</a:t>
            </a:r>
            <a:r>
              <a:rPr lang="en-US" sz="2200" dirty="0" smtClean="0">
                <a:solidFill>
                  <a:srgbClr val="00FFFF"/>
                </a:solidFill>
              </a:rPr>
              <a:t>, </a:t>
            </a:r>
            <a:r>
              <a:rPr lang="en-US" sz="2200" dirty="0" err="1" smtClean="0">
                <a:solidFill>
                  <a:srgbClr val="00FFFF"/>
                </a:solidFill>
              </a:rPr>
              <a:t>maka</a:t>
            </a:r>
            <a:r>
              <a:rPr lang="en-US" sz="2200" dirty="0" smtClean="0">
                <a:solidFill>
                  <a:srgbClr val="00FFFF"/>
                </a:solidFill>
              </a:rPr>
              <a:t> </a:t>
            </a:r>
            <a:r>
              <a:rPr lang="en-US" sz="2200" dirty="0" err="1" smtClean="0">
                <a:solidFill>
                  <a:srgbClr val="00FFFF"/>
                </a:solidFill>
              </a:rPr>
              <a:t>titik</a:t>
            </a:r>
            <a:r>
              <a:rPr lang="en-US" sz="2200" dirty="0" smtClean="0">
                <a:solidFill>
                  <a:srgbClr val="00FFFF"/>
                </a:solidFill>
              </a:rPr>
              <a:t> </a:t>
            </a:r>
            <a:r>
              <a:rPr lang="en-US" sz="2200" dirty="0" err="1" smtClean="0">
                <a:solidFill>
                  <a:srgbClr val="00FFFF"/>
                </a:solidFill>
              </a:rPr>
              <a:t>tertentu</a:t>
            </a:r>
            <a:r>
              <a:rPr lang="en-US" sz="2200" dirty="0" smtClean="0">
                <a:solidFill>
                  <a:srgbClr val="00FFFF"/>
                </a:solidFill>
              </a:rPr>
              <a:t> </a:t>
            </a:r>
            <a:r>
              <a:rPr lang="en-US" sz="2200" dirty="0" err="1" smtClean="0">
                <a:solidFill>
                  <a:srgbClr val="00FFFF"/>
                </a:solidFill>
              </a:rPr>
              <a:t>penambahan</a:t>
            </a:r>
            <a:r>
              <a:rPr lang="en-US" sz="2200" dirty="0" smtClean="0">
                <a:solidFill>
                  <a:srgbClr val="00FFFF"/>
                </a:solidFill>
              </a:rPr>
              <a:t> </a:t>
            </a:r>
            <a:r>
              <a:rPr lang="en-US" sz="2200" dirty="0" err="1" smtClean="0">
                <a:solidFill>
                  <a:srgbClr val="00FFFF"/>
                </a:solidFill>
              </a:rPr>
              <a:t>faktor</a:t>
            </a:r>
            <a:r>
              <a:rPr lang="en-US" sz="2200" dirty="0" smtClean="0">
                <a:solidFill>
                  <a:srgbClr val="00FFFF"/>
                </a:solidFill>
              </a:rPr>
              <a:t> </a:t>
            </a:r>
            <a:r>
              <a:rPr lang="en-US" sz="2200" dirty="0" err="1" smtClean="0">
                <a:solidFill>
                  <a:srgbClr val="00FFFF"/>
                </a:solidFill>
              </a:rPr>
              <a:t>produksi</a:t>
            </a:r>
            <a:r>
              <a:rPr lang="en-US" sz="2200" dirty="0" smtClean="0">
                <a:solidFill>
                  <a:srgbClr val="00FFFF"/>
                </a:solidFill>
              </a:rPr>
              <a:t> </a:t>
            </a:r>
            <a:r>
              <a:rPr lang="en-US" sz="2200" dirty="0" err="1" smtClean="0">
                <a:solidFill>
                  <a:srgbClr val="00FFFF"/>
                </a:solidFill>
              </a:rPr>
              <a:t>tidak</a:t>
            </a:r>
            <a:r>
              <a:rPr lang="en-US" sz="2200" dirty="0" smtClean="0">
                <a:solidFill>
                  <a:srgbClr val="00FFFF"/>
                </a:solidFill>
              </a:rPr>
              <a:t> </a:t>
            </a:r>
            <a:r>
              <a:rPr lang="en-US" sz="2200" dirty="0" err="1" smtClean="0">
                <a:solidFill>
                  <a:srgbClr val="00FFFF"/>
                </a:solidFill>
              </a:rPr>
              <a:t>lagi</a:t>
            </a:r>
            <a:r>
              <a:rPr lang="en-US" sz="2200" dirty="0" smtClean="0">
                <a:solidFill>
                  <a:srgbClr val="00FFFF"/>
                </a:solidFill>
              </a:rPr>
              <a:t> </a:t>
            </a:r>
            <a:r>
              <a:rPr lang="en-US" sz="2200" dirty="0" err="1" smtClean="0">
                <a:solidFill>
                  <a:srgbClr val="00FFFF"/>
                </a:solidFill>
              </a:rPr>
              <a:t>memberikan</a:t>
            </a:r>
            <a:r>
              <a:rPr lang="en-US" sz="2200" dirty="0" smtClean="0">
                <a:solidFill>
                  <a:srgbClr val="00FFFF"/>
                </a:solidFill>
              </a:rPr>
              <a:t> </a:t>
            </a:r>
            <a:r>
              <a:rPr lang="en-US" sz="2200" dirty="0" err="1" smtClean="0">
                <a:solidFill>
                  <a:srgbClr val="00FFFF"/>
                </a:solidFill>
              </a:rPr>
              <a:t>penambahan</a:t>
            </a:r>
            <a:r>
              <a:rPr lang="en-US" sz="2200" dirty="0" smtClean="0">
                <a:solidFill>
                  <a:srgbClr val="00FFFF"/>
                </a:solidFill>
              </a:rPr>
              <a:t> </a:t>
            </a:r>
            <a:r>
              <a:rPr lang="en-US" sz="2200" dirty="0" err="1" smtClean="0">
                <a:solidFill>
                  <a:srgbClr val="00FFFF"/>
                </a:solidFill>
              </a:rPr>
              <a:t>hasil</a:t>
            </a:r>
            <a:r>
              <a:rPr lang="en-US" sz="2200" dirty="0" smtClean="0">
                <a:solidFill>
                  <a:srgbClr val="00FFFF"/>
                </a:solidFill>
              </a:rPr>
              <a:t> </a:t>
            </a:r>
            <a:r>
              <a:rPr lang="en-US" sz="2200" dirty="0" err="1" smtClean="0">
                <a:solidFill>
                  <a:srgbClr val="00FFFF"/>
                </a:solidFill>
              </a:rPr>
              <a:t>produksi</a:t>
            </a:r>
            <a:r>
              <a:rPr lang="en-US" sz="2200" dirty="0" smtClean="0">
                <a:solidFill>
                  <a:srgbClr val="00FFFF"/>
                </a:solidFill>
              </a:rPr>
              <a:t> yang </a:t>
            </a:r>
            <a:r>
              <a:rPr lang="en-US" sz="2200" dirty="0" err="1" smtClean="0">
                <a:solidFill>
                  <a:srgbClr val="00FFFF"/>
                </a:solidFill>
              </a:rPr>
              <a:t>sebanding</a:t>
            </a:r>
            <a:r>
              <a:rPr lang="en-US" sz="2200" dirty="0" smtClean="0">
                <a:solidFill>
                  <a:srgbClr val="00FFFF"/>
                </a:solidFill>
              </a:rPr>
              <a:t>”</a:t>
            </a:r>
            <a:endParaRPr lang="en-US" sz="2200" dirty="0">
              <a:solidFill>
                <a:srgbClr val="00FFFF"/>
              </a:solidFill>
            </a:endParaRPr>
          </a:p>
        </p:txBody>
      </p:sp>
      <p:sp>
        <p:nvSpPr>
          <p:cNvPr id="5" name="Rectangle 4"/>
          <p:cNvSpPr/>
          <p:nvPr/>
        </p:nvSpPr>
        <p:spPr>
          <a:xfrm>
            <a:off x="4495800" y="2057400"/>
            <a:ext cx="4419600" cy="28956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038" indent="-173038">
              <a:buFont typeface="Wingdings" pitchFamily="2" charset="2"/>
              <a:buChar char="§"/>
            </a:pPr>
            <a:r>
              <a:rPr lang="en-US" sz="2200" dirty="0" smtClean="0">
                <a:solidFill>
                  <a:srgbClr val="F6CD36"/>
                </a:solidFill>
              </a:rPr>
              <a:t>TP (Total </a:t>
            </a:r>
            <a:r>
              <a:rPr lang="en-US" sz="2200" dirty="0" err="1" smtClean="0">
                <a:solidFill>
                  <a:srgbClr val="F6CD36"/>
                </a:solidFill>
              </a:rPr>
              <a:t>Produksi</a:t>
            </a:r>
            <a:r>
              <a:rPr lang="en-US" sz="2200" dirty="0" smtClean="0">
                <a:solidFill>
                  <a:srgbClr val="F6CD36"/>
                </a:solidFill>
              </a:rPr>
              <a:t>): </a:t>
            </a:r>
            <a:r>
              <a:rPr lang="en-US" sz="2200" dirty="0" err="1" smtClean="0">
                <a:solidFill>
                  <a:srgbClr val="F6CD36"/>
                </a:solidFill>
              </a:rPr>
              <a:t>jumlah</a:t>
            </a:r>
            <a:r>
              <a:rPr lang="en-US" sz="2200" dirty="0" smtClean="0">
                <a:solidFill>
                  <a:srgbClr val="F6CD36"/>
                </a:solidFill>
              </a:rPr>
              <a:t> </a:t>
            </a:r>
            <a:r>
              <a:rPr lang="en-US" sz="2200" dirty="0" err="1" smtClean="0">
                <a:solidFill>
                  <a:srgbClr val="F6CD36"/>
                </a:solidFill>
              </a:rPr>
              <a:t>prosuksi</a:t>
            </a:r>
            <a:r>
              <a:rPr lang="en-US" sz="2200" dirty="0" smtClean="0">
                <a:solidFill>
                  <a:srgbClr val="F6CD36"/>
                </a:solidFill>
              </a:rPr>
              <a:t> yang </a:t>
            </a:r>
            <a:r>
              <a:rPr lang="en-US" sz="2200" dirty="0" err="1" smtClean="0">
                <a:solidFill>
                  <a:srgbClr val="F6CD36"/>
                </a:solidFill>
              </a:rPr>
              <a:t>dihasilkan</a:t>
            </a:r>
            <a:r>
              <a:rPr lang="en-US" sz="2200" dirty="0" smtClean="0">
                <a:solidFill>
                  <a:srgbClr val="F6CD36"/>
                </a:solidFill>
              </a:rPr>
              <a:t> </a:t>
            </a:r>
            <a:r>
              <a:rPr lang="en-US" sz="2200" dirty="0" err="1" smtClean="0">
                <a:solidFill>
                  <a:srgbClr val="F6CD36"/>
                </a:solidFill>
              </a:rPr>
              <a:t>oleh</a:t>
            </a:r>
            <a:r>
              <a:rPr lang="en-US" sz="2200" dirty="0" smtClean="0">
                <a:solidFill>
                  <a:srgbClr val="F6CD36"/>
                </a:solidFill>
              </a:rPr>
              <a:t> </a:t>
            </a:r>
            <a:r>
              <a:rPr lang="en-US" sz="2200" dirty="0" err="1" smtClean="0">
                <a:solidFill>
                  <a:srgbClr val="F6CD36"/>
                </a:solidFill>
              </a:rPr>
              <a:t>faktor</a:t>
            </a:r>
            <a:r>
              <a:rPr lang="en-US" sz="2200" dirty="0" smtClean="0">
                <a:solidFill>
                  <a:srgbClr val="F6CD36"/>
                </a:solidFill>
              </a:rPr>
              <a:t> </a:t>
            </a:r>
            <a:r>
              <a:rPr lang="en-US" sz="2200" dirty="0" err="1" smtClean="0">
                <a:solidFill>
                  <a:srgbClr val="F6CD36"/>
                </a:solidFill>
              </a:rPr>
              <a:t>produksi</a:t>
            </a:r>
            <a:endParaRPr lang="en-US" sz="2200" dirty="0" smtClean="0">
              <a:solidFill>
                <a:srgbClr val="F6CD36"/>
              </a:solidFill>
            </a:endParaRPr>
          </a:p>
          <a:p>
            <a:pPr marL="173038" indent="-173038">
              <a:buFont typeface="Wingdings" pitchFamily="2" charset="2"/>
              <a:buChar char="§"/>
            </a:pPr>
            <a:r>
              <a:rPr lang="en-US" sz="2200" dirty="0" smtClean="0">
                <a:solidFill>
                  <a:srgbClr val="F6CD36"/>
                </a:solidFill>
              </a:rPr>
              <a:t>AP (Average Product): </a:t>
            </a:r>
          </a:p>
          <a:p>
            <a:pPr marL="173038" indent="-173038">
              <a:buFont typeface="Wingdings" pitchFamily="2" charset="2"/>
              <a:buChar char="§"/>
            </a:pPr>
            <a:r>
              <a:rPr lang="en-US" sz="2200" dirty="0" smtClean="0">
                <a:solidFill>
                  <a:srgbClr val="00FFFF"/>
                </a:solidFill>
              </a:rPr>
              <a:t>AP = TP/L (L = </a:t>
            </a:r>
            <a:r>
              <a:rPr lang="en-US" sz="2200" dirty="0" err="1" smtClean="0">
                <a:solidFill>
                  <a:srgbClr val="00FFFF"/>
                </a:solidFill>
              </a:rPr>
              <a:t>labour</a:t>
            </a:r>
            <a:r>
              <a:rPr lang="en-US" sz="2200" dirty="0" smtClean="0">
                <a:solidFill>
                  <a:srgbClr val="00FFFF"/>
                </a:solidFill>
              </a:rPr>
              <a:t>)</a:t>
            </a:r>
          </a:p>
          <a:p>
            <a:pPr marL="173038" indent="-173038">
              <a:buFont typeface="Wingdings" pitchFamily="2" charset="2"/>
              <a:buChar char="§"/>
            </a:pPr>
            <a:r>
              <a:rPr lang="en-US" sz="2200" dirty="0" smtClean="0">
                <a:solidFill>
                  <a:srgbClr val="F6CD36"/>
                </a:solidFill>
              </a:rPr>
              <a:t>MP=Marginal Product: </a:t>
            </a:r>
            <a:r>
              <a:rPr lang="en-US" sz="2200" dirty="0" err="1" smtClean="0">
                <a:solidFill>
                  <a:srgbClr val="F6CD36"/>
                </a:solidFill>
              </a:rPr>
              <a:t>Tambahan</a:t>
            </a:r>
            <a:r>
              <a:rPr lang="en-US" sz="2200" dirty="0" smtClean="0">
                <a:solidFill>
                  <a:srgbClr val="F6CD36"/>
                </a:solidFill>
              </a:rPr>
              <a:t>  </a:t>
            </a:r>
            <a:r>
              <a:rPr lang="en-US" sz="2200" dirty="0" err="1" smtClean="0">
                <a:solidFill>
                  <a:srgbClr val="F6CD36"/>
                </a:solidFill>
              </a:rPr>
              <a:t>produksi</a:t>
            </a:r>
            <a:r>
              <a:rPr lang="en-US" sz="2200" dirty="0" smtClean="0">
                <a:solidFill>
                  <a:srgbClr val="F6CD36"/>
                </a:solidFill>
              </a:rPr>
              <a:t> </a:t>
            </a:r>
            <a:r>
              <a:rPr lang="en-US" sz="2200" dirty="0" err="1" smtClean="0">
                <a:solidFill>
                  <a:srgbClr val="F6CD36"/>
                </a:solidFill>
              </a:rPr>
              <a:t>dari</a:t>
            </a:r>
            <a:r>
              <a:rPr lang="en-US" sz="2200" dirty="0" smtClean="0">
                <a:solidFill>
                  <a:srgbClr val="F6CD36"/>
                </a:solidFill>
              </a:rPr>
              <a:t> L </a:t>
            </a:r>
            <a:r>
              <a:rPr lang="en-US" sz="2200" dirty="0" err="1" smtClean="0">
                <a:solidFill>
                  <a:srgbClr val="F6CD36"/>
                </a:solidFill>
              </a:rPr>
              <a:t>sebelumnya</a:t>
            </a:r>
            <a:r>
              <a:rPr lang="en-US" sz="2200" dirty="0" smtClean="0">
                <a:solidFill>
                  <a:srgbClr val="F6CD36"/>
                </a:solidFill>
              </a:rPr>
              <a:t> </a:t>
            </a:r>
          </a:p>
          <a:p>
            <a:pPr marL="173038" indent="-173038">
              <a:buFont typeface="Wingdings" pitchFamily="2" charset="2"/>
              <a:buChar char="§"/>
            </a:pPr>
            <a:r>
              <a:rPr lang="en-US" sz="2200" dirty="0" smtClean="0">
                <a:solidFill>
                  <a:schemeClr val="accent6"/>
                </a:solidFill>
              </a:rPr>
              <a:t>MP= ∆TP/ ∆L</a:t>
            </a:r>
          </a:p>
        </p:txBody>
      </p:sp>
      <p:sp>
        <p:nvSpPr>
          <p:cNvPr id="8" name="Text Box 18"/>
          <p:cNvSpPr txBox="1">
            <a:spLocks noChangeArrowheads="1"/>
          </p:cNvSpPr>
          <p:nvPr/>
        </p:nvSpPr>
        <p:spPr bwMode="auto">
          <a:xfrm>
            <a:off x="1828800" y="4114800"/>
            <a:ext cx="570990" cy="430887"/>
          </a:xfrm>
          <a:prstGeom prst="rect">
            <a:avLst/>
          </a:prstGeom>
          <a:noFill/>
          <a:ln w="9525">
            <a:noFill/>
            <a:miter lim="800000"/>
            <a:headEnd/>
            <a:tailEnd/>
          </a:ln>
          <a:effectLst/>
        </p:spPr>
        <p:txBody>
          <a:bodyPr wrap="none">
            <a:spAutoFit/>
          </a:bodyPr>
          <a:lstStyle/>
          <a:p>
            <a:r>
              <a:rPr lang="en-US" sz="2200" dirty="0" smtClean="0">
                <a:solidFill>
                  <a:schemeClr val="accent6">
                    <a:lumMod val="75000"/>
                  </a:schemeClr>
                </a:solidFill>
              </a:rPr>
              <a:t>MP</a:t>
            </a:r>
            <a:endParaRPr lang="en-US" sz="2200" dirty="0">
              <a:solidFill>
                <a:schemeClr val="accent6">
                  <a:lumMod val="75000"/>
                </a:schemeClr>
              </a:solidFill>
            </a:endParaRPr>
          </a:p>
        </p:txBody>
      </p:sp>
      <p:sp>
        <p:nvSpPr>
          <p:cNvPr id="9" name="Line 16"/>
          <p:cNvSpPr>
            <a:spLocks noChangeShapeType="1"/>
          </p:cNvSpPr>
          <p:nvPr/>
        </p:nvSpPr>
        <p:spPr bwMode="auto">
          <a:xfrm rot="120000" flipH="1" flipV="1">
            <a:off x="1677636" y="3276270"/>
            <a:ext cx="45719" cy="1676738"/>
          </a:xfrm>
          <a:prstGeom prst="line">
            <a:avLst/>
          </a:prstGeom>
          <a:ln>
            <a:solidFill>
              <a:srgbClr val="FF00FF"/>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11" name="Text Box 17"/>
          <p:cNvSpPr txBox="1">
            <a:spLocks noChangeArrowheads="1"/>
          </p:cNvSpPr>
          <p:nvPr/>
        </p:nvSpPr>
        <p:spPr bwMode="auto">
          <a:xfrm>
            <a:off x="2514600" y="2895600"/>
            <a:ext cx="609600" cy="427038"/>
          </a:xfrm>
          <a:prstGeom prst="rect">
            <a:avLst/>
          </a:prstGeom>
          <a:noFill/>
          <a:ln w="9525">
            <a:noFill/>
            <a:miter lim="800000"/>
            <a:headEnd/>
            <a:tailEnd/>
          </a:ln>
          <a:effectLst/>
        </p:spPr>
        <p:txBody>
          <a:bodyPr wrap="square">
            <a:spAutoFit/>
          </a:bodyPr>
          <a:lstStyle/>
          <a:p>
            <a:r>
              <a:rPr lang="en-US" sz="2200" dirty="0" smtClean="0">
                <a:solidFill>
                  <a:srgbClr val="00FFFF"/>
                </a:solidFill>
              </a:rPr>
              <a:t>TP</a:t>
            </a:r>
            <a:endParaRPr lang="en-US" sz="2200" dirty="0">
              <a:solidFill>
                <a:srgbClr val="00FFFF"/>
              </a:solidFill>
            </a:endParaRPr>
          </a:p>
        </p:txBody>
      </p:sp>
      <p:sp>
        <p:nvSpPr>
          <p:cNvPr id="13" name="Line 7"/>
          <p:cNvSpPr>
            <a:spLocks noChangeShapeType="1"/>
          </p:cNvSpPr>
          <p:nvPr/>
        </p:nvSpPr>
        <p:spPr bwMode="auto">
          <a:xfrm>
            <a:off x="533401" y="4946294"/>
            <a:ext cx="3292474" cy="45719"/>
          </a:xfrm>
          <a:prstGeom prst="line">
            <a:avLst/>
          </a:prstGeom>
          <a:noFill/>
          <a:ln w="28575">
            <a:solidFill>
              <a:srgbClr val="FF00FF"/>
            </a:solidFill>
            <a:round/>
            <a:headEnd/>
            <a:tailEnd/>
          </a:ln>
          <a:effectLst/>
        </p:spPr>
        <p:txBody>
          <a:bodyPr/>
          <a:lstStyle/>
          <a:p>
            <a:endParaRPr lang="en-US"/>
          </a:p>
        </p:txBody>
      </p:sp>
      <p:sp>
        <p:nvSpPr>
          <p:cNvPr id="17" name="Freeform 16"/>
          <p:cNvSpPr/>
          <p:nvPr/>
        </p:nvSpPr>
        <p:spPr>
          <a:xfrm rot="19046633">
            <a:off x="914063" y="3812817"/>
            <a:ext cx="1905675" cy="2318531"/>
          </a:xfrm>
          <a:custGeom>
            <a:avLst/>
            <a:gdLst>
              <a:gd name="connsiteX0" fmla="*/ 0 w 1576551"/>
              <a:gd name="connsiteY0" fmla="*/ 176048 h 1421524"/>
              <a:gd name="connsiteX1" fmla="*/ 1292772 w 1576551"/>
              <a:gd name="connsiteY1" fmla="*/ 207579 h 1421524"/>
              <a:gd name="connsiteX2" fmla="*/ 1576551 w 1576551"/>
              <a:gd name="connsiteY2" fmla="*/ 1421524 h 1421524"/>
            </a:gdLst>
            <a:ahLst/>
            <a:cxnLst>
              <a:cxn ang="0">
                <a:pos x="connsiteX0" y="connsiteY0"/>
              </a:cxn>
              <a:cxn ang="0">
                <a:pos x="connsiteX1" y="connsiteY1"/>
              </a:cxn>
              <a:cxn ang="0">
                <a:pos x="connsiteX2" y="connsiteY2"/>
              </a:cxn>
            </a:cxnLst>
            <a:rect l="l" t="t" r="r" b="b"/>
            <a:pathLst>
              <a:path w="1576551" h="1421524">
                <a:moveTo>
                  <a:pt x="0" y="176048"/>
                </a:moveTo>
                <a:cubicBezTo>
                  <a:pt x="515006" y="88024"/>
                  <a:pt x="1030013" y="0"/>
                  <a:pt x="1292772" y="207579"/>
                </a:cubicBezTo>
                <a:cubicBezTo>
                  <a:pt x="1555530" y="415158"/>
                  <a:pt x="1566040" y="918341"/>
                  <a:pt x="1576551" y="1421524"/>
                </a:cubicBezTo>
              </a:path>
            </a:pathLst>
          </a:cu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aphicFrame>
        <p:nvGraphicFramePr>
          <p:cNvPr id="7" name="Table 6"/>
          <p:cNvGraphicFramePr>
            <a:graphicFrameLocks noGrp="1"/>
          </p:cNvGraphicFramePr>
          <p:nvPr/>
        </p:nvGraphicFramePr>
        <p:xfrm>
          <a:off x="304800" y="5029200"/>
          <a:ext cx="3657600" cy="1828800"/>
        </p:xfrm>
        <a:graphic>
          <a:graphicData uri="http://schemas.openxmlformats.org/drawingml/2006/table">
            <a:tbl>
              <a:tblPr firstRow="1" bandRow="1">
                <a:tableStyleId>{5C22544A-7EE6-4342-B048-85BDC9FD1C3A}</a:tableStyleId>
              </a:tblPr>
              <a:tblGrid>
                <a:gridCol w="1219200"/>
                <a:gridCol w="1219200"/>
                <a:gridCol w="1219200"/>
              </a:tblGrid>
              <a:tr h="289560">
                <a:tc>
                  <a:txBody>
                    <a:bodyPr/>
                    <a:lstStyle/>
                    <a:p>
                      <a:r>
                        <a:rPr lang="en-US" dirty="0" smtClean="0"/>
                        <a:t>Q</a:t>
                      </a:r>
                      <a:endParaRPr lang="en-US" dirty="0"/>
                    </a:p>
                  </a:txBody>
                  <a:tcPr/>
                </a:tc>
                <a:tc>
                  <a:txBody>
                    <a:bodyPr/>
                    <a:lstStyle/>
                    <a:p>
                      <a:r>
                        <a:rPr lang="en-US" dirty="0" smtClean="0">
                          <a:solidFill>
                            <a:srgbClr val="00B0F0"/>
                          </a:solidFill>
                        </a:rPr>
                        <a:t>TP</a:t>
                      </a:r>
                      <a:endParaRPr lang="en-US" dirty="0">
                        <a:solidFill>
                          <a:srgbClr val="00B0F0"/>
                        </a:solidFill>
                      </a:endParaRPr>
                    </a:p>
                  </a:txBody>
                  <a:tcPr/>
                </a:tc>
                <a:tc>
                  <a:txBody>
                    <a:bodyPr/>
                    <a:lstStyle/>
                    <a:p>
                      <a:r>
                        <a:rPr lang="en-US" dirty="0" smtClean="0">
                          <a:solidFill>
                            <a:schemeClr val="accent6">
                              <a:lumMod val="50000"/>
                            </a:schemeClr>
                          </a:solidFill>
                        </a:rPr>
                        <a:t>MP</a:t>
                      </a:r>
                      <a:endParaRPr lang="en-US" dirty="0">
                        <a:solidFill>
                          <a:schemeClr val="accent6">
                            <a:lumMod val="50000"/>
                          </a:schemeClr>
                        </a:solidFill>
                      </a:endParaRPr>
                    </a:p>
                  </a:txBody>
                  <a:tcPr/>
                </a:tc>
              </a:tr>
              <a:tr h="289560">
                <a:tc>
                  <a:txBody>
                    <a:bodyPr/>
                    <a:lstStyle/>
                    <a:p>
                      <a:r>
                        <a:rPr lang="en-US" dirty="0" smtClean="0"/>
                        <a:t>1</a:t>
                      </a:r>
                      <a:endParaRPr lang="en-US" dirty="0"/>
                    </a:p>
                  </a:txBody>
                  <a:tcPr/>
                </a:tc>
                <a:tc>
                  <a:txBody>
                    <a:bodyPr/>
                    <a:lstStyle/>
                    <a:p>
                      <a:r>
                        <a:rPr lang="en-US" dirty="0" smtClean="0">
                          <a:solidFill>
                            <a:srgbClr val="00B0F0"/>
                          </a:solidFill>
                        </a:rPr>
                        <a:t>10</a:t>
                      </a:r>
                      <a:endParaRPr lang="en-US" dirty="0">
                        <a:solidFill>
                          <a:srgbClr val="00B0F0"/>
                        </a:solidFill>
                      </a:endParaRPr>
                    </a:p>
                  </a:txBody>
                  <a:tcPr/>
                </a:tc>
                <a:tc>
                  <a:txBody>
                    <a:bodyPr/>
                    <a:lstStyle/>
                    <a:p>
                      <a:r>
                        <a:rPr lang="en-US" dirty="0" smtClean="0">
                          <a:solidFill>
                            <a:schemeClr val="accent6">
                              <a:lumMod val="50000"/>
                            </a:schemeClr>
                          </a:solidFill>
                        </a:rPr>
                        <a:t>10</a:t>
                      </a:r>
                      <a:endParaRPr lang="en-US" dirty="0">
                        <a:solidFill>
                          <a:schemeClr val="accent6">
                            <a:lumMod val="50000"/>
                          </a:schemeClr>
                        </a:solidFill>
                      </a:endParaRPr>
                    </a:p>
                  </a:txBody>
                  <a:tcPr/>
                </a:tc>
              </a:tr>
              <a:tr h="289560">
                <a:tc>
                  <a:txBody>
                    <a:bodyPr/>
                    <a:lstStyle/>
                    <a:p>
                      <a:r>
                        <a:rPr lang="en-US" dirty="0" smtClean="0">
                          <a:solidFill>
                            <a:srgbClr val="FF00FF"/>
                          </a:solidFill>
                        </a:rPr>
                        <a:t>2</a:t>
                      </a:r>
                      <a:endParaRPr lang="en-US" dirty="0">
                        <a:solidFill>
                          <a:srgbClr val="FF00FF"/>
                        </a:solidFill>
                      </a:endParaRPr>
                    </a:p>
                  </a:txBody>
                  <a:tcPr/>
                </a:tc>
                <a:tc>
                  <a:txBody>
                    <a:bodyPr/>
                    <a:lstStyle/>
                    <a:p>
                      <a:r>
                        <a:rPr lang="en-US" dirty="0" smtClean="0">
                          <a:solidFill>
                            <a:srgbClr val="FF00FF"/>
                          </a:solidFill>
                        </a:rPr>
                        <a:t>28</a:t>
                      </a:r>
                      <a:endParaRPr lang="en-US" dirty="0">
                        <a:solidFill>
                          <a:srgbClr val="FF00FF"/>
                        </a:solidFill>
                      </a:endParaRPr>
                    </a:p>
                  </a:txBody>
                  <a:tcPr/>
                </a:tc>
                <a:tc>
                  <a:txBody>
                    <a:bodyPr/>
                    <a:lstStyle/>
                    <a:p>
                      <a:r>
                        <a:rPr lang="en-US" dirty="0" smtClean="0">
                          <a:solidFill>
                            <a:srgbClr val="FF00FF"/>
                          </a:solidFill>
                        </a:rPr>
                        <a:t>18</a:t>
                      </a:r>
                      <a:endParaRPr lang="en-US" dirty="0">
                        <a:solidFill>
                          <a:srgbClr val="FF00FF"/>
                        </a:solidFill>
                      </a:endParaRPr>
                    </a:p>
                  </a:txBody>
                  <a:tcPr/>
                </a:tc>
              </a:tr>
              <a:tr h="289560">
                <a:tc>
                  <a:txBody>
                    <a:bodyPr/>
                    <a:lstStyle/>
                    <a:p>
                      <a:r>
                        <a:rPr lang="en-US" dirty="0" smtClean="0">
                          <a:solidFill>
                            <a:schemeClr val="accent6">
                              <a:lumMod val="75000"/>
                            </a:schemeClr>
                          </a:solidFill>
                        </a:rPr>
                        <a:t>3</a:t>
                      </a:r>
                      <a:endParaRPr lang="en-US" dirty="0">
                        <a:solidFill>
                          <a:schemeClr val="accent6">
                            <a:lumMod val="75000"/>
                          </a:schemeClr>
                        </a:solidFill>
                      </a:endParaRPr>
                    </a:p>
                  </a:txBody>
                  <a:tcPr/>
                </a:tc>
                <a:tc>
                  <a:txBody>
                    <a:bodyPr/>
                    <a:lstStyle/>
                    <a:p>
                      <a:r>
                        <a:rPr lang="en-US" dirty="0" smtClean="0">
                          <a:solidFill>
                            <a:schemeClr val="accent6">
                              <a:lumMod val="75000"/>
                            </a:schemeClr>
                          </a:solidFill>
                        </a:rPr>
                        <a:t>35</a:t>
                      </a:r>
                      <a:endParaRPr lang="en-US" dirty="0">
                        <a:solidFill>
                          <a:schemeClr val="accent6">
                            <a:lumMod val="75000"/>
                          </a:schemeClr>
                        </a:solidFill>
                      </a:endParaRPr>
                    </a:p>
                  </a:txBody>
                  <a:tcPr/>
                </a:tc>
                <a:tc>
                  <a:txBody>
                    <a:bodyPr/>
                    <a:lstStyle/>
                    <a:p>
                      <a:r>
                        <a:rPr lang="en-US" dirty="0" smtClean="0">
                          <a:solidFill>
                            <a:schemeClr val="accent6">
                              <a:lumMod val="75000"/>
                            </a:schemeClr>
                          </a:solidFill>
                        </a:rPr>
                        <a:t>7</a:t>
                      </a:r>
                      <a:endParaRPr lang="en-US" dirty="0">
                        <a:solidFill>
                          <a:schemeClr val="accent6">
                            <a:lumMod val="75000"/>
                          </a:schemeClr>
                        </a:solidFill>
                      </a:endParaRPr>
                    </a:p>
                  </a:txBody>
                  <a:tcPr/>
                </a:tc>
              </a:tr>
              <a:tr h="289560">
                <a:tc>
                  <a:txBody>
                    <a:bodyPr/>
                    <a:lstStyle/>
                    <a:p>
                      <a:r>
                        <a:rPr lang="en-US" dirty="0" smtClean="0">
                          <a:solidFill>
                            <a:srgbClr val="0070C0"/>
                          </a:solidFill>
                        </a:rPr>
                        <a:t>4</a:t>
                      </a:r>
                      <a:endParaRPr lang="en-US" dirty="0">
                        <a:solidFill>
                          <a:srgbClr val="0070C0"/>
                        </a:solidFill>
                      </a:endParaRPr>
                    </a:p>
                  </a:txBody>
                  <a:tcPr/>
                </a:tc>
                <a:tc>
                  <a:txBody>
                    <a:bodyPr/>
                    <a:lstStyle/>
                    <a:p>
                      <a:r>
                        <a:rPr lang="en-US" dirty="0" smtClean="0">
                          <a:solidFill>
                            <a:srgbClr val="0070C0"/>
                          </a:solidFill>
                        </a:rPr>
                        <a:t>40</a:t>
                      </a:r>
                      <a:endParaRPr lang="en-US" dirty="0">
                        <a:solidFill>
                          <a:srgbClr val="0070C0"/>
                        </a:solidFill>
                      </a:endParaRPr>
                    </a:p>
                  </a:txBody>
                  <a:tcPr/>
                </a:tc>
                <a:tc>
                  <a:txBody>
                    <a:bodyPr/>
                    <a:lstStyle/>
                    <a:p>
                      <a:r>
                        <a:rPr lang="en-US" dirty="0" smtClean="0">
                          <a:solidFill>
                            <a:srgbClr val="0070C0"/>
                          </a:solidFill>
                        </a:rPr>
                        <a:t>5</a:t>
                      </a:r>
                      <a:endParaRPr lang="en-US" dirty="0">
                        <a:solidFill>
                          <a:srgbClr val="0070C0"/>
                        </a:solidFill>
                      </a:endParaRPr>
                    </a:p>
                  </a:txBody>
                  <a:tcPr/>
                </a:tc>
              </a:tr>
            </a:tbl>
          </a:graphicData>
        </a:graphic>
      </p:graphicFrame>
      <p:sp>
        <p:nvSpPr>
          <p:cNvPr id="18" name="Arc 15"/>
          <p:cNvSpPr>
            <a:spLocks/>
          </p:cNvSpPr>
          <p:nvPr/>
        </p:nvSpPr>
        <p:spPr bwMode="auto">
          <a:xfrm rot="11719090" flipV="1">
            <a:off x="1126238" y="2656413"/>
            <a:ext cx="2865036" cy="2168248"/>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00FFFF"/>
            </a:solidFill>
            <a:round/>
            <a:headEnd/>
            <a:tailEnd/>
          </a:ln>
          <a:effectLst/>
        </p:spPr>
        <p:txBody>
          <a:bodyPr wrap="none" anchor="ctr"/>
          <a:lstStyle/>
          <a:p>
            <a:endParaRPr lang="en-US"/>
          </a:p>
        </p:txBody>
      </p:sp>
      <p:sp>
        <p:nvSpPr>
          <p:cNvPr id="21" name="Arc 20"/>
          <p:cNvSpPr/>
          <p:nvPr/>
        </p:nvSpPr>
        <p:spPr>
          <a:xfrm rot="8053657">
            <a:off x="-433777" y="4035323"/>
            <a:ext cx="1453943" cy="974564"/>
          </a:xfrm>
          <a:prstGeom prst="arc">
            <a:avLst>
              <a:gd name="adj1" fmla="val 12717957"/>
              <a:gd name="adj2" fmla="val 16857472"/>
            </a:avLst>
          </a:prstGeom>
          <a:ln>
            <a:solidFill>
              <a:srgbClr val="00FFFF"/>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23" name="Text Box 17"/>
          <p:cNvSpPr txBox="1">
            <a:spLocks noChangeArrowheads="1"/>
          </p:cNvSpPr>
          <p:nvPr/>
        </p:nvSpPr>
        <p:spPr bwMode="auto">
          <a:xfrm>
            <a:off x="3200400" y="3886200"/>
            <a:ext cx="609600" cy="430887"/>
          </a:xfrm>
          <a:prstGeom prst="rect">
            <a:avLst/>
          </a:prstGeom>
          <a:noFill/>
          <a:ln w="9525">
            <a:noFill/>
            <a:miter lim="800000"/>
            <a:headEnd/>
            <a:tailEnd/>
          </a:ln>
          <a:effectLst/>
        </p:spPr>
        <p:txBody>
          <a:bodyPr wrap="square">
            <a:spAutoFit/>
          </a:bodyPr>
          <a:lstStyle/>
          <a:p>
            <a:r>
              <a:rPr lang="en-US" sz="2200" dirty="0" smtClean="0">
                <a:solidFill>
                  <a:srgbClr val="FFFF00"/>
                </a:solidFill>
              </a:rPr>
              <a:t>AP</a:t>
            </a:r>
            <a:endParaRPr lang="en-US" sz="2200" dirty="0">
              <a:solidFill>
                <a:srgbClr val="FFFF00"/>
              </a:solidFill>
            </a:endParaRPr>
          </a:p>
        </p:txBody>
      </p:sp>
      <p:sp>
        <p:nvSpPr>
          <p:cNvPr id="24" name="Line 16"/>
          <p:cNvSpPr>
            <a:spLocks noChangeShapeType="1"/>
          </p:cNvSpPr>
          <p:nvPr/>
        </p:nvSpPr>
        <p:spPr bwMode="auto">
          <a:xfrm rot="120000" flipH="1" flipV="1">
            <a:off x="2321852" y="2972642"/>
            <a:ext cx="84164" cy="2056013"/>
          </a:xfrm>
          <a:prstGeom prst="line">
            <a:avLst/>
          </a:prstGeom>
          <a:ln>
            <a:solidFill>
              <a:srgbClr val="FFC00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20000" flipH="1" flipV="1">
            <a:off x="3086512" y="2820211"/>
            <a:ext cx="85040" cy="2208476"/>
          </a:xfrm>
          <a:prstGeom prst="line">
            <a:avLst/>
          </a:prstGeom>
          <a:ln>
            <a:solidFill>
              <a:srgbClr val="00B0F0"/>
            </a:solidFill>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8" name="Arc 27"/>
          <p:cNvSpPr/>
          <p:nvPr/>
        </p:nvSpPr>
        <p:spPr>
          <a:xfrm rot="19199928">
            <a:off x="-747826" y="4447224"/>
            <a:ext cx="5381851" cy="4136778"/>
          </a:xfrm>
          <a:prstGeom prst="arc">
            <a:avLst>
              <a:gd name="adj1" fmla="val 16198094"/>
              <a:gd name="adj2" fmla="val 21539654"/>
            </a:avLst>
          </a:prstGeom>
          <a:ln>
            <a:solidFill>
              <a:srgbClr val="FFFF00"/>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2" name="Line 6"/>
          <p:cNvSpPr>
            <a:spLocks noChangeShapeType="1"/>
          </p:cNvSpPr>
          <p:nvPr/>
        </p:nvSpPr>
        <p:spPr bwMode="auto">
          <a:xfrm>
            <a:off x="533400" y="2895600"/>
            <a:ext cx="0" cy="2103120"/>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311980" y="2819400"/>
            <a:ext cx="373820"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Q</a:t>
            </a:r>
            <a:endParaRPr lang="en-US" sz="2200" dirty="0">
              <a:solidFill>
                <a:srgbClr val="F6CD36"/>
              </a:solidFill>
            </a:endParaRPr>
          </a:p>
        </p:txBody>
      </p:sp>
      <p:sp>
        <p:nvSpPr>
          <p:cNvPr id="15" name="Text Box 12"/>
          <p:cNvSpPr txBox="1">
            <a:spLocks noChangeArrowheads="1"/>
          </p:cNvSpPr>
          <p:nvPr/>
        </p:nvSpPr>
        <p:spPr bwMode="auto">
          <a:xfrm>
            <a:off x="3810000" y="4572000"/>
            <a:ext cx="303288"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00FFFF"/>
                </a:solidFill>
              </a:rPr>
              <a:t>L</a:t>
            </a:r>
          </a:p>
        </p:txBody>
      </p:sp>
      <p:sp>
        <p:nvSpPr>
          <p:cNvPr id="20" name="Action Button: Home 19">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4191000" cy="23622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FF"/>
                </a:solidFill>
              </a:rPr>
              <a:t>Isoquant</a:t>
            </a:r>
            <a:endParaRPr lang="en-US" sz="2200" b="1" dirty="0" smtClean="0">
              <a:solidFill>
                <a:srgbClr val="00FFFF"/>
              </a:solidFill>
            </a:endParaRPr>
          </a:p>
          <a:p>
            <a:r>
              <a:rPr lang="en-US" sz="2200" dirty="0" err="1" smtClean="0">
                <a:solidFill>
                  <a:srgbClr val="FFFF00"/>
                </a:solidFill>
              </a:rPr>
              <a:t>Kurva</a:t>
            </a:r>
            <a:r>
              <a:rPr lang="en-US" sz="2200" dirty="0" smtClean="0">
                <a:solidFill>
                  <a:srgbClr val="FFFF00"/>
                </a:solidFill>
              </a:rPr>
              <a:t> yang </a:t>
            </a:r>
            <a:r>
              <a:rPr lang="en-US" sz="2200" dirty="0" err="1" smtClean="0">
                <a:solidFill>
                  <a:srgbClr val="FFFF00"/>
                </a:solidFill>
              </a:rPr>
              <a:t>menunjukan</a:t>
            </a:r>
            <a:r>
              <a:rPr lang="en-US" sz="2200" dirty="0" smtClean="0">
                <a:solidFill>
                  <a:srgbClr val="FFFF00"/>
                </a:solidFill>
              </a:rPr>
              <a:t> </a:t>
            </a:r>
            <a:r>
              <a:rPr lang="en-US" sz="2200" dirty="0" err="1" smtClean="0">
                <a:solidFill>
                  <a:srgbClr val="FFFF00"/>
                </a:solidFill>
              </a:rPr>
              <a:t>berbagai</a:t>
            </a:r>
            <a:r>
              <a:rPr lang="en-US" sz="2200" dirty="0" smtClean="0">
                <a:solidFill>
                  <a:srgbClr val="FFFF00"/>
                </a:solidFill>
              </a:rPr>
              <a:t> </a:t>
            </a:r>
            <a:r>
              <a:rPr lang="en-US" sz="2200" dirty="0" err="1" smtClean="0">
                <a:solidFill>
                  <a:srgbClr val="FFFF00"/>
                </a:solidFill>
              </a:rPr>
              <a:t>kombinasi</a:t>
            </a:r>
            <a:r>
              <a:rPr lang="en-US" sz="2200" dirty="0" smtClean="0">
                <a:solidFill>
                  <a:srgbClr val="FFFF00"/>
                </a:solidFill>
              </a:rPr>
              <a:t> penggunaan2 </a:t>
            </a:r>
            <a:r>
              <a:rPr lang="en-US" sz="2200" dirty="0" err="1" smtClean="0">
                <a:solidFill>
                  <a:srgbClr val="FFFF00"/>
                </a:solidFill>
              </a:rPr>
              <a:t>macam</a:t>
            </a:r>
            <a:r>
              <a:rPr lang="en-US" sz="2200" dirty="0" smtClean="0">
                <a:solidFill>
                  <a:srgbClr val="FFFF00"/>
                </a:solidFill>
              </a:rPr>
              <a:t> </a:t>
            </a:r>
            <a:r>
              <a:rPr lang="en-US" sz="2200" dirty="0" err="1" smtClean="0">
                <a:solidFill>
                  <a:srgbClr val="FFFF00"/>
                </a:solidFill>
              </a:rPr>
              <a:t>faktor</a:t>
            </a:r>
            <a:r>
              <a:rPr lang="en-US" sz="2200" dirty="0" smtClean="0">
                <a:solidFill>
                  <a:srgbClr val="FFFF00"/>
                </a:solidFill>
              </a:rPr>
              <a:t> </a:t>
            </a:r>
            <a:r>
              <a:rPr lang="en-US" sz="2200" dirty="0" err="1" smtClean="0">
                <a:solidFill>
                  <a:srgbClr val="FFFF00"/>
                </a:solidFill>
              </a:rPr>
              <a:t>produksi</a:t>
            </a:r>
            <a:r>
              <a:rPr lang="en-US" sz="2200" dirty="0" smtClean="0">
                <a:solidFill>
                  <a:srgbClr val="FFFF00"/>
                </a:solidFill>
              </a:rPr>
              <a:t> </a:t>
            </a:r>
            <a:r>
              <a:rPr lang="en-US" sz="2200" dirty="0" err="1" smtClean="0">
                <a:solidFill>
                  <a:srgbClr val="FFFF00"/>
                </a:solidFill>
              </a:rPr>
              <a:t>variabel</a:t>
            </a:r>
            <a:r>
              <a:rPr lang="en-US" sz="2200" dirty="0" smtClean="0">
                <a:solidFill>
                  <a:srgbClr val="FFFF00"/>
                </a:solidFill>
              </a:rPr>
              <a:t>, yang </a:t>
            </a:r>
            <a:r>
              <a:rPr lang="en-US" sz="2200" dirty="0" err="1" smtClean="0">
                <a:solidFill>
                  <a:srgbClr val="FFFF00"/>
                </a:solidFill>
              </a:rPr>
              <a:t>menghasilkan</a:t>
            </a:r>
            <a:r>
              <a:rPr lang="en-US" sz="2200" dirty="0" smtClean="0">
                <a:solidFill>
                  <a:srgbClr val="FFFF00"/>
                </a:solidFill>
              </a:rPr>
              <a:t> </a:t>
            </a:r>
            <a:r>
              <a:rPr lang="en-US" sz="2200" dirty="0" err="1" smtClean="0">
                <a:solidFill>
                  <a:srgbClr val="FFFF00"/>
                </a:solidFill>
              </a:rPr>
              <a:t>tingkat</a:t>
            </a:r>
            <a:r>
              <a:rPr lang="en-US" sz="2200" dirty="0" smtClean="0">
                <a:solidFill>
                  <a:srgbClr val="FFFF00"/>
                </a:solidFill>
              </a:rPr>
              <a:t> </a:t>
            </a:r>
            <a:r>
              <a:rPr lang="en-US" sz="2200" dirty="0" err="1" smtClean="0">
                <a:solidFill>
                  <a:srgbClr val="FFFF00"/>
                </a:solidFill>
              </a:rPr>
              <a:t>produksi</a:t>
            </a:r>
            <a:r>
              <a:rPr lang="en-US" sz="2200" dirty="0" smtClean="0">
                <a:solidFill>
                  <a:srgbClr val="FFFF00"/>
                </a:solidFill>
              </a:rPr>
              <a:t>/output yang </a:t>
            </a:r>
            <a:r>
              <a:rPr lang="en-US" sz="2200" dirty="0" err="1" smtClean="0">
                <a:solidFill>
                  <a:srgbClr val="FFFF00"/>
                </a:solidFill>
              </a:rPr>
              <a:t>sama</a:t>
            </a:r>
            <a:r>
              <a:rPr lang="en-US" sz="2200" dirty="0" smtClean="0">
                <a:solidFill>
                  <a:srgbClr val="FFFF00"/>
                </a:solidFill>
              </a:rPr>
              <a:t>. </a:t>
            </a:r>
            <a:r>
              <a:rPr lang="en-US" sz="2200" dirty="0" err="1" smtClean="0">
                <a:solidFill>
                  <a:srgbClr val="FFFF00"/>
                </a:solidFill>
              </a:rPr>
              <a:t>Ciri</a:t>
            </a:r>
            <a:r>
              <a:rPr lang="en-US" sz="2200" dirty="0" smtClean="0">
                <a:solidFill>
                  <a:srgbClr val="FFFF00"/>
                </a:solidFill>
              </a:rPr>
              <a:t> </a:t>
            </a:r>
            <a:r>
              <a:rPr lang="en-US" sz="2200" dirty="0" err="1" smtClean="0">
                <a:solidFill>
                  <a:srgbClr val="FFFF00"/>
                </a:solidFill>
              </a:rPr>
              <a:t>kurva</a:t>
            </a:r>
            <a:r>
              <a:rPr lang="en-US" sz="2200" dirty="0" smtClean="0">
                <a:solidFill>
                  <a:srgbClr val="FFFF00"/>
                </a:solidFill>
              </a:rPr>
              <a:t> </a:t>
            </a:r>
            <a:r>
              <a:rPr lang="en-US" sz="2200" dirty="0" err="1" smtClean="0">
                <a:solidFill>
                  <a:srgbClr val="FFFF00"/>
                </a:solidFill>
              </a:rPr>
              <a:t>Isoquant</a:t>
            </a:r>
            <a:r>
              <a:rPr lang="en-US" sz="2200" dirty="0" smtClean="0">
                <a:solidFill>
                  <a:srgbClr val="FFFF00"/>
                </a:solidFill>
              </a:rPr>
              <a:t> </a:t>
            </a:r>
            <a:r>
              <a:rPr lang="en-US" sz="2200" dirty="0" err="1" smtClean="0">
                <a:solidFill>
                  <a:srgbClr val="FFFF00"/>
                </a:solidFill>
              </a:rPr>
              <a:t>sama</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smtClean="0">
                <a:solidFill>
                  <a:srgbClr val="00FFFF"/>
                </a:solidFill>
              </a:rPr>
              <a:t>ICC</a:t>
            </a:r>
          </a:p>
        </p:txBody>
      </p:sp>
      <p:sp>
        <p:nvSpPr>
          <p:cNvPr id="13" name="Line 7"/>
          <p:cNvSpPr>
            <a:spLocks noChangeShapeType="1"/>
          </p:cNvSpPr>
          <p:nvPr/>
        </p:nvSpPr>
        <p:spPr bwMode="auto">
          <a:xfrm>
            <a:off x="533401" y="6477000"/>
            <a:ext cx="3292474" cy="45719"/>
          </a:xfrm>
          <a:prstGeom prst="line">
            <a:avLst/>
          </a:prstGeom>
          <a:noFill/>
          <a:ln w="28575">
            <a:solidFill>
              <a:srgbClr val="FF00FF"/>
            </a:solidFill>
            <a:round/>
            <a:headEnd/>
            <a:tailEnd/>
          </a:ln>
          <a:effectLst/>
        </p:spPr>
        <p:txBody>
          <a:bodyPr/>
          <a:lstStyle/>
          <a:p>
            <a:endParaRPr lang="en-US"/>
          </a:p>
        </p:txBody>
      </p:sp>
      <p:sp>
        <p:nvSpPr>
          <p:cNvPr id="18" name="Arc 15"/>
          <p:cNvSpPr>
            <a:spLocks/>
          </p:cNvSpPr>
          <p:nvPr/>
        </p:nvSpPr>
        <p:spPr bwMode="auto">
          <a:xfrm flipH="1" flipV="1">
            <a:off x="838200" y="3352800"/>
            <a:ext cx="2819400" cy="2667000"/>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00FFFF"/>
            </a:solidFill>
            <a:round/>
            <a:headEnd/>
            <a:tailEnd/>
          </a:ln>
          <a:effectLst/>
        </p:spPr>
        <p:txBody>
          <a:bodyPr wrap="none" anchor="ctr"/>
          <a:lstStyle/>
          <a:p>
            <a:endParaRPr lang="en-US"/>
          </a:p>
        </p:txBody>
      </p:sp>
      <p:sp>
        <p:nvSpPr>
          <p:cNvPr id="23" name="Text Box 17"/>
          <p:cNvSpPr txBox="1">
            <a:spLocks noChangeArrowheads="1"/>
          </p:cNvSpPr>
          <p:nvPr/>
        </p:nvSpPr>
        <p:spPr bwMode="auto">
          <a:xfrm>
            <a:off x="3048000" y="5562600"/>
            <a:ext cx="1219200" cy="430887"/>
          </a:xfrm>
          <a:prstGeom prst="rect">
            <a:avLst/>
          </a:prstGeom>
          <a:noFill/>
          <a:ln w="9525">
            <a:noFill/>
            <a:miter lim="800000"/>
            <a:headEnd/>
            <a:tailEnd/>
          </a:ln>
          <a:effectLst/>
        </p:spPr>
        <p:txBody>
          <a:bodyPr wrap="square">
            <a:spAutoFit/>
          </a:bodyPr>
          <a:lstStyle/>
          <a:p>
            <a:r>
              <a:rPr lang="en-US" sz="2200" dirty="0" smtClean="0">
                <a:solidFill>
                  <a:srgbClr val="00FFFF"/>
                </a:solidFill>
              </a:rPr>
              <a:t>Q</a:t>
            </a:r>
            <a:r>
              <a:rPr lang="en-US" sz="1600" dirty="0" smtClean="0">
                <a:solidFill>
                  <a:srgbClr val="00FFFF"/>
                </a:solidFill>
              </a:rPr>
              <a:t>1</a:t>
            </a:r>
            <a:r>
              <a:rPr lang="en-US" sz="2200" dirty="0" smtClean="0">
                <a:solidFill>
                  <a:srgbClr val="00FFFF"/>
                </a:solidFill>
              </a:rPr>
              <a:t>=500</a:t>
            </a:r>
            <a:endParaRPr lang="en-US" sz="2200" dirty="0">
              <a:solidFill>
                <a:srgbClr val="00FFFF"/>
              </a:solidFill>
            </a:endParaRPr>
          </a:p>
        </p:txBody>
      </p:sp>
      <p:sp>
        <p:nvSpPr>
          <p:cNvPr id="12" name="Line 6"/>
          <p:cNvSpPr>
            <a:spLocks noChangeShapeType="1"/>
          </p:cNvSpPr>
          <p:nvPr/>
        </p:nvSpPr>
        <p:spPr bwMode="auto">
          <a:xfrm>
            <a:off x="533400" y="2895600"/>
            <a:ext cx="0" cy="3566160"/>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971800" y="6324600"/>
            <a:ext cx="9144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smtClean="0">
                <a:solidFill>
                  <a:srgbClr val="F6CD36"/>
                </a:solidFill>
              </a:rPr>
              <a:t>Modal</a:t>
            </a:r>
            <a:endParaRPr lang="en-US" sz="2200" dirty="0">
              <a:solidFill>
                <a:srgbClr val="F6CD36"/>
              </a:solidFill>
            </a:endParaRPr>
          </a:p>
        </p:txBody>
      </p:sp>
      <p:sp>
        <p:nvSpPr>
          <p:cNvPr id="15" name="Text Box 12"/>
          <p:cNvSpPr txBox="1">
            <a:spLocks noChangeArrowheads="1"/>
          </p:cNvSpPr>
          <p:nvPr/>
        </p:nvSpPr>
        <p:spPr bwMode="auto">
          <a:xfrm>
            <a:off x="381000" y="2819400"/>
            <a:ext cx="303288"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00FFFF"/>
                </a:solidFill>
              </a:rPr>
              <a:t>L</a:t>
            </a:r>
          </a:p>
        </p:txBody>
      </p:sp>
      <p:sp>
        <p:nvSpPr>
          <p:cNvPr id="22" name="Rectangle 21"/>
          <p:cNvSpPr/>
          <p:nvPr/>
        </p:nvSpPr>
        <p:spPr>
          <a:xfrm>
            <a:off x="4876800" y="76200"/>
            <a:ext cx="4191000" cy="23622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smtClean="0">
                <a:solidFill>
                  <a:srgbClr val="00FFFF"/>
                </a:solidFill>
              </a:rPr>
              <a:t>Isocost</a:t>
            </a:r>
            <a:endParaRPr lang="en-US" sz="2400" b="1" dirty="0" smtClean="0">
              <a:solidFill>
                <a:srgbClr val="00FFFF"/>
              </a:solidFill>
            </a:endParaRPr>
          </a:p>
          <a:p>
            <a:r>
              <a:rPr lang="en-US" sz="2400" dirty="0" err="1" smtClean="0">
                <a:solidFill>
                  <a:srgbClr val="FFFF00"/>
                </a:solidFill>
              </a:rPr>
              <a:t>Kurva</a:t>
            </a:r>
            <a:r>
              <a:rPr lang="en-US" sz="2400" dirty="0" smtClean="0">
                <a:solidFill>
                  <a:srgbClr val="FFFF00"/>
                </a:solidFill>
              </a:rPr>
              <a:t> yang </a:t>
            </a:r>
            <a:r>
              <a:rPr lang="en-US" sz="2400" dirty="0" err="1" smtClean="0">
                <a:solidFill>
                  <a:srgbClr val="FFFF00"/>
                </a:solidFill>
              </a:rPr>
              <a:t>menunjukan</a:t>
            </a:r>
            <a:r>
              <a:rPr lang="en-US" sz="2400" dirty="0" smtClean="0">
                <a:solidFill>
                  <a:srgbClr val="FFFF00"/>
                </a:solidFill>
              </a:rPr>
              <a:t> </a:t>
            </a:r>
            <a:r>
              <a:rPr lang="en-US" sz="2400" dirty="0" err="1" smtClean="0">
                <a:solidFill>
                  <a:srgbClr val="FFFF00"/>
                </a:solidFill>
              </a:rPr>
              <a:t>berbagai</a:t>
            </a:r>
            <a:r>
              <a:rPr lang="en-US" sz="2400" dirty="0" smtClean="0">
                <a:solidFill>
                  <a:srgbClr val="FFFF00"/>
                </a:solidFill>
              </a:rPr>
              <a:t> </a:t>
            </a:r>
            <a:r>
              <a:rPr lang="en-US" sz="2400" dirty="0" err="1" smtClean="0">
                <a:solidFill>
                  <a:srgbClr val="FFFF00"/>
                </a:solidFill>
              </a:rPr>
              <a:t>kombinasi</a:t>
            </a:r>
            <a:r>
              <a:rPr lang="en-US" sz="2400" dirty="0" smtClean="0">
                <a:solidFill>
                  <a:srgbClr val="FFFF00"/>
                </a:solidFill>
              </a:rPr>
              <a:t> </a:t>
            </a:r>
            <a:r>
              <a:rPr lang="en-US" sz="2400" dirty="0" err="1" smtClean="0">
                <a:solidFill>
                  <a:srgbClr val="FFFF00"/>
                </a:solidFill>
              </a:rPr>
              <a:t>penggunaan</a:t>
            </a:r>
            <a:r>
              <a:rPr lang="en-US" sz="2400" dirty="0" smtClean="0">
                <a:solidFill>
                  <a:srgbClr val="FFFF00"/>
                </a:solidFill>
              </a:rPr>
              <a:t> 2 </a:t>
            </a:r>
            <a:r>
              <a:rPr lang="en-US" sz="2400" dirty="0" err="1" smtClean="0">
                <a:solidFill>
                  <a:srgbClr val="FFFF00"/>
                </a:solidFill>
              </a:rPr>
              <a:t>macam</a:t>
            </a:r>
            <a:r>
              <a:rPr lang="en-US" sz="2400" dirty="0" smtClean="0">
                <a:solidFill>
                  <a:srgbClr val="FFFF00"/>
                </a:solidFill>
              </a:rPr>
              <a:t> </a:t>
            </a:r>
            <a:r>
              <a:rPr lang="en-US" sz="2400" dirty="0" err="1" smtClean="0">
                <a:solidFill>
                  <a:srgbClr val="FFFF00"/>
                </a:solidFill>
              </a:rPr>
              <a:t>faktor</a:t>
            </a:r>
            <a:r>
              <a:rPr lang="en-US" sz="2400" dirty="0" smtClean="0">
                <a:solidFill>
                  <a:srgbClr val="FFFF00"/>
                </a:solidFill>
              </a:rPr>
              <a:t> </a:t>
            </a:r>
            <a:r>
              <a:rPr lang="en-US" sz="2400" dirty="0" err="1" smtClean="0">
                <a:solidFill>
                  <a:srgbClr val="FFFF00"/>
                </a:solidFill>
              </a:rPr>
              <a:t>produksi</a:t>
            </a:r>
            <a:r>
              <a:rPr lang="en-US" sz="2400" dirty="0" smtClean="0">
                <a:solidFill>
                  <a:srgbClr val="FFFF00"/>
                </a:solidFill>
              </a:rPr>
              <a:t> yang </a:t>
            </a:r>
            <a:r>
              <a:rPr lang="en-US" sz="2400" dirty="0" err="1" smtClean="0">
                <a:solidFill>
                  <a:srgbClr val="FFFF00"/>
                </a:solidFill>
              </a:rPr>
              <a:t>memerlukan</a:t>
            </a:r>
            <a:r>
              <a:rPr lang="en-US" sz="2400" dirty="0" smtClean="0">
                <a:solidFill>
                  <a:srgbClr val="FFFF00"/>
                </a:solidFill>
              </a:rPr>
              <a:t> </a:t>
            </a:r>
            <a:r>
              <a:rPr lang="en-US" sz="2400" dirty="0" err="1" smtClean="0">
                <a:solidFill>
                  <a:srgbClr val="FFFF00"/>
                </a:solidFill>
              </a:rPr>
              <a:t>biaya</a:t>
            </a:r>
            <a:r>
              <a:rPr lang="en-US" sz="2400" dirty="0" smtClean="0">
                <a:solidFill>
                  <a:srgbClr val="FFFF00"/>
                </a:solidFill>
              </a:rPr>
              <a:t> </a:t>
            </a:r>
            <a:r>
              <a:rPr lang="en-US" sz="2400" dirty="0" err="1" smtClean="0">
                <a:solidFill>
                  <a:srgbClr val="FFFF00"/>
                </a:solidFill>
              </a:rPr>
              <a:t>sama</a:t>
            </a:r>
            <a:endParaRPr lang="en-US" sz="2400" dirty="0" smtClean="0">
              <a:solidFill>
                <a:srgbClr val="FFFF00"/>
              </a:solidFill>
            </a:endParaRPr>
          </a:p>
        </p:txBody>
      </p:sp>
      <p:sp>
        <p:nvSpPr>
          <p:cNvPr id="26" name="Line 16"/>
          <p:cNvSpPr>
            <a:spLocks noChangeShapeType="1"/>
          </p:cNvSpPr>
          <p:nvPr/>
        </p:nvSpPr>
        <p:spPr bwMode="auto">
          <a:xfrm rot="120000" flipH="1" flipV="1">
            <a:off x="1689343" y="5394468"/>
            <a:ext cx="45719" cy="100584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7" name="Line 16"/>
          <p:cNvSpPr>
            <a:spLocks noChangeShapeType="1"/>
          </p:cNvSpPr>
          <p:nvPr/>
        </p:nvSpPr>
        <p:spPr bwMode="auto">
          <a:xfrm rot="120000" flipV="1">
            <a:off x="578656" y="5421547"/>
            <a:ext cx="109728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9" name="Line 16"/>
          <p:cNvSpPr>
            <a:spLocks noChangeShapeType="1"/>
          </p:cNvSpPr>
          <p:nvPr/>
        </p:nvSpPr>
        <p:spPr bwMode="auto">
          <a:xfrm rot="120000" flipV="1">
            <a:off x="533693" y="5828498"/>
            <a:ext cx="164592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0" name="Line 16"/>
          <p:cNvSpPr>
            <a:spLocks noChangeShapeType="1"/>
          </p:cNvSpPr>
          <p:nvPr/>
        </p:nvSpPr>
        <p:spPr bwMode="auto">
          <a:xfrm rot="420000" flipH="1" flipV="1">
            <a:off x="2228296" y="5788919"/>
            <a:ext cx="69713" cy="687073"/>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1" name="Line 16"/>
          <p:cNvSpPr>
            <a:spLocks noChangeShapeType="1"/>
          </p:cNvSpPr>
          <p:nvPr/>
        </p:nvSpPr>
        <p:spPr bwMode="auto">
          <a:xfrm rot="180000" flipH="1" flipV="1">
            <a:off x="1084290" y="4738488"/>
            <a:ext cx="89505" cy="173736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2" name="Line 16"/>
          <p:cNvSpPr>
            <a:spLocks noChangeShapeType="1"/>
          </p:cNvSpPr>
          <p:nvPr/>
        </p:nvSpPr>
        <p:spPr bwMode="auto">
          <a:xfrm rot="120000" flipV="1">
            <a:off x="534029" y="4670692"/>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33" name="Arc 15"/>
          <p:cNvSpPr>
            <a:spLocks/>
          </p:cNvSpPr>
          <p:nvPr/>
        </p:nvSpPr>
        <p:spPr bwMode="auto">
          <a:xfrm flipH="1" flipV="1">
            <a:off x="1143000" y="3429000"/>
            <a:ext cx="2590800" cy="2133600"/>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FF0000"/>
            </a:solidFill>
            <a:round/>
            <a:headEnd/>
            <a:tailEnd/>
          </a:ln>
          <a:effectLst/>
        </p:spPr>
        <p:txBody>
          <a:bodyPr wrap="none" anchor="ctr"/>
          <a:lstStyle/>
          <a:p>
            <a:endParaRPr lang="en-US"/>
          </a:p>
        </p:txBody>
      </p:sp>
      <p:sp>
        <p:nvSpPr>
          <p:cNvPr id="34" name="Text Box 18"/>
          <p:cNvSpPr txBox="1">
            <a:spLocks noChangeArrowheads="1"/>
          </p:cNvSpPr>
          <p:nvPr/>
        </p:nvSpPr>
        <p:spPr bwMode="auto">
          <a:xfrm>
            <a:off x="1600200" y="5029200"/>
            <a:ext cx="348172" cy="430887"/>
          </a:xfrm>
          <a:prstGeom prst="rect">
            <a:avLst/>
          </a:prstGeom>
          <a:noFill/>
          <a:ln w="9525">
            <a:noFill/>
            <a:miter lim="800000"/>
            <a:headEnd/>
            <a:tailEnd/>
          </a:ln>
          <a:effectLst/>
        </p:spPr>
        <p:txBody>
          <a:bodyPr wrap="none">
            <a:spAutoFit/>
          </a:bodyPr>
          <a:lstStyle/>
          <a:p>
            <a:r>
              <a:rPr lang="en-US" sz="2200" dirty="0" smtClean="0">
                <a:solidFill>
                  <a:srgbClr val="FFFF00"/>
                </a:solidFill>
              </a:rPr>
              <a:t>A</a:t>
            </a:r>
            <a:endParaRPr lang="en-US" sz="2200" dirty="0">
              <a:solidFill>
                <a:srgbClr val="FFFF00"/>
              </a:solidFill>
            </a:endParaRPr>
          </a:p>
        </p:txBody>
      </p:sp>
      <p:sp>
        <p:nvSpPr>
          <p:cNvPr id="35" name="Text Box 18"/>
          <p:cNvSpPr txBox="1">
            <a:spLocks noChangeArrowheads="1"/>
          </p:cNvSpPr>
          <p:nvPr/>
        </p:nvSpPr>
        <p:spPr bwMode="auto">
          <a:xfrm>
            <a:off x="2176046" y="5436513"/>
            <a:ext cx="338554" cy="430887"/>
          </a:xfrm>
          <a:prstGeom prst="rect">
            <a:avLst/>
          </a:prstGeom>
          <a:noFill/>
          <a:ln w="9525">
            <a:noFill/>
            <a:miter lim="800000"/>
            <a:headEnd/>
            <a:tailEnd/>
          </a:ln>
          <a:effectLst/>
        </p:spPr>
        <p:txBody>
          <a:bodyPr wrap="none">
            <a:spAutoFit/>
          </a:bodyPr>
          <a:lstStyle/>
          <a:p>
            <a:r>
              <a:rPr lang="en-US" sz="2200" dirty="0" smtClean="0">
                <a:solidFill>
                  <a:srgbClr val="11ED4B"/>
                </a:solidFill>
              </a:rPr>
              <a:t>B</a:t>
            </a:r>
            <a:endParaRPr lang="en-US" sz="2200" dirty="0">
              <a:solidFill>
                <a:srgbClr val="11ED4B"/>
              </a:solidFill>
            </a:endParaRPr>
          </a:p>
        </p:txBody>
      </p:sp>
      <p:sp>
        <p:nvSpPr>
          <p:cNvPr id="36" name="Text Box 18"/>
          <p:cNvSpPr txBox="1">
            <a:spLocks noChangeArrowheads="1"/>
          </p:cNvSpPr>
          <p:nvPr/>
        </p:nvSpPr>
        <p:spPr bwMode="auto">
          <a:xfrm>
            <a:off x="1118864" y="4369713"/>
            <a:ext cx="335348" cy="430887"/>
          </a:xfrm>
          <a:prstGeom prst="rect">
            <a:avLst/>
          </a:prstGeom>
          <a:noFill/>
          <a:ln w="9525">
            <a:noFill/>
            <a:miter lim="800000"/>
            <a:headEnd/>
            <a:tailEnd/>
          </a:ln>
          <a:effectLst/>
        </p:spPr>
        <p:txBody>
          <a:bodyPr wrap="none">
            <a:spAutoFit/>
          </a:bodyPr>
          <a:lstStyle/>
          <a:p>
            <a:r>
              <a:rPr lang="en-US" sz="2200" dirty="0" smtClean="0">
                <a:solidFill>
                  <a:srgbClr val="11ED4B"/>
                </a:solidFill>
              </a:rPr>
              <a:t>C</a:t>
            </a:r>
            <a:endParaRPr lang="en-US" sz="2200" dirty="0">
              <a:solidFill>
                <a:srgbClr val="11ED4B"/>
              </a:solidFill>
            </a:endParaRPr>
          </a:p>
        </p:txBody>
      </p:sp>
      <p:sp>
        <p:nvSpPr>
          <p:cNvPr id="37" name="Text Box 17"/>
          <p:cNvSpPr txBox="1">
            <a:spLocks noChangeArrowheads="1"/>
          </p:cNvSpPr>
          <p:nvPr/>
        </p:nvSpPr>
        <p:spPr bwMode="auto">
          <a:xfrm>
            <a:off x="3048000" y="5105400"/>
            <a:ext cx="10668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Q</a:t>
            </a:r>
            <a:r>
              <a:rPr lang="en-US" sz="1600" dirty="0" smtClean="0">
                <a:solidFill>
                  <a:srgbClr val="FF0000"/>
                </a:solidFill>
              </a:rPr>
              <a:t>2</a:t>
            </a:r>
            <a:r>
              <a:rPr lang="en-US" sz="2000" dirty="0" smtClean="0">
                <a:solidFill>
                  <a:srgbClr val="FF0000"/>
                </a:solidFill>
              </a:rPr>
              <a:t>=600</a:t>
            </a:r>
            <a:endParaRPr lang="en-US" sz="2200" dirty="0">
              <a:solidFill>
                <a:srgbClr val="FF0000"/>
              </a:solidFill>
            </a:endParaRPr>
          </a:p>
        </p:txBody>
      </p:sp>
      <p:sp>
        <p:nvSpPr>
          <p:cNvPr id="40" name="Line 6"/>
          <p:cNvSpPr>
            <a:spLocks noChangeShapeType="1"/>
          </p:cNvSpPr>
          <p:nvPr/>
        </p:nvSpPr>
        <p:spPr bwMode="auto">
          <a:xfrm>
            <a:off x="5275525" y="2610207"/>
            <a:ext cx="0" cy="2011680"/>
          </a:xfrm>
          <a:prstGeom prst="line">
            <a:avLst/>
          </a:prstGeom>
          <a:noFill/>
          <a:ln w="28575">
            <a:solidFill>
              <a:srgbClr val="FF00FF"/>
            </a:solidFill>
            <a:round/>
            <a:headEnd/>
            <a:tailEnd/>
          </a:ln>
          <a:effectLst/>
        </p:spPr>
        <p:txBody>
          <a:bodyPr/>
          <a:lstStyle/>
          <a:p>
            <a:endParaRPr lang="en-US"/>
          </a:p>
        </p:txBody>
      </p:sp>
      <p:sp>
        <p:nvSpPr>
          <p:cNvPr id="41" name="Line 7"/>
          <p:cNvSpPr>
            <a:spLocks noChangeShapeType="1"/>
          </p:cNvSpPr>
          <p:nvPr/>
        </p:nvSpPr>
        <p:spPr bwMode="auto">
          <a:xfrm>
            <a:off x="5275525" y="4587240"/>
            <a:ext cx="3292474" cy="45719"/>
          </a:xfrm>
          <a:prstGeom prst="line">
            <a:avLst/>
          </a:prstGeom>
          <a:noFill/>
          <a:ln w="28575">
            <a:solidFill>
              <a:srgbClr val="FF00FF"/>
            </a:solidFill>
            <a:round/>
            <a:headEnd/>
            <a:tailEnd/>
          </a:ln>
          <a:effectLst/>
        </p:spPr>
        <p:txBody>
          <a:bodyPr/>
          <a:lstStyle/>
          <a:p>
            <a:endParaRPr lang="en-US"/>
          </a:p>
        </p:txBody>
      </p:sp>
      <p:sp>
        <p:nvSpPr>
          <p:cNvPr id="42" name="Text Box 9"/>
          <p:cNvSpPr txBox="1">
            <a:spLocks noChangeArrowheads="1"/>
          </p:cNvSpPr>
          <p:nvPr/>
        </p:nvSpPr>
        <p:spPr bwMode="auto">
          <a:xfrm>
            <a:off x="5105400" y="2514600"/>
            <a:ext cx="303288"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L</a:t>
            </a:r>
            <a:endParaRPr lang="en-US" sz="2200" dirty="0">
              <a:solidFill>
                <a:srgbClr val="F6CD36"/>
              </a:solidFill>
            </a:endParaRPr>
          </a:p>
        </p:txBody>
      </p:sp>
      <p:sp>
        <p:nvSpPr>
          <p:cNvPr id="44" name="Line 16"/>
          <p:cNvSpPr>
            <a:spLocks noChangeShapeType="1"/>
          </p:cNvSpPr>
          <p:nvPr/>
        </p:nvSpPr>
        <p:spPr bwMode="auto">
          <a:xfrm rot="120000" flipH="1" flipV="1">
            <a:off x="6280471" y="3722179"/>
            <a:ext cx="45719" cy="82296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45" name="Text Box 18"/>
          <p:cNvSpPr txBox="1">
            <a:spLocks noChangeArrowheads="1"/>
          </p:cNvSpPr>
          <p:nvPr/>
        </p:nvSpPr>
        <p:spPr bwMode="auto">
          <a:xfrm>
            <a:off x="6189924" y="3352800"/>
            <a:ext cx="348172" cy="430887"/>
          </a:xfrm>
          <a:prstGeom prst="rect">
            <a:avLst/>
          </a:prstGeom>
          <a:noFill/>
          <a:ln w="9525">
            <a:noFill/>
            <a:miter lim="800000"/>
            <a:headEnd/>
            <a:tailEnd/>
          </a:ln>
          <a:effectLst/>
        </p:spPr>
        <p:txBody>
          <a:bodyPr wrap="none">
            <a:spAutoFit/>
          </a:bodyPr>
          <a:lstStyle/>
          <a:p>
            <a:r>
              <a:rPr lang="en-US" sz="2200" dirty="0" smtClean="0">
                <a:solidFill>
                  <a:srgbClr val="FF00FF"/>
                </a:solidFill>
              </a:rPr>
              <a:t>A</a:t>
            </a:r>
            <a:endParaRPr lang="en-US" sz="2200" dirty="0">
              <a:solidFill>
                <a:srgbClr val="FF00FF"/>
              </a:solidFill>
            </a:endParaRPr>
          </a:p>
        </p:txBody>
      </p:sp>
      <p:sp>
        <p:nvSpPr>
          <p:cNvPr id="46" name="Line 16"/>
          <p:cNvSpPr>
            <a:spLocks noChangeShapeType="1"/>
          </p:cNvSpPr>
          <p:nvPr/>
        </p:nvSpPr>
        <p:spPr bwMode="auto">
          <a:xfrm rot="120000" flipV="1">
            <a:off x="5276016" y="3725024"/>
            <a:ext cx="10058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47" name="Line 16"/>
          <p:cNvSpPr>
            <a:spLocks noChangeShapeType="1"/>
          </p:cNvSpPr>
          <p:nvPr/>
        </p:nvSpPr>
        <p:spPr bwMode="auto">
          <a:xfrm rot="120000" flipV="1">
            <a:off x="5275904" y="3970902"/>
            <a:ext cx="137160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48" name="Line 16"/>
          <p:cNvSpPr>
            <a:spLocks noChangeShapeType="1"/>
          </p:cNvSpPr>
          <p:nvPr/>
        </p:nvSpPr>
        <p:spPr bwMode="auto">
          <a:xfrm rot="120000" flipH="1" flipV="1">
            <a:off x="6658280" y="3935707"/>
            <a:ext cx="45719" cy="6400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49" name="Line 16"/>
          <p:cNvSpPr>
            <a:spLocks noChangeShapeType="1"/>
          </p:cNvSpPr>
          <p:nvPr/>
        </p:nvSpPr>
        <p:spPr bwMode="auto">
          <a:xfrm rot="180000" flipH="1" flipV="1">
            <a:off x="5840773" y="3431639"/>
            <a:ext cx="89505" cy="118872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0" name="Line 16"/>
          <p:cNvSpPr>
            <a:spLocks noChangeShapeType="1"/>
          </p:cNvSpPr>
          <p:nvPr/>
        </p:nvSpPr>
        <p:spPr bwMode="auto">
          <a:xfrm rot="120000" flipV="1">
            <a:off x="5276156" y="3499808"/>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51" name="Text Box 18"/>
          <p:cNvSpPr txBox="1">
            <a:spLocks noChangeArrowheads="1"/>
          </p:cNvSpPr>
          <p:nvPr/>
        </p:nvSpPr>
        <p:spPr bwMode="auto">
          <a:xfrm>
            <a:off x="6613370" y="3657600"/>
            <a:ext cx="338554"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B</a:t>
            </a:r>
            <a:endParaRPr lang="en-US" sz="2200" dirty="0">
              <a:solidFill>
                <a:srgbClr val="CC99FF"/>
              </a:solidFill>
            </a:endParaRPr>
          </a:p>
        </p:txBody>
      </p:sp>
      <p:sp>
        <p:nvSpPr>
          <p:cNvPr id="52" name="Text Box 18"/>
          <p:cNvSpPr txBox="1">
            <a:spLocks noChangeArrowheads="1"/>
          </p:cNvSpPr>
          <p:nvPr/>
        </p:nvSpPr>
        <p:spPr bwMode="auto">
          <a:xfrm>
            <a:off x="5732724" y="2971800"/>
            <a:ext cx="335348"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C</a:t>
            </a:r>
            <a:endParaRPr lang="en-US" sz="2200" dirty="0">
              <a:solidFill>
                <a:srgbClr val="CC99FF"/>
              </a:solidFill>
            </a:endParaRPr>
          </a:p>
        </p:txBody>
      </p:sp>
      <p:sp>
        <p:nvSpPr>
          <p:cNvPr id="53" name="Line 16"/>
          <p:cNvSpPr>
            <a:spLocks noChangeShapeType="1"/>
          </p:cNvSpPr>
          <p:nvPr/>
        </p:nvSpPr>
        <p:spPr bwMode="auto">
          <a:xfrm rot="120000" flipH="1" flipV="1">
            <a:off x="5249579" y="3059382"/>
            <a:ext cx="2185488" cy="1448610"/>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56" name="Text Box 9"/>
          <p:cNvSpPr txBox="1">
            <a:spLocks noChangeArrowheads="1"/>
          </p:cNvSpPr>
          <p:nvPr/>
        </p:nvSpPr>
        <p:spPr bwMode="auto">
          <a:xfrm>
            <a:off x="7663464" y="4419600"/>
            <a:ext cx="9144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smtClean="0">
                <a:solidFill>
                  <a:srgbClr val="F6CD36"/>
                </a:solidFill>
              </a:rPr>
              <a:t>Modal</a:t>
            </a:r>
            <a:endParaRPr lang="en-US" sz="2200" dirty="0">
              <a:solidFill>
                <a:srgbClr val="F6CD36"/>
              </a:solidFill>
            </a:endParaRPr>
          </a:p>
        </p:txBody>
      </p:sp>
      <p:sp>
        <p:nvSpPr>
          <p:cNvPr id="57" name="Text Box 17"/>
          <p:cNvSpPr txBox="1">
            <a:spLocks noChangeArrowheads="1"/>
          </p:cNvSpPr>
          <p:nvPr/>
        </p:nvSpPr>
        <p:spPr bwMode="auto">
          <a:xfrm>
            <a:off x="6533219" y="6019800"/>
            <a:ext cx="6095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Is</a:t>
            </a:r>
            <a:r>
              <a:rPr lang="en-US" dirty="0" smtClean="0">
                <a:solidFill>
                  <a:srgbClr val="CCFF33"/>
                </a:solidFill>
              </a:rPr>
              <a:t>1</a:t>
            </a:r>
            <a:endParaRPr lang="en-US" sz="2200" dirty="0">
              <a:solidFill>
                <a:srgbClr val="CCFF33"/>
              </a:solidFill>
            </a:endParaRPr>
          </a:p>
        </p:txBody>
      </p:sp>
      <p:sp>
        <p:nvSpPr>
          <p:cNvPr id="58" name="Line 6"/>
          <p:cNvSpPr>
            <a:spLocks noChangeShapeType="1"/>
          </p:cNvSpPr>
          <p:nvPr/>
        </p:nvSpPr>
        <p:spPr bwMode="auto">
          <a:xfrm>
            <a:off x="6507480" y="4953000"/>
            <a:ext cx="0" cy="1737360"/>
          </a:xfrm>
          <a:prstGeom prst="line">
            <a:avLst/>
          </a:prstGeom>
          <a:noFill/>
          <a:ln w="28575">
            <a:solidFill>
              <a:srgbClr val="FF00FF"/>
            </a:solidFill>
            <a:round/>
            <a:headEnd/>
            <a:tailEnd/>
          </a:ln>
          <a:effectLst/>
        </p:spPr>
        <p:txBody>
          <a:bodyPr/>
          <a:lstStyle/>
          <a:p>
            <a:endParaRPr lang="en-US"/>
          </a:p>
        </p:txBody>
      </p:sp>
      <p:sp>
        <p:nvSpPr>
          <p:cNvPr id="59" name="Line 7"/>
          <p:cNvSpPr>
            <a:spLocks noChangeShapeType="1"/>
          </p:cNvSpPr>
          <p:nvPr/>
        </p:nvSpPr>
        <p:spPr bwMode="auto">
          <a:xfrm>
            <a:off x="6507480" y="6659881"/>
            <a:ext cx="2560320" cy="45719"/>
          </a:xfrm>
          <a:prstGeom prst="line">
            <a:avLst/>
          </a:prstGeom>
          <a:noFill/>
          <a:ln w="28575">
            <a:solidFill>
              <a:srgbClr val="FF00FF"/>
            </a:solidFill>
            <a:round/>
            <a:headEnd/>
            <a:tailEnd/>
          </a:ln>
          <a:effectLst/>
        </p:spPr>
        <p:txBody>
          <a:bodyPr/>
          <a:lstStyle/>
          <a:p>
            <a:endParaRPr lang="en-US"/>
          </a:p>
        </p:txBody>
      </p:sp>
      <p:sp>
        <p:nvSpPr>
          <p:cNvPr id="60" name="Text Box 9"/>
          <p:cNvSpPr txBox="1">
            <a:spLocks noChangeArrowheads="1"/>
          </p:cNvSpPr>
          <p:nvPr/>
        </p:nvSpPr>
        <p:spPr bwMode="auto">
          <a:xfrm>
            <a:off x="4114800" y="5074384"/>
            <a:ext cx="2362200" cy="1631216"/>
          </a:xfrm>
          <a:prstGeom prst="rect">
            <a:avLst/>
          </a:prstGeom>
          <a:solidFill>
            <a:schemeClr val="tx1"/>
          </a:solidFill>
          <a:ln w="9525">
            <a:solidFill>
              <a:srgbClr val="00FF00"/>
            </a:solidFill>
            <a:miter lim="800000"/>
            <a:headEnd/>
            <a:tailEnd/>
          </a:ln>
          <a:effectLst/>
        </p:spPr>
        <p:txBody>
          <a:bodyPr wrap="square">
            <a:spAutoFit/>
          </a:bodyPr>
          <a:lstStyle/>
          <a:p>
            <a:r>
              <a:rPr lang="en-US" sz="2000" dirty="0" err="1" smtClean="0">
                <a:solidFill>
                  <a:srgbClr val="F6CD36"/>
                </a:solidFill>
              </a:rPr>
              <a:t>Perubahan</a:t>
            </a:r>
            <a:r>
              <a:rPr lang="en-US" sz="2000" dirty="0" smtClean="0">
                <a:solidFill>
                  <a:srgbClr val="F6CD36"/>
                </a:solidFill>
              </a:rPr>
              <a:t> </a:t>
            </a:r>
            <a:r>
              <a:rPr lang="en-US" sz="2000" dirty="0" err="1" smtClean="0">
                <a:solidFill>
                  <a:srgbClr val="F6CD36"/>
                </a:solidFill>
              </a:rPr>
              <a:t>Kurva</a:t>
            </a:r>
            <a:r>
              <a:rPr lang="en-US" sz="2000" dirty="0" smtClean="0">
                <a:solidFill>
                  <a:srgbClr val="F6CD36"/>
                </a:solidFill>
              </a:rPr>
              <a:t> </a:t>
            </a:r>
            <a:r>
              <a:rPr lang="en-US" sz="2000" dirty="0" err="1" smtClean="0">
                <a:solidFill>
                  <a:srgbClr val="F6CD36"/>
                </a:solidFill>
              </a:rPr>
              <a:t>Isocost</a:t>
            </a:r>
            <a:r>
              <a:rPr lang="en-US" sz="2000" dirty="0" smtClean="0">
                <a:solidFill>
                  <a:srgbClr val="F6CD36"/>
                </a:solidFill>
              </a:rPr>
              <a:t>:</a:t>
            </a:r>
          </a:p>
          <a:p>
            <a:r>
              <a:rPr lang="en-US" sz="2000" dirty="0" smtClean="0">
                <a:solidFill>
                  <a:srgbClr val="FF0000"/>
                </a:solidFill>
              </a:rPr>
              <a:t>IS2:kenaikan </a:t>
            </a:r>
            <a:r>
              <a:rPr lang="en-US" sz="2000" dirty="0" err="1" smtClean="0">
                <a:solidFill>
                  <a:srgbClr val="FF0000"/>
                </a:solidFill>
              </a:rPr>
              <a:t>biaya</a:t>
            </a:r>
            <a:r>
              <a:rPr lang="en-US" sz="2000" dirty="0" smtClean="0">
                <a:solidFill>
                  <a:srgbClr val="FF0000"/>
                </a:solidFill>
              </a:rPr>
              <a:t> </a:t>
            </a:r>
            <a:r>
              <a:rPr lang="en-US" sz="2000" dirty="0" err="1" smtClean="0">
                <a:solidFill>
                  <a:srgbClr val="FF0000"/>
                </a:solidFill>
              </a:rPr>
              <a:t>produksi</a:t>
            </a:r>
            <a:endParaRPr lang="en-US" sz="2000" dirty="0" smtClean="0">
              <a:solidFill>
                <a:srgbClr val="FF0000"/>
              </a:solidFill>
            </a:endParaRPr>
          </a:p>
          <a:p>
            <a:r>
              <a:rPr lang="en-US" sz="2000" dirty="0" smtClean="0">
                <a:solidFill>
                  <a:schemeClr val="accent6"/>
                </a:solidFill>
              </a:rPr>
              <a:t>IS3:Bunga </a:t>
            </a:r>
            <a:r>
              <a:rPr lang="en-US" sz="2000" dirty="0" err="1" smtClean="0">
                <a:solidFill>
                  <a:schemeClr val="accent6"/>
                </a:solidFill>
              </a:rPr>
              <a:t>Turun</a:t>
            </a:r>
            <a:endParaRPr lang="en-US" sz="2000" dirty="0">
              <a:solidFill>
                <a:schemeClr val="accent6"/>
              </a:solidFill>
            </a:endParaRPr>
          </a:p>
        </p:txBody>
      </p:sp>
      <p:sp>
        <p:nvSpPr>
          <p:cNvPr id="61" name="Line 16"/>
          <p:cNvSpPr>
            <a:spLocks noChangeShapeType="1"/>
          </p:cNvSpPr>
          <p:nvPr/>
        </p:nvSpPr>
        <p:spPr bwMode="auto">
          <a:xfrm rot="120000" flipH="1" flipV="1">
            <a:off x="6489170" y="5579979"/>
            <a:ext cx="1281567" cy="102737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62" name="Line 16"/>
          <p:cNvSpPr>
            <a:spLocks noChangeShapeType="1"/>
          </p:cNvSpPr>
          <p:nvPr/>
        </p:nvSpPr>
        <p:spPr bwMode="auto">
          <a:xfrm rot="120000" flipH="1" flipV="1">
            <a:off x="6514025" y="5191197"/>
            <a:ext cx="1740679" cy="1408258"/>
          </a:xfrm>
          <a:prstGeom prst="line">
            <a:avLst/>
          </a:prstGeom>
          <a:ln w="38100">
            <a:solidFill>
              <a:srgbClr val="FF0000"/>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63" name="Text Box 17"/>
          <p:cNvSpPr txBox="1">
            <a:spLocks noChangeArrowheads="1"/>
          </p:cNvSpPr>
          <p:nvPr/>
        </p:nvSpPr>
        <p:spPr bwMode="auto">
          <a:xfrm>
            <a:off x="7523820" y="5410200"/>
            <a:ext cx="609599"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Is</a:t>
            </a:r>
            <a:r>
              <a:rPr lang="en-US" sz="1600" dirty="0" smtClean="0">
                <a:solidFill>
                  <a:srgbClr val="FF0000"/>
                </a:solidFill>
              </a:rPr>
              <a:t>2</a:t>
            </a:r>
            <a:endParaRPr lang="en-US" sz="2200" dirty="0">
              <a:solidFill>
                <a:srgbClr val="FF0000"/>
              </a:solidFill>
            </a:endParaRPr>
          </a:p>
        </p:txBody>
      </p:sp>
      <p:cxnSp>
        <p:nvCxnSpPr>
          <p:cNvPr id="64" name="Straight Arrow Connector 63"/>
          <p:cNvCxnSpPr/>
          <p:nvPr/>
        </p:nvCxnSpPr>
        <p:spPr>
          <a:xfrm>
            <a:off x="7559040" y="6399212"/>
            <a:ext cx="365760" cy="1588"/>
          </a:xfrm>
          <a:prstGeom prst="straightConnector1">
            <a:avLst/>
          </a:prstGeom>
          <a:ln>
            <a:solidFill>
              <a:srgbClr val="00FFFF"/>
            </a:solidFill>
            <a:tailEnd type="arrow"/>
          </a:ln>
        </p:spPr>
        <p:style>
          <a:lnRef idx="3">
            <a:schemeClr val="accent2"/>
          </a:lnRef>
          <a:fillRef idx="0">
            <a:schemeClr val="accent2"/>
          </a:fillRef>
          <a:effectRef idx="2">
            <a:schemeClr val="accent2"/>
          </a:effectRef>
          <a:fontRef idx="minor">
            <a:schemeClr val="tx1"/>
          </a:fontRef>
        </p:style>
      </p:cxnSp>
      <p:sp>
        <p:nvSpPr>
          <p:cNvPr id="65" name="Line 16"/>
          <p:cNvSpPr>
            <a:spLocks noChangeShapeType="1"/>
          </p:cNvSpPr>
          <p:nvPr/>
        </p:nvSpPr>
        <p:spPr bwMode="auto">
          <a:xfrm rot="120000" flipH="1" flipV="1">
            <a:off x="6520063" y="5604143"/>
            <a:ext cx="2397992" cy="983712"/>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en-US">
              <a:solidFill>
                <a:srgbClr val="00FF99"/>
              </a:solidFill>
            </a:endParaRPr>
          </a:p>
        </p:txBody>
      </p:sp>
      <p:sp>
        <p:nvSpPr>
          <p:cNvPr id="66" name="Text Box 17"/>
          <p:cNvSpPr txBox="1">
            <a:spLocks noChangeArrowheads="1"/>
          </p:cNvSpPr>
          <p:nvPr/>
        </p:nvSpPr>
        <p:spPr bwMode="auto">
          <a:xfrm>
            <a:off x="8366760" y="6046113"/>
            <a:ext cx="609599" cy="430887"/>
          </a:xfrm>
          <a:prstGeom prst="rect">
            <a:avLst/>
          </a:prstGeom>
          <a:noFill/>
          <a:ln w="9525">
            <a:noFill/>
            <a:miter lim="800000"/>
            <a:headEnd/>
            <a:tailEnd/>
          </a:ln>
          <a:effectLst/>
        </p:spPr>
        <p:txBody>
          <a:bodyPr wrap="square">
            <a:spAutoFit/>
          </a:bodyPr>
          <a:lstStyle/>
          <a:p>
            <a:r>
              <a:rPr lang="en-US" sz="2200" dirty="0" smtClean="0">
                <a:solidFill>
                  <a:schemeClr val="accent6"/>
                </a:solidFill>
              </a:rPr>
              <a:t>Is</a:t>
            </a:r>
            <a:r>
              <a:rPr lang="en-US" sz="1600" dirty="0" smtClean="0">
                <a:solidFill>
                  <a:schemeClr val="accent6"/>
                </a:solidFill>
              </a:rPr>
              <a:t>3</a:t>
            </a:r>
            <a:endParaRPr lang="en-US" sz="2200" dirty="0">
              <a:solidFill>
                <a:schemeClr val="accent6"/>
              </a:solidFill>
            </a:endParaRPr>
          </a:p>
        </p:txBody>
      </p:sp>
      <p:sp>
        <p:nvSpPr>
          <p:cNvPr id="67" name="Text Box 9"/>
          <p:cNvSpPr txBox="1">
            <a:spLocks noChangeArrowheads="1"/>
          </p:cNvSpPr>
          <p:nvPr/>
        </p:nvSpPr>
        <p:spPr bwMode="auto">
          <a:xfrm>
            <a:off x="6324600" y="4674513"/>
            <a:ext cx="3048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smtClean="0">
                <a:solidFill>
                  <a:srgbClr val="F6CD36"/>
                </a:solidFill>
              </a:rPr>
              <a:t>L</a:t>
            </a:r>
            <a:endParaRPr lang="en-US" sz="2200" dirty="0">
              <a:solidFill>
                <a:srgbClr val="F6CD36"/>
              </a:solidFill>
            </a:endParaRPr>
          </a:p>
        </p:txBody>
      </p:sp>
      <p:sp>
        <p:nvSpPr>
          <p:cNvPr id="68" name="Text Box 9"/>
          <p:cNvSpPr txBox="1">
            <a:spLocks noChangeArrowheads="1"/>
          </p:cNvSpPr>
          <p:nvPr/>
        </p:nvSpPr>
        <p:spPr bwMode="auto">
          <a:xfrm>
            <a:off x="8763000" y="6427113"/>
            <a:ext cx="3810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smtClean="0">
                <a:solidFill>
                  <a:srgbClr val="F6CD36"/>
                </a:solidFill>
              </a:rPr>
              <a:t>M</a:t>
            </a:r>
            <a:endParaRPr lang="en-US" sz="2200" dirty="0">
              <a:solidFill>
                <a:srgbClr val="F6CD36"/>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2000"/>
                                        <p:tgtEl>
                                          <p:spTgt spid="5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2000"/>
                                        <p:tgtEl>
                                          <p:spTgt spid="5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2000"/>
                                        <p:tgtEl>
                                          <p:spTgt spid="5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fade">
                                      <p:cBhvr>
                                        <p:cTn id="16" dur="2000"/>
                                        <p:tgtEl>
                                          <p:spTgt spid="6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fade">
                                      <p:cBhvr>
                                        <p:cTn id="19" dur="2000"/>
                                        <p:tgtEl>
                                          <p:spTgt spid="6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2000"/>
                                        <p:tgtEl>
                                          <p:spTgt spid="6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2000"/>
                                        <p:tgtEl>
                                          <p:spTgt spid="63"/>
                                        </p:tgtEl>
                                      </p:cBhvr>
                                    </p:animEffect>
                                  </p:childTnLst>
                                </p:cTn>
                              </p:par>
                              <p:par>
                                <p:cTn id="26" presetID="10" presetClass="entr" presetSubtype="0"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2000"/>
                                        <p:tgtEl>
                                          <p:spTgt spid="6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20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2000"/>
                                        <p:tgtEl>
                                          <p:spTgt spid="6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2000"/>
                                        <p:tgtEl>
                                          <p:spTgt spid="6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2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animBg="1"/>
      <p:bldP spid="59" grpId="0" animBg="1"/>
      <p:bldP spid="60" grpId="0" animBg="1"/>
      <p:bldP spid="61" grpId="0" animBg="1"/>
      <p:bldP spid="62" grpId="0" animBg="1"/>
      <p:bldP spid="63" grpId="0"/>
      <p:bldP spid="65" grpId="0" animBg="1"/>
      <p:bldP spid="66" grpId="0"/>
      <p:bldP spid="67" grpId="0" animBg="1"/>
      <p:bldP spid="6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c 44"/>
          <p:cNvSpPr/>
          <p:nvPr/>
        </p:nvSpPr>
        <p:spPr>
          <a:xfrm rot="10800000">
            <a:off x="990598" y="76201"/>
            <a:ext cx="3810002" cy="3657602"/>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6" name="Arc 45"/>
          <p:cNvSpPr/>
          <p:nvPr/>
        </p:nvSpPr>
        <p:spPr>
          <a:xfrm rot="10800000">
            <a:off x="1219198" y="304799"/>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7" name="Arc 46"/>
          <p:cNvSpPr/>
          <p:nvPr/>
        </p:nvSpPr>
        <p:spPr>
          <a:xfrm rot="10800000">
            <a:off x="1371600" y="76199"/>
            <a:ext cx="3352802" cy="3276601"/>
          </a:xfrm>
          <a:prstGeom prst="arc">
            <a:avLst>
              <a:gd name="adj1" fmla="val 16198094"/>
              <a:gd name="adj2" fmla="val 21539654"/>
            </a:avLst>
          </a:prstGeom>
          <a:ln>
            <a:solidFill>
              <a:srgbClr val="FB5763"/>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4" name="Rectangle 3"/>
          <p:cNvSpPr/>
          <p:nvPr/>
        </p:nvSpPr>
        <p:spPr>
          <a:xfrm>
            <a:off x="3352800" y="152400"/>
            <a:ext cx="5791200" cy="25908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smtClean="0">
                <a:solidFill>
                  <a:srgbClr val="00FFFF"/>
                </a:solidFill>
              </a:rPr>
              <a:t>Keseimbangan</a:t>
            </a:r>
            <a:r>
              <a:rPr lang="en-US" sz="2400" b="1" dirty="0" smtClean="0">
                <a:solidFill>
                  <a:srgbClr val="00FFFF"/>
                </a:solidFill>
              </a:rPr>
              <a:t> </a:t>
            </a:r>
            <a:r>
              <a:rPr lang="en-US" sz="2400" b="1" dirty="0" err="1" smtClean="0">
                <a:solidFill>
                  <a:srgbClr val="00FFFF"/>
                </a:solidFill>
              </a:rPr>
              <a:t>Produsen</a:t>
            </a:r>
            <a:endParaRPr lang="en-US" sz="2400" b="1" dirty="0" smtClean="0">
              <a:solidFill>
                <a:srgbClr val="00FFFF"/>
              </a:solidFill>
            </a:endParaRPr>
          </a:p>
          <a:p>
            <a:r>
              <a:rPr lang="en-US" sz="2400" dirty="0" err="1" smtClean="0">
                <a:solidFill>
                  <a:srgbClr val="FFFF00"/>
                </a:solidFill>
              </a:rPr>
              <a:t>Keseimbangan</a:t>
            </a:r>
            <a:r>
              <a:rPr lang="en-US" sz="2400" dirty="0" smtClean="0">
                <a:solidFill>
                  <a:srgbClr val="FFFF00"/>
                </a:solidFill>
              </a:rPr>
              <a:t> </a:t>
            </a:r>
            <a:r>
              <a:rPr lang="en-US" sz="2400" dirty="0" err="1" smtClean="0">
                <a:solidFill>
                  <a:srgbClr val="FFFF00"/>
                </a:solidFill>
              </a:rPr>
              <a:t>terjadi</a:t>
            </a:r>
            <a:r>
              <a:rPr lang="en-US" sz="2400" dirty="0" smtClean="0">
                <a:solidFill>
                  <a:srgbClr val="FFFF00"/>
                </a:solidFill>
              </a:rPr>
              <a:t> </a:t>
            </a:r>
            <a:r>
              <a:rPr lang="en-US" sz="2400" dirty="0" err="1" smtClean="0">
                <a:solidFill>
                  <a:srgbClr val="FFFF00"/>
                </a:solidFill>
              </a:rPr>
              <a:t>ketika</a:t>
            </a:r>
            <a:r>
              <a:rPr lang="en-US" sz="2400" dirty="0" smtClean="0">
                <a:solidFill>
                  <a:srgbClr val="FFFF00"/>
                </a:solidFill>
              </a:rPr>
              <a:t> </a:t>
            </a:r>
            <a:r>
              <a:rPr lang="en-US" sz="2400" dirty="0" err="1" smtClean="0">
                <a:solidFill>
                  <a:srgbClr val="FFFF00"/>
                </a:solidFill>
              </a:rPr>
              <a:t>kurva</a:t>
            </a:r>
            <a:r>
              <a:rPr lang="en-US" sz="2400" dirty="0" smtClean="0">
                <a:solidFill>
                  <a:srgbClr val="FFFF00"/>
                </a:solidFill>
              </a:rPr>
              <a:t> </a:t>
            </a:r>
            <a:r>
              <a:rPr lang="en-US" sz="2400" dirty="0" err="1" smtClean="0">
                <a:solidFill>
                  <a:srgbClr val="FFFF00"/>
                </a:solidFill>
              </a:rPr>
              <a:t>isocost</a:t>
            </a:r>
            <a:r>
              <a:rPr lang="en-US" sz="2400" dirty="0" smtClean="0">
                <a:solidFill>
                  <a:srgbClr val="FFFF00"/>
                </a:solidFill>
              </a:rPr>
              <a:t> (Is) </a:t>
            </a:r>
            <a:r>
              <a:rPr lang="en-US" sz="2400" dirty="0" err="1" smtClean="0">
                <a:solidFill>
                  <a:srgbClr val="FFFF00"/>
                </a:solidFill>
              </a:rPr>
              <a:t>besinggungan</a:t>
            </a:r>
            <a:r>
              <a:rPr lang="en-US" sz="2400" dirty="0" smtClean="0">
                <a:solidFill>
                  <a:srgbClr val="FFFF00"/>
                </a:solidFill>
              </a:rPr>
              <a:t> </a:t>
            </a:r>
            <a:r>
              <a:rPr lang="en-US" sz="2400" dirty="0" err="1" smtClean="0">
                <a:solidFill>
                  <a:srgbClr val="FFFF00"/>
                </a:solidFill>
              </a:rPr>
              <a:t>dengas</a:t>
            </a:r>
            <a:r>
              <a:rPr lang="en-US" sz="2400" dirty="0" smtClean="0">
                <a:solidFill>
                  <a:srgbClr val="FFFF00"/>
                </a:solidFill>
              </a:rPr>
              <a:t> </a:t>
            </a:r>
            <a:r>
              <a:rPr lang="en-US" sz="2400" dirty="0" err="1" smtClean="0">
                <a:solidFill>
                  <a:srgbClr val="FFFF00"/>
                </a:solidFill>
              </a:rPr>
              <a:t>kurva</a:t>
            </a:r>
            <a:r>
              <a:rPr lang="en-US" sz="2400" dirty="0" smtClean="0">
                <a:solidFill>
                  <a:srgbClr val="FFFF00"/>
                </a:solidFill>
              </a:rPr>
              <a:t> </a:t>
            </a:r>
            <a:r>
              <a:rPr lang="en-US" sz="2400" dirty="0" err="1" smtClean="0">
                <a:solidFill>
                  <a:srgbClr val="FFFF00"/>
                </a:solidFill>
              </a:rPr>
              <a:t>isoquant</a:t>
            </a:r>
            <a:r>
              <a:rPr lang="en-US" sz="2400" dirty="0" smtClean="0">
                <a:solidFill>
                  <a:srgbClr val="FFFF00"/>
                </a:solidFill>
              </a:rPr>
              <a:t> (</a:t>
            </a:r>
            <a:r>
              <a:rPr lang="en-US" sz="2400" dirty="0" err="1" smtClean="0">
                <a:solidFill>
                  <a:srgbClr val="FFFF00"/>
                </a:solidFill>
              </a:rPr>
              <a:t>Iq</a:t>
            </a:r>
            <a:r>
              <a:rPr lang="en-US" sz="2400" dirty="0" smtClean="0">
                <a:solidFill>
                  <a:srgbClr val="FFFF00"/>
                </a:solidFill>
              </a:rPr>
              <a:t>) </a:t>
            </a:r>
            <a:r>
              <a:rPr lang="en-US" sz="2400" dirty="0" err="1" smtClean="0">
                <a:solidFill>
                  <a:srgbClr val="FFFF00"/>
                </a:solidFill>
              </a:rPr>
              <a:t>selama</a:t>
            </a:r>
            <a:r>
              <a:rPr lang="en-US" sz="2400" dirty="0" smtClean="0">
                <a:solidFill>
                  <a:srgbClr val="FFFF00"/>
                </a:solidFill>
              </a:rPr>
              <a:t> </a:t>
            </a:r>
            <a:r>
              <a:rPr lang="en-US" sz="2400" dirty="0" err="1" smtClean="0">
                <a:solidFill>
                  <a:srgbClr val="FFFF00"/>
                </a:solidFill>
              </a:rPr>
              <a:t>kedua</a:t>
            </a:r>
            <a:r>
              <a:rPr lang="en-US" sz="2400" dirty="0" smtClean="0">
                <a:solidFill>
                  <a:srgbClr val="FFFF00"/>
                </a:solidFill>
              </a:rPr>
              <a:t> </a:t>
            </a:r>
            <a:r>
              <a:rPr lang="en-US" sz="2400" dirty="0" err="1" smtClean="0">
                <a:solidFill>
                  <a:srgbClr val="FFFF00"/>
                </a:solidFill>
              </a:rPr>
              <a:t>kurva</a:t>
            </a:r>
            <a:r>
              <a:rPr lang="en-US" sz="2400" dirty="0" smtClean="0">
                <a:solidFill>
                  <a:srgbClr val="FFFF00"/>
                </a:solidFill>
              </a:rPr>
              <a:t> </a:t>
            </a:r>
            <a:r>
              <a:rPr lang="en-US" sz="2400" dirty="0" err="1" smtClean="0">
                <a:solidFill>
                  <a:srgbClr val="FFFF00"/>
                </a:solidFill>
              </a:rPr>
              <a:t>itu</a:t>
            </a:r>
            <a:r>
              <a:rPr lang="en-US" sz="2400" dirty="0" smtClean="0">
                <a:solidFill>
                  <a:srgbClr val="FFFF00"/>
                </a:solidFill>
              </a:rPr>
              <a:t> </a:t>
            </a:r>
            <a:r>
              <a:rPr lang="en-US" sz="2400" dirty="0" err="1" smtClean="0">
                <a:solidFill>
                  <a:srgbClr val="FFFF00"/>
                </a:solidFill>
              </a:rPr>
              <a:t>berpotongan</a:t>
            </a:r>
            <a:r>
              <a:rPr lang="en-US" sz="2400" dirty="0" smtClean="0">
                <a:solidFill>
                  <a:srgbClr val="FFFF00"/>
                </a:solidFill>
              </a:rPr>
              <a:t> </a:t>
            </a:r>
            <a:r>
              <a:rPr lang="en-US" sz="2400" dirty="0" err="1" smtClean="0">
                <a:solidFill>
                  <a:srgbClr val="FFFF00"/>
                </a:solidFill>
              </a:rPr>
              <a:t>maka</a:t>
            </a:r>
            <a:r>
              <a:rPr lang="en-US" sz="2400" dirty="0" smtClean="0">
                <a:solidFill>
                  <a:srgbClr val="FFFF00"/>
                </a:solidFill>
              </a:rPr>
              <a:t> </a:t>
            </a:r>
            <a:r>
              <a:rPr lang="en-US" sz="2400" dirty="0" err="1" smtClean="0">
                <a:solidFill>
                  <a:srgbClr val="FFFF00"/>
                </a:solidFill>
              </a:rPr>
              <a:t>kombinasi</a:t>
            </a:r>
            <a:r>
              <a:rPr lang="en-US" sz="2400" dirty="0" smtClean="0">
                <a:solidFill>
                  <a:srgbClr val="FFFF00"/>
                </a:solidFill>
              </a:rPr>
              <a:t> </a:t>
            </a:r>
            <a:r>
              <a:rPr lang="en-US" sz="2400" dirty="0" err="1" smtClean="0">
                <a:solidFill>
                  <a:srgbClr val="FFFF00"/>
                </a:solidFill>
              </a:rPr>
              <a:t>penggunaan</a:t>
            </a:r>
            <a:r>
              <a:rPr lang="en-US" sz="2400" dirty="0" smtClean="0">
                <a:solidFill>
                  <a:srgbClr val="FFFF00"/>
                </a:solidFill>
              </a:rPr>
              <a:t> </a:t>
            </a:r>
            <a:r>
              <a:rPr lang="en-US" sz="2400" dirty="0" err="1" smtClean="0">
                <a:solidFill>
                  <a:srgbClr val="FFFF00"/>
                </a:solidFill>
              </a:rPr>
              <a:t>kedua</a:t>
            </a:r>
            <a:r>
              <a:rPr lang="en-US" sz="2400" dirty="0" smtClean="0">
                <a:solidFill>
                  <a:srgbClr val="FFFF00"/>
                </a:solidFill>
              </a:rPr>
              <a:t> </a:t>
            </a:r>
            <a:r>
              <a:rPr lang="en-US" sz="2400" dirty="0" err="1" smtClean="0">
                <a:solidFill>
                  <a:srgbClr val="FFFF00"/>
                </a:solidFill>
              </a:rPr>
              <a:t>faktor</a:t>
            </a:r>
            <a:r>
              <a:rPr lang="en-US" sz="2400" dirty="0" smtClean="0">
                <a:solidFill>
                  <a:srgbClr val="FFFF00"/>
                </a:solidFill>
              </a:rPr>
              <a:t> </a:t>
            </a:r>
            <a:r>
              <a:rPr lang="en-US" sz="2400" dirty="0" err="1" smtClean="0">
                <a:solidFill>
                  <a:srgbClr val="FFFF00"/>
                </a:solidFill>
              </a:rPr>
              <a:t>produksi</a:t>
            </a:r>
            <a:r>
              <a:rPr lang="en-US" sz="2400" dirty="0" smtClean="0">
                <a:solidFill>
                  <a:srgbClr val="FFFF00"/>
                </a:solidFill>
              </a:rPr>
              <a:t> </a:t>
            </a:r>
            <a:r>
              <a:rPr lang="en-US" sz="2400" dirty="0" err="1" smtClean="0">
                <a:solidFill>
                  <a:srgbClr val="FFFF00"/>
                </a:solidFill>
              </a:rPr>
              <a:t>tsb</a:t>
            </a:r>
            <a:r>
              <a:rPr lang="en-US" sz="2400" dirty="0" smtClean="0">
                <a:solidFill>
                  <a:srgbClr val="FFFF00"/>
                </a:solidFill>
              </a:rPr>
              <a:t> </a:t>
            </a:r>
            <a:r>
              <a:rPr lang="en-US" sz="2400" dirty="0" err="1" smtClean="0">
                <a:solidFill>
                  <a:srgbClr val="FFFF00"/>
                </a:solidFill>
              </a:rPr>
              <a:t>belum</a:t>
            </a:r>
            <a:r>
              <a:rPr lang="en-US" sz="2400" dirty="0" smtClean="0">
                <a:solidFill>
                  <a:srgbClr val="FFFF00"/>
                </a:solidFill>
              </a:rPr>
              <a:t> optimal</a:t>
            </a:r>
          </a:p>
        </p:txBody>
      </p:sp>
      <p:sp>
        <p:nvSpPr>
          <p:cNvPr id="8" name="Text Box 18"/>
          <p:cNvSpPr txBox="1">
            <a:spLocks noChangeArrowheads="1"/>
          </p:cNvSpPr>
          <p:nvPr/>
        </p:nvSpPr>
        <p:spPr bwMode="auto">
          <a:xfrm>
            <a:off x="0" y="2209800"/>
            <a:ext cx="470000"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10</a:t>
            </a:r>
            <a:endParaRPr lang="en-US" sz="2200" dirty="0">
              <a:solidFill>
                <a:srgbClr val="00CC99"/>
              </a:solidFill>
            </a:endParaRPr>
          </a:p>
        </p:txBody>
      </p:sp>
      <p:sp>
        <p:nvSpPr>
          <p:cNvPr id="11" name="Text Box 17"/>
          <p:cNvSpPr txBox="1">
            <a:spLocks noChangeArrowheads="1"/>
          </p:cNvSpPr>
          <p:nvPr/>
        </p:nvSpPr>
        <p:spPr bwMode="auto">
          <a:xfrm>
            <a:off x="533400" y="1676400"/>
            <a:ext cx="457199" cy="430887"/>
          </a:xfrm>
          <a:prstGeom prst="rect">
            <a:avLst/>
          </a:prstGeom>
          <a:noFill/>
          <a:ln w="9525">
            <a:noFill/>
            <a:miter lim="800000"/>
            <a:headEnd/>
            <a:tailEnd/>
          </a:ln>
          <a:effectLst/>
        </p:spPr>
        <p:txBody>
          <a:bodyPr wrap="square">
            <a:spAutoFit/>
          </a:bodyPr>
          <a:lstStyle/>
          <a:p>
            <a:r>
              <a:rPr lang="en-US" sz="2200" dirty="0" smtClean="0">
                <a:solidFill>
                  <a:srgbClr val="CCFF33"/>
                </a:solidFill>
              </a:rPr>
              <a:t>Is</a:t>
            </a:r>
            <a:endParaRPr lang="en-US" sz="2200" dirty="0">
              <a:solidFill>
                <a:srgbClr val="CCFF33"/>
              </a:solidFill>
            </a:endParaRPr>
          </a:p>
        </p:txBody>
      </p:sp>
      <p:sp>
        <p:nvSpPr>
          <p:cNvPr id="12" name="Line 6"/>
          <p:cNvSpPr>
            <a:spLocks noChangeShapeType="1"/>
          </p:cNvSpPr>
          <p:nvPr/>
        </p:nvSpPr>
        <p:spPr bwMode="auto">
          <a:xfrm>
            <a:off x="457201" y="1600200"/>
            <a:ext cx="0" cy="26517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4191000"/>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1321713"/>
            <a:ext cx="303288"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L</a:t>
            </a:r>
            <a:endParaRPr lang="en-US" sz="2200" dirty="0">
              <a:solidFill>
                <a:srgbClr val="F6CD36"/>
              </a:solidFill>
            </a:endParaRPr>
          </a:p>
        </p:txBody>
      </p:sp>
      <p:sp>
        <p:nvSpPr>
          <p:cNvPr id="15" name="Text Box 12"/>
          <p:cNvSpPr txBox="1">
            <a:spLocks noChangeArrowheads="1"/>
          </p:cNvSpPr>
          <p:nvPr/>
        </p:nvSpPr>
        <p:spPr bwMode="auto">
          <a:xfrm>
            <a:off x="3429000" y="3760113"/>
            <a:ext cx="920445" cy="430887"/>
          </a:xfrm>
          <a:prstGeom prst="rect">
            <a:avLst/>
          </a:prstGeom>
          <a:noFill/>
          <a:ln w="9525">
            <a:solidFill>
              <a:srgbClr val="FF00FF"/>
            </a:solidFill>
            <a:miter lim="800000"/>
            <a:headEnd/>
            <a:tailEnd/>
          </a:ln>
          <a:effectLst/>
        </p:spPr>
        <p:txBody>
          <a:bodyPr wrap="none">
            <a:spAutoFit/>
          </a:bodyPr>
          <a:lstStyle/>
          <a:p>
            <a:r>
              <a:rPr lang="en-US" sz="2200" dirty="0" smtClean="0">
                <a:solidFill>
                  <a:srgbClr val="00FFFF"/>
                </a:solidFill>
              </a:rPr>
              <a:t>Modal</a:t>
            </a:r>
            <a:endParaRPr lang="en-US" sz="2200" dirty="0">
              <a:solidFill>
                <a:srgbClr val="00FFFF"/>
              </a:solidFill>
            </a:endParaRPr>
          </a:p>
        </p:txBody>
      </p:sp>
      <p:sp>
        <p:nvSpPr>
          <p:cNvPr id="20" name="Line 16"/>
          <p:cNvSpPr>
            <a:spLocks noChangeShapeType="1"/>
          </p:cNvSpPr>
          <p:nvPr/>
        </p:nvSpPr>
        <p:spPr bwMode="auto">
          <a:xfrm rot="120000" flipH="1" flipV="1">
            <a:off x="1628909" y="3097590"/>
            <a:ext cx="45719" cy="10972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1633028" y="2743200"/>
            <a:ext cx="348172" cy="430887"/>
          </a:xfrm>
          <a:prstGeom prst="rect">
            <a:avLst/>
          </a:prstGeom>
          <a:noFill/>
          <a:ln w="9525">
            <a:noFill/>
            <a:miter lim="800000"/>
            <a:headEnd/>
            <a:tailEnd/>
          </a:ln>
          <a:effectLst/>
        </p:spPr>
        <p:txBody>
          <a:bodyPr wrap="none">
            <a:spAutoFit/>
          </a:bodyPr>
          <a:lstStyle/>
          <a:p>
            <a:r>
              <a:rPr lang="en-US" sz="2200" dirty="0" smtClean="0">
                <a:solidFill>
                  <a:srgbClr val="FFFF00"/>
                </a:solidFill>
              </a:rPr>
              <a:t>A</a:t>
            </a:r>
            <a:endParaRPr lang="en-US" sz="2200" dirty="0">
              <a:solidFill>
                <a:srgbClr val="FFFF00"/>
              </a:solidFill>
            </a:endParaRPr>
          </a:p>
        </p:txBody>
      </p:sp>
      <p:sp>
        <p:nvSpPr>
          <p:cNvPr id="22" name="Line 16"/>
          <p:cNvSpPr>
            <a:spLocks noChangeShapeType="1"/>
          </p:cNvSpPr>
          <p:nvPr/>
        </p:nvSpPr>
        <p:spPr bwMode="auto">
          <a:xfrm rot="120000" flipV="1">
            <a:off x="457627" y="3119135"/>
            <a:ext cx="1218458"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496" y="3579450"/>
            <a:ext cx="164592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4" name="Line 16"/>
          <p:cNvSpPr>
            <a:spLocks noChangeShapeType="1"/>
          </p:cNvSpPr>
          <p:nvPr/>
        </p:nvSpPr>
        <p:spPr bwMode="auto">
          <a:xfrm rot="120000" flipH="1" flipV="1">
            <a:off x="2152928" y="3539467"/>
            <a:ext cx="45719" cy="6400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5" name="Line 16"/>
          <p:cNvSpPr>
            <a:spLocks noChangeShapeType="1"/>
          </p:cNvSpPr>
          <p:nvPr/>
        </p:nvSpPr>
        <p:spPr bwMode="auto">
          <a:xfrm rot="180000" flipH="1" flipV="1">
            <a:off x="1008093" y="2489440"/>
            <a:ext cx="89505" cy="173736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6" name="Line 16"/>
          <p:cNvSpPr>
            <a:spLocks noChangeShapeType="1"/>
          </p:cNvSpPr>
          <p:nvPr/>
        </p:nvSpPr>
        <p:spPr bwMode="auto">
          <a:xfrm rot="120000" flipV="1">
            <a:off x="457832" y="2421644"/>
            <a:ext cx="548640"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7" name="Text Box 18"/>
          <p:cNvSpPr txBox="1">
            <a:spLocks noChangeArrowheads="1"/>
          </p:cNvSpPr>
          <p:nvPr/>
        </p:nvSpPr>
        <p:spPr bwMode="auto">
          <a:xfrm>
            <a:off x="2090228" y="3200400"/>
            <a:ext cx="338554"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B</a:t>
            </a:r>
            <a:endParaRPr lang="en-US" sz="2200" dirty="0">
              <a:solidFill>
                <a:srgbClr val="00FFFF"/>
              </a:solidFill>
            </a:endParaRPr>
          </a:p>
        </p:txBody>
      </p:sp>
      <p:sp>
        <p:nvSpPr>
          <p:cNvPr id="28" name="Text Box 18"/>
          <p:cNvSpPr txBox="1">
            <a:spLocks noChangeArrowheads="1"/>
          </p:cNvSpPr>
          <p:nvPr/>
        </p:nvSpPr>
        <p:spPr bwMode="auto">
          <a:xfrm>
            <a:off x="1033046" y="2133600"/>
            <a:ext cx="335348" cy="430887"/>
          </a:xfrm>
          <a:prstGeom prst="rect">
            <a:avLst/>
          </a:prstGeom>
          <a:noFill/>
          <a:ln w="9525">
            <a:noFill/>
            <a:miter lim="800000"/>
            <a:headEnd/>
            <a:tailEnd/>
          </a:ln>
          <a:effectLst/>
        </p:spPr>
        <p:txBody>
          <a:bodyPr wrap="none">
            <a:spAutoFit/>
          </a:bodyPr>
          <a:lstStyle/>
          <a:p>
            <a:r>
              <a:rPr lang="en-US" sz="2200" dirty="0" smtClean="0">
                <a:solidFill>
                  <a:srgbClr val="00FFFF"/>
                </a:solidFill>
              </a:rPr>
              <a:t>C</a:t>
            </a:r>
            <a:endParaRPr lang="en-US" sz="2200" dirty="0">
              <a:solidFill>
                <a:srgbClr val="00FFFF"/>
              </a:solidFill>
            </a:endParaRPr>
          </a:p>
        </p:txBody>
      </p:sp>
      <p:sp>
        <p:nvSpPr>
          <p:cNvPr id="30" name="Line 16"/>
          <p:cNvSpPr>
            <a:spLocks noChangeShapeType="1"/>
          </p:cNvSpPr>
          <p:nvPr/>
        </p:nvSpPr>
        <p:spPr bwMode="auto">
          <a:xfrm rot="120000" flipH="1" flipV="1">
            <a:off x="416676" y="1869409"/>
            <a:ext cx="2367047" cy="2280981"/>
          </a:xfrm>
          <a:prstGeom prst="line">
            <a:avLst/>
          </a:prstGeom>
          <a:ln>
            <a:solidFill>
              <a:srgbClr val="CCFF33"/>
            </a:solidFill>
            <a:prstDash val="solid"/>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31" name="Text Box 18"/>
          <p:cNvSpPr txBox="1">
            <a:spLocks noChangeArrowheads="1"/>
          </p:cNvSpPr>
          <p:nvPr/>
        </p:nvSpPr>
        <p:spPr bwMode="auto">
          <a:xfrm>
            <a:off x="129866" y="28194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8</a:t>
            </a:r>
            <a:endParaRPr lang="en-US" sz="2200" dirty="0">
              <a:solidFill>
                <a:srgbClr val="00CC99"/>
              </a:solidFill>
            </a:endParaRPr>
          </a:p>
        </p:txBody>
      </p:sp>
      <p:sp>
        <p:nvSpPr>
          <p:cNvPr id="32" name="Text Box 18"/>
          <p:cNvSpPr txBox="1">
            <a:spLocks noChangeArrowheads="1"/>
          </p:cNvSpPr>
          <p:nvPr/>
        </p:nvSpPr>
        <p:spPr bwMode="auto">
          <a:xfrm>
            <a:off x="129866" y="3302913"/>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33" name="Text Box 18"/>
          <p:cNvSpPr txBox="1">
            <a:spLocks noChangeArrowheads="1"/>
          </p:cNvSpPr>
          <p:nvPr/>
        </p:nvSpPr>
        <p:spPr bwMode="auto">
          <a:xfrm>
            <a:off x="838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4</a:t>
            </a:r>
            <a:endParaRPr lang="en-US" sz="2200" dirty="0">
              <a:solidFill>
                <a:srgbClr val="00CC99"/>
              </a:solidFill>
            </a:endParaRPr>
          </a:p>
        </p:txBody>
      </p:sp>
      <p:sp>
        <p:nvSpPr>
          <p:cNvPr id="34" name="Text Box 18"/>
          <p:cNvSpPr txBox="1">
            <a:spLocks noChangeArrowheads="1"/>
          </p:cNvSpPr>
          <p:nvPr/>
        </p:nvSpPr>
        <p:spPr bwMode="auto">
          <a:xfrm>
            <a:off x="1501466"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5</a:t>
            </a:r>
            <a:endParaRPr lang="en-US" sz="2200" dirty="0">
              <a:solidFill>
                <a:srgbClr val="00CC99"/>
              </a:solidFill>
            </a:endParaRPr>
          </a:p>
        </p:txBody>
      </p:sp>
      <p:sp>
        <p:nvSpPr>
          <p:cNvPr id="35" name="Text Box 18"/>
          <p:cNvSpPr txBox="1">
            <a:spLocks noChangeArrowheads="1"/>
          </p:cNvSpPr>
          <p:nvPr/>
        </p:nvSpPr>
        <p:spPr bwMode="auto">
          <a:xfrm>
            <a:off x="1981200" y="4191000"/>
            <a:ext cx="327334" cy="430887"/>
          </a:xfrm>
          <a:prstGeom prst="rect">
            <a:avLst/>
          </a:prstGeom>
          <a:noFill/>
          <a:ln w="9525">
            <a:noFill/>
            <a:miter lim="800000"/>
            <a:headEnd/>
            <a:tailEnd/>
          </a:ln>
          <a:effectLst/>
        </p:spPr>
        <p:txBody>
          <a:bodyPr wrap="none">
            <a:spAutoFit/>
          </a:bodyPr>
          <a:lstStyle/>
          <a:p>
            <a:r>
              <a:rPr lang="en-US" sz="2200" dirty="0" smtClean="0">
                <a:solidFill>
                  <a:srgbClr val="00CC99"/>
                </a:solidFill>
              </a:rPr>
              <a:t>6</a:t>
            </a:r>
            <a:endParaRPr lang="en-US" sz="2200" dirty="0">
              <a:solidFill>
                <a:srgbClr val="00CC99"/>
              </a:solidFill>
            </a:endParaRPr>
          </a:p>
        </p:txBody>
      </p:sp>
      <p:sp>
        <p:nvSpPr>
          <p:cNvPr id="77" name="Rectangle 76"/>
          <p:cNvSpPr/>
          <p:nvPr/>
        </p:nvSpPr>
        <p:spPr>
          <a:xfrm>
            <a:off x="4191000" y="4419600"/>
            <a:ext cx="4572000" cy="1938992"/>
          </a:xfrm>
          <a:prstGeom prst="rect">
            <a:avLst/>
          </a:prstGeom>
          <a:ln>
            <a:solidFill>
              <a:srgbClr val="00FFFF"/>
            </a:solidFill>
          </a:ln>
        </p:spPr>
        <p:txBody>
          <a:bodyPr wrap="square">
            <a:spAutoFit/>
          </a:bodyPr>
          <a:lstStyle/>
          <a:p>
            <a:r>
              <a:rPr lang="en-US" sz="2000" dirty="0" err="1" smtClean="0">
                <a:solidFill>
                  <a:srgbClr val="CCFF33"/>
                </a:solidFill>
              </a:rPr>
              <a:t>Keseimbangan</a:t>
            </a:r>
            <a:r>
              <a:rPr lang="en-US" sz="2000" dirty="0" smtClean="0">
                <a:solidFill>
                  <a:srgbClr val="CCFF33"/>
                </a:solidFill>
              </a:rPr>
              <a:t> </a:t>
            </a:r>
            <a:r>
              <a:rPr lang="en-US" sz="2000" dirty="0" err="1" smtClean="0">
                <a:solidFill>
                  <a:srgbClr val="CCFF33"/>
                </a:solidFill>
              </a:rPr>
              <a:t>Produsen</a:t>
            </a:r>
            <a:r>
              <a:rPr lang="en-US" sz="2000" dirty="0" smtClean="0">
                <a:solidFill>
                  <a:srgbClr val="CCFF33"/>
                </a:solidFill>
              </a:rPr>
              <a:t> </a:t>
            </a:r>
            <a:r>
              <a:rPr lang="en-US" sz="2000" dirty="0" err="1" smtClean="0">
                <a:solidFill>
                  <a:srgbClr val="CCFF33"/>
                </a:solidFill>
              </a:rPr>
              <a:t>terjadi</a:t>
            </a:r>
            <a:r>
              <a:rPr lang="en-US" sz="2000" dirty="0" smtClean="0">
                <a:solidFill>
                  <a:srgbClr val="CCFF33"/>
                </a:solidFill>
              </a:rPr>
              <a:t> </a:t>
            </a:r>
            <a:r>
              <a:rPr lang="en-US" sz="2000" dirty="0" err="1" smtClean="0">
                <a:solidFill>
                  <a:srgbClr val="CCFF33"/>
                </a:solidFill>
              </a:rPr>
              <a:t>di</a:t>
            </a:r>
            <a:r>
              <a:rPr lang="en-US" sz="2000" dirty="0" smtClean="0">
                <a:solidFill>
                  <a:srgbClr val="CCFF33"/>
                </a:solidFill>
              </a:rPr>
              <a:t> </a:t>
            </a:r>
            <a:r>
              <a:rPr lang="en-US" sz="2000" dirty="0" err="1" smtClean="0">
                <a:solidFill>
                  <a:srgbClr val="CCFF33"/>
                </a:solidFill>
              </a:rPr>
              <a:t>titik</a:t>
            </a:r>
            <a:r>
              <a:rPr lang="en-US" sz="2000" dirty="0" smtClean="0">
                <a:solidFill>
                  <a:srgbClr val="CCFF33"/>
                </a:solidFill>
              </a:rPr>
              <a:t> A </a:t>
            </a:r>
            <a:r>
              <a:rPr lang="en-US" sz="2000" dirty="0" err="1" smtClean="0">
                <a:solidFill>
                  <a:srgbClr val="CCFF33"/>
                </a:solidFill>
              </a:rPr>
              <a:t>dimana</a:t>
            </a:r>
            <a:r>
              <a:rPr lang="en-US" sz="2000" dirty="0" smtClean="0">
                <a:solidFill>
                  <a:srgbClr val="CCFF33"/>
                </a:solidFill>
              </a:rPr>
              <a:t> </a:t>
            </a:r>
            <a:r>
              <a:rPr lang="en-US" sz="2000" dirty="0" err="1" smtClean="0">
                <a:solidFill>
                  <a:srgbClr val="CCFF33"/>
                </a:solidFill>
              </a:rPr>
              <a:t>dimana</a:t>
            </a:r>
            <a:r>
              <a:rPr lang="en-US" sz="2000" dirty="0" smtClean="0">
                <a:solidFill>
                  <a:srgbClr val="CCFF33"/>
                </a:solidFill>
              </a:rPr>
              <a:t> Is </a:t>
            </a:r>
            <a:r>
              <a:rPr lang="en-US" sz="2000" dirty="0" err="1" smtClean="0">
                <a:solidFill>
                  <a:srgbClr val="CCFF33"/>
                </a:solidFill>
              </a:rPr>
              <a:t>nersingungan</a:t>
            </a:r>
            <a:r>
              <a:rPr lang="en-US" sz="2000" dirty="0" smtClean="0">
                <a:solidFill>
                  <a:srgbClr val="CCFF33"/>
                </a:solidFill>
              </a:rPr>
              <a:t> </a:t>
            </a:r>
            <a:r>
              <a:rPr lang="en-US" sz="2000" dirty="0" smtClean="0">
                <a:solidFill>
                  <a:srgbClr val="FF0000"/>
                </a:solidFill>
              </a:rPr>
              <a:t>Iq</a:t>
            </a:r>
            <a:r>
              <a:rPr lang="en-US" sz="1600" dirty="0" smtClean="0">
                <a:solidFill>
                  <a:srgbClr val="FF0000"/>
                </a:solidFill>
              </a:rPr>
              <a:t>2. </a:t>
            </a:r>
            <a:r>
              <a:rPr lang="en-US" sz="2000" dirty="0" err="1" smtClean="0">
                <a:solidFill>
                  <a:srgbClr val="CCFF33"/>
                </a:solidFill>
              </a:rPr>
              <a:t>dimana</a:t>
            </a:r>
            <a:r>
              <a:rPr lang="en-US" sz="2000" dirty="0" smtClean="0">
                <a:solidFill>
                  <a:srgbClr val="CCFF33"/>
                </a:solidFill>
              </a:rPr>
              <a:t> </a:t>
            </a:r>
            <a:r>
              <a:rPr lang="en-US" sz="2000" dirty="0" err="1" smtClean="0">
                <a:solidFill>
                  <a:srgbClr val="CCFF33"/>
                </a:solidFill>
              </a:rPr>
              <a:t>kedua</a:t>
            </a:r>
            <a:r>
              <a:rPr lang="en-US" sz="2000" dirty="0" smtClean="0">
                <a:solidFill>
                  <a:srgbClr val="CCFF33"/>
                </a:solidFill>
              </a:rPr>
              <a:t> </a:t>
            </a:r>
            <a:r>
              <a:rPr lang="en-US" sz="2000" dirty="0" err="1" smtClean="0">
                <a:solidFill>
                  <a:srgbClr val="CCFF33"/>
                </a:solidFill>
              </a:rPr>
              <a:t>faktor</a:t>
            </a:r>
            <a:r>
              <a:rPr lang="en-US" sz="2000" dirty="0" smtClean="0">
                <a:solidFill>
                  <a:srgbClr val="CCFF33"/>
                </a:solidFill>
              </a:rPr>
              <a:t> </a:t>
            </a:r>
            <a:r>
              <a:rPr lang="en-US" sz="2000" dirty="0" err="1" smtClean="0">
                <a:solidFill>
                  <a:srgbClr val="CCFF33"/>
                </a:solidFill>
              </a:rPr>
              <a:t>telah</a:t>
            </a:r>
            <a:r>
              <a:rPr lang="en-US" sz="2000" dirty="0" smtClean="0">
                <a:solidFill>
                  <a:srgbClr val="CCFF33"/>
                </a:solidFill>
              </a:rPr>
              <a:t> </a:t>
            </a:r>
            <a:r>
              <a:rPr lang="en-US" sz="2000" dirty="0" err="1" smtClean="0">
                <a:solidFill>
                  <a:srgbClr val="CCFF33"/>
                </a:solidFill>
              </a:rPr>
              <a:t>digunakan</a:t>
            </a:r>
            <a:r>
              <a:rPr lang="en-US" sz="2000" dirty="0" smtClean="0">
                <a:solidFill>
                  <a:srgbClr val="CCFF33"/>
                </a:solidFill>
              </a:rPr>
              <a:t> </a:t>
            </a:r>
            <a:r>
              <a:rPr lang="en-US" sz="2000" dirty="0" err="1" smtClean="0">
                <a:solidFill>
                  <a:srgbClr val="CCFF33"/>
                </a:solidFill>
              </a:rPr>
              <a:t>secara</a:t>
            </a:r>
            <a:r>
              <a:rPr lang="en-US" sz="2000" dirty="0" smtClean="0">
                <a:solidFill>
                  <a:srgbClr val="CCFF33"/>
                </a:solidFill>
              </a:rPr>
              <a:t> optimal. </a:t>
            </a:r>
            <a:r>
              <a:rPr lang="en-US" sz="2000" dirty="0" smtClean="0">
                <a:solidFill>
                  <a:srgbClr val="FF0000"/>
                </a:solidFill>
              </a:rPr>
              <a:t>Iq</a:t>
            </a:r>
            <a:r>
              <a:rPr lang="en-US" sz="1600" dirty="0" smtClean="0">
                <a:solidFill>
                  <a:srgbClr val="FF0000"/>
                </a:solidFill>
              </a:rPr>
              <a:t>1</a:t>
            </a:r>
            <a:r>
              <a:rPr lang="en-US" sz="2000" dirty="0" smtClean="0">
                <a:solidFill>
                  <a:srgbClr val="CCFF33"/>
                </a:solidFill>
              </a:rPr>
              <a:t> </a:t>
            </a:r>
            <a:r>
              <a:rPr lang="en-US" sz="2000" dirty="0" err="1" smtClean="0">
                <a:solidFill>
                  <a:srgbClr val="CCFF33"/>
                </a:solidFill>
              </a:rPr>
              <a:t>Belum</a:t>
            </a:r>
            <a:r>
              <a:rPr lang="en-US" sz="2000" dirty="0" smtClean="0">
                <a:solidFill>
                  <a:srgbClr val="CCFF33"/>
                </a:solidFill>
              </a:rPr>
              <a:t> </a:t>
            </a:r>
            <a:r>
              <a:rPr lang="en-US" sz="2000" dirty="0" err="1" smtClean="0">
                <a:solidFill>
                  <a:srgbClr val="CCFF33"/>
                </a:solidFill>
              </a:rPr>
              <a:t>menunjukan</a:t>
            </a:r>
            <a:r>
              <a:rPr lang="en-US" sz="2000" dirty="0" smtClean="0">
                <a:solidFill>
                  <a:srgbClr val="CCFF33"/>
                </a:solidFill>
              </a:rPr>
              <a:t> </a:t>
            </a:r>
            <a:r>
              <a:rPr lang="en-US" sz="2000" dirty="0" err="1" smtClean="0">
                <a:solidFill>
                  <a:srgbClr val="CCFF33"/>
                </a:solidFill>
              </a:rPr>
              <a:t>hasil</a:t>
            </a:r>
            <a:r>
              <a:rPr lang="en-US" sz="2000" dirty="0" smtClean="0">
                <a:solidFill>
                  <a:srgbClr val="CCFF33"/>
                </a:solidFill>
              </a:rPr>
              <a:t> yang optimal. </a:t>
            </a:r>
            <a:r>
              <a:rPr lang="en-US" sz="2000" dirty="0" smtClean="0">
                <a:solidFill>
                  <a:srgbClr val="FF0000"/>
                </a:solidFill>
              </a:rPr>
              <a:t>Iq</a:t>
            </a:r>
            <a:r>
              <a:rPr lang="en-US" sz="1600" dirty="0" smtClean="0">
                <a:solidFill>
                  <a:srgbClr val="FF0000"/>
                </a:solidFill>
              </a:rPr>
              <a:t>3</a:t>
            </a:r>
            <a:r>
              <a:rPr lang="en-US" sz="2000" dirty="0" smtClean="0">
                <a:solidFill>
                  <a:srgbClr val="CCFF33"/>
                </a:solidFill>
              </a:rPr>
              <a:t> </a:t>
            </a:r>
            <a:r>
              <a:rPr lang="en-US" sz="2000" dirty="0" err="1" smtClean="0">
                <a:solidFill>
                  <a:srgbClr val="CCFF33"/>
                </a:solidFill>
              </a:rPr>
              <a:t>Tidak</a:t>
            </a:r>
            <a:r>
              <a:rPr lang="en-US" sz="2000" dirty="0" smtClean="0">
                <a:solidFill>
                  <a:srgbClr val="CCFF33"/>
                </a:solidFill>
              </a:rPr>
              <a:t> </a:t>
            </a:r>
            <a:r>
              <a:rPr lang="en-US" sz="2000" dirty="0" err="1" smtClean="0">
                <a:solidFill>
                  <a:srgbClr val="CCFF33"/>
                </a:solidFill>
              </a:rPr>
              <a:t>terjangkau</a:t>
            </a:r>
            <a:r>
              <a:rPr lang="en-US" sz="2000" dirty="0" smtClean="0">
                <a:solidFill>
                  <a:srgbClr val="CCFF33"/>
                </a:solidFill>
              </a:rPr>
              <a:t> </a:t>
            </a:r>
            <a:r>
              <a:rPr lang="en-US" sz="2000" dirty="0" err="1" smtClean="0">
                <a:solidFill>
                  <a:srgbClr val="CCFF33"/>
                </a:solidFill>
              </a:rPr>
              <a:t>oleh</a:t>
            </a:r>
            <a:r>
              <a:rPr lang="en-US" sz="2000" dirty="0" smtClean="0">
                <a:solidFill>
                  <a:srgbClr val="CCFF33"/>
                </a:solidFill>
              </a:rPr>
              <a:t> </a:t>
            </a:r>
            <a:r>
              <a:rPr lang="en-US" sz="2000" dirty="0" err="1" smtClean="0">
                <a:solidFill>
                  <a:srgbClr val="CCFF33"/>
                </a:solidFill>
              </a:rPr>
              <a:t>biaya</a:t>
            </a:r>
            <a:r>
              <a:rPr lang="en-US" sz="2000" dirty="0" smtClean="0">
                <a:solidFill>
                  <a:srgbClr val="CCFF33"/>
                </a:solidFill>
              </a:rPr>
              <a:t> </a:t>
            </a:r>
            <a:r>
              <a:rPr lang="en-US" sz="2000" dirty="0" err="1" smtClean="0">
                <a:solidFill>
                  <a:srgbClr val="CCFF33"/>
                </a:solidFill>
              </a:rPr>
              <a:t>produksi</a:t>
            </a:r>
            <a:r>
              <a:rPr lang="en-US" sz="2000" dirty="0" smtClean="0">
                <a:solidFill>
                  <a:srgbClr val="CCFF33"/>
                </a:solidFill>
              </a:rPr>
              <a:t> (</a:t>
            </a:r>
            <a:r>
              <a:rPr lang="en-US" sz="2000" dirty="0" err="1" smtClean="0">
                <a:solidFill>
                  <a:srgbClr val="CCFF33"/>
                </a:solidFill>
              </a:rPr>
              <a:t>Isocost</a:t>
            </a:r>
            <a:r>
              <a:rPr lang="en-US" sz="2000" dirty="0" smtClean="0">
                <a:solidFill>
                  <a:srgbClr val="CCFF33"/>
                </a:solidFill>
              </a:rPr>
              <a:t>)</a:t>
            </a:r>
            <a:endParaRPr lang="en-US" sz="2000" dirty="0">
              <a:solidFill>
                <a:srgbClr val="FF0000"/>
              </a:solidFill>
            </a:endParaRPr>
          </a:p>
        </p:txBody>
      </p:sp>
      <p:sp>
        <p:nvSpPr>
          <p:cNvPr id="48" name="Text Box 17"/>
          <p:cNvSpPr txBox="1">
            <a:spLocks noChangeArrowheads="1"/>
          </p:cNvSpPr>
          <p:nvPr/>
        </p:nvSpPr>
        <p:spPr bwMode="auto">
          <a:xfrm>
            <a:off x="2895600" y="3607713"/>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Iq</a:t>
            </a:r>
            <a:r>
              <a:rPr lang="en-US" sz="1600" dirty="0" smtClean="0">
                <a:solidFill>
                  <a:srgbClr val="FF0000"/>
                </a:solidFill>
              </a:rPr>
              <a:t>1</a:t>
            </a:r>
            <a:endParaRPr lang="en-US" sz="2200" dirty="0">
              <a:solidFill>
                <a:srgbClr val="FF0000"/>
              </a:solidFill>
            </a:endParaRPr>
          </a:p>
        </p:txBody>
      </p:sp>
      <p:sp>
        <p:nvSpPr>
          <p:cNvPr id="49" name="Text Box 17"/>
          <p:cNvSpPr txBox="1">
            <a:spLocks noChangeArrowheads="1"/>
          </p:cNvSpPr>
          <p:nvPr/>
        </p:nvSpPr>
        <p:spPr bwMode="auto">
          <a:xfrm>
            <a:off x="3124200" y="3048000"/>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Iq</a:t>
            </a:r>
            <a:r>
              <a:rPr lang="en-US" sz="1600" dirty="0" smtClean="0">
                <a:solidFill>
                  <a:srgbClr val="FF0000"/>
                </a:solidFill>
              </a:rPr>
              <a:t>3</a:t>
            </a:r>
            <a:endParaRPr lang="en-US" sz="2200" dirty="0">
              <a:solidFill>
                <a:srgbClr val="FF0000"/>
              </a:solidFill>
            </a:endParaRPr>
          </a:p>
        </p:txBody>
      </p:sp>
      <p:sp>
        <p:nvSpPr>
          <p:cNvPr id="50" name="Text Box 17"/>
          <p:cNvSpPr txBox="1">
            <a:spLocks noChangeArrowheads="1"/>
          </p:cNvSpPr>
          <p:nvPr/>
        </p:nvSpPr>
        <p:spPr bwMode="auto">
          <a:xfrm>
            <a:off x="914400" y="1626513"/>
            <a:ext cx="609600" cy="430887"/>
          </a:xfrm>
          <a:prstGeom prst="rect">
            <a:avLst/>
          </a:prstGeom>
          <a:noFill/>
          <a:ln w="9525">
            <a:noFill/>
            <a:miter lim="800000"/>
            <a:headEnd/>
            <a:tailEnd/>
          </a:ln>
          <a:effectLst/>
        </p:spPr>
        <p:txBody>
          <a:bodyPr wrap="square">
            <a:spAutoFit/>
          </a:bodyPr>
          <a:lstStyle/>
          <a:p>
            <a:r>
              <a:rPr lang="en-US" sz="2200" dirty="0" smtClean="0">
                <a:solidFill>
                  <a:srgbClr val="FF0000"/>
                </a:solidFill>
              </a:rPr>
              <a:t>Iq</a:t>
            </a:r>
            <a:r>
              <a:rPr lang="en-US" sz="1600" dirty="0" smtClean="0">
                <a:solidFill>
                  <a:srgbClr val="FF0000"/>
                </a:solidFill>
              </a:rPr>
              <a:t>2</a:t>
            </a:r>
            <a:endParaRPr lang="en-US" sz="22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43000"/>
            <a:ext cx="8458200" cy="4893647"/>
          </a:xfrm>
          <a:prstGeom prst="rect">
            <a:avLst/>
          </a:prstGeom>
          <a:ln>
            <a:solidFill>
              <a:srgbClr val="00FFFF"/>
            </a:solidFill>
          </a:ln>
        </p:spPr>
        <p:txBody>
          <a:bodyPr wrap="square">
            <a:spAutoFit/>
          </a:bodyPr>
          <a:lstStyle/>
          <a:p>
            <a:pPr marL="236538" indent="-236538">
              <a:buFont typeface="Wingdings" pitchFamily="2" charset="2"/>
              <a:buChar char="Ø"/>
            </a:pPr>
            <a:r>
              <a:rPr lang="en-US" sz="2400" dirty="0" err="1" smtClean="0">
                <a:solidFill>
                  <a:srgbClr val="00FFFF"/>
                </a:solidFill>
              </a:rPr>
              <a:t>Ekstensifikasi</a:t>
            </a:r>
            <a:r>
              <a:rPr lang="en-US" sz="2400" dirty="0" smtClean="0">
                <a:solidFill>
                  <a:srgbClr val="00FFFF"/>
                </a:solidFill>
              </a:rPr>
              <a:t>: </a:t>
            </a:r>
            <a:r>
              <a:rPr lang="en-US" sz="2400" dirty="0" err="1" smtClean="0">
                <a:solidFill>
                  <a:srgbClr val="00FFFF"/>
                </a:solidFill>
              </a:rPr>
              <a:t>Menembah</a:t>
            </a:r>
            <a:r>
              <a:rPr lang="en-US" sz="2400" dirty="0" smtClean="0">
                <a:solidFill>
                  <a:srgbClr val="00FFFF"/>
                </a:solidFill>
              </a:rPr>
              <a:t> </a:t>
            </a:r>
            <a:r>
              <a:rPr lang="en-US" sz="2400" dirty="0" err="1" smtClean="0">
                <a:solidFill>
                  <a:srgbClr val="00FFFF"/>
                </a:solidFill>
              </a:rPr>
              <a:t>jumlah</a:t>
            </a:r>
            <a:r>
              <a:rPr lang="en-US" sz="2400" dirty="0" smtClean="0">
                <a:solidFill>
                  <a:srgbClr val="00FFFF"/>
                </a:solidFill>
              </a:rPr>
              <a:t> </a:t>
            </a:r>
            <a:r>
              <a:rPr lang="en-US" sz="2400" dirty="0" err="1" smtClean="0">
                <a:solidFill>
                  <a:srgbClr val="00FFFF"/>
                </a:solidFill>
              </a:rPr>
              <a:t>faktor</a:t>
            </a:r>
            <a:r>
              <a:rPr lang="en-US" sz="2400" dirty="0" smtClean="0">
                <a:solidFill>
                  <a:srgbClr val="00FFFF"/>
                </a:solidFill>
              </a:rPr>
              <a:t> </a:t>
            </a:r>
            <a:r>
              <a:rPr lang="en-US" sz="2400" dirty="0" err="1" smtClean="0">
                <a:solidFill>
                  <a:srgbClr val="00FFFF"/>
                </a:solidFill>
              </a:rPr>
              <a:t>Produksi</a:t>
            </a:r>
            <a:endParaRPr lang="en-US" sz="2400" dirty="0" smtClean="0">
              <a:solidFill>
                <a:srgbClr val="00FFFF"/>
              </a:solidFill>
            </a:endParaRPr>
          </a:p>
          <a:p>
            <a:pPr marL="236538" indent="-236538">
              <a:buFont typeface="Wingdings" pitchFamily="2" charset="2"/>
              <a:buChar char="Ø"/>
            </a:pPr>
            <a:r>
              <a:rPr lang="en-US" sz="2400" dirty="0" err="1" smtClean="0">
                <a:solidFill>
                  <a:srgbClr val="CCFF33"/>
                </a:solidFill>
              </a:rPr>
              <a:t>Intensifikasi</a:t>
            </a:r>
            <a:r>
              <a:rPr lang="en-US" sz="2400" dirty="0" smtClean="0">
                <a:solidFill>
                  <a:srgbClr val="CCFF33"/>
                </a:solidFill>
              </a:rPr>
              <a:t>: </a:t>
            </a:r>
            <a:r>
              <a:rPr lang="en-US" sz="2400" dirty="0" err="1" smtClean="0">
                <a:solidFill>
                  <a:srgbClr val="CCFF33"/>
                </a:solidFill>
              </a:rPr>
              <a:t>Meningkatkan</a:t>
            </a:r>
            <a:r>
              <a:rPr lang="en-US" sz="2400" dirty="0" smtClean="0">
                <a:solidFill>
                  <a:srgbClr val="CCFF33"/>
                </a:solidFill>
              </a:rPr>
              <a:t> </a:t>
            </a:r>
            <a:r>
              <a:rPr lang="en-US" sz="2400" dirty="0" err="1" smtClean="0">
                <a:solidFill>
                  <a:srgbClr val="CCFF33"/>
                </a:solidFill>
              </a:rPr>
              <a:t>mutu</a:t>
            </a:r>
            <a:r>
              <a:rPr lang="en-US" sz="2400" dirty="0" smtClean="0">
                <a:solidFill>
                  <a:srgbClr val="CCFF33"/>
                </a:solidFill>
              </a:rPr>
              <a:t> </a:t>
            </a:r>
            <a:r>
              <a:rPr lang="en-US" sz="2400" dirty="0" err="1" smtClean="0">
                <a:solidFill>
                  <a:srgbClr val="CCFF33"/>
                </a:solidFill>
              </a:rPr>
              <a:t>faktor</a:t>
            </a:r>
            <a:r>
              <a:rPr lang="en-US" sz="2400" dirty="0" smtClean="0">
                <a:solidFill>
                  <a:srgbClr val="CCFF33"/>
                </a:solidFill>
              </a:rPr>
              <a:t> </a:t>
            </a:r>
            <a:r>
              <a:rPr lang="en-US" sz="2400" dirty="0" err="1" smtClean="0">
                <a:solidFill>
                  <a:srgbClr val="CCFF33"/>
                </a:solidFill>
              </a:rPr>
              <a:t>produksi</a:t>
            </a:r>
            <a:endParaRPr lang="en-US" sz="2400" dirty="0" smtClean="0">
              <a:solidFill>
                <a:srgbClr val="CCFF33"/>
              </a:solidFill>
            </a:endParaRPr>
          </a:p>
          <a:p>
            <a:pPr marL="236538" indent="-236538">
              <a:buFont typeface="Wingdings" pitchFamily="2" charset="2"/>
              <a:buChar char="Ø"/>
            </a:pPr>
            <a:r>
              <a:rPr lang="en-US" sz="2400" dirty="0" err="1" smtClean="0">
                <a:solidFill>
                  <a:srgbClr val="FF0000"/>
                </a:solidFill>
              </a:rPr>
              <a:t>Diversifikasi</a:t>
            </a:r>
            <a:r>
              <a:rPr lang="en-US" sz="2400" dirty="0" smtClean="0">
                <a:solidFill>
                  <a:srgbClr val="FF0000"/>
                </a:solidFill>
              </a:rPr>
              <a:t>: </a:t>
            </a:r>
            <a:r>
              <a:rPr lang="en-US" sz="2400" dirty="0" err="1" smtClean="0">
                <a:solidFill>
                  <a:srgbClr val="FF0000"/>
                </a:solidFill>
              </a:rPr>
              <a:t>Penganekaragaman</a:t>
            </a:r>
            <a:r>
              <a:rPr lang="en-US" sz="2400" dirty="0" smtClean="0">
                <a:solidFill>
                  <a:srgbClr val="FF0000"/>
                </a:solidFill>
              </a:rPr>
              <a:t> </a:t>
            </a:r>
            <a:r>
              <a:rPr lang="en-US" sz="2400" dirty="0" err="1" smtClean="0">
                <a:solidFill>
                  <a:srgbClr val="FF0000"/>
                </a:solidFill>
              </a:rPr>
              <a:t>produksi</a:t>
            </a:r>
            <a:endParaRPr lang="en-US" sz="2400" dirty="0" smtClean="0">
              <a:solidFill>
                <a:srgbClr val="FF0000"/>
              </a:solidFill>
            </a:endParaRPr>
          </a:p>
          <a:p>
            <a:pPr marL="236538" indent="-236538">
              <a:buFont typeface="Wingdings" pitchFamily="2" charset="2"/>
              <a:buChar char="Ø"/>
            </a:pPr>
            <a:r>
              <a:rPr lang="en-US" sz="2400" dirty="0" err="1" smtClean="0">
                <a:solidFill>
                  <a:srgbClr val="CC99FF"/>
                </a:solidFill>
              </a:rPr>
              <a:t>Rasionalisasi</a:t>
            </a:r>
            <a:r>
              <a:rPr lang="en-US" sz="2400" dirty="0" smtClean="0">
                <a:solidFill>
                  <a:srgbClr val="CC99FF"/>
                </a:solidFill>
              </a:rPr>
              <a:t>: </a:t>
            </a:r>
            <a:r>
              <a:rPr lang="en-US" sz="2400" dirty="0" err="1" smtClean="0">
                <a:solidFill>
                  <a:srgbClr val="CC99FF"/>
                </a:solidFill>
              </a:rPr>
              <a:t>Efisiensi</a:t>
            </a:r>
            <a:r>
              <a:rPr lang="en-US" sz="2400" dirty="0" smtClean="0">
                <a:solidFill>
                  <a:srgbClr val="CC99FF"/>
                </a:solidFill>
              </a:rPr>
              <a:t> </a:t>
            </a:r>
            <a:r>
              <a:rPr lang="en-US" sz="2400" dirty="0" err="1" smtClean="0">
                <a:solidFill>
                  <a:srgbClr val="CC99FF"/>
                </a:solidFill>
              </a:rPr>
              <a:t>produksi</a:t>
            </a:r>
            <a:r>
              <a:rPr lang="en-US" sz="2400" dirty="0" smtClean="0">
                <a:solidFill>
                  <a:srgbClr val="CC99FF"/>
                </a:solidFill>
              </a:rPr>
              <a:t> agar </a:t>
            </a:r>
            <a:r>
              <a:rPr lang="en-US" sz="2400" dirty="0" err="1" smtClean="0">
                <a:solidFill>
                  <a:srgbClr val="CC99FF"/>
                </a:solidFill>
              </a:rPr>
              <a:t>produktivitas</a:t>
            </a:r>
            <a:r>
              <a:rPr lang="en-US" sz="2400" dirty="0" smtClean="0">
                <a:solidFill>
                  <a:srgbClr val="CC99FF"/>
                </a:solidFill>
              </a:rPr>
              <a:t> </a:t>
            </a:r>
            <a:r>
              <a:rPr lang="en-US" sz="2400" dirty="0" err="1" smtClean="0">
                <a:solidFill>
                  <a:srgbClr val="CC99FF"/>
                </a:solidFill>
              </a:rPr>
              <a:t>maksimal</a:t>
            </a:r>
            <a:endParaRPr lang="en-US" sz="2400" dirty="0" smtClean="0">
              <a:solidFill>
                <a:srgbClr val="CC99FF"/>
              </a:solidFill>
            </a:endParaRPr>
          </a:p>
          <a:p>
            <a:pPr marL="236538" indent="-236538">
              <a:buFont typeface="Wingdings" pitchFamily="2" charset="2"/>
              <a:buChar char="Ø"/>
            </a:pPr>
            <a:r>
              <a:rPr lang="en-US" sz="2400" dirty="0" err="1" smtClean="0">
                <a:solidFill>
                  <a:schemeClr val="accent5"/>
                </a:solidFill>
              </a:rPr>
              <a:t>Mekanisasi</a:t>
            </a:r>
            <a:r>
              <a:rPr lang="en-US" sz="2400" dirty="0" smtClean="0">
                <a:solidFill>
                  <a:schemeClr val="accent5"/>
                </a:solidFill>
              </a:rPr>
              <a:t>: </a:t>
            </a:r>
            <a:r>
              <a:rPr lang="en-US" sz="2400" dirty="0" err="1" smtClean="0">
                <a:solidFill>
                  <a:schemeClr val="accent5"/>
                </a:solidFill>
              </a:rPr>
              <a:t>Mengganti</a:t>
            </a:r>
            <a:r>
              <a:rPr lang="en-US" sz="2400" dirty="0" smtClean="0">
                <a:solidFill>
                  <a:schemeClr val="accent5"/>
                </a:solidFill>
              </a:rPr>
              <a:t> </a:t>
            </a:r>
            <a:r>
              <a:rPr lang="en-US" sz="2400" dirty="0" err="1" smtClean="0">
                <a:solidFill>
                  <a:schemeClr val="accent5"/>
                </a:solidFill>
              </a:rPr>
              <a:t>faktor</a:t>
            </a:r>
            <a:r>
              <a:rPr lang="en-US" sz="2400" dirty="0" smtClean="0">
                <a:solidFill>
                  <a:schemeClr val="accent5"/>
                </a:solidFill>
              </a:rPr>
              <a:t> </a:t>
            </a:r>
            <a:r>
              <a:rPr lang="en-US" sz="2400" dirty="0" err="1" smtClean="0">
                <a:solidFill>
                  <a:schemeClr val="accent5"/>
                </a:solidFill>
              </a:rPr>
              <a:t>produksi</a:t>
            </a:r>
            <a:r>
              <a:rPr lang="en-US" sz="2400" dirty="0" smtClean="0">
                <a:solidFill>
                  <a:schemeClr val="accent5"/>
                </a:solidFill>
              </a:rPr>
              <a:t> </a:t>
            </a:r>
            <a:r>
              <a:rPr lang="en-US" sz="2400" dirty="0" err="1" smtClean="0">
                <a:solidFill>
                  <a:schemeClr val="accent5"/>
                </a:solidFill>
              </a:rPr>
              <a:t>tradisional</a:t>
            </a:r>
            <a:r>
              <a:rPr lang="en-US" sz="2400" dirty="0" smtClean="0">
                <a:solidFill>
                  <a:schemeClr val="accent5"/>
                </a:solidFill>
              </a:rPr>
              <a:t> </a:t>
            </a:r>
            <a:r>
              <a:rPr lang="en-US" sz="2400" dirty="0" err="1" smtClean="0">
                <a:solidFill>
                  <a:schemeClr val="accent5"/>
                </a:solidFill>
              </a:rPr>
              <a:t>dengan</a:t>
            </a:r>
            <a:r>
              <a:rPr lang="en-US" sz="2400" dirty="0" smtClean="0">
                <a:solidFill>
                  <a:schemeClr val="accent5"/>
                </a:solidFill>
              </a:rPr>
              <a:t> modern</a:t>
            </a:r>
          </a:p>
          <a:p>
            <a:pPr marL="236538" indent="-236538">
              <a:buFont typeface="Wingdings" pitchFamily="2" charset="2"/>
              <a:buChar char="Ø"/>
            </a:pPr>
            <a:r>
              <a:rPr lang="en-US" sz="2400" dirty="0" err="1" smtClean="0">
                <a:solidFill>
                  <a:schemeClr val="accent6"/>
                </a:solidFill>
              </a:rPr>
              <a:t>Standarisasi</a:t>
            </a:r>
            <a:r>
              <a:rPr lang="en-US" sz="2400" dirty="0" smtClean="0">
                <a:solidFill>
                  <a:schemeClr val="accent6"/>
                </a:solidFill>
              </a:rPr>
              <a:t>: </a:t>
            </a:r>
            <a:r>
              <a:rPr lang="en-US" sz="2400" dirty="0" err="1" smtClean="0">
                <a:solidFill>
                  <a:schemeClr val="accent6"/>
                </a:solidFill>
              </a:rPr>
              <a:t>Pembuatan</a:t>
            </a:r>
            <a:r>
              <a:rPr lang="en-US" sz="2400" dirty="0" smtClean="0">
                <a:solidFill>
                  <a:schemeClr val="accent6"/>
                </a:solidFill>
              </a:rPr>
              <a:t> </a:t>
            </a:r>
            <a:r>
              <a:rPr lang="en-US" sz="2400" dirty="0" err="1" smtClean="0">
                <a:solidFill>
                  <a:schemeClr val="accent6"/>
                </a:solidFill>
              </a:rPr>
              <a:t>standar</a:t>
            </a:r>
            <a:r>
              <a:rPr lang="en-US" sz="2400" dirty="0" smtClean="0">
                <a:solidFill>
                  <a:schemeClr val="accent6"/>
                </a:solidFill>
              </a:rPr>
              <a:t>, </a:t>
            </a:r>
            <a:r>
              <a:rPr lang="en-US" sz="2400" dirty="0" err="1" smtClean="0">
                <a:solidFill>
                  <a:schemeClr val="accent6"/>
                </a:solidFill>
              </a:rPr>
              <a:t>ukuran</a:t>
            </a:r>
            <a:r>
              <a:rPr lang="en-US" sz="2400" dirty="0" smtClean="0">
                <a:solidFill>
                  <a:schemeClr val="accent6"/>
                </a:solidFill>
              </a:rPr>
              <a:t>, </a:t>
            </a:r>
            <a:r>
              <a:rPr lang="en-US" sz="2400" dirty="0" err="1" smtClean="0">
                <a:solidFill>
                  <a:schemeClr val="accent6"/>
                </a:solidFill>
              </a:rPr>
              <a:t>mutu</a:t>
            </a:r>
            <a:r>
              <a:rPr lang="en-US" sz="2400" dirty="0" smtClean="0">
                <a:solidFill>
                  <a:schemeClr val="accent6"/>
                </a:solidFill>
              </a:rPr>
              <a:t> </a:t>
            </a:r>
            <a:r>
              <a:rPr lang="en-US" sz="2400" dirty="0" err="1" smtClean="0">
                <a:solidFill>
                  <a:schemeClr val="accent6"/>
                </a:solidFill>
              </a:rPr>
              <a:t>produk</a:t>
            </a:r>
            <a:endParaRPr lang="en-US" sz="2400" dirty="0" smtClean="0">
              <a:solidFill>
                <a:schemeClr val="accent6"/>
              </a:solidFill>
            </a:endParaRPr>
          </a:p>
          <a:p>
            <a:pPr marL="236538" indent="-236538">
              <a:buFont typeface="Wingdings" pitchFamily="2" charset="2"/>
              <a:buChar char="Ø"/>
            </a:pPr>
            <a:r>
              <a:rPr lang="en-US" sz="2400" dirty="0" err="1" smtClean="0">
                <a:solidFill>
                  <a:srgbClr val="CCFF33"/>
                </a:solidFill>
              </a:rPr>
              <a:t>Spesialisasi</a:t>
            </a:r>
            <a:r>
              <a:rPr lang="en-US" sz="2400" dirty="0" smtClean="0">
                <a:solidFill>
                  <a:srgbClr val="CCFF33"/>
                </a:solidFill>
              </a:rPr>
              <a:t>: </a:t>
            </a:r>
            <a:r>
              <a:rPr lang="en-US" sz="2400" dirty="0" err="1" smtClean="0">
                <a:solidFill>
                  <a:srgbClr val="CCFF33"/>
                </a:solidFill>
              </a:rPr>
              <a:t>Pembagian</a:t>
            </a:r>
            <a:r>
              <a:rPr lang="en-US" sz="2400" dirty="0" smtClean="0">
                <a:solidFill>
                  <a:srgbClr val="CCFF33"/>
                </a:solidFill>
              </a:rPr>
              <a:t> </a:t>
            </a:r>
            <a:r>
              <a:rPr lang="en-US" sz="2400" dirty="0" err="1" smtClean="0">
                <a:solidFill>
                  <a:srgbClr val="CCFF33"/>
                </a:solidFill>
              </a:rPr>
              <a:t>kerja</a:t>
            </a:r>
            <a:endParaRPr lang="en-US" sz="2400" dirty="0" smtClean="0">
              <a:solidFill>
                <a:srgbClr val="CCFF33"/>
              </a:solidFill>
            </a:endParaRPr>
          </a:p>
          <a:p>
            <a:pPr marL="236538" indent="-236538">
              <a:buFont typeface="Wingdings" pitchFamily="2" charset="2"/>
              <a:buChar char="Ø"/>
            </a:pPr>
            <a:r>
              <a:rPr lang="en-US" sz="2400" dirty="0" smtClean="0">
                <a:solidFill>
                  <a:srgbClr val="FF00FF"/>
                </a:solidFill>
              </a:rPr>
              <a:t>The Right man on the right place: </a:t>
            </a:r>
            <a:r>
              <a:rPr lang="en-US" sz="2400" dirty="0" err="1" smtClean="0">
                <a:solidFill>
                  <a:srgbClr val="FF00FF"/>
                </a:solidFill>
              </a:rPr>
              <a:t>Menempatkan</a:t>
            </a:r>
            <a:r>
              <a:rPr lang="en-US" sz="2400" dirty="0" smtClean="0">
                <a:solidFill>
                  <a:srgbClr val="FF00FF"/>
                </a:solidFill>
              </a:rPr>
              <a:t> </a:t>
            </a:r>
            <a:r>
              <a:rPr lang="en-US" sz="2400" dirty="0" err="1" smtClean="0">
                <a:solidFill>
                  <a:srgbClr val="FF00FF"/>
                </a:solidFill>
              </a:rPr>
              <a:t>pekerja</a:t>
            </a:r>
            <a:r>
              <a:rPr lang="en-US" sz="2400" dirty="0" smtClean="0">
                <a:solidFill>
                  <a:srgbClr val="FF00FF"/>
                </a:solidFill>
              </a:rPr>
              <a:t> </a:t>
            </a:r>
            <a:r>
              <a:rPr lang="en-US" sz="2400" dirty="0" err="1" smtClean="0">
                <a:solidFill>
                  <a:srgbClr val="FF00FF"/>
                </a:solidFill>
              </a:rPr>
              <a:t>pada</a:t>
            </a:r>
            <a:r>
              <a:rPr lang="en-US" sz="2400" dirty="0" smtClean="0">
                <a:solidFill>
                  <a:srgbClr val="FF00FF"/>
                </a:solidFill>
              </a:rPr>
              <a:t> </a:t>
            </a:r>
            <a:r>
              <a:rPr lang="en-US" sz="2400" dirty="0" err="1" smtClean="0">
                <a:solidFill>
                  <a:srgbClr val="FF00FF"/>
                </a:solidFill>
              </a:rPr>
              <a:t>posisi</a:t>
            </a:r>
            <a:r>
              <a:rPr lang="en-US" sz="2400" dirty="0" smtClean="0">
                <a:solidFill>
                  <a:srgbClr val="FF00FF"/>
                </a:solidFill>
              </a:rPr>
              <a:t> yang </a:t>
            </a:r>
            <a:r>
              <a:rPr lang="en-US" sz="2400" dirty="0" err="1" smtClean="0">
                <a:solidFill>
                  <a:srgbClr val="FF00FF"/>
                </a:solidFill>
              </a:rPr>
              <a:t>benar</a:t>
            </a:r>
            <a:endParaRPr lang="en-US" sz="2400" dirty="0" smtClean="0">
              <a:solidFill>
                <a:srgbClr val="FF00FF"/>
              </a:solidFill>
            </a:endParaRPr>
          </a:p>
          <a:p>
            <a:pPr marL="236538" indent="-236538">
              <a:buFont typeface="Wingdings" pitchFamily="2" charset="2"/>
              <a:buChar char="Ø"/>
            </a:pPr>
            <a:r>
              <a:rPr lang="en-US" sz="2400" dirty="0" err="1" smtClean="0">
                <a:solidFill>
                  <a:srgbClr val="00FF99"/>
                </a:solidFill>
              </a:rPr>
              <a:t>Rehabilitasi</a:t>
            </a:r>
            <a:r>
              <a:rPr lang="en-US" sz="2400" dirty="0" smtClean="0">
                <a:solidFill>
                  <a:srgbClr val="00FF99"/>
                </a:solidFill>
              </a:rPr>
              <a:t> </a:t>
            </a:r>
            <a:r>
              <a:rPr lang="en-US" sz="2400" dirty="0" err="1" smtClean="0">
                <a:solidFill>
                  <a:srgbClr val="00FF99"/>
                </a:solidFill>
              </a:rPr>
              <a:t>Mengganti</a:t>
            </a:r>
            <a:r>
              <a:rPr lang="en-US" sz="2400" dirty="0" smtClean="0">
                <a:solidFill>
                  <a:srgbClr val="00FF99"/>
                </a:solidFill>
              </a:rPr>
              <a:t> </a:t>
            </a:r>
            <a:r>
              <a:rPr lang="en-US" sz="2400" dirty="0" err="1" smtClean="0">
                <a:solidFill>
                  <a:srgbClr val="00FF99"/>
                </a:solidFill>
              </a:rPr>
              <a:t>faktor</a:t>
            </a:r>
            <a:r>
              <a:rPr lang="en-US" sz="2400" dirty="0" smtClean="0">
                <a:solidFill>
                  <a:srgbClr val="00FF99"/>
                </a:solidFill>
              </a:rPr>
              <a:t> </a:t>
            </a:r>
            <a:r>
              <a:rPr lang="en-US" sz="2400" dirty="0" err="1" smtClean="0">
                <a:solidFill>
                  <a:srgbClr val="00FF99"/>
                </a:solidFill>
              </a:rPr>
              <a:t>produksi</a:t>
            </a:r>
            <a:r>
              <a:rPr lang="en-US" sz="2400" dirty="0" smtClean="0">
                <a:solidFill>
                  <a:srgbClr val="00FF99"/>
                </a:solidFill>
              </a:rPr>
              <a:t> yang </a:t>
            </a:r>
            <a:r>
              <a:rPr lang="en-US" sz="2400" dirty="0" err="1" smtClean="0">
                <a:solidFill>
                  <a:srgbClr val="00FF99"/>
                </a:solidFill>
              </a:rPr>
              <a:t>rusak</a:t>
            </a:r>
            <a:r>
              <a:rPr lang="en-US" sz="2400" dirty="0" smtClean="0">
                <a:solidFill>
                  <a:srgbClr val="00FF99"/>
                </a:solidFill>
              </a:rPr>
              <a:t> </a:t>
            </a:r>
            <a:r>
              <a:rPr lang="en-US" sz="2400" dirty="0" err="1" smtClean="0">
                <a:solidFill>
                  <a:srgbClr val="00FF99"/>
                </a:solidFill>
              </a:rPr>
              <a:t>dengan</a:t>
            </a:r>
            <a:r>
              <a:rPr lang="en-US" sz="2400" dirty="0" smtClean="0">
                <a:solidFill>
                  <a:srgbClr val="00FF99"/>
                </a:solidFill>
              </a:rPr>
              <a:t> yang </a:t>
            </a:r>
            <a:r>
              <a:rPr lang="en-US" sz="2400" dirty="0" err="1" smtClean="0">
                <a:solidFill>
                  <a:srgbClr val="00FF99"/>
                </a:solidFill>
              </a:rPr>
              <a:t>baru</a:t>
            </a:r>
            <a:endParaRPr lang="en-US" sz="2400" dirty="0" smtClean="0">
              <a:solidFill>
                <a:srgbClr val="00FF99"/>
              </a:solidFill>
            </a:endParaRPr>
          </a:p>
          <a:p>
            <a:pPr>
              <a:buFont typeface="Wingdings" pitchFamily="2" charset="2"/>
              <a:buChar char="Ø"/>
            </a:pPr>
            <a:endParaRPr lang="en-US" sz="2400" dirty="0">
              <a:solidFill>
                <a:srgbClr val="FF0000"/>
              </a:solidFill>
            </a:endParaRPr>
          </a:p>
        </p:txBody>
      </p:sp>
      <p:sp>
        <p:nvSpPr>
          <p:cNvPr id="3" name="Rectangle 2"/>
          <p:cNvSpPr/>
          <p:nvPr/>
        </p:nvSpPr>
        <p:spPr>
          <a:xfrm>
            <a:off x="304800" y="304800"/>
            <a:ext cx="6705600" cy="685800"/>
          </a:xfrm>
          <a:prstGeom prst="rect">
            <a:avLst/>
          </a:prstGeom>
          <a:noFill/>
          <a:ln cmpd="thinThick">
            <a:gradFill>
              <a:gsLst>
                <a:gs pos="0">
                  <a:srgbClr val="03D4A8"/>
                </a:gs>
                <a:gs pos="25000">
                  <a:srgbClr val="21D6E0"/>
                </a:gs>
                <a:gs pos="75000">
                  <a:srgbClr val="0087E6"/>
                </a:gs>
                <a:gs pos="100000">
                  <a:srgbClr val="005CB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Istilah</a:t>
            </a:r>
            <a:r>
              <a:rPr lang="en-US" sz="3200" dirty="0" smtClean="0"/>
              <a:t> </a:t>
            </a:r>
            <a:r>
              <a:rPr lang="en-US" sz="3200" dirty="0" err="1" smtClean="0"/>
              <a:t>Seputar</a:t>
            </a:r>
            <a:r>
              <a:rPr lang="en-US" sz="3200" dirty="0" smtClean="0"/>
              <a:t> </a:t>
            </a:r>
            <a:r>
              <a:rPr lang="en-US" sz="3200" dirty="0" err="1" smtClean="0"/>
              <a:t>Peningkatan</a:t>
            </a:r>
            <a:r>
              <a:rPr lang="en-US" sz="3200" dirty="0" smtClean="0"/>
              <a:t> </a:t>
            </a:r>
            <a:r>
              <a:rPr lang="en-US" sz="3200" dirty="0" err="1" smtClean="0"/>
              <a:t>Produksi</a:t>
            </a:r>
            <a:endParaRPr lang="en-US" sz="3200"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000100" y="428604"/>
            <a:ext cx="2357454" cy="857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3">
                    <a:lumMod val="20000"/>
                    <a:lumOff val="80000"/>
                  </a:schemeClr>
                </a:solidFill>
                <a:latin typeface="Arial" pitchFamily="34" charset="0"/>
                <a:cs typeface="Arial" pitchFamily="34" charset="0"/>
              </a:rPr>
              <a:t>Masalah</a:t>
            </a:r>
            <a:r>
              <a:rPr lang="en-US" sz="2400" dirty="0" smtClean="0">
                <a:solidFill>
                  <a:schemeClr val="accent3">
                    <a:lumMod val="20000"/>
                    <a:lumOff val="80000"/>
                  </a:schemeClr>
                </a:solidFill>
                <a:latin typeface="Arial" pitchFamily="34" charset="0"/>
                <a:cs typeface="Arial" pitchFamily="34" charset="0"/>
              </a:rPr>
              <a:t> </a:t>
            </a:r>
            <a:r>
              <a:rPr lang="en-US" sz="2400" dirty="0" err="1" smtClean="0">
                <a:solidFill>
                  <a:schemeClr val="accent3">
                    <a:lumMod val="20000"/>
                    <a:lumOff val="80000"/>
                  </a:schemeClr>
                </a:solidFill>
                <a:latin typeface="Arial" pitchFamily="34" charset="0"/>
                <a:cs typeface="Arial" pitchFamily="34" charset="0"/>
              </a:rPr>
              <a:t>ekonomi</a:t>
            </a:r>
            <a:endParaRPr lang="en-US" sz="2400" dirty="0">
              <a:solidFill>
                <a:schemeClr val="accent3">
                  <a:lumMod val="20000"/>
                  <a:lumOff val="80000"/>
                </a:schemeClr>
              </a:solidFill>
              <a:latin typeface="Arial" pitchFamily="34" charset="0"/>
              <a:cs typeface="Arial" pitchFamily="34" charset="0"/>
            </a:endParaRPr>
          </a:p>
        </p:txBody>
      </p:sp>
      <p:sp>
        <p:nvSpPr>
          <p:cNvPr id="3" name="Rounded Rectangle 2"/>
          <p:cNvSpPr/>
          <p:nvPr/>
        </p:nvSpPr>
        <p:spPr>
          <a:xfrm>
            <a:off x="1000100" y="3286124"/>
            <a:ext cx="3143272" cy="6429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3">
                    <a:lumMod val="20000"/>
                    <a:lumOff val="80000"/>
                  </a:schemeClr>
                </a:solidFill>
                <a:latin typeface="Arial" pitchFamily="34" charset="0"/>
                <a:cs typeface="Arial" pitchFamily="34" charset="0"/>
              </a:rPr>
              <a:t>Pokok</a:t>
            </a:r>
            <a:r>
              <a:rPr lang="en-US" sz="2400" dirty="0" smtClean="0">
                <a:solidFill>
                  <a:schemeClr val="accent3">
                    <a:lumMod val="20000"/>
                    <a:lumOff val="80000"/>
                  </a:schemeClr>
                </a:solidFill>
                <a:latin typeface="Arial" pitchFamily="34" charset="0"/>
                <a:cs typeface="Arial" pitchFamily="34" charset="0"/>
              </a:rPr>
              <a:t> </a:t>
            </a:r>
            <a:r>
              <a:rPr lang="en-US" sz="2400" dirty="0" err="1" smtClean="0">
                <a:solidFill>
                  <a:schemeClr val="accent3">
                    <a:lumMod val="20000"/>
                    <a:lumOff val="80000"/>
                  </a:schemeClr>
                </a:solidFill>
                <a:latin typeface="Arial" pitchFamily="34" charset="0"/>
                <a:cs typeface="Arial" pitchFamily="34" charset="0"/>
              </a:rPr>
              <a:t>Masalah</a:t>
            </a:r>
            <a:r>
              <a:rPr lang="en-US" sz="2400" dirty="0" smtClean="0">
                <a:solidFill>
                  <a:schemeClr val="accent3">
                    <a:lumMod val="20000"/>
                    <a:lumOff val="80000"/>
                  </a:schemeClr>
                </a:solidFill>
                <a:latin typeface="Arial" pitchFamily="34" charset="0"/>
                <a:cs typeface="Arial" pitchFamily="34" charset="0"/>
              </a:rPr>
              <a:t> </a:t>
            </a:r>
            <a:r>
              <a:rPr lang="en-US" sz="2400" dirty="0" err="1" smtClean="0">
                <a:solidFill>
                  <a:schemeClr val="accent3">
                    <a:lumMod val="20000"/>
                    <a:lumOff val="80000"/>
                  </a:schemeClr>
                </a:solidFill>
                <a:latin typeface="Arial" pitchFamily="34" charset="0"/>
                <a:cs typeface="Arial" pitchFamily="34" charset="0"/>
              </a:rPr>
              <a:t>Ekonomi</a:t>
            </a:r>
            <a:endParaRPr lang="en-US" sz="2400" dirty="0">
              <a:solidFill>
                <a:schemeClr val="accent3">
                  <a:lumMod val="20000"/>
                  <a:lumOff val="80000"/>
                </a:schemeClr>
              </a:solidFill>
              <a:latin typeface="Arial" pitchFamily="34" charset="0"/>
              <a:cs typeface="Arial" pitchFamily="34" charset="0"/>
            </a:endParaRPr>
          </a:p>
        </p:txBody>
      </p:sp>
      <p:sp>
        <p:nvSpPr>
          <p:cNvPr id="5" name="Rounded Rectangle 4"/>
          <p:cNvSpPr/>
          <p:nvPr/>
        </p:nvSpPr>
        <p:spPr>
          <a:xfrm>
            <a:off x="5500694" y="2071678"/>
            <a:ext cx="3071834" cy="6429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3">
                    <a:lumMod val="20000"/>
                    <a:lumOff val="80000"/>
                  </a:schemeClr>
                </a:solidFill>
                <a:latin typeface="Arial" pitchFamily="34" charset="0"/>
                <a:cs typeface="Arial" pitchFamily="34" charset="0"/>
              </a:rPr>
              <a:t>Belum</a:t>
            </a:r>
            <a:r>
              <a:rPr lang="en-US" sz="2400" dirty="0" smtClean="0">
                <a:solidFill>
                  <a:schemeClr val="accent3">
                    <a:lumMod val="20000"/>
                    <a:lumOff val="80000"/>
                  </a:schemeClr>
                </a:solidFill>
                <a:latin typeface="Arial" pitchFamily="34" charset="0"/>
                <a:cs typeface="Arial" pitchFamily="34" charset="0"/>
              </a:rPr>
              <a:t>/</a:t>
            </a:r>
            <a:r>
              <a:rPr lang="en-US" sz="2400" dirty="0" err="1" smtClean="0">
                <a:solidFill>
                  <a:schemeClr val="accent3">
                    <a:lumMod val="20000"/>
                    <a:lumOff val="80000"/>
                  </a:schemeClr>
                </a:solidFill>
                <a:latin typeface="Arial" pitchFamily="34" charset="0"/>
                <a:cs typeface="Arial" pitchFamily="34" charset="0"/>
              </a:rPr>
              <a:t>Tidak</a:t>
            </a:r>
            <a:r>
              <a:rPr lang="en-US" sz="2400" dirty="0" smtClean="0">
                <a:solidFill>
                  <a:schemeClr val="accent3">
                    <a:lumMod val="20000"/>
                    <a:lumOff val="80000"/>
                  </a:schemeClr>
                </a:solidFill>
                <a:latin typeface="Arial" pitchFamily="34" charset="0"/>
                <a:cs typeface="Arial" pitchFamily="34" charset="0"/>
              </a:rPr>
              <a:t> Optimal </a:t>
            </a:r>
            <a:r>
              <a:rPr lang="en-US" sz="2400" dirty="0" err="1" smtClean="0">
                <a:solidFill>
                  <a:schemeClr val="accent3">
                    <a:lumMod val="20000"/>
                    <a:lumOff val="80000"/>
                  </a:schemeClr>
                </a:solidFill>
                <a:latin typeface="Arial" pitchFamily="34" charset="0"/>
                <a:cs typeface="Arial" pitchFamily="34" charset="0"/>
              </a:rPr>
              <a:t>Penggunaan</a:t>
            </a:r>
            <a:endParaRPr lang="en-US" sz="2400" dirty="0">
              <a:solidFill>
                <a:schemeClr val="accent3">
                  <a:lumMod val="20000"/>
                  <a:lumOff val="80000"/>
                </a:schemeClr>
              </a:solidFill>
              <a:latin typeface="Arial" pitchFamily="34" charset="0"/>
              <a:cs typeface="Arial" pitchFamily="34" charset="0"/>
            </a:endParaRPr>
          </a:p>
        </p:txBody>
      </p:sp>
      <p:sp>
        <p:nvSpPr>
          <p:cNvPr id="6" name="Rounded Rectangle 5"/>
          <p:cNvSpPr/>
          <p:nvPr/>
        </p:nvSpPr>
        <p:spPr>
          <a:xfrm>
            <a:off x="5572132" y="500042"/>
            <a:ext cx="2928958" cy="7858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3">
                    <a:lumMod val="20000"/>
                    <a:lumOff val="80000"/>
                  </a:schemeClr>
                </a:solidFill>
                <a:latin typeface="Arial" pitchFamily="34" charset="0"/>
                <a:cs typeface="Arial" pitchFamily="34" charset="0"/>
              </a:rPr>
              <a:t>Sumber</a:t>
            </a:r>
            <a:r>
              <a:rPr lang="en-US" sz="2400" dirty="0" smtClean="0">
                <a:solidFill>
                  <a:schemeClr val="accent3">
                    <a:lumMod val="20000"/>
                    <a:lumOff val="80000"/>
                  </a:schemeClr>
                </a:solidFill>
                <a:latin typeface="Arial" pitchFamily="34" charset="0"/>
                <a:cs typeface="Arial" pitchFamily="34" charset="0"/>
              </a:rPr>
              <a:t> </a:t>
            </a:r>
            <a:r>
              <a:rPr lang="en-US" sz="2400" dirty="0" err="1" smtClean="0">
                <a:solidFill>
                  <a:schemeClr val="accent3">
                    <a:lumMod val="20000"/>
                    <a:lumOff val="80000"/>
                  </a:schemeClr>
                </a:solidFill>
                <a:latin typeface="Arial" pitchFamily="34" charset="0"/>
                <a:cs typeface="Arial" pitchFamily="34" charset="0"/>
              </a:rPr>
              <a:t>Daya</a:t>
            </a:r>
            <a:r>
              <a:rPr lang="en-US" sz="2400" dirty="0" smtClean="0">
                <a:solidFill>
                  <a:schemeClr val="accent3">
                    <a:lumMod val="20000"/>
                    <a:lumOff val="80000"/>
                  </a:schemeClr>
                </a:solidFill>
                <a:latin typeface="Arial" pitchFamily="34" charset="0"/>
                <a:cs typeface="Arial" pitchFamily="34" charset="0"/>
              </a:rPr>
              <a:t> </a:t>
            </a:r>
            <a:r>
              <a:rPr lang="en-US" sz="2400" dirty="0" err="1" smtClean="0">
                <a:solidFill>
                  <a:schemeClr val="accent3">
                    <a:lumMod val="20000"/>
                    <a:lumOff val="80000"/>
                  </a:schemeClr>
                </a:solidFill>
                <a:latin typeface="Arial" pitchFamily="34" charset="0"/>
                <a:cs typeface="Arial" pitchFamily="34" charset="0"/>
              </a:rPr>
              <a:t>Ekonomi</a:t>
            </a:r>
            <a:endParaRPr lang="en-US" sz="2400" dirty="0">
              <a:solidFill>
                <a:schemeClr val="accent3">
                  <a:lumMod val="20000"/>
                  <a:lumOff val="80000"/>
                </a:schemeClr>
              </a:solidFill>
              <a:latin typeface="Arial" pitchFamily="34" charset="0"/>
              <a:cs typeface="Arial" pitchFamily="34" charset="0"/>
            </a:endParaRPr>
          </a:p>
        </p:txBody>
      </p:sp>
      <p:sp>
        <p:nvSpPr>
          <p:cNvPr id="7" name="Rounded Rectangle 6"/>
          <p:cNvSpPr/>
          <p:nvPr/>
        </p:nvSpPr>
        <p:spPr>
          <a:xfrm>
            <a:off x="1071538" y="2000240"/>
            <a:ext cx="2286016" cy="642942"/>
          </a:xfrm>
          <a:prstGeom prst="roundRect">
            <a:avLst/>
          </a:prstGeom>
          <a:noFill/>
          <a:ln>
            <a:solidFill>
              <a:schemeClr val="accent3"/>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chemeClr val="accent3">
                    <a:lumMod val="20000"/>
                    <a:lumOff val="80000"/>
                  </a:schemeClr>
                </a:solidFill>
                <a:latin typeface="Arial" pitchFamily="34" charset="0"/>
                <a:cs typeface="Arial" pitchFamily="34" charset="0"/>
              </a:rPr>
              <a:t>Kelangkaan</a:t>
            </a:r>
            <a:endParaRPr lang="en-US" sz="2400" dirty="0">
              <a:solidFill>
                <a:schemeClr val="accent3">
                  <a:lumMod val="20000"/>
                  <a:lumOff val="80000"/>
                </a:schemeClr>
              </a:solidFill>
              <a:latin typeface="Arial" pitchFamily="34" charset="0"/>
              <a:cs typeface="Arial" pitchFamily="34" charset="0"/>
            </a:endParaRPr>
          </a:p>
        </p:txBody>
      </p:sp>
      <p:sp>
        <p:nvSpPr>
          <p:cNvPr id="8" name="Rounded Rectangle 7"/>
          <p:cNvSpPr/>
          <p:nvPr/>
        </p:nvSpPr>
        <p:spPr>
          <a:xfrm>
            <a:off x="3643306" y="571480"/>
            <a:ext cx="1571636" cy="64294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latin typeface="Arial" pitchFamily="34" charset="0"/>
                <a:cs typeface="Arial" pitchFamily="34" charset="0"/>
              </a:rPr>
              <a:t>Timbul</a:t>
            </a:r>
            <a:r>
              <a:rPr lang="en-US" sz="2400" dirty="0" smtClean="0">
                <a:solidFill>
                  <a:srgbClr val="FF0000"/>
                </a:solidFill>
                <a:latin typeface="Arial" pitchFamily="34" charset="0"/>
                <a:cs typeface="Arial" pitchFamily="34" charset="0"/>
              </a:rPr>
              <a:t> </a:t>
            </a:r>
            <a:r>
              <a:rPr lang="en-US" sz="2400" dirty="0" err="1" smtClean="0">
                <a:solidFill>
                  <a:srgbClr val="FFFF00"/>
                </a:solidFill>
                <a:latin typeface="Arial" pitchFamily="34" charset="0"/>
                <a:cs typeface="Arial" pitchFamily="34" charset="0"/>
              </a:rPr>
              <a:t>karena</a:t>
            </a:r>
            <a:endParaRPr lang="en-US" sz="2400" dirty="0">
              <a:solidFill>
                <a:srgbClr val="FFFF00"/>
              </a:solidFill>
              <a:latin typeface="Arial" pitchFamily="34" charset="0"/>
              <a:cs typeface="Arial" pitchFamily="34" charset="0"/>
            </a:endParaRPr>
          </a:p>
        </p:txBody>
      </p:sp>
      <p:sp>
        <p:nvSpPr>
          <p:cNvPr id="9" name="Rounded Rectangle 8"/>
          <p:cNvSpPr/>
          <p:nvPr/>
        </p:nvSpPr>
        <p:spPr>
          <a:xfrm>
            <a:off x="3714744" y="1785926"/>
            <a:ext cx="1571636" cy="78581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latin typeface="Arial" pitchFamily="34" charset="0"/>
                <a:cs typeface="Arial" pitchFamily="34" charset="0"/>
              </a:rPr>
              <a:t>Terjadi</a:t>
            </a:r>
            <a:endParaRPr lang="en-US" sz="2400" dirty="0">
              <a:solidFill>
                <a:srgbClr val="FFFF00"/>
              </a:solidFill>
              <a:latin typeface="Arial" pitchFamily="34" charset="0"/>
              <a:cs typeface="Arial" pitchFamily="34" charset="0"/>
            </a:endParaRPr>
          </a:p>
        </p:txBody>
      </p:sp>
      <p:cxnSp>
        <p:nvCxnSpPr>
          <p:cNvPr id="11" name="Straight Arrow Connector 10"/>
          <p:cNvCxnSpPr/>
          <p:nvPr/>
        </p:nvCxnSpPr>
        <p:spPr>
          <a:xfrm>
            <a:off x="3357554" y="928670"/>
            <a:ext cx="2214578" cy="3571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endCxn id="7" idx="3"/>
          </p:cNvCxnSpPr>
          <p:nvPr/>
        </p:nvCxnSpPr>
        <p:spPr>
          <a:xfrm rot="10800000">
            <a:off x="3357554" y="2321712"/>
            <a:ext cx="2143140" cy="3730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Straight Arrow Connector 14"/>
          <p:cNvCxnSpPr/>
          <p:nvPr/>
        </p:nvCxnSpPr>
        <p:spPr>
          <a:xfrm rot="5400000">
            <a:off x="6573058" y="1713694"/>
            <a:ext cx="57150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Straight Arrow Connector 16"/>
          <p:cNvCxnSpPr/>
          <p:nvPr/>
        </p:nvCxnSpPr>
        <p:spPr>
          <a:xfrm rot="5400000">
            <a:off x="2001026" y="2999578"/>
            <a:ext cx="57150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 name="Rounded Rectangle 17"/>
          <p:cNvSpPr/>
          <p:nvPr/>
        </p:nvSpPr>
        <p:spPr>
          <a:xfrm>
            <a:off x="5286380" y="1357298"/>
            <a:ext cx="1714512" cy="5715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latin typeface="Arial" pitchFamily="34" charset="0"/>
                <a:cs typeface="Arial" pitchFamily="34" charset="0"/>
              </a:rPr>
              <a:t>Alam</a:t>
            </a:r>
            <a:r>
              <a:rPr lang="en-US" sz="2400" dirty="0" smtClean="0">
                <a:solidFill>
                  <a:srgbClr val="FFFF00"/>
                </a:solidFill>
                <a:latin typeface="Arial" pitchFamily="34" charset="0"/>
                <a:cs typeface="Arial" pitchFamily="34" charset="0"/>
              </a:rPr>
              <a:t>, </a:t>
            </a:r>
            <a:r>
              <a:rPr lang="en-US" sz="2400" dirty="0" err="1" smtClean="0">
                <a:solidFill>
                  <a:srgbClr val="FFFF00"/>
                </a:solidFill>
                <a:latin typeface="Arial" pitchFamily="34" charset="0"/>
                <a:cs typeface="Arial" pitchFamily="34" charset="0"/>
              </a:rPr>
              <a:t>Manusia</a:t>
            </a:r>
            <a:endParaRPr lang="en-US" sz="2400" dirty="0">
              <a:solidFill>
                <a:srgbClr val="FFFF00"/>
              </a:solidFill>
              <a:latin typeface="Arial" pitchFamily="34" charset="0"/>
              <a:cs typeface="Arial" pitchFamily="34" charset="0"/>
            </a:endParaRPr>
          </a:p>
        </p:txBody>
      </p:sp>
      <p:sp>
        <p:nvSpPr>
          <p:cNvPr id="19" name="Rounded Rectangle 18"/>
          <p:cNvSpPr/>
          <p:nvPr/>
        </p:nvSpPr>
        <p:spPr>
          <a:xfrm>
            <a:off x="6781800" y="1371600"/>
            <a:ext cx="2514600" cy="5715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0000"/>
                </a:solidFill>
                <a:latin typeface="Arial" pitchFamily="34" charset="0"/>
                <a:cs typeface="Arial" pitchFamily="34" charset="0"/>
              </a:rPr>
              <a:t> </a:t>
            </a:r>
            <a:r>
              <a:rPr lang="en-US" sz="2400" dirty="0" smtClean="0">
                <a:solidFill>
                  <a:srgbClr val="FFFF00"/>
                </a:solidFill>
                <a:latin typeface="Arial" pitchFamily="34" charset="0"/>
                <a:cs typeface="Arial" pitchFamily="34" charset="0"/>
              </a:rPr>
              <a:t>modal, </a:t>
            </a:r>
            <a:r>
              <a:rPr lang="en-US" sz="2400" dirty="0" err="1" smtClean="0">
                <a:solidFill>
                  <a:srgbClr val="FFFF00"/>
                </a:solidFill>
                <a:latin typeface="Arial" pitchFamily="34" charset="0"/>
                <a:cs typeface="Arial" pitchFamily="34" charset="0"/>
              </a:rPr>
              <a:t>kewirausahaan</a:t>
            </a:r>
            <a:endParaRPr lang="en-US" sz="2400" dirty="0">
              <a:solidFill>
                <a:srgbClr val="FFFF00"/>
              </a:solidFill>
              <a:latin typeface="Arial" pitchFamily="34" charset="0"/>
              <a:cs typeface="Arial" pitchFamily="34" charset="0"/>
            </a:endParaRPr>
          </a:p>
        </p:txBody>
      </p:sp>
      <p:sp>
        <p:nvSpPr>
          <p:cNvPr id="20" name="Rounded Rectangle 19"/>
          <p:cNvSpPr/>
          <p:nvPr/>
        </p:nvSpPr>
        <p:spPr>
          <a:xfrm>
            <a:off x="5000628" y="3286124"/>
            <a:ext cx="3143272" cy="6429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0000"/>
                </a:solidFill>
                <a:latin typeface="Arial" pitchFamily="34" charset="0"/>
                <a:cs typeface="Arial" pitchFamily="34" charset="0"/>
              </a:rPr>
              <a:t>Aliran</a:t>
            </a:r>
            <a:r>
              <a:rPr lang="en-US" sz="2400" dirty="0" smtClean="0">
                <a:solidFill>
                  <a:srgbClr val="FF0000"/>
                </a:solidFill>
                <a:latin typeface="Arial" pitchFamily="34" charset="0"/>
                <a:cs typeface="Arial" pitchFamily="34" charset="0"/>
              </a:rPr>
              <a:t> </a:t>
            </a:r>
            <a:r>
              <a:rPr lang="en-US" sz="2400" dirty="0" err="1" smtClean="0">
                <a:solidFill>
                  <a:srgbClr val="FF0000"/>
                </a:solidFill>
                <a:latin typeface="Arial" pitchFamily="34" charset="0"/>
                <a:cs typeface="Arial" pitchFamily="34" charset="0"/>
              </a:rPr>
              <a:t>Klasik</a:t>
            </a:r>
            <a:r>
              <a:rPr lang="en-US" sz="2400" dirty="0" smtClean="0">
                <a:solidFill>
                  <a:srgbClr val="FF0000"/>
                </a:solidFill>
                <a:latin typeface="Arial" pitchFamily="34" charset="0"/>
                <a:cs typeface="Arial" pitchFamily="34" charset="0"/>
              </a:rPr>
              <a:t> </a:t>
            </a:r>
          </a:p>
          <a:p>
            <a:pPr algn="ctr"/>
            <a:r>
              <a:rPr lang="en-US" sz="2400" dirty="0" smtClean="0">
                <a:solidFill>
                  <a:srgbClr val="FF0000"/>
                </a:solidFill>
                <a:latin typeface="Arial" pitchFamily="34" charset="0"/>
                <a:cs typeface="Arial" pitchFamily="34" charset="0"/>
              </a:rPr>
              <a:t>(Adam Smith)</a:t>
            </a:r>
            <a:endParaRPr lang="en-US" sz="2400" dirty="0">
              <a:solidFill>
                <a:srgbClr val="FF0000"/>
              </a:solidFill>
              <a:latin typeface="Arial" pitchFamily="34" charset="0"/>
              <a:cs typeface="Arial" pitchFamily="34" charset="0"/>
            </a:endParaRPr>
          </a:p>
        </p:txBody>
      </p:sp>
      <p:sp>
        <p:nvSpPr>
          <p:cNvPr id="21" name="Rounded Rectangle 20"/>
          <p:cNvSpPr/>
          <p:nvPr/>
        </p:nvSpPr>
        <p:spPr>
          <a:xfrm>
            <a:off x="1000100" y="4429132"/>
            <a:ext cx="3143272" cy="6429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0000"/>
                </a:solidFill>
                <a:latin typeface="Arial" pitchFamily="34" charset="0"/>
                <a:cs typeface="Arial" pitchFamily="34" charset="0"/>
              </a:rPr>
              <a:t>Aliran</a:t>
            </a:r>
            <a:r>
              <a:rPr lang="en-US" sz="2400" dirty="0" smtClean="0">
                <a:solidFill>
                  <a:srgbClr val="FF0000"/>
                </a:solidFill>
                <a:latin typeface="Arial" pitchFamily="34" charset="0"/>
                <a:cs typeface="Arial" pitchFamily="34" charset="0"/>
              </a:rPr>
              <a:t> Modern</a:t>
            </a:r>
            <a:endParaRPr lang="en-US" sz="2400" dirty="0">
              <a:solidFill>
                <a:srgbClr val="FF0000"/>
              </a:solidFill>
              <a:latin typeface="Arial" pitchFamily="34" charset="0"/>
              <a:cs typeface="Arial" pitchFamily="34" charset="0"/>
            </a:endParaRPr>
          </a:p>
        </p:txBody>
      </p:sp>
      <p:sp>
        <p:nvSpPr>
          <p:cNvPr id="22" name="Rounded Rectangle 21"/>
          <p:cNvSpPr/>
          <p:nvPr/>
        </p:nvSpPr>
        <p:spPr>
          <a:xfrm>
            <a:off x="1500166" y="5572140"/>
            <a:ext cx="2143140" cy="785818"/>
          </a:xfrm>
          <a:prstGeom prst="roundRect">
            <a:avLst/>
          </a:prstGeom>
          <a:noFill/>
          <a:ln>
            <a:solidFill>
              <a:schemeClr val="accent3">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latin typeface="Arial" pitchFamily="34" charset="0"/>
                <a:cs typeface="Arial" pitchFamily="34" charset="0"/>
              </a:rPr>
              <a:t>What, How, For whom</a:t>
            </a:r>
            <a:endParaRPr lang="en-US" sz="2400" dirty="0">
              <a:solidFill>
                <a:srgbClr val="FFFF00"/>
              </a:solidFill>
              <a:latin typeface="Arial" pitchFamily="34" charset="0"/>
              <a:cs typeface="Arial" pitchFamily="34" charset="0"/>
            </a:endParaRPr>
          </a:p>
        </p:txBody>
      </p:sp>
      <p:sp>
        <p:nvSpPr>
          <p:cNvPr id="23" name="Rounded Rectangle 22"/>
          <p:cNvSpPr/>
          <p:nvPr/>
        </p:nvSpPr>
        <p:spPr>
          <a:xfrm>
            <a:off x="5572132" y="4286256"/>
            <a:ext cx="2143140" cy="1428760"/>
          </a:xfrm>
          <a:prstGeom prst="roundRect">
            <a:avLst/>
          </a:prstGeom>
          <a:noFill/>
          <a:ln>
            <a:solidFill>
              <a:schemeClr val="accent3">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latin typeface="Arial" pitchFamily="34" charset="0"/>
                <a:cs typeface="Arial" pitchFamily="34" charset="0"/>
              </a:rPr>
              <a:t>Produksi</a:t>
            </a:r>
            <a:r>
              <a:rPr lang="en-US" sz="2400" dirty="0" smtClean="0">
                <a:solidFill>
                  <a:srgbClr val="FFFF00"/>
                </a:solidFill>
                <a:latin typeface="Arial" pitchFamily="34" charset="0"/>
                <a:cs typeface="Arial" pitchFamily="34" charset="0"/>
              </a:rPr>
              <a:t>, </a:t>
            </a:r>
            <a:r>
              <a:rPr lang="en-US" sz="2400" dirty="0" err="1" smtClean="0">
                <a:solidFill>
                  <a:srgbClr val="FFFF00"/>
                </a:solidFill>
                <a:latin typeface="Arial" pitchFamily="34" charset="0"/>
                <a:cs typeface="Arial" pitchFamily="34" charset="0"/>
              </a:rPr>
              <a:t>Distribusi</a:t>
            </a:r>
            <a:r>
              <a:rPr lang="en-US" sz="2400" dirty="0" smtClean="0">
                <a:solidFill>
                  <a:srgbClr val="FFFF00"/>
                </a:solidFill>
                <a:latin typeface="Arial" pitchFamily="34" charset="0"/>
                <a:cs typeface="Arial" pitchFamily="34" charset="0"/>
              </a:rPr>
              <a:t>, </a:t>
            </a:r>
            <a:r>
              <a:rPr lang="en-US" sz="2400" dirty="0" err="1" smtClean="0">
                <a:solidFill>
                  <a:srgbClr val="FFFF00"/>
                </a:solidFill>
                <a:latin typeface="Arial" pitchFamily="34" charset="0"/>
                <a:cs typeface="Arial" pitchFamily="34" charset="0"/>
              </a:rPr>
              <a:t>Konsumsi</a:t>
            </a:r>
            <a:endParaRPr lang="en-US" sz="2400" dirty="0">
              <a:solidFill>
                <a:srgbClr val="FFFF00"/>
              </a:solidFill>
              <a:latin typeface="Arial" pitchFamily="34" charset="0"/>
              <a:cs typeface="Arial" pitchFamily="34" charset="0"/>
            </a:endParaRPr>
          </a:p>
        </p:txBody>
      </p:sp>
      <p:cxnSp>
        <p:nvCxnSpPr>
          <p:cNvPr id="24" name="Straight Arrow Connector 23"/>
          <p:cNvCxnSpPr/>
          <p:nvPr/>
        </p:nvCxnSpPr>
        <p:spPr>
          <a:xfrm rot="5400000">
            <a:off x="2215340" y="4285462"/>
            <a:ext cx="57150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rot="5400000">
            <a:off x="2215340" y="5285594"/>
            <a:ext cx="57150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a:stCxn id="3" idx="3"/>
            <a:endCxn id="20" idx="1"/>
          </p:cNvCxnSpPr>
          <p:nvPr/>
        </p:nvCxnSpPr>
        <p:spPr>
          <a:xfrm>
            <a:off x="4143372" y="3607595"/>
            <a:ext cx="85725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rot="5400000">
            <a:off x="6287306" y="4142586"/>
            <a:ext cx="57150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8" name="Action Button: Home 27">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28600" y="990600"/>
            <a:ext cx="2667000" cy="6858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Rumah</a:t>
            </a:r>
            <a:r>
              <a:rPr lang="en-US" sz="2400" dirty="0" smtClean="0">
                <a:solidFill>
                  <a:srgbClr val="FFFF00"/>
                </a:solidFill>
              </a:rPr>
              <a:t> </a:t>
            </a:r>
            <a:r>
              <a:rPr lang="en-US" sz="2400" dirty="0" err="1" smtClean="0">
                <a:solidFill>
                  <a:srgbClr val="FFFF00"/>
                </a:solidFill>
              </a:rPr>
              <a:t>Tangga</a:t>
            </a:r>
            <a:r>
              <a:rPr lang="en-US" sz="2400" dirty="0" smtClean="0">
                <a:solidFill>
                  <a:srgbClr val="FFFF00"/>
                </a:solidFill>
              </a:rPr>
              <a:t> </a:t>
            </a:r>
            <a:r>
              <a:rPr lang="en-US" sz="2400" dirty="0" err="1" smtClean="0">
                <a:solidFill>
                  <a:srgbClr val="FFFF00"/>
                </a:solidFill>
              </a:rPr>
              <a:t>Konsumen</a:t>
            </a:r>
            <a:endParaRPr lang="en-US" sz="2400" dirty="0">
              <a:solidFill>
                <a:srgbClr val="FFFF00"/>
              </a:solidFill>
            </a:endParaRPr>
          </a:p>
        </p:txBody>
      </p:sp>
      <p:sp>
        <p:nvSpPr>
          <p:cNvPr id="35" name="Rectangle 34"/>
          <p:cNvSpPr/>
          <p:nvPr/>
        </p:nvSpPr>
        <p:spPr>
          <a:xfrm>
            <a:off x="2514600" y="152400"/>
            <a:ext cx="4495800" cy="6858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Pelaku</a:t>
            </a:r>
            <a:r>
              <a:rPr lang="en-US" sz="3200" dirty="0" smtClean="0">
                <a:solidFill>
                  <a:srgbClr val="FF0000"/>
                </a:solidFill>
              </a:rPr>
              <a:t> </a:t>
            </a:r>
            <a:r>
              <a:rPr lang="en-US" sz="3200" dirty="0" err="1" smtClean="0">
                <a:solidFill>
                  <a:srgbClr val="FF0000"/>
                </a:solidFill>
              </a:rPr>
              <a:t>Kegiatan</a:t>
            </a:r>
            <a:r>
              <a:rPr lang="en-US" sz="3200" dirty="0" smtClean="0">
                <a:solidFill>
                  <a:srgbClr val="FF0000"/>
                </a:solidFill>
              </a:rPr>
              <a:t> </a:t>
            </a:r>
            <a:r>
              <a:rPr lang="en-US" sz="3200" dirty="0" err="1">
                <a:solidFill>
                  <a:srgbClr val="FF0000"/>
                </a:solidFill>
              </a:rPr>
              <a:t>E</a:t>
            </a:r>
            <a:r>
              <a:rPr lang="en-US" sz="3200" dirty="0" err="1" smtClean="0">
                <a:solidFill>
                  <a:srgbClr val="FF0000"/>
                </a:solidFill>
              </a:rPr>
              <a:t>konomi</a:t>
            </a:r>
            <a:endParaRPr lang="en-US" sz="3200" dirty="0">
              <a:solidFill>
                <a:srgbClr val="FF0000"/>
              </a:solidFill>
            </a:endParaRPr>
          </a:p>
        </p:txBody>
      </p:sp>
      <p:sp>
        <p:nvSpPr>
          <p:cNvPr id="43" name="Rectangle 42"/>
          <p:cNvSpPr/>
          <p:nvPr/>
        </p:nvSpPr>
        <p:spPr>
          <a:xfrm>
            <a:off x="228600" y="19050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Mengonsumsi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dan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jasa</a:t>
            </a:r>
            <a:endParaRPr lang="en-US" sz="2400" dirty="0">
              <a:solidFill>
                <a:schemeClr val="accent5">
                  <a:lumMod val="20000"/>
                  <a:lumOff val="80000"/>
                </a:schemeClr>
              </a:solidFill>
            </a:endParaRPr>
          </a:p>
        </p:txBody>
      </p:sp>
      <p:sp>
        <p:nvSpPr>
          <p:cNvPr id="44" name="Rectangle 43"/>
          <p:cNvSpPr/>
          <p:nvPr/>
        </p:nvSpPr>
        <p:spPr>
          <a:xfrm>
            <a:off x="228600" y="25908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Menyediakan</a:t>
            </a:r>
            <a:r>
              <a:rPr lang="en-US" sz="2400" dirty="0" smtClean="0">
                <a:solidFill>
                  <a:schemeClr val="accent5">
                    <a:lumMod val="20000"/>
                    <a:lumOff val="80000"/>
                  </a:schemeClr>
                </a:solidFill>
              </a:rPr>
              <a:t> Faktor2 </a:t>
            </a:r>
            <a:r>
              <a:rPr lang="en-US" sz="2400" dirty="0" err="1" smtClean="0">
                <a:solidFill>
                  <a:schemeClr val="accent5">
                    <a:lumMod val="20000"/>
                    <a:lumOff val="80000"/>
                  </a:schemeClr>
                </a:solidFill>
              </a:rPr>
              <a:t>Produksi</a:t>
            </a:r>
            <a:endParaRPr lang="en-US" sz="2400" dirty="0">
              <a:solidFill>
                <a:schemeClr val="accent5">
                  <a:lumMod val="20000"/>
                  <a:lumOff val="80000"/>
                </a:schemeClr>
              </a:solidFill>
            </a:endParaRPr>
          </a:p>
        </p:txBody>
      </p:sp>
      <p:sp>
        <p:nvSpPr>
          <p:cNvPr id="45" name="Rectangle 44"/>
          <p:cNvSpPr/>
          <p:nvPr/>
        </p:nvSpPr>
        <p:spPr>
          <a:xfrm>
            <a:off x="228600" y="32766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err="1" smtClean="0">
                <a:solidFill>
                  <a:schemeClr val="accent5">
                    <a:lumMod val="20000"/>
                    <a:lumOff val="80000"/>
                  </a:schemeClr>
                </a:solidFill>
              </a:rPr>
              <a:t>Menerima</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balas</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jasa</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Faktor</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produksi</a:t>
            </a:r>
            <a:endParaRPr lang="en-US" sz="2100" dirty="0">
              <a:solidFill>
                <a:schemeClr val="accent5">
                  <a:lumMod val="20000"/>
                  <a:lumOff val="80000"/>
                </a:schemeClr>
              </a:solidFill>
            </a:endParaRPr>
          </a:p>
        </p:txBody>
      </p:sp>
      <p:sp>
        <p:nvSpPr>
          <p:cNvPr id="17" name="Rectangle 16"/>
          <p:cNvSpPr/>
          <p:nvPr/>
        </p:nvSpPr>
        <p:spPr>
          <a:xfrm>
            <a:off x="6172200" y="990600"/>
            <a:ext cx="2667000" cy="6858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Rumah</a:t>
            </a:r>
            <a:r>
              <a:rPr lang="en-US" sz="2400" dirty="0" smtClean="0">
                <a:solidFill>
                  <a:srgbClr val="FFFF00"/>
                </a:solidFill>
              </a:rPr>
              <a:t> </a:t>
            </a:r>
            <a:r>
              <a:rPr lang="en-US" sz="2400" dirty="0" err="1" smtClean="0">
                <a:solidFill>
                  <a:srgbClr val="FFFF00"/>
                </a:solidFill>
              </a:rPr>
              <a:t>Tangga</a:t>
            </a:r>
            <a:r>
              <a:rPr lang="en-US" sz="2400" dirty="0" smtClean="0">
                <a:solidFill>
                  <a:srgbClr val="FFFF00"/>
                </a:solidFill>
              </a:rPr>
              <a:t> </a:t>
            </a:r>
            <a:r>
              <a:rPr lang="en-US" sz="2400" dirty="0" err="1" smtClean="0">
                <a:solidFill>
                  <a:srgbClr val="FFFF00"/>
                </a:solidFill>
              </a:rPr>
              <a:t>Produsen</a:t>
            </a:r>
            <a:endParaRPr lang="en-US" sz="2400" dirty="0">
              <a:solidFill>
                <a:srgbClr val="FFFF00"/>
              </a:solidFill>
            </a:endParaRPr>
          </a:p>
        </p:txBody>
      </p:sp>
      <p:sp>
        <p:nvSpPr>
          <p:cNvPr id="23" name="Rectangle 22"/>
          <p:cNvSpPr/>
          <p:nvPr/>
        </p:nvSpPr>
        <p:spPr>
          <a:xfrm>
            <a:off x="4953000" y="1828800"/>
            <a:ext cx="3886200" cy="10668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Memproduksi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dan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jasa</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dengan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mengolah</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faktor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produksi</a:t>
            </a:r>
            <a:endParaRPr lang="en-US" sz="2400" dirty="0">
              <a:solidFill>
                <a:schemeClr val="accent5">
                  <a:lumMod val="20000"/>
                  <a:lumOff val="80000"/>
                </a:schemeClr>
              </a:solidFill>
            </a:endParaRPr>
          </a:p>
        </p:txBody>
      </p:sp>
      <p:sp>
        <p:nvSpPr>
          <p:cNvPr id="24" name="Rectangle 23"/>
          <p:cNvSpPr/>
          <p:nvPr/>
        </p:nvSpPr>
        <p:spPr>
          <a:xfrm>
            <a:off x="4953000" y="3048000"/>
            <a:ext cx="3886200" cy="8382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Membayar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Imbalan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penggunaan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faktor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produksi</a:t>
            </a:r>
            <a:endParaRPr lang="en-US" sz="2400" dirty="0">
              <a:solidFill>
                <a:schemeClr val="accent5">
                  <a:lumMod val="20000"/>
                  <a:lumOff val="80000"/>
                </a:schemeClr>
              </a:solidFill>
            </a:endParaRPr>
          </a:p>
        </p:txBody>
      </p:sp>
      <p:sp>
        <p:nvSpPr>
          <p:cNvPr id="25" name="Rectangle 24"/>
          <p:cNvSpPr/>
          <p:nvPr/>
        </p:nvSpPr>
        <p:spPr>
          <a:xfrm>
            <a:off x="4953000" y="4038600"/>
            <a:ext cx="3886200" cy="7620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Menjual</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hasil</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produksi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ke</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konsumen</a:t>
            </a:r>
            <a:endParaRPr lang="en-US" sz="2400" dirty="0">
              <a:solidFill>
                <a:schemeClr val="accent5">
                  <a:lumMod val="20000"/>
                  <a:lumOff val="80000"/>
                </a:schemeClr>
              </a:solidFill>
            </a:endParaRPr>
          </a:p>
        </p:txBody>
      </p:sp>
      <p:cxnSp>
        <p:nvCxnSpPr>
          <p:cNvPr id="59" name="Shape 58"/>
          <p:cNvCxnSpPr>
            <a:stCxn id="35" idx="2"/>
            <a:endCxn id="15" idx="3"/>
          </p:cNvCxnSpPr>
          <p:nvPr/>
        </p:nvCxnSpPr>
        <p:spPr>
          <a:xfrm rot="5400000">
            <a:off x="3581400" y="152400"/>
            <a:ext cx="495300" cy="18669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cxnSp>
        <p:nvCxnSpPr>
          <p:cNvPr id="61" name="Curved Connector 60"/>
          <p:cNvCxnSpPr>
            <a:stCxn id="35" idx="2"/>
            <a:endCxn id="17" idx="1"/>
          </p:cNvCxnSpPr>
          <p:nvPr/>
        </p:nvCxnSpPr>
        <p:spPr>
          <a:xfrm rot="16200000" flipH="1">
            <a:off x="5219700" y="381000"/>
            <a:ext cx="495300" cy="1409700"/>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sp>
        <p:nvSpPr>
          <p:cNvPr id="33" name="Oval 32"/>
          <p:cNvSpPr/>
          <p:nvPr/>
        </p:nvSpPr>
        <p:spPr>
          <a:xfrm>
            <a:off x="457200" y="4038600"/>
            <a:ext cx="3276600" cy="533400"/>
          </a:xfrm>
          <a:prstGeom prst="ellipse">
            <a:avLst/>
          </a:prstGeom>
          <a:solidFill>
            <a:schemeClr val="tx1"/>
          </a:solid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Faktor</a:t>
            </a:r>
            <a:r>
              <a:rPr lang="en-US" sz="2400" dirty="0" smtClean="0">
                <a:solidFill>
                  <a:srgbClr val="FFFF00"/>
                </a:solidFill>
              </a:rPr>
              <a:t> </a:t>
            </a:r>
            <a:r>
              <a:rPr lang="en-US" sz="2400" dirty="0" err="1" smtClean="0">
                <a:solidFill>
                  <a:srgbClr val="FFFF00"/>
                </a:solidFill>
              </a:rPr>
              <a:t>Produksi</a:t>
            </a:r>
            <a:endParaRPr lang="en-US" sz="2400" dirty="0">
              <a:solidFill>
                <a:srgbClr val="FFFF00"/>
              </a:solidFill>
            </a:endParaRPr>
          </a:p>
        </p:txBody>
      </p:sp>
      <p:sp>
        <p:nvSpPr>
          <p:cNvPr id="34" name="Rectangle 33"/>
          <p:cNvSpPr/>
          <p:nvPr/>
        </p:nvSpPr>
        <p:spPr>
          <a:xfrm>
            <a:off x="228600" y="4724400"/>
            <a:ext cx="1524000" cy="381000"/>
          </a:xfrm>
          <a:prstGeom prst="rect">
            <a:avLst/>
          </a:prstGeom>
          <a:solidFill>
            <a:schemeClr val="tx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Tanah</a:t>
            </a:r>
            <a:endParaRPr lang="en-US" sz="2800" dirty="0"/>
          </a:p>
        </p:txBody>
      </p:sp>
      <p:sp>
        <p:nvSpPr>
          <p:cNvPr id="38" name="Right Arrow Callout 37"/>
          <p:cNvSpPr/>
          <p:nvPr/>
        </p:nvSpPr>
        <p:spPr>
          <a:xfrm>
            <a:off x="1905000" y="4724400"/>
            <a:ext cx="457200" cy="1905000"/>
          </a:xfrm>
          <a:prstGeom prst="rightArrowCallout">
            <a:avLst>
              <a:gd name="adj1" fmla="val 25000"/>
              <a:gd name="adj2" fmla="val 25000"/>
              <a:gd name="adj3" fmla="val 25000"/>
              <a:gd name="adj4" fmla="val 64977"/>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err="1" smtClean="0">
                <a:solidFill>
                  <a:schemeClr val="accent5">
                    <a:lumMod val="20000"/>
                    <a:lumOff val="80000"/>
                  </a:schemeClr>
                </a:solidFill>
              </a:rPr>
              <a:t>Balas</a:t>
            </a:r>
            <a:endParaRPr lang="en-US" sz="2500" dirty="0">
              <a:solidFill>
                <a:schemeClr val="accent5">
                  <a:lumMod val="20000"/>
                  <a:lumOff val="80000"/>
                </a:schemeClr>
              </a:solidFill>
            </a:endParaRPr>
          </a:p>
        </p:txBody>
      </p:sp>
      <p:sp>
        <p:nvSpPr>
          <p:cNvPr id="39" name="Rectangle 38"/>
          <p:cNvSpPr/>
          <p:nvPr/>
        </p:nvSpPr>
        <p:spPr>
          <a:xfrm>
            <a:off x="2438400" y="4724400"/>
            <a:ext cx="1524000" cy="381000"/>
          </a:xfrm>
          <a:prstGeom prst="rect">
            <a:avLst/>
          </a:prstGeom>
          <a:solidFill>
            <a:schemeClr val="tx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Sewa</a:t>
            </a:r>
            <a:endParaRPr lang="en-US" sz="2800" dirty="0"/>
          </a:p>
        </p:txBody>
      </p:sp>
      <p:sp>
        <p:nvSpPr>
          <p:cNvPr id="40" name="Rectangle 39"/>
          <p:cNvSpPr/>
          <p:nvPr/>
        </p:nvSpPr>
        <p:spPr>
          <a:xfrm>
            <a:off x="228600" y="5257800"/>
            <a:ext cx="1524000" cy="381000"/>
          </a:xfrm>
          <a:prstGeom prst="rect">
            <a:avLst/>
          </a:prstGeom>
          <a:solidFill>
            <a:schemeClr val="tx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SDM</a:t>
            </a:r>
            <a:endParaRPr lang="en-US" sz="2800" dirty="0"/>
          </a:p>
        </p:txBody>
      </p:sp>
      <p:sp>
        <p:nvSpPr>
          <p:cNvPr id="41" name="Rectangle 40"/>
          <p:cNvSpPr/>
          <p:nvPr/>
        </p:nvSpPr>
        <p:spPr>
          <a:xfrm>
            <a:off x="2438400" y="5257800"/>
            <a:ext cx="1524000" cy="381000"/>
          </a:xfrm>
          <a:prstGeom prst="rect">
            <a:avLst/>
          </a:prstGeom>
          <a:solidFill>
            <a:schemeClr val="tx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Upah</a:t>
            </a:r>
            <a:endParaRPr lang="en-US" sz="2800" dirty="0"/>
          </a:p>
        </p:txBody>
      </p:sp>
      <p:sp>
        <p:nvSpPr>
          <p:cNvPr id="42" name="Rectangle 41"/>
          <p:cNvSpPr/>
          <p:nvPr/>
        </p:nvSpPr>
        <p:spPr>
          <a:xfrm>
            <a:off x="228600" y="5791200"/>
            <a:ext cx="1524000" cy="381000"/>
          </a:xfrm>
          <a:prstGeom prst="rect">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Modal</a:t>
            </a:r>
            <a:endParaRPr lang="en-US" sz="2800" dirty="0"/>
          </a:p>
        </p:txBody>
      </p:sp>
      <p:sp>
        <p:nvSpPr>
          <p:cNvPr id="46" name="Rectangle 45"/>
          <p:cNvSpPr/>
          <p:nvPr/>
        </p:nvSpPr>
        <p:spPr>
          <a:xfrm>
            <a:off x="2438400" y="5791200"/>
            <a:ext cx="1524000" cy="381000"/>
          </a:xfrm>
          <a:prstGeom prst="rect">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Bunga</a:t>
            </a:r>
            <a:endParaRPr lang="en-US" sz="2800" dirty="0"/>
          </a:p>
        </p:txBody>
      </p:sp>
      <p:sp>
        <p:nvSpPr>
          <p:cNvPr id="47" name="Rectangle 46"/>
          <p:cNvSpPr/>
          <p:nvPr/>
        </p:nvSpPr>
        <p:spPr>
          <a:xfrm>
            <a:off x="228600" y="6324600"/>
            <a:ext cx="1524000" cy="381000"/>
          </a:xfrm>
          <a:prstGeom prst="rect">
            <a:avLst/>
          </a:prstGeom>
          <a:solidFill>
            <a:schemeClr val="tx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Skill</a:t>
            </a:r>
            <a:endParaRPr lang="en-US" sz="2800" dirty="0"/>
          </a:p>
        </p:txBody>
      </p:sp>
      <p:sp>
        <p:nvSpPr>
          <p:cNvPr id="50" name="Rectangle 49"/>
          <p:cNvSpPr/>
          <p:nvPr/>
        </p:nvSpPr>
        <p:spPr>
          <a:xfrm>
            <a:off x="2438400" y="6324600"/>
            <a:ext cx="1524000" cy="381000"/>
          </a:xfrm>
          <a:prstGeom prst="rect">
            <a:avLst/>
          </a:prstGeom>
          <a:solidFill>
            <a:schemeClr val="tx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Profit</a:t>
            </a:r>
            <a:endParaRPr lang="en-US" sz="2800" dirty="0"/>
          </a:p>
        </p:txBody>
      </p:sp>
      <p:sp>
        <p:nvSpPr>
          <p:cNvPr id="57" name="Rectangle 56"/>
          <p:cNvSpPr/>
          <p:nvPr/>
        </p:nvSpPr>
        <p:spPr>
          <a:xfrm>
            <a:off x="4953000" y="4953000"/>
            <a:ext cx="3886200" cy="8382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Menerima</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Pembayaran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atas</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penjualan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dan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jasa</a:t>
            </a:r>
            <a:endParaRPr lang="en-US" sz="2400" dirty="0">
              <a:solidFill>
                <a:schemeClr val="accent5">
                  <a:lumMod val="20000"/>
                  <a:lumOff val="80000"/>
                </a:schemeClr>
              </a:solidFill>
            </a:endParaRPr>
          </a:p>
        </p:txBody>
      </p:sp>
      <p:sp>
        <p:nvSpPr>
          <p:cNvPr id="73" name="Rectangle 72"/>
          <p:cNvSpPr/>
          <p:nvPr/>
        </p:nvSpPr>
        <p:spPr>
          <a:xfrm>
            <a:off x="5181600" y="5943600"/>
            <a:ext cx="2133600" cy="381000"/>
          </a:xfrm>
          <a:prstGeom prst="rect">
            <a:avLst/>
          </a:prstGeom>
          <a:solidFill>
            <a:schemeClr val="tx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Pemerintah</a:t>
            </a:r>
            <a:endParaRPr lang="en-US" sz="2800" dirty="0"/>
          </a:p>
        </p:txBody>
      </p:sp>
      <p:sp>
        <p:nvSpPr>
          <p:cNvPr id="76" name="Rectangle 75"/>
          <p:cNvSpPr/>
          <p:nvPr/>
        </p:nvSpPr>
        <p:spPr>
          <a:xfrm>
            <a:off x="4800600" y="6400800"/>
            <a:ext cx="3962400" cy="381000"/>
          </a:xfrm>
          <a:prstGeom prst="rect">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Masyarakat</a:t>
            </a:r>
            <a:r>
              <a:rPr lang="en-US" sz="2800" dirty="0" smtClean="0"/>
              <a:t> </a:t>
            </a:r>
            <a:r>
              <a:rPr lang="en-US" sz="2800" dirty="0" err="1" smtClean="0"/>
              <a:t>Luar</a:t>
            </a:r>
            <a:r>
              <a:rPr lang="en-US" sz="2800" dirty="0" smtClean="0"/>
              <a:t> </a:t>
            </a:r>
            <a:r>
              <a:rPr lang="en-US" sz="2800" dirty="0" err="1" smtClean="0"/>
              <a:t>Negeri</a:t>
            </a:r>
            <a:endParaRPr lang="en-US" sz="2800" dirty="0"/>
          </a:p>
        </p:txBody>
      </p:sp>
      <p:sp>
        <p:nvSpPr>
          <p:cNvPr id="77" name="Right Arrow 76"/>
          <p:cNvSpPr/>
          <p:nvPr/>
        </p:nvSpPr>
        <p:spPr>
          <a:xfrm>
            <a:off x="7467600" y="6019800"/>
            <a:ext cx="381000" cy="30480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78" name="Right Arrow 77"/>
          <p:cNvSpPr/>
          <p:nvPr/>
        </p:nvSpPr>
        <p:spPr>
          <a:xfrm>
            <a:off x="8763000" y="6400800"/>
            <a:ext cx="3810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94" name="Bent-Up Arrow 93"/>
          <p:cNvSpPr/>
          <p:nvPr/>
        </p:nvSpPr>
        <p:spPr>
          <a:xfrm rot="5400000">
            <a:off x="2209800" y="3429000"/>
            <a:ext cx="5257800" cy="228600"/>
          </a:xfrm>
          <a:prstGeom prst="ben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01" name="Down Arrow 100"/>
          <p:cNvSpPr/>
          <p:nvPr/>
        </p:nvSpPr>
        <p:spPr>
          <a:xfrm>
            <a:off x="4724400" y="6096000"/>
            <a:ext cx="137160" cy="4572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105400" cy="1143000"/>
          </a:xfrm>
          <a:solidFill>
            <a:schemeClr val="tx1"/>
          </a:solidFill>
          <a:ln w="57150"/>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solidFill>
                  <a:srgbClr val="FFFF00"/>
                </a:solidFill>
              </a:rPr>
              <a:t>Diagram </a:t>
            </a:r>
            <a:r>
              <a:rPr lang="en-US" dirty="0" err="1" smtClean="0">
                <a:solidFill>
                  <a:srgbClr val="FFFF00"/>
                </a:solidFill>
              </a:rPr>
              <a:t>Interaksi</a:t>
            </a:r>
            <a:r>
              <a:rPr lang="en-US" dirty="0" smtClean="0">
                <a:solidFill>
                  <a:srgbClr val="FFFF00"/>
                </a:solidFill>
              </a:rPr>
              <a:t> </a:t>
            </a:r>
            <a:r>
              <a:rPr lang="en-US" dirty="0" err="1" smtClean="0">
                <a:solidFill>
                  <a:srgbClr val="FFFF00"/>
                </a:solidFill>
              </a:rPr>
              <a:t>Antar</a:t>
            </a:r>
            <a:r>
              <a:rPr lang="en-US" dirty="0" smtClean="0">
                <a:solidFill>
                  <a:srgbClr val="FFFF00"/>
                </a:solidFill>
              </a:rPr>
              <a:t> </a:t>
            </a:r>
            <a:r>
              <a:rPr lang="en-US" dirty="0" err="1" smtClean="0">
                <a:solidFill>
                  <a:srgbClr val="FFFF00"/>
                </a:solidFill>
              </a:rPr>
              <a:t>Pelaku</a:t>
            </a:r>
            <a:r>
              <a:rPr lang="en-US" dirty="0" smtClean="0">
                <a:solidFill>
                  <a:srgbClr val="FFFF00"/>
                </a:solidFill>
              </a:rPr>
              <a:t> </a:t>
            </a:r>
            <a:r>
              <a:rPr lang="en-US" dirty="0" err="1" smtClean="0">
                <a:solidFill>
                  <a:srgbClr val="FFFF00"/>
                </a:solidFill>
              </a:rPr>
              <a:t>ekonomi</a:t>
            </a:r>
            <a:endParaRPr lang="en-US" dirty="0">
              <a:solidFill>
                <a:srgbClr val="FFFF00"/>
              </a:solidFill>
            </a:endParaRPr>
          </a:p>
        </p:txBody>
      </p:sp>
      <p:sp>
        <p:nvSpPr>
          <p:cNvPr id="3" name="Content Placeholder 2"/>
          <p:cNvSpPr>
            <a:spLocks noGrp="1"/>
          </p:cNvSpPr>
          <p:nvPr>
            <p:ph idx="1"/>
          </p:nvPr>
        </p:nvSpPr>
        <p:spPr/>
        <p:txBody>
          <a:bodyPr/>
          <a:lstStyle/>
          <a:p>
            <a:endParaRPr lang="en-US" dirty="0"/>
          </a:p>
        </p:txBody>
      </p:sp>
      <p:pic>
        <p:nvPicPr>
          <p:cNvPr id="16386" name="Picture 2" descr="http://4.bp.blogspot.com/-2sovLD9exD4/T5JVC9j5MrI/AAAAAAAAFBs/w6AHWb5YXiE/s1600/2+pelaku.png"/>
          <p:cNvPicPr>
            <a:picLocks noChangeAspect="1" noChangeArrowheads="1"/>
          </p:cNvPicPr>
          <p:nvPr/>
        </p:nvPicPr>
        <p:blipFill>
          <a:blip r:embed="rId2"/>
          <a:srcRect/>
          <a:stretch>
            <a:fillRect/>
          </a:stretch>
        </p:blipFill>
        <p:spPr bwMode="auto">
          <a:xfrm>
            <a:off x="533400" y="1828800"/>
            <a:ext cx="8000999" cy="48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Bent-Up Arrow 4"/>
          <p:cNvSpPr/>
          <p:nvPr/>
        </p:nvSpPr>
        <p:spPr>
          <a:xfrm rot="10800000" flipH="1">
            <a:off x="5829487" y="498474"/>
            <a:ext cx="1143791" cy="1066800"/>
          </a:xfrm>
          <a:prstGeom prst="ben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 name="Action Button: Home 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914400" y="990600"/>
            <a:ext cx="2667000" cy="685800"/>
          </a:xfrm>
          <a:prstGeom prst="rect">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Rumah</a:t>
            </a:r>
            <a:r>
              <a:rPr lang="en-US" sz="2400" dirty="0" smtClean="0">
                <a:solidFill>
                  <a:srgbClr val="FFFF00"/>
                </a:solidFill>
              </a:rPr>
              <a:t> </a:t>
            </a:r>
            <a:r>
              <a:rPr lang="en-US" sz="2400" dirty="0" err="1" smtClean="0">
                <a:solidFill>
                  <a:srgbClr val="FFFF00"/>
                </a:solidFill>
              </a:rPr>
              <a:t>Tangga</a:t>
            </a:r>
            <a:r>
              <a:rPr lang="en-US" sz="2400" dirty="0" smtClean="0">
                <a:solidFill>
                  <a:srgbClr val="FFFF00"/>
                </a:solidFill>
              </a:rPr>
              <a:t> </a:t>
            </a:r>
            <a:r>
              <a:rPr lang="en-US" sz="2400" dirty="0" err="1" smtClean="0">
                <a:solidFill>
                  <a:srgbClr val="FFFF00"/>
                </a:solidFill>
              </a:rPr>
              <a:t>Pemerintah</a:t>
            </a:r>
            <a:endParaRPr lang="en-US" sz="2400" dirty="0">
              <a:solidFill>
                <a:srgbClr val="FFFF00"/>
              </a:solidFill>
            </a:endParaRPr>
          </a:p>
        </p:txBody>
      </p:sp>
      <p:sp>
        <p:nvSpPr>
          <p:cNvPr id="35" name="Rectangle 34"/>
          <p:cNvSpPr/>
          <p:nvPr/>
        </p:nvSpPr>
        <p:spPr>
          <a:xfrm>
            <a:off x="2514600" y="152400"/>
            <a:ext cx="4495800" cy="6858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FF0000"/>
                </a:solidFill>
              </a:rPr>
              <a:t>Pelaku</a:t>
            </a:r>
            <a:r>
              <a:rPr lang="en-US" sz="3200" dirty="0" smtClean="0">
                <a:solidFill>
                  <a:srgbClr val="FF0000"/>
                </a:solidFill>
              </a:rPr>
              <a:t> </a:t>
            </a:r>
            <a:r>
              <a:rPr lang="en-US" sz="3200" dirty="0" err="1" smtClean="0">
                <a:solidFill>
                  <a:srgbClr val="FF0000"/>
                </a:solidFill>
              </a:rPr>
              <a:t>Kegiatan</a:t>
            </a:r>
            <a:r>
              <a:rPr lang="en-US" sz="3200" dirty="0" smtClean="0">
                <a:solidFill>
                  <a:srgbClr val="FF0000"/>
                </a:solidFill>
              </a:rPr>
              <a:t> </a:t>
            </a:r>
            <a:r>
              <a:rPr lang="en-US" sz="3200" dirty="0" err="1">
                <a:solidFill>
                  <a:srgbClr val="FF0000"/>
                </a:solidFill>
              </a:rPr>
              <a:t>E</a:t>
            </a:r>
            <a:r>
              <a:rPr lang="en-US" sz="3200" dirty="0" err="1" smtClean="0">
                <a:solidFill>
                  <a:srgbClr val="FF0000"/>
                </a:solidFill>
              </a:rPr>
              <a:t>konomi</a:t>
            </a:r>
            <a:endParaRPr lang="en-US" sz="3200" dirty="0">
              <a:solidFill>
                <a:srgbClr val="FF0000"/>
              </a:solidFill>
            </a:endParaRPr>
          </a:p>
        </p:txBody>
      </p:sp>
      <p:sp>
        <p:nvSpPr>
          <p:cNvPr id="43" name="Rectangle 42"/>
          <p:cNvSpPr/>
          <p:nvPr/>
        </p:nvSpPr>
        <p:spPr>
          <a:xfrm>
            <a:off x="228600" y="19050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Sebagai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Pengatur</a:t>
            </a:r>
            <a:r>
              <a:rPr lang="en-US" sz="2400" dirty="0" smtClean="0">
                <a:solidFill>
                  <a:schemeClr val="accent5">
                    <a:lumMod val="20000"/>
                    <a:lumOff val="80000"/>
                  </a:schemeClr>
                </a:solidFill>
              </a:rPr>
              <a:t> (UU)</a:t>
            </a:r>
            <a:endParaRPr lang="en-US" sz="2400" dirty="0">
              <a:solidFill>
                <a:schemeClr val="accent5">
                  <a:lumMod val="20000"/>
                  <a:lumOff val="80000"/>
                </a:schemeClr>
              </a:solidFill>
            </a:endParaRPr>
          </a:p>
        </p:txBody>
      </p:sp>
      <p:sp>
        <p:nvSpPr>
          <p:cNvPr id="44" name="Rectangle 43"/>
          <p:cNvSpPr/>
          <p:nvPr/>
        </p:nvSpPr>
        <p:spPr>
          <a:xfrm>
            <a:off x="228600" y="2667000"/>
            <a:ext cx="4191000" cy="8382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Sebagai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Pengontrol</a:t>
            </a:r>
            <a:r>
              <a:rPr lang="en-US" sz="2400" dirty="0" smtClean="0">
                <a:solidFill>
                  <a:schemeClr val="accent5">
                    <a:lumMod val="20000"/>
                    <a:lumOff val="80000"/>
                  </a:schemeClr>
                </a:solidFill>
              </a:rPr>
              <a:t> </a:t>
            </a:r>
          </a:p>
          <a:p>
            <a:pPr algn="ctr"/>
            <a:r>
              <a:rPr lang="en-US" sz="2400" dirty="0" smtClean="0">
                <a:solidFill>
                  <a:schemeClr val="accent5">
                    <a:lumMod val="20000"/>
                    <a:lumOff val="80000"/>
                  </a:schemeClr>
                </a:solidFill>
              </a:rPr>
              <a:t>(</a:t>
            </a:r>
            <a:r>
              <a:rPr lang="en-US" sz="2400" dirty="0" err="1" smtClean="0">
                <a:solidFill>
                  <a:schemeClr val="accent5">
                    <a:lumMod val="20000"/>
                    <a:lumOff val="80000"/>
                  </a:schemeClr>
                </a:solidFill>
              </a:rPr>
              <a:t>Moneter</a:t>
            </a:r>
            <a:r>
              <a:rPr lang="en-US" sz="2400" dirty="0" smtClean="0">
                <a:solidFill>
                  <a:schemeClr val="accent5">
                    <a:lumMod val="20000"/>
                    <a:lumOff val="80000"/>
                  </a:schemeClr>
                </a:solidFill>
              </a:rPr>
              <a:t> &amp; </a:t>
            </a:r>
            <a:r>
              <a:rPr lang="en-US" sz="2400" dirty="0" err="1" smtClean="0">
                <a:solidFill>
                  <a:schemeClr val="accent5">
                    <a:lumMod val="20000"/>
                    <a:lumOff val="80000"/>
                  </a:schemeClr>
                </a:solidFill>
              </a:rPr>
              <a:t>Fiskal</a:t>
            </a:r>
            <a:r>
              <a:rPr lang="en-US" sz="2400" dirty="0" smtClean="0">
                <a:solidFill>
                  <a:schemeClr val="accent5">
                    <a:lumMod val="20000"/>
                    <a:lumOff val="80000"/>
                  </a:schemeClr>
                </a:solidFill>
              </a:rPr>
              <a:t>)</a:t>
            </a:r>
            <a:endParaRPr lang="en-US" sz="2400" dirty="0">
              <a:solidFill>
                <a:schemeClr val="accent5">
                  <a:lumMod val="20000"/>
                  <a:lumOff val="80000"/>
                </a:schemeClr>
              </a:solidFill>
            </a:endParaRPr>
          </a:p>
        </p:txBody>
      </p:sp>
      <p:sp>
        <p:nvSpPr>
          <p:cNvPr id="45" name="Rectangle 44"/>
          <p:cNvSpPr/>
          <p:nvPr/>
        </p:nvSpPr>
        <p:spPr>
          <a:xfrm>
            <a:off x="228600" y="36576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err="1" smtClean="0">
                <a:solidFill>
                  <a:schemeClr val="accent5">
                    <a:lumMod val="20000"/>
                    <a:lumOff val="80000"/>
                  </a:schemeClr>
                </a:solidFill>
              </a:rPr>
              <a:t>Sebagai</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Penguasa</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alat</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pemaksa</a:t>
            </a:r>
            <a:r>
              <a:rPr lang="en-US" sz="2100" dirty="0" smtClean="0">
                <a:solidFill>
                  <a:schemeClr val="accent5">
                    <a:lumMod val="20000"/>
                    <a:lumOff val="80000"/>
                  </a:schemeClr>
                </a:solidFill>
              </a:rPr>
              <a:t>)</a:t>
            </a:r>
            <a:endParaRPr lang="en-US" sz="2100" dirty="0">
              <a:solidFill>
                <a:schemeClr val="accent5">
                  <a:lumMod val="20000"/>
                  <a:lumOff val="80000"/>
                </a:schemeClr>
              </a:solidFill>
            </a:endParaRPr>
          </a:p>
        </p:txBody>
      </p:sp>
      <p:sp>
        <p:nvSpPr>
          <p:cNvPr id="17" name="Rectangle 16"/>
          <p:cNvSpPr/>
          <p:nvPr/>
        </p:nvSpPr>
        <p:spPr>
          <a:xfrm>
            <a:off x="5715000" y="990600"/>
            <a:ext cx="2667000" cy="685800"/>
          </a:xfrm>
          <a:prstGeom prst="rect">
            <a:avLst/>
          </a:prstGeom>
          <a:solidFill>
            <a:schemeClr val="tx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Masyarakat</a:t>
            </a:r>
            <a:r>
              <a:rPr lang="en-US" sz="2400" dirty="0" smtClean="0">
                <a:solidFill>
                  <a:srgbClr val="FFFF00"/>
                </a:solidFill>
              </a:rPr>
              <a:t> </a:t>
            </a:r>
            <a:r>
              <a:rPr lang="en-US" sz="2400" dirty="0" err="1" smtClean="0">
                <a:solidFill>
                  <a:srgbClr val="FFFF00"/>
                </a:solidFill>
              </a:rPr>
              <a:t>Luar</a:t>
            </a:r>
            <a:r>
              <a:rPr lang="en-US" sz="2400" dirty="0" smtClean="0">
                <a:solidFill>
                  <a:srgbClr val="FFFF00"/>
                </a:solidFill>
              </a:rPr>
              <a:t> </a:t>
            </a:r>
            <a:r>
              <a:rPr lang="en-US" sz="2400" dirty="0" err="1" smtClean="0">
                <a:solidFill>
                  <a:srgbClr val="FFFF00"/>
                </a:solidFill>
              </a:rPr>
              <a:t>Negeri</a:t>
            </a:r>
            <a:endParaRPr lang="en-US" sz="2400" dirty="0">
              <a:solidFill>
                <a:srgbClr val="FFFF00"/>
              </a:solidFill>
            </a:endParaRPr>
          </a:p>
        </p:txBody>
      </p:sp>
      <p:sp>
        <p:nvSpPr>
          <p:cNvPr id="23" name="Rectangle 22"/>
          <p:cNvSpPr/>
          <p:nvPr/>
        </p:nvSpPr>
        <p:spPr>
          <a:xfrm>
            <a:off x="4953000" y="1828800"/>
            <a:ext cx="3886200" cy="9144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Sebagai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Konsumen</a:t>
            </a:r>
            <a:endParaRPr lang="en-US" sz="2400" dirty="0" smtClean="0">
              <a:solidFill>
                <a:schemeClr val="accent5">
                  <a:lumMod val="20000"/>
                  <a:lumOff val="80000"/>
                </a:schemeClr>
              </a:solidFill>
            </a:endParaRPr>
          </a:p>
          <a:p>
            <a:pPr algn="ctr"/>
            <a:r>
              <a:rPr lang="en-US" sz="2400" dirty="0" smtClean="0">
                <a:solidFill>
                  <a:schemeClr val="accent5">
                    <a:lumMod val="20000"/>
                    <a:lumOff val="80000"/>
                  </a:schemeClr>
                </a:solidFill>
              </a:rPr>
              <a:t>(</a:t>
            </a:r>
            <a:r>
              <a:rPr lang="en-US" sz="2400" dirty="0" err="1" smtClean="0">
                <a:solidFill>
                  <a:schemeClr val="accent5">
                    <a:lumMod val="20000"/>
                    <a:lumOff val="80000"/>
                  </a:schemeClr>
                </a:solidFill>
              </a:rPr>
              <a:t>Pengimpor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a:t>
            </a:r>
            <a:endParaRPr lang="en-US" sz="2400" dirty="0">
              <a:solidFill>
                <a:schemeClr val="accent5">
                  <a:lumMod val="20000"/>
                  <a:lumOff val="80000"/>
                </a:schemeClr>
              </a:solidFill>
            </a:endParaRPr>
          </a:p>
        </p:txBody>
      </p:sp>
      <p:sp>
        <p:nvSpPr>
          <p:cNvPr id="24" name="Rectangle 23"/>
          <p:cNvSpPr/>
          <p:nvPr/>
        </p:nvSpPr>
        <p:spPr>
          <a:xfrm>
            <a:off x="4953000" y="3048000"/>
            <a:ext cx="3886200" cy="8382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Sebagai</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Produsen</a:t>
            </a:r>
            <a:endParaRPr lang="en-US" sz="2400" dirty="0" smtClean="0">
              <a:solidFill>
                <a:schemeClr val="accent5">
                  <a:lumMod val="20000"/>
                  <a:lumOff val="80000"/>
                </a:schemeClr>
              </a:solidFill>
            </a:endParaRPr>
          </a:p>
          <a:p>
            <a:pPr algn="ctr"/>
            <a:r>
              <a:rPr lang="en-US" sz="2400" dirty="0" smtClean="0">
                <a:solidFill>
                  <a:schemeClr val="accent5">
                    <a:lumMod val="20000"/>
                    <a:lumOff val="80000"/>
                  </a:schemeClr>
                </a:solidFill>
              </a:rPr>
              <a:t>(</a:t>
            </a:r>
            <a:r>
              <a:rPr lang="en-US" sz="2400" dirty="0" err="1" smtClean="0">
                <a:solidFill>
                  <a:schemeClr val="accent5">
                    <a:lumMod val="20000"/>
                    <a:lumOff val="80000"/>
                  </a:schemeClr>
                </a:solidFill>
              </a:rPr>
              <a:t>pengekspor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barang</a:t>
            </a:r>
            <a:r>
              <a:rPr lang="en-US" sz="2400" dirty="0" smtClean="0">
                <a:solidFill>
                  <a:schemeClr val="accent5">
                    <a:lumMod val="20000"/>
                    <a:lumOff val="80000"/>
                  </a:schemeClr>
                </a:solidFill>
              </a:rPr>
              <a:t>)</a:t>
            </a:r>
            <a:endParaRPr lang="en-US" sz="2400" dirty="0">
              <a:solidFill>
                <a:schemeClr val="accent5">
                  <a:lumMod val="20000"/>
                  <a:lumOff val="80000"/>
                </a:schemeClr>
              </a:solidFill>
            </a:endParaRPr>
          </a:p>
        </p:txBody>
      </p:sp>
      <p:sp>
        <p:nvSpPr>
          <p:cNvPr id="25" name="Rectangle 24"/>
          <p:cNvSpPr/>
          <p:nvPr/>
        </p:nvSpPr>
        <p:spPr>
          <a:xfrm>
            <a:off x="4953000" y="4038600"/>
            <a:ext cx="3886200" cy="7620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Sebagai</a:t>
            </a:r>
            <a:r>
              <a:rPr lang="en-US" sz="2400" dirty="0" smtClean="0">
                <a:solidFill>
                  <a:schemeClr val="accent5">
                    <a:lumMod val="20000"/>
                    <a:lumOff val="80000"/>
                  </a:schemeClr>
                </a:solidFill>
              </a:rPr>
              <a:t> Investor</a:t>
            </a:r>
          </a:p>
          <a:p>
            <a:pPr algn="ctr"/>
            <a:r>
              <a:rPr lang="en-US" sz="2400" dirty="0" smtClean="0">
                <a:solidFill>
                  <a:schemeClr val="accent5">
                    <a:lumMod val="20000"/>
                    <a:lumOff val="80000"/>
                  </a:schemeClr>
                </a:solidFill>
              </a:rPr>
              <a:t>(</a:t>
            </a:r>
            <a:r>
              <a:rPr lang="en-US" sz="2400" dirty="0" err="1" smtClean="0">
                <a:solidFill>
                  <a:schemeClr val="accent5">
                    <a:lumMod val="20000"/>
                    <a:lumOff val="80000"/>
                  </a:schemeClr>
                </a:solidFill>
              </a:rPr>
              <a:t>penanam</a:t>
            </a:r>
            <a:r>
              <a:rPr lang="en-US" sz="2400" dirty="0" smtClean="0">
                <a:solidFill>
                  <a:schemeClr val="accent5">
                    <a:lumMod val="20000"/>
                    <a:lumOff val="80000"/>
                  </a:schemeClr>
                </a:solidFill>
              </a:rPr>
              <a:t> modal</a:t>
            </a:r>
            <a:endParaRPr lang="en-US" sz="2400" dirty="0">
              <a:solidFill>
                <a:schemeClr val="accent5">
                  <a:lumMod val="20000"/>
                  <a:lumOff val="80000"/>
                </a:schemeClr>
              </a:solidFill>
            </a:endParaRPr>
          </a:p>
        </p:txBody>
      </p:sp>
      <p:sp>
        <p:nvSpPr>
          <p:cNvPr id="57" name="Rectangle 56"/>
          <p:cNvSpPr/>
          <p:nvPr/>
        </p:nvSpPr>
        <p:spPr>
          <a:xfrm>
            <a:off x="4953000" y="4953000"/>
            <a:ext cx="3886200" cy="762000"/>
          </a:xfrm>
          <a:prstGeom prst="rect">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Sumber</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Tenaga</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Kerja</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Ahli</a:t>
            </a:r>
            <a:endParaRPr lang="en-US" sz="2400" dirty="0">
              <a:solidFill>
                <a:schemeClr val="accent5">
                  <a:lumMod val="20000"/>
                  <a:lumOff val="80000"/>
                </a:schemeClr>
              </a:solidFill>
            </a:endParaRPr>
          </a:p>
        </p:txBody>
      </p:sp>
      <p:sp>
        <p:nvSpPr>
          <p:cNvPr id="52" name="Rectangle 51"/>
          <p:cNvSpPr/>
          <p:nvPr/>
        </p:nvSpPr>
        <p:spPr>
          <a:xfrm>
            <a:off x="228601" y="4343400"/>
            <a:ext cx="4191000" cy="6858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err="1" smtClean="0">
                <a:solidFill>
                  <a:schemeClr val="accent5">
                    <a:lumMod val="20000"/>
                    <a:lumOff val="80000"/>
                  </a:schemeClr>
                </a:solidFill>
              </a:rPr>
              <a:t>Sebagai</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Konsumen</a:t>
            </a:r>
            <a:r>
              <a:rPr lang="en-US" sz="2100" dirty="0" smtClean="0">
                <a:solidFill>
                  <a:schemeClr val="accent5">
                    <a:lumMod val="20000"/>
                    <a:lumOff val="80000"/>
                  </a:schemeClr>
                </a:solidFill>
              </a:rPr>
              <a:t> </a:t>
            </a:r>
          </a:p>
          <a:p>
            <a:pPr algn="ctr"/>
            <a:r>
              <a:rPr lang="en-US" sz="2100" dirty="0" smtClean="0">
                <a:solidFill>
                  <a:schemeClr val="accent5">
                    <a:lumMod val="20000"/>
                    <a:lumOff val="80000"/>
                  </a:schemeClr>
                </a:solidFill>
              </a:rPr>
              <a:t>(</a:t>
            </a:r>
            <a:r>
              <a:rPr lang="en-US" sz="2100" dirty="0" err="1" smtClean="0">
                <a:solidFill>
                  <a:schemeClr val="accent5">
                    <a:lumMod val="20000"/>
                    <a:lumOff val="80000"/>
                  </a:schemeClr>
                </a:solidFill>
              </a:rPr>
              <a:t>kebutuhan</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alat</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administrasi</a:t>
            </a:r>
            <a:r>
              <a:rPr lang="en-US" sz="2100" dirty="0" smtClean="0">
                <a:solidFill>
                  <a:schemeClr val="accent5">
                    <a:lumMod val="20000"/>
                    <a:lumOff val="80000"/>
                  </a:schemeClr>
                </a:solidFill>
              </a:rPr>
              <a:t>)</a:t>
            </a:r>
            <a:endParaRPr lang="en-US" sz="2100" dirty="0">
              <a:solidFill>
                <a:schemeClr val="accent5">
                  <a:lumMod val="20000"/>
                  <a:lumOff val="80000"/>
                </a:schemeClr>
              </a:solidFill>
            </a:endParaRPr>
          </a:p>
        </p:txBody>
      </p:sp>
      <p:sp>
        <p:nvSpPr>
          <p:cNvPr id="55" name="Rectangle 54"/>
          <p:cNvSpPr/>
          <p:nvPr/>
        </p:nvSpPr>
        <p:spPr>
          <a:xfrm>
            <a:off x="228601" y="5181600"/>
            <a:ext cx="4191000" cy="533400"/>
          </a:xfrm>
          <a:prstGeom prst="rect">
            <a:avLst/>
          </a:prstGeom>
          <a:solidFill>
            <a:schemeClr val="tx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err="1" smtClean="0">
                <a:solidFill>
                  <a:schemeClr val="accent5">
                    <a:lumMod val="20000"/>
                    <a:lumOff val="80000"/>
                  </a:schemeClr>
                </a:solidFill>
              </a:rPr>
              <a:t>Sebagai</a:t>
            </a:r>
            <a:r>
              <a:rPr lang="en-US" sz="2100" dirty="0" smtClean="0">
                <a:solidFill>
                  <a:schemeClr val="accent5">
                    <a:lumMod val="20000"/>
                    <a:lumOff val="80000"/>
                  </a:schemeClr>
                </a:solidFill>
              </a:rPr>
              <a:t> </a:t>
            </a:r>
            <a:r>
              <a:rPr lang="en-US" sz="2100" dirty="0" err="1" smtClean="0">
                <a:solidFill>
                  <a:schemeClr val="accent5">
                    <a:lumMod val="20000"/>
                    <a:lumOff val="80000"/>
                  </a:schemeClr>
                </a:solidFill>
              </a:rPr>
              <a:t>Produsen</a:t>
            </a:r>
            <a:r>
              <a:rPr lang="en-US" sz="2100" dirty="0" smtClean="0">
                <a:solidFill>
                  <a:schemeClr val="accent5">
                    <a:lumMod val="20000"/>
                    <a:lumOff val="80000"/>
                  </a:schemeClr>
                </a:solidFill>
              </a:rPr>
              <a:t>/Investor (BUMN)</a:t>
            </a:r>
            <a:endParaRPr lang="en-US" sz="2100" dirty="0">
              <a:solidFill>
                <a:schemeClr val="accent5">
                  <a:lumMod val="20000"/>
                  <a:lumOff val="80000"/>
                </a:schemeClr>
              </a:solidFill>
            </a:endParaRPr>
          </a:p>
        </p:txBody>
      </p:sp>
      <p:sp>
        <p:nvSpPr>
          <p:cNvPr id="68" name="Pentagon 67"/>
          <p:cNvSpPr/>
          <p:nvPr/>
        </p:nvSpPr>
        <p:spPr>
          <a:xfrm>
            <a:off x="304800" y="5867400"/>
            <a:ext cx="1676400" cy="381000"/>
          </a:xfrm>
          <a:prstGeom prst="homePlate">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Moneter</a:t>
            </a:r>
            <a:endParaRPr lang="en-US" sz="2400" dirty="0"/>
          </a:p>
        </p:txBody>
      </p:sp>
      <p:sp>
        <p:nvSpPr>
          <p:cNvPr id="71" name="Pentagon 70"/>
          <p:cNvSpPr/>
          <p:nvPr/>
        </p:nvSpPr>
        <p:spPr>
          <a:xfrm>
            <a:off x="304800" y="6324600"/>
            <a:ext cx="1676400" cy="381000"/>
          </a:xfrm>
          <a:prstGeom prst="homePlate">
            <a:avLst/>
          </a:prstGeom>
          <a:solidFill>
            <a:schemeClr val="tx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Fiskal</a:t>
            </a:r>
            <a:endParaRPr lang="en-US" sz="2400" dirty="0"/>
          </a:p>
        </p:txBody>
      </p:sp>
      <p:sp>
        <p:nvSpPr>
          <p:cNvPr id="72" name="Chevron 71"/>
          <p:cNvSpPr/>
          <p:nvPr/>
        </p:nvSpPr>
        <p:spPr>
          <a:xfrm>
            <a:off x="1981200" y="5867400"/>
            <a:ext cx="6553200" cy="381000"/>
          </a:xfrm>
          <a:prstGeom prst="chevron">
            <a:avLst/>
          </a:prstGeom>
          <a:solidFill>
            <a:schemeClr val="tx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err="1" smtClean="0">
                <a:solidFill>
                  <a:srgbClr val="FFFF00"/>
                </a:solidFill>
              </a:rPr>
              <a:t>Kebijakan</a:t>
            </a:r>
            <a:r>
              <a:rPr lang="en-US" sz="2000" dirty="0" smtClean="0">
                <a:solidFill>
                  <a:srgbClr val="FFFF00"/>
                </a:solidFill>
              </a:rPr>
              <a:t> </a:t>
            </a:r>
            <a:r>
              <a:rPr lang="en-US" sz="2000" dirty="0" err="1" smtClean="0">
                <a:solidFill>
                  <a:srgbClr val="FFFF00"/>
                </a:solidFill>
              </a:rPr>
              <a:t>yg</a:t>
            </a:r>
            <a:r>
              <a:rPr lang="en-US" sz="2000" dirty="0" smtClean="0">
                <a:solidFill>
                  <a:srgbClr val="FFFF00"/>
                </a:solidFill>
              </a:rPr>
              <a:t> </a:t>
            </a:r>
            <a:r>
              <a:rPr lang="en-US" sz="2000" dirty="0" err="1" smtClean="0">
                <a:solidFill>
                  <a:srgbClr val="FFFF00"/>
                </a:solidFill>
              </a:rPr>
              <a:t>Mengontrol</a:t>
            </a:r>
            <a:r>
              <a:rPr lang="en-US" sz="2000" dirty="0" smtClean="0">
                <a:solidFill>
                  <a:srgbClr val="FFFF00"/>
                </a:solidFill>
              </a:rPr>
              <a:t> </a:t>
            </a:r>
            <a:r>
              <a:rPr lang="en-US" sz="2000" dirty="0" err="1" smtClean="0">
                <a:solidFill>
                  <a:srgbClr val="FFFF00"/>
                </a:solidFill>
              </a:rPr>
              <a:t>jumlah</a:t>
            </a:r>
            <a:r>
              <a:rPr lang="en-US" sz="2000" dirty="0" smtClean="0">
                <a:solidFill>
                  <a:srgbClr val="FFFF00"/>
                </a:solidFill>
              </a:rPr>
              <a:t> </a:t>
            </a:r>
            <a:r>
              <a:rPr lang="en-US" sz="2000" dirty="0" err="1" smtClean="0">
                <a:solidFill>
                  <a:srgbClr val="FFFF00"/>
                </a:solidFill>
              </a:rPr>
              <a:t>uang</a:t>
            </a:r>
            <a:r>
              <a:rPr lang="en-US" sz="2000" dirty="0" smtClean="0">
                <a:solidFill>
                  <a:srgbClr val="FFFF00"/>
                </a:solidFill>
              </a:rPr>
              <a:t> </a:t>
            </a:r>
            <a:r>
              <a:rPr lang="en-US" sz="2000" dirty="0" err="1" smtClean="0">
                <a:solidFill>
                  <a:srgbClr val="FFFF00"/>
                </a:solidFill>
              </a:rPr>
              <a:t>Beredar</a:t>
            </a:r>
            <a:endParaRPr lang="en-US" sz="2000" dirty="0">
              <a:solidFill>
                <a:srgbClr val="FFFF00"/>
              </a:solidFill>
            </a:endParaRPr>
          </a:p>
        </p:txBody>
      </p:sp>
      <p:sp>
        <p:nvSpPr>
          <p:cNvPr id="75" name="Chevron 74"/>
          <p:cNvSpPr/>
          <p:nvPr/>
        </p:nvSpPr>
        <p:spPr>
          <a:xfrm>
            <a:off x="1981200" y="6324600"/>
            <a:ext cx="6553200" cy="381000"/>
          </a:xfrm>
          <a:prstGeom prst="chevron">
            <a:avLst/>
          </a:prstGeom>
          <a:solidFill>
            <a:schemeClr val="tx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solidFill>
                  <a:srgbClr val="FFFF00"/>
                </a:solidFill>
              </a:rPr>
              <a:t>Kebijakan</a:t>
            </a:r>
            <a:r>
              <a:rPr lang="en-US" dirty="0" smtClean="0">
                <a:solidFill>
                  <a:srgbClr val="FFFF00"/>
                </a:solidFill>
              </a:rPr>
              <a:t> </a:t>
            </a:r>
            <a:r>
              <a:rPr lang="en-US" dirty="0" err="1" smtClean="0">
                <a:solidFill>
                  <a:srgbClr val="FFFF00"/>
                </a:solidFill>
              </a:rPr>
              <a:t>yg</a:t>
            </a:r>
            <a:r>
              <a:rPr lang="en-US" dirty="0" smtClean="0">
                <a:solidFill>
                  <a:srgbClr val="FFFF00"/>
                </a:solidFill>
              </a:rPr>
              <a:t> </a:t>
            </a:r>
            <a:r>
              <a:rPr lang="en-US" dirty="0" err="1" smtClean="0">
                <a:solidFill>
                  <a:srgbClr val="FFFF00"/>
                </a:solidFill>
              </a:rPr>
              <a:t>mengontrol</a:t>
            </a:r>
            <a:r>
              <a:rPr lang="en-US" dirty="0" smtClean="0">
                <a:solidFill>
                  <a:srgbClr val="FFFF00"/>
                </a:solidFill>
              </a:rPr>
              <a:t> </a:t>
            </a:r>
            <a:r>
              <a:rPr lang="en-US" dirty="0" err="1" smtClean="0">
                <a:solidFill>
                  <a:srgbClr val="FFFF00"/>
                </a:solidFill>
              </a:rPr>
              <a:t>pemasukan</a:t>
            </a:r>
            <a:r>
              <a:rPr lang="en-US" dirty="0" smtClean="0">
                <a:solidFill>
                  <a:srgbClr val="FFFF00"/>
                </a:solidFill>
              </a:rPr>
              <a:t> </a:t>
            </a:r>
            <a:r>
              <a:rPr lang="en-US" dirty="0" err="1" smtClean="0">
                <a:solidFill>
                  <a:srgbClr val="FFFF00"/>
                </a:solidFill>
              </a:rPr>
              <a:t>dan</a:t>
            </a:r>
            <a:r>
              <a:rPr lang="en-US" dirty="0" smtClean="0">
                <a:solidFill>
                  <a:srgbClr val="FFFF00"/>
                </a:solidFill>
              </a:rPr>
              <a:t> </a:t>
            </a:r>
            <a:r>
              <a:rPr lang="en-US" dirty="0" err="1" smtClean="0">
                <a:solidFill>
                  <a:srgbClr val="FFFF00"/>
                </a:solidFill>
              </a:rPr>
              <a:t>pengeluaran</a:t>
            </a:r>
            <a:r>
              <a:rPr lang="en-US" dirty="0" smtClean="0">
                <a:solidFill>
                  <a:srgbClr val="FFFF00"/>
                </a:solidFill>
              </a:rPr>
              <a:t> APBN</a:t>
            </a:r>
            <a:endParaRPr lang="en-US" dirty="0">
              <a:solidFill>
                <a:srgbClr val="FFFF00"/>
              </a:solidFill>
            </a:endParaRPr>
          </a:p>
        </p:txBody>
      </p:sp>
      <p:sp>
        <p:nvSpPr>
          <p:cNvPr id="18" name="Action Button: Home 17">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9458" name="Picture 2" descr="http://belajar.kemdiknas.go.id/file_storage/modul_online/MO_53/Image/eko201_09.JPG"/>
          <p:cNvPicPr>
            <a:picLocks noChangeAspect="1" noChangeArrowheads="1"/>
          </p:cNvPicPr>
          <p:nvPr/>
        </p:nvPicPr>
        <p:blipFill>
          <a:blip r:embed="rId2"/>
          <a:srcRect/>
          <a:stretch>
            <a:fillRect/>
          </a:stretch>
        </p:blipFill>
        <p:spPr bwMode="auto">
          <a:xfrm>
            <a:off x="381000" y="1600200"/>
            <a:ext cx="8153400" cy="4876800"/>
          </a:xfrm>
          <a:prstGeom prst="rect">
            <a:avLst/>
          </a:prstGeom>
          <a:noFill/>
        </p:spPr>
      </p:pic>
      <p:sp>
        <p:nvSpPr>
          <p:cNvPr id="5" name="Title 1"/>
          <p:cNvSpPr txBox="1">
            <a:spLocks/>
          </p:cNvSpPr>
          <p:nvPr/>
        </p:nvSpPr>
        <p:spPr>
          <a:xfrm>
            <a:off x="457200" y="274638"/>
            <a:ext cx="5105400" cy="1143000"/>
          </a:xfrm>
          <a:prstGeom prst="rect">
            <a:avLst/>
          </a:prstGeom>
          <a:solidFill>
            <a:schemeClr val="tx1"/>
          </a:solidFill>
          <a:ln w="57150"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FFFF00"/>
                </a:solidFill>
                <a:effectLst/>
                <a:uLnTx/>
                <a:uFillTx/>
                <a:latin typeface="+mn-lt"/>
                <a:ea typeface="+mn-ea"/>
                <a:cs typeface="+mn-cs"/>
              </a:rPr>
              <a:t>Diagram Interaksi Antar Pelaku ekonomi</a:t>
            </a:r>
            <a:endParaRPr kumimoji="0" lang="en-US" sz="4400" b="0" i="0" u="none" strike="noStrike" kern="1200" cap="none" spc="0" normalizeH="0" baseline="0" noProof="0" dirty="0" smtClean="0">
              <a:ln>
                <a:noFill/>
              </a:ln>
              <a:solidFill>
                <a:srgbClr val="FFFF00"/>
              </a:solidFill>
              <a:effectLst/>
              <a:uLnTx/>
              <a:uFillTx/>
              <a:latin typeface="+mn-lt"/>
              <a:ea typeface="+mn-ea"/>
              <a:cs typeface="+mn-cs"/>
            </a:endParaRPr>
          </a:p>
        </p:txBody>
      </p:sp>
      <p:sp>
        <p:nvSpPr>
          <p:cNvPr id="6" name="Bent-Up Arrow 5"/>
          <p:cNvSpPr/>
          <p:nvPr/>
        </p:nvSpPr>
        <p:spPr>
          <a:xfrm rot="10800000" flipH="1">
            <a:off x="5829487" y="498474"/>
            <a:ext cx="1143791" cy="1066800"/>
          </a:xfrm>
          <a:prstGeom prst="ben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Rectangle 6"/>
          <p:cNvSpPr/>
          <p:nvPr/>
        </p:nvSpPr>
        <p:spPr>
          <a:xfrm>
            <a:off x="2209800" y="4267200"/>
            <a:ext cx="16002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solidFill>
                  <a:schemeClr val="tx1"/>
                </a:solidFill>
              </a:rPr>
              <a:t>Barang</a:t>
            </a:r>
            <a:r>
              <a:rPr lang="en-US" sz="1600" dirty="0" smtClean="0">
                <a:solidFill>
                  <a:schemeClr val="tx1"/>
                </a:solidFill>
              </a:rPr>
              <a:t> </a:t>
            </a:r>
            <a:r>
              <a:rPr lang="en-US" sz="1600" dirty="0" err="1" smtClean="0">
                <a:solidFill>
                  <a:schemeClr val="tx1"/>
                </a:solidFill>
              </a:rPr>
              <a:t>Publik</a:t>
            </a:r>
            <a:endParaRPr lang="en-US" sz="1600" dirty="0">
              <a:solidFill>
                <a:schemeClr val="tx1"/>
              </a:solidFill>
            </a:endParaRPr>
          </a:p>
        </p:txBody>
      </p:sp>
      <p:sp>
        <p:nvSpPr>
          <p:cNvPr id="8" name="Rectangle 7"/>
          <p:cNvSpPr/>
          <p:nvPr/>
        </p:nvSpPr>
        <p:spPr>
          <a:xfrm>
            <a:off x="5181600" y="4267200"/>
            <a:ext cx="16002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solidFill>
                  <a:schemeClr val="tx1"/>
                </a:solidFill>
              </a:rPr>
              <a:t>Barang</a:t>
            </a:r>
            <a:r>
              <a:rPr lang="en-US" sz="1600" dirty="0" smtClean="0">
                <a:solidFill>
                  <a:schemeClr val="tx1"/>
                </a:solidFill>
              </a:rPr>
              <a:t> </a:t>
            </a:r>
            <a:r>
              <a:rPr lang="en-US" sz="1600" dirty="0" err="1" smtClean="0">
                <a:solidFill>
                  <a:schemeClr val="tx1"/>
                </a:solidFill>
              </a:rPr>
              <a:t>Publik</a:t>
            </a:r>
            <a:endParaRPr lang="en-US" sz="1600" dirty="0">
              <a:solidFill>
                <a:schemeClr val="tx1"/>
              </a:solidFill>
            </a:endParaRP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371600"/>
            <a:ext cx="41910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r>
              <a:rPr lang="en-US" sz="2000" dirty="0" smtClean="0"/>
              <a:t>1. </a:t>
            </a:r>
            <a:r>
              <a:rPr lang="en-US" sz="2000" dirty="0" err="1" smtClean="0"/>
              <a:t>Peran</a:t>
            </a:r>
            <a:r>
              <a:rPr lang="en-US" sz="2000" dirty="0" smtClean="0"/>
              <a:t> </a:t>
            </a:r>
            <a:r>
              <a:rPr lang="en-US" sz="2000" dirty="0" err="1" smtClean="0"/>
              <a:t>konsumen</a:t>
            </a:r>
            <a:r>
              <a:rPr lang="en-US" sz="2000" dirty="0" smtClean="0"/>
              <a:t> </a:t>
            </a:r>
            <a:r>
              <a:rPr lang="en-US" sz="2000" dirty="0" err="1" smtClean="0"/>
              <a:t>dan</a:t>
            </a:r>
            <a:r>
              <a:rPr lang="en-US" sz="2000" dirty="0" smtClean="0"/>
              <a:t> </a:t>
            </a:r>
            <a:r>
              <a:rPr lang="en-US" sz="2000" dirty="0" err="1" smtClean="0"/>
              <a:t>produsen</a:t>
            </a:r>
            <a:endParaRPr lang="en-US" sz="2000" dirty="0" smtClean="0"/>
          </a:p>
          <a:p>
            <a:pPr marL="457200" indent="-457200">
              <a:buAutoNum type="arabicParenBoth"/>
            </a:pPr>
            <a:r>
              <a:rPr lang="en-US" sz="2000" dirty="0" err="1" smtClean="0"/>
              <a:t>Penyediaan</a:t>
            </a:r>
            <a:r>
              <a:rPr lang="en-US" sz="2000" dirty="0" smtClean="0"/>
              <a:t> </a:t>
            </a:r>
            <a:r>
              <a:rPr lang="en-US" sz="2000" dirty="0" err="1" smtClean="0"/>
              <a:t>faktor</a:t>
            </a:r>
            <a:r>
              <a:rPr lang="en-US" sz="2000" dirty="0" smtClean="0"/>
              <a:t> </a:t>
            </a:r>
            <a:r>
              <a:rPr lang="en-US" sz="2000" dirty="0" err="1" smtClean="0"/>
              <a:t>produksi</a:t>
            </a:r>
            <a:endParaRPr lang="en-US" sz="2000" dirty="0" smtClean="0"/>
          </a:p>
          <a:p>
            <a:pPr marL="457200" indent="-457200">
              <a:buAutoNum type="arabicParenBoth"/>
            </a:pPr>
            <a:r>
              <a:rPr lang="en-US" sz="2000" dirty="0" err="1" smtClean="0"/>
              <a:t>Menerima</a:t>
            </a:r>
            <a:r>
              <a:rPr lang="en-US" sz="2000" dirty="0" smtClean="0"/>
              <a:t> </a:t>
            </a:r>
            <a:r>
              <a:rPr lang="en-US" sz="2000" dirty="0" err="1" smtClean="0"/>
              <a:t>pembayaran</a:t>
            </a:r>
            <a:r>
              <a:rPr lang="en-US" sz="2000" dirty="0" smtClean="0"/>
              <a:t> </a:t>
            </a:r>
            <a:r>
              <a:rPr lang="en-US" sz="2000" dirty="0" err="1" smtClean="0"/>
              <a:t>pajak</a:t>
            </a:r>
            <a:endParaRPr lang="en-US" sz="2000" dirty="0" smtClean="0"/>
          </a:p>
          <a:p>
            <a:pPr marL="457200" indent="-457200">
              <a:buAutoNum type="arabicParenBoth"/>
            </a:pPr>
            <a:r>
              <a:rPr lang="en-US" sz="2000" dirty="0" err="1" smtClean="0"/>
              <a:t>Pengguna</a:t>
            </a:r>
            <a:r>
              <a:rPr lang="en-US" sz="2000" dirty="0" smtClean="0"/>
              <a:t> </a:t>
            </a:r>
            <a:r>
              <a:rPr lang="en-US" sz="2000" dirty="0" err="1" smtClean="0"/>
              <a:t>barang</a:t>
            </a:r>
            <a:r>
              <a:rPr lang="en-US" sz="2000" dirty="0" smtClean="0"/>
              <a:t> </a:t>
            </a:r>
            <a:r>
              <a:rPr lang="en-US" sz="2000" dirty="0" err="1" smtClean="0"/>
              <a:t>atau</a:t>
            </a:r>
            <a:r>
              <a:rPr lang="en-US" sz="2000" dirty="0" smtClean="0"/>
              <a:t> </a:t>
            </a:r>
            <a:r>
              <a:rPr lang="en-US" sz="2000" dirty="0" err="1" smtClean="0"/>
              <a:t>jasa</a:t>
            </a:r>
            <a:endParaRPr lang="en-US" sz="2000" dirty="0" smtClean="0"/>
          </a:p>
          <a:p>
            <a:pPr marL="457200" indent="-457200">
              <a:buAutoNum type="arabicParenBoth"/>
            </a:pPr>
            <a:r>
              <a:rPr lang="en-US" sz="2000" dirty="0" err="1" smtClean="0"/>
              <a:t>Pengguna</a:t>
            </a:r>
            <a:r>
              <a:rPr lang="en-US" sz="2000" dirty="0" smtClean="0"/>
              <a:t> </a:t>
            </a:r>
            <a:r>
              <a:rPr lang="en-US" sz="2000" dirty="0" err="1" smtClean="0"/>
              <a:t>faktor</a:t>
            </a:r>
            <a:r>
              <a:rPr lang="en-US" sz="2000" dirty="0" smtClean="0"/>
              <a:t> </a:t>
            </a:r>
            <a:r>
              <a:rPr lang="en-US" sz="2000" dirty="0" err="1" smtClean="0"/>
              <a:t>produksi</a:t>
            </a:r>
            <a:endParaRPr lang="en-US" sz="2000" dirty="0" smtClean="0"/>
          </a:p>
          <a:p>
            <a:pPr marL="457200" indent="-457200">
              <a:buAutoNum type="arabicParenBoth"/>
            </a:pPr>
            <a:r>
              <a:rPr lang="en-US" sz="2000" dirty="0" err="1" smtClean="0"/>
              <a:t>Membayar</a:t>
            </a:r>
            <a:r>
              <a:rPr lang="en-US" sz="2000" dirty="0" smtClean="0"/>
              <a:t> </a:t>
            </a:r>
            <a:r>
              <a:rPr lang="en-US" sz="2000" dirty="0" err="1" smtClean="0"/>
              <a:t>sewa,upah,bunga,laba</a:t>
            </a:r>
            <a:endParaRPr lang="en-US" sz="2000" dirty="0" smtClean="0"/>
          </a:p>
          <a:p>
            <a:pPr marL="457200" indent="-457200">
              <a:buAutoNum type="arabicParenBoth"/>
            </a:pPr>
            <a:r>
              <a:rPr lang="en-US" sz="2000" dirty="0" err="1" smtClean="0"/>
              <a:t>Menerima</a:t>
            </a:r>
            <a:r>
              <a:rPr lang="en-US" sz="2000" dirty="0" smtClean="0"/>
              <a:t> </a:t>
            </a:r>
            <a:r>
              <a:rPr lang="en-US" sz="2000" dirty="0" err="1" smtClean="0"/>
              <a:t>sewa</a:t>
            </a:r>
            <a:r>
              <a:rPr lang="en-US" sz="2000" dirty="0" smtClean="0"/>
              <a:t>, </a:t>
            </a:r>
            <a:r>
              <a:rPr lang="en-US" sz="2000" dirty="0" err="1" smtClean="0"/>
              <a:t>upah,bunga,laba</a:t>
            </a:r>
            <a:endParaRPr lang="en-US" sz="2000" dirty="0" smtClean="0"/>
          </a:p>
          <a:p>
            <a:pPr marL="457200" indent="-457200"/>
            <a:r>
              <a:rPr lang="en-US" sz="2000" dirty="0" smtClean="0"/>
              <a:t>Yang </a:t>
            </a:r>
            <a:r>
              <a:rPr lang="en-US" sz="2000" dirty="0" err="1" smtClean="0"/>
              <a:t>merupakan</a:t>
            </a:r>
            <a:r>
              <a:rPr lang="en-US" sz="2000" dirty="0" smtClean="0"/>
              <a:t> </a:t>
            </a:r>
            <a:r>
              <a:rPr lang="en-US" sz="2000" dirty="0" err="1" smtClean="0"/>
              <a:t>peran</a:t>
            </a:r>
            <a:r>
              <a:rPr lang="en-US" sz="2000" dirty="0" smtClean="0"/>
              <a:t> </a:t>
            </a:r>
            <a:r>
              <a:rPr lang="en-US" sz="2000" dirty="0" err="1" smtClean="0"/>
              <a:t>rumah</a:t>
            </a:r>
            <a:r>
              <a:rPr lang="en-US" sz="2000" dirty="0" smtClean="0"/>
              <a:t> </a:t>
            </a:r>
            <a:r>
              <a:rPr lang="en-US" sz="2000" dirty="0" err="1" smtClean="0"/>
              <a:t>tangga</a:t>
            </a:r>
            <a:r>
              <a:rPr lang="en-US" sz="2000" dirty="0" smtClean="0"/>
              <a:t> </a:t>
            </a:r>
            <a:r>
              <a:rPr lang="en-US" sz="2000" dirty="0" err="1" smtClean="0"/>
              <a:t>konsumen</a:t>
            </a:r>
            <a:r>
              <a:rPr lang="en-US" sz="2000" dirty="0" smtClean="0"/>
              <a:t> </a:t>
            </a:r>
            <a:r>
              <a:rPr lang="en-US" sz="2000" dirty="0" err="1" smtClean="0"/>
              <a:t>ialah</a:t>
            </a:r>
            <a:r>
              <a:rPr lang="en-US" sz="2000" dirty="0" smtClean="0"/>
              <a:t>? </a:t>
            </a:r>
            <a:r>
              <a:rPr lang="en-US" sz="2000" dirty="0" smtClean="0">
                <a:solidFill>
                  <a:srgbClr val="FFFF00"/>
                </a:solidFill>
              </a:rPr>
              <a:t>(UN 2010)</a:t>
            </a:r>
          </a:p>
          <a:p>
            <a:pPr marL="457200" indent="-457200">
              <a:buAutoNum type="alphaUcPeriod"/>
            </a:pPr>
            <a:r>
              <a:rPr lang="en-US" sz="2000" dirty="0" smtClean="0"/>
              <a:t>(1), (2), </a:t>
            </a:r>
            <a:r>
              <a:rPr lang="en-US" sz="2000" dirty="0" err="1" smtClean="0"/>
              <a:t>dan</a:t>
            </a:r>
            <a:r>
              <a:rPr lang="en-US" sz="2000" dirty="0" smtClean="0"/>
              <a:t> (3)  D.  (3),(4), </a:t>
            </a:r>
            <a:r>
              <a:rPr lang="en-US" sz="2000" dirty="0" err="1" smtClean="0"/>
              <a:t>dan</a:t>
            </a:r>
            <a:r>
              <a:rPr lang="en-US" sz="2000" dirty="0" smtClean="0"/>
              <a:t> (5)</a:t>
            </a:r>
          </a:p>
          <a:p>
            <a:pPr marL="457200" indent="-457200">
              <a:buAutoNum type="alphaUcPeriod"/>
            </a:pPr>
            <a:r>
              <a:rPr lang="en-US" sz="2000" dirty="0" smtClean="0"/>
              <a:t>(1), (3), </a:t>
            </a:r>
            <a:r>
              <a:rPr lang="en-US" sz="2000" dirty="0" err="1" smtClean="0"/>
              <a:t>dan</a:t>
            </a:r>
            <a:r>
              <a:rPr lang="en-US" sz="2000" dirty="0" smtClean="0"/>
              <a:t> (6)  E.  (4),(5), </a:t>
            </a:r>
            <a:r>
              <a:rPr lang="en-US" sz="2000" dirty="0" err="1" smtClean="0"/>
              <a:t>dan</a:t>
            </a:r>
            <a:r>
              <a:rPr lang="en-US" sz="2000" dirty="0" smtClean="0"/>
              <a:t> (6)</a:t>
            </a:r>
          </a:p>
          <a:p>
            <a:pPr marL="457200" indent="-457200">
              <a:buAutoNum type="alphaUcPeriod"/>
            </a:pPr>
            <a:r>
              <a:rPr lang="en-US" sz="2000" dirty="0" smtClean="0"/>
              <a:t>(2), (3), </a:t>
            </a:r>
            <a:r>
              <a:rPr lang="en-US" sz="2000" dirty="0" err="1" smtClean="0"/>
              <a:t>dan</a:t>
            </a:r>
            <a:r>
              <a:rPr lang="en-US" sz="2000" dirty="0" smtClean="0"/>
              <a:t> (4)</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4419600" y="685800"/>
            <a:ext cx="4724400" cy="525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Price Consumption Curve </a:t>
            </a:r>
            <a:r>
              <a:rPr lang="en-US" sz="2000" dirty="0" err="1" smtClean="0"/>
              <a:t>adalah</a:t>
            </a:r>
            <a:r>
              <a:rPr lang="en-US" sz="2000" dirty="0" smtClean="0"/>
              <a:t> </a:t>
            </a:r>
            <a:r>
              <a:rPr lang="en-US" sz="2000" dirty="0" err="1" smtClean="0"/>
              <a:t>kurva</a:t>
            </a:r>
            <a:r>
              <a:rPr lang="en-US" sz="2000" dirty="0" smtClean="0"/>
              <a:t> yang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2010)</a:t>
            </a:r>
          </a:p>
          <a:p>
            <a:pPr marL="342900" indent="-342900">
              <a:buAutoNum type="alphaUcPeriod"/>
            </a:pPr>
            <a:r>
              <a:rPr lang="en-US" sz="2000" dirty="0" err="1" smtClean="0"/>
              <a:t>Menunjukan</a:t>
            </a:r>
            <a:r>
              <a:rPr lang="en-US" sz="2000" dirty="0" smtClean="0"/>
              <a:t> </a:t>
            </a:r>
            <a:r>
              <a:rPr lang="en-US" sz="2000" dirty="0" err="1" smtClean="0"/>
              <a:t>korelasi</a:t>
            </a:r>
            <a:r>
              <a:rPr lang="en-US" sz="2000" dirty="0" smtClean="0"/>
              <a:t> </a:t>
            </a:r>
            <a:r>
              <a:rPr lang="en-US" sz="2000" dirty="0" err="1" smtClean="0"/>
              <a:t>berbagai</a:t>
            </a:r>
            <a:r>
              <a:rPr lang="en-US" sz="2000" dirty="0" smtClean="0"/>
              <a:t> </a:t>
            </a:r>
            <a:r>
              <a:rPr lang="en-US" sz="2000" dirty="0" err="1" smtClean="0"/>
              <a:t>tingkat</a:t>
            </a:r>
            <a:r>
              <a:rPr lang="en-US" sz="2000" dirty="0" smtClean="0"/>
              <a:t> </a:t>
            </a:r>
            <a:r>
              <a:rPr lang="en-US" sz="2000" dirty="0" err="1" smtClean="0"/>
              <a:t>harga</a:t>
            </a:r>
            <a:r>
              <a:rPr lang="en-US" sz="2000" dirty="0" smtClean="0"/>
              <a:t> </a:t>
            </a:r>
            <a:r>
              <a:rPr lang="en-US" sz="2000" dirty="0" err="1" smtClean="0"/>
              <a:t>dengan</a:t>
            </a:r>
            <a:r>
              <a:rPr lang="en-US" sz="2000" dirty="0" smtClean="0"/>
              <a:t> </a:t>
            </a:r>
            <a:r>
              <a:rPr lang="en-US" sz="2000" dirty="0" err="1" smtClean="0"/>
              <a:t>jumlah</a:t>
            </a:r>
            <a:r>
              <a:rPr lang="en-US" sz="2000" dirty="0" smtClean="0"/>
              <a:t> </a:t>
            </a:r>
            <a:r>
              <a:rPr lang="en-US" sz="2000" dirty="0" err="1" smtClean="0"/>
              <a:t>barang</a:t>
            </a:r>
            <a:r>
              <a:rPr lang="en-US" sz="2000" dirty="0" smtClean="0"/>
              <a:t> yang </a:t>
            </a:r>
            <a:r>
              <a:rPr lang="en-US" sz="2000" dirty="0" err="1" smtClean="0"/>
              <a:t>dikonsumsi</a:t>
            </a:r>
            <a:endParaRPr lang="en-US" sz="2000" dirty="0" smtClean="0"/>
          </a:p>
          <a:p>
            <a:pPr marL="342900" indent="-342900">
              <a:buAutoNum type="alphaUcPeriod"/>
            </a:pPr>
            <a:r>
              <a:rPr lang="en-US" sz="2000" dirty="0" err="1" smtClean="0"/>
              <a:t>Menunjukan</a:t>
            </a:r>
            <a:r>
              <a:rPr lang="en-US" sz="2000" dirty="0" smtClean="0"/>
              <a:t> </a:t>
            </a:r>
            <a:r>
              <a:rPr lang="en-US" sz="2000" dirty="0" err="1" smtClean="0"/>
              <a:t>korelasi</a:t>
            </a:r>
            <a:r>
              <a:rPr lang="en-US" sz="2000" dirty="0" smtClean="0"/>
              <a:t> </a:t>
            </a:r>
            <a:r>
              <a:rPr lang="en-US" sz="2000" dirty="0" err="1" smtClean="0"/>
              <a:t>berbagai</a:t>
            </a:r>
            <a:r>
              <a:rPr lang="en-US" sz="2000" dirty="0" smtClean="0"/>
              <a:t> </a:t>
            </a:r>
            <a:r>
              <a:rPr lang="en-US" sz="2000" dirty="0" err="1" smtClean="0"/>
              <a:t>tingkat</a:t>
            </a:r>
            <a:r>
              <a:rPr lang="en-US" sz="2000" dirty="0" smtClean="0"/>
              <a:t> </a:t>
            </a:r>
            <a:r>
              <a:rPr lang="en-US" sz="2000" dirty="0" err="1" smtClean="0"/>
              <a:t>pendapatan</a:t>
            </a:r>
            <a:r>
              <a:rPr lang="en-US" sz="2000" dirty="0" smtClean="0"/>
              <a:t> </a:t>
            </a:r>
            <a:r>
              <a:rPr lang="en-US" sz="2000" dirty="0" err="1" smtClean="0"/>
              <a:t>dengan</a:t>
            </a:r>
            <a:r>
              <a:rPr lang="en-US" sz="2000" dirty="0" smtClean="0"/>
              <a:t> </a:t>
            </a:r>
            <a:r>
              <a:rPr lang="en-US" sz="2000" dirty="0" err="1" smtClean="0"/>
              <a:t>jumlah</a:t>
            </a:r>
            <a:r>
              <a:rPr lang="en-US" sz="2000" dirty="0" smtClean="0"/>
              <a:t> </a:t>
            </a:r>
            <a:r>
              <a:rPr lang="en-US" sz="2000" dirty="0" err="1" smtClean="0"/>
              <a:t>barang</a:t>
            </a:r>
            <a:r>
              <a:rPr lang="en-US" sz="2000" dirty="0" smtClean="0"/>
              <a:t> yang </a:t>
            </a:r>
            <a:r>
              <a:rPr lang="en-US" sz="2000" dirty="0" err="1" smtClean="0"/>
              <a:t>dikonsumsi</a:t>
            </a:r>
            <a:endParaRPr lang="en-US" sz="2000" dirty="0" smtClean="0"/>
          </a:p>
          <a:p>
            <a:pPr marL="342900" indent="-342900">
              <a:buAutoNum type="alphaUcPeriod"/>
            </a:pPr>
            <a:r>
              <a:rPr lang="en-US" sz="2000" dirty="0" err="1" smtClean="0"/>
              <a:t>Menunjukan</a:t>
            </a:r>
            <a:r>
              <a:rPr lang="en-US" sz="2000" dirty="0" smtClean="0"/>
              <a:t> </a:t>
            </a:r>
            <a:r>
              <a:rPr lang="en-US" sz="2000" dirty="0" err="1" smtClean="0"/>
              <a:t>berbagai</a:t>
            </a:r>
            <a:r>
              <a:rPr lang="en-US" sz="2000" dirty="0" smtClean="0"/>
              <a:t> </a:t>
            </a:r>
            <a:r>
              <a:rPr lang="en-US" sz="2000" dirty="0" err="1" smtClean="0"/>
              <a:t>kombinasi</a:t>
            </a:r>
            <a:r>
              <a:rPr lang="en-US" sz="2000" dirty="0" smtClean="0"/>
              <a:t> 2 </a:t>
            </a:r>
            <a:r>
              <a:rPr lang="en-US" sz="2000" dirty="0" err="1" smtClean="0"/>
              <a:t>macam</a:t>
            </a:r>
            <a:r>
              <a:rPr lang="en-US" sz="2000" dirty="0" smtClean="0"/>
              <a:t> </a:t>
            </a:r>
            <a:r>
              <a:rPr lang="en-US" sz="2000" dirty="0" err="1" smtClean="0"/>
              <a:t>barang</a:t>
            </a:r>
            <a:r>
              <a:rPr lang="en-US" sz="2000" dirty="0" smtClean="0"/>
              <a:t> yang </a:t>
            </a:r>
            <a:r>
              <a:rPr lang="en-US" sz="2000" dirty="0" err="1" smtClean="0"/>
              <a:t>memberikan</a:t>
            </a:r>
            <a:r>
              <a:rPr lang="en-US" sz="2000" dirty="0" smtClean="0"/>
              <a:t> </a:t>
            </a:r>
            <a:r>
              <a:rPr lang="en-US" sz="2000" dirty="0" err="1" smtClean="0"/>
              <a:t>kepuasan</a:t>
            </a:r>
            <a:r>
              <a:rPr lang="en-US" sz="2000" dirty="0" smtClean="0"/>
              <a:t> yang </a:t>
            </a:r>
            <a:r>
              <a:rPr lang="en-US" sz="2000" dirty="0" err="1" smtClean="0"/>
              <a:t>sama</a:t>
            </a:r>
            <a:endParaRPr lang="en-US" sz="2000" dirty="0" smtClean="0"/>
          </a:p>
          <a:p>
            <a:pPr marL="342900" indent="-342900">
              <a:buAutoNum type="alphaUcPeriod"/>
            </a:pPr>
            <a:r>
              <a:rPr lang="en-US" sz="2000" dirty="0" err="1" smtClean="0"/>
              <a:t>Menghubungkan</a:t>
            </a:r>
            <a:r>
              <a:rPr lang="en-US" sz="2000" dirty="0" smtClean="0"/>
              <a:t> </a:t>
            </a:r>
            <a:r>
              <a:rPr lang="en-US" sz="2000" dirty="0" err="1" smtClean="0"/>
              <a:t>titik-titik</a:t>
            </a:r>
            <a:r>
              <a:rPr lang="en-US" sz="2000" dirty="0" smtClean="0"/>
              <a:t> </a:t>
            </a:r>
            <a:r>
              <a:rPr lang="en-US" sz="2000" dirty="0" err="1" smtClean="0"/>
              <a:t>keseimbangan</a:t>
            </a:r>
            <a:r>
              <a:rPr lang="en-US" sz="2000" dirty="0" smtClean="0"/>
              <a:t> </a:t>
            </a:r>
            <a:r>
              <a:rPr lang="en-US" sz="2000" dirty="0" err="1" smtClean="0"/>
              <a:t>apabila</a:t>
            </a:r>
            <a:r>
              <a:rPr lang="en-US" sz="2000" dirty="0" smtClean="0"/>
              <a:t> </a:t>
            </a:r>
            <a:r>
              <a:rPr lang="en-US" sz="2000" dirty="0" err="1" smtClean="0"/>
              <a:t>terjadi</a:t>
            </a:r>
            <a:r>
              <a:rPr lang="en-US" sz="2000" dirty="0" smtClean="0"/>
              <a:t> </a:t>
            </a:r>
            <a:r>
              <a:rPr lang="en-US" sz="2000" dirty="0" err="1" smtClean="0"/>
              <a:t>perubahan</a:t>
            </a:r>
            <a:r>
              <a:rPr lang="en-US" sz="2000" dirty="0" smtClean="0"/>
              <a:t> </a:t>
            </a:r>
            <a:r>
              <a:rPr lang="en-US" sz="2000" dirty="0" err="1" smtClean="0"/>
              <a:t>pendapatan</a:t>
            </a:r>
            <a:r>
              <a:rPr lang="en-US" sz="2000" dirty="0" smtClean="0"/>
              <a:t> </a:t>
            </a:r>
            <a:r>
              <a:rPr lang="en-US" sz="2000" dirty="0" err="1" smtClean="0"/>
              <a:t>konsumen</a:t>
            </a:r>
            <a:endParaRPr lang="en-US" sz="2000" dirty="0" smtClean="0"/>
          </a:p>
          <a:p>
            <a:pPr marL="342900" indent="-342900">
              <a:buAutoNum type="alphaUcPeriod"/>
            </a:pPr>
            <a:r>
              <a:rPr lang="en-US" sz="2000" dirty="0" err="1" smtClean="0"/>
              <a:t>Menghubungkan</a:t>
            </a:r>
            <a:r>
              <a:rPr lang="en-US" sz="2000" dirty="0" smtClean="0"/>
              <a:t> </a:t>
            </a:r>
            <a:r>
              <a:rPr lang="en-US" sz="2000" dirty="0" err="1" smtClean="0"/>
              <a:t>titik-titik</a:t>
            </a:r>
            <a:r>
              <a:rPr lang="en-US" sz="2000" dirty="0" smtClean="0"/>
              <a:t> </a:t>
            </a:r>
            <a:r>
              <a:rPr lang="en-US" sz="2000" dirty="0" err="1" smtClean="0"/>
              <a:t>keseimbangan</a:t>
            </a:r>
            <a:r>
              <a:rPr lang="en-US" sz="2000" dirty="0" smtClean="0"/>
              <a:t> </a:t>
            </a:r>
            <a:r>
              <a:rPr lang="en-US" sz="2000" dirty="0" err="1" smtClean="0"/>
              <a:t>konsumen</a:t>
            </a:r>
            <a:r>
              <a:rPr lang="en-US" sz="2000" dirty="0" smtClean="0"/>
              <a:t> </a:t>
            </a:r>
            <a:r>
              <a:rPr lang="en-US" sz="2000" dirty="0" err="1" smtClean="0"/>
              <a:t>apabila</a:t>
            </a:r>
            <a:r>
              <a:rPr lang="en-US" sz="2000" dirty="0" smtClean="0"/>
              <a:t> </a:t>
            </a:r>
            <a:r>
              <a:rPr lang="en-US" sz="2000" dirty="0" err="1" smtClean="0"/>
              <a:t>terjadi</a:t>
            </a:r>
            <a:r>
              <a:rPr lang="en-US" sz="2000" dirty="0" smtClean="0"/>
              <a:t> </a:t>
            </a:r>
            <a:r>
              <a:rPr lang="en-US" sz="2000" dirty="0" err="1" smtClean="0"/>
              <a:t>perubahan</a:t>
            </a:r>
            <a:r>
              <a:rPr lang="en-US" sz="2000" dirty="0" smtClean="0"/>
              <a:t> </a:t>
            </a:r>
            <a:r>
              <a:rPr lang="en-US" sz="2000" dirty="0" err="1" smtClean="0"/>
              <a:t>pendapatan</a:t>
            </a:r>
            <a:r>
              <a:rPr lang="en-US" sz="2000" dirty="0" smtClean="0"/>
              <a:t> </a:t>
            </a:r>
            <a:r>
              <a:rPr lang="en-US" sz="2000" dirty="0" err="1" smtClean="0"/>
              <a:t>konsumen</a:t>
            </a:r>
            <a:endParaRPr lang="en-US" sz="2000" dirty="0" smtClean="0"/>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05000" y="533400"/>
            <a:ext cx="5029200" cy="685800"/>
          </a:xfrm>
          <a:prstGeom prst="rect">
            <a:avLst/>
          </a:prstGeo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lvl="0" algn="ctr">
              <a:spcBef>
                <a:spcPct val="0"/>
              </a:spcBef>
              <a:defRPr/>
            </a:pPr>
            <a:r>
              <a:rPr lang="en-US" sz="3600" dirty="0" err="1" smtClean="0">
                <a:solidFill>
                  <a:srgbClr val="C00000"/>
                </a:solidFill>
              </a:rPr>
              <a:t>Biaya</a:t>
            </a:r>
            <a:r>
              <a:rPr lang="en-US" sz="3600" dirty="0" smtClean="0">
                <a:solidFill>
                  <a:srgbClr val="C00000"/>
                </a:solidFill>
              </a:rPr>
              <a:t> </a:t>
            </a:r>
            <a:r>
              <a:rPr lang="en-US" sz="3600" dirty="0" err="1" smtClean="0">
                <a:solidFill>
                  <a:srgbClr val="C00000"/>
                </a:solidFill>
              </a:rPr>
              <a:t>Produksi</a:t>
            </a:r>
            <a:endParaRPr kumimoji="0" lang="en-US" sz="3600" b="0"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5" name="Rectangle 4"/>
          <p:cNvSpPr/>
          <p:nvPr/>
        </p:nvSpPr>
        <p:spPr>
          <a:xfrm>
            <a:off x="4038600" y="4419600"/>
            <a:ext cx="4724400" cy="1569660"/>
          </a:xfrm>
          <a:prstGeom prst="rect">
            <a:avLst/>
          </a:prstGeom>
          <a:ln>
            <a:solidFill>
              <a:srgbClr val="FF00FF"/>
            </a:solidFill>
          </a:ln>
        </p:spPr>
        <p:txBody>
          <a:bodyPr wrap="square">
            <a:spAutoFit/>
          </a:bodyPr>
          <a:lstStyle/>
          <a:p>
            <a:pPr algn="just"/>
            <a:r>
              <a:rPr lang="en-US" sz="2400" dirty="0" err="1" smtClean="0">
                <a:solidFill>
                  <a:srgbClr val="00FFFF"/>
                </a:solidFill>
              </a:rPr>
              <a:t>Salah</a:t>
            </a:r>
            <a:r>
              <a:rPr lang="en-US" sz="2400" dirty="0" smtClean="0">
                <a:solidFill>
                  <a:srgbClr val="00FFFF"/>
                </a:solidFill>
              </a:rPr>
              <a:t> </a:t>
            </a:r>
            <a:r>
              <a:rPr lang="en-US" sz="2400" dirty="0" err="1" smtClean="0">
                <a:solidFill>
                  <a:srgbClr val="00FFFF"/>
                </a:solidFill>
              </a:rPr>
              <a:t>satu</a:t>
            </a:r>
            <a:r>
              <a:rPr lang="en-US" sz="2400" dirty="0" smtClean="0">
                <a:solidFill>
                  <a:srgbClr val="00FFFF"/>
                </a:solidFill>
              </a:rPr>
              <a:t> </a:t>
            </a:r>
            <a:r>
              <a:rPr lang="en-US" sz="2400" dirty="0" err="1" smtClean="0">
                <a:solidFill>
                  <a:srgbClr val="00FFFF"/>
                </a:solidFill>
              </a:rPr>
              <a:t>cara</a:t>
            </a:r>
            <a:r>
              <a:rPr lang="en-US" sz="2400" dirty="0" smtClean="0">
                <a:solidFill>
                  <a:srgbClr val="00FFFF"/>
                </a:solidFill>
              </a:rPr>
              <a:t> </a:t>
            </a:r>
            <a:r>
              <a:rPr lang="en-US" sz="2400" dirty="0" err="1" smtClean="0">
                <a:solidFill>
                  <a:srgbClr val="00FFFF"/>
                </a:solidFill>
              </a:rPr>
              <a:t>untuk</a:t>
            </a:r>
            <a:r>
              <a:rPr lang="en-US" sz="2400" dirty="0" smtClean="0">
                <a:solidFill>
                  <a:srgbClr val="00FFFF"/>
                </a:solidFill>
              </a:rPr>
              <a:t> </a:t>
            </a:r>
            <a:r>
              <a:rPr lang="en-US" sz="2400" dirty="0" err="1" smtClean="0">
                <a:solidFill>
                  <a:srgbClr val="00FFFF"/>
                </a:solidFill>
              </a:rPr>
              <a:t>maksimalisasi</a:t>
            </a:r>
            <a:r>
              <a:rPr lang="en-US" sz="2400" dirty="0" smtClean="0">
                <a:solidFill>
                  <a:srgbClr val="00FFFF"/>
                </a:solidFill>
              </a:rPr>
              <a:t> </a:t>
            </a:r>
            <a:r>
              <a:rPr lang="en-US" sz="2400" dirty="0" err="1" smtClean="0">
                <a:solidFill>
                  <a:srgbClr val="00FFFF"/>
                </a:solidFill>
              </a:rPr>
              <a:t>keuntungan</a:t>
            </a:r>
            <a:r>
              <a:rPr lang="en-US" sz="2400" dirty="0" smtClean="0">
                <a:solidFill>
                  <a:srgbClr val="00FFFF"/>
                </a:solidFill>
              </a:rPr>
              <a:t> </a:t>
            </a:r>
            <a:r>
              <a:rPr lang="en-US" sz="2400" dirty="0" err="1" smtClean="0">
                <a:solidFill>
                  <a:srgbClr val="00FFFF"/>
                </a:solidFill>
              </a:rPr>
              <a:t>produsen</a:t>
            </a:r>
            <a:r>
              <a:rPr lang="en-US" sz="2400" dirty="0" smtClean="0">
                <a:solidFill>
                  <a:srgbClr val="00FFFF"/>
                </a:solidFill>
              </a:rPr>
              <a:t>/ </a:t>
            </a:r>
            <a:r>
              <a:rPr lang="en-US" sz="2400" dirty="0" err="1" smtClean="0">
                <a:solidFill>
                  <a:srgbClr val="00FFFF"/>
                </a:solidFill>
              </a:rPr>
              <a:t>perusahaan</a:t>
            </a:r>
            <a:r>
              <a:rPr lang="en-US" sz="2400" dirty="0" smtClean="0">
                <a:solidFill>
                  <a:srgbClr val="00FFFF"/>
                </a:solidFill>
              </a:rPr>
              <a:t> </a:t>
            </a:r>
            <a:r>
              <a:rPr lang="en-US" sz="2400" dirty="0" err="1" smtClean="0">
                <a:solidFill>
                  <a:srgbClr val="00FFFF"/>
                </a:solidFill>
              </a:rPr>
              <a:t>adalah</a:t>
            </a:r>
            <a:r>
              <a:rPr lang="en-US" sz="2400" dirty="0" smtClean="0">
                <a:solidFill>
                  <a:srgbClr val="00FFFF"/>
                </a:solidFill>
              </a:rPr>
              <a:t> </a:t>
            </a:r>
            <a:r>
              <a:rPr lang="en-US" sz="2400" dirty="0" err="1" smtClean="0">
                <a:solidFill>
                  <a:srgbClr val="00FFFF"/>
                </a:solidFill>
              </a:rPr>
              <a:t>dengan</a:t>
            </a:r>
            <a:r>
              <a:rPr lang="en-US" sz="2400" dirty="0" smtClean="0">
                <a:solidFill>
                  <a:srgbClr val="00FFFF"/>
                </a:solidFill>
              </a:rPr>
              <a:t> </a:t>
            </a:r>
            <a:r>
              <a:rPr lang="en-US" sz="2400" dirty="0" err="1" smtClean="0">
                <a:solidFill>
                  <a:srgbClr val="00FFFF"/>
                </a:solidFill>
              </a:rPr>
              <a:t>minimalisasi</a:t>
            </a:r>
            <a:r>
              <a:rPr lang="en-US" sz="2400" dirty="0" smtClean="0">
                <a:solidFill>
                  <a:srgbClr val="00FFFF"/>
                </a:solidFill>
              </a:rPr>
              <a:t> </a:t>
            </a:r>
            <a:r>
              <a:rPr lang="en-US" sz="2400" dirty="0" err="1" smtClean="0">
                <a:solidFill>
                  <a:srgbClr val="00FFFF"/>
                </a:solidFill>
              </a:rPr>
              <a:t>biaya</a:t>
            </a:r>
            <a:r>
              <a:rPr lang="en-US" sz="2400" dirty="0" smtClean="0">
                <a:solidFill>
                  <a:srgbClr val="00FFFF"/>
                </a:solidFill>
              </a:rPr>
              <a:t> </a:t>
            </a:r>
            <a:r>
              <a:rPr lang="en-US" sz="2400" dirty="0" err="1" smtClean="0">
                <a:solidFill>
                  <a:srgbClr val="00FFFF"/>
                </a:solidFill>
              </a:rPr>
              <a:t>produksi</a:t>
            </a:r>
            <a:endParaRPr lang="en-US" sz="2400" dirty="0">
              <a:solidFill>
                <a:srgbClr val="00FFFF"/>
              </a:solidFill>
            </a:endParaRPr>
          </a:p>
        </p:txBody>
      </p:sp>
      <p:sp>
        <p:nvSpPr>
          <p:cNvPr id="6" name="Rectangle 5"/>
          <p:cNvSpPr/>
          <p:nvPr/>
        </p:nvSpPr>
        <p:spPr>
          <a:xfrm>
            <a:off x="4191000" y="1566208"/>
            <a:ext cx="4648200" cy="1938992"/>
          </a:xfrm>
          <a:prstGeom prst="rect">
            <a:avLst/>
          </a:prstGeom>
          <a:ln>
            <a:solidFill>
              <a:srgbClr val="92D050"/>
            </a:solidFill>
          </a:ln>
        </p:spPr>
        <p:txBody>
          <a:bodyPr wrap="square">
            <a:spAutoFit/>
          </a:bodyPr>
          <a:lstStyle/>
          <a:p>
            <a:pPr algn="just"/>
            <a:r>
              <a:rPr lang="id-ID" sz="2400" dirty="0" smtClean="0">
                <a:solidFill>
                  <a:srgbClr val="FFFF00"/>
                </a:solidFill>
              </a:rPr>
              <a:t>semua pengeluaran atau semua beban yang harus ditanggung oleh perusahaan untuk menghasilkan suatu jenis barang atau jasa yang siap untuk dipakai konsumen </a:t>
            </a:r>
            <a:endParaRPr lang="en-US" sz="2400" dirty="0">
              <a:solidFill>
                <a:srgbClr val="FFFF00"/>
              </a:solidFill>
            </a:endParaRPr>
          </a:p>
        </p:txBody>
      </p:sp>
      <p:pic>
        <p:nvPicPr>
          <p:cNvPr id="8" name="Picture 4" descr="MBIZ011"/>
          <p:cNvPicPr>
            <a:picLocks noChangeAspect="1" noChangeArrowheads="1"/>
          </p:cNvPicPr>
          <p:nvPr/>
        </p:nvPicPr>
        <p:blipFill>
          <a:blip r:embed="rId2"/>
          <a:srcRect/>
          <a:stretch>
            <a:fillRect/>
          </a:stretch>
        </p:blipFill>
        <p:spPr bwMode="auto">
          <a:xfrm>
            <a:off x="304800" y="3810000"/>
            <a:ext cx="3352800" cy="2654300"/>
          </a:xfrm>
          <a:prstGeom prst="rect">
            <a:avLst/>
          </a:prstGeom>
          <a:noFill/>
        </p:spPr>
      </p:pic>
      <p:sp>
        <p:nvSpPr>
          <p:cNvPr id="9" name="AutoShape 5"/>
          <p:cNvSpPr>
            <a:spLocks noChangeArrowheads="1"/>
          </p:cNvSpPr>
          <p:nvPr/>
        </p:nvSpPr>
        <p:spPr bwMode="auto">
          <a:xfrm>
            <a:off x="1295400" y="2057400"/>
            <a:ext cx="2590800" cy="1828800"/>
          </a:xfrm>
          <a:prstGeom prst="cloudCallout">
            <a:avLst>
              <a:gd name="adj1" fmla="val -32169"/>
              <a:gd name="adj2" fmla="val 66875"/>
            </a:avLst>
          </a:prstGeom>
          <a:noFill/>
          <a:ln w="19050">
            <a:solidFill>
              <a:srgbClr val="FF0000"/>
            </a:solidFill>
            <a:round/>
            <a:headEnd/>
            <a:tailEnd/>
          </a:ln>
          <a:effectLst/>
        </p:spPr>
        <p:txBody>
          <a:bodyPr/>
          <a:lstStyle/>
          <a:p>
            <a:pPr algn="ctr" eaLnBrk="1" hangingPunct="1"/>
            <a:r>
              <a:rPr lang="en-US" sz="2400" dirty="0" err="1" smtClean="0">
                <a:solidFill>
                  <a:srgbClr val="FFFF00"/>
                </a:solidFill>
              </a:rPr>
              <a:t>Pengertian</a:t>
            </a:r>
            <a:r>
              <a:rPr lang="en-US" sz="2400" dirty="0" smtClean="0">
                <a:solidFill>
                  <a:srgbClr val="FFFF00"/>
                </a:solidFill>
              </a:rPr>
              <a:t> </a:t>
            </a:r>
            <a:r>
              <a:rPr lang="en-US" sz="2400" dirty="0" smtClean="0">
                <a:solidFill>
                  <a:srgbClr val="FF3300"/>
                </a:solidFill>
              </a:rPr>
              <a:t>&amp;</a:t>
            </a:r>
            <a:r>
              <a:rPr lang="en-US" sz="2400" dirty="0" smtClean="0">
                <a:solidFill>
                  <a:srgbClr val="FFFF00"/>
                </a:solidFill>
              </a:rPr>
              <a:t> </a:t>
            </a:r>
            <a:r>
              <a:rPr lang="en-US" sz="2400" dirty="0" err="1" smtClean="0">
                <a:solidFill>
                  <a:srgbClr val="00FFFF"/>
                </a:solidFill>
              </a:rPr>
              <a:t>tujuan</a:t>
            </a:r>
            <a:endParaRPr lang="en-US" sz="2400" dirty="0">
              <a:solidFill>
                <a:srgbClr val="00FFFF"/>
              </a:solidFill>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50838"/>
            <a:ext cx="8077200" cy="1020762"/>
          </a:xfrm>
          <a:ln>
            <a:solidFill>
              <a:srgbClr val="00FF99"/>
            </a:solidFill>
          </a:ln>
        </p:spPr>
        <p:txBody>
          <a:bodyPr>
            <a:normAutofit fontScale="90000"/>
          </a:bodyPr>
          <a:lstStyle/>
          <a:p>
            <a:r>
              <a:rPr lang="en-US" dirty="0" err="1">
                <a:solidFill>
                  <a:srgbClr val="FFFF00"/>
                </a:solidFill>
              </a:rPr>
              <a:t>Analisis</a:t>
            </a:r>
            <a:r>
              <a:rPr lang="en-US" dirty="0">
                <a:solidFill>
                  <a:srgbClr val="FFFF00"/>
                </a:solidFill>
              </a:rPr>
              <a:t> </a:t>
            </a:r>
            <a:r>
              <a:rPr lang="en-US" dirty="0" err="1">
                <a:solidFill>
                  <a:srgbClr val="FFFF00"/>
                </a:solidFill>
              </a:rPr>
              <a:t>Biaya</a:t>
            </a:r>
            <a:r>
              <a:rPr lang="en-US" dirty="0">
                <a:solidFill>
                  <a:srgbClr val="FFFF00"/>
                </a:solidFill>
              </a:rPr>
              <a:t> </a:t>
            </a:r>
            <a:r>
              <a:rPr lang="en-US" dirty="0" err="1">
                <a:solidFill>
                  <a:srgbClr val="FFFF00"/>
                </a:solidFill>
              </a:rPr>
              <a:t>Produksi</a:t>
            </a:r>
            <a:r>
              <a:rPr lang="en-US" dirty="0">
                <a:solidFill>
                  <a:srgbClr val="FFFF00"/>
                </a:solidFill>
              </a:rPr>
              <a:t> </a:t>
            </a:r>
            <a:r>
              <a:rPr lang="en-US" dirty="0" err="1">
                <a:solidFill>
                  <a:srgbClr val="FFFF00"/>
                </a:solidFill>
              </a:rPr>
              <a:t>Jangka</a:t>
            </a:r>
            <a:r>
              <a:rPr lang="en-US" dirty="0">
                <a:solidFill>
                  <a:srgbClr val="FFFF00"/>
                </a:solidFill>
              </a:rPr>
              <a:t> </a:t>
            </a:r>
            <a:r>
              <a:rPr lang="en-US" dirty="0" err="1">
                <a:solidFill>
                  <a:srgbClr val="FFFF00"/>
                </a:solidFill>
              </a:rPr>
              <a:t>Pendek</a:t>
            </a:r>
            <a:endParaRPr lang="en-US" dirty="0">
              <a:solidFill>
                <a:srgbClr val="FFFF00"/>
              </a:solidFill>
            </a:endParaRPr>
          </a:p>
        </p:txBody>
      </p:sp>
      <p:sp>
        <p:nvSpPr>
          <p:cNvPr id="9219" name="Rectangle 3"/>
          <p:cNvSpPr>
            <a:spLocks noGrp="1" noChangeArrowheads="1"/>
          </p:cNvSpPr>
          <p:nvPr>
            <p:ph type="body" sz="half" idx="1"/>
          </p:nvPr>
        </p:nvSpPr>
        <p:spPr>
          <a:xfrm>
            <a:off x="228600" y="1565275"/>
            <a:ext cx="4495800" cy="4759325"/>
          </a:xfrm>
          <a:ln>
            <a:solidFill>
              <a:srgbClr val="CCFF33"/>
            </a:solidFill>
          </a:ln>
        </p:spPr>
        <p:txBody>
          <a:bodyPr>
            <a:normAutofit lnSpcReduction="10000"/>
          </a:bodyPr>
          <a:lstStyle/>
          <a:p>
            <a:pPr marL="685800" lvl="1"/>
            <a:r>
              <a:rPr lang="en-US" sz="2100" dirty="0">
                <a:solidFill>
                  <a:srgbClr val="CCFF33"/>
                </a:solidFill>
              </a:rPr>
              <a:t>3 </a:t>
            </a:r>
            <a:r>
              <a:rPr lang="en-US" sz="2100" dirty="0" err="1">
                <a:solidFill>
                  <a:srgbClr val="CCFF33"/>
                </a:solidFill>
              </a:rPr>
              <a:t>konsep</a:t>
            </a:r>
            <a:r>
              <a:rPr lang="en-US" sz="2100" dirty="0">
                <a:solidFill>
                  <a:srgbClr val="CCFF33"/>
                </a:solidFill>
              </a:rPr>
              <a:t> (</a:t>
            </a:r>
            <a:r>
              <a:rPr lang="en-US" sz="2100" dirty="0" err="1">
                <a:solidFill>
                  <a:srgbClr val="CCFF33"/>
                </a:solidFill>
              </a:rPr>
              <a:t>fungsi</a:t>
            </a:r>
            <a:r>
              <a:rPr lang="en-US" sz="2100" dirty="0">
                <a:solidFill>
                  <a:srgbClr val="CCFF33"/>
                </a:solidFill>
              </a:rPr>
              <a:t>) </a:t>
            </a:r>
            <a:r>
              <a:rPr lang="en-US" sz="2100" dirty="0" err="1">
                <a:solidFill>
                  <a:srgbClr val="CCFF33"/>
                </a:solidFill>
              </a:rPr>
              <a:t>tentang</a:t>
            </a:r>
            <a:r>
              <a:rPr lang="en-US" sz="2100" dirty="0">
                <a:solidFill>
                  <a:srgbClr val="CCFF33"/>
                </a:solidFill>
              </a:rPr>
              <a:t> </a:t>
            </a:r>
            <a:r>
              <a:rPr lang="en-US" sz="2100" dirty="0" err="1">
                <a:solidFill>
                  <a:srgbClr val="CCFF33"/>
                </a:solidFill>
              </a:rPr>
              <a:t>biaya</a:t>
            </a:r>
            <a:r>
              <a:rPr lang="en-US" sz="2100" dirty="0">
                <a:solidFill>
                  <a:srgbClr val="CCFF33"/>
                </a:solidFill>
              </a:rPr>
              <a:t> </a:t>
            </a:r>
            <a:r>
              <a:rPr lang="en-US" sz="2100" dirty="0" err="1">
                <a:solidFill>
                  <a:srgbClr val="CCFF33"/>
                </a:solidFill>
              </a:rPr>
              <a:t>produksi</a:t>
            </a:r>
            <a:r>
              <a:rPr lang="en-US" sz="2100" dirty="0">
                <a:solidFill>
                  <a:srgbClr val="CCFF33"/>
                </a:solidFill>
              </a:rPr>
              <a:t>, </a:t>
            </a:r>
            <a:r>
              <a:rPr lang="en-US" sz="2100" dirty="0" err="1">
                <a:solidFill>
                  <a:srgbClr val="CCFF33"/>
                </a:solidFill>
              </a:rPr>
              <a:t>yaitu</a:t>
            </a:r>
            <a:r>
              <a:rPr lang="en-US" sz="2100" dirty="0">
                <a:solidFill>
                  <a:srgbClr val="CCFF33"/>
                </a:solidFill>
              </a:rPr>
              <a:t>;</a:t>
            </a:r>
          </a:p>
          <a:p>
            <a:pPr marL="285750" lvl="1">
              <a:buFont typeface="Wingdings" pitchFamily="2" charset="2"/>
              <a:buAutoNum type="arabicPeriod"/>
            </a:pPr>
            <a:r>
              <a:rPr lang="en-US" sz="2600" dirty="0" err="1">
                <a:solidFill>
                  <a:srgbClr val="FF3300"/>
                </a:solidFill>
              </a:rPr>
              <a:t>Biaya</a:t>
            </a:r>
            <a:r>
              <a:rPr lang="en-US" sz="2600" dirty="0">
                <a:solidFill>
                  <a:srgbClr val="FF3300"/>
                </a:solidFill>
              </a:rPr>
              <a:t> </a:t>
            </a:r>
            <a:r>
              <a:rPr lang="en-US" sz="2600" dirty="0" err="1">
                <a:solidFill>
                  <a:srgbClr val="FF3300"/>
                </a:solidFill>
              </a:rPr>
              <a:t>Tetap</a:t>
            </a:r>
            <a:r>
              <a:rPr lang="en-US" sz="2600" dirty="0">
                <a:solidFill>
                  <a:srgbClr val="FF3300"/>
                </a:solidFill>
              </a:rPr>
              <a:t> Total </a:t>
            </a:r>
            <a:r>
              <a:rPr lang="en-US" sz="2600" i="1" dirty="0">
                <a:solidFill>
                  <a:srgbClr val="FF3300"/>
                </a:solidFill>
              </a:rPr>
              <a:t>(</a:t>
            </a:r>
            <a:r>
              <a:rPr lang="en-US" sz="2600" b="1" i="1" dirty="0">
                <a:solidFill>
                  <a:srgbClr val="FF3300"/>
                </a:solidFill>
              </a:rPr>
              <a:t>Total Fixed Cost</a:t>
            </a:r>
            <a:r>
              <a:rPr lang="en-US" sz="2600" i="1" dirty="0" smtClean="0">
                <a:solidFill>
                  <a:srgbClr val="FF3300"/>
                </a:solidFill>
              </a:rPr>
              <a:t>), </a:t>
            </a:r>
            <a:r>
              <a:rPr lang="en-US" sz="2600" i="1" dirty="0" err="1" smtClean="0">
                <a:solidFill>
                  <a:srgbClr val="FF3300"/>
                </a:solidFill>
              </a:rPr>
              <a:t>biaya</a:t>
            </a:r>
            <a:r>
              <a:rPr lang="en-US" sz="2600" i="1" dirty="0" smtClean="0">
                <a:solidFill>
                  <a:srgbClr val="FF3300"/>
                </a:solidFill>
              </a:rPr>
              <a:t> yang </a:t>
            </a:r>
            <a:r>
              <a:rPr lang="en-US" sz="2600" i="1" dirty="0" err="1" smtClean="0">
                <a:solidFill>
                  <a:srgbClr val="FF3300"/>
                </a:solidFill>
              </a:rPr>
              <a:t>tidak</a:t>
            </a:r>
            <a:r>
              <a:rPr lang="en-US" sz="2600" i="1" dirty="0" smtClean="0">
                <a:solidFill>
                  <a:srgbClr val="FF3300"/>
                </a:solidFill>
              </a:rPr>
              <a:t> </a:t>
            </a:r>
            <a:r>
              <a:rPr lang="en-US" sz="2600" i="1" dirty="0" err="1" smtClean="0">
                <a:solidFill>
                  <a:srgbClr val="FF3300"/>
                </a:solidFill>
              </a:rPr>
              <a:t>terpengaruhi</a:t>
            </a:r>
            <a:r>
              <a:rPr lang="en-US" sz="2600" i="1" dirty="0" smtClean="0">
                <a:solidFill>
                  <a:srgbClr val="FF3300"/>
                </a:solidFill>
              </a:rPr>
              <a:t> </a:t>
            </a:r>
            <a:r>
              <a:rPr lang="en-US" sz="2600" i="1" dirty="0" err="1" smtClean="0">
                <a:solidFill>
                  <a:srgbClr val="FF3300"/>
                </a:solidFill>
              </a:rPr>
              <a:t>oleh</a:t>
            </a:r>
            <a:r>
              <a:rPr lang="en-US" sz="2600" i="1" dirty="0" smtClean="0">
                <a:solidFill>
                  <a:srgbClr val="FF3300"/>
                </a:solidFill>
              </a:rPr>
              <a:t> </a:t>
            </a:r>
            <a:r>
              <a:rPr lang="en-US" sz="2600" i="1" dirty="0" err="1" smtClean="0">
                <a:solidFill>
                  <a:srgbClr val="FF3300"/>
                </a:solidFill>
              </a:rPr>
              <a:t>jumlah</a:t>
            </a:r>
            <a:r>
              <a:rPr lang="en-US" sz="2600" i="1" dirty="0" smtClean="0">
                <a:solidFill>
                  <a:srgbClr val="FF3300"/>
                </a:solidFill>
              </a:rPr>
              <a:t> unit</a:t>
            </a:r>
            <a:endParaRPr lang="en-US" sz="2200" i="1" dirty="0">
              <a:solidFill>
                <a:srgbClr val="FF3300"/>
              </a:solidFill>
            </a:endParaRPr>
          </a:p>
          <a:p>
            <a:pPr marL="285750" lvl="1">
              <a:buFont typeface="Wingdings" pitchFamily="2" charset="2"/>
              <a:buAutoNum type="arabicPeriod"/>
            </a:pPr>
            <a:r>
              <a:rPr lang="en-US" sz="2600" dirty="0" err="1">
                <a:solidFill>
                  <a:srgbClr val="00FF99"/>
                </a:solidFill>
              </a:rPr>
              <a:t>Biaya</a:t>
            </a:r>
            <a:r>
              <a:rPr lang="en-US" sz="2600" dirty="0">
                <a:solidFill>
                  <a:srgbClr val="00FF99"/>
                </a:solidFill>
              </a:rPr>
              <a:t> </a:t>
            </a:r>
            <a:r>
              <a:rPr lang="en-US" sz="2600" dirty="0" err="1">
                <a:solidFill>
                  <a:srgbClr val="00FF99"/>
                </a:solidFill>
              </a:rPr>
              <a:t>Variabel</a:t>
            </a:r>
            <a:r>
              <a:rPr lang="en-US" sz="2600" dirty="0">
                <a:solidFill>
                  <a:srgbClr val="00FF99"/>
                </a:solidFill>
              </a:rPr>
              <a:t> Total</a:t>
            </a:r>
            <a:r>
              <a:rPr lang="en-US" sz="2600" i="1" dirty="0">
                <a:solidFill>
                  <a:srgbClr val="00FF99"/>
                </a:solidFill>
              </a:rPr>
              <a:t> (</a:t>
            </a:r>
            <a:r>
              <a:rPr lang="en-US" sz="2600" b="1" i="1" dirty="0">
                <a:solidFill>
                  <a:srgbClr val="00FF99"/>
                </a:solidFill>
              </a:rPr>
              <a:t>Total </a:t>
            </a:r>
            <a:r>
              <a:rPr lang="en-US" sz="2600" b="1" i="1" dirty="0" err="1">
                <a:solidFill>
                  <a:srgbClr val="00FF99"/>
                </a:solidFill>
              </a:rPr>
              <a:t>Variabel</a:t>
            </a:r>
            <a:r>
              <a:rPr lang="en-US" sz="2600" b="1" i="1" dirty="0">
                <a:solidFill>
                  <a:srgbClr val="00FF99"/>
                </a:solidFill>
              </a:rPr>
              <a:t> Cost</a:t>
            </a:r>
            <a:r>
              <a:rPr lang="en-US" sz="2600" i="1" dirty="0">
                <a:solidFill>
                  <a:srgbClr val="00FF99"/>
                </a:solidFill>
              </a:rPr>
              <a:t>), </a:t>
            </a:r>
            <a:r>
              <a:rPr lang="en-US" sz="2600" i="1" dirty="0" err="1" smtClean="0">
                <a:solidFill>
                  <a:srgbClr val="00FF99"/>
                </a:solidFill>
              </a:rPr>
              <a:t>biaya</a:t>
            </a:r>
            <a:r>
              <a:rPr lang="en-US" sz="2600" i="1" dirty="0" smtClean="0">
                <a:solidFill>
                  <a:srgbClr val="00FF99"/>
                </a:solidFill>
              </a:rPr>
              <a:t> yang </a:t>
            </a:r>
            <a:r>
              <a:rPr lang="en-US" sz="2600" i="1" dirty="0" err="1" smtClean="0">
                <a:solidFill>
                  <a:srgbClr val="00FF99"/>
                </a:solidFill>
              </a:rPr>
              <a:t>besarnya</a:t>
            </a:r>
            <a:r>
              <a:rPr lang="en-US" sz="2600" i="1" dirty="0" smtClean="0">
                <a:solidFill>
                  <a:srgbClr val="00FF99"/>
                </a:solidFill>
              </a:rPr>
              <a:t> </a:t>
            </a:r>
            <a:r>
              <a:rPr lang="en-US" sz="2600" i="1" dirty="0" err="1" smtClean="0">
                <a:solidFill>
                  <a:srgbClr val="00FF99"/>
                </a:solidFill>
              </a:rPr>
              <a:t>tergantung</a:t>
            </a:r>
            <a:r>
              <a:rPr lang="en-US" sz="2600" i="1" dirty="0" smtClean="0">
                <a:solidFill>
                  <a:srgbClr val="00FF99"/>
                </a:solidFill>
              </a:rPr>
              <a:t> </a:t>
            </a:r>
            <a:r>
              <a:rPr lang="en-US" sz="2600" i="1" dirty="0" err="1" smtClean="0">
                <a:solidFill>
                  <a:srgbClr val="00FF99"/>
                </a:solidFill>
              </a:rPr>
              <a:t>dari</a:t>
            </a:r>
            <a:r>
              <a:rPr lang="en-US" sz="2600" i="1" dirty="0" smtClean="0">
                <a:solidFill>
                  <a:srgbClr val="00FF99"/>
                </a:solidFill>
              </a:rPr>
              <a:t> </a:t>
            </a:r>
            <a:r>
              <a:rPr lang="en-US" sz="2600" i="1" dirty="0" err="1" smtClean="0">
                <a:solidFill>
                  <a:srgbClr val="00FF99"/>
                </a:solidFill>
              </a:rPr>
              <a:t>jumlah</a:t>
            </a:r>
            <a:r>
              <a:rPr lang="en-US" sz="2600" i="1" dirty="0" smtClean="0">
                <a:solidFill>
                  <a:srgbClr val="00FF99"/>
                </a:solidFill>
              </a:rPr>
              <a:t> unit</a:t>
            </a:r>
            <a:endParaRPr lang="en-US" sz="2600" dirty="0">
              <a:solidFill>
                <a:srgbClr val="00FF99"/>
              </a:solidFill>
            </a:endParaRPr>
          </a:p>
          <a:p>
            <a:pPr marL="285750" lvl="1">
              <a:buFont typeface="Wingdings" pitchFamily="2" charset="2"/>
              <a:buAutoNum type="arabicPeriod"/>
            </a:pPr>
            <a:r>
              <a:rPr lang="en-US" sz="2600" dirty="0">
                <a:solidFill>
                  <a:srgbClr val="FFFF00"/>
                </a:solidFill>
              </a:rPr>
              <a:t>Total Cost </a:t>
            </a:r>
            <a:r>
              <a:rPr lang="en-US" sz="2600" i="1" dirty="0">
                <a:solidFill>
                  <a:srgbClr val="FFFF00"/>
                </a:solidFill>
              </a:rPr>
              <a:t>(</a:t>
            </a:r>
            <a:r>
              <a:rPr lang="en-US" sz="2600" b="1" i="1" dirty="0">
                <a:solidFill>
                  <a:srgbClr val="FFFF00"/>
                </a:solidFill>
              </a:rPr>
              <a:t>Total Cost</a:t>
            </a:r>
            <a:r>
              <a:rPr lang="en-US" sz="2600" i="1" dirty="0" smtClean="0">
                <a:solidFill>
                  <a:srgbClr val="FFFF00"/>
                </a:solidFill>
              </a:rPr>
              <a:t>), </a:t>
            </a:r>
            <a:r>
              <a:rPr lang="en-US" sz="2600" i="1" dirty="0" err="1" smtClean="0">
                <a:solidFill>
                  <a:srgbClr val="FFFF00"/>
                </a:solidFill>
              </a:rPr>
              <a:t>keseluruhan</a:t>
            </a:r>
            <a:r>
              <a:rPr lang="en-US" sz="2600" i="1" dirty="0" smtClean="0">
                <a:solidFill>
                  <a:srgbClr val="FFFF00"/>
                </a:solidFill>
              </a:rPr>
              <a:t> </a:t>
            </a:r>
            <a:r>
              <a:rPr lang="en-US" sz="2600" i="1" dirty="0" err="1" smtClean="0">
                <a:solidFill>
                  <a:srgbClr val="FFFF00"/>
                </a:solidFill>
              </a:rPr>
              <a:t>dari</a:t>
            </a:r>
            <a:r>
              <a:rPr lang="en-US" sz="2600" i="1" dirty="0" smtClean="0">
                <a:solidFill>
                  <a:srgbClr val="FFFF00"/>
                </a:solidFill>
              </a:rPr>
              <a:t> </a:t>
            </a:r>
            <a:r>
              <a:rPr lang="en-US" sz="2600" i="1" dirty="0" err="1" smtClean="0">
                <a:solidFill>
                  <a:srgbClr val="FFFF00"/>
                </a:solidFill>
              </a:rPr>
              <a:t>biaya</a:t>
            </a:r>
            <a:r>
              <a:rPr lang="en-US" sz="2600" i="1" dirty="0" smtClean="0">
                <a:solidFill>
                  <a:srgbClr val="FFFF00"/>
                </a:solidFill>
              </a:rPr>
              <a:t> </a:t>
            </a:r>
          </a:p>
          <a:p>
            <a:pPr marL="285750" lvl="1">
              <a:buNone/>
            </a:pPr>
            <a:r>
              <a:rPr lang="en-US" sz="2600" i="1" dirty="0" smtClean="0">
                <a:solidFill>
                  <a:srgbClr val="FFFF00"/>
                </a:solidFill>
              </a:rPr>
              <a:t>    TC </a:t>
            </a:r>
            <a:r>
              <a:rPr lang="en-US" sz="2600" i="1" dirty="0">
                <a:solidFill>
                  <a:srgbClr val="FFFF00"/>
                </a:solidFill>
              </a:rPr>
              <a:t>= TFC + TVC</a:t>
            </a:r>
            <a:endParaRPr lang="en-US" sz="2600" dirty="0">
              <a:solidFill>
                <a:srgbClr val="FFFF00"/>
              </a:solidFill>
            </a:endParaRPr>
          </a:p>
        </p:txBody>
      </p:sp>
      <p:sp>
        <p:nvSpPr>
          <p:cNvPr id="9226" name="Line 10"/>
          <p:cNvSpPr>
            <a:spLocks noChangeShapeType="1"/>
          </p:cNvSpPr>
          <p:nvPr/>
        </p:nvSpPr>
        <p:spPr bwMode="auto">
          <a:xfrm>
            <a:off x="5273675" y="2222500"/>
            <a:ext cx="0" cy="3276600"/>
          </a:xfrm>
          <a:prstGeom prst="line">
            <a:avLst/>
          </a:prstGeom>
          <a:noFill/>
          <a:ln w="28575">
            <a:solidFill>
              <a:srgbClr val="FF00FF"/>
            </a:solidFill>
            <a:round/>
            <a:headEnd/>
            <a:tailEnd/>
          </a:ln>
          <a:effectLst/>
        </p:spPr>
        <p:txBody>
          <a:bodyPr/>
          <a:lstStyle/>
          <a:p>
            <a:endParaRPr lang="en-US"/>
          </a:p>
        </p:txBody>
      </p:sp>
      <p:sp>
        <p:nvSpPr>
          <p:cNvPr id="9227" name="Line 11"/>
          <p:cNvSpPr>
            <a:spLocks noChangeShapeType="1"/>
          </p:cNvSpPr>
          <p:nvPr/>
        </p:nvSpPr>
        <p:spPr bwMode="auto">
          <a:xfrm>
            <a:off x="4968875" y="5194300"/>
            <a:ext cx="3733800" cy="0"/>
          </a:xfrm>
          <a:prstGeom prst="line">
            <a:avLst/>
          </a:prstGeom>
          <a:noFill/>
          <a:ln w="28575">
            <a:solidFill>
              <a:srgbClr val="FF00FF"/>
            </a:solidFill>
            <a:round/>
            <a:headEnd/>
            <a:tailEnd/>
          </a:ln>
          <a:effectLst/>
        </p:spPr>
        <p:txBody>
          <a:bodyPr/>
          <a:lstStyle/>
          <a:p>
            <a:endParaRPr lang="en-US"/>
          </a:p>
        </p:txBody>
      </p:sp>
      <p:sp>
        <p:nvSpPr>
          <p:cNvPr id="9228" name="Text Box 12"/>
          <p:cNvSpPr txBox="1">
            <a:spLocks noChangeArrowheads="1"/>
          </p:cNvSpPr>
          <p:nvPr/>
        </p:nvSpPr>
        <p:spPr bwMode="auto">
          <a:xfrm>
            <a:off x="8534400" y="5181600"/>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Q</a:t>
            </a:r>
          </a:p>
        </p:txBody>
      </p:sp>
      <p:sp>
        <p:nvSpPr>
          <p:cNvPr id="9229" name="Text Box 13"/>
          <p:cNvSpPr txBox="1">
            <a:spLocks noChangeArrowheads="1"/>
          </p:cNvSpPr>
          <p:nvPr/>
        </p:nvSpPr>
        <p:spPr bwMode="auto">
          <a:xfrm>
            <a:off x="4648200" y="1516559"/>
            <a:ext cx="1295400" cy="769441"/>
          </a:xfrm>
          <a:prstGeom prst="rect">
            <a:avLst/>
          </a:prstGeom>
          <a:solidFill>
            <a:schemeClr val="tx1"/>
          </a:solidFill>
          <a:ln w="9525">
            <a:solidFill>
              <a:srgbClr val="FF00FF"/>
            </a:solidFill>
            <a:miter lim="800000"/>
            <a:headEnd/>
            <a:tailEnd/>
          </a:ln>
          <a:effectLst/>
        </p:spPr>
        <p:txBody>
          <a:bodyPr wrap="square">
            <a:spAutoFit/>
          </a:bodyPr>
          <a:lstStyle/>
          <a:p>
            <a:pPr algn="ctr"/>
            <a:r>
              <a:rPr lang="en-US" sz="2200" dirty="0" err="1">
                <a:solidFill>
                  <a:srgbClr val="00FFFF"/>
                </a:solidFill>
              </a:rPr>
              <a:t>Biaya</a:t>
            </a:r>
            <a:r>
              <a:rPr lang="en-US" sz="2200" dirty="0">
                <a:solidFill>
                  <a:srgbClr val="00FFFF"/>
                </a:solidFill>
              </a:rPr>
              <a:t> </a:t>
            </a:r>
            <a:r>
              <a:rPr lang="en-US" sz="2200" dirty="0" err="1">
                <a:solidFill>
                  <a:srgbClr val="00FFFF"/>
                </a:solidFill>
              </a:rPr>
              <a:t>Produksi</a:t>
            </a:r>
            <a:endParaRPr lang="en-US" sz="2200" dirty="0">
              <a:solidFill>
                <a:srgbClr val="00FFFF"/>
              </a:solidFill>
            </a:endParaRPr>
          </a:p>
        </p:txBody>
      </p:sp>
      <p:sp>
        <p:nvSpPr>
          <p:cNvPr id="9230" name="Line 14"/>
          <p:cNvSpPr>
            <a:spLocks noChangeShapeType="1"/>
          </p:cNvSpPr>
          <p:nvPr/>
        </p:nvSpPr>
        <p:spPr bwMode="auto">
          <a:xfrm>
            <a:off x="5273675" y="4432300"/>
            <a:ext cx="2514600" cy="0"/>
          </a:xfrm>
          <a:prstGeom prst="line">
            <a:avLst/>
          </a:prstGeom>
          <a:noFill/>
          <a:ln w="38100">
            <a:solidFill>
              <a:srgbClr val="FF0000"/>
            </a:solidFill>
            <a:round/>
            <a:headEnd/>
            <a:tailEnd/>
          </a:ln>
          <a:effectLst/>
        </p:spPr>
        <p:txBody>
          <a:bodyPr/>
          <a:lstStyle/>
          <a:p>
            <a:endParaRPr lang="en-US"/>
          </a:p>
        </p:txBody>
      </p:sp>
      <p:sp>
        <p:nvSpPr>
          <p:cNvPr id="9231" name="Text Box 15"/>
          <p:cNvSpPr txBox="1">
            <a:spLocks noChangeArrowheads="1"/>
          </p:cNvSpPr>
          <p:nvPr/>
        </p:nvSpPr>
        <p:spPr bwMode="auto">
          <a:xfrm>
            <a:off x="8001000" y="4191000"/>
            <a:ext cx="600549" cy="430887"/>
          </a:xfrm>
          <a:prstGeom prst="rect">
            <a:avLst/>
          </a:prstGeom>
          <a:noFill/>
          <a:ln w="9525">
            <a:noFill/>
            <a:miter lim="800000"/>
            <a:headEnd/>
            <a:tailEnd/>
          </a:ln>
          <a:effectLst/>
        </p:spPr>
        <p:txBody>
          <a:bodyPr wrap="none">
            <a:spAutoFit/>
          </a:bodyPr>
          <a:lstStyle/>
          <a:p>
            <a:r>
              <a:rPr lang="en-US" sz="2200" dirty="0">
                <a:solidFill>
                  <a:srgbClr val="FF0000"/>
                </a:solidFill>
              </a:rPr>
              <a:t>TFC</a:t>
            </a:r>
          </a:p>
        </p:txBody>
      </p:sp>
      <p:sp>
        <p:nvSpPr>
          <p:cNvPr id="9232" name="Line 16"/>
          <p:cNvSpPr>
            <a:spLocks noChangeShapeType="1"/>
          </p:cNvSpPr>
          <p:nvPr/>
        </p:nvSpPr>
        <p:spPr bwMode="auto">
          <a:xfrm flipV="1">
            <a:off x="5273675" y="2984500"/>
            <a:ext cx="2514600" cy="2209800"/>
          </a:xfrm>
          <a:prstGeom prst="line">
            <a:avLst/>
          </a:prstGeom>
          <a:noFill/>
          <a:ln w="38100">
            <a:solidFill>
              <a:srgbClr val="11ED4B"/>
            </a:solidFill>
            <a:round/>
            <a:headEnd/>
            <a:tailEnd/>
          </a:ln>
          <a:effectLst/>
        </p:spPr>
        <p:txBody>
          <a:bodyPr/>
          <a:lstStyle/>
          <a:p>
            <a:endParaRPr lang="en-US">
              <a:solidFill>
                <a:srgbClr val="00FF99"/>
              </a:solidFill>
            </a:endParaRPr>
          </a:p>
        </p:txBody>
      </p:sp>
      <p:sp>
        <p:nvSpPr>
          <p:cNvPr id="9233" name="Text Box 17"/>
          <p:cNvSpPr txBox="1">
            <a:spLocks noChangeArrowheads="1"/>
          </p:cNvSpPr>
          <p:nvPr/>
        </p:nvSpPr>
        <p:spPr bwMode="auto">
          <a:xfrm>
            <a:off x="7924800" y="2667000"/>
            <a:ext cx="631007" cy="430887"/>
          </a:xfrm>
          <a:prstGeom prst="rect">
            <a:avLst/>
          </a:prstGeom>
          <a:noFill/>
          <a:ln w="9525">
            <a:noFill/>
            <a:miter lim="800000"/>
            <a:headEnd/>
            <a:tailEnd/>
          </a:ln>
          <a:effectLst/>
        </p:spPr>
        <p:txBody>
          <a:bodyPr wrap="none">
            <a:spAutoFit/>
          </a:bodyPr>
          <a:lstStyle/>
          <a:p>
            <a:r>
              <a:rPr lang="en-US" sz="2200" dirty="0">
                <a:solidFill>
                  <a:srgbClr val="00FF99"/>
                </a:solidFill>
              </a:rPr>
              <a:t>TVC</a:t>
            </a:r>
          </a:p>
        </p:txBody>
      </p:sp>
      <p:sp>
        <p:nvSpPr>
          <p:cNvPr id="9234" name="Line 18"/>
          <p:cNvSpPr>
            <a:spLocks noChangeShapeType="1"/>
          </p:cNvSpPr>
          <p:nvPr/>
        </p:nvSpPr>
        <p:spPr bwMode="auto">
          <a:xfrm flipV="1">
            <a:off x="5273675" y="2374900"/>
            <a:ext cx="2438400" cy="2057400"/>
          </a:xfrm>
          <a:prstGeom prst="line">
            <a:avLst/>
          </a:prstGeom>
          <a:noFill/>
          <a:ln w="38100">
            <a:solidFill>
              <a:srgbClr val="FFFF00"/>
            </a:solidFill>
            <a:round/>
            <a:headEnd/>
            <a:tailEnd/>
          </a:ln>
          <a:effectLst/>
        </p:spPr>
        <p:txBody>
          <a:bodyPr/>
          <a:lstStyle/>
          <a:p>
            <a:endParaRPr lang="en-US"/>
          </a:p>
        </p:txBody>
      </p:sp>
      <p:sp>
        <p:nvSpPr>
          <p:cNvPr id="9235" name="Text Box 19"/>
          <p:cNvSpPr txBox="1">
            <a:spLocks noChangeArrowheads="1"/>
          </p:cNvSpPr>
          <p:nvPr/>
        </p:nvSpPr>
        <p:spPr bwMode="auto">
          <a:xfrm>
            <a:off x="7924800" y="1981200"/>
            <a:ext cx="467436" cy="430887"/>
          </a:xfrm>
          <a:prstGeom prst="rect">
            <a:avLst/>
          </a:prstGeom>
          <a:noFill/>
          <a:ln w="9525">
            <a:noFill/>
            <a:miter lim="800000"/>
            <a:headEnd/>
            <a:tailEnd/>
          </a:ln>
          <a:effectLst/>
        </p:spPr>
        <p:txBody>
          <a:bodyPr wrap="none">
            <a:spAutoFit/>
          </a:bodyPr>
          <a:lstStyle/>
          <a:p>
            <a:r>
              <a:rPr lang="en-US" sz="2200" dirty="0">
                <a:solidFill>
                  <a:srgbClr val="FFFF00"/>
                </a:solidFill>
              </a:rPr>
              <a:t>TC</a:t>
            </a:r>
          </a:p>
        </p:txBody>
      </p:sp>
      <p:sp>
        <p:nvSpPr>
          <p:cNvPr id="14" name="Action Button: Home 1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50838"/>
            <a:ext cx="8229600" cy="868362"/>
          </a:xfrm>
          <a:ln>
            <a:solidFill>
              <a:srgbClr val="FF0000"/>
            </a:solidFill>
          </a:ln>
        </p:spPr>
        <p:txBody>
          <a:bodyPr>
            <a:normAutofit fontScale="90000"/>
          </a:bodyPr>
          <a:lstStyle/>
          <a:p>
            <a:r>
              <a:rPr lang="en-US" dirty="0" err="1">
                <a:solidFill>
                  <a:srgbClr val="FFFF00"/>
                </a:solidFill>
              </a:rPr>
              <a:t>Analisis</a:t>
            </a:r>
            <a:r>
              <a:rPr lang="en-US" dirty="0">
                <a:solidFill>
                  <a:srgbClr val="FFFF00"/>
                </a:solidFill>
              </a:rPr>
              <a:t> </a:t>
            </a:r>
            <a:r>
              <a:rPr lang="en-US" dirty="0" err="1">
                <a:solidFill>
                  <a:srgbClr val="FFFF00"/>
                </a:solidFill>
              </a:rPr>
              <a:t>Biaya</a:t>
            </a:r>
            <a:r>
              <a:rPr lang="en-US" dirty="0">
                <a:solidFill>
                  <a:srgbClr val="FFFF00"/>
                </a:solidFill>
              </a:rPr>
              <a:t> </a:t>
            </a:r>
            <a:r>
              <a:rPr lang="en-US" dirty="0" err="1">
                <a:solidFill>
                  <a:srgbClr val="FFFF00"/>
                </a:solidFill>
              </a:rPr>
              <a:t>Produksi</a:t>
            </a:r>
            <a:r>
              <a:rPr lang="en-US" dirty="0">
                <a:solidFill>
                  <a:srgbClr val="FFFF00"/>
                </a:solidFill>
              </a:rPr>
              <a:t> </a:t>
            </a:r>
            <a:r>
              <a:rPr lang="en-US" dirty="0" err="1">
                <a:solidFill>
                  <a:srgbClr val="FFFF00"/>
                </a:solidFill>
              </a:rPr>
              <a:t>Jangka</a:t>
            </a:r>
            <a:r>
              <a:rPr lang="en-US" dirty="0">
                <a:solidFill>
                  <a:srgbClr val="FFFF00"/>
                </a:solidFill>
              </a:rPr>
              <a:t> </a:t>
            </a:r>
            <a:r>
              <a:rPr lang="en-US" dirty="0" err="1">
                <a:solidFill>
                  <a:srgbClr val="FFFF00"/>
                </a:solidFill>
              </a:rPr>
              <a:t>Pendek</a:t>
            </a:r>
            <a:endParaRPr lang="en-US" dirty="0">
              <a:solidFill>
                <a:srgbClr val="FFFF00"/>
              </a:solidFill>
            </a:endParaRPr>
          </a:p>
        </p:txBody>
      </p:sp>
      <p:sp>
        <p:nvSpPr>
          <p:cNvPr id="11267" name="Rectangle 3"/>
          <p:cNvSpPr>
            <a:spLocks noGrp="1" noChangeArrowheads="1"/>
          </p:cNvSpPr>
          <p:nvPr>
            <p:ph type="body" sz="half" idx="1"/>
          </p:nvPr>
        </p:nvSpPr>
        <p:spPr>
          <a:xfrm>
            <a:off x="228600" y="1371600"/>
            <a:ext cx="4953000" cy="4911725"/>
          </a:xfrm>
          <a:ln>
            <a:solidFill>
              <a:srgbClr val="FFFF00"/>
            </a:solidFill>
          </a:ln>
        </p:spPr>
        <p:txBody>
          <a:bodyPr/>
          <a:lstStyle/>
          <a:p>
            <a:pPr marL="571500" indent="-571500"/>
            <a:r>
              <a:rPr lang="en-US" sz="2600" dirty="0" err="1">
                <a:solidFill>
                  <a:srgbClr val="FF00FF"/>
                </a:solidFill>
              </a:rPr>
              <a:t>Biaya</a:t>
            </a:r>
            <a:r>
              <a:rPr lang="en-US" sz="2600" dirty="0">
                <a:solidFill>
                  <a:srgbClr val="FF00FF"/>
                </a:solidFill>
              </a:rPr>
              <a:t> </a:t>
            </a:r>
            <a:r>
              <a:rPr lang="en-US" sz="2600" dirty="0" smtClean="0">
                <a:solidFill>
                  <a:srgbClr val="FF00FF"/>
                </a:solidFill>
              </a:rPr>
              <a:t>Rata-rata:</a:t>
            </a:r>
            <a:r>
              <a:rPr lang="en-US" sz="2600" dirty="0" smtClean="0">
                <a:solidFill>
                  <a:srgbClr val="FFFF00"/>
                </a:solidFill>
              </a:rPr>
              <a:t> </a:t>
            </a:r>
            <a:r>
              <a:rPr lang="en-US" sz="2600" i="1" dirty="0" smtClean="0">
                <a:solidFill>
                  <a:srgbClr val="FFFF00"/>
                </a:solidFill>
              </a:rPr>
              <a:t> </a:t>
            </a:r>
            <a:endParaRPr lang="en-US" sz="2600" i="1" dirty="0">
              <a:solidFill>
                <a:srgbClr val="FFFF00"/>
              </a:solidFill>
            </a:endParaRPr>
          </a:p>
          <a:p>
            <a:pPr marL="839788" lvl="1" indent="-495300">
              <a:buFont typeface="Wingdings" pitchFamily="2" charset="2"/>
              <a:buAutoNum type="arabicPeriod"/>
            </a:pPr>
            <a:r>
              <a:rPr lang="en-US" sz="2200" b="1" i="1" dirty="0">
                <a:solidFill>
                  <a:srgbClr val="FF0000"/>
                </a:solidFill>
              </a:rPr>
              <a:t>Average Fixed Cost, </a:t>
            </a:r>
            <a:r>
              <a:rPr lang="en-US" sz="2200" i="1" dirty="0">
                <a:solidFill>
                  <a:srgbClr val="FF0000"/>
                </a:solidFill>
              </a:rPr>
              <a:t>		AFC = TFC/Q</a:t>
            </a:r>
          </a:p>
          <a:p>
            <a:pPr marL="839788" lvl="1" indent="-495300">
              <a:buFont typeface="Wingdings" pitchFamily="2" charset="2"/>
              <a:buAutoNum type="arabicPeriod"/>
            </a:pPr>
            <a:r>
              <a:rPr lang="en-US" sz="2200" b="1" i="1" dirty="0">
                <a:solidFill>
                  <a:srgbClr val="11ED4B"/>
                </a:solidFill>
              </a:rPr>
              <a:t>Average </a:t>
            </a:r>
            <a:r>
              <a:rPr lang="en-US" sz="2200" b="1" i="1" dirty="0" err="1">
                <a:solidFill>
                  <a:srgbClr val="11ED4B"/>
                </a:solidFill>
              </a:rPr>
              <a:t>Variabel</a:t>
            </a:r>
            <a:r>
              <a:rPr lang="en-US" sz="2200" b="1" i="1" dirty="0">
                <a:solidFill>
                  <a:srgbClr val="11ED4B"/>
                </a:solidFill>
              </a:rPr>
              <a:t> Cost,</a:t>
            </a:r>
            <a:r>
              <a:rPr lang="en-US" sz="2200" i="1" dirty="0">
                <a:solidFill>
                  <a:srgbClr val="11ED4B"/>
                </a:solidFill>
              </a:rPr>
              <a:t> 	AVC = AVC/Q</a:t>
            </a:r>
          </a:p>
          <a:p>
            <a:pPr marL="839788" lvl="1" indent="-495300">
              <a:buFont typeface="Wingdings" pitchFamily="2" charset="2"/>
              <a:buAutoNum type="arabicPeriod"/>
            </a:pPr>
            <a:r>
              <a:rPr lang="en-US" sz="2200" b="1" i="1" dirty="0">
                <a:solidFill>
                  <a:srgbClr val="00FFFF"/>
                </a:solidFill>
              </a:rPr>
              <a:t>Average Cost,</a:t>
            </a:r>
            <a:r>
              <a:rPr lang="en-US" sz="2200" i="1" dirty="0">
                <a:solidFill>
                  <a:srgbClr val="00FFFF"/>
                </a:solidFill>
              </a:rPr>
              <a:t> </a:t>
            </a:r>
            <a:r>
              <a:rPr lang="en-US" sz="2200" i="1" dirty="0" smtClean="0">
                <a:solidFill>
                  <a:srgbClr val="00FFFF"/>
                </a:solidFill>
              </a:rPr>
              <a:t> </a:t>
            </a:r>
            <a:r>
              <a:rPr lang="en-US" sz="2200" i="1" dirty="0" err="1" smtClean="0">
                <a:solidFill>
                  <a:srgbClr val="00FFFF"/>
                </a:solidFill>
              </a:rPr>
              <a:t>jumlah</a:t>
            </a:r>
            <a:r>
              <a:rPr lang="en-US" sz="2200" i="1" dirty="0" smtClean="0">
                <a:solidFill>
                  <a:srgbClr val="00FFFF"/>
                </a:solidFill>
              </a:rPr>
              <a:t> </a:t>
            </a:r>
            <a:r>
              <a:rPr lang="en-US" sz="2200" i="1" dirty="0" err="1" smtClean="0">
                <a:solidFill>
                  <a:srgbClr val="00FFFF"/>
                </a:solidFill>
              </a:rPr>
              <a:t>biaya</a:t>
            </a:r>
            <a:r>
              <a:rPr lang="en-US" sz="2200" i="1" dirty="0" smtClean="0">
                <a:solidFill>
                  <a:srgbClr val="00FFFF"/>
                </a:solidFill>
              </a:rPr>
              <a:t> rata2</a:t>
            </a:r>
            <a:endParaRPr lang="en-US" sz="2200" i="1" dirty="0">
              <a:solidFill>
                <a:srgbClr val="00FFFF"/>
              </a:solidFill>
            </a:endParaRPr>
          </a:p>
          <a:p>
            <a:pPr marL="839788" lvl="1" indent="-495300">
              <a:buFont typeface="Wingdings" pitchFamily="2" charset="2"/>
              <a:buAutoNum type="arabicPeriod"/>
            </a:pPr>
            <a:endParaRPr lang="en-US" sz="2200" i="1" dirty="0">
              <a:solidFill>
                <a:srgbClr val="FFFF00"/>
              </a:solidFill>
            </a:endParaRPr>
          </a:p>
          <a:p>
            <a:pPr marL="839788" lvl="1" indent="-495300">
              <a:buFont typeface="Wingdings" pitchFamily="2" charset="2"/>
              <a:buAutoNum type="arabicPeriod"/>
            </a:pPr>
            <a:endParaRPr lang="en-US" sz="2200" b="1" i="1" dirty="0">
              <a:solidFill>
                <a:srgbClr val="FFFF00"/>
              </a:solidFill>
            </a:endParaRPr>
          </a:p>
          <a:p>
            <a:pPr marL="571500" indent="-571500"/>
            <a:r>
              <a:rPr lang="en-US" sz="2400" b="1" dirty="0" err="1">
                <a:solidFill>
                  <a:srgbClr val="FFFF00"/>
                </a:solidFill>
              </a:rPr>
              <a:t>Biaya</a:t>
            </a:r>
            <a:r>
              <a:rPr lang="en-US" sz="2400" b="1" dirty="0">
                <a:solidFill>
                  <a:srgbClr val="FFFF00"/>
                </a:solidFill>
              </a:rPr>
              <a:t> </a:t>
            </a:r>
            <a:r>
              <a:rPr lang="en-US" sz="2400" b="1" dirty="0" err="1">
                <a:solidFill>
                  <a:srgbClr val="FFFF00"/>
                </a:solidFill>
              </a:rPr>
              <a:t>Marjinal</a:t>
            </a:r>
            <a:r>
              <a:rPr lang="en-US" sz="2400" i="1" dirty="0">
                <a:solidFill>
                  <a:srgbClr val="FFFF00"/>
                </a:solidFill>
              </a:rPr>
              <a:t> (Marginal Cost</a:t>
            </a:r>
            <a:r>
              <a:rPr lang="en-US" sz="2400" i="1" dirty="0" smtClean="0">
                <a:solidFill>
                  <a:srgbClr val="FFFF00"/>
                </a:solidFill>
              </a:rPr>
              <a:t>), </a:t>
            </a:r>
            <a:r>
              <a:rPr lang="en-US" sz="2400" i="1" dirty="0" err="1" smtClean="0">
                <a:solidFill>
                  <a:srgbClr val="FFFF00"/>
                </a:solidFill>
              </a:rPr>
              <a:t>tambahan</a:t>
            </a:r>
            <a:r>
              <a:rPr lang="en-US" sz="2400" i="1" dirty="0" smtClean="0">
                <a:solidFill>
                  <a:srgbClr val="FFFF00"/>
                </a:solidFill>
              </a:rPr>
              <a:t> </a:t>
            </a:r>
            <a:r>
              <a:rPr lang="en-US" sz="2400" i="1" dirty="0" err="1" smtClean="0">
                <a:solidFill>
                  <a:srgbClr val="FFFF00"/>
                </a:solidFill>
              </a:rPr>
              <a:t>biaya</a:t>
            </a:r>
            <a:r>
              <a:rPr lang="en-US" sz="2400" i="1" dirty="0" smtClean="0">
                <a:solidFill>
                  <a:srgbClr val="FFFF00"/>
                </a:solidFill>
              </a:rPr>
              <a:t> </a:t>
            </a:r>
            <a:r>
              <a:rPr lang="en-US" sz="2400" i="1" dirty="0" err="1" smtClean="0">
                <a:solidFill>
                  <a:srgbClr val="FFFF00"/>
                </a:solidFill>
              </a:rPr>
              <a:t>karena</a:t>
            </a:r>
            <a:r>
              <a:rPr lang="en-US" sz="2400" i="1" dirty="0" smtClean="0">
                <a:solidFill>
                  <a:srgbClr val="FFFF00"/>
                </a:solidFill>
              </a:rPr>
              <a:t> </a:t>
            </a:r>
            <a:r>
              <a:rPr lang="en-US" sz="2400" i="1" dirty="0" err="1" smtClean="0">
                <a:solidFill>
                  <a:srgbClr val="FFFF00"/>
                </a:solidFill>
              </a:rPr>
              <a:t>ada</a:t>
            </a:r>
            <a:r>
              <a:rPr lang="en-US" sz="2400" i="1" dirty="0" smtClean="0">
                <a:solidFill>
                  <a:srgbClr val="FFFF00"/>
                </a:solidFill>
              </a:rPr>
              <a:t> </a:t>
            </a:r>
            <a:r>
              <a:rPr lang="en-US" sz="2400" i="1" dirty="0" err="1" smtClean="0">
                <a:solidFill>
                  <a:srgbClr val="FFFF00"/>
                </a:solidFill>
              </a:rPr>
              <a:t>tambahan</a:t>
            </a:r>
            <a:r>
              <a:rPr lang="en-US" sz="2400" i="1" dirty="0" smtClean="0">
                <a:solidFill>
                  <a:srgbClr val="FFFF00"/>
                </a:solidFill>
              </a:rPr>
              <a:t> unit </a:t>
            </a:r>
            <a:r>
              <a:rPr lang="en-US" sz="2400" i="1" dirty="0" err="1" smtClean="0">
                <a:solidFill>
                  <a:srgbClr val="FFFF00"/>
                </a:solidFill>
              </a:rPr>
              <a:t>produksi</a:t>
            </a:r>
            <a:endParaRPr lang="en-US" sz="2400" i="1" dirty="0">
              <a:solidFill>
                <a:srgbClr val="FFFF00"/>
              </a:solidFill>
            </a:endParaRPr>
          </a:p>
          <a:p>
            <a:pPr marL="839788" lvl="1" indent="-495300">
              <a:buFont typeface="Wingdings" pitchFamily="2" charset="2"/>
              <a:buNone/>
            </a:pPr>
            <a:r>
              <a:rPr lang="en-US" sz="2200" i="1" dirty="0">
                <a:solidFill>
                  <a:srgbClr val="FFFF00"/>
                </a:solidFill>
              </a:rPr>
              <a:t>MC = ∆TC/ ∆Q</a:t>
            </a:r>
          </a:p>
        </p:txBody>
      </p:sp>
      <p:graphicFrame>
        <p:nvGraphicFramePr>
          <p:cNvPr id="11268" name="Object 4"/>
          <p:cNvGraphicFramePr>
            <a:graphicFrameLocks noGrp="1" noChangeAspect="1"/>
          </p:cNvGraphicFramePr>
          <p:nvPr>
            <p:ph sz="half" idx="2"/>
          </p:nvPr>
        </p:nvGraphicFramePr>
        <p:xfrm>
          <a:off x="685800" y="3717925"/>
          <a:ext cx="4191000" cy="777875"/>
        </p:xfrm>
        <a:graphic>
          <a:graphicData uri="http://schemas.openxmlformats.org/presentationml/2006/ole">
            <mc:AlternateContent xmlns:mc="http://schemas.openxmlformats.org/markup-compatibility/2006">
              <mc:Choice xmlns:v="urn:schemas-microsoft-com:vml" Requires="v">
                <p:oleObj spid="_x0000_s110596" name="Equation" r:id="rId3" imgW="2412720" imgH="419040" progId="Equation.3">
                  <p:embed/>
                </p:oleObj>
              </mc:Choice>
              <mc:Fallback>
                <p:oleObj name="Equation" r:id="rId3" imgW="2412720" imgH="419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717925"/>
                        <a:ext cx="4191000" cy="777875"/>
                      </a:xfrm>
                      <a:prstGeom prst="rect">
                        <a:avLst/>
                      </a:prstGeom>
                      <a:solidFill>
                        <a:srgbClr val="00FFFF"/>
                      </a:solidFill>
                    </p:spPr>
                  </p:pic>
                </p:oleObj>
              </mc:Fallback>
            </mc:AlternateContent>
          </a:graphicData>
        </a:graphic>
      </p:graphicFrame>
      <p:sp>
        <p:nvSpPr>
          <p:cNvPr id="11270" name="Line 6"/>
          <p:cNvSpPr>
            <a:spLocks noChangeShapeType="1"/>
          </p:cNvSpPr>
          <p:nvPr/>
        </p:nvSpPr>
        <p:spPr bwMode="auto">
          <a:xfrm>
            <a:off x="5349875" y="1765300"/>
            <a:ext cx="0" cy="3657600"/>
          </a:xfrm>
          <a:prstGeom prst="line">
            <a:avLst/>
          </a:prstGeom>
          <a:noFill/>
          <a:ln w="28575">
            <a:solidFill>
              <a:srgbClr val="FF00FF"/>
            </a:solidFill>
            <a:round/>
            <a:headEnd/>
            <a:tailEnd/>
          </a:ln>
          <a:effectLst/>
        </p:spPr>
        <p:txBody>
          <a:bodyPr/>
          <a:lstStyle/>
          <a:p>
            <a:endParaRPr lang="en-US"/>
          </a:p>
        </p:txBody>
      </p:sp>
      <p:sp>
        <p:nvSpPr>
          <p:cNvPr id="11271" name="Line 7"/>
          <p:cNvSpPr>
            <a:spLocks noChangeShapeType="1"/>
          </p:cNvSpPr>
          <p:nvPr/>
        </p:nvSpPr>
        <p:spPr bwMode="auto">
          <a:xfrm>
            <a:off x="5181600" y="5148581"/>
            <a:ext cx="3292474" cy="45719"/>
          </a:xfrm>
          <a:prstGeom prst="line">
            <a:avLst/>
          </a:prstGeom>
          <a:noFill/>
          <a:ln w="28575">
            <a:solidFill>
              <a:srgbClr val="FF00FF"/>
            </a:solidFill>
            <a:round/>
            <a:headEnd/>
            <a:tailEnd/>
          </a:ln>
          <a:effectLst/>
        </p:spPr>
        <p:txBody>
          <a:bodyPr/>
          <a:lstStyle/>
          <a:p>
            <a:endParaRPr lang="en-US"/>
          </a:p>
        </p:txBody>
      </p:sp>
      <p:sp>
        <p:nvSpPr>
          <p:cNvPr id="11272" name="Text Box 8"/>
          <p:cNvSpPr txBox="1">
            <a:spLocks noChangeArrowheads="1"/>
          </p:cNvSpPr>
          <p:nvPr/>
        </p:nvSpPr>
        <p:spPr bwMode="auto">
          <a:xfrm>
            <a:off x="4648200" y="1371600"/>
            <a:ext cx="1295400" cy="769441"/>
          </a:xfrm>
          <a:prstGeom prst="rect">
            <a:avLst/>
          </a:prstGeom>
          <a:solidFill>
            <a:schemeClr val="tx1"/>
          </a:solidFill>
          <a:ln w="9525">
            <a:solidFill>
              <a:srgbClr val="FF00FF"/>
            </a:solidFill>
            <a:miter lim="800000"/>
            <a:headEnd/>
            <a:tailEnd/>
          </a:ln>
          <a:effectLst/>
        </p:spPr>
        <p:txBody>
          <a:bodyPr wrap="square">
            <a:spAutoFit/>
          </a:bodyPr>
          <a:lstStyle/>
          <a:p>
            <a:pPr algn="ctr"/>
            <a:r>
              <a:rPr lang="en-US" sz="2200" dirty="0" err="1">
                <a:solidFill>
                  <a:srgbClr val="F6CD36"/>
                </a:solidFill>
              </a:rPr>
              <a:t>Biaya</a:t>
            </a:r>
            <a:r>
              <a:rPr lang="en-US" sz="2200" dirty="0">
                <a:solidFill>
                  <a:srgbClr val="F6CD36"/>
                </a:solidFill>
              </a:rPr>
              <a:t> </a:t>
            </a:r>
            <a:r>
              <a:rPr lang="en-US" sz="2200" dirty="0" err="1">
                <a:solidFill>
                  <a:srgbClr val="F6CD36"/>
                </a:solidFill>
              </a:rPr>
              <a:t>Produksi</a:t>
            </a:r>
            <a:endParaRPr lang="en-US" sz="2200" dirty="0">
              <a:solidFill>
                <a:srgbClr val="F6CD36"/>
              </a:solidFill>
            </a:endParaRPr>
          </a:p>
        </p:txBody>
      </p:sp>
      <p:sp>
        <p:nvSpPr>
          <p:cNvPr id="11273" name="Text Box 9"/>
          <p:cNvSpPr txBox="1">
            <a:spLocks noChangeArrowheads="1"/>
          </p:cNvSpPr>
          <p:nvPr/>
        </p:nvSpPr>
        <p:spPr bwMode="auto">
          <a:xfrm>
            <a:off x="8229600" y="5181600"/>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F6CD36"/>
                </a:solidFill>
              </a:rPr>
              <a:t>Q</a:t>
            </a:r>
          </a:p>
        </p:txBody>
      </p:sp>
      <p:sp>
        <p:nvSpPr>
          <p:cNvPr id="11277" name="Arc 13"/>
          <p:cNvSpPr>
            <a:spLocks/>
          </p:cNvSpPr>
          <p:nvPr/>
        </p:nvSpPr>
        <p:spPr bwMode="auto">
          <a:xfrm rot="10800000">
            <a:off x="5410196" y="2590799"/>
            <a:ext cx="2743201" cy="2454274"/>
          </a:xfrm>
          <a:custGeom>
            <a:avLst/>
            <a:gdLst>
              <a:gd name="G0" fmla="+- 2238 0 0"/>
              <a:gd name="G1" fmla="+- 21600 0 0"/>
              <a:gd name="G2" fmla="+- 21600 0 0"/>
              <a:gd name="T0" fmla="*/ 0 w 23838"/>
              <a:gd name="T1" fmla="*/ 116 h 21600"/>
              <a:gd name="T2" fmla="*/ 23838 w 23838"/>
              <a:gd name="T3" fmla="*/ 21600 h 21600"/>
              <a:gd name="T4" fmla="*/ 2238 w 23838"/>
              <a:gd name="T5" fmla="*/ 21600 h 21600"/>
            </a:gdLst>
            <a:ahLst/>
            <a:cxnLst>
              <a:cxn ang="0">
                <a:pos x="T0" y="T1"/>
              </a:cxn>
              <a:cxn ang="0">
                <a:pos x="T2" y="T3"/>
              </a:cxn>
              <a:cxn ang="0">
                <a:pos x="T4" y="T5"/>
              </a:cxn>
            </a:cxnLst>
            <a:rect l="0" t="0" r="r" b="b"/>
            <a:pathLst>
              <a:path w="23838" h="21600" fill="none" extrusionOk="0">
                <a:moveTo>
                  <a:pt x="0" y="116"/>
                </a:moveTo>
                <a:cubicBezTo>
                  <a:pt x="743" y="38"/>
                  <a:pt x="1490" y="-1"/>
                  <a:pt x="2238" y="0"/>
                </a:cubicBezTo>
                <a:cubicBezTo>
                  <a:pt x="14167" y="0"/>
                  <a:pt x="23838" y="9670"/>
                  <a:pt x="23838" y="21600"/>
                </a:cubicBezTo>
              </a:path>
              <a:path w="23838" h="21600" stroke="0" extrusionOk="0">
                <a:moveTo>
                  <a:pt x="0" y="116"/>
                </a:moveTo>
                <a:cubicBezTo>
                  <a:pt x="743" y="38"/>
                  <a:pt x="1490" y="-1"/>
                  <a:pt x="2238" y="0"/>
                </a:cubicBezTo>
                <a:cubicBezTo>
                  <a:pt x="14167" y="0"/>
                  <a:pt x="23838" y="9670"/>
                  <a:pt x="23838" y="21600"/>
                </a:cubicBezTo>
                <a:lnTo>
                  <a:pt x="2238" y="21600"/>
                </a:lnTo>
                <a:close/>
              </a:path>
            </a:pathLst>
          </a:custGeom>
          <a:noFill/>
          <a:ln w="28575">
            <a:solidFill>
              <a:srgbClr val="FF0000"/>
            </a:solidFill>
            <a:round/>
            <a:headEnd/>
            <a:tailEnd/>
          </a:ln>
          <a:effectLst/>
        </p:spPr>
        <p:txBody>
          <a:bodyPr wrap="none" anchor="ctr"/>
          <a:lstStyle/>
          <a:p>
            <a:endParaRPr lang="en-US"/>
          </a:p>
        </p:txBody>
      </p:sp>
      <p:sp>
        <p:nvSpPr>
          <p:cNvPr id="11278" name="Arc 14"/>
          <p:cNvSpPr>
            <a:spLocks/>
          </p:cNvSpPr>
          <p:nvPr/>
        </p:nvSpPr>
        <p:spPr bwMode="auto">
          <a:xfrm rot="3541593" flipV="1">
            <a:off x="6194794" y="2317419"/>
            <a:ext cx="1866900" cy="2333625"/>
          </a:xfrm>
          <a:custGeom>
            <a:avLst/>
            <a:gdLst>
              <a:gd name="G0" fmla="+- 3597 0 0"/>
              <a:gd name="G1" fmla="+- 21600 0 0"/>
              <a:gd name="G2" fmla="+- 21600 0 0"/>
              <a:gd name="T0" fmla="*/ 0 w 25197"/>
              <a:gd name="T1" fmla="*/ 302 h 27554"/>
              <a:gd name="T2" fmla="*/ 24360 w 25197"/>
              <a:gd name="T3" fmla="*/ 27554 h 27554"/>
              <a:gd name="T4" fmla="*/ 3597 w 25197"/>
              <a:gd name="T5" fmla="*/ 21600 h 27554"/>
            </a:gdLst>
            <a:ahLst/>
            <a:cxnLst>
              <a:cxn ang="0">
                <a:pos x="T0" y="T1"/>
              </a:cxn>
              <a:cxn ang="0">
                <a:pos x="T2" y="T3"/>
              </a:cxn>
              <a:cxn ang="0">
                <a:pos x="T4" y="T5"/>
              </a:cxn>
            </a:cxnLst>
            <a:rect l="0" t="0" r="r" b="b"/>
            <a:pathLst>
              <a:path w="25197" h="27554" fill="none" extrusionOk="0">
                <a:moveTo>
                  <a:pt x="-1" y="301"/>
                </a:moveTo>
                <a:cubicBezTo>
                  <a:pt x="1188" y="100"/>
                  <a:pt x="2391" y="-1"/>
                  <a:pt x="3597" y="0"/>
                </a:cubicBezTo>
                <a:cubicBezTo>
                  <a:pt x="15526" y="0"/>
                  <a:pt x="25197" y="9670"/>
                  <a:pt x="25197" y="21600"/>
                </a:cubicBezTo>
                <a:cubicBezTo>
                  <a:pt x="25197" y="23613"/>
                  <a:pt x="24915" y="25618"/>
                  <a:pt x="24360" y="27554"/>
                </a:cubicBezTo>
              </a:path>
              <a:path w="25197" h="27554" stroke="0" extrusionOk="0">
                <a:moveTo>
                  <a:pt x="-1" y="301"/>
                </a:moveTo>
                <a:cubicBezTo>
                  <a:pt x="1188" y="100"/>
                  <a:pt x="2391" y="-1"/>
                  <a:pt x="3597" y="0"/>
                </a:cubicBezTo>
                <a:cubicBezTo>
                  <a:pt x="15526" y="0"/>
                  <a:pt x="25197" y="9670"/>
                  <a:pt x="25197" y="21600"/>
                </a:cubicBezTo>
                <a:cubicBezTo>
                  <a:pt x="25197" y="23613"/>
                  <a:pt x="24915" y="25618"/>
                  <a:pt x="24360" y="27554"/>
                </a:cubicBezTo>
                <a:lnTo>
                  <a:pt x="3597" y="21600"/>
                </a:lnTo>
                <a:close/>
              </a:path>
            </a:pathLst>
          </a:custGeom>
          <a:noFill/>
          <a:ln w="28575">
            <a:solidFill>
              <a:srgbClr val="11ED4B"/>
            </a:solidFill>
            <a:round/>
            <a:headEnd/>
            <a:tailEnd/>
          </a:ln>
          <a:effectLst/>
        </p:spPr>
        <p:txBody>
          <a:bodyPr wrap="none" anchor="ctr"/>
          <a:lstStyle/>
          <a:p>
            <a:endParaRPr lang="en-US"/>
          </a:p>
        </p:txBody>
      </p:sp>
      <p:sp>
        <p:nvSpPr>
          <p:cNvPr id="11279" name="Arc 15"/>
          <p:cNvSpPr>
            <a:spLocks/>
          </p:cNvSpPr>
          <p:nvPr/>
        </p:nvSpPr>
        <p:spPr bwMode="auto">
          <a:xfrm rot="2967456" flipV="1">
            <a:off x="6529323" y="1958975"/>
            <a:ext cx="1866900" cy="2000250"/>
          </a:xfrm>
          <a:custGeom>
            <a:avLst/>
            <a:gdLst>
              <a:gd name="G0" fmla="+- 3597 0 0"/>
              <a:gd name="G1" fmla="+- 21600 0 0"/>
              <a:gd name="G2" fmla="+- 21600 0 0"/>
              <a:gd name="T0" fmla="*/ 0 w 25197"/>
              <a:gd name="T1" fmla="*/ 302 h 23618"/>
              <a:gd name="T2" fmla="*/ 25103 w 25197"/>
              <a:gd name="T3" fmla="*/ 23618 h 23618"/>
              <a:gd name="T4" fmla="*/ 3597 w 25197"/>
              <a:gd name="T5" fmla="*/ 21600 h 23618"/>
            </a:gdLst>
            <a:ahLst/>
            <a:cxnLst>
              <a:cxn ang="0">
                <a:pos x="T0" y="T1"/>
              </a:cxn>
              <a:cxn ang="0">
                <a:pos x="T2" y="T3"/>
              </a:cxn>
              <a:cxn ang="0">
                <a:pos x="T4" y="T5"/>
              </a:cxn>
            </a:cxnLst>
            <a:rect l="0" t="0" r="r" b="b"/>
            <a:pathLst>
              <a:path w="25197" h="23618" fill="none" extrusionOk="0">
                <a:moveTo>
                  <a:pt x="-1" y="301"/>
                </a:moveTo>
                <a:cubicBezTo>
                  <a:pt x="1188" y="100"/>
                  <a:pt x="2391" y="-1"/>
                  <a:pt x="3597" y="0"/>
                </a:cubicBezTo>
                <a:cubicBezTo>
                  <a:pt x="15526" y="0"/>
                  <a:pt x="25197" y="9670"/>
                  <a:pt x="25197" y="21600"/>
                </a:cubicBezTo>
                <a:cubicBezTo>
                  <a:pt x="25197" y="22273"/>
                  <a:pt x="25165" y="22947"/>
                  <a:pt x="25102" y="23617"/>
                </a:cubicBezTo>
              </a:path>
              <a:path w="25197" h="23618" stroke="0" extrusionOk="0">
                <a:moveTo>
                  <a:pt x="-1" y="301"/>
                </a:moveTo>
                <a:cubicBezTo>
                  <a:pt x="1188" y="100"/>
                  <a:pt x="2391" y="-1"/>
                  <a:pt x="3597" y="0"/>
                </a:cubicBezTo>
                <a:cubicBezTo>
                  <a:pt x="15526" y="0"/>
                  <a:pt x="25197" y="9670"/>
                  <a:pt x="25197" y="21600"/>
                </a:cubicBezTo>
                <a:cubicBezTo>
                  <a:pt x="25197" y="22273"/>
                  <a:pt x="25165" y="22947"/>
                  <a:pt x="25102" y="23617"/>
                </a:cubicBezTo>
                <a:lnTo>
                  <a:pt x="3597" y="21600"/>
                </a:lnTo>
                <a:close/>
              </a:path>
            </a:pathLst>
          </a:custGeom>
          <a:noFill/>
          <a:ln w="28575">
            <a:solidFill>
              <a:srgbClr val="00FFFF"/>
            </a:solidFill>
            <a:round/>
            <a:headEnd/>
            <a:tailEnd/>
          </a:ln>
          <a:effectLst/>
        </p:spPr>
        <p:txBody>
          <a:bodyPr wrap="none" anchor="ctr"/>
          <a:lstStyle/>
          <a:p>
            <a:endParaRPr lang="en-US"/>
          </a:p>
        </p:txBody>
      </p:sp>
      <p:sp>
        <p:nvSpPr>
          <p:cNvPr id="11280" name="Text Box 16"/>
          <p:cNvSpPr txBox="1">
            <a:spLocks noChangeArrowheads="1"/>
          </p:cNvSpPr>
          <p:nvPr/>
        </p:nvSpPr>
        <p:spPr bwMode="auto">
          <a:xfrm>
            <a:off x="8494797" y="2590800"/>
            <a:ext cx="496803" cy="430887"/>
          </a:xfrm>
          <a:prstGeom prst="rect">
            <a:avLst/>
          </a:prstGeom>
          <a:noFill/>
          <a:ln w="9525">
            <a:noFill/>
            <a:miter lim="800000"/>
            <a:headEnd/>
            <a:tailEnd/>
          </a:ln>
          <a:effectLst/>
        </p:spPr>
        <p:txBody>
          <a:bodyPr wrap="none">
            <a:spAutoFit/>
          </a:bodyPr>
          <a:lstStyle/>
          <a:p>
            <a:r>
              <a:rPr lang="en-US" sz="2200" dirty="0">
                <a:solidFill>
                  <a:srgbClr val="00FFFF"/>
                </a:solidFill>
              </a:rPr>
              <a:t>AC</a:t>
            </a:r>
          </a:p>
        </p:txBody>
      </p:sp>
      <p:sp>
        <p:nvSpPr>
          <p:cNvPr id="11281" name="Text Box 17"/>
          <p:cNvSpPr txBox="1">
            <a:spLocks noChangeArrowheads="1"/>
          </p:cNvSpPr>
          <p:nvPr/>
        </p:nvSpPr>
        <p:spPr bwMode="auto">
          <a:xfrm>
            <a:off x="8539162" y="3306762"/>
            <a:ext cx="757238" cy="427038"/>
          </a:xfrm>
          <a:prstGeom prst="rect">
            <a:avLst/>
          </a:prstGeom>
          <a:noFill/>
          <a:ln w="9525">
            <a:noFill/>
            <a:miter lim="800000"/>
            <a:headEnd/>
            <a:tailEnd/>
          </a:ln>
          <a:effectLst/>
        </p:spPr>
        <p:txBody>
          <a:bodyPr>
            <a:spAutoFit/>
          </a:bodyPr>
          <a:lstStyle/>
          <a:p>
            <a:r>
              <a:rPr lang="en-US" sz="2200" dirty="0">
                <a:solidFill>
                  <a:srgbClr val="11ED4B"/>
                </a:solidFill>
              </a:rPr>
              <a:t>AVC</a:t>
            </a:r>
          </a:p>
        </p:txBody>
      </p:sp>
      <p:sp>
        <p:nvSpPr>
          <p:cNvPr id="11282" name="Text Box 18"/>
          <p:cNvSpPr txBox="1">
            <a:spLocks noChangeArrowheads="1"/>
          </p:cNvSpPr>
          <p:nvPr/>
        </p:nvSpPr>
        <p:spPr bwMode="auto">
          <a:xfrm>
            <a:off x="8229600" y="4648200"/>
            <a:ext cx="626197" cy="430887"/>
          </a:xfrm>
          <a:prstGeom prst="rect">
            <a:avLst/>
          </a:prstGeom>
          <a:noFill/>
          <a:ln w="9525">
            <a:noFill/>
            <a:miter lim="800000"/>
            <a:headEnd/>
            <a:tailEnd/>
          </a:ln>
          <a:effectLst/>
        </p:spPr>
        <p:txBody>
          <a:bodyPr wrap="none">
            <a:spAutoFit/>
          </a:bodyPr>
          <a:lstStyle/>
          <a:p>
            <a:r>
              <a:rPr lang="en-US" sz="2200" dirty="0" smtClean="0">
                <a:solidFill>
                  <a:srgbClr val="FF0000"/>
                </a:solidFill>
              </a:rPr>
              <a:t>AFC</a:t>
            </a:r>
            <a:endParaRPr lang="en-US" sz="2200" dirty="0">
              <a:solidFill>
                <a:srgbClr val="FF0000"/>
              </a:solidFill>
            </a:endParaRPr>
          </a:p>
        </p:txBody>
      </p:sp>
      <p:sp>
        <p:nvSpPr>
          <p:cNvPr id="11283" name="Arc 19"/>
          <p:cNvSpPr>
            <a:spLocks/>
          </p:cNvSpPr>
          <p:nvPr/>
        </p:nvSpPr>
        <p:spPr bwMode="auto">
          <a:xfrm rot="610974" flipV="1">
            <a:off x="5527790" y="2530165"/>
            <a:ext cx="2092349" cy="2219296"/>
          </a:xfrm>
          <a:custGeom>
            <a:avLst/>
            <a:gdLst>
              <a:gd name="G0" fmla="+- 3597 0 0"/>
              <a:gd name="G1" fmla="+- 21600 0 0"/>
              <a:gd name="G2" fmla="+- 21600 0 0"/>
              <a:gd name="T0" fmla="*/ 0 w 25197"/>
              <a:gd name="T1" fmla="*/ 302 h 28862"/>
              <a:gd name="T2" fmla="*/ 23940 w 25197"/>
              <a:gd name="T3" fmla="*/ 28862 h 28862"/>
              <a:gd name="T4" fmla="*/ 3597 w 25197"/>
              <a:gd name="T5" fmla="*/ 21600 h 28862"/>
            </a:gdLst>
            <a:ahLst/>
            <a:cxnLst>
              <a:cxn ang="0">
                <a:pos x="T0" y="T1"/>
              </a:cxn>
              <a:cxn ang="0">
                <a:pos x="T2" y="T3"/>
              </a:cxn>
              <a:cxn ang="0">
                <a:pos x="T4" y="T5"/>
              </a:cxn>
            </a:cxnLst>
            <a:rect l="0" t="0" r="r" b="b"/>
            <a:pathLst>
              <a:path w="25197" h="28862" fill="none" extrusionOk="0">
                <a:moveTo>
                  <a:pt x="-1" y="301"/>
                </a:moveTo>
                <a:cubicBezTo>
                  <a:pt x="1188" y="100"/>
                  <a:pt x="2391" y="-1"/>
                  <a:pt x="3597" y="0"/>
                </a:cubicBezTo>
                <a:cubicBezTo>
                  <a:pt x="15526" y="0"/>
                  <a:pt x="25197" y="9670"/>
                  <a:pt x="25197" y="21600"/>
                </a:cubicBezTo>
                <a:cubicBezTo>
                  <a:pt x="25197" y="24074"/>
                  <a:pt x="24771" y="26531"/>
                  <a:pt x="23939" y="28861"/>
                </a:cubicBezTo>
              </a:path>
              <a:path w="25197" h="28862" stroke="0" extrusionOk="0">
                <a:moveTo>
                  <a:pt x="-1" y="301"/>
                </a:moveTo>
                <a:cubicBezTo>
                  <a:pt x="1188" y="100"/>
                  <a:pt x="2391" y="-1"/>
                  <a:pt x="3597" y="0"/>
                </a:cubicBezTo>
                <a:cubicBezTo>
                  <a:pt x="15526" y="0"/>
                  <a:pt x="25197" y="9670"/>
                  <a:pt x="25197" y="21600"/>
                </a:cubicBezTo>
                <a:cubicBezTo>
                  <a:pt x="25197" y="24074"/>
                  <a:pt x="24771" y="26531"/>
                  <a:pt x="23939" y="28861"/>
                </a:cubicBezTo>
                <a:lnTo>
                  <a:pt x="3597" y="21600"/>
                </a:lnTo>
                <a:close/>
              </a:path>
            </a:pathLst>
          </a:custGeom>
          <a:noFill/>
          <a:ln w="28575">
            <a:solidFill>
              <a:srgbClr val="FFFF00"/>
            </a:solidFill>
            <a:round/>
            <a:headEnd/>
            <a:tailEnd/>
          </a:ln>
          <a:effectLst/>
        </p:spPr>
        <p:txBody>
          <a:bodyPr wrap="none" anchor="ctr"/>
          <a:lstStyle/>
          <a:p>
            <a:endParaRPr lang="en-US"/>
          </a:p>
        </p:txBody>
      </p:sp>
      <p:sp>
        <p:nvSpPr>
          <p:cNvPr id="11284" name="Text Box 20"/>
          <p:cNvSpPr txBox="1">
            <a:spLocks noChangeArrowheads="1"/>
          </p:cNvSpPr>
          <p:nvPr/>
        </p:nvSpPr>
        <p:spPr bwMode="auto">
          <a:xfrm>
            <a:off x="7483475" y="1993900"/>
            <a:ext cx="685800" cy="427038"/>
          </a:xfrm>
          <a:prstGeom prst="rect">
            <a:avLst/>
          </a:prstGeom>
          <a:noFill/>
          <a:ln w="9525">
            <a:noFill/>
            <a:miter lim="800000"/>
            <a:headEnd/>
            <a:tailEnd/>
          </a:ln>
          <a:effectLst/>
        </p:spPr>
        <p:txBody>
          <a:bodyPr>
            <a:spAutoFit/>
          </a:bodyPr>
          <a:lstStyle/>
          <a:p>
            <a:r>
              <a:rPr lang="en-US" sz="2200" dirty="0">
                <a:solidFill>
                  <a:srgbClr val="FFFF00"/>
                </a:solidFill>
              </a:rPr>
              <a:t>MC</a:t>
            </a:r>
          </a:p>
        </p:txBody>
      </p:sp>
      <p:sp>
        <p:nvSpPr>
          <p:cNvPr id="17" name="Action Button: Home 16">
            <a:hlinkClick r:id="rId5"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a:ln>
            <a:solidFill>
              <a:srgbClr val="CCFF33"/>
            </a:solidFill>
            <a:prstDash val="dash"/>
          </a:ln>
        </p:spPr>
        <p:txBody>
          <a:bodyPr>
            <a:normAutofit fontScale="90000"/>
          </a:bodyPr>
          <a:lstStyle/>
          <a:p>
            <a:r>
              <a:rPr lang="en-US" dirty="0" err="1" smtClean="0">
                <a:solidFill>
                  <a:srgbClr val="00FF99"/>
                </a:solidFill>
              </a:rPr>
              <a:t>Penerimaan</a:t>
            </a:r>
            <a:r>
              <a:rPr lang="en-US" dirty="0" smtClean="0">
                <a:solidFill>
                  <a:srgbClr val="00FF99"/>
                </a:solidFill>
              </a:rPr>
              <a:t> (Revenue)</a:t>
            </a:r>
            <a:endParaRPr lang="en-US" dirty="0">
              <a:solidFill>
                <a:srgbClr val="00FF99"/>
              </a:solidFill>
            </a:endParaRPr>
          </a:p>
        </p:txBody>
      </p:sp>
      <p:sp>
        <p:nvSpPr>
          <p:cNvPr id="5" name="Title 1"/>
          <p:cNvSpPr txBox="1">
            <a:spLocks/>
          </p:cNvSpPr>
          <p:nvPr/>
        </p:nvSpPr>
        <p:spPr>
          <a:xfrm>
            <a:off x="381000" y="762000"/>
            <a:ext cx="82296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rgbClr val="FFFF00"/>
                </a:solidFill>
                <a:latin typeface="+mj-lt"/>
                <a:ea typeface="+mj-ea"/>
                <a:cs typeface="+mj-cs"/>
              </a:rPr>
              <a:t>P</a:t>
            </a:r>
            <a:r>
              <a:rPr kumimoji="0" lang="en-US" sz="2400" b="0" i="0" u="none" strike="noStrike" kern="1200" cap="none" spc="0" normalizeH="0" baseline="0" noProof="0" dirty="0" err="1" smtClean="0">
                <a:ln>
                  <a:noFill/>
                </a:ln>
                <a:solidFill>
                  <a:srgbClr val="FFFF00"/>
                </a:solidFill>
                <a:effectLst/>
                <a:uLnTx/>
                <a:uFillTx/>
                <a:latin typeface="+mj-lt"/>
                <a:ea typeface="+mj-ea"/>
                <a:cs typeface="+mj-cs"/>
              </a:rPr>
              <a:t>enerimaan</a:t>
            </a:r>
            <a:r>
              <a:rPr kumimoji="0" lang="en-US" sz="2400" b="0" i="0" u="none" strike="noStrike" kern="1200" cap="none" spc="0" normalizeH="0" baseline="0" noProof="0" dirty="0" smtClean="0">
                <a:ln>
                  <a:noFill/>
                </a:ln>
                <a:solidFill>
                  <a:srgbClr val="FFFF00"/>
                </a:solidFill>
                <a:effectLst/>
                <a:uLnTx/>
                <a:uFillTx/>
                <a:latin typeface="+mj-lt"/>
                <a:ea typeface="+mj-ea"/>
                <a:cs typeface="+mj-cs"/>
              </a:rPr>
              <a:t> yang </a:t>
            </a:r>
            <a:r>
              <a:rPr kumimoji="0" lang="en-US" sz="2400" b="0" i="0" u="none" strike="noStrike" kern="1200" cap="none" spc="0" normalizeH="0" baseline="0" noProof="0" dirty="0" err="1" smtClean="0">
                <a:ln>
                  <a:noFill/>
                </a:ln>
                <a:solidFill>
                  <a:srgbClr val="FFFF00"/>
                </a:solidFill>
                <a:effectLst/>
                <a:uLnTx/>
                <a:uFillTx/>
                <a:latin typeface="+mj-lt"/>
                <a:ea typeface="+mj-ea"/>
                <a:cs typeface="+mj-cs"/>
              </a:rPr>
              <a:t>diperoleh</a:t>
            </a:r>
            <a:r>
              <a:rPr kumimoji="0" lang="en-US" sz="24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400" b="0" i="0" u="none" strike="noStrike" kern="1200" cap="none" spc="0" normalizeH="0" baseline="0" noProof="0" dirty="0" err="1" smtClean="0">
                <a:ln>
                  <a:noFill/>
                </a:ln>
                <a:solidFill>
                  <a:srgbClr val="FFFF00"/>
                </a:solidFill>
                <a:effectLst/>
                <a:uLnTx/>
                <a:uFillTx/>
                <a:latin typeface="+mj-lt"/>
                <a:ea typeface="+mj-ea"/>
                <a:cs typeface="+mj-cs"/>
              </a:rPr>
              <a:t>dari</a:t>
            </a:r>
            <a:r>
              <a:rPr kumimoji="0" lang="en-US" sz="24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400" b="0" i="0" u="none" strike="noStrike" kern="1200" cap="none" spc="0" normalizeH="0" baseline="0" noProof="0" dirty="0" err="1" smtClean="0">
                <a:ln>
                  <a:noFill/>
                </a:ln>
                <a:solidFill>
                  <a:srgbClr val="FFFF00"/>
                </a:solidFill>
                <a:effectLst/>
                <a:uLnTx/>
                <a:uFillTx/>
                <a:latin typeface="+mj-lt"/>
                <a:ea typeface="+mj-ea"/>
                <a:cs typeface="+mj-cs"/>
              </a:rPr>
              <a:t>hasil</a:t>
            </a:r>
            <a:r>
              <a:rPr kumimoji="0" lang="en-US" sz="2400" b="0" i="0" u="none" strike="noStrike" kern="1200" cap="none" spc="0" normalizeH="0" baseline="0" noProof="0" dirty="0" smtClean="0">
                <a:ln>
                  <a:noFill/>
                </a:ln>
                <a:solidFill>
                  <a:srgbClr val="FFFF00"/>
                </a:solidFill>
                <a:effectLst/>
                <a:uLnTx/>
                <a:uFillTx/>
                <a:latin typeface="+mj-lt"/>
                <a:ea typeface="+mj-ea"/>
                <a:cs typeface="+mj-cs"/>
              </a:rPr>
              <a:t> </a:t>
            </a:r>
            <a:r>
              <a:rPr kumimoji="0" lang="en-US" sz="2400" b="0" i="0" u="none" strike="noStrike" kern="1200" cap="none" spc="0" normalizeH="0" baseline="0" noProof="0" dirty="0" err="1" smtClean="0">
                <a:ln>
                  <a:noFill/>
                </a:ln>
                <a:solidFill>
                  <a:srgbClr val="FFFF00"/>
                </a:solidFill>
                <a:effectLst/>
                <a:uLnTx/>
                <a:uFillTx/>
                <a:latin typeface="+mj-lt"/>
                <a:ea typeface="+mj-ea"/>
                <a:cs typeface="+mj-cs"/>
              </a:rPr>
              <a:t>penjualan</a:t>
            </a:r>
            <a:r>
              <a:rPr kumimoji="0" lang="en-US" sz="2400" b="0" i="0" u="none" strike="noStrike" kern="1200" cap="none" spc="0" normalizeH="0" noProof="0" dirty="0" smtClean="0">
                <a:ln>
                  <a:noFill/>
                </a:ln>
                <a:solidFill>
                  <a:srgbClr val="FFFF00"/>
                </a:solidFill>
                <a:effectLst/>
                <a:uLnTx/>
                <a:uFillTx/>
                <a:latin typeface="+mj-lt"/>
                <a:ea typeface="+mj-ea"/>
                <a:cs typeface="+mj-cs"/>
              </a:rPr>
              <a:t> </a:t>
            </a:r>
            <a:r>
              <a:rPr kumimoji="0" lang="en-US" sz="2400" b="0" i="0" u="none" strike="noStrike" kern="1200" cap="none" spc="0" normalizeH="0" noProof="0" dirty="0" err="1" smtClean="0">
                <a:ln>
                  <a:noFill/>
                </a:ln>
                <a:solidFill>
                  <a:srgbClr val="FFFF00"/>
                </a:solidFill>
                <a:effectLst/>
                <a:uLnTx/>
                <a:uFillTx/>
                <a:latin typeface="+mj-lt"/>
                <a:ea typeface="+mj-ea"/>
                <a:cs typeface="+mj-cs"/>
              </a:rPr>
              <a:t>outputnya</a:t>
            </a:r>
            <a:endParaRPr kumimoji="0" lang="en-US" sz="2400" b="0" i="0" u="none" strike="noStrike" kern="1200" cap="none" spc="0" normalizeH="0" baseline="0" noProof="0" dirty="0">
              <a:ln>
                <a:noFill/>
              </a:ln>
              <a:solidFill>
                <a:srgbClr val="FFFF00"/>
              </a:solidFill>
              <a:effectLst/>
              <a:uLnTx/>
              <a:uFillTx/>
              <a:latin typeface="+mj-lt"/>
              <a:ea typeface="+mj-ea"/>
              <a:cs typeface="+mj-cs"/>
            </a:endParaRPr>
          </a:p>
        </p:txBody>
      </p:sp>
      <p:sp>
        <p:nvSpPr>
          <p:cNvPr id="6" name="Rectangle 3"/>
          <p:cNvSpPr>
            <a:spLocks noGrp="1" noChangeArrowheads="1"/>
          </p:cNvSpPr>
          <p:nvPr>
            <p:ph type="body" sz="half" idx="1"/>
          </p:nvPr>
        </p:nvSpPr>
        <p:spPr>
          <a:xfrm>
            <a:off x="152400" y="1447801"/>
            <a:ext cx="4572000" cy="1600199"/>
          </a:xfrm>
          <a:ln>
            <a:solidFill>
              <a:srgbClr val="00FF99"/>
            </a:solidFill>
          </a:ln>
        </p:spPr>
        <p:txBody>
          <a:bodyPr>
            <a:noAutofit/>
          </a:bodyPr>
          <a:lstStyle/>
          <a:p>
            <a:pPr marL="63500" indent="0">
              <a:buNone/>
            </a:pPr>
            <a:r>
              <a:rPr lang="en-US" sz="2400" b="1" dirty="0" smtClean="0">
                <a:solidFill>
                  <a:srgbClr val="00FF00"/>
                </a:solidFill>
              </a:rPr>
              <a:t>Total Revenue (TR)</a:t>
            </a:r>
            <a:r>
              <a:rPr lang="en-US" sz="2400" i="1" dirty="0" smtClean="0">
                <a:solidFill>
                  <a:srgbClr val="00FF00"/>
                </a:solidFill>
              </a:rPr>
              <a:t> = </a:t>
            </a:r>
            <a:r>
              <a:rPr lang="en-US" sz="2400" i="1" dirty="0" err="1" smtClean="0">
                <a:solidFill>
                  <a:srgbClr val="00FF00"/>
                </a:solidFill>
              </a:rPr>
              <a:t>penerimaan</a:t>
            </a:r>
            <a:r>
              <a:rPr lang="en-US" sz="2400" i="1" dirty="0" smtClean="0">
                <a:solidFill>
                  <a:srgbClr val="00FF00"/>
                </a:solidFill>
              </a:rPr>
              <a:t> </a:t>
            </a:r>
            <a:r>
              <a:rPr lang="en-US" sz="2400" i="1" dirty="0" err="1" smtClean="0">
                <a:solidFill>
                  <a:srgbClr val="00FF00"/>
                </a:solidFill>
              </a:rPr>
              <a:t>produsen</a:t>
            </a:r>
            <a:r>
              <a:rPr lang="en-US" sz="2400" i="1" dirty="0" smtClean="0">
                <a:solidFill>
                  <a:srgbClr val="00FF00"/>
                </a:solidFill>
              </a:rPr>
              <a:t> </a:t>
            </a:r>
            <a:r>
              <a:rPr lang="en-US" sz="2400" i="1" dirty="0" err="1" smtClean="0">
                <a:solidFill>
                  <a:srgbClr val="00FF00"/>
                </a:solidFill>
              </a:rPr>
              <a:t>dari</a:t>
            </a:r>
            <a:r>
              <a:rPr lang="en-US" sz="2400" i="1" dirty="0" smtClean="0">
                <a:solidFill>
                  <a:srgbClr val="00FF00"/>
                </a:solidFill>
              </a:rPr>
              <a:t> </a:t>
            </a:r>
            <a:r>
              <a:rPr lang="en-US" sz="2400" i="1" dirty="0" err="1" smtClean="0">
                <a:solidFill>
                  <a:srgbClr val="00FF00"/>
                </a:solidFill>
              </a:rPr>
              <a:t>hasil</a:t>
            </a:r>
            <a:r>
              <a:rPr lang="en-US" sz="2400" i="1" dirty="0" smtClean="0">
                <a:solidFill>
                  <a:srgbClr val="00FF00"/>
                </a:solidFill>
              </a:rPr>
              <a:t> </a:t>
            </a:r>
            <a:r>
              <a:rPr lang="en-US" sz="2400" i="1" dirty="0" err="1" smtClean="0">
                <a:solidFill>
                  <a:srgbClr val="00FF00"/>
                </a:solidFill>
              </a:rPr>
              <a:t>penjualan</a:t>
            </a:r>
            <a:r>
              <a:rPr lang="en-US" sz="2400" i="1" dirty="0" smtClean="0">
                <a:solidFill>
                  <a:srgbClr val="00FF00"/>
                </a:solidFill>
              </a:rPr>
              <a:t> </a:t>
            </a:r>
            <a:r>
              <a:rPr lang="en-US" sz="2400" i="1" dirty="0" err="1" smtClean="0">
                <a:solidFill>
                  <a:srgbClr val="00FF00"/>
                </a:solidFill>
              </a:rPr>
              <a:t>seluruh</a:t>
            </a:r>
            <a:r>
              <a:rPr lang="en-US" sz="2400" i="1" dirty="0" smtClean="0">
                <a:solidFill>
                  <a:srgbClr val="00FF00"/>
                </a:solidFill>
              </a:rPr>
              <a:t> </a:t>
            </a:r>
            <a:r>
              <a:rPr lang="en-US" sz="2400" i="1" dirty="0" err="1" smtClean="0">
                <a:solidFill>
                  <a:srgbClr val="00FF00"/>
                </a:solidFill>
              </a:rPr>
              <a:t>Outputnya</a:t>
            </a:r>
            <a:endParaRPr lang="en-US" sz="2400" i="1" dirty="0" smtClean="0">
              <a:solidFill>
                <a:srgbClr val="00FF00"/>
              </a:solidFill>
            </a:endParaRPr>
          </a:p>
          <a:p>
            <a:pPr marL="63500" indent="0" algn="ctr">
              <a:buNone/>
            </a:pPr>
            <a:r>
              <a:rPr lang="en-US" sz="2400" b="1" dirty="0" smtClean="0">
                <a:solidFill>
                  <a:srgbClr val="FF00FF"/>
                </a:solidFill>
              </a:rPr>
              <a:t>TR= P X Q</a:t>
            </a:r>
            <a:endParaRPr lang="en-US" sz="2400" b="1" dirty="0">
              <a:solidFill>
                <a:srgbClr val="FF00FF"/>
              </a:solidFill>
            </a:endParaRPr>
          </a:p>
        </p:txBody>
      </p:sp>
      <p:sp>
        <p:nvSpPr>
          <p:cNvPr id="7" name="Rectangle 3"/>
          <p:cNvSpPr txBox="1">
            <a:spLocks noChangeArrowheads="1"/>
          </p:cNvSpPr>
          <p:nvPr/>
        </p:nvSpPr>
        <p:spPr>
          <a:xfrm>
            <a:off x="152400" y="3200400"/>
            <a:ext cx="4572000" cy="1600199"/>
          </a:xfrm>
          <a:prstGeom prst="rect">
            <a:avLst/>
          </a:prstGeom>
          <a:ln>
            <a:solidFill>
              <a:srgbClr val="00FFFF"/>
            </a:solidFill>
          </a:ln>
        </p:spPr>
        <p:txBody>
          <a:bodyPr vert="horz" lIns="91440" tIns="45720" rIns="91440" bIns="45720" rtlCol="0">
            <a:noAutofit/>
          </a:bodyPr>
          <a:lstStyle/>
          <a:p>
            <a:pPr marL="635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0000"/>
                </a:solidFill>
              </a:rPr>
              <a:t>Average </a:t>
            </a:r>
            <a:r>
              <a:rPr kumimoji="0" lang="en-US" sz="2400" b="1" i="0" u="none" strike="noStrike" kern="1200" cap="none" spc="0" normalizeH="0" baseline="0" noProof="0" dirty="0" smtClean="0">
                <a:ln>
                  <a:noFill/>
                </a:ln>
                <a:solidFill>
                  <a:srgbClr val="FF0000"/>
                </a:solidFill>
                <a:effectLst/>
                <a:uLnTx/>
                <a:uFillTx/>
                <a:latin typeface="+mn-lt"/>
                <a:ea typeface="+mn-ea"/>
                <a:cs typeface="+mn-cs"/>
              </a:rPr>
              <a:t>Revenue (AR)</a:t>
            </a:r>
            <a:r>
              <a:rPr kumimoji="0" lang="en-US" sz="2400" b="0" i="1" u="none" strike="noStrike" kern="1200" cap="none" spc="0" normalizeH="0" baseline="0" noProof="0" dirty="0" smtClean="0">
                <a:ln>
                  <a:noFill/>
                </a:ln>
                <a:solidFill>
                  <a:srgbClr val="FF0000"/>
                </a:solidFill>
                <a:effectLst/>
                <a:uLnTx/>
                <a:uFillTx/>
                <a:latin typeface="+mn-lt"/>
                <a:ea typeface="+mn-ea"/>
                <a:cs typeface="+mn-cs"/>
              </a:rPr>
              <a:t> = </a:t>
            </a:r>
            <a:r>
              <a:rPr kumimoji="0" lang="en-US" sz="2400" b="0" i="1" u="none" strike="noStrike" kern="1200" cap="none" spc="0" normalizeH="0" baseline="0" noProof="0" dirty="0" err="1" smtClean="0">
                <a:ln>
                  <a:noFill/>
                </a:ln>
                <a:solidFill>
                  <a:srgbClr val="FF0000"/>
                </a:solidFill>
                <a:effectLst/>
                <a:uLnTx/>
                <a:uFillTx/>
                <a:latin typeface="+mn-lt"/>
                <a:ea typeface="+mn-ea"/>
                <a:cs typeface="+mn-cs"/>
              </a:rPr>
              <a:t>penerimaan</a:t>
            </a:r>
            <a:r>
              <a:rPr kumimoji="0" lang="en-US" sz="2400" b="0" i="1" u="none" strike="noStrike" kern="1200" cap="none" spc="0" normalizeH="0" baseline="0" noProof="0" dirty="0" smtClean="0">
                <a:ln>
                  <a:noFill/>
                </a:ln>
                <a:solidFill>
                  <a:srgbClr val="FF0000"/>
                </a:solidFill>
                <a:effectLst/>
                <a:uLnTx/>
                <a:uFillTx/>
                <a:latin typeface="+mn-lt"/>
                <a:ea typeface="+mn-ea"/>
                <a:cs typeface="+mn-cs"/>
              </a:rPr>
              <a:t> </a:t>
            </a:r>
            <a:r>
              <a:rPr kumimoji="0" lang="en-US" sz="2400" b="0" i="1" u="none" strike="noStrike" kern="1200" cap="none" spc="0" normalizeH="0" baseline="0" noProof="0" dirty="0" err="1" smtClean="0">
                <a:ln>
                  <a:noFill/>
                </a:ln>
                <a:solidFill>
                  <a:srgbClr val="FF0000"/>
                </a:solidFill>
                <a:effectLst/>
                <a:uLnTx/>
                <a:uFillTx/>
                <a:latin typeface="+mn-lt"/>
                <a:ea typeface="+mn-ea"/>
                <a:cs typeface="+mn-cs"/>
              </a:rPr>
              <a:t>produsen</a:t>
            </a:r>
            <a:r>
              <a:rPr kumimoji="0" lang="en-US" sz="2400" b="0" i="1" u="none" strike="noStrike" kern="1200" cap="none" spc="0" normalizeH="0" baseline="0" noProof="0" dirty="0" smtClean="0">
                <a:ln>
                  <a:noFill/>
                </a:ln>
                <a:solidFill>
                  <a:srgbClr val="FF0000"/>
                </a:solidFill>
                <a:effectLst/>
                <a:uLnTx/>
                <a:uFillTx/>
                <a:latin typeface="+mn-lt"/>
                <a:ea typeface="+mn-ea"/>
                <a:cs typeface="+mn-cs"/>
              </a:rPr>
              <a:t> per unit output</a:t>
            </a:r>
          </a:p>
          <a:p>
            <a:pPr marL="6350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00FF"/>
                </a:solidFill>
              </a:rPr>
              <a:t>AR = TR / Q</a:t>
            </a:r>
            <a:endParaRPr kumimoji="0" lang="en-US" sz="2400" b="1" i="0" u="none" strike="noStrike" kern="1200" cap="none" spc="0" normalizeH="0" baseline="0" noProof="0" dirty="0">
              <a:ln>
                <a:noFill/>
              </a:ln>
              <a:solidFill>
                <a:srgbClr val="FF00FF"/>
              </a:solidFill>
              <a:effectLst/>
              <a:uLnTx/>
              <a:uFillTx/>
              <a:latin typeface="+mn-lt"/>
              <a:ea typeface="+mn-ea"/>
              <a:cs typeface="+mn-cs"/>
            </a:endParaRPr>
          </a:p>
        </p:txBody>
      </p:sp>
      <p:sp>
        <p:nvSpPr>
          <p:cNvPr id="8" name="Rectangle 3"/>
          <p:cNvSpPr txBox="1">
            <a:spLocks noChangeArrowheads="1"/>
          </p:cNvSpPr>
          <p:nvPr/>
        </p:nvSpPr>
        <p:spPr>
          <a:xfrm>
            <a:off x="152400" y="5029200"/>
            <a:ext cx="4800600" cy="1600199"/>
          </a:xfrm>
          <a:prstGeom prst="rect">
            <a:avLst/>
          </a:prstGeom>
          <a:ln>
            <a:solidFill>
              <a:srgbClr val="FF3300"/>
            </a:solidFill>
          </a:ln>
        </p:spPr>
        <p:txBody>
          <a:bodyPr vert="horz" lIns="91440" tIns="45720" rIns="91440" bIns="45720" rtlCol="0">
            <a:noAutofit/>
          </a:bodyPr>
          <a:lstStyle/>
          <a:p>
            <a:pPr marL="635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C000"/>
                </a:solidFill>
              </a:rPr>
              <a:t>Marginal </a:t>
            </a:r>
            <a:r>
              <a:rPr kumimoji="0" lang="en-US" sz="2400" b="1" i="0" u="none" strike="noStrike" kern="1200" cap="none" spc="0" normalizeH="0" baseline="0" noProof="0" dirty="0" smtClean="0">
                <a:ln>
                  <a:noFill/>
                </a:ln>
                <a:solidFill>
                  <a:srgbClr val="FFC000"/>
                </a:solidFill>
                <a:effectLst/>
                <a:uLnTx/>
                <a:uFillTx/>
                <a:latin typeface="+mn-lt"/>
                <a:ea typeface="+mn-ea"/>
                <a:cs typeface="+mn-cs"/>
              </a:rPr>
              <a:t>Revenue (MR)</a:t>
            </a:r>
            <a:r>
              <a:rPr kumimoji="0" lang="en-US" sz="2400" b="0" i="1" u="none" strike="noStrike" kern="1200" cap="none" spc="0" normalizeH="0" baseline="0" noProof="0" dirty="0" smtClean="0">
                <a:ln>
                  <a:noFill/>
                </a:ln>
                <a:solidFill>
                  <a:srgbClr val="FFC000"/>
                </a:solidFill>
                <a:effectLst/>
                <a:uLnTx/>
                <a:uFillTx/>
                <a:latin typeface="+mn-lt"/>
                <a:ea typeface="+mn-ea"/>
                <a:cs typeface="+mn-cs"/>
              </a:rPr>
              <a:t> = </a:t>
            </a:r>
            <a:r>
              <a:rPr kumimoji="0" lang="en-US" sz="2400" b="0" i="1" u="none" strike="noStrike" kern="1200" cap="none" spc="0" normalizeH="0" baseline="0" noProof="0" dirty="0" err="1" smtClean="0">
                <a:ln>
                  <a:noFill/>
                </a:ln>
                <a:solidFill>
                  <a:srgbClr val="FFC000"/>
                </a:solidFill>
                <a:effectLst/>
                <a:uLnTx/>
                <a:uFillTx/>
                <a:latin typeface="+mn-lt"/>
                <a:ea typeface="+mn-ea"/>
                <a:cs typeface="+mn-cs"/>
              </a:rPr>
              <a:t>kenaikan</a:t>
            </a:r>
            <a:r>
              <a:rPr kumimoji="0" lang="en-US" sz="2400" b="0" i="1" u="none" strike="noStrike" kern="1200" cap="none" spc="0" normalizeH="0" baseline="0" noProof="0" dirty="0" smtClean="0">
                <a:ln>
                  <a:noFill/>
                </a:ln>
                <a:solidFill>
                  <a:srgbClr val="FFC000"/>
                </a:solidFill>
                <a:effectLst/>
                <a:uLnTx/>
                <a:uFillTx/>
                <a:latin typeface="+mn-lt"/>
                <a:ea typeface="+mn-ea"/>
                <a:cs typeface="+mn-cs"/>
              </a:rPr>
              <a:t> </a:t>
            </a:r>
            <a:r>
              <a:rPr kumimoji="0" lang="en-US" sz="2400" b="0" i="1" u="none" strike="noStrike" kern="1200" cap="none" spc="0" normalizeH="0" baseline="0" noProof="0" dirty="0" err="1" smtClean="0">
                <a:ln>
                  <a:noFill/>
                </a:ln>
                <a:solidFill>
                  <a:srgbClr val="FFC000"/>
                </a:solidFill>
                <a:effectLst/>
                <a:uLnTx/>
                <a:uFillTx/>
                <a:latin typeface="+mn-lt"/>
                <a:ea typeface="+mn-ea"/>
                <a:cs typeface="+mn-cs"/>
              </a:rPr>
              <a:t>penerimaan</a:t>
            </a:r>
            <a:r>
              <a:rPr kumimoji="0" lang="en-US" sz="2400" b="0" i="1" u="none" strike="noStrike" kern="1200" cap="none" spc="0" normalizeH="0" baseline="0" noProof="0" dirty="0" smtClean="0">
                <a:ln>
                  <a:noFill/>
                </a:ln>
                <a:solidFill>
                  <a:srgbClr val="FFC000"/>
                </a:solidFill>
                <a:effectLst/>
                <a:uLnTx/>
                <a:uFillTx/>
                <a:latin typeface="+mn-lt"/>
                <a:ea typeface="+mn-ea"/>
                <a:cs typeface="+mn-cs"/>
              </a:rPr>
              <a:t> total</a:t>
            </a:r>
            <a:r>
              <a:rPr kumimoji="0" lang="en-US" sz="2400" b="0" i="1" u="none" strike="noStrike" kern="1200" cap="none" spc="0" normalizeH="0" noProof="0" dirty="0" smtClean="0">
                <a:ln>
                  <a:noFill/>
                </a:ln>
                <a:solidFill>
                  <a:srgbClr val="FFC000"/>
                </a:solidFill>
                <a:effectLst/>
                <a:uLnTx/>
                <a:uFillTx/>
                <a:latin typeface="+mn-lt"/>
                <a:ea typeface="+mn-ea"/>
                <a:cs typeface="+mn-cs"/>
              </a:rPr>
              <a:t> (TR) </a:t>
            </a:r>
            <a:r>
              <a:rPr kumimoji="0" lang="en-US" sz="2400" b="0" i="1" u="none" strike="noStrike" kern="1200" cap="none" spc="0" normalizeH="0" noProof="0" dirty="0" err="1" smtClean="0">
                <a:ln>
                  <a:noFill/>
                </a:ln>
                <a:solidFill>
                  <a:srgbClr val="FFC000"/>
                </a:solidFill>
                <a:effectLst/>
                <a:uLnTx/>
                <a:uFillTx/>
                <a:latin typeface="+mn-lt"/>
                <a:ea typeface="+mn-ea"/>
                <a:cs typeface="+mn-cs"/>
              </a:rPr>
              <a:t>dari</a:t>
            </a:r>
            <a:r>
              <a:rPr kumimoji="0" lang="en-US" sz="2400" b="0" i="1" u="none" strike="noStrike" kern="1200" cap="none" spc="0" normalizeH="0" baseline="0" noProof="0" dirty="0" smtClean="0">
                <a:ln>
                  <a:noFill/>
                </a:ln>
                <a:solidFill>
                  <a:srgbClr val="FFC000"/>
                </a:solidFill>
                <a:effectLst/>
                <a:uLnTx/>
                <a:uFillTx/>
                <a:latin typeface="+mn-lt"/>
                <a:ea typeface="+mn-ea"/>
                <a:cs typeface="+mn-cs"/>
              </a:rPr>
              <a:t> </a:t>
            </a:r>
            <a:r>
              <a:rPr kumimoji="0" lang="en-US" sz="2400" b="0" i="1" u="none" strike="noStrike" kern="1200" cap="none" spc="0" normalizeH="0" baseline="0" noProof="0" dirty="0" err="1" smtClean="0">
                <a:ln>
                  <a:noFill/>
                </a:ln>
                <a:solidFill>
                  <a:srgbClr val="FFC000"/>
                </a:solidFill>
                <a:effectLst/>
                <a:uLnTx/>
                <a:uFillTx/>
                <a:latin typeface="+mn-lt"/>
                <a:ea typeface="+mn-ea"/>
                <a:cs typeface="+mn-cs"/>
              </a:rPr>
              <a:t>pertambahan</a:t>
            </a:r>
            <a:r>
              <a:rPr kumimoji="0" lang="en-US" sz="2400" b="0" i="1" u="none" strike="noStrike" kern="1200" cap="none" spc="0" normalizeH="0" baseline="0" noProof="0" dirty="0" smtClean="0">
                <a:ln>
                  <a:noFill/>
                </a:ln>
                <a:solidFill>
                  <a:srgbClr val="FFC000"/>
                </a:solidFill>
                <a:effectLst/>
                <a:uLnTx/>
                <a:uFillTx/>
                <a:latin typeface="+mn-lt"/>
                <a:ea typeface="+mn-ea"/>
                <a:cs typeface="+mn-cs"/>
              </a:rPr>
              <a:t> unit output</a:t>
            </a:r>
          </a:p>
          <a:p>
            <a:pPr marL="63500" lvl="0">
              <a:spcBef>
                <a:spcPct val="20000"/>
              </a:spcBef>
            </a:pPr>
            <a:r>
              <a:rPr lang="en-US" sz="2400" b="1" dirty="0" smtClean="0">
                <a:solidFill>
                  <a:srgbClr val="FF00FF"/>
                </a:solidFill>
              </a:rPr>
              <a:t>MR = </a:t>
            </a:r>
            <a:r>
              <a:rPr lang="en-US" sz="2400" dirty="0" smtClean="0">
                <a:solidFill>
                  <a:srgbClr val="FF00FF"/>
                </a:solidFill>
              </a:rPr>
              <a:t>∆</a:t>
            </a:r>
            <a:r>
              <a:rPr lang="en-US" sz="2400" b="1" dirty="0" smtClean="0">
                <a:solidFill>
                  <a:srgbClr val="FF00FF"/>
                </a:solidFill>
              </a:rPr>
              <a:t>TR /</a:t>
            </a:r>
            <a:r>
              <a:rPr lang="en-US" sz="2400" dirty="0" smtClean="0">
                <a:solidFill>
                  <a:srgbClr val="FF00FF"/>
                </a:solidFill>
              </a:rPr>
              <a:t> ∆</a:t>
            </a:r>
            <a:r>
              <a:rPr lang="en-US" sz="2400" b="1" dirty="0" smtClean="0">
                <a:solidFill>
                  <a:srgbClr val="FF00FF"/>
                </a:solidFill>
              </a:rPr>
              <a:t>Q    </a:t>
            </a:r>
            <a:r>
              <a:rPr lang="en-US" sz="2400" dirty="0" err="1" smtClean="0">
                <a:solidFill>
                  <a:srgbClr val="FFFF00"/>
                </a:solidFill>
              </a:rPr>
              <a:t>atau</a:t>
            </a:r>
            <a:r>
              <a:rPr lang="en-US" sz="2400" dirty="0" smtClean="0">
                <a:solidFill>
                  <a:srgbClr val="FFFF00"/>
                </a:solidFill>
              </a:rPr>
              <a:t>     </a:t>
            </a:r>
            <a:r>
              <a:rPr lang="en-US" sz="2400" b="1" dirty="0" smtClean="0">
                <a:solidFill>
                  <a:srgbClr val="FF00FF"/>
                </a:solidFill>
              </a:rPr>
              <a:t> MR = TR’</a:t>
            </a:r>
            <a:endParaRPr kumimoji="0" lang="en-US" sz="2400" b="1" i="0" u="none" strike="noStrike" kern="1200" cap="none" spc="0" normalizeH="0" baseline="0" noProof="0" dirty="0">
              <a:ln>
                <a:noFill/>
              </a:ln>
              <a:solidFill>
                <a:srgbClr val="FF00FF"/>
              </a:solidFill>
              <a:effectLst/>
              <a:uLnTx/>
              <a:uFillTx/>
              <a:latin typeface="+mn-lt"/>
              <a:ea typeface="+mn-ea"/>
              <a:cs typeface="+mn-cs"/>
            </a:endParaRPr>
          </a:p>
        </p:txBody>
      </p:sp>
      <p:sp>
        <p:nvSpPr>
          <p:cNvPr id="9" name="Line 6"/>
          <p:cNvSpPr>
            <a:spLocks noChangeShapeType="1"/>
          </p:cNvSpPr>
          <p:nvPr/>
        </p:nvSpPr>
        <p:spPr bwMode="auto">
          <a:xfrm>
            <a:off x="5181600" y="4038600"/>
            <a:ext cx="0" cy="2286000"/>
          </a:xfrm>
          <a:prstGeom prst="line">
            <a:avLst/>
          </a:prstGeom>
          <a:noFill/>
          <a:ln w="28575">
            <a:solidFill>
              <a:srgbClr val="FF00FF"/>
            </a:solidFill>
            <a:round/>
            <a:headEnd/>
            <a:tailEnd/>
          </a:ln>
          <a:effectLst/>
        </p:spPr>
        <p:txBody>
          <a:bodyPr/>
          <a:lstStyle/>
          <a:p>
            <a:endParaRPr lang="en-US"/>
          </a:p>
        </p:txBody>
      </p:sp>
      <p:sp>
        <p:nvSpPr>
          <p:cNvPr id="10" name="Text Box 9"/>
          <p:cNvSpPr txBox="1">
            <a:spLocks noChangeArrowheads="1"/>
          </p:cNvSpPr>
          <p:nvPr/>
        </p:nvSpPr>
        <p:spPr bwMode="auto">
          <a:xfrm>
            <a:off x="8229600" y="6350913"/>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F6CD36"/>
                </a:solidFill>
              </a:rPr>
              <a:t>Q</a:t>
            </a:r>
          </a:p>
        </p:txBody>
      </p:sp>
      <p:sp>
        <p:nvSpPr>
          <p:cNvPr id="14" name="Text Box 16"/>
          <p:cNvSpPr txBox="1">
            <a:spLocks noChangeArrowheads="1"/>
          </p:cNvSpPr>
          <p:nvPr/>
        </p:nvSpPr>
        <p:spPr bwMode="auto">
          <a:xfrm>
            <a:off x="6818397" y="3150513"/>
            <a:ext cx="579005" cy="430887"/>
          </a:xfrm>
          <a:prstGeom prst="rect">
            <a:avLst/>
          </a:prstGeom>
          <a:noFill/>
          <a:ln w="9525">
            <a:noFill/>
            <a:miter lim="800000"/>
            <a:headEnd/>
            <a:tailEnd/>
          </a:ln>
          <a:effectLst/>
        </p:spPr>
        <p:txBody>
          <a:bodyPr wrap="none">
            <a:spAutoFit/>
          </a:bodyPr>
          <a:lstStyle/>
          <a:p>
            <a:r>
              <a:rPr lang="en-US" sz="2200" dirty="0" smtClean="0">
                <a:solidFill>
                  <a:srgbClr val="FFC000"/>
                </a:solidFill>
              </a:rPr>
              <a:t>MR</a:t>
            </a:r>
            <a:endParaRPr lang="en-US" sz="2200" dirty="0">
              <a:solidFill>
                <a:srgbClr val="FFC000"/>
              </a:solidFill>
            </a:endParaRPr>
          </a:p>
        </p:txBody>
      </p:sp>
      <p:sp>
        <p:nvSpPr>
          <p:cNvPr id="15" name="Text Box 17"/>
          <p:cNvSpPr txBox="1">
            <a:spLocks noChangeArrowheads="1"/>
          </p:cNvSpPr>
          <p:nvPr/>
        </p:nvSpPr>
        <p:spPr bwMode="auto">
          <a:xfrm>
            <a:off x="7924800" y="4495800"/>
            <a:ext cx="609600" cy="427038"/>
          </a:xfrm>
          <a:prstGeom prst="rect">
            <a:avLst/>
          </a:prstGeom>
          <a:noFill/>
          <a:ln w="9525">
            <a:noFill/>
            <a:miter lim="800000"/>
            <a:headEnd/>
            <a:tailEnd/>
          </a:ln>
          <a:effectLst/>
        </p:spPr>
        <p:txBody>
          <a:bodyPr wrap="square">
            <a:spAutoFit/>
          </a:bodyPr>
          <a:lstStyle/>
          <a:p>
            <a:r>
              <a:rPr lang="en-US" sz="2200" dirty="0" smtClean="0">
                <a:solidFill>
                  <a:srgbClr val="11ED4B"/>
                </a:solidFill>
              </a:rPr>
              <a:t>TR</a:t>
            </a:r>
            <a:endParaRPr lang="en-US" sz="2200" dirty="0">
              <a:solidFill>
                <a:srgbClr val="11ED4B"/>
              </a:solidFill>
            </a:endParaRPr>
          </a:p>
        </p:txBody>
      </p:sp>
      <p:sp>
        <p:nvSpPr>
          <p:cNvPr id="16" name="Text Box 18"/>
          <p:cNvSpPr txBox="1">
            <a:spLocks noChangeArrowheads="1"/>
          </p:cNvSpPr>
          <p:nvPr/>
        </p:nvSpPr>
        <p:spPr bwMode="auto">
          <a:xfrm>
            <a:off x="7315200" y="2819400"/>
            <a:ext cx="502061" cy="430887"/>
          </a:xfrm>
          <a:prstGeom prst="rect">
            <a:avLst/>
          </a:prstGeom>
          <a:noFill/>
          <a:ln w="9525">
            <a:noFill/>
            <a:miter lim="800000"/>
            <a:headEnd/>
            <a:tailEnd/>
          </a:ln>
          <a:effectLst/>
        </p:spPr>
        <p:txBody>
          <a:bodyPr wrap="none">
            <a:spAutoFit/>
          </a:bodyPr>
          <a:lstStyle/>
          <a:p>
            <a:r>
              <a:rPr lang="en-US" sz="2200" dirty="0" smtClean="0">
                <a:solidFill>
                  <a:srgbClr val="FF0000"/>
                </a:solidFill>
              </a:rPr>
              <a:t>AR</a:t>
            </a:r>
            <a:endParaRPr lang="en-US" sz="2200" dirty="0">
              <a:solidFill>
                <a:srgbClr val="FF0000"/>
              </a:solidFill>
            </a:endParaRPr>
          </a:p>
        </p:txBody>
      </p:sp>
      <p:sp>
        <p:nvSpPr>
          <p:cNvPr id="18" name="Text Box 20"/>
          <p:cNvSpPr txBox="1">
            <a:spLocks noChangeArrowheads="1"/>
          </p:cNvSpPr>
          <p:nvPr/>
        </p:nvSpPr>
        <p:spPr bwMode="auto">
          <a:xfrm>
            <a:off x="5638800" y="5440362"/>
            <a:ext cx="2362200" cy="427038"/>
          </a:xfrm>
          <a:prstGeom prst="rect">
            <a:avLst/>
          </a:prstGeom>
          <a:noFill/>
          <a:ln w="9525">
            <a:noFill/>
            <a:miter lim="800000"/>
            <a:headEnd/>
            <a:tailEnd/>
          </a:ln>
          <a:effectLst/>
        </p:spPr>
        <p:txBody>
          <a:bodyPr wrap="square">
            <a:spAutoFit/>
          </a:bodyPr>
          <a:lstStyle/>
          <a:p>
            <a:r>
              <a:rPr lang="en-US" sz="2200" dirty="0" smtClean="0">
                <a:solidFill>
                  <a:srgbClr val="FF0000"/>
                </a:solidFill>
              </a:rPr>
              <a:t>AR = p = </a:t>
            </a:r>
            <a:r>
              <a:rPr lang="en-US" sz="2200" dirty="0" smtClean="0">
                <a:solidFill>
                  <a:srgbClr val="FFC000"/>
                </a:solidFill>
              </a:rPr>
              <a:t>MR = D</a:t>
            </a:r>
            <a:endParaRPr lang="en-US" sz="2200" dirty="0">
              <a:solidFill>
                <a:srgbClr val="FF0000"/>
              </a:solidFill>
            </a:endParaRPr>
          </a:p>
        </p:txBody>
      </p:sp>
      <p:sp>
        <p:nvSpPr>
          <p:cNvPr id="19" name="Line 7"/>
          <p:cNvSpPr>
            <a:spLocks noChangeShapeType="1"/>
          </p:cNvSpPr>
          <p:nvPr/>
        </p:nvSpPr>
        <p:spPr bwMode="auto">
          <a:xfrm>
            <a:off x="5181600" y="6317894"/>
            <a:ext cx="3292474" cy="45719"/>
          </a:xfrm>
          <a:prstGeom prst="line">
            <a:avLst/>
          </a:prstGeom>
          <a:noFill/>
          <a:ln w="28575">
            <a:solidFill>
              <a:srgbClr val="FF00FF"/>
            </a:solidFill>
            <a:round/>
            <a:headEnd/>
            <a:tailEnd/>
          </a:ln>
          <a:effectLst/>
        </p:spPr>
        <p:txBody>
          <a:bodyPr/>
          <a:lstStyle/>
          <a:p>
            <a:endParaRPr lang="en-US"/>
          </a:p>
        </p:txBody>
      </p:sp>
      <p:sp>
        <p:nvSpPr>
          <p:cNvPr id="20" name="Line 16"/>
          <p:cNvSpPr>
            <a:spLocks noChangeShapeType="1"/>
          </p:cNvSpPr>
          <p:nvPr/>
        </p:nvSpPr>
        <p:spPr bwMode="auto">
          <a:xfrm flipV="1">
            <a:off x="5181600" y="4648199"/>
            <a:ext cx="2743200" cy="1626511"/>
          </a:xfrm>
          <a:prstGeom prst="line">
            <a:avLst/>
          </a:prstGeom>
          <a:noFill/>
          <a:ln w="38100">
            <a:solidFill>
              <a:srgbClr val="11ED4B"/>
            </a:solidFill>
            <a:round/>
            <a:headEnd/>
            <a:tailEnd/>
          </a:ln>
          <a:effectLst/>
        </p:spPr>
        <p:txBody>
          <a:bodyPr/>
          <a:lstStyle/>
          <a:p>
            <a:endParaRPr lang="en-US">
              <a:solidFill>
                <a:srgbClr val="00FF99"/>
              </a:solidFill>
            </a:endParaRPr>
          </a:p>
        </p:txBody>
      </p:sp>
      <p:sp>
        <p:nvSpPr>
          <p:cNvPr id="21" name="Line 16"/>
          <p:cNvSpPr>
            <a:spLocks noChangeShapeType="1"/>
          </p:cNvSpPr>
          <p:nvPr/>
        </p:nvSpPr>
        <p:spPr bwMode="auto">
          <a:xfrm>
            <a:off x="5181600" y="2590800"/>
            <a:ext cx="3048000" cy="838200"/>
          </a:xfrm>
          <a:prstGeom prst="line">
            <a:avLst/>
          </a:prstGeom>
          <a:noFill/>
          <a:ln w="38100">
            <a:solidFill>
              <a:srgbClr val="FF0000"/>
            </a:solidFill>
            <a:round/>
            <a:headEnd/>
            <a:tailEnd/>
          </a:ln>
          <a:effectLst/>
        </p:spPr>
        <p:txBody>
          <a:bodyPr/>
          <a:lstStyle/>
          <a:p>
            <a:endParaRPr lang="en-US">
              <a:solidFill>
                <a:srgbClr val="00FF99"/>
              </a:solidFill>
            </a:endParaRPr>
          </a:p>
        </p:txBody>
      </p:sp>
      <p:sp>
        <p:nvSpPr>
          <p:cNvPr id="22" name="Line 14"/>
          <p:cNvSpPr>
            <a:spLocks noChangeShapeType="1"/>
          </p:cNvSpPr>
          <p:nvPr/>
        </p:nvSpPr>
        <p:spPr bwMode="auto">
          <a:xfrm>
            <a:off x="5181600" y="5410199"/>
            <a:ext cx="3032125" cy="45719"/>
          </a:xfrm>
          <a:prstGeom prst="line">
            <a:avLst/>
          </a:prstGeom>
          <a:noFill/>
          <a:ln w="38100">
            <a:solidFill>
              <a:srgbClr val="FF0000"/>
            </a:solidFill>
            <a:round/>
            <a:headEnd/>
            <a:tailEnd/>
          </a:ln>
          <a:effectLst/>
        </p:spPr>
        <p:txBody>
          <a:bodyPr/>
          <a:lstStyle/>
          <a:p>
            <a:endParaRPr lang="en-US"/>
          </a:p>
        </p:txBody>
      </p:sp>
      <p:sp>
        <p:nvSpPr>
          <p:cNvPr id="24" name="Text Box 9"/>
          <p:cNvSpPr txBox="1">
            <a:spLocks noChangeArrowheads="1"/>
          </p:cNvSpPr>
          <p:nvPr/>
        </p:nvSpPr>
        <p:spPr bwMode="auto">
          <a:xfrm>
            <a:off x="8229600" y="3607713"/>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F6CD36"/>
                </a:solidFill>
              </a:rPr>
              <a:t>Q</a:t>
            </a:r>
          </a:p>
        </p:txBody>
      </p:sp>
      <p:sp>
        <p:nvSpPr>
          <p:cNvPr id="26" name="Line 16"/>
          <p:cNvSpPr>
            <a:spLocks noChangeShapeType="1"/>
          </p:cNvSpPr>
          <p:nvPr/>
        </p:nvSpPr>
        <p:spPr bwMode="auto">
          <a:xfrm>
            <a:off x="5181600" y="2590800"/>
            <a:ext cx="1828800" cy="990600"/>
          </a:xfrm>
          <a:prstGeom prst="line">
            <a:avLst/>
          </a:prstGeom>
          <a:noFill/>
          <a:ln w="38100">
            <a:solidFill>
              <a:srgbClr val="FFC000"/>
            </a:solidFill>
            <a:round/>
            <a:headEnd/>
            <a:tailEnd/>
          </a:ln>
          <a:effectLst/>
        </p:spPr>
        <p:txBody>
          <a:bodyPr/>
          <a:lstStyle/>
          <a:p>
            <a:endParaRPr lang="en-US">
              <a:solidFill>
                <a:srgbClr val="00FF99"/>
              </a:solidFill>
            </a:endParaRPr>
          </a:p>
        </p:txBody>
      </p:sp>
      <p:sp>
        <p:nvSpPr>
          <p:cNvPr id="32" name="Freeform 31"/>
          <p:cNvSpPr/>
          <p:nvPr/>
        </p:nvSpPr>
        <p:spPr>
          <a:xfrm rot="19046633">
            <a:off x="5469900" y="2174610"/>
            <a:ext cx="2547599" cy="2295389"/>
          </a:xfrm>
          <a:custGeom>
            <a:avLst/>
            <a:gdLst>
              <a:gd name="connsiteX0" fmla="*/ 0 w 1576551"/>
              <a:gd name="connsiteY0" fmla="*/ 176048 h 1421524"/>
              <a:gd name="connsiteX1" fmla="*/ 1292772 w 1576551"/>
              <a:gd name="connsiteY1" fmla="*/ 207579 h 1421524"/>
              <a:gd name="connsiteX2" fmla="*/ 1576551 w 1576551"/>
              <a:gd name="connsiteY2" fmla="*/ 1421524 h 1421524"/>
            </a:gdLst>
            <a:ahLst/>
            <a:cxnLst>
              <a:cxn ang="0">
                <a:pos x="connsiteX0" y="connsiteY0"/>
              </a:cxn>
              <a:cxn ang="0">
                <a:pos x="connsiteX1" y="connsiteY1"/>
              </a:cxn>
              <a:cxn ang="0">
                <a:pos x="connsiteX2" y="connsiteY2"/>
              </a:cxn>
            </a:cxnLst>
            <a:rect l="l" t="t" r="r" b="b"/>
            <a:pathLst>
              <a:path w="1576551" h="1421524">
                <a:moveTo>
                  <a:pt x="0" y="176048"/>
                </a:moveTo>
                <a:cubicBezTo>
                  <a:pt x="515006" y="88024"/>
                  <a:pt x="1030013" y="0"/>
                  <a:pt x="1292772" y="207579"/>
                </a:cubicBezTo>
                <a:cubicBezTo>
                  <a:pt x="1555530" y="415158"/>
                  <a:pt x="1566040" y="918341"/>
                  <a:pt x="1576551" y="1421524"/>
                </a:cubicBezTo>
              </a:path>
            </a:pathLst>
          </a:custGeom>
          <a:noFill/>
          <a:ln>
            <a:solidFill>
              <a:srgbClr val="00FF00"/>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33" name="Text Box 17"/>
          <p:cNvSpPr txBox="1">
            <a:spLocks noChangeArrowheads="1"/>
          </p:cNvSpPr>
          <p:nvPr/>
        </p:nvSpPr>
        <p:spPr bwMode="auto">
          <a:xfrm>
            <a:off x="8001000" y="2438400"/>
            <a:ext cx="609600" cy="427038"/>
          </a:xfrm>
          <a:prstGeom prst="rect">
            <a:avLst/>
          </a:prstGeom>
          <a:noFill/>
          <a:ln w="9525">
            <a:noFill/>
            <a:miter lim="800000"/>
            <a:headEnd/>
            <a:tailEnd/>
          </a:ln>
          <a:effectLst/>
        </p:spPr>
        <p:txBody>
          <a:bodyPr wrap="square">
            <a:spAutoFit/>
          </a:bodyPr>
          <a:lstStyle/>
          <a:p>
            <a:r>
              <a:rPr lang="en-US" sz="2200" dirty="0" smtClean="0">
                <a:solidFill>
                  <a:srgbClr val="11ED4B"/>
                </a:solidFill>
              </a:rPr>
              <a:t>TR</a:t>
            </a:r>
            <a:endParaRPr lang="en-US" sz="2200" dirty="0">
              <a:solidFill>
                <a:srgbClr val="11ED4B"/>
              </a:solidFill>
            </a:endParaRPr>
          </a:p>
        </p:txBody>
      </p:sp>
      <p:sp>
        <p:nvSpPr>
          <p:cNvPr id="23" name="Line 6"/>
          <p:cNvSpPr>
            <a:spLocks noChangeShapeType="1"/>
          </p:cNvSpPr>
          <p:nvPr/>
        </p:nvSpPr>
        <p:spPr bwMode="auto">
          <a:xfrm>
            <a:off x="5181600" y="1295400"/>
            <a:ext cx="0" cy="2286000"/>
          </a:xfrm>
          <a:prstGeom prst="line">
            <a:avLst/>
          </a:prstGeom>
          <a:noFill/>
          <a:ln w="28575">
            <a:solidFill>
              <a:srgbClr val="FF00FF"/>
            </a:solidFill>
            <a:round/>
            <a:headEnd/>
            <a:tailEnd/>
          </a:ln>
          <a:effectLst/>
        </p:spPr>
        <p:txBody>
          <a:bodyPr/>
          <a:lstStyle/>
          <a:p>
            <a:endParaRPr lang="en-US"/>
          </a:p>
        </p:txBody>
      </p:sp>
      <p:sp>
        <p:nvSpPr>
          <p:cNvPr id="25" name="Line 7"/>
          <p:cNvSpPr>
            <a:spLocks noChangeShapeType="1"/>
          </p:cNvSpPr>
          <p:nvPr/>
        </p:nvSpPr>
        <p:spPr bwMode="auto">
          <a:xfrm>
            <a:off x="5181600" y="3574694"/>
            <a:ext cx="3292474" cy="45719"/>
          </a:xfrm>
          <a:prstGeom prst="line">
            <a:avLst/>
          </a:prstGeom>
          <a:noFill/>
          <a:ln w="28575">
            <a:solidFill>
              <a:srgbClr val="FF00FF"/>
            </a:solidFill>
            <a:round/>
            <a:headEnd/>
            <a:tailEnd/>
          </a:ln>
          <a:effectLst/>
        </p:spPr>
        <p:txBody>
          <a:bodyPr/>
          <a:lstStyle/>
          <a:p>
            <a:endParaRPr lang="en-US"/>
          </a:p>
        </p:txBody>
      </p:sp>
      <p:sp>
        <p:nvSpPr>
          <p:cNvPr id="34" name="Text Box 9"/>
          <p:cNvSpPr txBox="1">
            <a:spLocks noChangeArrowheads="1"/>
          </p:cNvSpPr>
          <p:nvPr/>
        </p:nvSpPr>
        <p:spPr bwMode="auto">
          <a:xfrm>
            <a:off x="5029200" y="4038600"/>
            <a:ext cx="33855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F6CD36"/>
                </a:solidFill>
              </a:rPr>
              <a:t>R</a:t>
            </a:r>
          </a:p>
        </p:txBody>
      </p:sp>
      <p:sp>
        <p:nvSpPr>
          <p:cNvPr id="35" name="Text Box 9"/>
          <p:cNvSpPr txBox="1">
            <a:spLocks noChangeArrowheads="1"/>
          </p:cNvSpPr>
          <p:nvPr/>
        </p:nvSpPr>
        <p:spPr bwMode="auto">
          <a:xfrm>
            <a:off x="5029200" y="1219200"/>
            <a:ext cx="33855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F6CD36"/>
                </a:solidFill>
              </a:rPr>
              <a:t>R</a:t>
            </a:r>
          </a:p>
        </p:txBody>
      </p:sp>
      <p:sp>
        <p:nvSpPr>
          <p:cNvPr id="36" name="Title 1"/>
          <p:cNvSpPr txBox="1">
            <a:spLocks/>
          </p:cNvSpPr>
          <p:nvPr/>
        </p:nvSpPr>
        <p:spPr>
          <a:xfrm>
            <a:off x="5410200" y="1524000"/>
            <a:ext cx="3048000" cy="457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rgbClr val="FF00FF"/>
                </a:solidFill>
                <a:effectLst/>
                <a:uLnTx/>
                <a:uFillTx/>
                <a:latin typeface="+mj-lt"/>
                <a:ea typeface="+mj-ea"/>
                <a:cs typeface="+mj-cs"/>
              </a:rPr>
              <a:t>Permintaan</a:t>
            </a:r>
            <a:r>
              <a:rPr kumimoji="0" lang="en-US" sz="2400" b="0" i="0" u="none" strike="noStrike" kern="1200" cap="none" spc="0" normalizeH="0" noProof="0" dirty="0" smtClean="0">
                <a:ln>
                  <a:noFill/>
                </a:ln>
                <a:solidFill>
                  <a:srgbClr val="FF00FF"/>
                </a:solidFill>
                <a:effectLst/>
                <a:uLnTx/>
                <a:uFillTx/>
                <a:latin typeface="+mj-lt"/>
                <a:ea typeface="+mj-ea"/>
                <a:cs typeface="+mj-cs"/>
              </a:rPr>
              <a:t> </a:t>
            </a:r>
            <a:r>
              <a:rPr kumimoji="0" lang="en-US" sz="2400" b="0" i="0" u="none" strike="noStrike" kern="1200" cap="none" spc="0" normalizeH="0" noProof="0" dirty="0" err="1" smtClean="0">
                <a:ln>
                  <a:noFill/>
                </a:ln>
                <a:solidFill>
                  <a:srgbClr val="FF00FF"/>
                </a:solidFill>
                <a:effectLst/>
                <a:uLnTx/>
                <a:uFillTx/>
                <a:latin typeface="+mj-lt"/>
                <a:ea typeface="+mj-ea"/>
                <a:cs typeface="+mj-cs"/>
              </a:rPr>
              <a:t>Menurun</a:t>
            </a:r>
            <a:endParaRPr kumimoji="0" lang="en-US" sz="2400" b="0" i="0" u="none" strike="noStrike" kern="1200" cap="none" spc="0" normalizeH="0" baseline="0" noProof="0" dirty="0">
              <a:ln>
                <a:noFill/>
              </a:ln>
              <a:solidFill>
                <a:srgbClr val="FF00FF"/>
              </a:solidFill>
              <a:effectLst/>
              <a:uLnTx/>
              <a:uFillTx/>
              <a:latin typeface="+mj-lt"/>
              <a:ea typeface="+mj-ea"/>
              <a:cs typeface="+mj-cs"/>
            </a:endParaRPr>
          </a:p>
        </p:txBody>
      </p:sp>
      <p:sp>
        <p:nvSpPr>
          <p:cNvPr id="37" name="Title 1"/>
          <p:cNvSpPr txBox="1">
            <a:spLocks/>
          </p:cNvSpPr>
          <p:nvPr/>
        </p:nvSpPr>
        <p:spPr>
          <a:xfrm>
            <a:off x="5334000" y="4114800"/>
            <a:ext cx="3048000" cy="457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rgbClr val="FF00FF"/>
                </a:solidFill>
                <a:effectLst/>
                <a:uLnTx/>
                <a:uFillTx/>
                <a:latin typeface="+mj-lt"/>
                <a:ea typeface="+mj-ea"/>
                <a:cs typeface="+mj-cs"/>
              </a:rPr>
              <a:t>Permintaan</a:t>
            </a:r>
            <a:r>
              <a:rPr kumimoji="0" lang="en-US" sz="2400" b="0" i="0" u="none" strike="noStrike" kern="1200" cap="none" spc="0" normalizeH="0" noProof="0" dirty="0" smtClean="0">
                <a:ln>
                  <a:noFill/>
                </a:ln>
                <a:solidFill>
                  <a:srgbClr val="FF00FF"/>
                </a:solidFill>
                <a:effectLst/>
                <a:uLnTx/>
                <a:uFillTx/>
                <a:latin typeface="+mj-lt"/>
                <a:ea typeface="+mj-ea"/>
                <a:cs typeface="+mj-cs"/>
              </a:rPr>
              <a:t> Horizontal</a:t>
            </a:r>
            <a:endParaRPr kumimoji="0" lang="en-US" sz="2400" b="0" i="0" u="none" strike="noStrike" kern="1200" cap="none" spc="0" normalizeH="0" baseline="0" noProof="0" dirty="0">
              <a:ln>
                <a:noFill/>
              </a:ln>
              <a:solidFill>
                <a:srgbClr val="FF00FF"/>
              </a:solidFill>
              <a:effectLst/>
              <a:uLnTx/>
              <a:uFillTx/>
              <a:latin typeface="+mj-lt"/>
              <a:ea typeface="+mj-ea"/>
              <a:cs typeface="+mj-cs"/>
            </a:endParaRPr>
          </a:p>
        </p:txBody>
      </p:sp>
      <p:sp>
        <p:nvSpPr>
          <p:cNvPr id="27" name="Action Button: Home 26">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a:ln>
            <a:solidFill>
              <a:srgbClr val="CCFF33"/>
            </a:solidFill>
            <a:prstDash val="dash"/>
          </a:ln>
        </p:spPr>
        <p:txBody>
          <a:bodyPr/>
          <a:lstStyle/>
          <a:p>
            <a:r>
              <a:rPr lang="en-US" dirty="0" err="1" smtClean="0">
                <a:solidFill>
                  <a:srgbClr val="00FF99"/>
                </a:solidFill>
              </a:rPr>
              <a:t>Keuntungan</a:t>
            </a:r>
            <a:r>
              <a:rPr lang="en-US" dirty="0" smtClean="0">
                <a:solidFill>
                  <a:srgbClr val="00FF99"/>
                </a:solidFill>
              </a:rPr>
              <a:t> </a:t>
            </a:r>
            <a:r>
              <a:rPr lang="en-US" dirty="0" err="1" smtClean="0">
                <a:solidFill>
                  <a:srgbClr val="00FF99"/>
                </a:solidFill>
              </a:rPr>
              <a:t>Produsen</a:t>
            </a:r>
            <a:endParaRPr lang="en-US" dirty="0">
              <a:solidFill>
                <a:srgbClr val="00FF99"/>
              </a:solidFill>
            </a:endParaRPr>
          </a:p>
        </p:txBody>
      </p:sp>
      <p:sp>
        <p:nvSpPr>
          <p:cNvPr id="6" name="Rectangle 3"/>
          <p:cNvSpPr>
            <a:spLocks noGrp="1" noChangeArrowheads="1"/>
          </p:cNvSpPr>
          <p:nvPr>
            <p:ph type="body" sz="half" idx="1"/>
          </p:nvPr>
        </p:nvSpPr>
        <p:spPr>
          <a:xfrm>
            <a:off x="304800" y="1219200"/>
            <a:ext cx="4497049" cy="1600199"/>
          </a:xfrm>
          <a:ln>
            <a:solidFill>
              <a:srgbClr val="00FF99"/>
            </a:solidFill>
          </a:ln>
        </p:spPr>
        <p:txBody>
          <a:bodyPr>
            <a:noAutofit/>
          </a:bodyPr>
          <a:lstStyle/>
          <a:p>
            <a:pPr marL="63500" lvl="0" indent="0">
              <a:buNone/>
            </a:pPr>
            <a:r>
              <a:rPr lang="en-US" sz="2400" b="1" dirty="0" err="1" smtClean="0">
                <a:solidFill>
                  <a:srgbClr val="FFFF00"/>
                </a:solidFill>
              </a:rPr>
              <a:t>Keuntungan</a:t>
            </a:r>
            <a:r>
              <a:rPr lang="en-US" sz="2400" b="1" dirty="0" smtClean="0">
                <a:solidFill>
                  <a:srgbClr val="FFFF00"/>
                </a:solidFill>
              </a:rPr>
              <a:t> (n) = </a:t>
            </a:r>
            <a:r>
              <a:rPr lang="en-US" sz="2400" dirty="0" err="1" smtClean="0">
                <a:solidFill>
                  <a:srgbClr val="FFFF00"/>
                </a:solidFill>
              </a:rPr>
              <a:t>perolehan</a:t>
            </a:r>
            <a:r>
              <a:rPr lang="en-US" sz="2400" dirty="0" smtClean="0">
                <a:solidFill>
                  <a:srgbClr val="FFFF00"/>
                </a:solidFill>
              </a:rPr>
              <a:t> </a:t>
            </a:r>
            <a:r>
              <a:rPr lang="en-US" sz="2400" dirty="0" err="1" smtClean="0">
                <a:solidFill>
                  <a:srgbClr val="FFFF00"/>
                </a:solidFill>
              </a:rPr>
              <a:t>dari</a:t>
            </a:r>
            <a:r>
              <a:rPr lang="en-US" sz="2400" dirty="0" smtClean="0">
                <a:solidFill>
                  <a:srgbClr val="FFFF00"/>
                </a:solidFill>
              </a:rPr>
              <a:t> </a:t>
            </a:r>
            <a:r>
              <a:rPr lang="en-US" sz="2400" dirty="0" err="1" smtClean="0">
                <a:solidFill>
                  <a:srgbClr val="FFFF00"/>
                </a:solidFill>
              </a:rPr>
              <a:t>selisih</a:t>
            </a:r>
            <a:r>
              <a:rPr lang="en-US" sz="2400" dirty="0" smtClean="0">
                <a:solidFill>
                  <a:srgbClr val="FFFF00"/>
                </a:solidFill>
              </a:rPr>
              <a:t> </a:t>
            </a:r>
            <a:r>
              <a:rPr lang="en-US" sz="2400" dirty="0" err="1" smtClean="0">
                <a:solidFill>
                  <a:srgbClr val="FFFF00"/>
                </a:solidFill>
              </a:rPr>
              <a:t>penerimaan</a:t>
            </a:r>
            <a:r>
              <a:rPr lang="en-US" sz="2400" dirty="0" smtClean="0">
                <a:solidFill>
                  <a:srgbClr val="FFFF00"/>
                </a:solidFill>
              </a:rPr>
              <a:t> </a:t>
            </a:r>
            <a:r>
              <a:rPr lang="en-US" sz="2400" dirty="0" err="1" smtClean="0">
                <a:solidFill>
                  <a:srgbClr val="FFFF00"/>
                </a:solidFill>
              </a:rPr>
              <a:t>dengan</a:t>
            </a:r>
            <a:r>
              <a:rPr lang="en-US" sz="2400" dirty="0" smtClean="0">
                <a:solidFill>
                  <a:srgbClr val="FFFF00"/>
                </a:solidFill>
              </a:rPr>
              <a:t> </a:t>
            </a:r>
            <a:r>
              <a:rPr lang="en-US" sz="2400" dirty="0" err="1" smtClean="0">
                <a:solidFill>
                  <a:srgbClr val="FFFF00"/>
                </a:solidFill>
              </a:rPr>
              <a:t>penjualan</a:t>
            </a:r>
            <a:endParaRPr lang="en-US" sz="2400" b="1" dirty="0" smtClean="0">
              <a:solidFill>
                <a:srgbClr val="FFFF00"/>
              </a:solidFill>
            </a:endParaRPr>
          </a:p>
          <a:p>
            <a:pPr marL="63500" indent="0" algn="ctr">
              <a:buNone/>
            </a:pPr>
            <a:r>
              <a:rPr lang="en-US" sz="2400" b="1" dirty="0" smtClean="0">
                <a:solidFill>
                  <a:srgbClr val="FF00FF"/>
                </a:solidFill>
              </a:rPr>
              <a:t> n = TR - TC</a:t>
            </a:r>
            <a:endParaRPr lang="en-US" sz="2400" b="1" dirty="0">
              <a:solidFill>
                <a:srgbClr val="FF00FF"/>
              </a:solidFill>
            </a:endParaRPr>
          </a:p>
        </p:txBody>
      </p:sp>
      <p:sp>
        <p:nvSpPr>
          <p:cNvPr id="7" name="Rectangle 3"/>
          <p:cNvSpPr txBox="1">
            <a:spLocks noChangeArrowheads="1"/>
          </p:cNvSpPr>
          <p:nvPr/>
        </p:nvSpPr>
        <p:spPr>
          <a:xfrm>
            <a:off x="304800" y="3048000"/>
            <a:ext cx="4497049" cy="1600199"/>
          </a:xfrm>
          <a:prstGeom prst="rect">
            <a:avLst/>
          </a:prstGeom>
          <a:ln>
            <a:solidFill>
              <a:srgbClr val="00FFFF"/>
            </a:solidFill>
          </a:ln>
        </p:spPr>
        <p:txBody>
          <a:bodyPr vert="horz" lIns="91440" tIns="45720" rIns="91440" bIns="45720" rtlCol="0">
            <a:noAutofit/>
          </a:bodyPr>
          <a:lstStyle/>
          <a:p>
            <a:pPr marL="635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1" u="none" strike="noStrike" kern="1200" cap="none" spc="0" normalizeH="0" baseline="0" noProof="0" dirty="0" err="1" smtClean="0">
                <a:ln>
                  <a:noFill/>
                </a:ln>
                <a:solidFill>
                  <a:srgbClr val="FFFF00"/>
                </a:solidFill>
                <a:effectLst/>
                <a:uLnTx/>
                <a:uFillTx/>
                <a:latin typeface="+mn-lt"/>
                <a:ea typeface="+mn-ea"/>
                <a:cs typeface="+mn-cs"/>
              </a:rPr>
              <a:t>Titik</a:t>
            </a:r>
            <a:r>
              <a:rPr kumimoji="0" lang="en-US" sz="2400" b="1" i="1" u="none" strike="noStrike" kern="1200" cap="none" spc="0" normalizeH="0" noProof="0" dirty="0" smtClean="0">
                <a:ln>
                  <a:noFill/>
                </a:ln>
                <a:solidFill>
                  <a:srgbClr val="FFFF00"/>
                </a:solidFill>
                <a:effectLst/>
                <a:uLnTx/>
                <a:uFillTx/>
                <a:latin typeface="+mn-lt"/>
                <a:ea typeface="+mn-ea"/>
                <a:cs typeface="+mn-cs"/>
              </a:rPr>
              <a:t> </a:t>
            </a:r>
            <a:r>
              <a:rPr kumimoji="0" lang="en-US" sz="2400" b="1" i="1" u="none" strike="noStrike" kern="1200" cap="none" spc="0" normalizeH="0" noProof="0" dirty="0" err="1" smtClean="0">
                <a:ln>
                  <a:noFill/>
                </a:ln>
                <a:solidFill>
                  <a:srgbClr val="FFFF00"/>
                </a:solidFill>
                <a:effectLst/>
                <a:uLnTx/>
                <a:uFillTx/>
                <a:latin typeface="+mn-lt"/>
                <a:ea typeface="+mn-ea"/>
                <a:cs typeface="+mn-cs"/>
              </a:rPr>
              <a:t>Tempat</a:t>
            </a:r>
            <a:r>
              <a:rPr kumimoji="0" lang="en-US" sz="2400" b="1" i="1" u="none" strike="noStrike" kern="1200" cap="none" spc="0" normalizeH="0" noProof="0" dirty="0" smtClean="0">
                <a:ln>
                  <a:noFill/>
                </a:ln>
                <a:solidFill>
                  <a:srgbClr val="FFFF00"/>
                </a:solidFill>
                <a:effectLst/>
                <a:uLnTx/>
                <a:uFillTx/>
                <a:latin typeface="+mn-lt"/>
                <a:ea typeface="+mn-ea"/>
                <a:cs typeface="+mn-cs"/>
              </a:rPr>
              <a:t>/Break Event Point (BEP)</a:t>
            </a:r>
            <a:endParaRPr kumimoji="0" lang="en-US" sz="2400" b="0" i="1" u="none" strike="noStrike" kern="1200" cap="none" spc="0" normalizeH="0" baseline="0" noProof="0" dirty="0" smtClean="0">
              <a:ln>
                <a:noFill/>
              </a:ln>
              <a:solidFill>
                <a:srgbClr val="FFFF00"/>
              </a:solidFill>
              <a:effectLst/>
              <a:uLnTx/>
              <a:uFillTx/>
              <a:latin typeface="+mn-lt"/>
              <a:ea typeface="+mn-ea"/>
              <a:cs typeface="+mn-cs"/>
            </a:endParaRPr>
          </a:p>
          <a:p>
            <a:pPr marL="6350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smtClean="0">
                <a:ln>
                  <a:noFill/>
                </a:ln>
                <a:solidFill>
                  <a:srgbClr val="FF00FF"/>
                </a:solidFill>
                <a:effectLst/>
                <a:uLnTx/>
                <a:uFillTx/>
                <a:latin typeface="+mn-lt"/>
                <a:ea typeface="+mn-ea"/>
                <a:cs typeface="+mn-cs"/>
              </a:rPr>
              <a:t>TR = TC</a:t>
            </a:r>
            <a:endParaRPr kumimoji="0" lang="en-US" sz="2400" b="1" i="0" u="none" strike="noStrike" kern="1200" cap="none" spc="0" normalizeH="0" baseline="0" noProof="0" dirty="0">
              <a:ln>
                <a:noFill/>
              </a:ln>
              <a:solidFill>
                <a:srgbClr val="FF00FF"/>
              </a:solidFill>
              <a:effectLst/>
              <a:uLnTx/>
              <a:uFillTx/>
              <a:latin typeface="+mn-lt"/>
              <a:ea typeface="+mn-ea"/>
              <a:cs typeface="+mn-cs"/>
            </a:endParaRPr>
          </a:p>
        </p:txBody>
      </p:sp>
      <p:sp>
        <p:nvSpPr>
          <p:cNvPr id="8" name="Rectangle 3"/>
          <p:cNvSpPr txBox="1">
            <a:spLocks noChangeArrowheads="1"/>
          </p:cNvSpPr>
          <p:nvPr/>
        </p:nvSpPr>
        <p:spPr>
          <a:xfrm>
            <a:off x="304800" y="4800600"/>
            <a:ext cx="4495800" cy="1600199"/>
          </a:xfrm>
          <a:prstGeom prst="rect">
            <a:avLst/>
          </a:prstGeom>
          <a:ln>
            <a:solidFill>
              <a:srgbClr val="FF3300"/>
            </a:solidFill>
          </a:ln>
        </p:spPr>
        <p:txBody>
          <a:bodyPr vert="horz" lIns="91440" tIns="45720" rIns="91440" bIns="45720" rtlCol="0">
            <a:noAutofit/>
          </a:bodyPr>
          <a:lstStyle/>
          <a:p>
            <a:pPr marL="635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err="1" smtClean="0">
                <a:solidFill>
                  <a:srgbClr val="FFFF00"/>
                </a:solidFill>
              </a:rPr>
              <a:t>Keuntungan</a:t>
            </a:r>
            <a:r>
              <a:rPr lang="en-US" sz="2400" b="1" dirty="0" smtClean="0">
                <a:solidFill>
                  <a:srgbClr val="FFFF00"/>
                </a:solidFill>
              </a:rPr>
              <a:t> </a:t>
            </a:r>
            <a:r>
              <a:rPr lang="en-US" sz="2400" b="1" dirty="0" err="1" smtClean="0">
                <a:solidFill>
                  <a:srgbClr val="FFFF00"/>
                </a:solidFill>
              </a:rPr>
              <a:t>Maksimum</a:t>
            </a:r>
            <a:r>
              <a:rPr lang="en-US" sz="2400" b="1" dirty="0" smtClean="0">
                <a:solidFill>
                  <a:srgbClr val="FFFF00"/>
                </a:solidFill>
              </a:rPr>
              <a:t> </a:t>
            </a:r>
            <a:r>
              <a:rPr lang="en-US" sz="2400" b="1" dirty="0" err="1" smtClean="0">
                <a:solidFill>
                  <a:srgbClr val="FFFF00"/>
                </a:solidFill>
              </a:rPr>
              <a:t>terjadi</a:t>
            </a:r>
            <a:r>
              <a:rPr lang="en-US" sz="2400" b="1" dirty="0" smtClean="0">
                <a:solidFill>
                  <a:srgbClr val="FFFF00"/>
                </a:solidFill>
              </a:rPr>
              <a:t> </a:t>
            </a:r>
            <a:r>
              <a:rPr lang="en-US" sz="2400" b="1" dirty="0" err="1" smtClean="0">
                <a:solidFill>
                  <a:srgbClr val="FFFF00"/>
                </a:solidFill>
              </a:rPr>
              <a:t>ketika</a:t>
            </a:r>
            <a:r>
              <a:rPr lang="en-US" sz="2400" b="1" dirty="0" smtClean="0">
                <a:solidFill>
                  <a:srgbClr val="FFFF00"/>
                </a:solidFill>
              </a:rPr>
              <a:t> Q </a:t>
            </a:r>
            <a:r>
              <a:rPr lang="en-US" sz="2400" b="1" dirty="0" err="1" smtClean="0">
                <a:solidFill>
                  <a:srgbClr val="FFFF00"/>
                </a:solidFill>
              </a:rPr>
              <a:t>jumlah</a:t>
            </a:r>
            <a:r>
              <a:rPr lang="en-US" sz="2400" b="1" dirty="0" smtClean="0">
                <a:solidFill>
                  <a:srgbClr val="FFFF00"/>
                </a:solidFill>
              </a:rPr>
              <a:t> </a:t>
            </a:r>
            <a:r>
              <a:rPr lang="en-US" sz="2400" b="1" dirty="0" err="1" smtClean="0">
                <a:solidFill>
                  <a:srgbClr val="FFFF00"/>
                </a:solidFill>
              </a:rPr>
              <a:t>produksi</a:t>
            </a:r>
            <a:r>
              <a:rPr lang="en-US" sz="2400" b="1" dirty="0" smtClean="0">
                <a:solidFill>
                  <a:srgbClr val="FFFF00"/>
                </a:solidFill>
              </a:rPr>
              <a:t> </a:t>
            </a:r>
            <a:r>
              <a:rPr lang="en-US" sz="2400" b="1" dirty="0" err="1" smtClean="0">
                <a:solidFill>
                  <a:srgbClr val="FFFF00"/>
                </a:solidFill>
              </a:rPr>
              <a:t>dalam</a:t>
            </a:r>
            <a:r>
              <a:rPr lang="en-US" sz="2400" b="1" dirty="0" smtClean="0">
                <a:solidFill>
                  <a:srgbClr val="FFFF00"/>
                </a:solidFill>
              </a:rPr>
              <a:t> </a:t>
            </a:r>
            <a:r>
              <a:rPr lang="en-US" sz="2400" b="1" dirty="0" err="1" smtClean="0">
                <a:solidFill>
                  <a:srgbClr val="FFFF00"/>
                </a:solidFill>
              </a:rPr>
              <a:t>kondisi</a:t>
            </a:r>
            <a:endParaRPr lang="en-US" sz="2400" b="1" dirty="0" smtClean="0">
              <a:solidFill>
                <a:srgbClr val="FFFF00"/>
              </a:solidFill>
            </a:endParaRPr>
          </a:p>
          <a:p>
            <a:pPr marL="635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00FF"/>
                </a:solidFill>
              </a:rPr>
              <a:t>MR = MC = TR’ = TC’</a:t>
            </a:r>
            <a:endParaRPr kumimoji="0" lang="en-US" sz="2400" b="1" i="0" u="none" strike="noStrike" kern="1200" cap="none" spc="0" normalizeH="0" baseline="0" noProof="0" dirty="0">
              <a:ln>
                <a:noFill/>
              </a:ln>
              <a:solidFill>
                <a:srgbClr val="FF00FF"/>
              </a:solidFill>
              <a:effectLst/>
              <a:uLnTx/>
              <a:uFillTx/>
              <a:latin typeface="+mn-lt"/>
              <a:ea typeface="+mn-ea"/>
              <a:cs typeface="+mn-cs"/>
            </a:endParaRPr>
          </a:p>
        </p:txBody>
      </p:sp>
      <p:sp>
        <p:nvSpPr>
          <p:cNvPr id="9" name="Text Box 16"/>
          <p:cNvSpPr txBox="1">
            <a:spLocks noChangeArrowheads="1"/>
          </p:cNvSpPr>
          <p:nvPr/>
        </p:nvSpPr>
        <p:spPr bwMode="auto">
          <a:xfrm>
            <a:off x="8183995" y="1143000"/>
            <a:ext cx="476412" cy="430887"/>
          </a:xfrm>
          <a:prstGeom prst="rect">
            <a:avLst/>
          </a:prstGeom>
          <a:noFill/>
          <a:ln w="9525">
            <a:noFill/>
            <a:miter lim="800000"/>
            <a:headEnd/>
            <a:tailEnd/>
          </a:ln>
          <a:effectLst/>
        </p:spPr>
        <p:txBody>
          <a:bodyPr wrap="none">
            <a:spAutoFit/>
          </a:bodyPr>
          <a:lstStyle/>
          <a:p>
            <a:r>
              <a:rPr lang="en-US" sz="2200" dirty="0" smtClean="0">
                <a:solidFill>
                  <a:srgbClr val="FFC000"/>
                </a:solidFill>
              </a:rPr>
              <a:t>TR</a:t>
            </a:r>
            <a:endParaRPr lang="en-US" sz="2200" dirty="0">
              <a:solidFill>
                <a:srgbClr val="FFC000"/>
              </a:solidFill>
            </a:endParaRPr>
          </a:p>
        </p:txBody>
      </p:sp>
      <p:sp>
        <p:nvSpPr>
          <p:cNvPr id="10" name="Text Box 18"/>
          <p:cNvSpPr txBox="1">
            <a:spLocks noChangeArrowheads="1"/>
          </p:cNvSpPr>
          <p:nvPr/>
        </p:nvSpPr>
        <p:spPr bwMode="auto">
          <a:xfrm>
            <a:off x="8153400" y="1981200"/>
            <a:ext cx="467436" cy="430887"/>
          </a:xfrm>
          <a:prstGeom prst="rect">
            <a:avLst/>
          </a:prstGeom>
          <a:noFill/>
          <a:ln w="9525">
            <a:noFill/>
            <a:miter lim="800000"/>
            <a:headEnd/>
            <a:tailEnd/>
          </a:ln>
          <a:effectLst/>
        </p:spPr>
        <p:txBody>
          <a:bodyPr wrap="none">
            <a:spAutoFit/>
          </a:bodyPr>
          <a:lstStyle/>
          <a:p>
            <a:r>
              <a:rPr lang="en-US" sz="2200" dirty="0" smtClean="0">
                <a:solidFill>
                  <a:srgbClr val="FF0000"/>
                </a:solidFill>
              </a:rPr>
              <a:t>TC</a:t>
            </a:r>
            <a:endParaRPr lang="en-US" sz="2200" dirty="0">
              <a:solidFill>
                <a:srgbClr val="FF0000"/>
              </a:solidFill>
            </a:endParaRPr>
          </a:p>
        </p:txBody>
      </p:sp>
      <p:sp>
        <p:nvSpPr>
          <p:cNvPr id="11" name="Line 16"/>
          <p:cNvSpPr>
            <a:spLocks noChangeShapeType="1"/>
          </p:cNvSpPr>
          <p:nvPr/>
        </p:nvSpPr>
        <p:spPr bwMode="auto">
          <a:xfrm flipV="1">
            <a:off x="5181600" y="2209800"/>
            <a:ext cx="2971800" cy="609600"/>
          </a:xfrm>
          <a:prstGeom prst="line">
            <a:avLst/>
          </a:prstGeom>
          <a:noFill/>
          <a:ln w="38100">
            <a:solidFill>
              <a:srgbClr val="FF0000"/>
            </a:solidFill>
            <a:round/>
            <a:headEnd/>
            <a:tailEnd/>
          </a:ln>
          <a:effectLst/>
        </p:spPr>
        <p:txBody>
          <a:bodyPr/>
          <a:lstStyle/>
          <a:p>
            <a:endParaRPr lang="en-US">
              <a:solidFill>
                <a:srgbClr val="00FF99"/>
              </a:solidFill>
            </a:endParaRPr>
          </a:p>
        </p:txBody>
      </p:sp>
      <p:sp>
        <p:nvSpPr>
          <p:cNvPr id="12" name="Line 16"/>
          <p:cNvSpPr>
            <a:spLocks noChangeShapeType="1"/>
          </p:cNvSpPr>
          <p:nvPr/>
        </p:nvSpPr>
        <p:spPr bwMode="auto">
          <a:xfrm flipV="1">
            <a:off x="5181600" y="1524000"/>
            <a:ext cx="2971800" cy="2057400"/>
          </a:xfrm>
          <a:prstGeom prst="line">
            <a:avLst/>
          </a:prstGeom>
          <a:noFill/>
          <a:ln w="38100">
            <a:solidFill>
              <a:srgbClr val="FFC000"/>
            </a:solidFill>
            <a:round/>
            <a:headEnd/>
            <a:tailEnd/>
          </a:ln>
          <a:effectLst/>
        </p:spPr>
        <p:txBody>
          <a:bodyPr/>
          <a:lstStyle/>
          <a:p>
            <a:endParaRPr lang="en-US">
              <a:solidFill>
                <a:srgbClr val="00FF99"/>
              </a:solidFill>
            </a:endParaRPr>
          </a:p>
        </p:txBody>
      </p:sp>
      <p:sp>
        <p:nvSpPr>
          <p:cNvPr id="14" name="Line 6"/>
          <p:cNvSpPr>
            <a:spLocks noChangeShapeType="1"/>
          </p:cNvSpPr>
          <p:nvPr/>
        </p:nvSpPr>
        <p:spPr bwMode="auto">
          <a:xfrm>
            <a:off x="5181600" y="1295400"/>
            <a:ext cx="0" cy="2286000"/>
          </a:xfrm>
          <a:prstGeom prst="line">
            <a:avLst/>
          </a:prstGeom>
          <a:noFill/>
          <a:ln w="28575">
            <a:solidFill>
              <a:srgbClr val="FF00FF"/>
            </a:solidFill>
            <a:round/>
            <a:headEnd/>
            <a:tailEnd/>
          </a:ln>
          <a:effectLst/>
        </p:spPr>
        <p:txBody>
          <a:bodyPr/>
          <a:lstStyle/>
          <a:p>
            <a:endParaRPr lang="en-US"/>
          </a:p>
        </p:txBody>
      </p:sp>
      <p:sp>
        <p:nvSpPr>
          <p:cNvPr id="15" name="Line 7"/>
          <p:cNvSpPr>
            <a:spLocks noChangeShapeType="1"/>
          </p:cNvSpPr>
          <p:nvPr/>
        </p:nvSpPr>
        <p:spPr bwMode="auto">
          <a:xfrm>
            <a:off x="5165726" y="3581400"/>
            <a:ext cx="3292474" cy="45719"/>
          </a:xfrm>
          <a:prstGeom prst="line">
            <a:avLst/>
          </a:prstGeom>
          <a:noFill/>
          <a:ln w="28575">
            <a:solidFill>
              <a:srgbClr val="FF00FF"/>
            </a:solidFill>
            <a:round/>
            <a:headEnd/>
            <a:tailEnd/>
          </a:ln>
          <a:effectLst/>
        </p:spPr>
        <p:txBody>
          <a:bodyPr/>
          <a:lstStyle/>
          <a:p>
            <a:endParaRPr lang="en-US"/>
          </a:p>
        </p:txBody>
      </p:sp>
      <p:sp>
        <p:nvSpPr>
          <p:cNvPr id="16" name="Text Box 9"/>
          <p:cNvSpPr txBox="1">
            <a:spLocks noChangeArrowheads="1"/>
          </p:cNvSpPr>
          <p:nvPr/>
        </p:nvSpPr>
        <p:spPr bwMode="auto">
          <a:xfrm>
            <a:off x="5029200" y="1219200"/>
            <a:ext cx="33855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F6CD36"/>
                </a:solidFill>
              </a:rPr>
              <a:t>R</a:t>
            </a:r>
          </a:p>
        </p:txBody>
      </p:sp>
      <p:sp>
        <p:nvSpPr>
          <p:cNvPr id="19" name="Text Box 9"/>
          <p:cNvSpPr txBox="1">
            <a:spLocks noChangeArrowheads="1"/>
          </p:cNvSpPr>
          <p:nvPr/>
        </p:nvSpPr>
        <p:spPr bwMode="auto">
          <a:xfrm>
            <a:off x="8465380" y="3429000"/>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F6CD36"/>
                </a:solidFill>
              </a:rPr>
              <a:t>Q</a:t>
            </a:r>
          </a:p>
        </p:txBody>
      </p:sp>
      <p:sp>
        <p:nvSpPr>
          <p:cNvPr id="20" name="Freeform 6"/>
          <p:cNvSpPr>
            <a:spLocks/>
          </p:cNvSpPr>
          <p:nvPr/>
        </p:nvSpPr>
        <p:spPr bwMode="auto">
          <a:xfrm>
            <a:off x="5181599" y="2514600"/>
            <a:ext cx="1524001" cy="1066800"/>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sp>
        <p:nvSpPr>
          <p:cNvPr id="13" name="Text Box 17"/>
          <p:cNvSpPr txBox="1">
            <a:spLocks noChangeArrowheads="1"/>
          </p:cNvSpPr>
          <p:nvPr/>
        </p:nvSpPr>
        <p:spPr bwMode="auto">
          <a:xfrm>
            <a:off x="6477000" y="3382962"/>
            <a:ext cx="53340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err="1" smtClean="0">
                <a:solidFill>
                  <a:srgbClr val="11ED4B"/>
                </a:solidFill>
              </a:rPr>
              <a:t>Qn</a:t>
            </a:r>
            <a:endParaRPr lang="en-US" sz="2200" dirty="0">
              <a:solidFill>
                <a:srgbClr val="11ED4B"/>
              </a:solidFill>
            </a:endParaRPr>
          </a:p>
        </p:txBody>
      </p:sp>
      <p:sp>
        <p:nvSpPr>
          <p:cNvPr id="21" name="Text Box 17"/>
          <p:cNvSpPr txBox="1">
            <a:spLocks noChangeArrowheads="1"/>
          </p:cNvSpPr>
          <p:nvPr/>
        </p:nvSpPr>
        <p:spPr bwMode="auto">
          <a:xfrm>
            <a:off x="6324600" y="1931313"/>
            <a:ext cx="640080" cy="430887"/>
          </a:xfrm>
          <a:prstGeom prst="rect">
            <a:avLst/>
          </a:prstGeom>
          <a:solidFill>
            <a:schemeClr val="tx1"/>
          </a:solidFill>
          <a:ln w="9525">
            <a:solidFill>
              <a:srgbClr val="FF00FF"/>
            </a:solidFill>
            <a:miter lim="800000"/>
            <a:headEnd/>
            <a:tailEnd/>
          </a:ln>
          <a:effectLst/>
        </p:spPr>
        <p:txBody>
          <a:bodyPr wrap="square">
            <a:spAutoFit/>
          </a:bodyPr>
          <a:lstStyle/>
          <a:p>
            <a:r>
              <a:rPr lang="en-US" sz="2200" dirty="0" smtClean="0">
                <a:solidFill>
                  <a:srgbClr val="11ED4B"/>
                </a:solidFill>
              </a:rPr>
              <a:t>BEP</a:t>
            </a:r>
            <a:endParaRPr lang="en-US" sz="2200" dirty="0">
              <a:solidFill>
                <a:srgbClr val="11ED4B"/>
              </a:solidFill>
            </a:endParaRPr>
          </a:p>
        </p:txBody>
      </p:sp>
      <p:sp>
        <p:nvSpPr>
          <p:cNvPr id="22" name="Text Box 17"/>
          <p:cNvSpPr txBox="1">
            <a:spLocks noChangeArrowheads="1"/>
          </p:cNvSpPr>
          <p:nvPr/>
        </p:nvSpPr>
        <p:spPr bwMode="auto">
          <a:xfrm>
            <a:off x="7543800" y="1778913"/>
            <a:ext cx="990600" cy="430887"/>
          </a:xfrm>
          <a:prstGeom prst="rect">
            <a:avLst/>
          </a:prstGeom>
          <a:noFill/>
          <a:ln w="9525">
            <a:noFill/>
            <a:miter lim="800000"/>
            <a:headEnd/>
            <a:tailEnd/>
          </a:ln>
          <a:effectLst/>
        </p:spPr>
        <p:txBody>
          <a:bodyPr wrap="square">
            <a:spAutoFit/>
          </a:bodyPr>
          <a:lstStyle/>
          <a:p>
            <a:r>
              <a:rPr lang="en-US" sz="2200" dirty="0" smtClean="0">
                <a:solidFill>
                  <a:srgbClr val="11ED4B"/>
                </a:solidFill>
              </a:rPr>
              <a:t>Profit*</a:t>
            </a:r>
            <a:endParaRPr lang="en-US" sz="2200" dirty="0">
              <a:solidFill>
                <a:srgbClr val="11ED4B"/>
              </a:solidFill>
            </a:endParaRPr>
          </a:p>
        </p:txBody>
      </p:sp>
      <p:sp>
        <p:nvSpPr>
          <p:cNvPr id="23" name="Text Box 17"/>
          <p:cNvSpPr txBox="1">
            <a:spLocks noChangeArrowheads="1"/>
          </p:cNvSpPr>
          <p:nvPr/>
        </p:nvSpPr>
        <p:spPr bwMode="auto">
          <a:xfrm>
            <a:off x="5181600" y="2743200"/>
            <a:ext cx="990600" cy="430887"/>
          </a:xfrm>
          <a:prstGeom prst="rect">
            <a:avLst/>
          </a:prstGeom>
          <a:noFill/>
          <a:ln w="9525">
            <a:noFill/>
            <a:miter lim="800000"/>
            <a:headEnd/>
            <a:tailEnd/>
          </a:ln>
          <a:effectLst/>
        </p:spPr>
        <p:txBody>
          <a:bodyPr wrap="square">
            <a:spAutoFit/>
          </a:bodyPr>
          <a:lstStyle/>
          <a:p>
            <a:r>
              <a:rPr lang="en-US" sz="2200" dirty="0" smtClean="0">
                <a:solidFill>
                  <a:srgbClr val="11ED4B"/>
                </a:solidFill>
              </a:rPr>
              <a:t>Loss*</a:t>
            </a:r>
            <a:endParaRPr lang="en-US" sz="2200" dirty="0">
              <a:solidFill>
                <a:srgbClr val="11ED4B"/>
              </a:solidFill>
            </a:endParaRPr>
          </a:p>
        </p:txBody>
      </p:sp>
      <p:sp>
        <p:nvSpPr>
          <p:cNvPr id="24" name="Line 16"/>
          <p:cNvSpPr>
            <a:spLocks noChangeShapeType="1"/>
          </p:cNvSpPr>
          <p:nvPr/>
        </p:nvSpPr>
        <p:spPr bwMode="auto">
          <a:xfrm>
            <a:off x="5181600" y="5181600"/>
            <a:ext cx="2438400" cy="1371599"/>
          </a:xfrm>
          <a:prstGeom prst="line">
            <a:avLst/>
          </a:prstGeom>
          <a:noFill/>
          <a:ln w="38100">
            <a:solidFill>
              <a:srgbClr val="FFC000"/>
            </a:solidFill>
            <a:round/>
            <a:headEnd/>
            <a:tailEnd/>
          </a:ln>
          <a:effectLst/>
        </p:spPr>
        <p:txBody>
          <a:bodyPr/>
          <a:lstStyle/>
          <a:p>
            <a:endParaRPr lang="en-US">
              <a:solidFill>
                <a:srgbClr val="00FF99"/>
              </a:solidFill>
            </a:endParaRPr>
          </a:p>
        </p:txBody>
      </p:sp>
      <p:sp>
        <p:nvSpPr>
          <p:cNvPr id="25" name="Line 6"/>
          <p:cNvSpPr>
            <a:spLocks noChangeShapeType="1"/>
          </p:cNvSpPr>
          <p:nvPr/>
        </p:nvSpPr>
        <p:spPr bwMode="auto">
          <a:xfrm>
            <a:off x="5181600" y="4293513"/>
            <a:ext cx="0" cy="2286000"/>
          </a:xfrm>
          <a:prstGeom prst="line">
            <a:avLst/>
          </a:prstGeom>
          <a:noFill/>
          <a:ln w="28575">
            <a:solidFill>
              <a:srgbClr val="FF00FF"/>
            </a:solidFill>
            <a:round/>
            <a:headEnd/>
            <a:tailEnd/>
          </a:ln>
          <a:effectLst/>
        </p:spPr>
        <p:txBody>
          <a:bodyPr/>
          <a:lstStyle/>
          <a:p>
            <a:endParaRPr lang="en-US"/>
          </a:p>
        </p:txBody>
      </p:sp>
      <p:sp>
        <p:nvSpPr>
          <p:cNvPr id="26" name="Line 7"/>
          <p:cNvSpPr>
            <a:spLocks noChangeShapeType="1"/>
          </p:cNvSpPr>
          <p:nvPr/>
        </p:nvSpPr>
        <p:spPr bwMode="auto">
          <a:xfrm>
            <a:off x="5165726" y="6579513"/>
            <a:ext cx="3292474" cy="45719"/>
          </a:xfrm>
          <a:prstGeom prst="line">
            <a:avLst/>
          </a:prstGeom>
          <a:noFill/>
          <a:ln w="28575">
            <a:solidFill>
              <a:srgbClr val="FF00FF"/>
            </a:solidFill>
            <a:round/>
            <a:headEnd/>
            <a:tailEnd/>
          </a:ln>
          <a:effectLst/>
        </p:spPr>
        <p:txBody>
          <a:bodyPr/>
          <a:lstStyle/>
          <a:p>
            <a:endParaRPr lang="en-US"/>
          </a:p>
        </p:txBody>
      </p:sp>
      <p:sp>
        <p:nvSpPr>
          <p:cNvPr id="27" name="Text Box 9"/>
          <p:cNvSpPr txBox="1">
            <a:spLocks noChangeArrowheads="1"/>
          </p:cNvSpPr>
          <p:nvPr/>
        </p:nvSpPr>
        <p:spPr bwMode="auto">
          <a:xfrm>
            <a:off x="5029200" y="4217313"/>
            <a:ext cx="33855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a:solidFill>
                  <a:srgbClr val="F6CD36"/>
                </a:solidFill>
              </a:rPr>
              <a:t>R</a:t>
            </a:r>
          </a:p>
        </p:txBody>
      </p:sp>
      <p:sp>
        <p:nvSpPr>
          <p:cNvPr id="28" name="Text Box 9"/>
          <p:cNvSpPr txBox="1">
            <a:spLocks noChangeArrowheads="1"/>
          </p:cNvSpPr>
          <p:nvPr/>
        </p:nvSpPr>
        <p:spPr bwMode="auto">
          <a:xfrm>
            <a:off x="8465380" y="6427113"/>
            <a:ext cx="373820" cy="430887"/>
          </a:xfrm>
          <a:prstGeom prst="rect">
            <a:avLst/>
          </a:prstGeom>
          <a:noFill/>
          <a:ln w="9525">
            <a:solidFill>
              <a:srgbClr val="FF00FF"/>
            </a:solidFill>
            <a:miter lim="800000"/>
            <a:headEnd/>
            <a:tailEnd/>
          </a:ln>
          <a:effectLst/>
        </p:spPr>
        <p:txBody>
          <a:bodyPr wrap="none">
            <a:spAutoFit/>
          </a:bodyPr>
          <a:lstStyle/>
          <a:p>
            <a:r>
              <a:rPr lang="en-US" sz="2200" dirty="0">
                <a:solidFill>
                  <a:srgbClr val="F6CD36"/>
                </a:solidFill>
              </a:rPr>
              <a:t>Q</a:t>
            </a:r>
          </a:p>
        </p:txBody>
      </p:sp>
      <p:sp>
        <p:nvSpPr>
          <p:cNvPr id="29" name="Text Box 17"/>
          <p:cNvSpPr txBox="1">
            <a:spLocks noChangeArrowheads="1"/>
          </p:cNvSpPr>
          <p:nvPr/>
        </p:nvSpPr>
        <p:spPr bwMode="auto">
          <a:xfrm>
            <a:off x="7315200" y="4598313"/>
            <a:ext cx="609600" cy="430887"/>
          </a:xfrm>
          <a:prstGeom prst="rect">
            <a:avLst/>
          </a:prstGeom>
          <a:noFill/>
          <a:ln w="9525">
            <a:noFill/>
            <a:miter lim="800000"/>
            <a:headEnd/>
            <a:tailEnd/>
          </a:ln>
          <a:effectLst/>
        </p:spPr>
        <p:txBody>
          <a:bodyPr wrap="square">
            <a:spAutoFit/>
          </a:bodyPr>
          <a:lstStyle/>
          <a:p>
            <a:r>
              <a:rPr lang="en-US" sz="2200" dirty="0" smtClean="0">
                <a:solidFill>
                  <a:srgbClr val="00FFFF"/>
                </a:solidFill>
              </a:rPr>
              <a:t>MC</a:t>
            </a:r>
            <a:endParaRPr lang="en-US" sz="2200" dirty="0">
              <a:solidFill>
                <a:srgbClr val="00FFFF"/>
              </a:solidFill>
            </a:endParaRPr>
          </a:p>
        </p:txBody>
      </p:sp>
      <p:sp>
        <p:nvSpPr>
          <p:cNvPr id="30" name="Arc 19"/>
          <p:cNvSpPr>
            <a:spLocks/>
          </p:cNvSpPr>
          <p:nvPr/>
        </p:nvSpPr>
        <p:spPr bwMode="auto">
          <a:xfrm rot="1956758" flipV="1">
            <a:off x="5532005" y="4599049"/>
            <a:ext cx="1705060" cy="1730188"/>
          </a:xfrm>
          <a:custGeom>
            <a:avLst/>
            <a:gdLst>
              <a:gd name="G0" fmla="+- 3597 0 0"/>
              <a:gd name="G1" fmla="+- 21600 0 0"/>
              <a:gd name="G2" fmla="+- 21600 0 0"/>
              <a:gd name="T0" fmla="*/ 0 w 25197"/>
              <a:gd name="T1" fmla="*/ 302 h 28862"/>
              <a:gd name="T2" fmla="*/ 23940 w 25197"/>
              <a:gd name="T3" fmla="*/ 28862 h 28862"/>
              <a:gd name="T4" fmla="*/ 3597 w 25197"/>
              <a:gd name="T5" fmla="*/ 21600 h 28862"/>
            </a:gdLst>
            <a:ahLst/>
            <a:cxnLst>
              <a:cxn ang="0">
                <a:pos x="T0" y="T1"/>
              </a:cxn>
              <a:cxn ang="0">
                <a:pos x="T2" y="T3"/>
              </a:cxn>
              <a:cxn ang="0">
                <a:pos x="T4" y="T5"/>
              </a:cxn>
            </a:cxnLst>
            <a:rect l="0" t="0" r="r" b="b"/>
            <a:pathLst>
              <a:path w="25197" h="28862" fill="none" extrusionOk="0">
                <a:moveTo>
                  <a:pt x="-1" y="301"/>
                </a:moveTo>
                <a:cubicBezTo>
                  <a:pt x="1188" y="100"/>
                  <a:pt x="2391" y="-1"/>
                  <a:pt x="3597" y="0"/>
                </a:cubicBezTo>
                <a:cubicBezTo>
                  <a:pt x="15526" y="0"/>
                  <a:pt x="25197" y="9670"/>
                  <a:pt x="25197" y="21600"/>
                </a:cubicBezTo>
                <a:cubicBezTo>
                  <a:pt x="25197" y="24074"/>
                  <a:pt x="24771" y="26531"/>
                  <a:pt x="23939" y="28861"/>
                </a:cubicBezTo>
              </a:path>
              <a:path w="25197" h="28862" stroke="0" extrusionOk="0">
                <a:moveTo>
                  <a:pt x="-1" y="301"/>
                </a:moveTo>
                <a:cubicBezTo>
                  <a:pt x="1188" y="100"/>
                  <a:pt x="2391" y="-1"/>
                  <a:pt x="3597" y="0"/>
                </a:cubicBezTo>
                <a:cubicBezTo>
                  <a:pt x="15526" y="0"/>
                  <a:pt x="25197" y="9670"/>
                  <a:pt x="25197" y="21600"/>
                </a:cubicBezTo>
                <a:cubicBezTo>
                  <a:pt x="25197" y="24074"/>
                  <a:pt x="24771" y="26531"/>
                  <a:pt x="23939" y="28861"/>
                </a:cubicBezTo>
                <a:lnTo>
                  <a:pt x="3597" y="21600"/>
                </a:lnTo>
                <a:close/>
              </a:path>
            </a:pathLst>
          </a:custGeom>
          <a:noFill/>
          <a:ln w="28575">
            <a:solidFill>
              <a:srgbClr val="00FFFF"/>
            </a:solidFill>
            <a:round/>
            <a:headEnd/>
            <a:tailEnd/>
          </a:ln>
          <a:effectLst/>
        </p:spPr>
        <p:txBody>
          <a:bodyPr wrap="none" anchor="ctr"/>
          <a:lstStyle/>
          <a:p>
            <a:endParaRPr lang="en-US"/>
          </a:p>
        </p:txBody>
      </p:sp>
      <p:sp>
        <p:nvSpPr>
          <p:cNvPr id="31" name="Text Box 20"/>
          <p:cNvSpPr txBox="1">
            <a:spLocks noChangeArrowheads="1"/>
          </p:cNvSpPr>
          <p:nvPr/>
        </p:nvSpPr>
        <p:spPr bwMode="auto">
          <a:xfrm>
            <a:off x="7483475" y="3325363"/>
            <a:ext cx="685800" cy="427038"/>
          </a:xfrm>
          <a:prstGeom prst="rect">
            <a:avLst/>
          </a:prstGeom>
          <a:noFill/>
          <a:ln w="9525">
            <a:noFill/>
            <a:miter lim="800000"/>
            <a:headEnd/>
            <a:tailEnd/>
          </a:ln>
          <a:effectLst/>
        </p:spPr>
        <p:txBody>
          <a:bodyPr>
            <a:spAutoFit/>
          </a:bodyPr>
          <a:lstStyle/>
          <a:p>
            <a:r>
              <a:rPr lang="en-US" sz="2200" dirty="0">
                <a:solidFill>
                  <a:srgbClr val="FFFF00"/>
                </a:solidFill>
              </a:rPr>
              <a:t>MC</a:t>
            </a:r>
          </a:p>
        </p:txBody>
      </p:sp>
      <p:sp>
        <p:nvSpPr>
          <p:cNvPr id="32" name="Text Box 17"/>
          <p:cNvSpPr txBox="1">
            <a:spLocks noChangeArrowheads="1"/>
          </p:cNvSpPr>
          <p:nvPr/>
        </p:nvSpPr>
        <p:spPr bwMode="auto">
          <a:xfrm>
            <a:off x="7543800" y="6019800"/>
            <a:ext cx="609600" cy="430887"/>
          </a:xfrm>
          <a:prstGeom prst="rect">
            <a:avLst/>
          </a:prstGeom>
          <a:noFill/>
          <a:ln w="9525">
            <a:noFill/>
            <a:miter lim="800000"/>
            <a:headEnd/>
            <a:tailEnd/>
          </a:ln>
          <a:effectLst/>
        </p:spPr>
        <p:txBody>
          <a:bodyPr wrap="square">
            <a:spAutoFit/>
          </a:bodyPr>
          <a:lstStyle/>
          <a:p>
            <a:r>
              <a:rPr lang="en-US" sz="2200" dirty="0" smtClean="0">
                <a:solidFill>
                  <a:srgbClr val="FFC000"/>
                </a:solidFill>
              </a:rPr>
              <a:t>MR</a:t>
            </a:r>
            <a:endParaRPr lang="en-US" sz="2200" dirty="0">
              <a:solidFill>
                <a:srgbClr val="FFC000"/>
              </a:solidFill>
            </a:endParaRPr>
          </a:p>
        </p:txBody>
      </p:sp>
      <p:sp>
        <p:nvSpPr>
          <p:cNvPr id="33" name="Text Box 17"/>
          <p:cNvSpPr txBox="1">
            <a:spLocks noChangeArrowheads="1"/>
          </p:cNvSpPr>
          <p:nvPr/>
        </p:nvSpPr>
        <p:spPr bwMode="auto">
          <a:xfrm>
            <a:off x="6096000" y="4495800"/>
            <a:ext cx="1066800" cy="769441"/>
          </a:xfrm>
          <a:prstGeom prst="rect">
            <a:avLst/>
          </a:prstGeom>
          <a:solidFill>
            <a:schemeClr val="tx1"/>
          </a:solidFill>
          <a:ln w="9525">
            <a:solidFill>
              <a:srgbClr val="FF0000"/>
            </a:solidFill>
            <a:miter lim="800000"/>
            <a:headEnd/>
            <a:tailEnd/>
          </a:ln>
          <a:effectLst/>
        </p:spPr>
        <p:txBody>
          <a:bodyPr wrap="square">
            <a:spAutoFit/>
          </a:bodyPr>
          <a:lstStyle/>
          <a:p>
            <a:pPr algn="ctr"/>
            <a:r>
              <a:rPr lang="en-US" sz="2200" dirty="0" smtClean="0">
                <a:solidFill>
                  <a:srgbClr val="11ED4B"/>
                </a:solidFill>
              </a:rPr>
              <a:t>Max Profit*</a:t>
            </a:r>
            <a:endParaRPr lang="en-US" sz="2200" dirty="0">
              <a:solidFill>
                <a:srgbClr val="11ED4B"/>
              </a:solidFill>
            </a:endParaRPr>
          </a:p>
        </p:txBody>
      </p:sp>
      <p:cxnSp>
        <p:nvCxnSpPr>
          <p:cNvPr id="35" name="Straight Arrow Connector 34"/>
          <p:cNvCxnSpPr/>
          <p:nvPr/>
        </p:nvCxnSpPr>
        <p:spPr>
          <a:xfrm rot="5400000">
            <a:off x="6515497" y="5599509"/>
            <a:ext cx="381794" cy="1588"/>
          </a:xfrm>
          <a:prstGeom prst="straightConnector1">
            <a:avLst/>
          </a:prstGeom>
          <a:ln w="38100">
            <a:solidFill>
              <a:srgbClr val="00FF99"/>
            </a:solidFill>
            <a:tailEnd type="arrow"/>
          </a:ln>
        </p:spPr>
        <p:style>
          <a:lnRef idx="1">
            <a:schemeClr val="accent1"/>
          </a:lnRef>
          <a:fillRef idx="0">
            <a:schemeClr val="accent1"/>
          </a:fillRef>
          <a:effectRef idx="0">
            <a:schemeClr val="accent1"/>
          </a:effectRef>
          <a:fontRef idx="minor">
            <a:schemeClr val="tx1"/>
          </a:fontRef>
        </p:style>
      </p:cxnSp>
      <p:sp>
        <p:nvSpPr>
          <p:cNvPr id="34" name="Action Button: Home 33">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52400"/>
            <a:ext cx="8915400" cy="1371600"/>
          </a:xfrm>
          <a:prstGeom prst="rect">
            <a:avLst/>
          </a:prstGeom>
          <a:noFill/>
          <a:ln>
            <a:solidFill>
              <a:srgbClr val="FB57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rgbClr val="00FFFF"/>
                </a:solidFill>
              </a:rPr>
              <a:t>Kurva</a:t>
            </a:r>
            <a:r>
              <a:rPr lang="en-US" sz="2200" b="1" dirty="0" smtClean="0">
                <a:solidFill>
                  <a:srgbClr val="00FFFF"/>
                </a:solidFill>
              </a:rPr>
              <a:t> </a:t>
            </a:r>
            <a:r>
              <a:rPr lang="en-US" sz="2200" b="1" dirty="0" err="1" smtClean="0">
                <a:solidFill>
                  <a:srgbClr val="00FFFF"/>
                </a:solidFill>
              </a:rPr>
              <a:t>Kemungkinan</a:t>
            </a:r>
            <a:r>
              <a:rPr lang="en-US" sz="2200" b="1" dirty="0" smtClean="0">
                <a:solidFill>
                  <a:srgbClr val="00FFFF"/>
                </a:solidFill>
              </a:rPr>
              <a:t> </a:t>
            </a:r>
            <a:r>
              <a:rPr lang="en-US" sz="2200" b="1" dirty="0" err="1" smtClean="0">
                <a:solidFill>
                  <a:srgbClr val="00FFFF"/>
                </a:solidFill>
              </a:rPr>
              <a:t>Produksi</a:t>
            </a:r>
            <a:r>
              <a:rPr lang="en-US" sz="2200" b="1" dirty="0" smtClean="0">
                <a:solidFill>
                  <a:srgbClr val="00FFFF"/>
                </a:solidFill>
              </a:rPr>
              <a:t>: Production </a:t>
            </a:r>
            <a:r>
              <a:rPr lang="en-US" sz="2200" b="1" dirty="0" err="1" smtClean="0">
                <a:solidFill>
                  <a:srgbClr val="00FFFF"/>
                </a:solidFill>
              </a:rPr>
              <a:t>Posibility</a:t>
            </a:r>
            <a:r>
              <a:rPr lang="en-US" sz="2200" b="1" dirty="0" smtClean="0">
                <a:solidFill>
                  <a:srgbClr val="00FFFF"/>
                </a:solidFill>
              </a:rPr>
              <a:t> Curve (PPC)</a:t>
            </a:r>
          </a:p>
          <a:p>
            <a:r>
              <a:rPr lang="en-US" sz="2200" dirty="0" err="1" smtClean="0">
                <a:solidFill>
                  <a:srgbClr val="00FF99"/>
                </a:solidFill>
              </a:rPr>
              <a:t>Kurva</a:t>
            </a:r>
            <a:r>
              <a:rPr lang="en-US" sz="2200" dirty="0" smtClean="0">
                <a:solidFill>
                  <a:srgbClr val="00FF99"/>
                </a:solidFill>
              </a:rPr>
              <a:t> yang </a:t>
            </a:r>
            <a:r>
              <a:rPr lang="en-US" sz="2200" dirty="0" err="1" smtClean="0">
                <a:solidFill>
                  <a:srgbClr val="00FF99"/>
                </a:solidFill>
              </a:rPr>
              <a:t>menggambarkan</a:t>
            </a:r>
            <a:r>
              <a:rPr lang="en-US" sz="2200" dirty="0" smtClean="0">
                <a:solidFill>
                  <a:srgbClr val="00FF99"/>
                </a:solidFill>
              </a:rPr>
              <a:t> </a:t>
            </a:r>
            <a:r>
              <a:rPr lang="en-US" sz="2200" dirty="0" err="1" smtClean="0">
                <a:solidFill>
                  <a:srgbClr val="00FF99"/>
                </a:solidFill>
              </a:rPr>
              <a:t>berbagai</a:t>
            </a:r>
            <a:r>
              <a:rPr lang="en-US" sz="2200" dirty="0" smtClean="0">
                <a:solidFill>
                  <a:srgbClr val="00FF99"/>
                </a:solidFill>
              </a:rPr>
              <a:t> </a:t>
            </a:r>
            <a:r>
              <a:rPr lang="en-US" sz="2200" dirty="0" err="1" smtClean="0">
                <a:solidFill>
                  <a:srgbClr val="00FF99"/>
                </a:solidFill>
              </a:rPr>
              <a:t>kemungkinan</a:t>
            </a:r>
            <a:r>
              <a:rPr lang="en-US" sz="2200" dirty="0" smtClean="0">
                <a:solidFill>
                  <a:srgbClr val="00FF99"/>
                </a:solidFill>
              </a:rPr>
              <a:t> </a:t>
            </a:r>
            <a:r>
              <a:rPr lang="en-US" sz="2200" dirty="0" err="1" smtClean="0">
                <a:solidFill>
                  <a:srgbClr val="00FF99"/>
                </a:solidFill>
              </a:rPr>
              <a:t>kombinasi</a:t>
            </a:r>
            <a:r>
              <a:rPr lang="en-US" sz="2200" dirty="0" smtClean="0">
                <a:solidFill>
                  <a:srgbClr val="00FF99"/>
                </a:solidFill>
              </a:rPr>
              <a:t> output (</a:t>
            </a:r>
            <a:r>
              <a:rPr lang="en-US" sz="2200" dirty="0" err="1" smtClean="0">
                <a:solidFill>
                  <a:srgbClr val="00FF99"/>
                </a:solidFill>
              </a:rPr>
              <a:t>brang</a:t>
            </a:r>
            <a:r>
              <a:rPr lang="en-US" sz="2200" dirty="0" smtClean="0">
                <a:solidFill>
                  <a:srgbClr val="00FF99"/>
                </a:solidFill>
              </a:rPr>
              <a:t> </a:t>
            </a:r>
            <a:r>
              <a:rPr lang="en-US" sz="2200" dirty="0" err="1" smtClean="0">
                <a:solidFill>
                  <a:srgbClr val="00FF99"/>
                </a:solidFill>
              </a:rPr>
              <a:t>dan</a:t>
            </a:r>
            <a:r>
              <a:rPr lang="en-US" sz="2200" dirty="0" smtClean="0">
                <a:solidFill>
                  <a:srgbClr val="00FF99"/>
                </a:solidFill>
              </a:rPr>
              <a:t> </a:t>
            </a:r>
            <a:r>
              <a:rPr lang="en-US" sz="2200" dirty="0" err="1" smtClean="0">
                <a:solidFill>
                  <a:srgbClr val="00FF99"/>
                </a:solidFill>
              </a:rPr>
              <a:t>jasa</a:t>
            </a:r>
            <a:r>
              <a:rPr lang="en-US" sz="2200" dirty="0" smtClean="0">
                <a:solidFill>
                  <a:srgbClr val="00FF99"/>
                </a:solidFill>
              </a:rPr>
              <a:t>) </a:t>
            </a:r>
            <a:r>
              <a:rPr lang="en-US" sz="2200" dirty="0" err="1" smtClean="0">
                <a:solidFill>
                  <a:srgbClr val="FFFF00"/>
                </a:solidFill>
              </a:rPr>
              <a:t>maksimum</a:t>
            </a:r>
            <a:r>
              <a:rPr lang="en-US" sz="2200" dirty="0" smtClean="0">
                <a:solidFill>
                  <a:srgbClr val="FFFF00"/>
                </a:solidFill>
              </a:rPr>
              <a:t> yang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dihasilkan</a:t>
            </a:r>
            <a:r>
              <a:rPr lang="en-US" sz="2200" dirty="0" smtClean="0">
                <a:solidFill>
                  <a:srgbClr val="FFFF00"/>
                </a:solidFill>
              </a:rPr>
              <a:t> </a:t>
            </a:r>
            <a:r>
              <a:rPr lang="en-US" sz="2200" dirty="0" err="1" smtClean="0">
                <a:solidFill>
                  <a:srgbClr val="FFFF00"/>
                </a:solidFill>
              </a:rPr>
              <a:t>pada</a:t>
            </a:r>
            <a:r>
              <a:rPr lang="en-US" sz="2200" dirty="0" smtClean="0">
                <a:solidFill>
                  <a:srgbClr val="FFFF00"/>
                </a:solidFill>
              </a:rPr>
              <a:t> </a:t>
            </a:r>
            <a:r>
              <a:rPr lang="en-US" sz="2200" dirty="0" err="1" smtClean="0">
                <a:solidFill>
                  <a:srgbClr val="FFFF00"/>
                </a:solidFill>
              </a:rPr>
              <a:t>suatu</a:t>
            </a:r>
            <a:r>
              <a:rPr lang="en-US" sz="2200" dirty="0" smtClean="0">
                <a:solidFill>
                  <a:srgbClr val="FFFF00"/>
                </a:solidFill>
              </a:rPr>
              <a:t> </a:t>
            </a:r>
            <a:r>
              <a:rPr lang="en-US" sz="2200" dirty="0" err="1" smtClean="0">
                <a:solidFill>
                  <a:srgbClr val="FFFF00"/>
                </a:solidFill>
              </a:rPr>
              <a:t>waktu</a:t>
            </a:r>
            <a:r>
              <a:rPr lang="en-US" sz="2200" dirty="0" smtClean="0">
                <a:solidFill>
                  <a:srgbClr val="FFFF00"/>
                </a:solidFill>
              </a:rPr>
              <a:t> </a:t>
            </a:r>
            <a:r>
              <a:rPr lang="en-US" sz="2200" dirty="0" err="1" smtClean="0">
                <a:solidFill>
                  <a:srgbClr val="FFFF00"/>
                </a:solidFill>
              </a:rPr>
              <a:t>ketika</a:t>
            </a:r>
            <a:r>
              <a:rPr lang="en-US" sz="2200" dirty="0" smtClean="0">
                <a:solidFill>
                  <a:srgbClr val="FFFF00"/>
                </a:solidFill>
              </a:rPr>
              <a:t> </a:t>
            </a:r>
            <a:r>
              <a:rPr lang="en-US" sz="2200" dirty="0" err="1" smtClean="0">
                <a:solidFill>
                  <a:srgbClr val="FFFF00"/>
                </a:solidFill>
              </a:rPr>
              <a:t>sumber</a:t>
            </a:r>
            <a:r>
              <a:rPr lang="en-US" sz="2200" dirty="0" smtClean="0">
                <a:solidFill>
                  <a:srgbClr val="FFFF00"/>
                </a:solidFill>
              </a:rPr>
              <a:t> </a:t>
            </a:r>
            <a:r>
              <a:rPr lang="en-US" sz="2200" dirty="0" err="1" smtClean="0">
                <a:solidFill>
                  <a:srgbClr val="FFFF00"/>
                </a:solidFill>
              </a:rPr>
              <a:t>daya</a:t>
            </a:r>
            <a:r>
              <a:rPr lang="en-US" sz="2200" dirty="0" smtClean="0">
                <a:solidFill>
                  <a:srgbClr val="FFFF00"/>
                </a:solidFill>
              </a:rPr>
              <a:t> </a:t>
            </a:r>
            <a:r>
              <a:rPr lang="en-US" sz="2200" dirty="0" err="1" smtClean="0">
                <a:solidFill>
                  <a:srgbClr val="FFFF00"/>
                </a:solidFill>
              </a:rPr>
              <a:t>ekonomi</a:t>
            </a:r>
            <a:r>
              <a:rPr lang="en-US" sz="2200" dirty="0" smtClean="0">
                <a:solidFill>
                  <a:srgbClr val="FFFF00"/>
                </a:solidFill>
              </a:rPr>
              <a:t> </a:t>
            </a:r>
            <a:r>
              <a:rPr lang="en-US" sz="2200" dirty="0" err="1" smtClean="0">
                <a:solidFill>
                  <a:srgbClr val="FFFF00"/>
                </a:solidFill>
              </a:rPr>
              <a:t>dan</a:t>
            </a:r>
            <a:r>
              <a:rPr lang="en-US" sz="2200" dirty="0" smtClean="0">
                <a:solidFill>
                  <a:srgbClr val="FFFF00"/>
                </a:solidFill>
              </a:rPr>
              <a:t> </a:t>
            </a:r>
            <a:r>
              <a:rPr lang="en-US" sz="2200" dirty="0" err="1" smtClean="0">
                <a:solidFill>
                  <a:srgbClr val="FFFF00"/>
                </a:solidFill>
              </a:rPr>
              <a:t>teknologi</a:t>
            </a:r>
            <a:r>
              <a:rPr lang="en-US" sz="2200" dirty="0" smtClean="0">
                <a:solidFill>
                  <a:srgbClr val="FFFF00"/>
                </a:solidFill>
              </a:rPr>
              <a:t> </a:t>
            </a:r>
            <a:r>
              <a:rPr lang="en-US" sz="2200" dirty="0" err="1" smtClean="0">
                <a:solidFill>
                  <a:srgbClr val="FFFF00"/>
                </a:solidFill>
              </a:rPr>
              <a:t>didayagunaka</a:t>
            </a:r>
            <a:r>
              <a:rPr lang="en-US" sz="2200" dirty="0" smtClean="0">
                <a:solidFill>
                  <a:srgbClr val="FFFF00"/>
                </a:solidFill>
              </a:rPr>
              <a:t> </a:t>
            </a:r>
            <a:r>
              <a:rPr lang="en-US" sz="2200" dirty="0" err="1" smtClean="0">
                <a:solidFill>
                  <a:srgbClr val="FFFF00"/>
                </a:solidFill>
              </a:rPr>
              <a:t>sepenuhnya</a:t>
            </a:r>
            <a:endParaRPr lang="en-US" sz="2200" dirty="0" smtClean="0">
              <a:solidFill>
                <a:srgbClr val="FFFF00"/>
              </a:solidFill>
            </a:endParaRPr>
          </a:p>
        </p:txBody>
      </p:sp>
      <p:sp>
        <p:nvSpPr>
          <p:cNvPr id="12" name="Line 6"/>
          <p:cNvSpPr>
            <a:spLocks noChangeShapeType="1"/>
          </p:cNvSpPr>
          <p:nvPr/>
        </p:nvSpPr>
        <p:spPr bwMode="auto">
          <a:xfrm>
            <a:off x="457201" y="3048000"/>
            <a:ext cx="0" cy="3566160"/>
          </a:xfrm>
          <a:prstGeom prst="line">
            <a:avLst/>
          </a:prstGeom>
          <a:noFill/>
          <a:ln w="28575">
            <a:solidFill>
              <a:srgbClr val="FF00FF"/>
            </a:solidFill>
            <a:round/>
            <a:headEnd/>
            <a:tailEnd/>
          </a:ln>
          <a:effectLst/>
        </p:spPr>
        <p:txBody>
          <a:bodyPr/>
          <a:lstStyle/>
          <a:p>
            <a:endParaRPr lang="en-US"/>
          </a:p>
        </p:txBody>
      </p:sp>
      <p:sp>
        <p:nvSpPr>
          <p:cNvPr id="13" name="Line 7"/>
          <p:cNvSpPr>
            <a:spLocks noChangeShapeType="1"/>
          </p:cNvSpPr>
          <p:nvPr/>
        </p:nvSpPr>
        <p:spPr bwMode="auto">
          <a:xfrm>
            <a:off x="457201" y="6596381"/>
            <a:ext cx="3292474" cy="45719"/>
          </a:xfrm>
          <a:prstGeom prst="line">
            <a:avLst/>
          </a:prstGeom>
          <a:noFill/>
          <a:ln w="28575">
            <a:solidFill>
              <a:srgbClr val="FF00FF"/>
            </a:solidFill>
            <a:round/>
            <a:headEnd/>
            <a:tailEnd/>
          </a:ln>
          <a:effectLst/>
        </p:spPr>
        <p:txBody>
          <a:bodyPr/>
          <a:lstStyle/>
          <a:p>
            <a:endParaRPr lang="en-US"/>
          </a:p>
        </p:txBody>
      </p:sp>
      <p:sp>
        <p:nvSpPr>
          <p:cNvPr id="14" name="Text Box 9"/>
          <p:cNvSpPr txBox="1">
            <a:spLocks noChangeArrowheads="1"/>
          </p:cNvSpPr>
          <p:nvPr/>
        </p:nvSpPr>
        <p:spPr bwMode="auto">
          <a:xfrm>
            <a:off x="287076" y="2667000"/>
            <a:ext cx="322524" cy="430887"/>
          </a:xfrm>
          <a:prstGeom prst="rect">
            <a:avLst/>
          </a:prstGeom>
          <a:solidFill>
            <a:schemeClr val="tx1"/>
          </a:solidFill>
          <a:ln w="9525">
            <a:solidFill>
              <a:srgbClr val="FF00FF"/>
            </a:solidFill>
            <a:miter lim="800000"/>
            <a:headEnd/>
            <a:tailEnd/>
          </a:ln>
          <a:effectLst/>
        </p:spPr>
        <p:txBody>
          <a:bodyPr wrap="none">
            <a:spAutoFit/>
          </a:bodyPr>
          <a:lstStyle/>
          <a:p>
            <a:r>
              <a:rPr lang="en-US" sz="2200" dirty="0" smtClean="0">
                <a:solidFill>
                  <a:srgbClr val="F6CD36"/>
                </a:solidFill>
              </a:rPr>
              <a:t>Y</a:t>
            </a:r>
            <a:endParaRPr lang="en-US" sz="2200" dirty="0">
              <a:solidFill>
                <a:srgbClr val="F6CD36"/>
              </a:solidFill>
            </a:endParaRPr>
          </a:p>
        </p:txBody>
      </p:sp>
      <p:sp>
        <p:nvSpPr>
          <p:cNvPr id="15" name="Text Box 12"/>
          <p:cNvSpPr txBox="1">
            <a:spLocks noChangeArrowheads="1"/>
          </p:cNvSpPr>
          <p:nvPr/>
        </p:nvSpPr>
        <p:spPr bwMode="auto">
          <a:xfrm>
            <a:off x="3733800" y="6222087"/>
            <a:ext cx="330540" cy="430887"/>
          </a:xfrm>
          <a:prstGeom prst="rect">
            <a:avLst/>
          </a:prstGeom>
          <a:noFill/>
          <a:ln w="9525">
            <a:solidFill>
              <a:srgbClr val="FF00FF"/>
            </a:solidFill>
            <a:miter lim="800000"/>
            <a:headEnd/>
            <a:tailEnd/>
          </a:ln>
          <a:effectLst/>
        </p:spPr>
        <p:txBody>
          <a:bodyPr wrap="none">
            <a:spAutoFit/>
          </a:bodyPr>
          <a:lstStyle/>
          <a:p>
            <a:r>
              <a:rPr lang="en-US" sz="2200" dirty="0">
                <a:solidFill>
                  <a:srgbClr val="00FFFF"/>
                </a:solidFill>
              </a:rPr>
              <a:t>X</a:t>
            </a:r>
          </a:p>
        </p:txBody>
      </p:sp>
      <p:sp>
        <p:nvSpPr>
          <p:cNvPr id="17" name="Rectangle 16"/>
          <p:cNvSpPr/>
          <p:nvPr/>
        </p:nvSpPr>
        <p:spPr>
          <a:xfrm>
            <a:off x="3886200" y="2819400"/>
            <a:ext cx="4800600" cy="2895600"/>
          </a:xfrm>
          <a:prstGeom prst="rect">
            <a:avLst/>
          </a:prstGeom>
          <a:noFill/>
          <a:ln>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038" indent="-173038">
              <a:buFont typeface="Wingdings" pitchFamily="2" charset="2"/>
              <a:buChar char="§"/>
            </a:pPr>
            <a:r>
              <a:rPr lang="en-US" sz="2200" dirty="0" err="1" smtClean="0">
                <a:solidFill>
                  <a:srgbClr val="00FF99"/>
                </a:solidFill>
              </a:rPr>
              <a:t>Titik</a:t>
            </a:r>
            <a:r>
              <a:rPr lang="en-US" sz="2200" dirty="0" smtClean="0">
                <a:solidFill>
                  <a:srgbClr val="00FF99"/>
                </a:solidFill>
              </a:rPr>
              <a:t> yang </a:t>
            </a:r>
            <a:r>
              <a:rPr lang="en-US" sz="2200" dirty="0" err="1" smtClean="0">
                <a:solidFill>
                  <a:srgbClr val="00FF99"/>
                </a:solidFill>
              </a:rPr>
              <a:t>terletak</a:t>
            </a:r>
            <a:r>
              <a:rPr lang="en-US" sz="2200" dirty="0" smtClean="0">
                <a:solidFill>
                  <a:srgbClr val="00FF99"/>
                </a:solidFill>
              </a:rPr>
              <a:t> </a:t>
            </a:r>
            <a:r>
              <a:rPr lang="en-US" sz="2200" dirty="0" err="1" smtClean="0">
                <a:solidFill>
                  <a:srgbClr val="00FF99"/>
                </a:solidFill>
              </a:rPr>
              <a:t>pada</a:t>
            </a:r>
            <a:r>
              <a:rPr lang="en-US" sz="2200" dirty="0" smtClean="0">
                <a:solidFill>
                  <a:srgbClr val="00FF99"/>
                </a:solidFill>
              </a:rPr>
              <a:t> PPC </a:t>
            </a:r>
            <a:r>
              <a:rPr lang="en-US" sz="2200" dirty="0" err="1" smtClean="0">
                <a:solidFill>
                  <a:srgbClr val="00FF99"/>
                </a:solidFill>
              </a:rPr>
              <a:t>dianggap</a:t>
            </a:r>
            <a:r>
              <a:rPr lang="en-US" sz="2200" dirty="0" smtClean="0">
                <a:solidFill>
                  <a:srgbClr val="00FF99"/>
                </a:solidFill>
              </a:rPr>
              <a:t> </a:t>
            </a:r>
            <a:r>
              <a:rPr lang="en-US" sz="2200" dirty="0" err="1" smtClean="0">
                <a:solidFill>
                  <a:srgbClr val="00FF99"/>
                </a:solidFill>
              </a:rPr>
              <a:t>efisien</a:t>
            </a:r>
            <a:r>
              <a:rPr lang="en-US" sz="2200" dirty="0" smtClean="0">
                <a:solidFill>
                  <a:srgbClr val="00FF99"/>
                </a:solidFill>
              </a:rPr>
              <a:t> </a:t>
            </a:r>
            <a:r>
              <a:rPr lang="en-US" sz="2200" dirty="0" err="1" smtClean="0">
                <a:solidFill>
                  <a:srgbClr val="00FF99"/>
                </a:solidFill>
              </a:rPr>
              <a:t>ialah</a:t>
            </a:r>
            <a:r>
              <a:rPr lang="en-US" sz="2200" dirty="0" smtClean="0">
                <a:solidFill>
                  <a:srgbClr val="00FF99"/>
                </a:solidFill>
              </a:rPr>
              <a:t> </a:t>
            </a:r>
            <a:r>
              <a:rPr lang="en-US" sz="2200" dirty="0" err="1" smtClean="0">
                <a:solidFill>
                  <a:srgbClr val="00FF99"/>
                </a:solidFill>
              </a:rPr>
              <a:t>titik</a:t>
            </a:r>
            <a:r>
              <a:rPr lang="en-US" sz="2200" dirty="0" smtClean="0">
                <a:solidFill>
                  <a:srgbClr val="00FF99"/>
                </a:solidFill>
              </a:rPr>
              <a:t> </a:t>
            </a:r>
            <a:r>
              <a:rPr lang="en-US" sz="2200" dirty="0" smtClean="0">
                <a:solidFill>
                  <a:srgbClr val="FF0000"/>
                </a:solidFill>
              </a:rPr>
              <a:t>A </a:t>
            </a:r>
            <a:r>
              <a:rPr lang="en-US" sz="2200" dirty="0" err="1" smtClean="0">
                <a:solidFill>
                  <a:srgbClr val="00FF99"/>
                </a:solidFill>
              </a:rPr>
              <a:t>karena</a:t>
            </a:r>
            <a:r>
              <a:rPr lang="en-US" sz="2200" dirty="0" smtClean="0">
                <a:solidFill>
                  <a:srgbClr val="00FF99"/>
                </a:solidFill>
              </a:rPr>
              <a:t> </a:t>
            </a:r>
            <a:r>
              <a:rPr lang="en-US" sz="2200" dirty="0" err="1" smtClean="0">
                <a:solidFill>
                  <a:srgbClr val="00FF99"/>
                </a:solidFill>
              </a:rPr>
              <a:t>dapat</a:t>
            </a:r>
            <a:r>
              <a:rPr lang="en-US" sz="2200" dirty="0" smtClean="0">
                <a:solidFill>
                  <a:srgbClr val="00FF99"/>
                </a:solidFill>
              </a:rPr>
              <a:t> </a:t>
            </a:r>
            <a:r>
              <a:rPr lang="en-US" sz="2200" dirty="0" err="1" smtClean="0">
                <a:solidFill>
                  <a:srgbClr val="00FF99"/>
                </a:solidFill>
              </a:rPr>
              <a:t>melakukan</a:t>
            </a:r>
            <a:r>
              <a:rPr lang="en-US" sz="2200" dirty="0" smtClean="0">
                <a:solidFill>
                  <a:srgbClr val="00FF99"/>
                </a:solidFill>
              </a:rPr>
              <a:t> </a:t>
            </a:r>
            <a:r>
              <a:rPr lang="en-US" sz="2200" dirty="0" err="1" smtClean="0">
                <a:solidFill>
                  <a:srgbClr val="00FF99"/>
                </a:solidFill>
              </a:rPr>
              <a:t>peningkatan</a:t>
            </a:r>
            <a:r>
              <a:rPr lang="en-US" sz="2200" dirty="0" smtClean="0">
                <a:solidFill>
                  <a:srgbClr val="00FF99"/>
                </a:solidFill>
              </a:rPr>
              <a:t> </a:t>
            </a:r>
            <a:r>
              <a:rPr lang="en-US" sz="2200" dirty="0" err="1" smtClean="0">
                <a:solidFill>
                  <a:srgbClr val="00FF99"/>
                </a:solidFill>
              </a:rPr>
              <a:t>produksi</a:t>
            </a:r>
            <a:r>
              <a:rPr lang="en-US" sz="2200" dirty="0" smtClean="0">
                <a:solidFill>
                  <a:srgbClr val="00FF99"/>
                </a:solidFill>
              </a:rPr>
              <a:t> X </a:t>
            </a:r>
            <a:r>
              <a:rPr lang="en-US" sz="2200" dirty="0" err="1" smtClean="0">
                <a:solidFill>
                  <a:srgbClr val="00FF99"/>
                </a:solidFill>
              </a:rPr>
              <a:t>tanpa</a:t>
            </a:r>
            <a:r>
              <a:rPr lang="en-US" sz="2200" dirty="0" smtClean="0">
                <a:solidFill>
                  <a:srgbClr val="00FF99"/>
                </a:solidFill>
              </a:rPr>
              <a:t> </a:t>
            </a:r>
            <a:r>
              <a:rPr lang="en-US" sz="2200" dirty="0" err="1" smtClean="0">
                <a:solidFill>
                  <a:srgbClr val="00FF99"/>
                </a:solidFill>
              </a:rPr>
              <a:t>mengurangi</a:t>
            </a:r>
            <a:r>
              <a:rPr lang="en-US" sz="2200" dirty="0" smtClean="0">
                <a:solidFill>
                  <a:srgbClr val="00FF99"/>
                </a:solidFill>
              </a:rPr>
              <a:t> </a:t>
            </a:r>
            <a:r>
              <a:rPr lang="en-US" sz="2200" dirty="0" err="1" smtClean="0">
                <a:solidFill>
                  <a:srgbClr val="00FF99"/>
                </a:solidFill>
              </a:rPr>
              <a:t>produksi</a:t>
            </a:r>
            <a:r>
              <a:rPr lang="en-US" sz="2200" dirty="0" smtClean="0">
                <a:solidFill>
                  <a:srgbClr val="00FF99"/>
                </a:solidFill>
              </a:rPr>
              <a:t> Y</a:t>
            </a:r>
          </a:p>
          <a:p>
            <a:pPr marL="173038" indent="-173038">
              <a:buFont typeface="Wingdings" pitchFamily="2" charset="2"/>
              <a:buChar char="§"/>
            </a:pPr>
            <a:r>
              <a:rPr lang="en-US" sz="2200" dirty="0" err="1" smtClean="0">
                <a:solidFill>
                  <a:srgbClr val="FFFF00"/>
                </a:solidFill>
              </a:rPr>
              <a:t>Diluar</a:t>
            </a:r>
            <a:r>
              <a:rPr lang="en-US" sz="2200" dirty="0" smtClean="0">
                <a:solidFill>
                  <a:srgbClr val="FFFF00"/>
                </a:solidFill>
              </a:rPr>
              <a:t> </a:t>
            </a:r>
            <a:r>
              <a:rPr lang="en-US" sz="2200" dirty="0" err="1" smtClean="0">
                <a:solidFill>
                  <a:srgbClr val="FFFF00"/>
                </a:solidFill>
              </a:rPr>
              <a:t>kurva</a:t>
            </a:r>
            <a:r>
              <a:rPr lang="en-US" sz="2200" dirty="0" smtClean="0">
                <a:solidFill>
                  <a:srgbClr val="FFFF00"/>
                </a:solidFill>
              </a:rPr>
              <a:t> PPC </a:t>
            </a:r>
            <a:r>
              <a:rPr lang="en-US" sz="2200" dirty="0" err="1" smtClean="0">
                <a:solidFill>
                  <a:srgbClr val="FFFF00"/>
                </a:solidFill>
              </a:rPr>
              <a:t>dianggap</a:t>
            </a:r>
            <a:r>
              <a:rPr lang="en-US" sz="2200" dirty="0" smtClean="0">
                <a:solidFill>
                  <a:srgbClr val="FFFF00"/>
                </a:solidFill>
              </a:rPr>
              <a:t> </a:t>
            </a:r>
            <a:r>
              <a:rPr lang="en-US" sz="2200" dirty="0" err="1" smtClean="0">
                <a:solidFill>
                  <a:srgbClr val="FFFF00"/>
                </a:solidFill>
              </a:rPr>
              <a:t>tidak</a:t>
            </a:r>
            <a:r>
              <a:rPr lang="en-US" sz="2200" dirty="0" smtClean="0">
                <a:solidFill>
                  <a:srgbClr val="FFFF00"/>
                </a:solidFill>
              </a:rPr>
              <a:t> </a:t>
            </a:r>
            <a:r>
              <a:rPr lang="en-US" sz="2200" dirty="0" err="1" smtClean="0">
                <a:solidFill>
                  <a:srgbClr val="FFFF00"/>
                </a:solidFill>
              </a:rPr>
              <a:t>dapat</a:t>
            </a:r>
            <a:r>
              <a:rPr lang="en-US" sz="2200" dirty="0" smtClean="0">
                <a:solidFill>
                  <a:srgbClr val="FFFF00"/>
                </a:solidFill>
              </a:rPr>
              <a:t> </a:t>
            </a:r>
            <a:r>
              <a:rPr lang="en-US" sz="2200" dirty="0" err="1" smtClean="0">
                <a:solidFill>
                  <a:srgbClr val="FFFF00"/>
                </a:solidFill>
              </a:rPr>
              <a:t>dicapai</a:t>
            </a:r>
            <a:r>
              <a:rPr lang="en-US" sz="2200" dirty="0" smtClean="0">
                <a:solidFill>
                  <a:srgbClr val="FFFF00"/>
                </a:solidFill>
              </a:rPr>
              <a:t> </a:t>
            </a:r>
            <a:r>
              <a:rPr lang="en-US" sz="2200" dirty="0" err="1" smtClean="0">
                <a:solidFill>
                  <a:srgbClr val="FFFF00"/>
                </a:solidFill>
              </a:rPr>
              <a:t>dengan</a:t>
            </a:r>
            <a:r>
              <a:rPr lang="en-US" sz="2200" dirty="0" smtClean="0">
                <a:solidFill>
                  <a:srgbClr val="FFFF00"/>
                </a:solidFill>
              </a:rPr>
              <a:t> </a:t>
            </a:r>
            <a:r>
              <a:rPr lang="en-US" sz="2200" dirty="0" err="1" smtClean="0">
                <a:solidFill>
                  <a:srgbClr val="FFFF00"/>
                </a:solidFill>
              </a:rPr>
              <a:t>sumber</a:t>
            </a:r>
            <a:r>
              <a:rPr lang="en-US" sz="2200" dirty="0" smtClean="0">
                <a:solidFill>
                  <a:srgbClr val="FFFF00"/>
                </a:solidFill>
              </a:rPr>
              <a:t> </a:t>
            </a:r>
            <a:r>
              <a:rPr lang="en-US" sz="2200" dirty="0" err="1" smtClean="0">
                <a:solidFill>
                  <a:srgbClr val="FFFF00"/>
                </a:solidFill>
              </a:rPr>
              <a:t>daya</a:t>
            </a:r>
            <a:r>
              <a:rPr lang="en-US" sz="2200" dirty="0" smtClean="0">
                <a:solidFill>
                  <a:srgbClr val="FFFF00"/>
                </a:solidFill>
              </a:rPr>
              <a:t> </a:t>
            </a:r>
            <a:r>
              <a:rPr lang="en-US" sz="2200" dirty="0" err="1" smtClean="0">
                <a:solidFill>
                  <a:srgbClr val="FFFF00"/>
                </a:solidFill>
              </a:rPr>
              <a:t>ekonomi</a:t>
            </a:r>
            <a:endParaRPr lang="en-US" sz="2200" dirty="0" smtClean="0">
              <a:solidFill>
                <a:srgbClr val="FFFF00"/>
              </a:solidFill>
            </a:endParaRPr>
          </a:p>
          <a:p>
            <a:pPr marL="173038" indent="-173038">
              <a:buFont typeface="Wingdings" pitchFamily="2" charset="2"/>
              <a:buChar char="§"/>
            </a:pPr>
            <a:r>
              <a:rPr lang="en-US" sz="2200" dirty="0" err="1" smtClean="0">
                <a:solidFill>
                  <a:srgbClr val="00FFFF"/>
                </a:solidFill>
              </a:rPr>
              <a:t>Didalam</a:t>
            </a:r>
            <a:r>
              <a:rPr lang="en-US" sz="2200" dirty="0" smtClean="0">
                <a:solidFill>
                  <a:srgbClr val="00FFFF"/>
                </a:solidFill>
              </a:rPr>
              <a:t> </a:t>
            </a:r>
            <a:r>
              <a:rPr lang="en-US" sz="2200" dirty="0" err="1" smtClean="0">
                <a:solidFill>
                  <a:srgbClr val="00FFFF"/>
                </a:solidFill>
              </a:rPr>
              <a:t>kurva</a:t>
            </a:r>
            <a:r>
              <a:rPr lang="en-US" sz="2200" dirty="0" smtClean="0">
                <a:solidFill>
                  <a:srgbClr val="00FFFF"/>
                </a:solidFill>
              </a:rPr>
              <a:t> PPC </a:t>
            </a:r>
            <a:r>
              <a:rPr lang="en-US" sz="2200" dirty="0" err="1" smtClean="0">
                <a:solidFill>
                  <a:srgbClr val="00FFFF"/>
                </a:solidFill>
              </a:rPr>
              <a:t>juga</a:t>
            </a:r>
            <a:r>
              <a:rPr lang="en-US" sz="2200" dirty="0" smtClean="0">
                <a:solidFill>
                  <a:srgbClr val="00FFFF"/>
                </a:solidFill>
              </a:rPr>
              <a:t> </a:t>
            </a:r>
            <a:r>
              <a:rPr lang="en-US" sz="2200" dirty="0" err="1" smtClean="0">
                <a:solidFill>
                  <a:srgbClr val="00FFFF"/>
                </a:solidFill>
              </a:rPr>
              <a:t>dianggap</a:t>
            </a:r>
            <a:r>
              <a:rPr lang="en-US" sz="2200" dirty="0" smtClean="0">
                <a:solidFill>
                  <a:srgbClr val="00FFFF"/>
                </a:solidFill>
              </a:rPr>
              <a:t> </a:t>
            </a:r>
            <a:r>
              <a:rPr lang="en-US" sz="2200" dirty="0" err="1" smtClean="0">
                <a:solidFill>
                  <a:srgbClr val="00FFFF"/>
                </a:solidFill>
              </a:rPr>
              <a:t>tidak</a:t>
            </a:r>
            <a:r>
              <a:rPr lang="en-US" sz="2200" dirty="0" smtClean="0">
                <a:solidFill>
                  <a:srgbClr val="00FFFF"/>
                </a:solidFill>
              </a:rPr>
              <a:t> </a:t>
            </a:r>
            <a:r>
              <a:rPr lang="en-US" sz="2200" dirty="0" err="1" smtClean="0">
                <a:solidFill>
                  <a:srgbClr val="00FFFF"/>
                </a:solidFill>
              </a:rPr>
              <a:t>efisien</a:t>
            </a:r>
            <a:r>
              <a:rPr lang="en-US" sz="2200" dirty="0" smtClean="0">
                <a:solidFill>
                  <a:srgbClr val="00FFFF"/>
                </a:solidFill>
              </a:rPr>
              <a:t> (</a:t>
            </a:r>
            <a:r>
              <a:rPr lang="en-US" sz="2200" dirty="0" err="1" smtClean="0">
                <a:solidFill>
                  <a:srgbClr val="00FFFF"/>
                </a:solidFill>
              </a:rPr>
              <a:t>titik</a:t>
            </a:r>
            <a:r>
              <a:rPr lang="en-US" sz="2200" dirty="0" smtClean="0">
                <a:solidFill>
                  <a:srgbClr val="00FFFF"/>
                </a:solidFill>
              </a:rPr>
              <a:t> B </a:t>
            </a:r>
            <a:r>
              <a:rPr lang="en-US" sz="2200" dirty="0" err="1" smtClean="0">
                <a:solidFill>
                  <a:srgbClr val="00FFFF"/>
                </a:solidFill>
              </a:rPr>
              <a:t>dan</a:t>
            </a:r>
            <a:r>
              <a:rPr lang="en-US" sz="2200" dirty="0" smtClean="0">
                <a:solidFill>
                  <a:srgbClr val="00FFFF"/>
                </a:solidFill>
              </a:rPr>
              <a:t> C)</a:t>
            </a:r>
          </a:p>
        </p:txBody>
      </p:sp>
      <p:sp>
        <p:nvSpPr>
          <p:cNvPr id="18" name="Arc 17"/>
          <p:cNvSpPr/>
          <p:nvPr/>
        </p:nvSpPr>
        <p:spPr>
          <a:xfrm>
            <a:off x="-2590800" y="3962400"/>
            <a:ext cx="6172200" cy="5181600"/>
          </a:xfrm>
          <a:prstGeom prst="arc">
            <a:avLst>
              <a:gd name="adj1" fmla="val 16179084"/>
              <a:gd name="adj2" fmla="val 0"/>
            </a:avLst>
          </a:prstGeom>
          <a:ln>
            <a:solidFill>
              <a:srgbClr val="FFFF00"/>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9" name="Arc 18"/>
          <p:cNvSpPr/>
          <p:nvPr/>
        </p:nvSpPr>
        <p:spPr>
          <a:xfrm>
            <a:off x="-2743199" y="4267200"/>
            <a:ext cx="5867399" cy="4800598"/>
          </a:xfrm>
          <a:prstGeom prst="arc">
            <a:avLst>
              <a:gd name="adj1" fmla="val 16544242"/>
              <a:gd name="adj2" fmla="val 21479063"/>
            </a:avLst>
          </a:prstGeom>
          <a:ln>
            <a:solidFill>
              <a:srgbClr val="11ED4B"/>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20" name="Line 16"/>
          <p:cNvSpPr>
            <a:spLocks noChangeShapeType="1"/>
          </p:cNvSpPr>
          <p:nvPr/>
        </p:nvSpPr>
        <p:spPr bwMode="auto">
          <a:xfrm rot="120000" flipH="1" flipV="1">
            <a:off x="1316129" y="5029525"/>
            <a:ext cx="45719" cy="1554480"/>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1" name="Text Box 18"/>
          <p:cNvSpPr txBox="1">
            <a:spLocks noChangeArrowheads="1"/>
          </p:cNvSpPr>
          <p:nvPr/>
        </p:nvSpPr>
        <p:spPr bwMode="auto">
          <a:xfrm>
            <a:off x="2166428" y="4598313"/>
            <a:ext cx="348172" cy="430887"/>
          </a:xfrm>
          <a:prstGeom prst="rect">
            <a:avLst/>
          </a:prstGeom>
          <a:noFill/>
          <a:ln w="9525">
            <a:noFill/>
            <a:miter lim="800000"/>
            <a:headEnd/>
            <a:tailEnd/>
          </a:ln>
          <a:effectLst/>
        </p:spPr>
        <p:txBody>
          <a:bodyPr wrap="none">
            <a:spAutoFit/>
          </a:bodyPr>
          <a:lstStyle/>
          <a:p>
            <a:r>
              <a:rPr lang="en-US" sz="2200" dirty="0" smtClean="0">
                <a:solidFill>
                  <a:srgbClr val="FF0000"/>
                </a:solidFill>
              </a:rPr>
              <a:t>A</a:t>
            </a:r>
            <a:endParaRPr lang="en-US" sz="2200" dirty="0">
              <a:solidFill>
                <a:srgbClr val="FF0000"/>
              </a:solidFill>
            </a:endParaRPr>
          </a:p>
        </p:txBody>
      </p:sp>
      <p:sp>
        <p:nvSpPr>
          <p:cNvPr id="22" name="Line 16"/>
          <p:cNvSpPr>
            <a:spLocks noChangeShapeType="1"/>
          </p:cNvSpPr>
          <p:nvPr/>
        </p:nvSpPr>
        <p:spPr bwMode="auto">
          <a:xfrm rot="120000" flipV="1">
            <a:off x="458221" y="4922425"/>
            <a:ext cx="1750558" cy="89054"/>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dirty="0">
              <a:solidFill>
                <a:srgbClr val="00FF99"/>
              </a:solidFill>
            </a:endParaRPr>
          </a:p>
        </p:txBody>
      </p:sp>
      <p:sp>
        <p:nvSpPr>
          <p:cNvPr id="23" name="Line 16"/>
          <p:cNvSpPr>
            <a:spLocks noChangeShapeType="1"/>
          </p:cNvSpPr>
          <p:nvPr/>
        </p:nvSpPr>
        <p:spPr bwMode="auto">
          <a:xfrm rot="120000" flipV="1">
            <a:off x="457463" y="5593169"/>
            <a:ext cx="1752597" cy="45719"/>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4" name="Line 16"/>
          <p:cNvSpPr>
            <a:spLocks noChangeShapeType="1"/>
          </p:cNvSpPr>
          <p:nvPr/>
        </p:nvSpPr>
        <p:spPr bwMode="auto">
          <a:xfrm rot="240000" flipH="1" flipV="1">
            <a:off x="2103029" y="4878051"/>
            <a:ext cx="102237" cy="1750098"/>
          </a:xfrm>
          <a:prstGeom prst="line">
            <a:avLst/>
          </a:prstGeom>
          <a:ln>
            <a:prstDash val="dash"/>
            <a:headEnd/>
            <a:tailEnd/>
          </a:ln>
        </p:spPr>
        <p:style>
          <a:lnRef idx="2">
            <a:schemeClr val="accent6"/>
          </a:lnRef>
          <a:fillRef idx="0">
            <a:schemeClr val="accent6"/>
          </a:fillRef>
          <a:effectRef idx="1">
            <a:schemeClr val="accent6"/>
          </a:effectRef>
          <a:fontRef idx="minor">
            <a:schemeClr val="tx1"/>
          </a:fontRef>
        </p:style>
        <p:txBody>
          <a:bodyPr/>
          <a:lstStyle/>
          <a:p>
            <a:endParaRPr lang="en-US">
              <a:solidFill>
                <a:srgbClr val="00FF99"/>
              </a:solidFill>
            </a:endParaRPr>
          </a:p>
        </p:txBody>
      </p:sp>
      <p:sp>
        <p:nvSpPr>
          <p:cNvPr id="27" name="Text Box 18"/>
          <p:cNvSpPr txBox="1">
            <a:spLocks noChangeArrowheads="1"/>
          </p:cNvSpPr>
          <p:nvPr/>
        </p:nvSpPr>
        <p:spPr bwMode="auto">
          <a:xfrm>
            <a:off x="2090228" y="5284113"/>
            <a:ext cx="338554"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B</a:t>
            </a:r>
            <a:endParaRPr lang="en-US" sz="2200" dirty="0">
              <a:solidFill>
                <a:srgbClr val="CC99FF"/>
              </a:solidFill>
            </a:endParaRPr>
          </a:p>
        </p:txBody>
      </p:sp>
      <p:sp>
        <p:nvSpPr>
          <p:cNvPr id="28" name="Text Box 18"/>
          <p:cNvSpPr txBox="1">
            <a:spLocks noChangeArrowheads="1"/>
          </p:cNvSpPr>
          <p:nvPr/>
        </p:nvSpPr>
        <p:spPr bwMode="auto">
          <a:xfrm>
            <a:off x="1188652" y="4572000"/>
            <a:ext cx="335348" cy="430887"/>
          </a:xfrm>
          <a:prstGeom prst="rect">
            <a:avLst/>
          </a:prstGeom>
          <a:noFill/>
          <a:ln w="9525">
            <a:noFill/>
            <a:miter lim="800000"/>
            <a:headEnd/>
            <a:tailEnd/>
          </a:ln>
          <a:effectLst/>
        </p:spPr>
        <p:txBody>
          <a:bodyPr wrap="none">
            <a:spAutoFit/>
          </a:bodyPr>
          <a:lstStyle/>
          <a:p>
            <a:r>
              <a:rPr lang="en-US" sz="2200" dirty="0" smtClean="0">
                <a:solidFill>
                  <a:srgbClr val="CC99FF"/>
                </a:solidFill>
              </a:rPr>
              <a:t>C</a:t>
            </a:r>
            <a:endParaRPr lang="en-US" sz="2200" dirty="0">
              <a:solidFill>
                <a:srgbClr val="CC99FF"/>
              </a:solidFill>
            </a:endParaRPr>
          </a:p>
        </p:txBody>
      </p:sp>
      <p:sp>
        <p:nvSpPr>
          <p:cNvPr id="31" name="Arc 30"/>
          <p:cNvSpPr/>
          <p:nvPr/>
        </p:nvSpPr>
        <p:spPr>
          <a:xfrm>
            <a:off x="-2362200" y="4724400"/>
            <a:ext cx="5029200" cy="4038598"/>
          </a:xfrm>
          <a:prstGeom prst="arc">
            <a:avLst>
              <a:gd name="adj1" fmla="val 16711518"/>
              <a:gd name="adj2" fmla="val 21325426"/>
            </a:avLst>
          </a:prstGeom>
          <a:ln>
            <a:solidFill>
              <a:srgbClr val="00FFFF"/>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25" name="Action Button: Home 2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76800" y="685800"/>
            <a:ext cx="4114800" cy="342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6538" indent="-236538"/>
            <a:r>
              <a:rPr lang="en-US" sz="2000" dirty="0" smtClean="0"/>
              <a:t>2. </a:t>
            </a:r>
            <a:r>
              <a:rPr lang="en-US" sz="2000" dirty="0" err="1" smtClean="0"/>
              <a:t>Suatu</a:t>
            </a:r>
            <a:r>
              <a:rPr lang="en-US" sz="2000" dirty="0" smtClean="0"/>
              <a:t> </a:t>
            </a:r>
            <a:r>
              <a:rPr lang="en-US" sz="2000" dirty="0" err="1" smtClean="0"/>
              <a:t>perusahaan</a:t>
            </a:r>
            <a:r>
              <a:rPr lang="en-US" sz="2000" dirty="0" smtClean="0"/>
              <a:t> 7 unit output </a:t>
            </a:r>
            <a:r>
              <a:rPr lang="en-US" sz="2000" dirty="0" err="1" smtClean="0"/>
              <a:t>dengan</a:t>
            </a:r>
            <a:r>
              <a:rPr lang="en-US" sz="2000" dirty="0" smtClean="0"/>
              <a:t> average cost </a:t>
            </a:r>
            <a:r>
              <a:rPr lang="en-US" sz="2000" dirty="0" err="1" smtClean="0"/>
              <a:t>sebesar</a:t>
            </a:r>
            <a:r>
              <a:rPr lang="en-US" sz="2000" dirty="0" smtClean="0"/>
              <a:t> Rp15.00.000. agar </a:t>
            </a:r>
            <a:r>
              <a:rPr lang="en-US" sz="2000" dirty="0" err="1" smtClean="0"/>
              <a:t>mampu</a:t>
            </a:r>
            <a:r>
              <a:rPr lang="en-US" sz="2000" dirty="0" smtClean="0"/>
              <a:t> </a:t>
            </a:r>
            <a:r>
              <a:rPr lang="en-US" sz="2000" dirty="0" err="1" smtClean="0"/>
              <a:t>berproduksi</a:t>
            </a:r>
            <a:r>
              <a:rPr lang="en-US" sz="2000" dirty="0" smtClean="0"/>
              <a:t> </a:t>
            </a:r>
            <a:r>
              <a:rPr lang="en-US" sz="2000" dirty="0" err="1" smtClean="0"/>
              <a:t>perusahaan</a:t>
            </a:r>
            <a:r>
              <a:rPr lang="en-US" sz="2000" dirty="0" smtClean="0"/>
              <a:t> </a:t>
            </a:r>
            <a:r>
              <a:rPr lang="en-US" sz="2000" dirty="0" err="1" smtClean="0"/>
              <a:t>harus</a:t>
            </a:r>
            <a:r>
              <a:rPr lang="en-US" sz="2000" dirty="0" smtClean="0"/>
              <a:t> </a:t>
            </a:r>
            <a:r>
              <a:rPr lang="en-US" sz="2000" dirty="0" err="1" smtClean="0"/>
              <a:t>mengeluarkan</a:t>
            </a:r>
            <a:r>
              <a:rPr lang="en-US" sz="2000" dirty="0" smtClean="0"/>
              <a:t> fixed cost </a:t>
            </a:r>
            <a:r>
              <a:rPr lang="en-US" sz="2000" dirty="0" err="1" smtClean="0"/>
              <a:t>sebesar</a:t>
            </a:r>
            <a:r>
              <a:rPr lang="en-US" sz="2000" dirty="0" smtClean="0"/>
              <a:t> </a:t>
            </a:r>
            <a:r>
              <a:rPr lang="en-US" sz="2000" dirty="0" err="1" smtClean="0"/>
              <a:t>Rp</a:t>
            </a:r>
            <a:r>
              <a:rPr lang="en-US" sz="2000" dirty="0" smtClean="0"/>
              <a:t> 35.000.000. </a:t>
            </a:r>
            <a:r>
              <a:rPr lang="en-US" sz="2000" dirty="0" err="1" smtClean="0"/>
              <a:t>Maka</a:t>
            </a:r>
            <a:r>
              <a:rPr lang="en-US" sz="2000" dirty="0" smtClean="0"/>
              <a:t> </a:t>
            </a:r>
            <a:r>
              <a:rPr lang="en-US" sz="2000" dirty="0" err="1" smtClean="0"/>
              <a:t>besarnya</a:t>
            </a:r>
            <a:r>
              <a:rPr lang="en-US" sz="2000" dirty="0" smtClean="0"/>
              <a:t> average variable cost </a:t>
            </a:r>
            <a:r>
              <a:rPr lang="en-US" sz="2000" dirty="0" err="1" smtClean="0"/>
              <a:t>adalah</a:t>
            </a:r>
            <a:r>
              <a:rPr lang="en-US" sz="2000" dirty="0" smtClean="0"/>
              <a:t>? </a:t>
            </a:r>
          </a:p>
          <a:p>
            <a:pPr marL="457200" indent="-457200"/>
            <a:r>
              <a:rPr lang="en-US" sz="2000" dirty="0" smtClean="0">
                <a:solidFill>
                  <a:srgbClr val="FFFF00"/>
                </a:solidFill>
              </a:rPr>
              <a:t>(SIMAK UI 2009)</a:t>
            </a:r>
          </a:p>
          <a:p>
            <a:pPr marL="457200" indent="-457200">
              <a:buAutoNum type="alphaUcPeriod"/>
            </a:pPr>
            <a:r>
              <a:rPr lang="en-US" sz="2000" dirty="0" err="1" smtClean="0"/>
              <a:t>Rp</a:t>
            </a:r>
            <a:r>
              <a:rPr lang="en-US" sz="2000" dirty="0" smtClean="0"/>
              <a:t> 5.000  	D.  </a:t>
            </a:r>
            <a:r>
              <a:rPr lang="en-US" sz="2000" dirty="0" err="1" smtClean="0"/>
              <a:t>Rp</a:t>
            </a:r>
            <a:r>
              <a:rPr lang="en-US" sz="2000" dirty="0" smtClean="0"/>
              <a:t> 20.000</a:t>
            </a:r>
          </a:p>
          <a:p>
            <a:pPr marL="457200" indent="-457200">
              <a:buAutoNum type="alphaUcPeriod"/>
            </a:pPr>
            <a:r>
              <a:rPr lang="en-US" sz="2000" dirty="0" err="1" smtClean="0"/>
              <a:t>Rp</a:t>
            </a:r>
            <a:r>
              <a:rPr lang="en-US" sz="2000" dirty="0" smtClean="0"/>
              <a:t> 10.000 	E.  </a:t>
            </a:r>
            <a:r>
              <a:rPr lang="en-US" sz="2000" dirty="0" err="1" smtClean="0"/>
              <a:t>Rp</a:t>
            </a:r>
            <a:r>
              <a:rPr lang="en-US" sz="2000" dirty="0" smtClean="0"/>
              <a:t> 25.000</a:t>
            </a:r>
          </a:p>
          <a:p>
            <a:pPr marL="457200" indent="-457200">
              <a:buAutoNum type="alphaUcPeriod"/>
            </a:pPr>
            <a:r>
              <a:rPr lang="en-US" sz="2000" dirty="0" err="1" smtClean="0"/>
              <a:t>Rp</a:t>
            </a:r>
            <a:r>
              <a:rPr lang="en-US" sz="2000" dirty="0" smtClean="0"/>
              <a:t> 20.000</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0" y="685800"/>
            <a:ext cx="47244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Macam</a:t>
            </a:r>
            <a:r>
              <a:rPr lang="en-US" sz="2000" dirty="0" smtClean="0"/>
              <a:t> </a:t>
            </a:r>
            <a:r>
              <a:rPr lang="en-US" sz="2000" dirty="0" err="1" smtClean="0"/>
              <a:t>biaya</a:t>
            </a:r>
            <a:r>
              <a:rPr lang="en-US" sz="2000" dirty="0" smtClean="0"/>
              <a:t> </a:t>
            </a:r>
            <a:r>
              <a:rPr lang="en-US" sz="2000" dirty="0" err="1" smtClean="0"/>
              <a:t>berikut</a:t>
            </a:r>
            <a:r>
              <a:rPr lang="en-US" sz="2000" dirty="0" smtClean="0"/>
              <a:t> </a:t>
            </a:r>
            <a:r>
              <a:rPr lang="en-US" sz="2000" dirty="0" err="1" smtClean="0"/>
              <a:t>ini</a:t>
            </a:r>
            <a:r>
              <a:rPr lang="en-US" sz="2000" dirty="0" smtClean="0"/>
              <a:t> </a:t>
            </a:r>
            <a:r>
              <a:rPr lang="en-US" sz="2000" dirty="0" err="1" smtClean="0"/>
              <a:t>tidak</a:t>
            </a:r>
            <a:r>
              <a:rPr lang="en-US" sz="2000" dirty="0" smtClean="0"/>
              <a:t> </a:t>
            </a:r>
            <a:r>
              <a:rPr lang="en-US" sz="2000" dirty="0" err="1" smtClean="0"/>
              <a:t>mengalami</a:t>
            </a:r>
            <a:r>
              <a:rPr lang="en-US" sz="2000" dirty="0" smtClean="0"/>
              <a:t> </a:t>
            </a:r>
            <a:r>
              <a:rPr lang="en-US" sz="2000" dirty="0" err="1" smtClean="0"/>
              <a:t>kenaikan</a:t>
            </a:r>
            <a:r>
              <a:rPr lang="en-US" sz="2000" dirty="0" smtClean="0"/>
              <a:t> </a:t>
            </a:r>
            <a:r>
              <a:rPr lang="en-US" sz="2000" dirty="0" err="1" smtClean="0"/>
              <a:t>bila</a:t>
            </a:r>
            <a:r>
              <a:rPr lang="en-US" sz="2000" dirty="0" smtClean="0"/>
              <a:t> </a:t>
            </a:r>
            <a:r>
              <a:rPr lang="en-US" sz="2000" dirty="0" err="1" smtClean="0"/>
              <a:t>jumlah</a:t>
            </a:r>
            <a:r>
              <a:rPr lang="en-US" sz="2000" dirty="0" smtClean="0"/>
              <a:t> output yang </a:t>
            </a:r>
            <a:r>
              <a:rPr lang="en-US" sz="2000" dirty="0" err="1" smtClean="0"/>
              <a:t>diproduksi</a:t>
            </a:r>
            <a:r>
              <a:rPr lang="en-US" sz="2000" dirty="0" smtClean="0"/>
              <a:t> </a:t>
            </a:r>
            <a:r>
              <a:rPr lang="en-US" sz="2000" dirty="0" err="1" smtClean="0"/>
              <a:t>ditambah</a:t>
            </a:r>
            <a:r>
              <a:rPr lang="en-US" sz="2000" dirty="0" smtClean="0"/>
              <a:t> </a:t>
            </a:r>
            <a:r>
              <a:rPr lang="en-US" sz="2000" dirty="0" err="1" smtClean="0"/>
              <a:t>yaitu</a:t>
            </a:r>
            <a:r>
              <a:rPr lang="en-US" sz="2000" dirty="0" smtClean="0"/>
              <a:t>: </a:t>
            </a:r>
            <a:r>
              <a:rPr lang="en-US" sz="2000" dirty="0" smtClean="0">
                <a:solidFill>
                  <a:srgbClr val="FFFF00"/>
                </a:solidFill>
              </a:rPr>
              <a:t>(OSN </a:t>
            </a:r>
            <a:r>
              <a:rPr lang="en-US" sz="2000" dirty="0" err="1" smtClean="0">
                <a:solidFill>
                  <a:srgbClr val="FFFF00"/>
                </a:solidFill>
              </a:rPr>
              <a:t>Ekonomi</a:t>
            </a:r>
            <a:r>
              <a:rPr lang="en-US" sz="2000" dirty="0" smtClean="0">
                <a:solidFill>
                  <a:srgbClr val="FFFF00"/>
                </a:solidFill>
              </a:rPr>
              <a:t> Tk. Kota 2009)</a:t>
            </a:r>
          </a:p>
          <a:p>
            <a:pPr marL="342900" indent="-342900">
              <a:buAutoNum type="alphaUcPeriod"/>
            </a:pPr>
            <a:r>
              <a:rPr lang="en-US" sz="2000" dirty="0" smtClean="0"/>
              <a:t>Marginal Cost</a:t>
            </a:r>
          </a:p>
          <a:p>
            <a:pPr marL="342900" indent="-342900">
              <a:buAutoNum type="alphaUcPeriod"/>
            </a:pPr>
            <a:r>
              <a:rPr lang="en-US" sz="2000" dirty="0" smtClean="0"/>
              <a:t>Average cost</a:t>
            </a:r>
          </a:p>
          <a:p>
            <a:pPr marL="342900" indent="-342900">
              <a:buAutoNum type="alphaUcPeriod"/>
            </a:pPr>
            <a:r>
              <a:rPr lang="en-US" sz="2000" dirty="0" smtClean="0"/>
              <a:t>Average Variable Cost</a:t>
            </a:r>
          </a:p>
          <a:p>
            <a:pPr marL="342900" indent="-342900">
              <a:buAutoNum type="alphaUcPeriod"/>
            </a:pPr>
            <a:r>
              <a:rPr lang="en-US" sz="2000" dirty="0" smtClean="0"/>
              <a:t>Average Fixed Cost</a:t>
            </a:r>
          </a:p>
          <a:p>
            <a:pPr marL="342900" indent="-342900">
              <a:buAutoNum type="alphaUcPeriod"/>
            </a:pPr>
            <a:r>
              <a:rPr lang="en-US" sz="2000" dirty="0" smtClean="0"/>
              <a:t>Variable Cost</a:t>
            </a:r>
          </a:p>
        </p:txBody>
      </p:sp>
      <p:sp>
        <p:nvSpPr>
          <p:cNvPr id="8" name="Rectangle 7"/>
          <p:cNvSpPr/>
          <p:nvPr/>
        </p:nvSpPr>
        <p:spPr>
          <a:xfrm>
            <a:off x="76200" y="3794760"/>
            <a:ext cx="4572000" cy="2834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3. </a:t>
            </a:r>
            <a:r>
              <a:rPr lang="en-US" sz="2000" dirty="0" err="1" smtClean="0"/>
              <a:t>Bila</a:t>
            </a:r>
            <a:r>
              <a:rPr lang="en-US" sz="2000" dirty="0" smtClean="0"/>
              <a:t> AC </a:t>
            </a:r>
            <a:r>
              <a:rPr lang="en-US" sz="2000" dirty="0" err="1" smtClean="0"/>
              <a:t>adalah</a:t>
            </a:r>
            <a:r>
              <a:rPr lang="en-US" sz="2000" dirty="0" smtClean="0"/>
              <a:t> </a:t>
            </a:r>
            <a:r>
              <a:rPr lang="en-US" sz="2000" dirty="0" err="1" smtClean="0"/>
              <a:t>biaya</a:t>
            </a:r>
            <a:r>
              <a:rPr lang="en-US" sz="2000" dirty="0" smtClean="0"/>
              <a:t> rata-rata, AVC </a:t>
            </a:r>
            <a:r>
              <a:rPr lang="en-US" sz="2000" dirty="0" err="1" smtClean="0"/>
              <a:t>biaya</a:t>
            </a:r>
            <a:r>
              <a:rPr lang="en-US" sz="2000" dirty="0" smtClean="0"/>
              <a:t> </a:t>
            </a:r>
            <a:r>
              <a:rPr lang="en-US" sz="2000" dirty="0" err="1" smtClean="0"/>
              <a:t>variabel</a:t>
            </a:r>
            <a:r>
              <a:rPr lang="en-US" sz="2000" dirty="0" smtClean="0"/>
              <a:t> rata-rata, </a:t>
            </a:r>
            <a:r>
              <a:rPr lang="en-US" sz="2000" dirty="0" err="1" smtClean="0"/>
              <a:t>dan</a:t>
            </a:r>
            <a:r>
              <a:rPr lang="en-US" sz="2000" dirty="0" smtClean="0"/>
              <a:t> MC </a:t>
            </a:r>
            <a:r>
              <a:rPr lang="en-US" sz="2000" dirty="0" err="1" smtClean="0"/>
              <a:t>biaya</a:t>
            </a:r>
            <a:r>
              <a:rPr lang="en-US" sz="2000" dirty="0" smtClean="0"/>
              <a:t> marginal, </a:t>
            </a:r>
            <a:r>
              <a:rPr lang="en-US" sz="2000" dirty="0" err="1" smtClean="0"/>
              <a:t>maka</a:t>
            </a:r>
            <a:r>
              <a:rPr lang="en-US" sz="2000" dirty="0" smtClean="0"/>
              <a:t> </a:t>
            </a:r>
            <a:r>
              <a:rPr lang="en-US" sz="2000" dirty="0" err="1" smtClean="0"/>
              <a:t>pada</a:t>
            </a:r>
            <a:r>
              <a:rPr lang="en-US" sz="2000" dirty="0" smtClean="0"/>
              <a:t> </a:t>
            </a:r>
            <a:r>
              <a:rPr lang="en-US" sz="2000" dirty="0" err="1" smtClean="0"/>
              <a:t>saat</a:t>
            </a:r>
            <a:r>
              <a:rPr lang="en-US" sz="2000" dirty="0" smtClean="0"/>
              <a:t> AC minimum: </a:t>
            </a:r>
            <a:r>
              <a:rPr lang="en-US" sz="2000" dirty="0" smtClean="0">
                <a:solidFill>
                  <a:srgbClr val="FFFF00"/>
                </a:solidFill>
              </a:rPr>
              <a:t>(UMB 2009)</a:t>
            </a:r>
          </a:p>
          <a:p>
            <a:pPr marL="342900" indent="-342900">
              <a:buAutoNum type="alphaUcPeriod"/>
            </a:pPr>
            <a:r>
              <a:rPr lang="en-US" sz="2000" dirty="0" smtClean="0"/>
              <a:t>AVC </a:t>
            </a:r>
            <a:r>
              <a:rPr lang="en-US" sz="2000" dirty="0" err="1" smtClean="0"/>
              <a:t>juga</a:t>
            </a:r>
            <a:r>
              <a:rPr lang="en-US" sz="2000" dirty="0" smtClean="0"/>
              <a:t> minimum</a:t>
            </a:r>
          </a:p>
          <a:p>
            <a:pPr marL="342900" indent="-342900">
              <a:buAutoNum type="alphaUcPeriod"/>
            </a:pPr>
            <a:r>
              <a:rPr lang="en-US" sz="2000" dirty="0" err="1" smtClean="0"/>
              <a:t>Laba</a:t>
            </a:r>
            <a:r>
              <a:rPr lang="en-US" sz="2000" dirty="0" smtClean="0"/>
              <a:t> </a:t>
            </a:r>
            <a:r>
              <a:rPr lang="en-US" sz="2000" dirty="0" err="1" smtClean="0"/>
              <a:t>perusahaan</a:t>
            </a:r>
            <a:r>
              <a:rPr lang="en-US" sz="2000" dirty="0" smtClean="0"/>
              <a:t> </a:t>
            </a:r>
            <a:r>
              <a:rPr lang="en-US" sz="2000" dirty="0" err="1" smtClean="0"/>
              <a:t>maksimum</a:t>
            </a:r>
            <a:endParaRPr lang="en-US" sz="2000" dirty="0" smtClean="0"/>
          </a:p>
          <a:p>
            <a:pPr marL="342900" indent="-342900">
              <a:buAutoNum type="alphaUcPeriod"/>
            </a:pPr>
            <a:r>
              <a:rPr lang="en-US" sz="2000" dirty="0" smtClean="0"/>
              <a:t>MC &gt; AC</a:t>
            </a:r>
          </a:p>
          <a:p>
            <a:pPr marL="342900" indent="-342900">
              <a:buAutoNum type="alphaUcPeriod"/>
            </a:pPr>
            <a:r>
              <a:rPr lang="en-US" sz="2000" dirty="0" smtClean="0"/>
              <a:t>MC &lt; AC</a:t>
            </a:r>
          </a:p>
          <a:p>
            <a:pPr marL="342900" indent="-342900">
              <a:buAutoNum type="alphaUcPeriod"/>
            </a:pPr>
            <a:r>
              <a:rPr lang="en-US" sz="2000" dirty="0" smtClean="0"/>
              <a:t>MC = AC</a:t>
            </a:r>
            <a:endParaRPr lang="en-US" sz="2000" dirty="0"/>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0" name="Rectangle 9"/>
          <p:cNvSpPr/>
          <p:nvPr/>
        </p:nvSpPr>
        <p:spPr>
          <a:xfrm>
            <a:off x="4800600" y="4267200"/>
            <a:ext cx="42672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4. Perusahaan </a:t>
            </a:r>
            <a:r>
              <a:rPr lang="en-US" sz="2000" dirty="0" err="1" smtClean="0"/>
              <a:t>akan</a:t>
            </a:r>
            <a:r>
              <a:rPr lang="en-US" sz="2000" dirty="0" smtClean="0"/>
              <a:t> </a:t>
            </a:r>
            <a:r>
              <a:rPr lang="en-US" sz="2000" dirty="0" err="1" smtClean="0"/>
              <a:t>memperoleh</a:t>
            </a:r>
            <a:r>
              <a:rPr lang="en-US" sz="2000" dirty="0" smtClean="0"/>
              <a:t> </a:t>
            </a:r>
            <a:r>
              <a:rPr lang="en-US" sz="2000" dirty="0" err="1" smtClean="0"/>
              <a:t>laba</a:t>
            </a:r>
            <a:r>
              <a:rPr lang="en-US" sz="2000" dirty="0" smtClean="0"/>
              <a:t> </a:t>
            </a:r>
            <a:r>
              <a:rPr lang="en-US" sz="2000" dirty="0" err="1" smtClean="0"/>
              <a:t>maksimum</a:t>
            </a:r>
            <a:r>
              <a:rPr lang="en-US" sz="2000" dirty="0" smtClean="0"/>
              <a:t> </a:t>
            </a:r>
            <a:r>
              <a:rPr lang="en-US" sz="2000" dirty="0" err="1" smtClean="0"/>
              <a:t>pada</a:t>
            </a:r>
            <a:r>
              <a:rPr lang="en-US" sz="2000" dirty="0" smtClean="0"/>
              <a:t> </a:t>
            </a:r>
            <a:r>
              <a:rPr lang="en-US" sz="2000" dirty="0" err="1" smtClean="0"/>
              <a:t>tingkat</a:t>
            </a:r>
            <a:r>
              <a:rPr lang="en-US" sz="2000" dirty="0" smtClean="0"/>
              <a:t> output </a:t>
            </a:r>
            <a:r>
              <a:rPr lang="en-US" sz="2000" dirty="0" err="1" smtClean="0"/>
              <a:t>dimana</a:t>
            </a:r>
            <a:r>
              <a:rPr lang="en-US" sz="2000" dirty="0" smtClean="0"/>
              <a:t>: </a:t>
            </a:r>
            <a:r>
              <a:rPr lang="en-US" sz="2000" dirty="0" smtClean="0">
                <a:solidFill>
                  <a:srgbClr val="FFFF00"/>
                </a:solidFill>
              </a:rPr>
              <a:t>(SPMB 2007)</a:t>
            </a:r>
          </a:p>
          <a:p>
            <a:pPr marL="342900" indent="-342900">
              <a:buAutoNum type="alphaUcPeriod"/>
            </a:pPr>
            <a:r>
              <a:rPr lang="en-US" sz="2000" dirty="0" smtClean="0"/>
              <a:t>AC </a:t>
            </a:r>
            <a:r>
              <a:rPr lang="en-US" sz="2000" dirty="0" err="1" smtClean="0"/>
              <a:t>adalah</a:t>
            </a:r>
            <a:r>
              <a:rPr lang="en-US" sz="2000" dirty="0" smtClean="0"/>
              <a:t> Minimum</a:t>
            </a:r>
          </a:p>
          <a:p>
            <a:pPr marL="342900" indent="-342900">
              <a:buAutoNum type="alphaUcPeriod"/>
            </a:pPr>
            <a:r>
              <a:rPr lang="en-US" sz="2000" dirty="0" smtClean="0"/>
              <a:t>TC </a:t>
            </a:r>
            <a:r>
              <a:rPr lang="en-US" sz="2000" dirty="0" err="1" smtClean="0"/>
              <a:t>adalah</a:t>
            </a:r>
            <a:r>
              <a:rPr lang="en-US" sz="2000" dirty="0" smtClean="0"/>
              <a:t> Minimum</a:t>
            </a:r>
          </a:p>
          <a:p>
            <a:pPr marL="342900" indent="-342900">
              <a:buAutoNum type="alphaUcPeriod"/>
            </a:pPr>
            <a:r>
              <a:rPr lang="en-US" sz="2000" dirty="0" err="1" smtClean="0"/>
              <a:t>Penerimaan</a:t>
            </a:r>
            <a:r>
              <a:rPr lang="en-US" sz="2000" dirty="0" smtClean="0"/>
              <a:t> Total (TR) </a:t>
            </a:r>
            <a:r>
              <a:rPr lang="en-US" sz="2000" dirty="0" err="1" smtClean="0"/>
              <a:t>maksimum</a:t>
            </a:r>
            <a:endParaRPr lang="en-US" sz="2000" dirty="0" smtClean="0"/>
          </a:p>
          <a:p>
            <a:pPr marL="342900" indent="-342900">
              <a:buAutoNum type="alphaUcPeriod"/>
            </a:pPr>
            <a:r>
              <a:rPr lang="en-US" sz="2000" dirty="0" smtClean="0"/>
              <a:t>TR </a:t>
            </a:r>
            <a:r>
              <a:rPr lang="en-US" sz="2000" dirty="0" err="1" smtClean="0"/>
              <a:t>lebih</a:t>
            </a:r>
            <a:r>
              <a:rPr lang="en-US" sz="2000" dirty="0" smtClean="0"/>
              <a:t> </a:t>
            </a:r>
            <a:r>
              <a:rPr lang="en-US" sz="2000" dirty="0" err="1" smtClean="0"/>
              <a:t>besar</a:t>
            </a:r>
            <a:r>
              <a:rPr lang="en-US" sz="2000" dirty="0" smtClean="0"/>
              <a:t> </a:t>
            </a:r>
            <a:r>
              <a:rPr lang="en-US" sz="2000" dirty="0" err="1" smtClean="0"/>
              <a:t>dari</a:t>
            </a:r>
            <a:r>
              <a:rPr lang="en-US" sz="2000" dirty="0" smtClean="0"/>
              <a:t> TC</a:t>
            </a:r>
          </a:p>
          <a:p>
            <a:pPr marL="342900" indent="-342900">
              <a:buAutoNum type="alphaUcPeriod"/>
            </a:pPr>
            <a:r>
              <a:rPr lang="en-US" sz="2000" dirty="0" smtClean="0"/>
              <a:t>MC = MR</a:t>
            </a:r>
            <a:endParaRPr lang="en-US" sz="2000"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wd">
                                    <p:tmPct val="10000"/>
                                  </p:iterate>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0"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47800" y="228600"/>
            <a:ext cx="6477000" cy="685800"/>
          </a:xfrm>
          <a:prstGeom prst="rect">
            <a:avLst/>
          </a:prstGeom>
          <a:solidFill>
            <a:schemeClr val="accent2">
              <a:lumMod val="20000"/>
              <a:lumOff val="80000"/>
            </a:schemeClr>
          </a:solidFill>
          <a:ln w="571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vert="horz" lIns="91440" tIns="45720" rIns="91440" bIns="45720" rtlCol="0" anchor="ctr">
            <a:noAutofit/>
          </a:bodyPr>
          <a:lstStyle/>
          <a:p>
            <a:pPr algn="ctr">
              <a:spcBef>
                <a:spcPct val="0"/>
              </a:spcBef>
              <a:defRPr/>
            </a:pPr>
            <a:r>
              <a:rPr lang="en-US" sz="3600" dirty="0" err="1" smtClean="0">
                <a:solidFill>
                  <a:srgbClr val="C00000"/>
                </a:solidFill>
              </a:rPr>
              <a:t>Ekonomi</a:t>
            </a:r>
            <a:r>
              <a:rPr lang="en-US" sz="3600" dirty="0" smtClean="0">
                <a:solidFill>
                  <a:srgbClr val="C00000"/>
                </a:solidFill>
              </a:rPr>
              <a:t> </a:t>
            </a:r>
            <a:r>
              <a:rPr lang="en-US" sz="3600" dirty="0" err="1" smtClean="0">
                <a:solidFill>
                  <a:srgbClr val="C00000"/>
                </a:solidFill>
              </a:rPr>
              <a:t>Mikro</a:t>
            </a:r>
            <a:r>
              <a:rPr lang="en-US" sz="3600" dirty="0" smtClean="0">
                <a:solidFill>
                  <a:srgbClr val="C00000"/>
                </a:solidFill>
              </a:rPr>
              <a:t> </a:t>
            </a:r>
            <a:r>
              <a:rPr lang="en-US" sz="3600" dirty="0" err="1" smtClean="0">
                <a:solidFill>
                  <a:srgbClr val="C00000"/>
                </a:solidFill>
              </a:rPr>
              <a:t>dan</a:t>
            </a:r>
            <a:r>
              <a:rPr lang="en-US" sz="3600" dirty="0" smtClean="0">
                <a:solidFill>
                  <a:srgbClr val="C00000"/>
                </a:solidFill>
              </a:rPr>
              <a:t> </a:t>
            </a:r>
            <a:r>
              <a:rPr lang="en-US" sz="3600" dirty="0" err="1" smtClean="0">
                <a:solidFill>
                  <a:srgbClr val="C00000"/>
                </a:solidFill>
              </a:rPr>
              <a:t>Makro</a:t>
            </a:r>
            <a:endParaRPr lang="en-US" sz="3600" dirty="0" smtClean="0">
              <a:solidFill>
                <a:srgbClr val="C00000"/>
              </a:solidFill>
            </a:endParaRPr>
          </a:p>
        </p:txBody>
      </p:sp>
      <p:graphicFrame>
        <p:nvGraphicFramePr>
          <p:cNvPr id="7" name="Diagram 6"/>
          <p:cNvGraphicFramePr/>
          <p:nvPr/>
        </p:nvGraphicFramePr>
        <p:xfrm>
          <a:off x="0" y="1066800"/>
          <a:ext cx="91440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ction Button: Home 4">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dirty="0" err="1" smtClean="0">
                <a:solidFill>
                  <a:srgbClr val="FFFF00"/>
                </a:solidFill>
              </a:rPr>
              <a:t>Klasifikasi</a:t>
            </a:r>
            <a:r>
              <a:rPr lang="en-US" dirty="0" smtClean="0">
                <a:solidFill>
                  <a:srgbClr val="FFFF00"/>
                </a:solidFill>
              </a:rPr>
              <a:t> </a:t>
            </a:r>
            <a:r>
              <a:rPr lang="en-US" dirty="0" err="1" smtClean="0">
                <a:solidFill>
                  <a:srgbClr val="FFFF00"/>
                </a:solidFill>
              </a:rPr>
              <a:t>Ilmu</a:t>
            </a:r>
            <a:r>
              <a:rPr lang="en-US" dirty="0" smtClean="0">
                <a:solidFill>
                  <a:srgbClr val="FFFF00"/>
                </a:solidFill>
              </a:rPr>
              <a:t> </a:t>
            </a:r>
            <a:r>
              <a:rPr lang="en-US" dirty="0" err="1" smtClean="0">
                <a:solidFill>
                  <a:srgbClr val="FFFF00"/>
                </a:solidFill>
              </a:rPr>
              <a:t>Ekonomi</a:t>
            </a:r>
            <a:endParaRPr lang="en-US" dirty="0">
              <a:solidFill>
                <a:srgbClr val="FFFF00"/>
              </a:solidFill>
            </a:endParaRPr>
          </a:p>
        </p:txBody>
      </p:sp>
      <p:graphicFrame>
        <p:nvGraphicFramePr>
          <p:cNvPr id="4" name="Content Placeholder 3"/>
          <p:cNvGraphicFramePr>
            <a:graphicFrameLocks noGrp="1"/>
          </p:cNvGraphicFramePr>
          <p:nvPr>
            <p:ph idx="1"/>
          </p:nvPr>
        </p:nvGraphicFramePr>
        <p:xfrm>
          <a:off x="0" y="685800"/>
          <a:ext cx="91440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ction Button: Home 4">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fontScale="90000"/>
          </a:bodyPr>
          <a:lstStyle/>
          <a:p>
            <a:r>
              <a:rPr lang="en-US" dirty="0" err="1" smtClean="0">
                <a:solidFill>
                  <a:srgbClr val="FFFF00"/>
                </a:solidFill>
              </a:rPr>
              <a:t>Permasalahan</a:t>
            </a:r>
            <a:r>
              <a:rPr lang="en-US" dirty="0" smtClean="0">
                <a:solidFill>
                  <a:srgbClr val="FFFF00"/>
                </a:solidFill>
              </a:rPr>
              <a:t> </a:t>
            </a:r>
            <a:r>
              <a:rPr lang="en-US" dirty="0" err="1" smtClean="0">
                <a:solidFill>
                  <a:srgbClr val="FFFF00"/>
                </a:solidFill>
              </a:rPr>
              <a:t>Perekonomian</a:t>
            </a:r>
            <a:endParaRPr lang="en-US" dirty="0">
              <a:solidFill>
                <a:srgbClr val="FFFF00"/>
              </a:solidFill>
            </a:endParaRPr>
          </a:p>
        </p:txBody>
      </p:sp>
      <p:graphicFrame>
        <p:nvGraphicFramePr>
          <p:cNvPr id="6" name="Content Placeholder 5"/>
          <p:cNvGraphicFramePr>
            <a:graphicFrameLocks noGrp="1"/>
          </p:cNvGraphicFramePr>
          <p:nvPr>
            <p:ph idx="1"/>
          </p:nvPr>
        </p:nvGraphicFramePr>
        <p:xfrm>
          <a:off x="457200" y="1143000"/>
          <a:ext cx="8229600" cy="5482530"/>
        </p:xfrm>
        <a:graphic>
          <a:graphicData uri="http://schemas.openxmlformats.org/drawingml/2006/table">
            <a:tbl>
              <a:tblPr firstRow="1" bandRow="1">
                <a:tableStyleId>{7DF18680-E054-41AD-8BC1-D1AEF772440D}</a:tableStyleId>
              </a:tblPr>
              <a:tblGrid>
                <a:gridCol w="4114800"/>
                <a:gridCol w="4114800"/>
              </a:tblGrid>
              <a:tr h="1116390">
                <a:tc>
                  <a:txBody>
                    <a:bodyPr/>
                    <a:lstStyle/>
                    <a:p>
                      <a:pPr algn="ctr"/>
                      <a:r>
                        <a:rPr lang="en-US" sz="2400" dirty="0" err="1" smtClean="0">
                          <a:solidFill>
                            <a:srgbClr val="FFFF00"/>
                          </a:solidFill>
                        </a:rPr>
                        <a:t>Permasalahan</a:t>
                      </a:r>
                      <a:r>
                        <a:rPr lang="en-US" sz="2400" baseline="0" dirty="0" smtClean="0">
                          <a:solidFill>
                            <a:srgbClr val="FFFF00"/>
                          </a:solidFill>
                        </a:rPr>
                        <a:t> </a:t>
                      </a:r>
                      <a:r>
                        <a:rPr lang="en-US" sz="2400" baseline="0" dirty="0" err="1" smtClean="0">
                          <a:solidFill>
                            <a:srgbClr val="FFFF00"/>
                          </a:solidFill>
                        </a:rPr>
                        <a:t>Perekonomian</a:t>
                      </a:r>
                      <a:r>
                        <a:rPr lang="en-US" sz="2400" baseline="0" dirty="0" smtClean="0">
                          <a:solidFill>
                            <a:srgbClr val="FFFF00"/>
                          </a:solidFill>
                        </a:rPr>
                        <a:t>  yang </a:t>
                      </a:r>
                      <a:r>
                        <a:rPr lang="en-US" sz="2400" baseline="0" dirty="0" err="1" smtClean="0">
                          <a:solidFill>
                            <a:srgbClr val="FFFF00"/>
                          </a:solidFill>
                        </a:rPr>
                        <a:t>di</a:t>
                      </a:r>
                      <a:r>
                        <a:rPr lang="en-US" sz="2400" baseline="0" dirty="0" smtClean="0">
                          <a:solidFill>
                            <a:srgbClr val="FFFF00"/>
                          </a:solidFill>
                        </a:rPr>
                        <a:t> </a:t>
                      </a:r>
                      <a:r>
                        <a:rPr lang="en-US" sz="2400" baseline="0" dirty="0" err="1" smtClean="0">
                          <a:solidFill>
                            <a:srgbClr val="FFFF00"/>
                          </a:solidFill>
                        </a:rPr>
                        <a:t>hadapi</a:t>
                      </a:r>
                      <a:r>
                        <a:rPr lang="en-US" sz="2400" baseline="0" dirty="0" smtClean="0">
                          <a:solidFill>
                            <a:srgbClr val="FFFF00"/>
                          </a:solidFill>
                        </a:rPr>
                        <a:t> </a:t>
                      </a:r>
                      <a:r>
                        <a:rPr lang="en-US" sz="2400" baseline="0" dirty="0" err="1" smtClean="0">
                          <a:solidFill>
                            <a:srgbClr val="FFFF00"/>
                          </a:solidFill>
                        </a:rPr>
                        <a:t>pemerintah</a:t>
                      </a:r>
                      <a:endParaRPr lang="en-US" sz="2400" dirty="0">
                        <a:solidFill>
                          <a:srgbClr val="FFFF00"/>
                        </a:solidFill>
                      </a:endParaRPr>
                    </a:p>
                  </a:txBody>
                  <a:tcPr/>
                </a:tc>
                <a:tc>
                  <a:txBody>
                    <a:bodyPr/>
                    <a:lstStyle/>
                    <a:p>
                      <a:pPr algn="ctr"/>
                      <a:r>
                        <a:rPr lang="en-US" sz="2400" dirty="0" smtClean="0">
                          <a:solidFill>
                            <a:srgbClr val="FFFF00"/>
                          </a:solidFill>
                        </a:rPr>
                        <a:t>Hal-</a:t>
                      </a:r>
                      <a:r>
                        <a:rPr lang="en-US" sz="2400" dirty="0" err="1" smtClean="0">
                          <a:solidFill>
                            <a:srgbClr val="FFFF00"/>
                          </a:solidFill>
                        </a:rPr>
                        <a:t>hal</a:t>
                      </a:r>
                      <a:r>
                        <a:rPr lang="en-US" sz="2400" dirty="0" smtClean="0">
                          <a:solidFill>
                            <a:srgbClr val="FFFF00"/>
                          </a:solidFill>
                        </a:rPr>
                        <a:t> yang </a:t>
                      </a:r>
                      <a:r>
                        <a:rPr lang="en-US" sz="2400" dirty="0" err="1" smtClean="0">
                          <a:solidFill>
                            <a:srgbClr val="FFFF00"/>
                          </a:solidFill>
                        </a:rPr>
                        <a:t>dapat</a:t>
                      </a:r>
                      <a:r>
                        <a:rPr lang="en-US" sz="2400" dirty="0" smtClean="0">
                          <a:solidFill>
                            <a:srgbClr val="FFFF00"/>
                          </a:solidFill>
                        </a:rPr>
                        <a:t> </a:t>
                      </a:r>
                      <a:r>
                        <a:rPr lang="en-US" sz="2400" dirty="0" err="1" smtClean="0">
                          <a:solidFill>
                            <a:srgbClr val="FFFF00"/>
                          </a:solidFill>
                        </a:rPr>
                        <a:t>menghambat</a:t>
                      </a:r>
                      <a:r>
                        <a:rPr lang="en-US" sz="2400" dirty="0" smtClean="0">
                          <a:solidFill>
                            <a:srgbClr val="FFFF00"/>
                          </a:solidFill>
                        </a:rPr>
                        <a:t> </a:t>
                      </a:r>
                      <a:r>
                        <a:rPr lang="en-US" sz="2400" dirty="0" err="1" smtClean="0">
                          <a:solidFill>
                            <a:srgbClr val="FFFF00"/>
                          </a:solidFill>
                        </a:rPr>
                        <a:t>pertumbuhan</a:t>
                      </a:r>
                      <a:r>
                        <a:rPr lang="en-US" sz="2400" dirty="0" smtClean="0">
                          <a:solidFill>
                            <a:srgbClr val="FFFF00"/>
                          </a:solidFill>
                        </a:rPr>
                        <a:t> </a:t>
                      </a:r>
                      <a:r>
                        <a:rPr lang="en-US" sz="2400" dirty="0" err="1" smtClean="0">
                          <a:solidFill>
                            <a:srgbClr val="FFFF00"/>
                          </a:solidFill>
                        </a:rPr>
                        <a:t>ekonomi</a:t>
                      </a:r>
                      <a:endParaRPr lang="en-US" sz="2400" dirty="0">
                        <a:solidFill>
                          <a:srgbClr val="FFFF00"/>
                        </a:solidFill>
                      </a:endParaRPr>
                    </a:p>
                  </a:txBody>
                  <a:tcPr/>
                </a:tc>
              </a:tr>
              <a:tr h="4293810">
                <a:tc>
                  <a:txBody>
                    <a:bodyPr/>
                    <a:lstStyle/>
                    <a:p>
                      <a:pPr marL="342900" indent="-342900">
                        <a:buAutoNum type="arabicPeriod"/>
                      </a:pPr>
                      <a:r>
                        <a:rPr lang="en-US" sz="2400" dirty="0" smtClean="0"/>
                        <a:t>Tingkat </a:t>
                      </a:r>
                      <a:r>
                        <a:rPr lang="en-US" sz="2400" dirty="0" err="1" smtClean="0"/>
                        <a:t>pengangguran</a:t>
                      </a:r>
                      <a:endParaRPr lang="en-US" sz="2400" dirty="0" smtClean="0"/>
                    </a:p>
                    <a:p>
                      <a:pPr marL="342900" indent="-342900">
                        <a:buAutoNum type="arabicPeriod"/>
                      </a:pPr>
                      <a:r>
                        <a:rPr lang="en-US" sz="2400" dirty="0" err="1" smtClean="0"/>
                        <a:t>Kapasitas</a:t>
                      </a:r>
                      <a:r>
                        <a:rPr lang="en-US" sz="2400" dirty="0" smtClean="0"/>
                        <a:t> </a:t>
                      </a:r>
                      <a:r>
                        <a:rPr lang="en-US" sz="2400" dirty="0" err="1" smtClean="0"/>
                        <a:t>produksi</a:t>
                      </a:r>
                      <a:r>
                        <a:rPr lang="en-US" sz="2400" dirty="0" smtClean="0"/>
                        <a:t> </a:t>
                      </a:r>
                      <a:r>
                        <a:rPr lang="en-US" sz="2400" dirty="0" err="1" smtClean="0"/>
                        <a:t>nasional</a:t>
                      </a:r>
                      <a:endParaRPr lang="en-US" sz="2400" dirty="0" smtClean="0"/>
                    </a:p>
                    <a:p>
                      <a:pPr marL="342900" indent="-342900">
                        <a:buAutoNum type="arabicPeriod"/>
                      </a:pPr>
                      <a:r>
                        <a:rPr lang="en-US" sz="2400" dirty="0" err="1" smtClean="0"/>
                        <a:t>Ketimpangan</a:t>
                      </a:r>
                      <a:r>
                        <a:rPr lang="en-US" sz="2400" dirty="0" smtClean="0"/>
                        <a:t> </a:t>
                      </a:r>
                      <a:r>
                        <a:rPr lang="en-US" sz="2400" dirty="0" err="1" smtClean="0"/>
                        <a:t>distribusi</a:t>
                      </a:r>
                      <a:r>
                        <a:rPr lang="en-US" sz="2400" dirty="0" smtClean="0"/>
                        <a:t> </a:t>
                      </a:r>
                      <a:r>
                        <a:rPr lang="en-US" sz="2400" dirty="0" err="1" smtClean="0"/>
                        <a:t>pendapatan</a:t>
                      </a:r>
                      <a:endParaRPr lang="en-US" sz="2400" dirty="0" smtClean="0"/>
                    </a:p>
                    <a:p>
                      <a:pPr marL="342900" indent="-342900">
                        <a:buAutoNum type="arabicPeriod"/>
                      </a:pPr>
                      <a:r>
                        <a:rPr lang="en-US" sz="2400" dirty="0" err="1" smtClean="0"/>
                        <a:t>Pertumbuhan</a:t>
                      </a:r>
                      <a:r>
                        <a:rPr lang="en-US" sz="2400" baseline="0" dirty="0" smtClean="0"/>
                        <a:t> </a:t>
                      </a:r>
                      <a:r>
                        <a:rPr lang="en-US" sz="2400" baseline="0" dirty="0" err="1" smtClean="0"/>
                        <a:t>ekonomi</a:t>
                      </a:r>
                      <a:endParaRPr lang="en-US" sz="2400" baseline="0" dirty="0" smtClean="0"/>
                    </a:p>
                    <a:p>
                      <a:pPr marL="342900" indent="-342900">
                        <a:buAutoNum type="arabicPeriod"/>
                      </a:pPr>
                      <a:r>
                        <a:rPr lang="en-US" sz="2400" baseline="0" dirty="0" err="1" smtClean="0"/>
                        <a:t>Menyeimbangkan</a:t>
                      </a:r>
                      <a:r>
                        <a:rPr lang="en-US" sz="2400" baseline="0" dirty="0" smtClean="0"/>
                        <a:t> </a:t>
                      </a:r>
                      <a:r>
                        <a:rPr lang="en-US" sz="2400" baseline="0" dirty="0" err="1" smtClean="0"/>
                        <a:t>neraca</a:t>
                      </a:r>
                      <a:r>
                        <a:rPr lang="en-US" sz="2400" baseline="0" dirty="0" smtClean="0"/>
                        <a:t> </a:t>
                      </a:r>
                      <a:r>
                        <a:rPr lang="en-US" sz="2400" baseline="0" dirty="0" err="1" smtClean="0"/>
                        <a:t>pembayaran</a:t>
                      </a:r>
                      <a:r>
                        <a:rPr lang="en-US" sz="2400" baseline="0" dirty="0" smtClean="0"/>
                        <a:t> </a:t>
                      </a:r>
                      <a:r>
                        <a:rPr lang="en-US" sz="2400" baseline="0" dirty="0" err="1" smtClean="0"/>
                        <a:t>luar</a:t>
                      </a:r>
                      <a:r>
                        <a:rPr lang="en-US" sz="2400" baseline="0" dirty="0" smtClean="0"/>
                        <a:t> </a:t>
                      </a:r>
                      <a:r>
                        <a:rPr lang="en-US" sz="2400" baseline="0" dirty="0" err="1" smtClean="0"/>
                        <a:t>negeri</a:t>
                      </a:r>
                      <a:endParaRPr lang="en-US" sz="2400" baseline="0" dirty="0" smtClean="0"/>
                    </a:p>
                    <a:p>
                      <a:pPr marL="342900" indent="-342900">
                        <a:buAutoNum type="arabicPeriod"/>
                      </a:pPr>
                      <a:r>
                        <a:rPr lang="en-US" sz="2400" baseline="0" dirty="0" err="1" smtClean="0"/>
                        <a:t>Stabilisasi</a:t>
                      </a:r>
                      <a:r>
                        <a:rPr lang="en-US" sz="2400" baseline="0" dirty="0" smtClean="0"/>
                        <a:t> </a:t>
                      </a:r>
                      <a:r>
                        <a:rPr lang="en-US" sz="2400" baseline="0" dirty="0" err="1" smtClean="0"/>
                        <a:t>perekonomian</a:t>
                      </a:r>
                      <a:r>
                        <a:rPr lang="en-US" sz="2400" baseline="0" dirty="0" smtClean="0"/>
                        <a:t> </a:t>
                      </a:r>
                      <a:r>
                        <a:rPr lang="en-US" sz="2400" baseline="0" dirty="0" err="1" smtClean="0"/>
                        <a:t>dan</a:t>
                      </a:r>
                      <a:r>
                        <a:rPr lang="en-US" sz="2400" baseline="0" dirty="0" smtClean="0"/>
                        <a:t> </a:t>
                      </a:r>
                      <a:r>
                        <a:rPr lang="en-US" sz="2400" baseline="0" dirty="0" err="1" smtClean="0"/>
                        <a:t>inflasi</a:t>
                      </a:r>
                      <a:endParaRPr lang="en-US" sz="2400" baseline="0" dirty="0" smtClean="0"/>
                    </a:p>
                    <a:p>
                      <a:pPr marL="342900" indent="-342900">
                        <a:buAutoNum type="arabicPeriod"/>
                      </a:pPr>
                      <a:r>
                        <a:rPr lang="en-US" sz="2400" baseline="0" dirty="0" err="1" smtClean="0"/>
                        <a:t>Utang</a:t>
                      </a:r>
                      <a:r>
                        <a:rPr lang="en-US" sz="2400" baseline="0" dirty="0" smtClean="0"/>
                        <a:t> </a:t>
                      </a:r>
                      <a:r>
                        <a:rPr lang="en-US" sz="2400" baseline="0" dirty="0" err="1" smtClean="0"/>
                        <a:t>Luar</a:t>
                      </a:r>
                      <a:r>
                        <a:rPr lang="en-US" sz="2400" baseline="0" dirty="0" smtClean="0"/>
                        <a:t> </a:t>
                      </a:r>
                      <a:r>
                        <a:rPr lang="en-US" sz="2400" baseline="0" dirty="0" err="1" smtClean="0"/>
                        <a:t>negeri</a:t>
                      </a:r>
                      <a:endParaRPr lang="en-US" sz="2400" baseline="0" dirty="0" smtClean="0"/>
                    </a:p>
                    <a:p>
                      <a:pPr marL="342900" indent="-342900">
                        <a:buAutoNum type="arabicPeriod"/>
                      </a:pPr>
                      <a:r>
                        <a:rPr lang="en-US" sz="2400" baseline="0" dirty="0" err="1" smtClean="0"/>
                        <a:t>Pendapatan</a:t>
                      </a:r>
                      <a:r>
                        <a:rPr lang="en-US" sz="2400" baseline="0" dirty="0" smtClean="0"/>
                        <a:t> </a:t>
                      </a:r>
                      <a:r>
                        <a:rPr lang="en-US" sz="2400" baseline="0" dirty="0" err="1" smtClean="0"/>
                        <a:t>negara</a:t>
                      </a:r>
                      <a:endParaRPr lang="en-US" sz="2400" dirty="0"/>
                    </a:p>
                  </a:txBody>
                  <a:tcPr/>
                </a:tc>
                <a:tc>
                  <a:txBody>
                    <a:bodyPr/>
                    <a:lstStyle/>
                    <a:p>
                      <a:pPr marL="457200" indent="-457200">
                        <a:buAutoNum type="arabicPeriod"/>
                      </a:pPr>
                      <a:r>
                        <a:rPr lang="en-US" sz="2400" dirty="0" err="1" smtClean="0"/>
                        <a:t>Tingginya</a:t>
                      </a:r>
                      <a:r>
                        <a:rPr lang="en-US" sz="2400" dirty="0" smtClean="0"/>
                        <a:t> </a:t>
                      </a:r>
                      <a:r>
                        <a:rPr lang="en-US" sz="2400" dirty="0" err="1" smtClean="0"/>
                        <a:t>pengangguran</a:t>
                      </a:r>
                      <a:r>
                        <a:rPr lang="en-US" sz="2400" baseline="0" dirty="0" smtClean="0"/>
                        <a:t> </a:t>
                      </a:r>
                      <a:r>
                        <a:rPr lang="en-US" sz="2400" baseline="0" dirty="0" err="1" smtClean="0"/>
                        <a:t>dan</a:t>
                      </a:r>
                      <a:r>
                        <a:rPr lang="en-US" sz="2400" baseline="0" dirty="0" smtClean="0"/>
                        <a:t> </a:t>
                      </a:r>
                      <a:r>
                        <a:rPr lang="en-US" sz="2400" baseline="0" dirty="0" err="1" smtClean="0"/>
                        <a:t>kerentanan</a:t>
                      </a:r>
                      <a:r>
                        <a:rPr lang="en-US" sz="2400" baseline="0" dirty="0" smtClean="0"/>
                        <a:t> </a:t>
                      </a:r>
                      <a:r>
                        <a:rPr lang="en-US" sz="2400" baseline="0" dirty="0" err="1" smtClean="0"/>
                        <a:t>pasar</a:t>
                      </a:r>
                      <a:r>
                        <a:rPr lang="en-US" sz="2400" baseline="0" dirty="0" smtClean="0"/>
                        <a:t> </a:t>
                      </a:r>
                      <a:r>
                        <a:rPr lang="en-US" sz="2400" baseline="0" dirty="0" err="1" smtClean="0"/>
                        <a:t>tenaga</a:t>
                      </a:r>
                      <a:r>
                        <a:rPr lang="en-US" sz="2400" baseline="0" dirty="0" smtClean="0"/>
                        <a:t> </a:t>
                      </a:r>
                      <a:r>
                        <a:rPr lang="en-US" sz="2400" baseline="0" dirty="0" err="1" smtClean="0"/>
                        <a:t>kerja</a:t>
                      </a:r>
                      <a:endParaRPr lang="en-US" sz="2400" baseline="0" dirty="0" smtClean="0"/>
                    </a:p>
                    <a:p>
                      <a:pPr marL="457200" indent="-457200">
                        <a:buAutoNum type="arabicPeriod"/>
                      </a:pPr>
                      <a:r>
                        <a:rPr lang="en-US" sz="2400" baseline="0" dirty="0" err="1" smtClean="0"/>
                        <a:t>Lemahnya</a:t>
                      </a:r>
                      <a:r>
                        <a:rPr lang="en-US" sz="2400" baseline="0" dirty="0" smtClean="0"/>
                        <a:t> </a:t>
                      </a:r>
                      <a:r>
                        <a:rPr lang="en-US" sz="2400" baseline="0" dirty="0" err="1" smtClean="0"/>
                        <a:t>investasi</a:t>
                      </a:r>
                      <a:r>
                        <a:rPr lang="en-US" sz="2400" baseline="0" dirty="0" smtClean="0"/>
                        <a:t> </a:t>
                      </a:r>
                      <a:r>
                        <a:rPr lang="en-US" sz="2400" baseline="0" dirty="0" err="1" smtClean="0"/>
                        <a:t>dan</a:t>
                      </a:r>
                      <a:r>
                        <a:rPr lang="en-US" sz="2400" baseline="0" dirty="0" smtClean="0"/>
                        <a:t> </a:t>
                      </a:r>
                      <a:r>
                        <a:rPr lang="en-US" sz="2400" baseline="0" dirty="0" err="1" smtClean="0"/>
                        <a:t>permasalahan</a:t>
                      </a:r>
                      <a:r>
                        <a:rPr lang="en-US" sz="2400" baseline="0" dirty="0" smtClean="0"/>
                        <a:t> fundamental </a:t>
                      </a:r>
                      <a:r>
                        <a:rPr lang="en-US" sz="2400" baseline="0" dirty="0" err="1" smtClean="0"/>
                        <a:t>atau</a:t>
                      </a:r>
                      <a:r>
                        <a:rPr lang="en-US" sz="2400" baseline="0" dirty="0" smtClean="0"/>
                        <a:t> </a:t>
                      </a:r>
                      <a:r>
                        <a:rPr lang="en-US" sz="2400" baseline="0" dirty="0" err="1" smtClean="0"/>
                        <a:t>pembangunan</a:t>
                      </a:r>
                      <a:r>
                        <a:rPr lang="en-US" sz="2400" baseline="0" dirty="0" smtClean="0"/>
                        <a:t> </a:t>
                      </a:r>
                      <a:r>
                        <a:rPr lang="en-US" sz="2400" baseline="0" dirty="0" err="1" smtClean="0"/>
                        <a:t>terkait</a:t>
                      </a:r>
                      <a:endParaRPr lang="en-US" sz="2400" baseline="0" dirty="0" smtClean="0"/>
                    </a:p>
                    <a:p>
                      <a:pPr marL="457200" indent="-457200">
                        <a:buAutoNum type="arabicPeriod"/>
                      </a:pPr>
                      <a:r>
                        <a:rPr lang="en-US" sz="2400" baseline="0" dirty="0" err="1" smtClean="0"/>
                        <a:t>Tingginya</a:t>
                      </a:r>
                      <a:r>
                        <a:rPr lang="en-US" sz="2400" baseline="0" dirty="0" smtClean="0"/>
                        <a:t> </a:t>
                      </a:r>
                      <a:r>
                        <a:rPr lang="en-US" sz="2400" baseline="0" dirty="0" err="1" smtClean="0"/>
                        <a:t>potensi</a:t>
                      </a:r>
                      <a:r>
                        <a:rPr lang="en-US" sz="2400" baseline="0" dirty="0" smtClean="0"/>
                        <a:t> </a:t>
                      </a:r>
                      <a:r>
                        <a:rPr lang="en-US" sz="2400" baseline="0" dirty="0" err="1" smtClean="0"/>
                        <a:t>tekanan</a:t>
                      </a:r>
                      <a:r>
                        <a:rPr lang="en-US" sz="2400" baseline="0" dirty="0" smtClean="0"/>
                        <a:t> </a:t>
                      </a:r>
                      <a:r>
                        <a:rPr lang="en-US" sz="2400" baseline="0" dirty="0" err="1" smtClean="0"/>
                        <a:t>inflasi</a:t>
                      </a:r>
                      <a:r>
                        <a:rPr lang="en-US" sz="2400" baseline="0" dirty="0" smtClean="0"/>
                        <a:t> </a:t>
                      </a:r>
                      <a:r>
                        <a:rPr lang="en-US" sz="2400" baseline="0" dirty="0" err="1" smtClean="0"/>
                        <a:t>secara</a:t>
                      </a:r>
                      <a:r>
                        <a:rPr lang="en-US" sz="2400" baseline="0" dirty="0" smtClean="0"/>
                        <a:t> </a:t>
                      </a:r>
                      <a:r>
                        <a:rPr lang="en-US" sz="2400" baseline="0" dirty="0" err="1" smtClean="0"/>
                        <a:t>struktural</a:t>
                      </a:r>
                      <a:endParaRPr lang="en-US" sz="2400" dirty="0"/>
                    </a:p>
                  </a:txBody>
                  <a:tcP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Autofit/>
          </a:bodyPr>
          <a:lstStyle/>
          <a:p>
            <a:r>
              <a:rPr lang="en-US" sz="3200" dirty="0" err="1" smtClean="0">
                <a:solidFill>
                  <a:srgbClr val="FFFF00"/>
                </a:solidFill>
              </a:rPr>
              <a:t>Permasalahan</a:t>
            </a:r>
            <a:r>
              <a:rPr lang="en-US" sz="3200" dirty="0" smtClean="0">
                <a:solidFill>
                  <a:srgbClr val="FFFF00"/>
                </a:solidFill>
              </a:rPr>
              <a:t> </a:t>
            </a:r>
            <a:r>
              <a:rPr lang="en-US" sz="3200" dirty="0" err="1" smtClean="0">
                <a:solidFill>
                  <a:srgbClr val="FFFF00"/>
                </a:solidFill>
              </a:rPr>
              <a:t>Perekonomian</a:t>
            </a:r>
            <a:r>
              <a:rPr lang="en-US" sz="3200" dirty="0" smtClean="0">
                <a:solidFill>
                  <a:srgbClr val="FFFF00"/>
                </a:solidFill>
              </a:rPr>
              <a:t> Yang </a:t>
            </a:r>
            <a:r>
              <a:rPr lang="en-US" sz="3200" dirty="0" err="1" smtClean="0">
                <a:solidFill>
                  <a:srgbClr val="FFFF00"/>
                </a:solidFill>
              </a:rPr>
              <a:t>dihadapi</a:t>
            </a:r>
            <a:r>
              <a:rPr lang="en-US" sz="3200" dirty="0" smtClean="0">
                <a:solidFill>
                  <a:srgbClr val="FFFF00"/>
                </a:solidFill>
              </a:rPr>
              <a:t> </a:t>
            </a:r>
            <a:r>
              <a:rPr lang="en-US" sz="3200" dirty="0" err="1" smtClean="0">
                <a:solidFill>
                  <a:srgbClr val="FFFF00"/>
                </a:solidFill>
              </a:rPr>
              <a:t>pemerintah</a:t>
            </a:r>
            <a:endParaRPr lang="en-US" sz="3200" dirty="0">
              <a:solidFill>
                <a:srgbClr val="FFFF00"/>
              </a:solidFill>
            </a:endParaRPr>
          </a:p>
        </p:txBody>
      </p:sp>
      <p:graphicFrame>
        <p:nvGraphicFramePr>
          <p:cNvPr id="6" name="Content Placeholder 5"/>
          <p:cNvGraphicFramePr>
            <a:graphicFrameLocks noGrp="1"/>
          </p:cNvGraphicFramePr>
          <p:nvPr>
            <p:ph idx="1"/>
          </p:nvPr>
        </p:nvGraphicFramePr>
        <p:xfrm>
          <a:off x="0" y="994470"/>
          <a:ext cx="9144000" cy="5330130"/>
        </p:xfrm>
        <a:graphic>
          <a:graphicData uri="http://schemas.openxmlformats.org/drawingml/2006/table">
            <a:tbl>
              <a:tblPr firstRow="1" bandRow="1">
                <a:tableStyleId>{7DF18680-E054-41AD-8BC1-D1AEF772440D}</a:tableStyleId>
              </a:tblPr>
              <a:tblGrid>
                <a:gridCol w="4572000"/>
                <a:gridCol w="4572000"/>
              </a:tblGrid>
              <a:tr h="837938">
                <a:tc>
                  <a:txBody>
                    <a:bodyPr/>
                    <a:lstStyle/>
                    <a:p>
                      <a:pPr algn="ctr"/>
                      <a:r>
                        <a:rPr lang="en-US" sz="2400" dirty="0" err="1" smtClean="0">
                          <a:solidFill>
                            <a:srgbClr val="FFFF00"/>
                          </a:solidFill>
                        </a:rPr>
                        <a:t>Permasalahan</a:t>
                      </a:r>
                      <a:r>
                        <a:rPr lang="en-US" sz="2400" baseline="0" dirty="0" smtClean="0">
                          <a:solidFill>
                            <a:srgbClr val="FFFF00"/>
                          </a:solidFill>
                        </a:rPr>
                        <a:t> </a:t>
                      </a:r>
                      <a:r>
                        <a:rPr lang="en-US" sz="2400" baseline="0" dirty="0" err="1" smtClean="0">
                          <a:solidFill>
                            <a:srgbClr val="FFFF00"/>
                          </a:solidFill>
                        </a:rPr>
                        <a:t>Perekonomian</a:t>
                      </a:r>
                      <a:r>
                        <a:rPr lang="en-US" sz="2400" baseline="0" dirty="0" smtClean="0">
                          <a:solidFill>
                            <a:srgbClr val="FFFF00"/>
                          </a:solidFill>
                        </a:rPr>
                        <a:t> Negara </a:t>
                      </a:r>
                      <a:r>
                        <a:rPr lang="en-US" sz="2400" baseline="0" dirty="0" err="1" smtClean="0">
                          <a:solidFill>
                            <a:srgbClr val="FFFF00"/>
                          </a:solidFill>
                        </a:rPr>
                        <a:t>Berkembang</a:t>
                      </a:r>
                      <a:endParaRPr lang="en-US" sz="2400" dirty="0">
                        <a:solidFill>
                          <a:srgbClr val="FFFF00"/>
                        </a:solidFill>
                      </a:endParaRPr>
                    </a:p>
                  </a:txBody>
                  <a:tcPr/>
                </a:tc>
                <a:tc>
                  <a:txBody>
                    <a:bodyPr/>
                    <a:lstStyle/>
                    <a:p>
                      <a:pPr algn="ctr"/>
                      <a:r>
                        <a:rPr lang="en-US" sz="2400" dirty="0" err="1" smtClean="0">
                          <a:solidFill>
                            <a:srgbClr val="FFFF00"/>
                          </a:solidFill>
                        </a:rPr>
                        <a:t>Permasalahan</a:t>
                      </a:r>
                      <a:r>
                        <a:rPr lang="en-US" sz="2400" baseline="0" dirty="0" smtClean="0">
                          <a:solidFill>
                            <a:srgbClr val="FFFF00"/>
                          </a:solidFill>
                        </a:rPr>
                        <a:t> </a:t>
                      </a:r>
                      <a:r>
                        <a:rPr lang="en-US" sz="2400" baseline="0" dirty="0" err="1" smtClean="0">
                          <a:solidFill>
                            <a:srgbClr val="FFFF00"/>
                          </a:solidFill>
                        </a:rPr>
                        <a:t>perekonomian</a:t>
                      </a:r>
                      <a:r>
                        <a:rPr lang="en-US" sz="2400" baseline="0" dirty="0" smtClean="0">
                          <a:solidFill>
                            <a:srgbClr val="FFFF00"/>
                          </a:solidFill>
                        </a:rPr>
                        <a:t> Negara </a:t>
                      </a:r>
                      <a:r>
                        <a:rPr lang="en-US" sz="2400" baseline="0" dirty="0" err="1" smtClean="0">
                          <a:solidFill>
                            <a:srgbClr val="FFFF00"/>
                          </a:solidFill>
                        </a:rPr>
                        <a:t>Maju</a:t>
                      </a:r>
                      <a:endParaRPr lang="en-US" sz="2400" dirty="0">
                        <a:solidFill>
                          <a:srgbClr val="FFFF00"/>
                        </a:solidFill>
                      </a:endParaRPr>
                    </a:p>
                  </a:txBody>
                  <a:tcPr/>
                </a:tc>
              </a:tr>
              <a:tr h="4492192">
                <a:tc>
                  <a:txBody>
                    <a:bodyPr/>
                    <a:lstStyle/>
                    <a:p>
                      <a:pPr marL="342900" indent="-342900">
                        <a:buFont typeface="Arial" pitchFamily="34" charset="0"/>
                        <a:buChar char="•"/>
                      </a:pPr>
                      <a:r>
                        <a:rPr lang="en-US" sz="2200" dirty="0" err="1" smtClean="0"/>
                        <a:t>Rendahnya</a:t>
                      </a:r>
                      <a:r>
                        <a:rPr lang="en-US" sz="2200" baseline="0" dirty="0" smtClean="0"/>
                        <a:t> </a:t>
                      </a:r>
                      <a:r>
                        <a:rPr lang="en-US" sz="2200" baseline="0" dirty="0" err="1" smtClean="0"/>
                        <a:t>Standar</a:t>
                      </a:r>
                      <a:r>
                        <a:rPr lang="en-US" sz="2200" baseline="0" dirty="0" smtClean="0"/>
                        <a:t> </a:t>
                      </a:r>
                      <a:r>
                        <a:rPr lang="en-US" sz="2200" baseline="0" dirty="0" err="1" smtClean="0"/>
                        <a:t>Hidup</a:t>
                      </a:r>
                      <a:r>
                        <a:rPr lang="en-US" sz="2200" baseline="0" dirty="0" smtClean="0"/>
                        <a:t>:</a:t>
                      </a:r>
                    </a:p>
                    <a:p>
                      <a:pPr marL="457200" indent="0">
                        <a:buFont typeface="Arial" pitchFamily="34" charset="0"/>
                        <a:buNone/>
                      </a:pPr>
                      <a:r>
                        <a:rPr lang="en-US" sz="2200" baseline="0" dirty="0" smtClean="0"/>
                        <a:t>Income </a:t>
                      </a:r>
                      <a:r>
                        <a:rPr lang="en-US" sz="2200" baseline="0" dirty="0" err="1" smtClean="0"/>
                        <a:t>percapita</a:t>
                      </a:r>
                      <a:r>
                        <a:rPr lang="en-US" sz="2200" baseline="0" dirty="0" smtClean="0"/>
                        <a:t>, </a:t>
                      </a:r>
                      <a:r>
                        <a:rPr lang="en-US" sz="2200" baseline="0" dirty="0" err="1" smtClean="0"/>
                        <a:t>distribusi</a:t>
                      </a:r>
                      <a:r>
                        <a:rPr lang="en-US" sz="2200" baseline="0" dirty="0" smtClean="0"/>
                        <a:t> </a:t>
                      </a:r>
                      <a:r>
                        <a:rPr lang="en-US" sz="2200" baseline="0" dirty="0" err="1" smtClean="0"/>
                        <a:t>pendapatan</a:t>
                      </a:r>
                      <a:r>
                        <a:rPr lang="en-US" sz="2200" baseline="0" dirty="0" smtClean="0"/>
                        <a:t>, </a:t>
                      </a:r>
                      <a:r>
                        <a:rPr lang="en-US" sz="2200" baseline="0" dirty="0" err="1" smtClean="0"/>
                        <a:t>tingkat</a:t>
                      </a:r>
                      <a:r>
                        <a:rPr lang="en-US" sz="2200" baseline="0" dirty="0" smtClean="0"/>
                        <a:t> </a:t>
                      </a:r>
                      <a:r>
                        <a:rPr lang="en-US" sz="2200" baseline="0" dirty="0" err="1" smtClean="0"/>
                        <a:t>kemiskinan</a:t>
                      </a:r>
                      <a:r>
                        <a:rPr lang="en-US" sz="2200" baseline="0" dirty="0" smtClean="0"/>
                        <a:t>, </a:t>
                      </a:r>
                      <a:r>
                        <a:rPr lang="en-US" sz="2200" baseline="0" dirty="0" err="1" smtClean="0"/>
                        <a:t>kesehatan</a:t>
                      </a:r>
                      <a:r>
                        <a:rPr lang="en-US" sz="2200" baseline="0" dirty="0" smtClean="0"/>
                        <a:t>, </a:t>
                      </a:r>
                      <a:r>
                        <a:rPr lang="en-US" sz="2200" baseline="0" dirty="0" err="1" smtClean="0"/>
                        <a:t>pendidikan</a:t>
                      </a:r>
                      <a:endParaRPr lang="en-US" sz="2200" baseline="0" dirty="0" smtClean="0"/>
                    </a:p>
                    <a:p>
                      <a:pPr marL="342900" indent="-342900">
                        <a:buFont typeface="Arial" pitchFamily="34" charset="0"/>
                        <a:buChar char="•"/>
                      </a:pPr>
                      <a:r>
                        <a:rPr lang="en-US" sz="2200" baseline="0" dirty="0" err="1" smtClean="0"/>
                        <a:t>Produktivitas</a:t>
                      </a:r>
                      <a:r>
                        <a:rPr lang="en-US" sz="2200" baseline="0" dirty="0" smtClean="0"/>
                        <a:t> </a:t>
                      </a:r>
                      <a:r>
                        <a:rPr lang="en-US" sz="2200" baseline="0" dirty="0" err="1" smtClean="0"/>
                        <a:t>Rendah</a:t>
                      </a:r>
                      <a:endParaRPr lang="en-US" sz="2200" baseline="0" dirty="0" smtClean="0"/>
                    </a:p>
                    <a:p>
                      <a:pPr marL="342900" indent="-342900">
                        <a:buFont typeface="Arial" pitchFamily="34" charset="0"/>
                        <a:buChar char="•"/>
                      </a:pPr>
                      <a:r>
                        <a:rPr lang="en-US" sz="2200" baseline="0" dirty="0" smtClean="0"/>
                        <a:t>Tingkat </a:t>
                      </a:r>
                      <a:r>
                        <a:rPr lang="en-US" sz="2200" baseline="0" dirty="0" err="1" smtClean="0"/>
                        <a:t>pertumbuhan</a:t>
                      </a:r>
                      <a:r>
                        <a:rPr lang="en-US" sz="2200" baseline="0" dirty="0" smtClean="0"/>
                        <a:t> </a:t>
                      </a:r>
                      <a:r>
                        <a:rPr lang="en-US" sz="2200" baseline="0" dirty="0" err="1" smtClean="0"/>
                        <a:t>penduduk</a:t>
                      </a:r>
                      <a:r>
                        <a:rPr lang="en-US" sz="2200" baseline="0" dirty="0" smtClean="0"/>
                        <a:t> </a:t>
                      </a:r>
                      <a:r>
                        <a:rPr lang="en-US" sz="2200" baseline="0" dirty="0" err="1" smtClean="0"/>
                        <a:t>dan</a:t>
                      </a:r>
                      <a:r>
                        <a:rPr lang="en-US" sz="2200" baseline="0" dirty="0" smtClean="0"/>
                        <a:t> </a:t>
                      </a:r>
                      <a:r>
                        <a:rPr lang="en-US" sz="2200" baseline="0" dirty="0" err="1" smtClean="0"/>
                        <a:t>angka</a:t>
                      </a:r>
                      <a:r>
                        <a:rPr lang="en-US" sz="2200" baseline="0" dirty="0" smtClean="0"/>
                        <a:t> </a:t>
                      </a:r>
                      <a:r>
                        <a:rPr lang="en-US" sz="2200" baseline="0" dirty="0" err="1" smtClean="0"/>
                        <a:t>ketergantungan</a:t>
                      </a:r>
                      <a:r>
                        <a:rPr lang="en-US" sz="2200" baseline="0" dirty="0" smtClean="0"/>
                        <a:t> yang </a:t>
                      </a:r>
                      <a:r>
                        <a:rPr lang="en-US" sz="2200" baseline="0" dirty="0" err="1" smtClean="0"/>
                        <a:t>tinggi</a:t>
                      </a:r>
                      <a:endParaRPr lang="en-US" sz="2200" baseline="0" dirty="0" smtClean="0"/>
                    </a:p>
                    <a:p>
                      <a:pPr marL="342900" indent="-342900">
                        <a:buFont typeface="Arial" pitchFamily="34" charset="0"/>
                        <a:buChar char="•"/>
                      </a:pPr>
                      <a:r>
                        <a:rPr lang="en-US" sz="2200" baseline="0" dirty="0" smtClean="0"/>
                        <a:t>Tingkat </a:t>
                      </a:r>
                      <a:r>
                        <a:rPr lang="en-US" sz="2200" baseline="0" dirty="0" err="1" smtClean="0"/>
                        <a:t>pengangguran</a:t>
                      </a:r>
                      <a:r>
                        <a:rPr lang="en-US" sz="2200" baseline="0" dirty="0" smtClean="0"/>
                        <a:t> yang </a:t>
                      </a:r>
                      <a:r>
                        <a:rPr lang="en-US" sz="2200" baseline="0" dirty="0" err="1" smtClean="0"/>
                        <a:t>tinggi</a:t>
                      </a:r>
                      <a:endParaRPr lang="en-US" sz="2200" baseline="0" dirty="0" smtClean="0"/>
                    </a:p>
                    <a:p>
                      <a:pPr marL="342900" indent="-342900">
                        <a:buFont typeface="Arial" pitchFamily="34" charset="0"/>
                        <a:buChar char="•"/>
                      </a:pPr>
                      <a:r>
                        <a:rPr lang="en-US" sz="2200" baseline="0" dirty="0" err="1" smtClean="0"/>
                        <a:t>Ketergantungan</a:t>
                      </a:r>
                      <a:r>
                        <a:rPr lang="en-US" sz="2200" baseline="0" dirty="0" smtClean="0"/>
                        <a:t> </a:t>
                      </a:r>
                      <a:r>
                        <a:rPr lang="en-US" sz="2200" baseline="0" dirty="0" err="1" smtClean="0"/>
                        <a:t>sektor</a:t>
                      </a:r>
                      <a:r>
                        <a:rPr lang="en-US" sz="2200" baseline="0" dirty="0" smtClean="0"/>
                        <a:t> primer</a:t>
                      </a:r>
                    </a:p>
                    <a:p>
                      <a:pPr marL="342900" indent="-342900">
                        <a:buFont typeface="Arial" pitchFamily="34" charset="0"/>
                        <a:buChar char="•"/>
                      </a:pPr>
                      <a:r>
                        <a:rPr lang="en-US" sz="2200" baseline="0" dirty="0" err="1" smtClean="0"/>
                        <a:t>Infrastruktur</a:t>
                      </a:r>
                      <a:r>
                        <a:rPr lang="en-US" sz="2200" baseline="0" dirty="0" smtClean="0"/>
                        <a:t> </a:t>
                      </a:r>
                      <a:r>
                        <a:rPr lang="en-US" sz="2200" baseline="0" dirty="0" err="1" smtClean="0"/>
                        <a:t>tidak</a:t>
                      </a:r>
                      <a:r>
                        <a:rPr lang="en-US" sz="2200" baseline="0" dirty="0" smtClean="0"/>
                        <a:t> </a:t>
                      </a:r>
                      <a:r>
                        <a:rPr lang="en-US" sz="2200" baseline="0" dirty="0" err="1" smtClean="0"/>
                        <a:t>mapan</a:t>
                      </a:r>
                      <a:endParaRPr lang="en-US" sz="2200" baseline="0" dirty="0" smtClean="0"/>
                    </a:p>
                    <a:p>
                      <a:pPr marL="342900" indent="-342900">
                        <a:buFont typeface="Arial" pitchFamily="34" charset="0"/>
                        <a:buChar char="•"/>
                      </a:pPr>
                      <a:r>
                        <a:rPr lang="en-US" sz="2200" baseline="0" dirty="0" err="1" smtClean="0"/>
                        <a:t>Ketergantungan</a:t>
                      </a:r>
                      <a:r>
                        <a:rPr lang="en-US" sz="2200" baseline="0" dirty="0" smtClean="0"/>
                        <a:t> </a:t>
                      </a:r>
                      <a:r>
                        <a:rPr lang="en-US" sz="2200" baseline="0" dirty="0" err="1" smtClean="0"/>
                        <a:t>pada</a:t>
                      </a:r>
                      <a:r>
                        <a:rPr lang="en-US" sz="2200" baseline="0" dirty="0" smtClean="0"/>
                        <a:t> </a:t>
                      </a:r>
                      <a:r>
                        <a:rPr lang="en-US" sz="2200" baseline="0" dirty="0" err="1" smtClean="0"/>
                        <a:t>dunia</a:t>
                      </a:r>
                      <a:r>
                        <a:rPr lang="en-US" sz="2200" baseline="0" dirty="0" smtClean="0"/>
                        <a:t> </a:t>
                      </a:r>
                      <a:r>
                        <a:rPr lang="en-US" sz="2200" baseline="0" dirty="0" err="1" smtClean="0"/>
                        <a:t>internasional</a:t>
                      </a:r>
                      <a:endParaRPr lang="en-US" sz="2200" dirty="0"/>
                    </a:p>
                  </a:txBody>
                  <a:tcPr/>
                </a:tc>
                <a:tc>
                  <a:txBody>
                    <a:bodyPr/>
                    <a:lstStyle/>
                    <a:p>
                      <a:pPr marL="457200" indent="-457200">
                        <a:buAutoNum type="arabicPeriod"/>
                      </a:pPr>
                      <a:r>
                        <a:rPr lang="en-US" sz="2400" dirty="0" err="1" smtClean="0"/>
                        <a:t>Jumlah</a:t>
                      </a:r>
                      <a:r>
                        <a:rPr lang="en-US" sz="2400" baseline="0" dirty="0" smtClean="0"/>
                        <a:t> </a:t>
                      </a:r>
                      <a:r>
                        <a:rPr lang="en-US" sz="2400" baseline="0" dirty="0" err="1" smtClean="0"/>
                        <a:t>tenaga</a:t>
                      </a:r>
                      <a:r>
                        <a:rPr lang="en-US" sz="2400" baseline="0" dirty="0" smtClean="0"/>
                        <a:t> </a:t>
                      </a:r>
                      <a:r>
                        <a:rPr lang="en-US" sz="2400" baseline="0" dirty="0" err="1" smtClean="0"/>
                        <a:t>kerja</a:t>
                      </a:r>
                      <a:r>
                        <a:rPr lang="en-US" sz="2400" baseline="0" dirty="0" smtClean="0"/>
                        <a:t> </a:t>
                      </a:r>
                      <a:r>
                        <a:rPr lang="en-US" sz="2400" baseline="0" dirty="0" err="1" smtClean="0"/>
                        <a:t>sedikit</a:t>
                      </a:r>
                      <a:endParaRPr lang="en-US" sz="2400" baseline="0" dirty="0" smtClean="0"/>
                    </a:p>
                    <a:p>
                      <a:pPr marL="457200" indent="-457200">
                        <a:buAutoNum type="arabicPeriod"/>
                      </a:pPr>
                      <a:r>
                        <a:rPr lang="en-US" sz="2400" baseline="0" dirty="0" err="1" smtClean="0"/>
                        <a:t>Restrukturisasi</a:t>
                      </a:r>
                      <a:r>
                        <a:rPr lang="en-US" sz="2400" baseline="0" dirty="0" smtClean="0"/>
                        <a:t> </a:t>
                      </a:r>
                      <a:r>
                        <a:rPr lang="en-US" sz="2400" baseline="0" dirty="0" err="1" smtClean="0"/>
                        <a:t>perusahaan</a:t>
                      </a:r>
                      <a:endParaRPr lang="en-US" sz="2400" baseline="0" dirty="0" smtClean="0"/>
                    </a:p>
                    <a:p>
                      <a:pPr marL="457200" indent="-457200">
                        <a:buAutoNum type="arabicPeriod"/>
                      </a:pPr>
                      <a:r>
                        <a:rPr lang="en-US" sz="2400" baseline="0" dirty="0" err="1" smtClean="0"/>
                        <a:t>Masuknya</a:t>
                      </a:r>
                      <a:r>
                        <a:rPr lang="en-US" sz="2400" baseline="0" dirty="0" smtClean="0"/>
                        <a:t> </a:t>
                      </a:r>
                      <a:r>
                        <a:rPr lang="en-US" sz="2400" baseline="0" dirty="0" err="1" smtClean="0"/>
                        <a:t>produk</a:t>
                      </a:r>
                      <a:r>
                        <a:rPr lang="en-US" sz="2400" baseline="0" dirty="0" smtClean="0"/>
                        <a:t> </a:t>
                      </a:r>
                      <a:r>
                        <a:rPr lang="en-US" sz="2400" baseline="0" dirty="0" err="1" smtClean="0"/>
                        <a:t>negara</a:t>
                      </a:r>
                      <a:r>
                        <a:rPr lang="en-US" sz="2400" baseline="0" dirty="0" smtClean="0"/>
                        <a:t> </a:t>
                      </a:r>
                      <a:r>
                        <a:rPr lang="en-US" sz="2400" baseline="0" dirty="0" err="1" smtClean="0"/>
                        <a:t>berkembang</a:t>
                      </a:r>
                      <a:endParaRPr lang="en-US" sz="2400" baseline="0" dirty="0" smtClean="0"/>
                    </a:p>
                    <a:p>
                      <a:pPr marL="457200" indent="-457200">
                        <a:buAutoNum type="arabicPeriod"/>
                      </a:pPr>
                      <a:r>
                        <a:rPr lang="en-US" sz="2400" baseline="0" dirty="0" err="1" smtClean="0"/>
                        <a:t>Masuknya</a:t>
                      </a:r>
                      <a:r>
                        <a:rPr lang="en-US" sz="2400" baseline="0" dirty="0" smtClean="0"/>
                        <a:t> </a:t>
                      </a:r>
                      <a:r>
                        <a:rPr lang="en-US" sz="2400" baseline="0" dirty="0" err="1" smtClean="0"/>
                        <a:t>Tenaga</a:t>
                      </a:r>
                      <a:r>
                        <a:rPr lang="en-US" sz="2400" baseline="0" dirty="0" smtClean="0"/>
                        <a:t> </a:t>
                      </a:r>
                      <a:r>
                        <a:rPr lang="en-US" sz="2400" baseline="0" dirty="0" err="1" smtClean="0"/>
                        <a:t>kerja</a:t>
                      </a:r>
                      <a:r>
                        <a:rPr lang="en-US" sz="2400" baseline="0" dirty="0" smtClean="0"/>
                        <a:t> </a:t>
                      </a:r>
                      <a:r>
                        <a:rPr lang="en-US" sz="2400" baseline="0" dirty="0" err="1" smtClean="0"/>
                        <a:t>negara</a:t>
                      </a:r>
                      <a:r>
                        <a:rPr lang="en-US" sz="2400" baseline="0" dirty="0" smtClean="0"/>
                        <a:t> </a:t>
                      </a:r>
                      <a:r>
                        <a:rPr lang="en-US" sz="2400" baseline="0" dirty="0" err="1" smtClean="0"/>
                        <a:t>berkembang</a:t>
                      </a:r>
                      <a:endParaRPr lang="en-US" sz="2400" baseline="0" dirty="0" smtClean="0"/>
                    </a:p>
                    <a:p>
                      <a:pPr marL="457200" indent="-457200">
                        <a:buAutoNum type="arabicPeriod"/>
                      </a:pPr>
                      <a:r>
                        <a:rPr lang="en-US" sz="2400" baseline="0" dirty="0" err="1" smtClean="0"/>
                        <a:t>Perpindahan</a:t>
                      </a:r>
                      <a:r>
                        <a:rPr lang="en-US" sz="2400" baseline="0" dirty="0" smtClean="0"/>
                        <a:t> </a:t>
                      </a:r>
                      <a:r>
                        <a:rPr lang="en-US" sz="2400" baseline="0" dirty="0" err="1" smtClean="0"/>
                        <a:t>investasi</a:t>
                      </a:r>
                      <a:r>
                        <a:rPr lang="en-US" sz="2400" baseline="0" dirty="0" smtClean="0"/>
                        <a:t> </a:t>
                      </a:r>
                      <a:r>
                        <a:rPr lang="en-US" sz="2400" baseline="0" dirty="0" err="1" smtClean="0"/>
                        <a:t>ke</a:t>
                      </a:r>
                      <a:r>
                        <a:rPr lang="en-US" sz="2400" baseline="0" dirty="0" smtClean="0"/>
                        <a:t> </a:t>
                      </a:r>
                      <a:r>
                        <a:rPr lang="en-US" sz="2400" baseline="0" dirty="0" err="1" smtClean="0"/>
                        <a:t>negara</a:t>
                      </a:r>
                      <a:r>
                        <a:rPr lang="en-US" sz="2400" baseline="0" dirty="0" smtClean="0"/>
                        <a:t> </a:t>
                      </a:r>
                      <a:r>
                        <a:rPr lang="en-US" sz="2400" baseline="0" dirty="0" err="1" smtClean="0"/>
                        <a:t>berkembang</a:t>
                      </a:r>
                      <a:endParaRPr lang="en-US" sz="2400" baseline="0" dirty="0" smtClean="0"/>
                    </a:p>
                    <a:p>
                      <a:pPr marL="457200" indent="-457200">
                        <a:buAutoNum type="arabicPeriod"/>
                      </a:pPr>
                      <a:r>
                        <a:rPr lang="en-US" sz="2400" baseline="0" dirty="0" err="1" smtClean="0"/>
                        <a:t>Lingkungan</a:t>
                      </a:r>
                      <a:r>
                        <a:rPr lang="en-US" sz="2400" baseline="0" dirty="0" smtClean="0"/>
                        <a:t> </a:t>
                      </a:r>
                      <a:r>
                        <a:rPr lang="en-US" sz="2400" baseline="0" dirty="0" err="1" smtClean="0"/>
                        <a:t>Hidup</a:t>
                      </a:r>
                      <a:endParaRPr lang="en-US" sz="2400" dirty="0"/>
                    </a:p>
                  </a:txBody>
                  <a:tcPr/>
                </a:tc>
              </a:tr>
            </a:tbl>
          </a:graphicData>
        </a:graphic>
      </p:graphicFrame>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4" name="Rectangle 3"/>
          <p:cNvSpPr/>
          <p:nvPr/>
        </p:nvSpPr>
        <p:spPr>
          <a:xfrm>
            <a:off x="76200" y="533400"/>
            <a:ext cx="8961120" cy="3383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Perbedaan</a:t>
            </a:r>
            <a:r>
              <a:rPr lang="en-US" sz="2000" dirty="0" smtClean="0"/>
              <a:t> </a:t>
            </a:r>
            <a:r>
              <a:rPr lang="en-US" sz="2000" dirty="0" err="1" smtClean="0"/>
              <a:t>ekonomi</a:t>
            </a:r>
            <a:r>
              <a:rPr lang="en-US" sz="2000" dirty="0" smtClean="0"/>
              <a:t> </a:t>
            </a:r>
            <a:r>
              <a:rPr lang="en-US" sz="2000" dirty="0" err="1" smtClean="0"/>
              <a:t>mikro</a:t>
            </a:r>
            <a:r>
              <a:rPr lang="en-US" sz="2000" dirty="0" smtClean="0"/>
              <a:t> </a:t>
            </a:r>
            <a:r>
              <a:rPr lang="en-US" sz="2000" dirty="0" err="1" smtClean="0"/>
              <a:t>dengan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adalah</a:t>
            </a:r>
            <a:r>
              <a:rPr lang="en-US" sz="2000" dirty="0" smtClean="0"/>
              <a:t>: </a:t>
            </a:r>
            <a:r>
              <a:rPr lang="en-US" sz="2000" dirty="0" smtClean="0">
                <a:solidFill>
                  <a:srgbClr val="FFFF00"/>
                </a:solidFill>
              </a:rPr>
              <a:t>(UN 2012)</a:t>
            </a:r>
          </a:p>
          <a:p>
            <a:pPr marL="342900" indent="-342900">
              <a:buAutoNum type="alphaUcPeriod"/>
            </a:pPr>
            <a:r>
              <a:rPr lang="en-US" sz="2000" dirty="0" err="1" smtClean="0"/>
              <a:t>Ekonomi</a:t>
            </a:r>
            <a:r>
              <a:rPr lang="en-US" sz="2000" dirty="0" smtClean="0"/>
              <a:t> </a:t>
            </a:r>
            <a:r>
              <a:rPr lang="en-US" sz="2000" dirty="0" err="1" smtClean="0"/>
              <a:t>mikro</a:t>
            </a:r>
            <a:r>
              <a:rPr lang="en-US" sz="2000" dirty="0" smtClean="0"/>
              <a:t>, </a:t>
            </a:r>
            <a:r>
              <a:rPr lang="en-US" sz="2000" dirty="0" err="1" smtClean="0"/>
              <a:t>pengeluaran</a:t>
            </a:r>
            <a:r>
              <a:rPr lang="en-US" sz="2000" dirty="0" smtClean="0"/>
              <a:t> </a:t>
            </a:r>
            <a:r>
              <a:rPr lang="en-US" sz="2000" dirty="0" err="1" smtClean="0"/>
              <a:t>perekonomian</a:t>
            </a:r>
            <a:r>
              <a:rPr lang="en-US" sz="2000" dirty="0" smtClean="0"/>
              <a:t> </a:t>
            </a:r>
            <a:r>
              <a:rPr lang="en-US" sz="2000" dirty="0" err="1" smtClean="0"/>
              <a:t>menurun</a:t>
            </a:r>
            <a:r>
              <a:rPr lang="en-US" sz="2000" dirty="0" smtClean="0"/>
              <a:t>, </a:t>
            </a:r>
            <a:r>
              <a:rPr lang="en-US" sz="2000" dirty="0" err="1" smtClean="0"/>
              <a:t>sedangkan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tingkat</a:t>
            </a:r>
            <a:r>
              <a:rPr lang="en-US" sz="2000" dirty="0" smtClean="0"/>
              <a:t> </a:t>
            </a:r>
            <a:r>
              <a:rPr lang="en-US" sz="2000" dirty="0" err="1" smtClean="0"/>
              <a:t>pengangguran</a:t>
            </a:r>
            <a:r>
              <a:rPr lang="en-US" sz="2000" dirty="0" smtClean="0"/>
              <a:t> </a:t>
            </a:r>
            <a:r>
              <a:rPr lang="en-US" sz="2000" dirty="0" err="1" smtClean="0"/>
              <a:t>meningkat</a:t>
            </a:r>
            <a:endParaRPr lang="en-US" sz="2000" dirty="0" smtClean="0"/>
          </a:p>
          <a:p>
            <a:pPr marL="342900" indent="-342900">
              <a:buAutoNum type="alphaUcPeriod"/>
            </a:pPr>
            <a:r>
              <a:rPr lang="en-US" sz="2000" dirty="0" err="1" smtClean="0"/>
              <a:t>Ekonomi</a:t>
            </a:r>
            <a:r>
              <a:rPr lang="en-US" sz="2000" dirty="0" smtClean="0"/>
              <a:t> </a:t>
            </a:r>
            <a:r>
              <a:rPr lang="en-US" sz="2000" dirty="0" err="1" smtClean="0"/>
              <a:t>mikro</a:t>
            </a:r>
            <a:r>
              <a:rPr lang="en-US" sz="2000" dirty="0" smtClean="0"/>
              <a:t> </a:t>
            </a:r>
            <a:r>
              <a:rPr lang="en-US" sz="2000" dirty="0" err="1" smtClean="0"/>
              <a:t>produsen</a:t>
            </a:r>
            <a:r>
              <a:rPr lang="en-US" sz="2000" dirty="0" smtClean="0"/>
              <a:t> </a:t>
            </a:r>
            <a:r>
              <a:rPr lang="en-US" sz="2000" dirty="0" err="1" smtClean="0"/>
              <a:t>dan</a:t>
            </a:r>
            <a:r>
              <a:rPr lang="en-US" sz="2000" dirty="0" smtClean="0"/>
              <a:t> </a:t>
            </a:r>
            <a:r>
              <a:rPr lang="en-US" sz="2000" dirty="0" err="1" smtClean="0"/>
              <a:t>konsumen</a:t>
            </a:r>
            <a:r>
              <a:rPr lang="en-US" sz="2000" dirty="0" smtClean="0"/>
              <a:t> </a:t>
            </a:r>
            <a:r>
              <a:rPr lang="en-US" sz="2000" dirty="0" err="1" smtClean="0"/>
              <a:t>bertindak</a:t>
            </a:r>
            <a:r>
              <a:rPr lang="en-US" sz="2000" dirty="0" smtClean="0"/>
              <a:t> </a:t>
            </a:r>
            <a:r>
              <a:rPr lang="en-US" sz="2000" dirty="0" err="1" smtClean="0"/>
              <a:t>rasional</a:t>
            </a:r>
            <a:r>
              <a:rPr lang="en-US" sz="2000" dirty="0" smtClean="0"/>
              <a:t> </a:t>
            </a:r>
            <a:r>
              <a:rPr lang="en-US" sz="2000" dirty="0" err="1" smtClean="0"/>
              <a:t>sedangkan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keuntungan</a:t>
            </a:r>
            <a:r>
              <a:rPr lang="en-US" sz="2000" dirty="0" smtClean="0"/>
              <a:t> </a:t>
            </a:r>
            <a:r>
              <a:rPr lang="en-US" sz="2000" dirty="0" err="1" smtClean="0"/>
              <a:t>produsen</a:t>
            </a:r>
            <a:r>
              <a:rPr lang="en-US" sz="2000" dirty="0" smtClean="0"/>
              <a:t> </a:t>
            </a:r>
            <a:r>
              <a:rPr lang="en-US" sz="2000" dirty="0" err="1" smtClean="0"/>
              <a:t>dan</a:t>
            </a:r>
            <a:r>
              <a:rPr lang="en-US" sz="2000" dirty="0" smtClean="0"/>
              <a:t> </a:t>
            </a:r>
            <a:r>
              <a:rPr lang="en-US" sz="2000" dirty="0" err="1" smtClean="0"/>
              <a:t>kepuasan</a:t>
            </a:r>
            <a:r>
              <a:rPr lang="en-US" sz="2000" dirty="0" smtClean="0"/>
              <a:t> </a:t>
            </a:r>
            <a:r>
              <a:rPr lang="en-US" sz="2000" dirty="0" err="1" smtClean="0"/>
              <a:t>konsumen</a:t>
            </a:r>
            <a:endParaRPr lang="en-US" sz="2000" dirty="0" smtClean="0"/>
          </a:p>
          <a:p>
            <a:pPr marL="342900" indent="-342900">
              <a:buAutoNum type="alphaUcPeriod"/>
            </a:pPr>
            <a:r>
              <a:rPr lang="en-US" sz="2000" dirty="0" err="1" smtClean="0"/>
              <a:t>Ekonomi</a:t>
            </a:r>
            <a:r>
              <a:rPr lang="en-US" sz="2000" dirty="0" smtClean="0"/>
              <a:t> </a:t>
            </a:r>
            <a:r>
              <a:rPr lang="en-US" sz="2000" dirty="0" err="1" smtClean="0"/>
              <a:t>mikro</a:t>
            </a:r>
            <a:r>
              <a:rPr lang="en-US" sz="2000" dirty="0" smtClean="0"/>
              <a:t> </a:t>
            </a:r>
            <a:r>
              <a:rPr lang="en-US" sz="2000" dirty="0" err="1" smtClean="0"/>
              <a:t>pelaku</a:t>
            </a:r>
            <a:r>
              <a:rPr lang="en-US" sz="2000" dirty="0" smtClean="0"/>
              <a:t> </a:t>
            </a:r>
            <a:r>
              <a:rPr lang="en-US" sz="2000" dirty="0" err="1" smtClean="0"/>
              <a:t>ekonomi</a:t>
            </a:r>
            <a:r>
              <a:rPr lang="en-US" sz="2000" dirty="0" smtClean="0"/>
              <a:t> </a:t>
            </a:r>
            <a:r>
              <a:rPr lang="en-US" sz="2000" dirty="0" err="1" smtClean="0"/>
              <a:t>membuat</a:t>
            </a:r>
            <a:r>
              <a:rPr lang="en-US" sz="2000" dirty="0" smtClean="0"/>
              <a:t> </a:t>
            </a:r>
            <a:r>
              <a:rPr lang="en-US" sz="2000" dirty="0" err="1" smtClean="0"/>
              <a:t>keputusan</a:t>
            </a:r>
            <a:r>
              <a:rPr lang="en-US" sz="2000" dirty="0" smtClean="0"/>
              <a:t>, </a:t>
            </a:r>
            <a:r>
              <a:rPr lang="en-US" sz="2000" dirty="0" err="1" smtClean="0"/>
              <a:t>sedangkan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penentu</a:t>
            </a:r>
            <a:r>
              <a:rPr lang="en-US" sz="2000" dirty="0" smtClean="0"/>
              <a:t> </a:t>
            </a:r>
            <a:r>
              <a:rPr lang="en-US" sz="2000" dirty="0" err="1" smtClean="0"/>
              <a:t>tingkat</a:t>
            </a:r>
            <a:r>
              <a:rPr lang="en-US" sz="2000" dirty="0" smtClean="0"/>
              <a:t> </a:t>
            </a:r>
            <a:r>
              <a:rPr lang="en-US" sz="2000" dirty="0" err="1" smtClean="0"/>
              <a:t>ekonomi</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342900" indent="-342900">
              <a:buAutoNum type="alphaUcPeriod"/>
            </a:pPr>
            <a:r>
              <a:rPr lang="en-US" sz="2000" dirty="0" err="1" smtClean="0"/>
              <a:t>Ekonomi</a:t>
            </a:r>
            <a:r>
              <a:rPr lang="en-US" sz="2000" dirty="0" smtClean="0"/>
              <a:t> </a:t>
            </a:r>
            <a:r>
              <a:rPr lang="en-US" sz="2000" dirty="0" err="1" smtClean="0"/>
              <a:t>mikro</a:t>
            </a:r>
            <a:r>
              <a:rPr lang="en-US" sz="2000" dirty="0" smtClean="0"/>
              <a:t> </a:t>
            </a:r>
            <a:r>
              <a:rPr lang="en-US" sz="2000" dirty="0" err="1" smtClean="0"/>
              <a:t>konsumsi</a:t>
            </a:r>
            <a:r>
              <a:rPr lang="en-US" sz="2000" dirty="0" smtClean="0"/>
              <a:t> </a:t>
            </a:r>
            <a:r>
              <a:rPr lang="en-US" sz="2000" dirty="0" err="1" smtClean="0"/>
              <a:t>agregat</a:t>
            </a:r>
            <a:r>
              <a:rPr lang="en-US" sz="2000" dirty="0" smtClean="0"/>
              <a:t> </a:t>
            </a:r>
            <a:r>
              <a:rPr lang="en-US" sz="2000" dirty="0" err="1" smtClean="0"/>
              <a:t>menurun</a:t>
            </a:r>
            <a:r>
              <a:rPr lang="en-US" sz="2000" dirty="0" smtClean="0"/>
              <a:t>, </a:t>
            </a:r>
            <a:r>
              <a:rPr lang="en-US" sz="2000" dirty="0" err="1" smtClean="0"/>
              <a:t>sedangkan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permintaan</a:t>
            </a:r>
            <a:r>
              <a:rPr lang="en-US" sz="2000" dirty="0" smtClean="0"/>
              <a:t> </a:t>
            </a:r>
            <a:r>
              <a:rPr lang="en-US" sz="2000" dirty="0" err="1" smtClean="0"/>
              <a:t>tenaga</a:t>
            </a:r>
            <a:r>
              <a:rPr lang="en-US" sz="2000" dirty="0" smtClean="0"/>
              <a:t> </a:t>
            </a:r>
            <a:r>
              <a:rPr lang="en-US" sz="2000" dirty="0" err="1" smtClean="0"/>
              <a:t>kerja</a:t>
            </a:r>
            <a:r>
              <a:rPr lang="en-US" sz="2000" dirty="0" smtClean="0"/>
              <a:t> </a:t>
            </a:r>
            <a:r>
              <a:rPr lang="en-US" sz="2000" dirty="0" err="1" smtClean="0"/>
              <a:t>menurun</a:t>
            </a:r>
            <a:endParaRPr lang="en-US" sz="2000" dirty="0" smtClean="0"/>
          </a:p>
          <a:p>
            <a:pPr marL="342900" indent="-342900">
              <a:buAutoNum type="alphaUcPeriod"/>
            </a:pPr>
            <a:r>
              <a:rPr lang="en-US" sz="2000" dirty="0" err="1" smtClean="0"/>
              <a:t>Ekonomi</a:t>
            </a:r>
            <a:r>
              <a:rPr lang="en-US" sz="2000" dirty="0" smtClean="0"/>
              <a:t> </a:t>
            </a:r>
            <a:r>
              <a:rPr lang="en-US" sz="2000" dirty="0" err="1" smtClean="0"/>
              <a:t>mikro</a:t>
            </a:r>
            <a:r>
              <a:rPr lang="en-US" sz="2000" dirty="0" smtClean="0"/>
              <a:t> </a:t>
            </a:r>
            <a:r>
              <a:rPr lang="en-US" sz="2000" dirty="0" err="1" smtClean="0"/>
              <a:t>kenaikan</a:t>
            </a:r>
            <a:r>
              <a:rPr lang="en-US" sz="2000" dirty="0" smtClean="0"/>
              <a:t> </a:t>
            </a:r>
            <a:r>
              <a:rPr lang="en-US" sz="2000" dirty="0" err="1" smtClean="0"/>
              <a:t>harga</a:t>
            </a:r>
            <a:r>
              <a:rPr lang="en-US" sz="2000" dirty="0" smtClean="0"/>
              <a:t> </a:t>
            </a:r>
            <a:r>
              <a:rPr lang="en-US" sz="2000" dirty="0" err="1" smtClean="0"/>
              <a:t>sembako</a:t>
            </a:r>
            <a:r>
              <a:rPr lang="en-US" sz="2000" dirty="0" smtClean="0"/>
              <a:t>, </a:t>
            </a:r>
            <a:r>
              <a:rPr lang="en-US" sz="2000" dirty="0" err="1" smtClean="0"/>
              <a:t>sedangkan</a:t>
            </a:r>
            <a:r>
              <a:rPr lang="en-US" sz="2000" dirty="0" smtClean="0"/>
              <a:t> </a:t>
            </a:r>
            <a:r>
              <a:rPr lang="en-US" sz="2000" dirty="0" err="1" smtClean="0"/>
              <a:t>ekonomi</a:t>
            </a:r>
            <a:r>
              <a:rPr lang="en-US" sz="2000" dirty="0" smtClean="0"/>
              <a:t> </a:t>
            </a:r>
            <a:r>
              <a:rPr lang="en-US" sz="2000" dirty="0" err="1" smtClean="0"/>
              <a:t>makro</a:t>
            </a:r>
            <a:r>
              <a:rPr lang="en-US" sz="2000" dirty="0" smtClean="0"/>
              <a:t> </a:t>
            </a:r>
            <a:r>
              <a:rPr lang="en-US" sz="2000" dirty="0" err="1" smtClean="0"/>
              <a:t>biaya</a:t>
            </a:r>
            <a:r>
              <a:rPr lang="en-US" sz="2000" dirty="0" smtClean="0"/>
              <a:t> </a:t>
            </a:r>
            <a:r>
              <a:rPr lang="en-US" sz="2000" dirty="0" err="1" smtClean="0"/>
              <a:t>produksi</a:t>
            </a:r>
            <a:r>
              <a:rPr lang="en-US" sz="2000" dirty="0" smtClean="0"/>
              <a:t> </a:t>
            </a:r>
            <a:r>
              <a:rPr lang="en-US" sz="2000" dirty="0" err="1" smtClean="0"/>
              <a:t>meningkat</a:t>
            </a:r>
            <a:r>
              <a:rPr lang="en-US" sz="2000" dirty="0" smtClean="0"/>
              <a:t> </a:t>
            </a:r>
            <a:r>
              <a:rPr lang="en-US" sz="2000" dirty="0" err="1" smtClean="0"/>
              <a:t>tahun</a:t>
            </a:r>
            <a:r>
              <a:rPr lang="en-US" sz="2000" dirty="0" smtClean="0"/>
              <a:t> </a:t>
            </a:r>
            <a:r>
              <a:rPr lang="en-US" sz="2000" dirty="0" err="1" smtClean="0"/>
              <a:t>ini</a:t>
            </a:r>
            <a:endParaRPr lang="en-US" sz="2000" dirty="0"/>
          </a:p>
        </p:txBody>
      </p:sp>
      <p:sp>
        <p:nvSpPr>
          <p:cNvPr id="6" name="Rectangle 5"/>
          <p:cNvSpPr/>
          <p:nvPr/>
        </p:nvSpPr>
        <p:spPr>
          <a:xfrm>
            <a:off x="76200" y="4038600"/>
            <a:ext cx="77724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2. </a:t>
            </a:r>
            <a:r>
              <a:rPr lang="en-US" sz="2000" dirty="0" err="1" smtClean="0"/>
              <a:t>Berikut</a:t>
            </a:r>
            <a:r>
              <a:rPr lang="en-US" sz="2000" dirty="0" smtClean="0"/>
              <a:t> </a:t>
            </a:r>
            <a:r>
              <a:rPr lang="en-US" sz="2000" dirty="0" err="1" smtClean="0"/>
              <a:t>adalah</a:t>
            </a:r>
            <a:r>
              <a:rPr lang="en-US" sz="2000" dirty="0" smtClean="0"/>
              <a:t> </a:t>
            </a:r>
            <a:r>
              <a:rPr lang="en-US" sz="2000" dirty="0" err="1" smtClean="0"/>
              <a:t>pernyataan</a:t>
            </a:r>
            <a:r>
              <a:rPr lang="en-US" sz="2000" dirty="0" smtClean="0"/>
              <a:t> positive economics </a:t>
            </a:r>
            <a:r>
              <a:rPr lang="en-US" sz="2000" dirty="0" err="1" smtClean="0"/>
              <a:t>yaitu</a:t>
            </a:r>
            <a:r>
              <a:rPr lang="en-US" sz="2000" dirty="0">
                <a:solidFill>
                  <a:srgbClr val="FFFF00"/>
                </a:solidFill>
              </a:rPr>
              <a:t> </a:t>
            </a:r>
            <a:r>
              <a:rPr lang="en-US" sz="2000" dirty="0" smtClean="0">
                <a:solidFill>
                  <a:srgbClr val="FFFF00"/>
                </a:solidFill>
              </a:rPr>
              <a:t>(SIMAK UI 2009)</a:t>
            </a:r>
          </a:p>
          <a:p>
            <a:pPr marL="457200" indent="-457200">
              <a:buAutoNum type="alphaUcPeriod"/>
            </a:pPr>
            <a:r>
              <a:rPr lang="en-US" sz="2000" dirty="0" err="1" smtClean="0">
                <a:solidFill>
                  <a:schemeClr val="bg1"/>
                </a:solidFill>
              </a:rPr>
              <a:t>Apabila</a:t>
            </a:r>
            <a:r>
              <a:rPr lang="en-US" sz="2000" dirty="0" smtClean="0">
                <a:solidFill>
                  <a:schemeClr val="bg1"/>
                </a:solidFill>
              </a:rPr>
              <a:t> </a:t>
            </a:r>
            <a:r>
              <a:rPr lang="en-US" sz="2000" dirty="0" err="1" smtClean="0">
                <a:solidFill>
                  <a:schemeClr val="bg1"/>
                </a:solidFill>
              </a:rPr>
              <a:t>produksi</a:t>
            </a:r>
            <a:r>
              <a:rPr lang="en-US" sz="2000" dirty="0" smtClean="0">
                <a:solidFill>
                  <a:schemeClr val="bg1"/>
                </a:solidFill>
              </a:rPr>
              <a:t> BBM </a:t>
            </a:r>
            <a:r>
              <a:rPr lang="en-US" sz="2000" dirty="0" err="1" smtClean="0">
                <a:solidFill>
                  <a:schemeClr val="bg1"/>
                </a:solidFill>
              </a:rPr>
              <a:t>turun</a:t>
            </a:r>
            <a:r>
              <a:rPr lang="en-US" sz="2000" dirty="0" smtClean="0">
                <a:solidFill>
                  <a:schemeClr val="bg1"/>
                </a:solidFill>
              </a:rPr>
              <a:t> </a:t>
            </a:r>
            <a:r>
              <a:rPr lang="en-US" sz="2000" dirty="0" err="1" smtClean="0">
                <a:solidFill>
                  <a:schemeClr val="bg1"/>
                </a:solidFill>
              </a:rPr>
              <a:t>maka</a:t>
            </a:r>
            <a:r>
              <a:rPr lang="en-US" sz="2000" dirty="0" smtClean="0">
                <a:solidFill>
                  <a:schemeClr val="bg1"/>
                </a:solidFill>
              </a:rPr>
              <a:t> </a:t>
            </a:r>
            <a:r>
              <a:rPr lang="en-US" sz="2000" dirty="0" err="1" smtClean="0">
                <a:solidFill>
                  <a:schemeClr val="bg1"/>
                </a:solidFill>
              </a:rPr>
              <a:t>harga</a:t>
            </a:r>
            <a:r>
              <a:rPr lang="en-US" sz="2000" dirty="0" smtClean="0">
                <a:solidFill>
                  <a:schemeClr val="bg1"/>
                </a:solidFill>
              </a:rPr>
              <a:t> </a:t>
            </a:r>
            <a:r>
              <a:rPr lang="en-US" sz="2000" dirty="0" err="1" smtClean="0">
                <a:solidFill>
                  <a:schemeClr val="bg1"/>
                </a:solidFill>
              </a:rPr>
              <a:t>akan</a:t>
            </a:r>
            <a:r>
              <a:rPr lang="en-US" sz="2000" dirty="0" smtClean="0">
                <a:solidFill>
                  <a:schemeClr val="bg1"/>
                </a:solidFill>
              </a:rPr>
              <a:t> </a:t>
            </a:r>
            <a:r>
              <a:rPr lang="en-US" sz="2000" dirty="0" err="1" smtClean="0">
                <a:solidFill>
                  <a:schemeClr val="bg1"/>
                </a:solidFill>
              </a:rPr>
              <a:t>naik</a:t>
            </a:r>
            <a:endParaRPr lang="en-US" sz="2000" dirty="0" smtClean="0">
              <a:solidFill>
                <a:schemeClr val="bg1"/>
              </a:solidFill>
            </a:endParaRPr>
          </a:p>
          <a:p>
            <a:pPr marL="457200" indent="-457200">
              <a:buAutoNum type="alphaUcPeriod"/>
            </a:pPr>
            <a:r>
              <a:rPr lang="en-US" sz="2000" dirty="0" err="1" smtClean="0">
                <a:solidFill>
                  <a:schemeClr val="bg1"/>
                </a:solidFill>
              </a:rPr>
              <a:t>Subsidi</a:t>
            </a:r>
            <a:r>
              <a:rPr lang="en-US" sz="2000" dirty="0" smtClean="0">
                <a:solidFill>
                  <a:schemeClr val="bg1"/>
                </a:solidFill>
              </a:rPr>
              <a:t> </a:t>
            </a:r>
            <a:r>
              <a:rPr lang="en-US" sz="2000" dirty="0" err="1" smtClean="0">
                <a:solidFill>
                  <a:schemeClr val="bg1"/>
                </a:solidFill>
              </a:rPr>
              <a:t>harus</a:t>
            </a:r>
            <a:r>
              <a:rPr lang="en-US" sz="2000" dirty="0" smtClean="0">
                <a:solidFill>
                  <a:schemeClr val="bg1"/>
                </a:solidFill>
              </a:rPr>
              <a:t> </a:t>
            </a:r>
            <a:r>
              <a:rPr lang="en-US" sz="2000" dirty="0" err="1" smtClean="0">
                <a:solidFill>
                  <a:schemeClr val="bg1"/>
                </a:solidFill>
              </a:rPr>
              <a:t>ditingkatkan</a:t>
            </a:r>
            <a:r>
              <a:rPr lang="en-US" sz="2000" dirty="0" smtClean="0">
                <a:solidFill>
                  <a:schemeClr val="bg1"/>
                </a:solidFill>
              </a:rPr>
              <a:t> agar </a:t>
            </a:r>
            <a:r>
              <a:rPr lang="en-US" sz="2000" dirty="0" err="1" smtClean="0">
                <a:solidFill>
                  <a:schemeClr val="bg1"/>
                </a:solidFill>
              </a:rPr>
              <a:t>harga</a:t>
            </a:r>
            <a:r>
              <a:rPr lang="en-US" sz="2000" dirty="0" smtClean="0">
                <a:solidFill>
                  <a:schemeClr val="bg1"/>
                </a:solidFill>
              </a:rPr>
              <a:t> BBM </a:t>
            </a:r>
            <a:r>
              <a:rPr lang="en-US" sz="2000" dirty="0" err="1" smtClean="0">
                <a:solidFill>
                  <a:schemeClr val="bg1"/>
                </a:solidFill>
              </a:rPr>
              <a:t>tetap</a:t>
            </a:r>
            <a:r>
              <a:rPr lang="en-US" sz="2000" dirty="0" smtClean="0">
                <a:solidFill>
                  <a:schemeClr val="bg1"/>
                </a:solidFill>
              </a:rPr>
              <a:t> </a:t>
            </a:r>
            <a:r>
              <a:rPr lang="en-US" sz="2000" dirty="0" err="1" smtClean="0">
                <a:solidFill>
                  <a:schemeClr val="bg1"/>
                </a:solidFill>
              </a:rPr>
              <a:t>murah</a:t>
            </a:r>
            <a:endParaRPr lang="en-US" sz="2000" dirty="0" smtClean="0">
              <a:solidFill>
                <a:schemeClr val="bg1"/>
              </a:solidFill>
            </a:endParaRPr>
          </a:p>
          <a:p>
            <a:pPr marL="457200" indent="-457200">
              <a:buAutoNum type="alphaUcPeriod"/>
            </a:pPr>
            <a:r>
              <a:rPr lang="en-US" sz="2000" dirty="0" err="1" smtClean="0">
                <a:solidFill>
                  <a:schemeClr val="bg1"/>
                </a:solidFill>
              </a:rPr>
              <a:t>Sebaiknya</a:t>
            </a:r>
            <a:r>
              <a:rPr lang="en-US" sz="2000" dirty="0" smtClean="0">
                <a:solidFill>
                  <a:schemeClr val="bg1"/>
                </a:solidFill>
              </a:rPr>
              <a:t> </a:t>
            </a:r>
            <a:r>
              <a:rPr lang="en-US" sz="2000" dirty="0" err="1" smtClean="0">
                <a:solidFill>
                  <a:schemeClr val="bg1"/>
                </a:solidFill>
              </a:rPr>
              <a:t>pemerintah</a:t>
            </a:r>
            <a:r>
              <a:rPr lang="en-US" sz="2000" dirty="0" smtClean="0">
                <a:solidFill>
                  <a:schemeClr val="bg1"/>
                </a:solidFill>
              </a:rPr>
              <a:t> </a:t>
            </a:r>
            <a:r>
              <a:rPr lang="en-US" sz="2000" dirty="0" err="1" smtClean="0">
                <a:solidFill>
                  <a:schemeClr val="bg1"/>
                </a:solidFill>
              </a:rPr>
              <a:t>mengurangi</a:t>
            </a:r>
            <a:r>
              <a:rPr lang="en-US" sz="2000" dirty="0" smtClean="0">
                <a:solidFill>
                  <a:schemeClr val="bg1"/>
                </a:solidFill>
              </a:rPr>
              <a:t> </a:t>
            </a:r>
            <a:r>
              <a:rPr lang="en-US" sz="2000" dirty="0" err="1" smtClean="0">
                <a:solidFill>
                  <a:schemeClr val="bg1"/>
                </a:solidFill>
              </a:rPr>
              <a:t>impor</a:t>
            </a:r>
            <a:r>
              <a:rPr lang="en-US" sz="2000" dirty="0" smtClean="0">
                <a:solidFill>
                  <a:schemeClr val="bg1"/>
                </a:solidFill>
              </a:rPr>
              <a:t> </a:t>
            </a:r>
            <a:r>
              <a:rPr lang="en-US" sz="2000" dirty="0" err="1" smtClean="0">
                <a:solidFill>
                  <a:schemeClr val="bg1"/>
                </a:solidFill>
              </a:rPr>
              <a:t>beras</a:t>
            </a:r>
            <a:r>
              <a:rPr lang="en-US" sz="2000" dirty="0" smtClean="0">
                <a:solidFill>
                  <a:schemeClr val="bg1"/>
                </a:solidFill>
              </a:rPr>
              <a:t> agar </a:t>
            </a:r>
            <a:r>
              <a:rPr lang="en-US" sz="2000" dirty="0" err="1" smtClean="0">
                <a:solidFill>
                  <a:schemeClr val="bg1"/>
                </a:solidFill>
              </a:rPr>
              <a:t>petani</a:t>
            </a:r>
            <a:r>
              <a:rPr lang="en-US" sz="2000" dirty="0" smtClean="0">
                <a:solidFill>
                  <a:schemeClr val="bg1"/>
                </a:solidFill>
              </a:rPr>
              <a:t> </a:t>
            </a:r>
            <a:r>
              <a:rPr lang="en-US" sz="2000" dirty="0" err="1" smtClean="0">
                <a:solidFill>
                  <a:schemeClr val="bg1"/>
                </a:solidFill>
              </a:rPr>
              <a:t>dalam</a:t>
            </a:r>
            <a:r>
              <a:rPr lang="en-US" sz="2000" dirty="0" smtClean="0">
                <a:solidFill>
                  <a:schemeClr val="bg1"/>
                </a:solidFill>
              </a:rPr>
              <a:t> </a:t>
            </a:r>
            <a:r>
              <a:rPr lang="en-US" sz="2000" dirty="0" err="1" smtClean="0">
                <a:solidFill>
                  <a:schemeClr val="bg1"/>
                </a:solidFill>
              </a:rPr>
              <a:t>negeri</a:t>
            </a:r>
            <a:r>
              <a:rPr lang="en-US" sz="2000" dirty="0" smtClean="0">
                <a:solidFill>
                  <a:schemeClr val="bg1"/>
                </a:solidFill>
              </a:rPr>
              <a:t> </a:t>
            </a:r>
            <a:r>
              <a:rPr lang="en-US" sz="2000" dirty="0" err="1" smtClean="0">
                <a:solidFill>
                  <a:schemeClr val="bg1"/>
                </a:solidFill>
              </a:rPr>
              <a:t>sejahtera</a:t>
            </a:r>
            <a:endParaRPr lang="en-US" sz="2000" dirty="0" smtClean="0">
              <a:solidFill>
                <a:schemeClr val="bg1"/>
              </a:solidFill>
            </a:endParaRPr>
          </a:p>
          <a:p>
            <a:pPr marL="457200" indent="-457200">
              <a:buAutoNum type="alphaUcPeriod"/>
            </a:pPr>
            <a:r>
              <a:rPr lang="en-US" sz="2000" dirty="0" err="1" smtClean="0">
                <a:solidFill>
                  <a:schemeClr val="bg1"/>
                </a:solidFill>
              </a:rPr>
              <a:t>Pemerintah</a:t>
            </a:r>
            <a:r>
              <a:rPr lang="en-US" sz="2000" dirty="0" smtClean="0">
                <a:solidFill>
                  <a:schemeClr val="bg1"/>
                </a:solidFill>
              </a:rPr>
              <a:t> </a:t>
            </a:r>
            <a:r>
              <a:rPr lang="en-US" sz="2000" dirty="0" err="1" smtClean="0">
                <a:solidFill>
                  <a:schemeClr val="bg1"/>
                </a:solidFill>
              </a:rPr>
              <a:t>sebaiknya</a:t>
            </a:r>
            <a:r>
              <a:rPr lang="en-US" sz="2000" dirty="0" smtClean="0">
                <a:solidFill>
                  <a:schemeClr val="bg1"/>
                </a:solidFill>
              </a:rPr>
              <a:t> </a:t>
            </a:r>
            <a:r>
              <a:rPr lang="en-US" sz="2000" dirty="0" err="1" smtClean="0">
                <a:solidFill>
                  <a:schemeClr val="bg1"/>
                </a:solidFill>
              </a:rPr>
              <a:t>sering</a:t>
            </a:r>
            <a:r>
              <a:rPr lang="en-US" sz="2000" dirty="0" smtClean="0">
                <a:solidFill>
                  <a:schemeClr val="bg1"/>
                </a:solidFill>
              </a:rPr>
              <a:t> </a:t>
            </a:r>
            <a:r>
              <a:rPr lang="en-US" sz="2000" dirty="0" err="1" smtClean="0">
                <a:solidFill>
                  <a:schemeClr val="bg1"/>
                </a:solidFill>
              </a:rPr>
              <a:t>mengadakan</a:t>
            </a:r>
            <a:r>
              <a:rPr lang="en-US" sz="2000" dirty="0" smtClean="0">
                <a:solidFill>
                  <a:schemeClr val="bg1"/>
                </a:solidFill>
              </a:rPr>
              <a:t> </a:t>
            </a:r>
            <a:r>
              <a:rPr lang="en-US" sz="2000" dirty="0" err="1" smtClean="0">
                <a:solidFill>
                  <a:schemeClr val="bg1"/>
                </a:solidFill>
              </a:rPr>
              <a:t>operasi</a:t>
            </a:r>
            <a:r>
              <a:rPr lang="en-US" sz="2000" dirty="0" smtClean="0">
                <a:solidFill>
                  <a:schemeClr val="bg1"/>
                </a:solidFill>
              </a:rPr>
              <a:t> </a:t>
            </a:r>
            <a:r>
              <a:rPr lang="en-US" sz="2000" dirty="0" err="1" smtClean="0">
                <a:solidFill>
                  <a:schemeClr val="bg1"/>
                </a:solidFill>
              </a:rPr>
              <a:t>pasar</a:t>
            </a:r>
            <a:r>
              <a:rPr lang="en-US" sz="2000" dirty="0" smtClean="0">
                <a:solidFill>
                  <a:schemeClr val="bg1"/>
                </a:solidFill>
              </a:rPr>
              <a:t> agar </a:t>
            </a:r>
            <a:r>
              <a:rPr lang="en-US" sz="2000" dirty="0" err="1" smtClean="0">
                <a:solidFill>
                  <a:schemeClr val="bg1"/>
                </a:solidFill>
              </a:rPr>
              <a:t>harga</a:t>
            </a:r>
            <a:r>
              <a:rPr lang="en-US" sz="2000" dirty="0" smtClean="0">
                <a:solidFill>
                  <a:schemeClr val="bg1"/>
                </a:solidFill>
              </a:rPr>
              <a:t> </a:t>
            </a:r>
            <a:r>
              <a:rPr lang="en-US" sz="2000" dirty="0" err="1" smtClean="0">
                <a:solidFill>
                  <a:schemeClr val="bg1"/>
                </a:solidFill>
              </a:rPr>
              <a:t>stabil</a:t>
            </a:r>
            <a:endParaRPr lang="en-US" sz="2000" dirty="0" smtClean="0">
              <a:solidFill>
                <a:schemeClr val="bg1"/>
              </a:solidFill>
            </a:endParaRPr>
          </a:p>
          <a:p>
            <a:pPr marL="457200" indent="-457200">
              <a:buAutoNum type="alphaUcPeriod"/>
            </a:pPr>
            <a:r>
              <a:rPr lang="en-US" sz="2000" dirty="0" err="1" smtClean="0">
                <a:solidFill>
                  <a:schemeClr val="bg1"/>
                </a:solidFill>
              </a:rPr>
              <a:t>Untuk</a:t>
            </a:r>
            <a:r>
              <a:rPr lang="en-US" sz="2000" dirty="0" smtClean="0">
                <a:solidFill>
                  <a:schemeClr val="bg1"/>
                </a:solidFill>
              </a:rPr>
              <a:t> </a:t>
            </a:r>
            <a:r>
              <a:rPr lang="en-US" sz="2000" dirty="0" err="1" smtClean="0">
                <a:solidFill>
                  <a:schemeClr val="bg1"/>
                </a:solidFill>
              </a:rPr>
              <a:t>mengurangi</a:t>
            </a:r>
            <a:r>
              <a:rPr lang="en-US" sz="2000" dirty="0" smtClean="0">
                <a:solidFill>
                  <a:schemeClr val="bg1"/>
                </a:solidFill>
              </a:rPr>
              <a:t> </a:t>
            </a:r>
            <a:r>
              <a:rPr lang="en-US" sz="2000" dirty="0" err="1" smtClean="0">
                <a:solidFill>
                  <a:schemeClr val="bg1"/>
                </a:solidFill>
              </a:rPr>
              <a:t>pengangguran</a:t>
            </a:r>
            <a:r>
              <a:rPr lang="en-US" sz="2000" dirty="0" smtClean="0">
                <a:solidFill>
                  <a:schemeClr val="bg1"/>
                </a:solidFill>
              </a:rPr>
              <a:t>, </a:t>
            </a:r>
            <a:r>
              <a:rPr lang="en-US" sz="2000" dirty="0" err="1" smtClean="0">
                <a:solidFill>
                  <a:schemeClr val="bg1"/>
                </a:solidFill>
              </a:rPr>
              <a:t>seharusnya</a:t>
            </a:r>
            <a:r>
              <a:rPr lang="en-US" sz="2000" dirty="0" smtClean="0">
                <a:solidFill>
                  <a:schemeClr val="bg1"/>
                </a:solidFill>
              </a:rPr>
              <a:t> </a:t>
            </a:r>
            <a:r>
              <a:rPr lang="en-US" sz="2000" dirty="0" err="1" smtClean="0">
                <a:solidFill>
                  <a:schemeClr val="bg1"/>
                </a:solidFill>
              </a:rPr>
              <a:t>pemerintah</a:t>
            </a:r>
            <a:r>
              <a:rPr lang="en-US" sz="2000" dirty="0" smtClean="0">
                <a:solidFill>
                  <a:schemeClr val="bg1"/>
                </a:solidFill>
              </a:rPr>
              <a:t> </a:t>
            </a:r>
            <a:r>
              <a:rPr lang="en-US" sz="2000" dirty="0" err="1" smtClean="0">
                <a:solidFill>
                  <a:schemeClr val="bg1"/>
                </a:solidFill>
              </a:rPr>
              <a:t>mengadakan</a:t>
            </a:r>
            <a:r>
              <a:rPr lang="en-US" sz="2000" dirty="0" smtClean="0">
                <a:solidFill>
                  <a:schemeClr val="bg1"/>
                </a:solidFill>
              </a:rPr>
              <a:t> program </a:t>
            </a:r>
            <a:r>
              <a:rPr lang="en-US" sz="2000" dirty="0" err="1" smtClean="0">
                <a:solidFill>
                  <a:schemeClr val="bg1"/>
                </a:solidFill>
              </a:rPr>
              <a:t>padat</a:t>
            </a:r>
            <a:r>
              <a:rPr lang="en-US" sz="2000" dirty="0" smtClean="0">
                <a:solidFill>
                  <a:schemeClr val="bg1"/>
                </a:solidFill>
              </a:rPr>
              <a:t> </a:t>
            </a:r>
            <a:r>
              <a:rPr lang="en-US" sz="2000" dirty="0" err="1" smtClean="0">
                <a:solidFill>
                  <a:schemeClr val="bg1"/>
                </a:solidFill>
              </a:rPr>
              <a:t>karya</a:t>
            </a:r>
            <a:endParaRPr lang="en-US" sz="2000" dirty="0" smtClean="0">
              <a:solidFill>
                <a:schemeClr val="bg1"/>
              </a:solidFill>
            </a:endParaRPr>
          </a:p>
        </p:txBody>
      </p:sp>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0" y="152400"/>
            <a:ext cx="7772400" cy="1066800"/>
          </a:xfrm>
          <a:solidFill>
            <a:schemeClr val="accent2">
              <a:lumMod val="20000"/>
              <a:lumOff val="80000"/>
            </a:schemeClr>
          </a:solid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txBody>
          <a:bodyPr>
            <a:normAutofit fontScale="90000"/>
          </a:bodyPr>
          <a:lstStyle/>
          <a:p>
            <a:pPr algn="ctr"/>
            <a:r>
              <a:rPr lang="en-US" sz="3600" dirty="0">
                <a:solidFill>
                  <a:srgbClr val="FF0000"/>
                </a:solidFill>
              </a:rPr>
              <a:t>PENDAPATAN NASIONAL</a:t>
            </a:r>
            <a:br>
              <a:rPr lang="en-US" sz="3600" dirty="0">
                <a:solidFill>
                  <a:srgbClr val="FF0000"/>
                </a:solidFill>
              </a:rPr>
            </a:br>
            <a:r>
              <a:rPr lang="en-US" sz="3600" dirty="0">
                <a:solidFill>
                  <a:srgbClr val="FF0000"/>
                </a:solidFill>
              </a:rPr>
              <a:t>(NATIONAL INCOME)</a:t>
            </a:r>
          </a:p>
        </p:txBody>
      </p:sp>
      <p:sp>
        <p:nvSpPr>
          <p:cNvPr id="5123" name="Rectangle 3"/>
          <p:cNvSpPr>
            <a:spLocks noGrp="1" noChangeArrowheads="1"/>
          </p:cNvSpPr>
          <p:nvPr>
            <p:ph type="body" idx="1"/>
          </p:nvPr>
        </p:nvSpPr>
        <p:spPr/>
        <p:txBody>
          <a:bodyPr/>
          <a:lstStyle/>
          <a:p>
            <a:pPr>
              <a:buNone/>
              <a:tabLst>
                <a:tab pos="7715250" algn="l"/>
              </a:tabLst>
            </a:pPr>
            <a:r>
              <a:rPr lang="en-US" dirty="0" smtClean="0">
                <a:solidFill>
                  <a:srgbClr val="FFFF00"/>
                </a:solidFill>
              </a:rPr>
              <a:t>	</a:t>
            </a:r>
            <a:r>
              <a:rPr lang="en-US" dirty="0" err="1" smtClean="0">
                <a:solidFill>
                  <a:srgbClr val="FFFF00"/>
                </a:solidFill>
              </a:rPr>
              <a:t>Pendapatan</a:t>
            </a:r>
            <a:r>
              <a:rPr lang="en-US" dirty="0" smtClean="0">
                <a:solidFill>
                  <a:srgbClr val="FFFF00"/>
                </a:solidFill>
              </a:rPr>
              <a:t> </a:t>
            </a:r>
            <a:r>
              <a:rPr lang="en-US" dirty="0">
                <a:solidFill>
                  <a:srgbClr val="FFFF00"/>
                </a:solidFill>
              </a:rPr>
              <a:t>yang </a:t>
            </a:r>
            <a:r>
              <a:rPr lang="en-US" dirty="0" err="1">
                <a:solidFill>
                  <a:srgbClr val="FFFF00"/>
                </a:solidFill>
              </a:rPr>
              <a:t>diterima</a:t>
            </a:r>
            <a:r>
              <a:rPr lang="en-US" dirty="0">
                <a:solidFill>
                  <a:srgbClr val="FFFF00"/>
                </a:solidFill>
              </a:rPr>
              <a:t> </a:t>
            </a:r>
            <a:r>
              <a:rPr lang="en-US" dirty="0" err="1">
                <a:solidFill>
                  <a:srgbClr val="FFFF00"/>
                </a:solidFill>
              </a:rPr>
              <a:t>oleh</a:t>
            </a:r>
            <a:r>
              <a:rPr lang="en-US" dirty="0">
                <a:solidFill>
                  <a:srgbClr val="FFFF00"/>
                </a:solidFill>
              </a:rPr>
              <a:t> </a:t>
            </a:r>
            <a:r>
              <a:rPr lang="en-US" dirty="0" err="1">
                <a:solidFill>
                  <a:srgbClr val="FFFF00"/>
                </a:solidFill>
              </a:rPr>
              <a:t>suatu</a:t>
            </a:r>
            <a:r>
              <a:rPr lang="en-US" dirty="0">
                <a:solidFill>
                  <a:srgbClr val="FFFF00"/>
                </a:solidFill>
              </a:rPr>
              <a:t> </a:t>
            </a:r>
            <a:r>
              <a:rPr lang="en-US" dirty="0" err="1">
                <a:solidFill>
                  <a:srgbClr val="FFFF00"/>
                </a:solidFill>
              </a:rPr>
              <a:t>negara</a:t>
            </a:r>
            <a:r>
              <a:rPr lang="en-US" dirty="0">
                <a:solidFill>
                  <a:srgbClr val="FFFF00"/>
                </a:solidFill>
              </a:rPr>
              <a:t> </a:t>
            </a:r>
            <a:r>
              <a:rPr lang="en-US" dirty="0" err="1">
                <a:solidFill>
                  <a:srgbClr val="FFFF00"/>
                </a:solidFill>
              </a:rPr>
              <a:t>selama</a:t>
            </a:r>
            <a:r>
              <a:rPr lang="en-US" dirty="0">
                <a:solidFill>
                  <a:srgbClr val="FFFF00"/>
                </a:solidFill>
              </a:rPr>
              <a:t> </a:t>
            </a:r>
            <a:r>
              <a:rPr lang="en-US" dirty="0" err="1">
                <a:solidFill>
                  <a:srgbClr val="FFFF00"/>
                </a:solidFill>
              </a:rPr>
              <a:t>satu</a:t>
            </a:r>
            <a:r>
              <a:rPr lang="en-US" dirty="0">
                <a:solidFill>
                  <a:srgbClr val="FFFF00"/>
                </a:solidFill>
              </a:rPr>
              <a:t> </a:t>
            </a:r>
            <a:r>
              <a:rPr lang="en-US" dirty="0" err="1">
                <a:solidFill>
                  <a:srgbClr val="FFFF00"/>
                </a:solidFill>
              </a:rPr>
              <a:t>tahun</a:t>
            </a:r>
            <a:r>
              <a:rPr lang="en-US" dirty="0">
                <a:solidFill>
                  <a:srgbClr val="FFFF00"/>
                </a:solidFill>
              </a:rPr>
              <a:t> yang </a:t>
            </a:r>
            <a:r>
              <a:rPr lang="en-US" dirty="0" err="1">
                <a:solidFill>
                  <a:srgbClr val="FFFF00"/>
                </a:solidFill>
              </a:rPr>
              <a:t>diukur</a:t>
            </a:r>
            <a:r>
              <a:rPr lang="en-US" dirty="0">
                <a:solidFill>
                  <a:srgbClr val="FFFF00"/>
                </a:solidFill>
              </a:rPr>
              <a:t> </a:t>
            </a:r>
            <a:r>
              <a:rPr lang="en-US" dirty="0" err="1">
                <a:solidFill>
                  <a:srgbClr val="FFFF00"/>
                </a:solidFill>
              </a:rPr>
              <a:t>dengan</a:t>
            </a:r>
            <a:r>
              <a:rPr lang="en-US" dirty="0">
                <a:solidFill>
                  <a:srgbClr val="FFFF00"/>
                </a:solidFill>
              </a:rPr>
              <a:t> </a:t>
            </a:r>
            <a:r>
              <a:rPr lang="en-US" dirty="0" err="1">
                <a:solidFill>
                  <a:srgbClr val="FFFF00"/>
                </a:solidFill>
              </a:rPr>
              <a:t>nilai</a:t>
            </a:r>
            <a:r>
              <a:rPr lang="en-US" dirty="0">
                <a:solidFill>
                  <a:srgbClr val="FFFF00"/>
                </a:solidFill>
              </a:rPr>
              <a:t> </a:t>
            </a:r>
            <a:r>
              <a:rPr lang="en-US" dirty="0" err="1">
                <a:solidFill>
                  <a:srgbClr val="FFFF00"/>
                </a:solidFill>
              </a:rPr>
              <a:t>uang</a:t>
            </a:r>
            <a:endParaRPr lang="en-US" dirty="0">
              <a:solidFill>
                <a:srgbClr val="FFFF00"/>
              </a:solidFill>
            </a:endParaRPr>
          </a:p>
        </p:txBody>
      </p:sp>
      <p:pic>
        <p:nvPicPr>
          <p:cNvPr id="5124" name="Picture 4" descr="MBIZ011"/>
          <p:cNvPicPr>
            <a:picLocks noChangeAspect="1" noChangeArrowheads="1"/>
          </p:cNvPicPr>
          <p:nvPr/>
        </p:nvPicPr>
        <p:blipFill>
          <a:blip r:embed="rId2"/>
          <a:srcRect/>
          <a:stretch>
            <a:fillRect/>
          </a:stretch>
        </p:blipFill>
        <p:spPr bwMode="auto">
          <a:xfrm>
            <a:off x="4343400" y="2967038"/>
            <a:ext cx="4114800" cy="3497262"/>
          </a:xfrm>
          <a:prstGeom prst="rect">
            <a:avLst/>
          </a:prstGeom>
          <a:noFill/>
        </p:spPr>
      </p:pic>
      <p:sp>
        <p:nvSpPr>
          <p:cNvPr id="5125" name="AutoShape 5"/>
          <p:cNvSpPr>
            <a:spLocks noChangeArrowheads="1"/>
          </p:cNvSpPr>
          <p:nvPr/>
        </p:nvSpPr>
        <p:spPr bwMode="auto">
          <a:xfrm>
            <a:off x="6705600" y="2667000"/>
            <a:ext cx="2438400" cy="1066800"/>
          </a:xfrm>
          <a:prstGeom prst="cloudCallout">
            <a:avLst>
              <a:gd name="adj1" fmla="val -43750"/>
              <a:gd name="adj2" fmla="val 70000"/>
            </a:avLst>
          </a:prstGeom>
          <a:noFill/>
          <a:ln w="19050">
            <a:solidFill>
              <a:srgbClr val="00FFFF"/>
            </a:solidFill>
            <a:round/>
            <a:headEnd/>
            <a:tailEnd/>
          </a:ln>
          <a:effectLst/>
        </p:spPr>
        <p:txBody>
          <a:bodyPr/>
          <a:lstStyle/>
          <a:p>
            <a:pPr algn="ctr" eaLnBrk="1" hangingPunct="1"/>
            <a:r>
              <a:rPr lang="en-US">
                <a:solidFill>
                  <a:srgbClr val="FFFF00"/>
                </a:solidFill>
              </a:rPr>
              <a:t>Money….</a:t>
            </a:r>
          </a:p>
        </p:txBody>
      </p:sp>
      <p:sp>
        <p:nvSpPr>
          <p:cNvPr id="6" name="Action Button: Home 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slide(fromBottom)">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slide(fromBottom)">
                                      <p:cBhvr>
                                        <p:cTn id="12" dur="500"/>
                                        <p:tgtEl>
                                          <p:spTgt spid="5123">
                                            <p:txEl>
                                              <p:pRg st="0" end="0"/>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slide(fromBottom)">
                                      <p:cBhvr>
                                        <p:cTn id="15" dur="500"/>
                                        <p:tgtEl>
                                          <p:spTgt spid="5124"/>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125"/>
                                        </p:tgtEl>
                                        <p:attrNameLst>
                                          <p:attrName>style.visibility</p:attrName>
                                        </p:attrNameLst>
                                      </p:cBhvr>
                                      <p:to>
                                        <p:strVal val="visible"/>
                                      </p:to>
                                    </p:set>
                                    <p:animEffect transition="in" filter="slide(fromBottom)">
                                      <p:cBhvr>
                                        <p:cTn id="18"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5"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143000" y="304800"/>
            <a:ext cx="6781800" cy="1143000"/>
          </a:xfrm>
        </p:spPr>
        <p:txBody>
          <a:bodyPr/>
          <a:lstStyle/>
          <a:p>
            <a:pPr>
              <a:tabLst>
                <a:tab pos="914400" algn="l"/>
              </a:tabLst>
            </a:pPr>
            <a:r>
              <a:rPr lang="en-US" sz="3400" dirty="0" err="1" smtClean="0">
                <a:solidFill>
                  <a:srgbClr val="00FF99"/>
                </a:solidFill>
              </a:rPr>
              <a:t>Tujuan</a:t>
            </a:r>
            <a:r>
              <a:rPr lang="en-US" sz="3400" dirty="0" smtClean="0">
                <a:solidFill>
                  <a:srgbClr val="00FF99"/>
                </a:solidFill>
              </a:rPr>
              <a:t> </a:t>
            </a:r>
            <a:r>
              <a:rPr lang="en-US" sz="3400" dirty="0" err="1" smtClean="0">
                <a:solidFill>
                  <a:srgbClr val="00FF99"/>
                </a:solidFill>
              </a:rPr>
              <a:t>dan</a:t>
            </a:r>
            <a:r>
              <a:rPr lang="en-US" sz="3400" dirty="0" smtClean="0">
                <a:solidFill>
                  <a:srgbClr val="00FF99"/>
                </a:solidFill>
              </a:rPr>
              <a:t> </a:t>
            </a:r>
            <a:r>
              <a:rPr lang="en-US" sz="3400" dirty="0" err="1" smtClean="0">
                <a:solidFill>
                  <a:srgbClr val="00FF99"/>
                </a:solidFill>
              </a:rPr>
              <a:t>manfaat</a:t>
            </a:r>
            <a:r>
              <a:rPr lang="en-US" sz="3400" dirty="0" smtClean="0">
                <a:solidFill>
                  <a:srgbClr val="00FF99"/>
                </a:solidFill>
              </a:rPr>
              <a:t> </a:t>
            </a:r>
            <a:r>
              <a:rPr lang="en-US" sz="3400" dirty="0" err="1" smtClean="0">
                <a:solidFill>
                  <a:srgbClr val="00FF99"/>
                </a:solidFill>
              </a:rPr>
              <a:t>mempelajari</a:t>
            </a:r>
            <a:r>
              <a:rPr lang="en-US" sz="3400" dirty="0" smtClean="0">
                <a:solidFill>
                  <a:srgbClr val="00FF99"/>
                </a:solidFill>
              </a:rPr>
              <a:t> </a:t>
            </a:r>
            <a:r>
              <a:rPr lang="en-US" sz="3400" dirty="0" err="1" smtClean="0">
                <a:solidFill>
                  <a:srgbClr val="00FF99"/>
                </a:solidFill>
              </a:rPr>
              <a:t>Pendapatan</a:t>
            </a:r>
            <a:r>
              <a:rPr lang="en-US" sz="3400" dirty="0" smtClean="0">
                <a:solidFill>
                  <a:srgbClr val="00FF99"/>
                </a:solidFill>
              </a:rPr>
              <a:t> </a:t>
            </a:r>
            <a:r>
              <a:rPr lang="en-US" sz="3400" dirty="0" err="1" smtClean="0">
                <a:solidFill>
                  <a:srgbClr val="00FF99"/>
                </a:solidFill>
              </a:rPr>
              <a:t>Nasional</a:t>
            </a:r>
            <a:endParaRPr lang="en-US" sz="3400" dirty="0">
              <a:solidFill>
                <a:srgbClr val="00FF99"/>
              </a:solidFill>
            </a:endParaRPr>
          </a:p>
        </p:txBody>
      </p:sp>
      <p:sp>
        <p:nvSpPr>
          <p:cNvPr id="22531" name="Rectangle 3"/>
          <p:cNvSpPr>
            <a:spLocks noGrp="1" noChangeArrowheads="1"/>
          </p:cNvSpPr>
          <p:nvPr>
            <p:ph type="body" sz="half" idx="1"/>
          </p:nvPr>
        </p:nvSpPr>
        <p:spPr>
          <a:xfrm>
            <a:off x="457200" y="1600200"/>
            <a:ext cx="4038600" cy="4648200"/>
          </a:xfrm>
        </p:spPr>
        <p:txBody>
          <a:bodyPr>
            <a:noAutofit/>
          </a:bodyPr>
          <a:lstStyle/>
          <a:p>
            <a:pPr marL="609600" indent="-609600">
              <a:lnSpc>
                <a:spcPct val="80000"/>
              </a:lnSpc>
              <a:buFont typeface="Wingdings" pitchFamily="2" charset="2"/>
              <a:buNone/>
            </a:pPr>
            <a:r>
              <a:rPr lang="en-US" sz="2200" b="1" dirty="0" err="1">
                <a:solidFill>
                  <a:srgbClr val="FFFF00"/>
                </a:solidFill>
              </a:rPr>
              <a:t>Tujuan</a:t>
            </a:r>
            <a:r>
              <a:rPr lang="en-US" sz="2200" b="1" dirty="0">
                <a:solidFill>
                  <a:srgbClr val="FFFF00"/>
                </a:solidFill>
              </a:rPr>
              <a:t> </a:t>
            </a:r>
            <a:r>
              <a:rPr lang="en-US" sz="2200" b="1" dirty="0" err="1">
                <a:solidFill>
                  <a:srgbClr val="FFFF00"/>
                </a:solidFill>
              </a:rPr>
              <a:t>untuk</a:t>
            </a:r>
            <a:r>
              <a:rPr lang="en-US" sz="2200" b="1" dirty="0">
                <a:solidFill>
                  <a:srgbClr val="FFFF00"/>
                </a:solidFill>
              </a:rPr>
              <a:t> :</a:t>
            </a:r>
          </a:p>
          <a:p>
            <a:pPr marL="609600" indent="-609600">
              <a:lnSpc>
                <a:spcPct val="80000"/>
              </a:lnSpc>
              <a:buFont typeface="Wingdings" pitchFamily="2" charset="2"/>
              <a:buAutoNum type="arabicPeriod"/>
            </a:pPr>
            <a:r>
              <a:rPr lang="en-US" sz="2200" dirty="0" err="1">
                <a:solidFill>
                  <a:srgbClr val="00FFFF"/>
                </a:solidFill>
              </a:rPr>
              <a:t>Mengetahui</a:t>
            </a:r>
            <a:r>
              <a:rPr lang="en-US" sz="2200" dirty="0">
                <a:solidFill>
                  <a:srgbClr val="00FFFF"/>
                </a:solidFill>
              </a:rPr>
              <a:t> </a:t>
            </a:r>
            <a:r>
              <a:rPr lang="en-US" sz="2200" dirty="0" err="1">
                <a:solidFill>
                  <a:srgbClr val="00FFFF"/>
                </a:solidFill>
              </a:rPr>
              <a:t>kemampuan</a:t>
            </a:r>
            <a:r>
              <a:rPr lang="en-US" sz="2200" dirty="0">
                <a:solidFill>
                  <a:srgbClr val="00FFFF"/>
                </a:solidFill>
              </a:rPr>
              <a:t> </a:t>
            </a:r>
            <a:r>
              <a:rPr lang="en-US" sz="2200" dirty="0" err="1">
                <a:solidFill>
                  <a:srgbClr val="00FFFF"/>
                </a:solidFill>
              </a:rPr>
              <a:t>dan</a:t>
            </a:r>
            <a:r>
              <a:rPr lang="en-US" sz="2200" dirty="0">
                <a:solidFill>
                  <a:srgbClr val="00FFFF"/>
                </a:solidFill>
              </a:rPr>
              <a:t> </a:t>
            </a:r>
            <a:r>
              <a:rPr lang="en-US" sz="2200" dirty="0" err="1">
                <a:solidFill>
                  <a:srgbClr val="00FFFF"/>
                </a:solidFill>
              </a:rPr>
              <a:t>pemerataan</a:t>
            </a:r>
            <a:r>
              <a:rPr lang="en-US" sz="2200" dirty="0">
                <a:solidFill>
                  <a:srgbClr val="00FFFF"/>
                </a:solidFill>
              </a:rPr>
              <a:t> </a:t>
            </a:r>
            <a:r>
              <a:rPr lang="en-US" sz="2200" dirty="0" err="1">
                <a:solidFill>
                  <a:srgbClr val="00FFFF"/>
                </a:solidFill>
              </a:rPr>
              <a:t>perekonomian</a:t>
            </a:r>
            <a:r>
              <a:rPr lang="en-US" sz="2200" dirty="0">
                <a:solidFill>
                  <a:srgbClr val="00FFFF"/>
                </a:solidFill>
              </a:rPr>
              <a:t> </a:t>
            </a:r>
            <a:r>
              <a:rPr lang="en-US" sz="2200" dirty="0" err="1">
                <a:solidFill>
                  <a:srgbClr val="00FFFF"/>
                </a:solidFill>
              </a:rPr>
              <a:t>masyarakat</a:t>
            </a:r>
            <a:r>
              <a:rPr lang="en-US" sz="2200" dirty="0">
                <a:solidFill>
                  <a:srgbClr val="00FFFF"/>
                </a:solidFill>
              </a:rPr>
              <a:t> </a:t>
            </a:r>
            <a:r>
              <a:rPr lang="en-US" sz="2200" dirty="0" err="1">
                <a:solidFill>
                  <a:srgbClr val="00FFFF"/>
                </a:solidFill>
              </a:rPr>
              <a:t>dan</a:t>
            </a:r>
            <a:r>
              <a:rPr lang="en-US" sz="2200" dirty="0">
                <a:solidFill>
                  <a:srgbClr val="00FFFF"/>
                </a:solidFill>
              </a:rPr>
              <a:t> </a:t>
            </a:r>
            <a:r>
              <a:rPr lang="en-US" sz="2200" dirty="0" err="1">
                <a:solidFill>
                  <a:srgbClr val="00FFFF"/>
                </a:solidFill>
              </a:rPr>
              <a:t>negara</a:t>
            </a:r>
            <a:endParaRPr lang="en-US" sz="2200" dirty="0">
              <a:solidFill>
                <a:srgbClr val="00FFFF"/>
              </a:solidFill>
            </a:endParaRPr>
          </a:p>
          <a:p>
            <a:pPr marL="609600" indent="-609600">
              <a:lnSpc>
                <a:spcPct val="80000"/>
              </a:lnSpc>
              <a:buFont typeface="Wingdings" pitchFamily="2" charset="2"/>
              <a:buAutoNum type="arabicPeriod"/>
            </a:pPr>
            <a:r>
              <a:rPr lang="en-US" sz="2200" dirty="0" err="1">
                <a:solidFill>
                  <a:srgbClr val="F6CD36"/>
                </a:solidFill>
              </a:rPr>
              <a:t>Memperoleh</a:t>
            </a:r>
            <a:r>
              <a:rPr lang="en-US" sz="2200" dirty="0">
                <a:solidFill>
                  <a:srgbClr val="F6CD36"/>
                </a:solidFill>
              </a:rPr>
              <a:t> </a:t>
            </a:r>
            <a:r>
              <a:rPr lang="en-US" sz="2200" dirty="0" err="1">
                <a:solidFill>
                  <a:srgbClr val="F6CD36"/>
                </a:solidFill>
              </a:rPr>
              <a:t>taksiran</a:t>
            </a:r>
            <a:r>
              <a:rPr lang="en-US" sz="2200" dirty="0">
                <a:solidFill>
                  <a:srgbClr val="F6CD36"/>
                </a:solidFill>
              </a:rPr>
              <a:t> yang </a:t>
            </a:r>
            <a:r>
              <a:rPr lang="en-US" sz="2200" dirty="0" err="1">
                <a:solidFill>
                  <a:srgbClr val="F6CD36"/>
                </a:solidFill>
              </a:rPr>
              <a:t>akurat</a:t>
            </a:r>
            <a:r>
              <a:rPr lang="en-US" sz="2200" dirty="0">
                <a:solidFill>
                  <a:srgbClr val="F6CD36"/>
                </a:solidFill>
              </a:rPr>
              <a:t> </a:t>
            </a:r>
            <a:r>
              <a:rPr lang="en-US" sz="2200" dirty="0" err="1">
                <a:solidFill>
                  <a:srgbClr val="F6CD36"/>
                </a:solidFill>
              </a:rPr>
              <a:t>tentang</a:t>
            </a:r>
            <a:r>
              <a:rPr lang="en-US" sz="2200" dirty="0">
                <a:solidFill>
                  <a:srgbClr val="F6CD36"/>
                </a:solidFill>
              </a:rPr>
              <a:t> </a:t>
            </a:r>
            <a:r>
              <a:rPr lang="en-US" sz="2200" dirty="0" err="1">
                <a:solidFill>
                  <a:srgbClr val="F6CD36"/>
                </a:solidFill>
              </a:rPr>
              <a:t>nilai</a:t>
            </a:r>
            <a:r>
              <a:rPr lang="en-US" sz="2200" dirty="0">
                <a:solidFill>
                  <a:srgbClr val="F6CD36"/>
                </a:solidFill>
              </a:rPr>
              <a:t> </a:t>
            </a:r>
            <a:r>
              <a:rPr lang="en-US" sz="2200" dirty="0" err="1">
                <a:solidFill>
                  <a:srgbClr val="F6CD36"/>
                </a:solidFill>
              </a:rPr>
              <a:t>barang</a:t>
            </a:r>
            <a:r>
              <a:rPr lang="en-US" sz="2200" dirty="0">
                <a:solidFill>
                  <a:srgbClr val="F6CD36"/>
                </a:solidFill>
              </a:rPr>
              <a:t> </a:t>
            </a:r>
            <a:r>
              <a:rPr lang="en-US" sz="2200" dirty="0" err="1">
                <a:solidFill>
                  <a:srgbClr val="F6CD36"/>
                </a:solidFill>
              </a:rPr>
              <a:t>dan</a:t>
            </a:r>
            <a:r>
              <a:rPr lang="en-US" sz="2200" dirty="0">
                <a:solidFill>
                  <a:srgbClr val="F6CD36"/>
                </a:solidFill>
              </a:rPr>
              <a:t> </a:t>
            </a:r>
            <a:r>
              <a:rPr lang="en-US" sz="2200" dirty="0" err="1">
                <a:solidFill>
                  <a:srgbClr val="F6CD36"/>
                </a:solidFill>
              </a:rPr>
              <a:t>jasa</a:t>
            </a:r>
            <a:r>
              <a:rPr lang="en-US" sz="2200" dirty="0">
                <a:solidFill>
                  <a:srgbClr val="F6CD36"/>
                </a:solidFill>
              </a:rPr>
              <a:t> </a:t>
            </a:r>
            <a:r>
              <a:rPr lang="en-US" sz="2200" dirty="0" err="1">
                <a:solidFill>
                  <a:srgbClr val="F6CD36"/>
                </a:solidFill>
              </a:rPr>
              <a:t>dalam</a:t>
            </a:r>
            <a:r>
              <a:rPr lang="en-US" sz="2200" dirty="0">
                <a:solidFill>
                  <a:srgbClr val="F6CD36"/>
                </a:solidFill>
              </a:rPr>
              <a:t> </a:t>
            </a:r>
            <a:r>
              <a:rPr lang="en-US" sz="2200" dirty="0" err="1">
                <a:solidFill>
                  <a:srgbClr val="F6CD36"/>
                </a:solidFill>
              </a:rPr>
              <a:t>satu</a:t>
            </a:r>
            <a:r>
              <a:rPr lang="en-US" sz="2200" dirty="0">
                <a:solidFill>
                  <a:srgbClr val="F6CD36"/>
                </a:solidFill>
              </a:rPr>
              <a:t> </a:t>
            </a:r>
            <a:r>
              <a:rPr lang="en-US" sz="2200" dirty="0" err="1">
                <a:solidFill>
                  <a:srgbClr val="F6CD36"/>
                </a:solidFill>
              </a:rPr>
              <a:t>tahun</a:t>
            </a:r>
            <a:endParaRPr lang="en-US" sz="2200" dirty="0">
              <a:solidFill>
                <a:srgbClr val="F6CD36"/>
              </a:solidFill>
            </a:endParaRPr>
          </a:p>
          <a:p>
            <a:pPr marL="609600" indent="-609600">
              <a:lnSpc>
                <a:spcPct val="80000"/>
              </a:lnSpc>
              <a:buFont typeface="Wingdings" pitchFamily="2" charset="2"/>
              <a:buAutoNum type="arabicPeriod"/>
            </a:pPr>
            <a:r>
              <a:rPr lang="en-US" sz="2200" dirty="0" err="1">
                <a:solidFill>
                  <a:srgbClr val="00FF99"/>
                </a:solidFill>
              </a:rPr>
              <a:t>Membantu</a:t>
            </a:r>
            <a:r>
              <a:rPr lang="en-US" sz="2200" dirty="0">
                <a:solidFill>
                  <a:srgbClr val="00FF99"/>
                </a:solidFill>
              </a:rPr>
              <a:t> </a:t>
            </a:r>
            <a:r>
              <a:rPr lang="en-US" sz="2200" dirty="0" err="1">
                <a:solidFill>
                  <a:srgbClr val="00FF99"/>
                </a:solidFill>
              </a:rPr>
              <a:t>pemerintah</a:t>
            </a:r>
            <a:r>
              <a:rPr lang="en-US" sz="2200" dirty="0">
                <a:solidFill>
                  <a:srgbClr val="00FF99"/>
                </a:solidFill>
              </a:rPr>
              <a:t> </a:t>
            </a:r>
            <a:r>
              <a:rPr lang="en-US" sz="2200" dirty="0" err="1">
                <a:solidFill>
                  <a:srgbClr val="00FF99"/>
                </a:solidFill>
              </a:rPr>
              <a:t>dalam</a:t>
            </a:r>
            <a:r>
              <a:rPr lang="en-US" sz="2200" dirty="0">
                <a:solidFill>
                  <a:srgbClr val="00FF99"/>
                </a:solidFill>
              </a:rPr>
              <a:t> </a:t>
            </a:r>
            <a:r>
              <a:rPr lang="en-US" sz="2200" dirty="0" err="1">
                <a:solidFill>
                  <a:srgbClr val="00FF99"/>
                </a:solidFill>
              </a:rPr>
              <a:t>perencanaan</a:t>
            </a:r>
            <a:r>
              <a:rPr lang="en-US" sz="2200" dirty="0">
                <a:solidFill>
                  <a:srgbClr val="00FF99"/>
                </a:solidFill>
              </a:rPr>
              <a:t> </a:t>
            </a:r>
            <a:r>
              <a:rPr lang="en-US" sz="2200" dirty="0" err="1">
                <a:solidFill>
                  <a:srgbClr val="00FF99"/>
                </a:solidFill>
              </a:rPr>
              <a:t>dan</a:t>
            </a:r>
            <a:r>
              <a:rPr lang="en-US" sz="2200" dirty="0">
                <a:solidFill>
                  <a:srgbClr val="00FF99"/>
                </a:solidFill>
              </a:rPr>
              <a:t> </a:t>
            </a:r>
            <a:r>
              <a:rPr lang="en-US" sz="2200" dirty="0" err="1">
                <a:solidFill>
                  <a:srgbClr val="00FF99"/>
                </a:solidFill>
              </a:rPr>
              <a:t>pelaksanaan</a:t>
            </a:r>
            <a:r>
              <a:rPr lang="en-US" sz="2200" dirty="0">
                <a:solidFill>
                  <a:srgbClr val="00FF99"/>
                </a:solidFill>
              </a:rPr>
              <a:t> program </a:t>
            </a:r>
            <a:r>
              <a:rPr lang="en-US" sz="2200" dirty="0" err="1">
                <a:solidFill>
                  <a:srgbClr val="00FF99"/>
                </a:solidFill>
              </a:rPr>
              <a:t>pembangunan</a:t>
            </a:r>
            <a:endParaRPr lang="en-US" sz="2200" dirty="0">
              <a:solidFill>
                <a:srgbClr val="00FF99"/>
              </a:solidFill>
            </a:endParaRPr>
          </a:p>
          <a:p>
            <a:pPr marL="609600" indent="-609600">
              <a:lnSpc>
                <a:spcPct val="80000"/>
              </a:lnSpc>
              <a:buFont typeface="Wingdings" pitchFamily="2" charset="2"/>
              <a:buAutoNum type="arabicPeriod"/>
            </a:pPr>
            <a:r>
              <a:rPr lang="en-US" sz="2200" dirty="0" err="1">
                <a:solidFill>
                  <a:srgbClr val="CCFF33"/>
                </a:solidFill>
              </a:rPr>
              <a:t>Mengkaji</a:t>
            </a:r>
            <a:r>
              <a:rPr lang="en-US" sz="2200" dirty="0">
                <a:solidFill>
                  <a:srgbClr val="CCFF33"/>
                </a:solidFill>
              </a:rPr>
              <a:t> </a:t>
            </a:r>
            <a:r>
              <a:rPr lang="en-US" sz="2200" dirty="0" err="1">
                <a:solidFill>
                  <a:srgbClr val="CCFF33"/>
                </a:solidFill>
              </a:rPr>
              <a:t>dan</a:t>
            </a:r>
            <a:r>
              <a:rPr lang="en-US" sz="2200" dirty="0">
                <a:solidFill>
                  <a:srgbClr val="CCFF33"/>
                </a:solidFill>
              </a:rPr>
              <a:t> </a:t>
            </a:r>
            <a:r>
              <a:rPr lang="en-US" sz="2200" dirty="0" err="1">
                <a:solidFill>
                  <a:srgbClr val="CCFF33"/>
                </a:solidFill>
              </a:rPr>
              <a:t>mengendalikan</a:t>
            </a:r>
            <a:r>
              <a:rPr lang="en-US" sz="2200" dirty="0">
                <a:solidFill>
                  <a:srgbClr val="CCFF33"/>
                </a:solidFill>
              </a:rPr>
              <a:t> </a:t>
            </a:r>
            <a:r>
              <a:rPr lang="en-US" sz="2200" dirty="0" err="1">
                <a:solidFill>
                  <a:srgbClr val="CCFF33"/>
                </a:solidFill>
              </a:rPr>
              <a:t>faktor-faktor</a:t>
            </a:r>
            <a:r>
              <a:rPr lang="en-US" sz="2200" dirty="0">
                <a:solidFill>
                  <a:srgbClr val="CCFF33"/>
                </a:solidFill>
              </a:rPr>
              <a:t> yang </a:t>
            </a:r>
            <a:r>
              <a:rPr lang="en-US" sz="2200" dirty="0" err="1">
                <a:solidFill>
                  <a:srgbClr val="CCFF33"/>
                </a:solidFill>
              </a:rPr>
              <a:t>mempengaruhi</a:t>
            </a:r>
            <a:r>
              <a:rPr lang="en-US" sz="2200" dirty="0">
                <a:solidFill>
                  <a:srgbClr val="CCFF33"/>
                </a:solidFill>
              </a:rPr>
              <a:t> </a:t>
            </a:r>
            <a:r>
              <a:rPr lang="en-US" sz="2200" dirty="0" err="1">
                <a:solidFill>
                  <a:srgbClr val="CCFF33"/>
                </a:solidFill>
              </a:rPr>
              <a:t>perekonomian</a:t>
            </a:r>
            <a:r>
              <a:rPr lang="en-US" sz="2200" dirty="0">
                <a:solidFill>
                  <a:srgbClr val="CCFF33"/>
                </a:solidFill>
              </a:rPr>
              <a:t> </a:t>
            </a:r>
            <a:r>
              <a:rPr lang="en-US" sz="2200" dirty="0" err="1">
                <a:solidFill>
                  <a:srgbClr val="CCFF33"/>
                </a:solidFill>
              </a:rPr>
              <a:t>negara</a:t>
            </a:r>
            <a:endParaRPr lang="en-US" sz="2200" dirty="0">
              <a:solidFill>
                <a:srgbClr val="CCFF33"/>
              </a:solidFill>
            </a:endParaRPr>
          </a:p>
        </p:txBody>
      </p:sp>
      <p:sp>
        <p:nvSpPr>
          <p:cNvPr id="22532" name="Rectangle 4"/>
          <p:cNvSpPr>
            <a:spLocks noGrp="1" noChangeArrowheads="1"/>
          </p:cNvSpPr>
          <p:nvPr>
            <p:ph type="body" sz="half" idx="2"/>
          </p:nvPr>
        </p:nvSpPr>
        <p:spPr>
          <a:xfrm>
            <a:off x="4648200" y="1600200"/>
            <a:ext cx="4038600" cy="4800600"/>
          </a:xfrm>
        </p:spPr>
        <p:txBody>
          <a:bodyPr>
            <a:noAutofit/>
          </a:bodyPr>
          <a:lstStyle/>
          <a:p>
            <a:pPr marL="533400" indent="-533400">
              <a:lnSpc>
                <a:spcPct val="80000"/>
              </a:lnSpc>
              <a:buFont typeface="Wingdings" pitchFamily="2" charset="2"/>
              <a:buNone/>
            </a:pPr>
            <a:r>
              <a:rPr lang="en-US" sz="2100" b="1" dirty="0" err="1">
                <a:solidFill>
                  <a:srgbClr val="FFFF00"/>
                </a:solidFill>
              </a:rPr>
              <a:t>Manfaat</a:t>
            </a:r>
            <a:endParaRPr lang="en-US" sz="2100" b="1" dirty="0">
              <a:solidFill>
                <a:srgbClr val="FFFF00"/>
              </a:solidFill>
            </a:endParaRPr>
          </a:p>
          <a:p>
            <a:pPr marL="533400" indent="-533400">
              <a:lnSpc>
                <a:spcPct val="80000"/>
              </a:lnSpc>
              <a:buFont typeface="Wingdings" pitchFamily="2" charset="2"/>
              <a:buAutoNum type="arabicPeriod"/>
            </a:pPr>
            <a:r>
              <a:rPr lang="en-US" sz="2100" dirty="0" err="1">
                <a:solidFill>
                  <a:srgbClr val="FF00FF"/>
                </a:solidFill>
              </a:rPr>
              <a:t>Mengetahui</a:t>
            </a:r>
            <a:r>
              <a:rPr lang="en-US" sz="2100" dirty="0">
                <a:solidFill>
                  <a:srgbClr val="FF00FF"/>
                </a:solidFill>
              </a:rPr>
              <a:t> </a:t>
            </a:r>
            <a:r>
              <a:rPr lang="en-US" sz="2100" dirty="0" err="1">
                <a:solidFill>
                  <a:srgbClr val="FF00FF"/>
                </a:solidFill>
              </a:rPr>
              <a:t>struktur</a:t>
            </a:r>
            <a:r>
              <a:rPr lang="en-US" sz="2100" dirty="0">
                <a:solidFill>
                  <a:srgbClr val="FF00FF"/>
                </a:solidFill>
              </a:rPr>
              <a:t> </a:t>
            </a:r>
            <a:r>
              <a:rPr lang="en-US" sz="2100" dirty="0" err="1">
                <a:solidFill>
                  <a:srgbClr val="FF00FF"/>
                </a:solidFill>
              </a:rPr>
              <a:t>perekonomian</a:t>
            </a:r>
            <a:r>
              <a:rPr lang="en-US" sz="2100" dirty="0">
                <a:solidFill>
                  <a:srgbClr val="FF00FF"/>
                </a:solidFill>
              </a:rPr>
              <a:t> </a:t>
            </a:r>
            <a:r>
              <a:rPr lang="en-US" sz="2100" dirty="0" err="1">
                <a:solidFill>
                  <a:srgbClr val="FF00FF"/>
                </a:solidFill>
              </a:rPr>
              <a:t>negara</a:t>
            </a:r>
            <a:r>
              <a:rPr lang="en-US" sz="2100" dirty="0">
                <a:solidFill>
                  <a:srgbClr val="FF00FF"/>
                </a:solidFill>
              </a:rPr>
              <a:t> (</a:t>
            </a:r>
            <a:r>
              <a:rPr lang="en-US" sz="2100" dirty="0" err="1">
                <a:solidFill>
                  <a:srgbClr val="FF00FF"/>
                </a:solidFill>
              </a:rPr>
              <a:t>agraris</a:t>
            </a:r>
            <a:r>
              <a:rPr lang="en-US" sz="2100" dirty="0">
                <a:solidFill>
                  <a:srgbClr val="FF00FF"/>
                </a:solidFill>
              </a:rPr>
              <a:t>, </a:t>
            </a:r>
            <a:r>
              <a:rPr lang="en-US" sz="2100" dirty="0" err="1">
                <a:solidFill>
                  <a:srgbClr val="FF00FF"/>
                </a:solidFill>
              </a:rPr>
              <a:t>industri</a:t>
            </a:r>
            <a:r>
              <a:rPr lang="en-US" sz="2100" dirty="0">
                <a:solidFill>
                  <a:srgbClr val="FF00FF"/>
                </a:solidFill>
              </a:rPr>
              <a:t>, </a:t>
            </a:r>
            <a:r>
              <a:rPr lang="en-US" sz="2100" dirty="0" err="1">
                <a:solidFill>
                  <a:srgbClr val="FF00FF"/>
                </a:solidFill>
              </a:rPr>
              <a:t>jasa</a:t>
            </a:r>
            <a:r>
              <a:rPr lang="en-US" sz="2100" dirty="0">
                <a:solidFill>
                  <a:srgbClr val="FF00FF"/>
                </a:solidFill>
              </a:rPr>
              <a:t>)</a:t>
            </a:r>
          </a:p>
          <a:p>
            <a:pPr marL="533400" indent="-533400">
              <a:lnSpc>
                <a:spcPct val="80000"/>
              </a:lnSpc>
              <a:buFont typeface="Wingdings" pitchFamily="2" charset="2"/>
              <a:buAutoNum type="arabicPeriod"/>
            </a:pPr>
            <a:r>
              <a:rPr lang="en-US" sz="2100" dirty="0" err="1">
                <a:solidFill>
                  <a:srgbClr val="00FFFF"/>
                </a:solidFill>
              </a:rPr>
              <a:t>Mengetahui</a:t>
            </a:r>
            <a:r>
              <a:rPr lang="en-US" sz="2100" dirty="0">
                <a:solidFill>
                  <a:srgbClr val="00FFFF"/>
                </a:solidFill>
              </a:rPr>
              <a:t> </a:t>
            </a:r>
            <a:r>
              <a:rPr lang="en-US" sz="2100" dirty="0" err="1">
                <a:solidFill>
                  <a:srgbClr val="00FFFF"/>
                </a:solidFill>
              </a:rPr>
              <a:t>pertumbuhan</a:t>
            </a:r>
            <a:r>
              <a:rPr lang="en-US" sz="2100" dirty="0">
                <a:solidFill>
                  <a:srgbClr val="00FFFF"/>
                </a:solidFill>
              </a:rPr>
              <a:t> </a:t>
            </a:r>
            <a:r>
              <a:rPr lang="en-US" sz="2100" dirty="0" err="1">
                <a:solidFill>
                  <a:srgbClr val="00FFFF"/>
                </a:solidFill>
              </a:rPr>
              <a:t>perekonomian</a:t>
            </a:r>
            <a:r>
              <a:rPr lang="en-US" sz="2100" dirty="0">
                <a:solidFill>
                  <a:srgbClr val="00FFFF"/>
                </a:solidFill>
              </a:rPr>
              <a:t> </a:t>
            </a:r>
            <a:r>
              <a:rPr lang="en-US" sz="2100" dirty="0" err="1">
                <a:solidFill>
                  <a:srgbClr val="00FFFF"/>
                </a:solidFill>
              </a:rPr>
              <a:t>negara</a:t>
            </a:r>
            <a:r>
              <a:rPr lang="en-US" sz="2100" dirty="0">
                <a:solidFill>
                  <a:srgbClr val="00FFFF"/>
                </a:solidFill>
              </a:rPr>
              <a:t>, </a:t>
            </a:r>
            <a:r>
              <a:rPr lang="en-US" sz="2100" dirty="0" err="1">
                <a:solidFill>
                  <a:srgbClr val="00FFFF"/>
                </a:solidFill>
              </a:rPr>
              <a:t>dengan</a:t>
            </a:r>
            <a:r>
              <a:rPr lang="en-US" sz="2100" dirty="0">
                <a:solidFill>
                  <a:srgbClr val="00FFFF"/>
                </a:solidFill>
              </a:rPr>
              <a:t> </a:t>
            </a:r>
            <a:r>
              <a:rPr lang="en-US" sz="2100" dirty="0" err="1">
                <a:solidFill>
                  <a:srgbClr val="00FFFF"/>
                </a:solidFill>
              </a:rPr>
              <a:t>cara</a:t>
            </a:r>
            <a:r>
              <a:rPr lang="en-US" sz="2100" dirty="0">
                <a:solidFill>
                  <a:srgbClr val="00FFFF"/>
                </a:solidFill>
              </a:rPr>
              <a:t> </a:t>
            </a:r>
            <a:r>
              <a:rPr lang="en-US" sz="2100" dirty="0" err="1">
                <a:solidFill>
                  <a:srgbClr val="00FFFF"/>
                </a:solidFill>
              </a:rPr>
              <a:t>membandingkan</a:t>
            </a:r>
            <a:r>
              <a:rPr lang="en-US" sz="2100" dirty="0">
                <a:solidFill>
                  <a:srgbClr val="00FFFF"/>
                </a:solidFill>
              </a:rPr>
              <a:t> </a:t>
            </a:r>
            <a:r>
              <a:rPr lang="en-US" sz="2100" dirty="0" err="1">
                <a:solidFill>
                  <a:srgbClr val="00FFFF"/>
                </a:solidFill>
              </a:rPr>
              <a:t>pendapatan</a:t>
            </a:r>
            <a:r>
              <a:rPr lang="en-US" sz="2100" dirty="0">
                <a:solidFill>
                  <a:srgbClr val="00FFFF"/>
                </a:solidFill>
              </a:rPr>
              <a:t> </a:t>
            </a:r>
            <a:r>
              <a:rPr lang="en-US" sz="2100" dirty="0" err="1">
                <a:solidFill>
                  <a:srgbClr val="00FFFF"/>
                </a:solidFill>
              </a:rPr>
              <a:t>nasional</a:t>
            </a:r>
            <a:r>
              <a:rPr lang="en-US" sz="2100" dirty="0">
                <a:solidFill>
                  <a:srgbClr val="00FFFF"/>
                </a:solidFill>
              </a:rPr>
              <a:t> </a:t>
            </a:r>
            <a:r>
              <a:rPr lang="en-US" sz="2100" dirty="0" err="1">
                <a:solidFill>
                  <a:srgbClr val="00FFFF"/>
                </a:solidFill>
              </a:rPr>
              <a:t>dari</a:t>
            </a:r>
            <a:r>
              <a:rPr lang="en-US" sz="2100" dirty="0">
                <a:solidFill>
                  <a:srgbClr val="00FFFF"/>
                </a:solidFill>
              </a:rPr>
              <a:t> </a:t>
            </a:r>
            <a:r>
              <a:rPr lang="en-US" sz="2100" dirty="0" err="1">
                <a:solidFill>
                  <a:srgbClr val="00FFFF"/>
                </a:solidFill>
              </a:rPr>
              <a:t>waktu</a:t>
            </a:r>
            <a:r>
              <a:rPr lang="en-US" sz="2100" dirty="0">
                <a:solidFill>
                  <a:srgbClr val="00FFFF"/>
                </a:solidFill>
              </a:rPr>
              <a:t> </a:t>
            </a:r>
            <a:r>
              <a:rPr lang="en-US" sz="2100" dirty="0" err="1">
                <a:solidFill>
                  <a:srgbClr val="00FFFF"/>
                </a:solidFill>
              </a:rPr>
              <a:t>ke</a:t>
            </a:r>
            <a:r>
              <a:rPr lang="en-US" sz="2100" dirty="0">
                <a:solidFill>
                  <a:srgbClr val="00FFFF"/>
                </a:solidFill>
              </a:rPr>
              <a:t> </a:t>
            </a:r>
            <a:r>
              <a:rPr lang="en-US" sz="2100" dirty="0" err="1">
                <a:solidFill>
                  <a:srgbClr val="00FFFF"/>
                </a:solidFill>
              </a:rPr>
              <a:t>waktu</a:t>
            </a:r>
            <a:r>
              <a:rPr lang="en-US" sz="2100" dirty="0">
                <a:solidFill>
                  <a:srgbClr val="00FFFF"/>
                </a:solidFill>
              </a:rPr>
              <a:t> </a:t>
            </a:r>
          </a:p>
          <a:p>
            <a:pPr marL="533400" indent="-533400">
              <a:lnSpc>
                <a:spcPct val="80000"/>
              </a:lnSpc>
              <a:buFont typeface="Wingdings" pitchFamily="2" charset="2"/>
              <a:buAutoNum type="arabicPeriod"/>
            </a:pPr>
            <a:r>
              <a:rPr lang="en-US" sz="2100" dirty="0" err="1">
                <a:solidFill>
                  <a:schemeClr val="accent6"/>
                </a:solidFill>
              </a:rPr>
              <a:t>Dapat</a:t>
            </a:r>
            <a:r>
              <a:rPr lang="en-US" sz="2100" dirty="0">
                <a:solidFill>
                  <a:schemeClr val="accent6"/>
                </a:solidFill>
              </a:rPr>
              <a:t> </a:t>
            </a:r>
            <a:r>
              <a:rPr lang="en-US" sz="2100" dirty="0" err="1">
                <a:solidFill>
                  <a:schemeClr val="accent6"/>
                </a:solidFill>
              </a:rPr>
              <a:t>membandingkan</a:t>
            </a:r>
            <a:r>
              <a:rPr lang="en-US" sz="2100" dirty="0">
                <a:solidFill>
                  <a:schemeClr val="accent6"/>
                </a:solidFill>
              </a:rPr>
              <a:t> </a:t>
            </a:r>
            <a:r>
              <a:rPr lang="en-US" sz="2100" dirty="0" err="1">
                <a:solidFill>
                  <a:schemeClr val="accent6"/>
                </a:solidFill>
              </a:rPr>
              <a:t>perekonomian</a:t>
            </a:r>
            <a:r>
              <a:rPr lang="en-US" sz="2100" dirty="0">
                <a:solidFill>
                  <a:schemeClr val="accent6"/>
                </a:solidFill>
              </a:rPr>
              <a:t> </a:t>
            </a:r>
            <a:r>
              <a:rPr lang="en-US" sz="2100" dirty="0" err="1">
                <a:solidFill>
                  <a:schemeClr val="accent6"/>
                </a:solidFill>
              </a:rPr>
              <a:t>antar</a:t>
            </a:r>
            <a:r>
              <a:rPr lang="en-US" sz="2100" dirty="0">
                <a:solidFill>
                  <a:schemeClr val="accent6"/>
                </a:solidFill>
              </a:rPr>
              <a:t> </a:t>
            </a:r>
            <a:r>
              <a:rPr lang="en-US" sz="2100" dirty="0" err="1">
                <a:solidFill>
                  <a:schemeClr val="accent6"/>
                </a:solidFill>
              </a:rPr>
              <a:t>daerah</a:t>
            </a:r>
            <a:endParaRPr lang="en-US" sz="2100" dirty="0">
              <a:solidFill>
                <a:schemeClr val="accent6"/>
              </a:solidFill>
            </a:endParaRPr>
          </a:p>
          <a:p>
            <a:pPr marL="533400" indent="-533400">
              <a:lnSpc>
                <a:spcPct val="80000"/>
              </a:lnSpc>
              <a:buFont typeface="Wingdings" pitchFamily="2" charset="2"/>
              <a:buAutoNum type="arabicPeriod"/>
            </a:pPr>
            <a:r>
              <a:rPr lang="en-US" sz="2100" dirty="0" err="1">
                <a:solidFill>
                  <a:srgbClr val="FF3300"/>
                </a:solidFill>
              </a:rPr>
              <a:t>Dapat</a:t>
            </a:r>
            <a:r>
              <a:rPr lang="en-US" sz="2100" dirty="0">
                <a:solidFill>
                  <a:srgbClr val="FF3300"/>
                </a:solidFill>
              </a:rPr>
              <a:t> </a:t>
            </a:r>
            <a:r>
              <a:rPr lang="en-US" sz="2100" dirty="0" err="1">
                <a:solidFill>
                  <a:srgbClr val="FF3300"/>
                </a:solidFill>
              </a:rPr>
              <a:t>dijadikan</a:t>
            </a:r>
            <a:r>
              <a:rPr lang="en-US" sz="2100" dirty="0">
                <a:solidFill>
                  <a:srgbClr val="FF3300"/>
                </a:solidFill>
              </a:rPr>
              <a:t> </a:t>
            </a:r>
            <a:r>
              <a:rPr lang="en-US" sz="2100" dirty="0" err="1">
                <a:solidFill>
                  <a:srgbClr val="FF3300"/>
                </a:solidFill>
              </a:rPr>
              <a:t>dasar</a:t>
            </a:r>
            <a:r>
              <a:rPr lang="en-US" sz="2100" dirty="0">
                <a:solidFill>
                  <a:srgbClr val="FF3300"/>
                </a:solidFill>
              </a:rPr>
              <a:t> </a:t>
            </a:r>
            <a:r>
              <a:rPr lang="en-US" sz="2100" dirty="0" err="1">
                <a:solidFill>
                  <a:srgbClr val="FF3300"/>
                </a:solidFill>
              </a:rPr>
              <a:t>perbandingan</a:t>
            </a:r>
            <a:r>
              <a:rPr lang="en-US" sz="2100" dirty="0">
                <a:solidFill>
                  <a:srgbClr val="FF3300"/>
                </a:solidFill>
              </a:rPr>
              <a:t> </a:t>
            </a:r>
            <a:r>
              <a:rPr lang="en-US" sz="2100" dirty="0" err="1">
                <a:solidFill>
                  <a:srgbClr val="FF3300"/>
                </a:solidFill>
              </a:rPr>
              <a:t>dengan</a:t>
            </a:r>
            <a:r>
              <a:rPr lang="en-US" sz="2100" dirty="0">
                <a:solidFill>
                  <a:srgbClr val="FF3300"/>
                </a:solidFill>
              </a:rPr>
              <a:t> </a:t>
            </a:r>
            <a:r>
              <a:rPr lang="en-US" sz="2100" dirty="0" err="1">
                <a:solidFill>
                  <a:srgbClr val="FF3300"/>
                </a:solidFill>
              </a:rPr>
              <a:t>perekonomian</a:t>
            </a:r>
            <a:r>
              <a:rPr lang="en-US" sz="2100" dirty="0">
                <a:solidFill>
                  <a:srgbClr val="FF3300"/>
                </a:solidFill>
              </a:rPr>
              <a:t> </a:t>
            </a:r>
            <a:r>
              <a:rPr lang="en-US" sz="2100" dirty="0" err="1">
                <a:solidFill>
                  <a:srgbClr val="FF3300"/>
                </a:solidFill>
              </a:rPr>
              <a:t>negara</a:t>
            </a:r>
            <a:r>
              <a:rPr lang="en-US" sz="2100" dirty="0">
                <a:solidFill>
                  <a:srgbClr val="FF3300"/>
                </a:solidFill>
              </a:rPr>
              <a:t> lain</a:t>
            </a:r>
          </a:p>
          <a:p>
            <a:pPr marL="533400" indent="-533400">
              <a:lnSpc>
                <a:spcPct val="80000"/>
              </a:lnSpc>
              <a:buFont typeface="Wingdings" pitchFamily="2" charset="2"/>
              <a:buAutoNum type="arabicPeriod"/>
            </a:pPr>
            <a:r>
              <a:rPr lang="en-US" sz="2100" dirty="0" err="1">
                <a:solidFill>
                  <a:srgbClr val="FFFF00"/>
                </a:solidFill>
              </a:rPr>
              <a:t>Dapat</a:t>
            </a:r>
            <a:r>
              <a:rPr lang="en-US" sz="2100" dirty="0">
                <a:solidFill>
                  <a:srgbClr val="FFFF00"/>
                </a:solidFill>
              </a:rPr>
              <a:t> </a:t>
            </a:r>
            <a:r>
              <a:rPr lang="en-US" sz="2100" dirty="0" err="1">
                <a:solidFill>
                  <a:srgbClr val="FFFF00"/>
                </a:solidFill>
              </a:rPr>
              <a:t>membantu</a:t>
            </a:r>
            <a:r>
              <a:rPr lang="en-US" sz="2100" dirty="0">
                <a:solidFill>
                  <a:srgbClr val="FFFF00"/>
                </a:solidFill>
              </a:rPr>
              <a:t> </a:t>
            </a:r>
            <a:r>
              <a:rPr lang="en-US" sz="2100" dirty="0" err="1">
                <a:solidFill>
                  <a:srgbClr val="FFFF00"/>
                </a:solidFill>
              </a:rPr>
              <a:t>kebijakan</a:t>
            </a:r>
            <a:r>
              <a:rPr lang="en-US" sz="2100" dirty="0">
                <a:solidFill>
                  <a:srgbClr val="FFFF00"/>
                </a:solidFill>
              </a:rPr>
              <a:t> </a:t>
            </a:r>
            <a:r>
              <a:rPr lang="en-US" sz="2100" dirty="0" err="1">
                <a:solidFill>
                  <a:srgbClr val="FFFF00"/>
                </a:solidFill>
              </a:rPr>
              <a:t>pemerintah</a:t>
            </a:r>
            <a:r>
              <a:rPr lang="en-US" sz="2100" dirty="0">
                <a:solidFill>
                  <a:srgbClr val="FFFF00"/>
                </a:solidFill>
              </a:rPr>
              <a:t> </a:t>
            </a:r>
            <a:r>
              <a:rPr lang="en-US" sz="2100" dirty="0" err="1">
                <a:solidFill>
                  <a:srgbClr val="FFFF00"/>
                </a:solidFill>
              </a:rPr>
              <a:t>di</a:t>
            </a:r>
            <a:r>
              <a:rPr lang="en-US" sz="2100" dirty="0">
                <a:solidFill>
                  <a:srgbClr val="FFFF00"/>
                </a:solidFill>
              </a:rPr>
              <a:t> </a:t>
            </a:r>
            <a:r>
              <a:rPr lang="en-US" sz="2100" dirty="0" err="1">
                <a:solidFill>
                  <a:srgbClr val="FFFF00"/>
                </a:solidFill>
              </a:rPr>
              <a:t>bidang</a:t>
            </a:r>
            <a:r>
              <a:rPr lang="en-US" sz="2100" dirty="0">
                <a:solidFill>
                  <a:srgbClr val="FFFF00"/>
                </a:solidFill>
              </a:rPr>
              <a:t> </a:t>
            </a:r>
            <a:r>
              <a:rPr lang="en-US" sz="2100" dirty="0" err="1">
                <a:solidFill>
                  <a:srgbClr val="FFFF00"/>
                </a:solidFill>
              </a:rPr>
              <a:t>ekonomi</a:t>
            </a:r>
            <a:endParaRPr lang="en-US" sz="2100" dirty="0">
              <a:solidFill>
                <a:srgbClr val="FFFF00"/>
              </a:solidFill>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slide(fromBottom)">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slide(fromBottom)">
                                      <p:cBhvr>
                                        <p:cTn id="12" dur="500"/>
                                        <p:tgtEl>
                                          <p:spTgt spid="225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slide(fromBottom)">
                                      <p:cBhvr>
                                        <p:cTn id="17" dur="500"/>
                                        <p:tgtEl>
                                          <p:spTgt spid="225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slide(fromBottom)">
                                      <p:cBhvr>
                                        <p:cTn id="22" dur="5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slide(fromBottom)">
                                      <p:cBhvr>
                                        <p:cTn id="27" dur="500"/>
                                        <p:tgtEl>
                                          <p:spTgt spid="2253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22531">
                                            <p:txEl>
                                              <p:pRg st="4" end="4"/>
                                            </p:txEl>
                                          </p:spTgt>
                                        </p:tgtEl>
                                        <p:attrNameLst>
                                          <p:attrName>style.visibility</p:attrName>
                                        </p:attrNameLst>
                                      </p:cBhvr>
                                      <p:to>
                                        <p:strVal val="visible"/>
                                      </p:to>
                                    </p:set>
                                    <p:animEffect transition="in" filter="slide(fromBottom)">
                                      <p:cBhvr>
                                        <p:cTn id="32" dur="500"/>
                                        <p:tgtEl>
                                          <p:spTgt spid="2253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22532">
                                            <p:txEl>
                                              <p:pRg st="0" end="0"/>
                                            </p:txEl>
                                          </p:spTgt>
                                        </p:tgtEl>
                                        <p:attrNameLst>
                                          <p:attrName>style.visibility</p:attrName>
                                        </p:attrNameLst>
                                      </p:cBhvr>
                                      <p:to>
                                        <p:strVal val="visible"/>
                                      </p:to>
                                    </p:set>
                                    <p:animEffect transition="in" filter="slide(fromBottom)">
                                      <p:cBhvr>
                                        <p:cTn id="37" dur="500"/>
                                        <p:tgtEl>
                                          <p:spTgt spid="2253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22532">
                                            <p:txEl>
                                              <p:pRg st="1" end="1"/>
                                            </p:txEl>
                                          </p:spTgt>
                                        </p:tgtEl>
                                        <p:attrNameLst>
                                          <p:attrName>style.visibility</p:attrName>
                                        </p:attrNameLst>
                                      </p:cBhvr>
                                      <p:to>
                                        <p:strVal val="visible"/>
                                      </p:to>
                                    </p:set>
                                    <p:animEffect transition="in" filter="slide(fromBottom)">
                                      <p:cBhvr>
                                        <p:cTn id="42" dur="500"/>
                                        <p:tgtEl>
                                          <p:spTgt spid="22532">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22532">
                                            <p:txEl>
                                              <p:pRg st="2" end="2"/>
                                            </p:txEl>
                                          </p:spTgt>
                                        </p:tgtEl>
                                        <p:attrNameLst>
                                          <p:attrName>style.visibility</p:attrName>
                                        </p:attrNameLst>
                                      </p:cBhvr>
                                      <p:to>
                                        <p:strVal val="visible"/>
                                      </p:to>
                                    </p:set>
                                    <p:animEffect transition="in" filter="slide(fromBottom)">
                                      <p:cBhvr>
                                        <p:cTn id="47" dur="500"/>
                                        <p:tgtEl>
                                          <p:spTgt spid="22532">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22532">
                                            <p:txEl>
                                              <p:pRg st="3" end="3"/>
                                            </p:txEl>
                                          </p:spTgt>
                                        </p:tgtEl>
                                        <p:attrNameLst>
                                          <p:attrName>style.visibility</p:attrName>
                                        </p:attrNameLst>
                                      </p:cBhvr>
                                      <p:to>
                                        <p:strVal val="visible"/>
                                      </p:to>
                                    </p:set>
                                    <p:animEffect transition="in" filter="slide(fromBottom)">
                                      <p:cBhvr>
                                        <p:cTn id="52" dur="500"/>
                                        <p:tgtEl>
                                          <p:spTgt spid="22532">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22532">
                                            <p:txEl>
                                              <p:pRg st="4" end="4"/>
                                            </p:txEl>
                                          </p:spTgt>
                                        </p:tgtEl>
                                        <p:attrNameLst>
                                          <p:attrName>style.visibility</p:attrName>
                                        </p:attrNameLst>
                                      </p:cBhvr>
                                      <p:to>
                                        <p:strVal val="visible"/>
                                      </p:to>
                                    </p:set>
                                    <p:animEffect transition="in" filter="slide(fromBottom)">
                                      <p:cBhvr>
                                        <p:cTn id="57" dur="500"/>
                                        <p:tgtEl>
                                          <p:spTgt spid="22532">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nodeType="clickEffect">
                                  <p:stCondLst>
                                    <p:cond delay="0"/>
                                  </p:stCondLst>
                                  <p:childTnLst>
                                    <p:set>
                                      <p:cBhvr>
                                        <p:cTn id="61" dur="1" fill="hold">
                                          <p:stCondLst>
                                            <p:cond delay="0"/>
                                          </p:stCondLst>
                                        </p:cTn>
                                        <p:tgtEl>
                                          <p:spTgt spid="22532">
                                            <p:txEl>
                                              <p:pRg st="5" end="5"/>
                                            </p:txEl>
                                          </p:spTgt>
                                        </p:tgtEl>
                                        <p:attrNameLst>
                                          <p:attrName>style.visibility</p:attrName>
                                        </p:attrNameLst>
                                      </p:cBhvr>
                                      <p:to>
                                        <p:strVal val="visible"/>
                                      </p:to>
                                    </p:set>
                                    <p:animEffect transition="in" filter="slide(fromBottom)">
                                      <p:cBhvr>
                                        <p:cTn id="62" dur="500"/>
                                        <p:tgtEl>
                                          <p:spTgt spid="225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447800" y="533400"/>
            <a:ext cx="6172200" cy="1143000"/>
          </a:xfrm>
        </p:spPr>
        <p:txBody>
          <a:bodyPr/>
          <a:lstStyle/>
          <a:p>
            <a:pPr algn="ctr"/>
            <a:r>
              <a:rPr lang="en-US" sz="3400" dirty="0" err="1">
                <a:solidFill>
                  <a:srgbClr val="FFFF00"/>
                </a:solidFill>
              </a:rPr>
              <a:t>Tiga</a:t>
            </a:r>
            <a:r>
              <a:rPr lang="en-US" sz="3400" dirty="0">
                <a:solidFill>
                  <a:srgbClr val="FFFF00"/>
                </a:solidFill>
              </a:rPr>
              <a:t> </a:t>
            </a:r>
            <a:r>
              <a:rPr lang="en-US" sz="3400" dirty="0" err="1">
                <a:solidFill>
                  <a:srgbClr val="FFFF00"/>
                </a:solidFill>
              </a:rPr>
              <a:t>pendekatan</a:t>
            </a:r>
            <a:r>
              <a:rPr lang="en-US" sz="3400" dirty="0">
                <a:solidFill>
                  <a:srgbClr val="FFFF00"/>
                </a:solidFill>
              </a:rPr>
              <a:t> </a:t>
            </a:r>
            <a:r>
              <a:rPr lang="en-US" sz="3400" dirty="0" err="1">
                <a:solidFill>
                  <a:srgbClr val="FFFF00"/>
                </a:solidFill>
              </a:rPr>
              <a:t>Perhitungan</a:t>
            </a:r>
            <a:r>
              <a:rPr lang="en-US" sz="3400" dirty="0">
                <a:solidFill>
                  <a:srgbClr val="FFFF00"/>
                </a:solidFill>
              </a:rPr>
              <a:t> </a:t>
            </a:r>
            <a:r>
              <a:rPr lang="en-US" sz="3400" dirty="0" err="1">
                <a:solidFill>
                  <a:srgbClr val="FFFF00"/>
                </a:solidFill>
              </a:rPr>
              <a:t>Pendapatan</a:t>
            </a:r>
            <a:r>
              <a:rPr lang="en-US" sz="3400" dirty="0">
                <a:solidFill>
                  <a:srgbClr val="FFFF00"/>
                </a:solidFill>
              </a:rPr>
              <a:t> </a:t>
            </a:r>
            <a:r>
              <a:rPr lang="en-US" sz="3400" dirty="0" err="1">
                <a:solidFill>
                  <a:srgbClr val="FFFF00"/>
                </a:solidFill>
              </a:rPr>
              <a:t>Nasional</a:t>
            </a:r>
            <a:endParaRPr lang="en-US" sz="3400" dirty="0">
              <a:solidFill>
                <a:srgbClr val="FFFF00"/>
              </a:solidFill>
            </a:endParaRPr>
          </a:p>
        </p:txBody>
      </p:sp>
      <p:sp>
        <p:nvSpPr>
          <p:cNvPr id="6147" name="Rectangle 3"/>
          <p:cNvSpPr>
            <a:spLocks noGrp="1" noChangeArrowheads="1"/>
          </p:cNvSpPr>
          <p:nvPr>
            <p:ph type="body" sz="half" idx="1"/>
          </p:nvPr>
        </p:nvSpPr>
        <p:spPr>
          <a:xfrm>
            <a:off x="152400" y="2133600"/>
            <a:ext cx="4495800" cy="4525962"/>
          </a:xfrm>
        </p:spPr>
        <p:txBody>
          <a:bodyPr/>
          <a:lstStyle/>
          <a:p>
            <a:pPr>
              <a:buFont typeface="Wingdings" pitchFamily="2" charset="2"/>
              <a:buNone/>
            </a:pPr>
            <a:r>
              <a:rPr lang="en-US" sz="2400" b="1" dirty="0">
                <a:solidFill>
                  <a:srgbClr val="FF00FF"/>
                </a:solidFill>
              </a:rPr>
              <a:t>A. Production Approach :</a:t>
            </a:r>
            <a:r>
              <a:rPr lang="en-US" sz="2400" dirty="0">
                <a:solidFill>
                  <a:srgbClr val="FFFF00"/>
                </a:solidFill>
              </a:rPr>
              <a:t> </a:t>
            </a:r>
          </a:p>
          <a:p>
            <a:pPr>
              <a:buFont typeface="Wingdings" pitchFamily="2" charset="2"/>
              <a:buNone/>
            </a:pPr>
            <a:r>
              <a:rPr lang="en-US" sz="2400" dirty="0">
                <a:solidFill>
                  <a:srgbClr val="FFFF00"/>
                </a:solidFill>
              </a:rPr>
              <a:t>	</a:t>
            </a:r>
            <a:r>
              <a:rPr lang="en-US" sz="2400" dirty="0" err="1">
                <a:solidFill>
                  <a:srgbClr val="00FFFF"/>
                </a:solidFill>
              </a:rPr>
              <a:t>Nilai</a:t>
            </a:r>
            <a:r>
              <a:rPr lang="en-US" sz="2400" dirty="0">
                <a:solidFill>
                  <a:srgbClr val="00FFFF"/>
                </a:solidFill>
              </a:rPr>
              <a:t> </a:t>
            </a:r>
            <a:r>
              <a:rPr lang="en-US" sz="2400" dirty="0" err="1">
                <a:solidFill>
                  <a:srgbClr val="00FFFF"/>
                </a:solidFill>
              </a:rPr>
              <a:t>barang</a:t>
            </a:r>
            <a:r>
              <a:rPr lang="en-US" sz="2400" dirty="0">
                <a:solidFill>
                  <a:srgbClr val="00FFFF"/>
                </a:solidFill>
              </a:rPr>
              <a:t> </a:t>
            </a:r>
            <a:r>
              <a:rPr lang="en-US" sz="2400" dirty="0" err="1">
                <a:solidFill>
                  <a:srgbClr val="00FFFF"/>
                </a:solidFill>
              </a:rPr>
              <a:t>dan</a:t>
            </a:r>
            <a:r>
              <a:rPr lang="en-US" sz="2400" dirty="0">
                <a:solidFill>
                  <a:srgbClr val="00FFFF"/>
                </a:solidFill>
              </a:rPr>
              <a:t> </a:t>
            </a:r>
            <a:r>
              <a:rPr lang="en-US" sz="2400" dirty="0" err="1">
                <a:solidFill>
                  <a:srgbClr val="00FFFF"/>
                </a:solidFill>
              </a:rPr>
              <a:t>jasa</a:t>
            </a:r>
            <a:r>
              <a:rPr lang="en-US" sz="2400" dirty="0">
                <a:solidFill>
                  <a:srgbClr val="00FFFF"/>
                </a:solidFill>
              </a:rPr>
              <a:t> yang </a:t>
            </a:r>
            <a:r>
              <a:rPr lang="en-US" sz="2400" dirty="0" err="1">
                <a:solidFill>
                  <a:srgbClr val="00FFFF"/>
                </a:solidFill>
              </a:rPr>
              <a:t>di</a:t>
            </a:r>
            <a:r>
              <a:rPr lang="en-US" sz="2400" dirty="0">
                <a:solidFill>
                  <a:srgbClr val="00FFFF"/>
                </a:solidFill>
              </a:rPr>
              <a:t> </a:t>
            </a:r>
            <a:r>
              <a:rPr lang="en-US" sz="2400" dirty="0" err="1">
                <a:solidFill>
                  <a:srgbClr val="00FFFF"/>
                </a:solidFill>
              </a:rPr>
              <a:t>produksi</a:t>
            </a:r>
            <a:r>
              <a:rPr lang="en-US" sz="2400" dirty="0">
                <a:solidFill>
                  <a:srgbClr val="00FFFF"/>
                </a:solidFill>
              </a:rPr>
              <a:t> </a:t>
            </a:r>
            <a:r>
              <a:rPr lang="en-US" sz="2400" dirty="0" err="1">
                <a:solidFill>
                  <a:srgbClr val="00FFFF"/>
                </a:solidFill>
              </a:rPr>
              <a:t>di</a:t>
            </a:r>
            <a:r>
              <a:rPr lang="en-US" sz="2400" dirty="0">
                <a:solidFill>
                  <a:srgbClr val="00FFFF"/>
                </a:solidFill>
              </a:rPr>
              <a:t> </a:t>
            </a:r>
            <a:r>
              <a:rPr lang="en-US" sz="2400" dirty="0" err="1">
                <a:solidFill>
                  <a:srgbClr val="00FFFF"/>
                </a:solidFill>
              </a:rPr>
              <a:t>suatu</a:t>
            </a:r>
            <a:r>
              <a:rPr lang="en-US" sz="2400" dirty="0">
                <a:solidFill>
                  <a:srgbClr val="00FFFF"/>
                </a:solidFill>
              </a:rPr>
              <a:t> </a:t>
            </a:r>
            <a:r>
              <a:rPr lang="en-US" sz="2400" dirty="0" err="1">
                <a:solidFill>
                  <a:srgbClr val="00FFFF"/>
                </a:solidFill>
              </a:rPr>
              <a:t>negara</a:t>
            </a:r>
            <a:r>
              <a:rPr lang="en-US" sz="2400" dirty="0">
                <a:solidFill>
                  <a:srgbClr val="00FFFF"/>
                </a:solidFill>
              </a:rPr>
              <a:t> </a:t>
            </a:r>
            <a:r>
              <a:rPr lang="en-US" sz="2400" dirty="0" err="1">
                <a:solidFill>
                  <a:srgbClr val="00FFFF"/>
                </a:solidFill>
              </a:rPr>
              <a:t>dalam</a:t>
            </a:r>
            <a:r>
              <a:rPr lang="en-US" sz="2400" dirty="0">
                <a:solidFill>
                  <a:srgbClr val="00FFFF"/>
                </a:solidFill>
              </a:rPr>
              <a:t> </a:t>
            </a:r>
            <a:r>
              <a:rPr lang="en-US" sz="2400" dirty="0" err="1">
                <a:solidFill>
                  <a:srgbClr val="00FFFF"/>
                </a:solidFill>
              </a:rPr>
              <a:t>satu</a:t>
            </a:r>
            <a:r>
              <a:rPr lang="en-US" sz="2400" dirty="0">
                <a:solidFill>
                  <a:srgbClr val="00FFFF"/>
                </a:solidFill>
              </a:rPr>
              <a:t> </a:t>
            </a:r>
            <a:r>
              <a:rPr lang="en-US" sz="2400" dirty="0" err="1">
                <a:solidFill>
                  <a:srgbClr val="00FFFF"/>
                </a:solidFill>
              </a:rPr>
              <a:t>tahun</a:t>
            </a:r>
            <a:r>
              <a:rPr lang="en-US" sz="2400" dirty="0">
                <a:solidFill>
                  <a:srgbClr val="00FFFF"/>
                </a:solidFill>
              </a:rPr>
              <a:t> </a:t>
            </a:r>
            <a:r>
              <a:rPr lang="en-US" sz="2400" dirty="0" err="1">
                <a:solidFill>
                  <a:srgbClr val="00FFFF"/>
                </a:solidFill>
              </a:rPr>
              <a:t>dengan</a:t>
            </a:r>
            <a:r>
              <a:rPr lang="en-US" sz="2400" dirty="0">
                <a:solidFill>
                  <a:srgbClr val="00FFFF"/>
                </a:solidFill>
              </a:rPr>
              <a:t> </a:t>
            </a:r>
            <a:r>
              <a:rPr lang="en-US" sz="2400" dirty="0" err="1">
                <a:solidFill>
                  <a:srgbClr val="00FFFF"/>
                </a:solidFill>
              </a:rPr>
              <a:t>cara</a:t>
            </a:r>
            <a:r>
              <a:rPr lang="en-US" sz="2400" dirty="0">
                <a:solidFill>
                  <a:srgbClr val="00FFFF"/>
                </a:solidFill>
              </a:rPr>
              <a:t> </a:t>
            </a:r>
            <a:r>
              <a:rPr lang="en-US" sz="2400" dirty="0" err="1">
                <a:solidFill>
                  <a:srgbClr val="00FFFF"/>
                </a:solidFill>
              </a:rPr>
              <a:t>menjumlahkan</a:t>
            </a:r>
            <a:r>
              <a:rPr lang="en-US" sz="2400" dirty="0">
                <a:solidFill>
                  <a:srgbClr val="00FFFF"/>
                </a:solidFill>
              </a:rPr>
              <a:t> value added </a:t>
            </a:r>
            <a:r>
              <a:rPr lang="en-US" sz="2400" dirty="0" err="1">
                <a:solidFill>
                  <a:srgbClr val="00FFFF"/>
                </a:solidFill>
              </a:rPr>
              <a:t>tiap</a:t>
            </a:r>
            <a:r>
              <a:rPr lang="en-US" sz="2400" dirty="0">
                <a:solidFill>
                  <a:srgbClr val="00FFFF"/>
                </a:solidFill>
              </a:rPr>
              <a:t> </a:t>
            </a:r>
            <a:r>
              <a:rPr lang="en-US" sz="2400" dirty="0" err="1">
                <a:solidFill>
                  <a:srgbClr val="00FFFF"/>
                </a:solidFill>
              </a:rPr>
              <a:t>proses</a:t>
            </a:r>
            <a:r>
              <a:rPr lang="en-US" sz="2400" dirty="0">
                <a:solidFill>
                  <a:srgbClr val="00FFFF"/>
                </a:solidFill>
              </a:rPr>
              <a:t> </a:t>
            </a:r>
            <a:r>
              <a:rPr lang="en-US" sz="2400" dirty="0" err="1">
                <a:solidFill>
                  <a:srgbClr val="00FFFF"/>
                </a:solidFill>
              </a:rPr>
              <a:t>produksi</a:t>
            </a:r>
            <a:endParaRPr lang="en-US" sz="2400" dirty="0">
              <a:solidFill>
                <a:srgbClr val="00FFFF"/>
              </a:solidFill>
            </a:endParaRPr>
          </a:p>
          <a:p>
            <a:pPr>
              <a:buFont typeface="Wingdings" pitchFamily="2" charset="2"/>
              <a:buNone/>
            </a:pPr>
            <a:endParaRPr lang="en-US" sz="2400" dirty="0" smtClean="0">
              <a:solidFill>
                <a:srgbClr val="FFFF00"/>
              </a:solidFill>
            </a:endParaRPr>
          </a:p>
          <a:p>
            <a:pPr>
              <a:buFont typeface="Wingdings" pitchFamily="2" charset="2"/>
              <a:buNone/>
            </a:pPr>
            <a:r>
              <a:rPr lang="en-US" sz="2400" dirty="0" smtClean="0">
                <a:solidFill>
                  <a:srgbClr val="FFFF00"/>
                </a:solidFill>
              </a:rPr>
              <a:t>Y </a:t>
            </a:r>
            <a:r>
              <a:rPr lang="en-US" sz="2400" dirty="0">
                <a:solidFill>
                  <a:srgbClr val="FFFF00"/>
                </a:solidFill>
              </a:rPr>
              <a:t>= </a:t>
            </a:r>
            <a:r>
              <a:rPr lang="en-US" sz="2400" dirty="0">
                <a:solidFill>
                  <a:srgbClr val="FFFF00"/>
                </a:solidFill>
                <a:cs typeface="Arial" charset="0"/>
              </a:rPr>
              <a:t>∑P.Q </a:t>
            </a:r>
            <a:r>
              <a:rPr lang="en-US" sz="2400" dirty="0" err="1">
                <a:solidFill>
                  <a:srgbClr val="FFFF00"/>
                </a:solidFill>
                <a:cs typeface="Arial" charset="0"/>
              </a:rPr>
              <a:t>atau</a:t>
            </a:r>
            <a:endParaRPr lang="en-US" sz="2400" dirty="0">
              <a:solidFill>
                <a:srgbClr val="FFFF00"/>
              </a:solidFill>
              <a:cs typeface="Arial" charset="0"/>
            </a:endParaRPr>
          </a:p>
          <a:p>
            <a:pPr>
              <a:buFont typeface="Wingdings" pitchFamily="2" charset="2"/>
              <a:buNone/>
            </a:pPr>
            <a:endParaRPr lang="en-US" sz="2400" dirty="0">
              <a:solidFill>
                <a:srgbClr val="FFFF00"/>
              </a:solidFill>
              <a:cs typeface="Arial" charset="0"/>
            </a:endParaRPr>
          </a:p>
          <a:p>
            <a:pPr>
              <a:buFont typeface="Wingdings" pitchFamily="2" charset="2"/>
              <a:buNone/>
            </a:pPr>
            <a:r>
              <a:rPr lang="en-US" sz="2400" dirty="0">
                <a:solidFill>
                  <a:srgbClr val="FFFF00"/>
                </a:solidFill>
                <a:cs typeface="Arial" charset="0"/>
              </a:rPr>
              <a:t>Y = </a:t>
            </a:r>
            <a:r>
              <a:rPr lang="en-US" sz="2400" dirty="0" smtClean="0">
                <a:solidFill>
                  <a:srgbClr val="FFFF00"/>
                </a:solidFill>
                <a:cs typeface="Arial" charset="0"/>
              </a:rPr>
              <a:t>P</a:t>
            </a:r>
            <a:r>
              <a:rPr lang="en-US" sz="1600" dirty="0" smtClean="0">
                <a:solidFill>
                  <a:srgbClr val="FFFF00"/>
                </a:solidFill>
                <a:cs typeface="Arial" charset="0"/>
              </a:rPr>
              <a:t>1</a:t>
            </a:r>
            <a:r>
              <a:rPr lang="en-US" sz="2400" dirty="0" smtClean="0">
                <a:solidFill>
                  <a:srgbClr val="FFFF00"/>
                </a:solidFill>
                <a:cs typeface="Arial" charset="0"/>
              </a:rPr>
              <a:t>.Q</a:t>
            </a:r>
            <a:r>
              <a:rPr lang="en-US" sz="1600" dirty="0" smtClean="0">
                <a:solidFill>
                  <a:srgbClr val="FFFF00"/>
                </a:solidFill>
                <a:cs typeface="Arial" charset="0"/>
              </a:rPr>
              <a:t>1</a:t>
            </a:r>
            <a:r>
              <a:rPr lang="en-US" sz="2400" dirty="0" smtClean="0">
                <a:solidFill>
                  <a:srgbClr val="FFFF00"/>
                </a:solidFill>
                <a:cs typeface="Arial" charset="0"/>
              </a:rPr>
              <a:t>+P</a:t>
            </a:r>
            <a:r>
              <a:rPr lang="en-US" sz="1800" dirty="0" smtClean="0">
                <a:solidFill>
                  <a:srgbClr val="FFFF00"/>
                </a:solidFill>
                <a:cs typeface="Arial" charset="0"/>
              </a:rPr>
              <a:t>2</a:t>
            </a:r>
            <a:r>
              <a:rPr lang="en-US" sz="2400" dirty="0" smtClean="0">
                <a:solidFill>
                  <a:srgbClr val="FFFF00"/>
                </a:solidFill>
                <a:cs typeface="Arial" charset="0"/>
              </a:rPr>
              <a:t>.Q</a:t>
            </a:r>
            <a:r>
              <a:rPr lang="en-US" sz="1800" dirty="0" smtClean="0">
                <a:solidFill>
                  <a:srgbClr val="FFFF00"/>
                </a:solidFill>
                <a:cs typeface="Arial" charset="0"/>
              </a:rPr>
              <a:t>2</a:t>
            </a:r>
            <a:r>
              <a:rPr lang="en-US" sz="2400" dirty="0" smtClean="0">
                <a:solidFill>
                  <a:srgbClr val="FFFF00"/>
                </a:solidFill>
                <a:cs typeface="Arial" charset="0"/>
              </a:rPr>
              <a:t>+…</a:t>
            </a:r>
            <a:r>
              <a:rPr lang="en-US" sz="2400" dirty="0" err="1" smtClean="0">
                <a:solidFill>
                  <a:srgbClr val="FFFF00"/>
                </a:solidFill>
                <a:cs typeface="Arial" charset="0"/>
              </a:rPr>
              <a:t>P</a:t>
            </a:r>
            <a:r>
              <a:rPr lang="en-US" sz="2000" dirty="0" err="1" smtClean="0">
                <a:solidFill>
                  <a:srgbClr val="FFFF00"/>
                </a:solidFill>
                <a:cs typeface="Arial" charset="0"/>
              </a:rPr>
              <a:t>n</a:t>
            </a:r>
            <a:r>
              <a:rPr lang="en-US" sz="2400" dirty="0" err="1" smtClean="0">
                <a:solidFill>
                  <a:srgbClr val="FFFF00"/>
                </a:solidFill>
                <a:cs typeface="Arial" charset="0"/>
              </a:rPr>
              <a:t>.Q</a:t>
            </a:r>
            <a:r>
              <a:rPr lang="en-US" sz="2000" dirty="0" err="1" smtClean="0">
                <a:solidFill>
                  <a:srgbClr val="FFFF00"/>
                </a:solidFill>
                <a:cs typeface="Arial" charset="0"/>
              </a:rPr>
              <a:t>n</a:t>
            </a:r>
            <a:endParaRPr lang="en-US" sz="2400" dirty="0">
              <a:solidFill>
                <a:srgbClr val="FFFF00"/>
              </a:solidFill>
              <a:cs typeface="Arial" charset="0"/>
            </a:endParaRPr>
          </a:p>
          <a:p>
            <a:pPr>
              <a:buFont typeface="Wingdings" pitchFamily="2" charset="2"/>
              <a:buNone/>
            </a:pPr>
            <a:endParaRPr lang="en-US" sz="2400" dirty="0">
              <a:solidFill>
                <a:srgbClr val="FFFF00"/>
              </a:solidFill>
            </a:endParaRPr>
          </a:p>
        </p:txBody>
      </p:sp>
      <p:sp>
        <p:nvSpPr>
          <p:cNvPr id="6150" name="Rectangle 6"/>
          <p:cNvSpPr>
            <a:spLocks noGrp="1" noChangeArrowheads="1"/>
          </p:cNvSpPr>
          <p:nvPr>
            <p:ph type="body" sz="half" idx="2"/>
          </p:nvPr>
        </p:nvSpPr>
        <p:spPr>
          <a:xfrm>
            <a:off x="4876800" y="2133600"/>
            <a:ext cx="4114800" cy="4525962"/>
          </a:xfrm>
          <a:ln w="19050">
            <a:solidFill>
              <a:srgbClr val="FF0000"/>
            </a:solidFill>
            <a:prstDash val="dash"/>
          </a:ln>
        </p:spPr>
        <p:txBody>
          <a:bodyPr/>
          <a:lstStyle/>
          <a:p>
            <a:pPr>
              <a:buFont typeface="Wingdings" pitchFamily="2" charset="2"/>
              <a:buNone/>
            </a:pPr>
            <a:r>
              <a:rPr lang="en-US" sz="2400" b="1" dirty="0" err="1">
                <a:solidFill>
                  <a:srgbClr val="CCFF33"/>
                </a:solidFill>
              </a:rPr>
              <a:t>Keterangan</a:t>
            </a:r>
            <a:r>
              <a:rPr lang="en-US" sz="2400" b="1" dirty="0">
                <a:solidFill>
                  <a:srgbClr val="CCFF33"/>
                </a:solidFill>
              </a:rPr>
              <a:t> :</a:t>
            </a:r>
          </a:p>
          <a:p>
            <a:pPr>
              <a:buFont typeface="Wingdings" pitchFamily="2" charset="2"/>
              <a:buNone/>
            </a:pPr>
            <a:r>
              <a:rPr lang="en-US" sz="2400" dirty="0">
                <a:solidFill>
                  <a:srgbClr val="CCFF33"/>
                </a:solidFill>
              </a:rPr>
              <a:t>Y : </a:t>
            </a:r>
            <a:r>
              <a:rPr lang="en-US" sz="2400" dirty="0" err="1">
                <a:solidFill>
                  <a:srgbClr val="CCFF33"/>
                </a:solidFill>
              </a:rPr>
              <a:t>Pendapatan</a:t>
            </a:r>
            <a:r>
              <a:rPr lang="en-US" sz="2400" dirty="0">
                <a:solidFill>
                  <a:srgbClr val="CCFF33"/>
                </a:solidFill>
              </a:rPr>
              <a:t> </a:t>
            </a:r>
            <a:r>
              <a:rPr lang="en-US" sz="2400" dirty="0" err="1">
                <a:solidFill>
                  <a:srgbClr val="CCFF33"/>
                </a:solidFill>
              </a:rPr>
              <a:t>Nasional</a:t>
            </a:r>
            <a:r>
              <a:rPr lang="en-US" sz="2400" dirty="0">
                <a:solidFill>
                  <a:srgbClr val="CCFF33"/>
                </a:solidFill>
              </a:rPr>
              <a:t> (GDP)</a:t>
            </a:r>
          </a:p>
          <a:p>
            <a:pPr>
              <a:buFont typeface="Wingdings" pitchFamily="2" charset="2"/>
              <a:buNone/>
            </a:pPr>
            <a:r>
              <a:rPr lang="en-US" sz="2400" dirty="0">
                <a:solidFill>
                  <a:srgbClr val="CCFF33"/>
                </a:solidFill>
              </a:rPr>
              <a:t>Q1:Jumlah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1</a:t>
            </a:r>
          </a:p>
          <a:p>
            <a:pPr>
              <a:buFont typeface="Wingdings" pitchFamily="2" charset="2"/>
              <a:buNone/>
            </a:pPr>
            <a:r>
              <a:rPr lang="en-US" sz="2400" dirty="0">
                <a:solidFill>
                  <a:srgbClr val="CCFF33"/>
                </a:solidFill>
              </a:rPr>
              <a:t>P1: </a:t>
            </a:r>
            <a:r>
              <a:rPr lang="en-US" sz="2400" dirty="0" err="1">
                <a:solidFill>
                  <a:srgbClr val="CCFF33"/>
                </a:solidFill>
              </a:rPr>
              <a:t>Harga</a:t>
            </a:r>
            <a:r>
              <a:rPr lang="en-US" sz="2400" dirty="0">
                <a:solidFill>
                  <a:srgbClr val="CCFF33"/>
                </a:solidFill>
              </a:rPr>
              <a:t>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1</a:t>
            </a:r>
          </a:p>
          <a:p>
            <a:pPr>
              <a:buFont typeface="Wingdings" pitchFamily="2" charset="2"/>
              <a:buNone/>
            </a:pPr>
            <a:r>
              <a:rPr lang="en-US" sz="2400" dirty="0">
                <a:solidFill>
                  <a:srgbClr val="CCFF33"/>
                </a:solidFill>
              </a:rPr>
              <a:t>Q2:Jumlah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2</a:t>
            </a:r>
          </a:p>
          <a:p>
            <a:pPr>
              <a:buFont typeface="Wingdings" pitchFamily="2" charset="2"/>
              <a:buNone/>
            </a:pPr>
            <a:r>
              <a:rPr lang="en-US" sz="2400" dirty="0">
                <a:solidFill>
                  <a:srgbClr val="CCFF33"/>
                </a:solidFill>
              </a:rPr>
              <a:t>P2: </a:t>
            </a:r>
            <a:r>
              <a:rPr lang="en-US" sz="2400" dirty="0" err="1">
                <a:solidFill>
                  <a:srgbClr val="CCFF33"/>
                </a:solidFill>
              </a:rPr>
              <a:t>Harga</a:t>
            </a:r>
            <a:r>
              <a:rPr lang="en-US" sz="2400" dirty="0">
                <a:solidFill>
                  <a:srgbClr val="CCFF33"/>
                </a:solidFill>
              </a:rPr>
              <a:t>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2</a:t>
            </a:r>
          </a:p>
          <a:p>
            <a:pPr>
              <a:buFont typeface="Wingdings" pitchFamily="2" charset="2"/>
              <a:buNone/>
            </a:pPr>
            <a:r>
              <a:rPr lang="en-US" sz="2400" dirty="0" err="1">
                <a:solidFill>
                  <a:srgbClr val="CCFF33"/>
                </a:solidFill>
              </a:rPr>
              <a:t>Qn:Jumlah</a:t>
            </a:r>
            <a:r>
              <a:rPr lang="en-US" sz="2400" dirty="0">
                <a:solidFill>
                  <a:srgbClr val="CCFF33"/>
                </a:solidFill>
              </a:rPr>
              <a:t>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n</a:t>
            </a:r>
          </a:p>
          <a:p>
            <a:pPr>
              <a:buFont typeface="Wingdings" pitchFamily="2" charset="2"/>
              <a:buNone/>
            </a:pPr>
            <a:r>
              <a:rPr lang="en-US" sz="2400" dirty="0" err="1">
                <a:solidFill>
                  <a:srgbClr val="CCFF33"/>
                </a:solidFill>
              </a:rPr>
              <a:t>Pn</a:t>
            </a:r>
            <a:r>
              <a:rPr lang="en-US" sz="2400" dirty="0">
                <a:solidFill>
                  <a:srgbClr val="CCFF33"/>
                </a:solidFill>
              </a:rPr>
              <a:t>: </a:t>
            </a:r>
            <a:r>
              <a:rPr lang="en-US" sz="2400" dirty="0" err="1">
                <a:solidFill>
                  <a:srgbClr val="CCFF33"/>
                </a:solidFill>
              </a:rPr>
              <a:t>Harga</a:t>
            </a:r>
            <a:r>
              <a:rPr lang="en-US" sz="2400" dirty="0">
                <a:solidFill>
                  <a:srgbClr val="CCFF33"/>
                </a:solidFill>
              </a:rPr>
              <a:t> </a:t>
            </a:r>
            <a:r>
              <a:rPr lang="en-US" sz="2400" dirty="0" err="1">
                <a:solidFill>
                  <a:srgbClr val="CCFF33"/>
                </a:solidFill>
              </a:rPr>
              <a:t>barang</a:t>
            </a:r>
            <a:r>
              <a:rPr lang="en-US" sz="2400" dirty="0">
                <a:solidFill>
                  <a:srgbClr val="CCFF33"/>
                </a:solidFill>
              </a:rPr>
              <a:t> </a:t>
            </a:r>
            <a:r>
              <a:rPr lang="en-US" sz="2400" dirty="0" err="1">
                <a:solidFill>
                  <a:srgbClr val="CCFF33"/>
                </a:solidFill>
              </a:rPr>
              <a:t>ke</a:t>
            </a:r>
            <a:r>
              <a:rPr lang="en-US" sz="2400" dirty="0">
                <a:solidFill>
                  <a:srgbClr val="CCFF33"/>
                </a:solidFill>
              </a:rPr>
              <a:t> </a:t>
            </a:r>
            <a:r>
              <a:rPr lang="en-US" sz="2400" dirty="0" err="1" smtClean="0">
                <a:solidFill>
                  <a:srgbClr val="CCFF33"/>
                </a:solidFill>
              </a:rPr>
              <a:t>nc</a:t>
            </a:r>
            <a:endParaRPr lang="en-US" sz="2400" dirty="0">
              <a:solidFill>
                <a:srgbClr val="CCFF33"/>
              </a:solidFill>
            </a:endParaRPr>
          </a:p>
        </p:txBody>
      </p:sp>
      <p:sp>
        <p:nvSpPr>
          <p:cNvPr id="8" name="Explosion 2 7"/>
          <p:cNvSpPr/>
          <p:nvPr/>
        </p:nvSpPr>
        <p:spPr>
          <a:xfrm>
            <a:off x="2057400" y="47244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9" name="Rectangle 6"/>
          <p:cNvSpPr txBox="1">
            <a:spLocks noChangeArrowheads="1"/>
          </p:cNvSpPr>
          <p:nvPr/>
        </p:nvSpPr>
        <p:spPr>
          <a:xfrm>
            <a:off x="152400" y="4953000"/>
            <a:ext cx="3352800" cy="1325562"/>
          </a:xfrm>
          <a:prstGeom prst="rect">
            <a:avLst/>
          </a:prstGeom>
          <a:ln w="19050">
            <a:solidFill>
              <a:srgbClr val="00FF00"/>
            </a:solidFill>
            <a:prstDash val="solid"/>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n-US" sz="2400" b="0" i="0" u="none" strike="noStrike" kern="1200" cap="none" spc="0" normalizeH="0" baseline="0" noProof="0" dirty="0">
              <a:ln>
                <a:noFill/>
              </a:ln>
              <a:solidFill>
                <a:srgbClr val="CCFF33"/>
              </a:solidFill>
              <a:effectLst/>
              <a:uLnTx/>
              <a:uFillTx/>
              <a:latin typeface="+mn-lt"/>
              <a:ea typeface="+mn-ea"/>
              <a:cs typeface="+mn-cs"/>
            </a:endParaRPr>
          </a:p>
        </p:txBody>
      </p:sp>
      <p:sp>
        <p:nvSpPr>
          <p:cNvPr id="7" name="Action Button: Home 6">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66800" y="228600"/>
            <a:ext cx="7010400" cy="1143000"/>
          </a:xfrm>
        </p:spPr>
        <p:txBody>
          <a:bodyPr/>
          <a:lstStyle/>
          <a:p>
            <a:pPr algn="ctr"/>
            <a:r>
              <a:rPr lang="en-US" sz="3400" dirty="0">
                <a:solidFill>
                  <a:srgbClr val="FFFF00"/>
                </a:solidFill>
              </a:rPr>
              <a:t>11 </a:t>
            </a:r>
            <a:r>
              <a:rPr lang="en-US" sz="3400" dirty="0" err="1">
                <a:solidFill>
                  <a:srgbClr val="FFFF00"/>
                </a:solidFill>
              </a:rPr>
              <a:t>Lapangan</a:t>
            </a:r>
            <a:r>
              <a:rPr lang="en-US" sz="3400" dirty="0">
                <a:solidFill>
                  <a:srgbClr val="FFFF00"/>
                </a:solidFill>
              </a:rPr>
              <a:t> </a:t>
            </a:r>
            <a:r>
              <a:rPr lang="en-US" sz="3400" dirty="0" err="1">
                <a:solidFill>
                  <a:srgbClr val="FFFF00"/>
                </a:solidFill>
              </a:rPr>
              <a:t>usaha</a:t>
            </a:r>
            <a:r>
              <a:rPr lang="en-US" sz="3400" dirty="0">
                <a:solidFill>
                  <a:srgbClr val="FFFF00"/>
                </a:solidFill>
              </a:rPr>
              <a:t> yang </a:t>
            </a:r>
            <a:r>
              <a:rPr lang="en-US" sz="3400" dirty="0" err="1">
                <a:solidFill>
                  <a:srgbClr val="FFFF00"/>
                </a:solidFill>
              </a:rPr>
              <a:t>dihitung</a:t>
            </a:r>
            <a:r>
              <a:rPr lang="en-US" sz="3400" dirty="0">
                <a:solidFill>
                  <a:srgbClr val="FFFF00"/>
                </a:solidFill>
              </a:rPr>
              <a:t> </a:t>
            </a:r>
            <a:r>
              <a:rPr lang="en-US" sz="3400" dirty="0" err="1">
                <a:solidFill>
                  <a:srgbClr val="FFFF00"/>
                </a:solidFill>
              </a:rPr>
              <a:t>dalam</a:t>
            </a:r>
            <a:r>
              <a:rPr lang="en-US" sz="3400" dirty="0">
                <a:solidFill>
                  <a:srgbClr val="FFFF00"/>
                </a:solidFill>
              </a:rPr>
              <a:t> production approach</a:t>
            </a:r>
          </a:p>
        </p:txBody>
      </p:sp>
      <p:sp>
        <p:nvSpPr>
          <p:cNvPr id="9219" name="Rectangle 3"/>
          <p:cNvSpPr>
            <a:spLocks noGrp="1" noChangeArrowheads="1"/>
          </p:cNvSpPr>
          <p:nvPr>
            <p:ph type="body" idx="1"/>
          </p:nvPr>
        </p:nvSpPr>
        <p:spPr>
          <a:xfrm>
            <a:off x="457200" y="1600200"/>
            <a:ext cx="6705600" cy="4525963"/>
          </a:xfrm>
          <a:ln w="38100">
            <a:gradFill>
              <a:gsLst>
                <a:gs pos="0">
                  <a:srgbClr val="FF3399"/>
                </a:gs>
                <a:gs pos="25000">
                  <a:srgbClr val="FF6633"/>
                </a:gs>
                <a:gs pos="50000">
                  <a:srgbClr val="FFFF00"/>
                </a:gs>
                <a:gs pos="75000">
                  <a:srgbClr val="01A78F"/>
                </a:gs>
                <a:gs pos="100000">
                  <a:srgbClr val="3366FF"/>
                </a:gs>
              </a:gsLst>
              <a:lin ang="5400000" scaled="0"/>
            </a:gradFill>
            <a:prstDash val="dash"/>
          </a:ln>
        </p:spPr>
        <p:txBody>
          <a:bodyPr/>
          <a:lstStyle/>
          <a:p>
            <a:pPr marL="533400" indent="-533400">
              <a:lnSpc>
                <a:spcPct val="90000"/>
              </a:lnSpc>
              <a:buFontTx/>
              <a:buAutoNum type="arabicPeriod"/>
            </a:pPr>
            <a:r>
              <a:rPr lang="en-US" sz="2400" dirty="0" err="1">
                <a:solidFill>
                  <a:srgbClr val="FF0000"/>
                </a:solidFill>
              </a:rPr>
              <a:t>Pertanian</a:t>
            </a:r>
            <a:r>
              <a:rPr lang="en-US" sz="2400" dirty="0">
                <a:solidFill>
                  <a:srgbClr val="FF0000"/>
                </a:solidFill>
              </a:rPr>
              <a:t>, </a:t>
            </a:r>
            <a:r>
              <a:rPr lang="en-US" sz="2400" dirty="0" err="1">
                <a:solidFill>
                  <a:srgbClr val="FF0000"/>
                </a:solidFill>
              </a:rPr>
              <a:t>peternakan</a:t>
            </a:r>
            <a:r>
              <a:rPr lang="en-US" sz="2400" dirty="0">
                <a:solidFill>
                  <a:srgbClr val="FF0000"/>
                </a:solidFill>
              </a:rPr>
              <a:t>, </a:t>
            </a:r>
            <a:r>
              <a:rPr lang="en-US" sz="2400" dirty="0" err="1">
                <a:solidFill>
                  <a:srgbClr val="FF0000"/>
                </a:solidFill>
              </a:rPr>
              <a:t>kehutanan</a:t>
            </a:r>
            <a:r>
              <a:rPr lang="en-US" sz="2400" dirty="0">
                <a:solidFill>
                  <a:srgbClr val="FF0000"/>
                </a:solidFill>
              </a:rPr>
              <a:t>, </a:t>
            </a:r>
            <a:r>
              <a:rPr lang="en-US" sz="2400" dirty="0" err="1">
                <a:solidFill>
                  <a:srgbClr val="FF0000"/>
                </a:solidFill>
              </a:rPr>
              <a:t>perikanan</a:t>
            </a:r>
            <a:endParaRPr lang="en-US" sz="2400" dirty="0">
              <a:solidFill>
                <a:srgbClr val="FF0000"/>
              </a:solidFill>
            </a:endParaRPr>
          </a:p>
          <a:p>
            <a:pPr marL="533400" indent="-533400">
              <a:lnSpc>
                <a:spcPct val="90000"/>
              </a:lnSpc>
              <a:buFontTx/>
              <a:buAutoNum type="arabicPeriod"/>
            </a:pPr>
            <a:r>
              <a:rPr lang="en-US" sz="2400" dirty="0" err="1">
                <a:solidFill>
                  <a:srgbClr val="00FFFF"/>
                </a:solidFill>
              </a:rPr>
              <a:t>Pertambangan</a:t>
            </a:r>
            <a:r>
              <a:rPr lang="en-US" sz="2400" dirty="0">
                <a:solidFill>
                  <a:srgbClr val="00FFFF"/>
                </a:solidFill>
              </a:rPr>
              <a:t> </a:t>
            </a:r>
            <a:r>
              <a:rPr lang="en-US" sz="2400" dirty="0" err="1">
                <a:solidFill>
                  <a:srgbClr val="00FFFF"/>
                </a:solidFill>
              </a:rPr>
              <a:t>dan</a:t>
            </a:r>
            <a:r>
              <a:rPr lang="en-US" sz="2400" dirty="0">
                <a:solidFill>
                  <a:srgbClr val="00FFFF"/>
                </a:solidFill>
              </a:rPr>
              <a:t> </a:t>
            </a:r>
            <a:r>
              <a:rPr lang="en-US" sz="2400" dirty="0" err="1">
                <a:solidFill>
                  <a:srgbClr val="00FFFF"/>
                </a:solidFill>
              </a:rPr>
              <a:t>pengggalian</a:t>
            </a:r>
            <a:endParaRPr lang="en-US" sz="2400" dirty="0">
              <a:solidFill>
                <a:srgbClr val="00FFFF"/>
              </a:solidFill>
            </a:endParaRPr>
          </a:p>
          <a:p>
            <a:pPr marL="533400" indent="-533400">
              <a:lnSpc>
                <a:spcPct val="90000"/>
              </a:lnSpc>
              <a:buFontTx/>
              <a:buAutoNum type="arabicPeriod"/>
            </a:pPr>
            <a:r>
              <a:rPr lang="en-US" sz="2400" dirty="0" err="1">
                <a:solidFill>
                  <a:srgbClr val="00FF99"/>
                </a:solidFill>
              </a:rPr>
              <a:t>Industri</a:t>
            </a:r>
            <a:r>
              <a:rPr lang="en-US" sz="2400" dirty="0">
                <a:solidFill>
                  <a:srgbClr val="00FF99"/>
                </a:solidFill>
              </a:rPr>
              <a:t> </a:t>
            </a:r>
            <a:r>
              <a:rPr lang="en-US" sz="2400" dirty="0" err="1">
                <a:solidFill>
                  <a:srgbClr val="00FF99"/>
                </a:solidFill>
              </a:rPr>
              <a:t>pengolahan</a:t>
            </a:r>
            <a:endParaRPr lang="en-US" sz="2400" dirty="0">
              <a:solidFill>
                <a:srgbClr val="00FF99"/>
              </a:solidFill>
            </a:endParaRPr>
          </a:p>
          <a:p>
            <a:pPr marL="533400" indent="-533400">
              <a:lnSpc>
                <a:spcPct val="90000"/>
              </a:lnSpc>
              <a:buFontTx/>
              <a:buAutoNum type="arabicPeriod"/>
            </a:pPr>
            <a:r>
              <a:rPr lang="en-US" sz="2400" dirty="0" err="1">
                <a:solidFill>
                  <a:srgbClr val="FB5763"/>
                </a:solidFill>
              </a:rPr>
              <a:t>Listrik</a:t>
            </a:r>
            <a:r>
              <a:rPr lang="en-US" sz="2400" dirty="0">
                <a:solidFill>
                  <a:srgbClr val="FB5763"/>
                </a:solidFill>
              </a:rPr>
              <a:t>, gas </a:t>
            </a:r>
            <a:r>
              <a:rPr lang="en-US" sz="2400" dirty="0" err="1">
                <a:solidFill>
                  <a:srgbClr val="FB5763"/>
                </a:solidFill>
              </a:rPr>
              <a:t>dan</a:t>
            </a:r>
            <a:r>
              <a:rPr lang="en-US" sz="2400" dirty="0">
                <a:solidFill>
                  <a:srgbClr val="FB5763"/>
                </a:solidFill>
              </a:rPr>
              <a:t> air </a:t>
            </a:r>
            <a:r>
              <a:rPr lang="en-US" sz="2400" dirty="0" err="1">
                <a:solidFill>
                  <a:srgbClr val="FB5763"/>
                </a:solidFill>
              </a:rPr>
              <a:t>minum</a:t>
            </a:r>
            <a:endParaRPr lang="en-US" sz="2400" dirty="0">
              <a:solidFill>
                <a:srgbClr val="FB5763"/>
              </a:solidFill>
            </a:endParaRPr>
          </a:p>
          <a:p>
            <a:pPr marL="533400" indent="-533400">
              <a:lnSpc>
                <a:spcPct val="90000"/>
              </a:lnSpc>
              <a:buFontTx/>
              <a:buAutoNum type="arabicPeriod"/>
            </a:pPr>
            <a:r>
              <a:rPr lang="en-US" sz="2400" dirty="0" err="1">
                <a:solidFill>
                  <a:srgbClr val="F6CD36"/>
                </a:solidFill>
              </a:rPr>
              <a:t>Bangunan</a:t>
            </a:r>
            <a:endParaRPr lang="en-US" sz="2400" dirty="0">
              <a:solidFill>
                <a:srgbClr val="F6CD36"/>
              </a:solidFill>
            </a:endParaRPr>
          </a:p>
          <a:p>
            <a:pPr marL="533400" indent="-533400">
              <a:lnSpc>
                <a:spcPct val="90000"/>
              </a:lnSpc>
              <a:buFontTx/>
              <a:buAutoNum type="arabicPeriod"/>
            </a:pPr>
            <a:r>
              <a:rPr lang="en-US" sz="2400" dirty="0" err="1">
                <a:solidFill>
                  <a:srgbClr val="FF00FF"/>
                </a:solidFill>
              </a:rPr>
              <a:t>Perdangangan</a:t>
            </a:r>
            <a:r>
              <a:rPr lang="en-US" sz="2400" dirty="0">
                <a:solidFill>
                  <a:srgbClr val="FF00FF"/>
                </a:solidFill>
              </a:rPr>
              <a:t>, hotel </a:t>
            </a:r>
            <a:r>
              <a:rPr lang="en-US" sz="2400" dirty="0" err="1">
                <a:solidFill>
                  <a:srgbClr val="FF00FF"/>
                </a:solidFill>
              </a:rPr>
              <a:t>dan</a:t>
            </a:r>
            <a:r>
              <a:rPr lang="en-US" sz="2400" dirty="0">
                <a:solidFill>
                  <a:srgbClr val="FF00FF"/>
                </a:solidFill>
              </a:rPr>
              <a:t> </a:t>
            </a:r>
            <a:r>
              <a:rPr lang="en-US" sz="2400" dirty="0" err="1">
                <a:solidFill>
                  <a:srgbClr val="FF00FF"/>
                </a:solidFill>
              </a:rPr>
              <a:t>restoran</a:t>
            </a:r>
            <a:endParaRPr lang="en-US" sz="2400" dirty="0">
              <a:solidFill>
                <a:srgbClr val="FF00FF"/>
              </a:solidFill>
            </a:endParaRPr>
          </a:p>
          <a:p>
            <a:pPr marL="533400" indent="-533400">
              <a:lnSpc>
                <a:spcPct val="90000"/>
              </a:lnSpc>
              <a:buFontTx/>
              <a:buAutoNum type="arabicPeriod"/>
            </a:pPr>
            <a:r>
              <a:rPr lang="en-US" sz="2400" dirty="0" err="1">
                <a:solidFill>
                  <a:schemeClr val="accent6"/>
                </a:solidFill>
              </a:rPr>
              <a:t>Pengangkutan</a:t>
            </a:r>
            <a:r>
              <a:rPr lang="en-US" sz="2400" dirty="0">
                <a:solidFill>
                  <a:schemeClr val="accent6"/>
                </a:solidFill>
              </a:rPr>
              <a:t> </a:t>
            </a:r>
            <a:r>
              <a:rPr lang="en-US" sz="2400" dirty="0" err="1">
                <a:solidFill>
                  <a:schemeClr val="accent6"/>
                </a:solidFill>
              </a:rPr>
              <a:t>dan</a:t>
            </a:r>
            <a:r>
              <a:rPr lang="en-US" sz="2400" dirty="0">
                <a:solidFill>
                  <a:schemeClr val="accent6"/>
                </a:solidFill>
              </a:rPr>
              <a:t> </a:t>
            </a:r>
            <a:r>
              <a:rPr lang="en-US" sz="2400" dirty="0" err="1">
                <a:solidFill>
                  <a:schemeClr val="accent6"/>
                </a:solidFill>
              </a:rPr>
              <a:t>komunikasi</a:t>
            </a:r>
            <a:endParaRPr lang="en-US" sz="2400" dirty="0">
              <a:solidFill>
                <a:schemeClr val="accent6"/>
              </a:solidFill>
            </a:endParaRPr>
          </a:p>
          <a:p>
            <a:pPr marL="533400" indent="-533400">
              <a:lnSpc>
                <a:spcPct val="90000"/>
              </a:lnSpc>
              <a:buFontTx/>
              <a:buAutoNum type="arabicPeriod"/>
            </a:pPr>
            <a:r>
              <a:rPr lang="en-US" sz="2400" dirty="0">
                <a:solidFill>
                  <a:srgbClr val="00FFFF"/>
                </a:solidFill>
              </a:rPr>
              <a:t>Bank </a:t>
            </a:r>
            <a:r>
              <a:rPr lang="en-US" sz="2400" dirty="0" err="1">
                <a:solidFill>
                  <a:srgbClr val="00FFFF"/>
                </a:solidFill>
              </a:rPr>
              <a:t>dan</a:t>
            </a:r>
            <a:r>
              <a:rPr lang="en-US" sz="2400" dirty="0">
                <a:solidFill>
                  <a:srgbClr val="00FFFF"/>
                </a:solidFill>
              </a:rPr>
              <a:t> </a:t>
            </a:r>
            <a:r>
              <a:rPr lang="en-US" sz="2400" dirty="0" err="1" smtClean="0">
                <a:solidFill>
                  <a:srgbClr val="00FFFF"/>
                </a:solidFill>
              </a:rPr>
              <a:t>Lembaga</a:t>
            </a:r>
            <a:r>
              <a:rPr lang="en-US" sz="2400" dirty="0" smtClean="0">
                <a:solidFill>
                  <a:srgbClr val="00FFFF"/>
                </a:solidFill>
              </a:rPr>
              <a:t> </a:t>
            </a:r>
            <a:r>
              <a:rPr lang="en-US" sz="2400" dirty="0" err="1" smtClean="0">
                <a:solidFill>
                  <a:srgbClr val="00FFFF"/>
                </a:solidFill>
              </a:rPr>
              <a:t>keuangan</a:t>
            </a:r>
            <a:r>
              <a:rPr lang="en-US" sz="2400" dirty="0" smtClean="0">
                <a:solidFill>
                  <a:srgbClr val="00FFFF"/>
                </a:solidFill>
              </a:rPr>
              <a:t> Non-Bank</a:t>
            </a:r>
            <a:endParaRPr lang="en-US" sz="2400" dirty="0">
              <a:solidFill>
                <a:srgbClr val="00FFFF"/>
              </a:solidFill>
            </a:endParaRPr>
          </a:p>
          <a:p>
            <a:pPr marL="533400" indent="-533400">
              <a:lnSpc>
                <a:spcPct val="90000"/>
              </a:lnSpc>
              <a:buFontTx/>
              <a:buAutoNum type="arabicPeriod"/>
            </a:pPr>
            <a:r>
              <a:rPr lang="en-US" sz="2400" dirty="0" err="1">
                <a:solidFill>
                  <a:schemeClr val="accent6">
                    <a:lumMod val="20000"/>
                    <a:lumOff val="80000"/>
                  </a:schemeClr>
                </a:solidFill>
              </a:rPr>
              <a:t>Sewa</a:t>
            </a:r>
            <a:r>
              <a:rPr lang="en-US" sz="2400" dirty="0">
                <a:solidFill>
                  <a:schemeClr val="accent6">
                    <a:lumMod val="20000"/>
                    <a:lumOff val="80000"/>
                  </a:schemeClr>
                </a:solidFill>
              </a:rPr>
              <a:t> </a:t>
            </a:r>
            <a:r>
              <a:rPr lang="en-US" sz="2400" dirty="0" err="1">
                <a:solidFill>
                  <a:schemeClr val="accent6">
                    <a:lumMod val="20000"/>
                    <a:lumOff val="80000"/>
                  </a:schemeClr>
                </a:solidFill>
              </a:rPr>
              <a:t>rumah</a:t>
            </a:r>
            <a:endParaRPr lang="en-US" sz="2400" dirty="0">
              <a:solidFill>
                <a:srgbClr val="F6CD36"/>
              </a:solidFill>
            </a:endParaRPr>
          </a:p>
          <a:p>
            <a:pPr marL="533400" indent="-533400">
              <a:lnSpc>
                <a:spcPct val="90000"/>
              </a:lnSpc>
              <a:buFontTx/>
              <a:buAutoNum type="arabicPeriod"/>
            </a:pPr>
            <a:r>
              <a:rPr lang="en-US" sz="2400" dirty="0" err="1">
                <a:solidFill>
                  <a:srgbClr val="F6CD36"/>
                </a:solidFill>
              </a:rPr>
              <a:t>Pemerintahan</a:t>
            </a:r>
            <a:r>
              <a:rPr lang="en-US" sz="2400" dirty="0">
                <a:solidFill>
                  <a:srgbClr val="F6CD36"/>
                </a:solidFill>
              </a:rPr>
              <a:t> </a:t>
            </a:r>
            <a:r>
              <a:rPr lang="en-US" sz="2400" dirty="0" err="1">
                <a:solidFill>
                  <a:srgbClr val="F6CD36"/>
                </a:solidFill>
              </a:rPr>
              <a:t>dan</a:t>
            </a:r>
            <a:r>
              <a:rPr lang="en-US" sz="2400" dirty="0">
                <a:solidFill>
                  <a:srgbClr val="F6CD36"/>
                </a:solidFill>
              </a:rPr>
              <a:t> </a:t>
            </a:r>
            <a:r>
              <a:rPr lang="en-US" sz="2400" dirty="0" err="1">
                <a:solidFill>
                  <a:srgbClr val="F6CD36"/>
                </a:solidFill>
              </a:rPr>
              <a:t>pertahanan</a:t>
            </a:r>
            <a:endParaRPr lang="en-US" sz="2400" dirty="0">
              <a:solidFill>
                <a:srgbClr val="F6CD36"/>
              </a:solidFill>
            </a:endParaRPr>
          </a:p>
          <a:p>
            <a:pPr marL="533400" indent="-533400">
              <a:lnSpc>
                <a:spcPct val="90000"/>
              </a:lnSpc>
              <a:buFontTx/>
              <a:buAutoNum type="arabicPeriod"/>
            </a:pPr>
            <a:r>
              <a:rPr lang="en-US" sz="2400" dirty="0" err="1">
                <a:solidFill>
                  <a:srgbClr val="FFFF00"/>
                </a:solidFill>
              </a:rPr>
              <a:t>Jasa-jasa</a:t>
            </a:r>
            <a:endParaRPr lang="en-US" sz="2400" dirty="0">
              <a:solidFill>
                <a:srgbClr val="FFFF00"/>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Process 12"/>
          <p:cNvSpPr/>
          <p:nvPr/>
        </p:nvSpPr>
        <p:spPr>
          <a:xfrm>
            <a:off x="533400" y="304800"/>
            <a:ext cx="3429000" cy="838200"/>
          </a:xfrm>
          <a:prstGeom prst="flowChartProcess">
            <a:avLst/>
          </a:prstGeom>
          <a:solidFill>
            <a:schemeClr val="tx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Faktor</a:t>
            </a:r>
            <a:r>
              <a:rPr lang="en-US" sz="2400" dirty="0" smtClean="0"/>
              <a:t> </a:t>
            </a:r>
            <a:r>
              <a:rPr lang="en-US" sz="2400" dirty="0" err="1" smtClean="0"/>
              <a:t>Penyebab</a:t>
            </a:r>
            <a:r>
              <a:rPr lang="en-US" sz="2400" dirty="0" smtClean="0"/>
              <a:t> </a:t>
            </a:r>
            <a:r>
              <a:rPr lang="en-US" sz="2400" dirty="0" err="1" smtClean="0"/>
              <a:t>Kelangkaan</a:t>
            </a:r>
            <a:endParaRPr lang="en-US" sz="2400" dirty="0"/>
          </a:p>
        </p:txBody>
      </p:sp>
      <p:sp>
        <p:nvSpPr>
          <p:cNvPr id="14" name="Rectangle 13"/>
          <p:cNvSpPr/>
          <p:nvPr/>
        </p:nvSpPr>
        <p:spPr>
          <a:xfrm>
            <a:off x="304801" y="3581400"/>
            <a:ext cx="4114800" cy="762000"/>
          </a:xfrm>
          <a:prstGeom prst="rect">
            <a:avLst/>
          </a:prstGeom>
          <a:noFill/>
          <a:ln w="3810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err="1" smtClean="0">
                <a:solidFill>
                  <a:srgbClr val="FFFF00"/>
                </a:solidFill>
              </a:rPr>
              <a:t>Bencana</a:t>
            </a:r>
            <a:r>
              <a:rPr lang="en-US" sz="2200" dirty="0" smtClean="0">
                <a:solidFill>
                  <a:srgbClr val="FFFF00"/>
                </a:solidFill>
              </a:rPr>
              <a:t> </a:t>
            </a:r>
            <a:r>
              <a:rPr lang="en-US" sz="2200" dirty="0" err="1" smtClean="0">
                <a:solidFill>
                  <a:srgbClr val="FFFF00"/>
                </a:solidFill>
              </a:rPr>
              <a:t>alam</a:t>
            </a:r>
            <a:r>
              <a:rPr lang="en-US" sz="2200" dirty="0" smtClean="0">
                <a:solidFill>
                  <a:srgbClr val="FFFF00"/>
                </a:solidFill>
              </a:rPr>
              <a:t> </a:t>
            </a:r>
            <a:r>
              <a:rPr lang="en-US" sz="2200" dirty="0" err="1" smtClean="0">
                <a:solidFill>
                  <a:srgbClr val="FFFF00"/>
                </a:solidFill>
              </a:rPr>
              <a:t>dan</a:t>
            </a:r>
            <a:r>
              <a:rPr lang="en-US" sz="2200" dirty="0" smtClean="0">
                <a:solidFill>
                  <a:srgbClr val="FFFF00"/>
                </a:solidFill>
              </a:rPr>
              <a:t> </a:t>
            </a:r>
            <a:r>
              <a:rPr lang="en-US" sz="2200" dirty="0" err="1" smtClean="0">
                <a:solidFill>
                  <a:srgbClr val="FFFF00"/>
                </a:solidFill>
              </a:rPr>
              <a:t>perkembangan</a:t>
            </a:r>
            <a:r>
              <a:rPr lang="en-US" sz="2200" dirty="0" smtClean="0">
                <a:solidFill>
                  <a:srgbClr val="FFFF00"/>
                </a:solidFill>
              </a:rPr>
              <a:t> </a:t>
            </a:r>
            <a:r>
              <a:rPr lang="en-US" sz="2200" dirty="0" err="1" smtClean="0">
                <a:solidFill>
                  <a:srgbClr val="FFFF00"/>
                </a:solidFill>
              </a:rPr>
              <a:t>jumlah</a:t>
            </a:r>
            <a:r>
              <a:rPr lang="en-US" sz="2200" dirty="0" smtClean="0">
                <a:solidFill>
                  <a:srgbClr val="FFFF00"/>
                </a:solidFill>
              </a:rPr>
              <a:t> </a:t>
            </a:r>
            <a:r>
              <a:rPr lang="en-US" sz="2200" dirty="0" err="1" smtClean="0">
                <a:solidFill>
                  <a:srgbClr val="FFFF00"/>
                </a:solidFill>
              </a:rPr>
              <a:t>penduduk</a:t>
            </a:r>
            <a:endParaRPr lang="en-US" sz="2200" dirty="0">
              <a:solidFill>
                <a:srgbClr val="FFFF00"/>
              </a:solidFill>
            </a:endParaRPr>
          </a:p>
        </p:txBody>
      </p:sp>
      <p:sp>
        <p:nvSpPr>
          <p:cNvPr id="15" name="Rectangle 14"/>
          <p:cNvSpPr/>
          <p:nvPr/>
        </p:nvSpPr>
        <p:spPr>
          <a:xfrm>
            <a:off x="304801" y="1371600"/>
            <a:ext cx="4114800" cy="609600"/>
          </a:xfrm>
          <a:prstGeom prst="rect">
            <a:avLst/>
          </a:prstGeom>
          <a:noFill/>
          <a:ln w="3810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FFFF00"/>
                </a:solidFill>
              </a:rPr>
              <a:t>Keterbatasan</a:t>
            </a:r>
            <a:r>
              <a:rPr lang="en-US" sz="2800" dirty="0" smtClean="0">
                <a:solidFill>
                  <a:srgbClr val="FFFF00"/>
                </a:solidFill>
              </a:rPr>
              <a:t> </a:t>
            </a:r>
            <a:r>
              <a:rPr lang="en-US" sz="2800" dirty="0" err="1" smtClean="0">
                <a:solidFill>
                  <a:srgbClr val="FFFF00"/>
                </a:solidFill>
              </a:rPr>
              <a:t>Sumber</a:t>
            </a:r>
            <a:r>
              <a:rPr lang="en-US" sz="2800" dirty="0" smtClean="0">
                <a:solidFill>
                  <a:srgbClr val="FFFF00"/>
                </a:solidFill>
              </a:rPr>
              <a:t> </a:t>
            </a:r>
            <a:r>
              <a:rPr lang="en-US" sz="2800" dirty="0" err="1" smtClean="0">
                <a:solidFill>
                  <a:srgbClr val="FFFF00"/>
                </a:solidFill>
              </a:rPr>
              <a:t>daya</a:t>
            </a:r>
            <a:endParaRPr lang="en-US" sz="2800" dirty="0">
              <a:solidFill>
                <a:srgbClr val="FFFF00"/>
              </a:solidFill>
            </a:endParaRPr>
          </a:p>
        </p:txBody>
      </p:sp>
      <p:sp>
        <p:nvSpPr>
          <p:cNvPr id="16" name="Rectangle 15"/>
          <p:cNvSpPr/>
          <p:nvPr/>
        </p:nvSpPr>
        <p:spPr>
          <a:xfrm>
            <a:off x="304801" y="2133600"/>
            <a:ext cx="4114800" cy="609600"/>
          </a:xfrm>
          <a:prstGeom prst="rect">
            <a:avLst/>
          </a:prstGeom>
          <a:noFill/>
          <a:ln w="3810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rgbClr val="FFFF00"/>
                </a:solidFill>
              </a:rPr>
              <a:t>Keterbatsan</a:t>
            </a:r>
            <a:r>
              <a:rPr lang="en-US" sz="2400" dirty="0" smtClean="0">
                <a:solidFill>
                  <a:srgbClr val="FFFF00"/>
                </a:solidFill>
              </a:rPr>
              <a:t> </a:t>
            </a:r>
            <a:r>
              <a:rPr lang="en-US" sz="2400" dirty="0" err="1" smtClean="0">
                <a:solidFill>
                  <a:srgbClr val="FFFF00"/>
                </a:solidFill>
              </a:rPr>
              <a:t>kemampuan</a:t>
            </a:r>
            <a:r>
              <a:rPr lang="en-US" sz="2400" dirty="0" smtClean="0">
                <a:solidFill>
                  <a:srgbClr val="FFFF00"/>
                </a:solidFill>
              </a:rPr>
              <a:t> </a:t>
            </a:r>
            <a:r>
              <a:rPr lang="en-US" sz="2400" dirty="0" err="1" smtClean="0">
                <a:solidFill>
                  <a:srgbClr val="FFFF00"/>
                </a:solidFill>
              </a:rPr>
              <a:t>manusia</a:t>
            </a:r>
            <a:r>
              <a:rPr lang="en-US" sz="2400" dirty="0" smtClean="0">
                <a:solidFill>
                  <a:srgbClr val="FFFF00"/>
                </a:solidFill>
              </a:rPr>
              <a:t> </a:t>
            </a:r>
            <a:r>
              <a:rPr lang="en-US" sz="2400" dirty="0" err="1" smtClean="0">
                <a:solidFill>
                  <a:srgbClr val="FFFF00"/>
                </a:solidFill>
              </a:rPr>
              <a:t>untuk</a:t>
            </a:r>
            <a:r>
              <a:rPr lang="en-US" sz="2400" dirty="0" smtClean="0">
                <a:solidFill>
                  <a:srgbClr val="FFFF00"/>
                </a:solidFill>
              </a:rPr>
              <a:t> </a:t>
            </a:r>
            <a:r>
              <a:rPr lang="en-US" sz="2400" dirty="0" err="1" smtClean="0">
                <a:solidFill>
                  <a:srgbClr val="FFFF00"/>
                </a:solidFill>
              </a:rPr>
              <a:t>mengolah</a:t>
            </a:r>
            <a:r>
              <a:rPr lang="en-US" sz="2400" dirty="0" smtClean="0">
                <a:solidFill>
                  <a:srgbClr val="FFFF00"/>
                </a:solidFill>
              </a:rPr>
              <a:t> </a:t>
            </a:r>
            <a:r>
              <a:rPr lang="en-US" sz="2400" dirty="0" err="1" smtClean="0">
                <a:solidFill>
                  <a:srgbClr val="FFFF00"/>
                </a:solidFill>
              </a:rPr>
              <a:t>alam</a:t>
            </a:r>
            <a:endParaRPr lang="en-US" sz="2400" dirty="0">
              <a:solidFill>
                <a:srgbClr val="FFFF00"/>
              </a:solidFill>
            </a:endParaRPr>
          </a:p>
        </p:txBody>
      </p:sp>
      <p:sp>
        <p:nvSpPr>
          <p:cNvPr id="17" name="Rectangle 16"/>
          <p:cNvSpPr/>
          <p:nvPr/>
        </p:nvSpPr>
        <p:spPr>
          <a:xfrm>
            <a:off x="304801" y="2895600"/>
            <a:ext cx="4114800" cy="609600"/>
          </a:xfrm>
          <a:prstGeom prst="rect">
            <a:avLst/>
          </a:prstGeom>
          <a:noFill/>
          <a:ln w="3810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rgbClr val="FFFF00"/>
                </a:solidFill>
              </a:rPr>
              <a:t>Sifat</a:t>
            </a:r>
            <a:r>
              <a:rPr lang="en-US" sz="2800" dirty="0" smtClean="0">
                <a:solidFill>
                  <a:srgbClr val="FFFF00"/>
                </a:solidFill>
              </a:rPr>
              <a:t> </a:t>
            </a:r>
            <a:r>
              <a:rPr lang="en-US" sz="2800" dirty="0" err="1" smtClean="0">
                <a:solidFill>
                  <a:srgbClr val="FFFF00"/>
                </a:solidFill>
              </a:rPr>
              <a:t>serakah</a:t>
            </a:r>
            <a:r>
              <a:rPr lang="en-US" sz="2800" dirty="0" smtClean="0">
                <a:solidFill>
                  <a:srgbClr val="FFFF00"/>
                </a:solidFill>
              </a:rPr>
              <a:t> </a:t>
            </a:r>
            <a:r>
              <a:rPr lang="en-US" sz="2800" dirty="0" err="1" smtClean="0">
                <a:solidFill>
                  <a:srgbClr val="FFFF00"/>
                </a:solidFill>
              </a:rPr>
              <a:t>manusia</a:t>
            </a:r>
            <a:endParaRPr lang="en-US" sz="2800" dirty="0">
              <a:solidFill>
                <a:srgbClr val="FFFF00"/>
              </a:solidFill>
            </a:endParaRPr>
          </a:p>
        </p:txBody>
      </p:sp>
      <p:sp>
        <p:nvSpPr>
          <p:cNvPr id="18" name="Rectangle 17"/>
          <p:cNvSpPr/>
          <p:nvPr/>
        </p:nvSpPr>
        <p:spPr>
          <a:xfrm>
            <a:off x="304801" y="4419600"/>
            <a:ext cx="4114800" cy="914400"/>
          </a:xfrm>
          <a:prstGeom prst="rect">
            <a:avLst/>
          </a:prstGeom>
          <a:noFill/>
          <a:ln w="3810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err="1" smtClean="0">
                <a:solidFill>
                  <a:srgbClr val="FFFF00"/>
                </a:solidFill>
              </a:rPr>
              <a:t>Kemampuan</a:t>
            </a:r>
            <a:r>
              <a:rPr lang="en-US" sz="2200" dirty="0" smtClean="0">
                <a:solidFill>
                  <a:srgbClr val="FFFF00"/>
                </a:solidFill>
              </a:rPr>
              <a:t> </a:t>
            </a:r>
            <a:r>
              <a:rPr lang="en-US" sz="2200" dirty="0" err="1" smtClean="0">
                <a:solidFill>
                  <a:srgbClr val="FFFF00"/>
                </a:solidFill>
              </a:rPr>
              <a:t>manusia</a:t>
            </a:r>
            <a:r>
              <a:rPr lang="en-US" sz="2200" dirty="0" smtClean="0">
                <a:solidFill>
                  <a:srgbClr val="FFFF00"/>
                </a:solidFill>
              </a:rPr>
              <a:t> yang </a:t>
            </a:r>
            <a:r>
              <a:rPr lang="en-US" sz="2200" dirty="0" err="1" smtClean="0">
                <a:solidFill>
                  <a:srgbClr val="FFFF00"/>
                </a:solidFill>
              </a:rPr>
              <a:t>belum</a:t>
            </a:r>
            <a:r>
              <a:rPr lang="en-US" sz="2200" dirty="0" smtClean="0">
                <a:solidFill>
                  <a:srgbClr val="FFFF00"/>
                </a:solidFill>
              </a:rPr>
              <a:t> </a:t>
            </a:r>
            <a:r>
              <a:rPr lang="en-US" sz="2200" dirty="0" err="1" smtClean="0">
                <a:solidFill>
                  <a:srgbClr val="FFFF00"/>
                </a:solidFill>
              </a:rPr>
              <a:t>menghasilkan</a:t>
            </a:r>
            <a:r>
              <a:rPr lang="en-US" sz="2200" dirty="0" smtClean="0">
                <a:solidFill>
                  <a:srgbClr val="FFFF00"/>
                </a:solidFill>
              </a:rPr>
              <a:t> </a:t>
            </a:r>
            <a:r>
              <a:rPr lang="en-US" sz="2200" dirty="0" err="1" smtClean="0">
                <a:solidFill>
                  <a:srgbClr val="FFFF00"/>
                </a:solidFill>
              </a:rPr>
              <a:t>sumber-sumber</a:t>
            </a:r>
            <a:r>
              <a:rPr lang="en-US" sz="2200" dirty="0" smtClean="0">
                <a:solidFill>
                  <a:srgbClr val="FFFF00"/>
                </a:solidFill>
              </a:rPr>
              <a:t>  </a:t>
            </a:r>
            <a:r>
              <a:rPr lang="en-US" sz="2200" dirty="0" err="1" smtClean="0">
                <a:solidFill>
                  <a:srgbClr val="FFFF00"/>
                </a:solidFill>
              </a:rPr>
              <a:t>baru</a:t>
            </a:r>
            <a:endParaRPr lang="en-US" sz="2200" dirty="0">
              <a:solidFill>
                <a:srgbClr val="FFFF00"/>
              </a:solidFill>
            </a:endParaRPr>
          </a:p>
        </p:txBody>
      </p:sp>
      <p:cxnSp>
        <p:nvCxnSpPr>
          <p:cNvPr id="20" name="Curved Connector 19"/>
          <p:cNvCxnSpPr>
            <a:stCxn id="13" idx="1"/>
            <a:endCxn id="15" idx="1"/>
          </p:cNvCxnSpPr>
          <p:nvPr/>
        </p:nvCxnSpPr>
        <p:spPr>
          <a:xfrm rot="10800000" flipV="1">
            <a:off x="304802" y="723900"/>
            <a:ext cx="228599" cy="952500"/>
          </a:xfrm>
          <a:prstGeom prst="curvedConnector3">
            <a:avLst>
              <a:gd name="adj1" fmla="val 20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hape 22"/>
          <p:cNvCxnSpPr>
            <a:stCxn id="13" idx="1"/>
            <a:endCxn id="16" idx="1"/>
          </p:cNvCxnSpPr>
          <p:nvPr/>
        </p:nvCxnSpPr>
        <p:spPr>
          <a:xfrm rot="10800000" flipV="1">
            <a:off x="304802" y="723900"/>
            <a:ext cx="228599" cy="1714500"/>
          </a:xfrm>
          <a:prstGeom prst="curvedConnector3">
            <a:avLst>
              <a:gd name="adj1" fmla="val 20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urved Connector 25"/>
          <p:cNvCxnSpPr>
            <a:stCxn id="13" idx="1"/>
            <a:endCxn id="17" idx="1"/>
          </p:cNvCxnSpPr>
          <p:nvPr/>
        </p:nvCxnSpPr>
        <p:spPr>
          <a:xfrm rot="10800000" flipV="1">
            <a:off x="304802" y="723900"/>
            <a:ext cx="228599" cy="2476500"/>
          </a:xfrm>
          <a:prstGeom prst="curvedConnector3">
            <a:avLst>
              <a:gd name="adj1" fmla="val 20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a:stCxn id="13" idx="1"/>
            <a:endCxn id="14" idx="1"/>
          </p:cNvCxnSpPr>
          <p:nvPr/>
        </p:nvCxnSpPr>
        <p:spPr>
          <a:xfrm rot="10800000" flipV="1">
            <a:off x="304802" y="723900"/>
            <a:ext cx="228599" cy="3238500"/>
          </a:xfrm>
          <a:prstGeom prst="curvedConnector3">
            <a:avLst>
              <a:gd name="adj1" fmla="val 20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13" idx="1"/>
            <a:endCxn id="18" idx="1"/>
          </p:cNvCxnSpPr>
          <p:nvPr/>
        </p:nvCxnSpPr>
        <p:spPr>
          <a:xfrm rot="10800000" flipV="1">
            <a:off x="304802" y="723900"/>
            <a:ext cx="228599" cy="4152900"/>
          </a:xfrm>
          <a:prstGeom prst="curvedConnector3">
            <a:avLst>
              <a:gd name="adj1" fmla="val 20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1" name="Flowchart: Process 70"/>
          <p:cNvSpPr/>
          <p:nvPr/>
        </p:nvSpPr>
        <p:spPr>
          <a:xfrm>
            <a:off x="4876800" y="304800"/>
            <a:ext cx="4038600" cy="762000"/>
          </a:xfrm>
          <a:prstGeom prst="flowChartProcess">
            <a:avLst/>
          </a:prstGeom>
          <a:solidFill>
            <a:schemeClr val="tx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Hal-</a:t>
            </a:r>
            <a:r>
              <a:rPr lang="en-US" sz="2400" dirty="0" err="1" smtClean="0"/>
              <a:t>hal</a:t>
            </a:r>
            <a:r>
              <a:rPr lang="en-US" sz="2400" dirty="0" smtClean="0"/>
              <a:t> yang </a:t>
            </a:r>
            <a:r>
              <a:rPr lang="en-US" sz="2400" dirty="0" err="1" smtClean="0"/>
              <a:t>mempengaruhi</a:t>
            </a:r>
            <a:r>
              <a:rPr lang="en-US" sz="2400" dirty="0" smtClean="0"/>
              <a:t> </a:t>
            </a:r>
            <a:r>
              <a:rPr lang="en-US" sz="2400" dirty="0" err="1" smtClean="0"/>
              <a:t>kebutuhan</a:t>
            </a:r>
            <a:endParaRPr lang="en-US" sz="2400" dirty="0"/>
          </a:p>
        </p:txBody>
      </p:sp>
      <p:sp>
        <p:nvSpPr>
          <p:cNvPr id="72" name="Rectangle 71"/>
          <p:cNvSpPr/>
          <p:nvPr/>
        </p:nvSpPr>
        <p:spPr>
          <a:xfrm>
            <a:off x="4572000" y="1295400"/>
            <a:ext cx="2133600" cy="5334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Keadaan</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alam</a:t>
            </a:r>
            <a:endParaRPr lang="en-US" sz="2400" dirty="0">
              <a:solidFill>
                <a:schemeClr val="accent5">
                  <a:lumMod val="20000"/>
                  <a:lumOff val="80000"/>
                </a:schemeClr>
              </a:solidFill>
            </a:endParaRPr>
          </a:p>
        </p:txBody>
      </p:sp>
      <p:sp>
        <p:nvSpPr>
          <p:cNvPr id="73" name="Rectangle 72"/>
          <p:cNvSpPr/>
          <p:nvPr/>
        </p:nvSpPr>
        <p:spPr>
          <a:xfrm>
            <a:off x="7010400" y="1295400"/>
            <a:ext cx="2133600" cy="5334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Peradaban</a:t>
            </a:r>
            <a:endParaRPr lang="en-US" sz="2400" dirty="0">
              <a:solidFill>
                <a:schemeClr val="accent5">
                  <a:lumMod val="20000"/>
                  <a:lumOff val="80000"/>
                </a:schemeClr>
              </a:solidFill>
            </a:endParaRPr>
          </a:p>
        </p:txBody>
      </p:sp>
      <p:sp>
        <p:nvSpPr>
          <p:cNvPr id="74" name="Rectangle 73"/>
          <p:cNvSpPr/>
          <p:nvPr/>
        </p:nvSpPr>
        <p:spPr>
          <a:xfrm>
            <a:off x="4572000" y="1981200"/>
            <a:ext cx="2133600" cy="5334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accent5">
                    <a:lumMod val="20000"/>
                    <a:lumOff val="80000"/>
                  </a:schemeClr>
                </a:solidFill>
              </a:rPr>
              <a:t>Agama</a:t>
            </a:r>
            <a:endParaRPr lang="en-US" sz="2400" dirty="0">
              <a:solidFill>
                <a:schemeClr val="accent5">
                  <a:lumMod val="20000"/>
                  <a:lumOff val="80000"/>
                </a:schemeClr>
              </a:solidFill>
            </a:endParaRPr>
          </a:p>
        </p:txBody>
      </p:sp>
      <p:sp>
        <p:nvSpPr>
          <p:cNvPr id="75" name="Rectangle 74"/>
          <p:cNvSpPr/>
          <p:nvPr/>
        </p:nvSpPr>
        <p:spPr>
          <a:xfrm>
            <a:off x="7010400" y="1981200"/>
            <a:ext cx="2133600" cy="533400"/>
          </a:xfrm>
          <a:prstGeom prst="rect">
            <a:avLst/>
          </a:prstGeom>
          <a:solidFill>
            <a:schemeClr val="tx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accent5">
                    <a:lumMod val="20000"/>
                    <a:lumOff val="80000"/>
                  </a:schemeClr>
                </a:solidFill>
              </a:rPr>
              <a:t>Adat</a:t>
            </a:r>
            <a:r>
              <a:rPr lang="en-US" sz="2400" dirty="0" smtClean="0">
                <a:solidFill>
                  <a:schemeClr val="accent5">
                    <a:lumMod val="20000"/>
                    <a:lumOff val="80000"/>
                  </a:schemeClr>
                </a:solidFill>
              </a:rPr>
              <a:t> </a:t>
            </a:r>
            <a:r>
              <a:rPr lang="en-US" sz="2400" dirty="0" err="1" smtClean="0">
                <a:solidFill>
                  <a:schemeClr val="accent5">
                    <a:lumMod val="20000"/>
                    <a:lumOff val="80000"/>
                  </a:schemeClr>
                </a:solidFill>
              </a:rPr>
              <a:t>Istiadat</a:t>
            </a:r>
            <a:endParaRPr lang="en-US" sz="2400" dirty="0">
              <a:solidFill>
                <a:schemeClr val="accent5">
                  <a:lumMod val="20000"/>
                  <a:lumOff val="80000"/>
                </a:schemeClr>
              </a:solidFill>
            </a:endParaRPr>
          </a:p>
        </p:txBody>
      </p:sp>
      <p:cxnSp>
        <p:nvCxnSpPr>
          <p:cNvPr id="76" name="Curved Connector 75"/>
          <p:cNvCxnSpPr>
            <a:stCxn id="71" idx="2"/>
            <a:endCxn id="72" idx="3"/>
          </p:cNvCxnSpPr>
          <p:nvPr/>
        </p:nvCxnSpPr>
        <p:spPr>
          <a:xfrm rot="5400000">
            <a:off x="6553200" y="1219200"/>
            <a:ext cx="495300" cy="190500"/>
          </a:xfrm>
          <a:prstGeom prst="curvedConnector2">
            <a:avLst/>
          </a:prstGeom>
          <a:ln>
            <a:solidFill>
              <a:srgbClr val="FFFF00"/>
            </a:solidFill>
            <a:tailEnd type="arrow"/>
          </a:ln>
        </p:spPr>
        <p:style>
          <a:lnRef idx="2">
            <a:schemeClr val="accent2"/>
          </a:lnRef>
          <a:fillRef idx="0">
            <a:schemeClr val="accent2"/>
          </a:fillRef>
          <a:effectRef idx="1">
            <a:schemeClr val="accent2"/>
          </a:effectRef>
          <a:fontRef idx="minor">
            <a:schemeClr val="tx1"/>
          </a:fontRef>
        </p:style>
      </p:cxnSp>
      <p:cxnSp>
        <p:nvCxnSpPr>
          <p:cNvPr id="77" name="Curved Connector 76"/>
          <p:cNvCxnSpPr>
            <a:stCxn id="71" idx="2"/>
            <a:endCxn id="73" idx="1"/>
          </p:cNvCxnSpPr>
          <p:nvPr/>
        </p:nvCxnSpPr>
        <p:spPr>
          <a:xfrm rot="16200000" flipH="1">
            <a:off x="6705600" y="1257300"/>
            <a:ext cx="495300" cy="114300"/>
          </a:xfrm>
          <a:prstGeom prst="curvedConnector2">
            <a:avLst/>
          </a:prstGeom>
          <a:ln>
            <a:solidFill>
              <a:srgbClr val="FFFF00"/>
            </a:solidFill>
            <a:tailEnd type="arrow"/>
          </a:ln>
        </p:spPr>
        <p:style>
          <a:lnRef idx="2">
            <a:schemeClr val="accent2"/>
          </a:lnRef>
          <a:fillRef idx="0">
            <a:schemeClr val="accent2"/>
          </a:fillRef>
          <a:effectRef idx="1">
            <a:schemeClr val="accent2"/>
          </a:effectRef>
          <a:fontRef idx="minor">
            <a:schemeClr val="tx1"/>
          </a:fontRef>
        </p:style>
      </p:cxnSp>
      <p:cxnSp>
        <p:nvCxnSpPr>
          <p:cNvPr id="78" name="Curved Connector 77"/>
          <p:cNvCxnSpPr>
            <a:stCxn id="71" idx="2"/>
            <a:endCxn id="74" idx="3"/>
          </p:cNvCxnSpPr>
          <p:nvPr/>
        </p:nvCxnSpPr>
        <p:spPr>
          <a:xfrm rot="5400000">
            <a:off x="6210300" y="1562100"/>
            <a:ext cx="1181100" cy="190500"/>
          </a:xfrm>
          <a:prstGeom prst="curvedConnector2">
            <a:avLst/>
          </a:prstGeom>
          <a:ln>
            <a:solidFill>
              <a:srgbClr val="FFFF00"/>
            </a:solidFill>
            <a:tailEnd type="arrow"/>
          </a:ln>
        </p:spPr>
        <p:style>
          <a:lnRef idx="2">
            <a:schemeClr val="accent2"/>
          </a:lnRef>
          <a:fillRef idx="0">
            <a:schemeClr val="accent2"/>
          </a:fillRef>
          <a:effectRef idx="1">
            <a:schemeClr val="accent2"/>
          </a:effectRef>
          <a:fontRef idx="minor">
            <a:schemeClr val="tx1"/>
          </a:fontRef>
        </p:style>
      </p:cxnSp>
      <p:cxnSp>
        <p:nvCxnSpPr>
          <p:cNvPr id="79" name="Curved Connector 78"/>
          <p:cNvCxnSpPr>
            <a:stCxn id="71" idx="2"/>
            <a:endCxn id="75" idx="1"/>
          </p:cNvCxnSpPr>
          <p:nvPr/>
        </p:nvCxnSpPr>
        <p:spPr>
          <a:xfrm rot="16200000" flipH="1">
            <a:off x="6362700" y="1600200"/>
            <a:ext cx="1181100" cy="114300"/>
          </a:xfrm>
          <a:prstGeom prst="curvedConnector2">
            <a:avLst/>
          </a:prstGeom>
          <a:ln>
            <a:solidFill>
              <a:srgbClr val="FFFF00"/>
            </a:solidFill>
            <a:tailEnd type="arrow"/>
          </a:ln>
        </p:spPr>
        <p:style>
          <a:lnRef idx="2">
            <a:schemeClr val="accent2"/>
          </a:lnRef>
          <a:fillRef idx="0">
            <a:schemeClr val="accent2"/>
          </a:fillRef>
          <a:effectRef idx="1">
            <a:schemeClr val="accent2"/>
          </a:effectRef>
          <a:fontRef idx="minor">
            <a:schemeClr val="tx1"/>
          </a:fontRef>
        </p:style>
      </p:cxnSp>
      <p:sp>
        <p:nvSpPr>
          <p:cNvPr id="113" name="Flowchart: Process 112"/>
          <p:cNvSpPr/>
          <p:nvPr/>
        </p:nvSpPr>
        <p:spPr>
          <a:xfrm>
            <a:off x="4876800" y="2819400"/>
            <a:ext cx="4038600" cy="762000"/>
          </a:xfrm>
          <a:prstGeom prst="flowChartProcess">
            <a:avLst/>
          </a:prstGeom>
          <a:solidFill>
            <a:schemeClr val="tx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Penyebab</a:t>
            </a:r>
            <a:r>
              <a:rPr lang="en-US" sz="2400" dirty="0" smtClean="0"/>
              <a:t> </a:t>
            </a:r>
            <a:r>
              <a:rPr lang="en-US" sz="2400" dirty="0" err="1" smtClean="0"/>
              <a:t>tidak</a:t>
            </a:r>
            <a:r>
              <a:rPr lang="en-US" sz="2400" dirty="0" smtClean="0"/>
              <a:t> </a:t>
            </a:r>
            <a:r>
              <a:rPr lang="en-US" sz="2400" dirty="0" err="1" smtClean="0"/>
              <a:t>terbatasnya</a:t>
            </a:r>
            <a:r>
              <a:rPr lang="en-US" sz="2400" dirty="0" smtClean="0"/>
              <a:t> </a:t>
            </a:r>
            <a:r>
              <a:rPr lang="en-US" sz="2400" dirty="0" err="1" smtClean="0"/>
              <a:t>kebutuhan</a:t>
            </a:r>
            <a:r>
              <a:rPr lang="en-US" sz="2400" dirty="0" smtClean="0"/>
              <a:t> </a:t>
            </a:r>
            <a:r>
              <a:rPr lang="en-US" sz="2400" dirty="0" err="1" smtClean="0"/>
              <a:t>manusia</a:t>
            </a:r>
            <a:endParaRPr lang="en-US" sz="2400" dirty="0"/>
          </a:p>
        </p:txBody>
      </p:sp>
      <p:sp>
        <p:nvSpPr>
          <p:cNvPr id="114" name="Rectangle 113"/>
          <p:cNvSpPr/>
          <p:nvPr/>
        </p:nvSpPr>
        <p:spPr>
          <a:xfrm>
            <a:off x="4724400" y="3810000"/>
            <a:ext cx="4267200" cy="609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50" dirty="0" err="1" smtClean="0">
                <a:solidFill>
                  <a:srgbClr val="00CC99"/>
                </a:solidFill>
              </a:rPr>
              <a:t>Semakin</a:t>
            </a:r>
            <a:r>
              <a:rPr lang="en-US" sz="2150" dirty="0" smtClean="0">
                <a:solidFill>
                  <a:srgbClr val="00CC99"/>
                </a:solidFill>
              </a:rPr>
              <a:t> </a:t>
            </a:r>
            <a:r>
              <a:rPr lang="en-US" sz="2150" dirty="0" err="1" smtClean="0">
                <a:solidFill>
                  <a:srgbClr val="00CC99"/>
                </a:solidFill>
              </a:rPr>
              <a:t>bertambah</a:t>
            </a:r>
            <a:r>
              <a:rPr lang="en-US" sz="2150" dirty="0" smtClean="0">
                <a:solidFill>
                  <a:srgbClr val="00CC99"/>
                </a:solidFill>
              </a:rPr>
              <a:t> </a:t>
            </a:r>
            <a:r>
              <a:rPr lang="en-US" sz="2150" dirty="0" err="1" smtClean="0">
                <a:solidFill>
                  <a:srgbClr val="00CC99"/>
                </a:solidFill>
              </a:rPr>
              <a:t>jumlah</a:t>
            </a:r>
            <a:r>
              <a:rPr lang="en-US" sz="2150" dirty="0" smtClean="0">
                <a:solidFill>
                  <a:srgbClr val="00CC99"/>
                </a:solidFill>
              </a:rPr>
              <a:t> </a:t>
            </a:r>
            <a:r>
              <a:rPr lang="en-US" sz="2150" dirty="0" err="1" smtClean="0">
                <a:solidFill>
                  <a:srgbClr val="00CC99"/>
                </a:solidFill>
              </a:rPr>
              <a:t>manusia</a:t>
            </a:r>
            <a:endParaRPr lang="en-US" sz="2150" dirty="0">
              <a:solidFill>
                <a:srgbClr val="00CC99"/>
              </a:solidFill>
            </a:endParaRPr>
          </a:p>
        </p:txBody>
      </p:sp>
      <p:sp>
        <p:nvSpPr>
          <p:cNvPr id="115" name="Rectangle 114"/>
          <p:cNvSpPr/>
          <p:nvPr/>
        </p:nvSpPr>
        <p:spPr>
          <a:xfrm>
            <a:off x="4724400" y="4572000"/>
            <a:ext cx="4267200" cy="609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50" dirty="0" err="1" smtClean="0">
                <a:solidFill>
                  <a:srgbClr val="00CC99"/>
                </a:solidFill>
              </a:rPr>
              <a:t>Sifat</a:t>
            </a:r>
            <a:r>
              <a:rPr lang="en-US" sz="2150" dirty="0" smtClean="0">
                <a:solidFill>
                  <a:srgbClr val="00CC99"/>
                </a:solidFill>
              </a:rPr>
              <a:t> </a:t>
            </a:r>
            <a:r>
              <a:rPr lang="en-US" sz="2150" dirty="0" err="1" smtClean="0">
                <a:solidFill>
                  <a:srgbClr val="00CC99"/>
                </a:solidFill>
              </a:rPr>
              <a:t>alami</a:t>
            </a:r>
            <a:r>
              <a:rPr lang="en-US" sz="2150" dirty="0" smtClean="0">
                <a:solidFill>
                  <a:srgbClr val="00CC99"/>
                </a:solidFill>
              </a:rPr>
              <a:t> </a:t>
            </a:r>
            <a:r>
              <a:rPr lang="en-US" sz="2150" dirty="0" err="1" smtClean="0">
                <a:solidFill>
                  <a:srgbClr val="00CC99"/>
                </a:solidFill>
              </a:rPr>
              <a:t>manusia</a:t>
            </a:r>
            <a:r>
              <a:rPr lang="en-US" sz="2150" dirty="0" smtClean="0">
                <a:solidFill>
                  <a:srgbClr val="00CC99"/>
                </a:solidFill>
              </a:rPr>
              <a:t> yang </a:t>
            </a:r>
            <a:r>
              <a:rPr lang="en-US" sz="2150" dirty="0" err="1" smtClean="0">
                <a:solidFill>
                  <a:srgbClr val="00CC99"/>
                </a:solidFill>
              </a:rPr>
              <a:t>selalu</a:t>
            </a:r>
            <a:r>
              <a:rPr lang="en-US" sz="2150" dirty="0" smtClean="0">
                <a:solidFill>
                  <a:srgbClr val="00CC99"/>
                </a:solidFill>
              </a:rPr>
              <a:t> </a:t>
            </a:r>
            <a:r>
              <a:rPr lang="en-US" sz="2150" dirty="0" err="1" smtClean="0">
                <a:solidFill>
                  <a:srgbClr val="00CC99"/>
                </a:solidFill>
              </a:rPr>
              <a:t>merasa</a:t>
            </a:r>
            <a:r>
              <a:rPr lang="en-US" sz="2150" dirty="0" smtClean="0">
                <a:solidFill>
                  <a:srgbClr val="00CC99"/>
                </a:solidFill>
              </a:rPr>
              <a:t> </a:t>
            </a:r>
            <a:r>
              <a:rPr lang="en-US" sz="2150" dirty="0" err="1" smtClean="0">
                <a:solidFill>
                  <a:srgbClr val="00CC99"/>
                </a:solidFill>
              </a:rPr>
              <a:t>kurang</a:t>
            </a:r>
            <a:endParaRPr lang="en-US" sz="2150" dirty="0">
              <a:solidFill>
                <a:srgbClr val="00CC99"/>
              </a:solidFill>
            </a:endParaRPr>
          </a:p>
        </p:txBody>
      </p:sp>
      <p:sp>
        <p:nvSpPr>
          <p:cNvPr id="116" name="Rectangle 115"/>
          <p:cNvSpPr/>
          <p:nvPr/>
        </p:nvSpPr>
        <p:spPr>
          <a:xfrm>
            <a:off x="4724400" y="5334000"/>
            <a:ext cx="4267200" cy="3810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CC99"/>
                </a:solidFill>
              </a:rPr>
              <a:t>Tingkat </a:t>
            </a:r>
            <a:r>
              <a:rPr lang="en-US" sz="2400" dirty="0" err="1" smtClean="0">
                <a:solidFill>
                  <a:srgbClr val="00CC99"/>
                </a:solidFill>
              </a:rPr>
              <a:t>pendapatan</a:t>
            </a:r>
            <a:endParaRPr lang="en-US" sz="2400" dirty="0">
              <a:solidFill>
                <a:srgbClr val="00CC99"/>
              </a:solidFill>
            </a:endParaRPr>
          </a:p>
        </p:txBody>
      </p:sp>
      <p:sp>
        <p:nvSpPr>
          <p:cNvPr id="117" name="Rectangle 116"/>
          <p:cNvSpPr/>
          <p:nvPr/>
        </p:nvSpPr>
        <p:spPr>
          <a:xfrm>
            <a:off x="4724400" y="5867400"/>
            <a:ext cx="4267200" cy="6858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50" dirty="0" err="1" smtClean="0">
                <a:solidFill>
                  <a:srgbClr val="00CC99"/>
                </a:solidFill>
              </a:rPr>
              <a:t>Lingkungan</a:t>
            </a:r>
            <a:r>
              <a:rPr lang="en-US" sz="2150" dirty="0" smtClean="0">
                <a:solidFill>
                  <a:srgbClr val="00CC99"/>
                </a:solidFill>
              </a:rPr>
              <a:t> </a:t>
            </a:r>
            <a:r>
              <a:rPr lang="en-US" sz="2150" dirty="0" err="1" smtClean="0">
                <a:solidFill>
                  <a:srgbClr val="00CC99"/>
                </a:solidFill>
              </a:rPr>
              <a:t>pergaulan</a:t>
            </a:r>
            <a:r>
              <a:rPr lang="en-US" sz="2150" dirty="0" smtClean="0">
                <a:solidFill>
                  <a:srgbClr val="00CC99"/>
                </a:solidFill>
              </a:rPr>
              <a:t> </a:t>
            </a:r>
            <a:r>
              <a:rPr lang="en-US" sz="2150" dirty="0" err="1" smtClean="0">
                <a:solidFill>
                  <a:srgbClr val="00CC99"/>
                </a:solidFill>
              </a:rPr>
              <a:t>dan</a:t>
            </a:r>
            <a:r>
              <a:rPr lang="en-US" sz="2150" dirty="0" smtClean="0">
                <a:solidFill>
                  <a:srgbClr val="00CC99"/>
                </a:solidFill>
              </a:rPr>
              <a:t> </a:t>
            </a:r>
            <a:r>
              <a:rPr lang="en-US" sz="2150" dirty="0" err="1" smtClean="0">
                <a:solidFill>
                  <a:srgbClr val="00CC99"/>
                </a:solidFill>
              </a:rPr>
              <a:t>tingkat</a:t>
            </a:r>
            <a:r>
              <a:rPr lang="en-US" sz="2150" dirty="0" smtClean="0">
                <a:solidFill>
                  <a:srgbClr val="00CC99"/>
                </a:solidFill>
              </a:rPr>
              <a:t> </a:t>
            </a:r>
            <a:r>
              <a:rPr lang="en-US" sz="2150" dirty="0" err="1" smtClean="0">
                <a:solidFill>
                  <a:srgbClr val="00CC99"/>
                </a:solidFill>
              </a:rPr>
              <a:t>peradaban</a:t>
            </a:r>
            <a:r>
              <a:rPr lang="en-US" sz="2150" dirty="0" smtClean="0">
                <a:solidFill>
                  <a:srgbClr val="00CC99"/>
                </a:solidFill>
              </a:rPr>
              <a:t> yang </a:t>
            </a:r>
            <a:r>
              <a:rPr lang="en-US" sz="2150" dirty="0" err="1" smtClean="0">
                <a:solidFill>
                  <a:srgbClr val="00CC99"/>
                </a:solidFill>
              </a:rPr>
              <a:t>semakin</a:t>
            </a:r>
            <a:r>
              <a:rPr lang="en-US" sz="2150" dirty="0" smtClean="0">
                <a:solidFill>
                  <a:srgbClr val="00CC99"/>
                </a:solidFill>
              </a:rPr>
              <a:t> </a:t>
            </a:r>
            <a:r>
              <a:rPr lang="en-US" sz="2150" dirty="0" err="1" smtClean="0">
                <a:solidFill>
                  <a:srgbClr val="00CC99"/>
                </a:solidFill>
              </a:rPr>
              <a:t>maju</a:t>
            </a:r>
            <a:endParaRPr lang="en-US" sz="2150" dirty="0">
              <a:solidFill>
                <a:srgbClr val="00CC99"/>
              </a:solidFill>
            </a:endParaRPr>
          </a:p>
        </p:txBody>
      </p:sp>
      <p:cxnSp>
        <p:nvCxnSpPr>
          <p:cNvPr id="119" name="Curved Connector 118"/>
          <p:cNvCxnSpPr>
            <a:stCxn id="113" idx="1"/>
            <a:endCxn id="114" idx="1"/>
          </p:cNvCxnSpPr>
          <p:nvPr/>
        </p:nvCxnSpPr>
        <p:spPr>
          <a:xfrm rot="10800000" flipV="1">
            <a:off x="4724400" y="3200400"/>
            <a:ext cx="152400" cy="914400"/>
          </a:xfrm>
          <a:prstGeom prst="curvedConnector3">
            <a:avLst>
              <a:gd name="adj1" fmla="val 250000"/>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21" name="Curved Connector 120"/>
          <p:cNvCxnSpPr>
            <a:stCxn id="113" idx="1"/>
            <a:endCxn id="115" idx="1"/>
          </p:cNvCxnSpPr>
          <p:nvPr/>
        </p:nvCxnSpPr>
        <p:spPr>
          <a:xfrm rot="10800000" flipV="1">
            <a:off x="4724400" y="3200400"/>
            <a:ext cx="152400" cy="1676400"/>
          </a:xfrm>
          <a:prstGeom prst="curvedConnector3">
            <a:avLst>
              <a:gd name="adj1" fmla="val 250000"/>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23" name="Curved Connector 122"/>
          <p:cNvCxnSpPr>
            <a:stCxn id="113" idx="1"/>
            <a:endCxn id="116" idx="1"/>
          </p:cNvCxnSpPr>
          <p:nvPr/>
        </p:nvCxnSpPr>
        <p:spPr>
          <a:xfrm rot="10800000" flipV="1">
            <a:off x="4724400" y="3200400"/>
            <a:ext cx="152400" cy="2324100"/>
          </a:xfrm>
          <a:prstGeom prst="curvedConnector3">
            <a:avLst>
              <a:gd name="adj1" fmla="val 250000"/>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25" name="Curved Connector 124"/>
          <p:cNvCxnSpPr>
            <a:stCxn id="113" idx="1"/>
            <a:endCxn id="117" idx="1"/>
          </p:cNvCxnSpPr>
          <p:nvPr/>
        </p:nvCxnSpPr>
        <p:spPr>
          <a:xfrm rot="10800000" flipV="1">
            <a:off x="4724400" y="3200400"/>
            <a:ext cx="152400" cy="3009900"/>
          </a:xfrm>
          <a:prstGeom prst="curvedConnector3">
            <a:avLst>
              <a:gd name="adj1" fmla="val 250000"/>
            </a:avLst>
          </a:prstGeom>
          <a:ln>
            <a:tailEnd type="arrow"/>
          </a:ln>
        </p:spPr>
        <p:style>
          <a:lnRef idx="1">
            <a:schemeClr val="accent5"/>
          </a:lnRef>
          <a:fillRef idx="0">
            <a:schemeClr val="accent5"/>
          </a:fillRef>
          <a:effectRef idx="0">
            <a:schemeClr val="accent5"/>
          </a:effectRef>
          <a:fontRef idx="minor">
            <a:schemeClr val="tx1"/>
          </a:fontRef>
        </p:style>
      </p:cxnSp>
      <p:sp>
        <p:nvSpPr>
          <p:cNvPr id="31" name="Action Button: Home 30">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0" y="304800"/>
            <a:ext cx="6553200" cy="1143000"/>
          </a:xfrm>
        </p:spPr>
        <p:txBody>
          <a:bodyPr/>
          <a:lstStyle/>
          <a:p>
            <a:pPr algn="ctr"/>
            <a:r>
              <a:rPr lang="en-US" sz="3400" dirty="0" err="1">
                <a:solidFill>
                  <a:srgbClr val="FFFF00"/>
                </a:solidFill>
              </a:rPr>
              <a:t>Tiga</a:t>
            </a:r>
            <a:r>
              <a:rPr lang="en-US" sz="3400" dirty="0">
                <a:solidFill>
                  <a:srgbClr val="FFFF00"/>
                </a:solidFill>
              </a:rPr>
              <a:t> </a:t>
            </a:r>
            <a:r>
              <a:rPr lang="en-US" sz="3400" dirty="0" err="1">
                <a:solidFill>
                  <a:srgbClr val="FFFF00"/>
                </a:solidFill>
              </a:rPr>
              <a:t>pendekatan</a:t>
            </a:r>
            <a:r>
              <a:rPr lang="en-US" sz="3400" dirty="0">
                <a:solidFill>
                  <a:srgbClr val="FFFF00"/>
                </a:solidFill>
              </a:rPr>
              <a:t> </a:t>
            </a:r>
            <a:r>
              <a:rPr lang="en-US" sz="3400" dirty="0" err="1">
                <a:solidFill>
                  <a:srgbClr val="FFFF00"/>
                </a:solidFill>
              </a:rPr>
              <a:t>Perhitungan</a:t>
            </a:r>
            <a:r>
              <a:rPr lang="en-US" sz="3400" dirty="0">
                <a:solidFill>
                  <a:srgbClr val="FFFF00"/>
                </a:solidFill>
              </a:rPr>
              <a:t> </a:t>
            </a:r>
            <a:r>
              <a:rPr lang="en-US" sz="3400" dirty="0" err="1">
                <a:solidFill>
                  <a:srgbClr val="FFFF00"/>
                </a:solidFill>
              </a:rPr>
              <a:t>Pendapatan</a:t>
            </a:r>
            <a:r>
              <a:rPr lang="en-US" sz="3400" dirty="0">
                <a:solidFill>
                  <a:srgbClr val="FFFF00"/>
                </a:solidFill>
              </a:rPr>
              <a:t> </a:t>
            </a:r>
            <a:r>
              <a:rPr lang="en-US" sz="3400" dirty="0" err="1">
                <a:solidFill>
                  <a:srgbClr val="FFFF00"/>
                </a:solidFill>
              </a:rPr>
              <a:t>Nasional</a:t>
            </a:r>
            <a:endParaRPr lang="en-US" sz="3400" dirty="0">
              <a:solidFill>
                <a:srgbClr val="FFFF00"/>
              </a:solidFill>
            </a:endParaRPr>
          </a:p>
        </p:txBody>
      </p:sp>
      <p:sp>
        <p:nvSpPr>
          <p:cNvPr id="11267" name="Rectangle 3"/>
          <p:cNvSpPr>
            <a:spLocks noGrp="1" noChangeArrowheads="1"/>
          </p:cNvSpPr>
          <p:nvPr>
            <p:ph type="body" sz="half" idx="1"/>
          </p:nvPr>
        </p:nvSpPr>
        <p:spPr>
          <a:xfrm>
            <a:off x="0" y="1676400"/>
            <a:ext cx="4495800" cy="4953000"/>
          </a:xfrm>
        </p:spPr>
        <p:txBody>
          <a:bodyPr/>
          <a:lstStyle/>
          <a:p>
            <a:pPr>
              <a:buFont typeface="Wingdings" pitchFamily="2" charset="2"/>
              <a:buNone/>
            </a:pPr>
            <a:r>
              <a:rPr lang="en-US" sz="2400" b="1" dirty="0">
                <a:solidFill>
                  <a:srgbClr val="FF00FF"/>
                </a:solidFill>
              </a:rPr>
              <a:t>B. Expenditure Approach :</a:t>
            </a:r>
            <a:r>
              <a:rPr lang="en-US" sz="2400" dirty="0">
                <a:solidFill>
                  <a:srgbClr val="FF00FF"/>
                </a:solidFill>
              </a:rPr>
              <a:t> </a:t>
            </a:r>
          </a:p>
          <a:p>
            <a:pPr>
              <a:buFont typeface="Wingdings" pitchFamily="2" charset="2"/>
              <a:buNone/>
            </a:pPr>
            <a:r>
              <a:rPr lang="en-US" sz="2400" dirty="0">
                <a:solidFill>
                  <a:schemeClr val="accent6">
                    <a:lumMod val="60000"/>
                    <a:lumOff val="40000"/>
                  </a:schemeClr>
                </a:solidFill>
              </a:rPr>
              <a:t>	</a:t>
            </a:r>
            <a:r>
              <a:rPr lang="en-US" sz="2400" dirty="0" err="1">
                <a:solidFill>
                  <a:schemeClr val="accent6">
                    <a:lumMod val="60000"/>
                    <a:lumOff val="40000"/>
                  </a:schemeClr>
                </a:solidFill>
              </a:rPr>
              <a:t>Jumlah</a:t>
            </a:r>
            <a:r>
              <a:rPr lang="en-US" sz="2400" dirty="0">
                <a:solidFill>
                  <a:schemeClr val="accent6">
                    <a:lumMod val="60000"/>
                    <a:lumOff val="40000"/>
                  </a:schemeClr>
                </a:solidFill>
              </a:rPr>
              <a:t> </a:t>
            </a:r>
            <a:r>
              <a:rPr lang="en-US" sz="2400" dirty="0" err="1">
                <a:solidFill>
                  <a:schemeClr val="accent6">
                    <a:lumMod val="60000"/>
                    <a:lumOff val="40000"/>
                  </a:schemeClr>
                </a:solidFill>
              </a:rPr>
              <a:t>pengeluaran</a:t>
            </a:r>
            <a:r>
              <a:rPr lang="en-US" sz="2400" dirty="0">
                <a:solidFill>
                  <a:schemeClr val="accent6">
                    <a:lumMod val="60000"/>
                    <a:lumOff val="40000"/>
                  </a:schemeClr>
                </a:solidFill>
              </a:rPr>
              <a:t> </a:t>
            </a:r>
            <a:r>
              <a:rPr lang="en-US" sz="2400" dirty="0" err="1">
                <a:solidFill>
                  <a:schemeClr val="accent6">
                    <a:lumMod val="60000"/>
                    <a:lumOff val="40000"/>
                  </a:schemeClr>
                </a:solidFill>
              </a:rPr>
              <a:t>secaranasional</a:t>
            </a:r>
            <a:r>
              <a:rPr lang="en-US" sz="2400" dirty="0">
                <a:solidFill>
                  <a:schemeClr val="accent6">
                    <a:lumMod val="60000"/>
                    <a:lumOff val="40000"/>
                  </a:schemeClr>
                </a:solidFill>
              </a:rPr>
              <a:t> </a:t>
            </a:r>
            <a:r>
              <a:rPr lang="en-US" sz="2400" dirty="0" err="1">
                <a:solidFill>
                  <a:schemeClr val="accent6">
                    <a:lumMod val="60000"/>
                    <a:lumOff val="40000"/>
                  </a:schemeClr>
                </a:solidFill>
              </a:rPr>
              <a:t>untuk</a:t>
            </a:r>
            <a:r>
              <a:rPr lang="en-US" sz="2400" dirty="0">
                <a:solidFill>
                  <a:schemeClr val="accent6">
                    <a:lumMod val="60000"/>
                    <a:lumOff val="40000"/>
                  </a:schemeClr>
                </a:solidFill>
              </a:rPr>
              <a:t> </a:t>
            </a:r>
            <a:r>
              <a:rPr lang="en-US" sz="2400" dirty="0" err="1">
                <a:solidFill>
                  <a:schemeClr val="accent6">
                    <a:lumMod val="60000"/>
                    <a:lumOff val="40000"/>
                  </a:schemeClr>
                </a:solidFill>
              </a:rPr>
              <a:t>membeli</a:t>
            </a:r>
            <a:r>
              <a:rPr lang="en-US" sz="2400" dirty="0">
                <a:solidFill>
                  <a:schemeClr val="accent6">
                    <a:lumMod val="60000"/>
                    <a:lumOff val="40000"/>
                  </a:schemeClr>
                </a:solidFill>
              </a:rPr>
              <a:t> </a:t>
            </a:r>
            <a:r>
              <a:rPr lang="en-US" sz="2400" dirty="0" err="1">
                <a:solidFill>
                  <a:schemeClr val="accent6">
                    <a:lumMod val="60000"/>
                    <a:lumOff val="40000"/>
                  </a:schemeClr>
                </a:solidFill>
              </a:rPr>
              <a:t>barang</a:t>
            </a:r>
            <a:r>
              <a:rPr lang="en-US" sz="2400" dirty="0">
                <a:solidFill>
                  <a:schemeClr val="accent6">
                    <a:lumMod val="60000"/>
                    <a:lumOff val="40000"/>
                  </a:schemeClr>
                </a:solidFill>
              </a:rPr>
              <a:t> </a:t>
            </a:r>
            <a:r>
              <a:rPr lang="en-US" sz="2400" dirty="0" err="1">
                <a:solidFill>
                  <a:schemeClr val="accent6">
                    <a:lumMod val="60000"/>
                    <a:lumOff val="40000"/>
                  </a:schemeClr>
                </a:solidFill>
              </a:rPr>
              <a:t>dan</a:t>
            </a:r>
            <a:r>
              <a:rPr lang="en-US" sz="2400" dirty="0">
                <a:solidFill>
                  <a:schemeClr val="accent6">
                    <a:lumMod val="60000"/>
                    <a:lumOff val="40000"/>
                  </a:schemeClr>
                </a:solidFill>
              </a:rPr>
              <a:t> </a:t>
            </a:r>
            <a:r>
              <a:rPr lang="en-US" sz="2400" dirty="0" err="1">
                <a:solidFill>
                  <a:schemeClr val="accent6">
                    <a:lumMod val="60000"/>
                    <a:lumOff val="40000"/>
                  </a:schemeClr>
                </a:solidFill>
              </a:rPr>
              <a:t>jasa</a:t>
            </a:r>
            <a:r>
              <a:rPr lang="en-US" sz="2400" dirty="0">
                <a:solidFill>
                  <a:schemeClr val="accent6">
                    <a:lumMod val="60000"/>
                    <a:lumOff val="40000"/>
                  </a:schemeClr>
                </a:solidFill>
              </a:rPr>
              <a:t> yang </a:t>
            </a:r>
            <a:r>
              <a:rPr lang="en-US" sz="2400" dirty="0" err="1">
                <a:solidFill>
                  <a:schemeClr val="accent6">
                    <a:lumMod val="60000"/>
                    <a:lumOff val="40000"/>
                  </a:schemeClr>
                </a:solidFill>
              </a:rPr>
              <a:t>di</a:t>
            </a:r>
            <a:r>
              <a:rPr lang="en-US" sz="2400" dirty="0">
                <a:solidFill>
                  <a:schemeClr val="accent6">
                    <a:lumMod val="60000"/>
                    <a:lumOff val="40000"/>
                  </a:schemeClr>
                </a:solidFill>
              </a:rPr>
              <a:t> </a:t>
            </a:r>
            <a:r>
              <a:rPr lang="en-US" sz="2400" dirty="0" err="1">
                <a:solidFill>
                  <a:schemeClr val="accent6">
                    <a:lumMod val="60000"/>
                    <a:lumOff val="40000"/>
                  </a:schemeClr>
                </a:solidFill>
              </a:rPr>
              <a:t>dihasilkan</a:t>
            </a:r>
            <a:r>
              <a:rPr lang="en-US" sz="2400" dirty="0">
                <a:solidFill>
                  <a:schemeClr val="accent6">
                    <a:lumMod val="60000"/>
                    <a:lumOff val="40000"/>
                  </a:schemeClr>
                </a:solidFill>
              </a:rPr>
              <a:t> </a:t>
            </a:r>
            <a:r>
              <a:rPr lang="en-US" sz="2400" dirty="0" err="1">
                <a:solidFill>
                  <a:schemeClr val="accent6">
                    <a:lumMod val="60000"/>
                    <a:lumOff val="40000"/>
                  </a:schemeClr>
                </a:solidFill>
              </a:rPr>
              <a:t>dalam</a:t>
            </a:r>
            <a:r>
              <a:rPr lang="en-US" sz="2400" dirty="0">
                <a:solidFill>
                  <a:schemeClr val="accent6">
                    <a:lumMod val="60000"/>
                    <a:lumOff val="40000"/>
                  </a:schemeClr>
                </a:solidFill>
              </a:rPr>
              <a:t> </a:t>
            </a:r>
            <a:r>
              <a:rPr lang="en-US" sz="2400" dirty="0" err="1">
                <a:solidFill>
                  <a:schemeClr val="accent6">
                    <a:lumMod val="60000"/>
                    <a:lumOff val="40000"/>
                  </a:schemeClr>
                </a:solidFill>
              </a:rPr>
              <a:t>satu</a:t>
            </a:r>
            <a:r>
              <a:rPr lang="en-US" sz="2400" dirty="0">
                <a:solidFill>
                  <a:schemeClr val="accent6">
                    <a:lumMod val="60000"/>
                    <a:lumOff val="40000"/>
                  </a:schemeClr>
                </a:solidFill>
              </a:rPr>
              <a:t> </a:t>
            </a:r>
            <a:r>
              <a:rPr lang="en-US" sz="2400" dirty="0" err="1">
                <a:solidFill>
                  <a:schemeClr val="accent6">
                    <a:lumMod val="60000"/>
                    <a:lumOff val="40000"/>
                  </a:schemeClr>
                </a:solidFill>
              </a:rPr>
              <a:t>tahun</a:t>
            </a:r>
            <a:r>
              <a:rPr lang="en-US" sz="2400" dirty="0">
                <a:solidFill>
                  <a:schemeClr val="accent6">
                    <a:lumMod val="60000"/>
                    <a:lumOff val="40000"/>
                  </a:schemeClr>
                </a:solidFill>
              </a:rPr>
              <a:t> </a:t>
            </a:r>
            <a:r>
              <a:rPr lang="en-US" sz="2400" dirty="0" err="1">
                <a:solidFill>
                  <a:schemeClr val="accent6">
                    <a:lumMod val="60000"/>
                    <a:lumOff val="40000"/>
                  </a:schemeClr>
                </a:solidFill>
              </a:rPr>
              <a:t>dengan</a:t>
            </a:r>
            <a:r>
              <a:rPr lang="en-US" sz="2400" dirty="0">
                <a:solidFill>
                  <a:schemeClr val="accent6">
                    <a:lumMod val="60000"/>
                    <a:lumOff val="40000"/>
                  </a:schemeClr>
                </a:solidFill>
              </a:rPr>
              <a:t> </a:t>
            </a:r>
            <a:r>
              <a:rPr lang="en-US" sz="2400" dirty="0" err="1">
                <a:solidFill>
                  <a:schemeClr val="accent6">
                    <a:lumMod val="60000"/>
                    <a:lumOff val="40000"/>
                  </a:schemeClr>
                </a:solidFill>
              </a:rPr>
              <a:t>cara</a:t>
            </a:r>
            <a:r>
              <a:rPr lang="en-US" sz="2400" dirty="0">
                <a:solidFill>
                  <a:schemeClr val="accent6">
                    <a:lumMod val="60000"/>
                    <a:lumOff val="40000"/>
                  </a:schemeClr>
                </a:solidFill>
              </a:rPr>
              <a:t> </a:t>
            </a:r>
            <a:r>
              <a:rPr lang="en-US" sz="2400" dirty="0" err="1">
                <a:solidFill>
                  <a:schemeClr val="accent6">
                    <a:lumMod val="60000"/>
                    <a:lumOff val="40000"/>
                  </a:schemeClr>
                </a:solidFill>
              </a:rPr>
              <a:t>menjumlahkan</a:t>
            </a:r>
            <a:r>
              <a:rPr lang="en-US" sz="2400" dirty="0">
                <a:solidFill>
                  <a:schemeClr val="accent6">
                    <a:lumMod val="60000"/>
                    <a:lumOff val="40000"/>
                  </a:schemeClr>
                </a:solidFill>
              </a:rPr>
              <a:t> </a:t>
            </a:r>
            <a:r>
              <a:rPr lang="en-US" sz="2400" dirty="0" err="1">
                <a:solidFill>
                  <a:schemeClr val="accent6">
                    <a:lumMod val="60000"/>
                    <a:lumOff val="40000"/>
                  </a:schemeClr>
                </a:solidFill>
              </a:rPr>
              <a:t>Pengeluaran</a:t>
            </a:r>
            <a:r>
              <a:rPr lang="en-US" sz="2400" dirty="0">
                <a:solidFill>
                  <a:schemeClr val="accent6">
                    <a:lumMod val="60000"/>
                    <a:lumOff val="40000"/>
                  </a:schemeClr>
                </a:solidFill>
              </a:rPr>
              <a:t> RTK,RTP, RTG, </a:t>
            </a:r>
            <a:r>
              <a:rPr lang="en-US" sz="2400" dirty="0" smtClean="0">
                <a:solidFill>
                  <a:schemeClr val="accent6">
                    <a:lumMod val="60000"/>
                    <a:lumOff val="40000"/>
                  </a:schemeClr>
                </a:solidFill>
              </a:rPr>
              <a:t>RTLN</a:t>
            </a:r>
          </a:p>
          <a:p>
            <a:pPr>
              <a:buFont typeface="Wingdings" pitchFamily="2" charset="2"/>
              <a:buNone/>
            </a:pPr>
            <a:endParaRPr lang="en-US" sz="2400" dirty="0" smtClean="0">
              <a:solidFill>
                <a:schemeClr val="accent6">
                  <a:lumMod val="60000"/>
                  <a:lumOff val="40000"/>
                </a:schemeClr>
              </a:solidFill>
            </a:endParaRPr>
          </a:p>
          <a:p>
            <a:pPr>
              <a:buFont typeface="Wingdings" pitchFamily="2" charset="2"/>
              <a:buNone/>
            </a:pPr>
            <a:endParaRPr lang="en-US" sz="2400" dirty="0">
              <a:solidFill>
                <a:schemeClr val="accent6">
                  <a:lumMod val="60000"/>
                  <a:lumOff val="40000"/>
                </a:schemeClr>
              </a:solidFill>
            </a:endParaRPr>
          </a:p>
          <a:p>
            <a:pPr>
              <a:buFont typeface="Wingdings" pitchFamily="2" charset="2"/>
              <a:buNone/>
            </a:pPr>
            <a:r>
              <a:rPr lang="en-US" sz="2400" b="1" dirty="0" smtClean="0">
                <a:solidFill>
                  <a:srgbClr val="00FF99"/>
                </a:solidFill>
              </a:rPr>
              <a:t>	Formula </a:t>
            </a:r>
            <a:r>
              <a:rPr lang="en-US" sz="2400" b="1" dirty="0">
                <a:solidFill>
                  <a:srgbClr val="00FF99"/>
                </a:solidFill>
              </a:rPr>
              <a:t>:</a:t>
            </a:r>
          </a:p>
          <a:p>
            <a:pPr>
              <a:buFont typeface="Wingdings" pitchFamily="2" charset="2"/>
              <a:buNone/>
            </a:pPr>
            <a:r>
              <a:rPr lang="en-US" sz="2400" dirty="0" smtClean="0">
                <a:solidFill>
                  <a:srgbClr val="00FF99"/>
                </a:solidFill>
              </a:rPr>
              <a:t>	Y </a:t>
            </a:r>
            <a:r>
              <a:rPr lang="en-US" sz="2400" dirty="0">
                <a:solidFill>
                  <a:srgbClr val="00FF99"/>
                </a:solidFill>
              </a:rPr>
              <a:t>= C + I + G + (X – M)</a:t>
            </a:r>
          </a:p>
        </p:txBody>
      </p:sp>
      <p:sp>
        <p:nvSpPr>
          <p:cNvPr id="11268" name="Rectangle 4"/>
          <p:cNvSpPr>
            <a:spLocks noGrp="1" noChangeArrowheads="1"/>
          </p:cNvSpPr>
          <p:nvPr>
            <p:ph type="body" sz="half" idx="2"/>
          </p:nvPr>
        </p:nvSpPr>
        <p:spPr>
          <a:xfrm>
            <a:off x="4724400" y="2057400"/>
            <a:ext cx="4191000" cy="4525962"/>
          </a:xfrm>
          <a:ln>
            <a:solidFill>
              <a:srgbClr val="FF0000"/>
            </a:solidFill>
            <a:prstDash val="dash"/>
          </a:ln>
        </p:spPr>
        <p:txBody>
          <a:bodyPr/>
          <a:lstStyle/>
          <a:p>
            <a:pPr>
              <a:buFont typeface="Wingdings" pitchFamily="2" charset="2"/>
              <a:buNone/>
            </a:pPr>
            <a:r>
              <a:rPr lang="en-US" sz="2400" b="1" dirty="0" err="1">
                <a:solidFill>
                  <a:srgbClr val="00FFFF"/>
                </a:solidFill>
              </a:rPr>
              <a:t>Keterangan</a:t>
            </a:r>
            <a:r>
              <a:rPr lang="en-US" sz="2400" b="1" dirty="0">
                <a:solidFill>
                  <a:srgbClr val="00FFFF"/>
                </a:solidFill>
              </a:rPr>
              <a:t> :</a:t>
            </a:r>
          </a:p>
          <a:p>
            <a:pPr>
              <a:buFont typeface="Wingdings" pitchFamily="2" charset="2"/>
              <a:buNone/>
            </a:pPr>
            <a:r>
              <a:rPr lang="en-US" sz="2400" dirty="0">
                <a:solidFill>
                  <a:srgbClr val="00FFFF"/>
                </a:solidFill>
              </a:rPr>
              <a:t>Y : </a:t>
            </a:r>
            <a:r>
              <a:rPr lang="en-US" sz="2400" dirty="0" err="1">
                <a:solidFill>
                  <a:srgbClr val="00FFFF"/>
                </a:solidFill>
              </a:rPr>
              <a:t>Pendapatan</a:t>
            </a:r>
            <a:r>
              <a:rPr lang="en-US" sz="2400" dirty="0">
                <a:solidFill>
                  <a:srgbClr val="00FFFF"/>
                </a:solidFill>
              </a:rPr>
              <a:t> </a:t>
            </a:r>
            <a:r>
              <a:rPr lang="en-US" sz="2400" dirty="0" err="1">
                <a:solidFill>
                  <a:srgbClr val="00FFFF"/>
                </a:solidFill>
              </a:rPr>
              <a:t>Nasional</a:t>
            </a:r>
            <a:r>
              <a:rPr lang="en-US" sz="2400" dirty="0">
                <a:solidFill>
                  <a:srgbClr val="00FFFF"/>
                </a:solidFill>
              </a:rPr>
              <a:t> (GNP)</a:t>
            </a:r>
          </a:p>
          <a:p>
            <a:pPr>
              <a:buFont typeface="Wingdings" pitchFamily="2" charset="2"/>
              <a:buNone/>
            </a:pPr>
            <a:r>
              <a:rPr lang="en-US" sz="2400" dirty="0">
                <a:solidFill>
                  <a:srgbClr val="00FFFF"/>
                </a:solidFill>
              </a:rPr>
              <a:t>C :</a:t>
            </a:r>
            <a:r>
              <a:rPr lang="en-US" sz="2400" dirty="0" err="1">
                <a:solidFill>
                  <a:srgbClr val="00FFFF"/>
                </a:solidFill>
              </a:rPr>
              <a:t>Pengeluaran</a:t>
            </a:r>
            <a:r>
              <a:rPr lang="en-US" sz="2400" dirty="0">
                <a:solidFill>
                  <a:srgbClr val="00FFFF"/>
                </a:solidFill>
              </a:rPr>
              <a:t> RTK/</a:t>
            </a:r>
            <a:r>
              <a:rPr lang="en-US" sz="2400" dirty="0" err="1">
                <a:solidFill>
                  <a:srgbClr val="00FFFF"/>
                </a:solidFill>
              </a:rPr>
              <a:t>konsumsi</a:t>
            </a:r>
            <a:endParaRPr lang="en-US" sz="2400" dirty="0">
              <a:solidFill>
                <a:srgbClr val="00FFFF"/>
              </a:solidFill>
            </a:endParaRPr>
          </a:p>
          <a:p>
            <a:pPr>
              <a:buFont typeface="Wingdings" pitchFamily="2" charset="2"/>
              <a:buNone/>
            </a:pPr>
            <a:r>
              <a:rPr lang="en-US" sz="2400" dirty="0">
                <a:solidFill>
                  <a:srgbClr val="00FFFF"/>
                </a:solidFill>
              </a:rPr>
              <a:t>I : </a:t>
            </a:r>
            <a:r>
              <a:rPr lang="en-US" sz="2400" dirty="0" err="1">
                <a:solidFill>
                  <a:srgbClr val="00FFFF"/>
                </a:solidFill>
              </a:rPr>
              <a:t>Pengeluaran</a:t>
            </a:r>
            <a:r>
              <a:rPr lang="en-US" sz="2400" dirty="0">
                <a:solidFill>
                  <a:srgbClr val="00FFFF"/>
                </a:solidFill>
              </a:rPr>
              <a:t> RTP/</a:t>
            </a:r>
            <a:r>
              <a:rPr lang="en-US" sz="2400" dirty="0" err="1">
                <a:solidFill>
                  <a:srgbClr val="00FFFF"/>
                </a:solidFill>
              </a:rPr>
              <a:t>investasi</a:t>
            </a:r>
            <a:endParaRPr lang="en-US" sz="2400" dirty="0">
              <a:solidFill>
                <a:srgbClr val="00FFFF"/>
              </a:solidFill>
            </a:endParaRPr>
          </a:p>
          <a:p>
            <a:pPr>
              <a:buFont typeface="Wingdings" pitchFamily="2" charset="2"/>
              <a:buNone/>
            </a:pPr>
            <a:r>
              <a:rPr lang="en-US" sz="2400" dirty="0">
                <a:solidFill>
                  <a:srgbClr val="00FFFF"/>
                </a:solidFill>
              </a:rPr>
              <a:t>G :</a:t>
            </a:r>
            <a:r>
              <a:rPr lang="en-US" sz="2400" dirty="0" err="1">
                <a:solidFill>
                  <a:srgbClr val="00FFFF"/>
                </a:solidFill>
              </a:rPr>
              <a:t>Gouverment</a:t>
            </a:r>
            <a:r>
              <a:rPr lang="en-US" sz="2400" dirty="0">
                <a:solidFill>
                  <a:srgbClr val="00FFFF"/>
                </a:solidFill>
              </a:rPr>
              <a:t> Expenditure</a:t>
            </a:r>
          </a:p>
          <a:p>
            <a:pPr>
              <a:buFont typeface="Wingdings" pitchFamily="2" charset="2"/>
              <a:buNone/>
            </a:pPr>
            <a:r>
              <a:rPr lang="en-US" sz="2400" dirty="0">
                <a:solidFill>
                  <a:srgbClr val="00FFFF"/>
                </a:solidFill>
              </a:rPr>
              <a:t>X :</a:t>
            </a:r>
            <a:r>
              <a:rPr lang="en-US" sz="2400" dirty="0" err="1">
                <a:solidFill>
                  <a:srgbClr val="00FFFF"/>
                </a:solidFill>
              </a:rPr>
              <a:t>Ekspor</a:t>
            </a:r>
            <a:endParaRPr lang="en-US" sz="2400" dirty="0">
              <a:solidFill>
                <a:srgbClr val="00FFFF"/>
              </a:solidFill>
            </a:endParaRPr>
          </a:p>
          <a:p>
            <a:pPr>
              <a:buFont typeface="Wingdings" pitchFamily="2" charset="2"/>
              <a:buNone/>
            </a:pPr>
            <a:r>
              <a:rPr lang="en-US" sz="2400" dirty="0">
                <a:solidFill>
                  <a:srgbClr val="00FFFF"/>
                </a:solidFill>
              </a:rPr>
              <a:t>M :Import</a:t>
            </a:r>
          </a:p>
          <a:p>
            <a:pPr>
              <a:buFont typeface="Wingdings" pitchFamily="2" charset="2"/>
              <a:buNone/>
            </a:pPr>
            <a:r>
              <a:rPr lang="en-US" sz="2400" dirty="0" err="1">
                <a:solidFill>
                  <a:srgbClr val="00FFFF"/>
                </a:solidFill>
              </a:rPr>
              <a:t>Perhitungannya</a:t>
            </a:r>
            <a:r>
              <a:rPr lang="en-US" sz="2400" dirty="0">
                <a:solidFill>
                  <a:srgbClr val="00FFFF"/>
                </a:solidFill>
              </a:rPr>
              <a:t> </a:t>
            </a:r>
            <a:r>
              <a:rPr lang="en-US" sz="2400" dirty="0" err="1">
                <a:solidFill>
                  <a:srgbClr val="00FFFF"/>
                </a:solidFill>
              </a:rPr>
              <a:t>disebut</a:t>
            </a:r>
            <a:r>
              <a:rPr lang="en-US" sz="2400" dirty="0">
                <a:solidFill>
                  <a:srgbClr val="00FFFF"/>
                </a:solidFill>
              </a:rPr>
              <a:t> Gross National Product (GNP)</a:t>
            </a:r>
          </a:p>
        </p:txBody>
      </p:sp>
      <p:sp>
        <p:nvSpPr>
          <p:cNvPr id="6" name="Rectangle 6"/>
          <p:cNvSpPr txBox="1">
            <a:spLocks noChangeArrowheads="1"/>
          </p:cNvSpPr>
          <p:nvPr/>
        </p:nvSpPr>
        <p:spPr>
          <a:xfrm>
            <a:off x="304800" y="5562600"/>
            <a:ext cx="3048000" cy="914400"/>
          </a:xfrm>
          <a:prstGeom prst="rect">
            <a:avLst/>
          </a:prstGeom>
          <a:ln w="19050">
            <a:solidFill>
              <a:srgbClr val="00FFFF"/>
            </a:solidFill>
            <a:prstDash val="solid"/>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n-US" sz="2400" b="0" i="0" u="none" strike="noStrike" kern="1200" cap="none" spc="0" normalizeH="0" baseline="0" noProof="0" dirty="0">
              <a:ln>
                <a:noFill/>
              </a:ln>
              <a:solidFill>
                <a:srgbClr val="CCFF33"/>
              </a:solidFill>
              <a:effectLst/>
              <a:uLnTx/>
              <a:uFillTx/>
              <a:latin typeface="+mn-lt"/>
              <a:ea typeface="+mn-ea"/>
              <a:cs typeface="+mn-cs"/>
            </a:endParaRPr>
          </a:p>
        </p:txBody>
      </p:sp>
      <p:sp>
        <p:nvSpPr>
          <p:cNvPr id="7" name="Explosion 2 6"/>
          <p:cNvSpPr/>
          <p:nvPr/>
        </p:nvSpPr>
        <p:spPr>
          <a:xfrm>
            <a:off x="1752600" y="5029200"/>
            <a:ext cx="2667000" cy="9144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n>
                  <a:solidFill>
                    <a:srgbClr val="11ED4B"/>
                  </a:solidFill>
                </a:ln>
                <a:solidFill>
                  <a:schemeClr val="tx1"/>
                </a:solidFill>
              </a:rPr>
              <a:t>RUMUS</a:t>
            </a:r>
            <a:endParaRPr lang="en-US" sz="2200" dirty="0">
              <a:ln>
                <a:solidFill>
                  <a:srgbClr val="11ED4B"/>
                </a:solidFill>
              </a:ln>
              <a:solidFill>
                <a:schemeClr val="tx1"/>
              </a:solidFill>
            </a:endParaRPr>
          </a:p>
        </p:txBody>
      </p:sp>
      <p:sp>
        <p:nvSpPr>
          <p:cNvPr id="8" name="Action Button: Home 7">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600200" y="196955"/>
            <a:ext cx="5641383" cy="1250845"/>
          </a:xfrm>
        </p:spPr>
        <p:txBody>
          <a:bodyPr/>
          <a:lstStyle/>
          <a:p>
            <a:pPr algn="ctr"/>
            <a:r>
              <a:rPr lang="en-US" sz="3400" dirty="0" err="1">
                <a:solidFill>
                  <a:srgbClr val="FFFF00"/>
                </a:solidFill>
              </a:rPr>
              <a:t>Tiga</a:t>
            </a:r>
            <a:r>
              <a:rPr lang="en-US" sz="3400" dirty="0">
                <a:solidFill>
                  <a:srgbClr val="FFFF00"/>
                </a:solidFill>
              </a:rPr>
              <a:t> </a:t>
            </a:r>
            <a:r>
              <a:rPr lang="en-US" sz="3400" dirty="0" err="1">
                <a:solidFill>
                  <a:srgbClr val="FFFF00"/>
                </a:solidFill>
              </a:rPr>
              <a:t>pendekatan</a:t>
            </a:r>
            <a:r>
              <a:rPr lang="en-US" sz="3400" dirty="0">
                <a:solidFill>
                  <a:srgbClr val="FFFF00"/>
                </a:solidFill>
              </a:rPr>
              <a:t> </a:t>
            </a:r>
            <a:r>
              <a:rPr lang="en-US" sz="3400" dirty="0" err="1">
                <a:solidFill>
                  <a:srgbClr val="FFFF00"/>
                </a:solidFill>
              </a:rPr>
              <a:t>Perhitungan</a:t>
            </a:r>
            <a:r>
              <a:rPr lang="en-US" sz="3400" dirty="0">
                <a:solidFill>
                  <a:srgbClr val="FFFF00"/>
                </a:solidFill>
              </a:rPr>
              <a:t> </a:t>
            </a:r>
            <a:r>
              <a:rPr lang="en-US" sz="3400" dirty="0" err="1">
                <a:solidFill>
                  <a:srgbClr val="FFFF00"/>
                </a:solidFill>
              </a:rPr>
              <a:t>Pendapatan</a:t>
            </a:r>
            <a:r>
              <a:rPr lang="en-US" sz="3400" dirty="0">
                <a:solidFill>
                  <a:srgbClr val="FFFF00"/>
                </a:solidFill>
              </a:rPr>
              <a:t> </a:t>
            </a:r>
            <a:r>
              <a:rPr lang="en-US" sz="3400" dirty="0" err="1">
                <a:solidFill>
                  <a:srgbClr val="FFFF00"/>
                </a:solidFill>
              </a:rPr>
              <a:t>Nasional</a:t>
            </a:r>
            <a:endParaRPr lang="en-US" sz="3400" dirty="0">
              <a:solidFill>
                <a:srgbClr val="FFFF00"/>
              </a:solidFill>
            </a:endParaRPr>
          </a:p>
        </p:txBody>
      </p:sp>
      <p:sp>
        <p:nvSpPr>
          <p:cNvPr id="12291" name="Rectangle 3"/>
          <p:cNvSpPr>
            <a:spLocks noGrp="1" noChangeArrowheads="1"/>
          </p:cNvSpPr>
          <p:nvPr>
            <p:ph type="body" sz="half" idx="1"/>
          </p:nvPr>
        </p:nvSpPr>
        <p:spPr>
          <a:xfrm>
            <a:off x="76200" y="1905000"/>
            <a:ext cx="4267200" cy="4953000"/>
          </a:xfrm>
        </p:spPr>
        <p:txBody>
          <a:bodyPr/>
          <a:lstStyle/>
          <a:p>
            <a:pPr>
              <a:buFont typeface="Wingdings" pitchFamily="2" charset="2"/>
              <a:buNone/>
            </a:pPr>
            <a:r>
              <a:rPr lang="en-US" b="1" dirty="0">
                <a:solidFill>
                  <a:srgbClr val="FF00FF"/>
                </a:solidFill>
              </a:rPr>
              <a:t>C. Income Approach :</a:t>
            </a:r>
            <a:r>
              <a:rPr lang="en-US" dirty="0">
                <a:solidFill>
                  <a:srgbClr val="FF00FF"/>
                </a:solidFill>
              </a:rPr>
              <a:t> </a:t>
            </a:r>
          </a:p>
          <a:p>
            <a:pPr>
              <a:buFont typeface="Wingdings" pitchFamily="2" charset="2"/>
              <a:buNone/>
            </a:pPr>
            <a:r>
              <a:rPr lang="en-US" dirty="0">
                <a:solidFill>
                  <a:srgbClr val="FFFF00"/>
                </a:solidFill>
              </a:rPr>
              <a:t>	</a:t>
            </a:r>
            <a:r>
              <a:rPr lang="en-US" dirty="0" err="1">
                <a:solidFill>
                  <a:srgbClr val="00FFFF"/>
                </a:solidFill>
              </a:rPr>
              <a:t>Seluruh</a:t>
            </a:r>
            <a:r>
              <a:rPr lang="en-US" dirty="0">
                <a:solidFill>
                  <a:srgbClr val="00FFFF"/>
                </a:solidFill>
              </a:rPr>
              <a:t> </a:t>
            </a:r>
            <a:r>
              <a:rPr lang="en-US" dirty="0" err="1">
                <a:solidFill>
                  <a:srgbClr val="00FFFF"/>
                </a:solidFill>
              </a:rPr>
              <a:t>pendapatan</a:t>
            </a:r>
            <a:r>
              <a:rPr lang="en-US" dirty="0">
                <a:solidFill>
                  <a:srgbClr val="00FFFF"/>
                </a:solidFill>
              </a:rPr>
              <a:t> yang </a:t>
            </a:r>
            <a:r>
              <a:rPr lang="en-US" dirty="0" err="1">
                <a:solidFill>
                  <a:srgbClr val="00FFFF"/>
                </a:solidFill>
              </a:rPr>
              <a:t>diterima</a:t>
            </a:r>
            <a:r>
              <a:rPr lang="en-US" dirty="0">
                <a:solidFill>
                  <a:srgbClr val="00FFFF"/>
                </a:solidFill>
              </a:rPr>
              <a:t> </a:t>
            </a:r>
            <a:r>
              <a:rPr lang="en-US" dirty="0" err="1">
                <a:solidFill>
                  <a:srgbClr val="00FFFF"/>
                </a:solidFill>
              </a:rPr>
              <a:t>pemilik</a:t>
            </a:r>
            <a:r>
              <a:rPr lang="en-US" dirty="0">
                <a:solidFill>
                  <a:srgbClr val="00FFFF"/>
                </a:solidFill>
              </a:rPr>
              <a:t> </a:t>
            </a:r>
            <a:r>
              <a:rPr lang="en-US" dirty="0" err="1">
                <a:solidFill>
                  <a:srgbClr val="00FFFF"/>
                </a:solidFill>
              </a:rPr>
              <a:t>faktor</a:t>
            </a:r>
            <a:r>
              <a:rPr lang="en-US" dirty="0">
                <a:solidFill>
                  <a:srgbClr val="00FFFF"/>
                </a:solidFill>
              </a:rPr>
              <a:t> </a:t>
            </a:r>
            <a:r>
              <a:rPr lang="en-US" dirty="0" err="1">
                <a:solidFill>
                  <a:srgbClr val="00FFFF"/>
                </a:solidFill>
              </a:rPr>
              <a:t>produksi</a:t>
            </a:r>
            <a:r>
              <a:rPr lang="en-US" dirty="0">
                <a:solidFill>
                  <a:srgbClr val="00FFFF"/>
                </a:solidFill>
              </a:rPr>
              <a:t> yang </a:t>
            </a:r>
            <a:r>
              <a:rPr lang="en-US" dirty="0" err="1">
                <a:solidFill>
                  <a:srgbClr val="00FFFF"/>
                </a:solidFill>
              </a:rPr>
              <a:t>disumbangkan</a:t>
            </a:r>
            <a:r>
              <a:rPr lang="en-US" dirty="0">
                <a:solidFill>
                  <a:srgbClr val="00FFFF"/>
                </a:solidFill>
              </a:rPr>
              <a:t> </a:t>
            </a:r>
            <a:r>
              <a:rPr lang="en-US" dirty="0" err="1">
                <a:solidFill>
                  <a:srgbClr val="00FFFF"/>
                </a:solidFill>
              </a:rPr>
              <a:t>kepada</a:t>
            </a:r>
            <a:r>
              <a:rPr lang="en-US" dirty="0">
                <a:solidFill>
                  <a:srgbClr val="00FFFF"/>
                </a:solidFill>
              </a:rPr>
              <a:t> </a:t>
            </a:r>
            <a:r>
              <a:rPr lang="en-US" dirty="0" err="1">
                <a:solidFill>
                  <a:srgbClr val="00FFFF"/>
                </a:solidFill>
              </a:rPr>
              <a:t>rumah</a:t>
            </a:r>
            <a:r>
              <a:rPr lang="en-US" dirty="0">
                <a:solidFill>
                  <a:srgbClr val="00FFFF"/>
                </a:solidFill>
              </a:rPr>
              <a:t> </a:t>
            </a:r>
            <a:r>
              <a:rPr lang="en-US" dirty="0" err="1">
                <a:solidFill>
                  <a:srgbClr val="00FFFF"/>
                </a:solidFill>
              </a:rPr>
              <a:t>tangga</a:t>
            </a:r>
            <a:r>
              <a:rPr lang="en-US" dirty="0">
                <a:solidFill>
                  <a:srgbClr val="00FFFF"/>
                </a:solidFill>
              </a:rPr>
              <a:t> </a:t>
            </a:r>
            <a:r>
              <a:rPr lang="en-US" dirty="0" err="1">
                <a:solidFill>
                  <a:srgbClr val="00FFFF"/>
                </a:solidFill>
              </a:rPr>
              <a:t>produsen</a:t>
            </a:r>
            <a:r>
              <a:rPr lang="en-US" dirty="0">
                <a:solidFill>
                  <a:srgbClr val="00FFFF"/>
                </a:solidFill>
              </a:rPr>
              <a:t> </a:t>
            </a:r>
            <a:r>
              <a:rPr lang="en-US" dirty="0" err="1">
                <a:solidFill>
                  <a:srgbClr val="00FFFF"/>
                </a:solidFill>
              </a:rPr>
              <a:t>selama</a:t>
            </a:r>
            <a:r>
              <a:rPr lang="en-US" dirty="0">
                <a:solidFill>
                  <a:srgbClr val="00FFFF"/>
                </a:solidFill>
              </a:rPr>
              <a:t> </a:t>
            </a:r>
            <a:r>
              <a:rPr lang="en-US" dirty="0" err="1">
                <a:solidFill>
                  <a:srgbClr val="00FFFF"/>
                </a:solidFill>
              </a:rPr>
              <a:t>satu</a:t>
            </a:r>
            <a:r>
              <a:rPr lang="en-US" dirty="0">
                <a:solidFill>
                  <a:srgbClr val="FFFF00"/>
                </a:solidFill>
              </a:rPr>
              <a:t> </a:t>
            </a:r>
          </a:p>
          <a:p>
            <a:pPr>
              <a:buFont typeface="Wingdings" pitchFamily="2" charset="2"/>
              <a:buNone/>
            </a:pPr>
            <a:endParaRPr lang="en-US" b="1" dirty="0" smtClean="0">
              <a:solidFill>
                <a:srgbClr val="FF0000"/>
              </a:solidFill>
            </a:endParaRPr>
          </a:p>
          <a:p>
            <a:pPr>
              <a:lnSpc>
                <a:spcPct val="200000"/>
              </a:lnSpc>
              <a:buFont typeface="Wingdings" pitchFamily="2" charset="2"/>
              <a:buNone/>
            </a:pPr>
            <a:r>
              <a:rPr lang="en-US" b="1" dirty="0" smtClean="0">
                <a:solidFill>
                  <a:srgbClr val="FF0000"/>
                </a:solidFill>
              </a:rPr>
              <a:t>	Y = </a:t>
            </a:r>
            <a:r>
              <a:rPr lang="en-US" b="1" dirty="0">
                <a:solidFill>
                  <a:srgbClr val="FF0000"/>
                </a:solidFill>
              </a:rPr>
              <a:t>r + </a:t>
            </a:r>
            <a:r>
              <a:rPr lang="en-US" b="1" dirty="0" err="1">
                <a:solidFill>
                  <a:srgbClr val="FF0000"/>
                </a:solidFill>
              </a:rPr>
              <a:t>i</a:t>
            </a:r>
            <a:r>
              <a:rPr lang="en-US" b="1" dirty="0">
                <a:solidFill>
                  <a:srgbClr val="FF0000"/>
                </a:solidFill>
              </a:rPr>
              <a:t> + w + p</a:t>
            </a:r>
          </a:p>
        </p:txBody>
      </p:sp>
      <p:sp>
        <p:nvSpPr>
          <p:cNvPr id="12292" name="Rectangle 4"/>
          <p:cNvSpPr>
            <a:spLocks noGrp="1" noChangeArrowheads="1"/>
          </p:cNvSpPr>
          <p:nvPr>
            <p:ph type="body" sz="half" idx="2"/>
          </p:nvPr>
        </p:nvSpPr>
        <p:spPr>
          <a:xfrm>
            <a:off x="4724400" y="1905000"/>
            <a:ext cx="4267200" cy="4648200"/>
          </a:xfrm>
          <a:ln w="9525">
            <a:solidFill>
              <a:schemeClr val="accent6"/>
            </a:solidFill>
            <a:prstDash val="dash"/>
          </a:ln>
        </p:spPr>
        <p:txBody>
          <a:bodyPr/>
          <a:lstStyle/>
          <a:p>
            <a:pPr>
              <a:buFont typeface="Wingdings" pitchFamily="2" charset="2"/>
              <a:buNone/>
            </a:pPr>
            <a:r>
              <a:rPr lang="en-US" b="1" dirty="0" err="1">
                <a:solidFill>
                  <a:srgbClr val="F6CD36"/>
                </a:solidFill>
              </a:rPr>
              <a:t>Keterangan</a:t>
            </a:r>
            <a:r>
              <a:rPr lang="en-US" b="1" dirty="0">
                <a:solidFill>
                  <a:srgbClr val="F6CD36"/>
                </a:solidFill>
              </a:rPr>
              <a:t> :</a:t>
            </a:r>
          </a:p>
          <a:p>
            <a:pPr>
              <a:buFont typeface="Wingdings" pitchFamily="2" charset="2"/>
              <a:buNone/>
            </a:pPr>
            <a:r>
              <a:rPr lang="en-US" dirty="0">
                <a:solidFill>
                  <a:srgbClr val="F6CD36"/>
                </a:solidFill>
              </a:rPr>
              <a:t>Y : </a:t>
            </a:r>
            <a:r>
              <a:rPr lang="en-US" dirty="0" err="1">
                <a:solidFill>
                  <a:srgbClr val="F6CD36"/>
                </a:solidFill>
              </a:rPr>
              <a:t>Pendapatan</a:t>
            </a:r>
            <a:r>
              <a:rPr lang="en-US" dirty="0">
                <a:solidFill>
                  <a:srgbClr val="F6CD36"/>
                </a:solidFill>
              </a:rPr>
              <a:t> </a:t>
            </a:r>
            <a:r>
              <a:rPr lang="en-US" dirty="0" err="1">
                <a:solidFill>
                  <a:srgbClr val="F6CD36"/>
                </a:solidFill>
              </a:rPr>
              <a:t>Nasional</a:t>
            </a:r>
            <a:r>
              <a:rPr lang="en-US" dirty="0">
                <a:solidFill>
                  <a:srgbClr val="F6CD36"/>
                </a:solidFill>
              </a:rPr>
              <a:t> (NI)</a:t>
            </a:r>
          </a:p>
          <a:p>
            <a:pPr>
              <a:buFont typeface="Wingdings" pitchFamily="2" charset="2"/>
              <a:buNone/>
            </a:pPr>
            <a:r>
              <a:rPr lang="en-US" dirty="0">
                <a:solidFill>
                  <a:srgbClr val="F6CD36"/>
                </a:solidFill>
              </a:rPr>
              <a:t>r :</a:t>
            </a:r>
            <a:r>
              <a:rPr lang="en-US" dirty="0" err="1">
                <a:solidFill>
                  <a:srgbClr val="F6CD36"/>
                </a:solidFill>
              </a:rPr>
              <a:t>sewa</a:t>
            </a:r>
            <a:r>
              <a:rPr lang="en-US" dirty="0">
                <a:solidFill>
                  <a:srgbClr val="F6CD36"/>
                </a:solidFill>
              </a:rPr>
              <a:t> </a:t>
            </a:r>
            <a:r>
              <a:rPr lang="en-US" dirty="0" err="1">
                <a:solidFill>
                  <a:srgbClr val="F6CD36"/>
                </a:solidFill>
              </a:rPr>
              <a:t>tanah</a:t>
            </a:r>
            <a:r>
              <a:rPr lang="en-US" dirty="0">
                <a:solidFill>
                  <a:srgbClr val="F6CD36"/>
                </a:solidFill>
              </a:rPr>
              <a:t>/</a:t>
            </a:r>
            <a:r>
              <a:rPr lang="en-US" dirty="0" err="1">
                <a:solidFill>
                  <a:srgbClr val="F6CD36"/>
                </a:solidFill>
              </a:rPr>
              <a:t>alam</a:t>
            </a:r>
            <a:endParaRPr lang="en-US" dirty="0">
              <a:solidFill>
                <a:srgbClr val="F6CD36"/>
              </a:solidFill>
            </a:endParaRPr>
          </a:p>
          <a:p>
            <a:pPr>
              <a:buFont typeface="Wingdings" pitchFamily="2" charset="2"/>
              <a:buNone/>
            </a:pPr>
            <a:r>
              <a:rPr lang="en-US" dirty="0" err="1">
                <a:solidFill>
                  <a:srgbClr val="F6CD36"/>
                </a:solidFill>
              </a:rPr>
              <a:t>i</a:t>
            </a:r>
            <a:r>
              <a:rPr lang="en-US" dirty="0">
                <a:solidFill>
                  <a:srgbClr val="F6CD36"/>
                </a:solidFill>
              </a:rPr>
              <a:t> : </a:t>
            </a:r>
            <a:r>
              <a:rPr lang="en-US" dirty="0" err="1">
                <a:solidFill>
                  <a:srgbClr val="F6CD36"/>
                </a:solidFill>
              </a:rPr>
              <a:t>bunga</a:t>
            </a:r>
            <a:r>
              <a:rPr lang="en-US" dirty="0">
                <a:solidFill>
                  <a:srgbClr val="F6CD36"/>
                </a:solidFill>
              </a:rPr>
              <a:t> modal</a:t>
            </a:r>
          </a:p>
          <a:p>
            <a:pPr>
              <a:buFont typeface="Wingdings" pitchFamily="2" charset="2"/>
              <a:buNone/>
            </a:pPr>
            <a:r>
              <a:rPr lang="en-US" dirty="0">
                <a:solidFill>
                  <a:srgbClr val="F6CD36"/>
                </a:solidFill>
              </a:rPr>
              <a:t>w :</a:t>
            </a:r>
            <a:r>
              <a:rPr lang="en-US" dirty="0" err="1">
                <a:solidFill>
                  <a:srgbClr val="F6CD36"/>
                </a:solidFill>
              </a:rPr>
              <a:t>upah</a:t>
            </a:r>
            <a:r>
              <a:rPr lang="en-US" dirty="0">
                <a:solidFill>
                  <a:srgbClr val="F6CD36"/>
                </a:solidFill>
              </a:rPr>
              <a:t> TK</a:t>
            </a:r>
          </a:p>
          <a:p>
            <a:pPr>
              <a:buFont typeface="Wingdings" pitchFamily="2" charset="2"/>
              <a:buNone/>
            </a:pPr>
            <a:r>
              <a:rPr lang="en-US" dirty="0">
                <a:solidFill>
                  <a:srgbClr val="F6CD36"/>
                </a:solidFill>
              </a:rPr>
              <a:t>p : </a:t>
            </a:r>
            <a:r>
              <a:rPr lang="en-US" dirty="0" err="1">
                <a:solidFill>
                  <a:srgbClr val="F6CD36"/>
                </a:solidFill>
              </a:rPr>
              <a:t>laba</a:t>
            </a:r>
            <a:r>
              <a:rPr lang="en-US" dirty="0">
                <a:solidFill>
                  <a:srgbClr val="F6CD36"/>
                </a:solidFill>
              </a:rPr>
              <a:t> </a:t>
            </a:r>
            <a:r>
              <a:rPr lang="en-US" dirty="0" err="1">
                <a:solidFill>
                  <a:srgbClr val="F6CD36"/>
                </a:solidFill>
              </a:rPr>
              <a:t>pengusaha</a:t>
            </a:r>
            <a:r>
              <a:rPr lang="en-US" dirty="0">
                <a:solidFill>
                  <a:srgbClr val="F6CD36"/>
                </a:solidFill>
              </a:rPr>
              <a:t>/skill</a:t>
            </a:r>
          </a:p>
          <a:p>
            <a:pPr>
              <a:buFont typeface="Wingdings" pitchFamily="2" charset="2"/>
              <a:buNone/>
            </a:pPr>
            <a:r>
              <a:rPr lang="en-US" b="1" dirty="0" err="1">
                <a:solidFill>
                  <a:srgbClr val="F6CD36"/>
                </a:solidFill>
              </a:rPr>
              <a:t>Perhitungganya</a:t>
            </a:r>
            <a:r>
              <a:rPr lang="en-US" b="1" dirty="0">
                <a:solidFill>
                  <a:srgbClr val="F6CD36"/>
                </a:solidFill>
              </a:rPr>
              <a:t> </a:t>
            </a:r>
            <a:r>
              <a:rPr lang="en-US" b="1" dirty="0" err="1">
                <a:solidFill>
                  <a:srgbClr val="F6CD36"/>
                </a:solidFill>
              </a:rPr>
              <a:t>disebut</a:t>
            </a:r>
            <a:r>
              <a:rPr lang="en-US" b="1" dirty="0">
                <a:solidFill>
                  <a:srgbClr val="F6CD36"/>
                </a:solidFill>
              </a:rPr>
              <a:t> National Income (NI)</a:t>
            </a:r>
          </a:p>
        </p:txBody>
      </p:sp>
      <p:sp>
        <p:nvSpPr>
          <p:cNvPr id="6" name="Rectangle 6"/>
          <p:cNvSpPr txBox="1">
            <a:spLocks noChangeArrowheads="1"/>
          </p:cNvSpPr>
          <p:nvPr/>
        </p:nvSpPr>
        <p:spPr>
          <a:xfrm>
            <a:off x="381000" y="5638800"/>
            <a:ext cx="2590800" cy="914400"/>
          </a:xfrm>
          <a:prstGeom prst="rect">
            <a:avLst/>
          </a:prstGeom>
          <a:ln w="19050">
            <a:solidFill>
              <a:srgbClr val="00FFFF"/>
            </a:solidFill>
            <a:prstDash val="solid"/>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n-US" sz="2400" b="0" i="0" u="none" strike="noStrike" kern="1200" cap="none" spc="0" normalizeH="0" baseline="0" noProof="0" dirty="0">
              <a:ln>
                <a:noFill/>
              </a:ln>
              <a:solidFill>
                <a:srgbClr val="CCFF33"/>
              </a:solidFill>
              <a:effectLst/>
              <a:uLnTx/>
              <a:uFillTx/>
              <a:latin typeface="+mn-lt"/>
              <a:ea typeface="+mn-ea"/>
              <a:cs typeface="+mn-cs"/>
            </a:endParaRPr>
          </a:p>
        </p:txBody>
      </p:sp>
      <p:sp>
        <p:nvSpPr>
          <p:cNvPr id="7" name="Explosion 2 6"/>
          <p:cNvSpPr/>
          <p:nvPr/>
        </p:nvSpPr>
        <p:spPr>
          <a:xfrm>
            <a:off x="1676400" y="5029200"/>
            <a:ext cx="2667000" cy="9144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n>
                  <a:solidFill>
                    <a:srgbClr val="11ED4B"/>
                  </a:solidFill>
                </a:ln>
                <a:solidFill>
                  <a:schemeClr val="tx1"/>
                </a:solidFill>
              </a:rPr>
              <a:t>RUMUS</a:t>
            </a:r>
            <a:endParaRPr lang="en-US" sz="2200" dirty="0">
              <a:ln>
                <a:solidFill>
                  <a:srgbClr val="11ED4B"/>
                </a:solidFill>
              </a:ln>
              <a:solidFill>
                <a:schemeClr val="tx1"/>
              </a:solidFill>
            </a:endParaRPr>
          </a:p>
        </p:txBody>
      </p:sp>
      <p:sp>
        <p:nvSpPr>
          <p:cNvPr id="8" name="Action Button: Home 7">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0" y="0"/>
            <a:ext cx="6858000" cy="533400"/>
          </a:xfrm>
        </p:spPr>
        <p:txBody>
          <a:bodyPr>
            <a:normAutofit fontScale="90000"/>
          </a:bodyPr>
          <a:lstStyle/>
          <a:p>
            <a:pPr algn="ctr"/>
            <a:r>
              <a:rPr lang="en-US" sz="3400" dirty="0" err="1">
                <a:solidFill>
                  <a:srgbClr val="00FFFF"/>
                </a:solidFill>
              </a:rPr>
              <a:t>Konsep</a:t>
            </a:r>
            <a:r>
              <a:rPr lang="en-US" sz="3400" dirty="0">
                <a:solidFill>
                  <a:srgbClr val="00FFFF"/>
                </a:solidFill>
              </a:rPr>
              <a:t> </a:t>
            </a:r>
            <a:r>
              <a:rPr lang="en-US" sz="3400" dirty="0" err="1">
                <a:solidFill>
                  <a:srgbClr val="00FFFF"/>
                </a:solidFill>
              </a:rPr>
              <a:t>Pendapatan</a:t>
            </a:r>
            <a:r>
              <a:rPr lang="en-US" sz="3400" dirty="0">
                <a:solidFill>
                  <a:srgbClr val="00FFFF"/>
                </a:solidFill>
              </a:rPr>
              <a:t> </a:t>
            </a:r>
            <a:r>
              <a:rPr lang="en-US" sz="3400" dirty="0" err="1">
                <a:solidFill>
                  <a:srgbClr val="00FFFF"/>
                </a:solidFill>
              </a:rPr>
              <a:t>Nasional</a:t>
            </a:r>
            <a:endParaRPr lang="en-US" sz="3400" dirty="0">
              <a:solidFill>
                <a:srgbClr val="00FFFF"/>
              </a:solidFill>
            </a:endParaRPr>
          </a:p>
        </p:txBody>
      </p:sp>
      <p:sp>
        <p:nvSpPr>
          <p:cNvPr id="13315" name="Rectangle 3"/>
          <p:cNvSpPr>
            <a:spLocks noGrp="1" noChangeArrowheads="1"/>
          </p:cNvSpPr>
          <p:nvPr>
            <p:ph type="body" idx="4294967295"/>
          </p:nvPr>
        </p:nvSpPr>
        <p:spPr>
          <a:xfrm>
            <a:off x="381000" y="808037"/>
            <a:ext cx="8229600" cy="5897563"/>
          </a:xfrm>
          <a:ln>
            <a:solidFill>
              <a:srgbClr val="FF00FF"/>
            </a:solidFill>
            <a:prstDash val="dash"/>
          </a:ln>
        </p:spPr>
        <p:txBody>
          <a:bodyPr>
            <a:noAutofit/>
          </a:bodyPr>
          <a:lstStyle/>
          <a:p>
            <a:pPr marL="533400" indent="-533400">
              <a:lnSpc>
                <a:spcPct val="80000"/>
              </a:lnSpc>
              <a:buFont typeface="Wingdings" pitchFamily="2" charset="2"/>
              <a:buNone/>
            </a:pPr>
            <a:r>
              <a:rPr lang="en-US" sz="2000" dirty="0">
                <a:solidFill>
                  <a:srgbClr val="00FFFF"/>
                </a:solidFill>
              </a:rPr>
              <a:t>Gross Domestic Product (GDP/PDB)</a:t>
            </a:r>
          </a:p>
          <a:p>
            <a:pPr marL="533400" indent="-533400">
              <a:lnSpc>
                <a:spcPct val="80000"/>
              </a:lnSpc>
              <a:buFont typeface="Wingdings" pitchFamily="2" charset="2"/>
              <a:buNone/>
            </a:pPr>
            <a:r>
              <a:rPr lang="en-US" sz="2000" dirty="0">
                <a:solidFill>
                  <a:srgbClr val="00FFFF"/>
                </a:solidFill>
              </a:rPr>
              <a:t>	</a:t>
            </a:r>
            <a:r>
              <a:rPr lang="en-US" sz="2000" dirty="0" err="1">
                <a:solidFill>
                  <a:srgbClr val="00FFFF"/>
                </a:solidFill>
              </a:rPr>
              <a:t>Seluruh</a:t>
            </a:r>
            <a:r>
              <a:rPr lang="en-US" sz="2000" dirty="0">
                <a:solidFill>
                  <a:srgbClr val="00FFFF"/>
                </a:solidFill>
              </a:rPr>
              <a:t> </a:t>
            </a:r>
            <a:r>
              <a:rPr lang="en-US" sz="2000" dirty="0" err="1">
                <a:solidFill>
                  <a:srgbClr val="00FFFF"/>
                </a:solidFill>
              </a:rPr>
              <a:t>barang</a:t>
            </a:r>
            <a:r>
              <a:rPr lang="en-US" sz="2000" dirty="0">
                <a:solidFill>
                  <a:srgbClr val="00FFFF"/>
                </a:solidFill>
              </a:rPr>
              <a:t> </a:t>
            </a:r>
            <a:r>
              <a:rPr lang="en-US" sz="2000" dirty="0" err="1">
                <a:solidFill>
                  <a:srgbClr val="00FFFF"/>
                </a:solidFill>
              </a:rPr>
              <a:t>dan</a:t>
            </a:r>
            <a:r>
              <a:rPr lang="en-US" sz="2000" dirty="0">
                <a:solidFill>
                  <a:srgbClr val="00FFFF"/>
                </a:solidFill>
              </a:rPr>
              <a:t> </a:t>
            </a:r>
            <a:r>
              <a:rPr lang="en-US" sz="2000" dirty="0" err="1">
                <a:solidFill>
                  <a:srgbClr val="00FFFF"/>
                </a:solidFill>
              </a:rPr>
              <a:t>jasa</a:t>
            </a:r>
            <a:r>
              <a:rPr lang="en-US" sz="2000" dirty="0">
                <a:solidFill>
                  <a:srgbClr val="00FFFF"/>
                </a:solidFill>
              </a:rPr>
              <a:t> yang </a:t>
            </a:r>
            <a:r>
              <a:rPr lang="en-US" sz="2000" dirty="0" err="1">
                <a:solidFill>
                  <a:srgbClr val="00FFFF"/>
                </a:solidFill>
              </a:rPr>
              <a:t>dihasilkan</a:t>
            </a:r>
            <a:r>
              <a:rPr lang="en-US" sz="2000" dirty="0">
                <a:solidFill>
                  <a:srgbClr val="00FFFF"/>
                </a:solidFill>
              </a:rPr>
              <a:t> </a:t>
            </a:r>
            <a:r>
              <a:rPr lang="en-US" sz="2000" dirty="0" err="1">
                <a:solidFill>
                  <a:srgbClr val="00FFFF"/>
                </a:solidFill>
              </a:rPr>
              <a:t>masyarakat</a:t>
            </a:r>
            <a:r>
              <a:rPr lang="en-US" sz="2000" dirty="0">
                <a:solidFill>
                  <a:srgbClr val="00FFFF"/>
                </a:solidFill>
              </a:rPr>
              <a:t> (</a:t>
            </a:r>
            <a:r>
              <a:rPr lang="en-US" sz="2000" dirty="0" err="1">
                <a:solidFill>
                  <a:srgbClr val="00FFFF"/>
                </a:solidFill>
              </a:rPr>
              <a:t>termasuk</a:t>
            </a:r>
            <a:r>
              <a:rPr lang="en-US" sz="2000" dirty="0">
                <a:solidFill>
                  <a:srgbClr val="00FFFF"/>
                </a:solidFill>
              </a:rPr>
              <a:t> WNA) </a:t>
            </a:r>
            <a:r>
              <a:rPr lang="en-US" sz="2000" dirty="0" err="1">
                <a:solidFill>
                  <a:srgbClr val="00FFFF"/>
                </a:solidFill>
              </a:rPr>
              <a:t>dalam</a:t>
            </a:r>
            <a:r>
              <a:rPr lang="en-US" sz="2000" dirty="0">
                <a:solidFill>
                  <a:srgbClr val="00FFFF"/>
                </a:solidFill>
              </a:rPr>
              <a:t> </a:t>
            </a:r>
            <a:r>
              <a:rPr lang="en-US" sz="2000" dirty="0" err="1">
                <a:solidFill>
                  <a:srgbClr val="00FFFF"/>
                </a:solidFill>
              </a:rPr>
              <a:t>suatu</a:t>
            </a:r>
            <a:r>
              <a:rPr lang="en-US" sz="2000" dirty="0">
                <a:solidFill>
                  <a:srgbClr val="00FFFF"/>
                </a:solidFill>
              </a:rPr>
              <a:t> </a:t>
            </a:r>
            <a:r>
              <a:rPr lang="en-US" sz="2000" dirty="0" err="1">
                <a:solidFill>
                  <a:srgbClr val="00FFFF"/>
                </a:solidFill>
              </a:rPr>
              <a:t>negara</a:t>
            </a:r>
            <a:r>
              <a:rPr lang="en-US" sz="2000" dirty="0">
                <a:solidFill>
                  <a:srgbClr val="00FFFF"/>
                </a:solidFill>
              </a:rPr>
              <a:t> </a:t>
            </a:r>
            <a:r>
              <a:rPr lang="en-US" sz="2000" dirty="0" err="1">
                <a:solidFill>
                  <a:srgbClr val="00FFFF"/>
                </a:solidFill>
              </a:rPr>
              <a:t>selama</a:t>
            </a:r>
            <a:r>
              <a:rPr lang="en-US" sz="2000" dirty="0">
                <a:solidFill>
                  <a:srgbClr val="00FFFF"/>
                </a:solidFill>
              </a:rPr>
              <a:t> </a:t>
            </a:r>
            <a:r>
              <a:rPr lang="en-US" sz="2000" dirty="0" err="1">
                <a:solidFill>
                  <a:srgbClr val="00FFFF"/>
                </a:solidFill>
              </a:rPr>
              <a:t>satu</a:t>
            </a:r>
            <a:r>
              <a:rPr lang="en-US" sz="2000" dirty="0">
                <a:solidFill>
                  <a:srgbClr val="00FFFF"/>
                </a:solidFill>
              </a:rPr>
              <a:t> </a:t>
            </a:r>
            <a:r>
              <a:rPr lang="en-US" sz="2000" dirty="0" err="1">
                <a:solidFill>
                  <a:srgbClr val="00FFFF"/>
                </a:solidFill>
              </a:rPr>
              <a:t>tahun</a:t>
            </a:r>
            <a:endParaRPr lang="en-US" sz="2000" dirty="0">
              <a:solidFill>
                <a:srgbClr val="00FFFF"/>
              </a:solidFill>
            </a:endParaRPr>
          </a:p>
          <a:p>
            <a:pPr marL="533400" indent="-533400">
              <a:lnSpc>
                <a:spcPct val="80000"/>
              </a:lnSpc>
              <a:buFont typeface="Wingdings" pitchFamily="2" charset="2"/>
              <a:buNone/>
            </a:pPr>
            <a:r>
              <a:rPr lang="en-US" sz="2000" dirty="0">
                <a:solidFill>
                  <a:srgbClr val="FFFF00"/>
                </a:solidFill>
              </a:rPr>
              <a:t>Gross National Product (GNP/PNB)</a:t>
            </a:r>
          </a:p>
          <a:p>
            <a:pPr marL="533400" indent="-533400">
              <a:lnSpc>
                <a:spcPct val="80000"/>
              </a:lnSpc>
              <a:buFont typeface="Wingdings" pitchFamily="2" charset="2"/>
              <a:buNone/>
            </a:pPr>
            <a:r>
              <a:rPr lang="en-US" sz="2000" dirty="0">
                <a:solidFill>
                  <a:srgbClr val="FFFF00"/>
                </a:solidFill>
              </a:rPr>
              <a:t>	</a:t>
            </a:r>
            <a:r>
              <a:rPr lang="en-US" sz="2000" dirty="0" err="1">
                <a:solidFill>
                  <a:srgbClr val="FFFF00"/>
                </a:solidFill>
              </a:rPr>
              <a:t>Seluruh</a:t>
            </a:r>
            <a:r>
              <a:rPr lang="en-US" sz="2000" dirty="0">
                <a:solidFill>
                  <a:srgbClr val="FFFF00"/>
                </a:solidFill>
              </a:rPr>
              <a:t> </a:t>
            </a:r>
            <a:r>
              <a:rPr lang="en-US" sz="2000" dirty="0" err="1">
                <a:solidFill>
                  <a:srgbClr val="FFFF00"/>
                </a:solidFill>
              </a:rPr>
              <a:t>barang</a:t>
            </a:r>
            <a:r>
              <a:rPr lang="en-US" sz="2000" dirty="0">
                <a:solidFill>
                  <a:srgbClr val="FFFF00"/>
                </a:solidFill>
              </a:rPr>
              <a:t> </a:t>
            </a:r>
            <a:r>
              <a:rPr lang="en-US" sz="2000" dirty="0" err="1">
                <a:solidFill>
                  <a:srgbClr val="FFFF00"/>
                </a:solidFill>
              </a:rPr>
              <a:t>dan</a:t>
            </a:r>
            <a:r>
              <a:rPr lang="en-US" sz="2000" dirty="0">
                <a:solidFill>
                  <a:srgbClr val="FFFF00"/>
                </a:solidFill>
              </a:rPr>
              <a:t> </a:t>
            </a:r>
            <a:r>
              <a:rPr lang="en-US" sz="2000" dirty="0" err="1">
                <a:solidFill>
                  <a:srgbClr val="FFFF00"/>
                </a:solidFill>
              </a:rPr>
              <a:t>jasa</a:t>
            </a:r>
            <a:r>
              <a:rPr lang="en-US" sz="2000" dirty="0">
                <a:solidFill>
                  <a:srgbClr val="FFFF00"/>
                </a:solidFill>
              </a:rPr>
              <a:t> yang </a:t>
            </a:r>
            <a:r>
              <a:rPr lang="en-US" sz="2000" dirty="0" err="1">
                <a:solidFill>
                  <a:srgbClr val="FFFF00"/>
                </a:solidFill>
              </a:rPr>
              <a:t>dihasilkan</a:t>
            </a:r>
            <a:r>
              <a:rPr lang="en-US" sz="2000" dirty="0">
                <a:solidFill>
                  <a:srgbClr val="FFFF00"/>
                </a:solidFill>
              </a:rPr>
              <a:t> </a:t>
            </a:r>
            <a:r>
              <a:rPr lang="en-US" sz="2000" dirty="0" err="1">
                <a:solidFill>
                  <a:srgbClr val="FFFF00"/>
                </a:solidFill>
              </a:rPr>
              <a:t>masyarakat</a:t>
            </a:r>
            <a:r>
              <a:rPr lang="en-US" sz="2000" dirty="0">
                <a:solidFill>
                  <a:srgbClr val="FFFF00"/>
                </a:solidFill>
              </a:rPr>
              <a:t> </a:t>
            </a:r>
            <a:r>
              <a:rPr lang="en-US" sz="2000" dirty="0" err="1">
                <a:solidFill>
                  <a:srgbClr val="FFFF00"/>
                </a:solidFill>
              </a:rPr>
              <a:t>dalam</a:t>
            </a:r>
            <a:r>
              <a:rPr lang="en-US" sz="2000" dirty="0">
                <a:solidFill>
                  <a:srgbClr val="FFFF00"/>
                </a:solidFill>
              </a:rPr>
              <a:t> </a:t>
            </a:r>
            <a:r>
              <a:rPr lang="en-US" sz="2000" dirty="0" err="1">
                <a:solidFill>
                  <a:srgbClr val="FFFF00"/>
                </a:solidFill>
              </a:rPr>
              <a:t>suatu</a:t>
            </a:r>
            <a:r>
              <a:rPr lang="en-US" sz="2000" dirty="0">
                <a:solidFill>
                  <a:srgbClr val="FFFF00"/>
                </a:solidFill>
              </a:rPr>
              <a:t> </a:t>
            </a:r>
            <a:r>
              <a:rPr lang="en-US" sz="2000" dirty="0" err="1">
                <a:solidFill>
                  <a:srgbClr val="FFFF00"/>
                </a:solidFill>
              </a:rPr>
              <a:t>negara</a:t>
            </a:r>
            <a:r>
              <a:rPr lang="en-US" sz="2000" dirty="0">
                <a:solidFill>
                  <a:srgbClr val="FFFF00"/>
                </a:solidFill>
              </a:rPr>
              <a:t> (</a:t>
            </a:r>
            <a:r>
              <a:rPr lang="en-US" sz="2000" dirty="0" err="1">
                <a:solidFill>
                  <a:srgbClr val="FFFF00"/>
                </a:solidFill>
              </a:rPr>
              <a:t>tidak</a:t>
            </a:r>
            <a:r>
              <a:rPr lang="en-US" sz="2000" dirty="0">
                <a:solidFill>
                  <a:srgbClr val="FFFF00"/>
                </a:solidFill>
              </a:rPr>
              <a:t> </a:t>
            </a:r>
            <a:r>
              <a:rPr lang="en-US" sz="2000" dirty="0" err="1">
                <a:solidFill>
                  <a:srgbClr val="FFFF00"/>
                </a:solidFill>
              </a:rPr>
              <a:t>termasuk</a:t>
            </a:r>
            <a:r>
              <a:rPr lang="en-US" sz="2000" dirty="0">
                <a:solidFill>
                  <a:srgbClr val="FFFF00"/>
                </a:solidFill>
              </a:rPr>
              <a:t> WNA) </a:t>
            </a:r>
            <a:r>
              <a:rPr lang="en-US" sz="2000" dirty="0" err="1">
                <a:solidFill>
                  <a:srgbClr val="FFFF00"/>
                </a:solidFill>
              </a:rPr>
              <a:t>ditambah</a:t>
            </a:r>
            <a:r>
              <a:rPr lang="en-US" sz="2000" dirty="0">
                <a:solidFill>
                  <a:srgbClr val="FFFF00"/>
                </a:solidFill>
              </a:rPr>
              <a:t> WNI yang </a:t>
            </a:r>
            <a:r>
              <a:rPr lang="en-US" sz="2000" dirty="0" err="1">
                <a:solidFill>
                  <a:srgbClr val="FFFF00"/>
                </a:solidFill>
              </a:rPr>
              <a:t>berada</a:t>
            </a:r>
            <a:r>
              <a:rPr lang="en-US" sz="2000" dirty="0">
                <a:solidFill>
                  <a:srgbClr val="FFFF00"/>
                </a:solidFill>
              </a:rPr>
              <a:t> </a:t>
            </a:r>
            <a:r>
              <a:rPr lang="en-US" sz="2000" dirty="0" err="1">
                <a:solidFill>
                  <a:srgbClr val="FFFF00"/>
                </a:solidFill>
              </a:rPr>
              <a:t>di</a:t>
            </a:r>
            <a:r>
              <a:rPr lang="en-US" sz="2000" dirty="0">
                <a:solidFill>
                  <a:srgbClr val="FFFF00"/>
                </a:solidFill>
              </a:rPr>
              <a:t> </a:t>
            </a:r>
            <a:r>
              <a:rPr lang="en-US" sz="2000" dirty="0" err="1">
                <a:solidFill>
                  <a:srgbClr val="FFFF00"/>
                </a:solidFill>
              </a:rPr>
              <a:t>Luar</a:t>
            </a:r>
            <a:r>
              <a:rPr lang="en-US" sz="2000" dirty="0">
                <a:solidFill>
                  <a:srgbClr val="FFFF00"/>
                </a:solidFill>
              </a:rPr>
              <a:t> </a:t>
            </a:r>
            <a:r>
              <a:rPr lang="en-US" sz="2000" dirty="0" err="1">
                <a:solidFill>
                  <a:srgbClr val="FFFF00"/>
                </a:solidFill>
              </a:rPr>
              <a:t>Negeri</a:t>
            </a:r>
            <a:r>
              <a:rPr lang="en-US" sz="2000" dirty="0">
                <a:solidFill>
                  <a:srgbClr val="FFFF00"/>
                </a:solidFill>
              </a:rPr>
              <a:t> </a:t>
            </a:r>
            <a:r>
              <a:rPr lang="en-US" sz="2000" dirty="0" err="1">
                <a:solidFill>
                  <a:srgbClr val="FFFF00"/>
                </a:solidFill>
              </a:rPr>
              <a:t>selama</a:t>
            </a:r>
            <a:r>
              <a:rPr lang="en-US" sz="2000" dirty="0">
                <a:solidFill>
                  <a:srgbClr val="FFFF00"/>
                </a:solidFill>
              </a:rPr>
              <a:t> </a:t>
            </a:r>
            <a:r>
              <a:rPr lang="en-US" sz="2000" dirty="0" err="1">
                <a:solidFill>
                  <a:srgbClr val="FFFF00"/>
                </a:solidFill>
              </a:rPr>
              <a:t>satu</a:t>
            </a:r>
            <a:r>
              <a:rPr lang="en-US" sz="2000" dirty="0">
                <a:solidFill>
                  <a:srgbClr val="FFFF00"/>
                </a:solidFill>
              </a:rPr>
              <a:t> </a:t>
            </a:r>
            <a:r>
              <a:rPr lang="en-US" sz="2000" dirty="0" err="1">
                <a:solidFill>
                  <a:srgbClr val="FFFF00"/>
                </a:solidFill>
              </a:rPr>
              <a:t>tahun</a:t>
            </a:r>
            <a:endParaRPr lang="en-US" sz="2000" dirty="0">
              <a:solidFill>
                <a:srgbClr val="FFFF00"/>
              </a:solidFill>
            </a:endParaRPr>
          </a:p>
          <a:p>
            <a:pPr marL="533400" indent="-533400">
              <a:lnSpc>
                <a:spcPct val="80000"/>
              </a:lnSpc>
              <a:buFont typeface="Wingdings" pitchFamily="2" charset="2"/>
              <a:buNone/>
            </a:pPr>
            <a:r>
              <a:rPr lang="en-US" sz="2000" dirty="0">
                <a:solidFill>
                  <a:srgbClr val="FB5763"/>
                </a:solidFill>
              </a:rPr>
              <a:t>	GNP = GDP – (</a:t>
            </a:r>
            <a:r>
              <a:rPr lang="en-US" sz="2000" dirty="0" err="1">
                <a:solidFill>
                  <a:srgbClr val="FB5763"/>
                </a:solidFill>
              </a:rPr>
              <a:t>NetFactor</a:t>
            </a:r>
            <a:r>
              <a:rPr lang="en-US" sz="2000" dirty="0">
                <a:solidFill>
                  <a:srgbClr val="FB5763"/>
                </a:solidFill>
              </a:rPr>
              <a:t> Income From Abroad)</a:t>
            </a:r>
          </a:p>
          <a:p>
            <a:pPr marL="533400" indent="-533400">
              <a:lnSpc>
                <a:spcPct val="80000"/>
              </a:lnSpc>
              <a:buFont typeface="Wingdings" pitchFamily="2" charset="2"/>
              <a:buNone/>
            </a:pPr>
            <a:r>
              <a:rPr lang="en-US" sz="2000" dirty="0">
                <a:solidFill>
                  <a:srgbClr val="FFFF00"/>
                </a:solidFill>
              </a:rPr>
              <a:t>	</a:t>
            </a:r>
            <a:r>
              <a:rPr lang="en-US" sz="2000" dirty="0" err="1">
                <a:solidFill>
                  <a:srgbClr val="FFFF00"/>
                </a:solidFill>
              </a:rPr>
              <a:t>dimana</a:t>
            </a:r>
            <a:r>
              <a:rPr lang="en-US" sz="2000" dirty="0">
                <a:solidFill>
                  <a:srgbClr val="FFFF00"/>
                </a:solidFill>
              </a:rPr>
              <a:t> NFIFA = </a:t>
            </a:r>
            <a:r>
              <a:rPr lang="en-US" sz="2000" dirty="0" err="1">
                <a:solidFill>
                  <a:srgbClr val="FFFF00"/>
                </a:solidFill>
              </a:rPr>
              <a:t>neto</a:t>
            </a:r>
            <a:r>
              <a:rPr lang="en-US" sz="2000" dirty="0">
                <a:solidFill>
                  <a:srgbClr val="FFFF00"/>
                </a:solidFill>
              </a:rPr>
              <a:t> </a:t>
            </a:r>
            <a:r>
              <a:rPr lang="en-US" sz="2000" dirty="0" err="1">
                <a:solidFill>
                  <a:srgbClr val="FFFF00"/>
                </a:solidFill>
              </a:rPr>
              <a:t>faktor</a:t>
            </a:r>
            <a:r>
              <a:rPr lang="en-US" sz="2000" dirty="0">
                <a:solidFill>
                  <a:srgbClr val="FFFF00"/>
                </a:solidFill>
              </a:rPr>
              <a:t> LN</a:t>
            </a:r>
          </a:p>
          <a:p>
            <a:pPr marL="533400" indent="-533400">
              <a:lnSpc>
                <a:spcPct val="80000"/>
              </a:lnSpc>
              <a:buFont typeface="Wingdings" pitchFamily="2" charset="2"/>
              <a:buNone/>
            </a:pPr>
            <a:r>
              <a:rPr lang="en-US" sz="2000" dirty="0">
                <a:solidFill>
                  <a:srgbClr val="CCFF33"/>
                </a:solidFill>
              </a:rPr>
              <a:t>Net National Product (NNP/PNN)</a:t>
            </a:r>
          </a:p>
          <a:p>
            <a:pPr marL="533400" indent="-533400">
              <a:lnSpc>
                <a:spcPct val="80000"/>
              </a:lnSpc>
              <a:buFont typeface="Wingdings" pitchFamily="2" charset="2"/>
              <a:buNone/>
            </a:pPr>
            <a:r>
              <a:rPr lang="en-US" sz="2000" dirty="0">
                <a:solidFill>
                  <a:srgbClr val="FB5763"/>
                </a:solidFill>
              </a:rPr>
              <a:t>	NNP = GNP – (Depreciation + Replacement)</a:t>
            </a:r>
          </a:p>
          <a:p>
            <a:pPr marL="533400" indent="-533400">
              <a:lnSpc>
                <a:spcPct val="80000"/>
              </a:lnSpc>
              <a:buFont typeface="Wingdings" pitchFamily="2" charset="2"/>
              <a:buNone/>
            </a:pPr>
            <a:r>
              <a:rPr lang="en-US" sz="2000" dirty="0">
                <a:solidFill>
                  <a:srgbClr val="CCFF33"/>
                </a:solidFill>
              </a:rPr>
              <a:t>	</a:t>
            </a:r>
            <a:r>
              <a:rPr lang="en-US" sz="2000" dirty="0" err="1">
                <a:solidFill>
                  <a:srgbClr val="CCFF33"/>
                </a:solidFill>
              </a:rPr>
              <a:t>dimana</a:t>
            </a:r>
            <a:r>
              <a:rPr lang="en-US" sz="2000" dirty="0">
                <a:solidFill>
                  <a:srgbClr val="CCFF33"/>
                </a:solidFill>
              </a:rPr>
              <a:t> Depreciation : </a:t>
            </a:r>
            <a:r>
              <a:rPr lang="en-US" sz="2000" dirty="0" err="1">
                <a:solidFill>
                  <a:srgbClr val="CCFF33"/>
                </a:solidFill>
              </a:rPr>
              <a:t>penyusutan</a:t>
            </a:r>
            <a:endParaRPr lang="en-US" sz="2000" dirty="0">
              <a:solidFill>
                <a:srgbClr val="CCFF33"/>
              </a:solidFill>
            </a:endParaRPr>
          </a:p>
          <a:p>
            <a:pPr marL="533400" indent="-533400">
              <a:lnSpc>
                <a:spcPct val="80000"/>
              </a:lnSpc>
              <a:buFont typeface="Wingdings" pitchFamily="2" charset="2"/>
              <a:buNone/>
            </a:pPr>
            <a:r>
              <a:rPr lang="en-US" sz="2000" dirty="0">
                <a:solidFill>
                  <a:srgbClr val="CCFF33"/>
                </a:solidFill>
              </a:rPr>
              <a:t>	Replacement : </a:t>
            </a:r>
            <a:r>
              <a:rPr lang="en-US" sz="2000" dirty="0" err="1">
                <a:solidFill>
                  <a:srgbClr val="CCFF33"/>
                </a:solidFill>
              </a:rPr>
              <a:t>Penggantian</a:t>
            </a:r>
            <a:r>
              <a:rPr lang="en-US" sz="2000" dirty="0">
                <a:solidFill>
                  <a:srgbClr val="CCFF33"/>
                </a:solidFill>
              </a:rPr>
              <a:t> </a:t>
            </a:r>
            <a:r>
              <a:rPr lang="en-US" sz="2000" dirty="0" err="1">
                <a:solidFill>
                  <a:srgbClr val="CCFF33"/>
                </a:solidFill>
              </a:rPr>
              <a:t>barang</a:t>
            </a:r>
            <a:r>
              <a:rPr lang="en-US" sz="2000" dirty="0">
                <a:solidFill>
                  <a:srgbClr val="CCFF33"/>
                </a:solidFill>
              </a:rPr>
              <a:t> modal</a:t>
            </a:r>
          </a:p>
          <a:p>
            <a:pPr marL="533400" indent="-533400">
              <a:lnSpc>
                <a:spcPct val="80000"/>
              </a:lnSpc>
              <a:buFont typeface="Wingdings" pitchFamily="2" charset="2"/>
              <a:buNone/>
            </a:pPr>
            <a:r>
              <a:rPr lang="en-US" sz="2000" dirty="0">
                <a:solidFill>
                  <a:srgbClr val="FFC000"/>
                </a:solidFill>
              </a:rPr>
              <a:t>Net National Income (NNI)</a:t>
            </a:r>
          </a:p>
          <a:p>
            <a:pPr marL="533400" indent="-533400">
              <a:lnSpc>
                <a:spcPct val="80000"/>
              </a:lnSpc>
              <a:buFont typeface="Wingdings" pitchFamily="2" charset="2"/>
              <a:buNone/>
            </a:pPr>
            <a:r>
              <a:rPr lang="en-US" sz="2000" dirty="0">
                <a:solidFill>
                  <a:srgbClr val="FB5763"/>
                </a:solidFill>
              </a:rPr>
              <a:t>	NNI = NNP – Indirect Tax (</a:t>
            </a:r>
            <a:r>
              <a:rPr lang="en-US" sz="2000" dirty="0" err="1">
                <a:solidFill>
                  <a:srgbClr val="FB5763"/>
                </a:solidFill>
              </a:rPr>
              <a:t>pajak</a:t>
            </a:r>
            <a:r>
              <a:rPr lang="en-US" sz="2000" dirty="0">
                <a:solidFill>
                  <a:srgbClr val="FB5763"/>
                </a:solidFill>
              </a:rPr>
              <a:t> </a:t>
            </a:r>
            <a:r>
              <a:rPr lang="en-US" sz="2000" dirty="0" err="1">
                <a:solidFill>
                  <a:srgbClr val="FB5763"/>
                </a:solidFill>
              </a:rPr>
              <a:t>tdk</a:t>
            </a:r>
            <a:r>
              <a:rPr lang="en-US" sz="2000" dirty="0">
                <a:solidFill>
                  <a:srgbClr val="FB5763"/>
                </a:solidFill>
              </a:rPr>
              <a:t> </a:t>
            </a:r>
            <a:r>
              <a:rPr lang="en-US" sz="2000" dirty="0" err="1">
                <a:solidFill>
                  <a:srgbClr val="FB5763"/>
                </a:solidFill>
              </a:rPr>
              <a:t>langsung</a:t>
            </a:r>
            <a:r>
              <a:rPr lang="en-US" sz="2000" dirty="0">
                <a:solidFill>
                  <a:srgbClr val="FB5763"/>
                </a:solidFill>
              </a:rPr>
              <a:t>)</a:t>
            </a:r>
          </a:p>
          <a:p>
            <a:pPr marL="533400" indent="-533400">
              <a:lnSpc>
                <a:spcPct val="80000"/>
              </a:lnSpc>
              <a:buFont typeface="Wingdings" pitchFamily="2" charset="2"/>
              <a:buNone/>
            </a:pPr>
            <a:r>
              <a:rPr lang="en-US" sz="2000" dirty="0">
                <a:solidFill>
                  <a:schemeClr val="accent3">
                    <a:lumMod val="20000"/>
                    <a:lumOff val="80000"/>
                  </a:schemeClr>
                </a:solidFill>
              </a:rPr>
              <a:t>Personal Income(PI)</a:t>
            </a:r>
          </a:p>
          <a:p>
            <a:pPr marL="533400" indent="-533400">
              <a:lnSpc>
                <a:spcPct val="80000"/>
              </a:lnSpc>
              <a:buFont typeface="Wingdings" pitchFamily="2" charset="2"/>
              <a:buNone/>
            </a:pPr>
            <a:r>
              <a:rPr lang="en-US" sz="2000" dirty="0">
                <a:solidFill>
                  <a:srgbClr val="FB5763"/>
                </a:solidFill>
              </a:rPr>
              <a:t>	PI = (NNI + Transfer Payment) – (Social security payment + Assurance + undistributed profit +corporate taxes)</a:t>
            </a:r>
          </a:p>
          <a:p>
            <a:pPr marL="533400" indent="-533400">
              <a:lnSpc>
                <a:spcPct val="80000"/>
              </a:lnSpc>
              <a:buFont typeface="Wingdings" pitchFamily="2" charset="2"/>
              <a:buNone/>
            </a:pPr>
            <a:r>
              <a:rPr lang="en-US" sz="2000" dirty="0">
                <a:solidFill>
                  <a:schemeClr val="accent6"/>
                </a:solidFill>
              </a:rPr>
              <a:t>Disposable Income</a:t>
            </a:r>
          </a:p>
          <a:p>
            <a:pPr marL="533400" indent="-533400">
              <a:lnSpc>
                <a:spcPct val="80000"/>
              </a:lnSpc>
              <a:buFont typeface="Wingdings" pitchFamily="2" charset="2"/>
              <a:buNone/>
            </a:pPr>
            <a:r>
              <a:rPr lang="en-US" sz="2000" dirty="0">
                <a:solidFill>
                  <a:srgbClr val="FB5763"/>
                </a:solidFill>
              </a:rPr>
              <a:t>	DI = PI – Direct </a:t>
            </a:r>
            <a:r>
              <a:rPr lang="en-US" sz="2000" dirty="0" smtClean="0">
                <a:solidFill>
                  <a:srgbClr val="FB5763"/>
                </a:solidFill>
              </a:rPr>
              <a:t>Tax (</a:t>
            </a:r>
            <a:r>
              <a:rPr lang="en-US" sz="2000" dirty="0" err="1" smtClean="0">
                <a:solidFill>
                  <a:srgbClr val="FB5763"/>
                </a:solidFill>
              </a:rPr>
              <a:t>Pajak</a:t>
            </a:r>
            <a:r>
              <a:rPr lang="en-US" sz="2000" dirty="0" smtClean="0">
                <a:solidFill>
                  <a:srgbClr val="FB5763"/>
                </a:solidFill>
              </a:rPr>
              <a:t> </a:t>
            </a:r>
            <a:r>
              <a:rPr lang="en-US" sz="2000" dirty="0" err="1" smtClean="0">
                <a:solidFill>
                  <a:srgbClr val="FB5763"/>
                </a:solidFill>
              </a:rPr>
              <a:t>Langsung</a:t>
            </a:r>
            <a:r>
              <a:rPr lang="en-US" sz="2000" dirty="0" smtClean="0">
                <a:solidFill>
                  <a:srgbClr val="FB5763"/>
                </a:solidFill>
              </a:rPr>
              <a:t>)</a:t>
            </a:r>
            <a:endParaRPr lang="en-US" sz="2000" dirty="0">
              <a:solidFill>
                <a:srgbClr val="FB5763"/>
              </a:solidFill>
            </a:endParaRP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slide(fromBottom)">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slide(fromBottom)">
                                      <p:cBhvr>
                                        <p:cTn id="12" dur="5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315">
                                            <p:txEl>
                                              <p:pRg st="1" end="1"/>
                                            </p:txEl>
                                          </p:spTgt>
                                        </p:tgtEl>
                                        <p:attrNameLst>
                                          <p:attrName>style.visibility</p:attrName>
                                        </p:attrNameLst>
                                      </p:cBhvr>
                                      <p:to>
                                        <p:strVal val="visible"/>
                                      </p:to>
                                    </p:set>
                                    <p:animEffect transition="in" filter="slide(fromBottom)">
                                      <p:cBhvr>
                                        <p:cTn id="17" dur="500"/>
                                        <p:tgtEl>
                                          <p:spTgt spid="133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3315">
                                            <p:txEl>
                                              <p:pRg st="2" end="2"/>
                                            </p:txEl>
                                          </p:spTgt>
                                        </p:tgtEl>
                                        <p:attrNameLst>
                                          <p:attrName>style.visibility</p:attrName>
                                        </p:attrNameLst>
                                      </p:cBhvr>
                                      <p:to>
                                        <p:strVal val="visible"/>
                                      </p:to>
                                    </p:set>
                                    <p:animEffect transition="in" filter="slide(fromBottom)">
                                      <p:cBhvr>
                                        <p:cTn id="22" dur="500"/>
                                        <p:tgtEl>
                                          <p:spTgt spid="133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315">
                                            <p:txEl>
                                              <p:pRg st="3" end="3"/>
                                            </p:txEl>
                                          </p:spTgt>
                                        </p:tgtEl>
                                        <p:attrNameLst>
                                          <p:attrName>style.visibility</p:attrName>
                                        </p:attrNameLst>
                                      </p:cBhvr>
                                      <p:to>
                                        <p:strVal val="visible"/>
                                      </p:to>
                                    </p:set>
                                    <p:animEffect transition="in" filter="slide(fromBottom)">
                                      <p:cBhvr>
                                        <p:cTn id="27" dur="500"/>
                                        <p:tgtEl>
                                          <p:spTgt spid="1331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3315">
                                            <p:txEl>
                                              <p:pRg st="4" end="4"/>
                                            </p:txEl>
                                          </p:spTgt>
                                        </p:tgtEl>
                                        <p:attrNameLst>
                                          <p:attrName>style.visibility</p:attrName>
                                        </p:attrNameLst>
                                      </p:cBhvr>
                                      <p:to>
                                        <p:strVal val="visible"/>
                                      </p:to>
                                    </p:set>
                                    <p:animEffect transition="in" filter="slide(fromBottom)">
                                      <p:cBhvr>
                                        <p:cTn id="32" dur="500"/>
                                        <p:tgtEl>
                                          <p:spTgt spid="1331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Effect transition="in" filter="slide(fromBottom)">
                                      <p:cBhvr>
                                        <p:cTn id="37" dur="500"/>
                                        <p:tgtEl>
                                          <p:spTgt spid="1331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13315">
                                            <p:txEl>
                                              <p:pRg st="6" end="6"/>
                                            </p:txEl>
                                          </p:spTgt>
                                        </p:tgtEl>
                                        <p:attrNameLst>
                                          <p:attrName>style.visibility</p:attrName>
                                        </p:attrNameLst>
                                      </p:cBhvr>
                                      <p:to>
                                        <p:strVal val="visible"/>
                                      </p:to>
                                    </p:set>
                                    <p:animEffect transition="in" filter="slide(fromBottom)">
                                      <p:cBhvr>
                                        <p:cTn id="42" dur="500"/>
                                        <p:tgtEl>
                                          <p:spTgt spid="1331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3315">
                                            <p:txEl>
                                              <p:pRg st="7" end="7"/>
                                            </p:txEl>
                                          </p:spTgt>
                                        </p:tgtEl>
                                        <p:attrNameLst>
                                          <p:attrName>style.visibility</p:attrName>
                                        </p:attrNameLst>
                                      </p:cBhvr>
                                      <p:to>
                                        <p:strVal val="visible"/>
                                      </p:to>
                                    </p:set>
                                    <p:animEffect transition="in" filter="slide(fromBottom)">
                                      <p:cBhvr>
                                        <p:cTn id="47" dur="500"/>
                                        <p:tgtEl>
                                          <p:spTgt spid="1331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13315">
                                            <p:txEl>
                                              <p:pRg st="8" end="8"/>
                                            </p:txEl>
                                          </p:spTgt>
                                        </p:tgtEl>
                                        <p:attrNameLst>
                                          <p:attrName>style.visibility</p:attrName>
                                        </p:attrNameLst>
                                      </p:cBhvr>
                                      <p:to>
                                        <p:strVal val="visible"/>
                                      </p:to>
                                    </p:set>
                                    <p:animEffect transition="in" filter="slide(fromBottom)">
                                      <p:cBhvr>
                                        <p:cTn id="52" dur="500"/>
                                        <p:tgtEl>
                                          <p:spTgt spid="13315">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13315">
                                            <p:txEl>
                                              <p:pRg st="9" end="9"/>
                                            </p:txEl>
                                          </p:spTgt>
                                        </p:tgtEl>
                                        <p:attrNameLst>
                                          <p:attrName>style.visibility</p:attrName>
                                        </p:attrNameLst>
                                      </p:cBhvr>
                                      <p:to>
                                        <p:strVal val="visible"/>
                                      </p:to>
                                    </p:set>
                                    <p:animEffect transition="in" filter="slide(fromBottom)">
                                      <p:cBhvr>
                                        <p:cTn id="57" dur="500"/>
                                        <p:tgtEl>
                                          <p:spTgt spid="13315">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nodeType="clickEffect">
                                  <p:stCondLst>
                                    <p:cond delay="0"/>
                                  </p:stCondLst>
                                  <p:childTnLst>
                                    <p:set>
                                      <p:cBhvr>
                                        <p:cTn id="61" dur="1" fill="hold">
                                          <p:stCondLst>
                                            <p:cond delay="0"/>
                                          </p:stCondLst>
                                        </p:cTn>
                                        <p:tgtEl>
                                          <p:spTgt spid="13315">
                                            <p:txEl>
                                              <p:pRg st="10" end="10"/>
                                            </p:txEl>
                                          </p:spTgt>
                                        </p:tgtEl>
                                        <p:attrNameLst>
                                          <p:attrName>style.visibility</p:attrName>
                                        </p:attrNameLst>
                                      </p:cBhvr>
                                      <p:to>
                                        <p:strVal val="visible"/>
                                      </p:to>
                                    </p:set>
                                    <p:animEffect transition="in" filter="slide(fromBottom)">
                                      <p:cBhvr>
                                        <p:cTn id="62" dur="500"/>
                                        <p:tgtEl>
                                          <p:spTgt spid="13315">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13315">
                                            <p:txEl>
                                              <p:pRg st="11" end="11"/>
                                            </p:txEl>
                                          </p:spTgt>
                                        </p:tgtEl>
                                        <p:attrNameLst>
                                          <p:attrName>style.visibility</p:attrName>
                                        </p:attrNameLst>
                                      </p:cBhvr>
                                      <p:to>
                                        <p:strVal val="visible"/>
                                      </p:to>
                                    </p:set>
                                    <p:animEffect transition="in" filter="slide(fromBottom)">
                                      <p:cBhvr>
                                        <p:cTn id="67" dur="500"/>
                                        <p:tgtEl>
                                          <p:spTgt spid="13315">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2" presetClass="entr" presetSubtype="4" fill="hold" nodeType="clickEffect">
                                  <p:stCondLst>
                                    <p:cond delay="0"/>
                                  </p:stCondLst>
                                  <p:childTnLst>
                                    <p:set>
                                      <p:cBhvr>
                                        <p:cTn id="71" dur="1" fill="hold">
                                          <p:stCondLst>
                                            <p:cond delay="0"/>
                                          </p:stCondLst>
                                        </p:cTn>
                                        <p:tgtEl>
                                          <p:spTgt spid="13315">
                                            <p:txEl>
                                              <p:pRg st="12" end="12"/>
                                            </p:txEl>
                                          </p:spTgt>
                                        </p:tgtEl>
                                        <p:attrNameLst>
                                          <p:attrName>style.visibility</p:attrName>
                                        </p:attrNameLst>
                                      </p:cBhvr>
                                      <p:to>
                                        <p:strVal val="visible"/>
                                      </p:to>
                                    </p:set>
                                    <p:animEffect transition="in" filter="slide(fromBottom)">
                                      <p:cBhvr>
                                        <p:cTn id="72" dur="500"/>
                                        <p:tgtEl>
                                          <p:spTgt spid="13315">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nodeType="clickEffect">
                                  <p:stCondLst>
                                    <p:cond delay="0"/>
                                  </p:stCondLst>
                                  <p:childTnLst>
                                    <p:set>
                                      <p:cBhvr>
                                        <p:cTn id="76" dur="1" fill="hold">
                                          <p:stCondLst>
                                            <p:cond delay="0"/>
                                          </p:stCondLst>
                                        </p:cTn>
                                        <p:tgtEl>
                                          <p:spTgt spid="13315">
                                            <p:txEl>
                                              <p:pRg st="13" end="13"/>
                                            </p:txEl>
                                          </p:spTgt>
                                        </p:tgtEl>
                                        <p:attrNameLst>
                                          <p:attrName>style.visibility</p:attrName>
                                        </p:attrNameLst>
                                      </p:cBhvr>
                                      <p:to>
                                        <p:strVal val="visible"/>
                                      </p:to>
                                    </p:set>
                                    <p:animEffect transition="in" filter="slide(fromBottom)">
                                      <p:cBhvr>
                                        <p:cTn id="77" dur="500"/>
                                        <p:tgtEl>
                                          <p:spTgt spid="13315">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4" fill="hold" nodeType="clickEffect">
                                  <p:stCondLst>
                                    <p:cond delay="0"/>
                                  </p:stCondLst>
                                  <p:childTnLst>
                                    <p:set>
                                      <p:cBhvr>
                                        <p:cTn id="81" dur="1" fill="hold">
                                          <p:stCondLst>
                                            <p:cond delay="0"/>
                                          </p:stCondLst>
                                        </p:cTn>
                                        <p:tgtEl>
                                          <p:spTgt spid="13315">
                                            <p:txEl>
                                              <p:pRg st="14" end="14"/>
                                            </p:txEl>
                                          </p:spTgt>
                                        </p:tgtEl>
                                        <p:attrNameLst>
                                          <p:attrName>style.visibility</p:attrName>
                                        </p:attrNameLst>
                                      </p:cBhvr>
                                      <p:to>
                                        <p:strVal val="visible"/>
                                      </p:to>
                                    </p:set>
                                    <p:animEffect transition="in" filter="slide(fromBottom)">
                                      <p:cBhvr>
                                        <p:cTn id="82" dur="500"/>
                                        <p:tgtEl>
                                          <p:spTgt spid="13315">
                                            <p:txEl>
                                              <p:pRg st="14" end="1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2" presetClass="entr" presetSubtype="4" fill="hold" nodeType="clickEffect">
                                  <p:stCondLst>
                                    <p:cond delay="0"/>
                                  </p:stCondLst>
                                  <p:childTnLst>
                                    <p:set>
                                      <p:cBhvr>
                                        <p:cTn id="86" dur="1" fill="hold">
                                          <p:stCondLst>
                                            <p:cond delay="0"/>
                                          </p:stCondLst>
                                        </p:cTn>
                                        <p:tgtEl>
                                          <p:spTgt spid="13315">
                                            <p:txEl>
                                              <p:pRg st="15" end="15"/>
                                            </p:txEl>
                                          </p:spTgt>
                                        </p:tgtEl>
                                        <p:attrNameLst>
                                          <p:attrName>style.visibility</p:attrName>
                                        </p:attrNameLst>
                                      </p:cBhvr>
                                      <p:to>
                                        <p:strVal val="visible"/>
                                      </p:to>
                                    </p:set>
                                    <p:animEffect transition="in" filter="slide(fromBottom)">
                                      <p:cBhvr>
                                        <p:cTn id="87" dur="500"/>
                                        <p:tgtEl>
                                          <p:spTgt spid="1331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24000" y="228600"/>
            <a:ext cx="6477000" cy="1143000"/>
          </a:xfrm>
          <a:ln w="28575">
            <a:solidFill>
              <a:srgbClr val="FF00FF"/>
            </a:solidFill>
          </a:ln>
        </p:spPr>
        <p:txBody>
          <a:bodyPr/>
          <a:lstStyle/>
          <a:p>
            <a:r>
              <a:rPr lang="en-US" sz="3400" dirty="0">
                <a:solidFill>
                  <a:srgbClr val="F6CD36"/>
                </a:solidFill>
              </a:rPr>
              <a:t>Income Per Capita</a:t>
            </a:r>
            <a:br>
              <a:rPr lang="en-US" sz="3400" dirty="0">
                <a:solidFill>
                  <a:srgbClr val="F6CD36"/>
                </a:solidFill>
              </a:rPr>
            </a:br>
            <a:r>
              <a:rPr lang="en-US" sz="3400" dirty="0">
                <a:solidFill>
                  <a:srgbClr val="F6CD36"/>
                </a:solidFill>
              </a:rPr>
              <a:t>(</a:t>
            </a:r>
            <a:r>
              <a:rPr lang="en-US" sz="3400" dirty="0" err="1">
                <a:solidFill>
                  <a:srgbClr val="F6CD36"/>
                </a:solidFill>
              </a:rPr>
              <a:t>Pendapatan</a:t>
            </a:r>
            <a:r>
              <a:rPr lang="en-US" sz="3400" dirty="0">
                <a:solidFill>
                  <a:srgbClr val="F6CD36"/>
                </a:solidFill>
              </a:rPr>
              <a:t> Per </a:t>
            </a:r>
            <a:r>
              <a:rPr lang="en-US" sz="3400" dirty="0" err="1">
                <a:solidFill>
                  <a:srgbClr val="F6CD36"/>
                </a:solidFill>
              </a:rPr>
              <a:t>Kapita</a:t>
            </a:r>
            <a:r>
              <a:rPr lang="en-US" sz="3400" dirty="0">
                <a:solidFill>
                  <a:srgbClr val="F6CD36"/>
                </a:solidFill>
              </a:rPr>
              <a:t>)</a:t>
            </a:r>
          </a:p>
        </p:txBody>
      </p:sp>
      <p:sp>
        <p:nvSpPr>
          <p:cNvPr id="23555" name="Rectangle 3"/>
          <p:cNvSpPr>
            <a:spLocks noGrp="1" noChangeArrowheads="1"/>
          </p:cNvSpPr>
          <p:nvPr>
            <p:ph type="body" sz="half" idx="1"/>
          </p:nvPr>
        </p:nvSpPr>
        <p:spPr>
          <a:xfrm>
            <a:off x="457200" y="1477962"/>
            <a:ext cx="4038600" cy="4530725"/>
          </a:xfrm>
        </p:spPr>
        <p:txBody>
          <a:bodyPr/>
          <a:lstStyle/>
          <a:p>
            <a:pPr>
              <a:buFont typeface="Wingdings" pitchFamily="2" charset="2"/>
              <a:buNone/>
            </a:pPr>
            <a:r>
              <a:rPr lang="en-US" sz="2400" b="1" dirty="0" err="1">
                <a:solidFill>
                  <a:srgbClr val="FFFF00"/>
                </a:solidFill>
              </a:rPr>
              <a:t>Pendapatan</a:t>
            </a:r>
            <a:r>
              <a:rPr lang="en-US" sz="2400" b="1" dirty="0">
                <a:solidFill>
                  <a:srgbClr val="FFFF00"/>
                </a:solidFill>
              </a:rPr>
              <a:t> rata-rata </a:t>
            </a:r>
            <a:r>
              <a:rPr lang="en-US" sz="2400" b="1" dirty="0" err="1">
                <a:solidFill>
                  <a:srgbClr val="FFFF00"/>
                </a:solidFill>
              </a:rPr>
              <a:t>penduduk</a:t>
            </a:r>
            <a:r>
              <a:rPr lang="en-US" sz="2400" b="1" dirty="0">
                <a:solidFill>
                  <a:srgbClr val="FFFF00"/>
                </a:solidFill>
              </a:rPr>
              <a:t> </a:t>
            </a:r>
            <a:r>
              <a:rPr lang="en-US" sz="2400" b="1" dirty="0" err="1">
                <a:solidFill>
                  <a:srgbClr val="FFFF00"/>
                </a:solidFill>
              </a:rPr>
              <a:t>suatu</a:t>
            </a:r>
            <a:r>
              <a:rPr lang="en-US" sz="2400" b="1" dirty="0">
                <a:solidFill>
                  <a:srgbClr val="FFFF00"/>
                </a:solidFill>
              </a:rPr>
              <a:t> </a:t>
            </a:r>
            <a:r>
              <a:rPr lang="en-US" sz="2400" b="1" dirty="0" err="1">
                <a:solidFill>
                  <a:srgbClr val="FFFF00"/>
                </a:solidFill>
              </a:rPr>
              <a:t>negara</a:t>
            </a:r>
            <a:r>
              <a:rPr lang="en-US" sz="2400" b="1" dirty="0">
                <a:solidFill>
                  <a:srgbClr val="FFFF00"/>
                </a:solidFill>
              </a:rPr>
              <a:t> </a:t>
            </a:r>
            <a:r>
              <a:rPr lang="en-US" sz="2400" b="1" dirty="0" err="1">
                <a:solidFill>
                  <a:srgbClr val="FFFF00"/>
                </a:solidFill>
              </a:rPr>
              <a:t>pada</a:t>
            </a:r>
            <a:r>
              <a:rPr lang="en-US" sz="2400" b="1" dirty="0">
                <a:solidFill>
                  <a:srgbClr val="FFFF00"/>
                </a:solidFill>
              </a:rPr>
              <a:t> </a:t>
            </a:r>
            <a:r>
              <a:rPr lang="en-US" sz="2400" b="1" dirty="0" err="1">
                <a:solidFill>
                  <a:srgbClr val="FFFF00"/>
                </a:solidFill>
              </a:rPr>
              <a:t>periode</a:t>
            </a:r>
            <a:r>
              <a:rPr lang="en-US" sz="2400" b="1" dirty="0">
                <a:solidFill>
                  <a:srgbClr val="FFFF00"/>
                </a:solidFill>
              </a:rPr>
              <a:t> </a:t>
            </a:r>
            <a:r>
              <a:rPr lang="en-US" sz="2400" b="1" dirty="0" err="1">
                <a:solidFill>
                  <a:srgbClr val="FFFF00"/>
                </a:solidFill>
              </a:rPr>
              <a:t>tertentu</a:t>
            </a:r>
            <a:endParaRPr lang="en-US" sz="2400" b="1" dirty="0">
              <a:solidFill>
                <a:srgbClr val="FFFF00"/>
              </a:solidFill>
            </a:endParaRPr>
          </a:p>
          <a:p>
            <a:pPr>
              <a:buFont typeface="Wingdings" pitchFamily="2" charset="2"/>
              <a:buNone/>
            </a:pPr>
            <a:r>
              <a:rPr lang="en-US" sz="2400" b="1" dirty="0">
                <a:solidFill>
                  <a:srgbClr val="00FFFF"/>
                </a:solidFill>
              </a:rPr>
              <a:t>IPC </a:t>
            </a:r>
            <a:r>
              <a:rPr lang="en-US" sz="2400" b="1" dirty="0" err="1">
                <a:solidFill>
                  <a:srgbClr val="00FFFF"/>
                </a:solidFill>
              </a:rPr>
              <a:t>digunakan</a:t>
            </a:r>
            <a:r>
              <a:rPr lang="en-US" sz="2400" b="1" dirty="0">
                <a:solidFill>
                  <a:srgbClr val="00FFFF"/>
                </a:solidFill>
              </a:rPr>
              <a:t> </a:t>
            </a:r>
            <a:r>
              <a:rPr lang="en-US" sz="2400" b="1" dirty="0" err="1">
                <a:solidFill>
                  <a:srgbClr val="00FFFF"/>
                </a:solidFill>
              </a:rPr>
              <a:t>sebagai</a:t>
            </a:r>
            <a:r>
              <a:rPr lang="en-US" sz="2400" b="1" dirty="0">
                <a:solidFill>
                  <a:srgbClr val="00FFFF"/>
                </a:solidFill>
              </a:rPr>
              <a:t> </a:t>
            </a:r>
            <a:r>
              <a:rPr lang="en-US" sz="2400" b="1" dirty="0" err="1">
                <a:solidFill>
                  <a:srgbClr val="00FFFF"/>
                </a:solidFill>
              </a:rPr>
              <a:t>alat</a:t>
            </a:r>
            <a:r>
              <a:rPr lang="en-US" sz="2400" b="1" dirty="0">
                <a:solidFill>
                  <a:srgbClr val="00FFFF"/>
                </a:solidFill>
              </a:rPr>
              <a:t> </a:t>
            </a:r>
            <a:r>
              <a:rPr lang="en-US" sz="2400" b="1" dirty="0" err="1">
                <a:solidFill>
                  <a:srgbClr val="00FFFF"/>
                </a:solidFill>
              </a:rPr>
              <a:t>ukur</a:t>
            </a:r>
            <a:r>
              <a:rPr lang="en-US" sz="2400" b="1" dirty="0">
                <a:solidFill>
                  <a:srgbClr val="00FFFF"/>
                </a:solidFill>
              </a:rPr>
              <a:t> </a:t>
            </a:r>
            <a:r>
              <a:rPr lang="en-US" sz="2400" b="1" dirty="0" err="1">
                <a:solidFill>
                  <a:srgbClr val="00FFFF"/>
                </a:solidFill>
              </a:rPr>
              <a:t>tingkat</a:t>
            </a:r>
            <a:r>
              <a:rPr lang="en-US" sz="2400" b="1" dirty="0">
                <a:solidFill>
                  <a:srgbClr val="00FFFF"/>
                </a:solidFill>
              </a:rPr>
              <a:t> </a:t>
            </a:r>
            <a:r>
              <a:rPr lang="en-US" sz="2400" b="1" dirty="0" err="1">
                <a:solidFill>
                  <a:srgbClr val="00FFFF"/>
                </a:solidFill>
              </a:rPr>
              <a:t>kemakmuran</a:t>
            </a:r>
            <a:r>
              <a:rPr lang="en-US" sz="2400" b="1" dirty="0">
                <a:solidFill>
                  <a:srgbClr val="00FFFF"/>
                </a:solidFill>
              </a:rPr>
              <a:t> </a:t>
            </a:r>
            <a:r>
              <a:rPr lang="en-US" sz="2400" b="1" dirty="0" err="1">
                <a:solidFill>
                  <a:srgbClr val="00FFFF"/>
                </a:solidFill>
              </a:rPr>
              <a:t>suatu</a:t>
            </a:r>
            <a:r>
              <a:rPr lang="en-US" sz="2400" b="1" dirty="0">
                <a:solidFill>
                  <a:srgbClr val="00FFFF"/>
                </a:solidFill>
              </a:rPr>
              <a:t> </a:t>
            </a:r>
            <a:r>
              <a:rPr lang="en-US" sz="2400" b="1" dirty="0" err="1">
                <a:solidFill>
                  <a:srgbClr val="00FFFF"/>
                </a:solidFill>
              </a:rPr>
              <a:t>negara</a:t>
            </a:r>
            <a:r>
              <a:rPr lang="en-US" sz="2400" b="1" dirty="0">
                <a:solidFill>
                  <a:srgbClr val="00FFFF"/>
                </a:solidFill>
              </a:rPr>
              <a:t> </a:t>
            </a:r>
            <a:r>
              <a:rPr lang="en-US" sz="2400" b="1" dirty="0" err="1">
                <a:solidFill>
                  <a:srgbClr val="00FFFF"/>
                </a:solidFill>
              </a:rPr>
              <a:t>pada</a:t>
            </a:r>
            <a:r>
              <a:rPr lang="en-US" sz="2400" b="1" dirty="0">
                <a:solidFill>
                  <a:srgbClr val="00FFFF"/>
                </a:solidFill>
              </a:rPr>
              <a:t> </a:t>
            </a:r>
            <a:r>
              <a:rPr lang="en-US" sz="2400" b="1" dirty="0" err="1">
                <a:solidFill>
                  <a:srgbClr val="00FFFF"/>
                </a:solidFill>
              </a:rPr>
              <a:t>suatu</a:t>
            </a:r>
            <a:r>
              <a:rPr lang="en-US" sz="2400" b="1" dirty="0">
                <a:solidFill>
                  <a:srgbClr val="00FFFF"/>
                </a:solidFill>
              </a:rPr>
              <a:t> </a:t>
            </a:r>
            <a:r>
              <a:rPr lang="en-US" sz="2400" b="1" dirty="0" err="1">
                <a:solidFill>
                  <a:srgbClr val="00FFFF"/>
                </a:solidFill>
              </a:rPr>
              <a:t>periode</a:t>
            </a:r>
            <a:endParaRPr lang="en-US" sz="2400" b="1" dirty="0">
              <a:solidFill>
                <a:srgbClr val="00FFFF"/>
              </a:solidFill>
            </a:endParaRPr>
          </a:p>
          <a:p>
            <a:pPr>
              <a:buFont typeface="Wingdings" pitchFamily="2" charset="2"/>
              <a:buNone/>
            </a:pPr>
            <a:endParaRPr lang="en-US" sz="2400" b="1" dirty="0">
              <a:solidFill>
                <a:srgbClr val="F6CD36"/>
              </a:solidFill>
            </a:endParaRPr>
          </a:p>
          <a:p>
            <a:pPr>
              <a:buFont typeface="Wingdings" pitchFamily="2" charset="2"/>
              <a:buNone/>
            </a:pPr>
            <a:r>
              <a:rPr lang="en-US" sz="2400" b="1" dirty="0">
                <a:solidFill>
                  <a:srgbClr val="F6CD36"/>
                </a:solidFill>
              </a:rPr>
              <a:t>IPC=</a:t>
            </a:r>
          </a:p>
          <a:p>
            <a:pPr>
              <a:buFont typeface="Wingdings" pitchFamily="2" charset="2"/>
              <a:buNone/>
            </a:pPr>
            <a:endParaRPr lang="en-US" sz="2400" b="1" dirty="0">
              <a:solidFill>
                <a:srgbClr val="F6CD36"/>
              </a:solidFill>
            </a:endParaRPr>
          </a:p>
          <a:p>
            <a:pPr>
              <a:buFont typeface="Wingdings" pitchFamily="2" charset="2"/>
              <a:buNone/>
            </a:pPr>
            <a:endParaRPr lang="en-US" sz="2400" dirty="0">
              <a:solidFill>
                <a:srgbClr val="F6CD36"/>
              </a:solidFill>
            </a:endParaRPr>
          </a:p>
        </p:txBody>
      </p:sp>
      <p:graphicFrame>
        <p:nvGraphicFramePr>
          <p:cNvPr id="23556" name="Object 4"/>
          <p:cNvGraphicFramePr>
            <a:graphicFrameLocks noGrp="1" noChangeAspect="1"/>
          </p:cNvGraphicFramePr>
          <p:nvPr>
            <p:ph sz="half" idx="2"/>
          </p:nvPr>
        </p:nvGraphicFramePr>
        <p:xfrm>
          <a:off x="1524000" y="4343400"/>
          <a:ext cx="1600200" cy="1676400"/>
        </p:xfrm>
        <a:graphic>
          <a:graphicData uri="http://schemas.openxmlformats.org/presentationml/2006/ole">
            <mc:AlternateContent xmlns:mc="http://schemas.openxmlformats.org/markup-compatibility/2006">
              <mc:Choice xmlns:v="urn:schemas-microsoft-com:vml" Requires="v">
                <p:oleObj spid="_x0000_s2052" name="Equation" r:id="rId3" imgW="380880" imgH="419040" progId="Equation.3">
                  <p:embed/>
                </p:oleObj>
              </mc:Choice>
              <mc:Fallback>
                <p:oleObj name="Equation" r:id="rId3" imgW="380880" imgH="419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343400"/>
                        <a:ext cx="1600200" cy="1676400"/>
                      </a:xfrm>
                      <a:prstGeom prst="rect">
                        <a:avLst/>
                      </a:prstGeom>
                      <a:solidFill>
                        <a:srgbClr val="FFFF00">
                          <a:alpha val="46001"/>
                        </a:srgbClr>
                      </a:solidFill>
                    </p:spPr>
                  </p:pic>
                </p:oleObj>
              </mc:Fallback>
            </mc:AlternateContent>
          </a:graphicData>
        </a:graphic>
      </p:graphicFrame>
      <p:sp>
        <p:nvSpPr>
          <p:cNvPr id="23558" name="Text Box 6"/>
          <p:cNvSpPr txBox="1">
            <a:spLocks noChangeArrowheads="1"/>
          </p:cNvSpPr>
          <p:nvPr/>
        </p:nvSpPr>
        <p:spPr bwMode="auto">
          <a:xfrm>
            <a:off x="4953000" y="4754562"/>
            <a:ext cx="3886200" cy="779463"/>
          </a:xfrm>
          <a:prstGeom prst="rect">
            <a:avLst/>
          </a:prstGeom>
          <a:noFill/>
          <a:ln w="9525">
            <a:solidFill>
              <a:srgbClr val="FF3300"/>
            </a:solidFill>
            <a:prstDash val="sysDash"/>
            <a:miter lim="800000"/>
            <a:headEnd/>
            <a:tailEnd/>
          </a:ln>
          <a:effectLst/>
        </p:spPr>
        <p:txBody>
          <a:bodyPr>
            <a:spAutoFit/>
          </a:bodyPr>
          <a:lstStyle/>
          <a:p>
            <a:pPr eaLnBrk="1" hangingPunct="1">
              <a:spcBef>
                <a:spcPct val="50000"/>
              </a:spcBef>
            </a:pPr>
            <a:r>
              <a:rPr lang="en-US" b="1" dirty="0">
                <a:solidFill>
                  <a:srgbClr val="F6CD36"/>
                </a:solidFill>
              </a:rPr>
              <a:t>GNP: Gross National Product</a:t>
            </a:r>
          </a:p>
          <a:p>
            <a:pPr eaLnBrk="1" hangingPunct="1">
              <a:spcBef>
                <a:spcPct val="50000"/>
              </a:spcBef>
            </a:pPr>
            <a:r>
              <a:rPr lang="en-US" b="1" dirty="0">
                <a:solidFill>
                  <a:srgbClr val="F6CD36"/>
                </a:solidFill>
              </a:rPr>
              <a:t>Q    : </a:t>
            </a:r>
            <a:r>
              <a:rPr lang="en-US" b="1" dirty="0" err="1">
                <a:solidFill>
                  <a:srgbClr val="F6CD36"/>
                </a:solidFill>
              </a:rPr>
              <a:t>Jumlah</a:t>
            </a:r>
            <a:r>
              <a:rPr lang="en-US" b="1" dirty="0">
                <a:solidFill>
                  <a:srgbClr val="F6CD36"/>
                </a:solidFill>
              </a:rPr>
              <a:t> </a:t>
            </a:r>
            <a:r>
              <a:rPr lang="en-US" b="1" dirty="0" err="1">
                <a:solidFill>
                  <a:srgbClr val="F6CD36"/>
                </a:solidFill>
              </a:rPr>
              <a:t>Penduduk</a:t>
            </a:r>
            <a:endParaRPr lang="en-US" b="1" dirty="0">
              <a:solidFill>
                <a:srgbClr val="F6CD36"/>
              </a:solidFill>
            </a:endParaRPr>
          </a:p>
        </p:txBody>
      </p:sp>
      <p:sp>
        <p:nvSpPr>
          <p:cNvPr id="6" name="Action Button: Home 5">
            <a:hlinkClick r:id="rId5"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1371600" y="274638"/>
            <a:ext cx="7315200" cy="1143000"/>
          </a:xfrm>
        </p:spPr>
        <p:txBody>
          <a:bodyPr/>
          <a:lstStyle/>
          <a:p>
            <a:r>
              <a:rPr lang="en-US">
                <a:solidFill>
                  <a:srgbClr val="00FFFF"/>
                </a:solidFill>
              </a:rPr>
              <a:t>Distribusi Pendapatan Nasional</a:t>
            </a:r>
          </a:p>
        </p:txBody>
      </p:sp>
      <p:sp>
        <p:nvSpPr>
          <p:cNvPr id="18437" name="Text Box 5"/>
          <p:cNvSpPr txBox="1">
            <a:spLocks noChangeArrowheads="1"/>
          </p:cNvSpPr>
          <p:nvPr/>
        </p:nvSpPr>
        <p:spPr bwMode="auto">
          <a:xfrm>
            <a:off x="609600" y="1524000"/>
            <a:ext cx="7772400" cy="2492990"/>
          </a:xfrm>
          <a:prstGeom prst="rect">
            <a:avLst/>
          </a:prstGeom>
          <a:noFill/>
          <a:ln w="9525">
            <a:noFill/>
            <a:miter lim="800000"/>
            <a:headEnd/>
            <a:tailEnd/>
          </a:ln>
          <a:effectLst/>
        </p:spPr>
        <p:txBody>
          <a:bodyPr>
            <a:spAutoFit/>
          </a:bodyPr>
          <a:lstStyle/>
          <a:p>
            <a:pPr eaLnBrk="1" hangingPunct="1">
              <a:spcBef>
                <a:spcPct val="50000"/>
              </a:spcBef>
            </a:pPr>
            <a:r>
              <a:rPr lang="en-US" sz="2600" b="1" dirty="0" err="1">
                <a:solidFill>
                  <a:srgbClr val="00FFFF"/>
                </a:solidFill>
              </a:rPr>
              <a:t>Perbedaan</a:t>
            </a:r>
            <a:r>
              <a:rPr lang="en-US" sz="2600" b="1" dirty="0">
                <a:solidFill>
                  <a:srgbClr val="00FFFF"/>
                </a:solidFill>
              </a:rPr>
              <a:t> </a:t>
            </a:r>
            <a:r>
              <a:rPr lang="en-US" sz="2600" b="1" dirty="0" err="1">
                <a:solidFill>
                  <a:srgbClr val="00FFFF"/>
                </a:solidFill>
              </a:rPr>
              <a:t>pendapatan</a:t>
            </a:r>
            <a:r>
              <a:rPr lang="en-US" sz="2600" b="1" dirty="0">
                <a:solidFill>
                  <a:srgbClr val="00FFFF"/>
                </a:solidFill>
              </a:rPr>
              <a:t> </a:t>
            </a:r>
            <a:r>
              <a:rPr lang="en-US" sz="2600" b="1" dirty="0" err="1">
                <a:solidFill>
                  <a:srgbClr val="00FFFF"/>
                </a:solidFill>
              </a:rPr>
              <a:t>timbul</a:t>
            </a:r>
            <a:r>
              <a:rPr lang="en-US" sz="2600" b="1" dirty="0">
                <a:solidFill>
                  <a:srgbClr val="00FFFF"/>
                </a:solidFill>
              </a:rPr>
              <a:t> </a:t>
            </a:r>
            <a:r>
              <a:rPr lang="en-US" sz="2600" b="1" dirty="0" err="1">
                <a:solidFill>
                  <a:srgbClr val="00FFFF"/>
                </a:solidFill>
              </a:rPr>
              <a:t>karena</a:t>
            </a:r>
            <a:r>
              <a:rPr lang="en-US" sz="2600" b="1" dirty="0">
                <a:solidFill>
                  <a:srgbClr val="00FFFF"/>
                </a:solidFill>
              </a:rPr>
              <a:t> :</a:t>
            </a:r>
          </a:p>
          <a:p>
            <a:pPr eaLnBrk="1" hangingPunct="1">
              <a:spcBef>
                <a:spcPct val="50000"/>
              </a:spcBef>
            </a:pPr>
            <a:r>
              <a:rPr lang="en-US" sz="2600" dirty="0" err="1">
                <a:solidFill>
                  <a:srgbClr val="FFFF00"/>
                </a:solidFill>
              </a:rPr>
              <a:t>Adanya</a:t>
            </a:r>
            <a:r>
              <a:rPr lang="en-US" sz="2600" dirty="0">
                <a:solidFill>
                  <a:srgbClr val="FFFF00"/>
                </a:solidFill>
              </a:rPr>
              <a:t> </a:t>
            </a:r>
            <a:r>
              <a:rPr lang="en-US" sz="2600" dirty="0" err="1">
                <a:solidFill>
                  <a:srgbClr val="FFFF00"/>
                </a:solidFill>
              </a:rPr>
              <a:t>perbedaan</a:t>
            </a:r>
            <a:r>
              <a:rPr lang="en-US" sz="2600" dirty="0">
                <a:solidFill>
                  <a:srgbClr val="FFFF00"/>
                </a:solidFill>
              </a:rPr>
              <a:t> </a:t>
            </a:r>
            <a:r>
              <a:rPr lang="en-US" sz="2600" dirty="0" err="1">
                <a:solidFill>
                  <a:srgbClr val="FFFF00"/>
                </a:solidFill>
              </a:rPr>
              <a:t>dalam</a:t>
            </a:r>
            <a:r>
              <a:rPr lang="en-US" sz="2600" dirty="0">
                <a:solidFill>
                  <a:srgbClr val="FFFF00"/>
                </a:solidFill>
              </a:rPr>
              <a:t> </a:t>
            </a:r>
            <a:r>
              <a:rPr lang="en-US" sz="2600" dirty="0" err="1">
                <a:solidFill>
                  <a:srgbClr val="FFFF00"/>
                </a:solidFill>
              </a:rPr>
              <a:t>kepemilikan</a:t>
            </a:r>
            <a:r>
              <a:rPr lang="en-US" sz="2600" dirty="0">
                <a:solidFill>
                  <a:srgbClr val="FFFF00"/>
                </a:solidFill>
              </a:rPr>
              <a:t> </a:t>
            </a:r>
            <a:r>
              <a:rPr lang="en-US" sz="2600" dirty="0" err="1">
                <a:solidFill>
                  <a:srgbClr val="FFFF00"/>
                </a:solidFill>
              </a:rPr>
              <a:t>sumber</a:t>
            </a:r>
            <a:r>
              <a:rPr lang="en-US" sz="2600" dirty="0">
                <a:solidFill>
                  <a:srgbClr val="FFFF00"/>
                </a:solidFill>
              </a:rPr>
              <a:t> </a:t>
            </a:r>
            <a:r>
              <a:rPr lang="en-US" sz="2600" dirty="0" err="1">
                <a:solidFill>
                  <a:srgbClr val="FFFF00"/>
                </a:solidFill>
              </a:rPr>
              <a:t>daya</a:t>
            </a:r>
            <a:r>
              <a:rPr lang="en-US" sz="2600" dirty="0">
                <a:solidFill>
                  <a:srgbClr val="FFFF00"/>
                </a:solidFill>
              </a:rPr>
              <a:t> </a:t>
            </a:r>
            <a:r>
              <a:rPr lang="en-US" sz="2600" dirty="0" err="1">
                <a:solidFill>
                  <a:srgbClr val="FFFF00"/>
                </a:solidFill>
              </a:rPr>
              <a:t>dan</a:t>
            </a:r>
            <a:r>
              <a:rPr lang="en-US" sz="2600" dirty="0">
                <a:solidFill>
                  <a:srgbClr val="FFFF00"/>
                </a:solidFill>
              </a:rPr>
              <a:t> </a:t>
            </a:r>
            <a:r>
              <a:rPr lang="en-US" sz="2600" dirty="0" err="1">
                <a:solidFill>
                  <a:srgbClr val="FFFF00"/>
                </a:solidFill>
              </a:rPr>
              <a:t>faktor</a:t>
            </a:r>
            <a:r>
              <a:rPr lang="en-US" sz="2600" dirty="0">
                <a:solidFill>
                  <a:srgbClr val="FFFF00"/>
                </a:solidFill>
              </a:rPr>
              <a:t> </a:t>
            </a:r>
            <a:r>
              <a:rPr lang="en-US" sz="2600" dirty="0" err="1">
                <a:solidFill>
                  <a:srgbClr val="FFFF00"/>
                </a:solidFill>
              </a:rPr>
              <a:t>produksi</a:t>
            </a:r>
            <a:endParaRPr lang="en-US" sz="2600" dirty="0">
              <a:solidFill>
                <a:srgbClr val="FFFF00"/>
              </a:solidFill>
            </a:endParaRPr>
          </a:p>
          <a:p>
            <a:pPr eaLnBrk="1" hangingPunct="1">
              <a:spcBef>
                <a:spcPct val="50000"/>
              </a:spcBef>
            </a:pPr>
            <a:r>
              <a:rPr lang="en-US" sz="2600" dirty="0" err="1">
                <a:solidFill>
                  <a:srgbClr val="FF0000"/>
                </a:solidFill>
              </a:rPr>
              <a:t>Pihak</a:t>
            </a:r>
            <a:r>
              <a:rPr lang="en-US" sz="2600" dirty="0">
                <a:solidFill>
                  <a:srgbClr val="FF0000"/>
                </a:solidFill>
              </a:rPr>
              <a:t> yang </a:t>
            </a:r>
            <a:r>
              <a:rPr lang="en-US" sz="2600" dirty="0" err="1">
                <a:solidFill>
                  <a:srgbClr val="FF0000"/>
                </a:solidFill>
              </a:rPr>
              <a:t>memiliki</a:t>
            </a:r>
            <a:r>
              <a:rPr lang="en-US" sz="2600" dirty="0">
                <a:solidFill>
                  <a:srgbClr val="FF0000"/>
                </a:solidFill>
              </a:rPr>
              <a:t> </a:t>
            </a:r>
            <a:r>
              <a:rPr lang="en-US" sz="2600" dirty="0" err="1">
                <a:solidFill>
                  <a:srgbClr val="FF0000"/>
                </a:solidFill>
              </a:rPr>
              <a:t>faktor</a:t>
            </a:r>
            <a:r>
              <a:rPr lang="en-US" sz="2600" dirty="0">
                <a:solidFill>
                  <a:srgbClr val="FF0000"/>
                </a:solidFill>
              </a:rPr>
              <a:t> </a:t>
            </a:r>
            <a:r>
              <a:rPr lang="en-US" sz="2600" dirty="0" err="1">
                <a:solidFill>
                  <a:srgbClr val="FF0000"/>
                </a:solidFill>
              </a:rPr>
              <a:t>produksi</a:t>
            </a:r>
            <a:r>
              <a:rPr lang="en-US" sz="2600" dirty="0">
                <a:solidFill>
                  <a:srgbClr val="FF0000"/>
                </a:solidFill>
              </a:rPr>
              <a:t> yang </a:t>
            </a:r>
            <a:r>
              <a:rPr lang="en-US" sz="2600" dirty="0" err="1">
                <a:solidFill>
                  <a:srgbClr val="FF0000"/>
                </a:solidFill>
              </a:rPr>
              <a:t>lebih</a:t>
            </a:r>
            <a:r>
              <a:rPr lang="en-US" sz="2600" dirty="0">
                <a:solidFill>
                  <a:srgbClr val="FF0000"/>
                </a:solidFill>
              </a:rPr>
              <a:t> </a:t>
            </a:r>
            <a:r>
              <a:rPr lang="en-US" sz="2600" dirty="0" err="1">
                <a:solidFill>
                  <a:srgbClr val="FF0000"/>
                </a:solidFill>
              </a:rPr>
              <a:t>banyak</a:t>
            </a:r>
            <a:r>
              <a:rPr lang="en-US" sz="2600" dirty="0">
                <a:solidFill>
                  <a:srgbClr val="FF0000"/>
                </a:solidFill>
              </a:rPr>
              <a:t> </a:t>
            </a:r>
            <a:r>
              <a:rPr lang="en-US" sz="2600" dirty="0" err="1">
                <a:solidFill>
                  <a:srgbClr val="FF0000"/>
                </a:solidFill>
              </a:rPr>
              <a:t>akan</a:t>
            </a:r>
            <a:r>
              <a:rPr lang="en-US" sz="2600" dirty="0">
                <a:solidFill>
                  <a:srgbClr val="FF0000"/>
                </a:solidFill>
              </a:rPr>
              <a:t> </a:t>
            </a:r>
            <a:r>
              <a:rPr lang="en-US" sz="2600" dirty="0" err="1">
                <a:solidFill>
                  <a:srgbClr val="FF0000"/>
                </a:solidFill>
              </a:rPr>
              <a:t>memperoleh</a:t>
            </a:r>
            <a:r>
              <a:rPr lang="en-US" sz="2600" dirty="0">
                <a:solidFill>
                  <a:srgbClr val="FF0000"/>
                </a:solidFill>
              </a:rPr>
              <a:t> </a:t>
            </a:r>
            <a:r>
              <a:rPr lang="en-US" sz="2600" dirty="0" err="1">
                <a:solidFill>
                  <a:srgbClr val="FF0000"/>
                </a:solidFill>
              </a:rPr>
              <a:t>pendapatan</a:t>
            </a:r>
            <a:r>
              <a:rPr lang="en-US" sz="2600" dirty="0">
                <a:solidFill>
                  <a:srgbClr val="FF0000"/>
                </a:solidFill>
              </a:rPr>
              <a:t> yang </a:t>
            </a:r>
            <a:r>
              <a:rPr lang="en-US" sz="2600" dirty="0" err="1">
                <a:solidFill>
                  <a:srgbClr val="FF0000"/>
                </a:solidFill>
              </a:rPr>
              <a:t>lebih</a:t>
            </a:r>
            <a:r>
              <a:rPr lang="en-US" sz="2600" dirty="0">
                <a:solidFill>
                  <a:srgbClr val="FF0000"/>
                </a:solidFill>
              </a:rPr>
              <a:t> </a:t>
            </a:r>
            <a:r>
              <a:rPr lang="en-US" sz="2600" dirty="0" err="1">
                <a:solidFill>
                  <a:srgbClr val="FF0000"/>
                </a:solidFill>
              </a:rPr>
              <a:t>banyak</a:t>
            </a:r>
            <a:r>
              <a:rPr lang="en-US" sz="2600" dirty="0">
                <a:solidFill>
                  <a:srgbClr val="FF0000"/>
                </a:solidFill>
              </a:rPr>
              <a:t> pula</a:t>
            </a:r>
          </a:p>
        </p:txBody>
      </p:sp>
      <p:sp>
        <p:nvSpPr>
          <p:cNvPr id="18439" name="Text Box 7"/>
          <p:cNvSpPr txBox="1">
            <a:spLocks noChangeArrowheads="1"/>
          </p:cNvSpPr>
          <p:nvPr/>
        </p:nvSpPr>
        <p:spPr bwMode="auto">
          <a:xfrm>
            <a:off x="593725" y="3200400"/>
            <a:ext cx="8245475" cy="366713"/>
          </a:xfrm>
          <a:prstGeom prst="rect">
            <a:avLst/>
          </a:prstGeom>
          <a:noFill/>
          <a:ln w="9525">
            <a:noFill/>
            <a:miter lim="800000"/>
            <a:headEnd/>
            <a:tailEnd/>
          </a:ln>
          <a:effectLst/>
        </p:spPr>
        <p:txBody>
          <a:bodyPr>
            <a:spAutoFit/>
          </a:bodyPr>
          <a:lstStyle/>
          <a:p>
            <a:pPr eaLnBrk="1" hangingPunct="1"/>
            <a:endParaRPr lang="en-US">
              <a:solidFill>
                <a:srgbClr val="00FFFF"/>
              </a:solidFill>
            </a:endParaRPr>
          </a:p>
        </p:txBody>
      </p:sp>
      <p:sp>
        <p:nvSpPr>
          <p:cNvPr id="18440" name="Text Box 8"/>
          <p:cNvSpPr txBox="1">
            <a:spLocks noChangeArrowheads="1"/>
          </p:cNvSpPr>
          <p:nvPr/>
        </p:nvSpPr>
        <p:spPr bwMode="auto">
          <a:xfrm>
            <a:off x="457200" y="4737100"/>
            <a:ext cx="8153400" cy="1985159"/>
          </a:xfrm>
          <a:prstGeom prst="rect">
            <a:avLst/>
          </a:prstGeom>
          <a:noFill/>
          <a:ln w="9525">
            <a:noFill/>
            <a:miter lim="800000"/>
            <a:headEnd/>
            <a:tailEnd/>
          </a:ln>
          <a:effectLst/>
        </p:spPr>
        <p:txBody>
          <a:bodyPr>
            <a:spAutoFit/>
          </a:bodyPr>
          <a:lstStyle/>
          <a:p>
            <a:pPr eaLnBrk="1" hangingPunct="1">
              <a:spcBef>
                <a:spcPct val="50000"/>
              </a:spcBef>
            </a:pPr>
            <a:r>
              <a:rPr lang="en-US" sz="2400" b="1" dirty="0" err="1">
                <a:solidFill>
                  <a:srgbClr val="00FFFF"/>
                </a:solidFill>
              </a:rPr>
              <a:t>Alat</a:t>
            </a:r>
            <a:r>
              <a:rPr lang="en-US" sz="2400" b="1" dirty="0">
                <a:solidFill>
                  <a:srgbClr val="00FFFF"/>
                </a:solidFill>
              </a:rPr>
              <a:t> </a:t>
            </a:r>
            <a:r>
              <a:rPr lang="en-US" sz="2400" b="1" dirty="0" err="1">
                <a:solidFill>
                  <a:srgbClr val="00FFFF"/>
                </a:solidFill>
              </a:rPr>
              <a:t>ukur</a:t>
            </a:r>
            <a:r>
              <a:rPr lang="en-US" sz="2400" b="1" dirty="0">
                <a:solidFill>
                  <a:srgbClr val="00FFFF"/>
                </a:solidFill>
              </a:rPr>
              <a:t> </a:t>
            </a:r>
            <a:r>
              <a:rPr lang="en-US" sz="2400" b="1" dirty="0" err="1">
                <a:solidFill>
                  <a:srgbClr val="00FFFF"/>
                </a:solidFill>
              </a:rPr>
              <a:t>distribusi</a:t>
            </a:r>
            <a:r>
              <a:rPr lang="en-US" sz="2400" b="1" dirty="0">
                <a:solidFill>
                  <a:srgbClr val="00FFFF"/>
                </a:solidFill>
              </a:rPr>
              <a:t> </a:t>
            </a:r>
            <a:r>
              <a:rPr lang="en-US" sz="2400" b="1" dirty="0" err="1">
                <a:solidFill>
                  <a:srgbClr val="00FFFF"/>
                </a:solidFill>
              </a:rPr>
              <a:t>pendapatan</a:t>
            </a:r>
            <a:r>
              <a:rPr lang="en-US" sz="2400" b="1" dirty="0">
                <a:solidFill>
                  <a:srgbClr val="00FFFF"/>
                </a:solidFill>
              </a:rPr>
              <a:t> :</a:t>
            </a:r>
          </a:p>
          <a:p>
            <a:pPr eaLnBrk="1" hangingPunct="1">
              <a:spcBef>
                <a:spcPct val="50000"/>
              </a:spcBef>
            </a:pPr>
            <a:r>
              <a:rPr lang="en-US" sz="2200" dirty="0" err="1">
                <a:solidFill>
                  <a:srgbClr val="CCFF33"/>
                </a:solidFill>
              </a:rPr>
              <a:t>Gini</a:t>
            </a:r>
            <a:r>
              <a:rPr lang="en-US" sz="2200" dirty="0">
                <a:solidFill>
                  <a:srgbClr val="CCFF33"/>
                </a:solidFill>
              </a:rPr>
              <a:t> Ratio (</a:t>
            </a:r>
            <a:r>
              <a:rPr lang="en-US" sz="2200" dirty="0" err="1">
                <a:solidFill>
                  <a:srgbClr val="CCFF33"/>
                </a:solidFill>
              </a:rPr>
              <a:t>koefisien</a:t>
            </a:r>
            <a:r>
              <a:rPr lang="en-US" sz="2200" dirty="0">
                <a:solidFill>
                  <a:srgbClr val="CCFF33"/>
                </a:solidFill>
              </a:rPr>
              <a:t> </a:t>
            </a:r>
            <a:r>
              <a:rPr lang="en-US" sz="2200" dirty="0" err="1">
                <a:solidFill>
                  <a:srgbClr val="CCFF33"/>
                </a:solidFill>
              </a:rPr>
              <a:t>Gini</a:t>
            </a:r>
            <a:r>
              <a:rPr lang="en-US" sz="2200" dirty="0">
                <a:solidFill>
                  <a:srgbClr val="CCFF33"/>
                </a:solidFill>
              </a:rPr>
              <a:t>) </a:t>
            </a:r>
            <a:r>
              <a:rPr lang="en-US" sz="2200" dirty="0" err="1">
                <a:solidFill>
                  <a:srgbClr val="CCFF33"/>
                </a:solidFill>
              </a:rPr>
              <a:t>biasanya</a:t>
            </a:r>
            <a:r>
              <a:rPr lang="en-US" sz="2200" dirty="0">
                <a:solidFill>
                  <a:srgbClr val="CCFF33"/>
                </a:solidFill>
              </a:rPr>
              <a:t> </a:t>
            </a:r>
            <a:r>
              <a:rPr lang="en-US" sz="2200" dirty="0" err="1">
                <a:solidFill>
                  <a:srgbClr val="CCFF33"/>
                </a:solidFill>
              </a:rPr>
              <a:t>ditunjukkan</a:t>
            </a:r>
            <a:r>
              <a:rPr lang="en-US" sz="2200" dirty="0">
                <a:solidFill>
                  <a:srgbClr val="CCFF33"/>
                </a:solidFill>
              </a:rPr>
              <a:t> </a:t>
            </a:r>
            <a:r>
              <a:rPr lang="en-US" sz="2200" dirty="0" err="1">
                <a:solidFill>
                  <a:srgbClr val="CCFF33"/>
                </a:solidFill>
              </a:rPr>
              <a:t>dengan</a:t>
            </a:r>
            <a:r>
              <a:rPr lang="en-US" sz="2200" dirty="0">
                <a:solidFill>
                  <a:srgbClr val="CCFF33"/>
                </a:solidFill>
              </a:rPr>
              <a:t> </a:t>
            </a:r>
            <a:r>
              <a:rPr lang="en-US" sz="2200" dirty="0" err="1">
                <a:solidFill>
                  <a:srgbClr val="CCFF33"/>
                </a:solidFill>
              </a:rPr>
              <a:t>kurva</a:t>
            </a:r>
            <a:r>
              <a:rPr lang="en-US" sz="2200" dirty="0">
                <a:solidFill>
                  <a:srgbClr val="CCFF33"/>
                </a:solidFill>
              </a:rPr>
              <a:t> LORENZ yang </a:t>
            </a:r>
            <a:r>
              <a:rPr lang="en-US" sz="2200" dirty="0" err="1">
                <a:solidFill>
                  <a:srgbClr val="CCFF33"/>
                </a:solidFill>
              </a:rPr>
              <a:t>menunjukkan</a:t>
            </a:r>
            <a:r>
              <a:rPr lang="en-US" sz="2200" dirty="0">
                <a:solidFill>
                  <a:srgbClr val="CCFF33"/>
                </a:solidFill>
              </a:rPr>
              <a:t> </a:t>
            </a:r>
            <a:r>
              <a:rPr lang="en-US" sz="2200" dirty="0" err="1">
                <a:solidFill>
                  <a:srgbClr val="CCFF33"/>
                </a:solidFill>
              </a:rPr>
              <a:t>hubungan</a:t>
            </a:r>
            <a:r>
              <a:rPr lang="en-US" sz="2200" dirty="0">
                <a:solidFill>
                  <a:srgbClr val="CCFF33"/>
                </a:solidFill>
              </a:rPr>
              <a:t> </a:t>
            </a:r>
            <a:r>
              <a:rPr lang="en-US" sz="2200" dirty="0" err="1">
                <a:solidFill>
                  <a:srgbClr val="CCFF33"/>
                </a:solidFill>
              </a:rPr>
              <a:t>kuantitatif</a:t>
            </a:r>
            <a:r>
              <a:rPr lang="en-US" sz="2200" dirty="0">
                <a:solidFill>
                  <a:srgbClr val="CCFF33"/>
                </a:solidFill>
              </a:rPr>
              <a:t> </a:t>
            </a:r>
            <a:r>
              <a:rPr lang="en-US" sz="2200" dirty="0" err="1">
                <a:solidFill>
                  <a:srgbClr val="CCFF33"/>
                </a:solidFill>
              </a:rPr>
              <a:t>antara</a:t>
            </a:r>
            <a:r>
              <a:rPr lang="en-US" sz="2200" dirty="0">
                <a:solidFill>
                  <a:srgbClr val="CCFF33"/>
                </a:solidFill>
              </a:rPr>
              <a:t> </a:t>
            </a:r>
            <a:r>
              <a:rPr lang="en-US" sz="2200" dirty="0" err="1">
                <a:solidFill>
                  <a:srgbClr val="CCFF33"/>
                </a:solidFill>
              </a:rPr>
              <a:t>prosentase</a:t>
            </a:r>
            <a:r>
              <a:rPr lang="en-US" sz="2200" dirty="0">
                <a:solidFill>
                  <a:srgbClr val="CCFF33"/>
                </a:solidFill>
              </a:rPr>
              <a:t> </a:t>
            </a:r>
            <a:r>
              <a:rPr lang="en-US" sz="2200" dirty="0" err="1">
                <a:solidFill>
                  <a:srgbClr val="CCFF33"/>
                </a:solidFill>
              </a:rPr>
              <a:t>penerimaan</a:t>
            </a:r>
            <a:r>
              <a:rPr lang="en-US" sz="2200" dirty="0">
                <a:solidFill>
                  <a:srgbClr val="CCFF33"/>
                </a:solidFill>
              </a:rPr>
              <a:t> </a:t>
            </a:r>
            <a:r>
              <a:rPr lang="en-US" sz="2200" dirty="0" err="1">
                <a:solidFill>
                  <a:srgbClr val="CCFF33"/>
                </a:solidFill>
              </a:rPr>
              <a:t>pendapatan</a:t>
            </a:r>
            <a:r>
              <a:rPr lang="en-US" sz="2200" dirty="0">
                <a:solidFill>
                  <a:srgbClr val="CCFF33"/>
                </a:solidFill>
              </a:rPr>
              <a:t> </a:t>
            </a:r>
            <a:r>
              <a:rPr lang="en-US" sz="2200" dirty="0" err="1">
                <a:solidFill>
                  <a:srgbClr val="CCFF33"/>
                </a:solidFill>
              </a:rPr>
              <a:t>penduduk</a:t>
            </a:r>
            <a:r>
              <a:rPr lang="en-US" sz="2200" dirty="0">
                <a:solidFill>
                  <a:srgbClr val="CCFF33"/>
                </a:solidFill>
              </a:rPr>
              <a:t> </a:t>
            </a:r>
            <a:r>
              <a:rPr lang="en-US" sz="2200" dirty="0" err="1">
                <a:solidFill>
                  <a:srgbClr val="CCFF33"/>
                </a:solidFill>
              </a:rPr>
              <a:t>dengan</a:t>
            </a:r>
            <a:r>
              <a:rPr lang="en-US" sz="2200" dirty="0">
                <a:solidFill>
                  <a:srgbClr val="CCFF33"/>
                </a:solidFill>
              </a:rPr>
              <a:t> </a:t>
            </a:r>
            <a:r>
              <a:rPr lang="en-US" sz="2200" dirty="0" err="1">
                <a:solidFill>
                  <a:srgbClr val="CCFF33"/>
                </a:solidFill>
              </a:rPr>
              <a:t>persentase</a:t>
            </a:r>
            <a:r>
              <a:rPr lang="en-US" sz="2200" dirty="0">
                <a:solidFill>
                  <a:srgbClr val="CCFF33"/>
                </a:solidFill>
              </a:rPr>
              <a:t> </a:t>
            </a:r>
            <a:r>
              <a:rPr lang="en-US" sz="2200" dirty="0" err="1">
                <a:solidFill>
                  <a:srgbClr val="CCFF33"/>
                </a:solidFill>
              </a:rPr>
              <a:t>pendapatan</a:t>
            </a:r>
            <a:r>
              <a:rPr lang="en-US" sz="2200" dirty="0">
                <a:solidFill>
                  <a:srgbClr val="CCFF33"/>
                </a:solidFill>
              </a:rPr>
              <a:t> yang </a:t>
            </a:r>
            <a:r>
              <a:rPr lang="en-US" sz="2200" dirty="0" err="1">
                <a:solidFill>
                  <a:srgbClr val="CCFF33"/>
                </a:solidFill>
              </a:rPr>
              <a:t>benar-benar</a:t>
            </a:r>
            <a:r>
              <a:rPr lang="en-US" sz="2200" dirty="0">
                <a:solidFill>
                  <a:srgbClr val="CCFF33"/>
                </a:solidFill>
              </a:rPr>
              <a:t> </a:t>
            </a:r>
            <a:r>
              <a:rPr lang="en-US" sz="2200" dirty="0" err="1">
                <a:solidFill>
                  <a:srgbClr val="CCFF33"/>
                </a:solidFill>
              </a:rPr>
              <a:t>diperoleh</a:t>
            </a:r>
            <a:r>
              <a:rPr lang="en-US" sz="2200" dirty="0">
                <a:solidFill>
                  <a:srgbClr val="CCFF33"/>
                </a:solidFill>
              </a:rPr>
              <a:t> </a:t>
            </a:r>
            <a:r>
              <a:rPr lang="en-US" sz="2200" dirty="0" err="1">
                <a:solidFill>
                  <a:srgbClr val="CCFF33"/>
                </a:solidFill>
              </a:rPr>
              <a:t>selama</a:t>
            </a:r>
            <a:r>
              <a:rPr lang="en-US" sz="2200" dirty="0">
                <a:solidFill>
                  <a:srgbClr val="CCFF33"/>
                </a:solidFill>
              </a:rPr>
              <a:t> </a:t>
            </a:r>
            <a:r>
              <a:rPr lang="en-US" sz="2200" dirty="0" err="1">
                <a:solidFill>
                  <a:srgbClr val="CCFF33"/>
                </a:solidFill>
              </a:rPr>
              <a:t>satu</a:t>
            </a:r>
            <a:r>
              <a:rPr lang="en-US" sz="2200" dirty="0">
                <a:solidFill>
                  <a:srgbClr val="CCFF33"/>
                </a:solidFill>
              </a:rPr>
              <a:t> </a:t>
            </a:r>
            <a:r>
              <a:rPr lang="en-US" sz="2200" dirty="0" err="1">
                <a:solidFill>
                  <a:srgbClr val="CCFF33"/>
                </a:solidFill>
              </a:rPr>
              <a:t>tahun</a:t>
            </a:r>
            <a:endParaRPr lang="en-US" sz="2200" dirty="0">
              <a:solidFill>
                <a:srgbClr val="CCFF33"/>
              </a:solidFill>
            </a:endParaRPr>
          </a:p>
        </p:txBody>
      </p:sp>
      <p:sp>
        <p:nvSpPr>
          <p:cNvPr id="6" name="Action Button: Home 5">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slide(fromBottom)">
                                      <p:cBhvr>
                                        <p:cTn id="7" dur="500"/>
                                        <p:tgtEl>
                                          <p:spTgt spid="1843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7">
                                            <p:txEl>
                                              <p:pRg st="0" end="0"/>
                                            </p:txEl>
                                          </p:spTgt>
                                        </p:tgtEl>
                                        <p:attrNameLst>
                                          <p:attrName>style.visibility</p:attrName>
                                        </p:attrNameLst>
                                      </p:cBhvr>
                                      <p:to>
                                        <p:strVal val="visible"/>
                                      </p:to>
                                    </p:set>
                                    <p:animEffect transition="in" filter="slide(fromBottom)">
                                      <p:cBhvr>
                                        <p:cTn id="12" dur="500"/>
                                        <p:tgtEl>
                                          <p:spTgt spid="1843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7">
                                            <p:txEl>
                                              <p:pRg st="1" end="1"/>
                                            </p:txEl>
                                          </p:spTgt>
                                        </p:tgtEl>
                                        <p:attrNameLst>
                                          <p:attrName>style.visibility</p:attrName>
                                        </p:attrNameLst>
                                      </p:cBhvr>
                                      <p:to>
                                        <p:strVal val="visible"/>
                                      </p:to>
                                    </p:set>
                                    <p:animEffect transition="in" filter="slide(fromBottom)">
                                      <p:cBhvr>
                                        <p:cTn id="17" dur="500"/>
                                        <p:tgtEl>
                                          <p:spTgt spid="1843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7">
                                            <p:txEl>
                                              <p:pRg st="2" end="2"/>
                                            </p:txEl>
                                          </p:spTgt>
                                        </p:tgtEl>
                                        <p:attrNameLst>
                                          <p:attrName>style.visibility</p:attrName>
                                        </p:attrNameLst>
                                      </p:cBhvr>
                                      <p:to>
                                        <p:strVal val="visible"/>
                                      </p:to>
                                    </p:set>
                                    <p:animEffect transition="in" filter="slide(fromBottom)">
                                      <p:cBhvr>
                                        <p:cTn id="22" dur="500"/>
                                        <p:tgtEl>
                                          <p:spTgt spid="1843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40">
                                            <p:txEl>
                                              <p:pRg st="0" end="0"/>
                                            </p:txEl>
                                          </p:spTgt>
                                        </p:tgtEl>
                                        <p:attrNameLst>
                                          <p:attrName>style.visibility</p:attrName>
                                        </p:attrNameLst>
                                      </p:cBhvr>
                                      <p:to>
                                        <p:strVal val="visible"/>
                                      </p:to>
                                    </p:set>
                                    <p:animEffect transition="in" filter="slide(fromBottom)">
                                      <p:cBhvr>
                                        <p:cTn id="27" dur="500"/>
                                        <p:tgtEl>
                                          <p:spTgt spid="1844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8440">
                                            <p:txEl>
                                              <p:pRg st="1" end="1"/>
                                            </p:txEl>
                                          </p:spTgt>
                                        </p:tgtEl>
                                        <p:attrNameLst>
                                          <p:attrName>style.visibility</p:attrName>
                                        </p:attrNameLst>
                                      </p:cBhvr>
                                      <p:to>
                                        <p:strVal val="visible"/>
                                      </p:to>
                                    </p:set>
                                    <p:animEffect transition="in" filter="slide(fromBottom)">
                                      <p:cBhvr>
                                        <p:cTn id="32" dur="500"/>
                                        <p:tgtEl>
                                          <p:spTgt spid="1844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533400" y="0"/>
            <a:ext cx="7772400" cy="1143000"/>
          </a:xfrm>
        </p:spPr>
        <p:txBody>
          <a:bodyPr>
            <a:normAutofit fontScale="90000"/>
          </a:bodyPr>
          <a:lstStyle/>
          <a:p>
            <a:r>
              <a:rPr lang="en-US" dirty="0">
                <a:solidFill>
                  <a:srgbClr val="FFFF00"/>
                </a:solidFill>
              </a:rPr>
              <a:t>KURVA </a:t>
            </a:r>
            <a:r>
              <a:rPr lang="en-US" dirty="0" smtClean="0">
                <a:solidFill>
                  <a:srgbClr val="FFFF00"/>
                </a:solidFill>
              </a:rPr>
              <a:t>LORENZ</a:t>
            </a:r>
            <a:br>
              <a:rPr lang="en-US" dirty="0" smtClean="0">
                <a:solidFill>
                  <a:srgbClr val="FFFF00"/>
                </a:solidFill>
              </a:rPr>
            </a:br>
            <a:r>
              <a:rPr lang="en-US" sz="2400" dirty="0" err="1" smtClean="0">
                <a:solidFill>
                  <a:srgbClr val="FF00FF"/>
                </a:solidFill>
              </a:rPr>
              <a:t>kurva</a:t>
            </a:r>
            <a:r>
              <a:rPr lang="en-US" sz="2400" dirty="0" smtClean="0">
                <a:solidFill>
                  <a:srgbClr val="FF00FF"/>
                </a:solidFill>
              </a:rPr>
              <a:t> yang </a:t>
            </a:r>
            <a:r>
              <a:rPr lang="en-US" sz="2400" dirty="0" err="1" smtClean="0">
                <a:solidFill>
                  <a:srgbClr val="FF00FF"/>
                </a:solidFill>
              </a:rPr>
              <a:t>menggambarkan</a:t>
            </a:r>
            <a:r>
              <a:rPr lang="en-US" sz="2400" dirty="0" smtClean="0">
                <a:solidFill>
                  <a:srgbClr val="FF00FF"/>
                </a:solidFill>
              </a:rPr>
              <a:t> </a:t>
            </a:r>
            <a:r>
              <a:rPr lang="en-US" sz="2400" dirty="0" err="1" smtClean="0">
                <a:solidFill>
                  <a:srgbClr val="FF00FF"/>
                </a:solidFill>
              </a:rPr>
              <a:t>ketimpangan</a:t>
            </a:r>
            <a:r>
              <a:rPr lang="en-US" sz="2400" dirty="0" smtClean="0">
                <a:solidFill>
                  <a:srgbClr val="FF00FF"/>
                </a:solidFill>
              </a:rPr>
              <a:t> </a:t>
            </a:r>
            <a:r>
              <a:rPr lang="en-US" sz="2400" dirty="0" err="1" smtClean="0">
                <a:solidFill>
                  <a:srgbClr val="FF00FF"/>
                </a:solidFill>
              </a:rPr>
              <a:t>distribusi</a:t>
            </a:r>
            <a:r>
              <a:rPr lang="en-US" sz="2400" dirty="0" smtClean="0">
                <a:solidFill>
                  <a:srgbClr val="FF00FF"/>
                </a:solidFill>
              </a:rPr>
              <a:t> </a:t>
            </a:r>
            <a:r>
              <a:rPr lang="en-US" sz="2400" dirty="0" err="1" smtClean="0">
                <a:solidFill>
                  <a:srgbClr val="FF00FF"/>
                </a:solidFill>
              </a:rPr>
              <a:t>pendapatan</a:t>
            </a:r>
            <a:endParaRPr lang="en-US" dirty="0">
              <a:solidFill>
                <a:srgbClr val="FF00FF"/>
              </a:solidFill>
            </a:endParaRPr>
          </a:p>
        </p:txBody>
      </p:sp>
      <p:sp>
        <p:nvSpPr>
          <p:cNvPr id="28677" name="Rectangle 5"/>
          <p:cNvSpPr>
            <a:spLocks noChangeArrowheads="1"/>
          </p:cNvSpPr>
          <p:nvPr/>
        </p:nvSpPr>
        <p:spPr bwMode="auto">
          <a:xfrm>
            <a:off x="685800" y="2209800"/>
            <a:ext cx="3505200" cy="3733800"/>
          </a:xfrm>
          <a:prstGeom prst="rect">
            <a:avLst/>
          </a:prstGeom>
          <a:solidFill>
            <a:schemeClr val="accent1"/>
          </a:solidFill>
          <a:ln w="9525">
            <a:solidFill>
              <a:srgbClr val="CC3300"/>
            </a:solidFill>
            <a:miter lim="800000"/>
            <a:headEnd/>
            <a:tailEnd/>
          </a:ln>
          <a:effectLst/>
        </p:spPr>
        <p:txBody>
          <a:bodyPr wrap="none" anchor="ctr"/>
          <a:lstStyle/>
          <a:p>
            <a:endParaRPr lang="en-US">
              <a:solidFill>
                <a:srgbClr val="FFFF00"/>
              </a:solidFill>
            </a:endParaRPr>
          </a:p>
        </p:txBody>
      </p:sp>
      <p:sp>
        <p:nvSpPr>
          <p:cNvPr id="28678" name="Line 6"/>
          <p:cNvSpPr>
            <a:spLocks noChangeShapeType="1"/>
          </p:cNvSpPr>
          <p:nvPr/>
        </p:nvSpPr>
        <p:spPr bwMode="auto">
          <a:xfrm flipH="1">
            <a:off x="685800" y="2133600"/>
            <a:ext cx="3505200" cy="3733800"/>
          </a:xfrm>
          <a:prstGeom prst="line">
            <a:avLst/>
          </a:prstGeom>
          <a:noFill/>
          <a:ln w="9525">
            <a:solidFill>
              <a:srgbClr val="CC3300"/>
            </a:solidFill>
            <a:round/>
            <a:headEnd/>
            <a:tailEnd/>
          </a:ln>
          <a:effectLst/>
        </p:spPr>
        <p:txBody>
          <a:bodyPr/>
          <a:lstStyle/>
          <a:p>
            <a:endParaRPr lang="en-US">
              <a:solidFill>
                <a:srgbClr val="FFFF00"/>
              </a:solidFill>
            </a:endParaRPr>
          </a:p>
        </p:txBody>
      </p:sp>
      <p:sp>
        <p:nvSpPr>
          <p:cNvPr id="28679" name="Freeform 7"/>
          <p:cNvSpPr>
            <a:spLocks/>
          </p:cNvSpPr>
          <p:nvPr/>
        </p:nvSpPr>
        <p:spPr bwMode="auto">
          <a:xfrm>
            <a:off x="685800" y="2133600"/>
            <a:ext cx="3505200" cy="3733800"/>
          </a:xfrm>
          <a:custGeom>
            <a:avLst/>
            <a:gdLst/>
            <a:ahLst/>
            <a:cxnLst>
              <a:cxn ang="0">
                <a:pos x="2208" y="0"/>
              </a:cxn>
              <a:cxn ang="0">
                <a:pos x="1536" y="1488"/>
              </a:cxn>
              <a:cxn ang="0">
                <a:pos x="0" y="2352"/>
              </a:cxn>
            </a:cxnLst>
            <a:rect l="0" t="0" r="r" b="b"/>
            <a:pathLst>
              <a:path w="2208" h="2352">
                <a:moveTo>
                  <a:pt x="2208" y="0"/>
                </a:moveTo>
                <a:cubicBezTo>
                  <a:pt x="2056" y="548"/>
                  <a:pt x="1904" y="1096"/>
                  <a:pt x="1536" y="1488"/>
                </a:cubicBezTo>
                <a:cubicBezTo>
                  <a:pt x="1168" y="1880"/>
                  <a:pt x="256" y="2208"/>
                  <a:pt x="0" y="2352"/>
                </a:cubicBezTo>
              </a:path>
            </a:pathLst>
          </a:custGeom>
          <a:noFill/>
          <a:ln w="9525">
            <a:solidFill>
              <a:srgbClr val="CC3300"/>
            </a:solidFill>
            <a:round/>
            <a:headEnd/>
            <a:tailEnd/>
          </a:ln>
          <a:effectLst/>
        </p:spPr>
        <p:txBody>
          <a:bodyPr/>
          <a:lstStyle/>
          <a:p>
            <a:endParaRPr lang="en-US">
              <a:solidFill>
                <a:srgbClr val="FFFF00"/>
              </a:solidFill>
            </a:endParaRPr>
          </a:p>
        </p:txBody>
      </p:sp>
      <p:sp>
        <p:nvSpPr>
          <p:cNvPr id="28685" name="Line 13"/>
          <p:cNvSpPr>
            <a:spLocks noChangeShapeType="1"/>
          </p:cNvSpPr>
          <p:nvPr/>
        </p:nvSpPr>
        <p:spPr bwMode="auto">
          <a:xfrm>
            <a:off x="2438400" y="6019800"/>
            <a:ext cx="0" cy="152400"/>
          </a:xfrm>
          <a:prstGeom prst="line">
            <a:avLst/>
          </a:prstGeom>
          <a:noFill/>
          <a:ln w="9525">
            <a:solidFill>
              <a:schemeClr val="tx1"/>
            </a:solidFill>
            <a:round/>
            <a:headEnd/>
            <a:tailEnd/>
          </a:ln>
          <a:effectLst/>
        </p:spPr>
        <p:txBody>
          <a:bodyPr/>
          <a:lstStyle/>
          <a:p>
            <a:endParaRPr lang="en-US">
              <a:solidFill>
                <a:srgbClr val="FFFF00"/>
              </a:solidFill>
            </a:endParaRPr>
          </a:p>
        </p:txBody>
      </p:sp>
      <p:sp>
        <p:nvSpPr>
          <p:cNvPr id="28687" name="Line 15"/>
          <p:cNvSpPr>
            <a:spLocks noChangeShapeType="1"/>
          </p:cNvSpPr>
          <p:nvPr/>
        </p:nvSpPr>
        <p:spPr bwMode="auto">
          <a:xfrm>
            <a:off x="2438400" y="6172200"/>
            <a:ext cx="304800" cy="0"/>
          </a:xfrm>
          <a:prstGeom prst="line">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00"/>
              </a:solidFill>
            </a:endParaRPr>
          </a:p>
        </p:txBody>
      </p:sp>
      <p:sp>
        <p:nvSpPr>
          <p:cNvPr id="28688" name="Text Box 16"/>
          <p:cNvSpPr txBox="1">
            <a:spLocks noChangeArrowheads="1"/>
          </p:cNvSpPr>
          <p:nvPr/>
        </p:nvSpPr>
        <p:spPr bwMode="auto">
          <a:xfrm>
            <a:off x="2819400" y="5980113"/>
            <a:ext cx="2311980" cy="369332"/>
          </a:xfrm>
          <a:prstGeom prst="rect">
            <a:avLst/>
          </a:prstGeom>
          <a:noFill/>
          <a:ln w="9525">
            <a:noFill/>
            <a:miter lim="800000"/>
            <a:headEnd/>
            <a:tailEnd/>
          </a:ln>
          <a:effectLst/>
        </p:spPr>
        <p:txBody>
          <a:bodyPr wrap="none">
            <a:spAutoFit/>
          </a:bodyPr>
          <a:lstStyle/>
          <a:p>
            <a:pPr eaLnBrk="1" hangingPunct="1"/>
            <a:r>
              <a:rPr lang="en-US" dirty="0">
                <a:solidFill>
                  <a:srgbClr val="FFFF00"/>
                </a:solidFill>
              </a:rPr>
              <a:t>% </a:t>
            </a:r>
            <a:r>
              <a:rPr lang="en-US" dirty="0" err="1">
                <a:solidFill>
                  <a:srgbClr val="FFFF00"/>
                </a:solidFill>
              </a:rPr>
              <a:t>Komulatif</a:t>
            </a:r>
            <a:r>
              <a:rPr lang="en-US" dirty="0">
                <a:solidFill>
                  <a:srgbClr val="FFFF00"/>
                </a:solidFill>
              </a:rPr>
              <a:t> </a:t>
            </a:r>
            <a:r>
              <a:rPr lang="en-US" dirty="0" err="1">
                <a:solidFill>
                  <a:srgbClr val="FFFF00"/>
                </a:solidFill>
              </a:rPr>
              <a:t>penduduk</a:t>
            </a:r>
            <a:endParaRPr lang="en-US" dirty="0">
              <a:solidFill>
                <a:srgbClr val="FFFF00"/>
              </a:solidFill>
            </a:endParaRPr>
          </a:p>
        </p:txBody>
      </p:sp>
      <p:sp>
        <p:nvSpPr>
          <p:cNvPr id="28689" name="Line 17"/>
          <p:cNvSpPr>
            <a:spLocks noChangeShapeType="1"/>
          </p:cNvSpPr>
          <p:nvPr/>
        </p:nvSpPr>
        <p:spPr bwMode="auto">
          <a:xfrm flipH="1">
            <a:off x="381000" y="2286000"/>
            <a:ext cx="304800" cy="0"/>
          </a:xfrm>
          <a:prstGeom prst="line">
            <a:avLst/>
          </a:prstGeom>
          <a:noFill/>
          <a:ln w="9525">
            <a:solidFill>
              <a:schemeClr val="tx1"/>
            </a:solidFill>
            <a:round/>
            <a:headEnd/>
            <a:tailEnd/>
          </a:ln>
          <a:effectLst/>
        </p:spPr>
        <p:txBody>
          <a:bodyPr/>
          <a:lstStyle/>
          <a:p>
            <a:endParaRPr lang="en-US">
              <a:solidFill>
                <a:srgbClr val="FFFF00"/>
              </a:solidFill>
            </a:endParaRPr>
          </a:p>
        </p:txBody>
      </p:sp>
      <p:sp>
        <p:nvSpPr>
          <p:cNvPr id="28690" name="Line 18"/>
          <p:cNvSpPr>
            <a:spLocks noChangeShapeType="1"/>
          </p:cNvSpPr>
          <p:nvPr/>
        </p:nvSpPr>
        <p:spPr bwMode="auto">
          <a:xfrm flipV="1">
            <a:off x="381000" y="1828800"/>
            <a:ext cx="0" cy="4572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US">
              <a:solidFill>
                <a:srgbClr val="FFFF00"/>
              </a:solidFill>
            </a:endParaRPr>
          </a:p>
        </p:txBody>
      </p:sp>
      <p:sp>
        <p:nvSpPr>
          <p:cNvPr id="28691" name="Text Box 19"/>
          <p:cNvSpPr txBox="1">
            <a:spLocks noChangeArrowheads="1"/>
          </p:cNvSpPr>
          <p:nvPr/>
        </p:nvSpPr>
        <p:spPr bwMode="auto">
          <a:xfrm>
            <a:off x="0" y="1219200"/>
            <a:ext cx="2438400" cy="369332"/>
          </a:xfrm>
          <a:prstGeom prst="rect">
            <a:avLst/>
          </a:prstGeom>
          <a:noFill/>
          <a:ln w="9525">
            <a:noFill/>
            <a:miter lim="800000"/>
            <a:headEnd/>
            <a:tailEnd/>
          </a:ln>
          <a:effectLst/>
        </p:spPr>
        <p:txBody>
          <a:bodyPr>
            <a:spAutoFit/>
          </a:bodyPr>
          <a:lstStyle/>
          <a:p>
            <a:pPr eaLnBrk="1" hangingPunct="1"/>
            <a:r>
              <a:rPr lang="en-US" dirty="0">
                <a:solidFill>
                  <a:srgbClr val="FFFF00"/>
                </a:solidFill>
              </a:rPr>
              <a:t>%</a:t>
            </a:r>
            <a:r>
              <a:rPr lang="en-US" dirty="0" err="1">
                <a:solidFill>
                  <a:srgbClr val="FFFF00"/>
                </a:solidFill>
              </a:rPr>
              <a:t>Komulatif</a:t>
            </a:r>
            <a:r>
              <a:rPr lang="en-US" dirty="0">
                <a:solidFill>
                  <a:srgbClr val="FFFF00"/>
                </a:solidFill>
              </a:rPr>
              <a:t> </a:t>
            </a:r>
            <a:r>
              <a:rPr lang="en-US" dirty="0" err="1">
                <a:solidFill>
                  <a:srgbClr val="FFFF00"/>
                </a:solidFill>
              </a:rPr>
              <a:t>pendapatan</a:t>
            </a:r>
            <a:endParaRPr lang="en-US" dirty="0">
              <a:solidFill>
                <a:srgbClr val="FFFF00"/>
              </a:solidFill>
            </a:endParaRPr>
          </a:p>
        </p:txBody>
      </p:sp>
      <p:sp>
        <p:nvSpPr>
          <p:cNvPr id="28692" name="Text Box 20"/>
          <p:cNvSpPr txBox="1">
            <a:spLocks noChangeArrowheads="1"/>
          </p:cNvSpPr>
          <p:nvPr/>
        </p:nvSpPr>
        <p:spPr bwMode="auto">
          <a:xfrm>
            <a:off x="365125" y="5675313"/>
            <a:ext cx="336952" cy="369332"/>
          </a:xfrm>
          <a:prstGeom prst="rect">
            <a:avLst/>
          </a:prstGeom>
          <a:noFill/>
          <a:ln w="9525">
            <a:noFill/>
            <a:miter lim="800000"/>
            <a:headEnd/>
            <a:tailEnd/>
          </a:ln>
          <a:effectLst/>
        </p:spPr>
        <p:txBody>
          <a:bodyPr wrap="none">
            <a:spAutoFit/>
          </a:bodyPr>
          <a:lstStyle/>
          <a:p>
            <a:pPr eaLnBrk="1" hangingPunct="1"/>
            <a:r>
              <a:rPr lang="en-US">
                <a:solidFill>
                  <a:srgbClr val="FFFF00"/>
                </a:solidFill>
              </a:rPr>
              <a:t>O</a:t>
            </a:r>
          </a:p>
        </p:txBody>
      </p:sp>
      <p:sp>
        <p:nvSpPr>
          <p:cNvPr id="28693" name="Text Box 21"/>
          <p:cNvSpPr txBox="1">
            <a:spLocks noChangeArrowheads="1"/>
          </p:cNvSpPr>
          <p:nvPr/>
        </p:nvSpPr>
        <p:spPr bwMode="auto">
          <a:xfrm>
            <a:off x="4327525" y="1789113"/>
            <a:ext cx="296876" cy="369332"/>
          </a:xfrm>
          <a:prstGeom prst="rect">
            <a:avLst/>
          </a:prstGeom>
          <a:noFill/>
          <a:ln w="9525">
            <a:noFill/>
            <a:miter lim="800000"/>
            <a:headEnd/>
            <a:tailEnd/>
          </a:ln>
          <a:effectLst/>
        </p:spPr>
        <p:txBody>
          <a:bodyPr wrap="none">
            <a:spAutoFit/>
          </a:bodyPr>
          <a:lstStyle/>
          <a:p>
            <a:pPr eaLnBrk="1" hangingPunct="1"/>
            <a:r>
              <a:rPr lang="en-US">
                <a:solidFill>
                  <a:srgbClr val="FFFF00"/>
                </a:solidFill>
              </a:rPr>
              <a:t>E</a:t>
            </a:r>
          </a:p>
        </p:txBody>
      </p:sp>
      <p:sp>
        <p:nvSpPr>
          <p:cNvPr id="28694" name="Text Box 22"/>
          <p:cNvSpPr txBox="1">
            <a:spLocks noChangeArrowheads="1"/>
          </p:cNvSpPr>
          <p:nvPr/>
        </p:nvSpPr>
        <p:spPr bwMode="auto">
          <a:xfrm>
            <a:off x="4327525" y="5675313"/>
            <a:ext cx="303288" cy="369332"/>
          </a:xfrm>
          <a:prstGeom prst="rect">
            <a:avLst/>
          </a:prstGeom>
          <a:noFill/>
          <a:ln w="9525">
            <a:noFill/>
            <a:miter lim="800000"/>
            <a:headEnd/>
            <a:tailEnd/>
          </a:ln>
          <a:effectLst/>
        </p:spPr>
        <p:txBody>
          <a:bodyPr wrap="none">
            <a:spAutoFit/>
          </a:bodyPr>
          <a:lstStyle/>
          <a:p>
            <a:pPr eaLnBrk="1" hangingPunct="1"/>
            <a:r>
              <a:rPr lang="en-US">
                <a:solidFill>
                  <a:srgbClr val="FFFF00"/>
                </a:solidFill>
              </a:rPr>
              <a:t>P</a:t>
            </a:r>
          </a:p>
        </p:txBody>
      </p:sp>
      <p:sp>
        <p:nvSpPr>
          <p:cNvPr id="28695" name="Oval 23"/>
          <p:cNvSpPr>
            <a:spLocks noChangeArrowheads="1"/>
          </p:cNvSpPr>
          <p:nvPr/>
        </p:nvSpPr>
        <p:spPr bwMode="auto">
          <a:xfrm>
            <a:off x="2362200" y="4419600"/>
            <a:ext cx="76200" cy="76200"/>
          </a:xfrm>
          <a:prstGeom prst="ellipse">
            <a:avLst/>
          </a:prstGeom>
          <a:solidFill>
            <a:srgbClr val="CC3300"/>
          </a:solidFill>
          <a:ln w="9525">
            <a:solidFill>
              <a:schemeClr val="tx1"/>
            </a:solidFill>
            <a:round/>
            <a:headEnd/>
            <a:tailEnd/>
          </a:ln>
          <a:effectLst/>
        </p:spPr>
        <p:txBody>
          <a:bodyPr wrap="none" anchor="ctr"/>
          <a:lstStyle/>
          <a:p>
            <a:endParaRPr lang="en-US">
              <a:solidFill>
                <a:srgbClr val="FFFF00"/>
              </a:solidFill>
            </a:endParaRPr>
          </a:p>
        </p:txBody>
      </p:sp>
      <p:sp>
        <p:nvSpPr>
          <p:cNvPr id="28696" name="Oval 24"/>
          <p:cNvSpPr>
            <a:spLocks noChangeArrowheads="1"/>
          </p:cNvSpPr>
          <p:nvPr/>
        </p:nvSpPr>
        <p:spPr bwMode="auto">
          <a:xfrm>
            <a:off x="3048000" y="4038600"/>
            <a:ext cx="76200" cy="76200"/>
          </a:xfrm>
          <a:prstGeom prst="ellipse">
            <a:avLst/>
          </a:prstGeom>
          <a:solidFill>
            <a:srgbClr val="CC3300"/>
          </a:solidFill>
          <a:ln w="9525">
            <a:solidFill>
              <a:schemeClr val="tx1"/>
            </a:solidFill>
            <a:round/>
            <a:headEnd/>
            <a:tailEnd/>
          </a:ln>
          <a:effectLst/>
        </p:spPr>
        <p:txBody>
          <a:bodyPr wrap="none" anchor="ctr"/>
          <a:lstStyle/>
          <a:p>
            <a:endParaRPr lang="en-US">
              <a:solidFill>
                <a:srgbClr val="FFFF00"/>
              </a:solidFill>
            </a:endParaRPr>
          </a:p>
        </p:txBody>
      </p:sp>
      <p:sp>
        <p:nvSpPr>
          <p:cNvPr id="28698" name="Oval 26"/>
          <p:cNvSpPr>
            <a:spLocks noChangeArrowheads="1"/>
          </p:cNvSpPr>
          <p:nvPr/>
        </p:nvSpPr>
        <p:spPr bwMode="auto">
          <a:xfrm>
            <a:off x="3581400" y="3657600"/>
            <a:ext cx="76200" cy="76200"/>
          </a:xfrm>
          <a:prstGeom prst="ellipse">
            <a:avLst/>
          </a:prstGeom>
          <a:solidFill>
            <a:srgbClr val="CC3300"/>
          </a:solidFill>
          <a:ln w="9525">
            <a:solidFill>
              <a:schemeClr val="tx1"/>
            </a:solidFill>
            <a:round/>
            <a:headEnd/>
            <a:tailEnd/>
          </a:ln>
          <a:effectLst/>
        </p:spPr>
        <p:txBody>
          <a:bodyPr wrap="none" anchor="ctr"/>
          <a:lstStyle/>
          <a:p>
            <a:endParaRPr lang="en-US">
              <a:solidFill>
                <a:srgbClr val="FFFF00"/>
              </a:solidFill>
            </a:endParaRPr>
          </a:p>
        </p:txBody>
      </p:sp>
      <p:sp>
        <p:nvSpPr>
          <p:cNvPr id="28699" name="Oval 27"/>
          <p:cNvSpPr>
            <a:spLocks noChangeArrowheads="1"/>
          </p:cNvSpPr>
          <p:nvPr/>
        </p:nvSpPr>
        <p:spPr bwMode="auto">
          <a:xfrm>
            <a:off x="1905000" y="4495800"/>
            <a:ext cx="76200" cy="76200"/>
          </a:xfrm>
          <a:prstGeom prst="ellipse">
            <a:avLst/>
          </a:prstGeom>
          <a:solidFill>
            <a:srgbClr val="CC3300"/>
          </a:solidFill>
          <a:ln w="9525">
            <a:solidFill>
              <a:schemeClr val="tx1"/>
            </a:solidFill>
            <a:round/>
            <a:headEnd/>
            <a:tailEnd/>
          </a:ln>
          <a:effectLst/>
        </p:spPr>
        <p:txBody>
          <a:bodyPr wrap="none" anchor="ctr"/>
          <a:lstStyle/>
          <a:p>
            <a:endParaRPr lang="en-US">
              <a:solidFill>
                <a:srgbClr val="FFFF00"/>
              </a:solidFill>
            </a:endParaRPr>
          </a:p>
        </p:txBody>
      </p:sp>
      <p:sp>
        <p:nvSpPr>
          <p:cNvPr id="28700" name="Text Box 28"/>
          <p:cNvSpPr txBox="1">
            <a:spLocks noChangeArrowheads="1"/>
          </p:cNvSpPr>
          <p:nvPr/>
        </p:nvSpPr>
        <p:spPr bwMode="auto">
          <a:xfrm>
            <a:off x="5015832" y="1295400"/>
            <a:ext cx="3975768" cy="1569660"/>
          </a:xfrm>
          <a:prstGeom prst="rect">
            <a:avLst/>
          </a:prstGeom>
          <a:noFill/>
          <a:ln w="28575">
            <a:solidFill>
              <a:srgbClr val="00FFFF"/>
            </a:solidFill>
            <a:prstDash val="dash"/>
            <a:miter lim="800000"/>
            <a:headEnd/>
            <a:tailEnd/>
          </a:ln>
          <a:effectLst/>
        </p:spPr>
        <p:txBody>
          <a:bodyPr wrap="none">
            <a:spAutoFit/>
          </a:bodyPr>
          <a:lstStyle/>
          <a:p>
            <a:pPr eaLnBrk="1" hangingPunct="1"/>
            <a:r>
              <a:rPr lang="en-US" sz="2400" b="1" dirty="0" err="1">
                <a:solidFill>
                  <a:srgbClr val="FFFF00"/>
                </a:solidFill>
              </a:rPr>
              <a:t>Keterangan</a:t>
            </a:r>
            <a:r>
              <a:rPr lang="en-US" sz="2400" b="1" dirty="0">
                <a:solidFill>
                  <a:srgbClr val="FFFF00"/>
                </a:solidFill>
              </a:rPr>
              <a:t> </a:t>
            </a:r>
            <a:r>
              <a:rPr lang="en-US" sz="2400" b="1" dirty="0" err="1">
                <a:solidFill>
                  <a:srgbClr val="FFFF00"/>
                </a:solidFill>
              </a:rPr>
              <a:t>koefisien</a:t>
            </a:r>
            <a:r>
              <a:rPr lang="en-US" sz="2400" b="1" dirty="0">
                <a:solidFill>
                  <a:srgbClr val="FFFF00"/>
                </a:solidFill>
              </a:rPr>
              <a:t> </a:t>
            </a:r>
            <a:r>
              <a:rPr lang="en-US" sz="2400" b="1" dirty="0" err="1">
                <a:solidFill>
                  <a:srgbClr val="FFFF00"/>
                </a:solidFill>
              </a:rPr>
              <a:t>Gini</a:t>
            </a:r>
            <a:r>
              <a:rPr lang="en-US" sz="2400" b="1" dirty="0">
                <a:solidFill>
                  <a:srgbClr val="FFFF00"/>
                </a:solidFill>
              </a:rPr>
              <a:t>:</a:t>
            </a:r>
            <a:endParaRPr lang="en-US" sz="2400" b="1" dirty="0">
              <a:solidFill>
                <a:srgbClr val="00FFFF"/>
              </a:solidFill>
            </a:endParaRPr>
          </a:p>
          <a:p>
            <a:pPr eaLnBrk="1" hangingPunct="1"/>
            <a:r>
              <a:rPr lang="en-US" sz="2400" dirty="0" err="1">
                <a:solidFill>
                  <a:srgbClr val="00FFFF"/>
                </a:solidFill>
              </a:rPr>
              <a:t>Ketimpangan</a:t>
            </a:r>
            <a:r>
              <a:rPr lang="en-US" sz="2400" dirty="0">
                <a:solidFill>
                  <a:srgbClr val="00FFFF"/>
                </a:solidFill>
              </a:rPr>
              <a:t> </a:t>
            </a:r>
            <a:r>
              <a:rPr lang="en-US" sz="2400" dirty="0" err="1">
                <a:solidFill>
                  <a:srgbClr val="00FFFF"/>
                </a:solidFill>
              </a:rPr>
              <a:t>rendah</a:t>
            </a:r>
            <a:r>
              <a:rPr lang="en-US" sz="2400" dirty="0">
                <a:solidFill>
                  <a:srgbClr val="00FFFF"/>
                </a:solidFill>
              </a:rPr>
              <a:t> 	: &lt; 0.4</a:t>
            </a:r>
          </a:p>
          <a:p>
            <a:pPr eaLnBrk="1" hangingPunct="1"/>
            <a:r>
              <a:rPr lang="en-US" sz="2400" dirty="0" err="1">
                <a:solidFill>
                  <a:srgbClr val="CCFF33"/>
                </a:solidFill>
              </a:rPr>
              <a:t>Ketimpangan</a:t>
            </a:r>
            <a:r>
              <a:rPr lang="en-US" sz="2400" dirty="0">
                <a:solidFill>
                  <a:srgbClr val="CCFF33"/>
                </a:solidFill>
              </a:rPr>
              <a:t> </a:t>
            </a:r>
            <a:r>
              <a:rPr lang="en-US" sz="2400" dirty="0" err="1">
                <a:solidFill>
                  <a:srgbClr val="CCFF33"/>
                </a:solidFill>
              </a:rPr>
              <a:t>Sedang</a:t>
            </a:r>
            <a:r>
              <a:rPr lang="en-US" sz="2400" dirty="0">
                <a:solidFill>
                  <a:srgbClr val="CCFF33"/>
                </a:solidFill>
              </a:rPr>
              <a:t>	: 0.4-0.5</a:t>
            </a:r>
          </a:p>
          <a:p>
            <a:pPr eaLnBrk="1" hangingPunct="1"/>
            <a:r>
              <a:rPr lang="en-US" sz="2400" dirty="0" err="1">
                <a:solidFill>
                  <a:schemeClr val="accent6"/>
                </a:solidFill>
              </a:rPr>
              <a:t>Ketimpangan</a:t>
            </a:r>
            <a:r>
              <a:rPr lang="en-US" sz="2400" dirty="0">
                <a:solidFill>
                  <a:schemeClr val="accent6"/>
                </a:solidFill>
              </a:rPr>
              <a:t> </a:t>
            </a:r>
            <a:r>
              <a:rPr lang="en-US" sz="2400" dirty="0" err="1">
                <a:solidFill>
                  <a:schemeClr val="accent6"/>
                </a:solidFill>
              </a:rPr>
              <a:t>tinggi</a:t>
            </a:r>
            <a:r>
              <a:rPr lang="en-US" sz="2400" dirty="0">
                <a:solidFill>
                  <a:schemeClr val="accent6"/>
                </a:solidFill>
              </a:rPr>
              <a:t>	</a:t>
            </a:r>
            <a:r>
              <a:rPr lang="en-US" sz="2400" dirty="0" smtClean="0">
                <a:solidFill>
                  <a:schemeClr val="accent6"/>
                </a:solidFill>
              </a:rPr>
              <a:t>:&gt; </a:t>
            </a:r>
            <a:r>
              <a:rPr lang="en-US" sz="2400" dirty="0">
                <a:solidFill>
                  <a:schemeClr val="accent6"/>
                </a:solidFill>
              </a:rPr>
              <a:t>0.5</a:t>
            </a:r>
          </a:p>
        </p:txBody>
      </p:sp>
      <p:sp>
        <p:nvSpPr>
          <p:cNvPr id="28701" name="Text Box 29"/>
          <p:cNvSpPr txBox="1">
            <a:spLocks noChangeArrowheads="1"/>
          </p:cNvSpPr>
          <p:nvPr/>
        </p:nvSpPr>
        <p:spPr bwMode="auto">
          <a:xfrm>
            <a:off x="4724400" y="3048000"/>
            <a:ext cx="4343400" cy="2862322"/>
          </a:xfrm>
          <a:prstGeom prst="rect">
            <a:avLst/>
          </a:prstGeom>
          <a:noFill/>
          <a:ln w="9525">
            <a:solidFill>
              <a:srgbClr val="FF00FF"/>
            </a:solidFill>
            <a:prstDash val="dash"/>
            <a:miter lim="800000"/>
            <a:headEnd/>
            <a:tailEnd/>
          </a:ln>
          <a:effectLst/>
        </p:spPr>
        <p:txBody>
          <a:bodyPr wrap="square">
            <a:spAutoFit/>
          </a:bodyPr>
          <a:lstStyle/>
          <a:p>
            <a:pPr eaLnBrk="1" hangingPunct="1"/>
            <a:r>
              <a:rPr lang="en-US" sz="2000" dirty="0" err="1">
                <a:solidFill>
                  <a:srgbClr val="00FFFF"/>
                </a:solidFill>
              </a:rPr>
              <a:t>Menurut</a:t>
            </a:r>
            <a:r>
              <a:rPr lang="en-US" sz="2000" dirty="0">
                <a:solidFill>
                  <a:srgbClr val="00FFFF"/>
                </a:solidFill>
              </a:rPr>
              <a:t> Bank </a:t>
            </a:r>
            <a:r>
              <a:rPr lang="en-US" sz="2000" dirty="0" err="1">
                <a:solidFill>
                  <a:srgbClr val="00FFFF"/>
                </a:solidFill>
              </a:rPr>
              <a:t>Dunia</a:t>
            </a:r>
            <a:r>
              <a:rPr lang="en-US" sz="2000" dirty="0">
                <a:solidFill>
                  <a:srgbClr val="00FFFF"/>
                </a:solidFill>
              </a:rPr>
              <a:t> :</a:t>
            </a:r>
          </a:p>
          <a:p>
            <a:pPr eaLnBrk="1" hangingPunct="1"/>
            <a:r>
              <a:rPr lang="en-US" sz="2000" b="1" dirty="0" err="1">
                <a:solidFill>
                  <a:srgbClr val="00FFFF"/>
                </a:solidFill>
              </a:rPr>
              <a:t>Tinggi</a:t>
            </a:r>
            <a:r>
              <a:rPr lang="en-US" sz="2000" b="1" dirty="0">
                <a:solidFill>
                  <a:srgbClr val="00FFFF"/>
                </a:solidFill>
              </a:rPr>
              <a:t> :</a:t>
            </a:r>
            <a:r>
              <a:rPr lang="en-US" sz="2000" dirty="0">
                <a:solidFill>
                  <a:srgbClr val="00FFFF"/>
                </a:solidFill>
              </a:rPr>
              <a:t> 40% </a:t>
            </a:r>
            <a:r>
              <a:rPr lang="en-US" sz="2000" dirty="0" err="1">
                <a:solidFill>
                  <a:srgbClr val="00FFFF"/>
                </a:solidFill>
              </a:rPr>
              <a:t>kelompok</a:t>
            </a:r>
            <a:r>
              <a:rPr lang="en-US" sz="2000" dirty="0">
                <a:solidFill>
                  <a:srgbClr val="00FFFF"/>
                </a:solidFill>
              </a:rPr>
              <a:t> </a:t>
            </a:r>
            <a:r>
              <a:rPr lang="en-US" sz="2000" dirty="0" err="1">
                <a:solidFill>
                  <a:srgbClr val="00FFFF"/>
                </a:solidFill>
              </a:rPr>
              <a:t>termiskin</a:t>
            </a:r>
            <a:r>
              <a:rPr lang="en-US" sz="2000" dirty="0">
                <a:solidFill>
                  <a:srgbClr val="00FFFF"/>
                </a:solidFill>
              </a:rPr>
              <a:t> </a:t>
            </a:r>
            <a:r>
              <a:rPr lang="en-US" sz="2000" dirty="0" err="1">
                <a:solidFill>
                  <a:srgbClr val="00FFFF"/>
                </a:solidFill>
              </a:rPr>
              <a:t>dengan</a:t>
            </a:r>
            <a:r>
              <a:rPr lang="en-US" sz="2000" dirty="0">
                <a:solidFill>
                  <a:srgbClr val="00FFFF"/>
                </a:solidFill>
              </a:rPr>
              <a:t> </a:t>
            </a:r>
            <a:r>
              <a:rPr lang="en-US" sz="2000" dirty="0" err="1">
                <a:solidFill>
                  <a:srgbClr val="00FFFF"/>
                </a:solidFill>
              </a:rPr>
              <a:t>pengeluaran</a:t>
            </a:r>
            <a:r>
              <a:rPr lang="en-US" sz="2000" dirty="0">
                <a:solidFill>
                  <a:srgbClr val="00FFFF"/>
                </a:solidFill>
              </a:rPr>
              <a:t> &lt; 12% </a:t>
            </a:r>
            <a:r>
              <a:rPr lang="en-US" sz="2000" dirty="0" err="1">
                <a:solidFill>
                  <a:srgbClr val="00FFFF"/>
                </a:solidFill>
              </a:rPr>
              <a:t>dr</a:t>
            </a:r>
            <a:r>
              <a:rPr lang="en-US" sz="2000" dirty="0">
                <a:solidFill>
                  <a:srgbClr val="00FFFF"/>
                </a:solidFill>
              </a:rPr>
              <a:t> total Y</a:t>
            </a:r>
          </a:p>
          <a:p>
            <a:pPr eaLnBrk="1" hangingPunct="1"/>
            <a:r>
              <a:rPr lang="en-US" sz="2000" b="1" dirty="0" err="1">
                <a:solidFill>
                  <a:srgbClr val="00FF99"/>
                </a:solidFill>
              </a:rPr>
              <a:t>Sedang</a:t>
            </a:r>
            <a:r>
              <a:rPr lang="en-US" sz="2000" b="1" dirty="0">
                <a:solidFill>
                  <a:srgbClr val="00FF99"/>
                </a:solidFill>
              </a:rPr>
              <a:t> :</a:t>
            </a:r>
            <a:r>
              <a:rPr lang="en-US" sz="2000" dirty="0">
                <a:solidFill>
                  <a:srgbClr val="00FF99"/>
                </a:solidFill>
              </a:rPr>
              <a:t> 40% </a:t>
            </a:r>
            <a:r>
              <a:rPr lang="en-US" sz="2000" dirty="0" err="1">
                <a:solidFill>
                  <a:srgbClr val="00FF99"/>
                </a:solidFill>
              </a:rPr>
              <a:t>kelompok</a:t>
            </a:r>
            <a:r>
              <a:rPr lang="en-US" sz="2000" dirty="0">
                <a:solidFill>
                  <a:srgbClr val="00FF99"/>
                </a:solidFill>
              </a:rPr>
              <a:t> </a:t>
            </a:r>
            <a:r>
              <a:rPr lang="en-US" sz="2000" dirty="0" err="1">
                <a:solidFill>
                  <a:srgbClr val="00FF99"/>
                </a:solidFill>
              </a:rPr>
              <a:t>termiskin</a:t>
            </a:r>
            <a:r>
              <a:rPr lang="en-US" sz="2000" dirty="0">
                <a:solidFill>
                  <a:srgbClr val="00FF99"/>
                </a:solidFill>
              </a:rPr>
              <a:t> </a:t>
            </a:r>
            <a:r>
              <a:rPr lang="en-US" sz="2000" dirty="0" err="1">
                <a:solidFill>
                  <a:srgbClr val="00FF99"/>
                </a:solidFill>
              </a:rPr>
              <a:t>dengan</a:t>
            </a:r>
            <a:r>
              <a:rPr lang="en-US" sz="2000" dirty="0">
                <a:solidFill>
                  <a:srgbClr val="00FF99"/>
                </a:solidFill>
              </a:rPr>
              <a:t> </a:t>
            </a:r>
            <a:r>
              <a:rPr lang="en-US" sz="2000" dirty="0" err="1">
                <a:solidFill>
                  <a:srgbClr val="00FF99"/>
                </a:solidFill>
              </a:rPr>
              <a:t>pengeluaran</a:t>
            </a:r>
            <a:r>
              <a:rPr lang="en-US" sz="2000" dirty="0">
                <a:solidFill>
                  <a:srgbClr val="00FF99"/>
                </a:solidFill>
              </a:rPr>
              <a:t> 12-17% </a:t>
            </a:r>
            <a:r>
              <a:rPr lang="en-US" sz="2000" dirty="0" err="1">
                <a:solidFill>
                  <a:srgbClr val="00FF99"/>
                </a:solidFill>
              </a:rPr>
              <a:t>dr</a:t>
            </a:r>
            <a:r>
              <a:rPr lang="en-US" sz="2000" dirty="0">
                <a:solidFill>
                  <a:srgbClr val="00FF99"/>
                </a:solidFill>
              </a:rPr>
              <a:t> total Y</a:t>
            </a:r>
          </a:p>
          <a:p>
            <a:pPr eaLnBrk="1" hangingPunct="1"/>
            <a:r>
              <a:rPr lang="en-US" sz="2000" b="1" dirty="0" err="1">
                <a:solidFill>
                  <a:schemeClr val="accent2"/>
                </a:solidFill>
              </a:rPr>
              <a:t>Rendah</a:t>
            </a:r>
            <a:r>
              <a:rPr lang="en-US" sz="2000" b="1" dirty="0">
                <a:solidFill>
                  <a:schemeClr val="accent2"/>
                </a:solidFill>
              </a:rPr>
              <a:t>:</a:t>
            </a:r>
            <a:r>
              <a:rPr lang="en-US" sz="2000" dirty="0">
                <a:solidFill>
                  <a:schemeClr val="accent2"/>
                </a:solidFill>
              </a:rPr>
              <a:t> 40% </a:t>
            </a:r>
            <a:r>
              <a:rPr lang="en-US" sz="2000" dirty="0" err="1">
                <a:solidFill>
                  <a:schemeClr val="accent2"/>
                </a:solidFill>
              </a:rPr>
              <a:t>kelompok</a:t>
            </a:r>
            <a:r>
              <a:rPr lang="en-US" sz="2000" dirty="0">
                <a:solidFill>
                  <a:schemeClr val="accent2"/>
                </a:solidFill>
              </a:rPr>
              <a:t> </a:t>
            </a:r>
            <a:r>
              <a:rPr lang="en-US" sz="2000" dirty="0" err="1">
                <a:solidFill>
                  <a:schemeClr val="accent2"/>
                </a:solidFill>
              </a:rPr>
              <a:t>termiskin</a:t>
            </a:r>
            <a:r>
              <a:rPr lang="en-US" sz="2000" dirty="0">
                <a:solidFill>
                  <a:schemeClr val="accent2"/>
                </a:solidFill>
              </a:rPr>
              <a:t> </a:t>
            </a:r>
            <a:r>
              <a:rPr lang="en-US" sz="2000" dirty="0" err="1">
                <a:solidFill>
                  <a:schemeClr val="accent2"/>
                </a:solidFill>
              </a:rPr>
              <a:t>dengan</a:t>
            </a:r>
            <a:r>
              <a:rPr lang="en-US" sz="2000" dirty="0">
                <a:solidFill>
                  <a:schemeClr val="accent2"/>
                </a:solidFill>
              </a:rPr>
              <a:t> </a:t>
            </a:r>
            <a:r>
              <a:rPr lang="en-US" sz="2000" dirty="0" err="1">
                <a:solidFill>
                  <a:schemeClr val="accent2"/>
                </a:solidFill>
              </a:rPr>
              <a:t>pengeluaran</a:t>
            </a:r>
            <a:r>
              <a:rPr lang="en-US" sz="2000" dirty="0">
                <a:solidFill>
                  <a:schemeClr val="accent2"/>
                </a:solidFill>
              </a:rPr>
              <a:t> &gt; 17% </a:t>
            </a:r>
            <a:r>
              <a:rPr lang="en-US" sz="2000" dirty="0" err="1">
                <a:solidFill>
                  <a:schemeClr val="accent2"/>
                </a:solidFill>
              </a:rPr>
              <a:t>dr</a:t>
            </a:r>
            <a:r>
              <a:rPr lang="en-US" sz="2000" dirty="0">
                <a:solidFill>
                  <a:schemeClr val="accent2"/>
                </a:solidFill>
              </a:rPr>
              <a:t> total Y</a:t>
            </a:r>
          </a:p>
          <a:p>
            <a:pPr eaLnBrk="1" hangingPunct="1"/>
            <a:endParaRPr lang="en-US" sz="2000" dirty="0">
              <a:solidFill>
                <a:srgbClr val="FFFF00"/>
              </a:solidFill>
            </a:endParaRPr>
          </a:p>
          <a:p>
            <a:pPr eaLnBrk="1" hangingPunct="1"/>
            <a:endParaRPr lang="en-US" sz="2000" dirty="0">
              <a:solidFill>
                <a:srgbClr val="FFFF00"/>
              </a:solidFill>
            </a:endParaRPr>
          </a:p>
        </p:txBody>
      </p:sp>
      <p:sp>
        <p:nvSpPr>
          <p:cNvPr id="21" name="Action Button: Home 20">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752600" y="274638"/>
            <a:ext cx="6934200" cy="1143000"/>
          </a:xfrm>
        </p:spPr>
        <p:txBody>
          <a:bodyPr/>
          <a:lstStyle/>
          <a:p>
            <a:r>
              <a:rPr lang="en-US" sz="3400" dirty="0" err="1">
                <a:solidFill>
                  <a:srgbClr val="FFFF00"/>
                </a:solidFill>
              </a:rPr>
              <a:t>Dua</a:t>
            </a:r>
            <a:r>
              <a:rPr lang="en-US" sz="3400" dirty="0">
                <a:solidFill>
                  <a:srgbClr val="FFFF00"/>
                </a:solidFill>
              </a:rPr>
              <a:t> </a:t>
            </a:r>
            <a:r>
              <a:rPr lang="en-US" sz="3400" dirty="0" err="1">
                <a:solidFill>
                  <a:srgbClr val="FFFF00"/>
                </a:solidFill>
              </a:rPr>
              <a:t>cara</a:t>
            </a:r>
            <a:r>
              <a:rPr lang="en-US" sz="3400" dirty="0">
                <a:solidFill>
                  <a:srgbClr val="FFFF00"/>
                </a:solidFill>
              </a:rPr>
              <a:t> </a:t>
            </a:r>
            <a:r>
              <a:rPr lang="en-US" sz="3400" dirty="0" err="1">
                <a:solidFill>
                  <a:srgbClr val="FFFF00"/>
                </a:solidFill>
              </a:rPr>
              <a:t>meningkatkan</a:t>
            </a:r>
            <a:r>
              <a:rPr lang="en-US" sz="3400" dirty="0">
                <a:solidFill>
                  <a:srgbClr val="FFFF00"/>
                </a:solidFill>
              </a:rPr>
              <a:t> </a:t>
            </a:r>
            <a:r>
              <a:rPr lang="en-US" sz="3400" dirty="0" err="1">
                <a:solidFill>
                  <a:srgbClr val="FFFF00"/>
                </a:solidFill>
              </a:rPr>
              <a:t>pendapatan</a:t>
            </a:r>
            <a:r>
              <a:rPr lang="en-US" sz="3400" dirty="0">
                <a:solidFill>
                  <a:srgbClr val="FFFF00"/>
                </a:solidFill>
              </a:rPr>
              <a:t> per </a:t>
            </a:r>
            <a:r>
              <a:rPr lang="en-US" sz="3400" dirty="0" err="1">
                <a:solidFill>
                  <a:srgbClr val="FFFF00"/>
                </a:solidFill>
              </a:rPr>
              <a:t>kapita</a:t>
            </a:r>
            <a:r>
              <a:rPr lang="en-US" sz="3400" dirty="0">
                <a:solidFill>
                  <a:srgbClr val="FFFF00"/>
                </a:solidFill>
              </a:rPr>
              <a:t> :</a:t>
            </a:r>
          </a:p>
        </p:txBody>
      </p:sp>
      <p:sp>
        <p:nvSpPr>
          <p:cNvPr id="31747" name="Rectangle 3"/>
          <p:cNvSpPr>
            <a:spLocks noGrp="1" noChangeArrowheads="1"/>
          </p:cNvSpPr>
          <p:nvPr>
            <p:ph type="body" idx="1"/>
          </p:nvPr>
        </p:nvSpPr>
        <p:spPr/>
        <p:txBody>
          <a:bodyPr/>
          <a:lstStyle/>
          <a:p>
            <a:pPr marL="609600" indent="-609600">
              <a:buFontTx/>
              <a:buAutoNum type="arabicPeriod"/>
            </a:pPr>
            <a:r>
              <a:rPr lang="en-US" dirty="0" err="1">
                <a:solidFill>
                  <a:srgbClr val="00FF99"/>
                </a:solidFill>
              </a:rPr>
              <a:t>Memperbesar</a:t>
            </a:r>
            <a:r>
              <a:rPr lang="en-US" dirty="0">
                <a:solidFill>
                  <a:srgbClr val="00FF99"/>
                </a:solidFill>
              </a:rPr>
              <a:t> Gross National Product</a:t>
            </a:r>
          </a:p>
          <a:p>
            <a:pPr marL="609600" indent="-609600">
              <a:buFontTx/>
              <a:buAutoNum type="arabicPeriod"/>
            </a:pPr>
            <a:r>
              <a:rPr lang="en-US" dirty="0" err="1">
                <a:solidFill>
                  <a:srgbClr val="FF3300"/>
                </a:solidFill>
              </a:rPr>
              <a:t>Menahan</a:t>
            </a:r>
            <a:r>
              <a:rPr lang="en-US" dirty="0">
                <a:solidFill>
                  <a:srgbClr val="FF3300"/>
                </a:solidFill>
              </a:rPr>
              <a:t> </a:t>
            </a:r>
            <a:r>
              <a:rPr lang="en-US" dirty="0" err="1">
                <a:solidFill>
                  <a:srgbClr val="FF3300"/>
                </a:solidFill>
              </a:rPr>
              <a:t>laju</a:t>
            </a:r>
            <a:r>
              <a:rPr lang="en-US" dirty="0">
                <a:solidFill>
                  <a:srgbClr val="FF3300"/>
                </a:solidFill>
              </a:rPr>
              <a:t> </a:t>
            </a:r>
            <a:r>
              <a:rPr lang="en-US" dirty="0" err="1">
                <a:solidFill>
                  <a:srgbClr val="FF3300"/>
                </a:solidFill>
              </a:rPr>
              <a:t>pertumbuhan</a:t>
            </a:r>
            <a:r>
              <a:rPr lang="en-US" dirty="0">
                <a:solidFill>
                  <a:srgbClr val="FF3300"/>
                </a:solidFill>
              </a:rPr>
              <a:t> </a:t>
            </a:r>
            <a:r>
              <a:rPr lang="en-US" dirty="0" err="1">
                <a:solidFill>
                  <a:srgbClr val="FF3300"/>
                </a:solidFill>
              </a:rPr>
              <a:t>penduduk</a:t>
            </a:r>
            <a:endParaRPr lang="en-US" dirty="0">
              <a:solidFill>
                <a:srgbClr val="FF3300"/>
              </a:solidFill>
            </a:endParaRPr>
          </a:p>
        </p:txBody>
      </p:sp>
      <p:pic>
        <p:nvPicPr>
          <p:cNvPr id="3074" name="Picture 2" descr="D:\The Picture\Picture for PPT\Animation Clip art\animated-gifs-birds-045.gif"/>
          <p:cNvPicPr>
            <a:picLocks noChangeAspect="1" noChangeArrowheads="1" noCrop="1"/>
          </p:cNvPicPr>
          <p:nvPr/>
        </p:nvPicPr>
        <p:blipFill>
          <a:blip r:embed="rId2"/>
          <a:srcRect/>
          <a:stretch>
            <a:fillRect/>
          </a:stretch>
        </p:blipFill>
        <p:spPr bwMode="auto">
          <a:xfrm>
            <a:off x="3157538" y="3467100"/>
            <a:ext cx="2828925" cy="2019300"/>
          </a:xfrm>
          <a:prstGeom prst="rect">
            <a:avLst/>
          </a:prstGeom>
          <a:noFill/>
        </p:spPr>
      </p:pic>
      <p:sp>
        <p:nvSpPr>
          <p:cNvPr id="5" name="Action Button: Home 4">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slide(fromBottom)">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slide(fromBottom)">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slide(fromBottom)">
                                      <p:cBhvr>
                                        <p:cTn id="17" dur="500"/>
                                        <p:tgtEl>
                                          <p:spTgt spid="317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38600" y="685800"/>
            <a:ext cx="5029200" cy="472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6538" indent="-236538"/>
            <a:r>
              <a:rPr lang="en-US" sz="2000" dirty="0" smtClean="0"/>
              <a:t>2. Data </a:t>
            </a:r>
            <a:r>
              <a:rPr lang="en-US" sz="2000" dirty="0" err="1" smtClean="0"/>
              <a:t>pendapatan</a:t>
            </a:r>
            <a:r>
              <a:rPr lang="en-US" sz="2000" dirty="0" smtClean="0"/>
              <a:t> </a:t>
            </a:r>
            <a:r>
              <a:rPr lang="en-US" sz="2000" dirty="0" err="1" smtClean="0"/>
              <a:t>Nasional</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236538" indent="-236538">
              <a:buFont typeface="Arial" pitchFamily="34" charset="0"/>
              <a:buChar char="•"/>
            </a:pPr>
            <a:r>
              <a:rPr lang="en-US" sz="2000" dirty="0" err="1" smtClean="0"/>
              <a:t>Upah</a:t>
            </a:r>
            <a:r>
              <a:rPr lang="en-US" sz="2000" dirty="0" smtClean="0"/>
              <a:t>			= </a:t>
            </a:r>
            <a:r>
              <a:rPr lang="en-US" sz="2000" dirty="0" err="1" smtClean="0"/>
              <a:t>Rp</a:t>
            </a:r>
            <a:r>
              <a:rPr lang="en-US" sz="2000" dirty="0" smtClean="0"/>
              <a:t> 2000</a:t>
            </a:r>
          </a:p>
          <a:p>
            <a:pPr marL="236538" indent="-236538">
              <a:buFont typeface="Arial" pitchFamily="34" charset="0"/>
              <a:buChar char="•"/>
            </a:pPr>
            <a:r>
              <a:rPr lang="en-US" sz="2000" dirty="0" err="1" smtClean="0"/>
              <a:t>Sewa</a:t>
            </a:r>
            <a:r>
              <a:rPr lang="en-US" sz="2000" dirty="0" smtClean="0"/>
              <a:t> Tanah		= </a:t>
            </a:r>
            <a:r>
              <a:rPr lang="en-US" sz="2000" dirty="0" err="1" smtClean="0"/>
              <a:t>Rp</a:t>
            </a:r>
            <a:r>
              <a:rPr lang="en-US" sz="2000" dirty="0" smtClean="0"/>
              <a:t>  5000</a:t>
            </a:r>
          </a:p>
          <a:p>
            <a:pPr marL="236538" indent="-236538">
              <a:buFont typeface="Arial" pitchFamily="34" charset="0"/>
              <a:buChar char="•"/>
            </a:pPr>
            <a:r>
              <a:rPr lang="en-US" sz="2000" dirty="0" err="1" smtClean="0"/>
              <a:t>Investasi</a:t>
            </a:r>
            <a:r>
              <a:rPr lang="en-US" sz="2000" dirty="0" smtClean="0"/>
              <a:t>		= </a:t>
            </a:r>
            <a:r>
              <a:rPr lang="en-US" sz="2000" dirty="0" err="1" smtClean="0"/>
              <a:t>Rp</a:t>
            </a:r>
            <a:r>
              <a:rPr lang="en-US" sz="2000" dirty="0" smtClean="0"/>
              <a:t> 1500</a:t>
            </a:r>
          </a:p>
          <a:p>
            <a:pPr marL="236538" indent="-236538">
              <a:buFont typeface="Arial" pitchFamily="34" charset="0"/>
              <a:buChar char="•"/>
            </a:pPr>
            <a:r>
              <a:rPr lang="en-US" sz="2000" dirty="0" err="1" smtClean="0"/>
              <a:t>Laba</a:t>
            </a:r>
            <a:r>
              <a:rPr lang="en-US" sz="2000" dirty="0" smtClean="0"/>
              <a:t> Usaha		= </a:t>
            </a:r>
            <a:r>
              <a:rPr lang="en-US" sz="2000" dirty="0" err="1" smtClean="0"/>
              <a:t>Rp</a:t>
            </a:r>
            <a:r>
              <a:rPr lang="en-US" sz="2000" dirty="0" smtClean="0"/>
              <a:t> 300</a:t>
            </a:r>
          </a:p>
          <a:p>
            <a:pPr marL="236538" indent="-236538">
              <a:buFont typeface="Arial" pitchFamily="34" charset="0"/>
              <a:buChar char="•"/>
            </a:pPr>
            <a:r>
              <a:rPr lang="en-US" sz="2000" dirty="0" err="1" smtClean="0"/>
              <a:t>Ekspor</a:t>
            </a:r>
            <a:r>
              <a:rPr lang="en-US" sz="2000" dirty="0" smtClean="0"/>
              <a:t>		= </a:t>
            </a:r>
            <a:r>
              <a:rPr lang="en-US" sz="2000" dirty="0" err="1" smtClean="0"/>
              <a:t>Rp</a:t>
            </a:r>
            <a:r>
              <a:rPr lang="en-US" sz="2000" dirty="0" smtClean="0"/>
              <a:t> 1300</a:t>
            </a:r>
          </a:p>
          <a:p>
            <a:pPr marL="236538" indent="-236538">
              <a:buFont typeface="Arial" pitchFamily="34" charset="0"/>
              <a:buChar char="•"/>
            </a:pPr>
            <a:r>
              <a:rPr lang="en-US" sz="2000" dirty="0" err="1" smtClean="0"/>
              <a:t>Impor</a:t>
            </a:r>
            <a:r>
              <a:rPr lang="en-US" sz="2000" dirty="0" smtClean="0"/>
              <a:t>			= </a:t>
            </a:r>
            <a:r>
              <a:rPr lang="en-US" sz="2000" dirty="0" err="1" smtClean="0"/>
              <a:t>Rp</a:t>
            </a:r>
            <a:r>
              <a:rPr lang="en-US" sz="2000" dirty="0" smtClean="0"/>
              <a:t> 1250</a:t>
            </a:r>
          </a:p>
          <a:p>
            <a:pPr marL="236538" indent="-236538">
              <a:buFont typeface="Arial" pitchFamily="34" charset="0"/>
              <a:buChar char="•"/>
            </a:pPr>
            <a:r>
              <a:rPr lang="en-US" sz="2000" dirty="0" err="1" smtClean="0"/>
              <a:t>Bunga</a:t>
            </a:r>
            <a:r>
              <a:rPr lang="en-US" sz="2000" dirty="0" smtClean="0"/>
              <a:t> Modal		= </a:t>
            </a:r>
            <a:r>
              <a:rPr lang="en-US" sz="2000" dirty="0" err="1" smtClean="0"/>
              <a:t>Rp</a:t>
            </a:r>
            <a:r>
              <a:rPr lang="en-US" sz="2000" dirty="0" smtClean="0"/>
              <a:t> 1000</a:t>
            </a:r>
          </a:p>
          <a:p>
            <a:pPr marL="236538" indent="-236538">
              <a:buFont typeface="Arial" pitchFamily="34" charset="0"/>
              <a:buChar char="•"/>
            </a:pPr>
            <a:r>
              <a:rPr lang="en-US" sz="2000" dirty="0" err="1" smtClean="0"/>
              <a:t>Konsumsi</a:t>
            </a:r>
            <a:r>
              <a:rPr lang="en-US" sz="2000" dirty="0" smtClean="0"/>
              <a:t> </a:t>
            </a:r>
            <a:r>
              <a:rPr lang="en-US" sz="2000" dirty="0" err="1" smtClean="0"/>
              <a:t>Masyarakat</a:t>
            </a:r>
            <a:r>
              <a:rPr lang="en-US" sz="2000" dirty="0" smtClean="0"/>
              <a:t>	= </a:t>
            </a:r>
            <a:r>
              <a:rPr lang="en-US" sz="2000" dirty="0" err="1" smtClean="0"/>
              <a:t>Rp</a:t>
            </a:r>
            <a:r>
              <a:rPr lang="en-US" sz="2000" dirty="0" smtClean="0"/>
              <a:t> 2600</a:t>
            </a:r>
          </a:p>
          <a:p>
            <a:pPr marL="236538" indent="-236538">
              <a:buFont typeface="Arial" pitchFamily="34" charset="0"/>
              <a:buChar char="•"/>
            </a:pPr>
            <a:r>
              <a:rPr lang="en-US" sz="2000" dirty="0" err="1" smtClean="0"/>
              <a:t>Belanja</a:t>
            </a:r>
            <a:r>
              <a:rPr lang="en-US" sz="2000" dirty="0" smtClean="0"/>
              <a:t> </a:t>
            </a:r>
            <a:r>
              <a:rPr lang="en-US" sz="2000" dirty="0" err="1" smtClean="0"/>
              <a:t>Pemerintah</a:t>
            </a:r>
            <a:r>
              <a:rPr lang="en-US" sz="2000" dirty="0" smtClean="0"/>
              <a:t>	= </a:t>
            </a:r>
            <a:r>
              <a:rPr lang="en-US" sz="2000" dirty="0" err="1" smtClean="0"/>
              <a:t>Rp</a:t>
            </a:r>
            <a:r>
              <a:rPr lang="en-US" sz="2000" dirty="0" smtClean="0"/>
              <a:t> 1200</a:t>
            </a:r>
          </a:p>
          <a:p>
            <a:r>
              <a:rPr lang="en-US" sz="2000" dirty="0" err="1" smtClean="0"/>
              <a:t>Besarnya</a:t>
            </a:r>
            <a:r>
              <a:rPr lang="en-US" sz="2000" dirty="0" smtClean="0"/>
              <a:t> </a:t>
            </a:r>
            <a:r>
              <a:rPr lang="en-US" sz="2000" dirty="0" err="1" smtClean="0"/>
              <a:t>pendapatan</a:t>
            </a:r>
            <a:r>
              <a:rPr lang="en-US" sz="2000" dirty="0" smtClean="0"/>
              <a:t> </a:t>
            </a:r>
            <a:r>
              <a:rPr lang="en-US" sz="2000" dirty="0" err="1" smtClean="0"/>
              <a:t>Nasional</a:t>
            </a:r>
            <a:r>
              <a:rPr lang="en-US" sz="2000" dirty="0" smtClean="0"/>
              <a:t> </a:t>
            </a:r>
            <a:r>
              <a:rPr lang="en-US" sz="2000" dirty="0" err="1" smtClean="0"/>
              <a:t>dengan</a:t>
            </a:r>
            <a:r>
              <a:rPr lang="en-US" sz="2000" dirty="0" smtClean="0"/>
              <a:t> </a:t>
            </a:r>
            <a:r>
              <a:rPr lang="en-US" sz="2000" dirty="0" err="1" smtClean="0"/>
              <a:t>pendekatan</a:t>
            </a:r>
            <a:r>
              <a:rPr lang="en-US" sz="2000" dirty="0" smtClean="0"/>
              <a:t> </a:t>
            </a:r>
            <a:r>
              <a:rPr lang="en-US" sz="2000" dirty="0" err="1" smtClean="0"/>
              <a:t>pengeluaran</a:t>
            </a:r>
            <a:r>
              <a:rPr lang="en-US" sz="2000" dirty="0" smtClean="0"/>
              <a:t> </a:t>
            </a:r>
            <a:r>
              <a:rPr lang="en-US" sz="2000" dirty="0" err="1" smtClean="0"/>
              <a:t>adalah</a:t>
            </a:r>
            <a:r>
              <a:rPr lang="en-US" sz="2000" dirty="0" smtClean="0"/>
              <a:t>: </a:t>
            </a:r>
            <a:r>
              <a:rPr lang="en-US" sz="2000" dirty="0" smtClean="0">
                <a:solidFill>
                  <a:srgbClr val="FFFF00"/>
                </a:solidFill>
              </a:rPr>
              <a:t>(UN 2012)</a:t>
            </a:r>
          </a:p>
          <a:p>
            <a:pPr marL="284163" indent="-284163">
              <a:buAutoNum type="alphaUcPeriod"/>
            </a:pPr>
            <a:r>
              <a:rPr lang="en-US" sz="2000" dirty="0" err="1" smtClean="0"/>
              <a:t>Rp</a:t>
            </a:r>
            <a:r>
              <a:rPr lang="en-US" sz="2000" dirty="0" smtClean="0"/>
              <a:t> 4050 M		D. </a:t>
            </a:r>
            <a:r>
              <a:rPr lang="en-US" sz="2000" dirty="0" err="1" smtClean="0"/>
              <a:t>Rp</a:t>
            </a:r>
            <a:r>
              <a:rPr lang="en-US" sz="2000" dirty="0" smtClean="0"/>
              <a:t> 8210 M</a:t>
            </a:r>
          </a:p>
          <a:p>
            <a:pPr marL="284163" indent="-284163">
              <a:buAutoNum type="alphaUcPeriod"/>
            </a:pPr>
            <a:r>
              <a:rPr lang="en-US" sz="2000" dirty="0" err="1" smtClean="0"/>
              <a:t>Rp</a:t>
            </a:r>
            <a:r>
              <a:rPr lang="en-US" sz="2000" dirty="0" smtClean="0"/>
              <a:t> 5350 M		E. </a:t>
            </a:r>
            <a:r>
              <a:rPr lang="en-US" sz="2000" dirty="0" err="1" smtClean="0"/>
              <a:t>Rp</a:t>
            </a:r>
            <a:r>
              <a:rPr lang="en-US" sz="2000" dirty="0" smtClean="0"/>
              <a:t> 8300 M</a:t>
            </a:r>
          </a:p>
          <a:p>
            <a:pPr marL="284163" indent="-284163">
              <a:buAutoNum type="alphaUcPeriod"/>
            </a:pPr>
            <a:r>
              <a:rPr lang="en-US" sz="2000" dirty="0" err="1" smtClean="0"/>
              <a:t>Rp</a:t>
            </a:r>
            <a:r>
              <a:rPr lang="en-US" sz="2000" dirty="0" smtClean="0"/>
              <a:t> 7850 M</a:t>
            </a:r>
          </a:p>
        </p:txBody>
      </p:sp>
      <p:sp>
        <p:nvSpPr>
          <p:cNvPr id="6" name="Title 1"/>
          <p:cNvSpPr>
            <a:spLocks noGrp="1"/>
          </p:cNvSpPr>
          <p:nvPr>
            <p:ph type="title"/>
          </p:nvPr>
        </p:nvSpPr>
        <p:spPr>
          <a:xfrm>
            <a:off x="457200" y="76200"/>
            <a:ext cx="8229600" cy="457200"/>
          </a:xfrm>
        </p:spPr>
        <p:txBody>
          <a:bodyPr>
            <a:normAutofit fontScale="90000"/>
          </a:bodyPr>
          <a:lstStyle/>
          <a:p>
            <a:r>
              <a:rPr lang="en-US" dirty="0" err="1" smtClean="0">
                <a:solidFill>
                  <a:srgbClr val="FFFF00"/>
                </a:solidFill>
              </a:rPr>
              <a:t>Contoh</a:t>
            </a:r>
            <a:r>
              <a:rPr lang="en-US" dirty="0" smtClean="0">
                <a:solidFill>
                  <a:srgbClr val="FFFF00"/>
                </a:solidFill>
              </a:rPr>
              <a:t> </a:t>
            </a:r>
            <a:r>
              <a:rPr lang="en-US" dirty="0" err="1" smtClean="0">
                <a:solidFill>
                  <a:srgbClr val="FFFF00"/>
                </a:solidFill>
              </a:rPr>
              <a:t>Soal</a:t>
            </a:r>
            <a:endParaRPr lang="en-US" dirty="0">
              <a:solidFill>
                <a:srgbClr val="FFFF00"/>
              </a:solidFill>
            </a:endParaRPr>
          </a:p>
        </p:txBody>
      </p:sp>
      <p:sp>
        <p:nvSpPr>
          <p:cNvPr id="7" name="Rectangle 6"/>
          <p:cNvSpPr/>
          <p:nvPr/>
        </p:nvSpPr>
        <p:spPr>
          <a:xfrm>
            <a:off x="76200" y="685800"/>
            <a:ext cx="3886200" cy="472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r>
              <a:rPr lang="en-US" sz="2000" dirty="0" smtClean="0"/>
              <a:t>1. </a:t>
            </a:r>
            <a:r>
              <a:rPr lang="en-US" sz="2000" dirty="0" err="1" smtClean="0"/>
              <a:t>Produk</a:t>
            </a:r>
            <a:r>
              <a:rPr lang="en-US" sz="2000" dirty="0" smtClean="0"/>
              <a:t> </a:t>
            </a:r>
            <a:r>
              <a:rPr lang="en-US" sz="2000" dirty="0" err="1" smtClean="0"/>
              <a:t>domestik</a:t>
            </a:r>
            <a:r>
              <a:rPr lang="en-US" sz="2000" dirty="0" smtClean="0"/>
              <a:t> </a:t>
            </a:r>
            <a:r>
              <a:rPr lang="en-US" sz="2000" dirty="0" err="1" smtClean="0"/>
              <a:t>Bruto</a:t>
            </a:r>
            <a:r>
              <a:rPr lang="en-US" sz="2000" dirty="0" smtClean="0"/>
              <a:t> </a:t>
            </a:r>
            <a:r>
              <a:rPr lang="en-US" sz="2000" dirty="0" err="1" smtClean="0"/>
              <a:t>adalah</a:t>
            </a:r>
            <a:r>
              <a:rPr lang="en-US" sz="2000" dirty="0" smtClean="0"/>
              <a:t> </a:t>
            </a:r>
            <a:r>
              <a:rPr lang="en-US" sz="2000" dirty="0" err="1" smtClean="0"/>
              <a:t>nilai</a:t>
            </a:r>
            <a:r>
              <a:rPr lang="en-US" sz="2000" dirty="0" smtClean="0"/>
              <a:t> </a:t>
            </a:r>
            <a:r>
              <a:rPr lang="en-US" sz="2000" dirty="0" err="1" smtClean="0"/>
              <a:t>barang</a:t>
            </a:r>
            <a:r>
              <a:rPr lang="en-US" sz="2000" dirty="0" smtClean="0"/>
              <a:t> </a:t>
            </a:r>
            <a:r>
              <a:rPr lang="en-US" sz="2000" dirty="0" err="1" smtClean="0"/>
              <a:t>dan</a:t>
            </a:r>
            <a:r>
              <a:rPr lang="en-US" sz="2000" dirty="0" smtClean="0"/>
              <a:t> </a:t>
            </a:r>
            <a:r>
              <a:rPr lang="en-US" sz="2000" dirty="0" err="1" smtClean="0"/>
              <a:t>jasa</a:t>
            </a:r>
            <a:r>
              <a:rPr lang="en-US" sz="2000" dirty="0" smtClean="0"/>
              <a:t> yang </a:t>
            </a:r>
            <a:r>
              <a:rPr lang="en-US" sz="2000" dirty="0" err="1" smtClean="0"/>
              <a:t>dihasilkan</a:t>
            </a:r>
            <a:r>
              <a:rPr lang="en-US" sz="2000" dirty="0" smtClean="0"/>
              <a:t> </a:t>
            </a:r>
            <a:r>
              <a:rPr lang="en-US" sz="2000" dirty="0" err="1" smtClean="0"/>
              <a:t>oleh</a:t>
            </a:r>
            <a:r>
              <a:rPr lang="en-US" sz="2000" dirty="0" smtClean="0"/>
              <a:t>: </a:t>
            </a:r>
            <a:r>
              <a:rPr lang="en-US" sz="2000" dirty="0" smtClean="0">
                <a:solidFill>
                  <a:srgbClr val="FFFF00"/>
                </a:solidFill>
              </a:rPr>
              <a:t>(SNMPTN 2010)</a:t>
            </a:r>
          </a:p>
          <a:p>
            <a:pPr marL="342900" indent="-342900">
              <a:buAutoNum type="alphaUcPeriod"/>
            </a:pPr>
            <a:r>
              <a:rPr lang="en-US" sz="2000" dirty="0" err="1" smtClean="0"/>
              <a:t>Penduduk</a:t>
            </a:r>
            <a:r>
              <a:rPr lang="en-US" sz="2000" dirty="0" smtClean="0"/>
              <a:t> </a:t>
            </a:r>
            <a:r>
              <a:rPr lang="en-US" sz="2000" dirty="0" err="1" smtClean="0"/>
              <a:t>negara</a:t>
            </a:r>
            <a:r>
              <a:rPr lang="en-US" sz="2000" dirty="0" smtClean="0"/>
              <a:t> </a:t>
            </a:r>
            <a:r>
              <a:rPr lang="en-US" sz="2000" dirty="0" err="1" smtClean="0"/>
              <a:t>asing</a:t>
            </a:r>
            <a:r>
              <a:rPr lang="en-US" sz="2000" dirty="0" smtClean="0"/>
              <a:t> </a:t>
            </a:r>
            <a:r>
              <a:rPr lang="en-US" sz="2000" dirty="0" err="1" smtClean="0"/>
              <a:t>di</a:t>
            </a:r>
            <a:r>
              <a:rPr lang="en-US" sz="2000" dirty="0" smtClean="0"/>
              <a:t> </a:t>
            </a:r>
            <a:r>
              <a:rPr lang="en-US" sz="2000" dirty="0" err="1" smtClean="0"/>
              <a:t>suatu</a:t>
            </a:r>
            <a:r>
              <a:rPr lang="en-US" sz="2000" dirty="0" smtClean="0"/>
              <a:t> </a:t>
            </a:r>
            <a:r>
              <a:rPr lang="en-US" sz="2000" dirty="0" err="1" smtClean="0"/>
              <a:t>negara</a:t>
            </a:r>
            <a:endParaRPr lang="en-US" sz="2000" dirty="0" smtClean="0"/>
          </a:p>
          <a:p>
            <a:pPr marL="342900" indent="-342900">
              <a:buAutoNum type="alphaUcPeriod"/>
            </a:pPr>
            <a:r>
              <a:rPr lang="en-US" sz="2000" dirty="0" err="1" smtClean="0"/>
              <a:t>Penduduk</a:t>
            </a:r>
            <a:r>
              <a:rPr lang="en-US" sz="2000" dirty="0" smtClean="0"/>
              <a:t> </a:t>
            </a:r>
            <a:r>
              <a:rPr lang="en-US" sz="2000" dirty="0" err="1" smtClean="0"/>
              <a:t>suatu</a:t>
            </a:r>
            <a:r>
              <a:rPr lang="en-US" sz="2000" dirty="0" smtClean="0"/>
              <a:t> </a:t>
            </a:r>
            <a:r>
              <a:rPr lang="en-US" sz="2000" dirty="0" err="1" smtClean="0"/>
              <a:t>neagara</a:t>
            </a:r>
            <a:r>
              <a:rPr lang="en-US" sz="2000" dirty="0" smtClean="0"/>
              <a:t> </a:t>
            </a:r>
            <a:r>
              <a:rPr lang="en-US" sz="2000" dirty="0" err="1" smtClean="0"/>
              <a:t>di</a:t>
            </a:r>
            <a:r>
              <a:rPr lang="en-US" sz="2000" dirty="0" smtClean="0"/>
              <a:t> </a:t>
            </a:r>
            <a:r>
              <a:rPr lang="en-US" sz="2000" dirty="0" err="1" smtClean="0"/>
              <a:t>negaranya</a:t>
            </a:r>
            <a:r>
              <a:rPr lang="en-US" sz="2000" dirty="0" smtClean="0"/>
              <a:t> </a:t>
            </a:r>
            <a:r>
              <a:rPr lang="en-US" sz="2000" dirty="0" err="1" smtClean="0"/>
              <a:t>sendiri</a:t>
            </a:r>
            <a:endParaRPr lang="en-US" sz="2000" dirty="0" smtClean="0"/>
          </a:p>
          <a:p>
            <a:pPr marL="342900" indent="-342900">
              <a:buAutoNum type="alphaUcPeriod"/>
            </a:pPr>
            <a:r>
              <a:rPr lang="en-US" sz="2000" dirty="0" err="1" smtClean="0"/>
              <a:t>Penduduk</a:t>
            </a:r>
            <a:r>
              <a:rPr lang="en-US" sz="2000" dirty="0" smtClean="0"/>
              <a:t> </a:t>
            </a:r>
            <a:r>
              <a:rPr lang="en-US" sz="2000" dirty="0" err="1" smtClean="0"/>
              <a:t>suatu</a:t>
            </a:r>
            <a:r>
              <a:rPr lang="en-US" sz="2000" dirty="0" smtClean="0"/>
              <a:t> </a:t>
            </a:r>
            <a:r>
              <a:rPr lang="en-US" sz="2000" dirty="0" err="1" smtClean="0"/>
              <a:t>negara</a:t>
            </a:r>
            <a:r>
              <a:rPr lang="en-US" sz="2000" dirty="0" smtClean="0"/>
              <a:t> </a:t>
            </a:r>
            <a:r>
              <a:rPr lang="en-US" sz="2000" dirty="0" err="1" smtClean="0"/>
              <a:t>baik</a:t>
            </a:r>
            <a:r>
              <a:rPr lang="en-US" sz="2000" dirty="0" smtClean="0"/>
              <a:t> </a:t>
            </a:r>
            <a:r>
              <a:rPr lang="en-US" sz="2000" dirty="0" err="1" smtClean="0"/>
              <a:t>di</a:t>
            </a:r>
            <a:r>
              <a:rPr lang="en-US" sz="2000" dirty="0" smtClean="0"/>
              <a:t> </a:t>
            </a:r>
            <a:r>
              <a:rPr lang="en-US" sz="2000" dirty="0" err="1" smtClean="0"/>
              <a:t>negaranya</a:t>
            </a:r>
            <a:r>
              <a:rPr lang="en-US" sz="2000" dirty="0" smtClean="0"/>
              <a:t> </a:t>
            </a:r>
            <a:r>
              <a:rPr lang="en-US" sz="2000" dirty="0" err="1" smtClean="0"/>
              <a:t>maupun</a:t>
            </a:r>
            <a:r>
              <a:rPr lang="en-US" sz="2000" dirty="0" smtClean="0"/>
              <a:t> </a:t>
            </a:r>
            <a:r>
              <a:rPr lang="en-US" sz="2000" dirty="0" err="1" smtClean="0"/>
              <a:t>di</a:t>
            </a:r>
            <a:r>
              <a:rPr lang="en-US" sz="2000" dirty="0" smtClean="0"/>
              <a:t> </a:t>
            </a:r>
            <a:r>
              <a:rPr lang="en-US" sz="2000" dirty="0" err="1" smtClean="0"/>
              <a:t>negeri</a:t>
            </a:r>
            <a:r>
              <a:rPr lang="en-US" sz="2000" dirty="0" smtClean="0"/>
              <a:t> lain</a:t>
            </a:r>
          </a:p>
          <a:p>
            <a:pPr marL="342900" indent="-342900">
              <a:buAutoNum type="alphaUcPeriod"/>
            </a:pPr>
            <a:r>
              <a:rPr lang="en-US" sz="2000" dirty="0" err="1" smtClean="0"/>
              <a:t>Penduduk</a:t>
            </a:r>
            <a:r>
              <a:rPr lang="en-US" sz="2000" dirty="0" smtClean="0"/>
              <a:t> </a:t>
            </a:r>
            <a:r>
              <a:rPr lang="en-US" sz="2000" dirty="0" err="1" smtClean="0"/>
              <a:t>negara</a:t>
            </a:r>
            <a:r>
              <a:rPr lang="en-US" sz="2000" dirty="0" smtClean="0"/>
              <a:t> </a:t>
            </a:r>
            <a:r>
              <a:rPr lang="en-US" sz="2000" dirty="0" err="1" smtClean="0"/>
              <a:t>sendiri</a:t>
            </a:r>
            <a:r>
              <a:rPr lang="en-US" sz="2000" dirty="0" smtClean="0"/>
              <a:t> </a:t>
            </a:r>
            <a:r>
              <a:rPr lang="en-US" sz="2000" dirty="0" err="1" smtClean="0"/>
              <a:t>dan</a:t>
            </a:r>
            <a:r>
              <a:rPr lang="en-US" sz="2000" dirty="0" smtClean="0"/>
              <a:t> </a:t>
            </a:r>
            <a:r>
              <a:rPr lang="en-US" sz="2000" dirty="0" err="1" smtClean="0"/>
              <a:t>negara</a:t>
            </a:r>
            <a:r>
              <a:rPr lang="en-US" sz="2000" dirty="0" smtClean="0"/>
              <a:t> </a:t>
            </a:r>
            <a:r>
              <a:rPr lang="en-US" sz="2000" dirty="0" err="1" smtClean="0"/>
              <a:t>asing</a:t>
            </a:r>
            <a:endParaRPr lang="en-US" sz="2000" dirty="0" smtClean="0"/>
          </a:p>
          <a:p>
            <a:pPr marL="342900" indent="-342900">
              <a:buAutoNum type="alphaUcPeriod"/>
            </a:pPr>
            <a:r>
              <a:rPr lang="en-US" sz="2000" dirty="0" err="1" smtClean="0"/>
              <a:t>Penduduk</a:t>
            </a:r>
            <a:r>
              <a:rPr lang="en-US" sz="2000" dirty="0" smtClean="0"/>
              <a:t> </a:t>
            </a:r>
            <a:r>
              <a:rPr lang="en-US" sz="2000" dirty="0" err="1" smtClean="0"/>
              <a:t>negara</a:t>
            </a:r>
            <a:r>
              <a:rPr lang="en-US" sz="2000" dirty="0" smtClean="0"/>
              <a:t> </a:t>
            </a:r>
            <a:r>
              <a:rPr lang="en-US" sz="2000" dirty="0" err="1" smtClean="0"/>
              <a:t>sendiri</a:t>
            </a:r>
            <a:r>
              <a:rPr lang="en-US" sz="2000" dirty="0" smtClean="0"/>
              <a:t> </a:t>
            </a:r>
            <a:r>
              <a:rPr lang="en-US" sz="2000" dirty="0" err="1" smtClean="0"/>
              <a:t>dengan</a:t>
            </a:r>
            <a:r>
              <a:rPr lang="en-US" sz="2000" dirty="0" smtClean="0"/>
              <a:t> </a:t>
            </a:r>
            <a:r>
              <a:rPr lang="en-US" sz="2000" dirty="0" err="1" smtClean="0"/>
              <a:t>penduduk</a:t>
            </a:r>
            <a:r>
              <a:rPr lang="en-US" sz="2000" dirty="0" smtClean="0"/>
              <a:t> </a:t>
            </a:r>
            <a:r>
              <a:rPr lang="en-US" sz="2000" dirty="0" err="1" smtClean="0"/>
              <a:t>negara</a:t>
            </a:r>
            <a:r>
              <a:rPr lang="en-US" sz="2000" dirty="0" smtClean="0"/>
              <a:t> lain </a:t>
            </a:r>
            <a:r>
              <a:rPr lang="en-US" sz="2000" dirty="0" err="1" smtClean="0"/>
              <a:t>di</a:t>
            </a:r>
            <a:r>
              <a:rPr lang="en-US" sz="2000" dirty="0" smtClean="0"/>
              <a:t> </a:t>
            </a:r>
            <a:r>
              <a:rPr lang="en-US" sz="2000" dirty="0" err="1" smtClean="0"/>
              <a:t>negara</a:t>
            </a:r>
            <a:r>
              <a:rPr lang="en-US" sz="2000" dirty="0" smtClean="0"/>
              <a:t> </a:t>
            </a:r>
            <a:r>
              <a:rPr lang="en-US" sz="2000" dirty="0" err="1" smtClean="0"/>
              <a:t>tsb</a:t>
            </a:r>
            <a:r>
              <a:rPr lang="en-US" sz="2000" dirty="0" smtClean="0"/>
              <a:t> </a:t>
            </a:r>
          </a:p>
        </p:txBody>
      </p:sp>
      <p:sp>
        <p:nvSpPr>
          <p:cNvPr id="9" name="Action Button: Home 8">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914400" y="1371600"/>
            <a:ext cx="7315200" cy="3810000"/>
          </a:xfrm>
        </p:spPr>
        <p:txBody>
          <a:bodyPr>
            <a:noAutofit/>
          </a:bodyPr>
          <a:lstStyle/>
          <a:p>
            <a:pPr algn="l">
              <a:lnSpc>
                <a:spcPct val="80000"/>
              </a:lnSpc>
            </a:pPr>
            <a:r>
              <a:rPr lang="en-US" sz="2200" dirty="0">
                <a:solidFill>
                  <a:srgbClr val="00FFFF"/>
                </a:solidFill>
              </a:rPr>
              <a:t>PENDAPATAN (</a:t>
            </a:r>
            <a:r>
              <a:rPr lang="en-US" sz="2200" i="1" dirty="0">
                <a:solidFill>
                  <a:srgbClr val="00FFFF"/>
                </a:solidFill>
              </a:rPr>
              <a:t>INCOME</a:t>
            </a:r>
            <a:r>
              <a:rPr lang="en-US" sz="2200" dirty="0">
                <a:solidFill>
                  <a:srgbClr val="00FFFF"/>
                </a:solidFill>
              </a:rPr>
              <a:t>) </a:t>
            </a:r>
            <a:r>
              <a:rPr lang="en-US" sz="2200" dirty="0" err="1">
                <a:solidFill>
                  <a:srgbClr val="00FFFF"/>
                </a:solidFill>
              </a:rPr>
              <a:t>adalah</a:t>
            </a:r>
            <a:r>
              <a:rPr lang="en-US" sz="2200" dirty="0">
                <a:solidFill>
                  <a:srgbClr val="00FFFF"/>
                </a:solidFill>
              </a:rPr>
              <a:t> </a:t>
            </a:r>
            <a:r>
              <a:rPr lang="en-US" sz="2200" dirty="0" err="1">
                <a:solidFill>
                  <a:srgbClr val="00FFFF"/>
                </a:solidFill>
              </a:rPr>
              <a:t>jumlah</a:t>
            </a:r>
            <a:r>
              <a:rPr lang="en-US" sz="2200" dirty="0">
                <a:solidFill>
                  <a:srgbClr val="00FFFF"/>
                </a:solidFill>
              </a:rPr>
              <a:t> </a:t>
            </a:r>
            <a:r>
              <a:rPr lang="en-US" sz="2200" dirty="0" err="1">
                <a:solidFill>
                  <a:srgbClr val="00FFFF"/>
                </a:solidFill>
              </a:rPr>
              <a:t>balas</a:t>
            </a:r>
            <a:r>
              <a:rPr lang="en-US" sz="2200" dirty="0">
                <a:solidFill>
                  <a:srgbClr val="00FFFF"/>
                </a:solidFill>
              </a:rPr>
              <a:t> </a:t>
            </a:r>
            <a:r>
              <a:rPr lang="en-US" sz="2200" dirty="0" err="1">
                <a:solidFill>
                  <a:srgbClr val="00FFFF"/>
                </a:solidFill>
              </a:rPr>
              <a:t>jasa</a:t>
            </a:r>
            <a:r>
              <a:rPr lang="en-US" sz="2200" dirty="0">
                <a:solidFill>
                  <a:srgbClr val="00FFFF"/>
                </a:solidFill>
              </a:rPr>
              <a:t> yang </a:t>
            </a:r>
            <a:r>
              <a:rPr lang="en-US" sz="2200" dirty="0" err="1">
                <a:solidFill>
                  <a:srgbClr val="00FFFF"/>
                </a:solidFill>
              </a:rPr>
              <a:t>diterima</a:t>
            </a:r>
            <a:r>
              <a:rPr lang="en-US" sz="2200" dirty="0">
                <a:solidFill>
                  <a:srgbClr val="00FFFF"/>
                </a:solidFill>
              </a:rPr>
              <a:t> </a:t>
            </a:r>
            <a:r>
              <a:rPr lang="en-US" sz="2200" dirty="0" err="1">
                <a:solidFill>
                  <a:srgbClr val="00FFFF"/>
                </a:solidFill>
              </a:rPr>
              <a:t>pemilik</a:t>
            </a:r>
            <a:r>
              <a:rPr lang="en-US" sz="2200" dirty="0">
                <a:solidFill>
                  <a:srgbClr val="00FFFF"/>
                </a:solidFill>
              </a:rPr>
              <a:t> factor </a:t>
            </a:r>
            <a:r>
              <a:rPr lang="en-US" sz="2200" dirty="0" err="1">
                <a:solidFill>
                  <a:srgbClr val="00FFFF"/>
                </a:solidFill>
              </a:rPr>
              <a:t>produksi</a:t>
            </a:r>
            <a:r>
              <a:rPr lang="en-US" sz="2200" dirty="0">
                <a:solidFill>
                  <a:srgbClr val="00FFFF"/>
                </a:solidFill>
              </a:rPr>
              <a:t> </a:t>
            </a:r>
            <a:r>
              <a:rPr lang="en-US" sz="2200" dirty="0" err="1">
                <a:solidFill>
                  <a:srgbClr val="00FFFF"/>
                </a:solidFill>
              </a:rPr>
              <a:t>selama</a:t>
            </a:r>
            <a:r>
              <a:rPr lang="en-US" sz="2200" dirty="0">
                <a:solidFill>
                  <a:srgbClr val="00FFFF"/>
                </a:solidFill>
              </a:rPr>
              <a:t> 1 </a:t>
            </a:r>
            <a:r>
              <a:rPr lang="en-US" sz="2200" dirty="0" err="1">
                <a:solidFill>
                  <a:srgbClr val="00FFFF"/>
                </a:solidFill>
              </a:rPr>
              <a:t>tahun</a:t>
            </a:r>
            <a:r>
              <a:rPr lang="en-US" sz="2200" dirty="0">
                <a:solidFill>
                  <a:srgbClr val="00FFFF"/>
                </a:solidFill>
              </a:rPr>
              <a:t>. </a:t>
            </a:r>
          </a:p>
          <a:p>
            <a:pPr algn="r">
              <a:lnSpc>
                <a:spcPct val="80000"/>
              </a:lnSpc>
            </a:pPr>
            <a:r>
              <a:rPr lang="en-US" sz="2200" dirty="0" err="1">
                <a:solidFill>
                  <a:srgbClr val="00FFFF"/>
                </a:solidFill>
              </a:rPr>
              <a:t>Disimbolkan</a:t>
            </a:r>
            <a:r>
              <a:rPr lang="en-US" sz="2200" dirty="0">
                <a:solidFill>
                  <a:srgbClr val="00FFFF"/>
                </a:solidFill>
              </a:rPr>
              <a:t> </a:t>
            </a:r>
            <a:r>
              <a:rPr lang="en-US" sz="2200" dirty="0" err="1">
                <a:solidFill>
                  <a:srgbClr val="00FFFF"/>
                </a:solidFill>
              </a:rPr>
              <a:t>dengan</a:t>
            </a:r>
            <a:r>
              <a:rPr lang="en-US" sz="2200" dirty="0">
                <a:solidFill>
                  <a:srgbClr val="00FFFF"/>
                </a:solidFill>
              </a:rPr>
              <a:t> </a:t>
            </a:r>
            <a:r>
              <a:rPr lang="en-US" sz="2200" b="1" dirty="0">
                <a:solidFill>
                  <a:srgbClr val="00FFFF"/>
                </a:solidFill>
              </a:rPr>
              <a:t>Y</a:t>
            </a:r>
          </a:p>
          <a:p>
            <a:pPr algn="l">
              <a:lnSpc>
                <a:spcPct val="80000"/>
              </a:lnSpc>
            </a:pPr>
            <a:endParaRPr lang="en-US" sz="2200" dirty="0"/>
          </a:p>
          <a:p>
            <a:pPr algn="l">
              <a:lnSpc>
                <a:spcPct val="80000"/>
              </a:lnSpc>
            </a:pPr>
            <a:r>
              <a:rPr lang="en-US" sz="2200" dirty="0">
                <a:solidFill>
                  <a:srgbClr val="FFFF00"/>
                </a:solidFill>
              </a:rPr>
              <a:t>KONSUMSI (</a:t>
            </a:r>
            <a:r>
              <a:rPr lang="en-US" sz="2200" i="1" dirty="0">
                <a:solidFill>
                  <a:srgbClr val="FFFF00"/>
                </a:solidFill>
              </a:rPr>
              <a:t>CONSUMPTION</a:t>
            </a:r>
            <a:r>
              <a:rPr lang="en-US" sz="2200" dirty="0">
                <a:solidFill>
                  <a:srgbClr val="FFFF00"/>
                </a:solidFill>
              </a:rPr>
              <a:t>) </a:t>
            </a:r>
            <a:r>
              <a:rPr lang="en-US" sz="2200" dirty="0" err="1">
                <a:solidFill>
                  <a:srgbClr val="FFFF00"/>
                </a:solidFill>
              </a:rPr>
              <a:t>adalah</a:t>
            </a:r>
            <a:r>
              <a:rPr lang="en-US" sz="2200" dirty="0">
                <a:solidFill>
                  <a:srgbClr val="FFFF00"/>
                </a:solidFill>
              </a:rPr>
              <a:t> </a:t>
            </a:r>
            <a:r>
              <a:rPr lang="en-US" sz="2200" dirty="0" err="1">
                <a:solidFill>
                  <a:srgbClr val="FFFF00"/>
                </a:solidFill>
              </a:rPr>
              <a:t>bagian</a:t>
            </a:r>
            <a:r>
              <a:rPr lang="en-US" sz="2200" dirty="0">
                <a:solidFill>
                  <a:srgbClr val="FFFF00"/>
                </a:solidFill>
              </a:rPr>
              <a:t> </a:t>
            </a:r>
            <a:r>
              <a:rPr lang="en-US" sz="2200" dirty="0" err="1">
                <a:solidFill>
                  <a:srgbClr val="FFFF00"/>
                </a:solidFill>
              </a:rPr>
              <a:t>dari</a:t>
            </a:r>
            <a:r>
              <a:rPr lang="en-US" sz="2200" dirty="0">
                <a:solidFill>
                  <a:srgbClr val="FFFF00"/>
                </a:solidFill>
              </a:rPr>
              <a:t> </a:t>
            </a:r>
            <a:r>
              <a:rPr lang="en-US" sz="2200" dirty="0" err="1">
                <a:solidFill>
                  <a:srgbClr val="FFFF00"/>
                </a:solidFill>
              </a:rPr>
              <a:t>pendapatan</a:t>
            </a:r>
            <a:r>
              <a:rPr lang="en-US" sz="2200" dirty="0">
                <a:solidFill>
                  <a:srgbClr val="FFFF00"/>
                </a:solidFill>
              </a:rPr>
              <a:t> yang </a:t>
            </a:r>
            <a:r>
              <a:rPr lang="en-US" sz="2200" dirty="0" err="1">
                <a:solidFill>
                  <a:srgbClr val="FFFF00"/>
                </a:solidFill>
              </a:rPr>
              <a:t>dibelanjakan</a:t>
            </a:r>
            <a:endParaRPr lang="en-US" sz="2200" dirty="0">
              <a:solidFill>
                <a:srgbClr val="FFFF00"/>
              </a:solidFill>
            </a:endParaRPr>
          </a:p>
          <a:p>
            <a:pPr algn="r">
              <a:lnSpc>
                <a:spcPct val="80000"/>
              </a:lnSpc>
            </a:pPr>
            <a:r>
              <a:rPr lang="en-US" sz="2200" dirty="0" err="1">
                <a:solidFill>
                  <a:srgbClr val="FFFF00"/>
                </a:solidFill>
              </a:rPr>
              <a:t>Disimbolkan</a:t>
            </a:r>
            <a:r>
              <a:rPr lang="en-US" sz="2200" dirty="0">
                <a:solidFill>
                  <a:srgbClr val="FFFF00"/>
                </a:solidFill>
              </a:rPr>
              <a:t> </a:t>
            </a:r>
            <a:r>
              <a:rPr lang="en-US" sz="2200" dirty="0" err="1">
                <a:solidFill>
                  <a:srgbClr val="FFFF00"/>
                </a:solidFill>
              </a:rPr>
              <a:t>dengan</a:t>
            </a:r>
            <a:r>
              <a:rPr lang="en-US" sz="2200" dirty="0">
                <a:solidFill>
                  <a:srgbClr val="FFFF00"/>
                </a:solidFill>
              </a:rPr>
              <a:t> </a:t>
            </a:r>
            <a:r>
              <a:rPr lang="en-US" sz="2200" b="1" dirty="0">
                <a:solidFill>
                  <a:srgbClr val="FFFF00"/>
                </a:solidFill>
              </a:rPr>
              <a:t>C</a:t>
            </a:r>
          </a:p>
          <a:p>
            <a:pPr algn="l">
              <a:lnSpc>
                <a:spcPct val="80000"/>
              </a:lnSpc>
            </a:pPr>
            <a:endParaRPr lang="en-US" sz="2200" dirty="0">
              <a:solidFill>
                <a:srgbClr val="0000FF"/>
              </a:solidFill>
            </a:endParaRPr>
          </a:p>
          <a:p>
            <a:pPr algn="l">
              <a:lnSpc>
                <a:spcPct val="80000"/>
              </a:lnSpc>
            </a:pPr>
            <a:r>
              <a:rPr lang="en-US" sz="2200" dirty="0">
                <a:solidFill>
                  <a:srgbClr val="FF00FF"/>
                </a:solidFill>
              </a:rPr>
              <a:t>TABUNGAN (</a:t>
            </a:r>
            <a:r>
              <a:rPr lang="en-US" sz="2200" i="1" dirty="0">
                <a:solidFill>
                  <a:srgbClr val="FF00FF"/>
                </a:solidFill>
              </a:rPr>
              <a:t>SAVING</a:t>
            </a:r>
            <a:r>
              <a:rPr lang="en-US" sz="2200" dirty="0">
                <a:solidFill>
                  <a:srgbClr val="FF00FF"/>
                </a:solidFill>
              </a:rPr>
              <a:t>) </a:t>
            </a:r>
            <a:r>
              <a:rPr lang="en-US" sz="2200" dirty="0" err="1">
                <a:solidFill>
                  <a:srgbClr val="FF00FF"/>
                </a:solidFill>
              </a:rPr>
              <a:t>adalah</a:t>
            </a:r>
            <a:r>
              <a:rPr lang="en-US" sz="2200" dirty="0">
                <a:solidFill>
                  <a:srgbClr val="FF00FF"/>
                </a:solidFill>
              </a:rPr>
              <a:t> </a:t>
            </a:r>
            <a:r>
              <a:rPr lang="en-US" sz="2200" dirty="0" err="1">
                <a:solidFill>
                  <a:srgbClr val="FF00FF"/>
                </a:solidFill>
              </a:rPr>
              <a:t>bagian</a:t>
            </a:r>
            <a:r>
              <a:rPr lang="en-US" sz="2200" dirty="0">
                <a:solidFill>
                  <a:srgbClr val="FF00FF"/>
                </a:solidFill>
              </a:rPr>
              <a:t> </a:t>
            </a:r>
            <a:r>
              <a:rPr lang="en-US" sz="2200" dirty="0" err="1">
                <a:solidFill>
                  <a:srgbClr val="FF00FF"/>
                </a:solidFill>
              </a:rPr>
              <a:t>dari</a:t>
            </a:r>
            <a:r>
              <a:rPr lang="en-US" sz="2200" dirty="0">
                <a:solidFill>
                  <a:srgbClr val="FF00FF"/>
                </a:solidFill>
              </a:rPr>
              <a:t> </a:t>
            </a:r>
            <a:r>
              <a:rPr lang="en-US" sz="2200" dirty="0" err="1">
                <a:solidFill>
                  <a:srgbClr val="FF00FF"/>
                </a:solidFill>
              </a:rPr>
              <a:t>pendapatan</a:t>
            </a:r>
            <a:r>
              <a:rPr lang="en-US" sz="2200" dirty="0">
                <a:solidFill>
                  <a:srgbClr val="FF00FF"/>
                </a:solidFill>
              </a:rPr>
              <a:t> yang </a:t>
            </a:r>
            <a:r>
              <a:rPr lang="en-US" sz="2200" dirty="0" err="1">
                <a:solidFill>
                  <a:srgbClr val="FF00FF"/>
                </a:solidFill>
              </a:rPr>
              <a:t>disimpan</a:t>
            </a:r>
            <a:r>
              <a:rPr lang="en-US" sz="2200" dirty="0">
                <a:solidFill>
                  <a:srgbClr val="FF00FF"/>
                </a:solidFill>
              </a:rPr>
              <a:t> (</a:t>
            </a:r>
            <a:r>
              <a:rPr lang="en-US" sz="2200" dirty="0" err="1">
                <a:solidFill>
                  <a:srgbClr val="FF00FF"/>
                </a:solidFill>
              </a:rPr>
              <a:t>tidak</a:t>
            </a:r>
            <a:r>
              <a:rPr lang="en-US" sz="2200" dirty="0">
                <a:solidFill>
                  <a:srgbClr val="FF00FF"/>
                </a:solidFill>
              </a:rPr>
              <a:t> </a:t>
            </a:r>
            <a:r>
              <a:rPr lang="en-US" sz="2200" dirty="0" err="1">
                <a:solidFill>
                  <a:srgbClr val="FF00FF"/>
                </a:solidFill>
              </a:rPr>
              <a:t>dibelanjakan</a:t>
            </a:r>
            <a:r>
              <a:rPr lang="en-US" sz="2200" dirty="0">
                <a:solidFill>
                  <a:srgbClr val="FF00FF"/>
                </a:solidFill>
              </a:rPr>
              <a:t>)</a:t>
            </a:r>
          </a:p>
          <a:p>
            <a:pPr algn="r">
              <a:lnSpc>
                <a:spcPct val="80000"/>
              </a:lnSpc>
            </a:pPr>
            <a:r>
              <a:rPr lang="en-US" sz="2200" dirty="0" err="1">
                <a:solidFill>
                  <a:srgbClr val="FF00FF"/>
                </a:solidFill>
              </a:rPr>
              <a:t>Disimbolkan</a:t>
            </a:r>
            <a:r>
              <a:rPr lang="en-US" sz="2200" dirty="0">
                <a:solidFill>
                  <a:srgbClr val="FF00FF"/>
                </a:solidFill>
              </a:rPr>
              <a:t> </a:t>
            </a:r>
            <a:r>
              <a:rPr lang="en-US" sz="2200" dirty="0" err="1">
                <a:solidFill>
                  <a:srgbClr val="FF00FF"/>
                </a:solidFill>
              </a:rPr>
              <a:t>dengan</a:t>
            </a:r>
            <a:r>
              <a:rPr lang="en-US" sz="2200" dirty="0">
                <a:solidFill>
                  <a:srgbClr val="FF00FF"/>
                </a:solidFill>
              </a:rPr>
              <a:t> </a:t>
            </a:r>
            <a:r>
              <a:rPr lang="en-US" sz="2200" b="1" dirty="0">
                <a:solidFill>
                  <a:srgbClr val="FF00FF"/>
                </a:solidFill>
              </a:rPr>
              <a:t>S</a:t>
            </a:r>
          </a:p>
          <a:p>
            <a:pPr algn="l">
              <a:lnSpc>
                <a:spcPct val="80000"/>
              </a:lnSpc>
            </a:pPr>
            <a:endParaRPr lang="en-US" sz="2200" dirty="0">
              <a:solidFill>
                <a:srgbClr val="FF00FF"/>
              </a:solidFill>
            </a:endParaRPr>
          </a:p>
          <a:p>
            <a:pPr algn="l">
              <a:lnSpc>
                <a:spcPct val="80000"/>
              </a:lnSpc>
            </a:pPr>
            <a:r>
              <a:rPr lang="en-US" sz="2200" dirty="0">
                <a:solidFill>
                  <a:srgbClr val="FF3300"/>
                </a:solidFill>
              </a:rPr>
              <a:t>INVESTASI (</a:t>
            </a:r>
            <a:r>
              <a:rPr lang="en-US" sz="2200" i="1" dirty="0">
                <a:solidFill>
                  <a:srgbClr val="FF3300"/>
                </a:solidFill>
              </a:rPr>
              <a:t>INVESMENT</a:t>
            </a:r>
            <a:r>
              <a:rPr lang="en-US" sz="2200" dirty="0">
                <a:solidFill>
                  <a:srgbClr val="FF3300"/>
                </a:solidFill>
              </a:rPr>
              <a:t>) </a:t>
            </a:r>
            <a:r>
              <a:rPr lang="en-US" sz="2200" dirty="0" err="1">
                <a:solidFill>
                  <a:srgbClr val="FF3300"/>
                </a:solidFill>
              </a:rPr>
              <a:t>adalah</a:t>
            </a:r>
            <a:r>
              <a:rPr lang="en-US" sz="2200" dirty="0">
                <a:solidFill>
                  <a:srgbClr val="FF3300"/>
                </a:solidFill>
              </a:rPr>
              <a:t> </a:t>
            </a:r>
            <a:r>
              <a:rPr lang="en-US" sz="2200" dirty="0" err="1">
                <a:solidFill>
                  <a:srgbClr val="FF3300"/>
                </a:solidFill>
              </a:rPr>
              <a:t>bagian</a:t>
            </a:r>
            <a:r>
              <a:rPr lang="en-US" sz="2200" dirty="0">
                <a:solidFill>
                  <a:srgbClr val="FF3300"/>
                </a:solidFill>
              </a:rPr>
              <a:t> </a:t>
            </a:r>
            <a:r>
              <a:rPr lang="en-US" sz="2200" dirty="0" err="1">
                <a:solidFill>
                  <a:srgbClr val="FF3300"/>
                </a:solidFill>
              </a:rPr>
              <a:t>dari</a:t>
            </a:r>
            <a:r>
              <a:rPr lang="en-US" sz="2200" dirty="0">
                <a:solidFill>
                  <a:srgbClr val="FF3300"/>
                </a:solidFill>
              </a:rPr>
              <a:t> </a:t>
            </a:r>
            <a:r>
              <a:rPr lang="en-US" sz="2200" dirty="0" err="1">
                <a:solidFill>
                  <a:srgbClr val="FF3300"/>
                </a:solidFill>
              </a:rPr>
              <a:t>pendapatan</a:t>
            </a:r>
            <a:r>
              <a:rPr lang="en-US" sz="2200" dirty="0">
                <a:solidFill>
                  <a:srgbClr val="FF3300"/>
                </a:solidFill>
              </a:rPr>
              <a:t> </a:t>
            </a:r>
            <a:r>
              <a:rPr lang="en-US" sz="2200" dirty="0" err="1">
                <a:solidFill>
                  <a:srgbClr val="FF3300"/>
                </a:solidFill>
              </a:rPr>
              <a:t>perusahaan</a:t>
            </a:r>
            <a:r>
              <a:rPr lang="en-US" sz="2200" dirty="0">
                <a:solidFill>
                  <a:srgbClr val="FF3300"/>
                </a:solidFill>
              </a:rPr>
              <a:t> yang </a:t>
            </a:r>
            <a:r>
              <a:rPr lang="en-US" sz="2200" dirty="0" err="1">
                <a:solidFill>
                  <a:srgbClr val="FF3300"/>
                </a:solidFill>
              </a:rPr>
              <a:t>ditanamkan</a:t>
            </a:r>
            <a:r>
              <a:rPr lang="en-US" sz="2200" dirty="0">
                <a:solidFill>
                  <a:srgbClr val="FF3300"/>
                </a:solidFill>
              </a:rPr>
              <a:t> </a:t>
            </a:r>
            <a:r>
              <a:rPr lang="en-US" sz="2200" dirty="0" err="1">
                <a:solidFill>
                  <a:srgbClr val="FF3300"/>
                </a:solidFill>
              </a:rPr>
              <a:t>atau</a:t>
            </a:r>
            <a:r>
              <a:rPr lang="en-US" sz="2200" dirty="0">
                <a:solidFill>
                  <a:srgbClr val="FF3300"/>
                </a:solidFill>
              </a:rPr>
              <a:t> </a:t>
            </a:r>
            <a:r>
              <a:rPr lang="en-US" sz="2200" dirty="0" err="1">
                <a:solidFill>
                  <a:srgbClr val="FF3300"/>
                </a:solidFill>
              </a:rPr>
              <a:t>sebagai</a:t>
            </a:r>
            <a:r>
              <a:rPr lang="en-US" sz="2200" dirty="0">
                <a:solidFill>
                  <a:srgbClr val="FF3300"/>
                </a:solidFill>
              </a:rPr>
              <a:t> </a:t>
            </a:r>
            <a:r>
              <a:rPr lang="en-US" sz="2200" dirty="0" err="1">
                <a:solidFill>
                  <a:srgbClr val="FF3300"/>
                </a:solidFill>
              </a:rPr>
              <a:t>penambah</a:t>
            </a:r>
            <a:r>
              <a:rPr lang="en-US" sz="2200" dirty="0">
                <a:solidFill>
                  <a:srgbClr val="FF3300"/>
                </a:solidFill>
              </a:rPr>
              <a:t> modal </a:t>
            </a:r>
            <a:r>
              <a:rPr lang="en-US" sz="2200" dirty="0" err="1">
                <a:solidFill>
                  <a:srgbClr val="FF3300"/>
                </a:solidFill>
              </a:rPr>
              <a:t>kerja</a:t>
            </a:r>
            <a:r>
              <a:rPr lang="en-US" sz="2200" dirty="0">
                <a:solidFill>
                  <a:srgbClr val="FF3300"/>
                </a:solidFill>
              </a:rPr>
              <a:t>.</a:t>
            </a:r>
          </a:p>
          <a:p>
            <a:pPr algn="r">
              <a:lnSpc>
                <a:spcPct val="80000"/>
              </a:lnSpc>
            </a:pPr>
            <a:r>
              <a:rPr lang="en-US" sz="2200" dirty="0" err="1">
                <a:solidFill>
                  <a:srgbClr val="FF3300"/>
                </a:solidFill>
              </a:rPr>
              <a:t>Disimbolkan</a:t>
            </a:r>
            <a:r>
              <a:rPr lang="en-US" sz="2200" dirty="0">
                <a:solidFill>
                  <a:srgbClr val="FF3300"/>
                </a:solidFill>
              </a:rPr>
              <a:t> </a:t>
            </a:r>
            <a:r>
              <a:rPr lang="en-US" sz="2200" dirty="0" err="1">
                <a:solidFill>
                  <a:srgbClr val="FF3300"/>
                </a:solidFill>
              </a:rPr>
              <a:t>dengan</a:t>
            </a:r>
            <a:r>
              <a:rPr lang="en-US" sz="2200" dirty="0">
                <a:solidFill>
                  <a:srgbClr val="FF3300"/>
                </a:solidFill>
              </a:rPr>
              <a:t> </a:t>
            </a:r>
            <a:r>
              <a:rPr lang="en-US" sz="2200" b="1" dirty="0">
                <a:solidFill>
                  <a:srgbClr val="FF3300"/>
                </a:solidFill>
              </a:rPr>
              <a:t>I</a:t>
            </a:r>
          </a:p>
        </p:txBody>
      </p:sp>
      <p:pic>
        <p:nvPicPr>
          <p:cNvPr id="2053" name="Picture 5" descr="celengan"/>
          <p:cNvPicPr>
            <a:picLocks noChangeAspect="1" noChangeArrowheads="1"/>
          </p:cNvPicPr>
          <p:nvPr/>
        </p:nvPicPr>
        <p:blipFill>
          <a:blip r:embed="rId2"/>
          <a:srcRect/>
          <a:stretch>
            <a:fillRect/>
          </a:stretch>
        </p:blipFill>
        <p:spPr bwMode="auto">
          <a:xfrm>
            <a:off x="228600" y="76200"/>
            <a:ext cx="1181100" cy="1219200"/>
          </a:xfrm>
          <a:prstGeom prst="rect">
            <a:avLst/>
          </a:prstGeom>
          <a:noFill/>
        </p:spPr>
      </p:pic>
      <p:sp>
        <p:nvSpPr>
          <p:cNvPr id="5" name="Rectangle 2"/>
          <p:cNvSpPr txBox="1">
            <a:spLocks noChangeArrowheads="1"/>
          </p:cNvSpPr>
          <p:nvPr/>
        </p:nvSpPr>
        <p:spPr>
          <a:xfrm>
            <a:off x="1809750" y="228600"/>
            <a:ext cx="4438650" cy="762000"/>
          </a:xfrm>
          <a:prstGeom prst="rect">
            <a:avLst/>
          </a:prstGeom>
          <a:solidFill>
            <a:schemeClr val="accent2">
              <a:lumMod val="20000"/>
              <a:lumOff val="80000"/>
            </a:schemeClr>
          </a:solidFill>
          <a:ln w="38100">
            <a:gradFill>
              <a:gsLst>
                <a:gs pos="0">
                  <a:srgbClr val="FF3399"/>
                </a:gs>
                <a:gs pos="25000">
                  <a:srgbClr val="FF6633"/>
                </a:gs>
                <a:gs pos="50000">
                  <a:srgbClr val="FFFF00"/>
                </a:gs>
                <a:gs pos="75000">
                  <a:srgbClr val="01A78F"/>
                </a:gs>
                <a:gs pos="100000">
                  <a:srgbClr val="3366FF"/>
                </a:gs>
              </a:gsLst>
              <a:lin ang="5400000" scaled="0"/>
            </a:gradFill>
          </a:ln>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400" b="0" i="0" u="none" strike="noStrike" kern="1200" cap="none" spc="0" normalizeH="0" baseline="0" noProof="0" dirty="0" err="1" smtClean="0">
                <a:ln>
                  <a:noFill/>
                </a:ln>
                <a:solidFill>
                  <a:srgbClr val="FB5763"/>
                </a:solidFill>
                <a:effectLst/>
                <a:uLnTx/>
                <a:uFillTx/>
                <a:latin typeface="+mj-lt"/>
                <a:ea typeface="+mj-ea"/>
                <a:cs typeface="+mj-cs"/>
              </a:rPr>
              <a:t>Fungsi</a:t>
            </a:r>
            <a:r>
              <a:rPr kumimoji="0" lang="en-US" sz="3400" b="0" i="0" u="none" strike="noStrike" kern="1200" cap="none" spc="0" normalizeH="0" baseline="0" noProof="0" dirty="0" smtClean="0">
                <a:ln>
                  <a:noFill/>
                </a:ln>
                <a:solidFill>
                  <a:srgbClr val="FB5763"/>
                </a:solidFill>
                <a:effectLst/>
                <a:uLnTx/>
                <a:uFillTx/>
                <a:latin typeface="+mj-lt"/>
                <a:ea typeface="+mj-ea"/>
                <a:cs typeface="+mj-cs"/>
              </a:rPr>
              <a:t> </a:t>
            </a:r>
            <a:r>
              <a:rPr kumimoji="0" lang="en-US" sz="3400" b="0" i="0" u="none" strike="noStrike" kern="1200" cap="none" spc="0" normalizeH="0" baseline="0" noProof="0" dirty="0" err="1" smtClean="0">
                <a:ln>
                  <a:noFill/>
                </a:ln>
                <a:solidFill>
                  <a:srgbClr val="FB5763"/>
                </a:solidFill>
                <a:effectLst/>
                <a:uLnTx/>
                <a:uFillTx/>
                <a:latin typeface="+mj-lt"/>
                <a:ea typeface="+mj-ea"/>
                <a:cs typeface="+mj-cs"/>
              </a:rPr>
              <a:t>Konsumsi</a:t>
            </a:r>
            <a:r>
              <a:rPr kumimoji="0" lang="en-US" sz="3400" b="0" i="0" u="none" strike="noStrike" kern="1200" cap="none" spc="0" normalizeH="0" baseline="0" noProof="0" dirty="0" smtClean="0">
                <a:ln>
                  <a:noFill/>
                </a:ln>
                <a:solidFill>
                  <a:srgbClr val="FB5763"/>
                </a:solidFill>
                <a:effectLst/>
                <a:uLnTx/>
                <a:uFillTx/>
                <a:latin typeface="+mj-lt"/>
                <a:ea typeface="+mj-ea"/>
                <a:cs typeface="+mj-cs"/>
              </a:rPr>
              <a:t>, Tabungan </a:t>
            </a:r>
            <a:r>
              <a:rPr kumimoji="0" lang="en-US" sz="3400" b="0" i="0" u="none" strike="noStrike" kern="1200" cap="none" spc="0" normalizeH="0" baseline="0" noProof="0" dirty="0" err="1" smtClean="0">
                <a:ln>
                  <a:noFill/>
                </a:ln>
                <a:solidFill>
                  <a:srgbClr val="FB5763"/>
                </a:solidFill>
                <a:effectLst/>
                <a:uLnTx/>
                <a:uFillTx/>
                <a:latin typeface="+mj-lt"/>
                <a:ea typeface="+mj-ea"/>
                <a:cs typeface="+mj-cs"/>
              </a:rPr>
              <a:t>dan</a:t>
            </a:r>
            <a:r>
              <a:rPr kumimoji="0" lang="en-US" sz="3400" b="0" i="0" u="none" strike="noStrike" kern="1200" cap="none" spc="0" normalizeH="0" baseline="0" noProof="0" dirty="0" smtClean="0">
                <a:ln>
                  <a:noFill/>
                </a:ln>
                <a:solidFill>
                  <a:srgbClr val="FB5763"/>
                </a:solidFill>
                <a:effectLst/>
                <a:uLnTx/>
                <a:uFillTx/>
                <a:latin typeface="+mj-lt"/>
                <a:ea typeface="+mj-ea"/>
                <a:cs typeface="+mj-cs"/>
              </a:rPr>
              <a:t> </a:t>
            </a:r>
            <a:r>
              <a:rPr kumimoji="0" lang="en-US" sz="3400" b="0" i="0" u="none" strike="noStrike" kern="1200" cap="none" spc="0" normalizeH="0" baseline="0" noProof="0" dirty="0" err="1" smtClean="0">
                <a:ln>
                  <a:noFill/>
                </a:ln>
                <a:solidFill>
                  <a:srgbClr val="FB5763"/>
                </a:solidFill>
                <a:effectLst/>
                <a:uLnTx/>
                <a:uFillTx/>
                <a:latin typeface="+mj-lt"/>
                <a:ea typeface="+mj-ea"/>
                <a:cs typeface="+mj-cs"/>
              </a:rPr>
              <a:t>Investasi</a:t>
            </a:r>
            <a:endParaRPr kumimoji="0" lang="en-US" sz="3400" b="0" i="0" u="none" strike="noStrike" kern="1200" cap="none" spc="0" normalizeH="0" baseline="0" noProof="0" dirty="0">
              <a:ln>
                <a:noFill/>
              </a:ln>
              <a:solidFill>
                <a:srgbClr val="FB5763"/>
              </a:solidFill>
              <a:effectLst/>
              <a:uLnTx/>
              <a:uFillTx/>
              <a:latin typeface="+mj-lt"/>
              <a:ea typeface="+mj-ea"/>
              <a:cs typeface="+mj-cs"/>
            </a:endParaRPr>
          </a:p>
        </p:txBody>
      </p:sp>
      <p:sp>
        <p:nvSpPr>
          <p:cNvPr id="7" name="Horizontal Scroll 6"/>
          <p:cNvSpPr/>
          <p:nvPr/>
        </p:nvSpPr>
        <p:spPr>
          <a:xfrm>
            <a:off x="6553200" y="685800"/>
            <a:ext cx="2362200" cy="609600"/>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err="1" smtClean="0">
                <a:solidFill>
                  <a:srgbClr val="FFFF00"/>
                </a:solidFill>
              </a:rPr>
              <a:t>Pengertian</a:t>
            </a:r>
            <a:endParaRPr lang="en-US" sz="3200" dirty="0">
              <a:solidFill>
                <a:srgbClr val="FFFF00"/>
              </a:solidFill>
            </a:endParaRPr>
          </a:p>
        </p:txBody>
      </p:sp>
      <p:sp>
        <p:nvSpPr>
          <p:cNvPr id="6" name="Action Button: Home 5">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828800"/>
            <a:ext cx="8229600" cy="4525963"/>
          </a:xfrm>
        </p:spPr>
        <p:txBody>
          <a:bodyPr/>
          <a:lstStyle/>
          <a:p>
            <a:pPr algn="ctr">
              <a:buNone/>
            </a:pPr>
            <a:r>
              <a:rPr lang="en-US" dirty="0">
                <a:solidFill>
                  <a:schemeClr val="accent6"/>
                </a:solidFill>
              </a:rPr>
              <a:t>Y</a:t>
            </a:r>
            <a:r>
              <a:rPr lang="en-US" dirty="0">
                <a:solidFill>
                  <a:srgbClr val="FFFF00"/>
                </a:solidFill>
              </a:rPr>
              <a:t> = </a:t>
            </a:r>
            <a:r>
              <a:rPr lang="en-US" dirty="0">
                <a:solidFill>
                  <a:srgbClr val="11ED4B"/>
                </a:solidFill>
              </a:rPr>
              <a:t>C</a:t>
            </a:r>
            <a:r>
              <a:rPr lang="en-US" dirty="0">
                <a:solidFill>
                  <a:srgbClr val="FFFF00"/>
                </a:solidFill>
              </a:rPr>
              <a:t> + </a:t>
            </a:r>
            <a:r>
              <a:rPr lang="en-US" dirty="0" smtClean="0">
                <a:solidFill>
                  <a:srgbClr val="FF00FF"/>
                </a:solidFill>
              </a:rPr>
              <a:t>S</a:t>
            </a:r>
            <a:r>
              <a:rPr lang="en-US" dirty="0" smtClean="0">
                <a:solidFill>
                  <a:srgbClr val="FFFF00"/>
                </a:solidFill>
              </a:rPr>
              <a:t>         </a:t>
            </a:r>
            <a:r>
              <a:rPr lang="en-US" dirty="0" err="1" smtClean="0">
                <a:solidFill>
                  <a:srgbClr val="FFFF00"/>
                </a:solidFill>
              </a:rPr>
              <a:t>Atau</a:t>
            </a:r>
            <a:r>
              <a:rPr lang="en-US" dirty="0" smtClean="0">
                <a:solidFill>
                  <a:srgbClr val="FFFF00"/>
                </a:solidFill>
              </a:rPr>
              <a:t>           </a:t>
            </a:r>
            <a:r>
              <a:rPr lang="en-US" dirty="0" smtClean="0">
                <a:solidFill>
                  <a:schemeClr val="accent6"/>
                </a:solidFill>
              </a:rPr>
              <a:t>Y</a:t>
            </a:r>
            <a:r>
              <a:rPr lang="en-US" dirty="0" smtClean="0">
                <a:solidFill>
                  <a:srgbClr val="FFFF00"/>
                </a:solidFill>
              </a:rPr>
              <a:t> = </a:t>
            </a:r>
            <a:r>
              <a:rPr lang="en-US" dirty="0" smtClean="0">
                <a:solidFill>
                  <a:srgbClr val="11ED4B"/>
                </a:solidFill>
              </a:rPr>
              <a:t>C</a:t>
            </a:r>
            <a:r>
              <a:rPr lang="en-US" dirty="0" smtClean="0">
                <a:solidFill>
                  <a:srgbClr val="FFFF00"/>
                </a:solidFill>
              </a:rPr>
              <a:t> +</a:t>
            </a:r>
            <a:r>
              <a:rPr lang="en-US" dirty="0" smtClean="0">
                <a:solidFill>
                  <a:srgbClr val="00FFFF"/>
                </a:solidFill>
              </a:rPr>
              <a:t> I</a:t>
            </a:r>
            <a:endParaRPr lang="en-US" dirty="0">
              <a:solidFill>
                <a:srgbClr val="00FFFF"/>
              </a:solidFill>
            </a:endParaRPr>
          </a:p>
          <a:p>
            <a:pPr>
              <a:buNone/>
            </a:pPr>
            <a:endParaRPr lang="en-US" dirty="0">
              <a:solidFill>
                <a:srgbClr val="FFFF00"/>
              </a:solidFill>
            </a:endParaRPr>
          </a:p>
          <a:p>
            <a:pPr>
              <a:buNone/>
            </a:pPr>
            <a:r>
              <a:rPr lang="en-US" dirty="0" err="1" smtClean="0">
                <a:solidFill>
                  <a:srgbClr val="FFFF00"/>
                </a:solidFill>
              </a:rPr>
              <a:t>Keterangan</a:t>
            </a:r>
            <a:r>
              <a:rPr lang="en-US" dirty="0" smtClean="0">
                <a:solidFill>
                  <a:srgbClr val="FFFF00"/>
                </a:solidFill>
              </a:rPr>
              <a:t>:</a:t>
            </a:r>
          </a:p>
          <a:p>
            <a:pPr>
              <a:buNone/>
            </a:pPr>
            <a:r>
              <a:rPr lang="en-US" dirty="0" smtClean="0">
                <a:solidFill>
                  <a:schemeClr val="accent6"/>
                </a:solidFill>
              </a:rPr>
              <a:t>Y </a:t>
            </a:r>
            <a:r>
              <a:rPr lang="en-US" dirty="0">
                <a:solidFill>
                  <a:schemeClr val="accent6"/>
                </a:solidFill>
              </a:rPr>
              <a:t>= </a:t>
            </a:r>
            <a:r>
              <a:rPr lang="en-US" dirty="0" err="1">
                <a:solidFill>
                  <a:schemeClr val="accent6"/>
                </a:solidFill>
              </a:rPr>
              <a:t>Pendapatan</a:t>
            </a:r>
            <a:r>
              <a:rPr lang="en-US" dirty="0">
                <a:solidFill>
                  <a:schemeClr val="accent6"/>
                </a:solidFill>
              </a:rPr>
              <a:t> </a:t>
            </a:r>
            <a:r>
              <a:rPr lang="en-US" dirty="0" err="1">
                <a:solidFill>
                  <a:schemeClr val="accent6"/>
                </a:solidFill>
              </a:rPr>
              <a:t>Nasional</a:t>
            </a:r>
            <a:endParaRPr lang="en-US" dirty="0">
              <a:solidFill>
                <a:schemeClr val="accent6"/>
              </a:solidFill>
            </a:endParaRPr>
          </a:p>
          <a:p>
            <a:pPr>
              <a:buNone/>
            </a:pPr>
            <a:r>
              <a:rPr lang="en-US" dirty="0">
                <a:solidFill>
                  <a:srgbClr val="11ED4B"/>
                </a:solidFill>
              </a:rPr>
              <a:t>C = </a:t>
            </a:r>
            <a:r>
              <a:rPr lang="en-US" dirty="0" err="1">
                <a:solidFill>
                  <a:srgbClr val="11ED4B"/>
                </a:solidFill>
              </a:rPr>
              <a:t>Consumtion</a:t>
            </a:r>
            <a:r>
              <a:rPr lang="en-US" dirty="0">
                <a:solidFill>
                  <a:srgbClr val="11ED4B"/>
                </a:solidFill>
              </a:rPr>
              <a:t> (</a:t>
            </a:r>
            <a:r>
              <a:rPr lang="en-US" dirty="0" err="1">
                <a:solidFill>
                  <a:srgbClr val="11ED4B"/>
                </a:solidFill>
              </a:rPr>
              <a:t>konsumsi</a:t>
            </a:r>
            <a:r>
              <a:rPr lang="en-US" dirty="0">
                <a:solidFill>
                  <a:srgbClr val="11ED4B"/>
                </a:solidFill>
              </a:rPr>
              <a:t>)</a:t>
            </a:r>
          </a:p>
          <a:p>
            <a:pPr>
              <a:buNone/>
            </a:pPr>
            <a:r>
              <a:rPr lang="en-US" dirty="0">
                <a:solidFill>
                  <a:srgbClr val="FF00FF"/>
                </a:solidFill>
              </a:rPr>
              <a:t>S = Saving (</a:t>
            </a:r>
            <a:r>
              <a:rPr lang="en-US" dirty="0" err="1">
                <a:solidFill>
                  <a:srgbClr val="FF00FF"/>
                </a:solidFill>
              </a:rPr>
              <a:t>tabungan</a:t>
            </a:r>
            <a:r>
              <a:rPr lang="en-US" dirty="0">
                <a:solidFill>
                  <a:srgbClr val="FF00FF"/>
                </a:solidFill>
              </a:rPr>
              <a:t>)</a:t>
            </a:r>
          </a:p>
          <a:p>
            <a:pPr>
              <a:buNone/>
            </a:pPr>
            <a:r>
              <a:rPr lang="en-US" dirty="0">
                <a:solidFill>
                  <a:srgbClr val="00FFFF"/>
                </a:solidFill>
              </a:rPr>
              <a:t>I = Invest (</a:t>
            </a:r>
            <a:r>
              <a:rPr lang="en-US" dirty="0" err="1">
                <a:solidFill>
                  <a:srgbClr val="00FFFF"/>
                </a:solidFill>
              </a:rPr>
              <a:t>investasi</a:t>
            </a:r>
            <a:r>
              <a:rPr lang="en-US" dirty="0">
                <a:solidFill>
                  <a:srgbClr val="00FFFF"/>
                </a:solidFill>
              </a:rPr>
              <a:t>)</a:t>
            </a:r>
          </a:p>
        </p:txBody>
      </p:sp>
      <p:sp>
        <p:nvSpPr>
          <p:cNvPr id="6" name="Rectangle 2"/>
          <p:cNvSpPr txBox="1">
            <a:spLocks noChangeArrowheads="1"/>
          </p:cNvSpPr>
          <p:nvPr/>
        </p:nvSpPr>
        <p:spPr>
          <a:xfrm>
            <a:off x="2209800" y="609600"/>
            <a:ext cx="5029200" cy="762000"/>
          </a:xfrm>
          <a:prstGeom prst="rect">
            <a:avLst/>
          </a:prstGeom>
          <a:noFill/>
          <a:ln>
            <a:solidFill>
              <a:srgbClr val="CCFF33"/>
            </a:solidFill>
          </a:ln>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400" b="0" i="0" u="none" strike="noStrike" kern="1200" cap="none" spc="0" normalizeH="0" baseline="0" noProof="0" dirty="0" err="1" smtClean="0">
                <a:ln>
                  <a:noFill/>
                </a:ln>
                <a:solidFill>
                  <a:srgbClr val="00FFFF"/>
                </a:solidFill>
                <a:effectLst/>
                <a:uLnTx/>
                <a:uFillTx/>
                <a:latin typeface="+mj-lt"/>
                <a:ea typeface="+mj-ea"/>
                <a:cs typeface="+mj-cs"/>
              </a:rPr>
              <a:t>Hubungan</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pendapatan</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dengan</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konsumsi</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tabungan</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dan</a:t>
            </a:r>
            <a:r>
              <a:rPr kumimoji="0" lang="en-US" sz="3400" b="0" i="0" u="none" strike="noStrike" kern="1200" cap="none" spc="0" normalizeH="0" noProof="0" dirty="0" smtClean="0">
                <a:ln>
                  <a:noFill/>
                </a:ln>
                <a:solidFill>
                  <a:srgbClr val="00FFFF"/>
                </a:solidFill>
                <a:effectLst/>
                <a:uLnTx/>
                <a:uFillTx/>
                <a:latin typeface="+mj-lt"/>
                <a:ea typeface="+mj-ea"/>
                <a:cs typeface="+mj-cs"/>
              </a:rPr>
              <a:t> </a:t>
            </a:r>
            <a:r>
              <a:rPr kumimoji="0" lang="en-US" sz="3400" b="0" i="0" u="none" strike="noStrike" kern="1200" cap="none" spc="0" normalizeH="0" noProof="0" dirty="0" err="1" smtClean="0">
                <a:ln>
                  <a:noFill/>
                </a:ln>
                <a:solidFill>
                  <a:srgbClr val="00FFFF"/>
                </a:solidFill>
                <a:effectLst/>
                <a:uLnTx/>
                <a:uFillTx/>
                <a:latin typeface="+mj-lt"/>
                <a:ea typeface="+mj-ea"/>
                <a:cs typeface="+mj-cs"/>
              </a:rPr>
              <a:t>investasi</a:t>
            </a:r>
            <a:endParaRPr kumimoji="0" lang="en-US" sz="3400" b="0" i="0" u="none" strike="noStrike" kern="1200" cap="none" spc="0" normalizeH="0" baseline="0" noProof="0" dirty="0">
              <a:ln>
                <a:noFill/>
              </a:ln>
              <a:solidFill>
                <a:srgbClr val="00FFFF"/>
              </a:solidFill>
              <a:effectLst/>
              <a:uLnTx/>
              <a:uFillTx/>
              <a:latin typeface="+mj-lt"/>
              <a:ea typeface="+mj-ea"/>
              <a:cs typeface="+mj-cs"/>
            </a:endParaRPr>
          </a:p>
        </p:txBody>
      </p:sp>
      <p:sp>
        <p:nvSpPr>
          <p:cNvPr id="5" name="Rectangle 4"/>
          <p:cNvSpPr/>
          <p:nvPr/>
        </p:nvSpPr>
        <p:spPr>
          <a:xfrm>
            <a:off x="1676400" y="1676400"/>
            <a:ext cx="1752600" cy="914400"/>
          </a:xfrm>
          <a:prstGeom prst="rect">
            <a:avLst/>
          </a:prstGeom>
          <a:noFill/>
          <a:ln w="381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715000" y="1676400"/>
            <a:ext cx="1752600" cy="9144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81000" y="2971800"/>
            <a:ext cx="4953000" cy="3048000"/>
          </a:xfrm>
          <a:prstGeom prst="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228600" y="304800"/>
            <a:ext cx="3143272" cy="428628"/>
          </a:xfrm>
          <a:prstGeom prst="round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err="1" smtClean="0">
                <a:solidFill>
                  <a:srgbClr val="FFFF00"/>
                </a:solidFill>
              </a:rPr>
              <a:t>Jenis-jenis</a:t>
            </a:r>
            <a:r>
              <a:rPr lang="en-US" sz="2000" dirty="0" smtClean="0">
                <a:solidFill>
                  <a:srgbClr val="FFFF00"/>
                </a:solidFill>
              </a:rPr>
              <a:t> </a:t>
            </a:r>
            <a:r>
              <a:rPr lang="en-US" sz="2000" dirty="0" err="1" smtClean="0">
                <a:solidFill>
                  <a:srgbClr val="FFFF00"/>
                </a:solidFill>
              </a:rPr>
              <a:t>Kebutuhan</a:t>
            </a:r>
            <a:r>
              <a:rPr lang="en-US" sz="2000" dirty="0" smtClean="0">
                <a:solidFill>
                  <a:srgbClr val="FFFF00"/>
                </a:solidFill>
              </a:rPr>
              <a:t>:</a:t>
            </a:r>
            <a:endParaRPr lang="en-US" sz="2000" dirty="0">
              <a:solidFill>
                <a:srgbClr val="FFFF00"/>
              </a:solidFill>
            </a:endParaRPr>
          </a:p>
        </p:txBody>
      </p:sp>
      <p:sp>
        <p:nvSpPr>
          <p:cNvPr id="4" name="Rounded Rectangle 3"/>
          <p:cNvSpPr/>
          <p:nvPr/>
        </p:nvSpPr>
        <p:spPr>
          <a:xfrm>
            <a:off x="214282" y="1295400"/>
            <a:ext cx="2500330" cy="500066"/>
          </a:xfrm>
          <a:prstGeom prst="round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0000"/>
                </a:solidFill>
              </a:rPr>
              <a:t>Intesitasnya</a:t>
            </a:r>
            <a:endParaRPr lang="en-US" sz="2400" dirty="0">
              <a:solidFill>
                <a:srgbClr val="FF0000"/>
              </a:solidFill>
            </a:endParaRPr>
          </a:p>
        </p:txBody>
      </p:sp>
      <p:sp>
        <p:nvSpPr>
          <p:cNvPr id="5" name="Rounded Rectangle 4"/>
          <p:cNvSpPr/>
          <p:nvPr/>
        </p:nvSpPr>
        <p:spPr>
          <a:xfrm>
            <a:off x="228600" y="4800600"/>
            <a:ext cx="2500330" cy="500066"/>
          </a:xfrm>
          <a:prstGeom prst="round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00FF99"/>
                </a:solidFill>
              </a:rPr>
              <a:t>Subjeknya</a:t>
            </a:r>
            <a:endParaRPr lang="en-US" sz="2400" dirty="0">
              <a:solidFill>
                <a:srgbClr val="00FF99"/>
              </a:solidFill>
            </a:endParaRPr>
          </a:p>
        </p:txBody>
      </p:sp>
      <p:sp>
        <p:nvSpPr>
          <p:cNvPr id="6" name="Rounded Rectangle 5"/>
          <p:cNvSpPr/>
          <p:nvPr/>
        </p:nvSpPr>
        <p:spPr>
          <a:xfrm>
            <a:off x="214282" y="3962400"/>
            <a:ext cx="2500330" cy="500066"/>
          </a:xfrm>
          <a:prstGeom prst="round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C000"/>
                </a:solidFill>
              </a:rPr>
              <a:t>Sifatnya</a:t>
            </a:r>
            <a:endParaRPr lang="en-US" sz="2400" dirty="0">
              <a:solidFill>
                <a:srgbClr val="FFC000"/>
              </a:solidFill>
            </a:endParaRPr>
          </a:p>
        </p:txBody>
      </p:sp>
      <p:sp>
        <p:nvSpPr>
          <p:cNvPr id="7" name="Rounded Rectangle 6"/>
          <p:cNvSpPr/>
          <p:nvPr/>
        </p:nvSpPr>
        <p:spPr>
          <a:xfrm>
            <a:off x="214282" y="2743200"/>
            <a:ext cx="2500330" cy="500066"/>
          </a:xfrm>
          <a:prstGeom prst="round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smtClean="0">
                <a:solidFill>
                  <a:srgbClr val="FFFF00"/>
                </a:solidFill>
              </a:rPr>
              <a:t>Waktunya</a:t>
            </a:r>
            <a:endParaRPr lang="en-US" sz="2400" dirty="0">
              <a:solidFill>
                <a:srgbClr val="FFFF00"/>
              </a:solidFill>
            </a:endParaRPr>
          </a:p>
        </p:txBody>
      </p:sp>
      <p:sp>
        <p:nvSpPr>
          <p:cNvPr id="8" name="Rectangle 7"/>
          <p:cNvSpPr/>
          <p:nvPr/>
        </p:nvSpPr>
        <p:spPr>
          <a:xfrm>
            <a:off x="2743200" y="1066800"/>
            <a:ext cx="6324600" cy="1066800"/>
          </a:xfrm>
          <a:prstGeom prst="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sz="2100" dirty="0" smtClean="0">
                <a:solidFill>
                  <a:srgbClr val="FF0000"/>
                </a:solidFill>
              </a:rPr>
              <a:t>Primer=</a:t>
            </a:r>
            <a:r>
              <a:rPr lang="en-US" sz="2100" dirty="0" err="1" smtClean="0">
                <a:solidFill>
                  <a:srgbClr val="FF0000"/>
                </a:solidFill>
              </a:rPr>
              <a:t>Kebutuhan</a:t>
            </a:r>
            <a:r>
              <a:rPr lang="en-US" sz="2100" dirty="0" smtClean="0">
                <a:solidFill>
                  <a:srgbClr val="FF0000"/>
                </a:solidFill>
              </a:rPr>
              <a:t> yang </a:t>
            </a:r>
            <a:r>
              <a:rPr lang="en-US" sz="2100" dirty="0" err="1" smtClean="0">
                <a:solidFill>
                  <a:srgbClr val="FF0000"/>
                </a:solidFill>
              </a:rPr>
              <a:t>harus</a:t>
            </a:r>
            <a:r>
              <a:rPr lang="en-US" sz="2100" dirty="0" smtClean="0">
                <a:solidFill>
                  <a:srgbClr val="FF0000"/>
                </a:solidFill>
              </a:rPr>
              <a:t> </a:t>
            </a:r>
            <a:r>
              <a:rPr lang="en-US" sz="2100" dirty="0" err="1" smtClean="0">
                <a:solidFill>
                  <a:srgbClr val="FF0000"/>
                </a:solidFill>
              </a:rPr>
              <a:t>dipenuhi</a:t>
            </a:r>
            <a:r>
              <a:rPr lang="en-US" sz="2100" dirty="0" smtClean="0">
                <a:solidFill>
                  <a:srgbClr val="FF0000"/>
                </a:solidFill>
              </a:rPr>
              <a:t> (</a:t>
            </a:r>
            <a:r>
              <a:rPr lang="en-US" sz="2100" dirty="0" err="1" smtClean="0">
                <a:solidFill>
                  <a:srgbClr val="FF0000"/>
                </a:solidFill>
              </a:rPr>
              <a:t>pangan,dsb</a:t>
            </a:r>
            <a:r>
              <a:rPr lang="en-US" sz="2100" dirty="0" smtClean="0">
                <a:solidFill>
                  <a:srgbClr val="FF0000"/>
                </a:solidFill>
              </a:rPr>
              <a:t>)</a:t>
            </a:r>
          </a:p>
          <a:p>
            <a:r>
              <a:rPr lang="en-US" sz="2100" dirty="0" err="1" smtClean="0">
                <a:solidFill>
                  <a:srgbClr val="FFFF00"/>
                </a:solidFill>
              </a:rPr>
              <a:t>Sekunder</a:t>
            </a:r>
            <a:r>
              <a:rPr lang="en-US" sz="2100" dirty="0" smtClean="0">
                <a:solidFill>
                  <a:srgbClr val="FFFF00"/>
                </a:solidFill>
              </a:rPr>
              <a:t>=</a:t>
            </a:r>
            <a:r>
              <a:rPr lang="en-US" sz="2100" dirty="0" err="1" smtClean="0">
                <a:solidFill>
                  <a:srgbClr val="FFFF00"/>
                </a:solidFill>
              </a:rPr>
              <a:t>Pelengkap</a:t>
            </a:r>
            <a:r>
              <a:rPr lang="en-US" sz="2100" dirty="0" smtClean="0">
                <a:solidFill>
                  <a:srgbClr val="FFFF00"/>
                </a:solidFill>
              </a:rPr>
              <a:t> </a:t>
            </a:r>
            <a:r>
              <a:rPr lang="en-US" sz="2100" dirty="0" err="1" smtClean="0">
                <a:solidFill>
                  <a:srgbClr val="FFFF00"/>
                </a:solidFill>
              </a:rPr>
              <a:t>kebutuhan</a:t>
            </a:r>
            <a:r>
              <a:rPr lang="en-US" sz="2100" dirty="0" smtClean="0">
                <a:solidFill>
                  <a:srgbClr val="FFFF00"/>
                </a:solidFill>
              </a:rPr>
              <a:t> Primer (TV, </a:t>
            </a:r>
            <a:r>
              <a:rPr lang="en-US" sz="2100" dirty="0" err="1" smtClean="0">
                <a:solidFill>
                  <a:srgbClr val="FFFF00"/>
                </a:solidFill>
              </a:rPr>
              <a:t>Kulkas,dsb</a:t>
            </a:r>
            <a:r>
              <a:rPr lang="en-US" sz="2100" dirty="0" smtClean="0">
                <a:solidFill>
                  <a:srgbClr val="FFFF00"/>
                </a:solidFill>
              </a:rPr>
              <a:t>) </a:t>
            </a:r>
            <a:r>
              <a:rPr lang="en-US" sz="2100" dirty="0" err="1" smtClean="0">
                <a:solidFill>
                  <a:srgbClr val="92D050"/>
                </a:solidFill>
              </a:rPr>
              <a:t>Tersier</a:t>
            </a:r>
            <a:r>
              <a:rPr lang="en-US" sz="2100" dirty="0" smtClean="0">
                <a:solidFill>
                  <a:srgbClr val="92D050"/>
                </a:solidFill>
              </a:rPr>
              <a:t>=</a:t>
            </a:r>
            <a:r>
              <a:rPr lang="en-US" sz="2100" dirty="0" err="1" smtClean="0">
                <a:solidFill>
                  <a:srgbClr val="92D050"/>
                </a:solidFill>
              </a:rPr>
              <a:t>Kebutuhan</a:t>
            </a:r>
            <a:r>
              <a:rPr lang="en-US" sz="2100" dirty="0" smtClean="0">
                <a:solidFill>
                  <a:srgbClr val="92D050"/>
                </a:solidFill>
              </a:rPr>
              <a:t> </a:t>
            </a:r>
            <a:r>
              <a:rPr lang="en-US" sz="2100" dirty="0" err="1" smtClean="0">
                <a:solidFill>
                  <a:srgbClr val="92D050"/>
                </a:solidFill>
              </a:rPr>
              <a:t>mewah</a:t>
            </a:r>
            <a:r>
              <a:rPr lang="en-US" sz="2100" dirty="0" smtClean="0">
                <a:solidFill>
                  <a:srgbClr val="92D050"/>
                </a:solidFill>
              </a:rPr>
              <a:t> </a:t>
            </a:r>
            <a:r>
              <a:rPr lang="en-US" sz="2100" dirty="0" err="1" smtClean="0">
                <a:solidFill>
                  <a:srgbClr val="92D050"/>
                </a:solidFill>
              </a:rPr>
              <a:t>pelengkap</a:t>
            </a:r>
            <a:r>
              <a:rPr lang="en-US" sz="2100" dirty="0" smtClean="0">
                <a:solidFill>
                  <a:srgbClr val="92D050"/>
                </a:solidFill>
              </a:rPr>
              <a:t> (</a:t>
            </a:r>
            <a:r>
              <a:rPr lang="en-US" sz="2100" dirty="0" err="1" smtClean="0">
                <a:solidFill>
                  <a:srgbClr val="92D050"/>
                </a:solidFill>
              </a:rPr>
              <a:t>Mobil,dsb</a:t>
            </a:r>
            <a:r>
              <a:rPr lang="en-US" sz="2100" dirty="0" smtClean="0">
                <a:solidFill>
                  <a:srgbClr val="92D050"/>
                </a:solidFill>
              </a:rPr>
              <a:t>)</a:t>
            </a:r>
            <a:endParaRPr lang="en-US" sz="2100" dirty="0">
              <a:solidFill>
                <a:srgbClr val="92D050"/>
              </a:solidFill>
            </a:endParaRPr>
          </a:p>
        </p:txBody>
      </p:sp>
      <p:sp>
        <p:nvSpPr>
          <p:cNvPr id="9" name="Rectangle 8"/>
          <p:cNvSpPr/>
          <p:nvPr/>
        </p:nvSpPr>
        <p:spPr>
          <a:xfrm>
            <a:off x="2786050" y="2286000"/>
            <a:ext cx="6357950" cy="1400180"/>
          </a:xfrm>
          <a:prstGeom prst="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sz="2200" dirty="0" err="1" smtClean="0">
                <a:solidFill>
                  <a:srgbClr val="E0F60A"/>
                </a:solidFill>
              </a:rPr>
              <a:t>Sekarang</a:t>
            </a:r>
            <a:r>
              <a:rPr lang="en-US" sz="2200" dirty="0" smtClean="0">
                <a:solidFill>
                  <a:srgbClr val="E0F60A"/>
                </a:solidFill>
              </a:rPr>
              <a:t>=</a:t>
            </a:r>
            <a:r>
              <a:rPr lang="en-US" sz="2200" dirty="0" err="1" smtClean="0">
                <a:solidFill>
                  <a:srgbClr val="E0F60A"/>
                </a:solidFill>
              </a:rPr>
              <a:t>Kebutuhan</a:t>
            </a:r>
            <a:r>
              <a:rPr lang="en-US" sz="2200" dirty="0" smtClean="0">
                <a:solidFill>
                  <a:srgbClr val="E0F60A"/>
                </a:solidFill>
              </a:rPr>
              <a:t> yang </a:t>
            </a:r>
            <a:r>
              <a:rPr lang="en-US" sz="2200" dirty="0" err="1" smtClean="0">
                <a:solidFill>
                  <a:srgbClr val="E0F60A"/>
                </a:solidFill>
              </a:rPr>
              <a:t>tidak</a:t>
            </a:r>
            <a:r>
              <a:rPr lang="en-US" sz="2200" dirty="0" smtClean="0">
                <a:solidFill>
                  <a:srgbClr val="E0F60A"/>
                </a:solidFill>
              </a:rPr>
              <a:t> </a:t>
            </a:r>
            <a:r>
              <a:rPr lang="en-US" sz="2200" dirty="0" err="1" smtClean="0">
                <a:solidFill>
                  <a:srgbClr val="E0F60A"/>
                </a:solidFill>
              </a:rPr>
              <a:t>bisa</a:t>
            </a:r>
            <a:r>
              <a:rPr lang="en-US" sz="2200" dirty="0" smtClean="0">
                <a:solidFill>
                  <a:srgbClr val="E0F60A"/>
                </a:solidFill>
              </a:rPr>
              <a:t> </a:t>
            </a:r>
            <a:r>
              <a:rPr lang="en-US" sz="2200" dirty="0" err="1" smtClean="0">
                <a:solidFill>
                  <a:srgbClr val="E0F60A"/>
                </a:solidFill>
              </a:rPr>
              <a:t>ditunda</a:t>
            </a:r>
            <a:r>
              <a:rPr lang="en-US" sz="2200" dirty="0" smtClean="0">
                <a:solidFill>
                  <a:srgbClr val="E0F60A"/>
                </a:solidFill>
              </a:rPr>
              <a:t> </a:t>
            </a:r>
            <a:r>
              <a:rPr lang="en-US" sz="2200" dirty="0" err="1" smtClean="0">
                <a:solidFill>
                  <a:srgbClr val="E0F60A"/>
                </a:solidFill>
              </a:rPr>
              <a:t>pemenuhanya</a:t>
            </a:r>
            <a:r>
              <a:rPr lang="en-US" sz="2200" dirty="0" smtClean="0">
                <a:solidFill>
                  <a:srgbClr val="E0F60A"/>
                </a:solidFill>
              </a:rPr>
              <a:t>(</a:t>
            </a:r>
            <a:r>
              <a:rPr lang="en-US" sz="2200" dirty="0" err="1" smtClean="0">
                <a:solidFill>
                  <a:srgbClr val="E0F60A"/>
                </a:solidFill>
              </a:rPr>
              <a:t>Obat</a:t>
            </a:r>
            <a:r>
              <a:rPr lang="en-US" sz="2200" dirty="0" smtClean="0">
                <a:solidFill>
                  <a:srgbClr val="E0F60A"/>
                </a:solidFill>
              </a:rPr>
              <a:t> </a:t>
            </a:r>
            <a:r>
              <a:rPr lang="en-US" sz="2200" dirty="0" err="1" smtClean="0">
                <a:solidFill>
                  <a:srgbClr val="E0F60A"/>
                </a:solidFill>
              </a:rPr>
              <a:t>bagi</a:t>
            </a:r>
            <a:r>
              <a:rPr lang="en-US" sz="2200" dirty="0" smtClean="0">
                <a:solidFill>
                  <a:srgbClr val="E0F60A"/>
                </a:solidFill>
              </a:rPr>
              <a:t> yang </a:t>
            </a:r>
            <a:r>
              <a:rPr lang="en-US" sz="2200" dirty="0" err="1" smtClean="0">
                <a:solidFill>
                  <a:srgbClr val="E0F60A"/>
                </a:solidFill>
              </a:rPr>
              <a:t>sakit,dsb</a:t>
            </a:r>
            <a:r>
              <a:rPr lang="en-US" sz="2200" dirty="0" smtClean="0">
                <a:solidFill>
                  <a:srgbClr val="E0F60A"/>
                </a:solidFill>
              </a:rPr>
              <a:t>)</a:t>
            </a:r>
          </a:p>
          <a:p>
            <a:r>
              <a:rPr lang="en-US" sz="2200" dirty="0" smtClean="0">
                <a:solidFill>
                  <a:srgbClr val="0099CC"/>
                </a:solidFill>
              </a:rPr>
              <a:t>Yang </a:t>
            </a:r>
            <a:r>
              <a:rPr lang="en-US" sz="2200" dirty="0" err="1" smtClean="0">
                <a:solidFill>
                  <a:srgbClr val="0099CC"/>
                </a:solidFill>
              </a:rPr>
              <a:t>akan</a:t>
            </a:r>
            <a:r>
              <a:rPr lang="en-US" sz="2200" dirty="0" smtClean="0">
                <a:solidFill>
                  <a:srgbClr val="0099CC"/>
                </a:solidFill>
              </a:rPr>
              <a:t> </a:t>
            </a:r>
            <a:r>
              <a:rPr lang="en-US" sz="2200" dirty="0" err="1" smtClean="0">
                <a:solidFill>
                  <a:srgbClr val="0099CC"/>
                </a:solidFill>
              </a:rPr>
              <a:t>datang</a:t>
            </a:r>
            <a:r>
              <a:rPr lang="en-US" sz="2200" dirty="0" smtClean="0">
                <a:solidFill>
                  <a:srgbClr val="0099CC"/>
                </a:solidFill>
              </a:rPr>
              <a:t>=</a:t>
            </a:r>
            <a:r>
              <a:rPr lang="en-US" sz="2200" dirty="0" err="1" smtClean="0">
                <a:solidFill>
                  <a:srgbClr val="0099CC"/>
                </a:solidFill>
              </a:rPr>
              <a:t>kebutuhan</a:t>
            </a:r>
            <a:r>
              <a:rPr lang="en-US" sz="2200" dirty="0" smtClean="0">
                <a:solidFill>
                  <a:srgbClr val="0099CC"/>
                </a:solidFill>
              </a:rPr>
              <a:t> yang  </a:t>
            </a:r>
            <a:r>
              <a:rPr lang="en-US" sz="2200" dirty="0" err="1" smtClean="0">
                <a:solidFill>
                  <a:srgbClr val="0099CC"/>
                </a:solidFill>
              </a:rPr>
              <a:t>bisa</a:t>
            </a:r>
            <a:r>
              <a:rPr lang="en-US" sz="2200" dirty="0" smtClean="0">
                <a:solidFill>
                  <a:srgbClr val="0099CC"/>
                </a:solidFill>
              </a:rPr>
              <a:t> </a:t>
            </a:r>
            <a:r>
              <a:rPr lang="en-US" sz="2200" dirty="0" err="1" smtClean="0">
                <a:solidFill>
                  <a:srgbClr val="0099CC"/>
                </a:solidFill>
              </a:rPr>
              <a:t>muncul</a:t>
            </a:r>
            <a:r>
              <a:rPr lang="en-US" sz="2200" dirty="0" smtClean="0">
                <a:solidFill>
                  <a:srgbClr val="0099CC"/>
                </a:solidFill>
              </a:rPr>
              <a:t> </a:t>
            </a:r>
            <a:r>
              <a:rPr lang="en-US" sz="2200" dirty="0" err="1" smtClean="0">
                <a:solidFill>
                  <a:srgbClr val="0099CC"/>
                </a:solidFill>
              </a:rPr>
              <a:t>di</a:t>
            </a:r>
            <a:r>
              <a:rPr lang="en-US" sz="2200" dirty="0" smtClean="0">
                <a:solidFill>
                  <a:srgbClr val="0099CC"/>
                </a:solidFill>
              </a:rPr>
              <a:t> </a:t>
            </a:r>
            <a:r>
              <a:rPr lang="en-US" sz="2200" dirty="0" err="1" smtClean="0">
                <a:solidFill>
                  <a:srgbClr val="0099CC"/>
                </a:solidFill>
              </a:rPr>
              <a:t>kemudian</a:t>
            </a:r>
            <a:r>
              <a:rPr lang="en-US" sz="2200" dirty="0" smtClean="0">
                <a:solidFill>
                  <a:srgbClr val="0099CC"/>
                </a:solidFill>
              </a:rPr>
              <a:t> </a:t>
            </a:r>
            <a:r>
              <a:rPr lang="en-US" sz="2200" dirty="0" err="1" smtClean="0">
                <a:solidFill>
                  <a:srgbClr val="0099CC"/>
                </a:solidFill>
              </a:rPr>
              <a:t>hari</a:t>
            </a:r>
            <a:r>
              <a:rPr lang="en-US" sz="2200" dirty="0" smtClean="0">
                <a:solidFill>
                  <a:srgbClr val="0099CC"/>
                </a:solidFill>
              </a:rPr>
              <a:t>(</a:t>
            </a:r>
            <a:r>
              <a:rPr lang="en-US" sz="2200" dirty="0" err="1" smtClean="0">
                <a:solidFill>
                  <a:srgbClr val="0099CC"/>
                </a:solidFill>
              </a:rPr>
              <a:t>menabung</a:t>
            </a:r>
            <a:r>
              <a:rPr lang="en-US" sz="2200" dirty="0" smtClean="0">
                <a:solidFill>
                  <a:srgbClr val="0099CC"/>
                </a:solidFill>
              </a:rPr>
              <a:t>, </a:t>
            </a:r>
            <a:r>
              <a:rPr lang="en-US" sz="2200" dirty="0" err="1" smtClean="0">
                <a:solidFill>
                  <a:srgbClr val="0099CC"/>
                </a:solidFill>
              </a:rPr>
              <a:t>Asuransi,dsb</a:t>
            </a:r>
            <a:r>
              <a:rPr lang="en-US" sz="2200" dirty="0" smtClean="0">
                <a:solidFill>
                  <a:srgbClr val="0099CC"/>
                </a:solidFill>
              </a:rPr>
              <a:t>)</a:t>
            </a:r>
            <a:endParaRPr lang="en-US" sz="2200" dirty="0">
              <a:solidFill>
                <a:srgbClr val="0099CC"/>
              </a:solidFill>
            </a:endParaRPr>
          </a:p>
        </p:txBody>
      </p:sp>
      <p:sp>
        <p:nvSpPr>
          <p:cNvPr id="10" name="Rectangle 9"/>
          <p:cNvSpPr/>
          <p:nvPr/>
        </p:nvSpPr>
        <p:spPr>
          <a:xfrm>
            <a:off x="2786050" y="3786182"/>
            <a:ext cx="6309360" cy="785818"/>
          </a:xfrm>
          <a:prstGeom prst="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sz="2100" dirty="0" err="1" smtClean="0">
                <a:solidFill>
                  <a:srgbClr val="FFC000"/>
                </a:solidFill>
              </a:rPr>
              <a:t>Jasmani</a:t>
            </a:r>
            <a:r>
              <a:rPr lang="en-US" sz="2100" dirty="0" smtClean="0">
                <a:solidFill>
                  <a:srgbClr val="FFC000"/>
                </a:solidFill>
              </a:rPr>
              <a:t>=</a:t>
            </a:r>
            <a:r>
              <a:rPr lang="en-US" sz="2100" dirty="0" err="1" smtClean="0">
                <a:solidFill>
                  <a:srgbClr val="FFC000"/>
                </a:solidFill>
              </a:rPr>
              <a:t>kebutuhan</a:t>
            </a:r>
            <a:r>
              <a:rPr lang="en-US" sz="2100" dirty="0" smtClean="0">
                <a:solidFill>
                  <a:srgbClr val="FFC000"/>
                </a:solidFill>
              </a:rPr>
              <a:t> yang </a:t>
            </a:r>
            <a:r>
              <a:rPr lang="en-US" sz="2100" dirty="0" err="1" smtClean="0">
                <a:solidFill>
                  <a:srgbClr val="FFC000"/>
                </a:solidFill>
              </a:rPr>
              <a:t>melibatkan</a:t>
            </a:r>
            <a:r>
              <a:rPr lang="en-US" sz="2100" dirty="0" smtClean="0">
                <a:solidFill>
                  <a:srgbClr val="FFC000"/>
                </a:solidFill>
              </a:rPr>
              <a:t> </a:t>
            </a:r>
            <a:r>
              <a:rPr lang="en-US" sz="2100" dirty="0" err="1" smtClean="0">
                <a:solidFill>
                  <a:srgbClr val="FFC000"/>
                </a:solidFill>
              </a:rPr>
              <a:t>fisik</a:t>
            </a:r>
            <a:r>
              <a:rPr lang="en-US" sz="2100" dirty="0" smtClean="0">
                <a:solidFill>
                  <a:srgbClr val="FFC000"/>
                </a:solidFill>
              </a:rPr>
              <a:t> (</a:t>
            </a:r>
            <a:r>
              <a:rPr lang="en-US" sz="2100" dirty="0" err="1" smtClean="0">
                <a:solidFill>
                  <a:srgbClr val="FFC000"/>
                </a:solidFill>
              </a:rPr>
              <a:t>makan,dsb</a:t>
            </a:r>
            <a:r>
              <a:rPr lang="en-US" sz="2100" dirty="0" smtClean="0">
                <a:solidFill>
                  <a:srgbClr val="FFC000"/>
                </a:solidFill>
              </a:rPr>
              <a:t>)</a:t>
            </a:r>
          </a:p>
          <a:p>
            <a:r>
              <a:rPr lang="en-US" sz="2100" dirty="0" err="1" smtClean="0">
                <a:solidFill>
                  <a:srgbClr val="92D050"/>
                </a:solidFill>
              </a:rPr>
              <a:t>Rohani</a:t>
            </a:r>
            <a:r>
              <a:rPr lang="en-US" sz="2100" dirty="0" smtClean="0">
                <a:solidFill>
                  <a:srgbClr val="92D050"/>
                </a:solidFill>
              </a:rPr>
              <a:t>=</a:t>
            </a:r>
            <a:r>
              <a:rPr lang="en-US" sz="2100" dirty="0" err="1" smtClean="0">
                <a:solidFill>
                  <a:srgbClr val="92D050"/>
                </a:solidFill>
              </a:rPr>
              <a:t>kebutuhan</a:t>
            </a:r>
            <a:r>
              <a:rPr lang="en-US" sz="2100" dirty="0" smtClean="0">
                <a:solidFill>
                  <a:srgbClr val="92D050"/>
                </a:solidFill>
              </a:rPr>
              <a:t> yang </a:t>
            </a:r>
            <a:r>
              <a:rPr lang="en-US" sz="2100" dirty="0" err="1" smtClean="0">
                <a:solidFill>
                  <a:srgbClr val="92D050"/>
                </a:solidFill>
              </a:rPr>
              <a:t>melibatkan</a:t>
            </a:r>
            <a:r>
              <a:rPr lang="en-US" sz="2100" dirty="0" smtClean="0">
                <a:solidFill>
                  <a:srgbClr val="92D050"/>
                </a:solidFill>
              </a:rPr>
              <a:t> </a:t>
            </a:r>
            <a:r>
              <a:rPr lang="en-US" sz="2100" dirty="0" err="1" smtClean="0">
                <a:solidFill>
                  <a:srgbClr val="92D050"/>
                </a:solidFill>
              </a:rPr>
              <a:t>rohani</a:t>
            </a:r>
            <a:r>
              <a:rPr lang="en-US" sz="2100" dirty="0" smtClean="0">
                <a:solidFill>
                  <a:srgbClr val="92D050"/>
                </a:solidFill>
              </a:rPr>
              <a:t> (</a:t>
            </a:r>
            <a:r>
              <a:rPr lang="en-US" sz="2100" dirty="0" err="1" smtClean="0">
                <a:solidFill>
                  <a:srgbClr val="92D050"/>
                </a:solidFill>
              </a:rPr>
              <a:t>ibadah,dsb</a:t>
            </a:r>
            <a:r>
              <a:rPr lang="en-US" sz="2100" dirty="0" smtClean="0">
                <a:solidFill>
                  <a:srgbClr val="92D050"/>
                </a:solidFill>
              </a:rPr>
              <a:t>)</a:t>
            </a:r>
            <a:endParaRPr lang="en-US" sz="2100" dirty="0">
              <a:solidFill>
                <a:srgbClr val="92D050"/>
              </a:solidFill>
            </a:endParaRPr>
          </a:p>
        </p:txBody>
      </p:sp>
      <p:sp>
        <p:nvSpPr>
          <p:cNvPr id="11" name="Rectangle 10"/>
          <p:cNvSpPr/>
          <p:nvPr/>
        </p:nvSpPr>
        <p:spPr>
          <a:xfrm>
            <a:off x="2786050" y="4700582"/>
            <a:ext cx="6357950" cy="938218"/>
          </a:xfrm>
          <a:prstGeom prst="rect">
            <a:avLst/>
          </a:prstGeom>
          <a:noFill/>
          <a:ln w="28575">
            <a:solidFill>
              <a:srgbClr val="00B0F0"/>
            </a:solidFill>
          </a:ln>
        </p:spPr>
        <p:style>
          <a:lnRef idx="0">
            <a:schemeClr val="accent1"/>
          </a:lnRef>
          <a:fillRef idx="3">
            <a:schemeClr val="accent1"/>
          </a:fillRef>
          <a:effectRef idx="3">
            <a:schemeClr val="accent1"/>
          </a:effectRef>
          <a:fontRef idx="minor">
            <a:schemeClr val="lt1"/>
          </a:fontRef>
        </p:style>
        <p:txBody>
          <a:bodyPr rtlCol="0" anchor="t" anchorCtr="0"/>
          <a:lstStyle/>
          <a:p>
            <a:r>
              <a:rPr lang="en-US" sz="2200" dirty="0" err="1" smtClean="0">
                <a:solidFill>
                  <a:schemeClr val="accent2">
                    <a:lumMod val="20000"/>
                    <a:lumOff val="80000"/>
                  </a:schemeClr>
                </a:solidFill>
              </a:rPr>
              <a:t>Individu</a:t>
            </a:r>
            <a:r>
              <a:rPr lang="en-US" sz="2200" dirty="0" smtClean="0">
                <a:solidFill>
                  <a:schemeClr val="accent2">
                    <a:lumMod val="20000"/>
                    <a:lumOff val="80000"/>
                  </a:schemeClr>
                </a:solidFill>
              </a:rPr>
              <a:t>=</a:t>
            </a:r>
            <a:r>
              <a:rPr lang="en-US" sz="2200" dirty="0" err="1" smtClean="0">
                <a:solidFill>
                  <a:schemeClr val="accent2">
                    <a:lumMod val="20000"/>
                    <a:lumOff val="80000"/>
                  </a:schemeClr>
                </a:solidFill>
              </a:rPr>
              <a:t>kebutuhan</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untuk</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pribadi</a:t>
            </a:r>
            <a:r>
              <a:rPr lang="en-US" sz="2200" dirty="0" smtClean="0">
                <a:solidFill>
                  <a:schemeClr val="accent2">
                    <a:lumMod val="20000"/>
                    <a:lumOff val="80000"/>
                  </a:schemeClr>
                </a:solidFill>
              </a:rPr>
              <a:t> (</a:t>
            </a:r>
            <a:r>
              <a:rPr lang="en-US" sz="2200" dirty="0" err="1" smtClean="0">
                <a:solidFill>
                  <a:schemeClr val="accent2">
                    <a:lumMod val="20000"/>
                    <a:lumOff val="80000"/>
                  </a:schemeClr>
                </a:solidFill>
              </a:rPr>
              <a:t>pulpen,buku,dsb</a:t>
            </a:r>
            <a:r>
              <a:rPr lang="en-US" sz="2200" dirty="0" smtClean="0">
                <a:solidFill>
                  <a:schemeClr val="accent2">
                    <a:lumMod val="20000"/>
                    <a:lumOff val="80000"/>
                  </a:schemeClr>
                </a:solidFill>
              </a:rPr>
              <a:t>)</a:t>
            </a:r>
          </a:p>
          <a:p>
            <a:r>
              <a:rPr lang="en-US" sz="2200" dirty="0" err="1" smtClean="0">
                <a:solidFill>
                  <a:schemeClr val="accent5">
                    <a:lumMod val="75000"/>
                  </a:schemeClr>
                </a:solidFill>
              </a:rPr>
              <a:t>Kolektif</a:t>
            </a:r>
            <a:r>
              <a:rPr lang="en-US" sz="2200" dirty="0" smtClean="0">
                <a:solidFill>
                  <a:schemeClr val="accent5">
                    <a:lumMod val="75000"/>
                  </a:schemeClr>
                </a:solidFill>
              </a:rPr>
              <a:t>=</a:t>
            </a:r>
            <a:r>
              <a:rPr lang="en-US" sz="2200" dirty="0" err="1" smtClean="0">
                <a:solidFill>
                  <a:schemeClr val="accent5">
                    <a:lumMod val="75000"/>
                  </a:schemeClr>
                </a:solidFill>
              </a:rPr>
              <a:t>kebutuhan</a:t>
            </a:r>
            <a:r>
              <a:rPr lang="en-US" sz="2200" dirty="0" smtClean="0">
                <a:solidFill>
                  <a:schemeClr val="accent5">
                    <a:lumMod val="75000"/>
                  </a:schemeClr>
                </a:solidFill>
              </a:rPr>
              <a:t> </a:t>
            </a:r>
            <a:r>
              <a:rPr lang="en-US" sz="2200" dirty="0" err="1" smtClean="0">
                <a:solidFill>
                  <a:schemeClr val="accent5">
                    <a:lumMod val="75000"/>
                  </a:schemeClr>
                </a:solidFill>
              </a:rPr>
              <a:t>untuk</a:t>
            </a:r>
            <a:r>
              <a:rPr lang="en-US" sz="2200" dirty="0" smtClean="0">
                <a:solidFill>
                  <a:schemeClr val="accent5">
                    <a:lumMod val="75000"/>
                  </a:schemeClr>
                </a:solidFill>
              </a:rPr>
              <a:t> </a:t>
            </a:r>
            <a:r>
              <a:rPr lang="en-US" sz="2200" dirty="0" err="1" smtClean="0">
                <a:solidFill>
                  <a:schemeClr val="accent5">
                    <a:lumMod val="75000"/>
                  </a:schemeClr>
                </a:solidFill>
              </a:rPr>
              <a:t>orang</a:t>
            </a:r>
            <a:r>
              <a:rPr lang="en-US" sz="2200" dirty="0" smtClean="0">
                <a:solidFill>
                  <a:schemeClr val="accent5">
                    <a:lumMod val="75000"/>
                  </a:schemeClr>
                </a:solidFill>
              </a:rPr>
              <a:t> </a:t>
            </a:r>
            <a:r>
              <a:rPr lang="en-US" sz="2200" dirty="0" err="1" smtClean="0">
                <a:solidFill>
                  <a:schemeClr val="accent5">
                    <a:lumMod val="75000"/>
                  </a:schemeClr>
                </a:solidFill>
              </a:rPr>
              <a:t>banyak</a:t>
            </a:r>
            <a:r>
              <a:rPr lang="en-US" sz="2200" dirty="0" smtClean="0">
                <a:solidFill>
                  <a:schemeClr val="accent5">
                    <a:lumMod val="75000"/>
                  </a:schemeClr>
                </a:solidFill>
              </a:rPr>
              <a:t> (</a:t>
            </a:r>
            <a:r>
              <a:rPr lang="en-US" sz="2200" dirty="0" err="1" smtClean="0">
                <a:solidFill>
                  <a:schemeClr val="accent5">
                    <a:lumMod val="75000"/>
                  </a:schemeClr>
                </a:solidFill>
              </a:rPr>
              <a:t>jalan</a:t>
            </a:r>
            <a:r>
              <a:rPr lang="en-US" sz="2200" dirty="0" smtClean="0">
                <a:solidFill>
                  <a:schemeClr val="accent5">
                    <a:lumMod val="75000"/>
                  </a:schemeClr>
                </a:solidFill>
              </a:rPr>
              <a:t> </a:t>
            </a:r>
            <a:r>
              <a:rPr lang="en-US" sz="2200" dirty="0" err="1" smtClean="0">
                <a:solidFill>
                  <a:schemeClr val="accent5">
                    <a:lumMod val="75000"/>
                  </a:schemeClr>
                </a:solidFill>
              </a:rPr>
              <a:t>tol,dsb</a:t>
            </a:r>
            <a:r>
              <a:rPr lang="en-US" sz="2200" dirty="0" smtClean="0">
                <a:solidFill>
                  <a:schemeClr val="accent5">
                    <a:lumMod val="75000"/>
                  </a:schemeClr>
                </a:solidFill>
              </a:rPr>
              <a:t>)</a:t>
            </a:r>
            <a:endParaRPr lang="en-US" sz="2200" dirty="0">
              <a:solidFill>
                <a:schemeClr val="accent5">
                  <a:lumMod val="75000"/>
                </a:schemeClr>
              </a:solidFill>
            </a:endParaRPr>
          </a:p>
        </p:txBody>
      </p:sp>
      <p:sp>
        <p:nvSpPr>
          <p:cNvPr id="12" name="Action Button: Home 11">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ln w="57150">
            <a:solidFill>
              <a:srgbClr val="00FFFF"/>
            </a:solidFill>
            <a:prstDash val="dashDot"/>
          </a:ln>
        </p:spPr>
        <p:txBody>
          <a:bodyPr>
            <a:normAutofit fontScale="90000"/>
          </a:bodyPr>
          <a:lstStyle/>
          <a:p>
            <a:r>
              <a:rPr lang="en-US" sz="2800" dirty="0" err="1">
                <a:solidFill>
                  <a:srgbClr val="FFFF00"/>
                </a:solidFill>
              </a:rPr>
              <a:t>Apabila</a:t>
            </a:r>
            <a:r>
              <a:rPr lang="en-US" sz="2800" dirty="0">
                <a:solidFill>
                  <a:srgbClr val="FFFF00"/>
                </a:solidFill>
              </a:rPr>
              <a:t> </a:t>
            </a:r>
            <a:r>
              <a:rPr lang="en-US" sz="2800" dirty="0" err="1">
                <a:solidFill>
                  <a:srgbClr val="FFFF00"/>
                </a:solidFill>
              </a:rPr>
              <a:t>pendapatan</a:t>
            </a:r>
            <a:r>
              <a:rPr lang="en-US" sz="2800" dirty="0">
                <a:solidFill>
                  <a:srgbClr val="FFFF00"/>
                </a:solidFill>
              </a:rPr>
              <a:t> </a:t>
            </a:r>
            <a:r>
              <a:rPr lang="en-US" sz="2800" dirty="0" err="1">
                <a:solidFill>
                  <a:srgbClr val="FFFF00"/>
                </a:solidFill>
              </a:rPr>
              <a:t>berubah</a:t>
            </a:r>
            <a:r>
              <a:rPr lang="en-US" sz="2800" dirty="0">
                <a:solidFill>
                  <a:srgbClr val="FFFF00"/>
                </a:solidFill>
              </a:rPr>
              <a:t>, </a:t>
            </a:r>
            <a:r>
              <a:rPr lang="en-US" sz="2800" dirty="0" err="1">
                <a:solidFill>
                  <a:srgbClr val="FFFF00"/>
                </a:solidFill>
              </a:rPr>
              <a:t>maka</a:t>
            </a:r>
            <a:r>
              <a:rPr lang="en-US" sz="2800" dirty="0">
                <a:solidFill>
                  <a:srgbClr val="FFFF00"/>
                </a:solidFill>
              </a:rPr>
              <a:t> </a:t>
            </a:r>
            <a:r>
              <a:rPr lang="en-US" sz="2800" dirty="0" err="1">
                <a:solidFill>
                  <a:srgbClr val="FFFF00"/>
                </a:solidFill>
              </a:rPr>
              <a:t>perubahan</a:t>
            </a:r>
            <a:r>
              <a:rPr lang="en-US" sz="2800" dirty="0">
                <a:solidFill>
                  <a:srgbClr val="FFFF00"/>
                </a:solidFill>
              </a:rPr>
              <a:t> </a:t>
            </a:r>
            <a:r>
              <a:rPr lang="en-US" sz="2800" dirty="0" err="1">
                <a:solidFill>
                  <a:srgbClr val="FFFF00"/>
                </a:solidFill>
              </a:rPr>
              <a:t>tersebut</a:t>
            </a:r>
            <a:r>
              <a:rPr lang="en-US" sz="2800" dirty="0">
                <a:solidFill>
                  <a:srgbClr val="FFFF00"/>
                </a:solidFill>
              </a:rPr>
              <a:t> </a:t>
            </a:r>
            <a:r>
              <a:rPr lang="en-US" sz="2800" dirty="0" err="1" smtClean="0">
                <a:solidFill>
                  <a:srgbClr val="FFFF00"/>
                </a:solidFill>
              </a:rPr>
              <a:t>akan</a:t>
            </a:r>
            <a:r>
              <a:rPr lang="en-US" sz="2800" dirty="0" smtClean="0">
                <a:solidFill>
                  <a:srgbClr val="FFFF00"/>
                </a:solidFill>
              </a:rPr>
              <a:t/>
            </a:r>
            <a:br>
              <a:rPr lang="en-US" sz="2800" dirty="0" smtClean="0">
                <a:solidFill>
                  <a:srgbClr val="FFFF00"/>
                </a:solidFill>
              </a:rPr>
            </a:br>
            <a:r>
              <a:rPr lang="en-US" sz="2800" dirty="0" err="1" smtClean="0">
                <a:solidFill>
                  <a:srgbClr val="FFFF00"/>
                </a:solidFill>
              </a:rPr>
              <a:t>berpengaruh</a:t>
            </a:r>
            <a:r>
              <a:rPr lang="en-US" sz="2800" dirty="0" smtClean="0">
                <a:solidFill>
                  <a:srgbClr val="FFFF00"/>
                </a:solidFill>
              </a:rPr>
              <a:t> </a:t>
            </a:r>
            <a:r>
              <a:rPr lang="en-US" sz="2800" dirty="0" err="1">
                <a:solidFill>
                  <a:srgbClr val="FFFF00"/>
                </a:solidFill>
              </a:rPr>
              <a:t>terhadap</a:t>
            </a:r>
            <a:r>
              <a:rPr lang="en-US" sz="2800" dirty="0">
                <a:solidFill>
                  <a:srgbClr val="FFFF00"/>
                </a:solidFill>
              </a:rPr>
              <a:t> </a:t>
            </a:r>
            <a:r>
              <a:rPr lang="en-US" sz="2800" dirty="0" err="1" smtClean="0">
                <a:solidFill>
                  <a:srgbClr val="FFFF00"/>
                </a:solidFill>
              </a:rPr>
              <a:t>konsumsi</a:t>
            </a:r>
            <a:r>
              <a:rPr lang="en-US" sz="2800" dirty="0" smtClean="0">
                <a:solidFill>
                  <a:srgbClr val="FFFF00"/>
                </a:solidFill>
              </a:rPr>
              <a:t> </a:t>
            </a:r>
            <a:r>
              <a:rPr lang="en-US" sz="2800" dirty="0" err="1">
                <a:solidFill>
                  <a:srgbClr val="FFFF00"/>
                </a:solidFill>
              </a:rPr>
              <a:t>dan</a:t>
            </a:r>
            <a:r>
              <a:rPr lang="en-US" sz="2800" dirty="0">
                <a:solidFill>
                  <a:srgbClr val="FFFF00"/>
                </a:solidFill>
              </a:rPr>
              <a:t> </a:t>
            </a:r>
            <a:r>
              <a:rPr lang="en-US" sz="2800" dirty="0" err="1">
                <a:solidFill>
                  <a:srgbClr val="FFFF00"/>
                </a:solidFill>
              </a:rPr>
              <a:t>tabungan</a:t>
            </a:r>
            <a:r>
              <a:rPr lang="en-US" sz="2800" dirty="0">
                <a:solidFill>
                  <a:srgbClr val="FFFF00"/>
                </a:solidFill>
              </a:rPr>
              <a:t>. </a:t>
            </a:r>
          </a:p>
        </p:txBody>
      </p:sp>
      <p:sp>
        <p:nvSpPr>
          <p:cNvPr id="4099" name="Rectangle 3"/>
          <p:cNvSpPr>
            <a:spLocks noGrp="1" noChangeArrowheads="1"/>
          </p:cNvSpPr>
          <p:nvPr>
            <p:ph type="body" idx="1"/>
          </p:nvPr>
        </p:nvSpPr>
        <p:spPr>
          <a:xfrm>
            <a:off x="1219200" y="2209800"/>
            <a:ext cx="7239000" cy="4267200"/>
          </a:xfrm>
          <a:noFill/>
          <a:ln w="28575">
            <a:solidFill>
              <a:srgbClr val="00FF99"/>
            </a:solidFill>
          </a:ln>
        </p:spPr>
        <p:txBody>
          <a:bodyPr/>
          <a:lstStyle/>
          <a:p>
            <a:pPr>
              <a:lnSpc>
                <a:spcPct val="90000"/>
              </a:lnSpc>
              <a:buFontTx/>
              <a:buNone/>
            </a:pPr>
            <a:r>
              <a:rPr lang="en-US" sz="2400" dirty="0" smtClean="0"/>
              <a:t> </a:t>
            </a:r>
            <a:endParaRPr lang="en-US" sz="2400" dirty="0"/>
          </a:p>
          <a:p>
            <a:pPr algn="ctr">
              <a:lnSpc>
                <a:spcPct val="90000"/>
              </a:lnSpc>
              <a:buFontTx/>
              <a:buNone/>
            </a:pPr>
            <a:r>
              <a:rPr lang="en-US" sz="2400" b="1" dirty="0">
                <a:solidFill>
                  <a:srgbClr val="FF3300"/>
                </a:solidFill>
                <a:effectLst>
                  <a:outerShdw blurRad="38100" dist="38100" dir="2700000" algn="tl">
                    <a:srgbClr val="C0C0C0"/>
                  </a:outerShdw>
                </a:effectLst>
              </a:rPr>
              <a:t>MARGINAL PROPENCITY TO CONSUME (MPC) </a:t>
            </a:r>
          </a:p>
          <a:p>
            <a:pPr>
              <a:lnSpc>
                <a:spcPct val="90000"/>
              </a:lnSpc>
              <a:buFontTx/>
              <a:buNone/>
            </a:pPr>
            <a:endParaRPr lang="en-US" sz="2400" b="1" dirty="0">
              <a:solidFill>
                <a:srgbClr val="FF3300"/>
              </a:solidFill>
              <a:effectLst>
                <a:outerShdw blurRad="38100" dist="38100" dir="2700000" algn="tl">
                  <a:srgbClr val="C0C0C0"/>
                </a:outerShdw>
              </a:effectLst>
            </a:endParaRPr>
          </a:p>
          <a:p>
            <a:pPr>
              <a:lnSpc>
                <a:spcPct val="90000"/>
              </a:lnSpc>
              <a:buFontTx/>
              <a:buNone/>
            </a:pPr>
            <a:endParaRPr lang="en-US" sz="2400" dirty="0"/>
          </a:p>
          <a:p>
            <a:pPr>
              <a:lnSpc>
                <a:spcPct val="90000"/>
              </a:lnSpc>
              <a:buFontTx/>
              <a:buNone/>
            </a:pPr>
            <a:endParaRPr lang="en-US" sz="2400" dirty="0"/>
          </a:p>
          <a:p>
            <a:pPr>
              <a:lnSpc>
                <a:spcPct val="90000"/>
              </a:lnSpc>
              <a:buFontTx/>
              <a:buNone/>
            </a:pPr>
            <a:endParaRPr lang="en-US" sz="2400" dirty="0"/>
          </a:p>
          <a:p>
            <a:pPr algn="ctr">
              <a:lnSpc>
                <a:spcPct val="90000"/>
              </a:lnSpc>
              <a:buFontTx/>
              <a:buNone/>
            </a:pPr>
            <a:r>
              <a:rPr lang="en-US" sz="2400" b="1" dirty="0">
                <a:solidFill>
                  <a:srgbClr val="FF3300"/>
                </a:solidFill>
                <a:effectLst>
                  <a:outerShdw blurRad="38100" dist="38100" dir="2700000" algn="tl">
                    <a:srgbClr val="C0C0C0"/>
                  </a:outerShdw>
                </a:effectLst>
              </a:rPr>
              <a:t>AVERAGE PROPENCITY TO CONSUME (APC)</a:t>
            </a:r>
          </a:p>
          <a:p>
            <a:pPr>
              <a:lnSpc>
                <a:spcPct val="90000"/>
              </a:lnSpc>
              <a:buFontTx/>
              <a:buNone/>
            </a:pPr>
            <a:r>
              <a:rPr lang="en-US" sz="2400" dirty="0"/>
              <a:t/>
            </a:r>
            <a:br>
              <a:rPr lang="en-US" sz="2400" dirty="0"/>
            </a:br>
            <a:endParaRPr lang="en-US" sz="2400" dirty="0"/>
          </a:p>
        </p:txBody>
      </p:sp>
      <p:sp>
        <p:nvSpPr>
          <p:cNvPr id="4101"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100" name="Object 4"/>
          <p:cNvGraphicFramePr>
            <a:graphicFrameLocks noChangeAspect="1"/>
          </p:cNvGraphicFramePr>
          <p:nvPr/>
        </p:nvGraphicFramePr>
        <p:xfrm>
          <a:off x="3200400" y="3067050"/>
          <a:ext cx="2770187" cy="1428750"/>
        </p:xfrm>
        <a:graphic>
          <a:graphicData uri="http://schemas.openxmlformats.org/presentationml/2006/ole">
            <mc:AlternateContent xmlns:mc="http://schemas.openxmlformats.org/markup-compatibility/2006">
              <mc:Choice xmlns:v="urn:schemas-microsoft-com:vml" Requires="v">
                <p:oleObj spid="_x0000_s104454" name="Equation" r:id="rId3" imgW="761760" imgH="393480" progId="Equation.3">
                  <p:embed/>
                </p:oleObj>
              </mc:Choice>
              <mc:Fallback>
                <p:oleObj name="Equation" r:id="rId3" imgW="761760" imgH="393480" progId="Equation.3">
                  <p:embed/>
                  <p:pic>
                    <p:nvPicPr>
                      <p:cNvPr id="0" name="Picture 2"/>
                      <p:cNvPicPr>
                        <a:picLocks noChangeAspect="1" noChangeArrowheads="1"/>
                      </p:cNvPicPr>
                      <p:nvPr/>
                    </p:nvPicPr>
                    <p:blipFill>
                      <a:blip r:embed="rId4">
                        <a:lum bright="100000" contrast="-12000"/>
                        <a:extLst>
                          <a:ext uri="{28A0092B-C50C-407E-A947-70E740481C1C}">
                            <a14:useLocalDpi xmlns:a14="http://schemas.microsoft.com/office/drawing/2010/main" val="0"/>
                          </a:ext>
                        </a:extLst>
                      </a:blip>
                      <a:srcRect/>
                      <a:stretch>
                        <a:fillRect/>
                      </a:stretch>
                    </p:blipFill>
                    <p:spPr bwMode="auto">
                      <a:xfrm>
                        <a:off x="3200400" y="3067050"/>
                        <a:ext cx="2770187" cy="142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2" name="Rectangle 6"/>
          <p:cNvSpPr>
            <a:spLocks noChangeArrowheads="1"/>
          </p:cNvSpPr>
          <p:nvPr/>
        </p:nvSpPr>
        <p:spPr bwMode="auto">
          <a:xfrm>
            <a:off x="0" y="714375"/>
            <a:ext cx="9144000" cy="0"/>
          </a:xfrm>
          <a:prstGeom prst="rect">
            <a:avLst/>
          </a:prstGeom>
          <a:noFill/>
          <a:ln w="9525">
            <a:noFill/>
            <a:miter lim="800000"/>
            <a:headEnd/>
            <a:tailEnd/>
          </a:ln>
          <a:effectLst/>
        </p:spPr>
        <p:txBody>
          <a:bodyPr wrap="none" anchor="ctr">
            <a:spAutoFit/>
          </a:bodyPr>
          <a:lstStyle/>
          <a:p>
            <a:endParaRPr lang="en-US"/>
          </a:p>
        </p:txBody>
      </p:sp>
      <p:sp>
        <p:nvSpPr>
          <p:cNvPr id="4105" name="Rectangle 9"/>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104" name="Object 8"/>
          <p:cNvGraphicFramePr>
            <a:graphicFrameLocks noChangeAspect="1"/>
          </p:cNvGraphicFramePr>
          <p:nvPr/>
        </p:nvGraphicFramePr>
        <p:xfrm>
          <a:off x="3352800" y="4876800"/>
          <a:ext cx="2401887" cy="1462088"/>
        </p:xfrm>
        <a:graphic>
          <a:graphicData uri="http://schemas.openxmlformats.org/presentationml/2006/ole">
            <mc:AlternateContent xmlns:mc="http://schemas.openxmlformats.org/markup-compatibility/2006">
              <mc:Choice xmlns:v="urn:schemas-microsoft-com:vml" Requires="v">
                <p:oleObj spid="_x0000_s104455" name="Equation" r:id="rId5" imgW="647640" imgH="393480" progId="Equation.3">
                  <p:embed/>
                </p:oleObj>
              </mc:Choice>
              <mc:Fallback>
                <p:oleObj name="Equation" r:id="rId5" imgW="647640" imgH="393480" progId="Equation.3">
                  <p:embed/>
                  <p:pic>
                    <p:nvPicPr>
                      <p:cNvPr id="0" name="Picture 3"/>
                      <p:cNvPicPr>
                        <a:picLocks noChangeAspect="1" noChangeArrowheads="1"/>
                      </p:cNvPicPr>
                      <p:nvPr/>
                    </p:nvPicPr>
                    <p:blipFill>
                      <a:blip r:embed="rId6">
                        <a:lum bright="94000"/>
                        <a:extLst>
                          <a:ext uri="{28A0092B-C50C-407E-A947-70E740481C1C}">
                            <a14:useLocalDpi xmlns:a14="http://schemas.microsoft.com/office/drawing/2010/main" val="0"/>
                          </a:ext>
                        </a:extLst>
                      </a:blip>
                      <a:srcRect/>
                      <a:stretch>
                        <a:fillRect/>
                      </a:stretch>
                    </p:blipFill>
                    <p:spPr bwMode="auto">
                      <a:xfrm>
                        <a:off x="3352800" y="4876800"/>
                        <a:ext cx="2401887" cy="146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Explosion 2 9"/>
          <p:cNvSpPr/>
          <p:nvPr/>
        </p:nvSpPr>
        <p:spPr>
          <a:xfrm>
            <a:off x="76200" y="17526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1" name="Action Button: Home 10">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533400"/>
            <a:ext cx="7239000" cy="808037"/>
          </a:xfrm>
          <a:ln w="28575">
            <a:solidFill>
              <a:srgbClr val="00FF99"/>
            </a:solidFill>
            <a:prstDash val="dash"/>
          </a:ln>
        </p:spPr>
        <p:txBody>
          <a:bodyPr>
            <a:normAutofit fontScale="90000"/>
          </a:bodyPr>
          <a:lstStyle/>
          <a:p>
            <a:r>
              <a:rPr lang="en-US" sz="2400" dirty="0" err="1">
                <a:solidFill>
                  <a:srgbClr val="FFFF00"/>
                </a:solidFill>
              </a:rPr>
              <a:t>Untuk</a:t>
            </a:r>
            <a:r>
              <a:rPr lang="en-US" sz="2400" dirty="0">
                <a:solidFill>
                  <a:srgbClr val="FFFF00"/>
                </a:solidFill>
              </a:rPr>
              <a:t> </a:t>
            </a:r>
            <a:r>
              <a:rPr lang="en-US" sz="2400" dirty="0" err="1">
                <a:solidFill>
                  <a:srgbClr val="FFFF00"/>
                </a:solidFill>
              </a:rPr>
              <a:t>mengetahui</a:t>
            </a:r>
            <a:r>
              <a:rPr lang="en-US" sz="2400" dirty="0">
                <a:solidFill>
                  <a:srgbClr val="FFFF00"/>
                </a:solidFill>
              </a:rPr>
              <a:t> </a:t>
            </a:r>
            <a:r>
              <a:rPr lang="en-US" sz="2400" dirty="0" err="1">
                <a:solidFill>
                  <a:srgbClr val="FFFF00"/>
                </a:solidFill>
              </a:rPr>
              <a:t>perubahan</a:t>
            </a:r>
            <a:r>
              <a:rPr lang="en-US" sz="2400" dirty="0">
                <a:solidFill>
                  <a:srgbClr val="FFFF00"/>
                </a:solidFill>
              </a:rPr>
              <a:t> </a:t>
            </a:r>
            <a:r>
              <a:rPr lang="en-US" sz="2400" dirty="0" err="1">
                <a:solidFill>
                  <a:srgbClr val="FFFF00"/>
                </a:solidFill>
              </a:rPr>
              <a:t>tingkat</a:t>
            </a:r>
            <a:r>
              <a:rPr lang="en-US" sz="2400" dirty="0">
                <a:solidFill>
                  <a:srgbClr val="FFFF00"/>
                </a:solidFill>
              </a:rPr>
              <a:t> </a:t>
            </a:r>
            <a:r>
              <a:rPr lang="en-US" sz="2400" b="1" dirty="0">
                <a:solidFill>
                  <a:srgbClr val="FFFF00"/>
                </a:solidFill>
              </a:rPr>
              <a:t>TABUNGAN</a:t>
            </a:r>
            <a:r>
              <a:rPr lang="en-US" sz="2400" dirty="0">
                <a:solidFill>
                  <a:srgbClr val="FFFF00"/>
                </a:solidFill>
              </a:rPr>
              <a:t>, </a:t>
            </a:r>
            <a:r>
              <a:rPr lang="en-US" sz="2400" dirty="0" err="1">
                <a:solidFill>
                  <a:srgbClr val="FFFF00"/>
                </a:solidFill>
              </a:rPr>
              <a:t>dirumuskan</a:t>
            </a:r>
            <a:endParaRPr lang="en-US" sz="2400" dirty="0">
              <a:solidFill>
                <a:srgbClr val="FFFF00"/>
              </a:solidFill>
            </a:endParaRPr>
          </a:p>
        </p:txBody>
      </p:sp>
      <p:sp>
        <p:nvSpPr>
          <p:cNvPr id="5123" name="Rectangle 3"/>
          <p:cNvSpPr>
            <a:spLocks noGrp="1" noChangeArrowheads="1"/>
          </p:cNvSpPr>
          <p:nvPr>
            <p:ph type="body" idx="1"/>
          </p:nvPr>
        </p:nvSpPr>
        <p:spPr>
          <a:xfrm>
            <a:off x="838200" y="1981200"/>
            <a:ext cx="7848600" cy="4572000"/>
          </a:xfrm>
          <a:ln w="28575">
            <a:solidFill>
              <a:srgbClr val="FF00FF"/>
            </a:solidFill>
          </a:ln>
        </p:spPr>
        <p:txBody>
          <a:bodyPr/>
          <a:lstStyle/>
          <a:p>
            <a:pPr algn="ctr">
              <a:buFontTx/>
              <a:buNone/>
            </a:pPr>
            <a:endParaRPr lang="en-US" sz="2800" b="1" dirty="0" smtClean="0">
              <a:solidFill>
                <a:srgbClr val="00FFFF"/>
              </a:solidFill>
            </a:endParaRPr>
          </a:p>
          <a:p>
            <a:pPr algn="ctr">
              <a:buFontTx/>
              <a:buNone/>
            </a:pPr>
            <a:r>
              <a:rPr lang="en-US" sz="2800" b="1" dirty="0" smtClean="0">
                <a:solidFill>
                  <a:srgbClr val="00FFFF"/>
                </a:solidFill>
              </a:rPr>
              <a:t>MARGINAL </a:t>
            </a:r>
            <a:r>
              <a:rPr lang="en-US" sz="2800" b="1" dirty="0">
                <a:solidFill>
                  <a:srgbClr val="00FFFF"/>
                </a:solidFill>
              </a:rPr>
              <a:t>PROPENCITY TO SAVE (MPS) </a:t>
            </a:r>
          </a:p>
          <a:p>
            <a:pPr>
              <a:buFontTx/>
              <a:buNone/>
            </a:pPr>
            <a:endParaRPr lang="en-US" sz="2800" b="1" dirty="0">
              <a:solidFill>
                <a:srgbClr val="00FFFF"/>
              </a:solidFill>
            </a:endParaRPr>
          </a:p>
          <a:p>
            <a:pPr>
              <a:buFontTx/>
              <a:buNone/>
            </a:pPr>
            <a:endParaRPr lang="en-US" dirty="0">
              <a:solidFill>
                <a:srgbClr val="00FFFF"/>
              </a:solidFill>
            </a:endParaRPr>
          </a:p>
          <a:p>
            <a:pPr algn="ctr">
              <a:buFontTx/>
              <a:buNone/>
            </a:pPr>
            <a:endParaRPr lang="en-US" sz="2800" b="1" dirty="0" smtClean="0">
              <a:solidFill>
                <a:srgbClr val="00FFFF"/>
              </a:solidFill>
            </a:endParaRPr>
          </a:p>
          <a:p>
            <a:pPr algn="ctr">
              <a:buFontTx/>
              <a:buNone/>
            </a:pPr>
            <a:r>
              <a:rPr lang="en-US" sz="2800" b="1" dirty="0" smtClean="0">
                <a:solidFill>
                  <a:srgbClr val="00FFFF"/>
                </a:solidFill>
              </a:rPr>
              <a:t>AVERAGE </a:t>
            </a:r>
            <a:r>
              <a:rPr lang="en-US" sz="2800" b="1" dirty="0">
                <a:solidFill>
                  <a:srgbClr val="00FFFF"/>
                </a:solidFill>
              </a:rPr>
              <a:t>PROPENCITY TO SAVE (APS)</a:t>
            </a:r>
          </a:p>
        </p:txBody>
      </p:sp>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124" name="Object 4"/>
          <p:cNvGraphicFramePr>
            <a:graphicFrameLocks noChangeAspect="1"/>
          </p:cNvGraphicFramePr>
          <p:nvPr/>
        </p:nvGraphicFramePr>
        <p:xfrm>
          <a:off x="3733800" y="3124200"/>
          <a:ext cx="2209800" cy="1143000"/>
        </p:xfrm>
        <a:graphic>
          <a:graphicData uri="http://schemas.openxmlformats.org/presentationml/2006/ole">
            <mc:AlternateContent xmlns:mc="http://schemas.openxmlformats.org/markup-compatibility/2006">
              <mc:Choice xmlns:v="urn:schemas-microsoft-com:vml" Requires="v">
                <p:oleObj spid="_x0000_s105478" name="Equation" r:id="rId3" imgW="736560" imgH="393480" progId="Equation.3">
                  <p:embed/>
                </p:oleObj>
              </mc:Choice>
              <mc:Fallback>
                <p:oleObj name="Equation" r:id="rId3" imgW="73656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124200"/>
                        <a:ext cx="2209800" cy="1143000"/>
                      </a:xfrm>
                      <a:prstGeom prst="rect">
                        <a:avLst/>
                      </a:prstGeom>
                      <a:solidFill>
                        <a:srgbClr val="FFFF00">
                          <a:alpha val="82001"/>
                        </a:srgbClr>
                      </a:solidFill>
                      <a:ln w="38100">
                        <a:solidFill>
                          <a:srgbClr val="FF0000"/>
                        </a:solidFill>
                        <a:prstDash val="dash"/>
                        <a:miter lim="800000"/>
                        <a:headEnd/>
                        <a:tailEnd/>
                      </a:ln>
                    </p:spPr>
                  </p:pic>
                </p:oleObj>
              </mc:Fallback>
            </mc:AlternateContent>
          </a:graphicData>
        </a:graphic>
      </p:graphicFrame>
      <p:sp>
        <p:nvSpPr>
          <p:cNvPr id="5127" name="Rectangle 7"/>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126" name="Object 6"/>
          <p:cNvGraphicFramePr>
            <a:graphicFrameLocks noChangeAspect="1"/>
          </p:cNvGraphicFramePr>
          <p:nvPr/>
        </p:nvGraphicFramePr>
        <p:xfrm>
          <a:off x="3886200" y="5181601"/>
          <a:ext cx="2062162" cy="1219199"/>
        </p:xfrm>
        <a:graphic>
          <a:graphicData uri="http://schemas.openxmlformats.org/presentationml/2006/ole">
            <mc:AlternateContent xmlns:mc="http://schemas.openxmlformats.org/markup-compatibility/2006">
              <mc:Choice xmlns:v="urn:schemas-microsoft-com:vml" Requires="v">
                <p:oleObj spid="_x0000_s105479" name="Equation" r:id="rId5" imgW="609480" imgH="393480" progId="Equation.3">
                  <p:embed/>
                </p:oleObj>
              </mc:Choice>
              <mc:Fallback>
                <p:oleObj name="Equation" r:id="rId5" imgW="609480" imgH="393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5181601"/>
                        <a:ext cx="2062162" cy="1219199"/>
                      </a:xfrm>
                      <a:prstGeom prst="rect">
                        <a:avLst/>
                      </a:prstGeom>
                      <a:solidFill>
                        <a:srgbClr val="00FF00">
                          <a:alpha val="75999"/>
                        </a:srgbClr>
                      </a:solidFill>
                      <a:ln w="38100">
                        <a:solidFill>
                          <a:srgbClr val="FF0000"/>
                        </a:solidFill>
                        <a:prstDash val="dash"/>
                        <a:miter lim="800000"/>
                        <a:headEnd/>
                        <a:tailEnd/>
                      </a:ln>
                    </p:spPr>
                  </p:pic>
                </p:oleObj>
              </mc:Fallback>
            </mc:AlternateContent>
          </a:graphicData>
        </a:graphic>
      </p:graphicFrame>
      <p:sp>
        <p:nvSpPr>
          <p:cNvPr id="9" name="Explosion 2 8"/>
          <p:cNvSpPr/>
          <p:nvPr/>
        </p:nvSpPr>
        <p:spPr>
          <a:xfrm>
            <a:off x="0" y="15240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10" name="Action Button: Home 9">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solidFill>
                  <a:srgbClr val="00FFFF"/>
                </a:solidFill>
                <a:latin typeface="Cooper Black" pitchFamily="18" charset="0"/>
              </a:rPr>
              <a:t>FUNGSI KONSUMSI</a:t>
            </a:r>
          </a:p>
        </p:txBody>
      </p:sp>
      <p:sp>
        <p:nvSpPr>
          <p:cNvPr id="6147" name="Rectangle 3"/>
          <p:cNvSpPr>
            <a:spLocks noGrp="1" noChangeArrowheads="1"/>
          </p:cNvSpPr>
          <p:nvPr>
            <p:ph type="body" sz="half" idx="1"/>
          </p:nvPr>
        </p:nvSpPr>
        <p:spPr>
          <a:xfrm>
            <a:off x="457200" y="1600200"/>
            <a:ext cx="8382000" cy="4525963"/>
          </a:xfrm>
        </p:spPr>
        <p:txBody>
          <a:bodyPr>
            <a:normAutofit lnSpcReduction="10000"/>
          </a:bodyPr>
          <a:lstStyle/>
          <a:p>
            <a:pPr algn="ctr">
              <a:buFontTx/>
              <a:buNone/>
            </a:pPr>
            <a:r>
              <a:rPr lang="en-US" sz="2400" dirty="0" err="1">
                <a:solidFill>
                  <a:srgbClr val="00FF99"/>
                </a:solidFill>
              </a:rPr>
              <a:t>Adalah</a:t>
            </a:r>
            <a:r>
              <a:rPr lang="en-US" sz="2400" dirty="0">
                <a:solidFill>
                  <a:srgbClr val="00FF99"/>
                </a:solidFill>
              </a:rPr>
              <a:t> </a:t>
            </a:r>
            <a:r>
              <a:rPr lang="en-US" sz="2400" dirty="0" err="1">
                <a:solidFill>
                  <a:srgbClr val="00FF99"/>
                </a:solidFill>
              </a:rPr>
              <a:t>fungsi</a:t>
            </a:r>
            <a:r>
              <a:rPr lang="en-US" sz="2400" dirty="0">
                <a:solidFill>
                  <a:srgbClr val="00FF99"/>
                </a:solidFill>
              </a:rPr>
              <a:t> yang </a:t>
            </a:r>
            <a:r>
              <a:rPr lang="en-US" sz="2400" dirty="0" err="1">
                <a:solidFill>
                  <a:srgbClr val="00FF99"/>
                </a:solidFill>
              </a:rPr>
              <a:t>menunjukkan</a:t>
            </a:r>
            <a:r>
              <a:rPr lang="en-US" sz="2400" dirty="0">
                <a:solidFill>
                  <a:srgbClr val="00FF99"/>
                </a:solidFill>
              </a:rPr>
              <a:t> </a:t>
            </a:r>
            <a:r>
              <a:rPr lang="en-US" sz="2400" dirty="0" err="1">
                <a:solidFill>
                  <a:srgbClr val="00FF99"/>
                </a:solidFill>
              </a:rPr>
              <a:t>hubungan</a:t>
            </a:r>
            <a:r>
              <a:rPr lang="en-US" sz="2400" dirty="0">
                <a:solidFill>
                  <a:srgbClr val="00FF99"/>
                </a:solidFill>
              </a:rPr>
              <a:t> </a:t>
            </a:r>
            <a:r>
              <a:rPr lang="en-US" sz="2400" b="1" dirty="0">
                <a:solidFill>
                  <a:srgbClr val="FFFF00"/>
                </a:solidFill>
              </a:rPr>
              <a:t>KONSUMSI (C)</a:t>
            </a:r>
            <a:r>
              <a:rPr lang="en-US" sz="2400" dirty="0">
                <a:solidFill>
                  <a:srgbClr val="FFFF00"/>
                </a:solidFill>
              </a:rPr>
              <a:t> </a:t>
            </a:r>
            <a:r>
              <a:rPr lang="en-US" sz="2400" dirty="0" err="1">
                <a:solidFill>
                  <a:srgbClr val="00FF99"/>
                </a:solidFill>
              </a:rPr>
              <a:t>dengan</a:t>
            </a:r>
            <a:r>
              <a:rPr lang="en-US" sz="2400" dirty="0">
                <a:solidFill>
                  <a:srgbClr val="00FF99"/>
                </a:solidFill>
              </a:rPr>
              <a:t> </a:t>
            </a:r>
            <a:r>
              <a:rPr lang="en-US" sz="2400" b="1" dirty="0">
                <a:solidFill>
                  <a:srgbClr val="FFFF00"/>
                </a:solidFill>
              </a:rPr>
              <a:t>PENDAPATAN (Y)</a:t>
            </a:r>
          </a:p>
          <a:p>
            <a:pPr>
              <a:buFontTx/>
              <a:buNone/>
            </a:pPr>
            <a:endParaRPr lang="en-US" sz="2800" dirty="0">
              <a:solidFill>
                <a:srgbClr val="FFFF00"/>
              </a:solidFill>
            </a:endParaRPr>
          </a:p>
          <a:p>
            <a:pPr>
              <a:buFontTx/>
              <a:buNone/>
            </a:pPr>
            <a:endParaRPr lang="en-US" sz="2800" dirty="0">
              <a:solidFill>
                <a:srgbClr val="FFFF00"/>
              </a:solidFill>
            </a:endParaRPr>
          </a:p>
          <a:p>
            <a:pPr>
              <a:buFontTx/>
              <a:buNone/>
            </a:pPr>
            <a:endParaRPr lang="en-US" sz="2800" dirty="0">
              <a:solidFill>
                <a:srgbClr val="FFFF00"/>
              </a:solidFill>
            </a:endParaRPr>
          </a:p>
          <a:p>
            <a:pPr>
              <a:buFontTx/>
              <a:buNone/>
            </a:pPr>
            <a:r>
              <a:rPr lang="en-US" sz="2400" b="1" dirty="0" err="1">
                <a:solidFill>
                  <a:srgbClr val="FFFF00"/>
                </a:solidFill>
              </a:rPr>
              <a:t>Dimana</a:t>
            </a:r>
            <a:r>
              <a:rPr lang="en-US" sz="2400" b="1" dirty="0">
                <a:solidFill>
                  <a:srgbClr val="FFFF00"/>
                </a:solidFill>
              </a:rPr>
              <a:t> : </a:t>
            </a:r>
          </a:p>
          <a:p>
            <a:pPr>
              <a:buFontTx/>
              <a:buNone/>
            </a:pPr>
            <a:r>
              <a:rPr lang="en-US" sz="2400" b="1" dirty="0">
                <a:solidFill>
                  <a:srgbClr val="00FFFF"/>
                </a:solidFill>
              </a:rPr>
              <a:t>a </a:t>
            </a:r>
            <a:r>
              <a:rPr lang="en-US" sz="2400" b="1" dirty="0" smtClean="0">
                <a:solidFill>
                  <a:srgbClr val="00FFFF"/>
                </a:solidFill>
              </a:rPr>
              <a:t>: </a:t>
            </a:r>
            <a:r>
              <a:rPr lang="en-US" sz="2400" b="1" dirty="0" err="1">
                <a:solidFill>
                  <a:srgbClr val="00FFFF"/>
                </a:solidFill>
              </a:rPr>
              <a:t>besarnya</a:t>
            </a:r>
            <a:r>
              <a:rPr lang="en-US" sz="2400" b="1" dirty="0">
                <a:solidFill>
                  <a:srgbClr val="00FFFF"/>
                </a:solidFill>
              </a:rPr>
              <a:t> </a:t>
            </a:r>
            <a:r>
              <a:rPr lang="en-US" sz="2400" b="1" dirty="0" err="1">
                <a:solidFill>
                  <a:srgbClr val="00FFFF"/>
                </a:solidFill>
              </a:rPr>
              <a:t>konsumsi</a:t>
            </a:r>
            <a:r>
              <a:rPr lang="en-US" sz="2400" b="1" dirty="0">
                <a:solidFill>
                  <a:srgbClr val="00FFFF"/>
                </a:solidFill>
              </a:rPr>
              <a:t> </a:t>
            </a:r>
            <a:r>
              <a:rPr lang="en-US" sz="2400" b="1" dirty="0" err="1">
                <a:solidFill>
                  <a:srgbClr val="00FFFF"/>
                </a:solidFill>
              </a:rPr>
              <a:t>saat</a:t>
            </a:r>
            <a:r>
              <a:rPr lang="en-US" sz="2400" b="1" dirty="0">
                <a:solidFill>
                  <a:srgbClr val="00FFFF"/>
                </a:solidFill>
              </a:rPr>
              <a:t> </a:t>
            </a:r>
            <a:r>
              <a:rPr lang="en-US" sz="2400" b="1" dirty="0" err="1">
                <a:solidFill>
                  <a:srgbClr val="00FFFF"/>
                </a:solidFill>
              </a:rPr>
              <a:t>pendapatan</a:t>
            </a:r>
            <a:r>
              <a:rPr lang="en-US" sz="2400" b="1" dirty="0">
                <a:solidFill>
                  <a:srgbClr val="00FFFF"/>
                </a:solidFill>
              </a:rPr>
              <a:t> nol. </a:t>
            </a:r>
            <a:endParaRPr lang="en-US" sz="2400" b="1" dirty="0" smtClean="0">
              <a:solidFill>
                <a:srgbClr val="00FFFF"/>
              </a:solidFill>
            </a:endParaRPr>
          </a:p>
          <a:p>
            <a:pPr>
              <a:buFontTx/>
              <a:buNone/>
            </a:pPr>
            <a:r>
              <a:rPr lang="en-US" sz="2400" b="1" dirty="0" smtClean="0">
                <a:solidFill>
                  <a:srgbClr val="00FFFF"/>
                </a:solidFill>
              </a:rPr>
              <a:t>      </a:t>
            </a:r>
            <a:r>
              <a:rPr lang="en-US" sz="2400" b="1" dirty="0" err="1" smtClean="0">
                <a:solidFill>
                  <a:srgbClr val="00FFFF"/>
                </a:solidFill>
              </a:rPr>
              <a:t>Keadaan</a:t>
            </a:r>
            <a:r>
              <a:rPr lang="en-US" sz="2400" b="1" dirty="0" smtClean="0">
                <a:solidFill>
                  <a:srgbClr val="00FFFF"/>
                </a:solidFill>
              </a:rPr>
              <a:t> </a:t>
            </a:r>
            <a:r>
              <a:rPr lang="en-US" sz="2400" b="1" dirty="0" err="1" smtClean="0">
                <a:solidFill>
                  <a:srgbClr val="00FFFF"/>
                </a:solidFill>
              </a:rPr>
              <a:t>ini</a:t>
            </a:r>
            <a:r>
              <a:rPr lang="en-US" sz="2400" b="1" dirty="0" smtClean="0">
                <a:solidFill>
                  <a:srgbClr val="00FFFF"/>
                </a:solidFill>
              </a:rPr>
              <a:t> </a:t>
            </a:r>
            <a:r>
              <a:rPr lang="en-US" sz="2400" b="1" dirty="0" err="1" smtClean="0">
                <a:solidFill>
                  <a:srgbClr val="00FFFF"/>
                </a:solidFill>
              </a:rPr>
              <a:t>disebut</a:t>
            </a:r>
            <a:r>
              <a:rPr lang="en-US" sz="2400" b="1" dirty="0" smtClean="0">
                <a:solidFill>
                  <a:srgbClr val="00FFFF"/>
                </a:solidFill>
              </a:rPr>
              <a:t> </a:t>
            </a:r>
            <a:r>
              <a:rPr lang="en-US" sz="2400" b="1" dirty="0" err="1" smtClean="0">
                <a:solidFill>
                  <a:srgbClr val="00FFFF"/>
                </a:solidFill>
              </a:rPr>
              <a:t>dengan</a:t>
            </a:r>
            <a:r>
              <a:rPr lang="en-US" sz="2400" b="1" dirty="0" smtClean="0">
                <a:solidFill>
                  <a:srgbClr val="00FFFF"/>
                </a:solidFill>
              </a:rPr>
              <a:t> </a:t>
            </a:r>
            <a:r>
              <a:rPr lang="en-US" sz="2400" b="1" dirty="0" smtClean="0">
                <a:solidFill>
                  <a:srgbClr val="FF00FF"/>
                </a:solidFill>
              </a:rPr>
              <a:t>(</a:t>
            </a:r>
            <a:r>
              <a:rPr lang="en-US" sz="2400" b="1" dirty="0" err="1" smtClean="0">
                <a:solidFill>
                  <a:srgbClr val="FF00FF"/>
                </a:solidFill>
              </a:rPr>
              <a:t>konsumsi</a:t>
            </a:r>
            <a:r>
              <a:rPr lang="en-US" sz="2400" b="1" dirty="0" smtClean="0">
                <a:solidFill>
                  <a:srgbClr val="FF00FF"/>
                </a:solidFill>
              </a:rPr>
              <a:t> </a:t>
            </a:r>
            <a:r>
              <a:rPr lang="en-US" sz="2400" b="1" dirty="0" err="1" smtClean="0">
                <a:solidFill>
                  <a:srgbClr val="FF00FF"/>
                </a:solidFill>
              </a:rPr>
              <a:t>otonom</a:t>
            </a:r>
            <a:r>
              <a:rPr lang="en-US" sz="2400" b="1" dirty="0" smtClean="0">
                <a:solidFill>
                  <a:srgbClr val="FF00FF"/>
                </a:solidFill>
              </a:rPr>
              <a:t>)</a:t>
            </a:r>
            <a:r>
              <a:rPr lang="en-US" sz="2400" b="1" dirty="0" smtClean="0">
                <a:solidFill>
                  <a:srgbClr val="00FFFF"/>
                </a:solidFill>
              </a:rPr>
              <a:t> </a:t>
            </a:r>
            <a:r>
              <a:rPr lang="en-US" sz="2400" b="1" dirty="0" err="1" smtClean="0">
                <a:solidFill>
                  <a:srgbClr val="00FFFF"/>
                </a:solidFill>
              </a:rPr>
              <a:t>yaitu</a:t>
            </a:r>
            <a:r>
              <a:rPr lang="en-US" sz="2400" b="1" dirty="0" smtClean="0">
                <a:solidFill>
                  <a:srgbClr val="00FFFF"/>
                </a:solidFill>
              </a:rPr>
              <a:t>   </a:t>
            </a:r>
            <a:r>
              <a:rPr lang="en-US" sz="2400" b="1" dirty="0" err="1" smtClean="0">
                <a:solidFill>
                  <a:srgbClr val="00FFFF"/>
                </a:solidFill>
              </a:rPr>
              <a:t>konsumsi</a:t>
            </a:r>
            <a:r>
              <a:rPr lang="en-US" sz="2400" b="1" dirty="0" smtClean="0">
                <a:solidFill>
                  <a:srgbClr val="00FFFF"/>
                </a:solidFill>
              </a:rPr>
              <a:t> yang </a:t>
            </a:r>
            <a:r>
              <a:rPr lang="en-US" sz="2400" b="1" dirty="0" err="1" smtClean="0">
                <a:solidFill>
                  <a:srgbClr val="00FFFF"/>
                </a:solidFill>
              </a:rPr>
              <a:t>pasti</a:t>
            </a:r>
            <a:r>
              <a:rPr lang="en-US" sz="2400" b="1" dirty="0" smtClean="0">
                <a:solidFill>
                  <a:srgbClr val="00FFFF"/>
                </a:solidFill>
              </a:rPr>
              <a:t> </a:t>
            </a:r>
            <a:r>
              <a:rPr lang="en-US" sz="2400" b="1" dirty="0" err="1" smtClean="0">
                <a:solidFill>
                  <a:srgbClr val="00FFFF"/>
                </a:solidFill>
              </a:rPr>
              <a:t>ada</a:t>
            </a:r>
            <a:r>
              <a:rPr lang="en-US" sz="2400" b="1" dirty="0" smtClean="0">
                <a:solidFill>
                  <a:srgbClr val="00FFFF"/>
                </a:solidFill>
              </a:rPr>
              <a:t>         </a:t>
            </a:r>
            <a:r>
              <a:rPr lang="en-US" sz="2400" b="1" dirty="0" err="1" smtClean="0">
                <a:solidFill>
                  <a:srgbClr val="00FFFF"/>
                </a:solidFill>
              </a:rPr>
              <a:t>meskipun</a:t>
            </a:r>
            <a:r>
              <a:rPr lang="en-US" sz="2400" b="1" dirty="0" smtClean="0">
                <a:solidFill>
                  <a:srgbClr val="00FFFF"/>
                </a:solidFill>
              </a:rPr>
              <a:t> </a:t>
            </a:r>
            <a:r>
              <a:rPr lang="en-US" sz="2400" b="1" dirty="0" err="1" smtClean="0">
                <a:solidFill>
                  <a:srgbClr val="00FFFF"/>
                </a:solidFill>
              </a:rPr>
              <a:t>tidak</a:t>
            </a:r>
            <a:r>
              <a:rPr lang="en-US" sz="2400" b="1" dirty="0" smtClean="0">
                <a:solidFill>
                  <a:srgbClr val="00FFFF"/>
                </a:solidFill>
              </a:rPr>
              <a:t> </a:t>
            </a:r>
            <a:r>
              <a:rPr lang="en-US" sz="2400" b="1" dirty="0" err="1" smtClean="0">
                <a:solidFill>
                  <a:srgbClr val="00FFFF"/>
                </a:solidFill>
              </a:rPr>
              <a:t>mempunyai</a:t>
            </a:r>
            <a:r>
              <a:rPr lang="en-US" sz="2400" b="1" dirty="0" smtClean="0">
                <a:solidFill>
                  <a:srgbClr val="00FFFF"/>
                </a:solidFill>
              </a:rPr>
              <a:t> </a:t>
            </a:r>
            <a:r>
              <a:rPr lang="en-US" sz="2400" b="1" dirty="0" err="1" smtClean="0">
                <a:solidFill>
                  <a:srgbClr val="00FFFF"/>
                </a:solidFill>
              </a:rPr>
              <a:t>pendapatan</a:t>
            </a:r>
            <a:endParaRPr lang="en-US" sz="2400" b="1" dirty="0">
              <a:solidFill>
                <a:srgbClr val="00FFFF"/>
              </a:solidFill>
            </a:endParaRPr>
          </a:p>
          <a:p>
            <a:pPr>
              <a:buFontTx/>
              <a:buNone/>
            </a:pPr>
            <a:r>
              <a:rPr lang="en-US" sz="2400" b="1" dirty="0">
                <a:solidFill>
                  <a:srgbClr val="00FF99"/>
                </a:solidFill>
              </a:rPr>
              <a:t>b	: MPC</a:t>
            </a:r>
          </a:p>
        </p:txBody>
      </p:sp>
      <p:sp>
        <p:nvSpPr>
          <p:cNvPr id="6151" name="Rectangle 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150" name="Object 6"/>
          <p:cNvGraphicFramePr>
            <a:graphicFrameLocks noChangeAspect="1"/>
          </p:cNvGraphicFramePr>
          <p:nvPr/>
        </p:nvGraphicFramePr>
        <p:xfrm>
          <a:off x="2819400" y="2819400"/>
          <a:ext cx="4110038" cy="1008063"/>
        </p:xfrm>
        <a:graphic>
          <a:graphicData uri="http://schemas.openxmlformats.org/presentationml/2006/ole">
            <mc:AlternateContent xmlns:mc="http://schemas.openxmlformats.org/markup-compatibility/2006">
              <mc:Choice xmlns:v="urn:schemas-microsoft-com:vml" Requires="v">
                <p:oleObj spid="_x0000_s106502" name="Equation" r:id="rId3" imgW="723600" imgH="177480" progId="Equation.3">
                  <p:embed/>
                </p:oleObj>
              </mc:Choice>
              <mc:Fallback>
                <p:oleObj name="Equation" r:id="rId3" imgW="723600" imgH="177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819400"/>
                        <a:ext cx="4110038" cy="1008063"/>
                      </a:xfrm>
                      <a:prstGeom prst="rect">
                        <a:avLst/>
                      </a:prstGeom>
                      <a:solidFill>
                        <a:srgbClr val="CC99FF"/>
                      </a:solidFill>
                      <a:ln w="9525">
                        <a:solidFill>
                          <a:srgbClr val="FF0000"/>
                        </a:solidFill>
                        <a:miter lim="800000"/>
                        <a:headEnd/>
                        <a:tailEnd/>
                      </a:ln>
                    </p:spPr>
                  </p:pic>
                </p:oleObj>
              </mc:Fallback>
            </mc:AlternateContent>
          </a:graphicData>
        </a:graphic>
      </p:graphicFrame>
      <p:graphicFrame>
        <p:nvGraphicFramePr>
          <p:cNvPr id="6152" name="Object 8"/>
          <p:cNvGraphicFramePr>
            <a:graphicFrameLocks noGrp="1" noChangeAspect="1"/>
          </p:cNvGraphicFramePr>
          <p:nvPr>
            <p:ph sz="half" idx="2"/>
          </p:nvPr>
        </p:nvGraphicFramePr>
        <p:xfrm>
          <a:off x="3886200" y="5410200"/>
          <a:ext cx="4114800" cy="747713"/>
        </p:xfrm>
        <a:graphic>
          <a:graphicData uri="http://schemas.openxmlformats.org/presentationml/2006/ole">
            <mc:AlternateContent xmlns:mc="http://schemas.openxmlformats.org/markup-compatibility/2006">
              <mc:Choice xmlns:v="urn:schemas-microsoft-com:vml" Requires="v">
                <p:oleObj spid="_x0000_s106503" name="Equation" r:id="rId5" imgW="977760" imgH="177480" progId="Equation.3">
                  <p:embed/>
                </p:oleObj>
              </mc:Choice>
              <mc:Fallback>
                <p:oleObj name="Equation" r:id="rId5" imgW="977760" imgH="177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5410200"/>
                        <a:ext cx="4114800" cy="747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Explosion 2 6"/>
          <p:cNvSpPr/>
          <p:nvPr/>
        </p:nvSpPr>
        <p:spPr>
          <a:xfrm>
            <a:off x="381000" y="27432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8" name="Rectangle 7"/>
          <p:cNvSpPr/>
          <p:nvPr/>
        </p:nvSpPr>
        <p:spPr>
          <a:xfrm>
            <a:off x="533400" y="1447800"/>
            <a:ext cx="8001000" cy="990600"/>
          </a:xfrm>
          <a:prstGeom prst="rect">
            <a:avLst/>
          </a:prstGeom>
          <a:noFill/>
          <a:ln w="38100">
            <a:solidFill>
              <a:srgbClr val="00FF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ction Button: Home 8">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381000"/>
            <a:ext cx="8458200" cy="914400"/>
          </a:xfrm>
          <a:ln>
            <a:solidFill>
              <a:srgbClr val="FFFF00"/>
            </a:solidFill>
          </a:ln>
        </p:spPr>
        <p:txBody>
          <a:bodyPr>
            <a:normAutofit fontScale="90000"/>
          </a:bodyPr>
          <a:lstStyle/>
          <a:p>
            <a:r>
              <a:rPr lang="en-US" sz="4000" dirty="0" err="1">
                <a:solidFill>
                  <a:srgbClr val="FF33CC"/>
                </a:solidFill>
              </a:rPr>
              <a:t>Untuk</a:t>
            </a:r>
            <a:r>
              <a:rPr lang="en-US" sz="4000" dirty="0">
                <a:solidFill>
                  <a:srgbClr val="FF33CC"/>
                </a:solidFill>
              </a:rPr>
              <a:t> </a:t>
            </a:r>
            <a:r>
              <a:rPr lang="en-US" sz="4000" dirty="0" err="1" smtClean="0">
                <a:solidFill>
                  <a:srgbClr val="FF33CC"/>
                </a:solidFill>
              </a:rPr>
              <a:t>mengetahui</a:t>
            </a:r>
            <a:r>
              <a:rPr lang="en-US" sz="4000" dirty="0" smtClean="0">
                <a:solidFill>
                  <a:srgbClr val="FF33CC"/>
                </a:solidFill>
              </a:rPr>
              <a:t> </a:t>
            </a:r>
            <a:r>
              <a:rPr lang="en-US" sz="4000" dirty="0" err="1">
                <a:solidFill>
                  <a:srgbClr val="FF33CC"/>
                </a:solidFill>
              </a:rPr>
              <a:t>besarnya</a:t>
            </a:r>
            <a:r>
              <a:rPr lang="en-US" sz="4000" dirty="0">
                <a:solidFill>
                  <a:srgbClr val="FF33CC"/>
                </a:solidFill>
              </a:rPr>
              <a:t> </a:t>
            </a:r>
            <a:r>
              <a:rPr lang="en-US" sz="4000" b="1" dirty="0">
                <a:solidFill>
                  <a:srgbClr val="FFFF00"/>
                </a:solidFill>
              </a:rPr>
              <a:t>a</a:t>
            </a:r>
            <a:r>
              <a:rPr lang="en-US" sz="4000" dirty="0">
                <a:solidFill>
                  <a:srgbClr val="FF33CC"/>
                </a:solidFill>
              </a:rPr>
              <a:t>, </a:t>
            </a:r>
            <a:r>
              <a:rPr lang="en-US" sz="4000" dirty="0" err="1">
                <a:solidFill>
                  <a:srgbClr val="FF33CC"/>
                </a:solidFill>
              </a:rPr>
              <a:t>dirumuskan</a:t>
            </a:r>
            <a:r>
              <a:rPr lang="en-US" sz="4000" dirty="0">
                <a:solidFill>
                  <a:srgbClr val="FF33CC"/>
                </a:solidFill>
              </a:rPr>
              <a:t> :</a:t>
            </a:r>
          </a:p>
        </p:txBody>
      </p:sp>
      <p:graphicFrame>
        <p:nvGraphicFramePr>
          <p:cNvPr id="7172" name="Object 4"/>
          <p:cNvGraphicFramePr>
            <a:graphicFrameLocks noGrp="1" noChangeAspect="1"/>
          </p:cNvGraphicFramePr>
          <p:nvPr>
            <p:ph sz="half" idx="1"/>
          </p:nvPr>
        </p:nvGraphicFramePr>
        <p:xfrm>
          <a:off x="2819400" y="4659312"/>
          <a:ext cx="4408488" cy="1741488"/>
        </p:xfrm>
        <a:graphic>
          <a:graphicData uri="http://schemas.openxmlformats.org/presentationml/2006/ole">
            <mc:AlternateContent xmlns:mc="http://schemas.openxmlformats.org/markup-compatibility/2006">
              <mc:Choice xmlns:v="urn:schemas-microsoft-com:vml" Requires="v">
                <p:oleObj spid="_x0000_s107526" name="Equation" r:id="rId3" imgW="1028520" imgH="406080" progId="Equation.3">
                  <p:embed/>
                </p:oleObj>
              </mc:Choice>
              <mc:Fallback>
                <p:oleObj name="Equation" r:id="rId3" imgW="1028520" imgH="4060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4659312"/>
                        <a:ext cx="4408488" cy="1741488"/>
                      </a:xfrm>
                      <a:prstGeom prst="rect">
                        <a:avLst/>
                      </a:prstGeom>
                      <a:solidFill>
                        <a:srgbClr val="00FFFF"/>
                      </a:solidFill>
                    </p:spPr>
                  </p:pic>
                </p:oleObj>
              </mc:Fallback>
            </mc:AlternateContent>
          </a:graphicData>
        </a:graphic>
      </p:graphicFrame>
      <p:graphicFrame>
        <p:nvGraphicFramePr>
          <p:cNvPr id="7174" name="Object 6"/>
          <p:cNvGraphicFramePr>
            <a:graphicFrameLocks noGrp="1" noChangeAspect="1"/>
          </p:cNvGraphicFramePr>
          <p:nvPr>
            <p:ph sz="quarter" idx="2"/>
          </p:nvPr>
        </p:nvGraphicFramePr>
        <p:xfrm>
          <a:off x="1673225" y="1620837"/>
          <a:ext cx="5641975" cy="893763"/>
        </p:xfrm>
        <a:graphic>
          <a:graphicData uri="http://schemas.openxmlformats.org/presentationml/2006/ole">
            <mc:AlternateContent xmlns:mc="http://schemas.openxmlformats.org/markup-compatibility/2006">
              <mc:Choice xmlns:v="urn:schemas-microsoft-com:vml" Requires="v">
                <p:oleObj spid="_x0000_s107527" name="Equation" r:id="rId5" imgW="1282680" imgH="203040" progId="Equation.3">
                  <p:embed/>
                </p:oleObj>
              </mc:Choice>
              <mc:Fallback>
                <p:oleObj name="Equation" r:id="rId5" imgW="1282680" imgH="203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3225" y="1620837"/>
                        <a:ext cx="5641975" cy="893763"/>
                      </a:xfrm>
                      <a:prstGeom prst="rect">
                        <a:avLst/>
                      </a:prstGeom>
                      <a:solidFill>
                        <a:srgbClr val="00FF00"/>
                      </a:solidFill>
                    </p:spPr>
                  </p:pic>
                </p:oleObj>
              </mc:Fallback>
            </mc:AlternateContent>
          </a:graphicData>
        </a:graphic>
      </p:graphicFrame>
      <p:sp>
        <p:nvSpPr>
          <p:cNvPr id="5" name="Rectangle 2"/>
          <p:cNvSpPr txBox="1">
            <a:spLocks noChangeArrowheads="1"/>
          </p:cNvSpPr>
          <p:nvPr/>
        </p:nvSpPr>
        <p:spPr>
          <a:xfrm>
            <a:off x="762000" y="3505200"/>
            <a:ext cx="7848600" cy="914400"/>
          </a:xfrm>
          <a:prstGeom prst="rect">
            <a:avLst/>
          </a:prstGeom>
          <a:ln>
            <a:solidFill>
              <a:srgbClr val="00FF99"/>
            </a:solidFill>
          </a:ln>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rgbClr val="FF33CC"/>
                </a:solidFill>
                <a:effectLst/>
                <a:uLnTx/>
                <a:uFillTx/>
                <a:latin typeface="+mj-lt"/>
                <a:ea typeface="+mj-ea"/>
                <a:cs typeface="+mj-cs"/>
              </a:rPr>
              <a:t>Hubungan</a:t>
            </a:r>
            <a:r>
              <a:rPr kumimoji="0" lang="en-US" sz="4000" b="0" i="0" u="none" strike="noStrike" kern="1200" cap="none" spc="0" normalizeH="0" noProof="0" dirty="0" smtClean="0">
                <a:ln>
                  <a:noFill/>
                </a:ln>
                <a:solidFill>
                  <a:srgbClr val="FF33CC"/>
                </a:solidFill>
                <a:effectLst/>
                <a:uLnTx/>
                <a:uFillTx/>
                <a:latin typeface="+mj-lt"/>
                <a:ea typeface="+mj-ea"/>
                <a:cs typeface="+mj-cs"/>
              </a:rPr>
              <a:t> </a:t>
            </a:r>
            <a:r>
              <a:rPr kumimoji="0" lang="en-US" sz="4000" b="0" i="0" u="none" strike="noStrike" kern="1200" cap="none" spc="0" normalizeH="0" noProof="0" dirty="0" err="1" smtClean="0">
                <a:ln>
                  <a:noFill/>
                </a:ln>
                <a:solidFill>
                  <a:srgbClr val="FF33CC"/>
                </a:solidFill>
                <a:effectLst/>
                <a:uLnTx/>
                <a:uFillTx/>
                <a:latin typeface="+mj-lt"/>
                <a:ea typeface="+mj-ea"/>
                <a:cs typeface="+mj-cs"/>
              </a:rPr>
              <a:t>antara</a:t>
            </a:r>
            <a:r>
              <a:rPr kumimoji="0" lang="en-US" sz="4000" b="0" i="0" u="none" strike="noStrike" kern="1200" cap="none" spc="0" normalizeH="0" noProof="0" dirty="0" smtClean="0">
                <a:ln>
                  <a:noFill/>
                </a:ln>
                <a:solidFill>
                  <a:srgbClr val="FF33CC"/>
                </a:solidFill>
                <a:effectLst/>
                <a:uLnTx/>
                <a:uFillTx/>
                <a:latin typeface="+mj-lt"/>
                <a:ea typeface="+mj-ea"/>
                <a:cs typeface="+mj-cs"/>
              </a:rPr>
              <a:t> MPC </a:t>
            </a:r>
            <a:r>
              <a:rPr kumimoji="0" lang="en-US" sz="4000" b="0" i="0" u="none" strike="noStrike" kern="1200" cap="none" spc="0" normalizeH="0" noProof="0" dirty="0" err="1" smtClean="0">
                <a:ln>
                  <a:noFill/>
                </a:ln>
                <a:solidFill>
                  <a:srgbClr val="FF33CC"/>
                </a:solidFill>
                <a:effectLst/>
                <a:uLnTx/>
                <a:uFillTx/>
                <a:latin typeface="+mj-lt"/>
                <a:ea typeface="+mj-ea"/>
                <a:cs typeface="+mj-cs"/>
              </a:rPr>
              <a:t>dan</a:t>
            </a:r>
            <a:r>
              <a:rPr kumimoji="0" lang="en-US" sz="4000" b="0" i="0" u="none" strike="noStrike" kern="1200" cap="none" spc="0" normalizeH="0" noProof="0" dirty="0" smtClean="0">
                <a:ln>
                  <a:noFill/>
                </a:ln>
                <a:solidFill>
                  <a:srgbClr val="FF33CC"/>
                </a:solidFill>
                <a:effectLst/>
                <a:uLnTx/>
                <a:uFillTx/>
                <a:latin typeface="+mj-lt"/>
                <a:ea typeface="+mj-ea"/>
                <a:cs typeface="+mj-cs"/>
              </a:rPr>
              <a:t> MPS </a:t>
            </a:r>
            <a:r>
              <a:rPr kumimoji="0" lang="en-US" sz="4000" b="0" i="0" u="none" strike="noStrike" kern="1200" cap="none" spc="0" normalizeH="0" noProof="0" dirty="0" err="1" smtClean="0">
                <a:ln>
                  <a:noFill/>
                </a:ln>
                <a:solidFill>
                  <a:srgbClr val="FF33CC"/>
                </a:solidFill>
                <a:effectLst/>
                <a:uLnTx/>
                <a:uFillTx/>
                <a:latin typeface="+mj-lt"/>
                <a:ea typeface="+mj-ea"/>
                <a:cs typeface="+mj-cs"/>
              </a:rPr>
              <a:t>serta</a:t>
            </a:r>
            <a:r>
              <a:rPr kumimoji="0" lang="en-US" sz="4000" b="0" i="0" u="none" strike="noStrike" kern="1200" cap="none" spc="0" normalizeH="0" noProof="0" dirty="0" smtClean="0">
                <a:ln>
                  <a:noFill/>
                </a:ln>
                <a:solidFill>
                  <a:srgbClr val="FF33CC"/>
                </a:solidFill>
                <a:effectLst/>
                <a:uLnTx/>
                <a:uFillTx/>
                <a:latin typeface="+mj-lt"/>
                <a:ea typeface="+mj-ea"/>
                <a:cs typeface="+mj-cs"/>
              </a:rPr>
              <a:t> APS </a:t>
            </a:r>
            <a:r>
              <a:rPr kumimoji="0" lang="en-US" sz="4000" b="0" i="0" u="none" strike="noStrike" kern="1200" cap="none" spc="0" normalizeH="0" noProof="0" dirty="0" err="1" smtClean="0">
                <a:ln>
                  <a:noFill/>
                </a:ln>
                <a:solidFill>
                  <a:srgbClr val="FF33CC"/>
                </a:solidFill>
                <a:effectLst/>
                <a:uLnTx/>
                <a:uFillTx/>
                <a:latin typeface="+mj-lt"/>
                <a:ea typeface="+mj-ea"/>
                <a:cs typeface="+mj-cs"/>
              </a:rPr>
              <a:t>dengan</a:t>
            </a:r>
            <a:r>
              <a:rPr kumimoji="0" lang="en-US" sz="4000" b="0" i="0" u="none" strike="noStrike" kern="1200" cap="none" spc="0" normalizeH="0" noProof="0" dirty="0" smtClean="0">
                <a:ln>
                  <a:noFill/>
                </a:ln>
                <a:solidFill>
                  <a:srgbClr val="FF33CC"/>
                </a:solidFill>
                <a:effectLst/>
                <a:uLnTx/>
                <a:uFillTx/>
                <a:latin typeface="+mj-lt"/>
                <a:ea typeface="+mj-ea"/>
                <a:cs typeface="+mj-cs"/>
              </a:rPr>
              <a:t> APC</a:t>
            </a:r>
            <a:endParaRPr kumimoji="0" lang="en-US" sz="4000" b="0" i="0" u="none" strike="noStrike" kern="1200" cap="none" spc="0" normalizeH="0" baseline="0" noProof="0" dirty="0">
              <a:ln>
                <a:noFill/>
              </a:ln>
              <a:solidFill>
                <a:srgbClr val="FF33CC"/>
              </a:solidFill>
              <a:effectLst/>
              <a:uLnTx/>
              <a:uFillTx/>
              <a:latin typeface="+mj-lt"/>
              <a:ea typeface="+mj-ea"/>
              <a:cs typeface="+mj-cs"/>
            </a:endParaRPr>
          </a:p>
        </p:txBody>
      </p:sp>
      <p:sp>
        <p:nvSpPr>
          <p:cNvPr id="6" name="Action Button: Home 5">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457200"/>
            <a:ext cx="8229600" cy="1066800"/>
          </a:xfrm>
        </p:spPr>
        <p:txBody>
          <a:bodyPr/>
          <a:lstStyle/>
          <a:p>
            <a:r>
              <a:rPr lang="en-US" dirty="0">
                <a:solidFill>
                  <a:srgbClr val="FF00FF"/>
                </a:solidFill>
                <a:latin typeface="Cooper Black" pitchFamily="18" charset="0"/>
              </a:rPr>
              <a:t>FUNGSI TABUNGAN</a:t>
            </a:r>
          </a:p>
        </p:txBody>
      </p:sp>
      <p:sp>
        <p:nvSpPr>
          <p:cNvPr id="9219" name="Rectangle 3"/>
          <p:cNvSpPr>
            <a:spLocks noGrp="1" noChangeArrowheads="1"/>
          </p:cNvSpPr>
          <p:nvPr>
            <p:ph type="body" sz="half" idx="1"/>
          </p:nvPr>
        </p:nvSpPr>
        <p:spPr>
          <a:xfrm>
            <a:off x="457200" y="1600201"/>
            <a:ext cx="8001000" cy="1143000"/>
          </a:xfrm>
          <a:ln w="57150">
            <a:solidFill>
              <a:srgbClr val="11ED4B"/>
            </a:solidFill>
            <a:prstDash val="dash"/>
          </a:ln>
        </p:spPr>
        <p:txBody>
          <a:bodyPr/>
          <a:lstStyle/>
          <a:p>
            <a:pPr>
              <a:buFontTx/>
              <a:buNone/>
            </a:pPr>
            <a:r>
              <a:rPr lang="en-US" sz="2800" dirty="0" smtClean="0">
                <a:solidFill>
                  <a:srgbClr val="FFFF00"/>
                </a:solidFill>
              </a:rPr>
              <a:t>         </a:t>
            </a:r>
            <a:r>
              <a:rPr lang="en-US" sz="2800" dirty="0" err="1" smtClean="0">
                <a:solidFill>
                  <a:srgbClr val="FFFF00"/>
                </a:solidFill>
              </a:rPr>
              <a:t>Adalah</a:t>
            </a:r>
            <a:r>
              <a:rPr lang="en-US" sz="2800" dirty="0" smtClean="0">
                <a:solidFill>
                  <a:srgbClr val="FFFF00"/>
                </a:solidFill>
              </a:rPr>
              <a:t> </a:t>
            </a:r>
            <a:r>
              <a:rPr lang="en-US" sz="2800" dirty="0" err="1">
                <a:solidFill>
                  <a:srgbClr val="FFFF00"/>
                </a:solidFill>
              </a:rPr>
              <a:t>fungsi</a:t>
            </a:r>
            <a:r>
              <a:rPr lang="en-US" sz="2800" dirty="0">
                <a:solidFill>
                  <a:srgbClr val="FFFF00"/>
                </a:solidFill>
              </a:rPr>
              <a:t> yang </a:t>
            </a:r>
            <a:r>
              <a:rPr lang="en-US" sz="2800" dirty="0" err="1">
                <a:solidFill>
                  <a:srgbClr val="FFFF00"/>
                </a:solidFill>
              </a:rPr>
              <a:t>menunjukkan</a:t>
            </a:r>
            <a:r>
              <a:rPr lang="en-US" sz="2800" dirty="0">
                <a:solidFill>
                  <a:srgbClr val="FFFF00"/>
                </a:solidFill>
              </a:rPr>
              <a:t> </a:t>
            </a:r>
            <a:r>
              <a:rPr lang="en-US" sz="2800" dirty="0" err="1">
                <a:solidFill>
                  <a:srgbClr val="FFFF00"/>
                </a:solidFill>
              </a:rPr>
              <a:t>hubungan</a:t>
            </a:r>
            <a:r>
              <a:rPr lang="en-US" sz="2800" dirty="0">
                <a:solidFill>
                  <a:srgbClr val="FFFF00"/>
                </a:solidFill>
              </a:rPr>
              <a:t> </a:t>
            </a:r>
          </a:p>
          <a:p>
            <a:pPr algn="ctr">
              <a:buFontTx/>
              <a:buNone/>
            </a:pPr>
            <a:r>
              <a:rPr lang="en-US" sz="2800" b="1" dirty="0">
                <a:solidFill>
                  <a:srgbClr val="00FFFF"/>
                </a:solidFill>
              </a:rPr>
              <a:t>TABUNGAN (S)</a:t>
            </a:r>
            <a:r>
              <a:rPr lang="en-US" sz="2800" dirty="0">
                <a:solidFill>
                  <a:srgbClr val="FFFF00"/>
                </a:solidFill>
              </a:rPr>
              <a:t> </a:t>
            </a:r>
            <a:r>
              <a:rPr lang="en-US" sz="2800" dirty="0" err="1">
                <a:solidFill>
                  <a:srgbClr val="FFFF00"/>
                </a:solidFill>
              </a:rPr>
              <a:t>dengan</a:t>
            </a:r>
            <a:r>
              <a:rPr lang="en-US" sz="2800" dirty="0">
                <a:solidFill>
                  <a:srgbClr val="FFFF00"/>
                </a:solidFill>
              </a:rPr>
              <a:t> </a:t>
            </a:r>
            <a:r>
              <a:rPr lang="en-US" sz="2800" b="1" dirty="0">
                <a:solidFill>
                  <a:srgbClr val="00FFFF"/>
                </a:solidFill>
              </a:rPr>
              <a:t>PENDAPATAN (Y)</a:t>
            </a:r>
          </a:p>
          <a:p>
            <a:pPr>
              <a:buFontTx/>
              <a:buNone/>
            </a:pPr>
            <a:endParaRPr lang="en-US" sz="2400" dirty="0">
              <a:solidFill>
                <a:srgbClr val="FFFF00"/>
              </a:solidFill>
            </a:endParaRPr>
          </a:p>
        </p:txBody>
      </p:sp>
      <p:graphicFrame>
        <p:nvGraphicFramePr>
          <p:cNvPr id="9224" name="Object 8"/>
          <p:cNvGraphicFramePr>
            <a:graphicFrameLocks noGrp="1" noChangeAspect="1"/>
          </p:cNvGraphicFramePr>
          <p:nvPr>
            <p:ph sz="quarter" idx="3"/>
          </p:nvPr>
        </p:nvGraphicFramePr>
        <p:xfrm>
          <a:off x="381000" y="3276600"/>
          <a:ext cx="3468688" cy="1230313"/>
        </p:xfrm>
        <a:graphic>
          <a:graphicData uri="http://schemas.openxmlformats.org/presentationml/2006/ole">
            <mc:AlternateContent xmlns:mc="http://schemas.openxmlformats.org/markup-compatibility/2006">
              <mc:Choice xmlns:v="urn:schemas-microsoft-com:vml" Requires="v">
                <p:oleObj spid="_x0000_s108551" name="Equation" r:id="rId3" imgW="622080" imgH="177480" progId="Equation.3">
                  <p:embed/>
                </p:oleObj>
              </mc:Choice>
              <mc:Fallback>
                <p:oleObj name="Equation" r:id="rId3" imgW="622080" imgH="17748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76600"/>
                        <a:ext cx="3468688" cy="1230313"/>
                      </a:xfrm>
                      <a:prstGeom prst="rect">
                        <a:avLst/>
                      </a:prstGeom>
                      <a:solidFill>
                        <a:srgbClr val="00CC00"/>
                      </a:solidFill>
                    </p:spPr>
                  </p:pic>
                </p:oleObj>
              </mc:Fallback>
            </mc:AlternateContent>
          </a:graphicData>
        </a:graphic>
      </p:graphicFrame>
      <p:sp>
        <p:nvSpPr>
          <p:cNvPr id="6" name="Bent Arrow 5"/>
          <p:cNvSpPr/>
          <p:nvPr/>
        </p:nvSpPr>
        <p:spPr>
          <a:xfrm rot="5400000">
            <a:off x="4286250" y="3790950"/>
            <a:ext cx="762000" cy="952500"/>
          </a:xfrm>
          <a:prstGeom prst="bentArrow">
            <a:avLst>
              <a:gd name="adj1" fmla="val 25000"/>
              <a:gd name="adj2" fmla="val 32500"/>
              <a:gd name="adj3" fmla="val 25000"/>
              <a:gd name="adj4" fmla="val 68125"/>
            </a:avLst>
          </a:prstGeom>
          <a:solidFill>
            <a:srgbClr val="CCF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108548" name="Object 4"/>
          <p:cNvGraphicFramePr>
            <a:graphicFrameLocks noChangeAspect="1"/>
          </p:cNvGraphicFramePr>
          <p:nvPr/>
        </p:nvGraphicFramePr>
        <p:xfrm>
          <a:off x="2895600" y="5113337"/>
          <a:ext cx="6019800" cy="1135063"/>
        </p:xfrm>
        <a:graphic>
          <a:graphicData uri="http://schemas.openxmlformats.org/presentationml/2006/ole">
            <mc:AlternateContent xmlns:mc="http://schemas.openxmlformats.org/markup-compatibility/2006">
              <mc:Choice xmlns:v="urn:schemas-microsoft-com:vml" Requires="v">
                <p:oleObj spid="_x0000_s108552" name="Equation" r:id="rId5" imgW="1079280" imgH="203040" progId="Equation.3">
                  <p:embed/>
                </p:oleObj>
              </mc:Choice>
              <mc:Fallback>
                <p:oleObj name="Equation" r:id="rId5" imgW="1079280" imgH="20304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5113337"/>
                        <a:ext cx="6019800" cy="1135063"/>
                      </a:xfrm>
                      <a:prstGeom prst="rect">
                        <a:avLst/>
                      </a:prstGeom>
                      <a:solidFill>
                        <a:srgbClr val="FF00FF">
                          <a:alpha val="71001"/>
                        </a:srgbClr>
                      </a:solidFill>
                    </p:spPr>
                  </p:pic>
                </p:oleObj>
              </mc:Fallback>
            </mc:AlternateContent>
          </a:graphicData>
        </a:graphic>
      </p:graphicFrame>
      <p:sp>
        <p:nvSpPr>
          <p:cNvPr id="9" name="Explosion 2 8"/>
          <p:cNvSpPr/>
          <p:nvPr/>
        </p:nvSpPr>
        <p:spPr>
          <a:xfrm>
            <a:off x="5486400" y="3276600"/>
            <a:ext cx="2667000" cy="990600"/>
          </a:xfrm>
          <a:prstGeom prst="irregularSeal2">
            <a:avLst/>
          </a:prstGeom>
          <a:solidFill>
            <a:srgbClr val="FFFF00"/>
          </a:solidFill>
          <a:ln w="57150">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n>
                  <a:solidFill>
                    <a:srgbClr val="11ED4B"/>
                  </a:solidFill>
                </a:ln>
                <a:solidFill>
                  <a:schemeClr val="tx1"/>
                </a:solidFill>
              </a:rPr>
              <a:t>RUMUS</a:t>
            </a:r>
            <a:endParaRPr lang="en-US" sz="2400" dirty="0">
              <a:ln>
                <a:solidFill>
                  <a:srgbClr val="11ED4B"/>
                </a:solidFill>
              </a:ln>
              <a:solidFill>
                <a:schemeClr val="tx1"/>
              </a:solidFill>
            </a:endParaRPr>
          </a:p>
        </p:txBody>
      </p:sp>
      <p:sp>
        <p:nvSpPr>
          <p:cNvPr id="8" name="Action Button: Home 7">
            <a:hlinkClick r:id="rId7"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381000" y="1981200"/>
            <a:ext cx="4038600" cy="3810000"/>
          </a:xfrm>
          <a:prstGeom prst="line">
            <a:avLst/>
          </a:prstGeom>
          <a:ln/>
        </p:spPr>
        <p:style>
          <a:lnRef idx="3">
            <a:schemeClr val="accent6"/>
          </a:lnRef>
          <a:fillRef idx="0">
            <a:schemeClr val="accent6"/>
          </a:fillRef>
          <a:effectRef idx="2">
            <a:schemeClr val="accent6"/>
          </a:effectRef>
          <a:fontRef idx="minor">
            <a:schemeClr val="tx1"/>
          </a:fontRef>
        </p:style>
      </p:cxnSp>
      <p:sp>
        <p:nvSpPr>
          <p:cNvPr id="8" name="Freeform 14"/>
          <p:cNvSpPr>
            <a:spLocks/>
          </p:cNvSpPr>
          <p:nvPr/>
        </p:nvSpPr>
        <p:spPr bwMode="auto">
          <a:xfrm>
            <a:off x="381001" y="1752600"/>
            <a:ext cx="4114800" cy="4031769"/>
          </a:xfrm>
          <a:custGeom>
            <a:avLst/>
            <a:gdLst>
              <a:gd name="T0" fmla="*/ 0 w 2767"/>
              <a:gd name="T1" fmla="*/ 0 h 2043"/>
              <a:gd name="T2" fmla="*/ 3 w 2767"/>
              <a:gd name="T3" fmla="*/ 2043 h 2043"/>
              <a:gd name="T4" fmla="*/ 2767 w 2767"/>
              <a:gd name="T5" fmla="*/ 2041 h 2043"/>
              <a:gd name="T6" fmla="*/ 0 60000 65536"/>
              <a:gd name="T7" fmla="*/ 0 60000 65536"/>
              <a:gd name="T8" fmla="*/ 0 60000 65536"/>
              <a:gd name="T9" fmla="*/ 0 w 2767"/>
              <a:gd name="T10" fmla="*/ 0 h 2043"/>
              <a:gd name="T11" fmla="*/ 2767 w 2767"/>
              <a:gd name="T12" fmla="*/ 2043 h 2043"/>
            </a:gdLst>
            <a:ahLst/>
            <a:cxnLst>
              <a:cxn ang="T6">
                <a:pos x="T0" y="T1"/>
              </a:cxn>
              <a:cxn ang="T7">
                <a:pos x="T2" y="T3"/>
              </a:cxn>
              <a:cxn ang="T8">
                <a:pos x="T4" y="T5"/>
              </a:cxn>
            </a:cxnLst>
            <a:rect l="T9" t="T10" r="T11" b="T12"/>
            <a:pathLst>
              <a:path w="2767" h="2043">
                <a:moveTo>
                  <a:pt x="0" y="0"/>
                </a:moveTo>
                <a:lnTo>
                  <a:pt x="3" y="2043"/>
                </a:lnTo>
                <a:lnTo>
                  <a:pt x="2767" y="2041"/>
                </a:lnTo>
              </a:path>
            </a:pathLst>
          </a:custGeom>
          <a:noFill/>
          <a:ln w="31750">
            <a:solidFill>
              <a:srgbClr val="92D050"/>
            </a:solidFill>
            <a:round/>
            <a:headEnd/>
            <a:tailEnd/>
          </a:ln>
        </p:spPr>
        <p:txBody>
          <a:bodyPr/>
          <a:lstStyle/>
          <a:p>
            <a:endParaRPr lang="id-ID"/>
          </a:p>
        </p:txBody>
      </p:sp>
      <p:sp>
        <p:nvSpPr>
          <p:cNvPr id="12" name="Freeform 6"/>
          <p:cNvSpPr>
            <a:spLocks/>
          </p:cNvSpPr>
          <p:nvPr/>
        </p:nvSpPr>
        <p:spPr bwMode="auto">
          <a:xfrm>
            <a:off x="381000" y="3581400"/>
            <a:ext cx="2362201" cy="2286000"/>
          </a:xfrm>
          <a:custGeom>
            <a:avLst/>
            <a:gdLst>
              <a:gd name="T0" fmla="*/ 0 w 1644"/>
              <a:gd name="T1" fmla="*/ 0 h 1491"/>
              <a:gd name="T2" fmla="*/ 1404 w 1644"/>
              <a:gd name="T3" fmla="*/ 0 h 1491"/>
              <a:gd name="T4" fmla="*/ 1401 w 1644"/>
              <a:gd name="T5" fmla="*/ 1406 h 1491"/>
              <a:gd name="T6" fmla="*/ 0 60000 65536"/>
              <a:gd name="T7" fmla="*/ 0 60000 65536"/>
              <a:gd name="T8" fmla="*/ 0 60000 65536"/>
              <a:gd name="T9" fmla="*/ 0 w 1644"/>
              <a:gd name="T10" fmla="*/ 0 h 1491"/>
              <a:gd name="T11" fmla="*/ 1644 w 1644"/>
              <a:gd name="T12" fmla="*/ 1491 h 1491"/>
            </a:gdLst>
            <a:ahLst/>
            <a:cxnLst>
              <a:cxn ang="T6">
                <a:pos x="T0" y="T1"/>
              </a:cxn>
              <a:cxn ang="T7">
                <a:pos x="T2" y="T3"/>
              </a:cxn>
              <a:cxn ang="T8">
                <a:pos x="T4" y="T5"/>
              </a:cxn>
            </a:cxnLst>
            <a:rect l="T9" t="T10" r="T11" b="T12"/>
            <a:pathLst>
              <a:path w="1644" h="1491">
                <a:moveTo>
                  <a:pt x="0" y="0"/>
                </a:moveTo>
                <a:lnTo>
                  <a:pt x="1644" y="0"/>
                </a:lnTo>
                <a:lnTo>
                  <a:pt x="1641" y="1491"/>
                </a:lnTo>
              </a:path>
            </a:pathLst>
          </a:custGeom>
          <a:noFill/>
          <a:ln w="31750">
            <a:solidFill>
              <a:srgbClr val="FFFF00"/>
            </a:solidFill>
            <a:prstDash val="dash"/>
            <a:round/>
            <a:headEnd/>
            <a:tailEnd/>
          </a:ln>
        </p:spPr>
        <p:txBody>
          <a:bodyPr/>
          <a:lstStyle/>
          <a:p>
            <a:endParaRPr lang="id-ID"/>
          </a:p>
        </p:txBody>
      </p:sp>
      <p:cxnSp>
        <p:nvCxnSpPr>
          <p:cNvPr id="18" name="Straight Connector 17"/>
          <p:cNvCxnSpPr/>
          <p:nvPr/>
        </p:nvCxnSpPr>
        <p:spPr>
          <a:xfrm flipV="1">
            <a:off x="381000" y="2590800"/>
            <a:ext cx="4114800" cy="2286002"/>
          </a:xfrm>
          <a:prstGeom prst="line">
            <a:avLst/>
          </a:prstGeom>
          <a:ln>
            <a:solidFill>
              <a:srgbClr val="11ED4B"/>
            </a:solidFill>
          </a:ln>
        </p:spPr>
        <p:style>
          <a:lnRef idx="3">
            <a:schemeClr val="accent6"/>
          </a:lnRef>
          <a:fillRef idx="0">
            <a:schemeClr val="accent6"/>
          </a:fillRef>
          <a:effectRef idx="2">
            <a:schemeClr val="accent6"/>
          </a:effectRef>
          <a:fontRef idx="minor">
            <a:schemeClr val="tx1"/>
          </a:fontRef>
        </p:style>
      </p:cxnSp>
      <p:cxnSp>
        <p:nvCxnSpPr>
          <p:cNvPr id="23" name="Straight Connector 22"/>
          <p:cNvCxnSpPr/>
          <p:nvPr/>
        </p:nvCxnSpPr>
        <p:spPr>
          <a:xfrm flipV="1">
            <a:off x="381000" y="5486400"/>
            <a:ext cx="4038600" cy="685800"/>
          </a:xfrm>
          <a:prstGeom prst="line">
            <a:avLst/>
          </a:prstGeom>
          <a:ln>
            <a:solidFill>
              <a:srgbClr val="FF00FF"/>
            </a:solidFill>
          </a:ln>
        </p:spPr>
        <p:style>
          <a:lnRef idx="3">
            <a:schemeClr val="accent6"/>
          </a:lnRef>
          <a:fillRef idx="0">
            <a:schemeClr val="accent6"/>
          </a:fillRef>
          <a:effectRef idx="2">
            <a:schemeClr val="accent6"/>
          </a:effectRef>
          <a:fontRef idx="minor">
            <a:schemeClr val="tx1"/>
          </a:fontRef>
        </p:style>
      </p:cxnSp>
      <p:sp>
        <p:nvSpPr>
          <p:cNvPr id="30" name="Rectangle 2"/>
          <p:cNvSpPr>
            <a:spLocks noGrp="1" noChangeArrowheads="1"/>
          </p:cNvSpPr>
          <p:nvPr>
            <p:ph type="title"/>
          </p:nvPr>
        </p:nvSpPr>
        <p:spPr>
          <a:xfrm>
            <a:off x="381000" y="381000"/>
            <a:ext cx="8458200" cy="914400"/>
          </a:xfrm>
          <a:ln>
            <a:solidFill>
              <a:srgbClr val="FFFF00"/>
            </a:solidFill>
          </a:ln>
        </p:spPr>
        <p:txBody>
          <a:bodyPr>
            <a:normAutofit/>
          </a:bodyPr>
          <a:lstStyle/>
          <a:p>
            <a:r>
              <a:rPr lang="en-US" sz="4000" dirty="0" err="1" smtClean="0">
                <a:solidFill>
                  <a:srgbClr val="FFFF00"/>
                </a:solidFill>
              </a:rPr>
              <a:t>Kurva</a:t>
            </a:r>
            <a:r>
              <a:rPr lang="en-US" sz="4000" dirty="0" smtClean="0">
                <a:solidFill>
                  <a:srgbClr val="FFFF00"/>
                </a:solidFill>
              </a:rPr>
              <a:t> </a:t>
            </a:r>
            <a:r>
              <a:rPr lang="en-US" sz="4000" dirty="0" err="1" smtClean="0">
                <a:solidFill>
                  <a:srgbClr val="FFFF00"/>
                </a:solidFill>
              </a:rPr>
              <a:t>Fungsi</a:t>
            </a:r>
            <a:r>
              <a:rPr lang="en-US" sz="4000" dirty="0" smtClean="0">
                <a:solidFill>
                  <a:srgbClr val="FFFF00"/>
                </a:solidFill>
              </a:rPr>
              <a:t> </a:t>
            </a:r>
            <a:r>
              <a:rPr lang="en-US" sz="4000" dirty="0" err="1" smtClean="0">
                <a:solidFill>
                  <a:srgbClr val="00FF99"/>
                </a:solidFill>
              </a:rPr>
              <a:t>konsumsi</a:t>
            </a:r>
            <a:r>
              <a:rPr lang="en-US" sz="4000" dirty="0" smtClean="0">
                <a:solidFill>
                  <a:srgbClr val="FF33CC"/>
                </a:solidFill>
              </a:rPr>
              <a:t> </a:t>
            </a:r>
            <a:r>
              <a:rPr lang="en-US" sz="4000" dirty="0" err="1" smtClean="0">
                <a:solidFill>
                  <a:srgbClr val="FFFF00"/>
                </a:solidFill>
              </a:rPr>
              <a:t>dan</a:t>
            </a:r>
            <a:r>
              <a:rPr lang="en-US" sz="4000" dirty="0" smtClean="0">
                <a:solidFill>
                  <a:srgbClr val="FF33CC"/>
                </a:solidFill>
              </a:rPr>
              <a:t> Tabungan</a:t>
            </a:r>
            <a:endParaRPr lang="en-US" sz="4000" dirty="0">
              <a:solidFill>
                <a:srgbClr val="FF33CC"/>
              </a:solidFill>
            </a:endParaRPr>
          </a:p>
        </p:txBody>
      </p:sp>
      <p:sp>
        <p:nvSpPr>
          <p:cNvPr id="34" name="TextBox 33"/>
          <p:cNvSpPr txBox="1"/>
          <p:nvPr/>
        </p:nvSpPr>
        <p:spPr>
          <a:xfrm>
            <a:off x="4419600" y="1828800"/>
            <a:ext cx="685800" cy="400110"/>
          </a:xfrm>
          <a:prstGeom prst="rect">
            <a:avLst/>
          </a:prstGeom>
          <a:noFill/>
        </p:spPr>
        <p:txBody>
          <a:bodyPr wrap="square" rtlCol="0">
            <a:spAutoFit/>
          </a:bodyPr>
          <a:lstStyle/>
          <a:p>
            <a:r>
              <a:rPr lang="en-US" sz="2000" dirty="0" smtClean="0">
                <a:solidFill>
                  <a:srgbClr val="FFC000"/>
                </a:solidFill>
              </a:rPr>
              <a:t>Y=C</a:t>
            </a:r>
            <a:endParaRPr lang="en-US" sz="2000" dirty="0">
              <a:solidFill>
                <a:srgbClr val="FFC000"/>
              </a:solidFill>
            </a:endParaRPr>
          </a:p>
        </p:txBody>
      </p:sp>
      <p:sp>
        <p:nvSpPr>
          <p:cNvPr id="35" name="TextBox 34"/>
          <p:cNvSpPr txBox="1"/>
          <p:nvPr/>
        </p:nvSpPr>
        <p:spPr>
          <a:xfrm>
            <a:off x="4495800" y="2362200"/>
            <a:ext cx="381000" cy="400110"/>
          </a:xfrm>
          <a:prstGeom prst="rect">
            <a:avLst/>
          </a:prstGeom>
          <a:noFill/>
        </p:spPr>
        <p:txBody>
          <a:bodyPr wrap="square" rtlCol="0">
            <a:spAutoFit/>
          </a:bodyPr>
          <a:lstStyle/>
          <a:p>
            <a:r>
              <a:rPr lang="en-US" sz="2000" dirty="0" smtClean="0">
                <a:solidFill>
                  <a:srgbClr val="00FF99"/>
                </a:solidFill>
              </a:rPr>
              <a:t>C</a:t>
            </a:r>
            <a:endParaRPr lang="en-US" sz="2000" dirty="0">
              <a:solidFill>
                <a:srgbClr val="00FF99"/>
              </a:solidFill>
            </a:endParaRPr>
          </a:p>
        </p:txBody>
      </p:sp>
      <p:sp>
        <p:nvSpPr>
          <p:cNvPr id="36" name="TextBox 35"/>
          <p:cNvSpPr txBox="1"/>
          <p:nvPr/>
        </p:nvSpPr>
        <p:spPr>
          <a:xfrm>
            <a:off x="4419600" y="5257800"/>
            <a:ext cx="381000" cy="400110"/>
          </a:xfrm>
          <a:prstGeom prst="rect">
            <a:avLst/>
          </a:prstGeom>
          <a:noFill/>
        </p:spPr>
        <p:txBody>
          <a:bodyPr wrap="square" rtlCol="0">
            <a:spAutoFit/>
          </a:bodyPr>
          <a:lstStyle/>
          <a:p>
            <a:r>
              <a:rPr lang="en-US" sz="2000" dirty="0" smtClean="0">
                <a:solidFill>
                  <a:srgbClr val="FF00FF"/>
                </a:solidFill>
              </a:rPr>
              <a:t>S</a:t>
            </a:r>
            <a:endParaRPr lang="en-US" sz="2000" dirty="0">
              <a:solidFill>
                <a:srgbClr val="FF00FF"/>
              </a:solidFill>
            </a:endParaRPr>
          </a:p>
        </p:txBody>
      </p:sp>
      <p:sp>
        <p:nvSpPr>
          <p:cNvPr id="37" name="TextBox 36"/>
          <p:cNvSpPr txBox="1"/>
          <p:nvPr/>
        </p:nvSpPr>
        <p:spPr>
          <a:xfrm>
            <a:off x="2362200" y="3028890"/>
            <a:ext cx="609600" cy="400110"/>
          </a:xfrm>
          <a:prstGeom prst="rect">
            <a:avLst/>
          </a:prstGeom>
          <a:noFill/>
        </p:spPr>
        <p:txBody>
          <a:bodyPr wrap="square" rtlCol="0">
            <a:spAutoFit/>
          </a:bodyPr>
          <a:lstStyle/>
          <a:p>
            <a:r>
              <a:rPr lang="en-US" sz="2000" dirty="0" smtClean="0">
                <a:solidFill>
                  <a:srgbClr val="FFFF00"/>
                </a:solidFill>
              </a:rPr>
              <a:t>BEI</a:t>
            </a:r>
            <a:endParaRPr lang="en-US" sz="2000" dirty="0">
              <a:solidFill>
                <a:srgbClr val="FFFF00"/>
              </a:solidFill>
            </a:endParaRPr>
          </a:p>
        </p:txBody>
      </p:sp>
      <p:sp>
        <p:nvSpPr>
          <p:cNvPr id="38" name="Rectangle 4"/>
          <p:cNvSpPr>
            <a:spLocks noGrp="1" noChangeArrowheads="1"/>
          </p:cNvSpPr>
          <p:nvPr>
            <p:ph type="body" sz="half" idx="2"/>
          </p:nvPr>
        </p:nvSpPr>
        <p:spPr>
          <a:xfrm>
            <a:off x="4495800" y="3200401"/>
            <a:ext cx="4343400" cy="1752600"/>
          </a:xfrm>
          <a:ln>
            <a:solidFill>
              <a:srgbClr val="FF3300"/>
            </a:solidFill>
          </a:ln>
        </p:spPr>
        <p:txBody>
          <a:bodyPr>
            <a:normAutofit lnSpcReduction="10000"/>
          </a:bodyPr>
          <a:lstStyle/>
          <a:p>
            <a:pPr marL="533400" indent="-533400">
              <a:lnSpc>
                <a:spcPct val="90000"/>
              </a:lnSpc>
              <a:buFont typeface="Wingdings" pitchFamily="2" charset="2"/>
              <a:buNone/>
            </a:pPr>
            <a:r>
              <a:rPr lang="en-US" dirty="0" smtClean="0">
                <a:solidFill>
                  <a:srgbClr val="FFFF00"/>
                </a:solidFill>
              </a:rPr>
              <a:t>Break Event Income (BEI)</a:t>
            </a:r>
          </a:p>
          <a:p>
            <a:pPr marL="0" indent="0">
              <a:lnSpc>
                <a:spcPct val="90000"/>
              </a:lnSpc>
              <a:buFont typeface="Wingdings" pitchFamily="2" charset="2"/>
              <a:buNone/>
            </a:pPr>
            <a:r>
              <a:rPr lang="en-US" sz="2400" dirty="0" err="1" smtClean="0">
                <a:solidFill>
                  <a:srgbClr val="CCFF33"/>
                </a:solidFill>
              </a:rPr>
              <a:t>Dimana</a:t>
            </a:r>
            <a:r>
              <a:rPr lang="en-US" sz="2400" dirty="0" smtClean="0">
                <a:solidFill>
                  <a:srgbClr val="CCFF33"/>
                </a:solidFill>
              </a:rPr>
              <a:t> </a:t>
            </a:r>
            <a:r>
              <a:rPr lang="en-US" sz="2400" dirty="0" err="1" smtClean="0">
                <a:solidFill>
                  <a:srgbClr val="CCFF33"/>
                </a:solidFill>
              </a:rPr>
              <a:t>pendapatan</a:t>
            </a:r>
            <a:r>
              <a:rPr lang="en-US" sz="2400" dirty="0" smtClean="0">
                <a:solidFill>
                  <a:srgbClr val="CCFF33"/>
                </a:solidFill>
              </a:rPr>
              <a:t> </a:t>
            </a:r>
            <a:r>
              <a:rPr lang="en-US" sz="2400" dirty="0" err="1" smtClean="0">
                <a:solidFill>
                  <a:srgbClr val="CCFF33"/>
                </a:solidFill>
              </a:rPr>
              <a:t>sama</a:t>
            </a:r>
            <a:r>
              <a:rPr lang="en-US" sz="2400" dirty="0" smtClean="0">
                <a:solidFill>
                  <a:srgbClr val="CCFF33"/>
                </a:solidFill>
              </a:rPr>
              <a:t> </a:t>
            </a:r>
            <a:r>
              <a:rPr lang="en-US" sz="2400" dirty="0" err="1" smtClean="0">
                <a:solidFill>
                  <a:srgbClr val="CCFF33"/>
                </a:solidFill>
              </a:rPr>
              <a:t>dengan</a:t>
            </a:r>
            <a:r>
              <a:rPr lang="en-US" sz="2400" dirty="0" smtClean="0">
                <a:solidFill>
                  <a:srgbClr val="CCFF33"/>
                </a:solidFill>
              </a:rPr>
              <a:t> </a:t>
            </a:r>
            <a:r>
              <a:rPr lang="en-US" sz="2400" dirty="0" err="1" smtClean="0">
                <a:solidFill>
                  <a:srgbClr val="CCFF33"/>
                </a:solidFill>
              </a:rPr>
              <a:t>konsumsi</a:t>
            </a:r>
            <a:r>
              <a:rPr lang="en-US" sz="2400" dirty="0" smtClean="0">
                <a:solidFill>
                  <a:srgbClr val="CCFF33"/>
                </a:solidFill>
              </a:rPr>
              <a:t> </a:t>
            </a:r>
            <a:r>
              <a:rPr lang="en-US" sz="2400" dirty="0" smtClean="0">
                <a:solidFill>
                  <a:srgbClr val="11ED4B"/>
                </a:solidFill>
              </a:rPr>
              <a:t>(Y=C)</a:t>
            </a:r>
            <a:r>
              <a:rPr lang="en-US" sz="2400" dirty="0" smtClean="0">
                <a:solidFill>
                  <a:srgbClr val="CCFF33"/>
                </a:solidFill>
              </a:rPr>
              <a:t> </a:t>
            </a:r>
            <a:r>
              <a:rPr lang="en-US" sz="2400" dirty="0" err="1" smtClean="0">
                <a:solidFill>
                  <a:srgbClr val="CCFF33"/>
                </a:solidFill>
              </a:rPr>
              <a:t>sehingga</a:t>
            </a:r>
            <a:r>
              <a:rPr lang="en-US" sz="2400" dirty="0" smtClean="0">
                <a:solidFill>
                  <a:srgbClr val="CCFF33"/>
                </a:solidFill>
              </a:rPr>
              <a:t> </a:t>
            </a:r>
            <a:r>
              <a:rPr lang="en-US" sz="2400" dirty="0" err="1" smtClean="0">
                <a:solidFill>
                  <a:srgbClr val="CCFF33"/>
                </a:solidFill>
              </a:rPr>
              <a:t>tidak</a:t>
            </a:r>
            <a:r>
              <a:rPr lang="en-US" sz="2400" dirty="0" smtClean="0">
                <a:solidFill>
                  <a:srgbClr val="CCFF33"/>
                </a:solidFill>
              </a:rPr>
              <a:t> </a:t>
            </a:r>
            <a:r>
              <a:rPr lang="en-US" sz="2400" dirty="0" err="1" smtClean="0">
                <a:solidFill>
                  <a:srgbClr val="CCFF33"/>
                </a:solidFill>
              </a:rPr>
              <a:t>ada</a:t>
            </a:r>
            <a:r>
              <a:rPr lang="en-US" sz="2400" dirty="0" smtClean="0">
                <a:solidFill>
                  <a:srgbClr val="CCFF33"/>
                </a:solidFill>
              </a:rPr>
              <a:t> </a:t>
            </a:r>
            <a:r>
              <a:rPr lang="en-US" sz="2400" dirty="0" err="1" smtClean="0">
                <a:solidFill>
                  <a:srgbClr val="CCFF33"/>
                </a:solidFill>
              </a:rPr>
              <a:t>sisa</a:t>
            </a:r>
            <a:r>
              <a:rPr lang="en-US" sz="2400" dirty="0" smtClean="0">
                <a:solidFill>
                  <a:srgbClr val="CCFF33"/>
                </a:solidFill>
              </a:rPr>
              <a:t> </a:t>
            </a:r>
            <a:r>
              <a:rPr lang="en-US" sz="2400" dirty="0" err="1" smtClean="0">
                <a:solidFill>
                  <a:srgbClr val="CCFF33"/>
                </a:solidFill>
              </a:rPr>
              <a:t>untuk</a:t>
            </a:r>
            <a:r>
              <a:rPr lang="en-US" sz="2400" dirty="0" smtClean="0">
                <a:solidFill>
                  <a:srgbClr val="CCFF33"/>
                </a:solidFill>
              </a:rPr>
              <a:t> </a:t>
            </a:r>
            <a:r>
              <a:rPr lang="en-US" sz="2400" dirty="0" err="1" smtClean="0">
                <a:solidFill>
                  <a:srgbClr val="CCFF33"/>
                </a:solidFill>
              </a:rPr>
              <a:t>menabung</a:t>
            </a:r>
            <a:r>
              <a:rPr lang="en-US" sz="2400" dirty="0" smtClean="0">
                <a:solidFill>
                  <a:srgbClr val="CCFF33"/>
                </a:solidFill>
              </a:rPr>
              <a:t> </a:t>
            </a:r>
            <a:r>
              <a:rPr lang="en-US" sz="2400" dirty="0" smtClean="0">
                <a:solidFill>
                  <a:srgbClr val="FF00FF"/>
                </a:solidFill>
              </a:rPr>
              <a:t>(S=0)</a:t>
            </a:r>
            <a:endParaRPr lang="en-US" sz="2400" dirty="0">
              <a:solidFill>
                <a:srgbClr val="FF00FF"/>
              </a:solidFill>
            </a:endParaRPr>
          </a:p>
        </p:txBody>
      </p:sp>
      <p:sp>
        <p:nvSpPr>
          <p:cNvPr id="13" name="Action Button: Home 12">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1143000"/>
          </a:xfrm>
        </p:spPr>
        <p:txBody>
          <a:bodyPr/>
          <a:lstStyle/>
          <a:p>
            <a:pPr algn="l"/>
            <a:r>
              <a:rPr lang="en-US" sz="2000" dirty="0" err="1">
                <a:solidFill>
                  <a:srgbClr val="00FFFF"/>
                </a:solidFill>
              </a:rPr>
              <a:t>Sebelum</a:t>
            </a:r>
            <a:r>
              <a:rPr lang="en-US" sz="2000" dirty="0">
                <a:solidFill>
                  <a:srgbClr val="00FFFF"/>
                </a:solidFill>
              </a:rPr>
              <a:t> </a:t>
            </a:r>
            <a:r>
              <a:rPr lang="en-US" sz="2000" dirty="0" err="1">
                <a:solidFill>
                  <a:srgbClr val="00FFFF"/>
                </a:solidFill>
              </a:rPr>
              <a:t>bekarja</a:t>
            </a:r>
            <a:r>
              <a:rPr lang="en-US" sz="2000" dirty="0">
                <a:solidFill>
                  <a:srgbClr val="00FFFF"/>
                </a:solidFill>
              </a:rPr>
              <a:t> </a:t>
            </a:r>
            <a:r>
              <a:rPr lang="en-US" sz="2000" dirty="0" err="1">
                <a:solidFill>
                  <a:srgbClr val="00FFFF"/>
                </a:solidFill>
              </a:rPr>
              <a:t>konsumsinya</a:t>
            </a:r>
            <a:r>
              <a:rPr lang="en-US" sz="2000" dirty="0">
                <a:solidFill>
                  <a:srgbClr val="00FFFF"/>
                </a:solidFill>
              </a:rPr>
              <a:t> Rp120.000/</a:t>
            </a:r>
            <a:r>
              <a:rPr lang="en-US" sz="2000" dirty="0" err="1">
                <a:solidFill>
                  <a:srgbClr val="00FFFF"/>
                </a:solidFill>
              </a:rPr>
              <a:t>bulan</a:t>
            </a:r>
            <a:r>
              <a:rPr lang="en-US" sz="2000" dirty="0">
                <a:solidFill>
                  <a:srgbClr val="11ED4B"/>
                </a:solidFill>
              </a:rPr>
              <a:t/>
            </a:r>
            <a:br>
              <a:rPr lang="en-US" sz="2000" dirty="0">
                <a:solidFill>
                  <a:srgbClr val="11ED4B"/>
                </a:solidFill>
              </a:rPr>
            </a:br>
            <a:r>
              <a:rPr lang="en-US" sz="2000" dirty="0" err="1">
                <a:solidFill>
                  <a:srgbClr val="FFC000"/>
                </a:solidFill>
              </a:rPr>
              <a:t>Setelah</a:t>
            </a:r>
            <a:r>
              <a:rPr lang="en-US" sz="2000" dirty="0">
                <a:solidFill>
                  <a:srgbClr val="FFC000"/>
                </a:solidFill>
              </a:rPr>
              <a:t> </a:t>
            </a:r>
            <a:r>
              <a:rPr lang="en-US" sz="2000" dirty="0" err="1" smtClean="0">
                <a:solidFill>
                  <a:srgbClr val="FFC000"/>
                </a:solidFill>
              </a:rPr>
              <a:t>bekerja</a:t>
            </a:r>
            <a:r>
              <a:rPr lang="en-US" sz="2000" dirty="0" smtClean="0">
                <a:solidFill>
                  <a:srgbClr val="FFC000"/>
                </a:solidFill>
              </a:rPr>
              <a:t>, </a:t>
            </a:r>
            <a:r>
              <a:rPr lang="en-US" sz="2000" dirty="0" err="1" smtClean="0">
                <a:solidFill>
                  <a:srgbClr val="FFC000"/>
                </a:solidFill>
              </a:rPr>
              <a:t>pendapatanya</a:t>
            </a:r>
            <a:r>
              <a:rPr lang="en-US" sz="2000" dirty="0" smtClean="0">
                <a:solidFill>
                  <a:srgbClr val="FFC000"/>
                </a:solidFill>
              </a:rPr>
              <a:t> Rp300.000/</a:t>
            </a:r>
            <a:r>
              <a:rPr lang="en-US" sz="2000" dirty="0" err="1" smtClean="0">
                <a:solidFill>
                  <a:srgbClr val="FFC000"/>
                </a:solidFill>
              </a:rPr>
              <a:t>bulan</a:t>
            </a:r>
            <a:r>
              <a:rPr lang="en-US" sz="2000" dirty="0" smtClean="0">
                <a:solidFill>
                  <a:srgbClr val="FFC000"/>
                </a:solidFill>
              </a:rPr>
              <a:t> </a:t>
            </a:r>
            <a:r>
              <a:rPr lang="en-US" sz="2000" dirty="0" err="1">
                <a:solidFill>
                  <a:srgbClr val="FFC000"/>
                </a:solidFill>
              </a:rPr>
              <a:t>dan</a:t>
            </a:r>
            <a:r>
              <a:rPr lang="en-US" sz="2000" dirty="0">
                <a:solidFill>
                  <a:srgbClr val="FFC000"/>
                </a:solidFill>
              </a:rPr>
              <a:t> </a:t>
            </a:r>
            <a:r>
              <a:rPr lang="en-US" sz="2000" dirty="0" err="1">
                <a:solidFill>
                  <a:srgbClr val="FFC000"/>
                </a:solidFill>
              </a:rPr>
              <a:t>dapat</a:t>
            </a:r>
            <a:r>
              <a:rPr lang="en-US" sz="2000" dirty="0">
                <a:solidFill>
                  <a:srgbClr val="FFC000"/>
                </a:solidFill>
              </a:rPr>
              <a:t> </a:t>
            </a:r>
            <a:r>
              <a:rPr lang="en-US" sz="2000" dirty="0" err="1">
                <a:solidFill>
                  <a:srgbClr val="FFC000"/>
                </a:solidFill>
              </a:rPr>
              <a:t>menabung</a:t>
            </a:r>
            <a:r>
              <a:rPr lang="en-US" sz="2000" dirty="0">
                <a:solidFill>
                  <a:srgbClr val="FFC000"/>
                </a:solidFill>
              </a:rPr>
              <a:t> </a:t>
            </a:r>
            <a:r>
              <a:rPr lang="en-US" sz="2000" dirty="0" smtClean="0">
                <a:solidFill>
                  <a:srgbClr val="FFC000"/>
                </a:solidFill>
              </a:rPr>
              <a:t>Rp60.000, </a:t>
            </a:r>
            <a:r>
              <a:rPr lang="en-US" sz="2000" dirty="0" err="1" smtClean="0">
                <a:solidFill>
                  <a:srgbClr val="FFFF00"/>
                </a:solidFill>
              </a:rPr>
              <a:t>Tentukan</a:t>
            </a:r>
            <a:r>
              <a:rPr lang="en-US" sz="2000" dirty="0" smtClean="0">
                <a:solidFill>
                  <a:srgbClr val="FFFF00"/>
                </a:solidFill>
              </a:rPr>
              <a:t> </a:t>
            </a:r>
            <a:r>
              <a:rPr lang="en-US" sz="2000" dirty="0" err="1" smtClean="0">
                <a:solidFill>
                  <a:srgbClr val="FFFF00"/>
                </a:solidFill>
              </a:rPr>
              <a:t>fungsi</a:t>
            </a:r>
            <a:r>
              <a:rPr lang="en-US" sz="2000" dirty="0" smtClean="0">
                <a:solidFill>
                  <a:srgbClr val="FFFF00"/>
                </a:solidFill>
              </a:rPr>
              <a:t> </a:t>
            </a:r>
            <a:r>
              <a:rPr lang="en-US" sz="2000" dirty="0" err="1" smtClean="0">
                <a:solidFill>
                  <a:srgbClr val="FFFF00"/>
                </a:solidFill>
              </a:rPr>
              <a:t>konsumsinya</a:t>
            </a:r>
            <a:r>
              <a:rPr lang="en-US" sz="2000" dirty="0" smtClean="0">
                <a:solidFill>
                  <a:srgbClr val="FFFF00"/>
                </a:solidFill>
              </a:rPr>
              <a:t>?</a:t>
            </a:r>
            <a:endParaRPr lang="en-US" sz="2000" dirty="0">
              <a:solidFill>
                <a:srgbClr val="FFC000"/>
              </a:solidFill>
            </a:endParaRPr>
          </a:p>
        </p:txBody>
      </p:sp>
      <p:sp>
        <p:nvSpPr>
          <p:cNvPr id="20483" name="Rectangle 3"/>
          <p:cNvSpPr>
            <a:spLocks noGrp="1" noChangeArrowheads="1"/>
          </p:cNvSpPr>
          <p:nvPr>
            <p:ph type="body" idx="1"/>
          </p:nvPr>
        </p:nvSpPr>
        <p:spPr>
          <a:xfrm>
            <a:off x="685800" y="1828800"/>
            <a:ext cx="5410200" cy="4495800"/>
          </a:xfrm>
          <a:ln>
            <a:solidFill>
              <a:srgbClr val="FFFF00"/>
            </a:solidFill>
          </a:ln>
        </p:spPr>
        <p:txBody>
          <a:bodyPr>
            <a:noAutofit/>
          </a:bodyPr>
          <a:lstStyle/>
          <a:p>
            <a:pPr>
              <a:lnSpc>
                <a:spcPct val="90000"/>
              </a:lnSpc>
              <a:buFontTx/>
              <a:buNone/>
            </a:pPr>
            <a:r>
              <a:rPr lang="en-US" sz="2000" dirty="0" err="1" smtClean="0">
                <a:solidFill>
                  <a:srgbClr val="11ED4B"/>
                </a:solidFill>
              </a:rPr>
              <a:t>Jawab</a:t>
            </a:r>
            <a:r>
              <a:rPr lang="en-US" sz="2000" dirty="0" smtClean="0">
                <a:solidFill>
                  <a:srgbClr val="11ED4B"/>
                </a:solidFill>
              </a:rPr>
              <a:t>:</a:t>
            </a:r>
            <a:endParaRPr lang="en-US" sz="2000" dirty="0">
              <a:solidFill>
                <a:srgbClr val="11ED4B"/>
              </a:solidFill>
            </a:endParaRPr>
          </a:p>
          <a:p>
            <a:pPr>
              <a:lnSpc>
                <a:spcPct val="90000"/>
              </a:lnSpc>
              <a:buFontTx/>
              <a:buNone/>
            </a:pPr>
            <a:r>
              <a:rPr lang="en-US" sz="2000" dirty="0" err="1">
                <a:solidFill>
                  <a:srgbClr val="11ED4B"/>
                </a:solidFill>
              </a:rPr>
              <a:t>Pada</a:t>
            </a:r>
            <a:r>
              <a:rPr lang="en-US" sz="2000" dirty="0">
                <a:solidFill>
                  <a:srgbClr val="11ED4B"/>
                </a:solidFill>
              </a:rPr>
              <a:t> </a:t>
            </a:r>
            <a:r>
              <a:rPr lang="en-US" sz="2000" dirty="0" err="1">
                <a:solidFill>
                  <a:srgbClr val="11ED4B"/>
                </a:solidFill>
              </a:rPr>
              <a:t>saat</a:t>
            </a:r>
            <a:r>
              <a:rPr lang="en-US" sz="2000" dirty="0">
                <a:solidFill>
                  <a:srgbClr val="11ED4B"/>
                </a:solidFill>
              </a:rPr>
              <a:t> Y=0 </a:t>
            </a:r>
            <a:r>
              <a:rPr lang="en-US" sz="2000" dirty="0">
                <a:solidFill>
                  <a:srgbClr val="11ED4B"/>
                </a:solidFill>
                <a:sym typeface="Wingdings" pitchFamily="2" charset="2"/>
              </a:rPr>
              <a:t> </a:t>
            </a:r>
            <a:r>
              <a:rPr lang="en-US" sz="2000" dirty="0" smtClean="0">
                <a:solidFill>
                  <a:srgbClr val="11ED4B"/>
                </a:solidFill>
                <a:sym typeface="Wingdings" pitchFamily="2" charset="2"/>
              </a:rPr>
              <a:t>C=120.000 </a:t>
            </a:r>
            <a:r>
              <a:rPr lang="en-US" sz="2000" dirty="0" err="1" smtClean="0">
                <a:solidFill>
                  <a:srgbClr val="11ED4B"/>
                </a:solidFill>
                <a:sym typeface="Wingdings" pitchFamily="2" charset="2"/>
              </a:rPr>
              <a:t>berarti</a:t>
            </a:r>
            <a:r>
              <a:rPr lang="en-US" sz="2000" dirty="0" smtClean="0">
                <a:solidFill>
                  <a:srgbClr val="11ED4B"/>
                </a:solidFill>
                <a:sym typeface="Wingdings" pitchFamily="2" charset="2"/>
              </a:rPr>
              <a:t> </a:t>
            </a:r>
            <a:r>
              <a:rPr lang="en-US" sz="2000" dirty="0" smtClean="0">
                <a:solidFill>
                  <a:srgbClr val="FFFF00"/>
                </a:solidFill>
                <a:sym typeface="Wingdings" pitchFamily="2" charset="2"/>
              </a:rPr>
              <a:t>a=</a:t>
            </a:r>
            <a:r>
              <a:rPr lang="en-US" sz="2000" b="1" dirty="0" smtClean="0">
                <a:solidFill>
                  <a:srgbClr val="FFFF00"/>
                </a:solidFill>
                <a:sym typeface="Wingdings" pitchFamily="2" charset="2"/>
              </a:rPr>
              <a:t>120.000</a:t>
            </a:r>
            <a:endParaRPr lang="en-US" sz="2000" b="1" dirty="0">
              <a:solidFill>
                <a:srgbClr val="FFFF00"/>
              </a:solidFill>
              <a:sym typeface="Wingdings" pitchFamily="2" charset="2"/>
            </a:endParaRPr>
          </a:p>
          <a:p>
            <a:pPr>
              <a:lnSpc>
                <a:spcPct val="90000"/>
              </a:lnSpc>
              <a:buFontTx/>
              <a:buNone/>
            </a:pPr>
            <a:r>
              <a:rPr lang="en-US" sz="2000" dirty="0">
                <a:solidFill>
                  <a:srgbClr val="11ED4B"/>
                </a:solidFill>
                <a:sym typeface="Wingdings" pitchFamily="2" charset="2"/>
              </a:rPr>
              <a:t>C = a + B.Y  </a:t>
            </a:r>
            <a:r>
              <a:rPr lang="en-US" sz="2000" dirty="0">
                <a:solidFill>
                  <a:srgbClr val="FFFF00"/>
                </a:solidFill>
                <a:sym typeface="Wingdings" pitchFamily="2" charset="2"/>
              </a:rPr>
              <a:t>C = 120.000 + </a:t>
            </a:r>
            <a:r>
              <a:rPr lang="en-US" sz="2000" dirty="0" err="1">
                <a:solidFill>
                  <a:srgbClr val="FFFF00"/>
                </a:solidFill>
                <a:sym typeface="Wingdings" pitchFamily="2" charset="2"/>
              </a:rPr>
              <a:t>b.Y</a:t>
            </a:r>
            <a:endParaRPr lang="en-US" sz="2000" dirty="0">
              <a:solidFill>
                <a:srgbClr val="FFFF00"/>
              </a:solidFill>
              <a:sym typeface="Wingdings" pitchFamily="2" charset="2"/>
            </a:endParaRPr>
          </a:p>
          <a:p>
            <a:pPr>
              <a:lnSpc>
                <a:spcPct val="90000"/>
              </a:lnSpc>
              <a:buFontTx/>
              <a:buNone/>
            </a:pPr>
            <a:endParaRPr lang="en-US" sz="2000" dirty="0">
              <a:solidFill>
                <a:srgbClr val="11ED4B"/>
              </a:solidFill>
              <a:sym typeface="Wingdings" pitchFamily="2" charset="2"/>
            </a:endParaRPr>
          </a:p>
          <a:p>
            <a:pPr>
              <a:lnSpc>
                <a:spcPct val="90000"/>
              </a:lnSpc>
              <a:buFontTx/>
              <a:buNone/>
            </a:pPr>
            <a:r>
              <a:rPr lang="en-US" sz="2000" dirty="0" err="1">
                <a:solidFill>
                  <a:srgbClr val="11ED4B"/>
                </a:solidFill>
                <a:sym typeface="Wingdings" pitchFamily="2" charset="2"/>
              </a:rPr>
              <a:t>Pada</a:t>
            </a:r>
            <a:r>
              <a:rPr lang="en-US" sz="2000" dirty="0">
                <a:solidFill>
                  <a:srgbClr val="11ED4B"/>
                </a:solidFill>
                <a:sym typeface="Wingdings" pitchFamily="2" charset="2"/>
              </a:rPr>
              <a:t> </a:t>
            </a:r>
            <a:r>
              <a:rPr lang="en-US" sz="2000" dirty="0" err="1">
                <a:solidFill>
                  <a:srgbClr val="11ED4B"/>
                </a:solidFill>
                <a:sym typeface="Wingdings" pitchFamily="2" charset="2"/>
              </a:rPr>
              <a:t>saat</a:t>
            </a:r>
            <a:r>
              <a:rPr lang="en-US" sz="2000" dirty="0">
                <a:solidFill>
                  <a:srgbClr val="11ED4B"/>
                </a:solidFill>
                <a:sym typeface="Wingdings" pitchFamily="2" charset="2"/>
              </a:rPr>
              <a:t> </a:t>
            </a:r>
            <a:r>
              <a:rPr lang="en-US" sz="2000" dirty="0">
                <a:solidFill>
                  <a:srgbClr val="CCFF33"/>
                </a:solidFill>
                <a:sym typeface="Wingdings" pitchFamily="2" charset="2"/>
              </a:rPr>
              <a:t>Y= 300.000</a:t>
            </a:r>
            <a:r>
              <a:rPr lang="en-US" sz="2000" dirty="0">
                <a:solidFill>
                  <a:srgbClr val="11ED4B"/>
                </a:solidFill>
                <a:sym typeface="Wingdings" pitchFamily="2" charset="2"/>
              </a:rPr>
              <a:t>  S = 60.000</a:t>
            </a:r>
          </a:p>
          <a:p>
            <a:pPr>
              <a:lnSpc>
                <a:spcPct val="90000"/>
              </a:lnSpc>
              <a:buFontTx/>
              <a:buNone/>
            </a:pPr>
            <a:r>
              <a:rPr lang="en-US" sz="2000" dirty="0">
                <a:solidFill>
                  <a:srgbClr val="11ED4B"/>
                </a:solidFill>
                <a:sym typeface="Wingdings" pitchFamily="2" charset="2"/>
              </a:rPr>
              <a:t>C = Y – S  C = 300.000 – 60.000  </a:t>
            </a:r>
            <a:r>
              <a:rPr lang="en-US" sz="2000" dirty="0">
                <a:solidFill>
                  <a:srgbClr val="FF3300"/>
                </a:solidFill>
                <a:sym typeface="Wingdings" pitchFamily="2" charset="2"/>
              </a:rPr>
              <a:t>C = 240.000</a:t>
            </a:r>
          </a:p>
          <a:p>
            <a:pPr>
              <a:lnSpc>
                <a:spcPct val="90000"/>
              </a:lnSpc>
              <a:buFontTx/>
              <a:buNone/>
            </a:pPr>
            <a:r>
              <a:rPr lang="en-US" sz="2000" dirty="0" err="1">
                <a:solidFill>
                  <a:srgbClr val="11ED4B"/>
                </a:solidFill>
                <a:sym typeface="Wingdings" pitchFamily="2" charset="2"/>
              </a:rPr>
              <a:t>Maka</a:t>
            </a:r>
            <a:r>
              <a:rPr lang="en-US" sz="2000" dirty="0">
                <a:solidFill>
                  <a:srgbClr val="11ED4B"/>
                </a:solidFill>
                <a:sym typeface="Wingdings" pitchFamily="2" charset="2"/>
              </a:rPr>
              <a:t> : 	</a:t>
            </a:r>
            <a:r>
              <a:rPr lang="en-US" sz="2000" dirty="0">
                <a:solidFill>
                  <a:srgbClr val="FF0000"/>
                </a:solidFill>
                <a:sym typeface="Wingdings" pitchFamily="2" charset="2"/>
              </a:rPr>
              <a:t>C</a:t>
            </a:r>
            <a:r>
              <a:rPr lang="en-US" sz="2000" dirty="0">
                <a:solidFill>
                  <a:srgbClr val="11ED4B"/>
                </a:solidFill>
                <a:sym typeface="Wingdings" pitchFamily="2" charset="2"/>
              </a:rPr>
              <a:t> = </a:t>
            </a:r>
            <a:r>
              <a:rPr lang="en-US" sz="2000" dirty="0" smtClean="0">
                <a:solidFill>
                  <a:srgbClr val="FFFF00"/>
                </a:solidFill>
                <a:sym typeface="Wingdings" pitchFamily="2" charset="2"/>
              </a:rPr>
              <a:t>120.000</a:t>
            </a:r>
            <a:r>
              <a:rPr lang="en-US" sz="2000" dirty="0" smtClean="0">
                <a:solidFill>
                  <a:srgbClr val="11ED4B"/>
                </a:solidFill>
                <a:sym typeface="Wingdings" pitchFamily="2" charset="2"/>
              </a:rPr>
              <a:t> </a:t>
            </a:r>
            <a:r>
              <a:rPr lang="en-US" sz="2000" dirty="0">
                <a:solidFill>
                  <a:srgbClr val="11ED4B"/>
                </a:solidFill>
                <a:sym typeface="Wingdings" pitchFamily="2" charset="2"/>
              </a:rPr>
              <a:t>+ </a:t>
            </a:r>
            <a:r>
              <a:rPr lang="en-US" sz="2000" dirty="0" err="1">
                <a:solidFill>
                  <a:srgbClr val="11ED4B"/>
                </a:solidFill>
                <a:sym typeface="Wingdings" pitchFamily="2" charset="2"/>
              </a:rPr>
              <a:t>b.</a:t>
            </a:r>
            <a:r>
              <a:rPr lang="en-US" sz="2000" dirty="0" err="1">
                <a:solidFill>
                  <a:srgbClr val="CCFF33"/>
                </a:solidFill>
                <a:sym typeface="Wingdings" pitchFamily="2" charset="2"/>
              </a:rPr>
              <a:t>Y</a:t>
            </a:r>
            <a:endParaRPr lang="en-US" sz="2000" dirty="0">
              <a:solidFill>
                <a:srgbClr val="CCFF33"/>
              </a:solidFill>
              <a:sym typeface="Wingdings" pitchFamily="2" charset="2"/>
            </a:endParaRPr>
          </a:p>
          <a:p>
            <a:pPr>
              <a:lnSpc>
                <a:spcPct val="90000"/>
              </a:lnSpc>
              <a:buFontTx/>
              <a:buNone/>
            </a:pPr>
            <a:r>
              <a:rPr lang="en-US" sz="2000" dirty="0">
                <a:solidFill>
                  <a:srgbClr val="11ED4B"/>
                </a:solidFill>
                <a:sym typeface="Wingdings" pitchFamily="2" charset="2"/>
              </a:rPr>
              <a:t>		</a:t>
            </a:r>
            <a:r>
              <a:rPr lang="en-US" sz="2000" dirty="0">
                <a:solidFill>
                  <a:srgbClr val="FF0000"/>
                </a:solidFill>
                <a:sym typeface="Wingdings" pitchFamily="2" charset="2"/>
              </a:rPr>
              <a:t>240.000</a:t>
            </a:r>
            <a:r>
              <a:rPr lang="en-US" sz="2000" dirty="0">
                <a:solidFill>
                  <a:srgbClr val="11ED4B"/>
                </a:solidFill>
                <a:sym typeface="Wingdings" pitchFamily="2" charset="2"/>
              </a:rPr>
              <a:t> = </a:t>
            </a:r>
            <a:r>
              <a:rPr lang="en-US" sz="2000" dirty="0">
                <a:solidFill>
                  <a:srgbClr val="FFFF00"/>
                </a:solidFill>
                <a:sym typeface="Wingdings" pitchFamily="2" charset="2"/>
              </a:rPr>
              <a:t>120.000</a:t>
            </a:r>
            <a:r>
              <a:rPr lang="en-US" sz="2000" dirty="0">
                <a:solidFill>
                  <a:srgbClr val="11ED4B"/>
                </a:solidFill>
                <a:sym typeface="Wingdings" pitchFamily="2" charset="2"/>
              </a:rPr>
              <a:t> + b.</a:t>
            </a:r>
            <a:r>
              <a:rPr lang="en-US" sz="2000" dirty="0">
                <a:solidFill>
                  <a:srgbClr val="CCFF33"/>
                </a:solidFill>
                <a:sym typeface="Wingdings" pitchFamily="2" charset="2"/>
              </a:rPr>
              <a:t>300.000</a:t>
            </a:r>
          </a:p>
          <a:p>
            <a:pPr>
              <a:lnSpc>
                <a:spcPct val="90000"/>
              </a:lnSpc>
              <a:buFontTx/>
              <a:buNone/>
            </a:pPr>
            <a:r>
              <a:rPr lang="en-US" sz="2000" dirty="0">
                <a:solidFill>
                  <a:srgbClr val="11ED4B"/>
                </a:solidFill>
                <a:sym typeface="Wingdings" pitchFamily="2" charset="2"/>
              </a:rPr>
              <a:t>		</a:t>
            </a:r>
            <a:r>
              <a:rPr lang="en-US" sz="2000" dirty="0">
                <a:solidFill>
                  <a:srgbClr val="FF0000"/>
                </a:solidFill>
                <a:sym typeface="Wingdings" pitchFamily="2" charset="2"/>
              </a:rPr>
              <a:t>240.000</a:t>
            </a:r>
            <a:r>
              <a:rPr lang="en-US" sz="2000" dirty="0">
                <a:solidFill>
                  <a:srgbClr val="11ED4B"/>
                </a:solidFill>
                <a:sym typeface="Wingdings" pitchFamily="2" charset="2"/>
              </a:rPr>
              <a:t> = </a:t>
            </a:r>
            <a:r>
              <a:rPr lang="en-US" sz="2000" dirty="0">
                <a:solidFill>
                  <a:srgbClr val="FFFF00"/>
                </a:solidFill>
                <a:sym typeface="Wingdings" pitchFamily="2" charset="2"/>
              </a:rPr>
              <a:t>120.000</a:t>
            </a:r>
            <a:r>
              <a:rPr lang="en-US" sz="2000" dirty="0">
                <a:solidFill>
                  <a:srgbClr val="11ED4B"/>
                </a:solidFill>
                <a:sym typeface="Wingdings" pitchFamily="2" charset="2"/>
              </a:rPr>
              <a:t> + </a:t>
            </a:r>
            <a:r>
              <a:rPr lang="en-US" sz="2000" dirty="0">
                <a:solidFill>
                  <a:srgbClr val="CCFF33"/>
                </a:solidFill>
                <a:sym typeface="Wingdings" pitchFamily="2" charset="2"/>
              </a:rPr>
              <a:t>300.000</a:t>
            </a:r>
            <a:r>
              <a:rPr lang="en-US" sz="2000" dirty="0">
                <a:solidFill>
                  <a:srgbClr val="11ED4B"/>
                </a:solidFill>
                <a:sym typeface="Wingdings" pitchFamily="2" charset="2"/>
              </a:rPr>
              <a:t>b</a:t>
            </a:r>
          </a:p>
          <a:p>
            <a:pPr>
              <a:lnSpc>
                <a:spcPct val="90000"/>
              </a:lnSpc>
              <a:buFontTx/>
              <a:buNone/>
            </a:pPr>
            <a:r>
              <a:rPr lang="en-US" sz="2000" dirty="0">
                <a:solidFill>
                  <a:srgbClr val="11ED4B"/>
                </a:solidFill>
                <a:sym typeface="Wingdings" pitchFamily="2" charset="2"/>
              </a:rPr>
              <a:t>		</a:t>
            </a:r>
            <a:r>
              <a:rPr lang="en-US" sz="2000" dirty="0" smtClean="0">
                <a:solidFill>
                  <a:srgbClr val="FF0000"/>
                </a:solidFill>
                <a:sym typeface="Wingdings" pitchFamily="2" charset="2"/>
              </a:rPr>
              <a:t>240.000</a:t>
            </a:r>
            <a:r>
              <a:rPr lang="en-US" sz="2000" dirty="0" smtClean="0">
                <a:solidFill>
                  <a:srgbClr val="11ED4B"/>
                </a:solidFill>
                <a:sym typeface="Wingdings" pitchFamily="2" charset="2"/>
              </a:rPr>
              <a:t>-</a:t>
            </a:r>
            <a:r>
              <a:rPr lang="en-US" sz="2000" dirty="0" smtClean="0">
                <a:solidFill>
                  <a:srgbClr val="FFFF00"/>
                </a:solidFill>
                <a:sym typeface="Wingdings" pitchFamily="2" charset="2"/>
              </a:rPr>
              <a:t>120.000</a:t>
            </a:r>
            <a:r>
              <a:rPr lang="en-US" sz="2000" dirty="0" smtClean="0">
                <a:solidFill>
                  <a:srgbClr val="11ED4B"/>
                </a:solidFill>
                <a:sym typeface="Wingdings" pitchFamily="2" charset="2"/>
              </a:rPr>
              <a:t> = </a:t>
            </a:r>
            <a:r>
              <a:rPr lang="en-US" sz="2000" dirty="0" smtClean="0">
                <a:solidFill>
                  <a:srgbClr val="CCFF33"/>
                </a:solidFill>
                <a:sym typeface="Wingdings" pitchFamily="2" charset="2"/>
              </a:rPr>
              <a:t>300.000</a:t>
            </a:r>
            <a:r>
              <a:rPr lang="en-US" sz="2000" dirty="0" smtClean="0">
                <a:solidFill>
                  <a:srgbClr val="11ED4B"/>
                </a:solidFill>
                <a:sym typeface="Wingdings" pitchFamily="2" charset="2"/>
              </a:rPr>
              <a:t>b</a:t>
            </a:r>
          </a:p>
          <a:p>
            <a:pPr>
              <a:lnSpc>
                <a:spcPct val="90000"/>
              </a:lnSpc>
              <a:buFontTx/>
              <a:buNone/>
            </a:pPr>
            <a:r>
              <a:rPr lang="en-US" sz="2000" dirty="0" smtClean="0">
                <a:solidFill>
                  <a:srgbClr val="11ED4B"/>
                </a:solidFill>
                <a:sym typeface="Wingdings" pitchFamily="2" charset="2"/>
              </a:rPr>
              <a:t>		120.000 = 300.000b</a:t>
            </a:r>
            <a:endParaRPr lang="en-US" sz="2000" dirty="0">
              <a:solidFill>
                <a:srgbClr val="11ED4B"/>
              </a:solidFill>
              <a:sym typeface="Wingdings" pitchFamily="2" charset="2"/>
            </a:endParaRPr>
          </a:p>
          <a:p>
            <a:pPr>
              <a:lnSpc>
                <a:spcPct val="90000"/>
              </a:lnSpc>
              <a:buFontTx/>
              <a:buNone/>
            </a:pPr>
            <a:r>
              <a:rPr lang="en-US" sz="2000" dirty="0">
                <a:solidFill>
                  <a:srgbClr val="11ED4B"/>
                </a:solidFill>
                <a:sym typeface="Wingdings" pitchFamily="2" charset="2"/>
              </a:rPr>
              <a:t>		b = </a:t>
            </a:r>
            <a:r>
              <a:rPr lang="en-US" sz="2000" b="1" dirty="0">
                <a:solidFill>
                  <a:srgbClr val="FFFF00"/>
                </a:solidFill>
                <a:sym typeface="Wingdings" pitchFamily="2" charset="2"/>
              </a:rPr>
              <a:t>0,4</a:t>
            </a:r>
          </a:p>
          <a:p>
            <a:pPr>
              <a:lnSpc>
                <a:spcPct val="90000"/>
              </a:lnSpc>
              <a:buFontTx/>
              <a:buNone/>
            </a:pPr>
            <a:r>
              <a:rPr lang="en-US" sz="2000" dirty="0" err="1">
                <a:solidFill>
                  <a:srgbClr val="11ED4B"/>
                </a:solidFill>
              </a:rPr>
              <a:t>Jadi</a:t>
            </a:r>
            <a:r>
              <a:rPr lang="en-US" sz="2000" dirty="0">
                <a:solidFill>
                  <a:srgbClr val="11ED4B"/>
                </a:solidFill>
              </a:rPr>
              <a:t>  </a:t>
            </a:r>
            <a:r>
              <a:rPr lang="en-US" sz="2000" dirty="0" err="1">
                <a:solidFill>
                  <a:srgbClr val="11ED4B"/>
                </a:solidFill>
              </a:rPr>
              <a:t>fungsi</a:t>
            </a:r>
            <a:r>
              <a:rPr lang="en-US" sz="2000" dirty="0">
                <a:solidFill>
                  <a:srgbClr val="11ED4B"/>
                </a:solidFill>
              </a:rPr>
              <a:t> </a:t>
            </a:r>
            <a:r>
              <a:rPr lang="en-US" sz="2000" dirty="0" err="1">
                <a:solidFill>
                  <a:srgbClr val="11ED4B"/>
                </a:solidFill>
              </a:rPr>
              <a:t>konsumsinya</a:t>
            </a:r>
            <a:r>
              <a:rPr lang="en-US" sz="2000" dirty="0">
                <a:solidFill>
                  <a:srgbClr val="11ED4B"/>
                </a:solidFill>
              </a:rPr>
              <a:t> </a:t>
            </a:r>
            <a:r>
              <a:rPr lang="en-US" sz="2000" dirty="0">
                <a:solidFill>
                  <a:srgbClr val="11ED4B"/>
                </a:solidFill>
                <a:sym typeface="Wingdings" pitchFamily="2" charset="2"/>
              </a:rPr>
              <a:t> </a:t>
            </a:r>
            <a:r>
              <a:rPr lang="en-US" sz="2000" b="1" dirty="0">
                <a:solidFill>
                  <a:srgbClr val="FFFF00"/>
                </a:solidFill>
                <a:sym typeface="Wingdings" pitchFamily="2" charset="2"/>
              </a:rPr>
              <a:t>C = 120.000 + 0,4 . Y</a:t>
            </a:r>
          </a:p>
          <a:p>
            <a:pPr>
              <a:lnSpc>
                <a:spcPct val="90000"/>
              </a:lnSpc>
              <a:buFontTx/>
              <a:buNone/>
            </a:pPr>
            <a:endParaRPr lang="en-US" sz="2000" b="1" dirty="0">
              <a:solidFill>
                <a:srgbClr val="11ED4B"/>
              </a:solidFill>
            </a:endParaRPr>
          </a:p>
        </p:txBody>
      </p:sp>
      <p:sp>
        <p:nvSpPr>
          <p:cNvPr id="4" name="Action Button: Home 3">
            <a:hlinkClick r:id="rId3"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bg/>
                                          </p:spTgt>
                                        </p:tgtEl>
                                        <p:attrNameLst>
                                          <p:attrName>style.visibility</p:attrName>
                                        </p:attrNameLst>
                                      </p:cBhvr>
                                      <p:to>
                                        <p:strVal val="visible"/>
                                      </p:to>
                                    </p:set>
                                    <p:anim calcmode="lin" valueType="num">
                                      <p:cBhvr additive="base">
                                        <p:cTn id="7" dur="500" fill="hold"/>
                                        <p:tgtEl>
                                          <p:spTgt spid="2048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additive="base">
                                        <p:cTn id="13"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3">
                                            <p:txEl>
                                              <p:pRg st="1" end="1"/>
                                            </p:txEl>
                                          </p:spTgt>
                                        </p:tgtEl>
                                        <p:attrNameLst>
                                          <p:attrName>style.visibility</p:attrName>
                                        </p:attrNameLst>
                                      </p:cBhvr>
                                      <p:to>
                                        <p:strVal val="visible"/>
                                      </p:to>
                                    </p:set>
                                    <p:anim calcmode="lin" valueType="num">
                                      <p:cBhvr additive="base">
                                        <p:cTn id="19"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3">
                                            <p:txEl>
                                              <p:pRg st="2" end="2"/>
                                            </p:txEl>
                                          </p:spTgt>
                                        </p:tgtEl>
                                        <p:attrNameLst>
                                          <p:attrName>style.visibility</p:attrName>
                                        </p:attrNameLst>
                                      </p:cBhvr>
                                      <p:to>
                                        <p:strVal val="visible"/>
                                      </p:to>
                                    </p:set>
                                    <p:anim calcmode="lin" valueType="num">
                                      <p:cBhvr additive="base">
                                        <p:cTn id="25"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3">
                                            <p:txEl>
                                              <p:pRg st="4" end="4"/>
                                            </p:txEl>
                                          </p:spTgt>
                                        </p:tgtEl>
                                        <p:attrNameLst>
                                          <p:attrName>style.visibility</p:attrName>
                                        </p:attrNameLst>
                                      </p:cBhvr>
                                      <p:to>
                                        <p:strVal val="visible"/>
                                      </p:to>
                                    </p:set>
                                    <p:anim calcmode="lin" valueType="num">
                                      <p:cBhvr additive="base">
                                        <p:cTn id="31" dur="500" fill="hold"/>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483">
                                            <p:txEl>
                                              <p:pRg st="5" end="5"/>
                                            </p:txEl>
                                          </p:spTgt>
                                        </p:tgtEl>
                                        <p:attrNameLst>
                                          <p:attrName>style.visibility</p:attrName>
                                        </p:attrNameLst>
                                      </p:cBhvr>
                                      <p:to>
                                        <p:strVal val="visible"/>
                                      </p:to>
                                    </p:set>
                                    <p:anim calcmode="lin" valueType="num">
                                      <p:cBhvr additive="base">
                                        <p:cTn id="37" dur="500" fill="hold"/>
                                        <p:tgtEl>
                                          <p:spTgt spid="2048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483">
                                            <p:txEl>
                                              <p:pRg st="6" end="6"/>
                                            </p:txEl>
                                          </p:spTgt>
                                        </p:tgtEl>
                                        <p:attrNameLst>
                                          <p:attrName>style.visibility</p:attrName>
                                        </p:attrNameLst>
                                      </p:cBhvr>
                                      <p:to>
                                        <p:strVal val="visible"/>
                                      </p:to>
                                    </p:set>
                                    <p:anim calcmode="lin" valueType="num">
                                      <p:cBhvr additive="base">
                                        <p:cTn id="43" dur="500" fill="hold"/>
                                        <p:tgtEl>
                                          <p:spTgt spid="2048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48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483">
                                            <p:txEl>
                                              <p:pRg st="7" end="7"/>
                                            </p:txEl>
                                          </p:spTgt>
                                        </p:tgtEl>
                                        <p:attrNameLst>
                                          <p:attrName>style.visibility</p:attrName>
                                        </p:attrNameLst>
                                      </p:cBhvr>
                                      <p:to>
                                        <p:strVal val="visible"/>
                                      </p:to>
                                    </p:set>
                                    <p:anim calcmode="lin" valueType="num">
                                      <p:cBhvr additive="base">
                                        <p:cTn id="49" dur="500" fill="hold"/>
                                        <p:tgtEl>
                                          <p:spTgt spid="2048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048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483">
                                            <p:txEl>
                                              <p:pRg st="8" end="8"/>
                                            </p:txEl>
                                          </p:spTgt>
                                        </p:tgtEl>
                                        <p:attrNameLst>
                                          <p:attrName>style.visibility</p:attrName>
                                        </p:attrNameLst>
                                      </p:cBhvr>
                                      <p:to>
                                        <p:strVal val="visible"/>
                                      </p:to>
                                    </p:set>
                                    <p:anim calcmode="lin" valueType="num">
                                      <p:cBhvr additive="base">
                                        <p:cTn id="55" dur="500" fill="hold"/>
                                        <p:tgtEl>
                                          <p:spTgt spid="2048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048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0483">
                                            <p:txEl>
                                              <p:pRg st="9" end="9"/>
                                            </p:txEl>
                                          </p:spTgt>
                                        </p:tgtEl>
                                        <p:attrNameLst>
                                          <p:attrName>style.visibility</p:attrName>
                                        </p:attrNameLst>
                                      </p:cBhvr>
                                      <p:to>
                                        <p:strVal val="visible"/>
                                      </p:to>
                                    </p:set>
                                    <p:anim calcmode="lin" valueType="num">
                                      <p:cBhvr additive="base">
                                        <p:cTn id="61" dur="500" fill="hold"/>
                                        <p:tgtEl>
                                          <p:spTgt spid="2048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048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483">
                                            <p:txEl>
                                              <p:pRg st="10" end="10"/>
                                            </p:txEl>
                                          </p:spTgt>
                                        </p:tgtEl>
                                        <p:attrNameLst>
                                          <p:attrName>style.visibility</p:attrName>
                                        </p:attrNameLst>
                                      </p:cBhvr>
                                      <p:to>
                                        <p:strVal val="visible"/>
                                      </p:to>
                                    </p:set>
                                    <p:anim calcmode="lin" valueType="num">
                                      <p:cBhvr additive="base">
                                        <p:cTn id="67" dur="500" fill="hold"/>
                                        <p:tgtEl>
                                          <p:spTgt spid="2048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048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0483">
                                            <p:txEl>
                                              <p:pRg st="11" end="11"/>
                                            </p:txEl>
                                          </p:spTgt>
                                        </p:tgtEl>
                                        <p:attrNameLst>
                                          <p:attrName>style.visibility</p:attrName>
                                        </p:attrNameLst>
                                      </p:cBhvr>
                                      <p:to>
                                        <p:strVal val="visible"/>
                                      </p:to>
                                    </p:set>
                                    <p:anim calcmode="lin" valueType="num">
                                      <p:cBhvr additive="base">
                                        <p:cTn id="73" dur="500" fill="hold"/>
                                        <p:tgtEl>
                                          <p:spTgt spid="2048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048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0483">
                                            <p:txEl>
                                              <p:pRg st="12" end="12"/>
                                            </p:txEl>
                                          </p:spTgt>
                                        </p:tgtEl>
                                        <p:attrNameLst>
                                          <p:attrName>style.visibility</p:attrName>
                                        </p:attrNameLst>
                                      </p:cBhvr>
                                      <p:to>
                                        <p:strVal val="visible"/>
                                      </p:to>
                                    </p:set>
                                    <p:anim calcmode="lin" valueType="num">
                                      <p:cBhvr additive="base">
                                        <p:cTn id="79" dur="500" fill="hold"/>
                                        <p:tgtEl>
                                          <p:spTgt spid="2048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048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62000" y="152400"/>
            <a:ext cx="8229600" cy="1265238"/>
          </a:xfrm>
        </p:spPr>
        <p:txBody>
          <a:bodyPr>
            <a:normAutofit fontScale="90000"/>
          </a:bodyPr>
          <a:lstStyle/>
          <a:p>
            <a:r>
              <a:rPr lang="en-US" sz="4000" dirty="0" err="1">
                <a:solidFill>
                  <a:srgbClr val="FF00FF"/>
                </a:solidFill>
              </a:rPr>
              <a:t>Diketahui</a:t>
            </a:r>
            <a:r>
              <a:rPr lang="en-US" sz="4000" dirty="0">
                <a:solidFill>
                  <a:srgbClr val="FF00FF"/>
                </a:solidFill>
              </a:rPr>
              <a:t> </a:t>
            </a:r>
            <a:r>
              <a:rPr lang="en-US" sz="4000" dirty="0" err="1">
                <a:solidFill>
                  <a:srgbClr val="FF00FF"/>
                </a:solidFill>
              </a:rPr>
              <a:t>fungsi</a:t>
            </a:r>
            <a:r>
              <a:rPr lang="en-US" sz="4000" dirty="0">
                <a:solidFill>
                  <a:srgbClr val="FF00FF"/>
                </a:solidFill>
              </a:rPr>
              <a:t> </a:t>
            </a:r>
            <a:r>
              <a:rPr lang="en-US" sz="4000" dirty="0" err="1">
                <a:solidFill>
                  <a:srgbClr val="FF00FF"/>
                </a:solidFill>
              </a:rPr>
              <a:t>konsumsi</a:t>
            </a:r>
            <a:r>
              <a:rPr lang="en-US" sz="4000" dirty="0">
                <a:solidFill>
                  <a:srgbClr val="FF00FF"/>
                </a:solidFill>
              </a:rPr>
              <a:t> </a:t>
            </a:r>
            <a:r>
              <a:rPr lang="en-US" sz="4000" dirty="0" smtClean="0">
                <a:solidFill>
                  <a:srgbClr val="FF00FF"/>
                </a:solidFill>
              </a:rPr>
              <a:t>:</a:t>
            </a:r>
            <a:r>
              <a:rPr lang="en-US" sz="4000" dirty="0" smtClean="0">
                <a:solidFill>
                  <a:srgbClr val="00FFFF"/>
                </a:solidFill>
              </a:rPr>
              <a:t/>
            </a:r>
            <a:br>
              <a:rPr lang="en-US" sz="4000" dirty="0" smtClean="0">
                <a:solidFill>
                  <a:srgbClr val="00FFFF"/>
                </a:solidFill>
              </a:rPr>
            </a:br>
            <a:r>
              <a:rPr lang="en-US" sz="4000" dirty="0" smtClean="0">
                <a:solidFill>
                  <a:srgbClr val="00FFFF"/>
                </a:solidFill>
              </a:rPr>
              <a:t> </a:t>
            </a:r>
            <a:r>
              <a:rPr lang="en-US" sz="4000" dirty="0" smtClean="0">
                <a:solidFill>
                  <a:srgbClr val="FFFF00"/>
                </a:solidFill>
              </a:rPr>
              <a:t>C=120.000+0,4Y</a:t>
            </a:r>
            <a:endParaRPr lang="en-US" sz="4000" dirty="0">
              <a:solidFill>
                <a:srgbClr val="FFFF00"/>
              </a:solidFill>
            </a:endParaRPr>
          </a:p>
        </p:txBody>
      </p:sp>
      <p:sp>
        <p:nvSpPr>
          <p:cNvPr id="19459" name="Rectangle 3"/>
          <p:cNvSpPr>
            <a:spLocks noGrp="1" noChangeArrowheads="1"/>
          </p:cNvSpPr>
          <p:nvPr>
            <p:ph type="body" idx="1"/>
          </p:nvPr>
        </p:nvSpPr>
        <p:spPr>
          <a:xfrm>
            <a:off x="457200" y="1600200"/>
            <a:ext cx="8229600" cy="1371600"/>
          </a:xfrm>
        </p:spPr>
        <p:txBody>
          <a:bodyPr/>
          <a:lstStyle/>
          <a:p>
            <a:r>
              <a:rPr lang="en-US" sz="2800" dirty="0" err="1">
                <a:solidFill>
                  <a:srgbClr val="00FFFF"/>
                </a:solidFill>
              </a:rPr>
              <a:t>Tentukan</a:t>
            </a:r>
            <a:r>
              <a:rPr lang="en-US" sz="2800" dirty="0">
                <a:solidFill>
                  <a:srgbClr val="00FFFF"/>
                </a:solidFill>
              </a:rPr>
              <a:t> </a:t>
            </a:r>
            <a:r>
              <a:rPr lang="en-US" sz="2800" dirty="0" err="1">
                <a:solidFill>
                  <a:srgbClr val="00FFFF"/>
                </a:solidFill>
              </a:rPr>
              <a:t>Fungsi</a:t>
            </a:r>
            <a:r>
              <a:rPr lang="en-US" sz="2800" dirty="0">
                <a:solidFill>
                  <a:srgbClr val="00FFFF"/>
                </a:solidFill>
              </a:rPr>
              <a:t> Tabungan</a:t>
            </a:r>
          </a:p>
          <a:p>
            <a:r>
              <a:rPr lang="en-US" sz="2800" dirty="0" err="1">
                <a:solidFill>
                  <a:srgbClr val="00FF99"/>
                </a:solidFill>
              </a:rPr>
              <a:t>Besarnya</a:t>
            </a:r>
            <a:r>
              <a:rPr lang="en-US" sz="2800" dirty="0">
                <a:solidFill>
                  <a:srgbClr val="00FF99"/>
                </a:solidFill>
              </a:rPr>
              <a:t> </a:t>
            </a:r>
            <a:r>
              <a:rPr lang="en-US" sz="2800" dirty="0" err="1">
                <a:solidFill>
                  <a:srgbClr val="00FF99"/>
                </a:solidFill>
              </a:rPr>
              <a:t>tabungan</a:t>
            </a:r>
            <a:r>
              <a:rPr lang="en-US" sz="2800" dirty="0">
                <a:solidFill>
                  <a:srgbClr val="00FF99"/>
                </a:solidFill>
              </a:rPr>
              <a:t> </a:t>
            </a:r>
            <a:r>
              <a:rPr lang="en-US" sz="2800" dirty="0" err="1">
                <a:solidFill>
                  <a:srgbClr val="00FF99"/>
                </a:solidFill>
              </a:rPr>
              <a:t>saat</a:t>
            </a:r>
            <a:r>
              <a:rPr lang="en-US" sz="2800" dirty="0">
                <a:solidFill>
                  <a:srgbClr val="00FF99"/>
                </a:solidFill>
              </a:rPr>
              <a:t> </a:t>
            </a:r>
            <a:r>
              <a:rPr lang="en-US" sz="2800" dirty="0" smtClean="0">
                <a:solidFill>
                  <a:srgbClr val="00FF99"/>
                </a:solidFill>
              </a:rPr>
              <a:t>Y=300.000</a:t>
            </a:r>
            <a:endParaRPr lang="en-US" sz="2800" dirty="0">
              <a:solidFill>
                <a:srgbClr val="00FF99"/>
              </a:solidFill>
            </a:endParaRPr>
          </a:p>
          <a:p>
            <a:pPr>
              <a:buFontTx/>
              <a:buNone/>
            </a:pPr>
            <a:endParaRPr lang="en-US" dirty="0">
              <a:solidFill>
                <a:srgbClr val="00FFFF"/>
              </a:solidFill>
            </a:endParaRPr>
          </a:p>
        </p:txBody>
      </p:sp>
      <p:sp>
        <p:nvSpPr>
          <p:cNvPr id="19460" name="Rectangle 4"/>
          <p:cNvSpPr>
            <a:spLocks noChangeArrowheads="1"/>
          </p:cNvSpPr>
          <p:nvPr/>
        </p:nvSpPr>
        <p:spPr bwMode="auto">
          <a:xfrm>
            <a:off x="457200" y="2971800"/>
            <a:ext cx="3352800" cy="3048000"/>
          </a:xfrm>
          <a:prstGeom prst="rect">
            <a:avLst/>
          </a:prstGeom>
          <a:noFill/>
          <a:ln w="9525">
            <a:solidFill>
              <a:srgbClr val="00FFFF"/>
            </a:solidFill>
            <a:miter lim="800000"/>
            <a:headEnd/>
            <a:tailEnd/>
          </a:ln>
          <a:effectLst/>
        </p:spPr>
        <p:txBody>
          <a:bodyPr/>
          <a:lstStyle/>
          <a:p>
            <a:pPr marL="609600" indent="-609600">
              <a:spcBef>
                <a:spcPct val="20000"/>
              </a:spcBef>
            </a:pPr>
            <a:r>
              <a:rPr lang="en-US" sz="2400" dirty="0">
                <a:solidFill>
                  <a:srgbClr val="FFFF00"/>
                </a:solidFill>
              </a:rPr>
              <a:t>S = </a:t>
            </a:r>
            <a:r>
              <a:rPr lang="en-US" sz="2400" dirty="0">
                <a:solidFill>
                  <a:srgbClr val="00FFFF"/>
                </a:solidFill>
              </a:rPr>
              <a:t>-</a:t>
            </a:r>
            <a:r>
              <a:rPr lang="en-US" sz="2400" dirty="0">
                <a:solidFill>
                  <a:srgbClr val="FFFF00"/>
                </a:solidFill>
              </a:rPr>
              <a:t> a + (</a:t>
            </a:r>
            <a:r>
              <a:rPr lang="en-US" sz="2400" dirty="0">
                <a:solidFill>
                  <a:srgbClr val="00FFFF"/>
                </a:solidFill>
              </a:rPr>
              <a:t>1-</a:t>
            </a:r>
            <a:r>
              <a:rPr lang="en-US" sz="2400" dirty="0">
                <a:solidFill>
                  <a:srgbClr val="FFFF00"/>
                </a:solidFill>
              </a:rPr>
              <a:t> b).Y</a:t>
            </a:r>
          </a:p>
          <a:p>
            <a:pPr marL="609600" indent="-609600">
              <a:spcBef>
                <a:spcPct val="20000"/>
              </a:spcBef>
            </a:pPr>
            <a:r>
              <a:rPr lang="en-US" sz="2400" dirty="0">
                <a:solidFill>
                  <a:srgbClr val="FFFF00"/>
                </a:solidFill>
              </a:rPr>
              <a:t>    = </a:t>
            </a:r>
            <a:r>
              <a:rPr lang="en-US" sz="2400" dirty="0" smtClean="0">
                <a:solidFill>
                  <a:srgbClr val="00FFFF"/>
                </a:solidFill>
              </a:rPr>
              <a:t>-</a:t>
            </a:r>
            <a:r>
              <a:rPr lang="en-US" sz="2400" dirty="0" smtClean="0">
                <a:solidFill>
                  <a:srgbClr val="FFFF00"/>
                </a:solidFill>
              </a:rPr>
              <a:t>120.000 </a:t>
            </a:r>
            <a:r>
              <a:rPr lang="en-US" sz="2400" dirty="0">
                <a:solidFill>
                  <a:srgbClr val="FFFF00"/>
                </a:solidFill>
              </a:rPr>
              <a:t>+ (</a:t>
            </a:r>
            <a:r>
              <a:rPr lang="en-US" sz="2400" dirty="0" smtClean="0">
                <a:solidFill>
                  <a:srgbClr val="00FFFF"/>
                </a:solidFill>
              </a:rPr>
              <a:t>1- </a:t>
            </a:r>
            <a:r>
              <a:rPr lang="en-US" sz="2400" dirty="0" smtClean="0">
                <a:solidFill>
                  <a:srgbClr val="FFFF00"/>
                </a:solidFill>
              </a:rPr>
              <a:t>0.4).</a:t>
            </a:r>
            <a:r>
              <a:rPr lang="en-US" sz="2400" dirty="0">
                <a:solidFill>
                  <a:srgbClr val="FFFF00"/>
                </a:solidFill>
              </a:rPr>
              <a:t>Y</a:t>
            </a:r>
          </a:p>
          <a:p>
            <a:pPr marL="609600" indent="-609600">
              <a:spcBef>
                <a:spcPct val="20000"/>
              </a:spcBef>
            </a:pPr>
            <a:r>
              <a:rPr lang="en-US" sz="2400" dirty="0">
                <a:solidFill>
                  <a:srgbClr val="FFFF00"/>
                </a:solidFill>
              </a:rPr>
              <a:t>    = </a:t>
            </a:r>
            <a:r>
              <a:rPr lang="en-US" sz="2400" dirty="0" smtClean="0">
                <a:solidFill>
                  <a:srgbClr val="FFFF00"/>
                </a:solidFill>
              </a:rPr>
              <a:t>-120.000 </a:t>
            </a:r>
            <a:r>
              <a:rPr lang="en-US" sz="2400" dirty="0">
                <a:solidFill>
                  <a:srgbClr val="FFFF00"/>
                </a:solidFill>
              </a:rPr>
              <a:t>+ </a:t>
            </a:r>
            <a:r>
              <a:rPr lang="en-US" sz="2400" dirty="0" smtClean="0">
                <a:solidFill>
                  <a:srgbClr val="FFFF00"/>
                </a:solidFill>
              </a:rPr>
              <a:t>0,6.Y</a:t>
            </a:r>
            <a:endParaRPr lang="en-US" sz="2400" dirty="0">
              <a:solidFill>
                <a:srgbClr val="FFFF00"/>
              </a:solidFill>
            </a:endParaRPr>
          </a:p>
          <a:p>
            <a:pPr marL="609600" indent="-609600">
              <a:spcBef>
                <a:spcPct val="20000"/>
              </a:spcBef>
            </a:pPr>
            <a:endParaRPr lang="en-US" sz="2400" dirty="0">
              <a:solidFill>
                <a:srgbClr val="FFFF00"/>
              </a:solidFill>
            </a:endParaRPr>
          </a:p>
          <a:p>
            <a:pPr marL="609600" indent="-609600">
              <a:spcBef>
                <a:spcPct val="20000"/>
              </a:spcBef>
            </a:pPr>
            <a:r>
              <a:rPr lang="en-US" sz="2400" dirty="0" err="1">
                <a:solidFill>
                  <a:srgbClr val="FFFF00"/>
                </a:solidFill>
              </a:rPr>
              <a:t>Jadi</a:t>
            </a:r>
            <a:r>
              <a:rPr lang="en-US" sz="2400" dirty="0">
                <a:solidFill>
                  <a:srgbClr val="FFFF00"/>
                </a:solidFill>
              </a:rPr>
              <a:t> </a:t>
            </a:r>
            <a:r>
              <a:rPr lang="en-US" sz="2400" dirty="0" err="1">
                <a:solidFill>
                  <a:srgbClr val="FFFF00"/>
                </a:solidFill>
              </a:rPr>
              <a:t>fungsi</a:t>
            </a:r>
            <a:r>
              <a:rPr lang="en-US" sz="2400" dirty="0">
                <a:solidFill>
                  <a:srgbClr val="FFFF00"/>
                </a:solidFill>
              </a:rPr>
              <a:t> </a:t>
            </a:r>
            <a:r>
              <a:rPr lang="en-US" sz="2400" dirty="0" err="1">
                <a:solidFill>
                  <a:srgbClr val="FFFF00"/>
                </a:solidFill>
              </a:rPr>
              <a:t>tabungannya</a:t>
            </a:r>
            <a:endParaRPr lang="en-US" sz="2400" dirty="0">
              <a:solidFill>
                <a:srgbClr val="FFFF00"/>
              </a:solidFill>
            </a:endParaRPr>
          </a:p>
          <a:p>
            <a:pPr marL="609600" indent="-609600">
              <a:spcBef>
                <a:spcPct val="20000"/>
              </a:spcBef>
            </a:pPr>
            <a:r>
              <a:rPr lang="en-US" sz="2400" dirty="0">
                <a:solidFill>
                  <a:srgbClr val="00FFFF"/>
                </a:solidFill>
              </a:rPr>
              <a:t>S = </a:t>
            </a:r>
            <a:r>
              <a:rPr lang="en-US" sz="2400" dirty="0" smtClean="0">
                <a:solidFill>
                  <a:srgbClr val="00FFFF"/>
                </a:solidFill>
              </a:rPr>
              <a:t>-120.000 </a:t>
            </a:r>
            <a:r>
              <a:rPr lang="en-US" sz="2400" dirty="0">
                <a:solidFill>
                  <a:srgbClr val="00FFFF"/>
                </a:solidFill>
              </a:rPr>
              <a:t>+ </a:t>
            </a:r>
            <a:r>
              <a:rPr lang="en-US" sz="2400" dirty="0" smtClean="0">
                <a:solidFill>
                  <a:srgbClr val="00FFFF"/>
                </a:solidFill>
              </a:rPr>
              <a:t>0,6Y</a:t>
            </a:r>
            <a:endParaRPr lang="en-US" sz="2400" dirty="0">
              <a:solidFill>
                <a:srgbClr val="00FFFF"/>
              </a:solidFill>
            </a:endParaRPr>
          </a:p>
          <a:p>
            <a:pPr marL="609600" indent="-609600">
              <a:spcBef>
                <a:spcPct val="20000"/>
              </a:spcBef>
            </a:pPr>
            <a:endParaRPr lang="en-US" sz="2400" dirty="0">
              <a:solidFill>
                <a:srgbClr val="FFFF00"/>
              </a:solidFill>
            </a:endParaRPr>
          </a:p>
        </p:txBody>
      </p:sp>
      <p:sp>
        <p:nvSpPr>
          <p:cNvPr id="19461" name="Rectangle 5"/>
          <p:cNvSpPr>
            <a:spLocks noChangeArrowheads="1"/>
          </p:cNvSpPr>
          <p:nvPr/>
        </p:nvSpPr>
        <p:spPr bwMode="auto">
          <a:xfrm>
            <a:off x="4343400" y="2971800"/>
            <a:ext cx="4572000" cy="3581400"/>
          </a:xfrm>
          <a:prstGeom prst="rect">
            <a:avLst/>
          </a:prstGeom>
          <a:noFill/>
          <a:ln w="9525">
            <a:solidFill>
              <a:srgbClr val="00FF99"/>
            </a:solidFill>
            <a:miter lim="800000"/>
            <a:headEnd/>
            <a:tailEnd/>
          </a:ln>
          <a:effectLst/>
        </p:spPr>
        <p:txBody>
          <a:bodyPr/>
          <a:lstStyle/>
          <a:p>
            <a:pPr marL="609600" indent="-609600">
              <a:spcBef>
                <a:spcPct val="20000"/>
              </a:spcBef>
            </a:pPr>
            <a:r>
              <a:rPr lang="en-US" sz="2400" dirty="0" err="1">
                <a:solidFill>
                  <a:srgbClr val="FFFF00"/>
                </a:solidFill>
              </a:rPr>
              <a:t>Jika</a:t>
            </a:r>
            <a:r>
              <a:rPr lang="en-US" sz="2400" dirty="0">
                <a:solidFill>
                  <a:srgbClr val="FFFF00"/>
                </a:solidFill>
              </a:rPr>
              <a:t> </a:t>
            </a:r>
            <a:r>
              <a:rPr lang="en-US" sz="2400" dirty="0">
                <a:solidFill>
                  <a:srgbClr val="11ED4B"/>
                </a:solidFill>
              </a:rPr>
              <a:t>Y = </a:t>
            </a:r>
            <a:r>
              <a:rPr lang="en-US" sz="2400" dirty="0" smtClean="0">
                <a:solidFill>
                  <a:srgbClr val="11ED4B"/>
                </a:solidFill>
              </a:rPr>
              <a:t>300.000</a:t>
            </a:r>
            <a:endParaRPr lang="en-US" sz="2400" dirty="0">
              <a:solidFill>
                <a:srgbClr val="11ED4B"/>
              </a:solidFill>
            </a:endParaRPr>
          </a:p>
          <a:p>
            <a:pPr marL="609600" indent="-609600">
              <a:spcBef>
                <a:spcPct val="20000"/>
              </a:spcBef>
            </a:pPr>
            <a:r>
              <a:rPr lang="en-US" sz="2400" dirty="0">
                <a:solidFill>
                  <a:srgbClr val="FFFF00"/>
                </a:solidFill>
              </a:rPr>
              <a:t>S = - a + (1- b).</a:t>
            </a:r>
            <a:r>
              <a:rPr lang="en-US" sz="2400" dirty="0">
                <a:solidFill>
                  <a:srgbClr val="11ED4B"/>
                </a:solidFill>
              </a:rPr>
              <a:t>Y</a:t>
            </a:r>
          </a:p>
          <a:p>
            <a:pPr marL="609600" indent="-609600">
              <a:spcBef>
                <a:spcPct val="20000"/>
              </a:spcBef>
            </a:pPr>
            <a:r>
              <a:rPr lang="en-US" sz="2400" dirty="0">
                <a:solidFill>
                  <a:srgbClr val="FFFF00"/>
                </a:solidFill>
              </a:rPr>
              <a:t>    = </a:t>
            </a:r>
            <a:r>
              <a:rPr lang="en-US" sz="2400" dirty="0" smtClean="0">
                <a:solidFill>
                  <a:srgbClr val="FFFF00"/>
                </a:solidFill>
              </a:rPr>
              <a:t>- 120.000 </a:t>
            </a:r>
            <a:r>
              <a:rPr lang="en-US" sz="2400" dirty="0">
                <a:solidFill>
                  <a:srgbClr val="FFFF00"/>
                </a:solidFill>
              </a:rPr>
              <a:t>+ (</a:t>
            </a:r>
            <a:r>
              <a:rPr lang="en-US" sz="2400" dirty="0" smtClean="0">
                <a:solidFill>
                  <a:srgbClr val="FFFF00"/>
                </a:solidFill>
              </a:rPr>
              <a:t>1-0.4) </a:t>
            </a:r>
            <a:r>
              <a:rPr lang="en-US" sz="2400" dirty="0" smtClean="0">
                <a:solidFill>
                  <a:srgbClr val="11ED4B"/>
                </a:solidFill>
              </a:rPr>
              <a:t>300.000</a:t>
            </a:r>
            <a:endParaRPr lang="en-US" sz="2400" dirty="0">
              <a:solidFill>
                <a:srgbClr val="11ED4B"/>
              </a:solidFill>
            </a:endParaRPr>
          </a:p>
          <a:p>
            <a:pPr marL="609600" indent="-609600">
              <a:spcBef>
                <a:spcPct val="20000"/>
              </a:spcBef>
            </a:pPr>
            <a:r>
              <a:rPr lang="en-US" sz="2400" dirty="0">
                <a:solidFill>
                  <a:srgbClr val="FFFF00"/>
                </a:solidFill>
              </a:rPr>
              <a:t>    = </a:t>
            </a:r>
            <a:r>
              <a:rPr lang="en-US" sz="2400" dirty="0" smtClean="0">
                <a:solidFill>
                  <a:srgbClr val="FFFF00"/>
                </a:solidFill>
              </a:rPr>
              <a:t>- 120.000 </a:t>
            </a:r>
            <a:r>
              <a:rPr lang="en-US" sz="2400" dirty="0">
                <a:solidFill>
                  <a:srgbClr val="FFFF00"/>
                </a:solidFill>
              </a:rPr>
              <a:t>+ </a:t>
            </a:r>
            <a:r>
              <a:rPr lang="en-US" sz="2400" dirty="0" smtClean="0">
                <a:solidFill>
                  <a:srgbClr val="FFFF00"/>
                </a:solidFill>
              </a:rPr>
              <a:t>(0,6) </a:t>
            </a:r>
            <a:r>
              <a:rPr lang="en-US" sz="2400" dirty="0" smtClean="0">
                <a:solidFill>
                  <a:srgbClr val="11ED4B"/>
                </a:solidFill>
              </a:rPr>
              <a:t>300.000</a:t>
            </a:r>
            <a:endParaRPr lang="en-US" sz="2400" dirty="0">
              <a:solidFill>
                <a:srgbClr val="11ED4B"/>
              </a:solidFill>
            </a:endParaRPr>
          </a:p>
          <a:p>
            <a:pPr marL="609600" indent="-609600">
              <a:spcBef>
                <a:spcPct val="20000"/>
              </a:spcBef>
            </a:pPr>
            <a:r>
              <a:rPr lang="en-US" sz="2400" dirty="0">
                <a:solidFill>
                  <a:srgbClr val="FFFF00"/>
                </a:solidFill>
              </a:rPr>
              <a:t>    = </a:t>
            </a:r>
            <a:r>
              <a:rPr lang="en-US" sz="2400" dirty="0" smtClean="0">
                <a:solidFill>
                  <a:srgbClr val="FFFF00"/>
                </a:solidFill>
              </a:rPr>
              <a:t>- 120.000 + 240.000</a:t>
            </a:r>
            <a:endParaRPr lang="en-US" sz="2400" dirty="0">
              <a:solidFill>
                <a:srgbClr val="FFFF00"/>
              </a:solidFill>
            </a:endParaRPr>
          </a:p>
          <a:p>
            <a:pPr marL="609600" indent="-609600">
              <a:spcBef>
                <a:spcPct val="20000"/>
              </a:spcBef>
            </a:pPr>
            <a:r>
              <a:rPr lang="en-US" sz="2400" dirty="0">
                <a:solidFill>
                  <a:srgbClr val="FFFF00"/>
                </a:solidFill>
              </a:rPr>
              <a:t>S = </a:t>
            </a:r>
            <a:r>
              <a:rPr lang="en-US" sz="2400" dirty="0" smtClean="0">
                <a:solidFill>
                  <a:srgbClr val="FFFF00"/>
                </a:solidFill>
              </a:rPr>
              <a:t>120.000</a:t>
            </a:r>
            <a:endParaRPr lang="en-US" sz="2400" dirty="0">
              <a:solidFill>
                <a:srgbClr val="FFFF00"/>
              </a:solidFill>
            </a:endParaRPr>
          </a:p>
          <a:p>
            <a:pPr marL="609600" indent="-609600">
              <a:spcBef>
                <a:spcPct val="20000"/>
              </a:spcBef>
            </a:pPr>
            <a:r>
              <a:rPr lang="en-US" sz="2200" dirty="0" err="1">
                <a:solidFill>
                  <a:srgbClr val="FFFF00"/>
                </a:solidFill>
              </a:rPr>
              <a:t>Jadi</a:t>
            </a:r>
            <a:r>
              <a:rPr lang="en-US" sz="2200" dirty="0">
                <a:solidFill>
                  <a:srgbClr val="FFFF00"/>
                </a:solidFill>
              </a:rPr>
              <a:t> </a:t>
            </a:r>
            <a:r>
              <a:rPr lang="en-US" sz="2200" dirty="0" err="1">
                <a:solidFill>
                  <a:srgbClr val="FFFF00"/>
                </a:solidFill>
              </a:rPr>
              <a:t>tabungan</a:t>
            </a:r>
            <a:r>
              <a:rPr lang="en-US" sz="2200" dirty="0">
                <a:solidFill>
                  <a:srgbClr val="FFFF00"/>
                </a:solidFill>
              </a:rPr>
              <a:t> </a:t>
            </a:r>
            <a:r>
              <a:rPr lang="en-US" sz="2200" dirty="0" err="1">
                <a:solidFill>
                  <a:srgbClr val="FFFF00"/>
                </a:solidFill>
              </a:rPr>
              <a:t>saat</a:t>
            </a:r>
            <a:r>
              <a:rPr lang="en-US" sz="2200" dirty="0">
                <a:solidFill>
                  <a:srgbClr val="FFFF00"/>
                </a:solidFill>
              </a:rPr>
              <a:t> </a:t>
            </a:r>
            <a:r>
              <a:rPr lang="en-US" sz="2200" dirty="0" smtClean="0">
                <a:solidFill>
                  <a:srgbClr val="FFFF00"/>
                </a:solidFill>
              </a:rPr>
              <a:t>Y=300.000 </a:t>
            </a:r>
            <a:r>
              <a:rPr lang="en-US" sz="2200" dirty="0" err="1" smtClean="0">
                <a:solidFill>
                  <a:srgbClr val="FFFF00"/>
                </a:solidFill>
              </a:rPr>
              <a:t>sebesar</a:t>
            </a:r>
            <a:endParaRPr lang="en-US" sz="2200" dirty="0">
              <a:solidFill>
                <a:srgbClr val="FFFF00"/>
              </a:solidFill>
            </a:endParaRPr>
          </a:p>
          <a:p>
            <a:pPr marL="609600" indent="-609600">
              <a:spcBef>
                <a:spcPct val="20000"/>
              </a:spcBef>
            </a:pPr>
            <a:r>
              <a:rPr lang="en-US" sz="2400" dirty="0">
                <a:solidFill>
                  <a:srgbClr val="00FF99"/>
                </a:solidFill>
              </a:rPr>
              <a:t>S = </a:t>
            </a:r>
            <a:r>
              <a:rPr lang="en-US" sz="2400" dirty="0" smtClean="0">
                <a:solidFill>
                  <a:srgbClr val="00FF99"/>
                </a:solidFill>
              </a:rPr>
              <a:t>120.000</a:t>
            </a:r>
            <a:endParaRPr lang="en-US" sz="2400" dirty="0">
              <a:solidFill>
                <a:srgbClr val="00FF99"/>
              </a:solidFill>
            </a:endParaRPr>
          </a:p>
          <a:p>
            <a:pPr marL="609600" indent="-609600">
              <a:spcBef>
                <a:spcPct val="20000"/>
              </a:spcBef>
            </a:pPr>
            <a:endParaRPr lang="en-US" sz="2400" dirty="0">
              <a:solidFill>
                <a:srgbClr val="FFFF00"/>
              </a:solidFill>
            </a:endParaRPr>
          </a:p>
        </p:txBody>
      </p:sp>
      <p:sp>
        <p:nvSpPr>
          <p:cNvPr id="6" name="Rectangle 3"/>
          <p:cNvSpPr txBox="1">
            <a:spLocks noChangeArrowheads="1"/>
          </p:cNvSpPr>
          <p:nvPr/>
        </p:nvSpPr>
        <p:spPr>
          <a:xfrm>
            <a:off x="228600" y="304800"/>
            <a:ext cx="1752600" cy="685800"/>
          </a:xfrm>
          <a:prstGeom prst="rect">
            <a:avLst/>
          </a:prstGeom>
          <a:ln w="57150">
            <a:solidFill>
              <a:srgbClr val="11ED4B"/>
            </a:solidFill>
            <a:prstDash val="dash"/>
          </a:ln>
        </p:spPr>
        <p:txBody>
          <a:bodyPr vert="horz" lIns="91440" tIns="45720" rIns="91440" bIns="45720" rtlCol="0">
            <a:normAutofit fontScale="92500"/>
          </a:bodyPr>
          <a:lstStyle/>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3600" b="0" i="0" u="none" strike="noStrike" kern="1200" cap="none" spc="0" normalizeH="0" baseline="0" noProof="0" dirty="0" err="1" smtClean="0">
                <a:ln>
                  <a:noFill/>
                </a:ln>
                <a:solidFill>
                  <a:srgbClr val="FFFF00"/>
                </a:solidFill>
                <a:effectLst/>
                <a:uLnTx/>
                <a:uFillTx/>
                <a:latin typeface="+mn-lt"/>
                <a:ea typeface="+mn-ea"/>
                <a:cs typeface="+mn-cs"/>
              </a:rPr>
              <a:t>Lanjutan</a:t>
            </a:r>
            <a:endParaRPr kumimoji="0" lang="en-US" sz="3600" b="0" i="0" u="none" strike="noStrike" kern="1200" cap="none" spc="0" normalizeH="0" baseline="0" noProof="0" dirty="0">
              <a:ln>
                <a:noFill/>
              </a:ln>
              <a:solidFill>
                <a:srgbClr val="FFFF00"/>
              </a:solidFill>
              <a:effectLst/>
              <a:uLnTx/>
              <a:uFillTx/>
              <a:latin typeface="+mn-lt"/>
              <a:ea typeface="+mn-ea"/>
              <a:cs typeface="+mn-cs"/>
            </a:endParaRPr>
          </a:p>
        </p:txBody>
      </p:sp>
      <p:sp>
        <p:nvSpPr>
          <p:cNvPr id="7" name="Action Button: Home 6">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
                                  </p:iterate>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ppt_x"/>
                                          </p:val>
                                        </p:tav>
                                        <p:tav tm="100000">
                                          <p:val>
                                            <p:strVal val="#ppt_x"/>
                                          </p:val>
                                        </p:tav>
                                      </p:tavLst>
                                    </p:anim>
                                    <p:anim calcmode="lin" valueType="num">
                                      <p:cBhvr additive="base">
                                        <p:cTn id="8"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type="wd">
                                    <p:tmPct val="10000"/>
                                  </p:iterate>
                                  <p:childTnLst>
                                    <p:set>
                                      <p:cBhvr>
                                        <p:cTn id="12" dur="1" fill="hold">
                                          <p:stCondLst>
                                            <p:cond delay="0"/>
                                          </p:stCondLst>
                                        </p:cTn>
                                        <p:tgtEl>
                                          <p:spTgt spid="19461"/>
                                        </p:tgtEl>
                                        <p:attrNameLst>
                                          <p:attrName>style.visibility</p:attrName>
                                        </p:attrNameLst>
                                      </p:cBhvr>
                                      <p:to>
                                        <p:strVal val="visible"/>
                                      </p:to>
                                    </p:set>
                                    <p:anim calcmode="lin" valueType="num">
                                      <p:cBhvr additive="base">
                                        <p:cTn id="13" dur="500" fill="hold"/>
                                        <p:tgtEl>
                                          <p:spTgt spid="19461"/>
                                        </p:tgtEl>
                                        <p:attrNameLst>
                                          <p:attrName>ppt_x</p:attrName>
                                        </p:attrNameLst>
                                      </p:cBhvr>
                                      <p:tavLst>
                                        <p:tav tm="0">
                                          <p:val>
                                            <p:strVal val="#ppt_x"/>
                                          </p:val>
                                        </p:tav>
                                        <p:tav tm="100000">
                                          <p:val>
                                            <p:strVal val="#ppt_x"/>
                                          </p:val>
                                        </p:tav>
                                      </p:tavLst>
                                    </p:anim>
                                    <p:anim calcmode="lin" valueType="num">
                                      <p:cBhvr additive="base">
                                        <p:cTn id="14" dur="500" fill="hold"/>
                                        <p:tgtEl>
                                          <p:spTgt spid="194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19461"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676400" y="274638"/>
            <a:ext cx="7010400" cy="1143000"/>
          </a:xfrm>
        </p:spPr>
        <p:txBody>
          <a:bodyPr/>
          <a:lstStyle/>
          <a:p>
            <a:r>
              <a:rPr lang="en-US" sz="3400" dirty="0" err="1">
                <a:solidFill>
                  <a:srgbClr val="FFFF00"/>
                </a:solidFill>
              </a:rPr>
              <a:t>Besarnya</a:t>
            </a:r>
            <a:r>
              <a:rPr lang="en-US" sz="3400" dirty="0">
                <a:solidFill>
                  <a:srgbClr val="FFFF00"/>
                </a:solidFill>
              </a:rPr>
              <a:t> </a:t>
            </a:r>
            <a:r>
              <a:rPr lang="en-US" sz="3400" dirty="0" err="1">
                <a:solidFill>
                  <a:srgbClr val="FFFF00"/>
                </a:solidFill>
              </a:rPr>
              <a:t>Pendapatan</a:t>
            </a:r>
            <a:r>
              <a:rPr lang="en-US" sz="3400" dirty="0">
                <a:solidFill>
                  <a:srgbClr val="FFFF00"/>
                </a:solidFill>
              </a:rPr>
              <a:t> </a:t>
            </a:r>
            <a:r>
              <a:rPr lang="en-US" sz="3400" dirty="0" err="1">
                <a:solidFill>
                  <a:srgbClr val="FFFF00"/>
                </a:solidFill>
              </a:rPr>
              <a:t>Nasional</a:t>
            </a:r>
            <a:r>
              <a:rPr lang="en-US" sz="3400" dirty="0">
                <a:solidFill>
                  <a:srgbClr val="FFFF00"/>
                </a:solidFill>
              </a:rPr>
              <a:t> (Y) </a:t>
            </a:r>
            <a:r>
              <a:rPr lang="en-US" sz="3400" dirty="0" err="1">
                <a:solidFill>
                  <a:srgbClr val="FFFF00"/>
                </a:solidFill>
              </a:rPr>
              <a:t>Dipengaruhi</a:t>
            </a:r>
            <a:r>
              <a:rPr lang="en-US" sz="3400" dirty="0">
                <a:solidFill>
                  <a:srgbClr val="FFFF00"/>
                </a:solidFill>
              </a:rPr>
              <a:t> </a:t>
            </a:r>
            <a:r>
              <a:rPr lang="en-US" sz="3400" dirty="0" err="1">
                <a:solidFill>
                  <a:srgbClr val="FFFF00"/>
                </a:solidFill>
              </a:rPr>
              <a:t>Oleh</a:t>
            </a:r>
            <a:r>
              <a:rPr lang="en-US" sz="3400" dirty="0">
                <a:solidFill>
                  <a:srgbClr val="FFFF00"/>
                </a:solidFill>
              </a:rPr>
              <a:t> :</a:t>
            </a:r>
          </a:p>
        </p:txBody>
      </p:sp>
      <p:sp>
        <p:nvSpPr>
          <p:cNvPr id="17411" name="Rectangle 3"/>
          <p:cNvSpPr>
            <a:spLocks noGrp="1" noChangeArrowheads="1"/>
          </p:cNvSpPr>
          <p:nvPr>
            <p:ph type="body" idx="1"/>
          </p:nvPr>
        </p:nvSpPr>
        <p:spPr>
          <a:xfrm>
            <a:off x="457200" y="1905000"/>
            <a:ext cx="8229600" cy="4525963"/>
          </a:xfrm>
        </p:spPr>
        <p:txBody>
          <a:bodyPr/>
          <a:lstStyle/>
          <a:p>
            <a:pPr marL="609600" indent="-609600">
              <a:buFontTx/>
              <a:buAutoNum type="arabicPeriod"/>
            </a:pPr>
            <a:r>
              <a:rPr lang="en-US" dirty="0" err="1">
                <a:solidFill>
                  <a:srgbClr val="FF3300"/>
                </a:solidFill>
              </a:rPr>
              <a:t>Sumber</a:t>
            </a:r>
            <a:r>
              <a:rPr lang="en-US" dirty="0">
                <a:solidFill>
                  <a:srgbClr val="FF3300"/>
                </a:solidFill>
              </a:rPr>
              <a:t> </a:t>
            </a:r>
            <a:r>
              <a:rPr lang="en-US" dirty="0" err="1">
                <a:solidFill>
                  <a:srgbClr val="FF3300"/>
                </a:solidFill>
              </a:rPr>
              <a:t>daya</a:t>
            </a:r>
            <a:r>
              <a:rPr lang="en-US" dirty="0">
                <a:solidFill>
                  <a:srgbClr val="FF3300"/>
                </a:solidFill>
              </a:rPr>
              <a:t> </a:t>
            </a:r>
            <a:r>
              <a:rPr lang="en-US" dirty="0" err="1">
                <a:solidFill>
                  <a:srgbClr val="FF3300"/>
                </a:solidFill>
              </a:rPr>
              <a:t>produksi</a:t>
            </a:r>
            <a:endParaRPr lang="en-US" dirty="0">
              <a:solidFill>
                <a:srgbClr val="FF3300"/>
              </a:solidFill>
            </a:endParaRPr>
          </a:p>
          <a:p>
            <a:pPr marL="609600" indent="-609600">
              <a:buFontTx/>
              <a:buAutoNum type="arabicPeriod"/>
            </a:pPr>
            <a:r>
              <a:rPr lang="en-US" dirty="0" err="1">
                <a:solidFill>
                  <a:srgbClr val="00FFFF"/>
                </a:solidFill>
              </a:rPr>
              <a:t>Penggunaan</a:t>
            </a:r>
            <a:r>
              <a:rPr lang="en-US" dirty="0">
                <a:solidFill>
                  <a:srgbClr val="00FFFF"/>
                </a:solidFill>
              </a:rPr>
              <a:t> </a:t>
            </a:r>
            <a:r>
              <a:rPr lang="en-US" dirty="0" err="1">
                <a:solidFill>
                  <a:srgbClr val="00FFFF"/>
                </a:solidFill>
              </a:rPr>
              <a:t>tehnologi</a:t>
            </a:r>
            <a:endParaRPr lang="en-US" dirty="0">
              <a:solidFill>
                <a:srgbClr val="00FFFF"/>
              </a:solidFill>
            </a:endParaRPr>
          </a:p>
          <a:p>
            <a:pPr marL="609600" indent="-609600">
              <a:buFontTx/>
              <a:buAutoNum type="arabicPeriod"/>
            </a:pPr>
            <a:r>
              <a:rPr lang="en-US" dirty="0" err="1">
                <a:solidFill>
                  <a:srgbClr val="FF00FF"/>
                </a:solidFill>
              </a:rPr>
              <a:t>Permodalan</a:t>
            </a:r>
            <a:endParaRPr lang="en-US" dirty="0">
              <a:solidFill>
                <a:srgbClr val="FF00FF"/>
              </a:solidFill>
            </a:endParaRPr>
          </a:p>
          <a:p>
            <a:pPr marL="609600" indent="-609600">
              <a:buFontTx/>
              <a:buAutoNum type="arabicPeriod"/>
            </a:pPr>
            <a:r>
              <a:rPr lang="en-US" dirty="0" err="1">
                <a:solidFill>
                  <a:srgbClr val="00FF99"/>
                </a:solidFill>
              </a:rPr>
              <a:t>Stabilitas</a:t>
            </a:r>
            <a:r>
              <a:rPr lang="en-US" dirty="0">
                <a:solidFill>
                  <a:srgbClr val="00FF99"/>
                </a:solidFill>
              </a:rPr>
              <a:t> </a:t>
            </a:r>
            <a:r>
              <a:rPr lang="en-US" dirty="0" err="1">
                <a:solidFill>
                  <a:srgbClr val="00FF99"/>
                </a:solidFill>
              </a:rPr>
              <a:t>nasional</a:t>
            </a:r>
            <a:endParaRPr lang="en-US" dirty="0">
              <a:solidFill>
                <a:srgbClr val="00FF99"/>
              </a:solidFill>
            </a:endParaRPr>
          </a:p>
          <a:p>
            <a:pPr marL="609600" indent="-609600">
              <a:buFontTx/>
              <a:buAutoNum type="arabicPeriod"/>
            </a:pPr>
            <a:r>
              <a:rPr lang="en-US" dirty="0" err="1">
                <a:solidFill>
                  <a:schemeClr val="accent6"/>
                </a:solidFill>
              </a:rPr>
              <a:t>Kebijakan</a:t>
            </a:r>
            <a:r>
              <a:rPr lang="en-US" dirty="0">
                <a:solidFill>
                  <a:schemeClr val="accent6"/>
                </a:solidFill>
              </a:rPr>
              <a:t> </a:t>
            </a:r>
            <a:r>
              <a:rPr lang="en-US" dirty="0" err="1">
                <a:solidFill>
                  <a:schemeClr val="accent6"/>
                </a:solidFill>
              </a:rPr>
              <a:t>pemerintah</a:t>
            </a:r>
            <a:r>
              <a:rPr lang="en-US" dirty="0">
                <a:solidFill>
                  <a:schemeClr val="accent6"/>
                </a:solidFill>
              </a:rPr>
              <a:t> (fiscal policy &amp; monetary policy)</a:t>
            </a:r>
          </a:p>
        </p:txBody>
      </p:sp>
      <p:sp>
        <p:nvSpPr>
          <p:cNvPr id="4" name="Action Button: Home 3">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slide(fromBottom)">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Effect transition="in" filter="slide(fromBottom)">
                                      <p:cBhvr>
                                        <p:cTn id="12" dur="500"/>
                                        <p:tgtEl>
                                          <p:spTgt spid="17411">
                                            <p:txEl>
                                              <p:pRg st="0" end="0"/>
                                            </p:txEl>
                                          </p:spTgt>
                                        </p:tgtEl>
                                      </p:cBhvr>
                                    </p:animEffect>
                                  </p:childTnLst>
                                </p:cTn>
                              </p:par>
                            </p:childTnLst>
                          </p:cTn>
                        </p:par>
                        <p:par>
                          <p:cTn id="13" fill="hold">
                            <p:stCondLst>
                              <p:cond delay="500"/>
                            </p:stCondLst>
                            <p:childTnLst>
                              <p:par>
                                <p:cTn id="14" presetID="12" presetClass="entr" presetSubtype="4" fill="hold" nodeType="afterEffect">
                                  <p:stCondLst>
                                    <p:cond delay="0"/>
                                  </p:stCondLst>
                                  <p:childTnLst>
                                    <p:set>
                                      <p:cBhvr>
                                        <p:cTn id="15" dur="1" fill="hold">
                                          <p:stCondLst>
                                            <p:cond delay="0"/>
                                          </p:stCondLst>
                                        </p:cTn>
                                        <p:tgtEl>
                                          <p:spTgt spid="17411">
                                            <p:txEl>
                                              <p:pRg st="1" end="1"/>
                                            </p:txEl>
                                          </p:spTgt>
                                        </p:tgtEl>
                                        <p:attrNameLst>
                                          <p:attrName>style.visibility</p:attrName>
                                        </p:attrNameLst>
                                      </p:cBhvr>
                                      <p:to>
                                        <p:strVal val="visible"/>
                                      </p:to>
                                    </p:set>
                                    <p:animEffect transition="in" filter="slide(fromBottom)">
                                      <p:cBhvr>
                                        <p:cTn id="16" dur="500"/>
                                        <p:tgtEl>
                                          <p:spTgt spid="17411">
                                            <p:txEl>
                                              <p:pRg st="1" end="1"/>
                                            </p:txEl>
                                          </p:spTgt>
                                        </p:tgtEl>
                                      </p:cBhvr>
                                    </p:animEffect>
                                  </p:childTnLst>
                                </p:cTn>
                              </p:par>
                            </p:childTnLst>
                          </p:cTn>
                        </p:par>
                        <p:par>
                          <p:cTn id="17" fill="hold">
                            <p:stCondLst>
                              <p:cond delay="1000"/>
                            </p:stCondLst>
                            <p:childTnLst>
                              <p:par>
                                <p:cTn id="18" presetID="12" presetClass="entr" presetSubtype="4" fill="hold" nodeType="afterEffect">
                                  <p:stCondLst>
                                    <p:cond delay="0"/>
                                  </p:stCondLst>
                                  <p:childTnLst>
                                    <p:set>
                                      <p:cBhvr>
                                        <p:cTn id="19" dur="1" fill="hold">
                                          <p:stCondLst>
                                            <p:cond delay="0"/>
                                          </p:stCondLst>
                                        </p:cTn>
                                        <p:tgtEl>
                                          <p:spTgt spid="17411">
                                            <p:txEl>
                                              <p:pRg st="2" end="2"/>
                                            </p:txEl>
                                          </p:spTgt>
                                        </p:tgtEl>
                                        <p:attrNameLst>
                                          <p:attrName>style.visibility</p:attrName>
                                        </p:attrNameLst>
                                      </p:cBhvr>
                                      <p:to>
                                        <p:strVal val="visible"/>
                                      </p:to>
                                    </p:set>
                                    <p:animEffect transition="in" filter="slide(fromBottom)">
                                      <p:cBhvr>
                                        <p:cTn id="20" dur="500"/>
                                        <p:tgtEl>
                                          <p:spTgt spid="17411">
                                            <p:txEl>
                                              <p:pRg st="2" end="2"/>
                                            </p:txEl>
                                          </p:spTgt>
                                        </p:tgtEl>
                                      </p:cBhvr>
                                    </p:animEffect>
                                  </p:childTnLst>
                                </p:cTn>
                              </p:par>
                            </p:childTnLst>
                          </p:cTn>
                        </p:par>
                        <p:par>
                          <p:cTn id="21" fill="hold">
                            <p:stCondLst>
                              <p:cond delay="1500"/>
                            </p:stCondLst>
                            <p:childTnLst>
                              <p:par>
                                <p:cTn id="22" presetID="12" presetClass="entr" presetSubtype="4" fill="hold" nodeType="afterEffect">
                                  <p:stCondLst>
                                    <p:cond delay="0"/>
                                  </p:stCondLst>
                                  <p:childTnLst>
                                    <p:set>
                                      <p:cBhvr>
                                        <p:cTn id="23" dur="1" fill="hold">
                                          <p:stCondLst>
                                            <p:cond delay="0"/>
                                          </p:stCondLst>
                                        </p:cTn>
                                        <p:tgtEl>
                                          <p:spTgt spid="17411">
                                            <p:txEl>
                                              <p:pRg st="3" end="3"/>
                                            </p:txEl>
                                          </p:spTgt>
                                        </p:tgtEl>
                                        <p:attrNameLst>
                                          <p:attrName>style.visibility</p:attrName>
                                        </p:attrNameLst>
                                      </p:cBhvr>
                                      <p:to>
                                        <p:strVal val="visible"/>
                                      </p:to>
                                    </p:set>
                                    <p:animEffect transition="in" filter="slide(fromBottom)">
                                      <p:cBhvr>
                                        <p:cTn id="24" dur="500"/>
                                        <p:tgtEl>
                                          <p:spTgt spid="17411">
                                            <p:txEl>
                                              <p:pRg st="3" end="3"/>
                                            </p:txEl>
                                          </p:spTgt>
                                        </p:tgtEl>
                                      </p:cBhvr>
                                    </p:animEffect>
                                  </p:childTnLst>
                                </p:cTn>
                              </p:par>
                            </p:childTnLst>
                          </p:cTn>
                        </p:par>
                        <p:par>
                          <p:cTn id="25" fill="hold">
                            <p:stCondLst>
                              <p:cond delay="2000"/>
                            </p:stCondLst>
                            <p:childTnLst>
                              <p:par>
                                <p:cTn id="26" presetID="12" presetClass="entr" presetSubtype="4" fill="hold" nodeType="afterEffect">
                                  <p:stCondLst>
                                    <p:cond delay="0"/>
                                  </p:stCondLst>
                                  <p:childTnLst>
                                    <p:set>
                                      <p:cBhvr>
                                        <p:cTn id="27" dur="1" fill="hold">
                                          <p:stCondLst>
                                            <p:cond delay="0"/>
                                          </p:stCondLst>
                                        </p:cTn>
                                        <p:tgtEl>
                                          <p:spTgt spid="17411">
                                            <p:txEl>
                                              <p:pRg st="4" end="4"/>
                                            </p:txEl>
                                          </p:spTgt>
                                        </p:tgtEl>
                                        <p:attrNameLst>
                                          <p:attrName>style.visibility</p:attrName>
                                        </p:attrNameLst>
                                      </p:cBhvr>
                                      <p:to>
                                        <p:strVal val="visible"/>
                                      </p:to>
                                    </p:set>
                                    <p:animEffect transition="in" filter="slide(fromBottom)">
                                      <p:cBhvr>
                                        <p:cTn id="28" dur="500"/>
                                        <p:tgtEl>
                                          <p:spTgt spid="17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057400" y="274638"/>
            <a:ext cx="6629400" cy="1143000"/>
          </a:xfrm>
        </p:spPr>
        <p:txBody>
          <a:bodyPr/>
          <a:lstStyle/>
          <a:p>
            <a:r>
              <a:rPr lang="en-US" sz="3400">
                <a:solidFill>
                  <a:srgbClr val="FFFF00"/>
                </a:solidFill>
              </a:rPr>
              <a:t>Faktor-faktor yang mempengaruhi konsumsi (C)</a:t>
            </a:r>
          </a:p>
        </p:txBody>
      </p:sp>
      <p:sp>
        <p:nvSpPr>
          <p:cNvPr id="19459" name="Rectangle 3"/>
          <p:cNvSpPr>
            <a:spLocks noGrp="1" noChangeArrowheads="1"/>
          </p:cNvSpPr>
          <p:nvPr>
            <p:ph type="body" sz="half" idx="1"/>
          </p:nvPr>
        </p:nvSpPr>
        <p:spPr>
          <a:xfrm>
            <a:off x="228600" y="1722437"/>
            <a:ext cx="4038600" cy="4525963"/>
          </a:xfrm>
          <a:ln>
            <a:solidFill>
              <a:srgbClr val="00FFFF"/>
            </a:solidFill>
          </a:ln>
        </p:spPr>
        <p:txBody>
          <a:bodyPr/>
          <a:lstStyle/>
          <a:p>
            <a:pPr marL="609600" indent="-609600">
              <a:lnSpc>
                <a:spcPct val="90000"/>
              </a:lnSpc>
              <a:buFont typeface="Wingdings" pitchFamily="2" charset="2"/>
              <a:buNone/>
            </a:pPr>
            <a:r>
              <a:rPr lang="en-US" dirty="0" err="1">
                <a:solidFill>
                  <a:srgbClr val="FFFF00"/>
                </a:solidFill>
              </a:rPr>
              <a:t>Faktor</a:t>
            </a:r>
            <a:r>
              <a:rPr lang="en-US" dirty="0">
                <a:solidFill>
                  <a:srgbClr val="FFFF00"/>
                </a:solidFill>
              </a:rPr>
              <a:t> intern</a:t>
            </a:r>
          </a:p>
          <a:p>
            <a:pPr marL="609600" indent="-609600">
              <a:lnSpc>
                <a:spcPct val="90000"/>
              </a:lnSpc>
              <a:buFont typeface="Wingdings" pitchFamily="2" charset="2"/>
              <a:buAutoNum type="arabicPeriod"/>
            </a:pPr>
            <a:r>
              <a:rPr lang="en-US" dirty="0" err="1">
                <a:solidFill>
                  <a:srgbClr val="CCFF33"/>
                </a:solidFill>
              </a:rPr>
              <a:t>Komposisi</a:t>
            </a:r>
            <a:r>
              <a:rPr lang="en-US" dirty="0">
                <a:solidFill>
                  <a:srgbClr val="CCFF33"/>
                </a:solidFill>
              </a:rPr>
              <a:t> </a:t>
            </a:r>
            <a:r>
              <a:rPr lang="en-US" dirty="0" err="1">
                <a:solidFill>
                  <a:srgbClr val="CCFF33"/>
                </a:solidFill>
              </a:rPr>
              <a:t>rumah</a:t>
            </a:r>
            <a:r>
              <a:rPr lang="en-US" dirty="0">
                <a:solidFill>
                  <a:srgbClr val="CCFF33"/>
                </a:solidFill>
              </a:rPr>
              <a:t> </a:t>
            </a:r>
            <a:r>
              <a:rPr lang="en-US" dirty="0" err="1">
                <a:solidFill>
                  <a:srgbClr val="CCFF33"/>
                </a:solidFill>
              </a:rPr>
              <a:t>tangga</a:t>
            </a:r>
            <a:endParaRPr lang="en-US" dirty="0">
              <a:solidFill>
                <a:srgbClr val="CCFF33"/>
              </a:solidFill>
            </a:endParaRPr>
          </a:p>
          <a:p>
            <a:pPr marL="609600" indent="-609600">
              <a:lnSpc>
                <a:spcPct val="90000"/>
              </a:lnSpc>
              <a:buFont typeface="Wingdings" pitchFamily="2" charset="2"/>
              <a:buAutoNum type="arabicPeriod"/>
            </a:pPr>
            <a:r>
              <a:rPr lang="en-US" dirty="0">
                <a:solidFill>
                  <a:srgbClr val="FF00FF"/>
                </a:solidFill>
              </a:rPr>
              <a:t>MPC (marginal propensity to consume)</a:t>
            </a:r>
          </a:p>
          <a:p>
            <a:pPr marL="609600" indent="-609600">
              <a:lnSpc>
                <a:spcPct val="90000"/>
              </a:lnSpc>
              <a:buFont typeface="Wingdings" pitchFamily="2" charset="2"/>
              <a:buAutoNum type="arabicPeriod"/>
            </a:pPr>
            <a:r>
              <a:rPr lang="en-US" dirty="0" err="1">
                <a:solidFill>
                  <a:srgbClr val="00FF99"/>
                </a:solidFill>
              </a:rPr>
              <a:t>Selera</a:t>
            </a:r>
            <a:r>
              <a:rPr lang="en-US" dirty="0">
                <a:solidFill>
                  <a:srgbClr val="00FF99"/>
                </a:solidFill>
              </a:rPr>
              <a:t> (taste)</a:t>
            </a:r>
          </a:p>
          <a:p>
            <a:pPr marL="609600" indent="-609600">
              <a:lnSpc>
                <a:spcPct val="90000"/>
              </a:lnSpc>
              <a:buFont typeface="Wingdings" pitchFamily="2" charset="2"/>
              <a:buAutoNum type="arabicPeriod"/>
            </a:pPr>
            <a:r>
              <a:rPr lang="en-US" dirty="0" err="1">
                <a:solidFill>
                  <a:srgbClr val="00FFFF"/>
                </a:solidFill>
              </a:rPr>
              <a:t>Kebiasaan</a:t>
            </a:r>
            <a:r>
              <a:rPr lang="en-US" dirty="0">
                <a:solidFill>
                  <a:srgbClr val="00FFFF"/>
                </a:solidFill>
              </a:rPr>
              <a:t> </a:t>
            </a:r>
            <a:r>
              <a:rPr lang="en-US" dirty="0" err="1">
                <a:solidFill>
                  <a:srgbClr val="00FFFF"/>
                </a:solidFill>
              </a:rPr>
              <a:t>keluarga</a:t>
            </a:r>
            <a:endParaRPr lang="en-US" dirty="0">
              <a:solidFill>
                <a:srgbClr val="00FFFF"/>
              </a:solidFill>
            </a:endParaRPr>
          </a:p>
          <a:p>
            <a:pPr marL="609600" indent="-609600">
              <a:lnSpc>
                <a:spcPct val="90000"/>
              </a:lnSpc>
              <a:buFont typeface="Wingdings" pitchFamily="2" charset="2"/>
              <a:buAutoNum type="arabicPeriod"/>
            </a:pPr>
            <a:r>
              <a:rPr lang="en-US" dirty="0" err="1">
                <a:solidFill>
                  <a:srgbClr val="FFC000"/>
                </a:solidFill>
              </a:rPr>
              <a:t>Besarnya</a:t>
            </a:r>
            <a:r>
              <a:rPr lang="en-US" dirty="0">
                <a:solidFill>
                  <a:srgbClr val="FFC000"/>
                </a:solidFill>
              </a:rPr>
              <a:t> </a:t>
            </a:r>
            <a:r>
              <a:rPr lang="en-US" dirty="0" err="1">
                <a:solidFill>
                  <a:srgbClr val="FFC000"/>
                </a:solidFill>
              </a:rPr>
              <a:t>pendapatan</a:t>
            </a:r>
            <a:endParaRPr lang="en-US" dirty="0">
              <a:solidFill>
                <a:srgbClr val="FFC000"/>
              </a:solidFill>
            </a:endParaRPr>
          </a:p>
        </p:txBody>
      </p:sp>
      <p:sp>
        <p:nvSpPr>
          <p:cNvPr id="19460" name="Rectangle 4"/>
          <p:cNvSpPr>
            <a:spLocks noGrp="1" noChangeArrowheads="1"/>
          </p:cNvSpPr>
          <p:nvPr>
            <p:ph type="body" sz="half" idx="2"/>
          </p:nvPr>
        </p:nvSpPr>
        <p:spPr>
          <a:xfrm>
            <a:off x="4800600" y="1722437"/>
            <a:ext cx="4038600" cy="4525963"/>
          </a:xfrm>
          <a:ln>
            <a:solidFill>
              <a:srgbClr val="FF3300"/>
            </a:solidFill>
          </a:ln>
        </p:spPr>
        <p:txBody>
          <a:bodyPr/>
          <a:lstStyle/>
          <a:p>
            <a:pPr marL="533400" indent="-533400">
              <a:lnSpc>
                <a:spcPct val="90000"/>
              </a:lnSpc>
              <a:buFont typeface="Wingdings" pitchFamily="2" charset="2"/>
              <a:buNone/>
            </a:pPr>
            <a:r>
              <a:rPr lang="en-US" dirty="0" err="1">
                <a:solidFill>
                  <a:srgbClr val="FFFF00"/>
                </a:solidFill>
              </a:rPr>
              <a:t>Faktor</a:t>
            </a:r>
            <a:r>
              <a:rPr lang="en-US" dirty="0">
                <a:solidFill>
                  <a:srgbClr val="FFFF00"/>
                </a:solidFill>
              </a:rPr>
              <a:t> </a:t>
            </a:r>
            <a:r>
              <a:rPr lang="en-US" dirty="0" err="1">
                <a:solidFill>
                  <a:srgbClr val="FFFF00"/>
                </a:solidFill>
              </a:rPr>
              <a:t>ekstern</a:t>
            </a:r>
            <a:endParaRPr lang="en-US" dirty="0">
              <a:solidFill>
                <a:srgbClr val="FFFF00"/>
              </a:solidFill>
            </a:endParaRPr>
          </a:p>
          <a:p>
            <a:pPr marL="533400" indent="-533400">
              <a:lnSpc>
                <a:spcPct val="90000"/>
              </a:lnSpc>
              <a:buFont typeface="Wingdings" pitchFamily="2" charset="2"/>
              <a:buAutoNum type="arabicPeriod"/>
            </a:pPr>
            <a:r>
              <a:rPr lang="en-US" dirty="0" err="1">
                <a:solidFill>
                  <a:srgbClr val="CCFF33"/>
                </a:solidFill>
              </a:rPr>
              <a:t>Lingkungan</a:t>
            </a:r>
            <a:r>
              <a:rPr lang="en-US" dirty="0">
                <a:solidFill>
                  <a:srgbClr val="CCFF33"/>
                </a:solidFill>
              </a:rPr>
              <a:t> </a:t>
            </a:r>
            <a:r>
              <a:rPr lang="en-US" dirty="0" err="1">
                <a:solidFill>
                  <a:srgbClr val="CCFF33"/>
                </a:solidFill>
              </a:rPr>
              <a:t>tempat</a:t>
            </a:r>
            <a:r>
              <a:rPr lang="en-US" dirty="0">
                <a:solidFill>
                  <a:srgbClr val="CCFF33"/>
                </a:solidFill>
              </a:rPr>
              <a:t> </a:t>
            </a:r>
            <a:r>
              <a:rPr lang="en-US" dirty="0" err="1">
                <a:solidFill>
                  <a:srgbClr val="CCFF33"/>
                </a:solidFill>
              </a:rPr>
              <a:t>tinggal</a:t>
            </a:r>
            <a:endParaRPr lang="en-US" dirty="0">
              <a:solidFill>
                <a:srgbClr val="CCFF33"/>
              </a:solidFill>
            </a:endParaRPr>
          </a:p>
          <a:p>
            <a:pPr marL="533400" indent="-533400">
              <a:lnSpc>
                <a:spcPct val="90000"/>
              </a:lnSpc>
              <a:buFont typeface="Wingdings" pitchFamily="2" charset="2"/>
              <a:buAutoNum type="arabicPeriod"/>
            </a:pPr>
            <a:r>
              <a:rPr lang="en-US" dirty="0" err="1">
                <a:solidFill>
                  <a:srgbClr val="FFC000"/>
                </a:solidFill>
              </a:rPr>
              <a:t>Kebijakan</a:t>
            </a:r>
            <a:r>
              <a:rPr lang="en-US" dirty="0">
                <a:solidFill>
                  <a:srgbClr val="FFC000"/>
                </a:solidFill>
              </a:rPr>
              <a:t> </a:t>
            </a:r>
            <a:r>
              <a:rPr lang="en-US" dirty="0" err="1">
                <a:solidFill>
                  <a:srgbClr val="FFC000"/>
                </a:solidFill>
              </a:rPr>
              <a:t>pemerintah</a:t>
            </a:r>
            <a:r>
              <a:rPr lang="en-US" dirty="0">
                <a:solidFill>
                  <a:srgbClr val="FFC000"/>
                </a:solidFill>
              </a:rPr>
              <a:t> </a:t>
            </a:r>
          </a:p>
          <a:p>
            <a:pPr marL="533400" indent="-533400">
              <a:lnSpc>
                <a:spcPct val="90000"/>
              </a:lnSpc>
              <a:buFont typeface="Wingdings" pitchFamily="2" charset="2"/>
              <a:buAutoNum type="arabicPeriod"/>
            </a:pPr>
            <a:r>
              <a:rPr lang="en-US" dirty="0" err="1">
                <a:solidFill>
                  <a:srgbClr val="00FFFF"/>
                </a:solidFill>
              </a:rPr>
              <a:t>Harga-harga</a:t>
            </a:r>
            <a:r>
              <a:rPr lang="en-US" dirty="0">
                <a:solidFill>
                  <a:srgbClr val="00FFFF"/>
                </a:solidFill>
              </a:rPr>
              <a:t> </a:t>
            </a:r>
            <a:r>
              <a:rPr lang="en-US" dirty="0" err="1">
                <a:solidFill>
                  <a:srgbClr val="00FFFF"/>
                </a:solidFill>
              </a:rPr>
              <a:t>barang</a:t>
            </a:r>
            <a:endParaRPr lang="en-US" dirty="0">
              <a:solidFill>
                <a:srgbClr val="00FFFF"/>
              </a:solidFill>
            </a:endParaRPr>
          </a:p>
          <a:p>
            <a:pPr marL="533400" indent="-533400">
              <a:lnSpc>
                <a:spcPct val="90000"/>
              </a:lnSpc>
              <a:buFont typeface="Wingdings" pitchFamily="2" charset="2"/>
              <a:buAutoNum type="arabicPeriod"/>
            </a:pPr>
            <a:r>
              <a:rPr lang="en-US" dirty="0" err="1">
                <a:solidFill>
                  <a:srgbClr val="FF3300"/>
                </a:solidFill>
              </a:rPr>
              <a:t>Budaya</a:t>
            </a:r>
            <a:r>
              <a:rPr lang="en-US" dirty="0">
                <a:solidFill>
                  <a:srgbClr val="FF3300"/>
                </a:solidFill>
              </a:rPr>
              <a:t> </a:t>
            </a:r>
            <a:r>
              <a:rPr lang="en-US" dirty="0" err="1">
                <a:solidFill>
                  <a:srgbClr val="FF3300"/>
                </a:solidFill>
              </a:rPr>
              <a:t>masyarakat</a:t>
            </a:r>
            <a:endParaRPr lang="en-US" dirty="0">
              <a:solidFill>
                <a:srgbClr val="FF3300"/>
              </a:solidFill>
            </a:endParaRPr>
          </a:p>
          <a:p>
            <a:pPr marL="533400" indent="-533400">
              <a:lnSpc>
                <a:spcPct val="90000"/>
              </a:lnSpc>
              <a:buFont typeface="Wingdings" pitchFamily="2" charset="2"/>
              <a:buAutoNum type="arabicPeriod"/>
            </a:pPr>
            <a:r>
              <a:rPr lang="en-US" dirty="0" err="1">
                <a:solidFill>
                  <a:srgbClr val="11ED4B"/>
                </a:solidFill>
              </a:rPr>
              <a:t>Kemajuan</a:t>
            </a:r>
            <a:r>
              <a:rPr lang="en-US" dirty="0">
                <a:solidFill>
                  <a:srgbClr val="11ED4B"/>
                </a:solidFill>
              </a:rPr>
              <a:t> IPTEK</a:t>
            </a:r>
          </a:p>
          <a:p>
            <a:pPr marL="533400" indent="-533400">
              <a:lnSpc>
                <a:spcPct val="90000"/>
              </a:lnSpc>
              <a:buFont typeface="Wingdings" pitchFamily="2" charset="2"/>
              <a:buAutoNum type="arabicPeriod"/>
            </a:pPr>
            <a:r>
              <a:rPr lang="en-US" dirty="0" err="1">
                <a:solidFill>
                  <a:schemeClr val="accent6"/>
                </a:solidFill>
              </a:rPr>
              <a:t>Pajak</a:t>
            </a:r>
            <a:endParaRPr lang="en-US" dirty="0">
              <a:solidFill>
                <a:schemeClr val="accent6"/>
              </a:solidFill>
            </a:endParaRPr>
          </a:p>
        </p:txBody>
      </p:sp>
      <p:sp>
        <p:nvSpPr>
          <p:cNvPr id="5" name="Action Button: Home 4">
            <a:hlinkClick r:id="rId2" action="ppaction://hlinksldjump" highlightClick="1"/>
          </p:cNvPr>
          <p:cNvSpPr/>
          <p:nvPr/>
        </p:nvSpPr>
        <p:spPr>
          <a:xfrm>
            <a:off x="8686800" y="0"/>
            <a:ext cx="457200" cy="457200"/>
          </a:xfrm>
          <a:prstGeom prst="actionButtonHo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5625</TotalTime>
  <Words>22546</Words>
  <Application>Microsoft Office PowerPoint</Application>
  <PresentationFormat>On-screen Show (4:3)</PresentationFormat>
  <Paragraphs>4398</Paragraphs>
  <Slides>290</Slides>
  <Notes>76</Notes>
  <HiddenSlides>0</HiddenSlides>
  <MMClips>0</MMClips>
  <ScaleCrop>false</ScaleCrop>
  <HeadingPairs>
    <vt:vector size="8" baseType="variant">
      <vt:variant>
        <vt:lpstr>Fonts Used</vt:lpstr>
      </vt:variant>
      <vt:variant>
        <vt:i4>25</vt:i4>
      </vt:variant>
      <vt:variant>
        <vt:lpstr>Theme</vt:lpstr>
      </vt:variant>
      <vt:variant>
        <vt:i4>1</vt:i4>
      </vt:variant>
      <vt:variant>
        <vt:lpstr>Embedded OLE Servers</vt:lpstr>
      </vt:variant>
      <vt:variant>
        <vt:i4>2</vt:i4>
      </vt:variant>
      <vt:variant>
        <vt:lpstr>Slide Titles</vt:lpstr>
      </vt:variant>
      <vt:variant>
        <vt:i4>290</vt:i4>
      </vt:variant>
    </vt:vector>
  </HeadingPairs>
  <TitlesOfParts>
    <vt:vector size="318" baseType="lpstr">
      <vt:lpstr>Arial Unicode MS</vt:lpstr>
      <vt:lpstr>MS Mincho</vt:lpstr>
      <vt:lpstr>ＭＳ Ｐゴシック</vt:lpstr>
      <vt:lpstr>Albertus Medium</vt:lpstr>
      <vt:lpstr>Algerian</vt:lpstr>
      <vt:lpstr>Arial</vt:lpstr>
      <vt:lpstr>Arial Black</vt:lpstr>
      <vt:lpstr>Arial Narrow</vt:lpstr>
      <vt:lpstr>Arial Rounded MT Bold</vt:lpstr>
      <vt:lpstr>AvantGarde Bk BT</vt:lpstr>
      <vt:lpstr>Berlin Sans FB Demi</vt:lpstr>
      <vt:lpstr>Britannic Bold</vt:lpstr>
      <vt:lpstr>Broadway</vt:lpstr>
      <vt:lpstr>Calibri</vt:lpstr>
      <vt:lpstr>Comic Sans MS</vt:lpstr>
      <vt:lpstr>Constantia</vt:lpstr>
      <vt:lpstr>Cooper Black</vt:lpstr>
      <vt:lpstr>Courier New</vt:lpstr>
      <vt:lpstr>Monotype Corsiva</vt:lpstr>
      <vt:lpstr>Symbol</vt:lpstr>
      <vt:lpstr>Times New Roman</vt:lpstr>
      <vt:lpstr>Trebuchet MS</vt:lpstr>
      <vt:lpstr>Verdana</vt:lpstr>
      <vt:lpstr>Wingdings</vt:lpstr>
      <vt:lpstr>Wingdings 2</vt:lpstr>
      <vt:lpstr>Office Theme</vt:lpstr>
      <vt:lpstr>Equation</vt:lpstr>
      <vt:lpstr>Visio</vt:lpstr>
      <vt:lpstr>PowerPoint Presentation</vt:lpstr>
      <vt:lpstr>PowerPoint Presentation</vt:lpstr>
      <vt:lpstr>PowerPoint Presentation</vt:lpstr>
      <vt:lpstr>Pengertian Ekonomi</vt:lpstr>
      <vt:lpstr>Konsep Dasar ekonomi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Sistem Ekonomi Tradisional</vt:lpstr>
      <vt:lpstr>Contoh Soal</vt:lpstr>
      <vt:lpstr>Permintaan, Penawaran, dan Pasar</vt:lpstr>
      <vt:lpstr>Macam-macam Permintaan</vt:lpstr>
      <vt:lpstr>PowerPoint Presentation</vt:lpstr>
      <vt:lpstr>Barang-Barang yang melawan hukum permintaan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Contoh Soal</vt:lpstr>
      <vt:lpstr>PowerPoint Presentation</vt:lpstr>
      <vt:lpstr>Diagram Pasar Input dan Pasar Output</vt:lpstr>
      <vt:lpstr>Pasar Persaingan Sempurna</vt:lpstr>
      <vt:lpstr>PowerPoint Presentation</vt:lpstr>
      <vt:lpstr>Pasar Tanah (SDA)</vt:lpstr>
      <vt:lpstr>Pasar Tenaga Kerja</vt:lpstr>
      <vt:lpstr>Contoh Soal</vt:lpstr>
      <vt:lpstr>PowerPoint Presentation</vt:lpstr>
      <vt:lpstr>Manfaat dan nilai barang</vt:lpstr>
      <vt:lpstr>Teori Nilai Objektif</vt:lpstr>
      <vt:lpstr>Teori Nilais Subjektif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Diagram Interaksi Antar Pelaku ekonomi</vt:lpstr>
      <vt:lpstr>PowerPoint Presentation</vt:lpstr>
      <vt:lpstr>PowerPoint Presentation</vt:lpstr>
      <vt:lpstr>Contoh Soal</vt:lpstr>
      <vt:lpstr>PowerPoint Presentation</vt:lpstr>
      <vt:lpstr>Analisis Biaya Produksi Jangka Pendek</vt:lpstr>
      <vt:lpstr>Analisis Biaya Produksi Jangka Pendek</vt:lpstr>
      <vt:lpstr>Penerimaan (Revenue)</vt:lpstr>
      <vt:lpstr>Keuntungan Produsen</vt:lpstr>
      <vt:lpstr>Contoh Soal</vt:lpstr>
      <vt:lpstr>PowerPoint Presentation</vt:lpstr>
      <vt:lpstr>Klasifikasi Ilmu Ekonomi</vt:lpstr>
      <vt:lpstr>Permasalahan Perekonomian</vt:lpstr>
      <vt:lpstr>Permasalahan Perekonomian Yang dihadapi pemerintah</vt:lpstr>
      <vt:lpstr>Contoh Soal</vt:lpstr>
      <vt:lpstr>PENDAPATAN NASIONAL (NATIONAL INCOME)</vt:lpstr>
      <vt:lpstr>Tujuan dan manfaat mempelajari Pendapatan Nasional</vt:lpstr>
      <vt:lpstr>Tiga pendekatan Perhitungan Pendapatan Nasional</vt:lpstr>
      <vt:lpstr>11 Lapangan usaha yang dihitung dalam production approach</vt:lpstr>
      <vt:lpstr>Tiga pendekatan Perhitungan Pendapatan Nasional</vt:lpstr>
      <vt:lpstr>Tiga pendekatan Perhitungan Pendapatan Nasional</vt:lpstr>
      <vt:lpstr>Konsep Pendapatan Nasional</vt:lpstr>
      <vt:lpstr>Income Per Capita (Pendapatan Per Kapita)</vt:lpstr>
      <vt:lpstr>Distribusi Pendapatan Nasional</vt:lpstr>
      <vt:lpstr>KURVA LORENZ kurva yang menggambarkan ketimpangan distribusi pendapatan</vt:lpstr>
      <vt:lpstr>Dua cara meningkatkan pendapatan per kapita :</vt:lpstr>
      <vt:lpstr>Contoh Soal</vt:lpstr>
      <vt:lpstr>PowerPoint Presentation</vt:lpstr>
      <vt:lpstr>PowerPoint Presentation</vt:lpstr>
      <vt:lpstr>Apabila pendapatan berubah, maka perubahan tersebut akan berpengaruh terhadap konsumsi dan tabungan. </vt:lpstr>
      <vt:lpstr>Untuk mengetahui perubahan tingkat TABUNGAN, dirumuskan</vt:lpstr>
      <vt:lpstr>FUNGSI KONSUMSI</vt:lpstr>
      <vt:lpstr>Untuk mengetahui besarnya a, dirumuskan :</vt:lpstr>
      <vt:lpstr>FUNGSI TABUNGAN</vt:lpstr>
      <vt:lpstr>Kurva Fungsi konsumsi dan Tabungan</vt:lpstr>
      <vt:lpstr>Sebelum bekarja konsumsinya Rp120.000/bulan Setelah bekerja, pendapatanya Rp300.000/bulan dan dapat menabung Rp60.000, Tentukan fungsi konsumsinya?</vt:lpstr>
      <vt:lpstr>Diketahui fungsi konsumsi :  C=120.000+0,4Y</vt:lpstr>
      <vt:lpstr>Besarnya Pendapatan Nasional (Y) Dipengaruhi Oleh :</vt:lpstr>
      <vt:lpstr>Faktor-faktor yang mempengaruhi konsumsi (C)</vt:lpstr>
      <vt:lpstr>Faktor-faktor yang mempengaruhi tabungan (S) dan investasi (I)</vt:lpstr>
      <vt:lpstr>Contoh Soal</vt:lpstr>
      <vt:lpstr>Uang dan Perbankan</vt:lpstr>
      <vt:lpstr>Jenis Uang</vt:lpstr>
      <vt:lpstr>PowerPoint Presentation</vt:lpstr>
      <vt:lpstr>Teori Kuantitas Uang  Oleh: Irving Fisher</vt:lpstr>
      <vt:lpstr>PowerPoint Presentation</vt:lpstr>
      <vt:lpstr>PowerPoint Presentation</vt:lpstr>
      <vt:lpstr> Unsur Unsur Kredit </vt:lpstr>
      <vt:lpstr> Fungsi, Tugas dan Jenis Bank </vt:lpstr>
      <vt:lpstr>PowerPoint Presentation</vt:lpstr>
      <vt:lpstr>PowerPoint Presentation</vt:lpstr>
      <vt:lpstr>Produk Bank Umum</vt:lpstr>
      <vt:lpstr>Contoh Soal</vt:lpstr>
      <vt:lpstr>Inflasi dan Indeks Harga</vt:lpstr>
      <vt:lpstr>2. Jenis Inflasi</vt:lpstr>
      <vt:lpstr> 3. Teori-teori Inflasi </vt:lpstr>
      <vt:lpstr>Sebab Timbulnya Inflasi</vt:lpstr>
      <vt:lpstr>Sebab Timbulnya Inflasi</vt:lpstr>
      <vt:lpstr>Dampak Inflasi</vt:lpstr>
      <vt:lpstr>PowerPoint Presentation</vt:lpstr>
      <vt:lpstr>Cara Mengatasi Inflasi</vt:lpstr>
      <vt:lpstr>Indeks Harga</vt:lpstr>
      <vt:lpstr>Metode penghitungan Indeks Harga</vt:lpstr>
      <vt:lpstr>Contoh soal Indeks Harga Tidak Tertimbang</vt:lpstr>
      <vt:lpstr>Metode penghitungan indeks harga tertimbang</vt:lpstr>
      <vt:lpstr>PowerPoint Presentation</vt:lpstr>
      <vt:lpstr>Contoh Soal</vt:lpstr>
      <vt:lpstr>Kebijakan ekonomi, fiskal dan moneter</vt:lpstr>
      <vt:lpstr>Kebijakan Fiskal</vt:lpstr>
      <vt:lpstr>Kebijakan Moneter</vt:lpstr>
      <vt:lpstr>PowerPoint Presentation</vt:lpstr>
      <vt:lpstr>Contoh Soal</vt:lpstr>
      <vt:lpstr>PowerPoint Presentation</vt:lpstr>
      <vt:lpstr>PowerPoint Presentation</vt:lpstr>
      <vt:lpstr>Definisi² Konsep Ketenagakerjaan</vt:lpstr>
      <vt:lpstr>PowerPoint Presentation</vt:lpstr>
      <vt:lpstr> Ketenagakerjaan</vt:lpstr>
      <vt:lpstr>Sistem Upah di Indonesia</vt:lpstr>
      <vt:lpstr>Dampak Pengangguran</vt:lpstr>
      <vt:lpstr>PowerPoint Presentation</vt:lpstr>
      <vt:lpstr>Jenis Pengangguran</vt:lpstr>
      <vt:lpstr>PowerPoint Presentation</vt:lpstr>
      <vt:lpstr>Cara Mengatasi Pengangguran</vt:lpstr>
      <vt:lpstr>PowerPoint Presentation</vt:lpstr>
      <vt:lpstr>PowerPoint Presentation</vt:lpstr>
      <vt:lpstr>Contoh Soal</vt:lpstr>
      <vt:lpstr>Pertumbuhan &amp; Pembangunan Ekonomi</vt:lpstr>
      <vt:lpstr>Teori Pertumbuhan Ekonomi</vt:lpstr>
      <vt:lpstr>Teori Pertumbuhan Historis</vt:lpstr>
      <vt:lpstr>Contoh Soal</vt:lpstr>
      <vt:lpstr>PowerPoint Presentation</vt:lpstr>
      <vt:lpstr>PowerPoint Presentation</vt:lpstr>
      <vt:lpstr>PowerPoint Presentation</vt:lpstr>
      <vt:lpstr>Penerimaan Negara dari pajak</vt:lpstr>
      <vt:lpstr>Pengeluaran Negara/pemerintah pusat</vt:lpstr>
      <vt:lpstr>PowerPoint Presentation</vt:lpstr>
      <vt:lpstr>Pengeluaran APBD / Daerah</vt:lpstr>
      <vt:lpstr>PowerPoint Presentation</vt:lpstr>
      <vt:lpstr>PowerPoint Presentation</vt:lpstr>
      <vt:lpstr>         PERBEDAAN PAJAK DAN RETRIBUSI</vt:lpstr>
      <vt:lpstr>PowerPoint Presentation</vt:lpstr>
      <vt:lpstr>PowerPoint Presentation</vt:lpstr>
      <vt:lpstr>Contoh Soal</vt:lpstr>
      <vt:lpstr>Pajak Penghasilan/ PPh (UU No 17 tahun 2000</vt:lpstr>
      <vt:lpstr>PowerPoint Presentation</vt:lpstr>
      <vt:lpstr>Contoh Soal</vt:lpstr>
      <vt:lpstr>PowerPoint Presentation</vt:lpstr>
      <vt:lpstr>Fungsi Pasar modal</vt:lpstr>
      <vt:lpstr>Obligasi (bond)</vt:lpstr>
      <vt:lpstr>PowerPoint Presentation</vt:lpstr>
      <vt:lpstr>Teori Bunga modal</vt:lpstr>
      <vt:lpstr>PowerPoint Presentation</vt:lpstr>
      <vt:lpstr>Peserta Pasar Modal</vt:lpstr>
      <vt:lpstr>Perbedaan Pasar Perdana dan Pasar Sekunder</vt:lpstr>
      <vt:lpstr>Segmen Pasar di Bursa (Pasar Sekunder)</vt:lpstr>
      <vt:lpstr>Peserta Pasar Modal</vt:lpstr>
      <vt:lpstr>Istilah dalam Pasar Modal</vt:lpstr>
      <vt:lpstr>Manfaat Pasar Modal</vt:lpstr>
      <vt:lpstr>Contoh Soal</vt:lpstr>
      <vt:lpstr>PERDAGANGAN INTERNASIONAL</vt:lpstr>
      <vt:lpstr>PowerPoint Presentation</vt:lpstr>
      <vt:lpstr>a. Teori keunggulan mutlak  (absolute advantage = Adam Smith) Keunggulan mutlak adalah keunggulan suatu negara karena mampu memproduksi barang lebih banyak dibandingkan dengan negara lain dengan sumber daya yang sama.    </vt:lpstr>
      <vt:lpstr>Contoh Perhitungan Teori Keunggulan Absolut/Mutlak</vt:lpstr>
      <vt:lpstr>Devisa</vt:lpstr>
      <vt:lpstr> FUNGSI DARI PASAR VALUTA ASING (VALAS): 1.MEMPERMUDAH TRANSFER MATA UANG ANTAR NEGARA. 2.MEMPERMUDAH TRANSAKSI PERDAGANGAN INTERNASIONAL. 3.MEMBERIKAN FASILITAS UNTUK MENGHINDARI RESIKO     PERTUKARAN (HEDGING). 4.MEMPERLANCAR TERJADINYA KEGIATAN EKSPOR-IMPOR</vt:lpstr>
      <vt:lpstr>SISTIM KURS VALUTA ASING (DEVISA):   1.KURS TETAP / STANDAR EMAS (FIXED EXCHANGE RATE), Adalah     kurs yang ditetapkan oleh pemerintah, atau kurs yang     ditentukan berdasarkan perbandingan kadar kandungan      emas masing-masing mata uang atau besarnya jaminan emas     dari mata uang tersebut.       Empat macam  kurs tetap: a.Kurs varitas arta yasa (mint parity) b.Kurs titik ekspor emas (gold export point) c.Kurs titik impor emas (gold impor point) d.Kurs valas vyang terjadi.</vt:lpstr>
      <vt:lpstr>PowerPoint Presentation</vt:lpstr>
      <vt:lpstr>Neraca Pembayaran</vt:lpstr>
      <vt:lpstr>PowerPoint Presentation</vt:lpstr>
      <vt:lpstr>Komponen Neraca Pembayaran</vt:lpstr>
      <vt:lpstr>PowerPoint Presentation</vt:lpstr>
      <vt:lpstr>Bentuk Neraca Pembayaran</vt:lpstr>
      <vt:lpstr>PowerPoint Presentation</vt:lpstr>
      <vt:lpstr>PowerPoint Presentation</vt:lpstr>
      <vt:lpstr>Bilateral</vt:lpstr>
      <vt:lpstr>Cara Pembayaran Internasional</vt:lpstr>
      <vt:lpstr>Kebijakan Perdagangan Internasional</vt:lpstr>
      <vt:lpstr>Contoh Soal</vt:lpstr>
      <vt:lpstr>PowerPoint Presentation</vt:lpstr>
      <vt:lpstr>PowerPoint Presentation</vt:lpstr>
      <vt:lpstr>PowerPoint Presentation</vt:lpstr>
      <vt:lpstr>PowerPoint Presentation</vt:lpstr>
      <vt:lpstr>PowerPoint Presentation</vt:lpstr>
      <vt:lpstr>Bukti Transaksi Akuntansi</vt:lpstr>
      <vt:lpstr>Macam-Macam akun (Akun Riil)</vt:lpstr>
      <vt:lpstr>Macam-Macam akun (Akun Nominal)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Jurnal Penyesuaian (Adjusting Entry)</vt:lpstr>
      <vt:lpstr>Saldo yang memerlukan penyesuaian</vt:lpstr>
      <vt:lpstr>Akun Jurnal Penyesuaian</vt:lpstr>
      <vt:lpstr>Akun Jurnal Penyesuaian</vt:lpstr>
      <vt:lpstr>Jurnal Penyesuaian Beban dibayar di muka</vt:lpstr>
      <vt:lpstr>NERACA LAJUR / Work Sheet</vt:lpstr>
      <vt:lpstr>PowerPoint Presentation</vt:lpstr>
      <vt:lpstr>JURNAL PENUTUP (Closing Entries)</vt:lpstr>
      <vt:lpstr>PROSES PENUTUPAN BUKU</vt:lpstr>
      <vt:lpstr>Contoh Jurnal Penutup</vt:lpstr>
      <vt:lpstr>Jurnal Pembalik (Reversing Entries)</vt:lpstr>
      <vt:lpstr>Contoh Soal</vt:lpstr>
      <vt:lpstr>PowerPoint Presentation</vt:lpstr>
      <vt:lpstr>PowerPoint Presentation</vt:lpstr>
      <vt:lpstr>Aturan Akun </vt:lpstr>
      <vt:lpstr>Syarat Pembayaran Perusahaan dagang</vt:lpstr>
      <vt:lpstr>Jurnal Khusus</vt:lpstr>
      <vt:lpstr>Jurnal Pengeluaran Kas</vt:lpstr>
      <vt:lpstr>Jurnal Penerimaan Kas</vt:lpstr>
      <vt:lpstr>Jurnal Penyesuaian</vt:lpstr>
      <vt:lpstr>Buku Besar Pembantu (Subsidiary Ledger)</vt:lpstr>
      <vt:lpstr>Harga Pokok Pembelian</vt:lpstr>
      <vt:lpstr>Penyajian HPP</vt:lpstr>
      <vt:lpstr>Laporan Keuangan (Pendekatan HPP)</vt:lpstr>
      <vt:lpstr>Contoh Soal</vt:lpstr>
      <vt:lpstr>PowerPoint Presentation</vt:lpstr>
      <vt:lpstr>Definisi Manajemen dari para ahli:</vt:lpstr>
      <vt:lpstr>Definisi Manajemen dari para ahli:</vt:lpstr>
      <vt:lpstr>TEORI –TEORI MENEJEMEN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ARTI DAN PERAN KE 3 SEKTOR EKONOMI</vt:lpstr>
      <vt:lpstr>BENTUK BADAN USAHA MILIK NEGARA Berdasarkan UU RI No.19 Tahun 2003 tentang BUMN, BUMN</vt:lpstr>
      <vt:lpstr>PowerPoint Presentation</vt:lpstr>
      <vt:lpstr>PowerPoint Presentation</vt:lpstr>
      <vt:lpstr>PowerPoint Presentation</vt:lpstr>
      <vt:lpstr>Jenis-jenis BUMS: A. BU Perseorangan, BU yg didirikan dan modalnya dimiliki oleh      perorangan.      Dengan ciri-ciri:     a. modal berasal dari seseorang sebagai pemilik     b. umumnya skala usahanya kecil     c. pengelolaannya bergantung kepada pemilik     d. keuntungan dan kerugian ditanggung pemilik sendiri     Kebaikan:     a.  Organisasinya sederhana     b. tidak ada undang-undang yang mengatur pendiriannya     c. sifat kerahasiaan terjamin     d. seluruh keuntungan menjadi pemilik     e. adanya kebebasan bergerak     Keburukan:     a. tanggung jawab terhadap perusahaan tidak terbatas     b. besarnya perusahaan terbatas, dan kontiunuitas tidak terjamin     c. kemampuan menejerial yang terbatas  B. Persekutuan Firma (Fa), persekutuan antara dua orang atau lebih      dengan  nama bersama untuk menjalankan usaha, dimana tanggung      jawab masing anggota tidak terbatas.</vt:lpstr>
      <vt:lpstr>PowerPoint Presentation</vt:lpstr>
      <vt:lpstr>PowerPoint Presentation</vt:lpstr>
      <vt:lpstr>PowerPoint Presentation</vt:lpstr>
      <vt:lpstr>Contoh Soal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Contoh Soal</vt:lpstr>
    </vt:vector>
  </TitlesOfParts>
  <Company>GPOT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Rheza Rivana</dc:creator>
  <cp:lastModifiedBy>ardhi wahyuris</cp:lastModifiedBy>
  <cp:revision>805</cp:revision>
  <dcterms:created xsi:type="dcterms:W3CDTF">2012-11-23T11:48:57Z</dcterms:created>
  <dcterms:modified xsi:type="dcterms:W3CDTF">2013-05-17T12:02:29Z</dcterms:modified>
</cp:coreProperties>
</file>